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9" r:id="rId163"/>
    <p:sldId id="420" r:id="rId164"/>
    <p:sldId id="421" r:id="rId165"/>
    <p:sldId id="422" r:id="rId166"/>
    <p:sldId id="423" r:id="rId167"/>
    <p:sldId id="424" r:id="rId168"/>
    <p:sldId id="425" r:id="rId169"/>
    <p:sldId id="427" r:id="rId170"/>
    <p:sldId id="428" r:id="rId171"/>
    <p:sldId id="429" r:id="rId172"/>
    <p:sldId id="430" r:id="rId173"/>
    <p:sldId id="431" r:id="rId174"/>
    <p:sldId id="432" r:id="rId175"/>
    <p:sldId id="433" r:id="rId176"/>
    <p:sldId id="434" r:id="rId177"/>
    <p:sldId id="435" r:id="rId178"/>
    <p:sldId id="436" r:id="rId179"/>
    <p:sldId id="437" r:id="rId180"/>
    <p:sldId id="438" r:id="rId181"/>
    <p:sldId id="439" r:id="rId182"/>
    <p:sldId id="440" r:id="rId183"/>
    <p:sldId id="441" r:id="rId184"/>
    <p:sldId id="443" r:id="rId185"/>
    <p:sldId id="444" r:id="rId186"/>
    <p:sldId id="445" r:id="rId187"/>
    <p:sldId id="446" r:id="rId188"/>
    <p:sldId id="447"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0" r:id="rId202"/>
    <p:sldId id="461" r:id="rId203"/>
    <p:sldId id="462" r:id="rId204"/>
    <p:sldId id="463" r:id="rId205"/>
    <p:sldId id="465" r:id="rId206"/>
    <p:sldId id="466" r:id="rId207"/>
    <p:sldId id="468" r:id="rId208"/>
    <p:sldId id="469" r:id="rId209"/>
    <p:sldId id="470" r:id="rId210"/>
    <p:sldId id="471" r:id="rId211"/>
    <p:sldId id="472" r:id="rId212"/>
    <p:sldId id="473" r:id="rId213"/>
    <p:sldId id="474" r:id="rId214"/>
    <p:sldId id="475" r:id="rId215"/>
    <p:sldId id="476" r:id="rId216"/>
    <p:sldId id="477" r:id="rId217"/>
    <p:sldId id="478" r:id="rId218"/>
    <p:sldId id="479" r:id="rId219"/>
    <p:sldId id="480" r:id="rId220"/>
    <p:sldId id="481" r:id="rId221"/>
    <p:sldId id="482" r:id="rId222"/>
    <p:sldId id="483" r:id="rId223"/>
    <p:sldId id="484" r:id="rId224"/>
    <p:sldId id="485" r:id="rId225"/>
    <p:sldId id="486" r:id="rId226"/>
    <p:sldId id="487" r:id="rId227"/>
    <p:sldId id="488" r:id="rId228"/>
    <p:sldId id="489" r:id="rId229"/>
    <p:sldId id="490" r:id="rId230"/>
    <p:sldId id="491" r:id="rId231"/>
    <p:sldId id="492" r:id="rId232"/>
    <p:sldId id="493" r:id="rId233"/>
    <p:sldId id="494" r:id="rId234"/>
    <p:sldId id="495" r:id="rId235"/>
    <p:sldId id="496" r:id="rId236"/>
    <p:sldId id="497" r:id="rId237"/>
    <p:sldId id="498" r:id="rId238"/>
    <p:sldId id="499" r:id="rId239"/>
    <p:sldId id="500" r:id="rId240"/>
    <p:sldId id="501" r:id="rId241"/>
    <p:sldId id="502" r:id="rId242"/>
    <p:sldId id="503" r:id="rId243"/>
    <p:sldId id="504" r:id="rId244"/>
    <p:sldId id="505" r:id="rId245"/>
    <p:sldId id="506" r:id="rId246"/>
    <p:sldId id="507" r:id="rId247"/>
    <p:sldId id="509" r:id="rId248"/>
    <p:sldId id="510" r:id="rId249"/>
    <p:sldId id="511" r:id="rId250"/>
    <p:sldId id="512" r:id="rId251"/>
    <p:sldId id="513" r:id="rId252"/>
    <p:sldId id="514" r:id="rId253"/>
    <p:sldId id="515" r:id="rId254"/>
    <p:sldId id="516" r:id="rId255"/>
    <p:sldId id="517" r:id="rId256"/>
    <p:sldId id="518" r:id="rId257"/>
    <p:sldId id="519" r:id="rId258"/>
    <p:sldId id="520" r:id="rId259"/>
    <p:sldId id="521" r:id="rId260"/>
    <p:sldId id="522" r:id="rId261"/>
    <p:sldId id="523" r:id="rId262"/>
    <p:sldId id="524" r:id="rId263"/>
    <p:sldId id="525" r:id="rId264"/>
    <p:sldId id="526" r:id="rId265"/>
    <p:sldId id="527" r:id="rId266"/>
    <p:sldId id="528" r:id="rId267"/>
    <p:sldId id="529" r:id="rId268"/>
    <p:sldId id="530" r:id="rId269"/>
    <p:sldId id="531" r:id="rId270"/>
    <p:sldId id="532" r:id="rId271"/>
    <p:sldId id="533" r:id="rId272"/>
    <p:sldId id="534" r:id="rId273"/>
    <p:sldId id="535" r:id="rId274"/>
    <p:sldId id="536" r:id="rId275"/>
    <p:sldId id="537" r:id="rId276"/>
    <p:sldId id="538" r:id="rId277"/>
    <p:sldId id="539" r:id="rId278"/>
    <p:sldId id="540" r:id="rId279"/>
    <p:sldId id="541" r:id="rId280"/>
    <p:sldId id="542" r:id="rId281"/>
    <p:sldId id="543" r:id="rId282"/>
    <p:sldId id="544" r:id="rId283"/>
    <p:sldId id="545" r:id="rId284"/>
    <p:sldId id="546" r:id="rId285"/>
    <p:sldId id="547" r:id="rId286"/>
    <p:sldId id="548" r:id="rId287"/>
    <p:sldId id="549" r:id="rId288"/>
    <p:sldId id="550" r:id="rId289"/>
    <p:sldId id="551" r:id="rId290"/>
    <p:sldId id="552" r:id="rId291"/>
    <p:sldId id="553" r:id="rId292"/>
    <p:sldId id="554" r:id="rId293"/>
    <p:sldId id="555" r:id="rId294"/>
    <p:sldId id="556" r:id="rId295"/>
    <p:sldId id="557" r:id="rId296"/>
    <p:sldId id="558" r:id="rId297"/>
    <p:sldId id="559" r:id="rId298"/>
    <p:sldId id="560" r:id="rId299"/>
    <p:sldId id="561" r:id="rId300"/>
    <p:sldId id="562" r:id="rId301"/>
    <p:sldId id="563" r:id="rId302"/>
    <p:sldId id="564" r:id="rId303"/>
    <p:sldId id="565" r:id="rId304"/>
    <p:sldId id="566" r:id="rId305"/>
    <p:sldId id="567" r:id="rId306"/>
    <p:sldId id="568" r:id="rId307"/>
    <p:sldId id="569" r:id="rId308"/>
    <p:sldId id="570" r:id="rId309"/>
    <p:sldId id="571" r:id="rId310"/>
    <p:sldId id="572" r:id="rId311"/>
    <p:sldId id="573" r:id="rId312"/>
    <p:sldId id="574" r:id="rId313"/>
    <p:sldId id="575" r:id="rId314"/>
  </p:sldIdLst>
  <p:sldSz cx="12192000" cy="6858000"/>
  <p:notesSz cx="12192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presProps" Target="presProps.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viewProps" Target="view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theme" Target="theme/theme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tableStyles" Target="tableStyle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366250" y="5984875"/>
            <a:ext cx="1530032" cy="612140"/>
          </a:xfrm>
          <a:prstGeom prst="rect">
            <a:avLst/>
          </a:prstGeom>
        </p:spPr>
      </p:pic>
      <p:sp>
        <p:nvSpPr>
          <p:cNvPr id="2" name="Holder 2"/>
          <p:cNvSpPr>
            <a:spLocks noGrp="1"/>
          </p:cNvSpPr>
          <p:nvPr>
            <p:ph type="ctrTitle"/>
          </p:nvPr>
        </p:nvSpPr>
        <p:spPr>
          <a:xfrm>
            <a:off x="1476375" y="1246187"/>
            <a:ext cx="9239250" cy="2038350"/>
          </a:xfrm>
          <a:prstGeom prst="rect">
            <a:avLst/>
          </a:prstGeom>
        </p:spPr>
        <p:txBody>
          <a:bodyPr wrap="square" lIns="0" tIns="0" rIns="0" bIns="0">
            <a:spAutoFit/>
          </a:bodyPr>
          <a:lstStyle>
            <a:lvl1pPr>
              <a:defRPr sz="38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5/15/2025</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9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5/15/2025</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5/15/2025</a:t>
            </a:fld>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5/15/2025</a:t>
            </a:fld>
            <a:endParaRPr lang="en-US"/>
          </a:p>
        </p:txBody>
      </p:sp>
      <p:sp>
        <p:nvSpPr>
          <p:cNvPr id="5" name="Holder 5"/>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5/15/2025</a:t>
            </a:fld>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8605" y="495300"/>
            <a:ext cx="11654789" cy="1292225"/>
          </a:xfrm>
          <a:prstGeom prst="rect">
            <a:avLst/>
          </a:prstGeom>
        </p:spPr>
        <p:txBody>
          <a:bodyPr wrap="square" lIns="0" tIns="0" rIns="0" bIns="0">
            <a:spAutoFit/>
          </a:bodyPr>
          <a:lstStyle>
            <a:lvl1pPr>
              <a:defRPr sz="285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433704" y="1564004"/>
            <a:ext cx="11324590" cy="3872865"/>
          </a:xfrm>
          <a:prstGeom prst="rect">
            <a:avLst/>
          </a:prstGeom>
        </p:spPr>
        <p:txBody>
          <a:bodyPr wrap="square" lIns="0" tIns="0" rIns="0" bIns="0">
            <a:spAutoFit/>
          </a:bodyPr>
          <a:lstStyle>
            <a:lvl1pPr>
              <a:defRPr sz="19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5/15/2025</a:t>
            </a:fld>
            <a:endParaRPr lang="en-US"/>
          </a:p>
        </p:txBody>
      </p:sp>
      <p:sp>
        <p:nvSpPr>
          <p:cNvPr id="6" name="Holder 6"/>
          <p:cNvSpPr>
            <a:spLocks noGrp="1"/>
          </p:cNvSpPr>
          <p:nvPr>
            <p:ph type="sldNum" sz="quarter" idx="7"/>
          </p:nvPr>
        </p:nvSpPr>
        <p:spPr>
          <a:xfrm>
            <a:off x="11059159" y="6327076"/>
            <a:ext cx="229234" cy="181609"/>
          </a:xfrm>
          <a:prstGeom prst="rect">
            <a:avLst/>
          </a:prstGeom>
        </p:spPr>
        <p:txBody>
          <a:bodyPr wrap="square" lIns="0" tIns="0" rIns="0" bIns="0">
            <a:spAutoFit/>
          </a:bodyPr>
          <a:lstStyle>
            <a:lvl1pPr>
              <a:defRPr sz="1100" b="0" i="0">
                <a:solidFill>
                  <a:schemeClr val="tx1"/>
                </a:solidFill>
                <a:latin typeface="Arial"/>
                <a:cs typeface="Arial"/>
              </a:defRPr>
            </a:lvl1pPr>
          </a:lstStyle>
          <a:p>
            <a:pPr marL="38100">
              <a:lnSpc>
                <a:spcPts val="131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hyperlink" Target="mailto:XML-ph-0000@DeepL.internal" TargetMode="External"/><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0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0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10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1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8" Type="http://schemas.openxmlformats.org/officeDocument/2006/relationships/hyperlink" Target="mailto:XML-ph-0001@deepl.internal" TargetMode="External"/><Relationship Id="rId3" Type="http://schemas.openxmlformats.org/officeDocument/2006/relationships/hyperlink" Target="http://www/" TargetMode="External"/><Relationship Id="rId7" Type="http://schemas.openxmlformats.org/officeDocument/2006/relationships/hyperlink" Target="mailto:XML-ph-0002@deepl.internal" TargetMode="Externa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hyperlink" Target="mailto:XML-ph-0000@deepl.internal" TargetMode="External"/><Relationship Id="rId5" Type="http://schemas.openxmlformats.org/officeDocument/2006/relationships/hyperlink" Target="http://www.example.org/" TargetMode="External"/><Relationship Id="rId4" Type="http://schemas.openxmlformats.org/officeDocument/2006/relationships/hyperlink" Target="http://www.digicert.com/" TargetMode="External"/></Relationships>
</file>

<file path=ppt/slides/_rels/slide1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69.jpg"/></Relationships>
</file>

<file path=ppt/slides/_rels/slide1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5.png"/></Relationships>
</file>

<file path=ppt/slides/_rels/slide1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0001@deepl.internal" TargetMode="Externa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hyperlink" Target="mailto:XML-ph-0002@deepl.internal" TargetMode="Externa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19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pn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19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jpg"/><Relationship Id="rId4" Type="http://schemas.openxmlformats.org/officeDocument/2006/relationships/image" Target="../media/image87.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unixwiz.net/" TargetMode="External"/><Relationship Id="rId1" Type="http://schemas.openxmlformats.org/officeDocument/2006/relationships/slideLayout" Target="../slideLayouts/slideLayout4.xml"/><Relationship Id="rId4" Type="http://schemas.openxmlformats.org/officeDocument/2006/relationships/image" Target="../media/image92.jp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3" Type="http://schemas.openxmlformats.org/officeDocument/2006/relationships/hyperlink" Target="http://www.evil.org/"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yahoo.com/" TargetMode="External"/></Relationships>
</file>

<file path=ppt/slides/_rels/slide2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 TargetMode="External"/></Relationships>
</file>

<file path=ppt/slides/_rels/slide221.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 TargetMode="External"/></Relationships>
</file>

<file path=ppt/slides/_rels/slide2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www.123.com/" TargetMode="External"/><Relationship Id="rId5" Type="http://schemas.openxmlformats.org/officeDocument/2006/relationships/hyperlink" Target="http://www/" TargetMode="External"/><Relationship Id="rId4" Type="http://schemas.openxmlformats.org/officeDocument/2006/relationships/hyperlink" Target="http://WWW.GOOGLE.COM/" TargetMode="External"/></Relationships>
</file>

<file path=ppt/slides/_rels/slide226.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XML-ph-0002@deepl.interna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 TargetMode="External"/></Relationships>
</file>

<file path=ppt/slides/_rels/slide2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96.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XML-ph-0000@deepl.interna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mailto:XML-ph-0001@deepl.internal" TargetMode="External"/></Relationships>
</file>

<file path=ppt/slides/_rels/slide2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57.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2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61.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8.jpg"/></Relationships>
</file>

<file path=ppt/slides/_rels/slide262.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7.jpg"/></Relationships>
</file>

<file path=ppt/slides/_rels/slide2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hyperlink" Target="mailto:XML-ph-0000@deepl.internal"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82.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image" Target="../media/image121.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3.jpg"/><Relationship Id="rId1" Type="http://schemas.openxmlformats.org/officeDocument/2006/relationships/slideLayout" Target="../slideLayouts/slideLayout4.xml"/></Relationships>
</file>

<file path=ppt/slides/_rels/slide2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4" Type="http://schemas.openxmlformats.org/officeDocument/2006/relationships/image" Target="../media/image126.jpg"/></Relationships>
</file>

<file path=ppt/slides/_rels/slide2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128.jpg"/></Relationships>
</file>

<file path=ppt/slides/_rels/slide29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3" Type="http://schemas.openxmlformats.org/officeDocument/2006/relationships/hyperlink" Target="http://www.example.com/account/"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example.com/otheraccount/" TargetMode="External"/></Relationships>
</file>

<file path=ppt/slides/_rels/slide30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hyperlink" Target="http://namb.la/popular/tech.htm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0001@deepl.internal" TargetMode="External"/><Relationship Id="rId2" Type="http://schemas.openxmlformats.org/officeDocument/2006/relationships/hyperlink" Target="mailto:XML-ph-0000@deepl.internal" TargetMode="Externa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jpg"/><Relationship Id="rId4" Type="http://schemas.openxmlformats.org/officeDocument/2006/relationships/hyperlink" Target="mailto:XML-ph-0002@deepl.internal"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1393805" cy="6883400"/>
            <a:chOff x="0" y="0"/>
            <a:chExt cx="11393805" cy="6883400"/>
          </a:xfrm>
        </p:grpSpPr>
        <p:pic>
          <p:nvPicPr>
            <p:cNvPr id="3" name="object 3"/>
            <p:cNvPicPr/>
            <p:nvPr/>
          </p:nvPicPr>
          <p:blipFill>
            <a:blip r:embed="rId2" cstate="print"/>
            <a:stretch>
              <a:fillRect/>
            </a:stretch>
          </p:blipFill>
          <p:spPr>
            <a:xfrm>
              <a:off x="4559617" y="290195"/>
              <a:ext cx="6064567" cy="6567805"/>
            </a:xfrm>
            <a:prstGeom prst="rect">
              <a:avLst/>
            </a:prstGeom>
          </p:spPr>
        </p:pic>
        <p:sp>
          <p:nvSpPr>
            <p:cNvPr id="4" name="object 4"/>
            <p:cNvSpPr/>
            <p:nvPr/>
          </p:nvSpPr>
          <p:spPr>
            <a:xfrm>
              <a:off x="4562475" y="0"/>
              <a:ext cx="1924685" cy="6858000"/>
            </a:xfrm>
            <a:custGeom>
              <a:avLst/>
              <a:gdLst/>
              <a:ahLst/>
              <a:cxnLst/>
              <a:rect l="l" t="t" r="r" b="b"/>
              <a:pathLst>
                <a:path w="1924685" h="6858000">
                  <a:moveTo>
                    <a:pt x="1924685" y="0"/>
                  </a:moveTo>
                  <a:lnTo>
                    <a:pt x="0" y="6858000"/>
                  </a:lnTo>
                </a:path>
              </a:pathLst>
            </a:custGeom>
            <a:ln w="25400">
              <a:solidFill>
                <a:srgbClr val="D8791A"/>
              </a:solidFill>
            </a:ln>
          </p:spPr>
          <p:txBody>
            <a:bodyPr wrap="square" lIns="0" tIns="0" rIns="0" bIns="0" rtlCol="0"/>
            <a:lstStyle/>
            <a:p>
              <a:endParaRPr/>
            </a:p>
          </p:txBody>
        </p:sp>
        <p:sp>
          <p:nvSpPr>
            <p:cNvPr id="5" name="object 5"/>
            <p:cNvSpPr/>
            <p:nvPr/>
          </p:nvSpPr>
          <p:spPr>
            <a:xfrm>
              <a:off x="3508057" y="0"/>
              <a:ext cx="2549525" cy="6847840"/>
            </a:xfrm>
            <a:custGeom>
              <a:avLst/>
              <a:gdLst/>
              <a:ahLst/>
              <a:cxnLst/>
              <a:rect l="l" t="t" r="r" b="b"/>
              <a:pathLst>
                <a:path w="2549525" h="6847840">
                  <a:moveTo>
                    <a:pt x="1325562" y="2279015"/>
                  </a:moveTo>
                  <a:lnTo>
                    <a:pt x="1275397" y="2286952"/>
                  </a:lnTo>
                  <a:lnTo>
                    <a:pt x="1229994" y="2308225"/>
                  </a:lnTo>
                  <a:lnTo>
                    <a:pt x="1191577" y="2341562"/>
                  </a:lnTo>
                  <a:lnTo>
                    <a:pt x="1163002" y="2385377"/>
                  </a:lnTo>
                  <a:lnTo>
                    <a:pt x="1163002" y="2386329"/>
                  </a:lnTo>
                  <a:lnTo>
                    <a:pt x="821689" y="3658870"/>
                  </a:lnTo>
                  <a:lnTo>
                    <a:pt x="0" y="6846252"/>
                  </a:lnTo>
                  <a:lnTo>
                    <a:pt x="6667" y="6846887"/>
                  </a:lnTo>
                  <a:lnTo>
                    <a:pt x="20002" y="6847522"/>
                  </a:lnTo>
                  <a:lnTo>
                    <a:pt x="26669" y="6847522"/>
                  </a:lnTo>
                  <a:lnTo>
                    <a:pt x="845905" y="3664902"/>
                  </a:lnTo>
                  <a:lnTo>
                    <a:pt x="1187132" y="2393950"/>
                  </a:lnTo>
                  <a:lnTo>
                    <a:pt x="1211897" y="2356485"/>
                  </a:lnTo>
                  <a:lnTo>
                    <a:pt x="1244917" y="2328227"/>
                  </a:lnTo>
                  <a:lnTo>
                    <a:pt x="1283969" y="2310129"/>
                  </a:lnTo>
                  <a:lnTo>
                    <a:pt x="1326832" y="2303462"/>
                  </a:lnTo>
                  <a:lnTo>
                    <a:pt x="1421947" y="2303462"/>
                  </a:lnTo>
                  <a:lnTo>
                    <a:pt x="1377314" y="2285047"/>
                  </a:lnTo>
                  <a:lnTo>
                    <a:pt x="1325562" y="2279015"/>
                  </a:lnTo>
                  <a:close/>
                </a:path>
                <a:path w="2549525" h="6847840">
                  <a:moveTo>
                    <a:pt x="1421947" y="2303462"/>
                  </a:moveTo>
                  <a:lnTo>
                    <a:pt x="1326832" y="2303462"/>
                  </a:lnTo>
                  <a:lnTo>
                    <a:pt x="1370964" y="2309177"/>
                  </a:lnTo>
                  <a:lnTo>
                    <a:pt x="1417002" y="2330132"/>
                  </a:lnTo>
                  <a:lnTo>
                    <a:pt x="1452879" y="2363152"/>
                  </a:lnTo>
                  <a:lnTo>
                    <a:pt x="1477327" y="2405379"/>
                  </a:lnTo>
                  <a:lnTo>
                    <a:pt x="1487804" y="2453004"/>
                  </a:lnTo>
                  <a:lnTo>
                    <a:pt x="1482725" y="2503170"/>
                  </a:lnTo>
                  <a:lnTo>
                    <a:pt x="1223962" y="3457257"/>
                  </a:lnTo>
                  <a:lnTo>
                    <a:pt x="1217929" y="3492817"/>
                  </a:lnTo>
                  <a:lnTo>
                    <a:pt x="1227137" y="3563302"/>
                  </a:lnTo>
                  <a:lnTo>
                    <a:pt x="1262379" y="3626485"/>
                  </a:lnTo>
                  <a:lnTo>
                    <a:pt x="1318894" y="3670300"/>
                  </a:lnTo>
                  <a:lnTo>
                    <a:pt x="1402079" y="3689350"/>
                  </a:lnTo>
                  <a:lnTo>
                    <a:pt x="1449069" y="3683000"/>
                  </a:lnTo>
                  <a:lnTo>
                    <a:pt x="1492567" y="3664902"/>
                  </a:lnTo>
                  <a:lnTo>
                    <a:pt x="1495514" y="3662679"/>
                  </a:lnTo>
                  <a:lnTo>
                    <a:pt x="1408429" y="3662679"/>
                  </a:lnTo>
                  <a:lnTo>
                    <a:pt x="1358264" y="3657600"/>
                  </a:lnTo>
                  <a:lnTo>
                    <a:pt x="1303019" y="3630295"/>
                  </a:lnTo>
                  <a:lnTo>
                    <a:pt x="1263014" y="3584257"/>
                  </a:lnTo>
                  <a:lnTo>
                    <a:pt x="1243329" y="3525837"/>
                  </a:lnTo>
                  <a:lnTo>
                    <a:pt x="1242694" y="3495040"/>
                  </a:lnTo>
                  <a:lnTo>
                    <a:pt x="1248092" y="3463607"/>
                  </a:lnTo>
                  <a:lnTo>
                    <a:pt x="1506537" y="2509520"/>
                  </a:lnTo>
                  <a:lnTo>
                    <a:pt x="1512887" y="2460625"/>
                  </a:lnTo>
                  <a:lnTo>
                    <a:pt x="1506537" y="2413635"/>
                  </a:lnTo>
                  <a:lnTo>
                    <a:pt x="1488439" y="2370137"/>
                  </a:lnTo>
                  <a:lnTo>
                    <a:pt x="1460182" y="2332672"/>
                  </a:lnTo>
                  <a:lnTo>
                    <a:pt x="1422717" y="2303779"/>
                  </a:lnTo>
                  <a:lnTo>
                    <a:pt x="1421947" y="2303462"/>
                  </a:lnTo>
                  <a:close/>
                </a:path>
                <a:path w="2549525" h="6847840">
                  <a:moveTo>
                    <a:pt x="2549525" y="0"/>
                  </a:moveTo>
                  <a:lnTo>
                    <a:pt x="2523172" y="0"/>
                  </a:lnTo>
                  <a:lnTo>
                    <a:pt x="1945639" y="2096135"/>
                  </a:lnTo>
                  <a:lnTo>
                    <a:pt x="1552257" y="3546157"/>
                  </a:lnTo>
                  <a:lnTo>
                    <a:pt x="1531302" y="3591877"/>
                  </a:lnTo>
                  <a:lnTo>
                    <a:pt x="1498282" y="3628072"/>
                  </a:lnTo>
                  <a:lnTo>
                    <a:pt x="1456054" y="3652202"/>
                  </a:lnTo>
                  <a:lnTo>
                    <a:pt x="1408429" y="3662679"/>
                  </a:lnTo>
                  <a:lnTo>
                    <a:pt x="1495514" y="3662679"/>
                  </a:lnTo>
                  <a:lnTo>
                    <a:pt x="1530032" y="3636645"/>
                  </a:lnTo>
                  <a:lnTo>
                    <a:pt x="1558925" y="3599179"/>
                  </a:lnTo>
                  <a:lnTo>
                    <a:pt x="1577657" y="3553777"/>
                  </a:lnTo>
                  <a:lnTo>
                    <a:pt x="1970722" y="2103754"/>
                  </a:lnTo>
                  <a:lnTo>
                    <a:pt x="2549525"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5840730" cy="6858000"/>
            </a:xfrm>
            <a:prstGeom prst="rect">
              <a:avLst/>
            </a:prstGeom>
          </p:spPr>
        </p:pic>
        <p:pic>
          <p:nvPicPr>
            <p:cNvPr id="7" name="object 7"/>
            <p:cNvPicPr/>
            <p:nvPr/>
          </p:nvPicPr>
          <p:blipFill>
            <a:blip r:embed="rId4" cstate="print"/>
            <a:stretch>
              <a:fillRect/>
            </a:stretch>
          </p:blipFill>
          <p:spPr>
            <a:xfrm>
              <a:off x="7549515" y="6167437"/>
              <a:ext cx="3293745" cy="612140"/>
            </a:xfrm>
            <a:prstGeom prst="rect">
              <a:avLst/>
            </a:prstGeom>
          </p:spPr>
        </p:pic>
        <p:pic>
          <p:nvPicPr>
            <p:cNvPr id="8" name="object 8"/>
            <p:cNvPicPr/>
            <p:nvPr/>
          </p:nvPicPr>
          <p:blipFill>
            <a:blip r:embed="rId5" cstate="print"/>
            <a:stretch>
              <a:fillRect/>
            </a:stretch>
          </p:blipFill>
          <p:spPr>
            <a:xfrm>
              <a:off x="9861232" y="5248909"/>
              <a:ext cx="1532572" cy="568325"/>
            </a:xfrm>
            <a:prstGeom prst="rect">
              <a:avLst/>
            </a:prstGeom>
          </p:spPr>
        </p:pic>
      </p:grpSp>
      <p:sp>
        <p:nvSpPr>
          <p:cNvPr id="9" name="object 9"/>
          <p:cNvSpPr txBox="1">
            <a:spLocks noGrp="1"/>
          </p:cNvSpPr>
          <p:nvPr>
            <p:ph type="title"/>
          </p:nvPr>
        </p:nvSpPr>
        <p:spPr>
          <a:xfrm>
            <a:off x="6739255" y="806767"/>
            <a:ext cx="3848100" cy="1156970"/>
          </a:xfrm>
          <a:prstGeom prst="rect">
            <a:avLst/>
          </a:prstGeom>
        </p:spPr>
        <p:txBody>
          <a:bodyPr vert="horz" wrap="square" lIns="0" tIns="51435" rIns="0" bIns="0" rtlCol="0">
            <a:spAutoFit/>
          </a:bodyPr>
          <a:lstStyle/>
          <a:p>
            <a:pPr marL="12700" marR="5080">
              <a:lnSpc>
                <a:spcPts val="4350"/>
              </a:lnSpc>
              <a:spcBef>
                <a:spcPts val="405"/>
              </a:spcBef>
            </a:pPr>
            <a:r>
              <a:rPr sz="3800" spc="-5" dirty="0">
                <a:latin typeface="Calibri"/>
                <a:cs typeface="Calibri"/>
              </a:rPr>
              <a:t>Ασφάλεια</a:t>
            </a:r>
            <a:r>
              <a:rPr sz="3800" spc="110" dirty="0">
                <a:latin typeface="Calibri"/>
                <a:cs typeface="Calibri"/>
              </a:rPr>
              <a:t> </a:t>
            </a:r>
            <a:r>
              <a:rPr sz="3800" spc="165" dirty="0">
                <a:latin typeface="Calibri"/>
                <a:cs typeface="Calibri"/>
              </a:rPr>
              <a:t>δικτύου </a:t>
            </a:r>
            <a:r>
              <a:rPr sz="3800" spc="-844" dirty="0">
                <a:latin typeface="Calibri"/>
                <a:cs typeface="Calibri"/>
              </a:rPr>
              <a:t> </a:t>
            </a:r>
            <a:r>
              <a:rPr sz="3800" dirty="0">
                <a:latin typeface="Calibri"/>
                <a:cs typeface="Calibri"/>
              </a:rPr>
              <a:t>για</a:t>
            </a:r>
            <a:r>
              <a:rPr sz="3800" spc="75" dirty="0">
                <a:latin typeface="Calibri"/>
                <a:cs typeface="Calibri"/>
              </a:rPr>
              <a:t> </a:t>
            </a:r>
            <a:r>
              <a:rPr sz="3800" spc="165" dirty="0">
                <a:latin typeface="Calibri"/>
                <a:cs typeface="Calibri"/>
              </a:rPr>
              <a:t>την</a:t>
            </a:r>
            <a:r>
              <a:rPr sz="3800" spc="145" dirty="0">
                <a:latin typeface="Calibri"/>
                <a:cs typeface="Calibri"/>
              </a:rPr>
              <a:t> </a:t>
            </a:r>
            <a:r>
              <a:rPr sz="3800" spc="160" dirty="0">
                <a:latin typeface="Calibri"/>
                <a:cs typeface="Calibri"/>
              </a:rPr>
              <a:t>υγεία</a:t>
            </a:r>
            <a:endParaRPr sz="3800">
              <a:latin typeface="Calibri"/>
              <a:cs typeface="Calibri"/>
            </a:endParaRPr>
          </a:p>
        </p:txBody>
      </p:sp>
      <p:sp>
        <p:nvSpPr>
          <p:cNvPr id="10" name="object 10"/>
          <p:cNvSpPr txBox="1"/>
          <p:nvPr/>
        </p:nvSpPr>
        <p:spPr>
          <a:xfrm>
            <a:off x="6209665" y="2316479"/>
            <a:ext cx="4662170" cy="1503045"/>
          </a:xfrm>
          <a:prstGeom prst="rect">
            <a:avLst/>
          </a:prstGeom>
        </p:spPr>
        <p:txBody>
          <a:bodyPr vert="horz" wrap="square" lIns="0" tIns="12700" rIns="0" bIns="0" rtlCol="0">
            <a:spAutoFit/>
          </a:bodyPr>
          <a:lstStyle/>
          <a:p>
            <a:pPr marL="12700">
              <a:lnSpc>
                <a:spcPct val="100000"/>
              </a:lnSpc>
              <a:spcBef>
                <a:spcPts val="100"/>
              </a:spcBef>
            </a:pPr>
            <a:r>
              <a:rPr sz="4800" b="1" spc="360" dirty="0">
                <a:solidFill>
                  <a:srgbClr val="D8791A"/>
                </a:solidFill>
                <a:latin typeface="Calibri"/>
                <a:cs typeface="Calibri"/>
              </a:rPr>
              <a:t>CSP004_C_H</a:t>
            </a:r>
            <a:endParaRPr sz="4800">
              <a:latin typeface="Calibri"/>
              <a:cs typeface="Calibri"/>
            </a:endParaRPr>
          </a:p>
          <a:p>
            <a:pPr marL="49530">
              <a:lnSpc>
                <a:spcPts val="1680"/>
              </a:lnSpc>
              <a:spcBef>
                <a:spcPts val="2515"/>
              </a:spcBef>
            </a:pPr>
            <a:r>
              <a:rPr sz="1400" b="1" spc="90" dirty="0">
                <a:solidFill>
                  <a:srgbClr val="FF0000"/>
                </a:solidFill>
                <a:latin typeface="Calibri"/>
                <a:cs typeface="Calibri"/>
              </a:rPr>
              <a:t>SLIDE</a:t>
            </a:r>
            <a:r>
              <a:rPr sz="1400" b="1" spc="45" dirty="0">
                <a:solidFill>
                  <a:srgbClr val="FF0000"/>
                </a:solidFill>
                <a:latin typeface="Calibri"/>
                <a:cs typeface="Calibri"/>
              </a:rPr>
              <a:t> </a:t>
            </a:r>
            <a:r>
              <a:rPr sz="1400" b="1" spc="100" dirty="0">
                <a:solidFill>
                  <a:srgbClr val="FF0000"/>
                </a:solidFill>
                <a:latin typeface="Calibri"/>
                <a:cs typeface="Calibri"/>
              </a:rPr>
              <a:t>SET</a:t>
            </a:r>
            <a:r>
              <a:rPr sz="1400" b="1" spc="40" dirty="0">
                <a:solidFill>
                  <a:srgbClr val="FF0000"/>
                </a:solidFill>
                <a:latin typeface="Calibri"/>
                <a:cs typeface="Calibri"/>
              </a:rPr>
              <a:t> </a:t>
            </a:r>
            <a:r>
              <a:rPr sz="1400" b="1" spc="85" dirty="0">
                <a:solidFill>
                  <a:srgbClr val="FF0000"/>
                </a:solidFill>
                <a:latin typeface="Calibri"/>
                <a:cs typeface="Calibri"/>
              </a:rPr>
              <a:t>#9:</a:t>
            </a:r>
            <a:r>
              <a:rPr sz="1400" b="1" spc="50" dirty="0">
                <a:solidFill>
                  <a:srgbClr val="FF0000"/>
                </a:solidFill>
                <a:latin typeface="Calibri"/>
                <a:cs typeface="Calibri"/>
              </a:rPr>
              <a:t> </a:t>
            </a:r>
            <a:r>
              <a:rPr sz="1400" b="1" spc="110" dirty="0">
                <a:latin typeface="Calibri"/>
                <a:cs typeface="Calibri"/>
              </a:rPr>
              <a:t>Κρυπτογράφηση</a:t>
            </a:r>
            <a:r>
              <a:rPr sz="1400" b="1" spc="45" dirty="0">
                <a:latin typeface="Calibri"/>
                <a:cs typeface="Calibri"/>
              </a:rPr>
              <a:t> </a:t>
            </a:r>
            <a:r>
              <a:rPr sz="1400" b="1" spc="105" dirty="0">
                <a:latin typeface="Calibri"/>
                <a:cs typeface="Calibri"/>
              </a:rPr>
              <a:t>δημόσιου</a:t>
            </a:r>
            <a:r>
              <a:rPr sz="1400" b="1" spc="50" dirty="0">
                <a:latin typeface="Calibri"/>
                <a:cs typeface="Calibri"/>
              </a:rPr>
              <a:t> </a:t>
            </a:r>
            <a:r>
              <a:rPr sz="1400" b="1" spc="90" dirty="0">
                <a:latin typeface="Calibri"/>
                <a:cs typeface="Calibri"/>
              </a:rPr>
              <a:t>κλειδιού</a:t>
            </a:r>
            <a:r>
              <a:rPr sz="1400" b="1" spc="45" dirty="0">
                <a:latin typeface="Calibri"/>
                <a:cs typeface="Calibri"/>
              </a:rPr>
              <a:t> </a:t>
            </a:r>
            <a:r>
              <a:rPr sz="1400" b="1" spc="90" dirty="0">
                <a:latin typeface="Calibri"/>
                <a:cs typeface="Calibri"/>
              </a:rPr>
              <a:t>και</a:t>
            </a:r>
            <a:endParaRPr sz="1400">
              <a:latin typeface="Calibri"/>
              <a:cs typeface="Calibri"/>
            </a:endParaRPr>
          </a:p>
          <a:p>
            <a:pPr marL="170180" algn="ctr">
              <a:lnSpc>
                <a:spcPts val="1680"/>
              </a:lnSpc>
            </a:pPr>
            <a:r>
              <a:rPr sz="1400" b="1" spc="105" dirty="0">
                <a:latin typeface="Calibri"/>
                <a:cs typeface="Calibri"/>
              </a:rPr>
              <a:t>ψηφιακές</a:t>
            </a:r>
            <a:r>
              <a:rPr sz="1400" b="1" spc="25" dirty="0">
                <a:latin typeface="Calibri"/>
                <a:cs typeface="Calibri"/>
              </a:rPr>
              <a:t> </a:t>
            </a:r>
            <a:r>
              <a:rPr sz="1400" b="1" spc="100" dirty="0">
                <a:latin typeface="Calibri"/>
                <a:cs typeface="Calibri"/>
              </a:rPr>
              <a:t>υπογραφές</a:t>
            </a:r>
            <a:endParaRPr sz="1400">
              <a:latin typeface="Calibri"/>
              <a:cs typeface="Calibri"/>
            </a:endParaRPr>
          </a:p>
        </p:txBody>
      </p:sp>
      <p:sp>
        <p:nvSpPr>
          <p:cNvPr id="11" name="object 11"/>
          <p:cNvSpPr txBox="1"/>
          <p:nvPr/>
        </p:nvSpPr>
        <p:spPr>
          <a:xfrm>
            <a:off x="6241414" y="4000182"/>
            <a:ext cx="2902585" cy="205184"/>
          </a:xfrm>
          <a:prstGeom prst="rect">
            <a:avLst/>
          </a:prstGeom>
        </p:spPr>
        <p:txBody>
          <a:bodyPr vert="horz" wrap="square" lIns="0" tIns="12700" rIns="0" bIns="0" rtlCol="0">
            <a:spAutoFit/>
          </a:bodyPr>
          <a:lstStyle/>
          <a:p>
            <a:pPr marL="12700">
              <a:lnSpc>
                <a:spcPct val="100000"/>
              </a:lnSpc>
              <a:spcBef>
                <a:spcPts val="100"/>
              </a:spcBef>
            </a:pPr>
            <a:r>
              <a:rPr sz="1250" spc="60" dirty="0">
                <a:latin typeface="Calibri"/>
                <a:cs typeface="Calibri"/>
              </a:rPr>
              <a:t>ΠΑΡΟΥΣΊΑΣΗ</a:t>
            </a:r>
            <a:r>
              <a:rPr sz="1250" spc="5" dirty="0">
                <a:latin typeface="Calibri"/>
                <a:cs typeface="Calibri"/>
              </a:rPr>
              <a:t> </a:t>
            </a:r>
            <a:r>
              <a:rPr sz="1250" spc="65" dirty="0">
                <a:latin typeface="Calibri"/>
                <a:cs typeface="Calibri"/>
              </a:rPr>
              <a:t>ΑΠΌ:</a:t>
            </a:r>
            <a:r>
              <a:rPr sz="1250" spc="10" dirty="0">
                <a:latin typeface="Calibri"/>
                <a:cs typeface="Calibri"/>
              </a:rPr>
              <a:t> </a:t>
            </a:r>
            <a:r>
              <a:rPr sz="1250" spc="65" dirty="0">
                <a:latin typeface="Calibri"/>
                <a:cs typeface="Calibri"/>
              </a:rPr>
              <a:t>ΑΝΤΩΝΙΟΣ</a:t>
            </a:r>
            <a:r>
              <a:rPr lang="el-GR" sz="1250" spc="65" dirty="0">
                <a:latin typeface="Calibri"/>
                <a:cs typeface="Calibri"/>
              </a:rPr>
              <a:t> </a:t>
            </a:r>
            <a:r>
              <a:rPr sz="1250" spc="55" dirty="0">
                <a:latin typeface="Calibri"/>
                <a:cs typeface="Calibri"/>
              </a:rPr>
              <a:t>ΝΤΙΒ</a:t>
            </a:r>
            <a:endParaRPr sz="125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482600"/>
            <a:ext cx="4298315" cy="459740"/>
          </a:xfrm>
          <a:prstGeom prst="rect">
            <a:avLst/>
          </a:prstGeom>
        </p:spPr>
        <p:txBody>
          <a:bodyPr vert="horz" wrap="square" lIns="0" tIns="12700" rIns="0" bIns="0" rtlCol="0">
            <a:spAutoFit/>
          </a:bodyPr>
          <a:lstStyle/>
          <a:p>
            <a:pPr marL="12700">
              <a:lnSpc>
                <a:spcPct val="100000"/>
              </a:lnSpc>
              <a:spcBef>
                <a:spcPts val="100"/>
              </a:spcBef>
            </a:pPr>
            <a:r>
              <a:rPr spc="135" dirty="0"/>
              <a:t>Κρυπτογράφηση</a:t>
            </a:r>
            <a:r>
              <a:rPr spc="-5" dirty="0"/>
              <a:t> </a:t>
            </a:r>
            <a:r>
              <a:rPr spc="120" dirty="0"/>
              <a:t>El</a:t>
            </a:r>
            <a:r>
              <a:rPr dirty="0"/>
              <a:t> </a:t>
            </a:r>
            <a:r>
              <a:rPr spc="140" dirty="0"/>
              <a:t>Gamal</a:t>
            </a:r>
          </a:p>
        </p:txBody>
      </p:sp>
      <p:sp>
        <p:nvSpPr>
          <p:cNvPr id="3" name="object 3"/>
          <p:cNvSpPr txBox="1"/>
          <p:nvPr/>
        </p:nvSpPr>
        <p:spPr>
          <a:xfrm>
            <a:off x="1005205" y="1467076"/>
            <a:ext cx="10950575" cy="2167260"/>
          </a:xfrm>
          <a:prstGeom prst="rect">
            <a:avLst/>
          </a:prstGeom>
        </p:spPr>
        <p:txBody>
          <a:bodyPr vert="horz" wrap="square" lIns="0" tIns="11430" rIns="0" bIns="0" rtlCol="0">
            <a:spAutoFit/>
          </a:bodyPr>
          <a:lstStyle/>
          <a:p>
            <a:pPr marL="418465" indent="-342265">
              <a:lnSpc>
                <a:spcPct val="100000"/>
              </a:lnSpc>
              <a:spcBef>
                <a:spcPts val="90"/>
              </a:spcBef>
              <a:buClr>
                <a:srgbClr val="FFBA00"/>
              </a:buClr>
              <a:buSzPct val="127272"/>
              <a:buFont typeface="Courier New"/>
              <a:buChar char="o"/>
              <a:tabLst>
                <a:tab pos="417830" algn="l"/>
                <a:tab pos="418465" algn="l"/>
              </a:tabLst>
            </a:pPr>
            <a:r>
              <a:rPr sz="1100" spc="135" dirty="0">
                <a:latin typeface="Calibri"/>
                <a:cs typeface="Calibri"/>
              </a:rPr>
              <a:t>Δημόσιο</a:t>
            </a:r>
            <a:r>
              <a:rPr sz="1100" spc="50" dirty="0">
                <a:latin typeface="Calibri"/>
                <a:cs typeface="Calibri"/>
              </a:rPr>
              <a:t> </a:t>
            </a:r>
            <a:r>
              <a:rPr sz="1100" spc="110" dirty="0" err="1">
                <a:latin typeface="Calibri"/>
                <a:cs typeface="Calibri"/>
              </a:rPr>
              <a:t>κλειδί</a:t>
            </a:r>
            <a:r>
              <a:rPr sz="1100" spc="50" dirty="0">
                <a:latin typeface="Calibri"/>
                <a:cs typeface="Calibri"/>
              </a:rPr>
              <a:t> </a:t>
            </a:r>
            <a:r>
              <a:rPr lang="en-US" sz="1100" spc="50" dirty="0">
                <a:latin typeface="Calibri"/>
                <a:cs typeface="Calibri"/>
              </a:rPr>
              <a:t>&lt;</a:t>
            </a:r>
            <a:r>
              <a:rPr sz="1100" spc="95" dirty="0">
                <a:latin typeface="Calibri"/>
                <a:cs typeface="Calibri"/>
              </a:rPr>
              <a:t>g,</a:t>
            </a:r>
            <a:r>
              <a:rPr sz="1100" spc="55" dirty="0">
                <a:latin typeface="Calibri"/>
                <a:cs typeface="Calibri"/>
              </a:rPr>
              <a:t> </a:t>
            </a:r>
            <a:r>
              <a:rPr sz="1100" spc="105" dirty="0">
                <a:latin typeface="Calibri"/>
                <a:cs typeface="Calibri"/>
              </a:rPr>
              <a:t>p,</a:t>
            </a:r>
            <a:r>
              <a:rPr sz="1100" spc="50" dirty="0">
                <a:latin typeface="Calibri"/>
                <a:cs typeface="Calibri"/>
              </a:rPr>
              <a:t> </a:t>
            </a:r>
            <a:r>
              <a:rPr sz="1100" spc="130" dirty="0">
                <a:latin typeface="Calibri"/>
                <a:cs typeface="Calibri"/>
              </a:rPr>
              <a:t>h=g</a:t>
            </a:r>
            <a:r>
              <a:rPr sz="1100" spc="130" baseline="30000" dirty="0">
                <a:latin typeface="Calibri"/>
                <a:cs typeface="Calibri"/>
              </a:rPr>
              <a:t>a</a:t>
            </a:r>
            <a:r>
              <a:rPr sz="1100" spc="50" dirty="0">
                <a:latin typeface="Calibri"/>
                <a:cs typeface="Calibri"/>
              </a:rPr>
              <a:t> </a:t>
            </a:r>
            <a:r>
              <a:rPr sz="1100" spc="170" dirty="0">
                <a:latin typeface="Calibri"/>
                <a:cs typeface="Calibri"/>
              </a:rPr>
              <a:t>mod</a:t>
            </a:r>
            <a:r>
              <a:rPr sz="1100" spc="55" dirty="0">
                <a:latin typeface="Calibri"/>
                <a:cs typeface="Calibri"/>
              </a:rPr>
              <a:t> </a:t>
            </a:r>
            <a:r>
              <a:rPr sz="1100" spc="135" dirty="0">
                <a:latin typeface="Calibri"/>
                <a:cs typeface="Calibri"/>
              </a:rPr>
              <a:t>p&gt;</a:t>
            </a:r>
            <a:endParaRPr sz="1100" dirty="0">
              <a:latin typeface="Calibri"/>
              <a:cs typeface="Calibri"/>
            </a:endParaRPr>
          </a:p>
          <a:p>
            <a:pPr marL="418465" indent="-342265">
              <a:lnSpc>
                <a:spcPct val="100000"/>
              </a:lnSpc>
              <a:spcBef>
                <a:spcPts val="310"/>
              </a:spcBef>
              <a:buClr>
                <a:srgbClr val="FFBA00"/>
              </a:buClr>
              <a:buSzPct val="127272"/>
              <a:buFont typeface="Courier New"/>
              <a:buChar char="o"/>
              <a:tabLst>
                <a:tab pos="417830" algn="l"/>
                <a:tab pos="418465" algn="l"/>
              </a:tabLst>
            </a:pPr>
            <a:r>
              <a:rPr sz="1100" spc="80" dirty="0">
                <a:latin typeface="Calibri"/>
                <a:cs typeface="Calibri"/>
              </a:rPr>
              <a:t>Το</a:t>
            </a:r>
            <a:r>
              <a:rPr sz="1100" spc="20" dirty="0">
                <a:latin typeface="Calibri"/>
                <a:cs typeface="Calibri"/>
              </a:rPr>
              <a:t> </a:t>
            </a:r>
            <a:r>
              <a:rPr sz="1100" spc="65" dirty="0">
                <a:latin typeface="Calibri"/>
                <a:cs typeface="Calibri"/>
              </a:rPr>
              <a:t>ιδιωτικό</a:t>
            </a:r>
            <a:r>
              <a:rPr sz="1100" spc="20" dirty="0">
                <a:latin typeface="Calibri"/>
                <a:cs typeface="Calibri"/>
              </a:rPr>
              <a:t> </a:t>
            </a:r>
            <a:r>
              <a:rPr sz="1100" spc="65" dirty="0">
                <a:latin typeface="Calibri"/>
                <a:cs typeface="Calibri"/>
              </a:rPr>
              <a:t>κλειδί</a:t>
            </a:r>
            <a:r>
              <a:rPr sz="1100" spc="25" dirty="0">
                <a:latin typeface="Calibri"/>
                <a:cs typeface="Calibri"/>
              </a:rPr>
              <a:t> </a:t>
            </a:r>
            <a:r>
              <a:rPr sz="1100" spc="65" dirty="0">
                <a:latin typeface="Calibri"/>
                <a:cs typeface="Calibri"/>
              </a:rPr>
              <a:t>είναι</a:t>
            </a:r>
            <a:endParaRPr sz="1100" dirty="0">
              <a:latin typeface="Calibri"/>
              <a:cs typeface="Calibri"/>
            </a:endParaRPr>
          </a:p>
          <a:p>
            <a:pPr marL="418465" indent="-342265">
              <a:lnSpc>
                <a:spcPct val="100000"/>
              </a:lnSpc>
              <a:spcBef>
                <a:spcPts val="305"/>
              </a:spcBef>
              <a:buClr>
                <a:srgbClr val="FFBA00"/>
              </a:buClr>
              <a:buSzPct val="127272"/>
              <a:buFont typeface="Courier New"/>
              <a:buChar char="o"/>
              <a:tabLst>
                <a:tab pos="417830" algn="l"/>
                <a:tab pos="418465" algn="l"/>
              </a:tabLst>
            </a:pPr>
            <a:r>
              <a:rPr sz="1100" spc="65" dirty="0">
                <a:latin typeface="Calibri"/>
                <a:cs typeface="Calibri"/>
              </a:rPr>
              <a:t>Για</a:t>
            </a:r>
            <a:r>
              <a:rPr sz="1100" spc="35" dirty="0">
                <a:latin typeface="Calibri"/>
                <a:cs typeface="Calibri"/>
              </a:rPr>
              <a:t> </a:t>
            </a:r>
            <a:r>
              <a:rPr sz="1100" spc="80" dirty="0">
                <a:latin typeface="Calibri"/>
                <a:cs typeface="Calibri"/>
              </a:rPr>
              <a:t>κρυπτογράφηση:</a:t>
            </a:r>
            <a:r>
              <a:rPr sz="1100" spc="30" dirty="0">
                <a:latin typeface="Calibri"/>
                <a:cs typeface="Calibri"/>
              </a:rPr>
              <a:t> </a:t>
            </a:r>
            <a:r>
              <a:rPr sz="1100" spc="65" dirty="0">
                <a:latin typeface="Calibri"/>
                <a:cs typeface="Calibri"/>
              </a:rPr>
              <a:t>επιλέγει</a:t>
            </a:r>
            <a:r>
              <a:rPr sz="1100" spc="40" dirty="0">
                <a:latin typeface="Calibri"/>
                <a:cs typeface="Calibri"/>
              </a:rPr>
              <a:t> </a:t>
            </a:r>
            <a:r>
              <a:rPr sz="1100" spc="70" dirty="0">
                <a:latin typeface="Calibri"/>
                <a:cs typeface="Calibri"/>
              </a:rPr>
              <a:t>τυχαίο</a:t>
            </a:r>
            <a:r>
              <a:rPr sz="1100" spc="35" dirty="0">
                <a:latin typeface="Calibri"/>
                <a:cs typeface="Calibri"/>
              </a:rPr>
              <a:t> </a:t>
            </a:r>
            <a:r>
              <a:rPr sz="1100" spc="60" dirty="0">
                <a:latin typeface="Calibri"/>
                <a:cs typeface="Calibri"/>
              </a:rPr>
              <a:t>b,</a:t>
            </a:r>
            <a:r>
              <a:rPr sz="1100" spc="35" dirty="0">
                <a:latin typeface="Calibri"/>
                <a:cs typeface="Calibri"/>
              </a:rPr>
              <a:t> </a:t>
            </a:r>
            <a:r>
              <a:rPr sz="1100" spc="70" dirty="0">
                <a:latin typeface="Calibri"/>
                <a:cs typeface="Calibri"/>
              </a:rPr>
              <a:t>υπολογίζει</a:t>
            </a:r>
            <a:r>
              <a:rPr sz="1100" spc="40" dirty="0">
                <a:latin typeface="Calibri"/>
                <a:cs typeface="Calibri"/>
              </a:rPr>
              <a:t> </a:t>
            </a:r>
            <a:r>
              <a:rPr sz="1100" b="1" spc="75" dirty="0">
                <a:latin typeface="Calibri"/>
                <a:cs typeface="Calibri"/>
              </a:rPr>
              <a:t>C=[g</a:t>
            </a:r>
            <a:r>
              <a:rPr lang="en-US" sz="1100" b="1" spc="75" baseline="30000" dirty="0">
                <a:latin typeface="Calibri"/>
                <a:cs typeface="Calibri"/>
              </a:rPr>
              <a:t>b</a:t>
            </a:r>
            <a:r>
              <a:rPr sz="1100" b="1" spc="40" dirty="0">
                <a:latin typeface="Calibri"/>
                <a:cs typeface="Calibri"/>
              </a:rPr>
              <a:t> </a:t>
            </a:r>
            <a:r>
              <a:rPr lang="en-US" sz="1100" b="1" spc="40" dirty="0">
                <a:latin typeface="Calibri"/>
                <a:cs typeface="Calibri"/>
              </a:rPr>
              <a:t>mod </a:t>
            </a:r>
            <a:r>
              <a:rPr sz="1100" b="1" spc="60" dirty="0">
                <a:latin typeface="Calibri"/>
                <a:cs typeface="Calibri"/>
              </a:rPr>
              <a:t>p,</a:t>
            </a:r>
            <a:r>
              <a:rPr sz="1100" b="1" spc="40" dirty="0">
                <a:latin typeface="Calibri"/>
                <a:cs typeface="Calibri"/>
              </a:rPr>
              <a:t> </a:t>
            </a:r>
            <a:r>
              <a:rPr sz="1100" b="1" spc="80" dirty="0">
                <a:latin typeface="Calibri"/>
                <a:cs typeface="Calibri"/>
              </a:rPr>
              <a:t>g</a:t>
            </a:r>
            <a:r>
              <a:rPr sz="1100" b="1" spc="80" baseline="30000" dirty="0">
                <a:latin typeface="Calibri"/>
                <a:cs typeface="Calibri"/>
              </a:rPr>
              <a:t>ab</a:t>
            </a:r>
            <a:r>
              <a:rPr sz="1100" b="1" spc="35" dirty="0">
                <a:latin typeface="Calibri"/>
                <a:cs typeface="Calibri"/>
              </a:rPr>
              <a:t> </a:t>
            </a:r>
            <a:r>
              <a:rPr sz="1100" b="1" spc="80" dirty="0">
                <a:latin typeface="Calibri"/>
                <a:cs typeface="Calibri"/>
              </a:rPr>
              <a:t>*</a:t>
            </a:r>
            <a:r>
              <a:rPr sz="1100" b="1" spc="35" dirty="0">
                <a:latin typeface="Calibri"/>
                <a:cs typeface="Calibri"/>
              </a:rPr>
              <a:t> </a:t>
            </a:r>
            <a:r>
              <a:rPr sz="1100" b="1" spc="145" dirty="0">
                <a:latin typeface="Calibri"/>
                <a:cs typeface="Calibri"/>
              </a:rPr>
              <a:t>M</a:t>
            </a:r>
            <a:r>
              <a:rPr sz="1100" b="1" spc="40" dirty="0">
                <a:latin typeface="Calibri"/>
                <a:cs typeface="Calibri"/>
              </a:rPr>
              <a:t> </a:t>
            </a:r>
            <a:r>
              <a:rPr sz="1100" b="1" spc="100" dirty="0">
                <a:latin typeface="Calibri"/>
                <a:cs typeface="Calibri"/>
              </a:rPr>
              <a:t>mod</a:t>
            </a:r>
            <a:r>
              <a:rPr sz="1100" b="1" spc="35" dirty="0">
                <a:latin typeface="Calibri"/>
                <a:cs typeface="Calibri"/>
              </a:rPr>
              <a:t> </a:t>
            </a:r>
            <a:r>
              <a:rPr sz="1100" b="1" spc="55" dirty="0">
                <a:latin typeface="Calibri"/>
                <a:cs typeface="Calibri"/>
              </a:rPr>
              <a:t>p].</a:t>
            </a:r>
            <a:endParaRPr sz="1100" b="1" dirty="0">
              <a:latin typeface="Calibri"/>
              <a:cs typeface="Calibri"/>
            </a:endParaRPr>
          </a:p>
          <a:p>
            <a:pPr marL="819150" marR="1151255" indent="-342900">
              <a:lnSpc>
                <a:spcPct val="93300"/>
              </a:lnSpc>
              <a:spcBef>
                <a:spcPts val="420"/>
              </a:spcBef>
              <a:tabLst>
                <a:tab pos="818515" algn="l"/>
              </a:tabLst>
            </a:pPr>
            <a:r>
              <a:rPr sz="1400" dirty="0">
                <a:solidFill>
                  <a:srgbClr val="FFBA00"/>
                </a:solidFill>
                <a:latin typeface="Courier New"/>
                <a:cs typeface="Courier New"/>
              </a:rPr>
              <a:t>o	</a:t>
            </a:r>
            <a:r>
              <a:rPr sz="1100" spc="85" dirty="0">
                <a:latin typeface="Calibri"/>
                <a:cs typeface="Calibri"/>
              </a:rPr>
              <a:t>Ιδέα:</a:t>
            </a:r>
            <a:r>
              <a:rPr sz="1100" spc="50" dirty="0">
                <a:latin typeface="Calibri"/>
                <a:cs typeface="Calibri"/>
              </a:rPr>
              <a:t> </a:t>
            </a:r>
            <a:r>
              <a:rPr sz="1100" spc="90" dirty="0">
                <a:latin typeface="Calibri"/>
                <a:cs typeface="Calibri"/>
              </a:rPr>
              <a:t>για</a:t>
            </a:r>
            <a:r>
              <a:rPr sz="1100" spc="55" dirty="0">
                <a:latin typeface="Calibri"/>
                <a:cs typeface="Calibri"/>
              </a:rPr>
              <a:t> </a:t>
            </a:r>
            <a:r>
              <a:rPr sz="1100" spc="105" dirty="0">
                <a:latin typeface="Calibri"/>
                <a:cs typeface="Calibri"/>
              </a:rPr>
              <a:t>κάθε</a:t>
            </a:r>
            <a:r>
              <a:rPr sz="1100" spc="55" dirty="0">
                <a:latin typeface="Calibri"/>
                <a:cs typeface="Calibri"/>
              </a:rPr>
              <a:t> </a:t>
            </a:r>
            <a:r>
              <a:rPr sz="1100" spc="120" dirty="0">
                <a:latin typeface="Calibri"/>
                <a:cs typeface="Calibri"/>
              </a:rPr>
              <a:t>Μ,</a:t>
            </a:r>
            <a:r>
              <a:rPr sz="1100" spc="50" dirty="0">
                <a:latin typeface="Calibri"/>
                <a:cs typeface="Calibri"/>
              </a:rPr>
              <a:t> </a:t>
            </a:r>
            <a:r>
              <a:rPr sz="1100" spc="114" dirty="0">
                <a:latin typeface="Calibri"/>
                <a:cs typeface="Calibri"/>
              </a:rPr>
              <a:t>ο</a:t>
            </a:r>
            <a:r>
              <a:rPr sz="1100" spc="60" dirty="0">
                <a:latin typeface="Calibri"/>
                <a:cs typeface="Calibri"/>
              </a:rPr>
              <a:t> </a:t>
            </a:r>
            <a:r>
              <a:rPr sz="1100" spc="105" dirty="0">
                <a:latin typeface="Calibri"/>
                <a:cs typeface="Calibri"/>
              </a:rPr>
              <a:t>αποστολέας</a:t>
            </a:r>
            <a:r>
              <a:rPr sz="1100" spc="55" dirty="0">
                <a:latin typeface="Calibri"/>
                <a:cs typeface="Calibri"/>
              </a:rPr>
              <a:t> </a:t>
            </a:r>
            <a:r>
              <a:rPr sz="1100" spc="90" dirty="0">
                <a:latin typeface="Calibri"/>
                <a:cs typeface="Calibri"/>
              </a:rPr>
              <a:t>και</a:t>
            </a:r>
            <a:r>
              <a:rPr sz="1100" spc="60" dirty="0">
                <a:latin typeface="Calibri"/>
                <a:cs typeface="Calibri"/>
              </a:rPr>
              <a:t> </a:t>
            </a:r>
            <a:r>
              <a:rPr sz="1100" spc="114" dirty="0">
                <a:latin typeface="Calibri"/>
                <a:cs typeface="Calibri"/>
              </a:rPr>
              <a:t>ο</a:t>
            </a:r>
            <a:r>
              <a:rPr sz="1100" spc="50" dirty="0">
                <a:latin typeface="Calibri"/>
                <a:cs typeface="Calibri"/>
              </a:rPr>
              <a:t> </a:t>
            </a:r>
            <a:r>
              <a:rPr sz="1100" spc="110" dirty="0">
                <a:latin typeface="Calibri"/>
                <a:cs typeface="Calibri"/>
              </a:rPr>
              <a:t>παραλήπτης</a:t>
            </a:r>
            <a:r>
              <a:rPr sz="1100" spc="60" dirty="0">
                <a:latin typeface="Calibri"/>
                <a:cs typeface="Calibri"/>
              </a:rPr>
              <a:t> </a:t>
            </a:r>
            <a:r>
              <a:rPr sz="1100" spc="105" dirty="0">
                <a:latin typeface="Calibri"/>
                <a:cs typeface="Calibri"/>
              </a:rPr>
              <a:t>δημιουργούν</a:t>
            </a:r>
            <a:r>
              <a:rPr sz="1100" spc="50" dirty="0">
                <a:latin typeface="Calibri"/>
                <a:cs typeface="Calibri"/>
              </a:rPr>
              <a:t> </a:t>
            </a:r>
            <a:r>
              <a:rPr sz="1100" spc="105" dirty="0">
                <a:latin typeface="Calibri"/>
                <a:cs typeface="Calibri"/>
              </a:rPr>
              <a:t>ένα</a:t>
            </a:r>
            <a:r>
              <a:rPr sz="1100" spc="50" dirty="0">
                <a:latin typeface="Calibri"/>
                <a:cs typeface="Calibri"/>
              </a:rPr>
              <a:t> </a:t>
            </a:r>
            <a:r>
              <a:rPr sz="1100" spc="95" dirty="0">
                <a:latin typeface="Calibri"/>
                <a:cs typeface="Calibri"/>
              </a:rPr>
              <a:t>κοινό</a:t>
            </a:r>
            <a:r>
              <a:rPr sz="1100" spc="55" dirty="0">
                <a:latin typeface="Calibri"/>
                <a:cs typeface="Calibri"/>
              </a:rPr>
              <a:t> </a:t>
            </a:r>
            <a:r>
              <a:rPr sz="1100" spc="100" dirty="0">
                <a:latin typeface="Calibri"/>
                <a:cs typeface="Calibri"/>
              </a:rPr>
              <a:t>μυστικό</a:t>
            </a:r>
            <a:r>
              <a:rPr sz="1100" spc="55" dirty="0">
                <a:latin typeface="Calibri"/>
                <a:cs typeface="Calibri"/>
              </a:rPr>
              <a:t> </a:t>
            </a:r>
            <a:r>
              <a:rPr sz="1100" spc="105" dirty="0">
                <a:latin typeface="Calibri"/>
                <a:cs typeface="Calibri"/>
              </a:rPr>
              <a:t>gab</a:t>
            </a:r>
            <a:r>
              <a:rPr sz="1100" spc="55" dirty="0">
                <a:latin typeface="Calibri"/>
                <a:cs typeface="Calibri"/>
              </a:rPr>
              <a:t> </a:t>
            </a:r>
            <a:r>
              <a:rPr sz="1100" spc="120" dirty="0">
                <a:latin typeface="Calibri"/>
                <a:cs typeface="Calibri"/>
              </a:rPr>
              <a:t>μέσω</a:t>
            </a:r>
            <a:r>
              <a:rPr sz="1100" spc="60" dirty="0">
                <a:latin typeface="Calibri"/>
                <a:cs typeface="Calibri"/>
              </a:rPr>
              <a:t> </a:t>
            </a:r>
            <a:r>
              <a:rPr sz="1050" spc="97" baseline="19841" dirty="0">
                <a:latin typeface="Calibri"/>
                <a:cs typeface="Calibri"/>
              </a:rPr>
              <a:t>του</a:t>
            </a:r>
            <a:r>
              <a:rPr sz="1050" spc="52" baseline="19841" dirty="0">
                <a:latin typeface="Calibri"/>
                <a:cs typeface="Calibri"/>
              </a:rPr>
              <a:t> </a:t>
            </a:r>
            <a:r>
              <a:rPr sz="1100" spc="110" dirty="0">
                <a:latin typeface="Calibri"/>
                <a:cs typeface="Calibri"/>
              </a:rPr>
              <a:t>πρωτοκόλλου</a:t>
            </a:r>
            <a:r>
              <a:rPr sz="1100" spc="55" dirty="0">
                <a:latin typeface="Calibri"/>
                <a:cs typeface="Calibri"/>
              </a:rPr>
              <a:t> </a:t>
            </a:r>
            <a:r>
              <a:rPr sz="1100" spc="135" dirty="0">
                <a:latin typeface="Calibri"/>
                <a:cs typeface="Calibri"/>
              </a:rPr>
              <a:t>DH</a:t>
            </a:r>
            <a:r>
              <a:rPr sz="1100" spc="50" dirty="0">
                <a:latin typeface="Calibri"/>
                <a:cs typeface="Calibri"/>
              </a:rPr>
              <a:t> </a:t>
            </a:r>
            <a:r>
              <a:rPr sz="1100" spc="85" dirty="0">
                <a:latin typeface="Calibri"/>
                <a:cs typeface="Calibri"/>
              </a:rPr>
              <a:t>(Diffie-Hellman</a:t>
            </a:r>
            <a:r>
              <a:rPr sz="1100" spc="60" dirty="0">
                <a:latin typeface="Calibri"/>
                <a:cs typeface="Calibri"/>
              </a:rPr>
              <a:t> </a:t>
            </a:r>
            <a:r>
              <a:rPr sz="1100" spc="65" dirty="0">
                <a:latin typeface="Calibri"/>
                <a:cs typeface="Calibri"/>
              </a:rPr>
              <a:t>- </a:t>
            </a:r>
            <a:r>
              <a:rPr sz="1100" spc="-235" dirty="0">
                <a:latin typeface="Calibri"/>
                <a:cs typeface="Calibri"/>
              </a:rPr>
              <a:t> </a:t>
            </a:r>
            <a:r>
              <a:rPr sz="1100" spc="100" dirty="0">
                <a:latin typeface="Calibri"/>
                <a:cs typeface="Calibri"/>
              </a:rPr>
              <a:t>αλγόριθμος</a:t>
            </a:r>
            <a:r>
              <a:rPr sz="1100" spc="50" dirty="0">
                <a:latin typeface="Calibri"/>
                <a:cs typeface="Calibri"/>
              </a:rPr>
              <a:t> </a:t>
            </a:r>
            <a:r>
              <a:rPr sz="1100" spc="105" dirty="0">
                <a:latin typeface="Calibri"/>
                <a:cs typeface="Calibri"/>
              </a:rPr>
              <a:t>ανταλλαγής</a:t>
            </a:r>
            <a:r>
              <a:rPr sz="1100" spc="55" dirty="0">
                <a:latin typeface="Calibri"/>
                <a:cs typeface="Calibri"/>
              </a:rPr>
              <a:t> </a:t>
            </a:r>
            <a:r>
              <a:rPr sz="1100" spc="95" dirty="0">
                <a:latin typeface="Calibri"/>
                <a:cs typeface="Calibri"/>
              </a:rPr>
              <a:t>κλειδιών</a:t>
            </a:r>
            <a:r>
              <a:rPr sz="1100" spc="45" dirty="0">
                <a:latin typeface="Calibri"/>
                <a:cs typeface="Calibri"/>
              </a:rPr>
              <a:t> </a:t>
            </a:r>
            <a:r>
              <a:rPr sz="1100" spc="100" dirty="0">
                <a:latin typeface="Calibri"/>
                <a:cs typeface="Calibri"/>
              </a:rPr>
              <a:t>κρυπτογράφησης).</a:t>
            </a:r>
            <a:r>
              <a:rPr sz="1100" spc="50" dirty="0">
                <a:latin typeface="Calibri"/>
                <a:cs typeface="Calibri"/>
              </a:rPr>
              <a:t> </a:t>
            </a:r>
            <a:r>
              <a:rPr sz="1100" spc="135" dirty="0">
                <a:latin typeface="Calibri"/>
                <a:cs typeface="Calibri"/>
              </a:rPr>
              <a:t>Η</a:t>
            </a:r>
            <a:r>
              <a:rPr sz="1100" spc="45" dirty="0">
                <a:latin typeface="Calibri"/>
                <a:cs typeface="Calibri"/>
              </a:rPr>
              <a:t> </a:t>
            </a:r>
            <a:r>
              <a:rPr sz="1100" spc="90" dirty="0">
                <a:latin typeface="Calibri"/>
                <a:cs typeface="Calibri"/>
              </a:rPr>
              <a:t>τιμή</a:t>
            </a:r>
            <a:r>
              <a:rPr sz="1100" spc="60" dirty="0">
                <a:latin typeface="Calibri"/>
                <a:cs typeface="Calibri"/>
              </a:rPr>
              <a:t> </a:t>
            </a:r>
            <a:r>
              <a:rPr sz="1050" spc="97" baseline="19841" dirty="0">
                <a:latin typeface="Calibri"/>
                <a:cs typeface="Calibri"/>
              </a:rPr>
              <a:t>gab</a:t>
            </a:r>
            <a:r>
              <a:rPr sz="1050" spc="44" baseline="19841" dirty="0">
                <a:latin typeface="Calibri"/>
                <a:cs typeface="Calibri"/>
              </a:rPr>
              <a:t> </a:t>
            </a:r>
            <a:r>
              <a:rPr sz="1100" spc="100" dirty="0">
                <a:latin typeface="Calibri"/>
                <a:cs typeface="Calibri"/>
              </a:rPr>
              <a:t>αποκρύπτει</a:t>
            </a:r>
            <a:r>
              <a:rPr sz="1100" spc="50" dirty="0">
                <a:latin typeface="Calibri"/>
                <a:cs typeface="Calibri"/>
              </a:rPr>
              <a:t> </a:t>
            </a:r>
            <a:r>
              <a:rPr sz="1100" spc="95" dirty="0">
                <a:latin typeface="Calibri"/>
                <a:cs typeface="Calibri"/>
              </a:rPr>
              <a:t>το</a:t>
            </a:r>
            <a:r>
              <a:rPr sz="1100" spc="45" dirty="0">
                <a:latin typeface="Calibri"/>
                <a:cs typeface="Calibri"/>
              </a:rPr>
              <a:t> </a:t>
            </a:r>
            <a:r>
              <a:rPr sz="1100" spc="114" dirty="0">
                <a:latin typeface="Calibri"/>
                <a:cs typeface="Calibri"/>
              </a:rPr>
              <a:t>μήνυμα</a:t>
            </a:r>
            <a:r>
              <a:rPr sz="1100" spc="50" dirty="0">
                <a:latin typeface="Calibri"/>
                <a:cs typeface="Calibri"/>
              </a:rPr>
              <a:t> </a:t>
            </a:r>
            <a:r>
              <a:rPr sz="1100" spc="185" dirty="0">
                <a:latin typeface="Calibri"/>
                <a:cs typeface="Calibri"/>
              </a:rPr>
              <a:t>M</a:t>
            </a:r>
            <a:r>
              <a:rPr sz="1100" spc="45" dirty="0">
                <a:latin typeface="Calibri"/>
                <a:cs typeface="Calibri"/>
              </a:rPr>
              <a:t> </a:t>
            </a:r>
            <a:r>
              <a:rPr sz="1100" spc="105" dirty="0">
                <a:latin typeface="Calibri"/>
                <a:cs typeface="Calibri"/>
              </a:rPr>
              <a:t>πολλαπλασιάζοντάς</a:t>
            </a:r>
            <a:r>
              <a:rPr sz="1100" spc="55" dirty="0">
                <a:latin typeface="Calibri"/>
                <a:cs typeface="Calibri"/>
              </a:rPr>
              <a:t> </a:t>
            </a:r>
            <a:r>
              <a:rPr sz="1100" spc="80" dirty="0">
                <a:latin typeface="Calibri"/>
                <a:cs typeface="Calibri"/>
              </a:rPr>
              <a:t>το.</a:t>
            </a:r>
            <a:endParaRPr sz="1100" dirty="0">
              <a:latin typeface="Calibri"/>
              <a:cs typeface="Calibri"/>
            </a:endParaRPr>
          </a:p>
          <a:p>
            <a:pPr marL="418465" indent="-342265">
              <a:lnSpc>
                <a:spcPct val="100000"/>
              </a:lnSpc>
              <a:spcBef>
                <a:spcPts val="425"/>
              </a:spcBef>
              <a:buClr>
                <a:srgbClr val="FFBA00"/>
              </a:buClr>
              <a:buSzPct val="127272"/>
              <a:buFont typeface="Courier New"/>
              <a:buChar char="o"/>
              <a:tabLst>
                <a:tab pos="417830" algn="l"/>
                <a:tab pos="418465" algn="l"/>
              </a:tabLst>
            </a:pPr>
            <a:r>
              <a:rPr sz="1100" spc="90" dirty="0">
                <a:latin typeface="Calibri"/>
                <a:cs typeface="Calibri"/>
              </a:rPr>
              <a:t>Για</a:t>
            </a:r>
            <a:r>
              <a:rPr sz="1100" spc="45" dirty="0">
                <a:latin typeface="Calibri"/>
                <a:cs typeface="Calibri"/>
              </a:rPr>
              <a:t> </a:t>
            </a:r>
            <a:r>
              <a:rPr sz="1100" spc="100" dirty="0">
                <a:latin typeface="Calibri"/>
                <a:cs typeface="Calibri"/>
              </a:rPr>
              <a:t>την</a:t>
            </a:r>
            <a:r>
              <a:rPr sz="1100" spc="45" dirty="0">
                <a:latin typeface="Calibri"/>
                <a:cs typeface="Calibri"/>
              </a:rPr>
              <a:t> </a:t>
            </a:r>
            <a:r>
              <a:rPr sz="1100" spc="110" dirty="0">
                <a:latin typeface="Calibri"/>
                <a:cs typeface="Calibri"/>
              </a:rPr>
              <a:t>αποκρυπτογράφηση</a:t>
            </a:r>
            <a:r>
              <a:rPr sz="1100" spc="45" dirty="0">
                <a:latin typeface="Calibri"/>
                <a:cs typeface="Calibri"/>
              </a:rPr>
              <a:t> </a:t>
            </a:r>
            <a:r>
              <a:rPr sz="1100" spc="105" dirty="0">
                <a:latin typeface="Calibri"/>
                <a:cs typeface="Calibri"/>
              </a:rPr>
              <a:t>του</a:t>
            </a:r>
            <a:r>
              <a:rPr sz="1100" spc="45" dirty="0">
                <a:latin typeface="Calibri"/>
                <a:cs typeface="Calibri"/>
              </a:rPr>
              <a:t> </a:t>
            </a:r>
            <a:r>
              <a:rPr sz="1100" spc="85" dirty="0">
                <a:latin typeface="Calibri"/>
                <a:cs typeface="Calibri"/>
              </a:rPr>
              <a:t>C=[c1,c2],</a:t>
            </a:r>
            <a:r>
              <a:rPr sz="1100" spc="50" dirty="0">
                <a:latin typeface="Calibri"/>
                <a:cs typeface="Calibri"/>
              </a:rPr>
              <a:t> </a:t>
            </a:r>
            <a:r>
              <a:rPr sz="1100" spc="95" dirty="0">
                <a:latin typeface="Calibri"/>
                <a:cs typeface="Calibri"/>
              </a:rPr>
              <a:t>υπολογίζει</a:t>
            </a:r>
            <a:r>
              <a:rPr sz="1100" spc="45" dirty="0">
                <a:latin typeface="Calibri"/>
                <a:cs typeface="Calibri"/>
              </a:rPr>
              <a:t> </a:t>
            </a:r>
            <a:r>
              <a:rPr sz="1100" spc="95" dirty="0">
                <a:latin typeface="Calibri"/>
                <a:cs typeface="Calibri"/>
              </a:rPr>
              <a:t>το</a:t>
            </a:r>
            <a:r>
              <a:rPr sz="1100" spc="50" dirty="0">
                <a:latin typeface="Calibri"/>
                <a:cs typeface="Calibri"/>
              </a:rPr>
              <a:t> </a:t>
            </a:r>
            <a:r>
              <a:rPr sz="1100" spc="185" dirty="0">
                <a:latin typeface="Calibri"/>
                <a:cs typeface="Calibri"/>
              </a:rPr>
              <a:t>M</a:t>
            </a:r>
            <a:r>
              <a:rPr sz="1100" spc="45" dirty="0">
                <a:latin typeface="Calibri"/>
                <a:cs typeface="Calibri"/>
              </a:rPr>
              <a:t> </a:t>
            </a:r>
            <a:r>
              <a:rPr sz="1100" spc="114" dirty="0">
                <a:latin typeface="Calibri"/>
                <a:cs typeface="Calibri"/>
              </a:rPr>
              <a:t>όπου</a:t>
            </a:r>
            <a:endParaRPr sz="1100" dirty="0">
              <a:latin typeface="Calibri"/>
              <a:cs typeface="Calibri"/>
            </a:endParaRPr>
          </a:p>
          <a:p>
            <a:pPr marL="476250">
              <a:lnSpc>
                <a:spcPct val="100000"/>
              </a:lnSpc>
              <a:spcBef>
                <a:spcPts val="305"/>
              </a:spcBef>
              <a:tabLst>
                <a:tab pos="817880" algn="l"/>
              </a:tabLst>
            </a:pPr>
            <a:r>
              <a:rPr lang="el-GR" sz="1400" dirty="0">
                <a:solidFill>
                  <a:srgbClr val="FFBA00"/>
                </a:solidFill>
                <a:latin typeface="Courier New"/>
                <a:cs typeface="Courier New"/>
              </a:rPr>
              <a:t>o	</a:t>
            </a:r>
            <a:r>
              <a:rPr lang="en-US" sz="1100" spc="90" dirty="0">
                <a:latin typeface="Calibri"/>
                <a:cs typeface="Calibri"/>
              </a:rPr>
              <a:t>((c1</a:t>
            </a:r>
            <a:r>
              <a:rPr lang="en-US" sz="1100" spc="90" baseline="30000" dirty="0">
                <a:latin typeface="Calibri"/>
                <a:cs typeface="Calibri"/>
              </a:rPr>
              <a:t>a</a:t>
            </a:r>
            <a:r>
              <a:rPr lang="en-US" sz="1100" spc="90" dirty="0">
                <a:latin typeface="Calibri"/>
                <a:cs typeface="Calibri"/>
              </a:rPr>
              <a:t> mod p) * M) mod p = c2.</a:t>
            </a:r>
          </a:p>
          <a:p>
            <a:pPr marL="476250">
              <a:lnSpc>
                <a:spcPct val="100000"/>
              </a:lnSpc>
              <a:spcBef>
                <a:spcPts val="305"/>
              </a:spcBef>
              <a:tabLst>
                <a:tab pos="817880" algn="l"/>
              </a:tabLst>
            </a:pPr>
            <a:r>
              <a:rPr lang="en-US" sz="1100" dirty="0">
                <a:latin typeface="Calibri"/>
                <a:cs typeface="Calibri"/>
              </a:rPr>
              <a:t>O</a:t>
            </a:r>
            <a:r>
              <a:rPr lang="en-US" sz="1100" spc="90" dirty="0">
                <a:latin typeface="Calibri"/>
                <a:cs typeface="Calibri"/>
              </a:rPr>
              <a:t>	 To find M for x * M mod p = c2, compute z </a:t>
            </a:r>
            <a:r>
              <a:rPr lang="en-US" sz="1100" spc="90" dirty="0" err="1">
                <a:latin typeface="Calibri"/>
                <a:cs typeface="Calibri"/>
              </a:rPr>
              <a:t>s.t.</a:t>
            </a:r>
            <a:r>
              <a:rPr lang="en-US" sz="1100" spc="90" dirty="0">
                <a:latin typeface="Calibri"/>
                <a:cs typeface="Calibri"/>
              </a:rPr>
              <a:t> x*z mod p =1, and then M = C2*z mod p</a:t>
            </a:r>
            <a:endParaRPr lang="el-GR" sz="1100" dirty="0">
              <a:latin typeface="Calibri"/>
              <a:cs typeface="Calibri"/>
            </a:endParaRPr>
          </a:p>
          <a:p>
            <a:pPr marL="349885" indent="-273685">
              <a:lnSpc>
                <a:spcPct val="100000"/>
              </a:lnSpc>
              <a:buClr>
                <a:srgbClr val="FFBA00"/>
              </a:buClr>
              <a:buSzPct val="127272"/>
              <a:buFont typeface="Courier New"/>
              <a:buChar char="o"/>
              <a:tabLst>
                <a:tab pos="349250" algn="l"/>
                <a:tab pos="349885" algn="l"/>
              </a:tabLst>
            </a:pPr>
            <a:r>
              <a:rPr sz="1100" spc="135" dirty="0">
                <a:latin typeface="Calibri"/>
                <a:cs typeface="Calibri"/>
              </a:rPr>
              <a:t>Η</a:t>
            </a:r>
            <a:r>
              <a:rPr sz="1100" spc="45" dirty="0">
                <a:latin typeface="Calibri"/>
                <a:cs typeface="Calibri"/>
              </a:rPr>
              <a:t> </a:t>
            </a:r>
            <a:r>
              <a:rPr sz="1100" spc="114" dirty="0">
                <a:latin typeface="Calibri"/>
                <a:cs typeface="Calibri"/>
              </a:rPr>
              <a:t>παραδοχή</a:t>
            </a:r>
            <a:r>
              <a:rPr sz="1100" spc="55" dirty="0">
                <a:latin typeface="Calibri"/>
                <a:cs typeface="Calibri"/>
              </a:rPr>
              <a:t> </a:t>
            </a:r>
            <a:r>
              <a:rPr sz="1100" spc="125" dirty="0">
                <a:latin typeface="Calibri"/>
                <a:cs typeface="Calibri"/>
              </a:rPr>
              <a:t>CDH</a:t>
            </a:r>
            <a:r>
              <a:rPr sz="1100" spc="55" dirty="0">
                <a:latin typeface="Calibri"/>
                <a:cs typeface="Calibri"/>
              </a:rPr>
              <a:t> </a:t>
            </a:r>
            <a:r>
              <a:rPr sz="1100" spc="95" dirty="0">
                <a:latin typeface="Calibri"/>
                <a:cs typeface="Calibri"/>
              </a:rPr>
              <a:t>διασφαλίζει</a:t>
            </a:r>
            <a:r>
              <a:rPr sz="1100" spc="55" dirty="0">
                <a:latin typeface="Calibri"/>
                <a:cs typeface="Calibri"/>
              </a:rPr>
              <a:t> </a:t>
            </a:r>
            <a:r>
              <a:rPr sz="1100" spc="80" dirty="0">
                <a:latin typeface="Calibri"/>
                <a:cs typeface="Calibri"/>
              </a:rPr>
              <a:t>ότι</a:t>
            </a:r>
            <a:r>
              <a:rPr sz="1100" spc="50" dirty="0">
                <a:latin typeface="Calibri"/>
                <a:cs typeface="Calibri"/>
              </a:rPr>
              <a:t> </a:t>
            </a:r>
            <a:r>
              <a:rPr sz="1100" spc="100" dirty="0">
                <a:latin typeface="Calibri"/>
                <a:cs typeface="Calibri"/>
              </a:rPr>
              <a:t>δεν</a:t>
            </a:r>
            <a:r>
              <a:rPr sz="1100" spc="50" dirty="0">
                <a:latin typeface="Calibri"/>
                <a:cs typeface="Calibri"/>
              </a:rPr>
              <a:t> </a:t>
            </a:r>
            <a:r>
              <a:rPr sz="1100" spc="100" dirty="0">
                <a:latin typeface="Calibri"/>
                <a:cs typeface="Calibri"/>
              </a:rPr>
              <a:t>μπορεί</a:t>
            </a:r>
            <a:r>
              <a:rPr sz="1100" spc="50" dirty="0">
                <a:latin typeface="Calibri"/>
                <a:cs typeface="Calibri"/>
              </a:rPr>
              <a:t> </a:t>
            </a:r>
            <a:r>
              <a:rPr sz="1100" spc="110" dirty="0">
                <a:latin typeface="Calibri"/>
                <a:cs typeface="Calibri"/>
              </a:rPr>
              <a:t>να</a:t>
            </a:r>
            <a:r>
              <a:rPr sz="1100" spc="55" dirty="0">
                <a:latin typeface="Calibri"/>
                <a:cs typeface="Calibri"/>
              </a:rPr>
              <a:t> </a:t>
            </a:r>
            <a:r>
              <a:rPr sz="1100" spc="90" dirty="0">
                <a:latin typeface="Calibri"/>
                <a:cs typeface="Calibri"/>
              </a:rPr>
              <a:t>ανακτηθεί</a:t>
            </a:r>
            <a:r>
              <a:rPr sz="1100" spc="35" dirty="0">
                <a:latin typeface="Calibri"/>
                <a:cs typeface="Calibri"/>
              </a:rPr>
              <a:t> </a:t>
            </a:r>
            <a:r>
              <a:rPr sz="1100" spc="100" dirty="0">
                <a:latin typeface="Calibri"/>
                <a:cs typeface="Calibri"/>
              </a:rPr>
              <a:t>πλήρως.</a:t>
            </a:r>
            <a:endParaRPr sz="1100" dirty="0">
              <a:latin typeface="Calibri"/>
              <a:cs typeface="Calibri"/>
            </a:endParaRPr>
          </a:p>
          <a:p>
            <a:pPr marL="349885" indent="-273685">
              <a:lnSpc>
                <a:spcPct val="100000"/>
              </a:lnSpc>
              <a:spcBef>
                <a:spcPts val="1105"/>
              </a:spcBef>
              <a:buClr>
                <a:srgbClr val="FFBA00"/>
              </a:buClr>
              <a:buSzPct val="127272"/>
              <a:buFont typeface="Courier New"/>
              <a:buChar char="o"/>
              <a:tabLst>
                <a:tab pos="349250" algn="l"/>
                <a:tab pos="349885" algn="l"/>
              </a:tabLst>
            </a:pPr>
            <a:r>
              <a:rPr sz="1100" spc="100" dirty="0">
                <a:latin typeface="Calibri"/>
                <a:cs typeface="Calibri"/>
              </a:rPr>
              <a:t>Η</a:t>
            </a:r>
            <a:r>
              <a:rPr sz="1100" spc="25" dirty="0">
                <a:latin typeface="Calibri"/>
                <a:cs typeface="Calibri"/>
              </a:rPr>
              <a:t> </a:t>
            </a:r>
            <a:r>
              <a:rPr sz="1100" spc="80" dirty="0">
                <a:latin typeface="Calibri"/>
                <a:cs typeface="Calibri"/>
              </a:rPr>
              <a:t>ασφάλεια</a:t>
            </a:r>
            <a:r>
              <a:rPr sz="1100" spc="35" dirty="0">
                <a:latin typeface="Calibri"/>
                <a:cs typeface="Calibri"/>
              </a:rPr>
              <a:t> </a:t>
            </a:r>
            <a:r>
              <a:rPr sz="1100" spc="80" dirty="0">
                <a:latin typeface="Calibri"/>
                <a:cs typeface="Calibri"/>
              </a:rPr>
              <a:t>IND-CPA</a:t>
            </a:r>
            <a:r>
              <a:rPr sz="1100" spc="25" dirty="0">
                <a:latin typeface="Calibri"/>
                <a:cs typeface="Calibri"/>
              </a:rPr>
              <a:t> </a:t>
            </a:r>
            <a:r>
              <a:rPr sz="1100" spc="70" dirty="0">
                <a:latin typeface="Calibri"/>
                <a:cs typeface="Calibri"/>
              </a:rPr>
              <a:t>απαιτεί</a:t>
            </a:r>
            <a:r>
              <a:rPr sz="1100" spc="30" dirty="0">
                <a:latin typeface="Calibri"/>
                <a:cs typeface="Calibri"/>
              </a:rPr>
              <a:t> </a:t>
            </a:r>
            <a:r>
              <a:rPr sz="1100" spc="65" dirty="0">
                <a:latin typeface="Calibri"/>
                <a:cs typeface="Calibri"/>
              </a:rPr>
              <a:t>DDH.</a:t>
            </a:r>
            <a:endParaRPr sz="1100" dirty="0">
              <a:latin typeface="Calibri"/>
              <a:cs typeface="Calibri"/>
            </a:endParaRPr>
          </a:p>
        </p:txBody>
      </p:sp>
      <p:pic>
        <p:nvPicPr>
          <p:cNvPr id="4" name="object 4"/>
          <p:cNvPicPr/>
          <p:nvPr/>
        </p:nvPicPr>
        <p:blipFill>
          <a:blip r:embed="rId2" cstate="print"/>
          <a:stretch>
            <a:fillRect/>
          </a:stretch>
        </p:blipFill>
        <p:spPr>
          <a:xfrm>
            <a:off x="8358505" y="5641022"/>
            <a:ext cx="1530032" cy="612140"/>
          </a:xfrm>
          <a:prstGeom prst="rect">
            <a:avLst/>
          </a:prstGeom>
        </p:spPr>
      </p:pic>
      <p:sp>
        <p:nvSpPr>
          <p:cNvPr id="5" name="object 5"/>
          <p:cNvSpPr txBox="1"/>
          <p:nvPr/>
        </p:nvSpPr>
        <p:spPr>
          <a:xfrm>
            <a:off x="10687367" y="5874956"/>
            <a:ext cx="103505" cy="181610"/>
          </a:xfrm>
          <a:prstGeom prst="rect">
            <a:avLst/>
          </a:prstGeom>
        </p:spPr>
        <p:txBody>
          <a:bodyPr vert="horz" wrap="square" lIns="0" tIns="0" rIns="0" bIns="0" rtlCol="0">
            <a:spAutoFit/>
          </a:bodyPr>
          <a:lstStyle/>
          <a:p>
            <a:pPr marL="12700">
              <a:lnSpc>
                <a:spcPts val="1315"/>
              </a:lnSpc>
            </a:pPr>
            <a:r>
              <a:rPr sz="1100" dirty="0">
                <a:latin typeface="Arial"/>
                <a:cs typeface="Arial"/>
              </a:rPr>
              <a:t>9</a:t>
            </a:r>
            <a:endParaRPr sz="1100">
              <a:latin typeface="Arial"/>
              <a:cs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pic>
        <p:nvPicPr>
          <p:cNvPr id="3" name="object 3"/>
          <p:cNvPicPr/>
          <p:nvPr/>
        </p:nvPicPr>
        <p:blipFill>
          <a:blip r:embed="rId3" cstate="print"/>
          <a:stretch>
            <a:fillRect/>
          </a:stretch>
        </p:blipFill>
        <p:spPr>
          <a:xfrm>
            <a:off x="-228600" y="1143000"/>
            <a:ext cx="6839584" cy="4310697"/>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50</a:t>
            </a:r>
          </a:p>
        </p:txBody>
      </p:sp>
      <p:sp>
        <p:nvSpPr>
          <p:cNvPr id="5" name="Rectangle 1">
            <a:extLst>
              <a:ext uri="{FF2B5EF4-FFF2-40B4-BE49-F238E27FC236}">
                <a16:creationId xmlns:a16="http://schemas.microsoft.com/office/drawing/2014/main" id="{BEFD77A2-E8D5-7A1F-5F3C-49935592D7FE}"/>
              </a:ext>
            </a:extLst>
          </p:cNvPr>
          <p:cNvSpPr>
            <a:spLocks noChangeArrowheads="1"/>
          </p:cNvSpPr>
          <p:nvPr/>
        </p:nvSpPr>
        <p:spPr bwMode="auto">
          <a:xfrm>
            <a:off x="6901815" y="373699"/>
            <a:ext cx="4953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Βοήθεια.</a:t>
            </a: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400" b="0" i="0" u="none" strike="noStrike" cap="none" normalizeH="0" baseline="0" dirty="0">
                <a:ln>
                  <a:noFill/>
                </a:ln>
                <a:solidFill>
                  <a:schemeClr val="tx1"/>
                </a:solidFill>
                <a:effectLst/>
                <a:latin typeface="Arial" panose="020B0604020202020204" pitchFamily="34" charset="0"/>
              </a:rPr>
            </a:br>
            <a:endParaRPr kumimoji="0" lang="el-GR"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Έξοδος, κρατώντας πατημένο το πλήκτρο </a:t>
            </a:r>
            <a:r>
              <a:rPr kumimoji="0" lang="el-GR" altLang="el-GR" sz="1400" b="0" i="0" u="none" strike="noStrike" cap="none" normalizeH="0" baseline="0" dirty="0" err="1">
                <a:ln>
                  <a:noFill/>
                </a:ln>
                <a:solidFill>
                  <a:schemeClr val="tx1"/>
                </a:solidFill>
                <a:effectLst/>
                <a:latin typeface="Arial" panose="020B0604020202020204" pitchFamily="34" charset="0"/>
              </a:rPr>
              <a:t>Ctrl</a:t>
            </a:r>
            <a:r>
              <a:rPr kumimoji="0" lang="el-GR" altLang="el-GR" sz="1400" b="0" i="0" u="none" strike="noStrike" cap="none" normalizeH="0" baseline="0" dirty="0">
                <a:ln>
                  <a:noFill/>
                </a:ln>
                <a:solidFill>
                  <a:schemeClr val="tx1"/>
                </a:solidFill>
                <a:effectLst/>
                <a:latin typeface="Arial" panose="020B0604020202020204" pitchFamily="34" charset="0"/>
              </a:rPr>
              <a:t>, πατήστε x, συνεχίστε να κρατάτε πατημένο το </a:t>
            </a:r>
            <a:r>
              <a:rPr kumimoji="0" lang="el-GR" altLang="el-GR" sz="1400" b="0" i="0" u="none" strike="noStrike" cap="none" normalizeH="0" baseline="0" dirty="0" err="1">
                <a:ln>
                  <a:noFill/>
                </a:ln>
                <a:solidFill>
                  <a:schemeClr val="tx1"/>
                </a:solidFill>
                <a:effectLst/>
                <a:latin typeface="Arial" panose="020B0604020202020204" pitchFamily="34" charset="0"/>
              </a:rPr>
              <a:t>Ctel</a:t>
            </a:r>
            <a:r>
              <a:rPr kumimoji="0" lang="el-GR" altLang="el-GR" sz="1400" b="0" i="0" u="none" strike="noStrike" cap="none" normalizeH="0" baseline="0" dirty="0">
                <a:ln>
                  <a:noFill/>
                </a:ln>
                <a:solidFill>
                  <a:schemeClr val="tx1"/>
                </a:solidFill>
                <a:effectLst/>
                <a:latin typeface="Arial" panose="020B0604020202020204" pitchFamily="34" charset="0"/>
              </a:rPr>
              <a:t> και πατήστε ¢</a:t>
            </a: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400" b="0" i="0" u="none" strike="noStrike" cap="none" normalizeH="0" baseline="0" dirty="0">
                <a:ln>
                  <a:noFill/>
                </a:ln>
                <a:solidFill>
                  <a:schemeClr val="tx1"/>
                </a:solidFill>
                <a:effectLst/>
                <a:latin typeface="Arial" panose="020B0604020202020204" pitchFamily="34" charset="0"/>
              </a:rPr>
            </a:br>
            <a:endParaRPr kumimoji="0" lang="el-GR"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Αποθήκευση του αρχείου</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Το </a:t>
            </a:r>
            <a:r>
              <a:rPr kumimoji="0" lang="el-GR" altLang="el-GR" sz="1400" b="0" i="0" u="none" strike="noStrike" cap="none" normalizeH="0" baseline="0" dirty="0" err="1">
                <a:ln>
                  <a:noFill/>
                </a:ln>
                <a:solidFill>
                  <a:schemeClr val="tx1"/>
                </a:solidFill>
                <a:effectLst/>
                <a:latin typeface="Arial" panose="020B0604020202020204" pitchFamily="34" charset="0"/>
              </a:rPr>
              <a:t>Emacs</a:t>
            </a:r>
            <a:r>
              <a:rPr kumimoji="0" lang="el-GR" altLang="el-GR" sz="1400" b="0" i="0" u="none" strike="noStrike" cap="none" normalizeH="0" baseline="0" dirty="0">
                <a:ln>
                  <a:noFill/>
                </a:ln>
                <a:solidFill>
                  <a:schemeClr val="tx1"/>
                </a:solidFill>
                <a:effectLst/>
                <a:latin typeface="Arial" panose="020B0604020202020204" pitchFamily="34" charset="0"/>
              </a:rPr>
              <a:t> διαθέτει ένα ωραίο ενσωματωμένο πρόγραμμα εκμάθησης.</a:t>
            </a: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400" b="0" i="0" u="none" strike="noStrike" cap="none" normalizeH="0" baseline="0" dirty="0">
                <a:ln>
                  <a:noFill/>
                </a:ln>
                <a:solidFill>
                  <a:schemeClr val="tx1"/>
                </a:solidFill>
                <a:effectLst/>
                <a:latin typeface="Arial" panose="020B0604020202020204" pitchFamily="34" charset="0"/>
              </a:rPr>
            </a:br>
            <a:endParaRPr kumimoji="0" lang="el-GR"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Περιγραφή πλήκτρου. Χρησιμοποιήστε το για να λάβετε βοήθεια σχετικά με μια συγκεκριμένη εντολή πλήκτρου ή συνδυασμό πλήκτρων.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Προηγούμενη γραμμή.</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Επόμενη γραμμή</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Πίσω ένα χαρακτήρα.</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Εμπρός ένα χαρακτήρα</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Εμπρός μία λέξη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Πίσω μία λέξη,</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51</a:t>
            </a:r>
          </a:p>
        </p:txBody>
      </p:sp>
      <p:sp>
        <p:nvSpPr>
          <p:cNvPr id="4" name="object 4"/>
          <p:cNvSpPr txBox="1"/>
          <p:nvPr/>
        </p:nvSpPr>
        <p:spPr>
          <a:xfrm>
            <a:off x="6917055" y="631507"/>
            <a:ext cx="1470025" cy="147320"/>
          </a:xfrm>
          <a:prstGeom prst="rect">
            <a:avLst/>
          </a:prstGeom>
        </p:spPr>
        <p:txBody>
          <a:bodyPr vert="horz" wrap="square" lIns="0" tIns="12700" rIns="0" bIns="0" rtlCol="0">
            <a:spAutoFit/>
          </a:bodyPr>
          <a:lstStyle/>
          <a:p>
            <a:pPr marL="12700">
              <a:lnSpc>
                <a:spcPct val="100000"/>
              </a:lnSpc>
              <a:spcBef>
                <a:spcPts val="100"/>
              </a:spcBef>
            </a:pPr>
            <a:r>
              <a:rPr sz="800" spc="-5" dirty="0">
                <a:latin typeface="Calibri"/>
                <a:cs typeface="Calibri"/>
              </a:rPr>
              <a:t>Πηγαίνετε</a:t>
            </a:r>
            <a:r>
              <a:rPr sz="800" spc="20" dirty="0">
                <a:latin typeface="Calibri"/>
                <a:cs typeface="Calibri"/>
              </a:rPr>
              <a:t> </a:t>
            </a:r>
            <a:r>
              <a:rPr sz="800" spc="-5" dirty="0">
                <a:latin typeface="Calibri"/>
                <a:cs typeface="Calibri"/>
              </a:rPr>
              <a:t>στην</a:t>
            </a:r>
            <a:r>
              <a:rPr sz="800" spc="15" dirty="0">
                <a:latin typeface="Calibri"/>
                <a:cs typeface="Calibri"/>
              </a:rPr>
              <a:t> </a:t>
            </a:r>
            <a:r>
              <a:rPr sz="800" spc="-5" dirty="0">
                <a:latin typeface="Calibri"/>
                <a:cs typeface="Calibri"/>
              </a:rPr>
              <a:t>αρχή</a:t>
            </a:r>
            <a:r>
              <a:rPr sz="800" spc="15" dirty="0">
                <a:latin typeface="Calibri"/>
                <a:cs typeface="Calibri"/>
              </a:rPr>
              <a:t> </a:t>
            </a:r>
            <a:r>
              <a:rPr sz="800" spc="-5" dirty="0">
                <a:latin typeface="Calibri"/>
                <a:cs typeface="Calibri"/>
              </a:rPr>
              <a:t>της</a:t>
            </a:r>
            <a:r>
              <a:rPr sz="800" spc="15" dirty="0">
                <a:latin typeface="Calibri"/>
                <a:cs typeface="Calibri"/>
              </a:rPr>
              <a:t> </a:t>
            </a:r>
            <a:r>
              <a:rPr sz="800" spc="-15" dirty="0">
                <a:latin typeface="Calibri"/>
                <a:cs typeface="Calibri"/>
              </a:rPr>
              <a:t>γραμμής</a:t>
            </a:r>
            <a:r>
              <a:rPr sz="800" spc="-15" dirty="0">
                <a:latin typeface="Times New Roman"/>
                <a:cs typeface="Times New Roman"/>
              </a:rPr>
              <a:t>.</a:t>
            </a:r>
            <a:endParaRPr sz="800">
              <a:latin typeface="Times New Roman"/>
              <a:cs typeface="Times New Roman"/>
            </a:endParaRPr>
          </a:p>
        </p:txBody>
      </p:sp>
      <p:sp>
        <p:nvSpPr>
          <p:cNvPr id="5" name="object 5"/>
          <p:cNvSpPr txBox="1"/>
          <p:nvPr/>
        </p:nvSpPr>
        <p:spPr>
          <a:xfrm>
            <a:off x="7078980" y="865187"/>
            <a:ext cx="1443990" cy="147320"/>
          </a:xfrm>
          <a:prstGeom prst="rect">
            <a:avLst/>
          </a:prstGeom>
        </p:spPr>
        <p:txBody>
          <a:bodyPr vert="horz" wrap="square" lIns="0" tIns="12700" rIns="0" bIns="0" rtlCol="0">
            <a:spAutoFit/>
          </a:bodyPr>
          <a:lstStyle/>
          <a:p>
            <a:pPr marL="12700">
              <a:lnSpc>
                <a:spcPct val="100000"/>
              </a:lnSpc>
              <a:spcBef>
                <a:spcPts val="100"/>
              </a:spcBef>
            </a:pPr>
            <a:r>
              <a:rPr sz="800" spc="-5" dirty="0">
                <a:latin typeface="Calibri"/>
                <a:cs typeface="Calibri"/>
              </a:rPr>
              <a:t>Πηγαίνετε</a:t>
            </a:r>
            <a:r>
              <a:rPr sz="800" spc="20" dirty="0">
                <a:latin typeface="Calibri"/>
                <a:cs typeface="Calibri"/>
              </a:rPr>
              <a:t> </a:t>
            </a:r>
            <a:r>
              <a:rPr sz="800" spc="-5" dirty="0">
                <a:latin typeface="Calibri"/>
                <a:cs typeface="Calibri"/>
              </a:rPr>
              <a:t>στο</a:t>
            </a:r>
            <a:r>
              <a:rPr sz="800" spc="15" dirty="0">
                <a:latin typeface="Calibri"/>
                <a:cs typeface="Calibri"/>
              </a:rPr>
              <a:t> </a:t>
            </a:r>
            <a:r>
              <a:rPr sz="800" spc="-5" dirty="0">
                <a:latin typeface="Calibri"/>
                <a:cs typeface="Calibri"/>
              </a:rPr>
              <a:t>τέλος</a:t>
            </a:r>
            <a:r>
              <a:rPr sz="800" spc="15" dirty="0">
                <a:latin typeface="Calibri"/>
                <a:cs typeface="Calibri"/>
              </a:rPr>
              <a:t> </a:t>
            </a:r>
            <a:r>
              <a:rPr sz="800" spc="-5" dirty="0">
                <a:latin typeface="Calibri"/>
                <a:cs typeface="Calibri"/>
              </a:rPr>
              <a:t>της</a:t>
            </a:r>
            <a:r>
              <a:rPr sz="800" spc="15" dirty="0">
                <a:latin typeface="Calibri"/>
                <a:cs typeface="Calibri"/>
              </a:rPr>
              <a:t> </a:t>
            </a:r>
            <a:r>
              <a:rPr sz="800" spc="-15" dirty="0">
                <a:latin typeface="Calibri"/>
                <a:cs typeface="Calibri"/>
              </a:rPr>
              <a:t>γραμμής</a:t>
            </a:r>
            <a:r>
              <a:rPr sz="800" spc="-15" dirty="0">
                <a:latin typeface="Times New Roman"/>
                <a:cs typeface="Times New Roman"/>
              </a:rPr>
              <a:t>.</a:t>
            </a:r>
            <a:endParaRPr sz="800">
              <a:latin typeface="Times New Roman"/>
              <a:cs typeface="Times New Roman"/>
            </a:endParaRPr>
          </a:p>
        </p:txBody>
      </p:sp>
      <p:sp>
        <p:nvSpPr>
          <p:cNvPr id="6" name="object 6"/>
          <p:cNvSpPr txBox="1"/>
          <p:nvPr/>
        </p:nvSpPr>
        <p:spPr>
          <a:xfrm>
            <a:off x="6901815" y="998537"/>
            <a:ext cx="4877435" cy="480059"/>
          </a:xfrm>
          <a:prstGeom prst="rect">
            <a:avLst/>
          </a:prstGeom>
        </p:spPr>
        <p:txBody>
          <a:bodyPr vert="horz" wrap="square" lIns="0" tIns="87630" rIns="0" bIns="0" rtlCol="0">
            <a:spAutoFit/>
          </a:bodyPr>
          <a:lstStyle/>
          <a:p>
            <a:pPr marL="38100">
              <a:lnSpc>
                <a:spcPct val="100000"/>
              </a:lnSpc>
              <a:spcBef>
                <a:spcPts val="690"/>
              </a:spcBef>
            </a:pPr>
            <a:r>
              <a:rPr sz="1500" b="1" spc="-7" baseline="-13888" dirty="0">
                <a:latin typeface="Times New Roman"/>
                <a:cs typeface="Times New Roman"/>
              </a:rPr>
              <a:t>M-</a:t>
            </a:r>
            <a:r>
              <a:rPr sz="1500" b="1" spc="-30" baseline="-13888" dirty="0">
                <a:latin typeface="Times New Roman"/>
                <a:cs typeface="Times New Roman"/>
              </a:rPr>
              <a:t> </a:t>
            </a:r>
            <a:r>
              <a:rPr sz="800" spc="-5" dirty="0">
                <a:latin typeface="Times New Roman"/>
                <a:cs typeface="Times New Roman"/>
                <a:hlinkClick r:id="rId3"/>
              </a:rPr>
              <a:t>XML-ph-0000@DeepL.internal</a:t>
            </a:r>
            <a:r>
              <a:rPr sz="800" spc="10" dirty="0">
                <a:latin typeface="Times New Roman"/>
                <a:cs typeface="Times New Roman"/>
                <a:hlinkClick r:id="rId3"/>
              </a:rPr>
              <a:t> </a:t>
            </a:r>
            <a:r>
              <a:rPr sz="800" spc="-5" dirty="0">
                <a:latin typeface="Calibri"/>
                <a:cs typeface="Calibri"/>
              </a:rPr>
              <a:t>Μετάβαση</a:t>
            </a:r>
            <a:r>
              <a:rPr sz="800" spc="25" dirty="0">
                <a:latin typeface="Calibri"/>
                <a:cs typeface="Calibri"/>
              </a:rPr>
              <a:t> </a:t>
            </a:r>
            <a:r>
              <a:rPr sz="800" spc="-5" dirty="0">
                <a:latin typeface="Calibri"/>
                <a:cs typeface="Calibri"/>
              </a:rPr>
              <a:t>στην</a:t>
            </a:r>
            <a:r>
              <a:rPr sz="800" spc="20" dirty="0">
                <a:latin typeface="Calibri"/>
                <a:cs typeface="Calibri"/>
              </a:rPr>
              <a:t> </a:t>
            </a:r>
            <a:r>
              <a:rPr sz="800" spc="-10" dirty="0">
                <a:latin typeface="Calibri"/>
                <a:cs typeface="Calibri"/>
              </a:rPr>
              <a:t>αρχή</a:t>
            </a:r>
            <a:r>
              <a:rPr sz="800" spc="5" dirty="0">
                <a:latin typeface="Calibri"/>
                <a:cs typeface="Calibri"/>
              </a:rPr>
              <a:t> </a:t>
            </a:r>
            <a:r>
              <a:rPr sz="800" spc="-10" dirty="0">
                <a:latin typeface="Calibri"/>
                <a:cs typeface="Calibri"/>
              </a:rPr>
              <a:t>του</a:t>
            </a:r>
            <a:r>
              <a:rPr sz="800" dirty="0">
                <a:latin typeface="Calibri"/>
                <a:cs typeface="Calibri"/>
              </a:rPr>
              <a:t> </a:t>
            </a:r>
            <a:r>
              <a:rPr sz="800" spc="-15" dirty="0">
                <a:latin typeface="Calibri"/>
                <a:cs typeface="Calibri"/>
              </a:rPr>
              <a:t>αρχείου</a:t>
            </a:r>
            <a:r>
              <a:rPr sz="800" spc="-15" dirty="0">
                <a:latin typeface="Times New Roman"/>
                <a:cs typeface="Times New Roman"/>
              </a:rPr>
              <a:t>.</a:t>
            </a:r>
            <a:endParaRPr sz="800">
              <a:latin typeface="Times New Roman"/>
              <a:cs typeface="Times New Roman"/>
            </a:endParaRPr>
          </a:p>
          <a:p>
            <a:pPr marL="200025">
              <a:lnSpc>
                <a:spcPct val="100000"/>
              </a:lnSpc>
              <a:spcBef>
                <a:spcPts val="590"/>
              </a:spcBef>
            </a:pPr>
            <a:r>
              <a:rPr sz="1500" b="1" spc="-7" baseline="-13888" dirty="0">
                <a:latin typeface="Times New Roman"/>
                <a:cs typeface="Times New Roman"/>
              </a:rPr>
              <a:t>M-</a:t>
            </a:r>
            <a:r>
              <a:rPr sz="1500" b="1" spc="-22" baseline="-13888" dirty="0">
                <a:latin typeface="Times New Roman"/>
                <a:cs typeface="Times New Roman"/>
              </a:rPr>
              <a:t> </a:t>
            </a:r>
            <a:r>
              <a:rPr sz="800" spc="-5" dirty="0">
                <a:latin typeface="Times New Roman"/>
                <a:cs typeface="Times New Roman"/>
              </a:rPr>
              <a:t>XML</a:t>
            </a:r>
            <a:r>
              <a:rPr sz="1500" b="1" spc="-7" baseline="-13888" dirty="0">
                <a:latin typeface="Times New Roman"/>
                <a:cs typeface="Times New Roman"/>
              </a:rPr>
              <a:t>(</a:t>
            </a:r>
            <a:r>
              <a:rPr sz="800" spc="-5" dirty="0">
                <a:latin typeface="Times New Roman"/>
                <a:cs typeface="Times New Roman"/>
              </a:rPr>
              <a:t>Extensible</a:t>
            </a:r>
            <a:r>
              <a:rPr sz="800" spc="10" dirty="0">
                <a:latin typeface="Times New Roman"/>
                <a:cs typeface="Times New Roman"/>
              </a:rPr>
              <a:t> </a:t>
            </a:r>
            <a:r>
              <a:rPr sz="800" spc="-5" dirty="0">
                <a:latin typeface="Times New Roman"/>
                <a:cs typeface="Times New Roman"/>
              </a:rPr>
              <a:t>Markup</a:t>
            </a:r>
            <a:r>
              <a:rPr sz="800" spc="15" dirty="0">
                <a:latin typeface="Times New Roman"/>
                <a:cs typeface="Times New Roman"/>
              </a:rPr>
              <a:t> </a:t>
            </a:r>
            <a:r>
              <a:rPr sz="800" spc="-5" dirty="0">
                <a:latin typeface="Times New Roman"/>
                <a:cs typeface="Times New Roman"/>
              </a:rPr>
              <a:t>Language</a:t>
            </a:r>
            <a:r>
              <a:rPr sz="800" spc="5" dirty="0">
                <a:latin typeface="Times New Roman"/>
                <a:cs typeface="Times New Roman"/>
              </a:rPr>
              <a:t> </a:t>
            </a:r>
            <a:r>
              <a:rPr sz="800" dirty="0">
                <a:latin typeface="Times New Roman"/>
                <a:cs typeface="Times New Roman"/>
              </a:rPr>
              <a:t>-</a:t>
            </a:r>
            <a:r>
              <a:rPr sz="800" spc="20" dirty="0">
                <a:latin typeface="Times New Roman"/>
                <a:cs typeface="Times New Roman"/>
              </a:rPr>
              <a:t> </a:t>
            </a:r>
            <a:r>
              <a:rPr sz="800" spc="-5" dirty="0">
                <a:latin typeface="Calibri"/>
                <a:cs typeface="Calibri"/>
              </a:rPr>
              <a:t>δομημένη</a:t>
            </a:r>
            <a:r>
              <a:rPr sz="800" spc="35" dirty="0">
                <a:latin typeface="Calibri"/>
                <a:cs typeface="Calibri"/>
              </a:rPr>
              <a:t> </a:t>
            </a:r>
            <a:r>
              <a:rPr sz="800" spc="-5" dirty="0">
                <a:latin typeface="Calibri"/>
                <a:cs typeface="Calibri"/>
              </a:rPr>
              <a:t>μορφή</a:t>
            </a:r>
            <a:r>
              <a:rPr sz="800" spc="25" dirty="0">
                <a:latin typeface="Calibri"/>
                <a:cs typeface="Calibri"/>
              </a:rPr>
              <a:t> </a:t>
            </a:r>
            <a:r>
              <a:rPr sz="800" spc="-5" dirty="0">
                <a:latin typeface="Calibri"/>
                <a:cs typeface="Calibri"/>
              </a:rPr>
              <a:t>ανταλλαγής</a:t>
            </a:r>
            <a:r>
              <a:rPr sz="800" spc="30" dirty="0">
                <a:latin typeface="Calibri"/>
                <a:cs typeface="Calibri"/>
              </a:rPr>
              <a:t> </a:t>
            </a:r>
            <a:r>
              <a:rPr sz="800" spc="-5" dirty="0">
                <a:latin typeface="Calibri"/>
                <a:cs typeface="Calibri"/>
              </a:rPr>
              <a:t>δεδομένων</a:t>
            </a:r>
            <a:r>
              <a:rPr sz="800" spc="-5" dirty="0">
                <a:latin typeface="Times New Roman"/>
                <a:cs typeface="Times New Roman"/>
              </a:rPr>
              <a:t>n)</a:t>
            </a:r>
            <a:r>
              <a:rPr sz="800" spc="15" dirty="0">
                <a:latin typeface="Times New Roman"/>
                <a:cs typeface="Times New Roman"/>
              </a:rPr>
              <a:t> </a:t>
            </a:r>
            <a:r>
              <a:rPr sz="800" spc="-5" dirty="0">
                <a:latin typeface="Calibri"/>
                <a:cs typeface="Calibri"/>
              </a:rPr>
              <a:t>Μετάβαση</a:t>
            </a:r>
            <a:r>
              <a:rPr sz="800" spc="30" dirty="0">
                <a:latin typeface="Calibri"/>
                <a:cs typeface="Calibri"/>
              </a:rPr>
              <a:t> </a:t>
            </a:r>
            <a:r>
              <a:rPr sz="800" spc="-5" dirty="0">
                <a:latin typeface="Calibri"/>
                <a:cs typeface="Calibri"/>
              </a:rPr>
              <a:t>στο</a:t>
            </a:r>
            <a:r>
              <a:rPr sz="800" spc="25" dirty="0">
                <a:latin typeface="Calibri"/>
                <a:cs typeface="Calibri"/>
              </a:rPr>
              <a:t> </a:t>
            </a:r>
            <a:r>
              <a:rPr sz="800" spc="-15" dirty="0">
                <a:latin typeface="Calibri"/>
                <a:cs typeface="Calibri"/>
              </a:rPr>
              <a:t>τέλος</a:t>
            </a:r>
            <a:r>
              <a:rPr sz="800" spc="5" dirty="0">
                <a:latin typeface="Calibri"/>
                <a:cs typeface="Calibri"/>
              </a:rPr>
              <a:t> </a:t>
            </a:r>
            <a:r>
              <a:rPr sz="800" spc="-10" dirty="0">
                <a:latin typeface="Calibri"/>
                <a:cs typeface="Calibri"/>
              </a:rPr>
              <a:t>του</a:t>
            </a:r>
            <a:endParaRPr sz="800">
              <a:latin typeface="Calibri"/>
              <a:cs typeface="Calibri"/>
            </a:endParaRPr>
          </a:p>
        </p:txBody>
      </p:sp>
      <p:sp>
        <p:nvSpPr>
          <p:cNvPr id="9" name="object 9"/>
          <p:cNvSpPr txBox="1"/>
          <p:nvPr/>
        </p:nvSpPr>
        <p:spPr>
          <a:xfrm>
            <a:off x="7237730" y="1677670"/>
            <a:ext cx="944244" cy="147320"/>
          </a:xfrm>
          <a:prstGeom prst="rect">
            <a:avLst/>
          </a:prstGeom>
        </p:spPr>
        <p:txBody>
          <a:bodyPr vert="horz" wrap="square" lIns="0" tIns="12700" rIns="0" bIns="0" rtlCol="0">
            <a:spAutoFit/>
          </a:bodyPr>
          <a:lstStyle/>
          <a:p>
            <a:pPr marL="12700">
              <a:lnSpc>
                <a:spcPct val="100000"/>
              </a:lnSpc>
              <a:spcBef>
                <a:spcPts val="100"/>
              </a:spcBef>
            </a:pPr>
            <a:r>
              <a:rPr sz="800" spc="-5" dirty="0">
                <a:latin typeface="Calibri"/>
                <a:cs typeface="Calibri"/>
              </a:rPr>
              <a:t>Διαγραφή</a:t>
            </a:r>
            <a:r>
              <a:rPr sz="800" spc="5" dirty="0">
                <a:latin typeface="Calibri"/>
                <a:cs typeface="Calibri"/>
              </a:rPr>
              <a:t> </a:t>
            </a:r>
            <a:r>
              <a:rPr sz="800" spc="-15" dirty="0">
                <a:latin typeface="Calibri"/>
                <a:cs typeface="Calibri"/>
              </a:rPr>
              <a:t>χαρακτήρα</a:t>
            </a:r>
            <a:r>
              <a:rPr sz="800" spc="-15" dirty="0">
                <a:latin typeface="Times New Roman"/>
                <a:cs typeface="Times New Roman"/>
              </a:rPr>
              <a:t>.</a:t>
            </a:r>
            <a:endParaRPr sz="800">
              <a:latin typeface="Times New Roman"/>
              <a:cs typeface="Times New Roman"/>
            </a:endParaRPr>
          </a:p>
        </p:txBody>
      </p:sp>
      <p:sp>
        <p:nvSpPr>
          <p:cNvPr id="10" name="object 10"/>
          <p:cNvSpPr txBox="1"/>
          <p:nvPr/>
        </p:nvSpPr>
        <p:spPr>
          <a:xfrm>
            <a:off x="7355840" y="1911350"/>
            <a:ext cx="716915" cy="147320"/>
          </a:xfrm>
          <a:prstGeom prst="rect">
            <a:avLst/>
          </a:prstGeom>
        </p:spPr>
        <p:txBody>
          <a:bodyPr vert="horz" wrap="square" lIns="0" tIns="12700" rIns="0" bIns="0" rtlCol="0">
            <a:spAutoFit/>
          </a:bodyPr>
          <a:lstStyle/>
          <a:p>
            <a:pPr marL="12700">
              <a:lnSpc>
                <a:spcPct val="100000"/>
              </a:lnSpc>
              <a:spcBef>
                <a:spcPts val="100"/>
              </a:spcBef>
            </a:pPr>
            <a:r>
              <a:rPr sz="800" spc="-5" dirty="0">
                <a:latin typeface="Calibri"/>
                <a:cs typeface="Calibri"/>
              </a:rPr>
              <a:t>Διαγραφή</a:t>
            </a:r>
            <a:r>
              <a:rPr sz="800" spc="-10" dirty="0">
                <a:latin typeface="Calibri"/>
                <a:cs typeface="Calibri"/>
              </a:rPr>
              <a:t> </a:t>
            </a:r>
            <a:r>
              <a:rPr sz="800" spc="-15" dirty="0">
                <a:latin typeface="Calibri"/>
                <a:cs typeface="Calibri"/>
              </a:rPr>
              <a:t>λέξης</a:t>
            </a:r>
            <a:r>
              <a:rPr sz="800" spc="-15" dirty="0">
                <a:latin typeface="Times New Roman"/>
                <a:cs typeface="Times New Roman"/>
              </a:rPr>
              <a:t>.</a:t>
            </a:r>
            <a:endParaRPr sz="800">
              <a:latin typeface="Times New Roman"/>
              <a:cs typeface="Times New Roman"/>
            </a:endParaRPr>
          </a:p>
        </p:txBody>
      </p:sp>
      <p:sp>
        <p:nvSpPr>
          <p:cNvPr id="11" name="object 11"/>
          <p:cNvSpPr txBox="1"/>
          <p:nvPr/>
        </p:nvSpPr>
        <p:spPr>
          <a:xfrm>
            <a:off x="6043929" y="2126297"/>
            <a:ext cx="3237230" cy="405765"/>
          </a:xfrm>
          <a:prstGeom prst="rect">
            <a:avLst/>
          </a:prstGeom>
        </p:spPr>
        <p:txBody>
          <a:bodyPr vert="horz" wrap="square" lIns="0" tIns="27940" rIns="0" bIns="0" rtlCol="0">
            <a:spAutoFit/>
          </a:bodyPr>
          <a:lstStyle/>
          <a:p>
            <a:pPr marL="12700">
              <a:lnSpc>
                <a:spcPct val="100000"/>
              </a:lnSpc>
              <a:spcBef>
                <a:spcPts val="220"/>
              </a:spcBef>
            </a:pPr>
            <a:r>
              <a:rPr sz="800" spc="-5" dirty="0">
                <a:latin typeface="Calibri"/>
                <a:cs typeface="Calibri"/>
              </a:rPr>
              <a:t>Σβήνει</a:t>
            </a:r>
            <a:r>
              <a:rPr sz="800" spc="25" dirty="0">
                <a:latin typeface="Calibri"/>
                <a:cs typeface="Calibri"/>
              </a:rPr>
              <a:t> </a:t>
            </a:r>
            <a:r>
              <a:rPr sz="800" spc="-5" dirty="0">
                <a:latin typeface="Calibri"/>
                <a:cs typeface="Calibri"/>
              </a:rPr>
              <a:t>κόβει</a:t>
            </a:r>
            <a:r>
              <a:rPr sz="800" spc="-5" dirty="0">
                <a:latin typeface="Times New Roman"/>
                <a:cs typeface="Times New Roman"/>
              </a:rPr>
              <a:t>)</a:t>
            </a:r>
            <a:r>
              <a:rPr sz="800" spc="10" dirty="0">
                <a:latin typeface="Times New Roman"/>
                <a:cs typeface="Times New Roman"/>
              </a:rPr>
              <a:t> </a:t>
            </a:r>
            <a:r>
              <a:rPr sz="800" dirty="0">
                <a:latin typeface="Calibri"/>
                <a:cs typeface="Calibri"/>
              </a:rPr>
              <a:t>το</a:t>
            </a:r>
            <a:r>
              <a:rPr sz="800" spc="25" dirty="0">
                <a:latin typeface="Calibri"/>
                <a:cs typeface="Calibri"/>
              </a:rPr>
              <a:t> </a:t>
            </a:r>
            <a:r>
              <a:rPr sz="800" spc="-5" dirty="0">
                <a:latin typeface="Calibri"/>
                <a:cs typeface="Calibri"/>
              </a:rPr>
              <a:t>υπόλοιπο</a:t>
            </a:r>
            <a:r>
              <a:rPr sz="800" spc="25" dirty="0">
                <a:latin typeface="Calibri"/>
                <a:cs typeface="Calibri"/>
              </a:rPr>
              <a:t> </a:t>
            </a:r>
            <a:r>
              <a:rPr sz="800" spc="-5" dirty="0">
                <a:latin typeface="Calibri"/>
                <a:cs typeface="Calibri"/>
              </a:rPr>
              <a:t>της</a:t>
            </a:r>
            <a:r>
              <a:rPr sz="800" spc="25" dirty="0">
                <a:latin typeface="Calibri"/>
                <a:cs typeface="Calibri"/>
              </a:rPr>
              <a:t> </a:t>
            </a:r>
            <a:r>
              <a:rPr sz="800" spc="-5" dirty="0">
                <a:latin typeface="Calibri"/>
                <a:cs typeface="Calibri"/>
              </a:rPr>
              <a:t>τρέχουσας</a:t>
            </a:r>
            <a:r>
              <a:rPr sz="800" spc="25" dirty="0">
                <a:latin typeface="Calibri"/>
                <a:cs typeface="Calibri"/>
              </a:rPr>
              <a:t> </a:t>
            </a:r>
            <a:r>
              <a:rPr sz="800" spc="-5" dirty="0">
                <a:latin typeface="Calibri"/>
                <a:cs typeface="Calibri"/>
              </a:rPr>
              <a:t>γραμμής</a:t>
            </a:r>
            <a:r>
              <a:rPr sz="800" spc="20" dirty="0">
                <a:latin typeface="Calibri"/>
                <a:cs typeface="Calibri"/>
              </a:rPr>
              <a:t> </a:t>
            </a:r>
            <a:r>
              <a:rPr sz="800" spc="-5" dirty="0">
                <a:latin typeface="Calibri"/>
                <a:cs typeface="Calibri"/>
              </a:rPr>
              <a:t>κειμένου</a:t>
            </a:r>
            <a:r>
              <a:rPr sz="800" spc="-5" dirty="0">
                <a:latin typeface="Times New Roman"/>
                <a:cs typeface="Times New Roman"/>
              </a:rPr>
              <a:t>.</a:t>
            </a:r>
            <a:r>
              <a:rPr sz="800" spc="5" dirty="0">
                <a:latin typeface="Times New Roman"/>
                <a:cs typeface="Times New Roman"/>
              </a:rPr>
              <a:t> </a:t>
            </a:r>
            <a:r>
              <a:rPr sz="800" spc="-5" dirty="0">
                <a:latin typeface="Calibri"/>
                <a:cs typeface="Calibri"/>
              </a:rPr>
              <a:t>Για</a:t>
            </a:r>
            <a:r>
              <a:rPr sz="800" spc="25" dirty="0">
                <a:latin typeface="Calibri"/>
                <a:cs typeface="Calibri"/>
              </a:rPr>
              <a:t> </a:t>
            </a:r>
            <a:r>
              <a:rPr sz="800" dirty="0">
                <a:latin typeface="Calibri"/>
                <a:cs typeface="Calibri"/>
              </a:rPr>
              <a:t>να</a:t>
            </a:r>
            <a:r>
              <a:rPr sz="800" spc="20" dirty="0">
                <a:latin typeface="Calibri"/>
                <a:cs typeface="Calibri"/>
              </a:rPr>
              <a:t> </a:t>
            </a:r>
            <a:r>
              <a:rPr sz="800" spc="-5" dirty="0">
                <a:latin typeface="Calibri"/>
                <a:cs typeface="Calibri"/>
              </a:rPr>
              <a:t>σβήσετε</a:t>
            </a:r>
            <a:endParaRPr sz="800">
              <a:latin typeface="Calibri"/>
              <a:cs typeface="Calibri"/>
            </a:endParaRPr>
          </a:p>
          <a:p>
            <a:pPr marL="493395" marR="196850">
              <a:lnSpc>
                <a:spcPts val="830"/>
              </a:lnSpc>
              <a:spcBef>
                <a:spcPts val="260"/>
              </a:spcBef>
            </a:pPr>
            <a:r>
              <a:rPr sz="800" spc="-5" dirty="0">
                <a:latin typeface="Calibri"/>
                <a:cs typeface="Calibri"/>
              </a:rPr>
              <a:t>ολόκληρη</a:t>
            </a:r>
            <a:r>
              <a:rPr sz="800" spc="20" dirty="0">
                <a:latin typeface="Calibri"/>
                <a:cs typeface="Calibri"/>
              </a:rPr>
              <a:t> </a:t>
            </a:r>
            <a:r>
              <a:rPr sz="800" dirty="0">
                <a:latin typeface="Calibri"/>
                <a:cs typeface="Calibri"/>
              </a:rPr>
              <a:t>τη</a:t>
            </a:r>
            <a:r>
              <a:rPr sz="800" spc="20" dirty="0">
                <a:latin typeface="Calibri"/>
                <a:cs typeface="Calibri"/>
              </a:rPr>
              <a:t> </a:t>
            </a:r>
            <a:r>
              <a:rPr sz="800" spc="-5" dirty="0">
                <a:latin typeface="Calibri"/>
                <a:cs typeface="Calibri"/>
              </a:rPr>
              <a:t>γραμμή</a:t>
            </a:r>
            <a:r>
              <a:rPr sz="800" spc="-5" dirty="0">
                <a:latin typeface="Times New Roman"/>
                <a:cs typeface="Times New Roman"/>
              </a:rPr>
              <a:t>,</a:t>
            </a:r>
            <a:r>
              <a:rPr sz="800" dirty="0">
                <a:latin typeface="Times New Roman"/>
                <a:cs typeface="Times New Roman"/>
              </a:rPr>
              <a:t> </a:t>
            </a:r>
            <a:r>
              <a:rPr sz="800" spc="-5" dirty="0">
                <a:latin typeface="Calibri"/>
                <a:cs typeface="Calibri"/>
              </a:rPr>
              <a:t>τοποθετήστε</a:t>
            </a:r>
            <a:r>
              <a:rPr sz="800" spc="25" dirty="0">
                <a:latin typeface="Calibri"/>
                <a:cs typeface="Calibri"/>
              </a:rPr>
              <a:t> </a:t>
            </a:r>
            <a:r>
              <a:rPr sz="800" dirty="0">
                <a:latin typeface="Calibri"/>
                <a:cs typeface="Calibri"/>
              </a:rPr>
              <a:t>το</a:t>
            </a:r>
            <a:r>
              <a:rPr sz="800" spc="20" dirty="0">
                <a:latin typeface="Calibri"/>
                <a:cs typeface="Calibri"/>
              </a:rPr>
              <a:t> </a:t>
            </a:r>
            <a:r>
              <a:rPr sz="800" spc="-5" dirty="0">
                <a:latin typeface="Calibri"/>
                <a:cs typeface="Calibri"/>
              </a:rPr>
              <a:t>δρομέα</a:t>
            </a:r>
            <a:r>
              <a:rPr sz="800" spc="25" dirty="0">
                <a:latin typeface="Calibri"/>
                <a:cs typeface="Calibri"/>
              </a:rPr>
              <a:t> </a:t>
            </a:r>
            <a:r>
              <a:rPr sz="800" spc="-5" dirty="0">
                <a:latin typeface="Calibri"/>
                <a:cs typeface="Calibri"/>
              </a:rPr>
              <a:t>στην</a:t>
            </a:r>
            <a:r>
              <a:rPr sz="800" spc="20" dirty="0">
                <a:latin typeface="Calibri"/>
                <a:cs typeface="Calibri"/>
              </a:rPr>
              <a:t> </a:t>
            </a:r>
            <a:r>
              <a:rPr sz="800" spc="-5" dirty="0">
                <a:latin typeface="Calibri"/>
                <a:cs typeface="Calibri"/>
              </a:rPr>
              <a:t>αρχή</a:t>
            </a:r>
            <a:r>
              <a:rPr sz="800" spc="20" dirty="0">
                <a:latin typeface="Calibri"/>
                <a:cs typeface="Calibri"/>
              </a:rPr>
              <a:t> </a:t>
            </a:r>
            <a:r>
              <a:rPr sz="800" spc="-5" dirty="0">
                <a:latin typeface="Calibri"/>
                <a:cs typeface="Calibri"/>
              </a:rPr>
              <a:t>της </a:t>
            </a:r>
            <a:r>
              <a:rPr sz="800" spc="-165" dirty="0">
                <a:latin typeface="Calibri"/>
                <a:cs typeface="Calibri"/>
              </a:rPr>
              <a:t> </a:t>
            </a:r>
            <a:r>
              <a:rPr sz="800" spc="-5" dirty="0">
                <a:latin typeface="Calibri"/>
                <a:cs typeface="Calibri"/>
              </a:rPr>
              <a:t>γραμμής</a:t>
            </a:r>
            <a:r>
              <a:rPr sz="800" spc="-5" dirty="0">
                <a:latin typeface="Times New Roman"/>
                <a:cs typeface="Times New Roman"/>
              </a:rPr>
              <a:t>.</a:t>
            </a:r>
            <a:endParaRPr sz="800">
              <a:latin typeface="Times New Roman"/>
              <a:cs typeface="Times New Roman"/>
            </a:endParaRPr>
          </a:p>
        </p:txBody>
      </p:sp>
      <p:sp>
        <p:nvSpPr>
          <p:cNvPr id="13" name="object 13"/>
          <p:cNvSpPr txBox="1"/>
          <p:nvPr/>
        </p:nvSpPr>
        <p:spPr>
          <a:xfrm>
            <a:off x="6513194" y="2615247"/>
            <a:ext cx="2779395" cy="147320"/>
          </a:xfrm>
          <a:prstGeom prst="rect">
            <a:avLst/>
          </a:prstGeom>
        </p:spPr>
        <p:txBody>
          <a:bodyPr vert="horz" wrap="square" lIns="0" tIns="12700" rIns="0" bIns="0" rtlCol="0">
            <a:spAutoFit/>
          </a:bodyPr>
          <a:lstStyle/>
          <a:p>
            <a:pPr marL="12700">
              <a:lnSpc>
                <a:spcPct val="100000"/>
              </a:lnSpc>
              <a:spcBef>
                <a:spcPts val="100"/>
              </a:spcBef>
            </a:pPr>
            <a:r>
              <a:rPr sz="800" spc="-5" dirty="0">
                <a:latin typeface="Calibri"/>
                <a:cs typeface="Calibri"/>
              </a:rPr>
              <a:t>Αποσπάστε</a:t>
            </a:r>
            <a:r>
              <a:rPr sz="800" spc="20" dirty="0">
                <a:latin typeface="Calibri"/>
                <a:cs typeface="Calibri"/>
              </a:rPr>
              <a:t> </a:t>
            </a:r>
            <a:r>
              <a:rPr sz="800" dirty="0">
                <a:latin typeface="Calibri"/>
                <a:cs typeface="Calibri"/>
              </a:rPr>
              <a:t>ή</a:t>
            </a:r>
            <a:r>
              <a:rPr sz="800" spc="20" dirty="0">
                <a:latin typeface="Calibri"/>
                <a:cs typeface="Calibri"/>
              </a:rPr>
              <a:t> </a:t>
            </a:r>
            <a:r>
              <a:rPr sz="800" dirty="0">
                <a:latin typeface="Times New Roman"/>
                <a:cs typeface="Times New Roman"/>
              </a:rPr>
              <a:t>)</a:t>
            </a:r>
            <a:r>
              <a:rPr sz="800" spc="5" dirty="0">
                <a:latin typeface="Times New Roman"/>
                <a:cs typeface="Times New Roman"/>
              </a:rPr>
              <a:t> </a:t>
            </a:r>
            <a:r>
              <a:rPr sz="800" spc="-5" dirty="0">
                <a:latin typeface="Calibri"/>
                <a:cs typeface="Calibri"/>
              </a:rPr>
              <a:t>από</a:t>
            </a:r>
            <a:r>
              <a:rPr sz="800" spc="25" dirty="0">
                <a:latin typeface="Calibri"/>
                <a:cs typeface="Calibri"/>
              </a:rPr>
              <a:t> </a:t>
            </a:r>
            <a:r>
              <a:rPr sz="800" dirty="0">
                <a:latin typeface="Calibri"/>
                <a:cs typeface="Calibri"/>
              </a:rPr>
              <a:t>το</a:t>
            </a:r>
            <a:r>
              <a:rPr sz="800" spc="20" dirty="0">
                <a:latin typeface="Calibri"/>
                <a:cs typeface="Calibri"/>
              </a:rPr>
              <a:t> </a:t>
            </a:r>
            <a:r>
              <a:rPr sz="800" spc="-5" dirty="0">
                <a:latin typeface="Calibri"/>
                <a:cs typeface="Calibri"/>
              </a:rPr>
              <a:t>κείμενο</a:t>
            </a:r>
            <a:r>
              <a:rPr sz="800" spc="25" dirty="0">
                <a:latin typeface="Calibri"/>
                <a:cs typeface="Calibri"/>
              </a:rPr>
              <a:t> </a:t>
            </a:r>
            <a:r>
              <a:rPr sz="800" spc="-5" dirty="0">
                <a:latin typeface="Calibri"/>
                <a:cs typeface="Calibri"/>
              </a:rPr>
              <a:t>που</a:t>
            </a:r>
            <a:r>
              <a:rPr sz="800" spc="25" dirty="0">
                <a:latin typeface="Calibri"/>
                <a:cs typeface="Calibri"/>
              </a:rPr>
              <a:t> </a:t>
            </a:r>
            <a:r>
              <a:rPr sz="800" spc="-5" dirty="0">
                <a:latin typeface="Calibri"/>
                <a:cs typeface="Calibri"/>
              </a:rPr>
              <a:t>είχε</a:t>
            </a:r>
            <a:r>
              <a:rPr sz="800" spc="20" dirty="0">
                <a:latin typeface="Calibri"/>
                <a:cs typeface="Calibri"/>
              </a:rPr>
              <a:t> </a:t>
            </a:r>
            <a:r>
              <a:rPr sz="800" spc="-5" dirty="0">
                <a:latin typeface="Calibri"/>
                <a:cs typeface="Calibri"/>
              </a:rPr>
              <a:t>προηγουμένως</a:t>
            </a:r>
            <a:r>
              <a:rPr sz="800" spc="25" dirty="0">
                <a:latin typeface="Calibri"/>
                <a:cs typeface="Calibri"/>
              </a:rPr>
              <a:t> </a:t>
            </a:r>
            <a:r>
              <a:rPr sz="800" spc="-5" dirty="0">
                <a:latin typeface="Calibri"/>
                <a:cs typeface="Calibri"/>
              </a:rPr>
              <a:t>σκοτωθεί</a:t>
            </a:r>
            <a:r>
              <a:rPr sz="800" spc="-5" dirty="0">
                <a:latin typeface="Times New Roman"/>
                <a:cs typeface="Times New Roman"/>
              </a:rPr>
              <a:t>.</a:t>
            </a:r>
            <a:endParaRPr sz="800">
              <a:latin typeface="Times New Roman"/>
              <a:cs typeface="Times New Roman"/>
            </a:endParaRPr>
          </a:p>
        </p:txBody>
      </p:sp>
      <p:sp>
        <p:nvSpPr>
          <p:cNvPr id="14" name="object 14"/>
          <p:cNvSpPr txBox="1"/>
          <p:nvPr/>
        </p:nvSpPr>
        <p:spPr>
          <a:xfrm>
            <a:off x="6609715" y="2842577"/>
            <a:ext cx="3274695" cy="147320"/>
          </a:xfrm>
          <a:prstGeom prst="rect">
            <a:avLst/>
          </a:prstGeom>
        </p:spPr>
        <p:txBody>
          <a:bodyPr vert="horz" wrap="square" lIns="0" tIns="12700" rIns="0" bIns="0" rtlCol="0">
            <a:spAutoFit/>
          </a:bodyPr>
          <a:lstStyle/>
          <a:p>
            <a:pPr marL="12700">
              <a:lnSpc>
                <a:spcPct val="100000"/>
              </a:lnSpc>
              <a:spcBef>
                <a:spcPts val="100"/>
              </a:spcBef>
            </a:pPr>
            <a:r>
              <a:rPr sz="800" spc="-5" dirty="0">
                <a:latin typeface="Calibri"/>
                <a:cs typeface="Calibri"/>
              </a:rPr>
              <a:t>Αναίρεση</a:t>
            </a:r>
            <a:r>
              <a:rPr sz="800" spc="-5" dirty="0">
                <a:latin typeface="Times New Roman"/>
                <a:cs typeface="Times New Roman"/>
              </a:rPr>
              <a:t>.</a:t>
            </a:r>
            <a:r>
              <a:rPr sz="800" dirty="0">
                <a:latin typeface="Times New Roman"/>
                <a:cs typeface="Times New Roman"/>
              </a:rPr>
              <a:t> </a:t>
            </a:r>
            <a:r>
              <a:rPr sz="800" spc="-5" dirty="0">
                <a:latin typeface="Calibri"/>
                <a:cs typeface="Calibri"/>
              </a:rPr>
              <a:t>Συνεχίστε</a:t>
            </a:r>
            <a:r>
              <a:rPr sz="800" spc="25" dirty="0">
                <a:latin typeface="Calibri"/>
                <a:cs typeface="Calibri"/>
              </a:rPr>
              <a:t> </a:t>
            </a:r>
            <a:r>
              <a:rPr sz="800" dirty="0">
                <a:latin typeface="Calibri"/>
                <a:cs typeface="Calibri"/>
              </a:rPr>
              <a:t>να</a:t>
            </a:r>
            <a:r>
              <a:rPr sz="800" spc="25" dirty="0">
                <a:latin typeface="Calibri"/>
                <a:cs typeface="Calibri"/>
              </a:rPr>
              <a:t> </a:t>
            </a:r>
            <a:r>
              <a:rPr sz="800" spc="-5" dirty="0">
                <a:latin typeface="Calibri"/>
                <a:cs typeface="Calibri"/>
              </a:rPr>
              <a:t>επαναλαμβάνετε</a:t>
            </a:r>
            <a:r>
              <a:rPr sz="800" spc="35" dirty="0">
                <a:latin typeface="Calibri"/>
                <a:cs typeface="Calibri"/>
              </a:rPr>
              <a:t> </a:t>
            </a:r>
            <a:r>
              <a:rPr sz="800" dirty="0">
                <a:latin typeface="Calibri"/>
                <a:cs typeface="Calibri"/>
              </a:rPr>
              <a:t>για</a:t>
            </a:r>
            <a:r>
              <a:rPr sz="800" spc="25" dirty="0">
                <a:latin typeface="Calibri"/>
                <a:cs typeface="Calibri"/>
              </a:rPr>
              <a:t> </a:t>
            </a:r>
            <a:r>
              <a:rPr sz="800" spc="-15" dirty="0">
                <a:latin typeface="Calibri"/>
                <a:cs typeface="Calibri"/>
              </a:rPr>
              <a:t>αναίρεση</a:t>
            </a:r>
            <a:r>
              <a:rPr sz="800" spc="15" dirty="0">
                <a:latin typeface="Calibri"/>
                <a:cs typeface="Calibri"/>
              </a:rPr>
              <a:t> </a:t>
            </a:r>
            <a:r>
              <a:rPr sz="800" spc="-5" dirty="0">
                <a:latin typeface="Calibri"/>
                <a:cs typeface="Calibri"/>
              </a:rPr>
              <a:t>πολλαπλών</a:t>
            </a:r>
            <a:r>
              <a:rPr sz="800" spc="30" dirty="0">
                <a:latin typeface="Calibri"/>
                <a:cs typeface="Calibri"/>
              </a:rPr>
              <a:t> </a:t>
            </a:r>
            <a:r>
              <a:rPr sz="800" spc="-5" dirty="0">
                <a:latin typeface="Calibri"/>
                <a:cs typeface="Calibri"/>
              </a:rPr>
              <a:t>επιπέδων</a:t>
            </a:r>
            <a:r>
              <a:rPr sz="800" spc="-5" dirty="0">
                <a:latin typeface="Times New Roman"/>
                <a:cs typeface="Times New Roman"/>
              </a:rPr>
              <a:t>.</a:t>
            </a:r>
            <a:endParaRPr sz="800">
              <a:latin typeface="Times New Roman"/>
              <a:cs typeface="Times New Roman"/>
            </a:endParaRPr>
          </a:p>
        </p:txBody>
      </p:sp>
      <p:sp>
        <p:nvSpPr>
          <p:cNvPr id="16" name="object 16"/>
          <p:cNvSpPr txBox="1"/>
          <p:nvPr/>
        </p:nvSpPr>
        <p:spPr>
          <a:xfrm>
            <a:off x="5957570" y="3096577"/>
            <a:ext cx="4084320" cy="447040"/>
          </a:xfrm>
          <a:prstGeom prst="rect">
            <a:avLst/>
          </a:prstGeom>
        </p:spPr>
        <p:txBody>
          <a:bodyPr vert="horz" wrap="square" lIns="0" tIns="31115" rIns="0" bIns="0" rtlCol="0">
            <a:spAutoFit/>
          </a:bodyPr>
          <a:lstStyle/>
          <a:p>
            <a:pPr marL="52069">
              <a:lnSpc>
                <a:spcPct val="100000"/>
              </a:lnSpc>
              <a:spcBef>
                <a:spcPts val="245"/>
              </a:spcBef>
            </a:pPr>
            <a:r>
              <a:rPr sz="800" spc="-5" dirty="0">
                <a:latin typeface="Calibri"/>
                <a:cs typeface="Calibri"/>
              </a:rPr>
              <a:t>Ξεκινήστε</a:t>
            </a:r>
            <a:r>
              <a:rPr sz="800" spc="30" dirty="0">
                <a:latin typeface="Calibri"/>
                <a:cs typeface="Calibri"/>
              </a:rPr>
              <a:t> </a:t>
            </a:r>
            <a:r>
              <a:rPr sz="800" spc="-5" dirty="0">
                <a:latin typeface="Calibri"/>
                <a:cs typeface="Calibri"/>
              </a:rPr>
              <a:t>αναζήτηση</a:t>
            </a:r>
            <a:r>
              <a:rPr sz="800" spc="30" dirty="0">
                <a:latin typeface="Calibri"/>
                <a:cs typeface="Calibri"/>
              </a:rPr>
              <a:t> </a:t>
            </a:r>
            <a:r>
              <a:rPr sz="800" spc="-5" dirty="0">
                <a:latin typeface="Calibri"/>
                <a:cs typeface="Calibri"/>
              </a:rPr>
              <a:t>προς</a:t>
            </a:r>
            <a:r>
              <a:rPr sz="800" spc="30" dirty="0">
                <a:latin typeface="Calibri"/>
                <a:cs typeface="Calibri"/>
              </a:rPr>
              <a:t> </a:t>
            </a:r>
            <a:r>
              <a:rPr sz="800" dirty="0">
                <a:latin typeface="Calibri"/>
                <a:cs typeface="Calibri"/>
              </a:rPr>
              <a:t>τα</a:t>
            </a:r>
            <a:r>
              <a:rPr sz="800" spc="25" dirty="0">
                <a:latin typeface="Calibri"/>
                <a:cs typeface="Calibri"/>
              </a:rPr>
              <a:t> </a:t>
            </a:r>
            <a:r>
              <a:rPr sz="800" spc="-5" dirty="0">
                <a:latin typeface="Calibri"/>
                <a:cs typeface="Calibri"/>
              </a:rPr>
              <a:t>εμπρός</a:t>
            </a:r>
            <a:r>
              <a:rPr sz="800" spc="-5" dirty="0">
                <a:latin typeface="Times New Roman"/>
                <a:cs typeface="Times New Roman"/>
              </a:rPr>
              <a:t>.</a:t>
            </a:r>
            <a:r>
              <a:rPr sz="800" spc="5" dirty="0">
                <a:latin typeface="Times New Roman"/>
                <a:cs typeface="Times New Roman"/>
              </a:rPr>
              <a:t> </a:t>
            </a:r>
            <a:r>
              <a:rPr sz="800" spc="-5" dirty="0">
                <a:latin typeface="Calibri"/>
                <a:cs typeface="Calibri"/>
              </a:rPr>
              <a:t>Πληκτρολογήστε</a:t>
            </a:r>
            <a:r>
              <a:rPr sz="800" spc="35" dirty="0">
                <a:latin typeface="Calibri"/>
                <a:cs typeface="Calibri"/>
              </a:rPr>
              <a:t> </a:t>
            </a:r>
            <a:r>
              <a:rPr sz="800" dirty="0">
                <a:latin typeface="Calibri"/>
                <a:cs typeface="Calibri"/>
              </a:rPr>
              <a:t>το</a:t>
            </a:r>
            <a:r>
              <a:rPr sz="800" spc="25" dirty="0">
                <a:latin typeface="Calibri"/>
                <a:cs typeface="Calibri"/>
              </a:rPr>
              <a:t> </a:t>
            </a:r>
            <a:r>
              <a:rPr sz="800" spc="-5" dirty="0">
                <a:latin typeface="Calibri"/>
                <a:cs typeface="Calibri"/>
              </a:rPr>
              <a:t>κείμενο</a:t>
            </a:r>
            <a:r>
              <a:rPr sz="800" spc="30" dirty="0">
                <a:latin typeface="Calibri"/>
                <a:cs typeface="Calibri"/>
              </a:rPr>
              <a:t> </a:t>
            </a:r>
            <a:r>
              <a:rPr sz="800" spc="-5" dirty="0">
                <a:latin typeface="Calibri"/>
                <a:cs typeface="Calibri"/>
              </a:rPr>
              <a:t>που</a:t>
            </a:r>
            <a:r>
              <a:rPr sz="800" spc="30" dirty="0">
                <a:latin typeface="Calibri"/>
                <a:cs typeface="Calibri"/>
              </a:rPr>
              <a:t> </a:t>
            </a:r>
            <a:r>
              <a:rPr sz="800" spc="-5" dirty="0">
                <a:latin typeface="Calibri"/>
                <a:cs typeface="Calibri"/>
              </a:rPr>
              <a:t>αναζητάτε</a:t>
            </a:r>
            <a:r>
              <a:rPr sz="800" spc="-5" dirty="0">
                <a:latin typeface="Times New Roman"/>
                <a:cs typeface="Times New Roman"/>
              </a:rPr>
              <a:t>.</a:t>
            </a:r>
            <a:r>
              <a:rPr sz="800" spc="5" dirty="0">
                <a:latin typeface="Times New Roman"/>
                <a:cs typeface="Times New Roman"/>
              </a:rPr>
              <a:t> </a:t>
            </a:r>
            <a:r>
              <a:rPr sz="800" b="1" spc="-5" dirty="0">
                <a:latin typeface="Calibri"/>
                <a:cs typeface="Calibri"/>
              </a:rPr>
              <a:t>Πατήστε</a:t>
            </a:r>
            <a:r>
              <a:rPr sz="800" b="1" spc="25" dirty="0">
                <a:latin typeface="Calibri"/>
                <a:cs typeface="Calibri"/>
              </a:rPr>
              <a:t> </a:t>
            </a:r>
            <a:r>
              <a:rPr sz="800" b="1" spc="-5" dirty="0">
                <a:latin typeface="Times New Roman"/>
                <a:cs typeface="Times New Roman"/>
              </a:rPr>
              <a:t>C-s</a:t>
            </a:r>
            <a:endParaRPr sz="800">
              <a:latin typeface="Times New Roman"/>
              <a:cs typeface="Times New Roman"/>
            </a:endParaRPr>
          </a:p>
          <a:p>
            <a:pPr marL="1546225" marR="551180" indent="-1533525">
              <a:lnSpc>
                <a:spcPct val="115100"/>
              </a:lnSpc>
              <a:spcBef>
                <a:spcPts val="5"/>
              </a:spcBef>
            </a:pPr>
            <a:r>
              <a:rPr sz="800" spc="-5" dirty="0">
                <a:latin typeface="Calibri"/>
                <a:cs typeface="Calibri"/>
              </a:rPr>
              <a:t>ξανά</a:t>
            </a:r>
            <a:r>
              <a:rPr sz="800" spc="20" dirty="0">
                <a:latin typeface="Calibri"/>
                <a:cs typeface="Calibri"/>
              </a:rPr>
              <a:t> </a:t>
            </a:r>
            <a:r>
              <a:rPr sz="800" dirty="0">
                <a:latin typeface="Calibri"/>
                <a:cs typeface="Calibri"/>
              </a:rPr>
              <a:t>για</a:t>
            </a:r>
            <a:r>
              <a:rPr sz="800" spc="20" dirty="0">
                <a:latin typeface="Calibri"/>
                <a:cs typeface="Calibri"/>
              </a:rPr>
              <a:t> </a:t>
            </a:r>
            <a:r>
              <a:rPr sz="800" dirty="0">
                <a:latin typeface="Calibri"/>
                <a:cs typeface="Calibri"/>
              </a:rPr>
              <a:t>να</a:t>
            </a:r>
            <a:r>
              <a:rPr sz="800" spc="20" dirty="0">
                <a:latin typeface="Calibri"/>
                <a:cs typeface="Calibri"/>
              </a:rPr>
              <a:t> </a:t>
            </a:r>
            <a:r>
              <a:rPr sz="800" spc="-5" dirty="0">
                <a:latin typeface="Calibri"/>
                <a:cs typeface="Calibri"/>
              </a:rPr>
              <a:t>προχωρήσετε</a:t>
            </a:r>
            <a:r>
              <a:rPr sz="800" spc="25" dirty="0">
                <a:latin typeface="Calibri"/>
                <a:cs typeface="Calibri"/>
              </a:rPr>
              <a:t> </a:t>
            </a:r>
            <a:r>
              <a:rPr sz="800" spc="-5" dirty="0">
                <a:latin typeface="Calibri"/>
                <a:cs typeface="Calibri"/>
              </a:rPr>
              <a:t>στην</a:t>
            </a:r>
            <a:r>
              <a:rPr sz="800" spc="20" dirty="0">
                <a:latin typeface="Calibri"/>
                <a:cs typeface="Calibri"/>
              </a:rPr>
              <a:t> </a:t>
            </a:r>
            <a:r>
              <a:rPr sz="800" spc="-5" dirty="0">
                <a:latin typeface="Calibri"/>
                <a:cs typeface="Calibri"/>
              </a:rPr>
              <a:t>επόμενη</a:t>
            </a:r>
            <a:r>
              <a:rPr sz="800" spc="30" dirty="0">
                <a:latin typeface="Calibri"/>
                <a:cs typeface="Calibri"/>
              </a:rPr>
              <a:t> </a:t>
            </a:r>
            <a:r>
              <a:rPr sz="800" spc="-5" dirty="0">
                <a:latin typeface="Calibri"/>
                <a:cs typeface="Calibri"/>
              </a:rPr>
              <a:t>εμφάνιση</a:t>
            </a:r>
            <a:r>
              <a:rPr sz="800" spc="-5" dirty="0">
                <a:latin typeface="Times New Roman"/>
                <a:cs typeface="Times New Roman"/>
              </a:rPr>
              <a:t>.</a:t>
            </a:r>
            <a:r>
              <a:rPr sz="800" dirty="0">
                <a:latin typeface="Times New Roman"/>
                <a:cs typeface="Times New Roman"/>
              </a:rPr>
              <a:t> </a:t>
            </a:r>
            <a:r>
              <a:rPr sz="800" b="1" spc="-5" dirty="0">
                <a:latin typeface="Calibri"/>
                <a:cs typeface="Calibri"/>
              </a:rPr>
              <a:t>Πατήστε</a:t>
            </a:r>
            <a:r>
              <a:rPr sz="800" b="1" spc="20" dirty="0">
                <a:latin typeface="Calibri"/>
                <a:cs typeface="Calibri"/>
              </a:rPr>
              <a:t> </a:t>
            </a:r>
            <a:r>
              <a:rPr sz="800" b="1" spc="-5" dirty="0">
                <a:latin typeface="Times New Roman"/>
                <a:cs typeface="Times New Roman"/>
              </a:rPr>
              <a:t>Enter</a:t>
            </a:r>
            <a:r>
              <a:rPr sz="800" b="1" dirty="0">
                <a:latin typeface="Times New Roman"/>
                <a:cs typeface="Times New Roman"/>
              </a:rPr>
              <a:t> </a:t>
            </a:r>
            <a:r>
              <a:rPr sz="800" spc="-5" dirty="0">
                <a:latin typeface="Calibri"/>
                <a:cs typeface="Calibri"/>
              </a:rPr>
              <a:t>όταν</a:t>
            </a:r>
            <a:r>
              <a:rPr sz="800" spc="25" dirty="0">
                <a:latin typeface="Calibri"/>
                <a:cs typeface="Calibri"/>
              </a:rPr>
              <a:t> </a:t>
            </a:r>
            <a:r>
              <a:rPr sz="800" spc="-20" dirty="0">
                <a:latin typeface="Calibri"/>
                <a:cs typeface="Calibri"/>
              </a:rPr>
              <a:t>τελειώσετε</a:t>
            </a:r>
            <a:r>
              <a:rPr sz="800" spc="-20" dirty="0">
                <a:latin typeface="Times New Roman"/>
                <a:cs typeface="Times New Roman"/>
              </a:rPr>
              <a:t>. </a:t>
            </a:r>
            <a:r>
              <a:rPr sz="800" spc="-15" dirty="0">
                <a:latin typeface="Times New Roman"/>
                <a:cs typeface="Times New Roman"/>
              </a:rPr>
              <a:t> </a:t>
            </a:r>
            <a:r>
              <a:rPr sz="800" spc="-15" dirty="0">
                <a:latin typeface="Calibri"/>
                <a:cs typeface="Calibri"/>
              </a:rPr>
              <a:t>αναζήτηση</a:t>
            </a:r>
            <a:endParaRPr sz="800">
              <a:latin typeface="Calibri"/>
              <a:cs typeface="Calibri"/>
            </a:endParaRPr>
          </a:p>
        </p:txBody>
      </p:sp>
      <p:sp>
        <p:nvSpPr>
          <p:cNvPr id="18" name="object 18"/>
          <p:cNvSpPr txBox="1"/>
          <p:nvPr/>
        </p:nvSpPr>
        <p:spPr>
          <a:xfrm>
            <a:off x="7154544" y="3677920"/>
            <a:ext cx="1445260" cy="147320"/>
          </a:xfrm>
          <a:prstGeom prst="rect">
            <a:avLst/>
          </a:prstGeom>
        </p:spPr>
        <p:txBody>
          <a:bodyPr vert="horz" wrap="square" lIns="0" tIns="12700" rIns="0" bIns="0" rtlCol="0">
            <a:spAutoFit/>
          </a:bodyPr>
          <a:lstStyle/>
          <a:p>
            <a:pPr marL="12700">
              <a:lnSpc>
                <a:spcPct val="100000"/>
              </a:lnSpc>
              <a:spcBef>
                <a:spcPts val="100"/>
              </a:spcBef>
            </a:pPr>
            <a:r>
              <a:rPr sz="800" spc="-5" dirty="0">
                <a:latin typeface="Calibri"/>
                <a:cs typeface="Calibri"/>
              </a:rPr>
              <a:t>Ξεκινήστε</a:t>
            </a:r>
            <a:r>
              <a:rPr sz="800" spc="15" dirty="0">
                <a:latin typeface="Calibri"/>
                <a:cs typeface="Calibri"/>
              </a:rPr>
              <a:t> </a:t>
            </a:r>
            <a:r>
              <a:rPr sz="800" spc="-5" dirty="0">
                <a:latin typeface="Calibri"/>
                <a:cs typeface="Calibri"/>
              </a:rPr>
              <a:t>αντίστροφη</a:t>
            </a:r>
            <a:r>
              <a:rPr sz="800" spc="20" dirty="0">
                <a:latin typeface="Calibri"/>
                <a:cs typeface="Calibri"/>
              </a:rPr>
              <a:t> </a:t>
            </a:r>
            <a:r>
              <a:rPr sz="800" spc="-15" dirty="0">
                <a:latin typeface="Calibri"/>
                <a:cs typeface="Calibri"/>
              </a:rPr>
              <a:t>αναζήτηση</a:t>
            </a:r>
            <a:r>
              <a:rPr sz="800" spc="-15" dirty="0">
                <a:latin typeface="Times New Roman"/>
                <a:cs typeface="Times New Roman"/>
              </a:rPr>
              <a:t>.</a:t>
            </a:r>
            <a:endParaRPr sz="800">
              <a:latin typeface="Times New Roman"/>
              <a:cs typeface="Times New Roman"/>
            </a:endParaRPr>
          </a:p>
        </p:txBody>
      </p:sp>
      <p:sp>
        <p:nvSpPr>
          <p:cNvPr id="20" name="object 20"/>
          <p:cNvSpPr txBox="1"/>
          <p:nvPr/>
        </p:nvSpPr>
        <p:spPr>
          <a:xfrm>
            <a:off x="6072504" y="3931920"/>
            <a:ext cx="3305810" cy="306705"/>
          </a:xfrm>
          <a:prstGeom prst="rect">
            <a:avLst/>
          </a:prstGeom>
        </p:spPr>
        <p:txBody>
          <a:bodyPr vert="horz" wrap="square" lIns="0" tIns="31115" rIns="0" bIns="0" rtlCol="0">
            <a:spAutoFit/>
          </a:bodyPr>
          <a:lstStyle/>
          <a:p>
            <a:pPr algn="ctr">
              <a:lnSpc>
                <a:spcPct val="100000"/>
              </a:lnSpc>
              <a:spcBef>
                <a:spcPts val="245"/>
              </a:spcBef>
            </a:pPr>
            <a:r>
              <a:rPr sz="800" spc="-5" dirty="0">
                <a:latin typeface="Calibri"/>
                <a:cs typeface="Calibri"/>
              </a:rPr>
              <a:t>Επαναλάβετε</a:t>
            </a:r>
            <a:r>
              <a:rPr sz="800" spc="30" dirty="0">
                <a:latin typeface="Calibri"/>
                <a:cs typeface="Calibri"/>
              </a:rPr>
              <a:t> </a:t>
            </a:r>
            <a:r>
              <a:rPr sz="800" spc="-5" dirty="0">
                <a:latin typeface="Calibri"/>
                <a:cs typeface="Calibri"/>
              </a:rPr>
              <a:t>την</a:t>
            </a:r>
            <a:r>
              <a:rPr sz="800" spc="25" dirty="0">
                <a:latin typeface="Calibri"/>
                <a:cs typeface="Calibri"/>
              </a:rPr>
              <a:t> </a:t>
            </a:r>
            <a:r>
              <a:rPr sz="800" spc="-5" dirty="0">
                <a:latin typeface="Calibri"/>
                <a:cs typeface="Calibri"/>
              </a:rPr>
              <a:t>εντολή</a:t>
            </a:r>
            <a:r>
              <a:rPr sz="800" spc="-5" dirty="0">
                <a:latin typeface="Times New Roman"/>
                <a:cs typeface="Times New Roman"/>
              </a:rPr>
              <a:t>&gt;</a:t>
            </a:r>
            <a:r>
              <a:rPr sz="800" spc="5" dirty="0">
                <a:latin typeface="Times New Roman"/>
                <a:cs typeface="Times New Roman"/>
              </a:rPr>
              <a:t> </a:t>
            </a:r>
            <a:r>
              <a:rPr sz="800" spc="-5" dirty="0">
                <a:latin typeface="Calibri"/>
                <a:cs typeface="Calibri"/>
              </a:rPr>
              <a:t>φορές</a:t>
            </a:r>
            <a:r>
              <a:rPr sz="800" spc="-5" dirty="0">
                <a:latin typeface="Times New Roman"/>
                <a:cs typeface="Times New Roman"/>
              </a:rPr>
              <a:t>.</a:t>
            </a:r>
            <a:r>
              <a:rPr sz="800" spc="5" dirty="0">
                <a:latin typeface="Times New Roman"/>
                <a:cs typeface="Times New Roman"/>
              </a:rPr>
              <a:t> </a:t>
            </a:r>
            <a:r>
              <a:rPr sz="800" spc="-5" dirty="0">
                <a:latin typeface="Calibri"/>
                <a:cs typeface="Calibri"/>
              </a:rPr>
              <a:t>Για</a:t>
            </a:r>
            <a:r>
              <a:rPr sz="800" spc="25" dirty="0">
                <a:latin typeface="Calibri"/>
                <a:cs typeface="Calibri"/>
              </a:rPr>
              <a:t> </a:t>
            </a:r>
            <a:r>
              <a:rPr sz="800" spc="-5" dirty="0">
                <a:latin typeface="Calibri"/>
                <a:cs typeface="Calibri"/>
              </a:rPr>
              <a:t>παράδειγμα</a:t>
            </a:r>
            <a:r>
              <a:rPr sz="800" spc="-5" dirty="0">
                <a:latin typeface="Times New Roman"/>
                <a:cs typeface="Times New Roman"/>
              </a:rPr>
              <a:t>,</a:t>
            </a:r>
            <a:r>
              <a:rPr sz="800" spc="5" dirty="0">
                <a:latin typeface="Times New Roman"/>
                <a:cs typeface="Times New Roman"/>
              </a:rPr>
              <a:t> </a:t>
            </a:r>
            <a:r>
              <a:rPr sz="800" dirty="0">
                <a:latin typeface="Calibri"/>
                <a:cs typeface="Calibri"/>
              </a:rPr>
              <a:t>για</a:t>
            </a:r>
            <a:r>
              <a:rPr sz="800" spc="25" dirty="0">
                <a:latin typeface="Calibri"/>
                <a:cs typeface="Calibri"/>
              </a:rPr>
              <a:t> </a:t>
            </a:r>
            <a:r>
              <a:rPr sz="800" dirty="0">
                <a:latin typeface="Calibri"/>
                <a:cs typeface="Calibri"/>
              </a:rPr>
              <a:t>να</a:t>
            </a:r>
            <a:r>
              <a:rPr sz="800" spc="25" dirty="0">
                <a:latin typeface="Calibri"/>
                <a:cs typeface="Calibri"/>
              </a:rPr>
              <a:t> </a:t>
            </a:r>
            <a:r>
              <a:rPr sz="800" spc="-5" dirty="0">
                <a:latin typeface="Calibri"/>
                <a:cs typeface="Calibri"/>
              </a:rPr>
              <a:t>σκοτώσετε</a:t>
            </a:r>
            <a:r>
              <a:rPr sz="800" spc="30" dirty="0">
                <a:latin typeface="Calibri"/>
                <a:cs typeface="Calibri"/>
              </a:rPr>
              <a:t> </a:t>
            </a:r>
            <a:r>
              <a:rPr sz="800" spc="-5" dirty="0">
                <a:latin typeface="Calibri"/>
                <a:cs typeface="Calibri"/>
              </a:rPr>
              <a:t>κειμένου</a:t>
            </a:r>
            <a:endParaRPr sz="800">
              <a:latin typeface="Calibri"/>
              <a:cs typeface="Calibri"/>
            </a:endParaRPr>
          </a:p>
          <a:p>
            <a:pPr marL="3175" algn="ctr">
              <a:lnSpc>
                <a:spcPct val="100000"/>
              </a:lnSpc>
              <a:spcBef>
                <a:spcPts val="150"/>
              </a:spcBef>
            </a:pPr>
            <a:r>
              <a:rPr sz="800" b="1" spc="-5" dirty="0">
                <a:latin typeface="Calibri"/>
                <a:cs typeface="Calibri"/>
              </a:rPr>
              <a:t>πληκτρολογήστε</a:t>
            </a:r>
            <a:r>
              <a:rPr sz="800" b="1" spc="10" dirty="0">
                <a:latin typeface="Calibri"/>
                <a:cs typeface="Calibri"/>
              </a:rPr>
              <a:t> </a:t>
            </a:r>
            <a:r>
              <a:rPr sz="800" b="1" spc="-5" dirty="0">
                <a:latin typeface="Times New Roman"/>
                <a:cs typeface="Times New Roman"/>
              </a:rPr>
              <a:t>Ctrl-UCtrl-k.</a:t>
            </a:r>
            <a:endParaRPr sz="800">
              <a:latin typeface="Times New Roman"/>
              <a:cs typeface="Times New Roman"/>
            </a:endParaRPr>
          </a:p>
        </p:txBody>
      </p:sp>
      <p:sp>
        <p:nvSpPr>
          <p:cNvPr id="21" name="object 21"/>
          <p:cNvSpPr txBox="1"/>
          <p:nvPr/>
        </p:nvSpPr>
        <p:spPr>
          <a:xfrm>
            <a:off x="817880" y="4595495"/>
            <a:ext cx="11256010" cy="1007744"/>
          </a:xfrm>
          <a:prstGeom prst="rect">
            <a:avLst/>
          </a:prstGeom>
        </p:spPr>
        <p:txBody>
          <a:bodyPr vert="horz" wrap="square" lIns="0" tIns="12700" rIns="0" bIns="0" rtlCol="0">
            <a:spAutoFit/>
          </a:bodyPr>
          <a:lstStyle/>
          <a:p>
            <a:pPr marL="12700" marR="781685">
              <a:lnSpc>
                <a:spcPct val="105400"/>
              </a:lnSpc>
              <a:spcBef>
                <a:spcPts val="100"/>
              </a:spcBef>
            </a:pPr>
            <a:r>
              <a:rPr sz="1000" spc="-5" dirty="0">
                <a:latin typeface="Calibri"/>
                <a:cs typeface="Calibri"/>
              </a:rPr>
              <a:t>Έχετε</a:t>
            </a:r>
            <a:r>
              <a:rPr sz="1000" spc="30" dirty="0">
                <a:latin typeface="Calibri"/>
                <a:cs typeface="Calibri"/>
              </a:rPr>
              <a:t> </a:t>
            </a:r>
            <a:r>
              <a:rPr sz="1000" spc="-5" dirty="0" err="1">
                <a:latin typeface="Calibri"/>
                <a:cs typeface="Calibri"/>
              </a:rPr>
              <a:t>μόνο</a:t>
            </a:r>
            <a:r>
              <a:rPr sz="1000" spc="40" dirty="0">
                <a:latin typeface="Calibri"/>
                <a:cs typeface="Calibri"/>
              </a:rPr>
              <a:t> </a:t>
            </a:r>
            <a:r>
              <a:rPr lang="el-GR" sz="1000" spc="-5" dirty="0">
                <a:latin typeface="Calibri"/>
                <a:cs typeface="Calibri"/>
              </a:rPr>
              <a:t>δε</a:t>
            </a:r>
            <a:r>
              <a:rPr sz="1000" spc="-5" dirty="0">
                <a:latin typeface="Calibri"/>
                <a:cs typeface="Calibri"/>
              </a:rPr>
              <a:t>ι</a:t>
            </a:r>
            <a:r>
              <a:rPr sz="1000" spc="35" dirty="0">
                <a:latin typeface="Calibri"/>
                <a:cs typeface="Calibri"/>
              </a:rPr>
              <a:t> </a:t>
            </a:r>
            <a:r>
              <a:rPr sz="1000" spc="-5" dirty="0">
                <a:latin typeface="Calibri"/>
                <a:cs typeface="Calibri"/>
              </a:rPr>
              <a:t>την</a:t>
            </a:r>
            <a:r>
              <a:rPr sz="1000" spc="35" dirty="0">
                <a:latin typeface="Calibri"/>
                <a:cs typeface="Calibri"/>
              </a:rPr>
              <a:t> </a:t>
            </a:r>
            <a:r>
              <a:rPr sz="1000" spc="-5" dirty="0">
                <a:latin typeface="Calibri"/>
                <a:cs typeface="Calibri"/>
              </a:rPr>
              <a:t>επιφάνεια</a:t>
            </a:r>
            <a:r>
              <a:rPr sz="1000" spc="40" dirty="0">
                <a:latin typeface="Calibri"/>
                <a:cs typeface="Calibri"/>
              </a:rPr>
              <a:t> </a:t>
            </a:r>
            <a:r>
              <a:rPr sz="1000" spc="-5" dirty="0">
                <a:latin typeface="Calibri"/>
                <a:cs typeface="Calibri"/>
              </a:rPr>
              <a:t>με</a:t>
            </a:r>
            <a:r>
              <a:rPr sz="1000" spc="35" dirty="0">
                <a:latin typeface="Calibri"/>
                <a:cs typeface="Calibri"/>
              </a:rPr>
              <a:t> </a:t>
            </a:r>
            <a:r>
              <a:rPr sz="1000" spc="-5" dirty="0">
                <a:latin typeface="Calibri"/>
                <a:cs typeface="Calibri"/>
              </a:rPr>
              <a:t>τ</a:t>
            </a:r>
            <a:r>
              <a:rPr lang="el-GR" sz="1000" spc="-5" dirty="0" err="1">
                <a:latin typeface="Calibri"/>
                <a:cs typeface="Calibri"/>
              </a:rPr>
              <a:t>ις</a:t>
            </a:r>
            <a:r>
              <a:rPr lang="el-GR" sz="1000" spc="-5" dirty="0">
                <a:latin typeface="Calibri"/>
                <a:cs typeface="Calibri"/>
              </a:rPr>
              <a:t> επιλογές του</a:t>
            </a:r>
            <a:r>
              <a:rPr sz="1000" spc="40" dirty="0">
                <a:latin typeface="Calibri"/>
                <a:cs typeface="Calibri"/>
              </a:rPr>
              <a:t> </a:t>
            </a:r>
            <a:r>
              <a:rPr sz="1000" b="1" spc="-5" dirty="0">
                <a:solidFill>
                  <a:srgbClr val="FF0000"/>
                </a:solidFill>
                <a:latin typeface="Times New Roman"/>
                <a:cs typeface="Times New Roman"/>
              </a:rPr>
              <a:t>vi</a:t>
            </a:r>
            <a:r>
              <a:rPr sz="1000" b="1" spc="10" dirty="0">
                <a:solidFill>
                  <a:srgbClr val="FF0000"/>
                </a:solidFill>
                <a:latin typeface="Times New Roman"/>
                <a:cs typeface="Times New Roman"/>
              </a:rPr>
              <a:t> </a:t>
            </a:r>
            <a:r>
              <a:rPr sz="1000" spc="-5" dirty="0">
                <a:latin typeface="Calibri"/>
                <a:cs typeface="Calibri"/>
              </a:rPr>
              <a:t>και</a:t>
            </a:r>
            <a:r>
              <a:rPr sz="1000" spc="35" dirty="0">
                <a:latin typeface="Calibri"/>
                <a:cs typeface="Calibri"/>
              </a:rPr>
              <a:t> </a:t>
            </a:r>
            <a:r>
              <a:rPr sz="1000" b="1" spc="-5" dirty="0">
                <a:solidFill>
                  <a:srgbClr val="FF0000"/>
                </a:solidFill>
                <a:latin typeface="Times New Roman"/>
                <a:cs typeface="Times New Roman"/>
              </a:rPr>
              <a:t>emacs</a:t>
            </a:r>
            <a:r>
              <a:rPr sz="1000" spc="-5" dirty="0">
                <a:latin typeface="Times New Roman"/>
                <a:cs typeface="Times New Roman"/>
              </a:rPr>
              <a:t>.</a:t>
            </a:r>
            <a:r>
              <a:rPr sz="1000" spc="10" dirty="0">
                <a:latin typeface="Times New Roman"/>
                <a:cs typeface="Times New Roman"/>
              </a:rPr>
              <a:t> </a:t>
            </a:r>
            <a:r>
              <a:rPr sz="1000" spc="-5" dirty="0">
                <a:latin typeface="Calibri"/>
                <a:cs typeface="Calibri"/>
              </a:rPr>
              <a:t>Υπάρχουν</a:t>
            </a:r>
            <a:r>
              <a:rPr sz="1000" spc="40" dirty="0">
                <a:latin typeface="Calibri"/>
                <a:cs typeface="Calibri"/>
              </a:rPr>
              <a:t> </a:t>
            </a:r>
            <a:r>
              <a:rPr sz="1000" spc="-5" dirty="0">
                <a:latin typeface="Calibri"/>
                <a:cs typeface="Calibri"/>
              </a:rPr>
              <a:t>τόσα</a:t>
            </a:r>
            <a:r>
              <a:rPr sz="1000" spc="40" dirty="0">
                <a:latin typeface="Calibri"/>
                <a:cs typeface="Calibri"/>
              </a:rPr>
              <a:t> </a:t>
            </a:r>
            <a:r>
              <a:rPr sz="1000" spc="-5" dirty="0">
                <a:latin typeface="Calibri"/>
                <a:cs typeface="Calibri"/>
              </a:rPr>
              <a:t>πολλά</a:t>
            </a:r>
            <a:r>
              <a:rPr sz="1000" spc="35" dirty="0">
                <a:latin typeface="Calibri"/>
                <a:cs typeface="Calibri"/>
              </a:rPr>
              <a:t> </a:t>
            </a:r>
            <a:r>
              <a:rPr sz="1000" spc="-5" dirty="0">
                <a:latin typeface="Calibri"/>
                <a:cs typeface="Calibri"/>
              </a:rPr>
              <a:t>ακόμα</a:t>
            </a:r>
            <a:r>
              <a:rPr sz="1000" spc="35" dirty="0">
                <a:latin typeface="Calibri"/>
                <a:cs typeface="Calibri"/>
              </a:rPr>
              <a:t> </a:t>
            </a:r>
            <a:r>
              <a:rPr sz="1000" dirty="0">
                <a:latin typeface="Calibri"/>
                <a:cs typeface="Calibri"/>
              </a:rPr>
              <a:t>να</a:t>
            </a:r>
            <a:r>
              <a:rPr sz="1000" spc="35" dirty="0">
                <a:latin typeface="Calibri"/>
                <a:cs typeface="Calibri"/>
              </a:rPr>
              <a:t> </a:t>
            </a:r>
            <a:r>
              <a:rPr sz="1000" spc="-5" dirty="0">
                <a:latin typeface="Calibri"/>
                <a:cs typeface="Calibri"/>
              </a:rPr>
              <a:t>μάθετε</a:t>
            </a:r>
            <a:r>
              <a:rPr sz="1000" spc="35" dirty="0">
                <a:latin typeface="Calibri"/>
                <a:cs typeface="Calibri"/>
              </a:rPr>
              <a:t> </a:t>
            </a:r>
            <a:r>
              <a:rPr sz="1000" dirty="0">
                <a:latin typeface="Calibri"/>
                <a:cs typeface="Calibri"/>
              </a:rPr>
              <a:t>αν</a:t>
            </a:r>
            <a:r>
              <a:rPr sz="1000" spc="35" dirty="0">
                <a:latin typeface="Calibri"/>
                <a:cs typeface="Calibri"/>
              </a:rPr>
              <a:t> </a:t>
            </a:r>
            <a:r>
              <a:rPr sz="1000" spc="-5" dirty="0">
                <a:latin typeface="Calibri"/>
                <a:cs typeface="Calibri"/>
              </a:rPr>
              <a:t>σας</a:t>
            </a:r>
            <a:r>
              <a:rPr sz="1000" spc="35" dirty="0">
                <a:latin typeface="Calibri"/>
                <a:cs typeface="Calibri"/>
              </a:rPr>
              <a:t> </a:t>
            </a:r>
            <a:r>
              <a:rPr sz="1000" spc="-5" dirty="0">
                <a:latin typeface="Calibri"/>
                <a:cs typeface="Calibri"/>
              </a:rPr>
              <a:t>ενδιαφέρει</a:t>
            </a:r>
            <a:r>
              <a:rPr sz="1000" spc="-5" dirty="0">
                <a:latin typeface="Times New Roman"/>
                <a:cs typeface="Times New Roman"/>
              </a:rPr>
              <a:t>.</a:t>
            </a:r>
            <a:r>
              <a:rPr sz="1000" spc="10" dirty="0">
                <a:latin typeface="Times New Roman"/>
                <a:cs typeface="Times New Roman"/>
              </a:rPr>
              <a:t> </a:t>
            </a:r>
            <a:r>
              <a:rPr sz="1000" spc="-5" dirty="0">
                <a:latin typeface="Calibri"/>
                <a:cs typeface="Calibri"/>
              </a:rPr>
              <a:t>Και</a:t>
            </a:r>
            <a:r>
              <a:rPr sz="1000" spc="35" dirty="0">
                <a:latin typeface="Calibri"/>
                <a:cs typeface="Calibri"/>
              </a:rPr>
              <a:t> </a:t>
            </a:r>
            <a:r>
              <a:rPr lang="el-GR" sz="1000" dirty="0">
                <a:latin typeface="Calibri"/>
                <a:cs typeface="Calibri"/>
              </a:rPr>
              <a:t>τα δύο εργαλεία </a:t>
            </a:r>
            <a:r>
              <a:rPr sz="1000" spc="-5" dirty="0" err="1">
                <a:latin typeface="Calibri"/>
                <a:cs typeface="Calibri"/>
              </a:rPr>
              <a:t>δι</a:t>
            </a:r>
            <a:r>
              <a:rPr sz="1000" spc="-5" dirty="0">
                <a:latin typeface="Calibri"/>
                <a:cs typeface="Calibri"/>
              </a:rPr>
              <a:t>αθέτουν</a:t>
            </a:r>
            <a:r>
              <a:rPr sz="1000" spc="40" dirty="0">
                <a:latin typeface="Calibri"/>
                <a:cs typeface="Calibri"/>
              </a:rPr>
              <a:t> </a:t>
            </a:r>
            <a:r>
              <a:rPr sz="1000" spc="-5" dirty="0">
                <a:latin typeface="Calibri"/>
                <a:cs typeface="Calibri"/>
              </a:rPr>
              <a:t>χαρακτηριστικά</a:t>
            </a:r>
            <a:r>
              <a:rPr sz="1000" spc="40" dirty="0">
                <a:latin typeface="Calibri"/>
                <a:cs typeface="Calibri"/>
              </a:rPr>
              <a:t> </a:t>
            </a:r>
            <a:r>
              <a:rPr sz="1000" spc="-5" dirty="0">
                <a:latin typeface="Calibri"/>
                <a:cs typeface="Calibri"/>
              </a:rPr>
              <a:t>που</a:t>
            </a:r>
            <a:r>
              <a:rPr sz="1000" spc="35" dirty="0">
                <a:latin typeface="Calibri"/>
                <a:cs typeface="Calibri"/>
              </a:rPr>
              <a:t> </a:t>
            </a:r>
            <a:r>
              <a:rPr sz="1000" spc="-5" dirty="0">
                <a:latin typeface="Calibri"/>
                <a:cs typeface="Calibri"/>
              </a:rPr>
              <a:t>περιλαμβάνουν </a:t>
            </a:r>
            <a:r>
              <a:rPr sz="1000" dirty="0">
                <a:latin typeface="Calibri"/>
                <a:cs typeface="Calibri"/>
              </a:rPr>
              <a:t> </a:t>
            </a:r>
            <a:r>
              <a:rPr sz="1000" spc="-5" dirty="0">
                <a:latin typeface="Calibri"/>
                <a:cs typeface="Calibri"/>
              </a:rPr>
              <a:t>μακροεντολές</a:t>
            </a:r>
            <a:r>
              <a:rPr sz="1000" spc="-5" dirty="0">
                <a:latin typeface="Times New Roman"/>
                <a:cs typeface="Times New Roman"/>
              </a:rPr>
              <a:t>, </a:t>
            </a:r>
            <a:r>
              <a:rPr sz="1000" spc="-5" dirty="0">
                <a:latin typeface="Calibri"/>
                <a:cs typeface="Calibri"/>
              </a:rPr>
              <a:t>καθολική</a:t>
            </a:r>
            <a:r>
              <a:rPr sz="1000" spc="30" dirty="0">
                <a:latin typeface="Calibri"/>
                <a:cs typeface="Calibri"/>
              </a:rPr>
              <a:t> </a:t>
            </a:r>
            <a:r>
              <a:rPr sz="1000" spc="-5" dirty="0">
                <a:latin typeface="Calibri"/>
                <a:cs typeface="Calibri"/>
              </a:rPr>
              <a:t>αντικατάσταση</a:t>
            </a:r>
            <a:r>
              <a:rPr sz="1000" spc="25" dirty="0">
                <a:latin typeface="Calibri"/>
                <a:cs typeface="Calibri"/>
              </a:rPr>
              <a:t> </a:t>
            </a:r>
            <a:r>
              <a:rPr sz="1000" spc="-5" dirty="0">
                <a:latin typeface="Calibri"/>
                <a:cs typeface="Calibri"/>
              </a:rPr>
              <a:t>και</a:t>
            </a:r>
            <a:r>
              <a:rPr sz="1000" spc="25" dirty="0">
                <a:latin typeface="Calibri"/>
                <a:cs typeface="Calibri"/>
              </a:rPr>
              <a:t> </a:t>
            </a:r>
            <a:r>
              <a:rPr sz="1000" spc="-5" dirty="0">
                <a:latin typeface="Calibri"/>
                <a:cs typeface="Calibri"/>
              </a:rPr>
              <a:t>πολλά</a:t>
            </a:r>
            <a:r>
              <a:rPr sz="1000" spc="25" dirty="0">
                <a:latin typeface="Calibri"/>
                <a:cs typeface="Calibri"/>
              </a:rPr>
              <a:t> </a:t>
            </a:r>
            <a:r>
              <a:rPr sz="1000" spc="-5" dirty="0">
                <a:latin typeface="Calibri"/>
                <a:cs typeface="Calibri"/>
              </a:rPr>
              <a:t>άλλα</a:t>
            </a:r>
            <a:r>
              <a:rPr sz="1000" spc="-5" dirty="0">
                <a:latin typeface="Times New Roman"/>
                <a:cs typeface="Times New Roman"/>
              </a:rPr>
              <a:t>. </a:t>
            </a:r>
            <a:r>
              <a:rPr sz="1000" spc="-5" dirty="0">
                <a:latin typeface="Calibri"/>
                <a:cs typeface="Calibri"/>
              </a:rPr>
              <a:t>Επίσης</a:t>
            </a:r>
            <a:r>
              <a:rPr sz="1000" spc="-5" dirty="0">
                <a:latin typeface="Times New Roman"/>
                <a:cs typeface="Times New Roman"/>
              </a:rPr>
              <a:t>,</a:t>
            </a:r>
            <a:r>
              <a:rPr sz="1000" dirty="0">
                <a:latin typeface="Times New Roman"/>
                <a:cs typeface="Times New Roman"/>
              </a:rPr>
              <a:t> </a:t>
            </a:r>
            <a:r>
              <a:rPr sz="1000" dirty="0">
                <a:latin typeface="Calibri"/>
                <a:cs typeface="Calibri"/>
              </a:rPr>
              <a:t>ο</a:t>
            </a:r>
            <a:r>
              <a:rPr sz="1000" spc="20" dirty="0">
                <a:latin typeface="Calibri"/>
                <a:cs typeface="Calibri"/>
              </a:rPr>
              <a:t> </a:t>
            </a:r>
            <a:r>
              <a:rPr sz="1000" spc="-5" dirty="0">
                <a:latin typeface="Times New Roman"/>
                <a:cs typeface="Times New Roman"/>
              </a:rPr>
              <a:t>vim</a:t>
            </a:r>
            <a:r>
              <a:rPr sz="1000" dirty="0">
                <a:latin typeface="Times New Roman"/>
                <a:cs typeface="Times New Roman"/>
              </a:rPr>
              <a:t> </a:t>
            </a:r>
            <a:r>
              <a:rPr sz="1000" spc="-5" dirty="0">
                <a:latin typeface="Calibri"/>
                <a:cs typeface="Calibri"/>
              </a:rPr>
              <a:t>και</a:t>
            </a:r>
            <a:r>
              <a:rPr sz="1000" spc="25" dirty="0">
                <a:latin typeface="Calibri"/>
                <a:cs typeface="Calibri"/>
              </a:rPr>
              <a:t> </a:t>
            </a:r>
            <a:r>
              <a:rPr sz="1000" dirty="0">
                <a:latin typeface="Calibri"/>
                <a:cs typeface="Calibri"/>
              </a:rPr>
              <a:t>ο</a:t>
            </a:r>
            <a:r>
              <a:rPr sz="1000" spc="20" dirty="0">
                <a:latin typeface="Calibri"/>
                <a:cs typeface="Calibri"/>
              </a:rPr>
              <a:t> </a:t>
            </a:r>
            <a:r>
              <a:rPr sz="1000" spc="-5" dirty="0">
                <a:latin typeface="Times New Roman"/>
                <a:cs typeface="Times New Roman"/>
              </a:rPr>
              <a:t>emacs</a:t>
            </a:r>
            <a:r>
              <a:rPr sz="1000" spc="5" dirty="0">
                <a:latin typeface="Times New Roman"/>
                <a:cs typeface="Times New Roman"/>
              </a:rPr>
              <a:t> </a:t>
            </a:r>
            <a:r>
              <a:rPr sz="1000" spc="-5" dirty="0">
                <a:latin typeface="Calibri"/>
                <a:cs typeface="Calibri"/>
              </a:rPr>
              <a:t>έχουν</a:t>
            </a:r>
            <a:r>
              <a:rPr sz="1000" spc="20" dirty="0">
                <a:latin typeface="Calibri"/>
                <a:cs typeface="Calibri"/>
              </a:rPr>
              <a:t> </a:t>
            </a:r>
            <a:r>
              <a:rPr sz="1000" spc="-5" dirty="0">
                <a:latin typeface="Calibri"/>
                <a:cs typeface="Calibri"/>
              </a:rPr>
              <a:t>και</a:t>
            </a:r>
            <a:r>
              <a:rPr sz="1000" spc="25" dirty="0">
                <a:latin typeface="Calibri"/>
                <a:cs typeface="Calibri"/>
              </a:rPr>
              <a:t> </a:t>
            </a:r>
            <a:r>
              <a:rPr sz="1000" spc="-5" dirty="0">
                <a:latin typeface="Calibri"/>
                <a:cs typeface="Calibri"/>
              </a:rPr>
              <a:t>έκδοση</a:t>
            </a:r>
            <a:r>
              <a:rPr sz="1000" spc="25" dirty="0">
                <a:latin typeface="Calibri"/>
                <a:cs typeface="Calibri"/>
              </a:rPr>
              <a:t> </a:t>
            </a:r>
            <a:r>
              <a:rPr sz="1000" spc="-5" dirty="0">
                <a:latin typeface="Calibri"/>
                <a:cs typeface="Calibri"/>
              </a:rPr>
              <a:t>βασισμένη</a:t>
            </a:r>
            <a:r>
              <a:rPr sz="1000" spc="25" dirty="0">
                <a:latin typeface="Calibri"/>
                <a:cs typeface="Calibri"/>
              </a:rPr>
              <a:t> </a:t>
            </a:r>
            <a:r>
              <a:rPr sz="1000" dirty="0">
                <a:latin typeface="Calibri"/>
                <a:cs typeface="Calibri"/>
              </a:rPr>
              <a:t>σε</a:t>
            </a:r>
            <a:r>
              <a:rPr sz="1000" spc="25" dirty="0">
                <a:latin typeface="Calibri"/>
                <a:cs typeface="Calibri"/>
              </a:rPr>
              <a:t> </a:t>
            </a:r>
            <a:r>
              <a:rPr sz="1000" spc="-5" dirty="0">
                <a:latin typeface="Calibri"/>
                <a:cs typeface="Calibri"/>
              </a:rPr>
              <a:t>γραφικό</a:t>
            </a:r>
            <a:r>
              <a:rPr sz="1000" spc="25" dirty="0">
                <a:latin typeface="Calibri"/>
                <a:cs typeface="Calibri"/>
              </a:rPr>
              <a:t> </a:t>
            </a:r>
            <a:r>
              <a:rPr sz="1000" spc="-5" dirty="0">
                <a:latin typeface="Calibri"/>
                <a:cs typeface="Calibri"/>
              </a:rPr>
              <a:t>περιβάλλον</a:t>
            </a:r>
            <a:r>
              <a:rPr sz="1000" spc="-5" dirty="0">
                <a:latin typeface="Times New Roman"/>
                <a:cs typeface="Times New Roman"/>
              </a:rPr>
              <a:t>.</a:t>
            </a:r>
            <a:r>
              <a:rPr sz="1000" dirty="0">
                <a:latin typeface="Times New Roman"/>
                <a:cs typeface="Times New Roman"/>
              </a:rPr>
              <a:t> </a:t>
            </a:r>
            <a:r>
              <a:rPr sz="1000" b="1" spc="-5" dirty="0">
                <a:solidFill>
                  <a:srgbClr val="FF0000"/>
                </a:solidFill>
                <a:latin typeface="Times New Roman"/>
                <a:cs typeface="Times New Roman"/>
              </a:rPr>
              <a:t>Emacs</a:t>
            </a:r>
            <a:r>
              <a:rPr sz="1000" b="1" spc="5" dirty="0">
                <a:solidFill>
                  <a:srgbClr val="FF0000"/>
                </a:solidFill>
                <a:latin typeface="Times New Roman"/>
                <a:cs typeface="Times New Roman"/>
              </a:rPr>
              <a:t> </a:t>
            </a:r>
            <a:r>
              <a:rPr sz="1000" spc="-5" dirty="0">
                <a:latin typeface="Calibri"/>
                <a:cs typeface="Calibri"/>
              </a:rPr>
              <a:t>και</a:t>
            </a:r>
            <a:r>
              <a:rPr sz="1000" spc="20" dirty="0">
                <a:latin typeface="Calibri"/>
                <a:cs typeface="Calibri"/>
              </a:rPr>
              <a:t> </a:t>
            </a:r>
            <a:r>
              <a:rPr sz="1000" b="1" spc="-5" dirty="0">
                <a:solidFill>
                  <a:srgbClr val="FF0000"/>
                </a:solidFill>
                <a:latin typeface="Times New Roman"/>
                <a:cs typeface="Times New Roman"/>
              </a:rPr>
              <a:t>gvim.</a:t>
            </a:r>
            <a:endParaRPr sz="1000" dirty="0">
              <a:latin typeface="Times New Roman"/>
              <a:cs typeface="Times New Roman"/>
            </a:endParaRPr>
          </a:p>
          <a:p>
            <a:pPr>
              <a:lnSpc>
                <a:spcPct val="100000"/>
              </a:lnSpc>
              <a:spcBef>
                <a:spcPts val="10"/>
              </a:spcBef>
            </a:pPr>
            <a:endParaRPr sz="1400" dirty="0">
              <a:latin typeface="Times New Roman"/>
              <a:cs typeface="Times New Roman"/>
            </a:endParaRPr>
          </a:p>
          <a:p>
            <a:pPr marL="12700">
              <a:lnSpc>
                <a:spcPts val="1195"/>
              </a:lnSpc>
            </a:pPr>
            <a:r>
              <a:rPr sz="1000" spc="-5" dirty="0">
                <a:latin typeface="Times New Roman"/>
                <a:cs typeface="Times New Roman"/>
              </a:rPr>
              <a:t>Επίσης,</a:t>
            </a:r>
            <a:r>
              <a:rPr sz="1000" spc="5" dirty="0">
                <a:latin typeface="Times New Roman"/>
                <a:cs typeface="Times New Roman"/>
              </a:rPr>
              <a:t> </a:t>
            </a:r>
            <a:r>
              <a:rPr sz="1000" spc="-5" dirty="0">
                <a:latin typeface="Times New Roman"/>
                <a:cs typeface="Times New Roman"/>
              </a:rPr>
              <a:t>υπάρχουν</a:t>
            </a:r>
            <a:r>
              <a:rPr sz="1000" spc="15" dirty="0">
                <a:latin typeface="Times New Roman"/>
                <a:cs typeface="Times New Roman"/>
              </a:rPr>
              <a:t> </a:t>
            </a:r>
            <a:r>
              <a:rPr sz="1000" spc="-5" dirty="0">
                <a:latin typeface="Times New Roman"/>
                <a:cs typeface="Times New Roman"/>
              </a:rPr>
              <a:t>και</a:t>
            </a:r>
            <a:r>
              <a:rPr sz="1000" spc="10" dirty="0">
                <a:latin typeface="Times New Roman"/>
                <a:cs typeface="Times New Roman"/>
              </a:rPr>
              <a:t> </a:t>
            </a:r>
            <a:r>
              <a:rPr sz="1000" spc="-5" dirty="0">
                <a:latin typeface="Times New Roman"/>
                <a:cs typeface="Times New Roman"/>
              </a:rPr>
              <a:t>κάποιοι</a:t>
            </a:r>
            <a:r>
              <a:rPr sz="1000" spc="15" dirty="0">
                <a:latin typeface="Times New Roman"/>
                <a:cs typeface="Times New Roman"/>
              </a:rPr>
              <a:t> </a:t>
            </a:r>
            <a:r>
              <a:rPr sz="1000" spc="-5" dirty="0">
                <a:latin typeface="Times New Roman"/>
                <a:cs typeface="Times New Roman"/>
              </a:rPr>
              <a:t>άλλοι</a:t>
            </a:r>
            <a:r>
              <a:rPr sz="1000" spc="15" dirty="0">
                <a:latin typeface="Times New Roman"/>
                <a:cs typeface="Times New Roman"/>
              </a:rPr>
              <a:t> </a:t>
            </a:r>
            <a:r>
              <a:rPr sz="1000" spc="-5" dirty="0">
                <a:latin typeface="Times New Roman"/>
                <a:cs typeface="Times New Roman"/>
              </a:rPr>
              <a:t>πιο</a:t>
            </a:r>
            <a:r>
              <a:rPr sz="1000" spc="5" dirty="0">
                <a:latin typeface="Times New Roman"/>
                <a:cs typeface="Times New Roman"/>
              </a:rPr>
              <a:t> </a:t>
            </a:r>
            <a:r>
              <a:rPr sz="1000" spc="-5" dirty="0">
                <a:latin typeface="Times New Roman"/>
                <a:cs typeface="Times New Roman"/>
              </a:rPr>
              <a:t>φιλικοί</a:t>
            </a:r>
            <a:r>
              <a:rPr sz="1000" spc="15" dirty="0">
                <a:latin typeface="Times New Roman"/>
                <a:cs typeface="Times New Roman"/>
              </a:rPr>
              <a:t> </a:t>
            </a:r>
            <a:r>
              <a:rPr sz="1000" spc="-5" dirty="0">
                <a:latin typeface="Times New Roman"/>
                <a:cs typeface="Times New Roman"/>
              </a:rPr>
              <a:t>προς</a:t>
            </a:r>
            <a:r>
              <a:rPr sz="1000" spc="10" dirty="0">
                <a:latin typeface="Times New Roman"/>
                <a:cs typeface="Times New Roman"/>
              </a:rPr>
              <a:t> </a:t>
            </a:r>
            <a:r>
              <a:rPr sz="1000" spc="-5" dirty="0">
                <a:latin typeface="Times New Roman"/>
                <a:cs typeface="Times New Roman"/>
              </a:rPr>
              <a:t>τους</a:t>
            </a:r>
            <a:r>
              <a:rPr sz="1000" spc="5" dirty="0">
                <a:latin typeface="Times New Roman"/>
                <a:cs typeface="Times New Roman"/>
              </a:rPr>
              <a:t> </a:t>
            </a:r>
            <a:r>
              <a:rPr sz="1000" spc="-5" dirty="0">
                <a:latin typeface="Times New Roman"/>
                <a:cs typeface="Times New Roman"/>
              </a:rPr>
              <a:t>χρήστες</a:t>
            </a:r>
            <a:r>
              <a:rPr sz="1000" spc="15" dirty="0">
                <a:latin typeface="Times New Roman"/>
                <a:cs typeface="Times New Roman"/>
              </a:rPr>
              <a:t> </a:t>
            </a:r>
            <a:r>
              <a:rPr sz="1000" spc="-5" dirty="0">
                <a:latin typeface="Times New Roman"/>
                <a:cs typeface="Times New Roman"/>
              </a:rPr>
              <a:t>συντακτήρες</a:t>
            </a:r>
            <a:r>
              <a:rPr sz="1000" spc="15" dirty="0">
                <a:latin typeface="Times New Roman"/>
                <a:cs typeface="Times New Roman"/>
              </a:rPr>
              <a:t> </a:t>
            </a:r>
            <a:r>
              <a:rPr sz="1000" spc="-5" dirty="0">
                <a:latin typeface="Times New Roman"/>
                <a:cs typeface="Times New Roman"/>
              </a:rPr>
              <a:t>όπως</a:t>
            </a:r>
            <a:r>
              <a:rPr sz="1000" spc="5" dirty="0">
                <a:latin typeface="Times New Roman"/>
                <a:cs typeface="Times New Roman"/>
              </a:rPr>
              <a:t> </a:t>
            </a:r>
            <a:r>
              <a:rPr sz="1000" b="1" spc="-5" dirty="0">
                <a:solidFill>
                  <a:srgbClr val="FF0000"/>
                </a:solidFill>
                <a:latin typeface="Times New Roman"/>
                <a:cs typeface="Times New Roman"/>
              </a:rPr>
              <a:t>το</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gedit</a:t>
            </a:r>
            <a:r>
              <a:rPr sz="1000" b="1" spc="10" dirty="0">
                <a:solidFill>
                  <a:srgbClr val="FF0000"/>
                </a:solidFill>
                <a:latin typeface="Times New Roman"/>
                <a:cs typeface="Times New Roman"/>
              </a:rPr>
              <a:t> </a:t>
            </a:r>
            <a:r>
              <a:rPr sz="1000" dirty="0">
                <a:latin typeface="Times New Roman"/>
                <a:cs typeface="Times New Roman"/>
              </a:rPr>
              <a:t>ή</a:t>
            </a:r>
            <a:r>
              <a:rPr sz="1000" spc="5" dirty="0">
                <a:latin typeface="Times New Roman"/>
                <a:cs typeface="Times New Roman"/>
              </a:rPr>
              <a:t> </a:t>
            </a:r>
            <a:r>
              <a:rPr sz="1000" b="1" spc="-5" dirty="0">
                <a:solidFill>
                  <a:srgbClr val="FF0000"/>
                </a:solidFill>
                <a:latin typeface="Times New Roman"/>
                <a:cs typeface="Times New Roman"/>
              </a:rPr>
              <a:t>το</a:t>
            </a:r>
            <a:r>
              <a:rPr sz="1000" b="1" spc="10" dirty="0">
                <a:solidFill>
                  <a:srgbClr val="FF0000"/>
                </a:solidFill>
                <a:latin typeface="Times New Roman"/>
                <a:cs typeface="Times New Roman"/>
              </a:rPr>
              <a:t> </a:t>
            </a:r>
            <a:r>
              <a:rPr lang="en-US" sz="1000" b="1" spc="-5" dirty="0">
                <a:solidFill>
                  <a:srgbClr val="FF0000"/>
                </a:solidFill>
                <a:latin typeface="Times New Roman"/>
                <a:cs typeface="Times New Roman"/>
              </a:rPr>
              <a:t>ke</a:t>
            </a:r>
            <a:r>
              <a:rPr sz="1000" b="1" spc="-5" dirty="0">
                <a:solidFill>
                  <a:srgbClr val="FF0000"/>
                </a:solidFill>
                <a:latin typeface="Times New Roman"/>
                <a:cs typeface="Times New Roman"/>
              </a:rPr>
              <a:t>dit</a:t>
            </a:r>
            <a:r>
              <a:rPr sz="1000" b="1" spc="5" dirty="0">
                <a:solidFill>
                  <a:srgbClr val="FF0000"/>
                </a:solidFill>
                <a:latin typeface="Times New Roman"/>
                <a:cs typeface="Times New Roman"/>
              </a:rPr>
              <a:t> </a:t>
            </a:r>
            <a:r>
              <a:rPr sz="1000" b="1" spc="-5" dirty="0">
                <a:solidFill>
                  <a:srgbClr val="FF0000"/>
                </a:solidFill>
                <a:latin typeface="Times New Roman"/>
                <a:cs typeface="Times New Roman"/>
              </a:rPr>
              <a:t>(παλιός</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επεξεργαστής</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κειμένου</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για</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KDE</a:t>
            </a:r>
            <a:r>
              <a:rPr sz="1000" b="1" spc="15" dirty="0">
                <a:solidFill>
                  <a:srgbClr val="FF0000"/>
                </a:solidFill>
                <a:latin typeface="Times New Roman"/>
                <a:cs typeface="Times New Roman"/>
              </a:rPr>
              <a:t> </a:t>
            </a:r>
            <a:r>
              <a:rPr sz="1000" b="1" spc="-5" dirty="0">
                <a:solidFill>
                  <a:srgbClr val="FF0000"/>
                </a:solidFill>
                <a:latin typeface="Times New Roman"/>
                <a:cs typeface="Times New Roman"/>
              </a:rPr>
              <a:t>περιβάλλον</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σε</a:t>
            </a:r>
            <a:r>
              <a:rPr sz="1000" b="1" spc="15" dirty="0">
                <a:solidFill>
                  <a:srgbClr val="FF0000"/>
                </a:solidFill>
                <a:latin typeface="Times New Roman"/>
                <a:cs typeface="Times New Roman"/>
              </a:rPr>
              <a:t> </a:t>
            </a:r>
            <a:r>
              <a:rPr sz="1000" b="1" spc="-5" dirty="0">
                <a:solidFill>
                  <a:srgbClr val="FF0000"/>
                </a:solidFill>
                <a:latin typeface="Times New Roman"/>
                <a:cs typeface="Times New Roman"/>
              </a:rPr>
              <a:t>Linux).</a:t>
            </a:r>
            <a:r>
              <a:rPr sz="1000" b="1" spc="10" dirty="0">
                <a:solidFill>
                  <a:srgbClr val="FF0000"/>
                </a:solidFill>
                <a:latin typeface="Times New Roman"/>
                <a:cs typeface="Times New Roman"/>
              </a:rPr>
              <a:t> </a:t>
            </a:r>
            <a:r>
              <a:rPr sz="1000" spc="-5" dirty="0">
                <a:latin typeface="Times New Roman"/>
                <a:cs typeface="Times New Roman"/>
              </a:rPr>
              <a:t>Επίσης,</a:t>
            </a:r>
            <a:r>
              <a:rPr sz="1000" spc="5" dirty="0">
                <a:latin typeface="Times New Roman"/>
                <a:cs typeface="Times New Roman"/>
              </a:rPr>
              <a:t> </a:t>
            </a:r>
            <a:r>
              <a:rPr sz="1000" spc="-5" dirty="0">
                <a:latin typeface="Times New Roman"/>
                <a:cs typeface="Times New Roman"/>
              </a:rPr>
              <a:t>έχει</a:t>
            </a:r>
            <a:r>
              <a:rPr sz="1000" spc="15" dirty="0">
                <a:latin typeface="Times New Roman"/>
                <a:cs typeface="Times New Roman"/>
              </a:rPr>
              <a:t> </a:t>
            </a:r>
            <a:r>
              <a:rPr sz="1000" spc="-5" dirty="0">
                <a:latin typeface="Times New Roman"/>
                <a:cs typeface="Times New Roman"/>
              </a:rPr>
              <a:t>τις</a:t>
            </a:r>
            <a:r>
              <a:rPr sz="1000" spc="15" dirty="0">
                <a:latin typeface="Times New Roman"/>
                <a:cs typeface="Times New Roman"/>
              </a:rPr>
              <a:t> </a:t>
            </a:r>
            <a:r>
              <a:rPr sz="1000" spc="-5" dirty="0">
                <a:latin typeface="Times New Roman"/>
                <a:cs typeface="Times New Roman"/>
              </a:rPr>
              <a:t>δικές</a:t>
            </a:r>
            <a:r>
              <a:rPr sz="1000" spc="5" dirty="0">
                <a:latin typeface="Times New Roman"/>
                <a:cs typeface="Times New Roman"/>
              </a:rPr>
              <a:t> </a:t>
            </a:r>
            <a:r>
              <a:rPr sz="1000" spc="-5" dirty="0">
                <a:latin typeface="Times New Roman"/>
                <a:cs typeface="Times New Roman"/>
              </a:rPr>
              <a:t>του</a:t>
            </a:r>
            <a:r>
              <a:rPr sz="1000" spc="10" dirty="0">
                <a:latin typeface="Times New Roman"/>
                <a:cs typeface="Times New Roman"/>
              </a:rPr>
              <a:t> </a:t>
            </a:r>
            <a:r>
              <a:rPr sz="1000" spc="-5" dirty="0">
                <a:latin typeface="Times New Roman"/>
                <a:cs typeface="Times New Roman"/>
              </a:rPr>
              <a:t>σουίτες</a:t>
            </a:r>
            <a:r>
              <a:rPr sz="1000" spc="275" dirty="0">
                <a:latin typeface="Times New Roman"/>
                <a:cs typeface="Times New Roman"/>
              </a:rPr>
              <a:t> </a:t>
            </a:r>
            <a:r>
              <a:rPr sz="1000" spc="-5" dirty="0">
                <a:latin typeface="Times New Roman"/>
                <a:cs typeface="Times New Roman"/>
              </a:rPr>
              <a:t>Microsoft</a:t>
            </a:r>
            <a:endParaRPr sz="1000" dirty="0">
              <a:latin typeface="Times New Roman"/>
              <a:cs typeface="Times New Roman"/>
            </a:endParaRPr>
          </a:p>
          <a:p>
            <a:pPr marL="12700" marR="241300">
              <a:lnSpc>
                <a:spcPts val="1190"/>
              </a:lnSpc>
              <a:spcBef>
                <a:spcPts val="45"/>
              </a:spcBef>
            </a:pPr>
            <a:r>
              <a:rPr sz="1000" dirty="0">
                <a:latin typeface="Times New Roman"/>
                <a:cs typeface="Times New Roman"/>
              </a:rPr>
              <a:t>.</a:t>
            </a:r>
            <a:r>
              <a:rPr sz="1000" spc="5" dirty="0">
                <a:latin typeface="Times New Roman"/>
                <a:cs typeface="Times New Roman"/>
              </a:rPr>
              <a:t> </a:t>
            </a:r>
            <a:r>
              <a:rPr sz="1000" spc="-5" dirty="0">
                <a:latin typeface="Times New Roman"/>
                <a:cs typeface="Times New Roman"/>
              </a:rPr>
              <a:t>Αυτές</a:t>
            </a:r>
            <a:r>
              <a:rPr sz="1000" spc="10" dirty="0">
                <a:latin typeface="Times New Roman"/>
                <a:cs typeface="Times New Roman"/>
              </a:rPr>
              <a:t> </a:t>
            </a:r>
            <a:r>
              <a:rPr sz="1000" spc="-5" dirty="0">
                <a:latin typeface="Times New Roman"/>
                <a:cs typeface="Times New Roman"/>
              </a:rPr>
              <a:t>είναι</a:t>
            </a:r>
            <a:r>
              <a:rPr sz="1000" spc="15" dirty="0">
                <a:latin typeface="Times New Roman"/>
                <a:cs typeface="Times New Roman"/>
              </a:rPr>
              <a:t> </a:t>
            </a:r>
            <a:r>
              <a:rPr sz="1000" b="1" i="1" u="sng" dirty="0">
                <a:uFill>
                  <a:solidFill>
                    <a:srgbClr val="000000"/>
                  </a:solidFill>
                </a:uFill>
                <a:latin typeface="Times New Roman"/>
                <a:cs typeface="Times New Roman"/>
              </a:rPr>
              <a:t>το</a:t>
            </a:r>
            <a:r>
              <a:rPr sz="1000" b="1" i="1" u="sng" spc="10" dirty="0">
                <a:uFill>
                  <a:solidFill>
                    <a:srgbClr val="000000"/>
                  </a:solidFill>
                </a:uFill>
                <a:latin typeface="Times New Roman"/>
                <a:cs typeface="Times New Roman"/>
              </a:rPr>
              <a:t> </a:t>
            </a:r>
            <a:r>
              <a:rPr sz="1000" b="1" i="1" u="sng" spc="-5" dirty="0">
                <a:uFill>
                  <a:solidFill>
                    <a:srgbClr val="000000"/>
                  </a:solidFill>
                </a:uFill>
                <a:latin typeface="Times New Roman"/>
                <a:cs typeface="Times New Roman"/>
              </a:rPr>
              <a:t>LibreOffice</a:t>
            </a:r>
            <a:r>
              <a:rPr sz="1000" b="1" i="1" spc="15" dirty="0">
                <a:latin typeface="Times New Roman"/>
                <a:cs typeface="Times New Roman"/>
              </a:rPr>
              <a:t> </a:t>
            </a:r>
            <a:r>
              <a:rPr sz="1000" spc="-5" dirty="0">
                <a:latin typeface="Times New Roman"/>
                <a:cs typeface="Times New Roman"/>
              </a:rPr>
              <a:t>και</a:t>
            </a:r>
            <a:r>
              <a:rPr sz="1000" spc="10" dirty="0">
                <a:latin typeface="Times New Roman"/>
                <a:cs typeface="Times New Roman"/>
              </a:rPr>
              <a:t> </a:t>
            </a:r>
            <a:r>
              <a:rPr sz="1000" b="1" i="1" u="sng" dirty="0">
                <a:uFill>
                  <a:solidFill>
                    <a:srgbClr val="000000"/>
                  </a:solidFill>
                </a:uFill>
                <a:latin typeface="Times New Roman"/>
                <a:cs typeface="Times New Roman"/>
              </a:rPr>
              <a:t>το</a:t>
            </a:r>
            <a:r>
              <a:rPr sz="1000" b="1" i="1" u="sng" spc="10" dirty="0">
                <a:uFill>
                  <a:solidFill>
                    <a:srgbClr val="000000"/>
                  </a:solidFill>
                </a:uFill>
                <a:latin typeface="Times New Roman"/>
                <a:cs typeface="Times New Roman"/>
              </a:rPr>
              <a:t> </a:t>
            </a:r>
            <a:r>
              <a:rPr sz="1000" b="1" i="1" u="sng" spc="-5" dirty="0">
                <a:uFill>
                  <a:solidFill>
                    <a:srgbClr val="000000"/>
                  </a:solidFill>
                </a:uFill>
                <a:latin typeface="Times New Roman"/>
                <a:cs typeface="Times New Roman"/>
              </a:rPr>
              <a:t>OpenOffice</a:t>
            </a:r>
            <a:r>
              <a:rPr sz="1000" b="1" i="1" u="sng" spc="15" dirty="0">
                <a:uFill>
                  <a:solidFill>
                    <a:srgbClr val="000000"/>
                  </a:solidFill>
                </a:uFill>
                <a:latin typeface="Times New Roman"/>
                <a:cs typeface="Times New Roman"/>
              </a:rPr>
              <a:t> </a:t>
            </a:r>
            <a:r>
              <a:rPr sz="1000" b="1" i="1" u="sng" spc="-5" dirty="0">
                <a:uFill>
                  <a:solidFill>
                    <a:srgbClr val="000000"/>
                  </a:solidFill>
                </a:uFill>
                <a:latin typeface="Times New Roman"/>
                <a:cs typeface="Times New Roman"/>
              </a:rPr>
              <a:t>(σουίτα</a:t>
            </a:r>
            <a:r>
              <a:rPr sz="1000" b="1" i="1" u="sng" spc="15" dirty="0">
                <a:uFill>
                  <a:solidFill>
                    <a:srgbClr val="000000"/>
                  </a:solidFill>
                </a:uFill>
                <a:latin typeface="Times New Roman"/>
                <a:cs typeface="Times New Roman"/>
              </a:rPr>
              <a:t> </a:t>
            </a:r>
            <a:r>
              <a:rPr sz="1000" b="1" i="1" u="sng" spc="-5" dirty="0">
                <a:uFill>
                  <a:solidFill>
                    <a:srgbClr val="000000"/>
                  </a:solidFill>
                </a:uFill>
                <a:latin typeface="Times New Roman"/>
                <a:cs typeface="Times New Roman"/>
              </a:rPr>
              <a:t>ελεύθερου</a:t>
            </a:r>
            <a:r>
              <a:rPr sz="1000" b="1" i="1" u="sng" spc="15" dirty="0">
                <a:uFill>
                  <a:solidFill>
                    <a:srgbClr val="000000"/>
                  </a:solidFill>
                </a:uFill>
                <a:latin typeface="Times New Roman"/>
                <a:cs typeface="Times New Roman"/>
              </a:rPr>
              <a:t> </a:t>
            </a:r>
            <a:r>
              <a:rPr sz="1000" b="1" i="1" u="sng" spc="-5" dirty="0">
                <a:uFill>
                  <a:solidFill>
                    <a:srgbClr val="000000"/>
                  </a:solidFill>
                </a:uFill>
                <a:latin typeface="Times New Roman"/>
                <a:cs typeface="Times New Roman"/>
              </a:rPr>
              <a:t>λογισμικού</a:t>
            </a:r>
            <a:r>
              <a:rPr sz="1000" b="1" i="1" u="sng" spc="10" dirty="0">
                <a:uFill>
                  <a:solidFill>
                    <a:srgbClr val="000000"/>
                  </a:solidFill>
                </a:uFill>
                <a:latin typeface="Times New Roman"/>
                <a:cs typeface="Times New Roman"/>
              </a:rPr>
              <a:t> </a:t>
            </a:r>
            <a:r>
              <a:rPr sz="1000" b="1" i="1" u="sng" spc="-5" dirty="0">
                <a:uFill>
                  <a:solidFill>
                    <a:srgbClr val="000000"/>
                  </a:solidFill>
                </a:uFill>
                <a:latin typeface="Times New Roman"/>
                <a:cs typeface="Times New Roman"/>
              </a:rPr>
              <a:t>γραφείου)</a:t>
            </a:r>
            <a:r>
              <a:rPr sz="1000" b="1" i="1" u="sng" spc="5" dirty="0">
                <a:uFill>
                  <a:solidFill>
                    <a:srgbClr val="000000"/>
                  </a:solidFill>
                </a:uFill>
                <a:latin typeface="Times New Roman"/>
                <a:cs typeface="Times New Roman"/>
              </a:rPr>
              <a:t> </a:t>
            </a:r>
            <a:r>
              <a:rPr sz="1000" b="1" i="1" u="sng" spc="-5" dirty="0">
                <a:uFill>
                  <a:solidFill>
                    <a:srgbClr val="000000"/>
                  </a:solidFill>
                </a:uFill>
                <a:latin typeface="Times New Roman"/>
                <a:cs typeface="Times New Roman"/>
              </a:rPr>
              <a:t>Apache.</a:t>
            </a:r>
            <a:r>
              <a:rPr sz="1000" b="1" i="1" spc="20" dirty="0">
                <a:latin typeface="Times New Roman"/>
                <a:cs typeface="Times New Roman"/>
              </a:rPr>
              <a:t> </a:t>
            </a:r>
            <a:r>
              <a:rPr sz="1000" spc="-5" dirty="0">
                <a:latin typeface="Times New Roman"/>
                <a:cs typeface="Times New Roman"/>
              </a:rPr>
              <a:t>Περιλαμβάνουν</a:t>
            </a:r>
            <a:r>
              <a:rPr sz="1000" spc="20" dirty="0">
                <a:latin typeface="Times New Roman"/>
                <a:cs typeface="Times New Roman"/>
              </a:rPr>
              <a:t> </a:t>
            </a:r>
            <a:r>
              <a:rPr sz="1000" spc="-5" dirty="0">
                <a:latin typeface="Times New Roman"/>
                <a:cs typeface="Times New Roman"/>
              </a:rPr>
              <a:t>εφαρμογές</a:t>
            </a:r>
            <a:r>
              <a:rPr sz="1000" spc="15" dirty="0">
                <a:latin typeface="Times New Roman"/>
                <a:cs typeface="Times New Roman"/>
              </a:rPr>
              <a:t> </a:t>
            </a:r>
            <a:r>
              <a:rPr sz="1000" spc="-5" dirty="0">
                <a:latin typeface="Times New Roman"/>
                <a:cs typeface="Times New Roman"/>
              </a:rPr>
              <a:t>για</a:t>
            </a:r>
            <a:r>
              <a:rPr sz="1000" spc="15" dirty="0">
                <a:latin typeface="Times New Roman"/>
                <a:cs typeface="Times New Roman"/>
              </a:rPr>
              <a:t> </a:t>
            </a:r>
            <a:r>
              <a:rPr sz="1000" spc="-5" dirty="0">
                <a:latin typeface="Times New Roman"/>
                <a:cs typeface="Times New Roman"/>
              </a:rPr>
              <a:t>την</a:t>
            </a:r>
            <a:r>
              <a:rPr sz="1000" spc="15" dirty="0">
                <a:latin typeface="Times New Roman"/>
                <a:cs typeface="Times New Roman"/>
              </a:rPr>
              <a:t> </a:t>
            </a:r>
            <a:r>
              <a:rPr sz="1000" spc="-5" dirty="0">
                <a:latin typeface="Times New Roman"/>
                <a:cs typeface="Times New Roman"/>
              </a:rPr>
              <a:t>επεξεργασία,</a:t>
            </a:r>
            <a:r>
              <a:rPr sz="1000" spc="15" dirty="0">
                <a:latin typeface="Times New Roman"/>
                <a:cs typeface="Times New Roman"/>
              </a:rPr>
              <a:t> </a:t>
            </a:r>
            <a:r>
              <a:rPr sz="1000" spc="-5" dirty="0">
                <a:latin typeface="Times New Roman"/>
                <a:cs typeface="Times New Roman"/>
              </a:rPr>
              <a:t>την</a:t>
            </a:r>
            <a:r>
              <a:rPr sz="1000" spc="10" dirty="0">
                <a:latin typeface="Times New Roman"/>
                <a:cs typeface="Times New Roman"/>
              </a:rPr>
              <a:t> </a:t>
            </a:r>
            <a:r>
              <a:rPr sz="1000" spc="-5" dirty="0">
                <a:latin typeface="Times New Roman"/>
                <a:cs typeface="Times New Roman"/>
              </a:rPr>
              <a:t>προβολή</a:t>
            </a:r>
            <a:r>
              <a:rPr sz="1000" spc="15" dirty="0">
                <a:latin typeface="Times New Roman"/>
                <a:cs typeface="Times New Roman"/>
              </a:rPr>
              <a:t> </a:t>
            </a:r>
            <a:r>
              <a:rPr sz="1000" spc="-5" dirty="0">
                <a:latin typeface="Times New Roman"/>
                <a:cs typeface="Times New Roman"/>
              </a:rPr>
              <a:t>και</a:t>
            </a:r>
            <a:r>
              <a:rPr sz="1000" spc="15" dirty="0">
                <a:latin typeface="Times New Roman"/>
                <a:cs typeface="Times New Roman"/>
              </a:rPr>
              <a:t> </a:t>
            </a:r>
            <a:r>
              <a:rPr sz="1000" dirty="0">
                <a:latin typeface="Times New Roman"/>
                <a:cs typeface="Times New Roman"/>
              </a:rPr>
              <a:t>τη</a:t>
            </a:r>
            <a:r>
              <a:rPr sz="1000" spc="10" dirty="0">
                <a:latin typeface="Times New Roman"/>
                <a:cs typeface="Times New Roman"/>
              </a:rPr>
              <a:t> </a:t>
            </a:r>
            <a:r>
              <a:rPr sz="1000" spc="-5" dirty="0">
                <a:latin typeface="Times New Roman"/>
                <a:cs typeface="Times New Roman"/>
              </a:rPr>
              <a:t>δημιουργία</a:t>
            </a:r>
            <a:r>
              <a:rPr sz="1000" spc="15" dirty="0">
                <a:latin typeface="Times New Roman"/>
                <a:cs typeface="Times New Roman"/>
              </a:rPr>
              <a:t> </a:t>
            </a:r>
            <a:r>
              <a:rPr sz="1000" spc="-5" dirty="0">
                <a:latin typeface="Times New Roman"/>
                <a:cs typeface="Times New Roman"/>
              </a:rPr>
              <a:t>αρχείων</a:t>
            </a:r>
            <a:r>
              <a:rPr sz="1000" spc="15" dirty="0">
                <a:latin typeface="Times New Roman"/>
                <a:cs typeface="Times New Roman"/>
              </a:rPr>
              <a:t> </a:t>
            </a:r>
            <a:r>
              <a:rPr sz="1000" spc="-5" dirty="0">
                <a:latin typeface="Times New Roman"/>
                <a:cs typeface="Times New Roman"/>
              </a:rPr>
              <a:t>εγγράφων,</a:t>
            </a:r>
            <a:r>
              <a:rPr sz="1000" spc="15" dirty="0">
                <a:latin typeface="Times New Roman"/>
                <a:cs typeface="Times New Roman"/>
              </a:rPr>
              <a:t> </a:t>
            </a:r>
            <a:r>
              <a:rPr sz="1000" spc="-5" dirty="0">
                <a:latin typeface="Times New Roman"/>
                <a:cs typeface="Times New Roman"/>
              </a:rPr>
              <a:t>αρχείων</a:t>
            </a:r>
            <a:r>
              <a:rPr sz="1000" spc="10" dirty="0">
                <a:latin typeface="Times New Roman"/>
                <a:cs typeface="Times New Roman"/>
              </a:rPr>
              <a:t> </a:t>
            </a:r>
            <a:r>
              <a:rPr sz="1000" spc="-5" dirty="0">
                <a:latin typeface="Times New Roman"/>
                <a:cs typeface="Times New Roman"/>
              </a:rPr>
              <a:t>excel, </a:t>
            </a:r>
            <a:r>
              <a:rPr sz="1000" dirty="0">
                <a:latin typeface="Times New Roman"/>
                <a:cs typeface="Times New Roman"/>
              </a:rPr>
              <a:t> </a:t>
            </a:r>
            <a:r>
              <a:rPr sz="1000" spc="-5" dirty="0">
                <a:latin typeface="Times New Roman"/>
                <a:cs typeface="Times New Roman"/>
              </a:rPr>
              <a:t>αρχείων powerpoint κ.λπ.</a:t>
            </a:r>
            <a:endParaRPr sz="1000" dirty="0">
              <a:latin typeface="Times New Roman"/>
              <a:cs typeface="Times New Roman"/>
            </a:endParaRPr>
          </a:p>
        </p:txBody>
      </p:sp>
      <p:pic>
        <p:nvPicPr>
          <p:cNvPr id="24" name="Εικόνα 23" descr="Εικόνα που περιέχει κείμενο, γραμματοσειρά, στιγμιότυπο οθόνης, γραφικός χαρακτήρας&#10;&#10;Το περιεχόμενο που δημιουργείται από τεχνολογία AI ενδέχεται να είναι εσφαλμένο.">
            <a:extLst>
              <a:ext uri="{FF2B5EF4-FFF2-40B4-BE49-F238E27FC236}">
                <a16:creationId xmlns:a16="http://schemas.microsoft.com/office/drawing/2014/main" id="{2D692B94-FD54-8F97-3CB6-6883B0D21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8649" y="561905"/>
            <a:ext cx="2055622" cy="3640165"/>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a:spLocks noGrp="1"/>
          </p:cNvSpPr>
          <p:nvPr>
            <p:ph type="title"/>
          </p:nvPr>
        </p:nvSpPr>
        <p:spPr>
          <a:xfrm>
            <a:off x="2045335" y="380365"/>
            <a:ext cx="2590800" cy="391160"/>
          </a:xfrm>
          <a:prstGeom prst="rect">
            <a:avLst/>
          </a:prstGeom>
        </p:spPr>
        <p:txBody>
          <a:bodyPr vert="horz" wrap="square" lIns="0" tIns="12700" rIns="0" bIns="0" rtlCol="0">
            <a:spAutoFit/>
          </a:bodyPr>
          <a:lstStyle/>
          <a:p>
            <a:pPr marL="12700">
              <a:lnSpc>
                <a:spcPct val="100000"/>
              </a:lnSpc>
              <a:spcBef>
                <a:spcPts val="100"/>
              </a:spcBef>
            </a:pPr>
            <a:r>
              <a:rPr sz="2400" b="1" spc="60" dirty="0">
                <a:latin typeface="Times New Roman"/>
                <a:cs typeface="Times New Roman"/>
              </a:rPr>
              <a:t>Σύγκριση</a:t>
            </a:r>
            <a:r>
              <a:rPr sz="2400" b="1" spc="-45" dirty="0">
                <a:latin typeface="Times New Roman"/>
                <a:cs typeface="Times New Roman"/>
              </a:rPr>
              <a:t> </a:t>
            </a:r>
            <a:r>
              <a:rPr sz="2400" b="1" spc="105" dirty="0">
                <a:latin typeface="Times New Roman"/>
                <a:cs typeface="Times New Roman"/>
              </a:rPr>
              <a:t>αρχείων</a:t>
            </a:r>
            <a:endParaRPr sz="2400">
              <a:latin typeface="Times New Roman"/>
              <a:cs typeface="Times New Roman"/>
            </a:endParaRPr>
          </a:p>
        </p:txBody>
      </p:sp>
      <p:pic>
        <p:nvPicPr>
          <p:cNvPr id="4" name="object 4"/>
          <p:cNvPicPr/>
          <p:nvPr/>
        </p:nvPicPr>
        <p:blipFill>
          <a:blip r:embed="rId3" cstate="print"/>
          <a:stretch>
            <a:fillRect/>
          </a:stretch>
        </p:blipFill>
        <p:spPr>
          <a:xfrm>
            <a:off x="533400" y="1371600"/>
            <a:ext cx="7619999" cy="3886199"/>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52</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pic>
        <p:nvPicPr>
          <p:cNvPr id="3" name="object 3"/>
          <p:cNvPicPr/>
          <p:nvPr/>
        </p:nvPicPr>
        <p:blipFill>
          <a:blip r:embed="rId3" cstate="print"/>
          <a:stretch>
            <a:fillRect/>
          </a:stretch>
        </p:blipFill>
        <p:spPr>
          <a:xfrm>
            <a:off x="2159000" y="1310005"/>
            <a:ext cx="7739062" cy="3311842"/>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53</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pic>
        <p:nvPicPr>
          <p:cNvPr id="3" name="object 3"/>
          <p:cNvPicPr/>
          <p:nvPr/>
        </p:nvPicPr>
        <p:blipFill>
          <a:blip r:embed="rId3" cstate="print"/>
          <a:stretch>
            <a:fillRect/>
          </a:stretch>
        </p:blipFill>
        <p:spPr>
          <a:xfrm>
            <a:off x="2359660" y="749300"/>
            <a:ext cx="7013892" cy="472059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54</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pic>
        <p:nvPicPr>
          <p:cNvPr id="3" name="object 3"/>
          <p:cNvPicPr/>
          <p:nvPr/>
        </p:nvPicPr>
        <p:blipFill>
          <a:blip r:embed="rId3" cstate="print"/>
          <a:stretch>
            <a:fillRect/>
          </a:stretch>
        </p:blipFill>
        <p:spPr>
          <a:xfrm>
            <a:off x="943610" y="419100"/>
            <a:ext cx="7025957" cy="1802447"/>
          </a:xfrm>
          <a:prstGeom prst="rect">
            <a:avLst/>
          </a:prstGeom>
        </p:spPr>
      </p:pic>
      <p:pic>
        <p:nvPicPr>
          <p:cNvPr id="4" name="object 4"/>
          <p:cNvPicPr/>
          <p:nvPr/>
        </p:nvPicPr>
        <p:blipFill>
          <a:blip r:embed="rId4" cstate="print"/>
          <a:stretch>
            <a:fillRect/>
          </a:stretch>
        </p:blipFill>
        <p:spPr>
          <a:xfrm>
            <a:off x="376872" y="2286000"/>
            <a:ext cx="9728517" cy="356870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55</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a:spLocks noGrp="1"/>
          </p:cNvSpPr>
          <p:nvPr>
            <p:ph type="title"/>
          </p:nvPr>
        </p:nvSpPr>
        <p:spPr>
          <a:xfrm>
            <a:off x="524509" y="329565"/>
            <a:ext cx="5166995" cy="391160"/>
          </a:xfrm>
          <a:prstGeom prst="rect">
            <a:avLst/>
          </a:prstGeom>
        </p:spPr>
        <p:txBody>
          <a:bodyPr vert="horz" wrap="square" lIns="0" tIns="12700" rIns="0" bIns="0" rtlCol="0">
            <a:spAutoFit/>
          </a:bodyPr>
          <a:lstStyle/>
          <a:p>
            <a:pPr marL="12700">
              <a:lnSpc>
                <a:spcPct val="100000"/>
              </a:lnSpc>
              <a:spcBef>
                <a:spcPts val="100"/>
              </a:spcBef>
            </a:pPr>
            <a:r>
              <a:rPr sz="2400" b="1" spc="60" dirty="0">
                <a:latin typeface="Calibri"/>
                <a:cs typeface="Calibri"/>
              </a:rPr>
              <a:t>Αναζήτηση</a:t>
            </a:r>
            <a:r>
              <a:rPr sz="2400" b="1" spc="70" dirty="0">
                <a:latin typeface="Calibri"/>
                <a:cs typeface="Calibri"/>
              </a:rPr>
              <a:t> </a:t>
            </a:r>
            <a:r>
              <a:rPr sz="2400" b="1" spc="55" dirty="0">
                <a:latin typeface="Calibri"/>
                <a:cs typeface="Calibri"/>
              </a:rPr>
              <a:t>κειμένου</a:t>
            </a:r>
            <a:r>
              <a:rPr sz="2400" b="1" spc="65" dirty="0">
                <a:latin typeface="Calibri"/>
                <a:cs typeface="Calibri"/>
              </a:rPr>
              <a:t> </a:t>
            </a:r>
            <a:r>
              <a:rPr sz="2400" b="1" spc="60" dirty="0">
                <a:latin typeface="Calibri"/>
                <a:cs typeface="Calibri"/>
              </a:rPr>
              <a:t>σε</a:t>
            </a:r>
            <a:r>
              <a:rPr sz="2400" b="1" spc="70" dirty="0">
                <a:latin typeface="Calibri"/>
                <a:cs typeface="Calibri"/>
              </a:rPr>
              <a:t> </a:t>
            </a:r>
            <a:r>
              <a:rPr sz="2400" b="1" spc="45" dirty="0">
                <a:latin typeface="Calibri"/>
                <a:cs typeface="Calibri"/>
              </a:rPr>
              <a:t>αρχεία</a:t>
            </a:r>
            <a:r>
              <a:rPr sz="2400" b="1" spc="60" dirty="0">
                <a:latin typeface="Calibri"/>
                <a:cs typeface="Calibri"/>
              </a:rPr>
              <a:t> </a:t>
            </a:r>
            <a:r>
              <a:rPr sz="2400" b="1" spc="60" dirty="0">
                <a:latin typeface="Times New Roman"/>
                <a:cs typeface="Times New Roman"/>
              </a:rPr>
              <a:t>ASCII</a:t>
            </a:r>
            <a:endParaRPr sz="2400">
              <a:latin typeface="Times New Roman"/>
              <a:cs typeface="Times New Roman"/>
            </a:endParaRPr>
          </a:p>
        </p:txBody>
      </p:sp>
      <p:pic>
        <p:nvPicPr>
          <p:cNvPr id="4" name="object 4"/>
          <p:cNvPicPr/>
          <p:nvPr/>
        </p:nvPicPr>
        <p:blipFill>
          <a:blip r:embed="rId3" cstate="print"/>
          <a:stretch>
            <a:fillRect/>
          </a:stretch>
        </p:blipFill>
        <p:spPr>
          <a:xfrm>
            <a:off x="570230" y="949960"/>
            <a:ext cx="6516370" cy="4384040"/>
          </a:xfrm>
          <a:prstGeom prst="rect">
            <a:avLst/>
          </a:prstGeom>
        </p:spPr>
      </p:pic>
      <p:pic>
        <p:nvPicPr>
          <p:cNvPr id="5" name="object 5"/>
          <p:cNvPicPr/>
          <p:nvPr/>
        </p:nvPicPr>
        <p:blipFill>
          <a:blip r:embed="rId4" cstate="print"/>
          <a:stretch>
            <a:fillRect/>
          </a:stretch>
        </p:blipFill>
        <p:spPr>
          <a:xfrm>
            <a:off x="446087" y="5484812"/>
            <a:ext cx="2728277" cy="373380"/>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56</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p:nvPr/>
        </p:nvSpPr>
        <p:spPr>
          <a:xfrm>
            <a:off x="505459" y="410527"/>
            <a:ext cx="1603375"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Times New Roman"/>
                <a:cs typeface="Times New Roman"/>
              </a:rPr>
              <a:t>$</a:t>
            </a:r>
            <a:r>
              <a:rPr sz="1400" b="1" spc="-15" dirty="0">
                <a:latin typeface="Times New Roman"/>
                <a:cs typeface="Times New Roman"/>
              </a:rPr>
              <a:t> </a:t>
            </a:r>
            <a:r>
              <a:rPr sz="1400" b="1" spc="-5" dirty="0">
                <a:solidFill>
                  <a:srgbClr val="C8211C"/>
                </a:solidFill>
                <a:latin typeface="Times New Roman"/>
                <a:cs typeface="Times New Roman"/>
              </a:rPr>
              <a:t>grep</a:t>
            </a:r>
            <a:r>
              <a:rPr sz="1400" b="1" spc="-10" dirty="0">
                <a:solidFill>
                  <a:srgbClr val="C8211C"/>
                </a:solidFill>
                <a:latin typeface="Times New Roman"/>
                <a:cs typeface="Times New Roman"/>
              </a:rPr>
              <a:t> </a:t>
            </a:r>
            <a:r>
              <a:rPr sz="1400" b="1" spc="-5" dirty="0">
                <a:solidFill>
                  <a:srgbClr val="C8211C"/>
                </a:solidFill>
                <a:latin typeface="Times New Roman"/>
                <a:cs typeface="Times New Roman"/>
              </a:rPr>
              <a:t>secret</a:t>
            </a:r>
            <a:r>
              <a:rPr sz="1400" b="1" spc="-10" dirty="0">
                <a:solidFill>
                  <a:srgbClr val="C8211C"/>
                </a:solidFill>
                <a:latin typeface="Times New Roman"/>
                <a:cs typeface="Times New Roman"/>
              </a:rPr>
              <a:t> </a:t>
            </a:r>
            <a:r>
              <a:rPr sz="1400" b="1" u="heavy" spc="-15" dirty="0">
                <a:uFill>
                  <a:solidFill>
                    <a:srgbClr val="000000"/>
                  </a:solidFill>
                </a:uFill>
                <a:latin typeface="Calibri"/>
                <a:cs typeface="Calibri"/>
              </a:rPr>
              <a:t>Έξοδος</a:t>
            </a:r>
            <a:r>
              <a:rPr sz="1400" b="1" u="heavy" spc="-15" dirty="0">
                <a:uFill>
                  <a:solidFill>
                    <a:srgbClr val="000000"/>
                  </a:solidFill>
                </a:uFill>
                <a:latin typeface="Times New Roman"/>
                <a:cs typeface="Times New Roman"/>
              </a:rPr>
              <a:t>:</a:t>
            </a:r>
            <a:endParaRPr sz="1400">
              <a:latin typeface="Times New Roman"/>
              <a:cs typeface="Times New Roman"/>
            </a:endParaRPr>
          </a:p>
        </p:txBody>
      </p:sp>
      <p:sp>
        <p:nvSpPr>
          <p:cNvPr id="4" name="object 4"/>
          <p:cNvSpPr txBox="1"/>
          <p:nvPr/>
        </p:nvSpPr>
        <p:spPr>
          <a:xfrm>
            <a:off x="824230" y="1201419"/>
            <a:ext cx="3467100" cy="494665"/>
          </a:xfrm>
          <a:prstGeom prst="rect">
            <a:avLst/>
          </a:prstGeom>
          <a:solidFill>
            <a:srgbClr val="B1B1B1"/>
          </a:solidFill>
          <a:ln w="38100">
            <a:solidFill>
              <a:srgbClr val="000000"/>
            </a:solidFill>
          </a:ln>
        </p:spPr>
        <p:txBody>
          <a:bodyPr vert="horz" wrap="square" lIns="0" tIns="0" rIns="0" bIns="0" rtlCol="0">
            <a:spAutoFit/>
          </a:bodyPr>
          <a:lstStyle/>
          <a:p>
            <a:pPr>
              <a:lnSpc>
                <a:spcPts val="1095"/>
              </a:lnSpc>
            </a:pPr>
            <a:r>
              <a:rPr sz="950" spc="-5" dirty="0">
                <a:latin typeface="Calibri"/>
                <a:cs typeface="Calibri"/>
              </a:rPr>
              <a:t>τοποθεσία</a:t>
            </a:r>
            <a:r>
              <a:rPr sz="950" spc="-5" dirty="0">
                <a:latin typeface="Times New Roman"/>
                <a:cs typeface="Times New Roman"/>
              </a:rPr>
              <a:t>:</a:t>
            </a:r>
            <a:r>
              <a:rPr sz="950" spc="-30" dirty="0">
                <a:latin typeface="Times New Roman"/>
                <a:cs typeface="Times New Roman"/>
              </a:rPr>
              <a:t> </a:t>
            </a:r>
            <a:r>
              <a:rPr sz="950" spc="-5" dirty="0">
                <a:latin typeface="Times New Roman"/>
                <a:cs typeface="Times New Roman"/>
              </a:rPr>
              <a:t>Facebook</a:t>
            </a:r>
            <a:endParaRPr sz="950">
              <a:latin typeface="Times New Roman"/>
              <a:cs typeface="Times New Roman"/>
            </a:endParaRPr>
          </a:p>
          <a:p>
            <a:pPr marR="2380615">
              <a:lnSpc>
                <a:spcPct val="113599"/>
              </a:lnSpc>
            </a:pPr>
            <a:r>
              <a:rPr sz="950" spc="-5" dirty="0">
                <a:latin typeface="Times New Roman"/>
                <a:cs typeface="Times New Roman"/>
              </a:rPr>
              <a:t>(</a:t>
            </a:r>
            <a:r>
              <a:rPr sz="950" spc="-5" dirty="0">
                <a:latin typeface="Calibri"/>
                <a:cs typeface="Calibri"/>
              </a:rPr>
              <a:t>κοινωνικό δίκτυο</a:t>
            </a:r>
            <a:r>
              <a:rPr sz="950" spc="5" dirty="0">
                <a:latin typeface="Calibri"/>
                <a:cs typeface="Calibri"/>
              </a:rPr>
              <a:t> </a:t>
            </a:r>
            <a:r>
              <a:rPr sz="950" spc="-5" dirty="0">
                <a:latin typeface="Calibri"/>
                <a:cs typeface="Calibri"/>
              </a:rPr>
              <a:t>και </a:t>
            </a:r>
            <a:r>
              <a:rPr sz="950" spc="-200" dirty="0">
                <a:latin typeface="Calibri"/>
                <a:cs typeface="Calibri"/>
              </a:rPr>
              <a:t> </a:t>
            </a:r>
            <a:r>
              <a:rPr sz="950" spc="-5" dirty="0">
                <a:latin typeface="Calibri"/>
                <a:cs typeface="Calibri"/>
              </a:rPr>
              <a:t>τεχνολογική</a:t>
            </a:r>
            <a:endParaRPr sz="950">
              <a:latin typeface="Calibri"/>
              <a:cs typeface="Calibri"/>
            </a:endParaRPr>
          </a:p>
        </p:txBody>
      </p:sp>
      <p:pic>
        <p:nvPicPr>
          <p:cNvPr id="5" name="object 5"/>
          <p:cNvPicPr/>
          <p:nvPr/>
        </p:nvPicPr>
        <p:blipFill>
          <a:blip r:embed="rId3" cstate="print"/>
          <a:stretch>
            <a:fillRect/>
          </a:stretch>
        </p:blipFill>
        <p:spPr>
          <a:xfrm>
            <a:off x="620077" y="2493645"/>
            <a:ext cx="6554470" cy="165163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57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p:nvPr/>
        </p:nvSpPr>
        <p:spPr>
          <a:xfrm>
            <a:off x="548005" y="564832"/>
            <a:ext cx="7037705" cy="1286510"/>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Ακολουθούν</a:t>
            </a:r>
            <a:r>
              <a:rPr sz="1400" spc="40" dirty="0">
                <a:latin typeface="Calibri"/>
                <a:cs typeface="Calibri"/>
              </a:rPr>
              <a:t> </a:t>
            </a:r>
            <a:r>
              <a:rPr sz="1400" spc="-5" dirty="0">
                <a:latin typeface="Calibri"/>
                <a:cs typeface="Calibri"/>
              </a:rPr>
              <a:t>μερικές</a:t>
            </a:r>
            <a:r>
              <a:rPr sz="1400" spc="45" dirty="0">
                <a:latin typeface="Calibri"/>
                <a:cs typeface="Calibri"/>
              </a:rPr>
              <a:t> </a:t>
            </a:r>
            <a:r>
              <a:rPr sz="1400" spc="-5" dirty="0">
                <a:latin typeface="Calibri"/>
                <a:cs typeface="Calibri"/>
              </a:rPr>
              <a:t>πιο</a:t>
            </a:r>
            <a:r>
              <a:rPr sz="1400" spc="45" dirty="0">
                <a:latin typeface="Calibri"/>
                <a:cs typeface="Calibri"/>
              </a:rPr>
              <a:t> </a:t>
            </a:r>
            <a:r>
              <a:rPr sz="1400" spc="-5" dirty="0">
                <a:latin typeface="Calibri"/>
                <a:cs typeface="Calibri"/>
              </a:rPr>
              <a:t>συνηθισμένες</a:t>
            </a:r>
            <a:r>
              <a:rPr sz="1400" spc="45" dirty="0">
                <a:latin typeface="Calibri"/>
                <a:cs typeface="Calibri"/>
              </a:rPr>
              <a:t> </a:t>
            </a:r>
            <a:r>
              <a:rPr sz="1400" spc="-5" dirty="0">
                <a:latin typeface="Calibri"/>
                <a:cs typeface="Calibri"/>
              </a:rPr>
              <a:t>επιλογές</a:t>
            </a:r>
            <a:r>
              <a:rPr sz="1400" spc="45" dirty="0">
                <a:latin typeface="Calibri"/>
                <a:cs typeface="Calibri"/>
              </a:rPr>
              <a:t> </a:t>
            </a:r>
            <a:r>
              <a:rPr sz="1400" spc="-5" dirty="0">
                <a:latin typeface="Calibri"/>
                <a:cs typeface="Calibri"/>
              </a:rPr>
              <a:t>που</a:t>
            </a:r>
            <a:r>
              <a:rPr sz="1400" spc="45" dirty="0">
                <a:latin typeface="Calibri"/>
                <a:cs typeface="Calibri"/>
              </a:rPr>
              <a:t> </a:t>
            </a:r>
            <a:r>
              <a:rPr sz="1400" spc="-5" dirty="0">
                <a:latin typeface="Calibri"/>
                <a:cs typeface="Calibri"/>
              </a:rPr>
              <a:t>μπορείτε</a:t>
            </a:r>
            <a:r>
              <a:rPr sz="1400" spc="45" dirty="0">
                <a:latin typeface="Calibri"/>
                <a:cs typeface="Calibri"/>
              </a:rPr>
              <a:t> </a:t>
            </a:r>
            <a:r>
              <a:rPr sz="1400" spc="-5" dirty="0">
                <a:latin typeface="Calibri"/>
                <a:cs typeface="Calibri"/>
              </a:rPr>
              <a:t>να</a:t>
            </a:r>
            <a:r>
              <a:rPr sz="1400" spc="45" dirty="0">
                <a:latin typeface="Calibri"/>
                <a:cs typeface="Calibri"/>
              </a:rPr>
              <a:t> </a:t>
            </a:r>
            <a:r>
              <a:rPr sz="1400" spc="-5" dirty="0">
                <a:latin typeface="Calibri"/>
                <a:cs typeface="Calibri"/>
              </a:rPr>
              <a:t>χρησιμοποιήσετε</a:t>
            </a:r>
            <a:r>
              <a:rPr sz="1400" spc="50" dirty="0">
                <a:latin typeface="Calibri"/>
                <a:cs typeface="Calibri"/>
              </a:rPr>
              <a:t> </a:t>
            </a:r>
            <a:r>
              <a:rPr sz="1400" spc="-5" dirty="0">
                <a:latin typeface="Calibri"/>
                <a:cs typeface="Calibri"/>
              </a:rPr>
              <a:t>με</a:t>
            </a:r>
            <a:r>
              <a:rPr sz="1400" spc="45" dirty="0">
                <a:latin typeface="Calibri"/>
                <a:cs typeface="Calibri"/>
              </a:rPr>
              <a:t> </a:t>
            </a:r>
            <a:r>
              <a:rPr sz="1400" spc="-10" dirty="0">
                <a:latin typeface="Calibri"/>
                <a:cs typeface="Calibri"/>
              </a:rPr>
              <a:t>την</a:t>
            </a:r>
            <a:r>
              <a:rPr sz="1400" spc="25" dirty="0">
                <a:latin typeface="Calibri"/>
                <a:cs typeface="Calibri"/>
              </a:rPr>
              <a:t> </a:t>
            </a:r>
            <a:r>
              <a:rPr sz="1400" spc="-15" dirty="0">
                <a:latin typeface="Times New Roman"/>
                <a:cs typeface="Times New Roman"/>
              </a:rPr>
              <a:t>grep.</a:t>
            </a:r>
            <a:endParaRPr sz="1400">
              <a:latin typeface="Times New Roman"/>
              <a:cs typeface="Times New Roman"/>
            </a:endParaRPr>
          </a:p>
          <a:p>
            <a:pPr marL="12700">
              <a:lnSpc>
                <a:spcPct val="100000"/>
              </a:lnSpc>
              <a:spcBef>
                <a:spcPts val="1070"/>
              </a:spcBef>
            </a:pPr>
            <a:r>
              <a:rPr sz="1400" b="1" spc="-5" dirty="0">
                <a:solidFill>
                  <a:srgbClr val="C8211C"/>
                </a:solidFill>
                <a:latin typeface="Times New Roman"/>
                <a:cs typeface="Times New Roman"/>
              </a:rPr>
              <a:t>grep</a:t>
            </a:r>
            <a:r>
              <a:rPr sz="1400" b="1" spc="5" dirty="0">
                <a:solidFill>
                  <a:srgbClr val="C8211C"/>
                </a:solidFill>
                <a:latin typeface="Times New Roman"/>
                <a:cs typeface="Times New Roman"/>
              </a:rPr>
              <a:t> </a:t>
            </a:r>
            <a:r>
              <a:rPr sz="1400" b="1" spc="-5" dirty="0">
                <a:solidFill>
                  <a:srgbClr val="C8211C"/>
                </a:solidFill>
                <a:latin typeface="Times New Roman"/>
                <a:cs typeface="Times New Roman"/>
              </a:rPr>
              <a:t>-i</a:t>
            </a:r>
            <a:r>
              <a:rPr sz="1400" b="1" spc="5" dirty="0">
                <a:solidFill>
                  <a:srgbClr val="C8211C"/>
                </a:solidFill>
                <a:latin typeface="Times New Roman"/>
                <a:cs typeface="Times New Roman"/>
              </a:rPr>
              <a:t> </a:t>
            </a:r>
            <a:r>
              <a:rPr sz="1400" spc="-5" dirty="0">
                <a:latin typeface="Calibri"/>
                <a:cs typeface="Calibri"/>
              </a:rPr>
              <a:t>Αποδίδει</a:t>
            </a:r>
            <a:r>
              <a:rPr sz="1400" spc="40" dirty="0">
                <a:latin typeface="Calibri"/>
                <a:cs typeface="Calibri"/>
              </a:rPr>
              <a:t> </a:t>
            </a:r>
            <a:r>
              <a:rPr sz="1400" spc="-5" dirty="0">
                <a:latin typeface="Calibri"/>
                <a:cs typeface="Calibri"/>
              </a:rPr>
              <a:t>αναζήτηση</a:t>
            </a:r>
            <a:r>
              <a:rPr sz="1400" spc="-5" dirty="0">
                <a:latin typeface="Times New Roman"/>
                <a:cs typeface="Times New Roman"/>
              </a:rPr>
              <a:t>,</a:t>
            </a:r>
            <a:r>
              <a:rPr sz="1400" spc="5" dirty="0">
                <a:latin typeface="Times New Roman"/>
                <a:cs typeface="Times New Roman"/>
              </a:rPr>
              <a:t> </a:t>
            </a:r>
            <a:r>
              <a:rPr sz="1400" spc="-5" dirty="0">
                <a:latin typeface="Calibri"/>
                <a:cs typeface="Calibri"/>
              </a:rPr>
              <a:t>αγνοώντας</a:t>
            </a:r>
            <a:r>
              <a:rPr sz="1400" spc="35" dirty="0">
                <a:latin typeface="Calibri"/>
                <a:cs typeface="Calibri"/>
              </a:rPr>
              <a:t> </a:t>
            </a:r>
            <a:r>
              <a:rPr sz="1400" spc="-5" dirty="0">
                <a:latin typeface="Calibri"/>
                <a:cs typeface="Calibri"/>
              </a:rPr>
              <a:t>την</a:t>
            </a:r>
            <a:r>
              <a:rPr sz="1400" spc="40" dirty="0">
                <a:latin typeface="Calibri"/>
                <a:cs typeface="Calibri"/>
              </a:rPr>
              <a:t> </a:t>
            </a:r>
            <a:r>
              <a:rPr sz="1400" spc="-5" dirty="0">
                <a:latin typeface="Calibri"/>
                <a:cs typeface="Calibri"/>
              </a:rPr>
              <a:t>περίπτωση</a:t>
            </a:r>
            <a:endParaRPr sz="1400">
              <a:latin typeface="Calibri"/>
              <a:cs typeface="Calibri"/>
            </a:endParaRPr>
          </a:p>
          <a:p>
            <a:pPr marL="12700">
              <a:lnSpc>
                <a:spcPct val="100000"/>
              </a:lnSpc>
              <a:spcBef>
                <a:spcPts val="1070"/>
              </a:spcBef>
            </a:pPr>
            <a:r>
              <a:rPr sz="1400" b="1" spc="-5" dirty="0">
                <a:solidFill>
                  <a:srgbClr val="C8211C"/>
                </a:solidFill>
                <a:latin typeface="Times New Roman"/>
                <a:cs typeface="Times New Roman"/>
              </a:rPr>
              <a:t>grep</a:t>
            </a:r>
            <a:r>
              <a:rPr sz="1400" b="1" spc="5" dirty="0">
                <a:solidFill>
                  <a:srgbClr val="C8211C"/>
                </a:solidFill>
                <a:latin typeface="Times New Roman"/>
                <a:cs typeface="Times New Roman"/>
              </a:rPr>
              <a:t> </a:t>
            </a:r>
            <a:r>
              <a:rPr sz="1400" b="1" spc="-5" dirty="0">
                <a:solidFill>
                  <a:srgbClr val="C8211C"/>
                </a:solidFill>
                <a:latin typeface="Times New Roman"/>
                <a:cs typeface="Times New Roman"/>
              </a:rPr>
              <a:t>-c</a:t>
            </a:r>
            <a:r>
              <a:rPr sz="1400" b="1" dirty="0">
                <a:solidFill>
                  <a:srgbClr val="C8211C"/>
                </a:solidFill>
                <a:latin typeface="Times New Roman"/>
                <a:cs typeface="Times New Roman"/>
              </a:rPr>
              <a:t> </a:t>
            </a:r>
            <a:r>
              <a:rPr sz="1400" spc="-5" dirty="0">
                <a:latin typeface="Calibri"/>
                <a:cs typeface="Calibri"/>
              </a:rPr>
              <a:t>Μετράει</a:t>
            </a:r>
            <a:r>
              <a:rPr sz="1400" spc="40" dirty="0">
                <a:latin typeface="Calibri"/>
                <a:cs typeface="Calibri"/>
              </a:rPr>
              <a:t> </a:t>
            </a:r>
            <a:r>
              <a:rPr sz="1400" spc="-5" dirty="0">
                <a:latin typeface="Calibri"/>
                <a:cs typeface="Calibri"/>
              </a:rPr>
              <a:t>τον</a:t>
            </a:r>
            <a:r>
              <a:rPr sz="1400" spc="35" dirty="0">
                <a:latin typeface="Calibri"/>
                <a:cs typeface="Calibri"/>
              </a:rPr>
              <a:t> </a:t>
            </a:r>
            <a:r>
              <a:rPr sz="1400" spc="-5" dirty="0">
                <a:latin typeface="Calibri"/>
                <a:cs typeface="Calibri"/>
              </a:rPr>
              <a:t>αριθμό</a:t>
            </a:r>
            <a:r>
              <a:rPr sz="1400" spc="40" dirty="0">
                <a:latin typeface="Calibri"/>
                <a:cs typeface="Calibri"/>
              </a:rPr>
              <a:t> </a:t>
            </a:r>
            <a:r>
              <a:rPr sz="1400" spc="-5" dirty="0">
                <a:latin typeface="Calibri"/>
                <a:cs typeface="Calibri"/>
              </a:rPr>
              <a:t>των</a:t>
            </a:r>
            <a:r>
              <a:rPr sz="1400" spc="35" dirty="0">
                <a:latin typeface="Calibri"/>
                <a:cs typeface="Calibri"/>
              </a:rPr>
              <a:t> </a:t>
            </a:r>
            <a:r>
              <a:rPr sz="1400" spc="-5" dirty="0">
                <a:latin typeface="Calibri"/>
                <a:cs typeface="Calibri"/>
              </a:rPr>
              <a:t>εμφανίσεων</a:t>
            </a:r>
            <a:r>
              <a:rPr sz="1400" spc="35" dirty="0">
                <a:latin typeface="Calibri"/>
                <a:cs typeface="Calibri"/>
              </a:rPr>
              <a:t> </a:t>
            </a:r>
            <a:r>
              <a:rPr sz="1400" spc="-5" dirty="0">
                <a:latin typeface="Calibri"/>
                <a:cs typeface="Calibri"/>
              </a:rPr>
              <a:t>σε</a:t>
            </a:r>
            <a:r>
              <a:rPr sz="1400" spc="40" dirty="0">
                <a:latin typeface="Calibri"/>
                <a:cs typeface="Calibri"/>
              </a:rPr>
              <a:t> </a:t>
            </a:r>
            <a:r>
              <a:rPr sz="1400" spc="-15" dirty="0">
                <a:latin typeface="Calibri"/>
                <a:cs typeface="Calibri"/>
              </a:rPr>
              <a:t>αρχείο</a:t>
            </a:r>
            <a:r>
              <a:rPr sz="1400" spc="-15" dirty="0">
                <a:latin typeface="Times New Roman"/>
                <a:cs typeface="Times New Roman"/>
              </a:rPr>
              <a:t>.</a:t>
            </a:r>
            <a:endParaRPr sz="1400">
              <a:latin typeface="Times New Roman"/>
              <a:cs typeface="Times New Roman"/>
            </a:endParaRPr>
          </a:p>
          <a:p>
            <a:pPr marL="12700">
              <a:lnSpc>
                <a:spcPct val="100000"/>
              </a:lnSpc>
              <a:spcBef>
                <a:spcPts val="1070"/>
              </a:spcBef>
            </a:pPr>
            <a:r>
              <a:rPr sz="1400" b="1" spc="-5" dirty="0">
                <a:solidFill>
                  <a:srgbClr val="C8211C"/>
                </a:solidFill>
                <a:latin typeface="Times New Roman"/>
                <a:cs typeface="Times New Roman"/>
              </a:rPr>
              <a:t>grep</a:t>
            </a:r>
            <a:r>
              <a:rPr sz="1400" b="1" spc="5" dirty="0">
                <a:solidFill>
                  <a:srgbClr val="C8211C"/>
                </a:solidFill>
                <a:latin typeface="Times New Roman"/>
                <a:cs typeface="Times New Roman"/>
              </a:rPr>
              <a:t> </a:t>
            </a:r>
            <a:r>
              <a:rPr sz="1400" b="1" spc="-5" dirty="0">
                <a:solidFill>
                  <a:srgbClr val="C8211C"/>
                </a:solidFill>
                <a:latin typeface="Times New Roman"/>
                <a:cs typeface="Times New Roman"/>
              </a:rPr>
              <a:t>-n</a:t>
            </a:r>
            <a:r>
              <a:rPr sz="1400" b="1" dirty="0">
                <a:solidFill>
                  <a:srgbClr val="C8211C"/>
                </a:solidFill>
                <a:latin typeface="Times New Roman"/>
                <a:cs typeface="Times New Roman"/>
              </a:rPr>
              <a:t> </a:t>
            </a:r>
            <a:r>
              <a:rPr sz="1400" spc="-5" dirty="0">
                <a:latin typeface="Calibri"/>
                <a:cs typeface="Calibri"/>
              </a:rPr>
              <a:t>Προηγείται</a:t>
            </a:r>
            <a:r>
              <a:rPr sz="1400" spc="40" dirty="0">
                <a:latin typeface="Calibri"/>
                <a:cs typeface="Calibri"/>
              </a:rPr>
              <a:t> </a:t>
            </a:r>
            <a:r>
              <a:rPr sz="1400" dirty="0">
                <a:latin typeface="Calibri"/>
                <a:cs typeface="Calibri"/>
              </a:rPr>
              <a:t>η</a:t>
            </a:r>
            <a:r>
              <a:rPr sz="1400" spc="40" dirty="0">
                <a:latin typeface="Calibri"/>
                <a:cs typeface="Calibri"/>
              </a:rPr>
              <a:t> </a:t>
            </a:r>
            <a:r>
              <a:rPr sz="1400" spc="-5" dirty="0">
                <a:latin typeface="Calibri"/>
                <a:cs typeface="Calibri"/>
              </a:rPr>
              <a:t>έξοδος</a:t>
            </a:r>
            <a:r>
              <a:rPr sz="1400" spc="35" dirty="0">
                <a:latin typeface="Calibri"/>
                <a:cs typeface="Calibri"/>
              </a:rPr>
              <a:t> </a:t>
            </a:r>
            <a:r>
              <a:rPr sz="1400" spc="-5" dirty="0">
                <a:latin typeface="Calibri"/>
                <a:cs typeface="Calibri"/>
              </a:rPr>
              <a:t>με</a:t>
            </a:r>
            <a:r>
              <a:rPr sz="1400" spc="35" dirty="0">
                <a:latin typeface="Calibri"/>
                <a:cs typeface="Calibri"/>
              </a:rPr>
              <a:t> </a:t>
            </a:r>
            <a:r>
              <a:rPr sz="1400" spc="-5" dirty="0">
                <a:latin typeface="Calibri"/>
                <a:cs typeface="Calibri"/>
              </a:rPr>
              <a:t>αριθμούς</a:t>
            </a:r>
            <a:r>
              <a:rPr sz="1400" spc="35" dirty="0">
                <a:latin typeface="Calibri"/>
                <a:cs typeface="Calibri"/>
              </a:rPr>
              <a:t> </a:t>
            </a:r>
            <a:r>
              <a:rPr sz="1400" spc="-5" dirty="0">
                <a:latin typeface="Calibri"/>
                <a:cs typeface="Calibri"/>
              </a:rPr>
              <a:t>γραμμών</a:t>
            </a:r>
            <a:r>
              <a:rPr sz="1400" spc="40" dirty="0">
                <a:latin typeface="Calibri"/>
                <a:cs typeface="Calibri"/>
              </a:rPr>
              <a:t> </a:t>
            </a:r>
            <a:r>
              <a:rPr sz="1400" spc="-5" dirty="0">
                <a:latin typeface="Calibri"/>
                <a:cs typeface="Calibri"/>
              </a:rPr>
              <a:t>από</a:t>
            </a:r>
            <a:r>
              <a:rPr sz="1400" spc="35" dirty="0">
                <a:latin typeface="Calibri"/>
                <a:cs typeface="Calibri"/>
              </a:rPr>
              <a:t> </a:t>
            </a:r>
            <a:r>
              <a:rPr sz="1400" dirty="0">
                <a:latin typeface="Calibri"/>
                <a:cs typeface="Calibri"/>
              </a:rPr>
              <a:t>το</a:t>
            </a:r>
            <a:r>
              <a:rPr sz="1400" spc="35" dirty="0">
                <a:latin typeface="Calibri"/>
                <a:cs typeface="Calibri"/>
              </a:rPr>
              <a:t> </a:t>
            </a:r>
            <a:r>
              <a:rPr sz="1400" spc="-5" dirty="0">
                <a:latin typeface="Calibri"/>
                <a:cs typeface="Calibri"/>
              </a:rPr>
              <a:t>αρχείο</a:t>
            </a:r>
            <a:endParaRPr sz="1400">
              <a:latin typeface="Calibri"/>
              <a:cs typeface="Calibri"/>
            </a:endParaRPr>
          </a:p>
        </p:txBody>
      </p:sp>
      <p:sp>
        <p:nvSpPr>
          <p:cNvPr id="4" name="object 4"/>
          <p:cNvSpPr txBox="1"/>
          <p:nvPr/>
        </p:nvSpPr>
        <p:spPr>
          <a:xfrm>
            <a:off x="570230" y="2970847"/>
            <a:ext cx="4104004" cy="937260"/>
          </a:xfrm>
          <a:prstGeom prst="rect">
            <a:avLst/>
          </a:prstGeom>
        </p:spPr>
        <p:txBody>
          <a:bodyPr vert="horz" wrap="square" lIns="0" tIns="12700" rIns="0" bIns="0" rtlCol="0">
            <a:spAutoFit/>
          </a:bodyPr>
          <a:lstStyle/>
          <a:p>
            <a:pPr marL="12700">
              <a:lnSpc>
                <a:spcPct val="100000"/>
              </a:lnSpc>
              <a:spcBef>
                <a:spcPts val="100"/>
              </a:spcBef>
            </a:pPr>
            <a:r>
              <a:rPr sz="1400" b="1" dirty="0">
                <a:latin typeface="Times New Roman"/>
                <a:cs typeface="Times New Roman"/>
              </a:rPr>
              <a:t>$</a:t>
            </a:r>
            <a:r>
              <a:rPr sz="1400" b="1" spc="-20" dirty="0">
                <a:latin typeface="Times New Roman"/>
                <a:cs typeface="Times New Roman"/>
              </a:rPr>
              <a:t> </a:t>
            </a:r>
            <a:r>
              <a:rPr sz="1400" b="1" spc="-5" dirty="0">
                <a:solidFill>
                  <a:srgbClr val="FF0000"/>
                </a:solidFill>
                <a:latin typeface="Times New Roman"/>
                <a:cs typeface="Times New Roman"/>
              </a:rPr>
              <a:t>grep</a:t>
            </a:r>
            <a:r>
              <a:rPr sz="1400" b="1" spc="-15" dirty="0">
                <a:solidFill>
                  <a:srgbClr val="FF0000"/>
                </a:solidFill>
                <a:latin typeface="Times New Roman"/>
                <a:cs typeface="Times New Roman"/>
              </a:rPr>
              <a:t> </a:t>
            </a:r>
            <a:r>
              <a:rPr sz="1400" b="1" spc="-10" dirty="0">
                <a:solidFill>
                  <a:srgbClr val="FF0000"/>
                </a:solidFill>
                <a:latin typeface="Calibri"/>
                <a:cs typeface="Calibri"/>
              </a:rPr>
              <a:t>Μυστικό</a:t>
            </a:r>
            <a:r>
              <a:rPr sz="1400" b="1" spc="5" dirty="0">
                <a:solidFill>
                  <a:srgbClr val="FF0000"/>
                </a:solidFill>
                <a:latin typeface="Calibri"/>
                <a:cs typeface="Calibri"/>
              </a:rPr>
              <a:t> </a:t>
            </a:r>
            <a:r>
              <a:rPr sz="1400" b="1" spc="-5" dirty="0">
                <a:solidFill>
                  <a:srgbClr val="FF0000"/>
                </a:solidFill>
                <a:latin typeface="Calibri"/>
                <a:cs typeface="Calibri"/>
              </a:rPr>
              <a:t>χρήστη</a:t>
            </a:r>
            <a:endParaRPr sz="1400">
              <a:latin typeface="Calibri"/>
              <a:cs typeface="Calibri"/>
            </a:endParaRPr>
          </a:p>
          <a:p>
            <a:pPr marL="12700">
              <a:lnSpc>
                <a:spcPct val="100000"/>
              </a:lnSpc>
              <a:spcBef>
                <a:spcPts val="1070"/>
              </a:spcBef>
            </a:pPr>
            <a:r>
              <a:rPr sz="1400" i="1" spc="-5" dirty="0">
                <a:latin typeface="Calibri"/>
                <a:cs typeface="Calibri"/>
              </a:rPr>
              <a:t>Δεν</a:t>
            </a:r>
            <a:r>
              <a:rPr sz="1400" i="1" spc="35" dirty="0">
                <a:latin typeface="Calibri"/>
                <a:cs typeface="Calibri"/>
              </a:rPr>
              <a:t> </a:t>
            </a:r>
            <a:r>
              <a:rPr sz="1400" i="1" spc="-5" dirty="0">
                <a:latin typeface="Calibri"/>
                <a:cs typeface="Calibri"/>
              </a:rPr>
              <a:t>βγάζει</a:t>
            </a:r>
            <a:r>
              <a:rPr sz="1400" i="1" spc="40" dirty="0">
                <a:latin typeface="Calibri"/>
                <a:cs typeface="Calibri"/>
              </a:rPr>
              <a:t> </a:t>
            </a:r>
            <a:r>
              <a:rPr sz="1400" i="1" spc="-5" dirty="0">
                <a:latin typeface="Calibri"/>
                <a:cs typeface="Calibri"/>
              </a:rPr>
              <a:t>τίποτα</a:t>
            </a:r>
            <a:r>
              <a:rPr sz="1400" i="1" spc="-5" dirty="0">
                <a:latin typeface="Times New Roman"/>
                <a:cs typeface="Times New Roman"/>
              </a:rPr>
              <a:t>.</a:t>
            </a:r>
            <a:r>
              <a:rPr sz="1400" i="1" dirty="0">
                <a:latin typeface="Times New Roman"/>
                <a:cs typeface="Times New Roman"/>
              </a:rPr>
              <a:t> </a:t>
            </a:r>
            <a:r>
              <a:rPr sz="1400" i="1" spc="-5" dirty="0">
                <a:latin typeface="Calibri"/>
                <a:cs typeface="Calibri"/>
              </a:rPr>
              <a:t>Ωστόσο</a:t>
            </a:r>
            <a:r>
              <a:rPr sz="1400" i="1" spc="-5" dirty="0">
                <a:latin typeface="Times New Roman"/>
                <a:cs typeface="Times New Roman"/>
              </a:rPr>
              <a:t>,</a:t>
            </a:r>
            <a:r>
              <a:rPr sz="1400" i="1" dirty="0">
                <a:latin typeface="Times New Roman"/>
                <a:cs typeface="Times New Roman"/>
              </a:rPr>
              <a:t> </a:t>
            </a:r>
            <a:r>
              <a:rPr sz="1400" i="1" dirty="0">
                <a:latin typeface="Calibri"/>
                <a:cs typeface="Calibri"/>
              </a:rPr>
              <a:t>τα</a:t>
            </a:r>
            <a:r>
              <a:rPr sz="1400" i="1" spc="35" dirty="0">
                <a:latin typeface="Calibri"/>
                <a:cs typeface="Calibri"/>
              </a:rPr>
              <a:t> </a:t>
            </a:r>
            <a:r>
              <a:rPr sz="1400" i="1" spc="-5" dirty="0">
                <a:latin typeface="Calibri"/>
                <a:cs typeface="Calibri"/>
              </a:rPr>
              <a:t>ακόλουθα</a:t>
            </a:r>
            <a:r>
              <a:rPr sz="1400" i="1" spc="30" dirty="0">
                <a:latin typeface="Calibri"/>
                <a:cs typeface="Calibri"/>
              </a:rPr>
              <a:t> </a:t>
            </a:r>
            <a:r>
              <a:rPr sz="1400" i="1" spc="-5" dirty="0">
                <a:latin typeface="Calibri"/>
                <a:cs typeface="Calibri"/>
              </a:rPr>
              <a:t>εξάγουν</a:t>
            </a:r>
            <a:r>
              <a:rPr sz="1400" i="1" spc="35" dirty="0">
                <a:latin typeface="Calibri"/>
                <a:cs typeface="Calibri"/>
              </a:rPr>
              <a:t> </a:t>
            </a:r>
            <a:r>
              <a:rPr sz="1400" i="1" spc="-10" dirty="0">
                <a:latin typeface="Calibri"/>
                <a:cs typeface="Calibri"/>
              </a:rPr>
              <a:t>αυτό</a:t>
            </a:r>
            <a:r>
              <a:rPr sz="1400" i="1" spc="-10" dirty="0">
                <a:latin typeface="Times New Roman"/>
                <a:cs typeface="Times New Roman"/>
              </a:rPr>
              <a:t>:</a:t>
            </a:r>
            <a:endParaRPr sz="1400">
              <a:latin typeface="Times New Roman"/>
              <a:cs typeface="Times New Roman"/>
            </a:endParaRPr>
          </a:p>
          <a:p>
            <a:pPr marL="12700">
              <a:lnSpc>
                <a:spcPct val="100000"/>
              </a:lnSpc>
              <a:spcBef>
                <a:spcPts val="1070"/>
              </a:spcBef>
            </a:pPr>
            <a:r>
              <a:rPr sz="1400" b="1" dirty="0">
                <a:latin typeface="Times New Roman"/>
                <a:cs typeface="Times New Roman"/>
              </a:rPr>
              <a:t>$</a:t>
            </a:r>
            <a:r>
              <a:rPr sz="1400" b="1" spc="-15" dirty="0">
                <a:latin typeface="Times New Roman"/>
                <a:cs typeface="Times New Roman"/>
              </a:rPr>
              <a:t> </a:t>
            </a:r>
            <a:r>
              <a:rPr sz="1400" b="1" spc="-5" dirty="0">
                <a:solidFill>
                  <a:srgbClr val="FF0000"/>
                </a:solidFill>
                <a:latin typeface="Times New Roman"/>
                <a:cs typeface="Times New Roman"/>
              </a:rPr>
              <a:t>grep</a:t>
            </a:r>
            <a:r>
              <a:rPr sz="1400" b="1" spc="-10" dirty="0">
                <a:solidFill>
                  <a:srgbClr val="FF0000"/>
                </a:solidFill>
                <a:latin typeface="Times New Roman"/>
                <a:cs typeface="Times New Roman"/>
              </a:rPr>
              <a:t> </a:t>
            </a:r>
            <a:r>
              <a:rPr sz="1400" b="1" spc="-5" dirty="0">
                <a:solidFill>
                  <a:srgbClr val="FF0000"/>
                </a:solidFill>
                <a:latin typeface="Times New Roman"/>
                <a:cs typeface="Times New Roman"/>
              </a:rPr>
              <a:t>-i</a:t>
            </a:r>
            <a:r>
              <a:rPr sz="1400" b="1" spc="-15" dirty="0">
                <a:solidFill>
                  <a:srgbClr val="FF0000"/>
                </a:solidFill>
                <a:latin typeface="Times New Roman"/>
                <a:cs typeface="Times New Roman"/>
              </a:rPr>
              <a:t> </a:t>
            </a:r>
            <a:r>
              <a:rPr sz="1400" b="1" spc="-10" dirty="0">
                <a:solidFill>
                  <a:srgbClr val="FF0000"/>
                </a:solidFill>
                <a:latin typeface="Calibri"/>
                <a:cs typeface="Calibri"/>
              </a:rPr>
              <a:t>Μυστικό</a:t>
            </a:r>
            <a:r>
              <a:rPr sz="1400" b="1" spc="10" dirty="0">
                <a:solidFill>
                  <a:srgbClr val="FF0000"/>
                </a:solidFill>
                <a:latin typeface="Calibri"/>
                <a:cs typeface="Calibri"/>
              </a:rPr>
              <a:t> </a:t>
            </a:r>
            <a:r>
              <a:rPr sz="1400" b="1" spc="-5" dirty="0">
                <a:solidFill>
                  <a:srgbClr val="FF0000"/>
                </a:solidFill>
                <a:latin typeface="Calibri"/>
                <a:cs typeface="Calibri"/>
              </a:rPr>
              <a:t>χρήστη</a:t>
            </a:r>
            <a:endParaRPr sz="1400">
              <a:latin typeface="Calibri"/>
              <a:cs typeface="Calibri"/>
            </a:endParaRPr>
          </a:p>
        </p:txBody>
      </p:sp>
      <p:pic>
        <p:nvPicPr>
          <p:cNvPr id="5" name="object 5"/>
          <p:cNvPicPr/>
          <p:nvPr/>
        </p:nvPicPr>
        <p:blipFill>
          <a:blip r:embed="rId3" cstate="print"/>
          <a:stretch>
            <a:fillRect/>
          </a:stretch>
        </p:blipFill>
        <p:spPr>
          <a:xfrm>
            <a:off x="641350" y="4205287"/>
            <a:ext cx="8101330" cy="877569"/>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58</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pic>
        <p:nvPicPr>
          <p:cNvPr id="3" name="object 3"/>
          <p:cNvPicPr/>
          <p:nvPr/>
        </p:nvPicPr>
        <p:blipFill>
          <a:blip r:embed="rId3" cstate="print"/>
          <a:stretch>
            <a:fillRect/>
          </a:stretch>
        </p:blipFill>
        <p:spPr>
          <a:xfrm>
            <a:off x="509269" y="1295400"/>
            <a:ext cx="9390697" cy="4126865"/>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59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158875" y="681354"/>
            <a:ext cx="2728595" cy="459740"/>
          </a:xfrm>
          <a:prstGeom prst="rect">
            <a:avLst/>
          </a:prstGeom>
        </p:spPr>
        <p:txBody>
          <a:bodyPr vert="horz" wrap="square" lIns="0" tIns="12700" rIns="0" bIns="0" rtlCol="0">
            <a:spAutoFit/>
          </a:bodyPr>
          <a:lstStyle/>
          <a:p>
            <a:pPr marL="12700">
              <a:lnSpc>
                <a:spcPct val="100000"/>
              </a:lnSpc>
              <a:spcBef>
                <a:spcPts val="100"/>
              </a:spcBef>
            </a:pPr>
            <a:r>
              <a:rPr spc="125" dirty="0">
                <a:solidFill>
                  <a:srgbClr val="FFFFFF"/>
                </a:solidFill>
              </a:rPr>
              <a:t>Αλγόριθμος</a:t>
            </a:r>
            <a:r>
              <a:rPr spc="-114" dirty="0">
                <a:solidFill>
                  <a:srgbClr val="FFFFFF"/>
                </a:solidFill>
              </a:rPr>
              <a:t> </a:t>
            </a:r>
            <a:r>
              <a:rPr spc="-5" dirty="0">
                <a:solidFill>
                  <a:srgbClr val="FFFFFF"/>
                </a:solidFill>
              </a:rPr>
              <a:t>RSA</a:t>
            </a:r>
          </a:p>
        </p:txBody>
      </p:sp>
      <p:sp>
        <p:nvSpPr>
          <p:cNvPr id="4" name="object 4"/>
          <p:cNvSpPr txBox="1"/>
          <p:nvPr/>
        </p:nvSpPr>
        <p:spPr>
          <a:xfrm>
            <a:off x="943610" y="1549400"/>
            <a:ext cx="9939020" cy="787400"/>
          </a:xfrm>
          <a:prstGeom prst="rect">
            <a:avLst/>
          </a:prstGeom>
        </p:spPr>
        <p:txBody>
          <a:bodyPr vert="horz" wrap="square" lIns="0" tIns="33019" rIns="0" bIns="0" rtlCol="0">
            <a:spAutoFit/>
          </a:bodyPr>
          <a:lstStyle/>
          <a:p>
            <a:pPr marL="12700">
              <a:lnSpc>
                <a:spcPct val="100000"/>
              </a:lnSpc>
              <a:spcBef>
                <a:spcPts val="259"/>
              </a:spcBef>
            </a:pPr>
            <a:r>
              <a:rPr sz="1800" dirty="0">
                <a:solidFill>
                  <a:srgbClr val="FFBA00"/>
                </a:solidFill>
                <a:latin typeface="Courier New"/>
                <a:cs typeface="Courier New"/>
              </a:rPr>
              <a:t>o</a:t>
            </a:r>
            <a:r>
              <a:rPr sz="1800" spc="-15" dirty="0">
                <a:solidFill>
                  <a:srgbClr val="FFBA00"/>
                </a:solidFill>
                <a:latin typeface="Courier New"/>
                <a:cs typeface="Courier New"/>
              </a:rPr>
              <a:t> </a:t>
            </a:r>
            <a:r>
              <a:rPr sz="1400" spc="140" dirty="0">
                <a:solidFill>
                  <a:srgbClr val="FFFFFF"/>
                </a:solidFill>
                <a:latin typeface="Calibri"/>
                <a:cs typeface="Calibri"/>
              </a:rPr>
              <a:t>Εφευρέθηκε</a:t>
            </a:r>
            <a:r>
              <a:rPr sz="1400" spc="55" dirty="0">
                <a:solidFill>
                  <a:srgbClr val="FFFFFF"/>
                </a:solidFill>
                <a:latin typeface="Calibri"/>
                <a:cs typeface="Calibri"/>
              </a:rPr>
              <a:t> </a:t>
            </a:r>
            <a:r>
              <a:rPr sz="1400" spc="125" dirty="0">
                <a:solidFill>
                  <a:srgbClr val="FFFFFF"/>
                </a:solidFill>
                <a:latin typeface="Calibri"/>
                <a:cs typeface="Calibri"/>
              </a:rPr>
              <a:t>το</a:t>
            </a:r>
            <a:r>
              <a:rPr sz="1400" spc="60" dirty="0">
                <a:solidFill>
                  <a:srgbClr val="FFFFFF"/>
                </a:solidFill>
                <a:latin typeface="Calibri"/>
                <a:cs typeface="Calibri"/>
              </a:rPr>
              <a:t> </a:t>
            </a:r>
            <a:r>
              <a:rPr sz="1400" b="1" spc="140" dirty="0">
                <a:solidFill>
                  <a:srgbClr val="CC0099"/>
                </a:solidFill>
                <a:latin typeface="Calibri"/>
                <a:cs typeface="Calibri"/>
              </a:rPr>
              <a:t>1978</a:t>
            </a:r>
            <a:r>
              <a:rPr sz="1400" b="1" spc="65" dirty="0">
                <a:solidFill>
                  <a:srgbClr val="CC0099"/>
                </a:solidFill>
                <a:latin typeface="Calibri"/>
                <a:cs typeface="Calibri"/>
              </a:rPr>
              <a:t> </a:t>
            </a:r>
            <a:r>
              <a:rPr sz="1400" spc="150" dirty="0">
                <a:solidFill>
                  <a:srgbClr val="FFFFFF"/>
                </a:solidFill>
                <a:latin typeface="Calibri"/>
                <a:cs typeface="Calibri"/>
              </a:rPr>
              <a:t>από</a:t>
            </a:r>
            <a:r>
              <a:rPr sz="1400" spc="55" dirty="0">
                <a:solidFill>
                  <a:srgbClr val="FFFFFF"/>
                </a:solidFill>
                <a:latin typeface="Calibri"/>
                <a:cs typeface="Calibri"/>
              </a:rPr>
              <a:t> </a:t>
            </a:r>
            <a:r>
              <a:rPr sz="1400" spc="130" dirty="0">
                <a:solidFill>
                  <a:srgbClr val="FFFFFF"/>
                </a:solidFill>
                <a:latin typeface="Calibri"/>
                <a:cs typeface="Calibri"/>
              </a:rPr>
              <a:t>τους</a:t>
            </a:r>
            <a:r>
              <a:rPr sz="1400" spc="60" dirty="0">
                <a:solidFill>
                  <a:srgbClr val="FFFFFF"/>
                </a:solidFill>
                <a:latin typeface="Calibri"/>
                <a:cs typeface="Calibri"/>
              </a:rPr>
              <a:t> </a:t>
            </a:r>
            <a:r>
              <a:rPr sz="1400" spc="145" dirty="0">
                <a:solidFill>
                  <a:srgbClr val="FFFFFF"/>
                </a:solidFill>
                <a:latin typeface="Calibri"/>
                <a:cs typeface="Calibri"/>
              </a:rPr>
              <a:t>Ron</a:t>
            </a:r>
            <a:r>
              <a:rPr sz="1400" spc="60" dirty="0">
                <a:solidFill>
                  <a:srgbClr val="FFFFFF"/>
                </a:solidFill>
                <a:latin typeface="Calibri"/>
                <a:cs typeface="Calibri"/>
              </a:rPr>
              <a:t> </a:t>
            </a:r>
            <a:r>
              <a:rPr sz="1400" spc="105" dirty="0">
                <a:solidFill>
                  <a:srgbClr val="FFFFFF"/>
                </a:solidFill>
                <a:latin typeface="Calibri"/>
                <a:cs typeface="Calibri"/>
              </a:rPr>
              <a:t>Rivest,</a:t>
            </a:r>
            <a:r>
              <a:rPr sz="1400" spc="60" dirty="0">
                <a:solidFill>
                  <a:srgbClr val="FFFFFF"/>
                </a:solidFill>
                <a:latin typeface="Calibri"/>
                <a:cs typeface="Calibri"/>
              </a:rPr>
              <a:t> </a:t>
            </a:r>
            <a:r>
              <a:rPr sz="1400" spc="120" dirty="0">
                <a:solidFill>
                  <a:srgbClr val="FFFFFF"/>
                </a:solidFill>
                <a:latin typeface="Calibri"/>
                <a:cs typeface="Calibri"/>
              </a:rPr>
              <a:t>Adi</a:t>
            </a:r>
            <a:r>
              <a:rPr sz="1400" spc="55" dirty="0">
                <a:solidFill>
                  <a:srgbClr val="FFFFFF"/>
                </a:solidFill>
                <a:latin typeface="Calibri"/>
                <a:cs typeface="Calibri"/>
              </a:rPr>
              <a:t> </a:t>
            </a:r>
            <a:r>
              <a:rPr sz="1400" b="1" spc="135" dirty="0">
                <a:solidFill>
                  <a:srgbClr val="FFFFFF"/>
                </a:solidFill>
                <a:latin typeface="Calibri"/>
                <a:cs typeface="Calibri"/>
              </a:rPr>
              <a:t>Shamir</a:t>
            </a:r>
            <a:r>
              <a:rPr sz="1400" b="1" spc="60" dirty="0">
                <a:solidFill>
                  <a:srgbClr val="FFFFFF"/>
                </a:solidFill>
                <a:latin typeface="Calibri"/>
                <a:cs typeface="Calibri"/>
              </a:rPr>
              <a:t> </a:t>
            </a:r>
            <a:r>
              <a:rPr sz="1400" spc="114" dirty="0">
                <a:solidFill>
                  <a:srgbClr val="FFFFFF"/>
                </a:solidFill>
                <a:latin typeface="Calibri"/>
                <a:cs typeface="Calibri"/>
              </a:rPr>
              <a:t>και</a:t>
            </a:r>
            <a:r>
              <a:rPr sz="1400" spc="65" dirty="0">
                <a:solidFill>
                  <a:srgbClr val="FFFFFF"/>
                </a:solidFill>
                <a:latin typeface="Calibri"/>
                <a:cs typeface="Calibri"/>
              </a:rPr>
              <a:t> </a:t>
            </a:r>
            <a:r>
              <a:rPr sz="1400" spc="130" dirty="0">
                <a:solidFill>
                  <a:srgbClr val="FFFFFF"/>
                </a:solidFill>
                <a:latin typeface="Calibri"/>
                <a:cs typeface="Calibri"/>
              </a:rPr>
              <a:t>Leonard</a:t>
            </a:r>
            <a:r>
              <a:rPr sz="1400" spc="50" dirty="0">
                <a:solidFill>
                  <a:srgbClr val="FFFFFF"/>
                </a:solidFill>
                <a:latin typeface="Calibri"/>
                <a:cs typeface="Calibri"/>
              </a:rPr>
              <a:t> </a:t>
            </a:r>
            <a:r>
              <a:rPr sz="1400" spc="125" dirty="0">
                <a:solidFill>
                  <a:srgbClr val="FFFFFF"/>
                </a:solidFill>
                <a:latin typeface="Calibri"/>
                <a:cs typeface="Calibri"/>
              </a:rPr>
              <a:t>Adleman.</a:t>
            </a:r>
            <a:endParaRPr sz="1400">
              <a:latin typeface="Calibri"/>
              <a:cs typeface="Calibri"/>
            </a:endParaRPr>
          </a:p>
          <a:p>
            <a:pPr marL="762635" marR="5080" indent="-274320">
              <a:lnSpc>
                <a:spcPts val="1520"/>
              </a:lnSpc>
              <a:spcBef>
                <a:spcPts val="660"/>
              </a:spcBef>
            </a:pPr>
            <a:r>
              <a:rPr sz="1400" spc="40" dirty="0">
                <a:solidFill>
                  <a:srgbClr val="FFFFFF"/>
                </a:solidFill>
                <a:latin typeface="Calibri"/>
                <a:cs typeface="Calibri"/>
              </a:rPr>
              <a:t>- </a:t>
            </a:r>
            <a:r>
              <a:rPr sz="1400" spc="65" dirty="0">
                <a:solidFill>
                  <a:srgbClr val="FFFFFF"/>
                </a:solidFill>
                <a:latin typeface="Calibri"/>
                <a:cs typeface="Calibri"/>
              </a:rPr>
              <a:t>Δημοσιεύθηκε</a:t>
            </a:r>
            <a:r>
              <a:rPr sz="1400" spc="40" dirty="0">
                <a:solidFill>
                  <a:srgbClr val="FFFFFF"/>
                </a:solidFill>
                <a:latin typeface="Calibri"/>
                <a:cs typeface="Calibri"/>
              </a:rPr>
              <a:t> </a:t>
            </a:r>
            <a:r>
              <a:rPr sz="1400" spc="55" dirty="0">
                <a:solidFill>
                  <a:srgbClr val="FFFFFF"/>
                </a:solidFill>
                <a:latin typeface="Calibri"/>
                <a:cs typeface="Calibri"/>
              </a:rPr>
              <a:t>L</a:t>
            </a:r>
            <a:r>
              <a:rPr sz="1400" spc="40" dirty="0">
                <a:solidFill>
                  <a:srgbClr val="FFFFFF"/>
                </a:solidFill>
                <a:latin typeface="Calibri"/>
                <a:cs typeface="Calibri"/>
              </a:rPr>
              <a:t> </a:t>
            </a:r>
            <a:r>
              <a:rPr sz="1400" spc="50" dirty="0">
                <a:solidFill>
                  <a:srgbClr val="FFFFFF"/>
                </a:solidFill>
                <a:latin typeface="Calibri"/>
                <a:cs typeface="Calibri"/>
              </a:rPr>
              <a:t>Rivest,</a:t>
            </a:r>
            <a:r>
              <a:rPr sz="1400" spc="45" dirty="0">
                <a:solidFill>
                  <a:srgbClr val="FFFFFF"/>
                </a:solidFill>
                <a:latin typeface="Calibri"/>
                <a:cs typeface="Calibri"/>
              </a:rPr>
              <a:t> </a:t>
            </a:r>
            <a:r>
              <a:rPr sz="1400" spc="60" dirty="0">
                <a:solidFill>
                  <a:srgbClr val="FFFFFF"/>
                </a:solidFill>
                <a:latin typeface="Calibri"/>
                <a:cs typeface="Calibri"/>
              </a:rPr>
              <a:t>Shamir,</a:t>
            </a:r>
            <a:r>
              <a:rPr sz="1400" spc="30" dirty="0">
                <a:solidFill>
                  <a:srgbClr val="FFFFFF"/>
                </a:solidFill>
                <a:latin typeface="Calibri"/>
                <a:cs typeface="Calibri"/>
              </a:rPr>
              <a:t> </a:t>
            </a:r>
            <a:r>
              <a:rPr sz="1400" spc="55" dirty="0">
                <a:solidFill>
                  <a:srgbClr val="FFFFFF"/>
                </a:solidFill>
                <a:latin typeface="Calibri"/>
                <a:cs typeface="Calibri"/>
              </a:rPr>
              <a:t>L</a:t>
            </a:r>
            <a:r>
              <a:rPr sz="1400" spc="40" dirty="0">
                <a:solidFill>
                  <a:srgbClr val="FFFFFF"/>
                </a:solidFill>
                <a:latin typeface="Calibri"/>
                <a:cs typeface="Calibri"/>
              </a:rPr>
              <a:t> </a:t>
            </a:r>
            <a:r>
              <a:rPr sz="1400" spc="65" dirty="0">
                <a:solidFill>
                  <a:srgbClr val="FFFFFF"/>
                </a:solidFill>
                <a:latin typeface="Calibri"/>
                <a:cs typeface="Calibri"/>
              </a:rPr>
              <a:t>Adleman,</a:t>
            </a:r>
            <a:r>
              <a:rPr sz="1400" spc="35" dirty="0">
                <a:solidFill>
                  <a:srgbClr val="FFFFFF"/>
                </a:solidFill>
                <a:latin typeface="Calibri"/>
                <a:cs typeface="Calibri"/>
              </a:rPr>
              <a:t> </a:t>
            </a:r>
            <a:r>
              <a:rPr sz="1400" spc="70" dirty="0">
                <a:solidFill>
                  <a:srgbClr val="FFFFFF"/>
                </a:solidFill>
                <a:latin typeface="Calibri"/>
                <a:cs typeface="Calibri"/>
              </a:rPr>
              <a:t>"On</a:t>
            </a:r>
            <a:r>
              <a:rPr sz="1400" spc="45" dirty="0">
                <a:solidFill>
                  <a:srgbClr val="FFFFFF"/>
                </a:solidFill>
                <a:latin typeface="Calibri"/>
                <a:cs typeface="Calibri"/>
              </a:rPr>
              <a:t> </a:t>
            </a:r>
            <a:r>
              <a:rPr sz="1400" spc="50" dirty="0">
                <a:solidFill>
                  <a:srgbClr val="FFFFFF"/>
                </a:solidFill>
                <a:latin typeface="Calibri"/>
                <a:cs typeface="Calibri"/>
              </a:rPr>
              <a:t>Digital </a:t>
            </a:r>
            <a:r>
              <a:rPr sz="1400" i="1" spc="55" dirty="0">
                <a:solidFill>
                  <a:srgbClr val="FFFFFF"/>
                </a:solidFill>
                <a:latin typeface="Calibri"/>
                <a:cs typeface="Calibri"/>
              </a:rPr>
              <a:t>Signatures</a:t>
            </a:r>
            <a:r>
              <a:rPr sz="1400" i="1" spc="40" dirty="0">
                <a:solidFill>
                  <a:srgbClr val="FFFFFF"/>
                </a:solidFill>
                <a:latin typeface="Calibri"/>
                <a:cs typeface="Calibri"/>
              </a:rPr>
              <a:t> </a:t>
            </a:r>
            <a:r>
              <a:rPr sz="1400" i="1" spc="65" dirty="0">
                <a:solidFill>
                  <a:srgbClr val="FFFFFF"/>
                </a:solidFill>
                <a:latin typeface="Calibri"/>
                <a:cs typeface="Calibri"/>
              </a:rPr>
              <a:t>and</a:t>
            </a:r>
            <a:r>
              <a:rPr sz="1400" i="1" spc="40" dirty="0">
                <a:solidFill>
                  <a:srgbClr val="FFFFFF"/>
                </a:solidFill>
                <a:latin typeface="Calibri"/>
                <a:cs typeface="Calibri"/>
              </a:rPr>
              <a:t> </a:t>
            </a:r>
            <a:r>
              <a:rPr sz="1400" i="1" spc="50" dirty="0">
                <a:solidFill>
                  <a:srgbClr val="FFFFFF"/>
                </a:solidFill>
                <a:latin typeface="Calibri"/>
                <a:cs typeface="Calibri"/>
              </a:rPr>
              <a:t>Public</a:t>
            </a:r>
            <a:r>
              <a:rPr sz="1400" i="1" spc="40" dirty="0">
                <a:solidFill>
                  <a:srgbClr val="FFFFFF"/>
                </a:solidFill>
                <a:latin typeface="Calibri"/>
                <a:cs typeface="Calibri"/>
              </a:rPr>
              <a:t> </a:t>
            </a:r>
            <a:r>
              <a:rPr sz="1400" i="1" spc="65" dirty="0">
                <a:solidFill>
                  <a:srgbClr val="FFFFFF"/>
                </a:solidFill>
                <a:latin typeface="Calibri"/>
                <a:cs typeface="Calibri"/>
              </a:rPr>
              <a:t>Key</a:t>
            </a:r>
            <a:r>
              <a:rPr sz="1400" i="1" spc="40" dirty="0">
                <a:solidFill>
                  <a:srgbClr val="FFFFFF"/>
                </a:solidFill>
                <a:latin typeface="Calibri"/>
                <a:cs typeface="Calibri"/>
              </a:rPr>
              <a:t> </a:t>
            </a:r>
            <a:r>
              <a:rPr sz="1400" i="1" spc="55" dirty="0">
                <a:solidFill>
                  <a:srgbClr val="FFFFFF"/>
                </a:solidFill>
                <a:latin typeface="Calibri"/>
                <a:cs typeface="Calibri"/>
              </a:rPr>
              <a:t>Cryptosystems",</a:t>
            </a:r>
            <a:r>
              <a:rPr sz="1400" i="1" spc="40" dirty="0">
                <a:solidFill>
                  <a:srgbClr val="FFFFFF"/>
                </a:solidFill>
                <a:latin typeface="Calibri"/>
                <a:cs typeface="Calibri"/>
              </a:rPr>
              <a:t> </a:t>
            </a:r>
            <a:r>
              <a:rPr sz="1400" spc="65" dirty="0">
                <a:solidFill>
                  <a:srgbClr val="FFFFFF"/>
                </a:solidFill>
                <a:latin typeface="Calibri"/>
                <a:cs typeface="Calibri"/>
              </a:rPr>
              <a:t>Communications</a:t>
            </a:r>
            <a:r>
              <a:rPr sz="1400" spc="30" dirty="0">
                <a:solidFill>
                  <a:srgbClr val="FFFFFF"/>
                </a:solidFill>
                <a:latin typeface="Calibri"/>
                <a:cs typeface="Calibri"/>
              </a:rPr>
              <a:t> </a:t>
            </a:r>
            <a:r>
              <a:rPr sz="1400" spc="50" dirty="0">
                <a:solidFill>
                  <a:srgbClr val="FFFFFF"/>
                </a:solidFill>
                <a:latin typeface="Calibri"/>
                <a:cs typeface="Calibri"/>
              </a:rPr>
              <a:t>of </a:t>
            </a:r>
            <a:r>
              <a:rPr sz="1400" spc="-300" dirty="0">
                <a:solidFill>
                  <a:srgbClr val="FFFFFF"/>
                </a:solidFill>
                <a:latin typeface="Calibri"/>
                <a:cs typeface="Calibri"/>
              </a:rPr>
              <a:t> </a:t>
            </a:r>
            <a:r>
              <a:rPr sz="1400" spc="90" dirty="0">
                <a:solidFill>
                  <a:srgbClr val="FFFFFF"/>
                </a:solidFill>
                <a:latin typeface="Calibri"/>
                <a:cs typeface="Calibri"/>
              </a:rPr>
              <a:t>ACM</a:t>
            </a:r>
            <a:r>
              <a:rPr sz="1400" spc="30" dirty="0">
                <a:solidFill>
                  <a:srgbClr val="FFFFFF"/>
                </a:solidFill>
                <a:latin typeface="Calibri"/>
                <a:cs typeface="Calibri"/>
              </a:rPr>
              <a:t> </a:t>
            </a:r>
            <a:r>
              <a:rPr sz="1400" spc="55" dirty="0">
                <a:solidFill>
                  <a:srgbClr val="FFFFFF"/>
                </a:solidFill>
                <a:latin typeface="Calibri"/>
                <a:cs typeface="Calibri"/>
              </a:rPr>
              <a:t>(Association</a:t>
            </a:r>
            <a:r>
              <a:rPr sz="1400" spc="25" dirty="0">
                <a:solidFill>
                  <a:srgbClr val="FFFFFF"/>
                </a:solidFill>
                <a:latin typeface="Calibri"/>
                <a:cs typeface="Calibri"/>
              </a:rPr>
              <a:t> </a:t>
            </a:r>
            <a:r>
              <a:rPr sz="1400" spc="50" dirty="0">
                <a:solidFill>
                  <a:srgbClr val="FFFFFF"/>
                </a:solidFill>
                <a:latin typeface="Calibri"/>
                <a:cs typeface="Calibri"/>
              </a:rPr>
              <a:t>for</a:t>
            </a:r>
            <a:r>
              <a:rPr sz="1400" spc="30" dirty="0">
                <a:solidFill>
                  <a:srgbClr val="FFFFFF"/>
                </a:solidFill>
                <a:latin typeface="Calibri"/>
                <a:cs typeface="Calibri"/>
              </a:rPr>
              <a:t> </a:t>
            </a:r>
            <a:r>
              <a:rPr sz="1400" spc="65" dirty="0">
                <a:solidFill>
                  <a:srgbClr val="FFFFFF"/>
                </a:solidFill>
                <a:latin typeface="Calibri"/>
                <a:cs typeface="Calibri"/>
              </a:rPr>
              <a:t>Computing</a:t>
            </a:r>
            <a:r>
              <a:rPr sz="1400" spc="30" dirty="0">
                <a:solidFill>
                  <a:srgbClr val="FFFFFF"/>
                </a:solidFill>
                <a:latin typeface="Calibri"/>
                <a:cs typeface="Calibri"/>
              </a:rPr>
              <a:t> </a:t>
            </a:r>
            <a:r>
              <a:rPr sz="1400" spc="60" dirty="0">
                <a:solidFill>
                  <a:srgbClr val="FFFFFF"/>
                </a:solidFill>
                <a:latin typeface="Calibri"/>
                <a:cs typeface="Calibri"/>
              </a:rPr>
              <a:t>Machinery),</a:t>
            </a:r>
            <a:r>
              <a:rPr sz="1400" spc="30" dirty="0">
                <a:solidFill>
                  <a:srgbClr val="FFFFFF"/>
                </a:solidFill>
                <a:latin typeface="Calibri"/>
                <a:cs typeface="Calibri"/>
              </a:rPr>
              <a:t> </a:t>
            </a:r>
            <a:r>
              <a:rPr sz="1400" spc="50" dirty="0">
                <a:solidFill>
                  <a:srgbClr val="FFFFFF"/>
                </a:solidFill>
                <a:latin typeface="Calibri"/>
                <a:cs typeface="Calibri"/>
              </a:rPr>
              <a:t>vol</a:t>
            </a:r>
            <a:r>
              <a:rPr sz="1400" spc="30" dirty="0">
                <a:solidFill>
                  <a:srgbClr val="FFFFFF"/>
                </a:solidFill>
                <a:latin typeface="Calibri"/>
                <a:cs typeface="Calibri"/>
              </a:rPr>
              <a:t> </a:t>
            </a:r>
            <a:r>
              <a:rPr sz="1400" spc="70" dirty="0">
                <a:solidFill>
                  <a:srgbClr val="FFFFFF"/>
                </a:solidFill>
                <a:latin typeface="Calibri"/>
                <a:cs typeface="Calibri"/>
              </a:rPr>
              <a:t>21</a:t>
            </a:r>
            <a:r>
              <a:rPr sz="1400" spc="375" dirty="0">
                <a:solidFill>
                  <a:srgbClr val="FFFFFF"/>
                </a:solidFill>
                <a:latin typeface="Calibri"/>
                <a:cs typeface="Calibri"/>
              </a:rPr>
              <a:t> </a:t>
            </a:r>
            <a:r>
              <a:rPr sz="1400" spc="60" dirty="0">
                <a:solidFill>
                  <a:srgbClr val="FFFFFF"/>
                </a:solidFill>
                <a:latin typeface="Calibri"/>
                <a:cs typeface="Calibri"/>
              </a:rPr>
              <a:t>2pp120-126,</a:t>
            </a:r>
            <a:r>
              <a:rPr sz="1400" spc="30" dirty="0">
                <a:solidFill>
                  <a:srgbClr val="FFFFFF"/>
                </a:solidFill>
                <a:latin typeface="Calibri"/>
                <a:cs typeface="Calibri"/>
              </a:rPr>
              <a:t> </a:t>
            </a:r>
            <a:r>
              <a:rPr sz="1400" spc="55" dirty="0">
                <a:solidFill>
                  <a:srgbClr val="FFFFFF"/>
                </a:solidFill>
                <a:latin typeface="Calibri"/>
                <a:cs typeface="Calibri"/>
              </a:rPr>
              <a:t>Feb.</a:t>
            </a:r>
            <a:endParaRPr sz="1400">
              <a:latin typeface="Calibri"/>
              <a:cs typeface="Calibri"/>
            </a:endParaRPr>
          </a:p>
        </p:txBody>
      </p:sp>
      <p:sp>
        <p:nvSpPr>
          <p:cNvPr id="5" name="object 5"/>
          <p:cNvSpPr txBox="1"/>
          <p:nvPr/>
        </p:nvSpPr>
        <p:spPr>
          <a:xfrm>
            <a:off x="943610" y="3204527"/>
            <a:ext cx="7759065" cy="238760"/>
          </a:xfrm>
          <a:prstGeom prst="rect">
            <a:avLst/>
          </a:prstGeom>
        </p:spPr>
        <p:txBody>
          <a:bodyPr vert="horz" wrap="square" lIns="0" tIns="0" rIns="0" bIns="0" rtlCol="0">
            <a:spAutoFit/>
          </a:bodyPr>
          <a:lstStyle/>
          <a:p>
            <a:pPr marL="12700">
              <a:lnSpc>
                <a:spcPts val="1860"/>
              </a:lnSpc>
            </a:pPr>
            <a:r>
              <a:rPr sz="1800" dirty="0">
                <a:solidFill>
                  <a:srgbClr val="FFBA00"/>
                </a:solidFill>
                <a:latin typeface="Courier New"/>
                <a:cs typeface="Courier New"/>
              </a:rPr>
              <a:t>o </a:t>
            </a:r>
            <a:r>
              <a:rPr sz="1400" spc="130" dirty="0">
                <a:solidFill>
                  <a:srgbClr val="FFFFFF"/>
                </a:solidFill>
                <a:latin typeface="Calibri"/>
                <a:cs typeface="Calibri"/>
              </a:rPr>
              <a:t>Η</a:t>
            </a:r>
            <a:r>
              <a:rPr sz="1400" spc="50" dirty="0">
                <a:solidFill>
                  <a:srgbClr val="FFFFFF"/>
                </a:solidFill>
                <a:latin typeface="Calibri"/>
                <a:cs typeface="Calibri"/>
              </a:rPr>
              <a:t> </a:t>
            </a:r>
            <a:r>
              <a:rPr sz="1400" spc="105" dirty="0">
                <a:solidFill>
                  <a:srgbClr val="FFFFFF"/>
                </a:solidFill>
                <a:latin typeface="Calibri"/>
                <a:cs typeface="Calibri"/>
              </a:rPr>
              <a:t>ασφάλεια</a:t>
            </a:r>
            <a:r>
              <a:rPr sz="1400" spc="55" dirty="0">
                <a:solidFill>
                  <a:srgbClr val="FFFFFF"/>
                </a:solidFill>
                <a:latin typeface="Calibri"/>
                <a:cs typeface="Calibri"/>
              </a:rPr>
              <a:t> </a:t>
            </a:r>
            <a:r>
              <a:rPr sz="1400" spc="90" dirty="0">
                <a:solidFill>
                  <a:srgbClr val="FFFFFF"/>
                </a:solidFill>
                <a:latin typeface="Calibri"/>
                <a:cs typeface="Calibri"/>
              </a:rPr>
              <a:t>βασίζεται</a:t>
            </a:r>
            <a:r>
              <a:rPr sz="1400" spc="55" dirty="0">
                <a:solidFill>
                  <a:srgbClr val="FFFFFF"/>
                </a:solidFill>
                <a:latin typeface="Calibri"/>
                <a:cs typeface="Calibri"/>
              </a:rPr>
              <a:t> </a:t>
            </a:r>
            <a:r>
              <a:rPr sz="1400" spc="100" dirty="0">
                <a:solidFill>
                  <a:srgbClr val="FFFFFF"/>
                </a:solidFill>
                <a:latin typeface="Calibri"/>
                <a:cs typeface="Calibri"/>
              </a:rPr>
              <a:t>στη</a:t>
            </a:r>
            <a:r>
              <a:rPr sz="1400" spc="50" dirty="0">
                <a:solidFill>
                  <a:srgbClr val="FFFFFF"/>
                </a:solidFill>
                <a:latin typeface="Calibri"/>
                <a:cs typeface="Calibri"/>
              </a:rPr>
              <a:t> </a:t>
            </a:r>
            <a:r>
              <a:rPr sz="1400" spc="100" dirty="0">
                <a:solidFill>
                  <a:srgbClr val="FFFFFF"/>
                </a:solidFill>
                <a:latin typeface="Calibri"/>
                <a:cs typeface="Calibri"/>
              </a:rPr>
              <a:t>δυσκολία</a:t>
            </a:r>
            <a:r>
              <a:rPr sz="1400" spc="50" dirty="0">
                <a:solidFill>
                  <a:srgbClr val="FFFFFF"/>
                </a:solidFill>
                <a:latin typeface="Calibri"/>
                <a:cs typeface="Calibri"/>
              </a:rPr>
              <a:t> </a:t>
            </a:r>
            <a:r>
              <a:rPr sz="1400" spc="90" dirty="0">
                <a:solidFill>
                  <a:srgbClr val="FFFFFF"/>
                </a:solidFill>
                <a:latin typeface="Calibri"/>
                <a:cs typeface="Calibri"/>
              </a:rPr>
              <a:t>της</a:t>
            </a:r>
            <a:r>
              <a:rPr sz="1400" spc="50" dirty="0">
                <a:solidFill>
                  <a:srgbClr val="FFFFFF"/>
                </a:solidFill>
                <a:latin typeface="Calibri"/>
                <a:cs typeface="Calibri"/>
              </a:rPr>
              <a:t> </a:t>
            </a:r>
            <a:r>
              <a:rPr sz="1400" spc="100" dirty="0">
                <a:solidFill>
                  <a:srgbClr val="FFFFFF"/>
                </a:solidFill>
                <a:latin typeface="Calibri"/>
                <a:cs typeface="Calibri"/>
              </a:rPr>
              <a:t>παραγοντοποίησης</a:t>
            </a:r>
            <a:r>
              <a:rPr sz="1400" spc="50" dirty="0">
                <a:solidFill>
                  <a:srgbClr val="FFFFFF"/>
                </a:solidFill>
                <a:latin typeface="Calibri"/>
                <a:cs typeface="Calibri"/>
              </a:rPr>
              <a:t> </a:t>
            </a:r>
            <a:r>
              <a:rPr sz="1400" spc="105" dirty="0">
                <a:solidFill>
                  <a:srgbClr val="FFFFFF"/>
                </a:solidFill>
                <a:latin typeface="Calibri"/>
                <a:cs typeface="Calibri"/>
              </a:rPr>
              <a:t>μεγάλων</a:t>
            </a:r>
            <a:r>
              <a:rPr sz="1400" spc="50" dirty="0">
                <a:solidFill>
                  <a:srgbClr val="FFFFFF"/>
                </a:solidFill>
                <a:latin typeface="Calibri"/>
                <a:cs typeface="Calibri"/>
              </a:rPr>
              <a:t> </a:t>
            </a:r>
            <a:r>
              <a:rPr sz="1400" spc="100" dirty="0">
                <a:solidFill>
                  <a:srgbClr val="FFFFFF"/>
                </a:solidFill>
                <a:latin typeface="Calibri"/>
                <a:cs typeface="Calibri"/>
              </a:rPr>
              <a:t>σύνθετων</a:t>
            </a:r>
            <a:r>
              <a:rPr sz="1400" spc="55" dirty="0">
                <a:solidFill>
                  <a:srgbClr val="FFFFFF"/>
                </a:solidFill>
                <a:latin typeface="Calibri"/>
                <a:cs typeface="Calibri"/>
              </a:rPr>
              <a:t> </a:t>
            </a:r>
            <a:r>
              <a:rPr sz="1400" spc="95" dirty="0">
                <a:solidFill>
                  <a:srgbClr val="FFFFFF"/>
                </a:solidFill>
                <a:latin typeface="Calibri"/>
                <a:cs typeface="Calibri"/>
              </a:rPr>
              <a:t>αριθμών</a:t>
            </a:r>
            <a:endParaRPr sz="1400">
              <a:latin typeface="Calibri"/>
              <a:cs typeface="Calibri"/>
            </a:endParaRPr>
          </a:p>
        </p:txBody>
      </p:sp>
      <p:sp>
        <p:nvSpPr>
          <p:cNvPr id="6" name="object 6"/>
          <p:cNvSpPr txBox="1"/>
          <p:nvPr/>
        </p:nvSpPr>
        <p:spPr>
          <a:xfrm>
            <a:off x="943610" y="4534534"/>
            <a:ext cx="9382760" cy="425450"/>
          </a:xfrm>
          <a:prstGeom prst="rect">
            <a:avLst/>
          </a:prstGeom>
        </p:spPr>
        <p:txBody>
          <a:bodyPr vert="horz" wrap="square" lIns="0" tIns="6985" rIns="0" bIns="0" rtlCol="0">
            <a:spAutoFit/>
          </a:bodyPr>
          <a:lstStyle/>
          <a:p>
            <a:pPr marL="287020" marR="5080" indent="-274320">
              <a:lnSpc>
                <a:spcPct val="83400"/>
              </a:lnSpc>
              <a:spcBef>
                <a:spcPts val="55"/>
              </a:spcBef>
            </a:pPr>
            <a:r>
              <a:rPr sz="1800" dirty="0">
                <a:solidFill>
                  <a:srgbClr val="FFBA00"/>
                </a:solidFill>
                <a:latin typeface="Courier New"/>
                <a:cs typeface="Courier New"/>
              </a:rPr>
              <a:t>o</a:t>
            </a:r>
            <a:r>
              <a:rPr sz="1800" spc="10" dirty="0">
                <a:solidFill>
                  <a:srgbClr val="FFBA00"/>
                </a:solidFill>
                <a:latin typeface="Courier New"/>
                <a:cs typeface="Courier New"/>
              </a:rPr>
              <a:t> </a:t>
            </a:r>
            <a:r>
              <a:rPr sz="1400" spc="140" dirty="0">
                <a:solidFill>
                  <a:srgbClr val="FFFFFF"/>
                </a:solidFill>
                <a:latin typeface="Calibri"/>
                <a:cs typeface="Calibri"/>
              </a:rPr>
              <a:t>Ο</a:t>
            </a:r>
            <a:r>
              <a:rPr sz="1400" spc="50" dirty="0">
                <a:solidFill>
                  <a:srgbClr val="FFFFFF"/>
                </a:solidFill>
                <a:latin typeface="Calibri"/>
                <a:cs typeface="Calibri"/>
              </a:rPr>
              <a:t> </a:t>
            </a:r>
            <a:r>
              <a:rPr sz="1400" spc="105" dirty="0">
                <a:solidFill>
                  <a:srgbClr val="FFFFFF"/>
                </a:solidFill>
                <a:latin typeface="Calibri"/>
                <a:cs typeface="Calibri"/>
              </a:rPr>
              <a:t>ουσιώδης</a:t>
            </a:r>
            <a:r>
              <a:rPr sz="1400" spc="50" dirty="0">
                <a:solidFill>
                  <a:srgbClr val="FFFFFF"/>
                </a:solidFill>
                <a:latin typeface="Calibri"/>
                <a:cs typeface="Calibri"/>
              </a:rPr>
              <a:t> </a:t>
            </a:r>
            <a:r>
              <a:rPr sz="1400" spc="100" dirty="0">
                <a:solidFill>
                  <a:srgbClr val="FFFFFF"/>
                </a:solidFill>
                <a:latin typeface="Calibri"/>
                <a:cs typeface="Calibri"/>
              </a:rPr>
              <a:t>αλγόριθμος</a:t>
            </a:r>
            <a:r>
              <a:rPr sz="1400" spc="50" dirty="0">
                <a:solidFill>
                  <a:srgbClr val="FFFFFF"/>
                </a:solidFill>
                <a:latin typeface="Calibri"/>
                <a:cs typeface="Calibri"/>
              </a:rPr>
              <a:t> </a:t>
            </a:r>
            <a:r>
              <a:rPr sz="1400" spc="105" dirty="0">
                <a:solidFill>
                  <a:srgbClr val="FFFFFF"/>
                </a:solidFill>
                <a:latin typeface="Calibri"/>
                <a:cs typeface="Calibri"/>
              </a:rPr>
              <a:t>ανακαλύφθηκε</a:t>
            </a:r>
            <a:r>
              <a:rPr sz="1400" spc="50" dirty="0">
                <a:solidFill>
                  <a:srgbClr val="FFFFFF"/>
                </a:solidFill>
                <a:latin typeface="Calibri"/>
                <a:cs typeface="Calibri"/>
              </a:rPr>
              <a:t> </a:t>
            </a:r>
            <a:r>
              <a:rPr sz="1400" spc="95" dirty="0">
                <a:solidFill>
                  <a:srgbClr val="FFFFFF"/>
                </a:solidFill>
                <a:latin typeface="Calibri"/>
                <a:cs typeface="Calibri"/>
              </a:rPr>
              <a:t>το</a:t>
            </a:r>
            <a:r>
              <a:rPr sz="1400" spc="50" dirty="0">
                <a:solidFill>
                  <a:srgbClr val="FFFFFF"/>
                </a:solidFill>
                <a:latin typeface="Calibri"/>
                <a:cs typeface="Calibri"/>
              </a:rPr>
              <a:t> </a:t>
            </a:r>
            <a:r>
              <a:rPr sz="1400" spc="100" dirty="0">
                <a:solidFill>
                  <a:srgbClr val="FFFFFF"/>
                </a:solidFill>
                <a:latin typeface="Calibri"/>
                <a:cs typeface="Calibri"/>
              </a:rPr>
              <a:t>1973</a:t>
            </a:r>
            <a:r>
              <a:rPr sz="1400" spc="50" dirty="0">
                <a:solidFill>
                  <a:srgbClr val="FFFFFF"/>
                </a:solidFill>
                <a:latin typeface="Calibri"/>
                <a:cs typeface="Calibri"/>
              </a:rPr>
              <a:t> </a:t>
            </a:r>
            <a:r>
              <a:rPr sz="1400" spc="114" dirty="0">
                <a:solidFill>
                  <a:srgbClr val="FFFFFF"/>
                </a:solidFill>
                <a:latin typeface="Calibri"/>
                <a:cs typeface="Calibri"/>
              </a:rPr>
              <a:t>από</a:t>
            </a:r>
            <a:r>
              <a:rPr sz="1400" spc="50" dirty="0">
                <a:solidFill>
                  <a:srgbClr val="FFFFFF"/>
                </a:solidFill>
                <a:latin typeface="Calibri"/>
                <a:cs typeface="Calibri"/>
              </a:rPr>
              <a:t> </a:t>
            </a:r>
            <a:r>
              <a:rPr sz="1400" spc="90" dirty="0">
                <a:solidFill>
                  <a:srgbClr val="FFFFFF"/>
                </a:solidFill>
                <a:latin typeface="Calibri"/>
                <a:cs typeface="Calibri"/>
              </a:rPr>
              <a:t>τον</a:t>
            </a:r>
            <a:r>
              <a:rPr sz="1400" spc="50" dirty="0">
                <a:solidFill>
                  <a:srgbClr val="FFFFFF"/>
                </a:solidFill>
                <a:latin typeface="Calibri"/>
                <a:cs typeface="Calibri"/>
              </a:rPr>
              <a:t> </a:t>
            </a:r>
            <a:r>
              <a:rPr sz="1400" spc="75" dirty="0">
                <a:solidFill>
                  <a:srgbClr val="FFFFFF"/>
                </a:solidFill>
                <a:latin typeface="Calibri"/>
                <a:cs typeface="Calibri"/>
              </a:rPr>
              <a:t>Clifford</a:t>
            </a:r>
            <a:r>
              <a:rPr sz="1400" spc="45" dirty="0">
                <a:solidFill>
                  <a:srgbClr val="FFFFFF"/>
                </a:solidFill>
                <a:latin typeface="Calibri"/>
                <a:cs typeface="Calibri"/>
              </a:rPr>
              <a:t> </a:t>
            </a:r>
            <a:r>
              <a:rPr sz="1400" spc="85" dirty="0">
                <a:solidFill>
                  <a:srgbClr val="FFFFFF"/>
                </a:solidFill>
                <a:latin typeface="Calibri"/>
                <a:cs typeface="Calibri"/>
              </a:rPr>
              <a:t>Cocks,</a:t>
            </a:r>
            <a:r>
              <a:rPr sz="1400" spc="50" dirty="0">
                <a:solidFill>
                  <a:srgbClr val="FFFFFF"/>
                </a:solidFill>
                <a:latin typeface="Calibri"/>
                <a:cs typeface="Calibri"/>
              </a:rPr>
              <a:t> </a:t>
            </a:r>
            <a:r>
              <a:rPr sz="1400" spc="110" dirty="0">
                <a:solidFill>
                  <a:srgbClr val="FFFFFF"/>
                </a:solidFill>
                <a:latin typeface="Calibri"/>
                <a:cs typeface="Calibri"/>
              </a:rPr>
              <a:t>ο</a:t>
            </a:r>
            <a:r>
              <a:rPr sz="1400" spc="45" dirty="0">
                <a:solidFill>
                  <a:srgbClr val="FFFFFF"/>
                </a:solidFill>
                <a:latin typeface="Calibri"/>
                <a:cs typeface="Calibri"/>
              </a:rPr>
              <a:t> </a:t>
            </a:r>
            <a:r>
              <a:rPr sz="1400" spc="95" dirty="0">
                <a:solidFill>
                  <a:srgbClr val="FFFFFF"/>
                </a:solidFill>
                <a:latin typeface="Calibri"/>
                <a:cs typeface="Calibri"/>
              </a:rPr>
              <a:t>οποίος</a:t>
            </a:r>
            <a:r>
              <a:rPr sz="1400" spc="50" dirty="0">
                <a:solidFill>
                  <a:srgbClr val="FFFFFF"/>
                </a:solidFill>
                <a:latin typeface="Calibri"/>
                <a:cs typeface="Calibri"/>
              </a:rPr>
              <a:t> </a:t>
            </a:r>
            <a:r>
              <a:rPr sz="1400" spc="90" dirty="0">
                <a:solidFill>
                  <a:srgbClr val="FFFFFF"/>
                </a:solidFill>
                <a:latin typeface="Calibri"/>
                <a:cs typeface="Calibri"/>
              </a:rPr>
              <a:t>εργάζεται</a:t>
            </a:r>
            <a:r>
              <a:rPr sz="1400" spc="55" dirty="0">
                <a:solidFill>
                  <a:srgbClr val="FFFFFF"/>
                </a:solidFill>
                <a:latin typeface="Calibri"/>
                <a:cs typeface="Calibri"/>
              </a:rPr>
              <a:t> </a:t>
            </a:r>
            <a:r>
              <a:rPr sz="1400" spc="90" dirty="0">
                <a:solidFill>
                  <a:srgbClr val="FFFFFF"/>
                </a:solidFill>
                <a:latin typeface="Calibri"/>
                <a:cs typeface="Calibri"/>
              </a:rPr>
              <a:t>για</a:t>
            </a:r>
            <a:r>
              <a:rPr sz="1400" spc="55" dirty="0">
                <a:solidFill>
                  <a:srgbClr val="FFFFFF"/>
                </a:solidFill>
                <a:latin typeface="Calibri"/>
                <a:cs typeface="Calibri"/>
              </a:rPr>
              <a:t> </a:t>
            </a:r>
            <a:r>
              <a:rPr sz="1400" spc="95" dirty="0">
                <a:solidFill>
                  <a:srgbClr val="FFFFFF"/>
                </a:solidFill>
                <a:latin typeface="Calibri"/>
                <a:cs typeface="Calibri"/>
              </a:rPr>
              <a:t>τη</a:t>
            </a:r>
            <a:r>
              <a:rPr sz="1400" spc="50" dirty="0">
                <a:solidFill>
                  <a:srgbClr val="FFFFFF"/>
                </a:solidFill>
                <a:latin typeface="Calibri"/>
                <a:cs typeface="Calibri"/>
              </a:rPr>
              <a:t> </a:t>
            </a:r>
            <a:r>
              <a:rPr sz="1400" spc="95" dirty="0">
                <a:solidFill>
                  <a:srgbClr val="FFFFFF"/>
                </a:solidFill>
                <a:latin typeface="Calibri"/>
                <a:cs typeface="Calibri"/>
              </a:rPr>
              <a:t>βρετανική </a:t>
            </a:r>
            <a:r>
              <a:rPr sz="1400" spc="-305" dirty="0">
                <a:solidFill>
                  <a:srgbClr val="FFFFFF"/>
                </a:solidFill>
                <a:latin typeface="Calibri"/>
                <a:cs typeface="Calibri"/>
              </a:rPr>
              <a:t> </a:t>
            </a:r>
            <a:r>
              <a:rPr sz="1400" spc="100" dirty="0">
                <a:solidFill>
                  <a:srgbClr val="FFFFFF"/>
                </a:solidFill>
                <a:latin typeface="Calibri"/>
                <a:cs typeface="Calibri"/>
              </a:rPr>
              <a:t>υπηρεσία</a:t>
            </a:r>
            <a:r>
              <a:rPr sz="1400" spc="45" dirty="0">
                <a:solidFill>
                  <a:srgbClr val="FFFFFF"/>
                </a:solidFill>
                <a:latin typeface="Calibri"/>
                <a:cs typeface="Calibri"/>
              </a:rPr>
              <a:t> </a:t>
            </a:r>
            <a:r>
              <a:rPr sz="1400" spc="105" dirty="0">
                <a:solidFill>
                  <a:srgbClr val="FFFFFF"/>
                </a:solidFill>
                <a:latin typeface="Calibri"/>
                <a:cs typeface="Calibri"/>
              </a:rPr>
              <a:t>πληροφοριών</a:t>
            </a:r>
            <a:endParaRPr sz="1400">
              <a:latin typeface="Calibri"/>
              <a:cs typeface="Calibri"/>
            </a:endParaRPr>
          </a:p>
        </p:txBody>
      </p:sp>
      <p:pic>
        <p:nvPicPr>
          <p:cNvPr id="7" name="object 7"/>
          <p:cNvPicPr/>
          <p:nvPr/>
        </p:nvPicPr>
        <p:blipFill>
          <a:blip r:embed="rId2" cstate="print"/>
          <a:stretch>
            <a:fillRect/>
          </a:stretch>
        </p:blipFill>
        <p:spPr>
          <a:xfrm>
            <a:off x="7768590" y="5486400"/>
            <a:ext cx="1530032" cy="612140"/>
          </a:xfrm>
          <a:prstGeom prst="rect">
            <a:avLst/>
          </a:prstGeom>
        </p:spPr>
      </p:pic>
      <p:sp>
        <p:nvSpPr>
          <p:cNvPr id="8" name="object 8"/>
          <p:cNvSpPr txBox="1"/>
          <p:nvPr/>
        </p:nvSpPr>
        <p:spPr>
          <a:xfrm>
            <a:off x="10708005" y="5779071"/>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0</a:t>
            </a:r>
            <a:endParaRPr sz="1100">
              <a:latin typeface="Arial"/>
              <a:cs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a:spLocks noGrp="1"/>
          </p:cNvSpPr>
          <p:nvPr>
            <p:ph type="title"/>
          </p:nvPr>
        </p:nvSpPr>
        <p:spPr>
          <a:xfrm>
            <a:off x="545465" y="521334"/>
            <a:ext cx="8047355" cy="391160"/>
          </a:xfrm>
          <a:prstGeom prst="rect">
            <a:avLst/>
          </a:prstGeom>
        </p:spPr>
        <p:txBody>
          <a:bodyPr vert="horz" wrap="square" lIns="0" tIns="12700" rIns="0" bIns="0" rtlCol="0">
            <a:spAutoFit/>
          </a:bodyPr>
          <a:lstStyle/>
          <a:p>
            <a:pPr marL="12700">
              <a:lnSpc>
                <a:spcPct val="100000"/>
              </a:lnSpc>
              <a:spcBef>
                <a:spcPts val="100"/>
              </a:spcBef>
            </a:pPr>
            <a:r>
              <a:rPr sz="2400" b="1" spc="15" dirty="0">
                <a:latin typeface="Times New Roman"/>
                <a:cs typeface="Times New Roman"/>
              </a:rPr>
              <a:t>Διαγραφή,</a:t>
            </a:r>
            <a:r>
              <a:rPr sz="2400" b="1" spc="20" dirty="0">
                <a:latin typeface="Times New Roman"/>
                <a:cs typeface="Times New Roman"/>
              </a:rPr>
              <a:t> </a:t>
            </a:r>
            <a:r>
              <a:rPr sz="2400" b="1" spc="15" dirty="0">
                <a:latin typeface="Times New Roman"/>
                <a:cs typeface="Times New Roman"/>
              </a:rPr>
              <a:t>αντιγραφή,</a:t>
            </a:r>
            <a:r>
              <a:rPr sz="2400" b="1" spc="25" dirty="0">
                <a:latin typeface="Times New Roman"/>
                <a:cs typeface="Times New Roman"/>
              </a:rPr>
              <a:t> </a:t>
            </a:r>
            <a:r>
              <a:rPr sz="2400" b="1" spc="15" dirty="0">
                <a:latin typeface="Times New Roman"/>
                <a:cs typeface="Times New Roman"/>
              </a:rPr>
              <a:t>μετακίνηση</a:t>
            </a:r>
            <a:r>
              <a:rPr sz="2400" b="1" spc="20" dirty="0">
                <a:latin typeface="Times New Roman"/>
                <a:cs typeface="Times New Roman"/>
              </a:rPr>
              <a:t> </a:t>
            </a:r>
            <a:r>
              <a:rPr sz="2400" b="1" spc="10" dirty="0">
                <a:latin typeface="Times New Roman"/>
                <a:cs typeface="Times New Roman"/>
              </a:rPr>
              <a:t>και</a:t>
            </a:r>
            <a:r>
              <a:rPr sz="2400" b="1" spc="25" dirty="0">
                <a:latin typeface="Times New Roman"/>
                <a:cs typeface="Times New Roman"/>
              </a:rPr>
              <a:t> </a:t>
            </a:r>
            <a:r>
              <a:rPr sz="2400" b="1" spc="15" dirty="0">
                <a:latin typeface="Times New Roman"/>
                <a:cs typeface="Times New Roman"/>
              </a:rPr>
              <a:t>μετονομασία</a:t>
            </a:r>
            <a:r>
              <a:rPr sz="2400" b="1" spc="20" dirty="0">
                <a:latin typeface="Times New Roman"/>
                <a:cs typeface="Times New Roman"/>
              </a:rPr>
              <a:t> </a:t>
            </a:r>
            <a:r>
              <a:rPr sz="2400" b="1" spc="15" dirty="0">
                <a:latin typeface="Times New Roman"/>
                <a:cs typeface="Times New Roman"/>
              </a:rPr>
              <a:t>αρχείων</a:t>
            </a:r>
            <a:endParaRPr sz="2400">
              <a:latin typeface="Times New Roman"/>
              <a:cs typeface="Times New Roman"/>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60</a:t>
            </a:r>
          </a:p>
        </p:txBody>
      </p:sp>
      <p:sp>
        <p:nvSpPr>
          <p:cNvPr id="4" name="object 4"/>
          <p:cNvSpPr txBox="1"/>
          <p:nvPr/>
        </p:nvSpPr>
        <p:spPr>
          <a:xfrm>
            <a:off x="454025" y="1226184"/>
            <a:ext cx="2485390" cy="314960"/>
          </a:xfrm>
          <a:prstGeom prst="rect">
            <a:avLst/>
          </a:prstGeom>
        </p:spPr>
        <p:txBody>
          <a:bodyPr vert="horz" wrap="square" lIns="0" tIns="12700" rIns="0" bIns="0" rtlCol="0">
            <a:spAutoFit/>
          </a:bodyPr>
          <a:lstStyle/>
          <a:p>
            <a:pPr marL="12700">
              <a:lnSpc>
                <a:spcPct val="100000"/>
              </a:lnSpc>
              <a:spcBef>
                <a:spcPts val="100"/>
              </a:spcBef>
            </a:pPr>
            <a:r>
              <a:rPr sz="1900" b="1" spc="-5" dirty="0">
                <a:latin typeface="Calibri"/>
                <a:cs typeface="Calibri"/>
              </a:rPr>
              <a:t>Απομακρυσμένα</a:t>
            </a:r>
            <a:r>
              <a:rPr sz="1900" b="1" spc="10" dirty="0">
                <a:latin typeface="Calibri"/>
                <a:cs typeface="Calibri"/>
              </a:rPr>
              <a:t> </a:t>
            </a:r>
            <a:r>
              <a:rPr sz="1900" b="1" spc="-15" dirty="0">
                <a:latin typeface="Calibri"/>
                <a:cs typeface="Calibri"/>
              </a:rPr>
              <a:t>αρχεία</a:t>
            </a:r>
            <a:endParaRPr sz="1900">
              <a:latin typeface="Calibri"/>
              <a:cs typeface="Calibri"/>
            </a:endParaRPr>
          </a:p>
        </p:txBody>
      </p:sp>
      <p:sp>
        <p:nvSpPr>
          <p:cNvPr id="5" name="object 5"/>
          <p:cNvSpPr txBox="1"/>
          <p:nvPr/>
        </p:nvSpPr>
        <p:spPr>
          <a:xfrm>
            <a:off x="506094" y="1940242"/>
            <a:ext cx="5633085" cy="806450"/>
          </a:xfrm>
          <a:prstGeom prst="rect">
            <a:avLst/>
          </a:prstGeom>
        </p:spPr>
        <p:txBody>
          <a:bodyPr vert="horz" wrap="square" lIns="0" tIns="12700" rIns="0" bIns="0" rtlCol="0">
            <a:spAutoFit/>
          </a:bodyPr>
          <a:lstStyle/>
          <a:p>
            <a:pPr marL="48895">
              <a:lnSpc>
                <a:spcPct val="100000"/>
              </a:lnSpc>
              <a:spcBef>
                <a:spcPts val="100"/>
              </a:spcBef>
            </a:pPr>
            <a:r>
              <a:rPr sz="1100" spc="-5" dirty="0">
                <a:latin typeface="Calibri"/>
                <a:cs typeface="Calibri"/>
              </a:rPr>
              <a:t>Για</a:t>
            </a:r>
            <a:r>
              <a:rPr sz="1100" spc="40" dirty="0">
                <a:latin typeface="Calibri"/>
                <a:cs typeface="Calibri"/>
              </a:rPr>
              <a:t> </a:t>
            </a:r>
            <a:r>
              <a:rPr sz="1100" spc="-5" dirty="0">
                <a:latin typeface="Calibri"/>
                <a:cs typeface="Calibri"/>
              </a:rPr>
              <a:t>να</a:t>
            </a:r>
            <a:r>
              <a:rPr sz="1100" spc="40" dirty="0">
                <a:latin typeface="Calibri"/>
                <a:cs typeface="Calibri"/>
              </a:rPr>
              <a:t> </a:t>
            </a:r>
            <a:r>
              <a:rPr sz="1100" spc="-5" dirty="0">
                <a:latin typeface="Calibri"/>
                <a:cs typeface="Calibri"/>
              </a:rPr>
              <a:t>διαγράψετε</a:t>
            </a:r>
            <a:r>
              <a:rPr sz="1100" spc="35" dirty="0">
                <a:latin typeface="Calibri"/>
                <a:cs typeface="Calibri"/>
              </a:rPr>
              <a:t> </a:t>
            </a:r>
            <a:r>
              <a:rPr sz="1100" spc="-5" dirty="0">
                <a:latin typeface="Calibri"/>
                <a:cs typeface="Calibri"/>
              </a:rPr>
              <a:t>αρχεία</a:t>
            </a:r>
            <a:r>
              <a:rPr sz="1100" spc="40" dirty="0">
                <a:latin typeface="Calibri"/>
                <a:cs typeface="Calibri"/>
              </a:rPr>
              <a:t> </a:t>
            </a:r>
            <a:r>
              <a:rPr sz="1100" spc="-5" dirty="0">
                <a:latin typeface="Calibri"/>
                <a:cs typeface="Calibri"/>
              </a:rPr>
              <a:t>χρησιμοποιώντας</a:t>
            </a:r>
            <a:r>
              <a:rPr sz="1100" spc="40" dirty="0">
                <a:latin typeface="Calibri"/>
                <a:cs typeface="Calibri"/>
              </a:rPr>
              <a:t> </a:t>
            </a:r>
            <a:r>
              <a:rPr sz="1100" spc="-5" dirty="0">
                <a:latin typeface="Calibri"/>
                <a:cs typeface="Calibri"/>
              </a:rPr>
              <a:t>εντολές</a:t>
            </a:r>
            <a:r>
              <a:rPr sz="1100" spc="35" dirty="0">
                <a:latin typeface="Calibri"/>
                <a:cs typeface="Calibri"/>
              </a:rPr>
              <a:t> </a:t>
            </a:r>
            <a:r>
              <a:rPr sz="1100" spc="-5" dirty="0">
                <a:latin typeface="Calibri"/>
                <a:cs typeface="Calibri"/>
              </a:rPr>
              <a:t>τερματικού</a:t>
            </a:r>
            <a:r>
              <a:rPr sz="1100" spc="-5" dirty="0">
                <a:latin typeface="Times New Roman"/>
                <a:cs typeface="Times New Roman"/>
              </a:rPr>
              <a:t>,</a:t>
            </a:r>
            <a:r>
              <a:rPr sz="1100" spc="10" dirty="0">
                <a:latin typeface="Times New Roman"/>
                <a:cs typeface="Times New Roman"/>
              </a:rPr>
              <a:t> </a:t>
            </a:r>
            <a:r>
              <a:rPr sz="1100" spc="-5" dirty="0">
                <a:latin typeface="Calibri"/>
                <a:cs typeface="Calibri"/>
              </a:rPr>
              <a:t>χρησιμοποιήστε</a:t>
            </a:r>
            <a:r>
              <a:rPr sz="1100" spc="35" dirty="0">
                <a:latin typeface="Calibri"/>
                <a:cs typeface="Calibri"/>
              </a:rPr>
              <a:t> </a:t>
            </a:r>
            <a:r>
              <a:rPr sz="1100" spc="-5" dirty="0">
                <a:latin typeface="Calibri"/>
                <a:cs typeface="Calibri"/>
              </a:rPr>
              <a:t>την</a:t>
            </a:r>
            <a:r>
              <a:rPr sz="1100" spc="40" dirty="0">
                <a:latin typeface="Calibri"/>
                <a:cs typeface="Calibri"/>
              </a:rPr>
              <a:t> </a:t>
            </a:r>
            <a:r>
              <a:rPr sz="1100" spc="-15" dirty="0">
                <a:latin typeface="Calibri"/>
                <a:cs typeface="Calibri"/>
              </a:rPr>
              <a:t>εντολή</a:t>
            </a:r>
            <a:r>
              <a:rPr sz="1100" spc="25" dirty="0">
                <a:latin typeface="Calibri"/>
                <a:cs typeface="Calibri"/>
              </a:rPr>
              <a:t> </a:t>
            </a:r>
            <a:r>
              <a:rPr sz="1100" spc="-5" dirty="0">
                <a:latin typeface="Times New Roman"/>
                <a:cs typeface="Times New Roman"/>
              </a:rPr>
              <a:t>rm:</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40"/>
              </a:spcBef>
            </a:pPr>
            <a:endParaRPr sz="1500">
              <a:latin typeface="Times New Roman"/>
              <a:cs typeface="Times New Roman"/>
            </a:endParaRPr>
          </a:p>
          <a:p>
            <a:pPr marL="12700">
              <a:lnSpc>
                <a:spcPct val="100000"/>
              </a:lnSpc>
            </a:pPr>
            <a:r>
              <a:rPr sz="1400" b="1" spc="-5" dirty="0">
                <a:latin typeface="Times New Roman"/>
                <a:cs typeface="Times New Roman"/>
              </a:rPr>
              <a:t>$</a:t>
            </a:r>
            <a:r>
              <a:rPr sz="1400" b="1" spc="-5" dirty="0">
                <a:solidFill>
                  <a:srgbClr val="C8211C"/>
                </a:solidFill>
                <a:latin typeface="Times New Roman"/>
                <a:cs typeface="Times New Roman"/>
              </a:rPr>
              <a:t>rm</a:t>
            </a:r>
            <a:r>
              <a:rPr sz="1400" b="1" spc="-10" dirty="0">
                <a:solidFill>
                  <a:srgbClr val="C8211C"/>
                </a:solidFill>
                <a:latin typeface="Times New Roman"/>
                <a:cs typeface="Times New Roman"/>
              </a:rPr>
              <a:t> </a:t>
            </a:r>
            <a:r>
              <a:rPr sz="1400" b="1" spc="-20" dirty="0">
                <a:solidFill>
                  <a:srgbClr val="C8211C"/>
                </a:solidFill>
                <a:latin typeface="Calibri"/>
                <a:cs typeface="Calibri"/>
              </a:rPr>
              <a:t>αρχείο</a:t>
            </a:r>
            <a:r>
              <a:rPr sz="1400" b="1" spc="340" dirty="0">
                <a:solidFill>
                  <a:srgbClr val="C8211C"/>
                </a:solidFill>
                <a:latin typeface="Calibri"/>
                <a:cs typeface="Calibri"/>
              </a:rPr>
              <a:t> </a:t>
            </a:r>
            <a:r>
              <a:rPr sz="1100" b="1" dirty="0">
                <a:latin typeface="Times New Roman"/>
                <a:cs typeface="Times New Roman"/>
              </a:rPr>
              <a:t>:</a:t>
            </a:r>
            <a:r>
              <a:rPr sz="1100" b="1" spc="-10" dirty="0">
                <a:latin typeface="Times New Roman"/>
                <a:cs typeface="Times New Roman"/>
              </a:rPr>
              <a:t> </a:t>
            </a:r>
            <a:r>
              <a:rPr sz="1100" spc="-5" dirty="0">
                <a:latin typeface="Calibri"/>
                <a:cs typeface="Calibri"/>
              </a:rPr>
              <a:t>Αφαιρεί</a:t>
            </a:r>
            <a:r>
              <a:rPr sz="1100" spc="20" dirty="0">
                <a:latin typeface="Calibri"/>
                <a:cs typeface="Calibri"/>
              </a:rPr>
              <a:t> </a:t>
            </a:r>
            <a:r>
              <a:rPr sz="1100" spc="-15" dirty="0">
                <a:latin typeface="Calibri"/>
                <a:cs typeface="Calibri"/>
              </a:rPr>
              <a:t>το</a:t>
            </a:r>
            <a:r>
              <a:rPr sz="1100" spc="-20" dirty="0">
                <a:latin typeface="Calibri"/>
                <a:cs typeface="Calibri"/>
              </a:rPr>
              <a:t> αρχείο</a:t>
            </a:r>
            <a:r>
              <a:rPr sz="1100" spc="-20" dirty="0">
                <a:latin typeface="Times New Roman"/>
                <a:cs typeface="Times New Roman"/>
              </a:rPr>
              <a:t>.</a:t>
            </a:r>
            <a:endParaRPr sz="1100">
              <a:latin typeface="Times New Roman"/>
              <a:cs typeface="Times New Roman"/>
            </a:endParaRPr>
          </a:p>
        </p:txBody>
      </p:sp>
      <p:sp>
        <p:nvSpPr>
          <p:cNvPr id="6" name="object 6"/>
          <p:cNvSpPr txBox="1"/>
          <p:nvPr/>
        </p:nvSpPr>
        <p:spPr>
          <a:xfrm>
            <a:off x="454025" y="2817264"/>
            <a:ext cx="1418590" cy="477520"/>
          </a:xfrm>
          <a:prstGeom prst="rect">
            <a:avLst/>
          </a:prstGeom>
        </p:spPr>
        <p:txBody>
          <a:bodyPr vert="horz" wrap="square" lIns="0" tIns="52069" rIns="0" bIns="0" rtlCol="0">
            <a:spAutoFit/>
          </a:bodyPr>
          <a:lstStyle/>
          <a:p>
            <a:pPr marL="63500">
              <a:lnSpc>
                <a:spcPct val="100000"/>
              </a:lnSpc>
              <a:spcBef>
                <a:spcPts val="409"/>
              </a:spcBef>
            </a:pPr>
            <a:r>
              <a:rPr sz="1400" b="1" spc="-5" dirty="0">
                <a:latin typeface="Times New Roman"/>
                <a:cs typeface="Times New Roman"/>
              </a:rPr>
              <a:t>$</a:t>
            </a:r>
            <a:r>
              <a:rPr sz="1400" b="1" spc="-5" dirty="0">
                <a:solidFill>
                  <a:srgbClr val="C8211C"/>
                </a:solidFill>
                <a:latin typeface="Times New Roman"/>
                <a:cs typeface="Times New Roman"/>
              </a:rPr>
              <a:t>rm</a:t>
            </a:r>
            <a:r>
              <a:rPr sz="1400" b="1" spc="-30" dirty="0">
                <a:solidFill>
                  <a:srgbClr val="C8211C"/>
                </a:solidFill>
                <a:latin typeface="Times New Roman"/>
                <a:cs typeface="Times New Roman"/>
              </a:rPr>
              <a:t> </a:t>
            </a:r>
            <a:r>
              <a:rPr sz="1400" b="1" spc="-5" dirty="0">
                <a:solidFill>
                  <a:srgbClr val="C8211C"/>
                </a:solidFill>
                <a:latin typeface="Times New Roman"/>
                <a:cs typeface="Times New Roman"/>
              </a:rPr>
              <a:t>-r</a:t>
            </a:r>
            <a:r>
              <a:rPr sz="1400" b="1" spc="-30" dirty="0">
                <a:solidFill>
                  <a:srgbClr val="C8211C"/>
                </a:solidFill>
                <a:latin typeface="Times New Roman"/>
                <a:cs typeface="Times New Roman"/>
              </a:rPr>
              <a:t> </a:t>
            </a:r>
            <a:r>
              <a:rPr sz="1400" b="1" spc="-5" dirty="0">
                <a:solidFill>
                  <a:srgbClr val="C8211C"/>
                </a:solidFill>
                <a:latin typeface="Calibri"/>
                <a:cs typeface="Calibri"/>
              </a:rPr>
              <a:t>κατάλογος</a:t>
            </a:r>
            <a:endParaRPr sz="1400">
              <a:latin typeface="Calibri"/>
              <a:cs typeface="Calibri"/>
            </a:endParaRPr>
          </a:p>
          <a:p>
            <a:pPr marL="12700">
              <a:lnSpc>
                <a:spcPct val="100000"/>
              </a:lnSpc>
              <a:spcBef>
                <a:spcPts val="245"/>
              </a:spcBef>
            </a:pPr>
            <a:r>
              <a:rPr sz="1100" spc="-5" dirty="0">
                <a:latin typeface="Calibri"/>
                <a:cs typeface="Calibri"/>
              </a:rPr>
              <a:t>δώσετε</a:t>
            </a:r>
            <a:r>
              <a:rPr sz="1100" spc="5" dirty="0">
                <a:latin typeface="Calibri"/>
                <a:cs typeface="Calibri"/>
              </a:rPr>
              <a:t> </a:t>
            </a:r>
            <a:r>
              <a:rPr sz="1100" spc="-5" dirty="0">
                <a:latin typeface="Calibri"/>
                <a:cs typeface="Calibri"/>
              </a:rPr>
              <a:t>το</a:t>
            </a:r>
            <a:r>
              <a:rPr sz="1100" spc="15" dirty="0">
                <a:latin typeface="Calibri"/>
                <a:cs typeface="Calibri"/>
              </a:rPr>
              <a:t> </a:t>
            </a:r>
            <a:r>
              <a:rPr sz="1100" b="1" i="1" spc="-5" dirty="0">
                <a:latin typeface="Calibri"/>
                <a:cs typeface="Calibri"/>
              </a:rPr>
              <a:t>όρισμα</a:t>
            </a:r>
            <a:r>
              <a:rPr sz="1100" b="1" i="1" spc="10" dirty="0">
                <a:latin typeface="Calibri"/>
                <a:cs typeface="Calibri"/>
              </a:rPr>
              <a:t> </a:t>
            </a:r>
            <a:r>
              <a:rPr sz="1100" spc="-5" dirty="0">
                <a:latin typeface="Times New Roman"/>
                <a:cs typeface="Times New Roman"/>
              </a:rPr>
              <a:t>-r</a:t>
            </a:r>
            <a:r>
              <a:rPr sz="1100" b="1" i="1" spc="-5" dirty="0">
                <a:latin typeface="Times New Roman"/>
                <a:cs typeface="Times New Roman"/>
              </a:rPr>
              <a:t>.</a:t>
            </a:r>
            <a:endParaRPr sz="1100">
              <a:latin typeface="Times New Roman"/>
              <a:cs typeface="Times New Roman"/>
            </a:endParaRPr>
          </a:p>
        </p:txBody>
      </p:sp>
      <p:sp>
        <p:nvSpPr>
          <p:cNvPr id="7" name="object 7"/>
          <p:cNvSpPr txBox="1"/>
          <p:nvPr/>
        </p:nvSpPr>
        <p:spPr>
          <a:xfrm>
            <a:off x="2483485" y="2894965"/>
            <a:ext cx="4668520" cy="193040"/>
          </a:xfrm>
          <a:prstGeom prst="rect">
            <a:avLst/>
          </a:prstGeom>
        </p:spPr>
        <p:txBody>
          <a:bodyPr vert="horz" wrap="square" lIns="0" tIns="12700" rIns="0" bIns="0" rtlCol="0">
            <a:spAutoFit/>
          </a:bodyPr>
          <a:lstStyle/>
          <a:p>
            <a:pPr marL="12700">
              <a:lnSpc>
                <a:spcPct val="100000"/>
              </a:lnSpc>
              <a:spcBef>
                <a:spcPts val="100"/>
              </a:spcBef>
            </a:pPr>
            <a:r>
              <a:rPr sz="1100" b="1" dirty="0">
                <a:latin typeface="Times New Roman"/>
                <a:cs typeface="Times New Roman"/>
              </a:rPr>
              <a:t>: </a:t>
            </a:r>
            <a:r>
              <a:rPr sz="1100" spc="-5" dirty="0">
                <a:latin typeface="Calibri"/>
                <a:cs typeface="Calibri"/>
              </a:rPr>
              <a:t>Αφαίρεση</a:t>
            </a:r>
            <a:r>
              <a:rPr sz="1100" spc="35" dirty="0">
                <a:latin typeface="Calibri"/>
                <a:cs typeface="Calibri"/>
              </a:rPr>
              <a:t> </a:t>
            </a:r>
            <a:r>
              <a:rPr sz="1100" spc="-5" dirty="0">
                <a:latin typeface="Calibri"/>
                <a:cs typeface="Calibri"/>
              </a:rPr>
              <a:t>του</a:t>
            </a:r>
            <a:r>
              <a:rPr sz="1100" spc="30" dirty="0">
                <a:latin typeface="Calibri"/>
                <a:cs typeface="Calibri"/>
              </a:rPr>
              <a:t> </a:t>
            </a:r>
            <a:r>
              <a:rPr sz="1100" spc="-5" dirty="0">
                <a:latin typeface="Calibri"/>
                <a:cs typeface="Calibri"/>
              </a:rPr>
              <a:t>καταλόγου</a:t>
            </a:r>
            <a:r>
              <a:rPr sz="1100" spc="30" dirty="0">
                <a:latin typeface="Calibri"/>
                <a:cs typeface="Calibri"/>
              </a:rPr>
              <a:t> </a:t>
            </a:r>
            <a:r>
              <a:rPr sz="1100" spc="-5" dirty="0">
                <a:latin typeface="Calibri"/>
                <a:cs typeface="Calibri"/>
              </a:rPr>
              <a:t>και</a:t>
            </a:r>
            <a:r>
              <a:rPr sz="1100" spc="35" dirty="0">
                <a:latin typeface="Calibri"/>
                <a:cs typeface="Calibri"/>
              </a:rPr>
              <a:t> </a:t>
            </a:r>
            <a:r>
              <a:rPr sz="1100" spc="-5" dirty="0">
                <a:latin typeface="Calibri"/>
                <a:cs typeface="Calibri"/>
              </a:rPr>
              <a:t>των</a:t>
            </a:r>
            <a:r>
              <a:rPr sz="1100" spc="30" dirty="0">
                <a:latin typeface="Calibri"/>
                <a:cs typeface="Calibri"/>
              </a:rPr>
              <a:t> </a:t>
            </a:r>
            <a:r>
              <a:rPr sz="1100" spc="-5" dirty="0">
                <a:latin typeface="Calibri"/>
                <a:cs typeface="Calibri"/>
              </a:rPr>
              <a:t>περιεχομένων</a:t>
            </a:r>
            <a:r>
              <a:rPr sz="1100" spc="25" dirty="0">
                <a:latin typeface="Calibri"/>
                <a:cs typeface="Calibri"/>
              </a:rPr>
              <a:t> </a:t>
            </a:r>
            <a:r>
              <a:rPr sz="1100" spc="-5" dirty="0">
                <a:latin typeface="Calibri"/>
                <a:cs typeface="Calibri"/>
              </a:rPr>
              <a:t>του</a:t>
            </a:r>
            <a:r>
              <a:rPr sz="1100" spc="30" dirty="0">
                <a:latin typeface="Calibri"/>
                <a:cs typeface="Calibri"/>
              </a:rPr>
              <a:t> </a:t>
            </a:r>
            <a:r>
              <a:rPr sz="1100" spc="-5" dirty="0">
                <a:latin typeface="Calibri"/>
                <a:cs typeface="Calibri"/>
              </a:rPr>
              <a:t>αναδρομικά</a:t>
            </a:r>
            <a:r>
              <a:rPr sz="1100" spc="-5" dirty="0">
                <a:latin typeface="Times New Roman"/>
                <a:cs typeface="Times New Roman"/>
              </a:rPr>
              <a:t>.</a:t>
            </a:r>
            <a:r>
              <a:rPr sz="1100" spc="5" dirty="0">
                <a:latin typeface="Times New Roman"/>
                <a:cs typeface="Times New Roman"/>
              </a:rPr>
              <a:t> </a:t>
            </a:r>
            <a:r>
              <a:rPr sz="1100" dirty="0">
                <a:latin typeface="Calibri"/>
                <a:cs typeface="Calibri"/>
              </a:rPr>
              <a:t>Αν</a:t>
            </a:r>
            <a:r>
              <a:rPr sz="1100" spc="30" dirty="0">
                <a:latin typeface="Calibri"/>
                <a:cs typeface="Calibri"/>
              </a:rPr>
              <a:t> </a:t>
            </a:r>
            <a:r>
              <a:rPr sz="1100" spc="-5" dirty="0">
                <a:latin typeface="Calibri"/>
                <a:cs typeface="Calibri"/>
              </a:rPr>
              <a:t>θέλετε</a:t>
            </a:r>
            <a:r>
              <a:rPr sz="1100" spc="30" dirty="0">
                <a:latin typeface="Calibri"/>
                <a:cs typeface="Calibri"/>
              </a:rPr>
              <a:t> </a:t>
            </a:r>
            <a:r>
              <a:rPr sz="1100" spc="-5" dirty="0">
                <a:latin typeface="Calibri"/>
                <a:cs typeface="Calibri"/>
              </a:rPr>
              <a:t>να</a:t>
            </a:r>
            <a:endParaRPr sz="1100">
              <a:latin typeface="Calibri"/>
              <a:cs typeface="Calibri"/>
            </a:endParaRPr>
          </a:p>
        </p:txBody>
      </p:sp>
      <p:sp>
        <p:nvSpPr>
          <p:cNvPr id="8" name="object 8"/>
          <p:cNvSpPr txBox="1"/>
          <p:nvPr/>
        </p:nvSpPr>
        <p:spPr>
          <a:xfrm>
            <a:off x="7184707" y="2894965"/>
            <a:ext cx="2816225" cy="351378"/>
          </a:xfrm>
          <a:prstGeom prst="rect">
            <a:avLst/>
          </a:prstGeom>
        </p:spPr>
        <p:txBody>
          <a:bodyPr vert="horz" wrap="square" lIns="0" tIns="12700" rIns="0" bIns="0" rtlCol="0">
            <a:spAutoFit/>
          </a:bodyPr>
          <a:lstStyle/>
          <a:p>
            <a:pPr marL="12700">
              <a:lnSpc>
                <a:spcPct val="100000"/>
              </a:lnSpc>
              <a:spcBef>
                <a:spcPts val="100"/>
              </a:spcBef>
            </a:pPr>
            <a:r>
              <a:rPr lang="el-GR" sz="1100" spc="-5" dirty="0">
                <a:latin typeface="Calibri"/>
                <a:cs typeface="Calibri"/>
              </a:rPr>
              <a:t>Διαγράψετε έναν</a:t>
            </a:r>
            <a:r>
              <a:rPr sz="1100" spc="25" dirty="0">
                <a:latin typeface="Calibri"/>
                <a:cs typeface="Calibri"/>
              </a:rPr>
              <a:t> </a:t>
            </a:r>
            <a:r>
              <a:rPr sz="1100" spc="-5" dirty="0">
                <a:latin typeface="Calibri"/>
                <a:cs typeface="Calibri"/>
              </a:rPr>
              <a:t>κατάλογο</a:t>
            </a:r>
            <a:r>
              <a:rPr sz="1100" spc="30" dirty="0">
                <a:latin typeface="Calibri"/>
                <a:cs typeface="Calibri"/>
              </a:rPr>
              <a:t> </a:t>
            </a:r>
            <a:r>
              <a:rPr sz="1100" spc="-5" dirty="0">
                <a:latin typeface="Calibri"/>
                <a:cs typeface="Calibri"/>
              </a:rPr>
              <a:t>με</a:t>
            </a:r>
            <a:r>
              <a:rPr sz="1100" spc="25" dirty="0">
                <a:latin typeface="Calibri"/>
                <a:cs typeface="Calibri"/>
              </a:rPr>
              <a:t> </a:t>
            </a:r>
            <a:r>
              <a:rPr sz="1100" b="1" spc="-5" dirty="0">
                <a:solidFill>
                  <a:srgbClr val="C8211C"/>
                </a:solidFill>
                <a:latin typeface="Calibri"/>
                <a:cs typeface="Calibri"/>
              </a:rPr>
              <a:t>την</a:t>
            </a:r>
            <a:r>
              <a:rPr sz="1100" b="1" spc="25" dirty="0">
                <a:solidFill>
                  <a:srgbClr val="C8211C"/>
                </a:solidFill>
                <a:latin typeface="Calibri"/>
                <a:cs typeface="Calibri"/>
              </a:rPr>
              <a:t> </a:t>
            </a:r>
            <a:r>
              <a:rPr sz="1100" b="1" spc="-5" dirty="0">
                <a:solidFill>
                  <a:srgbClr val="C8211C"/>
                </a:solidFill>
                <a:latin typeface="Times New Roman"/>
                <a:cs typeface="Times New Roman"/>
              </a:rPr>
              <a:t>rm,</a:t>
            </a:r>
            <a:r>
              <a:rPr sz="1100" b="1" dirty="0">
                <a:solidFill>
                  <a:srgbClr val="C8211C"/>
                </a:solidFill>
                <a:latin typeface="Times New Roman"/>
                <a:cs typeface="Times New Roman"/>
              </a:rPr>
              <a:t> </a:t>
            </a:r>
            <a:r>
              <a:rPr sz="1100" spc="-5" dirty="0">
                <a:latin typeface="Calibri"/>
                <a:cs typeface="Calibri"/>
              </a:rPr>
              <a:t>πρέπει</a:t>
            </a:r>
            <a:r>
              <a:rPr sz="1100" spc="25" dirty="0">
                <a:latin typeface="Calibri"/>
                <a:cs typeface="Calibri"/>
              </a:rPr>
              <a:t> </a:t>
            </a:r>
            <a:r>
              <a:rPr sz="1100" spc="-5" dirty="0">
                <a:latin typeface="Calibri"/>
                <a:cs typeface="Calibri"/>
              </a:rPr>
              <a:t>να</a:t>
            </a:r>
            <a:endParaRPr sz="1100" dirty="0">
              <a:latin typeface="Calibri"/>
              <a:cs typeface="Calibri"/>
            </a:endParaRPr>
          </a:p>
        </p:txBody>
      </p:sp>
      <p:sp>
        <p:nvSpPr>
          <p:cNvPr id="9" name="object 9"/>
          <p:cNvSpPr txBox="1"/>
          <p:nvPr/>
        </p:nvSpPr>
        <p:spPr>
          <a:xfrm>
            <a:off x="506094" y="3389629"/>
            <a:ext cx="104394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C8211C"/>
                </a:solidFill>
                <a:latin typeface="Times New Roman"/>
                <a:cs typeface="Times New Roman"/>
              </a:rPr>
              <a:t>rm</a:t>
            </a:r>
            <a:r>
              <a:rPr sz="1400" b="1" spc="-35" dirty="0">
                <a:solidFill>
                  <a:srgbClr val="C8211C"/>
                </a:solidFill>
                <a:latin typeface="Times New Roman"/>
                <a:cs typeface="Times New Roman"/>
              </a:rPr>
              <a:t> </a:t>
            </a:r>
            <a:r>
              <a:rPr sz="1400" b="1" spc="-5" dirty="0">
                <a:solidFill>
                  <a:srgbClr val="C8211C"/>
                </a:solidFill>
                <a:latin typeface="Times New Roman"/>
                <a:cs typeface="Times New Roman"/>
              </a:rPr>
              <a:t>-f</a:t>
            </a:r>
            <a:r>
              <a:rPr sz="1400" b="1" spc="-35" dirty="0">
                <a:solidFill>
                  <a:srgbClr val="C8211C"/>
                </a:solidFill>
                <a:latin typeface="Times New Roman"/>
                <a:cs typeface="Times New Roman"/>
              </a:rPr>
              <a:t> </a:t>
            </a:r>
            <a:r>
              <a:rPr sz="1400" b="1" spc="-20" dirty="0">
                <a:solidFill>
                  <a:srgbClr val="C8211C"/>
                </a:solidFill>
                <a:latin typeface="Calibri"/>
                <a:cs typeface="Calibri"/>
              </a:rPr>
              <a:t>αρχείο</a:t>
            </a:r>
            <a:endParaRPr sz="1400">
              <a:latin typeface="Calibri"/>
              <a:cs typeface="Calibri"/>
            </a:endParaRPr>
          </a:p>
        </p:txBody>
      </p:sp>
      <p:sp>
        <p:nvSpPr>
          <p:cNvPr id="10" name="object 10"/>
          <p:cNvSpPr txBox="1"/>
          <p:nvPr/>
        </p:nvSpPr>
        <p:spPr>
          <a:xfrm>
            <a:off x="2056129" y="3427729"/>
            <a:ext cx="7480300" cy="182101"/>
          </a:xfrm>
          <a:prstGeom prst="rect">
            <a:avLst/>
          </a:prstGeom>
        </p:spPr>
        <p:txBody>
          <a:bodyPr vert="horz" wrap="square" lIns="0" tIns="12700" rIns="0" bIns="0" rtlCol="0">
            <a:spAutoFit/>
          </a:bodyPr>
          <a:lstStyle/>
          <a:p>
            <a:pPr marL="12700">
              <a:lnSpc>
                <a:spcPct val="100000"/>
              </a:lnSpc>
              <a:spcBef>
                <a:spcPts val="100"/>
              </a:spcBef>
            </a:pPr>
            <a:r>
              <a:rPr sz="1100" b="1" dirty="0">
                <a:latin typeface="Times New Roman"/>
                <a:cs typeface="Times New Roman"/>
              </a:rPr>
              <a:t>:</a:t>
            </a:r>
            <a:r>
              <a:rPr sz="1100" b="1" spc="5" dirty="0">
                <a:latin typeface="Times New Roman"/>
                <a:cs typeface="Times New Roman"/>
              </a:rPr>
              <a:t> </a:t>
            </a:r>
            <a:r>
              <a:rPr lang="el-GR" sz="1100" b="1" spc="-5" dirty="0">
                <a:latin typeface="Times New Roman"/>
                <a:cs typeface="Times New Roman"/>
              </a:rPr>
              <a:t>Διαγραφή που </a:t>
            </a:r>
            <a:r>
              <a:rPr sz="1100" spc="-10" dirty="0" err="1">
                <a:latin typeface="Calibri"/>
                <a:cs typeface="Calibri"/>
              </a:rPr>
              <a:t>δεν</a:t>
            </a:r>
            <a:r>
              <a:rPr sz="1100" spc="10" dirty="0">
                <a:latin typeface="Calibri"/>
                <a:cs typeface="Calibri"/>
              </a:rPr>
              <a:t> </a:t>
            </a:r>
            <a:r>
              <a:rPr sz="1100" spc="-10" dirty="0">
                <a:latin typeface="Calibri"/>
                <a:cs typeface="Calibri"/>
              </a:rPr>
              <a:t>ζητάει</a:t>
            </a:r>
            <a:r>
              <a:rPr sz="1100" spc="10" dirty="0">
                <a:latin typeface="Calibri"/>
                <a:cs typeface="Calibri"/>
              </a:rPr>
              <a:t> </a:t>
            </a:r>
            <a:r>
              <a:rPr sz="1100" spc="-10" dirty="0">
                <a:latin typeface="Calibri"/>
                <a:cs typeface="Calibri"/>
              </a:rPr>
              <a:t>ποτέ</a:t>
            </a:r>
            <a:r>
              <a:rPr sz="1100" spc="10" dirty="0">
                <a:latin typeface="Calibri"/>
                <a:cs typeface="Calibri"/>
              </a:rPr>
              <a:t> </a:t>
            </a:r>
            <a:r>
              <a:rPr sz="1100" spc="-15" dirty="0">
                <a:latin typeface="Calibri"/>
                <a:cs typeface="Calibri"/>
              </a:rPr>
              <a:t>επιβεβαίωση</a:t>
            </a:r>
            <a:r>
              <a:rPr sz="1100" spc="-15" dirty="0">
                <a:latin typeface="Times New Roman"/>
                <a:cs typeface="Times New Roman"/>
              </a:rPr>
              <a:t>.</a:t>
            </a:r>
            <a:endParaRPr sz="1100" dirty="0">
              <a:latin typeface="Times New Roman"/>
              <a:cs typeface="Times New Roman"/>
            </a:endParaRPr>
          </a:p>
        </p:txBody>
      </p:sp>
      <p:sp>
        <p:nvSpPr>
          <p:cNvPr id="11" name="object 11"/>
          <p:cNvSpPr txBox="1"/>
          <p:nvPr/>
        </p:nvSpPr>
        <p:spPr>
          <a:xfrm>
            <a:off x="545465" y="3888104"/>
            <a:ext cx="54102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BF0041"/>
                </a:solidFill>
                <a:latin typeface="Times New Roman"/>
                <a:cs typeface="Times New Roman"/>
              </a:rPr>
              <a:t>rm</a:t>
            </a:r>
            <a:r>
              <a:rPr sz="1400" b="1" spc="-70" dirty="0">
                <a:solidFill>
                  <a:srgbClr val="BF0041"/>
                </a:solidFill>
                <a:latin typeface="Times New Roman"/>
                <a:cs typeface="Times New Roman"/>
              </a:rPr>
              <a:t> </a:t>
            </a:r>
            <a:r>
              <a:rPr sz="1400" b="1" spc="-15" dirty="0">
                <a:solidFill>
                  <a:srgbClr val="BF0041"/>
                </a:solidFill>
                <a:latin typeface="Times New Roman"/>
                <a:cs typeface="Times New Roman"/>
              </a:rPr>
              <a:t>s*</a:t>
            </a:r>
            <a:endParaRPr sz="1400">
              <a:latin typeface="Times New Roman"/>
              <a:cs typeface="Times New Roman"/>
            </a:endParaRPr>
          </a:p>
        </p:txBody>
      </p:sp>
      <p:sp>
        <p:nvSpPr>
          <p:cNvPr id="12" name="object 12"/>
          <p:cNvSpPr txBox="1"/>
          <p:nvPr/>
        </p:nvSpPr>
        <p:spPr>
          <a:xfrm>
            <a:off x="3425825" y="3926204"/>
            <a:ext cx="72390" cy="193040"/>
          </a:xfrm>
          <a:prstGeom prst="rect">
            <a:avLst/>
          </a:prstGeom>
        </p:spPr>
        <p:txBody>
          <a:bodyPr vert="horz" wrap="square" lIns="0" tIns="12700" rIns="0" bIns="0" rtlCol="0">
            <a:spAutoFit/>
          </a:bodyPr>
          <a:lstStyle/>
          <a:p>
            <a:pPr marL="12700">
              <a:lnSpc>
                <a:spcPct val="100000"/>
              </a:lnSpc>
              <a:spcBef>
                <a:spcPts val="100"/>
              </a:spcBef>
            </a:pPr>
            <a:r>
              <a:rPr sz="1100" b="1" dirty="0">
                <a:latin typeface="Times New Roman"/>
                <a:cs typeface="Times New Roman"/>
              </a:rPr>
              <a:t>:</a:t>
            </a:r>
            <a:endParaRPr sz="1100">
              <a:latin typeface="Times New Roman"/>
              <a:cs typeface="Times New Roman"/>
            </a:endParaRPr>
          </a:p>
        </p:txBody>
      </p:sp>
      <p:sp>
        <p:nvSpPr>
          <p:cNvPr id="13" name="object 13"/>
          <p:cNvSpPr txBox="1"/>
          <p:nvPr/>
        </p:nvSpPr>
        <p:spPr>
          <a:xfrm>
            <a:off x="4156075" y="3926204"/>
            <a:ext cx="5661025" cy="19304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Διαγράφει</a:t>
            </a:r>
            <a:r>
              <a:rPr sz="1100" spc="30" dirty="0">
                <a:latin typeface="Calibri"/>
                <a:cs typeface="Calibri"/>
              </a:rPr>
              <a:t> </a:t>
            </a:r>
            <a:r>
              <a:rPr sz="1100" spc="-5" dirty="0">
                <a:latin typeface="Calibri"/>
                <a:cs typeface="Calibri"/>
              </a:rPr>
              <a:t>κάθε</a:t>
            </a:r>
            <a:r>
              <a:rPr sz="1100" spc="30" dirty="0">
                <a:latin typeface="Calibri"/>
                <a:cs typeface="Calibri"/>
              </a:rPr>
              <a:t> </a:t>
            </a:r>
            <a:r>
              <a:rPr sz="1100" spc="-5" dirty="0">
                <a:latin typeface="Calibri"/>
                <a:cs typeface="Calibri"/>
              </a:rPr>
              <a:t>αρχείο</a:t>
            </a:r>
            <a:r>
              <a:rPr sz="1100" spc="35" dirty="0">
                <a:latin typeface="Calibri"/>
                <a:cs typeface="Calibri"/>
              </a:rPr>
              <a:t> </a:t>
            </a:r>
            <a:r>
              <a:rPr sz="1100" spc="-5" dirty="0">
                <a:latin typeface="Calibri"/>
                <a:cs typeface="Calibri"/>
              </a:rPr>
              <a:t>που</a:t>
            </a:r>
            <a:r>
              <a:rPr sz="1100" spc="30" dirty="0">
                <a:latin typeface="Calibri"/>
                <a:cs typeface="Calibri"/>
              </a:rPr>
              <a:t> </a:t>
            </a:r>
            <a:r>
              <a:rPr sz="1100" spc="-5" dirty="0">
                <a:latin typeface="Calibri"/>
                <a:cs typeface="Calibri"/>
              </a:rPr>
              <a:t>το</a:t>
            </a:r>
            <a:r>
              <a:rPr sz="1100" spc="35" dirty="0">
                <a:latin typeface="Calibri"/>
                <a:cs typeface="Calibri"/>
              </a:rPr>
              <a:t> </a:t>
            </a:r>
            <a:r>
              <a:rPr sz="1100" spc="-5" dirty="0">
                <a:latin typeface="Calibri"/>
                <a:cs typeface="Calibri"/>
              </a:rPr>
              <a:t>όνομά</a:t>
            </a:r>
            <a:r>
              <a:rPr sz="1100" spc="30" dirty="0">
                <a:latin typeface="Calibri"/>
                <a:cs typeface="Calibri"/>
              </a:rPr>
              <a:t> </a:t>
            </a:r>
            <a:r>
              <a:rPr sz="1100" spc="-5" dirty="0">
                <a:latin typeface="Calibri"/>
                <a:cs typeface="Calibri"/>
              </a:rPr>
              <a:t>του</a:t>
            </a:r>
            <a:r>
              <a:rPr sz="1100" spc="30" dirty="0">
                <a:latin typeface="Calibri"/>
                <a:cs typeface="Calibri"/>
              </a:rPr>
              <a:t> </a:t>
            </a:r>
            <a:r>
              <a:rPr sz="1100" spc="-5" dirty="0">
                <a:latin typeface="Calibri"/>
                <a:cs typeface="Calibri"/>
              </a:rPr>
              <a:t>αρχίζει</a:t>
            </a:r>
            <a:r>
              <a:rPr sz="1100" spc="35" dirty="0">
                <a:latin typeface="Calibri"/>
                <a:cs typeface="Calibri"/>
              </a:rPr>
              <a:t> </a:t>
            </a:r>
            <a:r>
              <a:rPr sz="1100" spc="-5" dirty="0">
                <a:latin typeface="Calibri"/>
                <a:cs typeface="Calibri"/>
              </a:rPr>
              <a:t>με</a:t>
            </a:r>
            <a:r>
              <a:rPr sz="1100" spc="30" dirty="0">
                <a:latin typeface="Calibri"/>
                <a:cs typeface="Calibri"/>
              </a:rPr>
              <a:t> </a:t>
            </a:r>
            <a:r>
              <a:rPr sz="1100" spc="-5" dirty="0">
                <a:latin typeface="Calibri"/>
                <a:cs typeface="Calibri"/>
              </a:rPr>
              <a:t>στην</a:t>
            </a:r>
            <a:r>
              <a:rPr sz="1100" spc="30" dirty="0">
                <a:latin typeface="Calibri"/>
                <a:cs typeface="Calibri"/>
              </a:rPr>
              <a:t> </a:t>
            </a:r>
            <a:r>
              <a:rPr sz="1100" spc="-5" dirty="0">
                <a:latin typeface="Calibri"/>
                <a:cs typeface="Calibri"/>
              </a:rPr>
              <a:t>τρέχουσα</a:t>
            </a:r>
            <a:r>
              <a:rPr sz="1100" spc="35" dirty="0">
                <a:latin typeface="Calibri"/>
                <a:cs typeface="Calibri"/>
              </a:rPr>
              <a:t> </a:t>
            </a:r>
            <a:r>
              <a:rPr sz="1100" spc="-5" dirty="0">
                <a:latin typeface="Calibri"/>
                <a:cs typeface="Calibri"/>
              </a:rPr>
              <a:t>διαδρομή</a:t>
            </a:r>
            <a:r>
              <a:rPr sz="1100" spc="30" dirty="0">
                <a:latin typeface="Calibri"/>
                <a:cs typeface="Calibri"/>
              </a:rPr>
              <a:t> </a:t>
            </a:r>
            <a:r>
              <a:rPr sz="1100" spc="-5" dirty="0">
                <a:latin typeface="Calibri"/>
                <a:cs typeface="Calibri"/>
              </a:rPr>
              <a:t>όχι</a:t>
            </a:r>
            <a:r>
              <a:rPr sz="1100" spc="35" dirty="0">
                <a:latin typeface="Calibri"/>
                <a:cs typeface="Calibri"/>
              </a:rPr>
              <a:t> </a:t>
            </a:r>
            <a:r>
              <a:rPr sz="1100" spc="-5" dirty="0">
                <a:latin typeface="Calibri"/>
                <a:cs typeface="Calibri"/>
              </a:rPr>
              <a:t>τους</a:t>
            </a:r>
            <a:r>
              <a:rPr sz="1100" spc="30" dirty="0">
                <a:latin typeface="Calibri"/>
                <a:cs typeface="Calibri"/>
              </a:rPr>
              <a:t> </a:t>
            </a:r>
            <a:r>
              <a:rPr sz="1100" spc="-10" dirty="0">
                <a:latin typeface="Calibri"/>
                <a:cs typeface="Calibri"/>
              </a:rPr>
              <a:t>φακέλους</a:t>
            </a:r>
            <a:r>
              <a:rPr sz="1100" spc="-10" dirty="0">
                <a:latin typeface="Times New Roman"/>
                <a:cs typeface="Times New Roman"/>
              </a:rPr>
              <a:t>)</a:t>
            </a:r>
            <a:endParaRPr sz="1100">
              <a:latin typeface="Times New Roman"/>
              <a:cs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p:nvPr/>
        </p:nvSpPr>
        <p:spPr>
          <a:xfrm>
            <a:off x="488315" y="857250"/>
            <a:ext cx="2771775" cy="215900"/>
          </a:xfrm>
          <a:prstGeom prst="rect">
            <a:avLst/>
          </a:prstGeom>
        </p:spPr>
        <p:txBody>
          <a:bodyPr vert="horz" wrap="square" lIns="0" tIns="12700" rIns="0" bIns="0" rtlCol="0">
            <a:spAutoFit/>
          </a:bodyPr>
          <a:lstStyle/>
          <a:p>
            <a:pPr marL="12700">
              <a:lnSpc>
                <a:spcPct val="100000"/>
              </a:lnSpc>
              <a:spcBef>
                <a:spcPts val="100"/>
              </a:spcBef>
            </a:pPr>
            <a:r>
              <a:rPr sz="1250" i="1" spc="-5" dirty="0">
                <a:latin typeface="Calibri"/>
                <a:cs typeface="Calibri"/>
              </a:rPr>
              <a:t>Αναζήτηση</a:t>
            </a:r>
            <a:r>
              <a:rPr sz="1250" i="1" spc="25" dirty="0">
                <a:latin typeface="Calibri"/>
                <a:cs typeface="Calibri"/>
              </a:rPr>
              <a:t> </a:t>
            </a:r>
            <a:r>
              <a:rPr sz="1250" i="1" spc="-5" dirty="0">
                <a:latin typeface="Calibri"/>
                <a:cs typeface="Calibri"/>
              </a:rPr>
              <a:t>για</a:t>
            </a:r>
            <a:r>
              <a:rPr sz="1250" i="1" spc="30" dirty="0">
                <a:latin typeface="Calibri"/>
                <a:cs typeface="Calibri"/>
              </a:rPr>
              <a:t> </a:t>
            </a:r>
            <a:r>
              <a:rPr sz="1250" i="1" spc="-5" dirty="0">
                <a:latin typeface="Calibri"/>
                <a:cs typeface="Calibri"/>
              </a:rPr>
              <a:t>κείμενο</a:t>
            </a:r>
            <a:r>
              <a:rPr sz="1250" i="1" spc="30" dirty="0">
                <a:latin typeface="Calibri"/>
                <a:cs typeface="Calibri"/>
              </a:rPr>
              <a:t> </a:t>
            </a:r>
            <a:r>
              <a:rPr sz="1250" i="1" spc="-5" dirty="0">
                <a:latin typeface="Calibri"/>
                <a:cs typeface="Calibri"/>
              </a:rPr>
              <a:t>σε</a:t>
            </a:r>
            <a:r>
              <a:rPr sz="1250" i="1" spc="30" dirty="0">
                <a:latin typeface="Calibri"/>
                <a:cs typeface="Calibri"/>
              </a:rPr>
              <a:t> </a:t>
            </a:r>
            <a:r>
              <a:rPr sz="1250" i="1" spc="-5" dirty="0">
                <a:latin typeface="Calibri"/>
                <a:cs typeface="Calibri"/>
              </a:rPr>
              <a:t>δυαδικά</a:t>
            </a:r>
            <a:r>
              <a:rPr sz="1250" i="1" spc="30" dirty="0">
                <a:latin typeface="Calibri"/>
                <a:cs typeface="Calibri"/>
              </a:rPr>
              <a:t> </a:t>
            </a:r>
            <a:r>
              <a:rPr sz="1250" i="1" spc="-15" dirty="0">
                <a:latin typeface="Calibri"/>
                <a:cs typeface="Calibri"/>
              </a:rPr>
              <a:t>αρχεία</a:t>
            </a:r>
            <a:endParaRPr sz="125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61</a:t>
            </a:r>
          </a:p>
        </p:txBody>
      </p:sp>
      <p:sp>
        <p:nvSpPr>
          <p:cNvPr id="4" name="object 4"/>
          <p:cNvSpPr txBox="1">
            <a:spLocks noGrp="1"/>
          </p:cNvSpPr>
          <p:nvPr>
            <p:ph type="title"/>
          </p:nvPr>
        </p:nvSpPr>
        <p:spPr>
          <a:xfrm>
            <a:off x="488315" y="1417637"/>
            <a:ext cx="11545570" cy="579120"/>
          </a:xfrm>
          <a:prstGeom prst="rect">
            <a:avLst/>
          </a:prstGeom>
        </p:spPr>
        <p:txBody>
          <a:bodyPr vert="horz" wrap="square" lIns="0" tIns="12700" rIns="0" bIns="0" rtlCol="0">
            <a:spAutoFit/>
          </a:bodyPr>
          <a:lstStyle/>
          <a:p>
            <a:pPr marL="12700" marR="5080">
              <a:lnSpc>
                <a:spcPct val="113500"/>
              </a:lnSpc>
              <a:spcBef>
                <a:spcPts val="100"/>
              </a:spcBef>
            </a:pPr>
            <a:r>
              <a:rPr sz="1600" spc="-5" dirty="0">
                <a:latin typeface="Calibri"/>
                <a:cs typeface="Calibri"/>
              </a:rPr>
              <a:t>Αν</a:t>
            </a:r>
            <a:r>
              <a:rPr sz="1600" spc="45" dirty="0">
                <a:latin typeface="Calibri"/>
                <a:cs typeface="Calibri"/>
              </a:rPr>
              <a:t> </a:t>
            </a:r>
            <a:r>
              <a:rPr sz="1600" spc="-5" dirty="0">
                <a:latin typeface="Calibri"/>
                <a:cs typeface="Calibri"/>
              </a:rPr>
              <a:t>εκτελέσετε</a:t>
            </a:r>
            <a:r>
              <a:rPr sz="1600" spc="50" dirty="0">
                <a:latin typeface="Calibri"/>
                <a:cs typeface="Calibri"/>
              </a:rPr>
              <a:t> </a:t>
            </a:r>
            <a:r>
              <a:rPr sz="1600" b="1" spc="-5" dirty="0">
                <a:solidFill>
                  <a:srgbClr val="C8211C"/>
                </a:solidFill>
                <a:latin typeface="Calibri"/>
                <a:cs typeface="Calibri"/>
              </a:rPr>
              <a:t>την</a:t>
            </a:r>
            <a:r>
              <a:rPr sz="1600" b="1" spc="50" dirty="0">
                <a:solidFill>
                  <a:srgbClr val="C8211C"/>
                </a:solidFill>
                <a:latin typeface="Calibri"/>
                <a:cs typeface="Calibri"/>
              </a:rPr>
              <a:t> </a:t>
            </a:r>
            <a:r>
              <a:rPr sz="1600" b="1" spc="-5" dirty="0">
                <a:solidFill>
                  <a:srgbClr val="C8211C"/>
                </a:solidFill>
                <a:latin typeface="Times New Roman"/>
                <a:cs typeface="Times New Roman"/>
              </a:rPr>
              <a:t>grep</a:t>
            </a:r>
            <a:r>
              <a:rPr sz="1600" b="1" spc="10" dirty="0">
                <a:solidFill>
                  <a:srgbClr val="C8211C"/>
                </a:solidFill>
                <a:latin typeface="Times New Roman"/>
                <a:cs typeface="Times New Roman"/>
              </a:rPr>
              <a:t> </a:t>
            </a:r>
            <a:r>
              <a:rPr sz="1600" spc="-5" dirty="0">
                <a:latin typeface="Calibri"/>
                <a:cs typeface="Calibri"/>
              </a:rPr>
              <a:t>σε</a:t>
            </a:r>
            <a:r>
              <a:rPr sz="1600" spc="50" dirty="0">
                <a:latin typeface="Calibri"/>
                <a:cs typeface="Calibri"/>
              </a:rPr>
              <a:t> </a:t>
            </a:r>
            <a:r>
              <a:rPr sz="1600" spc="-5" dirty="0">
                <a:latin typeface="Calibri"/>
                <a:cs typeface="Calibri"/>
              </a:rPr>
              <a:t>δυαδικό</a:t>
            </a:r>
            <a:r>
              <a:rPr sz="1600" spc="50" dirty="0">
                <a:latin typeface="Calibri"/>
                <a:cs typeface="Calibri"/>
              </a:rPr>
              <a:t> </a:t>
            </a:r>
            <a:r>
              <a:rPr sz="1600" spc="-5" dirty="0">
                <a:latin typeface="Calibri"/>
                <a:cs typeface="Calibri"/>
              </a:rPr>
              <a:t>αρχείο</a:t>
            </a:r>
            <a:r>
              <a:rPr sz="1600" spc="-5" dirty="0"/>
              <a:t>,</a:t>
            </a:r>
            <a:r>
              <a:rPr sz="1600" spc="10" dirty="0"/>
              <a:t> </a:t>
            </a:r>
            <a:r>
              <a:rPr sz="1600" spc="-5" dirty="0">
                <a:latin typeface="Calibri"/>
                <a:cs typeface="Calibri"/>
              </a:rPr>
              <a:t>θα</a:t>
            </a:r>
            <a:r>
              <a:rPr sz="1600" spc="45" dirty="0">
                <a:latin typeface="Calibri"/>
                <a:cs typeface="Calibri"/>
              </a:rPr>
              <a:t> </a:t>
            </a:r>
            <a:r>
              <a:rPr sz="1600" spc="-5" dirty="0">
                <a:latin typeface="Calibri"/>
                <a:cs typeface="Calibri"/>
              </a:rPr>
              <a:t>εμφανίσει</a:t>
            </a:r>
            <a:r>
              <a:rPr sz="1600" spc="55" dirty="0">
                <a:latin typeface="Calibri"/>
                <a:cs typeface="Calibri"/>
              </a:rPr>
              <a:t> </a:t>
            </a:r>
            <a:r>
              <a:rPr sz="1600" spc="-5" dirty="0">
                <a:latin typeface="Calibri"/>
                <a:cs typeface="Calibri"/>
              </a:rPr>
              <a:t>απλώς</a:t>
            </a:r>
            <a:r>
              <a:rPr sz="1600" spc="45" dirty="0">
                <a:latin typeface="Calibri"/>
                <a:cs typeface="Calibri"/>
              </a:rPr>
              <a:t> </a:t>
            </a:r>
            <a:r>
              <a:rPr sz="1600" spc="-5" dirty="0">
                <a:latin typeface="Calibri"/>
                <a:cs typeface="Calibri"/>
              </a:rPr>
              <a:t>αν</a:t>
            </a:r>
            <a:r>
              <a:rPr sz="1600" spc="45" dirty="0">
                <a:latin typeface="Calibri"/>
                <a:cs typeface="Calibri"/>
              </a:rPr>
              <a:t> </a:t>
            </a:r>
            <a:r>
              <a:rPr sz="1600" dirty="0">
                <a:latin typeface="Calibri"/>
                <a:cs typeface="Calibri"/>
              </a:rPr>
              <a:t>η</a:t>
            </a:r>
            <a:r>
              <a:rPr sz="1600" spc="50" dirty="0">
                <a:latin typeface="Calibri"/>
                <a:cs typeface="Calibri"/>
              </a:rPr>
              <a:t> </a:t>
            </a:r>
            <a:r>
              <a:rPr sz="1600" spc="-5" dirty="0">
                <a:latin typeface="Calibri"/>
                <a:cs typeface="Calibri"/>
              </a:rPr>
              <a:t>πληροφορία</a:t>
            </a:r>
            <a:r>
              <a:rPr sz="1600" spc="50" dirty="0">
                <a:latin typeface="Calibri"/>
                <a:cs typeface="Calibri"/>
              </a:rPr>
              <a:t> </a:t>
            </a:r>
            <a:r>
              <a:rPr sz="1600" dirty="0">
                <a:latin typeface="Calibri"/>
                <a:cs typeface="Calibri"/>
              </a:rPr>
              <a:t>ή</a:t>
            </a:r>
            <a:r>
              <a:rPr sz="1600" spc="50" dirty="0">
                <a:latin typeface="Calibri"/>
                <a:cs typeface="Calibri"/>
              </a:rPr>
              <a:t> </a:t>
            </a:r>
            <a:r>
              <a:rPr sz="1600" spc="-5" dirty="0">
                <a:latin typeface="Calibri"/>
                <a:cs typeface="Calibri"/>
              </a:rPr>
              <a:t>όχι</a:t>
            </a:r>
            <a:r>
              <a:rPr sz="1600" spc="50" dirty="0">
                <a:latin typeface="Calibri"/>
                <a:cs typeface="Calibri"/>
              </a:rPr>
              <a:t> </a:t>
            </a:r>
            <a:r>
              <a:rPr sz="1600" spc="-5" dirty="0">
                <a:latin typeface="Calibri"/>
                <a:cs typeface="Calibri"/>
              </a:rPr>
              <a:t>στο</a:t>
            </a:r>
            <a:r>
              <a:rPr sz="1600" spc="50" dirty="0">
                <a:latin typeface="Calibri"/>
                <a:cs typeface="Calibri"/>
              </a:rPr>
              <a:t> </a:t>
            </a:r>
            <a:r>
              <a:rPr sz="1600" spc="-5" dirty="0">
                <a:latin typeface="Calibri"/>
                <a:cs typeface="Calibri"/>
              </a:rPr>
              <a:t>αρχείοαλλά</a:t>
            </a:r>
            <a:r>
              <a:rPr sz="1600" spc="45" dirty="0">
                <a:latin typeface="Calibri"/>
                <a:cs typeface="Calibri"/>
              </a:rPr>
              <a:t> </a:t>
            </a:r>
            <a:r>
              <a:rPr sz="1600" i="1" u="heavy" dirty="0">
                <a:uFill>
                  <a:solidFill>
                    <a:srgbClr val="000000"/>
                  </a:solidFill>
                </a:uFill>
                <a:latin typeface="Calibri"/>
                <a:cs typeface="Calibri"/>
              </a:rPr>
              <a:t>δεν</a:t>
            </a:r>
            <a:r>
              <a:rPr sz="1600" i="1" spc="50" dirty="0">
                <a:latin typeface="Calibri"/>
                <a:cs typeface="Calibri"/>
              </a:rPr>
              <a:t> </a:t>
            </a:r>
            <a:r>
              <a:rPr sz="1600" spc="-5" dirty="0">
                <a:latin typeface="Calibri"/>
                <a:cs typeface="Calibri"/>
              </a:rPr>
              <a:t>θα</a:t>
            </a:r>
            <a:r>
              <a:rPr sz="1600" spc="45" dirty="0">
                <a:latin typeface="Calibri"/>
                <a:cs typeface="Calibri"/>
              </a:rPr>
              <a:t> </a:t>
            </a:r>
            <a:r>
              <a:rPr sz="1600" i="1" u="heavy" spc="-5" dirty="0">
                <a:uFill>
                  <a:solidFill>
                    <a:srgbClr val="000000"/>
                  </a:solidFill>
                </a:uFill>
                <a:latin typeface="Calibri"/>
                <a:cs typeface="Calibri"/>
              </a:rPr>
              <a:t>εμφανίσει</a:t>
            </a:r>
            <a:r>
              <a:rPr sz="1600" i="1" spc="55" dirty="0">
                <a:latin typeface="Calibri"/>
                <a:cs typeface="Calibri"/>
              </a:rPr>
              <a:t> </a:t>
            </a:r>
            <a:r>
              <a:rPr sz="1600" dirty="0">
                <a:latin typeface="Calibri"/>
                <a:cs typeface="Calibri"/>
              </a:rPr>
              <a:t>το</a:t>
            </a:r>
            <a:r>
              <a:rPr sz="1600" spc="45" dirty="0">
                <a:latin typeface="Calibri"/>
                <a:cs typeface="Calibri"/>
              </a:rPr>
              <a:t> </a:t>
            </a:r>
            <a:r>
              <a:rPr sz="1600" spc="-5" dirty="0">
                <a:latin typeface="Calibri"/>
                <a:cs typeface="Calibri"/>
              </a:rPr>
              <a:t>περιβάλλον </a:t>
            </a:r>
            <a:r>
              <a:rPr sz="1600" spc="-345" dirty="0">
                <a:latin typeface="Calibri"/>
                <a:cs typeface="Calibri"/>
              </a:rPr>
              <a:t> </a:t>
            </a:r>
            <a:r>
              <a:rPr sz="1600" spc="-5" dirty="0">
                <a:latin typeface="Calibri"/>
                <a:cs typeface="Calibri"/>
              </a:rPr>
              <a:t>κείμενο</a:t>
            </a:r>
            <a:r>
              <a:rPr sz="1600" spc="-5" dirty="0"/>
              <a:t>. </a:t>
            </a:r>
            <a:r>
              <a:rPr sz="1600" spc="-5" dirty="0">
                <a:latin typeface="Calibri"/>
                <a:cs typeface="Calibri"/>
              </a:rPr>
              <a:t>Για</a:t>
            </a:r>
            <a:r>
              <a:rPr sz="1600" spc="40" dirty="0">
                <a:latin typeface="Calibri"/>
                <a:cs typeface="Calibri"/>
              </a:rPr>
              <a:t> </a:t>
            </a:r>
            <a:r>
              <a:rPr sz="1600" spc="-5" dirty="0">
                <a:latin typeface="Calibri"/>
                <a:cs typeface="Calibri"/>
              </a:rPr>
              <a:t>να</a:t>
            </a:r>
            <a:r>
              <a:rPr sz="1600" spc="35" dirty="0">
                <a:latin typeface="Calibri"/>
                <a:cs typeface="Calibri"/>
              </a:rPr>
              <a:t> </a:t>
            </a:r>
            <a:r>
              <a:rPr sz="1600" spc="-5" dirty="0">
                <a:latin typeface="Calibri"/>
                <a:cs typeface="Calibri"/>
              </a:rPr>
              <a:t>δείτε</a:t>
            </a:r>
            <a:r>
              <a:rPr sz="1600" spc="40" dirty="0">
                <a:latin typeface="Calibri"/>
                <a:cs typeface="Calibri"/>
              </a:rPr>
              <a:t> </a:t>
            </a:r>
            <a:r>
              <a:rPr sz="1600" spc="-5" dirty="0">
                <a:latin typeface="Calibri"/>
                <a:cs typeface="Calibri"/>
              </a:rPr>
              <a:t>δεδομένα</a:t>
            </a:r>
            <a:r>
              <a:rPr sz="1600" spc="45" dirty="0">
                <a:latin typeface="Calibri"/>
                <a:cs typeface="Calibri"/>
              </a:rPr>
              <a:t> </a:t>
            </a:r>
            <a:r>
              <a:rPr sz="1600" spc="-5" dirty="0">
                <a:latin typeface="Calibri"/>
                <a:cs typeface="Calibri"/>
              </a:rPr>
              <a:t>κειμένου</a:t>
            </a:r>
            <a:r>
              <a:rPr sz="1600" spc="40" dirty="0">
                <a:latin typeface="Calibri"/>
                <a:cs typeface="Calibri"/>
              </a:rPr>
              <a:t> </a:t>
            </a:r>
            <a:r>
              <a:rPr sz="1600" spc="-5" dirty="0">
                <a:latin typeface="Calibri"/>
                <a:cs typeface="Calibri"/>
              </a:rPr>
              <a:t>μέσα</a:t>
            </a:r>
            <a:r>
              <a:rPr sz="1600" spc="40" dirty="0">
                <a:latin typeface="Calibri"/>
                <a:cs typeface="Calibri"/>
              </a:rPr>
              <a:t> </a:t>
            </a:r>
            <a:r>
              <a:rPr sz="1600" spc="-5" dirty="0">
                <a:latin typeface="Calibri"/>
                <a:cs typeface="Calibri"/>
              </a:rPr>
              <a:t>σε</a:t>
            </a:r>
            <a:r>
              <a:rPr sz="1600" spc="35" dirty="0">
                <a:latin typeface="Calibri"/>
                <a:cs typeface="Calibri"/>
              </a:rPr>
              <a:t> </a:t>
            </a:r>
            <a:r>
              <a:rPr sz="1600" spc="-5" dirty="0">
                <a:latin typeface="Calibri"/>
                <a:cs typeface="Calibri"/>
              </a:rPr>
              <a:t>δυαδικό</a:t>
            </a:r>
            <a:r>
              <a:rPr sz="1600" spc="45" dirty="0">
                <a:latin typeface="Calibri"/>
                <a:cs typeface="Calibri"/>
              </a:rPr>
              <a:t> </a:t>
            </a:r>
            <a:r>
              <a:rPr sz="1600" spc="-5" dirty="0">
                <a:latin typeface="Calibri"/>
                <a:cs typeface="Calibri"/>
              </a:rPr>
              <a:t>αρχείο</a:t>
            </a:r>
            <a:r>
              <a:rPr sz="1600" spc="45" dirty="0">
                <a:latin typeface="Calibri"/>
                <a:cs typeface="Calibri"/>
              </a:rPr>
              <a:t> </a:t>
            </a:r>
            <a:r>
              <a:rPr sz="1600" spc="-5" dirty="0">
                <a:latin typeface="Calibri"/>
                <a:cs typeface="Calibri"/>
              </a:rPr>
              <a:t>χρησιμοποιήστε</a:t>
            </a:r>
            <a:r>
              <a:rPr sz="1600" spc="40" dirty="0">
                <a:latin typeface="Calibri"/>
                <a:cs typeface="Calibri"/>
              </a:rPr>
              <a:t> </a:t>
            </a:r>
            <a:r>
              <a:rPr sz="1600" spc="-5" dirty="0">
                <a:latin typeface="Calibri"/>
                <a:cs typeface="Calibri"/>
              </a:rPr>
              <a:t>την</a:t>
            </a:r>
            <a:r>
              <a:rPr sz="1600" spc="40" dirty="0">
                <a:latin typeface="Calibri"/>
                <a:cs typeface="Calibri"/>
              </a:rPr>
              <a:t> </a:t>
            </a:r>
            <a:r>
              <a:rPr sz="1600" spc="-15" dirty="0">
                <a:latin typeface="Calibri"/>
                <a:cs typeface="Calibri"/>
              </a:rPr>
              <a:t>εντολή</a:t>
            </a:r>
            <a:r>
              <a:rPr sz="1600" spc="35" dirty="0">
                <a:latin typeface="Calibri"/>
                <a:cs typeface="Calibri"/>
              </a:rPr>
              <a:t> </a:t>
            </a:r>
            <a:r>
              <a:rPr sz="1600" b="1" spc="-5" dirty="0">
                <a:solidFill>
                  <a:srgbClr val="C8211C"/>
                </a:solidFill>
                <a:latin typeface="Times New Roman"/>
                <a:cs typeface="Times New Roman"/>
              </a:rPr>
              <a:t>strings</a:t>
            </a:r>
            <a:r>
              <a:rPr sz="1600" spc="-5" dirty="0"/>
              <a:t>.</a:t>
            </a:r>
            <a:endParaRPr sz="1600">
              <a:latin typeface="Times New Roman"/>
              <a:cs typeface="Times New Roman"/>
            </a:endParaRPr>
          </a:p>
        </p:txBody>
      </p:sp>
      <p:sp>
        <p:nvSpPr>
          <p:cNvPr id="5" name="object 5"/>
          <p:cNvSpPr txBox="1"/>
          <p:nvPr/>
        </p:nvSpPr>
        <p:spPr>
          <a:xfrm>
            <a:off x="539750" y="3440747"/>
            <a:ext cx="1870075"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C8211C"/>
                </a:solidFill>
                <a:latin typeface="Calibri"/>
                <a:cs typeface="Calibri"/>
              </a:rPr>
              <a:t>αρχείο</a:t>
            </a:r>
            <a:r>
              <a:rPr sz="1400" b="1" spc="-10" dirty="0">
                <a:solidFill>
                  <a:srgbClr val="C8211C"/>
                </a:solidFill>
                <a:latin typeface="Calibri"/>
                <a:cs typeface="Calibri"/>
              </a:rPr>
              <a:t> </a:t>
            </a:r>
            <a:r>
              <a:rPr sz="1400" b="1" spc="-5" dirty="0">
                <a:solidFill>
                  <a:srgbClr val="C8211C"/>
                </a:solidFill>
                <a:latin typeface="Calibri"/>
                <a:cs typeface="Calibri"/>
              </a:rPr>
              <a:t>συμβολοσειρών</a:t>
            </a:r>
            <a:endParaRPr sz="1400">
              <a:latin typeface="Calibri"/>
              <a:cs typeface="Calibri"/>
            </a:endParaRPr>
          </a:p>
        </p:txBody>
      </p:sp>
      <p:sp>
        <p:nvSpPr>
          <p:cNvPr id="6" name="object 6"/>
          <p:cNvSpPr txBox="1"/>
          <p:nvPr/>
        </p:nvSpPr>
        <p:spPr>
          <a:xfrm>
            <a:off x="2820035" y="3478847"/>
            <a:ext cx="3505200" cy="19304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Εμφάνιση</a:t>
            </a:r>
            <a:r>
              <a:rPr sz="1100" spc="25" dirty="0">
                <a:latin typeface="Calibri"/>
                <a:cs typeface="Calibri"/>
              </a:rPr>
              <a:t> </a:t>
            </a:r>
            <a:r>
              <a:rPr sz="1100" spc="-5" dirty="0">
                <a:latin typeface="Calibri"/>
                <a:cs typeface="Calibri"/>
              </a:rPr>
              <a:t>εκτυπώσιμων</a:t>
            </a:r>
            <a:r>
              <a:rPr sz="1100" spc="20" dirty="0">
                <a:latin typeface="Calibri"/>
                <a:cs typeface="Calibri"/>
              </a:rPr>
              <a:t> </a:t>
            </a:r>
            <a:r>
              <a:rPr sz="1100" spc="-5" dirty="0">
                <a:latin typeface="Calibri"/>
                <a:cs typeface="Calibri"/>
              </a:rPr>
              <a:t>συμβολοσειρών</a:t>
            </a:r>
            <a:r>
              <a:rPr sz="1100" spc="25" dirty="0">
                <a:latin typeface="Calibri"/>
                <a:cs typeface="Calibri"/>
              </a:rPr>
              <a:t> </a:t>
            </a:r>
            <a:r>
              <a:rPr sz="1100" spc="-5" dirty="0">
                <a:latin typeface="Calibri"/>
                <a:cs typeface="Calibri"/>
              </a:rPr>
              <a:t>σε</a:t>
            </a:r>
            <a:r>
              <a:rPr sz="1100" spc="25" dirty="0">
                <a:latin typeface="Calibri"/>
                <a:cs typeface="Calibri"/>
              </a:rPr>
              <a:t> </a:t>
            </a:r>
            <a:r>
              <a:rPr sz="1100" spc="-5" dirty="0">
                <a:latin typeface="Calibri"/>
                <a:cs typeface="Calibri"/>
              </a:rPr>
              <a:t>δυαδικά</a:t>
            </a:r>
            <a:r>
              <a:rPr sz="1100" spc="30" dirty="0">
                <a:latin typeface="Calibri"/>
                <a:cs typeface="Calibri"/>
              </a:rPr>
              <a:t> </a:t>
            </a:r>
            <a:r>
              <a:rPr sz="1100" spc="-10" dirty="0">
                <a:latin typeface="Calibri"/>
                <a:cs typeface="Calibri"/>
              </a:rPr>
              <a:t>αρχεία</a:t>
            </a:r>
            <a:r>
              <a:rPr sz="1100" spc="-10" dirty="0">
                <a:latin typeface="Times New Roman"/>
                <a:cs typeface="Times New Roman"/>
              </a:rPr>
              <a:t>.</a:t>
            </a:r>
            <a:endParaRPr sz="1100">
              <a:latin typeface="Times New Roman"/>
              <a:cs typeface="Times New Roman"/>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a:spLocks noGrp="1"/>
          </p:cNvSpPr>
          <p:nvPr>
            <p:ph type="title"/>
          </p:nvPr>
        </p:nvSpPr>
        <p:spPr>
          <a:xfrm>
            <a:off x="142875" y="224154"/>
            <a:ext cx="2030095" cy="314960"/>
          </a:xfrm>
          <a:prstGeom prst="rect">
            <a:avLst/>
          </a:prstGeom>
        </p:spPr>
        <p:txBody>
          <a:bodyPr vert="horz" wrap="square" lIns="0" tIns="12700" rIns="0" bIns="0" rtlCol="0">
            <a:spAutoFit/>
          </a:bodyPr>
          <a:lstStyle/>
          <a:p>
            <a:pPr marL="12700">
              <a:lnSpc>
                <a:spcPct val="100000"/>
              </a:lnSpc>
              <a:spcBef>
                <a:spcPts val="100"/>
              </a:spcBef>
            </a:pPr>
            <a:r>
              <a:rPr sz="1900" b="1" spc="-5" dirty="0">
                <a:latin typeface="Calibri"/>
                <a:cs typeface="Calibri"/>
              </a:rPr>
              <a:t>Αντιγραφή</a:t>
            </a:r>
            <a:r>
              <a:rPr sz="1900" b="1" dirty="0">
                <a:latin typeface="Calibri"/>
                <a:cs typeface="Calibri"/>
              </a:rPr>
              <a:t> </a:t>
            </a:r>
            <a:r>
              <a:rPr sz="1900" b="1" spc="-15" dirty="0">
                <a:latin typeface="Calibri"/>
                <a:cs typeface="Calibri"/>
              </a:rPr>
              <a:t>αρχείων</a:t>
            </a:r>
            <a:endParaRPr sz="1900">
              <a:latin typeface="Calibri"/>
              <a:cs typeface="Calibri"/>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62</a:t>
            </a:r>
          </a:p>
        </p:txBody>
      </p:sp>
      <p:sp>
        <p:nvSpPr>
          <p:cNvPr id="4" name="object 4"/>
          <p:cNvSpPr txBox="1"/>
          <p:nvPr/>
        </p:nvSpPr>
        <p:spPr>
          <a:xfrm>
            <a:off x="142875" y="915352"/>
            <a:ext cx="10771505" cy="406400"/>
          </a:xfrm>
          <a:prstGeom prst="rect">
            <a:avLst/>
          </a:prstGeom>
        </p:spPr>
        <p:txBody>
          <a:bodyPr vert="horz" wrap="square" lIns="0" tIns="12700" rIns="0" bIns="0" rtlCol="0">
            <a:spAutoFit/>
          </a:bodyPr>
          <a:lstStyle/>
          <a:p>
            <a:pPr marL="12700" marR="5080">
              <a:lnSpc>
                <a:spcPct val="113599"/>
              </a:lnSpc>
              <a:spcBef>
                <a:spcPts val="100"/>
              </a:spcBef>
            </a:pPr>
            <a:r>
              <a:rPr sz="1100" spc="-5" dirty="0">
                <a:latin typeface="Calibri"/>
                <a:cs typeface="Calibri"/>
              </a:rPr>
              <a:t>Για</a:t>
            </a:r>
            <a:r>
              <a:rPr sz="1100" spc="40" dirty="0">
                <a:latin typeface="Calibri"/>
                <a:cs typeface="Calibri"/>
              </a:rPr>
              <a:t> </a:t>
            </a:r>
            <a:r>
              <a:rPr sz="1100" spc="-5" dirty="0">
                <a:latin typeface="Calibri"/>
                <a:cs typeface="Calibri"/>
              </a:rPr>
              <a:t>να</a:t>
            </a:r>
            <a:r>
              <a:rPr sz="1100" spc="45" dirty="0">
                <a:latin typeface="Calibri"/>
                <a:cs typeface="Calibri"/>
              </a:rPr>
              <a:t> </a:t>
            </a:r>
            <a:r>
              <a:rPr sz="1100" spc="-5" dirty="0">
                <a:latin typeface="Calibri"/>
                <a:cs typeface="Calibri"/>
              </a:rPr>
              <a:t>αντιγράψετε</a:t>
            </a:r>
            <a:r>
              <a:rPr sz="1100" spc="35" dirty="0">
                <a:latin typeface="Calibri"/>
                <a:cs typeface="Calibri"/>
              </a:rPr>
              <a:t> </a:t>
            </a:r>
            <a:r>
              <a:rPr sz="1100" spc="-5" dirty="0">
                <a:latin typeface="Calibri"/>
                <a:cs typeface="Calibri"/>
              </a:rPr>
              <a:t>αρχεία</a:t>
            </a:r>
            <a:r>
              <a:rPr sz="1100" spc="-5" dirty="0">
                <a:latin typeface="Times New Roman"/>
                <a:cs typeface="Times New Roman"/>
              </a:rPr>
              <a:t>,</a:t>
            </a:r>
            <a:r>
              <a:rPr sz="1100" spc="15" dirty="0">
                <a:latin typeface="Times New Roman"/>
                <a:cs typeface="Times New Roman"/>
              </a:rPr>
              <a:t> </a:t>
            </a:r>
            <a:r>
              <a:rPr sz="1100" spc="-5" dirty="0">
                <a:latin typeface="Calibri"/>
                <a:cs typeface="Calibri"/>
              </a:rPr>
              <a:t>χρησιμοποιήστε</a:t>
            </a:r>
            <a:r>
              <a:rPr sz="1100" spc="35" dirty="0">
                <a:latin typeface="Calibri"/>
                <a:cs typeface="Calibri"/>
              </a:rPr>
              <a:t> </a:t>
            </a:r>
            <a:r>
              <a:rPr sz="1100" spc="-5" dirty="0">
                <a:latin typeface="Calibri"/>
                <a:cs typeface="Calibri"/>
              </a:rPr>
              <a:t>την</a:t>
            </a:r>
            <a:r>
              <a:rPr sz="1100" spc="40" dirty="0">
                <a:latin typeface="Calibri"/>
                <a:cs typeface="Calibri"/>
              </a:rPr>
              <a:t> </a:t>
            </a:r>
            <a:r>
              <a:rPr sz="1100" spc="-5" dirty="0">
                <a:latin typeface="Calibri"/>
                <a:cs typeface="Calibri"/>
              </a:rPr>
              <a:t>εντολή</a:t>
            </a:r>
            <a:r>
              <a:rPr sz="1100" spc="35" dirty="0">
                <a:latin typeface="Calibri"/>
                <a:cs typeface="Calibri"/>
              </a:rPr>
              <a:t> </a:t>
            </a:r>
            <a:r>
              <a:rPr sz="1100" spc="-5" dirty="0">
                <a:latin typeface="Times New Roman"/>
                <a:cs typeface="Times New Roman"/>
              </a:rPr>
              <a:t>cp.</a:t>
            </a:r>
            <a:r>
              <a:rPr sz="1100" spc="20" dirty="0">
                <a:latin typeface="Times New Roman"/>
                <a:cs typeface="Times New Roman"/>
              </a:rPr>
              <a:t> </a:t>
            </a:r>
            <a:r>
              <a:rPr sz="1100" dirty="0">
                <a:latin typeface="Calibri"/>
                <a:cs typeface="Calibri"/>
              </a:rPr>
              <a:t>Αν</a:t>
            </a:r>
            <a:r>
              <a:rPr sz="1100" spc="35" dirty="0">
                <a:latin typeface="Calibri"/>
                <a:cs typeface="Calibri"/>
              </a:rPr>
              <a:t> </a:t>
            </a:r>
            <a:r>
              <a:rPr sz="1100" spc="-5" dirty="0">
                <a:latin typeface="Calibri"/>
                <a:cs typeface="Calibri"/>
              </a:rPr>
              <a:t>θέλετε</a:t>
            </a:r>
            <a:r>
              <a:rPr sz="1100" spc="40" dirty="0">
                <a:latin typeface="Calibri"/>
                <a:cs typeface="Calibri"/>
              </a:rPr>
              <a:t> </a:t>
            </a:r>
            <a:r>
              <a:rPr sz="1100" spc="-5" dirty="0">
                <a:latin typeface="Calibri"/>
                <a:cs typeface="Calibri"/>
              </a:rPr>
              <a:t>να</a:t>
            </a:r>
            <a:r>
              <a:rPr sz="1100" spc="40" dirty="0">
                <a:latin typeface="Calibri"/>
                <a:cs typeface="Calibri"/>
              </a:rPr>
              <a:t> </a:t>
            </a:r>
            <a:r>
              <a:rPr sz="1100" spc="-5" dirty="0">
                <a:latin typeface="Calibri"/>
                <a:cs typeface="Calibri"/>
              </a:rPr>
              <a:t>δημιουργήσετε</a:t>
            </a:r>
            <a:r>
              <a:rPr sz="1100" spc="35" dirty="0">
                <a:latin typeface="Calibri"/>
                <a:cs typeface="Calibri"/>
              </a:rPr>
              <a:t> </a:t>
            </a:r>
            <a:r>
              <a:rPr sz="1100" spc="-5" dirty="0">
                <a:latin typeface="Calibri"/>
                <a:cs typeface="Calibri"/>
              </a:rPr>
              <a:t>αντίγραφο</a:t>
            </a:r>
            <a:r>
              <a:rPr sz="1100" spc="40" dirty="0">
                <a:latin typeface="Calibri"/>
                <a:cs typeface="Calibri"/>
              </a:rPr>
              <a:t> </a:t>
            </a:r>
            <a:r>
              <a:rPr sz="1100" spc="-5" dirty="0">
                <a:latin typeface="Calibri"/>
                <a:cs typeface="Calibri"/>
              </a:rPr>
              <a:t>αρχείου</a:t>
            </a:r>
            <a:r>
              <a:rPr sz="1100" spc="-5" dirty="0">
                <a:latin typeface="Times New Roman"/>
                <a:cs typeface="Times New Roman"/>
              </a:rPr>
              <a:t>,</a:t>
            </a:r>
            <a:r>
              <a:rPr sz="1100" spc="15" dirty="0">
                <a:latin typeface="Times New Roman"/>
                <a:cs typeface="Times New Roman"/>
              </a:rPr>
              <a:t> </a:t>
            </a:r>
            <a:r>
              <a:rPr sz="1100" spc="-5" dirty="0">
                <a:latin typeface="Calibri"/>
                <a:cs typeface="Calibri"/>
              </a:rPr>
              <a:t>μπορείτε</a:t>
            </a:r>
            <a:r>
              <a:rPr sz="1100" spc="35" dirty="0">
                <a:latin typeface="Calibri"/>
                <a:cs typeface="Calibri"/>
              </a:rPr>
              <a:t> </a:t>
            </a:r>
            <a:r>
              <a:rPr sz="1100" spc="-5" dirty="0">
                <a:latin typeface="Calibri"/>
                <a:cs typeface="Calibri"/>
              </a:rPr>
              <a:t>να</a:t>
            </a:r>
            <a:r>
              <a:rPr sz="1100" spc="45" dirty="0">
                <a:latin typeface="Calibri"/>
                <a:cs typeface="Calibri"/>
              </a:rPr>
              <a:t> </a:t>
            </a:r>
            <a:r>
              <a:rPr sz="1100" spc="-5" dirty="0">
                <a:latin typeface="Calibri"/>
                <a:cs typeface="Calibri"/>
              </a:rPr>
              <a:t>εκτελέσετε</a:t>
            </a:r>
            <a:r>
              <a:rPr sz="1100" spc="35" dirty="0">
                <a:latin typeface="Calibri"/>
                <a:cs typeface="Calibri"/>
              </a:rPr>
              <a:t> </a:t>
            </a:r>
            <a:r>
              <a:rPr sz="1100" spc="-5" dirty="0">
                <a:latin typeface="Calibri"/>
                <a:cs typeface="Calibri"/>
              </a:rPr>
              <a:t>την</a:t>
            </a:r>
            <a:r>
              <a:rPr sz="1100" spc="35" dirty="0">
                <a:latin typeface="Calibri"/>
                <a:cs typeface="Calibri"/>
              </a:rPr>
              <a:t> </a:t>
            </a:r>
            <a:r>
              <a:rPr sz="1100" b="1" spc="-5" dirty="0">
                <a:solidFill>
                  <a:srgbClr val="FF0000"/>
                </a:solidFill>
                <a:latin typeface="Calibri"/>
                <a:cs typeface="Calibri"/>
              </a:rPr>
              <a:t>εντολή</a:t>
            </a:r>
            <a:r>
              <a:rPr sz="1100" b="1" spc="40" dirty="0">
                <a:solidFill>
                  <a:srgbClr val="FF0000"/>
                </a:solidFill>
                <a:latin typeface="Calibri"/>
                <a:cs typeface="Calibri"/>
              </a:rPr>
              <a:t> </a:t>
            </a:r>
            <a:r>
              <a:rPr sz="1100" b="1" spc="-5" dirty="0">
                <a:solidFill>
                  <a:srgbClr val="FF0000"/>
                </a:solidFill>
                <a:latin typeface="Times New Roman"/>
                <a:cs typeface="Times New Roman"/>
              </a:rPr>
              <a:t>cp</a:t>
            </a:r>
            <a:r>
              <a:rPr sz="1100" b="1" spc="15" dirty="0">
                <a:solidFill>
                  <a:srgbClr val="FF0000"/>
                </a:solidFill>
                <a:latin typeface="Times New Roman"/>
                <a:cs typeface="Times New Roman"/>
              </a:rPr>
              <a:t> </a:t>
            </a:r>
            <a:r>
              <a:rPr sz="1100" b="1" spc="-5" dirty="0">
                <a:solidFill>
                  <a:srgbClr val="FF0000"/>
                </a:solidFill>
                <a:latin typeface="Times New Roman"/>
                <a:cs typeface="Times New Roman"/>
              </a:rPr>
              <a:t>source_file</a:t>
            </a:r>
            <a:r>
              <a:rPr sz="1100" b="1" spc="10" dirty="0">
                <a:solidFill>
                  <a:srgbClr val="FF0000"/>
                </a:solidFill>
                <a:latin typeface="Times New Roman"/>
                <a:cs typeface="Times New Roman"/>
              </a:rPr>
              <a:t> </a:t>
            </a:r>
            <a:r>
              <a:rPr sz="1100" b="1" spc="-5" dirty="0">
                <a:solidFill>
                  <a:srgbClr val="FF0000"/>
                </a:solidFill>
                <a:latin typeface="Times New Roman"/>
                <a:cs typeface="Times New Roman"/>
              </a:rPr>
              <a:t>destination_file.</a:t>
            </a:r>
            <a:r>
              <a:rPr sz="1100" b="1" spc="5" dirty="0">
                <a:solidFill>
                  <a:srgbClr val="FF0000"/>
                </a:solidFill>
                <a:latin typeface="Times New Roman"/>
                <a:cs typeface="Times New Roman"/>
              </a:rPr>
              <a:t> </a:t>
            </a:r>
            <a:r>
              <a:rPr sz="1100" spc="-5" dirty="0">
                <a:latin typeface="Calibri"/>
                <a:cs typeface="Calibri"/>
              </a:rPr>
              <a:t>Μπορείτε </a:t>
            </a:r>
            <a:r>
              <a:rPr sz="1100" dirty="0">
                <a:latin typeface="Calibri"/>
                <a:cs typeface="Calibri"/>
              </a:rPr>
              <a:t> </a:t>
            </a:r>
            <a:r>
              <a:rPr sz="1100" spc="-5" dirty="0">
                <a:latin typeface="Calibri"/>
                <a:cs typeface="Calibri"/>
              </a:rPr>
              <a:t>επίσης</a:t>
            </a:r>
            <a:r>
              <a:rPr sz="1100" spc="25" dirty="0">
                <a:latin typeface="Calibri"/>
                <a:cs typeface="Calibri"/>
              </a:rPr>
              <a:t> </a:t>
            </a:r>
            <a:r>
              <a:rPr sz="1100" spc="-5" dirty="0">
                <a:latin typeface="Calibri"/>
                <a:cs typeface="Calibri"/>
              </a:rPr>
              <a:t>να</a:t>
            </a:r>
            <a:r>
              <a:rPr sz="1100" spc="35" dirty="0">
                <a:latin typeface="Calibri"/>
                <a:cs typeface="Calibri"/>
              </a:rPr>
              <a:t> </a:t>
            </a:r>
            <a:r>
              <a:rPr sz="1100" spc="-5" dirty="0">
                <a:latin typeface="Calibri"/>
                <a:cs typeface="Calibri"/>
              </a:rPr>
              <a:t>αντιγράψετε</a:t>
            </a:r>
            <a:r>
              <a:rPr sz="1100" spc="30" dirty="0">
                <a:latin typeface="Calibri"/>
                <a:cs typeface="Calibri"/>
              </a:rPr>
              <a:t> </a:t>
            </a:r>
            <a:r>
              <a:rPr sz="1100" spc="-5" dirty="0">
                <a:latin typeface="Calibri"/>
                <a:cs typeface="Calibri"/>
              </a:rPr>
              <a:t>αρχείο</a:t>
            </a:r>
            <a:r>
              <a:rPr sz="1100" spc="30" dirty="0">
                <a:latin typeface="Calibri"/>
                <a:cs typeface="Calibri"/>
              </a:rPr>
              <a:t> </a:t>
            </a:r>
            <a:r>
              <a:rPr sz="1100" dirty="0">
                <a:latin typeface="Calibri"/>
                <a:cs typeface="Calibri"/>
              </a:rPr>
              <a:t>ή</a:t>
            </a:r>
            <a:r>
              <a:rPr sz="1100" spc="30" dirty="0">
                <a:latin typeface="Calibri"/>
                <a:cs typeface="Calibri"/>
              </a:rPr>
              <a:t> </a:t>
            </a:r>
            <a:r>
              <a:rPr sz="1100" spc="-5" dirty="0">
                <a:latin typeface="Calibri"/>
                <a:cs typeface="Calibri"/>
              </a:rPr>
              <a:t>μια</a:t>
            </a:r>
            <a:r>
              <a:rPr sz="1100" spc="35" dirty="0">
                <a:latin typeface="Calibri"/>
                <a:cs typeface="Calibri"/>
              </a:rPr>
              <a:t> </a:t>
            </a:r>
            <a:r>
              <a:rPr sz="1100" spc="-5" dirty="0">
                <a:latin typeface="Calibri"/>
                <a:cs typeface="Calibri"/>
              </a:rPr>
              <a:t>σειρά</a:t>
            </a:r>
            <a:r>
              <a:rPr sz="1100" spc="30" dirty="0">
                <a:latin typeface="Calibri"/>
                <a:cs typeface="Calibri"/>
              </a:rPr>
              <a:t> </a:t>
            </a:r>
            <a:r>
              <a:rPr sz="1100" spc="-5" dirty="0">
                <a:latin typeface="Calibri"/>
                <a:cs typeface="Calibri"/>
              </a:rPr>
              <a:t>αρχείων</a:t>
            </a:r>
            <a:r>
              <a:rPr sz="1100" spc="30" dirty="0">
                <a:latin typeface="Calibri"/>
                <a:cs typeface="Calibri"/>
              </a:rPr>
              <a:t> </a:t>
            </a:r>
            <a:r>
              <a:rPr sz="1100" spc="-5" dirty="0">
                <a:latin typeface="Calibri"/>
                <a:cs typeface="Calibri"/>
              </a:rPr>
              <a:t>σε</a:t>
            </a:r>
            <a:r>
              <a:rPr sz="1100" spc="30" dirty="0">
                <a:latin typeface="Calibri"/>
                <a:cs typeface="Calibri"/>
              </a:rPr>
              <a:t> </a:t>
            </a:r>
            <a:r>
              <a:rPr sz="1100" dirty="0">
                <a:latin typeface="Calibri"/>
                <a:cs typeface="Calibri"/>
              </a:rPr>
              <a:t>έναν</a:t>
            </a:r>
            <a:r>
              <a:rPr sz="1100" spc="25" dirty="0">
                <a:latin typeface="Calibri"/>
                <a:cs typeface="Calibri"/>
              </a:rPr>
              <a:t> </a:t>
            </a:r>
            <a:r>
              <a:rPr sz="1100" spc="-5" dirty="0">
                <a:latin typeface="Calibri"/>
                <a:cs typeface="Calibri"/>
              </a:rPr>
              <a:t>κατάλογο</a:t>
            </a:r>
            <a:r>
              <a:rPr sz="1100" spc="35" dirty="0">
                <a:latin typeface="Calibri"/>
                <a:cs typeface="Calibri"/>
              </a:rPr>
              <a:t> </a:t>
            </a:r>
            <a:r>
              <a:rPr sz="1100" spc="-5" dirty="0">
                <a:latin typeface="Calibri"/>
                <a:cs typeface="Calibri"/>
              </a:rPr>
              <a:t>χρησιμοποιώντας</a:t>
            </a:r>
            <a:r>
              <a:rPr sz="1100" spc="35" dirty="0">
                <a:latin typeface="Calibri"/>
                <a:cs typeface="Calibri"/>
              </a:rPr>
              <a:t> </a:t>
            </a:r>
            <a:r>
              <a:rPr sz="1100" spc="-5" dirty="0">
                <a:latin typeface="Calibri"/>
                <a:cs typeface="Calibri"/>
              </a:rPr>
              <a:t>την</a:t>
            </a:r>
            <a:r>
              <a:rPr sz="1100" spc="25" dirty="0">
                <a:latin typeface="Calibri"/>
                <a:cs typeface="Calibri"/>
              </a:rPr>
              <a:t> </a:t>
            </a:r>
            <a:r>
              <a:rPr sz="1100" spc="-5" dirty="0">
                <a:latin typeface="Calibri"/>
                <a:cs typeface="Calibri"/>
              </a:rPr>
              <a:t>εντολή</a:t>
            </a:r>
            <a:r>
              <a:rPr sz="1100" spc="30" dirty="0">
                <a:latin typeface="Calibri"/>
                <a:cs typeface="Calibri"/>
              </a:rPr>
              <a:t> </a:t>
            </a:r>
            <a:r>
              <a:rPr sz="1100" spc="-5" dirty="0">
                <a:latin typeface="Times New Roman"/>
                <a:cs typeface="Times New Roman"/>
              </a:rPr>
              <a:t>cp</a:t>
            </a:r>
            <a:r>
              <a:rPr sz="1100" spc="5" dirty="0">
                <a:latin typeface="Times New Roman"/>
                <a:cs typeface="Times New Roman"/>
              </a:rPr>
              <a:t> </a:t>
            </a:r>
            <a:r>
              <a:rPr sz="1100" spc="-5" dirty="0">
                <a:latin typeface="Times New Roman"/>
                <a:cs typeface="Times New Roman"/>
              </a:rPr>
              <a:t>file(s) dir</a:t>
            </a:r>
            <a:r>
              <a:rPr sz="1100" spc="5" dirty="0">
                <a:latin typeface="Times New Roman"/>
                <a:cs typeface="Times New Roman"/>
              </a:rPr>
              <a:t> </a:t>
            </a:r>
            <a:r>
              <a:rPr sz="1100" spc="-5" dirty="0">
                <a:latin typeface="Times New Roman"/>
                <a:cs typeface="Times New Roman"/>
              </a:rPr>
              <a:t>(DIR</a:t>
            </a:r>
            <a:r>
              <a:rPr sz="1100" spc="5" dirty="0">
                <a:latin typeface="Times New Roman"/>
                <a:cs typeface="Times New Roman"/>
              </a:rPr>
              <a:t> </a:t>
            </a:r>
            <a:r>
              <a:rPr sz="1100" spc="-5" dirty="0">
                <a:latin typeface="Times New Roman"/>
                <a:cs typeface="Times New Roman"/>
              </a:rPr>
              <a:t>(</a:t>
            </a:r>
            <a:r>
              <a:rPr sz="1100" spc="-5" dirty="0">
                <a:latin typeface="Calibri"/>
                <a:cs typeface="Calibri"/>
              </a:rPr>
              <a:t>φάκελος</a:t>
            </a:r>
            <a:r>
              <a:rPr sz="1100" spc="30" dirty="0">
                <a:latin typeface="Calibri"/>
                <a:cs typeface="Calibri"/>
              </a:rPr>
              <a:t> </a:t>
            </a:r>
            <a:r>
              <a:rPr sz="1100" spc="-5" dirty="0">
                <a:latin typeface="Calibri"/>
                <a:cs typeface="Calibri"/>
              </a:rPr>
              <a:t>σε</a:t>
            </a:r>
            <a:r>
              <a:rPr sz="1100" spc="30" dirty="0">
                <a:latin typeface="Calibri"/>
                <a:cs typeface="Calibri"/>
              </a:rPr>
              <a:t> </a:t>
            </a:r>
            <a:r>
              <a:rPr sz="1100" spc="-5" dirty="0">
                <a:latin typeface="Calibri"/>
                <a:cs typeface="Calibri"/>
              </a:rPr>
              <a:t>συστήματα</a:t>
            </a:r>
            <a:r>
              <a:rPr sz="1100" spc="30" dirty="0">
                <a:latin typeface="Calibri"/>
                <a:cs typeface="Calibri"/>
              </a:rPr>
              <a:t> </a:t>
            </a:r>
            <a:r>
              <a:rPr sz="1100" spc="-5" dirty="0">
                <a:latin typeface="Calibri"/>
                <a:cs typeface="Calibri"/>
              </a:rPr>
              <a:t>αρχείων</a:t>
            </a:r>
            <a:r>
              <a:rPr sz="1100" spc="25" dirty="0">
                <a:latin typeface="Calibri"/>
                <a:cs typeface="Calibri"/>
              </a:rPr>
              <a:t> </a:t>
            </a:r>
            <a:r>
              <a:rPr sz="1100" spc="-5" dirty="0">
                <a:latin typeface="Calibri"/>
                <a:cs typeface="Calibri"/>
              </a:rPr>
              <a:t>όπως</a:t>
            </a:r>
            <a:r>
              <a:rPr sz="1100" spc="30" dirty="0">
                <a:latin typeface="Calibri"/>
                <a:cs typeface="Calibri"/>
              </a:rPr>
              <a:t> </a:t>
            </a:r>
            <a:r>
              <a:rPr sz="1100" spc="-5" dirty="0">
                <a:latin typeface="Times New Roman"/>
                <a:cs typeface="Times New Roman"/>
              </a:rPr>
              <a:t>WindowsLinux)).</a:t>
            </a:r>
            <a:endParaRPr sz="1100">
              <a:latin typeface="Times New Roman"/>
              <a:cs typeface="Times New Roman"/>
            </a:endParaRPr>
          </a:p>
        </p:txBody>
      </p:sp>
      <p:sp>
        <p:nvSpPr>
          <p:cNvPr id="5" name="object 5"/>
          <p:cNvSpPr txBox="1"/>
          <p:nvPr/>
        </p:nvSpPr>
        <p:spPr>
          <a:xfrm>
            <a:off x="194310" y="1810067"/>
            <a:ext cx="234823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FF0000"/>
                </a:solidFill>
                <a:latin typeface="Times New Roman"/>
                <a:cs typeface="Times New Roman"/>
              </a:rPr>
              <a:t>cp source_file</a:t>
            </a:r>
            <a:r>
              <a:rPr sz="1400" b="1" dirty="0">
                <a:solidFill>
                  <a:srgbClr val="FF0000"/>
                </a:solidFill>
                <a:latin typeface="Times New Roman"/>
                <a:cs typeface="Times New Roman"/>
              </a:rPr>
              <a:t> </a:t>
            </a:r>
            <a:r>
              <a:rPr sz="1400" b="1" spc="-15" dirty="0">
                <a:solidFill>
                  <a:srgbClr val="FF0000"/>
                </a:solidFill>
                <a:latin typeface="Times New Roman"/>
                <a:cs typeface="Times New Roman"/>
              </a:rPr>
              <a:t>destination_file</a:t>
            </a:r>
            <a:endParaRPr sz="1400">
              <a:latin typeface="Times New Roman"/>
              <a:cs typeface="Times New Roman"/>
            </a:endParaRPr>
          </a:p>
        </p:txBody>
      </p:sp>
      <p:sp>
        <p:nvSpPr>
          <p:cNvPr id="6" name="object 6"/>
          <p:cNvSpPr txBox="1"/>
          <p:nvPr/>
        </p:nvSpPr>
        <p:spPr>
          <a:xfrm>
            <a:off x="3518534" y="1848167"/>
            <a:ext cx="72390" cy="193040"/>
          </a:xfrm>
          <a:prstGeom prst="rect">
            <a:avLst/>
          </a:prstGeom>
        </p:spPr>
        <p:txBody>
          <a:bodyPr vert="horz" wrap="square" lIns="0" tIns="12700" rIns="0" bIns="0" rtlCol="0">
            <a:spAutoFit/>
          </a:bodyPr>
          <a:lstStyle/>
          <a:p>
            <a:pPr marL="12700">
              <a:lnSpc>
                <a:spcPct val="100000"/>
              </a:lnSpc>
              <a:spcBef>
                <a:spcPts val="100"/>
              </a:spcBef>
            </a:pPr>
            <a:r>
              <a:rPr sz="1100" b="1" dirty="0">
                <a:latin typeface="Times New Roman"/>
                <a:cs typeface="Times New Roman"/>
              </a:rPr>
              <a:t>:</a:t>
            </a:r>
            <a:endParaRPr sz="1100">
              <a:latin typeface="Times New Roman"/>
              <a:cs typeface="Times New Roman"/>
            </a:endParaRPr>
          </a:p>
        </p:txBody>
      </p:sp>
      <p:sp>
        <p:nvSpPr>
          <p:cNvPr id="7" name="object 7"/>
          <p:cNvSpPr txBox="1"/>
          <p:nvPr/>
        </p:nvSpPr>
        <p:spPr>
          <a:xfrm>
            <a:off x="4022090" y="1848167"/>
            <a:ext cx="2757170"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Calibri"/>
                <a:cs typeface="Calibri"/>
              </a:rPr>
              <a:t>Αντιγραφή</a:t>
            </a:r>
            <a:r>
              <a:rPr sz="1100" b="1" i="1" spc="30" dirty="0">
                <a:latin typeface="Calibri"/>
                <a:cs typeface="Calibri"/>
              </a:rPr>
              <a:t> </a:t>
            </a:r>
            <a:r>
              <a:rPr sz="1100" b="1" i="1" spc="-5" dirty="0">
                <a:latin typeface="Calibri"/>
                <a:cs typeface="Calibri"/>
              </a:rPr>
              <a:t>του</a:t>
            </a:r>
            <a:r>
              <a:rPr sz="1100" b="1" i="1" spc="30" dirty="0">
                <a:latin typeface="Calibri"/>
                <a:cs typeface="Calibri"/>
              </a:rPr>
              <a:t> </a:t>
            </a:r>
            <a:r>
              <a:rPr sz="1100" b="1" i="1" spc="-5" dirty="0">
                <a:latin typeface="Times New Roman"/>
                <a:cs typeface="Times New Roman"/>
              </a:rPr>
              <a:t>source_file</a:t>
            </a:r>
            <a:r>
              <a:rPr sz="1100" b="1" i="1" dirty="0">
                <a:latin typeface="Times New Roman"/>
                <a:cs typeface="Times New Roman"/>
              </a:rPr>
              <a:t> </a:t>
            </a:r>
            <a:r>
              <a:rPr sz="1100" b="1" i="1" spc="-5" dirty="0">
                <a:latin typeface="Calibri"/>
                <a:cs typeface="Calibri"/>
              </a:rPr>
              <a:t>στο</a:t>
            </a:r>
            <a:r>
              <a:rPr sz="1100" b="1" i="1" spc="30" dirty="0">
                <a:latin typeface="Calibri"/>
                <a:cs typeface="Calibri"/>
              </a:rPr>
              <a:t> </a:t>
            </a:r>
            <a:r>
              <a:rPr sz="1100" b="1" i="1" spc="-15" dirty="0">
                <a:latin typeface="Times New Roman"/>
                <a:cs typeface="Times New Roman"/>
              </a:rPr>
              <a:t>destination_file.</a:t>
            </a:r>
            <a:endParaRPr sz="1100">
              <a:latin typeface="Times New Roman"/>
              <a:cs typeface="Times New Roman"/>
            </a:endParaRPr>
          </a:p>
        </p:txBody>
      </p:sp>
      <p:sp>
        <p:nvSpPr>
          <p:cNvPr id="8" name="object 8"/>
          <p:cNvSpPr txBox="1"/>
          <p:nvPr/>
        </p:nvSpPr>
        <p:spPr>
          <a:xfrm>
            <a:off x="194310" y="2541587"/>
            <a:ext cx="4074795"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FF0000"/>
                </a:solidFill>
                <a:latin typeface="Times New Roman"/>
                <a:cs typeface="Times New Roman"/>
              </a:rPr>
              <a:t>cp</a:t>
            </a:r>
            <a:r>
              <a:rPr sz="1400" b="1" spc="10" dirty="0">
                <a:solidFill>
                  <a:srgbClr val="FF0000"/>
                </a:solidFill>
                <a:latin typeface="Times New Roman"/>
                <a:cs typeface="Times New Roman"/>
              </a:rPr>
              <a:t> </a:t>
            </a:r>
            <a:r>
              <a:rPr sz="1400" b="1" spc="-5" dirty="0">
                <a:solidFill>
                  <a:srgbClr val="FF0000"/>
                </a:solidFill>
                <a:latin typeface="Times New Roman"/>
                <a:cs typeface="Times New Roman"/>
              </a:rPr>
              <a:t>source_file1</a:t>
            </a:r>
            <a:r>
              <a:rPr sz="1400" b="1" spc="15" dirty="0">
                <a:solidFill>
                  <a:srgbClr val="FF0000"/>
                </a:solidFill>
                <a:latin typeface="Times New Roman"/>
                <a:cs typeface="Times New Roman"/>
              </a:rPr>
              <a:t> </a:t>
            </a:r>
            <a:r>
              <a:rPr sz="1400" b="1" spc="-5" dirty="0">
                <a:solidFill>
                  <a:srgbClr val="FF0000"/>
                </a:solidFill>
                <a:latin typeface="Times New Roman"/>
                <a:cs typeface="Times New Roman"/>
              </a:rPr>
              <a:t>[source_fileN...]</a:t>
            </a:r>
            <a:r>
              <a:rPr sz="1400" b="1" spc="15" dirty="0">
                <a:solidFill>
                  <a:srgbClr val="FF0000"/>
                </a:solidFill>
                <a:latin typeface="Times New Roman"/>
                <a:cs typeface="Times New Roman"/>
              </a:rPr>
              <a:t> </a:t>
            </a:r>
            <a:r>
              <a:rPr sz="1400" b="1" spc="-5" dirty="0">
                <a:solidFill>
                  <a:srgbClr val="FF0000"/>
                </a:solidFill>
                <a:latin typeface="Times New Roman"/>
                <a:cs typeface="Times New Roman"/>
              </a:rPr>
              <a:t>destination_director</a:t>
            </a:r>
            <a:endParaRPr sz="1400">
              <a:latin typeface="Times New Roman"/>
              <a:cs typeface="Times New Roman"/>
            </a:endParaRPr>
          </a:p>
        </p:txBody>
      </p:sp>
      <p:sp>
        <p:nvSpPr>
          <p:cNvPr id="9" name="object 9"/>
          <p:cNvSpPr txBox="1"/>
          <p:nvPr/>
        </p:nvSpPr>
        <p:spPr>
          <a:xfrm>
            <a:off x="5972809" y="2579687"/>
            <a:ext cx="3279140" cy="193040"/>
          </a:xfrm>
          <a:prstGeom prst="rect">
            <a:avLst/>
          </a:prstGeom>
        </p:spPr>
        <p:txBody>
          <a:bodyPr vert="horz" wrap="square" lIns="0" tIns="12700" rIns="0" bIns="0" rtlCol="0">
            <a:spAutoFit/>
          </a:bodyPr>
          <a:lstStyle/>
          <a:p>
            <a:pPr marL="12700">
              <a:lnSpc>
                <a:spcPct val="100000"/>
              </a:lnSpc>
              <a:spcBef>
                <a:spcPts val="100"/>
              </a:spcBef>
            </a:pPr>
            <a:r>
              <a:rPr sz="1100" b="1" dirty="0">
                <a:latin typeface="Times New Roman"/>
                <a:cs typeface="Times New Roman"/>
              </a:rPr>
              <a:t>: </a:t>
            </a:r>
            <a:r>
              <a:rPr sz="1100" b="1" i="1" spc="-5" dirty="0">
                <a:latin typeface="Times New Roman"/>
                <a:cs typeface="Times New Roman"/>
              </a:rPr>
              <a:t>Αντιγραφή</a:t>
            </a:r>
            <a:r>
              <a:rPr sz="1100" b="1" i="1" spc="5" dirty="0">
                <a:latin typeface="Times New Roman"/>
                <a:cs typeface="Times New Roman"/>
              </a:rPr>
              <a:t> </a:t>
            </a:r>
            <a:r>
              <a:rPr sz="1100" b="1" i="1" spc="-5" dirty="0">
                <a:latin typeface="Times New Roman"/>
                <a:cs typeface="Times New Roman"/>
              </a:rPr>
              <a:t>των</a:t>
            </a:r>
            <a:r>
              <a:rPr sz="1100" b="1" i="1" spc="5" dirty="0">
                <a:latin typeface="Times New Roman"/>
                <a:cs typeface="Times New Roman"/>
              </a:rPr>
              <a:t> </a:t>
            </a:r>
            <a:r>
              <a:rPr sz="1100" b="1" i="1" spc="-5" dirty="0">
                <a:latin typeface="Times New Roman"/>
                <a:cs typeface="Times New Roman"/>
              </a:rPr>
              <a:t>source_files</a:t>
            </a:r>
            <a:r>
              <a:rPr sz="1100" b="1" i="1" dirty="0">
                <a:latin typeface="Times New Roman"/>
                <a:cs typeface="Times New Roman"/>
              </a:rPr>
              <a:t> </a:t>
            </a:r>
            <a:r>
              <a:rPr sz="1100" b="1" i="1" spc="-5" dirty="0">
                <a:latin typeface="Times New Roman"/>
                <a:cs typeface="Times New Roman"/>
              </a:rPr>
              <a:t>στον</a:t>
            </a:r>
            <a:r>
              <a:rPr sz="1100" b="1" i="1" spc="5" dirty="0">
                <a:latin typeface="Times New Roman"/>
                <a:cs typeface="Times New Roman"/>
              </a:rPr>
              <a:t> </a:t>
            </a:r>
            <a:r>
              <a:rPr sz="1100" b="1" i="1" spc="-15" dirty="0">
                <a:latin typeface="Times New Roman"/>
                <a:cs typeface="Times New Roman"/>
              </a:rPr>
              <a:t>destination_directory.</a:t>
            </a:r>
            <a:endParaRPr sz="1100">
              <a:latin typeface="Times New Roman"/>
              <a:cs typeface="Times New Roman"/>
            </a:endParaRPr>
          </a:p>
        </p:txBody>
      </p:sp>
      <p:sp>
        <p:nvSpPr>
          <p:cNvPr id="10" name="object 10"/>
          <p:cNvSpPr txBox="1"/>
          <p:nvPr/>
        </p:nvSpPr>
        <p:spPr>
          <a:xfrm>
            <a:off x="142875" y="3247649"/>
            <a:ext cx="2459990" cy="452120"/>
          </a:xfrm>
          <a:prstGeom prst="rect">
            <a:avLst/>
          </a:prstGeom>
        </p:spPr>
        <p:txBody>
          <a:bodyPr vert="horz" wrap="square" lIns="0" tIns="38100" rIns="0" bIns="0" rtlCol="0">
            <a:spAutoFit/>
          </a:bodyPr>
          <a:lstStyle/>
          <a:p>
            <a:pPr marL="64135">
              <a:lnSpc>
                <a:spcPct val="100000"/>
              </a:lnSpc>
              <a:spcBef>
                <a:spcPts val="300"/>
              </a:spcBef>
            </a:pPr>
            <a:r>
              <a:rPr sz="1400" b="1" spc="-5" dirty="0">
                <a:latin typeface="Times New Roman"/>
                <a:cs typeface="Times New Roman"/>
              </a:rPr>
              <a:t>$</a:t>
            </a:r>
            <a:r>
              <a:rPr sz="1400" b="1" spc="-5" dirty="0">
                <a:solidFill>
                  <a:srgbClr val="FF0000"/>
                </a:solidFill>
                <a:latin typeface="Times New Roman"/>
                <a:cs typeface="Times New Roman"/>
              </a:rPr>
              <a:t>cp</a:t>
            </a:r>
            <a:r>
              <a:rPr sz="1400" b="1" spc="-10" dirty="0">
                <a:solidFill>
                  <a:srgbClr val="FF0000"/>
                </a:solidFill>
                <a:latin typeface="Times New Roman"/>
                <a:cs typeface="Times New Roman"/>
              </a:rPr>
              <a:t> </a:t>
            </a:r>
            <a:r>
              <a:rPr sz="1400" b="1" spc="-5" dirty="0">
                <a:solidFill>
                  <a:srgbClr val="FF0000"/>
                </a:solidFill>
                <a:latin typeface="Times New Roman"/>
                <a:cs typeface="Times New Roman"/>
              </a:rPr>
              <a:t>-i source_file destination_</a:t>
            </a:r>
            <a:endParaRPr sz="1400" dirty="0">
              <a:latin typeface="Times New Roman"/>
              <a:cs typeface="Times New Roman"/>
            </a:endParaRPr>
          </a:p>
          <a:p>
            <a:pPr marL="12700">
              <a:lnSpc>
                <a:spcPct val="100000"/>
              </a:lnSpc>
              <a:spcBef>
                <a:spcPts val="155"/>
              </a:spcBef>
            </a:pPr>
            <a:r>
              <a:rPr sz="1100" b="1" i="1" spc="-5" dirty="0">
                <a:latin typeface="Calibri"/>
                <a:cs typeface="Calibri"/>
              </a:rPr>
              <a:t>αντικαταστήσετε</a:t>
            </a:r>
            <a:r>
              <a:rPr sz="1100" b="1" i="1" spc="20" dirty="0">
                <a:latin typeface="Calibri"/>
                <a:cs typeface="Calibri"/>
              </a:rPr>
              <a:t> </a:t>
            </a:r>
            <a:r>
              <a:rPr sz="1100" b="1" i="1" spc="-5" dirty="0">
                <a:latin typeface="Calibri"/>
                <a:cs typeface="Calibri"/>
              </a:rPr>
              <a:t>πριν</a:t>
            </a:r>
            <a:r>
              <a:rPr sz="1100" b="1" i="1" spc="25" dirty="0">
                <a:latin typeface="Calibri"/>
                <a:cs typeface="Calibri"/>
              </a:rPr>
              <a:t> </a:t>
            </a:r>
            <a:r>
              <a:rPr sz="1100" b="1" i="1" spc="-5" dirty="0">
                <a:latin typeface="Calibri"/>
                <a:cs typeface="Calibri"/>
              </a:rPr>
              <a:t>το</a:t>
            </a:r>
            <a:r>
              <a:rPr sz="1100" b="1" i="1" spc="25" dirty="0">
                <a:latin typeface="Calibri"/>
                <a:cs typeface="Calibri"/>
              </a:rPr>
              <a:t> </a:t>
            </a:r>
            <a:r>
              <a:rPr sz="1100" b="1" i="1" spc="-5" dirty="0">
                <a:latin typeface="Calibri"/>
                <a:cs typeface="Calibri"/>
              </a:rPr>
              <a:t>αντικαταστήσει</a:t>
            </a:r>
            <a:r>
              <a:rPr sz="1100" b="1" i="1" spc="-5" dirty="0">
                <a:latin typeface="Times New Roman"/>
                <a:cs typeface="Times New Roman"/>
              </a:rPr>
              <a:t>.</a:t>
            </a:r>
            <a:endParaRPr sz="1100" dirty="0">
              <a:latin typeface="Times New Roman"/>
              <a:cs typeface="Times New Roman"/>
            </a:endParaRPr>
          </a:p>
        </p:txBody>
      </p:sp>
      <p:sp>
        <p:nvSpPr>
          <p:cNvPr id="11" name="object 11"/>
          <p:cNvSpPr txBox="1"/>
          <p:nvPr/>
        </p:nvSpPr>
        <p:spPr>
          <a:xfrm>
            <a:off x="3610609" y="3311207"/>
            <a:ext cx="6463030" cy="193040"/>
          </a:xfrm>
          <a:prstGeom prst="rect">
            <a:avLst/>
          </a:prstGeom>
        </p:spPr>
        <p:txBody>
          <a:bodyPr vert="horz" wrap="square" lIns="0" tIns="12700" rIns="0" bIns="0" rtlCol="0">
            <a:spAutoFit/>
          </a:bodyPr>
          <a:lstStyle/>
          <a:p>
            <a:pPr marL="12700">
              <a:lnSpc>
                <a:spcPct val="100000"/>
              </a:lnSpc>
              <a:spcBef>
                <a:spcPts val="100"/>
              </a:spcBef>
              <a:tabLst>
                <a:tab pos="248920" algn="l"/>
              </a:tabLst>
            </a:pPr>
            <a:r>
              <a:rPr sz="1100" b="1" dirty="0">
                <a:latin typeface="Times New Roman"/>
                <a:cs typeface="Times New Roman"/>
              </a:rPr>
              <a:t>:	</a:t>
            </a:r>
            <a:r>
              <a:rPr sz="1100" b="1" i="1" spc="-5" dirty="0">
                <a:latin typeface="Calibri"/>
                <a:cs typeface="Calibri"/>
              </a:rPr>
              <a:t>Εκτελεί</a:t>
            </a:r>
            <a:r>
              <a:rPr sz="1100" b="1" i="1" spc="30" dirty="0">
                <a:latin typeface="Calibri"/>
                <a:cs typeface="Calibri"/>
              </a:rPr>
              <a:t> </a:t>
            </a:r>
            <a:r>
              <a:rPr sz="1100" b="1" i="1" spc="-5" dirty="0">
                <a:solidFill>
                  <a:srgbClr val="FF0000"/>
                </a:solidFill>
                <a:latin typeface="Calibri"/>
                <a:cs typeface="Calibri"/>
              </a:rPr>
              <a:t>την</a:t>
            </a:r>
            <a:r>
              <a:rPr sz="1100" b="1" i="1" spc="30" dirty="0">
                <a:solidFill>
                  <a:srgbClr val="FF0000"/>
                </a:solidFill>
                <a:latin typeface="Calibri"/>
                <a:cs typeface="Calibri"/>
              </a:rPr>
              <a:t> </a:t>
            </a:r>
            <a:r>
              <a:rPr sz="1100" b="1" i="1" spc="-5" dirty="0">
                <a:solidFill>
                  <a:srgbClr val="FF0000"/>
                </a:solidFill>
                <a:latin typeface="Times New Roman"/>
                <a:cs typeface="Times New Roman"/>
              </a:rPr>
              <a:t>cp</a:t>
            </a:r>
            <a:r>
              <a:rPr sz="1100" b="1" i="1" spc="5" dirty="0">
                <a:solidFill>
                  <a:srgbClr val="FF0000"/>
                </a:solidFill>
                <a:latin typeface="Times New Roman"/>
                <a:cs typeface="Times New Roman"/>
              </a:rPr>
              <a:t> </a:t>
            </a:r>
            <a:r>
              <a:rPr sz="1100" b="1" i="1" dirty="0">
                <a:latin typeface="Calibri"/>
                <a:cs typeface="Calibri"/>
              </a:rPr>
              <a:t>σε</a:t>
            </a:r>
            <a:r>
              <a:rPr sz="1100" b="1" i="1" spc="25" dirty="0">
                <a:latin typeface="Calibri"/>
                <a:cs typeface="Calibri"/>
              </a:rPr>
              <a:t> </a:t>
            </a:r>
            <a:r>
              <a:rPr sz="1100" b="1" i="1" spc="-5" dirty="0">
                <a:latin typeface="Calibri"/>
                <a:cs typeface="Calibri"/>
              </a:rPr>
              <a:t>διαδραστική</a:t>
            </a:r>
            <a:r>
              <a:rPr sz="1100" b="1" i="1" spc="30" dirty="0">
                <a:latin typeface="Calibri"/>
                <a:cs typeface="Calibri"/>
              </a:rPr>
              <a:t> </a:t>
            </a:r>
            <a:r>
              <a:rPr sz="1100" b="1" i="1" spc="-5" dirty="0">
                <a:latin typeface="Calibri"/>
                <a:cs typeface="Calibri"/>
              </a:rPr>
              <a:t>λειτουργία</a:t>
            </a:r>
            <a:r>
              <a:rPr sz="1100" b="1" i="1" spc="-5" dirty="0">
                <a:latin typeface="Times New Roman"/>
                <a:cs typeface="Times New Roman"/>
              </a:rPr>
              <a:t>.</a:t>
            </a:r>
            <a:r>
              <a:rPr sz="1100" b="1" i="1" spc="5" dirty="0">
                <a:latin typeface="Times New Roman"/>
                <a:cs typeface="Times New Roman"/>
              </a:rPr>
              <a:t> </a:t>
            </a:r>
            <a:r>
              <a:rPr sz="1100" b="1" i="1" spc="-5" dirty="0">
                <a:latin typeface="Calibri"/>
                <a:cs typeface="Calibri"/>
              </a:rPr>
              <a:t>Εάν</a:t>
            </a:r>
            <a:r>
              <a:rPr sz="1100" b="1" i="1" spc="30" dirty="0">
                <a:latin typeface="Calibri"/>
                <a:cs typeface="Calibri"/>
              </a:rPr>
              <a:t> </a:t>
            </a:r>
            <a:r>
              <a:rPr sz="1100" b="1" i="1" spc="-5" dirty="0">
                <a:latin typeface="Calibri"/>
                <a:cs typeface="Calibri"/>
              </a:rPr>
              <a:t>το</a:t>
            </a:r>
            <a:r>
              <a:rPr sz="1100" b="1" i="1" spc="30" dirty="0">
                <a:latin typeface="Calibri"/>
                <a:cs typeface="Calibri"/>
              </a:rPr>
              <a:t> </a:t>
            </a:r>
            <a:r>
              <a:rPr sz="1100" b="1" i="1" spc="-5" dirty="0">
                <a:latin typeface="Calibri"/>
                <a:cs typeface="Calibri"/>
              </a:rPr>
              <a:t>αρχείο</a:t>
            </a:r>
            <a:r>
              <a:rPr sz="1100" b="1" i="1" spc="30" dirty="0">
                <a:latin typeface="Calibri"/>
                <a:cs typeface="Calibri"/>
              </a:rPr>
              <a:t> </a:t>
            </a:r>
            <a:r>
              <a:rPr sz="1100" b="1" i="1" spc="-5" dirty="0">
                <a:latin typeface="Calibri"/>
                <a:cs typeface="Calibri"/>
              </a:rPr>
              <a:t>προορισμού</a:t>
            </a:r>
            <a:r>
              <a:rPr sz="1100" b="1" i="1" spc="-5" dirty="0">
                <a:latin typeface="Times New Roman"/>
                <a:cs typeface="Times New Roman"/>
              </a:rPr>
              <a:t>_</a:t>
            </a:r>
            <a:r>
              <a:rPr sz="1100" b="1" i="1" spc="-5" dirty="0">
                <a:latin typeface="Calibri"/>
                <a:cs typeface="Calibri"/>
              </a:rPr>
              <a:t>υπάρχει</a:t>
            </a:r>
            <a:r>
              <a:rPr sz="1100" b="1" i="1" spc="-5" dirty="0">
                <a:latin typeface="Times New Roman"/>
                <a:cs typeface="Times New Roman"/>
              </a:rPr>
              <a:t>,</a:t>
            </a:r>
            <a:r>
              <a:rPr sz="1100" b="1" i="1" spc="5" dirty="0">
                <a:latin typeface="Times New Roman"/>
                <a:cs typeface="Times New Roman"/>
              </a:rPr>
              <a:t> </a:t>
            </a:r>
            <a:r>
              <a:rPr sz="1100" b="1" i="1" dirty="0">
                <a:latin typeface="Calibri"/>
                <a:cs typeface="Calibri"/>
              </a:rPr>
              <a:t>η</a:t>
            </a:r>
            <a:r>
              <a:rPr sz="1100" b="1" i="1" spc="30" dirty="0">
                <a:latin typeface="Calibri"/>
                <a:cs typeface="Calibri"/>
              </a:rPr>
              <a:t> </a:t>
            </a:r>
            <a:r>
              <a:rPr sz="1100" b="1" i="1" spc="-5" dirty="0">
                <a:latin typeface="Times New Roman"/>
                <a:cs typeface="Times New Roman"/>
              </a:rPr>
              <a:t>cp</a:t>
            </a:r>
            <a:r>
              <a:rPr sz="1100" b="1" i="1" dirty="0">
                <a:latin typeface="Times New Roman"/>
                <a:cs typeface="Times New Roman"/>
              </a:rPr>
              <a:t> </a:t>
            </a:r>
            <a:r>
              <a:rPr sz="1100" b="1" i="1" spc="-5" dirty="0">
                <a:solidFill>
                  <a:srgbClr val="FF0000"/>
                </a:solidFill>
                <a:latin typeface="Calibri"/>
                <a:cs typeface="Calibri"/>
              </a:rPr>
              <a:t>θα</a:t>
            </a:r>
            <a:r>
              <a:rPr sz="1100" b="1" i="1" spc="35" dirty="0">
                <a:solidFill>
                  <a:srgbClr val="FF0000"/>
                </a:solidFill>
                <a:latin typeface="Calibri"/>
                <a:cs typeface="Calibri"/>
              </a:rPr>
              <a:t> </a:t>
            </a:r>
            <a:r>
              <a:rPr sz="1100" b="1" i="1" dirty="0">
                <a:latin typeface="Calibri"/>
                <a:cs typeface="Calibri"/>
              </a:rPr>
              <a:t>σας</a:t>
            </a:r>
            <a:r>
              <a:rPr sz="1100" b="1" i="1" spc="30" dirty="0">
                <a:latin typeface="Calibri"/>
                <a:cs typeface="Calibri"/>
              </a:rPr>
              <a:t> </a:t>
            </a:r>
            <a:r>
              <a:rPr sz="1100" b="1" i="1" spc="-5" dirty="0">
                <a:latin typeface="Calibri"/>
                <a:cs typeface="Calibri"/>
              </a:rPr>
              <a:t>ζητήσει</a:t>
            </a:r>
            <a:r>
              <a:rPr sz="1100" b="1" i="1" spc="35" dirty="0">
                <a:latin typeface="Calibri"/>
                <a:cs typeface="Calibri"/>
              </a:rPr>
              <a:t> </a:t>
            </a:r>
            <a:r>
              <a:rPr sz="1100" b="1" i="1" spc="-5" dirty="0">
                <a:latin typeface="Calibri"/>
                <a:cs typeface="Calibri"/>
              </a:rPr>
              <a:t>να</a:t>
            </a:r>
            <a:r>
              <a:rPr sz="1100" b="1" i="1" spc="30" dirty="0">
                <a:latin typeface="Calibri"/>
                <a:cs typeface="Calibri"/>
              </a:rPr>
              <a:t> </a:t>
            </a:r>
            <a:r>
              <a:rPr sz="1100" b="1" i="1" spc="-5" dirty="0">
                <a:latin typeface="Calibri"/>
                <a:cs typeface="Calibri"/>
              </a:rPr>
              <a:t>το</a:t>
            </a:r>
            <a:endParaRPr sz="1100">
              <a:latin typeface="Calibri"/>
              <a:cs typeface="Calibri"/>
            </a:endParaRPr>
          </a:p>
        </p:txBody>
      </p:sp>
      <p:sp>
        <p:nvSpPr>
          <p:cNvPr id="12" name="object 12"/>
          <p:cNvSpPr txBox="1"/>
          <p:nvPr/>
        </p:nvSpPr>
        <p:spPr>
          <a:xfrm>
            <a:off x="194310" y="4581525"/>
            <a:ext cx="268732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FF0000"/>
                </a:solidFill>
                <a:latin typeface="Times New Roman"/>
                <a:cs typeface="Times New Roman"/>
              </a:rPr>
              <a:t>cp -r</a:t>
            </a:r>
            <a:r>
              <a:rPr sz="1400" b="1" dirty="0">
                <a:solidFill>
                  <a:srgbClr val="FF0000"/>
                </a:solidFill>
                <a:latin typeface="Times New Roman"/>
                <a:cs typeface="Times New Roman"/>
              </a:rPr>
              <a:t> </a:t>
            </a:r>
            <a:r>
              <a:rPr sz="1400" b="1" spc="-5" dirty="0">
                <a:solidFill>
                  <a:srgbClr val="FF0000"/>
                </a:solidFill>
                <a:latin typeface="Times New Roman"/>
                <a:cs typeface="Times New Roman"/>
              </a:rPr>
              <a:t>source_directory</a:t>
            </a:r>
            <a:r>
              <a:rPr sz="1400" b="1" spc="5" dirty="0">
                <a:solidFill>
                  <a:srgbClr val="FF0000"/>
                </a:solidFill>
                <a:latin typeface="Times New Roman"/>
                <a:cs typeface="Times New Roman"/>
              </a:rPr>
              <a:t> </a:t>
            </a:r>
            <a:r>
              <a:rPr sz="1400" b="1" spc="-5" dirty="0">
                <a:solidFill>
                  <a:srgbClr val="FF0000"/>
                </a:solidFill>
                <a:latin typeface="Times New Roman"/>
                <a:cs typeface="Times New Roman"/>
              </a:rPr>
              <a:t>destination</a:t>
            </a:r>
            <a:endParaRPr sz="1400">
              <a:latin typeface="Times New Roman"/>
              <a:cs typeface="Times New Roman"/>
            </a:endParaRPr>
          </a:p>
        </p:txBody>
      </p:sp>
      <p:sp>
        <p:nvSpPr>
          <p:cNvPr id="13" name="object 13"/>
          <p:cNvSpPr txBox="1"/>
          <p:nvPr/>
        </p:nvSpPr>
        <p:spPr>
          <a:xfrm>
            <a:off x="4455159" y="4619625"/>
            <a:ext cx="5596255" cy="193040"/>
          </a:xfrm>
          <a:prstGeom prst="rect">
            <a:avLst/>
          </a:prstGeom>
        </p:spPr>
        <p:txBody>
          <a:bodyPr vert="horz" wrap="square" lIns="0" tIns="12700" rIns="0" bIns="0" rtlCol="0">
            <a:spAutoFit/>
          </a:bodyPr>
          <a:lstStyle/>
          <a:p>
            <a:pPr marL="12700">
              <a:lnSpc>
                <a:spcPct val="100000"/>
              </a:lnSpc>
              <a:spcBef>
                <a:spcPts val="100"/>
              </a:spcBef>
              <a:tabLst>
                <a:tab pos="229870" algn="l"/>
              </a:tabLst>
            </a:pPr>
            <a:r>
              <a:rPr sz="1100" b="1" dirty="0">
                <a:latin typeface="Times New Roman"/>
                <a:cs typeface="Times New Roman"/>
              </a:rPr>
              <a:t>:	</a:t>
            </a:r>
            <a:r>
              <a:rPr sz="1100" b="1" i="1" spc="-5" dirty="0">
                <a:latin typeface="Calibri"/>
                <a:cs typeface="Calibri"/>
              </a:rPr>
              <a:t>Αντιγραφή</a:t>
            </a:r>
            <a:r>
              <a:rPr sz="1100" b="1" i="1" spc="35" dirty="0">
                <a:latin typeface="Calibri"/>
                <a:cs typeface="Calibri"/>
              </a:rPr>
              <a:t> </a:t>
            </a:r>
            <a:r>
              <a:rPr sz="1100" b="1" i="1" spc="-5" dirty="0">
                <a:latin typeface="Calibri"/>
                <a:cs typeface="Calibri"/>
              </a:rPr>
              <a:t>του</a:t>
            </a:r>
            <a:r>
              <a:rPr sz="1100" b="1" i="1" spc="35" dirty="0">
                <a:latin typeface="Calibri"/>
                <a:cs typeface="Calibri"/>
              </a:rPr>
              <a:t> </a:t>
            </a:r>
            <a:r>
              <a:rPr sz="1100" b="1" i="1" spc="-5" dirty="0">
                <a:latin typeface="Calibri"/>
                <a:cs typeface="Calibri"/>
              </a:rPr>
              <a:t>καταλόγου</a:t>
            </a:r>
            <a:r>
              <a:rPr sz="1100" b="1" i="1" spc="30" dirty="0">
                <a:latin typeface="Calibri"/>
                <a:cs typeface="Calibri"/>
              </a:rPr>
              <a:t> </a:t>
            </a:r>
            <a:r>
              <a:rPr sz="1100" b="1" i="1" spc="-5" dirty="0">
                <a:latin typeface="Times New Roman"/>
                <a:cs typeface="Times New Roman"/>
              </a:rPr>
              <a:t>source_directory</a:t>
            </a:r>
            <a:r>
              <a:rPr sz="1100" b="1" i="1" dirty="0">
                <a:latin typeface="Times New Roman"/>
                <a:cs typeface="Times New Roman"/>
              </a:rPr>
              <a:t> </a:t>
            </a:r>
            <a:r>
              <a:rPr sz="1100" b="1" i="1" spc="-5" dirty="0">
                <a:latin typeface="Calibri"/>
                <a:cs typeface="Calibri"/>
              </a:rPr>
              <a:t>αναδρομικά</a:t>
            </a:r>
            <a:r>
              <a:rPr sz="1100" b="1" i="1" spc="35" dirty="0">
                <a:latin typeface="Calibri"/>
                <a:cs typeface="Calibri"/>
              </a:rPr>
              <a:t> </a:t>
            </a:r>
            <a:r>
              <a:rPr sz="1100" b="1" i="1" spc="-5" dirty="0">
                <a:latin typeface="Calibri"/>
                <a:cs typeface="Calibri"/>
              </a:rPr>
              <a:t>στον</a:t>
            </a:r>
            <a:r>
              <a:rPr sz="1100" b="1" i="1" spc="35" dirty="0">
                <a:latin typeface="Calibri"/>
                <a:cs typeface="Calibri"/>
              </a:rPr>
              <a:t> </a:t>
            </a:r>
            <a:r>
              <a:rPr sz="1100" b="1" i="1" spc="-5" dirty="0">
                <a:latin typeface="Calibri"/>
                <a:cs typeface="Calibri"/>
              </a:rPr>
              <a:t>προορισμό</a:t>
            </a:r>
            <a:r>
              <a:rPr sz="1100" b="1" i="1" spc="-5" dirty="0">
                <a:latin typeface="Times New Roman"/>
                <a:cs typeface="Times New Roman"/>
              </a:rPr>
              <a:t>.</a:t>
            </a:r>
            <a:r>
              <a:rPr sz="1100" b="1" i="1" spc="5" dirty="0">
                <a:latin typeface="Times New Roman"/>
                <a:cs typeface="Times New Roman"/>
              </a:rPr>
              <a:t> </a:t>
            </a:r>
            <a:r>
              <a:rPr sz="1100" b="1" i="1" dirty="0">
                <a:latin typeface="Calibri"/>
                <a:cs typeface="Calibri"/>
              </a:rPr>
              <a:t>Αν</a:t>
            </a:r>
            <a:r>
              <a:rPr sz="1100" b="1" i="1" spc="30" dirty="0">
                <a:latin typeface="Calibri"/>
                <a:cs typeface="Calibri"/>
              </a:rPr>
              <a:t> </a:t>
            </a:r>
            <a:r>
              <a:rPr sz="1100" b="1" i="1" dirty="0">
                <a:latin typeface="Calibri"/>
                <a:cs typeface="Calibri"/>
              </a:rPr>
              <a:t>ο</a:t>
            </a:r>
            <a:r>
              <a:rPr sz="1100" b="1" i="1" spc="35" dirty="0">
                <a:latin typeface="Calibri"/>
                <a:cs typeface="Calibri"/>
              </a:rPr>
              <a:t> </a:t>
            </a:r>
            <a:r>
              <a:rPr sz="1100" b="1" i="1" spc="-5" dirty="0">
                <a:latin typeface="Calibri"/>
                <a:cs typeface="Calibri"/>
              </a:rPr>
              <a:t>προορισμός</a:t>
            </a:r>
            <a:endParaRPr sz="1100">
              <a:latin typeface="Calibri"/>
              <a:cs typeface="Calibri"/>
            </a:endParaRPr>
          </a:p>
        </p:txBody>
      </p:sp>
      <p:sp>
        <p:nvSpPr>
          <p:cNvPr id="14" name="object 14"/>
          <p:cNvSpPr txBox="1"/>
          <p:nvPr/>
        </p:nvSpPr>
        <p:spPr>
          <a:xfrm>
            <a:off x="234792" y="4907735"/>
            <a:ext cx="9908539" cy="182101"/>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Calibri"/>
                <a:cs typeface="Calibri"/>
              </a:rPr>
              <a:t>υπάρχει</a:t>
            </a:r>
            <a:r>
              <a:rPr sz="1100" b="1" i="1" spc="-5" dirty="0">
                <a:latin typeface="Times New Roman"/>
                <a:cs typeface="Times New Roman"/>
              </a:rPr>
              <a:t>,</a:t>
            </a:r>
            <a:r>
              <a:rPr sz="1100" b="1" i="1" spc="10" dirty="0">
                <a:latin typeface="Times New Roman"/>
                <a:cs typeface="Times New Roman"/>
              </a:rPr>
              <a:t> </a:t>
            </a:r>
            <a:r>
              <a:rPr sz="1100" b="1" i="1" spc="-5" dirty="0">
                <a:latin typeface="Calibri"/>
                <a:cs typeface="Calibri"/>
              </a:rPr>
              <a:t>αντιγράψτε</a:t>
            </a:r>
            <a:r>
              <a:rPr sz="1100" b="1" i="1" spc="35" dirty="0">
                <a:latin typeface="Calibri"/>
                <a:cs typeface="Calibri"/>
              </a:rPr>
              <a:t> </a:t>
            </a:r>
            <a:r>
              <a:rPr sz="1100" b="1" i="1" spc="-5" dirty="0">
                <a:latin typeface="Calibri"/>
                <a:cs typeface="Calibri"/>
              </a:rPr>
              <a:t>τον</a:t>
            </a:r>
            <a:r>
              <a:rPr sz="1100" b="1" i="1" spc="40" dirty="0">
                <a:latin typeface="Calibri"/>
                <a:cs typeface="Calibri"/>
              </a:rPr>
              <a:t> </a:t>
            </a:r>
            <a:r>
              <a:rPr sz="1100" b="1" i="1" spc="-5" dirty="0">
                <a:latin typeface="Calibri"/>
                <a:cs typeface="Calibri"/>
              </a:rPr>
              <a:t>κατάλογο</a:t>
            </a:r>
            <a:r>
              <a:rPr sz="1100" b="1" i="1" spc="40" dirty="0">
                <a:latin typeface="Calibri"/>
                <a:cs typeface="Calibri"/>
              </a:rPr>
              <a:t> </a:t>
            </a:r>
            <a:r>
              <a:rPr sz="1100" b="1" i="1" spc="-5" dirty="0">
                <a:latin typeface="Times New Roman"/>
                <a:cs typeface="Times New Roman"/>
              </a:rPr>
              <a:t>source_directory</a:t>
            </a:r>
            <a:r>
              <a:rPr sz="1100" b="1" i="1" spc="5" dirty="0">
                <a:latin typeface="Times New Roman"/>
                <a:cs typeface="Times New Roman"/>
              </a:rPr>
              <a:t> </a:t>
            </a:r>
            <a:r>
              <a:rPr sz="1100" b="1" i="1" spc="-5" dirty="0">
                <a:latin typeface="Calibri"/>
                <a:cs typeface="Calibri"/>
              </a:rPr>
              <a:t>στον</a:t>
            </a:r>
            <a:r>
              <a:rPr sz="1100" b="1" i="1" spc="45" dirty="0">
                <a:latin typeface="Calibri"/>
                <a:cs typeface="Calibri"/>
              </a:rPr>
              <a:t> </a:t>
            </a:r>
            <a:r>
              <a:rPr sz="1100" b="1" i="1" spc="-5" dirty="0">
                <a:latin typeface="Calibri"/>
                <a:cs typeface="Calibri"/>
              </a:rPr>
              <a:t>προορισμό</a:t>
            </a:r>
            <a:r>
              <a:rPr sz="1100" b="1" i="1" spc="-5" dirty="0">
                <a:latin typeface="Times New Roman"/>
                <a:cs typeface="Times New Roman"/>
              </a:rPr>
              <a:t>,</a:t>
            </a:r>
            <a:r>
              <a:rPr sz="1100" b="1" i="1" spc="10" dirty="0">
                <a:latin typeface="Times New Roman"/>
                <a:cs typeface="Times New Roman"/>
              </a:rPr>
              <a:t> </a:t>
            </a:r>
            <a:r>
              <a:rPr sz="1100" b="1" i="1" spc="-5" dirty="0">
                <a:latin typeface="Calibri"/>
                <a:cs typeface="Calibri"/>
              </a:rPr>
              <a:t>διαφορετικά</a:t>
            </a:r>
            <a:r>
              <a:rPr sz="1100" b="1" i="1" spc="35" dirty="0">
                <a:latin typeface="Calibri"/>
                <a:cs typeface="Calibri"/>
              </a:rPr>
              <a:t> </a:t>
            </a:r>
            <a:r>
              <a:rPr sz="1100" b="1" i="1" spc="-5" dirty="0">
                <a:latin typeface="Calibri"/>
                <a:cs typeface="Calibri"/>
              </a:rPr>
              <a:t>δημιουργήστε</a:t>
            </a:r>
            <a:r>
              <a:rPr sz="1100" b="1" i="1" spc="35" dirty="0">
                <a:latin typeface="Calibri"/>
                <a:cs typeface="Calibri"/>
              </a:rPr>
              <a:t> </a:t>
            </a:r>
            <a:r>
              <a:rPr sz="1100" b="1" i="1" spc="-5" dirty="0">
                <a:latin typeface="Calibri"/>
                <a:cs typeface="Calibri"/>
              </a:rPr>
              <a:t>τον</a:t>
            </a:r>
            <a:r>
              <a:rPr sz="1100" b="1" i="1" spc="40" dirty="0">
                <a:latin typeface="Calibri"/>
                <a:cs typeface="Calibri"/>
              </a:rPr>
              <a:t> </a:t>
            </a:r>
            <a:r>
              <a:rPr sz="1100" b="1" i="1" spc="-5" dirty="0">
                <a:latin typeface="Calibri"/>
                <a:cs typeface="Calibri"/>
              </a:rPr>
              <a:t>προορισμό</a:t>
            </a:r>
            <a:r>
              <a:rPr sz="1100" b="1" i="1" spc="45" dirty="0">
                <a:latin typeface="Calibri"/>
                <a:cs typeface="Calibri"/>
              </a:rPr>
              <a:t> </a:t>
            </a:r>
            <a:r>
              <a:rPr sz="1100" b="1" i="1" dirty="0">
                <a:latin typeface="Calibri"/>
                <a:cs typeface="Calibri"/>
              </a:rPr>
              <a:t>με</a:t>
            </a:r>
            <a:r>
              <a:rPr sz="1100" b="1" i="1" spc="35" dirty="0">
                <a:latin typeface="Calibri"/>
                <a:cs typeface="Calibri"/>
              </a:rPr>
              <a:t> </a:t>
            </a:r>
            <a:r>
              <a:rPr sz="1100" b="1" i="1" spc="-5" dirty="0">
                <a:latin typeface="Calibri"/>
                <a:cs typeface="Calibri"/>
              </a:rPr>
              <a:t>τα</a:t>
            </a:r>
            <a:r>
              <a:rPr sz="1100" b="1" i="1" spc="40" dirty="0">
                <a:latin typeface="Calibri"/>
                <a:cs typeface="Calibri"/>
              </a:rPr>
              <a:t> </a:t>
            </a:r>
            <a:r>
              <a:rPr sz="1100" b="1" i="1" spc="-5" dirty="0">
                <a:latin typeface="Calibri"/>
                <a:cs typeface="Calibri"/>
              </a:rPr>
              <a:t>περιεχόμενα</a:t>
            </a:r>
            <a:r>
              <a:rPr lang="el-GR" sz="1100" b="1" i="1" spc="-5" dirty="0">
                <a:latin typeface="Calibri"/>
                <a:cs typeface="Calibri"/>
              </a:rPr>
              <a:t> </a:t>
            </a:r>
            <a:r>
              <a:rPr sz="1100" b="1" i="1" spc="-5" dirty="0" err="1">
                <a:solidFill>
                  <a:srgbClr val="3F3F3F"/>
                </a:solidFill>
                <a:latin typeface="Calibri"/>
                <a:cs typeface="Calibri"/>
              </a:rPr>
              <a:t>του</a:t>
            </a:r>
            <a:r>
              <a:rPr sz="1100" b="1" i="1" dirty="0">
                <a:solidFill>
                  <a:srgbClr val="3F3F3F"/>
                </a:solidFill>
                <a:latin typeface="Calibri"/>
                <a:cs typeface="Calibri"/>
              </a:rPr>
              <a:t> </a:t>
            </a:r>
            <a:r>
              <a:rPr sz="1100" b="1" i="1" spc="-15" dirty="0">
                <a:solidFill>
                  <a:srgbClr val="3F3F3F"/>
                </a:solidFill>
                <a:latin typeface="Calibri"/>
                <a:cs typeface="Calibri"/>
              </a:rPr>
              <a:t>καταλόγου</a:t>
            </a:r>
            <a:r>
              <a:rPr sz="1100" b="1" i="1" spc="-15" dirty="0">
                <a:solidFill>
                  <a:srgbClr val="3F3F3F"/>
                </a:solidFill>
                <a:latin typeface="Times New Roman"/>
                <a:cs typeface="Times New Roman"/>
              </a:rPr>
              <a:t>.</a:t>
            </a:r>
            <a:endParaRPr sz="1100" dirty="0">
              <a:latin typeface="Times New Roman"/>
              <a:cs typeface="Times New Roman"/>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a:spLocks noGrp="1"/>
          </p:cNvSpPr>
          <p:nvPr>
            <p:ph type="title"/>
          </p:nvPr>
        </p:nvSpPr>
        <p:spPr>
          <a:xfrm>
            <a:off x="432434" y="471170"/>
            <a:ext cx="3958590" cy="314960"/>
          </a:xfrm>
          <a:prstGeom prst="rect">
            <a:avLst/>
          </a:prstGeom>
        </p:spPr>
        <p:txBody>
          <a:bodyPr vert="horz" wrap="square" lIns="0" tIns="12700" rIns="0" bIns="0" rtlCol="0">
            <a:spAutoFit/>
          </a:bodyPr>
          <a:lstStyle/>
          <a:p>
            <a:pPr marL="12700">
              <a:lnSpc>
                <a:spcPct val="100000"/>
              </a:lnSpc>
              <a:spcBef>
                <a:spcPts val="100"/>
              </a:spcBef>
            </a:pPr>
            <a:r>
              <a:rPr sz="1900" b="1" spc="-5" dirty="0">
                <a:latin typeface="Calibri"/>
                <a:cs typeface="Calibri"/>
              </a:rPr>
              <a:t>Μετακίνηση</a:t>
            </a:r>
            <a:r>
              <a:rPr sz="1900" b="1" spc="35" dirty="0">
                <a:latin typeface="Calibri"/>
                <a:cs typeface="Calibri"/>
              </a:rPr>
              <a:t> </a:t>
            </a:r>
            <a:r>
              <a:rPr sz="1900" b="1" spc="-5" dirty="0">
                <a:latin typeface="Calibri"/>
                <a:cs typeface="Calibri"/>
              </a:rPr>
              <a:t>και</a:t>
            </a:r>
            <a:r>
              <a:rPr sz="1900" b="1" spc="45" dirty="0">
                <a:latin typeface="Calibri"/>
                <a:cs typeface="Calibri"/>
              </a:rPr>
              <a:t> </a:t>
            </a:r>
            <a:r>
              <a:rPr sz="1900" b="1" spc="-5" dirty="0">
                <a:latin typeface="Calibri"/>
                <a:cs typeface="Calibri"/>
              </a:rPr>
              <a:t>μετονομασία</a:t>
            </a:r>
            <a:r>
              <a:rPr sz="1900" b="1" spc="45" dirty="0">
                <a:latin typeface="Calibri"/>
                <a:cs typeface="Calibri"/>
              </a:rPr>
              <a:t> </a:t>
            </a:r>
            <a:r>
              <a:rPr sz="1900" b="1" spc="-15" dirty="0">
                <a:latin typeface="Calibri"/>
                <a:cs typeface="Calibri"/>
              </a:rPr>
              <a:t>αρχείων</a:t>
            </a:r>
            <a:endParaRPr sz="190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63</a:t>
            </a:r>
          </a:p>
        </p:txBody>
      </p:sp>
      <p:sp>
        <p:nvSpPr>
          <p:cNvPr id="4" name="object 4"/>
          <p:cNvSpPr txBox="1"/>
          <p:nvPr/>
        </p:nvSpPr>
        <p:spPr>
          <a:xfrm>
            <a:off x="432434" y="1184909"/>
            <a:ext cx="11203940" cy="630555"/>
          </a:xfrm>
          <a:prstGeom prst="rect">
            <a:avLst/>
          </a:prstGeom>
        </p:spPr>
        <p:txBody>
          <a:bodyPr vert="horz" wrap="square" lIns="0" tIns="9525" rIns="0" bIns="0" rtlCol="0">
            <a:spAutoFit/>
          </a:bodyPr>
          <a:lstStyle/>
          <a:p>
            <a:pPr marL="114300" marR="5080">
              <a:lnSpc>
                <a:spcPct val="101699"/>
              </a:lnSpc>
              <a:spcBef>
                <a:spcPts val="75"/>
              </a:spcBef>
            </a:pPr>
            <a:r>
              <a:rPr sz="1250" dirty="0">
                <a:latin typeface="Calibri"/>
                <a:cs typeface="Calibri"/>
              </a:rPr>
              <a:t>Ο</a:t>
            </a:r>
            <a:r>
              <a:rPr sz="1250" spc="35" dirty="0">
                <a:latin typeface="Calibri"/>
                <a:cs typeface="Calibri"/>
              </a:rPr>
              <a:t> </a:t>
            </a:r>
            <a:r>
              <a:rPr sz="1250" spc="-5" dirty="0">
                <a:latin typeface="Calibri"/>
                <a:cs typeface="Calibri"/>
              </a:rPr>
              <a:t>τρόπος</a:t>
            </a:r>
            <a:r>
              <a:rPr sz="1250" spc="40" dirty="0">
                <a:latin typeface="Calibri"/>
                <a:cs typeface="Calibri"/>
              </a:rPr>
              <a:t> </a:t>
            </a:r>
            <a:r>
              <a:rPr sz="1250" spc="-5" dirty="0">
                <a:latin typeface="Calibri"/>
                <a:cs typeface="Calibri"/>
              </a:rPr>
              <a:t>για</a:t>
            </a:r>
            <a:r>
              <a:rPr sz="1250" spc="40" dirty="0">
                <a:latin typeface="Calibri"/>
                <a:cs typeface="Calibri"/>
              </a:rPr>
              <a:t> </a:t>
            </a:r>
            <a:r>
              <a:rPr sz="1250" spc="-5" dirty="0">
                <a:latin typeface="Calibri"/>
                <a:cs typeface="Calibri"/>
              </a:rPr>
              <a:t>να</a:t>
            </a:r>
            <a:r>
              <a:rPr sz="1250" spc="40" dirty="0">
                <a:latin typeface="Calibri"/>
                <a:cs typeface="Calibri"/>
              </a:rPr>
              <a:t> </a:t>
            </a:r>
            <a:r>
              <a:rPr sz="1250" spc="-5" dirty="0">
                <a:latin typeface="Calibri"/>
                <a:cs typeface="Calibri"/>
              </a:rPr>
              <a:t>μετονομάσετε</a:t>
            </a:r>
            <a:r>
              <a:rPr sz="1250" spc="45" dirty="0">
                <a:latin typeface="Calibri"/>
                <a:cs typeface="Calibri"/>
              </a:rPr>
              <a:t> </a:t>
            </a:r>
            <a:r>
              <a:rPr sz="1250" spc="-5" dirty="0">
                <a:latin typeface="Calibri"/>
                <a:cs typeface="Calibri"/>
              </a:rPr>
              <a:t>αρχεία</a:t>
            </a:r>
            <a:r>
              <a:rPr sz="1250" spc="40" dirty="0">
                <a:latin typeface="Calibri"/>
                <a:cs typeface="Calibri"/>
              </a:rPr>
              <a:t> </a:t>
            </a:r>
            <a:r>
              <a:rPr sz="1250" dirty="0">
                <a:latin typeface="Calibri"/>
                <a:cs typeface="Calibri"/>
              </a:rPr>
              <a:t>ή</a:t>
            </a:r>
            <a:r>
              <a:rPr sz="1250" spc="35" dirty="0">
                <a:latin typeface="Calibri"/>
                <a:cs typeface="Calibri"/>
              </a:rPr>
              <a:t> </a:t>
            </a:r>
            <a:r>
              <a:rPr sz="1250" spc="-5" dirty="0">
                <a:latin typeface="Calibri"/>
                <a:cs typeface="Calibri"/>
              </a:rPr>
              <a:t>καταλόγους</a:t>
            </a:r>
            <a:r>
              <a:rPr sz="1250" spc="40" dirty="0">
                <a:latin typeface="Calibri"/>
                <a:cs typeface="Calibri"/>
              </a:rPr>
              <a:t> </a:t>
            </a:r>
            <a:r>
              <a:rPr sz="1250" spc="-5" dirty="0">
                <a:latin typeface="Calibri"/>
                <a:cs typeface="Calibri"/>
              </a:rPr>
              <a:t>στο</a:t>
            </a:r>
            <a:r>
              <a:rPr sz="1250" spc="40" dirty="0">
                <a:latin typeface="Calibri"/>
                <a:cs typeface="Calibri"/>
              </a:rPr>
              <a:t> </a:t>
            </a:r>
            <a:r>
              <a:rPr sz="1250" spc="-5" dirty="0">
                <a:latin typeface="Times New Roman"/>
                <a:cs typeface="Times New Roman"/>
              </a:rPr>
              <a:t>Linux</a:t>
            </a:r>
            <a:r>
              <a:rPr sz="1250" spc="10" dirty="0">
                <a:latin typeface="Times New Roman"/>
                <a:cs typeface="Times New Roman"/>
              </a:rPr>
              <a:t> </a:t>
            </a:r>
            <a:r>
              <a:rPr sz="1250" spc="-5" dirty="0">
                <a:latin typeface="Times New Roman"/>
                <a:cs typeface="Times New Roman"/>
              </a:rPr>
              <a:t>(</a:t>
            </a:r>
            <a:r>
              <a:rPr sz="1250" spc="-5" dirty="0">
                <a:latin typeface="Calibri"/>
                <a:cs typeface="Calibri"/>
              </a:rPr>
              <a:t>λειτουργικό</a:t>
            </a:r>
            <a:r>
              <a:rPr sz="1250" spc="40" dirty="0">
                <a:latin typeface="Calibri"/>
                <a:cs typeface="Calibri"/>
              </a:rPr>
              <a:t> </a:t>
            </a:r>
            <a:r>
              <a:rPr sz="1250" spc="-5" dirty="0">
                <a:latin typeface="Calibri"/>
                <a:cs typeface="Calibri"/>
              </a:rPr>
              <a:t>σύστημα</a:t>
            </a:r>
            <a:r>
              <a:rPr sz="1250" spc="45" dirty="0">
                <a:latin typeface="Calibri"/>
                <a:cs typeface="Calibri"/>
              </a:rPr>
              <a:t> </a:t>
            </a:r>
            <a:r>
              <a:rPr sz="1250" spc="-5" dirty="0">
                <a:latin typeface="Calibri"/>
                <a:cs typeface="Calibri"/>
              </a:rPr>
              <a:t>ανοιχτού</a:t>
            </a:r>
            <a:r>
              <a:rPr sz="1250" spc="40" dirty="0">
                <a:latin typeface="Calibri"/>
                <a:cs typeface="Calibri"/>
              </a:rPr>
              <a:t> </a:t>
            </a:r>
            <a:r>
              <a:rPr sz="1250" spc="-5" dirty="0">
                <a:latin typeface="Calibri"/>
                <a:cs typeface="Calibri"/>
              </a:rPr>
              <a:t>κώδικα</a:t>
            </a:r>
            <a:r>
              <a:rPr sz="1250" spc="40" dirty="0">
                <a:latin typeface="Calibri"/>
                <a:cs typeface="Calibri"/>
              </a:rPr>
              <a:t> </a:t>
            </a:r>
            <a:r>
              <a:rPr sz="1250" spc="-5" dirty="0">
                <a:latin typeface="Calibri"/>
                <a:cs typeface="Calibri"/>
              </a:rPr>
              <a:t>βασισμένο</a:t>
            </a:r>
            <a:r>
              <a:rPr sz="1250" spc="45" dirty="0">
                <a:latin typeface="Calibri"/>
                <a:cs typeface="Calibri"/>
              </a:rPr>
              <a:t> </a:t>
            </a:r>
            <a:r>
              <a:rPr sz="1250" spc="-5" dirty="0">
                <a:latin typeface="Calibri"/>
                <a:cs typeface="Calibri"/>
              </a:rPr>
              <a:t>στο</a:t>
            </a:r>
            <a:r>
              <a:rPr sz="1250" spc="40" dirty="0">
                <a:latin typeface="Calibri"/>
                <a:cs typeface="Calibri"/>
              </a:rPr>
              <a:t> </a:t>
            </a:r>
            <a:r>
              <a:rPr sz="1250" spc="-5" dirty="0">
                <a:latin typeface="Times New Roman"/>
                <a:cs typeface="Times New Roman"/>
              </a:rPr>
              <a:t>Unix)</a:t>
            </a:r>
            <a:r>
              <a:rPr sz="1250" spc="10" dirty="0">
                <a:latin typeface="Times New Roman"/>
                <a:cs typeface="Times New Roman"/>
              </a:rPr>
              <a:t> </a:t>
            </a:r>
            <a:r>
              <a:rPr sz="1250" spc="-5" dirty="0">
                <a:latin typeface="Calibri"/>
                <a:cs typeface="Calibri"/>
              </a:rPr>
              <a:t>είναι</a:t>
            </a:r>
            <a:r>
              <a:rPr sz="1250" spc="40" dirty="0">
                <a:latin typeface="Calibri"/>
                <a:cs typeface="Calibri"/>
              </a:rPr>
              <a:t> </a:t>
            </a:r>
            <a:r>
              <a:rPr sz="1250" spc="-5" dirty="0">
                <a:latin typeface="Calibri"/>
                <a:cs typeface="Calibri"/>
              </a:rPr>
              <a:t>να</a:t>
            </a:r>
            <a:r>
              <a:rPr sz="1250" spc="35" dirty="0">
                <a:latin typeface="Calibri"/>
                <a:cs typeface="Calibri"/>
              </a:rPr>
              <a:t> </a:t>
            </a:r>
            <a:r>
              <a:rPr sz="1250" spc="-5" dirty="0">
                <a:latin typeface="Calibri"/>
                <a:cs typeface="Calibri"/>
              </a:rPr>
              <a:t>χρησιμοποιήσετε</a:t>
            </a:r>
            <a:r>
              <a:rPr sz="1250" spc="45" dirty="0">
                <a:latin typeface="Calibri"/>
                <a:cs typeface="Calibri"/>
              </a:rPr>
              <a:t> </a:t>
            </a:r>
            <a:r>
              <a:rPr sz="1250" spc="-5" dirty="0">
                <a:latin typeface="Calibri"/>
                <a:cs typeface="Calibri"/>
              </a:rPr>
              <a:t>την</a:t>
            </a:r>
            <a:r>
              <a:rPr sz="1250" spc="40" dirty="0">
                <a:latin typeface="Calibri"/>
                <a:cs typeface="Calibri"/>
              </a:rPr>
              <a:t> </a:t>
            </a:r>
            <a:r>
              <a:rPr sz="1250" spc="-5" dirty="0">
                <a:latin typeface="Calibri"/>
                <a:cs typeface="Calibri"/>
              </a:rPr>
              <a:t>εντολή</a:t>
            </a:r>
            <a:r>
              <a:rPr sz="1250" spc="40" dirty="0">
                <a:latin typeface="Calibri"/>
                <a:cs typeface="Calibri"/>
              </a:rPr>
              <a:t> </a:t>
            </a:r>
            <a:r>
              <a:rPr sz="1250" b="1" spc="-5" dirty="0">
                <a:solidFill>
                  <a:srgbClr val="FF0000"/>
                </a:solidFill>
                <a:latin typeface="Times New Roman"/>
                <a:cs typeface="Times New Roman"/>
              </a:rPr>
              <a:t>mv</a:t>
            </a:r>
            <a:r>
              <a:rPr sz="1250" spc="-5" dirty="0">
                <a:latin typeface="Times New Roman"/>
                <a:cs typeface="Times New Roman"/>
              </a:rPr>
              <a:t>.</a:t>
            </a:r>
            <a:r>
              <a:rPr sz="1250" spc="10" dirty="0">
                <a:latin typeface="Times New Roman"/>
                <a:cs typeface="Times New Roman"/>
              </a:rPr>
              <a:t> </a:t>
            </a:r>
            <a:r>
              <a:rPr sz="1250" dirty="0">
                <a:latin typeface="Calibri"/>
                <a:cs typeface="Calibri"/>
              </a:rPr>
              <a:t>Η </a:t>
            </a:r>
            <a:r>
              <a:rPr sz="1250" spc="5" dirty="0">
                <a:latin typeface="Calibri"/>
                <a:cs typeface="Calibri"/>
              </a:rPr>
              <a:t> </a:t>
            </a:r>
            <a:r>
              <a:rPr sz="1250" spc="-5" dirty="0">
                <a:latin typeface="Calibri"/>
                <a:cs typeface="Calibri"/>
              </a:rPr>
              <a:t>εντολή</a:t>
            </a:r>
            <a:r>
              <a:rPr sz="1250" spc="25" dirty="0">
                <a:latin typeface="Calibri"/>
                <a:cs typeface="Calibri"/>
              </a:rPr>
              <a:t> </a:t>
            </a:r>
            <a:r>
              <a:rPr sz="1250" b="1" spc="-5" dirty="0">
                <a:solidFill>
                  <a:srgbClr val="FF0000"/>
                </a:solidFill>
                <a:latin typeface="Times New Roman"/>
                <a:cs typeface="Times New Roman"/>
              </a:rPr>
              <a:t>mv </a:t>
            </a:r>
            <a:r>
              <a:rPr sz="1250" spc="-5" dirty="0">
                <a:latin typeface="Calibri"/>
                <a:cs typeface="Calibri"/>
              </a:rPr>
              <a:t>μετακινεί</a:t>
            </a:r>
            <a:r>
              <a:rPr sz="1250" spc="25" dirty="0">
                <a:latin typeface="Calibri"/>
                <a:cs typeface="Calibri"/>
              </a:rPr>
              <a:t> </a:t>
            </a:r>
            <a:r>
              <a:rPr sz="1250" spc="-5" dirty="0">
                <a:latin typeface="Calibri"/>
                <a:cs typeface="Calibri"/>
              </a:rPr>
              <a:t>αρχεία</a:t>
            </a:r>
            <a:r>
              <a:rPr sz="1250" spc="25" dirty="0">
                <a:latin typeface="Calibri"/>
                <a:cs typeface="Calibri"/>
              </a:rPr>
              <a:t> </a:t>
            </a:r>
            <a:r>
              <a:rPr sz="1250" spc="-5" dirty="0">
                <a:latin typeface="Calibri"/>
                <a:cs typeface="Calibri"/>
              </a:rPr>
              <a:t>από</a:t>
            </a:r>
            <a:r>
              <a:rPr sz="1250" spc="25" dirty="0">
                <a:latin typeface="Calibri"/>
                <a:cs typeface="Calibri"/>
              </a:rPr>
              <a:t> </a:t>
            </a:r>
            <a:r>
              <a:rPr sz="1250" spc="-5" dirty="0">
                <a:latin typeface="Calibri"/>
                <a:cs typeface="Calibri"/>
              </a:rPr>
              <a:t>μια</a:t>
            </a:r>
            <a:r>
              <a:rPr sz="1250" spc="25" dirty="0">
                <a:latin typeface="Calibri"/>
                <a:cs typeface="Calibri"/>
              </a:rPr>
              <a:t> </a:t>
            </a:r>
            <a:r>
              <a:rPr sz="1250" spc="-5" dirty="0">
                <a:latin typeface="Calibri"/>
                <a:cs typeface="Calibri"/>
              </a:rPr>
              <a:t>θέση</a:t>
            </a:r>
            <a:r>
              <a:rPr sz="1250" spc="25" dirty="0">
                <a:latin typeface="Calibri"/>
                <a:cs typeface="Calibri"/>
              </a:rPr>
              <a:t> </a:t>
            </a:r>
            <a:r>
              <a:rPr sz="1250" spc="-5" dirty="0">
                <a:latin typeface="Calibri"/>
                <a:cs typeface="Calibri"/>
              </a:rPr>
              <a:t>σε</a:t>
            </a:r>
            <a:r>
              <a:rPr sz="1250" spc="25" dirty="0">
                <a:latin typeface="Calibri"/>
                <a:cs typeface="Calibri"/>
              </a:rPr>
              <a:t> </a:t>
            </a:r>
            <a:r>
              <a:rPr sz="1250" spc="-10" dirty="0">
                <a:latin typeface="Calibri"/>
                <a:cs typeface="Calibri"/>
              </a:rPr>
              <a:t>μια</a:t>
            </a:r>
            <a:r>
              <a:rPr sz="1250" spc="5" dirty="0">
                <a:latin typeface="Calibri"/>
                <a:cs typeface="Calibri"/>
              </a:rPr>
              <a:t> </a:t>
            </a:r>
            <a:r>
              <a:rPr sz="1250" spc="-10" dirty="0">
                <a:latin typeface="Calibri"/>
                <a:cs typeface="Calibri"/>
              </a:rPr>
              <a:t>άλλη</a:t>
            </a:r>
            <a:r>
              <a:rPr sz="1250" spc="-10" dirty="0">
                <a:latin typeface="Times New Roman"/>
                <a:cs typeface="Times New Roman"/>
              </a:rPr>
              <a:t>.</a:t>
            </a:r>
            <a:endParaRPr sz="1250">
              <a:latin typeface="Times New Roman"/>
              <a:cs typeface="Times New Roman"/>
            </a:endParaRPr>
          </a:p>
          <a:p>
            <a:pPr marL="12700">
              <a:lnSpc>
                <a:spcPct val="100000"/>
              </a:lnSpc>
              <a:spcBef>
                <a:spcPts val="240"/>
              </a:spcBef>
            </a:pPr>
            <a:r>
              <a:rPr sz="1250" b="1" spc="-5" dirty="0">
                <a:latin typeface="Calibri"/>
                <a:cs typeface="Calibri"/>
              </a:rPr>
              <a:t>Αυτό</a:t>
            </a:r>
            <a:r>
              <a:rPr sz="1250" b="1" spc="35" dirty="0">
                <a:latin typeface="Calibri"/>
                <a:cs typeface="Calibri"/>
              </a:rPr>
              <a:t> </a:t>
            </a:r>
            <a:r>
              <a:rPr sz="1250" b="1" spc="-5" dirty="0">
                <a:latin typeface="Calibri"/>
                <a:cs typeface="Calibri"/>
              </a:rPr>
              <a:t>μπορεί</a:t>
            </a:r>
            <a:r>
              <a:rPr sz="1250" b="1" spc="40" dirty="0">
                <a:latin typeface="Calibri"/>
                <a:cs typeface="Calibri"/>
              </a:rPr>
              <a:t> </a:t>
            </a:r>
            <a:r>
              <a:rPr sz="1250" b="1" dirty="0">
                <a:latin typeface="Calibri"/>
                <a:cs typeface="Calibri"/>
              </a:rPr>
              <a:t>να</a:t>
            </a:r>
            <a:r>
              <a:rPr sz="1250" b="1" spc="40" dirty="0">
                <a:latin typeface="Calibri"/>
                <a:cs typeface="Calibri"/>
              </a:rPr>
              <a:t> </a:t>
            </a:r>
            <a:r>
              <a:rPr sz="1250" b="1" spc="-5" dirty="0">
                <a:latin typeface="Calibri"/>
                <a:cs typeface="Calibri"/>
              </a:rPr>
              <a:t>χρησιμοποιηθεί</a:t>
            </a:r>
            <a:r>
              <a:rPr sz="1250" b="1" spc="35" dirty="0">
                <a:latin typeface="Calibri"/>
                <a:cs typeface="Calibri"/>
              </a:rPr>
              <a:t> </a:t>
            </a:r>
            <a:r>
              <a:rPr sz="1250" b="1" spc="-5" dirty="0">
                <a:latin typeface="Calibri"/>
                <a:cs typeface="Calibri"/>
              </a:rPr>
              <a:t>για</a:t>
            </a:r>
            <a:r>
              <a:rPr sz="1250" b="1" spc="40" dirty="0">
                <a:latin typeface="Calibri"/>
                <a:cs typeface="Calibri"/>
              </a:rPr>
              <a:t> </a:t>
            </a:r>
            <a:r>
              <a:rPr sz="1250" b="1" spc="-5" dirty="0">
                <a:latin typeface="Calibri"/>
                <a:cs typeface="Calibri"/>
              </a:rPr>
              <a:t>τη</a:t>
            </a:r>
            <a:r>
              <a:rPr sz="1250" b="1" spc="35" dirty="0">
                <a:latin typeface="Calibri"/>
                <a:cs typeface="Calibri"/>
              </a:rPr>
              <a:t> </a:t>
            </a:r>
            <a:r>
              <a:rPr sz="1250" b="1" spc="-5" dirty="0">
                <a:latin typeface="Calibri"/>
                <a:cs typeface="Calibri"/>
              </a:rPr>
              <a:t>μετεγκατάσταση</a:t>
            </a:r>
            <a:r>
              <a:rPr sz="1250" b="1" spc="40" dirty="0">
                <a:latin typeface="Calibri"/>
                <a:cs typeface="Calibri"/>
              </a:rPr>
              <a:t> </a:t>
            </a:r>
            <a:r>
              <a:rPr sz="1250" b="1" spc="-5" dirty="0">
                <a:latin typeface="Calibri"/>
                <a:cs typeface="Calibri"/>
              </a:rPr>
              <a:t>αρχείων</a:t>
            </a:r>
            <a:r>
              <a:rPr sz="1250" b="1" spc="35" dirty="0">
                <a:latin typeface="Calibri"/>
                <a:cs typeface="Calibri"/>
              </a:rPr>
              <a:t> </a:t>
            </a:r>
            <a:r>
              <a:rPr sz="1250" b="1" dirty="0">
                <a:latin typeface="Calibri"/>
                <a:cs typeface="Calibri"/>
              </a:rPr>
              <a:t>ή</a:t>
            </a:r>
            <a:r>
              <a:rPr sz="1250" b="1" spc="40" dirty="0">
                <a:latin typeface="Calibri"/>
                <a:cs typeface="Calibri"/>
              </a:rPr>
              <a:t> </a:t>
            </a:r>
            <a:r>
              <a:rPr sz="1250" b="1" spc="-5" dirty="0">
                <a:latin typeface="Calibri"/>
                <a:cs typeface="Calibri"/>
              </a:rPr>
              <a:t>καταλόγων</a:t>
            </a:r>
            <a:r>
              <a:rPr sz="1250" b="1" spc="35" dirty="0">
                <a:latin typeface="Calibri"/>
                <a:cs typeface="Calibri"/>
              </a:rPr>
              <a:t> </a:t>
            </a:r>
            <a:r>
              <a:rPr sz="1250" b="1" spc="-5" dirty="0">
                <a:latin typeface="Calibri"/>
                <a:cs typeface="Calibri"/>
              </a:rPr>
              <a:t>και</a:t>
            </a:r>
            <a:r>
              <a:rPr sz="1250" b="1" spc="40" dirty="0">
                <a:latin typeface="Calibri"/>
                <a:cs typeface="Calibri"/>
              </a:rPr>
              <a:t> </a:t>
            </a:r>
            <a:r>
              <a:rPr sz="1250" b="1" spc="-5" dirty="0">
                <a:latin typeface="Calibri"/>
                <a:cs typeface="Calibri"/>
              </a:rPr>
              <a:t>μπορεί</a:t>
            </a:r>
            <a:r>
              <a:rPr sz="1250" b="1" spc="40" dirty="0">
                <a:latin typeface="Calibri"/>
                <a:cs typeface="Calibri"/>
              </a:rPr>
              <a:t> </a:t>
            </a:r>
            <a:r>
              <a:rPr sz="1250" b="1" spc="-15" dirty="0">
                <a:latin typeface="Calibri"/>
                <a:cs typeface="Calibri"/>
              </a:rPr>
              <a:t>επίσης</a:t>
            </a:r>
            <a:r>
              <a:rPr sz="1250" b="1" spc="20" dirty="0">
                <a:latin typeface="Calibri"/>
                <a:cs typeface="Calibri"/>
              </a:rPr>
              <a:t> </a:t>
            </a:r>
            <a:r>
              <a:rPr sz="1250" b="1" dirty="0">
                <a:latin typeface="Calibri"/>
                <a:cs typeface="Calibri"/>
              </a:rPr>
              <a:t>να</a:t>
            </a:r>
            <a:r>
              <a:rPr sz="1250" b="1" spc="35" dirty="0">
                <a:latin typeface="Calibri"/>
                <a:cs typeface="Calibri"/>
              </a:rPr>
              <a:t> </a:t>
            </a:r>
            <a:r>
              <a:rPr sz="1250" b="1" spc="-5" dirty="0">
                <a:latin typeface="Calibri"/>
                <a:cs typeface="Calibri"/>
              </a:rPr>
              <a:t>χρησιμοποιηθεί</a:t>
            </a:r>
            <a:r>
              <a:rPr sz="1250" b="1" spc="35" dirty="0">
                <a:latin typeface="Calibri"/>
                <a:cs typeface="Calibri"/>
              </a:rPr>
              <a:t> </a:t>
            </a:r>
            <a:r>
              <a:rPr sz="1250" b="1" spc="-5" dirty="0">
                <a:latin typeface="Calibri"/>
                <a:cs typeface="Calibri"/>
              </a:rPr>
              <a:t>για</a:t>
            </a:r>
            <a:r>
              <a:rPr sz="1250" b="1" spc="40" dirty="0">
                <a:latin typeface="Calibri"/>
                <a:cs typeface="Calibri"/>
              </a:rPr>
              <a:t> </a:t>
            </a:r>
            <a:r>
              <a:rPr sz="1250" b="1" spc="-5" dirty="0">
                <a:latin typeface="Calibri"/>
                <a:cs typeface="Calibri"/>
              </a:rPr>
              <a:t>τη</a:t>
            </a:r>
            <a:r>
              <a:rPr sz="1250" b="1" spc="35" dirty="0">
                <a:latin typeface="Calibri"/>
                <a:cs typeface="Calibri"/>
              </a:rPr>
              <a:t> </a:t>
            </a:r>
            <a:r>
              <a:rPr sz="1250" b="1" spc="-5" dirty="0">
                <a:latin typeface="Calibri"/>
                <a:cs typeface="Calibri"/>
              </a:rPr>
              <a:t>μετονομασία</a:t>
            </a:r>
            <a:r>
              <a:rPr sz="1250" b="1" spc="40" dirty="0">
                <a:latin typeface="Calibri"/>
                <a:cs typeface="Calibri"/>
              </a:rPr>
              <a:t> </a:t>
            </a:r>
            <a:r>
              <a:rPr sz="1250" b="1" spc="-5" dirty="0">
                <a:latin typeface="Calibri"/>
                <a:cs typeface="Calibri"/>
              </a:rPr>
              <a:t>τους</a:t>
            </a:r>
            <a:r>
              <a:rPr sz="1250" b="1" spc="-5" dirty="0">
                <a:latin typeface="Times New Roman"/>
                <a:cs typeface="Times New Roman"/>
              </a:rPr>
              <a:t>.</a:t>
            </a:r>
            <a:endParaRPr sz="1250">
              <a:latin typeface="Times New Roman"/>
              <a:cs typeface="Times New Roman"/>
            </a:endParaRPr>
          </a:p>
        </p:txBody>
      </p:sp>
      <p:sp>
        <p:nvSpPr>
          <p:cNvPr id="5" name="object 5"/>
          <p:cNvSpPr txBox="1"/>
          <p:nvPr/>
        </p:nvSpPr>
        <p:spPr>
          <a:xfrm>
            <a:off x="546734" y="2829242"/>
            <a:ext cx="2025014" cy="238760"/>
          </a:xfrm>
          <a:prstGeom prst="rect">
            <a:avLst/>
          </a:prstGeom>
        </p:spPr>
        <p:txBody>
          <a:bodyPr vert="horz" wrap="square" lIns="0" tIns="12700" rIns="0" bIns="0" rtlCol="0">
            <a:spAutoFit/>
          </a:bodyPr>
          <a:lstStyle/>
          <a:p>
            <a:pPr marL="12700">
              <a:lnSpc>
                <a:spcPct val="100000"/>
              </a:lnSpc>
              <a:spcBef>
                <a:spcPts val="100"/>
              </a:spcBef>
              <a:tabLst>
                <a:tab pos="1964689" algn="l"/>
              </a:tabLst>
            </a:pPr>
            <a:r>
              <a:rPr sz="1400" b="1" spc="-5" dirty="0">
                <a:latin typeface="Times New Roman"/>
                <a:cs typeface="Times New Roman"/>
              </a:rPr>
              <a:t>$</a:t>
            </a:r>
            <a:r>
              <a:rPr sz="1400" b="1" spc="-5" dirty="0">
                <a:solidFill>
                  <a:srgbClr val="FF0000"/>
                </a:solidFill>
                <a:latin typeface="Times New Roman"/>
                <a:cs typeface="Times New Roman"/>
              </a:rPr>
              <a:t>m</a:t>
            </a:r>
            <a:r>
              <a:rPr sz="1400" b="1" dirty="0">
                <a:solidFill>
                  <a:srgbClr val="FF0000"/>
                </a:solidFill>
                <a:latin typeface="Times New Roman"/>
                <a:cs typeface="Times New Roman"/>
              </a:rPr>
              <a:t>v</a:t>
            </a:r>
            <a:r>
              <a:rPr sz="1400" b="1" spc="-5" dirty="0">
                <a:solidFill>
                  <a:srgbClr val="FF0000"/>
                </a:solidFill>
                <a:latin typeface="Times New Roman"/>
                <a:cs typeface="Times New Roman"/>
              </a:rPr>
              <a:t> </a:t>
            </a:r>
            <a:r>
              <a:rPr sz="1400" b="1" spc="-5" dirty="0">
                <a:solidFill>
                  <a:srgbClr val="FF0000"/>
                </a:solidFill>
                <a:latin typeface="Calibri"/>
                <a:cs typeface="Calibri"/>
              </a:rPr>
              <a:t>πη</a:t>
            </a:r>
            <a:r>
              <a:rPr sz="1400" b="1" dirty="0">
                <a:solidFill>
                  <a:srgbClr val="FF0000"/>
                </a:solidFill>
                <a:latin typeface="Calibri"/>
                <a:cs typeface="Calibri"/>
              </a:rPr>
              <a:t>γή</a:t>
            </a:r>
            <a:r>
              <a:rPr sz="1400" b="1" spc="30" dirty="0">
                <a:solidFill>
                  <a:srgbClr val="FF0000"/>
                </a:solidFill>
                <a:latin typeface="Calibri"/>
                <a:cs typeface="Calibri"/>
              </a:rPr>
              <a:t> </a:t>
            </a:r>
            <a:r>
              <a:rPr sz="1400" b="1" spc="-5" dirty="0">
                <a:solidFill>
                  <a:srgbClr val="FF0000"/>
                </a:solidFill>
                <a:latin typeface="Calibri"/>
                <a:cs typeface="Calibri"/>
              </a:rPr>
              <a:t>προορ</a:t>
            </a:r>
            <a:r>
              <a:rPr sz="1400" b="1" dirty="0">
                <a:solidFill>
                  <a:srgbClr val="FF0000"/>
                </a:solidFill>
                <a:latin typeface="Calibri"/>
                <a:cs typeface="Calibri"/>
              </a:rPr>
              <a:t>ι</a:t>
            </a:r>
            <a:r>
              <a:rPr sz="1400" b="1" spc="-5" dirty="0">
                <a:solidFill>
                  <a:srgbClr val="FF0000"/>
                </a:solidFill>
                <a:latin typeface="Calibri"/>
                <a:cs typeface="Calibri"/>
              </a:rPr>
              <a:t>σ</a:t>
            </a:r>
            <a:r>
              <a:rPr sz="1400" b="1" dirty="0">
                <a:solidFill>
                  <a:srgbClr val="FF0000"/>
                </a:solidFill>
                <a:latin typeface="Calibri"/>
                <a:cs typeface="Calibri"/>
              </a:rPr>
              <a:t>μ</a:t>
            </a:r>
            <a:r>
              <a:rPr sz="1400" b="1" spc="-5" dirty="0">
                <a:solidFill>
                  <a:srgbClr val="FF0000"/>
                </a:solidFill>
                <a:latin typeface="Calibri"/>
                <a:cs typeface="Calibri"/>
              </a:rPr>
              <a:t>ό</a:t>
            </a:r>
            <a:r>
              <a:rPr sz="1400" b="1" dirty="0">
                <a:solidFill>
                  <a:srgbClr val="FF0000"/>
                </a:solidFill>
                <a:latin typeface="Calibri"/>
                <a:cs typeface="Calibri"/>
              </a:rPr>
              <a:t>ς	</a:t>
            </a:r>
            <a:r>
              <a:rPr sz="1100" b="1" dirty="0">
                <a:latin typeface="Times New Roman"/>
                <a:cs typeface="Times New Roman"/>
              </a:rPr>
              <a:t>:</a:t>
            </a:r>
            <a:endParaRPr sz="1100">
              <a:latin typeface="Times New Roman"/>
              <a:cs typeface="Times New Roman"/>
            </a:endParaRPr>
          </a:p>
        </p:txBody>
      </p:sp>
      <p:sp>
        <p:nvSpPr>
          <p:cNvPr id="6" name="object 6"/>
          <p:cNvSpPr txBox="1"/>
          <p:nvPr/>
        </p:nvSpPr>
        <p:spPr>
          <a:xfrm>
            <a:off x="3232785" y="2854642"/>
            <a:ext cx="774573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Μετακίνηση</a:t>
            </a:r>
            <a:r>
              <a:rPr sz="1200" spc="35" dirty="0">
                <a:latin typeface="Calibri"/>
                <a:cs typeface="Calibri"/>
              </a:rPr>
              <a:t> </a:t>
            </a:r>
            <a:r>
              <a:rPr sz="1200" spc="-5" dirty="0">
                <a:latin typeface="Calibri"/>
                <a:cs typeface="Calibri"/>
              </a:rPr>
              <a:t>αρχείων</a:t>
            </a:r>
            <a:r>
              <a:rPr sz="1200" spc="35" dirty="0">
                <a:latin typeface="Calibri"/>
                <a:cs typeface="Calibri"/>
              </a:rPr>
              <a:t> </a:t>
            </a:r>
            <a:r>
              <a:rPr sz="1200" dirty="0">
                <a:latin typeface="Calibri"/>
                <a:cs typeface="Calibri"/>
              </a:rPr>
              <a:t>ή</a:t>
            </a:r>
            <a:r>
              <a:rPr sz="1200" spc="35" dirty="0">
                <a:latin typeface="Calibri"/>
                <a:cs typeface="Calibri"/>
              </a:rPr>
              <a:t> </a:t>
            </a:r>
            <a:r>
              <a:rPr sz="1200" spc="-5" dirty="0">
                <a:latin typeface="Calibri"/>
                <a:cs typeface="Calibri"/>
              </a:rPr>
              <a:t>καταλόγων</a:t>
            </a:r>
            <a:r>
              <a:rPr sz="1200" spc="-5" dirty="0">
                <a:latin typeface="Times New Roman"/>
                <a:cs typeface="Times New Roman"/>
              </a:rPr>
              <a:t>.</a:t>
            </a:r>
            <a:r>
              <a:rPr sz="1200" spc="10" dirty="0">
                <a:latin typeface="Times New Roman"/>
                <a:cs typeface="Times New Roman"/>
              </a:rPr>
              <a:t> </a:t>
            </a:r>
            <a:r>
              <a:rPr sz="1200" spc="-5" dirty="0">
                <a:latin typeface="Calibri"/>
                <a:cs typeface="Calibri"/>
              </a:rPr>
              <a:t>Αν</a:t>
            </a:r>
            <a:r>
              <a:rPr sz="1200" spc="35" dirty="0">
                <a:latin typeface="Calibri"/>
                <a:cs typeface="Calibri"/>
              </a:rPr>
              <a:t> </a:t>
            </a:r>
            <a:r>
              <a:rPr sz="1200" dirty="0">
                <a:latin typeface="Calibri"/>
                <a:cs typeface="Calibri"/>
              </a:rPr>
              <a:t>ο</a:t>
            </a:r>
            <a:r>
              <a:rPr sz="1200" spc="35" dirty="0">
                <a:latin typeface="Calibri"/>
                <a:cs typeface="Calibri"/>
              </a:rPr>
              <a:t> </a:t>
            </a:r>
            <a:r>
              <a:rPr sz="1200" spc="-5" dirty="0">
                <a:latin typeface="Calibri"/>
                <a:cs typeface="Calibri"/>
              </a:rPr>
              <a:t>προορισμός</a:t>
            </a:r>
            <a:r>
              <a:rPr sz="1200" spc="30" dirty="0">
                <a:latin typeface="Calibri"/>
                <a:cs typeface="Calibri"/>
              </a:rPr>
              <a:t> </a:t>
            </a:r>
            <a:r>
              <a:rPr sz="1200" spc="-5" dirty="0">
                <a:latin typeface="Calibri"/>
                <a:cs typeface="Calibri"/>
              </a:rPr>
              <a:t>είναι</a:t>
            </a:r>
            <a:r>
              <a:rPr sz="1200" spc="35" dirty="0">
                <a:latin typeface="Calibri"/>
                <a:cs typeface="Calibri"/>
              </a:rPr>
              <a:t> </a:t>
            </a:r>
            <a:r>
              <a:rPr sz="1200" spc="-5" dirty="0">
                <a:latin typeface="Calibri"/>
                <a:cs typeface="Calibri"/>
              </a:rPr>
              <a:t>κατάλογος</a:t>
            </a:r>
            <a:r>
              <a:rPr sz="1200" spc="-5" dirty="0">
                <a:latin typeface="Times New Roman"/>
                <a:cs typeface="Times New Roman"/>
              </a:rPr>
              <a:t>,</a:t>
            </a:r>
            <a:r>
              <a:rPr sz="1200" spc="10" dirty="0">
                <a:latin typeface="Times New Roman"/>
                <a:cs typeface="Times New Roman"/>
              </a:rPr>
              <a:t> </a:t>
            </a:r>
            <a:r>
              <a:rPr sz="1200" dirty="0">
                <a:latin typeface="Calibri"/>
                <a:cs typeface="Calibri"/>
              </a:rPr>
              <a:t>η</a:t>
            </a:r>
            <a:r>
              <a:rPr sz="1200" spc="35" dirty="0">
                <a:latin typeface="Calibri"/>
                <a:cs typeface="Calibri"/>
              </a:rPr>
              <a:t> </a:t>
            </a:r>
            <a:r>
              <a:rPr sz="1200" spc="-5" dirty="0">
                <a:latin typeface="Calibri"/>
                <a:cs typeface="Calibri"/>
              </a:rPr>
              <a:t>πηγή</a:t>
            </a:r>
            <a:r>
              <a:rPr sz="1200" spc="35" dirty="0">
                <a:latin typeface="Calibri"/>
                <a:cs typeface="Calibri"/>
              </a:rPr>
              <a:t> </a:t>
            </a:r>
            <a:r>
              <a:rPr sz="1200" spc="-5" dirty="0">
                <a:latin typeface="Calibri"/>
                <a:cs typeface="Calibri"/>
              </a:rPr>
              <a:t>θα</a:t>
            </a:r>
            <a:r>
              <a:rPr sz="1200" spc="40" dirty="0">
                <a:latin typeface="Calibri"/>
                <a:cs typeface="Calibri"/>
              </a:rPr>
              <a:t> </a:t>
            </a:r>
            <a:r>
              <a:rPr sz="1200" spc="-5" dirty="0">
                <a:latin typeface="Calibri"/>
                <a:cs typeface="Calibri"/>
              </a:rPr>
              <a:t>στον</a:t>
            </a:r>
            <a:r>
              <a:rPr sz="1200" spc="35" dirty="0">
                <a:latin typeface="Calibri"/>
                <a:cs typeface="Calibri"/>
              </a:rPr>
              <a:t> </a:t>
            </a:r>
            <a:r>
              <a:rPr sz="1200" spc="-5" dirty="0">
                <a:latin typeface="Calibri"/>
                <a:cs typeface="Calibri"/>
              </a:rPr>
              <a:t>προορισμό</a:t>
            </a:r>
            <a:r>
              <a:rPr sz="1200" spc="-5" dirty="0">
                <a:latin typeface="Times New Roman"/>
                <a:cs typeface="Times New Roman"/>
              </a:rPr>
              <a:t>.</a:t>
            </a:r>
            <a:r>
              <a:rPr sz="1200" spc="5" dirty="0">
                <a:latin typeface="Times New Roman"/>
                <a:cs typeface="Times New Roman"/>
              </a:rPr>
              <a:t> </a:t>
            </a:r>
            <a:r>
              <a:rPr sz="1200" spc="-5" dirty="0">
                <a:latin typeface="Calibri"/>
                <a:cs typeface="Calibri"/>
              </a:rPr>
              <a:t>Διαφορετικά</a:t>
            </a:r>
            <a:r>
              <a:rPr sz="1200" spc="-5" dirty="0">
                <a:latin typeface="Times New Roman"/>
                <a:cs typeface="Times New Roman"/>
              </a:rPr>
              <a:t>,</a:t>
            </a:r>
            <a:r>
              <a:rPr sz="1200" spc="5" dirty="0">
                <a:latin typeface="Times New Roman"/>
                <a:cs typeface="Times New Roman"/>
              </a:rPr>
              <a:t> </a:t>
            </a:r>
            <a:r>
              <a:rPr sz="1200" dirty="0">
                <a:latin typeface="Calibri"/>
                <a:cs typeface="Calibri"/>
              </a:rPr>
              <a:t>η</a:t>
            </a:r>
            <a:r>
              <a:rPr sz="1200" spc="40" dirty="0">
                <a:latin typeface="Calibri"/>
                <a:cs typeface="Calibri"/>
              </a:rPr>
              <a:t> </a:t>
            </a:r>
            <a:r>
              <a:rPr sz="1200" spc="-5" dirty="0">
                <a:latin typeface="Calibri"/>
                <a:cs typeface="Calibri"/>
              </a:rPr>
              <a:t>πηγή</a:t>
            </a:r>
            <a:r>
              <a:rPr sz="1200" spc="35" dirty="0">
                <a:latin typeface="Calibri"/>
                <a:cs typeface="Calibri"/>
              </a:rPr>
              <a:t> </a:t>
            </a:r>
            <a:r>
              <a:rPr sz="1200" spc="-5" dirty="0">
                <a:latin typeface="Calibri"/>
                <a:cs typeface="Calibri"/>
              </a:rPr>
              <a:t>θα</a:t>
            </a:r>
            <a:endParaRPr sz="1200">
              <a:latin typeface="Calibri"/>
              <a:cs typeface="Calibri"/>
            </a:endParaRPr>
          </a:p>
        </p:txBody>
      </p:sp>
      <p:sp>
        <p:nvSpPr>
          <p:cNvPr id="7" name="object 7"/>
          <p:cNvSpPr txBox="1"/>
          <p:nvPr/>
        </p:nvSpPr>
        <p:spPr>
          <a:xfrm>
            <a:off x="2499360" y="3073082"/>
            <a:ext cx="184023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μετονομαστεί</a:t>
            </a:r>
            <a:r>
              <a:rPr sz="1200" spc="10" dirty="0">
                <a:latin typeface="Calibri"/>
                <a:cs typeface="Calibri"/>
              </a:rPr>
              <a:t> </a:t>
            </a:r>
            <a:r>
              <a:rPr sz="1200" spc="-5" dirty="0">
                <a:latin typeface="Calibri"/>
                <a:cs typeface="Calibri"/>
              </a:rPr>
              <a:t>σε</a:t>
            </a:r>
            <a:r>
              <a:rPr sz="1200" spc="15" dirty="0">
                <a:latin typeface="Calibri"/>
                <a:cs typeface="Calibri"/>
              </a:rPr>
              <a:t> </a:t>
            </a:r>
            <a:r>
              <a:rPr sz="1200" spc="-5" dirty="0">
                <a:latin typeface="Calibri"/>
                <a:cs typeface="Calibri"/>
              </a:rPr>
              <a:t>προορισμό</a:t>
            </a:r>
            <a:r>
              <a:rPr sz="1200" spc="-5" dirty="0">
                <a:latin typeface="Times New Roman"/>
                <a:cs typeface="Times New Roman"/>
              </a:rPr>
              <a:t>.</a:t>
            </a:r>
            <a:endParaRPr sz="1200">
              <a:latin typeface="Times New Roman"/>
              <a:cs typeface="Times New Roman"/>
            </a:endParaRPr>
          </a:p>
        </p:txBody>
      </p:sp>
      <p:sp>
        <p:nvSpPr>
          <p:cNvPr id="8" name="object 8"/>
          <p:cNvSpPr txBox="1"/>
          <p:nvPr/>
        </p:nvSpPr>
        <p:spPr>
          <a:xfrm>
            <a:off x="546734" y="3652202"/>
            <a:ext cx="186055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FF0000"/>
                </a:solidFill>
                <a:latin typeface="Times New Roman"/>
                <a:cs typeface="Times New Roman"/>
              </a:rPr>
              <a:t>mv</a:t>
            </a:r>
            <a:r>
              <a:rPr sz="1400" b="1" spc="-15" dirty="0">
                <a:solidFill>
                  <a:srgbClr val="FF0000"/>
                </a:solidFill>
                <a:latin typeface="Times New Roman"/>
                <a:cs typeface="Times New Roman"/>
              </a:rPr>
              <a:t> </a:t>
            </a:r>
            <a:r>
              <a:rPr sz="1400" b="1" spc="-5" dirty="0">
                <a:solidFill>
                  <a:srgbClr val="FF0000"/>
                </a:solidFill>
                <a:latin typeface="Times New Roman"/>
                <a:cs typeface="Times New Roman"/>
              </a:rPr>
              <a:t>-i </a:t>
            </a:r>
            <a:r>
              <a:rPr sz="1400" b="1" spc="-5" dirty="0">
                <a:solidFill>
                  <a:srgbClr val="FF0000"/>
                </a:solidFill>
                <a:latin typeface="Calibri"/>
                <a:cs typeface="Calibri"/>
              </a:rPr>
              <a:t>πηγή</a:t>
            </a:r>
            <a:r>
              <a:rPr sz="1400" b="1" spc="25" dirty="0">
                <a:solidFill>
                  <a:srgbClr val="FF0000"/>
                </a:solidFill>
                <a:latin typeface="Calibri"/>
                <a:cs typeface="Calibri"/>
              </a:rPr>
              <a:t> </a:t>
            </a:r>
            <a:r>
              <a:rPr sz="1400" b="1" spc="-15" dirty="0">
                <a:solidFill>
                  <a:srgbClr val="FF0000"/>
                </a:solidFill>
                <a:latin typeface="Calibri"/>
                <a:cs typeface="Calibri"/>
              </a:rPr>
              <a:t>προορισμός</a:t>
            </a:r>
            <a:endParaRPr sz="1400">
              <a:latin typeface="Calibri"/>
              <a:cs typeface="Calibri"/>
            </a:endParaRPr>
          </a:p>
        </p:txBody>
      </p:sp>
      <p:sp>
        <p:nvSpPr>
          <p:cNvPr id="9" name="object 9"/>
          <p:cNvSpPr txBox="1"/>
          <p:nvPr/>
        </p:nvSpPr>
        <p:spPr>
          <a:xfrm>
            <a:off x="3210560" y="3677602"/>
            <a:ext cx="8727440" cy="208279"/>
          </a:xfrm>
          <a:prstGeom prst="rect">
            <a:avLst/>
          </a:prstGeom>
        </p:spPr>
        <p:txBody>
          <a:bodyPr vert="horz" wrap="square" lIns="0" tIns="12700" rIns="0" bIns="0" rtlCol="0">
            <a:spAutoFit/>
          </a:bodyPr>
          <a:lstStyle/>
          <a:p>
            <a:pPr marL="12700">
              <a:lnSpc>
                <a:spcPct val="100000"/>
              </a:lnSpc>
              <a:spcBef>
                <a:spcPts val="100"/>
              </a:spcBef>
              <a:tabLst>
                <a:tab pos="266065" algn="l"/>
              </a:tabLst>
            </a:pPr>
            <a:r>
              <a:rPr sz="1200" b="1" dirty="0">
                <a:latin typeface="Times New Roman"/>
                <a:cs typeface="Times New Roman"/>
              </a:rPr>
              <a:t>:	</a:t>
            </a:r>
            <a:r>
              <a:rPr sz="1200" spc="-5" dirty="0">
                <a:latin typeface="Calibri"/>
                <a:cs typeface="Calibri"/>
              </a:rPr>
              <a:t>Εκτελεί</a:t>
            </a:r>
            <a:r>
              <a:rPr sz="1200" spc="35" dirty="0">
                <a:latin typeface="Calibri"/>
                <a:cs typeface="Calibri"/>
              </a:rPr>
              <a:t> </a:t>
            </a:r>
            <a:r>
              <a:rPr sz="1200" b="1" spc="-5" dirty="0">
                <a:solidFill>
                  <a:srgbClr val="BF0041"/>
                </a:solidFill>
                <a:latin typeface="Calibri"/>
                <a:cs typeface="Calibri"/>
              </a:rPr>
              <a:t>το</a:t>
            </a:r>
            <a:r>
              <a:rPr sz="1200" b="1" spc="35" dirty="0">
                <a:solidFill>
                  <a:srgbClr val="BF0041"/>
                </a:solidFill>
                <a:latin typeface="Calibri"/>
                <a:cs typeface="Calibri"/>
              </a:rPr>
              <a:t> </a:t>
            </a:r>
            <a:r>
              <a:rPr sz="1200" b="1" spc="-5" dirty="0">
                <a:solidFill>
                  <a:srgbClr val="BF0041"/>
                </a:solidFill>
                <a:latin typeface="Times New Roman"/>
                <a:cs typeface="Times New Roman"/>
              </a:rPr>
              <a:t>mv</a:t>
            </a:r>
            <a:r>
              <a:rPr sz="1200" b="1" spc="10" dirty="0">
                <a:solidFill>
                  <a:srgbClr val="BF0041"/>
                </a:solidFill>
                <a:latin typeface="Times New Roman"/>
                <a:cs typeface="Times New Roman"/>
              </a:rPr>
              <a:t> </a:t>
            </a:r>
            <a:r>
              <a:rPr sz="1200" spc="-5" dirty="0">
                <a:latin typeface="Calibri"/>
                <a:cs typeface="Calibri"/>
              </a:rPr>
              <a:t>σε</a:t>
            </a:r>
            <a:r>
              <a:rPr sz="1200" spc="35" dirty="0">
                <a:latin typeface="Calibri"/>
                <a:cs typeface="Calibri"/>
              </a:rPr>
              <a:t> </a:t>
            </a:r>
            <a:r>
              <a:rPr sz="1200" spc="-5" dirty="0">
                <a:latin typeface="Calibri"/>
                <a:cs typeface="Calibri"/>
              </a:rPr>
              <a:t>διαδραστική</a:t>
            </a:r>
            <a:r>
              <a:rPr sz="1200" spc="35" dirty="0">
                <a:latin typeface="Calibri"/>
                <a:cs typeface="Calibri"/>
              </a:rPr>
              <a:t> </a:t>
            </a:r>
            <a:r>
              <a:rPr sz="1200" spc="-5" dirty="0">
                <a:latin typeface="Calibri"/>
                <a:cs typeface="Calibri"/>
              </a:rPr>
              <a:t>λειτουργία</a:t>
            </a:r>
            <a:r>
              <a:rPr sz="1200" spc="-5" dirty="0">
                <a:latin typeface="Times New Roman"/>
                <a:cs typeface="Times New Roman"/>
              </a:rPr>
              <a:t>.</a:t>
            </a:r>
            <a:r>
              <a:rPr sz="1200" spc="5" dirty="0">
                <a:latin typeface="Times New Roman"/>
                <a:cs typeface="Times New Roman"/>
              </a:rPr>
              <a:t> </a:t>
            </a:r>
            <a:r>
              <a:rPr sz="1200" spc="-5" dirty="0">
                <a:latin typeface="Calibri"/>
                <a:cs typeface="Calibri"/>
              </a:rPr>
              <a:t>Αν</a:t>
            </a:r>
            <a:r>
              <a:rPr sz="1200" spc="35" dirty="0">
                <a:latin typeface="Calibri"/>
                <a:cs typeface="Calibri"/>
              </a:rPr>
              <a:t> </a:t>
            </a:r>
            <a:r>
              <a:rPr sz="1200" dirty="0">
                <a:latin typeface="Calibri"/>
                <a:cs typeface="Calibri"/>
              </a:rPr>
              <a:t>ο</a:t>
            </a:r>
            <a:r>
              <a:rPr sz="1200" spc="35" dirty="0">
                <a:latin typeface="Calibri"/>
                <a:cs typeface="Calibri"/>
              </a:rPr>
              <a:t> </a:t>
            </a:r>
            <a:r>
              <a:rPr sz="1200" spc="-5" dirty="0">
                <a:latin typeface="Calibri"/>
                <a:cs typeface="Calibri"/>
              </a:rPr>
              <a:t>προορισμός</a:t>
            </a:r>
            <a:r>
              <a:rPr sz="1200" spc="30" dirty="0">
                <a:latin typeface="Calibri"/>
                <a:cs typeface="Calibri"/>
              </a:rPr>
              <a:t> </a:t>
            </a:r>
            <a:r>
              <a:rPr sz="1200" spc="-5" dirty="0">
                <a:latin typeface="Calibri"/>
                <a:cs typeface="Calibri"/>
              </a:rPr>
              <a:t>υπάρχει</a:t>
            </a:r>
            <a:r>
              <a:rPr sz="1200" spc="-5" dirty="0">
                <a:latin typeface="Times New Roman"/>
                <a:cs typeface="Times New Roman"/>
              </a:rPr>
              <a:t>,</a:t>
            </a:r>
            <a:r>
              <a:rPr sz="1200" spc="5" dirty="0">
                <a:latin typeface="Times New Roman"/>
                <a:cs typeface="Times New Roman"/>
              </a:rPr>
              <a:t> </a:t>
            </a:r>
            <a:r>
              <a:rPr sz="1200" dirty="0">
                <a:latin typeface="Calibri"/>
                <a:cs typeface="Calibri"/>
              </a:rPr>
              <a:t>η</a:t>
            </a:r>
            <a:r>
              <a:rPr sz="1200" spc="40" dirty="0">
                <a:latin typeface="Calibri"/>
                <a:cs typeface="Calibri"/>
              </a:rPr>
              <a:t> </a:t>
            </a:r>
            <a:r>
              <a:rPr sz="1200" spc="-5" dirty="0">
                <a:latin typeface="Times New Roman"/>
                <a:cs typeface="Times New Roman"/>
              </a:rPr>
              <a:t>mv</a:t>
            </a:r>
            <a:r>
              <a:rPr sz="1200" spc="5" dirty="0">
                <a:latin typeface="Times New Roman"/>
                <a:cs typeface="Times New Roman"/>
              </a:rPr>
              <a:t> </a:t>
            </a:r>
            <a:r>
              <a:rPr sz="1200" b="1" dirty="0">
                <a:solidFill>
                  <a:srgbClr val="BF0041"/>
                </a:solidFill>
                <a:latin typeface="Calibri"/>
                <a:cs typeface="Calibri"/>
              </a:rPr>
              <a:t>θα</a:t>
            </a:r>
            <a:r>
              <a:rPr sz="1200" b="1" spc="35" dirty="0">
                <a:solidFill>
                  <a:srgbClr val="BF0041"/>
                </a:solidFill>
                <a:latin typeface="Calibri"/>
                <a:cs typeface="Calibri"/>
              </a:rPr>
              <a:t> </a:t>
            </a:r>
            <a:r>
              <a:rPr sz="1200" spc="-5" dirty="0">
                <a:latin typeface="Calibri"/>
                <a:cs typeface="Calibri"/>
              </a:rPr>
              <a:t>σας</a:t>
            </a:r>
            <a:r>
              <a:rPr sz="1200" spc="30" dirty="0">
                <a:latin typeface="Calibri"/>
                <a:cs typeface="Calibri"/>
              </a:rPr>
              <a:t> </a:t>
            </a:r>
            <a:r>
              <a:rPr sz="1200" spc="-5" dirty="0">
                <a:latin typeface="Calibri"/>
                <a:cs typeface="Calibri"/>
              </a:rPr>
              <a:t>ζητήσει</a:t>
            </a:r>
            <a:r>
              <a:rPr sz="1200" spc="40" dirty="0">
                <a:latin typeface="Calibri"/>
                <a:cs typeface="Calibri"/>
              </a:rPr>
              <a:t> </a:t>
            </a:r>
            <a:r>
              <a:rPr sz="1200" spc="-5" dirty="0">
                <a:latin typeface="Calibri"/>
                <a:cs typeface="Calibri"/>
              </a:rPr>
              <a:t>να</a:t>
            </a:r>
            <a:r>
              <a:rPr sz="1200" spc="35" dirty="0">
                <a:latin typeface="Calibri"/>
                <a:cs typeface="Calibri"/>
              </a:rPr>
              <a:t> </a:t>
            </a:r>
            <a:r>
              <a:rPr sz="1200" dirty="0">
                <a:latin typeface="Calibri"/>
                <a:cs typeface="Calibri"/>
              </a:rPr>
              <a:t>το</a:t>
            </a:r>
            <a:r>
              <a:rPr sz="1200" spc="35" dirty="0">
                <a:latin typeface="Calibri"/>
                <a:cs typeface="Calibri"/>
              </a:rPr>
              <a:t> </a:t>
            </a:r>
            <a:r>
              <a:rPr sz="1200" spc="-5" dirty="0">
                <a:latin typeface="Calibri"/>
                <a:cs typeface="Calibri"/>
              </a:rPr>
              <a:t>κάνετε</a:t>
            </a:r>
            <a:r>
              <a:rPr sz="1200" spc="35" dirty="0">
                <a:latin typeface="Calibri"/>
                <a:cs typeface="Calibri"/>
              </a:rPr>
              <a:t> </a:t>
            </a:r>
            <a:r>
              <a:rPr sz="1200" spc="-5" dirty="0">
                <a:latin typeface="Calibri"/>
                <a:cs typeface="Calibri"/>
              </a:rPr>
              <a:t>πριν</a:t>
            </a:r>
            <a:r>
              <a:rPr sz="1200" spc="35" dirty="0">
                <a:latin typeface="Calibri"/>
                <a:cs typeface="Calibri"/>
              </a:rPr>
              <a:t> </a:t>
            </a:r>
            <a:r>
              <a:rPr sz="1200" spc="-5" dirty="0">
                <a:latin typeface="Calibri"/>
                <a:cs typeface="Calibri"/>
              </a:rPr>
              <a:t>αντικαταστήσει</a:t>
            </a:r>
            <a:r>
              <a:rPr sz="1200" spc="35" dirty="0">
                <a:latin typeface="Calibri"/>
                <a:cs typeface="Calibri"/>
              </a:rPr>
              <a:t> </a:t>
            </a:r>
            <a:r>
              <a:rPr sz="1200" dirty="0">
                <a:latin typeface="Calibri"/>
                <a:cs typeface="Calibri"/>
              </a:rPr>
              <a:t>το</a:t>
            </a:r>
            <a:r>
              <a:rPr sz="1200" spc="35" dirty="0">
                <a:latin typeface="Calibri"/>
                <a:cs typeface="Calibri"/>
              </a:rPr>
              <a:t> </a:t>
            </a:r>
            <a:r>
              <a:rPr sz="1200" spc="-5" dirty="0">
                <a:latin typeface="Calibri"/>
                <a:cs typeface="Calibri"/>
              </a:rPr>
              <a:t>αρχείο</a:t>
            </a:r>
            <a:endParaRPr sz="1200">
              <a:latin typeface="Calibri"/>
              <a:cs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p:nvPr/>
        </p:nvSpPr>
        <p:spPr>
          <a:xfrm>
            <a:off x="1524000" y="5174297"/>
            <a:ext cx="4656455" cy="391160"/>
          </a:xfrm>
          <a:prstGeom prst="rect">
            <a:avLst/>
          </a:prstGeom>
        </p:spPr>
        <p:txBody>
          <a:bodyPr vert="horz" wrap="square" lIns="0" tIns="12700" rIns="0" bIns="0" rtlCol="0">
            <a:spAutoFit/>
          </a:bodyPr>
          <a:lstStyle/>
          <a:p>
            <a:pPr marL="12700">
              <a:lnSpc>
                <a:spcPct val="100000"/>
              </a:lnSpc>
              <a:spcBef>
                <a:spcPts val="100"/>
              </a:spcBef>
            </a:pPr>
            <a:r>
              <a:rPr sz="2400" b="1" spc="55" dirty="0">
                <a:latin typeface="Times New Roman"/>
                <a:cs typeface="Times New Roman"/>
              </a:rPr>
              <a:t>Κοινές</a:t>
            </a:r>
            <a:r>
              <a:rPr sz="2400" b="1" spc="-10" dirty="0">
                <a:latin typeface="Times New Roman"/>
                <a:cs typeface="Times New Roman"/>
              </a:rPr>
              <a:t> </a:t>
            </a:r>
            <a:r>
              <a:rPr sz="2400" b="1" spc="45" dirty="0">
                <a:latin typeface="Times New Roman"/>
                <a:cs typeface="Times New Roman"/>
              </a:rPr>
              <a:t>μεταβλητές</a:t>
            </a:r>
            <a:r>
              <a:rPr sz="2400" b="1" spc="-15" dirty="0">
                <a:latin typeface="Times New Roman"/>
                <a:cs typeface="Times New Roman"/>
              </a:rPr>
              <a:t> </a:t>
            </a:r>
            <a:r>
              <a:rPr sz="2400" b="1" spc="55" dirty="0">
                <a:latin typeface="Times New Roman"/>
                <a:cs typeface="Times New Roman"/>
              </a:rPr>
              <a:t>περιβάλλοντος</a:t>
            </a:r>
            <a:endParaRPr sz="2400">
              <a:latin typeface="Times New Roman"/>
              <a:cs typeface="Times New Roman"/>
            </a:endParaRPr>
          </a:p>
        </p:txBody>
      </p:sp>
      <p:pic>
        <p:nvPicPr>
          <p:cNvPr id="4" name="object 4"/>
          <p:cNvPicPr/>
          <p:nvPr/>
        </p:nvPicPr>
        <p:blipFill>
          <a:blip r:embed="rId3" cstate="print"/>
          <a:stretch>
            <a:fillRect/>
          </a:stretch>
        </p:blipFill>
        <p:spPr>
          <a:xfrm>
            <a:off x="-762000" y="925512"/>
            <a:ext cx="7467600" cy="4193253"/>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64</a:t>
            </a:r>
          </a:p>
        </p:txBody>
      </p:sp>
      <p:sp>
        <p:nvSpPr>
          <p:cNvPr id="6" name="Rectangle 1">
            <a:extLst>
              <a:ext uri="{FF2B5EF4-FFF2-40B4-BE49-F238E27FC236}">
                <a16:creationId xmlns:a16="http://schemas.microsoft.com/office/drawing/2014/main" id="{0E25D8DB-5667-A139-F1BC-AD3FD2623009}"/>
              </a:ext>
            </a:extLst>
          </p:cNvPr>
          <p:cNvSpPr>
            <a:spLocks noChangeArrowheads="1"/>
          </p:cNvSpPr>
          <p:nvPr/>
        </p:nvSpPr>
        <p:spPr bwMode="auto">
          <a:xfrm>
            <a:off x="6741412" y="1036979"/>
            <a:ext cx="542553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chemeClr val="tx1"/>
                </a:solidFill>
                <a:effectLst/>
                <a:latin typeface="Arial" panose="020B0604020202020204" pitchFamily="34" charset="0"/>
              </a:rPr>
              <a:t>Το πρόγραμμα που θα εκτελεστεί για να πραγματοποιηθούν οι επεξεργασίες.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chemeClr val="tx1"/>
                </a:solidFill>
                <a:effectLst/>
                <a:latin typeface="Arial" panose="020B0604020202020204" pitchFamily="34" charset="0"/>
              </a:rPr>
              <a:t>Ο αρχικός κατάλογος του χρήστη.</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chemeClr val="tx1"/>
                </a:solidFill>
                <a:effectLst/>
                <a:latin typeface="Arial" panose="020B0604020202020204" pitchFamily="34" charset="0"/>
              </a:rPr>
              <a:t>Το όνομα σύνδεσης του χρήστη.</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chemeClr val="tx1"/>
                </a:solidFill>
                <a:effectLst/>
                <a:latin typeface="Arial" panose="020B0604020202020204" pitchFamily="34" charset="0"/>
              </a:rPr>
              <a:t>Η θέση του τοπικού φακέλου εισερχομένων του χρήστη.</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chemeClr val="tx1"/>
                </a:solidFill>
                <a:effectLst/>
                <a:latin typeface="Arial" panose="020B0604020202020204" pitchFamily="34" charset="0"/>
              </a:rPr>
              <a:t>Ο προηγούμενος κατάλογος εργασίας.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chemeClr val="tx1"/>
                </a:solidFill>
                <a:effectLst/>
                <a:latin typeface="Arial" panose="020B0604020202020204" pitchFamily="34" charset="0"/>
              </a:rPr>
              <a:t>Μια λίστα καταλόγων διαχωρισμένων με κόμμα για την αναζήτηση εντολών.</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chemeClr val="tx1"/>
                </a:solidFill>
                <a:effectLst/>
                <a:latin typeface="Arial" panose="020B0604020202020204" pitchFamily="34" charset="0"/>
              </a:rPr>
              <a:t>Αυτό το πρόγραμμα μπορεί να κληθεί για την προβολή ενός αρχείου.</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chemeClr val="tx1"/>
                </a:solidFill>
                <a:effectLst/>
                <a:latin typeface="Arial" panose="020B0604020202020204" pitchFamily="34" charset="0"/>
              </a:rPr>
              <a:t>Η κύρια συμβολοσειρά της γραμμής εντολών.</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chemeClr val="tx1"/>
                </a:solidFill>
                <a:effectLst/>
                <a:latin typeface="Arial" panose="020B0604020202020204" pitchFamily="34" charset="0"/>
              </a:rPr>
              <a:t>Ο τρέχων κατάλογος εργασίας.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chemeClr val="tx1"/>
                </a:solidFill>
                <a:effectLst/>
                <a:latin typeface="Arial" panose="020B0604020202020204" pitchFamily="34" charset="0"/>
              </a:rPr>
              <a:t>Το όνομα χρήστη.</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a:spLocks noGrp="1"/>
          </p:cNvSpPr>
          <p:nvPr>
            <p:ph type="title"/>
          </p:nvPr>
        </p:nvSpPr>
        <p:spPr>
          <a:xfrm>
            <a:off x="445134" y="739140"/>
            <a:ext cx="3820795" cy="314960"/>
          </a:xfrm>
          <a:prstGeom prst="rect">
            <a:avLst/>
          </a:prstGeom>
        </p:spPr>
        <p:txBody>
          <a:bodyPr vert="horz" wrap="square" lIns="0" tIns="12700" rIns="0" bIns="0" rtlCol="0">
            <a:spAutoFit/>
          </a:bodyPr>
          <a:lstStyle/>
          <a:p>
            <a:pPr marL="12700">
              <a:lnSpc>
                <a:spcPct val="100000"/>
              </a:lnSpc>
              <a:spcBef>
                <a:spcPts val="100"/>
              </a:spcBef>
            </a:pPr>
            <a:r>
              <a:rPr sz="1900" b="1" spc="-5" dirty="0">
                <a:latin typeface="Calibri"/>
                <a:cs typeface="Calibri"/>
              </a:rPr>
              <a:t>Προβολή</a:t>
            </a:r>
            <a:r>
              <a:rPr sz="1900" b="1" spc="35" dirty="0">
                <a:latin typeface="Calibri"/>
                <a:cs typeface="Calibri"/>
              </a:rPr>
              <a:t> </a:t>
            </a:r>
            <a:r>
              <a:rPr sz="1900" b="1" spc="-15" dirty="0">
                <a:latin typeface="Calibri"/>
                <a:cs typeface="Calibri"/>
              </a:rPr>
              <a:t>μεταβλητών</a:t>
            </a:r>
            <a:r>
              <a:rPr sz="1900" b="1" spc="30" dirty="0">
                <a:latin typeface="Calibri"/>
                <a:cs typeface="Calibri"/>
              </a:rPr>
              <a:t> </a:t>
            </a:r>
            <a:r>
              <a:rPr sz="1900" b="1" spc="-5" dirty="0">
                <a:latin typeface="Calibri"/>
                <a:cs typeface="Calibri"/>
              </a:rPr>
              <a:t>περιβάλλοντος</a:t>
            </a:r>
            <a:endParaRPr sz="1900">
              <a:latin typeface="Calibri"/>
              <a:cs typeface="Calibri"/>
            </a:endParaRPr>
          </a:p>
        </p:txBody>
      </p:sp>
      <p:sp>
        <p:nvSpPr>
          <p:cNvPr id="4" name="object 4"/>
          <p:cNvSpPr txBox="1"/>
          <p:nvPr/>
        </p:nvSpPr>
        <p:spPr>
          <a:xfrm>
            <a:off x="445134" y="1154430"/>
            <a:ext cx="7366634" cy="603885"/>
          </a:xfrm>
          <a:prstGeom prst="rect">
            <a:avLst/>
          </a:prstGeom>
        </p:spPr>
        <p:txBody>
          <a:bodyPr vert="horz" wrap="square" lIns="0" tIns="38735" rIns="0" bIns="0" rtlCol="0">
            <a:spAutoFit/>
          </a:bodyPr>
          <a:lstStyle/>
          <a:p>
            <a:pPr marL="101600">
              <a:lnSpc>
                <a:spcPct val="100000"/>
              </a:lnSpc>
              <a:spcBef>
                <a:spcPts val="305"/>
              </a:spcBef>
            </a:pPr>
            <a:r>
              <a:rPr sz="1100" dirty="0">
                <a:latin typeface="Calibri"/>
                <a:cs typeface="Calibri"/>
              </a:rPr>
              <a:t>Αν</a:t>
            </a:r>
            <a:r>
              <a:rPr sz="1100" spc="30" dirty="0">
                <a:latin typeface="Calibri"/>
                <a:cs typeface="Calibri"/>
              </a:rPr>
              <a:t> </a:t>
            </a:r>
            <a:r>
              <a:rPr sz="1100" spc="-5" dirty="0">
                <a:latin typeface="Calibri"/>
                <a:cs typeface="Calibri"/>
              </a:rPr>
              <a:t>γνωρίζετε</a:t>
            </a:r>
            <a:r>
              <a:rPr sz="1100" spc="30" dirty="0">
                <a:latin typeface="Calibri"/>
                <a:cs typeface="Calibri"/>
              </a:rPr>
              <a:t> </a:t>
            </a:r>
            <a:r>
              <a:rPr sz="1100" spc="-5" dirty="0">
                <a:latin typeface="Calibri"/>
                <a:cs typeface="Calibri"/>
              </a:rPr>
              <a:t>το</a:t>
            </a:r>
            <a:r>
              <a:rPr sz="1100" spc="40" dirty="0">
                <a:latin typeface="Calibri"/>
                <a:cs typeface="Calibri"/>
              </a:rPr>
              <a:t> </a:t>
            </a:r>
            <a:r>
              <a:rPr sz="1100" spc="-5" dirty="0">
                <a:latin typeface="Calibri"/>
                <a:cs typeface="Calibri"/>
              </a:rPr>
              <a:t>όνομα</a:t>
            </a:r>
            <a:r>
              <a:rPr sz="1100" spc="30" dirty="0">
                <a:latin typeface="Calibri"/>
                <a:cs typeface="Calibri"/>
              </a:rPr>
              <a:t> </a:t>
            </a:r>
            <a:r>
              <a:rPr sz="1100" spc="-5" dirty="0">
                <a:latin typeface="Calibri"/>
                <a:cs typeface="Calibri"/>
              </a:rPr>
              <a:t>της</a:t>
            </a:r>
            <a:r>
              <a:rPr sz="1100" spc="35" dirty="0">
                <a:latin typeface="Calibri"/>
                <a:cs typeface="Calibri"/>
              </a:rPr>
              <a:t> </a:t>
            </a:r>
            <a:r>
              <a:rPr sz="1100" spc="-5" dirty="0">
                <a:latin typeface="Calibri"/>
                <a:cs typeface="Calibri"/>
              </a:rPr>
              <a:t>μεταβλητής</a:t>
            </a:r>
            <a:r>
              <a:rPr sz="1100" spc="35" dirty="0">
                <a:latin typeface="Calibri"/>
                <a:cs typeface="Calibri"/>
              </a:rPr>
              <a:t> </a:t>
            </a:r>
            <a:r>
              <a:rPr sz="1100" spc="-5" dirty="0">
                <a:latin typeface="Calibri"/>
                <a:cs typeface="Calibri"/>
              </a:rPr>
              <a:t>περιβάλλοντος</a:t>
            </a:r>
            <a:r>
              <a:rPr sz="1100" spc="35" dirty="0">
                <a:latin typeface="Calibri"/>
                <a:cs typeface="Calibri"/>
              </a:rPr>
              <a:t> </a:t>
            </a:r>
            <a:r>
              <a:rPr sz="1100" spc="-5" dirty="0">
                <a:latin typeface="Calibri"/>
                <a:cs typeface="Calibri"/>
              </a:rPr>
              <a:t>που</a:t>
            </a:r>
            <a:r>
              <a:rPr sz="1100" spc="35" dirty="0">
                <a:latin typeface="Calibri"/>
                <a:cs typeface="Calibri"/>
              </a:rPr>
              <a:t> </a:t>
            </a:r>
            <a:r>
              <a:rPr sz="1100" spc="-5" dirty="0">
                <a:latin typeface="Calibri"/>
                <a:cs typeface="Calibri"/>
              </a:rPr>
              <a:t>θέλετε</a:t>
            </a:r>
            <a:r>
              <a:rPr sz="1100" spc="35" dirty="0">
                <a:latin typeface="Calibri"/>
                <a:cs typeface="Calibri"/>
              </a:rPr>
              <a:t> </a:t>
            </a:r>
            <a:r>
              <a:rPr sz="1100" spc="-5" dirty="0">
                <a:latin typeface="Calibri"/>
                <a:cs typeface="Calibri"/>
              </a:rPr>
              <a:t>να</a:t>
            </a:r>
            <a:r>
              <a:rPr sz="1100" spc="40" dirty="0">
                <a:latin typeface="Calibri"/>
                <a:cs typeface="Calibri"/>
              </a:rPr>
              <a:t> </a:t>
            </a:r>
            <a:r>
              <a:rPr sz="1100" spc="-5" dirty="0">
                <a:latin typeface="Calibri"/>
                <a:cs typeface="Calibri"/>
              </a:rPr>
              <a:t>εξετάσετε</a:t>
            </a:r>
            <a:r>
              <a:rPr sz="1100" spc="-5" dirty="0">
                <a:latin typeface="Times New Roman"/>
                <a:cs typeface="Times New Roman"/>
              </a:rPr>
              <a:t>,</a:t>
            </a:r>
            <a:r>
              <a:rPr sz="1100" spc="5" dirty="0">
                <a:latin typeface="Times New Roman"/>
                <a:cs typeface="Times New Roman"/>
              </a:rPr>
              <a:t> </a:t>
            </a:r>
            <a:r>
              <a:rPr sz="1100" spc="-5" dirty="0">
                <a:latin typeface="Calibri"/>
                <a:cs typeface="Calibri"/>
              </a:rPr>
              <a:t>μπορείτε</a:t>
            </a:r>
            <a:r>
              <a:rPr sz="1100" spc="35" dirty="0">
                <a:latin typeface="Calibri"/>
                <a:cs typeface="Calibri"/>
              </a:rPr>
              <a:t> </a:t>
            </a:r>
            <a:r>
              <a:rPr sz="1100" spc="-5" dirty="0">
                <a:latin typeface="Calibri"/>
                <a:cs typeface="Calibri"/>
              </a:rPr>
              <a:t>να</a:t>
            </a:r>
            <a:r>
              <a:rPr sz="1100" spc="40" dirty="0">
                <a:latin typeface="Calibri"/>
                <a:cs typeface="Calibri"/>
              </a:rPr>
              <a:t> </a:t>
            </a:r>
            <a:r>
              <a:rPr sz="1100" spc="-5" dirty="0">
                <a:latin typeface="Calibri"/>
                <a:cs typeface="Calibri"/>
              </a:rPr>
              <a:t>εκτελέσετε</a:t>
            </a:r>
            <a:r>
              <a:rPr sz="1100" spc="25" dirty="0">
                <a:latin typeface="Calibri"/>
                <a:cs typeface="Calibri"/>
              </a:rPr>
              <a:t> </a:t>
            </a:r>
            <a:r>
              <a:rPr sz="1100" b="1" spc="-5" dirty="0">
                <a:latin typeface="Calibri"/>
                <a:cs typeface="Calibri"/>
              </a:rPr>
              <a:t>την</a:t>
            </a:r>
            <a:r>
              <a:rPr sz="1100" b="1" spc="40" dirty="0">
                <a:latin typeface="Calibri"/>
                <a:cs typeface="Calibri"/>
              </a:rPr>
              <a:t> </a:t>
            </a:r>
            <a:r>
              <a:rPr sz="1100" b="1" spc="-5" dirty="0">
                <a:latin typeface="Calibri"/>
                <a:cs typeface="Calibri"/>
              </a:rPr>
              <a:t>εντολή</a:t>
            </a:r>
            <a:r>
              <a:rPr sz="1100" b="1" spc="35" dirty="0">
                <a:latin typeface="Calibri"/>
                <a:cs typeface="Calibri"/>
              </a:rPr>
              <a:t> </a:t>
            </a:r>
            <a:r>
              <a:rPr sz="1100" b="1" spc="-5" dirty="0">
                <a:latin typeface="Times New Roman"/>
                <a:cs typeface="Times New Roman"/>
              </a:rPr>
              <a:t>echo</a:t>
            </a:r>
            <a:endParaRPr sz="1100">
              <a:latin typeface="Times New Roman"/>
              <a:cs typeface="Times New Roman"/>
            </a:endParaRPr>
          </a:p>
          <a:p>
            <a:pPr marL="12700" marR="5080">
              <a:lnSpc>
                <a:spcPct val="113599"/>
              </a:lnSpc>
              <a:spcBef>
                <a:spcPts val="30"/>
              </a:spcBef>
            </a:pPr>
            <a:r>
              <a:rPr sz="1100" b="1" spc="-5" dirty="0">
                <a:solidFill>
                  <a:srgbClr val="FF0000"/>
                </a:solidFill>
                <a:latin typeface="Times New Roman"/>
                <a:cs typeface="Times New Roman"/>
              </a:rPr>
              <a:t>$VARIABLE_NAME</a:t>
            </a:r>
            <a:r>
              <a:rPr sz="1100" b="1" spc="20" dirty="0">
                <a:solidFill>
                  <a:srgbClr val="FF0000"/>
                </a:solidFill>
                <a:latin typeface="Times New Roman"/>
                <a:cs typeface="Times New Roman"/>
              </a:rPr>
              <a:t> </a:t>
            </a:r>
            <a:r>
              <a:rPr sz="1100" dirty="0">
                <a:latin typeface="Calibri"/>
                <a:cs typeface="Calibri"/>
              </a:rPr>
              <a:t>ή</a:t>
            </a:r>
            <a:r>
              <a:rPr sz="1100" spc="35" dirty="0">
                <a:latin typeface="Calibri"/>
                <a:cs typeface="Calibri"/>
              </a:rPr>
              <a:t> </a:t>
            </a:r>
            <a:r>
              <a:rPr sz="1100" b="1" spc="-5" dirty="0">
                <a:solidFill>
                  <a:srgbClr val="FF0000"/>
                </a:solidFill>
                <a:latin typeface="Times New Roman"/>
                <a:cs typeface="Times New Roman"/>
              </a:rPr>
              <a:t>printenv</a:t>
            </a:r>
            <a:r>
              <a:rPr sz="1100" b="1" spc="10" dirty="0">
                <a:solidFill>
                  <a:srgbClr val="FF0000"/>
                </a:solidFill>
                <a:latin typeface="Times New Roman"/>
                <a:cs typeface="Times New Roman"/>
              </a:rPr>
              <a:t> </a:t>
            </a:r>
            <a:r>
              <a:rPr sz="1100" b="1" spc="-5" dirty="0">
                <a:solidFill>
                  <a:srgbClr val="FF0000"/>
                </a:solidFill>
                <a:latin typeface="Times New Roman"/>
                <a:cs typeface="Times New Roman"/>
              </a:rPr>
              <a:t>VARIABLE_NAME.</a:t>
            </a:r>
            <a:r>
              <a:rPr sz="1100" b="1" spc="25" dirty="0">
                <a:solidFill>
                  <a:srgbClr val="FF0000"/>
                </a:solidFill>
                <a:latin typeface="Times New Roman"/>
                <a:cs typeface="Times New Roman"/>
              </a:rPr>
              <a:t> </a:t>
            </a:r>
            <a:r>
              <a:rPr sz="1100" dirty="0">
                <a:latin typeface="Calibri"/>
                <a:cs typeface="Calibri"/>
              </a:rPr>
              <a:t>Αν</a:t>
            </a:r>
            <a:r>
              <a:rPr sz="1100" spc="35" dirty="0">
                <a:latin typeface="Calibri"/>
                <a:cs typeface="Calibri"/>
              </a:rPr>
              <a:t> </a:t>
            </a:r>
            <a:r>
              <a:rPr sz="1100" spc="-5" dirty="0">
                <a:latin typeface="Calibri"/>
                <a:cs typeface="Calibri"/>
              </a:rPr>
              <a:t>θέλετε</a:t>
            </a:r>
            <a:r>
              <a:rPr sz="1100" spc="35" dirty="0">
                <a:latin typeface="Calibri"/>
                <a:cs typeface="Calibri"/>
              </a:rPr>
              <a:t> </a:t>
            </a:r>
            <a:r>
              <a:rPr sz="1100" spc="-5" dirty="0">
                <a:latin typeface="Calibri"/>
                <a:cs typeface="Calibri"/>
              </a:rPr>
              <a:t>να</a:t>
            </a:r>
            <a:r>
              <a:rPr sz="1100" spc="45" dirty="0">
                <a:latin typeface="Calibri"/>
                <a:cs typeface="Calibri"/>
              </a:rPr>
              <a:t> </a:t>
            </a:r>
            <a:r>
              <a:rPr sz="1100" spc="-5" dirty="0">
                <a:latin typeface="Calibri"/>
                <a:cs typeface="Calibri"/>
              </a:rPr>
              <a:t>εξετάσετε</a:t>
            </a:r>
            <a:r>
              <a:rPr sz="1100" spc="30" dirty="0">
                <a:latin typeface="Calibri"/>
                <a:cs typeface="Calibri"/>
              </a:rPr>
              <a:t> </a:t>
            </a:r>
            <a:r>
              <a:rPr sz="1100" spc="-5" dirty="0">
                <a:latin typeface="Calibri"/>
                <a:cs typeface="Calibri"/>
              </a:rPr>
              <a:t>όλες</a:t>
            </a:r>
            <a:r>
              <a:rPr sz="1100" spc="40" dirty="0">
                <a:latin typeface="Calibri"/>
                <a:cs typeface="Calibri"/>
              </a:rPr>
              <a:t> </a:t>
            </a:r>
            <a:r>
              <a:rPr sz="1100" spc="-5" dirty="0">
                <a:latin typeface="Calibri"/>
                <a:cs typeface="Calibri"/>
              </a:rPr>
              <a:t>τις</a:t>
            </a:r>
            <a:r>
              <a:rPr sz="1100" spc="45" dirty="0">
                <a:latin typeface="Calibri"/>
                <a:cs typeface="Calibri"/>
              </a:rPr>
              <a:t> </a:t>
            </a:r>
            <a:r>
              <a:rPr sz="1100" spc="-5" dirty="0">
                <a:latin typeface="Calibri"/>
                <a:cs typeface="Calibri"/>
              </a:rPr>
              <a:t>μεταβλητές</a:t>
            </a:r>
            <a:r>
              <a:rPr sz="1100" spc="35" dirty="0">
                <a:latin typeface="Calibri"/>
                <a:cs typeface="Calibri"/>
              </a:rPr>
              <a:t> </a:t>
            </a:r>
            <a:r>
              <a:rPr sz="1100" spc="-5" dirty="0">
                <a:latin typeface="Calibri"/>
                <a:cs typeface="Calibri"/>
              </a:rPr>
              <a:t>περιβάλλοντος</a:t>
            </a:r>
            <a:r>
              <a:rPr sz="1100" spc="40" dirty="0">
                <a:latin typeface="Calibri"/>
                <a:cs typeface="Calibri"/>
              </a:rPr>
              <a:t> </a:t>
            </a:r>
            <a:r>
              <a:rPr sz="1100" spc="-5" dirty="0">
                <a:latin typeface="Calibri"/>
                <a:cs typeface="Calibri"/>
              </a:rPr>
              <a:t>που</a:t>
            </a:r>
            <a:r>
              <a:rPr sz="1100" spc="35" dirty="0">
                <a:latin typeface="Calibri"/>
                <a:cs typeface="Calibri"/>
              </a:rPr>
              <a:t> </a:t>
            </a:r>
            <a:r>
              <a:rPr sz="1100" spc="-5" dirty="0">
                <a:latin typeface="Calibri"/>
                <a:cs typeface="Calibri"/>
              </a:rPr>
              <a:t>έχουν </a:t>
            </a:r>
            <a:r>
              <a:rPr sz="1100" spc="-229" dirty="0">
                <a:latin typeface="Calibri"/>
                <a:cs typeface="Calibri"/>
              </a:rPr>
              <a:t> </a:t>
            </a:r>
            <a:r>
              <a:rPr sz="1100" spc="-5" dirty="0">
                <a:latin typeface="Calibri"/>
                <a:cs typeface="Calibri"/>
              </a:rPr>
              <a:t>ρυθμιστεί</a:t>
            </a:r>
            <a:r>
              <a:rPr sz="1100" spc="-5" dirty="0">
                <a:latin typeface="Times New Roman"/>
                <a:cs typeface="Times New Roman"/>
              </a:rPr>
              <a:t>, </a:t>
            </a:r>
            <a:r>
              <a:rPr sz="1100" spc="-5" dirty="0">
                <a:latin typeface="Calibri"/>
                <a:cs typeface="Calibri"/>
              </a:rPr>
              <a:t>χρησιμοποιήστε</a:t>
            </a:r>
            <a:r>
              <a:rPr sz="1100" spc="20" dirty="0">
                <a:latin typeface="Calibri"/>
                <a:cs typeface="Calibri"/>
              </a:rPr>
              <a:t> </a:t>
            </a:r>
            <a:r>
              <a:rPr sz="1100" spc="-5" dirty="0">
                <a:latin typeface="Calibri"/>
                <a:cs typeface="Calibri"/>
              </a:rPr>
              <a:t>τις</a:t>
            </a:r>
            <a:r>
              <a:rPr sz="1100" spc="25" dirty="0">
                <a:latin typeface="Calibri"/>
                <a:cs typeface="Calibri"/>
              </a:rPr>
              <a:t> </a:t>
            </a:r>
            <a:r>
              <a:rPr sz="1100" spc="-5" dirty="0">
                <a:latin typeface="Calibri"/>
                <a:cs typeface="Calibri"/>
              </a:rPr>
              <a:t>εντολές</a:t>
            </a:r>
            <a:r>
              <a:rPr sz="1100" spc="20" dirty="0">
                <a:latin typeface="Calibri"/>
                <a:cs typeface="Calibri"/>
              </a:rPr>
              <a:t> </a:t>
            </a:r>
            <a:r>
              <a:rPr sz="1100" spc="-5" dirty="0">
                <a:latin typeface="Times New Roman"/>
                <a:cs typeface="Times New Roman"/>
              </a:rPr>
              <a:t>env</a:t>
            </a:r>
            <a:r>
              <a:rPr sz="1100" dirty="0">
                <a:latin typeface="Times New Roman"/>
                <a:cs typeface="Times New Roman"/>
              </a:rPr>
              <a:t> </a:t>
            </a:r>
            <a:r>
              <a:rPr sz="1100" b="1" dirty="0">
                <a:solidFill>
                  <a:srgbClr val="FF0000"/>
                </a:solidFill>
                <a:latin typeface="Calibri"/>
                <a:cs typeface="Calibri"/>
              </a:rPr>
              <a:t>ή</a:t>
            </a:r>
            <a:r>
              <a:rPr sz="1100" b="1" spc="20" dirty="0">
                <a:solidFill>
                  <a:srgbClr val="FF0000"/>
                </a:solidFill>
                <a:latin typeface="Calibri"/>
                <a:cs typeface="Calibri"/>
              </a:rPr>
              <a:t> </a:t>
            </a:r>
            <a:r>
              <a:rPr sz="1100" b="1" spc="-5" dirty="0">
                <a:solidFill>
                  <a:srgbClr val="FF0000"/>
                </a:solidFill>
                <a:latin typeface="Times New Roman"/>
                <a:cs typeface="Times New Roman"/>
              </a:rPr>
              <a:t>printenv</a:t>
            </a:r>
            <a:r>
              <a:rPr sz="1100" spc="-5" dirty="0">
                <a:latin typeface="Times New Roman"/>
                <a:cs typeface="Times New Roman"/>
              </a:rPr>
              <a:t>.</a:t>
            </a:r>
            <a:endParaRPr sz="1100">
              <a:latin typeface="Times New Roman"/>
              <a:cs typeface="Times New Roman"/>
            </a:endParaRPr>
          </a:p>
        </p:txBody>
      </p:sp>
      <p:pic>
        <p:nvPicPr>
          <p:cNvPr id="5" name="object 5"/>
          <p:cNvPicPr/>
          <p:nvPr/>
        </p:nvPicPr>
        <p:blipFill>
          <a:blip r:embed="rId3" cstate="print"/>
          <a:stretch>
            <a:fillRect/>
          </a:stretch>
        </p:blipFill>
        <p:spPr>
          <a:xfrm>
            <a:off x="458152" y="2240597"/>
            <a:ext cx="8273415" cy="3556000"/>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65</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952" y="762317"/>
            <a:ext cx="6481127" cy="5333365"/>
          </a:xfrm>
          <a:prstGeom prst="rect">
            <a:avLst/>
          </a:prstGeom>
        </p:spPr>
      </p:pic>
      <p:pic>
        <p:nvPicPr>
          <p:cNvPr id="3" name="object 3"/>
          <p:cNvPicPr/>
          <p:nvPr/>
        </p:nvPicPr>
        <p:blipFill>
          <a:blip r:embed="rId3" cstate="print"/>
          <a:stretch>
            <a:fillRect/>
          </a:stretch>
        </p:blipFill>
        <p:spPr>
          <a:xfrm>
            <a:off x="9503727" y="6132195"/>
            <a:ext cx="1530032" cy="612140"/>
          </a:xfrm>
          <a:prstGeom prst="rect">
            <a:avLst/>
          </a:prstGeom>
        </p:spPr>
      </p:pic>
      <p:grpSp>
        <p:nvGrpSpPr>
          <p:cNvPr id="4" name="object 4"/>
          <p:cNvGrpSpPr/>
          <p:nvPr/>
        </p:nvGrpSpPr>
        <p:grpSpPr>
          <a:xfrm>
            <a:off x="5953125" y="762317"/>
            <a:ext cx="5656580" cy="5352415"/>
            <a:chOff x="5953125" y="762317"/>
            <a:chExt cx="5656580" cy="5352415"/>
          </a:xfrm>
        </p:grpSpPr>
        <p:pic>
          <p:nvPicPr>
            <p:cNvPr id="5" name="object 5"/>
            <p:cNvPicPr/>
            <p:nvPr/>
          </p:nvPicPr>
          <p:blipFill>
            <a:blip r:embed="rId4" cstate="print"/>
            <a:stretch>
              <a:fillRect/>
            </a:stretch>
          </p:blipFill>
          <p:spPr>
            <a:xfrm>
              <a:off x="5953125" y="762317"/>
              <a:ext cx="5656580" cy="3051175"/>
            </a:xfrm>
            <a:prstGeom prst="rect">
              <a:avLst/>
            </a:prstGeom>
          </p:spPr>
        </p:pic>
        <p:sp>
          <p:nvSpPr>
            <p:cNvPr id="6" name="object 6"/>
            <p:cNvSpPr/>
            <p:nvPr/>
          </p:nvSpPr>
          <p:spPr>
            <a:xfrm>
              <a:off x="6425882" y="3569017"/>
              <a:ext cx="4710430" cy="2526665"/>
            </a:xfrm>
            <a:custGeom>
              <a:avLst/>
              <a:gdLst/>
              <a:ahLst/>
              <a:cxnLst/>
              <a:rect l="l" t="t" r="r" b="b"/>
              <a:pathLst>
                <a:path w="4710430" h="2526665">
                  <a:moveTo>
                    <a:pt x="4710430" y="0"/>
                  </a:moveTo>
                  <a:lnTo>
                    <a:pt x="0" y="0"/>
                  </a:lnTo>
                  <a:lnTo>
                    <a:pt x="0" y="2526665"/>
                  </a:lnTo>
                  <a:lnTo>
                    <a:pt x="4710430" y="2526665"/>
                  </a:lnTo>
                  <a:lnTo>
                    <a:pt x="4710430" y="0"/>
                  </a:lnTo>
                  <a:close/>
                </a:path>
              </a:pathLst>
            </a:custGeom>
            <a:solidFill>
              <a:srgbClr val="999999"/>
            </a:solidFill>
          </p:spPr>
          <p:txBody>
            <a:bodyPr wrap="square" lIns="0" tIns="0" rIns="0" bIns="0" rtlCol="0"/>
            <a:lstStyle/>
            <a:p>
              <a:endParaRPr/>
            </a:p>
          </p:txBody>
        </p:sp>
        <p:sp>
          <p:nvSpPr>
            <p:cNvPr id="7" name="object 7"/>
            <p:cNvSpPr/>
            <p:nvPr/>
          </p:nvSpPr>
          <p:spPr>
            <a:xfrm>
              <a:off x="6425882" y="3569017"/>
              <a:ext cx="4710430" cy="2526665"/>
            </a:xfrm>
            <a:custGeom>
              <a:avLst/>
              <a:gdLst/>
              <a:ahLst/>
              <a:cxnLst/>
              <a:rect l="l" t="t" r="r" b="b"/>
              <a:pathLst>
                <a:path w="4710430" h="2526665">
                  <a:moveTo>
                    <a:pt x="0" y="0"/>
                  </a:moveTo>
                  <a:lnTo>
                    <a:pt x="4710430" y="0"/>
                  </a:lnTo>
                  <a:lnTo>
                    <a:pt x="4710430" y="2526665"/>
                  </a:lnTo>
                  <a:lnTo>
                    <a:pt x="0" y="2526665"/>
                  </a:lnTo>
                  <a:lnTo>
                    <a:pt x="0" y="0"/>
                  </a:lnTo>
                </a:path>
              </a:pathLst>
            </a:custGeom>
            <a:ln w="38100">
              <a:solidFill>
                <a:srgbClr val="000000"/>
              </a:solidFill>
            </a:ln>
          </p:spPr>
          <p:txBody>
            <a:bodyPr wrap="square" lIns="0" tIns="0" rIns="0" bIns="0" rtlCol="0"/>
            <a:lstStyle/>
            <a:p>
              <a:endParaRPr/>
            </a:p>
          </p:txBody>
        </p:sp>
      </p:grpSp>
      <p:sp>
        <p:nvSpPr>
          <p:cNvPr id="8" name="object 8"/>
          <p:cNvSpPr txBox="1"/>
          <p:nvPr/>
        </p:nvSpPr>
        <p:spPr>
          <a:xfrm>
            <a:off x="6444932" y="3596004"/>
            <a:ext cx="3498850" cy="1414780"/>
          </a:xfrm>
          <a:prstGeom prst="rect">
            <a:avLst/>
          </a:prstGeom>
        </p:spPr>
        <p:txBody>
          <a:bodyPr vert="horz" wrap="square" lIns="0" tIns="23495" rIns="0" bIns="0" rtlCol="0">
            <a:spAutoFit/>
          </a:bodyPr>
          <a:lstStyle/>
          <a:p>
            <a:pPr>
              <a:lnSpc>
                <a:spcPct val="100000"/>
              </a:lnSpc>
              <a:spcBef>
                <a:spcPts val="185"/>
              </a:spcBef>
            </a:pPr>
            <a:r>
              <a:rPr sz="850" spc="-15" dirty="0">
                <a:latin typeface="Calibri"/>
                <a:cs typeface="Calibri"/>
              </a:rPr>
              <a:t>LC_MEASUREMENT=en_US.UTF-8</a:t>
            </a:r>
            <a:endParaRPr sz="850">
              <a:latin typeface="Calibri"/>
              <a:cs typeface="Calibri"/>
            </a:endParaRPr>
          </a:p>
          <a:p>
            <a:pPr marR="1749425">
              <a:lnSpc>
                <a:spcPct val="106900"/>
              </a:lnSpc>
              <a:spcBef>
                <a:spcPts val="15"/>
              </a:spcBef>
            </a:pPr>
            <a:r>
              <a:rPr sz="850" spc="-15" dirty="0">
                <a:latin typeface="Calibri"/>
                <a:cs typeface="Calibri"/>
              </a:rPr>
              <a:t>PAPERSIZE=γράμμα </a:t>
            </a:r>
            <a:r>
              <a:rPr sz="850" spc="-10" dirty="0">
                <a:latin typeface="Calibri"/>
                <a:cs typeface="Calibri"/>
              </a:rPr>
              <a:t> </a:t>
            </a:r>
            <a:r>
              <a:rPr sz="850" spc="-15" dirty="0">
                <a:latin typeface="Calibri"/>
                <a:cs typeface="Calibri"/>
              </a:rPr>
              <a:t>XDG_RUNTIME_DIR=/run/χρήστης/1000 </a:t>
            </a:r>
            <a:r>
              <a:rPr sz="850" spc="-180" dirty="0">
                <a:latin typeface="Calibri"/>
                <a:cs typeface="Calibri"/>
              </a:rPr>
              <a:t> </a:t>
            </a:r>
            <a:r>
              <a:rPr sz="850" spc="-15" dirty="0">
                <a:latin typeface="Calibri"/>
                <a:cs typeface="Calibri"/>
              </a:rPr>
              <a:t>LC_TIME=en_US.UTF-8</a:t>
            </a:r>
            <a:endParaRPr sz="850">
              <a:latin typeface="Calibri"/>
              <a:cs typeface="Calibri"/>
            </a:endParaRPr>
          </a:p>
          <a:p>
            <a:pPr marR="10795">
              <a:lnSpc>
                <a:spcPct val="106900"/>
              </a:lnSpc>
              <a:spcBef>
                <a:spcPts val="5"/>
              </a:spcBef>
            </a:pPr>
            <a:r>
              <a:rPr sz="850" spc="-15" dirty="0">
                <a:latin typeface="Calibri"/>
                <a:cs typeface="Calibri"/>
              </a:rPr>
              <a:t>XDG_DATA_DIRS=/usr/share/ubuntu:/usr/share/gnome:/home/und3rd06012/.lo </a:t>
            </a:r>
            <a:r>
              <a:rPr sz="850" spc="-10" dirty="0">
                <a:latin typeface="Calibri"/>
                <a:cs typeface="Calibri"/>
              </a:rPr>
              <a:t> </a:t>
            </a:r>
            <a:r>
              <a:rPr sz="850" spc="-15" dirty="0">
                <a:latin typeface="Calibri"/>
                <a:cs typeface="Calibri"/>
              </a:rPr>
              <a:t>cal/share/flatpak/exports/share:/var/lib/flatpak/exports/share:/usr/local/share/:</a:t>
            </a:r>
            <a:endParaRPr sz="850">
              <a:latin typeface="Calibri"/>
              <a:cs typeface="Calibri"/>
            </a:endParaRPr>
          </a:p>
          <a:p>
            <a:pPr marR="5080">
              <a:lnSpc>
                <a:spcPct val="106900"/>
              </a:lnSpc>
            </a:pPr>
            <a:r>
              <a:rPr sz="850" spc="-15" dirty="0">
                <a:latin typeface="Calibri"/>
                <a:cs typeface="Calibri"/>
              </a:rPr>
              <a:t>/usr/share/:/var/lib/snapd/desktop </a:t>
            </a:r>
            <a:r>
              <a:rPr sz="850" spc="-10" dirty="0">
                <a:latin typeface="Calibri"/>
                <a:cs typeface="Calibri"/>
              </a:rPr>
              <a:t> </a:t>
            </a:r>
            <a:r>
              <a:rPr sz="850" spc="-15" dirty="0">
                <a:latin typeface="Calibri"/>
                <a:cs typeface="Calibri"/>
              </a:rPr>
              <a:t>PATH=/usr/local/sbin:/usr/local/bin:/usr/sbin:/usr/bin:/sbin:/bin:/usr/games:/usr</a:t>
            </a:r>
            <a:endParaRPr sz="850">
              <a:latin typeface="Calibri"/>
              <a:cs typeface="Calibri"/>
            </a:endParaRPr>
          </a:p>
          <a:p>
            <a:pPr marR="2042160">
              <a:lnSpc>
                <a:spcPct val="106900"/>
              </a:lnSpc>
            </a:pPr>
            <a:r>
              <a:rPr sz="850" spc="-15" dirty="0">
                <a:latin typeface="Calibri"/>
                <a:cs typeface="Calibri"/>
              </a:rPr>
              <a:t>/local/games:/snap/bin:/snap/bin </a:t>
            </a:r>
            <a:r>
              <a:rPr sz="850" spc="-180" dirty="0">
                <a:latin typeface="Calibri"/>
                <a:cs typeface="Calibri"/>
              </a:rPr>
              <a:t> </a:t>
            </a:r>
            <a:r>
              <a:rPr sz="850" spc="-15" dirty="0">
                <a:latin typeface="Calibri"/>
                <a:cs typeface="Calibri"/>
              </a:rPr>
              <a:t>GDMSESSION=ubuntu</a:t>
            </a:r>
            <a:endParaRPr sz="850">
              <a:latin typeface="Calibri"/>
              <a:cs typeface="Calibri"/>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66</a:t>
            </a:r>
          </a:p>
        </p:txBody>
      </p:sp>
      <p:sp>
        <p:nvSpPr>
          <p:cNvPr id="9" name="object 9"/>
          <p:cNvSpPr txBox="1"/>
          <p:nvPr/>
        </p:nvSpPr>
        <p:spPr>
          <a:xfrm>
            <a:off x="6444932" y="5389879"/>
            <a:ext cx="2765425" cy="438150"/>
          </a:xfrm>
          <a:prstGeom prst="rect">
            <a:avLst/>
          </a:prstGeom>
        </p:spPr>
        <p:txBody>
          <a:bodyPr vert="horz" wrap="square" lIns="0" tIns="12700" rIns="0" bIns="0" rtlCol="0">
            <a:spAutoFit/>
          </a:bodyPr>
          <a:lstStyle/>
          <a:p>
            <a:pPr marR="59690">
              <a:lnSpc>
                <a:spcPct val="108300"/>
              </a:lnSpc>
              <a:spcBef>
                <a:spcPts val="100"/>
              </a:spcBef>
            </a:pPr>
            <a:r>
              <a:rPr sz="850" spc="-15" dirty="0">
                <a:latin typeface="Calibri"/>
                <a:cs typeface="Calibri"/>
              </a:rPr>
              <a:t>DBUS_SESSION_BUS_ADDRESS=unix:path=/run/user/1000/bus </a:t>
            </a:r>
            <a:r>
              <a:rPr sz="850" spc="-10" dirty="0">
                <a:latin typeface="Calibri"/>
                <a:cs typeface="Calibri"/>
              </a:rPr>
              <a:t> </a:t>
            </a:r>
            <a:r>
              <a:rPr sz="850" spc="-15" dirty="0">
                <a:latin typeface="Calibri"/>
                <a:cs typeface="Calibri"/>
              </a:rPr>
              <a:t>LC_NUMERIC=en_US.UTF-8</a:t>
            </a:r>
            <a:endParaRPr sz="850">
              <a:latin typeface="Calibri"/>
              <a:cs typeface="Calibri"/>
            </a:endParaRPr>
          </a:p>
          <a:p>
            <a:pPr>
              <a:lnSpc>
                <a:spcPct val="100000"/>
              </a:lnSpc>
              <a:spcBef>
                <a:spcPts val="15"/>
              </a:spcBef>
            </a:pPr>
            <a:r>
              <a:rPr sz="850" spc="-15" dirty="0">
                <a:latin typeface="Calibri"/>
                <a:cs typeface="Calibri"/>
              </a:rPr>
              <a:t>_=/usr/bin/printenv</a:t>
            </a:r>
            <a:r>
              <a:rPr sz="850" spc="-10" dirty="0">
                <a:latin typeface="Calibri"/>
                <a:cs typeface="Calibri"/>
              </a:rPr>
              <a:t> </a:t>
            </a:r>
            <a:r>
              <a:rPr sz="850" spc="-15" dirty="0">
                <a:latin typeface="Calibri"/>
                <a:cs typeface="Calibri"/>
              </a:rPr>
              <a:t>OLDPWD=/home/und3rd06012/Downloads</a:t>
            </a:r>
            <a:endParaRPr sz="850">
              <a:latin typeface="Calibri"/>
              <a:cs typeface="Calibri"/>
            </a:endParaRPr>
          </a:p>
        </p:txBody>
      </p:sp>
      <p:sp>
        <p:nvSpPr>
          <p:cNvPr id="10" name="object 10"/>
          <p:cNvSpPr txBox="1"/>
          <p:nvPr/>
        </p:nvSpPr>
        <p:spPr>
          <a:xfrm>
            <a:off x="10402569" y="5530850"/>
            <a:ext cx="210820" cy="452120"/>
          </a:xfrm>
          <a:prstGeom prst="rect">
            <a:avLst/>
          </a:prstGeom>
        </p:spPr>
        <p:txBody>
          <a:bodyPr vert="horz" wrap="square" lIns="0" tIns="12700" rIns="0" bIns="0" rtlCol="0">
            <a:spAutoFit/>
          </a:bodyPr>
          <a:lstStyle/>
          <a:p>
            <a:pPr>
              <a:lnSpc>
                <a:spcPct val="100000"/>
              </a:lnSpc>
              <a:spcBef>
                <a:spcPts val="100"/>
              </a:spcBef>
            </a:pPr>
            <a:r>
              <a:rPr sz="2800" b="1" dirty="0">
                <a:solidFill>
                  <a:srgbClr val="FF0000"/>
                </a:solidFill>
                <a:latin typeface="Arial"/>
                <a:cs typeface="Arial"/>
              </a:rPr>
              <a:t>3</a:t>
            </a:r>
            <a:endParaRPr sz="2800">
              <a:latin typeface="Arial"/>
              <a:cs typeface="Arial"/>
            </a:endParaRPr>
          </a:p>
        </p:txBody>
      </p:sp>
      <p:sp>
        <p:nvSpPr>
          <p:cNvPr id="11" name="object 11"/>
          <p:cNvSpPr txBox="1">
            <a:spLocks noGrp="1"/>
          </p:cNvSpPr>
          <p:nvPr>
            <p:ph type="title"/>
          </p:nvPr>
        </p:nvSpPr>
        <p:spPr>
          <a:xfrm>
            <a:off x="279400" y="246062"/>
            <a:ext cx="6984365"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C8211C"/>
                </a:solidFill>
                <a:latin typeface="Times New Roman"/>
                <a:cs typeface="Times New Roman"/>
              </a:rPr>
              <a:t>p</a:t>
            </a:r>
            <a:r>
              <a:rPr sz="1400" b="1" spc="5" dirty="0">
                <a:solidFill>
                  <a:srgbClr val="C8211C"/>
                </a:solidFill>
                <a:latin typeface="Times New Roman"/>
                <a:cs typeface="Times New Roman"/>
              </a:rPr>
              <a:t> </a:t>
            </a:r>
            <a:r>
              <a:rPr sz="1400" b="1" spc="-5" dirty="0">
                <a:solidFill>
                  <a:srgbClr val="C8211C"/>
                </a:solidFill>
                <a:latin typeface="Times New Roman"/>
                <a:cs typeface="Times New Roman"/>
              </a:rPr>
              <a:t>rintenv</a:t>
            </a:r>
            <a:r>
              <a:rPr sz="1400" b="1" spc="5" dirty="0">
                <a:solidFill>
                  <a:srgbClr val="C8211C"/>
                </a:solidFill>
                <a:latin typeface="Times New Roman"/>
                <a:cs typeface="Times New Roman"/>
              </a:rPr>
              <a:t> </a:t>
            </a:r>
            <a:r>
              <a:rPr sz="1400" b="1" dirty="0">
                <a:latin typeface="Calibri"/>
                <a:cs typeface="Calibri"/>
              </a:rPr>
              <a:t>ή</a:t>
            </a:r>
            <a:r>
              <a:rPr sz="1400" b="1" spc="40" dirty="0">
                <a:latin typeface="Calibri"/>
                <a:cs typeface="Calibri"/>
              </a:rPr>
              <a:t> </a:t>
            </a:r>
            <a:r>
              <a:rPr sz="1400" b="1" spc="-30" dirty="0">
                <a:solidFill>
                  <a:srgbClr val="C8211C"/>
                </a:solidFill>
                <a:latin typeface="Times New Roman"/>
                <a:cs typeface="Times New Roman"/>
              </a:rPr>
              <a:t>XMLExtensible</a:t>
            </a:r>
            <a:r>
              <a:rPr sz="1400" b="1" spc="-40" dirty="0">
                <a:solidFill>
                  <a:srgbClr val="C8211C"/>
                </a:solidFill>
                <a:latin typeface="Times New Roman"/>
                <a:cs typeface="Times New Roman"/>
              </a:rPr>
              <a:t> </a:t>
            </a:r>
            <a:r>
              <a:rPr sz="1400" b="1" spc="-25" dirty="0">
                <a:solidFill>
                  <a:srgbClr val="C8211C"/>
                </a:solidFill>
                <a:latin typeface="Times New Roman"/>
                <a:cs typeface="Times New Roman"/>
              </a:rPr>
              <a:t>Markup</a:t>
            </a:r>
            <a:r>
              <a:rPr sz="1400" b="1" spc="-45" dirty="0">
                <a:solidFill>
                  <a:srgbClr val="C8211C"/>
                </a:solidFill>
                <a:latin typeface="Times New Roman"/>
                <a:cs typeface="Times New Roman"/>
              </a:rPr>
              <a:t> </a:t>
            </a:r>
            <a:r>
              <a:rPr sz="1400" b="1" spc="-25" dirty="0">
                <a:solidFill>
                  <a:srgbClr val="C8211C"/>
                </a:solidFill>
                <a:latin typeface="Times New Roman"/>
                <a:cs typeface="Times New Roman"/>
              </a:rPr>
              <a:t>Language</a:t>
            </a:r>
            <a:r>
              <a:rPr sz="1400" b="1" spc="-45" dirty="0">
                <a:solidFill>
                  <a:srgbClr val="C8211C"/>
                </a:solidFill>
                <a:latin typeface="Times New Roman"/>
                <a:cs typeface="Times New Roman"/>
              </a:rPr>
              <a:t> </a:t>
            </a:r>
            <a:r>
              <a:rPr sz="1400" b="1" dirty="0">
                <a:solidFill>
                  <a:srgbClr val="C8211C"/>
                </a:solidFill>
                <a:latin typeface="Times New Roman"/>
                <a:cs typeface="Times New Roman"/>
              </a:rPr>
              <a:t>-</a:t>
            </a:r>
            <a:r>
              <a:rPr sz="1400" b="1" spc="-50" dirty="0">
                <a:solidFill>
                  <a:srgbClr val="C8211C"/>
                </a:solidFill>
                <a:latin typeface="Times New Roman"/>
                <a:cs typeface="Times New Roman"/>
              </a:rPr>
              <a:t> </a:t>
            </a:r>
            <a:r>
              <a:rPr sz="1400" b="1" spc="-25" dirty="0">
                <a:solidFill>
                  <a:srgbClr val="C8211C"/>
                </a:solidFill>
                <a:latin typeface="Calibri"/>
                <a:cs typeface="Calibri"/>
              </a:rPr>
              <a:t>δομημένη</a:t>
            </a:r>
            <a:r>
              <a:rPr sz="1400" b="1" spc="-5" dirty="0">
                <a:solidFill>
                  <a:srgbClr val="C8211C"/>
                </a:solidFill>
                <a:latin typeface="Calibri"/>
                <a:cs typeface="Calibri"/>
              </a:rPr>
              <a:t> </a:t>
            </a:r>
            <a:r>
              <a:rPr sz="1400" b="1" spc="-25" dirty="0">
                <a:solidFill>
                  <a:srgbClr val="C8211C"/>
                </a:solidFill>
                <a:latin typeface="Calibri"/>
                <a:cs typeface="Calibri"/>
              </a:rPr>
              <a:t>μορφή</a:t>
            </a:r>
            <a:r>
              <a:rPr sz="1400" b="1" spc="-5" dirty="0">
                <a:solidFill>
                  <a:srgbClr val="C8211C"/>
                </a:solidFill>
                <a:latin typeface="Calibri"/>
                <a:cs typeface="Calibri"/>
              </a:rPr>
              <a:t> </a:t>
            </a:r>
            <a:r>
              <a:rPr sz="1400" b="1" spc="-30" dirty="0">
                <a:solidFill>
                  <a:srgbClr val="C8211C"/>
                </a:solidFill>
                <a:latin typeface="Calibri"/>
                <a:cs typeface="Calibri"/>
              </a:rPr>
              <a:t>ανταλλαγής</a:t>
            </a:r>
            <a:r>
              <a:rPr sz="1400" b="1" spc="-10" dirty="0">
                <a:solidFill>
                  <a:srgbClr val="C8211C"/>
                </a:solidFill>
                <a:latin typeface="Calibri"/>
                <a:cs typeface="Calibri"/>
              </a:rPr>
              <a:t> </a:t>
            </a:r>
            <a:r>
              <a:rPr sz="1400" b="1" spc="-30" dirty="0">
                <a:solidFill>
                  <a:srgbClr val="C8211C"/>
                </a:solidFill>
                <a:latin typeface="Calibri"/>
                <a:cs typeface="Calibri"/>
              </a:rPr>
              <a:t>δεδομένων</a:t>
            </a:r>
            <a:r>
              <a:rPr sz="1400" b="1" spc="-30" dirty="0">
                <a:solidFill>
                  <a:srgbClr val="C8211C"/>
                </a:solidFill>
                <a:latin typeface="Times New Roman"/>
                <a:cs typeface="Times New Roman"/>
              </a:rPr>
              <a:t>n)</a:t>
            </a:r>
            <a:endParaRPr sz="1400">
              <a:latin typeface="Times New Roman"/>
              <a:cs typeface="Times New Roman"/>
            </a:endParaRPr>
          </a:p>
        </p:txBody>
      </p:sp>
      <p:sp>
        <p:nvSpPr>
          <p:cNvPr id="12" name="object 12"/>
          <p:cNvSpPr txBox="1"/>
          <p:nvPr/>
        </p:nvSpPr>
        <p:spPr>
          <a:xfrm>
            <a:off x="9676765" y="2692082"/>
            <a:ext cx="223520" cy="452120"/>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FF0000"/>
                </a:solidFill>
                <a:latin typeface="Arial"/>
                <a:cs typeface="Arial"/>
              </a:rPr>
              <a:t>2</a:t>
            </a:r>
            <a:endParaRPr sz="2800">
              <a:latin typeface="Arial"/>
              <a:cs typeface="Arial"/>
            </a:endParaRPr>
          </a:p>
        </p:txBody>
      </p:sp>
      <p:sp>
        <p:nvSpPr>
          <p:cNvPr id="13" name="object 13"/>
          <p:cNvSpPr txBox="1"/>
          <p:nvPr/>
        </p:nvSpPr>
        <p:spPr>
          <a:xfrm>
            <a:off x="4621529" y="3121342"/>
            <a:ext cx="223520" cy="452120"/>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FF0000"/>
                </a:solidFill>
                <a:latin typeface="Arial"/>
                <a:cs typeface="Arial"/>
              </a:rPr>
              <a:t>1</a:t>
            </a:r>
            <a:endParaRPr sz="2800">
              <a:latin typeface="Arial"/>
              <a:cs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47542" y="6043929"/>
            <a:ext cx="1530032" cy="612140"/>
          </a:xfrm>
          <a:prstGeom prst="rect">
            <a:avLst/>
          </a:prstGeom>
        </p:spPr>
      </p:pic>
      <p:sp>
        <p:nvSpPr>
          <p:cNvPr id="3" name="object 3"/>
          <p:cNvSpPr txBox="1">
            <a:spLocks noGrp="1"/>
          </p:cNvSpPr>
          <p:nvPr>
            <p:ph type="title"/>
          </p:nvPr>
        </p:nvSpPr>
        <p:spPr>
          <a:xfrm>
            <a:off x="465455" y="883920"/>
            <a:ext cx="3784600" cy="314960"/>
          </a:xfrm>
          <a:prstGeom prst="rect">
            <a:avLst/>
          </a:prstGeom>
        </p:spPr>
        <p:txBody>
          <a:bodyPr vert="horz" wrap="square" lIns="0" tIns="12700" rIns="0" bIns="0" rtlCol="0">
            <a:spAutoFit/>
          </a:bodyPr>
          <a:lstStyle/>
          <a:p>
            <a:pPr marL="12700">
              <a:lnSpc>
                <a:spcPct val="100000"/>
              </a:lnSpc>
              <a:spcBef>
                <a:spcPts val="100"/>
              </a:spcBef>
            </a:pPr>
            <a:r>
              <a:rPr sz="1900" b="1" spc="-5" dirty="0">
                <a:latin typeface="Calibri"/>
                <a:cs typeface="Calibri"/>
              </a:rPr>
              <a:t>Εξαγωγή</a:t>
            </a:r>
            <a:r>
              <a:rPr sz="1900" b="1" spc="35" dirty="0">
                <a:latin typeface="Calibri"/>
                <a:cs typeface="Calibri"/>
              </a:rPr>
              <a:t> </a:t>
            </a:r>
            <a:r>
              <a:rPr sz="1900" b="1" spc="-15" dirty="0">
                <a:latin typeface="Calibri"/>
                <a:cs typeface="Calibri"/>
              </a:rPr>
              <a:t>μεταβλητών</a:t>
            </a:r>
            <a:r>
              <a:rPr sz="1900" b="1" spc="30" dirty="0">
                <a:latin typeface="Calibri"/>
                <a:cs typeface="Calibri"/>
              </a:rPr>
              <a:t> </a:t>
            </a:r>
            <a:r>
              <a:rPr sz="1900" b="1" spc="-5" dirty="0">
                <a:latin typeface="Calibri"/>
                <a:cs typeface="Calibri"/>
              </a:rPr>
              <a:t>περιβάλλοντος</a:t>
            </a:r>
            <a:endParaRPr sz="190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67</a:t>
            </a:r>
          </a:p>
        </p:txBody>
      </p:sp>
      <p:sp>
        <p:nvSpPr>
          <p:cNvPr id="4" name="object 4"/>
          <p:cNvSpPr txBox="1"/>
          <p:nvPr/>
        </p:nvSpPr>
        <p:spPr>
          <a:xfrm>
            <a:off x="465455" y="2166302"/>
            <a:ext cx="10692130" cy="1019810"/>
          </a:xfrm>
          <a:prstGeom prst="rect">
            <a:avLst/>
          </a:prstGeom>
        </p:spPr>
        <p:txBody>
          <a:bodyPr vert="horz" wrap="square" lIns="0" tIns="6350" rIns="0" bIns="0" rtlCol="0">
            <a:spAutoFit/>
          </a:bodyPr>
          <a:lstStyle/>
          <a:p>
            <a:pPr marL="12700" marR="5080">
              <a:lnSpc>
                <a:spcPct val="102600"/>
              </a:lnSpc>
              <a:spcBef>
                <a:spcPts val="50"/>
              </a:spcBef>
            </a:pPr>
            <a:r>
              <a:rPr sz="1600" spc="-5" dirty="0">
                <a:latin typeface="Calibri"/>
                <a:cs typeface="Calibri"/>
              </a:rPr>
              <a:t>Όταν</a:t>
            </a:r>
            <a:r>
              <a:rPr sz="1600" spc="45" dirty="0">
                <a:latin typeface="Calibri"/>
                <a:cs typeface="Calibri"/>
              </a:rPr>
              <a:t> </a:t>
            </a:r>
            <a:r>
              <a:rPr sz="1600" spc="-5" dirty="0">
                <a:latin typeface="Calibri"/>
                <a:cs typeface="Calibri"/>
              </a:rPr>
              <a:t>μια</a:t>
            </a:r>
            <a:r>
              <a:rPr sz="1600" spc="45" dirty="0">
                <a:latin typeface="Calibri"/>
                <a:cs typeface="Calibri"/>
              </a:rPr>
              <a:t> </a:t>
            </a:r>
            <a:r>
              <a:rPr sz="1600" spc="-5" dirty="0">
                <a:latin typeface="Calibri"/>
                <a:cs typeface="Calibri"/>
              </a:rPr>
              <a:t>διεργασία</a:t>
            </a:r>
            <a:r>
              <a:rPr sz="1600" spc="50" dirty="0">
                <a:latin typeface="Calibri"/>
                <a:cs typeface="Calibri"/>
              </a:rPr>
              <a:t> </a:t>
            </a:r>
            <a:r>
              <a:rPr sz="1600" spc="-5" dirty="0">
                <a:latin typeface="Calibri"/>
                <a:cs typeface="Calibri"/>
              </a:rPr>
              <a:t>εκκινείται</a:t>
            </a:r>
            <a:r>
              <a:rPr sz="1600" spc="-5" dirty="0">
                <a:latin typeface="Times New Roman"/>
                <a:cs typeface="Times New Roman"/>
              </a:rPr>
              <a:t>,</a:t>
            </a:r>
            <a:r>
              <a:rPr sz="1600" spc="5" dirty="0">
                <a:latin typeface="Times New Roman"/>
                <a:cs typeface="Times New Roman"/>
              </a:rPr>
              <a:t> </a:t>
            </a:r>
            <a:r>
              <a:rPr sz="1600" spc="-5" dirty="0">
                <a:latin typeface="Calibri"/>
                <a:cs typeface="Calibri"/>
              </a:rPr>
              <a:t>κληρονομεί</a:t>
            </a:r>
            <a:r>
              <a:rPr sz="1600" spc="55" dirty="0">
                <a:latin typeface="Calibri"/>
                <a:cs typeface="Calibri"/>
              </a:rPr>
              <a:t> </a:t>
            </a:r>
            <a:r>
              <a:rPr sz="1600" spc="-5" dirty="0">
                <a:latin typeface="Calibri"/>
                <a:cs typeface="Calibri"/>
              </a:rPr>
              <a:t>τις</a:t>
            </a:r>
            <a:r>
              <a:rPr sz="1600" spc="45" dirty="0">
                <a:latin typeface="Calibri"/>
                <a:cs typeface="Calibri"/>
              </a:rPr>
              <a:t> </a:t>
            </a:r>
            <a:r>
              <a:rPr sz="1600" spc="-5" dirty="0">
                <a:latin typeface="Calibri"/>
                <a:cs typeface="Calibri"/>
              </a:rPr>
              <a:t>εξαγόμενες</a:t>
            </a:r>
            <a:r>
              <a:rPr sz="1600" spc="50" dirty="0">
                <a:latin typeface="Calibri"/>
                <a:cs typeface="Calibri"/>
              </a:rPr>
              <a:t> </a:t>
            </a:r>
            <a:r>
              <a:rPr sz="1600" spc="-5" dirty="0">
                <a:latin typeface="Calibri"/>
                <a:cs typeface="Calibri"/>
              </a:rPr>
              <a:t>μεταβλητές</a:t>
            </a:r>
            <a:r>
              <a:rPr sz="1600" spc="45" dirty="0">
                <a:latin typeface="Calibri"/>
                <a:cs typeface="Calibri"/>
              </a:rPr>
              <a:t> </a:t>
            </a:r>
            <a:r>
              <a:rPr sz="1600" spc="-5" dirty="0">
                <a:latin typeface="Calibri"/>
                <a:cs typeface="Calibri"/>
              </a:rPr>
              <a:t>περιβάλλοντος</a:t>
            </a:r>
            <a:r>
              <a:rPr sz="1600" spc="55" dirty="0">
                <a:latin typeface="Calibri"/>
                <a:cs typeface="Calibri"/>
              </a:rPr>
              <a:t> </a:t>
            </a:r>
            <a:r>
              <a:rPr sz="1600" dirty="0">
                <a:latin typeface="Calibri"/>
                <a:cs typeface="Calibri"/>
              </a:rPr>
              <a:t>της</a:t>
            </a:r>
            <a:r>
              <a:rPr sz="1600" spc="45" dirty="0">
                <a:latin typeface="Calibri"/>
                <a:cs typeface="Calibri"/>
              </a:rPr>
              <a:t> </a:t>
            </a:r>
            <a:r>
              <a:rPr sz="1600" spc="-5" dirty="0">
                <a:latin typeface="Calibri"/>
                <a:cs typeface="Calibri"/>
              </a:rPr>
              <a:t>διεργασίας</a:t>
            </a:r>
            <a:r>
              <a:rPr sz="1600" spc="45" dirty="0">
                <a:latin typeface="Calibri"/>
                <a:cs typeface="Calibri"/>
              </a:rPr>
              <a:t> </a:t>
            </a:r>
            <a:r>
              <a:rPr sz="1600" spc="-5" dirty="0">
                <a:latin typeface="Calibri"/>
                <a:cs typeface="Calibri"/>
              </a:rPr>
              <a:t>που</a:t>
            </a:r>
            <a:r>
              <a:rPr sz="1600" spc="45" dirty="0">
                <a:latin typeface="Calibri"/>
                <a:cs typeface="Calibri"/>
              </a:rPr>
              <a:t> </a:t>
            </a:r>
            <a:r>
              <a:rPr sz="1600" dirty="0">
                <a:latin typeface="Calibri"/>
                <a:cs typeface="Calibri"/>
              </a:rPr>
              <a:t>τη</a:t>
            </a:r>
            <a:r>
              <a:rPr sz="1600" spc="50" dirty="0">
                <a:latin typeface="Calibri"/>
                <a:cs typeface="Calibri"/>
              </a:rPr>
              <a:t> </a:t>
            </a:r>
            <a:r>
              <a:rPr sz="1600" spc="-5" dirty="0">
                <a:latin typeface="Calibri"/>
                <a:cs typeface="Calibri"/>
              </a:rPr>
              <a:t>γέννησε</a:t>
            </a:r>
            <a:r>
              <a:rPr sz="1600" spc="-5" dirty="0">
                <a:latin typeface="Times New Roman"/>
                <a:cs typeface="Times New Roman"/>
              </a:rPr>
              <a:t>.</a:t>
            </a:r>
            <a:r>
              <a:rPr sz="1600" spc="5" dirty="0">
                <a:latin typeface="Times New Roman"/>
                <a:cs typeface="Times New Roman"/>
              </a:rPr>
              <a:t> </a:t>
            </a:r>
            <a:r>
              <a:rPr sz="1600" spc="-5" dirty="0">
                <a:latin typeface="Calibri"/>
                <a:cs typeface="Calibri"/>
              </a:rPr>
              <a:t>Μια </a:t>
            </a:r>
            <a:r>
              <a:rPr sz="1600" dirty="0">
                <a:latin typeface="Calibri"/>
                <a:cs typeface="Calibri"/>
              </a:rPr>
              <a:t> </a:t>
            </a:r>
            <a:r>
              <a:rPr sz="1600" spc="-5" dirty="0">
                <a:latin typeface="Calibri"/>
                <a:cs typeface="Calibri"/>
              </a:rPr>
              <a:t>μεταβλητή</a:t>
            </a:r>
            <a:r>
              <a:rPr sz="1600" spc="55" dirty="0">
                <a:latin typeface="Calibri"/>
                <a:cs typeface="Calibri"/>
              </a:rPr>
              <a:t> </a:t>
            </a:r>
            <a:r>
              <a:rPr sz="1600" spc="-5" dirty="0">
                <a:latin typeface="Calibri"/>
                <a:cs typeface="Calibri"/>
              </a:rPr>
              <a:t>που</a:t>
            </a:r>
            <a:r>
              <a:rPr sz="1600" spc="50" dirty="0">
                <a:latin typeface="Calibri"/>
                <a:cs typeface="Calibri"/>
              </a:rPr>
              <a:t> </a:t>
            </a:r>
            <a:r>
              <a:rPr sz="1600" spc="-5" dirty="0">
                <a:latin typeface="Calibri"/>
                <a:cs typeface="Calibri"/>
              </a:rPr>
              <a:t>ορίζεται</a:t>
            </a:r>
            <a:r>
              <a:rPr sz="1600" spc="60" dirty="0">
                <a:latin typeface="Calibri"/>
                <a:cs typeface="Calibri"/>
              </a:rPr>
              <a:t> </a:t>
            </a:r>
            <a:r>
              <a:rPr sz="1600" dirty="0">
                <a:latin typeface="Calibri"/>
                <a:cs typeface="Calibri"/>
              </a:rPr>
              <a:t>ή</a:t>
            </a:r>
            <a:r>
              <a:rPr sz="1600" spc="50" dirty="0">
                <a:latin typeface="Calibri"/>
                <a:cs typeface="Calibri"/>
              </a:rPr>
              <a:t> </a:t>
            </a:r>
            <a:r>
              <a:rPr sz="1600" spc="-5" dirty="0">
                <a:latin typeface="Calibri"/>
                <a:cs typeface="Calibri"/>
              </a:rPr>
              <a:t>αλλάζει</a:t>
            </a:r>
            <a:r>
              <a:rPr sz="1600" spc="50" dirty="0">
                <a:latin typeface="Calibri"/>
                <a:cs typeface="Calibri"/>
              </a:rPr>
              <a:t> </a:t>
            </a:r>
            <a:r>
              <a:rPr sz="1600" spc="-5" dirty="0">
                <a:latin typeface="Calibri"/>
                <a:cs typeface="Calibri"/>
              </a:rPr>
              <a:t>επηρεάζει</a:t>
            </a:r>
            <a:r>
              <a:rPr sz="1600" spc="60" dirty="0">
                <a:latin typeface="Calibri"/>
                <a:cs typeface="Calibri"/>
              </a:rPr>
              <a:t> </a:t>
            </a:r>
            <a:r>
              <a:rPr sz="1600" spc="-5" dirty="0">
                <a:latin typeface="Calibri"/>
                <a:cs typeface="Calibri"/>
              </a:rPr>
              <a:t>μόνο</a:t>
            </a:r>
            <a:r>
              <a:rPr sz="1600" spc="50" dirty="0">
                <a:latin typeface="Calibri"/>
                <a:cs typeface="Calibri"/>
              </a:rPr>
              <a:t> </a:t>
            </a:r>
            <a:r>
              <a:rPr sz="1600" spc="-5" dirty="0">
                <a:latin typeface="Calibri"/>
                <a:cs typeface="Calibri"/>
              </a:rPr>
              <a:t>την</a:t>
            </a:r>
            <a:r>
              <a:rPr sz="1600" spc="50" dirty="0">
                <a:latin typeface="Calibri"/>
                <a:cs typeface="Calibri"/>
              </a:rPr>
              <a:t> </a:t>
            </a:r>
            <a:r>
              <a:rPr sz="1600" spc="-5" dirty="0">
                <a:latin typeface="Calibri"/>
                <a:cs typeface="Calibri"/>
              </a:rPr>
              <a:t>τρέχουσα</a:t>
            </a:r>
            <a:r>
              <a:rPr sz="1600" spc="60" dirty="0">
                <a:latin typeface="Calibri"/>
                <a:cs typeface="Calibri"/>
              </a:rPr>
              <a:t> </a:t>
            </a:r>
            <a:r>
              <a:rPr sz="1600" spc="-5" dirty="0">
                <a:latin typeface="Calibri"/>
                <a:cs typeface="Calibri"/>
              </a:rPr>
              <a:t>διεργασία</a:t>
            </a:r>
            <a:r>
              <a:rPr sz="1600" spc="55" dirty="0">
                <a:latin typeface="Calibri"/>
                <a:cs typeface="Calibri"/>
              </a:rPr>
              <a:t> </a:t>
            </a:r>
            <a:r>
              <a:rPr sz="1600" spc="-5" dirty="0">
                <a:latin typeface="Calibri"/>
                <a:cs typeface="Calibri"/>
              </a:rPr>
              <a:t>που</a:t>
            </a:r>
            <a:r>
              <a:rPr sz="1600" spc="55" dirty="0">
                <a:latin typeface="Calibri"/>
                <a:cs typeface="Calibri"/>
              </a:rPr>
              <a:t> </a:t>
            </a:r>
            <a:r>
              <a:rPr sz="1600" spc="-5" dirty="0">
                <a:latin typeface="Calibri"/>
                <a:cs typeface="Calibri"/>
              </a:rPr>
              <a:t>εκτελείται</a:t>
            </a:r>
            <a:r>
              <a:rPr sz="1600" spc="-5" dirty="0">
                <a:latin typeface="Times New Roman"/>
                <a:cs typeface="Times New Roman"/>
              </a:rPr>
              <a:t>,</a:t>
            </a:r>
            <a:r>
              <a:rPr sz="1600" spc="10" dirty="0">
                <a:latin typeface="Times New Roman"/>
                <a:cs typeface="Times New Roman"/>
              </a:rPr>
              <a:t> </a:t>
            </a:r>
            <a:r>
              <a:rPr sz="1600" spc="-5" dirty="0">
                <a:latin typeface="Calibri"/>
                <a:cs typeface="Calibri"/>
              </a:rPr>
              <a:t>εκτός</a:t>
            </a:r>
            <a:r>
              <a:rPr sz="1600" spc="50" dirty="0">
                <a:latin typeface="Calibri"/>
                <a:cs typeface="Calibri"/>
              </a:rPr>
              <a:t> </a:t>
            </a:r>
            <a:r>
              <a:rPr sz="1600" spc="-5" dirty="0">
                <a:latin typeface="Calibri"/>
                <a:cs typeface="Calibri"/>
              </a:rPr>
              <a:t>αν</a:t>
            </a:r>
            <a:r>
              <a:rPr sz="1600" spc="55" dirty="0">
                <a:latin typeface="Calibri"/>
                <a:cs typeface="Calibri"/>
              </a:rPr>
              <a:t> </a:t>
            </a:r>
            <a:r>
              <a:rPr sz="1600" spc="-5" dirty="0">
                <a:latin typeface="Calibri"/>
                <a:cs typeface="Calibri"/>
              </a:rPr>
              <a:t>έχει</a:t>
            </a:r>
            <a:r>
              <a:rPr sz="1600" spc="55" dirty="0">
                <a:latin typeface="Calibri"/>
                <a:cs typeface="Calibri"/>
              </a:rPr>
              <a:t> </a:t>
            </a:r>
            <a:r>
              <a:rPr sz="1600" spc="-5" dirty="0">
                <a:latin typeface="Calibri"/>
                <a:cs typeface="Calibri"/>
              </a:rPr>
              <a:t>εξαχθεί</a:t>
            </a:r>
            <a:r>
              <a:rPr sz="1600" spc="-5" dirty="0">
                <a:latin typeface="Times New Roman"/>
                <a:cs typeface="Times New Roman"/>
              </a:rPr>
              <a:t>.</a:t>
            </a:r>
            <a:r>
              <a:rPr sz="1600" spc="10" dirty="0">
                <a:latin typeface="Times New Roman"/>
                <a:cs typeface="Times New Roman"/>
              </a:rPr>
              <a:t> </a:t>
            </a:r>
            <a:r>
              <a:rPr sz="1600" dirty="0">
                <a:latin typeface="Calibri"/>
                <a:cs typeface="Calibri"/>
              </a:rPr>
              <a:t>Οι </a:t>
            </a:r>
            <a:r>
              <a:rPr sz="1600" spc="5" dirty="0">
                <a:latin typeface="Calibri"/>
                <a:cs typeface="Calibri"/>
              </a:rPr>
              <a:t> </a:t>
            </a:r>
            <a:r>
              <a:rPr sz="1600" spc="-5" dirty="0">
                <a:latin typeface="Calibri"/>
                <a:cs typeface="Calibri"/>
              </a:rPr>
              <a:t>μεταβλητές</a:t>
            </a:r>
            <a:r>
              <a:rPr sz="1600" spc="50" dirty="0">
                <a:latin typeface="Calibri"/>
                <a:cs typeface="Calibri"/>
              </a:rPr>
              <a:t> </a:t>
            </a:r>
            <a:r>
              <a:rPr sz="1600" spc="-5" dirty="0">
                <a:latin typeface="Calibri"/>
                <a:cs typeface="Calibri"/>
              </a:rPr>
              <a:t>που</a:t>
            </a:r>
            <a:r>
              <a:rPr sz="1600" spc="50" dirty="0">
                <a:latin typeface="Calibri"/>
                <a:cs typeface="Calibri"/>
              </a:rPr>
              <a:t> </a:t>
            </a:r>
            <a:r>
              <a:rPr sz="1600" dirty="0">
                <a:latin typeface="Calibri"/>
                <a:cs typeface="Calibri"/>
              </a:rPr>
              <a:t>δεν</a:t>
            </a:r>
            <a:r>
              <a:rPr sz="1600" spc="50" dirty="0">
                <a:latin typeface="Calibri"/>
                <a:cs typeface="Calibri"/>
              </a:rPr>
              <a:t> </a:t>
            </a:r>
            <a:r>
              <a:rPr sz="1600" spc="-5" dirty="0">
                <a:latin typeface="Calibri"/>
                <a:cs typeface="Calibri"/>
              </a:rPr>
              <a:t>εξάγονται</a:t>
            </a:r>
            <a:r>
              <a:rPr sz="1600" spc="60" dirty="0">
                <a:latin typeface="Calibri"/>
                <a:cs typeface="Calibri"/>
              </a:rPr>
              <a:t> </a:t>
            </a:r>
            <a:r>
              <a:rPr sz="1600" spc="-5" dirty="0">
                <a:latin typeface="Calibri"/>
                <a:cs typeface="Calibri"/>
              </a:rPr>
              <a:t>κλήνονται</a:t>
            </a:r>
            <a:r>
              <a:rPr sz="1600" spc="50" dirty="0">
                <a:latin typeface="Calibri"/>
                <a:cs typeface="Calibri"/>
              </a:rPr>
              <a:t> </a:t>
            </a:r>
            <a:r>
              <a:rPr sz="1600" spc="-5" dirty="0">
                <a:latin typeface="Calibri"/>
                <a:cs typeface="Calibri"/>
              </a:rPr>
              <a:t>τοπικές</a:t>
            </a:r>
            <a:r>
              <a:rPr sz="1600" spc="55" dirty="0">
                <a:latin typeface="Calibri"/>
                <a:cs typeface="Calibri"/>
              </a:rPr>
              <a:t> </a:t>
            </a:r>
            <a:r>
              <a:rPr sz="1600" spc="-5" dirty="0">
                <a:latin typeface="Calibri"/>
                <a:cs typeface="Calibri"/>
              </a:rPr>
              <a:t>μεταβλητές</a:t>
            </a:r>
            <a:r>
              <a:rPr sz="1600" spc="-5" dirty="0">
                <a:latin typeface="Times New Roman"/>
                <a:cs typeface="Times New Roman"/>
              </a:rPr>
              <a:t>.</a:t>
            </a:r>
            <a:r>
              <a:rPr sz="1600" spc="15" dirty="0">
                <a:latin typeface="Times New Roman"/>
                <a:cs typeface="Times New Roman"/>
              </a:rPr>
              <a:t> </a:t>
            </a:r>
            <a:r>
              <a:rPr sz="1600" dirty="0">
                <a:latin typeface="Calibri"/>
                <a:cs typeface="Calibri"/>
              </a:rPr>
              <a:t>Η</a:t>
            </a:r>
            <a:r>
              <a:rPr sz="1600" spc="50" dirty="0">
                <a:latin typeface="Calibri"/>
                <a:cs typeface="Calibri"/>
              </a:rPr>
              <a:t> </a:t>
            </a:r>
            <a:r>
              <a:rPr sz="1600" spc="-5" dirty="0">
                <a:latin typeface="Calibri"/>
                <a:cs typeface="Calibri"/>
              </a:rPr>
              <a:t>εντολή</a:t>
            </a:r>
            <a:r>
              <a:rPr sz="1600" spc="55" dirty="0">
                <a:latin typeface="Calibri"/>
                <a:cs typeface="Calibri"/>
              </a:rPr>
              <a:t> </a:t>
            </a:r>
            <a:r>
              <a:rPr sz="1600" b="1" spc="-5" dirty="0">
                <a:solidFill>
                  <a:srgbClr val="C8211C"/>
                </a:solidFill>
                <a:latin typeface="Times New Roman"/>
                <a:cs typeface="Times New Roman"/>
              </a:rPr>
              <a:t>export</a:t>
            </a:r>
            <a:r>
              <a:rPr sz="1600" b="1" spc="20" dirty="0">
                <a:solidFill>
                  <a:srgbClr val="C8211C"/>
                </a:solidFill>
                <a:latin typeface="Times New Roman"/>
                <a:cs typeface="Times New Roman"/>
              </a:rPr>
              <a:t> </a:t>
            </a:r>
            <a:r>
              <a:rPr sz="1600" spc="-5" dirty="0">
                <a:latin typeface="Calibri"/>
                <a:cs typeface="Calibri"/>
              </a:rPr>
              <a:t>επιτρέπει</a:t>
            </a:r>
            <a:r>
              <a:rPr sz="1600" spc="65" dirty="0">
                <a:latin typeface="Calibri"/>
                <a:cs typeface="Calibri"/>
              </a:rPr>
              <a:t> </a:t>
            </a:r>
            <a:r>
              <a:rPr sz="1600" dirty="0">
                <a:latin typeface="Calibri"/>
                <a:cs typeface="Calibri"/>
              </a:rPr>
              <a:t>στις</a:t>
            </a:r>
            <a:r>
              <a:rPr sz="1600" spc="50" dirty="0">
                <a:latin typeface="Calibri"/>
                <a:cs typeface="Calibri"/>
              </a:rPr>
              <a:t> </a:t>
            </a:r>
            <a:r>
              <a:rPr sz="1600" spc="-5" dirty="0">
                <a:latin typeface="Calibri"/>
                <a:cs typeface="Calibri"/>
              </a:rPr>
              <a:t>μεταβλητές</a:t>
            </a:r>
            <a:r>
              <a:rPr sz="1600" spc="50" dirty="0">
                <a:latin typeface="Calibri"/>
                <a:cs typeface="Calibri"/>
              </a:rPr>
              <a:t> </a:t>
            </a:r>
            <a:r>
              <a:rPr sz="1600" spc="-5" dirty="0">
                <a:latin typeface="Calibri"/>
                <a:cs typeface="Calibri"/>
              </a:rPr>
              <a:t>να</a:t>
            </a:r>
            <a:r>
              <a:rPr sz="1600" spc="55" dirty="0">
                <a:latin typeface="Calibri"/>
                <a:cs typeface="Calibri"/>
              </a:rPr>
              <a:t> </a:t>
            </a:r>
            <a:r>
              <a:rPr sz="1600" spc="-5" dirty="0">
                <a:latin typeface="Calibri"/>
                <a:cs typeface="Calibri"/>
              </a:rPr>
              <a:t>χρησιμοποιούνται </a:t>
            </a:r>
            <a:r>
              <a:rPr sz="1600" spc="-350" dirty="0">
                <a:latin typeface="Calibri"/>
                <a:cs typeface="Calibri"/>
              </a:rPr>
              <a:t> </a:t>
            </a:r>
            <a:r>
              <a:rPr sz="1600" spc="-5" dirty="0">
                <a:latin typeface="Calibri"/>
                <a:cs typeface="Calibri"/>
              </a:rPr>
              <a:t>από</a:t>
            </a:r>
            <a:r>
              <a:rPr sz="1600" spc="35" dirty="0">
                <a:latin typeface="Calibri"/>
                <a:cs typeface="Calibri"/>
              </a:rPr>
              <a:t> </a:t>
            </a:r>
            <a:r>
              <a:rPr sz="1600" spc="-5" dirty="0">
                <a:latin typeface="Calibri"/>
                <a:cs typeface="Calibri"/>
              </a:rPr>
              <a:t>μεταγενέστερα</a:t>
            </a:r>
            <a:r>
              <a:rPr sz="1600" spc="40" dirty="0">
                <a:latin typeface="Calibri"/>
                <a:cs typeface="Calibri"/>
              </a:rPr>
              <a:t> </a:t>
            </a:r>
            <a:r>
              <a:rPr sz="1600" spc="-5" dirty="0">
                <a:latin typeface="Calibri"/>
                <a:cs typeface="Calibri"/>
              </a:rPr>
              <a:t>εκτελούμενες</a:t>
            </a:r>
            <a:r>
              <a:rPr sz="1600" spc="40" dirty="0">
                <a:latin typeface="Calibri"/>
                <a:cs typeface="Calibri"/>
              </a:rPr>
              <a:t> </a:t>
            </a:r>
            <a:r>
              <a:rPr sz="1600" spc="-5" dirty="0">
                <a:latin typeface="Calibri"/>
                <a:cs typeface="Calibri"/>
              </a:rPr>
              <a:t>εντολές</a:t>
            </a:r>
            <a:r>
              <a:rPr sz="1600" spc="-5" dirty="0">
                <a:latin typeface="Times New Roman"/>
                <a:cs typeface="Times New Roman"/>
              </a:rPr>
              <a:t>. </a:t>
            </a:r>
            <a:r>
              <a:rPr sz="1600" spc="-5" dirty="0">
                <a:latin typeface="Calibri"/>
                <a:cs typeface="Calibri"/>
              </a:rPr>
              <a:t>Ακολουθεί</a:t>
            </a:r>
            <a:r>
              <a:rPr sz="1600" spc="45" dirty="0">
                <a:latin typeface="Calibri"/>
                <a:cs typeface="Calibri"/>
              </a:rPr>
              <a:t> </a:t>
            </a:r>
            <a:r>
              <a:rPr sz="1600" spc="-5" dirty="0">
                <a:latin typeface="Calibri"/>
                <a:cs typeface="Calibri"/>
              </a:rPr>
              <a:t>ένα</a:t>
            </a:r>
            <a:r>
              <a:rPr sz="1600" spc="35" dirty="0">
                <a:latin typeface="Calibri"/>
                <a:cs typeface="Calibri"/>
              </a:rPr>
              <a:t> </a:t>
            </a:r>
            <a:r>
              <a:rPr sz="1600" spc="-5" dirty="0">
                <a:latin typeface="Calibri"/>
                <a:cs typeface="Calibri"/>
              </a:rPr>
              <a:t>παράδειγμα</a:t>
            </a:r>
            <a:r>
              <a:rPr sz="1600" spc="-5" dirty="0">
                <a:latin typeface="Times New Roman"/>
                <a:cs typeface="Times New Roman"/>
              </a:rPr>
              <a:t>:</a:t>
            </a:r>
            <a:endParaRPr sz="1600">
              <a:latin typeface="Times New Roman"/>
              <a:cs typeface="Times New Roman"/>
            </a:endParaRPr>
          </a:p>
        </p:txBody>
      </p:sp>
      <p:sp>
        <p:nvSpPr>
          <p:cNvPr id="5" name="object 5"/>
          <p:cNvSpPr txBox="1"/>
          <p:nvPr/>
        </p:nvSpPr>
        <p:spPr>
          <a:xfrm>
            <a:off x="523240" y="4562475"/>
            <a:ext cx="1913889"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a:t>
            </a:r>
            <a:r>
              <a:rPr sz="1600" b="1" spc="-25" dirty="0">
                <a:latin typeface="Times New Roman"/>
                <a:cs typeface="Times New Roman"/>
              </a:rPr>
              <a:t> </a:t>
            </a:r>
            <a:r>
              <a:rPr sz="1600" b="1" spc="-5" dirty="0">
                <a:solidFill>
                  <a:srgbClr val="C8211C"/>
                </a:solidFill>
                <a:latin typeface="Times New Roman"/>
                <a:cs typeface="Times New Roman"/>
              </a:rPr>
              <a:t>export</a:t>
            </a:r>
            <a:r>
              <a:rPr sz="1600" b="1" spc="-20" dirty="0">
                <a:solidFill>
                  <a:srgbClr val="C8211C"/>
                </a:solidFill>
                <a:latin typeface="Times New Roman"/>
                <a:cs typeface="Times New Roman"/>
              </a:rPr>
              <a:t> </a:t>
            </a:r>
            <a:r>
              <a:rPr sz="1600" b="1" spc="-15" dirty="0">
                <a:solidFill>
                  <a:srgbClr val="C8211C"/>
                </a:solidFill>
                <a:latin typeface="Times New Roman"/>
                <a:cs typeface="Times New Roman"/>
              </a:rPr>
              <a:t>PAGER=less</a:t>
            </a:r>
            <a:endParaRPr sz="1600">
              <a:latin typeface="Times New Roman"/>
              <a:cs typeface="Times New Roman"/>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47542" y="6043929"/>
            <a:ext cx="1530032" cy="612140"/>
          </a:xfrm>
          <a:prstGeom prst="rect">
            <a:avLst/>
          </a:prstGeom>
        </p:spPr>
      </p:pic>
      <p:sp>
        <p:nvSpPr>
          <p:cNvPr id="3" name="object 3"/>
          <p:cNvSpPr txBox="1">
            <a:spLocks noGrp="1"/>
          </p:cNvSpPr>
          <p:nvPr>
            <p:ph type="title"/>
          </p:nvPr>
        </p:nvSpPr>
        <p:spPr>
          <a:xfrm>
            <a:off x="1606550" y="459104"/>
            <a:ext cx="10194925" cy="396262"/>
          </a:xfrm>
          <a:prstGeom prst="rect">
            <a:avLst/>
          </a:prstGeom>
        </p:spPr>
        <p:txBody>
          <a:bodyPr vert="horz" wrap="square" lIns="0" tIns="36830" rIns="0" bIns="0" rtlCol="0">
            <a:spAutoFit/>
          </a:bodyPr>
          <a:lstStyle/>
          <a:p>
            <a:pPr marL="12700" marR="5080" indent="491490">
              <a:lnSpc>
                <a:spcPts val="2760"/>
              </a:lnSpc>
              <a:spcBef>
                <a:spcPts val="290"/>
              </a:spcBef>
            </a:pPr>
            <a:r>
              <a:rPr sz="2400" b="1" spc="-5" dirty="0" err="1">
                <a:latin typeface="Times New Roman"/>
                <a:cs typeface="Times New Roman"/>
              </a:rPr>
              <a:t>Λίστ</a:t>
            </a:r>
            <a:r>
              <a:rPr sz="2400" b="1" spc="-5" dirty="0">
                <a:latin typeface="Times New Roman"/>
                <a:cs typeface="Times New Roman"/>
              </a:rPr>
              <a:t>α</a:t>
            </a:r>
            <a:endParaRPr sz="2400" dirty="0">
              <a:latin typeface="Times New Roman"/>
              <a:cs typeface="Times New Roman"/>
            </a:endParaRPr>
          </a:p>
        </p:txBody>
      </p:sp>
      <p:pic>
        <p:nvPicPr>
          <p:cNvPr id="4" name="object 4"/>
          <p:cNvPicPr/>
          <p:nvPr/>
        </p:nvPicPr>
        <p:blipFill>
          <a:blip r:embed="rId3" cstate="print"/>
          <a:stretch>
            <a:fillRect/>
          </a:stretch>
        </p:blipFill>
        <p:spPr>
          <a:xfrm>
            <a:off x="493776" y="1752600"/>
            <a:ext cx="5638800" cy="335280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68</a:t>
            </a:r>
          </a:p>
        </p:txBody>
      </p:sp>
      <p:sp>
        <p:nvSpPr>
          <p:cNvPr id="6" name="Rectangle 1">
            <a:extLst>
              <a:ext uri="{FF2B5EF4-FFF2-40B4-BE49-F238E27FC236}">
                <a16:creationId xmlns:a16="http://schemas.microsoft.com/office/drawing/2014/main" id="{5AF70D9C-6D4F-E88B-50C0-3BCDD7EF1923}"/>
              </a:ext>
            </a:extLst>
          </p:cNvPr>
          <p:cNvSpPr>
            <a:spLocks noChangeArrowheads="1"/>
          </p:cNvSpPr>
          <p:nvPr/>
        </p:nvSpPr>
        <p:spPr bwMode="auto">
          <a:xfrm>
            <a:off x="6275259" y="349315"/>
            <a:ext cx="488632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Για να εμφανίσετε τις τρέχουσες διεργασίες, χρησιμοποιήστε την εντολή </a:t>
            </a:r>
            <a:r>
              <a:rPr kumimoji="0" lang="el-GR" altLang="el-GR" sz="1400" b="0" i="0" u="none" strike="noStrike" cap="none" normalizeH="0" baseline="0" dirty="0" err="1">
                <a:ln>
                  <a:noFill/>
                </a:ln>
                <a:solidFill>
                  <a:schemeClr val="tx1"/>
                </a:solidFill>
                <a:effectLst/>
                <a:latin typeface="Arial" panose="020B0604020202020204" pitchFamily="34" charset="0"/>
              </a:rPr>
              <a:t>ps</a:t>
            </a:r>
            <a:r>
              <a:rPr kumimoji="0" lang="el-GR" altLang="el-GR" sz="1400" b="0" i="0" u="none" strike="noStrike" cap="none" normalizeH="0" baseline="0" dirty="0">
                <a:ln>
                  <a:noFill/>
                </a:ln>
                <a:solidFill>
                  <a:schemeClr val="tx1"/>
                </a:solidFill>
                <a:effectLst/>
                <a:latin typeface="Arial" panose="020B0604020202020204" pitchFamily="34" charset="0"/>
              </a:rPr>
              <a:t>. Αν δεν καθοριστούν επιλογές, η </a:t>
            </a:r>
            <a:r>
              <a:rPr kumimoji="0" lang="el-GR" altLang="el-GR" sz="1400" b="0" i="0" u="none" strike="noStrike" cap="none" normalizeH="0" baseline="0" dirty="0" err="1">
                <a:ln>
                  <a:noFill/>
                </a:ln>
                <a:solidFill>
                  <a:schemeClr val="tx1"/>
                </a:solidFill>
                <a:effectLst/>
                <a:latin typeface="Arial" panose="020B0604020202020204" pitchFamily="34" charset="0"/>
              </a:rPr>
              <a:t>ps</a:t>
            </a:r>
            <a:r>
              <a:rPr kumimoji="0" lang="el-GR" altLang="el-GR" sz="1400" b="0" i="0" u="none" strike="noStrike" cap="none" normalizeH="0" baseline="0" dirty="0">
                <a:ln>
                  <a:noFill/>
                </a:ln>
                <a:solidFill>
                  <a:schemeClr val="tx1"/>
                </a:solidFill>
                <a:effectLst/>
                <a:latin typeface="Arial" panose="020B0604020202020204" pitchFamily="34" charset="0"/>
              </a:rPr>
              <a:t> εμφανίζει τις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διεργασίες που σχετίζονται με την τρέχουσα συνεδρία σας. Για να δείτε όλες τις διεργασίες, συμπεριλαμβανομένων εκείνων που δεν σας ανήκουν, χρησιμοποιήστε </a:t>
            </a:r>
            <a:r>
              <a:rPr kumimoji="0" lang="el-GR" altLang="el-GR" sz="1400" b="0" i="0" u="none" strike="noStrike" cap="none" normalizeH="0" baseline="0" dirty="0" err="1">
                <a:ln>
                  <a:noFill/>
                </a:ln>
                <a:solidFill>
                  <a:schemeClr val="tx1"/>
                </a:solidFill>
                <a:effectLst/>
                <a:latin typeface="Arial" panose="020B0604020202020204" pitchFamily="34" charset="0"/>
              </a:rPr>
              <a:t>ps</a:t>
            </a:r>
            <a:r>
              <a:rPr kumimoji="0" lang="el-GR" altLang="el-GR" sz="1400" b="0" i="0" u="none" strike="noStrike" cap="none" normalizeH="0" baseline="0" dirty="0">
                <a:ln>
                  <a:noFill/>
                </a:ln>
                <a:solidFill>
                  <a:schemeClr val="tx1"/>
                </a:solidFill>
                <a:effectLst/>
                <a:latin typeface="Arial" panose="020B0604020202020204" pitchFamily="34" charset="0"/>
              </a:rPr>
              <a:t> -e. Για να δείτε τις διεργασίες που εκτελούνται από έναν συγκεκριμένο χρήστη, χρησιμοποιήστε </a:t>
            </a:r>
            <a:r>
              <a:rPr kumimoji="0" lang="el-GR" altLang="el-GR" sz="1400" b="0" i="0" u="none" strike="noStrike" cap="none" normalizeH="0" baseline="0" dirty="0" err="1">
                <a:ln>
                  <a:noFill/>
                </a:ln>
                <a:solidFill>
                  <a:schemeClr val="tx1"/>
                </a:solidFill>
                <a:effectLst/>
                <a:latin typeface="Arial" panose="020B0604020202020204" pitchFamily="34" charset="0"/>
              </a:rPr>
              <a:t>ps</a:t>
            </a:r>
            <a:r>
              <a:rPr kumimoji="0" lang="el-GR" altLang="el-GR" sz="1400" b="0" i="0" u="none" strike="noStrike" cap="none" normalizeH="0" baseline="0" dirty="0">
                <a:ln>
                  <a:noFill/>
                </a:ln>
                <a:solidFill>
                  <a:schemeClr val="tx1"/>
                </a:solidFill>
                <a:effectLst/>
                <a:latin typeface="Arial" panose="020B0604020202020204" pitchFamily="34" charset="0"/>
              </a:rPr>
              <a:t> -u </a:t>
            </a:r>
            <a:r>
              <a:rPr kumimoji="0" lang="el-GR" altLang="el-GR" sz="1400" b="0" i="0" u="none" strike="noStrike" cap="none" normalizeH="0" baseline="0" dirty="0" err="1">
                <a:ln>
                  <a:noFill/>
                </a:ln>
                <a:solidFill>
                  <a:schemeClr val="tx1"/>
                </a:solidFill>
                <a:effectLst/>
                <a:latin typeface="Arial" panose="020B0604020202020204" pitchFamily="34" charset="0"/>
              </a:rPr>
              <a:t>username</a:t>
            </a:r>
            <a:r>
              <a:rPr kumimoji="0" lang="el-GR" altLang="el-GR"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Εμφάνιση στατιστικών διεργασιών.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Ορισμένες επιλογές για την εντολή </a:t>
            </a:r>
            <a:r>
              <a:rPr kumimoji="0" lang="el-GR" altLang="el-GR" sz="1400" b="0" i="0" u="none" strike="noStrike" cap="none" normalizeH="0" baseline="0" dirty="0" err="1">
                <a:ln>
                  <a:noFill/>
                </a:ln>
                <a:solidFill>
                  <a:schemeClr val="tx1"/>
                </a:solidFill>
                <a:effectLst/>
                <a:latin typeface="Arial" panose="020B0604020202020204" pitchFamily="34" charset="0"/>
              </a:rPr>
              <a:t>ps</a:t>
            </a:r>
            <a:endParaRPr kumimoji="0" lang="en-US"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l-GR"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Όλα, όλες οι διεργασίες,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πλήρης μορφή </a:t>
            </a:r>
            <a:r>
              <a:rPr kumimoji="0" lang="el-GR" altLang="el-GR" sz="1400" b="0" i="0" u="none" strike="noStrike" cap="none" normalizeH="0" baseline="0" dirty="0" err="1">
                <a:ln>
                  <a:noFill/>
                </a:ln>
                <a:solidFill>
                  <a:schemeClr val="tx1"/>
                </a:solidFill>
                <a:effectLst/>
                <a:latin typeface="Arial" panose="020B0604020202020204" pitchFamily="34" charset="0"/>
              </a:rPr>
              <a:t>string</a:t>
            </a:r>
            <a:r>
              <a:rPr kumimoji="0" lang="el-GR" altLang="el-GR" sz="1400" b="0" i="0" u="none" strike="noStrike" cap="none" normalizeH="0" baseline="0" dirty="0">
                <a:ln>
                  <a:noFill/>
                </a:ln>
                <a:solidFill>
                  <a:schemeClr val="tx1"/>
                </a:solidFill>
                <a:effectLst/>
                <a:latin typeface="Arial" panose="020B0604020202020204" pitchFamily="34" charset="0"/>
              </a:rPr>
              <a:t> </a:t>
            </a:r>
            <a:br>
              <a:rPr kumimoji="0" lang="el-GR" altLang="el-GR" sz="1400" b="0" i="0" u="none" strike="noStrike" cap="none" normalizeH="0" baseline="0" dirty="0">
                <a:ln>
                  <a:noFill/>
                </a:ln>
                <a:solidFill>
                  <a:schemeClr val="tx1"/>
                </a:solidFill>
                <a:effectLst/>
                <a:latin typeface="Arial" panose="020B0604020202020204" pitchFamily="34" charset="0"/>
              </a:rPr>
            </a:br>
            <a:r>
              <a:rPr kumimoji="0" lang="el-GR" altLang="el-GR" sz="1400" b="0" i="0" u="none" strike="noStrike" cap="none" normalizeH="0" baseline="0" dirty="0">
                <a:ln>
                  <a:noFill/>
                </a:ln>
                <a:solidFill>
                  <a:schemeClr val="tx1"/>
                </a:solidFill>
                <a:effectLst/>
                <a:latin typeface="Arial" panose="020B0604020202020204" pitchFamily="34" charset="0"/>
              </a:rPr>
              <a:t>Εμφάνιση διεργασιών που εκτελούνται ως όνομα χρήστη,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Εμφάνιση πληροφοριών διεργασίας για </a:t>
            </a:r>
            <a:r>
              <a:rPr kumimoji="0" lang="el-GR" altLang="el-GR" sz="1400" b="0" i="0" u="none" strike="noStrike" cap="none" normalizeH="0" baseline="0" dirty="0" err="1">
                <a:ln>
                  <a:noFill/>
                </a:ln>
                <a:solidFill>
                  <a:schemeClr val="tx1"/>
                </a:solidFill>
                <a:effectLst/>
                <a:latin typeface="Arial" panose="020B0604020202020204" pitchFamily="34" charset="0"/>
              </a:rPr>
              <a:t>pid</a:t>
            </a:r>
            <a:r>
              <a:rPr kumimoji="0" lang="el-GR" altLang="el-GR" sz="1400" b="0" i="0" u="none" strike="noStrike" cap="none" normalizeH="0" baseline="0" dirty="0">
                <a:ln>
                  <a:noFill/>
                </a:ln>
                <a:solidFill>
                  <a:schemeClr val="tx1"/>
                </a:solidFill>
                <a:effectLst/>
                <a:latin typeface="Arial" panose="020B0604020202020204" pitchFamily="34" charset="0"/>
              </a:rPr>
              <a:t>, ένα PID είναι ένα αναγνωριστικό διεργασίας,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Εμφάνιση διεργασιών σε μορφή δέντρου. Το όρισμά της χρησιμοποιεί διαφορετικό στυλ με περισσότερες ή λιγότερες πληροφορίες που εμφανίζονται σε κάθε περίπτωση</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47542" y="6043929"/>
            <a:ext cx="1530032" cy="612140"/>
          </a:xfrm>
          <a:prstGeom prst="rect">
            <a:avLst/>
          </a:prstGeom>
        </p:spPr>
      </p:pic>
      <p:pic>
        <p:nvPicPr>
          <p:cNvPr id="3" name="object 3"/>
          <p:cNvPicPr/>
          <p:nvPr/>
        </p:nvPicPr>
        <p:blipFill>
          <a:blip r:embed="rId3" cstate="print"/>
          <a:stretch>
            <a:fillRect/>
          </a:stretch>
        </p:blipFill>
        <p:spPr>
          <a:xfrm>
            <a:off x="838200" y="1524000"/>
            <a:ext cx="5675630" cy="3201036"/>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69</a:t>
            </a:r>
          </a:p>
        </p:txBody>
      </p:sp>
      <p:sp>
        <p:nvSpPr>
          <p:cNvPr id="5" name="Rectangle 1">
            <a:extLst>
              <a:ext uri="{FF2B5EF4-FFF2-40B4-BE49-F238E27FC236}">
                <a16:creationId xmlns:a16="http://schemas.microsoft.com/office/drawing/2014/main" id="{0B660469-EE06-07A1-3CAE-114B97507D78}"/>
              </a:ext>
            </a:extLst>
          </p:cNvPr>
          <p:cNvSpPr>
            <a:spLocks noChangeArrowheads="1"/>
          </p:cNvSpPr>
          <p:nvPr/>
        </p:nvSpPr>
        <p:spPr bwMode="auto">
          <a:xfrm>
            <a:off x="6513830" y="1797618"/>
            <a:ext cx="494518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Ακολουθούν άλλες εντολές που σας επιτρέπουν να δείτε τις διεργασίες που εκτελούνται, </a:t>
            </a: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400" b="0" i="0" u="none" strike="noStrike" cap="none" normalizeH="0" baseline="0" dirty="0">
                <a:ln>
                  <a:noFill/>
                </a:ln>
                <a:solidFill>
                  <a:schemeClr val="tx1"/>
                </a:solidFill>
                <a:effectLst/>
                <a:latin typeface="Arial" panose="020B0604020202020204" pitchFamily="34" charset="0"/>
              </a:rPr>
            </a:br>
            <a:endParaRPr kumimoji="0" lang="el-GR"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να εμφανίσετε τις διεργασίες που εκτελούνται σε μορφή δέντρου, </a:t>
            </a: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400" b="0" i="0" u="none" strike="noStrike" cap="none" normalizeH="0" baseline="0" dirty="0">
                <a:ln>
                  <a:noFill/>
                </a:ln>
                <a:solidFill>
                  <a:schemeClr val="tx1"/>
                </a:solidFill>
                <a:effectLst/>
                <a:latin typeface="Arial" panose="020B0604020202020204" pitchFamily="34" charset="0"/>
              </a:rPr>
            </a:br>
            <a:endParaRPr kumimoji="0" lang="el-GR"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err="1">
                <a:ln>
                  <a:noFill/>
                </a:ln>
                <a:solidFill>
                  <a:schemeClr val="tx1"/>
                </a:solidFill>
                <a:effectLst/>
                <a:latin typeface="Arial" panose="020B0604020202020204" pitchFamily="34" charset="0"/>
              </a:rPr>
              <a:t>Διαδραστικό</a:t>
            </a:r>
            <a:r>
              <a:rPr kumimoji="0" lang="el-GR" altLang="el-GR" sz="1400" b="0" i="0" u="none" strike="noStrike" cap="none" normalizeH="0" baseline="0" dirty="0">
                <a:ln>
                  <a:noFill/>
                </a:ln>
                <a:solidFill>
                  <a:schemeClr val="tx1"/>
                </a:solidFill>
                <a:effectLst/>
                <a:latin typeface="Arial" panose="020B0604020202020204" pitchFamily="34" charset="0"/>
              </a:rPr>
              <a:t> πρόγραμμα προβολής διεργασιών. </a:t>
            </a:r>
            <a:br>
              <a:rPr kumimoji="0" lang="el-GR" altLang="el-GR" sz="1400" b="0" i="0" u="none" strike="noStrike" cap="none" normalizeH="0" baseline="0" dirty="0">
                <a:ln>
                  <a:noFill/>
                </a:ln>
                <a:solidFill>
                  <a:schemeClr val="tx1"/>
                </a:solidFill>
                <a:effectLst/>
                <a:latin typeface="Arial" panose="020B0604020202020204" pitchFamily="34" charset="0"/>
              </a:rPr>
            </a:br>
            <a:endParaRPr kumimoji="0" lang="el-GR"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Αυτή η εντολή είναι λιγότερο συνηθισμένη από την εντολή </a:t>
            </a:r>
            <a:r>
              <a:rPr kumimoji="0" lang="el-GR" altLang="el-GR" sz="1400" b="0" i="0" u="none" strike="noStrike" cap="none" normalizeH="0" baseline="0" dirty="0" err="1">
                <a:ln>
                  <a:noFill/>
                </a:ln>
                <a:solidFill>
                  <a:schemeClr val="tx1"/>
                </a:solidFill>
                <a:effectLst/>
                <a:latin typeface="Arial" panose="020B0604020202020204" pitchFamily="34" charset="0"/>
              </a:rPr>
              <a:t>top</a:t>
            </a:r>
            <a:r>
              <a:rPr kumimoji="0" lang="el-GR" altLang="el-GR" sz="1400" b="0" i="0" u="none" strike="noStrike" cap="none" normalizeH="0" baseline="0" dirty="0">
                <a:ln>
                  <a:noFill/>
                </a:ln>
                <a:solidFill>
                  <a:schemeClr val="tx1"/>
                </a:solidFill>
                <a:effectLst/>
                <a:latin typeface="Arial" panose="020B0604020202020204" pitchFamily="34" charset="0"/>
              </a:rPr>
              <a:t> και ενδέχεται να μην είναι διαθέσιμη στο σύστημα</a:t>
            </a: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400" b="0" i="0" u="none" strike="noStrike" cap="none" normalizeH="0" baseline="0" dirty="0">
                <a:ln>
                  <a:noFill/>
                </a:ln>
                <a:solidFill>
                  <a:schemeClr val="tx1"/>
                </a:solidFill>
                <a:effectLst/>
                <a:latin typeface="Arial" panose="020B0604020202020204" pitchFamily="34" charset="0"/>
              </a:rPr>
            </a:br>
            <a:endParaRPr kumimoji="0" lang="el-GR"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err="1">
                <a:ln>
                  <a:noFill/>
                </a:ln>
                <a:solidFill>
                  <a:schemeClr val="tx1"/>
                </a:solidFill>
                <a:effectLst/>
                <a:latin typeface="Arial" panose="020B0604020202020204" pitchFamily="34" charset="0"/>
              </a:rPr>
              <a:t>Διαδραστικό</a:t>
            </a:r>
            <a:r>
              <a:rPr kumimoji="0" lang="el-GR" altLang="el-GR" sz="1400" b="0" i="0" u="none" strike="noStrike" cap="none" normalizeH="0" baseline="0" dirty="0">
                <a:ln>
                  <a:noFill/>
                </a:ln>
                <a:solidFill>
                  <a:schemeClr val="tx1"/>
                </a:solidFill>
                <a:effectLst/>
                <a:latin typeface="Arial" panose="020B0604020202020204" pitchFamily="34" charset="0"/>
              </a:rPr>
              <a:t> πρόγραμμα προβολής διεργασιών. Διεργασίες που εκτελούνται στο προσκήνιο και στο παρασκήνιο</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1225550"/>
            <a:ext cx="7514590" cy="459740"/>
          </a:xfrm>
          <a:prstGeom prst="rect">
            <a:avLst/>
          </a:prstGeom>
        </p:spPr>
        <p:txBody>
          <a:bodyPr vert="horz" wrap="square" lIns="0" tIns="12700" rIns="0" bIns="0" rtlCol="0">
            <a:spAutoFit/>
          </a:bodyPr>
          <a:lstStyle/>
          <a:p>
            <a:pPr marL="12700">
              <a:lnSpc>
                <a:spcPct val="100000"/>
              </a:lnSpc>
              <a:spcBef>
                <a:spcPts val="100"/>
              </a:spcBef>
            </a:pPr>
            <a:r>
              <a:rPr spc="-10" dirty="0"/>
              <a:t>Σύστημα</a:t>
            </a:r>
            <a:r>
              <a:rPr spc="-20" dirty="0"/>
              <a:t> </a:t>
            </a:r>
            <a:r>
              <a:rPr spc="-5" dirty="0"/>
              <a:t>κρυπτογράφησης</a:t>
            </a:r>
            <a:r>
              <a:rPr spc="-10" dirty="0"/>
              <a:t> </a:t>
            </a:r>
            <a:r>
              <a:rPr spc="-5" dirty="0"/>
              <a:t>δημόσιου</a:t>
            </a:r>
            <a:r>
              <a:rPr spc="-15" dirty="0"/>
              <a:t> </a:t>
            </a:r>
            <a:r>
              <a:rPr spc="-5" dirty="0"/>
              <a:t>κλειδιού</a:t>
            </a:r>
            <a:r>
              <a:rPr dirty="0"/>
              <a:t> </a:t>
            </a:r>
            <a:r>
              <a:rPr spc="-5" dirty="0"/>
              <a:t>RSA</a:t>
            </a:r>
          </a:p>
        </p:txBody>
      </p:sp>
      <p:sp>
        <p:nvSpPr>
          <p:cNvPr id="3" name="object 3"/>
          <p:cNvSpPr txBox="1"/>
          <p:nvPr/>
        </p:nvSpPr>
        <p:spPr>
          <a:xfrm>
            <a:off x="783590" y="2132329"/>
            <a:ext cx="9736455" cy="2112645"/>
          </a:xfrm>
          <a:prstGeom prst="rect">
            <a:avLst/>
          </a:prstGeom>
        </p:spPr>
        <p:txBody>
          <a:bodyPr vert="horz" wrap="square" lIns="0" tIns="12700" rIns="0" bIns="0" rtlCol="0">
            <a:spAutoFit/>
          </a:bodyPr>
          <a:lstStyle/>
          <a:p>
            <a:pPr marL="12700">
              <a:lnSpc>
                <a:spcPct val="100000"/>
              </a:lnSpc>
              <a:spcBef>
                <a:spcPts val="100"/>
              </a:spcBef>
            </a:pPr>
            <a:r>
              <a:rPr sz="1100" b="1" spc="80" dirty="0">
                <a:solidFill>
                  <a:srgbClr val="CC0099"/>
                </a:solidFill>
                <a:latin typeface="Calibri"/>
                <a:cs typeface="Calibri"/>
              </a:rPr>
              <a:t>Βασική</a:t>
            </a:r>
            <a:r>
              <a:rPr sz="1100" b="1" spc="-10" dirty="0">
                <a:solidFill>
                  <a:srgbClr val="CC0099"/>
                </a:solidFill>
                <a:latin typeface="Calibri"/>
                <a:cs typeface="Calibri"/>
              </a:rPr>
              <a:t> </a:t>
            </a:r>
            <a:r>
              <a:rPr sz="1100" b="1" spc="60" dirty="0">
                <a:solidFill>
                  <a:srgbClr val="CC0099"/>
                </a:solidFill>
                <a:latin typeface="Calibri"/>
                <a:cs typeface="Calibri"/>
              </a:rPr>
              <a:t>γενιά:</a:t>
            </a:r>
            <a:endParaRPr sz="1100" dirty="0">
              <a:latin typeface="Calibri"/>
              <a:cs typeface="Calibri"/>
            </a:endParaRPr>
          </a:p>
          <a:p>
            <a:pPr>
              <a:lnSpc>
                <a:spcPct val="100000"/>
              </a:lnSpc>
              <a:spcBef>
                <a:spcPts val="5"/>
              </a:spcBef>
            </a:pPr>
            <a:endParaRPr sz="1100" dirty="0">
              <a:latin typeface="Calibri"/>
              <a:cs typeface="Calibri"/>
            </a:endParaRPr>
          </a:p>
          <a:p>
            <a:pPr marL="213360" marR="4469130" indent="-201295">
              <a:lnSpc>
                <a:spcPts val="1360"/>
              </a:lnSpc>
            </a:pPr>
            <a:r>
              <a:rPr sz="1400" spc="-5" dirty="0">
                <a:latin typeface="Calibri"/>
                <a:cs typeface="Calibri"/>
              </a:rPr>
              <a:t>1.</a:t>
            </a:r>
            <a:r>
              <a:rPr sz="1400" spc="155" dirty="0">
                <a:latin typeface="Calibri"/>
                <a:cs typeface="Calibri"/>
              </a:rPr>
              <a:t> </a:t>
            </a:r>
            <a:r>
              <a:rPr sz="1100" spc="100" dirty="0">
                <a:latin typeface="Calibri"/>
                <a:cs typeface="Calibri"/>
              </a:rPr>
              <a:t>Επιλέξτεμεγάλους</a:t>
            </a:r>
            <a:r>
              <a:rPr sz="1100" spc="40" dirty="0">
                <a:latin typeface="Calibri"/>
                <a:cs typeface="Calibri"/>
              </a:rPr>
              <a:t> </a:t>
            </a:r>
            <a:r>
              <a:rPr sz="1100" spc="110" dirty="0">
                <a:latin typeface="Calibri"/>
                <a:cs typeface="Calibri"/>
              </a:rPr>
              <a:t>πρώτους</a:t>
            </a:r>
            <a:r>
              <a:rPr sz="1100" spc="45" dirty="0">
                <a:latin typeface="Calibri"/>
                <a:cs typeface="Calibri"/>
              </a:rPr>
              <a:t> </a:t>
            </a:r>
            <a:r>
              <a:rPr sz="1100" spc="105" dirty="0">
                <a:latin typeface="Calibri"/>
                <a:cs typeface="Calibri"/>
              </a:rPr>
              <a:t>αριθμούς</a:t>
            </a:r>
            <a:r>
              <a:rPr sz="1100" spc="45" dirty="0">
                <a:latin typeface="Calibri"/>
                <a:cs typeface="Calibri"/>
              </a:rPr>
              <a:t> </a:t>
            </a:r>
            <a:r>
              <a:rPr sz="1100" spc="105" dirty="0">
                <a:latin typeface="Calibri"/>
                <a:cs typeface="Calibri"/>
              </a:rPr>
              <a:t>περίπου</a:t>
            </a:r>
            <a:r>
              <a:rPr sz="1100" spc="45" dirty="0">
                <a:latin typeface="Calibri"/>
                <a:cs typeface="Calibri"/>
              </a:rPr>
              <a:t> </a:t>
            </a:r>
            <a:r>
              <a:rPr sz="1100" spc="90" dirty="0">
                <a:latin typeface="Calibri"/>
                <a:cs typeface="Calibri"/>
              </a:rPr>
              <a:t>ίδιου</a:t>
            </a:r>
            <a:r>
              <a:rPr sz="1100" spc="45" dirty="0">
                <a:latin typeface="Calibri"/>
                <a:cs typeface="Calibri"/>
              </a:rPr>
              <a:t> </a:t>
            </a:r>
            <a:r>
              <a:rPr sz="1100" spc="100" dirty="0">
                <a:latin typeface="Calibri"/>
                <a:cs typeface="Calibri"/>
              </a:rPr>
              <a:t>μεγέθους,</a:t>
            </a:r>
            <a:r>
              <a:rPr sz="1100" spc="40" dirty="0">
                <a:latin typeface="Calibri"/>
                <a:cs typeface="Calibri"/>
              </a:rPr>
              <a:t> </a:t>
            </a:r>
            <a:r>
              <a:rPr sz="1100" spc="114" dirty="0">
                <a:latin typeface="Calibri"/>
                <a:cs typeface="Calibri"/>
              </a:rPr>
              <a:t>p</a:t>
            </a:r>
            <a:r>
              <a:rPr sz="1100" spc="45" dirty="0">
                <a:latin typeface="Calibri"/>
                <a:cs typeface="Calibri"/>
              </a:rPr>
              <a:t> </a:t>
            </a:r>
            <a:r>
              <a:rPr sz="1100" spc="55" dirty="0">
                <a:latin typeface="Calibri"/>
                <a:cs typeface="Calibri"/>
              </a:rPr>
              <a:t>.</a:t>
            </a:r>
            <a:r>
              <a:rPr sz="1100" spc="45" dirty="0">
                <a:latin typeface="Calibri"/>
                <a:cs typeface="Calibri"/>
              </a:rPr>
              <a:t> </a:t>
            </a:r>
            <a:r>
              <a:rPr sz="1100" spc="100" dirty="0">
                <a:latin typeface="Calibri"/>
                <a:cs typeface="Calibri"/>
              </a:rPr>
              <a:t>Τυπικά </a:t>
            </a:r>
            <a:r>
              <a:rPr sz="1100" spc="-235" dirty="0">
                <a:latin typeface="Calibri"/>
                <a:cs typeface="Calibri"/>
              </a:rPr>
              <a:t> </a:t>
            </a:r>
            <a:r>
              <a:rPr sz="1100" spc="105" dirty="0">
                <a:latin typeface="Calibri"/>
                <a:cs typeface="Calibri"/>
              </a:rPr>
              <a:t>κάθε</a:t>
            </a:r>
            <a:r>
              <a:rPr sz="1100" spc="45" dirty="0">
                <a:latin typeface="Calibri"/>
                <a:cs typeface="Calibri"/>
              </a:rPr>
              <a:t> </a:t>
            </a:r>
            <a:r>
              <a:rPr sz="1100" spc="80" dirty="0">
                <a:latin typeface="Calibri"/>
                <a:cs typeface="Calibri"/>
              </a:rPr>
              <a:t>p,</a:t>
            </a:r>
            <a:r>
              <a:rPr sz="1100" spc="45" dirty="0">
                <a:latin typeface="Calibri"/>
                <a:cs typeface="Calibri"/>
              </a:rPr>
              <a:t> </a:t>
            </a:r>
            <a:r>
              <a:rPr sz="1100" spc="114" dirty="0">
                <a:latin typeface="Calibri"/>
                <a:cs typeface="Calibri"/>
              </a:rPr>
              <a:t>q</a:t>
            </a:r>
            <a:r>
              <a:rPr sz="1100" spc="45" dirty="0">
                <a:latin typeface="Calibri"/>
                <a:cs typeface="Calibri"/>
              </a:rPr>
              <a:t> </a:t>
            </a:r>
            <a:r>
              <a:rPr sz="1100" spc="85" dirty="0">
                <a:latin typeface="Calibri"/>
                <a:cs typeface="Calibri"/>
              </a:rPr>
              <a:t>έχει</a:t>
            </a:r>
            <a:r>
              <a:rPr sz="1100" spc="50" dirty="0">
                <a:latin typeface="Calibri"/>
                <a:cs typeface="Calibri"/>
              </a:rPr>
              <a:t> </a:t>
            </a:r>
            <a:r>
              <a:rPr sz="1100" spc="100" dirty="0">
                <a:latin typeface="Calibri"/>
                <a:cs typeface="Calibri"/>
              </a:rPr>
              <a:t>μεταξύ</a:t>
            </a:r>
            <a:r>
              <a:rPr sz="1100" spc="45" dirty="0">
                <a:latin typeface="Calibri"/>
                <a:cs typeface="Calibri"/>
              </a:rPr>
              <a:t> </a:t>
            </a:r>
            <a:r>
              <a:rPr sz="1100" spc="105" dirty="0">
                <a:latin typeface="Calibri"/>
                <a:cs typeface="Calibri"/>
              </a:rPr>
              <a:t>512</a:t>
            </a:r>
            <a:r>
              <a:rPr sz="1100" spc="50" dirty="0">
                <a:latin typeface="Calibri"/>
                <a:cs typeface="Calibri"/>
              </a:rPr>
              <a:t> </a:t>
            </a:r>
            <a:r>
              <a:rPr sz="1100" spc="90" dirty="0">
                <a:latin typeface="Calibri"/>
                <a:cs typeface="Calibri"/>
              </a:rPr>
              <a:t>και</a:t>
            </a:r>
            <a:r>
              <a:rPr sz="1100" spc="50" dirty="0">
                <a:latin typeface="Calibri"/>
                <a:cs typeface="Calibri"/>
              </a:rPr>
              <a:t> </a:t>
            </a:r>
            <a:r>
              <a:rPr sz="1100" spc="105" dirty="0">
                <a:latin typeface="Calibri"/>
                <a:cs typeface="Calibri"/>
              </a:rPr>
              <a:t>2048</a:t>
            </a:r>
            <a:r>
              <a:rPr sz="1100" spc="45" dirty="0">
                <a:latin typeface="Calibri"/>
                <a:cs typeface="Calibri"/>
              </a:rPr>
              <a:t> </a:t>
            </a:r>
            <a:r>
              <a:rPr sz="1100" spc="105" dirty="0">
                <a:latin typeface="Calibri"/>
                <a:cs typeface="Calibri"/>
              </a:rPr>
              <a:t>δυαδικά</a:t>
            </a:r>
            <a:r>
              <a:rPr sz="1100" spc="50" dirty="0">
                <a:latin typeface="Calibri"/>
                <a:cs typeface="Calibri"/>
              </a:rPr>
              <a:t> </a:t>
            </a:r>
            <a:r>
              <a:rPr sz="1100" spc="105" dirty="0">
                <a:latin typeface="Calibri"/>
                <a:cs typeface="Calibri"/>
              </a:rPr>
              <a:t>ψηφία.</a:t>
            </a:r>
            <a:endParaRPr sz="1100" dirty="0">
              <a:latin typeface="Calibri"/>
              <a:cs typeface="Calibri"/>
            </a:endParaRPr>
          </a:p>
          <a:p>
            <a:pPr>
              <a:lnSpc>
                <a:spcPct val="100000"/>
              </a:lnSpc>
              <a:spcBef>
                <a:spcPts val="25"/>
              </a:spcBef>
            </a:pPr>
            <a:endParaRPr sz="950" dirty="0">
              <a:latin typeface="Calibri"/>
              <a:cs typeface="Calibri"/>
            </a:endParaRPr>
          </a:p>
          <a:p>
            <a:pPr marL="12700">
              <a:lnSpc>
                <a:spcPct val="100000"/>
              </a:lnSpc>
            </a:pPr>
            <a:r>
              <a:rPr sz="1400" spc="-5" dirty="0">
                <a:latin typeface="Calibri"/>
                <a:cs typeface="Calibri"/>
              </a:rPr>
              <a:t>2.</a:t>
            </a:r>
            <a:r>
              <a:rPr sz="1400" spc="170" dirty="0">
                <a:latin typeface="Calibri"/>
                <a:cs typeface="Calibri"/>
              </a:rPr>
              <a:t> </a:t>
            </a:r>
            <a:r>
              <a:rPr lang="el-GR" sz="1100" spc="105" dirty="0">
                <a:latin typeface="Calibri"/>
                <a:cs typeface="Calibri"/>
              </a:rPr>
              <a:t>Υπολογισμός</a:t>
            </a:r>
            <a:r>
              <a:rPr lang="pt-BR" sz="1100" spc="105" dirty="0">
                <a:latin typeface="Calibri"/>
                <a:cs typeface="Calibri"/>
              </a:rPr>
              <a:t> n = pq, and Φ(n) = (q-1)(p-1)</a:t>
            </a:r>
            <a:r>
              <a:rPr sz="1100" spc="85" dirty="0">
                <a:latin typeface="Calibri"/>
                <a:cs typeface="Calibri"/>
              </a:rPr>
              <a:t>)</a:t>
            </a:r>
            <a:endParaRPr sz="1100" dirty="0">
              <a:latin typeface="Calibri"/>
              <a:cs typeface="Calibri"/>
            </a:endParaRPr>
          </a:p>
          <a:p>
            <a:pPr>
              <a:lnSpc>
                <a:spcPct val="100000"/>
              </a:lnSpc>
              <a:spcBef>
                <a:spcPts val="10"/>
              </a:spcBef>
            </a:pPr>
            <a:endParaRPr sz="1050" dirty="0">
              <a:latin typeface="Calibri"/>
              <a:cs typeface="Calibri"/>
            </a:endParaRPr>
          </a:p>
          <a:p>
            <a:pPr marL="213360" marR="6283325" indent="-201295">
              <a:lnSpc>
                <a:spcPts val="1360"/>
              </a:lnSpc>
              <a:buSzPct val="127272"/>
              <a:buAutoNum type="arabicPeriod" startAt="3"/>
              <a:tabLst>
                <a:tab pos="208279" algn="l"/>
              </a:tabLst>
            </a:pPr>
            <a:r>
              <a:rPr sz="1100" spc="70" dirty="0">
                <a:latin typeface="Calibri"/>
                <a:cs typeface="Calibri"/>
              </a:rPr>
              <a:t>Επ</a:t>
            </a:r>
            <a:r>
              <a:rPr sz="1100" spc="70" dirty="0" err="1">
                <a:latin typeface="Calibri"/>
                <a:cs typeface="Calibri"/>
              </a:rPr>
              <a:t>ιλέξτε</a:t>
            </a:r>
            <a:r>
              <a:rPr sz="1100" spc="25" dirty="0">
                <a:latin typeface="Calibri"/>
                <a:cs typeface="Calibri"/>
              </a:rPr>
              <a:t> </a:t>
            </a:r>
            <a:r>
              <a:rPr lang="pt-BR" sz="1100" spc="60" dirty="0">
                <a:latin typeface="Calibri"/>
                <a:cs typeface="Calibri"/>
              </a:rPr>
              <a:t>1&lt;e&lt; Φ(n), s.t. gcd(e, Φ(n)) = 1</a:t>
            </a:r>
            <a:br>
              <a:rPr lang="el-GR" sz="1100" spc="60" dirty="0">
                <a:latin typeface="Calibri"/>
                <a:cs typeface="Calibri"/>
              </a:rPr>
            </a:br>
            <a:r>
              <a:rPr sz="1100" spc="75" dirty="0" err="1">
                <a:latin typeface="Calibri"/>
                <a:cs typeface="Calibri"/>
              </a:rPr>
              <a:t>Τυ</a:t>
            </a:r>
            <a:r>
              <a:rPr sz="1100" spc="75" dirty="0">
                <a:latin typeface="Calibri"/>
                <a:cs typeface="Calibri"/>
              </a:rPr>
              <a:t>πικά </a:t>
            </a:r>
            <a:r>
              <a:rPr sz="1100" spc="-235" dirty="0">
                <a:latin typeface="Calibri"/>
                <a:cs typeface="Calibri"/>
              </a:rPr>
              <a:t> </a:t>
            </a:r>
            <a:r>
              <a:rPr sz="1100" spc="80" dirty="0">
                <a:latin typeface="Calibri"/>
                <a:cs typeface="Calibri"/>
              </a:rPr>
              <a:t>e=3</a:t>
            </a:r>
            <a:r>
              <a:rPr sz="1100" spc="30" dirty="0">
                <a:latin typeface="Calibri"/>
                <a:cs typeface="Calibri"/>
              </a:rPr>
              <a:t> </a:t>
            </a:r>
            <a:r>
              <a:rPr sz="1100" spc="85" dirty="0">
                <a:latin typeface="Calibri"/>
                <a:cs typeface="Calibri"/>
              </a:rPr>
              <a:t>ή</a:t>
            </a:r>
            <a:r>
              <a:rPr sz="1100" spc="35" dirty="0">
                <a:latin typeface="Calibri"/>
                <a:cs typeface="Calibri"/>
              </a:rPr>
              <a:t> </a:t>
            </a:r>
            <a:r>
              <a:rPr sz="1100" spc="75" dirty="0">
                <a:latin typeface="Calibri"/>
                <a:cs typeface="Calibri"/>
              </a:rPr>
              <a:t>e=65537</a:t>
            </a:r>
            <a:endParaRPr sz="1100" dirty="0">
              <a:latin typeface="Calibri"/>
              <a:cs typeface="Calibri"/>
            </a:endParaRPr>
          </a:p>
          <a:p>
            <a:pPr>
              <a:lnSpc>
                <a:spcPct val="100000"/>
              </a:lnSpc>
              <a:spcBef>
                <a:spcPts val="25"/>
              </a:spcBef>
              <a:buFont typeface="Calibri"/>
              <a:buAutoNum type="arabicPeriod" startAt="3"/>
            </a:pPr>
            <a:endParaRPr sz="1200" dirty="0">
              <a:latin typeface="Calibri"/>
              <a:cs typeface="Calibri"/>
            </a:endParaRPr>
          </a:p>
          <a:p>
            <a:pPr marL="213360" marR="5981700" indent="-201295">
              <a:lnSpc>
                <a:spcPts val="1370"/>
              </a:lnSpc>
              <a:buSzPct val="127272"/>
              <a:buAutoNum type="arabicPeriod" startAt="3"/>
              <a:tabLst>
                <a:tab pos="208279" algn="l"/>
              </a:tabLst>
            </a:pPr>
            <a:r>
              <a:rPr sz="1100" spc="100" dirty="0">
                <a:latin typeface="Calibri"/>
                <a:cs typeface="Calibri"/>
              </a:rPr>
              <a:t>Υπολογίστε</a:t>
            </a:r>
            <a:r>
              <a:rPr sz="1100" spc="40" dirty="0">
                <a:latin typeface="Calibri"/>
                <a:cs typeface="Calibri"/>
              </a:rPr>
              <a:t> </a:t>
            </a:r>
            <a:r>
              <a:rPr sz="1100" spc="55" dirty="0">
                <a:latin typeface="Calibri"/>
                <a:cs typeface="Calibri"/>
              </a:rPr>
              <a:t>,</a:t>
            </a:r>
            <a:r>
              <a:rPr sz="1100" spc="45" dirty="0">
                <a:latin typeface="Calibri"/>
                <a:cs typeface="Calibri"/>
              </a:rPr>
              <a:t> </a:t>
            </a:r>
            <a:r>
              <a:rPr lang="pt-BR" sz="1100" spc="110" dirty="0">
                <a:latin typeface="Calibri"/>
                <a:cs typeface="Calibri"/>
              </a:rPr>
              <a:t>d, 1&lt; d&lt; Φ(n) s.t. ed ≡ 1 mod Φ(n)</a:t>
            </a:r>
          </a:p>
          <a:p>
            <a:pPr marL="12065" marR="5981700">
              <a:lnSpc>
                <a:spcPts val="1370"/>
              </a:lnSpc>
              <a:buSzPct val="127272"/>
              <a:tabLst>
                <a:tab pos="208279" algn="l"/>
              </a:tabLst>
            </a:pPr>
            <a:r>
              <a:rPr sz="1100" spc="95" dirty="0" err="1">
                <a:latin typeface="Calibri"/>
                <a:cs typeface="Calibri"/>
              </a:rPr>
              <a:t>Γνωρίζοντ</a:t>
            </a:r>
            <a:r>
              <a:rPr sz="1100" spc="95" dirty="0">
                <a:latin typeface="Calibri"/>
                <a:cs typeface="Calibri"/>
              </a:rPr>
              <a:t>ας</a:t>
            </a:r>
            <a:r>
              <a:rPr lang="el-GR" sz="1100" spc="95" dirty="0">
                <a:latin typeface="Calibri"/>
                <a:cs typeface="Calibri"/>
              </a:rPr>
              <a:t> Φ</a:t>
            </a:r>
            <a:r>
              <a:rPr sz="1100" spc="70" dirty="0">
                <a:latin typeface="Calibri"/>
                <a:cs typeface="Calibri"/>
              </a:rPr>
              <a:t>(n),</a:t>
            </a:r>
            <a:r>
              <a:rPr sz="1100" spc="45" dirty="0">
                <a:latin typeface="Calibri"/>
                <a:cs typeface="Calibri"/>
              </a:rPr>
              <a:t> </a:t>
            </a:r>
            <a:r>
              <a:rPr sz="1100" spc="114" dirty="0">
                <a:latin typeface="Calibri"/>
                <a:cs typeface="Calibri"/>
              </a:rPr>
              <a:t>d </a:t>
            </a:r>
            <a:r>
              <a:rPr sz="1100" spc="-229" dirty="0">
                <a:latin typeface="Calibri"/>
                <a:cs typeface="Calibri"/>
              </a:rPr>
              <a:t> </a:t>
            </a:r>
            <a:r>
              <a:rPr sz="1100" spc="105" dirty="0">
                <a:latin typeface="Calibri"/>
                <a:cs typeface="Calibri"/>
              </a:rPr>
              <a:t>εύκολο</a:t>
            </a:r>
            <a:r>
              <a:rPr sz="1100" spc="40" dirty="0">
                <a:latin typeface="Calibri"/>
                <a:cs typeface="Calibri"/>
              </a:rPr>
              <a:t> </a:t>
            </a:r>
            <a:r>
              <a:rPr sz="1100" spc="110" dirty="0">
                <a:latin typeface="Calibri"/>
                <a:cs typeface="Calibri"/>
              </a:rPr>
              <a:t>να</a:t>
            </a:r>
            <a:r>
              <a:rPr sz="1100" spc="50" dirty="0">
                <a:latin typeface="Calibri"/>
                <a:cs typeface="Calibri"/>
              </a:rPr>
              <a:t> </a:t>
            </a:r>
            <a:r>
              <a:rPr sz="1100" spc="95" dirty="0">
                <a:latin typeface="Calibri"/>
                <a:cs typeface="Calibri"/>
              </a:rPr>
              <a:t>υπολογιστεί</a:t>
            </a:r>
            <a:endParaRPr sz="1100" dirty="0">
              <a:latin typeface="Calibri"/>
              <a:cs typeface="Calibri"/>
            </a:endParaRPr>
          </a:p>
        </p:txBody>
      </p:sp>
      <p:sp>
        <p:nvSpPr>
          <p:cNvPr id="4" name="object 4"/>
          <p:cNvSpPr txBox="1"/>
          <p:nvPr/>
        </p:nvSpPr>
        <p:spPr>
          <a:xfrm>
            <a:off x="783590" y="4725670"/>
            <a:ext cx="1578610" cy="453970"/>
          </a:xfrm>
          <a:prstGeom prst="rect">
            <a:avLst/>
          </a:prstGeom>
        </p:spPr>
        <p:txBody>
          <a:bodyPr vert="horz" wrap="square" lIns="0" tIns="12700" rIns="0" bIns="0" rtlCol="0">
            <a:spAutoFit/>
          </a:bodyPr>
          <a:lstStyle/>
          <a:p>
            <a:pPr marL="12700">
              <a:lnSpc>
                <a:spcPct val="100000"/>
              </a:lnSpc>
              <a:spcBef>
                <a:spcPts val="100"/>
              </a:spcBef>
            </a:pPr>
            <a:r>
              <a:rPr sz="1100" b="1" spc="80" dirty="0">
                <a:solidFill>
                  <a:srgbClr val="CC0707"/>
                </a:solidFill>
                <a:latin typeface="Calibri"/>
                <a:cs typeface="Calibri"/>
              </a:rPr>
              <a:t>Δημόσιο</a:t>
            </a:r>
            <a:r>
              <a:rPr sz="1100" b="1" spc="30" dirty="0">
                <a:solidFill>
                  <a:srgbClr val="CC0707"/>
                </a:solidFill>
                <a:latin typeface="Calibri"/>
                <a:cs typeface="Calibri"/>
              </a:rPr>
              <a:t> </a:t>
            </a:r>
            <a:r>
              <a:rPr sz="1100" b="1" spc="60" dirty="0">
                <a:solidFill>
                  <a:srgbClr val="CC0707"/>
                </a:solidFill>
                <a:latin typeface="Calibri"/>
                <a:cs typeface="Calibri"/>
              </a:rPr>
              <a:t>κλειδί:</a:t>
            </a:r>
            <a:r>
              <a:rPr sz="1100" b="1" spc="20" dirty="0">
                <a:solidFill>
                  <a:srgbClr val="CC0707"/>
                </a:solidFill>
                <a:latin typeface="Calibri"/>
                <a:cs typeface="Calibri"/>
              </a:rPr>
              <a:t> </a:t>
            </a:r>
            <a:r>
              <a:rPr sz="1100" b="1" spc="55" dirty="0">
                <a:solidFill>
                  <a:srgbClr val="CC0707"/>
                </a:solidFill>
                <a:latin typeface="Calibri"/>
                <a:cs typeface="Calibri"/>
              </a:rPr>
              <a:t>(</a:t>
            </a:r>
            <a:r>
              <a:rPr sz="1100" b="1" spc="55" dirty="0" err="1">
                <a:solidFill>
                  <a:srgbClr val="CC0707"/>
                </a:solidFill>
                <a:latin typeface="Calibri"/>
                <a:cs typeface="Calibri"/>
              </a:rPr>
              <a:t>e,</a:t>
            </a:r>
            <a:r>
              <a:rPr lang="en-US" sz="1100" b="1" spc="55" dirty="0" err="1">
                <a:solidFill>
                  <a:srgbClr val="CC0707"/>
                </a:solidFill>
                <a:latin typeface="Calibri"/>
                <a:cs typeface="Calibri"/>
              </a:rPr>
              <a:t>n</a:t>
            </a:r>
            <a:r>
              <a:rPr sz="1100" b="1" spc="30" dirty="0">
                <a:solidFill>
                  <a:srgbClr val="CC0707"/>
                </a:solidFill>
                <a:latin typeface="Calibri"/>
                <a:cs typeface="Calibri"/>
              </a:rPr>
              <a:t> </a:t>
            </a:r>
            <a:r>
              <a:rPr sz="1100" b="1" spc="50" dirty="0">
                <a:solidFill>
                  <a:srgbClr val="CC0707"/>
                </a:solidFill>
                <a:latin typeface="Calibri"/>
                <a:cs typeface="Calibri"/>
              </a:rPr>
              <a:t>)</a:t>
            </a:r>
            <a:endParaRPr sz="1100" dirty="0">
              <a:latin typeface="Calibri"/>
              <a:cs typeface="Calibri"/>
            </a:endParaRPr>
          </a:p>
          <a:p>
            <a:pPr marL="12700">
              <a:lnSpc>
                <a:spcPct val="100000"/>
              </a:lnSpc>
              <a:spcBef>
                <a:spcPts val="825"/>
              </a:spcBef>
            </a:pPr>
            <a:r>
              <a:rPr sz="1100" b="1" spc="70" dirty="0">
                <a:solidFill>
                  <a:srgbClr val="CC0707"/>
                </a:solidFill>
                <a:latin typeface="Calibri"/>
                <a:cs typeface="Calibri"/>
              </a:rPr>
              <a:t>Ιδιωτικό</a:t>
            </a:r>
            <a:r>
              <a:rPr sz="1100" b="1" spc="15" dirty="0">
                <a:solidFill>
                  <a:srgbClr val="CC0707"/>
                </a:solidFill>
                <a:latin typeface="Calibri"/>
                <a:cs typeface="Calibri"/>
              </a:rPr>
              <a:t> </a:t>
            </a:r>
            <a:r>
              <a:rPr sz="1100" b="1" spc="60" dirty="0">
                <a:solidFill>
                  <a:srgbClr val="CC0707"/>
                </a:solidFill>
                <a:latin typeface="Calibri"/>
                <a:cs typeface="Calibri"/>
              </a:rPr>
              <a:t>κλειδί:</a:t>
            </a:r>
            <a:r>
              <a:rPr sz="1100" b="1" spc="10" dirty="0">
                <a:solidFill>
                  <a:srgbClr val="CC0707"/>
                </a:solidFill>
                <a:latin typeface="Calibri"/>
                <a:cs typeface="Calibri"/>
              </a:rPr>
              <a:t> </a:t>
            </a:r>
            <a:r>
              <a:rPr sz="1100" b="1" spc="90" dirty="0">
                <a:solidFill>
                  <a:srgbClr val="CC0707"/>
                </a:solidFill>
                <a:latin typeface="Calibri"/>
                <a:cs typeface="Calibri"/>
              </a:rPr>
              <a:t>d</a:t>
            </a:r>
            <a:endParaRPr sz="1100" dirty="0">
              <a:latin typeface="Calibri"/>
              <a:cs typeface="Calibri"/>
            </a:endParaRPr>
          </a:p>
        </p:txBody>
      </p:sp>
      <p:pic>
        <p:nvPicPr>
          <p:cNvPr id="5" name="object 5"/>
          <p:cNvPicPr/>
          <p:nvPr/>
        </p:nvPicPr>
        <p:blipFill>
          <a:blip r:embed="rId2" cstate="print"/>
          <a:stretch>
            <a:fillRect/>
          </a:stretch>
        </p:blipFill>
        <p:spPr>
          <a:xfrm>
            <a:off x="8211184" y="5512752"/>
            <a:ext cx="1530032" cy="612140"/>
          </a:xfrm>
          <a:prstGeom prst="rect">
            <a:avLst/>
          </a:prstGeom>
        </p:spPr>
      </p:pic>
      <p:sp>
        <p:nvSpPr>
          <p:cNvPr id="6" name="object 6"/>
          <p:cNvSpPr txBox="1"/>
          <p:nvPr/>
        </p:nvSpPr>
        <p:spPr>
          <a:xfrm>
            <a:off x="10708005" y="5697156"/>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1</a:t>
            </a:r>
            <a:r>
              <a:rPr sz="1100" dirty="0">
                <a:latin typeface="Arial"/>
                <a:cs typeface="Arial"/>
              </a:rPr>
              <a:t>1</a:t>
            </a:r>
            <a:endParaRPr sz="1100">
              <a:latin typeface="Arial"/>
              <a:cs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47542" y="6043929"/>
            <a:ext cx="1530032" cy="612140"/>
          </a:xfrm>
          <a:prstGeom prst="rect">
            <a:avLst/>
          </a:prstGeom>
        </p:spPr>
      </p:pic>
      <p:pic>
        <p:nvPicPr>
          <p:cNvPr id="3" name="object 3"/>
          <p:cNvPicPr/>
          <p:nvPr/>
        </p:nvPicPr>
        <p:blipFill>
          <a:blip r:embed="rId3" cstate="print"/>
          <a:stretch>
            <a:fillRect/>
          </a:stretch>
        </p:blipFill>
        <p:spPr>
          <a:xfrm>
            <a:off x="533400" y="1612932"/>
            <a:ext cx="4980305" cy="2966403"/>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70</a:t>
            </a:r>
          </a:p>
        </p:txBody>
      </p:sp>
      <p:sp>
        <p:nvSpPr>
          <p:cNvPr id="5" name="Rectangle 1">
            <a:extLst>
              <a:ext uri="{FF2B5EF4-FFF2-40B4-BE49-F238E27FC236}">
                <a16:creationId xmlns:a16="http://schemas.microsoft.com/office/drawing/2014/main" id="{D88BF3C6-5560-EE66-61D5-B60A7901DC18}"/>
              </a:ext>
            </a:extLst>
          </p:cNvPr>
          <p:cNvSpPr>
            <a:spLocks noChangeArrowheads="1"/>
          </p:cNvSpPr>
          <p:nvPr/>
        </p:nvSpPr>
        <p:spPr bwMode="auto">
          <a:xfrm>
            <a:off x="5715000" y="1622076"/>
            <a:ext cx="60960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Arial" panose="020B0604020202020204" pitchFamily="34" charset="0"/>
              </a:rPr>
              <a:t>Για να εκτελέσετε μια διαδικασία στο παρασκήνιο, τοποθετήστε ένα σύμβολο &amp; στο τέλος της εντολής.</a:t>
            </a:r>
            <a:endParaRPr kumimoji="0" lang="en-US"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Arial" panose="020B0604020202020204" pitchFamily="34" charset="0"/>
              </a:rPr>
              <a:t>Εκτέλεση εντολής </a:t>
            </a:r>
            <a:r>
              <a:rPr kumimoji="0" lang="el-GR" altLang="el-GR" sz="1600" b="0" i="0" u="none" strike="noStrike" cap="none" normalizeH="0" baseline="0" dirty="0" err="1">
                <a:ln>
                  <a:noFill/>
                </a:ln>
                <a:solidFill>
                  <a:schemeClr val="tx1"/>
                </a:solidFill>
                <a:effectLst/>
                <a:latin typeface="Arial" panose="020B0604020202020204" pitchFamily="34" charset="0"/>
              </a:rPr>
              <a:t>coenmand</a:t>
            </a:r>
            <a:r>
              <a:rPr kumimoji="0" lang="el-GR" altLang="el-GR" sz="1600" b="0" i="0" u="none" strike="noStrike" cap="none" normalizeH="0" baseline="0" dirty="0">
                <a:ln>
                  <a:noFill/>
                </a:ln>
                <a:solidFill>
                  <a:schemeClr val="tx1"/>
                </a:solidFill>
                <a:effectLst/>
                <a:latin typeface="Arial" panose="020B0604020202020204" pitchFamily="34" charset="0"/>
              </a:rPr>
              <a:t> στο παρασκήνιο</a:t>
            </a:r>
            <a:endParaRPr kumimoji="0" lang="en-US"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Arial" panose="020B0604020202020204" pitchFamily="34" charset="0"/>
              </a:rPr>
              <a:t>Τερματισμός της διαδικασίας στο προσκήνιο.</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Arial" panose="020B0604020202020204" pitchFamily="34" charset="0"/>
              </a:rPr>
              <a:t>Αναστολή της διαδικασίας στο προσκήνιο.</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Arial" panose="020B0604020202020204" pitchFamily="34" charset="0"/>
              </a:rPr>
              <a:t>Τερματισμός μιας διαδικασίας με βάση τον αριθμό εργασίας ή το PID</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434" y="276859"/>
            <a:ext cx="1173480" cy="391160"/>
          </a:xfrm>
          <a:prstGeom prst="rect">
            <a:avLst/>
          </a:prstGeom>
        </p:spPr>
        <p:txBody>
          <a:bodyPr vert="horz" wrap="square" lIns="0" tIns="12700" rIns="0" bIns="0" rtlCol="0">
            <a:spAutoFit/>
          </a:bodyPr>
          <a:lstStyle/>
          <a:p>
            <a:pPr marL="12700">
              <a:lnSpc>
                <a:spcPct val="100000"/>
              </a:lnSpc>
              <a:spcBef>
                <a:spcPts val="100"/>
              </a:spcBef>
            </a:pPr>
            <a:r>
              <a:rPr sz="2400" b="1" spc="70" dirty="0">
                <a:latin typeface="Times New Roman"/>
                <a:cs typeface="Times New Roman"/>
              </a:rPr>
              <a:t>C</a:t>
            </a:r>
            <a:r>
              <a:rPr sz="2400" b="1" spc="35" dirty="0">
                <a:latin typeface="Times New Roman"/>
                <a:cs typeface="Times New Roman"/>
              </a:rPr>
              <a:t>r</a:t>
            </a:r>
            <a:r>
              <a:rPr sz="2400" b="1" spc="45" dirty="0">
                <a:latin typeface="Times New Roman"/>
                <a:cs typeface="Times New Roman"/>
              </a:rPr>
              <a:t>o</a:t>
            </a:r>
            <a:r>
              <a:rPr sz="2400" b="1" spc="50" dirty="0">
                <a:latin typeface="Times New Roman"/>
                <a:cs typeface="Times New Roman"/>
              </a:rPr>
              <a:t>n</a:t>
            </a:r>
            <a:r>
              <a:rPr sz="2400" b="1" spc="25" dirty="0">
                <a:latin typeface="Times New Roman"/>
                <a:cs typeface="Times New Roman"/>
              </a:rPr>
              <a:t>t</a:t>
            </a:r>
            <a:r>
              <a:rPr sz="2400" b="1" spc="45" dirty="0">
                <a:latin typeface="Times New Roman"/>
                <a:cs typeface="Times New Roman"/>
              </a:rPr>
              <a:t>a</a:t>
            </a:r>
            <a:r>
              <a:rPr sz="2400" b="1" spc="65" dirty="0">
                <a:latin typeface="Times New Roman"/>
                <a:cs typeface="Times New Roman"/>
              </a:rPr>
              <a:t>b</a:t>
            </a:r>
            <a:endParaRPr sz="2400">
              <a:latin typeface="Times New Roman"/>
              <a:cs typeface="Times New Roman"/>
            </a:endParaRPr>
          </a:p>
        </p:txBody>
      </p:sp>
      <p:sp>
        <p:nvSpPr>
          <p:cNvPr id="3" name="object 3"/>
          <p:cNvSpPr txBox="1"/>
          <p:nvPr/>
        </p:nvSpPr>
        <p:spPr>
          <a:xfrm>
            <a:off x="340995" y="766762"/>
            <a:ext cx="10734675" cy="152336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Το</a:t>
            </a:r>
            <a:r>
              <a:rPr sz="1200" spc="35" dirty="0">
                <a:latin typeface="Calibri"/>
                <a:cs typeface="Calibri"/>
              </a:rPr>
              <a:t> </a:t>
            </a:r>
            <a:r>
              <a:rPr sz="1200" spc="-5" dirty="0">
                <a:latin typeface="Times New Roman"/>
                <a:cs typeface="Times New Roman"/>
              </a:rPr>
              <a:t>Cron</a:t>
            </a:r>
            <a:r>
              <a:rPr sz="1200" spc="15" dirty="0">
                <a:latin typeface="Times New Roman"/>
                <a:cs typeface="Times New Roman"/>
              </a:rPr>
              <a:t> </a:t>
            </a:r>
            <a:r>
              <a:rPr sz="1200" spc="-5" dirty="0">
                <a:latin typeface="Calibri"/>
                <a:cs typeface="Calibri"/>
              </a:rPr>
              <a:t>είναι</a:t>
            </a:r>
            <a:r>
              <a:rPr sz="1200" spc="40" dirty="0">
                <a:latin typeface="Calibri"/>
                <a:cs typeface="Calibri"/>
              </a:rPr>
              <a:t> </a:t>
            </a:r>
            <a:r>
              <a:rPr sz="1200" spc="-5" dirty="0">
                <a:latin typeface="Calibri"/>
                <a:cs typeface="Calibri"/>
              </a:rPr>
              <a:t>ουσιώδες</a:t>
            </a:r>
            <a:r>
              <a:rPr sz="1200" spc="35" dirty="0">
                <a:latin typeface="Calibri"/>
                <a:cs typeface="Calibri"/>
              </a:rPr>
              <a:t> </a:t>
            </a:r>
            <a:r>
              <a:rPr sz="1200" spc="-5" dirty="0">
                <a:latin typeface="Calibri"/>
                <a:cs typeface="Calibri"/>
              </a:rPr>
              <a:t>μέρος</a:t>
            </a:r>
            <a:r>
              <a:rPr sz="1200" spc="40" dirty="0">
                <a:latin typeface="Calibri"/>
                <a:cs typeface="Calibri"/>
              </a:rPr>
              <a:t> </a:t>
            </a:r>
            <a:r>
              <a:rPr sz="1200" spc="-5" dirty="0">
                <a:latin typeface="Calibri"/>
                <a:cs typeface="Calibri"/>
              </a:rPr>
              <a:t>κάθε</a:t>
            </a:r>
            <a:r>
              <a:rPr sz="1200" spc="40" dirty="0">
                <a:latin typeface="Calibri"/>
                <a:cs typeface="Calibri"/>
              </a:rPr>
              <a:t> </a:t>
            </a:r>
            <a:r>
              <a:rPr sz="1200" spc="-5" dirty="0">
                <a:latin typeface="Calibri"/>
                <a:cs typeface="Calibri"/>
              </a:rPr>
              <a:t>συστήματος</a:t>
            </a:r>
            <a:r>
              <a:rPr sz="1200" spc="-5" dirty="0">
                <a:latin typeface="Times New Roman"/>
                <a:cs typeface="Times New Roman"/>
              </a:rPr>
              <a:t>,</a:t>
            </a:r>
            <a:r>
              <a:rPr sz="1200" spc="5" dirty="0">
                <a:latin typeface="Times New Roman"/>
                <a:cs typeface="Times New Roman"/>
              </a:rPr>
              <a:t> </a:t>
            </a:r>
            <a:r>
              <a:rPr sz="1200" spc="-5" dirty="0">
                <a:latin typeface="Calibri"/>
                <a:cs typeface="Calibri"/>
              </a:rPr>
              <a:t>καθώς</a:t>
            </a:r>
            <a:r>
              <a:rPr sz="1200" spc="35" dirty="0">
                <a:latin typeface="Calibri"/>
                <a:cs typeface="Calibri"/>
              </a:rPr>
              <a:t> </a:t>
            </a:r>
            <a:r>
              <a:rPr sz="1200" spc="-5" dirty="0">
                <a:latin typeface="Calibri"/>
                <a:cs typeface="Calibri"/>
              </a:rPr>
              <a:t>αυτοματίζει</a:t>
            </a:r>
            <a:r>
              <a:rPr sz="1200" spc="40" dirty="0">
                <a:latin typeface="Calibri"/>
                <a:cs typeface="Calibri"/>
              </a:rPr>
              <a:t> </a:t>
            </a:r>
            <a:r>
              <a:rPr sz="1200" spc="-5" dirty="0">
                <a:latin typeface="Calibri"/>
                <a:cs typeface="Calibri"/>
              </a:rPr>
              <a:t>διάφορες</a:t>
            </a:r>
            <a:r>
              <a:rPr sz="1200" spc="90" dirty="0">
                <a:latin typeface="Calibri"/>
                <a:cs typeface="Calibri"/>
              </a:rPr>
              <a:t> </a:t>
            </a:r>
            <a:r>
              <a:rPr sz="1200" spc="-5" dirty="0">
                <a:latin typeface="Calibri"/>
                <a:cs typeface="Calibri"/>
              </a:rPr>
              <a:t>χρονοπρογραμματισμού</a:t>
            </a:r>
            <a:r>
              <a:rPr sz="1200" spc="-5" dirty="0">
                <a:latin typeface="Times New Roman"/>
                <a:cs typeface="Times New Roman"/>
              </a:rPr>
              <a:t>.</a:t>
            </a:r>
            <a:r>
              <a:rPr sz="1200" spc="5" dirty="0">
                <a:latin typeface="Times New Roman"/>
                <a:cs typeface="Times New Roman"/>
              </a:rPr>
              <a:t> </a:t>
            </a:r>
            <a:r>
              <a:rPr sz="1200" dirty="0">
                <a:latin typeface="Calibri"/>
                <a:cs typeface="Calibri"/>
              </a:rPr>
              <a:t>Η</a:t>
            </a:r>
            <a:r>
              <a:rPr sz="1200" spc="40" dirty="0">
                <a:latin typeface="Calibri"/>
                <a:cs typeface="Calibri"/>
              </a:rPr>
              <a:t> </a:t>
            </a:r>
            <a:r>
              <a:rPr sz="1200" spc="-5" dirty="0">
                <a:latin typeface="Calibri"/>
                <a:cs typeface="Calibri"/>
              </a:rPr>
              <a:t>εντολή</a:t>
            </a:r>
            <a:r>
              <a:rPr sz="1200" spc="40" dirty="0">
                <a:latin typeface="Calibri"/>
                <a:cs typeface="Calibri"/>
              </a:rPr>
              <a:t> </a:t>
            </a:r>
            <a:r>
              <a:rPr sz="1200" spc="-5" dirty="0">
                <a:latin typeface="Times New Roman"/>
                <a:cs typeface="Times New Roman"/>
              </a:rPr>
              <a:t>crontab</a:t>
            </a:r>
            <a:r>
              <a:rPr sz="1200" spc="5" dirty="0">
                <a:latin typeface="Times New Roman"/>
                <a:cs typeface="Times New Roman"/>
              </a:rPr>
              <a:t> </a:t>
            </a:r>
            <a:r>
              <a:rPr sz="1200" spc="-5" dirty="0">
                <a:latin typeface="Calibri"/>
                <a:cs typeface="Calibri"/>
              </a:rPr>
              <a:t>χρησιμοποιείται</a:t>
            </a:r>
            <a:r>
              <a:rPr sz="1200" spc="40" dirty="0">
                <a:latin typeface="Calibri"/>
                <a:cs typeface="Calibri"/>
              </a:rPr>
              <a:t> </a:t>
            </a:r>
            <a:r>
              <a:rPr sz="1200" spc="-5" dirty="0">
                <a:latin typeface="Calibri"/>
                <a:cs typeface="Calibri"/>
              </a:rPr>
              <a:t>για</a:t>
            </a:r>
            <a:r>
              <a:rPr sz="1200" spc="40" dirty="0">
                <a:latin typeface="Calibri"/>
                <a:cs typeface="Calibri"/>
              </a:rPr>
              <a:t> </a:t>
            </a:r>
            <a:r>
              <a:rPr sz="1200" spc="-5" dirty="0">
                <a:latin typeface="Calibri"/>
                <a:cs typeface="Calibri"/>
              </a:rPr>
              <a:t>την</a:t>
            </a:r>
            <a:r>
              <a:rPr sz="1200" spc="40" dirty="0">
                <a:latin typeface="Calibri"/>
                <a:cs typeface="Calibri"/>
              </a:rPr>
              <a:t> </a:t>
            </a:r>
            <a:r>
              <a:rPr sz="1200" spc="-5" dirty="0">
                <a:latin typeface="Calibri"/>
                <a:cs typeface="Calibri"/>
              </a:rPr>
              <a:t>επεξεργασία</a:t>
            </a:r>
            <a:r>
              <a:rPr sz="1200" spc="30" dirty="0">
                <a:latin typeface="Calibri"/>
                <a:cs typeface="Calibri"/>
              </a:rPr>
              <a:t> </a:t>
            </a:r>
            <a:r>
              <a:rPr sz="1200" spc="-5" dirty="0">
                <a:latin typeface="Calibri"/>
                <a:cs typeface="Calibri"/>
              </a:rPr>
              <a:t>και</a:t>
            </a:r>
            <a:r>
              <a:rPr sz="1200" spc="40" dirty="0">
                <a:latin typeface="Calibri"/>
                <a:cs typeface="Calibri"/>
              </a:rPr>
              <a:t> </a:t>
            </a:r>
            <a:r>
              <a:rPr sz="1200" dirty="0">
                <a:latin typeface="Calibri"/>
                <a:cs typeface="Calibri"/>
              </a:rPr>
              <a:t>τη</a:t>
            </a:r>
            <a:endParaRPr sz="1200">
              <a:latin typeface="Calibri"/>
              <a:cs typeface="Calibri"/>
            </a:endParaRPr>
          </a:p>
          <a:p>
            <a:pPr>
              <a:lnSpc>
                <a:spcPct val="100000"/>
              </a:lnSpc>
              <a:spcBef>
                <a:spcPts val="35"/>
              </a:spcBef>
            </a:pPr>
            <a:endParaRPr sz="1450">
              <a:latin typeface="Calibri"/>
              <a:cs typeface="Calibri"/>
            </a:endParaRPr>
          </a:p>
          <a:p>
            <a:pPr marL="12700">
              <a:lnSpc>
                <a:spcPct val="100000"/>
              </a:lnSpc>
            </a:pPr>
            <a:r>
              <a:rPr sz="1200" spc="-5" dirty="0">
                <a:latin typeface="Calibri"/>
                <a:cs typeface="Calibri"/>
              </a:rPr>
              <a:t>διαχείριση</a:t>
            </a:r>
            <a:r>
              <a:rPr sz="1200" spc="35" dirty="0">
                <a:latin typeface="Calibri"/>
                <a:cs typeface="Calibri"/>
              </a:rPr>
              <a:t> </a:t>
            </a:r>
            <a:r>
              <a:rPr sz="1200" spc="-5" dirty="0">
                <a:latin typeface="Calibri"/>
                <a:cs typeface="Calibri"/>
              </a:rPr>
              <a:t>των</a:t>
            </a:r>
            <a:r>
              <a:rPr sz="1200" spc="40" dirty="0">
                <a:latin typeface="Calibri"/>
                <a:cs typeface="Calibri"/>
              </a:rPr>
              <a:t> </a:t>
            </a:r>
            <a:r>
              <a:rPr sz="1200" spc="-5" dirty="0">
                <a:latin typeface="Calibri"/>
                <a:cs typeface="Calibri"/>
              </a:rPr>
              <a:t>εργασιών</a:t>
            </a:r>
            <a:r>
              <a:rPr sz="1200" spc="35" dirty="0">
                <a:latin typeface="Calibri"/>
                <a:cs typeface="Calibri"/>
              </a:rPr>
              <a:t> </a:t>
            </a:r>
            <a:r>
              <a:rPr sz="1200" spc="-5" dirty="0">
                <a:latin typeface="Times New Roman"/>
                <a:cs typeface="Times New Roman"/>
              </a:rPr>
              <a:t>cron.</a:t>
            </a:r>
            <a:r>
              <a:rPr sz="1200" spc="10" dirty="0">
                <a:latin typeface="Times New Roman"/>
                <a:cs typeface="Times New Roman"/>
              </a:rPr>
              <a:t> </a:t>
            </a:r>
            <a:r>
              <a:rPr sz="1200" dirty="0">
                <a:latin typeface="Calibri"/>
                <a:cs typeface="Calibri"/>
              </a:rPr>
              <a:t>Η</a:t>
            </a:r>
            <a:r>
              <a:rPr sz="1200" spc="40" dirty="0">
                <a:latin typeface="Calibri"/>
                <a:cs typeface="Calibri"/>
              </a:rPr>
              <a:t> </a:t>
            </a:r>
            <a:r>
              <a:rPr sz="1200" spc="-5" dirty="0">
                <a:latin typeface="Calibri"/>
                <a:cs typeface="Calibri"/>
              </a:rPr>
              <a:t>δημιουργία</a:t>
            </a:r>
            <a:r>
              <a:rPr sz="1200" spc="40" dirty="0">
                <a:latin typeface="Calibri"/>
                <a:cs typeface="Calibri"/>
              </a:rPr>
              <a:t> </a:t>
            </a:r>
            <a:r>
              <a:rPr sz="1200" spc="-5" dirty="0">
                <a:latin typeface="Calibri"/>
                <a:cs typeface="Calibri"/>
              </a:rPr>
              <a:t>μιας</a:t>
            </a:r>
            <a:r>
              <a:rPr sz="1200" spc="40" dirty="0">
                <a:latin typeface="Calibri"/>
                <a:cs typeface="Calibri"/>
              </a:rPr>
              <a:t> </a:t>
            </a:r>
            <a:r>
              <a:rPr sz="1200" spc="-5" dirty="0">
                <a:latin typeface="Calibri"/>
                <a:cs typeface="Calibri"/>
              </a:rPr>
              <a:t>εργασίας</a:t>
            </a:r>
            <a:r>
              <a:rPr sz="1200" spc="30" dirty="0">
                <a:latin typeface="Calibri"/>
                <a:cs typeface="Calibri"/>
              </a:rPr>
              <a:t> </a:t>
            </a:r>
            <a:r>
              <a:rPr sz="1200" spc="-5" dirty="0">
                <a:latin typeface="Times New Roman"/>
                <a:cs typeface="Times New Roman"/>
              </a:rPr>
              <a:t>cron</a:t>
            </a:r>
            <a:r>
              <a:rPr sz="1200" spc="15" dirty="0">
                <a:latin typeface="Times New Roman"/>
                <a:cs typeface="Times New Roman"/>
              </a:rPr>
              <a:t> </a:t>
            </a:r>
            <a:r>
              <a:rPr sz="1200" spc="-5" dirty="0">
                <a:latin typeface="Calibri"/>
                <a:cs typeface="Calibri"/>
              </a:rPr>
              <a:t>δεν</a:t>
            </a:r>
            <a:r>
              <a:rPr sz="1200" spc="40" dirty="0">
                <a:latin typeface="Calibri"/>
                <a:cs typeface="Calibri"/>
              </a:rPr>
              <a:t> </a:t>
            </a:r>
            <a:r>
              <a:rPr sz="1200" spc="-5" dirty="0">
                <a:latin typeface="Calibri"/>
                <a:cs typeface="Calibri"/>
              </a:rPr>
              <a:t>είναι</a:t>
            </a:r>
            <a:r>
              <a:rPr sz="1200" spc="35" dirty="0">
                <a:latin typeface="Calibri"/>
                <a:cs typeface="Calibri"/>
              </a:rPr>
              <a:t> </a:t>
            </a:r>
            <a:r>
              <a:rPr sz="1200" spc="-5" dirty="0">
                <a:latin typeface="Calibri"/>
                <a:cs typeface="Calibri"/>
              </a:rPr>
              <a:t>δύσκολη</a:t>
            </a:r>
            <a:r>
              <a:rPr sz="1200" spc="-5" dirty="0">
                <a:latin typeface="Times New Roman"/>
                <a:cs typeface="Times New Roman"/>
              </a:rPr>
              <a:t>,</a:t>
            </a:r>
            <a:r>
              <a:rPr sz="1200" spc="10" dirty="0">
                <a:latin typeface="Times New Roman"/>
                <a:cs typeface="Times New Roman"/>
              </a:rPr>
              <a:t> </a:t>
            </a:r>
            <a:r>
              <a:rPr sz="1200" spc="-5" dirty="0">
                <a:latin typeface="Calibri"/>
                <a:cs typeface="Calibri"/>
              </a:rPr>
              <a:t>αλλά</a:t>
            </a:r>
            <a:r>
              <a:rPr sz="1200" spc="35" dirty="0">
                <a:latin typeface="Calibri"/>
                <a:cs typeface="Calibri"/>
              </a:rPr>
              <a:t> </a:t>
            </a:r>
            <a:r>
              <a:rPr sz="1200" spc="-5" dirty="0">
                <a:latin typeface="Calibri"/>
                <a:cs typeface="Calibri"/>
              </a:rPr>
              <a:t>μπορεί</a:t>
            </a:r>
            <a:r>
              <a:rPr sz="1200" spc="35" dirty="0">
                <a:latin typeface="Calibri"/>
                <a:cs typeface="Calibri"/>
              </a:rPr>
              <a:t> </a:t>
            </a:r>
            <a:r>
              <a:rPr sz="1200" spc="-5" dirty="0">
                <a:latin typeface="Calibri"/>
                <a:cs typeface="Calibri"/>
              </a:rPr>
              <a:t>να</a:t>
            </a:r>
            <a:r>
              <a:rPr sz="1200" spc="40" dirty="0">
                <a:latin typeface="Calibri"/>
                <a:cs typeface="Calibri"/>
              </a:rPr>
              <a:t> </a:t>
            </a:r>
            <a:r>
              <a:rPr sz="1200" spc="-5" dirty="0">
                <a:latin typeface="Calibri"/>
                <a:cs typeface="Calibri"/>
              </a:rPr>
              <a:t>γίνει</a:t>
            </a:r>
            <a:r>
              <a:rPr sz="1200" spc="40" dirty="0">
                <a:latin typeface="Calibri"/>
                <a:cs typeface="Calibri"/>
              </a:rPr>
              <a:t> </a:t>
            </a:r>
            <a:r>
              <a:rPr sz="1200" spc="-5" dirty="0">
                <a:latin typeface="Calibri"/>
                <a:cs typeface="Calibri"/>
              </a:rPr>
              <a:t>δύσκολη</a:t>
            </a:r>
            <a:r>
              <a:rPr sz="1200" spc="40" dirty="0">
                <a:latin typeface="Calibri"/>
                <a:cs typeface="Calibri"/>
              </a:rPr>
              <a:t> </a:t>
            </a:r>
            <a:r>
              <a:rPr sz="1200" spc="-5" dirty="0">
                <a:latin typeface="Calibri"/>
                <a:cs typeface="Calibri"/>
              </a:rPr>
              <a:t>όταν</a:t>
            </a:r>
            <a:r>
              <a:rPr sz="1200" spc="35" dirty="0">
                <a:latin typeface="Calibri"/>
                <a:cs typeface="Calibri"/>
              </a:rPr>
              <a:t> </a:t>
            </a:r>
            <a:r>
              <a:rPr sz="1200" spc="-5" dirty="0">
                <a:latin typeface="Calibri"/>
                <a:cs typeface="Calibri"/>
              </a:rPr>
              <a:t>πρόκειται</a:t>
            </a:r>
            <a:r>
              <a:rPr sz="1200" spc="40" dirty="0">
                <a:latin typeface="Calibri"/>
                <a:cs typeface="Calibri"/>
              </a:rPr>
              <a:t> </a:t>
            </a:r>
            <a:r>
              <a:rPr sz="1200" spc="-5" dirty="0">
                <a:latin typeface="Calibri"/>
                <a:cs typeface="Calibri"/>
              </a:rPr>
              <a:t>για</a:t>
            </a:r>
            <a:r>
              <a:rPr sz="1200" spc="40" dirty="0">
                <a:latin typeface="Calibri"/>
                <a:cs typeface="Calibri"/>
              </a:rPr>
              <a:t> </a:t>
            </a:r>
            <a:r>
              <a:rPr sz="1200" spc="-5" dirty="0">
                <a:latin typeface="Calibri"/>
                <a:cs typeface="Calibri"/>
              </a:rPr>
              <a:t>πολλούς</a:t>
            </a:r>
            <a:r>
              <a:rPr sz="1200" spc="30" dirty="0">
                <a:latin typeface="Calibri"/>
                <a:cs typeface="Calibri"/>
              </a:rPr>
              <a:t> </a:t>
            </a:r>
            <a:r>
              <a:rPr sz="1200" spc="-5" dirty="0">
                <a:latin typeface="Calibri"/>
                <a:cs typeface="Calibri"/>
              </a:rPr>
              <a:t>χρήστες</a:t>
            </a:r>
            <a:r>
              <a:rPr sz="1200" spc="40" dirty="0">
                <a:latin typeface="Calibri"/>
                <a:cs typeface="Calibri"/>
              </a:rPr>
              <a:t> </a:t>
            </a:r>
            <a:r>
              <a:rPr sz="1200" spc="-5" dirty="0">
                <a:latin typeface="Calibri"/>
                <a:cs typeface="Calibri"/>
              </a:rPr>
              <a:t>και</a:t>
            </a:r>
            <a:r>
              <a:rPr sz="1200" spc="40" dirty="0">
                <a:latin typeface="Calibri"/>
                <a:cs typeface="Calibri"/>
              </a:rPr>
              <a:t> </a:t>
            </a:r>
            <a:r>
              <a:rPr sz="1200" spc="-5" dirty="0">
                <a:latin typeface="Calibri"/>
                <a:cs typeface="Calibri"/>
              </a:rPr>
              <a:t>περιβάλλοντα</a:t>
            </a:r>
            <a:r>
              <a:rPr sz="1200" spc="-5" dirty="0">
                <a:latin typeface="Times New Roman"/>
                <a:cs typeface="Times New Roman"/>
              </a:rPr>
              <a:t>.</a:t>
            </a:r>
            <a:endParaRPr sz="1200">
              <a:latin typeface="Times New Roman"/>
              <a:cs typeface="Times New Roman"/>
            </a:endParaRPr>
          </a:p>
          <a:p>
            <a:pPr>
              <a:lnSpc>
                <a:spcPct val="100000"/>
              </a:lnSpc>
              <a:spcBef>
                <a:spcPts val="20"/>
              </a:spcBef>
            </a:pPr>
            <a:endParaRPr sz="1450">
              <a:latin typeface="Times New Roman"/>
              <a:cs typeface="Times New Roman"/>
            </a:endParaRPr>
          </a:p>
          <a:p>
            <a:pPr marL="12700" marR="929640">
              <a:lnSpc>
                <a:spcPct val="106900"/>
              </a:lnSpc>
            </a:pPr>
            <a:r>
              <a:rPr sz="1200" dirty="0">
                <a:latin typeface="Times New Roman"/>
                <a:cs typeface="Times New Roman"/>
              </a:rPr>
              <a:t>Η</a:t>
            </a:r>
            <a:r>
              <a:rPr sz="1200" spc="5" dirty="0">
                <a:latin typeface="Times New Roman"/>
                <a:cs typeface="Times New Roman"/>
              </a:rPr>
              <a:t> </a:t>
            </a:r>
            <a:r>
              <a:rPr sz="1200" spc="-5" dirty="0">
                <a:latin typeface="Times New Roman"/>
                <a:cs typeface="Times New Roman"/>
              </a:rPr>
              <a:t>σύνταξη</a:t>
            </a:r>
            <a:r>
              <a:rPr sz="1200" spc="10" dirty="0">
                <a:latin typeface="Times New Roman"/>
                <a:cs typeface="Times New Roman"/>
              </a:rPr>
              <a:t> </a:t>
            </a:r>
            <a:r>
              <a:rPr sz="1200" spc="-5" dirty="0">
                <a:latin typeface="Times New Roman"/>
                <a:cs typeface="Times New Roman"/>
              </a:rPr>
              <a:t>του</a:t>
            </a:r>
            <a:r>
              <a:rPr sz="1200" spc="10" dirty="0">
                <a:latin typeface="Times New Roman"/>
                <a:cs typeface="Times New Roman"/>
              </a:rPr>
              <a:t> </a:t>
            </a:r>
            <a:r>
              <a:rPr sz="1200" spc="-5" dirty="0">
                <a:latin typeface="Times New Roman"/>
                <a:cs typeface="Times New Roman"/>
              </a:rPr>
              <a:t>Crontab</a:t>
            </a:r>
            <a:r>
              <a:rPr sz="1200" spc="5" dirty="0">
                <a:latin typeface="Times New Roman"/>
                <a:cs typeface="Times New Roman"/>
              </a:rPr>
              <a:t> </a:t>
            </a:r>
            <a:r>
              <a:rPr sz="1200" spc="-5" dirty="0">
                <a:latin typeface="Times New Roman"/>
                <a:cs typeface="Times New Roman"/>
              </a:rPr>
              <a:t>είναι</a:t>
            </a:r>
            <a:r>
              <a:rPr sz="1200" spc="10" dirty="0">
                <a:latin typeface="Times New Roman"/>
                <a:cs typeface="Times New Roman"/>
              </a:rPr>
              <a:t> </a:t>
            </a:r>
            <a:r>
              <a:rPr sz="1200" dirty="0">
                <a:latin typeface="Times New Roman"/>
                <a:cs typeface="Times New Roman"/>
              </a:rPr>
              <a:t>ως</a:t>
            </a:r>
            <a:r>
              <a:rPr sz="1200" spc="5" dirty="0">
                <a:latin typeface="Times New Roman"/>
                <a:cs typeface="Times New Roman"/>
              </a:rPr>
              <a:t> </a:t>
            </a:r>
            <a:r>
              <a:rPr sz="1200" spc="-5" dirty="0">
                <a:latin typeface="Times New Roman"/>
                <a:cs typeface="Times New Roman"/>
              </a:rPr>
              <a:t>επί</a:t>
            </a:r>
            <a:r>
              <a:rPr sz="1200" spc="5" dirty="0">
                <a:latin typeface="Times New Roman"/>
                <a:cs typeface="Times New Roman"/>
              </a:rPr>
              <a:t> </a:t>
            </a:r>
            <a:r>
              <a:rPr sz="1200" spc="-5" dirty="0">
                <a:latin typeface="Times New Roman"/>
                <a:cs typeface="Times New Roman"/>
              </a:rPr>
              <a:t>το</a:t>
            </a:r>
            <a:r>
              <a:rPr sz="1200" spc="5" dirty="0">
                <a:latin typeface="Times New Roman"/>
                <a:cs typeface="Times New Roman"/>
              </a:rPr>
              <a:t> </a:t>
            </a:r>
            <a:r>
              <a:rPr sz="1200" spc="-5" dirty="0">
                <a:latin typeface="Times New Roman"/>
                <a:cs typeface="Times New Roman"/>
              </a:rPr>
              <a:t>πλείστον</a:t>
            </a:r>
            <a:r>
              <a:rPr sz="1200" spc="10" dirty="0">
                <a:latin typeface="Times New Roman"/>
                <a:cs typeface="Times New Roman"/>
              </a:rPr>
              <a:t> </a:t>
            </a:r>
            <a:r>
              <a:rPr sz="1200" dirty="0">
                <a:latin typeface="Times New Roman"/>
                <a:cs typeface="Times New Roman"/>
              </a:rPr>
              <a:t>η</a:t>
            </a:r>
            <a:r>
              <a:rPr sz="1200" spc="5" dirty="0">
                <a:latin typeface="Times New Roman"/>
                <a:cs typeface="Times New Roman"/>
              </a:rPr>
              <a:t> </a:t>
            </a:r>
            <a:r>
              <a:rPr sz="1200" spc="-5" dirty="0">
                <a:latin typeface="Times New Roman"/>
                <a:cs typeface="Times New Roman"/>
              </a:rPr>
              <a:t>ίδια</a:t>
            </a:r>
            <a:r>
              <a:rPr sz="1200" spc="10" dirty="0">
                <a:latin typeface="Times New Roman"/>
                <a:cs typeface="Times New Roman"/>
              </a:rPr>
              <a:t> </a:t>
            </a:r>
            <a:r>
              <a:rPr sz="1200" spc="-5" dirty="0">
                <a:latin typeface="Times New Roman"/>
                <a:cs typeface="Times New Roman"/>
              </a:rPr>
              <a:t>σε</a:t>
            </a:r>
            <a:r>
              <a:rPr sz="1200" spc="10" dirty="0">
                <a:latin typeface="Times New Roman"/>
                <a:cs typeface="Times New Roman"/>
              </a:rPr>
              <a:t> </a:t>
            </a:r>
            <a:r>
              <a:rPr sz="1200" spc="-5" dirty="0">
                <a:latin typeface="Times New Roman"/>
                <a:cs typeface="Times New Roman"/>
              </a:rPr>
              <a:t>όλες</a:t>
            </a:r>
            <a:r>
              <a:rPr sz="1200" spc="10" dirty="0">
                <a:latin typeface="Times New Roman"/>
                <a:cs typeface="Times New Roman"/>
              </a:rPr>
              <a:t> </a:t>
            </a:r>
            <a:r>
              <a:rPr sz="1200" spc="-5" dirty="0">
                <a:latin typeface="Times New Roman"/>
                <a:cs typeface="Times New Roman"/>
              </a:rPr>
              <a:t>τις</a:t>
            </a:r>
            <a:r>
              <a:rPr sz="1200" spc="5" dirty="0">
                <a:latin typeface="Times New Roman"/>
                <a:cs typeface="Times New Roman"/>
              </a:rPr>
              <a:t> </a:t>
            </a:r>
            <a:r>
              <a:rPr sz="1200" spc="-5" dirty="0">
                <a:latin typeface="Times New Roman"/>
                <a:cs typeface="Times New Roman"/>
              </a:rPr>
              <a:t>κατανεμημένες</a:t>
            </a:r>
            <a:r>
              <a:rPr sz="1200" spc="10" dirty="0">
                <a:latin typeface="Times New Roman"/>
                <a:cs typeface="Times New Roman"/>
              </a:rPr>
              <a:t> </a:t>
            </a:r>
            <a:r>
              <a:rPr sz="1200" spc="-5" dirty="0">
                <a:latin typeface="Times New Roman"/>
                <a:cs typeface="Times New Roman"/>
              </a:rPr>
              <a:t>εκδόσεις</a:t>
            </a:r>
            <a:r>
              <a:rPr sz="1200" spc="10" dirty="0">
                <a:latin typeface="Times New Roman"/>
                <a:cs typeface="Times New Roman"/>
              </a:rPr>
              <a:t> </a:t>
            </a:r>
            <a:r>
              <a:rPr sz="1200" spc="-5" dirty="0">
                <a:latin typeface="Times New Roman"/>
                <a:cs typeface="Times New Roman"/>
              </a:rPr>
              <a:t>Linux</a:t>
            </a:r>
            <a:r>
              <a:rPr sz="1200" spc="5" dirty="0">
                <a:latin typeface="Times New Roman"/>
                <a:cs typeface="Times New Roman"/>
              </a:rPr>
              <a:t> </a:t>
            </a:r>
            <a:r>
              <a:rPr sz="1200" spc="-5" dirty="0">
                <a:latin typeface="Times New Roman"/>
                <a:cs typeface="Times New Roman"/>
              </a:rPr>
              <a:t>και</a:t>
            </a:r>
            <a:r>
              <a:rPr sz="1200" spc="10" dirty="0">
                <a:latin typeface="Times New Roman"/>
                <a:cs typeface="Times New Roman"/>
              </a:rPr>
              <a:t> </a:t>
            </a:r>
            <a:r>
              <a:rPr sz="1200" spc="-5" dirty="0">
                <a:latin typeface="Times New Roman"/>
                <a:cs typeface="Times New Roman"/>
              </a:rPr>
              <a:t>στους</a:t>
            </a:r>
            <a:r>
              <a:rPr sz="1200" spc="10" dirty="0">
                <a:latin typeface="Times New Roman"/>
                <a:cs typeface="Times New Roman"/>
              </a:rPr>
              <a:t> </a:t>
            </a:r>
            <a:r>
              <a:rPr sz="1200" spc="-5" dirty="0">
                <a:latin typeface="Times New Roman"/>
                <a:cs typeface="Times New Roman"/>
              </a:rPr>
              <a:t>διακομιστές/Εξυπηρετητές,</a:t>
            </a:r>
            <a:r>
              <a:rPr sz="1200" spc="10" dirty="0">
                <a:latin typeface="Times New Roman"/>
                <a:cs typeface="Times New Roman"/>
              </a:rPr>
              <a:t> </a:t>
            </a:r>
            <a:r>
              <a:rPr sz="1200" spc="-5" dirty="0">
                <a:latin typeface="Times New Roman"/>
                <a:cs typeface="Times New Roman"/>
              </a:rPr>
              <a:t>οπότε</a:t>
            </a:r>
            <a:r>
              <a:rPr sz="1200" spc="10" dirty="0">
                <a:latin typeface="Times New Roman"/>
                <a:cs typeface="Times New Roman"/>
              </a:rPr>
              <a:t> </a:t>
            </a:r>
            <a:r>
              <a:rPr sz="1200" spc="-5" dirty="0">
                <a:latin typeface="Times New Roman"/>
                <a:cs typeface="Times New Roman"/>
              </a:rPr>
              <a:t>μόλις</a:t>
            </a:r>
            <a:r>
              <a:rPr sz="1200" spc="25" dirty="0">
                <a:latin typeface="Times New Roman"/>
                <a:cs typeface="Times New Roman"/>
              </a:rPr>
              <a:t> </a:t>
            </a:r>
            <a:r>
              <a:rPr sz="1200" spc="-5" dirty="0">
                <a:latin typeface="Times New Roman"/>
                <a:cs typeface="Times New Roman"/>
              </a:rPr>
              <a:t>μάθετε</a:t>
            </a:r>
            <a:r>
              <a:rPr sz="1200" spc="10" dirty="0">
                <a:latin typeface="Times New Roman"/>
                <a:cs typeface="Times New Roman"/>
              </a:rPr>
              <a:t> </a:t>
            </a:r>
            <a:r>
              <a:rPr sz="1200" spc="-5" dirty="0">
                <a:latin typeface="Times New Roman"/>
                <a:cs typeface="Times New Roman"/>
              </a:rPr>
              <a:t>θα </a:t>
            </a:r>
            <a:r>
              <a:rPr sz="1200" dirty="0">
                <a:latin typeface="Times New Roman"/>
                <a:cs typeface="Times New Roman"/>
              </a:rPr>
              <a:t> </a:t>
            </a:r>
            <a:r>
              <a:rPr sz="1200" spc="-5" dirty="0">
                <a:latin typeface="Times New Roman"/>
                <a:cs typeface="Times New Roman"/>
              </a:rPr>
              <a:t>προγραμματίζετε</a:t>
            </a:r>
            <a:r>
              <a:rPr sz="1200" dirty="0">
                <a:latin typeface="Times New Roman"/>
                <a:cs typeface="Times New Roman"/>
              </a:rPr>
              <a:t> </a:t>
            </a:r>
            <a:r>
              <a:rPr sz="1200" spc="-5" dirty="0">
                <a:latin typeface="Times New Roman"/>
                <a:cs typeface="Times New Roman"/>
              </a:rPr>
              <a:t>εργασίες </a:t>
            </a:r>
            <a:r>
              <a:rPr sz="1200" dirty="0">
                <a:latin typeface="Times New Roman"/>
                <a:cs typeface="Times New Roman"/>
              </a:rPr>
              <a:t>σε </a:t>
            </a:r>
            <a:r>
              <a:rPr sz="1200" spc="-5" dirty="0">
                <a:latin typeface="Times New Roman"/>
                <a:cs typeface="Times New Roman"/>
              </a:rPr>
              <a:t>χρόνο</a:t>
            </a:r>
            <a:endParaRPr sz="1200">
              <a:latin typeface="Times New Roman"/>
              <a:cs typeface="Times New Roman"/>
            </a:endParaRPr>
          </a:p>
          <a:p>
            <a:pPr marL="12700">
              <a:lnSpc>
                <a:spcPct val="100000"/>
              </a:lnSpc>
              <a:spcBef>
                <a:spcPts val="900"/>
              </a:spcBef>
            </a:pPr>
            <a:r>
              <a:rPr sz="1200" spc="-5" dirty="0">
                <a:latin typeface="Calibri"/>
                <a:cs typeface="Calibri"/>
              </a:rPr>
              <a:t>Σε</a:t>
            </a:r>
            <a:r>
              <a:rPr sz="1200" spc="35" dirty="0">
                <a:latin typeface="Calibri"/>
                <a:cs typeface="Calibri"/>
              </a:rPr>
              <a:t> </a:t>
            </a:r>
            <a:r>
              <a:rPr sz="1200" spc="-5" dirty="0">
                <a:latin typeface="Calibri"/>
                <a:cs typeface="Calibri"/>
              </a:rPr>
              <a:t>αυτή</a:t>
            </a:r>
            <a:r>
              <a:rPr sz="1200" spc="40" dirty="0">
                <a:latin typeface="Calibri"/>
                <a:cs typeface="Calibri"/>
              </a:rPr>
              <a:t> </a:t>
            </a:r>
            <a:r>
              <a:rPr sz="1200" spc="-5" dirty="0">
                <a:latin typeface="Calibri"/>
                <a:cs typeface="Calibri"/>
              </a:rPr>
              <a:t>την</a:t>
            </a:r>
            <a:r>
              <a:rPr sz="1200" spc="35" dirty="0">
                <a:latin typeface="Calibri"/>
                <a:cs typeface="Calibri"/>
              </a:rPr>
              <a:t> </a:t>
            </a:r>
            <a:r>
              <a:rPr sz="1200" spc="-5" dirty="0">
                <a:latin typeface="Calibri"/>
                <a:cs typeface="Calibri"/>
              </a:rPr>
              <a:t>εικόνα</a:t>
            </a:r>
            <a:r>
              <a:rPr sz="1200" spc="40" dirty="0">
                <a:latin typeface="Calibri"/>
                <a:cs typeface="Calibri"/>
              </a:rPr>
              <a:t> </a:t>
            </a:r>
            <a:r>
              <a:rPr sz="1200" spc="-5" dirty="0">
                <a:latin typeface="Calibri"/>
                <a:cs typeface="Calibri"/>
              </a:rPr>
              <a:t>μπορείτε</a:t>
            </a:r>
            <a:r>
              <a:rPr sz="1200" spc="40" dirty="0">
                <a:latin typeface="Calibri"/>
                <a:cs typeface="Calibri"/>
              </a:rPr>
              <a:t> </a:t>
            </a:r>
            <a:r>
              <a:rPr sz="1200" spc="-5" dirty="0">
                <a:latin typeface="Calibri"/>
                <a:cs typeface="Calibri"/>
              </a:rPr>
              <a:t>να</a:t>
            </a:r>
            <a:r>
              <a:rPr sz="1200" spc="35" dirty="0">
                <a:latin typeface="Calibri"/>
                <a:cs typeface="Calibri"/>
              </a:rPr>
              <a:t> </a:t>
            </a:r>
            <a:r>
              <a:rPr sz="1200" spc="-5" dirty="0">
                <a:latin typeface="Calibri"/>
                <a:cs typeface="Calibri"/>
              </a:rPr>
              <a:t>δείτε</a:t>
            </a:r>
            <a:r>
              <a:rPr sz="1200" spc="40" dirty="0">
                <a:latin typeface="Calibri"/>
                <a:cs typeface="Calibri"/>
              </a:rPr>
              <a:t> </a:t>
            </a:r>
            <a:r>
              <a:rPr sz="1200" spc="-5" dirty="0">
                <a:latin typeface="Calibri"/>
                <a:cs typeface="Calibri"/>
              </a:rPr>
              <a:t>πώς</a:t>
            </a:r>
            <a:r>
              <a:rPr sz="1200" spc="35" dirty="0">
                <a:latin typeface="Calibri"/>
                <a:cs typeface="Calibri"/>
              </a:rPr>
              <a:t> </a:t>
            </a:r>
            <a:r>
              <a:rPr sz="1200" spc="-5" dirty="0">
                <a:latin typeface="Calibri"/>
                <a:cs typeface="Calibri"/>
              </a:rPr>
              <a:t>χρησιμοποιείται</a:t>
            </a:r>
            <a:r>
              <a:rPr sz="1200" spc="35" dirty="0">
                <a:latin typeface="Calibri"/>
                <a:cs typeface="Calibri"/>
              </a:rPr>
              <a:t> </a:t>
            </a:r>
            <a:r>
              <a:rPr sz="1200" dirty="0">
                <a:latin typeface="Calibri"/>
                <a:cs typeface="Calibri"/>
              </a:rPr>
              <a:t>το</a:t>
            </a:r>
            <a:r>
              <a:rPr sz="1200" spc="40" dirty="0">
                <a:latin typeface="Calibri"/>
                <a:cs typeface="Calibri"/>
              </a:rPr>
              <a:t> </a:t>
            </a:r>
            <a:r>
              <a:rPr sz="1200" spc="-5" dirty="0">
                <a:latin typeface="Times New Roman"/>
                <a:cs typeface="Times New Roman"/>
              </a:rPr>
              <a:t>crontab</a:t>
            </a:r>
            <a:r>
              <a:rPr sz="1200" spc="10" dirty="0">
                <a:latin typeface="Times New Roman"/>
                <a:cs typeface="Times New Roman"/>
              </a:rPr>
              <a:t> </a:t>
            </a:r>
            <a:r>
              <a:rPr sz="1200" spc="-5" dirty="0">
                <a:latin typeface="Calibri"/>
                <a:cs typeface="Calibri"/>
              </a:rPr>
              <a:t>για</a:t>
            </a:r>
            <a:r>
              <a:rPr sz="1200" spc="35" dirty="0">
                <a:latin typeface="Calibri"/>
                <a:cs typeface="Calibri"/>
              </a:rPr>
              <a:t> </a:t>
            </a:r>
            <a:r>
              <a:rPr sz="1200" spc="-5" dirty="0">
                <a:latin typeface="Calibri"/>
                <a:cs typeface="Calibri"/>
              </a:rPr>
              <a:t>την</a:t>
            </a:r>
            <a:r>
              <a:rPr sz="1200" spc="40" dirty="0">
                <a:latin typeface="Calibri"/>
                <a:cs typeface="Calibri"/>
              </a:rPr>
              <a:t> </a:t>
            </a:r>
            <a:r>
              <a:rPr sz="1200" spc="-5" dirty="0">
                <a:latin typeface="Calibri"/>
                <a:cs typeface="Calibri"/>
              </a:rPr>
              <a:t>εγκατάσταση</a:t>
            </a:r>
            <a:r>
              <a:rPr sz="1200" spc="40" dirty="0">
                <a:latin typeface="Calibri"/>
                <a:cs typeface="Calibri"/>
              </a:rPr>
              <a:t> </a:t>
            </a:r>
            <a:r>
              <a:rPr sz="1200" spc="-5" dirty="0">
                <a:latin typeface="Calibri"/>
                <a:cs typeface="Calibri"/>
              </a:rPr>
              <a:t>ενεργειών</a:t>
            </a:r>
            <a:r>
              <a:rPr sz="1200" spc="35" dirty="0">
                <a:latin typeface="Calibri"/>
                <a:cs typeface="Calibri"/>
              </a:rPr>
              <a:t> </a:t>
            </a:r>
            <a:r>
              <a:rPr sz="1200" spc="-5" dirty="0">
                <a:latin typeface="Calibri"/>
                <a:cs typeface="Calibri"/>
              </a:rPr>
              <a:t>αυτοματισμού</a:t>
            </a:r>
            <a:r>
              <a:rPr sz="1200" spc="40" dirty="0">
                <a:latin typeface="Calibri"/>
                <a:cs typeface="Calibri"/>
              </a:rPr>
              <a:t> </a:t>
            </a:r>
            <a:r>
              <a:rPr sz="1200" spc="-5" dirty="0">
                <a:latin typeface="Calibri"/>
                <a:cs typeface="Calibri"/>
              </a:rPr>
              <a:t>σε</a:t>
            </a:r>
            <a:r>
              <a:rPr sz="1200" spc="40" dirty="0">
                <a:latin typeface="Calibri"/>
                <a:cs typeface="Calibri"/>
              </a:rPr>
              <a:t> </a:t>
            </a:r>
            <a:r>
              <a:rPr sz="1200" spc="-15" dirty="0">
                <a:latin typeface="Calibri"/>
                <a:cs typeface="Calibri"/>
              </a:rPr>
              <a:t>σύστημα</a:t>
            </a:r>
            <a:r>
              <a:rPr sz="1200" spc="-15" dirty="0">
                <a:latin typeface="Times New Roman"/>
                <a:cs typeface="Times New Roman"/>
              </a:rPr>
              <a:t>:</a:t>
            </a:r>
            <a:endParaRPr sz="1200">
              <a:latin typeface="Times New Roman"/>
              <a:cs typeface="Times New Roman"/>
            </a:endParaRPr>
          </a:p>
        </p:txBody>
      </p:sp>
      <p:pic>
        <p:nvPicPr>
          <p:cNvPr id="4" name="object 4"/>
          <p:cNvPicPr/>
          <p:nvPr/>
        </p:nvPicPr>
        <p:blipFill>
          <a:blip r:embed="rId2" cstate="print"/>
          <a:stretch>
            <a:fillRect/>
          </a:stretch>
        </p:blipFill>
        <p:spPr>
          <a:xfrm>
            <a:off x="776605" y="3016885"/>
            <a:ext cx="7789545" cy="3628072"/>
          </a:xfrm>
          <a:prstGeom prst="rect">
            <a:avLst/>
          </a:prstGeom>
        </p:spPr>
      </p:pic>
      <p:pic>
        <p:nvPicPr>
          <p:cNvPr id="5" name="object 5"/>
          <p:cNvPicPr/>
          <p:nvPr/>
        </p:nvPicPr>
        <p:blipFill>
          <a:blip r:embed="rId3" cstate="print"/>
          <a:stretch>
            <a:fillRect/>
          </a:stretch>
        </p:blipFill>
        <p:spPr>
          <a:xfrm>
            <a:off x="9417367" y="6167437"/>
            <a:ext cx="1530032" cy="612140"/>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71</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07525" y="6076950"/>
            <a:ext cx="1530032" cy="612140"/>
          </a:xfrm>
          <a:prstGeom prst="rect">
            <a:avLst/>
          </a:prstGeom>
        </p:spPr>
      </p:pic>
      <p:sp>
        <p:nvSpPr>
          <p:cNvPr id="3" name="object 3"/>
          <p:cNvSpPr txBox="1">
            <a:spLocks noGrp="1"/>
          </p:cNvSpPr>
          <p:nvPr>
            <p:ph type="title"/>
          </p:nvPr>
        </p:nvSpPr>
        <p:spPr>
          <a:xfrm>
            <a:off x="438150" y="610234"/>
            <a:ext cx="1592580" cy="314960"/>
          </a:xfrm>
          <a:prstGeom prst="rect">
            <a:avLst/>
          </a:prstGeom>
        </p:spPr>
        <p:txBody>
          <a:bodyPr vert="horz" wrap="square" lIns="0" tIns="12700" rIns="0" bIns="0" rtlCol="0">
            <a:spAutoFit/>
          </a:bodyPr>
          <a:lstStyle/>
          <a:p>
            <a:pPr marL="12700">
              <a:lnSpc>
                <a:spcPct val="100000"/>
              </a:lnSpc>
              <a:spcBef>
                <a:spcPts val="100"/>
              </a:spcBef>
            </a:pPr>
            <a:r>
              <a:rPr sz="1900" b="1" u="heavy" spc="-15" dirty="0">
                <a:uFill>
                  <a:solidFill>
                    <a:srgbClr val="000000"/>
                  </a:solidFill>
                </a:uFill>
                <a:latin typeface="Calibri"/>
                <a:cs typeface="Calibri"/>
              </a:rPr>
              <a:t>Παραδείγματα</a:t>
            </a:r>
            <a:r>
              <a:rPr sz="1900" b="1" u="heavy" spc="-15" dirty="0">
                <a:uFill>
                  <a:solidFill>
                    <a:srgbClr val="000000"/>
                  </a:solidFill>
                </a:uFill>
                <a:latin typeface="Times New Roman"/>
                <a:cs typeface="Times New Roman"/>
              </a:rPr>
              <a:t>:</a:t>
            </a:r>
            <a:endParaRPr sz="1900">
              <a:latin typeface="Times New Roman"/>
              <a:cs typeface="Times New Roman"/>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72</a:t>
            </a:r>
          </a:p>
        </p:txBody>
      </p:sp>
      <p:sp>
        <p:nvSpPr>
          <p:cNvPr id="4" name="object 4"/>
          <p:cNvSpPr txBox="1"/>
          <p:nvPr/>
        </p:nvSpPr>
        <p:spPr>
          <a:xfrm>
            <a:off x="374015" y="1163637"/>
            <a:ext cx="8492490" cy="518795"/>
          </a:xfrm>
          <a:prstGeom prst="rect">
            <a:avLst/>
          </a:prstGeom>
        </p:spPr>
        <p:txBody>
          <a:bodyPr vert="horz" wrap="square" lIns="0" tIns="12700" rIns="0" bIns="0" rtlCol="0">
            <a:spAutoFit/>
          </a:bodyPr>
          <a:lstStyle/>
          <a:p>
            <a:pPr marL="12700">
              <a:lnSpc>
                <a:spcPct val="100000"/>
              </a:lnSpc>
              <a:spcBef>
                <a:spcPts val="100"/>
              </a:spcBef>
            </a:pPr>
            <a:r>
              <a:rPr sz="1100" spc="-5" dirty="0">
                <a:latin typeface="Times New Roman"/>
                <a:cs typeface="Times New Roman"/>
              </a:rPr>
              <a:t>→</a:t>
            </a:r>
            <a:r>
              <a:rPr sz="1100" b="1" spc="-5" dirty="0">
                <a:solidFill>
                  <a:srgbClr val="C8211C"/>
                </a:solidFill>
                <a:latin typeface="Times New Roman"/>
                <a:cs typeface="Times New Roman"/>
              </a:rPr>
              <a:t>/bin/sh</a:t>
            </a:r>
            <a:r>
              <a:rPr sz="1100" b="1" spc="10" dirty="0">
                <a:solidFill>
                  <a:srgbClr val="C8211C"/>
                </a:solidFill>
                <a:latin typeface="Times New Roman"/>
                <a:cs typeface="Times New Roman"/>
              </a:rPr>
              <a:t> </a:t>
            </a:r>
            <a:r>
              <a:rPr sz="1100" b="1" spc="-5" dirty="0">
                <a:solidFill>
                  <a:srgbClr val="C8211C"/>
                </a:solidFill>
                <a:latin typeface="Times New Roman"/>
                <a:cs typeface="Times New Roman"/>
              </a:rPr>
              <a:t>backup.sh</a:t>
            </a:r>
            <a:r>
              <a:rPr sz="1100" b="1" spc="10" dirty="0">
                <a:solidFill>
                  <a:srgbClr val="C8211C"/>
                </a:solidFill>
                <a:latin typeface="Times New Roman"/>
                <a:cs typeface="Times New Roman"/>
              </a:rPr>
              <a:t> </a:t>
            </a:r>
            <a:r>
              <a:rPr sz="1100" spc="-5" dirty="0">
                <a:latin typeface="Times New Roman"/>
                <a:cs typeface="Times New Roman"/>
              </a:rPr>
              <a:t>()</a:t>
            </a:r>
            <a:r>
              <a:rPr sz="1100" spc="10" dirty="0">
                <a:latin typeface="Times New Roman"/>
                <a:cs typeface="Times New Roman"/>
              </a:rPr>
              <a:t> </a:t>
            </a:r>
            <a:r>
              <a:rPr sz="1100" spc="-5" dirty="0">
                <a:latin typeface="Times New Roman"/>
                <a:cs typeface="Times New Roman"/>
              </a:rPr>
              <a:t>Χρονοπρογραμματισμός</a:t>
            </a:r>
            <a:r>
              <a:rPr sz="1100" spc="5" dirty="0">
                <a:latin typeface="Times New Roman"/>
                <a:cs typeface="Times New Roman"/>
              </a:rPr>
              <a:t> </a:t>
            </a:r>
            <a:r>
              <a:rPr sz="1100" spc="-5" dirty="0">
                <a:latin typeface="Times New Roman"/>
                <a:cs typeface="Times New Roman"/>
              </a:rPr>
              <a:t>για</a:t>
            </a:r>
            <a:r>
              <a:rPr sz="1100" spc="5" dirty="0">
                <a:latin typeface="Times New Roman"/>
                <a:cs typeface="Times New Roman"/>
              </a:rPr>
              <a:t> </a:t>
            </a:r>
            <a:r>
              <a:rPr sz="1100" spc="-15" dirty="0">
                <a:latin typeface="Times New Roman"/>
                <a:cs typeface="Times New Roman"/>
              </a:rPr>
              <a:t>εκτέλεση</a:t>
            </a:r>
            <a:r>
              <a:rPr sz="1100" spc="-10" dirty="0">
                <a:latin typeface="Times New Roman"/>
                <a:cs typeface="Times New Roman"/>
              </a:rPr>
              <a:t> στις</a:t>
            </a:r>
            <a:r>
              <a:rPr sz="1100" spc="-15" dirty="0">
                <a:latin typeface="Times New Roman"/>
                <a:cs typeface="Times New Roman"/>
              </a:rPr>
              <a:t> </a:t>
            </a:r>
            <a:r>
              <a:rPr sz="1100" dirty="0">
                <a:latin typeface="Times New Roman"/>
                <a:cs typeface="Times New Roman"/>
              </a:rPr>
              <a:t>2</a:t>
            </a:r>
            <a:r>
              <a:rPr sz="1100" spc="-15" dirty="0">
                <a:latin typeface="Times New Roman"/>
                <a:cs typeface="Times New Roman"/>
              </a:rPr>
              <a:t> π.μ.</a:t>
            </a:r>
            <a:r>
              <a:rPr sz="1100" spc="-10" dirty="0">
                <a:latin typeface="Times New Roman"/>
                <a:cs typeface="Times New Roman"/>
              </a:rPr>
              <a:t> </a:t>
            </a:r>
            <a:r>
              <a:rPr sz="1100" spc="-15" dirty="0">
                <a:latin typeface="Times New Roman"/>
                <a:cs typeface="Times New Roman"/>
              </a:rPr>
              <a:t>καθημερινά.</a:t>
            </a:r>
            <a:endParaRPr sz="1100">
              <a:latin typeface="Times New Roman"/>
              <a:cs typeface="Times New Roman"/>
            </a:endParaRPr>
          </a:p>
          <a:p>
            <a:pPr>
              <a:lnSpc>
                <a:spcPct val="100000"/>
              </a:lnSpc>
              <a:spcBef>
                <a:spcPts val="35"/>
              </a:spcBef>
            </a:pPr>
            <a:endParaRPr sz="1050">
              <a:latin typeface="Times New Roman"/>
              <a:cs typeface="Times New Roman"/>
            </a:endParaRPr>
          </a:p>
          <a:p>
            <a:pPr marL="12700">
              <a:lnSpc>
                <a:spcPct val="100000"/>
              </a:lnSpc>
            </a:pPr>
            <a:r>
              <a:rPr sz="1100" spc="-5" dirty="0">
                <a:latin typeface="Times New Roman"/>
                <a:cs typeface="Times New Roman"/>
              </a:rPr>
              <a:t>→</a:t>
            </a:r>
            <a:r>
              <a:rPr sz="1100" b="1" spc="-5" dirty="0">
                <a:solidFill>
                  <a:srgbClr val="C8211C"/>
                </a:solidFill>
                <a:latin typeface="Times New Roman"/>
                <a:cs typeface="Times New Roman"/>
              </a:rPr>
              <a:t>,17</a:t>
            </a:r>
            <a:r>
              <a:rPr sz="1100" b="1" spc="5" dirty="0">
                <a:solidFill>
                  <a:srgbClr val="C8211C"/>
                </a:solidFill>
                <a:latin typeface="Times New Roman"/>
                <a:cs typeface="Times New Roman"/>
              </a:rPr>
              <a:t> </a:t>
            </a:r>
            <a:r>
              <a:rPr sz="1100" b="1" dirty="0">
                <a:solidFill>
                  <a:srgbClr val="C8211C"/>
                </a:solidFill>
                <a:latin typeface="Times New Roman"/>
                <a:cs typeface="Times New Roman"/>
              </a:rPr>
              <a:t>*</a:t>
            </a:r>
            <a:r>
              <a:rPr sz="1100" b="1" spc="5" dirty="0">
                <a:solidFill>
                  <a:srgbClr val="C8211C"/>
                </a:solidFill>
                <a:latin typeface="Times New Roman"/>
                <a:cs typeface="Times New Roman"/>
              </a:rPr>
              <a:t> </a:t>
            </a:r>
            <a:r>
              <a:rPr sz="1100" b="1" dirty="0">
                <a:solidFill>
                  <a:srgbClr val="C8211C"/>
                </a:solidFill>
                <a:latin typeface="Times New Roman"/>
                <a:cs typeface="Times New Roman"/>
              </a:rPr>
              <a:t>*</a:t>
            </a:r>
            <a:r>
              <a:rPr sz="1100" b="1" spc="10" dirty="0">
                <a:solidFill>
                  <a:srgbClr val="C8211C"/>
                </a:solidFill>
                <a:latin typeface="Times New Roman"/>
                <a:cs typeface="Times New Roman"/>
              </a:rPr>
              <a:t> </a:t>
            </a:r>
            <a:r>
              <a:rPr sz="1100" b="1" dirty="0">
                <a:solidFill>
                  <a:srgbClr val="C8211C"/>
                </a:solidFill>
                <a:latin typeface="Times New Roman"/>
                <a:cs typeface="Times New Roman"/>
              </a:rPr>
              <a:t>*</a:t>
            </a:r>
            <a:r>
              <a:rPr sz="1100" b="1" spc="5" dirty="0">
                <a:solidFill>
                  <a:srgbClr val="C8211C"/>
                </a:solidFill>
                <a:latin typeface="Times New Roman"/>
                <a:cs typeface="Times New Roman"/>
              </a:rPr>
              <a:t> </a:t>
            </a:r>
            <a:r>
              <a:rPr sz="1100" b="1" dirty="0">
                <a:solidFill>
                  <a:srgbClr val="C8211C"/>
                </a:solidFill>
                <a:latin typeface="Times New Roman"/>
                <a:cs typeface="Times New Roman"/>
              </a:rPr>
              <a:t>*</a:t>
            </a:r>
            <a:r>
              <a:rPr sz="1100" b="1" spc="5" dirty="0">
                <a:solidFill>
                  <a:srgbClr val="C8211C"/>
                </a:solidFill>
                <a:latin typeface="Times New Roman"/>
                <a:cs typeface="Times New Roman"/>
              </a:rPr>
              <a:t> </a:t>
            </a:r>
            <a:r>
              <a:rPr sz="1100" b="1" spc="-5" dirty="0">
                <a:solidFill>
                  <a:srgbClr val="C8211C"/>
                </a:solidFill>
                <a:latin typeface="Times New Roman"/>
                <a:cs typeface="Times New Roman"/>
              </a:rPr>
              <a:t>/scripts/script.sh</a:t>
            </a:r>
            <a:r>
              <a:rPr sz="1100" b="1" spc="10" dirty="0">
                <a:solidFill>
                  <a:srgbClr val="C8211C"/>
                </a:solidFill>
                <a:latin typeface="Times New Roman"/>
                <a:cs typeface="Times New Roman"/>
              </a:rPr>
              <a:t> </a:t>
            </a:r>
            <a:r>
              <a:rPr sz="1100" spc="-5" dirty="0">
                <a:latin typeface="Times New Roman"/>
                <a:cs typeface="Times New Roman"/>
              </a:rPr>
              <a:t>λογισμικό</a:t>
            </a:r>
            <a:r>
              <a:rPr sz="1100" spc="5" dirty="0">
                <a:latin typeface="Times New Roman"/>
                <a:cs typeface="Times New Roman"/>
              </a:rPr>
              <a:t> </a:t>
            </a:r>
            <a:r>
              <a:rPr sz="1100" spc="-5" dirty="0">
                <a:latin typeface="Times New Roman"/>
                <a:cs typeface="Times New Roman"/>
              </a:rPr>
              <a:t>μηχανικής</a:t>
            </a:r>
            <a:r>
              <a:rPr sz="1100" spc="5" dirty="0">
                <a:latin typeface="Times New Roman"/>
                <a:cs typeface="Times New Roman"/>
              </a:rPr>
              <a:t> </a:t>
            </a:r>
            <a:r>
              <a:rPr sz="1100" spc="-5" dirty="0">
                <a:latin typeface="Times New Roman"/>
                <a:cs typeface="Times New Roman"/>
              </a:rPr>
              <a:t>μετάφρασης</a:t>
            </a:r>
            <a:r>
              <a:rPr sz="1100" spc="10" dirty="0">
                <a:latin typeface="Times New Roman"/>
                <a:cs typeface="Times New Roman"/>
              </a:rPr>
              <a:t> </a:t>
            </a:r>
            <a:r>
              <a:rPr sz="1100" spc="-5" dirty="0">
                <a:latin typeface="Times New Roman"/>
                <a:cs typeface="Times New Roman"/>
              </a:rPr>
              <a:t>βασισμένο</a:t>
            </a:r>
            <a:r>
              <a:rPr sz="1100" spc="5" dirty="0">
                <a:latin typeface="Times New Roman"/>
                <a:cs typeface="Times New Roman"/>
              </a:rPr>
              <a:t> </a:t>
            </a:r>
            <a:r>
              <a:rPr sz="1100" spc="-5" dirty="0">
                <a:latin typeface="Times New Roman"/>
                <a:cs typeface="Times New Roman"/>
              </a:rPr>
              <a:t>σtην</a:t>
            </a:r>
            <a:r>
              <a:rPr sz="1100" spc="5" dirty="0">
                <a:latin typeface="Times New Roman"/>
                <a:cs typeface="Times New Roman"/>
              </a:rPr>
              <a:t> </a:t>
            </a:r>
            <a:r>
              <a:rPr sz="1100" spc="-5" dirty="0">
                <a:latin typeface="Times New Roman"/>
                <a:cs typeface="Times New Roman"/>
              </a:rPr>
              <a:t>ΤΝ</a:t>
            </a:r>
            <a:r>
              <a:rPr sz="1100" spc="15" dirty="0">
                <a:latin typeface="Times New Roman"/>
                <a:cs typeface="Times New Roman"/>
              </a:rPr>
              <a:t> </a:t>
            </a:r>
            <a:r>
              <a:rPr sz="1100" spc="-5" dirty="0">
                <a:latin typeface="Times New Roman"/>
                <a:cs typeface="Times New Roman"/>
              </a:rPr>
              <a:t>Χρονοπρογραμματισμός</a:t>
            </a:r>
            <a:r>
              <a:rPr sz="1100" spc="5" dirty="0">
                <a:latin typeface="Times New Roman"/>
                <a:cs typeface="Times New Roman"/>
              </a:rPr>
              <a:t> </a:t>
            </a:r>
            <a:r>
              <a:rPr sz="1100" spc="-5" dirty="0">
                <a:latin typeface="Times New Roman"/>
                <a:cs typeface="Times New Roman"/>
              </a:rPr>
              <a:t>για</a:t>
            </a:r>
            <a:r>
              <a:rPr sz="1100" dirty="0">
                <a:latin typeface="Times New Roman"/>
                <a:cs typeface="Times New Roman"/>
              </a:rPr>
              <a:t> να</a:t>
            </a:r>
            <a:r>
              <a:rPr sz="1100" spc="10" dirty="0">
                <a:latin typeface="Times New Roman"/>
                <a:cs typeface="Times New Roman"/>
              </a:rPr>
              <a:t> </a:t>
            </a:r>
            <a:r>
              <a:rPr sz="1100" spc="-5" dirty="0">
                <a:latin typeface="Times New Roman"/>
                <a:cs typeface="Times New Roman"/>
              </a:rPr>
              <a:t>εκτελείται</a:t>
            </a:r>
            <a:r>
              <a:rPr sz="1100" spc="5" dirty="0">
                <a:latin typeface="Times New Roman"/>
                <a:cs typeface="Times New Roman"/>
              </a:rPr>
              <a:t> </a:t>
            </a:r>
            <a:r>
              <a:rPr sz="1100" spc="-5" dirty="0">
                <a:latin typeface="Times New Roman"/>
                <a:cs typeface="Times New Roman"/>
              </a:rPr>
              <a:t>δύο</a:t>
            </a:r>
            <a:r>
              <a:rPr sz="1100" spc="5" dirty="0">
                <a:latin typeface="Times New Roman"/>
                <a:cs typeface="Times New Roman"/>
              </a:rPr>
              <a:t> </a:t>
            </a:r>
            <a:r>
              <a:rPr sz="1100" spc="-5" dirty="0">
                <a:latin typeface="Times New Roman"/>
                <a:cs typeface="Times New Roman"/>
              </a:rPr>
              <a:t>φορές</a:t>
            </a:r>
            <a:r>
              <a:rPr sz="1100" spc="25" dirty="0">
                <a:latin typeface="Times New Roman"/>
                <a:cs typeface="Times New Roman"/>
              </a:rPr>
              <a:t> </a:t>
            </a:r>
            <a:r>
              <a:rPr sz="1100" spc="-20" dirty="0">
                <a:latin typeface="Times New Roman"/>
                <a:cs typeface="Times New Roman"/>
              </a:rPr>
              <a:t>την</a:t>
            </a:r>
            <a:r>
              <a:rPr sz="1100" spc="-35" dirty="0">
                <a:latin typeface="Times New Roman"/>
                <a:cs typeface="Times New Roman"/>
              </a:rPr>
              <a:t> </a:t>
            </a:r>
            <a:r>
              <a:rPr sz="1100" spc="-20" dirty="0">
                <a:latin typeface="Times New Roman"/>
                <a:cs typeface="Times New Roman"/>
              </a:rPr>
              <a:t>ημέρα.</a:t>
            </a:r>
            <a:endParaRPr sz="1100">
              <a:latin typeface="Times New Roman"/>
              <a:cs typeface="Times New Roman"/>
            </a:endParaRPr>
          </a:p>
        </p:txBody>
      </p:sp>
      <p:sp>
        <p:nvSpPr>
          <p:cNvPr id="5" name="object 5"/>
          <p:cNvSpPr txBox="1"/>
          <p:nvPr/>
        </p:nvSpPr>
        <p:spPr>
          <a:xfrm>
            <a:off x="374015" y="1831022"/>
            <a:ext cx="9011285" cy="19304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Η</a:t>
            </a:r>
            <a:r>
              <a:rPr sz="1100" spc="35" dirty="0">
                <a:latin typeface="Calibri"/>
                <a:cs typeface="Calibri"/>
              </a:rPr>
              <a:t> </a:t>
            </a:r>
            <a:r>
              <a:rPr sz="1100" spc="-5" dirty="0">
                <a:latin typeface="Calibri"/>
                <a:cs typeface="Calibri"/>
              </a:rPr>
              <a:t>παραπάνω</a:t>
            </a:r>
            <a:r>
              <a:rPr sz="1100" spc="35" dirty="0">
                <a:latin typeface="Calibri"/>
                <a:cs typeface="Calibri"/>
              </a:rPr>
              <a:t> </a:t>
            </a:r>
            <a:r>
              <a:rPr sz="1100" spc="-5" dirty="0">
                <a:latin typeface="Calibri"/>
                <a:cs typeface="Calibri"/>
              </a:rPr>
              <a:t>εντολή</a:t>
            </a:r>
            <a:r>
              <a:rPr sz="1100" spc="35" dirty="0">
                <a:latin typeface="Calibri"/>
                <a:cs typeface="Calibri"/>
              </a:rPr>
              <a:t> </a:t>
            </a:r>
            <a:r>
              <a:rPr sz="1100" spc="-5" dirty="0">
                <a:latin typeface="Calibri"/>
                <a:cs typeface="Calibri"/>
              </a:rPr>
              <a:t>του</a:t>
            </a:r>
            <a:r>
              <a:rPr sz="1100" spc="35" dirty="0">
                <a:latin typeface="Calibri"/>
                <a:cs typeface="Calibri"/>
              </a:rPr>
              <a:t> </a:t>
            </a:r>
            <a:r>
              <a:rPr sz="1100" spc="-5" dirty="0">
                <a:latin typeface="Calibri"/>
                <a:cs typeface="Calibri"/>
              </a:rPr>
              <a:t>παραδείγματος</a:t>
            </a:r>
            <a:r>
              <a:rPr sz="1100" spc="45" dirty="0">
                <a:latin typeface="Calibri"/>
                <a:cs typeface="Calibri"/>
              </a:rPr>
              <a:t> </a:t>
            </a:r>
            <a:r>
              <a:rPr sz="1100" spc="-5" dirty="0">
                <a:latin typeface="Calibri"/>
                <a:cs typeface="Calibri"/>
              </a:rPr>
              <a:t>θα</a:t>
            </a:r>
            <a:r>
              <a:rPr sz="1100" spc="40" dirty="0">
                <a:latin typeface="Calibri"/>
                <a:cs typeface="Calibri"/>
              </a:rPr>
              <a:t> </a:t>
            </a:r>
            <a:r>
              <a:rPr sz="1100" spc="-5" dirty="0">
                <a:latin typeface="Calibri"/>
                <a:cs typeface="Calibri"/>
              </a:rPr>
              <a:t>εκτελείται</a:t>
            </a:r>
            <a:r>
              <a:rPr sz="1100" spc="35" dirty="0">
                <a:latin typeface="Calibri"/>
                <a:cs typeface="Calibri"/>
              </a:rPr>
              <a:t> </a:t>
            </a:r>
            <a:r>
              <a:rPr sz="1100" spc="-5" dirty="0">
                <a:latin typeface="Calibri"/>
                <a:cs typeface="Calibri"/>
              </a:rPr>
              <a:t>στιςπ</a:t>
            </a:r>
            <a:r>
              <a:rPr sz="1100" spc="-5" dirty="0">
                <a:latin typeface="Times New Roman"/>
                <a:cs typeface="Times New Roman"/>
              </a:rPr>
              <a:t>.</a:t>
            </a:r>
            <a:r>
              <a:rPr sz="1100" spc="-5" dirty="0">
                <a:latin typeface="Calibri"/>
                <a:cs typeface="Calibri"/>
              </a:rPr>
              <a:t>μ</a:t>
            </a:r>
            <a:r>
              <a:rPr sz="1100" spc="-5" dirty="0">
                <a:latin typeface="Times New Roman"/>
                <a:cs typeface="Times New Roman"/>
              </a:rPr>
              <a:t>.</a:t>
            </a:r>
            <a:r>
              <a:rPr sz="1100" spc="15" dirty="0">
                <a:latin typeface="Times New Roman"/>
                <a:cs typeface="Times New Roman"/>
              </a:rPr>
              <a:t> </a:t>
            </a:r>
            <a:r>
              <a:rPr sz="1100" spc="-5" dirty="0">
                <a:latin typeface="Calibri"/>
                <a:cs typeface="Calibri"/>
              </a:rPr>
              <a:t>και</a:t>
            </a:r>
            <a:r>
              <a:rPr sz="1100" spc="40" dirty="0">
                <a:latin typeface="Calibri"/>
                <a:cs typeface="Calibri"/>
              </a:rPr>
              <a:t> </a:t>
            </a:r>
            <a:r>
              <a:rPr sz="1100" spc="-5" dirty="0">
                <a:latin typeface="Calibri"/>
                <a:cs typeface="Calibri"/>
              </a:rPr>
              <a:t>στιςμ</a:t>
            </a:r>
            <a:r>
              <a:rPr sz="1100" spc="-5" dirty="0">
                <a:latin typeface="Times New Roman"/>
                <a:cs typeface="Times New Roman"/>
              </a:rPr>
              <a:t>.</a:t>
            </a:r>
            <a:r>
              <a:rPr sz="1100" spc="-5" dirty="0">
                <a:latin typeface="Calibri"/>
                <a:cs typeface="Calibri"/>
              </a:rPr>
              <a:t>μ</a:t>
            </a:r>
            <a:r>
              <a:rPr sz="1100" spc="-5" dirty="0">
                <a:latin typeface="Times New Roman"/>
                <a:cs typeface="Times New Roman"/>
              </a:rPr>
              <a:t>.</a:t>
            </a:r>
            <a:r>
              <a:rPr sz="1100" spc="10" dirty="0">
                <a:latin typeface="Times New Roman"/>
                <a:cs typeface="Times New Roman"/>
              </a:rPr>
              <a:t> </a:t>
            </a:r>
            <a:r>
              <a:rPr sz="1100" spc="-5" dirty="0">
                <a:latin typeface="Calibri"/>
                <a:cs typeface="Calibri"/>
              </a:rPr>
              <a:t>καθημερινά</a:t>
            </a:r>
            <a:r>
              <a:rPr sz="1100" spc="-5" dirty="0">
                <a:latin typeface="Times New Roman"/>
                <a:cs typeface="Times New Roman"/>
              </a:rPr>
              <a:t>.</a:t>
            </a:r>
            <a:r>
              <a:rPr sz="1100" spc="10" dirty="0">
                <a:latin typeface="Times New Roman"/>
                <a:cs typeface="Times New Roman"/>
              </a:rPr>
              <a:t> </a:t>
            </a:r>
            <a:r>
              <a:rPr sz="1100" spc="-5" dirty="0">
                <a:latin typeface="Calibri"/>
                <a:cs typeface="Calibri"/>
              </a:rPr>
              <a:t>Μπορείτε</a:t>
            </a:r>
            <a:r>
              <a:rPr sz="1100" spc="40" dirty="0">
                <a:latin typeface="Calibri"/>
                <a:cs typeface="Calibri"/>
              </a:rPr>
              <a:t> </a:t>
            </a:r>
            <a:r>
              <a:rPr sz="1100" spc="-5" dirty="0">
                <a:latin typeface="Calibri"/>
                <a:cs typeface="Calibri"/>
              </a:rPr>
              <a:t>να</a:t>
            </a:r>
            <a:r>
              <a:rPr sz="1100" spc="40" dirty="0">
                <a:latin typeface="Calibri"/>
                <a:cs typeface="Calibri"/>
              </a:rPr>
              <a:t> </a:t>
            </a:r>
            <a:r>
              <a:rPr sz="1100" spc="-5" dirty="0">
                <a:latin typeface="Calibri"/>
                <a:cs typeface="Calibri"/>
              </a:rPr>
              <a:t>καθορίσετε</a:t>
            </a:r>
            <a:r>
              <a:rPr sz="1100" spc="35" dirty="0">
                <a:latin typeface="Calibri"/>
                <a:cs typeface="Calibri"/>
              </a:rPr>
              <a:t> </a:t>
            </a:r>
            <a:r>
              <a:rPr sz="1100" spc="-5" dirty="0">
                <a:latin typeface="Calibri"/>
                <a:cs typeface="Calibri"/>
              </a:rPr>
              <a:t>πολλαπλές</a:t>
            </a:r>
            <a:r>
              <a:rPr sz="1100" spc="45" dirty="0">
                <a:latin typeface="Calibri"/>
                <a:cs typeface="Calibri"/>
              </a:rPr>
              <a:t> </a:t>
            </a:r>
            <a:r>
              <a:rPr sz="1100" spc="-5" dirty="0">
                <a:latin typeface="Calibri"/>
                <a:cs typeface="Calibri"/>
              </a:rPr>
              <a:t>χρονικές</a:t>
            </a:r>
            <a:r>
              <a:rPr sz="1100" spc="40" dirty="0">
                <a:latin typeface="Calibri"/>
                <a:cs typeface="Calibri"/>
              </a:rPr>
              <a:t> </a:t>
            </a:r>
            <a:r>
              <a:rPr sz="1100" spc="-5" dirty="0">
                <a:latin typeface="Calibri"/>
                <a:cs typeface="Calibri"/>
              </a:rPr>
              <a:t>σφραγίδες</a:t>
            </a:r>
            <a:r>
              <a:rPr sz="1100" spc="40" dirty="0">
                <a:latin typeface="Calibri"/>
                <a:cs typeface="Calibri"/>
              </a:rPr>
              <a:t> </a:t>
            </a:r>
            <a:r>
              <a:rPr sz="1100" spc="-5" dirty="0">
                <a:latin typeface="Calibri"/>
                <a:cs typeface="Calibri"/>
              </a:rPr>
              <a:t>με</a:t>
            </a:r>
            <a:r>
              <a:rPr sz="1100" spc="35" dirty="0">
                <a:latin typeface="Calibri"/>
                <a:cs typeface="Calibri"/>
              </a:rPr>
              <a:t> </a:t>
            </a:r>
            <a:r>
              <a:rPr sz="1100" spc="-10" dirty="0">
                <a:latin typeface="Calibri"/>
                <a:cs typeface="Calibri"/>
              </a:rPr>
              <a:t>κόμμα</a:t>
            </a:r>
            <a:r>
              <a:rPr sz="1100" spc="-10" dirty="0">
                <a:latin typeface="Times New Roman"/>
                <a:cs typeface="Times New Roman"/>
              </a:rPr>
              <a:t>-</a:t>
            </a:r>
            <a:endParaRPr sz="1100">
              <a:latin typeface="Times New Roman"/>
              <a:cs typeface="Times New Roman"/>
            </a:endParaRPr>
          </a:p>
        </p:txBody>
      </p:sp>
      <p:sp>
        <p:nvSpPr>
          <p:cNvPr id="6" name="object 6"/>
          <p:cNvSpPr txBox="1"/>
          <p:nvPr/>
        </p:nvSpPr>
        <p:spPr>
          <a:xfrm>
            <a:off x="9678034" y="1831022"/>
            <a:ext cx="1428115" cy="193040"/>
          </a:xfrm>
          <a:prstGeom prst="rect">
            <a:avLst/>
          </a:prstGeom>
        </p:spPr>
        <p:txBody>
          <a:bodyPr vert="horz" wrap="square" lIns="0" tIns="12700" rIns="0" bIns="0" rtlCol="0">
            <a:spAutoFit/>
          </a:bodyPr>
          <a:lstStyle/>
          <a:p>
            <a:pPr marL="12700">
              <a:lnSpc>
                <a:spcPct val="100000"/>
              </a:lnSpc>
              <a:spcBef>
                <a:spcPts val="100"/>
              </a:spcBef>
            </a:pPr>
            <a:r>
              <a:rPr sz="1100" spc="-15" dirty="0">
                <a:latin typeface="Calibri"/>
                <a:cs typeface="Calibri"/>
              </a:rPr>
              <a:t>διαχωρισμένα </a:t>
            </a:r>
            <a:r>
              <a:rPr sz="1100" spc="-10" dirty="0">
                <a:latin typeface="Calibri"/>
                <a:cs typeface="Calibri"/>
              </a:rPr>
              <a:t>με</a:t>
            </a:r>
            <a:r>
              <a:rPr sz="1100" spc="-15" dirty="0">
                <a:latin typeface="Calibri"/>
                <a:cs typeface="Calibri"/>
              </a:rPr>
              <a:t> </a:t>
            </a:r>
            <a:r>
              <a:rPr sz="1100" spc="-10" dirty="0">
                <a:latin typeface="Calibri"/>
                <a:cs typeface="Calibri"/>
              </a:rPr>
              <a:t>κόμμα</a:t>
            </a:r>
            <a:r>
              <a:rPr sz="1100" spc="-10" dirty="0">
                <a:latin typeface="Times New Roman"/>
                <a:cs typeface="Times New Roman"/>
              </a:rPr>
              <a:t>.</a:t>
            </a:r>
            <a:endParaRPr sz="1100">
              <a:latin typeface="Times New Roman"/>
              <a:cs typeface="Times New Roman"/>
            </a:endParaRPr>
          </a:p>
        </p:txBody>
      </p:sp>
      <p:sp>
        <p:nvSpPr>
          <p:cNvPr id="7" name="object 7"/>
          <p:cNvSpPr txBox="1"/>
          <p:nvPr/>
        </p:nvSpPr>
        <p:spPr>
          <a:xfrm>
            <a:off x="285750" y="2345690"/>
            <a:ext cx="11181715" cy="2226945"/>
          </a:xfrm>
          <a:prstGeom prst="rect">
            <a:avLst/>
          </a:prstGeom>
        </p:spPr>
        <p:txBody>
          <a:bodyPr vert="horz" wrap="square" lIns="0" tIns="12700" rIns="0" bIns="0" rtlCol="0">
            <a:spAutoFit/>
          </a:bodyPr>
          <a:lstStyle/>
          <a:p>
            <a:pPr marL="146050">
              <a:lnSpc>
                <a:spcPct val="100000"/>
              </a:lnSpc>
              <a:spcBef>
                <a:spcPts val="100"/>
              </a:spcBef>
            </a:pPr>
            <a:r>
              <a:rPr sz="1100" spc="-5" dirty="0">
                <a:latin typeface="Times New Roman"/>
                <a:cs typeface="Times New Roman"/>
              </a:rPr>
              <a:t>→</a:t>
            </a:r>
            <a:r>
              <a:rPr sz="1100" b="1" spc="-5" dirty="0">
                <a:solidFill>
                  <a:srgbClr val="C8211C"/>
                </a:solidFill>
                <a:latin typeface="Times New Roman"/>
                <a:cs typeface="Times New Roman"/>
              </a:rPr>
              <a:t>*</a:t>
            </a:r>
            <a:r>
              <a:rPr sz="1100" b="1" spc="5" dirty="0">
                <a:solidFill>
                  <a:srgbClr val="C8211C"/>
                </a:solidFill>
                <a:latin typeface="Times New Roman"/>
                <a:cs typeface="Times New Roman"/>
              </a:rPr>
              <a:t> </a:t>
            </a:r>
            <a:r>
              <a:rPr sz="1100" b="1" spc="-5" dirty="0">
                <a:solidFill>
                  <a:srgbClr val="C8211C"/>
                </a:solidFill>
                <a:latin typeface="Times New Roman"/>
                <a:cs typeface="Times New Roman"/>
              </a:rPr>
              <a:t>/scripts/script.sh</a:t>
            </a:r>
            <a:r>
              <a:rPr sz="1100" b="1" spc="285" dirty="0">
                <a:solidFill>
                  <a:srgbClr val="C8211C"/>
                </a:solidFill>
                <a:latin typeface="Times New Roman"/>
                <a:cs typeface="Times New Roman"/>
              </a:rPr>
              <a:t> </a:t>
            </a:r>
            <a:r>
              <a:rPr sz="1100" spc="-5" dirty="0">
                <a:latin typeface="Times New Roman"/>
                <a:cs typeface="Times New Roman"/>
              </a:rPr>
              <a:t>(-</a:t>
            </a:r>
            <a:r>
              <a:rPr sz="1100" spc="10" dirty="0">
                <a:latin typeface="Times New Roman"/>
                <a:cs typeface="Times New Roman"/>
              </a:rPr>
              <a:t> </a:t>
            </a:r>
            <a:r>
              <a:rPr sz="1100" dirty="0">
                <a:latin typeface="Times New Roman"/>
                <a:cs typeface="Times New Roman"/>
              </a:rPr>
              <a:t>)</a:t>
            </a:r>
            <a:r>
              <a:rPr sz="1100" spc="5" dirty="0">
                <a:latin typeface="Times New Roman"/>
                <a:cs typeface="Times New Roman"/>
              </a:rPr>
              <a:t> </a:t>
            </a:r>
            <a:r>
              <a:rPr sz="1100" spc="-5" dirty="0">
                <a:latin typeface="Times New Roman"/>
                <a:cs typeface="Times New Roman"/>
              </a:rPr>
              <a:t>Χρονοπρογραμματισμός</a:t>
            </a:r>
            <a:r>
              <a:rPr sz="1100" spc="5" dirty="0">
                <a:latin typeface="Times New Roman"/>
                <a:cs typeface="Times New Roman"/>
              </a:rPr>
              <a:t> </a:t>
            </a:r>
            <a:r>
              <a:rPr sz="1100" spc="-5" dirty="0">
                <a:latin typeface="Times New Roman"/>
                <a:cs typeface="Times New Roman"/>
              </a:rPr>
              <a:t>για</a:t>
            </a:r>
            <a:r>
              <a:rPr sz="1100" spc="5" dirty="0">
                <a:latin typeface="Times New Roman"/>
                <a:cs typeface="Times New Roman"/>
              </a:rPr>
              <a:t> </a:t>
            </a:r>
            <a:r>
              <a:rPr sz="1100" spc="-10" dirty="0">
                <a:latin typeface="Times New Roman"/>
                <a:cs typeface="Times New Roman"/>
              </a:rPr>
              <a:t>την</a:t>
            </a:r>
            <a:r>
              <a:rPr sz="1100" spc="-15" dirty="0">
                <a:latin typeface="Times New Roman"/>
                <a:cs typeface="Times New Roman"/>
              </a:rPr>
              <a:t> εκτέλεση</a:t>
            </a:r>
            <a:r>
              <a:rPr sz="1100" spc="-10" dirty="0">
                <a:latin typeface="Times New Roman"/>
                <a:cs typeface="Times New Roman"/>
              </a:rPr>
              <a:t> </a:t>
            </a:r>
            <a:r>
              <a:rPr sz="1100" spc="-15" dirty="0">
                <a:latin typeface="Times New Roman"/>
                <a:cs typeface="Times New Roman"/>
              </a:rPr>
              <a:t>κάθε</a:t>
            </a:r>
            <a:r>
              <a:rPr sz="1100" spc="-5" dirty="0">
                <a:latin typeface="Times New Roman"/>
                <a:cs typeface="Times New Roman"/>
              </a:rPr>
              <a:t> </a:t>
            </a:r>
            <a:r>
              <a:rPr sz="1100" spc="-15" dirty="0">
                <a:latin typeface="Times New Roman"/>
                <a:cs typeface="Times New Roman"/>
              </a:rPr>
              <a:t>λεπτού.</a:t>
            </a:r>
            <a:endParaRPr sz="1100">
              <a:latin typeface="Times New Roman"/>
              <a:cs typeface="Times New Roman"/>
            </a:endParaRPr>
          </a:p>
          <a:p>
            <a:pPr>
              <a:lnSpc>
                <a:spcPct val="100000"/>
              </a:lnSpc>
              <a:spcBef>
                <a:spcPts val="40"/>
              </a:spcBef>
            </a:pPr>
            <a:endParaRPr sz="1050">
              <a:latin typeface="Times New Roman"/>
              <a:cs typeface="Times New Roman"/>
            </a:endParaRPr>
          </a:p>
          <a:p>
            <a:pPr marL="100330">
              <a:lnSpc>
                <a:spcPct val="100000"/>
              </a:lnSpc>
            </a:pPr>
            <a:r>
              <a:rPr sz="1100" spc="-5" dirty="0">
                <a:latin typeface="Times New Roman"/>
                <a:cs typeface="Times New Roman"/>
              </a:rPr>
              <a:t>→</a:t>
            </a:r>
            <a:r>
              <a:rPr sz="1100" b="1" spc="-5" dirty="0">
                <a:solidFill>
                  <a:srgbClr val="C8211C"/>
                </a:solidFill>
                <a:latin typeface="Times New Roman"/>
                <a:cs typeface="Times New Roman"/>
              </a:rPr>
              <a:t>*</a:t>
            </a:r>
            <a:r>
              <a:rPr sz="1100" b="1" dirty="0">
                <a:solidFill>
                  <a:srgbClr val="C8211C"/>
                </a:solidFill>
                <a:latin typeface="Times New Roman"/>
                <a:cs typeface="Times New Roman"/>
              </a:rPr>
              <a:t> *</a:t>
            </a:r>
            <a:r>
              <a:rPr sz="1100" b="1" spc="5" dirty="0">
                <a:solidFill>
                  <a:srgbClr val="C8211C"/>
                </a:solidFill>
                <a:latin typeface="Times New Roman"/>
                <a:cs typeface="Times New Roman"/>
              </a:rPr>
              <a:t> </a:t>
            </a:r>
            <a:r>
              <a:rPr sz="1100" b="1" spc="-5" dirty="0">
                <a:solidFill>
                  <a:srgbClr val="C8211C"/>
                </a:solidFill>
                <a:latin typeface="Times New Roman"/>
                <a:cs typeface="Times New Roman"/>
              </a:rPr>
              <a:t>jan,may,aug</a:t>
            </a:r>
            <a:r>
              <a:rPr sz="1100" b="1" spc="5" dirty="0">
                <a:solidFill>
                  <a:srgbClr val="C8211C"/>
                </a:solidFill>
                <a:latin typeface="Times New Roman"/>
                <a:cs typeface="Times New Roman"/>
              </a:rPr>
              <a:t> </a:t>
            </a:r>
            <a:r>
              <a:rPr sz="1100" b="1" dirty="0">
                <a:solidFill>
                  <a:srgbClr val="C8211C"/>
                </a:solidFill>
                <a:latin typeface="Times New Roman"/>
                <a:cs typeface="Times New Roman"/>
              </a:rPr>
              <a:t>*</a:t>
            </a:r>
            <a:r>
              <a:rPr sz="1100" b="1" spc="5" dirty="0">
                <a:solidFill>
                  <a:srgbClr val="C8211C"/>
                </a:solidFill>
                <a:latin typeface="Times New Roman"/>
                <a:cs typeface="Times New Roman"/>
              </a:rPr>
              <a:t> </a:t>
            </a:r>
            <a:r>
              <a:rPr sz="1100" b="1" spc="-5" dirty="0">
                <a:solidFill>
                  <a:srgbClr val="C8211C"/>
                </a:solidFill>
                <a:latin typeface="Times New Roman"/>
                <a:cs typeface="Times New Roman"/>
              </a:rPr>
              <a:t>/script/scriptXML</a:t>
            </a:r>
            <a:r>
              <a:rPr sz="1100" b="1" dirty="0">
                <a:solidFill>
                  <a:srgbClr val="C8211C"/>
                </a:solidFill>
                <a:latin typeface="Times New Roman"/>
                <a:cs typeface="Times New Roman"/>
              </a:rPr>
              <a:t> (</a:t>
            </a:r>
            <a:r>
              <a:rPr sz="1100" b="1" spc="5" dirty="0">
                <a:solidFill>
                  <a:srgbClr val="C8211C"/>
                </a:solidFill>
                <a:latin typeface="Times New Roman"/>
                <a:cs typeface="Times New Roman"/>
              </a:rPr>
              <a:t> </a:t>
            </a:r>
            <a:r>
              <a:rPr sz="1100" b="1" spc="-5" dirty="0">
                <a:solidFill>
                  <a:srgbClr val="C8211C"/>
                </a:solidFill>
                <a:latin typeface="Times New Roman"/>
                <a:cs typeface="Times New Roman"/>
              </a:rPr>
              <a:t>Markup</a:t>
            </a:r>
            <a:r>
              <a:rPr sz="1100" b="1" spc="5" dirty="0">
                <a:solidFill>
                  <a:srgbClr val="C8211C"/>
                </a:solidFill>
                <a:latin typeface="Times New Roman"/>
                <a:cs typeface="Times New Roman"/>
              </a:rPr>
              <a:t> </a:t>
            </a:r>
            <a:r>
              <a:rPr sz="1100" b="1" spc="-5" dirty="0">
                <a:solidFill>
                  <a:srgbClr val="C8211C"/>
                </a:solidFill>
                <a:latin typeface="Times New Roman"/>
                <a:cs typeface="Times New Roman"/>
              </a:rPr>
              <a:t>Language</a:t>
            </a:r>
            <a:r>
              <a:rPr sz="1100" b="1" spc="10" dirty="0">
                <a:solidFill>
                  <a:srgbClr val="C8211C"/>
                </a:solidFill>
                <a:latin typeface="Times New Roman"/>
                <a:cs typeface="Times New Roman"/>
              </a:rPr>
              <a:t> </a:t>
            </a:r>
            <a:r>
              <a:rPr sz="1100" b="1" dirty="0">
                <a:solidFill>
                  <a:srgbClr val="C8211C"/>
                </a:solidFill>
                <a:latin typeface="Times New Roman"/>
                <a:cs typeface="Times New Roman"/>
              </a:rPr>
              <a:t>-</a:t>
            </a:r>
            <a:r>
              <a:rPr sz="1100" b="1" spc="5" dirty="0">
                <a:solidFill>
                  <a:srgbClr val="C8211C"/>
                </a:solidFill>
                <a:latin typeface="Times New Roman"/>
                <a:cs typeface="Times New Roman"/>
              </a:rPr>
              <a:t> </a:t>
            </a:r>
            <a:r>
              <a:rPr sz="1100" b="1" dirty="0">
                <a:solidFill>
                  <a:srgbClr val="C8211C"/>
                </a:solidFill>
                <a:latin typeface="Times New Roman"/>
                <a:cs typeface="Times New Roman"/>
              </a:rPr>
              <a:t>)</a:t>
            </a:r>
            <a:r>
              <a:rPr sz="1100" b="1" spc="10" dirty="0">
                <a:solidFill>
                  <a:srgbClr val="C8211C"/>
                </a:solidFill>
                <a:latin typeface="Times New Roman"/>
                <a:cs typeface="Times New Roman"/>
              </a:rPr>
              <a:t> </a:t>
            </a:r>
            <a:r>
              <a:rPr sz="1100" spc="-5" dirty="0">
                <a:latin typeface="Times New Roman"/>
                <a:cs typeface="Times New Roman"/>
              </a:rPr>
              <a:t>/script/script.να εκτελείται</a:t>
            </a:r>
            <a:r>
              <a:rPr sz="1100" spc="5" dirty="0">
                <a:latin typeface="Times New Roman"/>
                <a:cs typeface="Times New Roman"/>
              </a:rPr>
              <a:t> </a:t>
            </a:r>
            <a:r>
              <a:rPr sz="1100" spc="-5" dirty="0">
                <a:latin typeface="Times New Roman"/>
                <a:cs typeface="Times New Roman"/>
              </a:rPr>
              <a:t>σε</a:t>
            </a:r>
            <a:r>
              <a:rPr sz="1100" spc="10" dirty="0">
                <a:latin typeface="Times New Roman"/>
                <a:cs typeface="Times New Roman"/>
              </a:rPr>
              <a:t> </a:t>
            </a:r>
            <a:r>
              <a:rPr sz="1100" spc="-5" dirty="0">
                <a:latin typeface="Times New Roman"/>
                <a:cs typeface="Times New Roman"/>
              </a:rPr>
              <a:t>επιλεγμένους</a:t>
            </a:r>
            <a:r>
              <a:rPr sz="1100" spc="5" dirty="0">
                <a:latin typeface="Times New Roman"/>
                <a:cs typeface="Times New Roman"/>
              </a:rPr>
              <a:t> </a:t>
            </a:r>
            <a:r>
              <a:rPr sz="1100" dirty="0">
                <a:latin typeface="Times New Roman"/>
                <a:cs typeface="Times New Roman"/>
              </a:rPr>
              <a:t>.</a:t>
            </a:r>
            <a:endParaRPr sz="1100">
              <a:latin typeface="Times New Roman"/>
              <a:cs typeface="Times New Roman"/>
            </a:endParaRPr>
          </a:p>
          <a:p>
            <a:pPr>
              <a:lnSpc>
                <a:spcPct val="100000"/>
              </a:lnSpc>
            </a:pPr>
            <a:endParaRPr sz="1200">
              <a:latin typeface="Times New Roman"/>
              <a:cs typeface="Times New Roman"/>
            </a:endParaRPr>
          </a:p>
          <a:p>
            <a:pPr marL="12700" marR="172085" indent="88265">
              <a:lnSpc>
                <a:spcPts val="1150"/>
              </a:lnSpc>
              <a:spcBef>
                <a:spcPts val="705"/>
              </a:spcBef>
              <a:tabLst>
                <a:tab pos="6203950" algn="l"/>
              </a:tabLst>
            </a:pPr>
            <a:r>
              <a:rPr sz="1100" spc="-5" dirty="0">
                <a:latin typeface="Times New Roman"/>
                <a:cs typeface="Times New Roman"/>
              </a:rPr>
              <a:t>→</a:t>
            </a:r>
            <a:r>
              <a:rPr sz="1100" b="1" spc="-5" dirty="0">
                <a:solidFill>
                  <a:srgbClr val="C8211C"/>
                </a:solidFill>
                <a:latin typeface="Times New Roman"/>
                <a:cs typeface="Times New Roman"/>
              </a:rPr>
              <a:t>0</a:t>
            </a:r>
            <a:r>
              <a:rPr sz="1100" b="1" spc="10" dirty="0">
                <a:solidFill>
                  <a:srgbClr val="C8211C"/>
                </a:solidFill>
                <a:latin typeface="Times New Roman"/>
                <a:cs typeface="Times New Roman"/>
              </a:rPr>
              <a:t> </a:t>
            </a:r>
            <a:r>
              <a:rPr sz="1100" b="1" spc="-5" dirty="0">
                <a:solidFill>
                  <a:srgbClr val="C8211C"/>
                </a:solidFill>
                <a:latin typeface="Times New Roman"/>
                <a:cs typeface="Times New Roman"/>
              </a:rPr>
              <a:t>17</a:t>
            </a:r>
            <a:r>
              <a:rPr sz="1100" b="1" spc="10" dirty="0">
                <a:solidFill>
                  <a:srgbClr val="C8211C"/>
                </a:solidFill>
                <a:latin typeface="Times New Roman"/>
                <a:cs typeface="Times New Roman"/>
              </a:rPr>
              <a:t> </a:t>
            </a:r>
            <a:r>
              <a:rPr sz="1100" b="1" spc="-5" dirty="0">
                <a:solidFill>
                  <a:srgbClr val="C8211C"/>
                </a:solidFill>
                <a:latin typeface="Times New Roman"/>
                <a:cs typeface="Times New Roman"/>
              </a:rPr>
              <a:t>sun,fri</a:t>
            </a:r>
            <a:r>
              <a:rPr sz="1100" b="1" spc="15" dirty="0">
                <a:solidFill>
                  <a:srgbClr val="C8211C"/>
                </a:solidFill>
                <a:latin typeface="Times New Roman"/>
                <a:cs typeface="Times New Roman"/>
              </a:rPr>
              <a:t> </a:t>
            </a:r>
            <a:r>
              <a:rPr sz="1100" b="1" spc="-5" dirty="0">
                <a:solidFill>
                  <a:srgbClr val="C8211C"/>
                </a:solidFill>
                <a:latin typeface="Times New Roman"/>
                <a:cs typeface="Times New Roman"/>
              </a:rPr>
              <a:t>/script/script.sh</a:t>
            </a:r>
            <a:r>
              <a:rPr sz="1100" b="1" spc="40" dirty="0">
                <a:solidFill>
                  <a:srgbClr val="C8211C"/>
                </a:solidFill>
                <a:latin typeface="Times New Roman"/>
                <a:cs typeface="Times New Roman"/>
              </a:rPr>
              <a:t> </a:t>
            </a:r>
            <a:r>
              <a:rPr sz="1100" spc="-5" dirty="0">
                <a:latin typeface="Times New Roman"/>
                <a:cs typeface="Times New Roman"/>
              </a:rPr>
              <a:t>ExtensibleδομημένηDeepLλογισμικό</a:t>
            </a:r>
            <a:r>
              <a:rPr sz="1100" spc="5" dirty="0">
                <a:latin typeface="Times New Roman"/>
                <a:cs typeface="Times New Roman"/>
              </a:rPr>
              <a:t> </a:t>
            </a:r>
            <a:r>
              <a:rPr sz="1100" spc="-5" dirty="0">
                <a:latin typeface="Times New Roman"/>
                <a:cs typeface="Times New Roman"/>
              </a:rPr>
              <a:t>μηχανικής</a:t>
            </a:r>
            <a:r>
              <a:rPr sz="1100" spc="15" dirty="0">
                <a:latin typeface="Times New Roman"/>
                <a:cs typeface="Times New Roman"/>
              </a:rPr>
              <a:t> </a:t>
            </a:r>
            <a:r>
              <a:rPr sz="1100" spc="-5" dirty="0">
                <a:latin typeface="Times New Roman"/>
                <a:cs typeface="Times New Roman"/>
              </a:rPr>
              <a:t>μετάφρασης</a:t>
            </a:r>
            <a:r>
              <a:rPr sz="1100" spc="10" dirty="0">
                <a:latin typeface="Times New Roman"/>
                <a:cs typeface="Times New Roman"/>
              </a:rPr>
              <a:t> </a:t>
            </a:r>
            <a:r>
              <a:rPr sz="1100" spc="-5" dirty="0">
                <a:latin typeface="Times New Roman"/>
                <a:cs typeface="Times New Roman"/>
              </a:rPr>
              <a:t>βασισμένο</a:t>
            </a:r>
            <a:r>
              <a:rPr sz="1100" spc="15" dirty="0">
                <a:latin typeface="Times New Roman"/>
                <a:cs typeface="Times New Roman"/>
              </a:rPr>
              <a:t> </a:t>
            </a:r>
            <a:r>
              <a:rPr sz="1100" spc="-5" dirty="0">
                <a:latin typeface="Times New Roman"/>
                <a:cs typeface="Times New Roman"/>
              </a:rPr>
              <a:t>σtην</a:t>
            </a:r>
            <a:r>
              <a:rPr sz="1100" spc="10" dirty="0">
                <a:latin typeface="Times New Roman"/>
                <a:cs typeface="Times New Roman"/>
              </a:rPr>
              <a:t> </a:t>
            </a:r>
            <a:r>
              <a:rPr sz="1100" spc="-5" dirty="0">
                <a:latin typeface="Times New Roman"/>
                <a:cs typeface="Times New Roman"/>
              </a:rPr>
              <a:t>ΤΝ</a:t>
            </a:r>
            <a:r>
              <a:rPr sz="1100" spc="15" dirty="0">
                <a:latin typeface="Times New Roman"/>
                <a:cs typeface="Times New Roman"/>
              </a:rPr>
              <a:t> </a:t>
            </a:r>
            <a:r>
              <a:rPr sz="1100" spc="-5" dirty="0">
                <a:latin typeface="Times New Roman"/>
                <a:cs typeface="Times New Roman"/>
              </a:rPr>
              <a:t>Προγραμματίστε</a:t>
            </a:r>
            <a:r>
              <a:rPr sz="1100" spc="20" dirty="0">
                <a:latin typeface="Times New Roman"/>
                <a:cs typeface="Times New Roman"/>
              </a:rPr>
              <a:t> </a:t>
            </a:r>
            <a:r>
              <a:rPr sz="1100" spc="-5" dirty="0">
                <a:latin typeface="Times New Roman"/>
                <a:cs typeface="Times New Roman"/>
              </a:rPr>
              <a:t>ένα</a:t>
            </a:r>
            <a:r>
              <a:rPr sz="1100" spc="10" dirty="0">
                <a:latin typeface="Times New Roman"/>
                <a:cs typeface="Times New Roman"/>
              </a:rPr>
              <a:t> </a:t>
            </a:r>
            <a:r>
              <a:rPr sz="1100" spc="-5" dirty="0">
                <a:latin typeface="Times New Roman"/>
                <a:cs typeface="Times New Roman"/>
              </a:rPr>
              <a:t>cron</a:t>
            </a:r>
            <a:r>
              <a:rPr sz="1100" spc="15" dirty="0">
                <a:latin typeface="Times New Roman"/>
                <a:cs typeface="Times New Roman"/>
              </a:rPr>
              <a:t> </a:t>
            </a:r>
            <a:r>
              <a:rPr sz="1100" spc="-5" dirty="0">
                <a:latin typeface="Times New Roman"/>
                <a:cs typeface="Times New Roman"/>
              </a:rPr>
              <a:t>να</a:t>
            </a:r>
            <a:r>
              <a:rPr sz="1100" spc="10" dirty="0">
                <a:latin typeface="Times New Roman"/>
                <a:cs typeface="Times New Roman"/>
              </a:rPr>
              <a:t> </a:t>
            </a:r>
            <a:r>
              <a:rPr sz="1100" spc="-5" dirty="0">
                <a:latin typeface="Times New Roman"/>
                <a:cs typeface="Times New Roman"/>
              </a:rPr>
              <a:t>εκτελείται</a:t>
            </a:r>
            <a:r>
              <a:rPr sz="1100" spc="15" dirty="0">
                <a:latin typeface="Times New Roman"/>
                <a:cs typeface="Times New Roman"/>
              </a:rPr>
              <a:t> </a:t>
            </a:r>
            <a:r>
              <a:rPr sz="1100" spc="-5" dirty="0">
                <a:latin typeface="Times New Roman"/>
                <a:cs typeface="Times New Roman"/>
              </a:rPr>
              <a:t>τις</a:t>
            </a:r>
            <a:r>
              <a:rPr sz="1100" spc="10" dirty="0">
                <a:latin typeface="Times New Roman"/>
                <a:cs typeface="Times New Roman"/>
              </a:rPr>
              <a:t> </a:t>
            </a:r>
            <a:r>
              <a:rPr sz="1100" spc="-5" dirty="0">
                <a:latin typeface="Times New Roman"/>
                <a:cs typeface="Times New Roman"/>
              </a:rPr>
              <a:t>επιλεγμένες</a:t>
            </a:r>
            <a:r>
              <a:rPr sz="1100" spc="15" dirty="0">
                <a:latin typeface="Times New Roman"/>
                <a:cs typeface="Times New Roman"/>
              </a:rPr>
              <a:t> </a:t>
            </a:r>
            <a:r>
              <a:rPr sz="1100" spc="-5" dirty="0">
                <a:latin typeface="Times New Roman"/>
                <a:cs typeface="Times New Roman"/>
              </a:rPr>
              <a:t>ημέρες.</a:t>
            </a:r>
            <a:r>
              <a:rPr sz="1100" spc="15" dirty="0">
                <a:latin typeface="Times New Roman"/>
                <a:cs typeface="Times New Roman"/>
              </a:rPr>
              <a:t> </a:t>
            </a:r>
            <a:r>
              <a:rPr sz="1100" spc="-5" dirty="0">
                <a:latin typeface="Times New Roman"/>
                <a:cs typeface="Times New Roman"/>
              </a:rPr>
              <a:t>Εάν</a:t>
            </a:r>
            <a:r>
              <a:rPr sz="1100" spc="15" dirty="0">
                <a:latin typeface="Times New Roman"/>
                <a:cs typeface="Times New Roman"/>
              </a:rPr>
              <a:t> </a:t>
            </a:r>
            <a:r>
              <a:rPr sz="1100" spc="-5" dirty="0">
                <a:latin typeface="Times New Roman"/>
                <a:cs typeface="Times New Roman"/>
              </a:rPr>
              <a:t>απαιτείται </a:t>
            </a:r>
            <a:r>
              <a:rPr sz="1100" dirty="0">
                <a:latin typeface="Times New Roman"/>
                <a:cs typeface="Times New Roman"/>
              </a:rPr>
              <a:t> </a:t>
            </a:r>
            <a:r>
              <a:rPr sz="1100" spc="-5" dirty="0">
                <a:latin typeface="Times New Roman"/>
                <a:cs typeface="Times New Roman"/>
              </a:rPr>
              <a:t>χρονοπρογραμματισμός</a:t>
            </a:r>
            <a:r>
              <a:rPr sz="1100" spc="10" dirty="0">
                <a:latin typeface="Times New Roman"/>
                <a:cs typeface="Times New Roman"/>
              </a:rPr>
              <a:t> </a:t>
            </a:r>
            <a:r>
              <a:rPr sz="1100" spc="-5" dirty="0">
                <a:latin typeface="Times New Roman"/>
                <a:cs typeface="Times New Roman"/>
              </a:rPr>
              <a:t>εργασίας</a:t>
            </a:r>
            <a:r>
              <a:rPr sz="1100" spc="15" dirty="0">
                <a:latin typeface="Times New Roman"/>
                <a:cs typeface="Times New Roman"/>
              </a:rPr>
              <a:t> </a:t>
            </a:r>
            <a:r>
              <a:rPr sz="1100" spc="-5" dirty="0">
                <a:latin typeface="Times New Roman"/>
                <a:cs typeface="Times New Roman"/>
              </a:rPr>
              <a:t>για</a:t>
            </a:r>
            <a:r>
              <a:rPr sz="1100" spc="15" dirty="0">
                <a:latin typeface="Times New Roman"/>
                <a:cs typeface="Times New Roman"/>
              </a:rPr>
              <a:t> </a:t>
            </a:r>
            <a:r>
              <a:rPr sz="1100" spc="-5" dirty="0">
                <a:latin typeface="Times New Roman"/>
                <a:cs typeface="Times New Roman"/>
              </a:rPr>
              <a:t>εκτέλεση</a:t>
            </a:r>
            <a:r>
              <a:rPr sz="1100" spc="20" dirty="0">
                <a:latin typeface="Times New Roman"/>
                <a:cs typeface="Times New Roman"/>
              </a:rPr>
              <a:t> </a:t>
            </a:r>
            <a:r>
              <a:rPr sz="1100" spc="-5" dirty="0">
                <a:latin typeface="Times New Roman"/>
                <a:cs typeface="Times New Roman"/>
              </a:rPr>
              <a:t>μόνο</a:t>
            </a:r>
            <a:r>
              <a:rPr sz="1100" spc="15" dirty="0">
                <a:latin typeface="Times New Roman"/>
                <a:cs typeface="Times New Roman"/>
              </a:rPr>
              <a:t> </a:t>
            </a:r>
            <a:r>
              <a:rPr sz="1100" spc="-5" dirty="0">
                <a:latin typeface="Times New Roman"/>
                <a:cs typeface="Times New Roman"/>
              </a:rPr>
              <a:t>για</a:t>
            </a:r>
            <a:r>
              <a:rPr sz="1100" spc="10" dirty="0">
                <a:latin typeface="Times New Roman"/>
                <a:cs typeface="Times New Roman"/>
              </a:rPr>
              <a:t> </a:t>
            </a:r>
            <a:r>
              <a:rPr sz="1100" spc="-5" dirty="0">
                <a:latin typeface="Times New Roman"/>
                <a:cs typeface="Times New Roman"/>
              </a:rPr>
              <a:t>επιλεγμένες</a:t>
            </a:r>
            <a:r>
              <a:rPr sz="1100" spc="15" dirty="0">
                <a:latin typeface="Times New Roman"/>
                <a:cs typeface="Times New Roman"/>
              </a:rPr>
              <a:t> </a:t>
            </a:r>
            <a:r>
              <a:rPr sz="1100" spc="-5" dirty="0">
                <a:latin typeface="Times New Roman"/>
                <a:cs typeface="Times New Roman"/>
              </a:rPr>
              <a:t>ημέρες.</a:t>
            </a:r>
            <a:r>
              <a:rPr sz="1100" spc="20" dirty="0">
                <a:latin typeface="Times New Roman"/>
                <a:cs typeface="Times New Roman"/>
              </a:rPr>
              <a:t> </a:t>
            </a:r>
            <a:r>
              <a:rPr sz="1100" spc="-5" dirty="0">
                <a:latin typeface="Times New Roman"/>
                <a:cs typeface="Times New Roman"/>
              </a:rPr>
              <a:t>Το</a:t>
            </a:r>
            <a:r>
              <a:rPr sz="1100" spc="15" dirty="0">
                <a:latin typeface="Times New Roman"/>
                <a:cs typeface="Times New Roman"/>
              </a:rPr>
              <a:t> </a:t>
            </a:r>
            <a:r>
              <a:rPr sz="1100" spc="-5" dirty="0">
                <a:latin typeface="Times New Roman"/>
                <a:cs typeface="Times New Roman"/>
              </a:rPr>
              <a:t>παρακάτω</a:t>
            </a:r>
            <a:r>
              <a:rPr sz="1100" spc="15" dirty="0">
                <a:latin typeface="Times New Roman"/>
                <a:cs typeface="Times New Roman"/>
              </a:rPr>
              <a:t> </a:t>
            </a:r>
            <a:r>
              <a:rPr sz="1100" spc="-5" dirty="0">
                <a:latin typeface="Times New Roman"/>
                <a:cs typeface="Times New Roman"/>
              </a:rPr>
              <a:t>παράδειγμα	</a:t>
            </a:r>
            <a:r>
              <a:rPr sz="1100" dirty="0">
                <a:latin typeface="Times New Roman"/>
                <a:cs typeface="Times New Roman"/>
              </a:rPr>
              <a:t>θα</a:t>
            </a:r>
            <a:r>
              <a:rPr sz="1100" spc="-5" dirty="0">
                <a:latin typeface="Times New Roman"/>
                <a:cs typeface="Times New Roman"/>
              </a:rPr>
              <a:t> εκτελείται κάθε Κυριακή</a:t>
            </a:r>
            <a:r>
              <a:rPr sz="1100" dirty="0">
                <a:latin typeface="Times New Roman"/>
                <a:cs typeface="Times New Roman"/>
              </a:rPr>
              <a:t> </a:t>
            </a:r>
            <a:r>
              <a:rPr sz="1100" spc="-5" dirty="0">
                <a:latin typeface="Times New Roman"/>
                <a:cs typeface="Times New Roman"/>
              </a:rPr>
              <a:t>και Παρασκευή στις </a:t>
            </a:r>
            <a:r>
              <a:rPr sz="1100" dirty="0">
                <a:latin typeface="Times New Roman"/>
                <a:cs typeface="Times New Roman"/>
              </a:rPr>
              <a:t>5</a:t>
            </a:r>
            <a:r>
              <a:rPr sz="1100" spc="-5" dirty="0">
                <a:latin typeface="Times New Roman"/>
                <a:cs typeface="Times New Roman"/>
              </a:rPr>
              <a:t> μ.μ.</a:t>
            </a:r>
            <a:endParaRPr sz="1100">
              <a:latin typeface="Times New Roman"/>
              <a:cs typeface="Times New Roman"/>
            </a:endParaRPr>
          </a:p>
          <a:p>
            <a:pPr>
              <a:lnSpc>
                <a:spcPct val="100000"/>
              </a:lnSpc>
              <a:spcBef>
                <a:spcPts val="35"/>
              </a:spcBef>
            </a:pPr>
            <a:endParaRPr sz="1250">
              <a:latin typeface="Times New Roman"/>
              <a:cs typeface="Times New Roman"/>
            </a:endParaRPr>
          </a:p>
          <a:p>
            <a:pPr marL="246379" indent="-128905">
              <a:lnSpc>
                <a:spcPct val="100000"/>
              </a:lnSpc>
              <a:buChar char="*"/>
              <a:tabLst>
                <a:tab pos="247015" algn="l"/>
              </a:tabLst>
            </a:pPr>
            <a:r>
              <a:rPr sz="1350" b="1" spc="-15" dirty="0">
                <a:solidFill>
                  <a:srgbClr val="C8211C"/>
                </a:solidFill>
                <a:latin typeface="Times New Roman"/>
                <a:cs typeface="Times New Roman"/>
              </a:rPr>
              <a:t>/scripts/script.sh</a:t>
            </a:r>
            <a:endParaRPr sz="1350">
              <a:latin typeface="Times New Roman"/>
              <a:cs typeface="Times New Roman"/>
            </a:endParaRPr>
          </a:p>
          <a:p>
            <a:pPr>
              <a:lnSpc>
                <a:spcPct val="100000"/>
              </a:lnSpc>
              <a:buClr>
                <a:srgbClr val="C8211C"/>
              </a:buClr>
              <a:buFont typeface="Times New Roman"/>
              <a:buChar char="*"/>
            </a:pPr>
            <a:endParaRPr sz="1500">
              <a:latin typeface="Times New Roman"/>
              <a:cs typeface="Times New Roman"/>
            </a:endParaRPr>
          </a:p>
          <a:p>
            <a:pPr>
              <a:lnSpc>
                <a:spcPct val="100000"/>
              </a:lnSpc>
              <a:buClr>
                <a:srgbClr val="C8211C"/>
              </a:buClr>
              <a:buFont typeface="Times New Roman"/>
              <a:buChar char="*"/>
            </a:pPr>
            <a:endParaRPr sz="1250">
              <a:latin typeface="Times New Roman"/>
              <a:cs typeface="Times New Roman"/>
            </a:endParaRPr>
          </a:p>
          <a:p>
            <a:pPr marL="12700" marR="5080" indent="105410">
              <a:lnSpc>
                <a:spcPts val="1410"/>
              </a:lnSpc>
              <a:buChar char="*"/>
              <a:tabLst>
                <a:tab pos="247015" algn="l"/>
                <a:tab pos="3511550" algn="l"/>
              </a:tabLst>
            </a:pPr>
            <a:r>
              <a:rPr sz="1350" b="1" dirty="0">
                <a:solidFill>
                  <a:srgbClr val="C8211C"/>
                </a:solidFill>
                <a:latin typeface="Times New Roman"/>
                <a:cs typeface="Times New Roman"/>
              </a:rPr>
              <a:t>* *</a:t>
            </a:r>
            <a:r>
              <a:rPr sz="1350" b="1" spc="5" dirty="0">
                <a:solidFill>
                  <a:srgbClr val="C8211C"/>
                </a:solidFill>
                <a:latin typeface="Times New Roman"/>
                <a:cs typeface="Times New Roman"/>
              </a:rPr>
              <a:t> </a:t>
            </a:r>
            <a:r>
              <a:rPr sz="1350" b="1" dirty="0">
                <a:solidFill>
                  <a:srgbClr val="C8211C"/>
                </a:solidFill>
                <a:latin typeface="Times New Roman"/>
                <a:cs typeface="Times New Roman"/>
              </a:rPr>
              <a:t>*</a:t>
            </a:r>
            <a:r>
              <a:rPr sz="1350" b="1" spc="5" dirty="0">
                <a:solidFill>
                  <a:srgbClr val="C8211C"/>
                </a:solidFill>
                <a:latin typeface="Times New Roman"/>
                <a:cs typeface="Times New Roman"/>
              </a:rPr>
              <a:t> </a:t>
            </a:r>
            <a:r>
              <a:rPr sz="1350" b="1" dirty="0">
                <a:solidFill>
                  <a:srgbClr val="C8211C"/>
                </a:solidFill>
                <a:latin typeface="Times New Roman"/>
                <a:cs typeface="Times New Roman"/>
              </a:rPr>
              <a:t>*</a:t>
            </a:r>
            <a:r>
              <a:rPr sz="1350" b="1" spc="5" dirty="0">
                <a:solidFill>
                  <a:srgbClr val="C8211C"/>
                </a:solidFill>
                <a:latin typeface="Times New Roman"/>
                <a:cs typeface="Times New Roman"/>
              </a:rPr>
              <a:t> </a:t>
            </a:r>
            <a:r>
              <a:rPr sz="1350" b="1" dirty="0">
                <a:solidFill>
                  <a:srgbClr val="C8211C"/>
                </a:solidFill>
                <a:latin typeface="Times New Roman"/>
                <a:cs typeface="Times New Roman"/>
              </a:rPr>
              <a:t>*</a:t>
            </a:r>
            <a:r>
              <a:rPr sz="1350" b="1" spc="5" dirty="0">
                <a:solidFill>
                  <a:srgbClr val="C8211C"/>
                </a:solidFill>
                <a:latin typeface="Times New Roman"/>
                <a:cs typeface="Times New Roman"/>
              </a:rPr>
              <a:t> </a:t>
            </a:r>
            <a:r>
              <a:rPr sz="1350" b="1" dirty="0">
                <a:solidFill>
                  <a:srgbClr val="C8211C"/>
                </a:solidFill>
                <a:latin typeface="Times New Roman"/>
                <a:cs typeface="Times New Roman"/>
              </a:rPr>
              <a:t>*</a:t>
            </a:r>
            <a:r>
              <a:rPr sz="1350" b="1" spc="5" dirty="0">
                <a:solidFill>
                  <a:srgbClr val="C8211C"/>
                </a:solidFill>
                <a:latin typeface="Times New Roman"/>
                <a:cs typeface="Times New Roman"/>
              </a:rPr>
              <a:t> </a:t>
            </a:r>
            <a:r>
              <a:rPr sz="1350" b="1" spc="-5" dirty="0">
                <a:solidFill>
                  <a:srgbClr val="C8211C"/>
                </a:solidFill>
                <a:latin typeface="Times New Roman"/>
                <a:cs typeface="Times New Roman"/>
              </a:rPr>
              <a:t>sleep</a:t>
            </a:r>
            <a:r>
              <a:rPr sz="1350" b="1" spc="5" dirty="0">
                <a:solidFill>
                  <a:srgbClr val="C8211C"/>
                </a:solidFill>
                <a:latin typeface="Times New Roman"/>
                <a:cs typeface="Times New Roman"/>
              </a:rPr>
              <a:t> </a:t>
            </a:r>
            <a:r>
              <a:rPr sz="1350" b="1" spc="-5" dirty="0">
                <a:solidFill>
                  <a:srgbClr val="C8211C"/>
                </a:solidFill>
                <a:latin typeface="Times New Roman"/>
                <a:cs typeface="Times New Roman"/>
              </a:rPr>
              <a:t>30;</a:t>
            </a:r>
            <a:r>
              <a:rPr sz="1350" b="1" dirty="0">
                <a:solidFill>
                  <a:srgbClr val="C8211C"/>
                </a:solidFill>
                <a:latin typeface="Times New Roman"/>
                <a:cs typeface="Times New Roman"/>
              </a:rPr>
              <a:t> </a:t>
            </a:r>
            <a:r>
              <a:rPr sz="1350" b="1" spc="-5" dirty="0">
                <a:solidFill>
                  <a:srgbClr val="C8211C"/>
                </a:solidFill>
                <a:latin typeface="Times New Roman"/>
                <a:cs typeface="Times New Roman"/>
              </a:rPr>
              <a:t>/scripts/script.sh	</a:t>
            </a:r>
            <a:r>
              <a:rPr sz="1350" dirty="0">
                <a:latin typeface="Times New Roman"/>
                <a:cs typeface="Times New Roman"/>
              </a:rPr>
              <a:t>→</a:t>
            </a:r>
            <a:r>
              <a:rPr sz="1350" spc="10" dirty="0">
                <a:latin typeface="Times New Roman"/>
                <a:cs typeface="Times New Roman"/>
              </a:rPr>
              <a:t> </a:t>
            </a:r>
            <a:r>
              <a:rPr sz="1350" spc="-5" dirty="0">
                <a:latin typeface="Times New Roman"/>
                <a:cs typeface="Times New Roman"/>
              </a:rPr>
              <a:t>Προγραμματίστε</a:t>
            </a:r>
            <a:r>
              <a:rPr sz="1350" spc="15" dirty="0">
                <a:latin typeface="Times New Roman"/>
                <a:cs typeface="Times New Roman"/>
              </a:rPr>
              <a:t> </a:t>
            </a:r>
            <a:r>
              <a:rPr sz="1350" spc="-5" dirty="0">
                <a:latin typeface="Times New Roman"/>
                <a:cs typeface="Times New Roman"/>
              </a:rPr>
              <a:t>cron</a:t>
            </a:r>
            <a:r>
              <a:rPr sz="1350" spc="5" dirty="0">
                <a:latin typeface="Times New Roman"/>
                <a:cs typeface="Times New Roman"/>
              </a:rPr>
              <a:t> </a:t>
            </a:r>
            <a:r>
              <a:rPr sz="1350" spc="-5" dirty="0">
                <a:latin typeface="Times New Roman"/>
                <a:cs typeface="Times New Roman"/>
              </a:rPr>
              <a:t>να</a:t>
            </a:r>
            <a:r>
              <a:rPr sz="1350" spc="5" dirty="0">
                <a:latin typeface="Times New Roman"/>
                <a:cs typeface="Times New Roman"/>
              </a:rPr>
              <a:t> </a:t>
            </a:r>
            <a:r>
              <a:rPr sz="1350" spc="-5" dirty="0">
                <a:latin typeface="Times New Roman"/>
                <a:cs typeface="Times New Roman"/>
              </a:rPr>
              <a:t>εκτελείται</a:t>
            </a:r>
            <a:r>
              <a:rPr sz="1350" spc="10" dirty="0">
                <a:latin typeface="Times New Roman"/>
                <a:cs typeface="Times New Roman"/>
              </a:rPr>
              <a:t> </a:t>
            </a:r>
            <a:r>
              <a:rPr sz="1350" spc="-5" dirty="0">
                <a:latin typeface="Times New Roman"/>
                <a:cs typeface="Times New Roman"/>
              </a:rPr>
              <a:t>κάθε</a:t>
            </a:r>
            <a:r>
              <a:rPr sz="1350" spc="10" dirty="0">
                <a:latin typeface="Times New Roman"/>
                <a:cs typeface="Times New Roman"/>
              </a:rPr>
              <a:t> </a:t>
            </a:r>
            <a:r>
              <a:rPr sz="1350" spc="-5" dirty="0">
                <a:latin typeface="Times New Roman"/>
                <a:cs typeface="Times New Roman"/>
              </a:rPr>
              <a:t>30</a:t>
            </a:r>
            <a:r>
              <a:rPr sz="1350" spc="5" dirty="0">
                <a:latin typeface="Times New Roman"/>
                <a:cs typeface="Times New Roman"/>
              </a:rPr>
              <a:t> </a:t>
            </a:r>
            <a:r>
              <a:rPr sz="1350" spc="-5" dirty="0">
                <a:latin typeface="Times New Roman"/>
                <a:cs typeface="Times New Roman"/>
              </a:rPr>
              <a:t>δευτερόλεπτα.</a:t>
            </a:r>
            <a:r>
              <a:rPr sz="1350" spc="10" dirty="0">
                <a:latin typeface="Times New Roman"/>
                <a:cs typeface="Times New Roman"/>
              </a:rPr>
              <a:t> </a:t>
            </a:r>
            <a:r>
              <a:rPr sz="1350" spc="-5" dirty="0">
                <a:latin typeface="Times New Roman"/>
                <a:cs typeface="Times New Roman"/>
              </a:rPr>
              <a:t>Το</a:t>
            </a:r>
            <a:r>
              <a:rPr sz="1350" spc="5" dirty="0">
                <a:latin typeface="Times New Roman"/>
                <a:cs typeface="Times New Roman"/>
              </a:rPr>
              <a:t> </a:t>
            </a:r>
            <a:r>
              <a:rPr sz="1350" spc="-5" dirty="0">
                <a:latin typeface="Times New Roman"/>
                <a:cs typeface="Times New Roman"/>
              </a:rPr>
              <a:t>να</a:t>
            </a:r>
            <a:r>
              <a:rPr sz="1350" spc="5" dirty="0">
                <a:latin typeface="Times New Roman"/>
                <a:cs typeface="Times New Roman"/>
              </a:rPr>
              <a:t> </a:t>
            </a:r>
            <a:r>
              <a:rPr sz="1350" spc="-5" dirty="0">
                <a:latin typeface="Times New Roman"/>
                <a:cs typeface="Times New Roman"/>
              </a:rPr>
              <a:t>προγραμματίσετε</a:t>
            </a:r>
            <a:r>
              <a:rPr sz="1350" spc="15" dirty="0">
                <a:latin typeface="Times New Roman"/>
                <a:cs typeface="Times New Roman"/>
              </a:rPr>
              <a:t> </a:t>
            </a:r>
            <a:r>
              <a:rPr sz="1350" spc="-5" dirty="0">
                <a:latin typeface="Times New Roman"/>
                <a:cs typeface="Times New Roman"/>
              </a:rPr>
              <a:t>εργασία</a:t>
            </a:r>
            <a:r>
              <a:rPr sz="1350" spc="15" dirty="0">
                <a:latin typeface="Times New Roman"/>
                <a:cs typeface="Times New Roman"/>
              </a:rPr>
              <a:t> </a:t>
            </a:r>
            <a:r>
              <a:rPr sz="1350" spc="-5" dirty="0">
                <a:latin typeface="Times New Roman"/>
                <a:cs typeface="Times New Roman"/>
              </a:rPr>
              <a:t>να</a:t>
            </a:r>
            <a:r>
              <a:rPr sz="1350" spc="5" dirty="0">
                <a:latin typeface="Times New Roman"/>
                <a:cs typeface="Times New Roman"/>
              </a:rPr>
              <a:t> </a:t>
            </a:r>
            <a:r>
              <a:rPr sz="1350" spc="-5" dirty="0">
                <a:latin typeface="Times New Roman"/>
                <a:cs typeface="Times New Roman"/>
              </a:rPr>
              <a:t>εκτελείται </a:t>
            </a:r>
            <a:r>
              <a:rPr sz="1350" dirty="0">
                <a:latin typeface="Times New Roman"/>
                <a:cs typeface="Times New Roman"/>
              </a:rPr>
              <a:t> </a:t>
            </a:r>
            <a:r>
              <a:rPr sz="1350" spc="-5" dirty="0">
                <a:latin typeface="Times New Roman"/>
                <a:cs typeface="Times New Roman"/>
              </a:rPr>
              <a:t>κάθε</a:t>
            </a:r>
            <a:r>
              <a:rPr sz="1350" spc="10" dirty="0">
                <a:latin typeface="Times New Roman"/>
                <a:cs typeface="Times New Roman"/>
              </a:rPr>
              <a:t> </a:t>
            </a:r>
            <a:r>
              <a:rPr sz="1350" spc="-5" dirty="0">
                <a:latin typeface="Times New Roman"/>
                <a:cs typeface="Times New Roman"/>
              </a:rPr>
              <a:t>30</a:t>
            </a:r>
            <a:r>
              <a:rPr sz="1350" spc="10" dirty="0">
                <a:latin typeface="Times New Roman"/>
                <a:cs typeface="Times New Roman"/>
              </a:rPr>
              <a:t> </a:t>
            </a:r>
            <a:r>
              <a:rPr sz="1350" spc="-5" dirty="0">
                <a:latin typeface="Times New Roman"/>
                <a:cs typeface="Times New Roman"/>
              </a:rPr>
              <a:t>δευτερόλεπτα</a:t>
            </a:r>
            <a:r>
              <a:rPr sz="1350" spc="10" dirty="0">
                <a:latin typeface="Times New Roman"/>
                <a:cs typeface="Times New Roman"/>
              </a:rPr>
              <a:t> </a:t>
            </a:r>
            <a:r>
              <a:rPr sz="1350" spc="-5" dirty="0">
                <a:latin typeface="Times New Roman"/>
                <a:cs typeface="Times New Roman"/>
              </a:rPr>
              <a:t>δεν</a:t>
            </a:r>
            <a:r>
              <a:rPr sz="1350" spc="10" dirty="0">
                <a:latin typeface="Times New Roman"/>
                <a:cs typeface="Times New Roman"/>
              </a:rPr>
              <a:t> </a:t>
            </a:r>
            <a:r>
              <a:rPr sz="1350" spc="-5" dirty="0">
                <a:latin typeface="Times New Roman"/>
                <a:cs typeface="Times New Roman"/>
              </a:rPr>
              <a:t>είναι</a:t>
            </a:r>
            <a:r>
              <a:rPr sz="1350" spc="5" dirty="0">
                <a:latin typeface="Times New Roman"/>
                <a:cs typeface="Times New Roman"/>
              </a:rPr>
              <a:t> </a:t>
            </a:r>
            <a:r>
              <a:rPr sz="1350" spc="-5" dirty="0">
                <a:latin typeface="Times New Roman"/>
                <a:cs typeface="Times New Roman"/>
              </a:rPr>
              <a:t>δυνατό</a:t>
            </a:r>
            <a:r>
              <a:rPr sz="1350" spc="5" dirty="0">
                <a:latin typeface="Times New Roman"/>
                <a:cs typeface="Times New Roman"/>
              </a:rPr>
              <a:t> </a:t>
            </a:r>
            <a:r>
              <a:rPr sz="1350" dirty="0">
                <a:latin typeface="Times New Roman"/>
                <a:cs typeface="Times New Roman"/>
              </a:rPr>
              <a:t>με</a:t>
            </a:r>
            <a:r>
              <a:rPr sz="1350" spc="5" dirty="0">
                <a:latin typeface="Times New Roman"/>
                <a:cs typeface="Times New Roman"/>
              </a:rPr>
              <a:t> </a:t>
            </a:r>
            <a:r>
              <a:rPr sz="1350" spc="-5" dirty="0">
                <a:latin typeface="Times New Roman"/>
                <a:cs typeface="Times New Roman"/>
              </a:rPr>
              <a:t>παραμέτρους</a:t>
            </a:r>
            <a:r>
              <a:rPr sz="1350" spc="15" dirty="0">
                <a:latin typeface="Times New Roman"/>
                <a:cs typeface="Times New Roman"/>
              </a:rPr>
              <a:t> </a:t>
            </a:r>
            <a:r>
              <a:rPr sz="1350" spc="-5" dirty="0">
                <a:latin typeface="Times New Roman"/>
                <a:cs typeface="Times New Roman"/>
              </a:rPr>
              <a:t>χρόνου,</a:t>
            </a:r>
            <a:r>
              <a:rPr sz="1350" spc="5" dirty="0">
                <a:latin typeface="Times New Roman"/>
                <a:cs typeface="Times New Roman"/>
              </a:rPr>
              <a:t> </a:t>
            </a:r>
            <a:r>
              <a:rPr sz="1350" spc="-5" dirty="0">
                <a:latin typeface="Times New Roman"/>
                <a:cs typeface="Times New Roman"/>
              </a:rPr>
              <a:t>αλλά</a:t>
            </a:r>
            <a:r>
              <a:rPr sz="1350" spc="10" dirty="0">
                <a:latin typeface="Times New Roman"/>
                <a:cs typeface="Times New Roman"/>
              </a:rPr>
              <a:t> </a:t>
            </a:r>
            <a:r>
              <a:rPr sz="1350" spc="-5" dirty="0">
                <a:latin typeface="Times New Roman"/>
                <a:cs typeface="Times New Roman"/>
              </a:rPr>
              <a:t>μπορεί</a:t>
            </a:r>
            <a:r>
              <a:rPr sz="1350" spc="10" dirty="0">
                <a:latin typeface="Times New Roman"/>
                <a:cs typeface="Times New Roman"/>
              </a:rPr>
              <a:t> </a:t>
            </a:r>
            <a:r>
              <a:rPr sz="1350" spc="-5" dirty="0">
                <a:latin typeface="Times New Roman"/>
                <a:cs typeface="Times New Roman"/>
              </a:rPr>
              <a:t>να</a:t>
            </a:r>
            <a:r>
              <a:rPr sz="1350" spc="15" dirty="0">
                <a:latin typeface="Times New Roman"/>
                <a:cs typeface="Times New Roman"/>
              </a:rPr>
              <a:t> </a:t>
            </a:r>
            <a:r>
              <a:rPr sz="1350" spc="-5" dirty="0">
                <a:latin typeface="Times New Roman"/>
                <a:cs typeface="Times New Roman"/>
              </a:rPr>
              <a:t>γίνει</a:t>
            </a:r>
            <a:r>
              <a:rPr sz="1350" spc="10" dirty="0">
                <a:latin typeface="Times New Roman"/>
                <a:cs typeface="Times New Roman"/>
              </a:rPr>
              <a:t> </a:t>
            </a:r>
            <a:r>
              <a:rPr sz="1350" dirty="0">
                <a:latin typeface="Times New Roman"/>
                <a:cs typeface="Times New Roman"/>
              </a:rPr>
              <a:t>με</a:t>
            </a:r>
            <a:r>
              <a:rPr sz="1350" spc="10" dirty="0">
                <a:latin typeface="Times New Roman"/>
                <a:cs typeface="Times New Roman"/>
              </a:rPr>
              <a:t> </a:t>
            </a:r>
            <a:r>
              <a:rPr sz="1350" spc="-5" dirty="0">
                <a:latin typeface="Times New Roman"/>
                <a:cs typeface="Times New Roman"/>
              </a:rPr>
              <a:t>τον</a:t>
            </a:r>
            <a:r>
              <a:rPr sz="1350" spc="10" dirty="0">
                <a:latin typeface="Times New Roman"/>
                <a:cs typeface="Times New Roman"/>
              </a:rPr>
              <a:t> </a:t>
            </a:r>
            <a:r>
              <a:rPr sz="1350" spc="-5" dirty="0">
                <a:latin typeface="Times New Roman"/>
                <a:cs typeface="Times New Roman"/>
              </a:rPr>
              <a:t>χρονικό</a:t>
            </a:r>
            <a:r>
              <a:rPr sz="1350" spc="5" dirty="0">
                <a:latin typeface="Times New Roman"/>
                <a:cs typeface="Times New Roman"/>
              </a:rPr>
              <a:t> </a:t>
            </a:r>
            <a:r>
              <a:rPr sz="1350" spc="-5" dirty="0">
                <a:latin typeface="Times New Roman"/>
                <a:cs typeface="Times New Roman"/>
              </a:rPr>
              <a:t>προγραμματισμό</a:t>
            </a:r>
            <a:r>
              <a:rPr sz="1350" spc="20" dirty="0">
                <a:latin typeface="Times New Roman"/>
                <a:cs typeface="Times New Roman"/>
              </a:rPr>
              <a:t> </a:t>
            </a:r>
            <a:r>
              <a:rPr sz="1350" spc="-5" dirty="0">
                <a:latin typeface="Times New Roman"/>
                <a:cs typeface="Times New Roman"/>
              </a:rPr>
              <a:t>του</a:t>
            </a:r>
            <a:r>
              <a:rPr sz="1350" spc="5" dirty="0">
                <a:latin typeface="Times New Roman"/>
                <a:cs typeface="Times New Roman"/>
              </a:rPr>
              <a:t> </a:t>
            </a:r>
            <a:r>
              <a:rPr sz="1350" spc="-5" dirty="0">
                <a:latin typeface="Times New Roman"/>
                <a:cs typeface="Times New Roman"/>
              </a:rPr>
              <a:t>ίδιου</a:t>
            </a:r>
            <a:r>
              <a:rPr sz="1350" spc="5" dirty="0">
                <a:latin typeface="Times New Roman"/>
                <a:cs typeface="Times New Roman"/>
              </a:rPr>
              <a:t> </a:t>
            </a:r>
            <a:r>
              <a:rPr sz="1350" spc="-5" dirty="0">
                <a:latin typeface="Times New Roman"/>
                <a:cs typeface="Times New Roman"/>
              </a:rPr>
              <a:t>cron</a:t>
            </a:r>
            <a:r>
              <a:rPr sz="1350" spc="5" dirty="0">
                <a:latin typeface="Times New Roman"/>
                <a:cs typeface="Times New Roman"/>
              </a:rPr>
              <a:t> </a:t>
            </a:r>
            <a:r>
              <a:rPr sz="1350" spc="-5" dirty="0">
                <a:latin typeface="Times New Roman"/>
                <a:cs typeface="Times New Roman"/>
              </a:rPr>
              <a:t>δύο</a:t>
            </a:r>
            <a:r>
              <a:rPr sz="1350" spc="5" dirty="0">
                <a:latin typeface="Times New Roman"/>
                <a:cs typeface="Times New Roman"/>
              </a:rPr>
              <a:t> </a:t>
            </a:r>
            <a:r>
              <a:rPr sz="1350" spc="-5" dirty="0">
                <a:latin typeface="Times New Roman"/>
                <a:cs typeface="Times New Roman"/>
              </a:rPr>
              <a:t>φορές</a:t>
            </a:r>
            <a:r>
              <a:rPr sz="1350" spc="10" dirty="0">
                <a:latin typeface="Times New Roman"/>
                <a:cs typeface="Times New Roman"/>
              </a:rPr>
              <a:t> </a:t>
            </a:r>
            <a:r>
              <a:rPr sz="1350" spc="-5" dirty="0">
                <a:latin typeface="Times New Roman"/>
                <a:cs typeface="Times New Roman"/>
              </a:rPr>
              <a:t>όπως</a:t>
            </a:r>
            <a:r>
              <a:rPr sz="1350" spc="10" dirty="0">
                <a:latin typeface="Times New Roman"/>
                <a:cs typeface="Times New Roman"/>
              </a:rPr>
              <a:t> </a:t>
            </a:r>
            <a:r>
              <a:rPr sz="1350" spc="-5" dirty="0">
                <a:latin typeface="Times New Roman"/>
                <a:cs typeface="Times New Roman"/>
              </a:rPr>
              <a:t>παρακάτω.</a:t>
            </a:r>
            <a:endParaRPr sz="1350">
              <a:latin typeface="Times New Roman"/>
              <a:cs typeface="Times New Roman"/>
            </a:endParaRPr>
          </a:p>
        </p:txBody>
      </p:sp>
      <p:sp>
        <p:nvSpPr>
          <p:cNvPr id="8" name="object 8"/>
          <p:cNvSpPr txBox="1"/>
          <p:nvPr/>
        </p:nvSpPr>
        <p:spPr>
          <a:xfrm>
            <a:off x="391159" y="5096509"/>
            <a:ext cx="5088255" cy="231140"/>
          </a:xfrm>
          <a:prstGeom prst="rect">
            <a:avLst/>
          </a:prstGeom>
        </p:spPr>
        <p:txBody>
          <a:bodyPr vert="horz" wrap="square" lIns="0" tIns="12700" rIns="0" bIns="0" rtlCol="0">
            <a:spAutoFit/>
          </a:bodyPr>
          <a:lstStyle/>
          <a:p>
            <a:pPr marL="12700">
              <a:lnSpc>
                <a:spcPct val="100000"/>
              </a:lnSpc>
              <a:spcBef>
                <a:spcPts val="100"/>
              </a:spcBef>
            </a:pPr>
            <a:r>
              <a:rPr sz="1350" spc="-5" dirty="0">
                <a:latin typeface="Times New Roman"/>
                <a:cs typeface="Times New Roman"/>
              </a:rPr>
              <a:t>→</a:t>
            </a:r>
            <a:r>
              <a:rPr sz="1350" b="1" spc="-5" dirty="0">
                <a:solidFill>
                  <a:srgbClr val="C8211C"/>
                </a:solidFill>
                <a:latin typeface="Times New Roman"/>
                <a:cs typeface="Times New Roman"/>
              </a:rPr>
              <a:t>@yearly /scripts/script.sh</a:t>
            </a:r>
            <a:r>
              <a:rPr sz="1350" b="1" spc="345" dirty="0">
                <a:solidFill>
                  <a:srgbClr val="C8211C"/>
                </a:solidFill>
                <a:latin typeface="Times New Roman"/>
                <a:cs typeface="Times New Roman"/>
              </a:rPr>
              <a:t> </a:t>
            </a:r>
            <a:r>
              <a:rPr sz="1350" spc="-5" dirty="0">
                <a:latin typeface="Times New Roman"/>
                <a:cs typeface="Times New Roman"/>
              </a:rPr>
              <a:t>(-</a:t>
            </a:r>
            <a:r>
              <a:rPr sz="1350" spc="5" dirty="0">
                <a:latin typeface="Times New Roman"/>
                <a:cs typeface="Times New Roman"/>
              </a:rPr>
              <a:t> </a:t>
            </a:r>
            <a:r>
              <a:rPr sz="1350" dirty="0">
                <a:latin typeface="Times New Roman"/>
                <a:cs typeface="Times New Roman"/>
              </a:rPr>
              <a:t>) </a:t>
            </a:r>
            <a:r>
              <a:rPr sz="1350" spc="-5" dirty="0">
                <a:latin typeface="Times New Roman"/>
                <a:cs typeface="Times New Roman"/>
              </a:rPr>
              <a:t>των</a:t>
            </a:r>
            <a:r>
              <a:rPr sz="1350" dirty="0">
                <a:latin typeface="Times New Roman"/>
                <a:cs typeface="Times New Roman"/>
              </a:rPr>
              <a:t> </a:t>
            </a:r>
            <a:r>
              <a:rPr sz="1350" spc="-5" dirty="0">
                <a:latin typeface="Times New Roman"/>
                <a:cs typeface="Times New Roman"/>
              </a:rPr>
              <a:t>εργασιών</a:t>
            </a:r>
            <a:r>
              <a:rPr sz="1350" dirty="0">
                <a:latin typeface="Times New Roman"/>
                <a:cs typeface="Times New Roman"/>
              </a:rPr>
              <a:t> </a:t>
            </a:r>
            <a:r>
              <a:rPr sz="1350" spc="-5" dirty="0">
                <a:latin typeface="Times New Roman"/>
                <a:cs typeface="Times New Roman"/>
              </a:rPr>
              <a:t>που</a:t>
            </a:r>
            <a:r>
              <a:rPr sz="1350" dirty="0">
                <a:latin typeface="Times New Roman"/>
                <a:cs typeface="Times New Roman"/>
              </a:rPr>
              <a:t> </a:t>
            </a:r>
            <a:r>
              <a:rPr sz="1350" spc="-5" dirty="0">
                <a:latin typeface="Times New Roman"/>
                <a:cs typeface="Times New Roman"/>
              </a:rPr>
              <a:t>ετησίως</a:t>
            </a:r>
            <a:r>
              <a:rPr sz="1350" dirty="0">
                <a:latin typeface="Times New Roman"/>
                <a:cs typeface="Times New Roman"/>
              </a:rPr>
              <a:t> (</a:t>
            </a:r>
            <a:r>
              <a:rPr sz="1350" spc="-50" dirty="0">
                <a:latin typeface="Times New Roman"/>
                <a:cs typeface="Times New Roman"/>
              </a:rPr>
              <a:t> </a:t>
            </a:r>
            <a:r>
              <a:rPr sz="1350" spc="-25" dirty="0">
                <a:latin typeface="Times New Roman"/>
                <a:cs typeface="Times New Roman"/>
              </a:rPr>
              <a:t>@yearly</a:t>
            </a:r>
            <a:r>
              <a:rPr sz="1350" spc="-45" dirty="0">
                <a:latin typeface="Times New Roman"/>
                <a:cs typeface="Times New Roman"/>
              </a:rPr>
              <a:t> </a:t>
            </a:r>
            <a:r>
              <a:rPr sz="1350" spc="-15" dirty="0">
                <a:latin typeface="Times New Roman"/>
                <a:cs typeface="Times New Roman"/>
              </a:rPr>
              <a:t>).</a:t>
            </a:r>
            <a:endParaRPr sz="1350">
              <a:latin typeface="Times New Roman"/>
              <a:cs typeface="Times New Roman"/>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07525" y="6076950"/>
            <a:ext cx="1530032" cy="612140"/>
          </a:xfrm>
          <a:prstGeom prst="rect">
            <a:avLst/>
          </a:prstGeom>
        </p:spPr>
      </p:pic>
      <p:sp>
        <p:nvSpPr>
          <p:cNvPr id="3" name="object 3"/>
          <p:cNvSpPr txBox="1">
            <a:spLocks noGrp="1"/>
          </p:cNvSpPr>
          <p:nvPr>
            <p:ph type="title"/>
          </p:nvPr>
        </p:nvSpPr>
        <p:spPr>
          <a:xfrm>
            <a:off x="224154" y="331470"/>
            <a:ext cx="7091046" cy="382156"/>
          </a:xfrm>
          <a:prstGeom prst="rect">
            <a:avLst/>
          </a:prstGeom>
        </p:spPr>
        <p:txBody>
          <a:bodyPr vert="horz" wrap="square" lIns="0" tIns="12700" rIns="0" bIns="0" rtlCol="0">
            <a:spAutoFit/>
          </a:bodyPr>
          <a:lstStyle/>
          <a:p>
            <a:pPr marL="12700">
              <a:lnSpc>
                <a:spcPct val="100000"/>
              </a:lnSpc>
              <a:spcBef>
                <a:spcPts val="100"/>
              </a:spcBef>
            </a:pPr>
            <a:r>
              <a:rPr sz="2400" b="1" spc="75" dirty="0">
                <a:latin typeface="Times New Roman"/>
                <a:cs typeface="Times New Roman"/>
              </a:rPr>
              <a:t>SUPER</a:t>
            </a:r>
            <a:r>
              <a:rPr sz="2400" b="1" spc="10" dirty="0">
                <a:latin typeface="Times New Roman"/>
                <a:cs typeface="Times New Roman"/>
              </a:rPr>
              <a:t> </a:t>
            </a:r>
            <a:r>
              <a:rPr sz="2400" b="1" spc="75" dirty="0">
                <a:latin typeface="Times New Roman"/>
                <a:cs typeface="Times New Roman"/>
              </a:rPr>
              <a:t>USER</a:t>
            </a:r>
            <a:r>
              <a:rPr sz="2400" b="1" spc="15" dirty="0">
                <a:latin typeface="Times New Roman"/>
                <a:cs typeface="Times New Roman"/>
              </a:rPr>
              <a:t> </a:t>
            </a:r>
            <a:r>
              <a:rPr lang="en-US" sz="2400" b="1" spc="15" dirty="0">
                <a:latin typeface="Times New Roman"/>
                <a:cs typeface="Times New Roman"/>
              </a:rPr>
              <a:t>(</a:t>
            </a:r>
            <a:r>
              <a:rPr sz="2400" b="1" spc="50" dirty="0" err="1">
                <a:latin typeface="Times New Roman"/>
                <a:cs typeface="Times New Roman"/>
              </a:rPr>
              <a:t>su</a:t>
            </a:r>
            <a:r>
              <a:rPr sz="2400" b="1" spc="50" dirty="0">
                <a:latin typeface="Times New Roman"/>
                <a:cs typeface="Times New Roman"/>
              </a:rPr>
              <a:t>)</a:t>
            </a:r>
            <a:r>
              <a:rPr sz="2400" b="1" spc="15" dirty="0">
                <a:latin typeface="Times New Roman"/>
                <a:cs typeface="Times New Roman"/>
              </a:rPr>
              <a:t> </a:t>
            </a:r>
            <a:r>
              <a:rPr sz="2400" b="1" spc="40" dirty="0">
                <a:latin typeface="Times New Roman"/>
                <a:cs typeface="Times New Roman"/>
              </a:rPr>
              <a:t>-</a:t>
            </a:r>
            <a:r>
              <a:rPr sz="2400" b="1" spc="20" dirty="0">
                <a:latin typeface="Times New Roman"/>
                <a:cs typeface="Times New Roman"/>
              </a:rPr>
              <a:t> </a:t>
            </a:r>
            <a:r>
              <a:rPr sz="2400" b="1" spc="75" dirty="0">
                <a:latin typeface="Times New Roman"/>
                <a:cs typeface="Times New Roman"/>
              </a:rPr>
              <a:t>USER</a:t>
            </a:r>
            <a:r>
              <a:rPr sz="2400" b="1" spc="10" dirty="0">
                <a:latin typeface="Times New Roman"/>
                <a:cs typeface="Times New Roman"/>
              </a:rPr>
              <a:t> </a:t>
            </a:r>
            <a:r>
              <a:rPr sz="2400" b="1" spc="50" dirty="0">
                <a:latin typeface="Times New Roman"/>
                <a:cs typeface="Times New Roman"/>
              </a:rPr>
              <a:t>(sudo)</a:t>
            </a:r>
            <a:endParaRPr sz="2400" dirty="0">
              <a:latin typeface="Times New Roman"/>
              <a:cs typeface="Times New Roman"/>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73</a:t>
            </a:r>
          </a:p>
        </p:txBody>
      </p:sp>
      <p:sp>
        <p:nvSpPr>
          <p:cNvPr id="4" name="object 4"/>
          <p:cNvSpPr txBox="1"/>
          <p:nvPr/>
        </p:nvSpPr>
        <p:spPr>
          <a:xfrm>
            <a:off x="268604" y="806450"/>
            <a:ext cx="11552555" cy="2131060"/>
          </a:xfrm>
          <a:prstGeom prst="rect">
            <a:avLst/>
          </a:prstGeom>
        </p:spPr>
        <p:txBody>
          <a:bodyPr vert="horz" wrap="square" lIns="0" tIns="12700" rIns="0" bIns="0" rtlCol="0">
            <a:spAutoFit/>
          </a:bodyPr>
          <a:lstStyle/>
          <a:p>
            <a:pPr marL="12700">
              <a:lnSpc>
                <a:spcPct val="100000"/>
              </a:lnSpc>
              <a:spcBef>
                <a:spcPts val="100"/>
              </a:spcBef>
            </a:pPr>
            <a:r>
              <a:rPr sz="1900" b="1" spc="-15" dirty="0">
                <a:latin typeface="Times New Roman"/>
                <a:cs typeface="Times New Roman"/>
              </a:rPr>
              <a:t>Su</a:t>
            </a:r>
            <a:endParaRPr sz="1900" dirty="0">
              <a:latin typeface="Times New Roman"/>
              <a:cs typeface="Times New Roman"/>
            </a:endParaRPr>
          </a:p>
          <a:p>
            <a:pPr>
              <a:lnSpc>
                <a:spcPct val="100000"/>
              </a:lnSpc>
              <a:spcBef>
                <a:spcPts val="25"/>
              </a:spcBef>
            </a:pPr>
            <a:endParaRPr sz="3050" dirty="0">
              <a:latin typeface="Times New Roman"/>
              <a:cs typeface="Times New Roman"/>
            </a:endParaRPr>
          </a:p>
          <a:p>
            <a:pPr marL="12700" marR="5080">
              <a:lnSpc>
                <a:spcPct val="102499"/>
              </a:lnSpc>
            </a:pPr>
            <a:r>
              <a:rPr sz="1750" spc="-5" dirty="0">
                <a:latin typeface="Calibri"/>
                <a:cs typeface="Calibri"/>
              </a:rPr>
              <a:t>Βασικά</a:t>
            </a:r>
            <a:r>
              <a:rPr sz="1750" spc="-5" dirty="0">
                <a:latin typeface="Times New Roman"/>
                <a:cs typeface="Times New Roman"/>
              </a:rPr>
              <a:t>, </a:t>
            </a:r>
            <a:r>
              <a:rPr sz="1750" spc="-5" dirty="0">
                <a:latin typeface="Calibri"/>
                <a:cs typeface="Calibri"/>
              </a:rPr>
              <a:t>μπορείτε</a:t>
            </a:r>
            <a:r>
              <a:rPr sz="1750" spc="40" dirty="0">
                <a:latin typeface="Calibri"/>
                <a:cs typeface="Calibri"/>
              </a:rPr>
              <a:t> </a:t>
            </a:r>
            <a:r>
              <a:rPr sz="1750" spc="-5" dirty="0">
                <a:latin typeface="Calibri"/>
                <a:cs typeface="Calibri"/>
              </a:rPr>
              <a:t>να</a:t>
            </a:r>
            <a:r>
              <a:rPr sz="1750" spc="40" dirty="0">
                <a:latin typeface="Calibri"/>
                <a:cs typeface="Calibri"/>
              </a:rPr>
              <a:t> </a:t>
            </a:r>
            <a:r>
              <a:rPr sz="1750" spc="-5" dirty="0">
                <a:latin typeface="Calibri"/>
                <a:cs typeface="Calibri"/>
              </a:rPr>
              <a:t>κάνετε</a:t>
            </a:r>
            <a:r>
              <a:rPr sz="1750" spc="40" dirty="0">
                <a:latin typeface="Calibri"/>
                <a:cs typeface="Calibri"/>
              </a:rPr>
              <a:t> </a:t>
            </a:r>
            <a:r>
              <a:rPr sz="1750" spc="-5" dirty="0">
                <a:latin typeface="Calibri"/>
                <a:cs typeface="Calibri"/>
              </a:rPr>
              <a:t>οτιδήποτε</a:t>
            </a:r>
            <a:r>
              <a:rPr sz="1750" spc="35" dirty="0">
                <a:latin typeface="Calibri"/>
                <a:cs typeface="Calibri"/>
              </a:rPr>
              <a:t> </a:t>
            </a:r>
            <a:r>
              <a:rPr sz="1750" spc="-5" dirty="0">
                <a:latin typeface="Calibri"/>
                <a:cs typeface="Calibri"/>
              </a:rPr>
              <a:t>στο</a:t>
            </a:r>
            <a:r>
              <a:rPr sz="1750" spc="40" dirty="0">
                <a:latin typeface="Calibri"/>
                <a:cs typeface="Calibri"/>
              </a:rPr>
              <a:t> </a:t>
            </a:r>
            <a:r>
              <a:rPr sz="1750" spc="-5" dirty="0">
                <a:latin typeface="Calibri"/>
                <a:cs typeface="Calibri"/>
              </a:rPr>
              <a:t>σύστημα</a:t>
            </a:r>
            <a:r>
              <a:rPr sz="1750" spc="40" dirty="0">
                <a:latin typeface="Calibri"/>
                <a:cs typeface="Calibri"/>
              </a:rPr>
              <a:t> </a:t>
            </a:r>
            <a:r>
              <a:rPr sz="1750" spc="-5" dirty="0">
                <a:latin typeface="Calibri"/>
                <a:cs typeface="Calibri"/>
              </a:rPr>
              <a:t>ως</a:t>
            </a:r>
            <a:r>
              <a:rPr sz="1750" spc="40" dirty="0">
                <a:latin typeface="Calibri"/>
                <a:cs typeface="Calibri"/>
              </a:rPr>
              <a:t> </a:t>
            </a:r>
            <a:r>
              <a:rPr sz="1750" spc="-5" dirty="0">
                <a:latin typeface="Calibri"/>
                <a:cs typeface="Calibri"/>
              </a:rPr>
              <a:t>χρήστης</a:t>
            </a:r>
            <a:r>
              <a:rPr sz="1750" spc="35" dirty="0">
                <a:latin typeface="Calibri"/>
                <a:cs typeface="Calibri"/>
              </a:rPr>
              <a:t> </a:t>
            </a:r>
            <a:r>
              <a:rPr sz="1750" spc="-5" dirty="0">
                <a:latin typeface="Times New Roman"/>
                <a:cs typeface="Times New Roman"/>
              </a:rPr>
              <a:t>root.</a:t>
            </a:r>
            <a:r>
              <a:rPr sz="1750" dirty="0">
                <a:latin typeface="Times New Roman"/>
                <a:cs typeface="Times New Roman"/>
              </a:rPr>
              <a:t> </a:t>
            </a:r>
            <a:r>
              <a:rPr sz="1750" spc="-5" dirty="0">
                <a:latin typeface="Calibri"/>
                <a:cs typeface="Calibri"/>
              </a:rPr>
              <a:t>Είναι</a:t>
            </a:r>
            <a:r>
              <a:rPr sz="1750" spc="40" dirty="0">
                <a:latin typeface="Calibri"/>
                <a:cs typeface="Calibri"/>
              </a:rPr>
              <a:t> </a:t>
            </a:r>
            <a:r>
              <a:rPr sz="1750" dirty="0">
                <a:latin typeface="Calibri"/>
                <a:cs typeface="Calibri"/>
              </a:rPr>
              <a:t>ο</a:t>
            </a:r>
            <a:r>
              <a:rPr sz="1750" spc="45" dirty="0">
                <a:latin typeface="Calibri"/>
                <a:cs typeface="Calibri"/>
              </a:rPr>
              <a:t> </a:t>
            </a:r>
            <a:r>
              <a:rPr sz="1750" spc="-5" dirty="0">
                <a:latin typeface="Calibri"/>
                <a:cs typeface="Calibri"/>
              </a:rPr>
              <a:t>παντοδύναμος</a:t>
            </a:r>
            <a:r>
              <a:rPr sz="1750" spc="35" dirty="0">
                <a:latin typeface="Calibri"/>
                <a:cs typeface="Calibri"/>
              </a:rPr>
              <a:t> </a:t>
            </a:r>
            <a:r>
              <a:rPr sz="1750" spc="-5" dirty="0">
                <a:latin typeface="Calibri"/>
                <a:cs typeface="Calibri"/>
              </a:rPr>
              <a:t>διαχειριστικός </a:t>
            </a:r>
            <a:r>
              <a:rPr sz="1750" dirty="0">
                <a:latin typeface="Calibri"/>
                <a:cs typeface="Calibri"/>
              </a:rPr>
              <a:t> </a:t>
            </a:r>
            <a:r>
              <a:rPr sz="1750" spc="-5" dirty="0">
                <a:latin typeface="Calibri"/>
                <a:cs typeface="Calibri"/>
              </a:rPr>
              <a:t>λογαριασμός</a:t>
            </a:r>
            <a:r>
              <a:rPr sz="1750" spc="-5" dirty="0">
                <a:latin typeface="Times New Roman"/>
                <a:cs typeface="Times New Roman"/>
              </a:rPr>
              <a:t>/</a:t>
            </a:r>
            <a:r>
              <a:rPr sz="1750" spc="-5" dirty="0">
                <a:latin typeface="Calibri"/>
                <a:cs typeface="Calibri"/>
              </a:rPr>
              <a:t>απολογισμός</a:t>
            </a:r>
            <a:r>
              <a:rPr sz="1750" spc="-5" dirty="0">
                <a:latin typeface="Times New Roman"/>
                <a:cs typeface="Times New Roman"/>
              </a:rPr>
              <a:t>.</a:t>
            </a:r>
            <a:r>
              <a:rPr sz="1750" dirty="0">
                <a:latin typeface="Times New Roman"/>
                <a:cs typeface="Times New Roman"/>
              </a:rPr>
              <a:t> </a:t>
            </a:r>
            <a:r>
              <a:rPr sz="1750" spc="-5" dirty="0">
                <a:latin typeface="Calibri"/>
                <a:cs typeface="Calibri"/>
              </a:rPr>
              <a:t>Και</a:t>
            </a:r>
            <a:r>
              <a:rPr sz="1750" spc="-5" dirty="0">
                <a:latin typeface="Times New Roman"/>
                <a:cs typeface="Times New Roman"/>
              </a:rPr>
              <a:t>,</a:t>
            </a:r>
            <a:r>
              <a:rPr sz="1750" dirty="0">
                <a:latin typeface="Times New Roman"/>
                <a:cs typeface="Times New Roman"/>
              </a:rPr>
              <a:t> </a:t>
            </a:r>
            <a:r>
              <a:rPr sz="1750" spc="-5" dirty="0">
                <a:latin typeface="Calibri"/>
                <a:cs typeface="Calibri"/>
              </a:rPr>
              <a:t>σε</a:t>
            </a:r>
            <a:r>
              <a:rPr sz="1750" spc="45" dirty="0">
                <a:latin typeface="Calibri"/>
                <a:cs typeface="Calibri"/>
              </a:rPr>
              <a:t> </a:t>
            </a:r>
            <a:r>
              <a:rPr sz="1750" spc="-5" dirty="0">
                <a:latin typeface="Calibri"/>
                <a:cs typeface="Calibri"/>
              </a:rPr>
              <a:t>αντίθεση</a:t>
            </a:r>
            <a:r>
              <a:rPr sz="1750" spc="45" dirty="0">
                <a:latin typeface="Calibri"/>
                <a:cs typeface="Calibri"/>
              </a:rPr>
              <a:t> </a:t>
            </a:r>
            <a:r>
              <a:rPr sz="1750" spc="-5" dirty="0">
                <a:latin typeface="Calibri"/>
                <a:cs typeface="Calibri"/>
              </a:rPr>
              <a:t>με</a:t>
            </a:r>
            <a:r>
              <a:rPr sz="1750" spc="40" dirty="0">
                <a:latin typeface="Calibri"/>
                <a:cs typeface="Calibri"/>
              </a:rPr>
              <a:t> </a:t>
            </a:r>
            <a:r>
              <a:rPr sz="1750" spc="-5" dirty="0">
                <a:latin typeface="Calibri"/>
                <a:cs typeface="Calibri"/>
              </a:rPr>
              <a:t>άλλα</a:t>
            </a:r>
            <a:r>
              <a:rPr sz="1750" spc="45" dirty="0">
                <a:latin typeface="Calibri"/>
                <a:cs typeface="Calibri"/>
              </a:rPr>
              <a:t> </a:t>
            </a:r>
            <a:r>
              <a:rPr sz="1750" spc="-5" dirty="0">
                <a:latin typeface="Calibri"/>
                <a:cs typeface="Calibri"/>
              </a:rPr>
              <a:t>πιο</a:t>
            </a:r>
            <a:r>
              <a:rPr sz="1750" spc="45" dirty="0">
                <a:latin typeface="Calibri"/>
                <a:cs typeface="Calibri"/>
              </a:rPr>
              <a:t> </a:t>
            </a:r>
            <a:r>
              <a:rPr sz="1750" spc="-5" dirty="0">
                <a:latin typeface="Calibri"/>
                <a:cs typeface="Calibri"/>
              </a:rPr>
              <a:t>φλύαρα</a:t>
            </a:r>
            <a:r>
              <a:rPr sz="1750" spc="50" dirty="0">
                <a:latin typeface="Calibri"/>
                <a:cs typeface="Calibri"/>
              </a:rPr>
              <a:t> </a:t>
            </a:r>
            <a:r>
              <a:rPr sz="1750" spc="-5" dirty="0">
                <a:latin typeface="Calibri"/>
                <a:cs typeface="Calibri"/>
              </a:rPr>
              <a:t>λειτουργικά</a:t>
            </a:r>
            <a:r>
              <a:rPr sz="1750" spc="40" dirty="0">
                <a:latin typeface="Calibri"/>
                <a:cs typeface="Calibri"/>
              </a:rPr>
              <a:t> </a:t>
            </a:r>
            <a:r>
              <a:rPr sz="1750" spc="-5" dirty="0">
                <a:latin typeface="Calibri"/>
                <a:cs typeface="Calibri"/>
              </a:rPr>
              <a:t>συστήματα</a:t>
            </a:r>
            <a:r>
              <a:rPr sz="1750" spc="-5" dirty="0">
                <a:latin typeface="Times New Roman"/>
                <a:cs typeface="Times New Roman"/>
              </a:rPr>
              <a:t>,</a:t>
            </a:r>
            <a:r>
              <a:rPr sz="1750" dirty="0">
                <a:latin typeface="Times New Roman"/>
                <a:cs typeface="Times New Roman"/>
              </a:rPr>
              <a:t> </a:t>
            </a:r>
            <a:r>
              <a:rPr sz="1750" spc="-5" dirty="0">
                <a:latin typeface="Calibri"/>
                <a:cs typeface="Calibri"/>
              </a:rPr>
              <a:t>δεν</a:t>
            </a:r>
            <a:r>
              <a:rPr sz="1750" spc="40" dirty="0">
                <a:latin typeface="Calibri"/>
                <a:cs typeface="Calibri"/>
              </a:rPr>
              <a:t> </a:t>
            </a:r>
            <a:r>
              <a:rPr sz="1750" spc="-5" dirty="0">
                <a:latin typeface="Calibri"/>
                <a:cs typeface="Calibri"/>
              </a:rPr>
              <a:t>θα</a:t>
            </a:r>
            <a:r>
              <a:rPr sz="1750" spc="50" dirty="0">
                <a:latin typeface="Calibri"/>
                <a:cs typeface="Calibri"/>
              </a:rPr>
              <a:t> </a:t>
            </a:r>
            <a:r>
              <a:rPr sz="1750" spc="-5" dirty="0">
                <a:latin typeface="Calibri"/>
                <a:cs typeface="Calibri"/>
              </a:rPr>
              <a:t>δείτε</a:t>
            </a:r>
            <a:r>
              <a:rPr sz="1750" spc="40" dirty="0">
                <a:latin typeface="Calibri"/>
                <a:cs typeface="Calibri"/>
              </a:rPr>
              <a:t> </a:t>
            </a:r>
            <a:r>
              <a:rPr sz="1750" spc="-5" dirty="0">
                <a:latin typeface="Calibri"/>
                <a:cs typeface="Calibri"/>
              </a:rPr>
              <a:t>ένα</a:t>
            </a:r>
            <a:r>
              <a:rPr sz="1750" spc="45" dirty="0">
                <a:latin typeface="Calibri"/>
                <a:cs typeface="Calibri"/>
              </a:rPr>
              <a:t> </a:t>
            </a:r>
            <a:r>
              <a:rPr sz="1750" i="1" spc="-5" dirty="0">
                <a:latin typeface="Calibri"/>
                <a:cs typeface="Calibri"/>
              </a:rPr>
              <a:t>παράθυρο </a:t>
            </a:r>
            <a:r>
              <a:rPr sz="1750" i="1" dirty="0">
                <a:latin typeface="Calibri"/>
                <a:cs typeface="Calibri"/>
              </a:rPr>
              <a:t> </a:t>
            </a:r>
            <a:r>
              <a:rPr sz="1750" i="1" spc="-5" dirty="0">
                <a:latin typeface="Calibri"/>
                <a:cs typeface="Calibri"/>
              </a:rPr>
              <a:t>διαλόγου</a:t>
            </a:r>
            <a:r>
              <a:rPr sz="1750" i="1" spc="45" dirty="0">
                <a:latin typeface="Calibri"/>
                <a:cs typeface="Calibri"/>
              </a:rPr>
              <a:t> </a:t>
            </a:r>
            <a:r>
              <a:rPr sz="1750" spc="-5" dirty="0">
                <a:latin typeface="Times New Roman"/>
                <a:cs typeface="Times New Roman"/>
              </a:rPr>
              <a:t>"</a:t>
            </a:r>
            <a:r>
              <a:rPr sz="1750" spc="-5" dirty="0">
                <a:latin typeface="Calibri"/>
                <a:cs typeface="Calibri"/>
              </a:rPr>
              <a:t>Είστε</a:t>
            </a:r>
            <a:r>
              <a:rPr sz="1750" spc="50" dirty="0">
                <a:latin typeface="Calibri"/>
                <a:cs typeface="Calibri"/>
              </a:rPr>
              <a:t> </a:t>
            </a:r>
            <a:r>
              <a:rPr sz="1750" spc="-5" dirty="0">
                <a:latin typeface="Calibri"/>
                <a:cs typeface="Calibri"/>
              </a:rPr>
              <a:t>σίγουρος</a:t>
            </a:r>
            <a:r>
              <a:rPr sz="1750" spc="-5" dirty="0">
                <a:latin typeface="Times New Roman"/>
                <a:cs typeface="Times New Roman"/>
              </a:rPr>
              <a:t>;"</a:t>
            </a:r>
            <a:r>
              <a:rPr sz="1750" spc="5" dirty="0">
                <a:latin typeface="Times New Roman"/>
                <a:cs typeface="Times New Roman"/>
              </a:rPr>
              <a:t> </a:t>
            </a:r>
            <a:r>
              <a:rPr sz="1750" i="1" spc="-5" dirty="0">
                <a:latin typeface="Calibri"/>
                <a:cs typeface="Calibri"/>
              </a:rPr>
              <a:t>για</a:t>
            </a:r>
            <a:r>
              <a:rPr sz="1750" i="1" spc="45" dirty="0">
                <a:latin typeface="Calibri"/>
                <a:cs typeface="Calibri"/>
              </a:rPr>
              <a:t> </a:t>
            </a:r>
            <a:r>
              <a:rPr sz="1750" i="1" spc="-5" dirty="0">
                <a:latin typeface="Calibri"/>
                <a:cs typeface="Calibri"/>
              </a:rPr>
              <a:t>να</a:t>
            </a:r>
            <a:r>
              <a:rPr sz="1750" i="1" spc="45" dirty="0">
                <a:latin typeface="Calibri"/>
                <a:cs typeface="Calibri"/>
              </a:rPr>
              <a:t> </a:t>
            </a:r>
            <a:r>
              <a:rPr sz="1750" i="1" spc="-5" dirty="0">
                <a:latin typeface="Calibri"/>
                <a:cs typeface="Calibri"/>
              </a:rPr>
              <a:t>βεβαιωθείτε</a:t>
            </a:r>
            <a:r>
              <a:rPr sz="1750" i="1" spc="45" dirty="0">
                <a:latin typeface="Calibri"/>
                <a:cs typeface="Calibri"/>
              </a:rPr>
              <a:t> </a:t>
            </a:r>
            <a:r>
              <a:rPr sz="1750" i="1" spc="-5" dirty="0">
                <a:latin typeface="Calibri"/>
                <a:cs typeface="Calibri"/>
              </a:rPr>
              <a:t>ότι</a:t>
            </a:r>
            <a:r>
              <a:rPr sz="1750" i="1" spc="50" dirty="0">
                <a:latin typeface="Calibri"/>
                <a:cs typeface="Calibri"/>
              </a:rPr>
              <a:t> </a:t>
            </a:r>
            <a:r>
              <a:rPr sz="1750" i="1" dirty="0">
                <a:latin typeface="Calibri"/>
                <a:cs typeface="Calibri"/>
              </a:rPr>
              <a:t>η</a:t>
            </a:r>
            <a:r>
              <a:rPr sz="1750" i="1" spc="50" dirty="0">
                <a:latin typeface="Calibri"/>
                <a:cs typeface="Calibri"/>
              </a:rPr>
              <a:t> </a:t>
            </a:r>
            <a:r>
              <a:rPr sz="1750" spc="-5" dirty="0">
                <a:latin typeface="Calibri"/>
                <a:cs typeface="Calibri"/>
              </a:rPr>
              <a:t>εντολή</a:t>
            </a:r>
            <a:r>
              <a:rPr sz="1750" spc="50" dirty="0">
                <a:latin typeface="Calibri"/>
                <a:cs typeface="Calibri"/>
              </a:rPr>
              <a:t> </a:t>
            </a:r>
            <a:r>
              <a:rPr sz="1750" i="1" spc="-5" dirty="0">
                <a:latin typeface="Times New Roman"/>
                <a:cs typeface="Times New Roman"/>
              </a:rPr>
              <a:t>rm</a:t>
            </a:r>
            <a:r>
              <a:rPr sz="1750" i="1" spc="5" dirty="0">
                <a:latin typeface="Times New Roman"/>
                <a:cs typeface="Times New Roman"/>
              </a:rPr>
              <a:t> </a:t>
            </a:r>
            <a:r>
              <a:rPr sz="1750" i="1" spc="-5" dirty="0">
                <a:latin typeface="Times New Roman"/>
                <a:cs typeface="Times New Roman"/>
              </a:rPr>
              <a:t>-rf</a:t>
            </a:r>
            <a:r>
              <a:rPr sz="1750" i="1" spc="10" dirty="0">
                <a:latin typeface="Times New Roman"/>
                <a:cs typeface="Times New Roman"/>
              </a:rPr>
              <a:t> </a:t>
            </a:r>
            <a:r>
              <a:rPr sz="1750" dirty="0">
                <a:latin typeface="Times New Roman"/>
                <a:cs typeface="Times New Roman"/>
              </a:rPr>
              <a:t>*</a:t>
            </a:r>
            <a:r>
              <a:rPr sz="1750" spc="5" dirty="0">
                <a:latin typeface="Times New Roman"/>
                <a:cs typeface="Times New Roman"/>
              </a:rPr>
              <a:t> </a:t>
            </a:r>
            <a:r>
              <a:rPr sz="1750" spc="-5" dirty="0">
                <a:latin typeface="Calibri"/>
                <a:cs typeface="Calibri"/>
              </a:rPr>
              <a:t>που</a:t>
            </a:r>
            <a:r>
              <a:rPr sz="1750" spc="45" dirty="0">
                <a:latin typeface="Calibri"/>
                <a:cs typeface="Calibri"/>
              </a:rPr>
              <a:t> </a:t>
            </a:r>
            <a:r>
              <a:rPr sz="1750" spc="-5" dirty="0">
                <a:latin typeface="Calibri"/>
                <a:cs typeface="Calibri"/>
              </a:rPr>
              <a:t>μόλις</a:t>
            </a:r>
            <a:r>
              <a:rPr sz="1750" spc="45" dirty="0">
                <a:latin typeface="Calibri"/>
                <a:cs typeface="Calibri"/>
              </a:rPr>
              <a:t> </a:t>
            </a:r>
            <a:r>
              <a:rPr sz="1750" spc="-5" dirty="0">
                <a:latin typeface="Calibri"/>
                <a:cs typeface="Calibri"/>
              </a:rPr>
              <a:t>δώσατε</a:t>
            </a:r>
            <a:r>
              <a:rPr sz="1750" spc="45" dirty="0">
                <a:latin typeface="Calibri"/>
                <a:cs typeface="Calibri"/>
              </a:rPr>
              <a:t> </a:t>
            </a:r>
            <a:r>
              <a:rPr sz="1750" b="1" spc="-5" dirty="0">
                <a:solidFill>
                  <a:srgbClr val="FF0000"/>
                </a:solidFill>
                <a:latin typeface="Calibri"/>
                <a:cs typeface="Calibri"/>
              </a:rPr>
              <a:t>βρισκόταν</a:t>
            </a:r>
            <a:r>
              <a:rPr sz="1750" b="1" spc="50" dirty="0">
                <a:solidFill>
                  <a:srgbClr val="FF0000"/>
                </a:solidFill>
                <a:latin typeface="Calibri"/>
                <a:cs typeface="Calibri"/>
              </a:rPr>
              <a:t> </a:t>
            </a:r>
            <a:r>
              <a:rPr sz="1750" b="1" spc="-5" dirty="0">
                <a:solidFill>
                  <a:srgbClr val="FF0000"/>
                </a:solidFill>
                <a:latin typeface="Calibri"/>
                <a:cs typeface="Calibri"/>
              </a:rPr>
              <a:t>στο</a:t>
            </a:r>
            <a:r>
              <a:rPr sz="1750" b="1" spc="45" dirty="0">
                <a:solidFill>
                  <a:srgbClr val="FF0000"/>
                </a:solidFill>
                <a:latin typeface="Calibri"/>
                <a:cs typeface="Calibri"/>
              </a:rPr>
              <a:t> </a:t>
            </a:r>
            <a:r>
              <a:rPr sz="1750" spc="-5" dirty="0">
                <a:latin typeface="Times New Roman"/>
                <a:cs typeface="Times New Roman"/>
              </a:rPr>
              <a:t>/opt/tmp</a:t>
            </a:r>
            <a:r>
              <a:rPr sz="1750" dirty="0">
                <a:latin typeface="Times New Roman"/>
                <a:cs typeface="Times New Roman"/>
              </a:rPr>
              <a:t> </a:t>
            </a:r>
            <a:r>
              <a:rPr sz="1750" spc="-5" dirty="0">
                <a:latin typeface="Calibri"/>
                <a:cs typeface="Calibri"/>
              </a:rPr>
              <a:t>και</a:t>
            </a:r>
            <a:r>
              <a:rPr sz="1750" spc="50" dirty="0">
                <a:latin typeface="Calibri"/>
                <a:cs typeface="Calibri"/>
              </a:rPr>
              <a:t> </a:t>
            </a:r>
            <a:r>
              <a:rPr sz="1750" spc="-5" dirty="0">
                <a:latin typeface="Calibri"/>
                <a:cs typeface="Calibri"/>
              </a:rPr>
              <a:t>όχι</a:t>
            </a:r>
            <a:r>
              <a:rPr sz="1750" spc="45" dirty="0">
                <a:latin typeface="Calibri"/>
                <a:cs typeface="Calibri"/>
              </a:rPr>
              <a:t> </a:t>
            </a:r>
            <a:r>
              <a:rPr sz="1750" spc="-5" dirty="0">
                <a:latin typeface="Calibri"/>
                <a:cs typeface="Calibri"/>
              </a:rPr>
              <a:t>στο</a:t>
            </a:r>
            <a:r>
              <a:rPr sz="1750" spc="45" dirty="0">
                <a:latin typeface="Calibri"/>
                <a:cs typeface="Calibri"/>
              </a:rPr>
              <a:t> </a:t>
            </a:r>
            <a:r>
              <a:rPr sz="1750" spc="-5" dirty="0">
                <a:latin typeface="Times New Roman"/>
                <a:cs typeface="Times New Roman"/>
              </a:rPr>
              <a:t>/. </a:t>
            </a:r>
            <a:r>
              <a:rPr sz="1750" dirty="0">
                <a:latin typeface="Times New Roman"/>
                <a:cs typeface="Times New Roman"/>
              </a:rPr>
              <a:t> </a:t>
            </a:r>
            <a:r>
              <a:rPr sz="1750" spc="-5" dirty="0">
                <a:latin typeface="Calibri"/>
                <a:cs typeface="Calibri"/>
              </a:rPr>
              <a:t>Όπως</a:t>
            </a:r>
            <a:r>
              <a:rPr sz="1750" spc="45" dirty="0">
                <a:latin typeface="Calibri"/>
                <a:cs typeface="Calibri"/>
              </a:rPr>
              <a:t> </a:t>
            </a:r>
            <a:r>
              <a:rPr sz="1750" b="1" spc="-5" dirty="0">
                <a:latin typeface="Calibri"/>
                <a:cs typeface="Calibri"/>
              </a:rPr>
              <a:t>μπορείτε</a:t>
            </a:r>
            <a:r>
              <a:rPr sz="1750" b="1" spc="45" dirty="0">
                <a:latin typeface="Calibri"/>
                <a:cs typeface="Calibri"/>
              </a:rPr>
              <a:t> </a:t>
            </a:r>
            <a:r>
              <a:rPr sz="1750" spc="-5" dirty="0">
                <a:latin typeface="Calibri"/>
                <a:cs typeface="Calibri"/>
              </a:rPr>
              <a:t>να</a:t>
            </a:r>
            <a:r>
              <a:rPr sz="1750" spc="45" dirty="0">
                <a:latin typeface="Calibri"/>
                <a:cs typeface="Calibri"/>
              </a:rPr>
              <a:t> </a:t>
            </a:r>
            <a:r>
              <a:rPr sz="1750" spc="-5" dirty="0">
                <a:latin typeface="Calibri"/>
                <a:cs typeface="Calibri"/>
              </a:rPr>
              <a:t>φανταστείτε</a:t>
            </a:r>
            <a:r>
              <a:rPr sz="1750" spc="-5" dirty="0">
                <a:latin typeface="Times New Roman"/>
                <a:cs typeface="Times New Roman"/>
              </a:rPr>
              <a:t>,</a:t>
            </a:r>
            <a:r>
              <a:rPr sz="1750" spc="10" dirty="0">
                <a:latin typeface="Times New Roman"/>
                <a:cs typeface="Times New Roman"/>
              </a:rPr>
              <a:t> </a:t>
            </a:r>
            <a:r>
              <a:rPr sz="1750" spc="-5" dirty="0">
                <a:latin typeface="Calibri"/>
                <a:cs typeface="Calibri"/>
              </a:rPr>
              <a:t>τα</a:t>
            </a:r>
            <a:r>
              <a:rPr sz="1750" spc="50" dirty="0">
                <a:latin typeface="Calibri"/>
                <a:cs typeface="Calibri"/>
              </a:rPr>
              <a:t> </a:t>
            </a:r>
            <a:r>
              <a:rPr sz="1750" spc="-5" dirty="0">
                <a:latin typeface="Calibri"/>
                <a:cs typeface="Calibri"/>
              </a:rPr>
              <a:t>λάθη</a:t>
            </a:r>
            <a:r>
              <a:rPr sz="1750" spc="55" dirty="0">
                <a:latin typeface="Calibri"/>
                <a:cs typeface="Calibri"/>
              </a:rPr>
              <a:t> </a:t>
            </a:r>
            <a:r>
              <a:rPr sz="1750" b="1" spc="-5" dirty="0">
                <a:latin typeface="Calibri"/>
                <a:cs typeface="Calibri"/>
              </a:rPr>
              <a:t>που</a:t>
            </a:r>
            <a:r>
              <a:rPr sz="1750" b="1" spc="50" dirty="0">
                <a:latin typeface="Calibri"/>
                <a:cs typeface="Calibri"/>
              </a:rPr>
              <a:t> </a:t>
            </a:r>
            <a:r>
              <a:rPr sz="1750" b="1" spc="-5" dirty="0">
                <a:latin typeface="Calibri"/>
                <a:cs typeface="Calibri"/>
              </a:rPr>
              <a:t>δημιουργούνται</a:t>
            </a:r>
            <a:r>
              <a:rPr sz="1750" b="1" spc="45" dirty="0">
                <a:latin typeface="Calibri"/>
                <a:cs typeface="Calibri"/>
              </a:rPr>
              <a:t> </a:t>
            </a:r>
            <a:r>
              <a:rPr sz="1750" b="1" spc="-5" dirty="0">
                <a:latin typeface="Calibri"/>
                <a:cs typeface="Calibri"/>
              </a:rPr>
              <a:t>ως</a:t>
            </a:r>
            <a:r>
              <a:rPr sz="1750" b="1" spc="55" dirty="0">
                <a:latin typeface="Calibri"/>
                <a:cs typeface="Calibri"/>
              </a:rPr>
              <a:t> </a:t>
            </a:r>
            <a:r>
              <a:rPr sz="1750" spc="-5" dirty="0">
                <a:latin typeface="Calibri"/>
                <a:cs typeface="Calibri"/>
              </a:rPr>
              <a:t>χρήστης</a:t>
            </a:r>
            <a:r>
              <a:rPr sz="1750" spc="45" dirty="0">
                <a:latin typeface="Calibri"/>
                <a:cs typeface="Calibri"/>
              </a:rPr>
              <a:t> </a:t>
            </a:r>
            <a:r>
              <a:rPr sz="1750" spc="-5" dirty="0">
                <a:latin typeface="Times New Roman"/>
                <a:cs typeface="Times New Roman"/>
              </a:rPr>
              <a:t>root</a:t>
            </a:r>
            <a:r>
              <a:rPr sz="1750" spc="10" dirty="0">
                <a:latin typeface="Times New Roman"/>
                <a:cs typeface="Times New Roman"/>
              </a:rPr>
              <a:t> </a:t>
            </a:r>
            <a:r>
              <a:rPr sz="1750" spc="-5" dirty="0">
                <a:latin typeface="Calibri"/>
                <a:cs typeface="Calibri"/>
              </a:rPr>
              <a:t>μπορεί</a:t>
            </a:r>
            <a:r>
              <a:rPr sz="1750" spc="50" dirty="0">
                <a:latin typeface="Calibri"/>
                <a:cs typeface="Calibri"/>
              </a:rPr>
              <a:t> </a:t>
            </a:r>
            <a:r>
              <a:rPr sz="1750" spc="-5" dirty="0">
                <a:latin typeface="Calibri"/>
                <a:cs typeface="Calibri"/>
              </a:rPr>
              <a:t>να</a:t>
            </a:r>
            <a:r>
              <a:rPr sz="1750" spc="50" dirty="0">
                <a:latin typeface="Calibri"/>
                <a:cs typeface="Calibri"/>
              </a:rPr>
              <a:t> </a:t>
            </a:r>
            <a:r>
              <a:rPr sz="1750" spc="-5" dirty="0">
                <a:latin typeface="Calibri"/>
                <a:cs typeface="Calibri"/>
              </a:rPr>
              <a:t>είναι</a:t>
            </a:r>
            <a:r>
              <a:rPr sz="1750" spc="55" dirty="0">
                <a:latin typeface="Calibri"/>
                <a:cs typeface="Calibri"/>
              </a:rPr>
              <a:t> </a:t>
            </a:r>
            <a:r>
              <a:rPr sz="1750" spc="-5" dirty="0">
                <a:latin typeface="Calibri"/>
                <a:cs typeface="Calibri"/>
              </a:rPr>
              <a:t>και</a:t>
            </a:r>
            <a:r>
              <a:rPr sz="1750" spc="50" dirty="0">
                <a:latin typeface="Calibri"/>
                <a:cs typeface="Calibri"/>
              </a:rPr>
              <a:t> </a:t>
            </a:r>
            <a:r>
              <a:rPr sz="1750" spc="-5" dirty="0">
                <a:latin typeface="Calibri"/>
                <a:cs typeface="Calibri"/>
              </a:rPr>
              <a:t>καταστροφικάΥπάρχει</a:t>
            </a:r>
            <a:r>
              <a:rPr sz="1750" spc="50" dirty="0">
                <a:latin typeface="Calibri"/>
                <a:cs typeface="Calibri"/>
              </a:rPr>
              <a:t> </a:t>
            </a:r>
            <a:r>
              <a:rPr sz="1750" spc="-5" dirty="0">
                <a:latin typeface="Calibri"/>
                <a:cs typeface="Calibri"/>
              </a:rPr>
              <a:t>μια </a:t>
            </a:r>
            <a:r>
              <a:rPr sz="1750" spc="-380" dirty="0">
                <a:latin typeface="Calibri"/>
                <a:cs typeface="Calibri"/>
              </a:rPr>
              <a:t> </a:t>
            </a:r>
            <a:r>
              <a:rPr sz="1750" spc="-5" dirty="0">
                <a:latin typeface="Calibri"/>
                <a:cs typeface="Calibri"/>
              </a:rPr>
              <a:t>εναλλακτική</a:t>
            </a:r>
            <a:r>
              <a:rPr sz="1750" spc="30" dirty="0">
                <a:latin typeface="Calibri"/>
                <a:cs typeface="Calibri"/>
              </a:rPr>
              <a:t> </a:t>
            </a:r>
            <a:r>
              <a:rPr sz="1750" spc="-5" dirty="0">
                <a:latin typeface="Calibri"/>
                <a:cs typeface="Calibri"/>
              </a:rPr>
              <a:t>λύση</a:t>
            </a:r>
            <a:r>
              <a:rPr sz="1750" spc="-5" dirty="0">
                <a:latin typeface="Times New Roman"/>
                <a:cs typeface="Times New Roman"/>
              </a:rPr>
              <a:t>: </a:t>
            </a:r>
            <a:r>
              <a:rPr sz="1750" spc="-5" dirty="0">
                <a:latin typeface="Calibri"/>
                <a:cs typeface="Calibri"/>
              </a:rPr>
              <a:t>το</a:t>
            </a:r>
            <a:r>
              <a:rPr sz="1750" spc="40" dirty="0">
                <a:latin typeface="Calibri"/>
                <a:cs typeface="Calibri"/>
              </a:rPr>
              <a:t> </a:t>
            </a:r>
            <a:r>
              <a:rPr sz="1750" spc="-5" dirty="0">
                <a:latin typeface="Times New Roman"/>
                <a:cs typeface="Times New Roman"/>
              </a:rPr>
              <a:t>sudo</a:t>
            </a:r>
            <a:endParaRPr sz="1750" dirty="0">
              <a:latin typeface="Times New Roman"/>
              <a:cs typeface="Times New Roman"/>
            </a:endParaRPr>
          </a:p>
        </p:txBody>
      </p:sp>
      <p:sp>
        <p:nvSpPr>
          <p:cNvPr id="5" name="object 5"/>
          <p:cNvSpPr txBox="1"/>
          <p:nvPr/>
        </p:nvSpPr>
        <p:spPr>
          <a:xfrm>
            <a:off x="268604" y="3765867"/>
            <a:ext cx="11094720" cy="1609725"/>
          </a:xfrm>
          <a:prstGeom prst="rect">
            <a:avLst/>
          </a:prstGeom>
        </p:spPr>
        <p:txBody>
          <a:bodyPr vert="horz" wrap="square" lIns="0" tIns="12700" rIns="0" bIns="0" rtlCol="0">
            <a:spAutoFit/>
          </a:bodyPr>
          <a:lstStyle/>
          <a:p>
            <a:pPr marL="12700">
              <a:lnSpc>
                <a:spcPct val="100000"/>
              </a:lnSpc>
              <a:spcBef>
                <a:spcPts val="100"/>
              </a:spcBef>
            </a:pPr>
            <a:r>
              <a:rPr sz="1900" b="1" spc="-20" dirty="0">
                <a:latin typeface="Times New Roman"/>
                <a:cs typeface="Times New Roman"/>
              </a:rPr>
              <a:t>sudo</a:t>
            </a:r>
            <a:endParaRPr sz="1900">
              <a:latin typeface="Times New Roman"/>
              <a:cs typeface="Times New Roman"/>
            </a:endParaRPr>
          </a:p>
          <a:p>
            <a:pPr>
              <a:lnSpc>
                <a:spcPct val="100000"/>
              </a:lnSpc>
              <a:spcBef>
                <a:spcPts val="45"/>
              </a:spcBef>
            </a:pPr>
            <a:endParaRPr sz="1700">
              <a:latin typeface="Times New Roman"/>
              <a:cs typeface="Times New Roman"/>
            </a:endParaRPr>
          </a:p>
          <a:p>
            <a:pPr marL="12700" marR="5080">
              <a:lnSpc>
                <a:spcPts val="2060"/>
              </a:lnSpc>
              <a:spcBef>
                <a:spcPts val="5"/>
              </a:spcBef>
            </a:pPr>
            <a:r>
              <a:rPr sz="1800" b="1" spc="-5" dirty="0">
                <a:solidFill>
                  <a:srgbClr val="FF0000"/>
                </a:solidFill>
                <a:latin typeface="Calibri"/>
                <a:cs typeface="Calibri"/>
              </a:rPr>
              <a:t>Το</a:t>
            </a:r>
            <a:r>
              <a:rPr sz="1800" b="1" spc="50" dirty="0">
                <a:solidFill>
                  <a:srgbClr val="FF0000"/>
                </a:solidFill>
                <a:latin typeface="Calibri"/>
                <a:cs typeface="Calibri"/>
              </a:rPr>
              <a:t> </a:t>
            </a:r>
            <a:r>
              <a:rPr sz="1800" b="1" spc="-5" dirty="0">
                <a:solidFill>
                  <a:srgbClr val="FF0000"/>
                </a:solidFill>
                <a:latin typeface="Times New Roman"/>
                <a:cs typeface="Times New Roman"/>
              </a:rPr>
              <a:t>sudo,</a:t>
            </a:r>
            <a:r>
              <a:rPr sz="1800" b="1" spc="5" dirty="0">
                <a:solidFill>
                  <a:srgbClr val="FF0000"/>
                </a:solidFill>
                <a:latin typeface="Times New Roman"/>
                <a:cs typeface="Times New Roman"/>
              </a:rPr>
              <a:t> </a:t>
            </a:r>
            <a:r>
              <a:rPr sz="1800" spc="-5" dirty="0">
                <a:latin typeface="Calibri"/>
                <a:cs typeface="Calibri"/>
              </a:rPr>
              <a:t>είναι</a:t>
            </a:r>
            <a:r>
              <a:rPr sz="1800" spc="50" dirty="0">
                <a:latin typeface="Calibri"/>
                <a:cs typeface="Calibri"/>
              </a:rPr>
              <a:t> </a:t>
            </a:r>
            <a:r>
              <a:rPr sz="1800" spc="-5" dirty="0">
                <a:latin typeface="Calibri"/>
                <a:cs typeface="Calibri"/>
              </a:rPr>
              <a:t>ακρωνύμιο</a:t>
            </a:r>
            <a:r>
              <a:rPr sz="1800" spc="45" dirty="0">
                <a:latin typeface="Calibri"/>
                <a:cs typeface="Calibri"/>
              </a:rPr>
              <a:t> </a:t>
            </a:r>
            <a:r>
              <a:rPr sz="1800" dirty="0">
                <a:latin typeface="Calibri"/>
                <a:cs typeface="Calibri"/>
              </a:rPr>
              <a:t>των</a:t>
            </a:r>
            <a:r>
              <a:rPr sz="1800" spc="50" dirty="0">
                <a:latin typeface="Calibri"/>
                <a:cs typeface="Calibri"/>
              </a:rPr>
              <a:t> </a:t>
            </a:r>
            <a:r>
              <a:rPr sz="1800" i="1" spc="-5" dirty="0">
                <a:latin typeface="Calibri"/>
                <a:cs typeface="Calibri"/>
              </a:rPr>
              <a:t>λέξεων</a:t>
            </a:r>
            <a:r>
              <a:rPr sz="1800" i="1" spc="50" dirty="0">
                <a:latin typeface="Calibri"/>
                <a:cs typeface="Calibri"/>
              </a:rPr>
              <a:t> </a:t>
            </a:r>
            <a:r>
              <a:rPr sz="1800" i="1" spc="-5" dirty="0">
                <a:latin typeface="Times New Roman"/>
                <a:cs typeface="Times New Roman"/>
              </a:rPr>
              <a:t>superuser</a:t>
            </a:r>
            <a:r>
              <a:rPr sz="1800" i="1" spc="5" dirty="0">
                <a:latin typeface="Times New Roman"/>
                <a:cs typeface="Times New Roman"/>
              </a:rPr>
              <a:t> </a:t>
            </a:r>
            <a:r>
              <a:rPr sz="1800" i="1" spc="-5" dirty="0">
                <a:latin typeface="Times New Roman"/>
                <a:cs typeface="Times New Roman"/>
              </a:rPr>
              <a:t>do</a:t>
            </a:r>
            <a:r>
              <a:rPr sz="1800" i="1" spc="5" dirty="0">
                <a:latin typeface="Times New Roman"/>
                <a:cs typeface="Times New Roman"/>
              </a:rPr>
              <a:t> </a:t>
            </a:r>
            <a:r>
              <a:rPr sz="1800" i="1" spc="-5" dirty="0">
                <a:latin typeface="Times New Roman"/>
                <a:cs typeface="Times New Roman"/>
              </a:rPr>
              <a:t>substitute</a:t>
            </a:r>
            <a:r>
              <a:rPr sz="1800" i="1" spc="5" dirty="0">
                <a:latin typeface="Times New Roman"/>
                <a:cs typeface="Times New Roman"/>
              </a:rPr>
              <a:t> </a:t>
            </a:r>
            <a:r>
              <a:rPr sz="1800" i="1" spc="-5" dirty="0">
                <a:latin typeface="Times New Roman"/>
                <a:cs typeface="Times New Roman"/>
              </a:rPr>
              <a:t>user</a:t>
            </a:r>
            <a:r>
              <a:rPr sz="1800" i="1" spc="5" dirty="0">
                <a:latin typeface="Times New Roman"/>
                <a:cs typeface="Times New Roman"/>
              </a:rPr>
              <a:t> </a:t>
            </a:r>
            <a:r>
              <a:rPr sz="1800" i="1" spc="-5" dirty="0">
                <a:latin typeface="Times New Roman"/>
                <a:cs typeface="Times New Roman"/>
              </a:rPr>
              <a:t>do,</a:t>
            </a:r>
            <a:r>
              <a:rPr sz="1800" i="1" spc="20" dirty="0">
                <a:latin typeface="Times New Roman"/>
                <a:cs typeface="Times New Roman"/>
              </a:rPr>
              <a:t> </a:t>
            </a:r>
            <a:r>
              <a:rPr sz="1800" i="1" spc="-5" dirty="0">
                <a:latin typeface="Calibri"/>
                <a:cs typeface="Calibri"/>
              </a:rPr>
              <a:t>είναι</a:t>
            </a:r>
            <a:r>
              <a:rPr sz="1800" i="1" spc="55" dirty="0">
                <a:latin typeface="Calibri"/>
                <a:cs typeface="Calibri"/>
              </a:rPr>
              <a:t> </a:t>
            </a:r>
            <a:r>
              <a:rPr sz="1800" spc="-5" dirty="0">
                <a:latin typeface="Calibri"/>
                <a:cs typeface="Calibri"/>
              </a:rPr>
              <a:t>μια</a:t>
            </a:r>
            <a:r>
              <a:rPr sz="1800" spc="50" dirty="0">
                <a:latin typeface="Calibri"/>
                <a:cs typeface="Calibri"/>
              </a:rPr>
              <a:t> </a:t>
            </a:r>
            <a:r>
              <a:rPr sz="1800" dirty="0">
                <a:latin typeface="Calibri"/>
                <a:cs typeface="Calibri"/>
              </a:rPr>
              <a:t>που</a:t>
            </a:r>
            <a:r>
              <a:rPr sz="1800" spc="45" dirty="0">
                <a:latin typeface="Calibri"/>
                <a:cs typeface="Calibri"/>
              </a:rPr>
              <a:t> </a:t>
            </a:r>
            <a:r>
              <a:rPr sz="1800" spc="-5" dirty="0">
                <a:latin typeface="Calibri"/>
                <a:cs typeface="Calibri"/>
              </a:rPr>
              <a:t>μια</a:t>
            </a:r>
            <a:r>
              <a:rPr sz="1800" spc="50" dirty="0">
                <a:latin typeface="Calibri"/>
                <a:cs typeface="Calibri"/>
              </a:rPr>
              <a:t> </a:t>
            </a:r>
            <a:r>
              <a:rPr sz="1800" spc="-5" dirty="0">
                <a:latin typeface="Calibri"/>
                <a:cs typeface="Calibri"/>
              </a:rPr>
              <a:t>αυξημένη</a:t>
            </a:r>
            <a:r>
              <a:rPr sz="1800" spc="50" dirty="0">
                <a:latin typeface="Calibri"/>
                <a:cs typeface="Calibri"/>
              </a:rPr>
              <a:t> </a:t>
            </a:r>
            <a:r>
              <a:rPr sz="1800" spc="-5" dirty="0">
                <a:latin typeface="Calibri"/>
                <a:cs typeface="Calibri"/>
              </a:rPr>
              <a:t>προτροπή</a:t>
            </a:r>
            <a:r>
              <a:rPr sz="1800" spc="50" dirty="0">
                <a:latin typeface="Calibri"/>
                <a:cs typeface="Calibri"/>
              </a:rPr>
              <a:t> </a:t>
            </a:r>
            <a:r>
              <a:rPr sz="1800" spc="-5" dirty="0">
                <a:latin typeface="Calibri"/>
                <a:cs typeface="Calibri"/>
              </a:rPr>
              <a:t>χωρίς</a:t>
            </a:r>
            <a:r>
              <a:rPr sz="1800" spc="55" dirty="0">
                <a:latin typeface="Calibri"/>
                <a:cs typeface="Calibri"/>
              </a:rPr>
              <a:t> </a:t>
            </a:r>
            <a:r>
              <a:rPr sz="1800" spc="-5" dirty="0">
                <a:latin typeface="Calibri"/>
                <a:cs typeface="Calibri"/>
              </a:rPr>
              <a:t>να </a:t>
            </a:r>
            <a:r>
              <a:rPr sz="1800" spc="-395" dirty="0">
                <a:latin typeface="Calibri"/>
                <a:cs typeface="Calibri"/>
              </a:rPr>
              <a:t> </a:t>
            </a:r>
            <a:r>
              <a:rPr sz="1800" spc="-5" dirty="0">
                <a:latin typeface="Calibri"/>
                <a:cs typeface="Calibri"/>
              </a:rPr>
              <a:t>χρειάζεται</a:t>
            </a:r>
            <a:r>
              <a:rPr sz="1800" spc="40" dirty="0">
                <a:latin typeface="Calibri"/>
                <a:cs typeface="Calibri"/>
              </a:rPr>
              <a:t> </a:t>
            </a:r>
            <a:r>
              <a:rPr sz="1800" spc="-5" dirty="0">
                <a:latin typeface="Calibri"/>
                <a:cs typeface="Calibri"/>
              </a:rPr>
              <a:t>να</a:t>
            </a:r>
            <a:r>
              <a:rPr sz="1800" spc="40" dirty="0">
                <a:latin typeface="Calibri"/>
                <a:cs typeface="Calibri"/>
              </a:rPr>
              <a:t> </a:t>
            </a:r>
            <a:r>
              <a:rPr sz="1800" spc="-5" dirty="0">
                <a:latin typeface="Calibri"/>
                <a:cs typeface="Calibri"/>
              </a:rPr>
              <a:t>αλλάξετε</a:t>
            </a:r>
            <a:r>
              <a:rPr sz="1800" spc="40" dirty="0">
                <a:latin typeface="Calibri"/>
                <a:cs typeface="Calibri"/>
              </a:rPr>
              <a:t> </a:t>
            </a:r>
            <a:r>
              <a:rPr sz="1800" dirty="0">
                <a:latin typeface="Calibri"/>
                <a:cs typeface="Calibri"/>
              </a:rPr>
              <a:t>την</a:t>
            </a:r>
            <a:r>
              <a:rPr sz="1800" spc="40" dirty="0">
                <a:latin typeface="Calibri"/>
                <a:cs typeface="Calibri"/>
              </a:rPr>
              <a:t> </a:t>
            </a:r>
            <a:r>
              <a:rPr sz="1800" spc="-5" dirty="0">
                <a:latin typeface="Calibri"/>
                <a:cs typeface="Calibri"/>
              </a:rPr>
              <a:t>ταυτότητά</a:t>
            </a:r>
            <a:r>
              <a:rPr sz="1800" spc="40" dirty="0">
                <a:latin typeface="Calibri"/>
                <a:cs typeface="Calibri"/>
              </a:rPr>
              <a:t> </a:t>
            </a:r>
            <a:r>
              <a:rPr sz="1800" spc="-5" dirty="0">
                <a:latin typeface="Calibri"/>
                <a:cs typeface="Calibri"/>
              </a:rPr>
              <a:t>σας</a:t>
            </a:r>
            <a:r>
              <a:rPr sz="1800" spc="-5" dirty="0">
                <a:latin typeface="Times New Roman"/>
                <a:cs typeface="Times New Roman"/>
              </a:rPr>
              <a:t>.</a:t>
            </a:r>
            <a:r>
              <a:rPr sz="1800" dirty="0">
                <a:latin typeface="Times New Roman"/>
                <a:cs typeface="Times New Roman"/>
              </a:rPr>
              <a:t> </a:t>
            </a:r>
            <a:r>
              <a:rPr sz="1800" spc="-5" dirty="0">
                <a:latin typeface="Calibri"/>
                <a:cs typeface="Calibri"/>
              </a:rPr>
              <a:t>Προαπαιτούμενο</a:t>
            </a:r>
            <a:r>
              <a:rPr sz="1800" spc="40" dirty="0">
                <a:latin typeface="Calibri"/>
                <a:cs typeface="Calibri"/>
              </a:rPr>
              <a:t> </a:t>
            </a:r>
            <a:r>
              <a:rPr sz="1800" spc="-5" dirty="0">
                <a:latin typeface="Calibri"/>
                <a:cs typeface="Calibri"/>
              </a:rPr>
              <a:t>με</a:t>
            </a:r>
            <a:r>
              <a:rPr sz="1800" spc="40" dirty="0">
                <a:latin typeface="Calibri"/>
                <a:cs typeface="Calibri"/>
              </a:rPr>
              <a:t> </a:t>
            </a:r>
            <a:r>
              <a:rPr sz="1800" dirty="0">
                <a:latin typeface="Calibri"/>
                <a:cs typeface="Calibri"/>
              </a:rPr>
              <a:t>τις</a:t>
            </a:r>
            <a:r>
              <a:rPr sz="1800" spc="45" dirty="0">
                <a:latin typeface="Calibri"/>
                <a:cs typeface="Calibri"/>
              </a:rPr>
              <a:t> </a:t>
            </a:r>
            <a:r>
              <a:rPr sz="1800" spc="-5" dirty="0">
                <a:latin typeface="Calibri"/>
                <a:cs typeface="Calibri"/>
              </a:rPr>
              <a:t>ρυθμίσεις</a:t>
            </a:r>
            <a:r>
              <a:rPr sz="1800" spc="40" dirty="0">
                <a:latin typeface="Calibri"/>
                <a:cs typeface="Calibri"/>
              </a:rPr>
              <a:t> </a:t>
            </a:r>
            <a:r>
              <a:rPr sz="1800" spc="-5" dirty="0">
                <a:latin typeface="Calibri"/>
                <a:cs typeface="Calibri"/>
              </a:rPr>
              <a:t>σας</a:t>
            </a:r>
            <a:r>
              <a:rPr sz="1800" spc="45" dirty="0">
                <a:latin typeface="Calibri"/>
                <a:cs typeface="Calibri"/>
              </a:rPr>
              <a:t> </a:t>
            </a:r>
            <a:r>
              <a:rPr sz="1800" spc="-5" dirty="0">
                <a:latin typeface="Calibri"/>
                <a:cs typeface="Calibri"/>
              </a:rPr>
              <a:t>στο</a:t>
            </a:r>
            <a:endParaRPr sz="1800">
              <a:latin typeface="Calibri"/>
              <a:cs typeface="Calibri"/>
            </a:endParaRPr>
          </a:p>
          <a:p>
            <a:pPr marL="12700" marR="626110">
              <a:lnSpc>
                <a:spcPts val="2060"/>
              </a:lnSpc>
            </a:pPr>
            <a:r>
              <a:rPr sz="1800" spc="-5" dirty="0">
                <a:latin typeface="Times New Roman"/>
                <a:cs typeface="Times New Roman"/>
              </a:rPr>
              <a:t>/etc/sudoers,</a:t>
            </a:r>
            <a:r>
              <a:rPr sz="1800" spc="10" dirty="0">
                <a:latin typeface="Times New Roman"/>
                <a:cs typeface="Times New Roman"/>
              </a:rPr>
              <a:t> </a:t>
            </a:r>
            <a:r>
              <a:rPr sz="1800" spc="-5" dirty="0">
                <a:latin typeface="Calibri"/>
                <a:cs typeface="Calibri"/>
              </a:rPr>
              <a:t>μπορείτε</a:t>
            </a:r>
            <a:r>
              <a:rPr sz="1800" spc="55" dirty="0">
                <a:latin typeface="Calibri"/>
                <a:cs typeface="Calibri"/>
              </a:rPr>
              <a:t> </a:t>
            </a:r>
            <a:r>
              <a:rPr sz="1800" spc="-5" dirty="0">
                <a:latin typeface="Calibri"/>
                <a:cs typeface="Calibri"/>
              </a:rPr>
              <a:t>μεμονωμένες</a:t>
            </a:r>
            <a:r>
              <a:rPr sz="1800" spc="55" dirty="0">
                <a:latin typeface="Calibri"/>
                <a:cs typeface="Calibri"/>
              </a:rPr>
              <a:t> </a:t>
            </a:r>
            <a:r>
              <a:rPr sz="1800" spc="-5" dirty="0">
                <a:latin typeface="Calibri"/>
                <a:cs typeface="Calibri"/>
              </a:rPr>
              <a:t>εντολές</a:t>
            </a:r>
            <a:r>
              <a:rPr sz="1800" spc="55" dirty="0">
                <a:latin typeface="Calibri"/>
                <a:cs typeface="Calibri"/>
              </a:rPr>
              <a:t> </a:t>
            </a:r>
            <a:r>
              <a:rPr sz="1800" spc="-5" dirty="0">
                <a:latin typeface="Calibri"/>
                <a:cs typeface="Calibri"/>
              </a:rPr>
              <a:t>ως</a:t>
            </a:r>
            <a:r>
              <a:rPr sz="1800" spc="55" dirty="0">
                <a:latin typeface="Calibri"/>
                <a:cs typeface="Calibri"/>
              </a:rPr>
              <a:t> </a:t>
            </a:r>
            <a:r>
              <a:rPr sz="1800" spc="-5" dirty="0">
                <a:latin typeface="Times New Roman"/>
                <a:cs typeface="Times New Roman"/>
              </a:rPr>
              <a:t>root</a:t>
            </a:r>
            <a:r>
              <a:rPr sz="1800" spc="15" dirty="0">
                <a:latin typeface="Times New Roman"/>
                <a:cs typeface="Times New Roman"/>
              </a:rPr>
              <a:t> </a:t>
            </a:r>
            <a:r>
              <a:rPr sz="1800" dirty="0">
                <a:latin typeface="Calibri"/>
                <a:cs typeface="Calibri"/>
              </a:rPr>
              <a:t>ή</a:t>
            </a:r>
            <a:r>
              <a:rPr sz="1800" spc="55" dirty="0">
                <a:latin typeface="Calibri"/>
                <a:cs typeface="Calibri"/>
              </a:rPr>
              <a:t> </a:t>
            </a:r>
            <a:r>
              <a:rPr sz="1800" spc="-5" dirty="0">
                <a:latin typeface="Calibri"/>
                <a:cs typeface="Calibri"/>
              </a:rPr>
              <a:t>άλλος</a:t>
            </a:r>
            <a:r>
              <a:rPr sz="1800" spc="50" dirty="0">
                <a:latin typeface="Calibri"/>
                <a:cs typeface="Calibri"/>
              </a:rPr>
              <a:t> </a:t>
            </a:r>
            <a:r>
              <a:rPr sz="1800" spc="-5" dirty="0">
                <a:latin typeface="Calibri"/>
                <a:cs typeface="Calibri"/>
              </a:rPr>
              <a:t>χρήστηςΓια</a:t>
            </a:r>
            <a:r>
              <a:rPr sz="1800" spc="50" dirty="0">
                <a:latin typeface="Calibri"/>
                <a:cs typeface="Calibri"/>
              </a:rPr>
              <a:t> </a:t>
            </a:r>
            <a:r>
              <a:rPr sz="1800" spc="-5" dirty="0">
                <a:latin typeface="Calibri"/>
                <a:cs typeface="Calibri"/>
              </a:rPr>
              <a:t>να</a:t>
            </a:r>
            <a:r>
              <a:rPr sz="1800" spc="55" dirty="0">
                <a:latin typeface="Calibri"/>
                <a:cs typeface="Calibri"/>
              </a:rPr>
              <a:t> </a:t>
            </a:r>
            <a:r>
              <a:rPr sz="1800" spc="-5" dirty="0">
                <a:latin typeface="Calibri"/>
                <a:cs typeface="Calibri"/>
              </a:rPr>
              <a:t>συνεχίσετε</a:t>
            </a:r>
            <a:r>
              <a:rPr sz="1800" spc="55" dirty="0">
                <a:latin typeface="Calibri"/>
                <a:cs typeface="Calibri"/>
              </a:rPr>
              <a:t> </a:t>
            </a:r>
            <a:r>
              <a:rPr sz="1800" spc="-5" dirty="0">
                <a:latin typeface="Calibri"/>
                <a:cs typeface="Calibri"/>
              </a:rPr>
              <a:t>να</a:t>
            </a:r>
            <a:r>
              <a:rPr sz="1800" spc="55" dirty="0">
                <a:latin typeface="Calibri"/>
                <a:cs typeface="Calibri"/>
              </a:rPr>
              <a:t> </a:t>
            </a:r>
            <a:r>
              <a:rPr sz="1800" spc="-5" dirty="0">
                <a:latin typeface="Calibri"/>
                <a:cs typeface="Calibri"/>
              </a:rPr>
              <a:t>εκτελείτε</a:t>
            </a:r>
            <a:r>
              <a:rPr sz="1800" spc="55" dirty="0">
                <a:latin typeface="Calibri"/>
                <a:cs typeface="Calibri"/>
              </a:rPr>
              <a:t> </a:t>
            </a:r>
            <a:r>
              <a:rPr sz="1800" spc="-5" dirty="0">
                <a:latin typeface="Calibri"/>
                <a:cs typeface="Calibri"/>
              </a:rPr>
              <a:t>εντολές</a:t>
            </a:r>
            <a:r>
              <a:rPr sz="1800" spc="55" dirty="0">
                <a:latin typeface="Calibri"/>
                <a:cs typeface="Calibri"/>
              </a:rPr>
              <a:t> </a:t>
            </a:r>
            <a:r>
              <a:rPr sz="1800" spc="-5" dirty="0">
                <a:latin typeface="Calibri"/>
                <a:cs typeface="Calibri"/>
              </a:rPr>
              <a:t>με </a:t>
            </a:r>
            <a:r>
              <a:rPr sz="1800" spc="-395" dirty="0">
                <a:latin typeface="Calibri"/>
                <a:cs typeface="Calibri"/>
              </a:rPr>
              <a:t> </a:t>
            </a:r>
            <a:r>
              <a:rPr sz="1800" spc="-5" dirty="0">
                <a:latin typeface="Calibri"/>
                <a:cs typeface="Calibri"/>
              </a:rPr>
              <a:t>εξουσίες</a:t>
            </a:r>
            <a:r>
              <a:rPr sz="1800" spc="-5" dirty="0">
                <a:latin typeface="Times New Roman"/>
                <a:cs typeface="Times New Roman"/>
              </a:rPr>
              <a:t>/</a:t>
            </a:r>
            <a:r>
              <a:rPr sz="1800" spc="-5" dirty="0">
                <a:latin typeface="Calibri"/>
                <a:cs typeface="Calibri"/>
              </a:rPr>
              <a:t>δυνάμεις</a:t>
            </a:r>
            <a:r>
              <a:rPr sz="1800" spc="40" dirty="0">
                <a:latin typeface="Calibri"/>
                <a:cs typeface="Calibri"/>
              </a:rPr>
              <a:t> </a:t>
            </a:r>
            <a:r>
              <a:rPr sz="1800" spc="-5" dirty="0">
                <a:latin typeface="Times New Roman"/>
                <a:cs typeface="Times New Roman"/>
              </a:rPr>
              <a:t>root,</a:t>
            </a:r>
            <a:r>
              <a:rPr sz="1800" spc="5" dirty="0">
                <a:latin typeface="Times New Roman"/>
                <a:cs typeface="Times New Roman"/>
              </a:rPr>
              <a:t> </a:t>
            </a:r>
            <a:r>
              <a:rPr sz="1800" spc="-5" dirty="0">
                <a:latin typeface="Calibri"/>
                <a:cs typeface="Calibri"/>
              </a:rPr>
              <a:t>πρέπει</a:t>
            </a:r>
            <a:r>
              <a:rPr sz="1800" spc="40" dirty="0">
                <a:latin typeface="Calibri"/>
                <a:cs typeface="Calibri"/>
              </a:rPr>
              <a:t> </a:t>
            </a:r>
            <a:r>
              <a:rPr sz="1800" spc="-5" dirty="0">
                <a:latin typeface="Calibri"/>
                <a:cs typeface="Calibri"/>
              </a:rPr>
              <a:t>πάντα</a:t>
            </a:r>
            <a:r>
              <a:rPr sz="1800" spc="40" dirty="0">
                <a:latin typeface="Calibri"/>
                <a:cs typeface="Calibri"/>
              </a:rPr>
              <a:t> </a:t>
            </a:r>
            <a:r>
              <a:rPr sz="1800" spc="-5" dirty="0">
                <a:latin typeface="Calibri"/>
                <a:cs typeface="Calibri"/>
              </a:rPr>
              <a:t>να</a:t>
            </a:r>
            <a:r>
              <a:rPr sz="1800" spc="40" dirty="0">
                <a:latin typeface="Calibri"/>
                <a:cs typeface="Calibri"/>
              </a:rPr>
              <a:t> </a:t>
            </a:r>
            <a:r>
              <a:rPr sz="1800" spc="-5" dirty="0">
                <a:latin typeface="Calibri"/>
                <a:cs typeface="Calibri"/>
              </a:rPr>
              <a:t>χρησιμοποιείτε</a:t>
            </a:r>
            <a:r>
              <a:rPr sz="1800" spc="45" dirty="0">
                <a:latin typeface="Calibri"/>
                <a:cs typeface="Calibri"/>
              </a:rPr>
              <a:t> </a:t>
            </a:r>
            <a:r>
              <a:rPr sz="1800" dirty="0">
                <a:latin typeface="Calibri"/>
                <a:cs typeface="Calibri"/>
              </a:rPr>
              <a:t>την</a:t>
            </a:r>
            <a:r>
              <a:rPr sz="1800" spc="40" dirty="0">
                <a:latin typeface="Calibri"/>
                <a:cs typeface="Calibri"/>
              </a:rPr>
              <a:t> </a:t>
            </a:r>
            <a:r>
              <a:rPr sz="1800" spc="-5" dirty="0">
                <a:latin typeface="Calibri"/>
                <a:cs typeface="Calibri"/>
              </a:rPr>
              <a:t>εντολή</a:t>
            </a:r>
            <a:r>
              <a:rPr sz="1800" spc="45" dirty="0">
                <a:latin typeface="Calibri"/>
                <a:cs typeface="Calibri"/>
              </a:rPr>
              <a:t> </a:t>
            </a:r>
            <a:r>
              <a:rPr sz="1800" spc="-5" dirty="0">
                <a:latin typeface="Times New Roman"/>
                <a:cs typeface="Times New Roman"/>
              </a:rPr>
              <a:t>sudo.</a:t>
            </a:r>
            <a:endParaRPr sz="1800">
              <a:latin typeface="Times New Roman"/>
              <a:cs typeface="Times New Roman"/>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07525" y="6076950"/>
            <a:ext cx="1530032" cy="612140"/>
          </a:xfrm>
          <a:prstGeom prst="rect">
            <a:avLst/>
          </a:prstGeom>
        </p:spPr>
      </p:pic>
      <p:sp>
        <p:nvSpPr>
          <p:cNvPr id="3" name="object 3"/>
          <p:cNvSpPr txBox="1">
            <a:spLocks noGrp="1"/>
          </p:cNvSpPr>
          <p:nvPr>
            <p:ph type="title"/>
          </p:nvPr>
        </p:nvSpPr>
        <p:spPr>
          <a:xfrm>
            <a:off x="396875" y="220979"/>
            <a:ext cx="10650220" cy="755015"/>
          </a:xfrm>
          <a:prstGeom prst="rect">
            <a:avLst/>
          </a:prstGeom>
        </p:spPr>
        <p:txBody>
          <a:bodyPr vert="horz" wrap="square" lIns="0" tIns="26670" rIns="0" bIns="0" rtlCol="0">
            <a:spAutoFit/>
          </a:bodyPr>
          <a:lstStyle/>
          <a:p>
            <a:pPr marL="12700" marR="5080">
              <a:lnSpc>
                <a:spcPts val="2860"/>
              </a:lnSpc>
              <a:spcBef>
                <a:spcPts val="210"/>
              </a:spcBef>
            </a:pPr>
            <a:r>
              <a:rPr sz="2400" b="1" spc="-5" dirty="0">
                <a:latin typeface="Times New Roman"/>
                <a:cs typeface="Times New Roman"/>
              </a:rPr>
              <a:t>Αρχεία</a:t>
            </a:r>
            <a:r>
              <a:rPr sz="2400" b="1" spc="10" dirty="0">
                <a:latin typeface="Times New Roman"/>
                <a:cs typeface="Times New Roman"/>
              </a:rPr>
              <a:t> </a:t>
            </a:r>
            <a:r>
              <a:rPr sz="2400" b="1" spc="-5" dirty="0">
                <a:latin typeface="Times New Roman"/>
                <a:cs typeface="Times New Roman"/>
              </a:rPr>
              <a:t>εγκατάστασης</a:t>
            </a:r>
            <a:r>
              <a:rPr sz="2400" b="1" dirty="0">
                <a:latin typeface="Times New Roman"/>
                <a:cs typeface="Times New Roman"/>
              </a:rPr>
              <a:t> </a:t>
            </a:r>
            <a:r>
              <a:rPr sz="2400" b="1" spc="-5" dirty="0">
                <a:latin typeface="Times New Roman"/>
                <a:cs typeface="Times New Roman"/>
              </a:rPr>
              <a:t>λογισμικού</a:t>
            </a:r>
            <a:r>
              <a:rPr sz="2400" b="1" spc="15" dirty="0">
                <a:latin typeface="Times New Roman"/>
                <a:cs typeface="Times New Roman"/>
              </a:rPr>
              <a:t> </a:t>
            </a:r>
            <a:r>
              <a:rPr sz="2400" b="1" spc="-5" dirty="0">
                <a:latin typeface="Times New Roman"/>
                <a:cs typeface="Times New Roman"/>
              </a:rPr>
              <a:t>σε</a:t>
            </a:r>
            <a:r>
              <a:rPr sz="2400" b="1" spc="5" dirty="0">
                <a:latin typeface="Times New Roman"/>
                <a:cs typeface="Times New Roman"/>
              </a:rPr>
              <a:t> </a:t>
            </a:r>
            <a:r>
              <a:rPr sz="2400" b="1" spc="-5" dirty="0">
                <a:latin typeface="Times New Roman"/>
                <a:cs typeface="Times New Roman"/>
              </a:rPr>
              <a:t>διανομές</a:t>
            </a:r>
            <a:r>
              <a:rPr sz="2400" b="1" spc="5" dirty="0">
                <a:latin typeface="Times New Roman"/>
                <a:cs typeface="Times New Roman"/>
              </a:rPr>
              <a:t> </a:t>
            </a:r>
            <a:r>
              <a:rPr sz="2400" b="1" spc="-5" dirty="0">
                <a:latin typeface="Times New Roman"/>
                <a:cs typeface="Times New Roman"/>
              </a:rPr>
              <a:t>Linux</a:t>
            </a:r>
            <a:r>
              <a:rPr sz="2400" b="1" spc="10" dirty="0">
                <a:latin typeface="Times New Roman"/>
                <a:cs typeface="Times New Roman"/>
              </a:rPr>
              <a:t> </a:t>
            </a:r>
            <a:r>
              <a:rPr sz="2400" b="1" spc="-5" dirty="0">
                <a:latin typeface="Times New Roman"/>
                <a:cs typeface="Times New Roman"/>
              </a:rPr>
              <a:t>με</a:t>
            </a:r>
            <a:r>
              <a:rPr sz="2400" b="1" spc="5" dirty="0">
                <a:latin typeface="Times New Roman"/>
                <a:cs typeface="Times New Roman"/>
              </a:rPr>
              <a:t> </a:t>
            </a:r>
            <a:r>
              <a:rPr sz="2400" b="1" spc="-5" dirty="0">
                <a:latin typeface="Times New Roman"/>
                <a:cs typeface="Times New Roman"/>
              </a:rPr>
              <a:t>βάση</a:t>
            </a:r>
            <a:r>
              <a:rPr sz="2400" b="1" spc="5" dirty="0">
                <a:latin typeface="Times New Roman"/>
                <a:cs typeface="Times New Roman"/>
              </a:rPr>
              <a:t> </a:t>
            </a:r>
            <a:r>
              <a:rPr sz="2400" b="1" dirty="0">
                <a:latin typeface="Times New Roman"/>
                <a:cs typeface="Times New Roman"/>
              </a:rPr>
              <a:t>το</a:t>
            </a:r>
            <a:r>
              <a:rPr sz="2400" b="1" spc="5" dirty="0">
                <a:latin typeface="Times New Roman"/>
                <a:cs typeface="Times New Roman"/>
              </a:rPr>
              <a:t> </a:t>
            </a:r>
            <a:r>
              <a:rPr sz="2400" b="1" spc="-5" dirty="0">
                <a:latin typeface="Times New Roman"/>
                <a:cs typeface="Times New Roman"/>
              </a:rPr>
              <a:t>Debian</a:t>
            </a:r>
            <a:r>
              <a:rPr sz="2400" b="1" spc="10" dirty="0">
                <a:latin typeface="Times New Roman"/>
                <a:cs typeface="Times New Roman"/>
              </a:rPr>
              <a:t> </a:t>
            </a:r>
            <a:r>
              <a:rPr sz="2400" b="1" spc="105" dirty="0">
                <a:latin typeface="Times New Roman"/>
                <a:cs typeface="Times New Roman"/>
              </a:rPr>
              <a:t>(Debian, </a:t>
            </a:r>
            <a:r>
              <a:rPr sz="2400" b="1" spc="-585" dirty="0">
                <a:latin typeface="Times New Roman"/>
                <a:cs typeface="Times New Roman"/>
              </a:rPr>
              <a:t> </a:t>
            </a:r>
            <a:r>
              <a:rPr sz="2400" b="1" spc="114" dirty="0">
                <a:latin typeface="Times New Roman"/>
                <a:cs typeface="Times New Roman"/>
              </a:rPr>
              <a:t>Ubuntu,</a:t>
            </a:r>
            <a:r>
              <a:rPr sz="2400" b="1" spc="45" dirty="0">
                <a:latin typeface="Times New Roman"/>
                <a:cs typeface="Times New Roman"/>
              </a:rPr>
              <a:t> </a:t>
            </a:r>
            <a:r>
              <a:rPr sz="2400" b="1" spc="85" dirty="0">
                <a:latin typeface="Times New Roman"/>
                <a:cs typeface="Times New Roman"/>
              </a:rPr>
              <a:t>κλπ...)</a:t>
            </a:r>
            <a:endParaRPr sz="2400">
              <a:latin typeface="Times New Roman"/>
              <a:cs typeface="Times New Roman"/>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74</a:t>
            </a:r>
          </a:p>
        </p:txBody>
      </p:sp>
      <p:sp>
        <p:nvSpPr>
          <p:cNvPr id="4" name="object 4"/>
          <p:cNvSpPr txBox="1"/>
          <p:nvPr/>
        </p:nvSpPr>
        <p:spPr>
          <a:xfrm>
            <a:off x="305434" y="1368742"/>
            <a:ext cx="10754360" cy="457834"/>
          </a:xfrm>
          <a:prstGeom prst="rect">
            <a:avLst/>
          </a:prstGeom>
        </p:spPr>
        <p:txBody>
          <a:bodyPr vert="horz" wrap="square" lIns="0" tIns="38100" rIns="0" bIns="0" rtlCol="0">
            <a:spAutoFit/>
          </a:bodyPr>
          <a:lstStyle/>
          <a:p>
            <a:pPr marL="12700">
              <a:lnSpc>
                <a:spcPct val="100000"/>
              </a:lnSpc>
              <a:spcBef>
                <a:spcPts val="300"/>
              </a:spcBef>
            </a:pPr>
            <a:r>
              <a:rPr sz="1250" spc="-5" dirty="0">
                <a:latin typeface="Calibri"/>
                <a:cs typeface="Calibri"/>
              </a:rPr>
              <a:t>Οι</a:t>
            </a:r>
            <a:r>
              <a:rPr sz="1250" spc="40" dirty="0">
                <a:latin typeface="Calibri"/>
                <a:cs typeface="Calibri"/>
              </a:rPr>
              <a:t> </a:t>
            </a:r>
            <a:r>
              <a:rPr sz="1250" spc="-5" dirty="0">
                <a:latin typeface="Calibri"/>
                <a:cs typeface="Calibri"/>
              </a:rPr>
              <a:t>διανομές</a:t>
            </a:r>
            <a:r>
              <a:rPr sz="1250" spc="40" dirty="0">
                <a:latin typeface="Calibri"/>
                <a:cs typeface="Calibri"/>
              </a:rPr>
              <a:t> </a:t>
            </a:r>
            <a:r>
              <a:rPr sz="1250" spc="-5" dirty="0">
                <a:latin typeface="Times New Roman"/>
                <a:cs typeface="Times New Roman"/>
              </a:rPr>
              <a:t>Debian</a:t>
            </a:r>
            <a:r>
              <a:rPr sz="1250" spc="15" dirty="0">
                <a:latin typeface="Times New Roman"/>
                <a:cs typeface="Times New Roman"/>
              </a:rPr>
              <a:t> </a:t>
            </a:r>
            <a:r>
              <a:rPr sz="1250" spc="-5" dirty="0">
                <a:latin typeface="Times New Roman"/>
                <a:cs typeface="Times New Roman"/>
              </a:rPr>
              <a:t>(</a:t>
            </a:r>
            <a:r>
              <a:rPr sz="1250" spc="-5" dirty="0">
                <a:latin typeface="Calibri"/>
                <a:cs typeface="Calibri"/>
              </a:rPr>
              <a:t>διανομή</a:t>
            </a:r>
            <a:r>
              <a:rPr sz="1250" spc="40" dirty="0">
                <a:latin typeface="Calibri"/>
                <a:cs typeface="Calibri"/>
              </a:rPr>
              <a:t> </a:t>
            </a:r>
            <a:r>
              <a:rPr sz="1250" spc="-5" dirty="0">
                <a:latin typeface="Calibri"/>
                <a:cs typeface="Calibri"/>
              </a:rPr>
              <a:t>λειτουργικού</a:t>
            </a:r>
            <a:r>
              <a:rPr sz="1250" spc="45" dirty="0">
                <a:latin typeface="Calibri"/>
                <a:cs typeface="Calibri"/>
              </a:rPr>
              <a:t> </a:t>
            </a:r>
            <a:r>
              <a:rPr sz="1250" spc="-5" dirty="0">
                <a:latin typeface="Calibri"/>
                <a:cs typeface="Calibri"/>
              </a:rPr>
              <a:t>συστήματος</a:t>
            </a:r>
            <a:r>
              <a:rPr sz="1250" spc="45" dirty="0">
                <a:latin typeface="Calibri"/>
                <a:cs typeface="Calibri"/>
              </a:rPr>
              <a:t> </a:t>
            </a:r>
            <a:r>
              <a:rPr sz="1250" spc="-5" dirty="0">
                <a:latin typeface="Times New Roman"/>
                <a:cs typeface="Times New Roman"/>
              </a:rPr>
              <a:t>Linux)</a:t>
            </a:r>
            <a:r>
              <a:rPr sz="1250" spc="15" dirty="0">
                <a:latin typeface="Times New Roman"/>
                <a:cs typeface="Times New Roman"/>
              </a:rPr>
              <a:t> </a:t>
            </a:r>
            <a:r>
              <a:rPr sz="1250" spc="-5" dirty="0">
                <a:latin typeface="Calibri"/>
                <a:cs typeface="Calibri"/>
              </a:rPr>
              <a:t>και</a:t>
            </a:r>
            <a:r>
              <a:rPr sz="1250" spc="40" dirty="0">
                <a:latin typeface="Calibri"/>
                <a:cs typeface="Calibri"/>
              </a:rPr>
              <a:t> </a:t>
            </a:r>
            <a:r>
              <a:rPr sz="1250" spc="-5" dirty="0">
                <a:latin typeface="Times New Roman"/>
                <a:cs typeface="Times New Roman"/>
              </a:rPr>
              <a:t>Ubuntu</a:t>
            </a:r>
            <a:r>
              <a:rPr sz="1250" spc="25" dirty="0">
                <a:latin typeface="Times New Roman"/>
                <a:cs typeface="Times New Roman"/>
              </a:rPr>
              <a:t> </a:t>
            </a:r>
            <a:r>
              <a:rPr sz="1250" spc="-5" dirty="0">
                <a:latin typeface="Calibri"/>
                <a:cs typeface="Calibri"/>
              </a:rPr>
              <a:t>χρησιμοποιούν</a:t>
            </a:r>
            <a:r>
              <a:rPr sz="1250" spc="40" dirty="0">
                <a:latin typeface="Calibri"/>
                <a:cs typeface="Calibri"/>
              </a:rPr>
              <a:t> </a:t>
            </a:r>
            <a:r>
              <a:rPr sz="1250" spc="-5" dirty="0">
                <a:latin typeface="Calibri"/>
                <a:cs typeface="Calibri"/>
              </a:rPr>
              <a:t>διαχειριστή</a:t>
            </a:r>
            <a:r>
              <a:rPr sz="1250" spc="45" dirty="0">
                <a:latin typeface="Calibri"/>
                <a:cs typeface="Calibri"/>
              </a:rPr>
              <a:t> </a:t>
            </a:r>
            <a:r>
              <a:rPr sz="1250" spc="-5" dirty="0">
                <a:latin typeface="Calibri"/>
                <a:cs typeface="Calibri"/>
              </a:rPr>
              <a:t>πακέτων</a:t>
            </a:r>
            <a:r>
              <a:rPr sz="1250" spc="40" dirty="0">
                <a:latin typeface="Calibri"/>
                <a:cs typeface="Calibri"/>
              </a:rPr>
              <a:t> </a:t>
            </a:r>
            <a:r>
              <a:rPr sz="1250" spc="-5" dirty="0">
                <a:latin typeface="Calibri"/>
                <a:cs typeface="Calibri"/>
              </a:rPr>
              <a:t>που</a:t>
            </a:r>
            <a:r>
              <a:rPr sz="1250" spc="40" dirty="0">
                <a:latin typeface="Calibri"/>
                <a:cs typeface="Calibri"/>
              </a:rPr>
              <a:t> </a:t>
            </a:r>
            <a:r>
              <a:rPr sz="1250" spc="-5" dirty="0">
                <a:latin typeface="Calibri"/>
                <a:cs typeface="Calibri"/>
              </a:rPr>
              <a:t>ονομάζεται</a:t>
            </a:r>
            <a:r>
              <a:rPr sz="1250" spc="50" dirty="0">
                <a:latin typeface="Calibri"/>
                <a:cs typeface="Calibri"/>
              </a:rPr>
              <a:t> </a:t>
            </a:r>
            <a:r>
              <a:rPr sz="1250" b="1" spc="-5" dirty="0">
                <a:latin typeface="Times New Roman"/>
                <a:cs typeface="Times New Roman"/>
              </a:rPr>
              <a:t>APT</a:t>
            </a:r>
            <a:r>
              <a:rPr sz="1250" b="1" spc="15" dirty="0">
                <a:latin typeface="Times New Roman"/>
                <a:cs typeface="Times New Roman"/>
              </a:rPr>
              <a:t> </a:t>
            </a:r>
            <a:r>
              <a:rPr sz="1250" b="1" spc="-5" dirty="0">
                <a:latin typeface="Times New Roman"/>
                <a:cs typeface="Times New Roman"/>
              </a:rPr>
              <a:t>(Advanced</a:t>
            </a:r>
            <a:r>
              <a:rPr sz="1250" b="1" spc="15" dirty="0">
                <a:latin typeface="Times New Roman"/>
                <a:cs typeface="Times New Roman"/>
              </a:rPr>
              <a:t> </a:t>
            </a:r>
            <a:r>
              <a:rPr sz="1250" b="1" spc="-5" dirty="0">
                <a:latin typeface="Times New Roman"/>
                <a:cs typeface="Times New Roman"/>
              </a:rPr>
              <a:t>Persistent</a:t>
            </a:r>
            <a:r>
              <a:rPr sz="1250" b="1" spc="10" dirty="0">
                <a:latin typeface="Times New Roman"/>
                <a:cs typeface="Times New Roman"/>
              </a:rPr>
              <a:t> </a:t>
            </a:r>
            <a:r>
              <a:rPr sz="1250" b="1" spc="-5" dirty="0">
                <a:latin typeface="Times New Roman"/>
                <a:cs typeface="Times New Roman"/>
              </a:rPr>
              <a:t>Threat</a:t>
            </a:r>
            <a:endParaRPr sz="1250">
              <a:latin typeface="Times New Roman"/>
              <a:cs typeface="Times New Roman"/>
            </a:endParaRPr>
          </a:p>
          <a:p>
            <a:pPr marL="12700">
              <a:lnSpc>
                <a:spcPct val="100000"/>
              </a:lnSpc>
              <a:spcBef>
                <a:spcPts val="204"/>
              </a:spcBef>
            </a:pPr>
            <a:r>
              <a:rPr sz="1250" b="1" dirty="0">
                <a:latin typeface="Times New Roman"/>
                <a:cs typeface="Times New Roman"/>
              </a:rPr>
              <a:t>-</a:t>
            </a:r>
            <a:r>
              <a:rPr sz="1250" b="1" spc="5" dirty="0">
                <a:latin typeface="Times New Roman"/>
                <a:cs typeface="Times New Roman"/>
              </a:rPr>
              <a:t> </a:t>
            </a:r>
            <a:r>
              <a:rPr sz="1250" b="1" spc="-5" dirty="0">
                <a:latin typeface="Calibri"/>
                <a:cs typeface="Calibri"/>
              </a:rPr>
              <a:t>Προηγμένη</a:t>
            </a:r>
            <a:r>
              <a:rPr sz="1250" b="1" spc="45" dirty="0">
                <a:latin typeface="Calibri"/>
                <a:cs typeface="Calibri"/>
              </a:rPr>
              <a:t> </a:t>
            </a:r>
            <a:r>
              <a:rPr sz="1250" b="1" spc="-5" dirty="0">
                <a:latin typeface="Calibri"/>
                <a:cs typeface="Calibri"/>
              </a:rPr>
              <a:t>Επίμονη</a:t>
            </a:r>
            <a:r>
              <a:rPr sz="1250" b="1" spc="40" dirty="0">
                <a:latin typeface="Calibri"/>
                <a:cs typeface="Calibri"/>
              </a:rPr>
              <a:t> </a:t>
            </a:r>
            <a:r>
              <a:rPr sz="1250" b="1" spc="-5" dirty="0">
                <a:latin typeface="Calibri"/>
                <a:cs typeface="Calibri"/>
              </a:rPr>
              <a:t>ΑπειλήΤο</a:t>
            </a:r>
            <a:r>
              <a:rPr sz="1250" b="1" spc="45" dirty="0">
                <a:latin typeface="Calibri"/>
                <a:cs typeface="Calibri"/>
              </a:rPr>
              <a:t> </a:t>
            </a:r>
            <a:r>
              <a:rPr sz="1250" b="1" spc="-5" dirty="0">
                <a:latin typeface="Times New Roman"/>
                <a:cs typeface="Times New Roman"/>
              </a:rPr>
              <a:t>APT</a:t>
            </a:r>
            <a:r>
              <a:rPr sz="1250" b="1" spc="15" dirty="0">
                <a:latin typeface="Times New Roman"/>
                <a:cs typeface="Times New Roman"/>
              </a:rPr>
              <a:t> </a:t>
            </a:r>
            <a:r>
              <a:rPr sz="1250" spc="-5" dirty="0">
                <a:latin typeface="Calibri"/>
                <a:cs typeface="Calibri"/>
              </a:rPr>
              <a:t>αποτελείται</a:t>
            </a:r>
            <a:r>
              <a:rPr sz="1250" spc="40" dirty="0">
                <a:latin typeface="Calibri"/>
                <a:cs typeface="Calibri"/>
              </a:rPr>
              <a:t> </a:t>
            </a:r>
            <a:r>
              <a:rPr sz="1250" spc="-5" dirty="0">
                <a:latin typeface="Calibri"/>
                <a:cs typeface="Calibri"/>
              </a:rPr>
              <a:t>από</a:t>
            </a:r>
            <a:r>
              <a:rPr sz="1250" spc="40" dirty="0">
                <a:latin typeface="Calibri"/>
                <a:cs typeface="Calibri"/>
              </a:rPr>
              <a:t> </a:t>
            </a:r>
            <a:r>
              <a:rPr sz="1250" spc="-5" dirty="0">
                <a:latin typeface="Calibri"/>
                <a:cs typeface="Calibri"/>
              </a:rPr>
              <a:t>μερικά</a:t>
            </a:r>
            <a:r>
              <a:rPr sz="1250" spc="35" dirty="0">
                <a:latin typeface="Calibri"/>
                <a:cs typeface="Calibri"/>
              </a:rPr>
              <a:t> </a:t>
            </a:r>
            <a:r>
              <a:rPr sz="1250" spc="-5" dirty="0">
                <a:latin typeface="Calibri"/>
                <a:cs typeface="Calibri"/>
              </a:rPr>
              <a:t>μικρά</a:t>
            </a:r>
            <a:r>
              <a:rPr sz="1250" spc="40" dirty="0">
                <a:latin typeface="Calibri"/>
                <a:cs typeface="Calibri"/>
              </a:rPr>
              <a:t> </a:t>
            </a:r>
            <a:r>
              <a:rPr sz="1250" spc="-5" dirty="0">
                <a:latin typeface="Calibri"/>
                <a:cs typeface="Calibri"/>
              </a:rPr>
              <a:t>χρησιμότητα</a:t>
            </a:r>
            <a:r>
              <a:rPr sz="1250" spc="45" dirty="0">
                <a:latin typeface="Calibri"/>
                <a:cs typeface="Calibri"/>
              </a:rPr>
              <a:t> </a:t>
            </a:r>
            <a:r>
              <a:rPr sz="1250" spc="-5" dirty="0">
                <a:latin typeface="Calibri"/>
                <a:cs typeface="Calibri"/>
              </a:rPr>
              <a:t>με</a:t>
            </a:r>
            <a:r>
              <a:rPr sz="1250" spc="35" dirty="0">
                <a:latin typeface="Calibri"/>
                <a:cs typeface="Calibri"/>
              </a:rPr>
              <a:t> </a:t>
            </a:r>
            <a:r>
              <a:rPr sz="1250" dirty="0">
                <a:latin typeface="Calibri"/>
                <a:cs typeface="Calibri"/>
              </a:rPr>
              <a:t>τα</a:t>
            </a:r>
            <a:r>
              <a:rPr sz="1250" spc="40" dirty="0">
                <a:latin typeface="Calibri"/>
                <a:cs typeface="Calibri"/>
              </a:rPr>
              <a:t> </a:t>
            </a:r>
            <a:r>
              <a:rPr sz="1250" spc="-5" dirty="0">
                <a:latin typeface="Calibri"/>
                <a:cs typeface="Calibri"/>
              </a:rPr>
              <a:t>δύο</a:t>
            </a:r>
            <a:r>
              <a:rPr sz="1250" spc="45" dirty="0">
                <a:latin typeface="Calibri"/>
                <a:cs typeface="Calibri"/>
              </a:rPr>
              <a:t> </a:t>
            </a:r>
            <a:r>
              <a:rPr sz="1250" spc="-5" dirty="0">
                <a:latin typeface="Calibri"/>
                <a:cs typeface="Calibri"/>
              </a:rPr>
              <a:t>πιο</a:t>
            </a:r>
            <a:r>
              <a:rPr sz="1250" spc="35" dirty="0">
                <a:latin typeface="Calibri"/>
                <a:cs typeface="Calibri"/>
              </a:rPr>
              <a:t> </a:t>
            </a:r>
            <a:r>
              <a:rPr sz="1250" spc="-5" dirty="0">
                <a:latin typeface="Calibri"/>
                <a:cs typeface="Calibri"/>
              </a:rPr>
              <a:t>συχνά</a:t>
            </a:r>
            <a:r>
              <a:rPr sz="1250" spc="40" dirty="0">
                <a:latin typeface="Calibri"/>
                <a:cs typeface="Calibri"/>
              </a:rPr>
              <a:t> </a:t>
            </a:r>
            <a:r>
              <a:rPr sz="1250" spc="-5" dirty="0">
                <a:latin typeface="Calibri"/>
                <a:cs typeface="Calibri"/>
              </a:rPr>
              <a:t>χρησιμοποιούμενα</a:t>
            </a:r>
            <a:r>
              <a:rPr sz="1250" spc="40" dirty="0">
                <a:latin typeface="Calibri"/>
                <a:cs typeface="Calibri"/>
              </a:rPr>
              <a:t> </a:t>
            </a:r>
            <a:r>
              <a:rPr sz="1250" spc="-5" dirty="0">
                <a:latin typeface="Calibri"/>
                <a:cs typeface="Calibri"/>
              </a:rPr>
              <a:t>να</a:t>
            </a:r>
            <a:r>
              <a:rPr sz="1250" spc="40" dirty="0">
                <a:latin typeface="Calibri"/>
                <a:cs typeface="Calibri"/>
              </a:rPr>
              <a:t> </a:t>
            </a:r>
            <a:r>
              <a:rPr sz="1250" spc="-5" dirty="0">
                <a:latin typeface="Calibri"/>
                <a:cs typeface="Calibri"/>
              </a:rPr>
              <a:t>είναι</a:t>
            </a:r>
            <a:r>
              <a:rPr sz="1250" spc="40" dirty="0">
                <a:latin typeface="Calibri"/>
                <a:cs typeface="Calibri"/>
              </a:rPr>
              <a:t> </a:t>
            </a:r>
            <a:r>
              <a:rPr sz="1250" b="1" spc="-5" dirty="0">
                <a:solidFill>
                  <a:srgbClr val="FF0000"/>
                </a:solidFill>
                <a:latin typeface="Calibri"/>
                <a:cs typeface="Calibri"/>
              </a:rPr>
              <a:t>το</a:t>
            </a:r>
            <a:r>
              <a:rPr sz="1250" b="1" spc="35" dirty="0">
                <a:solidFill>
                  <a:srgbClr val="FF0000"/>
                </a:solidFill>
                <a:latin typeface="Calibri"/>
                <a:cs typeface="Calibri"/>
              </a:rPr>
              <a:t> </a:t>
            </a:r>
            <a:r>
              <a:rPr sz="1250" b="1" spc="-5" dirty="0">
                <a:solidFill>
                  <a:srgbClr val="FF0000"/>
                </a:solidFill>
                <a:latin typeface="Times New Roman"/>
                <a:cs typeface="Times New Roman"/>
              </a:rPr>
              <a:t>apt-cache</a:t>
            </a:r>
            <a:r>
              <a:rPr sz="1250" b="1" spc="15" dirty="0">
                <a:solidFill>
                  <a:srgbClr val="FF0000"/>
                </a:solidFill>
                <a:latin typeface="Times New Roman"/>
                <a:cs typeface="Times New Roman"/>
              </a:rPr>
              <a:t> </a:t>
            </a:r>
            <a:r>
              <a:rPr sz="1250" spc="-5" dirty="0">
                <a:latin typeface="Calibri"/>
                <a:cs typeface="Calibri"/>
              </a:rPr>
              <a:t>και</a:t>
            </a:r>
            <a:r>
              <a:rPr sz="1250" spc="35" dirty="0">
                <a:latin typeface="Calibri"/>
                <a:cs typeface="Calibri"/>
              </a:rPr>
              <a:t> </a:t>
            </a:r>
            <a:r>
              <a:rPr sz="1250" b="1" spc="-5" dirty="0">
                <a:solidFill>
                  <a:srgbClr val="FF0000"/>
                </a:solidFill>
                <a:latin typeface="Calibri"/>
                <a:cs typeface="Calibri"/>
              </a:rPr>
              <a:t>το</a:t>
            </a:r>
            <a:r>
              <a:rPr sz="1250" b="1" spc="40" dirty="0">
                <a:solidFill>
                  <a:srgbClr val="FF0000"/>
                </a:solidFill>
                <a:latin typeface="Calibri"/>
                <a:cs typeface="Calibri"/>
              </a:rPr>
              <a:t> </a:t>
            </a:r>
            <a:r>
              <a:rPr sz="1250" b="1" spc="-5" dirty="0">
                <a:solidFill>
                  <a:srgbClr val="FF0000"/>
                </a:solidFill>
                <a:latin typeface="Times New Roman"/>
                <a:cs typeface="Times New Roman"/>
              </a:rPr>
              <a:t>apt-get.</a:t>
            </a:r>
            <a:endParaRPr sz="1250">
              <a:latin typeface="Times New Roman"/>
              <a:cs typeface="Times New Roman"/>
            </a:endParaRPr>
          </a:p>
        </p:txBody>
      </p:sp>
      <p:sp>
        <p:nvSpPr>
          <p:cNvPr id="5" name="object 5"/>
          <p:cNvSpPr txBox="1"/>
          <p:nvPr/>
        </p:nvSpPr>
        <p:spPr>
          <a:xfrm>
            <a:off x="356870" y="2288857"/>
            <a:ext cx="8478520" cy="289823"/>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lang="en-US" sz="1800" b="1" i="0" u="none" strike="noStrike" baseline="0" dirty="0">
                <a:solidFill>
                  <a:srgbClr val="FF0000"/>
                </a:solidFill>
                <a:latin typeface="TimesNewRomanPS-BoldMT"/>
              </a:rPr>
              <a:t>apt-cache search &lt;search-string&gt;</a:t>
            </a:r>
            <a:r>
              <a:rPr sz="1100" spc="-5" dirty="0" err="1">
                <a:latin typeface="Calibri"/>
                <a:cs typeface="Calibri"/>
              </a:rPr>
              <a:t>Αν</a:t>
            </a:r>
            <a:r>
              <a:rPr sz="1100" spc="-5" dirty="0">
                <a:latin typeface="Calibri"/>
                <a:cs typeface="Calibri"/>
              </a:rPr>
              <a:t>αζήτηση</a:t>
            </a:r>
            <a:r>
              <a:rPr sz="1100" spc="35" dirty="0">
                <a:latin typeface="Calibri"/>
                <a:cs typeface="Calibri"/>
              </a:rPr>
              <a:t> </a:t>
            </a:r>
            <a:r>
              <a:rPr sz="1100" spc="-5" dirty="0">
                <a:latin typeface="Calibri"/>
                <a:cs typeface="Calibri"/>
              </a:rPr>
              <a:t>για</a:t>
            </a:r>
            <a:r>
              <a:rPr sz="1100" spc="40" dirty="0">
                <a:latin typeface="Calibri"/>
                <a:cs typeface="Calibri"/>
              </a:rPr>
              <a:t> </a:t>
            </a:r>
            <a:r>
              <a:rPr sz="1100" spc="-10" dirty="0">
                <a:latin typeface="Calibri"/>
                <a:cs typeface="Calibri"/>
              </a:rPr>
              <a:t>το</a:t>
            </a:r>
            <a:r>
              <a:rPr sz="1100" spc="15" dirty="0">
                <a:latin typeface="Calibri"/>
                <a:cs typeface="Calibri"/>
              </a:rPr>
              <a:t> </a:t>
            </a:r>
            <a:r>
              <a:rPr sz="1100" spc="-15" dirty="0">
                <a:latin typeface="Times New Roman"/>
                <a:cs typeface="Times New Roman"/>
              </a:rPr>
              <a:t>search-string.</a:t>
            </a:r>
            <a:endParaRPr sz="1100" dirty="0">
              <a:latin typeface="Times New Roman"/>
              <a:cs typeface="Times New Roman"/>
            </a:endParaRPr>
          </a:p>
        </p:txBody>
      </p:sp>
      <p:sp>
        <p:nvSpPr>
          <p:cNvPr id="6" name="object 6"/>
          <p:cNvSpPr txBox="1"/>
          <p:nvPr/>
        </p:nvSpPr>
        <p:spPr>
          <a:xfrm>
            <a:off x="356870" y="3033077"/>
            <a:ext cx="5252085"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BF0041"/>
                </a:solidFill>
                <a:latin typeface="Times New Roman"/>
                <a:cs typeface="Times New Roman"/>
              </a:rPr>
              <a:t>sudo</a:t>
            </a:r>
            <a:r>
              <a:rPr sz="1400" b="1" dirty="0">
                <a:solidFill>
                  <a:srgbClr val="BF0041"/>
                </a:solidFill>
                <a:latin typeface="Times New Roman"/>
                <a:cs typeface="Times New Roman"/>
              </a:rPr>
              <a:t> </a:t>
            </a:r>
            <a:r>
              <a:rPr sz="1400" b="1" spc="-5" dirty="0">
                <a:solidFill>
                  <a:srgbClr val="BF0041"/>
                </a:solidFill>
                <a:latin typeface="Times New Roman"/>
                <a:cs typeface="Times New Roman"/>
              </a:rPr>
              <a:t>apt-get</a:t>
            </a:r>
            <a:r>
              <a:rPr sz="1400" b="1" spc="10" dirty="0">
                <a:solidFill>
                  <a:srgbClr val="BF0041"/>
                </a:solidFill>
                <a:latin typeface="Times New Roman"/>
                <a:cs typeface="Times New Roman"/>
              </a:rPr>
              <a:t> </a:t>
            </a:r>
            <a:r>
              <a:rPr sz="1400" b="1" spc="-5" dirty="0">
                <a:solidFill>
                  <a:srgbClr val="BF0041"/>
                </a:solidFill>
                <a:latin typeface="Times New Roman"/>
                <a:cs typeface="Times New Roman"/>
              </a:rPr>
              <a:t>install</a:t>
            </a:r>
            <a:r>
              <a:rPr sz="1400" b="1" spc="10" dirty="0">
                <a:solidFill>
                  <a:srgbClr val="BF0041"/>
                </a:solidFill>
                <a:latin typeface="Times New Roman"/>
                <a:cs typeface="Times New Roman"/>
              </a:rPr>
              <a:t> </a:t>
            </a:r>
            <a:r>
              <a:rPr sz="1400" b="1" spc="-5" dirty="0">
                <a:solidFill>
                  <a:srgbClr val="BF0041"/>
                </a:solidFill>
                <a:latin typeface="Calibri"/>
                <a:cs typeface="Calibri"/>
              </a:rPr>
              <a:t>όνομα</a:t>
            </a:r>
            <a:r>
              <a:rPr sz="1400" b="1" spc="-5" dirty="0">
                <a:solidFill>
                  <a:srgbClr val="BF0041"/>
                </a:solidFill>
                <a:latin typeface="Times New Roman"/>
                <a:cs typeface="Times New Roman"/>
              </a:rPr>
              <a:t>-</a:t>
            </a:r>
            <a:r>
              <a:rPr sz="1400" b="1" spc="-5" dirty="0">
                <a:solidFill>
                  <a:srgbClr val="BF0041"/>
                </a:solidFill>
                <a:latin typeface="Calibri"/>
                <a:cs typeface="Calibri"/>
              </a:rPr>
              <a:t>του</a:t>
            </a:r>
            <a:r>
              <a:rPr sz="1400" b="1" spc="-5" dirty="0">
                <a:solidFill>
                  <a:srgbClr val="BF0041"/>
                </a:solidFill>
                <a:latin typeface="Times New Roman"/>
                <a:cs typeface="Times New Roman"/>
              </a:rPr>
              <a:t>-</a:t>
            </a:r>
            <a:r>
              <a:rPr sz="1400" b="1" spc="-5" dirty="0">
                <a:solidFill>
                  <a:srgbClr val="BF0041"/>
                </a:solidFill>
                <a:latin typeface="Calibri"/>
                <a:cs typeface="Calibri"/>
              </a:rPr>
              <a:t>πακέτου</a:t>
            </a:r>
            <a:r>
              <a:rPr sz="1400" b="1" spc="-5" dirty="0">
                <a:solidFill>
                  <a:srgbClr val="BF0041"/>
                </a:solidFill>
                <a:latin typeface="Times New Roman"/>
                <a:cs typeface="Times New Roman"/>
              </a:rPr>
              <a:t>&gt;</a:t>
            </a:r>
            <a:r>
              <a:rPr sz="1400" b="1" spc="10" dirty="0">
                <a:solidFill>
                  <a:srgbClr val="BF0041"/>
                </a:solidFill>
                <a:latin typeface="Times New Roman"/>
                <a:cs typeface="Times New Roman"/>
              </a:rPr>
              <a:t> </a:t>
            </a:r>
            <a:r>
              <a:rPr sz="1100" spc="-5" dirty="0">
                <a:latin typeface="Calibri"/>
                <a:cs typeface="Calibri"/>
              </a:rPr>
              <a:t>Εγκατεστημένο</a:t>
            </a:r>
            <a:r>
              <a:rPr sz="1100" spc="30" dirty="0">
                <a:latin typeface="Calibri"/>
                <a:cs typeface="Calibri"/>
              </a:rPr>
              <a:t> </a:t>
            </a:r>
            <a:r>
              <a:rPr sz="1100" spc="-10" dirty="0">
                <a:latin typeface="Calibri"/>
                <a:cs typeface="Calibri"/>
              </a:rPr>
              <a:t>πακέτο</a:t>
            </a:r>
            <a:r>
              <a:rPr sz="1100" spc="10" dirty="0">
                <a:latin typeface="Calibri"/>
                <a:cs typeface="Calibri"/>
              </a:rPr>
              <a:t> </a:t>
            </a:r>
            <a:r>
              <a:rPr sz="1100" spc="-15" dirty="0">
                <a:latin typeface="Calibri"/>
                <a:cs typeface="Calibri"/>
              </a:rPr>
              <a:t>λογισμικού</a:t>
            </a:r>
            <a:r>
              <a:rPr sz="1100" spc="-15" dirty="0">
                <a:latin typeface="Times New Roman"/>
                <a:cs typeface="Times New Roman"/>
              </a:rPr>
              <a:t>.</a:t>
            </a:r>
            <a:endParaRPr sz="1100" dirty="0">
              <a:latin typeface="Times New Roman"/>
              <a:cs typeface="Times New Roman"/>
            </a:endParaRPr>
          </a:p>
        </p:txBody>
      </p:sp>
      <p:sp>
        <p:nvSpPr>
          <p:cNvPr id="7" name="object 7"/>
          <p:cNvSpPr txBox="1"/>
          <p:nvPr/>
        </p:nvSpPr>
        <p:spPr>
          <a:xfrm>
            <a:off x="356870" y="3655377"/>
            <a:ext cx="329946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BF0041"/>
                </a:solidFill>
                <a:latin typeface="Times New Roman"/>
                <a:cs typeface="Times New Roman"/>
              </a:rPr>
              <a:t>sudo</a:t>
            </a:r>
            <a:r>
              <a:rPr sz="1400" b="1" spc="-10" dirty="0">
                <a:solidFill>
                  <a:srgbClr val="BF0041"/>
                </a:solidFill>
                <a:latin typeface="Times New Roman"/>
                <a:cs typeface="Times New Roman"/>
              </a:rPr>
              <a:t> </a:t>
            </a:r>
            <a:r>
              <a:rPr sz="1400" b="1" spc="-5" dirty="0">
                <a:solidFill>
                  <a:srgbClr val="BF0041"/>
                </a:solidFill>
                <a:latin typeface="Times New Roman"/>
                <a:cs typeface="Times New Roman"/>
              </a:rPr>
              <a:t>apt-get remove</a:t>
            </a:r>
            <a:r>
              <a:rPr sz="1400" b="1" dirty="0">
                <a:solidFill>
                  <a:srgbClr val="BF0041"/>
                </a:solidFill>
                <a:latin typeface="Times New Roman"/>
                <a:cs typeface="Times New Roman"/>
              </a:rPr>
              <a:t> </a:t>
            </a:r>
            <a:r>
              <a:rPr sz="1400" b="1" spc="-5" dirty="0">
                <a:solidFill>
                  <a:srgbClr val="BF0041"/>
                </a:solidFill>
                <a:latin typeface="Calibri"/>
                <a:cs typeface="Calibri"/>
              </a:rPr>
              <a:t>όνομα</a:t>
            </a:r>
            <a:r>
              <a:rPr sz="1400" b="1" spc="-5" dirty="0">
                <a:solidFill>
                  <a:srgbClr val="BF0041"/>
                </a:solidFill>
                <a:latin typeface="Times New Roman"/>
                <a:cs typeface="Times New Roman"/>
              </a:rPr>
              <a:t>-</a:t>
            </a:r>
            <a:r>
              <a:rPr sz="1400" b="1" spc="-5" dirty="0">
                <a:solidFill>
                  <a:srgbClr val="BF0041"/>
                </a:solidFill>
                <a:latin typeface="Calibri"/>
                <a:cs typeface="Calibri"/>
              </a:rPr>
              <a:t>του</a:t>
            </a:r>
            <a:r>
              <a:rPr sz="1400" b="1" spc="-5" dirty="0">
                <a:solidFill>
                  <a:srgbClr val="BF0041"/>
                </a:solidFill>
                <a:latin typeface="Times New Roman"/>
                <a:cs typeface="Times New Roman"/>
              </a:rPr>
              <a:t>-</a:t>
            </a:r>
            <a:r>
              <a:rPr sz="1400" b="1" spc="-5" dirty="0">
                <a:solidFill>
                  <a:srgbClr val="BF0041"/>
                </a:solidFill>
                <a:latin typeface="Calibri"/>
                <a:cs typeface="Calibri"/>
              </a:rPr>
              <a:t>πακέτου</a:t>
            </a:r>
            <a:r>
              <a:rPr sz="1400" b="1" spc="-5" dirty="0">
                <a:solidFill>
                  <a:srgbClr val="BF0041"/>
                </a:solidFill>
                <a:latin typeface="Times New Roman"/>
                <a:cs typeface="Times New Roman"/>
              </a:rPr>
              <a:t>&gt;</a:t>
            </a:r>
            <a:endParaRPr sz="1400">
              <a:latin typeface="Times New Roman"/>
              <a:cs typeface="Times New Roman"/>
            </a:endParaRPr>
          </a:p>
        </p:txBody>
      </p:sp>
      <p:sp>
        <p:nvSpPr>
          <p:cNvPr id="8" name="object 8"/>
          <p:cNvSpPr txBox="1"/>
          <p:nvPr/>
        </p:nvSpPr>
        <p:spPr>
          <a:xfrm>
            <a:off x="3946841" y="3719448"/>
            <a:ext cx="5060315" cy="19304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Απομακρυσμένο</a:t>
            </a:r>
            <a:r>
              <a:rPr sz="1100" spc="-5" dirty="0">
                <a:latin typeface="Times New Roman"/>
                <a:cs typeface="Times New Roman"/>
              </a:rPr>
              <a:t>/</a:t>
            </a:r>
            <a:r>
              <a:rPr sz="1100" spc="-5" dirty="0">
                <a:latin typeface="Calibri"/>
                <a:cs typeface="Calibri"/>
              </a:rPr>
              <a:t>απεγκατάσταση</a:t>
            </a:r>
            <a:r>
              <a:rPr sz="1100" spc="35" dirty="0">
                <a:latin typeface="Calibri"/>
                <a:cs typeface="Calibri"/>
              </a:rPr>
              <a:t> </a:t>
            </a:r>
            <a:r>
              <a:rPr sz="1100" spc="-5" dirty="0">
                <a:latin typeface="Calibri"/>
                <a:cs typeface="Calibri"/>
              </a:rPr>
              <a:t>πακέτου</a:t>
            </a:r>
            <a:r>
              <a:rPr sz="1100" spc="35" dirty="0">
                <a:latin typeface="Calibri"/>
                <a:cs typeface="Calibri"/>
              </a:rPr>
              <a:t> </a:t>
            </a:r>
            <a:r>
              <a:rPr sz="1100" spc="-5" dirty="0">
                <a:latin typeface="Calibri"/>
                <a:cs typeface="Calibri"/>
              </a:rPr>
              <a:t>λογισμικού</a:t>
            </a:r>
            <a:r>
              <a:rPr sz="1100" spc="-5" dirty="0">
                <a:latin typeface="Times New Roman"/>
                <a:cs typeface="Times New Roman"/>
              </a:rPr>
              <a:t>,</a:t>
            </a:r>
            <a:r>
              <a:rPr sz="1100" spc="10" dirty="0">
                <a:latin typeface="Times New Roman"/>
                <a:cs typeface="Times New Roman"/>
              </a:rPr>
              <a:t> </a:t>
            </a:r>
            <a:r>
              <a:rPr sz="1100" spc="-5" dirty="0">
                <a:latin typeface="Calibri"/>
                <a:cs typeface="Calibri"/>
              </a:rPr>
              <a:t>αφήνοντας</a:t>
            </a:r>
            <a:r>
              <a:rPr sz="1100" spc="35" dirty="0">
                <a:latin typeface="Calibri"/>
                <a:cs typeface="Calibri"/>
              </a:rPr>
              <a:t> </a:t>
            </a:r>
            <a:r>
              <a:rPr sz="1100" spc="-5" dirty="0">
                <a:latin typeface="Calibri"/>
                <a:cs typeface="Calibri"/>
              </a:rPr>
              <a:t>πίσω</a:t>
            </a:r>
            <a:r>
              <a:rPr sz="1100" spc="335" dirty="0">
                <a:latin typeface="Calibri"/>
                <a:cs typeface="Calibri"/>
              </a:rPr>
              <a:t> </a:t>
            </a:r>
            <a:r>
              <a:rPr sz="1100" spc="-5" dirty="0">
                <a:latin typeface="Calibri"/>
                <a:cs typeface="Calibri"/>
              </a:rPr>
              <a:t>διαρθρώσεων</a:t>
            </a:r>
            <a:r>
              <a:rPr sz="1100" spc="-5" dirty="0">
                <a:latin typeface="Times New Roman"/>
                <a:cs typeface="Times New Roman"/>
              </a:rPr>
              <a:t>.</a:t>
            </a:r>
            <a:endParaRPr sz="1100">
              <a:latin typeface="Times New Roman"/>
              <a:cs typeface="Times New Roman"/>
            </a:endParaRPr>
          </a:p>
        </p:txBody>
      </p:sp>
      <p:sp>
        <p:nvSpPr>
          <p:cNvPr id="9" name="object 9"/>
          <p:cNvSpPr txBox="1"/>
          <p:nvPr/>
        </p:nvSpPr>
        <p:spPr>
          <a:xfrm>
            <a:off x="356870" y="4399597"/>
            <a:ext cx="3216275"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BF0041"/>
                </a:solidFill>
                <a:latin typeface="Times New Roman"/>
                <a:cs typeface="Times New Roman"/>
              </a:rPr>
              <a:t>sudo</a:t>
            </a:r>
            <a:r>
              <a:rPr sz="1400" b="1" spc="-30" dirty="0">
                <a:solidFill>
                  <a:srgbClr val="BF0041"/>
                </a:solidFill>
                <a:latin typeface="Times New Roman"/>
                <a:cs typeface="Times New Roman"/>
              </a:rPr>
              <a:t> </a:t>
            </a:r>
            <a:r>
              <a:rPr sz="1400" b="1" spc="-5" dirty="0">
                <a:solidFill>
                  <a:srgbClr val="BF0041"/>
                </a:solidFill>
                <a:latin typeface="Times New Roman"/>
                <a:cs typeface="Times New Roman"/>
              </a:rPr>
              <a:t>apt-get</a:t>
            </a:r>
            <a:r>
              <a:rPr sz="1400" b="1" spc="-25" dirty="0">
                <a:solidFill>
                  <a:srgbClr val="BF0041"/>
                </a:solidFill>
                <a:latin typeface="Times New Roman"/>
                <a:cs typeface="Times New Roman"/>
              </a:rPr>
              <a:t> </a:t>
            </a:r>
            <a:r>
              <a:rPr sz="1400" b="1" spc="-10" dirty="0">
                <a:solidFill>
                  <a:srgbClr val="BF0041"/>
                </a:solidFill>
                <a:latin typeface="Times New Roman"/>
                <a:cs typeface="Times New Roman"/>
              </a:rPr>
              <a:t>purge&lt;</a:t>
            </a:r>
            <a:r>
              <a:rPr sz="1400" b="1" spc="-10" dirty="0">
                <a:solidFill>
                  <a:srgbClr val="BF0041"/>
                </a:solidFill>
                <a:latin typeface="Calibri"/>
                <a:cs typeface="Calibri"/>
              </a:rPr>
              <a:t>όνομα</a:t>
            </a:r>
            <a:r>
              <a:rPr sz="1400" b="1" spc="-10" dirty="0">
                <a:solidFill>
                  <a:srgbClr val="BF0041"/>
                </a:solidFill>
                <a:latin typeface="Times New Roman"/>
                <a:cs typeface="Times New Roman"/>
              </a:rPr>
              <a:t>-</a:t>
            </a:r>
            <a:r>
              <a:rPr sz="1400" b="1" spc="-10" dirty="0">
                <a:solidFill>
                  <a:srgbClr val="BF0041"/>
                </a:solidFill>
                <a:latin typeface="Calibri"/>
                <a:cs typeface="Calibri"/>
              </a:rPr>
              <a:t>του</a:t>
            </a:r>
            <a:r>
              <a:rPr sz="1400" b="1" spc="-10" dirty="0">
                <a:solidFill>
                  <a:srgbClr val="BF0041"/>
                </a:solidFill>
                <a:latin typeface="Times New Roman"/>
                <a:cs typeface="Times New Roman"/>
              </a:rPr>
              <a:t>-</a:t>
            </a:r>
            <a:r>
              <a:rPr sz="1400" b="1" spc="-10" dirty="0">
                <a:solidFill>
                  <a:srgbClr val="BF0041"/>
                </a:solidFill>
                <a:latin typeface="Calibri"/>
                <a:cs typeface="Calibri"/>
              </a:rPr>
              <a:t>πακέτου</a:t>
            </a:r>
            <a:r>
              <a:rPr sz="1400" b="1" spc="-10" dirty="0">
                <a:solidFill>
                  <a:srgbClr val="BF0041"/>
                </a:solidFill>
                <a:latin typeface="Times New Roman"/>
                <a:cs typeface="Times New Roman"/>
              </a:rPr>
              <a:t>&gt;</a:t>
            </a:r>
            <a:endParaRPr sz="1400">
              <a:latin typeface="Times New Roman"/>
              <a:cs typeface="Times New Roman"/>
            </a:endParaRPr>
          </a:p>
        </p:txBody>
      </p:sp>
      <p:sp>
        <p:nvSpPr>
          <p:cNvPr id="11" name="object 11"/>
          <p:cNvSpPr txBox="1"/>
          <p:nvPr/>
        </p:nvSpPr>
        <p:spPr>
          <a:xfrm>
            <a:off x="3940301" y="4437591"/>
            <a:ext cx="4206875" cy="19304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Αφαίρεση</a:t>
            </a:r>
            <a:r>
              <a:rPr sz="1100" spc="-5" dirty="0">
                <a:latin typeface="Times New Roman"/>
                <a:cs typeface="Times New Roman"/>
              </a:rPr>
              <a:t>/</a:t>
            </a:r>
            <a:r>
              <a:rPr sz="1100" spc="-5" dirty="0">
                <a:latin typeface="Calibri"/>
                <a:cs typeface="Calibri"/>
              </a:rPr>
              <a:t>απεγκατάσταση</a:t>
            </a:r>
            <a:r>
              <a:rPr sz="1100" spc="30" dirty="0">
                <a:latin typeface="Calibri"/>
                <a:cs typeface="Calibri"/>
              </a:rPr>
              <a:t> </a:t>
            </a:r>
            <a:r>
              <a:rPr sz="1100" spc="-5" dirty="0">
                <a:latin typeface="Calibri"/>
                <a:cs typeface="Calibri"/>
              </a:rPr>
              <a:t>πακέτου</a:t>
            </a:r>
            <a:r>
              <a:rPr sz="1100" spc="35" dirty="0">
                <a:latin typeface="Calibri"/>
                <a:cs typeface="Calibri"/>
              </a:rPr>
              <a:t> </a:t>
            </a:r>
            <a:r>
              <a:rPr sz="1100" spc="-5" dirty="0">
                <a:latin typeface="Calibri"/>
                <a:cs typeface="Calibri"/>
              </a:rPr>
              <a:t>λογισμικού</a:t>
            </a:r>
            <a:r>
              <a:rPr sz="1100" spc="-5" dirty="0">
                <a:latin typeface="Times New Roman"/>
                <a:cs typeface="Times New Roman"/>
              </a:rPr>
              <a:t>,</a:t>
            </a:r>
            <a:r>
              <a:rPr sz="1100" spc="10" dirty="0">
                <a:latin typeface="Times New Roman"/>
                <a:cs typeface="Times New Roman"/>
              </a:rPr>
              <a:t> </a:t>
            </a:r>
            <a:r>
              <a:rPr sz="1100" spc="-5" dirty="0">
                <a:latin typeface="Calibri"/>
                <a:cs typeface="Calibri"/>
              </a:rPr>
              <a:t>διαγραφή</a:t>
            </a:r>
            <a:r>
              <a:rPr sz="1100" spc="325" dirty="0">
                <a:latin typeface="Calibri"/>
                <a:cs typeface="Calibri"/>
              </a:rPr>
              <a:t> </a:t>
            </a:r>
            <a:r>
              <a:rPr sz="1100" spc="-5" dirty="0">
                <a:latin typeface="Calibri"/>
                <a:cs typeface="Calibri"/>
              </a:rPr>
              <a:t>διάρθρωσης</a:t>
            </a:r>
            <a:r>
              <a:rPr sz="1100" spc="-5" dirty="0">
                <a:latin typeface="Times New Roman"/>
                <a:cs typeface="Times New Roman"/>
              </a:rPr>
              <a:t>.</a:t>
            </a:r>
            <a:endParaRPr sz="1100" dirty="0">
              <a:latin typeface="Times New Roman"/>
              <a:cs typeface="Times New Roman"/>
            </a:endParaRPr>
          </a:p>
        </p:txBody>
      </p:sp>
      <p:sp>
        <p:nvSpPr>
          <p:cNvPr id="12" name="object 12"/>
          <p:cNvSpPr txBox="1"/>
          <p:nvPr/>
        </p:nvSpPr>
        <p:spPr>
          <a:xfrm>
            <a:off x="356870" y="5143817"/>
            <a:ext cx="3319779"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BF0041"/>
                </a:solidFill>
                <a:latin typeface="Times New Roman"/>
                <a:cs typeface="Times New Roman"/>
              </a:rPr>
              <a:t>sudo</a:t>
            </a:r>
            <a:r>
              <a:rPr sz="1400" b="1" spc="-15" dirty="0">
                <a:solidFill>
                  <a:srgbClr val="BF0041"/>
                </a:solidFill>
                <a:latin typeface="Times New Roman"/>
                <a:cs typeface="Times New Roman"/>
              </a:rPr>
              <a:t> </a:t>
            </a:r>
            <a:r>
              <a:rPr sz="1400" b="1" spc="-5" dirty="0">
                <a:solidFill>
                  <a:srgbClr val="BF0041"/>
                </a:solidFill>
                <a:latin typeface="Times New Roman"/>
                <a:cs typeface="Times New Roman"/>
              </a:rPr>
              <a:t>apt-cache</a:t>
            </a:r>
            <a:r>
              <a:rPr sz="1400" b="1" dirty="0">
                <a:solidFill>
                  <a:srgbClr val="BF0041"/>
                </a:solidFill>
                <a:latin typeface="Times New Roman"/>
                <a:cs typeface="Times New Roman"/>
              </a:rPr>
              <a:t> </a:t>
            </a:r>
            <a:r>
              <a:rPr sz="1400" b="1" spc="-5" dirty="0">
                <a:solidFill>
                  <a:srgbClr val="BF0041"/>
                </a:solidFill>
                <a:latin typeface="Times New Roman"/>
                <a:cs typeface="Times New Roman"/>
              </a:rPr>
              <a:t>show </a:t>
            </a:r>
            <a:r>
              <a:rPr sz="1400" b="1" spc="-5" dirty="0">
                <a:solidFill>
                  <a:srgbClr val="BF0041"/>
                </a:solidFill>
                <a:latin typeface="Calibri"/>
                <a:cs typeface="Calibri"/>
              </a:rPr>
              <a:t>όνομα</a:t>
            </a:r>
            <a:r>
              <a:rPr sz="1400" b="1" spc="-5" dirty="0">
                <a:solidFill>
                  <a:srgbClr val="BF0041"/>
                </a:solidFill>
                <a:latin typeface="Times New Roman"/>
                <a:cs typeface="Times New Roman"/>
              </a:rPr>
              <a:t>-</a:t>
            </a:r>
            <a:r>
              <a:rPr sz="1400" b="1" spc="-5" dirty="0">
                <a:solidFill>
                  <a:srgbClr val="BF0041"/>
                </a:solidFill>
                <a:latin typeface="Calibri"/>
                <a:cs typeface="Calibri"/>
              </a:rPr>
              <a:t>του</a:t>
            </a:r>
            <a:r>
              <a:rPr sz="1400" b="1" spc="-5" dirty="0">
                <a:solidFill>
                  <a:srgbClr val="BF0041"/>
                </a:solidFill>
                <a:latin typeface="Times New Roman"/>
                <a:cs typeface="Times New Roman"/>
              </a:rPr>
              <a:t>-</a:t>
            </a:r>
            <a:r>
              <a:rPr sz="1400" b="1" spc="-5" dirty="0">
                <a:solidFill>
                  <a:srgbClr val="BF0041"/>
                </a:solidFill>
                <a:latin typeface="Calibri"/>
                <a:cs typeface="Calibri"/>
              </a:rPr>
              <a:t>πακέτου</a:t>
            </a:r>
            <a:r>
              <a:rPr sz="1400" b="1" spc="-5" dirty="0">
                <a:solidFill>
                  <a:srgbClr val="BF0041"/>
                </a:solidFill>
                <a:latin typeface="Times New Roman"/>
                <a:cs typeface="Times New Roman"/>
              </a:rPr>
              <a:t>&gt;</a:t>
            </a:r>
            <a:endParaRPr sz="1400">
              <a:latin typeface="Times New Roman"/>
              <a:cs typeface="Times New Roman"/>
            </a:endParaRPr>
          </a:p>
        </p:txBody>
      </p:sp>
      <p:sp>
        <p:nvSpPr>
          <p:cNvPr id="13" name="object 13"/>
          <p:cNvSpPr txBox="1"/>
          <p:nvPr/>
        </p:nvSpPr>
        <p:spPr>
          <a:xfrm>
            <a:off x="3940301" y="5166677"/>
            <a:ext cx="3285490" cy="19304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Εμφάνιση</a:t>
            </a:r>
            <a:r>
              <a:rPr sz="1100" spc="30" dirty="0">
                <a:latin typeface="Calibri"/>
                <a:cs typeface="Calibri"/>
              </a:rPr>
              <a:t> </a:t>
            </a:r>
            <a:r>
              <a:rPr sz="1100" spc="-5" dirty="0">
                <a:latin typeface="Calibri"/>
                <a:cs typeface="Calibri"/>
              </a:rPr>
              <a:t>πληροφοριών</a:t>
            </a:r>
            <a:r>
              <a:rPr sz="1100" spc="25" dirty="0">
                <a:latin typeface="Calibri"/>
                <a:cs typeface="Calibri"/>
              </a:rPr>
              <a:t> </a:t>
            </a:r>
            <a:r>
              <a:rPr sz="1100" spc="-5" dirty="0">
                <a:latin typeface="Calibri"/>
                <a:cs typeface="Calibri"/>
              </a:rPr>
              <a:t>σχετικά</a:t>
            </a:r>
            <a:r>
              <a:rPr sz="1100" spc="30" dirty="0">
                <a:latin typeface="Calibri"/>
                <a:cs typeface="Calibri"/>
              </a:rPr>
              <a:t> </a:t>
            </a:r>
            <a:r>
              <a:rPr sz="1100" spc="-5" dirty="0">
                <a:latin typeface="Calibri"/>
                <a:cs typeface="Calibri"/>
              </a:rPr>
              <a:t>με</a:t>
            </a:r>
            <a:r>
              <a:rPr sz="1100" spc="30" dirty="0">
                <a:latin typeface="Calibri"/>
                <a:cs typeface="Calibri"/>
              </a:rPr>
              <a:t> </a:t>
            </a:r>
            <a:r>
              <a:rPr sz="1100" spc="-10" dirty="0">
                <a:latin typeface="Calibri"/>
                <a:cs typeface="Calibri"/>
              </a:rPr>
              <a:t>το</a:t>
            </a:r>
            <a:r>
              <a:rPr sz="1100" spc="10" dirty="0">
                <a:latin typeface="Calibri"/>
                <a:cs typeface="Calibri"/>
              </a:rPr>
              <a:t> </a:t>
            </a:r>
            <a:r>
              <a:rPr sz="1100" spc="-10" dirty="0">
                <a:latin typeface="Calibri"/>
                <a:cs typeface="Calibri"/>
              </a:rPr>
              <a:t>πακέτο</a:t>
            </a:r>
            <a:r>
              <a:rPr sz="1100" spc="5" dirty="0">
                <a:latin typeface="Calibri"/>
                <a:cs typeface="Calibri"/>
              </a:rPr>
              <a:t> </a:t>
            </a:r>
            <a:r>
              <a:rPr sz="1100" spc="-15" dirty="0">
                <a:latin typeface="Calibri"/>
                <a:cs typeface="Calibri"/>
              </a:rPr>
              <a:t>λογισμικο</a:t>
            </a:r>
            <a:r>
              <a:rPr sz="1100" spc="-15" dirty="0">
                <a:latin typeface="Times New Roman"/>
                <a:cs typeface="Times New Roman"/>
              </a:rPr>
              <a:t>.</a:t>
            </a:r>
            <a:endParaRPr sz="1100" dirty="0">
              <a:latin typeface="Times New Roman"/>
              <a:cs typeface="Times New Roman"/>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07525" y="6076950"/>
            <a:ext cx="1530032" cy="612140"/>
          </a:xfrm>
          <a:prstGeom prst="rect">
            <a:avLst/>
          </a:prstGeom>
        </p:spPr>
      </p:pic>
      <p:sp>
        <p:nvSpPr>
          <p:cNvPr id="3" name="object 3"/>
          <p:cNvSpPr txBox="1"/>
          <p:nvPr/>
        </p:nvSpPr>
        <p:spPr>
          <a:xfrm>
            <a:off x="485775" y="479742"/>
            <a:ext cx="1118235"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Calibri"/>
                <a:cs typeface="Calibri"/>
              </a:rPr>
              <a:t>Η </a:t>
            </a:r>
            <a:r>
              <a:rPr sz="1400" b="1" spc="-15" dirty="0">
                <a:latin typeface="Calibri"/>
                <a:cs typeface="Calibri"/>
              </a:rPr>
              <a:t>εντολή</a:t>
            </a:r>
            <a:r>
              <a:rPr sz="1400" b="1" dirty="0">
                <a:latin typeface="Calibri"/>
                <a:cs typeface="Calibri"/>
              </a:rPr>
              <a:t> </a:t>
            </a:r>
            <a:r>
              <a:rPr sz="1400" b="1" spc="-5" dirty="0">
                <a:latin typeface="Times New Roman"/>
                <a:cs typeface="Times New Roman"/>
              </a:rPr>
              <a:t>dpkg</a:t>
            </a:r>
            <a:endParaRPr sz="1400">
              <a:latin typeface="Times New Roman"/>
              <a:cs typeface="Times New Roman"/>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75</a:t>
            </a:r>
          </a:p>
        </p:txBody>
      </p:sp>
      <p:sp>
        <p:nvSpPr>
          <p:cNvPr id="4" name="object 4"/>
          <p:cNvSpPr txBox="1"/>
          <p:nvPr/>
        </p:nvSpPr>
        <p:spPr>
          <a:xfrm>
            <a:off x="537209" y="1618932"/>
            <a:ext cx="11504930"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Εκτός</a:t>
            </a:r>
            <a:r>
              <a:rPr sz="1400" spc="45" dirty="0">
                <a:latin typeface="Calibri"/>
                <a:cs typeface="Calibri"/>
              </a:rPr>
              <a:t> </a:t>
            </a:r>
            <a:r>
              <a:rPr sz="1400" spc="-5" dirty="0">
                <a:latin typeface="Calibri"/>
                <a:cs typeface="Calibri"/>
              </a:rPr>
              <a:t>από</a:t>
            </a:r>
            <a:r>
              <a:rPr sz="1400" spc="45" dirty="0">
                <a:latin typeface="Calibri"/>
                <a:cs typeface="Calibri"/>
              </a:rPr>
              <a:t> </a:t>
            </a:r>
            <a:r>
              <a:rPr sz="1400" spc="-5" dirty="0">
                <a:latin typeface="Calibri"/>
                <a:cs typeface="Calibri"/>
              </a:rPr>
              <a:t>τις</a:t>
            </a:r>
            <a:r>
              <a:rPr sz="1400" spc="50" dirty="0">
                <a:latin typeface="Calibri"/>
                <a:cs typeface="Calibri"/>
              </a:rPr>
              <a:t> </a:t>
            </a:r>
            <a:r>
              <a:rPr sz="1400" b="1" spc="-5" dirty="0">
                <a:latin typeface="Calibri"/>
                <a:cs typeface="Calibri"/>
              </a:rPr>
              <a:t>χρήσιμα</a:t>
            </a:r>
            <a:r>
              <a:rPr sz="1400" b="1" spc="45" dirty="0">
                <a:latin typeface="Calibri"/>
                <a:cs typeface="Calibri"/>
              </a:rPr>
              <a:t> </a:t>
            </a:r>
            <a:r>
              <a:rPr sz="1400" b="1" spc="-5" dirty="0">
                <a:latin typeface="Calibri"/>
                <a:cs typeface="Calibri"/>
              </a:rPr>
              <a:t>εργαλεία</a:t>
            </a:r>
            <a:r>
              <a:rPr sz="1400" b="1" spc="50" dirty="0">
                <a:latin typeface="Calibri"/>
                <a:cs typeface="Calibri"/>
              </a:rPr>
              <a:t> </a:t>
            </a:r>
            <a:r>
              <a:rPr sz="1400" b="1" spc="-5" dirty="0">
                <a:latin typeface="Times New Roman"/>
                <a:cs typeface="Times New Roman"/>
              </a:rPr>
              <a:t>APT,</a:t>
            </a:r>
            <a:r>
              <a:rPr sz="1400" b="1" spc="10" dirty="0">
                <a:latin typeface="Times New Roman"/>
                <a:cs typeface="Times New Roman"/>
              </a:rPr>
              <a:t> </a:t>
            </a:r>
            <a:r>
              <a:rPr sz="1400" spc="-5" dirty="0">
                <a:latin typeface="Calibri"/>
                <a:cs typeface="Calibri"/>
              </a:rPr>
              <a:t>μπορείτε</a:t>
            </a:r>
            <a:r>
              <a:rPr sz="1400" spc="50" dirty="0">
                <a:latin typeface="Calibri"/>
                <a:cs typeface="Calibri"/>
              </a:rPr>
              <a:t> </a:t>
            </a:r>
            <a:r>
              <a:rPr sz="1400" spc="-5" dirty="0">
                <a:latin typeface="Calibri"/>
                <a:cs typeface="Calibri"/>
              </a:rPr>
              <a:t>να</a:t>
            </a:r>
            <a:r>
              <a:rPr sz="1400" spc="45" dirty="0">
                <a:latin typeface="Calibri"/>
                <a:cs typeface="Calibri"/>
              </a:rPr>
              <a:t> </a:t>
            </a:r>
            <a:r>
              <a:rPr sz="1400" spc="-5" dirty="0">
                <a:latin typeface="Calibri"/>
                <a:cs typeface="Calibri"/>
              </a:rPr>
              <a:t>χρησιμοποιήσετε</a:t>
            </a:r>
            <a:r>
              <a:rPr sz="1400" spc="55" dirty="0">
                <a:latin typeface="Calibri"/>
                <a:cs typeface="Calibri"/>
              </a:rPr>
              <a:t> </a:t>
            </a:r>
            <a:r>
              <a:rPr sz="1400" spc="-5" dirty="0">
                <a:latin typeface="Calibri"/>
                <a:cs typeface="Calibri"/>
              </a:rPr>
              <a:t>την</a:t>
            </a:r>
            <a:r>
              <a:rPr sz="1400" spc="45" dirty="0">
                <a:latin typeface="Calibri"/>
                <a:cs typeface="Calibri"/>
              </a:rPr>
              <a:t> </a:t>
            </a:r>
            <a:r>
              <a:rPr sz="1400" spc="-5" dirty="0">
                <a:latin typeface="Calibri"/>
                <a:cs typeface="Calibri"/>
              </a:rPr>
              <a:t>εντολή</a:t>
            </a:r>
            <a:r>
              <a:rPr sz="1400" spc="50" dirty="0">
                <a:latin typeface="Calibri"/>
                <a:cs typeface="Calibri"/>
              </a:rPr>
              <a:t> </a:t>
            </a:r>
            <a:r>
              <a:rPr sz="1400" spc="-5" dirty="0">
                <a:latin typeface="Times New Roman"/>
                <a:cs typeface="Times New Roman"/>
              </a:rPr>
              <a:t>dpkg</a:t>
            </a:r>
            <a:r>
              <a:rPr sz="1400" spc="15" dirty="0">
                <a:latin typeface="Times New Roman"/>
                <a:cs typeface="Times New Roman"/>
              </a:rPr>
              <a:t> </a:t>
            </a:r>
            <a:r>
              <a:rPr sz="1400" spc="-5" dirty="0">
                <a:latin typeface="Calibri"/>
                <a:cs typeface="Calibri"/>
              </a:rPr>
              <a:t>για</a:t>
            </a:r>
            <a:r>
              <a:rPr sz="1400" spc="50" dirty="0">
                <a:latin typeface="Calibri"/>
                <a:cs typeface="Calibri"/>
              </a:rPr>
              <a:t> </a:t>
            </a:r>
            <a:r>
              <a:rPr sz="1400" spc="-5" dirty="0">
                <a:latin typeface="Calibri"/>
                <a:cs typeface="Calibri"/>
              </a:rPr>
              <a:t>να</a:t>
            </a:r>
            <a:r>
              <a:rPr sz="1400" spc="45" dirty="0">
                <a:latin typeface="Calibri"/>
                <a:cs typeface="Calibri"/>
              </a:rPr>
              <a:t> </a:t>
            </a:r>
            <a:r>
              <a:rPr sz="1400" spc="-5" dirty="0">
                <a:latin typeface="Calibri"/>
                <a:cs typeface="Calibri"/>
              </a:rPr>
              <a:t>διαδραματίσετε</a:t>
            </a:r>
            <a:r>
              <a:rPr sz="1400" spc="55" dirty="0">
                <a:latin typeface="Calibri"/>
                <a:cs typeface="Calibri"/>
              </a:rPr>
              <a:t> </a:t>
            </a:r>
            <a:r>
              <a:rPr sz="1400" spc="-5" dirty="0">
                <a:latin typeface="Calibri"/>
                <a:cs typeface="Calibri"/>
              </a:rPr>
              <a:t>διαδραστικό</a:t>
            </a:r>
            <a:r>
              <a:rPr sz="1400" spc="50" dirty="0">
                <a:latin typeface="Calibri"/>
                <a:cs typeface="Calibri"/>
              </a:rPr>
              <a:t> </a:t>
            </a:r>
            <a:r>
              <a:rPr sz="1400" spc="-5" dirty="0">
                <a:latin typeface="Calibri"/>
                <a:cs typeface="Calibri"/>
              </a:rPr>
              <a:t>ρόλο</a:t>
            </a:r>
            <a:r>
              <a:rPr sz="1400" spc="45" dirty="0">
                <a:latin typeface="Calibri"/>
                <a:cs typeface="Calibri"/>
              </a:rPr>
              <a:t> </a:t>
            </a:r>
            <a:r>
              <a:rPr sz="1400" spc="-5" dirty="0">
                <a:latin typeface="Calibri"/>
                <a:cs typeface="Calibri"/>
              </a:rPr>
              <a:t>με</a:t>
            </a:r>
            <a:r>
              <a:rPr sz="1400" spc="45" dirty="0">
                <a:latin typeface="Calibri"/>
                <a:cs typeface="Calibri"/>
              </a:rPr>
              <a:t> </a:t>
            </a:r>
            <a:r>
              <a:rPr sz="1400" spc="-5" dirty="0">
                <a:latin typeface="Calibri"/>
                <a:cs typeface="Calibri"/>
              </a:rPr>
              <a:t>τον</a:t>
            </a:r>
            <a:r>
              <a:rPr sz="1400" spc="50" dirty="0">
                <a:latin typeface="Calibri"/>
                <a:cs typeface="Calibri"/>
              </a:rPr>
              <a:t> </a:t>
            </a:r>
            <a:r>
              <a:rPr sz="1400" spc="-15" dirty="0">
                <a:latin typeface="Calibri"/>
                <a:cs typeface="Calibri"/>
              </a:rPr>
              <a:t>διαχειριστή</a:t>
            </a:r>
            <a:r>
              <a:rPr sz="1400" spc="40" dirty="0">
                <a:latin typeface="Calibri"/>
                <a:cs typeface="Calibri"/>
              </a:rPr>
              <a:t> </a:t>
            </a:r>
            <a:r>
              <a:rPr sz="1400" spc="-5" dirty="0">
                <a:latin typeface="Calibri"/>
                <a:cs typeface="Calibri"/>
              </a:rPr>
              <a:t>πακέτων</a:t>
            </a:r>
            <a:r>
              <a:rPr sz="1400" spc="-5" dirty="0">
                <a:latin typeface="Times New Roman"/>
                <a:cs typeface="Times New Roman"/>
              </a:rPr>
              <a:t>:</a:t>
            </a:r>
            <a:endParaRPr sz="1400">
              <a:latin typeface="Times New Roman"/>
              <a:cs typeface="Times New Roman"/>
            </a:endParaRPr>
          </a:p>
        </p:txBody>
      </p:sp>
      <p:sp>
        <p:nvSpPr>
          <p:cNvPr id="5" name="object 5"/>
          <p:cNvSpPr txBox="1"/>
          <p:nvPr/>
        </p:nvSpPr>
        <p:spPr>
          <a:xfrm>
            <a:off x="537209" y="2363152"/>
            <a:ext cx="65278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FF0000"/>
                </a:solidFill>
                <a:latin typeface="Times New Roman"/>
                <a:cs typeface="Times New Roman"/>
              </a:rPr>
              <a:t>dgpk</a:t>
            </a:r>
            <a:r>
              <a:rPr sz="1400" b="1" spc="-70" dirty="0">
                <a:solidFill>
                  <a:srgbClr val="FF0000"/>
                </a:solidFill>
                <a:latin typeface="Times New Roman"/>
                <a:cs typeface="Times New Roman"/>
              </a:rPr>
              <a:t> </a:t>
            </a:r>
            <a:r>
              <a:rPr sz="1400" b="1" spc="-5" dirty="0">
                <a:solidFill>
                  <a:srgbClr val="FF0000"/>
                </a:solidFill>
                <a:latin typeface="Times New Roman"/>
                <a:cs typeface="Times New Roman"/>
              </a:rPr>
              <a:t>-l</a:t>
            </a:r>
            <a:endParaRPr sz="1400">
              <a:latin typeface="Times New Roman"/>
              <a:cs typeface="Times New Roman"/>
            </a:endParaRPr>
          </a:p>
        </p:txBody>
      </p:sp>
      <p:sp>
        <p:nvSpPr>
          <p:cNvPr id="6" name="object 6"/>
          <p:cNvSpPr txBox="1"/>
          <p:nvPr/>
        </p:nvSpPr>
        <p:spPr>
          <a:xfrm>
            <a:off x="2772410" y="2363152"/>
            <a:ext cx="4349115" cy="238760"/>
          </a:xfrm>
          <a:prstGeom prst="rect">
            <a:avLst/>
          </a:prstGeom>
        </p:spPr>
        <p:txBody>
          <a:bodyPr vert="horz" wrap="square" lIns="0" tIns="12700" rIns="0" bIns="0" rtlCol="0">
            <a:spAutoFit/>
          </a:bodyPr>
          <a:lstStyle/>
          <a:p>
            <a:pPr marL="12700">
              <a:lnSpc>
                <a:spcPct val="100000"/>
              </a:lnSpc>
              <a:spcBef>
                <a:spcPts val="100"/>
              </a:spcBef>
              <a:tabLst>
                <a:tab pos="361315" algn="l"/>
              </a:tabLst>
            </a:pPr>
            <a:r>
              <a:rPr sz="1400" dirty="0">
                <a:latin typeface="Times New Roman"/>
                <a:cs typeface="Times New Roman"/>
              </a:rPr>
              <a:t>:	</a:t>
            </a:r>
            <a:r>
              <a:rPr sz="1400" spc="-5" dirty="0">
                <a:latin typeface="Calibri"/>
                <a:cs typeface="Calibri"/>
              </a:rPr>
              <a:t>Λίστα</a:t>
            </a:r>
            <a:r>
              <a:rPr sz="1400" spc="45" dirty="0">
                <a:latin typeface="Calibri"/>
                <a:cs typeface="Calibri"/>
              </a:rPr>
              <a:t> </a:t>
            </a:r>
            <a:r>
              <a:rPr sz="1400" spc="-5" dirty="0">
                <a:latin typeface="Calibri"/>
                <a:cs typeface="Calibri"/>
              </a:rPr>
              <a:t>όλων</a:t>
            </a:r>
            <a:r>
              <a:rPr sz="1400" spc="40" dirty="0">
                <a:latin typeface="Calibri"/>
                <a:cs typeface="Calibri"/>
              </a:rPr>
              <a:t> </a:t>
            </a:r>
            <a:r>
              <a:rPr sz="1400" spc="-5" dirty="0">
                <a:latin typeface="Calibri"/>
                <a:cs typeface="Calibri"/>
              </a:rPr>
              <a:t>των</a:t>
            </a:r>
            <a:r>
              <a:rPr sz="1400" spc="40" dirty="0">
                <a:latin typeface="Calibri"/>
                <a:cs typeface="Calibri"/>
              </a:rPr>
              <a:t> </a:t>
            </a:r>
            <a:r>
              <a:rPr sz="1400" spc="-5" dirty="0">
                <a:latin typeface="Calibri"/>
                <a:cs typeface="Calibri"/>
              </a:rPr>
              <a:t>εγκατεστημένων</a:t>
            </a:r>
            <a:r>
              <a:rPr sz="1400" spc="45" dirty="0">
                <a:latin typeface="Calibri"/>
                <a:cs typeface="Calibri"/>
              </a:rPr>
              <a:t> </a:t>
            </a:r>
            <a:r>
              <a:rPr sz="1400" spc="-15" dirty="0">
                <a:latin typeface="Calibri"/>
                <a:cs typeface="Calibri"/>
              </a:rPr>
              <a:t>πακέτων</a:t>
            </a:r>
            <a:r>
              <a:rPr sz="1400" spc="20" dirty="0">
                <a:latin typeface="Calibri"/>
                <a:cs typeface="Calibri"/>
              </a:rPr>
              <a:t> </a:t>
            </a:r>
            <a:r>
              <a:rPr sz="1400" spc="-15" dirty="0">
                <a:latin typeface="Calibri"/>
                <a:cs typeface="Calibri"/>
              </a:rPr>
              <a:t>λογισμικού</a:t>
            </a:r>
            <a:r>
              <a:rPr sz="1400" spc="-15" dirty="0">
                <a:latin typeface="Times New Roman"/>
                <a:cs typeface="Times New Roman"/>
              </a:rPr>
              <a:t>.</a:t>
            </a:r>
            <a:endParaRPr sz="1400">
              <a:latin typeface="Times New Roman"/>
              <a:cs typeface="Times New Roman"/>
            </a:endParaRPr>
          </a:p>
        </p:txBody>
      </p:sp>
      <p:sp>
        <p:nvSpPr>
          <p:cNvPr id="7" name="object 7"/>
          <p:cNvSpPr txBox="1"/>
          <p:nvPr/>
        </p:nvSpPr>
        <p:spPr>
          <a:xfrm>
            <a:off x="537209" y="3107372"/>
            <a:ext cx="161036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FF0000"/>
                </a:solidFill>
                <a:latin typeface="Times New Roman"/>
                <a:cs typeface="Times New Roman"/>
              </a:rPr>
              <a:t>dpkg</a:t>
            </a:r>
            <a:r>
              <a:rPr sz="1400" b="1" spc="-25" dirty="0">
                <a:solidFill>
                  <a:srgbClr val="FF0000"/>
                </a:solidFill>
                <a:latin typeface="Times New Roman"/>
                <a:cs typeface="Times New Roman"/>
              </a:rPr>
              <a:t> </a:t>
            </a:r>
            <a:r>
              <a:rPr sz="1400" b="1" spc="-5" dirty="0">
                <a:solidFill>
                  <a:srgbClr val="FF0000"/>
                </a:solidFill>
                <a:latin typeface="Times New Roman"/>
                <a:cs typeface="Times New Roman"/>
              </a:rPr>
              <a:t>-S</a:t>
            </a:r>
            <a:r>
              <a:rPr sz="1400" b="1" spc="-20" dirty="0">
                <a:solidFill>
                  <a:srgbClr val="FF0000"/>
                </a:solidFill>
                <a:latin typeface="Times New Roman"/>
                <a:cs typeface="Times New Roman"/>
              </a:rPr>
              <a:t> </a:t>
            </a:r>
            <a:r>
              <a:rPr sz="1400" b="1" spc="-15" dirty="0">
                <a:solidFill>
                  <a:srgbClr val="FF0000"/>
                </a:solidFill>
                <a:latin typeface="Times New Roman"/>
                <a:cs typeface="Times New Roman"/>
              </a:rPr>
              <a:t>/path/to/file</a:t>
            </a:r>
            <a:endParaRPr sz="1400">
              <a:latin typeface="Times New Roman"/>
              <a:cs typeface="Times New Roman"/>
            </a:endParaRPr>
          </a:p>
        </p:txBody>
      </p:sp>
      <p:sp>
        <p:nvSpPr>
          <p:cNvPr id="8" name="object 8"/>
          <p:cNvSpPr txBox="1"/>
          <p:nvPr/>
        </p:nvSpPr>
        <p:spPr>
          <a:xfrm>
            <a:off x="2766060" y="3107372"/>
            <a:ext cx="4377055" cy="238760"/>
          </a:xfrm>
          <a:prstGeom prst="rect">
            <a:avLst/>
          </a:prstGeom>
        </p:spPr>
        <p:txBody>
          <a:bodyPr vert="horz" wrap="square" lIns="0" tIns="12700" rIns="0" bIns="0" rtlCol="0">
            <a:spAutoFit/>
          </a:bodyPr>
          <a:lstStyle/>
          <a:p>
            <a:pPr marL="12700">
              <a:lnSpc>
                <a:spcPct val="100000"/>
              </a:lnSpc>
              <a:spcBef>
                <a:spcPts val="100"/>
              </a:spcBef>
              <a:tabLst>
                <a:tab pos="361315" algn="l"/>
              </a:tabLst>
            </a:pPr>
            <a:r>
              <a:rPr sz="1400" dirty="0">
                <a:latin typeface="Times New Roman"/>
                <a:cs typeface="Times New Roman"/>
              </a:rPr>
              <a:t>:	</a:t>
            </a:r>
            <a:r>
              <a:rPr sz="1400" spc="-5" dirty="0">
                <a:latin typeface="Calibri"/>
                <a:cs typeface="Calibri"/>
              </a:rPr>
              <a:t>Λίστα</a:t>
            </a:r>
            <a:r>
              <a:rPr sz="1400" spc="40" dirty="0">
                <a:latin typeface="Calibri"/>
                <a:cs typeface="Calibri"/>
              </a:rPr>
              <a:t> </a:t>
            </a:r>
            <a:r>
              <a:rPr sz="1400" spc="-5" dirty="0">
                <a:latin typeface="Calibri"/>
                <a:cs typeface="Calibri"/>
              </a:rPr>
              <a:t>του</a:t>
            </a:r>
            <a:r>
              <a:rPr sz="1400" spc="40" dirty="0">
                <a:latin typeface="Calibri"/>
                <a:cs typeface="Calibri"/>
              </a:rPr>
              <a:t> </a:t>
            </a:r>
            <a:r>
              <a:rPr sz="1400" spc="-5" dirty="0">
                <a:latin typeface="Calibri"/>
                <a:cs typeface="Calibri"/>
              </a:rPr>
              <a:t>πακέτου</a:t>
            </a:r>
            <a:r>
              <a:rPr sz="1400" spc="40" dirty="0">
                <a:latin typeface="Calibri"/>
                <a:cs typeface="Calibri"/>
              </a:rPr>
              <a:t> </a:t>
            </a:r>
            <a:r>
              <a:rPr sz="1400" spc="-5" dirty="0">
                <a:latin typeface="Calibri"/>
                <a:cs typeface="Calibri"/>
              </a:rPr>
              <a:t>λογισμικού</a:t>
            </a:r>
            <a:r>
              <a:rPr sz="1400" spc="40" dirty="0">
                <a:latin typeface="Calibri"/>
                <a:cs typeface="Calibri"/>
              </a:rPr>
              <a:t> </a:t>
            </a:r>
            <a:r>
              <a:rPr sz="1400" spc="-5" dirty="0">
                <a:latin typeface="Calibri"/>
                <a:cs typeface="Calibri"/>
              </a:rPr>
              <a:t>που</a:t>
            </a:r>
            <a:r>
              <a:rPr sz="1400" spc="40" dirty="0">
                <a:latin typeface="Calibri"/>
                <a:cs typeface="Calibri"/>
              </a:rPr>
              <a:t> </a:t>
            </a:r>
            <a:r>
              <a:rPr sz="1400" spc="-5" dirty="0">
                <a:latin typeface="Calibri"/>
                <a:cs typeface="Calibri"/>
              </a:rPr>
              <a:t>περιέχει</a:t>
            </a:r>
            <a:r>
              <a:rPr sz="1400" spc="45" dirty="0">
                <a:latin typeface="Calibri"/>
                <a:cs typeface="Calibri"/>
              </a:rPr>
              <a:t> </a:t>
            </a:r>
            <a:r>
              <a:rPr sz="1400" spc="-10" dirty="0">
                <a:latin typeface="Calibri"/>
                <a:cs typeface="Calibri"/>
              </a:rPr>
              <a:t>το</a:t>
            </a:r>
            <a:r>
              <a:rPr sz="1400" spc="20" dirty="0">
                <a:latin typeface="Calibri"/>
                <a:cs typeface="Calibri"/>
              </a:rPr>
              <a:t> </a:t>
            </a:r>
            <a:r>
              <a:rPr sz="1400" spc="-15" dirty="0">
                <a:latin typeface="Calibri"/>
                <a:cs typeface="Calibri"/>
              </a:rPr>
              <a:t>αρχείο</a:t>
            </a:r>
            <a:r>
              <a:rPr sz="1400" spc="-15" dirty="0">
                <a:latin typeface="Times New Roman"/>
                <a:cs typeface="Times New Roman"/>
              </a:rPr>
              <a:t>.</a:t>
            </a:r>
            <a:endParaRPr sz="1400">
              <a:latin typeface="Times New Roman"/>
              <a:cs typeface="Times New Roman"/>
            </a:endParaRPr>
          </a:p>
        </p:txBody>
      </p:sp>
      <p:sp>
        <p:nvSpPr>
          <p:cNvPr id="9" name="object 9"/>
          <p:cNvSpPr txBox="1"/>
          <p:nvPr/>
        </p:nvSpPr>
        <p:spPr>
          <a:xfrm>
            <a:off x="537209" y="3852227"/>
            <a:ext cx="1628139"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FF0000"/>
                </a:solidFill>
                <a:latin typeface="Times New Roman"/>
                <a:cs typeface="Times New Roman"/>
              </a:rPr>
              <a:t>dpkg</a:t>
            </a:r>
            <a:r>
              <a:rPr sz="1400" b="1" spc="-25" dirty="0">
                <a:solidFill>
                  <a:srgbClr val="FF0000"/>
                </a:solidFill>
                <a:latin typeface="Times New Roman"/>
                <a:cs typeface="Times New Roman"/>
              </a:rPr>
              <a:t> </a:t>
            </a:r>
            <a:r>
              <a:rPr sz="1400" b="1" spc="-5" dirty="0">
                <a:solidFill>
                  <a:srgbClr val="FF0000"/>
                </a:solidFill>
                <a:latin typeface="Times New Roman"/>
                <a:cs typeface="Times New Roman"/>
              </a:rPr>
              <a:t>-i</a:t>
            </a:r>
            <a:r>
              <a:rPr sz="1400" b="1" spc="-15" dirty="0">
                <a:solidFill>
                  <a:srgbClr val="FF0000"/>
                </a:solidFill>
                <a:latin typeface="Times New Roman"/>
                <a:cs typeface="Times New Roman"/>
              </a:rPr>
              <a:t> package.deb</a:t>
            </a:r>
            <a:endParaRPr sz="1400">
              <a:latin typeface="Times New Roman"/>
              <a:cs typeface="Times New Roman"/>
            </a:endParaRPr>
          </a:p>
        </p:txBody>
      </p:sp>
      <p:sp>
        <p:nvSpPr>
          <p:cNvPr id="10" name="object 10"/>
          <p:cNvSpPr txBox="1"/>
          <p:nvPr/>
        </p:nvSpPr>
        <p:spPr>
          <a:xfrm>
            <a:off x="2785110" y="3852227"/>
            <a:ext cx="5777865" cy="238760"/>
          </a:xfrm>
          <a:prstGeom prst="rect">
            <a:avLst/>
          </a:prstGeom>
        </p:spPr>
        <p:txBody>
          <a:bodyPr vert="horz" wrap="square" lIns="0" tIns="12700" rIns="0" bIns="0" rtlCol="0">
            <a:spAutoFit/>
          </a:bodyPr>
          <a:lstStyle/>
          <a:p>
            <a:pPr marL="12700">
              <a:lnSpc>
                <a:spcPct val="100000"/>
              </a:lnSpc>
              <a:spcBef>
                <a:spcPts val="100"/>
              </a:spcBef>
              <a:tabLst>
                <a:tab pos="247015" algn="l"/>
              </a:tabLst>
            </a:pPr>
            <a:r>
              <a:rPr sz="1400" dirty="0">
                <a:latin typeface="Times New Roman"/>
                <a:cs typeface="Times New Roman"/>
              </a:rPr>
              <a:t>:	</a:t>
            </a:r>
            <a:r>
              <a:rPr sz="1400" spc="-5" dirty="0">
                <a:latin typeface="Calibri"/>
                <a:cs typeface="Calibri"/>
              </a:rPr>
              <a:t>Εγκατεστημένο</a:t>
            </a:r>
            <a:r>
              <a:rPr sz="1400" spc="40" dirty="0">
                <a:latin typeface="Calibri"/>
                <a:cs typeface="Calibri"/>
              </a:rPr>
              <a:t> </a:t>
            </a:r>
            <a:r>
              <a:rPr sz="1400" spc="-5" dirty="0">
                <a:latin typeface="Calibri"/>
                <a:cs typeface="Calibri"/>
              </a:rPr>
              <a:t>πακέτο</a:t>
            </a:r>
            <a:r>
              <a:rPr sz="1400" spc="40" dirty="0">
                <a:latin typeface="Calibri"/>
                <a:cs typeface="Calibri"/>
              </a:rPr>
              <a:t> </a:t>
            </a:r>
            <a:r>
              <a:rPr sz="1400" spc="-5" dirty="0">
                <a:latin typeface="Calibri"/>
                <a:cs typeface="Calibri"/>
              </a:rPr>
              <a:t>λογισμικού</a:t>
            </a:r>
            <a:r>
              <a:rPr sz="1400" spc="40" dirty="0">
                <a:latin typeface="Calibri"/>
                <a:cs typeface="Calibri"/>
              </a:rPr>
              <a:t> </a:t>
            </a:r>
            <a:r>
              <a:rPr sz="1400" spc="-5" dirty="0">
                <a:latin typeface="Calibri"/>
                <a:cs typeface="Calibri"/>
              </a:rPr>
              <a:t>από</a:t>
            </a:r>
            <a:r>
              <a:rPr sz="1400" spc="40" dirty="0">
                <a:latin typeface="Calibri"/>
                <a:cs typeface="Calibri"/>
              </a:rPr>
              <a:t> </a:t>
            </a:r>
            <a:r>
              <a:rPr sz="1400" dirty="0">
                <a:latin typeface="Calibri"/>
                <a:cs typeface="Calibri"/>
              </a:rPr>
              <a:t>το</a:t>
            </a:r>
            <a:r>
              <a:rPr sz="1400" spc="40" dirty="0">
                <a:latin typeface="Calibri"/>
                <a:cs typeface="Calibri"/>
              </a:rPr>
              <a:t> </a:t>
            </a:r>
            <a:r>
              <a:rPr sz="1400" spc="-5" dirty="0">
                <a:latin typeface="Calibri"/>
                <a:cs typeface="Calibri"/>
              </a:rPr>
              <a:t>αρχείο</a:t>
            </a:r>
            <a:r>
              <a:rPr sz="1400" spc="40" dirty="0">
                <a:latin typeface="Calibri"/>
                <a:cs typeface="Calibri"/>
              </a:rPr>
              <a:t> </a:t>
            </a:r>
            <a:r>
              <a:rPr sz="1400" spc="-5" dirty="0">
                <a:latin typeface="Calibri"/>
                <a:cs typeface="Calibri"/>
              </a:rPr>
              <a:t>με</a:t>
            </a:r>
            <a:r>
              <a:rPr sz="1400" spc="40" dirty="0">
                <a:latin typeface="Calibri"/>
                <a:cs typeface="Calibri"/>
              </a:rPr>
              <a:t> </a:t>
            </a:r>
            <a:r>
              <a:rPr sz="1400" dirty="0">
                <a:latin typeface="Calibri"/>
                <a:cs typeface="Calibri"/>
              </a:rPr>
              <a:t>το</a:t>
            </a:r>
            <a:r>
              <a:rPr sz="1400" spc="40" dirty="0">
                <a:latin typeface="Calibri"/>
                <a:cs typeface="Calibri"/>
              </a:rPr>
              <a:t> </a:t>
            </a:r>
            <a:r>
              <a:rPr sz="1400" spc="-5" dirty="0">
                <a:latin typeface="Calibri"/>
                <a:cs typeface="Calibri"/>
              </a:rPr>
              <a:t>όνομα</a:t>
            </a:r>
            <a:r>
              <a:rPr sz="1400" spc="40" dirty="0">
                <a:latin typeface="Calibri"/>
                <a:cs typeface="Calibri"/>
              </a:rPr>
              <a:t> </a:t>
            </a:r>
            <a:r>
              <a:rPr sz="1400" spc="-15" dirty="0">
                <a:latin typeface="Times New Roman"/>
                <a:cs typeface="Times New Roman"/>
              </a:rPr>
              <a:t>package.deb.</a:t>
            </a:r>
            <a:endParaRPr sz="1400">
              <a:latin typeface="Times New Roman"/>
              <a:cs typeface="Times New Roman"/>
            </a:endParaRPr>
          </a:p>
        </p:txBody>
      </p:sp>
      <p:sp>
        <p:nvSpPr>
          <p:cNvPr id="11" name="object 11"/>
          <p:cNvSpPr txBox="1"/>
          <p:nvPr/>
        </p:nvSpPr>
        <p:spPr>
          <a:xfrm>
            <a:off x="577215" y="4882197"/>
            <a:ext cx="2077085"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FF0000"/>
                </a:solidFill>
                <a:latin typeface="Times New Roman"/>
                <a:cs typeface="Times New Roman"/>
              </a:rPr>
              <a:t>dpkg</a:t>
            </a:r>
            <a:r>
              <a:rPr sz="1400" b="1" spc="-35" dirty="0">
                <a:solidFill>
                  <a:srgbClr val="FF0000"/>
                </a:solidFill>
                <a:latin typeface="Times New Roman"/>
                <a:cs typeface="Times New Roman"/>
              </a:rPr>
              <a:t> </a:t>
            </a:r>
            <a:r>
              <a:rPr sz="1400" b="1" spc="-5" dirty="0">
                <a:solidFill>
                  <a:srgbClr val="FF0000"/>
                </a:solidFill>
                <a:latin typeface="Times New Roman"/>
                <a:cs typeface="Times New Roman"/>
              </a:rPr>
              <a:t>-L</a:t>
            </a:r>
            <a:r>
              <a:rPr sz="1400" b="1" spc="-20" dirty="0">
                <a:solidFill>
                  <a:srgbClr val="FF0000"/>
                </a:solidFill>
                <a:latin typeface="Times New Roman"/>
                <a:cs typeface="Times New Roman"/>
              </a:rPr>
              <a:t> </a:t>
            </a:r>
            <a:r>
              <a:rPr sz="1400" b="1" spc="-10" dirty="0">
                <a:solidFill>
                  <a:srgbClr val="FF0000"/>
                </a:solidFill>
                <a:latin typeface="Calibri"/>
                <a:cs typeface="Calibri"/>
              </a:rPr>
              <a:t>πακέτο λογισμικο</a:t>
            </a:r>
            <a:endParaRPr sz="1400">
              <a:latin typeface="Calibri"/>
              <a:cs typeface="Calibri"/>
            </a:endParaRPr>
          </a:p>
        </p:txBody>
      </p:sp>
      <p:sp>
        <p:nvSpPr>
          <p:cNvPr id="12" name="object 12"/>
          <p:cNvSpPr txBox="1"/>
          <p:nvPr/>
        </p:nvSpPr>
        <p:spPr>
          <a:xfrm>
            <a:off x="2843529" y="4882197"/>
            <a:ext cx="467868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a:t>
            </a:r>
            <a:r>
              <a:rPr sz="1400" spc="5" dirty="0">
                <a:latin typeface="Times New Roman"/>
                <a:cs typeface="Times New Roman"/>
              </a:rPr>
              <a:t> </a:t>
            </a:r>
            <a:r>
              <a:rPr sz="1400" spc="-5" dirty="0">
                <a:latin typeface="Calibri"/>
                <a:cs typeface="Calibri"/>
              </a:rPr>
              <a:t>Λίστα</a:t>
            </a:r>
            <a:r>
              <a:rPr sz="1400" spc="45" dirty="0">
                <a:latin typeface="Calibri"/>
                <a:cs typeface="Calibri"/>
              </a:rPr>
              <a:t> </a:t>
            </a:r>
            <a:r>
              <a:rPr sz="1400" spc="-5" dirty="0">
                <a:latin typeface="Calibri"/>
                <a:cs typeface="Calibri"/>
              </a:rPr>
              <a:t>όλων</a:t>
            </a:r>
            <a:r>
              <a:rPr sz="1400" spc="40" dirty="0">
                <a:latin typeface="Calibri"/>
                <a:cs typeface="Calibri"/>
              </a:rPr>
              <a:t> </a:t>
            </a:r>
            <a:r>
              <a:rPr sz="1400" spc="-5" dirty="0">
                <a:latin typeface="Calibri"/>
                <a:cs typeface="Calibri"/>
              </a:rPr>
              <a:t>των</a:t>
            </a:r>
            <a:r>
              <a:rPr sz="1400" spc="45" dirty="0">
                <a:latin typeface="Calibri"/>
                <a:cs typeface="Calibri"/>
              </a:rPr>
              <a:t> </a:t>
            </a:r>
            <a:r>
              <a:rPr sz="1400" spc="-5" dirty="0">
                <a:latin typeface="Calibri"/>
                <a:cs typeface="Calibri"/>
              </a:rPr>
              <a:t>αρχείων</a:t>
            </a:r>
            <a:r>
              <a:rPr sz="1400" spc="40" dirty="0">
                <a:latin typeface="Calibri"/>
                <a:cs typeface="Calibri"/>
              </a:rPr>
              <a:t> </a:t>
            </a:r>
            <a:r>
              <a:rPr sz="1400" spc="-5" dirty="0">
                <a:latin typeface="Calibri"/>
                <a:cs typeface="Calibri"/>
              </a:rPr>
              <a:t>που</a:t>
            </a:r>
            <a:r>
              <a:rPr sz="1400" spc="40" dirty="0">
                <a:latin typeface="Calibri"/>
                <a:cs typeface="Calibri"/>
              </a:rPr>
              <a:t> </a:t>
            </a:r>
            <a:r>
              <a:rPr sz="1400" spc="-5" dirty="0">
                <a:latin typeface="Calibri"/>
                <a:cs typeface="Calibri"/>
              </a:rPr>
              <a:t>ανήκουν</a:t>
            </a:r>
            <a:r>
              <a:rPr sz="1400" spc="45" dirty="0">
                <a:latin typeface="Calibri"/>
                <a:cs typeface="Calibri"/>
              </a:rPr>
              <a:t> </a:t>
            </a:r>
            <a:r>
              <a:rPr sz="1400" spc="-5" dirty="0">
                <a:latin typeface="Calibri"/>
                <a:cs typeface="Calibri"/>
              </a:rPr>
              <a:t>στο</a:t>
            </a:r>
            <a:r>
              <a:rPr sz="1400" spc="40" dirty="0">
                <a:latin typeface="Calibri"/>
                <a:cs typeface="Calibri"/>
              </a:rPr>
              <a:t> </a:t>
            </a:r>
            <a:r>
              <a:rPr sz="1400" spc="-15" dirty="0">
                <a:latin typeface="Calibri"/>
                <a:cs typeface="Calibri"/>
              </a:rPr>
              <a:t>πακέτο</a:t>
            </a:r>
            <a:r>
              <a:rPr sz="1400" spc="20" dirty="0">
                <a:latin typeface="Calibri"/>
                <a:cs typeface="Calibri"/>
              </a:rPr>
              <a:t> </a:t>
            </a:r>
            <a:r>
              <a:rPr sz="1400" spc="-15" dirty="0">
                <a:latin typeface="Calibri"/>
                <a:cs typeface="Calibri"/>
              </a:rPr>
              <a:t>λογισμικού</a:t>
            </a:r>
            <a:r>
              <a:rPr sz="1400" spc="-15" dirty="0">
                <a:latin typeface="Times New Roman"/>
                <a:cs typeface="Times New Roman"/>
              </a:rPr>
              <a:t>.</a:t>
            </a:r>
            <a:endParaRPr sz="1400">
              <a:latin typeface="Times New Roman"/>
              <a:cs typeface="Times New Roman"/>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84657" y="0"/>
            <a:ext cx="5407660" cy="6858000"/>
          </a:xfrm>
          <a:custGeom>
            <a:avLst/>
            <a:gdLst/>
            <a:ahLst/>
            <a:cxnLst/>
            <a:rect l="l" t="t" r="r" b="b"/>
            <a:pathLst>
              <a:path w="5407659" h="6858000">
                <a:moveTo>
                  <a:pt x="0" y="6858000"/>
                </a:moveTo>
                <a:lnTo>
                  <a:pt x="5407342" y="6858000"/>
                </a:lnTo>
                <a:lnTo>
                  <a:pt x="5407342" y="0"/>
                </a:lnTo>
                <a:lnTo>
                  <a:pt x="0" y="0"/>
                </a:lnTo>
                <a:lnTo>
                  <a:pt x="0" y="685800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049134" y="2205354"/>
            <a:ext cx="4267200" cy="756920"/>
          </a:xfrm>
          <a:prstGeom prst="rect">
            <a:avLst/>
          </a:prstGeom>
        </p:spPr>
        <p:txBody>
          <a:bodyPr vert="horz" wrap="square" lIns="0" tIns="12700" rIns="0" bIns="0" rtlCol="0">
            <a:spAutoFit/>
          </a:bodyPr>
          <a:lstStyle/>
          <a:p>
            <a:pPr marL="12700">
              <a:lnSpc>
                <a:spcPct val="100000"/>
              </a:lnSpc>
              <a:spcBef>
                <a:spcPts val="100"/>
              </a:spcBef>
            </a:pPr>
            <a:r>
              <a:rPr sz="4800" spc="225" dirty="0">
                <a:solidFill>
                  <a:srgbClr val="FFBA00"/>
                </a:solidFill>
              </a:rPr>
              <a:t>Σας</a:t>
            </a:r>
            <a:r>
              <a:rPr sz="4800" spc="10" dirty="0">
                <a:solidFill>
                  <a:srgbClr val="FFBA00"/>
                </a:solidFill>
              </a:rPr>
              <a:t> </a:t>
            </a:r>
            <a:r>
              <a:rPr sz="4800" spc="215" dirty="0">
                <a:solidFill>
                  <a:srgbClr val="FFBA00"/>
                </a:solidFill>
              </a:rPr>
              <a:t>ευχαριστώ!</a:t>
            </a:r>
            <a:endParaRPr sz="4800"/>
          </a:p>
        </p:txBody>
      </p:sp>
      <p:grpSp>
        <p:nvGrpSpPr>
          <p:cNvPr id="4" name="object 4"/>
          <p:cNvGrpSpPr/>
          <p:nvPr/>
        </p:nvGrpSpPr>
        <p:grpSpPr>
          <a:xfrm>
            <a:off x="0" y="0"/>
            <a:ext cx="10499090" cy="6880225"/>
            <a:chOff x="0" y="0"/>
            <a:chExt cx="10499090" cy="6880225"/>
          </a:xfrm>
        </p:grpSpPr>
        <p:pic>
          <p:nvPicPr>
            <p:cNvPr id="5" name="object 5"/>
            <p:cNvPicPr/>
            <p:nvPr/>
          </p:nvPicPr>
          <p:blipFill>
            <a:blip r:embed="rId2" cstate="print"/>
            <a:stretch>
              <a:fillRect/>
            </a:stretch>
          </p:blipFill>
          <p:spPr>
            <a:xfrm>
              <a:off x="0" y="0"/>
              <a:ext cx="6784657" cy="6858000"/>
            </a:xfrm>
            <a:prstGeom prst="rect">
              <a:avLst/>
            </a:prstGeom>
          </p:spPr>
        </p:pic>
        <p:sp>
          <p:nvSpPr>
            <p:cNvPr id="6" name="object 6"/>
            <p:cNvSpPr/>
            <p:nvPr/>
          </p:nvSpPr>
          <p:spPr>
            <a:xfrm>
              <a:off x="4443729" y="5079"/>
              <a:ext cx="2545080" cy="6837045"/>
            </a:xfrm>
            <a:custGeom>
              <a:avLst/>
              <a:gdLst/>
              <a:ahLst/>
              <a:cxnLst/>
              <a:rect l="l" t="t" r="r" b="b"/>
              <a:pathLst>
                <a:path w="2545079" h="6837045">
                  <a:moveTo>
                    <a:pt x="1321435" y="2283142"/>
                  </a:moveTo>
                  <a:lnTo>
                    <a:pt x="1271587" y="2291080"/>
                  </a:lnTo>
                  <a:lnTo>
                    <a:pt x="1226185" y="2312352"/>
                  </a:lnTo>
                  <a:lnTo>
                    <a:pt x="1188085" y="2345372"/>
                  </a:lnTo>
                  <a:lnTo>
                    <a:pt x="1159510" y="2388870"/>
                  </a:lnTo>
                  <a:lnTo>
                    <a:pt x="1159510" y="2390140"/>
                  </a:lnTo>
                  <a:lnTo>
                    <a:pt x="819467" y="3658552"/>
                  </a:lnTo>
                  <a:lnTo>
                    <a:pt x="0" y="6835775"/>
                  </a:lnTo>
                  <a:lnTo>
                    <a:pt x="6667" y="6836410"/>
                  </a:lnTo>
                  <a:lnTo>
                    <a:pt x="20955" y="6837045"/>
                  </a:lnTo>
                  <a:lnTo>
                    <a:pt x="26670" y="6837045"/>
                  </a:lnTo>
                  <a:lnTo>
                    <a:pt x="843365" y="3664585"/>
                  </a:lnTo>
                  <a:lnTo>
                    <a:pt x="1183322" y="2397760"/>
                  </a:lnTo>
                  <a:lnTo>
                    <a:pt x="1208087" y="2360295"/>
                  </a:lnTo>
                  <a:lnTo>
                    <a:pt x="1241107" y="2332037"/>
                  </a:lnTo>
                  <a:lnTo>
                    <a:pt x="1280160" y="2313940"/>
                  </a:lnTo>
                  <a:lnTo>
                    <a:pt x="1322705" y="2307272"/>
                  </a:lnTo>
                  <a:lnTo>
                    <a:pt x="1417320" y="2307272"/>
                  </a:lnTo>
                  <a:lnTo>
                    <a:pt x="1373187" y="2289175"/>
                  </a:lnTo>
                  <a:lnTo>
                    <a:pt x="1321435" y="2283142"/>
                  </a:lnTo>
                  <a:close/>
                </a:path>
                <a:path w="2545079" h="6837045">
                  <a:moveTo>
                    <a:pt x="1417320" y="2307272"/>
                  </a:moveTo>
                  <a:lnTo>
                    <a:pt x="1322705" y="2307272"/>
                  </a:lnTo>
                  <a:lnTo>
                    <a:pt x="1366837" y="2312987"/>
                  </a:lnTo>
                  <a:lnTo>
                    <a:pt x="1412557" y="2333942"/>
                  </a:lnTo>
                  <a:lnTo>
                    <a:pt x="1448752" y="2366962"/>
                  </a:lnTo>
                  <a:lnTo>
                    <a:pt x="1472882" y="2408872"/>
                  </a:lnTo>
                  <a:lnTo>
                    <a:pt x="1483042" y="2456497"/>
                  </a:lnTo>
                  <a:lnTo>
                    <a:pt x="1477962" y="2506345"/>
                  </a:lnTo>
                  <a:lnTo>
                    <a:pt x="1220152" y="3457575"/>
                  </a:lnTo>
                  <a:lnTo>
                    <a:pt x="1214120" y="3492817"/>
                  </a:lnTo>
                  <a:lnTo>
                    <a:pt x="1215072" y="3525837"/>
                  </a:lnTo>
                  <a:lnTo>
                    <a:pt x="1215072" y="3528377"/>
                  </a:lnTo>
                  <a:lnTo>
                    <a:pt x="1223327" y="3563302"/>
                  </a:lnTo>
                  <a:lnTo>
                    <a:pt x="1258570" y="3626485"/>
                  </a:lnTo>
                  <a:lnTo>
                    <a:pt x="1314767" y="3669665"/>
                  </a:lnTo>
                  <a:lnTo>
                    <a:pt x="1349375" y="3682365"/>
                  </a:lnTo>
                  <a:lnTo>
                    <a:pt x="1349692" y="3682365"/>
                  </a:lnTo>
                  <a:lnTo>
                    <a:pt x="1397635" y="3688715"/>
                  </a:lnTo>
                  <a:lnTo>
                    <a:pt x="1444625" y="3682365"/>
                  </a:lnTo>
                  <a:lnTo>
                    <a:pt x="1488122" y="3664585"/>
                  </a:lnTo>
                  <a:lnTo>
                    <a:pt x="1490662" y="3662362"/>
                  </a:lnTo>
                  <a:lnTo>
                    <a:pt x="1404302" y="3662362"/>
                  </a:lnTo>
                  <a:lnTo>
                    <a:pt x="1354137" y="3657282"/>
                  </a:lnTo>
                  <a:lnTo>
                    <a:pt x="1299210" y="3629977"/>
                  </a:lnTo>
                  <a:lnTo>
                    <a:pt x="1259205" y="3583940"/>
                  </a:lnTo>
                  <a:lnTo>
                    <a:pt x="1239520" y="3525837"/>
                  </a:lnTo>
                  <a:lnTo>
                    <a:pt x="1238885" y="3495040"/>
                  </a:lnTo>
                  <a:lnTo>
                    <a:pt x="1244282" y="3463925"/>
                  </a:lnTo>
                  <a:lnTo>
                    <a:pt x="1502092" y="2512695"/>
                  </a:lnTo>
                  <a:lnTo>
                    <a:pt x="1508442" y="2464117"/>
                  </a:lnTo>
                  <a:lnTo>
                    <a:pt x="1502092" y="2417127"/>
                  </a:lnTo>
                  <a:lnTo>
                    <a:pt x="1483995" y="2373630"/>
                  </a:lnTo>
                  <a:lnTo>
                    <a:pt x="1455737" y="2336482"/>
                  </a:lnTo>
                  <a:lnTo>
                    <a:pt x="1418272" y="2307590"/>
                  </a:lnTo>
                  <a:lnTo>
                    <a:pt x="1417320" y="2307272"/>
                  </a:lnTo>
                  <a:close/>
                </a:path>
                <a:path w="2545079" h="6837045">
                  <a:moveTo>
                    <a:pt x="2545079" y="0"/>
                  </a:moveTo>
                  <a:lnTo>
                    <a:pt x="2518410" y="0"/>
                  </a:lnTo>
                  <a:lnTo>
                    <a:pt x="1939607" y="2100897"/>
                  </a:lnTo>
                  <a:lnTo>
                    <a:pt x="1547495" y="3546157"/>
                  </a:lnTo>
                  <a:lnTo>
                    <a:pt x="1526857" y="3591877"/>
                  </a:lnTo>
                  <a:lnTo>
                    <a:pt x="1493837" y="3627755"/>
                  </a:lnTo>
                  <a:lnTo>
                    <a:pt x="1451927" y="3651885"/>
                  </a:lnTo>
                  <a:lnTo>
                    <a:pt x="1404302" y="3662362"/>
                  </a:lnTo>
                  <a:lnTo>
                    <a:pt x="1490662" y="3662362"/>
                  </a:lnTo>
                  <a:lnTo>
                    <a:pt x="1525270" y="3636327"/>
                  </a:lnTo>
                  <a:lnTo>
                    <a:pt x="1554162" y="3598862"/>
                  </a:lnTo>
                  <a:lnTo>
                    <a:pt x="1572895" y="3553777"/>
                  </a:lnTo>
                  <a:lnTo>
                    <a:pt x="1964690" y="2108517"/>
                  </a:lnTo>
                  <a:lnTo>
                    <a:pt x="2540000" y="16192"/>
                  </a:lnTo>
                  <a:lnTo>
                    <a:pt x="2543810" y="3810"/>
                  </a:lnTo>
                  <a:lnTo>
                    <a:pt x="2545079" y="0"/>
                  </a:lnTo>
                  <a:close/>
                </a:path>
              </a:pathLst>
            </a:custGeom>
            <a:solidFill>
              <a:srgbClr val="FFBA00"/>
            </a:solidFill>
          </p:spPr>
          <p:txBody>
            <a:bodyPr wrap="square" lIns="0" tIns="0" rIns="0" bIns="0" rtlCol="0"/>
            <a:lstStyle/>
            <a:p>
              <a:endParaRPr/>
            </a:p>
          </p:txBody>
        </p:sp>
        <p:sp>
          <p:nvSpPr>
            <p:cNvPr id="7" name="object 7"/>
            <p:cNvSpPr/>
            <p:nvPr/>
          </p:nvSpPr>
          <p:spPr>
            <a:xfrm>
              <a:off x="4062729" y="0"/>
              <a:ext cx="1818639" cy="6858000"/>
            </a:xfrm>
            <a:custGeom>
              <a:avLst/>
              <a:gdLst/>
              <a:ahLst/>
              <a:cxnLst/>
              <a:rect l="l" t="t" r="r" b="b"/>
              <a:pathLst>
                <a:path w="1818639" h="6858000">
                  <a:moveTo>
                    <a:pt x="1818640" y="0"/>
                  </a:moveTo>
                  <a:lnTo>
                    <a:pt x="0" y="6857999"/>
                  </a:lnTo>
                </a:path>
              </a:pathLst>
            </a:custGeom>
            <a:ln w="22225">
              <a:solidFill>
                <a:srgbClr val="D8791A"/>
              </a:solidFill>
            </a:ln>
          </p:spPr>
          <p:txBody>
            <a:bodyPr wrap="square" lIns="0" tIns="0" rIns="0" bIns="0" rtlCol="0"/>
            <a:lstStyle/>
            <a:p>
              <a:endParaRPr/>
            </a:p>
          </p:txBody>
        </p:sp>
        <p:pic>
          <p:nvPicPr>
            <p:cNvPr id="8" name="object 8"/>
            <p:cNvPicPr/>
            <p:nvPr/>
          </p:nvPicPr>
          <p:blipFill>
            <a:blip r:embed="rId3" cstate="print"/>
            <a:stretch>
              <a:fillRect/>
            </a:stretch>
          </p:blipFill>
          <p:spPr>
            <a:xfrm>
              <a:off x="8975090" y="5933440"/>
              <a:ext cx="1523682" cy="609600"/>
            </a:xfrm>
            <a:prstGeom prst="rect">
              <a:avLst/>
            </a:prstGeom>
          </p:spPr>
        </p:pic>
      </p:gr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1315065" cy="6883400"/>
            <a:chOff x="0" y="0"/>
            <a:chExt cx="11315065" cy="6883400"/>
          </a:xfrm>
        </p:grpSpPr>
        <p:pic>
          <p:nvPicPr>
            <p:cNvPr id="3" name="object 3"/>
            <p:cNvPicPr/>
            <p:nvPr/>
          </p:nvPicPr>
          <p:blipFill>
            <a:blip r:embed="rId2" cstate="print"/>
            <a:stretch>
              <a:fillRect/>
            </a:stretch>
          </p:blipFill>
          <p:spPr>
            <a:xfrm>
              <a:off x="5032057" y="0"/>
              <a:ext cx="6064567" cy="6849745"/>
            </a:xfrm>
            <a:prstGeom prst="rect">
              <a:avLst/>
            </a:prstGeom>
          </p:spPr>
        </p:pic>
        <p:sp>
          <p:nvSpPr>
            <p:cNvPr id="4" name="object 4"/>
            <p:cNvSpPr/>
            <p:nvPr/>
          </p:nvSpPr>
          <p:spPr>
            <a:xfrm>
              <a:off x="4562475" y="0"/>
              <a:ext cx="1924685" cy="6858000"/>
            </a:xfrm>
            <a:custGeom>
              <a:avLst/>
              <a:gdLst/>
              <a:ahLst/>
              <a:cxnLst/>
              <a:rect l="l" t="t" r="r" b="b"/>
              <a:pathLst>
                <a:path w="1924685" h="6858000">
                  <a:moveTo>
                    <a:pt x="1924685" y="0"/>
                  </a:moveTo>
                  <a:lnTo>
                    <a:pt x="0" y="6858000"/>
                  </a:lnTo>
                </a:path>
              </a:pathLst>
            </a:custGeom>
            <a:ln w="25400">
              <a:solidFill>
                <a:srgbClr val="D8791A"/>
              </a:solidFill>
            </a:ln>
          </p:spPr>
          <p:txBody>
            <a:bodyPr wrap="square" lIns="0" tIns="0" rIns="0" bIns="0" rtlCol="0"/>
            <a:lstStyle/>
            <a:p>
              <a:endParaRPr/>
            </a:p>
          </p:txBody>
        </p:sp>
        <p:sp>
          <p:nvSpPr>
            <p:cNvPr id="5" name="object 5"/>
            <p:cNvSpPr/>
            <p:nvPr/>
          </p:nvSpPr>
          <p:spPr>
            <a:xfrm>
              <a:off x="3508057" y="0"/>
              <a:ext cx="2356485" cy="6146165"/>
            </a:xfrm>
            <a:custGeom>
              <a:avLst/>
              <a:gdLst/>
              <a:ahLst/>
              <a:cxnLst/>
              <a:rect l="l" t="t" r="r" b="b"/>
              <a:pathLst>
                <a:path w="2356485" h="6146165">
                  <a:moveTo>
                    <a:pt x="1325562" y="1577657"/>
                  </a:moveTo>
                  <a:lnTo>
                    <a:pt x="1275397" y="1585595"/>
                  </a:lnTo>
                  <a:lnTo>
                    <a:pt x="1229994" y="1606867"/>
                  </a:lnTo>
                  <a:lnTo>
                    <a:pt x="1191577" y="1640204"/>
                  </a:lnTo>
                  <a:lnTo>
                    <a:pt x="1163002" y="1684020"/>
                  </a:lnTo>
                  <a:lnTo>
                    <a:pt x="1163002" y="1684972"/>
                  </a:lnTo>
                  <a:lnTo>
                    <a:pt x="821689" y="2957512"/>
                  </a:lnTo>
                  <a:lnTo>
                    <a:pt x="0" y="6144895"/>
                  </a:lnTo>
                  <a:lnTo>
                    <a:pt x="6667" y="6145530"/>
                  </a:lnTo>
                  <a:lnTo>
                    <a:pt x="20002" y="6146165"/>
                  </a:lnTo>
                  <a:lnTo>
                    <a:pt x="26669" y="6146165"/>
                  </a:lnTo>
                  <a:lnTo>
                    <a:pt x="845905" y="2963545"/>
                  </a:lnTo>
                  <a:lnTo>
                    <a:pt x="1187132" y="1692592"/>
                  </a:lnTo>
                  <a:lnTo>
                    <a:pt x="1211897" y="1655127"/>
                  </a:lnTo>
                  <a:lnTo>
                    <a:pt x="1244917" y="1626870"/>
                  </a:lnTo>
                  <a:lnTo>
                    <a:pt x="1283969" y="1608772"/>
                  </a:lnTo>
                  <a:lnTo>
                    <a:pt x="1326832" y="1602104"/>
                  </a:lnTo>
                  <a:lnTo>
                    <a:pt x="1421947" y="1602104"/>
                  </a:lnTo>
                  <a:lnTo>
                    <a:pt x="1377314" y="1583689"/>
                  </a:lnTo>
                  <a:lnTo>
                    <a:pt x="1325562" y="1577657"/>
                  </a:lnTo>
                  <a:close/>
                </a:path>
                <a:path w="2356485" h="6146165">
                  <a:moveTo>
                    <a:pt x="1421947" y="1602104"/>
                  </a:moveTo>
                  <a:lnTo>
                    <a:pt x="1326832" y="1602104"/>
                  </a:lnTo>
                  <a:lnTo>
                    <a:pt x="1370964" y="1607820"/>
                  </a:lnTo>
                  <a:lnTo>
                    <a:pt x="1417002" y="1628775"/>
                  </a:lnTo>
                  <a:lnTo>
                    <a:pt x="1452879" y="1661795"/>
                  </a:lnTo>
                  <a:lnTo>
                    <a:pt x="1477327" y="1704022"/>
                  </a:lnTo>
                  <a:lnTo>
                    <a:pt x="1487804" y="1751647"/>
                  </a:lnTo>
                  <a:lnTo>
                    <a:pt x="1482725" y="1801812"/>
                  </a:lnTo>
                  <a:lnTo>
                    <a:pt x="1223962" y="2755900"/>
                  </a:lnTo>
                  <a:lnTo>
                    <a:pt x="1217929" y="2791460"/>
                  </a:lnTo>
                  <a:lnTo>
                    <a:pt x="1227137" y="2861945"/>
                  </a:lnTo>
                  <a:lnTo>
                    <a:pt x="1262379" y="2925127"/>
                  </a:lnTo>
                  <a:lnTo>
                    <a:pt x="1318894" y="2968942"/>
                  </a:lnTo>
                  <a:lnTo>
                    <a:pt x="1402079" y="2987992"/>
                  </a:lnTo>
                  <a:lnTo>
                    <a:pt x="1449069" y="2981642"/>
                  </a:lnTo>
                  <a:lnTo>
                    <a:pt x="1492567" y="2963545"/>
                  </a:lnTo>
                  <a:lnTo>
                    <a:pt x="1495514" y="2961322"/>
                  </a:lnTo>
                  <a:lnTo>
                    <a:pt x="1408429" y="2961322"/>
                  </a:lnTo>
                  <a:lnTo>
                    <a:pt x="1358264" y="2956242"/>
                  </a:lnTo>
                  <a:lnTo>
                    <a:pt x="1303019" y="2928937"/>
                  </a:lnTo>
                  <a:lnTo>
                    <a:pt x="1263014" y="2882900"/>
                  </a:lnTo>
                  <a:lnTo>
                    <a:pt x="1243329" y="2824479"/>
                  </a:lnTo>
                  <a:lnTo>
                    <a:pt x="1242694" y="2793682"/>
                  </a:lnTo>
                  <a:lnTo>
                    <a:pt x="1248092" y="2762250"/>
                  </a:lnTo>
                  <a:lnTo>
                    <a:pt x="1506537" y="1808162"/>
                  </a:lnTo>
                  <a:lnTo>
                    <a:pt x="1512887" y="1759267"/>
                  </a:lnTo>
                  <a:lnTo>
                    <a:pt x="1506537" y="1712277"/>
                  </a:lnTo>
                  <a:lnTo>
                    <a:pt x="1488439" y="1668779"/>
                  </a:lnTo>
                  <a:lnTo>
                    <a:pt x="1460182" y="1631314"/>
                  </a:lnTo>
                  <a:lnTo>
                    <a:pt x="1422717" y="1602422"/>
                  </a:lnTo>
                  <a:lnTo>
                    <a:pt x="1421947" y="1602104"/>
                  </a:lnTo>
                  <a:close/>
                </a:path>
                <a:path w="2356485" h="6146165">
                  <a:moveTo>
                    <a:pt x="2356484" y="0"/>
                  </a:moveTo>
                  <a:lnTo>
                    <a:pt x="2329815" y="0"/>
                  </a:lnTo>
                  <a:lnTo>
                    <a:pt x="1945639" y="1394777"/>
                  </a:lnTo>
                  <a:lnTo>
                    <a:pt x="1552257" y="2844800"/>
                  </a:lnTo>
                  <a:lnTo>
                    <a:pt x="1531302" y="2890520"/>
                  </a:lnTo>
                  <a:lnTo>
                    <a:pt x="1498282" y="2926715"/>
                  </a:lnTo>
                  <a:lnTo>
                    <a:pt x="1456054" y="2950845"/>
                  </a:lnTo>
                  <a:lnTo>
                    <a:pt x="1408429" y="2961322"/>
                  </a:lnTo>
                  <a:lnTo>
                    <a:pt x="1495514" y="2961322"/>
                  </a:lnTo>
                  <a:lnTo>
                    <a:pt x="1530032" y="2935287"/>
                  </a:lnTo>
                  <a:lnTo>
                    <a:pt x="1558925" y="2897822"/>
                  </a:lnTo>
                  <a:lnTo>
                    <a:pt x="1577657" y="2852420"/>
                  </a:lnTo>
                  <a:lnTo>
                    <a:pt x="1970722" y="1402397"/>
                  </a:lnTo>
                  <a:lnTo>
                    <a:pt x="2356484"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5840730" cy="6858000"/>
            </a:xfrm>
            <a:prstGeom prst="rect">
              <a:avLst/>
            </a:prstGeom>
          </p:spPr>
        </p:pic>
        <p:pic>
          <p:nvPicPr>
            <p:cNvPr id="7" name="object 7"/>
            <p:cNvPicPr/>
            <p:nvPr/>
          </p:nvPicPr>
          <p:blipFill>
            <a:blip r:embed="rId4" cstate="print"/>
            <a:stretch>
              <a:fillRect/>
            </a:stretch>
          </p:blipFill>
          <p:spPr>
            <a:xfrm>
              <a:off x="7549515" y="6167437"/>
              <a:ext cx="3293745" cy="612140"/>
            </a:xfrm>
            <a:prstGeom prst="rect">
              <a:avLst/>
            </a:prstGeom>
          </p:spPr>
        </p:pic>
        <p:pic>
          <p:nvPicPr>
            <p:cNvPr id="8" name="object 8"/>
            <p:cNvPicPr/>
            <p:nvPr/>
          </p:nvPicPr>
          <p:blipFill>
            <a:blip r:embed="rId5" cstate="print"/>
            <a:stretch>
              <a:fillRect/>
            </a:stretch>
          </p:blipFill>
          <p:spPr>
            <a:xfrm>
              <a:off x="9782492" y="4912042"/>
              <a:ext cx="1532572" cy="568325"/>
            </a:xfrm>
            <a:prstGeom prst="rect">
              <a:avLst/>
            </a:prstGeom>
          </p:spPr>
        </p:pic>
      </p:grpSp>
      <p:sp>
        <p:nvSpPr>
          <p:cNvPr id="9" name="object 9"/>
          <p:cNvSpPr txBox="1">
            <a:spLocks noGrp="1"/>
          </p:cNvSpPr>
          <p:nvPr>
            <p:ph type="title"/>
          </p:nvPr>
        </p:nvSpPr>
        <p:spPr>
          <a:xfrm>
            <a:off x="7198359" y="1194752"/>
            <a:ext cx="3848100" cy="1156970"/>
          </a:xfrm>
          <a:prstGeom prst="rect">
            <a:avLst/>
          </a:prstGeom>
        </p:spPr>
        <p:txBody>
          <a:bodyPr vert="horz" wrap="square" lIns="0" tIns="51435" rIns="0" bIns="0" rtlCol="0">
            <a:spAutoFit/>
          </a:bodyPr>
          <a:lstStyle/>
          <a:p>
            <a:pPr marL="12700" marR="5080">
              <a:lnSpc>
                <a:spcPts val="4350"/>
              </a:lnSpc>
              <a:spcBef>
                <a:spcPts val="405"/>
              </a:spcBef>
            </a:pPr>
            <a:r>
              <a:rPr sz="3800" spc="-5" dirty="0">
                <a:latin typeface="Calibri"/>
                <a:cs typeface="Calibri"/>
              </a:rPr>
              <a:t>Ασφάλεια</a:t>
            </a:r>
            <a:r>
              <a:rPr sz="3800" spc="110" dirty="0">
                <a:latin typeface="Calibri"/>
                <a:cs typeface="Calibri"/>
              </a:rPr>
              <a:t> </a:t>
            </a:r>
            <a:r>
              <a:rPr sz="3800" spc="165" dirty="0">
                <a:latin typeface="Calibri"/>
                <a:cs typeface="Calibri"/>
              </a:rPr>
              <a:t>δικτύου </a:t>
            </a:r>
            <a:r>
              <a:rPr sz="3800" spc="-844" dirty="0">
                <a:latin typeface="Calibri"/>
                <a:cs typeface="Calibri"/>
              </a:rPr>
              <a:t> </a:t>
            </a:r>
            <a:r>
              <a:rPr sz="3800" dirty="0">
                <a:latin typeface="Calibri"/>
                <a:cs typeface="Calibri"/>
              </a:rPr>
              <a:t>για</a:t>
            </a:r>
            <a:r>
              <a:rPr sz="3800" spc="75" dirty="0">
                <a:latin typeface="Calibri"/>
                <a:cs typeface="Calibri"/>
              </a:rPr>
              <a:t> </a:t>
            </a:r>
            <a:r>
              <a:rPr sz="3800" spc="165" dirty="0">
                <a:latin typeface="Calibri"/>
                <a:cs typeface="Calibri"/>
              </a:rPr>
              <a:t>την</a:t>
            </a:r>
            <a:r>
              <a:rPr sz="3800" spc="145" dirty="0">
                <a:latin typeface="Calibri"/>
                <a:cs typeface="Calibri"/>
              </a:rPr>
              <a:t> </a:t>
            </a:r>
            <a:r>
              <a:rPr sz="3800" spc="160" dirty="0">
                <a:latin typeface="Calibri"/>
                <a:cs typeface="Calibri"/>
              </a:rPr>
              <a:t>υγεία</a:t>
            </a:r>
            <a:endParaRPr sz="3800">
              <a:latin typeface="Calibri"/>
              <a:cs typeface="Calibri"/>
            </a:endParaRPr>
          </a:p>
        </p:txBody>
      </p:sp>
      <p:sp>
        <p:nvSpPr>
          <p:cNvPr id="10" name="object 10"/>
          <p:cNvSpPr txBox="1"/>
          <p:nvPr/>
        </p:nvSpPr>
        <p:spPr>
          <a:xfrm>
            <a:off x="6209665" y="2491104"/>
            <a:ext cx="3669665" cy="1252220"/>
          </a:xfrm>
          <a:prstGeom prst="rect">
            <a:avLst/>
          </a:prstGeom>
        </p:spPr>
        <p:txBody>
          <a:bodyPr vert="horz" wrap="square" lIns="0" tIns="12700" rIns="0" bIns="0" rtlCol="0">
            <a:spAutoFit/>
          </a:bodyPr>
          <a:lstStyle/>
          <a:p>
            <a:pPr marL="12700">
              <a:lnSpc>
                <a:spcPct val="100000"/>
              </a:lnSpc>
              <a:spcBef>
                <a:spcPts val="100"/>
              </a:spcBef>
            </a:pPr>
            <a:r>
              <a:rPr sz="4800" b="1" spc="360" dirty="0">
                <a:solidFill>
                  <a:srgbClr val="D8791A"/>
                </a:solidFill>
                <a:latin typeface="Calibri"/>
                <a:cs typeface="Calibri"/>
              </a:rPr>
              <a:t>CSP004_C_H</a:t>
            </a:r>
            <a:endParaRPr sz="4800">
              <a:latin typeface="Calibri"/>
              <a:cs typeface="Calibri"/>
            </a:endParaRPr>
          </a:p>
          <a:p>
            <a:pPr marL="532130">
              <a:lnSpc>
                <a:spcPct val="100000"/>
              </a:lnSpc>
              <a:spcBef>
                <a:spcPts val="2215"/>
              </a:spcBef>
            </a:pPr>
            <a:r>
              <a:rPr sz="1400" b="1" spc="60" dirty="0">
                <a:solidFill>
                  <a:srgbClr val="FF0000"/>
                </a:solidFill>
                <a:latin typeface="Calibri"/>
                <a:cs typeface="Calibri"/>
              </a:rPr>
              <a:t>SLIDE</a:t>
            </a:r>
            <a:r>
              <a:rPr sz="1400" b="1" spc="25" dirty="0">
                <a:solidFill>
                  <a:srgbClr val="FF0000"/>
                </a:solidFill>
                <a:latin typeface="Calibri"/>
                <a:cs typeface="Calibri"/>
              </a:rPr>
              <a:t> </a:t>
            </a:r>
            <a:r>
              <a:rPr sz="1400" b="1" spc="65" dirty="0">
                <a:solidFill>
                  <a:srgbClr val="FF0000"/>
                </a:solidFill>
                <a:latin typeface="Calibri"/>
                <a:cs typeface="Calibri"/>
              </a:rPr>
              <a:t>SET</a:t>
            </a:r>
            <a:r>
              <a:rPr sz="1400" b="1" spc="20" dirty="0">
                <a:solidFill>
                  <a:srgbClr val="FF0000"/>
                </a:solidFill>
                <a:latin typeface="Calibri"/>
                <a:cs typeface="Calibri"/>
              </a:rPr>
              <a:t> </a:t>
            </a:r>
            <a:r>
              <a:rPr sz="1400" b="1" spc="55" dirty="0">
                <a:solidFill>
                  <a:srgbClr val="FF0000"/>
                </a:solidFill>
                <a:latin typeface="Calibri"/>
                <a:cs typeface="Calibri"/>
              </a:rPr>
              <a:t>#2:</a:t>
            </a:r>
            <a:r>
              <a:rPr sz="1400" b="1" spc="25" dirty="0">
                <a:solidFill>
                  <a:srgbClr val="FF0000"/>
                </a:solidFill>
                <a:latin typeface="Calibri"/>
                <a:cs typeface="Calibri"/>
              </a:rPr>
              <a:t> </a:t>
            </a:r>
            <a:r>
              <a:rPr sz="1400" b="1" spc="50" dirty="0">
                <a:latin typeface="Calibri"/>
                <a:cs typeface="Calibri"/>
              </a:rPr>
              <a:t>Εντολές</a:t>
            </a:r>
            <a:r>
              <a:rPr sz="1400" b="1" spc="10" dirty="0">
                <a:latin typeface="Calibri"/>
                <a:cs typeface="Calibri"/>
              </a:rPr>
              <a:t> </a:t>
            </a:r>
            <a:r>
              <a:rPr sz="1400" b="1" spc="60" dirty="0">
                <a:latin typeface="Calibri"/>
                <a:cs typeface="Calibri"/>
              </a:rPr>
              <a:t>δικτύου</a:t>
            </a:r>
            <a:endParaRPr sz="1400">
              <a:latin typeface="Calibri"/>
              <a:cs typeface="Calibri"/>
            </a:endParaRPr>
          </a:p>
        </p:txBody>
      </p:sp>
      <p:sp>
        <p:nvSpPr>
          <p:cNvPr id="11" name="object 11"/>
          <p:cNvSpPr txBox="1"/>
          <p:nvPr/>
        </p:nvSpPr>
        <p:spPr>
          <a:xfrm>
            <a:off x="6036945" y="4059872"/>
            <a:ext cx="3335654" cy="205184"/>
          </a:xfrm>
          <a:prstGeom prst="rect">
            <a:avLst/>
          </a:prstGeom>
        </p:spPr>
        <p:txBody>
          <a:bodyPr vert="horz" wrap="square" lIns="0" tIns="12700" rIns="0" bIns="0" rtlCol="0">
            <a:spAutoFit/>
          </a:bodyPr>
          <a:lstStyle/>
          <a:p>
            <a:pPr marL="12700">
              <a:lnSpc>
                <a:spcPct val="100000"/>
              </a:lnSpc>
              <a:spcBef>
                <a:spcPts val="100"/>
              </a:spcBef>
            </a:pPr>
            <a:r>
              <a:rPr sz="1250" spc="60" dirty="0">
                <a:latin typeface="Calibri"/>
                <a:cs typeface="Calibri"/>
              </a:rPr>
              <a:t>ΠΑΡΟΥΣΊΑΣΗ</a:t>
            </a:r>
            <a:r>
              <a:rPr sz="1250" spc="5" dirty="0">
                <a:latin typeface="Calibri"/>
                <a:cs typeface="Calibri"/>
              </a:rPr>
              <a:t> </a:t>
            </a:r>
            <a:r>
              <a:rPr sz="1250" spc="65" dirty="0">
                <a:latin typeface="Calibri"/>
                <a:cs typeface="Calibri"/>
              </a:rPr>
              <a:t>ΑΠΌ:</a:t>
            </a:r>
            <a:r>
              <a:rPr sz="1250" spc="10" dirty="0">
                <a:latin typeface="Calibri"/>
                <a:cs typeface="Calibri"/>
              </a:rPr>
              <a:t> </a:t>
            </a:r>
            <a:r>
              <a:rPr sz="1250" spc="65" dirty="0">
                <a:latin typeface="Calibri"/>
                <a:cs typeface="Calibri"/>
              </a:rPr>
              <a:t>ΑΝΤΩΝΙΟΣ</a:t>
            </a:r>
            <a:r>
              <a:rPr lang="en-US" sz="1250" spc="65" dirty="0">
                <a:latin typeface="Calibri"/>
                <a:cs typeface="Calibri"/>
              </a:rPr>
              <a:t> </a:t>
            </a:r>
            <a:r>
              <a:rPr sz="1250" spc="55" dirty="0">
                <a:latin typeface="Calibri"/>
                <a:cs typeface="Calibri"/>
              </a:rPr>
              <a:t>ΝΤΙΒ</a:t>
            </a:r>
            <a:endParaRPr sz="1250" dirty="0">
              <a:latin typeface="Calibri"/>
              <a:cs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5262" rIns="0" bIns="0" rtlCol="0">
            <a:spAutoFit/>
          </a:bodyPr>
          <a:lstStyle/>
          <a:p>
            <a:pPr marL="123189" marR="5080" indent="-91440">
              <a:lnSpc>
                <a:spcPct val="78300"/>
              </a:lnSpc>
              <a:spcBef>
                <a:spcPts val="840"/>
              </a:spcBef>
            </a:pPr>
            <a:r>
              <a:rPr spc="114" dirty="0"/>
              <a:t>Ping:</a:t>
            </a:r>
            <a:r>
              <a:rPr spc="65" dirty="0"/>
              <a:t> </a:t>
            </a:r>
            <a:r>
              <a:rPr spc="125" dirty="0"/>
              <a:t>επαληθεύει</a:t>
            </a:r>
            <a:r>
              <a:rPr spc="70" dirty="0"/>
              <a:t> </a:t>
            </a:r>
            <a:r>
              <a:rPr spc="130" dirty="0"/>
              <a:t>τη</a:t>
            </a:r>
            <a:r>
              <a:rPr spc="65" dirty="0"/>
              <a:t> </a:t>
            </a:r>
            <a:r>
              <a:rPr spc="130" dirty="0"/>
              <a:t>συνδεσιμότητα</a:t>
            </a:r>
            <a:r>
              <a:rPr spc="65" dirty="0"/>
              <a:t> </a:t>
            </a:r>
            <a:r>
              <a:rPr spc="130" dirty="0"/>
              <a:t>μεταξύ</a:t>
            </a:r>
            <a:r>
              <a:rPr spc="70" dirty="0"/>
              <a:t> </a:t>
            </a:r>
            <a:r>
              <a:rPr spc="125" dirty="0"/>
              <a:t>εσάς</a:t>
            </a:r>
            <a:r>
              <a:rPr spc="65" dirty="0"/>
              <a:t> </a:t>
            </a:r>
            <a:r>
              <a:rPr spc="120" dirty="0"/>
              <a:t>και</a:t>
            </a:r>
            <a:r>
              <a:rPr spc="65" dirty="0"/>
              <a:t> </a:t>
            </a:r>
            <a:r>
              <a:rPr spc="120" dirty="0"/>
              <a:t>ενός </a:t>
            </a:r>
            <a:r>
              <a:rPr spc="-695" dirty="0"/>
              <a:t> </a:t>
            </a:r>
            <a:r>
              <a:rPr spc="140" dirty="0"/>
              <a:t>απομακρυσμένου</a:t>
            </a:r>
            <a:r>
              <a:rPr spc="60" dirty="0"/>
              <a:t> </a:t>
            </a:r>
            <a:r>
              <a:rPr spc="125" dirty="0"/>
              <a:t>συστήματος</a:t>
            </a:r>
          </a:p>
        </p:txBody>
      </p:sp>
      <p:sp>
        <p:nvSpPr>
          <p:cNvPr id="3" name="object 3"/>
          <p:cNvSpPr txBox="1"/>
          <p:nvPr/>
        </p:nvSpPr>
        <p:spPr>
          <a:xfrm>
            <a:off x="993139" y="1787207"/>
            <a:ext cx="806450" cy="177800"/>
          </a:xfrm>
          <a:prstGeom prst="rect">
            <a:avLst/>
          </a:prstGeom>
        </p:spPr>
        <p:txBody>
          <a:bodyPr vert="horz" wrap="square" lIns="0" tIns="12700" rIns="0" bIns="0" rtlCol="0">
            <a:spAutoFit/>
          </a:bodyPr>
          <a:lstStyle/>
          <a:p>
            <a:pPr marL="12700">
              <a:lnSpc>
                <a:spcPct val="100000"/>
              </a:lnSpc>
              <a:spcBef>
                <a:spcPts val="100"/>
              </a:spcBef>
            </a:pPr>
            <a:r>
              <a:rPr sz="1000" b="1" spc="70" dirty="0">
                <a:latin typeface="Calibri"/>
                <a:cs typeface="Calibri"/>
              </a:rPr>
              <a:t>$</a:t>
            </a:r>
            <a:r>
              <a:rPr sz="1000" b="1" spc="80" dirty="0">
                <a:solidFill>
                  <a:srgbClr val="FF0000"/>
                </a:solidFill>
                <a:latin typeface="Calibri"/>
                <a:cs typeface="Calibri"/>
              </a:rPr>
              <a:t>p</a:t>
            </a:r>
            <a:r>
              <a:rPr sz="1000" b="1" spc="30" dirty="0">
                <a:solidFill>
                  <a:srgbClr val="FF0000"/>
                </a:solidFill>
                <a:latin typeface="Calibri"/>
                <a:cs typeface="Calibri"/>
              </a:rPr>
              <a:t>i</a:t>
            </a:r>
            <a:r>
              <a:rPr sz="1000" b="1" spc="75" dirty="0">
                <a:solidFill>
                  <a:srgbClr val="FF0000"/>
                </a:solidFill>
                <a:latin typeface="Calibri"/>
                <a:cs typeface="Calibri"/>
              </a:rPr>
              <a:t>n</a:t>
            </a:r>
            <a:r>
              <a:rPr sz="1000" b="1" spc="70" dirty="0">
                <a:solidFill>
                  <a:srgbClr val="FF0000"/>
                </a:solidFill>
                <a:latin typeface="Calibri"/>
                <a:cs typeface="Calibri"/>
              </a:rPr>
              <a:t>g</a:t>
            </a:r>
            <a:r>
              <a:rPr sz="1000" b="1" spc="30" dirty="0">
                <a:solidFill>
                  <a:srgbClr val="FF0000"/>
                </a:solidFill>
                <a:latin typeface="Calibri"/>
                <a:cs typeface="Calibri"/>
              </a:rPr>
              <a:t>.</a:t>
            </a:r>
            <a:r>
              <a:rPr sz="1000" b="1" spc="65" dirty="0">
                <a:solidFill>
                  <a:srgbClr val="FF0000"/>
                </a:solidFill>
                <a:latin typeface="Calibri"/>
                <a:cs typeface="Calibri"/>
              </a:rPr>
              <a:t>8</a:t>
            </a:r>
            <a:r>
              <a:rPr sz="1000" b="1" spc="25" dirty="0">
                <a:solidFill>
                  <a:srgbClr val="FF0000"/>
                </a:solidFill>
                <a:latin typeface="Calibri"/>
                <a:cs typeface="Calibri"/>
              </a:rPr>
              <a:t>.</a:t>
            </a:r>
            <a:r>
              <a:rPr sz="1000" b="1" spc="65" dirty="0">
                <a:solidFill>
                  <a:srgbClr val="FF0000"/>
                </a:solidFill>
                <a:latin typeface="Calibri"/>
                <a:cs typeface="Calibri"/>
              </a:rPr>
              <a:t>8</a:t>
            </a:r>
            <a:r>
              <a:rPr sz="1000" b="1" spc="30" dirty="0">
                <a:solidFill>
                  <a:srgbClr val="FF0000"/>
                </a:solidFill>
                <a:latin typeface="Calibri"/>
                <a:cs typeface="Calibri"/>
              </a:rPr>
              <a:t>.</a:t>
            </a:r>
            <a:r>
              <a:rPr sz="1000" b="1" spc="65" dirty="0">
                <a:solidFill>
                  <a:srgbClr val="FF0000"/>
                </a:solidFill>
                <a:latin typeface="Calibri"/>
                <a:cs typeface="Calibri"/>
              </a:rPr>
              <a:t>8</a:t>
            </a:r>
            <a:r>
              <a:rPr sz="1000" b="1" spc="25" dirty="0">
                <a:solidFill>
                  <a:srgbClr val="FF0000"/>
                </a:solidFill>
                <a:latin typeface="Calibri"/>
                <a:cs typeface="Calibri"/>
              </a:rPr>
              <a:t>.</a:t>
            </a:r>
            <a:r>
              <a:rPr sz="1000" b="1" spc="75" dirty="0">
                <a:solidFill>
                  <a:srgbClr val="FF0000"/>
                </a:solidFill>
                <a:latin typeface="Calibri"/>
                <a:cs typeface="Calibri"/>
              </a:rPr>
              <a:t>8</a:t>
            </a:r>
            <a:endParaRPr sz="1000">
              <a:latin typeface="Calibri"/>
              <a:cs typeface="Calibri"/>
            </a:endParaRPr>
          </a:p>
        </p:txBody>
      </p:sp>
      <p:sp>
        <p:nvSpPr>
          <p:cNvPr id="4" name="object 4"/>
          <p:cNvSpPr txBox="1"/>
          <p:nvPr/>
        </p:nvSpPr>
        <p:spPr>
          <a:xfrm>
            <a:off x="2729864" y="1787207"/>
            <a:ext cx="64769" cy="177800"/>
          </a:xfrm>
          <a:prstGeom prst="rect">
            <a:avLst/>
          </a:prstGeom>
        </p:spPr>
        <p:txBody>
          <a:bodyPr vert="horz" wrap="square" lIns="0" tIns="12700" rIns="0" bIns="0" rtlCol="0">
            <a:spAutoFit/>
          </a:bodyPr>
          <a:lstStyle/>
          <a:p>
            <a:pPr marL="12700">
              <a:lnSpc>
                <a:spcPct val="100000"/>
              </a:lnSpc>
              <a:spcBef>
                <a:spcPts val="100"/>
              </a:spcBef>
            </a:pPr>
            <a:r>
              <a:rPr sz="1000" spc="40" dirty="0">
                <a:latin typeface="Calibri"/>
                <a:cs typeface="Calibri"/>
              </a:rPr>
              <a:t>:</a:t>
            </a:r>
            <a:endParaRPr sz="1000">
              <a:latin typeface="Calibri"/>
              <a:cs typeface="Calibri"/>
            </a:endParaRPr>
          </a:p>
        </p:txBody>
      </p:sp>
      <p:sp>
        <p:nvSpPr>
          <p:cNvPr id="5" name="object 5"/>
          <p:cNvSpPr txBox="1"/>
          <p:nvPr/>
        </p:nvSpPr>
        <p:spPr>
          <a:xfrm>
            <a:off x="3644265" y="1787207"/>
            <a:ext cx="4204335" cy="166712"/>
          </a:xfrm>
          <a:prstGeom prst="rect">
            <a:avLst/>
          </a:prstGeom>
        </p:spPr>
        <p:txBody>
          <a:bodyPr vert="horz" wrap="square" lIns="0" tIns="12700" rIns="0" bIns="0" rtlCol="0">
            <a:spAutoFit/>
          </a:bodyPr>
          <a:lstStyle/>
          <a:p>
            <a:pPr marL="12700">
              <a:lnSpc>
                <a:spcPct val="100000"/>
              </a:lnSpc>
              <a:spcBef>
                <a:spcPts val="100"/>
              </a:spcBef>
            </a:pPr>
            <a:r>
              <a:rPr sz="1000" spc="65" dirty="0">
                <a:latin typeface="Calibri"/>
                <a:cs typeface="Calibri"/>
              </a:rPr>
              <a:t>Ping</a:t>
            </a:r>
            <a:r>
              <a:rPr sz="1000" spc="25" dirty="0">
                <a:latin typeface="Calibri"/>
                <a:cs typeface="Calibri"/>
              </a:rPr>
              <a:t> </a:t>
            </a:r>
            <a:r>
              <a:rPr sz="1000" spc="65" dirty="0">
                <a:latin typeface="Calibri"/>
                <a:cs typeface="Calibri"/>
              </a:rPr>
              <a:t>εξυπηρετητή/διακομιστή</a:t>
            </a:r>
            <a:r>
              <a:rPr sz="1000" spc="35" dirty="0">
                <a:latin typeface="Calibri"/>
                <a:cs typeface="Calibri"/>
              </a:rPr>
              <a:t> </a:t>
            </a:r>
            <a:r>
              <a:rPr sz="1000" spc="70" dirty="0">
                <a:latin typeface="Calibri"/>
                <a:cs typeface="Calibri"/>
              </a:rPr>
              <a:t>στη</a:t>
            </a:r>
            <a:r>
              <a:rPr sz="1000" spc="30" dirty="0">
                <a:latin typeface="Calibri"/>
                <a:cs typeface="Calibri"/>
              </a:rPr>
              <a:t> </a:t>
            </a:r>
            <a:r>
              <a:rPr sz="1000" spc="65" dirty="0">
                <a:latin typeface="Calibri"/>
                <a:cs typeface="Calibri"/>
              </a:rPr>
              <a:t>διεύθυνση</a:t>
            </a:r>
            <a:r>
              <a:rPr lang="en-US" sz="1000" spc="65" dirty="0">
                <a:latin typeface="Calibri"/>
                <a:cs typeface="Calibri"/>
              </a:rPr>
              <a:t> 8</a:t>
            </a:r>
            <a:r>
              <a:rPr sz="1000" spc="65" dirty="0">
                <a:latin typeface="Calibri"/>
                <a:cs typeface="Calibri"/>
              </a:rPr>
              <a:t>.8.8.8</a:t>
            </a:r>
            <a:r>
              <a:rPr sz="1000" spc="35" dirty="0">
                <a:latin typeface="Calibri"/>
                <a:cs typeface="Calibri"/>
              </a:rPr>
              <a:t> </a:t>
            </a:r>
            <a:r>
              <a:rPr sz="1000" spc="80" dirty="0">
                <a:latin typeface="Calibri"/>
                <a:cs typeface="Calibri"/>
              </a:rPr>
              <a:t>μέσω</a:t>
            </a:r>
            <a:r>
              <a:rPr sz="1000" spc="30" dirty="0">
                <a:latin typeface="Calibri"/>
                <a:cs typeface="Calibri"/>
              </a:rPr>
              <a:t> </a:t>
            </a:r>
            <a:r>
              <a:rPr sz="1000" spc="60" dirty="0">
                <a:latin typeface="Calibri"/>
                <a:cs typeface="Calibri"/>
              </a:rPr>
              <a:t>IPv4</a:t>
            </a:r>
            <a:endParaRPr sz="1000" dirty="0">
              <a:latin typeface="Calibri"/>
              <a:cs typeface="Calibri"/>
            </a:endParaRPr>
          </a:p>
        </p:txBody>
      </p:sp>
      <p:sp>
        <p:nvSpPr>
          <p:cNvPr id="6" name="object 6"/>
          <p:cNvSpPr txBox="1"/>
          <p:nvPr/>
        </p:nvSpPr>
        <p:spPr>
          <a:xfrm>
            <a:off x="762000" y="5200015"/>
            <a:ext cx="4408805" cy="455930"/>
          </a:xfrm>
          <a:prstGeom prst="rect">
            <a:avLst/>
          </a:prstGeom>
        </p:spPr>
        <p:txBody>
          <a:bodyPr vert="horz" wrap="square" lIns="0" tIns="60325" rIns="0" bIns="0" rtlCol="0">
            <a:spAutoFit/>
          </a:bodyPr>
          <a:lstStyle/>
          <a:p>
            <a:pPr algn="ctr">
              <a:lnSpc>
                <a:spcPct val="100000"/>
              </a:lnSpc>
              <a:spcBef>
                <a:spcPts val="475"/>
              </a:spcBef>
            </a:pPr>
            <a:r>
              <a:rPr sz="1100" b="1" spc="110" dirty="0">
                <a:latin typeface="Calibri"/>
                <a:cs typeface="Calibri"/>
              </a:rPr>
              <a:t>$ </a:t>
            </a:r>
            <a:r>
              <a:rPr sz="1100" b="1" spc="254" dirty="0">
                <a:latin typeface="Calibri"/>
                <a:cs typeface="Calibri"/>
              </a:rPr>
              <a:t> </a:t>
            </a:r>
            <a:r>
              <a:rPr sz="1100" b="1" spc="95" dirty="0">
                <a:solidFill>
                  <a:srgbClr val="FF0000"/>
                </a:solidFill>
                <a:latin typeface="Calibri"/>
                <a:cs typeface="Calibri"/>
              </a:rPr>
              <a:t>ping6</a:t>
            </a:r>
            <a:r>
              <a:rPr sz="1100" b="1" spc="55" dirty="0">
                <a:solidFill>
                  <a:srgbClr val="FF0000"/>
                </a:solidFill>
                <a:latin typeface="Calibri"/>
                <a:cs typeface="Calibri"/>
              </a:rPr>
              <a:t> </a:t>
            </a:r>
            <a:r>
              <a:rPr sz="1100" b="1" spc="100" dirty="0">
                <a:solidFill>
                  <a:srgbClr val="FF0000"/>
                </a:solidFill>
                <a:latin typeface="Calibri"/>
                <a:cs typeface="Calibri"/>
              </a:rPr>
              <a:t>google.com</a:t>
            </a:r>
            <a:r>
              <a:rPr sz="1100" b="1" spc="70" dirty="0">
                <a:solidFill>
                  <a:srgbClr val="FF0000"/>
                </a:solidFill>
                <a:latin typeface="Calibri"/>
                <a:cs typeface="Calibri"/>
              </a:rPr>
              <a:t> </a:t>
            </a:r>
            <a:r>
              <a:rPr sz="1100" spc="95" dirty="0">
                <a:latin typeface="Calibri"/>
                <a:cs typeface="Calibri"/>
              </a:rPr>
              <a:t>XML</a:t>
            </a:r>
            <a:r>
              <a:rPr sz="1100" dirty="0">
                <a:latin typeface="Calibri"/>
                <a:cs typeface="Calibri"/>
              </a:rPr>
              <a:t> </a:t>
            </a:r>
            <a:r>
              <a:rPr sz="1100" b="1" spc="55" dirty="0">
                <a:solidFill>
                  <a:srgbClr val="FF0000"/>
                </a:solidFill>
                <a:latin typeface="Calibri"/>
                <a:cs typeface="Calibri"/>
              </a:rPr>
              <a:t> </a:t>
            </a:r>
            <a:r>
              <a:rPr sz="1100" b="1" spc="60" dirty="0">
                <a:solidFill>
                  <a:srgbClr val="FF0000"/>
                </a:solidFill>
                <a:latin typeface="Calibri"/>
                <a:cs typeface="Calibri"/>
              </a:rPr>
              <a:t>:</a:t>
            </a:r>
            <a:endParaRPr sz="1100" dirty="0">
              <a:latin typeface="Calibri"/>
              <a:cs typeface="Calibri"/>
            </a:endParaRPr>
          </a:p>
          <a:p>
            <a:pPr marR="989965" algn="ctr">
              <a:lnSpc>
                <a:spcPct val="100000"/>
              </a:lnSpc>
              <a:spcBef>
                <a:spcPts val="375"/>
              </a:spcBef>
            </a:pPr>
            <a:r>
              <a:rPr sz="1100" spc="85" dirty="0">
                <a:latin typeface="Calibri"/>
                <a:cs typeface="Calibri"/>
              </a:rPr>
              <a:t>μέσω</a:t>
            </a:r>
            <a:r>
              <a:rPr sz="1100" spc="5" dirty="0">
                <a:latin typeface="Calibri"/>
                <a:cs typeface="Calibri"/>
              </a:rPr>
              <a:t> </a:t>
            </a:r>
            <a:r>
              <a:rPr sz="1100" spc="50" dirty="0">
                <a:latin typeface="Calibri"/>
                <a:cs typeface="Calibri"/>
              </a:rPr>
              <a:t>IPv6</a:t>
            </a:r>
            <a:endParaRPr sz="1100" dirty="0">
              <a:latin typeface="Calibri"/>
              <a:cs typeface="Calibri"/>
            </a:endParaRPr>
          </a:p>
        </p:txBody>
      </p:sp>
      <p:sp>
        <p:nvSpPr>
          <p:cNvPr id="7" name="object 7"/>
          <p:cNvSpPr txBox="1"/>
          <p:nvPr/>
        </p:nvSpPr>
        <p:spPr>
          <a:xfrm>
            <a:off x="8306434" y="5067300"/>
            <a:ext cx="2461895" cy="193040"/>
          </a:xfrm>
          <a:prstGeom prst="rect">
            <a:avLst/>
          </a:prstGeom>
        </p:spPr>
        <p:txBody>
          <a:bodyPr vert="horz" wrap="square" lIns="0" tIns="12700" rIns="0" bIns="0" rtlCol="0">
            <a:spAutoFit/>
          </a:bodyPr>
          <a:lstStyle/>
          <a:p>
            <a:pPr marL="12700">
              <a:lnSpc>
                <a:spcPct val="100000"/>
              </a:lnSpc>
              <a:spcBef>
                <a:spcPts val="100"/>
              </a:spcBef>
            </a:pPr>
            <a:r>
              <a:rPr sz="1100" spc="90" dirty="0">
                <a:latin typeface="Calibri"/>
                <a:cs typeface="Calibri"/>
              </a:rPr>
              <a:t>Ping</a:t>
            </a:r>
            <a:r>
              <a:rPr sz="1100" spc="45" dirty="0">
                <a:latin typeface="Calibri"/>
                <a:cs typeface="Calibri"/>
              </a:rPr>
              <a:t> </a:t>
            </a:r>
            <a:r>
              <a:rPr sz="1100" spc="100" dirty="0">
                <a:latin typeface="Calibri"/>
                <a:cs typeface="Calibri"/>
              </a:rPr>
              <a:t>εξυπηρετητή</a:t>
            </a:r>
            <a:r>
              <a:rPr sz="1100" spc="40" dirty="0">
                <a:latin typeface="Calibri"/>
                <a:cs typeface="Calibri"/>
              </a:rPr>
              <a:t> </a:t>
            </a:r>
            <a:r>
              <a:rPr sz="1100" spc="100" dirty="0">
                <a:latin typeface="Calibri"/>
                <a:cs typeface="Calibri"/>
              </a:rPr>
              <a:t>στο</a:t>
            </a:r>
            <a:r>
              <a:rPr sz="1100" spc="55" dirty="0">
                <a:latin typeface="Calibri"/>
                <a:cs typeface="Calibri"/>
              </a:rPr>
              <a:t> </a:t>
            </a:r>
            <a:r>
              <a:rPr sz="1100" spc="95" dirty="0">
                <a:latin typeface="Calibri"/>
                <a:cs typeface="Calibri"/>
              </a:rPr>
              <a:t>example.com</a:t>
            </a:r>
            <a:endParaRPr sz="1100">
              <a:latin typeface="Calibri"/>
              <a:cs typeface="Calibri"/>
            </a:endParaRPr>
          </a:p>
        </p:txBody>
      </p:sp>
      <p:sp>
        <p:nvSpPr>
          <p:cNvPr id="8" name="object 8"/>
          <p:cNvSpPr txBox="1"/>
          <p:nvPr/>
        </p:nvSpPr>
        <p:spPr>
          <a:xfrm>
            <a:off x="9808527" y="5676582"/>
            <a:ext cx="125095" cy="238760"/>
          </a:xfrm>
          <a:prstGeom prst="rect">
            <a:avLst/>
          </a:prstGeom>
        </p:spPr>
        <p:txBody>
          <a:bodyPr vert="horz" wrap="square" lIns="0" tIns="12700" rIns="0" bIns="0" rtlCol="0">
            <a:spAutoFit/>
          </a:bodyPr>
          <a:lstStyle/>
          <a:p>
            <a:pPr marL="12700">
              <a:lnSpc>
                <a:spcPct val="100000"/>
              </a:lnSpc>
              <a:spcBef>
                <a:spcPts val="100"/>
              </a:spcBef>
            </a:pPr>
            <a:r>
              <a:rPr sz="1400" spc="70" dirty="0">
                <a:latin typeface="Calibri"/>
                <a:cs typeface="Calibri"/>
              </a:rPr>
              <a:t>1</a:t>
            </a:r>
            <a:endParaRPr sz="1400">
              <a:latin typeface="Calibri"/>
              <a:cs typeface="Calibri"/>
            </a:endParaRPr>
          </a:p>
        </p:txBody>
      </p:sp>
      <p:pic>
        <p:nvPicPr>
          <p:cNvPr id="9" name="object 9"/>
          <p:cNvPicPr/>
          <p:nvPr/>
        </p:nvPicPr>
        <p:blipFill>
          <a:blip r:embed="rId2" cstate="print"/>
          <a:stretch>
            <a:fillRect/>
          </a:stretch>
        </p:blipFill>
        <p:spPr>
          <a:xfrm>
            <a:off x="7549515" y="5953759"/>
            <a:ext cx="1530032" cy="612140"/>
          </a:xfrm>
          <a:prstGeom prst="rect">
            <a:avLst/>
          </a:prstGeom>
        </p:spPr>
      </p:pic>
      <p:sp>
        <p:nvSpPr>
          <p:cNvPr id="10" name="object 10"/>
          <p:cNvSpPr/>
          <p:nvPr/>
        </p:nvSpPr>
        <p:spPr>
          <a:xfrm>
            <a:off x="427355" y="2353310"/>
            <a:ext cx="6706870" cy="2508885"/>
          </a:xfrm>
          <a:custGeom>
            <a:avLst/>
            <a:gdLst/>
            <a:ahLst/>
            <a:cxnLst/>
            <a:rect l="l" t="t" r="r" b="b"/>
            <a:pathLst>
              <a:path w="6706870" h="2508885">
                <a:moveTo>
                  <a:pt x="6706870" y="0"/>
                </a:moveTo>
                <a:lnTo>
                  <a:pt x="0" y="0"/>
                </a:lnTo>
                <a:lnTo>
                  <a:pt x="0" y="2508567"/>
                </a:lnTo>
                <a:lnTo>
                  <a:pt x="6706870" y="2508567"/>
                </a:lnTo>
                <a:lnTo>
                  <a:pt x="6706870" y="0"/>
                </a:lnTo>
                <a:close/>
              </a:path>
            </a:pathLst>
          </a:custGeom>
          <a:solidFill>
            <a:srgbClr val="B1B1B1"/>
          </a:solidFill>
        </p:spPr>
        <p:txBody>
          <a:bodyPr wrap="square" lIns="0" tIns="0" rIns="0" bIns="0" rtlCol="0"/>
          <a:lstStyle/>
          <a:p>
            <a:endParaRPr/>
          </a:p>
        </p:txBody>
      </p:sp>
      <p:sp>
        <p:nvSpPr>
          <p:cNvPr id="11" name="object 11"/>
          <p:cNvSpPr txBox="1"/>
          <p:nvPr/>
        </p:nvSpPr>
        <p:spPr>
          <a:xfrm>
            <a:off x="456882" y="2436177"/>
            <a:ext cx="6732270" cy="2342515"/>
          </a:xfrm>
          <a:prstGeom prst="rect">
            <a:avLst/>
          </a:prstGeom>
          <a:solidFill>
            <a:srgbClr val="B1B1B1"/>
          </a:solidFill>
          <a:ln w="38100">
            <a:solidFill>
              <a:srgbClr val="000000"/>
            </a:solidFill>
          </a:ln>
        </p:spPr>
        <p:txBody>
          <a:bodyPr vert="horz" wrap="square" lIns="0" tIns="13335" rIns="0" bIns="0" rtlCol="0">
            <a:spAutoFit/>
          </a:bodyPr>
          <a:lstStyle/>
          <a:p>
            <a:pPr marR="12065">
              <a:lnSpc>
                <a:spcPct val="100000"/>
              </a:lnSpc>
              <a:spcBef>
                <a:spcPts val="105"/>
              </a:spcBef>
            </a:pPr>
            <a:r>
              <a:rPr sz="800" spc="-5" dirty="0">
                <a:latin typeface="Times New Roman"/>
                <a:cs typeface="Times New Roman"/>
              </a:rPr>
              <a:t>PING</a:t>
            </a:r>
            <a:r>
              <a:rPr sz="800" spc="-10" dirty="0">
                <a:latin typeface="Times New Roman"/>
                <a:cs typeface="Times New Roman"/>
              </a:rPr>
              <a:t> </a:t>
            </a:r>
            <a:r>
              <a:rPr sz="800" spc="-5" dirty="0">
                <a:latin typeface="Times New Roman"/>
                <a:cs typeface="Times New Roman"/>
              </a:rPr>
              <a:t>8.8.8.8.8</a:t>
            </a:r>
            <a:r>
              <a:rPr sz="800" spc="-10" dirty="0">
                <a:latin typeface="Times New Roman"/>
                <a:cs typeface="Times New Roman"/>
              </a:rPr>
              <a:t> </a:t>
            </a:r>
            <a:r>
              <a:rPr sz="800" spc="-5" dirty="0">
                <a:latin typeface="Times New Roman"/>
                <a:cs typeface="Times New Roman"/>
              </a:rPr>
              <a:t>(8.8.8.8.8) 56(84)</a:t>
            </a:r>
            <a:r>
              <a:rPr sz="800" spc="-10" dirty="0">
                <a:latin typeface="Times New Roman"/>
                <a:cs typeface="Times New Roman"/>
              </a:rPr>
              <a:t> </a:t>
            </a:r>
            <a:r>
              <a:rPr sz="800" spc="-5" dirty="0">
                <a:latin typeface="Times New Roman"/>
                <a:cs typeface="Times New Roman"/>
              </a:rPr>
              <a:t>octet-byte.</a:t>
            </a:r>
            <a:endParaRPr sz="800">
              <a:latin typeface="Times New Roman"/>
              <a:cs typeface="Times New Roman"/>
            </a:endParaRPr>
          </a:p>
          <a:p>
            <a:pPr>
              <a:lnSpc>
                <a:spcPct val="100000"/>
              </a:lnSpc>
              <a:spcBef>
                <a:spcPts val="365"/>
              </a:spcBef>
            </a:pPr>
            <a:r>
              <a:rPr sz="800" spc="-5" dirty="0">
                <a:latin typeface="Times New Roman"/>
                <a:cs typeface="Times New Roman"/>
              </a:rPr>
              <a:t>64</a:t>
            </a:r>
            <a:r>
              <a:rPr sz="800" spc="180" dirty="0">
                <a:latin typeface="Times New Roman"/>
                <a:cs typeface="Times New Roman"/>
              </a:rPr>
              <a:t> </a:t>
            </a:r>
            <a:r>
              <a:rPr sz="800" spc="-5" dirty="0">
                <a:latin typeface="Calibri"/>
                <a:cs typeface="Calibri"/>
              </a:rPr>
              <a:t>οκτάδες</a:t>
            </a:r>
            <a:r>
              <a:rPr sz="800" spc="-5" dirty="0">
                <a:latin typeface="Times New Roman"/>
                <a:cs typeface="Times New Roman"/>
              </a:rPr>
              <a:t>-byte</a:t>
            </a:r>
            <a:r>
              <a:rPr sz="800" spc="185" dirty="0">
                <a:latin typeface="Times New Roman"/>
                <a:cs typeface="Times New Roman"/>
              </a:rPr>
              <a:t> </a:t>
            </a:r>
            <a:r>
              <a:rPr sz="800" spc="-5" dirty="0">
                <a:latin typeface="Calibri"/>
                <a:cs typeface="Calibri"/>
              </a:rPr>
              <a:t>από</a:t>
            </a:r>
            <a:r>
              <a:rPr sz="800" spc="204" dirty="0">
                <a:latin typeface="Calibri"/>
                <a:cs typeface="Calibri"/>
              </a:rPr>
              <a:t> </a:t>
            </a:r>
            <a:r>
              <a:rPr sz="800" spc="-5" dirty="0">
                <a:latin typeface="Times New Roman"/>
                <a:cs typeface="Times New Roman"/>
              </a:rPr>
              <a:t>8.8.8.8.8:</a:t>
            </a:r>
            <a:r>
              <a:rPr sz="800" spc="180" dirty="0">
                <a:latin typeface="Times New Roman"/>
                <a:cs typeface="Times New Roman"/>
              </a:rPr>
              <a:t> </a:t>
            </a:r>
            <a:r>
              <a:rPr sz="800" spc="-5" dirty="0">
                <a:latin typeface="Times New Roman"/>
                <a:cs typeface="Times New Roman"/>
              </a:rPr>
              <a:t>icmp_seq=1</a:t>
            </a:r>
            <a:r>
              <a:rPr sz="800" spc="185" dirty="0">
                <a:latin typeface="Times New Roman"/>
                <a:cs typeface="Times New Roman"/>
              </a:rPr>
              <a:t> </a:t>
            </a:r>
            <a:r>
              <a:rPr sz="800" spc="-5" dirty="0">
                <a:latin typeface="Times New Roman"/>
                <a:cs typeface="Times New Roman"/>
              </a:rPr>
              <a:t>ttl=116</a:t>
            </a:r>
            <a:r>
              <a:rPr sz="800" spc="185" dirty="0">
                <a:latin typeface="Times New Roman"/>
                <a:cs typeface="Times New Roman"/>
              </a:rPr>
              <a:t> </a:t>
            </a:r>
            <a:r>
              <a:rPr sz="800" spc="-5" dirty="0">
                <a:latin typeface="Times New Roman"/>
                <a:cs typeface="Times New Roman"/>
              </a:rPr>
              <a:t>time=21.2</a:t>
            </a:r>
            <a:r>
              <a:rPr sz="800" spc="180" dirty="0">
                <a:latin typeface="Times New Roman"/>
                <a:cs typeface="Times New Roman"/>
              </a:rPr>
              <a:t> </a:t>
            </a:r>
            <a:r>
              <a:rPr sz="800" spc="-5" dirty="0">
                <a:latin typeface="Times New Roman"/>
                <a:cs typeface="Times New Roman"/>
              </a:rPr>
              <a:t>ms</a:t>
            </a:r>
            <a:r>
              <a:rPr sz="800" spc="185" dirty="0">
                <a:latin typeface="Times New Roman"/>
                <a:cs typeface="Times New Roman"/>
              </a:rPr>
              <a:t> </a:t>
            </a:r>
            <a:r>
              <a:rPr sz="800" spc="-5" dirty="0">
                <a:latin typeface="Times New Roman"/>
                <a:cs typeface="Times New Roman"/>
              </a:rPr>
              <a:t>64</a:t>
            </a:r>
            <a:r>
              <a:rPr sz="800" spc="200" dirty="0">
                <a:latin typeface="Times New Roman"/>
                <a:cs typeface="Times New Roman"/>
              </a:rPr>
              <a:t> </a:t>
            </a:r>
            <a:r>
              <a:rPr sz="800" spc="-5" dirty="0">
                <a:latin typeface="Calibri"/>
                <a:cs typeface="Calibri"/>
              </a:rPr>
              <a:t>οκτάδες</a:t>
            </a:r>
            <a:r>
              <a:rPr sz="800" spc="-5" dirty="0">
                <a:latin typeface="Times New Roman"/>
                <a:cs typeface="Times New Roman"/>
              </a:rPr>
              <a:t>-byte</a:t>
            </a:r>
            <a:r>
              <a:rPr sz="800" spc="180" dirty="0">
                <a:latin typeface="Times New Roman"/>
                <a:cs typeface="Times New Roman"/>
              </a:rPr>
              <a:t> </a:t>
            </a:r>
            <a:r>
              <a:rPr sz="800" spc="-5" dirty="0">
                <a:latin typeface="Calibri"/>
                <a:cs typeface="Calibri"/>
              </a:rPr>
              <a:t>από</a:t>
            </a:r>
            <a:r>
              <a:rPr sz="800" spc="204" dirty="0">
                <a:latin typeface="Calibri"/>
                <a:cs typeface="Calibri"/>
              </a:rPr>
              <a:t> </a:t>
            </a:r>
            <a:r>
              <a:rPr sz="800" spc="-5" dirty="0">
                <a:latin typeface="Times New Roman"/>
                <a:cs typeface="Times New Roman"/>
              </a:rPr>
              <a:t>8.8.8.8.8:</a:t>
            </a:r>
            <a:r>
              <a:rPr sz="800" spc="185" dirty="0">
                <a:latin typeface="Times New Roman"/>
                <a:cs typeface="Times New Roman"/>
              </a:rPr>
              <a:t> </a:t>
            </a:r>
            <a:r>
              <a:rPr sz="800" spc="-5" dirty="0">
                <a:latin typeface="Times New Roman"/>
                <a:cs typeface="Times New Roman"/>
              </a:rPr>
              <a:t>icmp_seq=2</a:t>
            </a:r>
            <a:r>
              <a:rPr sz="800" spc="180" dirty="0">
                <a:latin typeface="Times New Roman"/>
                <a:cs typeface="Times New Roman"/>
              </a:rPr>
              <a:t> </a:t>
            </a:r>
            <a:r>
              <a:rPr sz="800" spc="-5" dirty="0">
                <a:latin typeface="Times New Roman"/>
                <a:cs typeface="Times New Roman"/>
              </a:rPr>
              <a:t>ttl=116</a:t>
            </a:r>
            <a:r>
              <a:rPr sz="800" spc="185" dirty="0">
                <a:latin typeface="Times New Roman"/>
                <a:cs typeface="Times New Roman"/>
              </a:rPr>
              <a:t> </a:t>
            </a:r>
            <a:r>
              <a:rPr sz="800" spc="-5" dirty="0">
                <a:latin typeface="Times New Roman"/>
                <a:cs typeface="Times New Roman"/>
              </a:rPr>
              <a:t>time=18.2</a:t>
            </a:r>
            <a:r>
              <a:rPr sz="800" spc="185" dirty="0">
                <a:latin typeface="Times New Roman"/>
                <a:cs typeface="Times New Roman"/>
              </a:rPr>
              <a:t> </a:t>
            </a:r>
            <a:r>
              <a:rPr sz="800" spc="-5" dirty="0">
                <a:latin typeface="Times New Roman"/>
                <a:cs typeface="Times New Roman"/>
              </a:rPr>
              <a:t>ms</a:t>
            </a:r>
            <a:r>
              <a:rPr sz="800" spc="180" dirty="0">
                <a:latin typeface="Times New Roman"/>
                <a:cs typeface="Times New Roman"/>
              </a:rPr>
              <a:t> </a:t>
            </a:r>
            <a:r>
              <a:rPr sz="800" spc="-5" dirty="0">
                <a:latin typeface="Times New Roman"/>
                <a:cs typeface="Times New Roman"/>
              </a:rPr>
              <a:t>64</a:t>
            </a:r>
            <a:r>
              <a:rPr sz="800" spc="195" dirty="0">
                <a:latin typeface="Times New Roman"/>
                <a:cs typeface="Times New Roman"/>
              </a:rPr>
              <a:t> </a:t>
            </a:r>
            <a:r>
              <a:rPr sz="800" spc="-5" dirty="0">
                <a:latin typeface="Calibri"/>
                <a:cs typeface="Calibri"/>
              </a:rPr>
              <a:t>οκτάδες</a:t>
            </a:r>
            <a:r>
              <a:rPr sz="800" spc="-5" dirty="0">
                <a:latin typeface="Times New Roman"/>
                <a:cs typeface="Times New Roman"/>
              </a:rPr>
              <a:t>-byte</a:t>
            </a:r>
            <a:r>
              <a:rPr sz="800" spc="180" dirty="0">
                <a:latin typeface="Times New Roman"/>
                <a:cs typeface="Times New Roman"/>
              </a:rPr>
              <a:t> </a:t>
            </a:r>
            <a:r>
              <a:rPr sz="800" spc="-5" dirty="0">
                <a:latin typeface="Calibri"/>
                <a:cs typeface="Calibri"/>
              </a:rPr>
              <a:t>από</a:t>
            </a:r>
            <a:endParaRPr sz="800">
              <a:latin typeface="Calibri"/>
              <a:cs typeface="Calibri"/>
            </a:endParaRPr>
          </a:p>
          <a:p>
            <a:pPr marR="12065">
              <a:lnSpc>
                <a:spcPct val="100000"/>
              </a:lnSpc>
              <a:spcBef>
                <a:spcPts val="220"/>
              </a:spcBef>
            </a:pPr>
            <a:r>
              <a:rPr sz="800" spc="-5" dirty="0">
                <a:latin typeface="Times New Roman"/>
                <a:cs typeface="Times New Roman"/>
              </a:rPr>
              <a:t>8.8.8.8.8:</a:t>
            </a:r>
            <a:r>
              <a:rPr sz="800" dirty="0">
                <a:latin typeface="Times New Roman"/>
                <a:cs typeface="Times New Roman"/>
              </a:rPr>
              <a:t> </a:t>
            </a:r>
            <a:r>
              <a:rPr sz="800" spc="-5" dirty="0">
                <a:latin typeface="Times New Roman"/>
                <a:cs typeface="Times New Roman"/>
              </a:rPr>
              <a:t>icmp_seq=3</a:t>
            </a:r>
            <a:r>
              <a:rPr sz="800" dirty="0">
                <a:latin typeface="Times New Roman"/>
                <a:cs typeface="Times New Roman"/>
              </a:rPr>
              <a:t> </a:t>
            </a:r>
            <a:r>
              <a:rPr sz="800" spc="-5" dirty="0">
                <a:latin typeface="Times New Roman"/>
                <a:cs typeface="Times New Roman"/>
              </a:rPr>
              <a:t>ttl=116</a:t>
            </a:r>
            <a:r>
              <a:rPr sz="800" spc="5" dirty="0">
                <a:latin typeface="Times New Roman"/>
                <a:cs typeface="Times New Roman"/>
              </a:rPr>
              <a:t> </a:t>
            </a:r>
            <a:r>
              <a:rPr sz="800" spc="-5" dirty="0">
                <a:latin typeface="Times New Roman"/>
                <a:cs typeface="Times New Roman"/>
              </a:rPr>
              <a:t>time=11.3</a:t>
            </a:r>
            <a:r>
              <a:rPr sz="800" dirty="0">
                <a:latin typeface="Times New Roman"/>
                <a:cs typeface="Times New Roman"/>
              </a:rPr>
              <a:t> </a:t>
            </a:r>
            <a:r>
              <a:rPr sz="800" spc="-5" dirty="0">
                <a:latin typeface="Times New Roman"/>
                <a:cs typeface="Times New Roman"/>
              </a:rPr>
              <a:t>ms</a:t>
            </a:r>
            <a:r>
              <a:rPr sz="800" spc="10" dirty="0">
                <a:latin typeface="Times New Roman"/>
                <a:cs typeface="Times New Roman"/>
              </a:rPr>
              <a:t> </a:t>
            </a:r>
            <a:r>
              <a:rPr sz="800" spc="-5" dirty="0">
                <a:latin typeface="Times New Roman"/>
                <a:cs typeface="Times New Roman"/>
              </a:rPr>
              <a:t>64</a:t>
            </a:r>
            <a:r>
              <a:rPr sz="800" spc="20" dirty="0">
                <a:latin typeface="Times New Roman"/>
                <a:cs typeface="Times New Roman"/>
              </a:rPr>
              <a:t> </a:t>
            </a:r>
            <a:r>
              <a:rPr sz="800" spc="-5" dirty="0">
                <a:latin typeface="Calibri"/>
                <a:cs typeface="Calibri"/>
              </a:rPr>
              <a:t>οκτάδες</a:t>
            </a:r>
            <a:r>
              <a:rPr sz="800" spc="-5" dirty="0">
                <a:latin typeface="Times New Roman"/>
                <a:cs typeface="Times New Roman"/>
              </a:rPr>
              <a:t>-byte</a:t>
            </a:r>
            <a:r>
              <a:rPr sz="800" dirty="0">
                <a:latin typeface="Times New Roman"/>
                <a:cs typeface="Times New Roman"/>
              </a:rPr>
              <a:t> </a:t>
            </a:r>
            <a:r>
              <a:rPr sz="800" spc="-5" dirty="0">
                <a:latin typeface="Calibri"/>
                <a:cs typeface="Calibri"/>
              </a:rPr>
              <a:t>από</a:t>
            </a:r>
            <a:r>
              <a:rPr sz="800" spc="30" dirty="0">
                <a:latin typeface="Calibri"/>
                <a:cs typeface="Calibri"/>
              </a:rPr>
              <a:t> </a:t>
            </a:r>
            <a:r>
              <a:rPr sz="800" spc="-5" dirty="0">
                <a:latin typeface="Times New Roman"/>
                <a:cs typeface="Times New Roman"/>
              </a:rPr>
              <a:t>8.8.8.8.8:</a:t>
            </a:r>
            <a:r>
              <a:rPr sz="800" dirty="0">
                <a:latin typeface="Times New Roman"/>
                <a:cs typeface="Times New Roman"/>
              </a:rPr>
              <a:t> </a:t>
            </a:r>
            <a:r>
              <a:rPr sz="800" spc="-5" dirty="0">
                <a:latin typeface="Times New Roman"/>
                <a:cs typeface="Times New Roman"/>
              </a:rPr>
              <a:t>icmp_seq=4</a:t>
            </a:r>
            <a:r>
              <a:rPr sz="800" spc="5" dirty="0">
                <a:latin typeface="Times New Roman"/>
                <a:cs typeface="Times New Roman"/>
              </a:rPr>
              <a:t> </a:t>
            </a:r>
            <a:r>
              <a:rPr sz="800" spc="-5" dirty="0">
                <a:latin typeface="Times New Roman"/>
                <a:cs typeface="Times New Roman"/>
              </a:rPr>
              <a:t>ttl=116</a:t>
            </a:r>
            <a:r>
              <a:rPr sz="800" dirty="0">
                <a:latin typeface="Times New Roman"/>
                <a:cs typeface="Times New Roman"/>
              </a:rPr>
              <a:t> </a:t>
            </a:r>
            <a:r>
              <a:rPr sz="800" spc="-5" dirty="0">
                <a:latin typeface="Times New Roman"/>
                <a:cs typeface="Times New Roman"/>
              </a:rPr>
              <a:t>time=18.9</a:t>
            </a:r>
            <a:r>
              <a:rPr sz="800" spc="5" dirty="0">
                <a:latin typeface="Times New Roman"/>
                <a:cs typeface="Times New Roman"/>
              </a:rPr>
              <a:t> </a:t>
            </a:r>
            <a:r>
              <a:rPr sz="800" spc="-5" dirty="0">
                <a:latin typeface="Times New Roman"/>
                <a:cs typeface="Times New Roman"/>
              </a:rPr>
              <a:t>ms</a:t>
            </a:r>
            <a:r>
              <a:rPr sz="800" spc="5" dirty="0">
                <a:latin typeface="Times New Roman"/>
                <a:cs typeface="Times New Roman"/>
              </a:rPr>
              <a:t> </a:t>
            </a:r>
            <a:r>
              <a:rPr sz="800" spc="-5" dirty="0">
                <a:latin typeface="Times New Roman"/>
                <a:cs typeface="Times New Roman"/>
              </a:rPr>
              <a:t>64</a:t>
            </a:r>
            <a:r>
              <a:rPr sz="800" spc="20" dirty="0">
                <a:latin typeface="Times New Roman"/>
                <a:cs typeface="Times New Roman"/>
              </a:rPr>
              <a:t> </a:t>
            </a:r>
            <a:r>
              <a:rPr sz="800" spc="-5" dirty="0">
                <a:latin typeface="Calibri"/>
                <a:cs typeface="Calibri"/>
              </a:rPr>
              <a:t>οκτά</a:t>
            </a:r>
            <a:endParaRPr sz="800">
              <a:latin typeface="Calibri"/>
              <a:cs typeface="Calibri"/>
            </a:endParaRPr>
          </a:p>
          <a:p>
            <a:pPr algn="just">
              <a:lnSpc>
                <a:spcPct val="122100"/>
              </a:lnSpc>
              <a:spcBef>
                <a:spcPts val="10"/>
              </a:spcBef>
            </a:pPr>
            <a:r>
              <a:rPr sz="800" spc="-5" dirty="0">
                <a:latin typeface="Times New Roman"/>
                <a:cs typeface="Times New Roman"/>
              </a:rPr>
              <a:t>8.8.8.8.8: icmp_seq=5 ttl=116 time=112 ms 64 octets </a:t>
            </a:r>
            <a:r>
              <a:rPr sz="800" spc="-5" dirty="0">
                <a:latin typeface="Calibri"/>
                <a:cs typeface="Calibri"/>
              </a:rPr>
              <a:t>από </a:t>
            </a:r>
            <a:r>
              <a:rPr sz="800" spc="-5" dirty="0">
                <a:latin typeface="Times New Roman"/>
                <a:cs typeface="Times New Roman"/>
              </a:rPr>
              <a:t>8.8.8.8.8: icmp_seq=6 ttl=116 time=11.1 ms 64 octets </a:t>
            </a:r>
            <a:r>
              <a:rPr sz="800" spc="-5" dirty="0">
                <a:latin typeface="Calibri"/>
                <a:cs typeface="Calibri"/>
              </a:rPr>
              <a:t>από </a:t>
            </a:r>
            <a:r>
              <a:rPr sz="800" spc="-5" dirty="0">
                <a:latin typeface="Times New Roman"/>
                <a:cs typeface="Times New Roman"/>
              </a:rPr>
              <a:t>8.8.8.8.8: icmp_seq=7 ttl=116 time=100 ms 64 </a:t>
            </a:r>
            <a:r>
              <a:rPr sz="800" dirty="0">
                <a:latin typeface="Times New Roman"/>
                <a:cs typeface="Times New Roman"/>
              </a:rPr>
              <a:t> </a:t>
            </a:r>
            <a:r>
              <a:rPr sz="800" spc="-5" dirty="0">
                <a:latin typeface="Times New Roman"/>
                <a:cs typeface="Times New Roman"/>
              </a:rPr>
              <a:t>octets </a:t>
            </a:r>
            <a:r>
              <a:rPr sz="800" spc="-5" dirty="0">
                <a:latin typeface="Calibri"/>
                <a:cs typeface="Calibri"/>
              </a:rPr>
              <a:t>από </a:t>
            </a:r>
            <a:r>
              <a:rPr sz="800" spc="-5" dirty="0">
                <a:latin typeface="Times New Roman"/>
                <a:cs typeface="Times New Roman"/>
              </a:rPr>
              <a:t>8.8.8.8.8: icmp_seq=8 ttl=116 time=20.5 ms 64 octets </a:t>
            </a:r>
            <a:r>
              <a:rPr sz="800" spc="-5" dirty="0">
                <a:latin typeface="Calibri"/>
                <a:cs typeface="Calibri"/>
              </a:rPr>
              <a:t>από </a:t>
            </a:r>
            <a:r>
              <a:rPr sz="800" spc="-5" dirty="0">
                <a:latin typeface="Times New Roman"/>
                <a:cs typeface="Times New Roman"/>
              </a:rPr>
              <a:t>8.8.8.8.8: icmp_seq=9 ttl=116 time=94.7 ms 64 octets </a:t>
            </a:r>
            <a:r>
              <a:rPr sz="800" spc="-5" dirty="0">
                <a:latin typeface="Calibri"/>
                <a:cs typeface="Calibri"/>
              </a:rPr>
              <a:t>από </a:t>
            </a:r>
            <a:r>
              <a:rPr sz="800" spc="-5" dirty="0">
                <a:latin typeface="Times New Roman"/>
                <a:cs typeface="Times New Roman"/>
              </a:rPr>
              <a:t>8.8.8.8.8: icmp_seq=10 ttl=116 </a:t>
            </a:r>
            <a:r>
              <a:rPr sz="800" dirty="0">
                <a:latin typeface="Times New Roman"/>
                <a:cs typeface="Times New Roman"/>
              </a:rPr>
              <a:t> </a:t>
            </a:r>
            <a:r>
              <a:rPr sz="800" spc="-5" dirty="0">
                <a:latin typeface="Times New Roman"/>
                <a:cs typeface="Times New Roman"/>
              </a:rPr>
              <a:t>time=10.8</a:t>
            </a:r>
            <a:r>
              <a:rPr sz="800" spc="-10" dirty="0">
                <a:latin typeface="Times New Roman"/>
                <a:cs typeface="Times New Roman"/>
              </a:rPr>
              <a:t> </a:t>
            </a:r>
            <a:r>
              <a:rPr sz="800" spc="-5" dirty="0">
                <a:latin typeface="Times New Roman"/>
                <a:cs typeface="Times New Roman"/>
              </a:rPr>
              <a:t>ms</a:t>
            </a:r>
            <a:endParaRPr sz="800">
              <a:latin typeface="Times New Roman"/>
              <a:cs typeface="Times New Roman"/>
            </a:endParaRPr>
          </a:p>
          <a:p>
            <a:pPr marR="12065">
              <a:lnSpc>
                <a:spcPct val="100000"/>
              </a:lnSpc>
              <a:spcBef>
                <a:spcPts val="370"/>
              </a:spcBef>
            </a:pPr>
            <a:r>
              <a:rPr sz="800" spc="-15" dirty="0">
                <a:latin typeface="Times New Roman"/>
                <a:cs typeface="Times New Roman"/>
              </a:rPr>
              <a:t>^C</a:t>
            </a:r>
            <a:endParaRPr sz="800">
              <a:latin typeface="Times New Roman"/>
              <a:cs typeface="Times New Roman"/>
            </a:endParaRPr>
          </a:p>
          <a:p>
            <a:pPr marR="12065">
              <a:lnSpc>
                <a:spcPct val="100000"/>
              </a:lnSpc>
              <a:spcBef>
                <a:spcPts val="220"/>
              </a:spcBef>
            </a:pPr>
            <a:r>
              <a:rPr sz="800" spc="-5" dirty="0">
                <a:latin typeface="Times New Roman"/>
                <a:cs typeface="Times New Roman"/>
              </a:rPr>
              <a:t>---.8.8.8.8 </a:t>
            </a:r>
            <a:r>
              <a:rPr sz="800" spc="-5" dirty="0">
                <a:latin typeface="Calibri"/>
                <a:cs typeface="Calibri"/>
              </a:rPr>
              <a:t>Στατιστικά</a:t>
            </a:r>
            <a:r>
              <a:rPr sz="800" spc="15" dirty="0">
                <a:latin typeface="Calibri"/>
                <a:cs typeface="Calibri"/>
              </a:rPr>
              <a:t> </a:t>
            </a:r>
            <a:r>
              <a:rPr sz="800" spc="-5" dirty="0">
                <a:latin typeface="Times New Roman"/>
                <a:cs typeface="Times New Roman"/>
              </a:rPr>
              <a:t>ping</a:t>
            </a:r>
            <a:r>
              <a:rPr sz="800" spc="-10" dirty="0">
                <a:latin typeface="Times New Roman"/>
                <a:cs typeface="Times New Roman"/>
              </a:rPr>
              <a:t> </a:t>
            </a:r>
            <a:r>
              <a:rPr sz="800" spc="-5" dirty="0">
                <a:latin typeface="Times New Roman"/>
                <a:cs typeface="Times New Roman"/>
              </a:rPr>
              <a:t>---</a:t>
            </a:r>
            <a:endParaRPr sz="800">
              <a:latin typeface="Times New Roman"/>
              <a:cs typeface="Times New Roman"/>
            </a:endParaRPr>
          </a:p>
          <a:p>
            <a:pPr marR="1191895">
              <a:lnSpc>
                <a:spcPct val="121400"/>
              </a:lnSpc>
              <a:spcBef>
                <a:spcPts val="120"/>
              </a:spcBef>
            </a:pPr>
            <a:r>
              <a:rPr sz="800" spc="-5" dirty="0">
                <a:latin typeface="Times New Roman"/>
                <a:cs typeface="Times New Roman"/>
              </a:rPr>
              <a:t>10</a:t>
            </a:r>
            <a:r>
              <a:rPr sz="800" spc="15" dirty="0">
                <a:latin typeface="Times New Roman"/>
                <a:cs typeface="Times New Roman"/>
              </a:rPr>
              <a:t> </a:t>
            </a:r>
            <a:r>
              <a:rPr sz="800" spc="-5" dirty="0">
                <a:latin typeface="Calibri"/>
                <a:cs typeface="Calibri"/>
              </a:rPr>
              <a:t>πακέτα</a:t>
            </a:r>
            <a:r>
              <a:rPr sz="800" spc="35" dirty="0">
                <a:latin typeface="Calibri"/>
                <a:cs typeface="Calibri"/>
              </a:rPr>
              <a:t> </a:t>
            </a:r>
            <a:r>
              <a:rPr sz="800" spc="-5" dirty="0">
                <a:latin typeface="Calibri"/>
                <a:cs typeface="Calibri"/>
              </a:rPr>
              <a:t>δεδομένων</a:t>
            </a:r>
            <a:r>
              <a:rPr sz="800" spc="40" dirty="0">
                <a:latin typeface="Calibri"/>
                <a:cs typeface="Calibri"/>
              </a:rPr>
              <a:t> </a:t>
            </a:r>
            <a:r>
              <a:rPr sz="800" spc="-5" dirty="0">
                <a:latin typeface="Calibri"/>
                <a:cs typeface="Calibri"/>
              </a:rPr>
              <a:t>μεταδίδονται</a:t>
            </a:r>
            <a:r>
              <a:rPr sz="800" spc="-5" dirty="0">
                <a:latin typeface="Times New Roman"/>
                <a:cs typeface="Times New Roman"/>
              </a:rPr>
              <a:t>,</a:t>
            </a:r>
            <a:r>
              <a:rPr sz="800" spc="10" dirty="0">
                <a:latin typeface="Times New Roman"/>
                <a:cs typeface="Times New Roman"/>
              </a:rPr>
              <a:t> </a:t>
            </a:r>
            <a:r>
              <a:rPr sz="800" spc="-5" dirty="0">
                <a:latin typeface="Times New Roman"/>
                <a:cs typeface="Times New Roman"/>
              </a:rPr>
              <a:t>10</a:t>
            </a:r>
            <a:r>
              <a:rPr sz="800" spc="15" dirty="0">
                <a:latin typeface="Times New Roman"/>
                <a:cs typeface="Times New Roman"/>
              </a:rPr>
              <a:t> </a:t>
            </a:r>
            <a:r>
              <a:rPr sz="800" spc="-5" dirty="0">
                <a:latin typeface="Calibri"/>
                <a:cs typeface="Calibri"/>
              </a:rPr>
              <a:t>λαμβάνονται</a:t>
            </a:r>
            <a:r>
              <a:rPr sz="800" spc="-5" dirty="0">
                <a:latin typeface="Times New Roman"/>
                <a:cs typeface="Times New Roman"/>
              </a:rPr>
              <a:t>,</a:t>
            </a:r>
            <a:r>
              <a:rPr sz="800" spc="15" dirty="0">
                <a:latin typeface="Times New Roman"/>
                <a:cs typeface="Times New Roman"/>
              </a:rPr>
              <a:t> </a:t>
            </a:r>
            <a:r>
              <a:rPr sz="800" spc="-5" dirty="0">
                <a:latin typeface="Times New Roman"/>
                <a:cs typeface="Times New Roman"/>
              </a:rPr>
              <a:t>0%</a:t>
            </a:r>
            <a:r>
              <a:rPr sz="800" spc="15" dirty="0">
                <a:latin typeface="Times New Roman"/>
                <a:cs typeface="Times New Roman"/>
              </a:rPr>
              <a:t> </a:t>
            </a:r>
            <a:r>
              <a:rPr sz="800" spc="-5" dirty="0">
                <a:latin typeface="Calibri"/>
                <a:cs typeface="Calibri"/>
              </a:rPr>
              <a:t>απώλεια</a:t>
            </a:r>
            <a:r>
              <a:rPr sz="800" spc="35" dirty="0">
                <a:latin typeface="Calibri"/>
                <a:cs typeface="Calibri"/>
              </a:rPr>
              <a:t> </a:t>
            </a:r>
            <a:r>
              <a:rPr sz="800" spc="-5" dirty="0">
                <a:latin typeface="Calibri"/>
                <a:cs typeface="Calibri"/>
              </a:rPr>
              <a:t>πακέτων</a:t>
            </a:r>
            <a:r>
              <a:rPr sz="800" spc="40" dirty="0">
                <a:latin typeface="Calibri"/>
                <a:cs typeface="Calibri"/>
              </a:rPr>
              <a:t> </a:t>
            </a:r>
            <a:r>
              <a:rPr sz="800" spc="-5" dirty="0">
                <a:latin typeface="Calibri"/>
                <a:cs typeface="Calibri"/>
              </a:rPr>
              <a:t>δεδομένων</a:t>
            </a:r>
            <a:r>
              <a:rPr sz="800" spc="-5" dirty="0">
                <a:latin typeface="Times New Roman"/>
                <a:cs typeface="Times New Roman"/>
              </a:rPr>
              <a:t>,</a:t>
            </a:r>
            <a:r>
              <a:rPr sz="800" spc="10" dirty="0">
                <a:latin typeface="Times New Roman"/>
                <a:cs typeface="Times New Roman"/>
              </a:rPr>
              <a:t> </a:t>
            </a:r>
            <a:r>
              <a:rPr sz="800" spc="-5" dirty="0">
                <a:latin typeface="Calibri"/>
                <a:cs typeface="Calibri"/>
              </a:rPr>
              <a:t>χρόνος</a:t>
            </a:r>
            <a:r>
              <a:rPr sz="800" spc="30" dirty="0">
                <a:latin typeface="Calibri"/>
                <a:cs typeface="Calibri"/>
              </a:rPr>
              <a:t> </a:t>
            </a:r>
            <a:r>
              <a:rPr sz="800" spc="-5" dirty="0">
                <a:latin typeface="Times New Roman"/>
                <a:cs typeface="Times New Roman"/>
              </a:rPr>
              <a:t>9014ms</a:t>
            </a:r>
            <a:r>
              <a:rPr sz="800" spc="20" dirty="0">
                <a:latin typeface="Times New Roman"/>
                <a:cs typeface="Times New Roman"/>
              </a:rPr>
              <a:t> </a:t>
            </a:r>
            <a:r>
              <a:rPr sz="800" spc="-5" dirty="0">
                <a:latin typeface="Times New Roman"/>
                <a:cs typeface="Times New Roman"/>
              </a:rPr>
              <a:t>rtt</a:t>
            </a:r>
            <a:r>
              <a:rPr sz="800" spc="10" dirty="0">
                <a:latin typeface="Times New Roman"/>
                <a:cs typeface="Times New Roman"/>
              </a:rPr>
              <a:t> </a:t>
            </a:r>
            <a:r>
              <a:rPr sz="800" spc="-5" dirty="0">
                <a:latin typeface="Times New Roman"/>
                <a:cs typeface="Times New Roman"/>
              </a:rPr>
              <a:t>min/AVG/MAX/mdev</a:t>
            </a:r>
            <a:r>
              <a:rPr sz="800" spc="10" dirty="0">
                <a:latin typeface="Times New Roman"/>
                <a:cs typeface="Times New Roman"/>
              </a:rPr>
              <a:t> </a:t>
            </a:r>
            <a:r>
              <a:rPr sz="800" dirty="0">
                <a:latin typeface="Times New Roman"/>
                <a:cs typeface="Times New Roman"/>
              </a:rPr>
              <a:t>= </a:t>
            </a:r>
            <a:r>
              <a:rPr sz="800" spc="5" dirty="0">
                <a:latin typeface="Times New Roman"/>
                <a:cs typeface="Times New Roman"/>
              </a:rPr>
              <a:t> </a:t>
            </a:r>
            <a:r>
              <a:rPr sz="800" spc="-5" dirty="0">
                <a:latin typeface="Times New Roman"/>
                <a:cs typeface="Times New Roman"/>
              </a:rPr>
              <a:t>10.833/41.892/112.045/39.906</a:t>
            </a:r>
            <a:r>
              <a:rPr sz="800" spc="-10" dirty="0">
                <a:latin typeface="Times New Roman"/>
                <a:cs typeface="Times New Roman"/>
              </a:rPr>
              <a:t> </a:t>
            </a:r>
            <a:r>
              <a:rPr sz="800" dirty="0">
                <a:latin typeface="Times New Roman"/>
                <a:cs typeface="Times New Roman"/>
              </a:rPr>
              <a:t>ms</a:t>
            </a:r>
            <a:endParaRPr sz="800">
              <a:latin typeface="Times New Roman"/>
              <a:cs typeface="Times New Roman"/>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751840" y="2326322"/>
            <a:ext cx="6045835" cy="3655060"/>
            <a:chOff x="751840" y="2326322"/>
            <a:chExt cx="6045835" cy="3655060"/>
          </a:xfrm>
        </p:grpSpPr>
        <p:sp>
          <p:nvSpPr>
            <p:cNvPr id="4" name="object 4"/>
            <p:cNvSpPr/>
            <p:nvPr/>
          </p:nvSpPr>
          <p:spPr>
            <a:xfrm>
              <a:off x="770890" y="2345372"/>
              <a:ext cx="6007735" cy="3616960"/>
            </a:xfrm>
            <a:custGeom>
              <a:avLst/>
              <a:gdLst/>
              <a:ahLst/>
              <a:cxnLst/>
              <a:rect l="l" t="t" r="r" b="b"/>
              <a:pathLst>
                <a:path w="6007734" h="3616960">
                  <a:moveTo>
                    <a:pt x="6007417" y="0"/>
                  </a:moveTo>
                  <a:lnTo>
                    <a:pt x="0" y="0"/>
                  </a:lnTo>
                  <a:lnTo>
                    <a:pt x="0" y="3616642"/>
                  </a:lnTo>
                  <a:lnTo>
                    <a:pt x="6007417" y="3616642"/>
                  </a:lnTo>
                  <a:lnTo>
                    <a:pt x="6007417" y="0"/>
                  </a:lnTo>
                  <a:close/>
                </a:path>
              </a:pathLst>
            </a:custGeom>
            <a:solidFill>
              <a:srgbClr val="B1B1B1"/>
            </a:solidFill>
          </p:spPr>
          <p:txBody>
            <a:bodyPr wrap="square" lIns="0" tIns="0" rIns="0" bIns="0" rtlCol="0"/>
            <a:lstStyle/>
            <a:p>
              <a:endParaRPr/>
            </a:p>
          </p:txBody>
        </p:sp>
        <p:sp>
          <p:nvSpPr>
            <p:cNvPr id="5" name="object 5"/>
            <p:cNvSpPr/>
            <p:nvPr/>
          </p:nvSpPr>
          <p:spPr>
            <a:xfrm>
              <a:off x="770890" y="2345372"/>
              <a:ext cx="6007735" cy="3616960"/>
            </a:xfrm>
            <a:custGeom>
              <a:avLst/>
              <a:gdLst/>
              <a:ahLst/>
              <a:cxnLst/>
              <a:rect l="l" t="t" r="r" b="b"/>
              <a:pathLst>
                <a:path w="6007734" h="3616960">
                  <a:moveTo>
                    <a:pt x="3003550" y="3616642"/>
                  </a:moveTo>
                  <a:lnTo>
                    <a:pt x="0" y="3616642"/>
                  </a:lnTo>
                  <a:lnTo>
                    <a:pt x="0" y="0"/>
                  </a:lnTo>
                  <a:lnTo>
                    <a:pt x="6007417" y="0"/>
                  </a:lnTo>
                  <a:lnTo>
                    <a:pt x="6007417" y="3616642"/>
                  </a:lnTo>
                  <a:lnTo>
                    <a:pt x="3003550" y="3616642"/>
                  </a:lnTo>
                </a:path>
              </a:pathLst>
            </a:custGeom>
            <a:ln w="38100">
              <a:solidFill>
                <a:srgbClr val="000000"/>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240347" rIns="0" bIns="0" rtlCol="0">
            <a:spAutoFit/>
          </a:bodyPr>
          <a:lstStyle/>
          <a:p>
            <a:pPr marL="578485" marR="5080" indent="-91440">
              <a:lnSpc>
                <a:spcPct val="78300"/>
              </a:lnSpc>
              <a:spcBef>
                <a:spcPts val="840"/>
              </a:spcBef>
            </a:pPr>
            <a:r>
              <a:rPr spc="114" dirty="0">
                <a:solidFill>
                  <a:srgbClr val="FFFFFF"/>
                </a:solidFill>
              </a:rPr>
              <a:t>Traceroute: </a:t>
            </a:r>
            <a:r>
              <a:rPr spc="120" dirty="0">
                <a:solidFill>
                  <a:srgbClr val="FFFFFF"/>
                </a:solidFill>
              </a:rPr>
              <a:t>της </a:t>
            </a:r>
            <a:r>
              <a:rPr spc="130" dirty="0">
                <a:solidFill>
                  <a:srgbClr val="FFFFFF"/>
                </a:solidFill>
              </a:rPr>
              <a:t>διαδρομής </a:t>
            </a:r>
            <a:r>
              <a:rPr spc="140" dirty="0">
                <a:solidFill>
                  <a:srgbClr val="FFFFFF"/>
                </a:solidFill>
              </a:rPr>
              <a:t>από </a:t>
            </a:r>
            <a:r>
              <a:rPr spc="130" dirty="0">
                <a:solidFill>
                  <a:srgbClr val="FFFFFF"/>
                </a:solidFill>
              </a:rPr>
              <a:t>ένα </a:t>
            </a:r>
            <a:r>
              <a:rPr spc="140" dirty="0">
                <a:solidFill>
                  <a:srgbClr val="FFFFFF"/>
                </a:solidFill>
              </a:rPr>
              <a:t>σύστημα </a:t>
            </a:r>
            <a:r>
              <a:rPr spc="130" dirty="0">
                <a:solidFill>
                  <a:srgbClr val="FFFFFF"/>
                </a:solidFill>
              </a:rPr>
              <a:t>σε ένα </a:t>
            </a:r>
            <a:r>
              <a:rPr spc="120" dirty="0">
                <a:solidFill>
                  <a:srgbClr val="FFFFFF"/>
                </a:solidFill>
              </a:rPr>
              <a:t>άλλο, </a:t>
            </a:r>
            <a:r>
              <a:rPr spc="125" dirty="0">
                <a:solidFill>
                  <a:srgbClr val="FFFFFF"/>
                </a:solidFill>
              </a:rPr>
              <a:t> </a:t>
            </a:r>
            <a:r>
              <a:rPr spc="135" dirty="0">
                <a:solidFill>
                  <a:srgbClr val="FFFFFF"/>
                </a:solidFill>
              </a:rPr>
              <a:t>συμπεριλαμβανομένων</a:t>
            </a:r>
            <a:r>
              <a:rPr spc="70" dirty="0">
                <a:solidFill>
                  <a:srgbClr val="FFFFFF"/>
                </a:solidFill>
              </a:rPr>
              <a:t> </a:t>
            </a:r>
            <a:r>
              <a:rPr spc="140" dirty="0">
                <a:solidFill>
                  <a:srgbClr val="FFFFFF"/>
                </a:solidFill>
              </a:rPr>
              <a:t>των</a:t>
            </a:r>
            <a:r>
              <a:rPr spc="70" dirty="0">
                <a:solidFill>
                  <a:srgbClr val="FFFFFF"/>
                </a:solidFill>
              </a:rPr>
              <a:t> </a:t>
            </a:r>
            <a:r>
              <a:rPr spc="135" dirty="0">
                <a:solidFill>
                  <a:srgbClr val="FFFFFF"/>
                </a:solidFill>
              </a:rPr>
              <a:t>δρομολογητών</a:t>
            </a:r>
            <a:r>
              <a:rPr spc="65" dirty="0">
                <a:solidFill>
                  <a:srgbClr val="FFFFFF"/>
                </a:solidFill>
              </a:rPr>
              <a:t> </a:t>
            </a:r>
            <a:r>
              <a:rPr spc="140" dirty="0">
                <a:solidFill>
                  <a:srgbClr val="FFFFFF"/>
                </a:solidFill>
              </a:rPr>
              <a:t>που</a:t>
            </a:r>
            <a:r>
              <a:rPr spc="75" dirty="0">
                <a:solidFill>
                  <a:srgbClr val="FFFFFF"/>
                </a:solidFill>
              </a:rPr>
              <a:t> </a:t>
            </a:r>
            <a:r>
              <a:rPr spc="120" dirty="0">
                <a:solidFill>
                  <a:srgbClr val="FFFFFF"/>
                </a:solidFill>
              </a:rPr>
              <a:t>βρίσκονται </a:t>
            </a:r>
            <a:r>
              <a:rPr spc="-700" dirty="0">
                <a:solidFill>
                  <a:srgbClr val="FFFFFF"/>
                </a:solidFill>
              </a:rPr>
              <a:t> </a:t>
            </a:r>
            <a:r>
              <a:rPr spc="120" dirty="0">
                <a:solidFill>
                  <a:srgbClr val="FFFFFF"/>
                </a:solidFill>
              </a:rPr>
              <a:t>ενδιάμεσα.</a:t>
            </a:r>
          </a:p>
        </p:txBody>
      </p:sp>
      <p:sp>
        <p:nvSpPr>
          <p:cNvPr id="7" name="object 7"/>
          <p:cNvSpPr txBox="1"/>
          <p:nvPr/>
        </p:nvSpPr>
        <p:spPr>
          <a:xfrm>
            <a:off x="835660" y="2022475"/>
            <a:ext cx="3347720" cy="193040"/>
          </a:xfrm>
          <a:prstGeom prst="rect">
            <a:avLst/>
          </a:prstGeom>
        </p:spPr>
        <p:txBody>
          <a:bodyPr vert="horz" wrap="square" lIns="0" tIns="12700" rIns="0" bIns="0" rtlCol="0">
            <a:spAutoFit/>
          </a:bodyPr>
          <a:lstStyle/>
          <a:p>
            <a:pPr marL="12700">
              <a:lnSpc>
                <a:spcPct val="100000"/>
              </a:lnSpc>
              <a:spcBef>
                <a:spcPts val="100"/>
              </a:spcBef>
            </a:pPr>
            <a:r>
              <a:rPr sz="1100" b="1" spc="85" dirty="0">
                <a:solidFill>
                  <a:srgbClr val="FFFFFF"/>
                </a:solidFill>
                <a:latin typeface="Calibri"/>
                <a:cs typeface="Calibri"/>
              </a:rPr>
              <a:t>$</a:t>
            </a:r>
            <a:r>
              <a:rPr sz="1100" b="1" spc="30" dirty="0">
                <a:solidFill>
                  <a:srgbClr val="FFFFFF"/>
                </a:solidFill>
                <a:latin typeface="Calibri"/>
                <a:cs typeface="Calibri"/>
              </a:rPr>
              <a:t> </a:t>
            </a:r>
            <a:r>
              <a:rPr sz="1100" b="1" spc="70" dirty="0">
                <a:solidFill>
                  <a:srgbClr val="C81F1C"/>
                </a:solidFill>
                <a:latin typeface="Calibri"/>
                <a:cs typeface="Calibri"/>
              </a:rPr>
              <a:t>traceroute</a:t>
            </a:r>
            <a:r>
              <a:rPr sz="1100" b="1" spc="30" dirty="0">
                <a:solidFill>
                  <a:srgbClr val="C81F1C"/>
                </a:solidFill>
                <a:latin typeface="Calibri"/>
                <a:cs typeface="Calibri"/>
              </a:rPr>
              <a:t> </a:t>
            </a:r>
            <a:r>
              <a:rPr sz="1100" b="1" spc="70" dirty="0">
                <a:solidFill>
                  <a:srgbClr val="C81F1C"/>
                </a:solidFill>
                <a:latin typeface="Calibri"/>
                <a:cs typeface="Calibri"/>
              </a:rPr>
              <a:t>93.184.216.34</a:t>
            </a:r>
            <a:r>
              <a:rPr sz="1100" b="1" spc="35" dirty="0">
                <a:solidFill>
                  <a:srgbClr val="C81F1C"/>
                </a:solidFill>
                <a:latin typeface="Calibri"/>
                <a:cs typeface="Calibri"/>
              </a:rPr>
              <a:t> </a:t>
            </a:r>
            <a:r>
              <a:rPr sz="1100" b="1" spc="90" dirty="0">
                <a:solidFill>
                  <a:srgbClr val="C81F1C"/>
                </a:solidFill>
                <a:latin typeface="Calibri"/>
                <a:cs typeface="Calibri"/>
              </a:rPr>
              <a:t>ή</a:t>
            </a:r>
            <a:r>
              <a:rPr sz="1100" b="1" spc="30" dirty="0">
                <a:solidFill>
                  <a:srgbClr val="C81F1C"/>
                </a:solidFill>
                <a:latin typeface="Calibri"/>
                <a:cs typeface="Calibri"/>
              </a:rPr>
              <a:t> </a:t>
            </a:r>
            <a:r>
              <a:rPr sz="1100" b="1" spc="70" dirty="0">
                <a:solidFill>
                  <a:srgbClr val="C81F1C"/>
                </a:solidFill>
                <a:latin typeface="Calibri"/>
                <a:cs typeface="Calibri"/>
              </a:rPr>
              <a:t>traceroute</a:t>
            </a:r>
            <a:r>
              <a:rPr sz="1100" b="1" spc="30" dirty="0">
                <a:solidFill>
                  <a:srgbClr val="C81F1C"/>
                </a:solidFill>
                <a:latin typeface="Calibri"/>
                <a:cs typeface="Calibri"/>
              </a:rPr>
              <a:t> </a:t>
            </a:r>
            <a:r>
              <a:rPr sz="1100" b="1" spc="75" dirty="0">
                <a:solidFill>
                  <a:srgbClr val="C81F1C"/>
                </a:solidFill>
                <a:latin typeface="Calibri"/>
                <a:cs typeface="Calibri"/>
              </a:rPr>
              <a:t>example.</a:t>
            </a:r>
            <a:endParaRPr sz="1100">
              <a:latin typeface="Calibri"/>
              <a:cs typeface="Calibri"/>
            </a:endParaRPr>
          </a:p>
        </p:txBody>
      </p:sp>
      <p:sp>
        <p:nvSpPr>
          <p:cNvPr id="8" name="object 8"/>
          <p:cNvSpPr txBox="1"/>
          <p:nvPr/>
        </p:nvSpPr>
        <p:spPr>
          <a:xfrm>
            <a:off x="770890" y="2345372"/>
            <a:ext cx="6007735" cy="3616960"/>
          </a:xfrm>
          <a:prstGeom prst="rect">
            <a:avLst/>
          </a:prstGeom>
        </p:spPr>
        <p:txBody>
          <a:bodyPr vert="horz" wrap="square" lIns="0" tIns="635" rIns="0" bIns="0" rtlCol="0">
            <a:spAutoFit/>
          </a:bodyPr>
          <a:lstStyle/>
          <a:p>
            <a:pPr>
              <a:lnSpc>
                <a:spcPct val="100000"/>
              </a:lnSpc>
              <a:spcBef>
                <a:spcPts val="5"/>
              </a:spcBef>
            </a:pPr>
            <a:endParaRPr sz="750">
              <a:latin typeface="Times New Roman"/>
              <a:cs typeface="Times New Roman"/>
            </a:endParaRPr>
          </a:p>
          <a:p>
            <a:pPr marL="199390">
              <a:lnSpc>
                <a:spcPct val="100000"/>
              </a:lnSpc>
            </a:pPr>
            <a:r>
              <a:rPr sz="800" spc="-5" dirty="0">
                <a:latin typeface="Times New Roman"/>
                <a:cs typeface="Times New Roman"/>
              </a:rPr>
              <a:t>traceroute</a:t>
            </a:r>
            <a:r>
              <a:rPr sz="800" spc="5" dirty="0">
                <a:latin typeface="Times New Roman"/>
                <a:cs typeface="Times New Roman"/>
              </a:rPr>
              <a:t> </a:t>
            </a:r>
            <a:r>
              <a:rPr sz="800" spc="-5" dirty="0">
                <a:latin typeface="Calibri"/>
                <a:cs typeface="Calibri"/>
              </a:rPr>
              <a:t>προς</a:t>
            </a:r>
            <a:r>
              <a:rPr sz="800" spc="25" dirty="0">
                <a:latin typeface="Calibri"/>
                <a:cs typeface="Calibri"/>
              </a:rPr>
              <a:t> </a:t>
            </a:r>
            <a:r>
              <a:rPr sz="800" spc="-5" dirty="0">
                <a:latin typeface="Times New Roman"/>
                <a:cs typeface="Times New Roman"/>
              </a:rPr>
              <a:t>93.184.216.34</a:t>
            </a:r>
            <a:r>
              <a:rPr sz="800" dirty="0">
                <a:latin typeface="Times New Roman"/>
                <a:cs typeface="Times New Roman"/>
              </a:rPr>
              <a:t> </a:t>
            </a:r>
            <a:r>
              <a:rPr sz="800" spc="-5" dirty="0">
                <a:latin typeface="Times New Roman"/>
                <a:cs typeface="Times New Roman"/>
              </a:rPr>
              <a:t>(93.184.216.34),</a:t>
            </a:r>
            <a:r>
              <a:rPr sz="800" spc="10" dirty="0">
                <a:latin typeface="Times New Roman"/>
                <a:cs typeface="Times New Roman"/>
              </a:rPr>
              <a:t> </a:t>
            </a:r>
            <a:r>
              <a:rPr sz="800" spc="-5" dirty="0">
                <a:latin typeface="Times New Roman"/>
                <a:cs typeface="Times New Roman"/>
              </a:rPr>
              <a:t>30</a:t>
            </a:r>
            <a:r>
              <a:rPr sz="800" spc="5" dirty="0">
                <a:latin typeface="Times New Roman"/>
                <a:cs typeface="Times New Roman"/>
              </a:rPr>
              <a:t> </a:t>
            </a:r>
            <a:r>
              <a:rPr sz="800" spc="-5" dirty="0">
                <a:latin typeface="Times New Roman"/>
                <a:cs typeface="Times New Roman"/>
              </a:rPr>
              <a:t>hops</a:t>
            </a:r>
            <a:r>
              <a:rPr sz="800" spc="5" dirty="0">
                <a:latin typeface="Times New Roman"/>
                <a:cs typeface="Times New Roman"/>
              </a:rPr>
              <a:t> </a:t>
            </a:r>
            <a:r>
              <a:rPr sz="800" spc="-5" dirty="0">
                <a:latin typeface="Times New Roman"/>
                <a:cs typeface="Times New Roman"/>
              </a:rPr>
              <a:t>max,</a:t>
            </a:r>
            <a:r>
              <a:rPr sz="800" spc="5" dirty="0">
                <a:latin typeface="Times New Roman"/>
                <a:cs typeface="Times New Roman"/>
              </a:rPr>
              <a:t> </a:t>
            </a:r>
            <a:r>
              <a:rPr sz="800" spc="-5" dirty="0">
                <a:latin typeface="Times New Roman"/>
                <a:cs typeface="Times New Roman"/>
              </a:rPr>
              <a:t>60</a:t>
            </a:r>
            <a:r>
              <a:rPr sz="800" spc="20" dirty="0">
                <a:latin typeface="Times New Roman"/>
                <a:cs typeface="Times New Roman"/>
              </a:rPr>
              <a:t> </a:t>
            </a:r>
            <a:r>
              <a:rPr sz="800" spc="-5" dirty="0">
                <a:latin typeface="Calibri"/>
                <a:cs typeface="Calibri"/>
              </a:rPr>
              <a:t>πακέτα</a:t>
            </a:r>
            <a:r>
              <a:rPr sz="800" spc="30" dirty="0">
                <a:latin typeface="Calibri"/>
                <a:cs typeface="Calibri"/>
              </a:rPr>
              <a:t> </a:t>
            </a:r>
            <a:r>
              <a:rPr sz="800" spc="-5" dirty="0">
                <a:latin typeface="Calibri"/>
                <a:cs typeface="Calibri"/>
              </a:rPr>
              <a:t>δεδομένων</a:t>
            </a:r>
            <a:r>
              <a:rPr sz="800" spc="-5" dirty="0">
                <a:latin typeface="Times New Roman"/>
                <a:cs typeface="Times New Roman"/>
              </a:rPr>
              <a:t>-byte</a:t>
            </a:r>
            <a:endParaRPr sz="800">
              <a:latin typeface="Times New Roman"/>
              <a:cs typeface="Times New Roman"/>
            </a:endParaRPr>
          </a:p>
          <a:p>
            <a:pPr marL="232410">
              <a:lnSpc>
                <a:spcPct val="100000"/>
              </a:lnSpc>
              <a:spcBef>
                <a:spcPts val="350"/>
              </a:spcBef>
            </a:pPr>
            <a:r>
              <a:rPr sz="800" dirty="0">
                <a:latin typeface="Times New Roman"/>
                <a:cs typeface="Times New Roman"/>
              </a:rPr>
              <a:t>1</a:t>
            </a:r>
            <a:r>
              <a:rPr sz="800" spc="-10" dirty="0">
                <a:latin typeface="Times New Roman"/>
                <a:cs typeface="Times New Roman"/>
              </a:rPr>
              <a:t> </a:t>
            </a:r>
            <a:r>
              <a:rPr sz="800" spc="-5" dirty="0">
                <a:latin typeface="Times New Roman"/>
                <a:cs typeface="Times New Roman"/>
              </a:rPr>
              <a:t>RT-AX53U-CFE8 192.168.50.1)</a:t>
            </a:r>
            <a:r>
              <a:rPr sz="800" dirty="0">
                <a:latin typeface="Times New Roman"/>
                <a:cs typeface="Times New Roman"/>
              </a:rPr>
              <a:t> </a:t>
            </a:r>
            <a:r>
              <a:rPr sz="800" spc="-5" dirty="0">
                <a:latin typeface="Times New Roman"/>
                <a:cs typeface="Times New Roman"/>
              </a:rPr>
              <a:t>2.263 ms</a:t>
            </a:r>
            <a:r>
              <a:rPr sz="800" dirty="0">
                <a:latin typeface="Times New Roman"/>
                <a:cs typeface="Times New Roman"/>
              </a:rPr>
              <a:t> </a:t>
            </a:r>
            <a:r>
              <a:rPr sz="800" spc="-5" dirty="0">
                <a:latin typeface="Times New Roman"/>
                <a:cs typeface="Times New Roman"/>
              </a:rPr>
              <a:t>2.208 ms 2.175 ms</a:t>
            </a:r>
            <a:endParaRPr sz="800">
              <a:latin typeface="Times New Roman"/>
              <a:cs typeface="Times New Roman"/>
            </a:endParaRPr>
          </a:p>
          <a:p>
            <a:pPr marL="232410">
              <a:lnSpc>
                <a:spcPct val="100000"/>
              </a:lnSpc>
              <a:spcBef>
                <a:spcPts val="270"/>
              </a:spcBef>
            </a:pPr>
            <a:r>
              <a:rPr sz="800" dirty="0">
                <a:latin typeface="Times New Roman"/>
                <a:cs typeface="Times New Roman"/>
              </a:rPr>
              <a:t>2</a:t>
            </a:r>
            <a:r>
              <a:rPr sz="800" spc="-10" dirty="0">
                <a:latin typeface="Times New Roman"/>
                <a:cs typeface="Times New Roman"/>
              </a:rPr>
              <a:t> </a:t>
            </a:r>
            <a:r>
              <a:rPr sz="800" spc="-5" dirty="0">
                <a:latin typeface="Times New Roman"/>
                <a:cs typeface="Times New Roman"/>
              </a:rPr>
              <a:t>v463gate.rz.tu-bs.de (134.169.115.254)</a:t>
            </a:r>
            <a:r>
              <a:rPr sz="800" dirty="0">
                <a:latin typeface="Times New Roman"/>
                <a:cs typeface="Times New Roman"/>
              </a:rPr>
              <a:t> </a:t>
            </a:r>
            <a:r>
              <a:rPr sz="800" spc="-5" dirty="0">
                <a:latin typeface="Times New Roman"/>
                <a:cs typeface="Times New Roman"/>
              </a:rPr>
              <a:t>3.264 </a:t>
            </a:r>
            <a:r>
              <a:rPr sz="800" dirty="0">
                <a:latin typeface="Times New Roman"/>
                <a:cs typeface="Times New Roman"/>
              </a:rPr>
              <a:t>ms </a:t>
            </a:r>
            <a:r>
              <a:rPr sz="800" spc="-5" dirty="0">
                <a:latin typeface="Times New Roman"/>
                <a:cs typeface="Times New Roman"/>
              </a:rPr>
              <a:t>2.592 ms</a:t>
            </a:r>
            <a:r>
              <a:rPr sz="800" dirty="0">
                <a:latin typeface="Times New Roman"/>
                <a:cs typeface="Times New Roman"/>
              </a:rPr>
              <a:t> </a:t>
            </a:r>
            <a:r>
              <a:rPr sz="800" spc="-5" dirty="0">
                <a:latin typeface="Times New Roman"/>
                <a:cs typeface="Times New Roman"/>
              </a:rPr>
              <a:t>2.562 ms</a:t>
            </a:r>
            <a:endParaRPr sz="800">
              <a:latin typeface="Times New Roman"/>
              <a:cs typeface="Times New Roman"/>
            </a:endParaRPr>
          </a:p>
          <a:p>
            <a:pPr marL="232410">
              <a:lnSpc>
                <a:spcPct val="100000"/>
              </a:lnSpc>
              <a:spcBef>
                <a:spcPts val="275"/>
              </a:spcBef>
            </a:pPr>
            <a:r>
              <a:rPr sz="800" dirty="0">
                <a:latin typeface="Times New Roman"/>
                <a:cs typeface="Times New Roman"/>
              </a:rPr>
              <a:t>3</a:t>
            </a:r>
            <a:r>
              <a:rPr sz="800" spc="-5" dirty="0">
                <a:latin typeface="Times New Roman"/>
                <a:cs typeface="Times New Roman"/>
              </a:rPr>
              <a:t> v3011-c-3404a.rz.tu-bs.de</a:t>
            </a:r>
            <a:r>
              <a:rPr sz="800" dirty="0">
                <a:latin typeface="Times New Roman"/>
                <a:cs typeface="Times New Roman"/>
              </a:rPr>
              <a:t> </a:t>
            </a:r>
            <a:r>
              <a:rPr sz="800" spc="-5" dirty="0">
                <a:latin typeface="Times New Roman"/>
                <a:cs typeface="Times New Roman"/>
              </a:rPr>
              <a:t>(134.169.0.94)</a:t>
            </a:r>
            <a:r>
              <a:rPr sz="800" dirty="0">
                <a:latin typeface="Times New Roman"/>
                <a:cs typeface="Times New Roman"/>
              </a:rPr>
              <a:t> </a:t>
            </a:r>
            <a:r>
              <a:rPr sz="800" spc="-5" dirty="0">
                <a:latin typeface="Times New Roman"/>
                <a:cs typeface="Times New Roman"/>
              </a:rPr>
              <a:t>4.118</a:t>
            </a:r>
            <a:r>
              <a:rPr sz="800" dirty="0">
                <a:latin typeface="Times New Roman"/>
                <a:cs typeface="Times New Roman"/>
              </a:rPr>
              <a:t> </a:t>
            </a:r>
            <a:r>
              <a:rPr sz="800" spc="-5" dirty="0">
                <a:latin typeface="Times New Roman"/>
                <a:cs typeface="Times New Roman"/>
              </a:rPr>
              <a:t>ms.087 ms</a:t>
            </a:r>
            <a:r>
              <a:rPr sz="800" spc="5" dirty="0">
                <a:latin typeface="Times New Roman"/>
                <a:cs typeface="Times New Roman"/>
              </a:rPr>
              <a:t> </a:t>
            </a:r>
            <a:r>
              <a:rPr sz="800" spc="-5" dirty="0">
                <a:latin typeface="Times New Roman"/>
                <a:cs typeface="Times New Roman"/>
              </a:rPr>
              <a:t>4.056 ms</a:t>
            </a:r>
            <a:endParaRPr sz="800">
              <a:latin typeface="Times New Roman"/>
              <a:cs typeface="Times New Roman"/>
            </a:endParaRPr>
          </a:p>
          <a:p>
            <a:pPr marL="232410">
              <a:lnSpc>
                <a:spcPct val="100000"/>
              </a:lnSpc>
              <a:spcBef>
                <a:spcPts val="270"/>
              </a:spcBef>
            </a:pPr>
            <a:r>
              <a:rPr sz="800" dirty="0">
                <a:latin typeface="Times New Roman"/>
                <a:cs typeface="Times New Roman"/>
              </a:rPr>
              <a:t>4</a:t>
            </a:r>
            <a:r>
              <a:rPr sz="800" spc="-5" dirty="0">
                <a:latin typeface="Times New Roman"/>
                <a:cs typeface="Times New Roman"/>
              </a:rPr>
              <a:t> xwin-1-5-7.rz.tu-bs.de (134.169.3.168)</a:t>
            </a:r>
            <a:r>
              <a:rPr sz="800" spc="5" dirty="0">
                <a:latin typeface="Times New Roman"/>
                <a:cs typeface="Times New Roman"/>
              </a:rPr>
              <a:t> </a:t>
            </a:r>
            <a:r>
              <a:rPr sz="800" spc="-5" dirty="0">
                <a:latin typeface="Times New Roman"/>
                <a:cs typeface="Times New Roman"/>
              </a:rPr>
              <a:t>3.445 ms</a:t>
            </a:r>
            <a:r>
              <a:rPr sz="800" dirty="0">
                <a:latin typeface="Times New Roman"/>
                <a:cs typeface="Times New Roman"/>
              </a:rPr>
              <a:t> </a:t>
            </a:r>
            <a:r>
              <a:rPr sz="800" spc="-5" dirty="0">
                <a:latin typeface="Times New Roman"/>
                <a:cs typeface="Times New Roman"/>
              </a:rPr>
              <a:t>3.410</a:t>
            </a:r>
            <a:r>
              <a:rPr sz="800" dirty="0">
                <a:latin typeface="Times New Roman"/>
                <a:cs typeface="Times New Roman"/>
              </a:rPr>
              <a:t> </a:t>
            </a:r>
            <a:r>
              <a:rPr sz="800" spc="-5" dirty="0">
                <a:latin typeface="Times New Roman"/>
                <a:cs typeface="Times New Roman"/>
              </a:rPr>
              <a:t>ms</a:t>
            </a:r>
            <a:r>
              <a:rPr sz="800" dirty="0">
                <a:latin typeface="Times New Roman"/>
                <a:cs typeface="Times New Roman"/>
              </a:rPr>
              <a:t> </a:t>
            </a:r>
            <a:r>
              <a:rPr sz="800" spc="-5" dirty="0">
                <a:latin typeface="Times New Roman"/>
                <a:cs typeface="Times New Roman"/>
              </a:rPr>
              <a:t>3.378 </a:t>
            </a:r>
            <a:r>
              <a:rPr sz="800" dirty="0">
                <a:latin typeface="Times New Roman"/>
                <a:cs typeface="Times New Roman"/>
              </a:rPr>
              <a:t>ms</a:t>
            </a:r>
            <a:endParaRPr sz="800">
              <a:latin typeface="Times New Roman"/>
              <a:cs typeface="Times New Roman"/>
            </a:endParaRPr>
          </a:p>
          <a:p>
            <a:pPr marL="232410">
              <a:lnSpc>
                <a:spcPct val="100000"/>
              </a:lnSpc>
              <a:spcBef>
                <a:spcPts val="275"/>
              </a:spcBef>
            </a:pPr>
            <a:r>
              <a:rPr sz="800" dirty="0">
                <a:latin typeface="Times New Roman"/>
                <a:cs typeface="Times New Roman"/>
              </a:rPr>
              <a:t>5</a:t>
            </a:r>
            <a:r>
              <a:rPr sz="800" spc="-5" dirty="0">
                <a:latin typeface="Times New Roman"/>
                <a:cs typeface="Times New Roman"/>
              </a:rPr>
              <a:t> v2050-fw-ips.rz.tu-bs.de (134.169.0.114)</a:t>
            </a:r>
            <a:r>
              <a:rPr sz="800" spc="5" dirty="0">
                <a:latin typeface="Times New Roman"/>
                <a:cs typeface="Times New Roman"/>
              </a:rPr>
              <a:t> </a:t>
            </a:r>
            <a:r>
              <a:rPr sz="800" spc="-5" dirty="0">
                <a:latin typeface="Times New Roman"/>
                <a:cs typeface="Times New Roman"/>
              </a:rPr>
              <a:t>2.950 ms</a:t>
            </a:r>
            <a:r>
              <a:rPr sz="800" spc="5" dirty="0">
                <a:latin typeface="Times New Roman"/>
                <a:cs typeface="Times New Roman"/>
              </a:rPr>
              <a:t> </a:t>
            </a:r>
            <a:r>
              <a:rPr sz="800" spc="-5" dirty="0">
                <a:latin typeface="Times New Roman"/>
                <a:cs typeface="Times New Roman"/>
              </a:rPr>
              <a:t>2.913 ms</a:t>
            </a:r>
            <a:r>
              <a:rPr sz="800" dirty="0">
                <a:latin typeface="Times New Roman"/>
                <a:cs typeface="Times New Roman"/>
              </a:rPr>
              <a:t> </a:t>
            </a:r>
            <a:r>
              <a:rPr sz="800" spc="-5" dirty="0">
                <a:latin typeface="Times New Roman"/>
                <a:cs typeface="Times New Roman"/>
              </a:rPr>
              <a:t>3.251</a:t>
            </a:r>
            <a:r>
              <a:rPr sz="800" dirty="0">
                <a:latin typeface="Times New Roman"/>
                <a:cs typeface="Times New Roman"/>
              </a:rPr>
              <a:t> </a:t>
            </a:r>
            <a:r>
              <a:rPr sz="800" spc="-5" dirty="0">
                <a:latin typeface="Times New Roman"/>
                <a:cs typeface="Times New Roman"/>
              </a:rPr>
              <a:t>ms</a:t>
            </a:r>
            <a:endParaRPr sz="800">
              <a:latin typeface="Times New Roman"/>
              <a:cs typeface="Times New Roman"/>
            </a:endParaRPr>
          </a:p>
          <a:p>
            <a:pPr marL="232410">
              <a:lnSpc>
                <a:spcPct val="100000"/>
              </a:lnSpc>
              <a:spcBef>
                <a:spcPts val="270"/>
              </a:spcBef>
            </a:pPr>
            <a:r>
              <a:rPr sz="800" dirty="0">
                <a:latin typeface="Times New Roman"/>
                <a:cs typeface="Times New Roman"/>
              </a:rPr>
              <a:t>6</a:t>
            </a:r>
            <a:r>
              <a:rPr sz="800" spc="-5" dirty="0">
                <a:latin typeface="Times New Roman"/>
                <a:cs typeface="Times New Roman"/>
              </a:rPr>
              <a:t> v2040-xwin.rz.tu-bs.de (134.169.0.97)</a:t>
            </a:r>
            <a:r>
              <a:rPr sz="800" dirty="0">
                <a:latin typeface="Times New Roman"/>
                <a:cs typeface="Times New Roman"/>
              </a:rPr>
              <a:t> </a:t>
            </a:r>
            <a:r>
              <a:rPr sz="800" spc="-5" dirty="0">
                <a:latin typeface="Times New Roman"/>
                <a:cs typeface="Times New Roman"/>
              </a:rPr>
              <a:t>4.453 ms.001 ms</a:t>
            </a:r>
            <a:r>
              <a:rPr sz="800" dirty="0">
                <a:latin typeface="Times New Roman"/>
                <a:cs typeface="Times New Roman"/>
              </a:rPr>
              <a:t> </a:t>
            </a:r>
            <a:r>
              <a:rPr sz="800" spc="-5" dirty="0">
                <a:latin typeface="Times New Roman"/>
                <a:cs typeface="Times New Roman"/>
              </a:rPr>
              <a:t>1.964 ms</a:t>
            </a:r>
            <a:endParaRPr sz="800">
              <a:latin typeface="Times New Roman"/>
              <a:cs typeface="Times New Roman"/>
            </a:endParaRPr>
          </a:p>
          <a:p>
            <a:pPr marL="232410">
              <a:lnSpc>
                <a:spcPct val="100000"/>
              </a:lnSpc>
              <a:spcBef>
                <a:spcPts val="275"/>
              </a:spcBef>
            </a:pPr>
            <a:r>
              <a:rPr sz="800" dirty="0">
                <a:latin typeface="Times New Roman"/>
                <a:cs typeface="Times New Roman"/>
              </a:rPr>
              <a:t>7</a:t>
            </a:r>
            <a:r>
              <a:rPr sz="800" spc="-5" dirty="0">
                <a:latin typeface="Times New Roman"/>
                <a:cs typeface="Times New Roman"/>
              </a:rPr>
              <a:t> cr-tub2-pwether11166.x-win.dfn.de</a:t>
            </a:r>
            <a:r>
              <a:rPr sz="800" dirty="0">
                <a:latin typeface="Times New Roman"/>
                <a:cs typeface="Times New Roman"/>
              </a:rPr>
              <a:t> </a:t>
            </a:r>
            <a:r>
              <a:rPr sz="800" spc="-5" dirty="0">
                <a:latin typeface="Times New Roman"/>
                <a:cs typeface="Times New Roman"/>
              </a:rPr>
              <a:t>(188.1.235.101)</a:t>
            </a:r>
            <a:r>
              <a:rPr sz="800" dirty="0">
                <a:latin typeface="Times New Roman"/>
                <a:cs typeface="Times New Roman"/>
              </a:rPr>
              <a:t> </a:t>
            </a:r>
            <a:r>
              <a:rPr sz="800" spc="-5" dirty="0">
                <a:latin typeface="Times New Roman"/>
                <a:cs typeface="Times New Roman"/>
              </a:rPr>
              <a:t>7.103</a:t>
            </a:r>
            <a:r>
              <a:rPr sz="800" dirty="0">
                <a:latin typeface="Times New Roman"/>
                <a:cs typeface="Times New Roman"/>
              </a:rPr>
              <a:t> </a:t>
            </a:r>
            <a:r>
              <a:rPr sz="800" spc="-5" dirty="0">
                <a:latin typeface="Times New Roman"/>
                <a:cs typeface="Times New Roman"/>
              </a:rPr>
              <a:t>ms</a:t>
            </a:r>
            <a:r>
              <a:rPr sz="800" dirty="0">
                <a:latin typeface="Times New Roman"/>
                <a:cs typeface="Times New Roman"/>
              </a:rPr>
              <a:t> </a:t>
            </a:r>
            <a:r>
              <a:rPr sz="800" spc="-5" dirty="0">
                <a:latin typeface="Times New Roman"/>
                <a:cs typeface="Times New Roman"/>
              </a:rPr>
              <a:t>7.082</a:t>
            </a:r>
            <a:r>
              <a:rPr sz="800" dirty="0">
                <a:latin typeface="Times New Roman"/>
                <a:cs typeface="Times New Roman"/>
              </a:rPr>
              <a:t> </a:t>
            </a:r>
            <a:r>
              <a:rPr sz="800" spc="-5" dirty="0">
                <a:latin typeface="Times New Roman"/>
                <a:cs typeface="Times New Roman"/>
              </a:rPr>
              <a:t>ms</a:t>
            </a:r>
            <a:r>
              <a:rPr sz="800" dirty="0">
                <a:latin typeface="Times New Roman"/>
                <a:cs typeface="Times New Roman"/>
              </a:rPr>
              <a:t> </a:t>
            </a:r>
            <a:r>
              <a:rPr sz="800" spc="-5" dirty="0">
                <a:latin typeface="Times New Roman"/>
                <a:cs typeface="Times New Roman"/>
              </a:rPr>
              <a:t>7.056</a:t>
            </a:r>
            <a:r>
              <a:rPr sz="800" dirty="0">
                <a:latin typeface="Times New Roman"/>
                <a:cs typeface="Times New Roman"/>
              </a:rPr>
              <a:t> </a:t>
            </a:r>
            <a:r>
              <a:rPr sz="800" spc="-5" dirty="0">
                <a:latin typeface="Times New Roman"/>
                <a:cs typeface="Times New Roman"/>
              </a:rPr>
              <a:t>ms</a:t>
            </a:r>
            <a:endParaRPr sz="800">
              <a:latin typeface="Times New Roman"/>
              <a:cs typeface="Times New Roman"/>
            </a:endParaRPr>
          </a:p>
          <a:p>
            <a:pPr marL="232410">
              <a:lnSpc>
                <a:spcPct val="100000"/>
              </a:lnSpc>
              <a:spcBef>
                <a:spcPts val="270"/>
              </a:spcBef>
            </a:pPr>
            <a:r>
              <a:rPr sz="800" dirty="0">
                <a:latin typeface="Times New Roman"/>
                <a:cs typeface="Times New Roman"/>
              </a:rPr>
              <a:t>8</a:t>
            </a:r>
            <a:r>
              <a:rPr sz="800" spc="-5" dirty="0">
                <a:latin typeface="Times New Roman"/>
                <a:cs typeface="Times New Roman"/>
              </a:rPr>
              <a:t> hbg-b2-link.ip.twelve99.net (213.248.100.166)</a:t>
            </a:r>
            <a:r>
              <a:rPr sz="800" dirty="0">
                <a:latin typeface="Times New Roman"/>
                <a:cs typeface="Times New Roman"/>
              </a:rPr>
              <a:t> </a:t>
            </a:r>
            <a:r>
              <a:rPr sz="800" spc="-5" dirty="0">
                <a:latin typeface="Times New Roman"/>
                <a:cs typeface="Times New Roman"/>
              </a:rPr>
              <a:t>15.960 </a:t>
            </a:r>
            <a:r>
              <a:rPr sz="800" dirty="0">
                <a:latin typeface="Times New Roman"/>
                <a:cs typeface="Times New Roman"/>
              </a:rPr>
              <a:t>ms </a:t>
            </a:r>
            <a:r>
              <a:rPr sz="800" spc="-5" dirty="0">
                <a:latin typeface="Times New Roman"/>
                <a:cs typeface="Times New Roman"/>
              </a:rPr>
              <a:t>15.922 ms</a:t>
            </a:r>
            <a:r>
              <a:rPr sz="800" dirty="0">
                <a:latin typeface="Times New Roman"/>
                <a:cs typeface="Times New Roman"/>
              </a:rPr>
              <a:t> </a:t>
            </a:r>
            <a:r>
              <a:rPr sz="800" spc="-5" dirty="0">
                <a:latin typeface="Times New Roman"/>
                <a:cs typeface="Times New Roman"/>
              </a:rPr>
              <a:t>15.905 ms</a:t>
            </a:r>
            <a:endParaRPr sz="800">
              <a:latin typeface="Times New Roman"/>
              <a:cs typeface="Times New Roman"/>
            </a:endParaRPr>
          </a:p>
          <a:p>
            <a:pPr marL="232410">
              <a:lnSpc>
                <a:spcPct val="100000"/>
              </a:lnSpc>
              <a:spcBef>
                <a:spcPts val="275"/>
              </a:spcBef>
            </a:pPr>
            <a:r>
              <a:rPr sz="800" dirty="0">
                <a:latin typeface="Times New Roman"/>
                <a:cs typeface="Times New Roman"/>
              </a:rPr>
              <a:t>9</a:t>
            </a:r>
            <a:endParaRPr sz="800">
              <a:latin typeface="Times New Roman"/>
              <a:cs typeface="Times New Roman"/>
            </a:endParaRPr>
          </a:p>
          <a:p>
            <a:pPr marL="199390">
              <a:lnSpc>
                <a:spcPct val="100000"/>
              </a:lnSpc>
              <a:spcBef>
                <a:spcPts val="270"/>
              </a:spcBef>
            </a:pPr>
            <a:r>
              <a:rPr sz="800" spc="-5" dirty="0">
                <a:latin typeface="Times New Roman"/>
                <a:cs typeface="Times New Roman"/>
              </a:rPr>
              <a:t>10 ldn-bb1-link.ip.twelve99.net (80.91.249.10)</a:t>
            </a:r>
            <a:r>
              <a:rPr sz="800" dirty="0">
                <a:latin typeface="Times New Roman"/>
                <a:cs typeface="Times New Roman"/>
              </a:rPr>
              <a:t> </a:t>
            </a:r>
            <a:r>
              <a:rPr sz="800" spc="-5" dirty="0">
                <a:latin typeface="Times New Roman"/>
                <a:cs typeface="Times New Roman"/>
              </a:rPr>
              <a:t>29.098 ms</a:t>
            </a:r>
            <a:r>
              <a:rPr sz="800" dirty="0">
                <a:latin typeface="Times New Roman"/>
                <a:cs typeface="Times New Roman"/>
              </a:rPr>
              <a:t> </a:t>
            </a:r>
            <a:r>
              <a:rPr sz="800" spc="-5" dirty="0">
                <a:latin typeface="Times New Roman"/>
                <a:cs typeface="Times New Roman"/>
              </a:rPr>
              <a:t>29.085 ms</a:t>
            </a:r>
            <a:r>
              <a:rPr sz="800" dirty="0">
                <a:latin typeface="Times New Roman"/>
                <a:cs typeface="Times New Roman"/>
              </a:rPr>
              <a:t> *</a:t>
            </a:r>
            <a:endParaRPr sz="800">
              <a:latin typeface="Times New Roman"/>
              <a:cs typeface="Times New Roman"/>
            </a:endParaRPr>
          </a:p>
          <a:p>
            <a:pPr marL="199390">
              <a:lnSpc>
                <a:spcPct val="100000"/>
              </a:lnSpc>
              <a:spcBef>
                <a:spcPts val="275"/>
              </a:spcBef>
            </a:pPr>
            <a:r>
              <a:rPr sz="800" spc="-5" dirty="0">
                <a:latin typeface="Times New Roman"/>
                <a:cs typeface="Times New Roman"/>
              </a:rPr>
              <a:t>11</a:t>
            </a:r>
            <a:r>
              <a:rPr sz="800" dirty="0">
                <a:latin typeface="Times New Roman"/>
                <a:cs typeface="Times New Roman"/>
              </a:rPr>
              <a:t> </a:t>
            </a:r>
            <a:r>
              <a:rPr sz="800" spc="-5" dirty="0">
                <a:latin typeface="Times New Roman"/>
                <a:cs typeface="Times New Roman"/>
              </a:rPr>
              <a:t>nyk-bb2-link.ips.twelve99.net</a:t>
            </a:r>
            <a:r>
              <a:rPr sz="800" spc="5" dirty="0">
                <a:latin typeface="Times New Roman"/>
                <a:cs typeface="Times New Roman"/>
              </a:rPr>
              <a:t> </a:t>
            </a:r>
            <a:r>
              <a:rPr sz="800" spc="-5" dirty="0">
                <a:latin typeface="Times New Roman"/>
                <a:cs typeface="Times New Roman"/>
              </a:rPr>
              <a:t>(62.115.113.20)</a:t>
            </a:r>
            <a:r>
              <a:rPr sz="800" spc="10" dirty="0">
                <a:latin typeface="Times New Roman"/>
                <a:cs typeface="Times New Roman"/>
              </a:rPr>
              <a:t> </a:t>
            </a:r>
            <a:r>
              <a:rPr sz="800" spc="-5" dirty="0">
                <a:latin typeface="Times New Roman"/>
                <a:cs typeface="Times New Roman"/>
              </a:rPr>
              <a:t>100.456</a:t>
            </a:r>
            <a:r>
              <a:rPr sz="800" spc="5" dirty="0">
                <a:latin typeface="Times New Roman"/>
                <a:cs typeface="Times New Roman"/>
              </a:rPr>
              <a:t> </a:t>
            </a:r>
            <a:r>
              <a:rPr sz="800" spc="-5" dirty="0">
                <a:latin typeface="Times New Roman"/>
                <a:cs typeface="Times New Roman"/>
              </a:rPr>
              <a:t>ms</a:t>
            </a:r>
            <a:r>
              <a:rPr sz="800" spc="5" dirty="0">
                <a:latin typeface="Times New Roman"/>
                <a:cs typeface="Times New Roman"/>
              </a:rPr>
              <a:t> </a:t>
            </a:r>
            <a:r>
              <a:rPr sz="800" spc="-5" dirty="0">
                <a:latin typeface="Times New Roman"/>
                <a:cs typeface="Times New Roman"/>
              </a:rPr>
              <a:t>102.750</a:t>
            </a:r>
            <a:r>
              <a:rPr sz="800" spc="5" dirty="0">
                <a:latin typeface="Times New Roman"/>
                <a:cs typeface="Times New Roman"/>
              </a:rPr>
              <a:t> </a:t>
            </a:r>
            <a:r>
              <a:rPr sz="800" spc="-5" dirty="0">
                <a:latin typeface="Times New Roman"/>
                <a:cs typeface="Times New Roman"/>
              </a:rPr>
              <a:t>ms</a:t>
            </a:r>
            <a:r>
              <a:rPr sz="800" spc="10" dirty="0">
                <a:latin typeface="Times New Roman"/>
                <a:cs typeface="Times New Roman"/>
              </a:rPr>
              <a:t> </a:t>
            </a:r>
            <a:r>
              <a:rPr sz="800" spc="-5" dirty="0">
                <a:latin typeface="Times New Roman"/>
                <a:cs typeface="Times New Roman"/>
              </a:rPr>
              <a:t>nyk-bb1-link.ips.twelve99.net</a:t>
            </a:r>
            <a:r>
              <a:rPr sz="800" spc="5" dirty="0">
                <a:latin typeface="Times New Roman"/>
                <a:cs typeface="Times New Roman"/>
              </a:rPr>
              <a:t> </a:t>
            </a:r>
            <a:r>
              <a:rPr sz="800" spc="-5" dirty="0">
                <a:latin typeface="Times New Roman"/>
                <a:cs typeface="Times New Roman"/>
              </a:rPr>
              <a:t>(62.115.112.244)</a:t>
            </a:r>
            <a:endParaRPr sz="800">
              <a:latin typeface="Times New Roman"/>
              <a:cs typeface="Times New Roman"/>
            </a:endParaRPr>
          </a:p>
          <a:p>
            <a:pPr marL="199390">
              <a:lnSpc>
                <a:spcPct val="100000"/>
              </a:lnSpc>
              <a:spcBef>
                <a:spcPts val="270"/>
              </a:spcBef>
            </a:pPr>
            <a:r>
              <a:rPr sz="800" spc="-5" dirty="0">
                <a:latin typeface="Times New Roman"/>
                <a:cs typeface="Times New Roman"/>
              </a:rPr>
              <a:t>12</a:t>
            </a:r>
            <a:r>
              <a:rPr sz="800" dirty="0">
                <a:latin typeface="Times New Roman"/>
                <a:cs typeface="Times New Roman"/>
              </a:rPr>
              <a:t> </a:t>
            </a:r>
            <a:r>
              <a:rPr sz="800" spc="-5" dirty="0">
                <a:latin typeface="Times New Roman"/>
                <a:cs typeface="Times New Roman"/>
              </a:rPr>
              <a:t>nyk-b1-link.ips.twelve99.net</a:t>
            </a:r>
            <a:r>
              <a:rPr sz="800" spc="5" dirty="0">
                <a:latin typeface="Times New Roman"/>
                <a:cs typeface="Times New Roman"/>
              </a:rPr>
              <a:t> </a:t>
            </a:r>
            <a:r>
              <a:rPr sz="800" spc="-5" dirty="0">
                <a:latin typeface="Times New Roman"/>
                <a:cs typeface="Times New Roman"/>
              </a:rPr>
              <a:t>(62.115.135.133)</a:t>
            </a:r>
            <a:r>
              <a:rPr sz="800" spc="10" dirty="0">
                <a:latin typeface="Times New Roman"/>
                <a:cs typeface="Times New Roman"/>
              </a:rPr>
              <a:t> </a:t>
            </a:r>
            <a:r>
              <a:rPr sz="800" spc="-5" dirty="0">
                <a:latin typeface="Times New Roman"/>
                <a:cs typeface="Times New Roman"/>
              </a:rPr>
              <a:t>103.593</a:t>
            </a:r>
            <a:r>
              <a:rPr sz="800" spc="5" dirty="0">
                <a:latin typeface="Times New Roman"/>
                <a:cs typeface="Times New Roman"/>
              </a:rPr>
              <a:t> </a:t>
            </a:r>
            <a:r>
              <a:rPr sz="800" spc="-5" dirty="0">
                <a:latin typeface="Times New Roman"/>
                <a:cs typeface="Times New Roman"/>
              </a:rPr>
              <a:t>ms</a:t>
            </a:r>
            <a:r>
              <a:rPr sz="800" spc="10" dirty="0">
                <a:latin typeface="Times New Roman"/>
                <a:cs typeface="Times New Roman"/>
              </a:rPr>
              <a:t> </a:t>
            </a:r>
            <a:r>
              <a:rPr sz="800" spc="-5" dirty="0">
                <a:latin typeface="Times New Roman"/>
                <a:cs typeface="Times New Roman"/>
              </a:rPr>
              <a:t>nyk-b1-link.ips.twelve99.net</a:t>
            </a:r>
            <a:r>
              <a:rPr sz="800" dirty="0">
                <a:latin typeface="Times New Roman"/>
                <a:cs typeface="Times New Roman"/>
              </a:rPr>
              <a:t> </a:t>
            </a:r>
            <a:r>
              <a:rPr sz="800" spc="-5" dirty="0">
                <a:latin typeface="Times New Roman"/>
                <a:cs typeface="Times New Roman"/>
              </a:rPr>
              <a:t>(62.115.135.131)</a:t>
            </a:r>
            <a:r>
              <a:rPr sz="800" spc="10" dirty="0">
                <a:latin typeface="Times New Roman"/>
                <a:cs typeface="Times New Roman"/>
              </a:rPr>
              <a:t> </a:t>
            </a:r>
            <a:r>
              <a:rPr sz="800" spc="-5" dirty="0">
                <a:latin typeface="Times New Roman"/>
                <a:cs typeface="Times New Roman"/>
              </a:rPr>
              <a:t>99.636</a:t>
            </a:r>
            <a:endParaRPr sz="800">
              <a:latin typeface="Times New Roman"/>
              <a:cs typeface="Times New Roman"/>
            </a:endParaRPr>
          </a:p>
          <a:p>
            <a:pPr marL="199390" marR="1905">
              <a:lnSpc>
                <a:spcPts val="1280"/>
              </a:lnSpc>
              <a:spcBef>
                <a:spcPts val="65"/>
              </a:spcBef>
            </a:pPr>
            <a:r>
              <a:rPr sz="800" spc="-10" dirty="0">
                <a:latin typeface="Times New Roman"/>
                <a:cs typeface="Times New Roman"/>
              </a:rPr>
              <a:t>13 </a:t>
            </a:r>
            <a:r>
              <a:rPr sz="800" spc="-15" dirty="0">
                <a:latin typeface="Times New Roman"/>
                <a:cs typeface="Times New Roman"/>
              </a:rPr>
              <a:t>Edgio-ic-317660.IPS</a:t>
            </a:r>
            <a:r>
              <a:rPr sz="800" spc="-5" dirty="0">
                <a:latin typeface="Times New Roman"/>
                <a:cs typeface="Times New Roman"/>
              </a:rPr>
              <a:t> </a:t>
            </a:r>
            <a:r>
              <a:rPr sz="800" spc="-15" dirty="0">
                <a:latin typeface="Times New Roman"/>
                <a:cs typeface="Times New Roman"/>
              </a:rPr>
              <a:t>(Intrusion</a:t>
            </a:r>
            <a:r>
              <a:rPr sz="800" spc="-5" dirty="0">
                <a:latin typeface="Times New Roman"/>
                <a:cs typeface="Times New Roman"/>
              </a:rPr>
              <a:t> </a:t>
            </a:r>
            <a:r>
              <a:rPr sz="800" spc="-15" dirty="0">
                <a:latin typeface="Times New Roman"/>
                <a:cs typeface="Times New Roman"/>
              </a:rPr>
              <a:t>Prevention</a:t>
            </a:r>
            <a:r>
              <a:rPr sz="800" spc="-10" dirty="0">
                <a:latin typeface="Times New Roman"/>
                <a:cs typeface="Times New Roman"/>
              </a:rPr>
              <a:t> </a:t>
            </a:r>
            <a:r>
              <a:rPr sz="800" spc="-15" dirty="0">
                <a:latin typeface="Times New Roman"/>
                <a:cs typeface="Times New Roman"/>
              </a:rPr>
              <a:t>System</a:t>
            </a:r>
            <a:r>
              <a:rPr sz="800" spc="-5" dirty="0">
                <a:latin typeface="Times New Roman"/>
                <a:cs typeface="Times New Roman"/>
              </a:rPr>
              <a:t> </a:t>
            </a:r>
            <a:r>
              <a:rPr sz="800" dirty="0">
                <a:latin typeface="Times New Roman"/>
                <a:cs typeface="Times New Roman"/>
              </a:rPr>
              <a:t>-</a:t>
            </a:r>
            <a:r>
              <a:rPr sz="800" spc="-5" dirty="0">
                <a:latin typeface="Times New Roman"/>
                <a:cs typeface="Times New Roman"/>
              </a:rPr>
              <a:t> </a:t>
            </a:r>
            <a:r>
              <a:rPr sz="800" spc="-15" dirty="0">
                <a:latin typeface="Calibri"/>
                <a:cs typeface="Calibri"/>
              </a:rPr>
              <a:t>Σύστημα</a:t>
            </a:r>
            <a:r>
              <a:rPr sz="800" spc="10" dirty="0">
                <a:latin typeface="Calibri"/>
                <a:cs typeface="Calibri"/>
              </a:rPr>
              <a:t> </a:t>
            </a:r>
            <a:r>
              <a:rPr sz="800" spc="-15" dirty="0">
                <a:latin typeface="Calibri"/>
                <a:cs typeface="Calibri"/>
              </a:rPr>
              <a:t>πρόληψης</a:t>
            </a:r>
            <a:r>
              <a:rPr sz="800" spc="10" dirty="0">
                <a:latin typeface="Calibri"/>
                <a:cs typeface="Calibri"/>
              </a:rPr>
              <a:t> </a:t>
            </a:r>
            <a:r>
              <a:rPr sz="800" spc="-15" dirty="0">
                <a:latin typeface="Calibri"/>
                <a:cs typeface="Calibri"/>
              </a:rPr>
              <a:t>εισβολών</a:t>
            </a:r>
            <a:r>
              <a:rPr sz="800" spc="-15" dirty="0">
                <a:latin typeface="Times New Roman"/>
                <a:cs typeface="Times New Roman"/>
              </a:rPr>
              <a:t>)</a:t>
            </a:r>
            <a:r>
              <a:rPr sz="800" spc="-5" dirty="0">
                <a:latin typeface="Times New Roman"/>
                <a:cs typeface="Times New Roman"/>
              </a:rPr>
              <a:t> </a:t>
            </a:r>
            <a:r>
              <a:rPr sz="800" spc="-15" dirty="0">
                <a:latin typeface="Times New Roman"/>
                <a:cs typeface="Times New Roman"/>
              </a:rPr>
              <a:t>94.013</a:t>
            </a:r>
            <a:r>
              <a:rPr sz="800" spc="-5" dirty="0">
                <a:latin typeface="Times New Roman"/>
                <a:cs typeface="Times New Roman"/>
              </a:rPr>
              <a:t> </a:t>
            </a:r>
            <a:r>
              <a:rPr sz="800" spc="-10" dirty="0">
                <a:latin typeface="Times New Roman"/>
                <a:cs typeface="Times New Roman"/>
              </a:rPr>
              <a:t>ms</a:t>
            </a:r>
            <a:r>
              <a:rPr sz="800" spc="-5" dirty="0">
                <a:latin typeface="Times New Roman"/>
                <a:cs typeface="Times New Roman"/>
              </a:rPr>
              <a:t> </a:t>
            </a:r>
            <a:r>
              <a:rPr sz="800" spc="-15" dirty="0">
                <a:latin typeface="Times New Roman"/>
                <a:cs typeface="Times New Roman"/>
              </a:rPr>
              <a:t>Edgio-ic-317659.IPS</a:t>
            </a:r>
            <a:r>
              <a:rPr sz="800" spc="-10" dirty="0">
                <a:latin typeface="Times New Roman"/>
                <a:cs typeface="Times New Roman"/>
              </a:rPr>
              <a:t> </a:t>
            </a:r>
            <a:r>
              <a:rPr sz="800" spc="-15" dirty="0">
                <a:latin typeface="Times New Roman"/>
                <a:cs typeface="Times New Roman"/>
              </a:rPr>
              <a:t>(Intrusion</a:t>
            </a:r>
            <a:r>
              <a:rPr sz="800" spc="-5" dirty="0">
                <a:latin typeface="Times New Roman"/>
                <a:cs typeface="Times New Roman"/>
              </a:rPr>
              <a:t> </a:t>
            </a:r>
            <a:r>
              <a:rPr sz="800" spc="-15" dirty="0">
                <a:latin typeface="Times New Roman"/>
                <a:cs typeface="Times New Roman"/>
              </a:rPr>
              <a:t>Prevention</a:t>
            </a:r>
            <a:r>
              <a:rPr sz="800" spc="-5" dirty="0">
                <a:latin typeface="Times New Roman"/>
                <a:cs typeface="Times New Roman"/>
              </a:rPr>
              <a:t> </a:t>
            </a:r>
            <a:r>
              <a:rPr sz="800" spc="-10" dirty="0">
                <a:latin typeface="Times New Roman"/>
                <a:cs typeface="Times New Roman"/>
              </a:rPr>
              <a:t>Sys </a:t>
            </a:r>
            <a:r>
              <a:rPr sz="800" spc="-5" dirty="0">
                <a:latin typeface="Times New Roman"/>
                <a:cs typeface="Times New Roman"/>
              </a:rPr>
              <a:t> 205.475</a:t>
            </a:r>
            <a:r>
              <a:rPr sz="800" spc="-10" dirty="0">
                <a:latin typeface="Times New Roman"/>
                <a:cs typeface="Times New Roman"/>
              </a:rPr>
              <a:t> </a:t>
            </a:r>
            <a:r>
              <a:rPr sz="800" spc="-5" dirty="0">
                <a:latin typeface="Times New Roman"/>
                <a:cs typeface="Times New Roman"/>
              </a:rPr>
              <a:t>ms</a:t>
            </a:r>
            <a:r>
              <a:rPr sz="800" dirty="0">
                <a:latin typeface="Times New Roman"/>
                <a:cs typeface="Times New Roman"/>
              </a:rPr>
              <a:t> </a:t>
            </a:r>
            <a:r>
              <a:rPr sz="800" spc="-5" dirty="0">
                <a:latin typeface="Times New Roman"/>
                <a:cs typeface="Times New Roman"/>
              </a:rPr>
              <a:t>Edgio-ic-317660.ips</a:t>
            </a:r>
            <a:r>
              <a:rPr sz="800" dirty="0">
                <a:latin typeface="Times New Roman"/>
                <a:cs typeface="Times New Roman"/>
              </a:rPr>
              <a:t> </a:t>
            </a:r>
            <a:r>
              <a:rPr sz="800" spc="-5" dirty="0">
                <a:latin typeface="Times New Roman"/>
                <a:cs typeface="Times New Roman"/>
              </a:rPr>
              <a:t>(12.115.147.201)</a:t>
            </a:r>
            <a:r>
              <a:rPr sz="800" dirty="0">
                <a:latin typeface="Times New Roman"/>
                <a:cs typeface="Times New Roman"/>
              </a:rPr>
              <a:t> </a:t>
            </a:r>
            <a:r>
              <a:rPr sz="800" spc="-5" dirty="0">
                <a:latin typeface="Times New Roman"/>
                <a:cs typeface="Times New Roman"/>
              </a:rPr>
              <a:t>205.448 ms</a:t>
            </a:r>
            <a:endParaRPr sz="800">
              <a:latin typeface="Times New Roman"/>
              <a:cs typeface="Times New Roman"/>
            </a:endParaRPr>
          </a:p>
          <a:p>
            <a:pPr marL="199390">
              <a:lnSpc>
                <a:spcPct val="100000"/>
              </a:lnSpc>
              <a:spcBef>
                <a:spcPts val="170"/>
              </a:spcBef>
            </a:pPr>
            <a:r>
              <a:rPr sz="800" spc="-5" dirty="0">
                <a:latin typeface="Times New Roman"/>
                <a:cs typeface="Times New Roman"/>
              </a:rPr>
              <a:t>14</a:t>
            </a:r>
            <a:r>
              <a:rPr sz="800" dirty="0">
                <a:latin typeface="Times New Roman"/>
                <a:cs typeface="Times New Roman"/>
              </a:rPr>
              <a:t> </a:t>
            </a:r>
            <a:r>
              <a:rPr sz="800" spc="-5" dirty="0">
                <a:latin typeface="Times New Roman"/>
                <a:cs typeface="Times New Roman"/>
              </a:rPr>
              <a:t>ae-66.core1.nyb.edgecastcdn.net</a:t>
            </a:r>
            <a:r>
              <a:rPr sz="800" spc="5" dirty="0">
                <a:latin typeface="Times New Roman"/>
                <a:cs typeface="Times New Roman"/>
              </a:rPr>
              <a:t> </a:t>
            </a:r>
            <a:r>
              <a:rPr sz="800" spc="-5" dirty="0">
                <a:latin typeface="Times New Roman"/>
                <a:cs typeface="Times New Roman"/>
              </a:rPr>
              <a:t>(152.195.69.131)</a:t>
            </a:r>
            <a:r>
              <a:rPr sz="800" spc="5" dirty="0">
                <a:latin typeface="Times New Roman"/>
                <a:cs typeface="Times New Roman"/>
              </a:rPr>
              <a:t> </a:t>
            </a:r>
            <a:r>
              <a:rPr sz="800" spc="-5" dirty="0">
                <a:latin typeface="Times New Roman"/>
                <a:cs typeface="Times New Roman"/>
              </a:rPr>
              <a:t>205.434</a:t>
            </a:r>
            <a:r>
              <a:rPr sz="800" spc="5" dirty="0">
                <a:latin typeface="Times New Roman"/>
                <a:cs typeface="Times New Roman"/>
              </a:rPr>
              <a:t> </a:t>
            </a:r>
            <a:r>
              <a:rPr sz="800" spc="-5" dirty="0">
                <a:latin typeface="Times New Roman"/>
                <a:cs typeface="Times New Roman"/>
              </a:rPr>
              <a:t>ms</a:t>
            </a:r>
            <a:r>
              <a:rPr sz="800" spc="5" dirty="0">
                <a:latin typeface="Times New Roman"/>
                <a:cs typeface="Times New Roman"/>
              </a:rPr>
              <a:t> </a:t>
            </a:r>
            <a:r>
              <a:rPr sz="800" spc="-5" dirty="0">
                <a:latin typeface="Times New Roman"/>
                <a:cs typeface="Times New Roman"/>
              </a:rPr>
              <a:t>.core1.nyb.edgecastcdn.net</a:t>
            </a:r>
            <a:r>
              <a:rPr sz="800" spc="5" dirty="0">
                <a:latin typeface="Times New Roman"/>
                <a:cs typeface="Times New Roman"/>
              </a:rPr>
              <a:t> </a:t>
            </a:r>
            <a:r>
              <a:rPr sz="800" spc="-5" dirty="0">
                <a:latin typeface="Times New Roman"/>
                <a:cs typeface="Times New Roman"/>
              </a:rPr>
              <a:t>(152.195.68.131)</a:t>
            </a:r>
            <a:endParaRPr sz="800">
              <a:latin typeface="Times New Roman"/>
              <a:cs typeface="Times New Roman"/>
            </a:endParaRPr>
          </a:p>
          <a:p>
            <a:pPr marL="199390">
              <a:lnSpc>
                <a:spcPct val="100000"/>
              </a:lnSpc>
              <a:spcBef>
                <a:spcPts val="275"/>
              </a:spcBef>
            </a:pPr>
            <a:r>
              <a:rPr sz="800" spc="-15" dirty="0">
                <a:latin typeface="Times New Roman"/>
                <a:cs typeface="Times New Roman"/>
              </a:rPr>
              <a:t>ae-71.core1.nyb.edgecastcdn.net</a:t>
            </a:r>
            <a:r>
              <a:rPr sz="800" spc="-25" dirty="0">
                <a:latin typeface="Times New Roman"/>
                <a:cs typeface="Times New Roman"/>
              </a:rPr>
              <a:t> </a:t>
            </a:r>
            <a:r>
              <a:rPr sz="800" spc="-15" dirty="0">
                <a:latin typeface="Times New Roman"/>
                <a:cs typeface="Times New Roman"/>
              </a:rPr>
              <a:t>(152.195.69.139) 205.401</a:t>
            </a:r>
            <a:r>
              <a:rPr sz="800" spc="-20" dirty="0">
                <a:latin typeface="Times New Roman"/>
                <a:cs typeface="Times New Roman"/>
              </a:rPr>
              <a:t> </a:t>
            </a:r>
            <a:r>
              <a:rPr sz="800" spc="-10" dirty="0">
                <a:latin typeface="Times New Roman"/>
                <a:cs typeface="Times New Roman"/>
              </a:rPr>
              <a:t>ms</a:t>
            </a:r>
            <a:endParaRPr sz="800">
              <a:latin typeface="Times New Roman"/>
              <a:cs typeface="Times New Roman"/>
            </a:endParaRPr>
          </a:p>
          <a:p>
            <a:pPr marL="199390">
              <a:lnSpc>
                <a:spcPct val="100000"/>
              </a:lnSpc>
              <a:spcBef>
                <a:spcPts val="270"/>
              </a:spcBef>
            </a:pPr>
            <a:r>
              <a:rPr sz="800" spc="-5" dirty="0">
                <a:latin typeface="Times New Roman"/>
                <a:cs typeface="Times New Roman"/>
              </a:rPr>
              <a:t>15</a:t>
            </a:r>
            <a:r>
              <a:rPr sz="800" spc="-10" dirty="0">
                <a:latin typeface="Times New Roman"/>
                <a:cs typeface="Times New Roman"/>
              </a:rPr>
              <a:t> </a:t>
            </a:r>
            <a:r>
              <a:rPr sz="800" spc="-5" dirty="0">
                <a:latin typeface="Times New Roman"/>
                <a:cs typeface="Times New Roman"/>
              </a:rPr>
              <a:t>93.184.216.34 (93.184.216.34)</a:t>
            </a:r>
            <a:r>
              <a:rPr sz="800" dirty="0">
                <a:latin typeface="Times New Roman"/>
                <a:cs typeface="Times New Roman"/>
              </a:rPr>
              <a:t> </a:t>
            </a:r>
            <a:r>
              <a:rPr sz="800" spc="-5" dirty="0">
                <a:latin typeface="Times New Roman"/>
                <a:cs typeface="Times New Roman"/>
              </a:rPr>
              <a:t>102.098 ms 102.075 ms</a:t>
            </a:r>
            <a:r>
              <a:rPr sz="800" dirty="0">
                <a:latin typeface="Times New Roman"/>
                <a:cs typeface="Times New Roman"/>
              </a:rPr>
              <a:t> </a:t>
            </a:r>
            <a:r>
              <a:rPr sz="800" spc="-5" dirty="0">
                <a:latin typeface="Times New Roman"/>
                <a:cs typeface="Times New Roman"/>
              </a:rPr>
              <a:t>102.060 ms</a:t>
            </a:r>
            <a:endParaRPr sz="800">
              <a:latin typeface="Times New Roman"/>
              <a:cs typeface="Times New Roman"/>
            </a:endParaRPr>
          </a:p>
          <a:p>
            <a:pPr marL="199390">
              <a:lnSpc>
                <a:spcPct val="100000"/>
              </a:lnSpc>
              <a:spcBef>
                <a:spcPts val="275"/>
              </a:spcBef>
            </a:pPr>
            <a:r>
              <a:rPr sz="800" spc="-5" dirty="0">
                <a:latin typeface="Times New Roman"/>
                <a:cs typeface="Times New Roman"/>
              </a:rPr>
              <a:t>16</a:t>
            </a:r>
            <a:r>
              <a:rPr sz="800" spc="-10" dirty="0">
                <a:latin typeface="Times New Roman"/>
                <a:cs typeface="Times New Roman"/>
              </a:rPr>
              <a:t> </a:t>
            </a:r>
            <a:r>
              <a:rPr sz="800" spc="-5" dirty="0">
                <a:latin typeface="Times New Roman"/>
                <a:cs typeface="Times New Roman"/>
              </a:rPr>
              <a:t>93.184.216.34 (93.184.216.34)</a:t>
            </a:r>
            <a:r>
              <a:rPr sz="800" dirty="0">
                <a:latin typeface="Times New Roman"/>
                <a:cs typeface="Times New Roman"/>
              </a:rPr>
              <a:t> </a:t>
            </a:r>
            <a:r>
              <a:rPr sz="800" spc="-5" dirty="0">
                <a:latin typeface="Times New Roman"/>
                <a:cs typeface="Times New Roman"/>
              </a:rPr>
              <a:t>102.117 ms 102.034 ms</a:t>
            </a:r>
            <a:r>
              <a:rPr sz="800" dirty="0">
                <a:latin typeface="Times New Roman"/>
                <a:cs typeface="Times New Roman"/>
              </a:rPr>
              <a:t> </a:t>
            </a:r>
            <a:r>
              <a:rPr sz="800" spc="-5" dirty="0">
                <a:latin typeface="Times New Roman"/>
                <a:cs typeface="Times New Roman"/>
              </a:rPr>
              <a:t>102.022 ms</a:t>
            </a:r>
            <a:endParaRPr sz="800">
              <a:latin typeface="Times New Roman"/>
              <a:cs typeface="Times New Roman"/>
            </a:endParaRPr>
          </a:p>
        </p:txBody>
      </p:sp>
      <p:sp>
        <p:nvSpPr>
          <p:cNvPr id="9" name="object 9"/>
          <p:cNvSpPr txBox="1"/>
          <p:nvPr/>
        </p:nvSpPr>
        <p:spPr>
          <a:xfrm>
            <a:off x="10290492" y="5634037"/>
            <a:ext cx="125095" cy="238760"/>
          </a:xfrm>
          <a:prstGeom prst="rect">
            <a:avLst/>
          </a:prstGeom>
        </p:spPr>
        <p:txBody>
          <a:bodyPr vert="horz" wrap="square" lIns="0" tIns="12700" rIns="0" bIns="0" rtlCol="0">
            <a:spAutoFit/>
          </a:bodyPr>
          <a:lstStyle/>
          <a:p>
            <a:pPr marL="12700">
              <a:lnSpc>
                <a:spcPct val="100000"/>
              </a:lnSpc>
              <a:spcBef>
                <a:spcPts val="100"/>
              </a:spcBef>
            </a:pPr>
            <a:r>
              <a:rPr sz="1400" spc="70" dirty="0">
                <a:solidFill>
                  <a:srgbClr val="FFFFFF"/>
                </a:solidFill>
                <a:latin typeface="Calibri"/>
                <a:cs typeface="Calibri"/>
              </a:rPr>
              <a:t>2</a:t>
            </a:r>
            <a:endParaRPr sz="1400">
              <a:latin typeface="Calibri"/>
              <a:cs typeface="Calibri"/>
            </a:endParaRPr>
          </a:p>
        </p:txBody>
      </p:sp>
      <p:pic>
        <p:nvPicPr>
          <p:cNvPr id="10" name="object 10"/>
          <p:cNvPicPr/>
          <p:nvPr/>
        </p:nvPicPr>
        <p:blipFill>
          <a:blip r:embed="rId2" cstate="print"/>
          <a:stretch>
            <a:fillRect/>
          </a:stretch>
        </p:blipFill>
        <p:spPr>
          <a:xfrm>
            <a:off x="7361872" y="5696267"/>
            <a:ext cx="1530032" cy="6121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268605" y="495300"/>
            <a:ext cx="11654789" cy="879086"/>
          </a:xfrm>
          <a:prstGeom prst="rect">
            <a:avLst/>
          </a:prstGeom>
        </p:spPr>
        <p:txBody>
          <a:bodyPr vert="horz" wrap="square" lIns="0" tIns="451484" rIns="0" bIns="0" rtlCol="0">
            <a:spAutoFit/>
          </a:bodyPr>
          <a:lstStyle/>
          <a:p>
            <a:pPr marL="990600" marR="5080" indent="353060">
              <a:lnSpc>
                <a:spcPts val="3279"/>
              </a:lnSpc>
              <a:spcBef>
                <a:spcPts val="325"/>
              </a:spcBef>
            </a:pPr>
            <a:r>
              <a:rPr spc="-5" dirty="0">
                <a:solidFill>
                  <a:srgbClr val="FFFFFF"/>
                </a:solidFill>
              </a:rPr>
              <a:t>RSA</a:t>
            </a:r>
            <a:r>
              <a:rPr spc="20" dirty="0">
                <a:solidFill>
                  <a:srgbClr val="FFFFFF"/>
                </a:solidFill>
              </a:rPr>
              <a:t> </a:t>
            </a:r>
            <a:r>
              <a:rPr spc="-15" dirty="0" err="1">
                <a:solidFill>
                  <a:srgbClr val="FFFFFF"/>
                </a:solidFill>
              </a:rPr>
              <a:t>Περιγρ</a:t>
            </a:r>
            <a:r>
              <a:rPr spc="-15" dirty="0">
                <a:solidFill>
                  <a:srgbClr val="FFFFFF"/>
                </a:solidFill>
              </a:rPr>
              <a:t>αφή</a:t>
            </a:r>
            <a:r>
              <a:rPr spc="5" dirty="0">
                <a:solidFill>
                  <a:srgbClr val="FFFFFF"/>
                </a:solidFill>
              </a:rPr>
              <a:t> </a:t>
            </a:r>
            <a:r>
              <a:rPr spc="-15" dirty="0">
                <a:solidFill>
                  <a:srgbClr val="FFFFFF"/>
                </a:solidFill>
              </a:rPr>
              <a:t>(συνέχεια)</a:t>
            </a:r>
          </a:p>
        </p:txBody>
      </p:sp>
      <p:sp>
        <p:nvSpPr>
          <p:cNvPr id="4" name="object 4"/>
          <p:cNvSpPr txBox="1"/>
          <p:nvPr/>
        </p:nvSpPr>
        <p:spPr>
          <a:xfrm>
            <a:off x="1416050" y="2212657"/>
            <a:ext cx="4606925" cy="1239057"/>
          </a:xfrm>
          <a:prstGeom prst="rect">
            <a:avLst/>
          </a:prstGeom>
        </p:spPr>
        <p:txBody>
          <a:bodyPr vert="horz" wrap="square" lIns="0" tIns="12700" rIns="0" bIns="0" rtlCol="0">
            <a:spAutoFit/>
          </a:bodyPr>
          <a:lstStyle/>
          <a:p>
            <a:pPr marL="12700">
              <a:lnSpc>
                <a:spcPct val="100000"/>
              </a:lnSpc>
              <a:spcBef>
                <a:spcPts val="100"/>
              </a:spcBef>
            </a:pPr>
            <a:r>
              <a:rPr sz="1100" b="1" spc="45" dirty="0">
                <a:solidFill>
                  <a:srgbClr val="CC0099"/>
                </a:solidFill>
                <a:latin typeface="Calibri"/>
                <a:cs typeface="Calibri"/>
              </a:rPr>
              <a:t>Κρυπτογραφημένη</a:t>
            </a:r>
            <a:endParaRPr sz="1100" dirty="0">
              <a:latin typeface="Calibri"/>
              <a:cs typeface="Calibri"/>
            </a:endParaRPr>
          </a:p>
          <a:p>
            <a:pPr marL="12700" marR="5080">
              <a:lnSpc>
                <a:spcPct val="186000"/>
              </a:lnSpc>
              <a:spcBef>
                <a:spcPts val="385"/>
              </a:spcBef>
              <a:tabLst>
                <a:tab pos="3689985" algn="l"/>
              </a:tabLst>
            </a:pPr>
            <a:r>
              <a:rPr sz="1650" spc="165" baseline="2525" dirty="0">
                <a:solidFill>
                  <a:srgbClr val="FFFFFF"/>
                </a:solidFill>
                <a:latin typeface="Calibri"/>
                <a:cs typeface="Calibri"/>
              </a:rPr>
              <a:t>Δεδομ</a:t>
            </a:r>
            <a:r>
              <a:rPr sz="1650" spc="150" baseline="2525" dirty="0">
                <a:solidFill>
                  <a:srgbClr val="FFFFFF"/>
                </a:solidFill>
                <a:latin typeface="Calibri"/>
                <a:cs typeface="Calibri"/>
              </a:rPr>
              <a:t>έ</a:t>
            </a:r>
            <a:r>
              <a:rPr sz="1650" spc="142" baseline="2525" dirty="0">
                <a:solidFill>
                  <a:srgbClr val="FFFFFF"/>
                </a:solidFill>
                <a:latin typeface="Calibri"/>
                <a:cs typeface="Calibri"/>
              </a:rPr>
              <a:t>ν</a:t>
            </a:r>
            <a:r>
              <a:rPr sz="1650" spc="165" baseline="2525" dirty="0">
                <a:solidFill>
                  <a:srgbClr val="FFFFFF"/>
                </a:solidFill>
                <a:latin typeface="Calibri"/>
                <a:cs typeface="Calibri"/>
              </a:rPr>
              <a:t>ο</a:t>
            </a:r>
            <a:r>
              <a:rPr sz="1650" spc="179" baseline="2525" dirty="0">
                <a:solidFill>
                  <a:srgbClr val="FFFFFF"/>
                </a:solidFill>
                <a:latin typeface="Calibri"/>
                <a:cs typeface="Calibri"/>
              </a:rPr>
              <a:t>υ</a:t>
            </a:r>
            <a:r>
              <a:rPr sz="1650" spc="60" baseline="2525" dirty="0">
                <a:solidFill>
                  <a:srgbClr val="FFFFFF"/>
                </a:solidFill>
                <a:latin typeface="Calibri"/>
                <a:cs typeface="Calibri"/>
              </a:rPr>
              <a:t> </a:t>
            </a:r>
            <a:r>
              <a:rPr sz="1650" spc="142" baseline="2525" dirty="0">
                <a:solidFill>
                  <a:srgbClr val="FFFFFF"/>
                </a:solidFill>
                <a:latin typeface="Calibri"/>
                <a:cs typeface="Calibri"/>
              </a:rPr>
              <a:t>ε</a:t>
            </a:r>
            <a:r>
              <a:rPr sz="1650" spc="150" baseline="2525" dirty="0">
                <a:solidFill>
                  <a:srgbClr val="FFFFFF"/>
                </a:solidFill>
                <a:latin typeface="Calibri"/>
                <a:cs typeface="Calibri"/>
              </a:rPr>
              <a:t>ν</a:t>
            </a:r>
            <a:r>
              <a:rPr sz="1650" spc="172" baseline="2525" dirty="0">
                <a:solidFill>
                  <a:srgbClr val="FFFFFF"/>
                </a:solidFill>
                <a:latin typeface="Calibri"/>
                <a:cs typeface="Calibri"/>
              </a:rPr>
              <a:t>ό</a:t>
            </a:r>
            <a:r>
              <a:rPr sz="1650" spc="135" baseline="2525" dirty="0">
                <a:solidFill>
                  <a:srgbClr val="FFFFFF"/>
                </a:solidFill>
                <a:latin typeface="Calibri"/>
                <a:cs typeface="Calibri"/>
              </a:rPr>
              <a:t>ς</a:t>
            </a:r>
            <a:r>
              <a:rPr sz="1650" spc="67" baseline="2525" dirty="0">
                <a:solidFill>
                  <a:srgbClr val="FFFFFF"/>
                </a:solidFill>
                <a:latin typeface="Calibri"/>
                <a:cs typeface="Calibri"/>
              </a:rPr>
              <a:t> </a:t>
            </a:r>
            <a:r>
              <a:rPr sz="1650" spc="172" baseline="2525" dirty="0" err="1">
                <a:solidFill>
                  <a:srgbClr val="FFFFFF"/>
                </a:solidFill>
                <a:latin typeface="Calibri"/>
                <a:cs typeface="Calibri"/>
              </a:rPr>
              <a:t>μη</a:t>
            </a:r>
            <a:r>
              <a:rPr sz="1650" spc="150" baseline="2525" dirty="0" err="1">
                <a:solidFill>
                  <a:srgbClr val="FFFFFF"/>
                </a:solidFill>
                <a:latin typeface="Calibri"/>
                <a:cs typeface="Calibri"/>
              </a:rPr>
              <a:t>ν</a:t>
            </a:r>
            <a:r>
              <a:rPr sz="1650" spc="172" baseline="2525" dirty="0" err="1">
                <a:solidFill>
                  <a:srgbClr val="FFFFFF"/>
                </a:solidFill>
                <a:latin typeface="Calibri"/>
                <a:cs typeface="Calibri"/>
              </a:rPr>
              <a:t>ύμ</a:t>
            </a:r>
            <a:r>
              <a:rPr sz="1650" spc="187" baseline="2525" dirty="0">
                <a:solidFill>
                  <a:srgbClr val="FFFFFF"/>
                </a:solidFill>
                <a:latin typeface="Calibri"/>
                <a:cs typeface="Calibri"/>
              </a:rPr>
              <a:t>α</a:t>
            </a:r>
            <a:r>
              <a:rPr sz="1650" spc="120" baseline="2525" dirty="0">
                <a:solidFill>
                  <a:srgbClr val="FFFFFF"/>
                </a:solidFill>
                <a:latin typeface="Calibri"/>
                <a:cs typeface="Calibri"/>
              </a:rPr>
              <a:t>τ</a:t>
            </a:r>
            <a:r>
              <a:rPr sz="1650" spc="165" baseline="2525" dirty="0">
                <a:solidFill>
                  <a:srgbClr val="FFFFFF"/>
                </a:solidFill>
                <a:latin typeface="Calibri"/>
                <a:cs typeface="Calibri"/>
              </a:rPr>
              <a:t>ο</a:t>
            </a:r>
            <a:r>
              <a:rPr sz="1650" spc="135" baseline="2525" dirty="0">
                <a:solidFill>
                  <a:srgbClr val="FFFFFF"/>
                </a:solidFill>
                <a:latin typeface="Calibri"/>
                <a:cs typeface="Calibri"/>
              </a:rPr>
              <a:t>ς</a:t>
            </a:r>
            <a:r>
              <a:rPr sz="1650" spc="67" baseline="2525" dirty="0">
                <a:solidFill>
                  <a:srgbClr val="FFFFFF"/>
                </a:solidFill>
                <a:latin typeface="Calibri"/>
                <a:cs typeface="Calibri"/>
              </a:rPr>
              <a:t> </a:t>
            </a:r>
            <a:r>
              <a:rPr lang="pt-BR" sz="1650" spc="270" baseline="2525" dirty="0">
                <a:solidFill>
                  <a:srgbClr val="FFFFFF"/>
                </a:solidFill>
                <a:latin typeface="Calibri"/>
                <a:cs typeface="Calibri"/>
              </a:rPr>
              <a:t>M, 0 &lt; M &lt; n </a:t>
            </a:r>
            <a:r>
              <a:rPr lang="el-GR" sz="1650" spc="270" baseline="2525" dirty="0">
                <a:solidFill>
                  <a:srgbClr val="FFFFFF"/>
                </a:solidFill>
                <a:latin typeface="Calibri"/>
                <a:cs typeface="Calibri"/>
              </a:rPr>
              <a:t>       </a:t>
            </a:r>
            <a:r>
              <a:rPr lang="pt-BR" sz="1650" spc="270" baseline="2525" dirty="0">
                <a:solidFill>
                  <a:srgbClr val="FFFFFF"/>
                </a:solidFill>
                <a:latin typeface="Calibri"/>
                <a:cs typeface="Calibri"/>
              </a:rPr>
              <a:t>M ∈ Zn− {0}</a:t>
            </a:r>
            <a:endParaRPr lang="el-GR" sz="1650" spc="270" baseline="2525" dirty="0">
              <a:solidFill>
                <a:srgbClr val="FFFFFF"/>
              </a:solidFill>
              <a:latin typeface="Calibri"/>
              <a:cs typeface="Calibri"/>
            </a:endParaRPr>
          </a:p>
          <a:p>
            <a:pPr marL="12700" marR="5080">
              <a:lnSpc>
                <a:spcPct val="186000"/>
              </a:lnSpc>
              <a:spcBef>
                <a:spcPts val="385"/>
              </a:spcBef>
              <a:tabLst>
                <a:tab pos="3689985" algn="l"/>
              </a:tabLst>
            </a:pPr>
            <a:r>
              <a:rPr sz="1100" spc="110" dirty="0" err="1">
                <a:solidFill>
                  <a:srgbClr val="FFFFFF"/>
                </a:solidFill>
                <a:latin typeface="Calibri"/>
                <a:cs typeface="Calibri"/>
              </a:rPr>
              <a:t>χρήση</a:t>
            </a:r>
            <a:r>
              <a:rPr sz="1100" spc="110" dirty="0">
                <a:solidFill>
                  <a:srgbClr val="FFFFFF"/>
                </a:solidFill>
                <a:latin typeface="Calibri"/>
                <a:cs typeface="Calibri"/>
              </a:rPr>
              <a:t> </a:t>
            </a:r>
            <a:r>
              <a:rPr sz="1100" spc="114" dirty="0">
                <a:solidFill>
                  <a:srgbClr val="FFFFFF"/>
                </a:solidFill>
                <a:latin typeface="Calibri"/>
                <a:cs typeface="Calibri"/>
              </a:rPr>
              <a:t> </a:t>
            </a:r>
            <a:r>
              <a:rPr sz="1100" spc="105" dirty="0">
                <a:solidFill>
                  <a:srgbClr val="FFFFFF"/>
                </a:solidFill>
                <a:latin typeface="Calibri"/>
                <a:cs typeface="Calibri"/>
              </a:rPr>
              <a:t>δημόσιου</a:t>
            </a:r>
            <a:r>
              <a:rPr sz="1100" spc="40" dirty="0">
                <a:solidFill>
                  <a:srgbClr val="FFFFFF"/>
                </a:solidFill>
                <a:latin typeface="Calibri"/>
                <a:cs typeface="Calibri"/>
              </a:rPr>
              <a:t> </a:t>
            </a:r>
            <a:r>
              <a:rPr sz="1100" spc="95" dirty="0">
                <a:solidFill>
                  <a:srgbClr val="FFFFFF"/>
                </a:solidFill>
                <a:latin typeface="Calibri"/>
                <a:cs typeface="Calibri"/>
              </a:rPr>
              <a:t>κλειδιού</a:t>
            </a:r>
            <a:r>
              <a:rPr sz="1100" spc="45" dirty="0">
                <a:solidFill>
                  <a:srgbClr val="FFFFFF"/>
                </a:solidFill>
                <a:latin typeface="Calibri"/>
                <a:cs typeface="Calibri"/>
              </a:rPr>
              <a:t> </a:t>
            </a:r>
            <a:r>
              <a:rPr sz="1100" spc="75" dirty="0">
                <a:solidFill>
                  <a:srgbClr val="FFFFFF"/>
                </a:solidFill>
                <a:latin typeface="Calibri"/>
                <a:cs typeface="Calibri"/>
              </a:rPr>
              <a:t>(e,</a:t>
            </a:r>
            <a:r>
              <a:rPr sz="1100" spc="45" dirty="0">
                <a:solidFill>
                  <a:srgbClr val="FFFFFF"/>
                </a:solidFill>
                <a:latin typeface="Calibri"/>
                <a:cs typeface="Calibri"/>
              </a:rPr>
              <a:t> </a:t>
            </a:r>
            <a:r>
              <a:rPr sz="1100" spc="85" dirty="0">
                <a:solidFill>
                  <a:srgbClr val="FFFFFF"/>
                </a:solidFill>
                <a:latin typeface="Calibri"/>
                <a:cs typeface="Calibri"/>
              </a:rPr>
              <a:t>n)</a:t>
            </a:r>
            <a:endParaRPr lang="el-GR" sz="1100" spc="85" dirty="0">
              <a:solidFill>
                <a:srgbClr val="FFFFFF"/>
              </a:solidFill>
              <a:latin typeface="Calibri"/>
              <a:cs typeface="Calibri"/>
            </a:endParaRPr>
          </a:p>
          <a:p>
            <a:pPr marL="12700" marR="5080">
              <a:lnSpc>
                <a:spcPct val="186000"/>
              </a:lnSpc>
              <a:spcBef>
                <a:spcPts val="385"/>
              </a:spcBef>
              <a:tabLst>
                <a:tab pos="3689985" algn="l"/>
              </a:tabLst>
            </a:pPr>
            <a:r>
              <a:rPr lang="pt-BR" sz="1100" dirty="0">
                <a:solidFill>
                  <a:schemeClr val="bg1"/>
                </a:solidFill>
                <a:latin typeface="Calibri"/>
                <a:cs typeface="Calibri"/>
              </a:rPr>
              <a:t>compute C = Me mod n </a:t>
            </a:r>
            <a:r>
              <a:rPr lang="el-GR" sz="1100" dirty="0">
                <a:solidFill>
                  <a:schemeClr val="bg1"/>
                </a:solidFill>
                <a:latin typeface="Calibri"/>
                <a:cs typeface="Calibri"/>
              </a:rPr>
              <a:t>                                                                </a:t>
            </a:r>
            <a:r>
              <a:rPr lang="pt-BR" sz="1100" dirty="0">
                <a:solidFill>
                  <a:schemeClr val="bg1"/>
                </a:solidFill>
                <a:latin typeface="Calibri"/>
                <a:cs typeface="Calibri"/>
              </a:rPr>
              <a:t>C ∈ Zn− {0}</a:t>
            </a:r>
            <a:endParaRPr sz="1100" dirty="0">
              <a:solidFill>
                <a:schemeClr val="bg1"/>
              </a:solidFill>
              <a:latin typeface="Calibri"/>
              <a:cs typeface="Calibri"/>
            </a:endParaRPr>
          </a:p>
        </p:txBody>
      </p:sp>
      <p:sp>
        <p:nvSpPr>
          <p:cNvPr id="7" name="object 7"/>
          <p:cNvSpPr txBox="1"/>
          <p:nvPr/>
        </p:nvSpPr>
        <p:spPr>
          <a:xfrm>
            <a:off x="1416050" y="4263072"/>
            <a:ext cx="5197475" cy="897890"/>
          </a:xfrm>
          <a:prstGeom prst="rect">
            <a:avLst/>
          </a:prstGeom>
        </p:spPr>
        <p:txBody>
          <a:bodyPr vert="horz" wrap="square" lIns="0" tIns="12700" rIns="0" bIns="0" rtlCol="0">
            <a:spAutoFit/>
          </a:bodyPr>
          <a:lstStyle/>
          <a:p>
            <a:pPr marL="12700">
              <a:lnSpc>
                <a:spcPct val="100000"/>
              </a:lnSpc>
              <a:spcBef>
                <a:spcPts val="100"/>
              </a:spcBef>
            </a:pPr>
            <a:r>
              <a:rPr sz="1100" b="1" spc="75" dirty="0">
                <a:solidFill>
                  <a:srgbClr val="CC0099"/>
                </a:solidFill>
                <a:latin typeface="Calibri"/>
                <a:cs typeface="Calibri"/>
              </a:rPr>
              <a:t>Αποκρυπτογράφηση</a:t>
            </a:r>
            <a:endParaRPr sz="1100" dirty="0">
              <a:latin typeface="Calibri"/>
              <a:cs typeface="Calibri"/>
            </a:endParaRPr>
          </a:p>
          <a:p>
            <a:pPr>
              <a:lnSpc>
                <a:spcPct val="100000"/>
              </a:lnSpc>
              <a:spcBef>
                <a:spcPts val="45"/>
              </a:spcBef>
            </a:pPr>
            <a:endParaRPr sz="1150" dirty="0">
              <a:latin typeface="Calibri"/>
              <a:cs typeface="Calibri"/>
            </a:endParaRPr>
          </a:p>
          <a:p>
            <a:pPr marL="12700">
              <a:lnSpc>
                <a:spcPct val="100000"/>
              </a:lnSpc>
            </a:pPr>
            <a:r>
              <a:rPr sz="1100" spc="105" dirty="0">
                <a:solidFill>
                  <a:srgbClr val="FFFFFF"/>
                </a:solidFill>
                <a:latin typeface="Calibri"/>
                <a:cs typeface="Calibri"/>
              </a:rPr>
              <a:t>Δεδομένου</a:t>
            </a:r>
            <a:r>
              <a:rPr sz="1100" spc="45" dirty="0">
                <a:solidFill>
                  <a:srgbClr val="FFFFFF"/>
                </a:solidFill>
                <a:latin typeface="Calibri"/>
                <a:cs typeface="Calibri"/>
              </a:rPr>
              <a:t> </a:t>
            </a:r>
            <a:r>
              <a:rPr sz="1100" spc="110" dirty="0">
                <a:solidFill>
                  <a:srgbClr val="FFFFFF"/>
                </a:solidFill>
                <a:latin typeface="Calibri"/>
                <a:cs typeface="Calibri"/>
              </a:rPr>
              <a:t>κρυπτογραφημένου</a:t>
            </a:r>
            <a:r>
              <a:rPr sz="1100" spc="50" dirty="0">
                <a:solidFill>
                  <a:srgbClr val="FFFFFF"/>
                </a:solidFill>
                <a:latin typeface="Calibri"/>
                <a:cs typeface="Calibri"/>
              </a:rPr>
              <a:t> </a:t>
            </a:r>
            <a:r>
              <a:rPr sz="1100" spc="95" dirty="0">
                <a:solidFill>
                  <a:srgbClr val="FFFFFF"/>
                </a:solidFill>
                <a:latin typeface="Calibri"/>
                <a:cs typeface="Calibri"/>
              </a:rPr>
              <a:t>κειμένου</a:t>
            </a:r>
            <a:r>
              <a:rPr sz="1100" spc="50" dirty="0">
                <a:solidFill>
                  <a:srgbClr val="FFFFFF"/>
                </a:solidFill>
                <a:latin typeface="Calibri"/>
                <a:cs typeface="Calibri"/>
              </a:rPr>
              <a:t> </a:t>
            </a:r>
            <a:r>
              <a:rPr sz="1100" spc="55" dirty="0">
                <a:solidFill>
                  <a:srgbClr val="FFFFFF"/>
                </a:solidFill>
                <a:latin typeface="Calibri"/>
                <a:cs typeface="Calibri"/>
              </a:rPr>
              <a:t>, </a:t>
            </a:r>
            <a:r>
              <a:rPr sz="1100" spc="110" dirty="0">
                <a:solidFill>
                  <a:srgbClr val="FFFFFF"/>
                </a:solidFill>
                <a:latin typeface="Calibri"/>
                <a:cs typeface="Calibri"/>
              </a:rPr>
              <a:t>χρήση</a:t>
            </a:r>
            <a:r>
              <a:rPr sz="1100" spc="55" dirty="0">
                <a:solidFill>
                  <a:srgbClr val="FFFFFF"/>
                </a:solidFill>
                <a:latin typeface="Calibri"/>
                <a:cs typeface="Calibri"/>
              </a:rPr>
              <a:t> </a:t>
            </a:r>
            <a:r>
              <a:rPr sz="1100" spc="100" dirty="0">
                <a:solidFill>
                  <a:srgbClr val="FFFFFF"/>
                </a:solidFill>
                <a:latin typeface="Calibri"/>
                <a:cs typeface="Calibri"/>
              </a:rPr>
              <a:t>του</a:t>
            </a:r>
            <a:r>
              <a:rPr sz="1100" spc="50" dirty="0">
                <a:solidFill>
                  <a:srgbClr val="FFFFFF"/>
                </a:solidFill>
                <a:latin typeface="Calibri"/>
                <a:cs typeface="Calibri"/>
              </a:rPr>
              <a:t> </a:t>
            </a:r>
            <a:r>
              <a:rPr sz="1100" spc="95" dirty="0">
                <a:solidFill>
                  <a:srgbClr val="FFFFFF"/>
                </a:solidFill>
                <a:latin typeface="Calibri"/>
                <a:cs typeface="Calibri"/>
              </a:rPr>
              <a:t>ιδιωτικού</a:t>
            </a:r>
            <a:r>
              <a:rPr sz="1100" spc="55" dirty="0">
                <a:solidFill>
                  <a:srgbClr val="FFFFFF"/>
                </a:solidFill>
                <a:latin typeface="Calibri"/>
                <a:cs typeface="Calibri"/>
              </a:rPr>
              <a:t> </a:t>
            </a:r>
            <a:r>
              <a:rPr sz="1100" spc="90" dirty="0">
                <a:solidFill>
                  <a:srgbClr val="FFFFFF"/>
                </a:solidFill>
                <a:latin typeface="Calibri"/>
                <a:cs typeface="Calibri"/>
              </a:rPr>
              <a:t>κλειδιού</a:t>
            </a:r>
            <a:r>
              <a:rPr sz="1100" spc="55" dirty="0">
                <a:solidFill>
                  <a:srgbClr val="FFFFFF"/>
                </a:solidFill>
                <a:latin typeface="Calibri"/>
                <a:cs typeface="Calibri"/>
              </a:rPr>
              <a:t> </a:t>
            </a:r>
            <a:r>
              <a:rPr sz="1100" spc="85" dirty="0">
                <a:solidFill>
                  <a:srgbClr val="FFFFFF"/>
                </a:solidFill>
                <a:latin typeface="Calibri"/>
                <a:cs typeface="Calibri"/>
              </a:rPr>
              <a:t>d)</a:t>
            </a:r>
            <a:endParaRPr sz="1100" dirty="0">
              <a:latin typeface="Calibri"/>
              <a:cs typeface="Calibri"/>
            </a:endParaRPr>
          </a:p>
          <a:p>
            <a:pPr>
              <a:lnSpc>
                <a:spcPct val="100000"/>
              </a:lnSpc>
              <a:spcBef>
                <a:spcPts val="55"/>
              </a:spcBef>
            </a:pPr>
            <a:endParaRPr sz="1150" dirty="0">
              <a:latin typeface="Calibri"/>
              <a:cs typeface="Calibri"/>
            </a:endParaRPr>
          </a:p>
          <a:p>
            <a:pPr marL="12700">
              <a:lnSpc>
                <a:spcPct val="100000"/>
              </a:lnSpc>
            </a:pPr>
            <a:r>
              <a:rPr sz="1100" spc="125" dirty="0">
                <a:solidFill>
                  <a:srgbClr val="FFFFFF"/>
                </a:solidFill>
                <a:latin typeface="Calibri"/>
                <a:cs typeface="Calibri"/>
              </a:rPr>
              <a:t>Υπ</a:t>
            </a:r>
            <a:r>
              <a:rPr sz="1100" spc="125" dirty="0" err="1">
                <a:solidFill>
                  <a:srgbClr val="FFFFFF"/>
                </a:solidFill>
                <a:latin typeface="Calibri"/>
                <a:cs typeface="Calibri"/>
              </a:rPr>
              <a:t>ολογισ</a:t>
            </a:r>
            <a:r>
              <a:rPr lang="el-GR" sz="1100" spc="125" dirty="0" err="1">
                <a:solidFill>
                  <a:srgbClr val="FFFFFF"/>
                </a:solidFill>
                <a:latin typeface="Calibri"/>
                <a:cs typeface="Calibri"/>
              </a:rPr>
              <a:t>μός</a:t>
            </a:r>
            <a:r>
              <a:rPr lang="el-GR" sz="1100" spc="125" dirty="0">
                <a:solidFill>
                  <a:srgbClr val="FFFFFF"/>
                </a:solidFill>
                <a:latin typeface="Calibri"/>
                <a:cs typeface="Calibri"/>
              </a:rPr>
              <a:t> </a:t>
            </a:r>
            <a:r>
              <a:rPr lang="da-DK" sz="1100" spc="125" dirty="0">
                <a:solidFill>
                  <a:srgbClr val="FFFFFF"/>
                </a:solidFill>
                <a:latin typeface="Calibri"/>
                <a:cs typeface="Calibri"/>
              </a:rPr>
              <a:t>Cd mod n = (Me mod n)d mod n = Med mod n = M</a:t>
            </a:r>
            <a:endParaRPr sz="1100" dirty="0">
              <a:latin typeface="Calibri"/>
              <a:cs typeface="Calibri"/>
            </a:endParaRPr>
          </a:p>
        </p:txBody>
      </p:sp>
      <p:pic>
        <p:nvPicPr>
          <p:cNvPr id="8" name="object 8"/>
          <p:cNvPicPr/>
          <p:nvPr/>
        </p:nvPicPr>
        <p:blipFill>
          <a:blip r:embed="rId2" cstate="print"/>
          <a:stretch>
            <a:fillRect/>
          </a:stretch>
        </p:blipFill>
        <p:spPr>
          <a:xfrm>
            <a:off x="7640955" y="6151245"/>
            <a:ext cx="1530032" cy="612140"/>
          </a:xfrm>
          <a:prstGeom prst="rect">
            <a:avLst/>
          </a:prstGeom>
        </p:spPr>
      </p:pic>
      <p:sp>
        <p:nvSpPr>
          <p:cNvPr id="9" name="object 9"/>
          <p:cNvSpPr txBox="1"/>
          <p:nvPr/>
        </p:nvSpPr>
        <p:spPr>
          <a:xfrm>
            <a:off x="10708005" y="6414071"/>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2</a:t>
            </a:r>
            <a:endParaRPr sz="1100">
              <a:latin typeface="Arial"/>
              <a:cs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02030" y="891540"/>
            <a:ext cx="7910195" cy="459740"/>
          </a:xfrm>
          <a:prstGeom prst="rect">
            <a:avLst/>
          </a:prstGeom>
        </p:spPr>
        <p:txBody>
          <a:bodyPr vert="horz" wrap="square" lIns="0" tIns="12700" rIns="0" bIns="0" rtlCol="0">
            <a:spAutoFit/>
          </a:bodyPr>
          <a:lstStyle/>
          <a:p>
            <a:pPr marL="12700">
              <a:lnSpc>
                <a:spcPct val="100000"/>
              </a:lnSpc>
              <a:spcBef>
                <a:spcPts val="100"/>
              </a:spcBef>
            </a:pPr>
            <a:r>
              <a:rPr spc="130" dirty="0">
                <a:solidFill>
                  <a:srgbClr val="FFFFFF"/>
                </a:solidFill>
              </a:rPr>
              <a:t>Nslookup:</a:t>
            </a:r>
            <a:r>
              <a:rPr spc="30" dirty="0">
                <a:solidFill>
                  <a:srgbClr val="FFFFFF"/>
                </a:solidFill>
              </a:rPr>
              <a:t> </a:t>
            </a:r>
            <a:r>
              <a:rPr spc="120" dirty="0">
                <a:solidFill>
                  <a:srgbClr val="FFFFFF"/>
                </a:solidFill>
              </a:rPr>
              <a:t>εξυπηρετητών/εξυπηρετητών</a:t>
            </a:r>
            <a:r>
              <a:rPr spc="15" dirty="0">
                <a:solidFill>
                  <a:srgbClr val="FFFFFF"/>
                </a:solidFill>
              </a:rPr>
              <a:t> </a:t>
            </a:r>
            <a:r>
              <a:rPr spc="120" dirty="0">
                <a:solidFill>
                  <a:srgbClr val="FFFFFF"/>
                </a:solidFill>
              </a:rPr>
              <a:t>Ίντερνετ</a:t>
            </a:r>
          </a:p>
        </p:txBody>
      </p:sp>
      <p:sp>
        <p:nvSpPr>
          <p:cNvPr id="4" name="object 4"/>
          <p:cNvSpPr txBox="1"/>
          <p:nvPr/>
        </p:nvSpPr>
        <p:spPr>
          <a:xfrm>
            <a:off x="1002030" y="1901190"/>
            <a:ext cx="1682114" cy="193040"/>
          </a:xfrm>
          <a:prstGeom prst="rect">
            <a:avLst/>
          </a:prstGeom>
        </p:spPr>
        <p:txBody>
          <a:bodyPr vert="horz" wrap="square" lIns="0" tIns="12700" rIns="0" bIns="0" rtlCol="0">
            <a:spAutoFit/>
          </a:bodyPr>
          <a:lstStyle/>
          <a:p>
            <a:pPr marL="12700">
              <a:lnSpc>
                <a:spcPct val="100000"/>
              </a:lnSpc>
              <a:spcBef>
                <a:spcPts val="100"/>
              </a:spcBef>
            </a:pPr>
            <a:r>
              <a:rPr sz="1100" b="1" spc="75" dirty="0">
                <a:solidFill>
                  <a:srgbClr val="FFFFFF"/>
                </a:solidFill>
                <a:latin typeface="Calibri"/>
                <a:cs typeface="Calibri"/>
              </a:rPr>
              <a:t>$</a:t>
            </a:r>
            <a:r>
              <a:rPr sz="1100" b="1" spc="75" dirty="0">
                <a:solidFill>
                  <a:srgbClr val="FF0000"/>
                </a:solidFill>
                <a:latin typeface="Calibri"/>
                <a:cs typeface="Calibri"/>
              </a:rPr>
              <a:t>nslookup</a:t>
            </a:r>
            <a:r>
              <a:rPr sz="1100" b="1" spc="-5" dirty="0">
                <a:solidFill>
                  <a:srgbClr val="FF0000"/>
                </a:solidFill>
                <a:latin typeface="Calibri"/>
                <a:cs typeface="Calibri"/>
              </a:rPr>
              <a:t> </a:t>
            </a:r>
            <a:r>
              <a:rPr sz="1100" b="1" spc="100" dirty="0">
                <a:solidFill>
                  <a:srgbClr val="FF0000"/>
                </a:solidFill>
                <a:latin typeface="Calibri"/>
                <a:cs typeface="Calibri"/>
              </a:rPr>
              <a:t>example.com</a:t>
            </a:r>
            <a:endParaRPr sz="1100">
              <a:latin typeface="Calibri"/>
              <a:cs typeface="Calibri"/>
            </a:endParaRPr>
          </a:p>
        </p:txBody>
      </p:sp>
      <p:sp>
        <p:nvSpPr>
          <p:cNvPr id="5" name="object 5"/>
          <p:cNvSpPr txBox="1"/>
          <p:nvPr/>
        </p:nvSpPr>
        <p:spPr>
          <a:xfrm>
            <a:off x="1082039" y="4201477"/>
            <a:ext cx="942340" cy="292100"/>
          </a:xfrm>
          <a:prstGeom prst="rect">
            <a:avLst/>
          </a:prstGeom>
        </p:spPr>
        <p:txBody>
          <a:bodyPr vert="horz" wrap="square" lIns="0" tIns="12700" rIns="0" bIns="0" rtlCol="0">
            <a:spAutoFit/>
          </a:bodyPr>
          <a:lstStyle/>
          <a:p>
            <a:pPr marL="12700">
              <a:lnSpc>
                <a:spcPct val="100000"/>
              </a:lnSpc>
              <a:spcBef>
                <a:spcPts val="100"/>
              </a:spcBef>
            </a:pPr>
            <a:r>
              <a:rPr sz="1750" spc="95" dirty="0">
                <a:solidFill>
                  <a:srgbClr val="FFFFFF"/>
                </a:solidFill>
                <a:latin typeface="Times New Roman"/>
                <a:cs typeface="Times New Roman"/>
              </a:rPr>
              <a:t>TELNET</a:t>
            </a:r>
            <a:endParaRPr sz="1750">
              <a:latin typeface="Times New Roman"/>
              <a:cs typeface="Times New Roman"/>
            </a:endParaRPr>
          </a:p>
        </p:txBody>
      </p:sp>
      <p:sp>
        <p:nvSpPr>
          <p:cNvPr id="6" name="object 6"/>
          <p:cNvSpPr txBox="1"/>
          <p:nvPr/>
        </p:nvSpPr>
        <p:spPr>
          <a:xfrm>
            <a:off x="1082039" y="4704397"/>
            <a:ext cx="1647825" cy="193040"/>
          </a:xfrm>
          <a:prstGeom prst="rect">
            <a:avLst/>
          </a:prstGeom>
        </p:spPr>
        <p:txBody>
          <a:bodyPr vert="horz" wrap="square" lIns="0" tIns="12700" rIns="0" bIns="0" rtlCol="0">
            <a:spAutoFit/>
          </a:bodyPr>
          <a:lstStyle/>
          <a:p>
            <a:pPr marL="12700">
              <a:lnSpc>
                <a:spcPct val="100000"/>
              </a:lnSpc>
              <a:spcBef>
                <a:spcPts val="100"/>
              </a:spcBef>
            </a:pPr>
            <a:r>
              <a:rPr sz="1100" b="1" spc="50" dirty="0">
                <a:solidFill>
                  <a:srgbClr val="FFFFFF"/>
                </a:solidFill>
                <a:latin typeface="Calibri"/>
                <a:cs typeface="Calibri"/>
              </a:rPr>
              <a:t>$</a:t>
            </a:r>
            <a:r>
              <a:rPr sz="1100" b="1" spc="50" dirty="0">
                <a:solidFill>
                  <a:srgbClr val="FF0000"/>
                </a:solidFill>
                <a:latin typeface="Calibri"/>
                <a:cs typeface="Calibri"/>
              </a:rPr>
              <a:t>TELNET</a:t>
            </a:r>
            <a:r>
              <a:rPr sz="1100" b="1" spc="-25" dirty="0">
                <a:solidFill>
                  <a:srgbClr val="FF0000"/>
                </a:solidFill>
                <a:latin typeface="Calibri"/>
                <a:cs typeface="Calibri"/>
              </a:rPr>
              <a:t> </a:t>
            </a:r>
            <a:r>
              <a:rPr sz="1100" b="1" spc="80" dirty="0">
                <a:solidFill>
                  <a:srgbClr val="FF0000"/>
                </a:solidFill>
                <a:latin typeface="Calibri"/>
                <a:cs typeface="Calibri"/>
              </a:rPr>
              <a:t>TELEHACK.COM</a:t>
            </a:r>
            <a:endParaRPr sz="1100">
              <a:latin typeface="Calibri"/>
              <a:cs typeface="Calibri"/>
            </a:endParaRPr>
          </a:p>
        </p:txBody>
      </p:sp>
      <p:sp>
        <p:nvSpPr>
          <p:cNvPr id="7" name="object 7"/>
          <p:cNvSpPr txBox="1"/>
          <p:nvPr/>
        </p:nvSpPr>
        <p:spPr>
          <a:xfrm>
            <a:off x="1082039" y="5099684"/>
            <a:ext cx="5673090" cy="193040"/>
          </a:xfrm>
          <a:prstGeom prst="rect">
            <a:avLst/>
          </a:prstGeom>
        </p:spPr>
        <p:txBody>
          <a:bodyPr vert="horz" wrap="square" lIns="0" tIns="12700" rIns="0" bIns="0" rtlCol="0">
            <a:spAutoFit/>
          </a:bodyPr>
          <a:lstStyle/>
          <a:p>
            <a:pPr marL="12700">
              <a:lnSpc>
                <a:spcPct val="100000"/>
              </a:lnSpc>
              <a:spcBef>
                <a:spcPts val="100"/>
              </a:spcBef>
            </a:pPr>
            <a:r>
              <a:rPr sz="1100" b="1" spc="80" dirty="0">
                <a:solidFill>
                  <a:srgbClr val="FFFFFF"/>
                </a:solidFill>
                <a:latin typeface="Calibri"/>
                <a:cs typeface="Calibri"/>
              </a:rPr>
              <a:t>Μόλις</a:t>
            </a:r>
            <a:r>
              <a:rPr sz="1100" b="1" spc="45" dirty="0">
                <a:solidFill>
                  <a:srgbClr val="FFFFFF"/>
                </a:solidFill>
                <a:latin typeface="Calibri"/>
                <a:cs typeface="Calibri"/>
              </a:rPr>
              <a:t> </a:t>
            </a:r>
            <a:r>
              <a:rPr sz="1100" b="1" spc="75" dirty="0">
                <a:solidFill>
                  <a:srgbClr val="FFFFFF"/>
                </a:solidFill>
                <a:latin typeface="Calibri"/>
                <a:cs typeface="Calibri"/>
              </a:rPr>
              <a:t>δημιουργηθεί</a:t>
            </a:r>
            <a:r>
              <a:rPr sz="1100" b="1" spc="45" dirty="0">
                <a:solidFill>
                  <a:srgbClr val="FFFFFF"/>
                </a:solidFill>
                <a:latin typeface="Calibri"/>
                <a:cs typeface="Calibri"/>
              </a:rPr>
              <a:t> </a:t>
            </a:r>
            <a:r>
              <a:rPr sz="1100" b="1" spc="90" dirty="0">
                <a:solidFill>
                  <a:srgbClr val="FFFFFF"/>
                </a:solidFill>
                <a:latin typeface="Calibri"/>
                <a:cs typeface="Calibri"/>
              </a:rPr>
              <a:t>η</a:t>
            </a:r>
            <a:r>
              <a:rPr sz="1100" b="1" spc="45" dirty="0">
                <a:solidFill>
                  <a:srgbClr val="FFFFFF"/>
                </a:solidFill>
                <a:latin typeface="Calibri"/>
                <a:cs typeface="Calibri"/>
              </a:rPr>
              <a:t> </a:t>
            </a:r>
            <a:r>
              <a:rPr sz="1100" b="1" spc="75" dirty="0">
                <a:solidFill>
                  <a:srgbClr val="FFFFFF"/>
                </a:solidFill>
                <a:latin typeface="Calibri"/>
                <a:cs typeface="Calibri"/>
              </a:rPr>
              <a:t>σύνδεση,</a:t>
            </a:r>
            <a:r>
              <a:rPr sz="1100" b="1" spc="40" dirty="0">
                <a:solidFill>
                  <a:srgbClr val="FFFFFF"/>
                </a:solidFill>
                <a:latin typeface="Calibri"/>
                <a:cs typeface="Calibri"/>
              </a:rPr>
              <a:t> </a:t>
            </a:r>
            <a:r>
              <a:rPr sz="1100" b="1" spc="70" dirty="0">
                <a:solidFill>
                  <a:srgbClr val="FFFFFF"/>
                </a:solidFill>
                <a:latin typeface="Calibri"/>
                <a:cs typeface="Calibri"/>
              </a:rPr>
              <a:t>εκτελέστε</a:t>
            </a:r>
            <a:r>
              <a:rPr sz="1100" b="1" spc="45" dirty="0">
                <a:solidFill>
                  <a:srgbClr val="FFFFFF"/>
                </a:solidFill>
                <a:latin typeface="Calibri"/>
                <a:cs typeface="Calibri"/>
              </a:rPr>
              <a:t> </a:t>
            </a:r>
            <a:r>
              <a:rPr sz="1100" b="1" spc="75" dirty="0">
                <a:solidFill>
                  <a:srgbClr val="FFFFFF"/>
                </a:solidFill>
                <a:latin typeface="Calibri"/>
                <a:cs typeface="Calibri"/>
              </a:rPr>
              <a:t>την</a:t>
            </a:r>
            <a:r>
              <a:rPr sz="1100" b="1" spc="45" dirty="0">
                <a:solidFill>
                  <a:srgbClr val="FFFFFF"/>
                </a:solidFill>
                <a:latin typeface="Calibri"/>
                <a:cs typeface="Calibri"/>
              </a:rPr>
              <a:t> </a:t>
            </a:r>
            <a:r>
              <a:rPr sz="1100" b="1" spc="75" dirty="0">
                <a:solidFill>
                  <a:srgbClr val="FFFFFF"/>
                </a:solidFill>
                <a:latin typeface="Calibri"/>
                <a:cs typeface="Calibri"/>
              </a:rPr>
              <a:t>εντολή</a:t>
            </a:r>
            <a:r>
              <a:rPr sz="1100" b="1" spc="45" dirty="0">
                <a:solidFill>
                  <a:srgbClr val="FFFFFF"/>
                </a:solidFill>
                <a:latin typeface="Calibri"/>
                <a:cs typeface="Calibri"/>
              </a:rPr>
              <a:t> </a:t>
            </a:r>
            <a:r>
              <a:rPr sz="1100" b="1" spc="65" dirty="0">
                <a:solidFill>
                  <a:srgbClr val="FFFFFF"/>
                </a:solidFill>
                <a:latin typeface="Calibri"/>
                <a:cs typeface="Calibri"/>
              </a:rPr>
              <a:t>Star</a:t>
            </a:r>
            <a:r>
              <a:rPr sz="1100" b="1" spc="45" dirty="0">
                <a:solidFill>
                  <a:srgbClr val="FFFFFF"/>
                </a:solidFill>
                <a:latin typeface="Calibri"/>
                <a:cs typeface="Calibri"/>
              </a:rPr>
              <a:t> </a:t>
            </a:r>
            <a:r>
              <a:rPr sz="1100" b="1" spc="75" dirty="0">
                <a:solidFill>
                  <a:srgbClr val="FFFFFF"/>
                </a:solidFill>
                <a:latin typeface="Calibri"/>
                <a:cs typeface="Calibri"/>
              </a:rPr>
              <a:t>Wars.</a:t>
            </a:r>
            <a:r>
              <a:rPr sz="1100" b="1" spc="55" dirty="0">
                <a:solidFill>
                  <a:srgbClr val="FFFFFF"/>
                </a:solidFill>
                <a:latin typeface="Calibri"/>
                <a:cs typeface="Calibri"/>
              </a:rPr>
              <a:t> </a:t>
            </a:r>
            <a:r>
              <a:rPr sz="1100" b="1" spc="80" dirty="0">
                <a:solidFill>
                  <a:srgbClr val="FFFFFF"/>
                </a:solidFill>
                <a:latin typeface="Calibri"/>
                <a:cs typeface="Calibri"/>
              </a:rPr>
              <a:t>Καλή</a:t>
            </a:r>
            <a:r>
              <a:rPr sz="1100" b="1" spc="20" dirty="0">
                <a:solidFill>
                  <a:srgbClr val="FFFFFF"/>
                </a:solidFill>
                <a:latin typeface="Calibri"/>
                <a:cs typeface="Calibri"/>
              </a:rPr>
              <a:t> </a:t>
            </a:r>
            <a:r>
              <a:rPr sz="1100" b="1" spc="70" dirty="0">
                <a:solidFill>
                  <a:srgbClr val="FFFFFF"/>
                </a:solidFill>
                <a:latin typeface="Calibri"/>
                <a:cs typeface="Calibri"/>
              </a:rPr>
              <a:t>διασκέδαση!</a:t>
            </a:r>
            <a:endParaRPr sz="1100">
              <a:latin typeface="Calibri"/>
              <a:cs typeface="Calibri"/>
            </a:endParaRPr>
          </a:p>
        </p:txBody>
      </p:sp>
      <p:pic>
        <p:nvPicPr>
          <p:cNvPr id="8" name="object 8"/>
          <p:cNvPicPr/>
          <p:nvPr/>
        </p:nvPicPr>
        <p:blipFill>
          <a:blip r:embed="rId2" cstate="print"/>
          <a:stretch>
            <a:fillRect/>
          </a:stretch>
        </p:blipFill>
        <p:spPr>
          <a:xfrm>
            <a:off x="7361872" y="5810250"/>
            <a:ext cx="1530032" cy="612140"/>
          </a:xfrm>
          <a:prstGeom prst="rect">
            <a:avLst/>
          </a:prstGeom>
        </p:spPr>
      </p:pic>
      <p:grpSp>
        <p:nvGrpSpPr>
          <p:cNvPr id="9" name="object 9"/>
          <p:cNvGrpSpPr/>
          <p:nvPr/>
        </p:nvGrpSpPr>
        <p:grpSpPr>
          <a:xfrm>
            <a:off x="984567" y="2619692"/>
            <a:ext cx="6711315" cy="1598295"/>
            <a:chOff x="984567" y="2619692"/>
            <a:chExt cx="6711315" cy="1598295"/>
          </a:xfrm>
        </p:grpSpPr>
        <p:sp>
          <p:nvSpPr>
            <p:cNvPr id="10" name="object 10"/>
            <p:cNvSpPr/>
            <p:nvPr/>
          </p:nvSpPr>
          <p:spPr>
            <a:xfrm>
              <a:off x="1003617" y="2638742"/>
              <a:ext cx="6673215" cy="1560195"/>
            </a:xfrm>
            <a:custGeom>
              <a:avLst/>
              <a:gdLst/>
              <a:ahLst/>
              <a:cxnLst/>
              <a:rect l="l" t="t" r="r" b="b"/>
              <a:pathLst>
                <a:path w="6673215" h="1560195">
                  <a:moveTo>
                    <a:pt x="6672897" y="0"/>
                  </a:moveTo>
                  <a:lnTo>
                    <a:pt x="0" y="0"/>
                  </a:lnTo>
                  <a:lnTo>
                    <a:pt x="0" y="1560195"/>
                  </a:lnTo>
                  <a:lnTo>
                    <a:pt x="6672897" y="1560195"/>
                  </a:lnTo>
                  <a:lnTo>
                    <a:pt x="6672897" y="0"/>
                  </a:lnTo>
                  <a:close/>
                </a:path>
              </a:pathLst>
            </a:custGeom>
            <a:solidFill>
              <a:srgbClr val="B1B1B1"/>
            </a:solidFill>
          </p:spPr>
          <p:txBody>
            <a:bodyPr wrap="square" lIns="0" tIns="0" rIns="0" bIns="0" rtlCol="0"/>
            <a:lstStyle/>
            <a:p>
              <a:endParaRPr/>
            </a:p>
          </p:txBody>
        </p:sp>
        <p:sp>
          <p:nvSpPr>
            <p:cNvPr id="11" name="object 11"/>
            <p:cNvSpPr/>
            <p:nvPr/>
          </p:nvSpPr>
          <p:spPr>
            <a:xfrm>
              <a:off x="1003617" y="2638742"/>
              <a:ext cx="6673215" cy="1560195"/>
            </a:xfrm>
            <a:custGeom>
              <a:avLst/>
              <a:gdLst/>
              <a:ahLst/>
              <a:cxnLst/>
              <a:rect l="l" t="t" r="r" b="b"/>
              <a:pathLst>
                <a:path w="6673215" h="1560195">
                  <a:moveTo>
                    <a:pt x="0" y="0"/>
                  </a:moveTo>
                  <a:lnTo>
                    <a:pt x="6672897" y="0"/>
                  </a:lnTo>
                  <a:lnTo>
                    <a:pt x="6672897" y="1560195"/>
                  </a:lnTo>
                  <a:lnTo>
                    <a:pt x="0" y="1560195"/>
                  </a:lnTo>
                  <a:lnTo>
                    <a:pt x="0" y="0"/>
                  </a:lnTo>
                </a:path>
              </a:pathLst>
            </a:custGeom>
            <a:ln w="38100">
              <a:solidFill>
                <a:srgbClr val="000000"/>
              </a:solidFill>
            </a:ln>
          </p:spPr>
          <p:txBody>
            <a:bodyPr wrap="square" lIns="0" tIns="0" rIns="0" bIns="0" rtlCol="0"/>
            <a:lstStyle/>
            <a:p>
              <a:endParaRPr/>
            </a:p>
          </p:txBody>
        </p:sp>
      </p:grpSp>
      <p:sp>
        <p:nvSpPr>
          <p:cNvPr id="12" name="object 12"/>
          <p:cNvSpPr txBox="1"/>
          <p:nvPr/>
        </p:nvSpPr>
        <p:spPr>
          <a:xfrm>
            <a:off x="1003617" y="2638742"/>
            <a:ext cx="6673215" cy="1560195"/>
          </a:xfrm>
          <a:prstGeom prst="rect">
            <a:avLst/>
          </a:prstGeom>
        </p:spPr>
        <p:txBody>
          <a:bodyPr vert="horz" wrap="square" lIns="0" tIns="4445" rIns="0" bIns="0" rtlCol="0">
            <a:spAutoFit/>
          </a:bodyPr>
          <a:lstStyle/>
          <a:p>
            <a:pPr marL="15875">
              <a:lnSpc>
                <a:spcPct val="100000"/>
              </a:lnSpc>
              <a:spcBef>
                <a:spcPts val="35"/>
              </a:spcBef>
            </a:pPr>
            <a:r>
              <a:rPr sz="800" spc="-5" dirty="0">
                <a:latin typeface="Calibri"/>
                <a:cs typeface="Calibri"/>
              </a:rPr>
              <a:t>Εξυπηρετητής</a:t>
            </a:r>
            <a:r>
              <a:rPr sz="800" spc="-5" dirty="0">
                <a:latin typeface="Times New Roman"/>
                <a:cs typeface="Times New Roman"/>
              </a:rPr>
              <a:t>:</a:t>
            </a:r>
            <a:r>
              <a:rPr sz="800" spc="-25" dirty="0">
                <a:latin typeface="Times New Roman"/>
                <a:cs typeface="Times New Roman"/>
              </a:rPr>
              <a:t> </a:t>
            </a:r>
            <a:r>
              <a:rPr sz="800" spc="-15" dirty="0">
                <a:latin typeface="Times New Roman"/>
                <a:cs typeface="Times New Roman"/>
              </a:rPr>
              <a:t>127.0.0.53</a:t>
            </a:r>
            <a:endParaRPr sz="800">
              <a:latin typeface="Times New Roman"/>
              <a:cs typeface="Times New Roman"/>
            </a:endParaRPr>
          </a:p>
          <a:p>
            <a:pPr marL="15875">
              <a:lnSpc>
                <a:spcPct val="100000"/>
              </a:lnSpc>
              <a:spcBef>
                <a:spcPts val="305"/>
              </a:spcBef>
              <a:tabLst>
                <a:tab pos="913130" algn="l"/>
              </a:tabLst>
            </a:pPr>
            <a:r>
              <a:rPr sz="800" spc="-15" dirty="0">
                <a:latin typeface="Calibri"/>
                <a:cs typeface="Calibri"/>
              </a:rPr>
              <a:t>Διεύθυνση</a:t>
            </a:r>
            <a:r>
              <a:rPr sz="800" spc="-15" dirty="0">
                <a:latin typeface="Times New Roman"/>
                <a:cs typeface="Times New Roman"/>
              </a:rPr>
              <a:t>:	127.0.0.53#53</a:t>
            </a:r>
            <a:endParaRPr sz="800">
              <a:latin typeface="Times New Roman"/>
              <a:cs typeface="Times New Roman"/>
            </a:endParaRPr>
          </a:p>
          <a:p>
            <a:pPr>
              <a:lnSpc>
                <a:spcPct val="100000"/>
              </a:lnSpc>
              <a:spcBef>
                <a:spcPts val="25"/>
              </a:spcBef>
            </a:pPr>
            <a:endParaRPr sz="1250">
              <a:latin typeface="Times New Roman"/>
              <a:cs typeface="Times New Roman"/>
            </a:endParaRPr>
          </a:p>
          <a:p>
            <a:pPr marL="15875">
              <a:lnSpc>
                <a:spcPct val="100000"/>
              </a:lnSpc>
            </a:pPr>
            <a:r>
              <a:rPr sz="800" dirty="0">
                <a:latin typeface="Calibri"/>
                <a:cs typeface="Calibri"/>
              </a:rPr>
              <a:t>Μη </a:t>
            </a:r>
            <a:r>
              <a:rPr sz="800" spc="-5" dirty="0">
                <a:latin typeface="Calibri"/>
                <a:cs typeface="Calibri"/>
              </a:rPr>
              <a:t>έγκυρη</a:t>
            </a:r>
            <a:r>
              <a:rPr sz="800" spc="10" dirty="0">
                <a:latin typeface="Calibri"/>
                <a:cs typeface="Calibri"/>
              </a:rPr>
              <a:t> </a:t>
            </a:r>
            <a:r>
              <a:rPr sz="800" spc="-15" dirty="0">
                <a:latin typeface="Calibri"/>
                <a:cs typeface="Calibri"/>
              </a:rPr>
              <a:t>απάντηση</a:t>
            </a:r>
            <a:r>
              <a:rPr sz="800" spc="-15" dirty="0">
                <a:latin typeface="Times New Roman"/>
                <a:cs typeface="Times New Roman"/>
              </a:rPr>
              <a:t>:</a:t>
            </a:r>
            <a:endParaRPr sz="800">
              <a:latin typeface="Times New Roman"/>
              <a:cs typeface="Times New Roman"/>
            </a:endParaRPr>
          </a:p>
          <a:p>
            <a:pPr marL="15875" marR="4323080">
              <a:lnSpc>
                <a:spcPct val="121400"/>
              </a:lnSpc>
              <a:spcBef>
                <a:spcPts val="155"/>
              </a:spcBef>
            </a:pPr>
            <a:r>
              <a:rPr sz="800" spc="-5" dirty="0">
                <a:latin typeface="Calibri"/>
                <a:cs typeface="Calibri"/>
              </a:rPr>
              <a:t>Όνομα</a:t>
            </a:r>
            <a:r>
              <a:rPr sz="800" spc="-5" dirty="0">
                <a:latin typeface="Times New Roman"/>
                <a:cs typeface="Times New Roman"/>
              </a:rPr>
              <a:t>: example.com</a:t>
            </a:r>
            <a:r>
              <a:rPr sz="800" dirty="0">
                <a:latin typeface="Times New Roman"/>
                <a:cs typeface="Times New Roman"/>
              </a:rPr>
              <a:t> </a:t>
            </a:r>
            <a:r>
              <a:rPr sz="800" spc="-5" dirty="0">
                <a:latin typeface="Calibri"/>
                <a:cs typeface="Calibri"/>
              </a:rPr>
              <a:t>Διεύθυνση</a:t>
            </a:r>
            <a:r>
              <a:rPr sz="800" spc="-5" dirty="0">
                <a:latin typeface="Times New Roman"/>
                <a:cs typeface="Times New Roman"/>
              </a:rPr>
              <a:t>:</a:t>
            </a:r>
            <a:r>
              <a:rPr sz="800" dirty="0">
                <a:latin typeface="Times New Roman"/>
                <a:cs typeface="Times New Roman"/>
              </a:rPr>
              <a:t> </a:t>
            </a:r>
            <a:r>
              <a:rPr sz="800" spc="-5" dirty="0">
                <a:latin typeface="Times New Roman"/>
                <a:cs typeface="Times New Roman"/>
              </a:rPr>
              <a:t>93.184.216.34</a:t>
            </a:r>
            <a:r>
              <a:rPr sz="800" spc="5" dirty="0">
                <a:latin typeface="Times New Roman"/>
                <a:cs typeface="Times New Roman"/>
              </a:rPr>
              <a:t> </a:t>
            </a:r>
            <a:r>
              <a:rPr sz="800" spc="-5" dirty="0">
                <a:latin typeface="Calibri"/>
                <a:cs typeface="Calibri"/>
              </a:rPr>
              <a:t>Όνομα</a:t>
            </a:r>
            <a:r>
              <a:rPr sz="800" spc="-5" dirty="0">
                <a:latin typeface="Times New Roman"/>
                <a:cs typeface="Times New Roman"/>
              </a:rPr>
              <a:t>: </a:t>
            </a:r>
            <a:r>
              <a:rPr sz="800" spc="-185" dirty="0">
                <a:latin typeface="Times New Roman"/>
                <a:cs typeface="Times New Roman"/>
              </a:rPr>
              <a:t> </a:t>
            </a:r>
            <a:r>
              <a:rPr sz="800" spc="-5" dirty="0">
                <a:latin typeface="Times New Roman"/>
                <a:cs typeface="Times New Roman"/>
              </a:rPr>
              <a:t>example.com</a:t>
            </a:r>
            <a:endParaRPr sz="800">
              <a:latin typeface="Times New Roman"/>
              <a:cs typeface="Times New Roman"/>
            </a:endParaRPr>
          </a:p>
          <a:p>
            <a:pPr marL="15875">
              <a:lnSpc>
                <a:spcPct val="100000"/>
              </a:lnSpc>
              <a:spcBef>
                <a:spcPts val="310"/>
              </a:spcBef>
            </a:pPr>
            <a:r>
              <a:rPr sz="800" spc="-5" dirty="0">
                <a:latin typeface="Calibri"/>
                <a:cs typeface="Calibri"/>
              </a:rPr>
              <a:t>Διεύθυνση</a:t>
            </a:r>
            <a:r>
              <a:rPr sz="800" spc="-5" dirty="0">
                <a:latin typeface="Times New Roman"/>
                <a:cs typeface="Times New Roman"/>
              </a:rPr>
              <a:t>:</a:t>
            </a:r>
            <a:r>
              <a:rPr sz="800" spc="-20" dirty="0">
                <a:latin typeface="Times New Roman"/>
                <a:cs typeface="Times New Roman"/>
              </a:rPr>
              <a:t> </a:t>
            </a:r>
            <a:r>
              <a:rPr sz="800" spc="-15" dirty="0">
                <a:latin typeface="Times New Roman"/>
                <a:cs typeface="Times New Roman"/>
              </a:rPr>
              <a:t>2606:2800:220:1:248:1893:25c8:1946</a:t>
            </a:r>
            <a:endParaRPr sz="800">
              <a:latin typeface="Times New Roman"/>
              <a:cs typeface="Times New Roman"/>
            </a:endParaRPr>
          </a:p>
        </p:txBody>
      </p:sp>
      <p:sp>
        <p:nvSpPr>
          <p:cNvPr id="13" name="object 13"/>
          <p:cNvSpPr txBox="1"/>
          <p:nvPr/>
        </p:nvSpPr>
        <p:spPr>
          <a:xfrm>
            <a:off x="10162857" y="5875337"/>
            <a:ext cx="125095" cy="203200"/>
          </a:xfrm>
          <a:prstGeom prst="rect">
            <a:avLst/>
          </a:prstGeom>
        </p:spPr>
        <p:txBody>
          <a:bodyPr vert="horz" wrap="square" lIns="0" tIns="0" rIns="0" bIns="0" rtlCol="0">
            <a:spAutoFit/>
          </a:bodyPr>
          <a:lstStyle/>
          <a:p>
            <a:pPr marL="12700">
              <a:lnSpc>
                <a:spcPts val="1430"/>
              </a:lnSpc>
            </a:pPr>
            <a:r>
              <a:rPr sz="1400" spc="70" dirty="0">
                <a:solidFill>
                  <a:srgbClr val="FFFFFF"/>
                </a:solidFill>
                <a:latin typeface="Calibri"/>
                <a:cs typeface="Calibri"/>
              </a:rPr>
              <a:t>3</a:t>
            </a:r>
            <a:endParaRPr sz="1400">
              <a:latin typeface="Calibri"/>
              <a:cs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p:nvPr/>
        </p:nvSpPr>
        <p:spPr>
          <a:xfrm>
            <a:off x="960119" y="731202"/>
            <a:ext cx="3063240" cy="193040"/>
          </a:xfrm>
          <a:prstGeom prst="rect">
            <a:avLst/>
          </a:prstGeom>
        </p:spPr>
        <p:txBody>
          <a:bodyPr vert="horz" wrap="square" lIns="0" tIns="12700" rIns="0" bIns="0" rtlCol="0">
            <a:spAutoFit/>
          </a:bodyPr>
          <a:lstStyle/>
          <a:p>
            <a:pPr marL="12700">
              <a:lnSpc>
                <a:spcPct val="100000"/>
              </a:lnSpc>
              <a:spcBef>
                <a:spcPts val="100"/>
              </a:spcBef>
            </a:pPr>
            <a:r>
              <a:rPr sz="1100" b="1" spc="80" dirty="0">
                <a:solidFill>
                  <a:srgbClr val="FFFFFF"/>
                </a:solidFill>
                <a:latin typeface="Calibri"/>
                <a:cs typeface="Calibri"/>
              </a:rPr>
              <a:t>$</a:t>
            </a:r>
            <a:r>
              <a:rPr sz="1100" b="1" spc="80" dirty="0">
                <a:solidFill>
                  <a:srgbClr val="FF3F00"/>
                </a:solidFill>
                <a:latin typeface="Calibri"/>
                <a:cs typeface="Calibri"/>
              </a:rPr>
              <a:t>OpenSSL</a:t>
            </a:r>
            <a:r>
              <a:rPr sz="1100" b="1" spc="25" dirty="0">
                <a:solidFill>
                  <a:srgbClr val="FF3F00"/>
                </a:solidFill>
                <a:latin typeface="Calibri"/>
                <a:cs typeface="Calibri"/>
              </a:rPr>
              <a:t> </a:t>
            </a:r>
            <a:r>
              <a:rPr sz="1100" b="1" spc="60" dirty="0">
                <a:solidFill>
                  <a:srgbClr val="FF3F00"/>
                </a:solidFill>
                <a:latin typeface="Calibri"/>
                <a:cs typeface="Calibri"/>
              </a:rPr>
              <a:t>s_client</a:t>
            </a:r>
            <a:r>
              <a:rPr sz="1100" b="1" spc="35" dirty="0">
                <a:solidFill>
                  <a:srgbClr val="FF3F00"/>
                </a:solidFill>
                <a:latin typeface="Calibri"/>
                <a:cs typeface="Calibri"/>
              </a:rPr>
              <a:t> </a:t>
            </a:r>
            <a:r>
              <a:rPr sz="1100" b="1" spc="70" dirty="0">
                <a:solidFill>
                  <a:srgbClr val="FF3F00"/>
                </a:solidFill>
                <a:latin typeface="Calibri"/>
                <a:cs typeface="Calibri"/>
              </a:rPr>
              <a:t>-connect</a:t>
            </a:r>
            <a:r>
              <a:rPr sz="1100" b="1" spc="25" dirty="0">
                <a:solidFill>
                  <a:srgbClr val="FF3F00"/>
                </a:solidFill>
                <a:latin typeface="Calibri"/>
                <a:cs typeface="Calibri"/>
              </a:rPr>
              <a:t> </a:t>
            </a:r>
            <a:r>
              <a:rPr sz="1100" b="1" spc="70" dirty="0">
                <a:solidFill>
                  <a:srgbClr val="FF3F00"/>
                </a:solidFill>
                <a:latin typeface="Calibri"/>
                <a:cs typeface="Calibri"/>
              </a:rPr>
              <a:t>example.com:443</a:t>
            </a:r>
            <a:endParaRPr sz="1100">
              <a:latin typeface="Calibri"/>
              <a:cs typeface="Calibri"/>
            </a:endParaRPr>
          </a:p>
        </p:txBody>
      </p:sp>
      <p:pic>
        <p:nvPicPr>
          <p:cNvPr id="4" name="object 4"/>
          <p:cNvPicPr/>
          <p:nvPr/>
        </p:nvPicPr>
        <p:blipFill>
          <a:blip r:embed="rId2" cstate="print"/>
          <a:stretch>
            <a:fillRect/>
          </a:stretch>
        </p:blipFill>
        <p:spPr>
          <a:xfrm>
            <a:off x="7361872" y="6078537"/>
            <a:ext cx="1530032" cy="612140"/>
          </a:xfrm>
          <a:prstGeom prst="rect">
            <a:avLst/>
          </a:prstGeom>
        </p:spPr>
      </p:pic>
      <p:grpSp>
        <p:nvGrpSpPr>
          <p:cNvPr id="5" name="object 5"/>
          <p:cNvGrpSpPr/>
          <p:nvPr/>
        </p:nvGrpSpPr>
        <p:grpSpPr>
          <a:xfrm>
            <a:off x="881697" y="1537017"/>
            <a:ext cx="7482840" cy="3279140"/>
            <a:chOff x="881697" y="1537017"/>
            <a:chExt cx="7482840" cy="3279140"/>
          </a:xfrm>
        </p:grpSpPr>
        <p:sp>
          <p:nvSpPr>
            <p:cNvPr id="6" name="object 6"/>
            <p:cNvSpPr/>
            <p:nvPr/>
          </p:nvSpPr>
          <p:spPr>
            <a:xfrm>
              <a:off x="900747" y="1556067"/>
              <a:ext cx="7444740" cy="3241040"/>
            </a:xfrm>
            <a:custGeom>
              <a:avLst/>
              <a:gdLst/>
              <a:ahLst/>
              <a:cxnLst/>
              <a:rect l="l" t="t" r="r" b="b"/>
              <a:pathLst>
                <a:path w="7444740" h="3241040">
                  <a:moveTo>
                    <a:pt x="7444422" y="0"/>
                  </a:moveTo>
                  <a:lnTo>
                    <a:pt x="0" y="0"/>
                  </a:lnTo>
                  <a:lnTo>
                    <a:pt x="0" y="3241040"/>
                  </a:lnTo>
                  <a:lnTo>
                    <a:pt x="7444422" y="3241040"/>
                  </a:lnTo>
                  <a:lnTo>
                    <a:pt x="7444422" y="0"/>
                  </a:lnTo>
                  <a:close/>
                </a:path>
              </a:pathLst>
            </a:custGeom>
            <a:solidFill>
              <a:srgbClr val="B1B1B1"/>
            </a:solidFill>
          </p:spPr>
          <p:txBody>
            <a:bodyPr wrap="square" lIns="0" tIns="0" rIns="0" bIns="0" rtlCol="0"/>
            <a:lstStyle/>
            <a:p>
              <a:endParaRPr/>
            </a:p>
          </p:txBody>
        </p:sp>
        <p:sp>
          <p:nvSpPr>
            <p:cNvPr id="7" name="object 7"/>
            <p:cNvSpPr/>
            <p:nvPr/>
          </p:nvSpPr>
          <p:spPr>
            <a:xfrm>
              <a:off x="900747" y="1556067"/>
              <a:ext cx="7444740" cy="3241040"/>
            </a:xfrm>
            <a:custGeom>
              <a:avLst/>
              <a:gdLst/>
              <a:ahLst/>
              <a:cxnLst/>
              <a:rect l="l" t="t" r="r" b="b"/>
              <a:pathLst>
                <a:path w="7444740" h="3241040">
                  <a:moveTo>
                    <a:pt x="3722369" y="3241040"/>
                  </a:moveTo>
                  <a:lnTo>
                    <a:pt x="0" y="3241040"/>
                  </a:lnTo>
                  <a:lnTo>
                    <a:pt x="0" y="0"/>
                  </a:lnTo>
                  <a:lnTo>
                    <a:pt x="7444422" y="0"/>
                  </a:lnTo>
                  <a:lnTo>
                    <a:pt x="7444422" y="3241040"/>
                  </a:lnTo>
                  <a:lnTo>
                    <a:pt x="3722369" y="3241040"/>
                  </a:lnTo>
                </a:path>
              </a:pathLst>
            </a:custGeom>
            <a:ln w="38099">
              <a:solidFill>
                <a:srgbClr val="000000"/>
              </a:solidFill>
            </a:ln>
          </p:spPr>
          <p:txBody>
            <a:bodyPr wrap="square" lIns="0" tIns="0" rIns="0" bIns="0" rtlCol="0"/>
            <a:lstStyle/>
            <a:p>
              <a:endParaRPr/>
            </a:p>
          </p:txBody>
        </p:sp>
      </p:grpSp>
      <p:sp>
        <p:nvSpPr>
          <p:cNvPr id="8" name="object 8"/>
          <p:cNvSpPr txBox="1"/>
          <p:nvPr/>
        </p:nvSpPr>
        <p:spPr>
          <a:xfrm>
            <a:off x="900747" y="1556067"/>
            <a:ext cx="7444740" cy="3241040"/>
          </a:xfrm>
          <a:prstGeom prst="rect">
            <a:avLst/>
          </a:prstGeom>
        </p:spPr>
        <p:txBody>
          <a:bodyPr vert="horz" wrap="square" lIns="0" tIns="1905" rIns="0" bIns="0" rtlCol="0">
            <a:spAutoFit/>
          </a:bodyPr>
          <a:lstStyle/>
          <a:p>
            <a:pPr>
              <a:lnSpc>
                <a:spcPct val="100000"/>
              </a:lnSpc>
              <a:spcBef>
                <a:spcPts val="15"/>
              </a:spcBef>
            </a:pPr>
            <a:endParaRPr sz="800">
              <a:latin typeface="Times New Roman"/>
              <a:cs typeface="Times New Roman"/>
            </a:endParaRPr>
          </a:p>
          <a:p>
            <a:pPr marL="110489">
              <a:lnSpc>
                <a:spcPct val="100000"/>
              </a:lnSpc>
            </a:pPr>
            <a:r>
              <a:rPr sz="800" spc="-15" dirty="0">
                <a:latin typeface="Times New Roman"/>
                <a:cs typeface="Times New Roman"/>
              </a:rPr>
              <a:t>CONNECTED(00000003)</a:t>
            </a:r>
            <a:endParaRPr sz="800">
              <a:latin typeface="Times New Roman"/>
              <a:cs typeface="Times New Roman"/>
            </a:endParaRPr>
          </a:p>
          <a:p>
            <a:pPr marL="110489">
              <a:lnSpc>
                <a:spcPct val="100000"/>
              </a:lnSpc>
              <a:spcBef>
                <a:spcPts val="300"/>
              </a:spcBef>
            </a:pPr>
            <a:r>
              <a:rPr sz="800" spc="-5" dirty="0">
                <a:latin typeface="Times New Roman"/>
                <a:cs typeface="Times New Roman"/>
              </a:rPr>
              <a:t>depth=2</a:t>
            </a:r>
            <a:r>
              <a:rPr sz="800" dirty="0">
                <a:latin typeface="Times New Roman"/>
                <a:cs typeface="Times New Roman"/>
              </a:rPr>
              <a:t> C = </a:t>
            </a:r>
            <a:r>
              <a:rPr sz="800" spc="-5" dirty="0">
                <a:latin typeface="Times New Roman"/>
                <a:cs typeface="Times New Roman"/>
              </a:rPr>
              <a:t>US,</a:t>
            </a:r>
            <a:r>
              <a:rPr sz="800" dirty="0">
                <a:latin typeface="Times New Roman"/>
                <a:cs typeface="Times New Roman"/>
              </a:rPr>
              <a:t> O =</a:t>
            </a:r>
            <a:r>
              <a:rPr sz="800" spc="5" dirty="0">
                <a:latin typeface="Times New Roman"/>
                <a:cs typeface="Times New Roman"/>
              </a:rPr>
              <a:t> </a:t>
            </a:r>
            <a:r>
              <a:rPr sz="800" spc="-5" dirty="0">
                <a:latin typeface="Times New Roman"/>
                <a:cs typeface="Times New Roman"/>
              </a:rPr>
              <a:t>DigiCert</a:t>
            </a:r>
            <a:r>
              <a:rPr sz="800" dirty="0">
                <a:latin typeface="Times New Roman"/>
                <a:cs typeface="Times New Roman"/>
              </a:rPr>
              <a:t> </a:t>
            </a:r>
            <a:r>
              <a:rPr sz="800" spc="-5" dirty="0">
                <a:latin typeface="Times New Roman"/>
                <a:cs typeface="Times New Roman"/>
              </a:rPr>
              <a:t>Inc,</a:t>
            </a:r>
            <a:r>
              <a:rPr sz="800" dirty="0">
                <a:latin typeface="Times New Roman"/>
                <a:cs typeface="Times New Roman"/>
              </a:rPr>
              <a:t> </a:t>
            </a:r>
            <a:r>
              <a:rPr sz="800" spc="-5" dirty="0">
                <a:latin typeface="Times New Roman"/>
                <a:cs typeface="Times New Roman"/>
              </a:rPr>
              <a:t>OU</a:t>
            </a:r>
            <a:r>
              <a:rPr sz="800" dirty="0">
                <a:latin typeface="Times New Roman"/>
                <a:cs typeface="Times New Roman"/>
              </a:rPr>
              <a:t> = </a:t>
            </a:r>
            <a:r>
              <a:rPr sz="800" spc="-5" dirty="0">
                <a:latin typeface="Times New Roman"/>
                <a:cs typeface="Times New Roman"/>
                <a:hlinkClick r:id="rId3"/>
              </a:rPr>
              <a:t>www.</a:t>
            </a:r>
            <a:r>
              <a:rPr sz="800" u="sng" spc="-5" dirty="0">
                <a:uFill>
                  <a:solidFill>
                    <a:srgbClr val="000000"/>
                  </a:solidFill>
                </a:uFill>
                <a:latin typeface="Times New Roman"/>
                <a:cs typeface="Times New Roman"/>
                <a:hlinkClick r:id="rId4"/>
              </a:rPr>
              <a:t>digicert.com,</a:t>
            </a:r>
            <a:r>
              <a:rPr sz="800" u="sng" spc="5" dirty="0">
                <a:uFill>
                  <a:solidFill>
                    <a:srgbClr val="000000"/>
                  </a:solidFill>
                </a:uFill>
                <a:latin typeface="Times New Roman"/>
                <a:cs typeface="Times New Roman"/>
                <a:hlinkClick r:id="rId4"/>
              </a:rPr>
              <a:t> </a:t>
            </a:r>
            <a:r>
              <a:rPr sz="800" u="sng" spc="-5" dirty="0">
                <a:uFill>
                  <a:solidFill>
                    <a:srgbClr val="000000"/>
                  </a:solidFill>
                </a:uFill>
                <a:latin typeface="Times New Roman"/>
                <a:cs typeface="Times New Roman"/>
                <a:hlinkClick r:id="rId4"/>
              </a:rPr>
              <a:t>CN</a:t>
            </a:r>
            <a:r>
              <a:rPr sz="800" spc="5" dirty="0">
                <a:latin typeface="Times New Roman"/>
                <a:cs typeface="Times New Roman"/>
                <a:hlinkClick r:id="rId4"/>
              </a:rPr>
              <a:t> </a:t>
            </a:r>
            <a:r>
              <a:rPr sz="800" dirty="0">
                <a:latin typeface="Times New Roman"/>
                <a:cs typeface="Times New Roman"/>
              </a:rPr>
              <a:t>= </a:t>
            </a:r>
            <a:r>
              <a:rPr sz="800" spc="-5" dirty="0">
                <a:latin typeface="Times New Roman"/>
                <a:cs typeface="Times New Roman"/>
              </a:rPr>
              <a:t>DigiCert</a:t>
            </a:r>
            <a:r>
              <a:rPr sz="800" spc="5" dirty="0">
                <a:latin typeface="Times New Roman"/>
                <a:cs typeface="Times New Roman"/>
              </a:rPr>
              <a:t> </a:t>
            </a:r>
            <a:r>
              <a:rPr sz="800" spc="-5" dirty="0">
                <a:latin typeface="Times New Roman"/>
                <a:cs typeface="Times New Roman"/>
              </a:rPr>
              <a:t>Global</a:t>
            </a:r>
            <a:r>
              <a:rPr sz="800" dirty="0">
                <a:latin typeface="Times New Roman"/>
                <a:cs typeface="Times New Roman"/>
              </a:rPr>
              <a:t> </a:t>
            </a:r>
            <a:r>
              <a:rPr sz="800" spc="-5" dirty="0">
                <a:latin typeface="Times New Roman"/>
                <a:cs typeface="Times New Roman"/>
              </a:rPr>
              <a:t>Root</a:t>
            </a:r>
            <a:r>
              <a:rPr sz="800" dirty="0">
                <a:latin typeface="Times New Roman"/>
                <a:cs typeface="Times New Roman"/>
              </a:rPr>
              <a:t> </a:t>
            </a:r>
            <a:r>
              <a:rPr sz="800" spc="-5" dirty="0">
                <a:latin typeface="Times New Roman"/>
                <a:cs typeface="Times New Roman"/>
              </a:rPr>
              <a:t>CA</a:t>
            </a:r>
            <a:r>
              <a:rPr sz="800" dirty="0">
                <a:latin typeface="Times New Roman"/>
                <a:cs typeface="Times New Roman"/>
              </a:rPr>
              <a:t> </a:t>
            </a:r>
            <a:r>
              <a:rPr sz="800" spc="-5" dirty="0">
                <a:latin typeface="Times New Roman"/>
                <a:cs typeface="Times New Roman"/>
              </a:rPr>
              <a:t>verify</a:t>
            </a:r>
            <a:r>
              <a:rPr sz="800" spc="10" dirty="0">
                <a:latin typeface="Times New Roman"/>
                <a:cs typeface="Times New Roman"/>
              </a:rPr>
              <a:t> </a:t>
            </a:r>
            <a:r>
              <a:rPr sz="800" spc="-5" dirty="0">
                <a:latin typeface="Times New Roman"/>
                <a:cs typeface="Times New Roman"/>
              </a:rPr>
              <a:t>return:1</a:t>
            </a:r>
            <a:r>
              <a:rPr sz="800" spc="5" dirty="0">
                <a:latin typeface="Times New Roman"/>
                <a:cs typeface="Times New Roman"/>
              </a:rPr>
              <a:t> </a:t>
            </a:r>
            <a:r>
              <a:rPr sz="800" spc="-5" dirty="0">
                <a:latin typeface="Times New Roman"/>
                <a:cs typeface="Times New Roman"/>
              </a:rPr>
              <a:t>depth=1</a:t>
            </a:r>
            <a:r>
              <a:rPr sz="800" dirty="0">
                <a:latin typeface="Times New Roman"/>
                <a:cs typeface="Times New Roman"/>
              </a:rPr>
              <a:t> C = </a:t>
            </a:r>
            <a:r>
              <a:rPr sz="800" spc="-5" dirty="0">
                <a:latin typeface="Times New Roman"/>
                <a:cs typeface="Times New Roman"/>
              </a:rPr>
              <a:t>US,</a:t>
            </a:r>
            <a:r>
              <a:rPr sz="800" dirty="0">
                <a:latin typeface="Times New Roman"/>
                <a:cs typeface="Times New Roman"/>
              </a:rPr>
              <a:t> O</a:t>
            </a:r>
            <a:r>
              <a:rPr sz="800" spc="5" dirty="0">
                <a:latin typeface="Times New Roman"/>
                <a:cs typeface="Times New Roman"/>
              </a:rPr>
              <a:t> </a:t>
            </a:r>
            <a:r>
              <a:rPr sz="800" dirty="0">
                <a:latin typeface="Times New Roman"/>
                <a:cs typeface="Times New Roman"/>
              </a:rPr>
              <a:t>= </a:t>
            </a:r>
            <a:r>
              <a:rPr sz="800" spc="-5" dirty="0">
                <a:latin typeface="Times New Roman"/>
                <a:cs typeface="Times New Roman"/>
              </a:rPr>
              <a:t>DigiCert</a:t>
            </a:r>
            <a:r>
              <a:rPr sz="800" dirty="0">
                <a:latin typeface="Times New Roman"/>
                <a:cs typeface="Times New Roman"/>
              </a:rPr>
              <a:t> </a:t>
            </a:r>
            <a:r>
              <a:rPr sz="800" spc="-5" dirty="0">
                <a:latin typeface="Times New Roman"/>
                <a:cs typeface="Times New Roman"/>
              </a:rPr>
              <a:t>Inc,</a:t>
            </a:r>
            <a:r>
              <a:rPr sz="800" dirty="0">
                <a:latin typeface="Times New Roman"/>
                <a:cs typeface="Times New Roman"/>
              </a:rPr>
              <a:t> </a:t>
            </a:r>
            <a:r>
              <a:rPr sz="800" spc="-5" dirty="0">
                <a:latin typeface="Times New Roman"/>
                <a:cs typeface="Times New Roman"/>
              </a:rPr>
              <a:t>CN</a:t>
            </a:r>
            <a:r>
              <a:rPr sz="800" dirty="0">
                <a:latin typeface="Times New Roman"/>
                <a:cs typeface="Times New Roman"/>
              </a:rPr>
              <a:t> =</a:t>
            </a:r>
            <a:endParaRPr sz="800">
              <a:latin typeface="Times New Roman"/>
              <a:cs typeface="Times New Roman"/>
            </a:endParaRPr>
          </a:p>
          <a:p>
            <a:pPr marL="110489">
              <a:lnSpc>
                <a:spcPct val="100000"/>
              </a:lnSpc>
              <a:spcBef>
                <a:spcPts val="155"/>
              </a:spcBef>
            </a:pPr>
            <a:r>
              <a:rPr sz="800" spc="-5" dirty="0">
                <a:latin typeface="Times New Roman"/>
                <a:cs typeface="Times New Roman"/>
              </a:rPr>
              <a:t>DigiCert</a:t>
            </a:r>
            <a:r>
              <a:rPr sz="800" spc="-10" dirty="0">
                <a:latin typeface="Times New Roman"/>
                <a:cs typeface="Times New Roman"/>
              </a:rPr>
              <a:t> </a:t>
            </a:r>
            <a:r>
              <a:rPr sz="800" spc="-5" dirty="0">
                <a:latin typeface="Times New Roman"/>
                <a:cs typeface="Times New Roman"/>
              </a:rPr>
              <a:t>TLS</a:t>
            </a:r>
            <a:r>
              <a:rPr sz="800" dirty="0">
                <a:latin typeface="Times New Roman"/>
                <a:cs typeface="Times New Roman"/>
              </a:rPr>
              <a:t> </a:t>
            </a:r>
            <a:r>
              <a:rPr sz="800" spc="-5" dirty="0">
                <a:latin typeface="Times New Roman"/>
                <a:cs typeface="Times New Roman"/>
              </a:rPr>
              <a:t>RSA SHA256 2020 CA1 verify return:1</a:t>
            </a:r>
            <a:endParaRPr sz="800">
              <a:latin typeface="Times New Roman"/>
              <a:cs typeface="Times New Roman"/>
            </a:endParaRPr>
          </a:p>
          <a:p>
            <a:pPr marL="110489" marR="623570">
              <a:lnSpc>
                <a:spcPts val="1160"/>
              </a:lnSpc>
              <a:spcBef>
                <a:spcPts val="40"/>
              </a:spcBef>
            </a:pPr>
            <a:r>
              <a:rPr sz="800" spc="-5" dirty="0">
                <a:latin typeface="Times New Roman"/>
                <a:cs typeface="Times New Roman"/>
              </a:rPr>
              <a:t>depth=0</a:t>
            </a:r>
            <a:r>
              <a:rPr sz="800" spc="5" dirty="0">
                <a:latin typeface="Times New Roman"/>
                <a:cs typeface="Times New Roman"/>
              </a:rPr>
              <a:t> </a:t>
            </a:r>
            <a:r>
              <a:rPr sz="800" dirty="0">
                <a:latin typeface="Times New Roman"/>
                <a:cs typeface="Times New Roman"/>
              </a:rPr>
              <a:t>C</a:t>
            </a:r>
            <a:r>
              <a:rPr sz="800" spc="5" dirty="0">
                <a:latin typeface="Times New Roman"/>
                <a:cs typeface="Times New Roman"/>
              </a:rPr>
              <a:t> </a:t>
            </a:r>
            <a:r>
              <a:rPr sz="800" dirty="0">
                <a:latin typeface="Times New Roman"/>
                <a:cs typeface="Times New Roman"/>
              </a:rPr>
              <a:t>=</a:t>
            </a:r>
            <a:r>
              <a:rPr sz="800" spc="5" dirty="0">
                <a:latin typeface="Times New Roman"/>
                <a:cs typeface="Times New Roman"/>
              </a:rPr>
              <a:t> </a:t>
            </a:r>
            <a:r>
              <a:rPr sz="800" spc="-5" dirty="0">
                <a:latin typeface="Calibri"/>
                <a:cs typeface="Calibri"/>
              </a:rPr>
              <a:t>ΗΠΑ</a:t>
            </a:r>
            <a:r>
              <a:rPr sz="800" spc="-5" dirty="0">
                <a:latin typeface="Times New Roman"/>
                <a:cs typeface="Times New Roman"/>
              </a:rPr>
              <a:t>,</a:t>
            </a:r>
            <a:r>
              <a:rPr sz="800" spc="5" dirty="0">
                <a:latin typeface="Times New Roman"/>
                <a:cs typeface="Times New Roman"/>
              </a:rPr>
              <a:t> </a:t>
            </a:r>
            <a:r>
              <a:rPr sz="800" spc="-5" dirty="0">
                <a:latin typeface="Times New Roman"/>
                <a:cs typeface="Times New Roman"/>
              </a:rPr>
              <a:t>ST</a:t>
            </a:r>
            <a:r>
              <a:rPr sz="800" spc="10" dirty="0">
                <a:latin typeface="Times New Roman"/>
                <a:cs typeface="Times New Roman"/>
              </a:rPr>
              <a:t> </a:t>
            </a:r>
            <a:r>
              <a:rPr sz="800" dirty="0">
                <a:latin typeface="Times New Roman"/>
                <a:cs typeface="Times New Roman"/>
              </a:rPr>
              <a:t>=</a:t>
            </a:r>
            <a:r>
              <a:rPr sz="800" spc="5" dirty="0">
                <a:latin typeface="Times New Roman"/>
                <a:cs typeface="Times New Roman"/>
              </a:rPr>
              <a:t> </a:t>
            </a:r>
            <a:r>
              <a:rPr sz="800" spc="-5" dirty="0">
                <a:latin typeface="Calibri"/>
                <a:cs typeface="Calibri"/>
              </a:rPr>
              <a:t>Καλιφόρνια</a:t>
            </a:r>
            <a:r>
              <a:rPr sz="800" spc="-5" dirty="0">
                <a:latin typeface="Times New Roman"/>
                <a:cs typeface="Times New Roman"/>
              </a:rPr>
              <a:t>,</a:t>
            </a:r>
            <a:r>
              <a:rPr sz="800" spc="5" dirty="0">
                <a:latin typeface="Times New Roman"/>
                <a:cs typeface="Times New Roman"/>
              </a:rPr>
              <a:t> </a:t>
            </a:r>
            <a:r>
              <a:rPr sz="800" dirty="0">
                <a:latin typeface="Times New Roman"/>
                <a:cs typeface="Times New Roman"/>
              </a:rPr>
              <a:t>L</a:t>
            </a:r>
            <a:r>
              <a:rPr sz="800" spc="10" dirty="0">
                <a:latin typeface="Times New Roman"/>
                <a:cs typeface="Times New Roman"/>
              </a:rPr>
              <a:t> </a:t>
            </a:r>
            <a:r>
              <a:rPr sz="800" dirty="0">
                <a:latin typeface="Times New Roman"/>
                <a:cs typeface="Times New Roman"/>
              </a:rPr>
              <a:t>=</a:t>
            </a:r>
            <a:r>
              <a:rPr sz="800" spc="5" dirty="0">
                <a:latin typeface="Times New Roman"/>
                <a:cs typeface="Times New Roman"/>
              </a:rPr>
              <a:t> </a:t>
            </a:r>
            <a:r>
              <a:rPr sz="800" spc="-5" dirty="0">
                <a:latin typeface="Calibri"/>
                <a:cs typeface="Calibri"/>
              </a:rPr>
              <a:t>Λος</a:t>
            </a:r>
            <a:r>
              <a:rPr sz="800" spc="25" dirty="0">
                <a:latin typeface="Calibri"/>
                <a:cs typeface="Calibri"/>
              </a:rPr>
              <a:t> </a:t>
            </a:r>
            <a:r>
              <a:rPr sz="800" spc="-5" dirty="0">
                <a:latin typeface="Calibri"/>
                <a:cs typeface="Calibri"/>
              </a:rPr>
              <a:t>Άντζελες</a:t>
            </a:r>
            <a:r>
              <a:rPr sz="800" spc="-5" dirty="0">
                <a:latin typeface="Times New Roman"/>
                <a:cs typeface="Times New Roman"/>
              </a:rPr>
              <a:t>,</a:t>
            </a:r>
            <a:r>
              <a:rPr sz="800" spc="5" dirty="0">
                <a:latin typeface="Times New Roman"/>
                <a:cs typeface="Times New Roman"/>
              </a:rPr>
              <a:t> </a:t>
            </a:r>
            <a:r>
              <a:rPr sz="800" dirty="0">
                <a:latin typeface="Times New Roman"/>
                <a:cs typeface="Times New Roman"/>
              </a:rPr>
              <a:t>O</a:t>
            </a:r>
            <a:r>
              <a:rPr sz="800" spc="5" dirty="0">
                <a:latin typeface="Times New Roman"/>
                <a:cs typeface="Times New Roman"/>
              </a:rPr>
              <a:t> </a:t>
            </a:r>
            <a:r>
              <a:rPr sz="800" dirty="0">
                <a:latin typeface="Times New Roman"/>
                <a:cs typeface="Times New Roman"/>
              </a:rPr>
              <a:t>=</a:t>
            </a:r>
            <a:r>
              <a:rPr sz="800" spc="5" dirty="0">
                <a:latin typeface="Times New Roman"/>
                <a:cs typeface="Times New Roman"/>
              </a:rPr>
              <a:t> </a:t>
            </a:r>
            <a:r>
              <a:rPr sz="800" spc="-5" dirty="0">
                <a:latin typeface="Calibri"/>
                <a:cs typeface="Calibri"/>
              </a:rPr>
              <a:t>Ίντερνετ</a:t>
            </a:r>
            <a:r>
              <a:rPr sz="800" spc="-5" dirty="0">
                <a:latin typeface="Times New Roman"/>
                <a:cs typeface="Times New Roman"/>
              </a:rPr>
              <a:t>\C2\A0Corporation\C2\A0for\C2\A0Assigned\C2\</a:t>
            </a:r>
            <a:r>
              <a:rPr sz="800" spc="5" dirty="0">
                <a:latin typeface="Times New Roman"/>
                <a:cs typeface="Times New Roman"/>
              </a:rPr>
              <a:t> </a:t>
            </a:r>
            <a:r>
              <a:rPr sz="800" spc="-5" dirty="0">
                <a:latin typeface="Times New Roman"/>
                <a:cs typeface="Times New Roman"/>
              </a:rPr>
              <a:t>A0Names\C2\A0and\C2\A0Numbers,</a:t>
            </a:r>
            <a:r>
              <a:rPr sz="800" spc="5" dirty="0">
                <a:latin typeface="Times New Roman"/>
                <a:cs typeface="Times New Roman"/>
              </a:rPr>
              <a:t> </a:t>
            </a:r>
            <a:r>
              <a:rPr sz="800" spc="-5" dirty="0">
                <a:latin typeface="Times New Roman"/>
                <a:cs typeface="Times New Roman"/>
              </a:rPr>
              <a:t>CN</a:t>
            </a:r>
            <a:r>
              <a:rPr sz="800" spc="5" dirty="0">
                <a:latin typeface="Times New Roman"/>
                <a:cs typeface="Times New Roman"/>
              </a:rPr>
              <a:t> </a:t>
            </a:r>
            <a:r>
              <a:rPr sz="800" dirty="0">
                <a:latin typeface="Times New Roman"/>
                <a:cs typeface="Times New Roman"/>
              </a:rPr>
              <a:t>= </a:t>
            </a:r>
            <a:r>
              <a:rPr sz="800" spc="5" dirty="0">
                <a:latin typeface="Times New Roman"/>
                <a:cs typeface="Times New Roman"/>
              </a:rPr>
              <a:t> </a:t>
            </a:r>
            <a:r>
              <a:rPr sz="800" spc="-5" dirty="0">
                <a:latin typeface="Times New Roman"/>
                <a:cs typeface="Times New Roman"/>
                <a:hlinkClick r:id="rId5"/>
              </a:rPr>
              <a:t>www.example.org</a:t>
            </a:r>
            <a:endParaRPr sz="800">
              <a:latin typeface="Times New Roman"/>
              <a:cs typeface="Times New Roman"/>
            </a:endParaRPr>
          </a:p>
          <a:p>
            <a:pPr marL="110489">
              <a:lnSpc>
                <a:spcPct val="100000"/>
              </a:lnSpc>
              <a:spcBef>
                <a:spcPts val="300"/>
              </a:spcBef>
            </a:pPr>
            <a:r>
              <a:rPr sz="800" spc="-5" dirty="0">
                <a:latin typeface="Calibri"/>
                <a:cs typeface="Calibri"/>
              </a:rPr>
              <a:t>επαληθεύστε</a:t>
            </a:r>
            <a:r>
              <a:rPr sz="800" dirty="0">
                <a:latin typeface="Calibri"/>
                <a:cs typeface="Calibri"/>
              </a:rPr>
              <a:t> </a:t>
            </a:r>
            <a:r>
              <a:rPr sz="800" spc="-10" dirty="0">
                <a:latin typeface="Calibri"/>
                <a:cs typeface="Calibri"/>
              </a:rPr>
              <a:t>την </a:t>
            </a:r>
            <a:r>
              <a:rPr sz="800" spc="-15" dirty="0">
                <a:latin typeface="Calibri"/>
                <a:cs typeface="Calibri"/>
              </a:rPr>
              <a:t>επιστροφή</a:t>
            </a:r>
            <a:r>
              <a:rPr sz="800" spc="-15" dirty="0">
                <a:latin typeface="Times New Roman"/>
                <a:cs typeface="Times New Roman"/>
              </a:rPr>
              <a:t>:1</a:t>
            </a:r>
            <a:endParaRPr sz="800">
              <a:latin typeface="Times New Roman"/>
              <a:cs typeface="Times New Roman"/>
            </a:endParaRPr>
          </a:p>
          <a:p>
            <a:pPr marL="110489">
              <a:lnSpc>
                <a:spcPct val="100000"/>
              </a:lnSpc>
              <a:spcBef>
                <a:spcPts val="210"/>
              </a:spcBef>
            </a:pPr>
            <a:r>
              <a:rPr sz="800" spc="-10" dirty="0">
                <a:latin typeface="Times New Roman"/>
                <a:cs typeface="Times New Roman"/>
              </a:rPr>
              <a:t>---</a:t>
            </a:r>
            <a:endParaRPr sz="800">
              <a:latin typeface="Times New Roman"/>
              <a:cs typeface="Times New Roman"/>
            </a:endParaRPr>
          </a:p>
          <a:p>
            <a:pPr marL="110489">
              <a:lnSpc>
                <a:spcPct val="100000"/>
              </a:lnSpc>
              <a:spcBef>
                <a:spcPts val="229"/>
              </a:spcBef>
            </a:pPr>
            <a:r>
              <a:rPr sz="800" spc="-15" dirty="0">
                <a:latin typeface="Calibri"/>
                <a:cs typeface="Calibri"/>
              </a:rPr>
              <a:t>Αλυσίδα</a:t>
            </a:r>
            <a:r>
              <a:rPr sz="800" dirty="0">
                <a:latin typeface="Calibri"/>
                <a:cs typeface="Calibri"/>
              </a:rPr>
              <a:t> </a:t>
            </a:r>
            <a:r>
              <a:rPr sz="800" spc="-5" dirty="0">
                <a:latin typeface="Calibri"/>
                <a:cs typeface="Calibri"/>
              </a:rPr>
              <a:t>πιστοποιητικών</a:t>
            </a:r>
            <a:endParaRPr sz="800">
              <a:latin typeface="Calibri"/>
              <a:cs typeface="Calibri"/>
            </a:endParaRPr>
          </a:p>
          <a:p>
            <a:pPr marL="110489" marR="2193925" indent="33655">
              <a:lnSpc>
                <a:spcPct val="121400"/>
              </a:lnSpc>
              <a:spcBef>
                <a:spcPts val="114"/>
              </a:spcBef>
            </a:pPr>
            <a:r>
              <a:rPr sz="800" dirty="0">
                <a:latin typeface="Times New Roman"/>
                <a:cs typeface="Times New Roman"/>
              </a:rPr>
              <a:t>0 </a:t>
            </a:r>
            <a:r>
              <a:rPr sz="800" spc="-5" dirty="0">
                <a:latin typeface="Times New Roman"/>
                <a:cs typeface="Times New Roman"/>
              </a:rPr>
              <a:t>s:C</a:t>
            </a:r>
            <a:r>
              <a:rPr sz="800" spc="5" dirty="0">
                <a:latin typeface="Times New Roman"/>
                <a:cs typeface="Times New Roman"/>
              </a:rPr>
              <a:t> </a:t>
            </a:r>
            <a:r>
              <a:rPr sz="800" dirty="0">
                <a:latin typeface="Times New Roman"/>
                <a:cs typeface="Times New Roman"/>
              </a:rPr>
              <a:t>=</a:t>
            </a:r>
            <a:r>
              <a:rPr sz="800" spc="5" dirty="0">
                <a:latin typeface="Times New Roman"/>
                <a:cs typeface="Times New Roman"/>
              </a:rPr>
              <a:t> </a:t>
            </a:r>
            <a:r>
              <a:rPr sz="800" spc="-5" dirty="0">
                <a:latin typeface="Calibri"/>
                <a:cs typeface="Calibri"/>
              </a:rPr>
              <a:t>ΗΠΑ</a:t>
            </a:r>
            <a:r>
              <a:rPr sz="800" spc="-5" dirty="0">
                <a:latin typeface="Times New Roman"/>
                <a:cs typeface="Times New Roman"/>
              </a:rPr>
              <a:t>,</a:t>
            </a:r>
            <a:r>
              <a:rPr sz="800" spc="5" dirty="0">
                <a:latin typeface="Times New Roman"/>
                <a:cs typeface="Times New Roman"/>
              </a:rPr>
              <a:t> </a:t>
            </a:r>
            <a:r>
              <a:rPr sz="800" spc="-5" dirty="0">
                <a:latin typeface="Times New Roman"/>
                <a:cs typeface="Times New Roman"/>
              </a:rPr>
              <a:t>ST</a:t>
            </a:r>
            <a:r>
              <a:rPr sz="800" spc="10" dirty="0">
                <a:latin typeface="Times New Roman"/>
                <a:cs typeface="Times New Roman"/>
              </a:rPr>
              <a:t> </a:t>
            </a:r>
            <a:r>
              <a:rPr sz="800" dirty="0">
                <a:latin typeface="Times New Roman"/>
                <a:cs typeface="Times New Roman"/>
              </a:rPr>
              <a:t>= </a:t>
            </a:r>
            <a:r>
              <a:rPr sz="800" spc="-5" dirty="0">
                <a:latin typeface="Calibri"/>
                <a:cs typeface="Calibri"/>
              </a:rPr>
              <a:t>Καλιφόρνια</a:t>
            </a:r>
            <a:r>
              <a:rPr sz="800" spc="-5" dirty="0">
                <a:latin typeface="Times New Roman"/>
                <a:cs typeface="Times New Roman"/>
              </a:rPr>
              <a:t>,</a:t>
            </a:r>
            <a:r>
              <a:rPr sz="800" spc="5" dirty="0">
                <a:latin typeface="Times New Roman"/>
                <a:cs typeface="Times New Roman"/>
              </a:rPr>
              <a:t> </a:t>
            </a:r>
            <a:r>
              <a:rPr sz="800" dirty="0">
                <a:latin typeface="Times New Roman"/>
                <a:cs typeface="Times New Roman"/>
              </a:rPr>
              <a:t>L</a:t>
            </a:r>
            <a:r>
              <a:rPr sz="800" spc="10" dirty="0">
                <a:latin typeface="Times New Roman"/>
                <a:cs typeface="Times New Roman"/>
              </a:rPr>
              <a:t> </a:t>
            </a:r>
            <a:r>
              <a:rPr sz="800" dirty="0">
                <a:latin typeface="Times New Roman"/>
                <a:cs typeface="Times New Roman"/>
              </a:rPr>
              <a:t>=</a:t>
            </a:r>
            <a:r>
              <a:rPr sz="800" spc="5" dirty="0">
                <a:latin typeface="Times New Roman"/>
                <a:cs typeface="Times New Roman"/>
              </a:rPr>
              <a:t> </a:t>
            </a:r>
            <a:r>
              <a:rPr sz="800" spc="-5" dirty="0">
                <a:latin typeface="Calibri"/>
                <a:cs typeface="Calibri"/>
              </a:rPr>
              <a:t>Λος</a:t>
            </a:r>
            <a:r>
              <a:rPr sz="800" spc="25" dirty="0">
                <a:latin typeface="Calibri"/>
                <a:cs typeface="Calibri"/>
              </a:rPr>
              <a:t> </a:t>
            </a:r>
            <a:r>
              <a:rPr sz="800" spc="-5" dirty="0">
                <a:latin typeface="Calibri"/>
                <a:cs typeface="Calibri"/>
              </a:rPr>
              <a:t>Άντζελες</a:t>
            </a:r>
            <a:r>
              <a:rPr sz="800" spc="-5" dirty="0">
                <a:latin typeface="Times New Roman"/>
                <a:cs typeface="Times New Roman"/>
              </a:rPr>
              <a:t>,</a:t>
            </a:r>
            <a:r>
              <a:rPr sz="800" spc="5" dirty="0">
                <a:latin typeface="Times New Roman"/>
                <a:cs typeface="Times New Roman"/>
              </a:rPr>
              <a:t> </a:t>
            </a:r>
            <a:r>
              <a:rPr sz="800" dirty="0">
                <a:latin typeface="Times New Roman"/>
                <a:cs typeface="Times New Roman"/>
              </a:rPr>
              <a:t>O =</a:t>
            </a:r>
            <a:r>
              <a:rPr sz="800" spc="5" dirty="0">
                <a:latin typeface="Times New Roman"/>
                <a:cs typeface="Times New Roman"/>
              </a:rPr>
              <a:t> </a:t>
            </a:r>
            <a:r>
              <a:rPr sz="800" spc="-5" dirty="0">
                <a:latin typeface="Calibri"/>
                <a:cs typeface="Calibri"/>
              </a:rPr>
              <a:t>Ίντερνετ</a:t>
            </a:r>
            <a:r>
              <a:rPr sz="800" spc="-5" dirty="0">
                <a:latin typeface="Times New Roman"/>
                <a:cs typeface="Times New Roman"/>
              </a:rPr>
              <a:t>\C2\A0Corporation\C2\A0for\C2\A0Assigned\C2\A0Names\ </a:t>
            </a:r>
            <a:r>
              <a:rPr sz="800" dirty="0">
                <a:latin typeface="Times New Roman"/>
                <a:cs typeface="Times New Roman"/>
              </a:rPr>
              <a:t> </a:t>
            </a:r>
            <a:r>
              <a:rPr sz="800" spc="-5" dirty="0">
                <a:latin typeface="Times New Roman"/>
                <a:cs typeface="Times New Roman"/>
              </a:rPr>
              <a:t>C2\A0and\C2\A0Numbers,</a:t>
            </a:r>
            <a:r>
              <a:rPr sz="800" spc="-10" dirty="0">
                <a:latin typeface="Times New Roman"/>
                <a:cs typeface="Times New Roman"/>
              </a:rPr>
              <a:t> </a:t>
            </a:r>
            <a:r>
              <a:rPr sz="800" spc="-5" dirty="0">
                <a:latin typeface="Times New Roman"/>
                <a:cs typeface="Times New Roman"/>
              </a:rPr>
              <a:t>CN </a:t>
            </a:r>
            <a:r>
              <a:rPr sz="800" dirty="0">
                <a:latin typeface="Times New Roman"/>
                <a:cs typeface="Times New Roman"/>
              </a:rPr>
              <a:t>=</a:t>
            </a:r>
            <a:r>
              <a:rPr sz="800" spc="-5" dirty="0">
                <a:latin typeface="Times New Roman"/>
                <a:cs typeface="Times New Roman"/>
              </a:rPr>
              <a:t> </a:t>
            </a:r>
            <a:r>
              <a:rPr sz="800" spc="-5" dirty="0">
                <a:latin typeface="Times New Roman"/>
                <a:cs typeface="Times New Roman"/>
                <a:hlinkClick r:id="rId5"/>
              </a:rPr>
              <a:t>www.example.org</a:t>
            </a:r>
            <a:endParaRPr sz="800">
              <a:latin typeface="Times New Roman"/>
              <a:cs typeface="Times New Roman"/>
            </a:endParaRPr>
          </a:p>
          <a:p>
            <a:pPr marL="210820" marR="2251710">
              <a:lnSpc>
                <a:spcPct val="123700"/>
              </a:lnSpc>
              <a:spcBef>
                <a:spcPts val="145"/>
              </a:spcBef>
            </a:pPr>
            <a:r>
              <a:rPr sz="800" spc="-5" dirty="0">
                <a:latin typeface="Times New Roman"/>
                <a:cs typeface="Times New Roman"/>
              </a:rPr>
              <a:t>===i:C </a:t>
            </a:r>
            <a:r>
              <a:rPr sz="800" spc="-5" dirty="0">
                <a:latin typeface="Times New Roman"/>
                <a:cs typeface="Times New Roman"/>
                <a:hlinkClick r:id="rId6"/>
              </a:rPr>
              <a:t>XML-ph-0000@deepl.internal </a:t>
            </a:r>
            <a:r>
              <a:rPr sz="800" spc="-5" dirty="0">
                <a:latin typeface="Times New Roman"/>
                <a:cs typeface="Times New Roman"/>
              </a:rPr>
              <a:t>DigiCert IncCN </a:t>
            </a:r>
            <a:r>
              <a:rPr sz="800" spc="-30" dirty="0">
                <a:latin typeface="Times New Roman"/>
                <a:cs typeface="Times New Roman"/>
                <a:hlinkClick r:id="rId7"/>
              </a:rPr>
              <a:t>XML-ph-0002@deepl.internal </a:t>
            </a:r>
            <a:r>
              <a:rPr sz="800" spc="-25" dirty="0">
                <a:latin typeface="Times New Roman"/>
                <a:cs typeface="Times New Roman"/>
              </a:rPr>
              <a:t>DigiCert </a:t>
            </a:r>
            <a:r>
              <a:rPr sz="800" spc="-20" dirty="0">
                <a:latin typeface="Times New Roman"/>
                <a:cs typeface="Times New Roman"/>
              </a:rPr>
              <a:t>TLS RSA </a:t>
            </a:r>
            <a:r>
              <a:rPr sz="800" spc="-25" dirty="0">
                <a:latin typeface="Times New Roman"/>
                <a:cs typeface="Times New Roman"/>
              </a:rPr>
              <a:t>SHA256 2020 </a:t>
            </a:r>
            <a:r>
              <a:rPr sz="800" spc="-20" dirty="0">
                <a:latin typeface="Times New Roman"/>
                <a:cs typeface="Times New Roman"/>
              </a:rPr>
              <a:t>CA1 </a:t>
            </a:r>
            <a:r>
              <a:rPr sz="800" spc="-15" dirty="0">
                <a:latin typeface="Times New Roman"/>
                <a:cs typeface="Times New Roman"/>
              </a:rPr>
              <a:t> </a:t>
            </a:r>
            <a:r>
              <a:rPr sz="800" spc="-5" dirty="0">
                <a:latin typeface="Times New Roman"/>
                <a:cs typeface="Times New Roman"/>
              </a:rPr>
              <a:t>a:PKEY:</a:t>
            </a:r>
            <a:r>
              <a:rPr sz="800" dirty="0">
                <a:latin typeface="Times New Roman"/>
                <a:cs typeface="Times New Roman"/>
              </a:rPr>
              <a:t> ,</a:t>
            </a:r>
            <a:r>
              <a:rPr sz="800" spc="-5" dirty="0">
                <a:latin typeface="Times New Roman"/>
                <a:cs typeface="Times New Roman"/>
              </a:rPr>
              <a:t> 2048 (</a:t>
            </a:r>
            <a:r>
              <a:rPr sz="800" spc="-5" dirty="0">
                <a:latin typeface="Calibri"/>
                <a:cs typeface="Calibri"/>
              </a:rPr>
              <a:t>δυαδικό</a:t>
            </a:r>
            <a:r>
              <a:rPr sz="800" spc="20" dirty="0">
                <a:latin typeface="Calibri"/>
                <a:cs typeface="Calibri"/>
              </a:rPr>
              <a:t> </a:t>
            </a:r>
            <a:r>
              <a:rPr sz="800" spc="-5" dirty="0">
                <a:latin typeface="Calibri"/>
                <a:cs typeface="Calibri"/>
              </a:rPr>
              <a:t>ψηφίο</a:t>
            </a:r>
            <a:r>
              <a:rPr sz="800" spc="-5" dirty="0">
                <a:latin typeface="Times New Roman"/>
                <a:cs typeface="Times New Roman"/>
              </a:rPr>
              <a:t>)-</a:t>
            </a:r>
            <a:r>
              <a:rPr sz="800" dirty="0">
                <a:latin typeface="Times New Roman"/>
                <a:cs typeface="Times New Roman"/>
              </a:rPr>
              <a:t> </a:t>
            </a:r>
            <a:r>
              <a:rPr sz="800" spc="-5" dirty="0">
                <a:latin typeface="Times New Roman"/>
                <a:cs typeface="Times New Roman"/>
              </a:rPr>
              <a:t>sigalg:</a:t>
            </a:r>
            <a:r>
              <a:rPr sz="800" dirty="0">
                <a:latin typeface="Times New Roman"/>
                <a:cs typeface="Times New Roman"/>
              </a:rPr>
              <a:t> </a:t>
            </a:r>
            <a:r>
              <a:rPr sz="800" spc="-15" dirty="0">
                <a:latin typeface="Times New Roman"/>
                <a:cs typeface="Times New Roman"/>
              </a:rPr>
              <a:t>RSA-SHA256</a:t>
            </a:r>
            <a:endParaRPr sz="800">
              <a:latin typeface="Times New Roman"/>
              <a:cs typeface="Times New Roman"/>
            </a:endParaRPr>
          </a:p>
          <a:p>
            <a:pPr marL="211454">
              <a:lnSpc>
                <a:spcPct val="100000"/>
              </a:lnSpc>
              <a:spcBef>
                <a:spcPts val="305"/>
              </a:spcBef>
            </a:pPr>
            <a:r>
              <a:rPr sz="800" spc="-5" dirty="0">
                <a:latin typeface="Times New Roman"/>
                <a:cs typeface="Times New Roman"/>
              </a:rPr>
              <a:t>v:NotBefore:</a:t>
            </a:r>
            <a:r>
              <a:rPr sz="800" dirty="0">
                <a:latin typeface="Times New Roman"/>
                <a:cs typeface="Times New Roman"/>
              </a:rPr>
              <a:t> </a:t>
            </a:r>
            <a:r>
              <a:rPr sz="800" spc="-5" dirty="0">
                <a:latin typeface="Times New Roman"/>
                <a:cs typeface="Times New Roman"/>
              </a:rPr>
              <a:t>Jan</a:t>
            </a:r>
            <a:r>
              <a:rPr sz="800" dirty="0">
                <a:latin typeface="Times New Roman"/>
                <a:cs typeface="Times New Roman"/>
              </a:rPr>
              <a:t> </a:t>
            </a:r>
            <a:r>
              <a:rPr sz="800" spc="-5" dirty="0">
                <a:latin typeface="Times New Roman"/>
                <a:cs typeface="Times New Roman"/>
              </a:rPr>
              <a:t>13</a:t>
            </a:r>
            <a:r>
              <a:rPr sz="800" spc="5" dirty="0">
                <a:latin typeface="Times New Roman"/>
                <a:cs typeface="Times New Roman"/>
              </a:rPr>
              <a:t> </a:t>
            </a:r>
            <a:r>
              <a:rPr sz="800" spc="-5" dirty="0">
                <a:latin typeface="Times New Roman"/>
                <a:cs typeface="Times New Roman"/>
              </a:rPr>
              <a:t>00:00:00</a:t>
            </a:r>
            <a:r>
              <a:rPr sz="800" dirty="0">
                <a:latin typeface="Times New Roman"/>
                <a:cs typeface="Times New Roman"/>
              </a:rPr>
              <a:t> </a:t>
            </a:r>
            <a:r>
              <a:rPr sz="800" spc="-5" dirty="0">
                <a:latin typeface="Times New Roman"/>
                <a:cs typeface="Times New Roman"/>
              </a:rPr>
              <a:t>2023</a:t>
            </a:r>
            <a:r>
              <a:rPr sz="800" dirty="0">
                <a:latin typeface="Times New Roman"/>
                <a:cs typeface="Times New Roman"/>
              </a:rPr>
              <a:t> </a:t>
            </a:r>
            <a:r>
              <a:rPr sz="800" spc="-5" dirty="0">
                <a:latin typeface="Times New Roman"/>
                <a:cs typeface="Times New Roman"/>
              </a:rPr>
              <a:t>GMT;</a:t>
            </a:r>
            <a:r>
              <a:rPr sz="800" spc="10" dirty="0">
                <a:latin typeface="Times New Roman"/>
                <a:cs typeface="Times New Roman"/>
              </a:rPr>
              <a:t> </a:t>
            </a:r>
            <a:r>
              <a:rPr sz="800" spc="-5" dirty="0">
                <a:latin typeface="Times New Roman"/>
                <a:cs typeface="Times New Roman"/>
              </a:rPr>
              <a:t>NotAfter:</a:t>
            </a:r>
            <a:r>
              <a:rPr sz="800" spc="5" dirty="0">
                <a:latin typeface="Times New Roman"/>
                <a:cs typeface="Times New Roman"/>
              </a:rPr>
              <a:t> </a:t>
            </a:r>
            <a:r>
              <a:rPr sz="800" spc="-5" dirty="0">
                <a:latin typeface="Times New Roman"/>
                <a:cs typeface="Times New Roman"/>
              </a:rPr>
              <a:t>==Feb</a:t>
            </a:r>
            <a:r>
              <a:rPr sz="800" dirty="0">
                <a:latin typeface="Times New Roman"/>
                <a:cs typeface="Times New Roman"/>
              </a:rPr>
              <a:t> </a:t>
            </a:r>
            <a:r>
              <a:rPr sz="800" spc="-5" dirty="0">
                <a:latin typeface="Times New Roman"/>
                <a:cs typeface="Times New Roman"/>
              </a:rPr>
              <a:t>13</a:t>
            </a:r>
            <a:r>
              <a:rPr sz="800" spc="5" dirty="0">
                <a:latin typeface="Times New Roman"/>
                <a:cs typeface="Times New Roman"/>
              </a:rPr>
              <a:t> </a:t>
            </a:r>
            <a:r>
              <a:rPr sz="800" spc="-5" dirty="0">
                <a:latin typeface="Times New Roman"/>
                <a:cs typeface="Times New Roman"/>
              </a:rPr>
              <a:t>23:59:59</a:t>
            </a:r>
            <a:r>
              <a:rPr sz="800" dirty="0">
                <a:latin typeface="Times New Roman"/>
                <a:cs typeface="Times New Roman"/>
              </a:rPr>
              <a:t> </a:t>
            </a:r>
            <a:r>
              <a:rPr sz="800" spc="-5" dirty="0">
                <a:latin typeface="Times New Roman"/>
                <a:cs typeface="Times New Roman"/>
              </a:rPr>
              <a:t>2024</a:t>
            </a:r>
            <a:r>
              <a:rPr sz="800" spc="5" dirty="0">
                <a:latin typeface="Times New Roman"/>
                <a:cs typeface="Times New Roman"/>
              </a:rPr>
              <a:t> </a:t>
            </a:r>
            <a:r>
              <a:rPr sz="800" spc="-5" dirty="0">
                <a:latin typeface="Times New Roman"/>
                <a:cs typeface="Times New Roman"/>
              </a:rPr>
              <a:t>GMT</a:t>
            </a:r>
            <a:r>
              <a:rPr sz="800" spc="5" dirty="0">
                <a:latin typeface="Times New Roman"/>
                <a:cs typeface="Times New Roman"/>
              </a:rPr>
              <a:t> </a:t>
            </a:r>
            <a:r>
              <a:rPr sz="800" dirty="0">
                <a:latin typeface="Times New Roman"/>
                <a:cs typeface="Times New Roman"/>
              </a:rPr>
              <a:t>1 s:C</a:t>
            </a:r>
            <a:r>
              <a:rPr sz="800" spc="5" dirty="0">
                <a:latin typeface="Times New Roman"/>
                <a:cs typeface="Times New Roman"/>
              </a:rPr>
              <a:t> </a:t>
            </a:r>
            <a:r>
              <a:rPr sz="800" spc="-5" dirty="0">
                <a:latin typeface="Times New Roman"/>
                <a:cs typeface="Times New Roman"/>
                <a:hlinkClick r:id="rId8"/>
              </a:rPr>
              <a:t>XML-ph-0001@deepl.internal</a:t>
            </a:r>
            <a:r>
              <a:rPr sz="800" spc="5" dirty="0">
                <a:latin typeface="Times New Roman"/>
                <a:cs typeface="Times New Roman"/>
                <a:hlinkClick r:id="rId8"/>
              </a:rPr>
              <a:t> </a:t>
            </a:r>
            <a:r>
              <a:rPr sz="800" spc="-5" dirty="0">
                <a:latin typeface="Times New Roman"/>
                <a:cs typeface="Times New Roman"/>
              </a:rPr>
              <a:t>DigiCert</a:t>
            </a:r>
            <a:r>
              <a:rPr sz="800" spc="35" dirty="0">
                <a:latin typeface="Times New Roman"/>
                <a:cs typeface="Times New Roman"/>
              </a:rPr>
              <a:t> </a:t>
            </a:r>
            <a:r>
              <a:rPr sz="800" dirty="0">
                <a:latin typeface="Times New Roman"/>
                <a:cs typeface="Times New Roman"/>
              </a:rPr>
              <a:t>=</a:t>
            </a:r>
            <a:endParaRPr sz="800">
              <a:latin typeface="Times New Roman"/>
              <a:cs typeface="Times New Roman"/>
            </a:endParaRPr>
          </a:p>
          <a:p>
            <a:pPr marL="144145">
              <a:lnSpc>
                <a:spcPct val="100000"/>
              </a:lnSpc>
              <a:spcBef>
                <a:spcPts val="215"/>
              </a:spcBef>
            </a:pPr>
            <a:r>
              <a:rPr sz="800" spc="-5" dirty="0">
                <a:latin typeface="Times New Roman"/>
                <a:cs typeface="Times New Roman"/>
              </a:rPr>
              <a:t>DigiCert</a:t>
            </a:r>
            <a:r>
              <a:rPr sz="800" spc="-15" dirty="0">
                <a:latin typeface="Times New Roman"/>
                <a:cs typeface="Times New Roman"/>
              </a:rPr>
              <a:t> </a:t>
            </a:r>
            <a:r>
              <a:rPr sz="800" spc="-5" dirty="0">
                <a:latin typeface="Times New Roman"/>
                <a:cs typeface="Times New Roman"/>
              </a:rPr>
              <a:t>TLS RSA</a:t>
            </a:r>
            <a:r>
              <a:rPr sz="800" spc="-10" dirty="0">
                <a:latin typeface="Times New Roman"/>
                <a:cs typeface="Times New Roman"/>
              </a:rPr>
              <a:t> </a:t>
            </a:r>
            <a:r>
              <a:rPr sz="800" spc="-5" dirty="0">
                <a:latin typeface="Times New Roman"/>
                <a:cs typeface="Times New Roman"/>
              </a:rPr>
              <a:t>SHA256</a:t>
            </a:r>
            <a:r>
              <a:rPr sz="800" spc="-10" dirty="0">
                <a:latin typeface="Times New Roman"/>
                <a:cs typeface="Times New Roman"/>
              </a:rPr>
              <a:t> </a:t>
            </a:r>
            <a:r>
              <a:rPr sz="800" spc="-5" dirty="0">
                <a:latin typeface="Times New Roman"/>
                <a:cs typeface="Times New Roman"/>
              </a:rPr>
              <a:t>2020 </a:t>
            </a:r>
            <a:r>
              <a:rPr sz="800" spc="-20" dirty="0">
                <a:latin typeface="Times New Roman"/>
                <a:cs typeface="Times New Roman"/>
              </a:rPr>
              <a:t>CA1</a:t>
            </a:r>
            <a:endParaRPr sz="800">
              <a:latin typeface="Times New Roman"/>
              <a:cs typeface="Times New Roman"/>
            </a:endParaRPr>
          </a:p>
          <a:p>
            <a:pPr marL="210820" marR="834390">
              <a:lnSpc>
                <a:spcPts val="1450"/>
              </a:lnSpc>
              <a:spcBef>
                <a:spcPts val="15"/>
              </a:spcBef>
            </a:pPr>
            <a:r>
              <a:rPr sz="800" spc="-5" dirty="0">
                <a:latin typeface="Times New Roman"/>
                <a:cs typeface="Times New Roman"/>
              </a:rPr>
              <a:t>i:C</a:t>
            </a:r>
            <a:r>
              <a:rPr sz="800" dirty="0">
                <a:latin typeface="Times New Roman"/>
                <a:cs typeface="Times New Roman"/>
              </a:rPr>
              <a:t> =</a:t>
            </a:r>
            <a:r>
              <a:rPr sz="800" spc="5" dirty="0">
                <a:latin typeface="Times New Roman"/>
                <a:cs typeface="Times New Roman"/>
              </a:rPr>
              <a:t> </a:t>
            </a:r>
            <a:r>
              <a:rPr sz="800" spc="-5" dirty="0">
                <a:latin typeface="Times New Roman"/>
                <a:cs typeface="Times New Roman"/>
              </a:rPr>
              <a:t>US,</a:t>
            </a:r>
            <a:r>
              <a:rPr sz="800" dirty="0">
                <a:latin typeface="Times New Roman"/>
                <a:cs typeface="Times New Roman"/>
              </a:rPr>
              <a:t> O</a:t>
            </a:r>
            <a:r>
              <a:rPr sz="800" spc="5" dirty="0">
                <a:latin typeface="Times New Roman"/>
                <a:cs typeface="Times New Roman"/>
              </a:rPr>
              <a:t> </a:t>
            </a:r>
            <a:r>
              <a:rPr sz="800" dirty="0">
                <a:latin typeface="Times New Roman"/>
                <a:cs typeface="Times New Roman"/>
              </a:rPr>
              <a:t>=</a:t>
            </a:r>
            <a:r>
              <a:rPr sz="800" spc="5" dirty="0">
                <a:latin typeface="Times New Roman"/>
                <a:cs typeface="Times New Roman"/>
              </a:rPr>
              <a:t> </a:t>
            </a:r>
            <a:r>
              <a:rPr sz="800" spc="-5" dirty="0">
                <a:latin typeface="Times New Roman"/>
                <a:cs typeface="Times New Roman"/>
              </a:rPr>
              <a:t>DigiCert</a:t>
            </a:r>
            <a:r>
              <a:rPr sz="800" dirty="0">
                <a:latin typeface="Times New Roman"/>
                <a:cs typeface="Times New Roman"/>
              </a:rPr>
              <a:t> </a:t>
            </a:r>
            <a:r>
              <a:rPr sz="800" spc="-5" dirty="0">
                <a:latin typeface="Times New Roman"/>
                <a:cs typeface="Times New Roman"/>
              </a:rPr>
              <a:t>Inc,</a:t>
            </a:r>
            <a:r>
              <a:rPr sz="800" spc="5" dirty="0">
                <a:latin typeface="Times New Roman"/>
                <a:cs typeface="Times New Roman"/>
              </a:rPr>
              <a:t> </a:t>
            </a:r>
            <a:r>
              <a:rPr sz="800" spc="-5" dirty="0">
                <a:latin typeface="Times New Roman"/>
                <a:cs typeface="Times New Roman"/>
              </a:rPr>
              <a:t>OU</a:t>
            </a:r>
            <a:r>
              <a:rPr sz="800" dirty="0">
                <a:latin typeface="Times New Roman"/>
                <a:cs typeface="Times New Roman"/>
              </a:rPr>
              <a:t> =</a:t>
            </a:r>
            <a:r>
              <a:rPr sz="800" spc="5" dirty="0">
                <a:latin typeface="Times New Roman"/>
                <a:cs typeface="Times New Roman"/>
              </a:rPr>
              <a:t> </a:t>
            </a:r>
            <a:r>
              <a:rPr sz="800" spc="-5" dirty="0">
                <a:latin typeface="Times New Roman"/>
                <a:cs typeface="Times New Roman"/>
                <a:hlinkClick r:id="rId4"/>
              </a:rPr>
              <a:t>www.digicert.com,</a:t>
            </a:r>
            <a:r>
              <a:rPr sz="800" spc="15" dirty="0">
                <a:latin typeface="Times New Roman"/>
                <a:cs typeface="Times New Roman"/>
                <a:hlinkClick r:id="rId4"/>
              </a:rPr>
              <a:t> </a:t>
            </a:r>
            <a:r>
              <a:rPr sz="800" u="sng" spc="-5" dirty="0">
                <a:uFill>
                  <a:solidFill>
                    <a:srgbClr val="000000"/>
                  </a:solidFill>
                </a:uFill>
                <a:latin typeface="Times New Roman"/>
                <a:cs typeface="Times New Roman"/>
                <a:hlinkClick r:id="rId4"/>
              </a:rPr>
              <a:t>CN</a:t>
            </a:r>
            <a:r>
              <a:rPr sz="800" u="sng" dirty="0">
                <a:uFill>
                  <a:solidFill>
                    <a:srgbClr val="000000"/>
                  </a:solidFill>
                </a:uFill>
                <a:latin typeface="Times New Roman"/>
                <a:cs typeface="Times New Roman"/>
                <a:hlinkClick r:id="rId4"/>
              </a:rPr>
              <a:t> =</a:t>
            </a:r>
            <a:r>
              <a:rPr sz="800" spc="5" dirty="0">
                <a:latin typeface="Times New Roman"/>
                <a:cs typeface="Times New Roman"/>
                <a:hlinkClick r:id="rId4"/>
              </a:rPr>
              <a:t> </a:t>
            </a:r>
            <a:r>
              <a:rPr sz="800" spc="-5" dirty="0">
                <a:latin typeface="Times New Roman"/>
                <a:cs typeface="Times New Roman"/>
              </a:rPr>
              <a:t>DigiCert</a:t>
            </a:r>
            <a:r>
              <a:rPr sz="800" dirty="0">
                <a:latin typeface="Times New Roman"/>
                <a:cs typeface="Times New Roman"/>
              </a:rPr>
              <a:t> </a:t>
            </a:r>
            <a:r>
              <a:rPr sz="800" spc="-5" dirty="0">
                <a:latin typeface="Calibri"/>
                <a:cs typeface="Calibri"/>
              </a:rPr>
              <a:t>Καθολικός</a:t>
            </a:r>
            <a:r>
              <a:rPr sz="800" spc="25" dirty="0">
                <a:latin typeface="Calibri"/>
                <a:cs typeface="Calibri"/>
              </a:rPr>
              <a:t> </a:t>
            </a:r>
            <a:r>
              <a:rPr sz="800" spc="-5" dirty="0">
                <a:latin typeface="Calibri"/>
                <a:cs typeface="Calibri"/>
              </a:rPr>
              <a:t>ρίζοντας</a:t>
            </a:r>
            <a:r>
              <a:rPr sz="800" spc="25" dirty="0">
                <a:latin typeface="Calibri"/>
                <a:cs typeface="Calibri"/>
              </a:rPr>
              <a:t> </a:t>
            </a:r>
            <a:r>
              <a:rPr sz="800" spc="-5" dirty="0">
                <a:latin typeface="Times New Roman"/>
                <a:cs typeface="Times New Roman"/>
              </a:rPr>
              <a:t>CA</a:t>
            </a:r>
            <a:r>
              <a:rPr sz="800" dirty="0">
                <a:latin typeface="Times New Roman"/>
                <a:cs typeface="Times New Roman"/>
              </a:rPr>
              <a:t> </a:t>
            </a:r>
            <a:r>
              <a:rPr sz="800" spc="-5" dirty="0">
                <a:latin typeface="Times New Roman"/>
                <a:cs typeface="Times New Roman"/>
              </a:rPr>
              <a:t>a:PKEY:</a:t>
            </a:r>
            <a:r>
              <a:rPr sz="800" spc="5" dirty="0">
                <a:latin typeface="Times New Roman"/>
                <a:cs typeface="Times New Roman"/>
              </a:rPr>
              <a:t> </a:t>
            </a:r>
            <a:r>
              <a:rPr sz="800" spc="-5" dirty="0">
                <a:latin typeface="Times New Roman"/>
                <a:cs typeface="Times New Roman"/>
              </a:rPr>
              <a:t>rsaEncryption,</a:t>
            </a:r>
            <a:r>
              <a:rPr sz="800" spc="10" dirty="0">
                <a:latin typeface="Times New Roman"/>
                <a:cs typeface="Times New Roman"/>
              </a:rPr>
              <a:t> </a:t>
            </a:r>
            <a:r>
              <a:rPr sz="800" spc="-5" dirty="0">
                <a:latin typeface="Times New Roman"/>
                <a:cs typeface="Times New Roman"/>
              </a:rPr>
              <a:t>2048</a:t>
            </a:r>
            <a:r>
              <a:rPr sz="800" dirty="0">
                <a:latin typeface="Times New Roman"/>
                <a:cs typeface="Times New Roman"/>
              </a:rPr>
              <a:t> (</a:t>
            </a:r>
            <a:r>
              <a:rPr sz="800" dirty="0">
                <a:latin typeface="Calibri"/>
                <a:cs typeface="Calibri"/>
              </a:rPr>
              <a:t>δυαδικό</a:t>
            </a:r>
            <a:r>
              <a:rPr sz="800" spc="30" dirty="0">
                <a:latin typeface="Calibri"/>
                <a:cs typeface="Calibri"/>
              </a:rPr>
              <a:t> </a:t>
            </a:r>
            <a:r>
              <a:rPr sz="800" spc="-5" dirty="0">
                <a:latin typeface="Calibri"/>
                <a:cs typeface="Calibri"/>
              </a:rPr>
              <a:t>ψηφίο</a:t>
            </a:r>
            <a:r>
              <a:rPr sz="800" spc="-5" dirty="0">
                <a:latin typeface="Times New Roman"/>
                <a:cs typeface="Times New Roman"/>
              </a:rPr>
              <a:t>);</a:t>
            </a:r>
            <a:r>
              <a:rPr sz="800" spc="5" dirty="0">
                <a:latin typeface="Times New Roman"/>
                <a:cs typeface="Times New Roman"/>
              </a:rPr>
              <a:t> </a:t>
            </a:r>
            <a:r>
              <a:rPr sz="800" spc="-5" dirty="0">
                <a:latin typeface="Times New Roman"/>
                <a:cs typeface="Times New Roman"/>
              </a:rPr>
              <a:t>sigalg:</a:t>
            </a:r>
            <a:r>
              <a:rPr sz="800" spc="10" dirty="0">
                <a:latin typeface="Times New Roman"/>
                <a:cs typeface="Times New Roman"/>
              </a:rPr>
              <a:t> </a:t>
            </a:r>
            <a:r>
              <a:rPr sz="800" spc="-5" dirty="0">
                <a:latin typeface="Times New Roman"/>
                <a:cs typeface="Times New Roman"/>
              </a:rPr>
              <a:t>RSA- </a:t>
            </a:r>
            <a:r>
              <a:rPr sz="800" dirty="0">
                <a:latin typeface="Times New Roman"/>
                <a:cs typeface="Times New Roman"/>
              </a:rPr>
              <a:t> </a:t>
            </a:r>
            <a:r>
              <a:rPr sz="800" spc="-5" dirty="0">
                <a:latin typeface="Times New Roman"/>
                <a:cs typeface="Times New Roman"/>
              </a:rPr>
              <a:t>SHA256</a:t>
            </a:r>
            <a:endParaRPr sz="800">
              <a:latin typeface="Times New Roman"/>
              <a:cs typeface="Times New Roman"/>
            </a:endParaRPr>
          </a:p>
        </p:txBody>
      </p:sp>
      <p:sp>
        <p:nvSpPr>
          <p:cNvPr id="9" name="object 9"/>
          <p:cNvSpPr txBox="1"/>
          <p:nvPr/>
        </p:nvSpPr>
        <p:spPr>
          <a:xfrm>
            <a:off x="10241597" y="6080125"/>
            <a:ext cx="125095" cy="203200"/>
          </a:xfrm>
          <a:prstGeom prst="rect">
            <a:avLst/>
          </a:prstGeom>
        </p:spPr>
        <p:txBody>
          <a:bodyPr vert="horz" wrap="square" lIns="0" tIns="0" rIns="0" bIns="0" rtlCol="0">
            <a:spAutoFit/>
          </a:bodyPr>
          <a:lstStyle/>
          <a:p>
            <a:pPr marL="12700">
              <a:lnSpc>
                <a:spcPts val="1430"/>
              </a:lnSpc>
            </a:pPr>
            <a:r>
              <a:rPr sz="1400" spc="70" dirty="0">
                <a:solidFill>
                  <a:srgbClr val="FFFFFF"/>
                </a:solidFill>
                <a:latin typeface="Calibri"/>
                <a:cs typeface="Calibri"/>
              </a:rPr>
              <a:t>3</a:t>
            </a:r>
            <a:endParaRPr sz="1400">
              <a:latin typeface="Calibri"/>
              <a:cs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1642110" y="510222"/>
            <a:ext cx="8878570" cy="6227445"/>
            <a:chOff x="1642110" y="510222"/>
            <a:chExt cx="8878570" cy="6227445"/>
          </a:xfrm>
        </p:grpSpPr>
        <p:sp>
          <p:nvSpPr>
            <p:cNvPr id="4" name="object 4"/>
            <p:cNvSpPr/>
            <p:nvPr/>
          </p:nvSpPr>
          <p:spPr>
            <a:xfrm>
              <a:off x="1642110" y="510222"/>
              <a:ext cx="8878570" cy="5807075"/>
            </a:xfrm>
            <a:custGeom>
              <a:avLst/>
              <a:gdLst/>
              <a:ahLst/>
              <a:cxnLst/>
              <a:rect l="l" t="t" r="r" b="b"/>
              <a:pathLst>
                <a:path w="8878570" h="5807075">
                  <a:moveTo>
                    <a:pt x="8878569" y="0"/>
                  </a:moveTo>
                  <a:lnTo>
                    <a:pt x="0" y="0"/>
                  </a:lnTo>
                  <a:lnTo>
                    <a:pt x="0" y="5807075"/>
                  </a:lnTo>
                  <a:lnTo>
                    <a:pt x="8878569" y="5807075"/>
                  </a:lnTo>
                  <a:lnTo>
                    <a:pt x="8878569" y="0"/>
                  </a:lnTo>
                  <a:close/>
                </a:path>
              </a:pathLst>
            </a:custGeom>
            <a:solidFill>
              <a:srgbClr val="999999"/>
            </a:solidFill>
          </p:spPr>
          <p:txBody>
            <a:bodyPr wrap="square" lIns="0" tIns="0" rIns="0" bIns="0" rtlCol="0"/>
            <a:lstStyle/>
            <a:p>
              <a:endParaRPr/>
            </a:p>
          </p:txBody>
        </p:sp>
        <p:sp>
          <p:nvSpPr>
            <p:cNvPr id="5" name="object 5"/>
            <p:cNvSpPr/>
            <p:nvPr/>
          </p:nvSpPr>
          <p:spPr>
            <a:xfrm>
              <a:off x="1671637" y="540702"/>
              <a:ext cx="8569325" cy="5663565"/>
            </a:xfrm>
            <a:custGeom>
              <a:avLst/>
              <a:gdLst/>
              <a:ahLst/>
              <a:cxnLst/>
              <a:rect l="l" t="t" r="r" b="b"/>
              <a:pathLst>
                <a:path w="8569325" h="5663565">
                  <a:moveTo>
                    <a:pt x="4284980" y="5663247"/>
                  </a:moveTo>
                  <a:lnTo>
                    <a:pt x="0" y="5663247"/>
                  </a:lnTo>
                  <a:lnTo>
                    <a:pt x="0" y="0"/>
                  </a:lnTo>
                  <a:lnTo>
                    <a:pt x="8569007" y="0"/>
                  </a:lnTo>
                  <a:lnTo>
                    <a:pt x="8569007" y="5663247"/>
                  </a:lnTo>
                  <a:lnTo>
                    <a:pt x="4284980" y="5663247"/>
                  </a:lnTo>
                </a:path>
              </a:pathLst>
            </a:custGeom>
            <a:ln w="38100">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7361872" y="6125209"/>
              <a:ext cx="1530032" cy="612140"/>
            </a:xfrm>
            <a:prstGeom prst="rect">
              <a:avLst/>
            </a:prstGeom>
          </p:spPr>
        </p:pic>
      </p:grpSp>
      <p:sp>
        <p:nvSpPr>
          <p:cNvPr id="7" name="object 7"/>
          <p:cNvSpPr txBox="1"/>
          <p:nvPr/>
        </p:nvSpPr>
        <p:spPr>
          <a:xfrm>
            <a:off x="2505710" y="496887"/>
            <a:ext cx="6931659" cy="4205605"/>
          </a:xfrm>
          <a:prstGeom prst="rect">
            <a:avLst/>
          </a:prstGeom>
        </p:spPr>
        <p:txBody>
          <a:bodyPr vert="horz" wrap="square" lIns="0" tIns="54610" rIns="0" bIns="0" rtlCol="0">
            <a:spAutoFit/>
          </a:bodyPr>
          <a:lstStyle/>
          <a:p>
            <a:pPr marL="12700">
              <a:lnSpc>
                <a:spcPct val="100000"/>
              </a:lnSpc>
              <a:spcBef>
                <a:spcPts val="430"/>
              </a:spcBef>
            </a:pPr>
            <a:r>
              <a:rPr sz="650" dirty="0">
                <a:latin typeface="Calibri"/>
                <a:cs typeface="Calibri"/>
              </a:rPr>
              <a:t>Πιστοποιητικό</a:t>
            </a:r>
            <a:r>
              <a:rPr sz="650" spc="-5" dirty="0">
                <a:latin typeface="Calibri"/>
                <a:cs typeface="Calibri"/>
              </a:rPr>
              <a:t> </a:t>
            </a:r>
            <a:r>
              <a:rPr sz="650" spc="10" dirty="0">
                <a:latin typeface="Calibri"/>
                <a:cs typeface="Calibri"/>
              </a:rPr>
              <a:t>εξυπηρετητή</a:t>
            </a:r>
            <a:endParaRPr sz="650">
              <a:latin typeface="Calibri"/>
              <a:cs typeface="Calibri"/>
            </a:endParaRPr>
          </a:p>
          <a:p>
            <a:pPr marL="12700" marR="5080">
              <a:lnSpc>
                <a:spcPct val="131400"/>
              </a:lnSpc>
              <a:spcBef>
                <a:spcPts val="90"/>
              </a:spcBef>
            </a:pPr>
            <a:r>
              <a:rPr sz="650" spc="-5" dirty="0">
                <a:latin typeface="Times New Roman"/>
                <a:cs typeface="Times New Roman"/>
              </a:rPr>
              <a:t>-----</a:t>
            </a:r>
            <a:r>
              <a:rPr sz="650" spc="-5" dirty="0">
                <a:latin typeface="Calibri"/>
                <a:cs typeface="Calibri"/>
              </a:rPr>
              <a:t>ΈΝΑΡΞΗ</a:t>
            </a:r>
            <a:r>
              <a:rPr sz="650" spc="15" dirty="0">
                <a:latin typeface="Calibri"/>
                <a:cs typeface="Calibri"/>
              </a:rPr>
              <a:t> </a:t>
            </a:r>
            <a:r>
              <a:rPr sz="650" spc="-10" dirty="0">
                <a:latin typeface="Calibri"/>
                <a:cs typeface="Calibri"/>
              </a:rPr>
              <a:t>ΠΙΣΤΟΠΟΙΗΤΙΚΟΎ</a:t>
            </a:r>
            <a:r>
              <a:rPr sz="650" spc="-10" dirty="0">
                <a:latin typeface="Times New Roman"/>
                <a:cs typeface="Times New Roman"/>
              </a:rPr>
              <a:t>-----------------</a:t>
            </a:r>
            <a:r>
              <a:rPr sz="650" spc="5" dirty="0">
                <a:latin typeface="Times New Roman"/>
                <a:cs typeface="Times New Roman"/>
              </a:rPr>
              <a:t> </a:t>
            </a:r>
            <a:r>
              <a:rPr sz="650" spc="-15" dirty="0">
                <a:latin typeface="Times New Roman"/>
                <a:cs typeface="Times New Roman"/>
              </a:rPr>
              <a:t>MIIHSjCCBjKgAwIBAgIQDB/LGEUYx+OGZ0EjbWtz8TANBgkqhkiG9w0BAQsFADBP </a:t>
            </a:r>
            <a:r>
              <a:rPr sz="650" spc="-10" dirty="0">
                <a:latin typeface="Times New Roman"/>
                <a:cs typeface="Times New Roman"/>
              </a:rPr>
              <a:t> </a:t>
            </a:r>
            <a:r>
              <a:rPr sz="650" spc="5" dirty="0">
                <a:latin typeface="Times New Roman"/>
                <a:cs typeface="Times New Roman"/>
              </a:rPr>
              <a:t>MQswCQYDVQQGEwJVUzEVMBMGA1UEChMMRGlnaUNlcnQgSW5jMSkwJwYDVQQDEyBE</a:t>
            </a:r>
            <a:r>
              <a:rPr sz="650" spc="25" dirty="0">
                <a:latin typeface="Times New Roman"/>
                <a:cs typeface="Times New Roman"/>
              </a:rPr>
              <a:t> </a:t>
            </a:r>
            <a:r>
              <a:rPr sz="650" spc="5" dirty="0">
                <a:latin typeface="Times New Roman"/>
                <a:cs typeface="Times New Roman"/>
              </a:rPr>
              <a:t>aWdpQ2VydCBUTFMgUlNBIFNIQTI1NiAyMDIwIENBMTAeFw0yMzAxMTMwMDAwMDBa</a:t>
            </a:r>
            <a:endParaRPr sz="650">
              <a:latin typeface="Times New Roman"/>
              <a:cs typeface="Times New Roman"/>
            </a:endParaRPr>
          </a:p>
          <a:p>
            <a:pPr marL="12700">
              <a:lnSpc>
                <a:spcPct val="100000"/>
              </a:lnSpc>
              <a:spcBef>
                <a:spcPts val="165"/>
              </a:spcBef>
            </a:pPr>
            <a:r>
              <a:rPr sz="650" spc="-15" dirty="0">
                <a:latin typeface="Times New Roman"/>
                <a:cs typeface="Times New Roman"/>
              </a:rPr>
              <a:t>Fw0yNDAyMTMyMzU5NTlaMIGWMQswCQYDVQQGEwJVUzETMBEGA1UECBMKQ2FsaWZv</a:t>
            </a:r>
            <a:r>
              <a:rPr sz="650" spc="5" dirty="0">
                <a:latin typeface="Times New Roman"/>
                <a:cs typeface="Times New Roman"/>
              </a:rPr>
              <a:t> </a:t>
            </a:r>
            <a:r>
              <a:rPr sz="650" spc="10" dirty="0">
                <a:latin typeface="Times New Roman"/>
                <a:cs typeface="Times New Roman"/>
              </a:rPr>
              <a:t>XML </a:t>
            </a:r>
            <a:r>
              <a:rPr sz="650" dirty="0">
                <a:latin typeface="Times New Roman"/>
                <a:cs typeface="Times New Roman"/>
              </a:rPr>
              <a:t>(Extensible</a:t>
            </a:r>
            <a:r>
              <a:rPr sz="650" spc="5" dirty="0">
                <a:latin typeface="Times New Roman"/>
                <a:cs typeface="Times New Roman"/>
              </a:rPr>
              <a:t> Markup</a:t>
            </a:r>
            <a:r>
              <a:rPr sz="650" spc="10" dirty="0">
                <a:latin typeface="Times New Roman"/>
                <a:cs typeface="Times New Roman"/>
              </a:rPr>
              <a:t> </a:t>
            </a:r>
            <a:r>
              <a:rPr sz="650" dirty="0">
                <a:latin typeface="Times New Roman"/>
                <a:cs typeface="Times New Roman"/>
              </a:rPr>
              <a:t>Language</a:t>
            </a:r>
            <a:r>
              <a:rPr sz="650" spc="5" dirty="0">
                <a:latin typeface="Times New Roman"/>
                <a:cs typeface="Times New Roman"/>
              </a:rPr>
              <a:t> </a:t>
            </a:r>
            <a:r>
              <a:rPr sz="650" spc="10" dirty="0">
                <a:latin typeface="Times New Roman"/>
                <a:cs typeface="Times New Roman"/>
              </a:rPr>
              <a:t>-</a:t>
            </a:r>
            <a:r>
              <a:rPr sz="650" spc="5" dirty="0">
                <a:latin typeface="Times New Roman"/>
                <a:cs typeface="Times New Roman"/>
              </a:rPr>
              <a:t> </a:t>
            </a:r>
            <a:r>
              <a:rPr sz="650" dirty="0">
                <a:latin typeface="Calibri"/>
                <a:cs typeface="Calibri"/>
              </a:rPr>
              <a:t>δομημένη</a:t>
            </a:r>
            <a:r>
              <a:rPr sz="650" spc="25" dirty="0">
                <a:latin typeface="Calibri"/>
                <a:cs typeface="Calibri"/>
              </a:rPr>
              <a:t> </a:t>
            </a:r>
            <a:r>
              <a:rPr sz="650" spc="5" dirty="0">
                <a:latin typeface="Calibri"/>
                <a:cs typeface="Calibri"/>
              </a:rPr>
              <a:t>μορφή</a:t>
            </a:r>
            <a:r>
              <a:rPr sz="650" spc="25" dirty="0">
                <a:latin typeface="Calibri"/>
                <a:cs typeface="Calibri"/>
              </a:rPr>
              <a:t> </a:t>
            </a:r>
            <a:r>
              <a:rPr sz="650" dirty="0">
                <a:latin typeface="Calibri"/>
                <a:cs typeface="Calibri"/>
              </a:rPr>
              <a:t>ανταλλαγής</a:t>
            </a:r>
            <a:r>
              <a:rPr sz="650" spc="30" dirty="0">
                <a:latin typeface="Calibri"/>
                <a:cs typeface="Calibri"/>
              </a:rPr>
              <a:t> </a:t>
            </a:r>
            <a:r>
              <a:rPr sz="650" dirty="0">
                <a:latin typeface="Calibri"/>
                <a:cs typeface="Calibri"/>
              </a:rPr>
              <a:t>δεδομένων</a:t>
            </a:r>
            <a:r>
              <a:rPr sz="650" dirty="0">
                <a:latin typeface="Times New Roman"/>
                <a:cs typeface="Times New Roman"/>
              </a:rPr>
              <a:t>n)</a:t>
            </a:r>
            <a:endParaRPr sz="650">
              <a:latin typeface="Times New Roman"/>
              <a:cs typeface="Times New Roman"/>
            </a:endParaRPr>
          </a:p>
          <a:p>
            <a:pPr marL="12700" marR="3771265">
              <a:lnSpc>
                <a:spcPct val="119900"/>
              </a:lnSpc>
              <a:spcBef>
                <a:spcPts val="45"/>
              </a:spcBef>
            </a:pPr>
            <a:r>
              <a:rPr sz="650" dirty="0">
                <a:latin typeface="Times New Roman"/>
                <a:cs typeface="Times New Roman"/>
              </a:rPr>
              <a:t>b3Jwb3JhdGlvbsKgZm9ywqBBc3NpZ25lZMKgTmFtZXPCoGFuZMKgTnVtYmVyczEY </a:t>
            </a:r>
            <a:r>
              <a:rPr sz="650" spc="5" dirty="0">
                <a:latin typeface="Times New Roman"/>
                <a:cs typeface="Times New Roman"/>
              </a:rPr>
              <a:t> </a:t>
            </a:r>
            <a:r>
              <a:rPr sz="650" spc="-15" dirty="0">
                <a:latin typeface="Times New Roman"/>
                <a:cs typeface="Times New Roman"/>
              </a:rPr>
              <a:t>MBYGA1UEAxMPd3d3LmV4YW1wbGUub3JnMIIBIjANBgkqhkiG9w0BAQEFAAOCAQ8A</a:t>
            </a:r>
            <a:endParaRPr sz="650">
              <a:latin typeface="Times New Roman"/>
              <a:cs typeface="Times New Roman"/>
            </a:endParaRPr>
          </a:p>
          <a:p>
            <a:pPr marL="12700" marR="3905885">
              <a:lnSpc>
                <a:spcPct val="119900"/>
              </a:lnSpc>
            </a:pPr>
            <a:r>
              <a:rPr sz="650" dirty="0">
                <a:latin typeface="Times New Roman"/>
                <a:cs typeface="Times New Roman"/>
              </a:rPr>
              <a:t>MIIBCgKCAQEAwoB3iVm4RW+6StkR+nutx1fQevu2+t0Fu6KBcbvhfyHSXy7w0nJO </a:t>
            </a:r>
            <a:r>
              <a:rPr sz="650" spc="5" dirty="0">
                <a:latin typeface="Times New Roman"/>
                <a:cs typeface="Times New Roman"/>
              </a:rPr>
              <a:t> </a:t>
            </a:r>
            <a:r>
              <a:rPr sz="650" dirty="0">
                <a:latin typeface="Times New Roman"/>
                <a:cs typeface="Times New Roman"/>
              </a:rPr>
              <a:t>dTT4jWLjStpRkNQBPZwMwHH35i+21gdnJtDe/xfO8IX9McFmyodlBUcqX8CruIzD </a:t>
            </a:r>
            <a:r>
              <a:rPr sz="650" spc="5" dirty="0">
                <a:latin typeface="Times New Roman"/>
                <a:cs typeface="Times New Roman"/>
              </a:rPr>
              <a:t> </a:t>
            </a:r>
            <a:r>
              <a:rPr sz="650" spc="-15" dirty="0">
                <a:latin typeface="Times New Roman"/>
                <a:cs typeface="Times New Roman"/>
              </a:rPr>
              <a:t>v9AXf2OjXPBG+4aq+03XKl5/muATl32++301Vw1dXoGYNeoWQqLTsHT3WS3tOOf+</a:t>
            </a:r>
            <a:endParaRPr sz="650">
              <a:latin typeface="Times New Roman"/>
              <a:cs typeface="Times New Roman"/>
            </a:endParaRPr>
          </a:p>
          <a:p>
            <a:pPr marL="12700">
              <a:lnSpc>
                <a:spcPct val="100000"/>
              </a:lnSpc>
              <a:spcBef>
                <a:spcPts val="320"/>
              </a:spcBef>
            </a:pPr>
            <a:r>
              <a:rPr sz="650" dirty="0">
                <a:latin typeface="Times New Roman"/>
                <a:cs typeface="Times New Roman"/>
              </a:rPr>
              <a:t>ehuzNuZ+rj+ephaD3lMBToEArrtC9R91KTTN6YSAOK48NxTA8CfOMFK5itxfIqB5</a:t>
            </a:r>
            <a:endParaRPr sz="650">
              <a:latin typeface="Times New Roman"/>
              <a:cs typeface="Times New Roman"/>
            </a:endParaRPr>
          </a:p>
          <a:p>
            <a:pPr marL="12700" marR="3651250">
              <a:lnSpc>
                <a:spcPct val="119900"/>
              </a:lnSpc>
              <a:spcBef>
                <a:spcPts val="90"/>
              </a:spcBef>
            </a:pPr>
            <a:r>
              <a:rPr sz="650" dirty="0">
                <a:latin typeface="Times New Roman"/>
                <a:cs typeface="Times New Roman"/>
              </a:rPr>
              <a:t>+E9OSQTidXyqLyoeA+xxTKMqYfxvypEek1oueAhY9u67NCBdmuavxtfyvwp7+o6S </a:t>
            </a:r>
            <a:r>
              <a:rPr sz="650" spc="5" dirty="0">
                <a:latin typeface="Times New Roman"/>
                <a:cs typeface="Times New Roman"/>
              </a:rPr>
              <a:t> d+NsewxAhmRKFexw13KOYzDhC+9aMJcuJQIDAQABo4ID2DCCA9QwHwYDVR0jBBgw </a:t>
            </a:r>
            <a:r>
              <a:rPr sz="650" spc="10" dirty="0">
                <a:latin typeface="Times New Roman"/>
                <a:cs typeface="Times New Roman"/>
              </a:rPr>
              <a:t> </a:t>
            </a:r>
            <a:r>
              <a:rPr sz="650" dirty="0">
                <a:latin typeface="Times New Roman"/>
                <a:cs typeface="Times New Roman"/>
              </a:rPr>
              <a:t>FoAUt2ui6qiqhIx56rTaD5iyxZV2ufQwHQYDVR0OBBYEFLCTP+gXgv1ssrYXh8vj </a:t>
            </a:r>
            <a:r>
              <a:rPr sz="650" spc="5" dirty="0">
                <a:latin typeface="Times New Roman"/>
                <a:cs typeface="Times New Roman"/>
              </a:rPr>
              <a:t> gP6CmwGeMIGBBgNVHREEejB4gg93d3cuZXhhbXBsZS5vcmeCC2V4YW1wbGUubmV0 </a:t>
            </a:r>
            <a:r>
              <a:rPr sz="650" spc="10" dirty="0">
                <a:latin typeface="Times New Roman"/>
                <a:cs typeface="Times New Roman"/>
              </a:rPr>
              <a:t> </a:t>
            </a:r>
            <a:r>
              <a:rPr sz="650" dirty="0">
                <a:latin typeface="Times New Roman"/>
                <a:cs typeface="Times New Roman"/>
              </a:rPr>
              <a:t>ggtleGFtcGxlLmVkdYILZXhhbXBsZS5jb22CC2V4YW1wbGUub3Jngg93d3cuZXhh </a:t>
            </a:r>
            <a:r>
              <a:rPr sz="650" spc="5" dirty="0">
                <a:latin typeface="Times New Roman"/>
                <a:cs typeface="Times New Roman"/>
              </a:rPr>
              <a:t> bXBsZS5jb22CD3d3dy5leGFtcGxlLmVkdYIPd3d3LmV4YW1wbGUubmV0MA4GA1Ud </a:t>
            </a:r>
            <a:r>
              <a:rPr sz="650" spc="10" dirty="0">
                <a:latin typeface="Times New Roman"/>
                <a:cs typeface="Times New Roman"/>
              </a:rPr>
              <a:t> </a:t>
            </a:r>
            <a:r>
              <a:rPr sz="650" spc="-15" dirty="0">
                <a:latin typeface="Times New Roman"/>
                <a:cs typeface="Times New Roman"/>
              </a:rPr>
              <a:t>DwEB/wQEAwIFoDAdBgNVHSUEFjAUBggrBgEFBQcDAQYIKwYBBQUHAwIwgY8GA1Ud</a:t>
            </a:r>
            <a:endParaRPr sz="650">
              <a:latin typeface="Times New Roman"/>
              <a:cs typeface="Times New Roman"/>
            </a:endParaRPr>
          </a:p>
          <a:p>
            <a:pPr marL="12700" marR="1140460" indent="142875">
              <a:lnSpc>
                <a:spcPts val="950"/>
              </a:lnSpc>
              <a:spcBef>
                <a:spcPts val="45"/>
              </a:spcBef>
            </a:pPr>
            <a:r>
              <a:rPr sz="650" spc="-15" dirty="0">
                <a:latin typeface="Times New Roman"/>
                <a:cs typeface="Times New Roman"/>
              </a:rPr>
              <a:t>HwSBhzCBhDBAoD6gPIY6aHR0cDovL2NybDMuZGlnaWNlcnQuY29tL0RpZ2lDZXJ0 </a:t>
            </a:r>
            <a:r>
              <a:rPr sz="650" spc="-10" dirty="0">
                <a:latin typeface="Times New Roman"/>
                <a:cs typeface="Times New Roman"/>
              </a:rPr>
              <a:t> </a:t>
            </a:r>
            <a:r>
              <a:rPr sz="650" spc="-15" dirty="0">
                <a:latin typeface="Times New Roman"/>
                <a:cs typeface="Times New Roman"/>
              </a:rPr>
              <a:t>VExTUlNBU0hBMjU2MjAyMENBMS00LmNybDBAoD6gPIY6aHR0cDovL2NybDQuZGln</a:t>
            </a:r>
            <a:r>
              <a:rPr sz="650" dirty="0">
                <a:latin typeface="Times New Roman"/>
                <a:cs typeface="Times New Roman"/>
              </a:rPr>
              <a:t> </a:t>
            </a:r>
            <a:r>
              <a:rPr sz="650" spc="-10" dirty="0">
                <a:latin typeface="Times New Roman"/>
                <a:cs typeface="Times New Roman"/>
              </a:rPr>
              <a:t>XML</a:t>
            </a:r>
            <a:r>
              <a:rPr sz="650" dirty="0">
                <a:latin typeface="Times New Roman"/>
                <a:cs typeface="Times New Roman"/>
              </a:rPr>
              <a:t> </a:t>
            </a:r>
            <a:r>
              <a:rPr sz="650" spc="-15" dirty="0">
                <a:latin typeface="Times New Roman"/>
                <a:cs typeface="Times New Roman"/>
              </a:rPr>
              <a:t>(Extensible</a:t>
            </a:r>
            <a:r>
              <a:rPr sz="650" spc="-5" dirty="0">
                <a:latin typeface="Times New Roman"/>
                <a:cs typeface="Times New Roman"/>
              </a:rPr>
              <a:t> </a:t>
            </a:r>
            <a:r>
              <a:rPr sz="650" spc="-15" dirty="0">
                <a:latin typeface="Times New Roman"/>
                <a:cs typeface="Times New Roman"/>
              </a:rPr>
              <a:t>Markup</a:t>
            </a:r>
            <a:r>
              <a:rPr sz="650" dirty="0">
                <a:latin typeface="Times New Roman"/>
                <a:cs typeface="Times New Roman"/>
              </a:rPr>
              <a:t> </a:t>
            </a:r>
            <a:r>
              <a:rPr sz="650" spc="-15" dirty="0">
                <a:latin typeface="Times New Roman"/>
                <a:cs typeface="Times New Roman"/>
              </a:rPr>
              <a:t>Language</a:t>
            </a:r>
            <a:r>
              <a:rPr sz="650" spc="-5" dirty="0">
                <a:latin typeface="Times New Roman"/>
                <a:cs typeface="Times New Roman"/>
              </a:rPr>
              <a:t> </a:t>
            </a:r>
            <a:r>
              <a:rPr sz="650" dirty="0">
                <a:latin typeface="Times New Roman"/>
                <a:cs typeface="Times New Roman"/>
              </a:rPr>
              <a:t>-</a:t>
            </a:r>
            <a:r>
              <a:rPr sz="650" spc="5" dirty="0">
                <a:latin typeface="Times New Roman"/>
                <a:cs typeface="Times New Roman"/>
              </a:rPr>
              <a:t> </a:t>
            </a:r>
            <a:r>
              <a:rPr sz="650" spc="-15" dirty="0">
                <a:latin typeface="Calibri"/>
                <a:cs typeface="Calibri"/>
              </a:rPr>
              <a:t>δομημένη</a:t>
            </a:r>
            <a:r>
              <a:rPr sz="650" spc="15" dirty="0">
                <a:latin typeface="Calibri"/>
                <a:cs typeface="Calibri"/>
              </a:rPr>
              <a:t> </a:t>
            </a:r>
            <a:r>
              <a:rPr sz="650" spc="-15" dirty="0">
                <a:latin typeface="Calibri"/>
                <a:cs typeface="Calibri"/>
              </a:rPr>
              <a:t>μορφή</a:t>
            </a:r>
            <a:r>
              <a:rPr sz="650" spc="15" dirty="0">
                <a:latin typeface="Calibri"/>
                <a:cs typeface="Calibri"/>
              </a:rPr>
              <a:t> </a:t>
            </a:r>
            <a:r>
              <a:rPr sz="650" spc="-15" dirty="0">
                <a:latin typeface="Calibri"/>
                <a:cs typeface="Calibri"/>
              </a:rPr>
              <a:t>ανταλλαγής</a:t>
            </a:r>
            <a:r>
              <a:rPr sz="650" spc="20" dirty="0">
                <a:latin typeface="Calibri"/>
                <a:cs typeface="Calibri"/>
              </a:rPr>
              <a:t> </a:t>
            </a:r>
            <a:r>
              <a:rPr sz="650" spc="-15" dirty="0">
                <a:latin typeface="Calibri"/>
                <a:cs typeface="Calibri"/>
              </a:rPr>
              <a:t>δεδομένων</a:t>
            </a:r>
            <a:r>
              <a:rPr sz="650" spc="-15" dirty="0">
                <a:latin typeface="Times New Roman"/>
                <a:cs typeface="Times New Roman"/>
              </a:rPr>
              <a:t>n)</a:t>
            </a:r>
            <a:endParaRPr sz="650">
              <a:latin typeface="Times New Roman"/>
              <a:cs typeface="Times New Roman"/>
            </a:endParaRPr>
          </a:p>
          <a:p>
            <a:pPr marL="12700">
              <a:lnSpc>
                <a:spcPct val="100000"/>
              </a:lnSpc>
              <a:spcBef>
                <a:spcPts val="135"/>
              </a:spcBef>
            </a:pPr>
            <a:r>
              <a:rPr sz="650" spc="-15" dirty="0">
                <a:latin typeface="Times New Roman"/>
                <a:cs typeface="Times New Roman"/>
              </a:rPr>
              <a:t>aWNlcnQuY29tL0RpZ2lDZXJ0VExTUlNBU0hBMjU2MjAyMENBMS00LmNybDA+BgNV</a:t>
            </a:r>
            <a:endParaRPr sz="650">
              <a:latin typeface="Times New Roman"/>
              <a:cs typeface="Times New Roman"/>
            </a:endParaRPr>
          </a:p>
          <a:p>
            <a:pPr marL="12700" marR="1304290" indent="144780">
              <a:lnSpc>
                <a:spcPts val="950"/>
              </a:lnSpc>
              <a:spcBef>
                <a:spcPts val="45"/>
              </a:spcBef>
            </a:pPr>
            <a:r>
              <a:rPr sz="650" spc="-15" dirty="0">
                <a:latin typeface="Times New Roman"/>
                <a:cs typeface="Times New Roman"/>
              </a:rPr>
              <a:t>HSAENzA1MDMGBmeBDAECAjApMCcGCCsGAQUFBwIBFhtodHRwOi8vd3d3LmRpZ2lj </a:t>
            </a:r>
            <a:r>
              <a:rPr sz="650" spc="-10" dirty="0">
                <a:latin typeface="Times New Roman"/>
                <a:cs typeface="Times New Roman"/>
              </a:rPr>
              <a:t> </a:t>
            </a:r>
            <a:r>
              <a:rPr sz="650" spc="-15" dirty="0">
                <a:latin typeface="Times New Roman"/>
                <a:cs typeface="Times New Roman"/>
              </a:rPr>
              <a:t>ZXJ0LmNvbS9DUFMwfwwYIKwYBBQUHAQEEczBxMCQGCCsGAQUFBzABhhhodHRwOi8v</a:t>
            </a:r>
            <a:r>
              <a:rPr sz="650" spc="5" dirty="0">
                <a:latin typeface="Times New Roman"/>
                <a:cs typeface="Times New Roman"/>
              </a:rPr>
              <a:t> </a:t>
            </a:r>
            <a:r>
              <a:rPr sz="650" spc="10" dirty="0">
                <a:latin typeface="Times New Roman"/>
                <a:cs typeface="Times New Roman"/>
              </a:rPr>
              <a:t>XML </a:t>
            </a:r>
            <a:r>
              <a:rPr sz="650" dirty="0">
                <a:latin typeface="Times New Roman"/>
                <a:cs typeface="Times New Roman"/>
              </a:rPr>
              <a:t>(Extensible</a:t>
            </a:r>
            <a:r>
              <a:rPr sz="650" spc="5" dirty="0">
                <a:latin typeface="Times New Roman"/>
                <a:cs typeface="Times New Roman"/>
              </a:rPr>
              <a:t> Markup </a:t>
            </a:r>
            <a:r>
              <a:rPr sz="650" dirty="0">
                <a:latin typeface="Times New Roman"/>
                <a:cs typeface="Times New Roman"/>
              </a:rPr>
              <a:t>Language</a:t>
            </a:r>
            <a:r>
              <a:rPr sz="650" spc="5" dirty="0">
                <a:latin typeface="Times New Roman"/>
                <a:cs typeface="Times New Roman"/>
              </a:rPr>
              <a:t> </a:t>
            </a:r>
            <a:r>
              <a:rPr sz="650" spc="10" dirty="0">
                <a:latin typeface="Times New Roman"/>
                <a:cs typeface="Times New Roman"/>
              </a:rPr>
              <a:t>- </a:t>
            </a:r>
            <a:r>
              <a:rPr sz="650" dirty="0">
                <a:latin typeface="Calibri"/>
                <a:cs typeface="Calibri"/>
              </a:rPr>
              <a:t>δομημένη</a:t>
            </a:r>
            <a:r>
              <a:rPr sz="650" spc="20" dirty="0">
                <a:latin typeface="Calibri"/>
                <a:cs typeface="Calibri"/>
              </a:rPr>
              <a:t> </a:t>
            </a:r>
            <a:r>
              <a:rPr sz="650" spc="5" dirty="0">
                <a:latin typeface="Calibri"/>
                <a:cs typeface="Calibri"/>
              </a:rPr>
              <a:t>μορφή</a:t>
            </a:r>
            <a:r>
              <a:rPr sz="650" spc="25" dirty="0">
                <a:latin typeface="Calibri"/>
                <a:cs typeface="Calibri"/>
              </a:rPr>
              <a:t> </a:t>
            </a:r>
            <a:r>
              <a:rPr sz="650" dirty="0">
                <a:latin typeface="Calibri"/>
                <a:cs typeface="Calibri"/>
              </a:rPr>
              <a:t>ανταλλαγής</a:t>
            </a:r>
            <a:endParaRPr sz="650">
              <a:latin typeface="Calibri"/>
              <a:cs typeface="Calibri"/>
            </a:endParaRPr>
          </a:p>
          <a:p>
            <a:pPr marL="12700" marR="3284854">
              <a:lnSpc>
                <a:spcPts val="980"/>
              </a:lnSpc>
              <a:spcBef>
                <a:spcPts val="10"/>
              </a:spcBef>
            </a:pPr>
            <a:r>
              <a:rPr sz="650" dirty="0">
                <a:latin typeface="Calibri"/>
                <a:cs typeface="Calibri"/>
              </a:rPr>
              <a:t>δεδομένων</a:t>
            </a:r>
            <a:r>
              <a:rPr sz="650" dirty="0">
                <a:latin typeface="Times New Roman"/>
                <a:cs typeface="Times New Roman"/>
              </a:rPr>
              <a:t>n) </a:t>
            </a:r>
            <a:r>
              <a:rPr sz="650" spc="5" dirty="0">
                <a:latin typeface="Times New Roman"/>
                <a:cs typeface="Times New Roman"/>
              </a:rPr>
              <a:t>Z2ljZXJ0LmNvbS9EaWdpQ2VydFRMU1JTQVNIQTI1NjIwMjBDQTEtMS5jcnQwCQYD </a:t>
            </a:r>
            <a:r>
              <a:rPr sz="650" spc="10" dirty="0">
                <a:latin typeface="Times New Roman"/>
                <a:cs typeface="Times New Roman"/>
              </a:rPr>
              <a:t> </a:t>
            </a:r>
            <a:r>
              <a:rPr sz="650" spc="5" dirty="0">
                <a:latin typeface="Times New Roman"/>
                <a:cs typeface="Times New Roman"/>
              </a:rPr>
              <a:t>VR0TBAIwADCCAX8GCisGAQQB1nkCBAIEggFvBIIBawFpAHYA7s3QZNXbGs7FXLed</a:t>
            </a:r>
            <a:endParaRPr sz="650">
              <a:latin typeface="Times New Roman"/>
              <a:cs typeface="Times New Roman"/>
            </a:endParaRPr>
          </a:p>
          <a:p>
            <a:pPr marL="12700">
              <a:lnSpc>
                <a:spcPct val="100000"/>
              </a:lnSpc>
              <a:spcBef>
                <a:spcPts val="90"/>
              </a:spcBef>
            </a:pPr>
            <a:r>
              <a:rPr sz="650" spc="5" dirty="0">
                <a:latin typeface="Times New Roman"/>
                <a:cs typeface="Times New Roman"/>
              </a:rPr>
              <a:t>tM0TojKHRny87N7DUUhZRnEftZsAAAGFq0gFIwAABAMARzBFAiEAqt+fK6jFdGA6</a:t>
            </a:r>
            <a:endParaRPr sz="650">
              <a:latin typeface="Times New Roman"/>
              <a:cs typeface="Times New Roman"/>
            </a:endParaRPr>
          </a:p>
          <a:p>
            <a:pPr marL="12700" marR="3778250">
              <a:lnSpc>
                <a:spcPct val="119900"/>
              </a:lnSpc>
            </a:pPr>
            <a:r>
              <a:rPr sz="650" dirty="0">
                <a:latin typeface="Times New Roman"/>
                <a:cs typeface="Times New Roman"/>
              </a:rPr>
              <a:t>tv0EWt9rax0WYBV4re9jgZgq0zi42QUCIEBh1yKpPvgX1BreE0wBUmriOVUhJS77 </a:t>
            </a:r>
            <a:r>
              <a:rPr sz="650" spc="5" dirty="0">
                <a:latin typeface="Times New Roman"/>
                <a:cs typeface="Times New Roman"/>
              </a:rPr>
              <a:t> </a:t>
            </a:r>
            <a:r>
              <a:rPr sz="650" dirty="0">
                <a:latin typeface="Times New Roman"/>
                <a:cs typeface="Times New Roman"/>
              </a:rPr>
              <a:t>KgF193fT2877AHcAc9meiRtMlnigIH1HneayxhzQUV5xGSqMa4AQesF3crUAAAGF </a:t>
            </a:r>
            <a:r>
              <a:rPr sz="650" spc="5" dirty="0">
                <a:latin typeface="Times New Roman"/>
                <a:cs typeface="Times New Roman"/>
              </a:rPr>
              <a:t> </a:t>
            </a:r>
            <a:r>
              <a:rPr sz="650" dirty="0">
                <a:latin typeface="Times New Roman"/>
                <a:cs typeface="Times New Roman"/>
              </a:rPr>
              <a:t>q0gFnwAABAMASDBGAiEA12SUFK5rgLqRzvgcr7ZzV4nl+Zt9lloAzRLfPc7vSPAC </a:t>
            </a:r>
            <a:r>
              <a:rPr sz="650" spc="5" dirty="0">
                <a:latin typeface="Times New Roman"/>
                <a:cs typeface="Times New Roman"/>
              </a:rPr>
              <a:t> </a:t>
            </a:r>
            <a:r>
              <a:rPr sz="650" dirty="0">
                <a:latin typeface="Times New Roman"/>
                <a:cs typeface="Times New Roman"/>
              </a:rPr>
              <a:t>IQCXPbwScx1rE+BjFawZlVjLj/1PsM0KQQcsfHDZJUTLwAB2AEiw42vapkc0D+Vq </a:t>
            </a:r>
            <a:r>
              <a:rPr sz="650" spc="5" dirty="0">
                <a:latin typeface="Times New Roman"/>
                <a:cs typeface="Times New Roman"/>
              </a:rPr>
              <a:t> AvqdMOscUgHLVt0sgdm7v6s52IRzAAABhatIBV4AAAQDAEcwRQIhAN5bhHthoyWM </a:t>
            </a:r>
            <a:r>
              <a:rPr sz="650" spc="-150" dirty="0">
                <a:latin typeface="Times New Roman"/>
                <a:cs typeface="Times New Roman"/>
              </a:rPr>
              <a:t> </a:t>
            </a:r>
            <a:r>
              <a:rPr sz="650" spc="-15" dirty="0">
                <a:latin typeface="Times New Roman"/>
                <a:cs typeface="Times New Roman"/>
              </a:rPr>
              <a:t>J3CQB/1iYFEhMgUVkFhHDM/nlE9ThCwhAiAPvPJXyp7a2kzwJX3P7fqH5Xko3rPh</a:t>
            </a:r>
            <a:endParaRPr sz="650">
              <a:latin typeface="Times New Roman"/>
              <a:cs typeface="Times New Roman"/>
            </a:endParaRPr>
          </a:p>
          <a:p>
            <a:pPr marL="12700" marR="1313815">
              <a:lnSpc>
                <a:spcPts val="990"/>
              </a:lnSpc>
              <a:spcBef>
                <a:spcPts val="25"/>
              </a:spcBef>
            </a:pPr>
            <a:r>
              <a:rPr sz="650" spc="-15" dirty="0">
                <a:latin typeface="Times New Roman"/>
                <a:cs typeface="Times New Roman"/>
              </a:rPr>
              <a:t>CzRoXYd6W+QkCjANBgkqhkiG9w0BAQsFAAOCAQEAWeRK2KmCuppK8WMMbXYmdbM8</a:t>
            </a:r>
            <a:r>
              <a:rPr sz="650" spc="-10" dirty="0">
                <a:latin typeface="Times New Roman"/>
                <a:cs typeface="Times New Roman"/>
              </a:rPr>
              <a:t> </a:t>
            </a:r>
            <a:r>
              <a:rPr sz="650" spc="10" dirty="0">
                <a:latin typeface="Times New Roman"/>
                <a:cs typeface="Times New Roman"/>
              </a:rPr>
              <a:t>XML</a:t>
            </a:r>
            <a:r>
              <a:rPr sz="650" spc="5" dirty="0">
                <a:latin typeface="Times New Roman"/>
                <a:cs typeface="Times New Roman"/>
              </a:rPr>
              <a:t> </a:t>
            </a:r>
            <a:r>
              <a:rPr sz="650" dirty="0">
                <a:latin typeface="Times New Roman"/>
                <a:cs typeface="Times New Roman"/>
              </a:rPr>
              <a:t>(Extensible </a:t>
            </a:r>
            <a:r>
              <a:rPr sz="650" spc="5" dirty="0">
                <a:latin typeface="Times New Roman"/>
                <a:cs typeface="Times New Roman"/>
              </a:rPr>
              <a:t>Markup </a:t>
            </a:r>
            <a:r>
              <a:rPr sz="650" dirty="0">
                <a:latin typeface="Times New Roman"/>
                <a:cs typeface="Times New Roman"/>
              </a:rPr>
              <a:t>Language </a:t>
            </a:r>
            <a:r>
              <a:rPr sz="650" spc="10" dirty="0">
                <a:latin typeface="Times New Roman"/>
                <a:cs typeface="Times New Roman"/>
              </a:rPr>
              <a:t>-</a:t>
            </a:r>
            <a:r>
              <a:rPr sz="650" spc="5" dirty="0">
                <a:latin typeface="Times New Roman"/>
                <a:cs typeface="Times New Roman"/>
              </a:rPr>
              <a:t> </a:t>
            </a:r>
            <a:r>
              <a:rPr sz="650" dirty="0">
                <a:latin typeface="Calibri"/>
                <a:cs typeface="Calibri"/>
              </a:rPr>
              <a:t>δομημένη</a:t>
            </a:r>
            <a:r>
              <a:rPr sz="650" spc="20" dirty="0">
                <a:latin typeface="Calibri"/>
                <a:cs typeface="Calibri"/>
              </a:rPr>
              <a:t> </a:t>
            </a:r>
            <a:r>
              <a:rPr sz="650" spc="5" dirty="0">
                <a:latin typeface="Calibri"/>
                <a:cs typeface="Calibri"/>
              </a:rPr>
              <a:t>μορφή</a:t>
            </a:r>
            <a:r>
              <a:rPr sz="650" spc="20" dirty="0">
                <a:latin typeface="Calibri"/>
                <a:cs typeface="Calibri"/>
              </a:rPr>
              <a:t> </a:t>
            </a:r>
            <a:r>
              <a:rPr sz="650" dirty="0">
                <a:latin typeface="Calibri"/>
                <a:cs typeface="Calibri"/>
              </a:rPr>
              <a:t>ανταλλαγής </a:t>
            </a:r>
            <a:r>
              <a:rPr sz="650" spc="5" dirty="0">
                <a:latin typeface="Calibri"/>
                <a:cs typeface="Calibri"/>
              </a:rPr>
              <a:t> </a:t>
            </a:r>
            <a:r>
              <a:rPr sz="650" dirty="0">
                <a:latin typeface="Calibri"/>
                <a:cs typeface="Calibri"/>
              </a:rPr>
              <a:t>δεδομένων</a:t>
            </a:r>
            <a:r>
              <a:rPr sz="650" dirty="0">
                <a:latin typeface="Times New Roman"/>
                <a:cs typeface="Times New Roman"/>
              </a:rPr>
              <a:t>n)</a:t>
            </a:r>
            <a:endParaRPr sz="650">
              <a:latin typeface="Times New Roman"/>
              <a:cs typeface="Times New Roman"/>
            </a:endParaRPr>
          </a:p>
          <a:p>
            <a:pPr marL="12700">
              <a:lnSpc>
                <a:spcPct val="100000"/>
              </a:lnSpc>
              <a:spcBef>
                <a:spcPts val="220"/>
              </a:spcBef>
            </a:pPr>
            <a:r>
              <a:rPr sz="650" dirty="0">
                <a:latin typeface="Times New Roman"/>
                <a:cs typeface="Times New Roman"/>
              </a:rPr>
              <a:t>AG+5zSTuxELFTBaFnTRhOSO/xo6VyYSpsuVBD0R415W5z9l0v1hP5xb/fEAwxGxO</a:t>
            </a:r>
            <a:endParaRPr sz="650">
              <a:latin typeface="Times New Roman"/>
              <a:cs typeface="Times New Roman"/>
            </a:endParaRPr>
          </a:p>
        </p:txBody>
      </p:sp>
      <p:sp>
        <p:nvSpPr>
          <p:cNvPr id="8" name="object 8"/>
          <p:cNvSpPr txBox="1"/>
          <p:nvPr/>
        </p:nvSpPr>
        <p:spPr>
          <a:xfrm>
            <a:off x="2505710" y="4814252"/>
            <a:ext cx="2830195" cy="124460"/>
          </a:xfrm>
          <a:prstGeom prst="rect">
            <a:avLst/>
          </a:prstGeom>
        </p:spPr>
        <p:txBody>
          <a:bodyPr vert="horz" wrap="square" lIns="0" tIns="12700" rIns="0" bIns="0" rtlCol="0">
            <a:spAutoFit/>
          </a:bodyPr>
          <a:lstStyle/>
          <a:p>
            <a:pPr marL="12700">
              <a:lnSpc>
                <a:spcPct val="100000"/>
              </a:lnSpc>
              <a:spcBef>
                <a:spcPts val="100"/>
              </a:spcBef>
            </a:pPr>
            <a:r>
              <a:rPr sz="650" spc="-15" dirty="0">
                <a:latin typeface="Times New Roman"/>
                <a:cs typeface="Times New Roman"/>
              </a:rPr>
              <a:t>Ik3Lg2c6k78rxcWcGvJDoSU7hPb3U26oha7eFHSRMAYN8gfUxAi6Q2TF4j/arMVB</a:t>
            </a:r>
            <a:endParaRPr sz="650">
              <a:latin typeface="Times New Roman"/>
              <a:cs typeface="Times New Roman"/>
            </a:endParaRPr>
          </a:p>
        </p:txBody>
      </p:sp>
      <p:sp>
        <p:nvSpPr>
          <p:cNvPr id="9" name="object 9"/>
          <p:cNvSpPr txBox="1"/>
          <p:nvPr/>
        </p:nvSpPr>
        <p:spPr>
          <a:xfrm>
            <a:off x="10880725" y="4776152"/>
            <a:ext cx="116205"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Calibri"/>
                <a:cs typeface="Calibri"/>
              </a:rPr>
              <a:t>4</a:t>
            </a:r>
            <a:endParaRPr sz="1400">
              <a:latin typeface="Calibri"/>
              <a:cs typeface="Calibri"/>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736917" y="501015"/>
            <a:ext cx="9153525" cy="6217920"/>
            <a:chOff x="736917" y="501015"/>
            <a:chExt cx="9153525" cy="6217920"/>
          </a:xfrm>
        </p:grpSpPr>
        <p:sp>
          <p:nvSpPr>
            <p:cNvPr id="4" name="object 4"/>
            <p:cNvSpPr/>
            <p:nvPr/>
          </p:nvSpPr>
          <p:spPr>
            <a:xfrm>
              <a:off x="755967" y="520065"/>
              <a:ext cx="8369300" cy="5892800"/>
            </a:xfrm>
            <a:custGeom>
              <a:avLst/>
              <a:gdLst/>
              <a:ahLst/>
              <a:cxnLst/>
              <a:rect l="l" t="t" r="r" b="b"/>
              <a:pathLst>
                <a:path w="8369300" h="5892800">
                  <a:moveTo>
                    <a:pt x="8369300" y="0"/>
                  </a:moveTo>
                  <a:lnTo>
                    <a:pt x="0" y="0"/>
                  </a:lnTo>
                  <a:lnTo>
                    <a:pt x="0" y="5892800"/>
                  </a:lnTo>
                  <a:lnTo>
                    <a:pt x="8369300" y="5892800"/>
                  </a:lnTo>
                  <a:lnTo>
                    <a:pt x="8369300" y="0"/>
                  </a:lnTo>
                  <a:close/>
                </a:path>
              </a:pathLst>
            </a:custGeom>
            <a:solidFill>
              <a:srgbClr val="999999"/>
            </a:solidFill>
          </p:spPr>
          <p:txBody>
            <a:bodyPr wrap="square" lIns="0" tIns="0" rIns="0" bIns="0" rtlCol="0"/>
            <a:lstStyle/>
            <a:p>
              <a:endParaRPr/>
            </a:p>
          </p:txBody>
        </p:sp>
        <p:sp>
          <p:nvSpPr>
            <p:cNvPr id="5" name="object 5"/>
            <p:cNvSpPr/>
            <p:nvPr/>
          </p:nvSpPr>
          <p:spPr>
            <a:xfrm>
              <a:off x="755967" y="520065"/>
              <a:ext cx="8369300" cy="5892800"/>
            </a:xfrm>
            <a:custGeom>
              <a:avLst/>
              <a:gdLst/>
              <a:ahLst/>
              <a:cxnLst/>
              <a:rect l="l" t="t" r="r" b="b"/>
              <a:pathLst>
                <a:path w="8369300" h="5892800">
                  <a:moveTo>
                    <a:pt x="4184650" y="5892800"/>
                  </a:moveTo>
                  <a:lnTo>
                    <a:pt x="0" y="5892800"/>
                  </a:lnTo>
                  <a:lnTo>
                    <a:pt x="0" y="0"/>
                  </a:lnTo>
                  <a:lnTo>
                    <a:pt x="8369300" y="0"/>
                  </a:lnTo>
                  <a:lnTo>
                    <a:pt x="8369300" y="5892800"/>
                  </a:lnTo>
                  <a:lnTo>
                    <a:pt x="4184650" y="5892800"/>
                  </a:lnTo>
                </a:path>
              </a:pathLst>
            </a:custGeom>
            <a:ln w="38100">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8360410" y="6106794"/>
              <a:ext cx="1530032" cy="612140"/>
            </a:xfrm>
            <a:prstGeom prst="rect">
              <a:avLst/>
            </a:prstGeom>
          </p:spPr>
        </p:pic>
      </p:grpSp>
      <p:sp>
        <p:nvSpPr>
          <p:cNvPr id="8" name="object 8"/>
          <p:cNvSpPr txBox="1"/>
          <p:nvPr/>
        </p:nvSpPr>
        <p:spPr>
          <a:xfrm>
            <a:off x="10870882" y="5226367"/>
            <a:ext cx="125095" cy="238760"/>
          </a:xfrm>
          <a:prstGeom prst="rect">
            <a:avLst/>
          </a:prstGeom>
        </p:spPr>
        <p:txBody>
          <a:bodyPr vert="horz" wrap="square" lIns="0" tIns="12700" rIns="0" bIns="0" rtlCol="0">
            <a:spAutoFit/>
          </a:bodyPr>
          <a:lstStyle/>
          <a:p>
            <a:pPr marL="12700">
              <a:lnSpc>
                <a:spcPct val="100000"/>
              </a:lnSpc>
              <a:spcBef>
                <a:spcPts val="100"/>
              </a:spcBef>
            </a:pPr>
            <a:r>
              <a:rPr sz="1400" spc="70" dirty="0">
                <a:solidFill>
                  <a:srgbClr val="FFFFFF"/>
                </a:solidFill>
                <a:latin typeface="Calibri"/>
                <a:cs typeface="Calibri"/>
              </a:rPr>
              <a:t>5</a:t>
            </a:r>
            <a:endParaRPr sz="1400">
              <a:latin typeface="Calibri"/>
              <a:cs typeface="Calibri"/>
            </a:endParaRPr>
          </a:p>
        </p:txBody>
      </p:sp>
      <p:pic>
        <p:nvPicPr>
          <p:cNvPr id="10" name="Εικόνα 9" descr="Εικόνα που περιέχει κείμενο, στιγμιότυπο οθόνης, έγγραφο, γραμματοσειρά&#10;&#10;Το περιεχόμενο που δημιουργείται από τεχνολογία AI ενδέχεται να είναι εσφαλμένο.">
            <a:extLst>
              <a:ext uri="{FF2B5EF4-FFF2-40B4-BE49-F238E27FC236}">
                <a16:creationId xmlns:a16="http://schemas.microsoft.com/office/drawing/2014/main" id="{162160FE-3012-187B-8F7F-F52BE9554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85588"/>
            <a:ext cx="10135121" cy="6286823"/>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7" name="object 7"/>
          <p:cNvSpPr txBox="1"/>
          <p:nvPr/>
        </p:nvSpPr>
        <p:spPr>
          <a:xfrm>
            <a:off x="1244282" y="666432"/>
            <a:ext cx="4702175" cy="1082040"/>
          </a:xfrm>
          <a:prstGeom prst="rect">
            <a:avLst/>
          </a:prstGeom>
        </p:spPr>
        <p:txBody>
          <a:bodyPr vert="horz" wrap="square" lIns="0" tIns="12700" rIns="0" bIns="0" rtlCol="0">
            <a:spAutoFit/>
          </a:bodyPr>
          <a:lstStyle/>
          <a:p>
            <a:pPr marL="635">
              <a:lnSpc>
                <a:spcPct val="100000"/>
              </a:lnSpc>
              <a:spcBef>
                <a:spcPts val="100"/>
              </a:spcBef>
            </a:pPr>
            <a:r>
              <a:rPr sz="600" spc="-10" dirty="0">
                <a:latin typeface="Times New Roman"/>
                <a:cs typeface="Times New Roman"/>
              </a:rPr>
              <a:t>---</a:t>
            </a:r>
            <a:endParaRPr sz="600">
              <a:latin typeface="Times New Roman"/>
              <a:cs typeface="Times New Roman"/>
            </a:endParaRPr>
          </a:p>
          <a:p>
            <a:pPr>
              <a:lnSpc>
                <a:spcPct val="100000"/>
              </a:lnSpc>
              <a:spcBef>
                <a:spcPts val="25"/>
              </a:spcBef>
            </a:pPr>
            <a:endParaRPr sz="500">
              <a:latin typeface="Times New Roman"/>
              <a:cs typeface="Times New Roman"/>
            </a:endParaRPr>
          </a:p>
          <a:p>
            <a:pPr marL="635">
              <a:lnSpc>
                <a:spcPct val="100000"/>
              </a:lnSpc>
            </a:pPr>
            <a:r>
              <a:rPr sz="600" spc="-5" dirty="0">
                <a:latin typeface="Calibri"/>
                <a:cs typeface="Calibri"/>
              </a:rPr>
              <a:t>Μετά</a:t>
            </a:r>
            <a:r>
              <a:rPr sz="600" spc="15" dirty="0">
                <a:latin typeface="Calibri"/>
                <a:cs typeface="Calibri"/>
              </a:rPr>
              <a:t> </a:t>
            </a:r>
            <a:r>
              <a:rPr sz="600" dirty="0">
                <a:latin typeface="Calibri"/>
                <a:cs typeface="Calibri"/>
              </a:rPr>
              <a:t>τη</a:t>
            </a:r>
            <a:r>
              <a:rPr sz="600" spc="15" dirty="0">
                <a:latin typeface="Calibri"/>
                <a:cs typeface="Calibri"/>
              </a:rPr>
              <a:t> </a:t>
            </a:r>
            <a:r>
              <a:rPr sz="600" spc="-5" dirty="0">
                <a:latin typeface="Calibri"/>
                <a:cs typeface="Calibri"/>
              </a:rPr>
              <a:t>χειραψία</a:t>
            </a:r>
            <a:r>
              <a:rPr sz="600" spc="15" dirty="0">
                <a:latin typeface="Calibri"/>
                <a:cs typeface="Calibri"/>
              </a:rPr>
              <a:t> </a:t>
            </a:r>
            <a:r>
              <a:rPr sz="600" dirty="0">
                <a:latin typeface="Calibri"/>
                <a:cs typeface="Calibri"/>
              </a:rPr>
              <a:t>Το</a:t>
            </a:r>
            <a:r>
              <a:rPr sz="600" spc="15" dirty="0">
                <a:latin typeface="Calibri"/>
                <a:cs typeface="Calibri"/>
              </a:rPr>
              <a:t> </a:t>
            </a:r>
            <a:r>
              <a:rPr sz="600" spc="-5" dirty="0">
                <a:latin typeface="Calibri"/>
                <a:cs typeface="Calibri"/>
              </a:rPr>
              <a:t>νέο</a:t>
            </a:r>
            <a:r>
              <a:rPr sz="600" spc="20" dirty="0">
                <a:latin typeface="Calibri"/>
                <a:cs typeface="Calibri"/>
              </a:rPr>
              <a:t> </a:t>
            </a:r>
            <a:r>
              <a:rPr sz="600" spc="-5" dirty="0">
                <a:latin typeface="Calibri"/>
                <a:cs typeface="Calibri"/>
              </a:rPr>
              <a:t>εισιτήριο</a:t>
            </a:r>
            <a:r>
              <a:rPr sz="600" spc="20" dirty="0">
                <a:latin typeface="Calibri"/>
                <a:cs typeface="Calibri"/>
              </a:rPr>
              <a:t> </a:t>
            </a:r>
            <a:r>
              <a:rPr sz="600" spc="-5" dirty="0">
                <a:latin typeface="Calibri"/>
                <a:cs typeface="Calibri"/>
              </a:rPr>
              <a:t>της</a:t>
            </a:r>
            <a:r>
              <a:rPr sz="600" spc="15" dirty="0">
                <a:latin typeface="Calibri"/>
                <a:cs typeface="Calibri"/>
              </a:rPr>
              <a:t> </a:t>
            </a:r>
            <a:r>
              <a:rPr sz="600" spc="-5" dirty="0">
                <a:latin typeface="Calibri"/>
                <a:cs typeface="Calibri"/>
              </a:rPr>
              <a:t>συνόδου</a:t>
            </a:r>
            <a:r>
              <a:rPr sz="600" spc="20" dirty="0">
                <a:latin typeface="Calibri"/>
                <a:cs typeface="Calibri"/>
              </a:rPr>
              <a:t> </a:t>
            </a:r>
            <a:r>
              <a:rPr sz="600" spc="-15" dirty="0">
                <a:latin typeface="Calibri"/>
                <a:cs typeface="Calibri"/>
              </a:rPr>
              <a:t>έφτασε</a:t>
            </a:r>
            <a:r>
              <a:rPr sz="600" spc="-15" dirty="0">
                <a:latin typeface="Times New Roman"/>
                <a:cs typeface="Times New Roman"/>
              </a:rPr>
              <a:t>:</a:t>
            </a:r>
            <a:endParaRPr sz="600">
              <a:latin typeface="Times New Roman"/>
              <a:cs typeface="Times New Roman"/>
            </a:endParaRPr>
          </a:p>
          <a:p>
            <a:pPr>
              <a:lnSpc>
                <a:spcPct val="100000"/>
              </a:lnSpc>
              <a:spcBef>
                <a:spcPts val="610"/>
              </a:spcBef>
            </a:pPr>
            <a:r>
              <a:rPr sz="600" spc="-5" dirty="0">
                <a:latin typeface="Times New Roman"/>
                <a:cs typeface="Times New Roman"/>
              </a:rPr>
              <a:t>SSL-Session:</a:t>
            </a:r>
            <a:r>
              <a:rPr sz="600" spc="-10" dirty="0">
                <a:latin typeface="Times New Roman"/>
                <a:cs typeface="Times New Roman"/>
              </a:rPr>
              <a:t> </a:t>
            </a:r>
            <a:r>
              <a:rPr sz="600" spc="-5" dirty="0">
                <a:latin typeface="Calibri"/>
                <a:cs typeface="Calibri"/>
              </a:rPr>
              <a:t>Πρωτόκολλο</a:t>
            </a:r>
            <a:r>
              <a:rPr sz="600" spc="15" dirty="0">
                <a:latin typeface="Calibri"/>
                <a:cs typeface="Calibri"/>
              </a:rPr>
              <a:t> </a:t>
            </a:r>
            <a:r>
              <a:rPr sz="600" spc="-15" dirty="0">
                <a:latin typeface="Times New Roman"/>
                <a:cs typeface="Times New Roman"/>
              </a:rPr>
              <a:t>TLSv1.3</a:t>
            </a:r>
            <a:endParaRPr sz="600">
              <a:latin typeface="Times New Roman"/>
              <a:cs typeface="Times New Roman"/>
            </a:endParaRPr>
          </a:p>
          <a:p>
            <a:pPr marL="134620">
              <a:lnSpc>
                <a:spcPct val="100000"/>
              </a:lnSpc>
              <a:spcBef>
                <a:spcPts val="540"/>
              </a:spcBef>
              <a:tabLst>
                <a:tab pos="902335" algn="l"/>
              </a:tabLst>
            </a:pPr>
            <a:r>
              <a:rPr sz="600" spc="-15" dirty="0">
                <a:latin typeface="Times New Roman"/>
                <a:cs typeface="Times New Roman"/>
              </a:rPr>
              <a:t>Cipher	</a:t>
            </a:r>
            <a:r>
              <a:rPr sz="600" dirty="0">
                <a:latin typeface="Times New Roman"/>
                <a:cs typeface="Times New Roman"/>
              </a:rPr>
              <a:t>:</a:t>
            </a:r>
            <a:r>
              <a:rPr sz="600" spc="-20" dirty="0">
                <a:latin typeface="Times New Roman"/>
                <a:cs typeface="Times New Roman"/>
              </a:rPr>
              <a:t> </a:t>
            </a:r>
            <a:r>
              <a:rPr sz="600" spc="-15" dirty="0">
                <a:latin typeface="Times New Roman"/>
                <a:cs typeface="Times New Roman"/>
              </a:rPr>
              <a:t>TLS_AES_256_GCM_SHA384</a:t>
            </a:r>
            <a:endParaRPr sz="600">
              <a:latin typeface="Times New Roman"/>
              <a:cs typeface="Times New Roman"/>
            </a:endParaRPr>
          </a:p>
          <a:p>
            <a:pPr marL="134620">
              <a:lnSpc>
                <a:spcPct val="100000"/>
              </a:lnSpc>
              <a:spcBef>
                <a:spcPts val="445"/>
              </a:spcBef>
            </a:pPr>
            <a:r>
              <a:rPr sz="600" spc="-5" dirty="0">
                <a:latin typeface="Times New Roman"/>
                <a:cs typeface="Times New Roman"/>
              </a:rPr>
              <a:t>Session-ID: </a:t>
            </a:r>
            <a:r>
              <a:rPr sz="600" spc="-15" dirty="0">
                <a:latin typeface="Times New Roman"/>
                <a:cs typeface="Times New Roman"/>
              </a:rPr>
              <a:t>A2B4014E0337BAA6643A01C73110428D6005AD0373CE26D9A12344446FD0B026</a:t>
            </a:r>
            <a:endParaRPr sz="600">
              <a:latin typeface="Times New Roman"/>
              <a:cs typeface="Times New Roman"/>
            </a:endParaRPr>
          </a:p>
          <a:p>
            <a:pPr marL="134620">
              <a:lnSpc>
                <a:spcPct val="100000"/>
              </a:lnSpc>
              <a:spcBef>
                <a:spcPts val="509"/>
              </a:spcBef>
            </a:pPr>
            <a:r>
              <a:rPr sz="600" spc="-25" dirty="0">
                <a:latin typeface="Times New Roman"/>
                <a:cs typeface="Times New Roman"/>
              </a:rPr>
              <a:t>Session-ID-ctx:</a:t>
            </a:r>
            <a:endParaRPr sz="600">
              <a:latin typeface="Times New Roman"/>
              <a:cs typeface="Times New Roman"/>
            </a:endParaRPr>
          </a:p>
          <a:p>
            <a:pPr>
              <a:lnSpc>
                <a:spcPct val="100000"/>
              </a:lnSpc>
              <a:spcBef>
                <a:spcPts val="55"/>
              </a:spcBef>
            </a:pPr>
            <a:endParaRPr sz="450">
              <a:latin typeface="Times New Roman"/>
              <a:cs typeface="Times New Roman"/>
            </a:endParaRPr>
          </a:p>
          <a:p>
            <a:pPr marL="135255">
              <a:lnSpc>
                <a:spcPct val="100000"/>
              </a:lnSpc>
            </a:pPr>
            <a:r>
              <a:rPr sz="600" spc="-5" dirty="0">
                <a:latin typeface="Times New Roman"/>
                <a:cs typeface="Times New Roman"/>
              </a:rPr>
              <a:t>Resumption</a:t>
            </a:r>
            <a:r>
              <a:rPr sz="600" spc="10" dirty="0">
                <a:latin typeface="Times New Roman"/>
                <a:cs typeface="Times New Roman"/>
              </a:rPr>
              <a:t> </a:t>
            </a:r>
            <a:r>
              <a:rPr sz="600" spc="-5" dirty="0">
                <a:latin typeface="Times New Roman"/>
                <a:cs typeface="Times New Roman"/>
              </a:rPr>
              <a:t>PSK:</a:t>
            </a:r>
            <a:r>
              <a:rPr sz="600" spc="15" dirty="0">
                <a:latin typeface="Times New Roman"/>
                <a:cs typeface="Times New Roman"/>
              </a:rPr>
              <a:t> </a:t>
            </a:r>
            <a:r>
              <a:rPr sz="600" spc="-15" dirty="0">
                <a:latin typeface="Times New Roman"/>
                <a:cs typeface="Times New Roman"/>
              </a:rPr>
              <a:t>7BB4C7EAB02042A5217D91BAD1138EC77C92DD6F1201001496A158928A649A48BF5FBA88D8ABD8F50783D666DA774349</a:t>
            </a:r>
            <a:endParaRPr sz="600">
              <a:latin typeface="Times New Roman"/>
              <a:cs typeface="Times New Roman"/>
            </a:endParaRPr>
          </a:p>
        </p:txBody>
      </p:sp>
      <p:sp>
        <p:nvSpPr>
          <p:cNvPr id="8" name="object 8"/>
          <p:cNvSpPr txBox="1"/>
          <p:nvPr/>
        </p:nvSpPr>
        <p:spPr>
          <a:xfrm>
            <a:off x="4444682" y="2090102"/>
            <a:ext cx="454025" cy="116839"/>
          </a:xfrm>
          <a:prstGeom prst="rect">
            <a:avLst/>
          </a:prstGeom>
        </p:spPr>
        <p:txBody>
          <a:bodyPr vert="horz" wrap="square" lIns="0" tIns="12700" rIns="0" bIns="0" rtlCol="0">
            <a:spAutoFit/>
          </a:bodyPr>
          <a:lstStyle/>
          <a:p>
            <a:pPr>
              <a:lnSpc>
                <a:spcPct val="100000"/>
              </a:lnSpc>
              <a:spcBef>
                <a:spcPts val="100"/>
              </a:spcBef>
            </a:pPr>
            <a:r>
              <a:rPr sz="600" spc="-15" dirty="0">
                <a:latin typeface="Times New Roman"/>
                <a:cs typeface="Times New Roman"/>
              </a:rPr>
              <a:t>nToXQd.w.@.</a:t>
            </a:r>
            <a:endParaRPr sz="600">
              <a:latin typeface="Times New Roman"/>
              <a:cs typeface="Times New Roman"/>
            </a:endParaRPr>
          </a:p>
        </p:txBody>
      </p:sp>
      <p:sp>
        <p:nvSpPr>
          <p:cNvPr id="9" name="object 9"/>
          <p:cNvSpPr txBox="1"/>
          <p:nvPr/>
        </p:nvSpPr>
        <p:spPr>
          <a:xfrm>
            <a:off x="1378902" y="1789112"/>
            <a:ext cx="2842260" cy="990600"/>
          </a:xfrm>
          <a:prstGeom prst="rect">
            <a:avLst/>
          </a:prstGeom>
        </p:spPr>
        <p:txBody>
          <a:bodyPr vert="horz" wrap="square" lIns="0" tIns="12700" rIns="0" bIns="0" rtlCol="0">
            <a:spAutoFit/>
          </a:bodyPr>
          <a:lstStyle/>
          <a:p>
            <a:pPr>
              <a:lnSpc>
                <a:spcPct val="100000"/>
              </a:lnSpc>
              <a:spcBef>
                <a:spcPts val="100"/>
              </a:spcBef>
            </a:pPr>
            <a:r>
              <a:rPr sz="600" spc="-5" dirty="0">
                <a:latin typeface="Calibri"/>
                <a:cs typeface="Calibri"/>
              </a:rPr>
              <a:t>Ταυτότητα</a:t>
            </a:r>
            <a:r>
              <a:rPr sz="600" spc="25" dirty="0">
                <a:latin typeface="Calibri"/>
                <a:cs typeface="Calibri"/>
              </a:rPr>
              <a:t> </a:t>
            </a:r>
            <a:r>
              <a:rPr sz="600" spc="-5" dirty="0">
                <a:latin typeface="Times New Roman"/>
                <a:cs typeface="Times New Roman"/>
              </a:rPr>
              <a:t>PSK:</a:t>
            </a:r>
            <a:r>
              <a:rPr sz="600" spc="10" dirty="0">
                <a:latin typeface="Times New Roman"/>
                <a:cs typeface="Times New Roman"/>
              </a:rPr>
              <a:t> </a:t>
            </a:r>
            <a:r>
              <a:rPr sz="600" spc="-5" dirty="0">
                <a:latin typeface="Times New Roman"/>
                <a:cs typeface="Times New Roman"/>
              </a:rPr>
              <a:t>(</a:t>
            </a:r>
            <a:r>
              <a:rPr sz="600" spc="-5" dirty="0">
                <a:latin typeface="Calibri"/>
                <a:cs typeface="Calibri"/>
              </a:rPr>
              <a:t>δευτερόλεπτα</a:t>
            </a:r>
            <a:r>
              <a:rPr sz="600" spc="-5" dirty="0">
                <a:latin typeface="Times New Roman"/>
                <a:cs typeface="Times New Roman"/>
              </a:rPr>
              <a:t>)</a:t>
            </a:r>
            <a:r>
              <a:rPr sz="600" dirty="0">
                <a:latin typeface="Times New Roman"/>
                <a:cs typeface="Times New Roman"/>
              </a:rPr>
              <a:t> </a:t>
            </a:r>
            <a:r>
              <a:rPr sz="600" spc="-5" dirty="0">
                <a:latin typeface="Times New Roman"/>
                <a:cs typeface="Times New Roman"/>
              </a:rPr>
              <a:t>TLS</a:t>
            </a:r>
            <a:r>
              <a:rPr sz="600" spc="10" dirty="0">
                <a:latin typeface="Times New Roman"/>
                <a:cs typeface="Times New Roman"/>
              </a:rPr>
              <a:t> </a:t>
            </a:r>
            <a:r>
              <a:rPr sz="600" spc="-5" dirty="0">
                <a:latin typeface="Times New Roman"/>
                <a:cs typeface="Times New Roman"/>
              </a:rPr>
              <a:t>session</a:t>
            </a:r>
            <a:r>
              <a:rPr sz="600" spc="5" dirty="0">
                <a:latin typeface="Times New Roman"/>
                <a:cs typeface="Times New Roman"/>
              </a:rPr>
              <a:t> </a:t>
            </a:r>
            <a:r>
              <a:rPr sz="600" spc="-5" dirty="0">
                <a:latin typeface="Times New Roman"/>
                <a:cs typeface="Times New Roman"/>
              </a:rPr>
              <a:t>ticket</a:t>
            </a:r>
            <a:r>
              <a:rPr sz="600" spc="10" dirty="0">
                <a:latin typeface="Times New Roman"/>
                <a:cs typeface="Times New Roman"/>
              </a:rPr>
              <a:t> </a:t>
            </a:r>
            <a:r>
              <a:rPr sz="600" spc="-5" dirty="0">
                <a:latin typeface="Times New Roman"/>
                <a:cs typeface="Times New Roman"/>
              </a:rPr>
              <a:t>lifetime</a:t>
            </a:r>
            <a:r>
              <a:rPr sz="600" spc="10" dirty="0">
                <a:latin typeface="Times New Roman"/>
                <a:cs typeface="Times New Roman"/>
              </a:rPr>
              <a:t> </a:t>
            </a:r>
            <a:r>
              <a:rPr sz="600" spc="-5" dirty="0">
                <a:latin typeface="Times New Roman"/>
                <a:cs typeface="Times New Roman"/>
              </a:rPr>
              <a:t>hint:</a:t>
            </a:r>
            <a:r>
              <a:rPr sz="600" spc="10" dirty="0">
                <a:latin typeface="Times New Roman"/>
                <a:cs typeface="Times New Roman"/>
              </a:rPr>
              <a:t> </a:t>
            </a:r>
            <a:r>
              <a:rPr sz="600" spc="-5" dirty="0">
                <a:latin typeface="Times New Roman"/>
                <a:cs typeface="Times New Roman"/>
              </a:rPr>
              <a:t>7200</a:t>
            </a:r>
            <a:r>
              <a:rPr sz="600" spc="5" dirty="0">
                <a:latin typeface="Times New Roman"/>
                <a:cs typeface="Times New Roman"/>
              </a:rPr>
              <a:t> </a:t>
            </a:r>
            <a:r>
              <a:rPr sz="600" spc="-5" dirty="0">
                <a:latin typeface="Times New Roman"/>
                <a:cs typeface="Times New Roman"/>
              </a:rPr>
              <a:t>()</a:t>
            </a:r>
            <a:r>
              <a:rPr sz="600" spc="10" dirty="0">
                <a:latin typeface="Times New Roman"/>
                <a:cs typeface="Times New Roman"/>
              </a:rPr>
              <a:t> </a:t>
            </a:r>
            <a:r>
              <a:rPr sz="600" spc="-5" dirty="0">
                <a:latin typeface="Times New Roman"/>
                <a:cs typeface="Times New Roman"/>
              </a:rPr>
              <a:t>session</a:t>
            </a:r>
            <a:r>
              <a:rPr sz="600" spc="5" dirty="0">
                <a:latin typeface="Times New Roman"/>
                <a:cs typeface="Times New Roman"/>
              </a:rPr>
              <a:t> </a:t>
            </a:r>
            <a:r>
              <a:rPr sz="600" spc="-5" dirty="0">
                <a:latin typeface="Times New Roman"/>
                <a:cs typeface="Times New Roman"/>
              </a:rPr>
              <a:t>ticket:</a:t>
            </a:r>
            <a:endParaRPr sz="600">
              <a:latin typeface="Times New Roman"/>
              <a:cs typeface="Times New Roman"/>
            </a:endParaRPr>
          </a:p>
          <a:p>
            <a:pPr>
              <a:lnSpc>
                <a:spcPct val="100000"/>
              </a:lnSpc>
              <a:spcBef>
                <a:spcPts val="440"/>
              </a:spcBef>
            </a:pPr>
            <a:r>
              <a:rPr sz="600" spc="-5" dirty="0">
                <a:latin typeface="Times New Roman"/>
                <a:cs typeface="Times New Roman"/>
              </a:rPr>
              <a:t>0000</a:t>
            </a:r>
            <a:r>
              <a:rPr sz="600" spc="150" dirty="0">
                <a:latin typeface="Times New Roman"/>
                <a:cs typeface="Times New Roman"/>
              </a:rPr>
              <a:t> </a:t>
            </a:r>
            <a:r>
              <a:rPr sz="600" spc="-5" dirty="0">
                <a:latin typeface="Times New Roman"/>
                <a:cs typeface="Times New Roman"/>
              </a:rPr>
              <a:t>44</a:t>
            </a:r>
            <a:r>
              <a:rPr sz="600" dirty="0">
                <a:latin typeface="Times New Roman"/>
                <a:cs typeface="Times New Roman"/>
              </a:rPr>
              <a:t> </a:t>
            </a:r>
            <a:r>
              <a:rPr sz="600" spc="-5" dirty="0">
                <a:latin typeface="Times New Roman"/>
                <a:cs typeface="Times New Roman"/>
              </a:rPr>
              <a:t>94 5c</a:t>
            </a:r>
            <a:r>
              <a:rPr sz="600" dirty="0">
                <a:latin typeface="Times New Roman"/>
                <a:cs typeface="Times New Roman"/>
              </a:rPr>
              <a:t> </a:t>
            </a:r>
            <a:r>
              <a:rPr sz="600" spc="-5" dirty="0">
                <a:latin typeface="Times New Roman"/>
                <a:cs typeface="Times New Roman"/>
              </a:rPr>
              <a:t>3c</a:t>
            </a:r>
            <a:r>
              <a:rPr sz="600" dirty="0">
                <a:latin typeface="Times New Roman"/>
                <a:cs typeface="Times New Roman"/>
              </a:rPr>
              <a:t> </a:t>
            </a:r>
            <a:r>
              <a:rPr sz="600" spc="-5" dirty="0">
                <a:latin typeface="Times New Roman"/>
                <a:cs typeface="Times New Roman"/>
              </a:rPr>
              <a:t>75</a:t>
            </a:r>
            <a:r>
              <a:rPr sz="600" spc="5" dirty="0">
                <a:latin typeface="Times New Roman"/>
                <a:cs typeface="Times New Roman"/>
              </a:rPr>
              <a:t> </a:t>
            </a:r>
            <a:r>
              <a:rPr sz="600" spc="-5" dirty="0">
                <a:latin typeface="Calibri"/>
                <a:cs typeface="Calibri"/>
              </a:rPr>
              <a:t>εναλλασσόμενο</a:t>
            </a:r>
            <a:r>
              <a:rPr sz="600" spc="20" dirty="0">
                <a:latin typeface="Calibri"/>
                <a:cs typeface="Calibri"/>
              </a:rPr>
              <a:t> </a:t>
            </a:r>
            <a:r>
              <a:rPr sz="600" spc="-5" dirty="0">
                <a:latin typeface="Calibri"/>
                <a:cs typeface="Calibri"/>
              </a:rPr>
              <a:t>ρεύμα</a:t>
            </a:r>
            <a:r>
              <a:rPr sz="600" spc="15" dirty="0">
                <a:latin typeface="Calibri"/>
                <a:cs typeface="Calibri"/>
              </a:rPr>
              <a:t> </a:t>
            </a:r>
            <a:r>
              <a:rPr sz="600" spc="-5" dirty="0">
                <a:latin typeface="Times New Roman"/>
                <a:cs typeface="Times New Roman"/>
              </a:rPr>
              <a:t>67 30-0f</a:t>
            </a:r>
            <a:r>
              <a:rPr sz="600" spc="5" dirty="0">
                <a:latin typeface="Times New Roman"/>
                <a:cs typeface="Times New Roman"/>
              </a:rPr>
              <a:t> </a:t>
            </a:r>
            <a:r>
              <a:rPr sz="600" spc="-5" dirty="0">
                <a:latin typeface="Times New Roman"/>
                <a:cs typeface="Times New Roman"/>
              </a:rPr>
              <a:t>66</a:t>
            </a:r>
            <a:r>
              <a:rPr sz="600" dirty="0">
                <a:latin typeface="Times New Roman"/>
                <a:cs typeface="Times New Roman"/>
              </a:rPr>
              <a:t> </a:t>
            </a:r>
            <a:r>
              <a:rPr sz="600" spc="-5" dirty="0">
                <a:latin typeface="Times New Roman"/>
                <a:cs typeface="Times New Roman"/>
              </a:rPr>
              <a:t>78</a:t>
            </a:r>
            <a:r>
              <a:rPr sz="600" dirty="0">
                <a:latin typeface="Times New Roman"/>
                <a:cs typeface="Times New Roman"/>
              </a:rPr>
              <a:t> </a:t>
            </a:r>
            <a:r>
              <a:rPr sz="600" spc="-5" dirty="0">
                <a:latin typeface="Times New Roman"/>
                <a:cs typeface="Times New Roman"/>
              </a:rPr>
              <a:t>01 bb</a:t>
            </a:r>
            <a:r>
              <a:rPr sz="600" dirty="0">
                <a:latin typeface="Times New Roman"/>
                <a:cs typeface="Times New Roman"/>
              </a:rPr>
              <a:t> </a:t>
            </a:r>
            <a:r>
              <a:rPr sz="600" spc="-5" dirty="0">
                <a:latin typeface="Times New Roman"/>
                <a:cs typeface="Times New Roman"/>
              </a:rPr>
              <a:t>72</a:t>
            </a:r>
            <a:r>
              <a:rPr sz="600" dirty="0">
                <a:latin typeface="Times New Roman"/>
                <a:cs typeface="Times New Roman"/>
              </a:rPr>
              <a:t> </a:t>
            </a:r>
            <a:r>
              <a:rPr sz="600" spc="-5" dirty="0">
                <a:latin typeface="Times New Roman"/>
                <a:cs typeface="Times New Roman"/>
              </a:rPr>
              <a:t>55 b0</a:t>
            </a:r>
            <a:r>
              <a:rPr sz="600" spc="10" dirty="0">
                <a:latin typeface="Times New Roman"/>
                <a:cs typeface="Times New Roman"/>
              </a:rPr>
              <a:t> </a:t>
            </a:r>
            <a:r>
              <a:rPr sz="600" spc="-15" dirty="0">
                <a:latin typeface="Times New Roman"/>
                <a:cs typeface="Times New Roman"/>
              </a:rPr>
              <a:t>.\&lt;u.g0.fx..rU.</a:t>
            </a:r>
            <a:endParaRPr sz="600">
              <a:latin typeface="Times New Roman"/>
              <a:cs typeface="Times New Roman"/>
            </a:endParaRPr>
          </a:p>
          <a:p>
            <a:pPr>
              <a:lnSpc>
                <a:spcPct val="100000"/>
              </a:lnSpc>
              <a:spcBef>
                <a:spcPts val="490"/>
              </a:spcBef>
            </a:pPr>
            <a:r>
              <a:rPr sz="600" spc="-5" dirty="0">
                <a:latin typeface="Times New Roman"/>
                <a:cs typeface="Times New Roman"/>
              </a:rPr>
              <a:t>0010 b5</a:t>
            </a:r>
            <a:r>
              <a:rPr sz="600" dirty="0">
                <a:latin typeface="Times New Roman"/>
                <a:cs typeface="Times New Roman"/>
              </a:rPr>
              <a:t> </a:t>
            </a:r>
            <a:r>
              <a:rPr sz="600" spc="-5" dirty="0">
                <a:latin typeface="Times New Roman"/>
                <a:cs typeface="Times New Roman"/>
              </a:rPr>
              <a:t>d2</a:t>
            </a:r>
            <a:r>
              <a:rPr sz="600" dirty="0">
                <a:latin typeface="Times New Roman"/>
                <a:cs typeface="Times New Roman"/>
              </a:rPr>
              <a:t> </a:t>
            </a:r>
            <a:r>
              <a:rPr sz="600" spc="-5" dirty="0">
                <a:latin typeface="Times New Roman"/>
                <a:cs typeface="Times New Roman"/>
              </a:rPr>
              <a:t>11</a:t>
            </a:r>
            <a:r>
              <a:rPr sz="600" dirty="0">
                <a:latin typeface="Times New Roman"/>
                <a:cs typeface="Times New Roman"/>
              </a:rPr>
              <a:t> FA </a:t>
            </a:r>
            <a:r>
              <a:rPr sz="600" spc="-5" dirty="0">
                <a:latin typeface="Times New Roman"/>
                <a:cs typeface="Times New Roman"/>
              </a:rPr>
              <a:t>(Factor</a:t>
            </a:r>
            <a:r>
              <a:rPr sz="600" dirty="0">
                <a:latin typeface="Times New Roman"/>
                <a:cs typeface="Times New Roman"/>
              </a:rPr>
              <a:t> </a:t>
            </a:r>
            <a:r>
              <a:rPr sz="600" spc="-5" dirty="0">
                <a:latin typeface="Times New Roman"/>
                <a:cs typeface="Times New Roman"/>
              </a:rPr>
              <a:t>Analysis</a:t>
            </a:r>
            <a:r>
              <a:rPr sz="600" dirty="0">
                <a:latin typeface="Times New Roman"/>
                <a:cs typeface="Times New Roman"/>
              </a:rPr>
              <a:t> -</a:t>
            </a:r>
            <a:r>
              <a:rPr sz="600" spc="10" dirty="0">
                <a:latin typeface="Times New Roman"/>
                <a:cs typeface="Times New Roman"/>
              </a:rPr>
              <a:t> </a:t>
            </a:r>
            <a:r>
              <a:rPr sz="600" spc="-5" dirty="0">
                <a:latin typeface="Calibri"/>
                <a:cs typeface="Calibri"/>
              </a:rPr>
              <a:t>Ανάλυση</a:t>
            </a:r>
            <a:r>
              <a:rPr sz="600" spc="20" dirty="0">
                <a:latin typeface="Calibri"/>
                <a:cs typeface="Calibri"/>
              </a:rPr>
              <a:t> </a:t>
            </a:r>
            <a:r>
              <a:rPr sz="600" spc="-5" dirty="0">
                <a:latin typeface="Calibri"/>
                <a:cs typeface="Calibri"/>
              </a:rPr>
              <a:t>παραγόντων</a:t>
            </a:r>
            <a:r>
              <a:rPr sz="600" spc="-5" dirty="0">
                <a:latin typeface="Times New Roman"/>
                <a:cs typeface="Times New Roman"/>
              </a:rPr>
              <a:t>)</a:t>
            </a:r>
            <a:r>
              <a:rPr sz="600" dirty="0">
                <a:latin typeface="Times New Roman"/>
                <a:cs typeface="Times New Roman"/>
              </a:rPr>
              <a:t> </a:t>
            </a:r>
            <a:r>
              <a:rPr sz="600" spc="-5" dirty="0">
                <a:latin typeface="Times New Roman"/>
                <a:cs typeface="Times New Roman"/>
              </a:rPr>
              <a:t>54</a:t>
            </a:r>
            <a:r>
              <a:rPr sz="600" dirty="0">
                <a:latin typeface="Times New Roman"/>
                <a:cs typeface="Times New Roman"/>
              </a:rPr>
              <a:t> </a:t>
            </a:r>
            <a:r>
              <a:rPr sz="600" spc="-5" dirty="0">
                <a:latin typeface="Times New Roman"/>
                <a:cs typeface="Times New Roman"/>
              </a:rPr>
              <a:t>6f-58 51</a:t>
            </a:r>
            <a:r>
              <a:rPr sz="600" dirty="0">
                <a:latin typeface="Times New Roman"/>
                <a:cs typeface="Times New Roman"/>
              </a:rPr>
              <a:t> </a:t>
            </a:r>
            <a:r>
              <a:rPr sz="600" spc="-5" dirty="0">
                <a:latin typeface="Times New Roman"/>
                <a:cs typeface="Times New Roman"/>
              </a:rPr>
              <a:t>64</a:t>
            </a:r>
            <a:r>
              <a:rPr sz="600" dirty="0">
                <a:latin typeface="Times New Roman"/>
                <a:cs typeface="Times New Roman"/>
              </a:rPr>
              <a:t> </a:t>
            </a:r>
            <a:r>
              <a:rPr sz="600" spc="-5" dirty="0">
                <a:latin typeface="Times New Roman"/>
                <a:cs typeface="Times New Roman"/>
              </a:rPr>
              <a:t>0d</a:t>
            </a:r>
            <a:r>
              <a:rPr sz="600" dirty="0">
                <a:latin typeface="Times New Roman"/>
                <a:cs typeface="Times New Roman"/>
              </a:rPr>
              <a:t> </a:t>
            </a:r>
            <a:r>
              <a:rPr sz="600" spc="-5" dirty="0">
                <a:latin typeface="Times New Roman"/>
                <a:cs typeface="Times New Roman"/>
              </a:rPr>
              <a:t>77</a:t>
            </a:r>
            <a:r>
              <a:rPr sz="600" dirty="0">
                <a:latin typeface="Times New Roman"/>
                <a:cs typeface="Times New Roman"/>
              </a:rPr>
              <a:t> </a:t>
            </a:r>
            <a:r>
              <a:rPr sz="600" spc="-5" dirty="0">
                <a:latin typeface="Times New Roman"/>
                <a:cs typeface="Times New Roman"/>
              </a:rPr>
              <a:t>ce</a:t>
            </a:r>
            <a:r>
              <a:rPr sz="600" dirty="0">
                <a:latin typeface="Times New Roman"/>
                <a:cs typeface="Times New Roman"/>
              </a:rPr>
              <a:t> </a:t>
            </a:r>
            <a:r>
              <a:rPr sz="600" spc="-5" dirty="0">
                <a:latin typeface="Times New Roman"/>
                <a:cs typeface="Times New Roman"/>
              </a:rPr>
              <a:t>40</a:t>
            </a:r>
            <a:r>
              <a:rPr sz="600" spc="5" dirty="0">
                <a:latin typeface="Times New Roman"/>
                <a:cs typeface="Times New Roman"/>
              </a:rPr>
              <a:t> </a:t>
            </a:r>
            <a:r>
              <a:rPr sz="600" spc="-15" dirty="0">
                <a:latin typeface="Times New Roman"/>
                <a:cs typeface="Times New Roman"/>
              </a:rPr>
              <a:t>f6</a:t>
            </a:r>
            <a:endParaRPr sz="600">
              <a:latin typeface="Times New Roman"/>
              <a:cs typeface="Times New Roman"/>
            </a:endParaRPr>
          </a:p>
          <a:p>
            <a:pPr>
              <a:lnSpc>
                <a:spcPct val="100000"/>
              </a:lnSpc>
              <a:spcBef>
                <a:spcPts val="540"/>
              </a:spcBef>
            </a:pPr>
            <a:r>
              <a:rPr sz="600" spc="-5" dirty="0">
                <a:latin typeface="Times New Roman"/>
                <a:cs typeface="Times New Roman"/>
              </a:rPr>
              <a:t>0020 a2 69</a:t>
            </a:r>
            <a:r>
              <a:rPr sz="600" dirty="0">
                <a:latin typeface="Times New Roman"/>
                <a:cs typeface="Times New Roman"/>
              </a:rPr>
              <a:t> </a:t>
            </a:r>
            <a:r>
              <a:rPr sz="600" spc="-5" dirty="0">
                <a:latin typeface="Times New Roman"/>
                <a:cs typeface="Times New Roman"/>
              </a:rPr>
              <a:t>03 5a 87</a:t>
            </a:r>
            <a:r>
              <a:rPr sz="600" dirty="0">
                <a:latin typeface="Times New Roman"/>
                <a:cs typeface="Times New Roman"/>
              </a:rPr>
              <a:t> </a:t>
            </a:r>
            <a:r>
              <a:rPr sz="600" spc="-5" dirty="0">
                <a:latin typeface="Times New Roman"/>
                <a:cs typeface="Times New Roman"/>
              </a:rPr>
              <a:t>04 eb bd-e1</a:t>
            </a:r>
            <a:r>
              <a:rPr sz="600" dirty="0">
                <a:latin typeface="Times New Roman"/>
                <a:cs typeface="Times New Roman"/>
              </a:rPr>
              <a:t> </a:t>
            </a:r>
            <a:r>
              <a:rPr sz="600" spc="-5" dirty="0">
                <a:latin typeface="Times New Roman"/>
                <a:cs typeface="Times New Roman"/>
              </a:rPr>
              <a:t>54 ff</a:t>
            </a:r>
            <a:r>
              <a:rPr sz="600" spc="5" dirty="0">
                <a:latin typeface="Times New Roman"/>
                <a:cs typeface="Times New Roman"/>
              </a:rPr>
              <a:t> </a:t>
            </a:r>
            <a:r>
              <a:rPr sz="600" spc="-5" dirty="0">
                <a:latin typeface="Times New Roman"/>
                <a:cs typeface="Times New Roman"/>
              </a:rPr>
              <a:t>8b 76 ae</a:t>
            </a:r>
            <a:r>
              <a:rPr sz="600" dirty="0">
                <a:latin typeface="Times New Roman"/>
                <a:cs typeface="Times New Roman"/>
              </a:rPr>
              <a:t> </a:t>
            </a:r>
            <a:r>
              <a:rPr sz="600" spc="-5" dirty="0">
                <a:latin typeface="Times New Roman"/>
                <a:cs typeface="Times New Roman"/>
              </a:rPr>
              <a:t>59 f0</a:t>
            </a:r>
            <a:r>
              <a:rPr sz="600" spc="10" dirty="0">
                <a:latin typeface="Times New Roman"/>
                <a:cs typeface="Times New Roman"/>
              </a:rPr>
              <a:t> </a:t>
            </a:r>
            <a:r>
              <a:rPr sz="600" spc="-15" dirty="0">
                <a:latin typeface="Times New Roman"/>
                <a:cs typeface="Times New Roman"/>
              </a:rPr>
              <a:t>i.Z.....T..v.Y.</a:t>
            </a:r>
            <a:endParaRPr sz="600">
              <a:latin typeface="Times New Roman"/>
              <a:cs typeface="Times New Roman"/>
            </a:endParaRPr>
          </a:p>
          <a:p>
            <a:pPr marR="737870" algn="ctr">
              <a:lnSpc>
                <a:spcPts val="610"/>
              </a:lnSpc>
              <a:spcBef>
                <a:spcPts val="505"/>
              </a:spcBef>
            </a:pPr>
            <a:r>
              <a:rPr sz="600" spc="-5" dirty="0">
                <a:latin typeface="Times New Roman"/>
                <a:cs typeface="Times New Roman"/>
              </a:rPr>
              <a:t>0030</a:t>
            </a:r>
            <a:r>
              <a:rPr sz="600" spc="145" dirty="0">
                <a:latin typeface="Times New Roman"/>
                <a:cs typeface="Times New Roman"/>
              </a:rPr>
              <a:t> </a:t>
            </a:r>
            <a:r>
              <a:rPr sz="600" spc="-5" dirty="0">
                <a:latin typeface="Times New Roman"/>
                <a:cs typeface="Times New Roman"/>
              </a:rPr>
              <a:t>52 9f 05 9a</a:t>
            </a:r>
            <a:r>
              <a:rPr sz="600" dirty="0">
                <a:latin typeface="Times New Roman"/>
                <a:cs typeface="Times New Roman"/>
              </a:rPr>
              <a:t> </a:t>
            </a:r>
            <a:r>
              <a:rPr sz="600" spc="-5" dirty="0">
                <a:latin typeface="Times New Roman"/>
                <a:cs typeface="Times New Roman"/>
              </a:rPr>
              <a:t>d8 ee 8c 2b-75 42 b8</a:t>
            </a:r>
            <a:r>
              <a:rPr sz="600" dirty="0">
                <a:latin typeface="Times New Roman"/>
                <a:cs typeface="Times New Roman"/>
              </a:rPr>
              <a:t> </a:t>
            </a:r>
            <a:r>
              <a:rPr sz="600" spc="-5" dirty="0">
                <a:latin typeface="Times New Roman"/>
                <a:cs typeface="Times New Roman"/>
              </a:rPr>
              <a:t>22 98 53 00 22</a:t>
            </a:r>
            <a:r>
              <a:rPr sz="600" dirty="0">
                <a:latin typeface="Times New Roman"/>
                <a:cs typeface="Times New Roman"/>
              </a:rPr>
              <a:t> </a:t>
            </a:r>
            <a:r>
              <a:rPr sz="600" spc="-5" dirty="0">
                <a:latin typeface="Times New Roman"/>
                <a:cs typeface="Times New Roman"/>
              </a:rPr>
              <a:t>......+uB.".S."</a:t>
            </a:r>
            <a:endParaRPr sz="600">
              <a:latin typeface="Times New Roman"/>
              <a:cs typeface="Times New Roman"/>
            </a:endParaRPr>
          </a:p>
          <a:p>
            <a:pPr marL="1805939" algn="ctr">
              <a:lnSpc>
                <a:spcPts val="610"/>
              </a:lnSpc>
            </a:pPr>
            <a:r>
              <a:rPr sz="600" spc="-5" dirty="0">
                <a:latin typeface="Times New Roman"/>
                <a:cs typeface="Times New Roman"/>
              </a:rPr>
              <a:t>........</a:t>
            </a:r>
            <a:r>
              <a:rPr sz="600" dirty="0">
                <a:latin typeface="Times New Roman"/>
                <a:cs typeface="Times New Roman"/>
              </a:rPr>
              <a:t>&amp;</a:t>
            </a:r>
            <a:r>
              <a:rPr sz="600" spc="-5" dirty="0">
                <a:latin typeface="Times New Roman"/>
                <a:cs typeface="Times New Roman"/>
              </a:rPr>
              <a:t>.j.</a:t>
            </a:r>
            <a:r>
              <a:rPr sz="600" dirty="0">
                <a:latin typeface="Times New Roman"/>
                <a:cs typeface="Times New Roman"/>
              </a:rPr>
              <a:t>) </a:t>
            </a:r>
            <a:r>
              <a:rPr sz="600" spc="-5" dirty="0">
                <a:latin typeface="Times New Roman"/>
                <a:cs typeface="Times New Roman"/>
              </a:rPr>
              <a:t>(4.|</a:t>
            </a:r>
            <a:endParaRPr sz="600">
              <a:latin typeface="Times New Roman"/>
              <a:cs typeface="Times New Roman"/>
            </a:endParaRPr>
          </a:p>
          <a:p>
            <a:pPr marL="1270" algn="ctr">
              <a:lnSpc>
                <a:spcPct val="100000"/>
              </a:lnSpc>
              <a:spcBef>
                <a:spcPts val="30"/>
              </a:spcBef>
            </a:pPr>
            <a:r>
              <a:rPr sz="600" spc="-5" dirty="0">
                <a:latin typeface="Times New Roman"/>
                <a:cs typeface="Times New Roman"/>
              </a:rPr>
              <a:t>0040</a:t>
            </a:r>
            <a:r>
              <a:rPr sz="600" dirty="0">
                <a:latin typeface="Times New Roman"/>
                <a:cs typeface="Times New Roman"/>
              </a:rPr>
              <a:t> </a:t>
            </a:r>
            <a:r>
              <a:rPr sz="600" spc="-5" dirty="0">
                <a:latin typeface="Times New Roman"/>
                <a:cs typeface="Times New Roman"/>
              </a:rPr>
              <a:t>d4</a:t>
            </a:r>
            <a:r>
              <a:rPr sz="600" dirty="0">
                <a:latin typeface="Times New Roman"/>
                <a:cs typeface="Times New Roman"/>
              </a:rPr>
              <a:t> </a:t>
            </a:r>
            <a:r>
              <a:rPr sz="600" spc="-5" dirty="0">
                <a:latin typeface="Times New Roman"/>
                <a:cs typeface="Times New Roman"/>
              </a:rPr>
              <a:t>a6</a:t>
            </a:r>
            <a:r>
              <a:rPr sz="600" dirty="0">
                <a:latin typeface="Times New Roman"/>
                <a:cs typeface="Times New Roman"/>
              </a:rPr>
              <a:t> </a:t>
            </a:r>
            <a:r>
              <a:rPr sz="600" spc="-5" dirty="0">
                <a:latin typeface="Times New Roman"/>
                <a:cs typeface="Times New Roman"/>
              </a:rPr>
              <a:t>84</a:t>
            </a:r>
            <a:r>
              <a:rPr sz="600" dirty="0">
                <a:latin typeface="Times New Roman"/>
                <a:cs typeface="Times New Roman"/>
              </a:rPr>
              <a:t> </a:t>
            </a:r>
            <a:r>
              <a:rPr sz="600" spc="-5" dirty="0">
                <a:latin typeface="Times New Roman"/>
                <a:cs typeface="Times New Roman"/>
              </a:rPr>
              <a:t>f6</a:t>
            </a:r>
            <a:r>
              <a:rPr sz="600" dirty="0">
                <a:latin typeface="Times New Roman"/>
                <a:cs typeface="Times New Roman"/>
              </a:rPr>
              <a:t> </a:t>
            </a:r>
            <a:r>
              <a:rPr sz="600" spc="-5" dirty="0">
                <a:latin typeface="Times New Roman"/>
                <a:cs typeface="Times New Roman"/>
              </a:rPr>
              <a:t>71</a:t>
            </a:r>
            <a:r>
              <a:rPr sz="600" dirty="0">
                <a:latin typeface="Times New Roman"/>
                <a:cs typeface="Times New Roman"/>
              </a:rPr>
              <a:t> </a:t>
            </a:r>
            <a:r>
              <a:rPr sz="600" spc="-5" dirty="0">
                <a:latin typeface="Times New Roman"/>
                <a:cs typeface="Times New Roman"/>
              </a:rPr>
              <a:t>DB</a:t>
            </a:r>
            <a:r>
              <a:rPr sz="600" dirty="0">
                <a:latin typeface="Times New Roman"/>
                <a:cs typeface="Times New Roman"/>
              </a:rPr>
              <a:t> </a:t>
            </a:r>
            <a:r>
              <a:rPr sz="600" spc="-5" dirty="0">
                <a:latin typeface="Times New Roman"/>
                <a:cs typeface="Times New Roman"/>
              </a:rPr>
              <a:t>(</a:t>
            </a:r>
            <a:r>
              <a:rPr sz="600" spc="-5" dirty="0">
                <a:latin typeface="Calibri"/>
                <a:cs typeface="Calibri"/>
              </a:rPr>
              <a:t>συντομογραφία</a:t>
            </a:r>
            <a:r>
              <a:rPr sz="600" spc="20" dirty="0">
                <a:latin typeface="Calibri"/>
                <a:cs typeface="Calibri"/>
              </a:rPr>
              <a:t> </a:t>
            </a:r>
            <a:r>
              <a:rPr sz="600" spc="-5" dirty="0">
                <a:latin typeface="Calibri"/>
                <a:cs typeface="Calibri"/>
              </a:rPr>
              <a:t>για</a:t>
            </a:r>
            <a:r>
              <a:rPr sz="600" spc="15" dirty="0">
                <a:latin typeface="Calibri"/>
                <a:cs typeface="Calibri"/>
              </a:rPr>
              <a:t> </a:t>
            </a:r>
            <a:r>
              <a:rPr sz="600" spc="-5" dirty="0">
                <a:latin typeface="Calibri"/>
                <a:cs typeface="Calibri"/>
              </a:rPr>
              <a:t>βάση</a:t>
            </a:r>
            <a:r>
              <a:rPr sz="600" spc="20" dirty="0">
                <a:latin typeface="Calibri"/>
                <a:cs typeface="Calibri"/>
              </a:rPr>
              <a:t> </a:t>
            </a:r>
            <a:r>
              <a:rPr sz="600" spc="-5" dirty="0">
                <a:latin typeface="Calibri"/>
                <a:cs typeface="Calibri"/>
              </a:rPr>
              <a:t>δεδομένων</a:t>
            </a:r>
            <a:r>
              <a:rPr sz="600" spc="-5" dirty="0">
                <a:latin typeface="Times New Roman"/>
                <a:cs typeface="Times New Roman"/>
              </a:rPr>
              <a:t>)</a:t>
            </a:r>
            <a:r>
              <a:rPr sz="600" dirty="0">
                <a:latin typeface="Times New Roman"/>
                <a:cs typeface="Times New Roman"/>
              </a:rPr>
              <a:t> </a:t>
            </a:r>
            <a:r>
              <a:rPr sz="600" spc="-5" dirty="0">
                <a:latin typeface="Times New Roman"/>
                <a:cs typeface="Times New Roman"/>
              </a:rPr>
              <a:t>07-24</a:t>
            </a:r>
            <a:r>
              <a:rPr sz="600" dirty="0">
                <a:latin typeface="Times New Roman"/>
                <a:cs typeface="Times New Roman"/>
              </a:rPr>
              <a:t> </a:t>
            </a:r>
            <a:r>
              <a:rPr sz="600" spc="-5" dirty="0">
                <a:latin typeface="Times New Roman"/>
                <a:cs typeface="Times New Roman"/>
              </a:rPr>
              <a:t>13</a:t>
            </a:r>
            <a:r>
              <a:rPr sz="600" dirty="0">
                <a:latin typeface="Times New Roman"/>
                <a:cs typeface="Times New Roman"/>
              </a:rPr>
              <a:t> </a:t>
            </a:r>
            <a:r>
              <a:rPr sz="600" spc="-5" dirty="0">
                <a:latin typeface="Times New Roman"/>
                <a:cs typeface="Times New Roman"/>
              </a:rPr>
              <a:t>bf</a:t>
            </a:r>
            <a:r>
              <a:rPr sz="600" dirty="0">
                <a:latin typeface="Times New Roman"/>
                <a:cs typeface="Times New Roman"/>
              </a:rPr>
              <a:t> </a:t>
            </a:r>
            <a:r>
              <a:rPr sz="600" spc="-5" dirty="0">
                <a:latin typeface="Times New Roman"/>
                <a:cs typeface="Times New Roman"/>
              </a:rPr>
              <a:t>d2</a:t>
            </a:r>
            <a:r>
              <a:rPr sz="600" dirty="0">
                <a:latin typeface="Times New Roman"/>
                <a:cs typeface="Times New Roman"/>
              </a:rPr>
              <a:t> </a:t>
            </a:r>
            <a:r>
              <a:rPr sz="600" spc="-5" dirty="0">
                <a:latin typeface="Times New Roman"/>
                <a:cs typeface="Times New Roman"/>
              </a:rPr>
              <a:t>6e</a:t>
            </a:r>
            <a:r>
              <a:rPr sz="600" dirty="0">
                <a:latin typeface="Times New Roman"/>
                <a:cs typeface="Times New Roman"/>
              </a:rPr>
              <a:t> </a:t>
            </a:r>
            <a:r>
              <a:rPr sz="600" spc="-5" dirty="0">
                <a:latin typeface="Times New Roman"/>
                <a:cs typeface="Times New Roman"/>
              </a:rPr>
              <a:t>53</a:t>
            </a:r>
            <a:r>
              <a:rPr sz="600" dirty="0">
                <a:latin typeface="Times New Roman"/>
                <a:cs typeface="Times New Roman"/>
              </a:rPr>
              <a:t> </a:t>
            </a:r>
            <a:r>
              <a:rPr sz="600" spc="-5" dirty="0">
                <a:latin typeface="Times New Roman"/>
                <a:cs typeface="Times New Roman"/>
              </a:rPr>
              <a:t>e6</a:t>
            </a:r>
            <a:r>
              <a:rPr sz="600" dirty="0">
                <a:latin typeface="Times New Roman"/>
                <a:cs typeface="Times New Roman"/>
              </a:rPr>
              <a:t> </a:t>
            </a:r>
            <a:r>
              <a:rPr sz="600" spc="-5" dirty="0">
                <a:latin typeface="Times New Roman"/>
                <a:cs typeface="Times New Roman"/>
              </a:rPr>
              <a:t>a6</a:t>
            </a:r>
            <a:endParaRPr sz="600">
              <a:latin typeface="Times New Roman"/>
              <a:cs typeface="Times New Roman"/>
            </a:endParaRPr>
          </a:p>
          <a:p>
            <a:pPr marL="3810" algn="ctr">
              <a:lnSpc>
                <a:spcPct val="100000"/>
              </a:lnSpc>
              <a:spcBef>
                <a:spcPts val="55"/>
              </a:spcBef>
            </a:pPr>
            <a:r>
              <a:rPr sz="600" spc="-15" dirty="0">
                <a:latin typeface="Times New Roman"/>
                <a:cs typeface="Times New Roman"/>
              </a:rPr>
              <a:t>....q.=.$...nS..</a:t>
            </a:r>
            <a:endParaRPr sz="600">
              <a:latin typeface="Times New Roman"/>
              <a:cs typeface="Times New Roman"/>
            </a:endParaRPr>
          </a:p>
        </p:txBody>
      </p:sp>
      <p:sp>
        <p:nvSpPr>
          <p:cNvPr id="10" name="object 10"/>
          <p:cNvSpPr txBox="1"/>
          <p:nvPr/>
        </p:nvSpPr>
        <p:spPr>
          <a:xfrm>
            <a:off x="4419917" y="2756852"/>
            <a:ext cx="360680" cy="116839"/>
          </a:xfrm>
          <a:prstGeom prst="rect">
            <a:avLst/>
          </a:prstGeom>
        </p:spPr>
        <p:txBody>
          <a:bodyPr vert="horz" wrap="square" lIns="0" tIns="12700" rIns="0" bIns="0" rtlCol="0">
            <a:spAutoFit/>
          </a:bodyPr>
          <a:lstStyle/>
          <a:p>
            <a:pPr>
              <a:lnSpc>
                <a:spcPct val="100000"/>
              </a:lnSpc>
              <a:spcBef>
                <a:spcPts val="100"/>
              </a:spcBef>
            </a:pPr>
            <a:r>
              <a:rPr sz="600" spc="-5" dirty="0">
                <a:latin typeface="Times New Roman"/>
                <a:cs typeface="Times New Roman"/>
              </a:rPr>
              <a:t>.!.</a:t>
            </a:r>
            <a:r>
              <a:rPr sz="600" dirty="0">
                <a:latin typeface="Times New Roman"/>
                <a:cs typeface="Times New Roman"/>
              </a:rPr>
              <a:t>}</a:t>
            </a:r>
            <a:r>
              <a:rPr sz="600" spc="-15" dirty="0">
                <a:latin typeface="Times New Roman"/>
                <a:cs typeface="Times New Roman"/>
              </a:rPr>
              <a:t> #..5r.j\t</a:t>
            </a:r>
            <a:r>
              <a:rPr sz="600" dirty="0">
                <a:latin typeface="Times New Roman"/>
                <a:cs typeface="Times New Roman"/>
              </a:rPr>
              <a:t>.</a:t>
            </a:r>
            <a:endParaRPr sz="600">
              <a:latin typeface="Times New Roman"/>
              <a:cs typeface="Times New Roman"/>
            </a:endParaRPr>
          </a:p>
        </p:txBody>
      </p:sp>
      <p:sp>
        <p:nvSpPr>
          <p:cNvPr id="11" name="object 11"/>
          <p:cNvSpPr txBox="1"/>
          <p:nvPr/>
        </p:nvSpPr>
        <p:spPr>
          <a:xfrm>
            <a:off x="1767204" y="2849562"/>
            <a:ext cx="2075814" cy="116839"/>
          </a:xfrm>
          <a:prstGeom prst="rect">
            <a:avLst/>
          </a:prstGeom>
        </p:spPr>
        <p:txBody>
          <a:bodyPr vert="horz" wrap="square" lIns="0" tIns="12700" rIns="0" bIns="0" rtlCol="0">
            <a:spAutoFit/>
          </a:bodyPr>
          <a:lstStyle/>
          <a:p>
            <a:pPr>
              <a:lnSpc>
                <a:spcPct val="100000"/>
              </a:lnSpc>
              <a:spcBef>
                <a:spcPts val="100"/>
              </a:spcBef>
            </a:pPr>
            <a:r>
              <a:rPr sz="600" spc="-5" dirty="0">
                <a:latin typeface="Times New Roman"/>
                <a:cs typeface="Times New Roman"/>
              </a:rPr>
              <a:t>0050</a:t>
            </a:r>
            <a:r>
              <a:rPr sz="600" spc="145" dirty="0">
                <a:latin typeface="Times New Roman"/>
                <a:cs typeface="Times New Roman"/>
              </a:rPr>
              <a:t> </a:t>
            </a:r>
            <a:r>
              <a:rPr sz="600" spc="-5" dirty="0">
                <a:latin typeface="Times New Roman"/>
                <a:cs typeface="Times New Roman"/>
              </a:rPr>
              <a:t>1d e5</a:t>
            </a:r>
            <a:r>
              <a:rPr sz="600" dirty="0">
                <a:latin typeface="Times New Roman"/>
                <a:cs typeface="Times New Roman"/>
              </a:rPr>
              <a:t> </a:t>
            </a:r>
            <a:r>
              <a:rPr sz="600" spc="-5" dirty="0">
                <a:latin typeface="Times New Roman"/>
                <a:cs typeface="Times New Roman"/>
              </a:rPr>
              <a:t>6c 0d a9</a:t>
            </a:r>
            <a:r>
              <a:rPr sz="600" dirty="0">
                <a:latin typeface="Times New Roman"/>
                <a:cs typeface="Times New Roman"/>
              </a:rPr>
              <a:t> </a:t>
            </a:r>
            <a:r>
              <a:rPr sz="600" spc="-5" dirty="0">
                <a:latin typeface="Times New Roman"/>
                <a:cs typeface="Times New Roman"/>
              </a:rPr>
              <a:t>a3 98 77-76 d6</a:t>
            </a:r>
            <a:r>
              <a:rPr sz="600" dirty="0">
                <a:latin typeface="Times New Roman"/>
                <a:cs typeface="Times New Roman"/>
              </a:rPr>
              <a:t> </a:t>
            </a:r>
            <a:r>
              <a:rPr sz="600" spc="-5" dirty="0">
                <a:latin typeface="Times New Roman"/>
                <a:cs typeface="Times New Roman"/>
              </a:rPr>
              <a:t>b8 5b 6e</a:t>
            </a:r>
            <a:r>
              <a:rPr sz="600" dirty="0">
                <a:latin typeface="Times New Roman"/>
                <a:cs typeface="Times New Roman"/>
              </a:rPr>
              <a:t> </a:t>
            </a:r>
            <a:r>
              <a:rPr sz="600" spc="-5" dirty="0">
                <a:latin typeface="Times New Roman"/>
                <a:cs typeface="Times New Roman"/>
              </a:rPr>
              <a:t>16 07 c9</a:t>
            </a:r>
            <a:r>
              <a:rPr sz="600" spc="20" dirty="0">
                <a:latin typeface="Times New Roman"/>
                <a:cs typeface="Times New Roman"/>
              </a:rPr>
              <a:t> </a:t>
            </a:r>
            <a:r>
              <a:rPr sz="600" spc="-15" dirty="0">
                <a:latin typeface="Times New Roman"/>
                <a:cs typeface="Times New Roman"/>
              </a:rPr>
              <a:t>..l....wv..[n...</a:t>
            </a:r>
            <a:endParaRPr sz="600">
              <a:latin typeface="Times New Roman"/>
              <a:cs typeface="Times New Roman"/>
            </a:endParaRPr>
          </a:p>
        </p:txBody>
      </p:sp>
      <p:sp>
        <p:nvSpPr>
          <p:cNvPr id="12" name="object 12"/>
          <p:cNvSpPr txBox="1"/>
          <p:nvPr/>
        </p:nvSpPr>
        <p:spPr>
          <a:xfrm>
            <a:off x="4465002" y="2942272"/>
            <a:ext cx="452120" cy="116839"/>
          </a:xfrm>
          <a:prstGeom prst="rect">
            <a:avLst/>
          </a:prstGeom>
        </p:spPr>
        <p:txBody>
          <a:bodyPr vert="horz" wrap="square" lIns="0" tIns="12700" rIns="0" bIns="0" rtlCol="0">
            <a:spAutoFit/>
          </a:bodyPr>
          <a:lstStyle/>
          <a:p>
            <a:pPr>
              <a:lnSpc>
                <a:spcPct val="100000"/>
              </a:lnSpc>
              <a:spcBef>
                <a:spcPts val="100"/>
              </a:spcBef>
            </a:pPr>
            <a:r>
              <a:rPr sz="600" spc="-15" dirty="0">
                <a:latin typeface="Times New Roman"/>
                <a:cs typeface="Times New Roman"/>
              </a:rPr>
              <a:t>[......K.{L.@c..</a:t>
            </a:r>
            <a:endParaRPr sz="600">
              <a:latin typeface="Times New Roman"/>
              <a:cs typeface="Times New Roman"/>
            </a:endParaRPr>
          </a:p>
        </p:txBody>
      </p:sp>
      <p:sp>
        <p:nvSpPr>
          <p:cNvPr id="13" name="object 13"/>
          <p:cNvSpPr txBox="1"/>
          <p:nvPr/>
        </p:nvSpPr>
        <p:spPr>
          <a:xfrm>
            <a:off x="1764982" y="3034982"/>
            <a:ext cx="2063750" cy="116839"/>
          </a:xfrm>
          <a:prstGeom prst="rect">
            <a:avLst/>
          </a:prstGeom>
        </p:spPr>
        <p:txBody>
          <a:bodyPr vert="horz" wrap="square" lIns="0" tIns="12700" rIns="0" bIns="0" rtlCol="0">
            <a:spAutoFit/>
          </a:bodyPr>
          <a:lstStyle/>
          <a:p>
            <a:pPr>
              <a:lnSpc>
                <a:spcPct val="100000"/>
              </a:lnSpc>
              <a:spcBef>
                <a:spcPts val="100"/>
              </a:spcBef>
            </a:pPr>
            <a:r>
              <a:rPr sz="600" spc="-5" dirty="0">
                <a:latin typeface="Times New Roman"/>
                <a:cs typeface="Times New Roman"/>
              </a:rPr>
              <a:t>0060</a:t>
            </a:r>
            <a:r>
              <a:rPr sz="600" spc="145" dirty="0">
                <a:latin typeface="Times New Roman"/>
                <a:cs typeface="Times New Roman"/>
              </a:rPr>
              <a:t> </a:t>
            </a:r>
            <a:r>
              <a:rPr sz="600" spc="-5" dirty="0">
                <a:latin typeface="Times New Roman"/>
                <a:cs typeface="Times New Roman"/>
              </a:rPr>
              <a:t>89</a:t>
            </a:r>
            <a:r>
              <a:rPr sz="600" dirty="0">
                <a:latin typeface="Times New Roman"/>
                <a:cs typeface="Times New Roman"/>
              </a:rPr>
              <a:t> </a:t>
            </a:r>
            <a:r>
              <a:rPr sz="600" spc="-5" dirty="0">
                <a:latin typeface="Times New Roman"/>
                <a:cs typeface="Times New Roman"/>
              </a:rPr>
              <a:t>95 3f</a:t>
            </a:r>
            <a:r>
              <a:rPr sz="600" dirty="0">
                <a:latin typeface="Times New Roman"/>
                <a:cs typeface="Times New Roman"/>
              </a:rPr>
              <a:t> </a:t>
            </a:r>
            <a:r>
              <a:rPr sz="600" spc="-5" dirty="0">
                <a:latin typeface="Times New Roman"/>
                <a:cs typeface="Times New Roman"/>
              </a:rPr>
              <a:t>3f</a:t>
            </a:r>
            <a:r>
              <a:rPr sz="600" dirty="0">
                <a:latin typeface="Times New Roman"/>
                <a:cs typeface="Times New Roman"/>
              </a:rPr>
              <a:t> </a:t>
            </a:r>
            <a:r>
              <a:rPr sz="600" spc="-5" dirty="0">
                <a:latin typeface="Times New Roman"/>
                <a:cs typeface="Times New Roman"/>
              </a:rPr>
              <a:t>79 d5</a:t>
            </a:r>
            <a:r>
              <a:rPr sz="600" dirty="0">
                <a:latin typeface="Times New Roman"/>
                <a:cs typeface="Times New Roman"/>
              </a:rPr>
              <a:t> </a:t>
            </a:r>
            <a:r>
              <a:rPr sz="600" spc="-5" dirty="0">
                <a:latin typeface="Times New Roman"/>
                <a:cs typeface="Times New Roman"/>
              </a:rPr>
              <a:t>6d aa-23</a:t>
            </a:r>
            <a:r>
              <a:rPr sz="600" dirty="0">
                <a:latin typeface="Times New Roman"/>
                <a:cs typeface="Times New Roman"/>
              </a:rPr>
              <a:t> </a:t>
            </a:r>
            <a:r>
              <a:rPr sz="600" spc="-5" dirty="0">
                <a:latin typeface="Times New Roman"/>
                <a:cs typeface="Times New Roman"/>
              </a:rPr>
              <a:t>1f</a:t>
            </a:r>
            <a:r>
              <a:rPr sz="600" dirty="0">
                <a:latin typeface="Times New Roman"/>
                <a:cs typeface="Times New Roman"/>
              </a:rPr>
              <a:t> </a:t>
            </a:r>
            <a:r>
              <a:rPr sz="600" spc="-5" dirty="0">
                <a:latin typeface="Times New Roman"/>
                <a:cs typeface="Times New Roman"/>
              </a:rPr>
              <a:t>7f d7</a:t>
            </a:r>
            <a:r>
              <a:rPr sz="600" dirty="0">
                <a:latin typeface="Times New Roman"/>
                <a:cs typeface="Times New Roman"/>
              </a:rPr>
              <a:t> </a:t>
            </a:r>
            <a:r>
              <a:rPr sz="600" spc="-5" dirty="0">
                <a:latin typeface="Times New Roman"/>
                <a:cs typeface="Times New Roman"/>
              </a:rPr>
              <a:t>0a d5</a:t>
            </a:r>
            <a:r>
              <a:rPr sz="600" dirty="0">
                <a:latin typeface="Times New Roman"/>
                <a:cs typeface="Times New Roman"/>
              </a:rPr>
              <a:t> </a:t>
            </a:r>
            <a:r>
              <a:rPr sz="600" spc="-5" dirty="0">
                <a:latin typeface="Times New Roman"/>
                <a:cs typeface="Times New Roman"/>
              </a:rPr>
              <a:t>d8 15</a:t>
            </a:r>
            <a:r>
              <a:rPr sz="600" spc="15" dirty="0">
                <a:latin typeface="Times New Roman"/>
                <a:cs typeface="Times New Roman"/>
              </a:rPr>
              <a:t> </a:t>
            </a:r>
            <a:r>
              <a:rPr sz="600" spc="-15" dirty="0">
                <a:latin typeface="Times New Roman"/>
                <a:cs typeface="Times New Roman"/>
              </a:rPr>
              <a:t>..??y.m.#.......</a:t>
            </a:r>
            <a:endParaRPr sz="600">
              <a:latin typeface="Times New Roman"/>
              <a:cs typeface="Times New Roman"/>
            </a:endParaRPr>
          </a:p>
        </p:txBody>
      </p:sp>
      <p:sp>
        <p:nvSpPr>
          <p:cNvPr id="14" name="object 14"/>
          <p:cNvSpPr txBox="1"/>
          <p:nvPr/>
        </p:nvSpPr>
        <p:spPr>
          <a:xfrm>
            <a:off x="4408170" y="3132137"/>
            <a:ext cx="334645" cy="116839"/>
          </a:xfrm>
          <a:prstGeom prst="rect">
            <a:avLst/>
          </a:prstGeom>
        </p:spPr>
        <p:txBody>
          <a:bodyPr vert="horz" wrap="square" lIns="0" tIns="12700" rIns="0" bIns="0" rtlCol="0">
            <a:spAutoFit/>
          </a:bodyPr>
          <a:lstStyle/>
          <a:p>
            <a:pPr>
              <a:lnSpc>
                <a:spcPct val="100000"/>
              </a:lnSpc>
              <a:spcBef>
                <a:spcPts val="100"/>
              </a:spcBef>
            </a:pPr>
            <a:r>
              <a:rPr sz="600" spc="-15" dirty="0">
                <a:latin typeface="Times New Roman"/>
                <a:cs typeface="Times New Roman"/>
              </a:rPr>
              <a:t>....V...........</a:t>
            </a:r>
            <a:endParaRPr sz="600">
              <a:latin typeface="Times New Roman"/>
              <a:cs typeface="Times New Roman"/>
            </a:endParaRPr>
          </a:p>
        </p:txBody>
      </p:sp>
      <p:sp>
        <p:nvSpPr>
          <p:cNvPr id="15" name="object 15"/>
          <p:cNvSpPr txBox="1"/>
          <p:nvPr/>
        </p:nvSpPr>
        <p:spPr>
          <a:xfrm>
            <a:off x="1378902" y="3638232"/>
            <a:ext cx="3395979" cy="188595"/>
          </a:xfrm>
          <a:prstGeom prst="rect">
            <a:avLst/>
          </a:prstGeom>
        </p:spPr>
        <p:txBody>
          <a:bodyPr vert="horz" wrap="square" lIns="0" tIns="12700" rIns="0" bIns="0" rtlCol="0">
            <a:spAutoFit/>
          </a:bodyPr>
          <a:lstStyle/>
          <a:p>
            <a:pPr>
              <a:lnSpc>
                <a:spcPts val="640"/>
              </a:lnSpc>
              <a:spcBef>
                <a:spcPts val="100"/>
              </a:spcBef>
            </a:pPr>
            <a:r>
              <a:rPr sz="600" spc="-5" dirty="0">
                <a:latin typeface="Times New Roman"/>
                <a:cs typeface="Times New Roman"/>
              </a:rPr>
              <a:t>0070</a:t>
            </a:r>
            <a:r>
              <a:rPr sz="600" spc="155" dirty="0">
                <a:latin typeface="Times New Roman"/>
                <a:cs typeface="Times New Roman"/>
              </a:rPr>
              <a:t> </a:t>
            </a:r>
            <a:r>
              <a:rPr sz="600" spc="-5" dirty="0">
                <a:latin typeface="Times New Roman"/>
                <a:cs typeface="Times New Roman"/>
              </a:rPr>
              <a:t>09</a:t>
            </a:r>
            <a:r>
              <a:rPr sz="600" dirty="0">
                <a:latin typeface="Times New Roman"/>
                <a:cs typeface="Times New Roman"/>
              </a:rPr>
              <a:t> </a:t>
            </a:r>
            <a:r>
              <a:rPr sz="600" spc="-5" dirty="0">
                <a:latin typeface="Times New Roman"/>
                <a:cs typeface="Times New Roman"/>
              </a:rPr>
              <a:t>02</a:t>
            </a:r>
            <a:r>
              <a:rPr sz="600" dirty="0">
                <a:latin typeface="Times New Roman"/>
                <a:cs typeface="Times New Roman"/>
              </a:rPr>
              <a:t> FA</a:t>
            </a:r>
            <a:r>
              <a:rPr sz="600" spc="5" dirty="0">
                <a:latin typeface="Times New Roman"/>
                <a:cs typeface="Times New Roman"/>
              </a:rPr>
              <a:t> </a:t>
            </a:r>
            <a:r>
              <a:rPr sz="600" spc="-5" dirty="0">
                <a:latin typeface="Times New Roman"/>
                <a:cs typeface="Times New Roman"/>
              </a:rPr>
              <a:t>(Factor</a:t>
            </a:r>
            <a:r>
              <a:rPr sz="600" spc="5" dirty="0">
                <a:latin typeface="Times New Roman"/>
                <a:cs typeface="Times New Roman"/>
              </a:rPr>
              <a:t> </a:t>
            </a:r>
            <a:r>
              <a:rPr sz="600" spc="-5" dirty="0">
                <a:latin typeface="Times New Roman"/>
                <a:cs typeface="Times New Roman"/>
              </a:rPr>
              <a:t>Analysis</a:t>
            </a:r>
            <a:r>
              <a:rPr sz="600" dirty="0">
                <a:latin typeface="Times New Roman"/>
                <a:cs typeface="Times New Roman"/>
              </a:rPr>
              <a:t> -</a:t>
            </a:r>
            <a:r>
              <a:rPr sz="600" spc="5" dirty="0">
                <a:latin typeface="Times New Roman"/>
                <a:cs typeface="Times New Roman"/>
              </a:rPr>
              <a:t> </a:t>
            </a:r>
            <a:r>
              <a:rPr sz="600" spc="-5" dirty="0">
                <a:latin typeface="Calibri"/>
                <a:cs typeface="Calibri"/>
              </a:rPr>
              <a:t>Ανάλυση</a:t>
            </a:r>
            <a:r>
              <a:rPr sz="600" spc="25" dirty="0">
                <a:latin typeface="Calibri"/>
                <a:cs typeface="Calibri"/>
              </a:rPr>
              <a:t> </a:t>
            </a:r>
            <a:r>
              <a:rPr sz="600" spc="-5" dirty="0">
                <a:latin typeface="Calibri"/>
                <a:cs typeface="Calibri"/>
              </a:rPr>
              <a:t>των</a:t>
            </a:r>
            <a:r>
              <a:rPr sz="600" spc="15" dirty="0">
                <a:latin typeface="Calibri"/>
                <a:cs typeface="Calibri"/>
              </a:rPr>
              <a:t> </a:t>
            </a:r>
            <a:r>
              <a:rPr sz="600" dirty="0">
                <a:latin typeface="Calibri"/>
                <a:cs typeface="Calibri"/>
              </a:rPr>
              <a:t>σε</a:t>
            </a:r>
            <a:r>
              <a:rPr sz="600" spc="15" dirty="0">
                <a:latin typeface="Calibri"/>
                <a:cs typeface="Calibri"/>
              </a:rPr>
              <a:t> </a:t>
            </a:r>
            <a:r>
              <a:rPr sz="600" spc="-5" dirty="0">
                <a:latin typeface="Times New Roman"/>
                <a:cs typeface="Times New Roman"/>
              </a:rPr>
              <a:t>machine</a:t>
            </a:r>
            <a:r>
              <a:rPr sz="600" dirty="0">
                <a:latin typeface="Times New Roman"/>
                <a:cs typeface="Times New Roman"/>
              </a:rPr>
              <a:t> </a:t>
            </a:r>
            <a:r>
              <a:rPr sz="600" spc="-5" dirty="0">
                <a:latin typeface="Times New Roman"/>
                <a:cs typeface="Times New Roman"/>
              </a:rPr>
              <a:t>learning</a:t>
            </a:r>
            <a:r>
              <a:rPr sz="600" spc="5" dirty="0">
                <a:latin typeface="Times New Roman"/>
                <a:cs typeface="Times New Roman"/>
              </a:rPr>
              <a:t> </a:t>
            </a:r>
            <a:r>
              <a:rPr sz="600" spc="-5" dirty="0">
                <a:latin typeface="Calibri"/>
                <a:cs typeface="Calibri"/>
              </a:rPr>
              <a:t>και</a:t>
            </a:r>
            <a:r>
              <a:rPr sz="600" spc="20" dirty="0">
                <a:latin typeface="Calibri"/>
                <a:cs typeface="Calibri"/>
              </a:rPr>
              <a:t> </a:t>
            </a:r>
            <a:r>
              <a:rPr sz="600" spc="-30" dirty="0">
                <a:latin typeface="Times New Roman"/>
                <a:cs typeface="Times New Roman"/>
              </a:rPr>
              <a:t>cybersecurity)</a:t>
            </a:r>
            <a:endParaRPr sz="600">
              <a:latin typeface="Times New Roman"/>
              <a:cs typeface="Times New Roman"/>
            </a:endParaRPr>
          </a:p>
          <a:p>
            <a:pPr marL="2943860">
              <a:lnSpc>
                <a:spcPts val="640"/>
              </a:lnSpc>
            </a:pPr>
            <a:r>
              <a:rPr sz="600" spc="-15" dirty="0">
                <a:latin typeface="Times New Roman"/>
                <a:cs typeface="Times New Roman"/>
              </a:rPr>
              <a:t>:6...1j|.8</a:t>
            </a:r>
            <a:r>
              <a:rPr sz="600" spc="-10" dirty="0">
                <a:latin typeface="Times New Roman"/>
                <a:cs typeface="Times New Roman"/>
              </a:rPr>
              <a:t>w</a:t>
            </a:r>
            <a:r>
              <a:rPr sz="600" dirty="0">
                <a:latin typeface="Times New Roman"/>
                <a:cs typeface="Times New Roman"/>
              </a:rPr>
              <a:t>0</a:t>
            </a:r>
            <a:r>
              <a:rPr sz="600" spc="-25" dirty="0">
                <a:latin typeface="Times New Roman"/>
                <a:cs typeface="Times New Roman"/>
              </a:rPr>
              <a:t> </a:t>
            </a:r>
            <a:r>
              <a:rPr sz="600" spc="-15" dirty="0">
                <a:latin typeface="Times New Roman"/>
                <a:cs typeface="Times New Roman"/>
              </a:rPr>
              <a:t>"J.</a:t>
            </a:r>
            <a:r>
              <a:rPr sz="600" dirty="0">
                <a:latin typeface="Times New Roman"/>
                <a:cs typeface="Times New Roman"/>
              </a:rPr>
              <a:t>.</a:t>
            </a:r>
            <a:endParaRPr sz="600">
              <a:latin typeface="Times New Roman"/>
              <a:cs typeface="Times New Roman"/>
            </a:endParaRPr>
          </a:p>
        </p:txBody>
      </p:sp>
      <p:sp>
        <p:nvSpPr>
          <p:cNvPr id="16" name="object 16"/>
          <p:cNvSpPr txBox="1"/>
          <p:nvPr/>
        </p:nvSpPr>
        <p:spPr>
          <a:xfrm>
            <a:off x="1378585" y="4239259"/>
            <a:ext cx="2418715" cy="741680"/>
          </a:xfrm>
          <a:prstGeom prst="rect">
            <a:avLst/>
          </a:prstGeom>
        </p:spPr>
        <p:txBody>
          <a:bodyPr vert="horz" wrap="square" lIns="0" tIns="12700" rIns="0" bIns="0" rtlCol="0">
            <a:spAutoFit/>
          </a:bodyPr>
          <a:lstStyle/>
          <a:p>
            <a:pPr marR="5080">
              <a:lnSpc>
                <a:spcPct val="122900"/>
              </a:lnSpc>
              <a:spcBef>
                <a:spcPts val="100"/>
              </a:spcBef>
            </a:pPr>
            <a:r>
              <a:rPr sz="600" spc="-5" dirty="0">
                <a:latin typeface="Times New Roman"/>
                <a:cs typeface="Times New Roman"/>
              </a:rPr>
              <a:t>0080</a:t>
            </a:r>
            <a:r>
              <a:rPr sz="600" dirty="0">
                <a:latin typeface="Times New Roman"/>
                <a:cs typeface="Times New Roman"/>
              </a:rPr>
              <a:t> </a:t>
            </a:r>
            <a:r>
              <a:rPr sz="600" spc="-5" dirty="0">
                <a:latin typeface="Times New Roman"/>
                <a:cs typeface="Times New Roman"/>
              </a:rPr>
              <a:t>(Enterprise</a:t>
            </a:r>
            <a:r>
              <a:rPr sz="600" spc="5" dirty="0">
                <a:latin typeface="Times New Roman"/>
                <a:cs typeface="Times New Roman"/>
              </a:rPr>
              <a:t> </a:t>
            </a:r>
            <a:r>
              <a:rPr sz="600" spc="-5" dirty="0">
                <a:latin typeface="Times New Roman"/>
                <a:cs typeface="Times New Roman"/>
              </a:rPr>
              <a:t>Architecture</a:t>
            </a:r>
            <a:r>
              <a:rPr sz="600" spc="5" dirty="0">
                <a:latin typeface="Times New Roman"/>
                <a:cs typeface="Times New Roman"/>
              </a:rPr>
              <a:t> </a:t>
            </a:r>
            <a:r>
              <a:rPr sz="600" dirty="0">
                <a:latin typeface="Times New Roman"/>
                <a:cs typeface="Times New Roman"/>
              </a:rPr>
              <a:t>-</a:t>
            </a:r>
            <a:r>
              <a:rPr sz="600" spc="10" dirty="0">
                <a:latin typeface="Times New Roman"/>
                <a:cs typeface="Times New Roman"/>
              </a:rPr>
              <a:t> </a:t>
            </a:r>
            <a:r>
              <a:rPr sz="600" spc="-5" dirty="0">
                <a:latin typeface="Calibri"/>
                <a:cs typeface="Calibri"/>
              </a:rPr>
              <a:t>Επιχειρησιακή</a:t>
            </a:r>
            <a:r>
              <a:rPr sz="600" spc="20" dirty="0">
                <a:latin typeface="Calibri"/>
                <a:cs typeface="Calibri"/>
              </a:rPr>
              <a:t> </a:t>
            </a:r>
            <a:r>
              <a:rPr sz="600" spc="-5" dirty="0">
                <a:latin typeface="Calibri"/>
                <a:cs typeface="Calibri"/>
              </a:rPr>
              <a:t>αρχιτεκτονική</a:t>
            </a:r>
            <a:r>
              <a:rPr sz="600" spc="20" dirty="0">
                <a:latin typeface="Calibri"/>
                <a:cs typeface="Calibri"/>
              </a:rPr>
              <a:t> </a:t>
            </a:r>
            <a:r>
              <a:rPr sz="600" spc="-5" dirty="0">
                <a:latin typeface="Calibri"/>
                <a:cs typeface="Calibri"/>
              </a:rPr>
              <a:t>πληροφοριακών </a:t>
            </a:r>
            <a:r>
              <a:rPr sz="600" dirty="0">
                <a:latin typeface="Calibri"/>
                <a:cs typeface="Calibri"/>
              </a:rPr>
              <a:t> </a:t>
            </a:r>
            <a:r>
              <a:rPr sz="600" spc="-5" dirty="0">
                <a:latin typeface="Calibri"/>
                <a:cs typeface="Calibri"/>
              </a:rPr>
              <a:t>συστημάτων</a:t>
            </a:r>
            <a:r>
              <a:rPr sz="600" spc="-5" dirty="0">
                <a:latin typeface="Times New Roman"/>
                <a:cs typeface="Times New Roman"/>
              </a:rPr>
              <a:t>) a7 04 e2 9d 86 81-26 bd 6a df b2 34 88</a:t>
            </a:r>
            <a:r>
              <a:rPr sz="600" spc="-15" dirty="0">
                <a:latin typeface="Times New Roman"/>
                <a:cs typeface="Times New Roman"/>
              </a:rPr>
              <a:t> 7c</a:t>
            </a:r>
            <a:endParaRPr sz="600">
              <a:latin typeface="Times New Roman"/>
              <a:cs typeface="Times New Roman"/>
            </a:endParaRPr>
          </a:p>
          <a:p>
            <a:pPr>
              <a:lnSpc>
                <a:spcPct val="100000"/>
              </a:lnSpc>
              <a:spcBef>
                <a:spcPts val="600"/>
              </a:spcBef>
            </a:pPr>
            <a:r>
              <a:rPr sz="600" spc="-5" dirty="0">
                <a:latin typeface="Times New Roman"/>
                <a:cs typeface="Times New Roman"/>
              </a:rPr>
              <a:t>0090 bc 21</a:t>
            </a:r>
            <a:r>
              <a:rPr sz="600" dirty="0">
                <a:latin typeface="Times New Roman"/>
                <a:cs typeface="Times New Roman"/>
              </a:rPr>
              <a:t> </a:t>
            </a:r>
            <a:r>
              <a:rPr sz="600" spc="-5" dirty="0">
                <a:latin typeface="Times New Roman"/>
                <a:cs typeface="Times New Roman"/>
              </a:rPr>
              <a:t>9e 7d 20</a:t>
            </a:r>
            <a:r>
              <a:rPr sz="600" dirty="0">
                <a:latin typeface="Times New Roman"/>
                <a:cs typeface="Times New Roman"/>
              </a:rPr>
              <a:t> </a:t>
            </a:r>
            <a:r>
              <a:rPr sz="600" spc="-5" dirty="0">
                <a:latin typeface="Times New Roman"/>
                <a:cs typeface="Times New Roman"/>
              </a:rPr>
              <a:t>20 23</a:t>
            </a:r>
            <a:r>
              <a:rPr sz="600" spc="5" dirty="0">
                <a:latin typeface="Times New Roman"/>
                <a:cs typeface="Times New Roman"/>
              </a:rPr>
              <a:t> </a:t>
            </a:r>
            <a:r>
              <a:rPr sz="600" spc="-5" dirty="0">
                <a:latin typeface="Calibri"/>
                <a:cs typeface="Calibri"/>
              </a:rPr>
              <a:t>εναλλασσόμενο</a:t>
            </a:r>
            <a:r>
              <a:rPr sz="600" spc="20" dirty="0">
                <a:latin typeface="Calibri"/>
                <a:cs typeface="Calibri"/>
              </a:rPr>
              <a:t> </a:t>
            </a:r>
            <a:r>
              <a:rPr sz="600" spc="-5" dirty="0">
                <a:latin typeface="Calibri"/>
                <a:cs typeface="Calibri"/>
              </a:rPr>
              <a:t>ρεύμα</a:t>
            </a:r>
            <a:r>
              <a:rPr sz="600" spc="10" dirty="0">
                <a:latin typeface="Calibri"/>
                <a:cs typeface="Calibri"/>
              </a:rPr>
              <a:t> </a:t>
            </a:r>
            <a:r>
              <a:rPr sz="600" spc="-5" dirty="0">
                <a:latin typeface="Times New Roman"/>
                <a:cs typeface="Times New Roman"/>
              </a:rPr>
              <a:t>35</a:t>
            </a:r>
            <a:r>
              <a:rPr sz="600" dirty="0">
                <a:latin typeface="Times New Roman"/>
                <a:cs typeface="Times New Roman"/>
              </a:rPr>
              <a:t> </a:t>
            </a:r>
            <a:r>
              <a:rPr sz="600" spc="-5" dirty="0">
                <a:latin typeface="Times New Roman"/>
                <a:cs typeface="Times New Roman"/>
              </a:rPr>
              <a:t>72 0e 6a</a:t>
            </a:r>
            <a:r>
              <a:rPr sz="600" dirty="0">
                <a:latin typeface="Times New Roman"/>
                <a:cs typeface="Times New Roman"/>
              </a:rPr>
              <a:t> </a:t>
            </a:r>
            <a:r>
              <a:rPr sz="600" spc="-5" dirty="0">
                <a:latin typeface="Times New Roman"/>
                <a:cs typeface="Times New Roman"/>
              </a:rPr>
              <a:t>5c 74</a:t>
            </a:r>
            <a:r>
              <a:rPr sz="600" spc="-25" dirty="0">
                <a:latin typeface="Times New Roman"/>
                <a:cs typeface="Times New Roman"/>
              </a:rPr>
              <a:t> </a:t>
            </a:r>
            <a:r>
              <a:rPr sz="600" spc="-15" dirty="0">
                <a:latin typeface="Times New Roman"/>
                <a:cs typeface="Times New Roman"/>
              </a:rPr>
              <a:t>84</a:t>
            </a:r>
            <a:endParaRPr sz="600">
              <a:latin typeface="Times New Roman"/>
              <a:cs typeface="Times New Roman"/>
            </a:endParaRPr>
          </a:p>
          <a:p>
            <a:pPr>
              <a:lnSpc>
                <a:spcPct val="100000"/>
              </a:lnSpc>
              <a:spcBef>
                <a:spcPts val="545"/>
              </a:spcBef>
            </a:pPr>
            <a:r>
              <a:rPr sz="600" spc="-5" dirty="0">
                <a:latin typeface="Times New Roman"/>
                <a:cs typeface="Times New Roman"/>
              </a:rPr>
              <a:t>00a0</a:t>
            </a:r>
            <a:r>
              <a:rPr sz="600" spc="140" dirty="0">
                <a:latin typeface="Times New Roman"/>
                <a:cs typeface="Times New Roman"/>
              </a:rPr>
              <a:t> </a:t>
            </a:r>
            <a:r>
              <a:rPr sz="600" spc="-5" dirty="0">
                <a:latin typeface="Times New Roman"/>
                <a:cs typeface="Times New Roman"/>
              </a:rPr>
              <a:t>5b a3 d8 8d 15 93 e8 4b-11 7b 4c 08 40 63 13</a:t>
            </a:r>
            <a:r>
              <a:rPr sz="600" spc="-15" dirty="0">
                <a:latin typeface="Times New Roman"/>
                <a:cs typeface="Times New Roman"/>
              </a:rPr>
              <a:t> 0d</a:t>
            </a:r>
            <a:endParaRPr sz="600">
              <a:latin typeface="Times New Roman"/>
              <a:cs typeface="Times New Roman"/>
            </a:endParaRPr>
          </a:p>
          <a:p>
            <a:pPr>
              <a:lnSpc>
                <a:spcPct val="100000"/>
              </a:lnSpc>
              <a:spcBef>
                <a:spcPts val="45"/>
              </a:spcBef>
            </a:pPr>
            <a:endParaRPr sz="450">
              <a:latin typeface="Times New Roman"/>
              <a:cs typeface="Times New Roman"/>
            </a:endParaRPr>
          </a:p>
          <a:p>
            <a:pPr>
              <a:lnSpc>
                <a:spcPct val="100000"/>
              </a:lnSpc>
            </a:pPr>
            <a:r>
              <a:rPr sz="600" spc="-5" dirty="0">
                <a:latin typeface="Times New Roman"/>
                <a:cs typeface="Times New Roman"/>
              </a:rPr>
              <a:t>00b0</a:t>
            </a:r>
            <a:r>
              <a:rPr sz="600" spc="145" dirty="0">
                <a:latin typeface="Times New Roman"/>
                <a:cs typeface="Times New Roman"/>
              </a:rPr>
              <a:t> </a:t>
            </a:r>
            <a:r>
              <a:rPr sz="600" spc="-5" dirty="0">
                <a:latin typeface="Times New Roman"/>
                <a:cs typeface="Times New Roman"/>
              </a:rPr>
              <a:t>9c 11 a5</a:t>
            </a:r>
            <a:r>
              <a:rPr sz="600" dirty="0">
                <a:latin typeface="Times New Roman"/>
                <a:cs typeface="Times New Roman"/>
              </a:rPr>
              <a:t> </a:t>
            </a:r>
            <a:r>
              <a:rPr sz="600" spc="-5" dirty="0">
                <a:latin typeface="Times New Roman"/>
                <a:cs typeface="Times New Roman"/>
              </a:rPr>
              <a:t>0f</a:t>
            </a:r>
            <a:r>
              <a:rPr sz="600" dirty="0">
                <a:latin typeface="Times New Roman"/>
                <a:cs typeface="Times New Roman"/>
              </a:rPr>
              <a:t> </a:t>
            </a:r>
            <a:r>
              <a:rPr sz="600" spc="-5" dirty="0">
                <a:latin typeface="Times New Roman"/>
                <a:cs typeface="Times New Roman"/>
              </a:rPr>
              <a:t>56 d1 89 9c-82</a:t>
            </a:r>
            <a:r>
              <a:rPr sz="600" dirty="0">
                <a:latin typeface="Times New Roman"/>
                <a:cs typeface="Times New Roman"/>
              </a:rPr>
              <a:t> </a:t>
            </a:r>
            <a:r>
              <a:rPr sz="600" spc="-5" dirty="0">
                <a:latin typeface="Times New Roman"/>
                <a:cs typeface="Times New Roman"/>
              </a:rPr>
              <a:t>b8 01 da a1 84</a:t>
            </a:r>
            <a:r>
              <a:rPr sz="600" dirty="0">
                <a:latin typeface="Times New Roman"/>
                <a:cs typeface="Times New Roman"/>
              </a:rPr>
              <a:t> </a:t>
            </a:r>
            <a:r>
              <a:rPr sz="600" spc="-5" dirty="0">
                <a:latin typeface="Times New Roman"/>
                <a:cs typeface="Times New Roman"/>
              </a:rPr>
              <a:t>c5 d6 00c0</a:t>
            </a:r>
            <a:r>
              <a:rPr sz="600" spc="150" dirty="0">
                <a:latin typeface="Times New Roman"/>
                <a:cs typeface="Times New Roman"/>
              </a:rPr>
              <a:t> </a:t>
            </a:r>
            <a:r>
              <a:rPr sz="600" spc="-5" dirty="0">
                <a:latin typeface="Times New Roman"/>
                <a:cs typeface="Times New Roman"/>
              </a:rPr>
              <a:t>3a</a:t>
            </a:r>
            <a:r>
              <a:rPr sz="600" spc="-15" dirty="0">
                <a:latin typeface="Times New Roman"/>
                <a:cs typeface="Times New Roman"/>
              </a:rPr>
              <a:t> 36</a:t>
            </a:r>
            <a:endParaRPr sz="600">
              <a:latin typeface="Times New Roman"/>
              <a:cs typeface="Times New Roman"/>
            </a:endParaRPr>
          </a:p>
        </p:txBody>
      </p:sp>
      <p:sp>
        <p:nvSpPr>
          <p:cNvPr id="17" name="object 17"/>
          <p:cNvSpPr txBox="1"/>
          <p:nvPr/>
        </p:nvSpPr>
        <p:spPr>
          <a:xfrm>
            <a:off x="1378585" y="5013959"/>
            <a:ext cx="1287145" cy="116839"/>
          </a:xfrm>
          <a:prstGeom prst="rect">
            <a:avLst/>
          </a:prstGeom>
        </p:spPr>
        <p:txBody>
          <a:bodyPr vert="horz" wrap="square" lIns="0" tIns="12700" rIns="0" bIns="0" rtlCol="0">
            <a:spAutoFit/>
          </a:bodyPr>
          <a:lstStyle/>
          <a:p>
            <a:pPr>
              <a:lnSpc>
                <a:spcPct val="100000"/>
              </a:lnSpc>
              <a:spcBef>
                <a:spcPts val="100"/>
              </a:spcBef>
            </a:pPr>
            <a:r>
              <a:rPr sz="600" spc="-5" dirty="0">
                <a:latin typeface="Times New Roman"/>
                <a:cs typeface="Times New Roman"/>
              </a:rPr>
              <a:t>ba</a:t>
            </a:r>
            <a:r>
              <a:rPr sz="600" spc="-10" dirty="0">
                <a:latin typeface="Times New Roman"/>
                <a:cs typeface="Times New Roman"/>
              </a:rPr>
              <a:t> </a:t>
            </a:r>
            <a:r>
              <a:rPr sz="600" spc="-5" dirty="0">
                <a:latin typeface="Times New Roman"/>
                <a:cs typeface="Times New Roman"/>
              </a:rPr>
              <a:t>1e da 31 6a</a:t>
            </a:r>
            <a:r>
              <a:rPr sz="600" spc="-10" dirty="0">
                <a:latin typeface="Times New Roman"/>
                <a:cs typeface="Times New Roman"/>
              </a:rPr>
              <a:t> </a:t>
            </a:r>
            <a:r>
              <a:rPr sz="600" spc="-5" dirty="0">
                <a:latin typeface="Times New Roman"/>
                <a:cs typeface="Times New Roman"/>
              </a:rPr>
              <a:t>7c-15 38 77</a:t>
            </a:r>
            <a:r>
              <a:rPr sz="600" spc="-10" dirty="0">
                <a:latin typeface="Times New Roman"/>
                <a:cs typeface="Times New Roman"/>
              </a:rPr>
              <a:t> </a:t>
            </a:r>
            <a:r>
              <a:rPr sz="600" spc="-5" dirty="0">
                <a:latin typeface="Times New Roman"/>
                <a:cs typeface="Times New Roman"/>
              </a:rPr>
              <a:t>30 22 4a b1</a:t>
            </a:r>
            <a:r>
              <a:rPr sz="600" dirty="0">
                <a:latin typeface="Times New Roman"/>
                <a:cs typeface="Times New Roman"/>
              </a:rPr>
              <a:t> </a:t>
            </a:r>
            <a:r>
              <a:rPr sz="600" spc="-15" dirty="0">
                <a:latin typeface="Times New Roman"/>
                <a:cs typeface="Times New Roman"/>
              </a:rPr>
              <a:t>fc</a:t>
            </a:r>
            <a:endParaRPr sz="600">
              <a:latin typeface="Times New Roman"/>
              <a:cs typeface="Times New Roman"/>
            </a:endParaRPr>
          </a:p>
        </p:txBody>
      </p:sp>
      <p:sp>
        <p:nvSpPr>
          <p:cNvPr id="18" name="object 18"/>
          <p:cNvSpPr txBox="1"/>
          <p:nvPr/>
        </p:nvSpPr>
        <p:spPr>
          <a:xfrm>
            <a:off x="1378902" y="5064442"/>
            <a:ext cx="1154430" cy="855344"/>
          </a:xfrm>
          <a:prstGeom prst="rect">
            <a:avLst/>
          </a:prstGeom>
        </p:spPr>
        <p:txBody>
          <a:bodyPr vert="horz" wrap="square" lIns="0" tIns="12700" rIns="0" bIns="0" rtlCol="0">
            <a:spAutoFit/>
          </a:bodyPr>
          <a:lstStyle/>
          <a:p>
            <a:pPr>
              <a:lnSpc>
                <a:spcPct val="100000"/>
              </a:lnSpc>
              <a:spcBef>
                <a:spcPts val="100"/>
              </a:spcBef>
            </a:pPr>
            <a:r>
              <a:rPr sz="600" spc="-5" dirty="0">
                <a:latin typeface="Calibri"/>
                <a:cs typeface="Calibri"/>
              </a:rPr>
              <a:t>Ώρα</a:t>
            </a:r>
            <a:r>
              <a:rPr sz="600" dirty="0">
                <a:latin typeface="Calibri"/>
                <a:cs typeface="Calibri"/>
              </a:rPr>
              <a:t> </a:t>
            </a:r>
            <a:r>
              <a:rPr sz="600" spc="-5" dirty="0">
                <a:latin typeface="Calibri"/>
                <a:cs typeface="Calibri"/>
              </a:rPr>
              <a:t>έναρξης</a:t>
            </a:r>
            <a:r>
              <a:rPr sz="600" spc="-5" dirty="0">
                <a:latin typeface="Times New Roman"/>
                <a:cs typeface="Times New Roman"/>
              </a:rPr>
              <a:t>: 1703992223</a:t>
            </a:r>
            <a:r>
              <a:rPr sz="600" spc="-10" dirty="0">
                <a:latin typeface="Times New Roman"/>
                <a:cs typeface="Times New Roman"/>
              </a:rPr>
              <a:t> </a:t>
            </a:r>
            <a:r>
              <a:rPr sz="600" spc="-5" dirty="0">
                <a:latin typeface="Times New Roman"/>
                <a:cs typeface="Times New Roman"/>
              </a:rPr>
              <a:t>Timeout </a:t>
            </a:r>
            <a:r>
              <a:rPr sz="600" dirty="0">
                <a:latin typeface="Times New Roman"/>
                <a:cs typeface="Times New Roman"/>
              </a:rPr>
              <a:t>:</a:t>
            </a:r>
            <a:endParaRPr sz="600">
              <a:latin typeface="Times New Roman"/>
              <a:cs typeface="Times New Roman"/>
            </a:endParaRPr>
          </a:p>
          <a:p>
            <a:pPr marR="19050">
              <a:lnSpc>
                <a:spcPct val="161500"/>
              </a:lnSpc>
            </a:pPr>
            <a:r>
              <a:rPr sz="600" spc="-5" dirty="0">
                <a:latin typeface="Times New Roman"/>
                <a:cs typeface="Times New Roman"/>
              </a:rPr>
              <a:t>7200</a:t>
            </a:r>
            <a:r>
              <a:rPr sz="600" spc="-10" dirty="0">
                <a:latin typeface="Times New Roman"/>
                <a:cs typeface="Times New Roman"/>
              </a:rPr>
              <a:t> </a:t>
            </a:r>
            <a:r>
              <a:rPr sz="600" spc="-5" dirty="0">
                <a:latin typeface="Times New Roman"/>
                <a:cs typeface="Times New Roman"/>
              </a:rPr>
              <a:t>sec)</a:t>
            </a:r>
            <a:r>
              <a:rPr sz="600" spc="-10" dirty="0">
                <a:latin typeface="Times New Roman"/>
                <a:cs typeface="Times New Roman"/>
              </a:rPr>
              <a:t> </a:t>
            </a:r>
            <a:r>
              <a:rPr sz="600" spc="-5" dirty="0">
                <a:latin typeface="Calibri"/>
                <a:cs typeface="Calibri"/>
              </a:rPr>
              <a:t>Επαλήθευση</a:t>
            </a:r>
            <a:r>
              <a:rPr sz="600" spc="10" dirty="0">
                <a:latin typeface="Calibri"/>
                <a:cs typeface="Calibri"/>
              </a:rPr>
              <a:t> </a:t>
            </a:r>
            <a:r>
              <a:rPr sz="600" spc="-5" dirty="0">
                <a:latin typeface="Calibri"/>
                <a:cs typeface="Calibri"/>
              </a:rPr>
              <a:t>κώδικα </a:t>
            </a:r>
            <a:r>
              <a:rPr sz="600" dirty="0">
                <a:latin typeface="Calibri"/>
                <a:cs typeface="Calibri"/>
              </a:rPr>
              <a:t> </a:t>
            </a:r>
            <a:r>
              <a:rPr sz="600" spc="-5" dirty="0">
                <a:latin typeface="Calibri"/>
                <a:cs typeface="Calibri"/>
              </a:rPr>
              <a:t>προγραμματισμού</a:t>
            </a:r>
            <a:r>
              <a:rPr sz="600" spc="10" dirty="0">
                <a:latin typeface="Calibri"/>
                <a:cs typeface="Calibri"/>
              </a:rPr>
              <a:t> </a:t>
            </a:r>
            <a:r>
              <a:rPr sz="600" spc="-5" dirty="0">
                <a:latin typeface="Calibri"/>
                <a:cs typeface="Calibri"/>
              </a:rPr>
              <a:t>επιστροφής</a:t>
            </a:r>
            <a:r>
              <a:rPr sz="600" spc="-5" dirty="0">
                <a:latin typeface="Times New Roman"/>
                <a:cs typeface="Times New Roman"/>
              </a:rPr>
              <a:t>: </a:t>
            </a:r>
            <a:r>
              <a:rPr sz="600" dirty="0">
                <a:latin typeface="Times New Roman"/>
                <a:cs typeface="Times New Roman"/>
              </a:rPr>
              <a:t>0 </a:t>
            </a:r>
            <a:r>
              <a:rPr sz="600" spc="5" dirty="0">
                <a:latin typeface="Times New Roman"/>
                <a:cs typeface="Times New Roman"/>
              </a:rPr>
              <a:t> </a:t>
            </a:r>
            <a:r>
              <a:rPr sz="600" spc="-5" dirty="0">
                <a:latin typeface="Calibri"/>
                <a:cs typeface="Calibri"/>
              </a:rPr>
              <a:t>εντάξει</a:t>
            </a:r>
            <a:r>
              <a:rPr sz="600" spc="-5" dirty="0">
                <a:latin typeface="Times New Roman"/>
                <a:cs typeface="Times New Roman"/>
              </a:rPr>
              <a:t>)</a:t>
            </a:r>
            <a:r>
              <a:rPr sz="600" spc="-10" dirty="0">
                <a:latin typeface="Times New Roman"/>
                <a:cs typeface="Times New Roman"/>
              </a:rPr>
              <a:t> </a:t>
            </a:r>
            <a:r>
              <a:rPr sz="600" spc="-5" dirty="0">
                <a:latin typeface="Calibri"/>
                <a:cs typeface="Calibri"/>
              </a:rPr>
              <a:t>Επεκταμένο</a:t>
            </a:r>
            <a:r>
              <a:rPr sz="600" spc="10" dirty="0">
                <a:latin typeface="Calibri"/>
                <a:cs typeface="Calibri"/>
              </a:rPr>
              <a:t> </a:t>
            </a:r>
            <a:r>
              <a:rPr sz="600" spc="-5" dirty="0">
                <a:latin typeface="Calibri"/>
                <a:cs typeface="Calibri"/>
              </a:rPr>
              <a:t>κύριο</a:t>
            </a:r>
            <a:r>
              <a:rPr sz="600" spc="15" dirty="0">
                <a:latin typeface="Calibri"/>
                <a:cs typeface="Calibri"/>
              </a:rPr>
              <a:t> </a:t>
            </a:r>
            <a:r>
              <a:rPr sz="600" spc="-5" dirty="0">
                <a:latin typeface="Calibri"/>
                <a:cs typeface="Calibri"/>
              </a:rPr>
              <a:t>μυστικό</a:t>
            </a:r>
            <a:r>
              <a:rPr sz="600" spc="-5" dirty="0">
                <a:latin typeface="Times New Roman"/>
                <a:cs typeface="Times New Roman"/>
              </a:rPr>
              <a:t>: </a:t>
            </a:r>
            <a:r>
              <a:rPr sz="600" spc="-135" dirty="0">
                <a:latin typeface="Times New Roman"/>
                <a:cs typeface="Times New Roman"/>
              </a:rPr>
              <a:t> </a:t>
            </a:r>
            <a:r>
              <a:rPr sz="600" spc="-5" dirty="0">
                <a:latin typeface="Calibri"/>
                <a:cs typeface="Calibri"/>
              </a:rPr>
              <a:t>όχι</a:t>
            </a:r>
            <a:r>
              <a:rPr sz="600" spc="5" dirty="0">
                <a:latin typeface="Calibri"/>
                <a:cs typeface="Calibri"/>
              </a:rPr>
              <a:t> </a:t>
            </a:r>
            <a:r>
              <a:rPr sz="600" spc="-5" dirty="0">
                <a:latin typeface="Calibri"/>
                <a:cs typeface="Calibri"/>
              </a:rPr>
              <a:t>Μέγιστο</a:t>
            </a:r>
            <a:r>
              <a:rPr sz="600" spc="15" dirty="0">
                <a:latin typeface="Calibri"/>
                <a:cs typeface="Calibri"/>
              </a:rPr>
              <a:t> </a:t>
            </a:r>
            <a:r>
              <a:rPr sz="600" spc="-5" dirty="0">
                <a:latin typeface="Times New Roman"/>
                <a:cs typeface="Times New Roman"/>
              </a:rPr>
              <a:t>Early</a:t>
            </a:r>
            <a:endParaRPr sz="600">
              <a:latin typeface="Times New Roman"/>
              <a:cs typeface="Times New Roman"/>
            </a:endParaRPr>
          </a:p>
          <a:p>
            <a:pPr>
              <a:lnSpc>
                <a:spcPct val="100000"/>
              </a:lnSpc>
              <a:spcBef>
                <a:spcPts val="440"/>
              </a:spcBef>
            </a:pPr>
            <a:r>
              <a:rPr sz="600" spc="-5" dirty="0">
                <a:latin typeface="Calibri"/>
                <a:cs typeface="Calibri"/>
              </a:rPr>
              <a:t>Δεδομένα</a:t>
            </a:r>
            <a:r>
              <a:rPr sz="600" spc="-5" dirty="0">
                <a:latin typeface="Times New Roman"/>
                <a:cs typeface="Times New Roman"/>
              </a:rPr>
              <a:t>:</a:t>
            </a:r>
            <a:r>
              <a:rPr sz="600" spc="-30" dirty="0">
                <a:latin typeface="Times New Roman"/>
                <a:cs typeface="Times New Roman"/>
              </a:rPr>
              <a:t> </a:t>
            </a:r>
            <a:r>
              <a:rPr sz="600" dirty="0">
                <a:latin typeface="Times New Roman"/>
                <a:cs typeface="Times New Roman"/>
              </a:rPr>
              <a:t>0</a:t>
            </a:r>
            <a:endParaRPr sz="600">
              <a:latin typeface="Times New Roman"/>
              <a:cs typeface="Times New Roman"/>
            </a:endParaRPr>
          </a:p>
        </p:txBody>
      </p:sp>
      <p:sp>
        <p:nvSpPr>
          <p:cNvPr id="19" name="object 19"/>
          <p:cNvSpPr txBox="1"/>
          <p:nvPr/>
        </p:nvSpPr>
        <p:spPr>
          <a:xfrm>
            <a:off x="10703242" y="6143307"/>
            <a:ext cx="125095" cy="238760"/>
          </a:xfrm>
          <a:prstGeom prst="rect">
            <a:avLst/>
          </a:prstGeom>
        </p:spPr>
        <p:txBody>
          <a:bodyPr vert="horz" wrap="square" lIns="0" tIns="12700" rIns="0" bIns="0" rtlCol="0">
            <a:spAutoFit/>
          </a:bodyPr>
          <a:lstStyle/>
          <a:p>
            <a:pPr marL="12700">
              <a:lnSpc>
                <a:spcPct val="100000"/>
              </a:lnSpc>
              <a:spcBef>
                <a:spcPts val="100"/>
              </a:spcBef>
            </a:pPr>
            <a:r>
              <a:rPr sz="1400" spc="70" dirty="0">
                <a:solidFill>
                  <a:srgbClr val="FFFFFF"/>
                </a:solidFill>
                <a:latin typeface="Calibri"/>
                <a:cs typeface="Calibri"/>
              </a:rPr>
              <a:t>6</a:t>
            </a:r>
            <a:endParaRPr sz="1400">
              <a:latin typeface="Calibri"/>
              <a:cs typeface="Calibri"/>
            </a:endParaRPr>
          </a:p>
        </p:txBody>
      </p:sp>
      <p:pic>
        <p:nvPicPr>
          <p:cNvPr id="21" name="Εικόνα 20" descr="Εικόνα που περιέχει κείμενο, γραμματοσειρά, στιγμιότυπο οθόνης, κατάλογος&#10;&#10;Το περιεχόμενο που δημιουργείται από τεχνολογία AI ενδέχεται να είναι εσφαλμένο.">
            <a:extLst>
              <a:ext uri="{FF2B5EF4-FFF2-40B4-BE49-F238E27FC236}">
                <a16:creationId xmlns:a16="http://schemas.microsoft.com/office/drawing/2014/main" id="{F90D5045-B217-8740-4445-B808011E6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654" y="91903"/>
            <a:ext cx="8604692" cy="6674193"/>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557530" y="867092"/>
            <a:ext cx="9551035" cy="994410"/>
          </a:xfrm>
          <a:prstGeom prst="rect">
            <a:avLst/>
          </a:prstGeom>
        </p:spPr>
        <p:txBody>
          <a:bodyPr vert="horz" wrap="square" lIns="0" tIns="106680" rIns="0" bIns="0" rtlCol="0">
            <a:spAutoFit/>
          </a:bodyPr>
          <a:lstStyle/>
          <a:p>
            <a:pPr marL="104139" marR="5080" indent="-91440">
              <a:lnSpc>
                <a:spcPct val="78300"/>
              </a:lnSpc>
              <a:spcBef>
                <a:spcPts val="840"/>
              </a:spcBef>
            </a:pPr>
            <a:r>
              <a:rPr spc="110" dirty="0"/>
              <a:t>Netstat</a:t>
            </a:r>
            <a:r>
              <a:rPr spc="70" dirty="0"/>
              <a:t> </a:t>
            </a:r>
            <a:r>
              <a:rPr spc="120" dirty="0"/>
              <a:t>(εντολή</a:t>
            </a:r>
            <a:r>
              <a:rPr spc="75" dirty="0"/>
              <a:t> </a:t>
            </a:r>
            <a:r>
              <a:rPr spc="110" dirty="0"/>
              <a:t>για</a:t>
            </a:r>
            <a:r>
              <a:rPr spc="75" dirty="0"/>
              <a:t> </a:t>
            </a:r>
            <a:r>
              <a:rPr spc="125" dirty="0"/>
              <a:t>έλεγχο</a:t>
            </a:r>
            <a:r>
              <a:rPr spc="75" dirty="0"/>
              <a:t> </a:t>
            </a:r>
            <a:r>
              <a:rPr spc="130" dirty="0"/>
              <a:t>ενεργών</a:t>
            </a:r>
            <a:r>
              <a:rPr spc="75" dirty="0"/>
              <a:t> </a:t>
            </a:r>
            <a:r>
              <a:rPr spc="135" dirty="0"/>
              <a:t>συνδέσεων</a:t>
            </a:r>
            <a:r>
              <a:rPr spc="75" dirty="0"/>
              <a:t> </a:t>
            </a:r>
            <a:r>
              <a:rPr spc="114" dirty="0"/>
              <a:t>και</a:t>
            </a:r>
            <a:r>
              <a:rPr spc="75" dirty="0"/>
              <a:t> </a:t>
            </a:r>
            <a:r>
              <a:rPr spc="110" dirty="0"/>
              <a:t>ports</a:t>
            </a:r>
            <a:r>
              <a:rPr spc="80" dirty="0"/>
              <a:t> </a:t>
            </a:r>
            <a:r>
              <a:rPr spc="130" dirty="0"/>
              <a:t>σε </a:t>
            </a:r>
            <a:r>
              <a:rPr spc="-700" dirty="0"/>
              <a:t> </a:t>
            </a:r>
            <a:r>
              <a:rPr spc="120" dirty="0"/>
              <a:t>λειτουργικά</a:t>
            </a:r>
            <a:r>
              <a:rPr spc="65" dirty="0"/>
              <a:t> </a:t>
            </a:r>
            <a:r>
              <a:rPr spc="135" dirty="0"/>
              <a:t>συστήματα)</a:t>
            </a:r>
          </a:p>
          <a:p>
            <a:pPr marL="52069">
              <a:lnSpc>
                <a:spcPct val="100000"/>
              </a:lnSpc>
              <a:spcBef>
                <a:spcPts val="215"/>
              </a:spcBef>
            </a:pPr>
            <a:r>
              <a:rPr sz="1100" b="1" spc="85" dirty="0">
                <a:latin typeface="Calibri"/>
                <a:cs typeface="Calibri"/>
              </a:rPr>
              <a:t>$</a:t>
            </a:r>
            <a:r>
              <a:rPr sz="1100" b="1" spc="30" dirty="0">
                <a:latin typeface="Calibri"/>
                <a:cs typeface="Calibri"/>
              </a:rPr>
              <a:t> </a:t>
            </a:r>
            <a:r>
              <a:rPr sz="1100" b="1" spc="70" dirty="0">
                <a:solidFill>
                  <a:srgbClr val="FF0000"/>
                </a:solidFill>
                <a:latin typeface="Calibri"/>
                <a:cs typeface="Calibri"/>
              </a:rPr>
              <a:t>Netstat</a:t>
            </a:r>
            <a:r>
              <a:rPr sz="1100" b="1" spc="40" dirty="0">
                <a:solidFill>
                  <a:srgbClr val="FF0000"/>
                </a:solidFill>
                <a:latin typeface="Calibri"/>
                <a:cs typeface="Calibri"/>
              </a:rPr>
              <a:t> </a:t>
            </a:r>
            <a:r>
              <a:rPr sz="1100" b="1" spc="60" dirty="0">
                <a:solidFill>
                  <a:srgbClr val="FF0000"/>
                </a:solidFill>
                <a:latin typeface="Calibri"/>
                <a:cs typeface="Calibri"/>
              </a:rPr>
              <a:t>--listening</a:t>
            </a:r>
            <a:r>
              <a:rPr sz="1100" b="1" spc="40" dirty="0">
                <a:solidFill>
                  <a:srgbClr val="FF0000"/>
                </a:solidFill>
                <a:latin typeface="Calibri"/>
                <a:cs typeface="Calibri"/>
              </a:rPr>
              <a:t> </a:t>
            </a:r>
            <a:r>
              <a:rPr sz="1100" b="1" spc="45" dirty="0">
                <a:solidFill>
                  <a:srgbClr val="FF0000"/>
                </a:solidFill>
                <a:latin typeface="Calibri"/>
                <a:cs typeface="Calibri"/>
              </a:rPr>
              <a:t>-l</a:t>
            </a:r>
            <a:r>
              <a:rPr sz="1100" b="1" spc="35" dirty="0">
                <a:solidFill>
                  <a:srgbClr val="FF0000"/>
                </a:solidFill>
                <a:latin typeface="Calibri"/>
                <a:cs typeface="Calibri"/>
              </a:rPr>
              <a:t> </a:t>
            </a:r>
            <a:r>
              <a:rPr sz="1100" spc="75" dirty="0">
                <a:latin typeface="Calibri"/>
                <a:cs typeface="Calibri"/>
              </a:rPr>
              <a:t>Λίστα</a:t>
            </a:r>
            <a:r>
              <a:rPr sz="1100" spc="35" dirty="0">
                <a:latin typeface="Calibri"/>
                <a:cs typeface="Calibri"/>
              </a:rPr>
              <a:t> </a:t>
            </a:r>
            <a:r>
              <a:rPr sz="1100" spc="85" dirty="0">
                <a:latin typeface="Calibri"/>
                <a:cs typeface="Calibri"/>
              </a:rPr>
              <a:t>θυρών</a:t>
            </a:r>
            <a:r>
              <a:rPr sz="1100" spc="35" dirty="0">
                <a:latin typeface="Calibri"/>
                <a:cs typeface="Calibri"/>
              </a:rPr>
              <a:t> </a:t>
            </a:r>
            <a:r>
              <a:rPr sz="1100" spc="80" dirty="0">
                <a:latin typeface="Calibri"/>
                <a:cs typeface="Calibri"/>
              </a:rPr>
              <a:t>σε</a:t>
            </a:r>
            <a:r>
              <a:rPr sz="1100" spc="35" dirty="0">
                <a:latin typeface="Calibri"/>
                <a:cs typeface="Calibri"/>
              </a:rPr>
              <a:t> </a:t>
            </a:r>
            <a:r>
              <a:rPr sz="1100" spc="80" dirty="0">
                <a:latin typeface="Calibri"/>
                <a:cs typeface="Calibri"/>
              </a:rPr>
              <a:t>κατάσταση</a:t>
            </a:r>
            <a:r>
              <a:rPr sz="1100" spc="35" dirty="0">
                <a:latin typeface="Calibri"/>
                <a:cs typeface="Calibri"/>
              </a:rPr>
              <a:t> </a:t>
            </a:r>
            <a:r>
              <a:rPr sz="1100" spc="80" dirty="0">
                <a:latin typeface="Calibri"/>
                <a:cs typeface="Calibri"/>
              </a:rPr>
              <a:t>ακρόασης</a:t>
            </a:r>
            <a:r>
              <a:rPr sz="1100" spc="35" dirty="0">
                <a:latin typeface="Calibri"/>
                <a:cs typeface="Calibri"/>
              </a:rPr>
              <a:t> </a:t>
            </a:r>
            <a:r>
              <a:rPr sz="1100" spc="65" dirty="0">
                <a:latin typeface="Calibri"/>
                <a:cs typeface="Calibri"/>
              </a:rPr>
              <a:t>netstat</a:t>
            </a:r>
            <a:r>
              <a:rPr sz="1100" spc="25" dirty="0">
                <a:latin typeface="Calibri"/>
                <a:cs typeface="Calibri"/>
              </a:rPr>
              <a:t> </a:t>
            </a:r>
            <a:r>
              <a:rPr sz="1100" spc="50" dirty="0">
                <a:latin typeface="Calibri"/>
                <a:cs typeface="Calibri"/>
              </a:rPr>
              <a:t>--all</a:t>
            </a:r>
            <a:r>
              <a:rPr sz="1100" spc="35" dirty="0">
                <a:latin typeface="Calibri"/>
                <a:cs typeface="Calibri"/>
              </a:rPr>
              <a:t> </a:t>
            </a:r>
            <a:r>
              <a:rPr sz="1100" spc="65" dirty="0">
                <a:latin typeface="Calibri"/>
                <a:cs typeface="Calibri"/>
              </a:rPr>
              <a:t>-a</a:t>
            </a:r>
            <a:r>
              <a:rPr sz="1100" spc="35" dirty="0">
                <a:latin typeface="Calibri"/>
                <a:cs typeface="Calibri"/>
              </a:rPr>
              <a:t> </a:t>
            </a:r>
            <a:r>
              <a:rPr sz="1100" spc="75" dirty="0">
                <a:latin typeface="Calibri"/>
                <a:cs typeface="Calibri"/>
              </a:rPr>
              <a:t>Λίστα</a:t>
            </a:r>
            <a:r>
              <a:rPr sz="1100" spc="35" dirty="0">
                <a:latin typeface="Calibri"/>
                <a:cs typeface="Calibri"/>
              </a:rPr>
              <a:t> </a:t>
            </a:r>
            <a:r>
              <a:rPr sz="1100" spc="85" dirty="0">
                <a:latin typeface="Calibri"/>
                <a:cs typeface="Calibri"/>
              </a:rPr>
              <a:t>όλων</a:t>
            </a:r>
            <a:r>
              <a:rPr sz="1100" spc="40" dirty="0">
                <a:latin typeface="Calibri"/>
                <a:cs typeface="Calibri"/>
              </a:rPr>
              <a:t> </a:t>
            </a:r>
            <a:r>
              <a:rPr sz="1100" spc="75" dirty="0">
                <a:latin typeface="Calibri"/>
                <a:cs typeface="Calibri"/>
              </a:rPr>
              <a:t>των</a:t>
            </a:r>
            <a:r>
              <a:rPr sz="1100" spc="10" dirty="0">
                <a:latin typeface="Calibri"/>
                <a:cs typeface="Calibri"/>
              </a:rPr>
              <a:t> </a:t>
            </a:r>
            <a:r>
              <a:rPr sz="1100" spc="80" dirty="0">
                <a:latin typeface="Calibri"/>
                <a:cs typeface="Calibri"/>
              </a:rPr>
              <a:t>θυρών</a:t>
            </a:r>
            <a:endParaRPr sz="1100" dirty="0">
              <a:latin typeface="Calibri"/>
              <a:cs typeface="Calibri"/>
            </a:endParaRPr>
          </a:p>
        </p:txBody>
      </p:sp>
      <p:sp>
        <p:nvSpPr>
          <p:cNvPr id="9" name="object 9"/>
          <p:cNvSpPr txBox="1"/>
          <p:nvPr/>
        </p:nvSpPr>
        <p:spPr>
          <a:xfrm>
            <a:off x="10677842" y="6096317"/>
            <a:ext cx="125095" cy="203200"/>
          </a:xfrm>
          <a:prstGeom prst="rect">
            <a:avLst/>
          </a:prstGeom>
        </p:spPr>
        <p:txBody>
          <a:bodyPr vert="horz" wrap="square" lIns="0" tIns="0" rIns="0" bIns="0" rtlCol="0">
            <a:spAutoFit/>
          </a:bodyPr>
          <a:lstStyle/>
          <a:p>
            <a:pPr marL="12700">
              <a:lnSpc>
                <a:spcPts val="1430"/>
              </a:lnSpc>
            </a:pPr>
            <a:r>
              <a:rPr sz="1400" spc="70" dirty="0">
                <a:latin typeface="Calibri"/>
                <a:cs typeface="Calibri"/>
              </a:rPr>
              <a:t>7</a:t>
            </a:r>
            <a:endParaRPr sz="1400">
              <a:latin typeface="Calibri"/>
              <a:cs typeface="Calibri"/>
            </a:endParaRPr>
          </a:p>
        </p:txBody>
      </p:sp>
      <p:sp>
        <p:nvSpPr>
          <p:cNvPr id="4" name="object 4"/>
          <p:cNvSpPr txBox="1"/>
          <p:nvPr/>
        </p:nvSpPr>
        <p:spPr>
          <a:xfrm>
            <a:off x="597534" y="2108834"/>
            <a:ext cx="11446510" cy="619125"/>
          </a:xfrm>
          <a:prstGeom prst="rect">
            <a:avLst/>
          </a:prstGeom>
        </p:spPr>
        <p:txBody>
          <a:bodyPr vert="horz" wrap="square" lIns="0" tIns="12700" rIns="0" bIns="0" rtlCol="0">
            <a:spAutoFit/>
          </a:bodyPr>
          <a:lstStyle/>
          <a:p>
            <a:pPr marL="12700">
              <a:lnSpc>
                <a:spcPct val="100000"/>
              </a:lnSpc>
              <a:spcBef>
                <a:spcPts val="100"/>
              </a:spcBef>
            </a:pPr>
            <a:r>
              <a:rPr sz="1100" b="1" spc="85" dirty="0">
                <a:latin typeface="Calibri"/>
                <a:cs typeface="Calibri"/>
              </a:rPr>
              <a:t>$</a:t>
            </a:r>
            <a:r>
              <a:rPr sz="1100" b="1" spc="40" dirty="0">
                <a:latin typeface="Calibri"/>
                <a:cs typeface="Calibri"/>
              </a:rPr>
              <a:t> </a:t>
            </a:r>
            <a:r>
              <a:rPr lang="en-US" sz="1100" b="1" i="0" u="none" strike="noStrike" baseline="0" dirty="0">
                <a:solidFill>
                  <a:srgbClr val="FF0000"/>
                </a:solidFill>
                <a:latin typeface="CenturyGothic-Bold"/>
              </a:rPr>
              <a:t>netstat --route –r </a:t>
            </a:r>
            <a:r>
              <a:rPr lang="el-GR" sz="1100" b="1" spc="60" dirty="0">
                <a:latin typeface="Calibri"/>
                <a:cs typeface="Calibri"/>
              </a:rPr>
              <a:t>Εμφάνιση πινάκων δρομολόγησης</a:t>
            </a:r>
            <a:endParaRPr sz="1100" dirty="0">
              <a:latin typeface="Calibri"/>
              <a:cs typeface="Calibri"/>
            </a:endParaRPr>
          </a:p>
          <a:p>
            <a:pPr>
              <a:lnSpc>
                <a:spcPct val="100000"/>
              </a:lnSpc>
            </a:pPr>
            <a:endParaRPr sz="1100" dirty="0">
              <a:latin typeface="Calibri"/>
              <a:cs typeface="Calibri"/>
            </a:endParaRPr>
          </a:p>
          <a:p>
            <a:pPr marL="12700">
              <a:lnSpc>
                <a:spcPct val="100000"/>
              </a:lnSpc>
              <a:spcBef>
                <a:spcPts val="690"/>
              </a:spcBef>
            </a:pPr>
            <a:r>
              <a:rPr sz="1100" b="1" spc="85" dirty="0">
                <a:latin typeface="Calibri"/>
                <a:cs typeface="Calibri"/>
              </a:rPr>
              <a:t>$</a:t>
            </a:r>
            <a:r>
              <a:rPr sz="1100" b="1" spc="40" dirty="0">
                <a:latin typeface="Calibri"/>
                <a:cs typeface="Calibri"/>
              </a:rPr>
              <a:t> </a:t>
            </a:r>
            <a:r>
              <a:rPr sz="1100" b="1" spc="70" dirty="0">
                <a:solidFill>
                  <a:srgbClr val="FF0000"/>
                </a:solidFill>
                <a:latin typeface="Calibri"/>
                <a:cs typeface="Calibri"/>
              </a:rPr>
              <a:t>Netstat</a:t>
            </a:r>
            <a:r>
              <a:rPr sz="1100" b="1" spc="50" dirty="0">
                <a:solidFill>
                  <a:srgbClr val="FF0000"/>
                </a:solidFill>
                <a:latin typeface="Calibri"/>
                <a:cs typeface="Calibri"/>
              </a:rPr>
              <a:t> </a:t>
            </a:r>
            <a:r>
              <a:rPr lang="el-GR" sz="1100" b="1" spc="70" dirty="0">
                <a:solidFill>
                  <a:srgbClr val="FF0000"/>
                </a:solidFill>
                <a:latin typeface="Calibri"/>
                <a:cs typeface="Calibri"/>
              </a:rPr>
              <a:t>--</a:t>
            </a:r>
            <a:r>
              <a:rPr lang="en-US" sz="1100" b="1" spc="70" dirty="0">
                <a:solidFill>
                  <a:srgbClr val="FF0000"/>
                </a:solidFill>
                <a:latin typeface="Calibri"/>
                <a:cs typeface="Calibri"/>
              </a:rPr>
              <a:t>interfaces</a:t>
            </a:r>
            <a:r>
              <a:rPr sz="1100" b="1" spc="45" dirty="0">
                <a:solidFill>
                  <a:srgbClr val="FF0000"/>
                </a:solidFill>
                <a:latin typeface="Calibri"/>
                <a:cs typeface="Calibri"/>
              </a:rPr>
              <a:t> -i</a:t>
            </a:r>
            <a:r>
              <a:rPr sz="1100" b="1" spc="60" dirty="0">
                <a:solidFill>
                  <a:srgbClr val="FF0000"/>
                </a:solidFill>
                <a:latin typeface="Calibri"/>
                <a:cs typeface="Calibri"/>
              </a:rPr>
              <a:t> </a:t>
            </a:r>
            <a:r>
              <a:rPr sz="1100" spc="80" dirty="0">
                <a:latin typeface="Calibri"/>
                <a:cs typeface="Calibri"/>
              </a:rPr>
              <a:t>Εμφάνιση</a:t>
            </a:r>
            <a:r>
              <a:rPr sz="1100" spc="40" dirty="0">
                <a:latin typeface="Calibri"/>
                <a:cs typeface="Calibri"/>
              </a:rPr>
              <a:t> </a:t>
            </a:r>
            <a:r>
              <a:rPr sz="1100" spc="70" dirty="0">
                <a:latin typeface="Calibri"/>
                <a:cs typeface="Calibri"/>
              </a:rPr>
              <a:t>στατιστικών</a:t>
            </a:r>
            <a:r>
              <a:rPr sz="1100" spc="45" dirty="0">
                <a:latin typeface="Calibri"/>
                <a:cs typeface="Calibri"/>
              </a:rPr>
              <a:t> </a:t>
            </a:r>
            <a:r>
              <a:rPr sz="1100" spc="70" dirty="0">
                <a:latin typeface="Calibri"/>
                <a:cs typeface="Calibri"/>
              </a:rPr>
              <a:t>στοιχείων</a:t>
            </a:r>
            <a:r>
              <a:rPr sz="1100" spc="45" dirty="0">
                <a:latin typeface="Calibri"/>
                <a:cs typeface="Calibri"/>
              </a:rPr>
              <a:t> </a:t>
            </a:r>
            <a:r>
              <a:rPr sz="1100" spc="80" dirty="0">
                <a:latin typeface="Calibri"/>
                <a:cs typeface="Calibri"/>
              </a:rPr>
              <a:t>πακέτων</a:t>
            </a:r>
            <a:r>
              <a:rPr sz="1100" spc="35" dirty="0">
                <a:latin typeface="Calibri"/>
                <a:cs typeface="Calibri"/>
              </a:rPr>
              <a:t> </a:t>
            </a:r>
            <a:r>
              <a:rPr sz="1100" spc="80" dirty="0">
                <a:latin typeface="Calibri"/>
                <a:cs typeface="Calibri"/>
              </a:rPr>
              <a:t>δεδομένων</a:t>
            </a:r>
            <a:r>
              <a:rPr sz="1100" spc="35" dirty="0">
                <a:latin typeface="Calibri"/>
                <a:cs typeface="Calibri"/>
              </a:rPr>
              <a:t> </a:t>
            </a:r>
            <a:r>
              <a:rPr sz="1100" spc="80" dirty="0">
                <a:latin typeface="Calibri"/>
                <a:cs typeface="Calibri"/>
              </a:rPr>
              <a:t>TX/RX</a:t>
            </a:r>
            <a:r>
              <a:rPr sz="1100" spc="35" dirty="0">
                <a:latin typeface="Calibri"/>
                <a:cs typeface="Calibri"/>
              </a:rPr>
              <a:t> </a:t>
            </a:r>
            <a:r>
              <a:rPr sz="1100" spc="70" dirty="0">
                <a:latin typeface="Calibri"/>
                <a:cs typeface="Calibri"/>
              </a:rPr>
              <a:t>για</a:t>
            </a:r>
            <a:r>
              <a:rPr sz="1100" spc="45" dirty="0">
                <a:latin typeface="Calibri"/>
                <a:cs typeface="Calibri"/>
              </a:rPr>
              <a:t> </a:t>
            </a:r>
            <a:r>
              <a:rPr sz="1100" spc="80" dirty="0">
                <a:latin typeface="Calibri"/>
                <a:cs typeface="Calibri"/>
              </a:rPr>
              <a:t>κάθε</a:t>
            </a:r>
            <a:r>
              <a:rPr sz="1100" spc="45" dirty="0">
                <a:latin typeface="Calibri"/>
                <a:cs typeface="Calibri"/>
              </a:rPr>
              <a:t> </a:t>
            </a:r>
            <a:r>
              <a:rPr sz="1100" spc="70" dirty="0">
                <a:latin typeface="Calibri"/>
                <a:cs typeface="Calibri"/>
              </a:rPr>
              <a:t>διασύνδεση</a:t>
            </a:r>
            <a:endParaRPr sz="1100" dirty="0">
              <a:latin typeface="Calibri"/>
              <a:cs typeface="Calibri"/>
            </a:endParaRPr>
          </a:p>
        </p:txBody>
      </p:sp>
      <p:sp>
        <p:nvSpPr>
          <p:cNvPr id="5" name="object 5"/>
          <p:cNvSpPr txBox="1"/>
          <p:nvPr/>
        </p:nvSpPr>
        <p:spPr>
          <a:xfrm>
            <a:off x="577215" y="3398520"/>
            <a:ext cx="6972300" cy="1121410"/>
          </a:xfrm>
          <a:prstGeom prst="rect">
            <a:avLst/>
          </a:prstGeom>
        </p:spPr>
        <p:txBody>
          <a:bodyPr vert="horz" wrap="square" lIns="0" tIns="12700" rIns="0" bIns="0" rtlCol="0">
            <a:spAutoFit/>
          </a:bodyPr>
          <a:lstStyle/>
          <a:p>
            <a:pPr marL="60325">
              <a:lnSpc>
                <a:spcPct val="100000"/>
              </a:lnSpc>
              <a:spcBef>
                <a:spcPts val="100"/>
              </a:spcBef>
            </a:pPr>
            <a:r>
              <a:rPr sz="1750" b="1" i="1" u="heavy" spc="25" dirty="0">
                <a:uFill>
                  <a:solidFill>
                    <a:srgbClr val="000000"/>
                  </a:solidFill>
                </a:uFill>
                <a:latin typeface="Calibri"/>
                <a:cs typeface="Calibri"/>
              </a:rPr>
              <a:t>Γενικά</a:t>
            </a:r>
            <a:endParaRPr sz="1750" dirty="0">
              <a:latin typeface="Calibri"/>
              <a:cs typeface="Calibri"/>
            </a:endParaRPr>
          </a:p>
          <a:p>
            <a:pPr marL="12700">
              <a:lnSpc>
                <a:spcPct val="100000"/>
              </a:lnSpc>
              <a:spcBef>
                <a:spcPts val="1355"/>
              </a:spcBef>
              <a:tabLst>
                <a:tab pos="2663190" algn="l"/>
              </a:tabLst>
            </a:pPr>
            <a:r>
              <a:rPr sz="1100" b="1" spc="85" dirty="0">
                <a:latin typeface="Calibri"/>
                <a:cs typeface="Calibri"/>
              </a:rPr>
              <a:t>$</a:t>
            </a:r>
            <a:r>
              <a:rPr sz="1100" b="1" spc="35" dirty="0">
                <a:latin typeface="Calibri"/>
                <a:cs typeface="Calibri"/>
              </a:rPr>
              <a:t> </a:t>
            </a:r>
            <a:r>
              <a:rPr sz="1100" b="1" spc="70" dirty="0">
                <a:solidFill>
                  <a:srgbClr val="FF0000"/>
                </a:solidFill>
                <a:latin typeface="Calibri"/>
                <a:cs typeface="Calibri"/>
              </a:rPr>
              <a:t>nmcli</a:t>
            </a:r>
            <a:r>
              <a:rPr sz="1100" b="1" spc="40" dirty="0">
                <a:solidFill>
                  <a:srgbClr val="FF0000"/>
                </a:solidFill>
                <a:latin typeface="Calibri"/>
                <a:cs typeface="Calibri"/>
              </a:rPr>
              <a:t> </a:t>
            </a:r>
            <a:r>
              <a:rPr sz="1100" b="1" spc="75" dirty="0">
                <a:solidFill>
                  <a:srgbClr val="FF0000"/>
                </a:solidFill>
                <a:latin typeface="Calibri"/>
                <a:cs typeface="Calibri"/>
              </a:rPr>
              <a:t>συσκευή	</a:t>
            </a:r>
            <a:r>
              <a:rPr sz="1100" spc="80" dirty="0">
                <a:latin typeface="Calibri"/>
                <a:cs typeface="Calibri"/>
              </a:rPr>
              <a:t>Εμφάνιση</a:t>
            </a:r>
            <a:r>
              <a:rPr sz="1100" spc="20" dirty="0">
                <a:latin typeface="Calibri"/>
                <a:cs typeface="Calibri"/>
              </a:rPr>
              <a:t> </a:t>
            </a:r>
            <a:r>
              <a:rPr sz="1100" spc="75" dirty="0">
                <a:latin typeface="Calibri"/>
                <a:cs typeface="Calibri"/>
              </a:rPr>
              <a:t>συσκευών</a:t>
            </a:r>
            <a:r>
              <a:rPr sz="1100" spc="5" dirty="0">
                <a:latin typeface="Calibri"/>
                <a:cs typeface="Calibri"/>
              </a:rPr>
              <a:t> </a:t>
            </a:r>
            <a:r>
              <a:rPr sz="1100" spc="70" dirty="0">
                <a:latin typeface="Calibri"/>
                <a:cs typeface="Calibri"/>
              </a:rPr>
              <a:t>δικτύου</a:t>
            </a:r>
            <a:endParaRPr sz="1100" dirty="0">
              <a:latin typeface="Calibri"/>
              <a:cs typeface="Calibri"/>
            </a:endParaRPr>
          </a:p>
          <a:p>
            <a:pPr>
              <a:lnSpc>
                <a:spcPct val="100000"/>
              </a:lnSpc>
              <a:spcBef>
                <a:spcPts val="30"/>
              </a:spcBef>
            </a:pPr>
            <a:endParaRPr sz="950" dirty="0">
              <a:latin typeface="Calibri"/>
              <a:cs typeface="Calibri"/>
            </a:endParaRPr>
          </a:p>
          <a:p>
            <a:pPr marL="12700">
              <a:lnSpc>
                <a:spcPct val="100000"/>
              </a:lnSpc>
            </a:pPr>
            <a:r>
              <a:rPr sz="1100" b="1" spc="85" dirty="0">
                <a:latin typeface="Calibri"/>
                <a:cs typeface="Calibri"/>
              </a:rPr>
              <a:t>$</a:t>
            </a:r>
            <a:r>
              <a:rPr sz="1100" b="1" spc="40" dirty="0">
                <a:latin typeface="Calibri"/>
                <a:cs typeface="Calibri"/>
              </a:rPr>
              <a:t> </a:t>
            </a:r>
            <a:r>
              <a:rPr sz="1100" b="1" spc="70" dirty="0" err="1">
                <a:solidFill>
                  <a:srgbClr val="FF0000"/>
                </a:solidFill>
                <a:latin typeface="Calibri"/>
                <a:cs typeface="Calibri"/>
              </a:rPr>
              <a:t>nmcli</a:t>
            </a:r>
            <a:r>
              <a:rPr sz="1100" b="1" spc="40" dirty="0">
                <a:solidFill>
                  <a:srgbClr val="FF0000"/>
                </a:solidFill>
                <a:latin typeface="Calibri"/>
                <a:cs typeface="Calibri"/>
              </a:rPr>
              <a:t> </a:t>
            </a:r>
            <a:r>
              <a:rPr lang="en-US" sz="1100" b="1" i="0" u="none" strike="noStrike" baseline="0" dirty="0" err="1">
                <a:solidFill>
                  <a:srgbClr val="FF0000"/>
                </a:solidFill>
                <a:latin typeface="CenturyGothic-Bold"/>
              </a:rPr>
              <a:t>nmcli</a:t>
            </a:r>
            <a:r>
              <a:rPr lang="en-US" sz="1100" b="1" i="0" u="none" strike="noStrike" baseline="0" dirty="0">
                <a:solidFill>
                  <a:srgbClr val="FF0000"/>
                </a:solidFill>
                <a:latin typeface="CenturyGothic-Bold"/>
              </a:rPr>
              <a:t> device show eth0</a:t>
            </a:r>
            <a:endParaRPr sz="1100" dirty="0">
              <a:latin typeface="Calibri"/>
              <a:cs typeface="Calibri"/>
            </a:endParaRPr>
          </a:p>
          <a:p>
            <a:pPr marL="12700">
              <a:lnSpc>
                <a:spcPct val="100000"/>
              </a:lnSpc>
              <a:spcBef>
                <a:spcPts val="25"/>
              </a:spcBef>
            </a:pPr>
            <a:endParaRPr sz="1100" dirty="0">
              <a:latin typeface="Calibri"/>
              <a:cs typeface="Calibri"/>
            </a:endParaRPr>
          </a:p>
        </p:txBody>
      </p:sp>
      <p:sp>
        <p:nvSpPr>
          <p:cNvPr id="6" name="object 6"/>
          <p:cNvSpPr txBox="1"/>
          <p:nvPr/>
        </p:nvSpPr>
        <p:spPr>
          <a:xfrm>
            <a:off x="2821939" y="4158139"/>
            <a:ext cx="3884929" cy="193040"/>
          </a:xfrm>
          <a:prstGeom prst="rect">
            <a:avLst/>
          </a:prstGeom>
        </p:spPr>
        <p:txBody>
          <a:bodyPr vert="horz" wrap="square" lIns="0" tIns="12700" rIns="0" bIns="0" rtlCol="0">
            <a:spAutoFit/>
          </a:bodyPr>
          <a:lstStyle/>
          <a:p>
            <a:pPr marL="12700">
              <a:lnSpc>
                <a:spcPct val="100000"/>
              </a:lnSpc>
              <a:spcBef>
                <a:spcPts val="100"/>
              </a:spcBef>
            </a:pPr>
            <a:r>
              <a:rPr sz="1100" spc="80" dirty="0">
                <a:latin typeface="Calibri"/>
                <a:cs typeface="Calibri"/>
              </a:rPr>
              <a:t>Εμφάνιση</a:t>
            </a:r>
            <a:r>
              <a:rPr sz="1100" spc="35" dirty="0">
                <a:latin typeface="Calibri"/>
                <a:cs typeface="Calibri"/>
              </a:rPr>
              <a:t> </a:t>
            </a:r>
            <a:r>
              <a:rPr sz="1100" spc="80" dirty="0">
                <a:latin typeface="Calibri"/>
                <a:cs typeface="Calibri"/>
              </a:rPr>
              <a:t>πληροφοριών</a:t>
            </a:r>
            <a:r>
              <a:rPr sz="1100" spc="40" dirty="0">
                <a:latin typeface="Calibri"/>
                <a:cs typeface="Calibri"/>
              </a:rPr>
              <a:t> </a:t>
            </a:r>
            <a:r>
              <a:rPr sz="1100" spc="70" dirty="0">
                <a:latin typeface="Calibri"/>
                <a:cs typeface="Calibri"/>
              </a:rPr>
              <a:t>σχετικά</a:t>
            </a:r>
            <a:r>
              <a:rPr sz="1100" spc="35" dirty="0">
                <a:latin typeface="Calibri"/>
                <a:cs typeface="Calibri"/>
              </a:rPr>
              <a:t> </a:t>
            </a:r>
            <a:r>
              <a:rPr sz="1100" spc="80" dirty="0">
                <a:latin typeface="Calibri"/>
                <a:cs typeface="Calibri"/>
              </a:rPr>
              <a:t>με</a:t>
            </a:r>
            <a:r>
              <a:rPr sz="1100" spc="40" dirty="0">
                <a:latin typeface="Calibri"/>
                <a:cs typeface="Calibri"/>
              </a:rPr>
              <a:t> </a:t>
            </a:r>
            <a:r>
              <a:rPr sz="1100" spc="70" dirty="0">
                <a:latin typeface="Calibri"/>
                <a:cs typeface="Calibri"/>
              </a:rPr>
              <a:t>τη</a:t>
            </a:r>
            <a:r>
              <a:rPr sz="1100" spc="40" dirty="0">
                <a:latin typeface="Calibri"/>
                <a:cs typeface="Calibri"/>
              </a:rPr>
              <a:t> </a:t>
            </a:r>
            <a:r>
              <a:rPr sz="1100" spc="80" dirty="0">
                <a:latin typeface="Calibri"/>
                <a:cs typeface="Calibri"/>
              </a:rPr>
              <a:t>συσκευή</a:t>
            </a:r>
            <a:r>
              <a:rPr sz="1100" spc="30" dirty="0">
                <a:latin typeface="Calibri"/>
                <a:cs typeface="Calibri"/>
              </a:rPr>
              <a:t> </a:t>
            </a:r>
            <a:r>
              <a:rPr sz="1100" spc="75" dirty="0">
                <a:latin typeface="Calibri"/>
                <a:cs typeface="Calibri"/>
              </a:rPr>
              <a:t>eth0</a:t>
            </a:r>
            <a:r>
              <a:rPr sz="1100" spc="35" dirty="0">
                <a:latin typeface="Calibri"/>
                <a:cs typeface="Calibri"/>
              </a:rPr>
              <a:t> </a:t>
            </a:r>
            <a:r>
              <a:rPr sz="1100" spc="65" dirty="0">
                <a:latin typeface="Calibri"/>
                <a:cs typeface="Calibri"/>
              </a:rPr>
              <a:t>nmcli</a:t>
            </a:r>
            <a:endParaRPr sz="1100" dirty="0">
              <a:latin typeface="Calibri"/>
              <a:cs typeface="Calibri"/>
            </a:endParaRPr>
          </a:p>
        </p:txBody>
      </p:sp>
      <p:sp>
        <p:nvSpPr>
          <p:cNvPr id="7" name="object 7"/>
          <p:cNvSpPr txBox="1"/>
          <p:nvPr/>
        </p:nvSpPr>
        <p:spPr>
          <a:xfrm>
            <a:off x="597534" y="4723447"/>
            <a:ext cx="4166870" cy="193040"/>
          </a:xfrm>
          <a:prstGeom prst="rect">
            <a:avLst/>
          </a:prstGeom>
        </p:spPr>
        <p:txBody>
          <a:bodyPr vert="horz" wrap="square" lIns="0" tIns="12700" rIns="0" bIns="0" rtlCol="0">
            <a:spAutoFit/>
          </a:bodyPr>
          <a:lstStyle/>
          <a:p>
            <a:pPr marL="12700">
              <a:lnSpc>
                <a:spcPct val="100000"/>
              </a:lnSpc>
              <a:spcBef>
                <a:spcPts val="100"/>
              </a:spcBef>
            </a:pPr>
            <a:r>
              <a:rPr sz="1100" b="1" spc="55" dirty="0">
                <a:latin typeface="Calibri"/>
                <a:cs typeface="Calibri"/>
              </a:rPr>
              <a:t>$</a:t>
            </a:r>
            <a:r>
              <a:rPr sz="1100" b="1" spc="20" dirty="0">
                <a:latin typeface="Calibri"/>
                <a:cs typeface="Calibri"/>
              </a:rPr>
              <a:t> </a:t>
            </a:r>
            <a:r>
              <a:rPr sz="1100" b="1" spc="45" dirty="0">
                <a:solidFill>
                  <a:srgbClr val="FF0000"/>
                </a:solidFill>
                <a:latin typeface="Calibri"/>
                <a:cs typeface="Calibri"/>
              </a:rPr>
              <a:t>systemctl</a:t>
            </a:r>
            <a:r>
              <a:rPr sz="1100" b="1" spc="30" dirty="0">
                <a:solidFill>
                  <a:srgbClr val="FF0000"/>
                </a:solidFill>
                <a:latin typeface="Calibri"/>
                <a:cs typeface="Calibri"/>
              </a:rPr>
              <a:t> </a:t>
            </a:r>
            <a:r>
              <a:rPr sz="1100" b="1" spc="40" dirty="0">
                <a:solidFill>
                  <a:srgbClr val="FF0000"/>
                </a:solidFill>
                <a:latin typeface="Calibri"/>
                <a:cs typeface="Calibri"/>
              </a:rPr>
              <a:t>restart</a:t>
            </a:r>
            <a:r>
              <a:rPr sz="1100" b="1" spc="30" dirty="0">
                <a:solidFill>
                  <a:srgbClr val="FF0000"/>
                </a:solidFill>
                <a:latin typeface="Calibri"/>
                <a:cs typeface="Calibri"/>
              </a:rPr>
              <a:t> </a:t>
            </a:r>
            <a:r>
              <a:rPr sz="1100" b="1" spc="50" dirty="0">
                <a:solidFill>
                  <a:srgbClr val="FF0000"/>
                </a:solidFill>
                <a:latin typeface="Calibri"/>
                <a:cs typeface="Calibri"/>
              </a:rPr>
              <a:t>network</a:t>
            </a:r>
            <a:r>
              <a:rPr sz="1100" b="1" spc="25" dirty="0">
                <a:solidFill>
                  <a:srgbClr val="FF0000"/>
                </a:solidFill>
                <a:latin typeface="Calibri"/>
                <a:cs typeface="Calibri"/>
              </a:rPr>
              <a:t> </a:t>
            </a:r>
            <a:r>
              <a:rPr sz="1100" spc="50" dirty="0">
                <a:latin typeface="Calibri"/>
                <a:cs typeface="Calibri"/>
              </a:rPr>
              <a:t>Επανεκκίνηση</a:t>
            </a:r>
            <a:r>
              <a:rPr sz="1100" spc="25" dirty="0">
                <a:latin typeface="Calibri"/>
                <a:cs typeface="Calibri"/>
              </a:rPr>
              <a:t> </a:t>
            </a:r>
            <a:r>
              <a:rPr sz="1100" spc="40" dirty="0">
                <a:latin typeface="Calibri"/>
                <a:cs typeface="Calibri"/>
              </a:rPr>
              <a:t>της</a:t>
            </a:r>
            <a:r>
              <a:rPr sz="1100" spc="5" dirty="0">
                <a:latin typeface="Calibri"/>
                <a:cs typeface="Calibri"/>
              </a:rPr>
              <a:t> </a:t>
            </a:r>
            <a:r>
              <a:rPr sz="1100" spc="40" dirty="0">
                <a:latin typeface="Calibri"/>
                <a:cs typeface="Calibri"/>
              </a:rPr>
              <a:t>υπηρεσίας</a:t>
            </a:r>
            <a:r>
              <a:rPr sz="1100" spc="10" dirty="0">
                <a:latin typeface="Calibri"/>
                <a:cs typeface="Calibri"/>
              </a:rPr>
              <a:t> </a:t>
            </a:r>
            <a:r>
              <a:rPr sz="1100" spc="45" dirty="0">
                <a:latin typeface="Calibri"/>
                <a:cs typeface="Calibri"/>
              </a:rPr>
              <a:t>δικτύου</a:t>
            </a:r>
            <a:endParaRPr sz="1100">
              <a:latin typeface="Calibri"/>
              <a:cs typeface="Calibri"/>
            </a:endParaRPr>
          </a:p>
        </p:txBody>
      </p:sp>
      <p:sp>
        <p:nvSpPr>
          <p:cNvPr id="8" name="object 8"/>
          <p:cNvSpPr txBox="1"/>
          <p:nvPr/>
        </p:nvSpPr>
        <p:spPr>
          <a:xfrm>
            <a:off x="597534" y="5209929"/>
            <a:ext cx="9639935" cy="182101"/>
          </a:xfrm>
          <a:prstGeom prst="rect">
            <a:avLst/>
          </a:prstGeom>
        </p:spPr>
        <p:txBody>
          <a:bodyPr vert="horz" wrap="square" lIns="0" tIns="12700" rIns="0" bIns="0" rtlCol="0">
            <a:spAutoFit/>
          </a:bodyPr>
          <a:lstStyle/>
          <a:p>
            <a:pPr marL="12700">
              <a:lnSpc>
                <a:spcPct val="100000"/>
              </a:lnSpc>
              <a:spcBef>
                <a:spcPts val="100"/>
              </a:spcBef>
            </a:pPr>
            <a:r>
              <a:rPr sz="1100" b="1" spc="110" dirty="0">
                <a:latin typeface="Calibri"/>
                <a:cs typeface="Calibri"/>
              </a:rPr>
              <a:t>$</a:t>
            </a:r>
            <a:r>
              <a:rPr sz="1100" b="1" spc="50" dirty="0">
                <a:latin typeface="Calibri"/>
                <a:cs typeface="Calibri"/>
              </a:rPr>
              <a:t> </a:t>
            </a:r>
            <a:r>
              <a:rPr sz="1100" b="1" spc="120" dirty="0" err="1">
                <a:solidFill>
                  <a:srgbClr val="FF0000"/>
                </a:solidFill>
                <a:latin typeface="Calibri"/>
                <a:cs typeface="Calibri"/>
              </a:rPr>
              <a:t>Tcpdump</a:t>
            </a:r>
            <a:r>
              <a:rPr sz="1100" b="1" spc="50" dirty="0">
                <a:solidFill>
                  <a:srgbClr val="FF0000"/>
                </a:solidFill>
                <a:latin typeface="Calibri"/>
                <a:cs typeface="Calibri"/>
              </a:rPr>
              <a:t> </a:t>
            </a:r>
            <a:r>
              <a:rPr sz="1100" b="1" spc="60" dirty="0">
                <a:solidFill>
                  <a:srgbClr val="FF0000"/>
                </a:solidFill>
                <a:latin typeface="Calibri"/>
                <a:cs typeface="Calibri"/>
              </a:rPr>
              <a:t>-i</a:t>
            </a:r>
            <a:r>
              <a:rPr sz="1100" b="1" spc="50" dirty="0">
                <a:solidFill>
                  <a:srgbClr val="FF0000"/>
                </a:solidFill>
                <a:latin typeface="Calibri"/>
                <a:cs typeface="Calibri"/>
              </a:rPr>
              <a:t> </a:t>
            </a:r>
            <a:r>
              <a:rPr sz="1100" b="1" spc="100" dirty="0">
                <a:solidFill>
                  <a:srgbClr val="FF0000"/>
                </a:solidFill>
                <a:latin typeface="Calibri"/>
                <a:cs typeface="Calibri"/>
              </a:rPr>
              <a:t>eth0</a:t>
            </a:r>
            <a:r>
              <a:rPr sz="1100" b="1" spc="55" dirty="0">
                <a:solidFill>
                  <a:srgbClr val="FF0000"/>
                </a:solidFill>
                <a:latin typeface="Calibri"/>
                <a:cs typeface="Calibri"/>
              </a:rPr>
              <a:t> </a:t>
            </a:r>
            <a:r>
              <a:rPr sz="1100" spc="110" dirty="0">
                <a:latin typeface="Calibri"/>
                <a:cs typeface="Calibri"/>
              </a:rPr>
              <a:t>Εμφάνιση</a:t>
            </a:r>
            <a:r>
              <a:rPr sz="1100" spc="55" dirty="0">
                <a:latin typeface="Calibri"/>
                <a:cs typeface="Calibri"/>
              </a:rPr>
              <a:t> </a:t>
            </a:r>
            <a:r>
              <a:rPr sz="1100" spc="105" dirty="0">
                <a:latin typeface="Calibri"/>
                <a:cs typeface="Calibri"/>
              </a:rPr>
              <a:t>ζωντανών</a:t>
            </a:r>
            <a:r>
              <a:rPr sz="1100" spc="40" dirty="0">
                <a:latin typeface="Calibri"/>
                <a:cs typeface="Calibri"/>
              </a:rPr>
              <a:t> </a:t>
            </a:r>
            <a:r>
              <a:rPr sz="1100" spc="110" dirty="0">
                <a:latin typeface="Calibri"/>
                <a:cs typeface="Calibri"/>
              </a:rPr>
              <a:t>πακέτων</a:t>
            </a:r>
            <a:r>
              <a:rPr sz="1100" spc="45" dirty="0">
                <a:latin typeface="Calibri"/>
                <a:cs typeface="Calibri"/>
              </a:rPr>
              <a:t> </a:t>
            </a:r>
            <a:r>
              <a:rPr sz="1100" spc="110" dirty="0">
                <a:latin typeface="Calibri"/>
                <a:cs typeface="Calibri"/>
              </a:rPr>
              <a:t>δεδομένων</a:t>
            </a:r>
            <a:r>
              <a:rPr sz="1100" spc="45" dirty="0">
                <a:latin typeface="Calibri"/>
                <a:cs typeface="Calibri"/>
              </a:rPr>
              <a:t> </a:t>
            </a:r>
            <a:r>
              <a:rPr sz="1100" spc="120" dirty="0">
                <a:latin typeface="Calibri"/>
                <a:cs typeface="Calibri"/>
              </a:rPr>
              <a:t>από</a:t>
            </a:r>
            <a:r>
              <a:rPr sz="1100" spc="50" dirty="0">
                <a:latin typeface="Calibri"/>
                <a:cs typeface="Calibri"/>
              </a:rPr>
              <a:t> </a:t>
            </a:r>
            <a:r>
              <a:rPr sz="1100" spc="100" dirty="0">
                <a:latin typeface="Calibri"/>
                <a:cs typeface="Calibri"/>
              </a:rPr>
              <a:t>τη</a:t>
            </a:r>
            <a:r>
              <a:rPr sz="1100" spc="50" dirty="0">
                <a:latin typeface="Calibri"/>
                <a:cs typeface="Calibri"/>
              </a:rPr>
              <a:t> </a:t>
            </a:r>
            <a:r>
              <a:rPr sz="1100" spc="105" dirty="0">
                <a:latin typeface="Calibri"/>
                <a:cs typeface="Calibri"/>
              </a:rPr>
              <a:t>διασύνδεση</a:t>
            </a:r>
            <a:r>
              <a:rPr sz="1100" spc="50" dirty="0">
                <a:latin typeface="Calibri"/>
                <a:cs typeface="Calibri"/>
              </a:rPr>
              <a:t> </a:t>
            </a:r>
            <a:r>
              <a:rPr sz="1100" spc="85" dirty="0">
                <a:latin typeface="Calibri"/>
                <a:cs typeface="Calibri"/>
              </a:rPr>
              <a:t>eth0</a:t>
            </a:r>
            <a:endParaRPr sz="1100" dirty="0">
              <a:latin typeface="Calibri"/>
              <a:cs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490855" y="663257"/>
            <a:ext cx="3369310" cy="292100"/>
          </a:xfrm>
          <a:prstGeom prst="rect">
            <a:avLst/>
          </a:prstGeom>
        </p:spPr>
        <p:txBody>
          <a:bodyPr vert="horz" wrap="square" lIns="0" tIns="12700" rIns="0" bIns="0" rtlCol="0">
            <a:spAutoFit/>
          </a:bodyPr>
          <a:lstStyle/>
          <a:p>
            <a:pPr marL="12700">
              <a:lnSpc>
                <a:spcPct val="100000"/>
              </a:lnSpc>
              <a:spcBef>
                <a:spcPts val="100"/>
              </a:spcBef>
            </a:pPr>
            <a:r>
              <a:rPr sz="1750" b="1" i="1" u="heavy" spc="-5" dirty="0">
                <a:uFill>
                  <a:solidFill>
                    <a:srgbClr val="000000"/>
                  </a:solidFill>
                </a:uFill>
                <a:latin typeface="Calibri"/>
                <a:cs typeface="Calibri"/>
              </a:rPr>
              <a:t>Εμφάνιση</a:t>
            </a:r>
            <a:r>
              <a:rPr sz="1750" b="1" i="1" u="heavy" spc="75" dirty="0">
                <a:uFill>
                  <a:solidFill>
                    <a:srgbClr val="000000"/>
                  </a:solidFill>
                </a:uFill>
                <a:latin typeface="Calibri"/>
                <a:cs typeface="Calibri"/>
              </a:rPr>
              <a:t> </a:t>
            </a:r>
            <a:r>
              <a:rPr sz="1750" b="1" i="1" u="heavy" spc="-5" dirty="0">
                <a:uFill>
                  <a:solidFill>
                    <a:srgbClr val="000000"/>
                  </a:solidFill>
                </a:uFill>
                <a:latin typeface="Calibri"/>
                <a:cs typeface="Calibri"/>
              </a:rPr>
              <a:t>δικτυωμένων</a:t>
            </a:r>
            <a:r>
              <a:rPr sz="1750" b="1" i="1" u="heavy" spc="80" dirty="0">
                <a:uFill>
                  <a:solidFill>
                    <a:srgbClr val="000000"/>
                  </a:solidFill>
                </a:uFill>
                <a:latin typeface="Calibri"/>
                <a:cs typeface="Calibri"/>
              </a:rPr>
              <a:t> </a:t>
            </a:r>
            <a:r>
              <a:rPr sz="1750" b="1" i="1" u="heavy" spc="-15" dirty="0">
                <a:uFill>
                  <a:solidFill>
                    <a:srgbClr val="000000"/>
                  </a:solidFill>
                </a:uFill>
                <a:latin typeface="Calibri"/>
                <a:cs typeface="Calibri"/>
              </a:rPr>
              <a:t>συνδέσεων</a:t>
            </a:r>
            <a:endParaRPr sz="1750">
              <a:latin typeface="Calibri"/>
              <a:cs typeface="Calibri"/>
            </a:endParaRPr>
          </a:p>
        </p:txBody>
      </p:sp>
      <p:sp>
        <p:nvSpPr>
          <p:cNvPr id="17" name="object 17"/>
          <p:cNvSpPr txBox="1"/>
          <p:nvPr/>
        </p:nvSpPr>
        <p:spPr>
          <a:xfrm>
            <a:off x="10632122" y="6433820"/>
            <a:ext cx="125095" cy="203200"/>
          </a:xfrm>
          <a:prstGeom prst="rect">
            <a:avLst/>
          </a:prstGeom>
        </p:spPr>
        <p:txBody>
          <a:bodyPr vert="horz" wrap="square" lIns="0" tIns="0" rIns="0" bIns="0" rtlCol="0">
            <a:spAutoFit/>
          </a:bodyPr>
          <a:lstStyle/>
          <a:p>
            <a:pPr marL="12700">
              <a:lnSpc>
                <a:spcPts val="1430"/>
              </a:lnSpc>
            </a:pPr>
            <a:r>
              <a:rPr sz="1400" spc="70" dirty="0">
                <a:latin typeface="Calibri"/>
                <a:cs typeface="Calibri"/>
              </a:rPr>
              <a:t>8</a:t>
            </a:r>
            <a:endParaRPr sz="1400">
              <a:latin typeface="Calibri"/>
              <a:cs typeface="Calibri"/>
            </a:endParaRPr>
          </a:p>
        </p:txBody>
      </p:sp>
      <p:sp>
        <p:nvSpPr>
          <p:cNvPr id="4" name="object 4"/>
          <p:cNvSpPr txBox="1"/>
          <p:nvPr/>
        </p:nvSpPr>
        <p:spPr>
          <a:xfrm>
            <a:off x="442594" y="1102042"/>
            <a:ext cx="11661140" cy="2583977"/>
          </a:xfrm>
          <a:prstGeom prst="rect">
            <a:avLst/>
          </a:prstGeom>
        </p:spPr>
        <p:txBody>
          <a:bodyPr vert="horz" wrap="square" lIns="0" tIns="12700" rIns="0" bIns="0" rtlCol="0">
            <a:spAutoFit/>
          </a:bodyPr>
          <a:lstStyle/>
          <a:p>
            <a:pPr marL="12700">
              <a:lnSpc>
                <a:spcPct val="100000"/>
              </a:lnSpc>
              <a:spcBef>
                <a:spcPts val="100"/>
              </a:spcBef>
              <a:tabLst>
                <a:tab pos="7418705" algn="l"/>
              </a:tabLst>
            </a:pPr>
            <a:r>
              <a:rPr lang="en-US" sz="1800" b="1" i="0" u="none" strike="noStrike" baseline="0" dirty="0" err="1">
                <a:solidFill>
                  <a:srgbClr val="FF0000"/>
                </a:solidFill>
                <a:latin typeface="CenturyGothic-Bold"/>
              </a:rPr>
              <a:t>nmcli</a:t>
            </a:r>
            <a:r>
              <a:rPr lang="en-US" sz="1800" b="1" i="0" u="none" strike="noStrike" baseline="0" dirty="0">
                <a:solidFill>
                  <a:srgbClr val="FF0000"/>
                </a:solidFill>
                <a:latin typeface="CenturyGothic-Bold"/>
              </a:rPr>
              <a:t> connection up foo                                      </a:t>
            </a:r>
            <a:r>
              <a:rPr sz="1100" spc="90" dirty="0" err="1">
                <a:latin typeface="Calibri"/>
                <a:cs typeface="Calibri"/>
              </a:rPr>
              <a:t>Ανέ</a:t>
            </a:r>
            <a:r>
              <a:rPr sz="1100" spc="90" dirty="0">
                <a:latin typeface="Calibri"/>
                <a:cs typeface="Calibri"/>
              </a:rPr>
              <a:t>βασμα</a:t>
            </a:r>
            <a:r>
              <a:rPr sz="1100" spc="15" dirty="0">
                <a:latin typeface="Calibri"/>
                <a:cs typeface="Calibri"/>
              </a:rPr>
              <a:t> </a:t>
            </a:r>
            <a:r>
              <a:rPr sz="1100" spc="95" dirty="0">
                <a:latin typeface="Calibri"/>
                <a:cs typeface="Calibri"/>
              </a:rPr>
              <a:t>της</a:t>
            </a:r>
            <a:r>
              <a:rPr sz="1100" spc="35" dirty="0">
                <a:latin typeface="Calibri"/>
                <a:cs typeface="Calibri"/>
              </a:rPr>
              <a:t> </a:t>
            </a:r>
            <a:r>
              <a:rPr sz="1100" spc="105" dirty="0">
                <a:latin typeface="Calibri"/>
                <a:cs typeface="Calibri"/>
              </a:rPr>
              <a:t>σύνδεσης</a:t>
            </a:r>
            <a:r>
              <a:rPr sz="1100" spc="25" dirty="0">
                <a:latin typeface="Calibri"/>
                <a:cs typeface="Calibri"/>
              </a:rPr>
              <a:t> </a:t>
            </a:r>
            <a:r>
              <a:rPr sz="1100" spc="95" dirty="0">
                <a:latin typeface="Calibri"/>
                <a:cs typeface="Calibri"/>
              </a:rPr>
              <a:t>foo</a:t>
            </a:r>
            <a:endParaRPr sz="1100" dirty="0">
              <a:latin typeface="Calibri"/>
              <a:cs typeface="Calibri"/>
            </a:endParaRPr>
          </a:p>
          <a:p>
            <a:pPr>
              <a:lnSpc>
                <a:spcPct val="100000"/>
              </a:lnSpc>
              <a:spcBef>
                <a:spcPts val="30"/>
              </a:spcBef>
            </a:pPr>
            <a:endParaRPr sz="950" dirty="0">
              <a:latin typeface="Calibri"/>
              <a:cs typeface="Calibri"/>
            </a:endParaRPr>
          </a:p>
          <a:p>
            <a:pPr marL="12700">
              <a:lnSpc>
                <a:spcPct val="100000"/>
              </a:lnSpc>
            </a:pPr>
            <a:r>
              <a:rPr lang="en-US" sz="1800" b="1" i="0" u="none" strike="noStrike" baseline="0" dirty="0" err="1">
                <a:solidFill>
                  <a:srgbClr val="FF0000"/>
                </a:solidFill>
                <a:latin typeface="CenturyGothic-Bold"/>
              </a:rPr>
              <a:t>nmcli</a:t>
            </a:r>
            <a:r>
              <a:rPr lang="en-US" sz="1800" b="1" i="0" u="none" strike="noStrike" baseline="0" dirty="0">
                <a:solidFill>
                  <a:srgbClr val="FF0000"/>
                </a:solidFill>
                <a:latin typeface="CenturyGothic-Bold"/>
              </a:rPr>
              <a:t> device </a:t>
            </a:r>
            <a:r>
              <a:rPr lang="en-US" sz="1800" b="1" i="0" u="none" strike="noStrike" baseline="0" dirty="0" err="1">
                <a:solidFill>
                  <a:srgbClr val="FF0000"/>
                </a:solidFill>
                <a:latin typeface="CenturyGothic-Bold"/>
              </a:rPr>
              <a:t>wifi</a:t>
            </a:r>
            <a:r>
              <a:rPr lang="en-US" sz="1800" b="1" i="0" u="none" strike="noStrike" baseline="0" dirty="0">
                <a:solidFill>
                  <a:srgbClr val="FF0000"/>
                </a:solidFill>
                <a:latin typeface="CenturyGothic-Bold"/>
              </a:rPr>
              <a:t> connect foo                             </a:t>
            </a:r>
            <a:r>
              <a:rPr sz="1100" spc="80" dirty="0" err="1">
                <a:latin typeface="Calibri"/>
                <a:cs typeface="Calibri"/>
              </a:rPr>
              <a:t>Σύνδεση</a:t>
            </a:r>
            <a:r>
              <a:rPr sz="1100" spc="35" dirty="0">
                <a:latin typeface="Calibri"/>
                <a:cs typeface="Calibri"/>
              </a:rPr>
              <a:t> </a:t>
            </a:r>
            <a:r>
              <a:rPr sz="1100" spc="75" dirty="0">
                <a:latin typeface="Calibri"/>
                <a:cs typeface="Calibri"/>
              </a:rPr>
              <a:t>στο</a:t>
            </a:r>
            <a:r>
              <a:rPr sz="1100" spc="45" dirty="0">
                <a:latin typeface="Calibri"/>
                <a:cs typeface="Calibri"/>
              </a:rPr>
              <a:t> </a:t>
            </a:r>
            <a:r>
              <a:rPr sz="1100" spc="80" dirty="0">
                <a:latin typeface="Calibri"/>
                <a:cs typeface="Calibri"/>
              </a:rPr>
              <a:t>ασύρματο</a:t>
            </a:r>
            <a:r>
              <a:rPr sz="1100" spc="45" dirty="0">
                <a:latin typeface="Calibri"/>
                <a:cs typeface="Calibri"/>
              </a:rPr>
              <a:t> </a:t>
            </a:r>
            <a:r>
              <a:rPr sz="1100" spc="70" dirty="0">
                <a:latin typeface="Calibri"/>
                <a:cs typeface="Calibri"/>
              </a:rPr>
              <a:t>δίκτυο</a:t>
            </a:r>
            <a:r>
              <a:rPr sz="1100" spc="35" dirty="0">
                <a:latin typeface="Calibri"/>
                <a:cs typeface="Calibri"/>
              </a:rPr>
              <a:t> </a:t>
            </a:r>
            <a:r>
              <a:rPr sz="1100" spc="70" dirty="0">
                <a:latin typeface="Calibri"/>
                <a:cs typeface="Calibri"/>
              </a:rPr>
              <a:t>foo</a:t>
            </a:r>
            <a:r>
              <a:rPr sz="1100" spc="55" dirty="0">
                <a:latin typeface="Calibri"/>
                <a:cs typeface="Calibri"/>
              </a:rPr>
              <a:t> </a:t>
            </a:r>
            <a:r>
              <a:rPr sz="1100" spc="70" dirty="0">
                <a:latin typeface="Calibri"/>
                <a:cs typeface="Calibri"/>
              </a:rPr>
              <a:t>Δρομολόγηση</a:t>
            </a:r>
            <a:endParaRPr sz="1100" dirty="0">
              <a:latin typeface="Calibri"/>
              <a:cs typeface="Calibri"/>
            </a:endParaRPr>
          </a:p>
          <a:p>
            <a:pPr>
              <a:lnSpc>
                <a:spcPct val="100000"/>
              </a:lnSpc>
              <a:spcBef>
                <a:spcPts val="40"/>
              </a:spcBef>
            </a:pPr>
            <a:endParaRPr sz="950" dirty="0">
              <a:latin typeface="Calibri"/>
              <a:cs typeface="Calibri"/>
            </a:endParaRPr>
          </a:p>
          <a:p>
            <a:pPr marL="12700">
              <a:lnSpc>
                <a:spcPct val="100000"/>
              </a:lnSpc>
              <a:tabLst>
                <a:tab pos="4218305" algn="l"/>
              </a:tabLst>
            </a:pPr>
            <a:r>
              <a:rPr lang="en-US" sz="1800" b="1" i="0" u="none" strike="noStrike" baseline="0" dirty="0" err="1">
                <a:solidFill>
                  <a:srgbClr val="FF0000"/>
                </a:solidFill>
                <a:latin typeface="CenturyGothic-Bold"/>
              </a:rPr>
              <a:t>ip</a:t>
            </a:r>
            <a:r>
              <a:rPr lang="en-US" sz="1800" b="1" i="0" u="none" strike="noStrike" baseline="0" dirty="0">
                <a:solidFill>
                  <a:srgbClr val="FF0000"/>
                </a:solidFill>
                <a:latin typeface="CenturyGothic-Bold"/>
              </a:rPr>
              <a:t> route   </a:t>
            </a:r>
            <a:r>
              <a:rPr sz="1100" b="1" spc="30" dirty="0">
                <a:solidFill>
                  <a:srgbClr val="FF0000"/>
                </a:solidFill>
                <a:latin typeface="Calibri"/>
                <a:cs typeface="Calibri"/>
              </a:rPr>
              <a:t>	</a:t>
            </a:r>
            <a:r>
              <a:rPr lang="en-US" sz="1100" b="1" spc="30" dirty="0">
                <a:solidFill>
                  <a:srgbClr val="FF0000"/>
                </a:solidFill>
                <a:latin typeface="Calibri"/>
                <a:cs typeface="Calibri"/>
              </a:rPr>
              <a:t>  </a:t>
            </a:r>
            <a:r>
              <a:rPr sz="1100" spc="50" dirty="0" err="1">
                <a:latin typeface="Calibri"/>
                <a:cs typeface="Calibri"/>
              </a:rPr>
              <a:t>Εμφάνιση</a:t>
            </a:r>
            <a:r>
              <a:rPr sz="1100" spc="30" dirty="0">
                <a:latin typeface="Calibri"/>
                <a:cs typeface="Calibri"/>
              </a:rPr>
              <a:t> </a:t>
            </a:r>
            <a:r>
              <a:rPr sz="1100" spc="45" dirty="0">
                <a:latin typeface="Calibri"/>
                <a:cs typeface="Calibri"/>
              </a:rPr>
              <a:t>των</a:t>
            </a:r>
            <a:r>
              <a:rPr sz="1100" spc="5" dirty="0">
                <a:latin typeface="Calibri"/>
                <a:cs typeface="Calibri"/>
              </a:rPr>
              <a:t> </a:t>
            </a:r>
            <a:r>
              <a:rPr sz="1100" spc="50" dirty="0">
                <a:latin typeface="Calibri"/>
                <a:cs typeface="Calibri"/>
              </a:rPr>
              <a:t>τρεχουσών</a:t>
            </a:r>
            <a:r>
              <a:rPr sz="1100" spc="25" dirty="0">
                <a:latin typeface="Calibri"/>
                <a:cs typeface="Calibri"/>
              </a:rPr>
              <a:t> </a:t>
            </a:r>
            <a:r>
              <a:rPr sz="1100" spc="40" dirty="0">
                <a:latin typeface="Calibri"/>
                <a:cs typeface="Calibri"/>
              </a:rPr>
              <a:t>διαδρομών</a:t>
            </a:r>
            <a:endParaRPr sz="1100" dirty="0">
              <a:latin typeface="Calibri"/>
              <a:cs typeface="Calibri"/>
            </a:endParaRPr>
          </a:p>
          <a:p>
            <a:pPr>
              <a:lnSpc>
                <a:spcPct val="100000"/>
              </a:lnSpc>
              <a:spcBef>
                <a:spcPts val="10"/>
              </a:spcBef>
            </a:pPr>
            <a:endParaRPr sz="950" dirty="0">
              <a:latin typeface="Calibri"/>
              <a:cs typeface="Calibri"/>
            </a:endParaRPr>
          </a:p>
          <a:p>
            <a:pPr marL="12700" marR="5080">
              <a:lnSpc>
                <a:spcPct val="101699"/>
              </a:lnSpc>
              <a:tabLst>
                <a:tab pos="3303904" algn="l"/>
              </a:tabLst>
            </a:pPr>
            <a:r>
              <a:rPr lang="en-US" sz="1800" b="1" i="0" u="none" strike="noStrike" baseline="0" dirty="0">
                <a:solidFill>
                  <a:srgbClr val="FF0000"/>
                </a:solidFill>
                <a:latin typeface="CenturyGothic-Bold"/>
              </a:rPr>
              <a:t>route add default </a:t>
            </a:r>
            <a:r>
              <a:rPr lang="en-US" sz="1800" b="1" i="0" u="none" strike="noStrike" baseline="0" dirty="0" err="1">
                <a:solidFill>
                  <a:srgbClr val="FF0000"/>
                </a:solidFill>
                <a:latin typeface="CenturyGothic-Bold"/>
              </a:rPr>
              <a:t>gw</a:t>
            </a:r>
            <a:r>
              <a:rPr lang="en-US" sz="1800" b="1" i="0" u="none" strike="noStrike" baseline="0" dirty="0">
                <a:solidFill>
                  <a:srgbClr val="FF0000"/>
                </a:solidFill>
                <a:latin typeface="CenturyGothic-Bold"/>
              </a:rPr>
              <a:t> 10.0.0.1     </a:t>
            </a:r>
            <a:r>
              <a:rPr sz="1100" b="1" spc="55" dirty="0">
                <a:solidFill>
                  <a:srgbClr val="FF0000"/>
                </a:solidFill>
                <a:latin typeface="Calibri"/>
                <a:cs typeface="Calibri"/>
              </a:rPr>
              <a:t>	</a:t>
            </a:r>
            <a:r>
              <a:rPr lang="en-US" sz="1100" b="1" spc="55" dirty="0">
                <a:solidFill>
                  <a:srgbClr val="FF0000"/>
                </a:solidFill>
                <a:latin typeface="Calibri"/>
                <a:cs typeface="Calibri"/>
              </a:rPr>
              <a:t>                         </a:t>
            </a:r>
            <a:r>
              <a:rPr sz="1100" spc="75" dirty="0" err="1">
                <a:latin typeface="Calibri"/>
                <a:cs typeface="Calibri"/>
              </a:rPr>
              <a:t>Προσθέτει</a:t>
            </a:r>
            <a:r>
              <a:rPr sz="1100" spc="45" dirty="0">
                <a:latin typeface="Calibri"/>
                <a:cs typeface="Calibri"/>
              </a:rPr>
              <a:t> </a:t>
            </a:r>
            <a:r>
              <a:rPr sz="1100" spc="75" dirty="0">
                <a:latin typeface="Calibri"/>
                <a:cs typeface="Calibri"/>
              </a:rPr>
              <a:t>την</a:t>
            </a:r>
            <a:r>
              <a:rPr sz="1100" spc="35" dirty="0">
                <a:latin typeface="Calibri"/>
                <a:cs typeface="Calibri"/>
              </a:rPr>
              <a:t> </a:t>
            </a:r>
            <a:r>
              <a:rPr sz="1100" spc="60" dirty="0">
                <a:latin typeface="Calibri"/>
                <a:cs typeface="Calibri"/>
              </a:rPr>
              <a:t>10.0.0.1</a:t>
            </a:r>
            <a:r>
              <a:rPr sz="1100" spc="40" dirty="0">
                <a:latin typeface="Calibri"/>
                <a:cs typeface="Calibri"/>
              </a:rPr>
              <a:t> </a:t>
            </a:r>
            <a:r>
              <a:rPr sz="1100" spc="90" dirty="0">
                <a:latin typeface="Calibri"/>
                <a:cs typeface="Calibri"/>
              </a:rPr>
              <a:t>ως</a:t>
            </a:r>
            <a:r>
              <a:rPr sz="1100" spc="45" dirty="0">
                <a:latin typeface="Calibri"/>
                <a:cs typeface="Calibri"/>
              </a:rPr>
              <a:t> </a:t>
            </a:r>
            <a:r>
              <a:rPr sz="1100" spc="75" dirty="0">
                <a:latin typeface="Calibri"/>
                <a:cs typeface="Calibri"/>
              </a:rPr>
              <a:t>προεπιλογή</a:t>
            </a:r>
            <a:r>
              <a:rPr sz="1100" spc="35" dirty="0">
                <a:latin typeface="Calibri"/>
                <a:cs typeface="Calibri"/>
              </a:rPr>
              <a:t> </a:t>
            </a:r>
            <a:r>
              <a:rPr sz="1100" spc="85" dirty="0">
                <a:latin typeface="Calibri"/>
                <a:cs typeface="Calibri"/>
              </a:rPr>
              <a:t>πύλη</a:t>
            </a:r>
            <a:r>
              <a:rPr sz="1100" spc="45" dirty="0">
                <a:latin typeface="Calibri"/>
                <a:cs typeface="Calibri"/>
              </a:rPr>
              <a:t> </a:t>
            </a:r>
            <a:r>
              <a:rPr sz="1100" spc="75" dirty="0">
                <a:latin typeface="Calibri"/>
                <a:cs typeface="Calibri"/>
              </a:rPr>
              <a:t>στον</a:t>
            </a:r>
            <a:r>
              <a:rPr sz="1100" spc="40" dirty="0">
                <a:latin typeface="Calibri"/>
                <a:cs typeface="Calibri"/>
              </a:rPr>
              <a:t> </a:t>
            </a:r>
            <a:r>
              <a:rPr sz="1100" spc="75" dirty="0">
                <a:latin typeface="Calibri"/>
                <a:cs typeface="Calibri"/>
              </a:rPr>
              <a:t>πίνακα</a:t>
            </a:r>
            <a:r>
              <a:rPr sz="1100" spc="40" dirty="0">
                <a:latin typeface="Calibri"/>
                <a:cs typeface="Calibri"/>
              </a:rPr>
              <a:t> </a:t>
            </a:r>
            <a:r>
              <a:rPr sz="1100" spc="80" dirty="0">
                <a:latin typeface="Calibri"/>
                <a:cs typeface="Calibri"/>
              </a:rPr>
              <a:t>δρομολόγησης</a:t>
            </a:r>
            <a:r>
              <a:rPr sz="1100" spc="40" dirty="0">
                <a:latin typeface="Calibri"/>
                <a:cs typeface="Calibri"/>
              </a:rPr>
              <a:t> </a:t>
            </a:r>
            <a:r>
              <a:rPr sz="1100" spc="65" dirty="0">
                <a:latin typeface="Calibri"/>
                <a:cs typeface="Calibri"/>
              </a:rPr>
              <a:t>IPS</a:t>
            </a:r>
            <a:br>
              <a:rPr lang="en-US" sz="1100" spc="65" dirty="0">
                <a:latin typeface="Calibri"/>
                <a:cs typeface="Calibri"/>
              </a:rPr>
            </a:br>
            <a:r>
              <a:rPr sz="1100" spc="40" dirty="0">
                <a:latin typeface="Calibri"/>
                <a:cs typeface="Calibri"/>
              </a:rPr>
              <a:t> </a:t>
            </a:r>
            <a:r>
              <a:rPr sz="1100" spc="60" dirty="0">
                <a:latin typeface="Calibri"/>
                <a:cs typeface="Calibri"/>
              </a:rPr>
              <a:t>(Intrusion</a:t>
            </a:r>
            <a:r>
              <a:rPr sz="1100" spc="40" dirty="0">
                <a:latin typeface="Calibri"/>
                <a:cs typeface="Calibri"/>
              </a:rPr>
              <a:t> </a:t>
            </a:r>
            <a:r>
              <a:rPr sz="1100" spc="70" dirty="0">
                <a:latin typeface="Calibri"/>
                <a:cs typeface="Calibri"/>
              </a:rPr>
              <a:t>Prevention</a:t>
            </a:r>
            <a:r>
              <a:rPr sz="1100" spc="35" dirty="0">
                <a:latin typeface="Calibri"/>
                <a:cs typeface="Calibri"/>
              </a:rPr>
              <a:t> </a:t>
            </a:r>
            <a:r>
              <a:rPr sz="1100" spc="75" dirty="0">
                <a:latin typeface="Calibri"/>
                <a:cs typeface="Calibri"/>
              </a:rPr>
              <a:t>System</a:t>
            </a:r>
            <a:r>
              <a:rPr sz="1100" spc="40" dirty="0">
                <a:latin typeface="Calibri"/>
                <a:cs typeface="Calibri"/>
              </a:rPr>
              <a:t> </a:t>
            </a:r>
            <a:r>
              <a:rPr sz="1100" spc="50" dirty="0">
                <a:latin typeface="Calibri"/>
                <a:cs typeface="Calibri"/>
              </a:rPr>
              <a:t>-</a:t>
            </a:r>
            <a:r>
              <a:rPr sz="1100" spc="45" dirty="0">
                <a:latin typeface="Calibri"/>
                <a:cs typeface="Calibri"/>
              </a:rPr>
              <a:t> </a:t>
            </a:r>
            <a:r>
              <a:rPr sz="1100" spc="80" dirty="0">
                <a:latin typeface="Calibri"/>
                <a:cs typeface="Calibri"/>
              </a:rPr>
              <a:t>Σύστημα</a:t>
            </a:r>
            <a:r>
              <a:rPr sz="1100" spc="40" dirty="0">
                <a:latin typeface="Calibri"/>
                <a:cs typeface="Calibri"/>
              </a:rPr>
              <a:t> </a:t>
            </a:r>
            <a:r>
              <a:rPr sz="1100" spc="85" dirty="0">
                <a:latin typeface="Calibri"/>
                <a:cs typeface="Calibri"/>
              </a:rPr>
              <a:t>πρόληψης </a:t>
            </a:r>
            <a:r>
              <a:rPr sz="1100" spc="-235" dirty="0">
                <a:latin typeface="Calibri"/>
                <a:cs typeface="Calibri"/>
              </a:rPr>
              <a:t> </a:t>
            </a:r>
            <a:r>
              <a:rPr sz="1100" spc="75" dirty="0">
                <a:latin typeface="Calibri"/>
                <a:cs typeface="Calibri"/>
              </a:rPr>
              <a:t>εισβολών)</a:t>
            </a:r>
            <a:endParaRPr sz="1100" dirty="0">
              <a:latin typeface="Calibri"/>
              <a:cs typeface="Calibri"/>
            </a:endParaRPr>
          </a:p>
          <a:p>
            <a:pPr>
              <a:lnSpc>
                <a:spcPct val="100000"/>
              </a:lnSpc>
              <a:spcBef>
                <a:spcPts val="30"/>
              </a:spcBef>
            </a:pPr>
            <a:endParaRPr sz="950" dirty="0">
              <a:latin typeface="Calibri"/>
              <a:cs typeface="Calibri"/>
            </a:endParaRPr>
          </a:p>
          <a:p>
            <a:pPr marL="12700">
              <a:lnSpc>
                <a:spcPct val="100000"/>
              </a:lnSpc>
              <a:tabLst>
                <a:tab pos="2813050" algn="l"/>
              </a:tabLst>
            </a:pPr>
            <a:r>
              <a:rPr lang="en-US" sz="1800" b="1" i="0" u="none" strike="noStrike" baseline="0" dirty="0" err="1">
                <a:solidFill>
                  <a:srgbClr val="FF0000"/>
                </a:solidFill>
                <a:latin typeface="CenturyGothic-Bold"/>
              </a:rPr>
              <a:t>addr</a:t>
            </a:r>
            <a:r>
              <a:rPr lang="en-US" sz="1800" b="1" i="0" u="none" strike="noStrike" baseline="0" dirty="0">
                <a:solidFill>
                  <a:srgbClr val="FF0000"/>
                </a:solidFill>
                <a:latin typeface="CenturyGothic-Bold"/>
              </a:rPr>
              <a:t> show</a:t>
            </a:r>
            <a:r>
              <a:rPr sz="1100" b="1" spc="75" dirty="0">
                <a:solidFill>
                  <a:srgbClr val="FF0000"/>
                </a:solidFill>
                <a:latin typeface="Calibri"/>
                <a:cs typeface="Calibri"/>
              </a:rPr>
              <a:t>	</a:t>
            </a:r>
            <a:r>
              <a:rPr lang="en-US" sz="1100" b="1" spc="75" dirty="0">
                <a:solidFill>
                  <a:srgbClr val="FF0000"/>
                </a:solidFill>
                <a:latin typeface="Calibri"/>
                <a:cs typeface="Calibri"/>
              </a:rPr>
              <a:t>                                    </a:t>
            </a:r>
            <a:r>
              <a:rPr sz="1100" spc="80" dirty="0" err="1">
                <a:latin typeface="Calibri"/>
                <a:cs typeface="Calibri"/>
              </a:rPr>
              <a:t>Εμφάνιση</a:t>
            </a:r>
            <a:r>
              <a:rPr sz="1100" spc="35" dirty="0">
                <a:latin typeface="Calibri"/>
                <a:cs typeface="Calibri"/>
              </a:rPr>
              <a:t> </a:t>
            </a:r>
            <a:r>
              <a:rPr sz="1100" spc="65" dirty="0">
                <a:latin typeface="Calibri"/>
                <a:cs typeface="Calibri"/>
              </a:rPr>
              <a:t>της</a:t>
            </a:r>
            <a:r>
              <a:rPr sz="1100" spc="10" dirty="0">
                <a:latin typeface="Calibri"/>
                <a:cs typeface="Calibri"/>
              </a:rPr>
              <a:t> </a:t>
            </a:r>
            <a:r>
              <a:rPr sz="1100" spc="70" dirty="0">
                <a:latin typeface="Calibri"/>
                <a:cs typeface="Calibri"/>
              </a:rPr>
              <a:t>τοπικής</a:t>
            </a:r>
            <a:r>
              <a:rPr sz="1100" spc="30" dirty="0">
                <a:latin typeface="Calibri"/>
                <a:cs typeface="Calibri"/>
              </a:rPr>
              <a:t> </a:t>
            </a:r>
            <a:r>
              <a:rPr sz="1100" spc="80" dirty="0">
                <a:latin typeface="Calibri"/>
                <a:cs typeface="Calibri"/>
              </a:rPr>
              <a:t>σας</a:t>
            </a:r>
            <a:r>
              <a:rPr sz="1100" spc="35" dirty="0">
                <a:latin typeface="Calibri"/>
                <a:cs typeface="Calibri"/>
              </a:rPr>
              <a:t> </a:t>
            </a:r>
            <a:r>
              <a:rPr sz="1100" spc="65" dirty="0">
                <a:latin typeface="Calibri"/>
                <a:cs typeface="Calibri"/>
              </a:rPr>
              <a:t>διεύθυνσης</a:t>
            </a:r>
            <a:r>
              <a:rPr sz="1100" spc="15" dirty="0">
                <a:latin typeface="Calibri"/>
                <a:cs typeface="Calibri"/>
              </a:rPr>
              <a:t> </a:t>
            </a:r>
            <a:r>
              <a:rPr sz="1100" spc="65" dirty="0">
                <a:latin typeface="Calibri"/>
                <a:cs typeface="Calibri"/>
              </a:rPr>
              <a:t>IP</a:t>
            </a:r>
            <a:endParaRPr sz="1100" dirty="0">
              <a:latin typeface="Calibri"/>
              <a:cs typeface="Calibri"/>
            </a:endParaRPr>
          </a:p>
          <a:p>
            <a:pPr>
              <a:lnSpc>
                <a:spcPct val="100000"/>
              </a:lnSpc>
              <a:spcBef>
                <a:spcPts val="35"/>
              </a:spcBef>
            </a:pPr>
            <a:endParaRPr sz="950" dirty="0">
              <a:latin typeface="Calibri"/>
              <a:cs typeface="Calibri"/>
            </a:endParaRPr>
          </a:p>
          <a:p>
            <a:pPr marL="12700">
              <a:lnSpc>
                <a:spcPct val="100000"/>
              </a:lnSpc>
              <a:tabLst>
                <a:tab pos="4675505" algn="l"/>
              </a:tabLst>
            </a:pPr>
            <a:r>
              <a:rPr lang="en-US" sz="1800" b="1" i="0" u="none" strike="noStrike" baseline="0" dirty="0" err="1">
                <a:solidFill>
                  <a:srgbClr val="FF0000"/>
                </a:solidFill>
                <a:latin typeface="CenturyGothic-Bold"/>
              </a:rPr>
              <a:t>ip</a:t>
            </a:r>
            <a:r>
              <a:rPr lang="en-US" sz="1800" b="1" i="0" u="none" strike="noStrike" baseline="0" dirty="0">
                <a:solidFill>
                  <a:srgbClr val="FF0000"/>
                </a:solidFill>
                <a:latin typeface="CenturyGothic-Bold"/>
              </a:rPr>
              <a:t> neighbor show</a:t>
            </a:r>
            <a:r>
              <a:rPr lang="en-US" sz="1100" b="1" i="0" u="none" strike="noStrike" spc="75" baseline="0" dirty="0">
                <a:solidFill>
                  <a:srgbClr val="FF0000"/>
                </a:solidFill>
                <a:latin typeface="Calibri"/>
                <a:cs typeface="Calibri"/>
              </a:rPr>
              <a:t>                                                                </a:t>
            </a:r>
            <a:r>
              <a:rPr sz="1100" spc="80" dirty="0" err="1">
                <a:latin typeface="Calibri"/>
                <a:cs typeface="Calibri"/>
              </a:rPr>
              <a:t>Εμφάνιση</a:t>
            </a:r>
            <a:r>
              <a:rPr sz="1100" spc="5" dirty="0">
                <a:latin typeface="Calibri"/>
                <a:cs typeface="Calibri"/>
              </a:rPr>
              <a:t> </a:t>
            </a:r>
            <a:r>
              <a:rPr sz="1100" spc="65" dirty="0">
                <a:latin typeface="Calibri"/>
                <a:cs typeface="Calibri"/>
              </a:rPr>
              <a:t>γειτόνων</a:t>
            </a:r>
            <a:endParaRPr sz="1100" dirty="0">
              <a:latin typeface="Calibri"/>
              <a:cs typeface="Calibri"/>
            </a:endParaRPr>
          </a:p>
        </p:txBody>
      </p:sp>
      <p:sp>
        <p:nvSpPr>
          <p:cNvPr id="5" name="object 5"/>
          <p:cNvSpPr txBox="1"/>
          <p:nvPr/>
        </p:nvSpPr>
        <p:spPr>
          <a:xfrm>
            <a:off x="442594" y="3632200"/>
            <a:ext cx="3637915" cy="631825"/>
          </a:xfrm>
          <a:prstGeom prst="rect">
            <a:avLst/>
          </a:prstGeom>
        </p:spPr>
        <p:txBody>
          <a:bodyPr vert="horz" wrap="square" lIns="0" tIns="12700" rIns="0" bIns="0" rtlCol="0">
            <a:spAutoFit/>
          </a:bodyPr>
          <a:lstStyle/>
          <a:p>
            <a:pPr marL="60325">
              <a:lnSpc>
                <a:spcPct val="100000"/>
              </a:lnSpc>
              <a:spcBef>
                <a:spcPts val="100"/>
              </a:spcBef>
            </a:pPr>
            <a:r>
              <a:rPr sz="1750" b="1" i="1" u="heavy" spc="-15" dirty="0">
                <a:uFill>
                  <a:solidFill>
                    <a:srgbClr val="000000"/>
                  </a:solidFill>
                </a:uFill>
                <a:latin typeface="Calibri"/>
                <a:cs typeface="Calibri"/>
              </a:rPr>
              <a:t>Τείχος</a:t>
            </a:r>
            <a:r>
              <a:rPr sz="1750" b="1" i="1" u="heavy" spc="65" dirty="0">
                <a:uFill>
                  <a:solidFill>
                    <a:srgbClr val="000000"/>
                  </a:solidFill>
                </a:uFill>
                <a:latin typeface="Calibri"/>
                <a:cs typeface="Calibri"/>
              </a:rPr>
              <a:t> </a:t>
            </a:r>
            <a:r>
              <a:rPr sz="1750" b="1" i="1" u="heavy" spc="-15" dirty="0">
                <a:uFill>
                  <a:solidFill>
                    <a:srgbClr val="000000"/>
                  </a:solidFill>
                </a:uFill>
                <a:latin typeface="Arial"/>
                <a:cs typeface="Arial"/>
              </a:rPr>
              <a:t>(</a:t>
            </a:r>
            <a:r>
              <a:rPr sz="1750" b="1" i="1" u="heavy" spc="-15" dirty="0">
                <a:uFill>
                  <a:solidFill>
                    <a:srgbClr val="000000"/>
                  </a:solidFill>
                </a:uFill>
                <a:latin typeface="Calibri"/>
                <a:cs typeface="Calibri"/>
              </a:rPr>
              <a:t>ηλεκτρονικής</a:t>
            </a:r>
            <a:r>
              <a:rPr sz="1750" b="1" i="1" u="heavy" spc="-15" dirty="0">
                <a:uFill>
                  <a:solidFill>
                    <a:srgbClr val="000000"/>
                  </a:solidFill>
                </a:uFill>
                <a:latin typeface="Arial"/>
                <a:cs typeface="Arial"/>
              </a:rPr>
              <a:t>)</a:t>
            </a:r>
            <a:r>
              <a:rPr sz="1750" b="1" i="1" u="heavy" spc="-25" dirty="0">
                <a:uFill>
                  <a:solidFill>
                    <a:srgbClr val="000000"/>
                  </a:solidFill>
                </a:uFill>
                <a:latin typeface="Arial"/>
                <a:cs typeface="Arial"/>
              </a:rPr>
              <a:t> </a:t>
            </a:r>
            <a:r>
              <a:rPr sz="1750" b="1" i="1" u="heavy" spc="-15" dirty="0">
                <a:uFill>
                  <a:solidFill>
                    <a:srgbClr val="000000"/>
                  </a:solidFill>
                </a:uFill>
                <a:latin typeface="Calibri"/>
                <a:cs typeface="Calibri"/>
              </a:rPr>
              <a:t>προστασίας</a:t>
            </a:r>
            <a:endParaRPr sz="1750" dirty="0">
              <a:latin typeface="Calibri"/>
              <a:cs typeface="Calibri"/>
            </a:endParaRPr>
          </a:p>
          <a:p>
            <a:pPr marL="12700">
              <a:lnSpc>
                <a:spcPct val="100000"/>
              </a:lnSpc>
              <a:spcBef>
                <a:spcPts val="1355"/>
              </a:spcBef>
            </a:pPr>
            <a:endParaRPr sz="1100" dirty="0">
              <a:latin typeface="Calibri"/>
              <a:cs typeface="Calibri"/>
            </a:endParaRPr>
          </a:p>
        </p:txBody>
      </p:sp>
      <p:sp>
        <p:nvSpPr>
          <p:cNvPr id="6" name="object 6"/>
          <p:cNvSpPr txBox="1"/>
          <p:nvPr/>
        </p:nvSpPr>
        <p:spPr>
          <a:xfrm>
            <a:off x="4876800" y="4037648"/>
            <a:ext cx="3796029" cy="193040"/>
          </a:xfrm>
          <a:prstGeom prst="rect">
            <a:avLst/>
          </a:prstGeom>
        </p:spPr>
        <p:txBody>
          <a:bodyPr vert="horz" wrap="square" lIns="0" tIns="12700" rIns="0" bIns="0" rtlCol="0">
            <a:spAutoFit/>
          </a:bodyPr>
          <a:lstStyle/>
          <a:p>
            <a:pPr marL="12700">
              <a:lnSpc>
                <a:spcPct val="100000"/>
              </a:lnSpc>
              <a:spcBef>
                <a:spcPts val="100"/>
              </a:spcBef>
            </a:pPr>
            <a:r>
              <a:rPr sz="1100" spc="75" dirty="0">
                <a:latin typeface="Calibri"/>
                <a:cs typeface="Calibri"/>
              </a:rPr>
              <a:t>Λίστα</a:t>
            </a:r>
            <a:r>
              <a:rPr sz="1100" spc="40" dirty="0">
                <a:latin typeface="Calibri"/>
                <a:cs typeface="Calibri"/>
              </a:rPr>
              <a:t> </a:t>
            </a:r>
            <a:r>
              <a:rPr sz="1100" spc="80" dirty="0">
                <a:latin typeface="Calibri"/>
                <a:cs typeface="Calibri"/>
              </a:rPr>
              <a:t>ενεργών</a:t>
            </a:r>
            <a:r>
              <a:rPr sz="1100" spc="35" dirty="0">
                <a:latin typeface="Calibri"/>
                <a:cs typeface="Calibri"/>
              </a:rPr>
              <a:t> </a:t>
            </a:r>
            <a:r>
              <a:rPr sz="1100" spc="75" dirty="0">
                <a:latin typeface="Calibri"/>
                <a:cs typeface="Calibri"/>
              </a:rPr>
              <a:t>ζωνών</a:t>
            </a:r>
            <a:r>
              <a:rPr sz="1100" spc="35" dirty="0">
                <a:latin typeface="Calibri"/>
                <a:cs typeface="Calibri"/>
              </a:rPr>
              <a:t> </a:t>
            </a:r>
            <a:r>
              <a:rPr sz="1100" spc="65" dirty="0">
                <a:latin typeface="Calibri"/>
                <a:cs typeface="Calibri"/>
              </a:rPr>
              <a:t>τείχους</a:t>
            </a:r>
            <a:r>
              <a:rPr sz="1100" spc="40" dirty="0">
                <a:latin typeface="Calibri"/>
                <a:cs typeface="Calibri"/>
              </a:rPr>
              <a:t> </a:t>
            </a:r>
            <a:r>
              <a:rPr sz="1100" spc="65" dirty="0">
                <a:latin typeface="Calibri"/>
                <a:cs typeface="Calibri"/>
              </a:rPr>
              <a:t>(ηλεκτρονικής)</a:t>
            </a:r>
            <a:r>
              <a:rPr sz="1100" spc="40" dirty="0">
                <a:latin typeface="Calibri"/>
                <a:cs typeface="Calibri"/>
              </a:rPr>
              <a:t> </a:t>
            </a:r>
            <a:r>
              <a:rPr sz="1100" spc="75" dirty="0">
                <a:latin typeface="Calibri"/>
                <a:cs typeface="Calibri"/>
              </a:rPr>
              <a:t>προστασίας</a:t>
            </a:r>
            <a:endParaRPr sz="1100" dirty="0">
              <a:latin typeface="Calibri"/>
              <a:cs typeface="Calibri"/>
            </a:endParaRPr>
          </a:p>
        </p:txBody>
      </p:sp>
      <p:sp>
        <p:nvSpPr>
          <p:cNvPr id="8" name="object 8"/>
          <p:cNvSpPr txBox="1"/>
          <p:nvPr/>
        </p:nvSpPr>
        <p:spPr>
          <a:xfrm>
            <a:off x="4876800" y="4356735"/>
            <a:ext cx="2795905" cy="193040"/>
          </a:xfrm>
          <a:prstGeom prst="rect">
            <a:avLst/>
          </a:prstGeom>
        </p:spPr>
        <p:txBody>
          <a:bodyPr vert="horz" wrap="square" lIns="0" tIns="12700" rIns="0" bIns="0" rtlCol="0">
            <a:spAutoFit/>
          </a:bodyPr>
          <a:lstStyle/>
          <a:p>
            <a:pPr marL="12700">
              <a:lnSpc>
                <a:spcPct val="100000"/>
              </a:lnSpc>
              <a:spcBef>
                <a:spcPts val="100"/>
              </a:spcBef>
            </a:pPr>
            <a:r>
              <a:rPr sz="1100" i="1" spc="105" dirty="0">
                <a:latin typeface="Calibri"/>
                <a:cs typeface="Calibri"/>
              </a:rPr>
              <a:t>Τοποθετήστε</a:t>
            </a:r>
            <a:r>
              <a:rPr sz="1100" i="1" spc="35" dirty="0">
                <a:latin typeface="Calibri"/>
                <a:cs typeface="Calibri"/>
              </a:rPr>
              <a:t> </a:t>
            </a:r>
            <a:r>
              <a:rPr sz="1100" i="1" spc="95" dirty="0">
                <a:latin typeface="Calibri"/>
                <a:cs typeface="Calibri"/>
              </a:rPr>
              <a:t>την</a:t>
            </a:r>
            <a:r>
              <a:rPr sz="1100" i="1" spc="35" dirty="0">
                <a:latin typeface="Calibri"/>
                <a:cs typeface="Calibri"/>
              </a:rPr>
              <a:t> </a:t>
            </a:r>
            <a:r>
              <a:rPr sz="1100" i="1" spc="95" dirty="0">
                <a:latin typeface="Calibri"/>
                <a:cs typeface="Calibri"/>
              </a:rPr>
              <a:t>eth0</a:t>
            </a:r>
            <a:r>
              <a:rPr sz="1100" i="1" spc="40" dirty="0">
                <a:latin typeface="Calibri"/>
                <a:cs typeface="Calibri"/>
              </a:rPr>
              <a:t> </a:t>
            </a:r>
            <a:r>
              <a:rPr sz="1100" i="1" spc="100" dirty="0">
                <a:latin typeface="Calibri"/>
                <a:cs typeface="Calibri"/>
              </a:rPr>
              <a:t>στη</a:t>
            </a:r>
            <a:r>
              <a:rPr sz="1100" i="1" spc="40" dirty="0">
                <a:latin typeface="Calibri"/>
                <a:cs typeface="Calibri"/>
              </a:rPr>
              <a:t> </a:t>
            </a:r>
            <a:r>
              <a:rPr sz="1100" i="1" spc="90" dirty="0">
                <a:latin typeface="Calibri"/>
                <a:cs typeface="Calibri"/>
              </a:rPr>
              <a:t>ζώνη</a:t>
            </a:r>
            <a:r>
              <a:rPr sz="1100" i="1" spc="20" dirty="0">
                <a:latin typeface="Calibri"/>
                <a:cs typeface="Calibri"/>
              </a:rPr>
              <a:t> </a:t>
            </a:r>
            <a:r>
              <a:rPr sz="1100" i="1" spc="105" dirty="0">
                <a:latin typeface="Calibri"/>
                <a:cs typeface="Calibri"/>
              </a:rPr>
              <a:t>example</a:t>
            </a:r>
            <a:endParaRPr sz="1100">
              <a:latin typeface="Calibri"/>
              <a:cs typeface="Calibri"/>
            </a:endParaRPr>
          </a:p>
        </p:txBody>
      </p:sp>
      <p:sp>
        <p:nvSpPr>
          <p:cNvPr id="10" name="object 10"/>
          <p:cNvSpPr txBox="1"/>
          <p:nvPr/>
        </p:nvSpPr>
        <p:spPr>
          <a:xfrm>
            <a:off x="4876800" y="4601528"/>
            <a:ext cx="2812415" cy="193040"/>
          </a:xfrm>
          <a:prstGeom prst="rect">
            <a:avLst/>
          </a:prstGeom>
        </p:spPr>
        <p:txBody>
          <a:bodyPr vert="horz" wrap="square" lIns="0" tIns="12700" rIns="0" bIns="0" rtlCol="0">
            <a:spAutoFit/>
          </a:bodyPr>
          <a:lstStyle/>
          <a:p>
            <a:pPr marL="12700">
              <a:lnSpc>
                <a:spcPct val="100000"/>
              </a:lnSpc>
              <a:spcBef>
                <a:spcPts val="100"/>
              </a:spcBef>
            </a:pPr>
            <a:r>
              <a:rPr sz="1100" i="1" spc="75" dirty="0">
                <a:latin typeface="Calibri"/>
                <a:cs typeface="Calibri"/>
              </a:rPr>
              <a:t>Λίστα</a:t>
            </a:r>
            <a:r>
              <a:rPr sz="1100" i="1" spc="20" dirty="0">
                <a:latin typeface="Calibri"/>
                <a:cs typeface="Calibri"/>
              </a:rPr>
              <a:t> </a:t>
            </a:r>
            <a:r>
              <a:rPr sz="1100" i="1" spc="85" dirty="0">
                <a:latin typeface="Calibri"/>
                <a:cs typeface="Calibri"/>
              </a:rPr>
              <a:t>όλων</a:t>
            </a:r>
            <a:r>
              <a:rPr sz="1100" i="1" spc="25" dirty="0">
                <a:latin typeface="Calibri"/>
                <a:cs typeface="Calibri"/>
              </a:rPr>
              <a:t> </a:t>
            </a:r>
            <a:r>
              <a:rPr sz="1100" i="1" spc="75" dirty="0">
                <a:latin typeface="Calibri"/>
                <a:cs typeface="Calibri"/>
              </a:rPr>
              <a:t>των</a:t>
            </a:r>
            <a:r>
              <a:rPr sz="1100" i="1" spc="15" dirty="0">
                <a:latin typeface="Calibri"/>
                <a:cs typeface="Calibri"/>
              </a:rPr>
              <a:t> </a:t>
            </a:r>
            <a:r>
              <a:rPr sz="1100" i="1" spc="80" dirty="0">
                <a:latin typeface="Calibri"/>
                <a:cs typeface="Calibri"/>
              </a:rPr>
              <a:t>καθορισμένων</a:t>
            </a:r>
            <a:r>
              <a:rPr sz="1100" i="1" spc="25" dirty="0">
                <a:latin typeface="Calibri"/>
                <a:cs typeface="Calibri"/>
              </a:rPr>
              <a:t> </a:t>
            </a:r>
            <a:r>
              <a:rPr sz="1100" i="1" spc="70" dirty="0">
                <a:latin typeface="Calibri"/>
                <a:cs typeface="Calibri"/>
              </a:rPr>
              <a:t>υπηρεσιών</a:t>
            </a:r>
            <a:endParaRPr sz="1100">
              <a:latin typeface="Calibri"/>
              <a:cs typeface="Calibri"/>
            </a:endParaRPr>
          </a:p>
        </p:txBody>
      </p:sp>
      <p:sp>
        <p:nvSpPr>
          <p:cNvPr id="12" name="object 12"/>
          <p:cNvSpPr txBox="1"/>
          <p:nvPr/>
        </p:nvSpPr>
        <p:spPr>
          <a:xfrm>
            <a:off x="4876800" y="4920615"/>
            <a:ext cx="7007859" cy="193040"/>
          </a:xfrm>
          <a:prstGeom prst="rect">
            <a:avLst/>
          </a:prstGeom>
        </p:spPr>
        <p:txBody>
          <a:bodyPr vert="horz" wrap="square" lIns="0" tIns="12700" rIns="0" bIns="0" rtlCol="0">
            <a:spAutoFit/>
          </a:bodyPr>
          <a:lstStyle/>
          <a:p>
            <a:pPr marL="12700">
              <a:lnSpc>
                <a:spcPct val="100000"/>
              </a:lnSpc>
              <a:spcBef>
                <a:spcPts val="100"/>
              </a:spcBef>
            </a:pPr>
            <a:r>
              <a:rPr sz="1100" i="1" spc="100" dirty="0">
                <a:latin typeface="Calibri"/>
                <a:cs typeface="Calibri"/>
              </a:rPr>
              <a:t>Προσθέτει</a:t>
            </a:r>
            <a:r>
              <a:rPr sz="1100" i="1" spc="45" dirty="0">
                <a:latin typeface="Calibri"/>
                <a:cs typeface="Calibri"/>
              </a:rPr>
              <a:t> </a:t>
            </a:r>
            <a:r>
              <a:rPr sz="1100" i="1" spc="120" dirty="0">
                <a:latin typeface="Calibri"/>
                <a:cs typeface="Calibri"/>
              </a:rPr>
              <a:t>Samba</a:t>
            </a:r>
            <a:r>
              <a:rPr sz="1100" i="1" spc="50" dirty="0">
                <a:latin typeface="Calibri"/>
                <a:cs typeface="Calibri"/>
              </a:rPr>
              <a:t> </a:t>
            </a:r>
            <a:r>
              <a:rPr sz="1100" i="1" spc="100" dirty="0">
                <a:latin typeface="Calibri"/>
                <a:cs typeface="Calibri"/>
              </a:rPr>
              <a:t>(υλοποίηση</a:t>
            </a:r>
            <a:r>
              <a:rPr sz="1100" i="1" spc="50" dirty="0">
                <a:latin typeface="Calibri"/>
                <a:cs typeface="Calibri"/>
              </a:rPr>
              <a:t> </a:t>
            </a:r>
            <a:r>
              <a:rPr sz="1100" i="1" spc="105" dirty="0">
                <a:latin typeface="Calibri"/>
                <a:cs typeface="Calibri"/>
              </a:rPr>
              <a:t>του</a:t>
            </a:r>
            <a:r>
              <a:rPr sz="1100" i="1" spc="50" dirty="0">
                <a:latin typeface="Calibri"/>
                <a:cs typeface="Calibri"/>
              </a:rPr>
              <a:t> </a:t>
            </a:r>
            <a:r>
              <a:rPr sz="1100" i="1" spc="110" dirty="0">
                <a:latin typeface="Calibri"/>
                <a:cs typeface="Calibri"/>
              </a:rPr>
              <a:t>πρωτοκόλλου</a:t>
            </a:r>
            <a:r>
              <a:rPr sz="1100" i="1" spc="50" dirty="0">
                <a:latin typeface="Calibri"/>
                <a:cs typeface="Calibri"/>
              </a:rPr>
              <a:t> </a:t>
            </a:r>
            <a:r>
              <a:rPr sz="1100" i="1" spc="105" dirty="0">
                <a:latin typeface="Calibri"/>
                <a:cs typeface="Calibri"/>
              </a:rPr>
              <a:t>SMB/CIFS</a:t>
            </a:r>
            <a:r>
              <a:rPr sz="1100" i="1" spc="50" dirty="0">
                <a:latin typeface="Calibri"/>
                <a:cs typeface="Calibri"/>
              </a:rPr>
              <a:t> </a:t>
            </a:r>
            <a:r>
              <a:rPr sz="1100" i="1" spc="90" dirty="0">
                <a:latin typeface="Calibri"/>
                <a:cs typeface="Calibri"/>
              </a:rPr>
              <a:t>για</a:t>
            </a:r>
            <a:r>
              <a:rPr sz="1100" i="1" spc="50" dirty="0">
                <a:latin typeface="Calibri"/>
                <a:cs typeface="Calibri"/>
              </a:rPr>
              <a:t> </a:t>
            </a:r>
            <a:r>
              <a:rPr sz="1100" i="1" spc="95" dirty="0">
                <a:latin typeface="Calibri"/>
                <a:cs typeface="Calibri"/>
              </a:rPr>
              <a:t>κοινή</a:t>
            </a:r>
            <a:r>
              <a:rPr sz="1100" i="1" spc="50" dirty="0">
                <a:latin typeface="Calibri"/>
                <a:cs typeface="Calibri"/>
              </a:rPr>
              <a:t> </a:t>
            </a:r>
            <a:r>
              <a:rPr sz="1100" i="1" spc="105" dirty="0">
                <a:latin typeface="Calibri"/>
                <a:cs typeface="Calibri"/>
              </a:rPr>
              <a:t>χρήση</a:t>
            </a:r>
            <a:r>
              <a:rPr sz="1100" i="1" spc="50" dirty="0">
                <a:latin typeface="Calibri"/>
                <a:cs typeface="Calibri"/>
              </a:rPr>
              <a:t> </a:t>
            </a:r>
            <a:r>
              <a:rPr sz="1100" i="1" spc="105" dirty="0">
                <a:latin typeface="Calibri"/>
                <a:cs typeface="Calibri"/>
              </a:rPr>
              <a:t>αρχείων</a:t>
            </a:r>
            <a:r>
              <a:rPr sz="1100" i="1" spc="50" dirty="0">
                <a:latin typeface="Calibri"/>
                <a:cs typeface="Calibri"/>
              </a:rPr>
              <a:t> </a:t>
            </a:r>
            <a:r>
              <a:rPr sz="1100" i="1" spc="90" dirty="0">
                <a:latin typeface="Calibri"/>
                <a:cs typeface="Calibri"/>
              </a:rPr>
              <a:t>και</a:t>
            </a:r>
            <a:r>
              <a:rPr sz="1100" i="1" spc="65" dirty="0">
                <a:latin typeface="Calibri"/>
                <a:cs typeface="Calibri"/>
              </a:rPr>
              <a:t> </a:t>
            </a:r>
            <a:r>
              <a:rPr sz="1100" i="1" spc="90" dirty="0">
                <a:latin typeface="Calibri"/>
                <a:cs typeface="Calibri"/>
              </a:rPr>
              <a:t>εκτυπωτών</a:t>
            </a:r>
            <a:r>
              <a:rPr sz="1100" i="1" dirty="0">
                <a:latin typeface="Calibri"/>
                <a:cs typeface="Calibri"/>
              </a:rPr>
              <a:t> </a:t>
            </a:r>
            <a:r>
              <a:rPr sz="1100" i="1" spc="95" dirty="0">
                <a:latin typeface="Calibri"/>
                <a:cs typeface="Calibri"/>
              </a:rPr>
              <a:t>σε</a:t>
            </a:r>
            <a:endParaRPr sz="1100">
              <a:latin typeface="Calibri"/>
              <a:cs typeface="Calibri"/>
            </a:endParaRPr>
          </a:p>
        </p:txBody>
      </p:sp>
      <p:sp>
        <p:nvSpPr>
          <p:cNvPr id="14" name="object 14"/>
          <p:cNvSpPr txBox="1"/>
          <p:nvPr/>
        </p:nvSpPr>
        <p:spPr>
          <a:xfrm>
            <a:off x="4876800" y="5324951"/>
            <a:ext cx="2936875" cy="193040"/>
          </a:xfrm>
          <a:prstGeom prst="rect">
            <a:avLst/>
          </a:prstGeom>
        </p:spPr>
        <p:txBody>
          <a:bodyPr vert="horz" wrap="square" lIns="0" tIns="12700" rIns="0" bIns="0" rtlCol="0">
            <a:spAutoFit/>
          </a:bodyPr>
          <a:lstStyle/>
          <a:p>
            <a:pPr marL="12700">
              <a:lnSpc>
                <a:spcPct val="100000"/>
              </a:lnSpc>
              <a:spcBef>
                <a:spcPts val="100"/>
              </a:spcBef>
            </a:pPr>
            <a:r>
              <a:rPr sz="1100" i="1" spc="105" dirty="0">
                <a:latin typeface="Calibri"/>
                <a:cs typeface="Calibri"/>
              </a:rPr>
              <a:t>Προσθέστε</a:t>
            </a:r>
            <a:r>
              <a:rPr sz="1100" i="1" spc="40" dirty="0">
                <a:latin typeface="Calibri"/>
                <a:cs typeface="Calibri"/>
              </a:rPr>
              <a:t> </a:t>
            </a:r>
            <a:r>
              <a:rPr sz="1100" i="1" spc="95" dirty="0">
                <a:latin typeface="Calibri"/>
                <a:cs typeface="Calibri"/>
              </a:rPr>
              <a:t>τη</a:t>
            </a:r>
            <a:r>
              <a:rPr sz="1100" i="1" spc="50" dirty="0">
                <a:latin typeface="Calibri"/>
                <a:cs typeface="Calibri"/>
              </a:rPr>
              <a:t> </a:t>
            </a:r>
            <a:r>
              <a:rPr sz="1100" i="1" spc="114" dirty="0">
                <a:latin typeface="Calibri"/>
                <a:cs typeface="Calibri"/>
              </a:rPr>
              <a:t>θύρα</a:t>
            </a:r>
            <a:r>
              <a:rPr sz="1100" i="1" spc="50" dirty="0">
                <a:latin typeface="Calibri"/>
                <a:cs typeface="Calibri"/>
              </a:rPr>
              <a:t> </a:t>
            </a:r>
            <a:r>
              <a:rPr sz="1100" i="1" spc="105" dirty="0">
                <a:latin typeface="Calibri"/>
                <a:cs typeface="Calibri"/>
              </a:rPr>
              <a:t>123</a:t>
            </a:r>
            <a:r>
              <a:rPr sz="1100" i="1" spc="40" dirty="0">
                <a:latin typeface="Calibri"/>
                <a:cs typeface="Calibri"/>
              </a:rPr>
              <a:t> </a:t>
            </a:r>
            <a:r>
              <a:rPr sz="1100" i="1" spc="100" dirty="0">
                <a:latin typeface="Calibri"/>
                <a:cs typeface="Calibri"/>
              </a:rPr>
              <a:t>στη</a:t>
            </a:r>
            <a:r>
              <a:rPr sz="1100" i="1" spc="50" dirty="0">
                <a:latin typeface="Calibri"/>
                <a:cs typeface="Calibri"/>
              </a:rPr>
              <a:t> </a:t>
            </a:r>
            <a:r>
              <a:rPr sz="1100" i="1" spc="90" dirty="0">
                <a:latin typeface="Calibri"/>
                <a:cs typeface="Calibri"/>
              </a:rPr>
              <a:t>ζώνη</a:t>
            </a:r>
            <a:r>
              <a:rPr sz="1100" i="1" spc="25" dirty="0">
                <a:latin typeface="Calibri"/>
                <a:cs typeface="Calibri"/>
              </a:rPr>
              <a:t> </a:t>
            </a:r>
            <a:r>
              <a:rPr sz="1100" i="1" spc="105" dirty="0">
                <a:latin typeface="Calibri"/>
                <a:cs typeface="Calibri"/>
              </a:rPr>
              <a:t>example</a:t>
            </a:r>
            <a:endParaRPr sz="1100" dirty="0">
              <a:latin typeface="Calibri"/>
              <a:cs typeface="Calibri"/>
            </a:endParaRPr>
          </a:p>
        </p:txBody>
      </p:sp>
      <p:sp>
        <p:nvSpPr>
          <p:cNvPr id="16" name="object 16"/>
          <p:cNvSpPr txBox="1"/>
          <p:nvPr/>
        </p:nvSpPr>
        <p:spPr>
          <a:xfrm>
            <a:off x="4876800" y="5729287"/>
            <a:ext cx="4633595" cy="193040"/>
          </a:xfrm>
          <a:prstGeom prst="rect">
            <a:avLst/>
          </a:prstGeom>
        </p:spPr>
        <p:txBody>
          <a:bodyPr vert="horz" wrap="square" lIns="0" tIns="12700" rIns="0" bIns="0" rtlCol="0">
            <a:spAutoFit/>
          </a:bodyPr>
          <a:lstStyle/>
          <a:p>
            <a:pPr marL="12700">
              <a:lnSpc>
                <a:spcPct val="100000"/>
              </a:lnSpc>
              <a:spcBef>
                <a:spcPts val="100"/>
              </a:spcBef>
            </a:pPr>
            <a:r>
              <a:rPr sz="1100" i="1" spc="105" dirty="0">
                <a:latin typeface="Calibri"/>
                <a:cs typeface="Calibri"/>
              </a:rPr>
              <a:t>Προσθέστε</a:t>
            </a:r>
            <a:r>
              <a:rPr sz="1100" i="1" spc="50" dirty="0">
                <a:latin typeface="Calibri"/>
                <a:cs typeface="Calibri"/>
              </a:rPr>
              <a:t> </a:t>
            </a:r>
            <a:r>
              <a:rPr sz="1100" i="1" spc="105" dirty="0">
                <a:latin typeface="Calibri"/>
                <a:cs typeface="Calibri"/>
              </a:rPr>
              <a:t>αυτή</a:t>
            </a:r>
            <a:r>
              <a:rPr sz="1100" i="1" spc="50" dirty="0">
                <a:latin typeface="Calibri"/>
                <a:cs typeface="Calibri"/>
              </a:rPr>
              <a:t> </a:t>
            </a:r>
            <a:r>
              <a:rPr sz="1100" i="1" spc="95" dirty="0">
                <a:latin typeface="Calibri"/>
                <a:cs typeface="Calibri"/>
              </a:rPr>
              <a:t>τη</a:t>
            </a:r>
            <a:r>
              <a:rPr sz="1100" i="1" spc="50" dirty="0">
                <a:latin typeface="Calibri"/>
                <a:cs typeface="Calibri"/>
              </a:rPr>
              <a:t> </a:t>
            </a:r>
            <a:r>
              <a:rPr sz="1100" i="1" spc="105" dirty="0">
                <a:latin typeface="Calibri"/>
                <a:cs typeface="Calibri"/>
              </a:rPr>
              <a:t>σημαία</a:t>
            </a:r>
            <a:r>
              <a:rPr sz="1100" i="1" spc="55" dirty="0">
                <a:latin typeface="Calibri"/>
                <a:cs typeface="Calibri"/>
              </a:rPr>
              <a:t> </a:t>
            </a:r>
            <a:r>
              <a:rPr sz="1100" i="1" spc="90" dirty="0">
                <a:latin typeface="Calibri"/>
                <a:cs typeface="Calibri"/>
              </a:rPr>
              <a:t>για</a:t>
            </a:r>
            <a:r>
              <a:rPr sz="1100" i="1" spc="60" dirty="0">
                <a:latin typeface="Calibri"/>
                <a:cs typeface="Calibri"/>
              </a:rPr>
              <a:t> </a:t>
            </a:r>
            <a:r>
              <a:rPr sz="1100" i="1" spc="110" dirty="0">
                <a:latin typeface="Calibri"/>
                <a:cs typeface="Calibri"/>
              </a:rPr>
              <a:t>να</a:t>
            </a:r>
            <a:r>
              <a:rPr sz="1100" i="1" spc="55" dirty="0">
                <a:latin typeface="Calibri"/>
                <a:cs typeface="Calibri"/>
              </a:rPr>
              <a:t> </a:t>
            </a:r>
            <a:r>
              <a:rPr sz="1100" i="1" spc="100" dirty="0">
                <a:latin typeface="Calibri"/>
                <a:cs typeface="Calibri"/>
              </a:rPr>
              <a:t>παράγετε/κάνετε</a:t>
            </a:r>
            <a:r>
              <a:rPr sz="1100" i="1" spc="50" dirty="0">
                <a:latin typeface="Calibri"/>
                <a:cs typeface="Calibri"/>
              </a:rPr>
              <a:t> </a:t>
            </a:r>
            <a:r>
              <a:rPr sz="1100" i="1" spc="110" dirty="0">
                <a:latin typeface="Calibri"/>
                <a:cs typeface="Calibri"/>
              </a:rPr>
              <a:t>αλλαγή</a:t>
            </a:r>
            <a:r>
              <a:rPr sz="1100" i="1" spc="55" dirty="0">
                <a:latin typeface="Calibri"/>
                <a:cs typeface="Calibri"/>
              </a:rPr>
              <a:t> </a:t>
            </a:r>
            <a:r>
              <a:rPr sz="1100" i="1" spc="80" dirty="0">
                <a:latin typeface="Calibri"/>
                <a:cs typeface="Calibri"/>
              </a:rPr>
              <a:t>μόνιμη</a:t>
            </a:r>
            <a:endParaRPr sz="1100">
              <a:latin typeface="Calibri"/>
              <a:cs typeface="Calibri"/>
            </a:endParaRPr>
          </a:p>
        </p:txBody>
      </p:sp>
      <p:pic>
        <p:nvPicPr>
          <p:cNvPr id="19" name="Εικόνα 18" descr="Εικόνα που περιέχει κείμενο, γραμματοσειρά, στιγμιότυπο οθόνης&#10;&#10;Το περιεχόμενο που δημιουργείται από τεχνολογία AI ενδέχεται να είναι εσφαλμένο.">
            <a:extLst>
              <a:ext uri="{FF2B5EF4-FFF2-40B4-BE49-F238E27FC236}">
                <a16:creationId xmlns:a16="http://schemas.microsoft.com/office/drawing/2014/main" id="{18DD09B0-E1D4-9C74-6CBE-33DDC3981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94" y="4113739"/>
            <a:ext cx="3291206" cy="1970141"/>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88021" y="0"/>
            <a:ext cx="5703978" cy="6858000"/>
          </a:xfrm>
          <a:prstGeom prst="rect">
            <a:avLst/>
          </a:prstGeom>
        </p:spPr>
      </p:pic>
      <p:grpSp>
        <p:nvGrpSpPr>
          <p:cNvPr id="3" name="object 3"/>
          <p:cNvGrpSpPr/>
          <p:nvPr/>
        </p:nvGrpSpPr>
        <p:grpSpPr>
          <a:xfrm>
            <a:off x="0" y="0"/>
            <a:ext cx="6778625" cy="6869430"/>
            <a:chOff x="0" y="0"/>
            <a:chExt cx="6778625" cy="6869430"/>
          </a:xfrm>
        </p:grpSpPr>
        <p:pic>
          <p:nvPicPr>
            <p:cNvPr id="4" name="object 4"/>
            <p:cNvPicPr/>
            <p:nvPr/>
          </p:nvPicPr>
          <p:blipFill>
            <a:blip r:embed="rId3" cstate="print"/>
            <a:stretch>
              <a:fillRect/>
            </a:stretch>
          </p:blipFill>
          <p:spPr>
            <a:xfrm>
              <a:off x="5382259" y="5060632"/>
              <a:ext cx="928052" cy="1797367"/>
            </a:xfrm>
            <a:prstGeom prst="rect">
              <a:avLst/>
            </a:prstGeom>
          </p:spPr>
        </p:pic>
        <p:pic>
          <p:nvPicPr>
            <p:cNvPr id="5" name="object 5"/>
            <p:cNvPicPr/>
            <p:nvPr/>
          </p:nvPicPr>
          <p:blipFill>
            <a:blip r:embed="rId4" cstate="print"/>
            <a:stretch>
              <a:fillRect/>
            </a:stretch>
          </p:blipFill>
          <p:spPr>
            <a:xfrm>
              <a:off x="0" y="0"/>
              <a:ext cx="6778307" cy="6858000"/>
            </a:xfrm>
            <a:prstGeom prst="rect">
              <a:avLst/>
            </a:prstGeom>
          </p:spPr>
        </p:pic>
        <p:sp>
          <p:nvSpPr>
            <p:cNvPr id="6" name="object 6"/>
            <p:cNvSpPr/>
            <p:nvPr/>
          </p:nvSpPr>
          <p:spPr>
            <a:xfrm>
              <a:off x="4425315" y="0"/>
              <a:ext cx="2352675" cy="6137910"/>
            </a:xfrm>
            <a:custGeom>
              <a:avLst/>
              <a:gdLst/>
              <a:ahLst/>
              <a:cxnLst/>
              <a:rect l="l" t="t" r="r" b="b"/>
              <a:pathLst>
                <a:path w="2352675" h="6137910">
                  <a:moveTo>
                    <a:pt x="1321435" y="1584007"/>
                  </a:moveTo>
                  <a:lnTo>
                    <a:pt x="1271587" y="1591945"/>
                  </a:lnTo>
                  <a:lnTo>
                    <a:pt x="1226185" y="1613217"/>
                  </a:lnTo>
                  <a:lnTo>
                    <a:pt x="1188085" y="1646237"/>
                  </a:lnTo>
                  <a:lnTo>
                    <a:pt x="1159510" y="1689735"/>
                  </a:lnTo>
                  <a:lnTo>
                    <a:pt x="1159510" y="1691004"/>
                  </a:lnTo>
                  <a:lnTo>
                    <a:pt x="819467" y="2959417"/>
                  </a:lnTo>
                  <a:lnTo>
                    <a:pt x="0" y="6136640"/>
                  </a:lnTo>
                  <a:lnTo>
                    <a:pt x="6667" y="6137275"/>
                  </a:lnTo>
                  <a:lnTo>
                    <a:pt x="20002" y="6137910"/>
                  </a:lnTo>
                  <a:lnTo>
                    <a:pt x="26670" y="6137910"/>
                  </a:lnTo>
                  <a:lnTo>
                    <a:pt x="843365" y="2965450"/>
                  </a:lnTo>
                  <a:lnTo>
                    <a:pt x="1183322" y="1698625"/>
                  </a:lnTo>
                  <a:lnTo>
                    <a:pt x="1208087" y="1661160"/>
                  </a:lnTo>
                  <a:lnTo>
                    <a:pt x="1241107" y="1632902"/>
                  </a:lnTo>
                  <a:lnTo>
                    <a:pt x="1280160" y="1614804"/>
                  </a:lnTo>
                  <a:lnTo>
                    <a:pt x="1322705" y="1608137"/>
                  </a:lnTo>
                  <a:lnTo>
                    <a:pt x="1417495" y="1608137"/>
                  </a:lnTo>
                  <a:lnTo>
                    <a:pt x="1373187" y="1590039"/>
                  </a:lnTo>
                  <a:lnTo>
                    <a:pt x="1321435" y="1584007"/>
                  </a:lnTo>
                  <a:close/>
                </a:path>
                <a:path w="2352675" h="6137910">
                  <a:moveTo>
                    <a:pt x="1417495" y="1608137"/>
                  </a:moveTo>
                  <a:lnTo>
                    <a:pt x="1322705" y="1608137"/>
                  </a:lnTo>
                  <a:lnTo>
                    <a:pt x="1366837" y="1613852"/>
                  </a:lnTo>
                  <a:lnTo>
                    <a:pt x="1412557" y="1634807"/>
                  </a:lnTo>
                  <a:lnTo>
                    <a:pt x="1448752" y="1667827"/>
                  </a:lnTo>
                  <a:lnTo>
                    <a:pt x="1472882" y="1709737"/>
                  </a:lnTo>
                  <a:lnTo>
                    <a:pt x="1483042" y="1757362"/>
                  </a:lnTo>
                  <a:lnTo>
                    <a:pt x="1477962" y="1807210"/>
                  </a:lnTo>
                  <a:lnTo>
                    <a:pt x="1220152" y="2758440"/>
                  </a:lnTo>
                  <a:lnTo>
                    <a:pt x="1214120" y="2793682"/>
                  </a:lnTo>
                  <a:lnTo>
                    <a:pt x="1223327" y="2864167"/>
                  </a:lnTo>
                  <a:lnTo>
                    <a:pt x="1258570" y="2927350"/>
                  </a:lnTo>
                  <a:lnTo>
                    <a:pt x="1314767" y="2970529"/>
                  </a:lnTo>
                  <a:lnTo>
                    <a:pt x="1397635" y="2989579"/>
                  </a:lnTo>
                  <a:lnTo>
                    <a:pt x="1444625" y="2983229"/>
                  </a:lnTo>
                  <a:lnTo>
                    <a:pt x="1488122" y="2965450"/>
                  </a:lnTo>
                  <a:lnTo>
                    <a:pt x="1491044" y="2963227"/>
                  </a:lnTo>
                  <a:lnTo>
                    <a:pt x="1404302" y="2963227"/>
                  </a:lnTo>
                  <a:lnTo>
                    <a:pt x="1354137" y="2958147"/>
                  </a:lnTo>
                  <a:lnTo>
                    <a:pt x="1299210" y="2930842"/>
                  </a:lnTo>
                  <a:lnTo>
                    <a:pt x="1259205" y="2884804"/>
                  </a:lnTo>
                  <a:lnTo>
                    <a:pt x="1239520" y="2826702"/>
                  </a:lnTo>
                  <a:lnTo>
                    <a:pt x="1238885" y="2795904"/>
                  </a:lnTo>
                  <a:lnTo>
                    <a:pt x="1244282" y="2764790"/>
                  </a:lnTo>
                  <a:lnTo>
                    <a:pt x="1502092" y="1813560"/>
                  </a:lnTo>
                  <a:lnTo>
                    <a:pt x="1508442" y="1764982"/>
                  </a:lnTo>
                  <a:lnTo>
                    <a:pt x="1502092" y="1717992"/>
                  </a:lnTo>
                  <a:lnTo>
                    <a:pt x="1483995" y="1674495"/>
                  </a:lnTo>
                  <a:lnTo>
                    <a:pt x="1455737" y="1637347"/>
                  </a:lnTo>
                  <a:lnTo>
                    <a:pt x="1418272" y="1608454"/>
                  </a:lnTo>
                  <a:lnTo>
                    <a:pt x="1417495" y="1608137"/>
                  </a:lnTo>
                  <a:close/>
                </a:path>
                <a:path w="2352675" h="6137910">
                  <a:moveTo>
                    <a:pt x="2352357" y="0"/>
                  </a:moveTo>
                  <a:lnTo>
                    <a:pt x="2325687" y="0"/>
                  </a:lnTo>
                  <a:lnTo>
                    <a:pt x="1939607" y="1401762"/>
                  </a:lnTo>
                  <a:lnTo>
                    <a:pt x="1547495" y="2847022"/>
                  </a:lnTo>
                  <a:lnTo>
                    <a:pt x="1526857" y="2892742"/>
                  </a:lnTo>
                  <a:lnTo>
                    <a:pt x="1493837" y="2928620"/>
                  </a:lnTo>
                  <a:lnTo>
                    <a:pt x="1451927" y="2952750"/>
                  </a:lnTo>
                  <a:lnTo>
                    <a:pt x="1404302" y="2963227"/>
                  </a:lnTo>
                  <a:lnTo>
                    <a:pt x="1491044" y="2963227"/>
                  </a:lnTo>
                  <a:lnTo>
                    <a:pt x="1525270" y="2937192"/>
                  </a:lnTo>
                  <a:lnTo>
                    <a:pt x="1554162" y="2899727"/>
                  </a:lnTo>
                  <a:lnTo>
                    <a:pt x="1572895" y="2854642"/>
                  </a:lnTo>
                  <a:lnTo>
                    <a:pt x="1964689" y="1409382"/>
                  </a:lnTo>
                  <a:lnTo>
                    <a:pt x="2352357" y="0"/>
                  </a:lnTo>
                  <a:close/>
                </a:path>
              </a:pathLst>
            </a:custGeom>
            <a:solidFill>
              <a:srgbClr val="FFBA00"/>
            </a:solidFill>
          </p:spPr>
          <p:txBody>
            <a:bodyPr wrap="square" lIns="0" tIns="0" rIns="0" bIns="0" rtlCol="0"/>
            <a:lstStyle/>
            <a:p>
              <a:endParaRPr/>
            </a:p>
          </p:txBody>
        </p:sp>
        <p:sp>
          <p:nvSpPr>
            <p:cNvPr id="7" name="object 7"/>
            <p:cNvSpPr/>
            <p:nvPr/>
          </p:nvSpPr>
          <p:spPr>
            <a:xfrm>
              <a:off x="4041140" y="0"/>
              <a:ext cx="1635760" cy="6167120"/>
            </a:xfrm>
            <a:custGeom>
              <a:avLst/>
              <a:gdLst/>
              <a:ahLst/>
              <a:cxnLst/>
              <a:rect l="l" t="t" r="r" b="b"/>
              <a:pathLst>
                <a:path w="1635760" h="6167120">
                  <a:moveTo>
                    <a:pt x="1635442" y="0"/>
                  </a:moveTo>
                  <a:lnTo>
                    <a:pt x="0" y="6167120"/>
                  </a:lnTo>
                </a:path>
              </a:pathLst>
            </a:custGeom>
            <a:ln w="22225">
              <a:solidFill>
                <a:srgbClr val="D8791A"/>
              </a:solidFill>
            </a:ln>
          </p:spPr>
          <p:txBody>
            <a:bodyPr wrap="square" lIns="0" tIns="0" rIns="0" bIns="0" rtlCol="0"/>
            <a:lstStyle/>
            <a:p>
              <a:endParaRPr/>
            </a:p>
          </p:txBody>
        </p:sp>
      </p:grpSp>
      <p:pic>
        <p:nvPicPr>
          <p:cNvPr id="8" name="object 8"/>
          <p:cNvPicPr/>
          <p:nvPr/>
        </p:nvPicPr>
        <p:blipFill>
          <a:blip r:embed="rId5" cstate="print"/>
          <a:stretch>
            <a:fillRect/>
          </a:stretch>
        </p:blipFill>
        <p:spPr>
          <a:xfrm>
            <a:off x="7549515" y="6167437"/>
            <a:ext cx="1530032" cy="612140"/>
          </a:xfrm>
          <a:prstGeom prst="rect">
            <a:avLst/>
          </a:prstGeom>
        </p:spPr>
      </p:pic>
      <p:sp>
        <p:nvSpPr>
          <p:cNvPr id="9" name="object 9"/>
          <p:cNvSpPr txBox="1">
            <a:spLocks noGrp="1"/>
          </p:cNvSpPr>
          <p:nvPr>
            <p:ph type="title"/>
          </p:nvPr>
        </p:nvSpPr>
        <p:spPr>
          <a:xfrm>
            <a:off x="7049134" y="2205354"/>
            <a:ext cx="4040504" cy="756920"/>
          </a:xfrm>
          <a:prstGeom prst="rect">
            <a:avLst/>
          </a:prstGeom>
        </p:spPr>
        <p:txBody>
          <a:bodyPr vert="horz" wrap="square" lIns="0" tIns="12700" rIns="0" bIns="0" rtlCol="0">
            <a:spAutoFit/>
          </a:bodyPr>
          <a:lstStyle/>
          <a:p>
            <a:pPr marL="12700">
              <a:lnSpc>
                <a:spcPct val="100000"/>
              </a:lnSpc>
              <a:spcBef>
                <a:spcPts val="100"/>
              </a:spcBef>
            </a:pPr>
            <a:r>
              <a:rPr sz="4800" spc="220" dirty="0">
                <a:solidFill>
                  <a:srgbClr val="FFBA00"/>
                </a:solidFill>
              </a:rPr>
              <a:t>Σας</a:t>
            </a:r>
            <a:r>
              <a:rPr sz="4800" spc="10" dirty="0">
                <a:solidFill>
                  <a:srgbClr val="FFBA00"/>
                </a:solidFill>
              </a:rPr>
              <a:t> </a:t>
            </a:r>
            <a:r>
              <a:rPr sz="4800" spc="220" dirty="0">
                <a:solidFill>
                  <a:srgbClr val="FFBA00"/>
                </a:solidFill>
              </a:rPr>
              <a:t>ευχαριστώ</a:t>
            </a:r>
            <a:endParaRPr sz="480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65925" y="1241742"/>
            <a:ext cx="4105275" cy="978535"/>
          </a:xfrm>
          <a:prstGeom prst="rect">
            <a:avLst/>
          </a:prstGeom>
        </p:spPr>
        <p:txBody>
          <a:bodyPr vert="horz" wrap="square" lIns="0" tIns="46990" rIns="0" bIns="0" rtlCol="0">
            <a:spAutoFit/>
          </a:bodyPr>
          <a:lstStyle/>
          <a:p>
            <a:pPr marL="12700" marR="5080">
              <a:lnSpc>
                <a:spcPts val="3660"/>
              </a:lnSpc>
              <a:spcBef>
                <a:spcPts val="370"/>
              </a:spcBef>
            </a:pPr>
            <a:r>
              <a:rPr sz="3200" spc="160" dirty="0">
                <a:latin typeface="Calibri"/>
                <a:cs typeface="Calibri"/>
              </a:rPr>
              <a:t>Ασφάλεια</a:t>
            </a:r>
            <a:r>
              <a:rPr sz="3200" spc="125" dirty="0">
                <a:latin typeface="Calibri"/>
                <a:cs typeface="Calibri"/>
              </a:rPr>
              <a:t> </a:t>
            </a:r>
            <a:r>
              <a:rPr sz="3200" spc="145" dirty="0">
                <a:latin typeface="Calibri"/>
                <a:cs typeface="Calibri"/>
              </a:rPr>
              <a:t>δικτύου</a:t>
            </a:r>
            <a:r>
              <a:rPr sz="3200" spc="130" dirty="0">
                <a:latin typeface="Calibri"/>
                <a:cs typeface="Calibri"/>
              </a:rPr>
              <a:t> για </a:t>
            </a:r>
            <a:r>
              <a:rPr sz="3200" spc="-710" dirty="0">
                <a:latin typeface="Calibri"/>
                <a:cs typeface="Calibri"/>
              </a:rPr>
              <a:t> </a:t>
            </a:r>
            <a:r>
              <a:rPr sz="3200" spc="145" dirty="0">
                <a:latin typeface="Calibri"/>
                <a:cs typeface="Calibri"/>
              </a:rPr>
              <a:t>την</a:t>
            </a:r>
            <a:r>
              <a:rPr sz="3200" spc="150" dirty="0">
                <a:latin typeface="Calibri"/>
                <a:cs typeface="Calibri"/>
              </a:rPr>
              <a:t> </a:t>
            </a:r>
            <a:r>
              <a:rPr sz="3200" spc="140" dirty="0">
                <a:latin typeface="Calibri"/>
                <a:cs typeface="Calibri"/>
              </a:rPr>
              <a:t>υγεία</a:t>
            </a:r>
            <a:endParaRPr sz="3200">
              <a:latin typeface="Calibri"/>
              <a:cs typeface="Calibri"/>
            </a:endParaRPr>
          </a:p>
        </p:txBody>
      </p:sp>
      <p:sp>
        <p:nvSpPr>
          <p:cNvPr id="3" name="object 3"/>
          <p:cNvSpPr txBox="1"/>
          <p:nvPr/>
        </p:nvSpPr>
        <p:spPr>
          <a:xfrm>
            <a:off x="6082665" y="2623820"/>
            <a:ext cx="4023360" cy="1767205"/>
          </a:xfrm>
          <a:prstGeom prst="rect">
            <a:avLst/>
          </a:prstGeom>
        </p:spPr>
        <p:txBody>
          <a:bodyPr vert="horz" wrap="square" lIns="0" tIns="12700" rIns="0" bIns="0" rtlCol="0">
            <a:spAutoFit/>
          </a:bodyPr>
          <a:lstStyle/>
          <a:p>
            <a:pPr marL="293370">
              <a:lnSpc>
                <a:spcPct val="100000"/>
              </a:lnSpc>
              <a:spcBef>
                <a:spcPts val="100"/>
              </a:spcBef>
            </a:pPr>
            <a:r>
              <a:rPr sz="4800" b="1" spc="360" dirty="0">
                <a:solidFill>
                  <a:srgbClr val="D8791A"/>
                </a:solidFill>
                <a:latin typeface="Calibri"/>
                <a:cs typeface="Calibri"/>
              </a:rPr>
              <a:t>CSP004_C_H</a:t>
            </a:r>
            <a:endParaRPr sz="4800">
              <a:latin typeface="Calibri"/>
              <a:cs typeface="Calibri"/>
            </a:endParaRPr>
          </a:p>
          <a:p>
            <a:pPr marL="12700" marR="5080">
              <a:lnSpc>
                <a:spcPct val="100000"/>
              </a:lnSpc>
              <a:spcBef>
                <a:spcPts val="2920"/>
              </a:spcBef>
            </a:pPr>
            <a:r>
              <a:rPr sz="1400" b="1" spc="90" dirty="0">
                <a:solidFill>
                  <a:srgbClr val="FF0000"/>
                </a:solidFill>
                <a:latin typeface="Calibri"/>
                <a:cs typeface="Calibri"/>
              </a:rPr>
              <a:t>SLIDE</a:t>
            </a:r>
            <a:r>
              <a:rPr sz="1400" b="1" spc="55" dirty="0">
                <a:solidFill>
                  <a:srgbClr val="FF0000"/>
                </a:solidFill>
                <a:latin typeface="Calibri"/>
                <a:cs typeface="Calibri"/>
              </a:rPr>
              <a:t> </a:t>
            </a:r>
            <a:r>
              <a:rPr sz="1400" b="1" spc="100" dirty="0">
                <a:solidFill>
                  <a:srgbClr val="FF0000"/>
                </a:solidFill>
                <a:latin typeface="Calibri"/>
                <a:cs typeface="Calibri"/>
              </a:rPr>
              <a:t>SET</a:t>
            </a:r>
            <a:r>
              <a:rPr sz="1400" b="1" spc="55" dirty="0">
                <a:solidFill>
                  <a:srgbClr val="FF0000"/>
                </a:solidFill>
                <a:latin typeface="Calibri"/>
                <a:cs typeface="Calibri"/>
              </a:rPr>
              <a:t> </a:t>
            </a:r>
            <a:r>
              <a:rPr sz="1400" b="1" spc="85" dirty="0">
                <a:solidFill>
                  <a:srgbClr val="FF0000"/>
                </a:solidFill>
                <a:latin typeface="Calibri"/>
                <a:cs typeface="Calibri"/>
              </a:rPr>
              <a:t>#3:</a:t>
            </a:r>
            <a:r>
              <a:rPr sz="1400" b="1" spc="55" dirty="0">
                <a:solidFill>
                  <a:srgbClr val="FF0000"/>
                </a:solidFill>
                <a:latin typeface="Calibri"/>
                <a:cs typeface="Calibri"/>
              </a:rPr>
              <a:t> </a:t>
            </a:r>
            <a:r>
              <a:rPr sz="1400" b="1" spc="100" dirty="0">
                <a:latin typeface="Calibri"/>
                <a:cs typeface="Calibri"/>
              </a:rPr>
              <a:t>Κρυπτογραφία:</a:t>
            </a:r>
            <a:r>
              <a:rPr sz="1400" b="1" spc="60" dirty="0">
                <a:latin typeface="Calibri"/>
                <a:cs typeface="Calibri"/>
              </a:rPr>
              <a:t> </a:t>
            </a:r>
            <a:r>
              <a:rPr sz="1400" b="1" spc="100" dirty="0">
                <a:latin typeface="Calibri"/>
                <a:cs typeface="Calibri"/>
              </a:rPr>
              <a:t>Κρυπτογραφικές </a:t>
            </a:r>
            <a:r>
              <a:rPr sz="1400" b="1" spc="-305" dirty="0">
                <a:latin typeface="Calibri"/>
                <a:cs typeface="Calibri"/>
              </a:rPr>
              <a:t> </a:t>
            </a:r>
            <a:r>
              <a:rPr sz="1400" b="1" spc="95" dirty="0">
                <a:latin typeface="Calibri"/>
                <a:cs typeface="Calibri"/>
              </a:rPr>
              <a:t>συναρτήσεις </a:t>
            </a:r>
            <a:r>
              <a:rPr sz="1400" b="1" spc="100" dirty="0">
                <a:latin typeface="Calibri"/>
                <a:cs typeface="Calibri"/>
              </a:rPr>
              <a:t>κατακερματισμού </a:t>
            </a:r>
            <a:r>
              <a:rPr sz="1400" b="1" spc="95" dirty="0">
                <a:latin typeface="Calibri"/>
                <a:cs typeface="Calibri"/>
              </a:rPr>
              <a:t>και </a:t>
            </a:r>
            <a:r>
              <a:rPr sz="1400" b="1" spc="85" dirty="0">
                <a:latin typeface="Calibri"/>
                <a:cs typeface="Calibri"/>
              </a:rPr>
              <a:t>κώδικας </a:t>
            </a:r>
            <a:r>
              <a:rPr sz="1400" b="1" spc="90" dirty="0">
                <a:latin typeface="Calibri"/>
                <a:cs typeface="Calibri"/>
              </a:rPr>
              <a:t> </a:t>
            </a:r>
            <a:r>
              <a:rPr sz="1400" b="1" spc="105" dirty="0">
                <a:latin typeface="Calibri"/>
                <a:cs typeface="Calibri"/>
              </a:rPr>
              <a:t>προγραμματισμού</a:t>
            </a:r>
            <a:r>
              <a:rPr sz="1400" b="1" spc="45" dirty="0">
                <a:latin typeface="Calibri"/>
                <a:cs typeface="Calibri"/>
              </a:rPr>
              <a:t> </a:t>
            </a:r>
            <a:r>
              <a:rPr sz="1400" b="1" spc="105" dirty="0">
                <a:latin typeface="Calibri"/>
                <a:cs typeface="Calibri"/>
              </a:rPr>
              <a:t>μηνυματοδοσίας</a:t>
            </a:r>
            <a:endParaRPr sz="1400">
              <a:latin typeface="Calibri"/>
              <a:cs typeface="Calibri"/>
            </a:endParaRPr>
          </a:p>
        </p:txBody>
      </p:sp>
      <p:sp>
        <p:nvSpPr>
          <p:cNvPr id="4" name="object 4"/>
          <p:cNvSpPr txBox="1"/>
          <p:nvPr/>
        </p:nvSpPr>
        <p:spPr>
          <a:xfrm>
            <a:off x="6447790" y="4598352"/>
            <a:ext cx="1351915" cy="596900"/>
          </a:xfrm>
          <a:prstGeom prst="rect">
            <a:avLst/>
          </a:prstGeom>
        </p:spPr>
        <p:txBody>
          <a:bodyPr vert="horz" wrap="square" lIns="0" tIns="12700" rIns="0" bIns="0" rtlCol="0">
            <a:spAutoFit/>
          </a:bodyPr>
          <a:lstStyle/>
          <a:p>
            <a:pPr marL="12700">
              <a:lnSpc>
                <a:spcPct val="100000"/>
              </a:lnSpc>
              <a:spcBef>
                <a:spcPts val="100"/>
              </a:spcBef>
            </a:pPr>
            <a:r>
              <a:rPr sz="1250" spc="60" dirty="0">
                <a:latin typeface="Calibri"/>
                <a:cs typeface="Calibri"/>
              </a:rPr>
              <a:t>ΠΑΡΟΥΣ</a:t>
            </a:r>
            <a:r>
              <a:rPr lang="en-US" sz="1250" spc="60" dirty="0">
                <a:latin typeface="Calibri"/>
                <a:cs typeface="Calibri"/>
              </a:rPr>
              <a:t>I</a:t>
            </a:r>
            <a:r>
              <a:rPr sz="1250" spc="60" dirty="0">
                <a:latin typeface="Calibri"/>
                <a:cs typeface="Calibri"/>
              </a:rPr>
              <a:t>ΑΣΗ</a:t>
            </a:r>
            <a:r>
              <a:rPr sz="1250" spc="-10" dirty="0">
                <a:latin typeface="Calibri"/>
                <a:cs typeface="Calibri"/>
              </a:rPr>
              <a:t> </a:t>
            </a:r>
            <a:r>
              <a:rPr sz="1250" spc="60" dirty="0">
                <a:latin typeface="Calibri"/>
                <a:cs typeface="Calibri"/>
              </a:rPr>
              <a:t>ΑΠ</a:t>
            </a:r>
            <a:r>
              <a:rPr lang="en-US" sz="1250" spc="60" dirty="0">
                <a:latin typeface="Calibri"/>
                <a:cs typeface="Calibri"/>
              </a:rPr>
              <a:t>O</a:t>
            </a:r>
            <a:r>
              <a:rPr sz="1250" spc="60" dirty="0">
                <a:latin typeface="Calibri"/>
                <a:cs typeface="Calibri"/>
              </a:rPr>
              <a:t>:</a:t>
            </a:r>
            <a:endParaRPr sz="1250" dirty="0">
              <a:latin typeface="Calibri"/>
              <a:cs typeface="Calibri"/>
            </a:endParaRPr>
          </a:p>
          <a:p>
            <a:pPr>
              <a:lnSpc>
                <a:spcPct val="100000"/>
              </a:lnSpc>
              <a:spcBef>
                <a:spcPts val="35"/>
              </a:spcBef>
            </a:pPr>
            <a:endParaRPr sz="1200" dirty="0">
              <a:latin typeface="Calibri"/>
              <a:cs typeface="Calibri"/>
            </a:endParaRPr>
          </a:p>
          <a:p>
            <a:pPr marL="12700">
              <a:lnSpc>
                <a:spcPct val="100000"/>
              </a:lnSpc>
            </a:pPr>
            <a:r>
              <a:rPr sz="1250" spc="65" dirty="0">
                <a:latin typeface="Calibri"/>
                <a:cs typeface="Calibri"/>
              </a:rPr>
              <a:t>ΑΝΤΩΝΙΟΣ</a:t>
            </a:r>
            <a:r>
              <a:rPr sz="1250" spc="-10" dirty="0">
                <a:latin typeface="Calibri"/>
                <a:cs typeface="Calibri"/>
              </a:rPr>
              <a:t> </a:t>
            </a:r>
            <a:r>
              <a:rPr sz="1250" spc="55" dirty="0">
                <a:latin typeface="Calibri"/>
                <a:cs typeface="Calibri"/>
              </a:rPr>
              <a:t>ΝΤΙΒ</a:t>
            </a:r>
            <a:endParaRPr sz="1250" dirty="0">
              <a:latin typeface="Calibri"/>
              <a:cs typeface="Calibri"/>
            </a:endParaRPr>
          </a:p>
        </p:txBody>
      </p:sp>
      <p:grpSp>
        <p:nvGrpSpPr>
          <p:cNvPr id="5" name="object 5"/>
          <p:cNvGrpSpPr/>
          <p:nvPr/>
        </p:nvGrpSpPr>
        <p:grpSpPr>
          <a:xfrm>
            <a:off x="0" y="0"/>
            <a:ext cx="6057900" cy="6858000"/>
            <a:chOff x="0" y="0"/>
            <a:chExt cx="6057900" cy="6858000"/>
          </a:xfrm>
        </p:grpSpPr>
        <p:sp>
          <p:nvSpPr>
            <p:cNvPr id="6" name="object 6"/>
            <p:cNvSpPr/>
            <p:nvPr/>
          </p:nvSpPr>
          <p:spPr>
            <a:xfrm>
              <a:off x="3508057" y="0"/>
              <a:ext cx="2549525" cy="6847840"/>
            </a:xfrm>
            <a:custGeom>
              <a:avLst/>
              <a:gdLst/>
              <a:ahLst/>
              <a:cxnLst/>
              <a:rect l="l" t="t" r="r" b="b"/>
              <a:pathLst>
                <a:path w="2549525" h="6847840">
                  <a:moveTo>
                    <a:pt x="1325562" y="2279015"/>
                  </a:moveTo>
                  <a:lnTo>
                    <a:pt x="1275397" y="2286952"/>
                  </a:lnTo>
                  <a:lnTo>
                    <a:pt x="1229994" y="2308225"/>
                  </a:lnTo>
                  <a:lnTo>
                    <a:pt x="1191577" y="2341562"/>
                  </a:lnTo>
                  <a:lnTo>
                    <a:pt x="1163002" y="2385377"/>
                  </a:lnTo>
                  <a:lnTo>
                    <a:pt x="1163002" y="2386329"/>
                  </a:lnTo>
                  <a:lnTo>
                    <a:pt x="821689" y="3658870"/>
                  </a:lnTo>
                  <a:lnTo>
                    <a:pt x="0" y="6846252"/>
                  </a:lnTo>
                  <a:lnTo>
                    <a:pt x="6667" y="6846887"/>
                  </a:lnTo>
                  <a:lnTo>
                    <a:pt x="20002" y="6847522"/>
                  </a:lnTo>
                  <a:lnTo>
                    <a:pt x="26669" y="6847522"/>
                  </a:lnTo>
                  <a:lnTo>
                    <a:pt x="845905" y="3664902"/>
                  </a:lnTo>
                  <a:lnTo>
                    <a:pt x="1187132" y="2393950"/>
                  </a:lnTo>
                  <a:lnTo>
                    <a:pt x="1211897" y="2356485"/>
                  </a:lnTo>
                  <a:lnTo>
                    <a:pt x="1244917" y="2328227"/>
                  </a:lnTo>
                  <a:lnTo>
                    <a:pt x="1283969" y="2310129"/>
                  </a:lnTo>
                  <a:lnTo>
                    <a:pt x="1326832" y="2303462"/>
                  </a:lnTo>
                  <a:lnTo>
                    <a:pt x="1421947" y="2303462"/>
                  </a:lnTo>
                  <a:lnTo>
                    <a:pt x="1377314" y="2285047"/>
                  </a:lnTo>
                  <a:lnTo>
                    <a:pt x="1325562" y="2279015"/>
                  </a:lnTo>
                  <a:close/>
                </a:path>
                <a:path w="2549525" h="6847840">
                  <a:moveTo>
                    <a:pt x="1421947" y="2303462"/>
                  </a:moveTo>
                  <a:lnTo>
                    <a:pt x="1326832" y="2303462"/>
                  </a:lnTo>
                  <a:lnTo>
                    <a:pt x="1370964" y="2309177"/>
                  </a:lnTo>
                  <a:lnTo>
                    <a:pt x="1417002" y="2330132"/>
                  </a:lnTo>
                  <a:lnTo>
                    <a:pt x="1452879" y="2363152"/>
                  </a:lnTo>
                  <a:lnTo>
                    <a:pt x="1477327" y="2405379"/>
                  </a:lnTo>
                  <a:lnTo>
                    <a:pt x="1487804" y="2453004"/>
                  </a:lnTo>
                  <a:lnTo>
                    <a:pt x="1482725" y="2503170"/>
                  </a:lnTo>
                  <a:lnTo>
                    <a:pt x="1223962" y="3457257"/>
                  </a:lnTo>
                  <a:lnTo>
                    <a:pt x="1217929" y="3492817"/>
                  </a:lnTo>
                  <a:lnTo>
                    <a:pt x="1227137" y="3563302"/>
                  </a:lnTo>
                  <a:lnTo>
                    <a:pt x="1262379" y="3626485"/>
                  </a:lnTo>
                  <a:lnTo>
                    <a:pt x="1318894" y="3670300"/>
                  </a:lnTo>
                  <a:lnTo>
                    <a:pt x="1402079" y="3689350"/>
                  </a:lnTo>
                  <a:lnTo>
                    <a:pt x="1449069" y="3683000"/>
                  </a:lnTo>
                  <a:lnTo>
                    <a:pt x="1492567" y="3664902"/>
                  </a:lnTo>
                  <a:lnTo>
                    <a:pt x="1495514" y="3662679"/>
                  </a:lnTo>
                  <a:lnTo>
                    <a:pt x="1408429" y="3662679"/>
                  </a:lnTo>
                  <a:lnTo>
                    <a:pt x="1358264" y="3657600"/>
                  </a:lnTo>
                  <a:lnTo>
                    <a:pt x="1303019" y="3630295"/>
                  </a:lnTo>
                  <a:lnTo>
                    <a:pt x="1263014" y="3584257"/>
                  </a:lnTo>
                  <a:lnTo>
                    <a:pt x="1243329" y="3525837"/>
                  </a:lnTo>
                  <a:lnTo>
                    <a:pt x="1242694" y="3495040"/>
                  </a:lnTo>
                  <a:lnTo>
                    <a:pt x="1248092" y="3463607"/>
                  </a:lnTo>
                  <a:lnTo>
                    <a:pt x="1506537" y="2509520"/>
                  </a:lnTo>
                  <a:lnTo>
                    <a:pt x="1512887" y="2460625"/>
                  </a:lnTo>
                  <a:lnTo>
                    <a:pt x="1506537" y="2413635"/>
                  </a:lnTo>
                  <a:lnTo>
                    <a:pt x="1488439" y="2370137"/>
                  </a:lnTo>
                  <a:lnTo>
                    <a:pt x="1460182" y="2332672"/>
                  </a:lnTo>
                  <a:lnTo>
                    <a:pt x="1422717" y="2303779"/>
                  </a:lnTo>
                  <a:lnTo>
                    <a:pt x="1421947" y="2303462"/>
                  </a:lnTo>
                  <a:close/>
                </a:path>
                <a:path w="2549525" h="6847840">
                  <a:moveTo>
                    <a:pt x="2549525" y="0"/>
                  </a:moveTo>
                  <a:lnTo>
                    <a:pt x="2523172" y="0"/>
                  </a:lnTo>
                  <a:lnTo>
                    <a:pt x="1945639" y="2096135"/>
                  </a:lnTo>
                  <a:lnTo>
                    <a:pt x="1552257" y="3546157"/>
                  </a:lnTo>
                  <a:lnTo>
                    <a:pt x="1531302" y="3591877"/>
                  </a:lnTo>
                  <a:lnTo>
                    <a:pt x="1498282" y="3628072"/>
                  </a:lnTo>
                  <a:lnTo>
                    <a:pt x="1456054" y="3652202"/>
                  </a:lnTo>
                  <a:lnTo>
                    <a:pt x="1408429" y="3662679"/>
                  </a:lnTo>
                  <a:lnTo>
                    <a:pt x="1495514" y="3662679"/>
                  </a:lnTo>
                  <a:lnTo>
                    <a:pt x="1530032" y="3636645"/>
                  </a:lnTo>
                  <a:lnTo>
                    <a:pt x="1558925" y="3599179"/>
                  </a:lnTo>
                  <a:lnTo>
                    <a:pt x="1577657" y="3553777"/>
                  </a:lnTo>
                  <a:lnTo>
                    <a:pt x="1970722" y="2103754"/>
                  </a:lnTo>
                  <a:lnTo>
                    <a:pt x="2549525" y="0"/>
                  </a:lnTo>
                  <a:close/>
                </a:path>
              </a:pathLst>
            </a:custGeom>
            <a:solidFill>
              <a:srgbClr val="FFBA00"/>
            </a:solidFill>
          </p:spPr>
          <p:txBody>
            <a:bodyPr wrap="square" lIns="0" tIns="0" rIns="0" bIns="0" rtlCol="0"/>
            <a:lstStyle/>
            <a:p>
              <a:endParaRPr/>
            </a:p>
          </p:txBody>
        </p:sp>
        <p:pic>
          <p:nvPicPr>
            <p:cNvPr id="7" name="object 7"/>
            <p:cNvPicPr/>
            <p:nvPr/>
          </p:nvPicPr>
          <p:blipFill>
            <a:blip r:embed="rId2" cstate="print"/>
            <a:stretch>
              <a:fillRect/>
            </a:stretch>
          </p:blipFill>
          <p:spPr>
            <a:xfrm>
              <a:off x="0" y="0"/>
              <a:ext cx="5840729" cy="6858000"/>
            </a:xfrm>
            <a:prstGeom prst="rect">
              <a:avLst/>
            </a:prstGeom>
          </p:spPr>
        </p:pic>
      </p:grpSp>
      <p:pic>
        <p:nvPicPr>
          <p:cNvPr id="8" name="object 8"/>
          <p:cNvPicPr/>
          <p:nvPr/>
        </p:nvPicPr>
        <p:blipFill>
          <a:blip r:embed="rId3" cstate="print"/>
          <a:stretch>
            <a:fillRect/>
          </a:stretch>
        </p:blipFill>
        <p:spPr>
          <a:xfrm>
            <a:off x="9568497" y="4474845"/>
            <a:ext cx="1532572" cy="568325"/>
          </a:xfrm>
          <a:prstGeom prst="rect">
            <a:avLst/>
          </a:prstGeom>
        </p:spPr>
      </p:pic>
      <p:pic>
        <p:nvPicPr>
          <p:cNvPr id="9" name="object 9"/>
          <p:cNvPicPr/>
          <p:nvPr/>
        </p:nvPicPr>
        <p:blipFill>
          <a:blip r:embed="rId4" cstate="print"/>
          <a:stretch>
            <a:fillRect/>
          </a:stretch>
        </p:blipFill>
        <p:spPr>
          <a:xfrm>
            <a:off x="7549515" y="5621972"/>
            <a:ext cx="3293427" cy="612140"/>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735965"/>
            <a:ext cx="10531475" cy="1240790"/>
          </a:xfrm>
          <a:prstGeom prst="rect">
            <a:avLst/>
          </a:prstGeom>
        </p:spPr>
        <p:txBody>
          <a:bodyPr vert="horz" wrap="square" lIns="0" tIns="61594" rIns="0" bIns="0" rtlCol="0">
            <a:spAutoFit/>
          </a:bodyPr>
          <a:lstStyle/>
          <a:p>
            <a:pPr marL="12700" marR="5080">
              <a:lnSpc>
                <a:spcPts val="3080"/>
              </a:lnSpc>
              <a:spcBef>
                <a:spcPts val="484"/>
              </a:spcBef>
            </a:pPr>
            <a:r>
              <a:rPr spc="135" dirty="0"/>
              <a:t>Ποια </a:t>
            </a:r>
            <a:r>
              <a:rPr spc="105" dirty="0"/>
              <a:t>είναι </a:t>
            </a:r>
            <a:r>
              <a:rPr spc="150" dirty="0"/>
              <a:t>η </a:t>
            </a:r>
            <a:r>
              <a:rPr spc="135" dirty="0"/>
              <a:t>χρήση </a:t>
            </a:r>
            <a:r>
              <a:rPr spc="120" dirty="0"/>
              <a:t>της </a:t>
            </a:r>
            <a:r>
              <a:rPr spc="130" dirty="0"/>
              <a:t>κρυπτογραφίας </a:t>
            </a:r>
            <a:r>
              <a:rPr spc="114" dirty="0"/>
              <a:t>και </a:t>
            </a:r>
            <a:r>
              <a:rPr spc="140" dirty="0"/>
              <a:t>των συναρτήσεων </a:t>
            </a:r>
            <a:r>
              <a:rPr spc="145" dirty="0"/>
              <a:t> </a:t>
            </a:r>
            <a:r>
              <a:rPr spc="130" dirty="0"/>
              <a:t>κατακερματισμού</a:t>
            </a:r>
            <a:r>
              <a:rPr spc="60" dirty="0"/>
              <a:t> </a:t>
            </a:r>
            <a:r>
              <a:rPr spc="140" dirty="0"/>
              <a:t>στα</a:t>
            </a:r>
            <a:r>
              <a:rPr spc="70" dirty="0"/>
              <a:t> </a:t>
            </a:r>
            <a:r>
              <a:rPr spc="135" dirty="0"/>
              <a:t>συστήματα</a:t>
            </a:r>
            <a:r>
              <a:rPr spc="70" dirty="0"/>
              <a:t> </a:t>
            </a:r>
            <a:r>
              <a:rPr spc="120" dirty="0"/>
              <a:t>και</a:t>
            </a:r>
            <a:r>
              <a:rPr spc="70" dirty="0"/>
              <a:t> </a:t>
            </a:r>
            <a:r>
              <a:rPr spc="95" dirty="0"/>
              <a:t>τις</a:t>
            </a:r>
            <a:r>
              <a:rPr spc="70" dirty="0"/>
              <a:t> </a:t>
            </a:r>
            <a:r>
              <a:rPr spc="130" dirty="0"/>
              <a:t>υποδομές</a:t>
            </a:r>
            <a:r>
              <a:rPr spc="70" dirty="0"/>
              <a:t> </a:t>
            </a:r>
            <a:r>
              <a:rPr spc="130" dirty="0"/>
              <a:t>του</a:t>
            </a:r>
            <a:r>
              <a:rPr spc="70" dirty="0"/>
              <a:t> </a:t>
            </a:r>
            <a:r>
              <a:rPr spc="130" dirty="0"/>
              <a:t>τομέα</a:t>
            </a:r>
            <a:r>
              <a:rPr spc="70" dirty="0"/>
              <a:t> </a:t>
            </a:r>
            <a:r>
              <a:rPr spc="120" dirty="0"/>
              <a:t>της </a:t>
            </a:r>
            <a:r>
              <a:rPr spc="-695" dirty="0"/>
              <a:t> </a:t>
            </a:r>
            <a:r>
              <a:rPr spc="110" dirty="0"/>
              <a:t>υγείας;</a:t>
            </a:r>
          </a:p>
        </p:txBody>
      </p:sp>
      <p:sp>
        <p:nvSpPr>
          <p:cNvPr id="3" name="object 3"/>
          <p:cNvSpPr txBox="1"/>
          <p:nvPr/>
        </p:nvSpPr>
        <p:spPr>
          <a:xfrm>
            <a:off x="1103630" y="2491740"/>
            <a:ext cx="10483850" cy="645795"/>
          </a:xfrm>
          <a:prstGeom prst="rect">
            <a:avLst/>
          </a:prstGeom>
        </p:spPr>
        <p:txBody>
          <a:bodyPr vert="horz" wrap="square" lIns="0" tIns="12700" rIns="0" bIns="0" rtlCol="0">
            <a:spAutoFit/>
          </a:bodyPr>
          <a:lstStyle/>
          <a:p>
            <a:pPr marL="298450" marR="1343660" indent="-285750">
              <a:lnSpc>
                <a:spcPct val="100000"/>
              </a:lnSpc>
              <a:spcBef>
                <a:spcPts val="100"/>
              </a:spcBef>
              <a:buClr>
                <a:srgbClr val="FFBA00"/>
              </a:buClr>
              <a:buSzPct val="127272"/>
              <a:buFont typeface="Arial"/>
              <a:buChar char="•"/>
              <a:tabLst>
                <a:tab pos="297815" algn="l"/>
                <a:tab pos="298450" algn="l"/>
              </a:tabLst>
            </a:pPr>
            <a:r>
              <a:rPr sz="1100" spc="135" dirty="0">
                <a:latin typeface="Calibri"/>
                <a:cs typeface="Calibri"/>
              </a:rPr>
              <a:t>Η</a:t>
            </a:r>
            <a:r>
              <a:rPr sz="1100" spc="45" dirty="0">
                <a:latin typeface="Calibri"/>
                <a:cs typeface="Calibri"/>
              </a:rPr>
              <a:t> </a:t>
            </a:r>
            <a:r>
              <a:rPr sz="1100" spc="110" dirty="0">
                <a:latin typeface="Calibri"/>
                <a:cs typeface="Calibri"/>
              </a:rPr>
              <a:t>κρυπτογράφηση</a:t>
            </a:r>
            <a:r>
              <a:rPr sz="1100" spc="50" dirty="0">
                <a:latin typeface="Calibri"/>
                <a:cs typeface="Calibri"/>
              </a:rPr>
              <a:t> </a:t>
            </a:r>
            <a:r>
              <a:rPr sz="1100" spc="110" dirty="0">
                <a:latin typeface="Calibri"/>
                <a:cs typeface="Calibri"/>
              </a:rPr>
              <a:t>των</a:t>
            </a:r>
            <a:r>
              <a:rPr sz="1100" spc="50" dirty="0">
                <a:latin typeface="Calibri"/>
                <a:cs typeface="Calibri"/>
              </a:rPr>
              <a:t> </a:t>
            </a:r>
            <a:r>
              <a:rPr sz="1100" spc="114" dirty="0">
                <a:latin typeface="Calibri"/>
                <a:cs typeface="Calibri"/>
              </a:rPr>
              <a:t>βάσεων</a:t>
            </a:r>
            <a:r>
              <a:rPr sz="1100" spc="50" dirty="0">
                <a:latin typeface="Calibri"/>
                <a:cs typeface="Calibri"/>
              </a:rPr>
              <a:t> </a:t>
            </a:r>
            <a:r>
              <a:rPr sz="1100" spc="110" dirty="0">
                <a:latin typeface="Calibri"/>
                <a:cs typeface="Calibri"/>
              </a:rPr>
              <a:t>δεδομένων</a:t>
            </a:r>
            <a:r>
              <a:rPr sz="1100" spc="40" dirty="0">
                <a:latin typeface="Calibri"/>
                <a:cs typeface="Calibri"/>
              </a:rPr>
              <a:t> </a:t>
            </a:r>
            <a:r>
              <a:rPr sz="1100" spc="114" dirty="0">
                <a:latin typeface="Calibri"/>
                <a:cs typeface="Calibri"/>
              </a:rPr>
              <a:t>που</a:t>
            </a:r>
            <a:r>
              <a:rPr sz="1100" spc="50" dirty="0">
                <a:latin typeface="Calibri"/>
                <a:cs typeface="Calibri"/>
              </a:rPr>
              <a:t> </a:t>
            </a:r>
            <a:r>
              <a:rPr sz="1100" spc="100" dirty="0">
                <a:latin typeface="Calibri"/>
                <a:cs typeface="Calibri"/>
              </a:rPr>
              <a:t>περιέχουν</a:t>
            </a:r>
            <a:r>
              <a:rPr sz="1100" spc="50" dirty="0">
                <a:latin typeface="Calibri"/>
                <a:cs typeface="Calibri"/>
              </a:rPr>
              <a:t> </a:t>
            </a:r>
            <a:r>
              <a:rPr sz="1100" spc="100" dirty="0">
                <a:latin typeface="Calibri"/>
                <a:cs typeface="Calibri"/>
              </a:rPr>
              <a:t>ευαίσθητες</a:t>
            </a:r>
            <a:r>
              <a:rPr sz="1100" spc="50" dirty="0">
                <a:latin typeface="Calibri"/>
                <a:cs typeface="Calibri"/>
              </a:rPr>
              <a:t> </a:t>
            </a:r>
            <a:r>
              <a:rPr sz="1100" spc="90" dirty="0">
                <a:latin typeface="Calibri"/>
                <a:cs typeface="Calibri"/>
              </a:rPr>
              <a:t>και</a:t>
            </a:r>
            <a:r>
              <a:rPr sz="1100" spc="50" dirty="0">
                <a:latin typeface="Calibri"/>
                <a:cs typeface="Calibri"/>
              </a:rPr>
              <a:t> </a:t>
            </a:r>
            <a:r>
              <a:rPr sz="1100" spc="100" dirty="0">
                <a:latin typeface="Calibri"/>
                <a:cs typeface="Calibri"/>
              </a:rPr>
              <a:t>σημαντικές</a:t>
            </a:r>
            <a:r>
              <a:rPr sz="1100" spc="50" dirty="0">
                <a:latin typeface="Calibri"/>
                <a:cs typeface="Calibri"/>
              </a:rPr>
              <a:t> </a:t>
            </a:r>
            <a:r>
              <a:rPr sz="1100" spc="100" dirty="0">
                <a:latin typeface="Calibri"/>
                <a:cs typeface="Calibri"/>
              </a:rPr>
              <a:t>πληροφορίες,</a:t>
            </a:r>
            <a:r>
              <a:rPr sz="1100" spc="50" dirty="0">
                <a:latin typeface="Calibri"/>
                <a:cs typeface="Calibri"/>
              </a:rPr>
              <a:t> </a:t>
            </a:r>
            <a:r>
              <a:rPr sz="1100" spc="120" dirty="0">
                <a:latin typeface="Calibri"/>
                <a:cs typeface="Calibri"/>
              </a:rPr>
              <a:t>όπως</a:t>
            </a:r>
            <a:r>
              <a:rPr sz="1100" spc="50" dirty="0">
                <a:latin typeface="Calibri"/>
                <a:cs typeface="Calibri"/>
              </a:rPr>
              <a:t> </a:t>
            </a:r>
            <a:r>
              <a:rPr sz="1100" spc="110" dirty="0">
                <a:latin typeface="Calibri"/>
                <a:cs typeface="Calibri"/>
              </a:rPr>
              <a:t>προσωπικά</a:t>
            </a:r>
            <a:r>
              <a:rPr sz="1100" spc="50" dirty="0">
                <a:latin typeface="Calibri"/>
                <a:cs typeface="Calibri"/>
              </a:rPr>
              <a:t> </a:t>
            </a:r>
            <a:r>
              <a:rPr sz="1100" spc="110" dirty="0">
                <a:latin typeface="Calibri"/>
                <a:cs typeface="Calibri"/>
              </a:rPr>
              <a:t>δεδομένα </a:t>
            </a:r>
            <a:r>
              <a:rPr sz="1100" spc="-229" dirty="0">
                <a:latin typeface="Calibri"/>
                <a:cs typeface="Calibri"/>
              </a:rPr>
              <a:t> </a:t>
            </a:r>
            <a:r>
              <a:rPr sz="1100" spc="105" dirty="0">
                <a:latin typeface="Calibri"/>
                <a:cs typeface="Calibri"/>
              </a:rPr>
              <a:t>ασθενών,</a:t>
            </a:r>
            <a:r>
              <a:rPr sz="1100" spc="45" dirty="0">
                <a:latin typeface="Calibri"/>
                <a:cs typeface="Calibri"/>
              </a:rPr>
              <a:t> </a:t>
            </a:r>
            <a:r>
              <a:rPr sz="1100" spc="105" dirty="0">
                <a:latin typeface="Calibri"/>
                <a:cs typeface="Calibri"/>
              </a:rPr>
              <a:t>πληροφορίες</a:t>
            </a:r>
            <a:r>
              <a:rPr sz="1100" spc="50" dirty="0">
                <a:latin typeface="Calibri"/>
                <a:cs typeface="Calibri"/>
              </a:rPr>
              <a:t> </a:t>
            </a:r>
            <a:r>
              <a:rPr sz="1100" spc="95" dirty="0">
                <a:latin typeface="Calibri"/>
                <a:cs typeface="Calibri"/>
              </a:rPr>
              <a:t>τιμολόγησης,</a:t>
            </a:r>
            <a:r>
              <a:rPr sz="1100" spc="45" dirty="0">
                <a:latin typeface="Calibri"/>
                <a:cs typeface="Calibri"/>
              </a:rPr>
              <a:t> </a:t>
            </a:r>
            <a:r>
              <a:rPr sz="1100" spc="90" dirty="0">
                <a:latin typeface="Calibri"/>
                <a:cs typeface="Calibri"/>
              </a:rPr>
              <a:t>ιατρικά</a:t>
            </a:r>
            <a:r>
              <a:rPr sz="1100" spc="55" dirty="0">
                <a:latin typeface="Calibri"/>
                <a:cs typeface="Calibri"/>
              </a:rPr>
              <a:t> </a:t>
            </a:r>
            <a:r>
              <a:rPr sz="1100" spc="100" dirty="0">
                <a:latin typeface="Calibri"/>
                <a:cs typeface="Calibri"/>
              </a:rPr>
              <a:t>δεδομένα,</a:t>
            </a:r>
            <a:r>
              <a:rPr sz="1100" spc="40" dirty="0">
                <a:latin typeface="Calibri"/>
                <a:cs typeface="Calibri"/>
              </a:rPr>
              <a:t> </a:t>
            </a:r>
            <a:r>
              <a:rPr sz="1100" spc="85" dirty="0">
                <a:latin typeface="Calibri"/>
                <a:cs typeface="Calibri"/>
              </a:rPr>
              <a:t>είναι</a:t>
            </a:r>
            <a:r>
              <a:rPr sz="1100" spc="50" dirty="0">
                <a:latin typeface="Calibri"/>
                <a:cs typeface="Calibri"/>
              </a:rPr>
              <a:t> </a:t>
            </a:r>
            <a:r>
              <a:rPr sz="1100" spc="100" dirty="0">
                <a:latin typeface="Calibri"/>
                <a:cs typeface="Calibri"/>
              </a:rPr>
              <a:t>σημαντική</a:t>
            </a:r>
            <a:r>
              <a:rPr sz="1100" spc="50" dirty="0">
                <a:latin typeface="Calibri"/>
                <a:cs typeface="Calibri"/>
              </a:rPr>
              <a:t> </a:t>
            </a:r>
            <a:r>
              <a:rPr sz="1100" spc="90" dirty="0">
                <a:latin typeface="Calibri"/>
                <a:cs typeface="Calibri"/>
              </a:rPr>
              <a:t>για</a:t>
            </a:r>
            <a:r>
              <a:rPr sz="1100" spc="50" dirty="0">
                <a:latin typeface="Calibri"/>
                <a:cs typeface="Calibri"/>
              </a:rPr>
              <a:t> </a:t>
            </a:r>
            <a:r>
              <a:rPr sz="1100" spc="75" dirty="0">
                <a:latin typeface="Calibri"/>
                <a:cs typeface="Calibri"/>
              </a:rPr>
              <a:t>τις</a:t>
            </a:r>
            <a:r>
              <a:rPr sz="1100" spc="50" dirty="0">
                <a:latin typeface="Calibri"/>
                <a:cs typeface="Calibri"/>
              </a:rPr>
              <a:t> </a:t>
            </a:r>
            <a:r>
              <a:rPr sz="1100" spc="105" dirty="0">
                <a:latin typeface="Calibri"/>
                <a:cs typeface="Calibri"/>
              </a:rPr>
              <a:t>οργανώσεις</a:t>
            </a:r>
            <a:r>
              <a:rPr sz="1100" spc="45" dirty="0">
                <a:latin typeface="Calibri"/>
                <a:cs typeface="Calibri"/>
              </a:rPr>
              <a:t> </a:t>
            </a:r>
            <a:r>
              <a:rPr sz="1100" spc="90" dirty="0">
                <a:latin typeface="Calibri"/>
                <a:cs typeface="Calibri"/>
              </a:rPr>
              <a:t>υγείας.</a:t>
            </a:r>
            <a:endParaRPr sz="1100">
              <a:latin typeface="Calibri"/>
              <a:cs typeface="Calibri"/>
            </a:endParaRPr>
          </a:p>
          <a:p>
            <a:pPr marL="297815" indent="-285115">
              <a:lnSpc>
                <a:spcPct val="100000"/>
              </a:lnSpc>
              <a:spcBef>
                <a:spcPts val="860"/>
              </a:spcBef>
              <a:buClr>
                <a:srgbClr val="FFBA00"/>
              </a:buClr>
              <a:buSzPct val="127272"/>
              <a:buFont typeface="Arial"/>
              <a:buChar char="•"/>
              <a:tabLst>
                <a:tab pos="297180" algn="l"/>
                <a:tab pos="297815" algn="l"/>
              </a:tabLst>
            </a:pPr>
            <a:r>
              <a:rPr sz="1100" spc="135" dirty="0">
                <a:latin typeface="Calibri"/>
                <a:cs typeface="Calibri"/>
              </a:rPr>
              <a:t>Η</a:t>
            </a:r>
            <a:r>
              <a:rPr sz="1100" spc="45" dirty="0">
                <a:latin typeface="Calibri"/>
                <a:cs typeface="Calibri"/>
              </a:rPr>
              <a:t> </a:t>
            </a:r>
            <a:r>
              <a:rPr sz="1100" spc="110" dirty="0">
                <a:latin typeface="Calibri"/>
                <a:cs typeface="Calibri"/>
              </a:rPr>
              <a:t>συνάρτηση</a:t>
            </a:r>
            <a:r>
              <a:rPr sz="1100" spc="50" dirty="0">
                <a:latin typeface="Calibri"/>
                <a:cs typeface="Calibri"/>
              </a:rPr>
              <a:t> </a:t>
            </a:r>
            <a:r>
              <a:rPr sz="1100" spc="105" dirty="0">
                <a:latin typeface="Calibri"/>
                <a:cs typeface="Calibri"/>
              </a:rPr>
              <a:t>κατακερματισμού</a:t>
            </a:r>
            <a:r>
              <a:rPr sz="1100" spc="50" dirty="0">
                <a:latin typeface="Calibri"/>
                <a:cs typeface="Calibri"/>
              </a:rPr>
              <a:t> </a:t>
            </a:r>
            <a:r>
              <a:rPr sz="1100" spc="100" dirty="0">
                <a:latin typeface="Calibri"/>
                <a:cs typeface="Calibri"/>
              </a:rPr>
              <a:t>μπορεί</a:t>
            </a:r>
            <a:r>
              <a:rPr sz="1100" spc="45" dirty="0">
                <a:latin typeface="Calibri"/>
                <a:cs typeface="Calibri"/>
              </a:rPr>
              <a:t> </a:t>
            </a:r>
            <a:r>
              <a:rPr sz="1100" spc="110" dirty="0">
                <a:latin typeface="Calibri"/>
                <a:cs typeface="Calibri"/>
              </a:rPr>
              <a:t>να</a:t>
            </a:r>
            <a:r>
              <a:rPr sz="1100" spc="55" dirty="0">
                <a:latin typeface="Calibri"/>
                <a:cs typeface="Calibri"/>
              </a:rPr>
              <a:t> </a:t>
            </a:r>
            <a:r>
              <a:rPr sz="1100" spc="100" dirty="0">
                <a:latin typeface="Calibri"/>
                <a:cs typeface="Calibri"/>
              </a:rPr>
              <a:t>χρησιμοποιηθεί</a:t>
            </a:r>
            <a:r>
              <a:rPr sz="1100" spc="55" dirty="0">
                <a:latin typeface="Calibri"/>
                <a:cs typeface="Calibri"/>
              </a:rPr>
              <a:t> </a:t>
            </a:r>
            <a:r>
              <a:rPr sz="1100" spc="90" dirty="0">
                <a:latin typeface="Calibri"/>
                <a:cs typeface="Calibri"/>
              </a:rPr>
              <a:t>για</a:t>
            </a:r>
            <a:r>
              <a:rPr sz="1100" spc="50" dirty="0">
                <a:latin typeface="Calibri"/>
                <a:cs typeface="Calibri"/>
              </a:rPr>
              <a:t> </a:t>
            </a:r>
            <a:r>
              <a:rPr sz="1100" spc="110" dirty="0">
                <a:latin typeface="Calibri"/>
                <a:cs typeface="Calibri"/>
              </a:rPr>
              <a:t>σκοπούς</a:t>
            </a:r>
            <a:r>
              <a:rPr sz="1100" spc="50" dirty="0">
                <a:latin typeface="Calibri"/>
                <a:cs typeface="Calibri"/>
              </a:rPr>
              <a:t> </a:t>
            </a:r>
            <a:r>
              <a:rPr sz="1100" spc="105" dirty="0">
                <a:latin typeface="Calibri"/>
                <a:cs typeface="Calibri"/>
              </a:rPr>
              <a:t>επαλήθευσης</a:t>
            </a:r>
            <a:r>
              <a:rPr sz="1100" spc="50" dirty="0">
                <a:latin typeface="Calibri"/>
                <a:cs typeface="Calibri"/>
              </a:rPr>
              <a:t> </a:t>
            </a:r>
            <a:r>
              <a:rPr sz="1100" spc="105" dirty="0">
                <a:latin typeface="Calibri"/>
                <a:cs typeface="Calibri"/>
              </a:rPr>
              <a:t>χρήστη</a:t>
            </a:r>
            <a:r>
              <a:rPr sz="1100" spc="45" dirty="0">
                <a:latin typeface="Calibri"/>
                <a:cs typeface="Calibri"/>
              </a:rPr>
              <a:t> </a:t>
            </a:r>
            <a:r>
              <a:rPr sz="1100" spc="90" dirty="0">
                <a:latin typeface="Calibri"/>
                <a:cs typeface="Calibri"/>
              </a:rPr>
              <a:t>και</a:t>
            </a:r>
            <a:r>
              <a:rPr sz="1100" spc="55" dirty="0">
                <a:latin typeface="Calibri"/>
                <a:cs typeface="Calibri"/>
              </a:rPr>
              <a:t> </a:t>
            </a:r>
            <a:r>
              <a:rPr sz="1100" spc="110" dirty="0">
                <a:latin typeface="Calibri"/>
                <a:cs typeface="Calibri"/>
              </a:rPr>
              <a:t>επαλήθευσης</a:t>
            </a:r>
            <a:r>
              <a:rPr sz="1100" spc="350" dirty="0">
                <a:latin typeface="Calibri"/>
                <a:cs typeface="Calibri"/>
              </a:rPr>
              <a:t> </a:t>
            </a:r>
            <a:r>
              <a:rPr sz="1100" spc="100" dirty="0">
                <a:latin typeface="Calibri"/>
                <a:cs typeface="Calibri"/>
              </a:rPr>
              <a:t>ακεραιότητας</a:t>
            </a:r>
            <a:r>
              <a:rPr sz="1100" spc="50" dirty="0">
                <a:latin typeface="Calibri"/>
                <a:cs typeface="Calibri"/>
              </a:rPr>
              <a:t> </a:t>
            </a:r>
            <a:r>
              <a:rPr sz="1100" spc="105" dirty="0">
                <a:latin typeface="Calibri"/>
                <a:cs typeface="Calibri"/>
              </a:rPr>
              <a:t>σημαντικών</a:t>
            </a:r>
            <a:r>
              <a:rPr sz="1100" spc="55" dirty="0">
                <a:latin typeface="Calibri"/>
                <a:cs typeface="Calibri"/>
              </a:rPr>
              <a:t> </a:t>
            </a:r>
            <a:r>
              <a:rPr sz="1100" spc="90" dirty="0">
                <a:latin typeface="Calibri"/>
                <a:cs typeface="Calibri"/>
              </a:rPr>
              <a:t>αρχείων.</a:t>
            </a:r>
            <a:endParaRPr sz="1100">
              <a:latin typeface="Calibri"/>
              <a:cs typeface="Calibri"/>
            </a:endParaRPr>
          </a:p>
        </p:txBody>
      </p:sp>
      <p:pic>
        <p:nvPicPr>
          <p:cNvPr id="4" name="object 4"/>
          <p:cNvPicPr/>
          <p:nvPr/>
        </p:nvPicPr>
        <p:blipFill>
          <a:blip r:embed="rId2" cstate="print"/>
          <a:stretch>
            <a:fillRect/>
          </a:stretch>
        </p:blipFill>
        <p:spPr>
          <a:xfrm>
            <a:off x="2553335" y="3284220"/>
            <a:ext cx="4587874" cy="3336925"/>
          </a:xfrm>
          <a:prstGeom prst="rect">
            <a:avLst/>
          </a:prstGeom>
        </p:spPr>
      </p:pic>
      <p:pic>
        <p:nvPicPr>
          <p:cNvPr id="5" name="object 5"/>
          <p:cNvPicPr/>
          <p:nvPr/>
        </p:nvPicPr>
        <p:blipFill>
          <a:blip r:embed="rId3" cstate="print"/>
          <a:stretch>
            <a:fillRect/>
          </a:stretch>
        </p:blipFill>
        <p:spPr>
          <a:xfrm>
            <a:off x="9452609" y="6069647"/>
            <a:ext cx="1523682" cy="609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80135" y="669290"/>
            <a:ext cx="2592070" cy="459740"/>
          </a:xfrm>
          <a:prstGeom prst="rect">
            <a:avLst/>
          </a:prstGeom>
        </p:spPr>
        <p:txBody>
          <a:bodyPr vert="horz" wrap="square" lIns="0" tIns="12700" rIns="0" bIns="0" rtlCol="0">
            <a:spAutoFit/>
          </a:bodyPr>
          <a:lstStyle/>
          <a:p>
            <a:pPr marL="12700">
              <a:lnSpc>
                <a:spcPct val="100000"/>
              </a:lnSpc>
              <a:spcBef>
                <a:spcPts val="100"/>
              </a:spcBef>
            </a:pPr>
            <a:r>
              <a:rPr spc="-15" dirty="0">
                <a:solidFill>
                  <a:srgbClr val="FFFFFF"/>
                </a:solidFill>
              </a:rPr>
              <a:t>Παράδειγμα</a:t>
            </a:r>
            <a:r>
              <a:rPr spc="-65" dirty="0">
                <a:solidFill>
                  <a:srgbClr val="FFFFFF"/>
                </a:solidFill>
              </a:rPr>
              <a:t> </a:t>
            </a:r>
            <a:r>
              <a:rPr spc="-5" dirty="0">
                <a:solidFill>
                  <a:srgbClr val="FFFFFF"/>
                </a:solidFill>
              </a:rPr>
              <a:t>RSA</a:t>
            </a:r>
          </a:p>
        </p:txBody>
      </p:sp>
      <p:sp>
        <p:nvSpPr>
          <p:cNvPr id="4" name="object 4"/>
          <p:cNvSpPr txBox="1"/>
          <p:nvPr/>
        </p:nvSpPr>
        <p:spPr>
          <a:xfrm>
            <a:off x="1620519" y="1856740"/>
            <a:ext cx="10185400" cy="1674817"/>
          </a:xfrm>
          <a:prstGeom prst="rect">
            <a:avLst/>
          </a:prstGeom>
        </p:spPr>
        <p:txBody>
          <a:bodyPr vert="horz" wrap="square" lIns="0" tIns="12700" rIns="0" bIns="0" rtlCol="0">
            <a:spAutoFit/>
          </a:bodyPr>
          <a:lstStyle/>
          <a:p>
            <a:pPr algn="l"/>
            <a:r>
              <a:rPr lang="pt-BR" sz="1800" b="0" i="0" u="none" strike="noStrike" baseline="0" dirty="0">
                <a:solidFill>
                  <a:srgbClr val="FFFFFF"/>
                </a:solidFill>
                <a:latin typeface="CenturyGothic"/>
              </a:rPr>
              <a:t>p = 11, q = 7, n = 77, Φ(n) = 60</a:t>
            </a:r>
          </a:p>
          <a:p>
            <a:pPr algn="l"/>
            <a:r>
              <a:rPr lang="it-IT" sz="1800" b="0" i="0" u="none" strike="noStrike" baseline="0" dirty="0">
                <a:solidFill>
                  <a:srgbClr val="FFBB00"/>
                </a:solidFill>
                <a:latin typeface="CourierNewPSMT"/>
              </a:rPr>
              <a:t>o </a:t>
            </a:r>
            <a:r>
              <a:rPr lang="it-IT" sz="1800" b="0" i="0" u="none" strike="noStrike" baseline="0" dirty="0">
                <a:solidFill>
                  <a:srgbClr val="FFFFFF"/>
                </a:solidFill>
                <a:latin typeface="CenturyGothic"/>
              </a:rPr>
              <a:t>d = 13, e = 37 (ed = 481; ed mod 60 = 1)</a:t>
            </a:r>
          </a:p>
          <a:p>
            <a:pPr algn="l"/>
            <a:r>
              <a:rPr lang="en-US" sz="1800" b="0" i="0" u="none" strike="noStrike" baseline="0" dirty="0">
                <a:solidFill>
                  <a:srgbClr val="FFBB00"/>
                </a:solidFill>
                <a:latin typeface="CourierNewPSMT"/>
              </a:rPr>
              <a:t>o </a:t>
            </a:r>
            <a:r>
              <a:rPr lang="en-US" sz="1800" b="0" i="0" u="none" strike="noStrike" baseline="0" dirty="0">
                <a:solidFill>
                  <a:srgbClr val="FFFFFF"/>
                </a:solidFill>
                <a:latin typeface="CenturyGothic"/>
              </a:rPr>
              <a:t>Let M = 15. Then C ≡ Me mod n</a:t>
            </a:r>
          </a:p>
          <a:p>
            <a:pPr algn="l"/>
            <a:r>
              <a:rPr lang="da-DK" sz="1800" b="0" i="0" u="none" strike="noStrike" baseline="0" dirty="0">
                <a:solidFill>
                  <a:srgbClr val="FFFFFF"/>
                </a:solidFill>
                <a:latin typeface="CenturyGothic"/>
              </a:rPr>
              <a:t>― C ≡ 1537 (mod 77) = 71</a:t>
            </a:r>
          </a:p>
          <a:p>
            <a:pPr algn="l"/>
            <a:r>
              <a:rPr lang="pt-BR" sz="1800" b="0" i="0" u="none" strike="noStrike" baseline="0" dirty="0">
                <a:solidFill>
                  <a:srgbClr val="FFBB00"/>
                </a:solidFill>
                <a:latin typeface="CourierNewPSMT"/>
              </a:rPr>
              <a:t>o </a:t>
            </a:r>
            <a:r>
              <a:rPr lang="pt-BR" sz="1800" b="0" i="0" u="none" strike="noStrike" baseline="0" dirty="0">
                <a:solidFill>
                  <a:srgbClr val="FFFFFF"/>
                </a:solidFill>
                <a:latin typeface="CenturyGothic"/>
              </a:rPr>
              <a:t>M ≡ Cd mod n</a:t>
            </a:r>
          </a:p>
          <a:p>
            <a:pPr algn="l"/>
            <a:r>
              <a:rPr lang="da-DK" sz="1800" b="0" i="0" u="none" strike="noStrike" baseline="0" dirty="0">
                <a:solidFill>
                  <a:srgbClr val="FFFFFF"/>
                </a:solidFill>
                <a:latin typeface="CenturyGothic"/>
              </a:rPr>
              <a:t>― M ≡ 7113 (mod 77) = 15</a:t>
            </a:r>
            <a:endParaRPr sz="1400" dirty="0">
              <a:latin typeface="Calibri"/>
              <a:cs typeface="Calibri"/>
            </a:endParaRPr>
          </a:p>
        </p:txBody>
      </p:sp>
      <p:pic>
        <p:nvPicPr>
          <p:cNvPr id="5" name="object 5"/>
          <p:cNvPicPr/>
          <p:nvPr/>
        </p:nvPicPr>
        <p:blipFill>
          <a:blip r:embed="rId2" cstate="print"/>
          <a:stretch>
            <a:fillRect/>
          </a:stretch>
        </p:blipFill>
        <p:spPr>
          <a:xfrm>
            <a:off x="7395209" y="5609907"/>
            <a:ext cx="1530032" cy="612140"/>
          </a:xfrm>
          <a:prstGeom prst="rect">
            <a:avLst/>
          </a:prstGeom>
        </p:spPr>
      </p:pic>
      <p:sp>
        <p:nvSpPr>
          <p:cNvPr id="6" name="object 6"/>
          <p:cNvSpPr txBox="1"/>
          <p:nvPr/>
        </p:nvSpPr>
        <p:spPr>
          <a:xfrm>
            <a:off x="10708005" y="5953061"/>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3</a:t>
            </a:r>
            <a:endParaRPr sz="1100">
              <a:latin typeface="Arial"/>
              <a:cs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473075"/>
            <a:ext cx="9427210" cy="1111885"/>
          </a:xfrm>
          <a:prstGeom prst="rect">
            <a:avLst/>
          </a:prstGeom>
        </p:spPr>
        <p:txBody>
          <a:bodyPr vert="horz" wrap="square" lIns="0" tIns="57150" rIns="0" bIns="0" rtlCol="0">
            <a:spAutoFit/>
          </a:bodyPr>
          <a:lstStyle/>
          <a:p>
            <a:pPr marL="12700" marR="5080">
              <a:lnSpc>
                <a:spcPts val="2750"/>
              </a:lnSpc>
              <a:spcBef>
                <a:spcPts val="450"/>
              </a:spcBef>
            </a:pPr>
            <a:r>
              <a:rPr sz="2550" spc="125" dirty="0"/>
              <a:t>Ποια </a:t>
            </a:r>
            <a:r>
              <a:rPr sz="2550" spc="95" dirty="0"/>
              <a:t>είναι </a:t>
            </a:r>
            <a:r>
              <a:rPr sz="2550" spc="135" dirty="0"/>
              <a:t>η </a:t>
            </a:r>
            <a:r>
              <a:rPr sz="2550" spc="125" dirty="0"/>
              <a:t>χρήση </a:t>
            </a:r>
            <a:r>
              <a:rPr sz="2550" spc="105" dirty="0"/>
              <a:t>της </a:t>
            </a:r>
            <a:r>
              <a:rPr sz="2550" spc="114" dirty="0"/>
              <a:t>κρυπτογραφίας </a:t>
            </a:r>
            <a:r>
              <a:rPr sz="2550" spc="105" dirty="0"/>
              <a:t>και </a:t>
            </a:r>
            <a:r>
              <a:rPr sz="2550" spc="120" dirty="0"/>
              <a:t>των </a:t>
            </a:r>
            <a:r>
              <a:rPr sz="2550" spc="125" dirty="0"/>
              <a:t>συναρτήσεων </a:t>
            </a:r>
            <a:r>
              <a:rPr sz="2550" spc="130" dirty="0"/>
              <a:t> </a:t>
            </a:r>
            <a:r>
              <a:rPr sz="2550" spc="114" dirty="0"/>
              <a:t>κατακερματισμού</a:t>
            </a:r>
            <a:r>
              <a:rPr sz="2550" spc="60" dirty="0"/>
              <a:t> </a:t>
            </a:r>
            <a:r>
              <a:rPr sz="2550" spc="125" dirty="0"/>
              <a:t>στα</a:t>
            </a:r>
            <a:r>
              <a:rPr sz="2550" spc="65" dirty="0"/>
              <a:t> </a:t>
            </a:r>
            <a:r>
              <a:rPr sz="2550" spc="120" dirty="0"/>
              <a:t>συστήματα</a:t>
            </a:r>
            <a:r>
              <a:rPr sz="2550" spc="65" dirty="0"/>
              <a:t> </a:t>
            </a:r>
            <a:r>
              <a:rPr sz="2550" spc="105" dirty="0"/>
              <a:t>και</a:t>
            </a:r>
            <a:r>
              <a:rPr sz="2550" spc="65" dirty="0"/>
              <a:t> </a:t>
            </a:r>
            <a:r>
              <a:rPr sz="2550" spc="85" dirty="0"/>
              <a:t>τις</a:t>
            </a:r>
            <a:r>
              <a:rPr sz="2550" spc="65" dirty="0"/>
              <a:t> </a:t>
            </a:r>
            <a:r>
              <a:rPr sz="2550" spc="114" dirty="0"/>
              <a:t>υποδομές</a:t>
            </a:r>
            <a:r>
              <a:rPr sz="2550" spc="65" dirty="0"/>
              <a:t> </a:t>
            </a:r>
            <a:r>
              <a:rPr sz="2550" spc="110" dirty="0"/>
              <a:t>του</a:t>
            </a:r>
            <a:r>
              <a:rPr sz="2550" spc="60" dirty="0"/>
              <a:t> </a:t>
            </a:r>
            <a:r>
              <a:rPr sz="2550" spc="120" dirty="0"/>
              <a:t>τομέα</a:t>
            </a:r>
            <a:r>
              <a:rPr sz="2550" spc="65" dirty="0"/>
              <a:t> </a:t>
            </a:r>
            <a:r>
              <a:rPr sz="2550" spc="105" dirty="0"/>
              <a:t>της </a:t>
            </a:r>
            <a:r>
              <a:rPr sz="2550" spc="-625" dirty="0"/>
              <a:t> </a:t>
            </a:r>
            <a:r>
              <a:rPr sz="2550" spc="100" dirty="0"/>
              <a:t>υγείας;</a:t>
            </a:r>
            <a:r>
              <a:rPr sz="2550" spc="50" dirty="0"/>
              <a:t> </a:t>
            </a:r>
            <a:r>
              <a:rPr sz="2550" spc="105" dirty="0"/>
              <a:t>(συνέχεια)</a:t>
            </a:r>
            <a:endParaRPr sz="2550"/>
          </a:p>
        </p:txBody>
      </p:sp>
      <p:sp>
        <p:nvSpPr>
          <p:cNvPr id="3" name="object 3"/>
          <p:cNvSpPr txBox="1"/>
          <p:nvPr/>
        </p:nvSpPr>
        <p:spPr>
          <a:xfrm>
            <a:off x="1103630" y="1952942"/>
            <a:ext cx="8303259" cy="1306830"/>
          </a:xfrm>
          <a:prstGeom prst="rect">
            <a:avLst/>
          </a:prstGeom>
        </p:spPr>
        <p:txBody>
          <a:bodyPr vert="horz" wrap="square" lIns="0" tIns="12700" rIns="0" bIns="0" rtlCol="0">
            <a:spAutoFit/>
          </a:bodyPr>
          <a:lstStyle/>
          <a:p>
            <a:pPr marL="298450" marR="5080" indent="-285750">
              <a:lnSpc>
                <a:spcPct val="100000"/>
              </a:lnSpc>
              <a:spcBef>
                <a:spcPts val="100"/>
              </a:spcBef>
              <a:buClr>
                <a:srgbClr val="FFBA00"/>
              </a:buClr>
              <a:buSzPct val="127272"/>
              <a:buFont typeface="Arial"/>
              <a:buChar char="•"/>
              <a:tabLst>
                <a:tab pos="297815" algn="l"/>
                <a:tab pos="298450" algn="l"/>
              </a:tabLst>
            </a:pPr>
            <a:r>
              <a:rPr sz="1100" spc="110" dirty="0">
                <a:latin typeface="Calibri"/>
                <a:cs typeface="Calibri"/>
              </a:rPr>
              <a:t>Τα </a:t>
            </a:r>
            <a:r>
              <a:rPr sz="1100" spc="95" dirty="0">
                <a:latin typeface="Calibri"/>
                <a:cs typeface="Calibri"/>
              </a:rPr>
              <a:t>πιστοποιητικά </a:t>
            </a:r>
            <a:r>
              <a:rPr sz="1100" spc="110" dirty="0">
                <a:latin typeface="Calibri"/>
                <a:cs typeface="Calibri"/>
              </a:rPr>
              <a:t>μπορούν να </a:t>
            </a:r>
            <a:r>
              <a:rPr sz="1100" spc="105" dirty="0">
                <a:latin typeface="Calibri"/>
                <a:cs typeface="Calibri"/>
              </a:rPr>
              <a:t>χρησιμοποιηθούν σε </a:t>
            </a:r>
            <a:r>
              <a:rPr sz="1100" spc="90" dirty="0">
                <a:latin typeface="Calibri"/>
                <a:cs typeface="Calibri"/>
              </a:rPr>
              <a:t>κρίσιμες </a:t>
            </a:r>
            <a:r>
              <a:rPr sz="1100" spc="110" dirty="0">
                <a:latin typeface="Calibri"/>
                <a:cs typeface="Calibri"/>
              </a:rPr>
              <a:t>υποδομές </a:t>
            </a:r>
            <a:r>
              <a:rPr sz="1100" spc="95" dirty="0">
                <a:latin typeface="Calibri"/>
                <a:cs typeface="Calibri"/>
              </a:rPr>
              <a:t>της </a:t>
            </a:r>
            <a:r>
              <a:rPr sz="1100" spc="110" dirty="0">
                <a:latin typeface="Calibri"/>
                <a:cs typeface="Calibri"/>
              </a:rPr>
              <a:t>υποδομής </a:t>
            </a:r>
            <a:r>
              <a:rPr sz="1100" spc="90" dirty="0">
                <a:latin typeface="Calibri"/>
                <a:cs typeface="Calibri"/>
              </a:rPr>
              <a:t>υγείας, </a:t>
            </a:r>
            <a:r>
              <a:rPr sz="1100" spc="114" dirty="0">
                <a:latin typeface="Calibri"/>
                <a:cs typeface="Calibri"/>
              </a:rPr>
              <a:t>όπως η </a:t>
            </a:r>
            <a:r>
              <a:rPr sz="1100" spc="120" dirty="0">
                <a:latin typeface="Calibri"/>
                <a:cs typeface="Calibri"/>
              </a:rPr>
              <a:t> </a:t>
            </a:r>
            <a:r>
              <a:rPr sz="1100" spc="110" dirty="0">
                <a:latin typeface="Calibri"/>
                <a:cs typeface="Calibri"/>
              </a:rPr>
              <a:t>κρυπτογράφηση</a:t>
            </a:r>
            <a:r>
              <a:rPr sz="1100" spc="55" dirty="0">
                <a:latin typeface="Calibri"/>
                <a:cs typeface="Calibri"/>
              </a:rPr>
              <a:t> </a:t>
            </a:r>
            <a:r>
              <a:rPr sz="1100" spc="95" dirty="0">
                <a:latin typeface="Calibri"/>
                <a:cs typeface="Calibri"/>
              </a:rPr>
              <a:t>της</a:t>
            </a:r>
            <a:r>
              <a:rPr sz="1100" spc="55" dirty="0">
                <a:latin typeface="Calibri"/>
                <a:cs typeface="Calibri"/>
              </a:rPr>
              <a:t> </a:t>
            </a:r>
            <a:r>
              <a:rPr sz="1100" spc="95" dirty="0">
                <a:latin typeface="Calibri"/>
                <a:cs typeface="Calibri"/>
              </a:rPr>
              <a:t>επικοινωνίας</a:t>
            </a:r>
            <a:r>
              <a:rPr sz="1100" spc="55" dirty="0">
                <a:latin typeface="Calibri"/>
                <a:cs typeface="Calibri"/>
              </a:rPr>
              <a:t> </a:t>
            </a:r>
            <a:r>
              <a:rPr sz="1100" spc="105" dirty="0">
                <a:latin typeface="Calibri"/>
                <a:cs typeface="Calibri"/>
              </a:rPr>
              <a:t>στα</a:t>
            </a:r>
            <a:r>
              <a:rPr sz="1100" spc="65" dirty="0">
                <a:latin typeface="Calibri"/>
                <a:cs typeface="Calibri"/>
              </a:rPr>
              <a:t> </a:t>
            </a:r>
            <a:r>
              <a:rPr sz="1100" spc="100" dirty="0">
                <a:latin typeface="Calibri"/>
                <a:cs typeface="Calibri"/>
              </a:rPr>
              <a:t>εσωτερικά</a:t>
            </a:r>
            <a:r>
              <a:rPr sz="1100" spc="55" dirty="0">
                <a:latin typeface="Calibri"/>
                <a:cs typeface="Calibri"/>
              </a:rPr>
              <a:t> </a:t>
            </a:r>
            <a:r>
              <a:rPr sz="1100" spc="95" dirty="0">
                <a:latin typeface="Calibri"/>
                <a:cs typeface="Calibri"/>
              </a:rPr>
              <a:t>δίκτυα</a:t>
            </a:r>
            <a:r>
              <a:rPr sz="1100" spc="55" dirty="0">
                <a:latin typeface="Calibri"/>
                <a:cs typeface="Calibri"/>
              </a:rPr>
              <a:t> </a:t>
            </a:r>
            <a:r>
              <a:rPr sz="1100" spc="100" dirty="0">
                <a:latin typeface="Calibri"/>
                <a:cs typeface="Calibri"/>
              </a:rPr>
              <a:t>ενός</a:t>
            </a:r>
            <a:r>
              <a:rPr sz="1100" spc="55" dirty="0">
                <a:latin typeface="Calibri"/>
                <a:cs typeface="Calibri"/>
              </a:rPr>
              <a:t> </a:t>
            </a:r>
            <a:r>
              <a:rPr sz="1100" spc="100" dirty="0">
                <a:latin typeface="Calibri"/>
                <a:cs typeface="Calibri"/>
              </a:rPr>
              <a:t>νοσοκομείου,</a:t>
            </a:r>
            <a:r>
              <a:rPr sz="1100" spc="60" dirty="0">
                <a:latin typeface="Calibri"/>
                <a:cs typeface="Calibri"/>
              </a:rPr>
              <a:t> </a:t>
            </a:r>
            <a:r>
              <a:rPr sz="1100" spc="114" dirty="0">
                <a:latin typeface="Calibri"/>
                <a:cs typeface="Calibri"/>
              </a:rPr>
              <a:t>η</a:t>
            </a:r>
            <a:r>
              <a:rPr sz="1100" spc="55" dirty="0">
                <a:latin typeface="Calibri"/>
                <a:cs typeface="Calibri"/>
              </a:rPr>
              <a:t> </a:t>
            </a:r>
            <a:r>
              <a:rPr sz="1100" spc="100" dirty="0">
                <a:latin typeface="Calibri"/>
                <a:cs typeface="Calibri"/>
              </a:rPr>
              <a:t>δημιουργία</a:t>
            </a:r>
            <a:r>
              <a:rPr sz="1100" spc="55" dirty="0">
                <a:latin typeface="Calibri"/>
                <a:cs typeface="Calibri"/>
              </a:rPr>
              <a:t> </a:t>
            </a:r>
            <a:r>
              <a:rPr sz="1100" spc="114" dirty="0">
                <a:latin typeface="Calibri"/>
                <a:cs typeface="Calibri"/>
              </a:rPr>
              <a:t>ασφαλούς</a:t>
            </a:r>
            <a:r>
              <a:rPr sz="1100" spc="60" dirty="0">
                <a:latin typeface="Calibri"/>
                <a:cs typeface="Calibri"/>
              </a:rPr>
              <a:t> </a:t>
            </a:r>
            <a:r>
              <a:rPr sz="1100" spc="105" dirty="0">
                <a:latin typeface="Calibri"/>
                <a:cs typeface="Calibri"/>
              </a:rPr>
              <a:t>σύνδεσης</a:t>
            </a:r>
            <a:r>
              <a:rPr sz="1100" spc="55" dirty="0">
                <a:latin typeface="Calibri"/>
                <a:cs typeface="Calibri"/>
              </a:rPr>
              <a:t> </a:t>
            </a:r>
            <a:r>
              <a:rPr sz="1100" spc="100" dirty="0">
                <a:latin typeface="Calibri"/>
                <a:cs typeface="Calibri"/>
              </a:rPr>
              <a:t>όταν </a:t>
            </a:r>
            <a:r>
              <a:rPr sz="1100" spc="-235" dirty="0">
                <a:latin typeface="Calibri"/>
                <a:cs typeface="Calibri"/>
              </a:rPr>
              <a:t> </a:t>
            </a:r>
            <a:r>
              <a:rPr sz="1100" spc="85" dirty="0">
                <a:latin typeface="Calibri"/>
                <a:cs typeface="Calibri"/>
              </a:rPr>
              <a:t>οι</a:t>
            </a:r>
            <a:r>
              <a:rPr sz="1100" spc="55" dirty="0">
                <a:latin typeface="Calibri"/>
                <a:cs typeface="Calibri"/>
              </a:rPr>
              <a:t> </a:t>
            </a:r>
            <a:r>
              <a:rPr sz="1100" spc="95" dirty="0">
                <a:latin typeface="Calibri"/>
                <a:cs typeface="Calibri"/>
              </a:rPr>
              <a:t>ασθενείς</a:t>
            </a:r>
            <a:r>
              <a:rPr sz="1100" spc="55" dirty="0">
                <a:latin typeface="Calibri"/>
                <a:cs typeface="Calibri"/>
              </a:rPr>
              <a:t> </a:t>
            </a:r>
            <a:r>
              <a:rPr sz="1100" spc="114" dirty="0">
                <a:latin typeface="Calibri"/>
                <a:cs typeface="Calibri"/>
              </a:rPr>
              <a:t>ή</a:t>
            </a:r>
            <a:r>
              <a:rPr sz="1100" spc="365" dirty="0">
                <a:latin typeface="Calibri"/>
                <a:cs typeface="Calibri"/>
              </a:rPr>
              <a:t> </a:t>
            </a:r>
            <a:r>
              <a:rPr sz="1100" spc="90" dirty="0">
                <a:latin typeface="Calibri"/>
                <a:cs typeface="Calibri"/>
              </a:rPr>
              <a:t>ιατρικό</a:t>
            </a:r>
            <a:r>
              <a:rPr sz="1100" spc="60" dirty="0">
                <a:latin typeface="Calibri"/>
                <a:cs typeface="Calibri"/>
              </a:rPr>
              <a:t> </a:t>
            </a:r>
            <a:r>
              <a:rPr sz="1100" spc="95" dirty="0">
                <a:latin typeface="Calibri"/>
                <a:cs typeface="Calibri"/>
              </a:rPr>
              <a:t>επισκέπτονται</a:t>
            </a:r>
            <a:r>
              <a:rPr sz="1100" spc="55" dirty="0">
                <a:latin typeface="Calibri"/>
                <a:cs typeface="Calibri"/>
              </a:rPr>
              <a:t> </a:t>
            </a:r>
            <a:r>
              <a:rPr sz="1100" spc="100" dirty="0">
                <a:latin typeface="Calibri"/>
                <a:cs typeface="Calibri"/>
              </a:rPr>
              <a:t>υπηρεσίες</a:t>
            </a:r>
            <a:r>
              <a:rPr sz="1100" spc="50" dirty="0">
                <a:latin typeface="Calibri"/>
                <a:cs typeface="Calibri"/>
              </a:rPr>
              <a:t> </a:t>
            </a:r>
            <a:r>
              <a:rPr sz="1100" spc="90" dirty="0">
                <a:latin typeface="Calibri"/>
                <a:cs typeface="Calibri"/>
              </a:rPr>
              <a:t>για</a:t>
            </a:r>
            <a:r>
              <a:rPr sz="1100" spc="60" dirty="0">
                <a:latin typeface="Calibri"/>
                <a:cs typeface="Calibri"/>
              </a:rPr>
              <a:t> </a:t>
            </a:r>
            <a:r>
              <a:rPr sz="1100" spc="90" dirty="0">
                <a:latin typeface="Calibri"/>
                <a:cs typeface="Calibri"/>
              </a:rPr>
              <a:t>τιμολόγιαιατρικό</a:t>
            </a:r>
            <a:r>
              <a:rPr sz="1100" spc="65" dirty="0">
                <a:latin typeface="Calibri"/>
                <a:cs typeface="Calibri"/>
              </a:rPr>
              <a:t> </a:t>
            </a:r>
            <a:r>
              <a:rPr sz="1100" spc="85" dirty="0">
                <a:latin typeface="Calibri"/>
                <a:cs typeface="Calibri"/>
              </a:rPr>
              <a:t>ιστορικό,</a:t>
            </a:r>
            <a:r>
              <a:rPr sz="1100" spc="50" dirty="0">
                <a:latin typeface="Calibri"/>
                <a:cs typeface="Calibri"/>
              </a:rPr>
              <a:t> </a:t>
            </a:r>
            <a:r>
              <a:rPr sz="1100" spc="95" dirty="0">
                <a:latin typeface="Calibri"/>
                <a:cs typeface="Calibri"/>
              </a:rPr>
              <a:t>χειροκίνητη</a:t>
            </a:r>
            <a:r>
              <a:rPr sz="1100" spc="55" dirty="0">
                <a:latin typeface="Calibri"/>
                <a:cs typeface="Calibri"/>
              </a:rPr>
              <a:t> </a:t>
            </a:r>
            <a:r>
              <a:rPr sz="1100" spc="105" dirty="0">
                <a:latin typeface="Calibri"/>
                <a:cs typeface="Calibri"/>
              </a:rPr>
              <a:t>κράτηση</a:t>
            </a:r>
            <a:r>
              <a:rPr sz="1100" spc="365" dirty="0">
                <a:latin typeface="Calibri"/>
                <a:cs typeface="Calibri"/>
              </a:rPr>
              <a:t> </a:t>
            </a:r>
            <a:r>
              <a:rPr sz="1100" spc="100" dirty="0">
                <a:latin typeface="Calibri"/>
                <a:cs typeface="Calibri"/>
              </a:rPr>
              <a:t>ραντεβού.</a:t>
            </a:r>
            <a:endParaRPr sz="1100">
              <a:latin typeface="Calibri"/>
              <a:cs typeface="Calibri"/>
            </a:endParaRPr>
          </a:p>
          <a:p>
            <a:pPr marL="298450" marR="575945" indent="-285750">
              <a:lnSpc>
                <a:spcPct val="100000"/>
              </a:lnSpc>
              <a:spcBef>
                <a:spcPts val="865"/>
              </a:spcBef>
              <a:buClr>
                <a:srgbClr val="FFBA00"/>
              </a:buClr>
              <a:buSzPct val="127272"/>
              <a:buFont typeface="Arial"/>
              <a:buChar char="•"/>
              <a:tabLst>
                <a:tab pos="297815" algn="l"/>
                <a:tab pos="298450" algn="l"/>
              </a:tabLst>
            </a:pPr>
            <a:r>
              <a:rPr sz="1100" spc="75" dirty="0">
                <a:latin typeface="Calibri"/>
                <a:cs typeface="Calibri"/>
              </a:rPr>
              <a:t>Οι </a:t>
            </a:r>
            <a:r>
              <a:rPr sz="1100" spc="80" dirty="0">
                <a:latin typeface="Calibri"/>
                <a:cs typeface="Calibri"/>
              </a:rPr>
              <a:t>υποδομές </a:t>
            </a:r>
            <a:r>
              <a:rPr sz="1100" spc="75" dirty="0">
                <a:latin typeface="Calibri"/>
                <a:cs typeface="Calibri"/>
              </a:rPr>
              <a:t>του </a:t>
            </a:r>
            <a:r>
              <a:rPr sz="1100" spc="60" dirty="0">
                <a:latin typeface="Calibri"/>
                <a:cs typeface="Calibri"/>
              </a:rPr>
              <a:t>ΙοΤ, </a:t>
            </a:r>
            <a:r>
              <a:rPr sz="1100" spc="90" dirty="0">
                <a:latin typeface="Calibri"/>
                <a:cs typeface="Calibri"/>
              </a:rPr>
              <a:t>όπως </a:t>
            </a:r>
            <a:r>
              <a:rPr sz="1100" spc="60" dirty="0">
                <a:latin typeface="Calibri"/>
                <a:cs typeface="Calibri"/>
              </a:rPr>
              <a:t>οι </a:t>
            </a:r>
            <a:r>
              <a:rPr sz="1100" spc="70" dirty="0">
                <a:latin typeface="Calibri"/>
                <a:cs typeface="Calibri"/>
              </a:rPr>
              <a:t>(επ)αισθητήρες, </a:t>
            </a:r>
            <a:r>
              <a:rPr sz="1100" spc="60" dirty="0">
                <a:latin typeface="Calibri"/>
                <a:cs typeface="Calibri"/>
              </a:rPr>
              <a:t>οι </a:t>
            </a:r>
            <a:r>
              <a:rPr sz="1100" spc="70" dirty="0">
                <a:latin typeface="Calibri"/>
                <a:cs typeface="Calibri"/>
              </a:rPr>
              <a:t>οποίοι </a:t>
            </a:r>
            <a:r>
              <a:rPr sz="1100" spc="75" dirty="0">
                <a:latin typeface="Calibri"/>
                <a:cs typeface="Calibri"/>
              </a:rPr>
              <a:t>χρησιμοποιούν την </a:t>
            </a:r>
            <a:r>
              <a:rPr sz="1100" spc="70" dirty="0">
                <a:latin typeface="Calibri"/>
                <a:cs typeface="Calibri"/>
              </a:rPr>
              <a:t>κίνηση </a:t>
            </a:r>
            <a:r>
              <a:rPr sz="1100" spc="75" dirty="0">
                <a:latin typeface="Calibri"/>
                <a:cs typeface="Calibri"/>
              </a:rPr>
              <a:t>του </a:t>
            </a:r>
            <a:r>
              <a:rPr sz="1100" spc="65" dirty="0">
                <a:latin typeface="Calibri"/>
                <a:cs typeface="Calibri"/>
              </a:rPr>
              <a:t>Ίντερνετ </a:t>
            </a:r>
            <a:r>
              <a:rPr sz="1100" spc="70" dirty="0">
                <a:latin typeface="Calibri"/>
                <a:cs typeface="Calibri"/>
              </a:rPr>
              <a:t>για </a:t>
            </a:r>
            <a:r>
              <a:rPr sz="1100" spc="75" dirty="0">
                <a:latin typeface="Calibri"/>
                <a:cs typeface="Calibri"/>
              </a:rPr>
              <a:t>την </a:t>
            </a:r>
            <a:r>
              <a:rPr sz="1100" spc="80" dirty="0">
                <a:latin typeface="Calibri"/>
                <a:cs typeface="Calibri"/>
              </a:rPr>
              <a:t> ασύρματη</a:t>
            </a:r>
            <a:r>
              <a:rPr sz="1100" spc="45" dirty="0">
                <a:latin typeface="Calibri"/>
                <a:cs typeface="Calibri"/>
              </a:rPr>
              <a:t> </a:t>
            </a:r>
            <a:r>
              <a:rPr sz="1100" spc="70" dirty="0">
                <a:latin typeface="Calibri"/>
                <a:cs typeface="Calibri"/>
              </a:rPr>
              <a:t>και</a:t>
            </a:r>
            <a:r>
              <a:rPr sz="1100" spc="45" dirty="0">
                <a:latin typeface="Calibri"/>
                <a:cs typeface="Calibri"/>
              </a:rPr>
              <a:t> </a:t>
            </a:r>
            <a:r>
              <a:rPr sz="1100" spc="80" dirty="0">
                <a:latin typeface="Calibri"/>
                <a:cs typeface="Calibri"/>
              </a:rPr>
              <a:t>αυτόματη</a:t>
            </a:r>
            <a:r>
              <a:rPr sz="1100" spc="45" dirty="0">
                <a:latin typeface="Calibri"/>
                <a:cs typeface="Calibri"/>
              </a:rPr>
              <a:t> </a:t>
            </a:r>
            <a:r>
              <a:rPr sz="1100" spc="80" dirty="0">
                <a:latin typeface="Calibri"/>
                <a:cs typeface="Calibri"/>
              </a:rPr>
              <a:t>αποστολή</a:t>
            </a:r>
            <a:r>
              <a:rPr sz="1100" spc="45" dirty="0">
                <a:latin typeface="Calibri"/>
                <a:cs typeface="Calibri"/>
              </a:rPr>
              <a:t> </a:t>
            </a:r>
            <a:r>
              <a:rPr sz="1100" spc="75" dirty="0">
                <a:latin typeface="Calibri"/>
                <a:cs typeface="Calibri"/>
              </a:rPr>
              <a:t>ζωτικών</a:t>
            </a:r>
            <a:r>
              <a:rPr sz="1100" spc="40" dirty="0">
                <a:latin typeface="Calibri"/>
                <a:cs typeface="Calibri"/>
              </a:rPr>
              <a:t> </a:t>
            </a:r>
            <a:r>
              <a:rPr sz="1100" spc="75" dirty="0">
                <a:latin typeface="Calibri"/>
                <a:cs typeface="Calibri"/>
              </a:rPr>
              <a:t>σημείων,</a:t>
            </a:r>
            <a:r>
              <a:rPr sz="1100" spc="40" dirty="0">
                <a:latin typeface="Calibri"/>
                <a:cs typeface="Calibri"/>
              </a:rPr>
              <a:t> </a:t>
            </a:r>
            <a:r>
              <a:rPr sz="1100" spc="70" dirty="0">
                <a:latin typeface="Calibri"/>
                <a:cs typeface="Calibri"/>
              </a:rPr>
              <a:t>πρέπει</a:t>
            </a:r>
            <a:r>
              <a:rPr sz="1100" spc="50" dirty="0">
                <a:latin typeface="Calibri"/>
                <a:cs typeface="Calibri"/>
              </a:rPr>
              <a:t> </a:t>
            </a:r>
            <a:r>
              <a:rPr sz="1100" spc="75" dirty="0">
                <a:latin typeface="Calibri"/>
                <a:cs typeface="Calibri"/>
              </a:rPr>
              <a:t>στους</a:t>
            </a:r>
            <a:r>
              <a:rPr sz="1100" spc="40" dirty="0">
                <a:latin typeface="Calibri"/>
                <a:cs typeface="Calibri"/>
              </a:rPr>
              <a:t> </a:t>
            </a:r>
            <a:r>
              <a:rPr sz="1100" spc="70" dirty="0">
                <a:latin typeface="Calibri"/>
                <a:cs typeface="Calibri"/>
              </a:rPr>
              <a:t>κεντρικούς</a:t>
            </a:r>
            <a:r>
              <a:rPr sz="1100" spc="40" dirty="0">
                <a:latin typeface="Calibri"/>
                <a:cs typeface="Calibri"/>
              </a:rPr>
              <a:t> </a:t>
            </a:r>
            <a:r>
              <a:rPr sz="1100" spc="80" dirty="0">
                <a:latin typeface="Calibri"/>
                <a:cs typeface="Calibri"/>
              </a:rPr>
              <a:t>σταθμούς</a:t>
            </a:r>
            <a:r>
              <a:rPr sz="1100" spc="45" dirty="0">
                <a:latin typeface="Calibri"/>
                <a:cs typeface="Calibri"/>
              </a:rPr>
              <a:t> </a:t>
            </a:r>
            <a:r>
              <a:rPr sz="1100" spc="85" dirty="0">
                <a:latin typeface="Calibri"/>
                <a:cs typeface="Calibri"/>
              </a:rPr>
              <a:t>που</a:t>
            </a:r>
            <a:r>
              <a:rPr sz="1100" spc="45" dirty="0">
                <a:latin typeface="Calibri"/>
                <a:cs typeface="Calibri"/>
              </a:rPr>
              <a:t> </a:t>
            </a:r>
            <a:r>
              <a:rPr sz="1100" spc="75" dirty="0">
                <a:latin typeface="Calibri"/>
                <a:cs typeface="Calibri"/>
              </a:rPr>
              <a:t>συλλέγουν</a:t>
            </a:r>
            <a:r>
              <a:rPr sz="1100" spc="40" dirty="0">
                <a:latin typeface="Calibri"/>
                <a:cs typeface="Calibri"/>
              </a:rPr>
              <a:t> </a:t>
            </a:r>
            <a:r>
              <a:rPr sz="1100" spc="65" dirty="0">
                <a:latin typeface="Calibri"/>
                <a:cs typeface="Calibri"/>
              </a:rPr>
              <a:t>ιατρικά </a:t>
            </a:r>
            <a:r>
              <a:rPr sz="1100" spc="-235" dirty="0">
                <a:latin typeface="Calibri"/>
                <a:cs typeface="Calibri"/>
              </a:rPr>
              <a:t> </a:t>
            </a:r>
            <a:r>
              <a:rPr sz="1100" spc="75" dirty="0">
                <a:latin typeface="Calibri"/>
                <a:cs typeface="Calibri"/>
              </a:rPr>
              <a:t>δεδομένα, μια </a:t>
            </a:r>
            <a:r>
              <a:rPr sz="1100" spc="80" dirty="0">
                <a:latin typeface="Calibri"/>
                <a:cs typeface="Calibri"/>
              </a:rPr>
              <a:t>κρυπτογραφημένη σύνδεση </a:t>
            </a:r>
            <a:r>
              <a:rPr sz="1100" spc="70" dirty="0">
                <a:latin typeface="Calibri"/>
                <a:cs typeface="Calibri"/>
              </a:rPr>
              <a:t>πριν </a:t>
            </a:r>
            <a:r>
              <a:rPr sz="1100" spc="90" dirty="0">
                <a:latin typeface="Calibri"/>
                <a:cs typeface="Calibri"/>
              </a:rPr>
              <a:t>από </a:t>
            </a:r>
            <a:r>
              <a:rPr sz="1100" spc="75" dirty="0">
                <a:latin typeface="Calibri"/>
                <a:cs typeface="Calibri"/>
              </a:rPr>
              <a:t>την </a:t>
            </a:r>
            <a:r>
              <a:rPr sz="1100" spc="80" dirty="0">
                <a:latin typeface="Calibri"/>
                <a:cs typeface="Calibri"/>
              </a:rPr>
              <a:t>αποστολή οποιωνδήποτε δεδομένων </a:t>
            </a:r>
            <a:r>
              <a:rPr sz="1100" spc="70" dirty="0">
                <a:latin typeface="Calibri"/>
                <a:cs typeface="Calibri"/>
              </a:rPr>
              <a:t>για </a:t>
            </a:r>
            <a:r>
              <a:rPr sz="1100" spc="75" dirty="0">
                <a:latin typeface="Calibri"/>
                <a:cs typeface="Calibri"/>
              </a:rPr>
              <a:t>λόγους </a:t>
            </a:r>
            <a:r>
              <a:rPr sz="1100" spc="80" dirty="0">
                <a:latin typeface="Calibri"/>
                <a:cs typeface="Calibri"/>
              </a:rPr>
              <a:t> ασφαλείας</a:t>
            </a:r>
            <a:r>
              <a:rPr sz="1100" spc="40" dirty="0">
                <a:latin typeface="Calibri"/>
                <a:cs typeface="Calibri"/>
              </a:rPr>
              <a:t> </a:t>
            </a:r>
            <a:r>
              <a:rPr sz="1100" spc="70" dirty="0">
                <a:latin typeface="Calibri"/>
                <a:cs typeface="Calibri"/>
              </a:rPr>
              <a:t>και</a:t>
            </a:r>
            <a:r>
              <a:rPr sz="1100" spc="35" dirty="0">
                <a:latin typeface="Calibri"/>
                <a:cs typeface="Calibri"/>
              </a:rPr>
              <a:t> </a:t>
            </a:r>
            <a:r>
              <a:rPr sz="1100" spc="75" dirty="0">
                <a:latin typeface="Calibri"/>
                <a:cs typeface="Calibri"/>
              </a:rPr>
              <a:t>προστασίας</a:t>
            </a:r>
            <a:r>
              <a:rPr sz="1100" spc="40" dirty="0">
                <a:latin typeface="Calibri"/>
                <a:cs typeface="Calibri"/>
              </a:rPr>
              <a:t> </a:t>
            </a:r>
            <a:r>
              <a:rPr sz="1100" spc="70" dirty="0">
                <a:latin typeface="Calibri"/>
                <a:cs typeface="Calibri"/>
              </a:rPr>
              <a:t>της</a:t>
            </a:r>
            <a:r>
              <a:rPr sz="1100" spc="30" dirty="0">
                <a:latin typeface="Calibri"/>
                <a:cs typeface="Calibri"/>
              </a:rPr>
              <a:t> </a:t>
            </a:r>
            <a:r>
              <a:rPr sz="1100" spc="65" dirty="0">
                <a:latin typeface="Calibri"/>
                <a:cs typeface="Calibri"/>
              </a:rPr>
              <a:t>ιδιωτικής</a:t>
            </a:r>
            <a:r>
              <a:rPr sz="1100" spc="35" dirty="0">
                <a:latin typeface="Calibri"/>
                <a:cs typeface="Calibri"/>
              </a:rPr>
              <a:t> </a:t>
            </a:r>
            <a:r>
              <a:rPr sz="1100" spc="70" dirty="0">
                <a:latin typeface="Calibri"/>
                <a:cs typeface="Calibri"/>
              </a:rPr>
              <a:t>ζωής.</a:t>
            </a:r>
            <a:endParaRPr sz="1100">
              <a:latin typeface="Calibri"/>
              <a:cs typeface="Calibri"/>
            </a:endParaRPr>
          </a:p>
        </p:txBody>
      </p:sp>
      <p:pic>
        <p:nvPicPr>
          <p:cNvPr id="4" name="object 4"/>
          <p:cNvPicPr/>
          <p:nvPr/>
        </p:nvPicPr>
        <p:blipFill>
          <a:blip r:embed="rId2" cstate="print"/>
          <a:stretch>
            <a:fillRect/>
          </a:stretch>
        </p:blipFill>
        <p:spPr>
          <a:xfrm>
            <a:off x="2300604" y="3619182"/>
            <a:ext cx="6299835" cy="2583180"/>
          </a:xfrm>
          <a:prstGeom prst="rect">
            <a:avLst/>
          </a:prstGeom>
        </p:spPr>
      </p:pic>
      <p:pic>
        <p:nvPicPr>
          <p:cNvPr id="5" name="object 5"/>
          <p:cNvPicPr/>
          <p:nvPr/>
        </p:nvPicPr>
        <p:blipFill>
          <a:blip r:embed="rId3" cstate="print"/>
          <a:stretch>
            <a:fillRect/>
          </a:stretch>
        </p:blipFill>
        <p:spPr>
          <a:xfrm>
            <a:off x="8722994" y="5839459"/>
            <a:ext cx="1523682" cy="609600"/>
          </a:xfrm>
          <a:prstGeom prst="rect">
            <a:avLst/>
          </a:prstGeo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852170"/>
            <a:ext cx="9427210" cy="1111885"/>
          </a:xfrm>
          <a:prstGeom prst="rect">
            <a:avLst/>
          </a:prstGeom>
        </p:spPr>
        <p:txBody>
          <a:bodyPr vert="horz" wrap="square" lIns="0" tIns="57150" rIns="0" bIns="0" rtlCol="0">
            <a:spAutoFit/>
          </a:bodyPr>
          <a:lstStyle/>
          <a:p>
            <a:pPr marL="12700" marR="5080">
              <a:lnSpc>
                <a:spcPts val="2750"/>
              </a:lnSpc>
              <a:spcBef>
                <a:spcPts val="450"/>
              </a:spcBef>
            </a:pPr>
            <a:r>
              <a:rPr sz="2550" spc="125" dirty="0"/>
              <a:t>Ποια </a:t>
            </a:r>
            <a:r>
              <a:rPr sz="2550" spc="95" dirty="0"/>
              <a:t>είναι </a:t>
            </a:r>
            <a:r>
              <a:rPr sz="2550" spc="135" dirty="0"/>
              <a:t>η </a:t>
            </a:r>
            <a:r>
              <a:rPr sz="2550" spc="125" dirty="0"/>
              <a:t>χρήση </a:t>
            </a:r>
            <a:r>
              <a:rPr sz="2550" spc="105" dirty="0"/>
              <a:t>της </a:t>
            </a:r>
            <a:r>
              <a:rPr sz="2550" spc="114" dirty="0"/>
              <a:t>κρυπτογραφίας </a:t>
            </a:r>
            <a:r>
              <a:rPr sz="2550" spc="105" dirty="0"/>
              <a:t>και </a:t>
            </a:r>
            <a:r>
              <a:rPr sz="2550" spc="120" dirty="0"/>
              <a:t>των </a:t>
            </a:r>
            <a:r>
              <a:rPr sz="2550" spc="125" dirty="0"/>
              <a:t>συναρτήσεων </a:t>
            </a:r>
            <a:r>
              <a:rPr sz="2550" spc="130" dirty="0"/>
              <a:t> </a:t>
            </a:r>
            <a:r>
              <a:rPr sz="2550" spc="114" dirty="0"/>
              <a:t>κατακερματισμού</a:t>
            </a:r>
            <a:r>
              <a:rPr sz="2550" spc="60" dirty="0"/>
              <a:t> </a:t>
            </a:r>
            <a:r>
              <a:rPr sz="2550" spc="125" dirty="0"/>
              <a:t>στα</a:t>
            </a:r>
            <a:r>
              <a:rPr sz="2550" spc="65" dirty="0"/>
              <a:t> </a:t>
            </a:r>
            <a:r>
              <a:rPr sz="2550" spc="120" dirty="0"/>
              <a:t>συστήματα</a:t>
            </a:r>
            <a:r>
              <a:rPr sz="2550" spc="65" dirty="0"/>
              <a:t> </a:t>
            </a:r>
            <a:r>
              <a:rPr sz="2550" spc="105" dirty="0"/>
              <a:t>και</a:t>
            </a:r>
            <a:r>
              <a:rPr sz="2550" spc="65" dirty="0"/>
              <a:t> </a:t>
            </a:r>
            <a:r>
              <a:rPr sz="2550" spc="85" dirty="0"/>
              <a:t>τις</a:t>
            </a:r>
            <a:r>
              <a:rPr sz="2550" spc="65" dirty="0"/>
              <a:t> </a:t>
            </a:r>
            <a:r>
              <a:rPr sz="2550" spc="114" dirty="0"/>
              <a:t>υποδομές</a:t>
            </a:r>
            <a:r>
              <a:rPr sz="2550" spc="65" dirty="0"/>
              <a:t> </a:t>
            </a:r>
            <a:r>
              <a:rPr sz="2550" spc="110" dirty="0"/>
              <a:t>του</a:t>
            </a:r>
            <a:r>
              <a:rPr sz="2550" spc="60" dirty="0"/>
              <a:t> </a:t>
            </a:r>
            <a:r>
              <a:rPr sz="2550" spc="120" dirty="0"/>
              <a:t>τομέα</a:t>
            </a:r>
            <a:r>
              <a:rPr sz="2550" spc="65" dirty="0"/>
              <a:t> </a:t>
            </a:r>
            <a:r>
              <a:rPr sz="2550" spc="105" dirty="0"/>
              <a:t>της </a:t>
            </a:r>
            <a:r>
              <a:rPr sz="2550" spc="-625" dirty="0"/>
              <a:t> </a:t>
            </a:r>
            <a:r>
              <a:rPr sz="2550" spc="100" dirty="0"/>
              <a:t>υγείας;</a:t>
            </a:r>
            <a:r>
              <a:rPr sz="2550" spc="50" dirty="0"/>
              <a:t> </a:t>
            </a:r>
            <a:r>
              <a:rPr sz="2550" spc="105" dirty="0"/>
              <a:t>(συνέχεια)</a:t>
            </a:r>
            <a:endParaRPr sz="2550"/>
          </a:p>
        </p:txBody>
      </p:sp>
      <p:sp>
        <p:nvSpPr>
          <p:cNvPr id="3" name="object 3"/>
          <p:cNvSpPr txBox="1"/>
          <p:nvPr/>
        </p:nvSpPr>
        <p:spPr>
          <a:xfrm>
            <a:off x="1103630" y="2483802"/>
            <a:ext cx="8815070" cy="1604645"/>
          </a:xfrm>
          <a:prstGeom prst="rect">
            <a:avLst/>
          </a:prstGeom>
        </p:spPr>
        <p:txBody>
          <a:bodyPr vert="horz" wrap="square" lIns="0" tIns="21590" rIns="0" bIns="0" rtlCol="0">
            <a:spAutoFit/>
          </a:bodyPr>
          <a:lstStyle/>
          <a:p>
            <a:pPr marL="298450" marR="5080" indent="-285750">
              <a:lnSpc>
                <a:spcPts val="1910"/>
              </a:lnSpc>
              <a:spcBef>
                <a:spcPts val="170"/>
              </a:spcBef>
              <a:buClr>
                <a:srgbClr val="FFBA00"/>
              </a:buClr>
              <a:buSzPct val="125000"/>
              <a:buFont typeface="Arial"/>
              <a:buChar char="•"/>
              <a:tabLst>
                <a:tab pos="297815" algn="l"/>
                <a:tab pos="298450" algn="l"/>
              </a:tabLst>
            </a:pPr>
            <a:r>
              <a:rPr sz="1600" spc="150" dirty="0">
                <a:latin typeface="Calibri"/>
                <a:cs typeface="Calibri"/>
              </a:rPr>
              <a:t>Οι </a:t>
            </a:r>
            <a:r>
              <a:rPr sz="1600" spc="135" dirty="0">
                <a:latin typeface="Calibri"/>
                <a:cs typeface="Calibri"/>
              </a:rPr>
              <a:t>επικοινωνίες </a:t>
            </a:r>
            <a:r>
              <a:rPr sz="1600" spc="145" dirty="0">
                <a:latin typeface="Calibri"/>
                <a:cs typeface="Calibri"/>
              </a:rPr>
              <a:t>PtP </a:t>
            </a:r>
            <a:r>
              <a:rPr sz="1600" spc="150" dirty="0">
                <a:latin typeface="Calibri"/>
                <a:cs typeface="Calibri"/>
              </a:rPr>
              <a:t>μεταξύ </a:t>
            </a:r>
            <a:r>
              <a:rPr sz="1600" spc="170" dirty="0">
                <a:latin typeface="Calibri"/>
                <a:cs typeface="Calibri"/>
              </a:rPr>
              <a:t>βάσεων </a:t>
            </a:r>
            <a:r>
              <a:rPr sz="1600" spc="160" dirty="0">
                <a:latin typeface="Calibri"/>
                <a:cs typeface="Calibri"/>
              </a:rPr>
              <a:t>δεδομένων </a:t>
            </a:r>
            <a:r>
              <a:rPr sz="1600" spc="170" dirty="0">
                <a:latin typeface="Calibri"/>
                <a:cs typeface="Calibri"/>
              </a:rPr>
              <a:t>ή </a:t>
            </a:r>
            <a:r>
              <a:rPr sz="1600" spc="150" dirty="0">
                <a:latin typeface="Calibri"/>
                <a:cs typeface="Calibri"/>
              </a:rPr>
              <a:t>εξωτερικών </a:t>
            </a:r>
            <a:r>
              <a:rPr sz="1600" spc="160" dirty="0">
                <a:latin typeface="Calibri"/>
                <a:cs typeface="Calibri"/>
              </a:rPr>
              <a:t>οργανώσεων, </a:t>
            </a:r>
            <a:r>
              <a:rPr sz="1600" spc="170" dirty="0">
                <a:latin typeface="Calibri"/>
                <a:cs typeface="Calibri"/>
              </a:rPr>
              <a:t>όπως </a:t>
            </a:r>
            <a:r>
              <a:rPr sz="1600" spc="125" dirty="0">
                <a:latin typeface="Calibri"/>
                <a:cs typeface="Calibri"/>
              </a:rPr>
              <a:t>οι </a:t>
            </a:r>
            <a:r>
              <a:rPr sz="1600" spc="-350" dirty="0">
                <a:latin typeface="Calibri"/>
                <a:cs typeface="Calibri"/>
              </a:rPr>
              <a:t> </a:t>
            </a:r>
            <a:r>
              <a:rPr sz="1600" spc="145" dirty="0">
                <a:latin typeface="Calibri"/>
                <a:cs typeface="Calibri"/>
              </a:rPr>
              <a:t>ασφαλιστικές</a:t>
            </a:r>
            <a:r>
              <a:rPr sz="1600" spc="75" dirty="0">
                <a:latin typeface="Calibri"/>
                <a:cs typeface="Calibri"/>
              </a:rPr>
              <a:t> </a:t>
            </a:r>
            <a:r>
              <a:rPr sz="1600" spc="125" dirty="0">
                <a:latin typeface="Calibri"/>
                <a:cs typeface="Calibri"/>
              </a:rPr>
              <a:t>εταιρείες,</a:t>
            </a:r>
            <a:r>
              <a:rPr sz="1600" spc="80" dirty="0">
                <a:latin typeface="Calibri"/>
                <a:cs typeface="Calibri"/>
              </a:rPr>
              <a:t> </a:t>
            </a:r>
            <a:r>
              <a:rPr sz="1600" spc="135" dirty="0">
                <a:latin typeface="Calibri"/>
                <a:cs typeface="Calibri"/>
              </a:rPr>
              <a:t>για</a:t>
            </a:r>
            <a:r>
              <a:rPr sz="1600" spc="75" dirty="0">
                <a:latin typeface="Calibri"/>
                <a:cs typeface="Calibri"/>
              </a:rPr>
              <a:t> </a:t>
            </a:r>
            <a:r>
              <a:rPr sz="1600" spc="145" dirty="0">
                <a:latin typeface="Calibri"/>
                <a:cs typeface="Calibri"/>
              </a:rPr>
              <a:t>την</a:t>
            </a:r>
            <a:r>
              <a:rPr sz="1600" spc="75" dirty="0">
                <a:latin typeface="Calibri"/>
                <a:cs typeface="Calibri"/>
              </a:rPr>
              <a:t> </a:t>
            </a:r>
            <a:r>
              <a:rPr sz="1600" spc="155" dirty="0">
                <a:latin typeface="Calibri"/>
                <a:cs typeface="Calibri"/>
              </a:rPr>
              <a:t>ανταλλαγή</a:t>
            </a:r>
            <a:r>
              <a:rPr sz="1600" spc="75" dirty="0">
                <a:latin typeface="Calibri"/>
                <a:cs typeface="Calibri"/>
              </a:rPr>
              <a:t> </a:t>
            </a:r>
            <a:r>
              <a:rPr sz="1600" spc="160" dirty="0">
                <a:latin typeface="Calibri"/>
                <a:cs typeface="Calibri"/>
              </a:rPr>
              <a:t>δεδομένων</a:t>
            </a:r>
            <a:r>
              <a:rPr sz="1600" spc="85" dirty="0">
                <a:latin typeface="Calibri"/>
                <a:cs typeface="Calibri"/>
              </a:rPr>
              <a:t> </a:t>
            </a:r>
            <a:r>
              <a:rPr sz="1600" spc="145" dirty="0">
                <a:latin typeface="Calibri"/>
                <a:cs typeface="Calibri"/>
              </a:rPr>
              <a:t>πρέπει</a:t>
            </a:r>
            <a:r>
              <a:rPr sz="1600" spc="80" dirty="0">
                <a:latin typeface="Calibri"/>
                <a:cs typeface="Calibri"/>
              </a:rPr>
              <a:t> </a:t>
            </a:r>
            <a:r>
              <a:rPr sz="1600" spc="160" dirty="0">
                <a:latin typeface="Calibri"/>
                <a:cs typeface="Calibri"/>
              </a:rPr>
              <a:t>να</a:t>
            </a:r>
            <a:r>
              <a:rPr sz="1600" spc="75" dirty="0">
                <a:latin typeface="Calibri"/>
                <a:cs typeface="Calibri"/>
              </a:rPr>
              <a:t> </a:t>
            </a:r>
            <a:r>
              <a:rPr sz="1600" spc="155" dirty="0">
                <a:latin typeface="Calibri"/>
                <a:cs typeface="Calibri"/>
              </a:rPr>
              <a:t>κρυπτογραφούνται </a:t>
            </a:r>
            <a:r>
              <a:rPr sz="1600" spc="-345" dirty="0">
                <a:latin typeface="Calibri"/>
                <a:cs typeface="Calibri"/>
              </a:rPr>
              <a:t> </a:t>
            </a:r>
            <a:r>
              <a:rPr sz="1600" spc="135" dirty="0">
                <a:latin typeface="Calibri"/>
                <a:cs typeface="Calibri"/>
              </a:rPr>
              <a:t>και</a:t>
            </a:r>
            <a:r>
              <a:rPr sz="1600" spc="70" dirty="0">
                <a:latin typeface="Calibri"/>
                <a:cs typeface="Calibri"/>
              </a:rPr>
              <a:t> </a:t>
            </a:r>
            <a:r>
              <a:rPr sz="1600" spc="160" dirty="0">
                <a:latin typeface="Calibri"/>
                <a:cs typeface="Calibri"/>
              </a:rPr>
              <a:t>να</a:t>
            </a:r>
            <a:r>
              <a:rPr sz="1600" spc="70" dirty="0">
                <a:latin typeface="Calibri"/>
                <a:cs typeface="Calibri"/>
              </a:rPr>
              <a:t> </a:t>
            </a:r>
            <a:r>
              <a:rPr sz="1600" spc="125" dirty="0">
                <a:latin typeface="Calibri"/>
                <a:cs typeface="Calibri"/>
              </a:rPr>
              <a:t>είναι</a:t>
            </a:r>
            <a:r>
              <a:rPr sz="1600" spc="75" dirty="0">
                <a:latin typeface="Calibri"/>
                <a:cs typeface="Calibri"/>
              </a:rPr>
              <a:t> </a:t>
            </a:r>
            <a:r>
              <a:rPr sz="1600" spc="155" dirty="0">
                <a:latin typeface="Calibri"/>
                <a:cs typeface="Calibri"/>
              </a:rPr>
              <a:t>ασφαλείς</a:t>
            </a:r>
            <a:r>
              <a:rPr sz="1600" spc="70" dirty="0">
                <a:latin typeface="Calibri"/>
                <a:cs typeface="Calibri"/>
              </a:rPr>
              <a:t> </a:t>
            </a:r>
            <a:r>
              <a:rPr sz="1600" spc="135" dirty="0">
                <a:latin typeface="Calibri"/>
                <a:cs typeface="Calibri"/>
              </a:rPr>
              <a:t>για</a:t>
            </a:r>
            <a:r>
              <a:rPr sz="1600" spc="75" dirty="0">
                <a:latin typeface="Calibri"/>
                <a:cs typeface="Calibri"/>
              </a:rPr>
              <a:t> </a:t>
            </a:r>
            <a:r>
              <a:rPr sz="1600" spc="145" dirty="0">
                <a:latin typeface="Calibri"/>
                <a:cs typeface="Calibri"/>
              </a:rPr>
              <a:t>την</a:t>
            </a:r>
            <a:r>
              <a:rPr sz="1600" spc="65" dirty="0">
                <a:latin typeface="Calibri"/>
                <a:cs typeface="Calibri"/>
              </a:rPr>
              <a:t> </a:t>
            </a:r>
            <a:r>
              <a:rPr sz="1600" spc="155" dirty="0">
                <a:latin typeface="Calibri"/>
                <a:cs typeface="Calibri"/>
              </a:rPr>
              <a:t>προστασία</a:t>
            </a:r>
            <a:r>
              <a:rPr sz="1600" spc="75" dirty="0">
                <a:latin typeface="Calibri"/>
                <a:cs typeface="Calibri"/>
              </a:rPr>
              <a:t> </a:t>
            </a:r>
            <a:r>
              <a:rPr sz="1600" spc="140" dirty="0">
                <a:latin typeface="Calibri"/>
                <a:cs typeface="Calibri"/>
              </a:rPr>
              <a:t>της</a:t>
            </a:r>
            <a:r>
              <a:rPr sz="1600" spc="75" dirty="0">
                <a:latin typeface="Calibri"/>
                <a:cs typeface="Calibri"/>
              </a:rPr>
              <a:t> </a:t>
            </a:r>
            <a:r>
              <a:rPr sz="1600" spc="145" dirty="0">
                <a:latin typeface="Calibri"/>
                <a:cs typeface="Calibri"/>
              </a:rPr>
              <a:t>ανεξουσιοδότητης</a:t>
            </a:r>
            <a:r>
              <a:rPr sz="1600" spc="75" dirty="0">
                <a:latin typeface="Calibri"/>
                <a:cs typeface="Calibri"/>
              </a:rPr>
              <a:t> </a:t>
            </a:r>
            <a:r>
              <a:rPr sz="1600" spc="155" dirty="0">
                <a:latin typeface="Calibri"/>
                <a:cs typeface="Calibri"/>
              </a:rPr>
              <a:t>πρόσβασης.</a:t>
            </a:r>
            <a:endParaRPr sz="1600">
              <a:latin typeface="Calibri"/>
              <a:cs typeface="Calibri"/>
            </a:endParaRPr>
          </a:p>
          <a:p>
            <a:pPr marL="298450" marR="289560" indent="-285750">
              <a:lnSpc>
                <a:spcPct val="100000"/>
              </a:lnSpc>
              <a:spcBef>
                <a:spcPts val="895"/>
              </a:spcBef>
              <a:buClr>
                <a:srgbClr val="FFBA00"/>
              </a:buClr>
              <a:buSzPct val="125000"/>
              <a:buFont typeface="Arial"/>
              <a:buChar char="•"/>
              <a:tabLst>
                <a:tab pos="297815" algn="l"/>
                <a:tab pos="298450" algn="l"/>
              </a:tabLst>
            </a:pPr>
            <a:r>
              <a:rPr sz="1600" spc="145" dirty="0">
                <a:latin typeface="Calibri"/>
                <a:cs typeface="Calibri"/>
              </a:rPr>
              <a:t>Εσωτερικές</a:t>
            </a:r>
            <a:r>
              <a:rPr sz="1600" spc="80" dirty="0">
                <a:latin typeface="Calibri"/>
                <a:cs typeface="Calibri"/>
              </a:rPr>
              <a:t> </a:t>
            </a:r>
            <a:r>
              <a:rPr sz="1600" spc="135" dirty="0">
                <a:latin typeface="Calibri"/>
                <a:cs typeface="Calibri"/>
              </a:rPr>
              <a:t>επικοινωνίες</a:t>
            </a:r>
            <a:r>
              <a:rPr sz="1600" spc="85" dirty="0">
                <a:latin typeface="Calibri"/>
                <a:cs typeface="Calibri"/>
              </a:rPr>
              <a:t> </a:t>
            </a:r>
            <a:r>
              <a:rPr sz="1600" spc="135" dirty="0">
                <a:latin typeface="Calibri"/>
                <a:cs typeface="Calibri"/>
              </a:rPr>
              <a:t>δικτύου,</a:t>
            </a:r>
            <a:r>
              <a:rPr sz="1600" spc="90" dirty="0">
                <a:latin typeface="Calibri"/>
                <a:cs typeface="Calibri"/>
              </a:rPr>
              <a:t> </a:t>
            </a:r>
            <a:r>
              <a:rPr sz="1600" spc="170" dirty="0">
                <a:latin typeface="Calibri"/>
                <a:cs typeface="Calibri"/>
              </a:rPr>
              <a:t>όπως</a:t>
            </a:r>
            <a:r>
              <a:rPr sz="1600" spc="80" dirty="0">
                <a:latin typeface="Calibri"/>
                <a:cs typeface="Calibri"/>
              </a:rPr>
              <a:t> </a:t>
            </a:r>
            <a:r>
              <a:rPr sz="1600" spc="145" dirty="0">
                <a:latin typeface="Calibri"/>
                <a:cs typeface="Calibri"/>
              </a:rPr>
              <a:t>δίκτυα</a:t>
            </a:r>
            <a:r>
              <a:rPr sz="1600" spc="90" dirty="0">
                <a:latin typeface="Calibri"/>
                <a:cs typeface="Calibri"/>
              </a:rPr>
              <a:t> </a:t>
            </a:r>
            <a:r>
              <a:rPr sz="1600" spc="170" dirty="0">
                <a:latin typeface="Calibri"/>
                <a:cs typeface="Calibri"/>
              </a:rPr>
              <a:t>LAN</a:t>
            </a:r>
            <a:r>
              <a:rPr sz="1600" spc="75" dirty="0">
                <a:latin typeface="Calibri"/>
                <a:cs typeface="Calibri"/>
              </a:rPr>
              <a:t> </a:t>
            </a:r>
            <a:r>
              <a:rPr sz="1600" spc="170" dirty="0">
                <a:latin typeface="Calibri"/>
                <a:cs typeface="Calibri"/>
              </a:rPr>
              <a:t>που</a:t>
            </a:r>
            <a:r>
              <a:rPr sz="1600" spc="85" dirty="0">
                <a:latin typeface="Calibri"/>
                <a:cs typeface="Calibri"/>
              </a:rPr>
              <a:t> </a:t>
            </a:r>
            <a:r>
              <a:rPr sz="1600" spc="145" dirty="0">
                <a:latin typeface="Calibri"/>
                <a:cs typeface="Calibri"/>
              </a:rPr>
              <a:t>χρησιμοποιούνται</a:t>
            </a:r>
            <a:r>
              <a:rPr sz="1600" spc="90" dirty="0">
                <a:latin typeface="Calibri"/>
                <a:cs typeface="Calibri"/>
              </a:rPr>
              <a:t> </a:t>
            </a:r>
            <a:r>
              <a:rPr sz="1600" spc="170" dirty="0">
                <a:latin typeface="Calibri"/>
                <a:cs typeface="Calibri"/>
              </a:rPr>
              <a:t>από</a:t>
            </a:r>
            <a:r>
              <a:rPr sz="1600" spc="80" dirty="0">
                <a:latin typeface="Calibri"/>
                <a:cs typeface="Calibri"/>
              </a:rPr>
              <a:t> </a:t>
            </a:r>
            <a:r>
              <a:rPr sz="1600" spc="145" dirty="0">
                <a:latin typeface="Calibri"/>
                <a:cs typeface="Calibri"/>
              </a:rPr>
              <a:t>το </a:t>
            </a:r>
            <a:r>
              <a:rPr sz="1600" spc="-345" dirty="0">
                <a:latin typeface="Calibri"/>
                <a:cs typeface="Calibri"/>
              </a:rPr>
              <a:t> </a:t>
            </a:r>
            <a:r>
              <a:rPr sz="1600" spc="135" dirty="0">
                <a:latin typeface="Calibri"/>
                <a:cs typeface="Calibri"/>
              </a:rPr>
              <a:t>ιατρικό </a:t>
            </a:r>
            <a:r>
              <a:rPr sz="1600" spc="155" dirty="0">
                <a:latin typeface="Calibri"/>
                <a:cs typeface="Calibri"/>
              </a:rPr>
              <a:t>προσωπικό, </a:t>
            </a:r>
            <a:r>
              <a:rPr sz="1600" spc="170" dirty="0">
                <a:latin typeface="Calibri"/>
                <a:cs typeface="Calibri"/>
              </a:rPr>
              <a:t>η </a:t>
            </a:r>
            <a:r>
              <a:rPr sz="1600" spc="140" dirty="0">
                <a:latin typeface="Calibri"/>
                <a:cs typeface="Calibri"/>
              </a:rPr>
              <a:t>επικοινωνία </a:t>
            </a:r>
            <a:r>
              <a:rPr sz="1600" spc="145" dirty="0">
                <a:latin typeface="Calibri"/>
                <a:cs typeface="Calibri"/>
              </a:rPr>
              <a:t>VoIP πρέπει </a:t>
            </a:r>
            <a:r>
              <a:rPr sz="1600" spc="160" dirty="0">
                <a:latin typeface="Calibri"/>
                <a:cs typeface="Calibri"/>
              </a:rPr>
              <a:t>να </a:t>
            </a:r>
            <a:r>
              <a:rPr sz="1600" spc="155" dirty="0">
                <a:latin typeface="Calibri"/>
                <a:cs typeface="Calibri"/>
              </a:rPr>
              <a:t>κρυπτογραφηθεί </a:t>
            </a:r>
            <a:r>
              <a:rPr sz="1600" spc="135" dirty="0">
                <a:latin typeface="Calibri"/>
                <a:cs typeface="Calibri"/>
              </a:rPr>
              <a:t>για </a:t>
            </a:r>
            <a:r>
              <a:rPr sz="1600" spc="150" dirty="0">
                <a:latin typeface="Calibri"/>
                <a:cs typeface="Calibri"/>
              </a:rPr>
              <a:t>λόγους </a:t>
            </a:r>
            <a:r>
              <a:rPr sz="1600" spc="155" dirty="0">
                <a:latin typeface="Calibri"/>
                <a:cs typeface="Calibri"/>
              </a:rPr>
              <a:t> </a:t>
            </a:r>
            <a:r>
              <a:rPr sz="1600" spc="150" dirty="0">
                <a:latin typeface="Calibri"/>
                <a:cs typeface="Calibri"/>
              </a:rPr>
              <a:t>προστασίας</a:t>
            </a:r>
            <a:r>
              <a:rPr sz="1600" spc="70" dirty="0">
                <a:latin typeface="Calibri"/>
                <a:cs typeface="Calibri"/>
              </a:rPr>
              <a:t> </a:t>
            </a:r>
            <a:r>
              <a:rPr sz="1600" spc="160" dirty="0">
                <a:latin typeface="Calibri"/>
                <a:cs typeface="Calibri"/>
              </a:rPr>
              <a:t>δεδομένων</a:t>
            </a:r>
            <a:r>
              <a:rPr sz="1600" spc="70" dirty="0">
                <a:latin typeface="Calibri"/>
                <a:cs typeface="Calibri"/>
              </a:rPr>
              <a:t> </a:t>
            </a:r>
            <a:r>
              <a:rPr sz="1600" spc="135" dirty="0">
                <a:latin typeface="Calibri"/>
                <a:cs typeface="Calibri"/>
              </a:rPr>
              <a:t>και</a:t>
            </a:r>
            <a:r>
              <a:rPr sz="1600" spc="70" dirty="0">
                <a:latin typeface="Calibri"/>
                <a:cs typeface="Calibri"/>
              </a:rPr>
              <a:t> </a:t>
            </a:r>
            <a:r>
              <a:rPr sz="1600" spc="130" dirty="0">
                <a:latin typeface="Calibri"/>
                <a:cs typeface="Calibri"/>
              </a:rPr>
              <a:t>ιδιωτικότητας.</a:t>
            </a:r>
            <a:endParaRPr sz="1600">
              <a:latin typeface="Calibri"/>
              <a:cs typeface="Calibri"/>
            </a:endParaRPr>
          </a:p>
        </p:txBody>
      </p:sp>
      <p:pic>
        <p:nvPicPr>
          <p:cNvPr id="4" name="object 4"/>
          <p:cNvPicPr/>
          <p:nvPr/>
        </p:nvPicPr>
        <p:blipFill>
          <a:blip r:embed="rId2" cstate="print"/>
          <a:stretch>
            <a:fillRect/>
          </a:stretch>
        </p:blipFill>
        <p:spPr>
          <a:xfrm>
            <a:off x="1629410" y="4384357"/>
            <a:ext cx="6650355" cy="1984375"/>
          </a:xfrm>
          <a:prstGeom prst="rect">
            <a:avLst/>
          </a:prstGeom>
        </p:spPr>
      </p:pic>
      <p:pic>
        <p:nvPicPr>
          <p:cNvPr id="5" name="object 5"/>
          <p:cNvPicPr/>
          <p:nvPr/>
        </p:nvPicPr>
        <p:blipFill>
          <a:blip r:embed="rId3" cstate="print"/>
          <a:stretch>
            <a:fillRect/>
          </a:stretch>
        </p:blipFill>
        <p:spPr>
          <a:xfrm>
            <a:off x="9547542" y="5813742"/>
            <a:ext cx="1523682" cy="609599"/>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3730" y="474345"/>
            <a:ext cx="7682230" cy="459740"/>
          </a:xfrm>
          <a:prstGeom prst="rect">
            <a:avLst/>
          </a:prstGeom>
        </p:spPr>
        <p:txBody>
          <a:bodyPr vert="horz" wrap="square" lIns="0" tIns="12700" rIns="0" bIns="0" rtlCol="0">
            <a:spAutoFit/>
          </a:bodyPr>
          <a:lstStyle/>
          <a:p>
            <a:pPr marL="12700">
              <a:lnSpc>
                <a:spcPct val="100000"/>
              </a:lnSpc>
              <a:spcBef>
                <a:spcPts val="100"/>
              </a:spcBef>
            </a:pPr>
            <a:r>
              <a:rPr spc="135" dirty="0"/>
              <a:t>Ακεραιότητα</a:t>
            </a:r>
            <a:r>
              <a:rPr spc="55" dirty="0"/>
              <a:t> </a:t>
            </a:r>
            <a:r>
              <a:rPr spc="135" dirty="0"/>
              <a:t>δεδομένων</a:t>
            </a:r>
            <a:r>
              <a:rPr spc="60" dirty="0"/>
              <a:t> </a:t>
            </a:r>
            <a:r>
              <a:rPr spc="120" dirty="0"/>
              <a:t>και</a:t>
            </a:r>
            <a:r>
              <a:rPr spc="65" dirty="0"/>
              <a:t> </a:t>
            </a:r>
            <a:r>
              <a:rPr spc="125" dirty="0"/>
              <a:t>επαλήθευση</a:t>
            </a:r>
            <a:r>
              <a:rPr spc="55" dirty="0"/>
              <a:t> </a:t>
            </a:r>
            <a:r>
              <a:rPr spc="130" dirty="0"/>
              <a:t>πηγής</a:t>
            </a:r>
          </a:p>
        </p:txBody>
      </p:sp>
      <p:sp>
        <p:nvSpPr>
          <p:cNvPr id="3" name="object 3"/>
          <p:cNvSpPr txBox="1"/>
          <p:nvPr/>
        </p:nvSpPr>
        <p:spPr>
          <a:xfrm>
            <a:off x="2438400" y="3067367"/>
            <a:ext cx="5297170" cy="1791970"/>
          </a:xfrm>
          <a:prstGeom prst="rect">
            <a:avLst/>
          </a:prstGeom>
        </p:spPr>
        <p:txBody>
          <a:bodyPr vert="horz" wrap="square" lIns="0" tIns="9525" rIns="0" bIns="0" rtlCol="0">
            <a:spAutoFit/>
          </a:bodyPr>
          <a:lstStyle/>
          <a:p>
            <a:pPr marL="298450" marR="1034415" indent="-285750">
              <a:lnSpc>
                <a:spcPct val="83500"/>
              </a:lnSpc>
              <a:spcBef>
                <a:spcPts val="75"/>
              </a:spcBef>
              <a:buClr>
                <a:srgbClr val="FFBA00"/>
              </a:buClr>
              <a:buSzPct val="127272"/>
              <a:buFont typeface="Courier New"/>
              <a:buChar char="o"/>
              <a:tabLst>
                <a:tab pos="297815" algn="l"/>
                <a:tab pos="298450" algn="l"/>
              </a:tabLst>
            </a:pPr>
            <a:r>
              <a:rPr sz="1100" spc="135" dirty="0">
                <a:latin typeface="Calibri"/>
                <a:cs typeface="Calibri"/>
              </a:rPr>
              <a:t>Η</a:t>
            </a:r>
            <a:r>
              <a:rPr sz="1100" spc="45" dirty="0">
                <a:latin typeface="Calibri"/>
                <a:cs typeface="Calibri"/>
              </a:rPr>
              <a:t> </a:t>
            </a:r>
            <a:r>
              <a:rPr sz="1100" spc="110" dirty="0">
                <a:latin typeface="Calibri"/>
                <a:cs typeface="Calibri"/>
              </a:rPr>
              <a:t>κρυπτογράφηση</a:t>
            </a:r>
            <a:r>
              <a:rPr sz="1100" spc="45" dirty="0">
                <a:latin typeface="Calibri"/>
                <a:cs typeface="Calibri"/>
              </a:rPr>
              <a:t> </a:t>
            </a:r>
            <a:r>
              <a:rPr sz="1100" spc="100" dirty="0">
                <a:latin typeface="Calibri"/>
                <a:cs typeface="Calibri"/>
              </a:rPr>
              <a:t>δεν</a:t>
            </a:r>
            <a:r>
              <a:rPr sz="1100" spc="45" dirty="0">
                <a:latin typeface="Calibri"/>
                <a:cs typeface="Calibri"/>
              </a:rPr>
              <a:t> </a:t>
            </a:r>
            <a:r>
              <a:rPr sz="1100" spc="100" dirty="0">
                <a:latin typeface="Calibri"/>
                <a:cs typeface="Calibri"/>
              </a:rPr>
              <a:t>προστατεύει</a:t>
            </a:r>
            <a:r>
              <a:rPr sz="1100" spc="50" dirty="0">
                <a:latin typeface="Calibri"/>
                <a:cs typeface="Calibri"/>
              </a:rPr>
              <a:t> </a:t>
            </a:r>
            <a:r>
              <a:rPr sz="1100" spc="100" dirty="0">
                <a:latin typeface="Calibri"/>
                <a:cs typeface="Calibri"/>
              </a:rPr>
              <a:t>τα</a:t>
            </a:r>
            <a:r>
              <a:rPr sz="1100" spc="50" dirty="0">
                <a:latin typeface="Calibri"/>
                <a:cs typeface="Calibri"/>
              </a:rPr>
              <a:t> </a:t>
            </a:r>
            <a:r>
              <a:rPr sz="1100" spc="105" dirty="0">
                <a:latin typeface="Calibri"/>
                <a:cs typeface="Calibri"/>
              </a:rPr>
              <a:t>δεδομένα</a:t>
            </a:r>
            <a:r>
              <a:rPr sz="1100" spc="45" dirty="0">
                <a:latin typeface="Calibri"/>
                <a:cs typeface="Calibri"/>
              </a:rPr>
              <a:t> </a:t>
            </a:r>
            <a:r>
              <a:rPr sz="1100" spc="120" dirty="0">
                <a:latin typeface="Calibri"/>
                <a:cs typeface="Calibri"/>
              </a:rPr>
              <a:t>από</a:t>
            </a:r>
            <a:r>
              <a:rPr sz="1100" spc="55" dirty="0">
                <a:latin typeface="Calibri"/>
                <a:cs typeface="Calibri"/>
              </a:rPr>
              <a:t> </a:t>
            </a:r>
            <a:r>
              <a:rPr sz="1100" spc="100" dirty="0">
                <a:latin typeface="Calibri"/>
                <a:cs typeface="Calibri"/>
              </a:rPr>
              <a:t>την </a:t>
            </a:r>
            <a:r>
              <a:rPr sz="1100" spc="-235" dirty="0">
                <a:latin typeface="Calibri"/>
                <a:cs typeface="Calibri"/>
              </a:rPr>
              <a:t> </a:t>
            </a:r>
            <a:r>
              <a:rPr sz="1100" spc="105" dirty="0">
                <a:latin typeface="Calibri"/>
                <a:cs typeface="Calibri"/>
              </a:rPr>
              <a:t>τροποποίηση</a:t>
            </a:r>
            <a:r>
              <a:rPr sz="1100" spc="40" dirty="0">
                <a:latin typeface="Calibri"/>
                <a:cs typeface="Calibri"/>
              </a:rPr>
              <a:t> </a:t>
            </a:r>
            <a:r>
              <a:rPr sz="1100" spc="120" dirty="0">
                <a:latin typeface="Calibri"/>
                <a:cs typeface="Calibri"/>
              </a:rPr>
              <a:t>από</a:t>
            </a:r>
            <a:r>
              <a:rPr sz="1100" spc="45" dirty="0">
                <a:latin typeface="Calibri"/>
                <a:cs typeface="Calibri"/>
              </a:rPr>
              <a:t> </a:t>
            </a:r>
            <a:r>
              <a:rPr sz="1100" spc="110" dirty="0">
                <a:latin typeface="Calibri"/>
                <a:cs typeface="Calibri"/>
              </a:rPr>
              <a:t>άλλο</a:t>
            </a:r>
            <a:r>
              <a:rPr sz="1100" spc="50" dirty="0">
                <a:latin typeface="Calibri"/>
                <a:cs typeface="Calibri"/>
              </a:rPr>
              <a:t> </a:t>
            </a:r>
            <a:r>
              <a:rPr sz="1100" spc="95" dirty="0">
                <a:latin typeface="Calibri"/>
                <a:cs typeface="Calibri"/>
              </a:rPr>
              <a:t>μέρος.</a:t>
            </a:r>
            <a:endParaRPr sz="1100">
              <a:latin typeface="Calibri"/>
              <a:cs typeface="Calibri"/>
            </a:endParaRPr>
          </a:p>
          <a:p>
            <a:pPr>
              <a:lnSpc>
                <a:spcPct val="100000"/>
              </a:lnSpc>
              <a:buClr>
                <a:srgbClr val="FFBA00"/>
              </a:buClr>
              <a:buFont typeface="Courier New"/>
              <a:buChar char="o"/>
            </a:pPr>
            <a:endParaRPr sz="1100">
              <a:latin typeface="Calibri"/>
              <a:cs typeface="Calibri"/>
            </a:endParaRPr>
          </a:p>
          <a:p>
            <a:pPr marL="297815" indent="-285115">
              <a:lnSpc>
                <a:spcPct val="100000"/>
              </a:lnSpc>
              <a:spcBef>
                <a:spcPts val="715"/>
              </a:spcBef>
              <a:buClr>
                <a:srgbClr val="FFBA00"/>
              </a:buClr>
              <a:buSzPct val="127272"/>
              <a:buFont typeface="Courier New"/>
              <a:buChar char="o"/>
              <a:tabLst>
                <a:tab pos="297180" algn="l"/>
                <a:tab pos="297815" algn="l"/>
              </a:tabLst>
            </a:pPr>
            <a:r>
              <a:rPr sz="1100" spc="85" dirty="0">
                <a:latin typeface="Calibri"/>
                <a:cs typeface="Calibri"/>
              </a:rPr>
              <a:t>Τα</a:t>
            </a:r>
            <a:r>
              <a:rPr sz="1100" spc="30" dirty="0">
                <a:latin typeface="Calibri"/>
                <a:cs typeface="Calibri"/>
              </a:rPr>
              <a:t> </a:t>
            </a:r>
            <a:r>
              <a:rPr sz="1100" spc="75" dirty="0">
                <a:latin typeface="Calibri"/>
                <a:cs typeface="Calibri"/>
              </a:rPr>
              <a:t>περισσότερα</a:t>
            </a:r>
            <a:r>
              <a:rPr sz="1100" spc="35" dirty="0">
                <a:latin typeface="Calibri"/>
                <a:cs typeface="Calibri"/>
              </a:rPr>
              <a:t> </a:t>
            </a:r>
            <a:r>
              <a:rPr sz="1100" spc="80" dirty="0">
                <a:latin typeface="Calibri"/>
                <a:cs typeface="Calibri"/>
              </a:rPr>
              <a:t>συστήματα</a:t>
            </a:r>
            <a:r>
              <a:rPr sz="1100" spc="35" dirty="0">
                <a:latin typeface="Calibri"/>
                <a:cs typeface="Calibri"/>
              </a:rPr>
              <a:t> </a:t>
            </a:r>
            <a:r>
              <a:rPr sz="1100" spc="80" dirty="0">
                <a:latin typeface="Calibri"/>
                <a:cs typeface="Calibri"/>
              </a:rPr>
              <a:t>κρυπτογράφησης</a:t>
            </a:r>
            <a:r>
              <a:rPr sz="1100" spc="30" dirty="0">
                <a:latin typeface="Calibri"/>
                <a:cs typeface="Calibri"/>
              </a:rPr>
              <a:t> </a:t>
            </a:r>
            <a:r>
              <a:rPr sz="1100" spc="65" dirty="0">
                <a:latin typeface="Calibri"/>
                <a:cs typeface="Calibri"/>
              </a:rPr>
              <a:t>είναι</a:t>
            </a:r>
            <a:r>
              <a:rPr sz="1100" spc="40" dirty="0">
                <a:latin typeface="Calibri"/>
                <a:cs typeface="Calibri"/>
              </a:rPr>
              <a:t> </a:t>
            </a:r>
            <a:r>
              <a:rPr sz="1100" b="1" spc="70" dirty="0">
                <a:solidFill>
                  <a:srgbClr val="FF0000"/>
                </a:solidFill>
                <a:latin typeface="Calibri"/>
                <a:cs typeface="Calibri"/>
              </a:rPr>
              <a:t>εύπλαστα:</a:t>
            </a:r>
            <a:endParaRPr sz="1100">
              <a:latin typeface="Calibri"/>
              <a:cs typeface="Calibri"/>
            </a:endParaRPr>
          </a:p>
          <a:p>
            <a:pPr>
              <a:lnSpc>
                <a:spcPct val="100000"/>
              </a:lnSpc>
              <a:spcBef>
                <a:spcPts val="10"/>
              </a:spcBef>
              <a:buClr>
                <a:srgbClr val="FFBA00"/>
              </a:buClr>
              <a:buFont typeface="Courier New"/>
              <a:buChar char="o"/>
            </a:pPr>
            <a:endParaRPr sz="1550">
              <a:latin typeface="Calibri"/>
              <a:cs typeface="Calibri"/>
            </a:endParaRPr>
          </a:p>
          <a:p>
            <a:pPr marL="762635" marR="226695" indent="-285750">
              <a:lnSpc>
                <a:spcPts val="1190"/>
              </a:lnSpc>
              <a:tabLst>
                <a:tab pos="762000" algn="l"/>
              </a:tabLst>
            </a:pPr>
            <a:r>
              <a:rPr sz="1100" spc="30" dirty="0">
                <a:latin typeface="Calibri"/>
                <a:cs typeface="Calibri"/>
              </a:rPr>
              <a:t>-	</a:t>
            </a:r>
            <a:r>
              <a:rPr sz="1100" spc="100" dirty="0">
                <a:latin typeface="Calibri"/>
                <a:cs typeface="Calibri"/>
              </a:rPr>
              <a:t>Η</a:t>
            </a:r>
            <a:r>
              <a:rPr sz="1100" spc="40" dirty="0">
                <a:latin typeface="Calibri"/>
                <a:cs typeface="Calibri"/>
              </a:rPr>
              <a:t> </a:t>
            </a:r>
            <a:r>
              <a:rPr sz="1100" spc="75" dirty="0">
                <a:latin typeface="Calibri"/>
                <a:cs typeface="Calibri"/>
              </a:rPr>
              <a:t>τροποποιημένη</a:t>
            </a:r>
            <a:r>
              <a:rPr sz="1100" spc="40" dirty="0">
                <a:latin typeface="Calibri"/>
                <a:cs typeface="Calibri"/>
              </a:rPr>
              <a:t> </a:t>
            </a:r>
            <a:r>
              <a:rPr sz="1100" spc="80" dirty="0">
                <a:latin typeface="Calibri"/>
                <a:cs typeface="Calibri"/>
              </a:rPr>
              <a:t>κρυπτογράφηση</a:t>
            </a:r>
            <a:r>
              <a:rPr sz="1100" spc="45" dirty="0">
                <a:latin typeface="Calibri"/>
                <a:cs typeface="Calibri"/>
              </a:rPr>
              <a:t> </a:t>
            </a:r>
            <a:r>
              <a:rPr sz="1100" spc="75" dirty="0">
                <a:latin typeface="Calibri"/>
                <a:cs typeface="Calibri"/>
              </a:rPr>
              <a:t>οδηγεί</a:t>
            </a:r>
            <a:r>
              <a:rPr sz="1100" spc="35" dirty="0">
                <a:latin typeface="Calibri"/>
                <a:cs typeface="Calibri"/>
              </a:rPr>
              <a:t> </a:t>
            </a:r>
            <a:r>
              <a:rPr sz="1100" spc="80" dirty="0">
                <a:latin typeface="Calibri"/>
                <a:cs typeface="Calibri"/>
              </a:rPr>
              <a:t>σε</a:t>
            </a:r>
            <a:r>
              <a:rPr sz="1100" spc="45" dirty="0">
                <a:latin typeface="Calibri"/>
                <a:cs typeface="Calibri"/>
              </a:rPr>
              <a:t> </a:t>
            </a:r>
            <a:r>
              <a:rPr sz="1100" spc="75" dirty="0">
                <a:latin typeface="Calibri"/>
                <a:cs typeface="Calibri"/>
              </a:rPr>
              <a:t>(κάπως)</a:t>
            </a:r>
            <a:r>
              <a:rPr sz="1100" spc="45" dirty="0">
                <a:latin typeface="Calibri"/>
                <a:cs typeface="Calibri"/>
              </a:rPr>
              <a:t> </a:t>
            </a:r>
            <a:r>
              <a:rPr sz="1100" spc="70" dirty="0">
                <a:latin typeface="Calibri"/>
                <a:cs typeface="Calibri"/>
              </a:rPr>
              <a:t>προλεκτική </a:t>
            </a:r>
            <a:r>
              <a:rPr sz="1100" spc="-235" dirty="0">
                <a:latin typeface="Calibri"/>
                <a:cs typeface="Calibri"/>
              </a:rPr>
              <a:t> </a:t>
            </a:r>
            <a:r>
              <a:rPr sz="1100" spc="80" dirty="0">
                <a:latin typeface="Calibri"/>
                <a:cs typeface="Calibri"/>
              </a:rPr>
              <a:t>αλλαγή</a:t>
            </a:r>
            <a:r>
              <a:rPr sz="1100" spc="30" dirty="0">
                <a:latin typeface="Calibri"/>
                <a:cs typeface="Calibri"/>
              </a:rPr>
              <a:t> </a:t>
            </a:r>
            <a:r>
              <a:rPr sz="1100" spc="75" dirty="0">
                <a:latin typeface="Calibri"/>
                <a:cs typeface="Calibri"/>
              </a:rPr>
              <a:t>του</a:t>
            </a:r>
            <a:r>
              <a:rPr sz="1100" spc="35" dirty="0">
                <a:latin typeface="Calibri"/>
                <a:cs typeface="Calibri"/>
              </a:rPr>
              <a:t> </a:t>
            </a:r>
            <a:r>
              <a:rPr sz="1100" spc="85" dirty="0">
                <a:latin typeface="Calibri"/>
                <a:cs typeface="Calibri"/>
              </a:rPr>
              <a:t>απλού</a:t>
            </a:r>
            <a:r>
              <a:rPr sz="1100" spc="35" dirty="0">
                <a:latin typeface="Calibri"/>
                <a:cs typeface="Calibri"/>
              </a:rPr>
              <a:t> </a:t>
            </a:r>
            <a:r>
              <a:rPr sz="1100" spc="70" dirty="0">
                <a:latin typeface="Calibri"/>
                <a:cs typeface="Calibri"/>
              </a:rPr>
              <a:t>κειμένου</a:t>
            </a:r>
            <a:endParaRPr sz="1100">
              <a:latin typeface="Calibri"/>
              <a:cs typeface="Calibri"/>
            </a:endParaRPr>
          </a:p>
          <a:p>
            <a:pPr marL="298450" marR="5080" indent="-285750">
              <a:lnSpc>
                <a:spcPct val="83500"/>
              </a:lnSpc>
              <a:spcBef>
                <a:spcPts val="919"/>
              </a:spcBef>
              <a:buClr>
                <a:srgbClr val="FFBA00"/>
              </a:buClr>
              <a:buSzPct val="127272"/>
              <a:buFont typeface="Courier New"/>
              <a:buChar char="o"/>
              <a:tabLst>
                <a:tab pos="297815" algn="l"/>
                <a:tab pos="298450" algn="l"/>
              </a:tabLst>
            </a:pPr>
            <a:r>
              <a:rPr sz="1100" spc="70" dirty="0">
                <a:latin typeface="Calibri"/>
                <a:cs typeface="Calibri"/>
              </a:rPr>
              <a:t>Χρειάζεται</a:t>
            </a:r>
            <a:r>
              <a:rPr sz="1100" spc="35" dirty="0">
                <a:latin typeface="Calibri"/>
                <a:cs typeface="Calibri"/>
              </a:rPr>
              <a:t> </a:t>
            </a:r>
            <a:r>
              <a:rPr sz="1100" spc="75" dirty="0">
                <a:latin typeface="Calibri"/>
                <a:cs typeface="Calibri"/>
              </a:rPr>
              <a:t>ένας</a:t>
            </a:r>
            <a:r>
              <a:rPr sz="1100" spc="35" dirty="0">
                <a:latin typeface="Calibri"/>
                <a:cs typeface="Calibri"/>
              </a:rPr>
              <a:t> </a:t>
            </a:r>
            <a:r>
              <a:rPr sz="1100" spc="75" dirty="0">
                <a:latin typeface="Calibri"/>
                <a:cs typeface="Calibri"/>
              </a:rPr>
              <a:t>τρόπος</a:t>
            </a:r>
            <a:r>
              <a:rPr sz="1100" spc="35" dirty="0">
                <a:latin typeface="Calibri"/>
                <a:cs typeface="Calibri"/>
              </a:rPr>
              <a:t> </a:t>
            </a:r>
            <a:r>
              <a:rPr sz="1100" spc="70" dirty="0">
                <a:latin typeface="Calibri"/>
                <a:cs typeface="Calibri"/>
              </a:rPr>
              <a:t>για</a:t>
            </a:r>
            <a:r>
              <a:rPr sz="1100" spc="40" dirty="0">
                <a:latin typeface="Calibri"/>
                <a:cs typeface="Calibri"/>
              </a:rPr>
              <a:t> </a:t>
            </a:r>
            <a:r>
              <a:rPr sz="1100" spc="80" dirty="0">
                <a:latin typeface="Calibri"/>
                <a:cs typeface="Calibri"/>
              </a:rPr>
              <a:t>να</a:t>
            </a:r>
            <a:r>
              <a:rPr sz="1100" spc="40" dirty="0">
                <a:latin typeface="Calibri"/>
                <a:cs typeface="Calibri"/>
              </a:rPr>
              <a:t> </a:t>
            </a:r>
            <a:r>
              <a:rPr sz="1100" spc="70" dirty="0">
                <a:latin typeface="Calibri"/>
                <a:cs typeface="Calibri"/>
              </a:rPr>
              <a:t>διασφαλιστεί</a:t>
            </a:r>
            <a:r>
              <a:rPr sz="1100" spc="40" dirty="0">
                <a:latin typeface="Calibri"/>
                <a:cs typeface="Calibri"/>
              </a:rPr>
              <a:t> </a:t>
            </a:r>
            <a:r>
              <a:rPr sz="1100" spc="60" dirty="0">
                <a:latin typeface="Calibri"/>
                <a:cs typeface="Calibri"/>
              </a:rPr>
              <a:t>ότι</a:t>
            </a:r>
            <a:r>
              <a:rPr sz="1100" spc="40" dirty="0">
                <a:latin typeface="Calibri"/>
                <a:cs typeface="Calibri"/>
              </a:rPr>
              <a:t> </a:t>
            </a:r>
            <a:r>
              <a:rPr sz="1100" spc="75" dirty="0">
                <a:latin typeface="Calibri"/>
                <a:cs typeface="Calibri"/>
              </a:rPr>
              <a:t>τα</a:t>
            </a:r>
            <a:r>
              <a:rPr sz="1100" spc="40" dirty="0">
                <a:latin typeface="Calibri"/>
                <a:cs typeface="Calibri"/>
              </a:rPr>
              <a:t> </a:t>
            </a:r>
            <a:r>
              <a:rPr sz="1100" spc="80" dirty="0">
                <a:latin typeface="Calibri"/>
                <a:cs typeface="Calibri"/>
              </a:rPr>
              <a:t>δεδομένα</a:t>
            </a:r>
            <a:r>
              <a:rPr sz="1100" spc="35" dirty="0">
                <a:latin typeface="Calibri"/>
                <a:cs typeface="Calibri"/>
              </a:rPr>
              <a:t> </a:t>
            </a:r>
            <a:r>
              <a:rPr sz="1100" spc="85" dirty="0">
                <a:latin typeface="Calibri"/>
                <a:cs typeface="Calibri"/>
              </a:rPr>
              <a:t>φθάνουν</a:t>
            </a:r>
            <a:r>
              <a:rPr sz="1100" spc="40" dirty="0">
                <a:latin typeface="Calibri"/>
                <a:cs typeface="Calibri"/>
              </a:rPr>
              <a:t> </a:t>
            </a:r>
            <a:r>
              <a:rPr sz="1100" spc="70" dirty="0">
                <a:latin typeface="Calibri"/>
                <a:cs typeface="Calibri"/>
              </a:rPr>
              <a:t>στον </a:t>
            </a:r>
            <a:r>
              <a:rPr sz="1100" spc="-235" dirty="0">
                <a:latin typeface="Calibri"/>
                <a:cs typeface="Calibri"/>
              </a:rPr>
              <a:t> </a:t>
            </a:r>
            <a:r>
              <a:rPr sz="1100" spc="80" dirty="0">
                <a:latin typeface="Calibri"/>
                <a:cs typeface="Calibri"/>
              </a:rPr>
              <a:t>προορισμό</a:t>
            </a:r>
            <a:r>
              <a:rPr sz="1100" spc="35" dirty="0">
                <a:latin typeface="Calibri"/>
                <a:cs typeface="Calibri"/>
              </a:rPr>
              <a:t> </a:t>
            </a:r>
            <a:r>
              <a:rPr sz="1100" spc="75" dirty="0">
                <a:latin typeface="Calibri"/>
                <a:cs typeface="Calibri"/>
              </a:rPr>
              <a:t>στην</a:t>
            </a:r>
            <a:r>
              <a:rPr sz="1100" spc="30" dirty="0">
                <a:latin typeface="Calibri"/>
                <a:cs typeface="Calibri"/>
              </a:rPr>
              <a:t> </a:t>
            </a:r>
            <a:r>
              <a:rPr sz="1100" spc="80" dirty="0">
                <a:latin typeface="Calibri"/>
                <a:cs typeface="Calibri"/>
              </a:rPr>
              <a:t>προέλευση</a:t>
            </a:r>
            <a:r>
              <a:rPr sz="1100" spc="30" dirty="0">
                <a:latin typeface="Calibri"/>
                <a:cs typeface="Calibri"/>
              </a:rPr>
              <a:t> </a:t>
            </a:r>
            <a:r>
              <a:rPr sz="1100" spc="65" dirty="0">
                <a:latin typeface="Calibri"/>
                <a:cs typeface="Calibri"/>
              </a:rPr>
              <a:t>τους,</a:t>
            </a:r>
            <a:r>
              <a:rPr sz="1100" spc="35" dirty="0">
                <a:latin typeface="Calibri"/>
                <a:cs typeface="Calibri"/>
              </a:rPr>
              <a:t> </a:t>
            </a:r>
            <a:r>
              <a:rPr sz="1100" spc="85" dirty="0">
                <a:latin typeface="Calibri"/>
                <a:cs typeface="Calibri"/>
              </a:rPr>
              <a:t>όπως</a:t>
            </a:r>
            <a:r>
              <a:rPr sz="1100" spc="30" dirty="0">
                <a:latin typeface="Calibri"/>
                <a:cs typeface="Calibri"/>
              </a:rPr>
              <a:t> </a:t>
            </a:r>
            <a:r>
              <a:rPr sz="1100" spc="75" dirty="0">
                <a:latin typeface="Calibri"/>
                <a:cs typeface="Calibri"/>
              </a:rPr>
              <a:t>τα</a:t>
            </a:r>
            <a:r>
              <a:rPr sz="1100" spc="35" dirty="0">
                <a:latin typeface="Calibri"/>
                <a:cs typeface="Calibri"/>
              </a:rPr>
              <a:t> </a:t>
            </a:r>
            <a:r>
              <a:rPr sz="1100" spc="65" dirty="0">
                <a:latin typeface="Calibri"/>
                <a:cs typeface="Calibri"/>
              </a:rPr>
              <a:t>έστειλε</a:t>
            </a:r>
            <a:r>
              <a:rPr sz="1100" spc="30" dirty="0">
                <a:latin typeface="Calibri"/>
                <a:cs typeface="Calibri"/>
              </a:rPr>
              <a:t> </a:t>
            </a:r>
            <a:r>
              <a:rPr sz="1100" spc="85" dirty="0">
                <a:latin typeface="Calibri"/>
                <a:cs typeface="Calibri"/>
              </a:rPr>
              <a:t>ο</a:t>
            </a:r>
            <a:r>
              <a:rPr sz="1100" spc="40" dirty="0">
                <a:latin typeface="Calibri"/>
                <a:cs typeface="Calibri"/>
              </a:rPr>
              <a:t> </a:t>
            </a:r>
            <a:r>
              <a:rPr sz="1100" spc="75" dirty="0">
                <a:latin typeface="Calibri"/>
                <a:cs typeface="Calibri"/>
              </a:rPr>
              <a:t>αποστολέας.</a:t>
            </a:r>
            <a:endParaRPr sz="1100">
              <a:latin typeface="Calibri"/>
              <a:cs typeface="Calibri"/>
            </a:endParaRPr>
          </a:p>
        </p:txBody>
      </p:sp>
      <p:sp>
        <p:nvSpPr>
          <p:cNvPr id="4" name="object 4"/>
          <p:cNvSpPr txBox="1"/>
          <p:nvPr/>
        </p:nvSpPr>
        <p:spPr>
          <a:xfrm>
            <a:off x="11230292" y="5938837"/>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1</a:t>
            </a:r>
            <a:endParaRPr sz="850">
              <a:latin typeface="Calibri"/>
              <a:cs typeface="Calibri"/>
            </a:endParaRPr>
          </a:p>
        </p:txBody>
      </p:sp>
      <p:grpSp>
        <p:nvGrpSpPr>
          <p:cNvPr id="5" name="object 5"/>
          <p:cNvGrpSpPr/>
          <p:nvPr/>
        </p:nvGrpSpPr>
        <p:grpSpPr>
          <a:xfrm>
            <a:off x="2239327" y="1586230"/>
            <a:ext cx="9952990" cy="1196975"/>
            <a:chOff x="2239327" y="1586230"/>
            <a:chExt cx="9952990" cy="1196975"/>
          </a:xfrm>
        </p:grpSpPr>
        <p:pic>
          <p:nvPicPr>
            <p:cNvPr id="6" name="object 6"/>
            <p:cNvPicPr/>
            <p:nvPr/>
          </p:nvPicPr>
          <p:blipFill>
            <a:blip r:embed="rId2" cstate="print"/>
            <a:stretch>
              <a:fillRect/>
            </a:stretch>
          </p:blipFill>
          <p:spPr>
            <a:xfrm>
              <a:off x="2239327" y="2093595"/>
              <a:ext cx="706755" cy="689610"/>
            </a:xfrm>
            <a:prstGeom prst="rect">
              <a:avLst/>
            </a:prstGeom>
          </p:spPr>
        </p:pic>
        <p:pic>
          <p:nvPicPr>
            <p:cNvPr id="7" name="object 7"/>
            <p:cNvPicPr/>
            <p:nvPr/>
          </p:nvPicPr>
          <p:blipFill>
            <a:blip r:embed="rId3" cstate="print"/>
            <a:stretch>
              <a:fillRect/>
            </a:stretch>
          </p:blipFill>
          <p:spPr>
            <a:xfrm>
              <a:off x="5742622" y="2106930"/>
              <a:ext cx="541654" cy="553085"/>
            </a:xfrm>
            <a:prstGeom prst="rect">
              <a:avLst/>
            </a:prstGeom>
          </p:spPr>
        </p:pic>
        <p:pic>
          <p:nvPicPr>
            <p:cNvPr id="8" name="object 8"/>
            <p:cNvPicPr/>
            <p:nvPr/>
          </p:nvPicPr>
          <p:blipFill>
            <a:blip r:embed="rId4" cstate="print"/>
            <a:stretch>
              <a:fillRect/>
            </a:stretch>
          </p:blipFill>
          <p:spPr>
            <a:xfrm>
              <a:off x="3990975" y="1586230"/>
              <a:ext cx="783589" cy="737552"/>
            </a:xfrm>
            <a:prstGeom prst="rect">
              <a:avLst/>
            </a:prstGeom>
          </p:spPr>
        </p:pic>
        <p:sp>
          <p:nvSpPr>
            <p:cNvPr id="9" name="object 9"/>
            <p:cNvSpPr/>
            <p:nvPr/>
          </p:nvSpPr>
          <p:spPr>
            <a:xfrm>
              <a:off x="2946082" y="1955482"/>
              <a:ext cx="5672455" cy="483234"/>
            </a:xfrm>
            <a:custGeom>
              <a:avLst/>
              <a:gdLst/>
              <a:ahLst/>
              <a:cxnLst/>
              <a:rect l="l" t="t" r="r" b="b"/>
              <a:pathLst>
                <a:path w="5672455" h="483235">
                  <a:moveTo>
                    <a:pt x="0" y="482917"/>
                  </a:moveTo>
                  <a:lnTo>
                    <a:pt x="5672137" y="482917"/>
                  </a:lnTo>
                  <a:lnTo>
                    <a:pt x="5672137" y="0"/>
                  </a:lnTo>
                  <a:lnTo>
                    <a:pt x="1044892" y="0"/>
                  </a:lnTo>
                </a:path>
              </a:pathLst>
            </a:custGeom>
            <a:ln w="50800">
              <a:solidFill>
                <a:srgbClr val="993300"/>
              </a:solidFill>
              <a:prstDash val="dash"/>
            </a:ln>
          </p:spPr>
          <p:txBody>
            <a:bodyPr wrap="square" lIns="0" tIns="0" rIns="0" bIns="0" rtlCol="0"/>
            <a:lstStyle/>
            <a:p>
              <a:endParaRPr/>
            </a:p>
          </p:txBody>
        </p:sp>
        <p:sp>
          <p:nvSpPr>
            <p:cNvPr id="10" name="object 10"/>
            <p:cNvSpPr/>
            <p:nvPr/>
          </p:nvSpPr>
          <p:spPr>
            <a:xfrm>
              <a:off x="4774564" y="1955165"/>
              <a:ext cx="7417434" cy="428625"/>
            </a:xfrm>
            <a:custGeom>
              <a:avLst/>
              <a:gdLst/>
              <a:ahLst/>
              <a:cxnLst/>
              <a:rect l="l" t="t" r="r" b="b"/>
              <a:pathLst>
                <a:path w="7417434" h="428625">
                  <a:moveTo>
                    <a:pt x="0" y="0"/>
                  </a:moveTo>
                  <a:lnTo>
                    <a:pt x="7417434" y="0"/>
                  </a:lnTo>
                </a:path>
                <a:path w="7417434" h="428625">
                  <a:moveTo>
                    <a:pt x="7417434" y="428307"/>
                  </a:moveTo>
                  <a:lnTo>
                    <a:pt x="968057" y="428307"/>
                  </a:lnTo>
                </a:path>
              </a:pathLst>
            </a:custGeom>
            <a:ln w="50800">
              <a:solidFill>
                <a:srgbClr val="FF6600"/>
              </a:solidFill>
              <a:prstDash val="dash"/>
            </a:ln>
          </p:spPr>
          <p:txBody>
            <a:bodyPr wrap="square" lIns="0" tIns="0" rIns="0" bIns="0" rtlCol="0"/>
            <a:lstStyle/>
            <a:p>
              <a:endParaRPr/>
            </a:p>
          </p:txBody>
        </p:sp>
      </p:grpSp>
      <p:pic>
        <p:nvPicPr>
          <p:cNvPr id="11" name="object 11"/>
          <p:cNvPicPr/>
          <p:nvPr/>
        </p:nvPicPr>
        <p:blipFill>
          <a:blip r:embed="rId5" cstate="print"/>
          <a:stretch>
            <a:fillRect/>
          </a:stretch>
        </p:blipFill>
        <p:spPr>
          <a:xfrm>
            <a:off x="9320530" y="5484495"/>
            <a:ext cx="1530032" cy="612140"/>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02969" y="590550"/>
            <a:ext cx="4998085" cy="459740"/>
          </a:xfrm>
          <a:prstGeom prst="rect">
            <a:avLst/>
          </a:prstGeom>
        </p:spPr>
        <p:txBody>
          <a:bodyPr vert="horz" wrap="square" lIns="0" tIns="12700" rIns="0" bIns="0" rtlCol="0">
            <a:spAutoFit/>
          </a:bodyPr>
          <a:lstStyle/>
          <a:p>
            <a:pPr marL="12700">
              <a:lnSpc>
                <a:spcPct val="100000"/>
              </a:lnSpc>
              <a:spcBef>
                <a:spcPts val="100"/>
              </a:spcBef>
            </a:pPr>
            <a:r>
              <a:rPr spc="114" dirty="0">
                <a:solidFill>
                  <a:srgbClr val="FFFFFF"/>
                </a:solidFill>
              </a:rPr>
              <a:t>Συναρτήσεις</a:t>
            </a:r>
            <a:r>
              <a:rPr spc="65" dirty="0">
                <a:solidFill>
                  <a:srgbClr val="FFFFFF"/>
                </a:solidFill>
              </a:rPr>
              <a:t> </a:t>
            </a:r>
            <a:r>
              <a:rPr spc="130" dirty="0">
                <a:solidFill>
                  <a:srgbClr val="FFFFFF"/>
                </a:solidFill>
              </a:rPr>
              <a:t>κατακερματισμού</a:t>
            </a:r>
          </a:p>
        </p:txBody>
      </p:sp>
      <p:sp>
        <p:nvSpPr>
          <p:cNvPr id="4" name="object 4"/>
          <p:cNvSpPr txBox="1"/>
          <p:nvPr/>
        </p:nvSpPr>
        <p:spPr>
          <a:xfrm>
            <a:off x="956944" y="1569755"/>
            <a:ext cx="9453245" cy="577215"/>
          </a:xfrm>
          <a:prstGeom prst="rect">
            <a:avLst/>
          </a:prstGeom>
        </p:spPr>
        <p:txBody>
          <a:bodyPr vert="horz" wrap="square" lIns="0" tIns="0" rIns="0" bIns="0" rtlCol="0">
            <a:spAutoFit/>
          </a:bodyPr>
          <a:lstStyle/>
          <a:p>
            <a:pPr marL="12700">
              <a:lnSpc>
                <a:spcPts val="2080"/>
              </a:lnSpc>
            </a:pPr>
            <a:r>
              <a:rPr sz="1800" dirty="0">
                <a:solidFill>
                  <a:srgbClr val="FFBA00"/>
                </a:solidFill>
                <a:latin typeface="Courier New"/>
                <a:cs typeface="Courier New"/>
              </a:rPr>
              <a:t>o</a:t>
            </a:r>
            <a:r>
              <a:rPr sz="1800" spc="-5" dirty="0">
                <a:solidFill>
                  <a:srgbClr val="FFBA00"/>
                </a:solidFill>
                <a:latin typeface="Courier New"/>
                <a:cs typeface="Courier New"/>
              </a:rPr>
              <a:t> </a:t>
            </a:r>
            <a:r>
              <a:rPr sz="1400" spc="155" dirty="0">
                <a:solidFill>
                  <a:srgbClr val="FFFFFF"/>
                </a:solidFill>
                <a:latin typeface="Calibri"/>
                <a:cs typeface="Calibri"/>
              </a:rPr>
              <a:t>Μια</a:t>
            </a:r>
            <a:r>
              <a:rPr sz="1400" spc="60" dirty="0">
                <a:solidFill>
                  <a:srgbClr val="FFFFFF"/>
                </a:solidFill>
                <a:latin typeface="Calibri"/>
                <a:cs typeface="Calibri"/>
              </a:rPr>
              <a:t> </a:t>
            </a:r>
            <a:r>
              <a:rPr sz="1400" spc="140" dirty="0">
                <a:solidFill>
                  <a:srgbClr val="FFFFFF"/>
                </a:solidFill>
                <a:latin typeface="Calibri"/>
                <a:cs typeface="Calibri"/>
              </a:rPr>
              <a:t>συνάρτηση</a:t>
            </a:r>
            <a:r>
              <a:rPr sz="1400" spc="60" dirty="0">
                <a:solidFill>
                  <a:srgbClr val="FFFFFF"/>
                </a:solidFill>
                <a:latin typeface="Calibri"/>
                <a:cs typeface="Calibri"/>
              </a:rPr>
              <a:t> </a:t>
            </a:r>
            <a:r>
              <a:rPr sz="1400" spc="135" dirty="0">
                <a:solidFill>
                  <a:srgbClr val="FFFFFF"/>
                </a:solidFill>
                <a:latin typeface="Calibri"/>
                <a:cs typeface="Calibri"/>
              </a:rPr>
              <a:t>κατακερματισμού</a:t>
            </a:r>
            <a:r>
              <a:rPr sz="1400" spc="70" dirty="0">
                <a:solidFill>
                  <a:srgbClr val="FFFFFF"/>
                </a:solidFill>
                <a:latin typeface="Calibri"/>
                <a:cs typeface="Calibri"/>
              </a:rPr>
              <a:t> </a:t>
            </a:r>
            <a:r>
              <a:rPr sz="1400" spc="110" dirty="0">
                <a:solidFill>
                  <a:srgbClr val="FFFFFF"/>
                </a:solidFill>
                <a:latin typeface="Calibri"/>
                <a:cs typeface="Calibri"/>
              </a:rPr>
              <a:t>αντιστοιχίζει</a:t>
            </a:r>
            <a:r>
              <a:rPr sz="1400" spc="65" dirty="0">
                <a:solidFill>
                  <a:srgbClr val="FFFFFF"/>
                </a:solidFill>
                <a:latin typeface="Calibri"/>
                <a:cs typeface="Calibri"/>
              </a:rPr>
              <a:t> </a:t>
            </a:r>
            <a:r>
              <a:rPr sz="1400" spc="145" dirty="0">
                <a:solidFill>
                  <a:srgbClr val="FFFFFF"/>
                </a:solidFill>
                <a:latin typeface="Calibri"/>
                <a:cs typeface="Calibri"/>
              </a:rPr>
              <a:t>μήνυμα</a:t>
            </a:r>
            <a:r>
              <a:rPr sz="1400" spc="65" dirty="0">
                <a:solidFill>
                  <a:srgbClr val="FFFFFF"/>
                </a:solidFill>
                <a:latin typeface="Calibri"/>
                <a:cs typeface="Calibri"/>
              </a:rPr>
              <a:t> </a:t>
            </a:r>
            <a:r>
              <a:rPr sz="1400" spc="135" dirty="0">
                <a:solidFill>
                  <a:srgbClr val="FFFFFF"/>
                </a:solidFill>
                <a:latin typeface="Calibri"/>
                <a:cs typeface="Calibri"/>
              </a:rPr>
              <a:t>αυθαίρετου</a:t>
            </a:r>
            <a:r>
              <a:rPr sz="1400" spc="60" dirty="0">
                <a:solidFill>
                  <a:srgbClr val="FFFFFF"/>
                </a:solidFill>
                <a:latin typeface="Calibri"/>
                <a:cs typeface="Calibri"/>
              </a:rPr>
              <a:t> </a:t>
            </a:r>
            <a:r>
              <a:rPr sz="1400" spc="135" dirty="0">
                <a:solidFill>
                  <a:srgbClr val="FFFFFF"/>
                </a:solidFill>
                <a:latin typeface="Calibri"/>
                <a:cs typeface="Calibri"/>
              </a:rPr>
              <a:t>μήκους</a:t>
            </a:r>
            <a:r>
              <a:rPr sz="1400" spc="60" dirty="0">
                <a:solidFill>
                  <a:srgbClr val="FFFFFF"/>
                </a:solidFill>
                <a:latin typeface="Calibri"/>
                <a:cs typeface="Calibri"/>
              </a:rPr>
              <a:t> </a:t>
            </a:r>
            <a:r>
              <a:rPr sz="1400" spc="135" dirty="0">
                <a:solidFill>
                  <a:srgbClr val="FFFFFF"/>
                </a:solidFill>
                <a:latin typeface="Calibri"/>
                <a:cs typeface="Calibri"/>
              </a:rPr>
              <a:t>σε</a:t>
            </a:r>
            <a:r>
              <a:rPr sz="1400" spc="75" dirty="0">
                <a:solidFill>
                  <a:srgbClr val="FFFFFF"/>
                </a:solidFill>
                <a:latin typeface="Calibri"/>
                <a:cs typeface="Calibri"/>
              </a:rPr>
              <a:t> </a:t>
            </a:r>
            <a:r>
              <a:rPr sz="1400" spc="120" dirty="0">
                <a:solidFill>
                  <a:srgbClr val="FFFFFF"/>
                </a:solidFill>
                <a:latin typeface="Calibri"/>
                <a:cs typeface="Calibri"/>
              </a:rPr>
              <a:t>έξοδο</a:t>
            </a:r>
            <a:r>
              <a:rPr sz="1400" spc="50" dirty="0">
                <a:solidFill>
                  <a:srgbClr val="FFFFFF"/>
                </a:solidFill>
                <a:latin typeface="Calibri"/>
                <a:cs typeface="Calibri"/>
              </a:rPr>
              <a:t> </a:t>
            </a:r>
            <a:r>
              <a:rPr sz="1400" spc="140" dirty="0">
                <a:solidFill>
                  <a:srgbClr val="FFFFFF"/>
                </a:solidFill>
                <a:latin typeface="Calibri"/>
                <a:cs typeface="Calibri"/>
              </a:rPr>
              <a:t>δυαδικών</a:t>
            </a:r>
            <a:r>
              <a:rPr sz="1400" spc="65" dirty="0">
                <a:solidFill>
                  <a:srgbClr val="FFFFFF"/>
                </a:solidFill>
                <a:latin typeface="Calibri"/>
                <a:cs typeface="Calibri"/>
              </a:rPr>
              <a:t> </a:t>
            </a:r>
            <a:r>
              <a:rPr sz="1400" spc="150" dirty="0">
                <a:solidFill>
                  <a:srgbClr val="FFFFFF"/>
                </a:solidFill>
                <a:latin typeface="Calibri"/>
                <a:cs typeface="Calibri"/>
              </a:rPr>
              <a:t>ψηφίων</a:t>
            </a:r>
            <a:endParaRPr sz="1400">
              <a:latin typeface="Calibri"/>
              <a:cs typeface="Calibri"/>
            </a:endParaRPr>
          </a:p>
          <a:p>
            <a:pPr marL="488315">
              <a:lnSpc>
                <a:spcPct val="100000"/>
              </a:lnSpc>
              <a:spcBef>
                <a:spcPts val="200"/>
              </a:spcBef>
            </a:pPr>
            <a:r>
              <a:rPr sz="1800" spc="-295" dirty="0">
                <a:solidFill>
                  <a:srgbClr val="FFFFFF"/>
                </a:solidFill>
                <a:latin typeface="Calibri"/>
                <a:cs typeface="Calibri"/>
              </a:rPr>
              <a:t>—</a:t>
            </a:r>
            <a:r>
              <a:rPr sz="1800" spc="-25" dirty="0">
                <a:solidFill>
                  <a:srgbClr val="FFFFFF"/>
                </a:solidFill>
                <a:latin typeface="Calibri"/>
                <a:cs typeface="Calibri"/>
              </a:rPr>
              <a:t> </a:t>
            </a:r>
            <a:r>
              <a:rPr sz="1400" spc="95" dirty="0">
                <a:solidFill>
                  <a:srgbClr val="FFFFFF"/>
                </a:solidFill>
                <a:latin typeface="Calibri"/>
                <a:cs typeface="Calibri"/>
              </a:rPr>
              <a:t>έξοδος</a:t>
            </a:r>
            <a:r>
              <a:rPr sz="1400" spc="40" dirty="0">
                <a:solidFill>
                  <a:srgbClr val="FFFFFF"/>
                </a:solidFill>
                <a:latin typeface="Calibri"/>
                <a:cs typeface="Calibri"/>
              </a:rPr>
              <a:t> </a:t>
            </a:r>
            <a:r>
              <a:rPr sz="1400" spc="105" dirty="0">
                <a:solidFill>
                  <a:srgbClr val="FFFFFF"/>
                </a:solidFill>
                <a:latin typeface="Calibri"/>
                <a:cs typeface="Calibri"/>
              </a:rPr>
              <a:t>γνωστή</a:t>
            </a:r>
            <a:r>
              <a:rPr sz="1400" spc="50" dirty="0">
                <a:solidFill>
                  <a:srgbClr val="FFFFFF"/>
                </a:solidFill>
                <a:latin typeface="Calibri"/>
                <a:cs typeface="Calibri"/>
              </a:rPr>
              <a:t> </a:t>
            </a:r>
            <a:r>
              <a:rPr sz="1400" spc="114" dirty="0">
                <a:solidFill>
                  <a:srgbClr val="FFFFFF"/>
                </a:solidFill>
                <a:latin typeface="Calibri"/>
                <a:cs typeface="Calibri"/>
              </a:rPr>
              <a:t>ως</a:t>
            </a:r>
            <a:r>
              <a:rPr sz="1400" spc="55" dirty="0">
                <a:solidFill>
                  <a:srgbClr val="FFFFFF"/>
                </a:solidFill>
                <a:latin typeface="Calibri"/>
                <a:cs typeface="Calibri"/>
              </a:rPr>
              <a:t> </a:t>
            </a:r>
            <a:r>
              <a:rPr sz="1400" spc="95" dirty="0">
                <a:solidFill>
                  <a:srgbClr val="7228D1"/>
                </a:solidFill>
                <a:latin typeface="Calibri"/>
                <a:cs typeface="Calibri"/>
              </a:rPr>
              <a:t>δακτυλικό</a:t>
            </a:r>
            <a:r>
              <a:rPr sz="1400" spc="45" dirty="0">
                <a:solidFill>
                  <a:srgbClr val="7228D1"/>
                </a:solidFill>
                <a:latin typeface="Calibri"/>
                <a:cs typeface="Calibri"/>
              </a:rPr>
              <a:t> </a:t>
            </a:r>
            <a:r>
              <a:rPr sz="1400" spc="110" dirty="0">
                <a:solidFill>
                  <a:srgbClr val="7228D1"/>
                </a:solidFill>
                <a:latin typeface="Calibri"/>
                <a:cs typeface="Calibri"/>
              </a:rPr>
              <a:t>αποτύπωμα</a:t>
            </a:r>
            <a:r>
              <a:rPr sz="1400" spc="60" dirty="0">
                <a:solidFill>
                  <a:srgbClr val="7228D1"/>
                </a:solidFill>
                <a:latin typeface="Calibri"/>
                <a:cs typeface="Calibri"/>
              </a:rPr>
              <a:t> </a:t>
            </a:r>
            <a:r>
              <a:rPr sz="1400" spc="110" dirty="0">
                <a:solidFill>
                  <a:srgbClr val="FFFFFF"/>
                </a:solidFill>
                <a:latin typeface="Calibri"/>
                <a:cs typeface="Calibri"/>
              </a:rPr>
              <a:t>ή</a:t>
            </a:r>
            <a:r>
              <a:rPr sz="1400" spc="50" dirty="0">
                <a:solidFill>
                  <a:srgbClr val="FFFFFF"/>
                </a:solidFill>
                <a:latin typeface="Calibri"/>
                <a:cs typeface="Calibri"/>
              </a:rPr>
              <a:t> </a:t>
            </a:r>
            <a:r>
              <a:rPr sz="1400" spc="95" dirty="0">
                <a:solidFill>
                  <a:srgbClr val="7228D1"/>
                </a:solidFill>
                <a:latin typeface="Calibri"/>
                <a:cs typeface="Calibri"/>
              </a:rPr>
              <a:t>ψηφιοποίηση</a:t>
            </a:r>
            <a:r>
              <a:rPr sz="1400" spc="40" dirty="0">
                <a:solidFill>
                  <a:srgbClr val="7228D1"/>
                </a:solidFill>
                <a:latin typeface="Calibri"/>
                <a:cs typeface="Calibri"/>
              </a:rPr>
              <a:t> </a:t>
            </a:r>
            <a:r>
              <a:rPr sz="1400" spc="100" dirty="0">
                <a:solidFill>
                  <a:srgbClr val="7228D1"/>
                </a:solidFill>
                <a:latin typeface="Calibri"/>
                <a:cs typeface="Calibri"/>
              </a:rPr>
              <a:t>μηνύματος</a:t>
            </a:r>
            <a:endParaRPr sz="1400">
              <a:latin typeface="Calibri"/>
              <a:cs typeface="Calibri"/>
            </a:endParaRPr>
          </a:p>
        </p:txBody>
      </p:sp>
      <p:sp>
        <p:nvSpPr>
          <p:cNvPr id="5" name="object 5"/>
          <p:cNvSpPr txBox="1"/>
          <p:nvPr/>
        </p:nvSpPr>
        <p:spPr>
          <a:xfrm>
            <a:off x="956944" y="2692893"/>
            <a:ext cx="10327005" cy="578485"/>
          </a:xfrm>
          <a:prstGeom prst="rect">
            <a:avLst/>
          </a:prstGeom>
        </p:spPr>
        <p:txBody>
          <a:bodyPr vert="horz" wrap="square" lIns="0" tIns="0" rIns="0" bIns="0" rtlCol="0">
            <a:spAutoFit/>
          </a:bodyPr>
          <a:lstStyle/>
          <a:p>
            <a:pPr marL="12700">
              <a:lnSpc>
                <a:spcPts val="2085"/>
              </a:lnSpc>
            </a:pPr>
            <a:r>
              <a:rPr sz="1800" dirty="0">
                <a:solidFill>
                  <a:srgbClr val="FFBA00"/>
                </a:solidFill>
                <a:latin typeface="Courier New"/>
                <a:cs typeface="Courier New"/>
              </a:rPr>
              <a:t>o</a:t>
            </a:r>
            <a:r>
              <a:rPr sz="1800" spc="10" dirty="0">
                <a:solidFill>
                  <a:srgbClr val="FFBA00"/>
                </a:solidFill>
                <a:latin typeface="Courier New"/>
                <a:cs typeface="Courier New"/>
              </a:rPr>
              <a:t> </a:t>
            </a:r>
            <a:r>
              <a:rPr sz="1400" spc="100" dirty="0">
                <a:solidFill>
                  <a:srgbClr val="FFFFFF"/>
                </a:solidFill>
                <a:latin typeface="Calibri"/>
                <a:cs typeface="Calibri"/>
              </a:rPr>
              <a:t>Ποιο</a:t>
            </a:r>
            <a:r>
              <a:rPr sz="1400" spc="50" dirty="0">
                <a:solidFill>
                  <a:srgbClr val="FFFFFF"/>
                </a:solidFill>
                <a:latin typeface="Calibri"/>
                <a:cs typeface="Calibri"/>
              </a:rPr>
              <a:t> </a:t>
            </a:r>
            <a:r>
              <a:rPr sz="1400" spc="80" dirty="0">
                <a:solidFill>
                  <a:srgbClr val="FFFFFF"/>
                </a:solidFill>
                <a:latin typeface="Calibri"/>
                <a:cs typeface="Calibri"/>
              </a:rPr>
              <a:t>είναι</a:t>
            </a:r>
            <a:r>
              <a:rPr sz="1400" spc="55" dirty="0">
                <a:solidFill>
                  <a:srgbClr val="FFFFFF"/>
                </a:solidFill>
                <a:latin typeface="Calibri"/>
                <a:cs typeface="Calibri"/>
              </a:rPr>
              <a:t> </a:t>
            </a:r>
            <a:r>
              <a:rPr sz="1400" spc="100" dirty="0">
                <a:solidFill>
                  <a:srgbClr val="FFFFFF"/>
                </a:solidFill>
                <a:latin typeface="Calibri"/>
                <a:cs typeface="Calibri"/>
              </a:rPr>
              <a:t>ένα</a:t>
            </a:r>
            <a:r>
              <a:rPr sz="1400" spc="50" dirty="0">
                <a:solidFill>
                  <a:srgbClr val="FFFFFF"/>
                </a:solidFill>
                <a:latin typeface="Calibri"/>
                <a:cs typeface="Calibri"/>
              </a:rPr>
              <a:t> </a:t>
            </a:r>
            <a:r>
              <a:rPr sz="1400" spc="100" dirty="0">
                <a:solidFill>
                  <a:srgbClr val="FFFFFF"/>
                </a:solidFill>
                <a:latin typeface="Calibri"/>
                <a:cs typeface="Calibri"/>
              </a:rPr>
              <a:t>παράδειγμα</a:t>
            </a:r>
            <a:r>
              <a:rPr sz="1400" spc="60" dirty="0">
                <a:solidFill>
                  <a:srgbClr val="FFFFFF"/>
                </a:solidFill>
                <a:latin typeface="Calibri"/>
                <a:cs typeface="Calibri"/>
              </a:rPr>
              <a:t> </a:t>
            </a:r>
            <a:r>
              <a:rPr sz="1400" spc="95" dirty="0">
                <a:solidFill>
                  <a:srgbClr val="FFFFFF"/>
                </a:solidFill>
                <a:latin typeface="Calibri"/>
                <a:cs typeface="Calibri"/>
              </a:rPr>
              <a:t>συναρτήσεων</a:t>
            </a:r>
            <a:r>
              <a:rPr sz="1400" spc="40" dirty="0">
                <a:solidFill>
                  <a:srgbClr val="FFFFFF"/>
                </a:solidFill>
                <a:latin typeface="Calibri"/>
                <a:cs typeface="Calibri"/>
              </a:rPr>
              <a:t> </a:t>
            </a:r>
            <a:r>
              <a:rPr sz="1400" spc="95" dirty="0">
                <a:solidFill>
                  <a:srgbClr val="FFFFFF"/>
                </a:solidFill>
                <a:latin typeface="Calibri"/>
                <a:cs typeface="Calibri"/>
              </a:rPr>
              <a:t>κατακερματισμού;</a:t>
            </a:r>
            <a:endParaRPr sz="1400">
              <a:latin typeface="Calibri"/>
              <a:cs typeface="Calibri"/>
            </a:endParaRPr>
          </a:p>
          <a:p>
            <a:pPr marL="488315">
              <a:lnSpc>
                <a:spcPct val="100000"/>
              </a:lnSpc>
              <a:spcBef>
                <a:spcPts val="204"/>
              </a:spcBef>
            </a:pPr>
            <a:r>
              <a:rPr sz="1800" spc="-295" dirty="0">
                <a:solidFill>
                  <a:srgbClr val="FFFFFF"/>
                </a:solidFill>
                <a:latin typeface="Calibri"/>
                <a:cs typeface="Calibri"/>
              </a:rPr>
              <a:t>—</a:t>
            </a:r>
            <a:r>
              <a:rPr sz="1800" spc="325" dirty="0">
                <a:solidFill>
                  <a:srgbClr val="FFFFFF"/>
                </a:solidFill>
                <a:latin typeface="Calibri"/>
                <a:cs typeface="Calibri"/>
              </a:rPr>
              <a:t> </a:t>
            </a:r>
            <a:r>
              <a:rPr sz="1400" spc="105" dirty="0">
                <a:solidFill>
                  <a:srgbClr val="FFFFFF"/>
                </a:solidFill>
                <a:latin typeface="Calibri"/>
                <a:cs typeface="Calibri"/>
              </a:rPr>
              <a:t>Δώστε</a:t>
            </a:r>
            <a:r>
              <a:rPr sz="1400" spc="55" dirty="0">
                <a:solidFill>
                  <a:srgbClr val="FFFFFF"/>
                </a:solidFill>
                <a:latin typeface="Calibri"/>
                <a:cs typeface="Calibri"/>
              </a:rPr>
              <a:t> </a:t>
            </a:r>
            <a:r>
              <a:rPr sz="1400" spc="105" dirty="0">
                <a:solidFill>
                  <a:srgbClr val="FFFFFF"/>
                </a:solidFill>
                <a:latin typeface="Calibri"/>
                <a:cs typeface="Calibri"/>
              </a:rPr>
              <a:t>συνάρτηση</a:t>
            </a:r>
            <a:r>
              <a:rPr sz="1400" spc="60" dirty="0">
                <a:solidFill>
                  <a:srgbClr val="FFFFFF"/>
                </a:solidFill>
                <a:latin typeface="Calibri"/>
                <a:cs typeface="Calibri"/>
              </a:rPr>
              <a:t> </a:t>
            </a:r>
            <a:r>
              <a:rPr sz="1400" spc="100" dirty="0">
                <a:solidFill>
                  <a:srgbClr val="FFFFFF"/>
                </a:solidFill>
                <a:latin typeface="Calibri"/>
                <a:cs typeface="Calibri"/>
              </a:rPr>
              <a:t>κατακερματισμού</a:t>
            </a:r>
            <a:r>
              <a:rPr sz="1400" spc="60" dirty="0">
                <a:solidFill>
                  <a:srgbClr val="FFFFFF"/>
                </a:solidFill>
                <a:latin typeface="Calibri"/>
                <a:cs typeface="Calibri"/>
              </a:rPr>
              <a:t> </a:t>
            </a:r>
            <a:r>
              <a:rPr sz="1400" spc="110" dirty="0">
                <a:solidFill>
                  <a:srgbClr val="FFFFFF"/>
                </a:solidFill>
                <a:latin typeface="Calibri"/>
                <a:cs typeface="Calibri"/>
              </a:rPr>
              <a:t>που</a:t>
            </a:r>
            <a:r>
              <a:rPr sz="1400" spc="55" dirty="0">
                <a:solidFill>
                  <a:srgbClr val="FFFFFF"/>
                </a:solidFill>
                <a:latin typeface="Calibri"/>
                <a:cs typeface="Calibri"/>
              </a:rPr>
              <a:t> </a:t>
            </a:r>
            <a:r>
              <a:rPr sz="1400" spc="80" dirty="0">
                <a:solidFill>
                  <a:srgbClr val="FFFFFF"/>
                </a:solidFill>
                <a:latin typeface="Calibri"/>
                <a:cs typeface="Calibri"/>
              </a:rPr>
              <a:t>αντιστοιχίζει</a:t>
            </a:r>
            <a:r>
              <a:rPr sz="1400" spc="65" dirty="0">
                <a:solidFill>
                  <a:srgbClr val="FFFFFF"/>
                </a:solidFill>
                <a:latin typeface="Calibri"/>
                <a:cs typeface="Calibri"/>
              </a:rPr>
              <a:t> </a:t>
            </a:r>
            <a:r>
              <a:rPr sz="1400" spc="70" dirty="0">
                <a:solidFill>
                  <a:srgbClr val="FFFFFF"/>
                </a:solidFill>
                <a:latin typeface="Calibri"/>
                <a:cs typeface="Calibri"/>
              </a:rPr>
              <a:t>τις</a:t>
            </a:r>
            <a:r>
              <a:rPr sz="1400" spc="55" dirty="0">
                <a:solidFill>
                  <a:srgbClr val="FFFFFF"/>
                </a:solidFill>
                <a:latin typeface="Calibri"/>
                <a:cs typeface="Calibri"/>
              </a:rPr>
              <a:t> </a:t>
            </a:r>
            <a:r>
              <a:rPr sz="1400" spc="95" dirty="0">
                <a:solidFill>
                  <a:srgbClr val="FFFFFF"/>
                </a:solidFill>
                <a:latin typeface="Calibri"/>
                <a:cs typeface="Calibri"/>
              </a:rPr>
              <a:t>συμβολοσειρές</a:t>
            </a:r>
            <a:r>
              <a:rPr sz="1400" spc="55" dirty="0">
                <a:solidFill>
                  <a:srgbClr val="FFFFFF"/>
                </a:solidFill>
                <a:latin typeface="Calibri"/>
                <a:cs typeface="Calibri"/>
              </a:rPr>
              <a:t> </a:t>
            </a:r>
            <a:r>
              <a:rPr sz="1400" spc="100" dirty="0">
                <a:solidFill>
                  <a:srgbClr val="FFFFFF"/>
                </a:solidFill>
                <a:latin typeface="Calibri"/>
                <a:cs typeface="Calibri"/>
              </a:rPr>
              <a:t>σε</a:t>
            </a:r>
            <a:r>
              <a:rPr sz="1400" spc="55" dirty="0">
                <a:solidFill>
                  <a:srgbClr val="FFFFFF"/>
                </a:solidFill>
                <a:latin typeface="Calibri"/>
                <a:cs typeface="Calibri"/>
              </a:rPr>
              <a:t> </a:t>
            </a:r>
            <a:r>
              <a:rPr sz="1400" spc="95" dirty="0">
                <a:solidFill>
                  <a:srgbClr val="FFFFFF"/>
                </a:solidFill>
                <a:latin typeface="Calibri"/>
                <a:cs typeface="Calibri"/>
              </a:rPr>
              <a:t>ακέραιους</a:t>
            </a:r>
            <a:r>
              <a:rPr sz="1400" spc="55" dirty="0">
                <a:solidFill>
                  <a:srgbClr val="FFFFFF"/>
                </a:solidFill>
                <a:latin typeface="Calibri"/>
                <a:cs typeface="Calibri"/>
              </a:rPr>
              <a:t> </a:t>
            </a:r>
            <a:r>
              <a:rPr sz="1400" spc="100" dirty="0">
                <a:solidFill>
                  <a:srgbClr val="FFFFFF"/>
                </a:solidFill>
                <a:latin typeface="Calibri"/>
                <a:cs typeface="Calibri"/>
              </a:rPr>
              <a:t>αριθμούς</a:t>
            </a:r>
            <a:r>
              <a:rPr sz="1400" spc="55" dirty="0">
                <a:solidFill>
                  <a:srgbClr val="FFFFFF"/>
                </a:solidFill>
                <a:latin typeface="Calibri"/>
                <a:cs typeface="Calibri"/>
              </a:rPr>
              <a:t> </a:t>
            </a:r>
            <a:r>
              <a:rPr sz="1400" spc="95" dirty="0">
                <a:solidFill>
                  <a:srgbClr val="FFFFFF"/>
                </a:solidFill>
                <a:latin typeface="Calibri"/>
                <a:cs typeface="Calibri"/>
              </a:rPr>
              <a:t>στο</a:t>
            </a:r>
            <a:r>
              <a:rPr sz="1400" spc="55" dirty="0">
                <a:solidFill>
                  <a:srgbClr val="FFFFFF"/>
                </a:solidFill>
                <a:latin typeface="Calibri"/>
                <a:cs typeface="Calibri"/>
              </a:rPr>
              <a:t> </a:t>
            </a:r>
            <a:r>
              <a:rPr sz="1400" spc="80" dirty="0">
                <a:solidFill>
                  <a:srgbClr val="FFFFFF"/>
                </a:solidFill>
                <a:latin typeface="Calibri"/>
                <a:cs typeface="Calibri"/>
              </a:rPr>
              <a:t>[0,2^{32}-1]</a:t>
            </a:r>
            <a:endParaRPr sz="1400">
              <a:latin typeface="Calibri"/>
              <a:cs typeface="Calibri"/>
            </a:endParaRPr>
          </a:p>
        </p:txBody>
      </p:sp>
      <p:sp>
        <p:nvSpPr>
          <p:cNvPr id="6" name="object 6"/>
          <p:cNvSpPr txBox="1"/>
          <p:nvPr/>
        </p:nvSpPr>
        <p:spPr>
          <a:xfrm>
            <a:off x="956944" y="3849370"/>
            <a:ext cx="8079740" cy="572135"/>
          </a:xfrm>
          <a:prstGeom prst="rect">
            <a:avLst/>
          </a:prstGeom>
        </p:spPr>
        <p:txBody>
          <a:bodyPr vert="horz" wrap="square" lIns="0" tIns="26670" rIns="0" bIns="0" rtlCol="0">
            <a:spAutoFit/>
          </a:bodyPr>
          <a:lstStyle/>
          <a:p>
            <a:pPr marL="287020" marR="5080" indent="-274320">
              <a:lnSpc>
                <a:spcPct val="76300"/>
              </a:lnSpc>
              <a:spcBef>
                <a:spcPts val="210"/>
              </a:spcBef>
              <a:tabLst>
                <a:tab pos="430530" algn="l"/>
              </a:tabLst>
            </a:pPr>
            <a:r>
              <a:rPr sz="1800" dirty="0">
                <a:solidFill>
                  <a:srgbClr val="FFBA00"/>
                </a:solidFill>
                <a:latin typeface="Courier New"/>
                <a:cs typeface="Courier New"/>
              </a:rPr>
              <a:t>o		</a:t>
            </a:r>
            <a:r>
              <a:rPr sz="1400" spc="95" dirty="0">
                <a:solidFill>
                  <a:srgbClr val="FFFFFF"/>
                </a:solidFill>
                <a:latin typeface="Calibri"/>
                <a:cs typeface="Calibri"/>
              </a:rPr>
              <a:t>Οι</a:t>
            </a:r>
            <a:r>
              <a:rPr sz="1400" spc="50" dirty="0">
                <a:solidFill>
                  <a:srgbClr val="FFFFFF"/>
                </a:solidFill>
                <a:latin typeface="Calibri"/>
                <a:cs typeface="Calibri"/>
              </a:rPr>
              <a:t> </a:t>
            </a:r>
            <a:r>
              <a:rPr sz="1400" spc="100" dirty="0">
                <a:solidFill>
                  <a:srgbClr val="FFFFFF"/>
                </a:solidFill>
                <a:latin typeface="Calibri"/>
                <a:cs typeface="Calibri"/>
              </a:rPr>
              <a:t>κρυπτογραφικές</a:t>
            </a:r>
            <a:r>
              <a:rPr sz="1400" spc="55" dirty="0">
                <a:solidFill>
                  <a:srgbClr val="FFFFFF"/>
                </a:solidFill>
                <a:latin typeface="Calibri"/>
                <a:cs typeface="Calibri"/>
              </a:rPr>
              <a:t> </a:t>
            </a:r>
            <a:r>
              <a:rPr sz="1400" spc="95" dirty="0">
                <a:solidFill>
                  <a:srgbClr val="FFFFFF"/>
                </a:solidFill>
                <a:latin typeface="Calibri"/>
                <a:cs typeface="Calibri"/>
              </a:rPr>
              <a:t>συναρτήσεις</a:t>
            </a:r>
            <a:r>
              <a:rPr sz="1400" spc="50" dirty="0">
                <a:solidFill>
                  <a:srgbClr val="FFFFFF"/>
                </a:solidFill>
                <a:latin typeface="Calibri"/>
                <a:cs typeface="Calibri"/>
              </a:rPr>
              <a:t> </a:t>
            </a:r>
            <a:r>
              <a:rPr sz="1400" spc="100" dirty="0">
                <a:solidFill>
                  <a:srgbClr val="FFFFFF"/>
                </a:solidFill>
                <a:latin typeface="Calibri"/>
                <a:cs typeface="Calibri"/>
              </a:rPr>
              <a:t>κατακερματισμού</a:t>
            </a:r>
            <a:r>
              <a:rPr sz="1400" spc="60" dirty="0">
                <a:solidFill>
                  <a:srgbClr val="FFFFFF"/>
                </a:solidFill>
                <a:latin typeface="Calibri"/>
                <a:cs typeface="Calibri"/>
              </a:rPr>
              <a:t> </a:t>
            </a:r>
            <a:r>
              <a:rPr sz="1400" spc="80" dirty="0">
                <a:solidFill>
                  <a:srgbClr val="FFFFFF"/>
                </a:solidFill>
                <a:latin typeface="Calibri"/>
                <a:cs typeface="Calibri"/>
              </a:rPr>
              <a:t>είναι</a:t>
            </a:r>
            <a:r>
              <a:rPr sz="1400" spc="50" dirty="0">
                <a:solidFill>
                  <a:srgbClr val="FFFFFF"/>
                </a:solidFill>
                <a:latin typeface="Calibri"/>
                <a:cs typeface="Calibri"/>
              </a:rPr>
              <a:t> </a:t>
            </a:r>
            <a:r>
              <a:rPr sz="1400" spc="95" dirty="0">
                <a:solidFill>
                  <a:srgbClr val="FFFFFF"/>
                </a:solidFill>
                <a:latin typeface="Calibri"/>
                <a:cs typeface="Calibri"/>
              </a:rPr>
              <a:t>συναρτήσεις</a:t>
            </a:r>
            <a:r>
              <a:rPr sz="1400" spc="50" dirty="0">
                <a:solidFill>
                  <a:srgbClr val="FFFFFF"/>
                </a:solidFill>
                <a:latin typeface="Calibri"/>
                <a:cs typeface="Calibri"/>
              </a:rPr>
              <a:t> </a:t>
            </a:r>
            <a:r>
              <a:rPr sz="1400" spc="100" dirty="0">
                <a:solidFill>
                  <a:srgbClr val="FFFFFF"/>
                </a:solidFill>
                <a:latin typeface="Calibri"/>
                <a:cs typeface="Calibri"/>
              </a:rPr>
              <a:t>κατακερματισμού</a:t>
            </a:r>
            <a:r>
              <a:rPr sz="1400" spc="55" dirty="0">
                <a:solidFill>
                  <a:srgbClr val="FFFFFF"/>
                </a:solidFill>
                <a:latin typeface="Calibri"/>
                <a:cs typeface="Calibri"/>
              </a:rPr>
              <a:t> </a:t>
            </a:r>
            <a:r>
              <a:rPr sz="1400" spc="100" dirty="0">
                <a:solidFill>
                  <a:srgbClr val="FFFFFF"/>
                </a:solidFill>
                <a:latin typeface="Calibri"/>
                <a:cs typeface="Calibri"/>
              </a:rPr>
              <a:t>με </a:t>
            </a:r>
            <a:r>
              <a:rPr sz="1400" spc="-300" dirty="0">
                <a:solidFill>
                  <a:srgbClr val="FFFFFF"/>
                </a:solidFill>
                <a:latin typeface="Calibri"/>
                <a:cs typeface="Calibri"/>
              </a:rPr>
              <a:t> </a:t>
            </a:r>
            <a:r>
              <a:rPr sz="1400" spc="100" dirty="0">
                <a:solidFill>
                  <a:srgbClr val="FFFFFF"/>
                </a:solidFill>
                <a:latin typeface="Calibri"/>
                <a:cs typeface="Calibri"/>
              </a:rPr>
              <a:t>πρόσθετες </a:t>
            </a:r>
            <a:r>
              <a:rPr sz="1400" spc="90" dirty="0">
                <a:solidFill>
                  <a:srgbClr val="FFFFFF"/>
                </a:solidFill>
                <a:latin typeface="Calibri"/>
                <a:cs typeface="Calibri"/>
              </a:rPr>
              <a:t>απαιτήσεις </a:t>
            </a:r>
            <a:r>
              <a:rPr sz="1400" spc="100" dirty="0">
                <a:solidFill>
                  <a:srgbClr val="FFFFFF"/>
                </a:solidFill>
                <a:latin typeface="Calibri"/>
                <a:cs typeface="Calibri"/>
              </a:rPr>
              <a:t>ασφαλείας </a:t>
            </a:r>
            <a:r>
              <a:rPr sz="1400" spc="120" dirty="0">
                <a:solidFill>
                  <a:srgbClr val="FFFFFF"/>
                </a:solidFill>
                <a:latin typeface="Calibri"/>
                <a:cs typeface="Calibri"/>
              </a:rPr>
              <a:t>XML </a:t>
            </a:r>
            <a:r>
              <a:rPr sz="1400" spc="75" dirty="0">
                <a:solidFill>
                  <a:srgbClr val="FFFFFF"/>
                </a:solidFill>
                <a:latin typeface="Calibri"/>
                <a:cs typeface="Calibri"/>
              </a:rPr>
              <a:t>(Extensible </a:t>
            </a:r>
            <a:r>
              <a:rPr sz="1400" spc="100" dirty="0">
                <a:solidFill>
                  <a:srgbClr val="FFFFFF"/>
                </a:solidFill>
                <a:latin typeface="Calibri"/>
                <a:cs typeface="Calibri"/>
              </a:rPr>
              <a:t>Markup </a:t>
            </a:r>
            <a:r>
              <a:rPr sz="1400" spc="90" dirty="0">
                <a:solidFill>
                  <a:srgbClr val="FFFFFF"/>
                </a:solidFill>
                <a:latin typeface="Calibri"/>
                <a:cs typeface="Calibri"/>
              </a:rPr>
              <a:t>Language </a:t>
            </a:r>
            <a:r>
              <a:rPr sz="1400" spc="65" dirty="0">
                <a:solidFill>
                  <a:srgbClr val="FFFFFF"/>
                </a:solidFill>
                <a:latin typeface="Calibri"/>
                <a:cs typeface="Calibri"/>
              </a:rPr>
              <a:t>- </a:t>
            </a:r>
            <a:r>
              <a:rPr sz="1400" spc="95" dirty="0">
                <a:solidFill>
                  <a:srgbClr val="FFFFFF"/>
                </a:solidFill>
                <a:latin typeface="Calibri"/>
                <a:cs typeface="Calibri"/>
              </a:rPr>
              <a:t>δομημένη </a:t>
            </a:r>
            <a:r>
              <a:rPr sz="1400" spc="105" dirty="0">
                <a:solidFill>
                  <a:srgbClr val="FFFFFF"/>
                </a:solidFill>
                <a:latin typeface="Calibri"/>
                <a:cs typeface="Calibri"/>
              </a:rPr>
              <a:t>μορφή </a:t>
            </a:r>
            <a:r>
              <a:rPr sz="1400" spc="110" dirty="0">
                <a:solidFill>
                  <a:srgbClr val="FFFFFF"/>
                </a:solidFill>
                <a:latin typeface="Calibri"/>
                <a:cs typeface="Calibri"/>
              </a:rPr>
              <a:t> </a:t>
            </a:r>
            <a:r>
              <a:rPr sz="1400" spc="90" dirty="0">
                <a:solidFill>
                  <a:srgbClr val="FFFFFF"/>
                </a:solidFill>
                <a:latin typeface="Calibri"/>
                <a:cs typeface="Calibri"/>
              </a:rPr>
              <a:t>ανταλλαγής</a:t>
            </a:r>
            <a:r>
              <a:rPr sz="1400" spc="20" dirty="0">
                <a:solidFill>
                  <a:srgbClr val="FFFFFF"/>
                </a:solidFill>
                <a:latin typeface="Calibri"/>
                <a:cs typeface="Calibri"/>
              </a:rPr>
              <a:t> </a:t>
            </a:r>
            <a:r>
              <a:rPr sz="1400" spc="90" dirty="0">
                <a:solidFill>
                  <a:srgbClr val="FFFFFF"/>
                </a:solidFill>
                <a:latin typeface="Calibri"/>
                <a:cs typeface="Calibri"/>
              </a:rPr>
              <a:t>δεδομένωνn)</a:t>
            </a:r>
            <a:endParaRPr sz="1400">
              <a:latin typeface="Calibri"/>
              <a:cs typeface="Calibri"/>
            </a:endParaRPr>
          </a:p>
        </p:txBody>
      </p:sp>
      <p:pic>
        <p:nvPicPr>
          <p:cNvPr id="7" name="object 7"/>
          <p:cNvPicPr/>
          <p:nvPr/>
        </p:nvPicPr>
        <p:blipFill>
          <a:blip r:embed="rId2" cstate="print"/>
          <a:stretch>
            <a:fillRect/>
          </a:stretch>
        </p:blipFill>
        <p:spPr>
          <a:xfrm>
            <a:off x="7259002" y="5817234"/>
            <a:ext cx="1530032" cy="612140"/>
          </a:xfrm>
          <a:prstGeom prst="rect">
            <a:avLst/>
          </a:prstGeom>
        </p:spPr>
      </p:pic>
      <p:sp>
        <p:nvSpPr>
          <p:cNvPr id="8" name="object 8"/>
          <p:cNvSpPr txBox="1"/>
          <p:nvPr/>
        </p:nvSpPr>
        <p:spPr>
          <a:xfrm>
            <a:off x="10841672" y="5993129"/>
            <a:ext cx="85725" cy="133350"/>
          </a:xfrm>
          <a:prstGeom prst="rect">
            <a:avLst/>
          </a:prstGeom>
        </p:spPr>
        <p:txBody>
          <a:bodyPr vert="horz" wrap="square" lIns="0" tIns="0" rIns="0" bIns="0" rtlCol="0">
            <a:spAutoFit/>
          </a:bodyPr>
          <a:lstStyle/>
          <a:p>
            <a:pPr marL="12700">
              <a:lnSpc>
                <a:spcPts val="910"/>
              </a:lnSpc>
            </a:pPr>
            <a:r>
              <a:rPr sz="850" spc="40" dirty="0">
                <a:solidFill>
                  <a:srgbClr val="FFFFFF"/>
                </a:solidFill>
                <a:latin typeface="Calibri"/>
                <a:cs typeface="Calibri"/>
              </a:rPr>
              <a:t>2</a:t>
            </a:r>
            <a:endParaRPr sz="850">
              <a:latin typeface="Calibri"/>
              <a:cs typeface="Calibri"/>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887730" y="394334"/>
            <a:ext cx="9488805" cy="876300"/>
          </a:xfrm>
          <a:prstGeom prst="rect">
            <a:avLst/>
          </a:prstGeom>
        </p:spPr>
        <p:txBody>
          <a:bodyPr vert="horz" wrap="square" lIns="0" tIns="41275" rIns="0" bIns="0" rtlCol="0">
            <a:spAutoFit/>
          </a:bodyPr>
          <a:lstStyle/>
          <a:p>
            <a:pPr marL="12700" marR="5080">
              <a:lnSpc>
                <a:spcPts val="3279"/>
              </a:lnSpc>
              <a:spcBef>
                <a:spcPts val="325"/>
              </a:spcBef>
            </a:pPr>
            <a:r>
              <a:rPr spc="155" dirty="0">
                <a:solidFill>
                  <a:srgbClr val="FFFFFF"/>
                </a:solidFill>
              </a:rPr>
              <a:t>Χρήση</a:t>
            </a:r>
            <a:r>
              <a:rPr spc="60" dirty="0">
                <a:solidFill>
                  <a:srgbClr val="FFFFFF"/>
                </a:solidFill>
              </a:rPr>
              <a:t> </a:t>
            </a:r>
            <a:r>
              <a:rPr spc="140" dirty="0">
                <a:solidFill>
                  <a:srgbClr val="FFFFFF"/>
                </a:solidFill>
              </a:rPr>
              <a:t>συναρτήσεων</a:t>
            </a:r>
            <a:r>
              <a:rPr spc="65" dirty="0">
                <a:solidFill>
                  <a:srgbClr val="FFFFFF"/>
                </a:solidFill>
              </a:rPr>
              <a:t> </a:t>
            </a:r>
            <a:r>
              <a:rPr spc="130" dirty="0">
                <a:solidFill>
                  <a:srgbClr val="FFFFFF"/>
                </a:solidFill>
              </a:rPr>
              <a:t>κατακερματισμού</a:t>
            </a:r>
            <a:r>
              <a:rPr spc="60" dirty="0">
                <a:solidFill>
                  <a:srgbClr val="FFFFFF"/>
                </a:solidFill>
              </a:rPr>
              <a:t> </a:t>
            </a:r>
            <a:r>
              <a:rPr spc="110" dirty="0">
                <a:solidFill>
                  <a:srgbClr val="FFFFFF"/>
                </a:solidFill>
              </a:rPr>
              <a:t>για</a:t>
            </a:r>
            <a:r>
              <a:rPr spc="100" dirty="0">
                <a:solidFill>
                  <a:srgbClr val="FFFFFF"/>
                </a:solidFill>
              </a:rPr>
              <a:t> </a:t>
            </a:r>
            <a:r>
              <a:rPr spc="130" dirty="0">
                <a:solidFill>
                  <a:srgbClr val="FFFFFF"/>
                </a:solidFill>
              </a:rPr>
              <a:t>ολοκληρωμένη </a:t>
            </a:r>
            <a:r>
              <a:rPr spc="-695" dirty="0">
                <a:solidFill>
                  <a:srgbClr val="FFFFFF"/>
                </a:solidFill>
              </a:rPr>
              <a:t> </a:t>
            </a:r>
            <a:r>
              <a:rPr spc="114" dirty="0">
                <a:solidFill>
                  <a:srgbClr val="FFFFFF"/>
                </a:solidFill>
              </a:rPr>
              <a:t>ακεραιότητα</a:t>
            </a:r>
            <a:r>
              <a:rPr spc="45" dirty="0">
                <a:solidFill>
                  <a:srgbClr val="FFFFFF"/>
                </a:solidFill>
              </a:rPr>
              <a:t> </a:t>
            </a:r>
            <a:r>
              <a:rPr spc="140" dirty="0">
                <a:solidFill>
                  <a:srgbClr val="FFFFFF"/>
                </a:solidFill>
              </a:rPr>
              <a:t>μηνυμάτων</a:t>
            </a:r>
          </a:p>
        </p:txBody>
      </p:sp>
      <p:sp>
        <p:nvSpPr>
          <p:cNvPr id="4" name="object 4"/>
          <p:cNvSpPr txBox="1"/>
          <p:nvPr/>
        </p:nvSpPr>
        <p:spPr>
          <a:xfrm>
            <a:off x="887730" y="1803717"/>
            <a:ext cx="6852920" cy="1386205"/>
          </a:xfrm>
          <a:prstGeom prst="rect">
            <a:avLst/>
          </a:prstGeom>
        </p:spPr>
        <p:txBody>
          <a:bodyPr vert="horz" wrap="square" lIns="0" tIns="0" rIns="0" bIns="0" rtlCol="0">
            <a:spAutoFit/>
          </a:bodyPr>
          <a:lstStyle/>
          <a:p>
            <a:pPr marL="287020" indent="-274320">
              <a:lnSpc>
                <a:spcPts val="1435"/>
              </a:lnSpc>
              <a:buClr>
                <a:srgbClr val="FFBA00"/>
              </a:buClr>
              <a:buSzPct val="127272"/>
              <a:buFont typeface="Courier New"/>
              <a:buChar char="o"/>
              <a:tabLst>
                <a:tab pos="286385" algn="l"/>
                <a:tab pos="287020" algn="l"/>
              </a:tabLst>
            </a:pPr>
            <a:r>
              <a:rPr sz="1100" spc="110" dirty="0">
                <a:solidFill>
                  <a:srgbClr val="FFFFFF"/>
                </a:solidFill>
                <a:latin typeface="Calibri"/>
                <a:cs typeface="Calibri"/>
              </a:rPr>
              <a:t>Μέθοδος:</a:t>
            </a:r>
            <a:r>
              <a:rPr sz="1100" spc="45" dirty="0">
                <a:solidFill>
                  <a:srgbClr val="FFFFFF"/>
                </a:solidFill>
                <a:latin typeface="Calibri"/>
                <a:cs typeface="Calibri"/>
              </a:rPr>
              <a:t> </a:t>
            </a:r>
            <a:r>
              <a:rPr sz="1100" spc="95" dirty="0">
                <a:solidFill>
                  <a:srgbClr val="FFFFFF"/>
                </a:solidFill>
                <a:latin typeface="Calibri"/>
                <a:cs typeface="Calibri"/>
              </a:rPr>
              <a:t>Χρησιμοποιεί</a:t>
            </a:r>
            <a:r>
              <a:rPr sz="1100" spc="50" dirty="0">
                <a:solidFill>
                  <a:srgbClr val="FFFFFF"/>
                </a:solidFill>
                <a:latin typeface="Calibri"/>
                <a:cs typeface="Calibri"/>
              </a:rPr>
              <a:t> </a:t>
            </a:r>
            <a:r>
              <a:rPr sz="1100" spc="100" dirty="0">
                <a:solidFill>
                  <a:srgbClr val="FFFFFF"/>
                </a:solidFill>
                <a:latin typeface="Calibri"/>
                <a:cs typeface="Calibri"/>
              </a:rPr>
              <a:t>μια</a:t>
            </a:r>
            <a:r>
              <a:rPr sz="1100" spc="50" dirty="0">
                <a:solidFill>
                  <a:srgbClr val="FFFFFF"/>
                </a:solidFill>
                <a:latin typeface="Calibri"/>
                <a:cs typeface="Calibri"/>
              </a:rPr>
              <a:t> </a:t>
            </a:r>
            <a:r>
              <a:rPr sz="1100" spc="110" dirty="0">
                <a:solidFill>
                  <a:srgbClr val="FFFFFF"/>
                </a:solidFill>
                <a:latin typeface="Calibri"/>
                <a:cs typeface="Calibri"/>
              </a:rPr>
              <a:t>συνάρτηση</a:t>
            </a:r>
            <a:r>
              <a:rPr sz="1100" spc="50" dirty="0">
                <a:solidFill>
                  <a:srgbClr val="FFFFFF"/>
                </a:solidFill>
                <a:latin typeface="Calibri"/>
                <a:cs typeface="Calibri"/>
              </a:rPr>
              <a:t> </a:t>
            </a:r>
            <a:r>
              <a:rPr sz="1100" spc="105" dirty="0">
                <a:solidFill>
                  <a:srgbClr val="FFFFFF"/>
                </a:solidFill>
                <a:latin typeface="Calibri"/>
                <a:cs typeface="Calibri"/>
              </a:rPr>
              <a:t>κατακερματισμού</a:t>
            </a:r>
            <a:r>
              <a:rPr sz="1100" spc="45" dirty="0">
                <a:solidFill>
                  <a:srgbClr val="FFFFFF"/>
                </a:solidFill>
                <a:latin typeface="Calibri"/>
                <a:cs typeface="Calibri"/>
              </a:rPr>
              <a:t> </a:t>
            </a:r>
            <a:r>
              <a:rPr sz="1100" spc="80" dirty="0">
                <a:solidFill>
                  <a:srgbClr val="FFFFFF"/>
                </a:solidFill>
                <a:latin typeface="Calibri"/>
                <a:cs typeface="Calibri"/>
              </a:rPr>
              <a:t>h,</a:t>
            </a:r>
            <a:r>
              <a:rPr sz="1100" spc="50" dirty="0">
                <a:solidFill>
                  <a:srgbClr val="FFFFFF"/>
                </a:solidFill>
                <a:latin typeface="Calibri"/>
                <a:cs typeface="Calibri"/>
              </a:rPr>
              <a:t> </a:t>
            </a:r>
            <a:r>
              <a:rPr sz="1100" spc="105" dirty="0">
                <a:solidFill>
                  <a:srgbClr val="FFFFFF"/>
                </a:solidFill>
                <a:latin typeface="Calibri"/>
                <a:cs typeface="Calibri"/>
              </a:rPr>
              <a:t>υποθέτοντας</a:t>
            </a:r>
            <a:r>
              <a:rPr sz="1100" spc="40" dirty="0">
                <a:solidFill>
                  <a:srgbClr val="FFFFFF"/>
                </a:solidFill>
                <a:latin typeface="Calibri"/>
                <a:cs typeface="Calibri"/>
              </a:rPr>
              <a:t> </a:t>
            </a:r>
            <a:r>
              <a:rPr sz="1100" spc="105" dirty="0">
                <a:solidFill>
                  <a:srgbClr val="FFFFFF"/>
                </a:solidFill>
                <a:latin typeface="Calibri"/>
                <a:cs typeface="Calibri"/>
              </a:rPr>
              <a:t>ένα</a:t>
            </a:r>
            <a:r>
              <a:rPr sz="1100" spc="50" dirty="0">
                <a:solidFill>
                  <a:srgbClr val="FFFFFF"/>
                </a:solidFill>
                <a:latin typeface="Calibri"/>
                <a:cs typeface="Calibri"/>
              </a:rPr>
              <a:t> </a:t>
            </a:r>
            <a:r>
              <a:rPr sz="1100" spc="110" dirty="0">
                <a:solidFill>
                  <a:srgbClr val="FFFFFF"/>
                </a:solidFill>
                <a:latin typeface="Calibri"/>
                <a:cs typeface="Calibri"/>
              </a:rPr>
              <a:t>ασφαλές</a:t>
            </a:r>
            <a:endParaRPr sz="1100">
              <a:latin typeface="Calibri"/>
              <a:cs typeface="Calibri"/>
            </a:endParaRPr>
          </a:p>
          <a:p>
            <a:pPr marL="286385">
              <a:lnSpc>
                <a:spcPts val="1275"/>
              </a:lnSpc>
            </a:pPr>
            <a:r>
              <a:rPr sz="1100" spc="100" dirty="0">
                <a:solidFill>
                  <a:srgbClr val="FFFFFF"/>
                </a:solidFill>
                <a:latin typeface="Calibri"/>
                <a:cs typeface="Calibri"/>
              </a:rPr>
              <a:t>κανάλι</a:t>
            </a:r>
            <a:r>
              <a:rPr sz="1100" spc="50" dirty="0">
                <a:solidFill>
                  <a:srgbClr val="FFFFFF"/>
                </a:solidFill>
                <a:latin typeface="Calibri"/>
                <a:cs typeface="Calibri"/>
              </a:rPr>
              <a:t> </a:t>
            </a:r>
            <a:r>
              <a:rPr sz="1100" spc="85" dirty="0">
                <a:solidFill>
                  <a:srgbClr val="FFFFFF"/>
                </a:solidFill>
                <a:latin typeface="Calibri"/>
                <a:cs typeface="Calibri"/>
              </a:rPr>
              <a:t>(ο</a:t>
            </a:r>
            <a:r>
              <a:rPr sz="1100" spc="50" dirty="0">
                <a:solidFill>
                  <a:srgbClr val="FFFFFF"/>
                </a:solidFill>
                <a:latin typeface="Calibri"/>
                <a:cs typeface="Calibri"/>
              </a:rPr>
              <a:t> </a:t>
            </a:r>
            <a:r>
              <a:rPr sz="1100" spc="100" dirty="0">
                <a:solidFill>
                  <a:srgbClr val="FFFFFF"/>
                </a:solidFill>
                <a:latin typeface="Calibri"/>
                <a:cs typeface="Calibri"/>
              </a:rPr>
              <a:t>αντίπαλος</a:t>
            </a:r>
            <a:r>
              <a:rPr sz="1100" spc="50" dirty="0">
                <a:solidFill>
                  <a:srgbClr val="FFFFFF"/>
                </a:solidFill>
                <a:latin typeface="Calibri"/>
                <a:cs typeface="Calibri"/>
              </a:rPr>
              <a:t> </a:t>
            </a:r>
            <a:r>
              <a:rPr sz="1100" spc="100" dirty="0">
                <a:solidFill>
                  <a:srgbClr val="FFFFFF"/>
                </a:solidFill>
                <a:latin typeface="Calibri"/>
                <a:cs typeface="Calibri"/>
              </a:rPr>
              <a:t>δεν</a:t>
            </a:r>
            <a:r>
              <a:rPr sz="1100" spc="50" dirty="0">
                <a:solidFill>
                  <a:srgbClr val="FFFFFF"/>
                </a:solidFill>
                <a:latin typeface="Calibri"/>
                <a:cs typeface="Calibri"/>
              </a:rPr>
              <a:t> </a:t>
            </a:r>
            <a:r>
              <a:rPr sz="1100" spc="100" dirty="0">
                <a:solidFill>
                  <a:srgbClr val="FFFFFF"/>
                </a:solidFill>
                <a:latin typeface="Calibri"/>
                <a:cs typeface="Calibri"/>
              </a:rPr>
              <a:t>μπορεί</a:t>
            </a:r>
            <a:r>
              <a:rPr sz="1100" spc="45" dirty="0">
                <a:solidFill>
                  <a:srgbClr val="FFFFFF"/>
                </a:solidFill>
                <a:latin typeface="Calibri"/>
                <a:cs typeface="Calibri"/>
              </a:rPr>
              <a:t> </a:t>
            </a:r>
            <a:r>
              <a:rPr sz="1100" spc="65" dirty="0">
                <a:solidFill>
                  <a:srgbClr val="FFFFFF"/>
                </a:solidFill>
                <a:latin typeface="Calibri"/>
                <a:cs typeface="Calibri"/>
              </a:rPr>
              <a:t>)</a:t>
            </a:r>
            <a:r>
              <a:rPr sz="1100" spc="50" dirty="0">
                <a:solidFill>
                  <a:srgbClr val="FFFFFF"/>
                </a:solidFill>
                <a:latin typeface="Calibri"/>
                <a:cs typeface="Calibri"/>
              </a:rPr>
              <a:t> </a:t>
            </a:r>
            <a:r>
              <a:rPr sz="1100" spc="90" dirty="0">
                <a:solidFill>
                  <a:srgbClr val="FFFFFF"/>
                </a:solidFill>
                <a:latin typeface="Calibri"/>
                <a:cs typeface="Calibri"/>
              </a:rPr>
              <a:t>για</a:t>
            </a:r>
            <a:r>
              <a:rPr sz="1100" spc="50" dirty="0">
                <a:solidFill>
                  <a:srgbClr val="FFFFFF"/>
                </a:solidFill>
                <a:latin typeface="Calibri"/>
                <a:cs typeface="Calibri"/>
              </a:rPr>
              <a:t> </a:t>
            </a:r>
            <a:r>
              <a:rPr sz="1100" spc="105" dirty="0">
                <a:solidFill>
                  <a:srgbClr val="FFFFFF"/>
                </a:solidFill>
                <a:latin typeface="Calibri"/>
                <a:cs typeface="Calibri"/>
              </a:rPr>
              <a:t>σύντομα</a:t>
            </a:r>
            <a:r>
              <a:rPr sz="1100" spc="50" dirty="0">
                <a:solidFill>
                  <a:srgbClr val="FFFFFF"/>
                </a:solidFill>
                <a:latin typeface="Calibri"/>
                <a:cs typeface="Calibri"/>
              </a:rPr>
              <a:t> </a:t>
            </a:r>
            <a:r>
              <a:rPr sz="1100" spc="110" dirty="0">
                <a:solidFill>
                  <a:srgbClr val="FFFFFF"/>
                </a:solidFill>
                <a:latin typeface="Calibri"/>
                <a:cs typeface="Calibri"/>
              </a:rPr>
              <a:t>μηνύματα</a:t>
            </a:r>
            <a:endParaRPr sz="1100">
              <a:latin typeface="Calibri"/>
              <a:cs typeface="Calibri"/>
            </a:endParaRPr>
          </a:p>
          <a:p>
            <a:pPr marL="762635" lvl="1" indent="-274955">
              <a:lnSpc>
                <a:spcPct val="100000"/>
              </a:lnSpc>
              <a:spcBef>
                <a:spcPts val="780"/>
              </a:spcBef>
              <a:buSzPct val="127272"/>
              <a:buChar char="—"/>
              <a:tabLst>
                <a:tab pos="762000" algn="l"/>
                <a:tab pos="762635" algn="l"/>
              </a:tabLst>
            </a:pPr>
            <a:r>
              <a:rPr sz="1100" spc="85" dirty="0">
                <a:solidFill>
                  <a:srgbClr val="FFFFFF"/>
                </a:solidFill>
                <a:latin typeface="Calibri"/>
                <a:cs typeface="Calibri"/>
              </a:rPr>
              <a:t>Μετάδοση</a:t>
            </a:r>
            <a:r>
              <a:rPr sz="1100" spc="30" dirty="0">
                <a:solidFill>
                  <a:srgbClr val="FFFFFF"/>
                </a:solidFill>
                <a:latin typeface="Calibri"/>
                <a:cs typeface="Calibri"/>
              </a:rPr>
              <a:t> </a:t>
            </a:r>
            <a:r>
              <a:rPr sz="1100" spc="80" dirty="0">
                <a:solidFill>
                  <a:srgbClr val="FFFFFF"/>
                </a:solidFill>
                <a:latin typeface="Calibri"/>
                <a:cs typeface="Calibri"/>
              </a:rPr>
              <a:t>μηνύματος</a:t>
            </a:r>
            <a:r>
              <a:rPr sz="1100" spc="35" dirty="0">
                <a:solidFill>
                  <a:srgbClr val="FFFFFF"/>
                </a:solidFill>
                <a:latin typeface="Calibri"/>
                <a:cs typeface="Calibri"/>
              </a:rPr>
              <a:t> </a:t>
            </a:r>
            <a:r>
              <a:rPr sz="1100" spc="85" dirty="0">
                <a:solidFill>
                  <a:srgbClr val="FFFFFF"/>
                </a:solidFill>
                <a:latin typeface="Calibri"/>
                <a:cs typeface="Calibri"/>
              </a:rPr>
              <a:t>μέσω</a:t>
            </a:r>
            <a:r>
              <a:rPr sz="1100" spc="40" dirty="0">
                <a:solidFill>
                  <a:srgbClr val="FFFFFF"/>
                </a:solidFill>
                <a:latin typeface="Calibri"/>
                <a:cs typeface="Calibri"/>
              </a:rPr>
              <a:t> </a:t>
            </a:r>
            <a:r>
              <a:rPr sz="1100" spc="75" dirty="0">
                <a:solidFill>
                  <a:srgbClr val="FFFFFF"/>
                </a:solidFill>
                <a:latin typeface="Calibri"/>
                <a:cs typeface="Calibri"/>
              </a:rPr>
              <a:t>του</a:t>
            </a:r>
            <a:r>
              <a:rPr sz="1100" spc="35" dirty="0">
                <a:solidFill>
                  <a:srgbClr val="FFFFFF"/>
                </a:solidFill>
                <a:latin typeface="Calibri"/>
                <a:cs typeface="Calibri"/>
              </a:rPr>
              <a:t> </a:t>
            </a:r>
            <a:r>
              <a:rPr sz="1100" spc="75" dirty="0">
                <a:solidFill>
                  <a:srgbClr val="FFFFFF"/>
                </a:solidFill>
                <a:latin typeface="Calibri"/>
                <a:cs typeface="Calibri"/>
              </a:rPr>
              <a:t>κανονικού</a:t>
            </a:r>
            <a:r>
              <a:rPr sz="1100" spc="35" dirty="0">
                <a:solidFill>
                  <a:srgbClr val="FFFFFF"/>
                </a:solidFill>
                <a:latin typeface="Calibri"/>
                <a:cs typeface="Calibri"/>
              </a:rPr>
              <a:t> </a:t>
            </a:r>
            <a:r>
              <a:rPr sz="1100" spc="85" dirty="0">
                <a:solidFill>
                  <a:srgbClr val="FFFFFF"/>
                </a:solidFill>
                <a:latin typeface="Calibri"/>
                <a:cs typeface="Calibri"/>
              </a:rPr>
              <a:t>μη</a:t>
            </a:r>
            <a:r>
              <a:rPr sz="1100" spc="40" dirty="0">
                <a:solidFill>
                  <a:srgbClr val="FFFFFF"/>
                </a:solidFill>
                <a:latin typeface="Calibri"/>
                <a:cs typeface="Calibri"/>
              </a:rPr>
              <a:t> </a:t>
            </a:r>
            <a:r>
              <a:rPr sz="1100" spc="80" dirty="0">
                <a:solidFill>
                  <a:srgbClr val="FFFFFF"/>
                </a:solidFill>
                <a:latin typeface="Calibri"/>
                <a:cs typeface="Calibri"/>
              </a:rPr>
              <a:t>ασφαλούς)</a:t>
            </a:r>
            <a:r>
              <a:rPr sz="1100" spc="40" dirty="0">
                <a:solidFill>
                  <a:srgbClr val="FFFFFF"/>
                </a:solidFill>
                <a:latin typeface="Calibri"/>
                <a:cs typeface="Calibri"/>
              </a:rPr>
              <a:t> </a:t>
            </a:r>
            <a:r>
              <a:rPr sz="1100" spc="75" dirty="0">
                <a:solidFill>
                  <a:srgbClr val="FFFFFF"/>
                </a:solidFill>
                <a:latin typeface="Calibri"/>
                <a:cs typeface="Calibri"/>
              </a:rPr>
              <a:t>καναλιού</a:t>
            </a:r>
            <a:endParaRPr sz="1100">
              <a:latin typeface="Calibri"/>
              <a:cs typeface="Calibri"/>
            </a:endParaRPr>
          </a:p>
          <a:p>
            <a:pPr marL="762635" lvl="1" indent="-274955">
              <a:lnSpc>
                <a:spcPct val="100000"/>
              </a:lnSpc>
              <a:spcBef>
                <a:spcPts val="515"/>
              </a:spcBef>
              <a:buSzPct val="127272"/>
              <a:buChar char="—"/>
              <a:tabLst>
                <a:tab pos="762000" algn="l"/>
                <a:tab pos="762635" algn="l"/>
              </a:tabLst>
            </a:pPr>
            <a:r>
              <a:rPr sz="1100" spc="105" dirty="0">
                <a:solidFill>
                  <a:srgbClr val="FFFFFF"/>
                </a:solidFill>
                <a:latin typeface="Calibri"/>
                <a:cs typeface="Calibri"/>
              </a:rPr>
              <a:t>Μετάδοση</a:t>
            </a:r>
            <a:r>
              <a:rPr sz="1100" spc="20" dirty="0">
                <a:solidFill>
                  <a:srgbClr val="FFFFFF"/>
                </a:solidFill>
                <a:latin typeface="Calibri"/>
                <a:cs typeface="Calibri"/>
              </a:rPr>
              <a:t> </a:t>
            </a:r>
            <a:r>
              <a:rPr sz="1100" spc="90" dirty="0">
                <a:solidFill>
                  <a:srgbClr val="FFFFFF"/>
                </a:solidFill>
                <a:latin typeface="Calibri"/>
                <a:cs typeface="Calibri"/>
              </a:rPr>
              <a:t>της</a:t>
            </a:r>
            <a:r>
              <a:rPr sz="1100" spc="30" dirty="0">
                <a:solidFill>
                  <a:srgbClr val="FFFFFF"/>
                </a:solidFill>
                <a:latin typeface="Calibri"/>
                <a:cs typeface="Calibri"/>
              </a:rPr>
              <a:t> </a:t>
            </a:r>
            <a:r>
              <a:rPr sz="1100" spc="105" dirty="0">
                <a:solidFill>
                  <a:srgbClr val="FFFFFF"/>
                </a:solidFill>
                <a:latin typeface="Calibri"/>
                <a:cs typeface="Calibri"/>
              </a:rPr>
              <a:t>σύνοψης</a:t>
            </a:r>
            <a:r>
              <a:rPr sz="1100" spc="25" dirty="0">
                <a:solidFill>
                  <a:srgbClr val="FFFFFF"/>
                </a:solidFill>
                <a:latin typeface="Calibri"/>
                <a:cs typeface="Calibri"/>
              </a:rPr>
              <a:t> </a:t>
            </a:r>
            <a:r>
              <a:rPr sz="1100" spc="100" dirty="0">
                <a:solidFill>
                  <a:srgbClr val="FFFFFF"/>
                </a:solidFill>
                <a:latin typeface="Calibri"/>
                <a:cs typeface="Calibri"/>
              </a:rPr>
              <a:t>μηνύματος</a:t>
            </a:r>
            <a:r>
              <a:rPr sz="1100" spc="30" dirty="0">
                <a:solidFill>
                  <a:srgbClr val="FFFFFF"/>
                </a:solidFill>
                <a:latin typeface="Calibri"/>
                <a:cs typeface="Calibri"/>
              </a:rPr>
              <a:t> </a:t>
            </a:r>
            <a:r>
              <a:rPr sz="1100" spc="100" dirty="0">
                <a:solidFill>
                  <a:srgbClr val="FFFFFF"/>
                </a:solidFill>
                <a:latin typeface="Calibri"/>
                <a:cs typeface="Calibri"/>
              </a:rPr>
              <a:t>(M)</a:t>
            </a:r>
            <a:r>
              <a:rPr sz="1100" spc="25" dirty="0">
                <a:solidFill>
                  <a:srgbClr val="FFFFFF"/>
                </a:solidFill>
                <a:latin typeface="Calibri"/>
                <a:cs typeface="Calibri"/>
              </a:rPr>
              <a:t> </a:t>
            </a:r>
            <a:r>
              <a:rPr sz="1100" spc="110" dirty="0">
                <a:solidFill>
                  <a:srgbClr val="FFFFFF"/>
                </a:solidFill>
                <a:latin typeface="Calibri"/>
                <a:cs typeface="Calibri"/>
              </a:rPr>
              <a:t>μέσω</a:t>
            </a:r>
            <a:r>
              <a:rPr sz="1100" spc="30" dirty="0">
                <a:solidFill>
                  <a:srgbClr val="FFFFFF"/>
                </a:solidFill>
                <a:latin typeface="Calibri"/>
                <a:cs typeface="Calibri"/>
              </a:rPr>
              <a:t> </a:t>
            </a:r>
            <a:r>
              <a:rPr sz="1100" spc="95" dirty="0">
                <a:solidFill>
                  <a:srgbClr val="FFFFFF"/>
                </a:solidFill>
                <a:latin typeface="Calibri"/>
                <a:cs typeface="Calibri"/>
              </a:rPr>
              <a:t>του</a:t>
            </a:r>
            <a:r>
              <a:rPr sz="1100" spc="30" dirty="0">
                <a:solidFill>
                  <a:srgbClr val="FFFFFF"/>
                </a:solidFill>
                <a:latin typeface="Calibri"/>
                <a:cs typeface="Calibri"/>
              </a:rPr>
              <a:t> </a:t>
            </a:r>
            <a:r>
              <a:rPr sz="1100" spc="105" dirty="0">
                <a:solidFill>
                  <a:srgbClr val="FFFFFF"/>
                </a:solidFill>
                <a:latin typeface="Calibri"/>
                <a:cs typeface="Calibri"/>
              </a:rPr>
              <a:t>ασφαλούς</a:t>
            </a:r>
            <a:r>
              <a:rPr sz="1100" spc="30" dirty="0">
                <a:solidFill>
                  <a:srgbClr val="FFFFFF"/>
                </a:solidFill>
                <a:latin typeface="Calibri"/>
                <a:cs typeface="Calibri"/>
              </a:rPr>
              <a:t> </a:t>
            </a:r>
            <a:r>
              <a:rPr sz="1100" b="1" spc="95" dirty="0">
                <a:solidFill>
                  <a:srgbClr val="FFFFFF"/>
                </a:solidFill>
                <a:latin typeface="Calibri"/>
                <a:cs typeface="Calibri"/>
              </a:rPr>
              <a:t>καναλιού</a:t>
            </a:r>
            <a:endParaRPr sz="1100">
              <a:latin typeface="Calibri"/>
              <a:cs typeface="Calibri"/>
            </a:endParaRPr>
          </a:p>
          <a:p>
            <a:pPr marL="762000" marR="5080" lvl="1" indent="-274320">
              <a:lnSpc>
                <a:spcPct val="95300"/>
              </a:lnSpc>
              <a:spcBef>
                <a:spcPts val="595"/>
              </a:spcBef>
              <a:buSzPct val="127272"/>
              <a:buChar char="—"/>
              <a:tabLst>
                <a:tab pos="762000" algn="l"/>
                <a:tab pos="762635" algn="l"/>
              </a:tabLst>
            </a:pPr>
            <a:r>
              <a:rPr sz="1100" spc="110" dirty="0">
                <a:solidFill>
                  <a:srgbClr val="FFFFFF"/>
                </a:solidFill>
                <a:latin typeface="Calibri"/>
                <a:cs typeface="Calibri"/>
              </a:rPr>
              <a:t>Όταν</a:t>
            </a:r>
            <a:r>
              <a:rPr sz="1100" spc="45" dirty="0">
                <a:solidFill>
                  <a:srgbClr val="FFFFFF"/>
                </a:solidFill>
                <a:latin typeface="Calibri"/>
                <a:cs typeface="Calibri"/>
              </a:rPr>
              <a:t> </a:t>
            </a:r>
            <a:r>
              <a:rPr sz="1100" spc="114" dirty="0">
                <a:solidFill>
                  <a:srgbClr val="FFFFFF"/>
                </a:solidFill>
                <a:latin typeface="Calibri"/>
                <a:cs typeface="Calibri"/>
              </a:rPr>
              <a:t>ο</a:t>
            </a:r>
            <a:r>
              <a:rPr sz="1100" spc="45" dirty="0">
                <a:solidFill>
                  <a:srgbClr val="FFFFFF"/>
                </a:solidFill>
                <a:latin typeface="Calibri"/>
                <a:cs typeface="Calibri"/>
              </a:rPr>
              <a:t> </a:t>
            </a:r>
            <a:r>
              <a:rPr sz="1100" spc="110" dirty="0">
                <a:solidFill>
                  <a:srgbClr val="FFFFFF"/>
                </a:solidFill>
                <a:latin typeface="Calibri"/>
                <a:cs typeface="Calibri"/>
              </a:rPr>
              <a:t>παραλήπτης</a:t>
            </a:r>
            <a:r>
              <a:rPr sz="1100" spc="55" dirty="0">
                <a:solidFill>
                  <a:srgbClr val="FFFFFF"/>
                </a:solidFill>
                <a:latin typeface="Calibri"/>
                <a:cs typeface="Calibri"/>
              </a:rPr>
              <a:t> </a:t>
            </a:r>
            <a:r>
              <a:rPr sz="1100" spc="100" dirty="0">
                <a:solidFill>
                  <a:srgbClr val="FFFFFF"/>
                </a:solidFill>
                <a:latin typeface="Calibri"/>
                <a:cs typeface="Calibri"/>
              </a:rPr>
              <a:t>λαμβάνει</a:t>
            </a:r>
            <a:r>
              <a:rPr sz="1100" spc="50" dirty="0">
                <a:solidFill>
                  <a:srgbClr val="FFFFFF"/>
                </a:solidFill>
                <a:latin typeface="Calibri"/>
                <a:cs typeface="Calibri"/>
              </a:rPr>
              <a:t> </a:t>
            </a:r>
            <a:r>
              <a:rPr sz="1100" spc="105" dirty="0">
                <a:solidFill>
                  <a:srgbClr val="FFFFFF"/>
                </a:solidFill>
                <a:latin typeface="Calibri"/>
                <a:cs typeface="Calibri"/>
              </a:rPr>
              <a:t>τόσο</a:t>
            </a:r>
            <a:r>
              <a:rPr sz="1100" spc="45" dirty="0">
                <a:solidFill>
                  <a:srgbClr val="FFFFFF"/>
                </a:solidFill>
                <a:latin typeface="Calibri"/>
                <a:cs typeface="Calibri"/>
              </a:rPr>
              <a:t> </a:t>
            </a:r>
            <a:r>
              <a:rPr sz="1100" spc="95" dirty="0">
                <a:solidFill>
                  <a:srgbClr val="FFFFFF"/>
                </a:solidFill>
                <a:latin typeface="Calibri"/>
                <a:cs typeface="Calibri"/>
              </a:rPr>
              <a:t>το</a:t>
            </a:r>
            <a:r>
              <a:rPr sz="1100" spc="50" dirty="0">
                <a:solidFill>
                  <a:srgbClr val="FFFFFF"/>
                </a:solidFill>
                <a:latin typeface="Calibri"/>
                <a:cs typeface="Calibri"/>
              </a:rPr>
              <a:t> </a:t>
            </a:r>
            <a:r>
              <a:rPr sz="1100" spc="114" dirty="0">
                <a:solidFill>
                  <a:srgbClr val="FFFFFF"/>
                </a:solidFill>
                <a:latin typeface="Calibri"/>
                <a:cs typeface="Calibri"/>
              </a:rPr>
              <a:t>M'</a:t>
            </a:r>
            <a:r>
              <a:rPr sz="1100" spc="45" dirty="0">
                <a:solidFill>
                  <a:srgbClr val="FFFFFF"/>
                </a:solidFill>
                <a:latin typeface="Calibri"/>
                <a:cs typeface="Calibri"/>
              </a:rPr>
              <a:t> </a:t>
            </a:r>
            <a:r>
              <a:rPr sz="1100" spc="114" dirty="0">
                <a:solidFill>
                  <a:srgbClr val="FFFFFF"/>
                </a:solidFill>
                <a:latin typeface="Calibri"/>
                <a:cs typeface="Calibri"/>
              </a:rPr>
              <a:t>όσο</a:t>
            </a:r>
            <a:r>
              <a:rPr sz="1100" spc="50" dirty="0">
                <a:solidFill>
                  <a:srgbClr val="FFFFFF"/>
                </a:solidFill>
                <a:latin typeface="Calibri"/>
                <a:cs typeface="Calibri"/>
              </a:rPr>
              <a:t> </a:t>
            </a:r>
            <a:r>
              <a:rPr sz="1100" spc="90" dirty="0">
                <a:solidFill>
                  <a:srgbClr val="FFFFFF"/>
                </a:solidFill>
                <a:latin typeface="Calibri"/>
                <a:cs typeface="Calibri"/>
              </a:rPr>
              <a:t>και</a:t>
            </a:r>
            <a:r>
              <a:rPr sz="1100" spc="55" dirty="0">
                <a:solidFill>
                  <a:srgbClr val="FFFFFF"/>
                </a:solidFill>
                <a:latin typeface="Calibri"/>
                <a:cs typeface="Calibri"/>
              </a:rPr>
              <a:t> </a:t>
            </a:r>
            <a:r>
              <a:rPr sz="1100" spc="95" dirty="0">
                <a:solidFill>
                  <a:srgbClr val="FFFFFF"/>
                </a:solidFill>
                <a:latin typeface="Calibri"/>
                <a:cs typeface="Calibri"/>
              </a:rPr>
              <a:t>το</a:t>
            </a:r>
            <a:r>
              <a:rPr sz="1100" spc="50" dirty="0">
                <a:solidFill>
                  <a:srgbClr val="FFFFFF"/>
                </a:solidFill>
                <a:latin typeface="Calibri"/>
                <a:cs typeface="Calibri"/>
              </a:rPr>
              <a:t> </a:t>
            </a:r>
            <a:r>
              <a:rPr sz="1100" spc="80" dirty="0">
                <a:solidFill>
                  <a:srgbClr val="FFFFFF"/>
                </a:solidFill>
                <a:latin typeface="Calibri"/>
                <a:cs typeface="Calibri"/>
              </a:rPr>
              <a:t>h,</a:t>
            </a:r>
            <a:r>
              <a:rPr sz="1100" spc="45" dirty="0">
                <a:solidFill>
                  <a:srgbClr val="FFFFFF"/>
                </a:solidFill>
                <a:latin typeface="Calibri"/>
                <a:cs typeface="Calibri"/>
              </a:rPr>
              <a:t> </a:t>
            </a:r>
            <a:r>
              <a:rPr sz="1100" spc="120" dirty="0">
                <a:solidFill>
                  <a:srgbClr val="FFFFFF"/>
                </a:solidFill>
                <a:latin typeface="Calibri"/>
                <a:cs typeface="Calibri"/>
              </a:rPr>
              <a:t>πώς</a:t>
            </a:r>
            <a:r>
              <a:rPr sz="1100" spc="60" dirty="0">
                <a:solidFill>
                  <a:srgbClr val="FFFFFF"/>
                </a:solidFill>
                <a:latin typeface="Calibri"/>
                <a:cs typeface="Calibri"/>
              </a:rPr>
              <a:t> </a:t>
            </a:r>
            <a:r>
              <a:rPr sz="1100" spc="90" dirty="0">
                <a:solidFill>
                  <a:srgbClr val="FF0000"/>
                </a:solidFill>
                <a:latin typeface="Calibri"/>
                <a:cs typeface="Calibri"/>
              </a:rPr>
              <a:t>ελέγχει</a:t>
            </a:r>
            <a:r>
              <a:rPr sz="1100" spc="45" dirty="0">
                <a:solidFill>
                  <a:srgbClr val="FF0000"/>
                </a:solidFill>
                <a:latin typeface="Calibri"/>
                <a:cs typeface="Calibri"/>
              </a:rPr>
              <a:t> </a:t>
            </a:r>
            <a:r>
              <a:rPr sz="1100" spc="114" dirty="0">
                <a:solidFill>
                  <a:srgbClr val="FF0000"/>
                </a:solidFill>
                <a:latin typeface="Calibri"/>
                <a:cs typeface="Calibri"/>
              </a:rPr>
              <a:t>ο</a:t>
            </a:r>
            <a:r>
              <a:rPr sz="1100" spc="55" dirty="0">
                <a:solidFill>
                  <a:srgbClr val="FF0000"/>
                </a:solidFill>
                <a:latin typeface="Calibri"/>
                <a:cs typeface="Calibri"/>
              </a:rPr>
              <a:t> </a:t>
            </a:r>
            <a:r>
              <a:rPr sz="1100" spc="110" dirty="0">
                <a:solidFill>
                  <a:srgbClr val="FF0000"/>
                </a:solidFill>
                <a:latin typeface="Calibri"/>
                <a:cs typeface="Calibri"/>
              </a:rPr>
              <a:t>παραλήπτης</a:t>
            </a:r>
            <a:r>
              <a:rPr sz="1100" spc="45" dirty="0">
                <a:solidFill>
                  <a:srgbClr val="FF0000"/>
                </a:solidFill>
                <a:latin typeface="Calibri"/>
                <a:cs typeface="Calibri"/>
              </a:rPr>
              <a:t> </a:t>
            </a:r>
            <a:r>
              <a:rPr sz="1100" spc="90" dirty="0">
                <a:solidFill>
                  <a:srgbClr val="FF0000"/>
                </a:solidFill>
                <a:latin typeface="Calibri"/>
                <a:cs typeface="Calibri"/>
              </a:rPr>
              <a:t>για</a:t>
            </a:r>
            <a:r>
              <a:rPr sz="1100" spc="50" dirty="0">
                <a:solidFill>
                  <a:srgbClr val="FF0000"/>
                </a:solidFill>
                <a:latin typeface="Calibri"/>
                <a:cs typeface="Calibri"/>
              </a:rPr>
              <a:t> </a:t>
            </a:r>
            <a:r>
              <a:rPr sz="1100" spc="110" dirty="0">
                <a:solidFill>
                  <a:srgbClr val="FF0000"/>
                </a:solidFill>
                <a:latin typeface="Calibri"/>
                <a:cs typeface="Calibri"/>
              </a:rPr>
              <a:t>να </a:t>
            </a:r>
            <a:r>
              <a:rPr sz="1100" spc="-229" dirty="0">
                <a:solidFill>
                  <a:srgbClr val="FF0000"/>
                </a:solidFill>
                <a:latin typeface="Calibri"/>
                <a:cs typeface="Calibri"/>
              </a:rPr>
              <a:t> </a:t>
            </a:r>
            <a:r>
              <a:rPr sz="1100" spc="100" dirty="0">
                <a:solidFill>
                  <a:srgbClr val="FF0000"/>
                </a:solidFill>
                <a:latin typeface="Calibri"/>
                <a:cs typeface="Calibri"/>
              </a:rPr>
              <a:t>βεβαιωθεί</a:t>
            </a:r>
            <a:r>
              <a:rPr sz="1100" spc="50" dirty="0">
                <a:solidFill>
                  <a:srgbClr val="FF0000"/>
                </a:solidFill>
                <a:latin typeface="Calibri"/>
                <a:cs typeface="Calibri"/>
              </a:rPr>
              <a:t> </a:t>
            </a:r>
            <a:r>
              <a:rPr sz="1100" spc="85" dirty="0">
                <a:solidFill>
                  <a:srgbClr val="FF0000"/>
                </a:solidFill>
                <a:latin typeface="Calibri"/>
                <a:cs typeface="Calibri"/>
              </a:rPr>
              <a:t>ότι</a:t>
            </a:r>
            <a:r>
              <a:rPr sz="1100" spc="50" dirty="0">
                <a:solidFill>
                  <a:srgbClr val="FF0000"/>
                </a:solidFill>
                <a:latin typeface="Calibri"/>
                <a:cs typeface="Calibri"/>
              </a:rPr>
              <a:t> </a:t>
            </a:r>
            <a:r>
              <a:rPr sz="1100" spc="95" dirty="0">
                <a:solidFill>
                  <a:srgbClr val="FF0000"/>
                </a:solidFill>
                <a:latin typeface="Calibri"/>
                <a:cs typeface="Calibri"/>
              </a:rPr>
              <a:t>το</a:t>
            </a:r>
            <a:r>
              <a:rPr sz="1100" spc="45" dirty="0">
                <a:solidFill>
                  <a:srgbClr val="FF0000"/>
                </a:solidFill>
                <a:latin typeface="Calibri"/>
                <a:cs typeface="Calibri"/>
              </a:rPr>
              <a:t> </a:t>
            </a:r>
            <a:r>
              <a:rPr sz="1100" spc="114" dirty="0">
                <a:solidFill>
                  <a:srgbClr val="FF0000"/>
                </a:solidFill>
                <a:latin typeface="Calibri"/>
                <a:cs typeface="Calibri"/>
              </a:rPr>
              <a:t>μήνυμα</a:t>
            </a:r>
            <a:r>
              <a:rPr sz="1100" spc="45" dirty="0">
                <a:solidFill>
                  <a:srgbClr val="FF0000"/>
                </a:solidFill>
                <a:latin typeface="Calibri"/>
                <a:cs typeface="Calibri"/>
              </a:rPr>
              <a:t> </a:t>
            </a:r>
            <a:r>
              <a:rPr sz="1100" spc="100" dirty="0">
                <a:solidFill>
                  <a:srgbClr val="FF0000"/>
                </a:solidFill>
                <a:latin typeface="Calibri"/>
                <a:cs typeface="Calibri"/>
              </a:rPr>
              <a:t>δεν</a:t>
            </a:r>
            <a:r>
              <a:rPr sz="1100" spc="45" dirty="0">
                <a:solidFill>
                  <a:srgbClr val="FF0000"/>
                </a:solidFill>
                <a:latin typeface="Calibri"/>
                <a:cs typeface="Calibri"/>
              </a:rPr>
              <a:t> </a:t>
            </a:r>
            <a:r>
              <a:rPr sz="1100" spc="85" dirty="0">
                <a:solidFill>
                  <a:srgbClr val="FF0000"/>
                </a:solidFill>
                <a:latin typeface="Calibri"/>
                <a:cs typeface="Calibri"/>
              </a:rPr>
              <a:t>έχει</a:t>
            </a:r>
            <a:r>
              <a:rPr sz="1100" spc="50" dirty="0">
                <a:solidFill>
                  <a:srgbClr val="FF0000"/>
                </a:solidFill>
                <a:latin typeface="Calibri"/>
                <a:cs typeface="Calibri"/>
              </a:rPr>
              <a:t> </a:t>
            </a:r>
            <a:r>
              <a:rPr sz="1100" spc="95" dirty="0">
                <a:solidFill>
                  <a:srgbClr val="FF0000"/>
                </a:solidFill>
                <a:latin typeface="Calibri"/>
                <a:cs typeface="Calibri"/>
              </a:rPr>
              <a:t>τροποποιηθεί;</a:t>
            </a:r>
            <a:endParaRPr sz="1100">
              <a:latin typeface="Calibri"/>
              <a:cs typeface="Calibri"/>
            </a:endParaRPr>
          </a:p>
        </p:txBody>
      </p:sp>
      <p:sp>
        <p:nvSpPr>
          <p:cNvPr id="5" name="object 5"/>
          <p:cNvSpPr txBox="1"/>
          <p:nvPr/>
        </p:nvSpPr>
        <p:spPr>
          <a:xfrm>
            <a:off x="887730" y="4242117"/>
            <a:ext cx="3347085" cy="193040"/>
          </a:xfrm>
          <a:prstGeom prst="rect">
            <a:avLst/>
          </a:prstGeom>
        </p:spPr>
        <p:txBody>
          <a:bodyPr vert="horz" wrap="square" lIns="0" tIns="0" rIns="0" bIns="0" rtlCol="0">
            <a:spAutoFit/>
          </a:bodyPr>
          <a:lstStyle/>
          <a:p>
            <a:pPr marL="12700">
              <a:lnSpc>
                <a:spcPts val="1480"/>
              </a:lnSpc>
              <a:tabLst>
                <a:tab pos="285750" algn="l"/>
              </a:tabLst>
            </a:pPr>
            <a:r>
              <a:rPr sz="1400" dirty="0">
                <a:solidFill>
                  <a:srgbClr val="FFBA00"/>
                </a:solidFill>
                <a:latin typeface="Courier New"/>
                <a:cs typeface="Courier New"/>
              </a:rPr>
              <a:t>o	</a:t>
            </a:r>
            <a:r>
              <a:rPr sz="1100" spc="80" dirty="0">
                <a:solidFill>
                  <a:srgbClr val="FF0000"/>
                </a:solidFill>
                <a:latin typeface="Calibri"/>
                <a:cs typeface="Calibri"/>
              </a:rPr>
              <a:t>Αυτό</a:t>
            </a:r>
            <a:r>
              <a:rPr sz="1100" spc="25" dirty="0">
                <a:solidFill>
                  <a:srgbClr val="FF0000"/>
                </a:solidFill>
                <a:latin typeface="Calibri"/>
                <a:cs typeface="Calibri"/>
              </a:rPr>
              <a:t> </a:t>
            </a:r>
            <a:r>
              <a:rPr sz="1100" spc="65" dirty="0">
                <a:solidFill>
                  <a:srgbClr val="FF0000"/>
                </a:solidFill>
                <a:latin typeface="Calibri"/>
                <a:cs typeface="Calibri"/>
              </a:rPr>
              <a:t>είναι</a:t>
            </a:r>
            <a:r>
              <a:rPr sz="1100" spc="25" dirty="0">
                <a:solidFill>
                  <a:srgbClr val="FF0000"/>
                </a:solidFill>
                <a:latin typeface="Calibri"/>
                <a:cs typeface="Calibri"/>
              </a:rPr>
              <a:t> </a:t>
            </a:r>
            <a:r>
              <a:rPr sz="1100" spc="80" dirty="0">
                <a:solidFill>
                  <a:srgbClr val="FF0000"/>
                </a:solidFill>
                <a:latin typeface="Calibri"/>
                <a:cs typeface="Calibri"/>
              </a:rPr>
              <a:t>ανασφαλές.</a:t>
            </a:r>
            <a:r>
              <a:rPr sz="1100" spc="25" dirty="0">
                <a:solidFill>
                  <a:srgbClr val="FF0000"/>
                </a:solidFill>
                <a:latin typeface="Calibri"/>
                <a:cs typeface="Calibri"/>
              </a:rPr>
              <a:t> </a:t>
            </a:r>
            <a:r>
              <a:rPr sz="1100" spc="90" dirty="0">
                <a:solidFill>
                  <a:srgbClr val="FF0000"/>
                </a:solidFill>
                <a:latin typeface="Calibri"/>
                <a:cs typeface="Calibri"/>
              </a:rPr>
              <a:t>Πώς</a:t>
            </a:r>
            <a:r>
              <a:rPr sz="1100" spc="30" dirty="0">
                <a:solidFill>
                  <a:srgbClr val="FF0000"/>
                </a:solidFill>
                <a:latin typeface="Calibri"/>
                <a:cs typeface="Calibri"/>
              </a:rPr>
              <a:t> </a:t>
            </a:r>
            <a:r>
              <a:rPr sz="1100" spc="80" dirty="0">
                <a:solidFill>
                  <a:srgbClr val="FF0000"/>
                </a:solidFill>
                <a:latin typeface="Calibri"/>
                <a:cs typeface="Calibri"/>
              </a:rPr>
              <a:t>να</a:t>
            </a:r>
            <a:r>
              <a:rPr sz="1100" spc="30" dirty="0">
                <a:solidFill>
                  <a:srgbClr val="FF0000"/>
                </a:solidFill>
                <a:latin typeface="Calibri"/>
                <a:cs typeface="Calibri"/>
              </a:rPr>
              <a:t> </a:t>
            </a:r>
            <a:r>
              <a:rPr sz="1100" spc="60" dirty="0">
                <a:solidFill>
                  <a:srgbClr val="FF0000"/>
                </a:solidFill>
                <a:latin typeface="Calibri"/>
                <a:cs typeface="Calibri"/>
              </a:rPr>
              <a:t>του</a:t>
            </a:r>
            <a:r>
              <a:rPr sz="1100" spc="-5" dirty="0">
                <a:solidFill>
                  <a:srgbClr val="FF0000"/>
                </a:solidFill>
                <a:latin typeface="Calibri"/>
                <a:cs typeface="Calibri"/>
              </a:rPr>
              <a:t> </a:t>
            </a:r>
            <a:r>
              <a:rPr sz="1100" spc="65" dirty="0">
                <a:solidFill>
                  <a:srgbClr val="FF0000"/>
                </a:solidFill>
                <a:latin typeface="Calibri"/>
                <a:cs typeface="Calibri"/>
              </a:rPr>
              <a:t>επιτεθείτε;</a:t>
            </a:r>
            <a:endParaRPr sz="1100">
              <a:latin typeface="Calibri"/>
              <a:cs typeface="Calibri"/>
            </a:endParaRPr>
          </a:p>
        </p:txBody>
      </p:sp>
      <p:sp>
        <p:nvSpPr>
          <p:cNvPr id="6" name="object 6"/>
          <p:cNvSpPr txBox="1"/>
          <p:nvPr/>
        </p:nvSpPr>
        <p:spPr>
          <a:xfrm>
            <a:off x="887730" y="4646612"/>
            <a:ext cx="7916545" cy="193040"/>
          </a:xfrm>
          <a:prstGeom prst="rect">
            <a:avLst/>
          </a:prstGeom>
        </p:spPr>
        <p:txBody>
          <a:bodyPr vert="horz" wrap="square" lIns="0" tIns="0" rIns="0" bIns="0" rtlCol="0">
            <a:spAutoFit/>
          </a:bodyPr>
          <a:lstStyle/>
          <a:p>
            <a:pPr marL="12700">
              <a:lnSpc>
                <a:spcPts val="1480"/>
              </a:lnSpc>
              <a:tabLst>
                <a:tab pos="285750" algn="l"/>
              </a:tabLst>
            </a:pPr>
            <a:r>
              <a:rPr sz="1400" dirty="0">
                <a:solidFill>
                  <a:srgbClr val="FFBA00"/>
                </a:solidFill>
                <a:latin typeface="Courier New"/>
                <a:cs typeface="Courier New"/>
              </a:rPr>
              <a:t>o	</a:t>
            </a:r>
            <a:r>
              <a:rPr sz="1100" spc="120" dirty="0">
                <a:solidFill>
                  <a:srgbClr val="FFFFFF"/>
                </a:solidFill>
                <a:latin typeface="Calibri"/>
                <a:cs typeface="Calibri"/>
              </a:rPr>
              <a:t>Μια</a:t>
            </a:r>
            <a:r>
              <a:rPr sz="1100" spc="55" dirty="0">
                <a:solidFill>
                  <a:srgbClr val="FFFFFF"/>
                </a:solidFill>
                <a:latin typeface="Calibri"/>
                <a:cs typeface="Calibri"/>
              </a:rPr>
              <a:t> </a:t>
            </a:r>
            <a:r>
              <a:rPr sz="1100" spc="110" dirty="0">
                <a:solidFill>
                  <a:srgbClr val="FFFFFF"/>
                </a:solidFill>
                <a:latin typeface="Calibri"/>
                <a:cs typeface="Calibri"/>
              </a:rPr>
              <a:t>συνάρτηση</a:t>
            </a:r>
            <a:r>
              <a:rPr sz="1100" spc="50" dirty="0">
                <a:solidFill>
                  <a:srgbClr val="FFFFFF"/>
                </a:solidFill>
                <a:latin typeface="Calibri"/>
                <a:cs typeface="Calibri"/>
              </a:rPr>
              <a:t> </a:t>
            </a:r>
            <a:r>
              <a:rPr sz="1100" spc="105" dirty="0">
                <a:solidFill>
                  <a:srgbClr val="FFFFFF"/>
                </a:solidFill>
                <a:latin typeface="Calibri"/>
                <a:cs typeface="Calibri"/>
              </a:rPr>
              <a:t>κατακερματισμού</a:t>
            </a:r>
            <a:r>
              <a:rPr sz="1100" spc="50" dirty="0">
                <a:solidFill>
                  <a:srgbClr val="FFFFFF"/>
                </a:solidFill>
                <a:latin typeface="Calibri"/>
                <a:cs typeface="Calibri"/>
              </a:rPr>
              <a:t> </a:t>
            </a:r>
            <a:r>
              <a:rPr sz="1100" spc="85" dirty="0">
                <a:solidFill>
                  <a:srgbClr val="FFFFFF"/>
                </a:solidFill>
                <a:latin typeface="Calibri"/>
                <a:cs typeface="Calibri"/>
              </a:rPr>
              <a:t>είναι</a:t>
            </a:r>
            <a:r>
              <a:rPr sz="1100" spc="55" dirty="0">
                <a:solidFill>
                  <a:srgbClr val="FFFFFF"/>
                </a:solidFill>
                <a:latin typeface="Calibri"/>
                <a:cs typeface="Calibri"/>
              </a:rPr>
              <a:t> </a:t>
            </a:r>
            <a:r>
              <a:rPr sz="1100" spc="110" dirty="0">
                <a:solidFill>
                  <a:srgbClr val="FFFFFF"/>
                </a:solidFill>
                <a:latin typeface="Calibri"/>
                <a:cs typeface="Calibri"/>
              </a:rPr>
              <a:t>συνάρτηση</a:t>
            </a:r>
            <a:r>
              <a:rPr sz="1100" spc="50" dirty="0">
                <a:solidFill>
                  <a:srgbClr val="FFFFFF"/>
                </a:solidFill>
                <a:latin typeface="Calibri"/>
                <a:cs typeface="Calibri"/>
              </a:rPr>
              <a:t> </a:t>
            </a:r>
            <a:r>
              <a:rPr sz="1100" spc="110" dirty="0">
                <a:solidFill>
                  <a:srgbClr val="FFFFFF"/>
                </a:solidFill>
                <a:latin typeface="Calibri"/>
                <a:cs typeface="Calibri"/>
              </a:rPr>
              <a:t>πολλά</a:t>
            </a:r>
            <a:r>
              <a:rPr sz="1100" spc="55" dirty="0">
                <a:solidFill>
                  <a:srgbClr val="FFFFFF"/>
                </a:solidFill>
                <a:latin typeface="Calibri"/>
                <a:cs typeface="Calibri"/>
              </a:rPr>
              <a:t> </a:t>
            </a:r>
            <a:r>
              <a:rPr sz="1100" spc="105" dirty="0">
                <a:solidFill>
                  <a:srgbClr val="FFFFFF"/>
                </a:solidFill>
                <a:latin typeface="Calibri"/>
                <a:cs typeface="Calibri"/>
              </a:rPr>
              <a:t>προς</a:t>
            </a:r>
            <a:r>
              <a:rPr sz="1100" spc="50" dirty="0">
                <a:solidFill>
                  <a:srgbClr val="FFFFFF"/>
                </a:solidFill>
                <a:latin typeface="Calibri"/>
                <a:cs typeface="Calibri"/>
              </a:rPr>
              <a:t> </a:t>
            </a:r>
            <a:r>
              <a:rPr sz="1100" spc="95" dirty="0">
                <a:solidFill>
                  <a:srgbClr val="FFFFFF"/>
                </a:solidFill>
                <a:latin typeface="Calibri"/>
                <a:cs typeface="Calibri"/>
              </a:rPr>
              <a:t>ένα,</a:t>
            </a:r>
            <a:r>
              <a:rPr sz="1100" spc="50" dirty="0">
                <a:solidFill>
                  <a:srgbClr val="FFFFFF"/>
                </a:solidFill>
                <a:latin typeface="Calibri"/>
                <a:cs typeface="Calibri"/>
              </a:rPr>
              <a:t> </a:t>
            </a:r>
            <a:r>
              <a:rPr sz="1100" spc="105" dirty="0">
                <a:solidFill>
                  <a:srgbClr val="FFFFFF"/>
                </a:solidFill>
                <a:latin typeface="Calibri"/>
                <a:cs typeface="Calibri"/>
              </a:rPr>
              <a:t>οπότε</a:t>
            </a:r>
            <a:r>
              <a:rPr sz="1100" spc="50" dirty="0">
                <a:solidFill>
                  <a:srgbClr val="FFFFFF"/>
                </a:solidFill>
                <a:latin typeface="Calibri"/>
                <a:cs typeface="Calibri"/>
              </a:rPr>
              <a:t> </a:t>
            </a:r>
            <a:r>
              <a:rPr sz="1100" spc="110" dirty="0">
                <a:solidFill>
                  <a:srgbClr val="CC3300"/>
                </a:solidFill>
                <a:latin typeface="Calibri"/>
                <a:cs typeface="Calibri"/>
              </a:rPr>
              <a:t>μπορούν</a:t>
            </a:r>
            <a:r>
              <a:rPr sz="1100" spc="50" dirty="0">
                <a:solidFill>
                  <a:srgbClr val="CC3300"/>
                </a:solidFill>
                <a:latin typeface="Calibri"/>
                <a:cs typeface="Calibri"/>
              </a:rPr>
              <a:t> </a:t>
            </a:r>
            <a:r>
              <a:rPr sz="1100" spc="105" dirty="0">
                <a:solidFill>
                  <a:srgbClr val="CC3300"/>
                </a:solidFill>
                <a:latin typeface="Calibri"/>
                <a:cs typeface="Calibri"/>
              </a:rPr>
              <a:t>να</a:t>
            </a:r>
            <a:r>
              <a:rPr sz="1100" spc="30" dirty="0">
                <a:solidFill>
                  <a:srgbClr val="CC3300"/>
                </a:solidFill>
                <a:latin typeface="Calibri"/>
                <a:cs typeface="Calibri"/>
              </a:rPr>
              <a:t> </a:t>
            </a:r>
            <a:r>
              <a:rPr sz="1100" spc="100" dirty="0">
                <a:solidFill>
                  <a:srgbClr val="CC3300"/>
                </a:solidFill>
                <a:latin typeface="Calibri"/>
                <a:cs typeface="Calibri"/>
              </a:rPr>
              <a:t>συμβούν</a:t>
            </a:r>
            <a:r>
              <a:rPr sz="1100" spc="40" dirty="0">
                <a:solidFill>
                  <a:srgbClr val="CC3300"/>
                </a:solidFill>
                <a:latin typeface="Calibri"/>
                <a:cs typeface="Calibri"/>
              </a:rPr>
              <a:t> </a:t>
            </a:r>
            <a:r>
              <a:rPr sz="1100" spc="95" dirty="0">
                <a:solidFill>
                  <a:srgbClr val="CC3300"/>
                </a:solidFill>
                <a:latin typeface="Calibri"/>
                <a:cs typeface="Calibri"/>
              </a:rPr>
              <a:t>συγκρούσεις.</a:t>
            </a:r>
            <a:endParaRPr sz="1100">
              <a:latin typeface="Calibri"/>
              <a:cs typeface="Calibri"/>
            </a:endParaRPr>
          </a:p>
        </p:txBody>
      </p:sp>
      <p:pic>
        <p:nvPicPr>
          <p:cNvPr id="7" name="object 7"/>
          <p:cNvPicPr/>
          <p:nvPr/>
        </p:nvPicPr>
        <p:blipFill>
          <a:blip r:embed="rId2" cstate="print"/>
          <a:stretch>
            <a:fillRect/>
          </a:stretch>
        </p:blipFill>
        <p:spPr>
          <a:xfrm>
            <a:off x="7268527" y="5884227"/>
            <a:ext cx="1530032" cy="612140"/>
          </a:xfrm>
          <a:prstGeom prst="rect">
            <a:avLst/>
          </a:prstGeom>
        </p:spPr>
      </p:pic>
      <p:sp>
        <p:nvSpPr>
          <p:cNvPr id="8" name="object 8"/>
          <p:cNvSpPr txBox="1"/>
          <p:nvPr/>
        </p:nvSpPr>
        <p:spPr>
          <a:xfrm>
            <a:off x="10743882" y="6183312"/>
            <a:ext cx="85725" cy="133350"/>
          </a:xfrm>
          <a:prstGeom prst="rect">
            <a:avLst/>
          </a:prstGeom>
        </p:spPr>
        <p:txBody>
          <a:bodyPr vert="horz" wrap="square" lIns="0" tIns="0" rIns="0" bIns="0" rtlCol="0">
            <a:spAutoFit/>
          </a:bodyPr>
          <a:lstStyle/>
          <a:p>
            <a:pPr marL="12700">
              <a:lnSpc>
                <a:spcPts val="910"/>
              </a:lnSpc>
            </a:pPr>
            <a:r>
              <a:rPr sz="850" spc="40" dirty="0">
                <a:solidFill>
                  <a:srgbClr val="FFFFFF"/>
                </a:solidFill>
                <a:latin typeface="Calibri"/>
                <a:cs typeface="Calibri"/>
              </a:rPr>
              <a:t>3</a:t>
            </a:r>
            <a:endParaRPr sz="850">
              <a:latin typeface="Calibri"/>
              <a:cs typeface="Calibri"/>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61719" y="485140"/>
            <a:ext cx="6662420" cy="459740"/>
          </a:xfrm>
          <a:prstGeom prst="rect">
            <a:avLst/>
          </a:prstGeom>
        </p:spPr>
        <p:txBody>
          <a:bodyPr vert="horz" wrap="square" lIns="0" tIns="12700" rIns="0" bIns="0" rtlCol="0">
            <a:spAutoFit/>
          </a:bodyPr>
          <a:lstStyle/>
          <a:p>
            <a:pPr marL="12700">
              <a:lnSpc>
                <a:spcPct val="100000"/>
              </a:lnSpc>
              <a:spcBef>
                <a:spcPts val="100"/>
              </a:spcBef>
            </a:pPr>
            <a:r>
              <a:rPr spc="155" dirty="0">
                <a:solidFill>
                  <a:srgbClr val="FFFFFF"/>
                </a:solidFill>
              </a:rPr>
              <a:t>Ασφαλή</a:t>
            </a:r>
            <a:r>
              <a:rPr spc="40" dirty="0">
                <a:solidFill>
                  <a:srgbClr val="FFFFFF"/>
                </a:solidFill>
              </a:rPr>
              <a:t> </a:t>
            </a:r>
            <a:r>
              <a:rPr spc="135" dirty="0">
                <a:solidFill>
                  <a:srgbClr val="0070BF"/>
                </a:solidFill>
              </a:rPr>
              <a:t>κρυπτογραφική</a:t>
            </a:r>
            <a:r>
              <a:rPr spc="35" dirty="0">
                <a:solidFill>
                  <a:srgbClr val="0070BF"/>
                </a:solidFill>
              </a:rPr>
              <a:t> </a:t>
            </a:r>
            <a:r>
              <a:rPr spc="140" dirty="0">
                <a:solidFill>
                  <a:srgbClr val="FFFFFF"/>
                </a:solidFill>
              </a:rPr>
              <a:t>συναρμολόγηση</a:t>
            </a:r>
          </a:p>
        </p:txBody>
      </p:sp>
      <p:sp>
        <p:nvSpPr>
          <p:cNvPr id="4" name="object 4"/>
          <p:cNvSpPr txBox="1"/>
          <p:nvPr/>
        </p:nvSpPr>
        <p:spPr>
          <a:xfrm>
            <a:off x="762000" y="1981200"/>
            <a:ext cx="8463281" cy="2713563"/>
          </a:xfrm>
          <a:prstGeom prst="rect">
            <a:avLst/>
          </a:prstGeom>
        </p:spPr>
        <p:txBody>
          <a:bodyPr vert="horz" wrap="square" lIns="0" tIns="12700" rIns="0" bIns="0" rtlCol="0">
            <a:spAutoFit/>
          </a:bodyPr>
          <a:lstStyle/>
          <a:p>
            <a:pPr marL="208915">
              <a:lnSpc>
                <a:spcPct val="100000"/>
              </a:lnSpc>
              <a:spcBef>
                <a:spcPts val="100"/>
              </a:spcBef>
            </a:pPr>
            <a:r>
              <a:rPr lang="el-GR" sz="1400" spc="75" dirty="0">
                <a:solidFill>
                  <a:srgbClr val="FFFFFF"/>
                </a:solidFill>
                <a:latin typeface="Calibri"/>
                <a:cs typeface="Calibri"/>
              </a:rPr>
              <a:t>Ιδιότητες Ανθεκτικότητας Συνάρτησης Κατακερματισμού h: X → Y</a:t>
            </a:r>
          </a:p>
          <a:p>
            <a:pPr marL="208915">
              <a:lnSpc>
                <a:spcPct val="100000"/>
              </a:lnSpc>
              <a:spcBef>
                <a:spcPts val="100"/>
              </a:spcBef>
            </a:pPr>
            <a:endParaRPr lang="el-GR" sz="1400" spc="75" dirty="0">
              <a:solidFill>
                <a:srgbClr val="FFFFFF"/>
              </a:solidFill>
              <a:latin typeface="Calibri"/>
              <a:cs typeface="Calibri"/>
            </a:endParaRPr>
          </a:p>
          <a:p>
            <a:pPr marL="208915">
              <a:lnSpc>
                <a:spcPct val="100000"/>
              </a:lnSpc>
              <a:spcBef>
                <a:spcPts val="100"/>
              </a:spcBef>
            </a:pPr>
            <a:r>
              <a:rPr lang="el-GR" sz="1400" spc="75" dirty="0">
                <a:solidFill>
                  <a:srgbClr val="FFFFFF"/>
                </a:solidFill>
                <a:latin typeface="Calibri"/>
                <a:cs typeface="Calibri"/>
              </a:rPr>
              <a:t>    Ανθεκτική στην </a:t>
            </a:r>
            <a:r>
              <a:rPr lang="el-GR" sz="1400" spc="75" dirty="0" err="1">
                <a:solidFill>
                  <a:srgbClr val="FFFFFF"/>
                </a:solidFill>
                <a:latin typeface="Calibri"/>
                <a:cs typeface="Calibri"/>
              </a:rPr>
              <a:t>προεικόνα</a:t>
            </a:r>
            <a:r>
              <a:rPr lang="el-GR" sz="1400" spc="75" dirty="0">
                <a:solidFill>
                  <a:srgbClr val="FFFFFF"/>
                </a:solidFill>
                <a:latin typeface="Calibri"/>
                <a:cs typeface="Calibri"/>
              </a:rPr>
              <a:t> (</a:t>
            </a:r>
            <a:r>
              <a:rPr lang="el-GR" sz="1400" spc="75" dirty="0" err="1">
                <a:solidFill>
                  <a:srgbClr val="FFFFFF"/>
                </a:solidFill>
                <a:latin typeface="Calibri"/>
                <a:cs typeface="Calibri"/>
              </a:rPr>
              <a:t>preimage</a:t>
            </a:r>
            <a:r>
              <a:rPr lang="el-GR" sz="1400" spc="75" dirty="0">
                <a:solidFill>
                  <a:srgbClr val="FFFFFF"/>
                </a:solidFill>
                <a:latin typeface="Calibri"/>
                <a:cs typeface="Calibri"/>
              </a:rPr>
              <a:t> </a:t>
            </a:r>
            <a:r>
              <a:rPr lang="el-GR" sz="1400" spc="75" dirty="0" err="1">
                <a:solidFill>
                  <a:srgbClr val="FFFFFF"/>
                </a:solidFill>
                <a:latin typeface="Calibri"/>
                <a:cs typeface="Calibri"/>
              </a:rPr>
              <a:t>resistant</a:t>
            </a:r>
            <a:r>
              <a:rPr lang="el-GR" sz="1400" spc="75" dirty="0">
                <a:solidFill>
                  <a:srgbClr val="FFFFFF"/>
                </a:solidFill>
                <a:latin typeface="Calibri"/>
                <a:cs typeface="Calibri"/>
              </a:rPr>
              <a:t> / </a:t>
            </a:r>
            <a:r>
              <a:rPr lang="el-GR" sz="1400" spc="75" dirty="0" err="1">
                <a:solidFill>
                  <a:srgbClr val="FFFFFF"/>
                </a:solidFill>
                <a:latin typeface="Calibri"/>
                <a:cs typeface="Calibri"/>
              </a:rPr>
              <a:t>μονόδρομη</a:t>
            </a:r>
            <a:r>
              <a:rPr lang="el-GR" sz="1400" spc="75" dirty="0">
                <a:solidFill>
                  <a:srgbClr val="FFFFFF"/>
                </a:solidFill>
                <a:latin typeface="Calibri"/>
                <a:cs typeface="Calibri"/>
              </a:rPr>
              <a:t>):</a:t>
            </a:r>
          </a:p>
          <a:p>
            <a:pPr marL="208915">
              <a:lnSpc>
                <a:spcPct val="100000"/>
              </a:lnSpc>
              <a:spcBef>
                <a:spcPts val="100"/>
              </a:spcBef>
            </a:pPr>
            <a:r>
              <a:rPr lang="el-GR" sz="1400" spc="75" dirty="0">
                <a:solidFill>
                  <a:srgbClr val="FFFFFF"/>
                </a:solidFill>
                <a:latin typeface="Calibri"/>
                <a:cs typeface="Calibri"/>
              </a:rPr>
              <a:t>    Αν δοθεί μια τιμή y ∈ Y, είναι υπολογιστικά ανεφάρμοστο να βρεθεί x ∈ X τέτοιο ώστε h(x) = y.</a:t>
            </a:r>
          </a:p>
          <a:p>
            <a:pPr marL="208915">
              <a:lnSpc>
                <a:spcPct val="100000"/>
              </a:lnSpc>
              <a:spcBef>
                <a:spcPts val="100"/>
              </a:spcBef>
            </a:pPr>
            <a:endParaRPr lang="el-GR" sz="1400" spc="75" dirty="0">
              <a:solidFill>
                <a:srgbClr val="FFFFFF"/>
              </a:solidFill>
              <a:latin typeface="Calibri"/>
              <a:cs typeface="Calibri"/>
            </a:endParaRPr>
          </a:p>
          <a:p>
            <a:pPr marL="208915">
              <a:lnSpc>
                <a:spcPct val="100000"/>
              </a:lnSpc>
              <a:spcBef>
                <a:spcPts val="100"/>
              </a:spcBef>
            </a:pPr>
            <a:r>
              <a:rPr lang="el-GR" sz="1400" spc="75" dirty="0">
                <a:solidFill>
                  <a:srgbClr val="FFFFFF"/>
                </a:solidFill>
                <a:latin typeface="Calibri"/>
                <a:cs typeface="Calibri"/>
              </a:rPr>
              <a:t>    Ανθεκτική στη 2η </a:t>
            </a:r>
            <a:r>
              <a:rPr lang="el-GR" sz="1400" spc="75" dirty="0" err="1">
                <a:solidFill>
                  <a:srgbClr val="FFFFFF"/>
                </a:solidFill>
                <a:latin typeface="Calibri"/>
                <a:cs typeface="Calibri"/>
              </a:rPr>
              <a:t>προεικόνα</a:t>
            </a:r>
            <a:r>
              <a:rPr lang="el-GR" sz="1400" spc="75" dirty="0">
                <a:solidFill>
                  <a:srgbClr val="FFFFFF"/>
                </a:solidFill>
                <a:latin typeface="Calibri"/>
                <a:cs typeface="Calibri"/>
              </a:rPr>
              <a:t> (</a:t>
            </a:r>
            <a:r>
              <a:rPr lang="el-GR" sz="1400" spc="75" dirty="0" err="1">
                <a:solidFill>
                  <a:srgbClr val="FFFFFF"/>
                </a:solidFill>
                <a:latin typeface="Calibri"/>
                <a:cs typeface="Calibri"/>
              </a:rPr>
              <a:t>second</a:t>
            </a:r>
            <a:r>
              <a:rPr lang="el-GR" sz="1400" spc="75" dirty="0">
                <a:solidFill>
                  <a:srgbClr val="FFFFFF"/>
                </a:solidFill>
                <a:latin typeface="Calibri"/>
                <a:cs typeface="Calibri"/>
              </a:rPr>
              <a:t> </a:t>
            </a:r>
            <a:r>
              <a:rPr lang="el-GR" sz="1400" spc="75" dirty="0" err="1">
                <a:solidFill>
                  <a:srgbClr val="FFFFFF"/>
                </a:solidFill>
                <a:latin typeface="Calibri"/>
                <a:cs typeface="Calibri"/>
              </a:rPr>
              <a:t>preimage</a:t>
            </a:r>
            <a:r>
              <a:rPr lang="el-GR" sz="1400" spc="75" dirty="0">
                <a:solidFill>
                  <a:srgbClr val="FFFFFF"/>
                </a:solidFill>
                <a:latin typeface="Calibri"/>
                <a:cs typeface="Calibri"/>
              </a:rPr>
              <a:t> </a:t>
            </a:r>
            <a:r>
              <a:rPr lang="el-GR" sz="1400" spc="75" dirty="0" err="1">
                <a:solidFill>
                  <a:srgbClr val="FFFFFF"/>
                </a:solidFill>
                <a:latin typeface="Calibri"/>
                <a:cs typeface="Calibri"/>
              </a:rPr>
              <a:t>resistant</a:t>
            </a:r>
            <a:r>
              <a:rPr lang="el-GR" sz="1400" spc="75" dirty="0">
                <a:solidFill>
                  <a:srgbClr val="FFFFFF"/>
                </a:solidFill>
                <a:latin typeface="Calibri"/>
                <a:cs typeface="Calibri"/>
              </a:rPr>
              <a:t> / αδύναμη αντοχή σε σύγκρουση):</a:t>
            </a:r>
          </a:p>
          <a:p>
            <a:pPr marL="208915">
              <a:lnSpc>
                <a:spcPct val="100000"/>
              </a:lnSpc>
              <a:spcBef>
                <a:spcPts val="100"/>
              </a:spcBef>
            </a:pPr>
            <a:r>
              <a:rPr lang="el-GR" sz="1400" spc="75" dirty="0">
                <a:solidFill>
                  <a:srgbClr val="FFFFFF"/>
                </a:solidFill>
                <a:latin typeface="Calibri"/>
                <a:cs typeface="Calibri"/>
              </a:rPr>
              <a:t>    Αν δοθεί x ∈ X, είναι υπολογιστικά ανεφάρμοστο να βρεθεί x' ∈ X, τέτοιο ώστε x' ≠ x και h(x') = h(x).</a:t>
            </a:r>
          </a:p>
          <a:p>
            <a:pPr marL="208915">
              <a:lnSpc>
                <a:spcPct val="100000"/>
              </a:lnSpc>
              <a:spcBef>
                <a:spcPts val="100"/>
              </a:spcBef>
            </a:pPr>
            <a:endParaRPr lang="el-GR" sz="1400" spc="75" dirty="0">
              <a:solidFill>
                <a:srgbClr val="FFFFFF"/>
              </a:solidFill>
              <a:latin typeface="Calibri"/>
              <a:cs typeface="Calibri"/>
            </a:endParaRPr>
          </a:p>
          <a:p>
            <a:pPr marL="208915">
              <a:lnSpc>
                <a:spcPct val="100000"/>
              </a:lnSpc>
              <a:spcBef>
                <a:spcPts val="100"/>
              </a:spcBef>
            </a:pPr>
            <a:r>
              <a:rPr lang="el-GR" sz="1400" spc="75" dirty="0">
                <a:solidFill>
                  <a:srgbClr val="FFFFFF"/>
                </a:solidFill>
                <a:latin typeface="Calibri"/>
                <a:cs typeface="Calibri"/>
              </a:rPr>
              <a:t>    Ανθεκτική σε σύγκρουση (</a:t>
            </a:r>
            <a:r>
              <a:rPr lang="el-GR" sz="1400" spc="75" dirty="0" err="1">
                <a:solidFill>
                  <a:srgbClr val="FFFFFF"/>
                </a:solidFill>
                <a:latin typeface="Calibri"/>
                <a:cs typeface="Calibri"/>
              </a:rPr>
              <a:t>collision</a:t>
            </a:r>
            <a:r>
              <a:rPr lang="el-GR" sz="1400" spc="75" dirty="0">
                <a:solidFill>
                  <a:srgbClr val="FFFFFF"/>
                </a:solidFill>
                <a:latin typeface="Calibri"/>
                <a:cs typeface="Calibri"/>
              </a:rPr>
              <a:t> </a:t>
            </a:r>
            <a:r>
              <a:rPr lang="el-GR" sz="1400" spc="75" dirty="0" err="1">
                <a:solidFill>
                  <a:srgbClr val="FFFFFF"/>
                </a:solidFill>
                <a:latin typeface="Calibri"/>
                <a:cs typeface="Calibri"/>
              </a:rPr>
              <a:t>resistant</a:t>
            </a:r>
            <a:r>
              <a:rPr lang="el-GR" sz="1400" spc="75" dirty="0">
                <a:solidFill>
                  <a:srgbClr val="FFFFFF"/>
                </a:solidFill>
                <a:latin typeface="Calibri"/>
                <a:cs typeface="Calibri"/>
              </a:rPr>
              <a:t> / ισχυρή αντοχή σε σύγκρουση):</a:t>
            </a:r>
          </a:p>
          <a:p>
            <a:pPr marL="208915">
              <a:lnSpc>
                <a:spcPct val="100000"/>
              </a:lnSpc>
              <a:spcBef>
                <a:spcPts val="100"/>
              </a:spcBef>
            </a:pPr>
            <a:r>
              <a:rPr lang="el-GR" sz="1400" spc="75" dirty="0">
                <a:solidFill>
                  <a:srgbClr val="FFFFFF"/>
                </a:solidFill>
                <a:latin typeface="Calibri"/>
                <a:cs typeface="Calibri"/>
              </a:rPr>
              <a:t>    Είναι υπολογιστικά ανεφάρμοστο να βρεθούν δύο διακριτές τιμές x, x' ∈ X τέτοιες ώστε h(x) = h(x').</a:t>
            </a:r>
            <a:endParaRPr lang="el-GR" sz="1400" dirty="0">
              <a:latin typeface="Calibri"/>
              <a:cs typeface="Calibri"/>
            </a:endParaRPr>
          </a:p>
        </p:txBody>
      </p:sp>
      <p:pic>
        <p:nvPicPr>
          <p:cNvPr id="5" name="object 5"/>
          <p:cNvPicPr/>
          <p:nvPr/>
        </p:nvPicPr>
        <p:blipFill>
          <a:blip r:embed="rId2" cstate="print"/>
          <a:stretch>
            <a:fillRect/>
          </a:stretch>
        </p:blipFill>
        <p:spPr>
          <a:xfrm>
            <a:off x="7530465" y="5255577"/>
            <a:ext cx="1530032" cy="612140"/>
          </a:xfrm>
          <a:prstGeom prst="rect">
            <a:avLst/>
          </a:prstGeom>
        </p:spPr>
      </p:pic>
      <p:sp>
        <p:nvSpPr>
          <p:cNvPr id="6" name="object 6"/>
          <p:cNvSpPr txBox="1"/>
          <p:nvPr/>
        </p:nvSpPr>
        <p:spPr>
          <a:xfrm>
            <a:off x="10871517" y="5431154"/>
            <a:ext cx="85725" cy="133350"/>
          </a:xfrm>
          <a:prstGeom prst="rect">
            <a:avLst/>
          </a:prstGeom>
        </p:spPr>
        <p:txBody>
          <a:bodyPr vert="horz" wrap="square" lIns="0" tIns="0" rIns="0" bIns="0" rtlCol="0">
            <a:spAutoFit/>
          </a:bodyPr>
          <a:lstStyle/>
          <a:p>
            <a:pPr marL="12700">
              <a:lnSpc>
                <a:spcPts val="910"/>
              </a:lnSpc>
            </a:pPr>
            <a:r>
              <a:rPr sz="850" spc="40" dirty="0">
                <a:solidFill>
                  <a:srgbClr val="FFFFFF"/>
                </a:solidFill>
                <a:latin typeface="Calibri"/>
                <a:cs typeface="Calibri"/>
              </a:rPr>
              <a:t>4</a:t>
            </a:r>
            <a:endParaRPr sz="850">
              <a:latin typeface="Calibri"/>
              <a:cs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42339" y="1033145"/>
            <a:ext cx="7186930" cy="459740"/>
          </a:xfrm>
          <a:prstGeom prst="rect">
            <a:avLst/>
          </a:prstGeom>
        </p:spPr>
        <p:txBody>
          <a:bodyPr vert="horz" wrap="square" lIns="0" tIns="12700" rIns="0" bIns="0" rtlCol="0">
            <a:spAutoFit/>
          </a:bodyPr>
          <a:lstStyle/>
          <a:p>
            <a:pPr marL="12700">
              <a:lnSpc>
                <a:spcPct val="100000"/>
              </a:lnSpc>
              <a:spcBef>
                <a:spcPts val="100"/>
              </a:spcBef>
            </a:pPr>
            <a:r>
              <a:rPr spc="155" dirty="0">
                <a:solidFill>
                  <a:srgbClr val="FFFFFF"/>
                </a:solidFill>
              </a:rPr>
              <a:t>Χρήση</a:t>
            </a:r>
            <a:r>
              <a:rPr spc="55" dirty="0">
                <a:solidFill>
                  <a:srgbClr val="FFFFFF"/>
                </a:solidFill>
              </a:rPr>
              <a:t> </a:t>
            </a:r>
            <a:r>
              <a:rPr spc="135" dirty="0">
                <a:solidFill>
                  <a:srgbClr val="FFFFFF"/>
                </a:solidFill>
              </a:rPr>
              <a:t>των</a:t>
            </a:r>
            <a:r>
              <a:rPr spc="80" dirty="0">
                <a:solidFill>
                  <a:srgbClr val="FFFFFF"/>
                </a:solidFill>
              </a:rPr>
              <a:t> </a:t>
            </a:r>
            <a:r>
              <a:rPr spc="125" dirty="0">
                <a:solidFill>
                  <a:srgbClr val="FFFFFF"/>
                </a:solidFill>
              </a:rPr>
              <a:t>συναρτήσεων</a:t>
            </a:r>
            <a:r>
              <a:rPr spc="50" dirty="0">
                <a:solidFill>
                  <a:srgbClr val="FFFFFF"/>
                </a:solidFill>
              </a:rPr>
              <a:t> </a:t>
            </a:r>
            <a:r>
              <a:rPr spc="130" dirty="0">
                <a:solidFill>
                  <a:srgbClr val="FFFFFF"/>
                </a:solidFill>
              </a:rPr>
              <a:t>κατακερματισμού;</a:t>
            </a:r>
          </a:p>
        </p:txBody>
      </p:sp>
      <p:sp>
        <p:nvSpPr>
          <p:cNvPr id="4" name="object 4"/>
          <p:cNvSpPr txBox="1"/>
          <p:nvPr/>
        </p:nvSpPr>
        <p:spPr>
          <a:xfrm>
            <a:off x="1030605" y="2350134"/>
            <a:ext cx="9712960" cy="952500"/>
          </a:xfrm>
          <a:prstGeom prst="rect">
            <a:avLst/>
          </a:prstGeom>
        </p:spPr>
        <p:txBody>
          <a:bodyPr vert="horz" wrap="square" lIns="0" tIns="0" rIns="0" bIns="0" rtlCol="0">
            <a:spAutoFit/>
          </a:bodyPr>
          <a:lstStyle/>
          <a:p>
            <a:pPr marL="12700">
              <a:lnSpc>
                <a:spcPts val="2595"/>
              </a:lnSpc>
            </a:pPr>
            <a:r>
              <a:rPr sz="2600" dirty="0">
                <a:solidFill>
                  <a:srgbClr val="FFBA00"/>
                </a:solidFill>
                <a:latin typeface="Courier New"/>
                <a:cs typeface="Courier New"/>
              </a:rPr>
              <a:t>o</a:t>
            </a:r>
            <a:r>
              <a:rPr sz="2600" spc="-965" dirty="0">
                <a:solidFill>
                  <a:srgbClr val="FFBA00"/>
                </a:solidFill>
                <a:latin typeface="Courier New"/>
                <a:cs typeface="Courier New"/>
              </a:rPr>
              <a:t> </a:t>
            </a:r>
            <a:r>
              <a:rPr sz="2050" spc="200" dirty="0">
                <a:solidFill>
                  <a:srgbClr val="FFFFFF"/>
                </a:solidFill>
                <a:latin typeface="Calibri"/>
                <a:cs typeface="Calibri"/>
              </a:rPr>
              <a:t>Ας</a:t>
            </a:r>
            <a:r>
              <a:rPr sz="2050" spc="85" dirty="0">
                <a:solidFill>
                  <a:srgbClr val="FFFFFF"/>
                </a:solidFill>
                <a:latin typeface="Calibri"/>
                <a:cs typeface="Calibri"/>
              </a:rPr>
              <a:t> </a:t>
            </a:r>
            <a:r>
              <a:rPr sz="2050" spc="210" dirty="0">
                <a:solidFill>
                  <a:srgbClr val="FFFFFF"/>
                </a:solidFill>
                <a:latin typeface="Calibri"/>
                <a:cs typeface="Calibri"/>
              </a:rPr>
              <a:t>υποθέσουμε</a:t>
            </a:r>
            <a:r>
              <a:rPr sz="2050" spc="90" dirty="0">
                <a:solidFill>
                  <a:srgbClr val="FFFFFF"/>
                </a:solidFill>
                <a:latin typeface="Calibri"/>
                <a:cs typeface="Calibri"/>
              </a:rPr>
              <a:t> </a:t>
            </a:r>
            <a:r>
              <a:rPr sz="2050" spc="160" dirty="0">
                <a:solidFill>
                  <a:srgbClr val="FFFFFF"/>
                </a:solidFill>
                <a:latin typeface="Calibri"/>
                <a:cs typeface="Calibri"/>
              </a:rPr>
              <a:t>ότι</a:t>
            </a:r>
            <a:r>
              <a:rPr sz="2050" spc="85" dirty="0">
                <a:solidFill>
                  <a:srgbClr val="FFFFFF"/>
                </a:solidFill>
                <a:latin typeface="Calibri"/>
                <a:cs typeface="Calibri"/>
              </a:rPr>
              <a:t> </a:t>
            </a:r>
            <a:r>
              <a:rPr sz="2050" spc="175" dirty="0">
                <a:solidFill>
                  <a:srgbClr val="FFFFFF"/>
                </a:solidFill>
                <a:latin typeface="Calibri"/>
                <a:cs typeface="Calibri"/>
              </a:rPr>
              <a:t>έχετε</a:t>
            </a:r>
            <a:r>
              <a:rPr sz="2050" spc="90" dirty="0">
                <a:solidFill>
                  <a:srgbClr val="FFFFFF"/>
                </a:solidFill>
                <a:latin typeface="Calibri"/>
                <a:cs typeface="Calibri"/>
              </a:rPr>
              <a:t> </a:t>
            </a:r>
            <a:r>
              <a:rPr sz="2050" spc="195" dirty="0">
                <a:solidFill>
                  <a:srgbClr val="FFFFFF"/>
                </a:solidFill>
                <a:latin typeface="Calibri"/>
                <a:cs typeface="Calibri"/>
              </a:rPr>
              <a:t>αναθέσει</a:t>
            </a:r>
            <a:r>
              <a:rPr sz="2050" spc="90" dirty="0">
                <a:solidFill>
                  <a:srgbClr val="FFFFFF"/>
                </a:solidFill>
                <a:latin typeface="Calibri"/>
                <a:cs typeface="Calibri"/>
              </a:rPr>
              <a:t> </a:t>
            </a:r>
            <a:r>
              <a:rPr sz="2050" spc="200" dirty="0">
                <a:solidFill>
                  <a:srgbClr val="FFFFFF"/>
                </a:solidFill>
                <a:latin typeface="Calibri"/>
                <a:cs typeface="Calibri"/>
              </a:rPr>
              <a:t>σε</a:t>
            </a:r>
            <a:r>
              <a:rPr sz="2050" spc="85" dirty="0">
                <a:solidFill>
                  <a:srgbClr val="FFFFFF"/>
                </a:solidFill>
                <a:latin typeface="Calibri"/>
                <a:cs typeface="Calibri"/>
              </a:rPr>
              <a:t> </a:t>
            </a:r>
            <a:r>
              <a:rPr sz="2050" spc="175" dirty="0">
                <a:solidFill>
                  <a:srgbClr val="FFFFFF"/>
                </a:solidFill>
                <a:latin typeface="Calibri"/>
                <a:cs typeface="Calibri"/>
              </a:rPr>
              <a:t>τρίτους</a:t>
            </a:r>
            <a:r>
              <a:rPr sz="2050" spc="85" dirty="0">
                <a:solidFill>
                  <a:srgbClr val="FFFFFF"/>
                </a:solidFill>
                <a:latin typeface="Calibri"/>
                <a:cs typeface="Calibri"/>
              </a:rPr>
              <a:t> </a:t>
            </a:r>
            <a:r>
              <a:rPr sz="2050" spc="190" dirty="0">
                <a:solidFill>
                  <a:srgbClr val="FFFFFF"/>
                </a:solidFill>
                <a:latin typeface="Calibri"/>
                <a:cs typeface="Calibri"/>
              </a:rPr>
              <a:t>μια</a:t>
            </a:r>
            <a:r>
              <a:rPr sz="2050" spc="90" dirty="0">
                <a:solidFill>
                  <a:srgbClr val="FFFFFF"/>
                </a:solidFill>
                <a:latin typeface="Calibri"/>
                <a:cs typeface="Calibri"/>
              </a:rPr>
              <a:t> </a:t>
            </a:r>
            <a:r>
              <a:rPr sz="2050" spc="220" dirty="0">
                <a:solidFill>
                  <a:srgbClr val="FFFFFF"/>
                </a:solidFill>
                <a:latin typeface="Calibri"/>
                <a:cs typeface="Calibri"/>
              </a:rPr>
              <a:t>βάση</a:t>
            </a:r>
            <a:r>
              <a:rPr sz="2050" spc="85" dirty="0">
                <a:solidFill>
                  <a:srgbClr val="FFFFFF"/>
                </a:solidFill>
                <a:latin typeface="Calibri"/>
                <a:cs typeface="Calibri"/>
              </a:rPr>
              <a:t> </a:t>
            </a:r>
            <a:r>
              <a:rPr sz="2050" spc="210" dirty="0">
                <a:solidFill>
                  <a:srgbClr val="FFFFFF"/>
                </a:solidFill>
                <a:latin typeface="Calibri"/>
                <a:cs typeface="Calibri"/>
              </a:rPr>
              <a:t>δεδομένων</a:t>
            </a:r>
            <a:r>
              <a:rPr sz="2050" spc="85" dirty="0">
                <a:solidFill>
                  <a:srgbClr val="FFFFFF"/>
                </a:solidFill>
                <a:latin typeface="Calibri"/>
                <a:cs typeface="Calibri"/>
              </a:rPr>
              <a:t> </a:t>
            </a:r>
            <a:r>
              <a:rPr sz="2050" spc="170" dirty="0">
                <a:solidFill>
                  <a:srgbClr val="FFFFFF"/>
                </a:solidFill>
                <a:latin typeface="Calibri"/>
                <a:cs typeface="Calibri"/>
              </a:rPr>
              <a:t>και</a:t>
            </a:r>
            <a:endParaRPr sz="2050">
              <a:latin typeface="Calibri"/>
              <a:cs typeface="Calibri"/>
            </a:endParaRPr>
          </a:p>
          <a:p>
            <a:pPr marL="286385" marR="5080">
              <a:lnSpc>
                <a:spcPts val="2420"/>
              </a:lnSpc>
              <a:spcBef>
                <a:spcPts val="40"/>
              </a:spcBef>
            </a:pPr>
            <a:r>
              <a:rPr sz="2050" spc="185" dirty="0">
                <a:solidFill>
                  <a:srgbClr val="FFFFFF"/>
                </a:solidFill>
                <a:latin typeface="Calibri"/>
                <a:cs typeface="Calibri"/>
              </a:rPr>
              <a:t>θέλετε </a:t>
            </a:r>
            <a:r>
              <a:rPr sz="2050" spc="204" dirty="0">
                <a:solidFill>
                  <a:srgbClr val="FFFFFF"/>
                </a:solidFill>
                <a:latin typeface="Calibri"/>
                <a:cs typeface="Calibri"/>
              </a:rPr>
              <a:t>να </a:t>
            </a:r>
            <a:r>
              <a:rPr sz="2050" spc="175" dirty="0">
                <a:solidFill>
                  <a:srgbClr val="FFFFFF"/>
                </a:solidFill>
                <a:latin typeface="Calibri"/>
                <a:cs typeface="Calibri"/>
              </a:rPr>
              <a:t>βρείτε </a:t>
            </a:r>
            <a:r>
              <a:rPr sz="2050" spc="185" dirty="0">
                <a:solidFill>
                  <a:srgbClr val="FFFFFF"/>
                </a:solidFill>
                <a:latin typeface="Calibri"/>
                <a:cs typeface="Calibri"/>
              </a:rPr>
              <a:t>μια </a:t>
            </a:r>
            <a:r>
              <a:rPr sz="2050" spc="200" dirty="0">
                <a:solidFill>
                  <a:srgbClr val="FFFFFF"/>
                </a:solidFill>
                <a:latin typeface="Calibri"/>
                <a:cs typeface="Calibri"/>
              </a:rPr>
              <a:t>καταχώρηση- </a:t>
            </a:r>
            <a:r>
              <a:rPr sz="2050" spc="225" dirty="0">
                <a:solidFill>
                  <a:srgbClr val="FFFFFF"/>
                </a:solidFill>
                <a:latin typeface="Calibri"/>
                <a:cs typeface="Calibri"/>
              </a:rPr>
              <a:t>πώς </a:t>
            </a:r>
            <a:r>
              <a:rPr sz="2050" spc="185" dirty="0">
                <a:solidFill>
                  <a:srgbClr val="FFFFFF"/>
                </a:solidFill>
                <a:latin typeface="Calibri"/>
                <a:cs typeface="Calibri"/>
              </a:rPr>
              <a:t>μπορείτε </a:t>
            </a:r>
            <a:r>
              <a:rPr sz="2050" spc="204" dirty="0">
                <a:solidFill>
                  <a:srgbClr val="FFFFFF"/>
                </a:solidFill>
                <a:latin typeface="Calibri"/>
                <a:cs typeface="Calibri"/>
              </a:rPr>
              <a:t>να </a:t>
            </a:r>
            <a:r>
              <a:rPr sz="2050" spc="190" dirty="0">
                <a:solidFill>
                  <a:srgbClr val="FFFFFF"/>
                </a:solidFill>
                <a:latin typeface="Calibri"/>
                <a:cs typeface="Calibri"/>
              </a:rPr>
              <a:t>διασφαλίσετε </a:t>
            </a:r>
            <a:r>
              <a:rPr sz="2050" spc="160" dirty="0">
                <a:solidFill>
                  <a:srgbClr val="FFFFFF"/>
                </a:solidFill>
                <a:latin typeface="Calibri"/>
                <a:cs typeface="Calibri"/>
              </a:rPr>
              <a:t>ότι </a:t>
            </a:r>
            <a:r>
              <a:rPr sz="2050" spc="185" dirty="0">
                <a:solidFill>
                  <a:srgbClr val="FFFFFF"/>
                </a:solidFill>
                <a:latin typeface="Calibri"/>
                <a:cs typeface="Calibri"/>
              </a:rPr>
              <a:t>το </a:t>
            </a:r>
            <a:r>
              <a:rPr sz="2050" spc="-450" dirty="0">
                <a:solidFill>
                  <a:srgbClr val="FFFFFF"/>
                </a:solidFill>
                <a:latin typeface="Calibri"/>
                <a:cs typeface="Calibri"/>
              </a:rPr>
              <a:t> </a:t>
            </a:r>
            <a:r>
              <a:rPr sz="2050" spc="204" dirty="0">
                <a:solidFill>
                  <a:srgbClr val="FFFFFF"/>
                </a:solidFill>
                <a:latin typeface="Calibri"/>
                <a:cs typeface="Calibri"/>
              </a:rPr>
              <a:t>αποτέλεσμα</a:t>
            </a:r>
            <a:r>
              <a:rPr sz="2050" spc="95" dirty="0">
                <a:solidFill>
                  <a:srgbClr val="FFFFFF"/>
                </a:solidFill>
                <a:latin typeface="Calibri"/>
                <a:cs typeface="Calibri"/>
              </a:rPr>
              <a:t> </a:t>
            </a:r>
            <a:r>
              <a:rPr sz="2050" spc="220" dirty="0">
                <a:solidFill>
                  <a:srgbClr val="FFFFFF"/>
                </a:solidFill>
                <a:latin typeface="Calibri"/>
                <a:cs typeface="Calibri"/>
              </a:rPr>
              <a:t>που</a:t>
            </a:r>
            <a:r>
              <a:rPr sz="2050" spc="90" dirty="0">
                <a:solidFill>
                  <a:srgbClr val="FFFFFF"/>
                </a:solidFill>
                <a:latin typeface="Calibri"/>
                <a:cs typeface="Calibri"/>
              </a:rPr>
              <a:t> </a:t>
            </a:r>
            <a:r>
              <a:rPr sz="2050" spc="225" dirty="0">
                <a:solidFill>
                  <a:srgbClr val="FFFFFF"/>
                </a:solidFill>
                <a:latin typeface="Calibri"/>
                <a:cs typeface="Calibri"/>
              </a:rPr>
              <a:t>θα</a:t>
            </a:r>
            <a:r>
              <a:rPr sz="2050" spc="95" dirty="0">
                <a:solidFill>
                  <a:srgbClr val="FFFFFF"/>
                </a:solidFill>
                <a:latin typeface="Calibri"/>
                <a:cs typeface="Calibri"/>
              </a:rPr>
              <a:t> </a:t>
            </a:r>
            <a:r>
              <a:rPr sz="2050" spc="190" dirty="0">
                <a:solidFill>
                  <a:srgbClr val="FFFFFF"/>
                </a:solidFill>
                <a:latin typeface="Calibri"/>
                <a:cs typeface="Calibri"/>
              </a:rPr>
              <a:t>λάβετε</a:t>
            </a:r>
            <a:r>
              <a:rPr sz="2050" spc="100" dirty="0">
                <a:solidFill>
                  <a:srgbClr val="FFFFFF"/>
                </a:solidFill>
                <a:latin typeface="Calibri"/>
                <a:cs typeface="Calibri"/>
              </a:rPr>
              <a:t> </a:t>
            </a:r>
            <a:r>
              <a:rPr sz="2050" spc="210" dirty="0">
                <a:solidFill>
                  <a:srgbClr val="FFFFFF"/>
                </a:solidFill>
                <a:latin typeface="Calibri"/>
                <a:cs typeface="Calibri"/>
              </a:rPr>
              <a:t>πίσω</a:t>
            </a:r>
            <a:r>
              <a:rPr sz="2050" spc="100" dirty="0">
                <a:solidFill>
                  <a:srgbClr val="FFFFFF"/>
                </a:solidFill>
                <a:latin typeface="Calibri"/>
                <a:cs typeface="Calibri"/>
              </a:rPr>
              <a:t> </a:t>
            </a:r>
            <a:r>
              <a:rPr sz="2050" spc="160" dirty="0">
                <a:solidFill>
                  <a:srgbClr val="FFFFFF"/>
                </a:solidFill>
                <a:latin typeface="Calibri"/>
                <a:cs typeface="Calibri"/>
              </a:rPr>
              <a:t>είναι</a:t>
            </a:r>
            <a:r>
              <a:rPr sz="2050" spc="90" dirty="0">
                <a:solidFill>
                  <a:srgbClr val="FFFFFF"/>
                </a:solidFill>
                <a:latin typeface="Calibri"/>
                <a:cs typeface="Calibri"/>
              </a:rPr>
              <a:t> </a:t>
            </a:r>
            <a:r>
              <a:rPr sz="2050" spc="195" dirty="0">
                <a:solidFill>
                  <a:srgbClr val="FFFFFF"/>
                </a:solidFill>
                <a:latin typeface="Calibri"/>
                <a:cs typeface="Calibri"/>
              </a:rPr>
              <a:t>πραγματικά</a:t>
            </a:r>
            <a:r>
              <a:rPr sz="2050" spc="95" dirty="0">
                <a:solidFill>
                  <a:srgbClr val="FFFFFF"/>
                </a:solidFill>
                <a:latin typeface="Calibri"/>
                <a:cs typeface="Calibri"/>
              </a:rPr>
              <a:t> </a:t>
            </a:r>
            <a:r>
              <a:rPr sz="2050" spc="195" dirty="0">
                <a:solidFill>
                  <a:srgbClr val="FFFFFF"/>
                </a:solidFill>
                <a:latin typeface="Calibri"/>
                <a:cs typeface="Calibri"/>
              </a:rPr>
              <a:t>στη</a:t>
            </a:r>
            <a:r>
              <a:rPr sz="2050" spc="95" dirty="0">
                <a:solidFill>
                  <a:srgbClr val="FFFFFF"/>
                </a:solidFill>
                <a:latin typeface="Calibri"/>
                <a:cs typeface="Calibri"/>
              </a:rPr>
              <a:t> </a:t>
            </a:r>
            <a:r>
              <a:rPr sz="2050" spc="220" dirty="0">
                <a:solidFill>
                  <a:srgbClr val="FFFFFF"/>
                </a:solidFill>
                <a:latin typeface="Calibri"/>
                <a:cs typeface="Calibri"/>
              </a:rPr>
              <a:t>βάση</a:t>
            </a:r>
            <a:r>
              <a:rPr sz="2050" spc="95" dirty="0">
                <a:solidFill>
                  <a:srgbClr val="FFFFFF"/>
                </a:solidFill>
                <a:latin typeface="Calibri"/>
                <a:cs typeface="Calibri"/>
              </a:rPr>
              <a:t> </a:t>
            </a:r>
            <a:r>
              <a:rPr sz="2050" spc="195" dirty="0">
                <a:solidFill>
                  <a:srgbClr val="FFFFFF"/>
                </a:solidFill>
                <a:latin typeface="Calibri"/>
                <a:cs typeface="Calibri"/>
              </a:rPr>
              <a:t>δεδομένων;</a:t>
            </a:r>
            <a:endParaRPr sz="2050">
              <a:latin typeface="Calibri"/>
              <a:cs typeface="Calibri"/>
            </a:endParaRPr>
          </a:p>
        </p:txBody>
      </p:sp>
      <p:pic>
        <p:nvPicPr>
          <p:cNvPr id="5" name="object 5"/>
          <p:cNvPicPr/>
          <p:nvPr/>
        </p:nvPicPr>
        <p:blipFill>
          <a:blip r:embed="rId2" cstate="print"/>
          <a:stretch>
            <a:fillRect/>
          </a:stretch>
        </p:blipFill>
        <p:spPr>
          <a:xfrm>
            <a:off x="7361872" y="5490845"/>
            <a:ext cx="1530032" cy="612140"/>
          </a:xfrm>
          <a:prstGeom prst="rect">
            <a:avLst/>
          </a:prstGeom>
        </p:spPr>
      </p:pic>
      <p:sp>
        <p:nvSpPr>
          <p:cNvPr id="6" name="object 6"/>
          <p:cNvSpPr txBox="1"/>
          <p:nvPr/>
        </p:nvSpPr>
        <p:spPr>
          <a:xfrm>
            <a:off x="10871517" y="5789929"/>
            <a:ext cx="85725" cy="133350"/>
          </a:xfrm>
          <a:prstGeom prst="rect">
            <a:avLst/>
          </a:prstGeom>
        </p:spPr>
        <p:txBody>
          <a:bodyPr vert="horz" wrap="square" lIns="0" tIns="0" rIns="0" bIns="0" rtlCol="0">
            <a:spAutoFit/>
          </a:bodyPr>
          <a:lstStyle/>
          <a:p>
            <a:pPr marL="12700">
              <a:lnSpc>
                <a:spcPts val="910"/>
              </a:lnSpc>
            </a:pPr>
            <a:r>
              <a:rPr sz="850" spc="40" dirty="0">
                <a:solidFill>
                  <a:srgbClr val="FFFFFF"/>
                </a:solidFill>
                <a:latin typeface="Calibri"/>
                <a:cs typeface="Calibri"/>
              </a:rPr>
              <a:t>5</a:t>
            </a:r>
            <a:endParaRPr sz="850">
              <a:latin typeface="Calibri"/>
              <a:cs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119505" y="866140"/>
            <a:ext cx="9397365" cy="459740"/>
          </a:xfrm>
          <a:prstGeom prst="rect">
            <a:avLst/>
          </a:prstGeom>
        </p:spPr>
        <p:txBody>
          <a:bodyPr vert="horz" wrap="square" lIns="0" tIns="12700" rIns="0" bIns="0" rtlCol="0">
            <a:spAutoFit/>
          </a:bodyPr>
          <a:lstStyle/>
          <a:p>
            <a:pPr marL="12700">
              <a:lnSpc>
                <a:spcPct val="100000"/>
              </a:lnSpc>
              <a:spcBef>
                <a:spcPts val="100"/>
              </a:spcBef>
            </a:pPr>
            <a:r>
              <a:rPr spc="130" dirty="0">
                <a:solidFill>
                  <a:srgbClr val="FFFFFF"/>
                </a:solidFill>
              </a:rPr>
              <a:t>Δέντρο</a:t>
            </a:r>
            <a:r>
              <a:rPr spc="70" dirty="0">
                <a:solidFill>
                  <a:srgbClr val="FFFFFF"/>
                </a:solidFill>
              </a:rPr>
              <a:t> </a:t>
            </a:r>
            <a:r>
              <a:rPr spc="130" dirty="0">
                <a:solidFill>
                  <a:srgbClr val="FFFFFF"/>
                </a:solidFill>
              </a:rPr>
              <a:t>κατακερματισμού</a:t>
            </a:r>
            <a:r>
              <a:rPr spc="65" dirty="0">
                <a:solidFill>
                  <a:srgbClr val="FFFFFF"/>
                </a:solidFill>
              </a:rPr>
              <a:t> </a:t>
            </a:r>
            <a:r>
              <a:rPr spc="130" dirty="0">
                <a:solidFill>
                  <a:srgbClr val="FFFFFF"/>
                </a:solidFill>
              </a:rPr>
              <a:t>Merkle</a:t>
            </a:r>
            <a:r>
              <a:rPr spc="70" dirty="0">
                <a:solidFill>
                  <a:srgbClr val="FFFFFF"/>
                </a:solidFill>
              </a:rPr>
              <a:t> </a:t>
            </a:r>
            <a:r>
              <a:rPr spc="114" dirty="0">
                <a:solidFill>
                  <a:srgbClr val="FFFFFF"/>
                </a:solidFill>
              </a:rPr>
              <a:t>για</a:t>
            </a:r>
            <a:r>
              <a:rPr spc="125" dirty="0">
                <a:solidFill>
                  <a:srgbClr val="FFFFFF"/>
                </a:solidFill>
              </a:rPr>
              <a:t> </a:t>
            </a:r>
            <a:r>
              <a:rPr spc="120" dirty="0">
                <a:solidFill>
                  <a:srgbClr val="FFFFFF"/>
                </a:solidFill>
              </a:rPr>
              <a:t>ταυτοποίηση</a:t>
            </a:r>
            <a:r>
              <a:rPr spc="55" dirty="0">
                <a:solidFill>
                  <a:srgbClr val="FFFFFF"/>
                </a:solidFill>
              </a:rPr>
              <a:t> </a:t>
            </a:r>
            <a:r>
              <a:rPr spc="135" dirty="0">
                <a:solidFill>
                  <a:srgbClr val="FFFFFF"/>
                </a:solidFill>
              </a:rPr>
              <a:t>χρήστη</a:t>
            </a:r>
          </a:p>
        </p:txBody>
      </p:sp>
      <p:sp>
        <p:nvSpPr>
          <p:cNvPr id="4" name="object 4"/>
          <p:cNvSpPr txBox="1"/>
          <p:nvPr/>
        </p:nvSpPr>
        <p:spPr>
          <a:xfrm>
            <a:off x="1119505" y="1966595"/>
            <a:ext cx="8536305" cy="1982470"/>
          </a:xfrm>
          <a:prstGeom prst="rect">
            <a:avLst/>
          </a:prstGeom>
        </p:spPr>
        <p:txBody>
          <a:bodyPr vert="horz" wrap="square" lIns="0" tIns="0" rIns="0" bIns="0" rtlCol="0">
            <a:spAutoFit/>
          </a:bodyPr>
          <a:lstStyle/>
          <a:p>
            <a:pPr marL="286385" indent="-273685">
              <a:lnSpc>
                <a:spcPts val="1670"/>
              </a:lnSpc>
              <a:buClr>
                <a:srgbClr val="FFBA00"/>
              </a:buClr>
              <a:buSzPct val="128000"/>
              <a:buFont typeface="Courier New"/>
              <a:buChar char="o"/>
              <a:tabLst>
                <a:tab pos="286385" algn="l"/>
              </a:tabLst>
            </a:pPr>
            <a:r>
              <a:rPr sz="1250" spc="120" dirty="0">
                <a:solidFill>
                  <a:srgbClr val="FFFFFF"/>
                </a:solidFill>
                <a:latin typeface="Calibri"/>
                <a:cs typeface="Calibri"/>
              </a:rPr>
              <a:t>Κατασκευάστε</a:t>
            </a:r>
            <a:r>
              <a:rPr sz="1250" spc="60" dirty="0">
                <a:solidFill>
                  <a:srgbClr val="FFFFFF"/>
                </a:solidFill>
                <a:latin typeface="Calibri"/>
                <a:cs typeface="Calibri"/>
              </a:rPr>
              <a:t> </a:t>
            </a:r>
            <a:r>
              <a:rPr sz="1250" spc="120" dirty="0">
                <a:solidFill>
                  <a:srgbClr val="FFFFFF"/>
                </a:solidFill>
                <a:latin typeface="Calibri"/>
                <a:cs typeface="Calibri"/>
              </a:rPr>
              <a:t>δυαδικό</a:t>
            </a:r>
            <a:r>
              <a:rPr sz="1250" spc="60" dirty="0">
                <a:solidFill>
                  <a:srgbClr val="FFFFFF"/>
                </a:solidFill>
                <a:latin typeface="Calibri"/>
                <a:cs typeface="Calibri"/>
              </a:rPr>
              <a:t> </a:t>
            </a:r>
            <a:r>
              <a:rPr sz="1250" spc="114" dirty="0">
                <a:solidFill>
                  <a:srgbClr val="FFFFFF"/>
                </a:solidFill>
                <a:latin typeface="Calibri"/>
                <a:cs typeface="Calibri"/>
              </a:rPr>
              <a:t>δέντρο</a:t>
            </a:r>
            <a:r>
              <a:rPr sz="1250" spc="65" dirty="0">
                <a:solidFill>
                  <a:srgbClr val="FFFFFF"/>
                </a:solidFill>
                <a:latin typeface="Calibri"/>
                <a:cs typeface="Calibri"/>
              </a:rPr>
              <a:t> </a:t>
            </a:r>
            <a:r>
              <a:rPr sz="1250" spc="130" dirty="0">
                <a:solidFill>
                  <a:srgbClr val="FFFFFF"/>
                </a:solidFill>
                <a:latin typeface="Calibri"/>
                <a:cs typeface="Calibri"/>
              </a:rPr>
              <a:t>όπου</a:t>
            </a:r>
            <a:r>
              <a:rPr sz="1250" spc="55" dirty="0">
                <a:solidFill>
                  <a:srgbClr val="FFFFFF"/>
                </a:solidFill>
                <a:latin typeface="Calibri"/>
                <a:cs typeface="Calibri"/>
              </a:rPr>
              <a:t> </a:t>
            </a:r>
            <a:r>
              <a:rPr sz="1250" spc="120" dirty="0">
                <a:solidFill>
                  <a:srgbClr val="FFFFFF"/>
                </a:solidFill>
                <a:latin typeface="Calibri"/>
                <a:cs typeface="Calibri"/>
              </a:rPr>
              <a:t>κάθε</a:t>
            </a:r>
            <a:r>
              <a:rPr sz="1250" spc="55" dirty="0">
                <a:solidFill>
                  <a:srgbClr val="FFFFFF"/>
                </a:solidFill>
                <a:latin typeface="Calibri"/>
                <a:cs typeface="Calibri"/>
              </a:rPr>
              <a:t> </a:t>
            </a:r>
            <a:r>
              <a:rPr sz="1250" spc="130" dirty="0">
                <a:solidFill>
                  <a:srgbClr val="FFFFFF"/>
                </a:solidFill>
                <a:latin typeface="Calibri"/>
                <a:cs typeface="Calibri"/>
              </a:rPr>
              <a:t>φύλλο</a:t>
            </a:r>
            <a:r>
              <a:rPr sz="1250" spc="65" dirty="0">
                <a:solidFill>
                  <a:srgbClr val="FFFFFF"/>
                </a:solidFill>
                <a:latin typeface="Calibri"/>
                <a:cs typeface="Calibri"/>
              </a:rPr>
              <a:t> </a:t>
            </a:r>
            <a:r>
              <a:rPr sz="1250" spc="100" dirty="0">
                <a:solidFill>
                  <a:srgbClr val="FFFFFF"/>
                </a:solidFill>
                <a:latin typeface="Calibri"/>
                <a:cs typeface="Calibri"/>
              </a:rPr>
              <a:t>αντιστοιχεί</a:t>
            </a:r>
            <a:r>
              <a:rPr sz="1250" spc="60" dirty="0">
                <a:solidFill>
                  <a:srgbClr val="FFFFFF"/>
                </a:solidFill>
                <a:latin typeface="Calibri"/>
                <a:cs typeface="Calibri"/>
              </a:rPr>
              <a:t> </a:t>
            </a:r>
            <a:r>
              <a:rPr sz="1250" spc="120" dirty="0">
                <a:solidFill>
                  <a:srgbClr val="FFFFFF"/>
                </a:solidFill>
                <a:latin typeface="Calibri"/>
                <a:cs typeface="Calibri"/>
              </a:rPr>
              <a:t>σε</a:t>
            </a:r>
            <a:r>
              <a:rPr sz="1250" spc="55" dirty="0">
                <a:solidFill>
                  <a:srgbClr val="FFFFFF"/>
                </a:solidFill>
                <a:latin typeface="Calibri"/>
                <a:cs typeface="Calibri"/>
              </a:rPr>
              <a:t> </a:t>
            </a:r>
            <a:r>
              <a:rPr sz="1250" spc="114" dirty="0">
                <a:solidFill>
                  <a:srgbClr val="FFFFFF"/>
                </a:solidFill>
                <a:latin typeface="Calibri"/>
                <a:cs typeface="Calibri"/>
              </a:rPr>
              <a:t>κομμάτι</a:t>
            </a:r>
            <a:r>
              <a:rPr sz="1250" spc="80" dirty="0">
                <a:solidFill>
                  <a:srgbClr val="FFFFFF"/>
                </a:solidFill>
                <a:latin typeface="Calibri"/>
                <a:cs typeface="Calibri"/>
              </a:rPr>
              <a:t> </a:t>
            </a:r>
            <a:r>
              <a:rPr sz="1250" spc="105" dirty="0">
                <a:solidFill>
                  <a:srgbClr val="FFFFFF"/>
                </a:solidFill>
                <a:latin typeface="Calibri"/>
                <a:cs typeface="Calibri"/>
              </a:rPr>
              <a:t>δεδομένων</a:t>
            </a:r>
            <a:endParaRPr sz="1250">
              <a:latin typeface="Calibri"/>
              <a:cs typeface="Calibri"/>
            </a:endParaRPr>
          </a:p>
          <a:p>
            <a:pPr marL="286385" indent="-273685">
              <a:lnSpc>
                <a:spcPct val="100000"/>
              </a:lnSpc>
              <a:spcBef>
                <a:spcPts val="1460"/>
              </a:spcBef>
              <a:buClr>
                <a:srgbClr val="FFBA00"/>
              </a:buClr>
              <a:buSzPct val="128000"/>
              <a:buFont typeface="Courier New"/>
              <a:buChar char="o"/>
              <a:tabLst>
                <a:tab pos="286385" algn="l"/>
              </a:tabLst>
            </a:pPr>
            <a:r>
              <a:rPr sz="1250" spc="125" dirty="0">
                <a:solidFill>
                  <a:srgbClr val="FFFFFF"/>
                </a:solidFill>
                <a:latin typeface="Calibri"/>
                <a:cs typeface="Calibri"/>
              </a:rPr>
              <a:t>Κάθε</a:t>
            </a:r>
            <a:r>
              <a:rPr sz="1250" spc="50" dirty="0">
                <a:solidFill>
                  <a:srgbClr val="FFFFFF"/>
                </a:solidFill>
                <a:latin typeface="Calibri"/>
                <a:cs typeface="Calibri"/>
              </a:rPr>
              <a:t> </a:t>
            </a:r>
            <a:r>
              <a:rPr sz="1250" spc="114" dirty="0">
                <a:solidFill>
                  <a:srgbClr val="FFFFFF"/>
                </a:solidFill>
                <a:latin typeface="Calibri"/>
                <a:cs typeface="Calibri"/>
              </a:rPr>
              <a:t>εσωτερικός</a:t>
            </a:r>
            <a:r>
              <a:rPr sz="1250" spc="45" dirty="0">
                <a:solidFill>
                  <a:srgbClr val="FFFFFF"/>
                </a:solidFill>
                <a:latin typeface="Calibri"/>
                <a:cs typeface="Calibri"/>
              </a:rPr>
              <a:t> </a:t>
            </a:r>
            <a:r>
              <a:rPr sz="1250" spc="120" dirty="0">
                <a:solidFill>
                  <a:srgbClr val="FFFFFF"/>
                </a:solidFill>
                <a:latin typeface="Calibri"/>
                <a:cs typeface="Calibri"/>
              </a:rPr>
              <a:t>κόμβος</a:t>
            </a:r>
            <a:r>
              <a:rPr sz="1250" spc="50" dirty="0">
                <a:solidFill>
                  <a:srgbClr val="FFFFFF"/>
                </a:solidFill>
                <a:latin typeface="Calibri"/>
                <a:cs typeface="Calibri"/>
              </a:rPr>
              <a:t> </a:t>
            </a:r>
            <a:r>
              <a:rPr sz="1250" spc="110" dirty="0">
                <a:solidFill>
                  <a:srgbClr val="FFFFFF"/>
                </a:solidFill>
                <a:latin typeface="Calibri"/>
                <a:cs typeface="Calibri"/>
              </a:rPr>
              <a:t>αποτελείται</a:t>
            </a:r>
            <a:r>
              <a:rPr sz="1250" spc="50" dirty="0">
                <a:solidFill>
                  <a:srgbClr val="FFFFFF"/>
                </a:solidFill>
                <a:latin typeface="Calibri"/>
                <a:cs typeface="Calibri"/>
              </a:rPr>
              <a:t> </a:t>
            </a:r>
            <a:r>
              <a:rPr sz="1250" spc="135" dirty="0">
                <a:solidFill>
                  <a:srgbClr val="FFFFFF"/>
                </a:solidFill>
                <a:latin typeface="Calibri"/>
                <a:cs typeface="Calibri"/>
              </a:rPr>
              <a:t>από</a:t>
            </a:r>
            <a:r>
              <a:rPr sz="1250" spc="50" dirty="0">
                <a:solidFill>
                  <a:srgbClr val="FFFFFF"/>
                </a:solidFill>
                <a:latin typeface="Calibri"/>
                <a:cs typeface="Calibri"/>
              </a:rPr>
              <a:t> </a:t>
            </a:r>
            <a:r>
              <a:rPr sz="1250" spc="130" dirty="0">
                <a:solidFill>
                  <a:srgbClr val="FFFFFF"/>
                </a:solidFill>
                <a:latin typeface="Calibri"/>
                <a:cs typeface="Calibri"/>
              </a:rPr>
              <a:t>δύο</a:t>
            </a:r>
            <a:r>
              <a:rPr sz="1250" spc="55" dirty="0">
                <a:solidFill>
                  <a:srgbClr val="FFFFFF"/>
                </a:solidFill>
                <a:latin typeface="Calibri"/>
                <a:cs typeface="Calibri"/>
              </a:rPr>
              <a:t> </a:t>
            </a:r>
            <a:r>
              <a:rPr sz="1250" spc="105" dirty="0">
                <a:solidFill>
                  <a:srgbClr val="FFFFFF"/>
                </a:solidFill>
                <a:latin typeface="Calibri"/>
                <a:cs typeface="Calibri"/>
              </a:rPr>
              <a:t>παιδιά</a:t>
            </a:r>
            <a:endParaRPr sz="1250">
              <a:latin typeface="Calibri"/>
              <a:cs typeface="Calibri"/>
            </a:endParaRPr>
          </a:p>
          <a:p>
            <a:pPr marL="286385" indent="-273685">
              <a:lnSpc>
                <a:spcPct val="100000"/>
              </a:lnSpc>
              <a:spcBef>
                <a:spcPts val="1470"/>
              </a:spcBef>
              <a:buClr>
                <a:srgbClr val="FFBA00"/>
              </a:buClr>
              <a:buSzPct val="128000"/>
              <a:buFont typeface="Courier New"/>
              <a:buChar char="o"/>
              <a:tabLst>
                <a:tab pos="286385" algn="l"/>
              </a:tabLst>
            </a:pPr>
            <a:r>
              <a:rPr sz="1250" spc="90" dirty="0">
                <a:solidFill>
                  <a:srgbClr val="FFFFFF"/>
                </a:solidFill>
                <a:latin typeface="Calibri"/>
                <a:cs typeface="Calibri"/>
              </a:rPr>
              <a:t>Ταυτοποίηση</a:t>
            </a:r>
            <a:r>
              <a:rPr sz="1250" spc="45" dirty="0">
                <a:solidFill>
                  <a:srgbClr val="FFFFFF"/>
                </a:solidFill>
                <a:latin typeface="Calibri"/>
                <a:cs typeface="Calibri"/>
              </a:rPr>
              <a:t> </a:t>
            </a:r>
            <a:r>
              <a:rPr sz="1250" spc="90" dirty="0">
                <a:solidFill>
                  <a:srgbClr val="FFFFFF"/>
                </a:solidFill>
                <a:latin typeface="Calibri"/>
                <a:cs typeface="Calibri"/>
              </a:rPr>
              <a:t>χρήστη</a:t>
            </a:r>
            <a:r>
              <a:rPr sz="1250" spc="45" dirty="0">
                <a:solidFill>
                  <a:srgbClr val="FFFFFF"/>
                </a:solidFill>
                <a:latin typeface="Calibri"/>
                <a:cs typeface="Calibri"/>
              </a:rPr>
              <a:t> </a:t>
            </a:r>
            <a:r>
              <a:rPr sz="1250" spc="80" dirty="0">
                <a:solidFill>
                  <a:srgbClr val="FFFFFF"/>
                </a:solidFill>
                <a:latin typeface="Calibri"/>
                <a:cs typeface="Calibri"/>
              </a:rPr>
              <a:t>της</a:t>
            </a:r>
            <a:r>
              <a:rPr sz="1250" spc="40" dirty="0">
                <a:solidFill>
                  <a:srgbClr val="FFFFFF"/>
                </a:solidFill>
                <a:latin typeface="Calibri"/>
                <a:cs typeface="Calibri"/>
              </a:rPr>
              <a:t> </a:t>
            </a:r>
            <a:r>
              <a:rPr sz="1250" spc="75" dirty="0">
                <a:solidFill>
                  <a:srgbClr val="FFFFFF"/>
                </a:solidFill>
                <a:latin typeface="Calibri"/>
                <a:cs typeface="Calibri"/>
              </a:rPr>
              <a:t>ρίζας</a:t>
            </a:r>
            <a:r>
              <a:rPr sz="1250" spc="40" dirty="0">
                <a:solidFill>
                  <a:srgbClr val="FFFFFF"/>
                </a:solidFill>
                <a:latin typeface="Calibri"/>
                <a:cs typeface="Calibri"/>
              </a:rPr>
              <a:t> </a:t>
            </a:r>
            <a:r>
              <a:rPr sz="1250" spc="90" dirty="0">
                <a:solidFill>
                  <a:srgbClr val="FFFFFF"/>
                </a:solidFill>
                <a:latin typeface="Calibri"/>
                <a:cs typeface="Calibri"/>
              </a:rPr>
              <a:t>με</a:t>
            </a:r>
            <a:r>
              <a:rPr sz="1250" spc="40" dirty="0">
                <a:solidFill>
                  <a:srgbClr val="FFFFFF"/>
                </a:solidFill>
                <a:latin typeface="Calibri"/>
                <a:cs typeface="Calibri"/>
              </a:rPr>
              <a:t> </a:t>
            </a:r>
            <a:r>
              <a:rPr sz="1250" spc="90" dirty="0">
                <a:solidFill>
                  <a:srgbClr val="FFFFFF"/>
                </a:solidFill>
                <a:latin typeface="Calibri"/>
                <a:cs typeface="Calibri"/>
              </a:rPr>
              <a:t>χρήση</a:t>
            </a:r>
            <a:r>
              <a:rPr sz="1250" spc="40" dirty="0">
                <a:solidFill>
                  <a:srgbClr val="FFFFFF"/>
                </a:solidFill>
                <a:latin typeface="Calibri"/>
                <a:cs typeface="Calibri"/>
              </a:rPr>
              <a:t> </a:t>
            </a:r>
            <a:r>
              <a:rPr sz="1250" spc="85" dirty="0">
                <a:solidFill>
                  <a:srgbClr val="FFFFFF"/>
                </a:solidFill>
                <a:latin typeface="Calibri"/>
                <a:cs typeface="Calibri"/>
              </a:rPr>
              <a:t>κάποιας</a:t>
            </a:r>
            <a:r>
              <a:rPr sz="1250" spc="45" dirty="0">
                <a:solidFill>
                  <a:srgbClr val="FFFFFF"/>
                </a:solidFill>
                <a:latin typeface="Calibri"/>
                <a:cs typeface="Calibri"/>
              </a:rPr>
              <a:t> </a:t>
            </a:r>
            <a:r>
              <a:rPr sz="1250" spc="85" dirty="0">
                <a:solidFill>
                  <a:srgbClr val="FFFFFF"/>
                </a:solidFill>
                <a:latin typeface="Calibri"/>
                <a:cs typeface="Calibri"/>
              </a:rPr>
              <a:t>μεθόδου</a:t>
            </a:r>
            <a:endParaRPr sz="1250">
              <a:latin typeface="Calibri"/>
              <a:cs typeface="Calibri"/>
            </a:endParaRPr>
          </a:p>
          <a:p>
            <a:pPr marL="286385" marR="5080" indent="-274320">
              <a:lnSpc>
                <a:spcPct val="93000"/>
              </a:lnSpc>
              <a:spcBef>
                <a:spcPts val="1600"/>
              </a:spcBef>
              <a:buClr>
                <a:srgbClr val="FFBA00"/>
              </a:buClr>
              <a:buSzPct val="128000"/>
              <a:buFont typeface="Courier New"/>
              <a:buChar char="o"/>
              <a:tabLst>
                <a:tab pos="287020" algn="l"/>
              </a:tabLst>
            </a:pPr>
            <a:r>
              <a:rPr sz="1250" spc="114" dirty="0">
                <a:solidFill>
                  <a:srgbClr val="FFFFFF"/>
                </a:solidFill>
                <a:latin typeface="Calibri"/>
                <a:cs typeface="Calibri"/>
              </a:rPr>
              <a:t>Ένας</a:t>
            </a:r>
            <a:r>
              <a:rPr sz="1250" spc="55" dirty="0">
                <a:solidFill>
                  <a:srgbClr val="FFFFFF"/>
                </a:solidFill>
                <a:latin typeface="Calibri"/>
                <a:cs typeface="Calibri"/>
              </a:rPr>
              <a:t> </a:t>
            </a:r>
            <a:r>
              <a:rPr sz="1250" spc="120" dirty="0">
                <a:solidFill>
                  <a:srgbClr val="FFFFFF"/>
                </a:solidFill>
                <a:latin typeface="Calibri"/>
                <a:cs typeface="Calibri"/>
              </a:rPr>
              <a:t>κόμβος</a:t>
            </a:r>
            <a:r>
              <a:rPr sz="1250" spc="65" dirty="0">
                <a:solidFill>
                  <a:srgbClr val="FFFFFF"/>
                </a:solidFill>
                <a:latin typeface="Calibri"/>
                <a:cs typeface="Calibri"/>
              </a:rPr>
              <a:t> </a:t>
            </a:r>
            <a:r>
              <a:rPr sz="1250" spc="130" dirty="0">
                <a:solidFill>
                  <a:srgbClr val="FFFFFF"/>
                </a:solidFill>
                <a:latin typeface="Calibri"/>
                <a:cs typeface="Calibri"/>
              </a:rPr>
              <a:t>φύλλο</a:t>
            </a:r>
            <a:r>
              <a:rPr sz="1250" spc="60" dirty="0">
                <a:solidFill>
                  <a:srgbClr val="FFFFFF"/>
                </a:solidFill>
                <a:latin typeface="Calibri"/>
                <a:cs typeface="Calibri"/>
              </a:rPr>
              <a:t> </a:t>
            </a:r>
            <a:r>
              <a:rPr sz="1250" spc="105" dirty="0">
                <a:solidFill>
                  <a:srgbClr val="FFFFFF"/>
                </a:solidFill>
                <a:latin typeface="Calibri"/>
                <a:cs typeface="Calibri"/>
              </a:rPr>
              <a:t>μαζί</a:t>
            </a:r>
            <a:r>
              <a:rPr sz="1250" spc="65" dirty="0">
                <a:solidFill>
                  <a:srgbClr val="FFFFFF"/>
                </a:solidFill>
                <a:latin typeface="Calibri"/>
                <a:cs typeface="Calibri"/>
              </a:rPr>
              <a:t> </a:t>
            </a:r>
            <a:r>
              <a:rPr sz="1250" spc="125" dirty="0">
                <a:solidFill>
                  <a:srgbClr val="FFFFFF"/>
                </a:solidFill>
                <a:latin typeface="Calibri"/>
                <a:cs typeface="Calibri"/>
              </a:rPr>
              <a:t>με</a:t>
            </a:r>
            <a:r>
              <a:rPr sz="1250" spc="55" dirty="0">
                <a:solidFill>
                  <a:srgbClr val="FFFFFF"/>
                </a:solidFill>
                <a:latin typeface="Calibri"/>
                <a:cs typeface="Calibri"/>
              </a:rPr>
              <a:t> </a:t>
            </a:r>
            <a:r>
              <a:rPr sz="1250" spc="110" dirty="0">
                <a:solidFill>
                  <a:srgbClr val="FFFFFF"/>
                </a:solidFill>
                <a:latin typeface="Calibri"/>
                <a:cs typeface="Calibri"/>
              </a:rPr>
              <a:t>τον</a:t>
            </a:r>
            <a:r>
              <a:rPr sz="1250" spc="65" dirty="0">
                <a:solidFill>
                  <a:srgbClr val="FFFFFF"/>
                </a:solidFill>
                <a:latin typeface="Calibri"/>
                <a:cs typeface="Calibri"/>
              </a:rPr>
              <a:t> </a:t>
            </a:r>
            <a:r>
              <a:rPr sz="1250" spc="130" dirty="0">
                <a:solidFill>
                  <a:srgbClr val="FFFFFF"/>
                </a:solidFill>
                <a:latin typeface="Calibri"/>
                <a:cs typeface="Calibri"/>
              </a:rPr>
              <a:t>αδελφό</a:t>
            </a:r>
            <a:r>
              <a:rPr sz="1250" spc="65" dirty="0">
                <a:solidFill>
                  <a:srgbClr val="FFFFFF"/>
                </a:solidFill>
                <a:latin typeface="Calibri"/>
                <a:cs typeface="Calibri"/>
              </a:rPr>
              <a:t> </a:t>
            </a:r>
            <a:r>
              <a:rPr sz="1250" spc="125" dirty="0">
                <a:solidFill>
                  <a:srgbClr val="FFFFFF"/>
                </a:solidFill>
                <a:latin typeface="Calibri"/>
                <a:cs typeface="Calibri"/>
              </a:rPr>
              <a:t>κόμβο</a:t>
            </a:r>
            <a:r>
              <a:rPr sz="1250" spc="60" dirty="0">
                <a:solidFill>
                  <a:srgbClr val="FFFFFF"/>
                </a:solidFill>
                <a:latin typeface="Calibri"/>
                <a:cs typeface="Calibri"/>
              </a:rPr>
              <a:t> </a:t>
            </a:r>
            <a:r>
              <a:rPr sz="1250" spc="120" dirty="0">
                <a:solidFill>
                  <a:srgbClr val="FFFFFF"/>
                </a:solidFill>
                <a:latin typeface="Calibri"/>
                <a:cs typeface="Calibri"/>
              </a:rPr>
              <a:t>κάθε</a:t>
            </a:r>
            <a:r>
              <a:rPr sz="1250" spc="60" dirty="0">
                <a:solidFill>
                  <a:srgbClr val="FFFFFF"/>
                </a:solidFill>
                <a:latin typeface="Calibri"/>
                <a:cs typeface="Calibri"/>
              </a:rPr>
              <a:t> </a:t>
            </a:r>
            <a:r>
              <a:rPr sz="1250" spc="125" dirty="0">
                <a:solidFill>
                  <a:srgbClr val="FFFFFF"/>
                </a:solidFill>
                <a:latin typeface="Calibri"/>
                <a:cs typeface="Calibri"/>
              </a:rPr>
              <a:t>κόμβου</a:t>
            </a:r>
            <a:r>
              <a:rPr sz="1250" spc="60" dirty="0">
                <a:solidFill>
                  <a:srgbClr val="FFFFFF"/>
                </a:solidFill>
                <a:latin typeface="Calibri"/>
                <a:cs typeface="Calibri"/>
              </a:rPr>
              <a:t> </a:t>
            </a:r>
            <a:r>
              <a:rPr sz="1250" spc="120" dirty="0">
                <a:solidFill>
                  <a:srgbClr val="FFFFFF"/>
                </a:solidFill>
                <a:latin typeface="Calibri"/>
                <a:cs typeface="Calibri"/>
              </a:rPr>
              <a:t>στη</a:t>
            </a:r>
            <a:r>
              <a:rPr sz="1250" spc="65" dirty="0">
                <a:solidFill>
                  <a:srgbClr val="FFFFFF"/>
                </a:solidFill>
                <a:latin typeface="Calibri"/>
                <a:cs typeface="Calibri"/>
              </a:rPr>
              <a:t> </a:t>
            </a:r>
            <a:r>
              <a:rPr sz="1250" spc="120" dirty="0">
                <a:solidFill>
                  <a:srgbClr val="FFFFFF"/>
                </a:solidFill>
                <a:latin typeface="Calibri"/>
                <a:cs typeface="Calibri"/>
              </a:rPr>
              <a:t>διαδρομή</a:t>
            </a:r>
            <a:r>
              <a:rPr sz="1250" spc="60" dirty="0">
                <a:solidFill>
                  <a:srgbClr val="FFFFFF"/>
                </a:solidFill>
                <a:latin typeface="Calibri"/>
                <a:cs typeface="Calibri"/>
              </a:rPr>
              <a:t> </a:t>
            </a:r>
            <a:r>
              <a:rPr sz="1250" spc="110" dirty="0">
                <a:solidFill>
                  <a:srgbClr val="FFFFFF"/>
                </a:solidFill>
                <a:latin typeface="Calibri"/>
                <a:cs typeface="Calibri"/>
              </a:rPr>
              <a:t>αρκεί</a:t>
            </a:r>
            <a:r>
              <a:rPr sz="1250" spc="60" dirty="0">
                <a:solidFill>
                  <a:srgbClr val="FFFFFF"/>
                </a:solidFill>
                <a:latin typeface="Calibri"/>
                <a:cs typeface="Calibri"/>
              </a:rPr>
              <a:t> </a:t>
            </a:r>
            <a:r>
              <a:rPr sz="1250" spc="105" dirty="0">
                <a:solidFill>
                  <a:srgbClr val="FFFFFF"/>
                </a:solidFill>
                <a:latin typeface="Calibri"/>
                <a:cs typeface="Calibri"/>
              </a:rPr>
              <a:t>για</a:t>
            </a:r>
            <a:r>
              <a:rPr sz="1250" spc="65" dirty="0">
                <a:solidFill>
                  <a:srgbClr val="FFFFFF"/>
                </a:solidFill>
                <a:latin typeface="Calibri"/>
                <a:cs typeface="Calibri"/>
              </a:rPr>
              <a:t> </a:t>
            </a:r>
            <a:r>
              <a:rPr sz="1250" spc="110" dirty="0">
                <a:solidFill>
                  <a:srgbClr val="FFFFFF"/>
                </a:solidFill>
                <a:latin typeface="Calibri"/>
                <a:cs typeface="Calibri"/>
              </a:rPr>
              <a:t>την</a:t>
            </a:r>
            <a:r>
              <a:rPr sz="1250" spc="60" dirty="0">
                <a:solidFill>
                  <a:srgbClr val="FFFFFF"/>
                </a:solidFill>
                <a:latin typeface="Calibri"/>
                <a:cs typeface="Calibri"/>
              </a:rPr>
              <a:t> </a:t>
            </a:r>
            <a:r>
              <a:rPr sz="1250" spc="125" dirty="0">
                <a:solidFill>
                  <a:srgbClr val="FFFFFF"/>
                </a:solidFill>
                <a:latin typeface="Calibri"/>
                <a:cs typeface="Calibri"/>
              </a:rPr>
              <a:t>επαλήθευση</a:t>
            </a:r>
            <a:r>
              <a:rPr sz="1250" spc="65" dirty="0">
                <a:solidFill>
                  <a:srgbClr val="FFFFFF"/>
                </a:solidFill>
                <a:latin typeface="Calibri"/>
                <a:cs typeface="Calibri"/>
              </a:rPr>
              <a:t> </a:t>
            </a:r>
            <a:r>
              <a:rPr sz="1250" spc="120" dirty="0">
                <a:solidFill>
                  <a:srgbClr val="FFFFFF"/>
                </a:solidFill>
                <a:latin typeface="Calibri"/>
                <a:cs typeface="Calibri"/>
              </a:rPr>
              <a:t>του </a:t>
            </a:r>
            <a:r>
              <a:rPr sz="1250" spc="-270" dirty="0">
                <a:solidFill>
                  <a:srgbClr val="FFFFFF"/>
                </a:solidFill>
                <a:latin typeface="Calibri"/>
                <a:cs typeface="Calibri"/>
              </a:rPr>
              <a:t> </a:t>
            </a:r>
            <a:r>
              <a:rPr sz="1250" spc="114" dirty="0">
                <a:solidFill>
                  <a:srgbClr val="FFFFFF"/>
                </a:solidFill>
                <a:latin typeface="Calibri"/>
                <a:cs typeface="Calibri"/>
              </a:rPr>
              <a:t>κόμβου.</a:t>
            </a:r>
            <a:endParaRPr sz="1250">
              <a:latin typeface="Calibri"/>
              <a:cs typeface="Calibri"/>
            </a:endParaRPr>
          </a:p>
          <a:p>
            <a:pPr marL="487680">
              <a:lnSpc>
                <a:spcPct val="100000"/>
              </a:lnSpc>
              <a:spcBef>
                <a:spcPts val="790"/>
              </a:spcBef>
              <a:tabLst>
                <a:tab pos="714375" algn="l"/>
              </a:tabLst>
            </a:pPr>
            <a:r>
              <a:rPr sz="1250" spc="55" dirty="0">
                <a:solidFill>
                  <a:srgbClr val="FFFFFF"/>
                </a:solidFill>
                <a:latin typeface="Calibri"/>
                <a:cs typeface="Calibri"/>
              </a:rPr>
              <a:t>-	</a:t>
            </a:r>
            <a:r>
              <a:rPr sz="1250" spc="80" dirty="0">
                <a:solidFill>
                  <a:srgbClr val="FFFFFF"/>
                </a:solidFill>
                <a:latin typeface="Calibri"/>
                <a:cs typeface="Calibri"/>
              </a:rPr>
              <a:t>Χρειάζεται</a:t>
            </a:r>
            <a:r>
              <a:rPr sz="1250" spc="30" dirty="0">
                <a:solidFill>
                  <a:srgbClr val="FFFFFF"/>
                </a:solidFill>
                <a:latin typeface="Calibri"/>
                <a:cs typeface="Calibri"/>
              </a:rPr>
              <a:t> </a:t>
            </a:r>
            <a:r>
              <a:rPr sz="1250" spc="90" dirty="0">
                <a:solidFill>
                  <a:srgbClr val="FFFFFF"/>
                </a:solidFill>
                <a:latin typeface="Calibri"/>
                <a:cs typeface="Calibri"/>
              </a:rPr>
              <a:t>καταγραφή(n)</a:t>
            </a:r>
            <a:r>
              <a:rPr sz="1250" spc="40" dirty="0">
                <a:solidFill>
                  <a:srgbClr val="FFFFFF"/>
                </a:solidFill>
                <a:latin typeface="Calibri"/>
                <a:cs typeface="Calibri"/>
              </a:rPr>
              <a:t> </a:t>
            </a:r>
            <a:r>
              <a:rPr sz="1250" spc="75" dirty="0">
                <a:solidFill>
                  <a:srgbClr val="FFFFFF"/>
                </a:solidFill>
                <a:latin typeface="Calibri"/>
                <a:cs typeface="Calibri"/>
              </a:rPr>
              <a:t>για</a:t>
            </a:r>
            <a:r>
              <a:rPr sz="1250" spc="35" dirty="0">
                <a:solidFill>
                  <a:srgbClr val="FFFFFF"/>
                </a:solidFill>
                <a:latin typeface="Calibri"/>
                <a:cs typeface="Calibri"/>
              </a:rPr>
              <a:t> </a:t>
            </a:r>
            <a:r>
              <a:rPr sz="1250" spc="70" dirty="0">
                <a:solidFill>
                  <a:srgbClr val="FFFFFF"/>
                </a:solidFill>
                <a:latin typeface="Calibri"/>
                <a:cs typeface="Calibri"/>
              </a:rPr>
              <a:t>την</a:t>
            </a:r>
            <a:r>
              <a:rPr sz="1250" spc="-5" dirty="0">
                <a:solidFill>
                  <a:srgbClr val="FFFFFF"/>
                </a:solidFill>
                <a:latin typeface="Calibri"/>
                <a:cs typeface="Calibri"/>
              </a:rPr>
              <a:t> </a:t>
            </a:r>
            <a:r>
              <a:rPr sz="1250" spc="75" dirty="0">
                <a:solidFill>
                  <a:srgbClr val="FFFFFF"/>
                </a:solidFill>
                <a:latin typeface="Calibri"/>
                <a:cs typeface="Calibri"/>
              </a:rPr>
              <a:t>επαλήθευση</a:t>
            </a:r>
            <a:r>
              <a:rPr sz="1250" spc="-5" dirty="0">
                <a:solidFill>
                  <a:srgbClr val="FFFFFF"/>
                </a:solidFill>
                <a:latin typeface="Calibri"/>
                <a:cs typeface="Calibri"/>
              </a:rPr>
              <a:t> </a:t>
            </a:r>
            <a:r>
              <a:rPr sz="1250" spc="75" dirty="0">
                <a:solidFill>
                  <a:srgbClr val="FFFFFF"/>
                </a:solidFill>
                <a:latin typeface="Calibri"/>
                <a:cs typeface="Calibri"/>
              </a:rPr>
              <a:t>κάθε</a:t>
            </a:r>
            <a:r>
              <a:rPr sz="1250" spc="-5" dirty="0">
                <a:solidFill>
                  <a:srgbClr val="FFFFFF"/>
                </a:solidFill>
                <a:latin typeface="Calibri"/>
                <a:cs typeface="Calibri"/>
              </a:rPr>
              <a:t> </a:t>
            </a:r>
            <a:r>
              <a:rPr sz="1250" spc="75" dirty="0">
                <a:solidFill>
                  <a:srgbClr val="FFFFFF"/>
                </a:solidFill>
                <a:latin typeface="Calibri"/>
                <a:cs typeface="Calibri"/>
              </a:rPr>
              <a:t>κόμβου</a:t>
            </a:r>
            <a:endParaRPr sz="1250">
              <a:latin typeface="Calibri"/>
              <a:cs typeface="Calibri"/>
            </a:endParaRPr>
          </a:p>
        </p:txBody>
      </p:sp>
      <p:pic>
        <p:nvPicPr>
          <p:cNvPr id="5" name="object 5"/>
          <p:cNvPicPr/>
          <p:nvPr/>
        </p:nvPicPr>
        <p:blipFill>
          <a:blip r:embed="rId2" cstate="print"/>
          <a:stretch>
            <a:fillRect/>
          </a:stretch>
        </p:blipFill>
        <p:spPr>
          <a:xfrm>
            <a:off x="7361872" y="5449570"/>
            <a:ext cx="1530032" cy="612140"/>
          </a:xfrm>
          <a:prstGeom prst="rect">
            <a:avLst/>
          </a:prstGeom>
        </p:spPr>
      </p:pic>
      <p:sp>
        <p:nvSpPr>
          <p:cNvPr id="6" name="object 6"/>
          <p:cNvSpPr txBox="1"/>
          <p:nvPr/>
        </p:nvSpPr>
        <p:spPr>
          <a:xfrm>
            <a:off x="10834687" y="5590222"/>
            <a:ext cx="85725" cy="133350"/>
          </a:xfrm>
          <a:prstGeom prst="rect">
            <a:avLst/>
          </a:prstGeom>
        </p:spPr>
        <p:txBody>
          <a:bodyPr vert="horz" wrap="square" lIns="0" tIns="0" rIns="0" bIns="0" rtlCol="0">
            <a:spAutoFit/>
          </a:bodyPr>
          <a:lstStyle/>
          <a:p>
            <a:pPr marL="12700">
              <a:lnSpc>
                <a:spcPts val="910"/>
              </a:lnSpc>
            </a:pPr>
            <a:r>
              <a:rPr sz="850" spc="40" dirty="0">
                <a:solidFill>
                  <a:srgbClr val="FFFFFF"/>
                </a:solidFill>
                <a:latin typeface="Calibri"/>
                <a:cs typeface="Calibri"/>
              </a:rPr>
              <a:t>6</a:t>
            </a:r>
            <a:endParaRPr sz="850">
              <a:latin typeface="Calibri"/>
              <a:cs typeface="Calibri"/>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01700" y="866140"/>
            <a:ext cx="9397365" cy="459740"/>
          </a:xfrm>
          <a:prstGeom prst="rect">
            <a:avLst/>
          </a:prstGeom>
        </p:spPr>
        <p:txBody>
          <a:bodyPr vert="horz" wrap="square" lIns="0" tIns="12700" rIns="0" bIns="0" rtlCol="0">
            <a:spAutoFit/>
          </a:bodyPr>
          <a:lstStyle/>
          <a:p>
            <a:pPr marL="12700">
              <a:lnSpc>
                <a:spcPct val="100000"/>
              </a:lnSpc>
              <a:spcBef>
                <a:spcPts val="100"/>
              </a:spcBef>
            </a:pPr>
            <a:r>
              <a:rPr spc="130" dirty="0">
                <a:solidFill>
                  <a:srgbClr val="FFFFFF"/>
                </a:solidFill>
              </a:rPr>
              <a:t>Δέντρο</a:t>
            </a:r>
            <a:r>
              <a:rPr spc="70" dirty="0">
                <a:solidFill>
                  <a:srgbClr val="FFFFFF"/>
                </a:solidFill>
              </a:rPr>
              <a:t> </a:t>
            </a:r>
            <a:r>
              <a:rPr spc="130" dirty="0">
                <a:solidFill>
                  <a:srgbClr val="FFFFFF"/>
                </a:solidFill>
              </a:rPr>
              <a:t>κατακερματισμού</a:t>
            </a:r>
            <a:r>
              <a:rPr spc="65" dirty="0">
                <a:solidFill>
                  <a:srgbClr val="FFFFFF"/>
                </a:solidFill>
              </a:rPr>
              <a:t> </a:t>
            </a:r>
            <a:r>
              <a:rPr spc="130" dirty="0">
                <a:solidFill>
                  <a:srgbClr val="FFFFFF"/>
                </a:solidFill>
              </a:rPr>
              <a:t>Merkle</a:t>
            </a:r>
            <a:r>
              <a:rPr spc="70" dirty="0">
                <a:solidFill>
                  <a:srgbClr val="FFFFFF"/>
                </a:solidFill>
              </a:rPr>
              <a:t> </a:t>
            </a:r>
            <a:r>
              <a:rPr spc="114" dirty="0">
                <a:solidFill>
                  <a:srgbClr val="FFFFFF"/>
                </a:solidFill>
              </a:rPr>
              <a:t>για</a:t>
            </a:r>
            <a:r>
              <a:rPr spc="125" dirty="0">
                <a:solidFill>
                  <a:srgbClr val="FFFFFF"/>
                </a:solidFill>
              </a:rPr>
              <a:t> </a:t>
            </a:r>
            <a:r>
              <a:rPr spc="120" dirty="0">
                <a:solidFill>
                  <a:srgbClr val="FFFFFF"/>
                </a:solidFill>
              </a:rPr>
              <a:t>ταυτοποίηση</a:t>
            </a:r>
            <a:r>
              <a:rPr spc="55" dirty="0">
                <a:solidFill>
                  <a:srgbClr val="FFFFFF"/>
                </a:solidFill>
              </a:rPr>
              <a:t> </a:t>
            </a:r>
            <a:r>
              <a:rPr spc="135" dirty="0">
                <a:solidFill>
                  <a:srgbClr val="FFFFFF"/>
                </a:solidFill>
              </a:rPr>
              <a:t>χρήστη</a:t>
            </a:r>
          </a:p>
        </p:txBody>
      </p:sp>
      <p:sp>
        <p:nvSpPr>
          <p:cNvPr id="4" name="object 4"/>
          <p:cNvSpPr txBox="1"/>
          <p:nvPr/>
        </p:nvSpPr>
        <p:spPr>
          <a:xfrm>
            <a:off x="1217294" y="4915852"/>
            <a:ext cx="7468234" cy="360045"/>
          </a:xfrm>
          <a:prstGeom prst="rect">
            <a:avLst/>
          </a:prstGeom>
        </p:spPr>
        <p:txBody>
          <a:bodyPr vert="horz" wrap="square" lIns="0" tIns="12700" rIns="0" bIns="0" rtlCol="0">
            <a:spAutoFit/>
          </a:bodyPr>
          <a:lstStyle/>
          <a:p>
            <a:pPr marL="12700" marR="5080">
              <a:lnSpc>
                <a:spcPct val="100000"/>
              </a:lnSpc>
              <a:spcBef>
                <a:spcPts val="100"/>
              </a:spcBef>
            </a:pPr>
            <a:r>
              <a:rPr sz="1100" spc="70" dirty="0">
                <a:solidFill>
                  <a:srgbClr val="FFFFFF"/>
                </a:solidFill>
                <a:latin typeface="Calibri"/>
                <a:cs typeface="Calibri"/>
              </a:rPr>
              <a:t>"MerkleTree2"</a:t>
            </a:r>
            <a:r>
              <a:rPr sz="1100" spc="35" dirty="0">
                <a:solidFill>
                  <a:srgbClr val="FFFFFF"/>
                </a:solidFill>
                <a:latin typeface="Calibri"/>
                <a:cs typeface="Calibri"/>
              </a:rPr>
              <a:t> </a:t>
            </a:r>
            <a:r>
              <a:rPr sz="1100" spc="90" dirty="0">
                <a:solidFill>
                  <a:srgbClr val="FFFFFF"/>
                </a:solidFill>
                <a:latin typeface="Calibri"/>
                <a:cs typeface="Calibri"/>
              </a:rPr>
              <a:t>από</a:t>
            </a:r>
            <a:r>
              <a:rPr sz="1100" spc="45" dirty="0">
                <a:solidFill>
                  <a:srgbClr val="FFFFFF"/>
                </a:solidFill>
                <a:latin typeface="Calibri"/>
                <a:cs typeface="Calibri"/>
              </a:rPr>
              <a:t> </a:t>
            </a:r>
            <a:r>
              <a:rPr sz="1100" spc="70" dirty="0">
                <a:solidFill>
                  <a:srgbClr val="FFFFFF"/>
                </a:solidFill>
                <a:latin typeface="Calibri"/>
                <a:cs typeface="Calibri"/>
              </a:rPr>
              <a:t>Tsuruya</a:t>
            </a:r>
            <a:r>
              <a:rPr sz="1100" spc="45" dirty="0">
                <a:solidFill>
                  <a:srgbClr val="FFFFFF"/>
                </a:solidFill>
                <a:latin typeface="Calibri"/>
                <a:cs typeface="Calibri"/>
              </a:rPr>
              <a:t> </a:t>
            </a:r>
            <a:r>
              <a:rPr sz="1100" spc="50" dirty="0">
                <a:solidFill>
                  <a:srgbClr val="FFFFFF"/>
                </a:solidFill>
                <a:latin typeface="Calibri"/>
                <a:cs typeface="Calibri"/>
              </a:rPr>
              <a:t>-</a:t>
            </a:r>
            <a:r>
              <a:rPr sz="1100" spc="45" dirty="0">
                <a:solidFill>
                  <a:srgbClr val="FFFFFF"/>
                </a:solidFill>
                <a:latin typeface="Calibri"/>
                <a:cs typeface="Calibri"/>
              </a:rPr>
              <a:t> </a:t>
            </a:r>
            <a:r>
              <a:rPr sz="1100" spc="75" dirty="0">
                <a:solidFill>
                  <a:srgbClr val="FFFFFF"/>
                </a:solidFill>
                <a:latin typeface="Calibri"/>
                <a:cs typeface="Calibri"/>
              </a:rPr>
              <a:t>Κατεχόμενο</a:t>
            </a:r>
            <a:r>
              <a:rPr sz="1100" spc="45" dirty="0">
                <a:solidFill>
                  <a:srgbClr val="FFFFFF"/>
                </a:solidFill>
                <a:latin typeface="Calibri"/>
                <a:cs typeface="Calibri"/>
              </a:rPr>
              <a:t> </a:t>
            </a:r>
            <a:r>
              <a:rPr sz="1100" spc="70" dirty="0">
                <a:solidFill>
                  <a:srgbClr val="FFFFFF"/>
                </a:solidFill>
                <a:latin typeface="Calibri"/>
                <a:cs typeface="Calibri"/>
              </a:rPr>
              <a:t>έργο.</a:t>
            </a:r>
            <a:r>
              <a:rPr sz="1100" spc="40" dirty="0">
                <a:solidFill>
                  <a:srgbClr val="FFFFFF"/>
                </a:solidFill>
                <a:latin typeface="Calibri"/>
                <a:cs typeface="Calibri"/>
              </a:rPr>
              <a:t> </a:t>
            </a:r>
            <a:r>
              <a:rPr sz="1100" spc="75" dirty="0">
                <a:solidFill>
                  <a:srgbClr val="FFFFFF"/>
                </a:solidFill>
                <a:latin typeface="Calibri"/>
                <a:cs typeface="Calibri"/>
              </a:rPr>
              <a:t>Αδειοδοτημένο</a:t>
            </a:r>
            <a:r>
              <a:rPr sz="1100" spc="40" dirty="0">
                <a:solidFill>
                  <a:srgbClr val="FFFFFF"/>
                </a:solidFill>
                <a:latin typeface="Calibri"/>
                <a:cs typeface="Calibri"/>
              </a:rPr>
              <a:t> </a:t>
            </a:r>
            <a:r>
              <a:rPr sz="1100" spc="80" dirty="0">
                <a:solidFill>
                  <a:srgbClr val="FFFFFF"/>
                </a:solidFill>
                <a:latin typeface="Calibri"/>
                <a:cs typeface="Calibri"/>
              </a:rPr>
              <a:t>με</a:t>
            </a:r>
            <a:r>
              <a:rPr sz="1100" spc="45" dirty="0">
                <a:solidFill>
                  <a:srgbClr val="FFFFFF"/>
                </a:solidFill>
                <a:latin typeface="Calibri"/>
                <a:cs typeface="Calibri"/>
              </a:rPr>
              <a:t> </a:t>
            </a:r>
            <a:r>
              <a:rPr sz="1100" spc="75" dirty="0">
                <a:solidFill>
                  <a:srgbClr val="FFFFFF"/>
                </a:solidFill>
                <a:latin typeface="Calibri"/>
                <a:cs typeface="Calibri"/>
              </a:rPr>
              <a:t>άδεια</a:t>
            </a:r>
            <a:r>
              <a:rPr sz="1100" spc="50" dirty="0">
                <a:solidFill>
                  <a:srgbClr val="FFFFFF"/>
                </a:solidFill>
                <a:latin typeface="Calibri"/>
                <a:cs typeface="Calibri"/>
              </a:rPr>
              <a:t> </a:t>
            </a:r>
            <a:r>
              <a:rPr sz="1100" spc="80" dirty="0">
                <a:solidFill>
                  <a:srgbClr val="FFFFFF"/>
                </a:solidFill>
                <a:latin typeface="Calibri"/>
                <a:cs typeface="Calibri"/>
              </a:rPr>
              <a:t>χρήσης</a:t>
            </a:r>
            <a:r>
              <a:rPr sz="1100" spc="45" dirty="0">
                <a:solidFill>
                  <a:srgbClr val="FFFFFF"/>
                </a:solidFill>
                <a:latin typeface="Calibri"/>
                <a:cs typeface="Calibri"/>
              </a:rPr>
              <a:t> </a:t>
            </a:r>
            <a:r>
              <a:rPr sz="1100" spc="65" dirty="0">
                <a:solidFill>
                  <a:srgbClr val="FFFFFF"/>
                </a:solidFill>
                <a:latin typeface="Calibri"/>
                <a:cs typeface="Calibri"/>
              </a:rPr>
              <a:t>Public</a:t>
            </a:r>
            <a:r>
              <a:rPr sz="1100" spc="40" dirty="0">
                <a:solidFill>
                  <a:srgbClr val="FFFFFF"/>
                </a:solidFill>
                <a:latin typeface="Calibri"/>
                <a:cs typeface="Calibri"/>
              </a:rPr>
              <a:t> </a:t>
            </a:r>
            <a:r>
              <a:rPr sz="1100" spc="85" dirty="0">
                <a:solidFill>
                  <a:srgbClr val="FFFFFF"/>
                </a:solidFill>
                <a:latin typeface="Calibri"/>
                <a:cs typeface="Calibri"/>
              </a:rPr>
              <a:t>Domain</a:t>
            </a:r>
            <a:r>
              <a:rPr sz="1100" spc="45" dirty="0">
                <a:solidFill>
                  <a:srgbClr val="FFFFFF"/>
                </a:solidFill>
                <a:latin typeface="Calibri"/>
                <a:cs typeface="Calibri"/>
              </a:rPr>
              <a:t> </a:t>
            </a:r>
            <a:r>
              <a:rPr sz="1100" spc="85" dirty="0">
                <a:solidFill>
                  <a:srgbClr val="FFFFFF"/>
                </a:solidFill>
                <a:latin typeface="Calibri"/>
                <a:cs typeface="Calibri"/>
              </a:rPr>
              <a:t>μέσω</a:t>
            </a:r>
            <a:r>
              <a:rPr sz="1100" spc="45" dirty="0">
                <a:solidFill>
                  <a:srgbClr val="FFFFFF"/>
                </a:solidFill>
                <a:latin typeface="Calibri"/>
                <a:cs typeface="Calibri"/>
              </a:rPr>
              <a:t> </a:t>
            </a:r>
            <a:r>
              <a:rPr sz="1100" spc="90" dirty="0">
                <a:solidFill>
                  <a:srgbClr val="FFFFFF"/>
                </a:solidFill>
                <a:latin typeface="Calibri"/>
                <a:cs typeface="Calibri"/>
              </a:rPr>
              <a:t>Commons</a:t>
            </a:r>
            <a:r>
              <a:rPr sz="1100" spc="45" dirty="0">
                <a:solidFill>
                  <a:srgbClr val="FFFFFF"/>
                </a:solidFill>
                <a:latin typeface="Calibri"/>
                <a:cs typeface="Calibri"/>
              </a:rPr>
              <a:t> </a:t>
            </a:r>
            <a:r>
              <a:rPr sz="1100" spc="50" dirty="0">
                <a:solidFill>
                  <a:srgbClr val="FFFFFF"/>
                </a:solidFill>
                <a:latin typeface="Calibri"/>
                <a:cs typeface="Calibri"/>
              </a:rPr>
              <a:t>- </a:t>
            </a:r>
            <a:r>
              <a:rPr sz="1100" spc="-229" dirty="0">
                <a:solidFill>
                  <a:srgbClr val="FFFFFF"/>
                </a:solidFill>
                <a:latin typeface="Calibri"/>
                <a:cs typeface="Calibri"/>
              </a:rPr>
              <a:t> </a:t>
            </a:r>
            <a:r>
              <a:rPr sz="1100" spc="60" dirty="0">
                <a:solidFill>
                  <a:srgbClr val="FFFFFF"/>
                </a:solidFill>
                <a:latin typeface="Calibri"/>
                <a:cs typeface="Calibri"/>
              </a:rPr>
              <a:t>https://commons.wikimedia.org/wiki/File:MerkleTree2.svg#/media/File:MerkleTree2.svg</a:t>
            </a:r>
            <a:endParaRPr sz="1100">
              <a:latin typeface="Calibri"/>
              <a:cs typeface="Calibri"/>
            </a:endParaRPr>
          </a:p>
        </p:txBody>
      </p:sp>
      <p:pic>
        <p:nvPicPr>
          <p:cNvPr id="5" name="object 5"/>
          <p:cNvPicPr/>
          <p:nvPr/>
        </p:nvPicPr>
        <p:blipFill>
          <a:blip r:embed="rId2" cstate="print"/>
          <a:stretch>
            <a:fillRect/>
          </a:stretch>
        </p:blipFill>
        <p:spPr>
          <a:xfrm>
            <a:off x="7254875" y="5849620"/>
            <a:ext cx="1530032" cy="612140"/>
          </a:xfrm>
          <a:prstGeom prst="rect">
            <a:avLst/>
          </a:prstGeom>
        </p:spPr>
      </p:pic>
      <p:pic>
        <p:nvPicPr>
          <p:cNvPr id="6" name="object 6"/>
          <p:cNvPicPr/>
          <p:nvPr/>
        </p:nvPicPr>
        <p:blipFill>
          <a:blip r:embed="rId3" cstate="print"/>
          <a:stretch>
            <a:fillRect/>
          </a:stretch>
        </p:blipFill>
        <p:spPr>
          <a:xfrm>
            <a:off x="1899920" y="1791017"/>
            <a:ext cx="6156007" cy="2645410"/>
          </a:xfrm>
          <a:prstGeom prst="rect">
            <a:avLst/>
          </a:prstGeom>
        </p:spPr>
      </p:pic>
      <p:sp>
        <p:nvSpPr>
          <p:cNvPr id="7" name="object 7"/>
          <p:cNvSpPr txBox="1"/>
          <p:nvPr/>
        </p:nvSpPr>
        <p:spPr>
          <a:xfrm>
            <a:off x="10832147" y="6025515"/>
            <a:ext cx="85725" cy="133350"/>
          </a:xfrm>
          <a:prstGeom prst="rect">
            <a:avLst/>
          </a:prstGeom>
        </p:spPr>
        <p:txBody>
          <a:bodyPr vert="horz" wrap="square" lIns="0" tIns="0" rIns="0" bIns="0" rtlCol="0">
            <a:spAutoFit/>
          </a:bodyPr>
          <a:lstStyle/>
          <a:p>
            <a:pPr marL="12700">
              <a:lnSpc>
                <a:spcPts val="910"/>
              </a:lnSpc>
            </a:pPr>
            <a:r>
              <a:rPr sz="850" spc="40" dirty="0">
                <a:solidFill>
                  <a:srgbClr val="FFFFFF"/>
                </a:solidFill>
                <a:latin typeface="Calibri"/>
                <a:cs typeface="Calibri"/>
              </a:rPr>
              <a:t>7</a:t>
            </a:r>
            <a:endParaRPr sz="850">
              <a:latin typeface="Calibri"/>
              <a:cs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24255" y="867409"/>
            <a:ext cx="10118725" cy="459740"/>
          </a:xfrm>
          <a:prstGeom prst="rect">
            <a:avLst/>
          </a:prstGeom>
        </p:spPr>
        <p:txBody>
          <a:bodyPr vert="horz" wrap="square" lIns="0" tIns="12700" rIns="0" bIns="0" rtlCol="0">
            <a:spAutoFit/>
          </a:bodyPr>
          <a:lstStyle/>
          <a:p>
            <a:pPr marL="12700">
              <a:lnSpc>
                <a:spcPct val="100000"/>
              </a:lnSpc>
              <a:spcBef>
                <a:spcPts val="100"/>
              </a:spcBef>
            </a:pPr>
            <a:r>
              <a:rPr spc="135" dirty="0">
                <a:solidFill>
                  <a:srgbClr val="FFFFFF"/>
                </a:solidFill>
              </a:rPr>
              <a:t>Χρήσεις</a:t>
            </a:r>
            <a:r>
              <a:rPr spc="80" dirty="0">
                <a:solidFill>
                  <a:srgbClr val="FFFFFF"/>
                </a:solidFill>
              </a:rPr>
              <a:t> </a:t>
            </a:r>
            <a:r>
              <a:rPr spc="140" dirty="0">
                <a:solidFill>
                  <a:srgbClr val="FFFFFF"/>
                </a:solidFill>
              </a:rPr>
              <a:t>των</a:t>
            </a:r>
            <a:r>
              <a:rPr spc="80" dirty="0">
                <a:solidFill>
                  <a:srgbClr val="FFFFFF"/>
                </a:solidFill>
              </a:rPr>
              <a:t> </a:t>
            </a:r>
            <a:r>
              <a:rPr spc="135" dirty="0">
                <a:solidFill>
                  <a:srgbClr val="FFFFFF"/>
                </a:solidFill>
              </a:rPr>
              <a:t>κρυπτογραφικών</a:t>
            </a:r>
            <a:r>
              <a:rPr spc="85" dirty="0">
                <a:solidFill>
                  <a:srgbClr val="FFFFFF"/>
                </a:solidFill>
              </a:rPr>
              <a:t> </a:t>
            </a:r>
            <a:r>
              <a:rPr spc="125" dirty="0">
                <a:solidFill>
                  <a:srgbClr val="FFFFFF"/>
                </a:solidFill>
              </a:rPr>
              <a:t>συναρτήσεων</a:t>
            </a:r>
            <a:r>
              <a:rPr spc="70" dirty="0">
                <a:solidFill>
                  <a:srgbClr val="FFFFFF"/>
                </a:solidFill>
              </a:rPr>
              <a:t> </a:t>
            </a:r>
            <a:r>
              <a:rPr spc="130" dirty="0">
                <a:solidFill>
                  <a:srgbClr val="FFFFFF"/>
                </a:solidFill>
              </a:rPr>
              <a:t>κατακερματισμού</a:t>
            </a:r>
          </a:p>
        </p:txBody>
      </p:sp>
      <p:sp>
        <p:nvSpPr>
          <p:cNvPr id="4" name="object 4"/>
          <p:cNvSpPr txBox="1"/>
          <p:nvPr/>
        </p:nvSpPr>
        <p:spPr>
          <a:xfrm>
            <a:off x="1038860" y="1584574"/>
            <a:ext cx="6807834" cy="1416050"/>
          </a:xfrm>
          <a:prstGeom prst="rect">
            <a:avLst/>
          </a:prstGeom>
        </p:spPr>
        <p:txBody>
          <a:bodyPr vert="horz" wrap="square" lIns="0" tIns="47625" rIns="0" bIns="0" rtlCol="0">
            <a:spAutoFit/>
          </a:bodyPr>
          <a:lstStyle/>
          <a:p>
            <a:pPr marR="4828540" algn="r">
              <a:lnSpc>
                <a:spcPct val="100000"/>
              </a:lnSpc>
              <a:spcBef>
                <a:spcPts val="375"/>
              </a:spcBef>
              <a:tabLst>
                <a:tab pos="273050" algn="l"/>
              </a:tabLst>
            </a:pPr>
            <a:r>
              <a:rPr sz="1400" dirty="0">
                <a:solidFill>
                  <a:srgbClr val="FFBA00"/>
                </a:solidFill>
                <a:latin typeface="Courier New"/>
                <a:cs typeface="Courier New"/>
              </a:rPr>
              <a:t>o	</a:t>
            </a:r>
            <a:r>
              <a:rPr lang="en-US" sz="1100" spc="70" dirty="0">
                <a:solidFill>
                  <a:srgbClr val="FFFFFF"/>
                </a:solidFill>
                <a:latin typeface="Calibri"/>
                <a:cs typeface="Calibri"/>
              </a:rPr>
              <a:t>A</a:t>
            </a:r>
            <a:r>
              <a:rPr lang="el-GR" sz="1100" spc="70" dirty="0" err="1">
                <a:solidFill>
                  <a:srgbClr val="FFFFFF"/>
                </a:solidFill>
                <a:latin typeface="Calibri"/>
                <a:cs typeface="Calibri"/>
              </a:rPr>
              <a:t>κέραιο</a:t>
            </a:r>
            <a:r>
              <a:rPr sz="1100" dirty="0">
                <a:solidFill>
                  <a:srgbClr val="FFFFFF"/>
                </a:solidFill>
                <a:latin typeface="Calibri"/>
                <a:cs typeface="Calibri"/>
              </a:rPr>
              <a:t> </a:t>
            </a:r>
            <a:r>
              <a:rPr sz="1100" spc="70" dirty="0">
                <a:solidFill>
                  <a:srgbClr val="FFFFFF"/>
                </a:solidFill>
                <a:latin typeface="Calibri"/>
                <a:cs typeface="Calibri"/>
              </a:rPr>
              <a:t>λογισμικό</a:t>
            </a:r>
            <a:endParaRPr sz="1100" dirty="0">
              <a:latin typeface="Calibri"/>
              <a:cs typeface="Calibri"/>
            </a:endParaRPr>
          </a:p>
          <a:p>
            <a:pPr marR="4810760" algn="r">
              <a:lnSpc>
                <a:spcPct val="100000"/>
              </a:lnSpc>
              <a:spcBef>
                <a:spcPts val="670"/>
              </a:spcBef>
              <a:tabLst>
                <a:tab pos="273050" algn="l"/>
              </a:tabLst>
            </a:pPr>
            <a:r>
              <a:rPr sz="1400" spc="-229" dirty="0">
                <a:solidFill>
                  <a:srgbClr val="FFFFFF"/>
                </a:solidFill>
                <a:latin typeface="Calibri"/>
                <a:cs typeface="Calibri"/>
              </a:rPr>
              <a:t>—	</a:t>
            </a:r>
            <a:r>
              <a:rPr sz="1100" spc="35" dirty="0">
                <a:solidFill>
                  <a:srgbClr val="FFFFFF"/>
                </a:solidFill>
                <a:latin typeface="Calibri"/>
                <a:cs typeface="Calibri"/>
              </a:rPr>
              <a:t>Π.χ.,</a:t>
            </a:r>
            <a:r>
              <a:rPr sz="1100" spc="-40" dirty="0">
                <a:solidFill>
                  <a:srgbClr val="FFFFFF"/>
                </a:solidFill>
                <a:latin typeface="Calibri"/>
                <a:cs typeface="Calibri"/>
              </a:rPr>
              <a:t> </a:t>
            </a:r>
            <a:r>
              <a:rPr sz="1100" spc="40" dirty="0">
                <a:solidFill>
                  <a:srgbClr val="FFFFFF"/>
                </a:solidFill>
                <a:latin typeface="Calibri"/>
                <a:cs typeface="Calibri"/>
              </a:rPr>
              <a:t>tripwire</a:t>
            </a:r>
            <a:endParaRPr sz="1100" dirty="0">
              <a:latin typeface="Calibri"/>
              <a:cs typeface="Calibri"/>
            </a:endParaRPr>
          </a:p>
          <a:p>
            <a:pPr>
              <a:lnSpc>
                <a:spcPct val="100000"/>
              </a:lnSpc>
              <a:spcBef>
                <a:spcPts val="10"/>
              </a:spcBef>
            </a:pPr>
            <a:endParaRPr sz="1100" dirty="0">
              <a:latin typeface="Calibri"/>
              <a:cs typeface="Calibri"/>
            </a:endParaRPr>
          </a:p>
          <a:p>
            <a:pPr marL="202565">
              <a:lnSpc>
                <a:spcPct val="100000"/>
              </a:lnSpc>
              <a:tabLst>
                <a:tab pos="475615" algn="l"/>
              </a:tabLst>
            </a:pPr>
            <a:r>
              <a:rPr sz="1400" dirty="0">
                <a:solidFill>
                  <a:srgbClr val="FFBA00"/>
                </a:solidFill>
                <a:latin typeface="Courier New"/>
                <a:cs typeface="Courier New"/>
              </a:rPr>
              <a:t>o	</a:t>
            </a:r>
            <a:r>
              <a:rPr lang="el-GR" sz="1100" spc="80" dirty="0" err="1">
                <a:solidFill>
                  <a:srgbClr val="FFFFFF"/>
                </a:solidFill>
                <a:latin typeface="Calibri"/>
                <a:cs typeface="Calibri"/>
              </a:rPr>
              <a:t>χρονοσφραγίδα</a:t>
            </a:r>
            <a:r>
              <a:rPr sz="1100" spc="30" dirty="0">
                <a:solidFill>
                  <a:srgbClr val="FFFFFF"/>
                </a:solidFill>
                <a:latin typeface="Calibri"/>
                <a:cs typeface="Calibri"/>
              </a:rPr>
              <a:t> </a:t>
            </a:r>
            <a:r>
              <a:rPr lang="en-US" sz="1100" spc="30" dirty="0">
                <a:solidFill>
                  <a:srgbClr val="FFFFFF"/>
                </a:solidFill>
                <a:latin typeface="Calibri"/>
                <a:cs typeface="Calibri"/>
              </a:rPr>
              <a:t>(</a:t>
            </a:r>
            <a:r>
              <a:rPr sz="1100" spc="75" dirty="0">
                <a:solidFill>
                  <a:srgbClr val="FFFFFF"/>
                </a:solidFill>
                <a:latin typeface="Calibri"/>
                <a:cs typeface="Calibri"/>
              </a:rPr>
              <a:t>κρυπτογραφική</a:t>
            </a:r>
            <a:r>
              <a:rPr sz="1100" spc="35" dirty="0">
                <a:solidFill>
                  <a:srgbClr val="FFFFFF"/>
                </a:solidFill>
                <a:latin typeface="Calibri"/>
                <a:cs typeface="Calibri"/>
              </a:rPr>
              <a:t> </a:t>
            </a:r>
            <a:r>
              <a:rPr sz="1100" spc="70" dirty="0">
                <a:solidFill>
                  <a:srgbClr val="FFFFFF"/>
                </a:solidFill>
                <a:latin typeface="Calibri"/>
                <a:cs typeface="Calibri"/>
              </a:rPr>
              <a:t>δέσμευση)</a:t>
            </a:r>
            <a:endParaRPr sz="1100" dirty="0">
              <a:latin typeface="Calibri"/>
              <a:cs typeface="Calibri"/>
            </a:endParaRPr>
          </a:p>
          <a:p>
            <a:pPr marL="952500" marR="5080" indent="-274320">
              <a:lnSpc>
                <a:spcPct val="95300"/>
              </a:lnSpc>
              <a:spcBef>
                <a:spcPts val="755"/>
              </a:spcBef>
              <a:tabLst>
                <a:tab pos="951865" algn="l"/>
              </a:tabLst>
            </a:pPr>
            <a:r>
              <a:rPr sz="1400" spc="-229" dirty="0">
                <a:solidFill>
                  <a:srgbClr val="FF0000"/>
                </a:solidFill>
                <a:latin typeface="Calibri"/>
                <a:cs typeface="Calibri"/>
              </a:rPr>
              <a:t>—	</a:t>
            </a:r>
            <a:r>
              <a:rPr sz="1100" spc="120" dirty="0">
                <a:solidFill>
                  <a:srgbClr val="FF0000"/>
                </a:solidFill>
                <a:latin typeface="Calibri"/>
                <a:cs typeface="Calibri"/>
              </a:rPr>
              <a:t>Πώς</a:t>
            </a:r>
            <a:r>
              <a:rPr sz="1100" spc="60" dirty="0">
                <a:solidFill>
                  <a:srgbClr val="FF0000"/>
                </a:solidFill>
                <a:latin typeface="Calibri"/>
                <a:cs typeface="Calibri"/>
              </a:rPr>
              <a:t> </a:t>
            </a:r>
            <a:r>
              <a:rPr sz="1100" spc="110" dirty="0">
                <a:solidFill>
                  <a:srgbClr val="FF0000"/>
                </a:solidFill>
                <a:latin typeface="Calibri"/>
                <a:cs typeface="Calibri"/>
              </a:rPr>
              <a:t>να</a:t>
            </a:r>
            <a:r>
              <a:rPr sz="1100" spc="60" dirty="0">
                <a:solidFill>
                  <a:srgbClr val="FF0000"/>
                </a:solidFill>
                <a:latin typeface="Calibri"/>
                <a:cs typeface="Calibri"/>
              </a:rPr>
              <a:t> </a:t>
            </a:r>
            <a:r>
              <a:rPr sz="1100" spc="95" dirty="0">
                <a:solidFill>
                  <a:srgbClr val="FF0000"/>
                </a:solidFill>
                <a:latin typeface="Calibri"/>
                <a:cs typeface="Calibri"/>
              </a:rPr>
              <a:t>αποδείξετε</a:t>
            </a:r>
            <a:r>
              <a:rPr sz="1100" spc="50" dirty="0">
                <a:solidFill>
                  <a:srgbClr val="FF0000"/>
                </a:solidFill>
                <a:latin typeface="Calibri"/>
                <a:cs typeface="Calibri"/>
              </a:rPr>
              <a:t> </a:t>
            </a:r>
            <a:r>
              <a:rPr sz="1100" spc="80" dirty="0">
                <a:solidFill>
                  <a:srgbClr val="FF0000"/>
                </a:solidFill>
                <a:latin typeface="Calibri"/>
                <a:cs typeface="Calibri"/>
              </a:rPr>
              <a:t>ότι</a:t>
            </a:r>
            <a:r>
              <a:rPr sz="1100" spc="60" dirty="0">
                <a:solidFill>
                  <a:srgbClr val="FF0000"/>
                </a:solidFill>
                <a:latin typeface="Calibri"/>
                <a:cs typeface="Calibri"/>
              </a:rPr>
              <a:t> </a:t>
            </a:r>
            <a:r>
              <a:rPr sz="1100" spc="110" dirty="0">
                <a:solidFill>
                  <a:srgbClr val="FF0000"/>
                </a:solidFill>
                <a:latin typeface="Calibri"/>
                <a:cs typeface="Calibri"/>
              </a:rPr>
              <a:t>ανακαλύψατε</a:t>
            </a:r>
            <a:r>
              <a:rPr sz="1100" spc="55" dirty="0">
                <a:solidFill>
                  <a:srgbClr val="FF0000"/>
                </a:solidFill>
                <a:latin typeface="Calibri"/>
                <a:cs typeface="Calibri"/>
              </a:rPr>
              <a:t> </a:t>
            </a:r>
            <a:r>
              <a:rPr sz="1100" spc="100" dirty="0">
                <a:solidFill>
                  <a:srgbClr val="FF0000"/>
                </a:solidFill>
                <a:latin typeface="Calibri"/>
                <a:cs typeface="Calibri"/>
              </a:rPr>
              <a:t>μυστικό</a:t>
            </a:r>
            <a:r>
              <a:rPr sz="1100" spc="55" dirty="0">
                <a:solidFill>
                  <a:srgbClr val="FF0000"/>
                </a:solidFill>
                <a:latin typeface="Calibri"/>
                <a:cs typeface="Calibri"/>
              </a:rPr>
              <a:t> </a:t>
            </a:r>
            <a:r>
              <a:rPr sz="1100" spc="105" dirty="0">
                <a:solidFill>
                  <a:srgbClr val="FF0000"/>
                </a:solidFill>
                <a:latin typeface="Calibri"/>
                <a:cs typeface="Calibri"/>
              </a:rPr>
              <a:t>σε</a:t>
            </a:r>
            <a:r>
              <a:rPr sz="1100" spc="55" dirty="0">
                <a:solidFill>
                  <a:srgbClr val="FF0000"/>
                </a:solidFill>
                <a:latin typeface="Calibri"/>
                <a:cs typeface="Calibri"/>
              </a:rPr>
              <a:t> </a:t>
            </a:r>
            <a:r>
              <a:rPr sz="1100" spc="100" dirty="0">
                <a:solidFill>
                  <a:srgbClr val="FF0000"/>
                </a:solidFill>
                <a:latin typeface="Calibri"/>
                <a:cs typeface="Calibri"/>
              </a:rPr>
              <a:t>προγενέστερη</a:t>
            </a:r>
            <a:r>
              <a:rPr sz="1100" spc="50" dirty="0">
                <a:solidFill>
                  <a:srgbClr val="FF0000"/>
                </a:solidFill>
                <a:latin typeface="Calibri"/>
                <a:cs typeface="Calibri"/>
              </a:rPr>
              <a:t> </a:t>
            </a:r>
            <a:r>
              <a:rPr sz="1100" spc="105" dirty="0">
                <a:solidFill>
                  <a:srgbClr val="FF0000"/>
                </a:solidFill>
                <a:latin typeface="Calibri"/>
                <a:cs typeface="Calibri"/>
              </a:rPr>
              <a:t>ημερομηνία</a:t>
            </a:r>
            <a:r>
              <a:rPr sz="1100" spc="55" dirty="0">
                <a:solidFill>
                  <a:srgbClr val="FF0000"/>
                </a:solidFill>
                <a:latin typeface="Calibri"/>
                <a:cs typeface="Calibri"/>
              </a:rPr>
              <a:t> </a:t>
            </a:r>
            <a:r>
              <a:rPr sz="1100" spc="100" dirty="0">
                <a:solidFill>
                  <a:srgbClr val="FF0000"/>
                </a:solidFill>
                <a:latin typeface="Calibri"/>
                <a:cs typeface="Calibri"/>
              </a:rPr>
              <a:t>χωρίς</a:t>
            </a:r>
            <a:r>
              <a:rPr sz="1100" spc="60" dirty="0">
                <a:solidFill>
                  <a:srgbClr val="FF0000"/>
                </a:solidFill>
                <a:latin typeface="Calibri"/>
                <a:cs typeface="Calibri"/>
              </a:rPr>
              <a:t> </a:t>
            </a:r>
            <a:r>
              <a:rPr sz="1100" spc="110" dirty="0">
                <a:solidFill>
                  <a:srgbClr val="FF0000"/>
                </a:solidFill>
                <a:latin typeface="Calibri"/>
                <a:cs typeface="Calibri"/>
              </a:rPr>
              <a:t>να </a:t>
            </a:r>
            <a:r>
              <a:rPr sz="1100" spc="-235" dirty="0">
                <a:solidFill>
                  <a:srgbClr val="FF0000"/>
                </a:solidFill>
                <a:latin typeface="Calibri"/>
                <a:cs typeface="Calibri"/>
              </a:rPr>
              <a:t> </a:t>
            </a:r>
            <a:r>
              <a:rPr sz="1100" spc="110" dirty="0">
                <a:solidFill>
                  <a:srgbClr val="FF0000"/>
                </a:solidFill>
                <a:latin typeface="Calibri"/>
                <a:cs typeface="Calibri"/>
              </a:rPr>
              <a:t>αποκαλύψετε</a:t>
            </a:r>
            <a:r>
              <a:rPr sz="1100" spc="45" dirty="0">
                <a:solidFill>
                  <a:srgbClr val="FF0000"/>
                </a:solidFill>
                <a:latin typeface="Calibri"/>
                <a:cs typeface="Calibri"/>
              </a:rPr>
              <a:t> </a:t>
            </a:r>
            <a:r>
              <a:rPr sz="1100" spc="95" dirty="0">
                <a:solidFill>
                  <a:srgbClr val="FF0000"/>
                </a:solidFill>
                <a:latin typeface="Calibri"/>
                <a:cs typeface="Calibri"/>
              </a:rPr>
              <a:t>το</a:t>
            </a:r>
            <a:r>
              <a:rPr sz="1100" spc="40" dirty="0">
                <a:solidFill>
                  <a:srgbClr val="FF0000"/>
                </a:solidFill>
                <a:latin typeface="Calibri"/>
                <a:cs typeface="Calibri"/>
              </a:rPr>
              <a:t> </a:t>
            </a:r>
            <a:r>
              <a:rPr sz="1100" spc="95" dirty="0">
                <a:solidFill>
                  <a:srgbClr val="FF0000"/>
                </a:solidFill>
                <a:latin typeface="Calibri"/>
                <a:cs typeface="Calibri"/>
              </a:rPr>
              <a:t>πλαίσιο</a:t>
            </a:r>
            <a:r>
              <a:rPr sz="1100" spc="50" dirty="0">
                <a:solidFill>
                  <a:srgbClr val="FF0000"/>
                </a:solidFill>
                <a:latin typeface="Calibri"/>
                <a:cs typeface="Calibri"/>
              </a:rPr>
              <a:t> </a:t>
            </a:r>
            <a:r>
              <a:rPr sz="1100" spc="100" dirty="0">
                <a:solidFill>
                  <a:srgbClr val="FF0000"/>
                </a:solidFill>
                <a:latin typeface="Calibri"/>
                <a:cs typeface="Calibri"/>
              </a:rPr>
              <a:t>ενός</a:t>
            </a:r>
            <a:r>
              <a:rPr sz="1100" spc="45" dirty="0">
                <a:solidFill>
                  <a:srgbClr val="FF0000"/>
                </a:solidFill>
                <a:latin typeface="Calibri"/>
                <a:cs typeface="Calibri"/>
              </a:rPr>
              <a:t> </a:t>
            </a:r>
            <a:r>
              <a:rPr sz="1100" spc="95" dirty="0">
                <a:solidFill>
                  <a:srgbClr val="FF0000"/>
                </a:solidFill>
                <a:latin typeface="Calibri"/>
                <a:cs typeface="Calibri"/>
              </a:rPr>
              <a:t>μυστικού;</a:t>
            </a:r>
            <a:endParaRPr sz="1100" dirty="0">
              <a:latin typeface="Calibri"/>
              <a:cs typeface="Calibri"/>
            </a:endParaRPr>
          </a:p>
        </p:txBody>
      </p:sp>
      <p:sp>
        <p:nvSpPr>
          <p:cNvPr id="5" name="object 5"/>
          <p:cNvSpPr txBox="1"/>
          <p:nvPr/>
        </p:nvSpPr>
        <p:spPr>
          <a:xfrm>
            <a:off x="1228724" y="3193415"/>
            <a:ext cx="5172075" cy="1272143"/>
          </a:xfrm>
          <a:prstGeom prst="rect">
            <a:avLst/>
          </a:prstGeom>
        </p:spPr>
        <p:txBody>
          <a:bodyPr vert="horz" wrap="square" lIns="0" tIns="0" rIns="0" bIns="0" rtlCol="0">
            <a:spAutoFit/>
          </a:bodyPr>
          <a:lstStyle/>
          <a:p>
            <a:pPr marL="286385" indent="-273685">
              <a:lnSpc>
                <a:spcPts val="1480"/>
              </a:lnSpc>
              <a:buClr>
                <a:srgbClr val="FFBA00"/>
              </a:buClr>
              <a:buSzPct val="127272"/>
              <a:buFont typeface="Courier New"/>
              <a:buChar char="o"/>
              <a:tabLst>
                <a:tab pos="285750" algn="l"/>
                <a:tab pos="286385" algn="l"/>
              </a:tabLst>
            </a:pPr>
            <a:r>
              <a:rPr sz="1100" spc="110" dirty="0">
                <a:solidFill>
                  <a:srgbClr val="FFFFFF"/>
                </a:solidFill>
                <a:latin typeface="Calibri"/>
                <a:cs typeface="Calibri"/>
              </a:rPr>
              <a:t>Επαλήθευση</a:t>
            </a:r>
            <a:r>
              <a:rPr sz="1100" spc="55" dirty="0">
                <a:solidFill>
                  <a:srgbClr val="FFFFFF"/>
                </a:solidFill>
                <a:latin typeface="Calibri"/>
                <a:cs typeface="Calibri"/>
              </a:rPr>
              <a:t> </a:t>
            </a:r>
            <a:r>
              <a:rPr sz="1100" spc="110" dirty="0">
                <a:solidFill>
                  <a:srgbClr val="FFFFFF"/>
                </a:solidFill>
                <a:latin typeface="Calibri"/>
                <a:cs typeface="Calibri"/>
              </a:rPr>
              <a:t>των</a:t>
            </a:r>
            <a:r>
              <a:rPr sz="1100" spc="55" dirty="0">
                <a:solidFill>
                  <a:srgbClr val="FFFFFF"/>
                </a:solidFill>
                <a:latin typeface="Calibri"/>
                <a:cs typeface="Calibri"/>
              </a:rPr>
              <a:t> </a:t>
            </a:r>
            <a:r>
              <a:rPr sz="1100" spc="110" dirty="0">
                <a:solidFill>
                  <a:srgbClr val="FFFFFF"/>
                </a:solidFill>
                <a:latin typeface="Calibri"/>
                <a:cs typeface="Calibri"/>
              </a:rPr>
              <a:t>κατα</a:t>
            </a:r>
            <a:r>
              <a:rPr sz="1100" spc="110" dirty="0" err="1">
                <a:solidFill>
                  <a:srgbClr val="FFFFFF"/>
                </a:solidFill>
                <a:latin typeface="Calibri"/>
                <a:cs typeface="Calibri"/>
              </a:rPr>
              <a:t>γρ</a:t>
            </a:r>
            <a:r>
              <a:rPr sz="1100" spc="110" dirty="0">
                <a:solidFill>
                  <a:srgbClr val="FFFFFF"/>
                </a:solidFill>
                <a:latin typeface="Calibri"/>
                <a:cs typeface="Calibri"/>
              </a:rPr>
              <a:t>αφών</a:t>
            </a:r>
            <a:r>
              <a:rPr sz="1100" spc="60" dirty="0">
                <a:solidFill>
                  <a:srgbClr val="FFFFFF"/>
                </a:solidFill>
                <a:latin typeface="Calibri"/>
                <a:cs typeface="Calibri"/>
              </a:rPr>
              <a:t> </a:t>
            </a:r>
            <a:r>
              <a:rPr lang="el-GR" sz="1100" spc="60" dirty="0">
                <a:solidFill>
                  <a:srgbClr val="FFFFFF"/>
                </a:solidFill>
                <a:latin typeface="Calibri"/>
                <a:cs typeface="Calibri"/>
              </a:rPr>
              <a:t>(</a:t>
            </a:r>
            <a:r>
              <a:rPr sz="1100" spc="110" dirty="0">
                <a:solidFill>
                  <a:srgbClr val="FFFFFF"/>
                </a:solidFill>
                <a:latin typeface="Calibri"/>
                <a:cs typeface="Calibri"/>
              </a:rPr>
              <a:t>μα</a:t>
            </a:r>
            <a:r>
              <a:rPr sz="1100" spc="110" dirty="0" err="1">
                <a:solidFill>
                  <a:srgbClr val="FFFFFF"/>
                </a:solidFill>
                <a:latin typeface="Calibri"/>
                <a:cs typeface="Calibri"/>
              </a:rPr>
              <a:t>κρύ</a:t>
            </a:r>
            <a:r>
              <a:rPr sz="1100" spc="60" dirty="0">
                <a:solidFill>
                  <a:srgbClr val="FFFFFF"/>
                </a:solidFill>
                <a:latin typeface="Calibri"/>
                <a:cs typeface="Calibri"/>
              </a:rPr>
              <a:t> </a:t>
            </a:r>
            <a:r>
              <a:rPr sz="1100" spc="90" dirty="0">
                <a:solidFill>
                  <a:srgbClr val="FFFFFF"/>
                </a:solidFill>
                <a:latin typeface="Calibri"/>
                <a:cs typeface="Calibri"/>
              </a:rPr>
              <a:t>ιστορικό</a:t>
            </a:r>
            <a:r>
              <a:rPr sz="1100" spc="60" dirty="0">
                <a:solidFill>
                  <a:srgbClr val="FFFFFF"/>
                </a:solidFill>
                <a:latin typeface="Calibri"/>
                <a:cs typeface="Calibri"/>
              </a:rPr>
              <a:t> </a:t>
            </a:r>
            <a:r>
              <a:rPr sz="1100" spc="90" dirty="0">
                <a:solidFill>
                  <a:srgbClr val="FFFFFF"/>
                </a:solidFill>
                <a:latin typeface="Calibri"/>
                <a:cs typeface="Calibri"/>
              </a:rPr>
              <a:t>γεγονότων)</a:t>
            </a:r>
            <a:endParaRPr sz="1100" dirty="0">
              <a:latin typeface="Calibri"/>
              <a:cs typeface="Calibri"/>
            </a:endParaRPr>
          </a:p>
          <a:p>
            <a:pPr>
              <a:lnSpc>
                <a:spcPct val="100000"/>
              </a:lnSpc>
              <a:spcBef>
                <a:spcPts val="40"/>
              </a:spcBef>
              <a:buClr>
                <a:srgbClr val="FFBA00"/>
              </a:buClr>
              <a:buFont typeface="Courier New"/>
              <a:buChar char="o"/>
            </a:pPr>
            <a:endParaRPr sz="1200" dirty="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1100" spc="125" dirty="0">
                <a:solidFill>
                  <a:srgbClr val="FFFFFF"/>
                </a:solidFill>
                <a:latin typeface="Calibri"/>
                <a:cs typeface="Calibri"/>
              </a:rPr>
              <a:t>Καλύπτεται</a:t>
            </a:r>
            <a:r>
              <a:rPr sz="1100" spc="35" dirty="0">
                <a:solidFill>
                  <a:srgbClr val="FFFFFF"/>
                </a:solidFill>
                <a:latin typeface="Calibri"/>
                <a:cs typeface="Calibri"/>
              </a:rPr>
              <a:t> </a:t>
            </a:r>
            <a:r>
              <a:rPr sz="1100" spc="114" dirty="0">
                <a:solidFill>
                  <a:srgbClr val="FFFFFF"/>
                </a:solidFill>
                <a:latin typeface="Calibri"/>
                <a:cs typeface="Calibri"/>
              </a:rPr>
              <a:t>αργότερα</a:t>
            </a:r>
            <a:endParaRPr sz="1100" dirty="0">
              <a:latin typeface="Calibri"/>
              <a:cs typeface="Calibri"/>
            </a:endParaRPr>
          </a:p>
          <a:p>
            <a:pPr marL="762000" lvl="1" indent="-274320">
              <a:lnSpc>
                <a:spcPct val="100000"/>
              </a:lnSpc>
              <a:spcBef>
                <a:spcPts val="670"/>
              </a:spcBef>
              <a:buSzPct val="127272"/>
              <a:buChar char="—"/>
              <a:tabLst>
                <a:tab pos="761365" algn="l"/>
                <a:tab pos="762000" algn="l"/>
              </a:tabLst>
            </a:pPr>
            <a:r>
              <a:rPr sz="1100" spc="100" dirty="0">
                <a:solidFill>
                  <a:srgbClr val="FFFFFF"/>
                </a:solidFill>
                <a:latin typeface="Calibri"/>
                <a:cs typeface="Calibri"/>
              </a:rPr>
              <a:t>Επαλήθευση</a:t>
            </a:r>
            <a:r>
              <a:rPr sz="1100" spc="25" dirty="0">
                <a:solidFill>
                  <a:srgbClr val="FFFFFF"/>
                </a:solidFill>
                <a:latin typeface="Calibri"/>
                <a:cs typeface="Calibri"/>
              </a:rPr>
              <a:t> </a:t>
            </a:r>
            <a:r>
              <a:rPr sz="1100" spc="105" dirty="0">
                <a:solidFill>
                  <a:srgbClr val="FFFFFF"/>
                </a:solidFill>
                <a:latin typeface="Calibri"/>
                <a:cs typeface="Calibri"/>
              </a:rPr>
              <a:t>χρήστη</a:t>
            </a:r>
            <a:r>
              <a:rPr sz="1100" spc="35" dirty="0">
                <a:solidFill>
                  <a:srgbClr val="FFFFFF"/>
                </a:solidFill>
                <a:latin typeface="Calibri"/>
                <a:cs typeface="Calibri"/>
              </a:rPr>
              <a:t> </a:t>
            </a:r>
            <a:r>
              <a:rPr sz="1100" spc="110" dirty="0">
                <a:solidFill>
                  <a:srgbClr val="FFFFFF"/>
                </a:solidFill>
                <a:latin typeface="Calibri"/>
                <a:cs typeface="Calibri"/>
              </a:rPr>
              <a:t>μηνυμάτων</a:t>
            </a:r>
            <a:endParaRPr sz="1100" dirty="0">
              <a:latin typeface="Calibri"/>
              <a:cs typeface="Calibri"/>
            </a:endParaRPr>
          </a:p>
          <a:p>
            <a:pPr marL="762000" lvl="1" indent="-274320">
              <a:lnSpc>
                <a:spcPct val="100000"/>
              </a:lnSpc>
              <a:spcBef>
                <a:spcPts val="525"/>
              </a:spcBef>
              <a:buSzPct val="127272"/>
              <a:buChar char="—"/>
              <a:tabLst>
                <a:tab pos="761365" algn="l"/>
                <a:tab pos="762000" algn="l"/>
              </a:tabLst>
            </a:pPr>
            <a:r>
              <a:rPr sz="1100" spc="65" dirty="0">
                <a:solidFill>
                  <a:srgbClr val="FFFFFF"/>
                </a:solidFill>
                <a:latin typeface="Calibri"/>
                <a:cs typeface="Calibri"/>
              </a:rPr>
              <a:t>Κωδικοί</a:t>
            </a:r>
            <a:r>
              <a:rPr sz="1100" dirty="0">
                <a:solidFill>
                  <a:srgbClr val="FFFFFF"/>
                </a:solidFill>
                <a:latin typeface="Calibri"/>
                <a:cs typeface="Calibri"/>
              </a:rPr>
              <a:t> </a:t>
            </a:r>
            <a:r>
              <a:rPr sz="1100" spc="75" dirty="0">
                <a:solidFill>
                  <a:srgbClr val="FFFFFF"/>
                </a:solidFill>
                <a:latin typeface="Calibri"/>
                <a:cs typeface="Calibri"/>
              </a:rPr>
              <a:t>πρόσβασης</a:t>
            </a:r>
            <a:r>
              <a:rPr sz="1100" spc="10" dirty="0">
                <a:solidFill>
                  <a:srgbClr val="FFFFFF"/>
                </a:solidFill>
                <a:latin typeface="Calibri"/>
                <a:cs typeface="Calibri"/>
              </a:rPr>
              <a:t> </a:t>
            </a:r>
            <a:r>
              <a:rPr sz="1100" spc="70" dirty="0">
                <a:solidFill>
                  <a:srgbClr val="FFFFFF"/>
                </a:solidFill>
                <a:latin typeface="Calibri"/>
                <a:cs typeface="Calibri"/>
              </a:rPr>
              <a:t>μίας</a:t>
            </a:r>
            <a:r>
              <a:rPr sz="1100" spc="25" dirty="0">
                <a:solidFill>
                  <a:srgbClr val="FFFFFF"/>
                </a:solidFill>
                <a:latin typeface="Calibri"/>
                <a:cs typeface="Calibri"/>
              </a:rPr>
              <a:t> </a:t>
            </a:r>
            <a:r>
              <a:rPr sz="1100" spc="80" dirty="0">
                <a:solidFill>
                  <a:srgbClr val="FFFFFF"/>
                </a:solidFill>
                <a:latin typeface="Calibri"/>
                <a:cs typeface="Calibri"/>
              </a:rPr>
              <a:t>χρήσης</a:t>
            </a:r>
            <a:endParaRPr sz="1100" dirty="0">
              <a:latin typeface="Calibri"/>
              <a:cs typeface="Calibri"/>
            </a:endParaRPr>
          </a:p>
          <a:p>
            <a:pPr marL="762000" lvl="1" indent="-274320">
              <a:lnSpc>
                <a:spcPct val="100000"/>
              </a:lnSpc>
              <a:spcBef>
                <a:spcPts val="515"/>
              </a:spcBef>
              <a:buSzPct val="127272"/>
              <a:buChar char="—"/>
              <a:tabLst>
                <a:tab pos="761365" algn="l"/>
                <a:tab pos="762000" algn="l"/>
              </a:tabLst>
            </a:pPr>
            <a:r>
              <a:rPr sz="1100" spc="85" dirty="0">
                <a:solidFill>
                  <a:srgbClr val="FFFFFF"/>
                </a:solidFill>
                <a:latin typeface="Calibri"/>
                <a:cs typeface="Calibri"/>
              </a:rPr>
              <a:t>Ψηφιακή</a:t>
            </a:r>
            <a:r>
              <a:rPr sz="1100" spc="10" dirty="0">
                <a:solidFill>
                  <a:srgbClr val="FFFFFF"/>
                </a:solidFill>
                <a:latin typeface="Calibri"/>
                <a:cs typeface="Calibri"/>
              </a:rPr>
              <a:t> </a:t>
            </a:r>
            <a:r>
              <a:rPr sz="1100" spc="75" dirty="0">
                <a:solidFill>
                  <a:srgbClr val="FFFFFF"/>
                </a:solidFill>
                <a:latin typeface="Calibri"/>
                <a:cs typeface="Calibri"/>
              </a:rPr>
              <a:t>υπογραφή</a:t>
            </a:r>
            <a:endParaRPr sz="1100" dirty="0">
              <a:latin typeface="Calibri"/>
              <a:cs typeface="Calibri"/>
            </a:endParaRPr>
          </a:p>
        </p:txBody>
      </p:sp>
      <p:pic>
        <p:nvPicPr>
          <p:cNvPr id="6" name="object 6"/>
          <p:cNvPicPr/>
          <p:nvPr/>
        </p:nvPicPr>
        <p:blipFill>
          <a:blip r:embed="rId2" cstate="print"/>
          <a:stretch>
            <a:fillRect/>
          </a:stretch>
        </p:blipFill>
        <p:spPr>
          <a:xfrm>
            <a:off x="7254875" y="5694997"/>
            <a:ext cx="1530032" cy="612140"/>
          </a:xfrm>
          <a:prstGeom prst="rect">
            <a:avLst/>
          </a:prstGeom>
        </p:spPr>
      </p:pic>
      <p:sp>
        <p:nvSpPr>
          <p:cNvPr id="7" name="object 7"/>
          <p:cNvSpPr txBox="1"/>
          <p:nvPr/>
        </p:nvSpPr>
        <p:spPr>
          <a:xfrm>
            <a:off x="10783252" y="5688329"/>
            <a:ext cx="85725" cy="133350"/>
          </a:xfrm>
          <a:prstGeom prst="rect">
            <a:avLst/>
          </a:prstGeom>
        </p:spPr>
        <p:txBody>
          <a:bodyPr vert="horz" wrap="square" lIns="0" tIns="0" rIns="0" bIns="0" rtlCol="0">
            <a:spAutoFit/>
          </a:bodyPr>
          <a:lstStyle/>
          <a:p>
            <a:pPr marL="12700">
              <a:lnSpc>
                <a:spcPts val="910"/>
              </a:lnSpc>
            </a:pPr>
            <a:r>
              <a:rPr sz="850" spc="40" dirty="0">
                <a:solidFill>
                  <a:srgbClr val="FFFFFF"/>
                </a:solidFill>
                <a:latin typeface="Calibri"/>
                <a:cs typeface="Calibri"/>
              </a:rPr>
              <a:t>8</a:t>
            </a:r>
            <a:endParaRPr sz="85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38"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168400" y="796925"/>
            <a:ext cx="2730500" cy="459740"/>
          </a:xfrm>
          <a:prstGeom prst="rect">
            <a:avLst/>
          </a:prstGeom>
        </p:spPr>
        <p:txBody>
          <a:bodyPr vert="horz" wrap="square" lIns="0" tIns="12700" rIns="0" bIns="0" rtlCol="0">
            <a:spAutoFit/>
          </a:bodyPr>
          <a:lstStyle/>
          <a:p>
            <a:pPr marL="12700">
              <a:lnSpc>
                <a:spcPct val="100000"/>
              </a:lnSpc>
              <a:spcBef>
                <a:spcPts val="100"/>
              </a:spcBef>
            </a:pPr>
            <a:r>
              <a:rPr spc="60" dirty="0">
                <a:solidFill>
                  <a:srgbClr val="FFFFFF"/>
                </a:solidFill>
              </a:rPr>
              <a:t>Παράδειγμα</a:t>
            </a:r>
            <a:r>
              <a:rPr spc="-30" dirty="0">
                <a:solidFill>
                  <a:srgbClr val="FFFFFF"/>
                </a:solidFill>
              </a:rPr>
              <a:t> </a:t>
            </a:r>
            <a:r>
              <a:rPr spc="90" dirty="0">
                <a:solidFill>
                  <a:srgbClr val="FFFFFF"/>
                </a:solidFill>
              </a:rPr>
              <a:t>RSA</a:t>
            </a:r>
          </a:p>
        </p:txBody>
      </p:sp>
      <p:sp>
        <p:nvSpPr>
          <p:cNvPr id="4" name="object 4"/>
          <p:cNvSpPr txBox="1"/>
          <p:nvPr/>
        </p:nvSpPr>
        <p:spPr>
          <a:xfrm>
            <a:off x="1492885" y="1637030"/>
            <a:ext cx="9355455" cy="2105062"/>
          </a:xfrm>
          <a:prstGeom prst="rect">
            <a:avLst/>
          </a:prstGeom>
        </p:spPr>
        <p:txBody>
          <a:bodyPr vert="horz" wrap="square" lIns="0" tIns="55244" rIns="0" bIns="0" rtlCol="0">
            <a:spAutoFit/>
          </a:bodyPr>
          <a:lstStyle/>
          <a:p>
            <a:pPr marL="286385" indent="-273685">
              <a:lnSpc>
                <a:spcPct val="100000"/>
              </a:lnSpc>
              <a:spcBef>
                <a:spcPts val="434"/>
              </a:spcBef>
              <a:buClr>
                <a:srgbClr val="FFBA00"/>
              </a:buClr>
              <a:buSzPct val="128571"/>
              <a:buFont typeface="Courier New"/>
              <a:buChar char="o"/>
              <a:tabLst>
                <a:tab pos="286385" algn="l"/>
              </a:tabLst>
            </a:pPr>
            <a:r>
              <a:rPr sz="1400" spc="90" dirty="0">
                <a:solidFill>
                  <a:srgbClr val="FFFFFF"/>
                </a:solidFill>
                <a:latin typeface="Calibri"/>
                <a:cs typeface="Calibri"/>
              </a:rPr>
              <a:t>Παράμετροι:</a:t>
            </a:r>
            <a:endParaRPr sz="1400" dirty="0">
              <a:latin typeface="Calibri"/>
              <a:cs typeface="Calibri"/>
            </a:endParaRPr>
          </a:p>
          <a:p>
            <a:pPr marL="488315">
              <a:lnSpc>
                <a:spcPct val="100000"/>
              </a:lnSpc>
              <a:spcBef>
                <a:spcPts val="655"/>
              </a:spcBef>
            </a:pPr>
            <a:r>
              <a:rPr sz="1400" spc="140" dirty="0">
                <a:solidFill>
                  <a:srgbClr val="FFFFFF"/>
                </a:solidFill>
                <a:latin typeface="Calibri"/>
                <a:cs typeface="Calibri"/>
              </a:rPr>
              <a:t>=3q</a:t>
            </a:r>
            <a:r>
              <a:rPr sz="1400" spc="40" dirty="0">
                <a:solidFill>
                  <a:srgbClr val="FFFFFF"/>
                </a:solidFill>
                <a:latin typeface="Calibri"/>
                <a:cs typeface="Calibri"/>
              </a:rPr>
              <a:t> </a:t>
            </a:r>
            <a:r>
              <a:rPr sz="1400" spc="105" dirty="0">
                <a:solidFill>
                  <a:srgbClr val="FFFFFF"/>
                </a:solidFill>
                <a:latin typeface="Calibri"/>
                <a:cs typeface="Calibri"/>
              </a:rPr>
              <a:t>5,</a:t>
            </a:r>
            <a:r>
              <a:rPr sz="1400" spc="45" dirty="0">
                <a:solidFill>
                  <a:srgbClr val="FFFFFF"/>
                </a:solidFill>
                <a:latin typeface="Calibri"/>
                <a:cs typeface="Calibri"/>
              </a:rPr>
              <a:t> </a:t>
            </a:r>
            <a:r>
              <a:rPr sz="1400" spc="140" dirty="0">
                <a:solidFill>
                  <a:srgbClr val="FFFFFF"/>
                </a:solidFill>
                <a:latin typeface="Calibri"/>
                <a:cs typeface="Calibri"/>
              </a:rPr>
              <a:t>n=</a:t>
            </a:r>
            <a:r>
              <a:rPr sz="1400" spc="45" dirty="0">
                <a:solidFill>
                  <a:srgbClr val="FFFFFF"/>
                </a:solidFill>
                <a:latin typeface="Calibri"/>
                <a:cs typeface="Calibri"/>
              </a:rPr>
              <a:t> </a:t>
            </a:r>
            <a:r>
              <a:rPr sz="1400" spc="145" dirty="0">
                <a:solidFill>
                  <a:srgbClr val="FFFFFF"/>
                </a:solidFill>
                <a:latin typeface="Calibri"/>
                <a:cs typeface="Calibri"/>
              </a:rPr>
              <a:t>pq</a:t>
            </a:r>
            <a:r>
              <a:rPr sz="1400" spc="45" dirty="0">
                <a:solidFill>
                  <a:srgbClr val="FFFFFF"/>
                </a:solidFill>
                <a:latin typeface="Calibri"/>
                <a:cs typeface="Calibri"/>
              </a:rPr>
              <a:t> </a:t>
            </a:r>
            <a:r>
              <a:rPr sz="1400" spc="135" dirty="0">
                <a:solidFill>
                  <a:srgbClr val="FFFFFF"/>
                </a:solidFill>
                <a:latin typeface="Calibri"/>
                <a:cs typeface="Calibri"/>
              </a:rPr>
              <a:t>15==</a:t>
            </a:r>
            <a:endParaRPr sz="1400" dirty="0">
              <a:latin typeface="Calibri"/>
              <a:cs typeface="Calibri"/>
            </a:endParaRPr>
          </a:p>
          <a:p>
            <a:pPr marL="488315">
              <a:lnSpc>
                <a:spcPct val="100000"/>
              </a:lnSpc>
              <a:spcBef>
                <a:spcPts val="595"/>
              </a:spcBef>
            </a:pPr>
            <a:r>
              <a:rPr sz="1400" spc="40" dirty="0">
                <a:solidFill>
                  <a:srgbClr val="FFFFFF"/>
                </a:solidFill>
                <a:latin typeface="Calibri"/>
                <a:cs typeface="Calibri"/>
              </a:rPr>
              <a:t>-</a:t>
            </a:r>
            <a:r>
              <a:rPr sz="1400" spc="10" dirty="0">
                <a:solidFill>
                  <a:srgbClr val="FFFFFF"/>
                </a:solidFill>
                <a:latin typeface="Calibri"/>
                <a:cs typeface="Calibri"/>
              </a:rPr>
              <a:t> </a:t>
            </a:r>
            <a:r>
              <a:rPr sz="1400" spc="60" dirty="0">
                <a:solidFill>
                  <a:srgbClr val="FFFFFF"/>
                </a:solidFill>
                <a:latin typeface="Calibri"/>
                <a:cs typeface="Calibri"/>
              </a:rPr>
              <a:t>Φ(n)</a:t>
            </a:r>
            <a:r>
              <a:rPr sz="1400" spc="15" dirty="0">
                <a:solidFill>
                  <a:srgbClr val="FFFFFF"/>
                </a:solidFill>
                <a:latin typeface="Calibri"/>
                <a:cs typeface="Calibri"/>
              </a:rPr>
              <a:t> </a:t>
            </a:r>
            <a:r>
              <a:rPr sz="1400" spc="70" dirty="0">
                <a:solidFill>
                  <a:srgbClr val="FFFFFF"/>
                </a:solidFill>
                <a:latin typeface="Calibri"/>
                <a:cs typeface="Calibri"/>
              </a:rPr>
              <a:t>=</a:t>
            </a:r>
            <a:r>
              <a:rPr sz="1400" spc="10" dirty="0">
                <a:solidFill>
                  <a:srgbClr val="FFFFFF"/>
                </a:solidFill>
                <a:latin typeface="Calibri"/>
                <a:cs typeface="Calibri"/>
              </a:rPr>
              <a:t> </a:t>
            </a:r>
            <a:r>
              <a:rPr sz="1400" spc="65" dirty="0">
                <a:solidFill>
                  <a:srgbClr val="FFFFFF"/>
                </a:solidFill>
                <a:latin typeface="Calibri"/>
                <a:cs typeface="Calibri"/>
              </a:rPr>
              <a:t>?</a:t>
            </a:r>
            <a:endParaRPr sz="1400" dirty="0">
              <a:latin typeface="Calibri"/>
              <a:cs typeface="Calibri"/>
            </a:endParaRPr>
          </a:p>
          <a:p>
            <a:pPr>
              <a:lnSpc>
                <a:spcPct val="100000"/>
              </a:lnSpc>
              <a:spcBef>
                <a:spcPts val="10"/>
              </a:spcBef>
            </a:pPr>
            <a:endParaRPr sz="1100" dirty="0">
              <a:latin typeface="Calibri"/>
              <a:cs typeface="Calibri"/>
            </a:endParaRPr>
          </a:p>
          <a:p>
            <a:pPr marL="12700">
              <a:lnSpc>
                <a:spcPct val="100000"/>
              </a:lnSpc>
            </a:pPr>
            <a:r>
              <a:rPr sz="1800" dirty="0">
                <a:solidFill>
                  <a:srgbClr val="FFBA00"/>
                </a:solidFill>
                <a:latin typeface="Courier New"/>
                <a:cs typeface="Courier New"/>
              </a:rPr>
              <a:t>o</a:t>
            </a:r>
            <a:r>
              <a:rPr sz="1800" spc="10" dirty="0">
                <a:solidFill>
                  <a:srgbClr val="FFBA00"/>
                </a:solidFill>
                <a:latin typeface="Courier New"/>
                <a:cs typeface="Courier New"/>
              </a:rPr>
              <a:t> </a:t>
            </a:r>
            <a:r>
              <a:rPr lang="el-GR" sz="1800" b="0" i="0" u="none" strike="noStrike" baseline="0" dirty="0" err="1">
                <a:solidFill>
                  <a:srgbClr val="FFFFFF"/>
                </a:solidFill>
                <a:latin typeface="CenturyGothic"/>
              </a:rPr>
              <a:t>Εστω</a:t>
            </a:r>
            <a:r>
              <a:rPr lang="en-US" sz="1800" b="0" i="0" u="none" strike="noStrike" baseline="0" dirty="0">
                <a:solidFill>
                  <a:srgbClr val="FFFFFF"/>
                </a:solidFill>
                <a:latin typeface="CenturyGothic"/>
              </a:rPr>
              <a:t> e = </a:t>
            </a:r>
            <a:r>
              <a:rPr sz="1400" spc="90" dirty="0">
                <a:solidFill>
                  <a:srgbClr val="FFFFFF"/>
                </a:solidFill>
                <a:latin typeface="Calibri"/>
                <a:cs typeface="Calibri"/>
              </a:rPr>
              <a:t>3,</a:t>
            </a:r>
            <a:r>
              <a:rPr sz="1400" spc="20" dirty="0">
                <a:solidFill>
                  <a:srgbClr val="FFFFFF"/>
                </a:solidFill>
                <a:latin typeface="Calibri"/>
                <a:cs typeface="Calibri"/>
              </a:rPr>
              <a:t> </a:t>
            </a:r>
            <a:r>
              <a:rPr sz="1400" spc="125" dirty="0">
                <a:solidFill>
                  <a:srgbClr val="FFFFFF"/>
                </a:solidFill>
                <a:latin typeface="Calibri"/>
                <a:cs typeface="Calibri"/>
              </a:rPr>
              <a:t>πόσο</a:t>
            </a:r>
            <a:r>
              <a:rPr sz="1400" spc="15" dirty="0">
                <a:solidFill>
                  <a:srgbClr val="FFFFFF"/>
                </a:solidFill>
                <a:latin typeface="Calibri"/>
                <a:cs typeface="Calibri"/>
              </a:rPr>
              <a:t> </a:t>
            </a:r>
            <a:r>
              <a:rPr sz="1400" spc="90" dirty="0">
                <a:solidFill>
                  <a:srgbClr val="FFFFFF"/>
                </a:solidFill>
                <a:latin typeface="Calibri"/>
                <a:cs typeface="Calibri"/>
              </a:rPr>
              <a:t>είναι</a:t>
            </a:r>
            <a:r>
              <a:rPr sz="1400" spc="25" dirty="0">
                <a:solidFill>
                  <a:srgbClr val="FFFFFF"/>
                </a:solidFill>
                <a:latin typeface="Calibri"/>
                <a:cs typeface="Calibri"/>
              </a:rPr>
              <a:t> </a:t>
            </a:r>
            <a:r>
              <a:rPr sz="1400" spc="110" dirty="0">
                <a:solidFill>
                  <a:srgbClr val="FFFFFF"/>
                </a:solidFill>
                <a:latin typeface="Calibri"/>
                <a:cs typeface="Calibri"/>
              </a:rPr>
              <a:t>το</a:t>
            </a:r>
            <a:r>
              <a:rPr sz="1400" spc="15" dirty="0">
                <a:solidFill>
                  <a:srgbClr val="FFFFFF"/>
                </a:solidFill>
                <a:latin typeface="Calibri"/>
                <a:cs typeface="Calibri"/>
              </a:rPr>
              <a:t> </a:t>
            </a:r>
            <a:r>
              <a:rPr sz="1400" spc="95" dirty="0">
                <a:solidFill>
                  <a:srgbClr val="FFFFFF"/>
                </a:solidFill>
                <a:latin typeface="Calibri"/>
                <a:cs typeface="Calibri"/>
              </a:rPr>
              <a:t>d;</a:t>
            </a:r>
            <a:endParaRPr sz="1400" dirty="0">
              <a:latin typeface="Calibri"/>
              <a:cs typeface="Calibri"/>
            </a:endParaRPr>
          </a:p>
          <a:p>
            <a:pPr marL="286385" indent="-273685">
              <a:lnSpc>
                <a:spcPct val="100000"/>
              </a:lnSpc>
              <a:spcBef>
                <a:spcPts val="1420"/>
              </a:spcBef>
              <a:buClr>
                <a:srgbClr val="FFBA00"/>
              </a:buClr>
              <a:buSzPct val="128571"/>
              <a:buFont typeface="Courier New"/>
              <a:buChar char="o"/>
              <a:tabLst>
                <a:tab pos="286385" algn="l"/>
              </a:tabLst>
            </a:pPr>
            <a:r>
              <a:rPr sz="1400" spc="135" dirty="0">
                <a:solidFill>
                  <a:srgbClr val="FFFFFF"/>
                </a:solidFill>
                <a:latin typeface="Calibri"/>
                <a:cs typeface="Calibri"/>
              </a:rPr>
              <a:t>Με</a:t>
            </a:r>
            <a:r>
              <a:rPr sz="1400" spc="40" dirty="0">
                <a:solidFill>
                  <a:srgbClr val="FFFFFF"/>
                </a:solidFill>
                <a:latin typeface="Calibri"/>
                <a:cs typeface="Calibri"/>
              </a:rPr>
              <a:t> </a:t>
            </a:r>
            <a:r>
              <a:rPr sz="1400" spc="100" dirty="0">
                <a:solidFill>
                  <a:srgbClr val="FFFFFF"/>
                </a:solidFill>
                <a:latin typeface="Calibri"/>
                <a:cs typeface="Calibri"/>
              </a:rPr>
              <a:t>δεδομένο</a:t>
            </a:r>
            <a:r>
              <a:rPr sz="1400" spc="35" dirty="0">
                <a:solidFill>
                  <a:srgbClr val="FFFFFF"/>
                </a:solidFill>
                <a:latin typeface="Calibri"/>
                <a:cs typeface="Calibri"/>
              </a:rPr>
              <a:t> </a:t>
            </a:r>
            <a:r>
              <a:rPr sz="1400" spc="110" dirty="0">
                <a:solidFill>
                  <a:srgbClr val="FFFFFF"/>
                </a:solidFill>
                <a:latin typeface="Calibri"/>
                <a:cs typeface="Calibri"/>
              </a:rPr>
              <a:t>M=2,</a:t>
            </a:r>
            <a:r>
              <a:rPr sz="1400" spc="40" dirty="0">
                <a:solidFill>
                  <a:srgbClr val="FFFFFF"/>
                </a:solidFill>
                <a:latin typeface="Calibri"/>
                <a:cs typeface="Calibri"/>
              </a:rPr>
              <a:t> </a:t>
            </a:r>
            <a:r>
              <a:rPr sz="1400" spc="110" dirty="0">
                <a:solidFill>
                  <a:srgbClr val="FFFFFF"/>
                </a:solidFill>
                <a:latin typeface="Calibri"/>
                <a:cs typeface="Calibri"/>
              </a:rPr>
              <a:t>πόσο</a:t>
            </a:r>
            <a:r>
              <a:rPr sz="1400" spc="40" dirty="0">
                <a:solidFill>
                  <a:srgbClr val="FFFFFF"/>
                </a:solidFill>
                <a:latin typeface="Calibri"/>
                <a:cs typeface="Calibri"/>
              </a:rPr>
              <a:t> </a:t>
            </a:r>
            <a:r>
              <a:rPr sz="1400" spc="80" dirty="0">
                <a:solidFill>
                  <a:srgbClr val="FFFFFF"/>
                </a:solidFill>
                <a:latin typeface="Calibri"/>
                <a:cs typeface="Calibri"/>
              </a:rPr>
              <a:t>είναι</a:t>
            </a:r>
            <a:r>
              <a:rPr sz="1400" spc="40" dirty="0">
                <a:solidFill>
                  <a:srgbClr val="FFFFFF"/>
                </a:solidFill>
                <a:latin typeface="Calibri"/>
                <a:cs typeface="Calibri"/>
              </a:rPr>
              <a:t> </a:t>
            </a:r>
            <a:r>
              <a:rPr sz="1400" spc="90" dirty="0">
                <a:solidFill>
                  <a:srgbClr val="FFFFFF"/>
                </a:solidFill>
                <a:latin typeface="Calibri"/>
                <a:cs typeface="Calibri"/>
              </a:rPr>
              <a:t>το</a:t>
            </a:r>
            <a:r>
              <a:rPr sz="1400" spc="40" dirty="0">
                <a:solidFill>
                  <a:srgbClr val="FFFFFF"/>
                </a:solidFill>
                <a:latin typeface="Calibri"/>
                <a:cs typeface="Calibri"/>
              </a:rPr>
              <a:t> </a:t>
            </a:r>
            <a:r>
              <a:rPr sz="1400" spc="110" dirty="0">
                <a:solidFill>
                  <a:srgbClr val="FFFFFF"/>
                </a:solidFill>
                <a:latin typeface="Calibri"/>
                <a:cs typeface="Calibri"/>
              </a:rPr>
              <a:t>C</a:t>
            </a:r>
            <a:endParaRPr sz="1400" dirty="0">
              <a:latin typeface="Calibri"/>
              <a:cs typeface="Calibri"/>
            </a:endParaRPr>
          </a:p>
          <a:p>
            <a:pPr marL="286385" indent="-273685">
              <a:lnSpc>
                <a:spcPct val="100000"/>
              </a:lnSpc>
              <a:spcBef>
                <a:spcPts val="1420"/>
              </a:spcBef>
              <a:buClr>
                <a:srgbClr val="FFBA00"/>
              </a:buClr>
              <a:buSzPct val="128571"/>
              <a:buFont typeface="Courier New"/>
              <a:buChar char="o"/>
              <a:tabLst>
                <a:tab pos="286385" algn="l"/>
              </a:tabLst>
            </a:pPr>
            <a:r>
              <a:rPr sz="1400" spc="160" dirty="0">
                <a:solidFill>
                  <a:srgbClr val="FFFFFF"/>
                </a:solidFill>
                <a:latin typeface="Calibri"/>
                <a:cs typeface="Calibri"/>
              </a:rPr>
              <a:t>Πώς</a:t>
            </a:r>
            <a:r>
              <a:rPr sz="1400" spc="40" dirty="0">
                <a:solidFill>
                  <a:srgbClr val="FFFFFF"/>
                </a:solidFill>
                <a:latin typeface="Calibri"/>
                <a:cs typeface="Calibri"/>
              </a:rPr>
              <a:t> </a:t>
            </a:r>
            <a:r>
              <a:rPr sz="1400" spc="140" dirty="0">
                <a:solidFill>
                  <a:srgbClr val="FFFFFF"/>
                </a:solidFill>
                <a:latin typeface="Calibri"/>
                <a:cs typeface="Calibri"/>
              </a:rPr>
              <a:t>να</a:t>
            </a:r>
            <a:r>
              <a:rPr sz="1400" spc="45" dirty="0">
                <a:solidFill>
                  <a:srgbClr val="FFFFFF"/>
                </a:solidFill>
                <a:latin typeface="Calibri"/>
                <a:cs typeface="Calibri"/>
              </a:rPr>
              <a:t> </a:t>
            </a:r>
            <a:r>
              <a:rPr sz="1400" spc="125" dirty="0">
                <a:solidFill>
                  <a:srgbClr val="FFFFFF"/>
                </a:solidFill>
                <a:latin typeface="Calibri"/>
                <a:cs typeface="Calibri"/>
              </a:rPr>
              <a:t>αποκρυπτογραφήσετε;</a:t>
            </a:r>
            <a:endParaRPr sz="1400" dirty="0">
              <a:latin typeface="Calibri"/>
              <a:cs typeface="Calibri"/>
            </a:endParaRPr>
          </a:p>
        </p:txBody>
      </p:sp>
      <p:pic>
        <p:nvPicPr>
          <p:cNvPr id="5" name="object 5"/>
          <p:cNvPicPr/>
          <p:nvPr/>
        </p:nvPicPr>
        <p:blipFill>
          <a:blip r:embed="rId2" cstate="print"/>
          <a:stretch>
            <a:fillRect/>
          </a:stretch>
        </p:blipFill>
        <p:spPr>
          <a:xfrm>
            <a:off x="7709852" y="5350827"/>
            <a:ext cx="1530032" cy="612140"/>
          </a:xfrm>
          <a:prstGeom prst="rect">
            <a:avLst/>
          </a:prstGeom>
        </p:spPr>
      </p:pic>
      <p:sp>
        <p:nvSpPr>
          <p:cNvPr id="6" name="object 6"/>
          <p:cNvSpPr txBox="1"/>
          <p:nvPr/>
        </p:nvSpPr>
        <p:spPr>
          <a:xfrm>
            <a:off x="10708005" y="5767006"/>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4</a:t>
            </a:r>
            <a:endParaRPr sz="1100">
              <a:latin typeface="Arial"/>
              <a:cs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320654"/>
            <a:ext cx="7724140" cy="513080"/>
          </a:xfrm>
          <a:prstGeom prst="rect">
            <a:avLst/>
          </a:prstGeom>
        </p:spPr>
        <p:txBody>
          <a:bodyPr vert="horz" wrap="square" lIns="0" tIns="12700" rIns="0" bIns="0" rtlCol="0">
            <a:spAutoFit/>
          </a:bodyPr>
          <a:lstStyle/>
          <a:p>
            <a:pPr marL="12700">
              <a:lnSpc>
                <a:spcPct val="100000"/>
              </a:lnSpc>
              <a:spcBef>
                <a:spcPts val="100"/>
              </a:spcBef>
            </a:pPr>
            <a:r>
              <a:rPr sz="3200" spc="135" dirty="0"/>
              <a:t>Επιθέσεις</a:t>
            </a:r>
            <a:r>
              <a:rPr sz="3200" spc="50" dirty="0"/>
              <a:t> </a:t>
            </a:r>
            <a:r>
              <a:rPr sz="3200" spc="135" dirty="0"/>
              <a:t>Bruteforce</a:t>
            </a:r>
            <a:r>
              <a:rPr sz="3200" spc="55" dirty="0"/>
              <a:t> </a:t>
            </a:r>
            <a:r>
              <a:rPr sz="3200" spc="150" dirty="0"/>
              <a:t>σε</a:t>
            </a:r>
            <a:r>
              <a:rPr sz="3200" spc="85" dirty="0"/>
              <a:t> </a:t>
            </a:r>
            <a:r>
              <a:rPr sz="3200" spc="135" dirty="0"/>
              <a:t>συναρτήσεις</a:t>
            </a:r>
            <a:r>
              <a:rPr sz="3200" spc="50" dirty="0"/>
              <a:t> </a:t>
            </a:r>
            <a:r>
              <a:rPr sz="3200" spc="160" dirty="0"/>
              <a:t>Hash</a:t>
            </a:r>
            <a:endParaRPr sz="3200" dirty="0"/>
          </a:p>
        </p:txBody>
      </p:sp>
      <p:pic>
        <p:nvPicPr>
          <p:cNvPr id="4" name="object 4"/>
          <p:cNvPicPr/>
          <p:nvPr/>
        </p:nvPicPr>
        <p:blipFill>
          <a:blip r:embed="rId2" cstate="print"/>
          <a:stretch>
            <a:fillRect/>
          </a:stretch>
        </p:blipFill>
        <p:spPr>
          <a:xfrm>
            <a:off x="8554284" y="3429000"/>
            <a:ext cx="2528170" cy="767567"/>
          </a:xfrm>
          <a:prstGeom prst="rect">
            <a:avLst/>
          </a:prstGeom>
        </p:spPr>
      </p:pic>
      <p:sp>
        <p:nvSpPr>
          <p:cNvPr id="8" name="object 8"/>
          <p:cNvSpPr txBox="1"/>
          <p:nvPr/>
        </p:nvSpPr>
        <p:spPr>
          <a:xfrm>
            <a:off x="11230292" y="6101397"/>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9</a:t>
            </a:r>
            <a:endParaRPr sz="850">
              <a:latin typeface="Calibri"/>
              <a:cs typeface="Calibri"/>
            </a:endParaRPr>
          </a:p>
        </p:txBody>
      </p:sp>
      <p:pic>
        <p:nvPicPr>
          <p:cNvPr id="9" name="object 9"/>
          <p:cNvPicPr/>
          <p:nvPr/>
        </p:nvPicPr>
        <p:blipFill>
          <a:blip r:embed="rId3" cstate="print"/>
          <a:stretch>
            <a:fillRect/>
          </a:stretch>
        </p:blipFill>
        <p:spPr>
          <a:xfrm>
            <a:off x="8288337" y="5745162"/>
            <a:ext cx="1530032" cy="612140"/>
          </a:xfrm>
          <a:prstGeom prst="rect">
            <a:avLst/>
          </a:prstGeom>
        </p:spPr>
      </p:pic>
      <p:sp>
        <p:nvSpPr>
          <p:cNvPr id="11" name="Rectangle 2">
            <a:extLst>
              <a:ext uri="{FF2B5EF4-FFF2-40B4-BE49-F238E27FC236}">
                <a16:creationId xmlns:a16="http://schemas.microsoft.com/office/drawing/2014/main" id="{0BFE99C0-94C8-37F2-A476-EBCDF892DAC9}"/>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2" name="Rectangle 3">
            <a:extLst>
              <a:ext uri="{FF2B5EF4-FFF2-40B4-BE49-F238E27FC236}">
                <a16:creationId xmlns:a16="http://schemas.microsoft.com/office/drawing/2014/main" id="{FB949ABF-37AA-8593-6A6A-6C48417395E9}"/>
              </a:ext>
            </a:extLst>
          </p:cNvPr>
          <p:cNvSpPr>
            <a:spLocks noChangeArrowheads="1"/>
          </p:cNvSpPr>
          <p:nvPr/>
        </p:nvSpPr>
        <p:spPr bwMode="auto">
          <a:xfrm>
            <a:off x="365342" y="2304563"/>
            <a:ext cx="6834371"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Arial" panose="020B0604020202020204" pitchFamily="34" charset="0"/>
              </a:rPr>
              <a:t>Αλγόριθμος Επίθεσης (Εξάντλησης):</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altLang="el-GR" sz="1600" b="0" i="0" u="none" strike="noStrike" cap="none" normalizeH="0" baseline="0" dirty="0">
                <a:ln>
                  <a:noFill/>
                </a:ln>
                <a:solidFill>
                  <a:schemeClr val="tx1"/>
                </a:solidFill>
                <a:effectLst/>
                <a:latin typeface="Arial" panose="020B0604020202020204" pitchFamily="34" charset="0"/>
              </a:rPr>
              <a:t>Επέλεξε</a:t>
            </a:r>
            <a:r>
              <a:rPr kumimoji="0" lang="el-GR" altLang="el-GR" sz="600" b="0" i="0" u="none" strike="noStrike" cap="none" normalizeH="0" baseline="0" dirty="0">
                <a:ln>
                  <a:noFill/>
                </a:ln>
                <a:solidFill>
                  <a:schemeClr val="tx1"/>
                </a:solidFill>
                <a:effectLst/>
                <a:latin typeface="Arial" panose="020B0604020202020204" pitchFamily="34" charset="0"/>
              </a:rPr>
              <a:t> </a:t>
            </a:r>
            <a:r>
              <a:rPr kumimoji="0" lang="el-GR" altLang="el-GR" sz="1800" b="1" i="0" u="none" strike="noStrike" cap="none" normalizeH="0" baseline="0" dirty="0">
                <a:ln>
                  <a:noFill/>
                </a:ln>
                <a:solidFill>
                  <a:schemeClr val="tx1"/>
                </a:solidFill>
                <a:effectLst/>
                <a:latin typeface="Arial" panose="020B0604020202020204" pitchFamily="34" charset="0"/>
              </a:rPr>
              <a:t>τυχαία τιμή x ∈ X</a:t>
            </a: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l-GR" altLang="el-GR" sz="1800" b="0" i="0" u="none" strike="noStrike" cap="none" normalizeH="0" baseline="0" dirty="0">
                <a:ln>
                  <a:noFill/>
                </a:ln>
                <a:solidFill>
                  <a:schemeClr val="tx1"/>
                </a:solidFill>
                <a:effectLst/>
                <a:latin typeface="Arial" panose="020B0604020202020204" pitchFamily="34" charset="0"/>
              </a:rPr>
              <a:t>Υπολόγισε </a:t>
            </a:r>
            <a:r>
              <a:rPr kumimoji="0" lang="el-GR" altLang="el-GR" sz="1800" b="1" i="0" u="none" strike="noStrike" cap="none" normalizeH="0" baseline="0" dirty="0">
                <a:ln>
                  <a:noFill/>
                </a:ln>
                <a:solidFill>
                  <a:schemeClr val="tx1"/>
                </a:solidFill>
                <a:effectLst/>
                <a:latin typeface="Arial" panose="020B0604020202020204" pitchFamily="34" charset="0"/>
              </a:rPr>
              <a:t>h(x)</a:t>
            </a:r>
            <a:r>
              <a:rPr kumimoji="0" lang="el-GR" altLang="el-GR" sz="1800" b="0" i="0" u="none" strike="noStrike" cap="none" normalizeH="0" baseline="0" dirty="0">
                <a:ln>
                  <a:noFill/>
                </a:ln>
                <a:solidFill>
                  <a:schemeClr val="tx1"/>
                </a:solidFill>
                <a:effectLst/>
                <a:latin typeface="Arial" panose="020B0604020202020204" pitchFamily="34" charset="0"/>
              </a:rPr>
              <a:t> και έλεγξε αν </a:t>
            </a:r>
            <a:r>
              <a:rPr kumimoji="0" lang="el-GR" altLang="el-GR" sz="1800" b="1" i="0" u="none" strike="noStrike" cap="none" normalizeH="0" baseline="0" dirty="0">
                <a:ln>
                  <a:noFill/>
                </a:ln>
                <a:solidFill>
                  <a:schemeClr val="tx1"/>
                </a:solidFill>
                <a:effectLst/>
                <a:latin typeface="Arial" panose="020B0604020202020204" pitchFamily="34" charset="0"/>
              </a:rPr>
              <a:t>h(x) = y</a:t>
            </a: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l-GR" altLang="el-GR" sz="1800" b="0" i="0" u="none" strike="noStrike" cap="none" normalizeH="0" baseline="0" dirty="0">
                <a:ln>
                  <a:noFill/>
                </a:ln>
                <a:solidFill>
                  <a:schemeClr val="tx1"/>
                </a:solidFill>
                <a:effectLst/>
                <a:latin typeface="Arial" panose="020B0604020202020204" pitchFamily="34" charset="0"/>
              </a:rPr>
              <a:t>Αν ναι, </a:t>
            </a:r>
            <a:r>
              <a:rPr kumimoji="0" lang="el-GR" altLang="el-GR" sz="1800" b="1" i="0" u="none" strike="noStrike" cap="none" normalizeH="0" baseline="0" dirty="0">
                <a:ln>
                  <a:noFill/>
                </a:ln>
                <a:solidFill>
                  <a:schemeClr val="tx1"/>
                </a:solidFill>
                <a:effectLst/>
                <a:latin typeface="Arial" panose="020B0604020202020204" pitchFamily="34" charset="0"/>
              </a:rPr>
              <a:t>επιστρέφει x</a:t>
            </a: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l-GR" altLang="el-GR" sz="1800" b="0" i="0" u="none" strike="noStrike" cap="none" normalizeH="0" baseline="0" dirty="0">
                <a:ln>
                  <a:noFill/>
                </a:ln>
                <a:solidFill>
                  <a:schemeClr val="tx1"/>
                </a:solidFill>
                <a:effectLst/>
                <a:latin typeface="Arial" panose="020B0604020202020204" pitchFamily="34" charset="0"/>
              </a:rPr>
              <a:t>Αν όχι, </a:t>
            </a:r>
            <a:r>
              <a:rPr kumimoji="0" lang="el-GR" altLang="el-GR" sz="1800" b="1" i="0" u="none" strike="noStrike" cap="none" normalizeH="0" baseline="0" dirty="0">
                <a:ln>
                  <a:noFill/>
                </a:ln>
                <a:solidFill>
                  <a:schemeClr val="tx1"/>
                </a:solidFill>
                <a:effectLst/>
                <a:latin typeface="Arial" panose="020B0604020202020204" pitchFamily="34" charset="0"/>
              </a:rPr>
              <a:t>επαναλαμβάνει</a:t>
            </a:r>
            <a:r>
              <a:rPr kumimoji="0" lang="el-GR" altLang="el-GR" sz="1800" b="0" i="0" u="none" strike="noStrike" cap="none" normalizeH="0" baseline="0" dirty="0">
                <a:ln>
                  <a:noFill/>
                </a:ln>
                <a:solidFill>
                  <a:schemeClr val="tx1"/>
                </a:solidFill>
                <a:effectLst/>
                <a:latin typeface="Arial" panose="020B0604020202020204" pitchFamily="34" charset="0"/>
              </a:rPr>
              <a:t> μέχρι να γίνει </a:t>
            </a:r>
            <a:r>
              <a:rPr kumimoji="0" lang="el-GR" altLang="el-GR" sz="1800" b="1" i="0" u="none" strike="noStrike" cap="none" normalizeH="0" baseline="0" dirty="0">
                <a:ln>
                  <a:noFill/>
                </a:ln>
                <a:solidFill>
                  <a:schemeClr val="tx1"/>
                </a:solidFill>
                <a:effectLst/>
                <a:latin typeface="Arial" panose="020B0604020202020204" pitchFamily="34" charset="0"/>
              </a:rPr>
              <a:t>q φορές</a:t>
            </a: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l-GR" altLang="el-GR" sz="1800" b="0" i="0" u="none" strike="noStrike" cap="none" normalizeH="0" baseline="0" dirty="0">
                <a:ln>
                  <a:noFill/>
                </a:ln>
                <a:solidFill>
                  <a:schemeClr val="tx1"/>
                </a:solidFill>
                <a:effectLst/>
                <a:latin typeface="Arial" panose="020B0604020202020204" pitchFamily="34" charset="0"/>
              </a:rPr>
              <a:t>Αν αποτύχει μετά από </a:t>
            </a:r>
            <a:r>
              <a:rPr kumimoji="0" lang="el-GR" altLang="el-GR" sz="1800" b="1" i="0" u="none" strike="noStrike" cap="none" normalizeH="0" baseline="0" dirty="0">
                <a:ln>
                  <a:noFill/>
                </a:ln>
                <a:solidFill>
                  <a:schemeClr val="tx1"/>
                </a:solidFill>
                <a:effectLst/>
                <a:latin typeface="Arial" panose="020B0604020202020204" pitchFamily="34" charset="0"/>
              </a:rPr>
              <a:t>q επαναλήψεις</a:t>
            </a:r>
            <a:r>
              <a:rPr kumimoji="0" lang="el-GR" altLang="el-GR" sz="1800" b="0" i="0" u="none" strike="noStrike" cap="none" normalizeH="0" baseline="0" dirty="0">
                <a:ln>
                  <a:noFill/>
                </a:ln>
                <a:solidFill>
                  <a:schemeClr val="tx1"/>
                </a:solidFill>
                <a:effectLst/>
                <a:latin typeface="Arial" panose="020B0604020202020204" pitchFamily="34" charset="0"/>
              </a:rPr>
              <a:t>, επιστρέφει </a:t>
            </a:r>
            <a:r>
              <a:rPr kumimoji="0" lang="el-GR" altLang="el-GR" sz="1800" b="1" i="0" u="none" strike="noStrike" cap="none" normalizeH="0" baseline="0" dirty="0">
                <a:ln>
                  <a:noFill/>
                </a:ln>
                <a:solidFill>
                  <a:schemeClr val="tx1"/>
                </a:solidFill>
                <a:effectLst/>
                <a:latin typeface="Arial" panose="020B0604020202020204" pitchFamily="34" charset="0"/>
              </a:rPr>
              <a:t>"αποτυχία"</a:t>
            </a: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91149838-FA52-69C5-5E7F-9544B7B35427}"/>
              </a:ext>
            </a:extLst>
          </p:cNvPr>
          <p:cNvSpPr txBox="1"/>
          <p:nvPr/>
        </p:nvSpPr>
        <p:spPr>
          <a:xfrm>
            <a:off x="331939" y="827235"/>
            <a:ext cx="6331906" cy="147732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Arial" panose="020B0604020202020204" pitchFamily="34" charset="0"/>
              </a:rPr>
              <a:t>Σκοπός:</a:t>
            </a:r>
            <a:br>
              <a:rPr kumimoji="0" lang="el-GR" altLang="el-GR" sz="1800" b="0" i="0" u="none" strike="noStrike" cap="none" normalizeH="0" baseline="0" dirty="0">
                <a:ln>
                  <a:noFill/>
                </a:ln>
                <a:solidFill>
                  <a:schemeClr val="tx1"/>
                </a:solidFill>
                <a:effectLst/>
                <a:latin typeface="Arial" panose="020B0604020202020204" pitchFamily="34" charset="0"/>
              </a:rPr>
            </a:br>
            <a:r>
              <a:rPr kumimoji="0" lang="el-GR" altLang="el-GR" sz="1800" b="0" i="0" u="none" strike="noStrike" cap="none" normalizeH="0" baseline="0" dirty="0">
                <a:ln>
                  <a:noFill/>
                </a:ln>
                <a:solidFill>
                  <a:schemeClr val="tx1"/>
                </a:solidFill>
                <a:effectLst/>
                <a:latin typeface="Arial" panose="020B0604020202020204" pitchFamily="34" charset="0"/>
              </a:rPr>
              <a:t>Δεδομένης μιας συνάρτησης </a:t>
            </a:r>
            <a:r>
              <a:rPr kumimoji="0" lang="el-GR" altLang="el-GR" sz="1800" b="1" i="0" u="none" strike="noStrike" cap="none" normalizeH="0" baseline="0" dirty="0">
                <a:ln>
                  <a:noFill/>
                </a:ln>
                <a:solidFill>
                  <a:schemeClr val="tx1"/>
                </a:solidFill>
                <a:effectLst/>
                <a:latin typeface="Arial" panose="020B0604020202020204" pitchFamily="34" charset="0"/>
              </a:rPr>
              <a:t>h: X → Y</a:t>
            </a:r>
            <a:r>
              <a:rPr kumimoji="0" lang="el-GR" altLang="el-GR" sz="1800" b="0" i="0" u="none" strike="noStrike" cap="none" normalizeH="0" baseline="0" dirty="0">
                <a:ln>
                  <a:noFill/>
                </a:ln>
                <a:solidFill>
                  <a:schemeClr val="tx1"/>
                </a:solidFill>
                <a:effectLst/>
                <a:latin typeface="Arial" panose="020B0604020202020204" pitchFamily="34" charset="0"/>
              </a:rPr>
              <a:t> και μιας τιμής </a:t>
            </a:r>
            <a:r>
              <a:rPr kumimoji="0" lang="el-GR" altLang="el-GR" sz="1800" b="1" i="0" u="none" strike="noStrike" cap="none" normalizeH="0" baseline="0" dirty="0">
                <a:ln>
                  <a:noFill/>
                </a:ln>
                <a:solidFill>
                  <a:schemeClr val="tx1"/>
                </a:solidFill>
                <a:effectLst/>
                <a:latin typeface="Arial" panose="020B0604020202020204" pitchFamily="34" charset="0"/>
              </a:rPr>
              <a:t>y ∈ Y</a:t>
            </a:r>
            <a:r>
              <a:rPr kumimoji="0" lang="el-GR" altLang="el-GR" sz="1800" b="0" i="0" u="none" strike="noStrike" cap="none" normalizeH="0" baseline="0" dirty="0">
                <a:ln>
                  <a:noFill/>
                </a:ln>
                <a:solidFill>
                  <a:schemeClr val="tx1"/>
                </a:solidFill>
                <a:effectLst/>
                <a:latin typeface="Arial" panose="020B0604020202020204" pitchFamily="34" charset="0"/>
              </a:rPr>
              <a:t>, να βρεθεί </a:t>
            </a:r>
            <a:r>
              <a:rPr kumimoji="0" lang="el-GR" altLang="el-GR" sz="1800" b="1" i="0" u="none" strike="noStrike" cap="none" normalizeH="0" baseline="0" dirty="0">
                <a:ln>
                  <a:noFill/>
                </a:ln>
                <a:solidFill>
                  <a:schemeClr val="tx1"/>
                </a:solidFill>
                <a:effectLst/>
                <a:latin typeface="Arial" panose="020B0604020202020204" pitchFamily="34" charset="0"/>
              </a:rPr>
              <a:t>x ∈ X</a:t>
            </a:r>
            <a:r>
              <a:rPr kumimoji="0" lang="el-GR" altLang="el-GR" sz="1800" b="0" i="0" u="none" strike="noStrike" cap="none" normalizeH="0" baseline="0" dirty="0">
                <a:ln>
                  <a:noFill/>
                </a:ln>
                <a:solidFill>
                  <a:schemeClr val="tx1"/>
                </a:solidFill>
                <a:effectLst/>
                <a:latin typeface="Arial" panose="020B0604020202020204" pitchFamily="34" charset="0"/>
              </a:rPr>
              <a:t> ώστε </a:t>
            </a:r>
            <a:r>
              <a:rPr kumimoji="0" lang="el-GR" altLang="el-GR" sz="1800" b="1" i="0" u="none" strike="noStrike" cap="none" normalizeH="0" baseline="0" dirty="0">
                <a:ln>
                  <a:noFill/>
                </a:ln>
                <a:solidFill>
                  <a:schemeClr val="tx1"/>
                </a:solidFill>
                <a:effectLst/>
                <a:latin typeface="Arial" panose="020B0604020202020204" pitchFamily="34" charset="0"/>
              </a:rPr>
              <a:t>h(x) = y</a:t>
            </a: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D7D4A11C-AB59-0E59-1660-40E48E17E614}"/>
              </a:ext>
            </a:extLst>
          </p:cNvPr>
          <p:cNvSpPr txBox="1"/>
          <p:nvPr/>
        </p:nvSpPr>
        <p:spPr>
          <a:xfrm>
            <a:off x="447805" y="4203091"/>
            <a:ext cx="6100174" cy="2031325"/>
          </a:xfrm>
          <a:prstGeom prst="rect">
            <a:avLst/>
          </a:prstGeom>
          <a:noFill/>
        </p:spPr>
        <p:txBody>
          <a:bodyPr wrap="square">
            <a:spAutoFit/>
          </a:bodyPr>
          <a:lstStyle/>
          <a:p>
            <a:pPr>
              <a:buNone/>
            </a:pPr>
            <a:r>
              <a:rPr lang="el-GR" b="1" dirty="0"/>
              <a:t>Πιθανότητα Επιτυχίας (Κατά Μέσο Όρο):</a:t>
            </a:r>
          </a:p>
          <a:p>
            <a:pPr>
              <a:buFont typeface="Arial" panose="020B0604020202020204" pitchFamily="34" charset="0"/>
              <a:buChar char="•"/>
            </a:pPr>
            <a:r>
              <a:rPr lang="el-GR" dirty="0"/>
              <a:t>Αν </a:t>
            </a:r>
            <a:r>
              <a:rPr lang="el-GR" b="1" dirty="0"/>
              <a:t>|Y| είναι μεγάλο</a:t>
            </a:r>
            <a:r>
              <a:rPr lang="el-GR" dirty="0"/>
              <a:t>, τότε η πιθανότητα επιτυχίας προσεγγίζεται καλά</a:t>
            </a:r>
          </a:p>
          <a:p>
            <a:pPr>
              <a:buFont typeface="Arial" panose="020B0604020202020204" pitchFamily="34" charset="0"/>
              <a:buChar char="•"/>
            </a:pPr>
            <a:r>
              <a:rPr lang="el-GR" dirty="0"/>
              <a:t>Αν ο λόγος </a:t>
            </a:r>
            <a:r>
              <a:rPr lang="el-GR" b="1" dirty="0"/>
              <a:t>q / |Y|</a:t>
            </a:r>
            <a:r>
              <a:rPr lang="el-GR" dirty="0"/>
              <a:t> είναι </a:t>
            </a:r>
            <a:r>
              <a:rPr lang="el-GR" b="1" dirty="0"/>
              <a:t>μικρός (π.χ. &lt; 0.5)</a:t>
            </a:r>
            <a:r>
              <a:rPr lang="el-GR" dirty="0"/>
              <a:t>, τότε:</a:t>
            </a:r>
          </a:p>
          <a:p>
            <a:pPr marL="742950" lvl="1" indent="-285750">
              <a:buFont typeface="Arial" panose="020B0604020202020204" pitchFamily="34" charset="0"/>
              <a:buChar char="•"/>
            </a:pPr>
            <a:r>
              <a:rPr lang="el-GR" dirty="0"/>
              <a:t>Για </a:t>
            </a:r>
            <a:r>
              <a:rPr lang="el-GR" b="1" dirty="0"/>
              <a:t>|Y| = 2ᵐ</a:t>
            </a:r>
            <a:r>
              <a:rPr lang="el-GR" dirty="0"/>
              <a:t>, ώστε η πιθανότητα επιτυχίας </a:t>
            </a:r>
            <a:r>
              <a:rPr lang="el-GR" b="1" dirty="0"/>
              <a:t>ε ≈ 0.5</a:t>
            </a:r>
            <a:r>
              <a:rPr lang="el-GR" dirty="0"/>
              <a:t>, απαιτείται περίπου:</a:t>
            </a:r>
            <a:br>
              <a:rPr lang="el-GR" dirty="0"/>
            </a:br>
            <a:r>
              <a:rPr lang="el-GR" b="1" dirty="0"/>
              <a:t>q ≈ 2ᵐ⁻¹</a:t>
            </a:r>
            <a:endParaRPr lang="el-G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668655" y="773747"/>
            <a:ext cx="7724140" cy="513080"/>
          </a:xfrm>
          <a:prstGeom prst="rect">
            <a:avLst/>
          </a:prstGeom>
        </p:spPr>
        <p:txBody>
          <a:bodyPr vert="horz" wrap="square" lIns="0" tIns="12700" rIns="0" bIns="0" rtlCol="0">
            <a:spAutoFit/>
          </a:bodyPr>
          <a:lstStyle/>
          <a:p>
            <a:pPr marL="12700">
              <a:lnSpc>
                <a:spcPct val="100000"/>
              </a:lnSpc>
              <a:spcBef>
                <a:spcPts val="100"/>
              </a:spcBef>
            </a:pPr>
            <a:r>
              <a:rPr sz="3200" spc="135" dirty="0">
                <a:solidFill>
                  <a:srgbClr val="FFFFFF"/>
                </a:solidFill>
              </a:rPr>
              <a:t>Επιθέσεις</a:t>
            </a:r>
            <a:r>
              <a:rPr sz="3200" spc="50" dirty="0">
                <a:solidFill>
                  <a:srgbClr val="FFFFFF"/>
                </a:solidFill>
              </a:rPr>
              <a:t> </a:t>
            </a:r>
            <a:r>
              <a:rPr sz="3200" spc="135" dirty="0">
                <a:solidFill>
                  <a:srgbClr val="FFFFFF"/>
                </a:solidFill>
              </a:rPr>
              <a:t>Bruteforce</a:t>
            </a:r>
            <a:r>
              <a:rPr sz="3200" spc="55" dirty="0">
                <a:solidFill>
                  <a:srgbClr val="FFFFFF"/>
                </a:solidFill>
              </a:rPr>
              <a:t> </a:t>
            </a:r>
            <a:r>
              <a:rPr sz="3200" spc="150" dirty="0">
                <a:solidFill>
                  <a:srgbClr val="FFFFFF"/>
                </a:solidFill>
              </a:rPr>
              <a:t>σε</a:t>
            </a:r>
            <a:r>
              <a:rPr sz="3200" spc="85" dirty="0">
                <a:solidFill>
                  <a:srgbClr val="FFFFFF"/>
                </a:solidFill>
              </a:rPr>
              <a:t> </a:t>
            </a:r>
            <a:r>
              <a:rPr sz="3200" spc="135" dirty="0">
                <a:solidFill>
                  <a:srgbClr val="FFFFFF"/>
                </a:solidFill>
              </a:rPr>
              <a:t>συναρτήσεις</a:t>
            </a:r>
            <a:r>
              <a:rPr sz="3200" spc="50" dirty="0">
                <a:solidFill>
                  <a:srgbClr val="FFFFFF"/>
                </a:solidFill>
              </a:rPr>
              <a:t> </a:t>
            </a:r>
            <a:r>
              <a:rPr sz="3200" spc="160" dirty="0">
                <a:solidFill>
                  <a:srgbClr val="FFFFFF"/>
                </a:solidFill>
              </a:rPr>
              <a:t>Hash</a:t>
            </a:r>
            <a:endParaRPr sz="3200"/>
          </a:p>
        </p:txBody>
      </p:sp>
      <p:sp>
        <p:nvSpPr>
          <p:cNvPr id="4" name="object 4"/>
          <p:cNvSpPr txBox="1"/>
          <p:nvPr/>
        </p:nvSpPr>
        <p:spPr>
          <a:xfrm>
            <a:off x="840105" y="1600834"/>
            <a:ext cx="5892800" cy="3339376"/>
          </a:xfrm>
          <a:prstGeom prst="rect">
            <a:avLst/>
          </a:prstGeom>
        </p:spPr>
        <p:txBody>
          <a:bodyPr vert="horz" wrap="square" lIns="0" tIns="0" rIns="0" bIns="0" rtlCol="0">
            <a:spAutoFit/>
          </a:bodyPr>
          <a:lstStyle/>
          <a:p>
            <a:pPr marL="286385" indent="-273685">
              <a:lnSpc>
                <a:spcPts val="1480"/>
              </a:lnSpc>
              <a:buClr>
                <a:srgbClr val="FFBA00"/>
              </a:buClr>
              <a:buSzPct val="127272"/>
              <a:buFont typeface="Courier New"/>
              <a:buChar char="o"/>
              <a:tabLst>
                <a:tab pos="285750" algn="l"/>
                <a:tab pos="286385" algn="l"/>
              </a:tabLst>
            </a:pPr>
            <a:r>
              <a:rPr sz="1400" spc="65" dirty="0">
                <a:solidFill>
                  <a:srgbClr val="FFFFFF"/>
                </a:solidFill>
                <a:latin typeface="Calibri"/>
                <a:cs typeface="Calibri"/>
              </a:rPr>
              <a:t>Επιτιθέμενοι</a:t>
            </a:r>
            <a:r>
              <a:rPr sz="1400" spc="35" dirty="0">
                <a:solidFill>
                  <a:srgbClr val="FFFFFF"/>
                </a:solidFill>
                <a:latin typeface="Calibri"/>
                <a:cs typeface="Calibri"/>
              </a:rPr>
              <a:t> </a:t>
            </a:r>
            <a:r>
              <a:rPr sz="1400" spc="65" dirty="0">
                <a:solidFill>
                  <a:srgbClr val="FFFFFF"/>
                </a:solidFill>
                <a:latin typeface="Calibri"/>
                <a:cs typeface="Calibri"/>
              </a:rPr>
              <a:t>στην</a:t>
            </a:r>
            <a:r>
              <a:rPr sz="1400" spc="15" dirty="0">
                <a:solidFill>
                  <a:srgbClr val="FFFFFF"/>
                </a:solidFill>
                <a:latin typeface="Calibri"/>
                <a:cs typeface="Calibri"/>
              </a:rPr>
              <a:t> </a:t>
            </a:r>
            <a:r>
              <a:rPr sz="1400" spc="65" dirty="0">
                <a:solidFill>
                  <a:srgbClr val="FFFFFF"/>
                </a:solidFill>
                <a:latin typeface="Calibri"/>
                <a:cs typeface="Calibri"/>
              </a:rPr>
              <a:t>αντίσταση</a:t>
            </a:r>
            <a:r>
              <a:rPr sz="1400" spc="30" dirty="0">
                <a:solidFill>
                  <a:srgbClr val="FFFFFF"/>
                </a:solidFill>
                <a:latin typeface="Calibri"/>
                <a:cs typeface="Calibri"/>
              </a:rPr>
              <a:t> </a:t>
            </a:r>
            <a:r>
              <a:rPr sz="1400" spc="75" dirty="0">
                <a:solidFill>
                  <a:srgbClr val="FFFFFF"/>
                </a:solidFill>
                <a:latin typeface="Calibri"/>
                <a:cs typeface="Calibri"/>
              </a:rPr>
              <a:t>στη</a:t>
            </a:r>
            <a:r>
              <a:rPr sz="1400" spc="40" dirty="0">
                <a:solidFill>
                  <a:srgbClr val="FFFFFF"/>
                </a:solidFill>
                <a:latin typeface="Calibri"/>
                <a:cs typeface="Calibri"/>
              </a:rPr>
              <a:t> </a:t>
            </a:r>
            <a:r>
              <a:rPr sz="1400" spc="80" dirty="0">
                <a:solidFill>
                  <a:srgbClr val="FFFFFF"/>
                </a:solidFill>
                <a:latin typeface="Calibri"/>
                <a:cs typeface="Calibri"/>
              </a:rPr>
              <a:t>σύγκρουση</a:t>
            </a:r>
            <a:endParaRPr sz="1400" dirty="0">
              <a:latin typeface="Calibri"/>
              <a:cs typeface="Calibri"/>
            </a:endParaRPr>
          </a:p>
          <a:p>
            <a:pPr>
              <a:lnSpc>
                <a:spcPct val="100000"/>
              </a:lnSpc>
              <a:spcBef>
                <a:spcPts val="35"/>
              </a:spcBef>
              <a:buClr>
                <a:srgbClr val="FFBA00"/>
              </a:buClr>
              <a:buFont typeface="Courier New"/>
              <a:buChar char="o"/>
            </a:pPr>
            <a:endParaRPr lang="el-GR" sz="1900" dirty="0">
              <a:solidFill>
                <a:schemeClr val="bg1"/>
              </a:solidFill>
              <a:latin typeface="Calibri"/>
              <a:cs typeface="Calibri"/>
            </a:endParaRPr>
          </a:p>
          <a:p>
            <a:pPr>
              <a:lnSpc>
                <a:spcPct val="100000"/>
              </a:lnSpc>
              <a:spcBef>
                <a:spcPts val="35"/>
              </a:spcBef>
              <a:buClr>
                <a:srgbClr val="FFBA00"/>
              </a:buClr>
              <a:buFont typeface="Courier New"/>
              <a:buChar char="o"/>
            </a:pPr>
            <a:r>
              <a:rPr lang="el-GR" sz="1900" dirty="0">
                <a:solidFill>
                  <a:schemeClr val="bg1"/>
                </a:solidFill>
                <a:latin typeface="Calibri"/>
                <a:cs typeface="Calibri"/>
              </a:rPr>
              <a:t>Σκοπός: Να βρεθούν x, x' ∈ X, με x ≠ x', τέτοια ώστε:</a:t>
            </a:r>
            <a:br>
              <a:rPr lang="el-GR" sz="1900" dirty="0">
                <a:solidFill>
                  <a:schemeClr val="bg1"/>
                </a:solidFill>
                <a:latin typeface="Calibri"/>
                <a:cs typeface="Calibri"/>
              </a:rPr>
            </a:br>
            <a:r>
              <a:rPr lang="el-GR" sz="1900" dirty="0">
                <a:solidFill>
                  <a:schemeClr val="bg1"/>
                </a:solidFill>
                <a:latin typeface="Calibri"/>
                <a:cs typeface="Calibri"/>
              </a:rPr>
              <a:t>h(x) = h(x')</a:t>
            </a:r>
          </a:p>
          <a:p>
            <a:pPr>
              <a:lnSpc>
                <a:spcPct val="100000"/>
              </a:lnSpc>
              <a:spcBef>
                <a:spcPts val="35"/>
              </a:spcBef>
              <a:buClr>
                <a:srgbClr val="FFBA00"/>
              </a:buClr>
              <a:buFont typeface="Courier New"/>
              <a:buChar char="o"/>
            </a:pPr>
            <a:endParaRPr lang="el-GR" sz="1900" dirty="0">
              <a:latin typeface="Calibri"/>
              <a:cs typeface="Calibri"/>
            </a:endParaRPr>
          </a:p>
          <a:p>
            <a:pPr>
              <a:lnSpc>
                <a:spcPct val="100000"/>
              </a:lnSpc>
              <a:spcBef>
                <a:spcPts val="35"/>
              </a:spcBef>
              <a:buClr>
                <a:srgbClr val="FFBA00"/>
              </a:buClr>
              <a:buFont typeface="Courier New"/>
              <a:buChar char="o"/>
            </a:pPr>
            <a:endParaRPr lang="el-GR" sz="1900" dirty="0">
              <a:latin typeface="Calibri"/>
              <a:cs typeface="Calibri"/>
            </a:endParaRPr>
          </a:p>
          <a:p>
            <a:pPr marL="762635" lvl="1" indent="-274955">
              <a:lnSpc>
                <a:spcPct val="100000"/>
              </a:lnSpc>
              <a:buSzPct val="127272"/>
              <a:buChar char="—"/>
              <a:tabLst>
                <a:tab pos="762000" algn="l"/>
                <a:tab pos="762635" algn="l"/>
              </a:tabLst>
            </a:pPr>
            <a:r>
              <a:rPr lang="el-GR" sz="1100" spc="90" dirty="0">
                <a:solidFill>
                  <a:srgbClr val="FFFFFF"/>
                </a:solidFill>
                <a:latin typeface="Calibri"/>
                <a:cs typeface="Calibri"/>
              </a:rPr>
              <a:t>Αλγόριθμος Επίθεσης (Αναζήτησης Σύγκρουσης):</a:t>
            </a:r>
          </a:p>
          <a:p>
            <a:pPr marL="762635" lvl="1" indent="-274955">
              <a:lnSpc>
                <a:spcPct val="100000"/>
              </a:lnSpc>
              <a:buSzPct val="127272"/>
              <a:buChar char="—"/>
              <a:tabLst>
                <a:tab pos="762000" algn="l"/>
                <a:tab pos="762635" algn="l"/>
              </a:tabLst>
            </a:pPr>
            <a:r>
              <a:rPr lang="el-GR" sz="1100" spc="90" dirty="0">
                <a:solidFill>
                  <a:srgbClr val="FFFFFF"/>
                </a:solidFill>
                <a:latin typeface="Calibri"/>
                <a:cs typeface="Calibri"/>
              </a:rPr>
              <a:t>Επιλέγεται ένα τυχαίο σύνολο X₀ από q τιμές στο πεδίο X</a:t>
            </a:r>
          </a:p>
          <a:p>
            <a:pPr marL="762635" lvl="1" indent="-274955">
              <a:lnSpc>
                <a:spcPct val="100000"/>
              </a:lnSpc>
              <a:buSzPct val="127272"/>
              <a:buChar char="—"/>
              <a:tabLst>
                <a:tab pos="762000" algn="l"/>
                <a:tab pos="762635" algn="l"/>
              </a:tabLst>
            </a:pPr>
            <a:r>
              <a:rPr lang="el-GR" sz="1100" spc="90" dirty="0">
                <a:solidFill>
                  <a:srgbClr val="FFFFFF"/>
                </a:solidFill>
                <a:latin typeface="Calibri"/>
                <a:cs typeface="Calibri"/>
              </a:rPr>
              <a:t>Για κάθε x ∈ X₀, υπολογίζεται η τιμή yₓ = h(x)</a:t>
            </a:r>
          </a:p>
          <a:p>
            <a:pPr marL="762635" lvl="1" indent="-274955">
              <a:lnSpc>
                <a:spcPct val="100000"/>
              </a:lnSpc>
              <a:buSzPct val="127272"/>
              <a:buChar char="—"/>
              <a:tabLst>
                <a:tab pos="762000" algn="l"/>
                <a:tab pos="762635" algn="l"/>
              </a:tabLst>
            </a:pPr>
            <a:r>
              <a:rPr lang="el-GR" sz="1100" spc="90" dirty="0">
                <a:solidFill>
                  <a:srgbClr val="FFFFFF"/>
                </a:solidFill>
                <a:latin typeface="Calibri"/>
                <a:cs typeface="Calibri"/>
              </a:rPr>
              <a:t>Αν βρεθούν δύο διαφορετικά στοιχεία x, x' ∈ X₀, με yₓ = yₓ', τότε:</a:t>
            </a:r>
          </a:p>
          <a:p>
            <a:pPr marL="762635" lvl="1" indent="-274955">
              <a:lnSpc>
                <a:spcPct val="100000"/>
              </a:lnSpc>
              <a:buSzPct val="127272"/>
              <a:buChar char="—"/>
              <a:tabLst>
                <a:tab pos="762000" algn="l"/>
                <a:tab pos="762635" algn="l"/>
              </a:tabLst>
            </a:pPr>
            <a:r>
              <a:rPr lang="el-GR" sz="1100" spc="90" dirty="0">
                <a:solidFill>
                  <a:srgbClr val="FFFFFF"/>
                </a:solidFill>
                <a:latin typeface="Calibri"/>
                <a:cs typeface="Calibri"/>
              </a:rPr>
              <a:t>Επιστρέφεται το ζεύγος (x, x') ως σύγκρουση</a:t>
            </a:r>
          </a:p>
          <a:p>
            <a:pPr marL="762635" lvl="1" indent="-274955">
              <a:lnSpc>
                <a:spcPct val="100000"/>
              </a:lnSpc>
              <a:buSzPct val="127272"/>
              <a:buChar char="—"/>
              <a:tabLst>
                <a:tab pos="762000" algn="l"/>
                <a:tab pos="762635" algn="l"/>
              </a:tabLst>
            </a:pPr>
            <a:r>
              <a:rPr lang="el-GR" sz="1100" spc="90" dirty="0">
                <a:solidFill>
                  <a:srgbClr val="FFFFFF"/>
                </a:solidFill>
                <a:latin typeface="Calibri"/>
                <a:cs typeface="Calibri"/>
              </a:rPr>
              <a:t>Αν δεν βρεθεί σύγκρουση, η διαδικασία αποτυγχάνει</a:t>
            </a:r>
          </a:p>
          <a:p>
            <a:pPr marL="762635" lvl="1" indent="-274955">
              <a:lnSpc>
                <a:spcPct val="100000"/>
              </a:lnSpc>
              <a:buSzPct val="127272"/>
              <a:buChar char="—"/>
              <a:tabLst>
                <a:tab pos="762000" algn="l"/>
                <a:tab pos="762635" algn="l"/>
              </a:tabLst>
            </a:pPr>
            <a:endParaRPr lang="el-GR" sz="1100" spc="90" dirty="0">
              <a:solidFill>
                <a:srgbClr val="FFFFFF"/>
              </a:solidFill>
              <a:latin typeface="Calibri"/>
              <a:cs typeface="Calibri"/>
            </a:endParaRPr>
          </a:p>
          <a:p>
            <a:pPr>
              <a:lnSpc>
                <a:spcPct val="100000"/>
              </a:lnSpc>
            </a:pPr>
            <a:endParaRPr sz="1100" dirty="0">
              <a:latin typeface="Calibri"/>
              <a:cs typeface="Calibri"/>
            </a:endParaRPr>
          </a:p>
          <a:p>
            <a:pPr>
              <a:lnSpc>
                <a:spcPct val="100000"/>
              </a:lnSpc>
              <a:spcBef>
                <a:spcPts val="25"/>
              </a:spcBef>
            </a:pPr>
            <a:endParaRPr sz="1050" dirty="0">
              <a:latin typeface="Calibri"/>
              <a:cs typeface="Calibri"/>
            </a:endParaRPr>
          </a:p>
          <a:p>
            <a:pPr marL="762635" lvl="1" indent="-274955">
              <a:lnSpc>
                <a:spcPct val="100000"/>
              </a:lnSpc>
              <a:buSzPct val="127272"/>
              <a:buChar char="—"/>
              <a:tabLst>
                <a:tab pos="762000" algn="l"/>
                <a:tab pos="762635" algn="l"/>
              </a:tabLst>
            </a:pPr>
            <a:r>
              <a:rPr sz="1100" spc="100" dirty="0">
                <a:solidFill>
                  <a:srgbClr val="FFFFFF"/>
                </a:solidFill>
                <a:latin typeface="Calibri"/>
                <a:cs typeface="Calibri"/>
              </a:rPr>
              <a:t>Η</a:t>
            </a:r>
            <a:r>
              <a:rPr sz="1100" spc="25" dirty="0">
                <a:solidFill>
                  <a:srgbClr val="FFFFFF"/>
                </a:solidFill>
                <a:latin typeface="Calibri"/>
                <a:cs typeface="Calibri"/>
              </a:rPr>
              <a:t> </a:t>
            </a:r>
            <a:r>
              <a:rPr sz="1100" spc="80" dirty="0">
                <a:solidFill>
                  <a:srgbClr val="FFFFFF"/>
                </a:solidFill>
                <a:latin typeface="Calibri"/>
                <a:cs typeface="Calibri"/>
              </a:rPr>
              <a:t>μέση</a:t>
            </a:r>
            <a:r>
              <a:rPr sz="1100" spc="25" dirty="0">
                <a:solidFill>
                  <a:srgbClr val="FFFFFF"/>
                </a:solidFill>
                <a:latin typeface="Calibri"/>
                <a:cs typeface="Calibri"/>
              </a:rPr>
              <a:t> </a:t>
            </a:r>
            <a:r>
              <a:rPr sz="1100" spc="75" dirty="0">
                <a:solidFill>
                  <a:srgbClr val="FFFFFF"/>
                </a:solidFill>
                <a:latin typeface="Calibri"/>
                <a:cs typeface="Calibri"/>
              </a:rPr>
              <a:t>πιθανότητα</a:t>
            </a:r>
            <a:r>
              <a:rPr sz="1100" spc="30" dirty="0">
                <a:solidFill>
                  <a:srgbClr val="FFFFFF"/>
                </a:solidFill>
                <a:latin typeface="Calibri"/>
                <a:cs typeface="Calibri"/>
              </a:rPr>
              <a:t> </a:t>
            </a:r>
            <a:r>
              <a:rPr sz="1100" spc="70" dirty="0">
                <a:solidFill>
                  <a:srgbClr val="FFFFFF"/>
                </a:solidFill>
                <a:latin typeface="Calibri"/>
                <a:cs typeface="Calibri"/>
              </a:rPr>
              <a:t>επιτυχίας</a:t>
            </a:r>
            <a:r>
              <a:rPr sz="1100" spc="25" dirty="0">
                <a:solidFill>
                  <a:srgbClr val="FFFFFF"/>
                </a:solidFill>
                <a:latin typeface="Calibri"/>
                <a:cs typeface="Calibri"/>
              </a:rPr>
              <a:t> </a:t>
            </a:r>
            <a:r>
              <a:rPr sz="1100" spc="40" dirty="0">
                <a:solidFill>
                  <a:srgbClr val="FFFFFF"/>
                </a:solidFill>
                <a:latin typeface="Calibri"/>
                <a:cs typeface="Calibri"/>
              </a:rPr>
              <a:t>είναι</a:t>
            </a:r>
            <a:endParaRPr sz="1100" dirty="0">
              <a:latin typeface="Calibri"/>
              <a:cs typeface="Calibri"/>
            </a:endParaRPr>
          </a:p>
        </p:txBody>
      </p:sp>
      <p:sp>
        <p:nvSpPr>
          <p:cNvPr id="5" name="object 5"/>
          <p:cNvSpPr txBox="1"/>
          <p:nvPr/>
        </p:nvSpPr>
        <p:spPr>
          <a:xfrm>
            <a:off x="1277619" y="5036343"/>
            <a:ext cx="4101465" cy="537845"/>
          </a:xfrm>
          <a:prstGeom prst="rect">
            <a:avLst/>
          </a:prstGeom>
        </p:spPr>
        <p:txBody>
          <a:bodyPr vert="horz" wrap="square" lIns="0" tIns="31750" rIns="0" bIns="0" rtlCol="0">
            <a:spAutoFit/>
          </a:bodyPr>
          <a:lstStyle/>
          <a:p>
            <a:pPr marL="325120" indent="-274320">
              <a:lnSpc>
                <a:spcPct val="100000"/>
              </a:lnSpc>
              <a:spcBef>
                <a:spcPts val="250"/>
              </a:spcBef>
              <a:buSzPct val="127272"/>
              <a:buChar char="—"/>
              <a:tabLst>
                <a:tab pos="324485" algn="l"/>
                <a:tab pos="325120" algn="l"/>
              </a:tabLst>
            </a:pPr>
            <a:r>
              <a:rPr sz="1100" spc="110" dirty="0">
                <a:solidFill>
                  <a:srgbClr val="FFFFFF"/>
                </a:solidFill>
                <a:latin typeface="Calibri"/>
                <a:cs typeface="Calibri"/>
              </a:rPr>
              <a:t>Έστω</a:t>
            </a:r>
            <a:r>
              <a:rPr sz="1100" spc="45" dirty="0">
                <a:solidFill>
                  <a:srgbClr val="FFFFFF"/>
                </a:solidFill>
                <a:latin typeface="Calibri"/>
                <a:cs typeface="Calibri"/>
              </a:rPr>
              <a:t> </a:t>
            </a:r>
            <a:r>
              <a:rPr sz="1100" spc="100" dirty="0">
                <a:solidFill>
                  <a:srgbClr val="FFFFFF"/>
                </a:solidFill>
                <a:latin typeface="Calibri"/>
                <a:cs typeface="Calibri"/>
              </a:rPr>
              <a:t>|Y|=2m</a:t>
            </a:r>
            <a:r>
              <a:rPr sz="1050" spc="150" baseline="19841" dirty="0">
                <a:solidFill>
                  <a:srgbClr val="FFFFFF"/>
                </a:solidFill>
                <a:latin typeface="Calibri"/>
                <a:cs typeface="Calibri"/>
              </a:rPr>
              <a:t>,</a:t>
            </a:r>
            <a:r>
              <a:rPr sz="1050" spc="52" baseline="19841" dirty="0">
                <a:solidFill>
                  <a:srgbClr val="FFFFFF"/>
                </a:solidFill>
                <a:latin typeface="Calibri"/>
                <a:cs typeface="Calibri"/>
              </a:rPr>
              <a:t> </a:t>
            </a:r>
            <a:r>
              <a:rPr sz="1100" spc="90" dirty="0">
                <a:solidFill>
                  <a:srgbClr val="FFFFFF"/>
                </a:solidFill>
                <a:latin typeface="Calibri"/>
                <a:cs typeface="Calibri"/>
              </a:rPr>
              <a:t>για</a:t>
            </a:r>
            <a:r>
              <a:rPr sz="1100" spc="50" dirty="0">
                <a:solidFill>
                  <a:srgbClr val="FFFFFF"/>
                </a:solidFill>
                <a:latin typeface="Calibri"/>
                <a:cs typeface="Calibri"/>
              </a:rPr>
              <a:t> </a:t>
            </a:r>
            <a:r>
              <a:rPr sz="1100" spc="110" dirty="0">
                <a:solidFill>
                  <a:srgbClr val="FFFFFF"/>
                </a:solidFill>
                <a:latin typeface="Calibri"/>
                <a:cs typeface="Calibri"/>
              </a:rPr>
              <a:t>να</a:t>
            </a:r>
            <a:r>
              <a:rPr sz="1100" spc="55" dirty="0">
                <a:solidFill>
                  <a:srgbClr val="FFFFFF"/>
                </a:solidFill>
                <a:latin typeface="Calibri"/>
                <a:cs typeface="Calibri"/>
              </a:rPr>
              <a:t> </a:t>
            </a:r>
            <a:r>
              <a:rPr sz="1100" spc="85" dirty="0">
                <a:solidFill>
                  <a:srgbClr val="FFFFFF"/>
                </a:solidFill>
                <a:latin typeface="Calibri"/>
                <a:cs typeface="Calibri"/>
              </a:rPr>
              <a:t>είναι</a:t>
            </a:r>
            <a:r>
              <a:rPr sz="1100" spc="55" dirty="0">
                <a:solidFill>
                  <a:srgbClr val="FFFFFF"/>
                </a:solidFill>
                <a:latin typeface="Calibri"/>
                <a:cs typeface="Calibri"/>
              </a:rPr>
              <a:t> </a:t>
            </a:r>
            <a:r>
              <a:rPr sz="1100" spc="95" dirty="0">
                <a:solidFill>
                  <a:srgbClr val="FFFFFF"/>
                </a:solidFill>
                <a:latin typeface="Calibri"/>
                <a:cs typeface="Calibri"/>
              </a:rPr>
              <a:t>το</a:t>
            </a:r>
            <a:r>
              <a:rPr sz="1100" spc="45" dirty="0">
                <a:solidFill>
                  <a:srgbClr val="FFFFFF"/>
                </a:solidFill>
                <a:latin typeface="Calibri"/>
                <a:cs typeface="Calibri"/>
              </a:rPr>
              <a:t> </a:t>
            </a:r>
            <a:r>
              <a:rPr sz="1100" spc="100" dirty="0">
                <a:solidFill>
                  <a:srgbClr val="FFFFFF"/>
                </a:solidFill>
                <a:latin typeface="Calibri"/>
                <a:cs typeface="Calibri"/>
              </a:rPr>
              <a:t>ε</a:t>
            </a:r>
            <a:r>
              <a:rPr sz="1100" spc="50" dirty="0">
                <a:solidFill>
                  <a:srgbClr val="FFFFFF"/>
                </a:solidFill>
                <a:latin typeface="Calibri"/>
                <a:cs typeface="Calibri"/>
              </a:rPr>
              <a:t> </a:t>
            </a:r>
            <a:r>
              <a:rPr sz="1100" spc="100" dirty="0">
                <a:solidFill>
                  <a:srgbClr val="FFFFFF"/>
                </a:solidFill>
                <a:latin typeface="Calibri"/>
                <a:cs typeface="Calibri"/>
              </a:rPr>
              <a:t>κοντά</a:t>
            </a:r>
            <a:r>
              <a:rPr sz="1100" spc="45" dirty="0">
                <a:solidFill>
                  <a:srgbClr val="FFFFFF"/>
                </a:solidFill>
                <a:latin typeface="Calibri"/>
                <a:cs typeface="Calibri"/>
              </a:rPr>
              <a:t> </a:t>
            </a:r>
            <a:r>
              <a:rPr sz="1100" spc="100" dirty="0">
                <a:solidFill>
                  <a:srgbClr val="FFFFFF"/>
                </a:solidFill>
                <a:latin typeface="Calibri"/>
                <a:cs typeface="Calibri"/>
              </a:rPr>
              <a:t>στο</a:t>
            </a:r>
            <a:r>
              <a:rPr sz="1100" spc="50" dirty="0">
                <a:solidFill>
                  <a:srgbClr val="FFFFFF"/>
                </a:solidFill>
                <a:latin typeface="Calibri"/>
                <a:cs typeface="Calibri"/>
              </a:rPr>
              <a:t> </a:t>
            </a:r>
            <a:r>
              <a:rPr sz="1100" spc="80" dirty="0">
                <a:solidFill>
                  <a:srgbClr val="FFFFFF"/>
                </a:solidFill>
                <a:latin typeface="Calibri"/>
                <a:cs typeface="Calibri"/>
              </a:rPr>
              <a:t>0,5,</a:t>
            </a:r>
            <a:r>
              <a:rPr sz="1100" spc="50" dirty="0">
                <a:solidFill>
                  <a:srgbClr val="FFFFFF"/>
                </a:solidFill>
                <a:latin typeface="Calibri"/>
                <a:cs typeface="Calibri"/>
              </a:rPr>
              <a:t> </a:t>
            </a:r>
            <a:r>
              <a:rPr sz="1100" spc="114" dirty="0">
                <a:solidFill>
                  <a:srgbClr val="FFFFFF"/>
                </a:solidFill>
                <a:latin typeface="Calibri"/>
                <a:cs typeface="Calibri"/>
              </a:rPr>
              <a:t>q</a:t>
            </a:r>
            <a:r>
              <a:rPr sz="1100" spc="45" dirty="0">
                <a:solidFill>
                  <a:srgbClr val="FFFFFF"/>
                </a:solidFill>
                <a:latin typeface="Calibri"/>
                <a:cs typeface="Calibri"/>
              </a:rPr>
              <a:t> </a:t>
            </a:r>
            <a:r>
              <a:rPr sz="1100" spc="114" dirty="0">
                <a:solidFill>
                  <a:srgbClr val="FFFFFF"/>
                </a:solidFill>
                <a:latin typeface="Calibri"/>
                <a:cs typeface="Calibri"/>
              </a:rPr>
              <a:t>≈2m/2</a:t>
            </a:r>
            <a:endParaRPr sz="1100">
              <a:latin typeface="Calibri"/>
              <a:cs typeface="Calibri"/>
            </a:endParaRPr>
          </a:p>
          <a:p>
            <a:pPr marL="325120" indent="-274320">
              <a:lnSpc>
                <a:spcPct val="100000"/>
              </a:lnSpc>
              <a:spcBef>
                <a:spcPts val="520"/>
              </a:spcBef>
              <a:buSzPct val="127272"/>
              <a:buChar char="—"/>
              <a:tabLst>
                <a:tab pos="324485" algn="l"/>
                <a:tab pos="325120" algn="l"/>
              </a:tabLst>
            </a:pPr>
            <a:r>
              <a:rPr sz="1100" spc="80" dirty="0">
                <a:solidFill>
                  <a:srgbClr val="FFFFFF"/>
                </a:solidFill>
                <a:latin typeface="Calibri"/>
                <a:cs typeface="Calibri"/>
              </a:rPr>
              <a:t>Αυτό</a:t>
            </a:r>
            <a:r>
              <a:rPr sz="1100" spc="25" dirty="0">
                <a:solidFill>
                  <a:srgbClr val="FFFFFF"/>
                </a:solidFill>
                <a:latin typeface="Calibri"/>
                <a:cs typeface="Calibri"/>
              </a:rPr>
              <a:t> </a:t>
            </a:r>
            <a:r>
              <a:rPr sz="1100" spc="65" dirty="0">
                <a:solidFill>
                  <a:srgbClr val="FFFFFF"/>
                </a:solidFill>
                <a:latin typeface="Calibri"/>
                <a:cs typeface="Calibri"/>
              </a:rPr>
              <a:t>είναι</a:t>
            </a:r>
            <a:r>
              <a:rPr sz="1100" spc="30" dirty="0">
                <a:solidFill>
                  <a:srgbClr val="FFFFFF"/>
                </a:solidFill>
                <a:latin typeface="Calibri"/>
                <a:cs typeface="Calibri"/>
              </a:rPr>
              <a:t> </a:t>
            </a:r>
            <a:r>
              <a:rPr sz="1100" spc="80" dirty="0">
                <a:solidFill>
                  <a:srgbClr val="FFFFFF"/>
                </a:solidFill>
                <a:latin typeface="Calibri"/>
                <a:cs typeface="Calibri"/>
              </a:rPr>
              <a:t>γνωστό</a:t>
            </a:r>
            <a:r>
              <a:rPr sz="1100" spc="25" dirty="0">
                <a:solidFill>
                  <a:srgbClr val="FFFFFF"/>
                </a:solidFill>
                <a:latin typeface="Calibri"/>
                <a:cs typeface="Calibri"/>
              </a:rPr>
              <a:t> </a:t>
            </a:r>
            <a:r>
              <a:rPr sz="1100" spc="90" dirty="0">
                <a:solidFill>
                  <a:srgbClr val="FFFFFF"/>
                </a:solidFill>
                <a:latin typeface="Calibri"/>
                <a:cs typeface="Calibri"/>
              </a:rPr>
              <a:t>ως</a:t>
            </a:r>
            <a:r>
              <a:rPr sz="1100" spc="35" dirty="0">
                <a:solidFill>
                  <a:srgbClr val="FFFFFF"/>
                </a:solidFill>
                <a:latin typeface="Calibri"/>
                <a:cs typeface="Calibri"/>
              </a:rPr>
              <a:t> </a:t>
            </a:r>
            <a:r>
              <a:rPr sz="1100" spc="65" dirty="0">
                <a:solidFill>
                  <a:srgbClr val="FFFFFF"/>
                </a:solidFill>
                <a:latin typeface="Calibri"/>
                <a:cs typeface="Calibri"/>
              </a:rPr>
              <a:t>επίθεση</a:t>
            </a:r>
            <a:r>
              <a:rPr sz="1100" spc="20" dirty="0">
                <a:solidFill>
                  <a:srgbClr val="FFFFFF"/>
                </a:solidFill>
                <a:latin typeface="Calibri"/>
                <a:cs typeface="Calibri"/>
              </a:rPr>
              <a:t> </a:t>
            </a:r>
            <a:r>
              <a:rPr sz="1100" spc="70" dirty="0">
                <a:solidFill>
                  <a:srgbClr val="FFFFFF"/>
                </a:solidFill>
                <a:latin typeface="Calibri"/>
                <a:cs typeface="Calibri"/>
              </a:rPr>
              <a:t>γενεθλίων.</a:t>
            </a:r>
            <a:endParaRPr sz="1100">
              <a:latin typeface="Calibri"/>
              <a:cs typeface="Calibri"/>
            </a:endParaRPr>
          </a:p>
        </p:txBody>
      </p:sp>
      <p:sp>
        <p:nvSpPr>
          <p:cNvPr id="6" name="object 6"/>
          <p:cNvSpPr txBox="1"/>
          <p:nvPr/>
        </p:nvSpPr>
        <p:spPr>
          <a:xfrm>
            <a:off x="10742612" y="6078220"/>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1</a:t>
            </a:r>
            <a:r>
              <a:rPr sz="850" spc="40" dirty="0">
                <a:solidFill>
                  <a:srgbClr val="FFFFFF"/>
                </a:solidFill>
                <a:latin typeface="Calibri"/>
                <a:cs typeface="Calibri"/>
              </a:rPr>
              <a:t>0</a:t>
            </a:r>
            <a:endParaRPr sz="850">
              <a:latin typeface="Calibri"/>
              <a:cs typeface="Calibri"/>
            </a:endParaRPr>
          </a:p>
        </p:txBody>
      </p:sp>
      <p:pic>
        <p:nvPicPr>
          <p:cNvPr id="7" name="object 7"/>
          <p:cNvPicPr/>
          <p:nvPr/>
        </p:nvPicPr>
        <p:blipFill>
          <a:blip r:embed="rId2" cstate="print"/>
          <a:stretch>
            <a:fillRect/>
          </a:stretch>
        </p:blipFill>
        <p:spPr>
          <a:xfrm>
            <a:off x="7731442" y="6020752"/>
            <a:ext cx="1530032" cy="612140"/>
          </a:xfrm>
          <a:prstGeom prst="rect">
            <a:avLst/>
          </a:prstGeom>
        </p:spPr>
      </p:pic>
      <p:pic>
        <p:nvPicPr>
          <p:cNvPr id="8" name="object 8"/>
          <p:cNvPicPr/>
          <p:nvPr/>
        </p:nvPicPr>
        <p:blipFill>
          <a:blip r:embed="rId3" cstate="print"/>
          <a:stretch>
            <a:fillRect/>
          </a:stretch>
        </p:blipFill>
        <p:spPr>
          <a:xfrm>
            <a:off x="6248400" y="4147957"/>
            <a:ext cx="1858010" cy="547687"/>
          </a:xfrm>
          <a:prstGeom prst="rect">
            <a:avLst/>
          </a:prstGeom>
        </p:spPr>
      </p:pic>
      <p:sp>
        <p:nvSpPr>
          <p:cNvPr id="10" name="Rectangle 2">
            <a:extLst>
              <a:ext uri="{FF2B5EF4-FFF2-40B4-BE49-F238E27FC236}">
                <a16:creationId xmlns:a16="http://schemas.microsoft.com/office/drawing/2014/main" id="{CE13AE9C-5D2C-B0A6-58D3-ED6B872671AE}"/>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739775"/>
            <a:ext cx="3439160" cy="459740"/>
          </a:xfrm>
          <a:prstGeom prst="rect">
            <a:avLst/>
          </a:prstGeom>
        </p:spPr>
        <p:txBody>
          <a:bodyPr vert="horz" wrap="square" lIns="0" tIns="12700" rIns="0" bIns="0" rtlCol="0">
            <a:spAutoFit/>
          </a:bodyPr>
          <a:lstStyle/>
          <a:p>
            <a:pPr marL="12700">
              <a:lnSpc>
                <a:spcPct val="100000"/>
              </a:lnSpc>
              <a:spcBef>
                <a:spcPts val="100"/>
              </a:spcBef>
            </a:pPr>
            <a:r>
              <a:rPr spc="130" dirty="0"/>
              <a:t>Επιλογή</a:t>
            </a:r>
            <a:r>
              <a:rPr dirty="0"/>
              <a:t> </a:t>
            </a:r>
            <a:r>
              <a:rPr spc="130" dirty="0"/>
              <a:t>παραμέτρων</a:t>
            </a:r>
          </a:p>
        </p:txBody>
      </p:sp>
      <p:sp>
        <p:nvSpPr>
          <p:cNvPr id="3" name="object 3"/>
          <p:cNvSpPr txBox="1"/>
          <p:nvPr/>
        </p:nvSpPr>
        <p:spPr>
          <a:xfrm>
            <a:off x="875030" y="1880234"/>
            <a:ext cx="9980930" cy="1974850"/>
          </a:xfrm>
          <a:prstGeom prst="rect">
            <a:avLst/>
          </a:prstGeom>
        </p:spPr>
        <p:txBody>
          <a:bodyPr vert="horz" wrap="square" lIns="0" tIns="35560" rIns="0" bIns="0" rtlCol="0">
            <a:spAutoFit/>
          </a:bodyPr>
          <a:lstStyle/>
          <a:p>
            <a:pPr marL="12700" marR="915035">
              <a:lnSpc>
                <a:spcPts val="1520"/>
              </a:lnSpc>
              <a:spcBef>
                <a:spcPts val="280"/>
              </a:spcBef>
            </a:pPr>
            <a:r>
              <a:rPr sz="1400" spc="105" dirty="0">
                <a:latin typeface="Calibri"/>
                <a:cs typeface="Calibri"/>
              </a:rPr>
              <a:t>Το</a:t>
            </a:r>
            <a:r>
              <a:rPr sz="1400" spc="55" dirty="0">
                <a:latin typeface="Calibri"/>
                <a:cs typeface="Calibri"/>
              </a:rPr>
              <a:t> </a:t>
            </a:r>
            <a:r>
              <a:rPr sz="1400" spc="95" dirty="0">
                <a:latin typeface="Calibri"/>
                <a:cs typeface="Calibri"/>
              </a:rPr>
              <a:t>επίπεδο</a:t>
            </a:r>
            <a:r>
              <a:rPr sz="1400" spc="60" dirty="0">
                <a:latin typeface="Calibri"/>
                <a:cs typeface="Calibri"/>
              </a:rPr>
              <a:t> </a:t>
            </a:r>
            <a:r>
              <a:rPr sz="1400" spc="100" dirty="0">
                <a:latin typeface="Calibri"/>
                <a:cs typeface="Calibri"/>
              </a:rPr>
              <a:t>ασφάλειας</a:t>
            </a:r>
            <a:r>
              <a:rPr sz="1400" spc="55" dirty="0">
                <a:latin typeface="Calibri"/>
                <a:cs typeface="Calibri"/>
              </a:rPr>
              <a:t> </a:t>
            </a:r>
            <a:r>
              <a:rPr sz="1400" spc="80" dirty="0">
                <a:latin typeface="Calibri"/>
                <a:cs typeface="Calibri"/>
              </a:rPr>
              <a:t>(για</a:t>
            </a:r>
            <a:r>
              <a:rPr sz="1400" spc="60" dirty="0">
                <a:latin typeface="Calibri"/>
                <a:cs typeface="Calibri"/>
              </a:rPr>
              <a:t> </a:t>
            </a:r>
            <a:r>
              <a:rPr sz="1400" spc="95" dirty="0">
                <a:latin typeface="Calibri"/>
                <a:cs typeface="Calibri"/>
              </a:rPr>
              <a:t>την</a:t>
            </a:r>
            <a:r>
              <a:rPr sz="1400" spc="55" dirty="0">
                <a:latin typeface="Calibri"/>
                <a:cs typeface="Calibri"/>
              </a:rPr>
              <a:t> </a:t>
            </a:r>
            <a:r>
              <a:rPr sz="1400" spc="95" dirty="0">
                <a:latin typeface="Calibri"/>
                <a:cs typeface="Calibri"/>
              </a:rPr>
              <a:t>αντίσταση</a:t>
            </a:r>
            <a:r>
              <a:rPr sz="1400" spc="60" dirty="0">
                <a:latin typeface="Calibri"/>
                <a:cs typeface="Calibri"/>
              </a:rPr>
              <a:t> </a:t>
            </a:r>
            <a:r>
              <a:rPr sz="1400" spc="80" dirty="0">
                <a:latin typeface="Calibri"/>
                <a:cs typeface="Calibri"/>
              </a:rPr>
              <a:t>στις</a:t>
            </a:r>
            <a:r>
              <a:rPr sz="1400" spc="55" dirty="0">
                <a:latin typeface="Calibri"/>
                <a:cs typeface="Calibri"/>
              </a:rPr>
              <a:t> </a:t>
            </a:r>
            <a:r>
              <a:rPr sz="1400" spc="95" dirty="0">
                <a:latin typeface="Calibri"/>
                <a:cs typeface="Calibri"/>
              </a:rPr>
              <a:t>συγκρούσεις)</a:t>
            </a:r>
            <a:r>
              <a:rPr sz="1400" spc="55" dirty="0">
                <a:latin typeface="Calibri"/>
                <a:cs typeface="Calibri"/>
              </a:rPr>
              <a:t> </a:t>
            </a:r>
            <a:r>
              <a:rPr sz="1400" spc="90" dirty="0">
                <a:latin typeface="Calibri"/>
                <a:cs typeface="Calibri"/>
              </a:rPr>
              <a:t>μιας</a:t>
            </a:r>
            <a:r>
              <a:rPr sz="1400" spc="55" dirty="0">
                <a:latin typeface="Calibri"/>
                <a:cs typeface="Calibri"/>
              </a:rPr>
              <a:t> </a:t>
            </a:r>
            <a:r>
              <a:rPr sz="1400" spc="100" dirty="0">
                <a:latin typeface="Calibri"/>
                <a:cs typeface="Calibri"/>
              </a:rPr>
              <a:t>συνάρτησης</a:t>
            </a:r>
            <a:r>
              <a:rPr sz="1400" spc="60" dirty="0">
                <a:latin typeface="Calibri"/>
                <a:cs typeface="Calibri"/>
              </a:rPr>
              <a:t> </a:t>
            </a:r>
            <a:r>
              <a:rPr sz="1400" spc="100" dirty="0">
                <a:latin typeface="Calibri"/>
                <a:cs typeface="Calibri"/>
              </a:rPr>
              <a:t>κατακερματισμού</a:t>
            </a:r>
            <a:r>
              <a:rPr sz="1400" spc="60" dirty="0">
                <a:latin typeface="Calibri"/>
                <a:cs typeface="Calibri"/>
              </a:rPr>
              <a:t> </a:t>
            </a:r>
            <a:r>
              <a:rPr sz="1400" spc="110" dirty="0">
                <a:latin typeface="Calibri"/>
                <a:cs typeface="Calibri"/>
              </a:rPr>
              <a:t>που</a:t>
            </a:r>
            <a:r>
              <a:rPr sz="1400" spc="50" dirty="0">
                <a:latin typeface="Calibri"/>
                <a:cs typeface="Calibri"/>
              </a:rPr>
              <a:t> </a:t>
            </a:r>
            <a:r>
              <a:rPr sz="1400" spc="85" dirty="0">
                <a:latin typeface="Calibri"/>
                <a:cs typeface="Calibri"/>
              </a:rPr>
              <a:t>εξάγει </a:t>
            </a:r>
            <a:r>
              <a:rPr sz="1400" spc="-305" dirty="0">
                <a:latin typeface="Calibri"/>
                <a:cs typeface="Calibri"/>
              </a:rPr>
              <a:t> </a:t>
            </a:r>
            <a:r>
              <a:rPr sz="1400" spc="110" dirty="0">
                <a:latin typeface="Calibri"/>
                <a:cs typeface="Calibri"/>
              </a:rPr>
              <a:t>n</a:t>
            </a:r>
            <a:r>
              <a:rPr sz="1400" spc="45" dirty="0">
                <a:latin typeface="Calibri"/>
                <a:cs typeface="Calibri"/>
              </a:rPr>
              <a:t> </a:t>
            </a:r>
            <a:r>
              <a:rPr sz="1400" spc="100" dirty="0">
                <a:latin typeface="Calibri"/>
                <a:cs typeface="Calibri"/>
              </a:rPr>
              <a:t>δυαδικά</a:t>
            </a:r>
            <a:r>
              <a:rPr sz="1400" spc="45" dirty="0">
                <a:latin typeface="Calibri"/>
                <a:cs typeface="Calibri"/>
              </a:rPr>
              <a:t> </a:t>
            </a:r>
            <a:r>
              <a:rPr sz="1400" spc="100" dirty="0">
                <a:latin typeface="Calibri"/>
                <a:cs typeface="Calibri"/>
              </a:rPr>
              <a:t>ψηφία,</a:t>
            </a:r>
            <a:r>
              <a:rPr sz="1400" spc="45" dirty="0">
                <a:latin typeface="Calibri"/>
                <a:cs typeface="Calibri"/>
              </a:rPr>
              <a:t> </a:t>
            </a:r>
            <a:r>
              <a:rPr sz="1400" spc="80" dirty="0">
                <a:latin typeface="Calibri"/>
                <a:cs typeface="Calibri"/>
              </a:rPr>
              <a:t>είναι</a:t>
            </a:r>
            <a:r>
              <a:rPr sz="1400" spc="45" dirty="0">
                <a:latin typeface="Calibri"/>
                <a:cs typeface="Calibri"/>
              </a:rPr>
              <a:t> </a:t>
            </a:r>
            <a:r>
              <a:rPr sz="1400" spc="100" dirty="0">
                <a:latin typeface="Calibri"/>
                <a:cs typeface="Calibri"/>
              </a:rPr>
              <a:t>περίπου</a:t>
            </a:r>
            <a:r>
              <a:rPr sz="1400" spc="45" dirty="0">
                <a:latin typeface="Calibri"/>
                <a:cs typeface="Calibri"/>
              </a:rPr>
              <a:t> </a:t>
            </a:r>
            <a:r>
              <a:rPr sz="1400" spc="95" dirty="0">
                <a:latin typeface="Calibri"/>
                <a:cs typeface="Calibri"/>
              </a:rPr>
              <a:t>n/2</a:t>
            </a:r>
            <a:r>
              <a:rPr sz="1400" spc="40" dirty="0">
                <a:latin typeface="Calibri"/>
                <a:cs typeface="Calibri"/>
              </a:rPr>
              <a:t> </a:t>
            </a:r>
            <a:r>
              <a:rPr sz="1400" spc="100" dirty="0">
                <a:latin typeface="Calibri"/>
                <a:cs typeface="Calibri"/>
              </a:rPr>
              <a:t>δυαδικά</a:t>
            </a:r>
            <a:r>
              <a:rPr sz="1400" spc="45" dirty="0">
                <a:latin typeface="Calibri"/>
                <a:cs typeface="Calibri"/>
              </a:rPr>
              <a:t> </a:t>
            </a:r>
            <a:r>
              <a:rPr sz="1400" spc="110" dirty="0">
                <a:latin typeface="Calibri"/>
                <a:cs typeface="Calibri"/>
              </a:rPr>
              <a:t>ψηφία</a:t>
            </a:r>
            <a:endParaRPr sz="1400">
              <a:latin typeface="Calibri"/>
              <a:cs typeface="Calibri"/>
            </a:endParaRPr>
          </a:p>
          <a:p>
            <a:pPr marL="304800" indent="-182880">
              <a:lnSpc>
                <a:spcPct val="100000"/>
              </a:lnSpc>
              <a:spcBef>
                <a:spcPts val="535"/>
              </a:spcBef>
              <a:buSzPct val="128571"/>
              <a:buChar char="◦"/>
              <a:tabLst>
                <a:tab pos="304800" algn="l"/>
              </a:tabLst>
            </a:pPr>
            <a:r>
              <a:rPr sz="1400" spc="65" dirty="0">
                <a:latin typeface="Calibri"/>
                <a:cs typeface="Calibri"/>
              </a:rPr>
              <a:t>δηλαδή,</a:t>
            </a:r>
            <a:r>
              <a:rPr sz="1400" spc="25" dirty="0">
                <a:latin typeface="Calibri"/>
                <a:cs typeface="Calibri"/>
              </a:rPr>
              <a:t> </a:t>
            </a:r>
            <a:r>
              <a:rPr sz="1400" spc="55" dirty="0">
                <a:latin typeface="Calibri"/>
                <a:cs typeface="Calibri"/>
              </a:rPr>
              <a:t>χρειάζεται</a:t>
            </a:r>
            <a:r>
              <a:rPr sz="1400" spc="30" dirty="0">
                <a:latin typeface="Calibri"/>
                <a:cs typeface="Calibri"/>
              </a:rPr>
              <a:t> </a:t>
            </a:r>
            <a:r>
              <a:rPr sz="1400" spc="65" dirty="0">
                <a:latin typeface="Calibri"/>
                <a:cs typeface="Calibri"/>
              </a:rPr>
              <a:t>2n/2</a:t>
            </a:r>
            <a:r>
              <a:rPr sz="1400" spc="25" dirty="0">
                <a:latin typeface="Calibri"/>
                <a:cs typeface="Calibri"/>
              </a:rPr>
              <a:t> </a:t>
            </a:r>
            <a:r>
              <a:rPr sz="1400" spc="65" dirty="0">
                <a:latin typeface="Calibri"/>
                <a:cs typeface="Calibri"/>
              </a:rPr>
              <a:t>χρόνος</a:t>
            </a:r>
            <a:r>
              <a:rPr sz="1400" spc="25" dirty="0">
                <a:latin typeface="Calibri"/>
                <a:cs typeface="Calibri"/>
              </a:rPr>
              <a:t> </a:t>
            </a:r>
            <a:r>
              <a:rPr sz="1400" spc="55" dirty="0">
                <a:latin typeface="Calibri"/>
                <a:cs typeface="Calibri"/>
              </a:rPr>
              <a:t>για</a:t>
            </a:r>
            <a:r>
              <a:rPr sz="1400" spc="25" dirty="0">
                <a:latin typeface="Calibri"/>
                <a:cs typeface="Calibri"/>
              </a:rPr>
              <a:t> </a:t>
            </a:r>
            <a:r>
              <a:rPr sz="1400" spc="70" dirty="0">
                <a:latin typeface="Calibri"/>
                <a:cs typeface="Calibri"/>
              </a:rPr>
              <a:t>να</a:t>
            </a:r>
            <a:r>
              <a:rPr sz="1400" spc="30" dirty="0">
                <a:latin typeface="Calibri"/>
                <a:cs typeface="Calibri"/>
              </a:rPr>
              <a:t> </a:t>
            </a:r>
            <a:r>
              <a:rPr sz="1400" spc="60" dirty="0">
                <a:latin typeface="Calibri"/>
                <a:cs typeface="Calibri"/>
              </a:rPr>
              <a:t>το</a:t>
            </a:r>
            <a:r>
              <a:rPr sz="1400" spc="30" dirty="0">
                <a:latin typeface="Calibri"/>
                <a:cs typeface="Calibri"/>
              </a:rPr>
              <a:t> </a:t>
            </a:r>
            <a:r>
              <a:rPr sz="1400" spc="65" dirty="0">
                <a:latin typeface="Calibri"/>
                <a:cs typeface="Calibri"/>
              </a:rPr>
              <a:t>παραβιάσει</a:t>
            </a:r>
            <a:r>
              <a:rPr sz="1400" spc="30" dirty="0">
                <a:latin typeface="Calibri"/>
                <a:cs typeface="Calibri"/>
              </a:rPr>
              <a:t> </a:t>
            </a:r>
            <a:r>
              <a:rPr sz="1400" spc="60" dirty="0">
                <a:latin typeface="Calibri"/>
                <a:cs typeface="Calibri"/>
              </a:rPr>
              <a:t>κανείς</a:t>
            </a:r>
            <a:endParaRPr sz="1400">
              <a:latin typeface="Calibri"/>
              <a:cs typeface="Calibri"/>
            </a:endParaRPr>
          </a:p>
          <a:p>
            <a:pPr marL="304800" indent="-182880">
              <a:lnSpc>
                <a:spcPct val="100000"/>
              </a:lnSpc>
              <a:spcBef>
                <a:spcPts val="765"/>
              </a:spcBef>
              <a:buSzPct val="128571"/>
              <a:buChar char="◦"/>
              <a:tabLst>
                <a:tab pos="304800" algn="l"/>
              </a:tabLst>
            </a:pPr>
            <a:r>
              <a:rPr sz="1400" spc="95" dirty="0">
                <a:latin typeface="Calibri"/>
                <a:cs typeface="Calibri"/>
              </a:rPr>
              <a:t>Υποθέτοντας</a:t>
            </a:r>
            <a:r>
              <a:rPr sz="1400" spc="50" dirty="0">
                <a:latin typeface="Calibri"/>
                <a:cs typeface="Calibri"/>
              </a:rPr>
              <a:t> </a:t>
            </a:r>
            <a:r>
              <a:rPr sz="1400" spc="80" dirty="0">
                <a:latin typeface="Calibri"/>
                <a:cs typeface="Calibri"/>
              </a:rPr>
              <a:t>ότι</a:t>
            </a:r>
            <a:r>
              <a:rPr sz="1400" spc="50" dirty="0">
                <a:latin typeface="Calibri"/>
                <a:cs typeface="Calibri"/>
              </a:rPr>
              <a:t> </a:t>
            </a:r>
            <a:r>
              <a:rPr sz="1400" spc="95" dirty="0">
                <a:latin typeface="Calibri"/>
                <a:cs typeface="Calibri"/>
              </a:rPr>
              <a:t>δεν</a:t>
            </a:r>
            <a:r>
              <a:rPr sz="1400" spc="50" dirty="0">
                <a:latin typeface="Calibri"/>
                <a:cs typeface="Calibri"/>
              </a:rPr>
              <a:t> </a:t>
            </a:r>
            <a:r>
              <a:rPr sz="1400" spc="80" dirty="0">
                <a:latin typeface="Calibri"/>
                <a:cs typeface="Calibri"/>
              </a:rPr>
              <a:t>είναι</a:t>
            </a:r>
            <a:r>
              <a:rPr sz="1400" spc="55" dirty="0">
                <a:latin typeface="Calibri"/>
                <a:cs typeface="Calibri"/>
              </a:rPr>
              <a:t> </a:t>
            </a:r>
            <a:r>
              <a:rPr sz="1400" spc="95" dirty="0">
                <a:latin typeface="Calibri"/>
                <a:cs typeface="Calibri"/>
              </a:rPr>
              <a:t>γνωστός</a:t>
            </a:r>
            <a:r>
              <a:rPr sz="1400" spc="30" dirty="0">
                <a:latin typeface="Calibri"/>
                <a:cs typeface="Calibri"/>
              </a:rPr>
              <a:t> </a:t>
            </a:r>
            <a:r>
              <a:rPr sz="1400" spc="95" dirty="0">
                <a:latin typeface="Calibri"/>
                <a:cs typeface="Calibri"/>
              </a:rPr>
              <a:t>καλύτερος</a:t>
            </a:r>
            <a:r>
              <a:rPr sz="1400" spc="50" dirty="0">
                <a:latin typeface="Calibri"/>
                <a:cs typeface="Calibri"/>
              </a:rPr>
              <a:t> </a:t>
            </a:r>
            <a:r>
              <a:rPr sz="1400" spc="100" dirty="0">
                <a:latin typeface="Calibri"/>
                <a:cs typeface="Calibri"/>
              </a:rPr>
              <a:t>τρόπος</a:t>
            </a:r>
            <a:r>
              <a:rPr sz="1400" spc="50" dirty="0">
                <a:latin typeface="Calibri"/>
                <a:cs typeface="Calibri"/>
              </a:rPr>
              <a:t> </a:t>
            </a:r>
            <a:r>
              <a:rPr sz="1400" spc="100" dirty="0">
                <a:latin typeface="Calibri"/>
                <a:cs typeface="Calibri"/>
              </a:rPr>
              <a:t>επιθέσεων</a:t>
            </a:r>
            <a:r>
              <a:rPr sz="1400" spc="50" dirty="0">
                <a:latin typeface="Calibri"/>
                <a:cs typeface="Calibri"/>
              </a:rPr>
              <a:t> </a:t>
            </a:r>
            <a:r>
              <a:rPr sz="1400" spc="100" dirty="0">
                <a:latin typeface="Calibri"/>
                <a:cs typeface="Calibri"/>
              </a:rPr>
              <a:t>στη</a:t>
            </a:r>
            <a:r>
              <a:rPr sz="1400" spc="50" dirty="0">
                <a:latin typeface="Calibri"/>
                <a:cs typeface="Calibri"/>
              </a:rPr>
              <a:t> </a:t>
            </a:r>
            <a:r>
              <a:rPr sz="1400" spc="105" dirty="0">
                <a:latin typeface="Calibri"/>
                <a:cs typeface="Calibri"/>
              </a:rPr>
              <a:t>συνάρτηση</a:t>
            </a:r>
            <a:r>
              <a:rPr sz="1400" spc="50" dirty="0">
                <a:latin typeface="Calibri"/>
                <a:cs typeface="Calibri"/>
              </a:rPr>
              <a:t> </a:t>
            </a:r>
            <a:r>
              <a:rPr sz="1400" spc="100" dirty="0">
                <a:latin typeface="Calibri"/>
                <a:cs typeface="Calibri"/>
              </a:rPr>
              <a:t>κατακερματισμού</a:t>
            </a:r>
            <a:endParaRPr sz="1400">
              <a:latin typeface="Calibri"/>
              <a:cs typeface="Calibri"/>
            </a:endParaRPr>
          </a:p>
          <a:p>
            <a:pPr marL="12700" marR="1103630">
              <a:lnSpc>
                <a:spcPts val="1520"/>
              </a:lnSpc>
              <a:spcBef>
                <a:spcPts val="1600"/>
              </a:spcBef>
            </a:pPr>
            <a:r>
              <a:rPr sz="1400" spc="135" dirty="0">
                <a:latin typeface="Calibri"/>
                <a:cs typeface="Calibri"/>
              </a:rPr>
              <a:t>Μεγαλύτερες</a:t>
            </a:r>
            <a:r>
              <a:rPr sz="1400" spc="70" dirty="0">
                <a:latin typeface="Calibri"/>
                <a:cs typeface="Calibri"/>
              </a:rPr>
              <a:t> </a:t>
            </a:r>
            <a:r>
              <a:rPr sz="1400" spc="120" dirty="0">
                <a:latin typeface="Calibri"/>
                <a:cs typeface="Calibri"/>
              </a:rPr>
              <a:t>έξοδοι</a:t>
            </a:r>
            <a:r>
              <a:rPr sz="1400" spc="70" dirty="0">
                <a:latin typeface="Calibri"/>
                <a:cs typeface="Calibri"/>
              </a:rPr>
              <a:t> </a:t>
            </a:r>
            <a:r>
              <a:rPr sz="1400" spc="135" dirty="0">
                <a:latin typeface="Calibri"/>
                <a:cs typeface="Calibri"/>
              </a:rPr>
              <a:t>συχνά</a:t>
            </a:r>
            <a:r>
              <a:rPr sz="1400" spc="75" dirty="0">
                <a:latin typeface="Calibri"/>
                <a:cs typeface="Calibri"/>
              </a:rPr>
              <a:t> </a:t>
            </a:r>
            <a:r>
              <a:rPr sz="1400" spc="135" dirty="0">
                <a:latin typeface="Calibri"/>
                <a:cs typeface="Calibri"/>
              </a:rPr>
              <a:t>σημαίνουν</a:t>
            </a:r>
            <a:r>
              <a:rPr sz="1400" spc="65" dirty="0">
                <a:latin typeface="Calibri"/>
                <a:cs typeface="Calibri"/>
              </a:rPr>
              <a:t> </a:t>
            </a:r>
            <a:r>
              <a:rPr sz="1400" spc="130" dirty="0">
                <a:latin typeface="Calibri"/>
                <a:cs typeface="Calibri"/>
              </a:rPr>
              <a:t>περισσότερο</a:t>
            </a:r>
            <a:r>
              <a:rPr sz="1400" spc="75" dirty="0">
                <a:latin typeface="Calibri"/>
                <a:cs typeface="Calibri"/>
              </a:rPr>
              <a:t> </a:t>
            </a:r>
            <a:r>
              <a:rPr sz="1400" spc="130" dirty="0">
                <a:latin typeface="Calibri"/>
                <a:cs typeface="Calibri"/>
              </a:rPr>
              <a:t>χρόνο</a:t>
            </a:r>
            <a:r>
              <a:rPr sz="1400" spc="70" dirty="0">
                <a:latin typeface="Calibri"/>
                <a:cs typeface="Calibri"/>
              </a:rPr>
              <a:t> </a:t>
            </a:r>
            <a:r>
              <a:rPr sz="1400" spc="135" dirty="0">
                <a:latin typeface="Calibri"/>
                <a:cs typeface="Calibri"/>
              </a:rPr>
              <a:t>υπολογισμού</a:t>
            </a:r>
            <a:r>
              <a:rPr sz="1400" spc="75" dirty="0">
                <a:latin typeface="Calibri"/>
                <a:cs typeface="Calibri"/>
              </a:rPr>
              <a:t> </a:t>
            </a:r>
            <a:r>
              <a:rPr sz="1400" spc="114" dirty="0">
                <a:latin typeface="Calibri"/>
                <a:cs typeface="Calibri"/>
              </a:rPr>
              <a:t>και</a:t>
            </a:r>
            <a:r>
              <a:rPr sz="1400" spc="75" dirty="0">
                <a:latin typeface="Calibri"/>
                <a:cs typeface="Calibri"/>
              </a:rPr>
              <a:t> </a:t>
            </a:r>
            <a:r>
              <a:rPr sz="1400" spc="135" dirty="0">
                <a:latin typeface="Calibri"/>
                <a:cs typeface="Calibri"/>
              </a:rPr>
              <a:t>μεγαλύτερη</a:t>
            </a:r>
            <a:r>
              <a:rPr sz="1400" spc="85" dirty="0">
                <a:latin typeface="Calibri"/>
                <a:cs typeface="Calibri"/>
              </a:rPr>
              <a:t> </a:t>
            </a:r>
            <a:r>
              <a:rPr sz="1400" spc="125" dirty="0">
                <a:latin typeface="Calibri"/>
                <a:cs typeface="Calibri"/>
              </a:rPr>
              <a:t>επιβάρυνση </a:t>
            </a:r>
            <a:r>
              <a:rPr sz="1400" spc="-300" dirty="0">
                <a:latin typeface="Calibri"/>
                <a:cs typeface="Calibri"/>
              </a:rPr>
              <a:t> </a:t>
            </a:r>
            <a:r>
              <a:rPr sz="1400" spc="114" dirty="0">
                <a:latin typeface="Calibri"/>
                <a:cs typeface="Calibri"/>
              </a:rPr>
              <a:t>επικοινωνίας.</a:t>
            </a:r>
            <a:endParaRPr sz="1400">
              <a:latin typeface="Calibri"/>
              <a:cs typeface="Calibri"/>
            </a:endParaRPr>
          </a:p>
          <a:p>
            <a:pPr marL="12700">
              <a:lnSpc>
                <a:spcPct val="100000"/>
              </a:lnSpc>
              <a:spcBef>
                <a:spcPts val="1150"/>
              </a:spcBef>
            </a:pPr>
            <a:r>
              <a:rPr sz="1400" spc="105" dirty="0">
                <a:latin typeface="Calibri"/>
                <a:cs typeface="Calibri"/>
              </a:rPr>
              <a:t>Το</a:t>
            </a:r>
            <a:r>
              <a:rPr sz="1400" spc="55" dirty="0">
                <a:latin typeface="Calibri"/>
                <a:cs typeface="Calibri"/>
              </a:rPr>
              <a:t> </a:t>
            </a:r>
            <a:r>
              <a:rPr sz="1400" spc="95" dirty="0">
                <a:latin typeface="Calibri"/>
                <a:cs typeface="Calibri"/>
              </a:rPr>
              <a:t>επίπεδο</a:t>
            </a:r>
            <a:r>
              <a:rPr sz="1400" spc="65" dirty="0">
                <a:latin typeface="Calibri"/>
                <a:cs typeface="Calibri"/>
              </a:rPr>
              <a:t> </a:t>
            </a:r>
            <a:r>
              <a:rPr sz="1400" spc="100" dirty="0">
                <a:latin typeface="Calibri"/>
                <a:cs typeface="Calibri"/>
              </a:rPr>
              <a:t>ασφάλειας</a:t>
            </a:r>
            <a:r>
              <a:rPr sz="1400" spc="55" dirty="0">
                <a:latin typeface="Calibri"/>
                <a:cs typeface="Calibri"/>
              </a:rPr>
              <a:t> </a:t>
            </a:r>
            <a:r>
              <a:rPr sz="1400" spc="85" dirty="0">
                <a:latin typeface="Calibri"/>
                <a:cs typeface="Calibri"/>
              </a:rPr>
              <a:t>για</a:t>
            </a:r>
            <a:r>
              <a:rPr sz="1400" spc="60" dirty="0">
                <a:latin typeface="Calibri"/>
                <a:cs typeface="Calibri"/>
              </a:rPr>
              <a:t> </a:t>
            </a:r>
            <a:r>
              <a:rPr sz="1400" spc="95" dirty="0">
                <a:latin typeface="Calibri"/>
                <a:cs typeface="Calibri"/>
              </a:rPr>
              <a:t>τη</a:t>
            </a:r>
            <a:r>
              <a:rPr sz="1400" spc="60" dirty="0">
                <a:latin typeface="Calibri"/>
                <a:cs typeface="Calibri"/>
              </a:rPr>
              <a:t> </a:t>
            </a:r>
            <a:r>
              <a:rPr sz="1400" spc="90" dirty="0">
                <a:latin typeface="Calibri"/>
                <a:cs typeface="Calibri"/>
              </a:rPr>
              <a:t>λειτουργία</a:t>
            </a:r>
            <a:r>
              <a:rPr sz="1400" spc="55" dirty="0">
                <a:latin typeface="Calibri"/>
                <a:cs typeface="Calibri"/>
              </a:rPr>
              <a:t> </a:t>
            </a:r>
            <a:r>
              <a:rPr sz="1400" spc="105" dirty="0">
                <a:latin typeface="Calibri"/>
                <a:cs typeface="Calibri"/>
              </a:rPr>
              <a:t>κρυπτογράφησης</a:t>
            </a:r>
            <a:r>
              <a:rPr sz="1400" spc="65" dirty="0">
                <a:latin typeface="Calibri"/>
                <a:cs typeface="Calibri"/>
              </a:rPr>
              <a:t> </a:t>
            </a:r>
            <a:r>
              <a:rPr sz="1400" spc="110" dirty="0">
                <a:latin typeface="Calibri"/>
                <a:cs typeface="Calibri"/>
              </a:rPr>
              <a:t>που</a:t>
            </a:r>
            <a:r>
              <a:rPr sz="1400" spc="55" dirty="0">
                <a:latin typeface="Calibri"/>
                <a:cs typeface="Calibri"/>
              </a:rPr>
              <a:t> </a:t>
            </a:r>
            <a:r>
              <a:rPr sz="1400" spc="90" dirty="0">
                <a:latin typeface="Calibri"/>
                <a:cs typeface="Calibri"/>
              </a:rPr>
              <a:t>χρησιμοποιεί</a:t>
            </a:r>
            <a:r>
              <a:rPr sz="1400" spc="65" dirty="0">
                <a:latin typeface="Calibri"/>
                <a:cs typeface="Calibri"/>
              </a:rPr>
              <a:t> </a:t>
            </a:r>
            <a:r>
              <a:rPr sz="1400" spc="80" dirty="0">
                <a:latin typeface="Calibri"/>
                <a:cs typeface="Calibri"/>
              </a:rPr>
              <a:t>κλειδί</a:t>
            </a:r>
            <a:r>
              <a:rPr sz="1400" spc="60" dirty="0">
                <a:latin typeface="Calibri"/>
                <a:cs typeface="Calibri"/>
              </a:rPr>
              <a:t> </a:t>
            </a:r>
            <a:r>
              <a:rPr sz="1400" spc="75" dirty="0">
                <a:latin typeface="Calibri"/>
                <a:cs typeface="Calibri"/>
              </a:rPr>
              <a:t>k-bit</a:t>
            </a:r>
            <a:r>
              <a:rPr sz="1400" spc="50" dirty="0">
                <a:latin typeface="Calibri"/>
                <a:cs typeface="Calibri"/>
              </a:rPr>
              <a:t> </a:t>
            </a:r>
            <a:r>
              <a:rPr sz="1400" spc="80" dirty="0">
                <a:latin typeface="Calibri"/>
                <a:cs typeface="Calibri"/>
              </a:rPr>
              <a:t>είναι</a:t>
            </a:r>
            <a:r>
              <a:rPr sz="1400" spc="60" dirty="0">
                <a:latin typeface="Calibri"/>
                <a:cs typeface="Calibri"/>
              </a:rPr>
              <a:t> </a:t>
            </a:r>
            <a:r>
              <a:rPr sz="1400" spc="95" dirty="0">
                <a:latin typeface="Calibri"/>
                <a:cs typeface="Calibri"/>
              </a:rPr>
              <a:t>περίπου</a:t>
            </a:r>
            <a:r>
              <a:rPr sz="1400" spc="65" dirty="0">
                <a:latin typeface="Calibri"/>
                <a:cs typeface="Calibri"/>
              </a:rPr>
              <a:t> </a:t>
            </a:r>
            <a:r>
              <a:rPr sz="1400" spc="80" dirty="0">
                <a:latin typeface="Calibri"/>
                <a:cs typeface="Calibri"/>
              </a:rPr>
              <a:t>δυαδικά</a:t>
            </a:r>
            <a:r>
              <a:rPr sz="1400" spc="15" dirty="0">
                <a:latin typeface="Calibri"/>
                <a:cs typeface="Calibri"/>
              </a:rPr>
              <a:t> </a:t>
            </a:r>
            <a:r>
              <a:rPr sz="1400" spc="95" dirty="0">
                <a:latin typeface="Calibri"/>
                <a:cs typeface="Calibri"/>
              </a:rPr>
              <a:t>ψηφία</a:t>
            </a:r>
            <a:endParaRPr sz="1400">
              <a:latin typeface="Calibri"/>
              <a:cs typeface="Calibri"/>
            </a:endParaRPr>
          </a:p>
        </p:txBody>
      </p:sp>
      <p:sp>
        <p:nvSpPr>
          <p:cNvPr id="4" name="object 4"/>
          <p:cNvSpPr txBox="1"/>
          <p:nvPr/>
        </p:nvSpPr>
        <p:spPr>
          <a:xfrm>
            <a:off x="11169967" y="5895022"/>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1</a:t>
            </a:r>
            <a:r>
              <a:rPr sz="850" spc="40" dirty="0">
                <a:latin typeface="Calibri"/>
                <a:cs typeface="Calibri"/>
              </a:rPr>
              <a:t>1</a:t>
            </a:r>
            <a:endParaRPr sz="850">
              <a:latin typeface="Calibri"/>
              <a:cs typeface="Calibri"/>
            </a:endParaRPr>
          </a:p>
        </p:txBody>
      </p:sp>
      <p:pic>
        <p:nvPicPr>
          <p:cNvPr id="5" name="object 5"/>
          <p:cNvPicPr/>
          <p:nvPr/>
        </p:nvPicPr>
        <p:blipFill>
          <a:blip r:embed="rId2" cstate="print"/>
          <a:stretch>
            <a:fillRect/>
          </a:stretch>
        </p:blipFill>
        <p:spPr>
          <a:xfrm>
            <a:off x="8467725" y="5580379"/>
            <a:ext cx="1530032" cy="612140"/>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53464" y="695642"/>
            <a:ext cx="6924040" cy="513080"/>
          </a:xfrm>
          <a:prstGeom prst="rect">
            <a:avLst/>
          </a:prstGeom>
        </p:spPr>
        <p:txBody>
          <a:bodyPr vert="horz" wrap="square" lIns="0" tIns="12700" rIns="0" bIns="0" rtlCol="0">
            <a:spAutoFit/>
          </a:bodyPr>
          <a:lstStyle/>
          <a:p>
            <a:pPr marL="12700">
              <a:lnSpc>
                <a:spcPct val="100000"/>
              </a:lnSpc>
              <a:spcBef>
                <a:spcPts val="100"/>
              </a:spcBef>
            </a:pPr>
            <a:r>
              <a:rPr sz="3200" spc="150" dirty="0">
                <a:solidFill>
                  <a:srgbClr val="FFFFFF"/>
                </a:solidFill>
              </a:rPr>
              <a:t>Επιλογή</a:t>
            </a:r>
            <a:r>
              <a:rPr sz="3200" spc="60" dirty="0">
                <a:solidFill>
                  <a:srgbClr val="FFFFFF"/>
                </a:solidFill>
              </a:rPr>
              <a:t> </a:t>
            </a:r>
            <a:r>
              <a:rPr sz="3200" spc="145" dirty="0">
                <a:solidFill>
                  <a:srgbClr val="FFFFFF"/>
                </a:solidFill>
              </a:rPr>
              <a:t>του</a:t>
            </a:r>
            <a:r>
              <a:rPr sz="3200" spc="60" dirty="0">
                <a:solidFill>
                  <a:srgbClr val="FFFFFF"/>
                </a:solidFill>
              </a:rPr>
              <a:t> </a:t>
            </a:r>
            <a:r>
              <a:rPr sz="3200" spc="155" dirty="0">
                <a:solidFill>
                  <a:srgbClr val="FFFFFF"/>
                </a:solidFill>
              </a:rPr>
              <a:t>μήκους</a:t>
            </a:r>
            <a:r>
              <a:rPr sz="3200" spc="65" dirty="0">
                <a:solidFill>
                  <a:srgbClr val="FFFFFF"/>
                </a:solidFill>
              </a:rPr>
              <a:t> </a:t>
            </a:r>
            <a:r>
              <a:rPr sz="3200" spc="155" dirty="0">
                <a:solidFill>
                  <a:srgbClr val="FFFFFF"/>
                </a:solidFill>
              </a:rPr>
              <a:t>των</a:t>
            </a:r>
            <a:r>
              <a:rPr sz="3200" spc="85" dirty="0">
                <a:solidFill>
                  <a:srgbClr val="FFFFFF"/>
                </a:solidFill>
              </a:rPr>
              <a:t> </a:t>
            </a:r>
            <a:r>
              <a:rPr sz="3200" spc="145" dirty="0">
                <a:solidFill>
                  <a:srgbClr val="FFFFFF"/>
                </a:solidFill>
              </a:rPr>
              <a:t>εξόδων</a:t>
            </a:r>
            <a:r>
              <a:rPr sz="3200" spc="60" dirty="0">
                <a:solidFill>
                  <a:srgbClr val="FFFFFF"/>
                </a:solidFill>
              </a:rPr>
              <a:t> </a:t>
            </a:r>
            <a:r>
              <a:rPr sz="3200" spc="160" dirty="0">
                <a:solidFill>
                  <a:srgbClr val="FFFFFF"/>
                </a:solidFill>
              </a:rPr>
              <a:t>Hash</a:t>
            </a:r>
            <a:endParaRPr sz="3200"/>
          </a:p>
        </p:txBody>
      </p:sp>
      <p:sp>
        <p:nvSpPr>
          <p:cNvPr id="4" name="object 4"/>
          <p:cNvSpPr txBox="1"/>
          <p:nvPr/>
        </p:nvSpPr>
        <p:spPr>
          <a:xfrm>
            <a:off x="1297305" y="1619816"/>
            <a:ext cx="9537065" cy="2269490"/>
          </a:xfrm>
          <a:prstGeom prst="rect">
            <a:avLst/>
          </a:prstGeom>
        </p:spPr>
        <p:txBody>
          <a:bodyPr vert="horz" wrap="square" lIns="0" tIns="47625" rIns="0" bIns="0" rtlCol="0">
            <a:spAutoFit/>
          </a:bodyPr>
          <a:lstStyle/>
          <a:p>
            <a:pPr marL="286385" indent="-273685">
              <a:lnSpc>
                <a:spcPct val="100000"/>
              </a:lnSpc>
              <a:spcBef>
                <a:spcPts val="375"/>
              </a:spcBef>
              <a:buClr>
                <a:srgbClr val="FFBA00"/>
              </a:buClr>
              <a:buSzPct val="127272"/>
              <a:buFont typeface="Courier New"/>
              <a:buChar char="o"/>
              <a:tabLst>
                <a:tab pos="285750" algn="l"/>
                <a:tab pos="286385" algn="l"/>
              </a:tabLst>
            </a:pPr>
            <a:r>
              <a:rPr sz="1100" spc="100" dirty="0">
                <a:solidFill>
                  <a:srgbClr val="FF0000"/>
                </a:solidFill>
                <a:latin typeface="Calibri"/>
                <a:cs typeface="Calibri"/>
              </a:rPr>
              <a:t>Η</a:t>
            </a:r>
            <a:r>
              <a:rPr sz="1100" spc="15" dirty="0">
                <a:solidFill>
                  <a:srgbClr val="FF0000"/>
                </a:solidFill>
                <a:latin typeface="Calibri"/>
                <a:cs typeface="Calibri"/>
              </a:rPr>
              <a:t> </a:t>
            </a:r>
            <a:r>
              <a:rPr sz="1100" spc="75" dirty="0">
                <a:solidFill>
                  <a:srgbClr val="FF0000"/>
                </a:solidFill>
                <a:latin typeface="Calibri"/>
                <a:cs typeface="Calibri"/>
              </a:rPr>
              <a:t>αρχή</a:t>
            </a:r>
            <a:r>
              <a:rPr sz="1100" spc="35" dirty="0">
                <a:solidFill>
                  <a:srgbClr val="FF0000"/>
                </a:solidFill>
                <a:latin typeface="Calibri"/>
                <a:cs typeface="Calibri"/>
              </a:rPr>
              <a:t> </a:t>
            </a:r>
            <a:r>
              <a:rPr sz="1100" spc="75" dirty="0">
                <a:solidFill>
                  <a:srgbClr val="FF0000"/>
                </a:solidFill>
                <a:latin typeface="Calibri"/>
                <a:cs typeface="Calibri"/>
              </a:rPr>
              <a:t>του</a:t>
            </a:r>
            <a:r>
              <a:rPr sz="1100" spc="35" dirty="0">
                <a:solidFill>
                  <a:srgbClr val="FF0000"/>
                </a:solidFill>
                <a:latin typeface="Calibri"/>
                <a:cs typeface="Calibri"/>
              </a:rPr>
              <a:t> </a:t>
            </a:r>
            <a:r>
              <a:rPr sz="1100" spc="75" dirty="0">
                <a:solidFill>
                  <a:srgbClr val="FF0000"/>
                </a:solidFill>
                <a:latin typeface="Calibri"/>
                <a:cs typeface="Calibri"/>
              </a:rPr>
              <a:t>ασθενέστερου</a:t>
            </a:r>
            <a:r>
              <a:rPr sz="1100" spc="35" dirty="0">
                <a:solidFill>
                  <a:srgbClr val="FF0000"/>
                </a:solidFill>
                <a:latin typeface="Calibri"/>
                <a:cs typeface="Calibri"/>
              </a:rPr>
              <a:t> </a:t>
            </a:r>
            <a:r>
              <a:rPr sz="1100" spc="75" dirty="0">
                <a:solidFill>
                  <a:srgbClr val="FF0000"/>
                </a:solidFill>
                <a:latin typeface="Calibri"/>
                <a:cs typeface="Calibri"/>
              </a:rPr>
              <a:t>συνδέσμου:</a:t>
            </a:r>
            <a:endParaRPr sz="1100">
              <a:latin typeface="Calibri"/>
              <a:cs typeface="Calibri"/>
            </a:endParaRPr>
          </a:p>
          <a:p>
            <a:pPr marL="762635" lvl="1" indent="-274955">
              <a:lnSpc>
                <a:spcPct val="100000"/>
              </a:lnSpc>
              <a:spcBef>
                <a:spcPts val="670"/>
              </a:spcBef>
              <a:buSzPct val="127272"/>
              <a:buChar char="—"/>
              <a:tabLst>
                <a:tab pos="762000" algn="l"/>
                <a:tab pos="762635" algn="l"/>
              </a:tabLst>
            </a:pPr>
            <a:r>
              <a:rPr sz="1100" spc="80" dirty="0">
                <a:solidFill>
                  <a:srgbClr val="FFFFFF"/>
                </a:solidFill>
                <a:latin typeface="Calibri"/>
                <a:cs typeface="Calibri"/>
              </a:rPr>
              <a:t>Ένα</a:t>
            </a:r>
            <a:r>
              <a:rPr sz="1100" spc="35" dirty="0">
                <a:solidFill>
                  <a:srgbClr val="FFFFFF"/>
                </a:solidFill>
                <a:latin typeface="Calibri"/>
                <a:cs typeface="Calibri"/>
              </a:rPr>
              <a:t> </a:t>
            </a:r>
            <a:r>
              <a:rPr sz="1100" spc="80" dirty="0">
                <a:solidFill>
                  <a:srgbClr val="FFFFFF"/>
                </a:solidFill>
                <a:latin typeface="Calibri"/>
                <a:cs typeface="Calibri"/>
              </a:rPr>
              <a:t>σύστημα</a:t>
            </a:r>
            <a:r>
              <a:rPr sz="1100" spc="40" dirty="0">
                <a:solidFill>
                  <a:srgbClr val="FFFFFF"/>
                </a:solidFill>
                <a:latin typeface="Calibri"/>
                <a:cs typeface="Calibri"/>
              </a:rPr>
              <a:t> </a:t>
            </a:r>
            <a:r>
              <a:rPr sz="1100" spc="65" dirty="0">
                <a:solidFill>
                  <a:srgbClr val="FFFFFF"/>
                </a:solidFill>
                <a:latin typeface="Calibri"/>
                <a:cs typeface="Calibri"/>
              </a:rPr>
              <a:t>είναι</a:t>
            </a:r>
            <a:r>
              <a:rPr sz="1100" spc="35" dirty="0">
                <a:solidFill>
                  <a:srgbClr val="FFFFFF"/>
                </a:solidFill>
                <a:latin typeface="Calibri"/>
                <a:cs typeface="Calibri"/>
              </a:rPr>
              <a:t> </a:t>
            </a:r>
            <a:r>
              <a:rPr sz="1100" spc="75" dirty="0">
                <a:solidFill>
                  <a:srgbClr val="FFFFFF"/>
                </a:solidFill>
                <a:latin typeface="Calibri"/>
                <a:cs typeface="Calibri"/>
              </a:rPr>
              <a:t>τόσο</a:t>
            </a:r>
            <a:r>
              <a:rPr sz="1100" spc="40" dirty="0">
                <a:solidFill>
                  <a:srgbClr val="FFFFFF"/>
                </a:solidFill>
                <a:latin typeface="Calibri"/>
                <a:cs typeface="Calibri"/>
              </a:rPr>
              <a:t> </a:t>
            </a:r>
            <a:r>
              <a:rPr sz="1100" spc="85" dirty="0">
                <a:solidFill>
                  <a:srgbClr val="FFFFFF"/>
                </a:solidFill>
                <a:latin typeface="Calibri"/>
                <a:cs typeface="Calibri"/>
              </a:rPr>
              <a:t>ασφαλές</a:t>
            </a:r>
            <a:r>
              <a:rPr sz="1100" spc="35" dirty="0">
                <a:solidFill>
                  <a:srgbClr val="FFFFFF"/>
                </a:solidFill>
                <a:latin typeface="Calibri"/>
                <a:cs typeface="Calibri"/>
              </a:rPr>
              <a:t> </a:t>
            </a:r>
            <a:r>
              <a:rPr sz="1100" spc="85" dirty="0">
                <a:solidFill>
                  <a:srgbClr val="FFFFFF"/>
                </a:solidFill>
                <a:latin typeface="Calibri"/>
                <a:cs typeface="Calibri"/>
              </a:rPr>
              <a:t>όσο</a:t>
            </a:r>
            <a:r>
              <a:rPr sz="1100" spc="50" dirty="0">
                <a:solidFill>
                  <a:srgbClr val="FFFFFF"/>
                </a:solidFill>
                <a:latin typeface="Calibri"/>
                <a:cs typeface="Calibri"/>
              </a:rPr>
              <a:t> </a:t>
            </a:r>
            <a:r>
              <a:rPr sz="1100" spc="85" dirty="0">
                <a:solidFill>
                  <a:srgbClr val="FFFFFF"/>
                </a:solidFill>
                <a:latin typeface="Calibri"/>
                <a:cs typeface="Calibri"/>
              </a:rPr>
              <a:t>ο</a:t>
            </a:r>
            <a:r>
              <a:rPr sz="1100" spc="25" dirty="0">
                <a:solidFill>
                  <a:srgbClr val="FFFFFF"/>
                </a:solidFill>
                <a:latin typeface="Calibri"/>
                <a:cs typeface="Calibri"/>
              </a:rPr>
              <a:t> </a:t>
            </a:r>
            <a:r>
              <a:rPr sz="1100" spc="70" dirty="0">
                <a:solidFill>
                  <a:srgbClr val="FFFFFF"/>
                </a:solidFill>
                <a:latin typeface="Calibri"/>
                <a:cs typeface="Calibri"/>
              </a:rPr>
              <a:t>πιο</a:t>
            </a:r>
            <a:r>
              <a:rPr sz="1100" spc="40" dirty="0">
                <a:solidFill>
                  <a:srgbClr val="FFFFFF"/>
                </a:solidFill>
                <a:latin typeface="Calibri"/>
                <a:cs typeface="Calibri"/>
              </a:rPr>
              <a:t> </a:t>
            </a:r>
            <a:r>
              <a:rPr sz="1100" spc="80" dirty="0">
                <a:solidFill>
                  <a:srgbClr val="FFFFFF"/>
                </a:solidFill>
                <a:latin typeface="Calibri"/>
                <a:cs typeface="Calibri"/>
              </a:rPr>
              <a:t>αδύναμος</a:t>
            </a:r>
            <a:r>
              <a:rPr sz="1100" spc="40" dirty="0">
                <a:solidFill>
                  <a:srgbClr val="FFFFFF"/>
                </a:solidFill>
                <a:latin typeface="Calibri"/>
                <a:cs typeface="Calibri"/>
              </a:rPr>
              <a:t> </a:t>
            </a:r>
            <a:r>
              <a:rPr sz="1100" spc="70" dirty="0">
                <a:solidFill>
                  <a:srgbClr val="FFFFFF"/>
                </a:solidFill>
                <a:latin typeface="Calibri"/>
                <a:cs typeface="Calibri"/>
              </a:rPr>
              <a:t>σύνδεσμός</a:t>
            </a:r>
            <a:r>
              <a:rPr sz="1100" spc="20" dirty="0">
                <a:solidFill>
                  <a:srgbClr val="FFFFFF"/>
                </a:solidFill>
                <a:latin typeface="Calibri"/>
                <a:cs typeface="Calibri"/>
              </a:rPr>
              <a:t> </a:t>
            </a:r>
            <a:r>
              <a:rPr sz="1100" spc="65" dirty="0">
                <a:solidFill>
                  <a:srgbClr val="FFFFFF"/>
                </a:solidFill>
                <a:latin typeface="Calibri"/>
                <a:cs typeface="Calibri"/>
              </a:rPr>
              <a:t>του.</a:t>
            </a:r>
            <a:endParaRPr sz="1100">
              <a:latin typeface="Calibri"/>
              <a:cs typeface="Calibri"/>
            </a:endParaRPr>
          </a:p>
          <a:p>
            <a:pPr marL="762635" lvl="1" indent="-274955">
              <a:lnSpc>
                <a:spcPct val="100000"/>
              </a:lnSpc>
              <a:spcBef>
                <a:spcPts val="525"/>
              </a:spcBef>
              <a:buSzPct val="127272"/>
              <a:buChar char="—"/>
              <a:tabLst>
                <a:tab pos="762000" algn="l"/>
                <a:tab pos="762635" algn="l"/>
              </a:tabLst>
            </a:pPr>
            <a:r>
              <a:rPr sz="1100" spc="85" dirty="0">
                <a:solidFill>
                  <a:srgbClr val="FFFFFF"/>
                </a:solidFill>
                <a:latin typeface="Calibri"/>
                <a:cs typeface="Calibri"/>
              </a:rPr>
              <a:t>Ως</a:t>
            </a:r>
            <a:r>
              <a:rPr sz="1100" spc="40" dirty="0">
                <a:solidFill>
                  <a:srgbClr val="FFFFFF"/>
                </a:solidFill>
                <a:latin typeface="Calibri"/>
                <a:cs typeface="Calibri"/>
              </a:rPr>
              <a:t> </a:t>
            </a:r>
            <a:r>
              <a:rPr sz="1100" spc="70" dirty="0">
                <a:solidFill>
                  <a:srgbClr val="FFFFFF"/>
                </a:solidFill>
                <a:latin typeface="Calibri"/>
                <a:cs typeface="Calibri"/>
              </a:rPr>
              <a:t>εκ</a:t>
            </a:r>
            <a:r>
              <a:rPr sz="1100" spc="40" dirty="0">
                <a:solidFill>
                  <a:srgbClr val="FFFFFF"/>
                </a:solidFill>
                <a:latin typeface="Calibri"/>
                <a:cs typeface="Calibri"/>
              </a:rPr>
              <a:t> </a:t>
            </a:r>
            <a:r>
              <a:rPr sz="1100" spc="70" dirty="0">
                <a:solidFill>
                  <a:srgbClr val="FFFFFF"/>
                </a:solidFill>
                <a:latin typeface="Calibri"/>
                <a:cs typeface="Calibri"/>
              </a:rPr>
              <a:t>τούτου,</a:t>
            </a:r>
            <a:r>
              <a:rPr sz="1100" spc="40" dirty="0">
                <a:solidFill>
                  <a:srgbClr val="FFFFFF"/>
                </a:solidFill>
                <a:latin typeface="Calibri"/>
                <a:cs typeface="Calibri"/>
              </a:rPr>
              <a:t> </a:t>
            </a:r>
            <a:r>
              <a:rPr sz="1100" spc="70" dirty="0">
                <a:solidFill>
                  <a:srgbClr val="FFFFFF"/>
                </a:solidFill>
                <a:latin typeface="Calibri"/>
                <a:cs typeface="Calibri"/>
              </a:rPr>
              <a:t>όλοι</a:t>
            </a:r>
            <a:r>
              <a:rPr sz="1100" spc="40" dirty="0">
                <a:solidFill>
                  <a:srgbClr val="FFFFFF"/>
                </a:solidFill>
                <a:latin typeface="Calibri"/>
                <a:cs typeface="Calibri"/>
              </a:rPr>
              <a:t> </a:t>
            </a:r>
            <a:r>
              <a:rPr sz="1100" spc="65" dirty="0">
                <a:solidFill>
                  <a:srgbClr val="FFFFFF"/>
                </a:solidFill>
                <a:latin typeface="Calibri"/>
                <a:cs typeface="Calibri"/>
              </a:rPr>
              <a:t>οι</a:t>
            </a:r>
            <a:r>
              <a:rPr sz="1100" spc="45" dirty="0">
                <a:solidFill>
                  <a:srgbClr val="FFFFFF"/>
                </a:solidFill>
                <a:latin typeface="Calibri"/>
                <a:cs typeface="Calibri"/>
              </a:rPr>
              <a:t> </a:t>
            </a:r>
            <a:r>
              <a:rPr sz="1100" spc="75" dirty="0">
                <a:solidFill>
                  <a:srgbClr val="FFFFFF"/>
                </a:solidFill>
                <a:latin typeface="Calibri"/>
                <a:cs typeface="Calibri"/>
              </a:rPr>
              <a:t>σύνδεσμοι</a:t>
            </a:r>
            <a:r>
              <a:rPr sz="1100" spc="40" dirty="0">
                <a:solidFill>
                  <a:srgbClr val="FFFFFF"/>
                </a:solidFill>
                <a:latin typeface="Calibri"/>
                <a:cs typeface="Calibri"/>
              </a:rPr>
              <a:t> </a:t>
            </a:r>
            <a:r>
              <a:rPr sz="1100" spc="80" dirty="0">
                <a:solidFill>
                  <a:srgbClr val="FFFFFF"/>
                </a:solidFill>
                <a:latin typeface="Calibri"/>
                <a:cs typeface="Calibri"/>
              </a:rPr>
              <a:t>σε</a:t>
            </a:r>
            <a:r>
              <a:rPr sz="1100" spc="45" dirty="0">
                <a:solidFill>
                  <a:srgbClr val="FFFFFF"/>
                </a:solidFill>
                <a:latin typeface="Calibri"/>
                <a:cs typeface="Calibri"/>
              </a:rPr>
              <a:t> </a:t>
            </a:r>
            <a:r>
              <a:rPr sz="1100" spc="80" dirty="0">
                <a:solidFill>
                  <a:srgbClr val="FFFFFF"/>
                </a:solidFill>
                <a:latin typeface="Calibri"/>
                <a:cs typeface="Calibri"/>
              </a:rPr>
              <a:t>σύστημα</a:t>
            </a:r>
            <a:r>
              <a:rPr sz="1100" spc="40" dirty="0">
                <a:solidFill>
                  <a:srgbClr val="FFFFFF"/>
                </a:solidFill>
                <a:latin typeface="Calibri"/>
                <a:cs typeface="Calibri"/>
              </a:rPr>
              <a:t> </a:t>
            </a:r>
            <a:r>
              <a:rPr sz="1100" spc="85" dirty="0">
                <a:solidFill>
                  <a:srgbClr val="FFFFFF"/>
                </a:solidFill>
                <a:latin typeface="Calibri"/>
                <a:cs typeface="Calibri"/>
              </a:rPr>
              <a:t>θα</a:t>
            </a:r>
            <a:r>
              <a:rPr sz="1100" spc="40" dirty="0">
                <a:solidFill>
                  <a:srgbClr val="FFFFFF"/>
                </a:solidFill>
                <a:latin typeface="Calibri"/>
                <a:cs typeface="Calibri"/>
              </a:rPr>
              <a:t> </a:t>
            </a:r>
            <a:r>
              <a:rPr sz="1100" spc="75" dirty="0">
                <a:solidFill>
                  <a:srgbClr val="FFFFFF"/>
                </a:solidFill>
                <a:latin typeface="Calibri"/>
                <a:cs typeface="Calibri"/>
              </a:rPr>
              <a:t>πρέπει</a:t>
            </a:r>
            <a:r>
              <a:rPr sz="1100" spc="45" dirty="0">
                <a:solidFill>
                  <a:srgbClr val="FFFFFF"/>
                </a:solidFill>
                <a:latin typeface="Calibri"/>
                <a:cs typeface="Calibri"/>
              </a:rPr>
              <a:t> </a:t>
            </a:r>
            <a:r>
              <a:rPr sz="1100" spc="80" dirty="0">
                <a:solidFill>
                  <a:srgbClr val="FFFFFF"/>
                </a:solidFill>
                <a:latin typeface="Calibri"/>
                <a:cs typeface="Calibri"/>
              </a:rPr>
              <a:t>να</a:t>
            </a:r>
            <a:r>
              <a:rPr sz="1100" spc="40" dirty="0">
                <a:solidFill>
                  <a:srgbClr val="FFFFFF"/>
                </a:solidFill>
                <a:latin typeface="Calibri"/>
                <a:cs typeface="Calibri"/>
              </a:rPr>
              <a:t> </a:t>
            </a:r>
            <a:r>
              <a:rPr sz="1100" spc="75" dirty="0">
                <a:solidFill>
                  <a:srgbClr val="FFFFFF"/>
                </a:solidFill>
                <a:latin typeface="Calibri"/>
                <a:cs typeface="Calibri"/>
              </a:rPr>
              <a:t>έχουν</a:t>
            </a:r>
            <a:r>
              <a:rPr sz="1100" spc="45" dirty="0">
                <a:solidFill>
                  <a:srgbClr val="FFFFFF"/>
                </a:solidFill>
                <a:latin typeface="Calibri"/>
                <a:cs typeface="Calibri"/>
              </a:rPr>
              <a:t> </a:t>
            </a:r>
            <a:r>
              <a:rPr sz="1100" spc="80" dirty="0">
                <a:solidFill>
                  <a:srgbClr val="FFFFFF"/>
                </a:solidFill>
                <a:latin typeface="Calibri"/>
                <a:cs typeface="Calibri"/>
              </a:rPr>
              <a:t>ομοιόμορφα</a:t>
            </a:r>
            <a:r>
              <a:rPr sz="1100" spc="45" dirty="0">
                <a:solidFill>
                  <a:srgbClr val="FFFFFF"/>
                </a:solidFill>
                <a:latin typeface="Calibri"/>
                <a:cs typeface="Calibri"/>
              </a:rPr>
              <a:t> </a:t>
            </a:r>
            <a:r>
              <a:rPr sz="1100" spc="75" dirty="0">
                <a:solidFill>
                  <a:srgbClr val="FFFFFF"/>
                </a:solidFill>
                <a:latin typeface="Calibri"/>
                <a:cs typeface="Calibri"/>
              </a:rPr>
              <a:t>επίπεδα</a:t>
            </a:r>
            <a:r>
              <a:rPr sz="1100" spc="45" dirty="0">
                <a:solidFill>
                  <a:srgbClr val="FFFFFF"/>
                </a:solidFill>
                <a:latin typeface="Calibri"/>
                <a:cs typeface="Calibri"/>
              </a:rPr>
              <a:t> </a:t>
            </a:r>
            <a:r>
              <a:rPr sz="1100" spc="65" dirty="0">
                <a:solidFill>
                  <a:srgbClr val="FFFFFF"/>
                </a:solidFill>
                <a:latin typeface="Calibri"/>
                <a:cs typeface="Calibri"/>
              </a:rPr>
              <a:t>ασφάλειας.</a:t>
            </a:r>
            <a:endParaRPr sz="1100">
              <a:latin typeface="Calibri"/>
              <a:cs typeface="Calibri"/>
            </a:endParaRPr>
          </a:p>
          <a:p>
            <a:pPr lvl="1">
              <a:lnSpc>
                <a:spcPct val="100000"/>
              </a:lnSpc>
              <a:buClr>
                <a:srgbClr val="FFFFFF"/>
              </a:buClr>
              <a:buFont typeface="Calibri"/>
              <a:buChar char="—"/>
            </a:pPr>
            <a:endParaRPr sz="1200">
              <a:latin typeface="Calibri"/>
              <a:cs typeface="Calibri"/>
            </a:endParaRPr>
          </a:p>
          <a:p>
            <a:pPr marL="286385" marR="5080" indent="-274320">
              <a:lnSpc>
                <a:spcPct val="93300"/>
              </a:lnSpc>
              <a:buClr>
                <a:srgbClr val="FFBA00"/>
              </a:buClr>
              <a:buSzPct val="127272"/>
              <a:buFont typeface="Courier New"/>
              <a:buChar char="o"/>
              <a:tabLst>
                <a:tab pos="286385" algn="l"/>
                <a:tab pos="287020" algn="l"/>
              </a:tabLst>
            </a:pPr>
            <a:r>
              <a:rPr sz="1100" spc="120" dirty="0">
                <a:solidFill>
                  <a:srgbClr val="FFFFFF"/>
                </a:solidFill>
                <a:latin typeface="Calibri"/>
                <a:cs typeface="Calibri"/>
              </a:rPr>
              <a:t>Λόγω</a:t>
            </a:r>
            <a:r>
              <a:rPr sz="1100" spc="45" dirty="0">
                <a:solidFill>
                  <a:srgbClr val="FFFFFF"/>
                </a:solidFill>
                <a:latin typeface="Calibri"/>
                <a:cs typeface="Calibri"/>
              </a:rPr>
              <a:t> </a:t>
            </a:r>
            <a:r>
              <a:rPr sz="1100" spc="95" dirty="0">
                <a:solidFill>
                  <a:srgbClr val="FFFFFF"/>
                </a:solidFill>
                <a:latin typeface="Calibri"/>
                <a:cs typeface="Calibri"/>
              </a:rPr>
              <a:t>της</a:t>
            </a:r>
            <a:r>
              <a:rPr sz="1100" spc="50" dirty="0">
                <a:solidFill>
                  <a:srgbClr val="FFFFFF"/>
                </a:solidFill>
                <a:latin typeface="Calibri"/>
                <a:cs typeface="Calibri"/>
              </a:rPr>
              <a:t> </a:t>
            </a:r>
            <a:r>
              <a:rPr sz="1100" spc="100" dirty="0">
                <a:solidFill>
                  <a:srgbClr val="FFFFFF"/>
                </a:solidFill>
                <a:latin typeface="Calibri"/>
                <a:cs typeface="Calibri"/>
              </a:rPr>
              <a:t>επίθεσης</a:t>
            </a:r>
            <a:r>
              <a:rPr sz="1100" spc="50" dirty="0">
                <a:solidFill>
                  <a:srgbClr val="FFFFFF"/>
                </a:solidFill>
                <a:latin typeface="Calibri"/>
                <a:cs typeface="Calibri"/>
              </a:rPr>
              <a:t> </a:t>
            </a:r>
            <a:r>
              <a:rPr sz="1100" spc="95" dirty="0">
                <a:solidFill>
                  <a:srgbClr val="FFFFFF"/>
                </a:solidFill>
                <a:latin typeface="Calibri"/>
                <a:cs typeface="Calibri"/>
              </a:rPr>
              <a:t>γενεθλίων,</a:t>
            </a:r>
            <a:r>
              <a:rPr sz="1100" spc="40" dirty="0">
                <a:solidFill>
                  <a:srgbClr val="FFFFFF"/>
                </a:solidFill>
                <a:latin typeface="Calibri"/>
                <a:cs typeface="Calibri"/>
              </a:rPr>
              <a:t> </a:t>
            </a:r>
            <a:r>
              <a:rPr sz="1100" spc="95" dirty="0">
                <a:solidFill>
                  <a:srgbClr val="FFFFFF"/>
                </a:solidFill>
                <a:latin typeface="Calibri"/>
                <a:cs typeface="Calibri"/>
              </a:rPr>
              <a:t>το</a:t>
            </a:r>
            <a:r>
              <a:rPr sz="1100" spc="50" dirty="0">
                <a:solidFill>
                  <a:srgbClr val="FFFFFF"/>
                </a:solidFill>
                <a:latin typeface="Calibri"/>
                <a:cs typeface="Calibri"/>
              </a:rPr>
              <a:t> </a:t>
            </a:r>
            <a:r>
              <a:rPr sz="1100" spc="105" dirty="0">
                <a:solidFill>
                  <a:srgbClr val="FFFFFF"/>
                </a:solidFill>
                <a:latin typeface="Calibri"/>
                <a:cs typeface="Calibri"/>
              </a:rPr>
              <a:t>μήκος</a:t>
            </a:r>
            <a:r>
              <a:rPr sz="1100" spc="45" dirty="0">
                <a:solidFill>
                  <a:srgbClr val="FFFFFF"/>
                </a:solidFill>
                <a:latin typeface="Calibri"/>
                <a:cs typeface="Calibri"/>
              </a:rPr>
              <a:t> </a:t>
            </a:r>
            <a:r>
              <a:rPr sz="1100" spc="110" dirty="0">
                <a:solidFill>
                  <a:srgbClr val="FFFFFF"/>
                </a:solidFill>
                <a:latin typeface="Calibri"/>
                <a:cs typeface="Calibri"/>
              </a:rPr>
              <a:t>των</a:t>
            </a:r>
            <a:r>
              <a:rPr sz="1100" spc="45" dirty="0">
                <a:solidFill>
                  <a:srgbClr val="FFFFFF"/>
                </a:solidFill>
                <a:latin typeface="Calibri"/>
                <a:cs typeface="Calibri"/>
              </a:rPr>
              <a:t> </a:t>
            </a:r>
            <a:r>
              <a:rPr sz="1100" spc="105" dirty="0">
                <a:solidFill>
                  <a:srgbClr val="FFFFFF"/>
                </a:solidFill>
                <a:latin typeface="Calibri"/>
                <a:cs typeface="Calibri"/>
              </a:rPr>
              <a:t>εξόδων</a:t>
            </a:r>
            <a:r>
              <a:rPr sz="1100" spc="45" dirty="0">
                <a:solidFill>
                  <a:srgbClr val="FFFFFF"/>
                </a:solidFill>
                <a:latin typeface="Calibri"/>
                <a:cs typeface="Calibri"/>
              </a:rPr>
              <a:t> </a:t>
            </a:r>
            <a:r>
              <a:rPr sz="1100" spc="105" dirty="0">
                <a:solidFill>
                  <a:srgbClr val="FFFFFF"/>
                </a:solidFill>
                <a:latin typeface="Calibri"/>
                <a:cs typeface="Calibri"/>
              </a:rPr>
              <a:t>κατακερματισμού</a:t>
            </a:r>
            <a:r>
              <a:rPr sz="1100" spc="45" dirty="0">
                <a:solidFill>
                  <a:srgbClr val="FFFFFF"/>
                </a:solidFill>
                <a:latin typeface="Calibri"/>
                <a:cs typeface="Calibri"/>
              </a:rPr>
              <a:t> </a:t>
            </a:r>
            <a:r>
              <a:rPr sz="1100" spc="100" dirty="0">
                <a:solidFill>
                  <a:srgbClr val="FFFFFF"/>
                </a:solidFill>
                <a:latin typeface="Calibri"/>
                <a:cs typeface="Calibri"/>
              </a:rPr>
              <a:t>πρέπει</a:t>
            </a:r>
            <a:r>
              <a:rPr sz="1100" spc="50" dirty="0">
                <a:solidFill>
                  <a:srgbClr val="FFFFFF"/>
                </a:solidFill>
                <a:latin typeface="Calibri"/>
                <a:cs typeface="Calibri"/>
              </a:rPr>
              <a:t> </a:t>
            </a:r>
            <a:r>
              <a:rPr sz="1100" spc="95" dirty="0">
                <a:solidFill>
                  <a:srgbClr val="FFFFFF"/>
                </a:solidFill>
                <a:latin typeface="Calibri"/>
                <a:cs typeface="Calibri"/>
              </a:rPr>
              <a:t>γενικά</a:t>
            </a:r>
            <a:r>
              <a:rPr sz="1100" spc="50" dirty="0">
                <a:solidFill>
                  <a:srgbClr val="FFFFFF"/>
                </a:solidFill>
                <a:latin typeface="Calibri"/>
                <a:cs typeface="Calibri"/>
              </a:rPr>
              <a:t> </a:t>
            </a:r>
            <a:r>
              <a:rPr sz="1100" spc="110" dirty="0">
                <a:solidFill>
                  <a:srgbClr val="FFFFFF"/>
                </a:solidFill>
                <a:latin typeface="Calibri"/>
                <a:cs typeface="Calibri"/>
              </a:rPr>
              <a:t>να</a:t>
            </a:r>
            <a:r>
              <a:rPr sz="1100" spc="50" dirty="0">
                <a:solidFill>
                  <a:srgbClr val="FFFFFF"/>
                </a:solidFill>
                <a:latin typeface="Calibri"/>
                <a:cs typeface="Calibri"/>
              </a:rPr>
              <a:t> </a:t>
            </a:r>
            <a:r>
              <a:rPr sz="1100" spc="85" dirty="0">
                <a:solidFill>
                  <a:srgbClr val="FFFFFF"/>
                </a:solidFill>
                <a:latin typeface="Calibri"/>
                <a:cs typeface="Calibri"/>
              </a:rPr>
              <a:t>είναι</a:t>
            </a:r>
            <a:r>
              <a:rPr sz="1100" spc="55" dirty="0">
                <a:solidFill>
                  <a:srgbClr val="FFFFFF"/>
                </a:solidFill>
                <a:latin typeface="Calibri"/>
                <a:cs typeface="Calibri"/>
              </a:rPr>
              <a:t> </a:t>
            </a:r>
            <a:r>
              <a:rPr sz="1100" spc="100" dirty="0">
                <a:solidFill>
                  <a:srgbClr val="FFFFFF"/>
                </a:solidFill>
                <a:latin typeface="Calibri"/>
                <a:cs typeface="Calibri"/>
              </a:rPr>
              <a:t>διπλάσιο</a:t>
            </a:r>
            <a:r>
              <a:rPr sz="1100" spc="55" dirty="0">
                <a:solidFill>
                  <a:srgbClr val="FFFFFF"/>
                </a:solidFill>
                <a:latin typeface="Calibri"/>
                <a:cs typeface="Calibri"/>
              </a:rPr>
              <a:t> </a:t>
            </a:r>
            <a:r>
              <a:rPr sz="1100" spc="120" dirty="0">
                <a:solidFill>
                  <a:srgbClr val="FFFFFF"/>
                </a:solidFill>
                <a:latin typeface="Calibri"/>
                <a:cs typeface="Calibri"/>
              </a:rPr>
              <a:t>από</a:t>
            </a:r>
            <a:r>
              <a:rPr sz="1100" spc="45" dirty="0">
                <a:solidFill>
                  <a:srgbClr val="FFFFFF"/>
                </a:solidFill>
                <a:latin typeface="Calibri"/>
                <a:cs typeface="Calibri"/>
              </a:rPr>
              <a:t> </a:t>
            </a:r>
            <a:r>
              <a:rPr sz="1100" spc="95" dirty="0">
                <a:solidFill>
                  <a:srgbClr val="FFFFFF"/>
                </a:solidFill>
                <a:latin typeface="Calibri"/>
                <a:cs typeface="Calibri"/>
              </a:rPr>
              <a:t>το</a:t>
            </a:r>
            <a:r>
              <a:rPr sz="1100" spc="50" dirty="0">
                <a:solidFill>
                  <a:srgbClr val="FFFFFF"/>
                </a:solidFill>
                <a:latin typeface="Calibri"/>
                <a:cs typeface="Calibri"/>
              </a:rPr>
              <a:t> </a:t>
            </a:r>
            <a:r>
              <a:rPr sz="1100" spc="105" dirty="0">
                <a:solidFill>
                  <a:srgbClr val="FFFFFF"/>
                </a:solidFill>
                <a:latin typeface="Calibri"/>
                <a:cs typeface="Calibri"/>
              </a:rPr>
              <a:t>μήκος</a:t>
            </a:r>
            <a:r>
              <a:rPr sz="1100" spc="55" dirty="0">
                <a:solidFill>
                  <a:srgbClr val="FFFFFF"/>
                </a:solidFill>
                <a:latin typeface="Calibri"/>
                <a:cs typeface="Calibri"/>
              </a:rPr>
              <a:t> </a:t>
            </a:r>
            <a:r>
              <a:rPr sz="1100" spc="105" dirty="0">
                <a:solidFill>
                  <a:srgbClr val="FFFFFF"/>
                </a:solidFill>
                <a:latin typeface="Calibri"/>
                <a:cs typeface="Calibri"/>
              </a:rPr>
              <a:t>του</a:t>
            </a:r>
            <a:r>
              <a:rPr sz="1100" spc="50" dirty="0">
                <a:solidFill>
                  <a:srgbClr val="FFFFFF"/>
                </a:solidFill>
                <a:latin typeface="Calibri"/>
                <a:cs typeface="Calibri"/>
              </a:rPr>
              <a:t> </a:t>
            </a:r>
            <a:r>
              <a:rPr sz="1100" spc="95" dirty="0">
                <a:solidFill>
                  <a:srgbClr val="FFFFFF"/>
                </a:solidFill>
                <a:latin typeface="Calibri"/>
                <a:cs typeface="Calibri"/>
              </a:rPr>
              <a:t>κλειδιού</a:t>
            </a:r>
            <a:r>
              <a:rPr sz="1100" spc="55" dirty="0">
                <a:solidFill>
                  <a:srgbClr val="FFFFFF"/>
                </a:solidFill>
                <a:latin typeface="Calibri"/>
                <a:cs typeface="Calibri"/>
              </a:rPr>
              <a:t> </a:t>
            </a:r>
            <a:r>
              <a:rPr sz="1100" spc="105" dirty="0">
                <a:solidFill>
                  <a:srgbClr val="FFFFFF"/>
                </a:solidFill>
                <a:latin typeface="Calibri"/>
                <a:cs typeface="Calibri"/>
              </a:rPr>
              <a:t>των </a:t>
            </a:r>
            <a:r>
              <a:rPr sz="1100" spc="-235" dirty="0">
                <a:solidFill>
                  <a:srgbClr val="FFFFFF"/>
                </a:solidFill>
                <a:latin typeface="Calibri"/>
                <a:cs typeface="Calibri"/>
              </a:rPr>
              <a:t> </a:t>
            </a:r>
            <a:r>
              <a:rPr sz="1100" spc="100" dirty="0">
                <a:solidFill>
                  <a:srgbClr val="FFFFFF"/>
                </a:solidFill>
                <a:latin typeface="Calibri"/>
                <a:cs typeface="Calibri"/>
              </a:rPr>
              <a:t>κρυπτογραφήσεων</a:t>
            </a:r>
            <a:endParaRPr sz="1100">
              <a:latin typeface="Calibri"/>
              <a:cs typeface="Calibri"/>
            </a:endParaRPr>
          </a:p>
          <a:p>
            <a:pPr marL="762635" lvl="1" indent="-274955">
              <a:lnSpc>
                <a:spcPct val="100000"/>
              </a:lnSpc>
              <a:spcBef>
                <a:spcPts val="780"/>
              </a:spcBef>
              <a:buSzPct val="127272"/>
              <a:buChar char="—"/>
              <a:tabLst>
                <a:tab pos="762000" algn="l"/>
                <a:tab pos="762635" algn="l"/>
              </a:tabLst>
            </a:pPr>
            <a:r>
              <a:rPr sz="1100" spc="80" dirty="0">
                <a:solidFill>
                  <a:srgbClr val="FFFFFF"/>
                </a:solidFill>
                <a:latin typeface="Calibri"/>
                <a:cs typeface="Calibri"/>
              </a:rPr>
              <a:t>Το</a:t>
            </a:r>
            <a:r>
              <a:rPr sz="1100" spc="40" dirty="0">
                <a:solidFill>
                  <a:srgbClr val="FFFFFF"/>
                </a:solidFill>
                <a:latin typeface="Calibri"/>
                <a:cs typeface="Calibri"/>
              </a:rPr>
              <a:t> </a:t>
            </a:r>
            <a:r>
              <a:rPr sz="1100" spc="75" dirty="0">
                <a:solidFill>
                  <a:srgbClr val="FFFFFF"/>
                </a:solidFill>
                <a:latin typeface="Calibri"/>
                <a:cs typeface="Calibri"/>
              </a:rPr>
              <a:t>SHA-224</a:t>
            </a:r>
            <a:r>
              <a:rPr sz="1100" spc="45" dirty="0">
                <a:solidFill>
                  <a:srgbClr val="FFFFFF"/>
                </a:solidFill>
                <a:latin typeface="Calibri"/>
                <a:cs typeface="Calibri"/>
              </a:rPr>
              <a:t> </a:t>
            </a:r>
            <a:r>
              <a:rPr sz="1100" spc="65" dirty="0">
                <a:solidFill>
                  <a:srgbClr val="FFFFFF"/>
                </a:solidFill>
                <a:latin typeface="Calibri"/>
                <a:cs typeface="Calibri"/>
              </a:rPr>
              <a:t>αντιστοιχεί</a:t>
            </a:r>
            <a:r>
              <a:rPr sz="1100" spc="45" dirty="0">
                <a:solidFill>
                  <a:srgbClr val="FFFFFF"/>
                </a:solidFill>
                <a:latin typeface="Calibri"/>
                <a:cs typeface="Calibri"/>
              </a:rPr>
              <a:t> </a:t>
            </a:r>
            <a:r>
              <a:rPr sz="1100" spc="75" dirty="0">
                <a:solidFill>
                  <a:srgbClr val="FFFFFF"/>
                </a:solidFill>
                <a:latin typeface="Calibri"/>
                <a:cs typeface="Calibri"/>
              </a:rPr>
              <a:t>στην</a:t>
            </a:r>
            <a:r>
              <a:rPr sz="1100" spc="40" dirty="0">
                <a:solidFill>
                  <a:srgbClr val="FFFFFF"/>
                </a:solidFill>
                <a:latin typeface="Calibri"/>
                <a:cs typeface="Calibri"/>
              </a:rPr>
              <a:t> </a:t>
            </a:r>
            <a:r>
              <a:rPr sz="1100" spc="70" dirty="0">
                <a:solidFill>
                  <a:srgbClr val="FFFFFF"/>
                </a:solidFill>
                <a:latin typeface="Calibri"/>
                <a:cs typeface="Calibri"/>
              </a:rPr>
              <a:t>ισχύ</a:t>
            </a:r>
            <a:r>
              <a:rPr sz="1100" spc="45" dirty="0">
                <a:solidFill>
                  <a:srgbClr val="FFFFFF"/>
                </a:solidFill>
                <a:latin typeface="Calibri"/>
                <a:cs typeface="Calibri"/>
              </a:rPr>
              <a:t> </a:t>
            </a:r>
            <a:r>
              <a:rPr sz="1100" spc="80" dirty="0">
                <a:solidFill>
                  <a:srgbClr val="FFFFFF"/>
                </a:solidFill>
                <a:latin typeface="Calibri"/>
                <a:cs typeface="Calibri"/>
              </a:rPr>
              <a:t>112</a:t>
            </a:r>
            <a:r>
              <a:rPr sz="1100" spc="45" dirty="0">
                <a:solidFill>
                  <a:srgbClr val="FFFFFF"/>
                </a:solidFill>
                <a:latin typeface="Calibri"/>
                <a:cs typeface="Calibri"/>
              </a:rPr>
              <a:t> </a:t>
            </a:r>
            <a:r>
              <a:rPr sz="1100" spc="80" dirty="0">
                <a:solidFill>
                  <a:srgbClr val="FFFFFF"/>
                </a:solidFill>
                <a:latin typeface="Calibri"/>
                <a:cs typeface="Calibri"/>
              </a:rPr>
              <a:t>δυαδικών</a:t>
            </a:r>
            <a:r>
              <a:rPr sz="1100" spc="40" dirty="0">
                <a:solidFill>
                  <a:srgbClr val="FFFFFF"/>
                </a:solidFill>
                <a:latin typeface="Calibri"/>
                <a:cs typeface="Calibri"/>
              </a:rPr>
              <a:t> </a:t>
            </a:r>
            <a:r>
              <a:rPr sz="1100" spc="85" dirty="0">
                <a:solidFill>
                  <a:srgbClr val="FFFFFF"/>
                </a:solidFill>
                <a:latin typeface="Calibri"/>
                <a:cs typeface="Calibri"/>
              </a:rPr>
              <a:t>ψηφίων</a:t>
            </a:r>
            <a:r>
              <a:rPr sz="1100" spc="45" dirty="0">
                <a:solidFill>
                  <a:srgbClr val="FFFFFF"/>
                </a:solidFill>
                <a:latin typeface="Calibri"/>
                <a:cs typeface="Calibri"/>
              </a:rPr>
              <a:t> </a:t>
            </a:r>
            <a:r>
              <a:rPr sz="1100" spc="75" dirty="0">
                <a:solidFill>
                  <a:srgbClr val="FFFFFF"/>
                </a:solidFill>
                <a:latin typeface="Calibri"/>
                <a:cs typeface="Calibri"/>
              </a:rPr>
              <a:t>του</a:t>
            </a:r>
            <a:r>
              <a:rPr sz="1100" spc="40" dirty="0">
                <a:solidFill>
                  <a:srgbClr val="FFFFFF"/>
                </a:solidFill>
                <a:latin typeface="Calibri"/>
                <a:cs typeface="Calibri"/>
              </a:rPr>
              <a:t> </a:t>
            </a:r>
            <a:r>
              <a:rPr sz="1100" spc="60" dirty="0">
                <a:solidFill>
                  <a:srgbClr val="FFFFFF"/>
                </a:solidFill>
                <a:latin typeface="Calibri"/>
                <a:cs typeface="Calibri"/>
              </a:rPr>
              <a:t>triple-DES</a:t>
            </a:r>
            <a:r>
              <a:rPr sz="1100" spc="45" dirty="0">
                <a:solidFill>
                  <a:srgbClr val="FFFFFF"/>
                </a:solidFill>
                <a:latin typeface="Calibri"/>
                <a:cs typeface="Calibri"/>
              </a:rPr>
              <a:t> </a:t>
            </a:r>
            <a:r>
              <a:rPr sz="1100" spc="80" dirty="0">
                <a:solidFill>
                  <a:srgbClr val="FFFFFF"/>
                </a:solidFill>
                <a:latin typeface="Calibri"/>
                <a:cs typeface="Calibri"/>
              </a:rPr>
              <a:t>κρυπτογράφηση</a:t>
            </a:r>
            <a:r>
              <a:rPr sz="1100" spc="45" dirty="0">
                <a:solidFill>
                  <a:srgbClr val="FFFFFF"/>
                </a:solidFill>
                <a:latin typeface="Calibri"/>
                <a:cs typeface="Calibri"/>
              </a:rPr>
              <a:t> </a:t>
            </a:r>
            <a:r>
              <a:rPr sz="1100" spc="85" dirty="0">
                <a:solidFill>
                  <a:srgbClr val="FFFFFF"/>
                </a:solidFill>
                <a:latin typeface="Calibri"/>
                <a:cs typeface="Calibri"/>
              </a:rPr>
              <a:t>3</a:t>
            </a:r>
            <a:r>
              <a:rPr sz="1100" spc="45" dirty="0">
                <a:solidFill>
                  <a:srgbClr val="FFFFFF"/>
                </a:solidFill>
                <a:latin typeface="Calibri"/>
                <a:cs typeface="Calibri"/>
              </a:rPr>
              <a:t> </a:t>
            </a:r>
            <a:r>
              <a:rPr sz="1100" spc="75" dirty="0">
                <a:solidFill>
                  <a:srgbClr val="FFFFFF"/>
                </a:solidFill>
                <a:latin typeface="Calibri"/>
                <a:cs typeface="Calibri"/>
              </a:rPr>
              <a:t>DES)</a:t>
            </a:r>
            <a:endParaRPr sz="1100">
              <a:latin typeface="Calibri"/>
              <a:cs typeface="Calibri"/>
            </a:endParaRPr>
          </a:p>
          <a:p>
            <a:pPr lvl="1">
              <a:lnSpc>
                <a:spcPct val="100000"/>
              </a:lnSpc>
              <a:buClr>
                <a:srgbClr val="FFFFFF"/>
              </a:buClr>
              <a:buFont typeface="Calibri"/>
              <a:buChar char="—"/>
            </a:pPr>
            <a:endParaRPr sz="1400">
              <a:latin typeface="Calibri"/>
              <a:cs typeface="Calibri"/>
            </a:endParaRPr>
          </a:p>
          <a:p>
            <a:pPr marL="762635" lvl="1" indent="-274955">
              <a:lnSpc>
                <a:spcPct val="100000"/>
              </a:lnSpc>
              <a:spcBef>
                <a:spcPts val="1050"/>
              </a:spcBef>
              <a:buSzPct val="127272"/>
              <a:buChar char="—"/>
              <a:tabLst>
                <a:tab pos="762000" algn="l"/>
                <a:tab pos="762635" algn="l"/>
              </a:tabLst>
            </a:pPr>
            <a:r>
              <a:rPr sz="1100" spc="55" dirty="0">
                <a:solidFill>
                  <a:srgbClr val="FFFFFF"/>
                </a:solidFill>
                <a:latin typeface="Calibri"/>
                <a:cs typeface="Calibri"/>
              </a:rPr>
              <a:t>Τα</a:t>
            </a:r>
            <a:r>
              <a:rPr sz="1100" spc="30" dirty="0">
                <a:solidFill>
                  <a:srgbClr val="FFFFFF"/>
                </a:solidFill>
                <a:latin typeface="Calibri"/>
                <a:cs typeface="Calibri"/>
              </a:rPr>
              <a:t> </a:t>
            </a:r>
            <a:r>
              <a:rPr sz="1100" spc="45" dirty="0">
                <a:solidFill>
                  <a:srgbClr val="FFFFFF"/>
                </a:solidFill>
                <a:latin typeface="Calibri"/>
                <a:cs typeface="Calibri"/>
              </a:rPr>
              <a:t>SHA-256,</a:t>
            </a:r>
            <a:r>
              <a:rPr sz="1100" spc="30" dirty="0">
                <a:solidFill>
                  <a:srgbClr val="FFFFFF"/>
                </a:solidFill>
                <a:latin typeface="Calibri"/>
                <a:cs typeface="Calibri"/>
              </a:rPr>
              <a:t> </a:t>
            </a:r>
            <a:r>
              <a:rPr sz="1100" spc="45" dirty="0">
                <a:solidFill>
                  <a:srgbClr val="FFFFFF"/>
                </a:solidFill>
                <a:latin typeface="Calibri"/>
                <a:cs typeface="Calibri"/>
              </a:rPr>
              <a:t>SHA-384,</a:t>
            </a:r>
            <a:r>
              <a:rPr sz="1100" spc="25" dirty="0">
                <a:solidFill>
                  <a:srgbClr val="FFFFFF"/>
                </a:solidFill>
                <a:latin typeface="Calibri"/>
                <a:cs typeface="Calibri"/>
              </a:rPr>
              <a:t> </a:t>
            </a:r>
            <a:r>
              <a:rPr sz="1100" spc="50" dirty="0">
                <a:solidFill>
                  <a:srgbClr val="FFFFFF"/>
                </a:solidFill>
                <a:latin typeface="Calibri"/>
                <a:cs typeface="Calibri"/>
              </a:rPr>
              <a:t>SHA-512</a:t>
            </a:r>
            <a:r>
              <a:rPr sz="1100" spc="30" dirty="0">
                <a:solidFill>
                  <a:srgbClr val="FFFFFF"/>
                </a:solidFill>
                <a:latin typeface="Calibri"/>
                <a:cs typeface="Calibri"/>
              </a:rPr>
              <a:t> </a:t>
            </a:r>
            <a:r>
              <a:rPr sz="1100" spc="45" dirty="0">
                <a:solidFill>
                  <a:srgbClr val="FFFFFF"/>
                </a:solidFill>
                <a:latin typeface="Calibri"/>
                <a:cs typeface="Calibri"/>
              </a:rPr>
              <a:t>ταιριάζουν</a:t>
            </a:r>
            <a:r>
              <a:rPr sz="1100" spc="30" dirty="0">
                <a:solidFill>
                  <a:srgbClr val="FFFFFF"/>
                </a:solidFill>
                <a:latin typeface="Calibri"/>
                <a:cs typeface="Calibri"/>
              </a:rPr>
              <a:t> </a:t>
            </a:r>
            <a:r>
              <a:rPr sz="1100" spc="50" dirty="0">
                <a:solidFill>
                  <a:srgbClr val="FFFFFF"/>
                </a:solidFill>
                <a:latin typeface="Calibri"/>
                <a:cs typeface="Calibri"/>
              </a:rPr>
              <a:t>με</a:t>
            </a:r>
            <a:r>
              <a:rPr sz="1100" spc="30" dirty="0">
                <a:solidFill>
                  <a:srgbClr val="FFFFFF"/>
                </a:solidFill>
                <a:latin typeface="Calibri"/>
                <a:cs typeface="Calibri"/>
              </a:rPr>
              <a:t> </a:t>
            </a:r>
            <a:r>
              <a:rPr sz="1100" spc="50" dirty="0">
                <a:solidFill>
                  <a:srgbClr val="FFFFFF"/>
                </a:solidFill>
                <a:latin typeface="Calibri"/>
                <a:cs typeface="Calibri"/>
              </a:rPr>
              <a:t>νέα</a:t>
            </a:r>
            <a:r>
              <a:rPr sz="1100" spc="25" dirty="0">
                <a:solidFill>
                  <a:srgbClr val="FFFFFF"/>
                </a:solidFill>
                <a:latin typeface="Calibri"/>
                <a:cs typeface="Calibri"/>
              </a:rPr>
              <a:t> </a:t>
            </a:r>
            <a:r>
              <a:rPr sz="1100" spc="50" dirty="0">
                <a:solidFill>
                  <a:srgbClr val="FFFFFF"/>
                </a:solidFill>
                <a:latin typeface="Calibri"/>
                <a:cs typeface="Calibri"/>
              </a:rPr>
              <a:t>μήκη</a:t>
            </a:r>
            <a:r>
              <a:rPr sz="1100" spc="30" dirty="0">
                <a:solidFill>
                  <a:srgbClr val="FFFFFF"/>
                </a:solidFill>
                <a:latin typeface="Calibri"/>
                <a:cs typeface="Calibri"/>
              </a:rPr>
              <a:t> </a:t>
            </a:r>
            <a:r>
              <a:rPr sz="1100" spc="45" dirty="0">
                <a:solidFill>
                  <a:srgbClr val="FFFFFF"/>
                </a:solidFill>
                <a:latin typeface="Calibri"/>
                <a:cs typeface="Calibri"/>
              </a:rPr>
              <a:t>κλειδιών</a:t>
            </a:r>
            <a:r>
              <a:rPr sz="1100" spc="30" dirty="0">
                <a:solidFill>
                  <a:srgbClr val="FFFFFF"/>
                </a:solidFill>
                <a:latin typeface="Calibri"/>
                <a:cs typeface="Calibri"/>
              </a:rPr>
              <a:t> </a:t>
            </a:r>
            <a:r>
              <a:rPr sz="1100" spc="45" dirty="0">
                <a:solidFill>
                  <a:srgbClr val="FFFFFF"/>
                </a:solidFill>
                <a:latin typeface="Calibri"/>
                <a:cs typeface="Calibri"/>
              </a:rPr>
              <a:t>128,</a:t>
            </a:r>
            <a:r>
              <a:rPr sz="1100" spc="25" dirty="0">
                <a:solidFill>
                  <a:srgbClr val="FFFFFF"/>
                </a:solidFill>
                <a:latin typeface="Calibri"/>
                <a:cs typeface="Calibri"/>
              </a:rPr>
              <a:t> </a:t>
            </a:r>
            <a:r>
              <a:rPr sz="1100" spc="50" dirty="0">
                <a:solidFill>
                  <a:srgbClr val="FFFFFF"/>
                </a:solidFill>
                <a:latin typeface="Calibri"/>
                <a:cs typeface="Calibri"/>
              </a:rPr>
              <a:t>192</a:t>
            </a:r>
            <a:r>
              <a:rPr sz="1100" spc="30" dirty="0">
                <a:solidFill>
                  <a:srgbClr val="FFFFFF"/>
                </a:solidFill>
                <a:latin typeface="Calibri"/>
                <a:cs typeface="Calibri"/>
              </a:rPr>
              <a:t> </a:t>
            </a:r>
            <a:r>
              <a:rPr sz="1100" spc="45" dirty="0">
                <a:solidFill>
                  <a:srgbClr val="FFFFFF"/>
                </a:solidFill>
                <a:latin typeface="Calibri"/>
                <a:cs typeface="Calibri"/>
              </a:rPr>
              <a:t>256)</a:t>
            </a:r>
            <a:r>
              <a:rPr sz="1100" spc="25" dirty="0">
                <a:solidFill>
                  <a:srgbClr val="FFFFFF"/>
                </a:solidFill>
                <a:latin typeface="Calibri"/>
                <a:cs typeface="Calibri"/>
              </a:rPr>
              <a:t> </a:t>
            </a:r>
            <a:r>
              <a:rPr sz="1100" spc="50" dirty="0">
                <a:solidFill>
                  <a:srgbClr val="FFFFFF"/>
                </a:solidFill>
                <a:latin typeface="Calibri"/>
                <a:cs typeface="Calibri"/>
              </a:rPr>
              <a:t>του</a:t>
            </a:r>
            <a:r>
              <a:rPr sz="1100" spc="30" dirty="0">
                <a:solidFill>
                  <a:srgbClr val="FFFFFF"/>
                </a:solidFill>
                <a:latin typeface="Calibri"/>
                <a:cs typeface="Calibri"/>
              </a:rPr>
              <a:t> </a:t>
            </a:r>
            <a:r>
              <a:rPr sz="1100" spc="45" dirty="0">
                <a:solidFill>
                  <a:srgbClr val="FFFFFF"/>
                </a:solidFill>
                <a:latin typeface="Calibri"/>
                <a:cs typeface="Calibri"/>
              </a:rPr>
              <a:t>AES.</a:t>
            </a:r>
            <a:endParaRPr sz="1100">
              <a:latin typeface="Calibri"/>
              <a:cs typeface="Calibri"/>
            </a:endParaRPr>
          </a:p>
        </p:txBody>
      </p:sp>
      <p:sp>
        <p:nvSpPr>
          <p:cNvPr id="5" name="object 5"/>
          <p:cNvSpPr txBox="1"/>
          <p:nvPr/>
        </p:nvSpPr>
        <p:spPr>
          <a:xfrm>
            <a:off x="1772920" y="4478337"/>
            <a:ext cx="8603615" cy="398145"/>
          </a:xfrm>
          <a:prstGeom prst="rect">
            <a:avLst/>
          </a:prstGeom>
        </p:spPr>
        <p:txBody>
          <a:bodyPr vert="horz" wrap="square" lIns="0" tIns="22225" rIns="0" bIns="0" rtlCol="0">
            <a:spAutoFit/>
          </a:bodyPr>
          <a:lstStyle/>
          <a:p>
            <a:pPr marL="286385" marR="5080" indent="-274320">
              <a:lnSpc>
                <a:spcPct val="95300"/>
              </a:lnSpc>
              <a:spcBef>
                <a:spcPts val="175"/>
              </a:spcBef>
              <a:tabLst>
                <a:tab pos="286385" algn="l"/>
              </a:tabLst>
            </a:pPr>
            <a:r>
              <a:rPr sz="1400" spc="-229" dirty="0">
                <a:solidFill>
                  <a:srgbClr val="FFFFFF"/>
                </a:solidFill>
                <a:latin typeface="Calibri"/>
                <a:cs typeface="Calibri"/>
              </a:rPr>
              <a:t>—	</a:t>
            </a:r>
            <a:r>
              <a:rPr sz="1100" spc="80" dirty="0">
                <a:solidFill>
                  <a:srgbClr val="FFFFFF"/>
                </a:solidFill>
                <a:latin typeface="Calibri"/>
                <a:cs typeface="Calibri"/>
              </a:rPr>
              <a:t>Εάν</a:t>
            </a:r>
            <a:r>
              <a:rPr sz="1100" spc="35" dirty="0">
                <a:solidFill>
                  <a:srgbClr val="FFFFFF"/>
                </a:solidFill>
                <a:latin typeface="Calibri"/>
                <a:cs typeface="Calibri"/>
              </a:rPr>
              <a:t> </a:t>
            </a:r>
            <a:r>
              <a:rPr sz="1100" spc="70" dirty="0">
                <a:solidFill>
                  <a:srgbClr val="FFFFFF"/>
                </a:solidFill>
                <a:latin typeface="Calibri"/>
                <a:cs typeface="Calibri"/>
              </a:rPr>
              <a:t>το</a:t>
            </a:r>
            <a:r>
              <a:rPr sz="1100" spc="40" dirty="0">
                <a:solidFill>
                  <a:srgbClr val="FFFFFF"/>
                </a:solidFill>
                <a:latin typeface="Calibri"/>
                <a:cs typeface="Calibri"/>
              </a:rPr>
              <a:t> </a:t>
            </a:r>
            <a:r>
              <a:rPr sz="1100" spc="70" dirty="0">
                <a:solidFill>
                  <a:srgbClr val="FFFFFF"/>
                </a:solidFill>
                <a:latin typeface="Calibri"/>
                <a:cs typeface="Calibri"/>
              </a:rPr>
              <a:t>μικρό</a:t>
            </a:r>
            <a:r>
              <a:rPr sz="1100" spc="40" dirty="0">
                <a:solidFill>
                  <a:srgbClr val="FFFFFF"/>
                </a:solidFill>
                <a:latin typeface="Calibri"/>
                <a:cs typeface="Calibri"/>
              </a:rPr>
              <a:t> </a:t>
            </a:r>
            <a:r>
              <a:rPr sz="1100" spc="75" dirty="0">
                <a:solidFill>
                  <a:srgbClr val="FFFFFF"/>
                </a:solidFill>
                <a:latin typeface="Calibri"/>
                <a:cs typeface="Calibri"/>
              </a:rPr>
              <a:t>μέγεθος</a:t>
            </a:r>
            <a:r>
              <a:rPr sz="1100" spc="35" dirty="0">
                <a:solidFill>
                  <a:srgbClr val="FFFFFF"/>
                </a:solidFill>
                <a:latin typeface="Calibri"/>
                <a:cs typeface="Calibri"/>
              </a:rPr>
              <a:t> </a:t>
            </a:r>
            <a:r>
              <a:rPr sz="1100" spc="75" dirty="0">
                <a:solidFill>
                  <a:srgbClr val="FFFFFF"/>
                </a:solidFill>
                <a:latin typeface="Calibri"/>
                <a:cs typeface="Calibri"/>
              </a:rPr>
              <a:t>εξόδου</a:t>
            </a:r>
            <a:r>
              <a:rPr sz="1100" spc="35" dirty="0">
                <a:solidFill>
                  <a:srgbClr val="FFFFFF"/>
                </a:solidFill>
                <a:latin typeface="Calibri"/>
                <a:cs typeface="Calibri"/>
              </a:rPr>
              <a:t> </a:t>
            </a:r>
            <a:r>
              <a:rPr sz="1100" spc="65" dirty="0">
                <a:solidFill>
                  <a:srgbClr val="FFFFFF"/>
                </a:solidFill>
                <a:latin typeface="Calibri"/>
                <a:cs typeface="Calibri"/>
              </a:rPr>
              <a:t>είναι</a:t>
            </a:r>
            <a:r>
              <a:rPr sz="1100" spc="40" dirty="0">
                <a:solidFill>
                  <a:srgbClr val="FFFFFF"/>
                </a:solidFill>
                <a:latin typeface="Calibri"/>
                <a:cs typeface="Calibri"/>
              </a:rPr>
              <a:t> </a:t>
            </a:r>
            <a:r>
              <a:rPr sz="1100" spc="70" dirty="0">
                <a:solidFill>
                  <a:srgbClr val="FFFFFF"/>
                </a:solidFill>
                <a:latin typeface="Calibri"/>
                <a:cs typeface="Calibri"/>
              </a:rPr>
              <a:t>εξαιρετικά</a:t>
            </a:r>
            <a:r>
              <a:rPr sz="1100" spc="40" dirty="0">
                <a:solidFill>
                  <a:srgbClr val="FFFFFF"/>
                </a:solidFill>
                <a:latin typeface="Calibri"/>
                <a:cs typeface="Calibri"/>
              </a:rPr>
              <a:t> </a:t>
            </a:r>
            <a:r>
              <a:rPr sz="1100" spc="75" dirty="0">
                <a:solidFill>
                  <a:srgbClr val="FFFFFF"/>
                </a:solidFill>
                <a:latin typeface="Calibri"/>
                <a:cs typeface="Calibri"/>
              </a:rPr>
              <a:t>σημαντικό</a:t>
            </a:r>
            <a:r>
              <a:rPr sz="1100" spc="35" dirty="0">
                <a:solidFill>
                  <a:srgbClr val="FFFFFF"/>
                </a:solidFill>
                <a:latin typeface="Calibri"/>
                <a:cs typeface="Calibri"/>
              </a:rPr>
              <a:t> </a:t>
            </a:r>
            <a:r>
              <a:rPr sz="1100" spc="70" dirty="0">
                <a:solidFill>
                  <a:srgbClr val="FFFFFF"/>
                </a:solidFill>
                <a:latin typeface="Calibri"/>
                <a:cs typeface="Calibri"/>
              </a:rPr>
              <a:t>και</a:t>
            </a:r>
            <a:r>
              <a:rPr sz="1100" spc="40" dirty="0">
                <a:solidFill>
                  <a:srgbClr val="FFFFFF"/>
                </a:solidFill>
                <a:latin typeface="Calibri"/>
                <a:cs typeface="Calibri"/>
              </a:rPr>
              <a:t> </a:t>
            </a:r>
            <a:r>
              <a:rPr sz="1100" spc="65" dirty="0">
                <a:solidFill>
                  <a:srgbClr val="FFFFFF"/>
                </a:solidFill>
                <a:latin typeface="Calibri"/>
                <a:cs typeface="Calibri"/>
              </a:rPr>
              <a:t>είναι</a:t>
            </a:r>
            <a:r>
              <a:rPr sz="1100" spc="40" dirty="0">
                <a:solidFill>
                  <a:srgbClr val="FFFFFF"/>
                </a:solidFill>
                <a:latin typeface="Calibri"/>
                <a:cs typeface="Calibri"/>
              </a:rPr>
              <a:t> </a:t>
            </a:r>
            <a:r>
              <a:rPr sz="1100" spc="75" dirty="0">
                <a:solidFill>
                  <a:srgbClr val="FFFFFF"/>
                </a:solidFill>
                <a:latin typeface="Calibri"/>
                <a:cs typeface="Calibri"/>
              </a:rPr>
              <a:t>βέβαιο</a:t>
            </a:r>
            <a:r>
              <a:rPr sz="1100" spc="40" dirty="0">
                <a:solidFill>
                  <a:srgbClr val="FFFFFF"/>
                </a:solidFill>
                <a:latin typeface="Calibri"/>
                <a:cs typeface="Calibri"/>
              </a:rPr>
              <a:t> </a:t>
            </a:r>
            <a:r>
              <a:rPr sz="1100" spc="60" dirty="0">
                <a:solidFill>
                  <a:srgbClr val="FFFFFF"/>
                </a:solidFill>
                <a:latin typeface="Calibri"/>
                <a:cs typeface="Calibri"/>
              </a:rPr>
              <a:t>ότι</a:t>
            </a:r>
            <a:r>
              <a:rPr sz="1100" spc="40" dirty="0">
                <a:solidFill>
                  <a:srgbClr val="FFFFFF"/>
                </a:solidFill>
                <a:latin typeface="Calibri"/>
                <a:cs typeface="Calibri"/>
              </a:rPr>
              <a:t> </a:t>
            </a:r>
            <a:r>
              <a:rPr sz="1100" spc="75" dirty="0">
                <a:solidFill>
                  <a:srgbClr val="FFFFFF"/>
                </a:solidFill>
                <a:latin typeface="Calibri"/>
                <a:cs typeface="Calibri"/>
              </a:rPr>
              <a:t>δεν</a:t>
            </a:r>
            <a:r>
              <a:rPr sz="1100" spc="35" dirty="0">
                <a:solidFill>
                  <a:srgbClr val="FFFFFF"/>
                </a:solidFill>
                <a:latin typeface="Calibri"/>
                <a:cs typeface="Calibri"/>
              </a:rPr>
              <a:t> </a:t>
            </a:r>
            <a:r>
              <a:rPr sz="1100" spc="70" dirty="0">
                <a:solidFill>
                  <a:srgbClr val="FFFFFF"/>
                </a:solidFill>
                <a:latin typeface="Calibri"/>
                <a:cs typeface="Calibri"/>
              </a:rPr>
              <a:t>απαιτείται</a:t>
            </a:r>
            <a:r>
              <a:rPr sz="1100" spc="40" dirty="0">
                <a:solidFill>
                  <a:srgbClr val="FFFFFF"/>
                </a:solidFill>
                <a:latin typeface="Calibri"/>
                <a:cs typeface="Calibri"/>
              </a:rPr>
              <a:t> </a:t>
            </a:r>
            <a:r>
              <a:rPr sz="1100" spc="75" dirty="0">
                <a:solidFill>
                  <a:srgbClr val="FFFFFF"/>
                </a:solidFill>
                <a:latin typeface="Calibri"/>
                <a:cs typeface="Calibri"/>
              </a:rPr>
              <a:t>αντίσταση</a:t>
            </a:r>
            <a:r>
              <a:rPr sz="1100" spc="35" dirty="0">
                <a:solidFill>
                  <a:srgbClr val="FFFFFF"/>
                </a:solidFill>
                <a:latin typeface="Calibri"/>
                <a:cs typeface="Calibri"/>
              </a:rPr>
              <a:t> </a:t>
            </a:r>
            <a:r>
              <a:rPr sz="1100" spc="80" dirty="0">
                <a:solidFill>
                  <a:srgbClr val="FFFFFF"/>
                </a:solidFill>
                <a:latin typeface="Calibri"/>
                <a:cs typeface="Calibri"/>
              </a:rPr>
              <a:t>σε</a:t>
            </a:r>
            <a:r>
              <a:rPr sz="1100" spc="40" dirty="0">
                <a:solidFill>
                  <a:srgbClr val="FFFFFF"/>
                </a:solidFill>
                <a:latin typeface="Calibri"/>
                <a:cs typeface="Calibri"/>
              </a:rPr>
              <a:t> </a:t>
            </a:r>
            <a:r>
              <a:rPr sz="1100" spc="75" dirty="0">
                <a:solidFill>
                  <a:srgbClr val="FFFFFF"/>
                </a:solidFill>
                <a:latin typeface="Calibri"/>
                <a:cs typeface="Calibri"/>
              </a:rPr>
              <a:t>συγκρούσεις</a:t>
            </a:r>
            <a:r>
              <a:rPr sz="1100" spc="35" dirty="0">
                <a:solidFill>
                  <a:srgbClr val="FFFFFF"/>
                </a:solidFill>
                <a:latin typeface="Calibri"/>
                <a:cs typeface="Calibri"/>
              </a:rPr>
              <a:t> </a:t>
            </a:r>
            <a:r>
              <a:rPr sz="1100" spc="50" dirty="0">
                <a:solidFill>
                  <a:srgbClr val="FFFFFF"/>
                </a:solidFill>
                <a:latin typeface="Calibri"/>
                <a:cs typeface="Calibri"/>
              </a:rPr>
              <a:t>(</a:t>
            </a:r>
            <a:r>
              <a:rPr sz="1100" spc="40" dirty="0">
                <a:solidFill>
                  <a:srgbClr val="FFFFFF"/>
                </a:solidFill>
                <a:latin typeface="Calibri"/>
                <a:cs typeface="Calibri"/>
              </a:rPr>
              <a:t> </a:t>
            </a:r>
            <a:r>
              <a:rPr sz="1100" spc="80" dirty="0">
                <a:solidFill>
                  <a:srgbClr val="FFFFFF"/>
                </a:solidFill>
                <a:latin typeface="Calibri"/>
                <a:cs typeface="Calibri"/>
              </a:rPr>
              <a:t>μόνο </a:t>
            </a:r>
            <a:r>
              <a:rPr sz="1100" spc="-235" dirty="0">
                <a:solidFill>
                  <a:srgbClr val="FFFFFF"/>
                </a:solidFill>
                <a:latin typeface="Calibri"/>
                <a:cs typeface="Calibri"/>
              </a:rPr>
              <a:t> </a:t>
            </a:r>
            <a:r>
              <a:rPr sz="1100" spc="75" dirty="0">
                <a:solidFill>
                  <a:srgbClr val="FFFFFF"/>
                </a:solidFill>
                <a:latin typeface="Calibri"/>
                <a:cs typeface="Calibri"/>
              </a:rPr>
              <a:t>μονόδρομος),</a:t>
            </a:r>
            <a:r>
              <a:rPr sz="1100" spc="25" dirty="0">
                <a:solidFill>
                  <a:srgbClr val="FFFFFF"/>
                </a:solidFill>
                <a:latin typeface="Calibri"/>
                <a:cs typeface="Calibri"/>
              </a:rPr>
              <a:t> </a:t>
            </a:r>
            <a:r>
              <a:rPr sz="1100" spc="70" dirty="0">
                <a:solidFill>
                  <a:srgbClr val="FFFFFF"/>
                </a:solidFill>
                <a:latin typeface="Calibri"/>
                <a:cs typeface="Calibri"/>
              </a:rPr>
              <a:t>τότε</a:t>
            </a:r>
            <a:r>
              <a:rPr sz="1100" spc="30" dirty="0">
                <a:solidFill>
                  <a:srgbClr val="FFFFFF"/>
                </a:solidFill>
                <a:latin typeface="Calibri"/>
                <a:cs typeface="Calibri"/>
              </a:rPr>
              <a:t> </a:t>
            </a:r>
            <a:r>
              <a:rPr sz="1100" spc="70" dirty="0">
                <a:solidFill>
                  <a:srgbClr val="FFFFFF"/>
                </a:solidFill>
                <a:latin typeface="Calibri"/>
                <a:cs typeface="Calibri"/>
              </a:rPr>
              <a:t>το</a:t>
            </a:r>
            <a:r>
              <a:rPr sz="1100" spc="35" dirty="0">
                <a:solidFill>
                  <a:srgbClr val="FFFFFF"/>
                </a:solidFill>
                <a:latin typeface="Calibri"/>
                <a:cs typeface="Calibri"/>
              </a:rPr>
              <a:t> </a:t>
            </a:r>
            <a:r>
              <a:rPr sz="1100" spc="65" dirty="0">
                <a:solidFill>
                  <a:srgbClr val="FFFFFF"/>
                </a:solidFill>
                <a:latin typeface="Calibri"/>
                <a:cs typeface="Calibri"/>
              </a:rPr>
              <a:t>ίδιο</a:t>
            </a:r>
            <a:r>
              <a:rPr sz="1100" spc="35" dirty="0">
                <a:solidFill>
                  <a:srgbClr val="FFFFFF"/>
                </a:solidFill>
                <a:latin typeface="Calibri"/>
                <a:cs typeface="Calibri"/>
              </a:rPr>
              <a:t> </a:t>
            </a:r>
            <a:r>
              <a:rPr sz="1100" spc="75" dirty="0">
                <a:solidFill>
                  <a:srgbClr val="FFFFFF"/>
                </a:solidFill>
                <a:latin typeface="Calibri"/>
                <a:cs typeface="Calibri"/>
              </a:rPr>
              <a:t>μέγεθος</a:t>
            </a:r>
            <a:r>
              <a:rPr sz="1100" spc="35" dirty="0">
                <a:solidFill>
                  <a:srgbClr val="FFFFFF"/>
                </a:solidFill>
                <a:latin typeface="Calibri"/>
                <a:cs typeface="Calibri"/>
              </a:rPr>
              <a:t> </a:t>
            </a:r>
            <a:r>
              <a:rPr sz="1100" spc="85" dirty="0">
                <a:solidFill>
                  <a:srgbClr val="FFFFFF"/>
                </a:solidFill>
                <a:latin typeface="Calibri"/>
                <a:cs typeface="Calibri"/>
              </a:rPr>
              <a:t>θα</a:t>
            </a:r>
            <a:r>
              <a:rPr sz="1100" spc="35" dirty="0">
                <a:solidFill>
                  <a:srgbClr val="FFFFFF"/>
                </a:solidFill>
                <a:latin typeface="Calibri"/>
                <a:cs typeface="Calibri"/>
              </a:rPr>
              <a:t> </a:t>
            </a:r>
            <a:r>
              <a:rPr sz="1100" spc="75" dirty="0">
                <a:solidFill>
                  <a:srgbClr val="FFFFFF"/>
                </a:solidFill>
                <a:latin typeface="Calibri"/>
                <a:cs typeface="Calibri"/>
              </a:rPr>
              <a:t>πρέπει</a:t>
            </a:r>
            <a:r>
              <a:rPr sz="1100" spc="35" dirty="0">
                <a:solidFill>
                  <a:srgbClr val="FFFFFF"/>
                </a:solidFill>
                <a:latin typeface="Calibri"/>
                <a:cs typeface="Calibri"/>
              </a:rPr>
              <a:t> </a:t>
            </a:r>
            <a:r>
              <a:rPr sz="1100" spc="80" dirty="0">
                <a:solidFill>
                  <a:srgbClr val="FFFFFF"/>
                </a:solidFill>
                <a:latin typeface="Calibri"/>
                <a:cs typeface="Calibri"/>
              </a:rPr>
              <a:t>να</a:t>
            </a:r>
            <a:r>
              <a:rPr sz="1100" spc="35" dirty="0">
                <a:solidFill>
                  <a:srgbClr val="FFFFFF"/>
                </a:solidFill>
                <a:latin typeface="Calibri"/>
                <a:cs typeface="Calibri"/>
              </a:rPr>
              <a:t> </a:t>
            </a:r>
            <a:r>
              <a:rPr sz="1100" spc="65" dirty="0">
                <a:solidFill>
                  <a:srgbClr val="FFFFFF"/>
                </a:solidFill>
                <a:latin typeface="Calibri"/>
                <a:cs typeface="Calibri"/>
              </a:rPr>
              <a:t>είναι</a:t>
            </a:r>
            <a:r>
              <a:rPr sz="1100" spc="35" dirty="0">
                <a:solidFill>
                  <a:srgbClr val="FFFFFF"/>
                </a:solidFill>
                <a:latin typeface="Calibri"/>
                <a:cs typeface="Calibri"/>
              </a:rPr>
              <a:t> </a:t>
            </a:r>
            <a:r>
              <a:rPr sz="1100" spc="65" dirty="0">
                <a:solidFill>
                  <a:srgbClr val="FFFFFF"/>
                </a:solidFill>
                <a:latin typeface="Calibri"/>
                <a:cs typeface="Calibri"/>
              </a:rPr>
              <a:t>εντάξει.</a:t>
            </a:r>
            <a:endParaRPr sz="1100">
              <a:latin typeface="Calibri"/>
              <a:cs typeface="Calibri"/>
            </a:endParaRPr>
          </a:p>
        </p:txBody>
      </p:sp>
      <p:pic>
        <p:nvPicPr>
          <p:cNvPr id="6" name="object 6"/>
          <p:cNvPicPr/>
          <p:nvPr/>
        </p:nvPicPr>
        <p:blipFill>
          <a:blip r:embed="rId2" cstate="print"/>
          <a:stretch>
            <a:fillRect/>
          </a:stretch>
        </p:blipFill>
        <p:spPr>
          <a:xfrm>
            <a:off x="7542212" y="5617209"/>
            <a:ext cx="1530032" cy="612140"/>
          </a:xfrm>
          <a:prstGeom prst="rect">
            <a:avLst/>
          </a:prstGeom>
        </p:spPr>
      </p:pic>
      <p:sp>
        <p:nvSpPr>
          <p:cNvPr id="7" name="object 7"/>
          <p:cNvSpPr txBox="1"/>
          <p:nvPr/>
        </p:nvSpPr>
        <p:spPr>
          <a:xfrm>
            <a:off x="10781347" y="5792787"/>
            <a:ext cx="142875" cy="133350"/>
          </a:xfrm>
          <a:prstGeom prst="rect">
            <a:avLst/>
          </a:prstGeom>
        </p:spPr>
        <p:txBody>
          <a:bodyPr vert="horz" wrap="square" lIns="0" tIns="0" rIns="0" bIns="0" rtlCol="0">
            <a:spAutoFit/>
          </a:bodyPr>
          <a:lstStyle/>
          <a:p>
            <a:pPr marL="12700">
              <a:lnSpc>
                <a:spcPts val="910"/>
              </a:lnSpc>
            </a:pPr>
            <a:r>
              <a:rPr sz="850" spc="10" dirty="0">
                <a:solidFill>
                  <a:srgbClr val="FFFFFF"/>
                </a:solidFill>
                <a:latin typeface="Calibri"/>
                <a:cs typeface="Calibri"/>
              </a:rPr>
              <a:t>1</a:t>
            </a:r>
            <a:r>
              <a:rPr sz="850" spc="40" dirty="0">
                <a:solidFill>
                  <a:srgbClr val="FFFFFF"/>
                </a:solidFill>
                <a:latin typeface="Calibri"/>
                <a:cs typeface="Calibri"/>
              </a:rPr>
              <a:t>2</a:t>
            </a:r>
            <a:endParaRPr sz="850">
              <a:latin typeface="Calibri"/>
              <a:cs typeface="Calibri"/>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97914" y="561340"/>
            <a:ext cx="6452235" cy="459740"/>
          </a:xfrm>
          <a:prstGeom prst="rect">
            <a:avLst/>
          </a:prstGeom>
        </p:spPr>
        <p:txBody>
          <a:bodyPr vert="horz" wrap="square" lIns="0" tIns="12700" rIns="0" bIns="0" rtlCol="0">
            <a:spAutoFit/>
          </a:bodyPr>
          <a:lstStyle/>
          <a:p>
            <a:pPr marL="12700">
              <a:lnSpc>
                <a:spcPct val="100000"/>
              </a:lnSpc>
              <a:spcBef>
                <a:spcPts val="100"/>
              </a:spcBef>
            </a:pPr>
            <a:r>
              <a:rPr spc="135" dirty="0">
                <a:solidFill>
                  <a:srgbClr val="FFFFFF"/>
                </a:solidFill>
              </a:rPr>
              <a:t>Γνωστές</a:t>
            </a:r>
            <a:r>
              <a:rPr spc="75" dirty="0">
                <a:solidFill>
                  <a:srgbClr val="FFFFFF"/>
                </a:solidFill>
              </a:rPr>
              <a:t> </a:t>
            </a:r>
            <a:r>
              <a:rPr spc="114" dirty="0">
                <a:solidFill>
                  <a:srgbClr val="FFFFFF"/>
                </a:solidFill>
              </a:rPr>
              <a:t>συναρτήσεις</a:t>
            </a:r>
            <a:r>
              <a:rPr spc="70" dirty="0">
                <a:solidFill>
                  <a:srgbClr val="FFFFFF"/>
                </a:solidFill>
              </a:rPr>
              <a:t> </a:t>
            </a:r>
            <a:r>
              <a:rPr spc="130" dirty="0">
                <a:solidFill>
                  <a:srgbClr val="FFFFFF"/>
                </a:solidFill>
              </a:rPr>
              <a:t>κατακερματισμού</a:t>
            </a:r>
          </a:p>
        </p:txBody>
      </p:sp>
      <p:sp>
        <p:nvSpPr>
          <p:cNvPr id="4" name="object 4"/>
          <p:cNvSpPr txBox="1"/>
          <p:nvPr/>
        </p:nvSpPr>
        <p:spPr>
          <a:xfrm>
            <a:off x="1407794" y="1310254"/>
            <a:ext cx="5410200" cy="4057650"/>
          </a:xfrm>
          <a:prstGeom prst="rect">
            <a:avLst/>
          </a:prstGeom>
        </p:spPr>
        <p:txBody>
          <a:bodyPr vert="horz" wrap="square" lIns="0" tIns="47625" rIns="0" bIns="0" rtlCol="0">
            <a:spAutoFit/>
          </a:bodyPr>
          <a:lstStyle/>
          <a:p>
            <a:pPr marL="286385" indent="-273685">
              <a:lnSpc>
                <a:spcPct val="100000"/>
              </a:lnSpc>
              <a:spcBef>
                <a:spcPts val="375"/>
              </a:spcBef>
              <a:buClr>
                <a:srgbClr val="FFBA00"/>
              </a:buClr>
              <a:buSzPct val="127272"/>
              <a:buFont typeface="Courier New"/>
              <a:buChar char="o"/>
              <a:tabLst>
                <a:tab pos="285750" algn="l"/>
                <a:tab pos="286385" algn="l"/>
              </a:tabLst>
            </a:pPr>
            <a:r>
              <a:rPr sz="1100" spc="55" dirty="0">
                <a:solidFill>
                  <a:srgbClr val="FFFFFF"/>
                </a:solidFill>
                <a:latin typeface="Calibri"/>
                <a:cs typeface="Calibri"/>
              </a:rPr>
              <a:t>MD5</a:t>
            </a:r>
            <a:endParaRPr sz="1100">
              <a:latin typeface="Calibri"/>
              <a:cs typeface="Calibri"/>
            </a:endParaRPr>
          </a:p>
          <a:p>
            <a:pPr marL="762000" lvl="1" indent="-273685">
              <a:lnSpc>
                <a:spcPct val="100000"/>
              </a:lnSpc>
              <a:spcBef>
                <a:spcPts val="670"/>
              </a:spcBef>
              <a:buSzPct val="127272"/>
              <a:buChar char="—"/>
              <a:tabLst>
                <a:tab pos="761365" algn="l"/>
                <a:tab pos="762000" algn="l"/>
              </a:tabLst>
            </a:pPr>
            <a:r>
              <a:rPr sz="1100" spc="45" dirty="0">
                <a:solidFill>
                  <a:srgbClr val="FFFFFF"/>
                </a:solidFill>
                <a:latin typeface="Calibri"/>
                <a:cs typeface="Calibri"/>
              </a:rPr>
              <a:t>έξοδος</a:t>
            </a:r>
            <a:r>
              <a:rPr sz="1100" spc="10" dirty="0">
                <a:solidFill>
                  <a:srgbClr val="FFFFFF"/>
                </a:solidFill>
                <a:latin typeface="Calibri"/>
                <a:cs typeface="Calibri"/>
              </a:rPr>
              <a:t> </a:t>
            </a:r>
            <a:r>
              <a:rPr sz="1100" spc="50" dirty="0">
                <a:solidFill>
                  <a:srgbClr val="FFFFFF"/>
                </a:solidFill>
                <a:latin typeface="Calibri"/>
                <a:cs typeface="Calibri"/>
              </a:rPr>
              <a:t>128</a:t>
            </a:r>
            <a:r>
              <a:rPr sz="1100" spc="20" dirty="0">
                <a:solidFill>
                  <a:srgbClr val="FFFFFF"/>
                </a:solidFill>
                <a:latin typeface="Calibri"/>
                <a:cs typeface="Calibri"/>
              </a:rPr>
              <a:t> </a:t>
            </a:r>
            <a:r>
              <a:rPr sz="1100" spc="35" dirty="0">
                <a:solidFill>
                  <a:srgbClr val="FFFFFF"/>
                </a:solidFill>
                <a:latin typeface="Calibri"/>
                <a:cs typeface="Calibri"/>
              </a:rPr>
              <a:t>δυαδικών</a:t>
            </a:r>
            <a:r>
              <a:rPr sz="1100" spc="-25" dirty="0">
                <a:solidFill>
                  <a:srgbClr val="FFFFFF"/>
                </a:solidFill>
                <a:latin typeface="Calibri"/>
                <a:cs typeface="Calibri"/>
              </a:rPr>
              <a:t> </a:t>
            </a:r>
            <a:r>
              <a:rPr sz="1100" spc="40" dirty="0">
                <a:solidFill>
                  <a:srgbClr val="FFFFFF"/>
                </a:solidFill>
                <a:latin typeface="Calibri"/>
                <a:cs typeface="Calibri"/>
              </a:rPr>
              <a:t>ψηφίων</a:t>
            </a:r>
            <a:endParaRPr sz="1100">
              <a:latin typeface="Calibri"/>
              <a:cs typeface="Calibri"/>
            </a:endParaRPr>
          </a:p>
          <a:p>
            <a:pPr marL="762635" marR="5080" lvl="1" indent="-274320">
              <a:lnSpc>
                <a:spcPct val="95300"/>
              </a:lnSpc>
              <a:spcBef>
                <a:spcPts val="600"/>
              </a:spcBef>
              <a:buSzPct val="127272"/>
              <a:buChar char="—"/>
              <a:tabLst>
                <a:tab pos="762000" algn="l"/>
                <a:tab pos="762635" algn="l"/>
              </a:tabLst>
            </a:pPr>
            <a:r>
              <a:rPr sz="1100" spc="85" dirty="0">
                <a:solidFill>
                  <a:srgbClr val="FFFFFF"/>
                </a:solidFill>
                <a:latin typeface="Calibri"/>
                <a:cs typeface="Calibri"/>
              </a:rPr>
              <a:t>η</a:t>
            </a:r>
            <a:r>
              <a:rPr sz="1100" spc="35" dirty="0">
                <a:solidFill>
                  <a:srgbClr val="FFFFFF"/>
                </a:solidFill>
                <a:latin typeface="Calibri"/>
                <a:cs typeface="Calibri"/>
              </a:rPr>
              <a:t> </a:t>
            </a:r>
            <a:r>
              <a:rPr sz="1100" spc="75" dirty="0">
                <a:solidFill>
                  <a:srgbClr val="FFFFFF"/>
                </a:solidFill>
                <a:latin typeface="Calibri"/>
                <a:cs typeface="Calibri"/>
              </a:rPr>
              <a:t>αντίσταση</a:t>
            </a:r>
            <a:r>
              <a:rPr sz="1100" spc="35" dirty="0">
                <a:solidFill>
                  <a:srgbClr val="FFFFFF"/>
                </a:solidFill>
                <a:latin typeface="Calibri"/>
                <a:cs typeface="Calibri"/>
              </a:rPr>
              <a:t> </a:t>
            </a:r>
            <a:r>
              <a:rPr sz="1100" spc="75" dirty="0">
                <a:solidFill>
                  <a:srgbClr val="FFFFFF"/>
                </a:solidFill>
                <a:latin typeface="Calibri"/>
                <a:cs typeface="Calibri"/>
              </a:rPr>
              <a:t>στη</a:t>
            </a:r>
            <a:r>
              <a:rPr sz="1100" spc="40" dirty="0">
                <a:solidFill>
                  <a:srgbClr val="FFFFFF"/>
                </a:solidFill>
                <a:latin typeface="Calibri"/>
                <a:cs typeface="Calibri"/>
              </a:rPr>
              <a:t> </a:t>
            </a:r>
            <a:r>
              <a:rPr sz="1100" spc="80" dirty="0">
                <a:solidFill>
                  <a:srgbClr val="FFFFFF"/>
                </a:solidFill>
                <a:latin typeface="Calibri"/>
                <a:cs typeface="Calibri"/>
              </a:rPr>
              <a:t>σύγκρουση</a:t>
            </a:r>
            <a:r>
              <a:rPr sz="1100" spc="30" dirty="0">
                <a:solidFill>
                  <a:srgbClr val="FFFFFF"/>
                </a:solidFill>
                <a:latin typeface="Calibri"/>
                <a:cs typeface="Calibri"/>
              </a:rPr>
              <a:t> </a:t>
            </a:r>
            <a:r>
              <a:rPr sz="1100" spc="80" dirty="0">
                <a:solidFill>
                  <a:srgbClr val="FFFFFF"/>
                </a:solidFill>
                <a:latin typeface="Calibri"/>
                <a:cs typeface="Calibri"/>
              </a:rPr>
              <a:t>έσπασε</a:t>
            </a:r>
            <a:r>
              <a:rPr sz="1100" spc="30" dirty="0">
                <a:solidFill>
                  <a:srgbClr val="FFFFFF"/>
                </a:solidFill>
                <a:latin typeface="Calibri"/>
                <a:cs typeface="Calibri"/>
              </a:rPr>
              <a:t> </a:t>
            </a:r>
            <a:r>
              <a:rPr sz="1100" spc="75" dirty="0">
                <a:solidFill>
                  <a:srgbClr val="FFFFFF"/>
                </a:solidFill>
                <a:latin typeface="Calibri"/>
                <a:cs typeface="Calibri"/>
              </a:rPr>
              <a:t>εντελώς</a:t>
            </a:r>
            <a:r>
              <a:rPr sz="1100" spc="35" dirty="0">
                <a:solidFill>
                  <a:srgbClr val="FFFFFF"/>
                </a:solidFill>
                <a:latin typeface="Calibri"/>
                <a:cs typeface="Calibri"/>
              </a:rPr>
              <a:t> </a:t>
            </a:r>
            <a:r>
              <a:rPr sz="1100" spc="90" dirty="0">
                <a:solidFill>
                  <a:srgbClr val="FFFFFF"/>
                </a:solidFill>
                <a:latin typeface="Calibri"/>
                <a:cs typeface="Calibri"/>
              </a:rPr>
              <a:t>από</a:t>
            </a:r>
            <a:r>
              <a:rPr sz="1100" spc="35" dirty="0">
                <a:solidFill>
                  <a:srgbClr val="FFFFFF"/>
                </a:solidFill>
                <a:latin typeface="Calibri"/>
                <a:cs typeface="Calibri"/>
              </a:rPr>
              <a:t> </a:t>
            </a:r>
            <a:r>
              <a:rPr sz="1100" spc="75" dirty="0">
                <a:solidFill>
                  <a:srgbClr val="FFFFFF"/>
                </a:solidFill>
                <a:latin typeface="Calibri"/>
                <a:cs typeface="Calibri"/>
              </a:rPr>
              <a:t>ερευνητές</a:t>
            </a:r>
            <a:r>
              <a:rPr sz="1100" spc="25" dirty="0">
                <a:solidFill>
                  <a:srgbClr val="FFFFFF"/>
                </a:solidFill>
                <a:latin typeface="Calibri"/>
                <a:cs typeface="Calibri"/>
              </a:rPr>
              <a:t> </a:t>
            </a:r>
            <a:r>
              <a:rPr sz="1100" spc="75" dirty="0">
                <a:solidFill>
                  <a:srgbClr val="FFFFFF"/>
                </a:solidFill>
                <a:latin typeface="Calibri"/>
                <a:cs typeface="Calibri"/>
              </a:rPr>
              <a:t>στην</a:t>
            </a:r>
            <a:r>
              <a:rPr sz="1100" spc="35" dirty="0">
                <a:solidFill>
                  <a:srgbClr val="FFFFFF"/>
                </a:solidFill>
                <a:latin typeface="Calibri"/>
                <a:cs typeface="Calibri"/>
              </a:rPr>
              <a:t> </a:t>
            </a:r>
            <a:r>
              <a:rPr sz="1100" spc="70" dirty="0">
                <a:solidFill>
                  <a:srgbClr val="FFFFFF"/>
                </a:solidFill>
                <a:latin typeface="Calibri"/>
                <a:cs typeface="Calibri"/>
              </a:rPr>
              <a:t>Κίνα </a:t>
            </a:r>
            <a:r>
              <a:rPr sz="1100" spc="-235" dirty="0">
                <a:solidFill>
                  <a:srgbClr val="FFFFFF"/>
                </a:solidFill>
                <a:latin typeface="Calibri"/>
                <a:cs typeface="Calibri"/>
              </a:rPr>
              <a:t> </a:t>
            </a:r>
            <a:r>
              <a:rPr sz="1100" spc="70" dirty="0">
                <a:solidFill>
                  <a:srgbClr val="FFFFFF"/>
                </a:solidFill>
                <a:latin typeface="Calibri"/>
                <a:cs typeface="Calibri"/>
              </a:rPr>
              <a:t>το</a:t>
            </a:r>
            <a:r>
              <a:rPr sz="1100" spc="30" dirty="0">
                <a:solidFill>
                  <a:srgbClr val="FFFFFF"/>
                </a:solidFill>
                <a:latin typeface="Calibri"/>
                <a:cs typeface="Calibri"/>
              </a:rPr>
              <a:t> </a:t>
            </a:r>
            <a:r>
              <a:rPr sz="1100" spc="80" dirty="0">
                <a:solidFill>
                  <a:srgbClr val="FFFFFF"/>
                </a:solidFill>
                <a:latin typeface="Calibri"/>
                <a:cs typeface="Calibri"/>
              </a:rPr>
              <a:t>2004</a:t>
            </a:r>
            <a:endParaRPr sz="1100">
              <a:latin typeface="Calibri"/>
              <a:cs typeface="Calibri"/>
            </a:endParaRPr>
          </a:p>
          <a:p>
            <a:pPr lvl="1">
              <a:lnSpc>
                <a:spcPct val="100000"/>
              </a:lnSpc>
              <a:spcBef>
                <a:spcPts val="15"/>
              </a:spcBef>
              <a:buClr>
                <a:srgbClr val="FFFFFF"/>
              </a:buClr>
              <a:buFont typeface="Calibri"/>
              <a:buChar char="—"/>
            </a:pPr>
            <a:endParaRPr sz="115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1100" spc="70" dirty="0">
                <a:solidFill>
                  <a:srgbClr val="FFFFFF"/>
                </a:solidFill>
                <a:latin typeface="Calibri"/>
                <a:cs typeface="Calibri"/>
              </a:rPr>
              <a:t>SHA1</a:t>
            </a:r>
            <a:endParaRPr sz="1100">
              <a:latin typeface="Calibri"/>
              <a:cs typeface="Calibri"/>
            </a:endParaRPr>
          </a:p>
          <a:p>
            <a:pPr marL="762000" lvl="1" indent="-273685">
              <a:lnSpc>
                <a:spcPct val="100000"/>
              </a:lnSpc>
              <a:spcBef>
                <a:spcPts val="675"/>
              </a:spcBef>
              <a:buSzPct val="127272"/>
              <a:buChar char="—"/>
              <a:tabLst>
                <a:tab pos="761365" algn="l"/>
                <a:tab pos="762000" algn="l"/>
              </a:tabLst>
            </a:pPr>
            <a:r>
              <a:rPr sz="1100" spc="45" dirty="0">
                <a:solidFill>
                  <a:srgbClr val="FFFFFF"/>
                </a:solidFill>
                <a:latin typeface="Calibri"/>
                <a:cs typeface="Calibri"/>
              </a:rPr>
              <a:t>έξοδος</a:t>
            </a:r>
            <a:r>
              <a:rPr sz="1100" spc="10" dirty="0">
                <a:solidFill>
                  <a:srgbClr val="FFFFFF"/>
                </a:solidFill>
                <a:latin typeface="Calibri"/>
                <a:cs typeface="Calibri"/>
              </a:rPr>
              <a:t> </a:t>
            </a:r>
            <a:r>
              <a:rPr sz="1100" spc="50" dirty="0">
                <a:solidFill>
                  <a:srgbClr val="FFFFFF"/>
                </a:solidFill>
                <a:latin typeface="Calibri"/>
                <a:cs typeface="Calibri"/>
              </a:rPr>
              <a:t>160</a:t>
            </a:r>
            <a:r>
              <a:rPr sz="1100" spc="20" dirty="0">
                <a:solidFill>
                  <a:srgbClr val="FFFFFF"/>
                </a:solidFill>
                <a:latin typeface="Calibri"/>
                <a:cs typeface="Calibri"/>
              </a:rPr>
              <a:t> </a:t>
            </a:r>
            <a:r>
              <a:rPr sz="1100" spc="35" dirty="0">
                <a:solidFill>
                  <a:srgbClr val="FFFFFF"/>
                </a:solidFill>
                <a:latin typeface="Calibri"/>
                <a:cs typeface="Calibri"/>
              </a:rPr>
              <a:t>δυαδικών</a:t>
            </a:r>
            <a:r>
              <a:rPr sz="1100" spc="-25" dirty="0">
                <a:solidFill>
                  <a:srgbClr val="FFFFFF"/>
                </a:solidFill>
                <a:latin typeface="Calibri"/>
                <a:cs typeface="Calibri"/>
              </a:rPr>
              <a:t> </a:t>
            </a:r>
            <a:r>
              <a:rPr sz="1100" spc="40" dirty="0">
                <a:solidFill>
                  <a:srgbClr val="FFFFFF"/>
                </a:solidFill>
                <a:latin typeface="Calibri"/>
                <a:cs typeface="Calibri"/>
              </a:rPr>
              <a:t>ψηφίων</a:t>
            </a:r>
            <a:endParaRPr sz="1100">
              <a:latin typeface="Calibri"/>
              <a:cs typeface="Calibri"/>
            </a:endParaRPr>
          </a:p>
          <a:p>
            <a:pPr marL="762635" marR="483870" lvl="1" indent="-274320">
              <a:lnSpc>
                <a:spcPct val="95300"/>
              </a:lnSpc>
              <a:spcBef>
                <a:spcPts val="600"/>
              </a:spcBef>
              <a:buSzPct val="127272"/>
              <a:buChar char="—"/>
              <a:tabLst>
                <a:tab pos="762000" algn="l"/>
                <a:tab pos="762635" algn="l"/>
              </a:tabLst>
            </a:pPr>
            <a:r>
              <a:rPr sz="1100" spc="50" dirty="0">
                <a:solidFill>
                  <a:srgbClr val="FFFFFF"/>
                </a:solidFill>
                <a:latin typeface="Calibri"/>
                <a:cs typeface="Calibri"/>
              </a:rPr>
              <a:t>δεν</a:t>
            </a:r>
            <a:r>
              <a:rPr sz="1100" spc="15" dirty="0">
                <a:solidFill>
                  <a:srgbClr val="FFFFFF"/>
                </a:solidFill>
                <a:latin typeface="Calibri"/>
                <a:cs typeface="Calibri"/>
              </a:rPr>
              <a:t> </a:t>
            </a:r>
            <a:r>
              <a:rPr sz="1100" spc="40" dirty="0">
                <a:solidFill>
                  <a:srgbClr val="FFFFFF"/>
                </a:solidFill>
                <a:latin typeface="Calibri"/>
                <a:cs typeface="Calibri"/>
              </a:rPr>
              <a:t>έχει</a:t>
            </a:r>
            <a:r>
              <a:rPr sz="1100" spc="30" dirty="0">
                <a:solidFill>
                  <a:srgbClr val="FFFFFF"/>
                </a:solidFill>
                <a:latin typeface="Calibri"/>
                <a:cs typeface="Calibri"/>
              </a:rPr>
              <a:t> </a:t>
            </a:r>
            <a:r>
              <a:rPr sz="1100" spc="45" dirty="0">
                <a:solidFill>
                  <a:srgbClr val="FFFFFF"/>
                </a:solidFill>
                <a:latin typeface="Calibri"/>
                <a:cs typeface="Calibri"/>
              </a:rPr>
              <a:t>βρεθεί</a:t>
            </a:r>
            <a:r>
              <a:rPr sz="1100" spc="30" dirty="0">
                <a:solidFill>
                  <a:srgbClr val="FFFFFF"/>
                </a:solidFill>
                <a:latin typeface="Calibri"/>
                <a:cs typeface="Calibri"/>
              </a:rPr>
              <a:t> </a:t>
            </a:r>
            <a:r>
              <a:rPr sz="1100" spc="55" dirty="0">
                <a:solidFill>
                  <a:srgbClr val="FFFFFF"/>
                </a:solidFill>
                <a:latin typeface="Calibri"/>
                <a:cs typeface="Calibri"/>
              </a:rPr>
              <a:t>ακόμα</a:t>
            </a:r>
            <a:r>
              <a:rPr sz="1100" spc="25" dirty="0">
                <a:solidFill>
                  <a:srgbClr val="FFFFFF"/>
                </a:solidFill>
                <a:latin typeface="Calibri"/>
                <a:cs typeface="Calibri"/>
              </a:rPr>
              <a:t> </a:t>
            </a:r>
            <a:r>
              <a:rPr sz="1100" spc="50" dirty="0">
                <a:solidFill>
                  <a:srgbClr val="FFFFFF"/>
                </a:solidFill>
                <a:latin typeface="Calibri"/>
                <a:cs typeface="Calibri"/>
              </a:rPr>
              <a:t>σύγκρουση,</a:t>
            </a:r>
            <a:r>
              <a:rPr sz="1100" spc="25" dirty="0">
                <a:solidFill>
                  <a:srgbClr val="FFFFFF"/>
                </a:solidFill>
                <a:latin typeface="Calibri"/>
                <a:cs typeface="Calibri"/>
              </a:rPr>
              <a:t> </a:t>
            </a:r>
            <a:r>
              <a:rPr sz="1100" spc="55" dirty="0">
                <a:solidFill>
                  <a:srgbClr val="FFFFFF"/>
                </a:solidFill>
                <a:latin typeface="Calibri"/>
                <a:cs typeface="Calibri"/>
              </a:rPr>
              <a:t>αλλά</a:t>
            </a:r>
            <a:r>
              <a:rPr sz="1100" spc="310" dirty="0">
                <a:solidFill>
                  <a:srgbClr val="FFFFFF"/>
                </a:solidFill>
                <a:latin typeface="Calibri"/>
                <a:cs typeface="Calibri"/>
              </a:rPr>
              <a:t> </a:t>
            </a:r>
            <a:r>
              <a:rPr sz="1100" spc="50" dirty="0">
                <a:solidFill>
                  <a:srgbClr val="FFFFFF"/>
                </a:solidFill>
                <a:latin typeface="Calibri"/>
                <a:cs typeface="Calibri"/>
              </a:rPr>
              <a:t>μέθοδος</a:t>
            </a:r>
            <a:r>
              <a:rPr sz="1100" spc="25" dirty="0">
                <a:solidFill>
                  <a:srgbClr val="FFFFFF"/>
                </a:solidFill>
                <a:latin typeface="Calibri"/>
                <a:cs typeface="Calibri"/>
              </a:rPr>
              <a:t> </a:t>
            </a:r>
            <a:r>
              <a:rPr sz="1100" spc="45" dirty="0">
                <a:solidFill>
                  <a:srgbClr val="FFFFFF"/>
                </a:solidFill>
                <a:latin typeface="Calibri"/>
                <a:cs typeface="Calibri"/>
              </a:rPr>
              <a:t>για</a:t>
            </a:r>
            <a:r>
              <a:rPr sz="1100" spc="30" dirty="0">
                <a:solidFill>
                  <a:srgbClr val="FFFFFF"/>
                </a:solidFill>
                <a:latin typeface="Calibri"/>
                <a:cs typeface="Calibri"/>
              </a:rPr>
              <a:t> </a:t>
            </a:r>
            <a:r>
              <a:rPr sz="1100" spc="50" dirty="0">
                <a:solidFill>
                  <a:srgbClr val="FFFFFF"/>
                </a:solidFill>
                <a:latin typeface="Calibri"/>
                <a:cs typeface="Calibri"/>
              </a:rPr>
              <a:t>να</a:t>
            </a:r>
            <a:r>
              <a:rPr sz="1100" spc="30" dirty="0">
                <a:solidFill>
                  <a:srgbClr val="FFFFFF"/>
                </a:solidFill>
                <a:latin typeface="Calibri"/>
                <a:cs typeface="Calibri"/>
              </a:rPr>
              <a:t> </a:t>
            </a:r>
            <a:r>
              <a:rPr sz="1100" spc="50" dirty="0">
                <a:solidFill>
                  <a:srgbClr val="FFFFFF"/>
                </a:solidFill>
                <a:latin typeface="Calibri"/>
                <a:cs typeface="Calibri"/>
              </a:rPr>
              <a:t>βρεθούν </a:t>
            </a:r>
            <a:r>
              <a:rPr sz="1100" spc="-235" dirty="0">
                <a:solidFill>
                  <a:srgbClr val="FFFFFF"/>
                </a:solidFill>
                <a:latin typeface="Calibri"/>
                <a:cs typeface="Calibri"/>
              </a:rPr>
              <a:t> </a:t>
            </a:r>
            <a:r>
              <a:rPr sz="1100" spc="50" dirty="0">
                <a:solidFill>
                  <a:srgbClr val="FFFFFF"/>
                </a:solidFill>
                <a:latin typeface="Calibri"/>
                <a:cs typeface="Calibri"/>
              </a:rPr>
              <a:t>συγκρούσεις</a:t>
            </a:r>
            <a:r>
              <a:rPr sz="1100" spc="15" dirty="0">
                <a:solidFill>
                  <a:srgbClr val="FFFFFF"/>
                </a:solidFill>
                <a:latin typeface="Calibri"/>
                <a:cs typeface="Calibri"/>
              </a:rPr>
              <a:t> </a:t>
            </a:r>
            <a:r>
              <a:rPr sz="1100" spc="50" dirty="0">
                <a:solidFill>
                  <a:srgbClr val="FFFFFF"/>
                </a:solidFill>
                <a:latin typeface="Calibri"/>
                <a:cs typeface="Calibri"/>
              </a:rPr>
              <a:t>σε</a:t>
            </a:r>
            <a:r>
              <a:rPr sz="1100" spc="20" dirty="0">
                <a:solidFill>
                  <a:srgbClr val="FFFFFF"/>
                </a:solidFill>
                <a:latin typeface="Calibri"/>
                <a:cs typeface="Calibri"/>
              </a:rPr>
              <a:t> </a:t>
            </a:r>
            <a:r>
              <a:rPr sz="1100" spc="45" dirty="0">
                <a:solidFill>
                  <a:srgbClr val="FFFFFF"/>
                </a:solidFill>
                <a:latin typeface="Calibri"/>
                <a:cs typeface="Calibri"/>
              </a:rPr>
              <a:t>λιγότερο</a:t>
            </a:r>
            <a:r>
              <a:rPr sz="1100" spc="20" dirty="0">
                <a:solidFill>
                  <a:srgbClr val="FFFFFF"/>
                </a:solidFill>
                <a:latin typeface="Calibri"/>
                <a:cs typeface="Calibri"/>
              </a:rPr>
              <a:t> </a:t>
            </a:r>
            <a:r>
              <a:rPr sz="1100" spc="55" dirty="0">
                <a:solidFill>
                  <a:srgbClr val="FFFFFF"/>
                </a:solidFill>
                <a:latin typeface="Calibri"/>
                <a:cs typeface="Calibri"/>
              </a:rPr>
              <a:t>από</a:t>
            </a:r>
            <a:r>
              <a:rPr sz="1100" spc="20" dirty="0">
                <a:solidFill>
                  <a:srgbClr val="FFFFFF"/>
                </a:solidFill>
                <a:latin typeface="Calibri"/>
                <a:cs typeface="Calibri"/>
              </a:rPr>
              <a:t> </a:t>
            </a:r>
            <a:r>
              <a:rPr sz="1100" spc="50" dirty="0">
                <a:solidFill>
                  <a:srgbClr val="FFFFFF"/>
                </a:solidFill>
                <a:latin typeface="Calibri"/>
                <a:cs typeface="Calibri"/>
              </a:rPr>
              <a:t>2^80</a:t>
            </a:r>
            <a:endParaRPr sz="1100">
              <a:latin typeface="Calibri"/>
              <a:cs typeface="Calibri"/>
            </a:endParaRPr>
          </a:p>
          <a:p>
            <a:pPr marL="762000" lvl="1" indent="-273685">
              <a:lnSpc>
                <a:spcPct val="100000"/>
              </a:lnSpc>
              <a:spcBef>
                <a:spcPts val="580"/>
              </a:spcBef>
              <a:buSzPct val="127272"/>
              <a:buChar char="—"/>
              <a:tabLst>
                <a:tab pos="761365" algn="l"/>
                <a:tab pos="762000" algn="l"/>
              </a:tabLst>
            </a:pPr>
            <a:r>
              <a:rPr sz="1100" spc="70" dirty="0">
                <a:solidFill>
                  <a:srgbClr val="FFFFFF"/>
                </a:solidFill>
                <a:latin typeface="Calibri"/>
                <a:cs typeface="Calibri"/>
              </a:rPr>
              <a:t>θεωρείται</a:t>
            </a:r>
            <a:r>
              <a:rPr sz="1100" spc="30" dirty="0">
                <a:solidFill>
                  <a:srgbClr val="FFFFFF"/>
                </a:solidFill>
                <a:latin typeface="Calibri"/>
                <a:cs typeface="Calibri"/>
              </a:rPr>
              <a:t> </a:t>
            </a:r>
            <a:r>
              <a:rPr sz="1100" spc="85" dirty="0">
                <a:solidFill>
                  <a:srgbClr val="FFFFFF"/>
                </a:solidFill>
                <a:latin typeface="Calibri"/>
                <a:cs typeface="Calibri"/>
              </a:rPr>
              <a:t>ανασφαλής</a:t>
            </a:r>
            <a:r>
              <a:rPr sz="1100" spc="40" dirty="0">
                <a:solidFill>
                  <a:srgbClr val="FFFFFF"/>
                </a:solidFill>
                <a:latin typeface="Calibri"/>
                <a:cs typeface="Calibri"/>
              </a:rPr>
              <a:t> </a:t>
            </a:r>
            <a:r>
              <a:rPr sz="1100" spc="70" dirty="0">
                <a:solidFill>
                  <a:srgbClr val="FFFFFF"/>
                </a:solidFill>
                <a:latin typeface="Calibri"/>
                <a:cs typeface="Calibri"/>
              </a:rPr>
              <a:t>για</a:t>
            </a:r>
            <a:r>
              <a:rPr sz="1100" spc="35" dirty="0">
                <a:solidFill>
                  <a:srgbClr val="FFFFFF"/>
                </a:solidFill>
                <a:latin typeface="Calibri"/>
                <a:cs typeface="Calibri"/>
              </a:rPr>
              <a:t> </a:t>
            </a:r>
            <a:r>
              <a:rPr sz="1100" spc="65" dirty="0">
                <a:solidFill>
                  <a:srgbClr val="FFFFFF"/>
                </a:solidFill>
                <a:latin typeface="Calibri"/>
                <a:cs typeface="Calibri"/>
              </a:rPr>
              <a:t>την</a:t>
            </a:r>
            <a:r>
              <a:rPr sz="1100" spc="10" dirty="0">
                <a:solidFill>
                  <a:srgbClr val="FFFFFF"/>
                </a:solidFill>
                <a:latin typeface="Calibri"/>
                <a:cs typeface="Calibri"/>
              </a:rPr>
              <a:t> </a:t>
            </a:r>
            <a:r>
              <a:rPr sz="1100" spc="65" dirty="0">
                <a:solidFill>
                  <a:srgbClr val="FFFFFF"/>
                </a:solidFill>
                <a:latin typeface="Calibri"/>
                <a:cs typeface="Calibri"/>
              </a:rPr>
              <a:t>αντίσταση</a:t>
            </a:r>
            <a:r>
              <a:rPr sz="1100" spc="25" dirty="0">
                <a:solidFill>
                  <a:srgbClr val="FFFFFF"/>
                </a:solidFill>
                <a:latin typeface="Calibri"/>
                <a:cs typeface="Calibri"/>
              </a:rPr>
              <a:t> </a:t>
            </a:r>
            <a:r>
              <a:rPr sz="1100" spc="80" dirty="0">
                <a:solidFill>
                  <a:srgbClr val="FFFFFF"/>
                </a:solidFill>
                <a:latin typeface="Calibri"/>
                <a:cs typeface="Calibri"/>
              </a:rPr>
              <a:t>σε</a:t>
            </a:r>
            <a:r>
              <a:rPr sz="1100" spc="35" dirty="0">
                <a:solidFill>
                  <a:srgbClr val="FFFFFF"/>
                </a:solidFill>
                <a:latin typeface="Calibri"/>
                <a:cs typeface="Calibri"/>
              </a:rPr>
              <a:t> </a:t>
            </a:r>
            <a:r>
              <a:rPr sz="1100" spc="75" dirty="0">
                <a:solidFill>
                  <a:srgbClr val="FFFFFF"/>
                </a:solidFill>
                <a:latin typeface="Calibri"/>
                <a:cs typeface="Calibri"/>
              </a:rPr>
              <a:t>συγκρούσεις</a:t>
            </a:r>
            <a:endParaRPr sz="1100">
              <a:latin typeface="Calibri"/>
              <a:cs typeface="Calibri"/>
            </a:endParaRPr>
          </a:p>
          <a:p>
            <a:pPr marL="762000" lvl="1" indent="-273685">
              <a:lnSpc>
                <a:spcPct val="100000"/>
              </a:lnSpc>
              <a:spcBef>
                <a:spcPts val="525"/>
              </a:spcBef>
              <a:buSzPct val="127272"/>
              <a:buChar char="—"/>
              <a:tabLst>
                <a:tab pos="761365" algn="l"/>
                <a:tab pos="762000" algn="l"/>
              </a:tabLst>
            </a:pPr>
            <a:r>
              <a:rPr sz="1100" spc="60" dirty="0">
                <a:solidFill>
                  <a:srgbClr val="FFFFFF"/>
                </a:solidFill>
                <a:latin typeface="Calibri"/>
                <a:cs typeface="Calibri"/>
              </a:rPr>
              <a:t>η</a:t>
            </a:r>
            <a:r>
              <a:rPr sz="1100" spc="15" dirty="0">
                <a:solidFill>
                  <a:srgbClr val="FFFFFF"/>
                </a:solidFill>
                <a:latin typeface="Calibri"/>
                <a:cs typeface="Calibri"/>
              </a:rPr>
              <a:t> </a:t>
            </a:r>
            <a:r>
              <a:rPr sz="1100" spc="50" dirty="0">
                <a:solidFill>
                  <a:srgbClr val="FFFFFF"/>
                </a:solidFill>
                <a:latin typeface="Calibri"/>
                <a:cs typeface="Calibri"/>
              </a:rPr>
              <a:t>μονοδρομικότητα</a:t>
            </a:r>
            <a:r>
              <a:rPr sz="1100" spc="20" dirty="0">
                <a:solidFill>
                  <a:srgbClr val="FFFFFF"/>
                </a:solidFill>
                <a:latin typeface="Calibri"/>
                <a:cs typeface="Calibri"/>
              </a:rPr>
              <a:t> </a:t>
            </a:r>
            <a:r>
              <a:rPr sz="1100" spc="45" dirty="0">
                <a:solidFill>
                  <a:srgbClr val="FFFFFF"/>
                </a:solidFill>
                <a:latin typeface="Calibri"/>
                <a:cs typeface="Calibri"/>
              </a:rPr>
              <a:t>εξακολουθεί</a:t>
            </a:r>
            <a:r>
              <a:rPr sz="1100" spc="20" dirty="0">
                <a:solidFill>
                  <a:srgbClr val="FFFFFF"/>
                </a:solidFill>
                <a:latin typeface="Calibri"/>
                <a:cs typeface="Calibri"/>
              </a:rPr>
              <a:t> </a:t>
            </a:r>
            <a:r>
              <a:rPr sz="1100" spc="40" dirty="0">
                <a:solidFill>
                  <a:srgbClr val="FFFFFF"/>
                </a:solidFill>
                <a:latin typeface="Calibri"/>
                <a:cs typeface="Calibri"/>
              </a:rPr>
              <a:t>να</a:t>
            </a:r>
            <a:r>
              <a:rPr sz="1100" spc="-20" dirty="0">
                <a:solidFill>
                  <a:srgbClr val="FFFFFF"/>
                </a:solidFill>
                <a:latin typeface="Calibri"/>
                <a:cs typeface="Calibri"/>
              </a:rPr>
              <a:t> </a:t>
            </a:r>
            <a:r>
              <a:rPr sz="1100" spc="25" dirty="0">
                <a:solidFill>
                  <a:srgbClr val="FFFFFF"/>
                </a:solidFill>
                <a:latin typeface="Calibri"/>
                <a:cs typeface="Calibri"/>
              </a:rPr>
              <a:t>ισχύει</a:t>
            </a:r>
            <a:endParaRPr sz="1100">
              <a:latin typeface="Calibri"/>
              <a:cs typeface="Calibri"/>
            </a:endParaRPr>
          </a:p>
          <a:p>
            <a:pPr lvl="1">
              <a:lnSpc>
                <a:spcPct val="100000"/>
              </a:lnSpc>
              <a:spcBef>
                <a:spcPts val="5"/>
              </a:spcBef>
              <a:buClr>
                <a:srgbClr val="FFFFFF"/>
              </a:buClr>
              <a:buFont typeface="Calibri"/>
              <a:buChar char="—"/>
            </a:pPr>
            <a:endParaRPr sz="1100">
              <a:latin typeface="Calibri"/>
              <a:cs typeface="Calibri"/>
            </a:endParaRPr>
          </a:p>
          <a:p>
            <a:pPr marL="12700">
              <a:lnSpc>
                <a:spcPct val="100000"/>
              </a:lnSpc>
              <a:tabLst>
                <a:tab pos="285750" algn="l"/>
              </a:tabLst>
            </a:pPr>
            <a:r>
              <a:rPr sz="1400" dirty="0">
                <a:solidFill>
                  <a:srgbClr val="FFBA00"/>
                </a:solidFill>
                <a:latin typeface="Courier New"/>
                <a:cs typeface="Courier New"/>
              </a:rPr>
              <a:t>o	</a:t>
            </a:r>
            <a:r>
              <a:rPr sz="1100" spc="55" dirty="0">
                <a:solidFill>
                  <a:srgbClr val="FFFFFF"/>
                </a:solidFill>
                <a:latin typeface="Calibri"/>
                <a:cs typeface="Calibri"/>
              </a:rPr>
              <a:t>SHA2</a:t>
            </a:r>
            <a:r>
              <a:rPr sz="1100" spc="20" dirty="0">
                <a:solidFill>
                  <a:srgbClr val="FFFFFF"/>
                </a:solidFill>
                <a:latin typeface="Calibri"/>
                <a:cs typeface="Calibri"/>
              </a:rPr>
              <a:t> </a:t>
            </a:r>
            <a:r>
              <a:rPr sz="1100" spc="50" dirty="0">
                <a:solidFill>
                  <a:srgbClr val="FFFFFF"/>
                </a:solidFill>
                <a:latin typeface="Calibri"/>
                <a:cs typeface="Calibri"/>
              </a:rPr>
              <a:t>SHA-224,</a:t>
            </a:r>
            <a:r>
              <a:rPr sz="1100" spc="20" dirty="0">
                <a:solidFill>
                  <a:srgbClr val="FFFFFF"/>
                </a:solidFill>
                <a:latin typeface="Calibri"/>
                <a:cs typeface="Calibri"/>
              </a:rPr>
              <a:t> </a:t>
            </a:r>
            <a:r>
              <a:rPr sz="1100" spc="45" dirty="0">
                <a:solidFill>
                  <a:srgbClr val="FFFFFF"/>
                </a:solidFill>
                <a:latin typeface="Calibri"/>
                <a:cs typeface="Calibri"/>
              </a:rPr>
              <a:t>SHA-256,</a:t>
            </a:r>
            <a:r>
              <a:rPr sz="1100" spc="25" dirty="0">
                <a:solidFill>
                  <a:srgbClr val="FFFFFF"/>
                </a:solidFill>
                <a:latin typeface="Calibri"/>
                <a:cs typeface="Calibri"/>
              </a:rPr>
              <a:t> </a:t>
            </a:r>
            <a:r>
              <a:rPr sz="1100" spc="45" dirty="0">
                <a:solidFill>
                  <a:srgbClr val="FFFFFF"/>
                </a:solidFill>
                <a:latin typeface="Calibri"/>
                <a:cs typeface="Calibri"/>
              </a:rPr>
              <a:t>SHA-384,</a:t>
            </a:r>
            <a:r>
              <a:rPr sz="1100" spc="20" dirty="0">
                <a:solidFill>
                  <a:srgbClr val="FFFFFF"/>
                </a:solidFill>
                <a:latin typeface="Calibri"/>
                <a:cs typeface="Calibri"/>
              </a:rPr>
              <a:t> </a:t>
            </a:r>
            <a:r>
              <a:rPr sz="1100" spc="45" dirty="0">
                <a:solidFill>
                  <a:srgbClr val="FFFFFF"/>
                </a:solidFill>
                <a:latin typeface="Calibri"/>
                <a:cs typeface="Calibri"/>
              </a:rPr>
              <a:t>SHA-512)</a:t>
            </a:r>
            <a:endParaRPr sz="1100">
              <a:latin typeface="Calibri"/>
              <a:cs typeface="Calibri"/>
            </a:endParaRPr>
          </a:p>
          <a:p>
            <a:pPr marL="762000" lvl="1" indent="-273685">
              <a:lnSpc>
                <a:spcPct val="100000"/>
              </a:lnSpc>
              <a:spcBef>
                <a:spcPts val="675"/>
              </a:spcBef>
              <a:buSzPct val="127272"/>
              <a:buChar char="—"/>
              <a:tabLst>
                <a:tab pos="761365" algn="l"/>
                <a:tab pos="762000" algn="l"/>
              </a:tabLst>
            </a:pPr>
            <a:r>
              <a:rPr sz="1100" spc="70" dirty="0">
                <a:solidFill>
                  <a:srgbClr val="FFFFFF"/>
                </a:solidFill>
                <a:latin typeface="Calibri"/>
                <a:cs typeface="Calibri"/>
              </a:rPr>
              <a:t>έξοδοι</a:t>
            </a:r>
            <a:r>
              <a:rPr sz="1100" spc="30" dirty="0">
                <a:solidFill>
                  <a:srgbClr val="FFFFFF"/>
                </a:solidFill>
                <a:latin typeface="Calibri"/>
                <a:cs typeface="Calibri"/>
              </a:rPr>
              <a:t> </a:t>
            </a:r>
            <a:r>
              <a:rPr sz="1100" spc="70" dirty="0">
                <a:solidFill>
                  <a:srgbClr val="FFFFFF"/>
                </a:solidFill>
                <a:latin typeface="Calibri"/>
                <a:cs typeface="Calibri"/>
              </a:rPr>
              <a:t>224,</a:t>
            </a:r>
            <a:r>
              <a:rPr sz="1100" spc="35" dirty="0">
                <a:solidFill>
                  <a:srgbClr val="FFFFFF"/>
                </a:solidFill>
                <a:latin typeface="Calibri"/>
                <a:cs typeface="Calibri"/>
              </a:rPr>
              <a:t> </a:t>
            </a:r>
            <a:r>
              <a:rPr sz="1100" spc="70" dirty="0">
                <a:solidFill>
                  <a:srgbClr val="FFFFFF"/>
                </a:solidFill>
                <a:latin typeface="Calibri"/>
                <a:cs typeface="Calibri"/>
              </a:rPr>
              <a:t>256,</a:t>
            </a:r>
            <a:r>
              <a:rPr sz="1100" spc="35" dirty="0">
                <a:solidFill>
                  <a:srgbClr val="FFFFFF"/>
                </a:solidFill>
                <a:latin typeface="Calibri"/>
                <a:cs typeface="Calibri"/>
              </a:rPr>
              <a:t> </a:t>
            </a:r>
            <a:r>
              <a:rPr sz="1100" spc="80" dirty="0">
                <a:solidFill>
                  <a:srgbClr val="FFFFFF"/>
                </a:solidFill>
                <a:latin typeface="Calibri"/>
                <a:cs typeface="Calibri"/>
              </a:rPr>
              <a:t>384</a:t>
            </a:r>
            <a:r>
              <a:rPr sz="1100" spc="35" dirty="0">
                <a:solidFill>
                  <a:srgbClr val="FFFFFF"/>
                </a:solidFill>
                <a:latin typeface="Calibri"/>
                <a:cs typeface="Calibri"/>
              </a:rPr>
              <a:t> </a:t>
            </a:r>
            <a:r>
              <a:rPr sz="1100" spc="70" dirty="0">
                <a:solidFill>
                  <a:srgbClr val="FFFFFF"/>
                </a:solidFill>
                <a:latin typeface="Calibri"/>
                <a:cs typeface="Calibri"/>
              </a:rPr>
              <a:t>και</a:t>
            </a:r>
            <a:r>
              <a:rPr sz="1100" spc="35" dirty="0">
                <a:solidFill>
                  <a:srgbClr val="FFFFFF"/>
                </a:solidFill>
                <a:latin typeface="Calibri"/>
                <a:cs typeface="Calibri"/>
              </a:rPr>
              <a:t> </a:t>
            </a:r>
            <a:r>
              <a:rPr sz="1100" spc="80" dirty="0">
                <a:solidFill>
                  <a:srgbClr val="FFFFFF"/>
                </a:solidFill>
                <a:latin typeface="Calibri"/>
                <a:cs typeface="Calibri"/>
              </a:rPr>
              <a:t>512</a:t>
            </a:r>
            <a:r>
              <a:rPr sz="1100" spc="30" dirty="0">
                <a:solidFill>
                  <a:srgbClr val="FFFFFF"/>
                </a:solidFill>
                <a:latin typeface="Calibri"/>
                <a:cs typeface="Calibri"/>
              </a:rPr>
              <a:t> </a:t>
            </a:r>
            <a:r>
              <a:rPr sz="1100" spc="75" dirty="0">
                <a:solidFill>
                  <a:srgbClr val="FFFFFF"/>
                </a:solidFill>
                <a:latin typeface="Calibri"/>
                <a:cs typeface="Calibri"/>
              </a:rPr>
              <a:t>δυαδικά</a:t>
            </a:r>
            <a:r>
              <a:rPr sz="1100" spc="35" dirty="0">
                <a:solidFill>
                  <a:srgbClr val="FFFFFF"/>
                </a:solidFill>
                <a:latin typeface="Calibri"/>
                <a:cs typeface="Calibri"/>
              </a:rPr>
              <a:t> </a:t>
            </a:r>
            <a:r>
              <a:rPr sz="1100" spc="75" dirty="0">
                <a:solidFill>
                  <a:srgbClr val="FFFFFF"/>
                </a:solidFill>
                <a:latin typeface="Calibri"/>
                <a:cs typeface="Calibri"/>
              </a:rPr>
              <a:t>ψηφίααντίστοιχα</a:t>
            </a:r>
            <a:endParaRPr sz="1100">
              <a:latin typeface="Calibri"/>
              <a:cs typeface="Calibri"/>
            </a:endParaRPr>
          </a:p>
          <a:p>
            <a:pPr marL="762000" lvl="1" indent="-273685">
              <a:lnSpc>
                <a:spcPct val="100000"/>
              </a:lnSpc>
              <a:spcBef>
                <a:spcPts val="515"/>
              </a:spcBef>
              <a:buSzPct val="127272"/>
              <a:buChar char="—"/>
              <a:tabLst>
                <a:tab pos="761365" algn="l"/>
                <a:tab pos="762000" algn="l"/>
              </a:tabLst>
            </a:pPr>
            <a:r>
              <a:rPr sz="1100" spc="75" dirty="0">
                <a:solidFill>
                  <a:srgbClr val="FFFFFF"/>
                </a:solidFill>
                <a:latin typeface="Calibri"/>
                <a:cs typeface="Calibri"/>
              </a:rPr>
              <a:t>Δεν</a:t>
            </a:r>
            <a:r>
              <a:rPr sz="1100" spc="25" dirty="0">
                <a:solidFill>
                  <a:srgbClr val="FFFFFF"/>
                </a:solidFill>
                <a:latin typeface="Calibri"/>
                <a:cs typeface="Calibri"/>
              </a:rPr>
              <a:t> </a:t>
            </a:r>
            <a:r>
              <a:rPr sz="1100" spc="80" dirty="0">
                <a:solidFill>
                  <a:srgbClr val="FFFFFF"/>
                </a:solidFill>
                <a:latin typeface="Calibri"/>
                <a:cs typeface="Calibri"/>
              </a:rPr>
              <a:t>υπάρχουν</a:t>
            </a:r>
            <a:r>
              <a:rPr sz="1100" spc="35" dirty="0">
                <a:solidFill>
                  <a:srgbClr val="FFFFFF"/>
                </a:solidFill>
                <a:latin typeface="Calibri"/>
                <a:cs typeface="Calibri"/>
              </a:rPr>
              <a:t> </a:t>
            </a:r>
            <a:r>
              <a:rPr sz="1100" spc="60" dirty="0">
                <a:solidFill>
                  <a:srgbClr val="FFFFFF"/>
                </a:solidFill>
                <a:latin typeface="Calibri"/>
                <a:cs typeface="Calibri"/>
              </a:rPr>
              <a:t>ακόμη</a:t>
            </a:r>
            <a:r>
              <a:rPr sz="1100" spc="-20" dirty="0">
                <a:solidFill>
                  <a:srgbClr val="FFFFFF"/>
                </a:solidFill>
                <a:latin typeface="Calibri"/>
                <a:cs typeface="Calibri"/>
              </a:rPr>
              <a:t> </a:t>
            </a:r>
            <a:r>
              <a:rPr sz="1100" spc="75" dirty="0">
                <a:solidFill>
                  <a:srgbClr val="FFFFFF"/>
                </a:solidFill>
                <a:latin typeface="Calibri"/>
                <a:cs typeface="Calibri"/>
              </a:rPr>
              <a:t>πραγματικές</a:t>
            </a:r>
            <a:r>
              <a:rPr sz="1100" spc="35" dirty="0">
                <a:solidFill>
                  <a:srgbClr val="FFFFFF"/>
                </a:solidFill>
                <a:latin typeface="Calibri"/>
                <a:cs typeface="Calibri"/>
              </a:rPr>
              <a:t> </a:t>
            </a:r>
            <a:r>
              <a:rPr sz="1100" spc="75" dirty="0">
                <a:solidFill>
                  <a:srgbClr val="FFFFFF"/>
                </a:solidFill>
                <a:latin typeface="Calibri"/>
                <a:cs typeface="Calibri"/>
              </a:rPr>
              <a:t>ανησυχίες</a:t>
            </a:r>
            <a:r>
              <a:rPr sz="1100" spc="30" dirty="0">
                <a:solidFill>
                  <a:srgbClr val="FFFFFF"/>
                </a:solidFill>
                <a:latin typeface="Calibri"/>
                <a:cs typeface="Calibri"/>
              </a:rPr>
              <a:t> </a:t>
            </a:r>
            <a:r>
              <a:rPr sz="1100" spc="70" dirty="0">
                <a:solidFill>
                  <a:srgbClr val="FFFFFF"/>
                </a:solidFill>
                <a:latin typeface="Calibri"/>
                <a:cs typeface="Calibri"/>
              </a:rPr>
              <a:t>για</a:t>
            </a:r>
            <a:r>
              <a:rPr sz="1100" spc="35" dirty="0">
                <a:solidFill>
                  <a:srgbClr val="FFFFFF"/>
                </a:solidFill>
                <a:latin typeface="Calibri"/>
                <a:cs typeface="Calibri"/>
              </a:rPr>
              <a:t> </a:t>
            </a:r>
            <a:r>
              <a:rPr sz="1100" spc="75" dirty="0">
                <a:solidFill>
                  <a:srgbClr val="FFFFFF"/>
                </a:solidFill>
                <a:latin typeface="Calibri"/>
                <a:cs typeface="Calibri"/>
              </a:rPr>
              <a:t>την</a:t>
            </a:r>
            <a:r>
              <a:rPr sz="1100" spc="30" dirty="0">
                <a:solidFill>
                  <a:srgbClr val="FFFFFF"/>
                </a:solidFill>
                <a:latin typeface="Calibri"/>
                <a:cs typeface="Calibri"/>
              </a:rPr>
              <a:t> </a:t>
            </a:r>
            <a:r>
              <a:rPr sz="1100" spc="80" dirty="0">
                <a:solidFill>
                  <a:srgbClr val="FFFFFF"/>
                </a:solidFill>
                <a:latin typeface="Calibri"/>
                <a:cs typeface="Calibri"/>
              </a:rPr>
              <a:t>ασφάλεια</a:t>
            </a:r>
            <a:endParaRPr sz="1100">
              <a:latin typeface="Calibri"/>
              <a:cs typeface="Calibri"/>
            </a:endParaRPr>
          </a:p>
          <a:p>
            <a:pPr>
              <a:lnSpc>
                <a:spcPct val="100000"/>
              </a:lnSpc>
              <a:spcBef>
                <a:spcPts val="5"/>
              </a:spcBef>
            </a:pPr>
            <a:endParaRPr sz="1100">
              <a:latin typeface="Calibri"/>
              <a:cs typeface="Calibri"/>
            </a:endParaRPr>
          </a:p>
          <a:p>
            <a:pPr marL="12700">
              <a:lnSpc>
                <a:spcPct val="100000"/>
              </a:lnSpc>
              <a:spcBef>
                <a:spcPts val="5"/>
              </a:spcBef>
              <a:tabLst>
                <a:tab pos="285750" algn="l"/>
              </a:tabLst>
            </a:pPr>
            <a:r>
              <a:rPr sz="1400" dirty="0">
                <a:solidFill>
                  <a:srgbClr val="FFBA00"/>
                </a:solidFill>
                <a:latin typeface="Courier New"/>
                <a:cs typeface="Courier New"/>
              </a:rPr>
              <a:t>o	</a:t>
            </a:r>
            <a:r>
              <a:rPr sz="1100" spc="55" dirty="0">
                <a:solidFill>
                  <a:srgbClr val="FFFFFF"/>
                </a:solidFill>
                <a:latin typeface="Calibri"/>
                <a:cs typeface="Calibri"/>
              </a:rPr>
              <a:t>SHA3</a:t>
            </a:r>
            <a:r>
              <a:rPr sz="1100" spc="5" dirty="0">
                <a:solidFill>
                  <a:srgbClr val="FFFFFF"/>
                </a:solidFill>
                <a:latin typeface="Calibri"/>
                <a:cs typeface="Calibri"/>
              </a:rPr>
              <a:t> </a:t>
            </a:r>
            <a:r>
              <a:rPr sz="1100" spc="45" dirty="0">
                <a:solidFill>
                  <a:srgbClr val="FFFFFF"/>
                </a:solidFill>
                <a:latin typeface="Calibri"/>
                <a:cs typeface="Calibri"/>
              </a:rPr>
              <a:t>224,</a:t>
            </a:r>
            <a:r>
              <a:rPr sz="1100" spc="10" dirty="0">
                <a:solidFill>
                  <a:srgbClr val="FFFFFF"/>
                </a:solidFill>
                <a:latin typeface="Calibri"/>
                <a:cs typeface="Calibri"/>
              </a:rPr>
              <a:t> </a:t>
            </a:r>
            <a:r>
              <a:rPr sz="1100" spc="45" dirty="0">
                <a:solidFill>
                  <a:srgbClr val="FFFFFF"/>
                </a:solidFill>
                <a:latin typeface="Calibri"/>
                <a:cs typeface="Calibri"/>
              </a:rPr>
              <a:t>256,</a:t>
            </a:r>
            <a:r>
              <a:rPr sz="1100" spc="10" dirty="0">
                <a:solidFill>
                  <a:srgbClr val="FFFFFF"/>
                </a:solidFill>
                <a:latin typeface="Calibri"/>
                <a:cs typeface="Calibri"/>
              </a:rPr>
              <a:t> </a:t>
            </a:r>
            <a:r>
              <a:rPr sz="1100" spc="50" dirty="0">
                <a:solidFill>
                  <a:srgbClr val="FFFFFF"/>
                </a:solidFill>
                <a:latin typeface="Calibri"/>
                <a:cs typeface="Calibri"/>
              </a:rPr>
              <a:t>384</a:t>
            </a:r>
            <a:r>
              <a:rPr sz="1100" spc="10" dirty="0">
                <a:solidFill>
                  <a:srgbClr val="FFFFFF"/>
                </a:solidFill>
                <a:latin typeface="Calibri"/>
                <a:cs typeface="Calibri"/>
              </a:rPr>
              <a:t> </a:t>
            </a:r>
            <a:r>
              <a:rPr sz="1100" spc="45" dirty="0">
                <a:solidFill>
                  <a:srgbClr val="FFFFFF"/>
                </a:solidFill>
                <a:latin typeface="Calibri"/>
                <a:cs typeface="Calibri"/>
              </a:rPr>
              <a:t>512)</a:t>
            </a:r>
            <a:endParaRPr sz="1100">
              <a:latin typeface="Calibri"/>
              <a:cs typeface="Calibri"/>
            </a:endParaRPr>
          </a:p>
        </p:txBody>
      </p:sp>
      <p:pic>
        <p:nvPicPr>
          <p:cNvPr id="5" name="object 5"/>
          <p:cNvPicPr/>
          <p:nvPr/>
        </p:nvPicPr>
        <p:blipFill>
          <a:blip r:embed="rId2" cstate="print"/>
          <a:stretch>
            <a:fillRect/>
          </a:stretch>
        </p:blipFill>
        <p:spPr>
          <a:xfrm>
            <a:off x="7523162" y="5554662"/>
            <a:ext cx="1530032" cy="612140"/>
          </a:xfrm>
          <a:prstGeom prst="rect">
            <a:avLst/>
          </a:prstGeom>
        </p:spPr>
      </p:pic>
      <p:sp>
        <p:nvSpPr>
          <p:cNvPr id="6" name="object 6"/>
          <p:cNvSpPr txBox="1"/>
          <p:nvPr/>
        </p:nvSpPr>
        <p:spPr>
          <a:xfrm>
            <a:off x="10899457" y="5730240"/>
            <a:ext cx="142875" cy="133350"/>
          </a:xfrm>
          <a:prstGeom prst="rect">
            <a:avLst/>
          </a:prstGeom>
        </p:spPr>
        <p:txBody>
          <a:bodyPr vert="horz" wrap="square" lIns="0" tIns="0" rIns="0" bIns="0" rtlCol="0">
            <a:spAutoFit/>
          </a:bodyPr>
          <a:lstStyle/>
          <a:p>
            <a:pPr marL="12700">
              <a:lnSpc>
                <a:spcPts val="905"/>
              </a:lnSpc>
            </a:pPr>
            <a:r>
              <a:rPr sz="850" spc="10" dirty="0">
                <a:solidFill>
                  <a:srgbClr val="FFFFFF"/>
                </a:solidFill>
                <a:latin typeface="Calibri"/>
                <a:cs typeface="Calibri"/>
              </a:rPr>
              <a:t>1</a:t>
            </a:r>
            <a:r>
              <a:rPr sz="850" spc="40" dirty="0">
                <a:solidFill>
                  <a:srgbClr val="FFFFFF"/>
                </a:solidFill>
                <a:latin typeface="Calibri"/>
                <a:cs typeface="Calibri"/>
              </a:rPr>
              <a:t>3</a:t>
            </a:r>
            <a:endParaRPr sz="850">
              <a:latin typeface="Calibri"/>
              <a:cs typeface="Calibri"/>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25194" y="481647"/>
            <a:ext cx="9384030" cy="414020"/>
          </a:xfrm>
          <a:prstGeom prst="rect">
            <a:avLst/>
          </a:prstGeom>
        </p:spPr>
        <p:txBody>
          <a:bodyPr vert="horz" wrap="square" lIns="0" tIns="12700" rIns="0" bIns="0" rtlCol="0">
            <a:spAutoFit/>
          </a:bodyPr>
          <a:lstStyle/>
          <a:p>
            <a:pPr marL="12700">
              <a:lnSpc>
                <a:spcPct val="100000"/>
              </a:lnSpc>
              <a:spcBef>
                <a:spcPts val="100"/>
              </a:spcBef>
            </a:pPr>
            <a:r>
              <a:rPr sz="2550" spc="125" dirty="0">
                <a:solidFill>
                  <a:srgbClr val="FFFFFF"/>
                </a:solidFill>
                <a:latin typeface="Calibri"/>
                <a:cs typeface="Calibri"/>
              </a:rPr>
              <a:t>Κατασκευή</a:t>
            </a:r>
            <a:r>
              <a:rPr sz="2550" spc="135" dirty="0">
                <a:solidFill>
                  <a:srgbClr val="FFFFFF"/>
                </a:solidFill>
                <a:latin typeface="Calibri"/>
                <a:cs typeface="Calibri"/>
              </a:rPr>
              <a:t> </a:t>
            </a:r>
            <a:r>
              <a:rPr sz="2550" spc="120" dirty="0">
                <a:solidFill>
                  <a:srgbClr val="FFFFFF"/>
                </a:solidFill>
              </a:rPr>
              <a:t>Merkle-Damgard</a:t>
            </a:r>
            <a:r>
              <a:rPr sz="2550" spc="80" dirty="0">
                <a:solidFill>
                  <a:srgbClr val="FFFFFF"/>
                </a:solidFill>
              </a:rPr>
              <a:t> </a:t>
            </a:r>
            <a:r>
              <a:rPr sz="2550" spc="105" dirty="0">
                <a:solidFill>
                  <a:srgbClr val="FFFFFF"/>
                </a:solidFill>
                <a:latin typeface="Calibri"/>
                <a:cs typeface="Calibri"/>
              </a:rPr>
              <a:t>για</a:t>
            </a:r>
            <a:r>
              <a:rPr sz="2550" spc="140" dirty="0">
                <a:solidFill>
                  <a:srgbClr val="FFFFFF"/>
                </a:solidFill>
                <a:latin typeface="Calibri"/>
                <a:cs typeface="Calibri"/>
              </a:rPr>
              <a:t> </a:t>
            </a:r>
            <a:r>
              <a:rPr sz="2550" spc="105" dirty="0">
                <a:solidFill>
                  <a:srgbClr val="FFFFFF"/>
                </a:solidFill>
                <a:latin typeface="Calibri"/>
                <a:cs typeface="Calibri"/>
              </a:rPr>
              <a:t>συναρτήσεις</a:t>
            </a:r>
            <a:r>
              <a:rPr sz="2550" spc="125" dirty="0">
                <a:solidFill>
                  <a:srgbClr val="FFFFFF"/>
                </a:solidFill>
                <a:latin typeface="Calibri"/>
                <a:cs typeface="Calibri"/>
              </a:rPr>
              <a:t> </a:t>
            </a:r>
            <a:r>
              <a:rPr sz="2550" spc="120" dirty="0">
                <a:solidFill>
                  <a:srgbClr val="FFFFFF"/>
                </a:solidFill>
                <a:latin typeface="Calibri"/>
                <a:cs typeface="Calibri"/>
              </a:rPr>
              <a:t>κατακερματισμού</a:t>
            </a:r>
            <a:endParaRPr sz="2550">
              <a:latin typeface="Calibri"/>
              <a:cs typeface="Calibri"/>
            </a:endParaRPr>
          </a:p>
        </p:txBody>
      </p:sp>
      <p:sp>
        <p:nvSpPr>
          <p:cNvPr id="4" name="object 4"/>
          <p:cNvSpPr txBox="1"/>
          <p:nvPr/>
        </p:nvSpPr>
        <p:spPr>
          <a:xfrm>
            <a:off x="1121410" y="1217385"/>
            <a:ext cx="5944235" cy="1176655"/>
          </a:xfrm>
          <a:prstGeom prst="rect">
            <a:avLst/>
          </a:prstGeom>
        </p:spPr>
        <p:txBody>
          <a:bodyPr vert="horz" wrap="square" lIns="0" tIns="38735" rIns="0" bIns="0" rtlCol="0">
            <a:spAutoFit/>
          </a:bodyPr>
          <a:lstStyle/>
          <a:p>
            <a:pPr marL="286385" indent="-273685">
              <a:lnSpc>
                <a:spcPct val="100000"/>
              </a:lnSpc>
              <a:spcBef>
                <a:spcPts val="305"/>
              </a:spcBef>
              <a:buClr>
                <a:srgbClr val="FFBA00"/>
              </a:buClr>
              <a:buSzPct val="127272"/>
              <a:buFont typeface="Courier New"/>
              <a:buChar char="o"/>
              <a:tabLst>
                <a:tab pos="285750" algn="l"/>
                <a:tab pos="286385" algn="l"/>
              </a:tabLst>
            </a:pPr>
            <a:r>
              <a:rPr sz="1100" spc="135" dirty="0">
                <a:solidFill>
                  <a:srgbClr val="FFFFFF"/>
                </a:solidFill>
                <a:latin typeface="Calibri"/>
                <a:cs typeface="Calibri"/>
              </a:rPr>
              <a:t>Η</a:t>
            </a:r>
            <a:r>
              <a:rPr sz="1100" spc="55" dirty="0">
                <a:solidFill>
                  <a:srgbClr val="FFFFFF"/>
                </a:solidFill>
                <a:latin typeface="Calibri"/>
                <a:cs typeface="Calibri"/>
              </a:rPr>
              <a:t> </a:t>
            </a:r>
            <a:r>
              <a:rPr sz="1100" spc="105" dirty="0">
                <a:solidFill>
                  <a:srgbClr val="FFFFFF"/>
                </a:solidFill>
                <a:latin typeface="Calibri"/>
                <a:cs typeface="Calibri"/>
              </a:rPr>
              <a:t>μηνυματοδοσία</a:t>
            </a:r>
            <a:r>
              <a:rPr sz="1100" spc="60" dirty="0">
                <a:solidFill>
                  <a:srgbClr val="FFFFFF"/>
                </a:solidFill>
                <a:latin typeface="Calibri"/>
                <a:cs typeface="Calibri"/>
              </a:rPr>
              <a:t> </a:t>
            </a:r>
            <a:r>
              <a:rPr sz="1100" spc="90" dirty="0">
                <a:solidFill>
                  <a:srgbClr val="FFFFFF"/>
                </a:solidFill>
                <a:latin typeface="Calibri"/>
                <a:cs typeface="Calibri"/>
              </a:rPr>
              <a:t>χωρίζεται</a:t>
            </a:r>
            <a:r>
              <a:rPr sz="1100" spc="65" dirty="0">
                <a:solidFill>
                  <a:srgbClr val="FFFFFF"/>
                </a:solidFill>
                <a:latin typeface="Calibri"/>
                <a:cs typeface="Calibri"/>
              </a:rPr>
              <a:t> </a:t>
            </a:r>
            <a:r>
              <a:rPr sz="1100" spc="105" dirty="0">
                <a:solidFill>
                  <a:srgbClr val="FFFFFF"/>
                </a:solidFill>
                <a:latin typeface="Calibri"/>
                <a:cs typeface="Calibri"/>
              </a:rPr>
              <a:t>σε</a:t>
            </a:r>
            <a:r>
              <a:rPr sz="1100" spc="60" dirty="0">
                <a:solidFill>
                  <a:srgbClr val="FFFFFF"/>
                </a:solidFill>
                <a:latin typeface="Calibri"/>
                <a:cs typeface="Calibri"/>
              </a:rPr>
              <a:t> </a:t>
            </a:r>
            <a:r>
              <a:rPr sz="1100" spc="110" dirty="0">
                <a:solidFill>
                  <a:srgbClr val="FFFFFF"/>
                </a:solidFill>
                <a:latin typeface="Calibri"/>
                <a:cs typeface="Calibri"/>
              </a:rPr>
              <a:t>μπλοκ</a:t>
            </a:r>
            <a:r>
              <a:rPr sz="1100" spc="60" dirty="0">
                <a:solidFill>
                  <a:srgbClr val="FFFFFF"/>
                </a:solidFill>
                <a:latin typeface="Calibri"/>
                <a:cs typeface="Calibri"/>
              </a:rPr>
              <a:t> </a:t>
            </a:r>
            <a:r>
              <a:rPr sz="1100" spc="105" dirty="0">
                <a:solidFill>
                  <a:srgbClr val="FFFFFF"/>
                </a:solidFill>
                <a:latin typeface="Calibri"/>
                <a:cs typeface="Calibri"/>
              </a:rPr>
              <a:t>διορθωμένου</a:t>
            </a:r>
            <a:r>
              <a:rPr sz="1100" spc="55" dirty="0">
                <a:solidFill>
                  <a:srgbClr val="FFFFFF"/>
                </a:solidFill>
                <a:latin typeface="Calibri"/>
                <a:cs typeface="Calibri"/>
              </a:rPr>
              <a:t> </a:t>
            </a:r>
            <a:r>
              <a:rPr sz="1100" spc="105" dirty="0">
                <a:solidFill>
                  <a:srgbClr val="FFFFFF"/>
                </a:solidFill>
                <a:latin typeface="Calibri"/>
                <a:cs typeface="Calibri"/>
              </a:rPr>
              <a:t>μεγέθους</a:t>
            </a:r>
            <a:r>
              <a:rPr sz="1100" spc="60" dirty="0">
                <a:solidFill>
                  <a:srgbClr val="FFFFFF"/>
                </a:solidFill>
                <a:latin typeface="Calibri"/>
                <a:cs typeface="Calibri"/>
              </a:rPr>
              <a:t> </a:t>
            </a:r>
            <a:r>
              <a:rPr sz="1100" spc="90" dirty="0">
                <a:solidFill>
                  <a:srgbClr val="FFFFFF"/>
                </a:solidFill>
                <a:latin typeface="Calibri"/>
                <a:cs typeface="Calibri"/>
              </a:rPr>
              <a:t>και</a:t>
            </a:r>
            <a:r>
              <a:rPr sz="1100" spc="65" dirty="0">
                <a:solidFill>
                  <a:srgbClr val="FFFFFF"/>
                </a:solidFill>
                <a:latin typeface="Calibri"/>
                <a:cs typeface="Calibri"/>
              </a:rPr>
              <a:t> </a:t>
            </a:r>
            <a:r>
              <a:rPr sz="1100" spc="95" dirty="0">
                <a:solidFill>
                  <a:srgbClr val="FFFFFF"/>
                </a:solidFill>
                <a:latin typeface="Calibri"/>
                <a:cs typeface="Calibri"/>
              </a:rPr>
              <a:t>συμπληρώνεται</a:t>
            </a:r>
            <a:endParaRPr sz="1100">
              <a:latin typeface="Calibri"/>
              <a:cs typeface="Calibri"/>
            </a:endParaRPr>
          </a:p>
          <a:p>
            <a:pPr marL="287020" marR="208279" indent="-274320">
              <a:lnSpc>
                <a:spcPct val="96100"/>
              </a:lnSpc>
              <a:spcBef>
                <a:spcPts val="650"/>
              </a:spcBef>
              <a:buClr>
                <a:srgbClr val="FFBA00"/>
              </a:buClr>
              <a:buSzPct val="127272"/>
              <a:buFont typeface="Courier New"/>
              <a:buChar char="o"/>
              <a:tabLst>
                <a:tab pos="286385" algn="l"/>
                <a:tab pos="287020" algn="l"/>
              </a:tabLst>
            </a:pPr>
            <a:r>
              <a:rPr sz="1100" spc="95" dirty="0">
                <a:solidFill>
                  <a:srgbClr val="FFFFFF"/>
                </a:solidFill>
                <a:latin typeface="Calibri"/>
                <a:cs typeface="Calibri"/>
              </a:rPr>
              <a:t>Χρησιμοποιεί</a:t>
            </a:r>
            <a:r>
              <a:rPr sz="1100" spc="45" dirty="0">
                <a:solidFill>
                  <a:srgbClr val="FFFFFF"/>
                </a:solidFill>
                <a:latin typeface="Calibri"/>
                <a:cs typeface="Calibri"/>
              </a:rPr>
              <a:t> </a:t>
            </a:r>
            <a:r>
              <a:rPr sz="1100" spc="110" dirty="0">
                <a:solidFill>
                  <a:srgbClr val="FFFFFF"/>
                </a:solidFill>
                <a:latin typeface="Calibri"/>
                <a:cs typeface="Calibri"/>
              </a:rPr>
              <a:t>συνάρτηση</a:t>
            </a:r>
            <a:r>
              <a:rPr sz="1100" spc="50" dirty="0">
                <a:solidFill>
                  <a:srgbClr val="FFFFFF"/>
                </a:solidFill>
                <a:latin typeface="Calibri"/>
                <a:cs typeface="Calibri"/>
              </a:rPr>
              <a:t> </a:t>
            </a:r>
            <a:r>
              <a:rPr sz="1100" spc="105" dirty="0">
                <a:solidFill>
                  <a:srgbClr val="FFFFFF"/>
                </a:solidFill>
                <a:latin typeface="Calibri"/>
                <a:cs typeface="Calibri"/>
              </a:rPr>
              <a:t>συμπίεσης</a:t>
            </a:r>
            <a:r>
              <a:rPr sz="1100" spc="50" dirty="0">
                <a:solidFill>
                  <a:srgbClr val="FFFFFF"/>
                </a:solidFill>
                <a:latin typeface="Calibri"/>
                <a:cs typeface="Calibri"/>
              </a:rPr>
              <a:t> </a:t>
            </a:r>
            <a:r>
              <a:rPr sz="1100" spc="55" dirty="0">
                <a:solidFill>
                  <a:srgbClr val="FFFFFF"/>
                </a:solidFill>
                <a:latin typeface="Calibri"/>
                <a:cs typeface="Calibri"/>
              </a:rPr>
              <a:t>,</a:t>
            </a:r>
            <a:r>
              <a:rPr sz="1100" spc="50" dirty="0">
                <a:solidFill>
                  <a:srgbClr val="FFFFFF"/>
                </a:solidFill>
                <a:latin typeface="Calibri"/>
                <a:cs typeface="Calibri"/>
              </a:rPr>
              <a:t> </a:t>
            </a:r>
            <a:r>
              <a:rPr sz="1100" spc="100" dirty="0">
                <a:solidFill>
                  <a:srgbClr val="FFFFFF"/>
                </a:solidFill>
                <a:latin typeface="Calibri"/>
                <a:cs typeface="Calibri"/>
              </a:rPr>
              <a:t>μια</a:t>
            </a:r>
            <a:r>
              <a:rPr sz="1100" spc="50" dirty="0">
                <a:solidFill>
                  <a:srgbClr val="FFFFFF"/>
                </a:solidFill>
                <a:latin typeface="Calibri"/>
                <a:cs typeface="Calibri"/>
              </a:rPr>
              <a:t> </a:t>
            </a:r>
            <a:r>
              <a:rPr sz="1100" spc="105" dirty="0">
                <a:solidFill>
                  <a:srgbClr val="FFFFFF"/>
                </a:solidFill>
                <a:latin typeface="Calibri"/>
                <a:cs typeface="Calibri"/>
              </a:rPr>
              <a:t>αλυσιδωτή</a:t>
            </a:r>
            <a:r>
              <a:rPr sz="1100" spc="50" dirty="0">
                <a:solidFill>
                  <a:srgbClr val="FFFFFF"/>
                </a:solidFill>
                <a:latin typeface="Calibri"/>
                <a:cs typeface="Calibri"/>
              </a:rPr>
              <a:t> </a:t>
            </a:r>
            <a:r>
              <a:rPr sz="1100" spc="105" dirty="0">
                <a:solidFill>
                  <a:srgbClr val="FFFFFF"/>
                </a:solidFill>
                <a:latin typeface="Calibri"/>
                <a:cs typeface="Calibri"/>
              </a:rPr>
              <a:t>μεταβλητή</a:t>
            </a:r>
            <a:r>
              <a:rPr sz="1100" spc="50" dirty="0">
                <a:solidFill>
                  <a:srgbClr val="FFFFFF"/>
                </a:solidFill>
                <a:latin typeface="Calibri"/>
                <a:cs typeface="Calibri"/>
              </a:rPr>
              <a:t> </a:t>
            </a:r>
            <a:r>
              <a:rPr sz="1100" spc="100" dirty="0">
                <a:solidFill>
                  <a:srgbClr val="FFFFFF"/>
                </a:solidFill>
                <a:latin typeface="Calibri"/>
                <a:cs typeface="Calibri"/>
              </a:rPr>
              <a:t>(μεγέθους</a:t>
            </a:r>
            <a:r>
              <a:rPr sz="1100" spc="45" dirty="0">
                <a:solidFill>
                  <a:srgbClr val="FFFFFF"/>
                </a:solidFill>
                <a:latin typeface="Calibri"/>
                <a:cs typeface="Calibri"/>
              </a:rPr>
              <a:t> </a:t>
            </a:r>
            <a:r>
              <a:rPr sz="1100" spc="95" dirty="0">
                <a:solidFill>
                  <a:srgbClr val="FFFFFF"/>
                </a:solidFill>
                <a:latin typeface="Calibri"/>
                <a:cs typeface="Calibri"/>
              </a:rPr>
              <a:t>της </a:t>
            </a:r>
            <a:r>
              <a:rPr sz="1100" spc="-235" dirty="0">
                <a:solidFill>
                  <a:srgbClr val="FFFFFF"/>
                </a:solidFill>
                <a:latin typeface="Calibri"/>
                <a:cs typeface="Calibri"/>
              </a:rPr>
              <a:t> </a:t>
            </a:r>
            <a:r>
              <a:rPr sz="1100" spc="105" dirty="0">
                <a:solidFill>
                  <a:srgbClr val="FFFFFF"/>
                </a:solidFill>
                <a:latin typeface="Calibri"/>
                <a:cs typeface="Calibri"/>
              </a:rPr>
              <a:t>εξόδου </a:t>
            </a:r>
            <a:r>
              <a:rPr sz="1100" spc="100" dirty="0">
                <a:solidFill>
                  <a:srgbClr val="FFFFFF"/>
                </a:solidFill>
                <a:latin typeface="Calibri"/>
                <a:cs typeface="Calibri"/>
              </a:rPr>
              <a:t>κατακερματισμού) </a:t>
            </a:r>
            <a:r>
              <a:rPr sz="1100" spc="90" dirty="0">
                <a:solidFill>
                  <a:srgbClr val="FFFFFF"/>
                </a:solidFill>
                <a:latin typeface="Calibri"/>
                <a:cs typeface="Calibri"/>
              </a:rPr>
              <a:t>και </a:t>
            </a:r>
            <a:r>
              <a:rPr sz="1100" spc="105" dirty="0">
                <a:solidFill>
                  <a:srgbClr val="FFFFFF"/>
                </a:solidFill>
                <a:latin typeface="Calibri"/>
                <a:cs typeface="Calibri"/>
              </a:rPr>
              <a:t>ένα μπλοκ </a:t>
            </a:r>
            <a:r>
              <a:rPr sz="1100" spc="110" dirty="0">
                <a:solidFill>
                  <a:srgbClr val="FFFFFF"/>
                </a:solidFill>
                <a:latin typeface="Calibri"/>
                <a:cs typeface="Calibri"/>
              </a:rPr>
              <a:t>μηνυμάτων </a:t>
            </a:r>
            <a:r>
              <a:rPr sz="1100" spc="90" dirty="0">
                <a:solidFill>
                  <a:srgbClr val="FFFFFF"/>
                </a:solidFill>
                <a:latin typeface="Calibri"/>
                <a:cs typeface="Calibri"/>
              </a:rPr>
              <a:t>και εξάγει </a:t>
            </a:r>
            <a:r>
              <a:rPr sz="1100" spc="100" dirty="0">
                <a:solidFill>
                  <a:srgbClr val="FFFFFF"/>
                </a:solidFill>
                <a:latin typeface="Calibri"/>
                <a:cs typeface="Calibri"/>
              </a:rPr>
              <a:t>την </a:t>
            </a:r>
            <a:r>
              <a:rPr sz="1100" spc="105" dirty="0">
                <a:solidFill>
                  <a:srgbClr val="FFFFFF"/>
                </a:solidFill>
                <a:latin typeface="Calibri"/>
                <a:cs typeface="Calibri"/>
              </a:rPr>
              <a:t>επόμενη </a:t>
            </a:r>
            <a:r>
              <a:rPr sz="1100" spc="110" dirty="0">
                <a:solidFill>
                  <a:srgbClr val="FFFFFF"/>
                </a:solidFill>
                <a:latin typeface="Calibri"/>
                <a:cs typeface="Calibri"/>
              </a:rPr>
              <a:t> </a:t>
            </a:r>
            <a:r>
              <a:rPr sz="1100" spc="105" dirty="0">
                <a:solidFill>
                  <a:srgbClr val="FFFFFF"/>
                </a:solidFill>
                <a:latin typeface="Calibri"/>
                <a:cs typeface="Calibri"/>
              </a:rPr>
              <a:t>αλυσιδωτή</a:t>
            </a:r>
            <a:r>
              <a:rPr sz="1100" spc="40" dirty="0">
                <a:solidFill>
                  <a:srgbClr val="FFFFFF"/>
                </a:solidFill>
                <a:latin typeface="Calibri"/>
                <a:cs typeface="Calibri"/>
              </a:rPr>
              <a:t> </a:t>
            </a:r>
            <a:r>
              <a:rPr sz="1100" spc="105" dirty="0">
                <a:solidFill>
                  <a:srgbClr val="FFFFFF"/>
                </a:solidFill>
                <a:latin typeface="Calibri"/>
                <a:cs typeface="Calibri"/>
              </a:rPr>
              <a:t>μεταβλητή</a:t>
            </a:r>
            <a:endParaRPr sz="1100">
              <a:latin typeface="Calibri"/>
              <a:cs typeface="Calibri"/>
            </a:endParaRPr>
          </a:p>
          <a:p>
            <a:pPr marL="286385" indent="-273685">
              <a:lnSpc>
                <a:spcPct val="100000"/>
              </a:lnSpc>
              <a:spcBef>
                <a:spcPts val="695"/>
              </a:spcBef>
              <a:buClr>
                <a:srgbClr val="FFBA00"/>
              </a:buClr>
              <a:buSzPct val="127272"/>
              <a:buFont typeface="Courier New"/>
              <a:buChar char="o"/>
              <a:tabLst>
                <a:tab pos="285750" algn="l"/>
                <a:tab pos="286385" algn="l"/>
              </a:tabLst>
            </a:pPr>
            <a:r>
              <a:rPr sz="1100" spc="100" dirty="0">
                <a:solidFill>
                  <a:srgbClr val="FFFFFF"/>
                </a:solidFill>
                <a:latin typeface="Calibri"/>
                <a:cs typeface="Calibri"/>
              </a:rPr>
              <a:t>Η</a:t>
            </a:r>
            <a:r>
              <a:rPr sz="1100" spc="40" dirty="0">
                <a:solidFill>
                  <a:srgbClr val="FFFFFF"/>
                </a:solidFill>
                <a:latin typeface="Calibri"/>
                <a:cs typeface="Calibri"/>
              </a:rPr>
              <a:t> </a:t>
            </a:r>
            <a:r>
              <a:rPr sz="1100" spc="65" dirty="0">
                <a:solidFill>
                  <a:srgbClr val="FFFFFF"/>
                </a:solidFill>
                <a:latin typeface="Calibri"/>
                <a:cs typeface="Calibri"/>
              </a:rPr>
              <a:t>τελική</a:t>
            </a:r>
            <a:r>
              <a:rPr sz="1100" spc="45" dirty="0">
                <a:solidFill>
                  <a:srgbClr val="FFFFFF"/>
                </a:solidFill>
                <a:latin typeface="Calibri"/>
                <a:cs typeface="Calibri"/>
              </a:rPr>
              <a:t> </a:t>
            </a:r>
            <a:r>
              <a:rPr sz="1100" spc="75" dirty="0">
                <a:solidFill>
                  <a:srgbClr val="FFFFFF"/>
                </a:solidFill>
                <a:latin typeface="Calibri"/>
                <a:cs typeface="Calibri"/>
              </a:rPr>
              <a:t>μεταβλητή</a:t>
            </a:r>
            <a:r>
              <a:rPr sz="1100" spc="45" dirty="0">
                <a:solidFill>
                  <a:srgbClr val="FFFFFF"/>
                </a:solidFill>
                <a:latin typeface="Calibri"/>
                <a:cs typeface="Calibri"/>
              </a:rPr>
              <a:t> </a:t>
            </a:r>
            <a:r>
              <a:rPr sz="1100" spc="75" dirty="0">
                <a:solidFill>
                  <a:srgbClr val="FFFFFF"/>
                </a:solidFill>
                <a:latin typeface="Calibri"/>
                <a:cs typeface="Calibri"/>
              </a:rPr>
              <a:t>αλυσίδας</a:t>
            </a:r>
            <a:r>
              <a:rPr sz="1100" spc="45" dirty="0">
                <a:solidFill>
                  <a:srgbClr val="FFFFFF"/>
                </a:solidFill>
                <a:latin typeface="Calibri"/>
                <a:cs typeface="Calibri"/>
              </a:rPr>
              <a:t> </a:t>
            </a:r>
            <a:r>
              <a:rPr sz="1100" spc="65" dirty="0">
                <a:solidFill>
                  <a:srgbClr val="FFFFFF"/>
                </a:solidFill>
                <a:latin typeface="Calibri"/>
                <a:cs typeface="Calibri"/>
              </a:rPr>
              <a:t>είναι</a:t>
            </a:r>
            <a:r>
              <a:rPr sz="1100" spc="45" dirty="0">
                <a:solidFill>
                  <a:srgbClr val="FFFFFF"/>
                </a:solidFill>
                <a:latin typeface="Calibri"/>
                <a:cs typeface="Calibri"/>
              </a:rPr>
              <a:t> </a:t>
            </a:r>
            <a:r>
              <a:rPr sz="1100" spc="85" dirty="0">
                <a:solidFill>
                  <a:srgbClr val="FFFFFF"/>
                </a:solidFill>
                <a:latin typeface="Calibri"/>
                <a:cs typeface="Calibri"/>
              </a:rPr>
              <a:t>η</a:t>
            </a:r>
            <a:r>
              <a:rPr sz="1100" spc="40" dirty="0">
                <a:solidFill>
                  <a:srgbClr val="FFFFFF"/>
                </a:solidFill>
                <a:latin typeface="Calibri"/>
                <a:cs typeface="Calibri"/>
              </a:rPr>
              <a:t> </a:t>
            </a:r>
            <a:r>
              <a:rPr sz="1100" spc="60" dirty="0">
                <a:solidFill>
                  <a:srgbClr val="FFFFFF"/>
                </a:solidFill>
                <a:latin typeface="Calibri"/>
                <a:cs typeface="Calibri"/>
              </a:rPr>
              <a:t>τιμή</a:t>
            </a:r>
            <a:r>
              <a:rPr sz="1100" spc="35" dirty="0">
                <a:solidFill>
                  <a:srgbClr val="FFFFFF"/>
                </a:solidFill>
                <a:latin typeface="Calibri"/>
                <a:cs typeface="Calibri"/>
              </a:rPr>
              <a:t> </a:t>
            </a:r>
            <a:r>
              <a:rPr sz="1100" spc="75" dirty="0">
                <a:solidFill>
                  <a:srgbClr val="FFFFFF"/>
                </a:solidFill>
                <a:latin typeface="Calibri"/>
                <a:cs typeface="Calibri"/>
              </a:rPr>
              <a:t>κατακερματισμού</a:t>
            </a:r>
            <a:endParaRPr sz="1100">
              <a:latin typeface="Calibri"/>
              <a:cs typeface="Calibri"/>
            </a:endParaRPr>
          </a:p>
        </p:txBody>
      </p:sp>
      <p:sp>
        <p:nvSpPr>
          <p:cNvPr id="5" name="object 5"/>
          <p:cNvSpPr txBox="1"/>
          <p:nvPr/>
        </p:nvSpPr>
        <p:spPr>
          <a:xfrm>
            <a:off x="1506219" y="5427345"/>
            <a:ext cx="3001010" cy="193040"/>
          </a:xfrm>
          <a:prstGeom prst="rect">
            <a:avLst/>
          </a:prstGeom>
        </p:spPr>
        <p:txBody>
          <a:bodyPr vert="horz" wrap="square" lIns="0" tIns="12700" rIns="0" bIns="0" rtlCol="0">
            <a:spAutoFit/>
          </a:bodyPr>
          <a:lstStyle/>
          <a:p>
            <a:pPr marL="12700">
              <a:lnSpc>
                <a:spcPct val="100000"/>
              </a:lnSpc>
              <a:spcBef>
                <a:spcPts val="100"/>
              </a:spcBef>
            </a:pPr>
            <a:r>
              <a:rPr sz="1650" spc="165" baseline="2525" dirty="0">
                <a:solidFill>
                  <a:srgbClr val="FFFFFF"/>
                </a:solidFill>
                <a:latin typeface="Calibri"/>
                <a:cs typeface="Calibri"/>
              </a:rPr>
              <a:t>M=m1m2...mn-</a:t>
            </a:r>
            <a:r>
              <a:rPr sz="1650" spc="104" baseline="2525" dirty="0">
                <a:solidFill>
                  <a:srgbClr val="FFFFFF"/>
                </a:solidFill>
                <a:latin typeface="Calibri"/>
                <a:cs typeface="Calibri"/>
              </a:rPr>
              <a:t> </a:t>
            </a:r>
            <a:r>
              <a:rPr sz="1650" spc="135" baseline="2525" dirty="0">
                <a:solidFill>
                  <a:srgbClr val="FFFFFF"/>
                </a:solidFill>
                <a:latin typeface="Calibri"/>
                <a:cs typeface="Calibri"/>
              </a:rPr>
              <a:t>C0=IV,</a:t>
            </a:r>
            <a:r>
              <a:rPr sz="1650" spc="112" baseline="2525" dirty="0">
                <a:solidFill>
                  <a:srgbClr val="FFFFFF"/>
                </a:solidFill>
                <a:latin typeface="Calibri"/>
                <a:cs typeface="Calibri"/>
              </a:rPr>
              <a:t> </a:t>
            </a:r>
            <a:r>
              <a:rPr sz="1650" spc="135" baseline="2525" dirty="0">
                <a:solidFill>
                  <a:srgbClr val="FFFFFF"/>
                </a:solidFill>
                <a:latin typeface="Calibri"/>
                <a:cs typeface="Calibri"/>
              </a:rPr>
              <a:t>Ci+1=f(Ci,mi</a:t>
            </a:r>
            <a:r>
              <a:rPr sz="700" spc="90" dirty="0">
                <a:solidFill>
                  <a:srgbClr val="FFFFFF"/>
                </a:solidFill>
                <a:latin typeface="Calibri"/>
                <a:cs typeface="Calibri"/>
              </a:rPr>
              <a:t>H</a:t>
            </a:r>
            <a:r>
              <a:rPr sz="1650" spc="135" baseline="2525" dirty="0">
                <a:solidFill>
                  <a:srgbClr val="FFFFFF"/>
                </a:solidFill>
                <a:latin typeface="Calibri"/>
                <a:cs typeface="Calibri"/>
              </a:rPr>
              <a:t>(M)=Cn</a:t>
            </a:r>
            <a:endParaRPr sz="1650" baseline="2525">
              <a:latin typeface="Calibri"/>
              <a:cs typeface="Calibri"/>
            </a:endParaRPr>
          </a:p>
        </p:txBody>
      </p:sp>
      <p:pic>
        <p:nvPicPr>
          <p:cNvPr id="6" name="object 6"/>
          <p:cNvPicPr/>
          <p:nvPr/>
        </p:nvPicPr>
        <p:blipFill>
          <a:blip r:embed="rId2" cstate="print"/>
          <a:stretch>
            <a:fillRect/>
          </a:stretch>
        </p:blipFill>
        <p:spPr>
          <a:xfrm>
            <a:off x="7082790" y="5703887"/>
            <a:ext cx="1530032" cy="612140"/>
          </a:xfrm>
          <a:prstGeom prst="rect">
            <a:avLst/>
          </a:prstGeom>
        </p:spPr>
      </p:pic>
      <p:pic>
        <p:nvPicPr>
          <p:cNvPr id="7" name="object 7"/>
          <p:cNvPicPr/>
          <p:nvPr/>
        </p:nvPicPr>
        <p:blipFill>
          <a:blip r:embed="rId3" cstate="print"/>
          <a:stretch>
            <a:fillRect/>
          </a:stretch>
        </p:blipFill>
        <p:spPr>
          <a:xfrm>
            <a:off x="1549717" y="2684462"/>
            <a:ext cx="5199697" cy="2426970"/>
          </a:xfrm>
          <a:prstGeom prst="rect">
            <a:avLst/>
          </a:prstGeom>
        </p:spPr>
      </p:pic>
      <p:sp>
        <p:nvSpPr>
          <p:cNvPr id="8" name="object 8"/>
          <p:cNvSpPr txBox="1"/>
          <p:nvPr/>
        </p:nvSpPr>
        <p:spPr>
          <a:xfrm>
            <a:off x="10903902" y="5865177"/>
            <a:ext cx="142875" cy="133350"/>
          </a:xfrm>
          <a:prstGeom prst="rect">
            <a:avLst/>
          </a:prstGeom>
        </p:spPr>
        <p:txBody>
          <a:bodyPr vert="horz" wrap="square" lIns="0" tIns="0" rIns="0" bIns="0" rtlCol="0">
            <a:spAutoFit/>
          </a:bodyPr>
          <a:lstStyle/>
          <a:p>
            <a:pPr marL="12700">
              <a:lnSpc>
                <a:spcPts val="905"/>
              </a:lnSpc>
            </a:pPr>
            <a:r>
              <a:rPr sz="850" spc="10" dirty="0">
                <a:solidFill>
                  <a:srgbClr val="FFFFFF"/>
                </a:solidFill>
                <a:latin typeface="Calibri"/>
                <a:cs typeface="Calibri"/>
              </a:rPr>
              <a:t>1</a:t>
            </a:r>
            <a:r>
              <a:rPr sz="850" spc="40" dirty="0">
                <a:solidFill>
                  <a:srgbClr val="FFFFFF"/>
                </a:solidFill>
                <a:latin typeface="Calibri"/>
                <a:cs typeface="Calibri"/>
              </a:rPr>
              <a:t>4</a:t>
            </a:r>
            <a:endParaRPr sz="850">
              <a:latin typeface="Calibri"/>
              <a:cs typeface="Calibri"/>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739775"/>
            <a:ext cx="10732135" cy="464871"/>
          </a:xfrm>
          <a:prstGeom prst="rect">
            <a:avLst/>
          </a:prstGeom>
        </p:spPr>
        <p:txBody>
          <a:bodyPr vert="horz" wrap="square" lIns="0" tIns="41275" rIns="0" bIns="0" rtlCol="0">
            <a:spAutoFit/>
          </a:bodyPr>
          <a:lstStyle/>
          <a:p>
            <a:pPr marL="12700" marR="5080" indent="381000">
              <a:lnSpc>
                <a:spcPts val="3279"/>
              </a:lnSpc>
              <a:spcBef>
                <a:spcPts val="325"/>
              </a:spcBef>
            </a:pPr>
            <a:r>
              <a:rPr spc="-5" dirty="0"/>
              <a:t>NIST</a:t>
            </a:r>
            <a:r>
              <a:rPr spc="20" dirty="0"/>
              <a:t> </a:t>
            </a:r>
            <a:r>
              <a:rPr spc="-10" dirty="0"/>
              <a:t>SHA-3</a:t>
            </a:r>
            <a:r>
              <a:rPr spc="-5" dirty="0"/>
              <a:t> </a:t>
            </a:r>
            <a:r>
              <a:rPr spc="-15" dirty="0"/>
              <a:t>Διαγωνισμός</a:t>
            </a:r>
          </a:p>
        </p:txBody>
      </p:sp>
      <p:sp>
        <p:nvSpPr>
          <p:cNvPr id="3" name="object 3"/>
          <p:cNvSpPr txBox="1"/>
          <p:nvPr/>
        </p:nvSpPr>
        <p:spPr>
          <a:xfrm>
            <a:off x="783590" y="1676400"/>
            <a:ext cx="8284210" cy="3600986"/>
          </a:xfrm>
          <a:prstGeom prst="rect">
            <a:avLst/>
          </a:prstGeom>
        </p:spPr>
        <p:txBody>
          <a:bodyPr vert="horz"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300" b="1" i="0" u="none" strike="noStrike" cap="none" normalizeH="0" baseline="0" dirty="0" err="1">
                <a:ln>
                  <a:noFill/>
                </a:ln>
                <a:solidFill>
                  <a:schemeClr val="tx1"/>
                </a:solidFill>
                <a:effectLst/>
                <a:latin typeface="Arial" panose="020B0604020202020204" pitchFamily="34" charset="0"/>
              </a:rPr>
              <a:t>Χρονολόγιο</a:t>
            </a:r>
            <a:r>
              <a:rPr kumimoji="0" lang="el-GR" altLang="el-GR" sz="300" b="1"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000" b="1" i="0" u="none" strike="noStrike" cap="none" normalizeH="0" baseline="0" dirty="0">
                <a:ln>
                  <a:noFill/>
                </a:ln>
                <a:solidFill>
                  <a:schemeClr val="tx1"/>
                </a:solidFill>
                <a:effectLst/>
                <a:latin typeface="Arial" panose="020B0604020202020204" pitchFamily="34" charset="0"/>
              </a:rPr>
              <a:t>2007:</a:t>
            </a:r>
            <a:r>
              <a:rPr kumimoji="0" lang="el-GR" altLang="el-GR" sz="2000" b="0" i="0" u="none" strike="noStrike" cap="none" normalizeH="0" baseline="0" dirty="0">
                <a:ln>
                  <a:noFill/>
                </a:ln>
                <a:solidFill>
                  <a:schemeClr val="tx1"/>
                </a:solidFill>
                <a:effectLst/>
                <a:latin typeface="Arial" panose="020B0604020202020204" pitchFamily="34" charset="0"/>
              </a:rPr>
              <a:t> Δημοσίευση αιτήματος για υποβολή νέων συναρτήσεων κατακερματισμού</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000" b="1" i="0" u="none" strike="noStrike" cap="none" normalizeH="0" baseline="0" dirty="0">
                <a:ln>
                  <a:noFill/>
                </a:ln>
                <a:solidFill>
                  <a:schemeClr val="tx1"/>
                </a:solidFill>
                <a:effectLst/>
                <a:latin typeface="Arial" panose="020B0604020202020204" pitchFamily="34" charset="0"/>
              </a:rPr>
              <a:t>2008:</a:t>
            </a:r>
            <a:r>
              <a:rPr kumimoji="0" lang="el-GR" altLang="el-GR" sz="2000" b="0" i="0" u="none" strike="noStrike" cap="none" normalizeH="0" baseline="0" dirty="0">
                <a:ln>
                  <a:noFill/>
                </a:ln>
                <a:solidFill>
                  <a:schemeClr val="tx1"/>
                </a:solidFill>
                <a:effectLst/>
                <a:latin typeface="Arial" panose="020B0604020202020204" pitchFamily="34" charset="0"/>
              </a:rPr>
              <a:t> Λήξη προθεσμίας υποβολών – Υποβλήθηκαν </a:t>
            </a:r>
            <a:r>
              <a:rPr kumimoji="0" lang="el-GR" altLang="el-GR" sz="2000" b="1" i="0" u="none" strike="noStrike" cap="none" normalizeH="0" baseline="0" dirty="0">
                <a:ln>
                  <a:noFill/>
                </a:ln>
                <a:solidFill>
                  <a:schemeClr val="tx1"/>
                </a:solidFill>
                <a:effectLst/>
                <a:latin typeface="Arial" panose="020B0604020202020204" pitchFamily="34" charset="0"/>
              </a:rPr>
              <a:t>64 προτάσεις</a:t>
            </a:r>
            <a:r>
              <a:rPr kumimoji="0" lang="el-GR" altLang="el-GR" sz="2000" b="0" i="0" u="none" strike="noStrike" cap="none" normalizeH="0" baseline="0" dirty="0">
                <a:ln>
                  <a:noFill/>
                </a:ln>
                <a:solidFill>
                  <a:schemeClr val="tx1"/>
                </a:solidFill>
                <a:effectLst/>
                <a:latin typeface="Arial" panose="020B0604020202020204" pitchFamily="34" charset="0"/>
              </a:rPr>
              <a:t>. Επιλέχθηκαν </a:t>
            </a:r>
            <a:r>
              <a:rPr kumimoji="0" lang="el-GR" altLang="el-GR" sz="2000" b="1" i="0" u="none" strike="noStrike" cap="none" normalizeH="0" baseline="0" dirty="0">
                <a:ln>
                  <a:noFill/>
                </a:ln>
                <a:solidFill>
                  <a:schemeClr val="tx1"/>
                </a:solidFill>
                <a:effectLst/>
                <a:latin typeface="Arial" panose="020B0604020202020204" pitchFamily="34" charset="0"/>
              </a:rPr>
              <a:t>51 υποψήφιες</a:t>
            </a:r>
            <a:r>
              <a:rPr kumimoji="0" lang="el-GR" altLang="el-GR" sz="2000" b="0" i="0" u="none" strike="noStrike" cap="none" normalizeH="0" baseline="0" dirty="0">
                <a:ln>
                  <a:noFill/>
                </a:ln>
                <a:solidFill>
                  <a:schemeClr val="tx1"/>
                </a:solidFill>
                <a:effectLst/>
                <a:latin typeface="Arial" panose="020B0604020202020204" pitchFamily="34" charset="0"/>
              </a:rPr>
              <a:t> για τον πρώτο γύρο.</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000" b="1" i="0" u="none" strike="noStrike" cap="none" normalizeH="0" baseline="0" dirty="0">
                <a:ln>
                  <a:noFill/>
                </a:ln>
                <a:solidFill>
                  <a:schemeClr val="tx1"/>
                </a:solidFill>
                <a:effectLst/>
                <a:latin typeface="Arial" panose="020B0604020202020204" pitchFamily="34" charset="0"/>
              </a:rPr>
              <a:t>2009:</a:t>
            </a:r>
            <a:r>
              <a:rPr kumimoji="0" lang="el-GR" altLang="el-GR" sz="2000" b="0" i="0" u="none" strike="noStrike" cap="none" normalizeH="0" baseline="0" dirty="0">
                <a:ln>
                  <a:noFill/>
                </a:ln>
                <a:solidFill>
                  <a:schemeClr val="tx1"/>
                </a:solidFill>
                <a:effectLst/>
                <a:latin typeface="Arial" panose="020B0604020202020204" pitchFamily="34" charset="0"/>
              </a:rPr>
              <a:t> Μετά το </a:t>
            </a:r>
            <a:r>
              <a:rPr kumimoji="0" lang="el-GR" altLang="el-GR" sz="2000" b="1" i="0" u="none" strike="noStrike" cap="none" normalizeH="0" baseline="0" dirty="0">
                <a:ln>
                  <a:noFill/>
                </a:ln>
                <a:solidFill>
                  <a:schemeClr val="tx1"/>
                </a:solidFill>
                <a:effectLst/>
                <a:latin typeface="Arial" panose="020B0604020202020204" pitchFamily="34" charset="0"/>
              </a:rPr>
              <a:t>1ο συνέδριο SHA-3</a:t>
            </a:r>
            <a:r>
              <a:rPr kumimoji="0" lang="el-GR" altLang="el-GR" sz="2000" b="0" i="0" u="none" strike="noStrike" cap="none" normalizeH="0" baseline="0" dirty="0">
                <a:ln>
                  <a:noFill/>
                </a:ln>
                <a:solidFill>
                  <a:schemeClr val="tx1"/>
                </a:solidFill>
                <a:effectLst/>
                <a:latin typeface="Arial" panose="020B0604020202020204" pitchFamily="34" charset="0"/>
              </a:rPr>
              <a:t> (Φεβρουάριος), επιλέχθηκαν </a:t>
            </a:r>
            <a:r>
              <a:rPr kumimoji="0" lang="el-GR" altLang="el-GR" sz="2000" b="1" i="0" u="none" strike="noStrike" cap="none" normalizeH="0" baseline="0" dirty="0">
                <a:ln>
                  <a:noFill/>
                </a:ln>
                <a:solidFill>
                  <a:schemeClr val="tx1"/>
                </a:solidFill>
                <a:effectLst/>
                <a:latin typeface="Arial" panose="020B0604020202020204" pitchFamily="34" charset="0"/>
              </a:rPr>
              <a:t>14 υποψήφιες</a:t>
            </a:r>
            <a:r>
              <a:rPr kumimoji="0" lang="el-GR" altLang="el-GR" sz="2000" b="0" i="0" u="none" strike="noStrike" cap="none" normalizeH="0" baseline="0" dirty="0">
                <a:ln>
                  <a:noFill/>
                </a:ln>
                <a:solidFill>
                  <a:schemeClr val="tx1"/>
                </a:solidFill>
                <a:effectLst/>
                <a:latin typeface="Arial" panose="020B0604020202020204" pitchFamily="34" charset="0"/>
              </a:rPr>
              <a:t> για τον δεύτερο γύρο (Ιούλιος).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000" b="1" i="0" u="none" strike="noStrike" cap="none" normalizeH="0" baseline="0" dirty="0">
                <a:ln>
                  <a:noFill/>
                </a:ln>
                <a:solidFill>
                  <a:schemeClr val="tx1"/>
                </a:solidFill>
                <a:effectLst/>
                <a:latin typeface="Arial" panose="020B0604020202020204" pitchFamily="34" charset="0"/>
              </a:rPr>
              <a:t>2010:</a:t>
            </a:r>
            <a:r>
              <a:rPr kumimoji="0" lang="el-GR" altLang="el-GR" sz="2000" b="0" i="0" u="none" strike="noStrike" cap="none" normalizeH="0" baseline="0" dirty="0">
                <a:ln>
                  <a:noFill/>
                </a:ln>
                <a:solidFill>
                  <a:schemeClr val="tx1"/>
                </a:solidFill>
                <a:effectLst/>
                <a:latin typeface="Arial" panose="020B0604020202020204" pitchFamily="34" charset="0"/>
              </a:rPr>
              <a:t> Έπειτα από </a:t>
            </a:r>
            <a:r>
              <a:rPr kumimoji="0" lang="el-GR" altLang="el-GR" sz="2000" b="1" i="0" u="none" strike="noStrike" cap="none" normalizeH="0" baseline="0" dirty="0">
                <a:ln>
                  <a:noFill/>
                </a:ln>
                <a:solidFill>
                  <a:schemeClr val="tx1"/>
                </a:solidFill>
                <a:effectLst/>
                <a:latin typeface="Arial" panose="020B0604020202020204" pitchFamily="34" charset="0"/>
              </a:rPr>
              <a:t>δημόσια αξιολόγηση ενός έτους</a:t>
            </a:r>
            <a:r>
              <a:rPr kumimoji="0" lang="el-GR" altLang="el-GR" sz="2000" b="0" i="0" u="none" strike="noStrike" cap="none" normalizeH="0" baseline="0" dirty="0">
                <a:ln>
                  <a:noFill/>
                </a:ln>
                <a:solidFill>
                  <a:schemeClr val="tx1"/>
                </a:solidFill>
                <a:effectLst/>
                <a:latin typeface="Arial" panose="020B0604020202020204" pitchFamily="34" charset="0"/>
              </a:rPr>
              <a:t>, πραγματοποιήθηκε το </a:t>
            </a:r>
            <a:r>
              <a:rPr kumimoji="0" lang="el-GR" altLang="el-GR" sz="2000" b="1" i="0" u="none" strike="noStrike" cap="none" normalizeH="0" baseline="0" dirty="0">
                <a:ln>
                  <a:noFill/>
                </a:ln>
                <a:solidFill>
                  <a:schemeClr val="tx1"/>
                </a:solidFill>
                <a:effectLst/>
                <a:latin typeface="Arial" panose="020B0604020202020204" pitchFamily="34" charset="0"/>
              </a:rPr>
              <a:t>2ο συνέδριο SHA-3</a:t>
            </a:r>
            <a:r>
              <a:rPr kumimoji="0" lang="el-GR" altLang="el-GR" sz="2000" b="0" i="0" u="none" strike="noStrike" cap="none" normalizeH="0" baseline="0" dirty="0">
                <a:ln>
                  <a:noFill/>
                </a:ln>
                <a:solidFill>
                  <a:schemeClr val="tx1"/>
                </a:solidFill>
                <a:effectLst/>
                <a:latin typeface="Arial" panose="020B0604020202020204" pitchFamily="34" charset="0"/>
              </a:rPr>
              <a:t> (Αύγουστος).</a:t>
            </a:r>
            <a:br>
              <a:rPr kumimoji="0" lang="el-GR" altLang="el-GR" sz="2000" b="0" i="0" u="none" strike="noStrike" cap="none" normalizeH="0" baseline="0" dirty="0">
                <a:ln>
                  <a:noFill/>
                </a:ln>
                <a:solidFill>
                  <a:schemeClr val="tx1"/>
                </a:solidFill>
                <a:effectLst/>
                <a:latin typeface="Arial" panose="020B0604020202020204" pitchFamily="34" charset="0"/>
              </a:rPr>
            </a:br>
            <a:r>
              <a:rPr kumimoji="0" lang="el-GR" altLang="el-GR" sz="2000" b="0" i="0" u="none" strike="noStrike" cap="none" normalizeH="0" baseline="0" dirty="0">
                <a:ln>
                  <a:noFill/>
                </a:ln>
                <a:solidFill>
                  <a:schemeClr val="tx1"/>
                </a:solidFill>
                <a:effectLst/>
                <a:latin typeface="Arial" panose="020B0604020202020204" pitchFamily="34" charset="0"/>
              </a:rPr>
              <a:t>Τον Δεκέμβριο ανακοινώθηκαν οι </a:t>
            </a:r>
            <a:r>
              <a:rPr kumimoji="0" lang="el-GR" altLang="el-GR" sz="2000" b="1" i="0" u="none" strike="noStrike" cap="none" normalizeH="0" baseline="0" dirty="0">
                <a:ln>
                  <a:noFill/>
                </a:ln>
                <a:solidFill>
                  <a:schemeClr val="tx1"/>
                </a:solidFill>
                <a:effectLst/>
                <a:latin typeface="Arial" panose="020B0604020202020204" pitchFamily="34" charset="0"/>
              </a:rPr>
              <a:t>5 υποψήφιες για τον τρίτο γύρο</a:t>
            </a:r>
            <a:r>
              <a:rPr kumimoji="0" lang="el-GR" altLang="el-GR"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000" b="1" i="0" u="none" strike="noStrike" cap="none" normalizeH="0" baseline="0" dirty="0">
                <a:ln>
                  <a:noFill/>
                </a:ln>
                <a:solidFill>
                  <a:schemeClr val="tx1"/>
                </a:solidFill>
                <a:effectLst/>
                <a:latin typeface="Arial" panose="020B0604020202020204" pitchFamily="34" charset="0"/>
              </a:rPr>
              <a:t>2011:</a:t>
            </a:r>
            <a:r>
              <a:rPr kumimoji="0" lang="el-GR" altLang="el-GR" sz="2000" b="0" i="0" u="none" strike="noStrike" cap="none" normalizeH="0" baseline="0" dirty="0">
                <a:ln>
                  <a:noFill/>
                </a:ln>
                <a:solidFill>
                  <a:schemeClr val="tx1"/>
                </a:solidFill>
                <a:effectLst/>
                <a:latin typeface="Arial" panose="020B0604020202020204" pitchFamily="34" charset="0"/>
              </a:rPr>
              <a:t> Έναρξη </a:t>
            </a:r>
            <a:r>
              <a:rPr kumimoji="0" lang="el-GR" altLang="el-GR" sz="2000" b="1" i="0" u="none" strike="noStrike" cap="none" normalizeH="0" baseline="0" dirty="0">
                <a:ln>
                  <a:noFill/>
                </a:ln>
                <a:solidFill>
                  <a:schemeClr val="tx1"/>
                </a:solidFill>
                <a:effectLst/>
                <a:latin typeface="Arial" panose="020B0604020202020204" pitchFamily="34" charset="0"/>
              </a:rPr>
              <a:t>δημόσιου σχολιασμού</a:t>
            </a:r>
            <a:r>
              <a:rPr kumimoji="0" lang="el-GR" altLang="el-GR" sz="2000" b="0" i="0" u="none" strike="noStrike" cap="none" normalizeH="0" baseline="0" dirty="0">
                <a:ln>
                  <a:noFill/>
                </a:ln>
                <a:solidFill>
                  <a:schemeClr val="tx1"/>
                </a:solidFill>
                <a:effectLst/>
                <a:latin typeface="Arial" panose="020B0604020202020204" pitchFamily="34" charset="0"/>
              </a:rPr>
              <a:t> για τον τελικό γύρο.</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000" b="1" i="0" u="none" strike="noStrike" cap="none" normalizeH="0" baseline="0" dirty="0">
                <a:ln>
                  <a:noFill/>
                </a:ln>
                <a:solidFill>
                  <a:schemeClr val="tx1"/>
                </a:solidFill>
                <a:effectLst/>
                <a:latin typeface="Arial" panose="020B0604020202020204" pitchFamily="34" charset="0"/>
              </a:rPr>
              <a:t>2012:</a:t>
            </a:r>
            <a:r>
              <a:rPr kumimoji="0" lang="el-GR" altLang="el-GR" sz="2000" b="0" i="0" u="none" strike="noStrike" cap="none" normalizeH="0" baseline="0" dirty="0">
                <a:ln>
                  <a:noFill/>
                </a:ln>
                <a:solidFill>
                  <a:schemeClr val="tx1"/>
                </a:solidFill>
                <a:effectLst/>
                <a:latin typeface="Arial" panose="020B0604020202020204" pitchFamily="34" charset="0"/>
              </a:rPr>
              <a:t> Στις </a:t>
            </a:r>
            <a:r>
              <a:rPr kumimoji="0" lang="el-GR" altLang="el-GR" sz="2000" b="1" i="0" u="none" strike="noStrike" cap="none" normalizeH="0" baseline="0" dirty="0">
                <a:ln>
                  <a:noFill/>
                </a:ln>
                <a:solidFill>
                  <a:schemeClr val="tx1"/>
                </a:solidFill>
                <a:effectLst/>
                <a:latin typeface="Arial" panose="020B0604020202020204" pitchFamily="34" charset="0"/>
              </a:rPr>
              <a:t>2 Οκτωβρίου</a:t>
            </a:r>
            <a:r>
              <a:rPr kumimoji="0" lang="el-GR" altLang="el-GR" sz="2000" b="0" i="0" u="none" strike="noStrike" cap="none" normalizeH="0" baseline="0" dirty="0">
                <a:ln>
                  <a:noFill/>
                </a:ln>
                <a:solidFill>
                  <a:schemeClr val="tx1"/>
                </a:solidFill>
                <a:effectLst/>
                <a:latin typeface="Arial" panose="020B0604020202020204" pitchFamily="34" charset="0"/>
              </a:rPr>
              <a:t>, η </a:t>
            </a:r>
            <a:r>
              <a:rPr kumimoji="0" lang="el-GR" altLang="el-GR" sz="2000" b="1" i="0" u="none" strike="noStrike" cap="none" normalizeH="0" baseline="0" dirty="0">
                <a:ln>
                  <a:noFill/>
                </a:ln>
                <a:solidFill>
                  <a:schemeClr val="tx1"/>
                </a:solidFill>
                <a:effectLst/>
                <a:latin typeface="Arial" panose="020B0604020202020204" pitchFamily="34" charset="0"/>
              </a:rPr>
              <a:t>NIST επέλεξε τον SHA-3</a:t>
            </a:r>
            <a:r>
              <a:rPr kumimoji="0" lang="el-GR" altLang="el-GR"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100" b="0" i="0" u="none" strike="noStrike" cap="none" normalizeH="0" baseline="0" dirty="0">
              <a:ln>
                <a:noFill/>
              </a:ln>
              <a:solidFill>
                <a:schemeClr val="tx1"/>
              </a:solidFill>
              <a:effectLst/>
              <a:latin typeface="Arial" panose="020B0604020202020204" pitchFamily="34" charset="0"/>
            </a:endParaRPr>
          </a:p>
        </p:txBody>
      </p:sp>
      <p:pic>
        <p:nvPicPr>
          <p:cNvPr id="4" name="object 4"/>
          <p:cNvPicPr/>
          <p:nvPr/>
        </p:nvPicPr>
        <p:blipFill>
          <a:blip r:embed="rId2" cstate="print"/>
          <a:stretch>
            <a:fillRect/>
          </a:stretch>
        </p:blipFill>
        <p:spPr>
          <a:xfrm>
            <a:off x="8629650" y="6019165"/>
            <a:ext cx="1530032" cy="612140"/>
          </a:xfrm>
          <a:prstGeom prst="rect">
            <a:avLst/>
          </a:prstGeom>
        </p:spPr>
      </p:pic>
      <p:sp>
        <p:nvSpPr>
          <p:cNvPr id="5" name="object 5"/>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r>
              <a:rPr sz="850" spc="40" dirty="0">
                <a:latin typeface="Calibri"/>
                <a:cs typeface="Calibri"/>
              </a:rPr>
              <a:t>15</a:t>
            </a:r>
            <a:endParaRPr sz="850">
              <a:latin typeface="Calibri"/>
              <a:cs typeface="Calibri"/>
            </a:endParaRPr>
          </a:p>
        </p:txBody>
      </p:sp>
      <p:sp>
        <p:nvSpPr>
          <p:cNvPr id="7" name="Rectangle 2">
            <a:extLst>
              <a:ext uri="{FF2B5EF4-FFF2-40B4-BE49-F238E27FC236}">
                <a16:creationId xmlns:a16="http://schemas.microsoft.com/office/drawing/2014/main" id="{62AE8E04-7F0E-BC67-C2C9-9AF4BF72CEFF}"/>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03565" y="6019165"/>
            <a:ext cx="1530032" cy="612140"/>
          </a:xfrm>
          <a:prstGeom prst="rect">
            <a:avLst/>
          </a:prstGeom>
        </p:spPr>
      </p:pic>
      <p:sp>
        <p:nvSpPr>
          <p:cNvPr id="3" name="object 3"/>
          <p:cNvSpPr txBox="1">
            <a:spLocks noGrp="1"/>
          </p:cNvSpPr>
          <p:nvPr>
            <p:ph type="title"/>
          </p:nvPr>
        </p:nvSpPr>
        <p:spPr>
          <a:xfrm>
            <a:off x="875030" y="739775"/>
            <a:ext cx="2729865" cy="459740"/>
          </a:xfrm>
          <a:prstGeom prst="rect">
            <a:avLst/>
          </a:prstGeom>
        </p:spPr>
        <p:txBody>
          <a:bodyPr vert="horz" wrap="square" lIns="0" tIns="12700" rIns="0" bIns="0" rtlCol="0">
            <a:spAutoFit/>
          </a:bodyPr>
          <a:lstStyle/>
          <a:p>
            <a:pPr marL="12700">
              <a:lnSpc>
                <a:spcPct val="100000"/>
              </a:lnSpc>
              <a:spcBef>
                <a:spcPts val="100"/>
              </a:spcBef>
            </a:pPr>
            <a:r>
              <a:rPr spc="114" dirty="0"/>
              <a:t>Οικογένεια</a:t>
            </a:r>
            <a:r>
              <a:rPr spc="-20" dirty="0"/>
              <a:t> </a:t>
            </a:r>
            <a:r>
              <a:rPr spc="140" dirty="0"/>
              <a:t>Hash</a:t>
            </a:r>
          </a:p>
        </p:txBody>
      </p:sp>
      <p:sp>
        <p:nvSpPr>
          <p:cNvPr id="5" name="object 5"/>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r>
              <a:rPr sz="850" spc="40" dirty="0">
                <a:latin typeface="Calibri"/>
                <a:cs typeface="Calibri"/>
              </a:rPr>
              <a:t>16</a:t>
            </a:r>
            <a:endParaRPr sz="850">
              <a:latin typeface="Calibri"/>
              <a:cs typeface="Calibri"/>
            </a:endParaRPr>
          </a:p>
        </p:txBody>
      </p:sp>
      <p:sp>
        <p:nvSpPr>
          <p:cNvPr id="4" name="object 4"/>
          <p:cNvSpPr txBox="1"/>
          <p:nvPr/>
        </p:nvSpPr>
        <p:spPr>
          <a:xfrm>
            <a:off x="838454" y="1305701"/>
            <a:ext cx="7506970" cy="5067413"/>
          </a:xfrm>
          <a:prstGeom prst="rect">
            <a:avLst/>
          </a:prstGeom>
        </p:spPr>
        <p:txBody>
          <a:bodyPr vert="horz" wrap="square" lIns="0" tIns="50165" rIns="0" bIns="0" rtlCol="0">
            <a:spAutoFit/>
          </a:bodyPr>
          <a:lstStyle/>
          <a:p>
            <a:pPr marL="12700" algn="just">
              <a:lnSpc>
                <a:spcPct val="100000"/>
              </a:lnSpc>
              <a:spcBef>
                <a:spcPts val="395"/>
              </a:spcBef>
            </a:pPr>
            <a:r>
              <a:rPr lang="el-GR" sz="1400" dirty="0">
                <a:latin typeface="Calibri"/>
                <a:cs typeface="Calibri"/>
              </a:rPr>
              <a:t>Μια οικογένεια συναρτήσεων κατακερματισμού ορίζεται ως μια τετράδα (X, Y, K, H), όπου:</a:t>
            </a:r>
          </a:p>
          <a:p>
            <a:pPr marL="12700" algn="just">
              <a:lnSpc>
                <a:spcPct val="100000"/>
              </a:lnSpc>
              <a:spcBef>
                <a:spcPts val="395"/>
              </a:spcBef>
            </a:pPr>
            <a:endParaRPr lang="el-GR" sz="1400" dirty="0">
              <a:latin typeface="Calibri"/>
              <a:cs typeface="Calibri"/>
            </a:endParaRPr>
          </a:p>
          <a:p>
            <a:pPr marL="12700" algn="just">
              <a:lnSpc>
                <a:spcPct val="100000"/>
              </a:lnSpc>
              <a:spcBef>
                <a:spcPts val="395"/>
              </a:spcBef>
            </a:pPr>
            <a:r>
              <a:rPr lang="el-GR" sz="1400" dirty="0">
                <a:latin typeface="Calibri"/>
                <a:cs typeface="Calibri"/>
              </a:rPr>
              <a:t>    X: το σύνολο των πιθανών μηνυμάτων</a:t>
            </a:r>
          </a:p>
          <a:p>
            <a:pPr marL="12700" algn="just">
              <a:lnSpc>
                <a:spcPct val="100000"/>
              </a:lnSpc>
              <a:spcBef>
                <a:spcPts val="395"/>
              </a:spcBef>
            </a:pPr>
            <a:endParaRPr lang="el-GR" sz="1400" dirty="0">
              <a:latin typeface="Calibri"/>
              <a:cs typeface="Calibri"/>
            </a:endParaRPr>
          </a:p>
          <a:p>
            <a:pPr marL="12700" algn="just">
              <a:lnSpc>
                <a:spcPct val="100000"/>
              </a:lnSpc>
              <a:spcBef>
                <a:spcPts val="395"/>
              </a:spcBef>
            </a:pPr>
            <a:r>
              <a:rPr lang="el-GR" sz="1400" dirty="0">
                <a:latin typeface="Calibri"/>
                <a:cs typeface="Calibri"/>
              </a:rPr>
              <a:t>    Y: το πεπερασμένο σύνολο των δυνατών κατακερματισμένων τιμών (</a:t>
            </a:r>
            <a:r>
              <a:rPr lang="el-GR" sz="1400" dirty="0" err="1">
                <a:latin typeface="Calibri"/>
                <a:cs typeface="Calibri"/>
              </a:rPr>
              <a:t>message</a:t>
            </a:r>
            <a:r>
              <a:rPr lang="el-GR" sz="1400" dirty="0">
                <a:latin typeface="Calibri"/>
                <a:cs typeface="Calibri"/>
              </a:rPr>
              <a:t> </a:t>
            </a:r>
            <a:r>
              <a:rPr lang="el-GR" sz="1400" dirty="0" err="1">
                <a:latin typeface="Calibri"/>
                <a:cs typeface="Calibri"/>
              </a:rPr>
              <a:t>digests</a:t>
            </a:r>
            <a:r>
              <a:rPr lang="el-GR" sz="1400" dirty="0">
                <a:latin typeface="Calibri"/>
                <a:cs typeface="Calibri"/>
              </a:rPr>
              <a:t>)</a:t>
            </a:r>
          </a:p>
          <a:p>
            <a:pPr marL="12700" algn="just">
              <a:lnSpc>
                <a:spcPct val="100000"/>
              </a:lnSpc>
              <a:spcBef>
                <a:spcPts val="395"/>
              </a:spcBef>
            </a:pPr>
            <a:endParaRPr lang="el-GR" sz="1400" dirty="0">
              <a:latin typeface="Calibri"/>
              <a:cs typeface="Calibri"/>
            </a:endParaRPr>
          </a:p>
          <a:p>
            <a:pPr marL="12700" algn="just">
              <a:lnSpc>
                <a:spcPct val="100000"/>
              </a:lnSpc>
              <a:spcBef>
                <a:spcPts val="395"/>
              </a:spcBef>
            </a:pPr>
            <a:r>
              <a:rPr lang="el-GR" sz="1400" dirty="0">
                <a:latin typeface="Calibri"/>
                <a:cs typeface="Calibri"/>
              </a:rPr>
              <a:t>    K: το σύνολο των κλειδιών (</a:t>
            </a:r>
            <a:r>
              <a:rPr lang="el-GR" sz="1400" dirty="0" err="1">
                <a:latin typeface="Calibri"/>
                <a:cs typeface="Calibri"/>
              </a:rPr>
              <a:t>keyspace</a:t>
            </a:r>
            <a:r>
              <a:rPr lang="el-GR" sz="1400" dirty="0">
                <a:latin typeface="Calibri"/>
                <a:cs typeface="Calibri"/>
              </a:rPr>
              <a:t>)</a:t>
            </a:r>
          </a:p>
          <a:p>
            <a:pPr marL="12700" algn="just">
              <a:lnSpc>
                <a:spcPct val="100000"/>
              </a:lnSpc>
              <a:spcBef>
                <a:spcPts val="395"/>
              </a:spcBef>
            </a:pPr>
            <a:endParaRPr lang="el-GR" sz="1400" dirty="0">
              <a:latin typeface="Calibri"/>
              <a:cs typeface="Calibri"/>
            </a:endParaRPr>
          </a:p>
          <a:p>
            <a:pPr marL="12700" algn="just">
              <a:lnSpc>
                <a:spcPct val="100000"/>
              </a:lnSpc>
              <a:spcBef>
                <a:spcPts val="395"/>
              </a:spcBef>
            </a:pPr>
            <a:r>
              <a:rPr lang="el-GR" sz="1400" dirty="0">
                <a:latin typeface="Calibri"/>
                <a:cs typeface="Calibri"/>
              </a:rPr>
              <a:t>    H: η οικογένεια των συναρτήσεων κατακερματισμού</a:t>
            </a:r>
          </a:p>
          <a:p>
            <a:pPr marL="12700" algn="just">
              <a:lnSpc>
                <a:spcPct val="100000"/>
              </a:lnSpc>
              <a:spcBef>
                <a:spcPts val="395"/>
              </a:spcBef>
            </a:pPr>
            <a:endParaRPr lang="el-GR" sz="1400" dirty="0">
              <a:latin typeface="Calibri"/>
              <a:cs typeface="Calibri"/>
            </a:endParaRPr>
          </a:p>
          <a:p>
            <a:pPr marL="12700" algn="just">
              <a:lnSpc>
                <a:spcPct val="100000"/>
              </a:lnSpc>
              <a:spcBef>
                <a:spcPts val="395"/>
              </a:spcBef>
            </a:pPr>
            <a:r>
              <a:rPr lang="el-GR" sz="1400" dirty="0">
                <a:latin typeface="Calibri"/>
                <a:cs typeface="Calibri"/>
              </a:rPr>
              <a:t>Για κάθε k ∈ K, υπάρχει μία συνάρτηση hₖ ∈ H, με μορφή:</a:t>
            </a:r>
          </a:p>
          <a:p>
            <a:pPr marL="12700" algn="just">
              <a:lnSpc>
                <a:spcPct val="100000"/>
              </a:lnSpc>
              <a:spcBef>
                <a:spcPts val="395"/>
              </a:spcBef>
            </a:pPr>
            <a:r>
              <a:rPr lang="el-GR" sz="1400" dirty="0" err="1">
                <a:latin typeface="Calibri"/>
                <a:cs typeface="Calibri"/>
              </a:rPr>
              <a:t>hk:X→Y</a:t>
            </a:r>
            <a:endParaRPr lang="el-GR" sz="1400" dirty="0">
              <a:latin typeface="Calibri"/>
              <a:cs typeface="Calibri"/>
            </a:endParaRPr>
          </a:p>
          <a:p>
            <a:pPr marL="12700" algn="just">
              <a:lnSpc>
                <a:spcPct val="100000"/>
              </a:lnSpc>
              <a:spcBef>
                <a:spcPts val="395"/>
              </a:spcBef>
            </a:pPr>
            <a:r>
              <a:rPr lang="el-GR" sz="1400" dirty="0" err="1">
                <a:latin typeface="Calibri"/>
                <a:cs typeface="Calibri"/>
              </a:rPr>
              <a:t>hk</a:t>
            </a:r>
            <a:r>
              <a:rPr lang="el-GR" sz="1400" dirty="0">
                <a:latin typeface="Calibri"/>
                <a:cs typeface="Calibri"/>
              </a:rPr>
              <a:t>​:X→Y</a:t>
            </a:r>
          </a:p>
          <a:p>
            <a:pPr marL="12700" algn="just">
              <a:lnSpc>
                <a:spcPct val="100000"/>
              </a:lnSpc>
              <a:spcBef>
                <a:spcPts val="395"/>
              </a:spcBef>
            </a:pPr>
            <a:endParaRPr lang="el-GR" sz="1400" dirty="0">
              <a:latin typeface="Calibri"/>
              <a:cs typeface="Calibri"/>
            </a:endParaRPr>
          </a:p>
          <a:p>
            <a:pPr marL="12700" algn="just">
              <a:lnSpc>
                <a:spcPct val="100000"/>
              </a:lnSpc>
              <a:spcBef>
                <a:spcPts val="395"/>
              </a:spcBef>
            </a:pPr>
            <a:r>
              <a:rPr lang="el-GR" sz="1400" dirty="0">
                <a:latin typeface="Calibri"/>
                <a:cs typeface="Calibri"/>
              </a:rPr>
              <a:t>Εναλλακτικά, η H μπορεί να θεωρηθεί ως μια ενιαία συνάρτηση:</a:t>
            </a:r>
          </a:p>
          <a:p>
            <a:pPr marL="12700" algn="just">
              <a:lnSpc>
                <a:spcPct val="100000"/>
              </a:lnSpc>
              <a:spcBef>
                <a:spcPts val="395"/>
              </a:spcBef>
            </a:pPr>
            <a:r>
              <a:rPr lang="el-GR" sz="1400" dirty="0">
                <a:latin typeface="Calibri"/>
                <a:cs typeface="Calibri"/>
              </a:rPr>
              <a:t>H:K×X→Y</a:t>
            </a:r>
          </a:p>
          <a:p>
            <a:pPr marL="12700" algn="just">
              <a:lnSpc>
                <a:spcPct val="100000"/>
              </a:lnSpc>
              <a:spcBef>
                <a:spcPts val="395"/>
              </a:spcBef>
            </a:pPr>
            <a:r>
              <a:rPr lang="el-GR" sz="1400" dirty="0">
                <a:latin typeface="Calibri"/>
                <a:cs typeface="Calibri"/>
              </a:rPr>
              <a:t>H:K×X→Y</a:t>
            </a:r>
          </a:p>
          <a:p>
            <a:pPr marL="12700" algn="just">
              <a:lnSpc>
                <a:spcPct val="100000"/>
              </a:lnSpc>
              <a:spcBef>
                <a:spcPts val="395"/>
              </a:spcBef>
            </a:pPr>
            <a:endParaRPr lang="el-GR" sz="1400" dirty="0">
              <a:latin typeface="Calibri"/>
              <a:cs typeface="Calibri"/>
            </a:endParaRPr>
          </a:p>
          <a:p>
            <a:pPr marL="12700" algn="just">
              <a:lnSpc>
                <a:spcPct val="100000"/>
              </a:lnSpc>
              <a:spcBef>
                <a:spcPts val="395"/>
              </a:spcBef>
            </a:pPr>
            <a:r>
              <a:rPr lang="el-GR" sz="1400" dirty="0">
                <a:latin typeface="Calibri"/>
                <a:cs typeface="Calibri"/>
              </a:rPr>
              <a:t>δηλαδή, δέχεται ένα κλειδί και ένα μήνυμα και επιστρέφει έναν κατακερματισμό.</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337006" y="5562600"/>
            <a:ext cx="1530032" cy="612140"/>
          </a:xfrm>
          <a:prstGeom prst="rect">
            <a:avLst/>
          </a:prstGeom>
        </p:spPr>
      </p:pic>
      <p:sp>
        <p:nvSpPr>
          <p:cNvPr id="3" name="object 3"/>
          <p:cNvSpPr txBox="1">
            <a:spLocks noGrp="1"/>
          </p:cNvSpPr>
          <p:nvPr>
            <p:ph type="title"/>
          </p:nvPr>
        </p:nvSpPr>
        <p:spPr>
          <a:xfrm>
            <a:off x="532130" y="901700"/>
            <a:ext cx="10789285" cy="459740"/>
          </a:xfrm>
          <a:prstGeom prst="rect">
            <a:avLst/>
          </a:prstGeom>
        </p:spPr>
        <p:txBody>
          <a:bodyPr vert="horz" wrap="square" lIns="0" tIns="12700" rIns="0" bIns="0" rtlCol="0">
            <a:spAutoFit/>
          </a:bodyPr>
          <a:lstStyle/>
          <a:p>
            <a:pPr marL="12700">
              <a:lnSpc>
                <a:spcPct val="100000"/>
              </a:lnSpc>
              <a:spcBef>
                <a:spcPts val="100"/>
              </a:spcBef>
            </a:pPr>
            <a:r>
              <a:rPr spc="140" dirty="0"/>
              <a:t>Κώδικας</a:t>
            </a:r>
            <a:r>
              <a:rPr spc="70" dirty="0"/>
              <a:t> </a:t>
            </a:r>
            <a:r>
              <a:rPr spc="130" dirty="0"/>
              <a:t>προγραμματισμού</a:t>
            </a:r>
            <a:r>
              <a:rPr spc="100" dirty="0"/>
              <a:t> </a:t>
            </a:r>
            <a:r>
              <a:rPr spc="175" dirty="0"/>
              <a:t>MAC)</a:t>
            </a:r>
            <a:r>
              <a:rPr spc="55" dirty="0"/>
              <a:t> </a:t>
            </a:r>
            <a:r>
              <a:rPr spc="110" dirty="0"/>
              <a:t>για</a:t>
            </a:r>
            <a:r>
              <a:rPr spc="75" dirty="0"/>
              <a:t> </a:t>
            </a:r>
            <a:r>
              <a:rPr spc="125" dirty="0"/>
              <a:t>την</a:t>
            </a:r>
            <a:r>
              <a:rPr spc="70" dirty="0"/>
              <a:t> </a:t>
            </a:r>
            <a:r>
              <a:rPr spc="135" dirty="0"/>
              <a:t>επαλήθευση</a:t>
            </a:r>
            <a:r>
              <a:rPr spc="75" dirty="0"/>
              <a:t> </a:t>
            </a:r>
            <a:r>
              <a:rPr spc="130" dirty="0"/>
              <a:t>του</a:t>
            </a:r>
            <a:r>
              <a:rPr spc="75" dirty="0"/>
              <a:t> </a:t>
            </a:r>
            <a:r>
              <a:rPr spc="135" dirty="0"/>
              <a:t>χρήστη</a:t>
            </a:r>
          </a:p>
        </p:txBody>
      </p:sp>
      <p:sp>
        <p:nvSpPr>
          <p:cNvPr id="9" name="object 9"/>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r>
              <a:rPr sz="850" spc="40" dirty="0">
                <a:latin typeface="Calibri"/>
                <a:cs typeface="Calibri"/>
              </a:rPr>
              <a:t>17</a:t>
            </a:r>
            <a:endParaRPr sz="850">
              <a:latin typeface="Calibri"/>
              <a:cs typeface="Calibri"/>
            </a:endParaRPr>
          </a:p>
        </p:txBody>
      </p:sp>
      <p:sp>
        <p:nvSpPr>
          <p:cNvPr id="11" name="TextBox 10">
            <a:extLst>
              <a:ext uri="{FF2B5EF4-FFF2-40B4-BE49-F238E27FC236}">
                <a16:creationId xmlns:a16="http://schemas.microsoft.com/office/drawing/2014/main" id="{64162F0C-8AFC-53DC-A2E4-1EF35AD0CF64}"/>
              </a:ext>
            </a:extLst>
          </p:cNvPr>
          <p:cNvSpPr txBox="1"/>
          <p:nvPr/>
        </p:nvSpPr>
        <p:spPr>
          <a:xfrm>
            <a:off x="324962" y="1361440"/>
            <a:ext cx="9525000" cy="5355312"/>
          </a:xfrm>
          <a:prstGeom prst="rect">
            <a:avLst/>
          </a:prstGeom>
          <a:noFill/>
        </p:spPr>
        <p:txBody>
          <a:bodyPr wrap="square">
            <a:spAutoFit/>
          </a:bodyPr>
          <a:lstStyle/>
          <a:p>
            <a:r>
              <a:rPr lang="el-GR" dirty="0"/>
              <a:t>MAC (</a:t>
            </a:r>
            <a:r>
              <a:rPr lang="el-GR" dirty="0" err="1"/>
              <a:t>Message</a:t>
            </a:r>
            <a:r>
              <a:rPr lang="el-GR" dirty="0"/>
              <a:t> </a:t>
            </a:r>
            <a:r>
              <a:rPr lang="el-GR" dirty="0" err="1"/>
              <a:t>Authentication</a:t>
            </a:r>
            <a:r>
              <a:rPr lang="el-GR" dirty="0"/>
              <a:t> </a:t>
            </a:r>
            <a:r>
              <a:rPr lang="el-GR" dirty="0" err="1"/>
              <a:t>Code</a:t>
            </a:r>
            <a:r>
              <a:rPr lang="el-GR" dirty="0"/>
              <a:t>)</a:t>
            </a:r>
          </a:p>
          <a:p>
            <a:r>
              <a:rPr lang="el-GR" dirty="0"/>
              <a:t>Μια MAC δομή είναι μια οικογένεια συναρτήσεων κατακερματισμού, που χρησιμοποιείται για την </a:t>
            </a:r>
            <a:r>
              <a:rPr lang="el-GR" dirty="0" err="1"/>
              <a:t>αυθεντικοποίηση</a:t>
            </a:r>
            <a:r>
              <a:rPr lang="el-GR" dirty="0"/>
              <a:t> μηνυμάτων.</a:t>
            </a:r>
          </a:p>
          <a:p>
            <a:r>
              <a:rPr lang="el-GR" dirty="0"/>
              <a:t>Βασική λειτουργία:</a:t>
            </a:r>
          </a:p>
          <a:p>
            <a:r>
              <a:rPr lang="el-GR" dirty="0"/>
              <a:t>    MAC(K, M) = Hₖ(M)</a:t>
            </a:r>
          </a:p>
          <a:p>
            <a:r>
              <a:rPr lang="el-GR" dirty="0"/>
              <a:t>    Όπου:</a:t>
            </a:r>
          </a:p>
          <a:p>
            <a:r>
              <a:rPr lang="el-GR" dirty="0"/>
              <a:t>        K: το κοινό μυστικό κλειδί μεταξύ αποστολέα και παραλήπτη</a:t>
            </a:r>
          </a:p>
          <a:p>
            <a:r>
              <a:rPr lang="el-GR" dirty="0"/>
              <a:t>        M: το μήνυμα</a:t>
            </a:r>
          </a:p>
          <a:p>
            <a:r>
              <a:rPr lang="el-GR" dirty="0"/>
              <a:t>        Hₖ: η </a:t>
            </a:r>
            <a:r>
              <a:rPr lang="el-GR" dirty="0" err="1"/>
              <a:t>κατακερματιστική</a:t>
            </a:r>
            <a:r>
              <a:rPr lang="el-GR" dirty="0"/>
              <a:t> συνάρτηση που εξαρτάται από το κλειδί K</a:t>
            </a:r>
          </a:p>
          <a:p>
            <a:r>
              <a:rPr lang="el-GR" dirty="0"/>
              <a:t>Διαδικασία:</a:t>
            </a:r>
          </a:p>
          <a:p>
            <a:r>
              <a:rPr lang="el-GR" dirty="0"/>
              <a:t>    Ο αποστολέας στέλνει το ζεύγος (M, Hₖ(M))</a:t>
            </a:r>
          </a:p>
          <a:p>
            <a:r>
              <a:rPr lang="el-GR" dirty="0"/>
              <a:t>    Ο παραλήπτης λαμβάνει (X, Y) και ελέγχει αν Hₖ(X) = Y</a:t>
            </a:r>
          </a:p>
          <a:p>
            <a:r>
              <a:rPr lang="el-GR" dirty="0"/>
              <a:t>    Αν η σύγκριση επιβεβαιωθεί, το μήνυμα γίνεται αποδεκτό ως αυθεντικό</a:t>
            </a:r>
          </a:p>
          <a:p>
            <a:r>
              <a:rPr lang="el-GR" dirty="0" err="1"/>
              <a:t>Ασφάλεια:Για</a:t>
            </a:r>
            <a:r>
              <a:rPr lang="el-GR" dirty="0"/>
              <a:t> να θεωρείται το σύστημα ασφαλές, ένας αντίπαλος δεν πρέπει να μπορεί να κατασκευάσει ένα νέο ζεύγος (X′, Y′) τέτοιο ώστε:</a:t>
            </a:r>
          </a:p>
          <a:p>
            <a:r>
              <a:rPr lang="el-GR" dirty="0" err="1"/>
              <a:t>Hk</a:t>
            </a:r>
            <a:r>
              <a:rPr lang="el-GR" dirty="0"/>
              <a:t>(X′)=Y′</a:t>
            </a:r>
          </a:p>
          <a:p>
            <a:r>
              <a:rPr lang="el-GR" dirty="0" err="1"/>
              <a:t>Hk</a:t>
            </a:r>
            <a:r>
              <a:rPr lang="el-GR" dirty="0"/>
              <a:t>​(X′)=Y′</a:t>
            </a:r>
          </a:p>
          <a:p>
            <a:r>
              <a:rPr lang="el-GR" dirty="0"/>
              <a:t>Η MAC επιτυγχάνει αυθεντικότητα και ακεραιότητα, χρησιμοποιώντας ένα κοινό μυστικό κλειδί ή έναν εμπιστευτικό δίαυλο περιορισμένου εύρους.</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03565" y="6019165"/>
            <a:ext cx="1530032" cy="612140"/>
          </a:xfrm>
          <a:prstGeom prst="rect">
            <a:avLst/>
          </a:prstGeom>
        </p:spPr>
      </p:pic>
      <p:sp>
        <p:nvSpPr>
          <p:cNvPr id="3" name="object 3"/>
          <p:cNvSpPr txBox="1">
            <a:spLocks noGrp="1"/>
          </p:cNvSpPr>
          <p:nvPr>
            <p:ph type="title"/>
          </p:nvPr>
        </p:nvSpPr>
        <p:spPr>
          <a:xfrm>
            <a:off x="875030" y="739775"/>
            <a:ext cx="9038590" cy="459740"/>
          </a:xfrm>
          <a:prstGeom prst="rect">
            <a:avLst/>
          </a:prstGeom>
        </p:spPr>
        <p:txBody>
          <a:bodyPr vert="horz" wrap="square" lIns="0" tIns="12700" rIns="0" bIns="0" rtlCol="0">
            <a:spAutoFit/>
          </a:bodyPr>
          <a:lstStyle/>
          <a:p>
            <a:pPr marL="12700">
              <a:lnSpc>
                <a:spcPct val="100000"/>
              </a:lnSpc>
              <a:spcBef>
                <a:spcPts val="100"/>
              </a:spcBef>
            </a:pPr>
            <a:r>
              <a:rPr spc="140" dirty="0" err="1"/>
              <a:t>Ασφάλει</a:t>
            </a:r>
            <a:r>
              <a:rPr spc="140" dirty="0"/>
              <a:t>α</a:t>
            </a:r>
            <a:r>
              <a:rPr spc="65" dirty="0"/>
              <a:t> </a:t>
            </a:r>
            <a:r>
              <a:rPr spc="195" dirty="0"/>
              <a:t>MAC</a:t>
            </a:r>
            <a:endParaRPr spc="120" dirty="0"/>
          </a:p>
        </p:txBody>
      </p:sp>
      <p:sp>
        <p:nvSpPr>
          <p:cNvPr id="9" name="object 9"/>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r>
              <a:rPr sz="850" spc="40" dirty="0">
                <a:latin typeface="Calibri"/>
                <a:cs typeface="Calibri"/>
              </a:rPr>
              <a:t>18</a:t>
            </a:r>
            <a:endParaRPr sz="850">
              <a:latin typeface="Calibri"/>
              <a:cs typeface="Calibri"/>
            </a:endParaRPr>
          </a:p>
        </p:txBody>
      </p:sp>
      <p:sp>
        <p:nvSpPr>
          <p:cNvPr id="10" name="Rectangle 1">
            <a:extLst>
              <a:ext uri="{FF2B5EF4-FFF2-40B4-BE49-F238E27FC236}">
                <a16:creationId xmlns:a16="http://schemas.microsoft.com/office/drawing/2014/main" id="{30CCB8BE-81D9-EE52-E20C-DDDDF4C1DF9E}"/>
              </a:ext>
            </a:extLst>
          </p:cNvPr>
          <p:cNvSpPr>
            <a:spLocks noChangeArrowheads="1"/>
          </p:cNvSpPr>
          <p:nvPr/>
        </p:nvSpPr>
        <p:spPr bwMode="auto">
          <a:xfrm>
            <a:off x="457200" y="2590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Ο αντίπαλος λαμβάνει </a:t>
            </a:r>
            <a:r>
              <a:rPr kumimoji="0" lang="el-GR" altLang="el-GR" sz="1800" b="1" i="0" u="none" strike="noStrike" cap="none" normalizeH="0" baseline="0" dirty="0">
                <a:ln>
                  <a:noFill/>
                </a:ln>
                <a:solidFill>
                  <a:schemeClr val="tx1"/>
                </a:solidFill>
                <a:effectLst/>
                <a:latin typeface="Arial" panose="020B0604020202020204" pitchFamily="34" charset="0"/>
              </a:rPr>
              <a:t>MAC τιμές για επιλεγμένα μηνύματα M₁, M₂, ..., Mₙ</a:t>
            </a: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Στη συνέχεια προσπαθεί να δημιουργήσει </a:t>
            </a:r>
            <a:r>
              <a:rPr kumimoji="0" lang="el-GR" altLang="el-GR" sz="1800" b="1" i="0" u="none" strike="noStrike" cap="none" normalizeH="0" baseline="0" dirty="0">
                <a:ln>
                  <a:noFill/>
                </a:ln>
                <a:solidFill>
                  <a:schemeClr val="tx1"/>
                </a:solidFill>
                <a:effectLst/>
                <a:latin typeface="Arial" panose="020B0604020202020204" pitchFamily="34" charset="0"/>
              </a:rPr>
              <a:t>έγκυρο MAC (t′)</a:t>
            </a:r>
            <a:r>
              <a:rPr kumimoji="0" lang="el-GR" altLang="el-GR" sz="1800" b="0" i="0" u="none" strike="noStrike" cap="none" normalizeH="0" baseline="0" dirty="0">
                <a:ln>
                  <a:noFill/>
                </a:ln>
                <a:solidFill>
                  <a:schemeClr val="tx1"/>
                </a:solidFill>
                <a:effectLst/>
                <a:latin typeface="Arial" panose="020B0604020202020204" pitchFamily="34" charset="0"/>
              </a:rPr>
              <a:t> για ένα </a:t>
            </a:r>
            <a:r>
              <a:rPr kumimoji="0" lang="el-GR" altLang="el-GR" sz="1800" b="1" i="0" u="none" strike="noStrike" cap="none" normalizeH="0" baseline="0" dirty="0">
                <a:ln>
                  <a:noFill/>
                </a:ln>
                <a:solidFill>
                  <a:schemeClr val="tx1"/>
                </a:solidFill>
                <a:effectLst/>
                <a:latin typeface="Arial" panose="020B0604020202020204" pitchFamily="34" charset="0"/>
              </a:rPr>
              <a:t>νέο μήνυμα M′ ≠ Mⱼ</a:t>
            </a: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Κερδίζει </a:t>
            </a:r>
            <a:r>
              <a:rPr kumimoji="0" lang="el-GR" altLang="el-GR" sz="1800" b="1" i="0" u="none" strike="noStrike" cap="none" normalizeH="0" baseline="0" dirty="0">
                <a:ln>
                  <a:noFill/>
                </a:ln>
                <a:solidFill>
                  <a:schemeClr val="tx1"/>
                </a:solidFill>
                <a:effectLst/>
                <a:latin typeface="Arial" panose="020B0604020202020204" pitchFamily="34" charset="0"/>
              </a:rPr>
              <a:t>αν t′ = MAC(K, M′)</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29257" y="5954395"/>
            <a:ext cx="1530032" cy="612140"/>
          </a:xfrm>
          <a:prstGeom prst="rect">
            <a:avLst/>
          </a:prstGeom>
        </p:spPr>
      </p:pic>
      <p:sp>
        <p:nvSpPr>
          <p:cNvPr id="3" name="object 3"/>
          <p:cNvSpPr txBox="1">
            <a:spLocks noGrp="1"/>
          </p:cNvSpPr>
          <p:nvPr>
            <p:ph type="title"/>
          </p:nvPr>
        </p:nvSpPr>
        <p:spPr>
          <a:xfrm>
            <a:off x="875030" y="603250"/>
            <a:ext cx="10903585" cy="459740"/>
          </a:xfrm>
          <a:prstGeom prst="rect">
            <a:avLst/>
          </a:prstGeom>
        </p:spPr>
        <p:txBody>
          <a:bodyPr vert="horz" wrap="square" lIns="0" tIns="12700" rIns="0" bIns="0" rtlCol="0">
            <a:spAutoFit/>
          </a:bodyPr>
          <a:lstStyle/>
          <a:p>
            <a:pPr marL="12700">
              <a:lnSpc>
                <a:spcPct val="100000"/>
              </a:lnSpc>
              <a:spcBef>
                <a:spcPts val="100"/>
              </a:spcBef>
            </a:pPr>
            <a:r>
              <a:rPr spc="145" dirty="0"/>
              <a:t>Δύσκολα</a:t>
            </a:r>
            <a:r>
              <a:rPr spc="60" dirty="0"/>
              <a:t> </a:t>
            </a:r>
            <a:r>
              <a:rPr spc="135" dirty="0"/>
              <a:t>προβλήματα</a:t>
            </a:r>
            <a:r>
              <a:rPr spc="70" dirty="0"/>
              <a:t> </a:t>
            </a:r>
            <a:r>
              <a:rPr spc="145" dirty="0"/>
              <a:t>από</a:t>
            </a:r>
            <a:r>
              <a:rPr spc="70" dirty="0"/>
              <a:t> </a:t>
            </a:r>
            <a:r>
              <a:rPr spc="130" dirty="0"/>
              <a:t>τα</a:t>
            </a:r>
            <a:r>
              <a:rPr spc="65" dirty="0"/>
              <a:t> </a:t>
            </a:r>
            <a:r>
              <a:rPr spc="125" dirty="0"/>
              <a:t>οποία</a:t>
            </a:r>
            <a:r>
              <a:rPr spc="120" dirty="0"/>
              <a:t> </a:t>
            </a:r>
            <a:r>
              <a:rPr spc="110" dirty="0"/>
              <a:t>εξαρτάται</a:t>
            </a:r>
            <a:r>
              <a:rPr spc="60" dirty="0"/>
              <a:t> </a:t>
            </a:r>
            <a:r>
              <a:rPr spc="150" dirty="0"/>
              <a:t>η</a:t>
            </a:r>
            <a:r>
              <a:rPr spc="70" dirty="0"/>
              <a:t> </a:t>
            </a:r>
            <a:r>
              <a:rPr spc="135" dirty="0"/>
              <a:t>ασφάλεια</a:t>
            </a:r>
            <a:r>
              <a:rPr spc="65" dirty="0"/>
              <a:t> </a:t>
            </a:r>
            <a:r>
              <a:rPr spc="120" dirty="0"/>
              <a:t>της</a:t>
            </a:r>
            <a:r>
              <a:rPr spc="65" dirty="0"/>
              <a:t> </a:t>
            </a:r>
            <a:r>
              <a:rPr spc="180" dirty="0"/>
              <a:t>RSA</a:t>
            </a:r>
          </a:p>
        </p:txBody>
      </p:sp>
      <p:sp>
        <p:nvSpPr>
          <p:cNvPr id="4" name="object 4"/>
          <p:cNvSpPr txBox="1"/>
          <p:nvPr/>
        </p:nvSpPr>
        <p:spPr>
          <a:xfrm>
            <a:off x="4982845" y="1639594"/>
            <a:ext cx="1798956" cy="182101"/>
          </a:xfrm>
          <a:prstGeom prst="rect">
            <a:avLst/>
          </a:prstGeom>
        </p:spPr>
        <p:txBody>
          <a:bodyPr vert="horz" wrap="square" lIns="0" tIns="12700" rIns="0" bIns="0" rtlCol="0">
            <a:spAutoFit/>
          </a:bodyPr>
          <a:lstStyle/>
          <a:p>
            <a:pPr marL="12700">
              <a:lnSpc>
                <a:spcPct val="100000"/>
              </a:lnSpc>
              <a:spcBef>
                <a:spcPts val="100"/>
              </a:spcBef>
            </a:pPr>
            <a:r>
              <a:rPr lang="pt-BR" sz="1100" spc="165" dirty="0">
                <a:latin typeface="Calibri"/>
                <a:cs typeface="Calibri"/>
              </a:rPr>
              <a:t>C = Me mod (n=pq)</a:t>
            </a:r>
            <a:endParaRPr lang="en-US" sz="1100" dirty="0">
              <a:latin typeface="Calibri"/>
              <a:cs typeface="Calibri"/>
            </a:endParaRPr>
          </a:p>
        </p:txBody>
      </p:sp>
      <p:grpSp>
        <p:nvGrpSpPr>
          <p:cNvPr id="5" name="object 5"/>
          <p:cNvGrpSpPr/>
          <p:nvPr/>
        </p:nvGrpSpPr>
        <p:grpSpPr>
          <a:xfrm>
            <a:off x="4406265" y="2099310"/>
            <a:ext cx="2936240" cy="70485"/>
            <a:chOff x="4406265" y="2099310"/>
            <a:chExt cx="2936240" cy="70485"/>
          </a:xfrm>
        </p:grpSpPr>
        <p:sp>
          <p:nvSpPr>
            <p:cNvPr id="6" name="object 6"/>
            <p:cNvSpPr/>
            <p:nvPr/>
          </p:nvSpPr>
          <p:spPr>
            <a:xfrm>
              <a:off x="4412615" y="2133282"/>
              <a:ext cx="2918460" cy="1270"/>
            </a:xfrm>
            <a:custGeom>
              <a:avLst/>
              <a:gdLst/>
              <a:ahLst/>
              <a:cxnLst/>
              <a:rect l="l" t="t" r="r" b="b"/>
              <a:pathLst>
                <a:path w="2918459" h="1269">
                  <a:moveTo>
                    <a:pt x="0" y="0"/>
                  </a:moveTo>
                  <a:lnTo>
                    <a:pt x="2918142" y="1269"/>
                  </a:lnTo>
                </a:path>
              </a:pathLst>
            </a:custGeom>
            <a:ln w="12699">
              <a:solidFill>
                <a:srgbClr val="000000"/>
              </a:solidFill>
            </a:ln>
          </p:spPr>
          <p:txBody>
            <a:bodyPr wrap="square" lIns="0" tIns="0" rIns="0" bIns="0" rtlCol="0"/>
            <a:lstStyle/>
            <a:p>
              <a:endParaRPr/>
            </a:p>
          </p:txBody>
        </p:sp>
        <p:sp>
          <p:nvSpPr>
            <p:cNvPr id="7" name="object 7"/>
            <p:cNvSpPr/>
            <p:nvPr/>
          </p:nvSpPr>
          <p:spPr>
            <a:xfrm>
              <a:off x="7265987" y="2099310"/>
              <a:ext cx="76200" cy="70485"/>
            </a:xfrm>
            <a:custGeom>
              <a:avLst/>
              <a:gdLst/>
              <a:ahLst/>
              <a:cxnLst/>
              <a:rect l="l" t="t" r="r" b="b"/>
              <a:pathLst>
                <a:path w="76200" h="70485">
                  <a:moveTo>
                    <a:pt x="0" y="0"/>
                  </a:moveTo>
                  <a:lnTo>
                    <a:pt x="29209" y="35242"/>
                  </a:lnTo>
                  <a:lnTo>
                    <a:pt x="0" y="70485"/>
                  </a:lnTo>
                  <a:lnTo>
                    <a:pt x="76200" y="35242"/>
                  </a:lnTo>
                  <a:lnTo>
                    <a:pt x="0" y="0"/>
                  </a:lnTo>
                  <a:close/>
                </a:path>
              </a:pathLst>
            </a:custGeom>
            <a:solidFill>
              <a:srgbClr val="000000"/>
            </a:solidFill>
          </p:spPr>
          <p:txBody>
            <a:bodyPr wrap="square" lIns="0" tIns="0" rIns="0" bIns="0" rtlCol="0"/>
            <a:lstStyle/>
            <a:p>
              <a:endParaRPr/>
            </a:p>
          </p:txBody>
        </p:sp>
      </p:grpSp>
      <p:sp>
        <p:nvSpPr>
          <p:cNvPr id="8" name="object 8"/>
          <p:cNvSpPr txBox="1"/>
          <p:nvPr/>
        </p:nvSpPr>
        <p:spPr>
          <a:xfrm>
            <a:off x="2891789" y="2235517"/>
            <a:ext cx="1080770" cy="193040"/>
          </a:xfrm>
          <a:prstGeom prst="rect">
            <a:avLst/>
          </a:prstGeom>
        </p:spPr>
        <p:txBody>
          <a:bodyPr vert="horz" wrap="square" lIns="0" tIns="12700" rIns="0" bIns="0" rtlCol="0">
            <a:spAutoFit/>
          </a:bodyPr>
          <a:lstStyle/>
          <a:p>
            <a:pPr marL="12700">
              <a:lnSpc>
                <a:spcPct val="100000"/>
              </a:lnSpc>
              <a:spcBef>
                <a:spcPts val="100"/>
              </a:spcBef>
            </a:pPr>
            <a:r>
              <a:rPr sz="1100" spc="55" dirty="0">
                <a:latin typeface="Calibri"/>
                <a:cs typeface="Calibri"/>
              </a:rPr>
              <a:t>Απλό</a:t>
            </a:r>
            <a:r>
              <a:rPr sz="1100" spc="-15" dirty="0">
                <a:latin typeface="Calibri"/>
                <a:cs typeface="Calibri"/>
              </a:rPr>
              <a:t> </a:t>
            </a:r>
            <a:r>
              <a:rPr sz="1100" spc="45" dirty="0">
                <a:latin typeface="Calibri"/>
                <a:cs typeface="Calibri"/>
              </a:rPr>
              <a:t>κείμενο:</a:t>
            </a:r>
            <a:r>
              <a:rPr sz="1100" spc="-15" dirty="0">
                <a:latin typeface="Calibri"/>
                <a:cs typeface="Calibri"/>
              </a:rPr>
              <a:t> </a:t>
            </a:r>
            <a:r>
              <a:rPr sz="1100" spc="95" dirty="0">
                <a:latin typeface="Calibri"/>
                <a:cs typeface="Calibri"/>
              </a:rPr>
              <a:t>M</a:t>
            </a:r>
            <a:endParaRPr sz="1100">
              <a:latin typeface="Calibri"/>
              <a:cs typeface="Calibri"/>
            </a:endParaRPr>
          </a:p>
        </p:txBody>
      </p:sp>
      <p:sp>
        <p:nvSpPr>
          <p:cNvPr id="9" name="object 9"/>
          <p:cNvSpPr txBox="1"/>
          <p:nvPr/>
        </p:nvSpPr>
        <p:spPr>
          <a:xfrm>
            <a:off x="5631178" y="2699067"/>
            <a:ext cx="845821" cy="182101"/>
          </a:xfrm>
          <a:prstGeom prst="rect">
            <a:avLst/>
          </a:prstGeom>
        </p:spPr>
        <p:txBody>
          <a:bodyPr vert="horz" wrap="square" lIns="0" tIns="12700" rIns="0" bIns="0" rtlCol="0">
            <a:spAutoFit/>
          </a:bodyPr>
          <a:lstStyle/>
          <a:p>
            <a:pPr marL="12700">
              <a:lnSpc>
                <a:spcPct val="100000"/>
              </a:lnSpc>
              <a:spcBef>
                <a:spcPts val="100"/>
              </a:spcBef>
            </a:pPr>
            <a:r>
              <a:rPr sz="1100" spc="175" dirty="0">
                <a:latin typeface="Calibri"/>
                <a:cs typeface="Calibri"/>
              </a:rPr>
              <a:t>C</a:t>
            </a:r>
            <a:r>
              <a:rPr lang="en-US" sz="1100" spc="175" baseline="30000" dirty="0">
                <a:latin typeface="Calibri"/>
                <a:cs typeface="Calibri"/>
              </a:rPr>
              <a:t>d</a:t>
            </a:r>
            <a:r>
              <a:rPr sz="1100" spc="5" dirty="0">
                <a:latin typeface="Calibri"/>
                <a:cs typeface="Calibri"/>
              </a:rPr>
              <a:t> </a:t>
            </a:r>
            <a:r>
              <a:rPr sz="1100" spc="200" dirty="0">
                <a:latin typeface="Calibri"/>
                <a:cs typeface="Calibri"/>
              </a:rPr>
              <a:t>mod</a:t>
            </a:r>
            <a:r>
              <a:rPr lang="el-GR" sz="1100" spc="200" dirty="0">
                <a:latin typeface="Calibri"/>
                <a:cs typeface="Calibri"/>
              </a:rPr>
              <a:t> </a:t>
            </a:r>
            <a:r>
              <a:rPr lang="en-US" sz="1100" spc="200" dirty="0">
                <a:latin typeface="Calibri"/>
                <a:cs typeface="Calibri"/>
              </a:rPr>
              <a:t>n</a:t>
            </a:r>
            <a:endParaRPr sz="1100" dirty="0">
              <a:latin typeface="Calibri"/>
              <a:cs typeface="Calibri"/>
            </a:endParaRPr>
          </a:p>
        </p:txBody>
      </p:sp>
      <p:sp>
        <p:nvSpPr>
          <p:cNvPr id="10" name="object 10"/>
          <p:cNvSpPr txBox="1"/>
          <p:nvPr/>
        </p:nvSpPr>
        <p:spPr>
          <a:xfrm>
            <a:off x="7353934" y="2302192"/>
            <a:ext cx="1991995" cy="193040"/>
          </a:xfrm>
          <a:prstGeom prst="rect">
            <a:avLst/>
          </a:prstGeom>
        </p:spPr>
        <p:txBody>
          <a:bodyPr vert="horz" wrap="square" lIns="0" tIns="12700" rIns="0" bIns="0" rtlCol="0">
            <a:spAutoFit/>
          </a:bodyPr>
          <a:lstStyle/>
          <a:p>
            <a:pPr marL="12700">
              <a:lnSpc>
                <a:spcPct val="100000"/>
              </a:lnSpc>
              <a:spcBef>
                <a:spcPts val="100"/>
              </a:spcBef>
            </a:pPr>
            <a:r>
              <a:rPr sz="1100" spc="80" dirty="0">
                <a:latin typeface="Calibri"/>
                <a:cs typeface="Calibri"/>
              </a:rPr>
              <a:t>Κρυπτογραφημένο</a:t>
            </a:r>
            <a:r>
              <a:rPr sz="1100" spc="25" dirty="0">
                <a:latin typeface="Calibri"/>
                <a:cs typeface="Calibri"/>
              </a:rPr>
              <a:t> </a:t>
            </a:r>
            <a:r>
              <a:rPr sz="1100" spc="65" dirty="0">
                <a:latin typeface="Calibri"/>
                <a:cs typeface="Calibri"/>
              </a:rPr>
              <a:t>κείμενο:</a:t>
            </a:r>
            <a:r>
              <a:rPr sz="1100" spc="20" dirty="0">
                <a:latin typeface="Calibri"/>
                <a:cs typeface="Calibri"/>
              </a:rPr>
              <a:t> </a:t>
            </a:r>
            <a:r>
              <a:rPr sz="1100" spc="204" dirty="0">
                <a:latin typeface="Calibri"/>
                <a:cs typeface="Calibri"/>
              </a:rPr>
              <a:t>C</a:t>
            </a:r>
            <a:endParaRPr sz="1100">
              <a:latin typeface="Calibri"/>
              <a:cs typeface="Calibri"/>
            </a:endParaRPr>
          </a:p>
        </p:txBody>
      </p:sp>
      <p:grpSp>
        <p:nvGrpSpPr>
          <p:cNvPr id="11" name="object 11"/>
          <p:cNvGrpSpPr/>
          <p:nvPr/>
        </p:nvGrpSpPr>
        <p:grpSpPr>
          <a:xfrm>
            <a:off x="4401184" y="3182302"/>
            <a:ext cx="3046095" cy="70485"/>
            <a:chOff x="4401184" y="3182302"/>
            <a:chExt cx="3046095" cy="70485"/>
          </a:xfrm>
        </p:grpSpPr>
        <p:sp>
          <p:nvSpPr>
            <p:cNvPr id="12" name="object 12"/>
            <p:cNvSpPr/>
            <p:nvPr/>
          </p:nvSpPr>
          <p:spPr>
            <a:xfrm>
              <a:off x="4412614" y="3217544"/>
              <a:ext cx="3028315" cy="1270"/>
            </a:xfrm>
            <a:custGeom>
              <a:avLst/>
              <a:gdLst/>
              <a:ahLst/>
              <a:cxnLst/>
              <a:rect l="l" t="t" r="r" b="b"/>
              <a:pathLst>
                <a:path w="3028315" h="1269">
                  <a:moveTo>
                    <a:pt x="3028315" y="1269"/>
                  </a:moveTo>
                  <a:lnTo>
                    <a:pt x="0" y="0"/>
                  </a:lnTo>
                </a:path>
              </a:pathLst>
            </a:custGeom>
            <a:ln w="12700">
              <a:solidFill>
                <a:srgbClr val="000000"/>
              </a:solidFill>
            </a:ln>
          </p:spPr>
          <p:txBody>
            <a:bodyPr wrap="square" lIns="0" tIns="0" rIns="0" bIns="0" rtlCol="0"/>
            <a:lstStyle/>
            <a:p>
              <a:endParaRPr/>
            </a:p>
          </p:txBody>
        </p:sp>
        <p:sp>
          <p:nvSpPr>
            <p:cNvPr id="13" name="object 13"/>
            <p:cNvSpPr/>
            <p:nvPr/>
          </p:nvSpPr>
          <p:spPr>
            <a:xfrm>
              <a:off x="4401184" y="3182302"/>
              <a:ext cx="76200" cy="70485"/>
            </a:xfrm>
            <a:custGeom>
              <a:avLst/>
              <a:gdLst/>
              <a:ahLst/>
              <a:cxnLst/>
              <a:rect l="l" t="t" r="r" b="b"/>
              <a:pathLst>
                <a:path w="76200" h="70485">
                  <a:moveTo>
                    <a:pt x="76200" y="0"/>
                  </a:moveTo>
                  <a:lnTo>
                    <a:pt x="0" y="35242"/>
                  </a:lnTo>
                  <a:lnTo>
                    <a:pt x="76200" y="70485"/>
                  </a:lnTo>
                  <a:lnTo>
                    <a:pt x="46989" y="35242"/>
                  </a:lnTo>
                  <a:lnTo>
                    <a:pt x="76200" y="0"/>
                  </a:lnTo>
                  <a:close/>
                </a:path>
              </a:pathLst>
            </a:custGeom>
            <a:solidFill>
              <a:srgbClr val="000000"/>
            </a:solidFill>
          </p:spPr>
          <p:txBody>
            <a:bodyPr wrap="square" lIns="0" tIns="0" rIns="0" bIns="0" rtlCol="0"/>
            <a:lstStyle/>
            <a:p>
              <a:endParaRPr/>
            </a:p>
          </p:txBody>
        </p:sp>
      </p:grpSp>
      <p:sp>
        <p:nvSpPr>
          <p:cNvPr id="14" name="object 14"/>
          <p:cNvSpPr txBox="1"/>
          <p:nvPr/>
        </p:nvSpPr>
        <p:spPr>
          <a:xfrm>
            <a:off x="764540" y="3426459"/>
            <a:ext cx="11019155" cy="2207895"/>
          </a:xfrm>
          <a:prstGeom prst="rect">
            <a:avLst/>
          </a:prstGeom>
        </p:spPr>
        <p:txBody>
          <a:bodyPr vert="horz" wrap="square" lIns="0" tIns="101600" rIns="0" bIns="0" rtlCol="0">
            <a:spAutoFit/>
          </a:bodyPr>
          <a:lstStyle/>
          <a:p>
            <a:pPr marL="236854" indent="-224154">
              <a:lnSpc>
                <a:spcPct val="100000"/>
              </a:lnSpc>
              <a:spcBef>
                <a:spcPts val="800"/>
              </a:spcBef>
              <a:buClr>
                <a:srgbClr val="FFBA00"/>
              </a:buClr>
              <a:buSzPct val="128000"/>
              <a:buAutoNum type="arabicPeriod"/>
              <a:tabLst>
                <a:tab pos="236854" algn="l"/>
              </a:tabLst>
            </a:pPr>
            <a:r>
              <a:rPr sz="1250" spc="130" dirty="0">
                <a:solidFill>
                  <a:srgbClr val="0070BF"/>
                </a:solidFill>
                <a:latin typeface="Calibri"/>
                <a:cs typeface="Calibri"/>
              </a:rPr>
              <a:t>Πρόβλημα</a:t>
            </a:r>
            <a:r>
              <a:rPr sz="1250" spc="70" dirty="0">
                <a:solidFill>
                  <a:srgbClr val="0070BF"/>
                </a:solidFill>
                <a:latin typeface="Calibri"/>
                <a:cs typeface="Calibri"/>
              </a:rPr>
              <a:t> </a:t>
            </a:r>
            <a:r>
              <a:rPr sz="1250" spc="114" dirty="0">
                <a:solidFill>
                  <a:srgbClr val="0070BF"/>
                </a:solidFill>
                <a:latin typeface="Calibri"/>
                <a:cs typeface="Calibri"/>
              </a:rPr>
              <a:t>παραγοντοποίησης:</a:t>
            </a:r>
            <a:r>
              <a:rPr sz="1250" spc="70" dirty="0">
                <a:solidFill>
                  <a:srgbClr val="0070BF"/>
                </a:solidFill>
                <a:latin typeface="Calibri"/>
                <a:cs typeface="Calibri"/>
              </a:rPr>
              <a:t> </a:t>
            </a:r>
            <a:r>
              <a:rPr sz="1250" spc="114" dirty="0">
                <a:latin typeface="Calibri"/>
                <a:cs typeface="Calibri"/>
              </a:rPr>
              <a:t>n=pqυπολογίστε</a:t>
            </a:r>
            <a:r>
              <a:rPr sz="1250" spc="70" dirty="0">
                <a:latin typeface="Calibri"/>
                <a:cs typeface="Calibri"/>
              </a:rPr>
              <a:t> </a:t>
            </a:r>
            <a:r>
              <a:rPr sz="1250" spc="90" dirty="0">
                <a:latin typeface="Calibri"/>
                <a:cs typeface="Calibri"/>
              </a:rPr>
              <a:t>,q</a:t>
            </a:r>
            <a:endParaRPr sz="1250">
              <a:latin typeface="Calibri"/>
              <a:cs typeface="Calibri"/>
            </a:endParaRPr>
          </a:p>
          <a:p>
            <a:pPr marL="236854" indent="-224154">
              <a:lnSpc>
                <a:spcPts val="1880"/>
              </a:lnSpc>
              <a:spcBef>
                <a:spcPts val="705"/>
              </a:spcBef>
              <a:buClr>
                <a:srgbClr val="FFBA00"/>
              </a:buClr>
              <a:buSzPct val="128000"/>
              <a:buAutoNum type="arabicPeriod"/>
              <a:tabLst>
                <a:tab pos="236854" algn="l"/>
              </a:tabLst>
            </a:pPr>
            <a:r>
              <a:rPr sz="1250" spc="125" dirty="0">
                <a:solidFill>
                  <a:srgbClr val="0070BF"/>
                </a:solidFill>
                <a:latin typeface="Calibri"/>
                <a:cs typeface="Calibri"/>
              </a:rPr>
              <a:t>Εύρεση</a:t>
            </a:r>
            <a:r>
              <a:rPr sz="1250" spc="60" dirty="0">
                <a:solidFill>
                  <a:srgbClr val="0070BF"/>
                </a:solidFill>
                <a:latin typeface="Calibri"/>
                <a:cs typeface="Calibri"/>
              </a:rPr>
              <a:t> </a:t>
            </a:r>
            <a:r>
              <a:rPr sz="1250" spc="105" dirty="0">
                <a:solidFill>
                  <a:srgbClr val="0070BF"/>
                </a:solidFill>
                <a:latin typeface="Calibri"/>
                <a:cs typeface="Calibri"/>
              </a:rPr>
              <a:t>ιδιωτικού</a:t>
            </a:r>
            <a:r>
              <a:rPr sz="1250" spc="55" dirty="0">
                <a:solidFill>
                  <a:srgbClr val="0070BF"/>
                </a:solidFill>
                <a:latin typeface="Calibri"/>
                <a:cs typeface="Calibri"/>
              </a:rPr>
              <a:t> </a:t>
            </a:r>
            <a:r>
              <a:rPr sz="1250" spc="105" dirty="0">
                <a:solidFill>
                  <a:srgbClr val="0070BF"/>
                </a:solidFill>
                <a:latin typeface="Calibri"/>
                <a:cs typeface="Calibri"/>
              </a:rPr>
              <a:t>κλειδιού</a:t>
            </a:r>
            <a:r>
              <a:rPr sz="1250" spc="55" dirty="0">
                <a:solidFill>
                  <a:srgbClr val="0070BF"/>
                </a:solidFill>
                <a:latin typeface="Calibri"/>
                <a:cs typeface="Calibri"/>
              </a:rPr>
              <a:t> </a:t>
            </a:r>
            <a:r>
              <a:rPr sz="1250" spc="114" dirty="0">
                <a:solidFill>
                  <a:srgbClr val="0070BF"/>
                </a:solidFill>
                <a:latin typeface="Calibri"/>
                <a:cs typeface="Calibri"/>
              </a:rPr>
              <a:t>RSA:</a:t>
            </a:r>
            <a:r>
              <a:rPr sz="1250" spc="65" dirty="0">
                <a:solidFill>
                  <a:srgbClr val="0070BF"/>
                </a:solidFill>
                <a:latin typeface="Calibri"/>
                <a:cs typeface="Calibri"/>
              </a:rPr>
              <a:t> </a:t>
            </a:r>
            <a:r>
              <a:rPr sz="1250" spc="125" dirty="0">
                <a:latin typeface="Calibri"/>
                <a:cs typeface="Calibri"/>
              </a:rPr>
              <a:t>=d</a:t>
            </a:r>
            <a:r>
              <a:rPr sz="1250" spc="60" dirty="0">
                <a:latin typeface="Calibri"/>
                <a:cs typeface="Calibri"/>
              </a:rPr>
              <a:t> </a:t>
            </a:r>
            <a:r>
              <a:rPr sz="1250" spc="75" dirty="0">
                <a:latin typeface="Calibri"/>
                <a:cs typeface="Calibri"/>
              </a:rPr>
              <a:t>s.t.</a:t>
            </a:r>
            <a:r>
              <a:rPr sz="1250" spc="60" dirty="0">
                <a:latin typeface="Calibri"/>
                <a:cs typeface="Calibri"/>
              </a:rPr>
              <a:t> </a:t>
            </a:r>
            <a:r>
              <a:rPr sz="1250" spc="125" dirty="0">
                <a:latin typeface="Calibri"/>
                <a:cs typeface="Calibri"/>
              </a:rPr>
              <a:t>ed</a:t>
            </a:r>
            <a:r>
              <a:rPr sz="1250" spc="60" dirty="0">
                <a:latin typeface="Calibri"/>
                <a:cs typeface="Calibri"/>
              </a:rPr>
              <a:t> </a:t>
            </a:r>
            <a:r>
              <a:rPr sz="1250" spc="145" dirty="0">
                <a:latin typeface="Calibri"/>
                <a:cs typeface="Calibri"/>
              </a:rPr>
              <a:t>XML</a:t>
            </a:r>
            <a:r>
              <a:rPr sz="1250" spc="65" dirty="0">
                <a:latin typeface="Calibri"/>
                <a:cs typeface="Calibri"/>
              </a:rPr>
              <a:t> </a:t>
            </a:r>
            <a:r>
              <a:rPr sz="1250" spc="100" dirty="0">
                <a:latin typeface="Calibri"/>
                <a:cs typeface="Calibri"/>
              </a:rPr>
              <a:t>(Extensible</a:t>
            </a:r>
            <a:r>
              <a:rPr sz="1250" spc="65" dirty="0">
                <a:latin typeface="Calibri"/>
                <a:cs typeface="Calibri"/>
              </a:rPr>
              <a:t> </a:t>
            </a:r>
            <a:r>
              <a:rPr sz="1250" spc="130" dirty="0">
                <a:latin typeface="Calibri"/>
                <a:cs typeface="Calibri"/>
              </a:rPr>
              <a:t>Markup</a:t>
            </a:r>
            <a:r>
              <a:rPr sz="1250" spc="60" dirty="0">
                <a:latin typeface="Calibri"/>
                <a:cs typeface="Calibri"/>
              </a:rPr>
              <a:t> </a:t>
            </a:r>
            <a:r>
              <a:rPr sz="1250" spc="114" dirty="0">
                <a:latin typeface="Calibri"/>
                <a:cs typeface="Calibri"/>
              </a:rPr>
              <a:t>Language</a:t>
            </a:r>
            <a:r>
              <a:rPr sz="1250" spc="60" dirty="0">
                <a:latin typeface="Calibri"/>
                <a:cs typeface="Calibri"/>
              </a:rPr>
              <a:t> </a:t>
            </a:r>
            <a:r>
              <a:rPr sz="1250" spc="75" dirty="0">
                <a:latin typeface="Calibri"/>
                <a:cs typeface="Calibri"/>
              </a:rPr>
              <a:t>-</a:t>
            </a:r>
            <a:r>
              <a:rPr sz="1250" spc="60" dirty="0">
                <a:latin typeface="Calibri"/>
                <a:cs typeface="Calibri"/>
              </a:rPr>
              <a:t> </a:t>
            </a:r>
            <a:r>
              <a:rPr sz="1250" spc="125" dirty="0">
                <a:latin typeface="Calibri"/>
                <a:cs typeface="Calibri"/>
              </a:rPr>
              <a:t>δομημένη</a:t>
            </a:r>
            <a:r>
              <a:rPr sz="1250" spc="60" dirty="0">
                <a:latin typeface="Calibri"/>
                <a:cs typeface="Calibri"/>
              </a:rPr>
              <a:t> </a:t>
            </a:r>
            <a:r>
              <a:rPr sz="1250" spc="135" dirty="0">
                <a:latin typeface="Calibri"/>
                <a:cs typeface="Calibri"/>
              </a:rPr>
              <a:t>μορφή</a:t>
            </a:r>
            <a:r>
              <a:rPr sz="1250" spc="60" dirty="0">
                <a:latin typeface="Calibri"/>
                <a:cs typeface="Calibri"/>
              </a:rPr>
              <a:t> </a:t>
            </a:r>
            <a:r>
              <a:rPr sz="1250" spc="120" dirty="0">
                <a:latin typeface="Calibri"/>
                <a:cs typeface="Calibri"/>
              </a:rPr>
              <a:t>ανταλλαγής</a:t>
            </a:r>
            <a:r>
              <a:rPr sz="1250" spc="55" dirty="0">
                <a:latin typeface="Calibri"/>
                <a:cs typeface="Calibri"/>
              </a:rPr>
              <a:t> </a:t>
            </a:r>
            <a:r>
              <a:rPr sz="1250" spc="120" dirty="0">
                <a:latin typeface="Calibri"/>
                <a:cs typeface="Calibri"/>
              </a:rPr>
              <a:t>δεδομένωνn)</a:t>
            </a:r>
            <a:r>
              <a:rPr sz="1250" spc="65" dirty="0">
                <a:latin typeface="Calibri"/>
                <a:cs typeface="Calibri"/>
              </a:rPr>
              <a:t> </a:t>
            </a:r>
            <a:r>
              <a:rPr sz="1250" spc="125" dirty="0">
                <a:latin typeface="Calibri"/>
                <a:cs typeface="Calibri"/>
              </a:rPr>
              <a:t>1</a:t>
            </a:r>
            <a:endParaRPr sz="1250">
              <a:latin typeface="Calibri"/>
              <a:cs typeface="Calibri"/>
            </a:endParaRPr>
          </a:p>
          <a:p>
            <a:pPr marL="396240" marR="490855" indent="-182245">
              <a:lnSpc>
                <a:spcPct val="97100"/>
              </a:lnSpc>
              <a:spcBef>
                <a:spcPts val="15"/>
              </a:spcBef>
            </a:pPr>
            <a:r>
              <a:rPr sz="1600" dirty="0">
                <a:solidFill>
                  <a:srgbClr val="FFBA00"/>
                </a:solidFill>
                <a:latin typeface="Courier New"/>
                <a:cs typeface="Courier New"/>
              </a:rPr>
              <a:t>o</a:t>
            </a:r>
            <a:r>
              <a:rPr sz="1600" spc="-480" dirty="0">
                <a:solidFill>
                  <a:srgbClr val="FFBA00"/>
                </a:solidFill>
                <a:latin typeface="Courier New"/>
                <a:cs typeface="Courier New"/>
              </a:rPr>
              <a:t> </a:t>
            </a:r>
            <a:r>
              <a:rPr sz="1250" spc="125" dirty="0">
                <a:latin typeface="Calibri"/>
                <a:cs typeface="Calibri"/>
              </a:rPr>
              <a:t>=Δεδομένου</a:t>
            </a:r>
            <a:r>
              <a:rPr sz="1250" spc="60" dirty="0">
                <a:latin typeface="Calibri"/>
                <a:cs typeface="Calibri"/>
              </a:rPr>
              <a:t> </a:t>
            </a:r>
            <a:r>
              <a:rPr sz="1250" spc="95" dirty="0">
                <a:latin typeface="Calibri"/>
                <a:cs typeface="Calibri"/>
              </a:rPr>
              <a:t>ότιd,e)</a:t>
            </a:r>
            <a:r>
              <a:rPr sz="1250" spc="65" dirty="0">
                <a:latin typeface="Calibri"/>
                <a:cs typeface="Calibri"/>
              </a:rPr>
              <a:t> </a:t>
            </a:r>
            <a:r>
              <a:rPr sz="1250" spc="95" dirty="0">
                <a:latin typeface="Calibri"/>
                <a:cs typeface="Calibri"/>
              </a:rPr>
              <a:t>είναι</a:t>
            </a:r>
            <a:r>
              <a:rPr sz="1250" spc="60" dirty="0">
                <a:latin typeface="Calibri"/>
                <a:cs typeface="Calibri"/>
              </a:rPr>
              <a:t> </a:t>
            </a:r>
            <a:r>
              <a:rPr sz="1250" spc="105" dirty="0">
                <a:latin typeface="Calibri"/>
                <a:cs typeface="Calibri"/>
              </a:rPr>
              <a:t>τέτοια</a:t>
            </a:r>
            <a:r>
              <a:rPr sz="1250" spc="60" dirty="0">
                <a:latin typeface="Calibri"/>
                <a:cs typeface="Calibri"/>
              </a:rPr>
              <a:t> </a:t>
            </a:r>
            <a:r>
              <a:rPr sz="1250" spc="125" dirty="0">
                <a:latin typeface="Calibri"/>
                <a:cs typeface="Calibri"/>
              </a:rPr>
              <a:t>ώστε</a:t>
            </a:r>
            <a:r>
              <a:rPr sz="1250" spc="60" dirty="0">
                <a:latin typeface="Calibri"/>
                <a:cs typeface="Calibri"/>
              </a:rPr>
              <a:t> </a:t>
            </a:r>
            <a:r>
              <a:rPr sz="1250" spc="125" dirty="0">
                <a:latin typeface="Calibri"/>
                <a:cs typeface="Calibri"/>
              </a:rPr>
              <a:t>ed</a:t>
            </a:r>
            <a:r>
              <a:rPr sz="1250" spc="60" dirty="0">
                <a:latin typeface="Calibri"/>
                <a:cs typeface="Calibri"/>
              </a:rPr>
              <a:t> </a:t>
            </a:r>
            <a:r>
              <a:rPr sz="1250" spc="100" dirty="0">
                <a:latin typeface="Calibri"/>
                <a:cs typeface="Calibri"/>
              </a:rPr>
              <a:t>Extensible</a:t>
            </a:r>
            <a:r>
              <a:rPr sz="1250" spc="70" dirty="0">
                <a:latin typeface="Calibri"/>
                <a:cs typeface="Calibri"/>
              </a:rPr>
              <a:t> </a:t>
            </a:r>
            <a:r>
              <a:rPr sz="1250" spc="125" dirty="0">
                <a:latin typeface="Calibri"/>
                <a:cs typeface="Calibri"/>
              </a:rPr>
              <a:t>δομημένη</a:t>
            </a:r>
            <a:r>
              <a:rPr sz="1250" spc="65" dirty="0">
                <a:latin typeface="Calibri"/>
                <a:cs typeface="Calibri"/>
              </a:rPr>
              <a:t> </a:t>
            </a:r>
            <a:r>
              <a:rPr sz="1250" spc="135" dirty="0">
                <a:latin typeface="Calibri"/>
                <a:cs typeface="Calibri"/>
              </a:rPr>
              <a:t>μορφή</a:t>
            </a:r>
            <a:r>
              <a:rPr sz="1250" spc="60" dirty="0">
                <a:latin typeface="Calibri"/>
                <a:cs typeface="Calibri"/>
              </a:rPr>
              <a:t> </a:t>
            </a:r>
            <a:r>
              <a:rPr sz="1250" spc="120" dirty="0">
                <a:latin typeface="Calibri"/>
                <a:cs typeface="Calibri"/>
              </a:rPr>
              <a:t>ανταλλαγής</a:t>
            </a:r>
            <a:r>
              <a:rPr sz="1250" spc="60" dirty="0">
                <a:latin typeface="Calibri"/>
                <a:cs typeface="Calibri"/>
              </a:rPr>
              <a:t> </a:t>
            </a:r>
            <a:r>
              <a:rPr sz="1250" spc="125" dirty="0">
                <a:latin typeface="Calibri"/>
                <a:cs typeface="Calibri"/>
              </a:rPr>
              <a:t>δεδομένωνn</a:t>
            </a:r>
            <a:r>
              <a:rPr sz="1250" spc="65" dirty="0">
                <a:latin typeface="Calibri"/>
                <a:cs typeface="Calibri"/>
              </a:rPr>
              <a:t> </a:t>
            </a:r>
            <a:r>
              <a:rPr sz="1250" spc="125" dirty="0">
                <a:latin typeface="Calibri"/>
                <a:cs typeface="Calibri"/>
              </a:rPr>
              <a:t>1</a:t>
            </a:r>
            <a:r>
              <a:rPr sz="1250" spc="55" dirty="0">
                <a:latin typeface="Calibri"/>
                <a:cs typeface="Calibri"/>
              </a:rPr>
              <a:t> </a:t>
            </a:r>
            <a:r>
              <a:rPr sz="1250" spc="130" dirty="0">
                <a:latin typeface="Calibri"/>
                <a:cs typeface="Calibri"/>
              </a:rPr>
              <a:t>(mod</a:t>
            </a:r>
            <a:r>
              <a:rPr sz="1250" spc="65" dirty="0">
                <a:latin typeface="Calibri"/>
                <a:cs typeface="Calibri"/>
              </a:rPr>
              <a:t> </a:t>
            </a:r>
            <a:r>
              <a:rPr sz="1250" spc="80" dirty="0">
                <a:latin typeface="Calibri"/>
                <a:cs typeface="Calibri"/>
              </a:rPr>
              <a:t>(n)),</a:t>
            </a:r>
            <a:r>
              <a:rPr sz="1250" spc="60" dirty="0">
                <a:latin typeface="Calibri"/>
                <a:cs typeface="Calibri"/>
              </a:rPr>
              <a:t> </a:t>
            </a:r>
            <a:r>
              <a:rPr sz="1250" spc="114" dirty="0">
                <a:latin typeface="Calibri"/>
                <a:cs typeface="Calibri"/>
              </a:rPr>
              <a:t>υπάρχει</a:t>
            </a:r>
            <a:r>
              <a:rPr sz="1250" spc="60" dirty="0">
                <a:latin typeface="Calibri"/>
                <a:cs typeface="Calibri"/>
              </a:rPr>
              <a:t> </a:t>
            </a:r>
            <a:r>
              <a:rPr sz="1250" spc="114" dirty="0">
                <a:latin typeface="Calibri"/>
                <a:cs typeface="Calibri"/>
              </a:rPr>
              <a:t>ένας</a:t>
            </a:r>
            <a:r>
              <a:rPr sz="1250" spc="60" dirty="0">
                <a:latin typeface="Calibri"/>
                <a:cs typeface="Calibri"/>
              </a:rPr>
              <a:t> </a:t>
            </a:r>
            <a:r>
              <a:rPr sz="1250" spc="114" dirty="0">
                <a:latin typeface="Calibri"/>
                <a:cs typeface="Calibri"/>
              </a:rPr>
              <a:t>έξυπνος </a:t>
            </a:r>
            <a:r>
              <a:rPr sz="1250" spc="-270" dirty="0">
                <a:latin typeface="Calibri"/>
                <a:cs typeface="Calibri"/>
              </a:rPr>
              <a:t> </a:t>
            </a:r>
            <a:r>
              <a:rPr sz="1250" spc="114" dirty="0">
                <a:latin typeface="Calibri"/>
                <a:cs typeface="Calibri"/>
              </a:rPr>
              <a:t>αλγόριθμος</a:t>
            </a:r>
            <a:r>
              <a:rPr sz="1250" spc="50" dirty="0">
                <a:latin typeface="Calibri"/>
                <a:cs typeface="Calibri"/>
              </a:rPr>
              <a:t> </a:t>
            </a:r>
            <a:r>
              <a:rPr sz="1250" spc="105" dirty="0">
                <a:latin typeface="Calibri"/>
                <a:cs typeface="Calibri"/>
              </a:rPr>
              <a:t>για</a:t>
            </a:r>
            <a:r>
              <a:rPr sz="1250" spc="55" dirty="0">
                <a:latin typeface="Calibri"/>
                <a:cs typeface="Calibri"/>
              </a:rPr>
              <a:t> </a:t>
            </a:r>
            <a:r>
              <a:rPr sz="1250" spc="125" dirty="0">
                <a:latin typeface="Calibri"/>
                <a:cs typeface="Calibri"/>
              </a:rPr>
              <a:t>να</a:t>
            </a:r>
            <a:r>
              <a:rPr sz="1250" spc="55" dirty="0">
                <a:latin typeface="Calibri"/>
                <a:cs typeface="Calibri"/>
              </a:rPr>
              <a:t> </a:t>
            </a:r>
            <a:r>
              <a:rPr sz="1250" spc="120" dirty="0">
                <a:latin typeface="Calibri"/>
                <a:cs typeface="Calibri"/>
              </a:rPr>
              <a:t>υπολογίσουμε</a:t>
            </a:r>
            <a:r>
              <a:rPr sz="1250" spc="50" dirty="0">
                <a:latin typeface="Calibri"/>
                <a:cs typeface="Calibri"/>
              </a:rPr>
              <a:t> </a:t>
            </a:r>
            <a:r>
              <a:rPr sz="1250" spc="120" dirty="0">
                <a:latin typeface="Calibri"/>
                <a:cs typeface="Calibri"/>
              </a:rPr>
              <a:t>αποδοτικά</a:t>
            </a:r>
            <a:r>
              <a:rPr sz="1250" spc="55" dirty="0">
                <a:latin typeface="Calibri"/>
                <a:cs typeface="Calibri"/>
              </a:rPr>
              <a:t> </a:t>
            </a:r>
            <a:r>
              <a:rPr sz="1250" spc="110" dirty="0">
                <a:latin typeface="Calibri"/>
                <a:cs typeface="Calibri"/>
              </a:rPr>
              <a:t>τον</a:t>
            </a:r>
            <a:r>
              <a:rPr sz="1250" spc="55" dirty="0">
                <a:latin typeface="Calibri"/>
                <a:cs typeface="Calibri"/>
              </a:rPr>
              <a:t> </a:t>
            </a:r>
            <a:r>
              <a:rPr sz="1250" spc="125" dirty="0">
                <a:latin typeface="Calibri"/>
                <a:cs typeface="Calibri"/>
              </a:rPr>
              <a:t>παράγοντα</a:t>
            </a:r>
            <a:r>
              <a:rPr sz="1250" spc="55" dirty="0">
                <a:latin typeface="Calibri"/>
                <a:cs typeface="Calibri"/>
              </a:rPr>
              <a:t> </a:t>
            </a:r>
            <a:r>
              <a:rPr sz="1250" spc="95" dirty="0">
                <a:latin typeface="Calibri"/>
                <a:cs typeface="Calibri"/>
              </a:rPr>
              <a:t>n.</a:t>
            </a:r>
            <a:endParaRPr sz="1250">
              <a:latin typeface="Calibri"/>
              <a:cs typeface="Calibri"/>
            </a:endParaRPr>
          </a:p>
          <a:p>
            <a:pPr marL="396240" lvl="1" indent="-182880">
              <a:lnSpc>
                <a:spcPct val="100000"/>
              </a:lnSpc>
              <a:spcBef>
                <a:spcPts val="130"/>
              </a:spcBef>
              <a:buClr>
                <a:srgbClr val="FFBA00"/>
              </a:buClr>
              <a:buSzPct val="128000"/>
              <a:buFont typeface="Courier New"/>
              <a:buChar char="o"/>
              <a:tabLst>
                <a:tab pos="396240" algn="l"/>
              </a:tabLst>
            </a:pPr>
            <a:r>
              <a:rPr sz="1250" spc="80" dirty="0">
                <a:solidFill>
                  <a:srgbClr val="BF0000"/>
                </a:solidFill>
                <a:latin typeface="Calibri"/>
                <a:cs typeface="Calibri"/>
              </a:rPr>
              <a:t>Συνέπεια:</a:t>
            </a:r>
            <a:r>
              <a:rPr sz="1250" spc="35" dirty="0">
                <a:solidFill>
                  <a:srgbClr val="BF0000"/>
                </a:solidFill>
                <a:latin typeface="Calibri"/>
                <a:cs typeface="Calibri"/>
              </a:rPr>
              <a:t> </a:t>
            </a:r>
            <a:r>
              <a:rPr sz="1250" spc="85" dirty="0">
                <a:solidFill>
                  <a:srgbClr val="BF0000"/>
                </a:solidFill>
                <a:latin typeface="Calibri"/>
                <a:cs typeface="Calibri"/>
              </a:rPr>
              <a:t>δεν</a:t>
            </a:r>
            <a:r>
              <a:rPr sz="1250" spc="40" dirty="0">
                <a:solidFill>
                  <a:srgbClr val="BF0000"/>
                </a:solidFill>
                <a:latin typeface="Calibri"/>
                <a:cs typeface="Calibri"/>
              </a:rPr>
              <a:t> </a:t>
            </a:r>
            <a:r>
              <a:rPr sz="1250" spc="70" dirty="0">
                <a:solidFill>
                  <a:srgbClr val="BF0000"/>
                </a:solidFill>
                <a:latin typeface="Calibri"/>
                <a:cs typeface="Calibri"/>
              </a:rPr>
              <a:t>είναι</a:t>
            </a:r>
            <a:r>
              <a:rPr sz="1250" spc="40" dirty="0">
                <a:solidFill>
                  <a:srgbClr val="BF0000"/>
                </a:solidFill>
                <a:latin typeface="Calibri"/>
                <a:cs typeface="Calibri"/>
              </a:rPr>
              <a:t> </a:t>
            </a:r>
            <a:r>
              <a:rPr sz="1250" spc="90" dirty="0">
                <a:solidFill>
                  <a:srgbClr val="BF0000"/>
                </a:solidFill>
                <a:latin typeface="Calibri"/>
                <a:cs typeface="Calibri"/>
              </a:rPr>
              <a:t>δυνατή</a:t>
            </a:r>
            <a:r>
              <a:rPr sz="1250" spc="50" dirty="0">
                <a:solidFill>
                  <a:srgbClr val="BF0000"/>
                </a:solidFill>
                <a:latin typeface="Calibri"/>
                <a:cs typeface="Calibri"/>
              </a:rPr>
              <a:t> </a:t>
            </a:r>
            <a:r>
              <a:rPr sz="1250" spc="90" dirty="0">
                <a:solidFill>
                  <a:srgbClr val="BF0000"/>
                </a:solidFill>
                <a:latin typeface="Calibri"/>
                <a:cs typeface="Calibri"/>
              </a:rPr>
              <a:t>ητου</a:t>
            </a:r>
            <a:r>
              <a:rPr sz="1250" spc="40" dirty="0">
                <a:solidFill>
                  <a:srgbClr val="BF0000"/>
                </a:solidFill>
                <a:latin typeface="Calibri"/>
                <a:cs typeface="Calibri"/>
              </a:rPr>
              <a:t> </a:t>
            </a:r>
            <a:r>
              <a:rPr sz="1250" spc="85" dirty="0">
                <a:solidFill>
                  <a:srgbClr val="BF0000"/>
                </a:solidFill>
                <a:latin typeface="Calibri"/>
                <a:cs typeface="Calibri"/>
              </a:rPr>
              <a:t>συντελεστή</a:t>
            </a:r>
            <a:r>
              <a:rPr sz="1250" spc="50" dirty="0">
                <a:solidFill>
                  <a:srgbClr val="BF0000"/>
                </a:solidFill>
                <a:latin typeface="Calibri"/>
                <a:cs typeface="Calibri"/>
              </a:rPr>
              <a:t> </a:t>
            </a:r>
            <a:r>
              <a:rPr sz="1250" spc="95" dirty="0">
                <a:solidFill>
                  <a:srgbClr val="BF0000"/>
                </a:solidFill>
                <a:latin typeface="Calibri"/>
                <a:cs typeface="Calibri"/>
              </a:rPr>
              <a:t>n</a:t>
            </a:r>
            <a:r>
              <a:rPr sz="1250" spc="45" dirty="0">
                <a:solidFill>
                  <a:srgbClr val="BF0000"/>
                </a:solidFill>
                <a:latin typeface="Calibri"/>
                <a:cs typeface="Calibri"/>
              </a:rPr>
              <a:t> </a:t>
            </a:r>
            <a:r>
              <a:rPr sz="1250" spc="90" dirty="0">
                <a:solidFill>
                  <a:srgbClr val="BF0000"/>
                </a:solidFill>
                <a:latin typeface="Calibri"/>
                <a:cs typeface="Calibri"/>
              </a:rPr>
              <a:t>πολλούς</a:t>
            </a:r>
            <a:endParaRPr sz="1250">
              <a:latin typeface="Calibri"/>
              <a:cs typeface="Calibri"/>
            </a:endParaRPr>
          </a:p>
          <a:p>
            <a:pPr marL="12700">
              <a:lnSpc>
                <a:spcPts val="1875"/>
              </a:lnSpc>
              <a:spcBef>
                <a:spcPts val="855"/>
              </a:spcBef>
            </a:pPr>
            <a:r>
              <a:rPr sz="1600" spc="-5" dirty="0">
                <a:solidFill>
                  <a:srgbClr val="FFBA00"/>
                </a:solidFill>
                <a:latin typeface="Calibri"/>
                <a:cs typeface="Calibri"/>
              </a:rPr>
              <a:t>3.</a:t>
            </a:r>
            <a:r>
              <a:rPr sz="1600" spc="190" dirty="0">
                <a:solidFill>
                  <a:srgbClr val="FFBA00"/>
                </a:solidFill>
                <a:latin typeface="Calibri"/>
                <a:cs typeface="Calibri"/>
              </a:rPr>
              <a:t> </a:t>
            </a:r>
            <a:r>
              <a:rPr sz="1250" spc="130" dirty="0">
                <a:latin typeface="Calibri"/>
                <a:cs typeface="Calibri"/>
              </a:rPr>
              <a:t>=</a:t>
            </a:r>
            <a:r>
              <a:rPr sz="1250" spc="130" dirty="0">
                <a:solidFill>
                  <a:srgbClr val="0070BF"/>
                </a:solidFill>
                <a:latin typeface="Calibri"/>
                <a:cs typeface="Calibri"/>
              </a:rPr>
              <a:t>Πρόβλημα</a:t>
            </a:r>
            <a:r>
              <a:rPr sz="1250" spc="60" dirty="0">
                <a:solidFill>
                  <a:srgbClr val="0070BF"/>
                </a:solidFill>
                <a:latin typeface="Calibri"/>
                <a:cs typeface="Calibri"/>
              </a:rPr>
              <a:t> </a:t>
            </a:r>
            <a:r>
              <a:rPr sz="1250" spc="114" dirty="0">
                <a:solidFill>
                  <a:srgbClr val="0070BF"/>
                </a:solidFill>
                <a:latin typeface="Calibri"/>
                <a:cs typeface="Calibri"/>
              </a:rPr>
              <a:t>RSA:</a:t>
            </a:r>
            <a:r>
              <a:rPr sz="1250" spc="55" dirty="0">
                <a:solidFill>
                  <a:srgbClr val="0070BF"/>
                </a:solidFill>
                <a:latin typeface="Calibri"/>
                <a:cs typeface="Calibri"/>
              </a:rPr>
              <a:t> </a:t>
            </a:r>
            <a:r>
              <a:rPr sz="1250" spc="135" dirty="0">
                <a:latin typeface="Calibri"/>
                <a:cs typeface="Calibri"/>
              </a:rPr>
              <a:t>Από</a:t>
            </a:r>
            <a:r>
              <a:rPr sz="1250" spc="55" dirty="0">
                <a:latin typeface="Calibri"/>
                <a:cs typeface="Calibri"/>
              </a:rPr>
              <a:t> </a:t>
            </a:r>
            <a:r>
              <a:rPr sz="1250" spc="120" dirty="0">
                <a:latin typeface="Calibri"/>
                <a:cs typeface="Calibri"/>
              </a:rPr>
              <a:t>τα</a:t>
            </a:r>
            <a:r>
              <a:rPr sz="1250" spc="60" dirty="0">
                <a:latin typeface="Calibri"/>
                <a:cs typeface="Calibri"/>
              </a:rPr>
              <a:t> </a:t>
            </a:r>
            <a:r>
              <a:rPr sz="1250" spc="100" dirty="0">
                <a:latin typeface="Calibri"/>
                <a:cs typeface="Calibri"/>
              </a:rPr>
              <a:t>(n,eκαι</a:t>
            </a:r>
            <a:r>
              <a:rPr sz="1250" spc="60" dirty="0">
                <a:latin typeface="Calibri"/>
                <a:cs typeface="Calibri"/>
              </a:rPr>
              <a:t> </a:t>
            </a:r>
            <a:r>
              <a:rPr sz="1250" spc="114" dirty="0">
                <a:latin typeface="Calibri"/>
                <a:cs typeface="Calibri"/>
              </a:rPr>
              <a:t>το</a:t>
            </a:r>
            <a:r>
              <a:rPr sz="1250" spc="60" dirty="0">
                <a:latin typeface="Calibri"/>
                <a:cs typeface="Calibri"/>
              </a:rPr>
              <a:t> </a:t>
            </a:r>
            <a:r>
              <a:rPr sz="1250" spc="95" dirty="0">
                <a:latin typeface="Calibri"/>
                <a:cs typeface="Calibri"/>
              </a:rPr>
              <a:t>C,</a:t>
            </a:r>
            <a:r>
              <a:rPr sz="1250" spc="55" dirty="0">
                <a:latin typeface="Calibri"/>
                <a:cs typeface="Calibri"/>
              </a:rPr>
              <a:t> </a:t>
            </a:r>
            <a:r>
              <a:rPr sz="1250" spc="114" dirty="0">
                <a:latin typeface="Calibri"/>
                <a:cs typeface="Calibri"/>
              </a:rPr>
              <a:t>υπολογίστε</a:t>
            </a:r>
            <a:r>
              <a:rPr sz="1250" spc="55" dirty="0">
                <a:latin typeface="Calibri"/>
                <a:cs typeface="Calibri"/>
              </a:rPr>
              <a:t> </a:t>
            </a:r>
            <a:r>
              <a:rPr sz="1250" spc="114" dirty="0">
                <a:latin typeface="Calibri"/>
                <a:cs typeface="Calibri"/>
              </a:rPr>
              <a:t>το</a:t>
            </a:r>
            <a:r>
              <a:rPr sz="1250" spc="60" dirty="0">
                <a:latin typeface="Calibri"/>
                <a:cs typeface="Calibri"/>
              </a:rPr>
              <a:t> </a:t>
            </a:r>
            <a:r>
              <a:rPr sz="1250" spc="215" dirty="0">
                <a:latin typeface="Calibri"/>
                <a:cs typeface="Calibri"/>
              </a:rPr>
              <a:t>M</a:t>
            </a:r>
            <a:r>
              <a:rPr sz="1250" spc="60" dirty="0">
                <a:latin typeface="Calibri"/>
                <a:cs typeface="Calibri"/>
              </a:rPr>
              <a:t> </a:t>
            </a:r>
            <a:r>
              <a:rPr sz="1250" spc="114" dirty="0">
                <a:latin typeface="Calibri"/>
                <a:cs typeface="Calibri"/>
              </a:rPr>
              <a:t>το</a:t>
            </a:r>
            <a:r>
              <a:rPr sz="1250" spc="60" dirty="0">
                <a:latin typeface="Calibri"/>
                <a:cs typeface="Calibri"/>
              </a:rPr>
              <a:t> </a:t>
            </a:r>
            <a:r>
              <a:rPr sz="1250" spc="130" dirty="0">
                <a:latin typeface="Calibri"/>
                <a:cs typeface="Calibri"/>
              </a:rPr>
              <a:t>C</a:t>
            </a:r>
            <a:r>
              <a:rPr sz="1250" spc="60" dirty="0">
                <a:latin typeface="Calibri"/>
                <a:cs typeface="Calibri"/>
              </a:rPr>
              <a:t> </a:t>
            </a:r>
            <a:r>
              <a:rPr sz="1250" spc="145" dirty="0">
                <a:latin typeface="Calibri"/>
                <a:cs typeface="Calibri"/>
              </a:rPr>
              <a:t>XML</a:t>
            </a:r>
            <a:r>
              <a:rPr sz="1250" spc="60" dirty="0">
                <a:latin typeface="Calibri"/>
                <a:cs typeface="Calibri"/>
              </a:rPr>
              <a:t> </a:t>
            </a:r>
            <a:r>
              <a:rPr sz="1250" spc="100" dirty="0">
                <a:latin typeface="Calibri"/>
                <a:cs typeface="Calibri"/>
              </a:rPr>
              <a:t>(Extensible</a:t>
            </a:r>
            <a:r>
              <a:rPr sz="1250" spc="65" dirty="0">
                <a:latin typeface="Calibri"/>
                <a:cs typeface="Calibri"/>
              </a:rPr>
              <a:t> </a:t>
            </a:r>
            <a:r>
              <a:rPr sz="1250" spc="130" dirty="0">
                <a:latin typeface="Calibri"/>
                <a:cs typeface="Calibri"/>
              </a:rPr>
              <a:t>Markup</a:t>
            </a:r>
            <a:r>
              <a:rPr sz="1250" spc="60" dirty="0">
                <a:latin typeface="Calibri"/>
                <a:cs typeface="Calibri"/>
              </a:rPr>
              <a:t> </a:t>
            </a:r>
            <a:r>
              <a:rPr sz="1250" spc="114" dirty="0">
                <a:latin typeface="Calibri"/>
                <a:cs typeface="Calibri"/>
              </a:rPr>
              <a:t>Language</a:t>
            </a:r>
            <a:r>
              <a:rPr sz="1250" spc="400" dirty="0">
                <a:latin typeface="Calibri"/>
                <a:cs typeface="Calibri"/>
              </a:rPr>
              <a:t> </a:t>
            </a:r>
            <a:r>
              <a:rPr sz="1250" spc="125" dirty="0">
                <a:latin typeface="Calibri"/>
                <a:cs typeface="Calibri"/>
              </a:rPr>
              <a:t>δομημένη</a:t>
            </a:r>
            <a:r>
              <a:rPr sz="1250" spc="60" dirty="0">
                <a:latin typeface="Calibri"/>
                <a:cs typeface="Calibri"/>
              </a:rPr>
              <a:t> </a:t>
            </a:r>
            <a:r>
              <a:rPr sz="1250" spc="135" dirty="0">
                <a:latin typeface="Calibri"/>
                <a:cs typeface="Calibri"/>
              </a:rPr>
              <a:t>μορφή</a:t>
            </a:r>
            <a:r>
              <a:rPr sz="1250" spc="60" dirty="0">
                <a:latin typeface="Calibri"/>
                <a:cs typeface="Calibri"/>
              </a:rPr>
              <a:t> </a:t>
            </a:r>
            <a:r>
              <a:rPr sz="1250" spc="120" dirty="0">
                <a:latin typeface="Calibri"/>
                <a:cs typeface="Calibri"/>
              </a:rPr>
              <a:t>ανταλλαγής</a:t>
            </a:r>
            <a:r>
              <a:rPr sz="1250" spc="55" dirty="0">
                <a:latin typeface="Calibri"/>
                <a:cs typeface="Calibri"/>
              </a:rPr>
              <a:t> </a:t>
            </a:r>
            <a:r>
              <a:rPr sz="1250" spc="125" dirty="0">
                <a:latin typeface="Calibri"/>
                <a:cs typeface="Calibri"/>
              </a:rPr>
              <a:t>δεδομένωνn</a:t>
            </a:r>
            <a:endParaRPr sz="1250">
              <a:latin typeface="Calibri"/>
              <a:cs typeface="Calibri"/>
            </a:endParaRPr>
          </a:p>
          <a:p>
            <a:pPr marL="396240" lvl="1" indent="-182880">
              <a:lnSpc>
                <a:spcPts val="1875"/>
              </a:lnSpc>
              <a:buClr>
                <a:srgbClr val="FFBA00"/>
              </a:buClr>
              <a:buSzPct val="128000"/>
              <a:buFont typeface="Courier New"/>
              <a:buChar char="o"/>
              <a:tabLst>
                <a:tab pos="396240" algn="l"/>
              </a:tabLst>
            </a:pPr>
            <a:r>
              <a:rPr sz="1250" spc="155" dirty="0">
                <a:latin typeface="Calibri"/>
                <a:cs typeface="Calibri"/>
              </a:rPr>
              <a:t>Ή</a:t>
            </a:r>
            <a:r>
              <a:rPr sz="1250" spc="50" dirty="0">
                <a:latin typeface="Calibri"/>
                <a:cs typeface="Calibri"/>
              </a:rPr>
              <a:t> </a:t>
            </a:r>
            <a:r>
              <a:rPr sz="1250" spc="114" dirty="0">
                <a:latin typeface="Calibri"/>
                <a:cs typeface="Calibri"/>
              </a:rPr>
              <a:t>αλλιώς</a:t>
            </a:r>
            <a:r>
              <a:rPr sz="1250" spc="50" dirty="0">
                <a:latin typeface="Calibri"/>
                <a:cs typeface="Calibri"/>
              </a:rPr>
              <a:t> </a:t>
            </a:r>
            <a:r>
              <a:rPr sz="1250" spc="110" dirty="0">
                <a:latin typeface="Calibri"/>
                <a:cs typeface="Calibri"/>
              </a:rPr>
              <a:t>υπολογιστική</a:t>
            </a:r>
            <a:r>
              <a:rPr sz="1250" spc="50" dirty="0">
                <a:latin typeface="Calibri"/>
                <a:cs typeface="Calibri"/>
              </a:rPr>
              <a:t> </a:t>
            </a:r>
            <a:r>
              <a:rPr sz="1250" spc="110" dirty="0">
                <a:latin typeface="Calibri"/>
                <a:cs typeface="Calibri"/>
              </a:rPr>
              <a:t>της</a:t>
            </a:r>
            <a:r>
              <a:rPr sz="1250" spc="55" dirty="0">
                <a:latin typeface="Calibri"/>
                <a:cs typeface="Calibri"/>
              </a:rPr>
              <a:t> </a:t>
            </a:r>
            <a:r>
              <a:rPr sz="1250" spc="80" dirty="0">
                <a:latin typeface="Calibri"/>
                <a:cs typeface="Calibri"/>
              </a:rPr>
              <a:t>ε'</a:t>
            </a:r>
            <a:r>
              <a:rPr sz="1250" spc="50" dirty="0">
                <a:latin typeface="Calibri"/>
                <a:cs typeface="Calibri"/>
              </a:rPr>
              <a:t> </a:t>
            </a:r>
            <a:r>
              <a:rPr sz="1250" spc="105" dirty="0">
                <a:latin typeface="Calibri"/>
                <a:cs typeface="Calibri"/>
              </a:rPr>
              <a:t>ρίζας</a:t>
            </a:r>
            <a:r>
              <a:rPr sz="1250" spc="45" dirty="0">
                <a:latin typeface="Calibri"/>
                <a:cs typeface="Calibri"/>
              </a:rPr>
              <a:t> </a:t>
            </a:r>
            <a:r>
              <a:rPr sz="1250" spc="120" dirty="0">
                <a:latin typeface="Calibri"/>
                <a:cs typeface="Calibri"/>
              </a:rPr>
              <a:t>του</a:t>
            </a:r>
            <a:r>
              <a:rPr sz="1250" spc="55" dirty="0">
                <a:latin typeface="Calibri"/>
                <a:cs typeface="Calibri"/>
              </a:rPr>
              <a:t> </a:t>
            </a:r>
            <a:r>
              <a:rPr sz="1250" spc="95" dirty="0">
                <a:latin typeface="Calibri"/>
                <a:cs typeface="Calibri"/>
              </a:rPr>
              <a:t>C.</a:t>
            </a:r>
            <a:endParaRPr sz="1250">
              <a:latin typeface="Calibri"/>
              <a:cs typeface="Calibri"/>
            </a:endParaRPr>
          </a:p>
          <a:p>
            <a:pPr marL="396240" lvl="1" indent="-182880">
              <a:lnSpc>
                <a:spcPct val="100000"/>
              </a:lnSpc>
              <a:spcBef>
                <a:spcPts val="65"/>
              </a:spcBef>
              <a:buClr>
                <a:srgbClr val="FFBA00"/>
              </a:buClr>
              <a:buSzPct val="128000"/>
              <a:buFont typeface="Courier New"/>
              <a:buChar char="o"/>
              <a:tabLst>
                <a:tab pos="396240" algn="l"/>
              </a:tabLst>
            </a:pPr>
            <a:r>
              <a:rPr sz="1250" spc="160" dirty="0">
                <a:latin typeface="Calibri"/>
                <a:cs typeface="Calibri"/>
              </a:rPr>
              <a:t>Μπορεί</a:t>
            </a:r>
            <a:r>
              <a:rPr sz="1250" spc="70" dirty="0">
                <a:latin typeface="Calibri"/>
                <a:cs typeface="Calibri"/>
              </a:rPr>
              <a:t> </a:t>
            </a:r>
            <a:r>
              <a:rPr sz="1250" spc="155" dirty="0">
                <a:latin typeface="Calibri"/>
                <a:cs typeface="Calibri"/>
              </a:rPr>
              <a:t>να</a:t>
            </a:r>
            <a:r>
              <a:rPr sz="1250" spc="75" dirty="0">
                <a:latin typeface="Calibri"/>
                <a:cs typeface="Calibri"/>
              </a:rPr>
              <a:t> </a:t>
            </a:r>
            <a:r>
              <a:rPr sz="1250" spc="135" dirty="0">
                <a:latin typeface="Calibri"/>
                <a:cs typeface="Calibri"/>
              </a:rPr>
              <a:t>επιλυθεί</a:t>
            </a:r>
            <a:r>
              <a:rPr sz="1250" spc="70" dirty="0">
                <a:latin typeface="Calibri"/>
                <a:cs typeface="Calibri"/>
              </a:rPr>
              <a:t> </a:t>
            </a:r>
            <a:r>
              <a:rPr sz="1250" spc="160" dirty="0">
                <a:latin typeface="Calibri"/>
                <a:cs typeface="Calibri"/>
              </a:rPr>
              <a:t>αν</a:t>
            </a:r>
            <a:r>
              <a:rPr sz="1250" spc="70" dirty="0">
                <a:latin typeface="Calibri"/>
                <a:cs typeface="Calibri"/>
              </a:rPr>
              <a:t> </a:t>
            </a:r>
            <a:r>
              <a:rPr sz="1250" spc="145" dirty="0">
                <a:latin typeface="Calibri"/>
                <a:cs typeface="Calibri"/>
              </a:rPr>
              <a:t>μπορεί</a:t>
            </a:r>
            <a:r>
              <a:rPr sz="1250" spc="70" dirty="0">
                <a:latin typeface="Calibri"/>
                <a:cs typeface="Calibri"/>
              </a:rPr>
              <a:t> </a:t>
            </a:r>
            <a:r>
              <a:rPr sz="1250" spc="155" dirty="0">
                <a:latin typeface="Calibri"/>
                <a:cs typeface="Calibri"/>
              </a:rPr>
              <a:t>να</a:t>
            </a:r>
            <a:r>
              <a:rPr sz="1250" spc="80" dirty="0">
                <a:latin typeface="Calibri"/>
                <a:cs typeface="Calibri"/>
              </a:rPr>
              <a:t> </a:t>
            </a:r>
            <a:r>
              <a:rPr sz="1250" spc="135" dirty="0">
                <a:latin typeface="Calibri"/>
                <a:cs typeface="Calibri"/>
              </a:rPr>
              <a:t>παραγοντοποιηθεί</a:t>
            </a:r>
            <a:endParaRPr sz="1250">
              <a:latin typeface="Calibri"/>
              <a:cs typeface="Calibri"/>
            </a:endParaRPr>
          </a:p>
        </p:txBody>
      </p:sp>
      <p:sp>
        <p:nvSpPr>
          <p:cNvPr id="15" name="object 15"/>
          <p:cNvSpPr txBox="1"/>
          <p:nvPr/>
        </p:nvSpPr>
        <p:spPr>
          <a:xfrm>
            <a:off x="10632757" y="619150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15</a:t>
            </a:r>
            <a:endParaRPr sz="1100">
              <a:latin typeface="Arial"/>
              <a:cs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03565" y="6019165"/>
            <a:ext cx="1530032" cy="612140"/>
          </a:xfrm>
          <a:prstGeom prst="rect">
            <a:avLst/>
          </a:prstGeom>
        </p:spPr>
      </p:pic>
      <p:sp>
        <p:nvSpPr>
          <p:cNvPr id="3" name="object 3"/>
          <p:cNvSpPr txBox="1">
            <a:spLocks noGrp="1"/>
          </p:cNvSpPr>
          <p:nvPr>
            <p:ph type="title"/>
          </p:nvPr>
        </p:nvSpPr>
        <p:spPr>
          <a:xfrm>
            <a:off x="875030" y="366395"/>
            <a:ext cx="6973570" cy="775853"/>
          </a:xfrm>
          <a:prstGeom prst="rect">
            <a:avLst/>
          </a:prstGeom>
        </p:spPr>
        <p:txBody>
          <a:bodyPr vert="horz" wrap="square" lIns="0" tIns="57150" rIns="0" bIns="0" rtlCol="0">
            <a:spAutoFit/>
          </a:bodyPr>
          <a:lstStyle/>
          <a:p>
            <a:pPr marL="12700" marR="5080">
              <a:lnSpc>
                <a:spcPts val="2750"/>
              </a:lnSpc>
              <a:spcBef>
                <a:spcPts val="450"/>
              </a:spcBef>
            </a:pPr>
            <a:r>
              <a:rPr sz="2550" spc="125" dirty="0"/>
              <a:t>Κατασκευή</a:t>
            </a:r>
            <a:r>
              <a:rPr sz="2550" spc="55" dirty="0"/>
              <a:t> </a:t>
            </a:r>
            <a:r>
              <a:rPr sz="2550" spc="190" dirty="0"/>
              <a:t>MAC</a:t>
            </a:r>
            <a:r>
              <a:rPr sz="2550" spc="55" dirty="0"/>
              <a:t> </a:t>
            </a:r>
            <a:r>
              <a:rPr sz="2550" spc="125" dirty="0"/>
              <a:t>από </a:t>
            </a:r>
            <a:r>
              <a:rPr sz="2550" spc="105" dirty="0"/>
              <a:t>συναρτήσεις </a:t>
            </a:r>
            <a:r>
              <a:rPr sz="2550" spc="110" dirty="0"/>
              <a:t> </a:t>
            </a:r>
            <a:r>
              <a:rPr sz="2550" spc="114" dirty="0"/>
              <a:t>κατακερματισμού</a:t>
            </a:r>
            <a:endParaRPr sz="2550" dirty="0"/>
          </a:p>
        </p:txBody>
      </p:sp>
      <p:sp>
        <p:nvSpPr>
          <p:cNvPr id="6" name="object 6"/>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r>
              <a:rPr sz="850" spc="40" dirty="0">
                <a:latin typeface="Calibri"/>
                <a:cs typeface="Calibri"/>
              </a:rPr>
              <a:t>19</a:t>
            </a:r>
            <a:endParaRPr sz="850">
              <a:latin typeface="Calibri"/>
              <a:cs typeface="Calibri"/>
            </a:endParaRPr>
          </a:p>
        </p:txBody>
      </p:sp>
      <p:sp>
        <p:nvSpPr>
          <p:cNvPr id="5" name="object 5"/>
          <p:cNvSpPr txBox="1"/>
          <p:nvPr/>
        </p:nvSpPr>
        <p:spPr>
          <a:xfrm>
            <a:off x="685800" y="1828800"/>
            <a:ext cx="7696200" cy="3634328"/>
          </a:xfrm>
          <a:prstGeom prst="rect">
            <a:avLst/>
          </a:prstGeom>
        </p:spPr>
        <p:txBody>
          <a:bodyPr vert="horz" wrap="square" lIns="0" tIns="7620" rIns="0" bIns="0" rtlCol="0">
            <a:spAutoFit/>
          </a:bodyPr>
          <a:lstStyle/>
          <a:p>
            <a:pPr marL="286385" indent="-273685">
              <a:lnSpc>
                <a:spcPct val="100000"/>
              </a:lnSpc>
              <a:spcBef>
                <a:spcPts val="60"/>
              </a:spcBef>
              <a:buClr>
                <a:srgbClr val="FFBA00"/>
              </a:buClr>
              <a:buSzPct val="127272"/>
              <a:buFont typeface="Courier New"/>
              <a:buChar char="o"/>
              <a:tabLst>
                <a:tab pos="285750" algn="l"/>
                <a:tab pos="286385" algn="l"/>
              </a:tabLst>
            </a:pPr>
            <a:r>
              <a:rPr lang="el-GR" sz="1400" spc="170" dirty="0">
                <a:latin typeface="Calibri"/>
                <a:cs typeface="Calibri"/>
              </a:rPr>
              <a:t>Ανασφαλές MAC με Συνάρτηση Κατακερματισμού</a:t>
            </a:r>
          </a:p>
          <a:p>
            <a:pPr marL="286385" indent="-273685">
              <a:lnSpc>
                <a:spcPct val="100000"/>
              </a:lnSpc>
              <a:spcBef>
                <a:spcPts val="60"/>
              </a:spcBef>
              <a:buClr>
                <a:srgbClr val="FFBA00"/>
              </a:buClr>
              <a:buSzPct val="127272"/>
              <a:buFont typeface="Courier New"/>
              <a:buChar char="o"/>
              <a:tabLst>
                <a:tab pos="285750" algn="l"/>
                <a:tab pos="286385" algn="l"/>
              </a:tabLst>
            </a:pPr>
            <a:endParaRPr lang="el-GR" sz="1400" spc="170" dirty="0">
              <a:latin typeface="Calibri"/>
              <a:cs typeface="Calibri"/>
            </a:endParaRPr>
          </a:p>
          <a:p>
            <a:pPr marL="286385" indent="-273685">
              <a:lnSpc>
                <a:spcPct val="100000"/>
              </a:lnSpc>
              <a:spcBef>
                <a:spcPts val="60"/>
              </a:spcBef>
              <a:buClr>
                <a:srgbClr val="FFBA00"/>
              </a:buClr>
              <a:buSzPct val="127272"/>
              <a:buFont typeface="Courier New"/>
              <a:buChar char="o"/>
              <a:tabLst>
                <a:tab pos="285750" algn="l"/>
                <a:tab pos="286385" algn="l"/>
              </a:tabLst>
            </a:pPr>
            <a:r>
              <a:rPr lang="el-GR" sz="1400" spc="170" dirty="0">
                <a:latin typeface="Calibri"/>
                <a:cs typeface="Calibri"/>
              </a:rPr>
              <a:t>    Έστω h μια </a:t>
            </a:r>
            <a:r>
              <a:rPr lang="el-GR" sz="1400" spc="170" dirty="0" err="1">
                <a:latin typeface="Calibri"/>
                <a:cs typeface="Calibri"/>
              </a:rPr>
              <a:t>μονόδρομη</a:t>
            </a:r>
            <a:r>
              <a:rPr lang="el-GR" sz="1400" spc="170" dirty="0">
                <a:latin typeface="Calibri"/>
                <a:cs typeface="Calibri"/>
              </a:rPr>
              <a:t> συνάρτηση κατακερματισμού</a:t>
            </a:r>
          </a:p>
          <a:p>
            <a:pPr marL="286385" indent="-273685">
              <a:lnSpc>
                <a:spcPct val="100000"/>
              </a:lnSpc>
              <a:spcBef>
                <a:spcPts val="60"/>
              </a:spcBef>
              <a:buClr>
                <a:srgbClr val="FFBA00"/>
              </a:buClr>
              <a:buSzPct val="127272"/>
              <a:buFont typeface="Courier New"/>
              <a:buChar char="o"/>
              <a:tabLst>
                <a:tab pos="285750" algn="l"/>
                <a:tab pos="286385" algn="l"/>
              </a:tabLst>
            </a:pPr>
            <a:endParaRPr lang="el-GR" sz="1400" spc="170" dirty="0">
              <a:latin typeface="Calibri"/>
              <a:cs typeface="Calibri"/>
            </a:endParaRPr>
          </a:p>
          <a:p>
            <a:pPr marL="286385" indent="-273685">
              <a:lnSpc>
                <a:spcPct val="100000"/>
              </a:lnSpc>
              <a:spcBef>
                <a:spcPts val="60"/>
              </a:spcBef>
              <a:buClr>
                <a:srgbClr val="FFBA00"/>
              </a:buClr>
              <a:buSzPct val="127272"/>
              <a:buFont typeface="Courier New"/>
              <a:buChar char="o"/>
              <a:tabLst>
                <a:tab pos="285750" algn="l"/>
                <a:tab pos="286385" algn="l"/>
              </a:tabLst>
            </a:pPr>
            <a:r>
              <a:rPr lang="el-GR" sz="1400" spc="170" dirty="0">
                <a:latin typeface="Calibri"/>
                <a:cs typeface="Calibri"/>
              </a:rPr>
              <a:t>    MAC(K, M) = h(K || M), όπου || συμβολίζει τη συνένωση</a:t>
            </a:r>
          </a:p>
          <a:p>
            <a:pPr marL="286385" indent="-273685">
              <a:lnSpc>
                <a:spcPct val="100000"/>
              </a:lnSpc>
              <a:spcBef>
                <a:spcPts val="60"/>
              </a:spcBef>
              <a:buClr>
                <a:srgbClr val="FFBA00"/>
              </a:buClr>
              <a:buSzPct val="127272"/>
              <a:buFont typeface="Courier New"/>
              <a:buChar char="o"/>
              <a:tabLst>
                <a:tab pos="285750" algn="l"/>
                <a:tab pos="286385" algn="l"/>
              </a:tabLst>
            </a:pPr>
            <a:endParaRPr lang="el-GR" sz="1400" spc="170" dirty="0">
              <a:latin typeface="Calibri"/>
              <a:cs typeface="Calibri"/>
            </a:endParaRPr>
          </a:p>
          <a:p>
            <a:pPr marL="286385" indent="-273685">
              <a:lnSpc>
                <a:spcPct val="100000"/>
              </a:lnSpc>
              <a:spcBef>
                <a:spcPts val="60"/>
              </a:spcBef>
              <a:buClr>
                <a:srgbClr val="FFBA00"/>
              </a:buClr>
              <a:buSzPct val="127272"/>
              <a:buFont typeface="Courier New"/>
              <a:buChar char="o"/>
              <a:tabLst>
                <a:tab pos="285750" algn="l"/>
                <a:tab pos="286385" algn="l"/>
              </a:tabLst>
            </a:pPr>
            <a:r>
              <a:rPr lang="el-GR" sz="1400" spc="170" dirty="0">
                <a:latin typeface="Calibri"/>
                <a:cs typeface="Calibri"/>
              </a:rPr>
              <a:t>Αν η h βασίζεται στη δομή </a:t>
            </a:r>
            <a:r>
              <a:rPr lang="el-GR" sz="1400" spc="170" dirty="0" err="1">
                <a:latin typeface="Calibri"/>
                <a:cs typeface="Calibri"/>
              </a:rPr>
              <a:t>Merkle</a:t>
            </a:r>
            <a:r>
              <a:rPr lang="el-GR" sz="1400" spc="170" dirty="0">
                <a:latin typeface="Calibri"/>
                <a:cs typeface="Calibri"/>
              </a:rPr>
              <a:t>–</a:t>
            </a:r>
            <a:r>
              <a:rPr lang="el-GR" sz="1400" spc="170" dirty="0" err="1">
                <a:latin typeface="Calibri"/>
                <a:cs typeface="Calibri"/>
              </a:rPr>
              <a:t>Damgård</a:t>
            </a:r>
            <a:r>
              <a:rPr lang="el-GR" sz="1400" spc="170" dirty="0">
                <a:latin typeface="Calibri"/>
                <a:cs typeface="Calibri"/>
              </a:rPr>
              <a:t>, το MAC είναι ανασφαλές:</a:t>
            </a:r>
          </a:p>
          <a:p>
            <a:pPr marL="286385" indent="-273685">
              <a:lnSpc>
                <a:spcPct val="100000"/>
              </a:lnSpc>
              <a:spcBef>
                <a:spcPts val="60"/>
              </a:spcBef>
              <a:buClr>
                <a:srgbClr val="FFBA00"/>
              </a:buClr>
              <a:buSzPct val="127272"/>
              <a:buFont typeface="Courier New"/>
              <a:buChar char="o"/>
              <a:tabLst>
                <a:tab pos="285750" algn="l"/>
                <a:tab pos="286385" algn="l"/>
              </a:tabLst>
            </a:pPr>
            <a:endParaRPr lang="el-GR" sz="1400" spc="170" dirty="0">
              <a:latin typeface="Calibri"/>
              <a:cs typeface="Calibri"/>
            </a:endParaRPr>
          </a:p>
          <a:p>
            <a:pPr marL="286385" indent="-273685">
              <a:lnSpc>
                <a:spcPct val="100000"/>
              </a:lnSpc>
              <a:spcBef>
                <a:spcPts val="60"/>
              </a:spcBef>
              <a:buClr>
                <a:srgbClr val="FFBA00"/>
              </a:buClr>
              <a:buSzPct val="127272"/>
              <a:buFont typeface="Courier New"/>
              <a:buChar char="o"/>
              <a:tabLst>
                <a:tab pos="285750" algn="l"/>
                <a:tab pos="286385" algn="l"/>
              </a:tabLst>
            </a:pPr>
            <a:r>
              <a:rPr lang="el-GR" sz="1400" spc="170" dirty="0">
                <a:latin typeface="Calibri"/>
                <a:cs typeface="Calibri"/>
              </a:rPr>
              <a:t>    Δεδομένων του M και του t = h(K || M), ο αντίπαλος μπορεί να υπολογίσει:</a:t>
            </a:r>
          </a:p>
          <a:p>
            <a:pPr marL="286385" indent="-273685">
              <a:lnSpc>
                <a:spcPct val="100000"/>
              </a:lnSpc>
              <a:spcBef>
                <a:spcPts val="60"/>
              </a:spcBef>
              <a:buClr>
                <a:srgbClr val="FFBA00"/>
              </a:buClr>
              <a:buSzPct val="127272"/>
              <a:buFont typeface="Courier New"/>
              <a:buChar char="o"/>
              <a:tabLst>
                <a:tab pos="285750" algn="l"/>
                <a:tab pos="286385" algn="l"/>
              </a:tabLst>
            </a:pPr>
            <a:endParaRPr lang="el-GR" sz="1400" spc="170" dirty="0">
              <a:latin typeface="Calibri"/>
              <a:cs typeface="Calibri"/>
            </a:endParaRPr>
          </a:p>
          <a:p>
            <a:pPr marL="286385" indent="-273685">
              <a:lnSpc>
                <a:spcPct val="100000"/>
              </a:lnSpc>
              <a:spcBef>
                <a:spcPts val="60"/>
              </a:spcBef>
              <a:buClr>
                <a:srgbClr val="FFBA00"/>
              </a:buClr>
              <a:buSzPct val="127272"/>
              <a:buFont typeface="Courier New"/>
              <a:buChar char="o"/>
              <a:tabLst>
                <a:tab pos="285750" algn="l"/>
                <a:tab pos="286385" algn="l"/>
              </a:tabLst>
            </a:pPr>
            <a:r>
              <a:rPr lang="el-GR" sz="1400" spc="170" dirty="0">
                <a:latin typeface="Calibri"/>
                <a:cs typeface="Calibri"/>
              </a:rPr>
              <a:t>        νέο μήνυμα M′ = M || </a:t>
            </a:r>
            <a:r>
              <a:rPr lang="el-GR" sz="1400" spc="170" dirty="0" err="1">
                <a:latin typeface="Calibri"/>
                <a:cs typeface="Calibri"/>
              </a:rPr>
              <a:t>Pad</a:t>
            </a:r>
            <a:r>
              <a:rPr lang="el-GR" sz="1400" spc="170" dirty="0">
                <a:latin typeface="Calibri"/>
                <a:cs typeface="Calibri"/>
              </a:rPr>
              <a:t>(M) || X</a:t>
            </a:r>
          </a:p>
          <a:p>
            <a:pPr marL="286385" indent="-273685">
              <a:lnSpc>
                <a:spcPct val="100000"/>
              </a:lnSpc>
              <a:spcBef>
                <a:spcPts val="60"/>
              </a:spcBef>
              <a:buClr>
                <a:srgbClr val="FFBA00"/>
              </a:buClr>
              <a:buSzPct val="127272"/>
              <a:buFont typeface="Courier New"/>
              <a:buChar char="o"/>
              <a:tabLst>
                <a:tab pos="285750" algn="l"/>
                <a:tab pos="286385" algn="l"/>
              </a:tabLst>
            </a:pPr>
            <a:endParaRPr lang="el-GR" sz="1400" spc="170" dirty="0">
              <a:latin typeface="Calibri"/>
              <a:cs typeface="Calibri"/>
            </a:endParaRPr>
          </a:p>
          <a:p>
            <a:pPr marL="286385" indent="-273685">
              <a:lnSpc>
                <a:spcPct val="100000"/>
              </a:lnSpc>
              <a:spcBef>
                <a:spcPts val="60"/>
              </a:spcBef>
              <a:buClr>
                <a:srgbClr val="FFBA00"/>
              </a:buClr>
              <a:buSzPct val="127272"/>
              <a:buFont typeface="Courier New"/>
              <a:buChar char="o"/>
              <a:tabLst>
                <a:tab pos="285750" algn="l"/>
                <a:tab pos="286385" algn="l"/>
              </a:tabLst>
            </a:pPr>
            <a:r>
              <a:rPr lang="el-GR" sz="1400" spc="170" dirty="0">
                <a:latin typeface="Calibri"/>
                <a:cs typeface="Calibri"/>
              </a:rPr>
              <a:t>        νέο κατακερματισμό t′, ώστε:</a:t>
            </a:r>
          </a:p>
          <a:p>
            <a:pPr marL="286385" indent="-273685">
              <a:lnSpc>
                <a:spcPct val="100000"/>
              </a:lnSpc>
              <a:spcBef>
                <a:spcPts val="60"/>
              </a:spcBef>
              <a:buClr>
                <a:srgbClr val="FFBA00"/>
              </a:buClr>
              <a:buSzPct val="127272"/>
              <a:buFont typeface="Courier New"/>
              <a:buChar char="o"/>
              <a:tabLst>
                <a:tab pos="285750" algn="l"/>
                <a:tab pos="286385" algn="l"/>
              </a:tabLst>
            </a:pPr>
            <a:r>
              <a:rPr lang="el-GR" sz="1400" spc="170" dirty="0">
                <a:latin typeface="Calibri"/>
                <a:cs typeface="Calibri"/>
              </a:rPr>
              <a:t>        h(K || M′) = t′</a:t>
            </a:r>
          </a:p>
          <a:p>
            <a:pPr marL="286385" indent="-273685">
              <a:lnSpc>
                <a:spcPct val="100000"/>
              </a:lnSpc>
              <a:spcBef>
                <a:spcPts val="60"/>
              </a:spcBef>
              <a:buClr>
                <a:srgbClr val="FFBA00"/>
              </a:buClr>
              <a:buSzPct val="127272"/>
              <a:buFont typeface="Courier New"/>
              <a:buChar char="o"/>
              <a:tabLst>
                <a:tab pos="285750" algn="l"/>
                <a:tab pos="286385" algn="l"/>
              </a:tabLst>
            </a:pPr>
            <a:r>
              <a:rPr lang="el-GR" sz="1400" spc="170" dirty="0">
                <a:latin typeface="Calibri"/>
                <a:cs typeface="Calibri"/>
              </a:rPr>
              <a:t>Ο επιτιθέμενος επεκτείνει το μήνυμα και υπολογίζει έγκυρο MAC χωρίς να γνωρίζει το K.</a:t>
            </a:r>
            <a:endParaRPr sz="1400" dirty="0">
              <a:latin typeface="Calibri"/>
              <a:cs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03565" y="6019165"/>
            <a:ext cx="1530032" cy="612140"/>
          </a:xfrm>
          <a:prstGeom prst="rect">
            <a:avLst/>
          </a:prstGeom>
        </p:spPr>
      </p:pic>
      <p:sp>
        <p:nvSpPr>
          <p:cNvPr id="3" name="object 3"/>
          <p:cNvSpPr txBox="1">
            <a:spLocks noGrp="1"/>
          </p:cNvSpPr>
          <p:nvPr>
            <p:ph type="title"/>
          </p:nvPr>
        </p:nvSpPr>
        <p:spPr>
          <a:xfrm>
            <a:off x="875030" y="250190"/>
            <a:ext cx="6228715" cy="1254830"/>
          </a:xfrm>
          <a:prstGeom prst="rect">
            <a:avLst/>
          </a:prstGeom>
        </p:spPr>
        <p:txBody>
          <a:bodyPr vert="horz" wrap="square" lIns="0" tIns="61594" rIns="0" bIns="0" rtlCol="0">
            <a:spAutoFit/>
          </a:bodyPr>
          <a:lstStyle/>
          <a:p>
            <a:pPr marL="12700" marR="5080">
              <a:lnSpc>
                <a:spcPts val="3080"/>
              </a:lnSpc>
              <a:spcBef>
                <a:spcPts val="484"/>
              </a:spcBef>
            </a:pPr>
            <a:r>
              <a:rPr spc="180" dirty="0"/>
              <a:t>HMAC:</a:t>
            </a:r>
            <a:r>
              <a:rPr spc="40" dirty="0"/>
              <a:t> </a:t>
            </a:r>
            <a:r>
              <a:rPr spc="140" dirty="0"/>
              <a:t>Κατασκευή</a:t>
            </a:r>
            <a:r>
              <a:rPr spc="40" dirty="0"/>
              <a:t> </a:t>
            </a:r>
            <a:r>
              <a:rPr spc="210" dirty="0"/>
              <a:t>MAC</a:t>
            </a:r>
            <a:r>
              <a:rPr spc="45" dirty="0"/>
              <a:t> </a:t>
            </a:r>
            <a:r>
              <a:rPr spc="135" dirty="0"/>
              <a:t>από </a:t>
            </a:r>
            <a:r>
              <a:rPr spc="140" dirty="0"/>
              <a:t> </a:t>
            </a:r>
            <a:r>
              <a:rPr spc="130" dirty="0"/>
              <a:t>κρυπτογραφικές </a:t>
            </a:r>
            <a:r>
              <a:rPr spc="125" dirty="0"/>
              <a:t>συναρτήσεις </a:t>
            </a:r>
            <a:r>
              <a:rPr spc="130" dirty="0"/>
              <a:t> κατακερματισμού</a:t>
            </a:r>
          </a:p>
        </p:txBody>
      </p:sp>
      <p:sp>
        <p:nvSpPr>
          <p:cNvPr id="6" name="object 6"/>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r>
              <a:rPr sz="850" spc="40" dirty="0">
                <a:latin typeface="Calibri"/>
                <a:cs typeface="Calibri"/>
              </a:rPr>
              <a:t>20</a:t>
            </a:r>
            <a:endParaRPr sz="850">
              <a:latin typeface="Calibri"/>
              <a:cs typeface="Calibri"/>
            </a:endParaRPr>
          </a:p>
        </p:txBody>
      </p:sp>
      <p:sp>
        <p:nvSpPr>
          <p:cNvPr id="4" name="object 4"/>
          <p:cNvSpPr txBox="1"/>
          <p:nvPr/>
        </p:nvSpPr>
        <p:spPr>
          <a:xfrm>
            <a:off x="609600" y="1828800"/>
            <a:ext cx="11348085" cy="4059060"/>
          </a:xfrm>
          <a:prstGeom prst="rect">
            <a:avLst/>
          </a:prstGeom>
        </p:spPr>
        <p:txBody>
          <a:bodyPr vert="horz" wrap="square" lIns="0" tIns="9525" rIns="0" bIns="0" rtlCol="0">
            <a:spAutoFit/>
          </a:bodyPr>
          <a:lstStyle/>
          <a:p>
            <a:pPr marL="63500" marR="55880">
              <a:lnSpc>
                <a:spcPct val="101699"/>
              </a:lnSpc>
              <a:spcBef>
                <a:spcPts val="75"/>
              </a:spcBef>
            </a:pPr>
            <a:r>
              <a:rPr lang="en-US" sz="1100" spc="125" dirty="0">
                <a:latin typeface="Calibri"/>
                <a:cs typeface="Calibri"/>
              </a:rPr>
              <a:t>HMAC (Keyed-Hash Message Authentication Code)</a:t>
            </a:r>
          </a:p>
          <a:p>
            <a:pPr marL="63500" marR="55880">
              <a:lnSpc>
                <a:spcPct val="101699"/>
              </a:lnSpc>
              <a:spcBef>
                <a:spcPts val="75"/>
              </a:spcBef>
            </a:pPr>
            <a:endParaRPr lang="en-US" sz="1100" spc="125" dirty="0">
              <a:latin typeface="Calibri"/>
              <a:cs typeface="Calibri"/>
            </a:endParaRPr>
          </a:p>
          <a:p>
            <a:pPr marL="63500" marR="55880">
              <a:lnSpc>
                <a:spcPct val="101699"/>
              </a:lnSpc>
              <a:spcBef>
                <a:spcPts val="75"/>
              </a:spcBef>
            </a:pPr>
            <a:r>
              <a:rPr lang="el-GR" sz="1100" spc="125" dirty="0">
                <a:latin typeface="Calibri"/>
                <a:cs typeface="Calibri"/>
              </a:rPr>
              <a:t>Ο υπολογισμός γίνεται ως εξής:</a:t>
            </a:r>
          </a:p>
          <a:p>
            <a:pPr marL="63500" marR="55880">
              <a:lnSpc>
                <a:spcPct val="101699"/>
              </a:lnSpc>
              <a:spcBef>
                <a:spcPts val="75"/>
              </a:spcBef>
            </a:pPr>
            <a:r>
              <a:rPr lang="en-US" sz="1100" spc="125" dirty="0">
                <a:latin typeface="Calibri"/>
                <a:cs typeface="Calibri"/>
              </a:rPr>
              <a:t>HMACK[M]=H[(K+⊕</a:t>
            </a:r>
            <a:r>
              <a:rPr lang="en-US" sz="1100" spc="125" dirty="0" err="1">
                <a:latin typeface="Calibri"/>
                <a:cs typeface="Calibri"/>
              </a:rPr>
              <a:t>opad</a:t>
            </a:r>
            <a:r>
              <a:rPr lang="en-US" sz="1100" spc="125" dirty="0">
                <a:latin typeface="Calibri"/>
                <a:cs typeface="Calibri"/>
              </a:rPr>
              <a:t>) ∣∣ H[(K+⊕</a:t>
            </a:r>
            <a:r>
              <a:rPr lang="en-US" sz="1100" spc="125" dirty="0" err="1">
                <a:latin typeface="Calibri"/>
                <a:cs typeface="Calibri"/>
              </a:rPr>
              <a:t>ipad</a:t>
            </a:r>
            <a:r>
              <a:rPr lang="en-US" sz="1100" spc="125" dirty="0">
                <a:latin typeface="Calibri"/>
                <a:cs typeface="Calibri"/>
              </a:rPr>
              <a:t>) ∣∣ M]]</a:t>
            </a:r>
          </a:p>
          <a:p>
            <a:pPr marL="63500" marR="55880">
              <a:lnSpc>
                <a:spcPct val="101699"/>
              </a:lnSpc>
              <a:spcBef>
                <a:spcPts val="75"/>
              </a:spcBef>
            </a:pPr>
            <a:r>
              <a:rPr lang="en-US" sz="1100" spc="125" dirty="0">
                <a:latin typeface="Calibri"/>
                <a:cs typeface="Calibri"/>
              </a:rPr>
              <a:t>HMACK​[M]=H[(K+⊕</a:t>
            </a:r>
            <a:r>
              <a:rPr lang="en-US" sz="1100" spc="125" dirty="0" err="1">
                <a:latin typeface="Calibri"/>
                <a:cs typeface="Calibri"/>
              </a:rPr>
              <a:t>opad</a:t>
            </a:r>
            <a:r>
              <a:rPr lang="en-US" sz="1100" spc="125" dirty="0">
                <a:latin typeface="Calibri"/>
                <a:cs typeface="Calibri"/>
              </a:rPr>
              <a:t>)∣∣H[(K+⊕</a:t>
            </a:r>
            <a:r>
              <a:rPr lang="en-US" sz="1100" spc="125" dirty="0" err="1">
                <a:latin typeface="Calibri"/>
                <a:cs typeface="Calibri"/>
              </a:rPr>
              <a:t>ipad</a:t>
            </a:r>
            <a:r>
              <a:rPr lang="en-US" sz="1100" spc="125" dirty="0">
                <a:latin typeface="Calibri"/>
                <a:cs typeface="Calibri"/>
              </a:rPr>
              <a:t>)∣∣M]]</a:t>
            </a:r>
          </a:p>
          <a:p>
            <a:pPr marL="63500" marR="55880">
              <a:lnSpc>
                <a:spcPct val="101699"/>
              </a:lnSpc>
              <a:spcBef>
                <a:spcPts val="75"/>
              </a:spcBef>
            </a:pPr>
            <a:endParaRPr lang="en-US" sz="1100" spc="125" dirty="0">
              <a:latin typeface="Calibri"/>
              <a:cs typeface="Calibri"/>
            </a:endParaRPr>
          </a:p>
          <a:p>
            <a:pPr marL="63500" marR="55880">
              <a:lnSpc>
                <a:spcPct val="101699"/>
              </a:lnSpc>
              <a:spcBef>
                <a:spcPts val="75"/>
              </a:spcBef>
            </a:pPr>
            <a:r>
              <a:rPr lang="el-GR" sz="1100" spc="125" dirty="0">
                <a:latin typeface="Calibri"/>
                <a:cs typeface="Calibri"/>
              </a:rPr>
              <a:t>Όπου:</a:t>
            </a:r>
          </a:p>
          <a:p>
            <a:pPr marL="63500" marR="55880">
              <a:lnSpc>
                <a:spcPct val="101699"/>
              </a:lnSpc>
              <a:spcBef>
                <a:spcPts val="75"/>
              </a:spcBef>
            </a:pPr>
            <a:endParaRPr lang="el-GR" sz="1100" spc="125" dirty="0">
              <a:latin typeface="Calibri"/>
              <a:cs typeface="Calibri"/>
            </a:endParaRPr>
          </a:p>
          <a:p>
            <a:pPr marL="63500" marR="55880">
              <a:lnSpc>
                <a:spcPct val="101699"/>
              </a:lnSpc>
              <a:spcBef>
                <a:spcPts val="75"/>
              </a:spcBef>
            </a:pPr>
            <a:r>
              <a:rPr lang="el-GR" sz="1100" spc="125" dirty="0">
                <a:latin typeface="Calibri"/>
                <a:cs typeface="Calibri"/>
              </a:rPr>
              <a:t>    </a:t>
            </a:r>
            <a:r>
              <a:rPr lang="en-US" sz="1100" spc="125" dirty="0">
                <a:latin typeface="Calibri"/>
                <a:cs typeface="Calibri"/>
              </a:rPr>
              <a:t>K⁺ </a:t>
            </a:r>
            <a:r>
              <a:rPr lang="el-GR" sz="1100" spc="125" dirty="0">
                <a:latin typeface="Calibri"/>
                <a:cs typeface="Calibri"/>
              </a:rPr>
              <a:t>είναι το κλειδί συμπληρωμένο με μηδενικά (0) ώστε να έχει μήκος </a:t>
            </a:r>
            <a:r>
              <a:rPr lang="en-US" sz="1100" spc="125" dirty="0">
                <a:latin typeface="Calibri"/>
                <a:cs typeface="Calibri"/>
              </a:rPr>
              <a:t>B bytes (</a:t>
            </a:r>
            <a:r>
              <a:rPr lang="el-GR" sz="1100" spc="125" dirty="0">
                <a:latin typeface="Calibri"/>
                <a:cs typeface="Calibri"/>
              </a:rPr>
              <a:t>το μέγεθος του </a:t>
            </a:r>
            <a:r>
              <a:rPr lang="en-US" sz="1100" spc="125" dirty="0">
                <a:latin typeface="Calibri"/>
                <a:cs typeface="Calibri"/>
              </a:rPr>
              <a:t>block </a:t>
            </a:r>
            <a:r>
              <a:rPr lang="el-GR" sz="1100" spc="125" dirty="0">
                <a:latin typeface="Calibri"/>
                <a:cs typeface="Calibri"/>
              </a:rPr>
              <a:t>εισόδου της συνάρτησης </a:t>
            </a:r>
            <a:r>
              <a:rPr lang="en-US" sz="1100" spc="125" dirty="0">
                <a:latin typeface="Calibri"/>
                <a:cs typeface="Calibri"/>
              </a:rPr>
              <a:t>hash)</a:t>
            </a:r>
          </a:p>
          <a:p>
            <a:pPr marL="63500" marR="55880">
              <a:lnSpc>
                <a:spcPct val="101699"/>
              </a:lnSpc>
              <a:spcBef>
                <a:spcPts val="75"/>
              </a:spcBef>
            </a:pPr>
            <a:endParaRPr lang="en-US" sz="1100" spc="125" dirty="0">
              <a:latin typeface="Calibri"/>
              <a:cs typeface="Calibri"/>
            </a:endParaRPr>
          </a:p>
          <a:p>
            <a:pPr marL="63500" marR="55880">
              <a:lnSpc>
                <a:spcPct val="101699"/>
              </a:lnSpc>
              <a:spcBef>
                <a:spcPts val="75"/>
              </a:spcBef>
            </a:pPr>
            <a:r>
              <a:rPr lang="en-US" sz="1100" spc="125" dirty="0">
                <a:latin typeface="Calibri"/>
                <a:cs typeface="Calibri"/>
              </a:rPr>
              <a:t>    </a:t>
            </a:r>
            <a:r>
              <a:rPr lang="en-US" sz="1100" spc="125" dirty="0" err="1">
                <a:latin typeface="Calibri"/>
                <a:cs typeface="Calibri"/>
              </a:rPr>
              <a:t>ipad</a:t>
            </a:r>
            <a:r>
              <a:rPr lang="en-US" sz="1100" spc="125" dirty="0">
                <a:latin typeface="Calibri"/>
                <a:cs typeface="Calibri"/>
              </a:rPr>
              <a:t>: </a:t>
            </a:r>
            <a:r>
              <a:rPr lang="el-GR" sz="1100" spc="125" dirty="0">
                <a:latin typeface="Calibri"/>
                <a:cs typeface="Calibri"/>
              </a:rPr>
              <a:t>το </a:t>
            </a:r>
            <a:r>
              <a:rPr lang="en-US" sz="1100" spc="125" dirty="0">
                <a:latin typeface="Calibri"/>
                <a:cs typeface="Calibri"/>
              </a:rPr>
              <a:t>byte 0x36 </a:t>
            </a:r>
            <a:r>
              <a:rPr lang="el-GR" sz="1100" spc="125" dirty="0">
                <a:latin typeface="Calibri"/>
                <a:cs typeface="Calibri"/>
              </a:rPr>
              <a:t>επαναλαμβανόμενο </a:t>
            </a:r>
            <a:r>
              <a:rPr lang="en-US" sz="1100" spc="125" dirty="0">
                <a:latin typeface="Calibri"/>
                <a:cs typeface="Calibri"/>
              </a:rPr>
              <a:t>B </a:t>
            </a:r>
            <a:r>
              <a:rPr lang="el-GR" sz="1100" spc="125" dirty="0">
                <a:latin typeface="Calibri"/>
                <a:cs typeface="Calibri"/>
              </a:rPr>
              <a:t>φορές</a:t>
            </a:r>
          </a:p>
          <a:p>
            <a:pPr marL="63500" marR="55880">
              <a:lnSpc>
                <a:spcPct val="101699"/>
              </a:lnSpc>
              <a:spcBef>
                <a:spcPts val="75"/>
              </a:spcBef>
            </a:pPr>
            <a:endParaRPr lang="el-GR" sz="1100" spc="125" dirty="0">
              <a:latin typeface="Calibri"/>
              <a:cs typeface="Calibri"/>
            </a:endParaRPr>
          </a:p>
          <a:p>
            <a:pPr marL="63500" marR="55880">
              <a:lnSpc>
                <a:spcPct val="101699"/>
              </a:lnSpc>
              <a:spcBef>
                <a:spcPts val="75"/>
              </a:spcBef>
            </a:pPr>
            <a:r>
              <a:rPr lang="el-GR" sz="1100" spc="125" dirty="0">
                <a:latin typeface="Calibri"/>
                <a:cs typeface="Calibri"/>
              </a:rPr>
              <a:t>    </a:t>
            </a:r>
            <a:r>
              <a:rPr lang="en-US" sz="1100" spc="125" dirty="0" err="1">
                <a:latin typeface="Calibri"/>
                <a:cs typeface="Calibri"/>
              </a:rPr>
              <a:t>opad</a:t>
            </a:r>
            <a:r>
              <a:rPr lang="en-US" sz="1100" spc="125" dirty="0">
                <a:latin typeface="Calibri"/>
                <a:cs typeface="Calibri"/>
              </a:rPr>
              <a:t>: </a:t>
            </a:r>
            <a:r>
              <a:rPr lang="el-GR" sz="1100" spc="125" dirty="0">
                <a:latin typeface="Calibri"/>
                <a:cs typeface="Calibri"/>
              </a:rPr>
              <a:t>το </a:t>
            </a:r>
            <a:r>
              <a:rPr lang="en-US" sz="1100" spc="125" dirty="0">
                <a:latin typeface="Calibri"/>
                <a:cs typeface="Calibri"/>
              </a:rPr>
              <a:t>byte 0x5C </a:t>
            </a:r>
            <a:r>
              <a:rPr lang="el-GR" sz="1100" spc="125" dirty="0">
                <a:latin typeface="Calibri"/>
                <a:cs typeface="Calibri"/>
              </a:rPr>
              <a:t>επαναλαμβανόμενο </a:t>
            </a:r>
            <a:r>
              <a:rPr lang="en-US" sz="1100" spc="125" dirty="0">
                <a:latin typeface="Calibri"/>
                <a:cs typeface="Calibri"/>
              </a:rPr>
              <a:t>B </a:t>
            </a:r>
            <a:r>
              <a:rPr lang="el-GR" sz="1100" spc="125" dirty="0">
                <a:latin typeface="Calibri"/>
                <a:cs typeface="Calibri"/>
              </a:rPr>
              <a:t>φορές</a:t>
            </a:r>
          </a:p>
          <a:p>
            <a:pPr marL="63500" marR="55880">
              <a:lnSpc>
                <a:spcPct val="101699"/>
              </a:lnSpc>
              <a:spcBef>
                <a:spcPts val="75"/>
              </a:spcBef>
            </a:pPr>
            <a:endParaRPr lang="el-GR" sz="1100" spc="125" dirty="0">
              <a:latin typeface="Calibri"/>
              <a:cs typeface="Calibri"/>
            </a:endParaRPr>
          </a:p>
          <a:p>
            <a:pPr marL="63500" marR="55880">
              <a:lnSpc>
                <a:spcPct val="101699"/>
              </a:lnSpc>
              <a:spcBef>
                <a:spcPts val="75"/>
              </a:spcBef>
            </a:pPr>
            <a:r>
              <a:rPr lang="el-GR" sz="1100" spc="125" dirty="0">
                <a:latin typeface="Calibri"/>
                <a:cs typeface="Calibri"/>
              </a:rPr>
              <a:t>Απλοποιημένη ερμηνεία:</a:t>
            </a:r>
          </a:p>
          <a:p>
            <a:pPr marL="63500" marR="55880">
              <a:lnSpc>
                <a:spcPct val="101699"/>
              </a:lnSpc>
              <a:spcBef>
                <a:spcPts val="75"/>
              </a:spcBef>
            </a:pPr>
            <a:endParaRPr lang="el-GR" sz="1100" spc="125" dirty="0">
              <a:latin typeface="Calibri"/>
              <a:cs typeface="Calibri"/>
            </a:endParaRPr>
          </a:p>
          <a:p>
            <a:pPr marL="63500" marR="55880">
              <a:lnSpc>
                <a:spcPct val="101699"/>
              </a:lnSpc>
              <a:spcBef>
                <a:spcPts val="75"/>
              </a:spcBef>
            </a:pPr>
            <a:r>
              <a:rPr lang="el-GR" sz="1100" spc="125" dirty="0">
                <a:latin typeface="Calibri"/>
                <a:cs typeface="Calibri"/>
              </a:rPr>
              <a:t>Σε υψηλό επίπεδο, το </a:t>
            </a:r>
            <a:r>
              <a:rPr lang="en-US" sz="1100" spc="125" dirty="0">
                <a:latin typeface="Calibri"/>
                <a:cs typeface="Calibri"/>
              </a:rPr>
              <a:t>HMAC </a:t>
            </a:r>
            <a:r>
              <a:rPr lang="el-GR" sz="1100" spc="125" dirty="0">
                <a:latin typeface="Calibri"/>
                <a:cs typeface="Calibri"/>
              </a:rPr>
              <a:t>λειτουργεί ως εξής:</a:t>
            </a:r>
          </a:p>
          <a:p>
            <a:pPr marL="63500" marR="55880">
              <a:lnSpc>
                <a:spcPct val="101699"/>
              </a:lnSpc>
              <a:spcBef>
                <a:spcPts val="75"/>
              </a:spcBef>
            </a:pPr>
            <a:r>
              <a:rPr lang="en-US" sz="1100" spc="125" dirty="0">
                <a:latin typeface="Calibri"/>
                <a:cs typeface="Calibri"/>
              </a:rPr>
              <a:t>HMACK[M]=H(K ∣∣ H(K ∣∣ M))</a:t>
            </a:r>
          </a:p>
          <a:p>
            <a:pPr marL="63500" marR="55880">
              <a:lnSpc>
                <a:spcPct val="101699"/>
              </a:lnSpc>
              <a:spcBef>
                <a:spcPts val="75"/>
              </a:spcBef>
            </a:pPr>
            <a:r>
              <a:rPr lang="en-US" sz="1100" spc="125" dirty="0">
                <a:latin typeface="Calibri"/>
                <a:cs typeface="Calibri"/>
              </a:rPr>
              <a:t>HMACK​[M]=H(K∣∣H(K∣∣M))</a:t>
            </a:r>
          </a:p>
          <a:p>
            <a:pPr marL="63500" marR="55880">
              <a:lnSpc>
                <a:spcPct val="101699"/>
              </a:lnSpc>
              <a:spcBef>
                <a:spcPts val="75"/>
              </a:spcBef>
            </a:pPr>
            <a:endParaRPr lang="en-US" sz="1100" spc="125" dirty="0">
              <a:latin typeface="Calibri"/>
              <a:cs typeface="Calibri"/>
            </a:endParaRPr>
          </a:p>
          <a:p>
            <a:pPr marL="63500" marR="55880">
              <a:lnSpc>
                <a:spcPct val="101699"/>
              </a:lnSpc>
              <a:spcBef>
                <a:spcPts val="75"/>
              </a:spcBef>
            </a:pPr>
            <a:r>
              <a:rPr lang="el-GR" sz="1100" spc="125" dirty="0">
                <a:latin typeface="Calibri"/>
                <a:cs typeface="Calibri"/>
              </a:rPr>
              <a:t>Η συνάρτηση κατακερματισμού χρησιμοποιείται δύο φορές, με ένθετο τρόπο (</a:t>
            </a:r>
            <a:r>
              <a:rPr lang="en-US" sz="1100" spc="125" dirty="0">
                <a:latin typeface="Calibri"/>
                <a:cs typeface="Calibri"/>
              </a:rPr>
              <a:t>nested), </a:t>
            </a:r>
            <a:r>
              <a:rPr lang="el-GR" sz="1100" spc="125" dirty="0">
                <a:latin typeface="Calibri"/>
                <a:cs typeface="Calibri"/>
              </a:rPr>
              <a:t>προσφέροντας ισχυρή ασφάλεια ακόμη και όταν η </a:t>
            </a:r>
            <a:r>
              <a:rPr lang="en-US" sz="1100" spc="125" dirty="0">
                <a:latin typeface="Calibri"/>
                <a:cs typeface="Calibri"/>
              </a:rPr>
              <a:t>hash function </a:t>
            </a:r>
            <a:r>
              <a:rPr lang="el-GR" sz="1100" spc="125" dirty="0">
                <a:latin typeface="Calibri"/>
                <a:cs typeface="Calibri"/>
              </a:rPr>
              <a:t>έχει αδυναμίες.</a:t>
            </a:r>
            <a:endParaRPr sz="1100" dirty="0">
              <a:latin typeface="Calibri"/>
              <a:cs typeface="Calibri"/>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03565" y="6019165"/>
            <a:ext cx="1530032" cy="612140"/>
          </a:xfrm>
          <a:prstGeom prst="rect">
            <a:avLst/>
          </a:prstGeom>
        </p:spPr>
      </p:pic>
      <p:sp>
        <p:nvSpPr>
          <p:cNvPr id="3" name="object 3"/>
          <p:cNvSpPr txBox="1">
            <a:spLocks noGrp="1"/>
          </p:cNvSpPr>
          <p:nvPr>
            <p:ph type="title"/>
          </p:nvPr>
        </p:nvSpPr>
        <p:spPr>
          <a:xfrm>
            <a:off x="1138555" y="974725"/>
            <a:ext cx="7164070" cy="459740"/>
          </a:xfrm>
          <a:prstGeom prst="rect">
            <a:avLst/>
          </a:prstGeom>
        </p:spPr>
        <p:txBody>
          <a:bodyPr vert="horz" wrap="square" lIns="0" tIns="12700" rIns="0" bIns="0" rtlCol="0">
            <a:spAutoFit/>
          </a:bodyPr>
          <a:lstStyle/>
          <a:p>
            <a:pPr marL="12700">
              <a:lnSpc>
                <a:spcPct val="100000"/>
              </a:lnSpc>
              <a:spcBef>
                <a:spcPts val="100"/>
              </a:spcBef>
            </a:pPr>
            <a:r>
              <a:rPr spc="-5" dirty="0"/>
              <a:t>HMAC</a:t>
            </a:r>
            <a:r>
              <a:rPr spc="20" dirty="0"/>
              <a:t> </a:t>
            </a:r>
            <a:r>
              <a:rPr spc="-15" dirty="0" err="1"/>
              <a:t>Ασφάλει</a:t>
            </a:r>
            <a:r>
              <a:rPr spc="-15" dirty="0"/>
              <a:t>α</a:t>
            </a:r>
          </a:p>
        </p:txBody>
      </p:sp>
      <p:sp>
        <p:nvSpPr>
          <p:cNvPr id="5" name="object 5"/>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r>
              <a:rPr sz="850" spc="40" dirty="0">
                <a:latin typeface="Calibri"/>
                <a:cs typeface="Calibri"/>
              </a:rPr>
              <a:t>22</a:t>
            </a:r>
            <a:endParaRPr sz="850">
              <a:latin typeface="Calibri"/>
              <a:cs typeface="Calibri"/>
            </a:endParaRPr>
          </a:p>
        </p:txBody>
      </p:sp>
      <p:sp>
        <p:nvSpPr>
          <p:cNvPr id="4" name="object 4"/>
          <p:cNvSpPr txBox="1"/>
          <p:nvPr/>
        </p:nvSpPr>
        <p:spPr>
          <a:xfrm>
            <a:off x="925194" y="2599372"/>
            <a:ext cx="8587740" cy="748665"/>
          </a:xfrm>
          <a:prstGeom prst="rect">
            <a:avLst/>
          </a:prstGeom>
        </p:spPr>
        <p:txBody>
          <a:bodyPr vert="horz" wrap="square" lIns="0" tIns="0" rIns="0" bIns="0" rtlCol="0">
            <a:spAutoFit/>
          </a:bodyPr>
          <a:lstStyle/>
          <a:p>
            <a:pPr marL="12700">
              <a:lnSpc>
                <a:spcPts val="2045"/>
              </a:lnSpc>
            </a:pPr>
            <a:r>
              <a:rPr sz="2000" dirty="0">
                <a:solidFill>
                  <a:srgbClr val="FFBA00"/>
                </a:solidFill>
                <a:latin typeface="Courier New"/>
                <a:cs typeface="Courier New"/>
              </a:rPr>
              <a:t>o</a:t>
            </a:r>
            <a:r>
              <a:rPr sz="2000" spc="-240" dirty="0">
                <a:solidFill>
                  <a:srgbClr val="FFBA00"/>
                </a:solidFill>
                <a:latin typeface="Courier New"/>
                <a:cs typeface="Courier New"/>
              </a:rPr>
              <a:t> </a:t>
            </a:r>
            <a:r>
              <a:rPr sz="1600" spc="160" dirty="0">
                <a:latin typeface="Calibri"/>
                <a:cs typeface="Calibri"/>
              </a:rPr>
              <a:t>Εάν</a:t>
            </a:r>
            <a:r>
              <a:rPr sz="1600" spc="70" dirty="0">
                <a:latin typeface="Calibri"/>
                <a:cs typeface="Calibri"/>
              </a:rPr>
              <a:t> </a:t>
            </a:r>
            <a:r>
              <a:rPr sz="1600" spc="145" dirty="0">
                <a:latin typeface="Calibri"/>
                <a:cs typeface="Calibri"/>
              </a:rPr>
              <a:t>χρησιμοποιηθεί</a:t>
            </a:r>
            <a:r>
              <a:rPr sz="1600" spc="85" dirty="0">
                <a:latin typeface="Calibri"/>
                <a:cs typeface="Calibri"/>
              </a:rPr>
              <a:t> </a:t>
            </a:r>
            <a:r>
              <a:rPr sz="1600" spc="160" dirty="0">
                <a:latin typeface="Calibri"/>
                <a:cs typeface="Calibri"/>
              </a:rPr>
              <a:t>με</a:t>
            </a:r>
            <a:r>
              <a:rPr sz="1600" spc="70" dirty="0">
                <a:latin typeface="Calibri"/>
                <a:cs typeface="Calibri"/>
              </a:rPr>
              <a:t> </a:t>
            </a:r>
            <a:r>
              <a:rPr sz="1600" spc="175" dirty="0">
                <a:latin typeface="Calibri"/>
                <a:cs typeface="Calibri"/>
              </a:rPr>
              <a:t>ασφαλή</a:t>
            </a:r>
            <a:r>
              <a:rPr sz="1600" spc="75" dirty="0">
                <a:latin typeface="Calibri"/>
                <a:cs typeface="Calibri"/>
              </a:rPr>
              <a:t> </a:t>
            </a:r>
            <a:r>
              <a:rPr sz="1600" spc="160" dirty="0">
                <a:latin typeface="Calibri"/>
                <a:cs typeface="Calibri"/>
              </a:rPr>
              <a:t>συνάρτηση</a:t>
            </a:r>
            <a:r>
              <a:rPr sz="1600" spc="75" dirty="0">
                <a:latin typeface="Calibri"/>
                <a:cs typeface="Calibri"/>
              </a:rPr>
              <a:t> </a:t>
            </a:r>
            <a:r>
              <a:rPr sz="1600" spc="150" dirty="0">
                <a:latin typeface="Calibri"/>
                <a:cs typeface="Calibri"/>
              </a:rPr>
              <a:t>κατακερματισμού</a:t>
            </a:r>
            <a:r>
              <a:rPr sz="1600" spc="80" dirty="0">
                <a:latin typeface="Calibri"/>
                <a:cs typeface="Calibri"/>
              </a:rPr>
              <a:t> </a:t>
            </a:r>
            <a:r>
              <a:rPr sz="1600" spc="114" dirty="0">
                <a:latin typeface="Calibri"/>
                <a:cs typeface="Calibri"/>
              </a:rPr>
              <a:t>π.χ.</a:t>
            </a:r>
            <a:r>
              <a:rPr sz="1600" spc="80" dirty="0">
                <a:latin typeface="Calibri"/>
                <a:cs typeface="Calibri"/>
              </a:rPr>
              <a:t> </a:t>
            </a:r>
            <a:r>
              <a:rPr sz="1600" spc="150" dirty="0">
                <a:latin typeface="Calibri"/>
                <a:cs typeface="Calibri"/>
              </a:rPr>
              <a:t>SHA-256)</a:t>
            </a:r>
            <a:r>
              <a:rPr sz="1600" spc="65" dirty="0">
                <a:latin typeface="Calibri"/>
                <a:cs typeface="Calibri"/>
              </a:rPr>
              <a:t> </a:t>
            </a:r>
            <a:r>
              <a:rPr sz="1600" spc="135" dirty="0">
                <a:latin typeface="Calibri"/>
                <a:cs typeface="Calibri"/>
              </a:rPr>
              <a:t>και</a:t>
            </a:r>
            <a:endParaRPr sz="1600">
              <a:latin typeface="Calibri"/>
              <a:cs typeface="Calibri"/>
            </a:endParaRPr>
          </a:p>
          <a:p>
            <a:pPr marL="287020" marR="5080">
              <a:lnSpc>
                <a:spcPts val="1889"/>
              </a:lnSpc>
              <a:spcBef>
                <a:spcPts val="30"/>
              </a:spcBef>
            </a:pPr>
            <a:r>
              <a:rPr sz="1600" spc="180" dirty="0">
                <a:latin typeface="Calibri"/>
                <a:cs typeface="Calibri"/>
              </a:rPr>
              <a:t>σύμφωνα</a:t>
            </a:r>
            <a:r>
              <a:rPr sz="1600" spc="75" dirty="0">
                <a:latin typeface="Calibri"/>
                <a:cs typeface="Calibri"/>
              </a:rPr>
              <a:t> </a:t>
            </a:r>
            <a:r>
              <a:rPr sz="1600" spc="160" dirty="0">
                <a:latin typeface="Calibri"/>
                <a:cs typeface="Calibri"/>
              </a:rPr>
              <a:t>με</a:t>
            </a:r>
            <a:r>
              <a:rPr sz="1600" spc="80" dirty="0">
                <a:latin typeface="Calibri"/>
                <a:cs typeface="Calibri"/>
              </a:rPr>
              <a:t> </a:t>
            </a:r>
            <a:r>
              <a:rPr sz="1600" spc="110" dirty="0">
                <a:latin typeface="Calibri"/>
                <a:cs typeface="Calibri"/>
              </a:rPr>
              <a:t>τις</a:t>
            </a:r>
            <a:r>
              <a:rPr sz="1600" spc="80" dirty="0">
                <a:latin typeface="Calibri"/>
                <a:cs typeface="Calibri"/>
              </a:rPr>
              <a:t> </a:t>
            </a:r>
            <a:r>
              <a:rPr sz="1600" spc="155" dirty="0">
                <a:latin typeface="Calibri"/>
                <a:cs typeface="Calibri"/>
              </a:rPr>
              <a:t>προδιαγραφές</a:t>
            </a:r>
            <a:r>
              <a:rPr sz="1600" spc="85" dirty="0">
                <a:latin typeface="Calibri"/>
                <a:cs typeface="Calibri"/>
              </a:rPr>
              <a:t> </a:t>
            </a:r>
            <a:r>
              <a:rPr sz="1600" spc="140" dirty="0">
                <a:latin typeface="Calibri"/>
                <a:cs typeface="Calibri"/>
              </a:rPr>
              <a:t>(μέγεθος</a:t>
            </a:r>
            <a:r>
              <a:rPr sz="1600" spc="75" dirty="0">
                <a:latin typeface="Calibri"/>
                <a:cs typeface="Calibri"/>
              </a:rPr>
              <a:t> </a:t>
            </a:r>
            <a:r>
              <a:rPr sz="1600" spc="135" dirty="0">
                <a:latin typeface="Calibri"/>
                <a:cs typeface="Calibri"/>
              </a:rPr>
              <a:t>και</a:t>
            </a:r>
            <a:r>
              <a:rPr sz="1600" spc="80" dirty="0">
                <a:latin typeface="Calibri"/>
                <a:cs typeface="Calibri"/>
              </a:rPr>
              <a:t> </a:t>
            </a:r>
            <a:r>
              <a:rPr sz="1600" spc="160" dirty="0">
                <a:latin typeface="Calibri"/>
                <a:cs typeface="Calibri"/>
              </a:rPr>
              <a:t>χρήση</a:t>
            </a:r>
            <a:r>
              <a:rPr sz="1600" spc="80" dirty="0">
                <a:latin typeface="Calibri"/>
                <a:cs typeface="Calibri"/>
              </a:rPr>
              <a:t> </a:t>
            </a:r>
            <a:r>
              <a:rPr sz="1600" spc="160" dirty="0">
                <a:latin typeface="Calibri"/>
                <a:cs typeface="Calibri"/>
              </a:rPr>
              <a:t>σωστής</a:t>
            </a:r>
            <a:r>
              <a:rPr sz="1600" spc="75" dirty="0">
                <a:latin typeface="Calibri"/>
                <a:cs typeface="Calibri"/>
              </a:rPr>
              <a:t> </a:t>
            </a:r>
            <a:r>
              <a:rPr sz="1600" spc="135" dirty="0">
                <a:latin typeface="Calibri"/>
                <a:cs typeface="Calibri"/>
              </a:rPr>
              <a:t>εξόδου),</a:t>
            </a:r>
            <a:r>
              <a:rPr sz="1600" spc="80" dirty="0">
                <a:latin typeface="Calibri"/>
                <a:cs typeface="Calibri"/>
              </a:rPr>
              <a:t> </a:t>
            </a:r>
            <a:r>
              <a:rPr sz="1600" spc="150" dirty="0">
                <a:latin typeface="Calibri"/>
                <a:cs typeface="Calibri"/>
              </a:rPr>
              <a:t>δεν</a:t>
            </a:r>
            <a:r>
              <a:rPr sz="1600" spc="75" dirty="0">
                <a:latin typeface="Calibri"/>
                <a:cs typeface="Calibri"/>
              </a:rPr>
              <a:t> </a:t>
            </a:r>
            <a:r>
              <a:rPr sz="1600" spc="160" dirty="0">
                <a:latin typeface="Calibri"/>
                <a:cs typeface="Calibri"/>
              </a:rPr>
              <a:t>υπάρχουν </a:t>
            </a:r>
            <a:r>
              <a:rPr sz="1600" spc="-345" dirty="0">
                <a:latin typeface="Calibri"/>
                <a:cs typeface="Calibri"/>
              </a:rPr>
              <a:t> </a:t>
            </a:r>
            <a:r>
              <a:rPr sz="1600" spc="150" dirty="0">
                <a:latin typeface="Calibri"/>
                <a:cs typeface="Calibri"/>
              </a:rPr>
              <a:t>γνωστές</a:t>
            </a:r>
            <a:r>
              <a:rPr sz="1600" spc="65" dirty="0">
                <a:latin typeface="Calibri"/>
                <a:cs typeface="Calibri"/>
              </a:rPr>
              <a:t> </a:t>
            </a:r>
            <a:r>
              <a:rPr sz="1600" spc="140" dirty="0">
                <a:latin typeface="Calibri"/>
                <a:cs typeface="Calibri"/>
              </a:rPr>
              <a:t>πρακτικές</a:t>
            </a:r>
            <a:r>
              <a:rPr sz="1600" spc="75" dirty="0">
                <a:latin typeface="Calibri"/>
                <a:cs typeface="Calibri"/>
              </a:rPr>
              <a:t> </a:t>
            </a:r>
            <a:r>
              <a:rPr sz="1600" spc="135" dirty="0">
                <a:latin typeface="Calibri"/>
                <a:cs typeface="Calibri"/>
              </a:rPr>
              <a:t>επιθέσεις</a:t>
            </a:r>
            <a:r>
              <a:rPr sz="1600" spc="75" dirty="0">
                <a:latin typeface="Calibri"/>
                <a:cs typeface="Calibri"/>
              </a:rPr>
              <a:t> </a:t>
            </a:r>
            <a:r>
              <a:rPr sz="1600" spc="155" dirty="0">
                <a:latin typeface="Calibri"/>
                <a:cs typeface="Calibri"/>
              </a:rPr>
              <a:t>κατά</a:t>
            </a:r>
            <a:r>
              <a:rPr sz="1600" spc="70" dirty="0">
                <a:latin typeface="Calibri"/>
                <a:cs typeface="Calibri"/>
              </a:rPr>
              <a:t> </a:t>
            </a:r>
            <a:r>
              <a:rPr sz="1600" spc="155" dirty="0">
                <a:latin typeface="Calibri"/>
                <a:cs typeface="Calibri"/>
              </a:rPr>
              <a:t>του</a:t>
            </a:r>
            <a:r>
              <a:rPr sz="1600" spc="70" dirty="0">
                <a:latin typeface="Calibri"/>
                <a:cs typeface="Calibri"/>
              </a:rPr>
              <a:t> </a:t>
            </a:r>
            <a:r>
              <a:rPr sz="1600" spc="204" dirty="0">
                <a:latin typeface="Calibri"/>
                <a:cs typeface="Calibri"/>
              </a:rPr>
              <a:t>HMAC</a:t>
            </a:r>
            <a:endParaRPr sz="1600">
              <a:latin typeface="Calibri"/>
              <a:cs typeface="Calibri"/>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03565" y="6019165"/>
            <a:ext cx="1530032" cy="612140"/>
          </a:xfrm>
          <a:prstGeom prst="rect">
            <a:avLst/>
          </a:prstGeom>
        </p:spPr>
      </p:pic>
      <p:sp>
        <p:nvSpPr>
          <p:cNvPr id="3" name="object 3"/>
          <p:cNvSpPr txBox="1">
            <a:spLocks noGrp="1"/>
          </p:cNvSpPr>
          <p:nvPr>
            <p:ph type="title"/>
          </p:nvPr>
        </p:nvSpPr>
        <p:spPr>
          <a:xfrm>
            <a:off x="875030" y="1249045"/>
            <a:ext cx="9575800" cy="786765"/>
          </a:xfrm>
          <a:prstGeom prst="rect">
            <a:avLst/>
          </a:prstGeom>
        </p:spPr>
        <p:txBody>
          <a:bodyPr vert="horz" wrap="square" lIns="0" tIns="38735" rIns="0" bIns="0" rtlCol="0">
            <a:spAutoFit/>
          </a:bodyPr>
          <a:lstStyle/>
          <a:p>
            <a:pPr marL="12700" marR="5080">
              <a:lnSpc>
                <a:spcPts val="2930"/>
              </a:lnSpc>
              <a:spcBef>
                <a:spcPts val="305"/>
              </a:spcBef>
            </a:pPr>
            <a:r>
              <a:rPr sz="2550" spc="135" dirty="0" err="1"/>
              <a:t>Το</a:t>
            </a:r>
            <a:r>
              <a:rPr sz="2550" spc="60" dirty="0"/>
              <a:t> </a:t>
            </a:r>
            <a:r>
              <a:rPr sz="2550" spc="190" dirty="0"/>
              <a:t>MAC</a:t>
            </a:r>
            <a:r>
              <a:rPr sz="2550" spc="65" dirty="0"/>
              <a:t> </a:t>
            </a:r>
            <a:r>
              <a:rPr sz="2550" spc="110" dirty="0"/>
              <a:t>μπορεί</a:t>
            </a:r>
            <a:r>
              <a:rPr sz="2550" spc="70" dirty="0"/>
              <a:t> </a:t>
            </a:r>
            <a:r>
              <a:rPr sz="2550" spc="105" dirty="0"/>
              <a:t>επίσης</a:t>
            </a:r>
            <a:r>
              <a:rPr sz="2550" spc="60" dirty="0"/>
              <a:t> </a:t>
            </a:r>
            <a:r>
              <a:rPr sz="2550" spc="114" dirty="0"/>
              <a:t>να </a:t>
            </a:r>
            <a:r>
              <a:rPr sz="2550" spc="-620" dirty="0"/>
              <a:t> </a:t>
            </a:r>
            <a:r>
              <a:rPr sz="2550" spc="114" dirty="0"/>
              <a:t>κατασκευαστεί</a:t>
            </a:r>
            <a:r>
              <a:rPr sz="2550" spc="50" dirty="0"/>
              <a:t> </a:t>
            </a:r>
            <a:r>
              <a:rPr sz="2550" spc="114" dirty="0"/>
              <a:t>χρησιμοποιώντας</a:t>
            </a:r>
            <a:r>
              <a:rPr sz="2550" spc="50" dirty="0"/>
              <a:t> </a:t>
            </a:r>
            <a:r>
              <a:rPr sz="2550" spc="120" dirty="0"/>
              <a:t>Block</a:t>
            </a:r>
            <a:r>
              <a:rPr sz="2550" spc="70" dirty="0"/>
              <a:t> </a:t>
            </a:r>
            <a:r>
              <a:rPr sz="2550" spc="105" dirty="0"/>
              <a:t>Cipher</a:t>
            </a:r>
            <a:endParaRPr sz="2550" dirty="0"/>
          </a:p>
        </p:txBody>
      </p:sp>
      <p:sp>
        <p:nvSpPr>
          <p:cNvPr id="6" name="object 6"/>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r>
              <a:rPr sz="850" spc="40" dirty="0">
                <a:latin typeface="Calibri"/>
                <a:cs typeface="Calibri"/>
              </a:rPr>
              <a:t>23</a:t>
            </a:r>
            <a:endParaRPr sz="850">
              <a:latin typeface="Calibri"/>
              <a:cs typeface="Calibri"/>
            </a:endParaRPr>
          </a:p>
        </p:txBody>
      </p:sp>
      <p:sp>
        <p:nvSpPr>
          <p:cNvPr id="4" name="object 4"/>
          <p:cNvSpPr txBox="1"/>
          <p:nvPr/>
        </p:nvSpPr>
        <p:spPr>
          <a:xfrm>
            <a:off x="783590" y="2834640"/>
            <a:ext cx="8049895" cy="193040"/>
          </a:xfrm>
          <a:prstGeom prst="rect">
            <a:avLst/>
          </a:prstGeom>
        </p:spPr>
        <p:txBody>
          <a:bodyPr vert="horz" wrap="square" lIns="0" tIns="0" rIns="0" bIns="0" rtlCol="0">
            <a:spAutoFit/>
          </a:bodyPr>
          <a:lstStyle/>
          <a:p>
            <a:pPr marL="12700">
              <a:lnSpc>
                <a:spcPts val="1480"/>
              </a:lnSpc>
              <a:tabLst>
                <a:tab pos="285750" algn="l"/>
              </a:tabLst>
            </a:pPr>
            <a:r>
              <a:rPr sz="1400" dirty="0">
                <a:solidFill>
                  <a:srgbClr val="FFBA00"/>
                </a:solidFill>
                <a:latin typeface="Courier New"/>
                <a:cs typeface="Courier New"/>
              </a:rPr>
              <a:t>o	</a:t>
            </a:r>
            <a:r>
              <a:rPr sz="1100" spc="170" dirty="0">
                <a:latin typeface="Calibri"/>
                <a:cs typeface="Calibri"/>
              </a:rPr>
              <a:t>Η</a:t>
            </a:r>
            <a:r>
              <a:rPr sz="1100" spc="65" dirty="0">
                <a:latin typeface="Calibri"/>
                <a:cs typeface="Calibri"/>
              </a:rPr>
              <a:t> </a:t>
            </a:r>
            <a:r>
              <a:rPr sz="1100" spc="120" dirty="0">
                <a:latin typeface="Calibri"/>
                <a:cs typeface="Calibri"/>
              </a:rPr>
              <a:t>λειτουργία</a:t>
            </a:r>
            <a:r>
              <a:rPr sz="1100" spc="65" dirty="0">
                <a:latin typeface="Calibri"/>
                <a:cs typeface="Calibri"/>
              </a:rPr>
              <a:t> </a:t>
            </a:r>
            <a:r>
              <a:rPr sz="1100" spc="145" dirty="0">
                <a:latin typeface="Calibri"/>
                <a:cs typeface="Calibri"/>
              </a:rPr>
              <a:t>CBC</a:t>
            </a:r>
            <a:r>
              <a:rPr sz="1100" spc="65" dirty="0">
                <a:latin typeface="Calibri"/>
                <a:cs typeface="Calibri"/>
              </a:rPr>
              <a:t> </a:t>
            </a:r>
            <a:r>
              <a:rPr sz="1100" spc="125" dirty="0">
                <a:latin typeface="Calibri"/>
                <a:cs typeface="Calibri"/>
              </a:rPr>
              <a:t>μπορεί</a:t>
            </a:r>
            <a:r>
              <a:rPr sz="1100" spc="65" dirty="0">
                <a:latin typeface="Calibri"/>
                <a:cs typeface="Calibri"/>
              </a:rPr>
              <a:t> </a:t>
            </a:r>
            <a:r>
              <a:rPr sz="1100" spc="135" dirty="0">
                <a:latin typeface="Calibri"/>
                <a:cs typeface="Calibri"/>
              </a:rPr>
              <a:t>να</a:t>
            </a:r>
            <a:r>
              <a:rPr sz="1100" spc="65" dirty="0">
                <a:latin typeface="Calibri"/>
                <a:cs typeface="Calibri"/>
              </a:rPr>
              <a:t> </a:t>
            </a:r>
            <a:r>
              <a:rPr sz="1100" spc="125" dirty="0">
                <a:latin typeface="Calibri"/>
                <a:cs typeface="Calibri"/>
              </a:rPr>
              <a:t>χρησιμοποιηθεί</a:t>
            </a:r>
            <a:r>
              <a:rPr sz="1100" spc="70" dirty="0">
                <a:latin typeface="Calibri"/>
                <a:cs typeface="Calibri"/>
              </a:rPr>
              <a:t> </a:t>
            </a:r>
            <a:r>
              <a:rPr sz="1100" spc="114" dirty="0">
                <a:latin typeface="Calibri"/>
                <a:cs typeface="Calibri"/>
              </a:rPr>
              <a:t>για</a:t>
            </a:r>
            <a:r>
              <a:rPr sz="1100" spc="65" dirty="0">
                <a:latin typeface="Calibri"/>
                <a:cs typeface="Calibri"/>
              </a:rPr>
              <a:t> </a:t>
            </a:r>
            <a:r>
              <a:rPr sz="1100" spc="120" dirty="0">
                <a:latin typeface="Calibri"/>
                <a:cs typeface="Calibri"/>
              </a:rPr>
              <a:t>τον</a:t>
            </a:r>
            <a:r>
              <a:rPr sz="1100" spc="65" dirty="0">
                <a:latin typeface="Calibri"/>
                <a:cs typeface="Calibri"/>
              </a:rPr>
              <a:t> </a:t>
            </a:r>
            <a:r>
              <a:rPr sz="1100" spc="130" dirty="0">
                <a:latin typeface="Calibri"/>
                <a:cs typeface="Calibri"/>
              </a:rPr>
              <a:t>ορισμό</a:t>
            </a:r>
            <a:r>
              <a:rPr sz="1100" spc="70" dirty="0">
                <a:latin typeface="Calibri"/>
                <a:cs typeface="Calibri"/>
              </a:rPr>
              <a:t> </a:t>
            </a:r>
            <a:r>
              <a:rPr sz="1100" spc="125" dirty="0">
                <a:latin typeface="Calibri"/>
                <a:cs typeface="Calibri"/>
              </a:rPr>
              <a:t>CBC-MAC</a:t>
            </a:r>
            <a:r>
              <a:rPr sz="1100" spc="15" dirty="0">
                <a:latin typeface="Calibri"/>
                <a:cs typeface="Calibri"/>
              </a:rPr>
              <a:t> </a:t>
            </a:r>
            <a:r>
              <a:rPr sz="1100" spc="105" dirty="0">
                <a:latin typeface="Calibri"/>
                <a:cs typeface="Calibri"/>
              </a:rPr>
              <a:t>(Διεύθυνση</a:t>
            </a:r>
            <a:r>
              <a:rPr sz="1100" spc="5" dirty="0">
                <a:latin typeface="Calibri"/>
                <a:cs typeface="Calibri"/>
              </a:rPr>
              <a:t> </a:t>
            </a:r>
            <a:r>
              <a:rPr sz="1100" spc="114" dirty="0">
                <a:latin typeface="Calibri"/>
                <a:cs typeface="Calibri"/>
              </a:rPr>
              <a:t>φυσικού</a:t>
            </a:r>
            <a:r>
              <a:rPr sz="1100" spc="15" dirty="0">
                <a:latin typeface="Calibri"/>
                <a:cs typeface="Calibri"/>
              </a:rPr>
              <a:t> </a:t>
            </a:r>
            <a:r>
              <a:rPr sz="1100" spc="110" dirty="0">
                <a:latin typeface="Calibri"/>
                <a:cs typeface="Calibri"/>
              </a:rPr>
              <a:t>επιπέδου</a:t>
            </a:r>
            <a:r>
              <a:rPr sz="1100" spc="10" dirty="0">
                <a:latin typeface="Calibri"/>
                <a:cs typeface="Calibri"/>
              </a:rPr>
              <a:t> </a:t>
            </a:r>
            <a:r>
              <a:rPr sz="1100" spc="95" dirty="0">
                <a:latin typeface="Calibri"/>
                <a:cs typeface="Calibri"/>
              </a:rPr>
              <a:t>δικτύου)</a:t>
            </a:r>
            <a:endParaRPr sz="1100">
              <a:latin typeface="Calibri"/>
              <a:cs typeface="Calibri"/>
            </a:endParaRPr>
          </a:p>
        </p:txBody>
      </p:sp>
      <p:sp>
        <p:nvSpPr>
          <p:cNvPr id="5" name="object 5"/>
          <p:cNvSpPr txBox="1"/>
          <p:nvPr/>
        </p:nvSpPr>
        <p:spPr>
          <a:xfrm>
            <a:off x="783590" y="3546950"/>
            <a:ext cx="5131435" cy="481965"/>
          </a:xfrm>
          <a:prstGeom prst="rect">
            <a:avLst/>
          </a:prstGeom>
        </p:spPr>
        <p:txBody>
          <a:bodyPr vert="horz" wrap="square" lIns="0" tIns="7620" rIns="0" bIns="0" rtlCol="0">
            <a:spAutoFit/>
          </a:bodyPr>
          <a:lstStyle/>
          <a:p>
            <a:pPr marL="286385" indent="-273685">
              <a:lnSpc>
                <a:spcPct val="100000"/>
              </a:lnSpc>
              <a:spcBef>
                <a:spcPts val="60"/>
              </a:spcBef>
              <a:buClr>
                <a:srgbClr val="FFBA00"/>
              </a:buClr>
              <a:buSzPct val="127272"/>
              <a:buFont typeface="Courier New"/>
              <a:buChar char="o"/>
              <a:tabLst>
                <a:tab pos="285750" algn="l"/>
                <a:tab pos="286385" algn="l"/>
              </a:tabLst>
            </a:pPr>
            <a:r>
              <a:rPr sz="1100" spc="80" dirty="0">
                <a:latin typeface="Calibri"/>
                <a:cs typeface="Calibri"/>
              </a:rPr>
              <a:t>Το</a:t>
            </a:r>
            <a:r>
              <a:rPr sz="1100" spc="25" dirty="0">
                <a:latin typeface="Calibri"/>
                <a:cs typeface="Calibri"/>
              </a:rPr>
              <a:t> </a:t>
            </a:r>
            <a:r>
              <a:rPr sz="1100" spc="110" dirty="0">
                <a:latin typeface="Calibri"/>
                <a:cs typeface="Calibri"/>
              </a:rPr>
              <a:t>GCM</a:t>
            </a:r>
            <a:r>
              <a:rPr sz="1100" spc="30" dirty="0">
                <a:latin typeface="Calibri"/>
                <a:cs typeface="Calibri"/>
              </a:rPr>
              <a:t> </a:t>
            </a:r>
            <a:r>
              <a:rPr sz="1100" spc="70" dirty="0">
                <a:latin typeface="Calibri"/>
                <a:cs typeface="Calibri"/>
              </a:rPr>
              <a:t>Galois/Counter</a:t>
            </a:r>
            <a:r>
              <a:rPr sz="1100" spc="25" dirty="0">
                <a:latin typeface="Calibri"/>
                <a:cs typeface="Calibri"/>
              </a:rPr>
              <a:t> </a:t>
            </a:r>
            <a:r>
              <a:rPr sz="1100" spc="75" dirty="0">
                <a:latin typeface="Calibri"/>
                <a:cs typeface="Calibri"/>
              </a:rPr>
              <a:t>Modeχρησιμοποιείται</a:t>
            </a:r>
            <a:r>
              <a:rPr sz="1100" spc="30" dirty="0">
                <a:latin typeface="Calibri"/>
                <a:cs typeface="Calibri"/>
              </a:rPr>
              <a:t> </a:t>
            </a:r>
            <a:r>
              <a:rPr sz="1100" spc="80" dirty="0">
                <a:latin typeface="Calibri"/>
                <a:cs typeface="Calibri"/>
              </a:rPr>
              <a:t>ευρέως</a:t>
            </a:r>
            <a:endParaRPr sz="1100">
              <a:latin typeface="Calibri"/>
              <a:cs typeface="Calibri"/>
            </a:endParaRPr>
          </a:p>
          <a:p>
            <a:pPr marL="396240" lvl="1" indent="-182880">
              <a:lnSpc>
                <a:spcPct val="100000"/>
              </a:lnSpc>
              <a:spcBef>
                <a:spcPts val="570"/>
              </a:spcBef>
              <a:buSzPct val="127272"/>
              <a:buChar char="◦"/>
              <a:tabLst>
                <a:tab pos="396240" algn="l"/>
              </a:tabLst>
            </a:pPr>
            <a:r>
              <a:rPr sz="1100" spc="110" dirty="0">
                <a:latin typeface="Calibri"/>
                <a:cs typeface="Calibri"/>
              </a:rPr>
              <a:t>Παροχή</a:t>
            </a:r>
            <a:r>
              <a:rPr sz="1100" spc="55" dirty="0">
                <a:latin typeface="Calibri"/>
                <a:cs typeface="Calibri"/>
              </a:rPr>
              <a:t> </a:t>
            </a:r>
            <a:r>
              <a:rPr sz="1100" spc="80" dirty="0">
                <a:latin typeface="Calibri"/>
                <a:cs typeface="Calibri"/>
              </a:rPr>
              <a:t>ταυτόχρονης</a:t>
            </a:r>
            <a:r>
              <a:rPr sz="1100" spc="5" dirty="0">
                <a:latin typeface="Calibri"/>
                <a:cs typeface="Calibri"/>
              </a:rPr>
              <a:t> </a:t>
            </a:r>
            <a:r>
              <a:rPr sz="1100" spc="110" dirty="0">
                <a:latin typeface="Calibri"/>
                <a:cs typeface="Calibri"/>
              </a:rPr>
              <a:t>επαλήθευσης</a:t>
            </a:r>
            <a:r>
              <a:rPr sz="1100" spc="50" dirty="0">
                <a:latin typeface="Calibri"/>
                <a:cs typeface="Calibri"/>
              </a:rPr>
              <a:t> </a:t>
            </a:r>
            <a:r>
              <a:rPr sz="1100" spc="90" dirty="0">
                <a:latin typeface="Calibri"/>
                <a:cs typeface="Calibri"/>
              </a:rPr>
              <a:t>και</a:t>
            </a:r>
            <a:r>
              <a:rPr sz="1100" spc="60" dirty="0">
                <a:latin typeface="Calibri"/>
                <a:cs typeface="Calibri"/>
              </a:rPr>
              <a:t> </a:t>
            </a:r>
            <a:r>
              <a:rPr sz="1100" spc="110" dirty="0">
                <a:latin typeface="Calibri"/>
                <a:cs typeface="Calibri"/>
              </a:rPr>
              <a:t>κρυπτογράφησης</a:t>
            </a:r>
            <a:r>
              <a:rPr sz="1100" spc="50" dirty="0">
                <a:latin typeface="Calibri"/>
                <a:cs typeface="Calibri"/>
              </a:rPr>
              <a:t> </a:t>
            </a:r>
            <a:r>
              <a:rPr sz="1100" spc="110" dirty="0">
                <a:latin typeface="Calibri"/>
                <a:cs typeface="Calibri"/>
              </a:rPr>
              <a:t>μηνυμάτων</a:t>
            </a:r>
            <a:endParaRPr sz="1100">
              <a:latin typeface="Calibri"/>
              <a:cs typeface="Calibri"/>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84657" y="0"/>
            <a:ext cx="5407660" cy="6858000"/>
          </a:xfrm>
          <a:custGeom>
            <a:avLst/>
            <a:gdLst/>
            <a:ahLst/>
            <a:cxnLst/>
            <a:rect l="l" t="t" r="r" b="b"/>
            <a:pathLst>
              <a:path w="5407659" h="6858000">
                <a:moveTo>
                  <a:pt x="0" y="6858000"/>
                </a:moveTo>
                <a:lnTo>
                  <a:pt x="5407342" y="6858000"/>
                </a:lnTo>
                <a:lnTo>
                  <a:pt x="5407342" y="0"/>
                </a:lnTo>
                <a:lnTo>
                  <a:pt x="0" y="0"/>
                </a:lnTo>
                <a:lnTo>
                  <a:pt x="0" y="685800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049134" y="2205354"/>
            <a:ext cx="4040504" cy="756920"/>
          </a:xfrm>
          <a:prstGeom prst="rect">
            <a:avLst/>
          </a:prstGeom>
        </p:spPr>
        <p:txBody>
          <a:bodyPr vert="horz" wrap="square" lIns="0" tIns="12700" rIns="0" bIns="0" rtlCol="0">
            <a:spAutoFit/>
          </a:bodyPr>
          <a:lstStyle/>
          <a:p>
            <a:pPr marL="12700">
              <a:lnSpc>
                <a:spcPct val="100000"/>
              </a:lnSpc>
              <a:spcBef>
                <a:spcPts val="100"/>
              </a:spcBef>
            </a:pPr>
            <a:r>
              <a:rPr sz="4800" spc="220" dirty="0">
                <a:solidFill>
                  <a:srgbClr val="FFBA00"/>
                </a:solidFill>
              </a:rPr>
              <a:t>Σας</a:t>
            </a:r>
            <a:r>
              <a:rPr sz="4800" spc="10" dirty="0">
                <a:solidFill>
                  <a:srgbClr val="FFBA00"/>
                </a:solidFill>
              </a:rPr>
              <a:t> </a:t>
            </a:r>
            <a:r>
              <a:rPr sz="4800" spc="220" dirty="0">
                <a:solidFill>
                  <a:srgbClr val="FFBA00"/>
                </a:solidFill>
              </a:rPr>
              <a:t>ευχαριστώ</a:t>
            </a:r>
            <a:endParaRPr sz="4800"/>
          </a:p>
        </p:txBody>
      </p:sp>
      <p:grpSp>
        <p:nvGrpSpPr>
          <p:cNvPr id="4" name="object 4"/>
          <p:cNvGrpSpPr/>
          <p:nvPr/>
        </p:nvGrpSpPr>
        <p:grpSpPr>
          <a:xfrm>
            <a:off x="0" y="0"/>
            <a:ext cx="9073515" cy="6880225"/>
            <a:chOff x="0" y="0"/>
            <a:chExt cx="9073515" cy="6880225"/>
          </a:xfrm>
        </p:grpSpPr>
        <p:pic>
          <p:nvPicPr>
            <p:cNvPr id="5" name="object 5"/>
            <p:cNvPicPr/>
            <p:nvPr/>
          </p:nvPicPr>
          <p:blipFill>
            <a:blip r:embed="rId2" cstate="print"/>
            <a:stretch>
              <a:fillRect/>
            </a:stretch>
          </p:blipFill>
          <p:spPr>
            <a:xfrm>
              <a:off x="0" y="0"/>
              <a:ext cx="6784657" cy="6858000"/>
            </a:xfrm>
            <a:prstGeom prst="rect">
              <a:avLst/>
            </a:prstGeom>
          </p:spPr>
        </p:pic>
        <p:sp>
          <p:nvSpPr>
            <p:cNvPr id="6" name="object 6"/>
            <p:cNvSpPr/>
            <p:nvPr/>
          </p:nvSpPr>
          <p:spPr>
            <a:xfrm>
              <a:off x="4443729" y="5079"/>
              <a:ext cx="2545080" cy="6837045"/>
            </a:xfrm>
            <a:custGeom>
              <a:avLst/>
              <a:gdLst/>
              <a:ahLst/>
              <a:cxnLst/>
              <a:rect l="l" t="t" r="r" b="b"/>
              <a:pathLst>
                <a:path w="2545079" h="6837045">
                  <a:moveTo>
                    <a:pt x="1321435" y="2283142"/>
                  </a:moveTo>
                  <a:lnTo>
                    <a:pt x="1271587" y="2291080"/>
                  </a:lnTo>
                  <a:lnTo>
                    <a:pt x="1226185" y="2312352"/>
                  </a:lnTo>
                  <a:lnTo>
                    <a:pt x="1188085" y="2345372"/>
                  </a:lnTo>
                  <a:lnTo>
                    <a:pt x="1159510" y="2388870"/>
                  </a:lnTo>
                  <a:lnTo>
                    <a:pt x="1159510" y="2390140"/>
                  </a:lnTo>
                  <a:lnTo>
                    <a:pt x="819467" y="3658552"/>
                  </a:lnTo>
                  <a:lnTo>
                    <a:pt x="0" y="6835775"/>
                  </a:lnTo>
                  <a:lnTo>
                    <a:pt x="6667" y="6836410"/>
                  </a:lnTo>
                  <a:lnTo>
                    <a:pt x="20955" y="6837045"/>
                  </a:lnTo>
                  <a:lnTo>
                    <a:pt x="26670" y="6837045"/>
                  </a:lnTo>
                  <a:lnTo>
                    <a:pt x="843365" y="3664585"/>
                  </a:lnTo>
                  <a:lnTo>
                    <a:pt x="1183322" y="2397760"/>
                  </a:lnTo>
                  <a:lnTo>
                    <a:pt x="1208087" y="2360295"/>
                  </a:lnTo>
                  <a:lnTo>
                    <a:pt x="1241107" y="2332037"/>
                  </a:lnTo>
                  <a:lnTo>
                    <a:pt x="1280160" y="2313940"/>
                  </a:lnTo>
                  <a:lnTo>
                    <a:pt x="1322705" y="2307272"/>
                  </a:lnTo>
                  <a:lnTo>
                    <a:pt x="1417320" y="2307272"/>
                  </a:lnTo>
                  <a:lnTo>
                    <a:pt x="1373187" y="2289175"/>
                  </a:lnTo>
                  <a:lnTo>
                    <a:pt x="1321435" y="2283142"/>
                  </a:lnTo>
                  <a:close/>
                </a:path>
                <a:path w="2545079" h="6837045">
                  <a:moveTo>
                    <a:pt x="1417320" y="2307272"/>
                  </a:moveTo>
                  <a:lnTo>
                    <a:pt x="1322705" y="2307272"/>
                  </a:lnTo>
                  <a:lnTo>
                    <a:pt x="1366837" y="2312987"/>
                  </a:lnTo>
                  <a:lnTo>
                    <a:pt x="1412557" y="2333942"/>
                  </a:lnTo>
                  <a:lnTo>
                    <a:pt x="1448752" y="2366962"/>
                  </a:lnTo>
                  <a:lnTo>
                    <a:pt x="1472882" y="2408872"/>
                  </a:lnTo>
                  <a:lnTo>
                    <a:pt x="1483042" y="2456497"/>
                  </a:lnTo>
                  <a:lnTo>
                    <a:pt x="1477962" y="2506345"/>
                  </a:lnTo>
                  <a:lnTo>
                    <a:pt x="1220152" y="3457575"/>
                  </a:lnTo>
                  <a:lnTo>
                    <a:pt x="1214120" y="3492817"/>
                  </a:lnTo>
                  <a:lnTo>
                    <a:pt x="1215072" y="3525837"/>
                  </a:lnTo>
                  <a:lnTo>
                    <a:pt x="1215072" y="3528377"/>
                  </a:lnTo>
                  <a:lnTo>
                    <a:pt x="1223327" y="3563302"/>
                  </a:lnTo>
                  <a:lnTo>
                    <a:pt x="1258570" y="3626485"/>
                  </a:lnTo>
                  <a:lnTo>
                    <a:pt x="1314767" y="3669665"/>
                  </a:lnTo>
                  <a:lnTo>
                    <a:pt x="1349375" y="3682365"/>
                  </a:lnTo>
                  <a:lnTo>
                    <a:pt x="1349692" y="3682365"/>
                  </a:lnTo>
                  <a:lnTo>
                    <a:pt x="1397635" y="3688715"/>
                  </a:lnTo>
                  <a:lnTo>
                    <a:pt x="1444625" y="3682365"/>
                  </a:lnTo>
                  <a:lnTo>
                    <a:pt x="1488122" y="3664585"/>
                  </a:lnTo>
                  <a:lnTo>
                    <a:pt x="1490662" y="3662362"/>
                  </a:lnTo>
                  <a:lnTo>
                    <a:pt x="1404302" y="3662362"/>
                  </a:lnTo>
                  <a:lnTo>
                    <a:pt x="1354137" y="3657282"/>
                  </a:lnTo>
                  <a:lnTo>
                    <a:pt x="1299210" y="3629977"/>
                  </a:lnTo>
                  <a:lnTo>
                    <a:pt x="1259205" y="3583940"/>
                  </a:lnTo>
                  <a:lnTo>
                    <a:pt x="1239520" y="3525837"/>
                  </a:lnTo>
                  <a:lnTo>
                    <a:pt x="1238885" y="3495040"/>
                  </a:lnTo>
                  <a:lnTo>
                    <a:pt x="1244282" y="3463925"/>
                  </a:lnTo>
                  <a:lnTo>
                    <a:pt x="1502092" y="2512695"/>
                  </a:lnTo>
                  <a:lnTo>
                    <a:pt x="1508442" y="2464117"/>
                  </a:lnTo>
                  <a:lnTo>
                    <a:pt x="1502092" y="2417127"/>
                  </a:lnTo>
                  <a:lnTo>
                    <a:pt x="1483995" y="2373630"/>
                  </a:lnTo>
                  <a:lnTo>
                    <a:pt x="1455737" y="2336482"/>
                  </a:lnTo>
                  <a:lnTo>
                    <a:pt x="1418272" y="2307590"/>
                  </a:lnTo>
                  <a:lnTo>
                    <a:pt x="1417320" y="2307272"/>
                  </a:lnTo>
                  <a:close/>
                </a:path>
                <a:path w="2545079" h="6837045">
                  <a:moveTo>
                    <a:pt x="2545079" y="0"/>
                  </a:moveTo>
                  <a:lnTo>
                    <a:pt x="2518410" y="0"/>
                  </a:lnTo>
                  <a:lnTo>
                    <a:pt x="1939607" y="2100897"/>
                  </a:lnTo>
                  <a:lnTo>
                    <a:pt x="1547495" y="3546157"/>
                  </a:lnTo>
                  <a:lnTo>
                    <a:pt x="1526857" y="3591877"/>
                  </a:lnTo>
                  <a:lnTo>
                    <a:pt x="1493837" y="3627755"/>
                  </a:lnTo>
                  <a:lnTo>
                    <a:pt x="1451927" y="3651885"/>
                  </a:lnTo>
                  <a:lnTo>
                    <a:pt x="1404302" y="3662362"/>
                  </a:lnTo>
                  <a:lnTo>
                    <a:pt x="1490662" y="3662362"/>
                  </a:lnTo>
                  <a:lnTo>
                    <a:pt x="1525270" y="3636327"/>
                  </a:lnTo>
                  <a:lnTo>
                    <a:pt x="1554162" y="3598862"/>
                  </a:lnTo>
                  <a:lnTo>
                    <a:pt x="1572895" y="3553777"/>
                  </a:lnTo>
                  <a:lnTo>
                    <a:pt x="1964690" y="2108517"/>
                  </a:lnTo>
                  <a:lnTo>
                    <a:pt x="2540000" y="16192"/>
                  </a:lnTo>
                  <a:lnTo>
                    <a:pt x="2543810" y="3810"/>
                  </a:lnTo>
                  <a:lnTo>
                    <a:pt x="2545079" y="0"/>
                  </a:lnTo>
                  <a:close/>
                </a:path>
              </a:pathLst>
            </a:custGeom>
            <a:solidFill>
              <a:srgbClr val="FFBA00"/>
            </a:solidFill>
          </p:spPr>
          <p:txBody>
            <a:bodyPr wrap="square" lIns="0" tIns="0" rIns="0" bIns="0" rtlCol="0"/>
            <a:lstStyle/>
            <a:p>
              <a:endParaRPr/>
            </a:p>
          </p:txBody>
        </p:sp>
        <p:sp>
          <p:nvSpPr>
            <p:cNvPr id="7" name="object 7"/>
            <p:cNvSpPr/>
            <p:nvPr/>
          </p:nvSpPr>
          <p:spPr>
            <a:xfrm>
              <a:off x="4062729" y="0"/>
              <a:ext cx="1818639" cy="6858000"/>
            </a:xfrm>
            <a:custGeom>
              <a:avLst/>
              <a:gdLst/>
              <a:ahLst/>
              <a:cxnLst/>
              <a:rect l="l" t="t" r="r" b="b"/>
              <a:pathLst>
                <a:path w="1818639" h="6858000">
                  <a:moveTo>
                    <a:pt x="1818640" y="0"/>
                  </a:moveTo>
                  <a:lnTo>
                    <a:pt x="0" y="6857999"/>
                  </a:lnTo>
                </a:path>
              </a:pathLst>
            </a:custGeom>
            <a:ln w="22225">
              <a:solidFill>
                <a:srgbClr val="D8791A"/>
              </a:solidFill>
            </a:ln>
          </p:spPr>
          <p:txBody>
            <a:bodyPr wrap="square" lIns="0" tIns="0" rIns="0" bIns="0" rtlCol="0"/>
            <a:lstStyle/>
            <a:p>
              <a:endParaRPr/>
            </a:p>
          </p:txBody>
        </p:sp>
        <p:pic>
          <p:nvPicPr>
            <p:cNvPr id="8" name="object 8"/>
            <p:cNvPicPr/>
            <p:nvPr/>
          </p:nvPicPr>
          <p:blipFill>
            <a:blip r:embed="rId3" cstate="print"/>
            <a:stretch>
              <a:fillRect/>
            </a:stretch>
          </p:blipFill>
          <p:spPr>
            <a:xfrm>
              <a:off x="7549515" y="5992495"/>
              <a:ext cx="1523682" cy="609600"/>
            </a:xfrm>
            <a:prstGeom prst="rect">
              <a:avLst/>
            </a:prstGeom>
          </p:spPr>
        </p:pic>
      </p:gr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65925" y="1014412"/>
            <a:ext cx="4105275" cy="978535"/>
          </a:xfrm>
          <a:prstGeom prst="rect">
            <a:avLst/>
          </a:prstGeom>
        </p:spPr>
        <p:txBody>
          <a:bodyPr vert="horz" wrap="square" lIns="0" tIns="46990" rIns="0" bIns="0" rtlCol="0">
            <a:spAutoFit/>
          </a:bodyPr>
          <a:lstStyle/>
          <a:p>
            <a:pPr marL="12700" marR="5080">
              <a:lnSpc>
                <a:spcPts val="3660"/>
              </a:lnSpc>
              <a:spcBef>
                <a:spcPts val="370"/>
              </a:spcBef>
            </a:pPr>
            <a:r>
              <a:rPr sz="3200" spc="160" dirty="0">
                <a:latin typeface="Calibri"/>
                <a:cs typeface="Calibri"/>
              </a:rPr>
              <a:t>Ασφάλεια</a:t>
            </a:r>
            <a:r>
              <a:rPr sz="3200" spc="125" dirty="0">
                <a:latin typeface="Calibri"/>
                <a:cs typeface="Calibri"/>
              </a:rPr>
              <a:t> </a:t>
            </a:r>
            <a:r>
              <a:rPr sz="3200" spc="145" dirty="0">
                <a:latin typeface="Calibri"/>
                <a:cs typeface="Calibri"/>
              </a:rPr>
              <a:t>δικτύου</a:t>
            </a:r>
            <a:r>
              <a:rPr sz="3200" spc="130" dirty="0">
                <a:latin typeface="Calibri"/>
                <a:cs typeface="Calibri"/>
              </a:rPr>
              <a:t> για </a:t>
            </a:r>
            <a:r>
              <a:rPr sz="3200" spc="-710" dirty="0">
                <a:latin typeface="Calibri"/>
                <a:cs typeface="Calibri"/>
              </a:rPr>
              <a:t> </a:t>
            </a:r>
            <a:r>
              <a:rPr sz="3200" spc="145" dirty="0">
                <a:latin typeface="Calibri"/>
                <a:cs typeface="Calibri"/>
              </a:rPr>
              <a:t>την</a:t>
            </a:r>
            <a:r>
              <a:rPr sz="3200" spc="150" dirty="0">
                <a:latin typeface="Calibri"/>
                <a:cs typeface="Calibri"/>
              </a:rPr>
              <a:t> </a:t>
            </a:r>
            <a:r>
              <a:rPr sz="3200" spc="140" dirty="0">
                <a:latin typeface="Calibri"/>
                <a:cs typeface="Calibri"/>
              </a:rPr>
              <a:t>υγεία</a:t>
            </a:r>
            <a:endParaRPr sz="3200">
              <a:latin typeface="Calibri"/>
              <a:cs typeface="Calibri"/>
            </a:endParaRPr>
          </a:p>
        </p:txBody>
      </p:sp>
      <p:sp>
        <p:nvSpPr>
          <p:cNvPr id="3" name="object 3"/>
          <p:cNvSpPr txBox="1"/>
          <p:nvPr/>
        </p:nvSpPr>
        <p:spPr>
          <a:xfrm>
            <a:off x="6360795" y="2468245"/>
            <a:ext cx="3669665" cy="756920"/>
          </a:xfrm>
          <a:prstGeom prst="rect">
            <a:avLst/>
          </a:prstGeom>
        </p:spPr>
        <p:txBody>
          <a:bodyPr vert="horz" wrap="square" lIns="0" tIns="12700" rIns="0" bIns="0" rtlCol="0">
            <a:spAutoFit/>
          </a:bodyPr>
          <a:lstStyle/>
          <a:p>
            <a:pPr marL="12700">
              <a:lnSpc>
                <a:spcPct val="100000"/>
              </a:lnSpc>
              <a:spcBef>
                <a:spcPts val="100"/>
              </a:spcBef>
            </a:pPr>
            <a:r>
              <a:rPr sz="4800" b="1" spc="360" dirty="0">
                <a:solidFill>
                  <a:srgbClr val="D8791A"/>
                </a:solidFill>
                <a:latin typeface="Calibri"/>
                <a:cs typeface="Calibri"/>
              </a:rPr>
              <a:t>CSP004_C_H</a:t>
            </a:r>
            <a:endParaRPr sz="4800">
              <a:latin typeface="Calibri"/>
              <a:cs typeface="Calibri"/>
            </a:endParaRPr>
          </a:p>
        </p:txBody>
      </p:sp>
      <p:sp>
        <p:nvSpPr>
          <p:cNvPr id="4" name="object 4"/>
          <p:cNvSpPr txBox="1"/>
          <p:nvPr/>
        </p:nvSpPr>
        <p:spPr>
          <a:xfrm>
            <a:off x="6233159" y="3736657"/>
            <a:ext cx="4723765" cy="451484"/>
          </a:xfrm>
          <a:prstGeom prst="rect">
            <a:avLst/>
          </a:prstGeom>
        </p:spPr>
        <p:txBody>
          <a:bodyPr vert="horz" wrap="square" lIns="0" tIns="12700" rIns="0" bIns="0" rtlCol="0">
            <a:spAutoFit/>
          </a:bodyPr>
          <a:lstStyle/>
          <a:p>
            <a:pPr marL="12700" marR="5080">
              <a:lnSpc>
                <a:spcPct val="100000"/>
              </a:lnSpc>
              <a:spcBef>
                <a:spcPts val="100"/>
              </a:spcBef>
            </a:pPr>
            <a:r>
              <a:rPr sz="1400" b="1" spc="100" dirty="0">
                <a:solidFill>
                  <a:srgbClr val="FF0000"/>
                </a:solidFill>
                <a:latin typeface="Calibri"/>
                <a:cs typeface="Calibri"/>
              </a:rPr>
              <a:t>ΣΕΤ</a:t>
            </a:r>
            <a:r>
              <a:rPr sz="1400" b="1" spc="35" dirty="0">
                <a:solidFill>
                  <a:srgbClr val="FF0000"/>
                </a:solidFill>
                <a:latin typeface="Calibri"/>
                <a:cs typeface="Calibri"/>
              </a:rPr>
              <a:t> </a:t>
            </a:r>
            <a:r>
              <a:rPr sz="1400" b="1" spc="110" dirty="0">
                <a:solidFill>
                  <a:srgbClr val="FF0000"/>
                </a:solidFill>
                <a:latin typeface="Calibri"/>
                <a:cs typeface="Calibri"/>
              </a:rPr>
              <a:t>ΣΕΛΙΔΩΝ</a:t>
            </a:r>
            <a:r>
              <a:rPr sz="1400" b="1" spc="35" dirty="0">
                <a:solidFill>
                  <a:srgbClr val="FF0000"/>
                </a:solidFill>
                <a:latin typeface="Calibri"/>
                <a:cs typeface="Calibri"/>
              </a:rPr>
              <a:t> </a:t>
            </a:r>
            <a:r>
              <a:rPr sz="1400" b="1" spc="85" dirty="0">
                <a:solidFill>
                  <a:srgbClr val="FF0000"/>
                </a:solidFill>
                <a:latin typeface="Calibri"/>
                <a:cs typeface="Calibri"/>
              </a:rPr>
              <a:t>#4:</a:t>
            </a:r>
            <a:r>
              <a:rPr sz="1400" b="1" spc="40" dirty="0">
                <a:solidFill>
                  <a:srgbClr val="FF0000"/>
                </a:solidFill>
                <a:latin typeface="Calibri"/>
                <a:cs typeface="Calibri"/>
              </a:rPr>
              <a:t> </a:t>
            </a:r>
            <a:r>
              <a:rPr sz="1400" b="1" spc="105" dirty="0">
                <a:latin typeface="Calibri"/>
                <a:cs typeface="Calibri"/>
              </a:rPr>
              <a:t>Ορολογία</a:t>
            </a:r>
            <a:r>
              <a:rPr sz="1400" b="1" spc="40" dirty="0">
                <a:latin typeface="Calibri"/>
                <a:cs typeface="Calibri"/>
              </a:rPr>
              <a:t> </a:t>
            </a:r>
            <a:r>
              <a:rPr sz="1400" b="1" spc="105" dirty="0">
                <a:latin typeface="Calibri"/>
                <a:cs typeface="Calibri"/>
              </a:rPr>
              <a:t>κρυπτογραφίας</a:t>
            </a:r>
            <a:r>
              <a:rPr sz="1400" b="1" spc="45" dirty="0">
                <a:latin typeface="Calibri"/>
                <a:cs typeface="Calibri"/>
              </a:rPr>
              <a:t> </a:t>
            </a:r>
            <a:r>
              <a:rPr sz="1400" b="1" spc="150" dirty="0">
                <a:latin typeface="Calibri"/>
                <a:cs typeface="Calibri"/>
              </a:rPr>
              <a:t>&amp;</a:t>
            </a:r>
            <a:r>
              <a:rPr sz="1400" b="1" spc="40" dirty="0">
                <a:latin typeface="Calibri"/>
                <a:cs typeface="Calibri"/>
              </a:rPr>
              <a:t> </a:t>
            </a:r>
            <a:r>
              <a:rPr sz="1400" b="1" spc="90" dirty="0">
                <a:latin typeface="Calibri"/>
                <a:cs typeface="Calibri"/>
              </a:rPr>
              <a:t>κλασικοί </a:t>
            </a:r>
            <a:r>
              <a:rPr sz="1400" b="1" spc="-300" dirty="0">
                <a:latin typeface="Calibri"/>
                <a:cs typeface="Calibri"/>
              </a:rPr>
              <a:t> </a:t>
            </a:r>
            <a:r>
              <a:rPr sz="1400" b="1" spc="95" dirty="0">
                <a:latin typeface="Calibri"/>
                <a:cs typeface="Calibri"/>
              </a:rPr>
              <a:t>κώδικες</a:t>
            </a:r>
            <a:endParaRPr sz="1400">
              <a:latin typeface="Calibri"/>
              <a:cs typeface="Calibri"/>
            </a:endParaRPr>
          </a:p>
        </p:txBody>
      </p:sp>
      <p:sp>
        <p:nvSpPr>
          <p:cNvPr id="5" name="object 5"/>
          <p:cNvSpPr txBox="1"/>
          <p:nvPr/>
        </p:nvSpPr>
        <p:spPr>
          <a:xfrm>
            <a:off x="6408420" y="4676140"/>
            <a:ext cx="1351915" cy="596900"/>
          </a:xfrm>
          <a:prstGeom prst="rect">
            <a:avLst/>
          </a:prstGeom>
        </p:spPr>
        <p:txBody>
          <a:bodyPr vert="horz" wrap="square" lIns="0" tIns="12700" rIns="0" bIns="0" rtlCol="0">
            <a:spAutoFit/>
          </a:bodyPr>
          <a:lstStyle/>
          <a:p>
            <a:pPr marL="12700">
              <a:lnSpc>
                <a:spcPct val="100000"/>
              </a:lnSpc>
              <a:spcBef>
                <a:spcPts val="100"/>
              </a:spcBef>
            </a:pPr>
            <a:r>
              <a:rPr sz="1250" spc="60" dirty="0">
                <a:latin typeface="Calibri"/>
                <a:cs typeface="Calibri"/>
              </a:rPr>
              <a:t>ΠΑΡΟΥΣΊΑΣΗ</a:t>
            </a:r>
            <a:r>
              <a:rPr sz="1250" spc="-10" dirty="0">
                <a:latin typeface="Calibri"/>
                <a:cs typeface="Calibri"/>
              </a:rPr>
              <a:t> </a:t>
            </a:r>
            <a:r>
              <a:rPr sz="1250" spc="60" dirty="0">
                <a:latin typeface="Calibri"/>
                <a:cs typeface="Calibri"/>
              </a:rPr>
              <a:t>ΑΠΌ:</a:t>
            </a:r>
            <a:endParaRPr sz="1250">
              <a:latin typeface="Calibri"/>
              <a:cs typeface="Calibri"/>
            </a:endParaRPr>
          </a:p>
          <a:p>
            <a:pPr>
              <a:lnSpc>
                <a:spcPct val="100000"/>
              </a:lnSpc>
              <a:spcBef>
                <a:spcPts val="35"/>
              </a:spcBef>
            </a:pPr>
            <a:endParaRPr sz="1200">
              <a:latin typeface="Calibri"/>
              <a:cs typeface="Calibri"/>
            </a:endParaRPr>
          </a:p>
          <a:p>
            <a:pPr marL="12700">
              <a:lnSpc>
                <a:spcPct val="100000"/>
              </a:lnSpc>
            </a:pPr>
            <a:r>
              <a:rPr sz="1250" spc="65" dirty="0">
                <a:latin typeface="Calibri"/>
                <a:cs typeface="Calibri"/>
              </a:rPr>
              <a:t>ΑΝΤΩΝΙΟΣ</a:t>
            </a:r>
            <a:r>
              <a:rPr sz="1250" spc="-10" dirty="0">
                <a:latin typeface="Calibri"/>
                <a:cs typeface="Calibri"/>
              </a:rPr>
              <a:t> </a:t>
            </a:r>
            <a:r>
              <a:rPr sz="1250" spc="55" dirty="0">
                <a:latin typeface="Calibri"/>
                <a:cs typeface="Calibri"/>
              </a:rPr>
              <a:t>ΝΤΙΒ</a:t>
            </a:r>
            <a:endParaRPr sz="1250">
              <a:latin typeface="Calibri"/>
              <a:cs typeface="Calibri"/>
            </a:endParaRPr>
          </a:p>
        </p:txBody>
      </p:sp>
      <p:grpSp>
        <p:nvGrpSpPr>
          <p:cNvPr id="6" name="object 6"/>
          <p:cNvGrpSpPr/>
          <p:nvPr/>
        </p:nvGrpSpPr>
        <p:grpSpPr>
          <a:xfrm>
            <a:off x="0" y="0"/>
            <a:ext cx="6057900" cy="6858000"/>
            <a:chOff x="0" y="0"/>
            <a:chExt cx="6057900" cy="6858000"/>
          </a:xfrm>
        </p:grpSpPr>
        <p:sp>
          <p:nvSpPr>
            <p:cNvPr id="7" name="object 7"/>
            <p:cNvSpPr/>
            <p:nvPr/>
          </p:nvSpPr>
          <p:spPr>
            <a:xfrm>
              <a:off x="3508057" y="0"/>
              <a:ext cx="2549525" cy="6847840"/>
            </a:xfrm>
            <a:custGeom>
              <a:avLst/>
              <a:gdLst/>
              <a:ahLst/>
              <a:cxnLst/>
              <a:rect l="l" t="t" r="r" b="b"/>
              <a:pathLst>
                <a:path w="2549525" h="6847840">
                  <a:moveTo>
                    <a:pt x="1325562" y="2279015"/>
                  </a:moveTo>
                  <a:lnTo>
                    <a:pt x="1275397" y="2286952"/>
                  </a:lnTo>
                  <a:lnTo>
                    <a:pt x="1229994" y="2308225"/>
                  </a:lnTo>
                  <a:lnTo>
                    <a:pt x="1191577" y="2341562"/>
                  </a:lnTo>
                  <a:lnTo>
                    <a:pt x="1163002" y="2385377"/>
                  </a:lnTo>
                  <a:lnTo>
                    <a:pt x="1163002" y="2386329"/>
                  </a:lnTo>
                  <a:lnTo>
                    <a:pt x="821689" y="3658870"/>
                  </a:lnTo>
                  <a:lnTo>
                    <a:pt x="0" y="6846252"/>
                  </a:lnTo>
                  <a:lnTo>
                    <a:pt x="6667" y="6846887"/>
                  </a:lnTo>
                  <a:lnTo>
                    <a:pt x="20002" y="6847522"/>
                  </a:lnTo>
                  <a:lnTo>
                    <a:pt x="26669" y="6847522"/>
                  </a:lnTo>
                  <a:lnTo>
                    <a:pt x="845905" y="3664902"/>
                  </a:lnTo>
                  <a:lnTo>
                    <a:pt x="1187132" y="2393950"/>
                  </a:lnTo>
                  <a:lnTo>
                    <a:pt x="1211897" y="2356485"/>
                  </a:lnTo>
                  <a:lnTo>
                    <a:pt x="1244917" y="2328227"/>
                  </a:lnTo>
                  <a:lnTo>
                    <a:pt x="1283969" y="2310129"/>
                  </a:lnTo>
                  <a:lnTo>
                    <a:pt x="1326832" y="2303462"/>
                  </a:lnTo>
                  <a:lnTo>
                    <a:pt x="1421947" y="2303462"/>
                  </a:lnTo>
                  <a:lnTo>
                    <a:pt x="1377314" y="2285047"/>
                  </a:lnTo>
                  <a:lnTo>
                    <a:pt x="1325562" y="2279015"/>
                  </a:lnTo>
                  <a:close/>
                </a:path>
                <a:path w="2549525" h="6847840">
                  <a:moveTo>
                    <a:pt x="1421947" y="2303462"/>
                  </a:moveTo>
                  <a:lnTo>
                    <a:pt x="1326832" y="2303462"/>
                  </a:lnTo>
                  <a:lnTo>
                    <a:pt x="1370964" y="2309177"/>
                  </a:lnTo>
                  <a:lnTo>
                    <a:pt x="1417002" y="2330132"/>
                  </a:lnTo>
                  <a:lnTo>
                    <a:pt x="1452879" y="2363152"/>
                  </a:lnTo>
                  <a:lnTo>
                    <a:pt x="1477327" y="2405379"/>
                  </a:lnTo>
                  <a:lnTo>
                    <a:pt x="1487804" y="2453004"/>
                  </a:lnTo>
                  <a:lnTo>
                    <a:pt x="1482725" y="2503170"/>
                  </a:lnTo>
                  <a:lnTo>
                    <a:pt x="1223962" y="3457257"/>
                  </a:lnTo>
                  <a:lnTo>
                    <a:pt x="1217929" y="3492817"/>
                  </a:lnTo>
                  <a:lnTo>
                    <a:pt x="1227137" y="3563302"/>
                  </a:lnTo>
                  <a:lnTo>
                    <a:pt x="1262379" y="3626485"/>
                  </a:lnTo>
                  <a:lnTo>
                    <a:pt x="1318894" y="3670300"/>
                  </a:lnTo>
                  <a:lnTo>
                    <a:pt x="1402079" y="3689350"/>
                  </a:lnTo>
                  <a:lnTo>
                    <a:pt x="1449069" y="3683000"/>
                  </a:lnTo>
                  <a:lnTo>
                    <a:pt x="1492567" y="3664902"/>
                  </a:lnTo>
                  <a:lnTo>
                    <a:pt x="1495514" y="3662679"/>
                  </a:lnTo>
                  <a:lnTo>
                    <a:pt x="1408429" y="3662679"/>
                  </a:lnTo>
                  <a:lnTo>
                    <a:pt x="1358264" y="3657600"/>
                  </a:lnTo>
                  <a:lnTo>
                    <a:pt x="1303019" y="3630295"/>
                  </a:lnTo>
                  <a:lnTo>
                    <a:pt x="1263014" y="3584257"/>
                  </a:lnTo>
                  <a:lnTo>
                    <a:pt x="1243329" y="3525837"/>
                  </a:lnTo>
                  <a:lnTo>
                    <a:pt x="1242694" y="3495040"/>
                  </a:lnTo>
                  <a:lnTo>
                    <a:pt x="1248092" y="3463607"/>
                  </a:lnTo>
                  <a:lnTo>
                    <a:pt x="1506537" y="2509520"/>
                  </a:lnTo>
                  <a:lnTo>
                    <a:pt x="1512887" y="2460625"/>
                  </a:lnTo>
                  <a:lnTo>
                    <a:pt x="1506537" y="2413635"/>
                  </a:lnTo>
                  <a:lnTo>
                    <a:pt x="1488439" y="2370137"/>
                  </a:lnTo>
                  <a:lnTo>
                    <a:pt x="1460182" y="2332672"/>
                  </a:lnTo>
                  <a:lnTo>
                    <a:pt x="1422717" y="2303779"/>
                  </a:lnTo>
                  <a:lnTo>
                    <a:pt x="1421947" y="2303462"/>
                  </a:lnTo>
                  <a:close/>
                </a:path>
                <a:path w="2549525" h="6847840">
                  <a:moveTo>
                    <a:pt x="2549525" y="0"/>
                  </a:moveTo>
                  <a:lnTo>
                    <a:pt x="2523172" y="0"/>
                  </a:lnTo>
                  <a:lnTo>
                    <a:pt x="1945639" y="2096135"/>
                  </a:lnTo>
                  <a:lnTo>
                    <a:pt x="1552257" y="3546157"/>
                  </a:lnTo>
                  <a:lnTo>
                    <a:pt x="1531302" y="3591877"/>
                  </a:lnTo>
                  <a:lnTo>
                    <a:pt x="1498282" y="3628072"/>
                  </a:lnTo>
                  <a:lnTo>
                    <a:pt x="1456054" y="3652202"/>
                  </a:lnTo>
                  <a:lnTo>
                    <a:pt x="1408429" y="3662679"/>
                  </a:lnTo>
                  <a:lnTo>
                    <a:pt x="1495514" y="3662679"/>
                  </a:lnTo>
                  <a:lnTo>
                    <a:pt x="1530032" y="3636645"/>
                  </a:lnTo>
                  <a:lnTo>
                    <a:pt x="1558925" y="3599179"/>
                  </a:lnTo>
                  <a:lnTo>
                    <a:pt x="1577657" y="3553777"/>
                  </a:lnTo>
                  <a:lnTo>
                    <a:pt x="1970722" y="2103754"/>
                  </a:lnTo>
                  <a:lnTo>
                    <a:pt x="2549525" y="0"/>
                  </a:lnTo>
                  <a:close/>
                </a:path>
              </a:pathLst>
            </a:custGeom>
            <a:solidFill>
              <a:srgbClr val="FFBA00"/>
            </a:solidFill>
          </p:spPr>
          <p:txBody>
            <a:bodyPr wrap="square" lIns="0" tIns="0" rIns="0" bIns="0" rtlCol="0"/>
            <a:lstStyle/>
            <a:p>
              <a:endParaRPr/>
            </a:p>
          </p:txBody>
        </p:sp>
        <p:pic>
          <p:nvPicPr>
            <p:cNvPr id="8" name="object 8"/>
            <p:cNvPicPr/>
            <p:nvPr/>
          </p:nvPicPr>
          <p:blipFill>
            <a:blip r:embed="rId2" cstate="print"/>
            <a:stretch>
              <a:fillRect/>
            </a:stretch>
          </p:blipFill>
          <p:spPr>
            <a:xfrm>
              <a:off x="0" y="0"/>
              <a:ext cx="5840729" cy="6858000"/>
            </a:xfrm>
            <a:prstGeom prst="rect">
              <a:avLst/>
            </a:prstGeom>
          </p:spPr>
        </p:pic>
      </p:grpSp>
      <p:pic>
        <p:nvPicPr>
          <p:cNvPr id="9" name="object 9"/>
          <p:cNvPicPr/>
          <p:nvPr/>
        </p:nvPicPr>
        <p:blipFill>
          <a:blip r:embed="rId3" cstate="print"/>
          <a:stretch>
            <a:fillRect/>
          </a:stretch>
        </p:blipFill>
        <p:spPr>
          <a:xfrm>
            <a:off x="9713594" y="4491672"/>
            <a:ext cx="1532572" cy="568325"/>
          </a:xfrm>
          <a:prstGeom prst="rect">
            <a:avLst/>
          </a:prstGeom>
        </p:spPr>
      </p:pic>
      <p:pic>
        <p:nvPicPr>
          <p:cNvPr id="10" name="object 10"/>
          <p:cNvPicPr/>
          <p:nvPr/>
        </p:nvPicPr>
        <p:blipFill>
          <a:blip r:embed="rId4" cstate="print"/>
          <a:stretch>
            <a:fillRect/>
          </a:stretch>
        </p:blipFill>
        <p:spPr>
          <a:xfrm>
            <a:off x="7549515" y="5688965"/>
            <a:ext cx="3293427" cy="612140"/>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8605" y="495300"/>
            <a:ext cx="11654789" cy="711733"/>
          </a:xfrm>
          <a:prstGeom prst="rect">
            <a:avLst/>
          </a:prstGeom>
        </p:spPr>
        <p:txBody>
          <a:bodyPr vert="horz" wrap="square" lIns="0" tIns="285750" rIns="0" bIns="0" rtlCol="0">
            <a:spAutoFit/>
          </a:bodyPr>
          <a:lstStyle/>
          <a:p>
            <a:pPr marL="619125" marR="5080" indent="477520">
              <a:lnSpc>
                <a:spcPts val="3279"/>
              </a:lnSpc>
              <a:spcBef>
                <a:spcPts val="325"/>
              </a:spcBef>
            </a:pPr>
            <a:r>
              <a:rPr spc="-10" dirty="0" err="1"/>
              <a:t>Στόχοι</a:t>
            </a:r>
            <a:r>
              <a:rPr spc="35" dirty="0"/>
              <a:t> </a:t>
            </a:r>
            <a:r>
              <a:rPr spc="-10" dirty="0" err="1"/>
              <a:t>της</a:t>
            </a:r>
            <a:r>
              <a:rPr spc="-5" dirty="0"/>
              <a:t> </a:t>
            </a:r>
            <a:r>
              <a:rPr spc="-15" dirty="0" err="1"/>
              <a:t>κρυ</a:t>
            </a:r>
            <a:r>
              <a:rPr spc="-15" dirty="0"/>
              <a:t>πτογραφίας</a:t>
            </a:r>
            <a:endParaRPr spc="-15" dirty="0">
              <a:hlinkClick r:id="rId2"/>
            </a:endParaRPr>
          </a:p>
        </p:txBody>
      </p:sp>
      <p:sp>
        <p:nvSpPr>
          <p:cNvPr id="3" name="object 3"/>
          <p:cNvSpPr txBox="1"/>
          <p:nvPr/>
        </p:nvSpPr>
        <p:spPr>
          <a:xfrm>
            <a:off x="783590" y="2315845"/>
            <a:ext cx="8570595" cy="2947035"/>
          </a:xfrm>
          <a:prstGeom prst="rect">
            <a:avLst/>
          </a:prstGeom>
        </p:spPr>
        <p:txBody>
          <a:bodyPr vert="horz" wrap="square" lIns="0" tIns="9525" rIns="0" bIns="0" rtlCol="0">
            <a:spAutoFit/>
          </a:bodyPr>
          <a:lstStyle/>
          <a:p>
            <a:pPr marL="286385" marR="5080" indent="-274320">
              <a:lnSpc>
                <a:spcPct val="83500"/>
              </a:lnSpc>
              <a:spcBef>
                <a:spcPts val="75"/>
              </a:spcBef>
              <a:buClr>
                <a:srgbClr val="FFBA00"/>
              </a:buClr>
              <a:buSzPct val="127272"/>
              <a:buFont typeface="Courier New"/>
              <a:buChar char="o"/>
              <a:tabLst>
                <a:tab pos="286385" algn="l"/>
                <a:tab pos="287020" algn="l"/>
              </a:tabLst>
            </a:pPr>
            <a:r>
              <a:rPr sz="1100" spc="110" dirty="0">
                <a:latin typeface="Calibri"/>
                <a:cs typeface="Calibri"/>
              </a:rPr>
              <a:t>Το</a:t>
            </a:r>
            <a:r>
              <a:rPr sz="1100" spc="65" dirty="0">
                <a:latin typeface="Calibri"/>
                <a:cs typeface="Calibri"/>
              </a:rPr>
              <a:t> </a:t>
            </a:r>
            <a:r>
              <a:rPr sz="1100" spc="95" dirty="0">
                <a:latin typeface="Calibri"/>
                <a:cs typeface="Calibri"/>
              </a:rPr>
              <a:t>πιο</a:t>
            </a:r>
            <a:r>
              <a:rPr sz="1100" spc="60" dirty="0">
                <a:latin typeface="Calibri"/>
                <a:cs typeface="Calibri"/>
              </a:rPr>
              <a:t> </a:t>
            </a:r>
            <a:r>
              <a:rPr sz="1100" spc="100" dirty="0">
                <a:latin typeface="Calibri"/>
                <a:cs typeface="Calibri"/>
              </a:rPr>
              <a:t>θεμελιώδες</a:t>
            </a:r>
            <a:r>
              <a:rPr sz="1100" spc="60" dirty="0">
                <a:latin typeface="Calibri"/>
                <a:cs typeface="Calibri"/>
              </a:rPr>
              <a:t> </a:t>
            </a:r>
            <a:r>
              <a:rPr sz="1100" spc="110" dirty="0">
                <a:latin typeface="Calibri"/>
                <a:cs typeface="Calibri"/>
              </a:rPr>
              <a:t>πρόβλημα</a:t>
            </a:r>
            <a:r>
              <a:rPr sz="1100" spc="70" dirty="0">
                <a:latin typeface="Calibri"/>
                <a:cs typeface="Calibri"/>
              </a:rPr>
              <a:t> </a:t>
            </a:r>
            <a:r>
              <a:rPr sz="1100" spc="114" dirty="0">
                <a:latin typeface="Calibri"/>
                <a:cs typeface="Calibri"/>
              </a:rPr>
              <a:t>που</a:t>
            </a:r>
            <a:r>
              <a:rPr sz="1100" spc="60" dirty="0">
                <a:latin typeface="Calibri"/>
                <a:cs typeface="Calibri"/>
              </a:rPr>
              <a:t> </a:t>
            </a:r>
            <a:r>
              <a:rPr sz="1100" spc="95" dirty="0">
                <a:latin typeface="Calibri"/>
                <a:cs typeface="Calibri"/>
              </a:rPr>
              <a:t>διευθυνσιοδοτεί</a:t>
            </a:r>
            <a:r>
              <a:rPr sz="1100" spc="60" dirty="0">
                <a:latin typeface="Calibri"/>
                <a:cs typeface="Calibri"/>
              </a:rPr>
              <a:t> </a:t>
            </a:r>
            <a:r>
              <a:rPr sz="1100" spc="114" dirty="0">
                <a:latin typeface="Calibri"/>
                <a:cs typeface="Calibri"/>
              </a:rPr>
              <a:t>η</a:t>
            </a:r>
            <a:r>
              <a:rPr sz="1100" spc="60" dirty="0">
                <a:latin typeface="Calibri"/>
                <a:cs typeface="Calibri"/>
              </a:rPr>
              <a:t> </a:t>
            </a:r>
            <a:r>
              <a:rPr sz="1100" spc="100" dirty="0">
                <a:latin typeface="Calibri"/>
                <a:cs typeface="Calibri"/>
              </a:rPr>
              <a:t>κρυπτογραφία:</a:t>
            </a:r>
            <a:r>
              <a:rPr sz="1100" spc="70" dirty="0">
                <a:latin typeface="Calibri"/>
                <a:cs typeface="Calibri"/>
              </a:rPr>
              <a:t> </a:t>
            </a:r>
            <a:r>
              <a:rPr sz="1100" spc="105" dirty="0">
                <a:latin typeface="Calibri"/>
                <a:cs typeface="Calibri"/>
              </a:rPr>
              <a:t>εξασφάλιση</a:t>
            </a:r>
            <a:r>
              <a:rPr sz="1100" spc="65" dirty="0">
                <a:latin typeface="Calibri"/>
                <a:cs typeface="Calibri"/>
              </a:rPr>
              <a:t> </a:t>
            </a:r>
            <a:r>
              <a:rPr sz="1100" spc="95" dirty="0">
                <a:latin typeface="Calibri"/>
                <a:cs typeface="Calibri"/>
              </a:rPr>
              <a:t>της</a:t>
            </a:r>
            <a:r>
              <a:rPr sz="1100" spc="60" dirty="0">
                <a:latin typeface="Calibri"/>
                <a:cs typeface="Calibri"/>
              </a:rPr>
              <a:t> </a:t>
            </a:r>
            <a:r>
              <a:rPr sz="1100" spc="105" dirty="0">
                <a:latin typeface="Calibri"/>
                <a:cs typeface="Calibri"/>
              </a:rPr>
              <a:t>ασφάλειας</a:t>
            </a:r>
            <a:r>
              <a:rPr sz="1100" spc="70" dirty="0">
                <a:latin typeface="Calibri"/>
                <a:cs typeface="Calibri"/>
              </a:rPr>
              <a:t> </a:t>
            </a:r>
            <a:r>
              <a:rPr sz="1100" spc="95" dirty="0">
                <a:latin typeface="Calibri"/>
                <a:cs typeface="Calibri"/>
              </a:rPr>
              <a:t>της</a:t>
            </a:r>
            <a:r>
              <a:rPr sz="1100" spc="60" dirty="0">
                <a:latin typeface="Calibri"/>
                <a:cs typeface="Calibri"/>
              </a:rPr>
              <a:t> </a:t>
            </a:r>
            <a:r>
              <a:rPr sz="1100" spc="95" dirty="0">
                <a:latin typeface="Calibri"/>
                <a:cs typeface="Calibri"/>
              </a:rPr>
              <a:t>επικοινωνίας</a:t>
            </a:r>
            <a:r>
              <a:rPr sz="1100" spc="60" dirty="0">
                <a:latin typeface="Calibri"/>
                <a:cs typeface="Calibri"/>
              </a:rPr>
              <a:t> </a:t>
            </a:r>
            <a:r>
              <a:rPr sz="1100" spc="114" dirty="0">
                <a:latin typeface="Calibri"/>
                <a:cs typeface="Calibri"/>
              </a:rPr>
              <a:t>μέσω </a:t>
            </a:r>
            <a:r>
              <a:rPr sz="1100" spc="-235" dirty="0">
                <a:latin typeface="Calibri"/>
                <a:cs typeface="Calibri"/>
              </a:rPr>
              <a:t> </a:t>
            </a:r>
            <a:r>
              <a:rPr sz="1100" spc="110" dirty="0">
                <a:latin typeface="Calibri"/>
                <a:cs typeface="Calibri"/>
              </a:rPr>
              <a:t>ανασφαλούς</a:t>
            </a:r>
            <a:r>
              <a:rPr sz="1100" spc="45" dirty="0">
                <a:latin typeface="Calibri"/>
                <a:cs typeface="Calibri"/>
              </a:rPr>
              <a:t> </a:t>
            </a:r>
            <a:r>
              <a:rPr sz="1100" spc="100" dirty="0">
                <a:latin typeface="Calibri"/>
                <a:cs typeface="Calibri"/>
              </a:rPr>
              <a:t>μέσου.</a:t>
            </a:r>
            <a:endParaRPr sz="1100">
              <a:latin typeface="Calibri"/>
              <a:cs typeface="Calibri"/>
            </a:endParaRPr>
          </a:p>
          <a:p>
            <a:pPr>
              <a:lnSpc>
                <a:spcPct val="100000"/>
              </a:lnSpc>
              <a:spcBef>
                <a:spcPts val="55"/>
              </a:spcBef>
              <a:buClr>
                <a:srgbClr val="FFBA00"/>
              </a:buClr>
              <a:buFont typeface="Courier New"/>
              <a:buChar char="o"/>
            </a:pPr>
            <a:endParaRPr sz="115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1100" spc="80" dirty="0">
                <a:latin typeface="Calibri"/>
                <a:cs typeface="Calibri"/>
              </a:rPr>
              <a:t>Τι</a:t>
            </a:r>
            <a:r>
              <a:rPr sz="1100" spc="55" dirty="0">
                <a:latin typeface="Calibri"/>
                <a:cs typeface="Calibri"/>
              </a:rPr>
              <a:t> </a:t>
            </a:r>
            <a:r>
              <a:rPr sz="1100" spc="85" dirty="0">
                <a:latin typeface="Calibri"/>
                <a:cs typeface="Calibri"/>
              </a:rPr>
              <a:t>σημαίνει</a:t>
            </a:r>
            <a:r>
              <a:rPr sz="1100" spc="40" dirty="0">
                <a:latin typeface="Calibri"/>
                <a:cs typeface="Calibri"/>
              </a:rPr>
              <a:t> </a:t>
            </a:r>
            <a:r>
              <a:rPr sz="1100" spc="110" dirty="0">
                <a:latin typeface="Calibri"/>
                <a:cs typeface="Calibri"/>
              </a:rPr>
              <a:t>ασφαλές</a:t>
            </a:r>
            <a:r>
              <a:rPr sz="1100" spc="55" dirty="0">
                <a:latin typeface="Calibri"/>
                <a:cs typeface="Calibri"/>
              </a:rPr>
              <a:t> </a:t>
            </a:r>
            <a:r>
              <a:rPr sz="1100" spc="90" dirty="0">
                <a:latin typeface="Calibri"/>
                <a:cs typeface="Calibri"/>
              </a:rPr>
              <a:t>επικοινωνία;</a:t>
            </a:r>
            <a:endParaRPr sz="1100">
              <a:latin typeface="Calibri"/>
              <a:cs typeface="Calibri"/>
            </a:endParaRPr>
          </a:p>
          <a:p>
            <a:pPr marL="396240" lvl="1" indent="-182880">
              <a:lnSpc>
                <a:spcPct val="100000"/>
              </a:lnSpc>
              <a:spcBef>
                <a:spcPts val="505"/>
              </a:spcBef>
              <a:buSzPct val="127272"/>
              <a:buChar char="—"/>
              <a:tabLst>
                <a:tab pos="396240" algn="l"/>
              </a:tabLst>
            </a:pPr>
            <a:r>
              <a:rPr sz="1100" spc="70" dirty="0">
                <a:latin typeface="Calibri"/>
                <a:cs typeface="Calibri"/>
              </a:rPr>
              <a:t>εμπιστευτικότητα</a:t>
            </a:r>
            <a:r>
              <a:rPr sz="1100" spc="15" dirty="0">
                <a:latin typeface="Calibri"/>
                <a:cs typeface="Calibri"/>
              </a:rPr>
              <a:t> </a:t>
            </a:r>
            <a:r>
              <a:rPr sz="1100" spc="95" dirty="0">
                <a:latin typeface="Calibri"/>
                <a:cs typeface="Calibri"/>
              </a:rPr>
              <a:t>απόρρητο)</a:t>
            </a:r>
            <a:endParaRPr sz="1100">
              <a:latin typeface="Calibri"/>
              <a:cs typeface="Calibri"/>
            </a:endParaRPr>
          </a:p>
          <a:p>
            <a:pPr marL="579120" lvl="2" indent="-182245">
              <a:lnSpc>
                <a:spcPct val="100000"/>
              </a:lnSpc>
              <a:spcBef>
                <a:spcPts val="655"/>
              </a:spcBef>
              <a:buSzPct val="127272"/>
              <a:buChar char="◦"/>
              <a:tabLst>
                <a:tab pos="579120" algn="l"/>
              </a:tabLst>
            </a:pPr>
            <a:r>
              <a:rPr sz="1100" spc="110" dirty="0">
                <a:latin typeface="Calibri"/>
                <a:cs typeface="Calibri"/>
              </a:rPr>
              <a:t>μόνο</a:t>
            </a:r>
            <a:r>
              <a:rPr sz="1100" spc="55" dirty="0">
                <a:latin typeface="Calibri"/>
                <a:cs typeface="Calibri"/>
              </a:rPr>
              <a:t> </a:t>
            </a:r>
            <a:r>
              <a:rPr sz="1100" spc="114" dirty="0">
                <a:latin typeface="Calibri"/>
                <a:cs typeface="Calibri"/>
              </a:rPr>
              <a:t>ο</a:t>
            </a:r>
            <a:r>
              <a:rPr sz="1100" spc="50" dirty="0">
                <a:latin typeface="Calibri"/>
                <a:cs typeface="Calibri"/>
              </a:rPr>
              <a:t> </a:t>
            </a:r>
            <a:r>
              <a:rPr sz="1100" spc="100" dirty="0">
                <a:latin typeface="Calibri"/>
                <a:cs typeface="Calibri"/>
              </a:rPr>
              <a:t>προοριζόμενος</a:t>
            </a:r>
            <a:r>
              <a:rPr sz="1100" spc="50" dirty="0">
                <a:latin typeface="Calibri"/>
                <a:cs typeface="Calibri"/>
              </a:rPr>
              <a:t> </a:t>
            </a:r>
            <a:r>
              <a:rPr sz="1100" spc="105" dirty="0">
                <a:latin typeface="Calibri"/>
                <a:cs typeface="Calibri"/>
              </a:rPr>
              <a:t>παραλήπτης</a:t>
            </a:r>
            <a:r>
              <a:rPr sz="1100" spc="50" dirty="0">
                <a:latin typeface="Calibri"/>
                <a:cs typeface="Calibri"/>
              </a:rPr>
              <a:t> </a:t>
            </a:r>
            <a:r>
              <a:rPr sz="1100" spc="100" dirty="0">
                <a:latin typeface="Calibri"/>
                <a:cs typeface="Calibri"/>
              </a:rPr>
              <a:t>μπορεί</a:t>
            </a:r>
            <a:r>
              <a:rPr sz="1100" spc="50" dirty="0">
                <a:latin typeface="Calibri"/>
                <a:cs typeface="Calibri"/>
              </a:rPr>
              <a:t> </a:t>
            </a:r>
            <a:r>
              <a:rPr sz="1100" spc="110" dirty="0">
                <a:latin typeface="Calibri"/>
                <a:cs typeface="Calibri"/>
              </a:rPr>
              <a:t>να</a:t>
            </a:r>
            <a:r>
              <a:rPr sz="1100" spc="55" dirty="0">
                <a:latin typeface="Calibri"/>
                <a:cs typeface="Calibri"/>
              </a:rPr>
              <a:t> </a:t>
            </a:r>
            <a:r>
              <a:rPr sz="1100" spc="90" dirty="0">
                <a:latin typeface="Calibri"/>
                <a:cs typeface="Calibri"/>
              </a:rPr>
              <a:t>δει</a:t>
            </a:r>
            <a:r>
              <a:rPr sz="1100" spc="55" dirty="0">
                <a:latin typeface="Calibri"/>
                <a:cs typeface="Calibri"/>
              </a:rPr>
              <a:t> </a:t>
            </a:r>
            <a:r>
              <a:rPr sz="1100" spc="100" dirty="0">
                <a:latin typeface="Calibri"/>
                <a:cs typeface="Calibri"/>
              </a:rPr>
              <a:t>την</a:t>
            </a:r>
            <a:r>
              <a:rPr sz="1100" spc="50" dirty="0">
                <a:latin typeface="Calibri"/>
                <a:cs typeface="Calibri"/>
              </a:rPr>
              <a:t> </a:t>
            </a:r>
            <a:r>
              <a:rPr sz="1100" spc="85" dirty="0">
                <a:latin typeface="Calibri"/>
                <a:cs typeface="Calibri"/>
              </a:rPr>
              <a:t>επικοινωνία</a:t>
            </a:r>
            <a:endParaRPr sz="1100">
              <a:latin typeface="Calibri"/>
              <a:cs typeface="Calibri"/>
            </a:endParaRPr>
          </a:p>
          <a:p>
            <a:pPr marL="396240" lvl="1" indent="-182880">
              <a:lnSpc>
                <a:spcPct val="100000"/>
              </a:lnSpc>
              <a:spcBef>
                <a:spcPts val="409"/>
              </a:spcBef>
              <a:buSzPct val="127272"/>
              <a:buChar char="—"/>
              <a:tabLst>
                <a:tab pos="396240" algn="l"/>
              </a:tabLst>
            </a:pPr>
            <a:r>
              <a:rPr sz="1100" spc="55" dirty="0">
                <a:latin typeface="Calibri"/>
                <a:cs typeface="Calibri"/>
              </a:rPr>
              <a:t>ολοκληρώνω</a:t>
            </a:r>
            <a:r>
              <a:rPr sz="1100" spc="-5" dirty="0">
                <a:latin typeface="Calibri"/>
                <a:cs typeface="Calibri"/>
              </a:rPr>
              <a:t> </a:t>
            </a:r>
            <a:r>
              <a:rPr sz="1100" spc="40" dirty="0">
                <a:latin typeface="Calibri"/>
                <a:cs typeface="Calibri"/>
              </a:rPr>
              <a:t>επαλήθευση)</a:t>
            </a:r>
            <a:endParaRPr sz="1100">
              <a:latin typeface="Calibri"/>
              <a:cs typeface="Calibri"/>
            </a:endParaRPr>
          </a:p>
          <a:p>
            <a:pPr marL="579120" lvl="2" indent="-182245">
              <a:lnSpc>
                <a:spcPct val="100000"/>
              </a:lnSpc>
              <a:spcBef>
                <a:spcPts val="650"/>
              </a:spcBef>
              <a:buSzPct val="127272"/>
              <a:buChar char="◦"/>
              <a:tabLst>
                <a:tab pos="579120" algn="l"/>
              </a:tabLst>
            </a:pPr>
            <a:r>
              <a:rPr sz="1100" spc="114" dirty="0">
                <a:latin typeface="Calibri"/>
                <a:cs typeface="Calibri"/>
              </a:rPr>
              <a:t>η</a:t>
            </a:r>
            <a:r>
              <a:rPr sz="1100" spc="45" dirty="0">
                <a:latin typeface="Calibri"/>
                <a:cs typeface="Calibri"/>
              </a:rPr>
              <a:t> </a:t>
            </a:r>
            <a:r>
              <a:rPr sz="1100" spc="95" dirty="0">
                <a:latin typeface="Calibri"/>
                <a:cs typeface="Calibri"/>
              </a:rPr>
              <a:t>επικοινωνία</a:t>
            </a:r>
            <a:r>
              <a:rPr sz="1100" spc="45" dirty="0">
                <a:latin typeface="Calibri"/>
                <a:cs typeface="Calibri"/>
              </a:rPr>
              <a:t> </a:t>
            </a:r>
            <a:r>
              <a:rPr sz="1100" spc="100" dirty="0">
                <a:latin typeface="Calibri"/>
                <a:cs typeface="Calibri"/>
              </a:rPr>
              <a:t>παράγεται</a:t>
            </a:r>
            <a:r>
              <a:rPr sz="1100" spc="50" dirty="0">
                <a:latin typeface="Calibri"/>
                <a:cs typeface="Calibri"/>
              </a:rPr>
              <a:t> </a:t>
            </a:r>
            <a:r>
              <a:rPr sz="1100" spc="120" dirty="0">
                <a:latin typeface="Calibri"/>
                <a:cs typeface="Calibri"/>
              </a:rPr>
              <a:t>από</a:t>
            </a:r>
            <a:r>
              <a:rPr sz="1100" spc="45" dirty="0">
                <a:latin typeface="Calibri"/>
                <a:cs typeface="Calibri"/>
              </a:rPr>
              <a:t> </a:t>
            </a:r>
            <a:r>
              <a:rPr sz="1100" spc="95" dirty="0">
                <a:latin typeface="Calibri"/>
                <a:cs typeface="Calibri"/>
              </a:rPr>
              <a:t>τον</a:t>
            </a:r>
            <a:r>
              <a:rPr sz="1100" spc="45" dirty="0">
                <a:latin typeface="Calibri"/>
                <a:cs typeface="Calibri"/>
              </a:rPr>
              <a:t> </a:t>
            </a:r>
            <a:r>
              <a:rPr sz="1100" spc="110" dirty="0">
                <a:latin typeface="Calibri"/>
                <a:cs typeface="Calibri"/>
              </a:rPr>
              <a:t>φερόμενο</a:t>
            </a:r>
            <a:r>
              <a:rPr sz="1100" spc="50" dirty="0">
                <a:latin typeface="Calibri"/>
                <a:cs typeface="Calibri"/>
              </a:rPr>
              <a:t> </a:t>
            </a:r>
            <a:r>
              <a:rPr sz="1100" spc="120" dirty="0">
                <a:latin typeface="Calibri"/>
                <a:cs typeface="Calibri"/>
              </a:rPr>
              <a:t>ως</a:t>
            </a:r>
            <a:r>
              <a:rPr sz="1100" spc="55" dirty="0">
                <a:latin typeface="Calibri"/>
                <a:cs typeface="Calibri"/>
              </a:rPr>
              <a:t> </a:t>
            </a:r>
            <a:r>
              <a:rPr sz="1100" spc="100" dirty="0">
                <a:latin typeface="Calibri"/>
                <a:cs typeface="Calibri"/>
              </a:rPr>
              <a:t>αποστολέα</a:t>
            </a:r>
            <a:endParaRPr sz="1100">
              <a:latin typeface="Calibri"/>
              <a:cs typeface="Calibri"/>
            </a:endParaRPr>
          </a:p>
          <a:p>
            <a:pPr marL="286385" indent="-273685">
              <a:lnSpc>
                <a:spcPct val="100000"/>
              </a:lnSpc>
              <a:spcBef>
                <a:spcPts val="1245"/>
              </a:spcBef>
              <a:buClr>
                <a:srgbClr val="FFBA00"/>
              </a:buClr>
              <a:buSzPct val="127272"/>
              <a:buFont typeface="Courier New"/>
              <a:buChar char="o"/>
              <a:tabLst>
                <a:tab pos="285750" algn="l"/>
                <a:tab pos="286385" algn="l"/>
              </a:tabLst>
            </a:pPr>
            <a:r>
              <a:rPr sz="1100" spc="80" dirty="0">
                <a:latin typeface="Calibri"/>
                <a:cs typeface="Calibri"/>
              </a:rPr>
              <a:t>Τι</a:t>
            </a:r>
            <a:r>
              <a:rPr sz="1100" spc="40" dirty="0">
                <a:latin typeface="Calibri"/>
                <a:cs typeface="Calibri"/>
              </a:rPr>
              <a:t> </a:t>
            </a:r>
            <a:r>
              <a:rPr sz="1100" spc="75" dirty="0">
                <a:latin typeface="Calibri"/>
                <a:cs typeface="Calibri"/>
              </a:rPr>
              <a:t>σημαίνει</a:t>
            </a:r>
            <a:r>
              <a:rPr sz="1100" spc="25" dirty="0">
                <a:latin typeface="Calibri"/>
                <a:cs typeface="Calibri"/>
              </a:rPr>
              <a:t> </a:t>
            </a:r>
            <a:r>
              <a:rPr sz="1100" spc="110" dirty="0">
                <a:latin typeface="Calibri"/>
                <a:cs typeface="Calibri"/>
              </a:rPr>
              <a:t>ανασφαλές</a:t>
            </a:r>
            <a:r>
              <a:rPr sz="1100" spc="40" dirty="0">
                <a:latin typeface="Calibri"/>
                <a:cs typeface="Calibri"/>
              </a:rPr>
              <a:t> </a:t>
            </a:r>
            <a:r>
              <a:rPr sz="1100" spc="100" dirty="0">
                <a:latin typeface="Calibri"/>
                <a:cs typeface="Calibri"/>
              </a:rPr>
              <a:t>μέσο;</a:t>
            </a:r>
            <a:endParaRPr sz="1100">
              <a:latin typeface="Calibri"/>
              <a:cs typeface="Calibri"/>
            </a:endParaRPr>
          </a:p>
          <a:p>
            <a:pPr marL="396240" lvl="1" indent="-182880">
              <a:lnSpc>
                <a:spcPct val="100000"/>
              </a:lnSpc>
              <a:spcBef>
                <a:spcPts val="505"/>
              </a:spcBef>
              <a:buSzPct val="127272"/>
              <a:buChar char="—"/>
              <a:tabLst>
                <a:tab pos="396240" algn="l"/>
              </a:tabLst>
            </a:pPr>
            <a:r>
              <a:rPr sz="1100" spc="85" dirty="0">
                <a:latin typeface="Calibri"/>
                <a:cs typeface="Calibri"/>
              </a:rPr>
              <a:t>Δύο</a:t>
            </a:r>
            <a:r>
              <a:rPr sz="1100" spc="25" dirty="0">
                <a:latin typeface="Calibri"/>
                <a:cs typeface="Calibri"/>
              </a:rPr>
              <a:t> </a:t>
            </a:r>
            <a:r>
              <a:rPr sz="1100" spc="70" dirty="0">
                <a:latin typeface="Calibri"/>
                <a:cs typeface="Calibri"/>
              </a:rPr>
              <a:t>βασικές</a:t>
            </a:r>
            <a:r>
              <a:rPr sz="1100" spc="40" dirty="0">
                <a:latin typeface="Calibri"/>
                <a:cs typeface="Calibri"/>
              </a:rPr>
              <a:t> </a:t>
            </a:r>
            <a:r>
              <a:rPr sz="1100" spc="60" dirty="0">
                <a:latin typeface="Calibri"/>
                <a:cs typeface="Calibri"/>
              </a:rPr>
              <a:t>δυνατότητες:</a:t>
            </a:r>
            <a:endParaRPr sz="1100">
              <a:latin typeface="Calibri"/>
              <a:cs typeface="Calibri"/>
            </a:endParaRPr>
          </a:p>
          <a:p>
            <a:pPr marL="579120" lvl="2" indent="-182245">
              <a:lnSpc>
                <a:spcPct val="100000"/>
              </a:lnSpc>
              <a:spcBef>
                <a:spcPts val="655"/>
              </a:spcBef>
              <a:buSzPct val="127272"/>
              <a:buChar char="◦"/>
              <a:tabLst>
                <a:tab pos="579120" algn="l"/>
              </a:tabLst>
            </a:pPr>
            <a:r>
              <a:rPr sz="1100" spc="100" dirty="0">
                <a:latin typeface="Calibri"/>
                <a:cs typeface="Calibri"/>
              </a:rPr>
              <a:t>Παθητικός</a:t>
            </a:r>
            <a:r>
              <a:rPr sz="1100" spc="55" dirty="0">
                <a:latin typeface="Calibri"/>
                <a:cs typeface="Calibri"/>
              </a:rPr>
              <a:t> </a:t>
            </a:r>
            <a:r>
              <a:rPr sz="1100" spc="90" dirty="0">
                <a:latin typeface="Calibri"/>
                <a:cs typeface="Calibri"/>
              </a:rPr>
              <a:t>επιτιθέμενος:</a:t>
            </a:r>
            <a:r>
              <a:rPr sz="1100" spc="55" dirty="0">
                <a:latin typeface="Calibri"/>
                <a:cs typeface="Calibri"/>
              </a:rPr>
              <a:t> </a:t>
            </a:r>
            <a:r>
              <a:rPr sz="1100" spc="114" dirty="0">
                <a:latin typeface="Calibri"/>
                <a:cs typeface="Calibri"/>
              </a:rPr>
              <a:t>ο</a:t>
            </a:r>
            <a:r>
              <a:rPr sz="1100" spc="55" dirty="0">
                <a:latin typeface="Calibri"/>
                <a:cs typeface="Calibri"/>
              </a:rPr>
              <a:t> </a:t>
            </a:r>
            <a:r>
              <a:rPr sz="1100" spc="100" dirty="0">
                <a:latin typeface="Calibri"/>
                <a:cs typeface="Calibri"/>
              </a:rPr>
              <a:t>αντίπαλος</a:t>
            </a:r>
            <a:r>
              <a:rPr sz="1100" spc="55" dirty="0">
                <a:latin typeface="Calibri"/>
                <a:cs typeface="Calibri"/>
              </a:rPr>
              <a:t> </a:t>
            </a:r>
            <a:r>
              <a:rPr sz="1100" spc="100" dirty="0">
                <a:latin typeface="Calibri"/>
                <a:cs typeface="Calibri"/>
              </a:rPr>
              <a:t>μπορεί</a:t>
            </a:r>
            <a:r>
              <a:rPr sz="1100" spc="60" dirty="0">
                <a:latin typeface="Calibri"/>
                <a:cs typeface="Calibri"/>
              </a:rPr>
              <a:t> </a:t>
            </a:r>
            <a:r>
              <a:rPr sz="1100" spc="105" dirty="0">
                <a:latin typeface="Calibri"/>
                <a:cs typeface="Calibri"/>
              </a:rPr>
              <a:t>να</a:t>
            </a:r>
            <a:r>
              <a:rPr sz="1100" spc="30" dirty="0">
                <a:latin typeface="Calibri"/>
                <a:cs typeface="Calibri"/>
              </a:rPr>
              <a:t> </a:t>
            </a:r>
            <a:r>
              <a:rPr sz="1100" spc="95" dirty="0">
                <a:latin typeface="Calibri"/>
                <a:cs typeface="Calibri"/>
              </a:rPr>
              <a:t>κρυφακούσει</a:t>
            </a:r>
            <a:endParaRPr sz="1100">
              <a:latin typeface="Calibri"/>
              <a:cs typeface="Calibri"/>
            </a:endParaRPr>
          </a:p>
          <a:p>
            <a:pPr marL="579120" lvl="2" indent="-182245">
              <a:lnSpc>
                <a:spcPct val="100000"/>
              </a:lnSpc>
              <a:spcBef>
                <a:spcPts val="705"/>
              </a:spcBef>
              <a:buSzPct val="127272"/>
              <a:buChar char="◦"/>
              <a:tabLst>
                <a:tab pos="579120" algn="l"/>
              </a:tabLst>
            </a:pPr>
            <a:r>
              <a:rPr sz="1100" spc="100" dirty="0">
                <a:latin typeface="Calibri"/>
                <a:cs typeface="Calibri"/>
              </a:rPr>
              <a:t>Ενεργός</a:t>
            </a:r>
            <a:r>
              <a:rPr sz="1100" spc="50" dirty="0">
                <a:latin typeface="Calibri"/>
                <a:cs typeface="Calibri"/>
              </a:rPr>
              <a:t> </a:t>
            </a:r>
            <a:r>
              <a:rPr sz="1100" spc="90" dirty="0">
                <a:latin typeface="Calibri"/>
                <a:cs typeface="Calibri"/>
              </a:rPr>
              <a:t>επιτιθέμενος:</a:t>
            </a:r>
            <a:r>
              <a:rPr sz="1100" spc="55" dirty="0">
                <a:latin typeface="Calibri"/>
                <a:cs typeface="Calibri"/>
              </a:rPr>
              <a:t> </a:t>
            </a:r>
            <a:r>
              <a:rPr sz="1100" spc="114" dirty="0">
                <a:latin typeface="Calibri"/>
                <a:cs typeface="Calibri"/>
              </a:rPr>
              <a:t>ο</a:t>
            </a:r>
            <a:r>
              <a:rPr sz="1100" spc="60" dirty="0">
                <a:latin typeface="Calibri"/>
                <a:cs typeface="Calibri"/>
              </a:rPr>
              <a:t> </a:t>
            </a:r>
            <a:r>
              <a:rPr sz="1100" spc="100" dirty="0">
                <a:latin typeface="Calibri"/>
                <a:cs typeface="Calibri"/>
              </a:rPr>
              <a:t>αντίπαλος</a:t>
            </a:r>
            <a:r>
              <a:rPr sz="1100" spc="60" dirty="0">
                <a:latin typeface="Calibri"/>
                <a:cs typeface="Calibri"/>
              </a:rPr>
              <a:t> </a:t>
            </a:r>
            <a:r>
              <a:rPr sz="1100" spc="85" dirty="0">
                <a:latin typeface="Calibri"/>
                <a:cs typeface="Calibri"/>
              </a:rPr>
              <a:t>έχει</a:t>
            </a:r>
            <a:r>
              <a:rPr sz="1100" spc="60" dirty="0">
                <a:latin typeface="Calibri"/>
                <a:cs typeface="Calibri"/>
              </a:rPr>
              <a:t> </a:t>
            </a:r>
            <a:r>
              <a:rPr sz="1100" spc="95" dirty="0">
                <a:latin typeface="Calibri"/>
                <a:cs typeface="Calibri"/>
              </a:rPr>
              <a:t>τον</a:t>
            </a:r>
            <a:r>
              <a:rPr sz="1100" spc="50" dirty="0">
                <a:latin typeface="Calibri"/>
                <a:cs typeface="Calibri"/>
              </a:rPr>
              <a:t> </a:t>
            </a:r>
            <a:r>
              <a:rPr sz="1100" spc="110" dirty="0">
                <a:latin typeface="Calibri"/>
                <a:cs typeface="Calibri"/>
              </a:rPr>
              <a:t>πλήρη</a:t>
            </a:r>
            <a:r>
              <a:rPr sz="1100" spc="55" dirty="0">
                <a:latin typeface="Calibri"/>
                <a:cs typeface="Calibri"/>
              </a:rPr>
              <a:t> </a:t>
            </a:r>
            <a:r>
              <a:rPr sz="1100" spc="95" dirty="0">
                <a:latin typeface="Calibri"/>
                <a:cs typeface="Calibri"/>
              </a:rPr>
              <a:t>έλεγχο</a:t>
            </a:r>
            <a:r>
              <a:rPr sz="1100" spc="55" dirty="0">
                <a:latin typeface="Calibri"/>
                <a:cs typeface="Calibri"/>
              </a:rPr>
              <a:t> </a:t>
            </a:r>
            <a:r>
              <a:rPr sz="1100" spc="100" dirty="0">
                <a:latin typeface="Calibri"/>
                <a:cs typeface="Calibri"/>
              </a:rPr>
              <a:t>του</a:t>
            </a:r>
            <a:r>
              <a:rPr sz="1100" spc="65" dirty="0">
                <a:latin typeface="Calibri"/>
                <a:cs typeface="Calibri"/>
              </a:rPr>
              <a:t> </a:t>
            </a:r>
            <a:r>
              <a:rPr sz="1100" spc="95" dirty="0">
                <a:latin typeface="Calibri"/>
                <a:cs typeface="Calibri"/>
              </a:rPr>
              <a:t>καναλιού</a:t>
            </a:r>
            <a:r>
              <a:rPr sz="1100" spc="50" dirty="0">
                <a:latin typeface="Calibri"/>
                <a:cs typeface="Calibri"/>
              </a:rPr>
              <a:t> </a:t>
            </a:r>
            <a:r>
              <a:rPr sz="1100" spc="90" dirty="0">
                <a:latin typeface="Calibri"/>
                <a:cs typeface="Calibri"/>
              </a:rPr>
              <a:t>επικοινωνίας.</a:t>
            </a:r>
            <a:endParaRPr sz="1100">
              <a:latin typeface="Calibri"/>
              <a:cs typeface="Calibri"/>
            </a:endParaRPr>
          </a:p>
        </p:txBody>
      </p:sp>
      <p:pic>
        <p:nvPicPr>
          <p:cNvPr id="4" name="object 4"/>
          <p:cNvPicPr/>
          <p:nvPr/>
        </p:nvPicPr>
        <p:blipFill>
          <a:blip r:embed="rId3" cstate="print"/>
          <a:stretch>
            <a:fillRect/>
          </a:stretch>
        </p:blipFill>
        <p:spPr>
          <a:xfrm>
            <a:off x="7795259" y="6229984"/>
            <a:ext cx="1530032" cy="612140"/>
          </a:xfrm>
          <a:prstGeom prst="rect">
            <a:avLst/>
          </a:prstGeom>
        </p:spPr>
      </p:pic>
      <p:sp>
        <p:nvSpPr>
          <p:cNvPr id="5" name="object 5"/>
          <p:cNvSpPr txBox="1"/>
          <p:nvPr/>
        </p:nvSpPr>
        <p:spPr>
          <a:xfrm>
            <a:off x="10461307" y="6113081"/>
            <a:ext cx="103505" cy="181610"/>
          </a:xfrm>
          <a:prstGeom prst="rect">
            <a:avLst/>
          </a:prstGeom>
        </p:spPr>
        <p:txBody>
          <a:bodyPr vert="horz" wrap="square" lIns="0" tIns="0" rIns="0" bIns="0" rtlCol="0">
            <a:spAutoFit/>
          </a:bodyPr>
          <a:lstStyle/>
          <a:p>
            <a:pPr marL="12700">
              <a:lnSpc>
                <a:spcPts val="1315"/>
              </a:lnSpc>
            </a:pPr>
            <a:r>
              <a:rPr sz="1100" dirty="0">
                <a:latin typeface="Arial"/>
                <a:cs typeface="Arial"/>
              </a:rPr>
              <a:t>1</a:t>
            </a:r>
            <a:endParaRPr sz="1100">
              <a:latin typeface="Arial"/>
              <a:cs typeface="Aria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824230" y="695642"/>
            <a:ext cx="6913880" cy="513080"/>
          </a:xfrm>
          <a:prstGeom prst="rect">
            <a:avLst/>
          </a:prstGeom>
        </p:spPr>
        <p:txBody>
          <a:bodyPr vert="horz" wrap="square" lIns="0" tIns="12700" rIns="0" bIns="0" rtlCol="0">
            <a:spAutoFit/>
          </a:bodyPr>
          <a:lstStyle/>
          <a:p>
            <a:pPr marL="12700">
              <a:lnSpc>
                <a:spcPct val="100000"/>
              </a:lnSpc>
              <a:spcBef>
                <a:spcPts val="100"/>
              </a:spcBef>
            </a:pPr>
            <a:r>
              <a:rPr sz="3200" spc="135" dirty="0">
                <a:solidFill>
                  <a:srgbClr val="FFFFFF"/>
                </a:solidFill>
              </a:rPr>
              <a:t>Προσεγγίσεις</a:t>
            </a:r>
            <a:r>
              <a:rPr sz="3200" spc="85" dirty="0">
                <a:solidFill>
                  <a:srgbClr val="FFFFFF"/>
                </a:solidFill>
              </a:rPr>
              <a:t> </a:t>
            </a:r>
            <a:r>
              <a:rPr sz="3200" spc="125" dirty="0">
                <a:solidFill>
                  <a:srgbClr val="FFFFFF"/>
                </a:solidFill>
              </a:rPr>
              <a:t>για</a:t>
            </a:r>
            <a:r>
              <a:rPr sz="3200" spc="80" dirty="0">
                <a:solidFill>
                  <a:srgbClr val="FFFFFF"/>
                </a:solidFill>
              </a:rPr>
              <a:t> </a:t>
            </a:r>
            <a:r>
              <a:rPr sz="3200" spc="165" dirty="0">
                <a:solidFill>
                  <a:srgbClr val="FFFFFF"/>
                </a:solidFill>
              </a:rPr>
              <a:t>ασφαλή</a:t>
            </a:r>
            <a:r>
              <a:rPr sz="3200" spc="145" dirty="0">
                <a:solidFill>
                  <a:srgbClr val="FFFFFF"/>
                </a:solidFill>
              </a:rPr>
              <a:t> </a:t>
            </a:r>
            <a:r>
              <a:rPr sz="3200" spc="125" dirty="0">
                <a:solidFill>
                  <a:srgbClr val="FFFFFF"/>
                </a:solidFill>
              </a:rPr>
              <a:t>επικοινωνία</a:t>
            </a:r>
            <a:endParaRPr sz="3200"/>
          </a:p>
        </p:txBody>
      </p:sp>
      <p:sp>
        <p:nvSpPr>
          <p:cNvPr id="4" name="object 4"/>
          <p:cNvSpPr txBox="1"/>
          <p:nvPr/>
        </p:nvSpPr>
        <p:spPr>
          <a:xfrm>
            <a:off x="897255" y="1649661"/>
            <a:ext cx="3784600" cy="1131570"/>
          </a:xfrm>
          <a:prstGeom prst="rect">
            <a:avLst/>
          </a:prstGeom>
        </p:spPr>
        <p:txBody>
          <a:bodyPr vert="horz" wrap="square" lIns="0" tIns="47625" rIns="0" bIns="0" rtlCol="0">
            <a:spAutoFit/>
          </a:bodyPr>
          <a:lstStyle/>
          <a:p>
            <a:pPr marL="12700">
              <a:lnSpc>
                <a:spcPct val="100000"/>
              </a:lnSpc>
              <a:spcBef>
                <a:spcPts val="375"/>
              </a:spcBef>
              <a:tabLst>
                <a:tab pos="285750" algn="l"/>
              </a:tabLst>
            </a:pPr>
            <a:r>
              <a:rPr sz="1400" dirty="0">
                <a:solidFill>
                  <a:srgbClr val="FFBA00"/>
                </a:solidFill>
                <a:latin typeface="Courier New"/>
                <a:cs typeface="Courier New"/>
              </a:rPr>
              <a:t>o	</a:t>
            </a:r>
            <a:r>
              <a:rPr sz="1100" spc="120" dirty="0">
                <a:solidFill>
                  <a:srgbClr val="FFFFFF"/>
                </a:solidFill>
                <a:latin typeface="Calibri"/>
                <a:cs typeface="Calibri"/>
              </a:rPr>
              <a:t>Στεγανογραφία</a:t>
            </a:r>
            <a:endParaRPr sz="1100">
              <a:latin typeface="Calibri"/>
              <a:cs typeface="Calibri"/>
            </a:endParaRPr>
          </a:p>
          <a:p>
            <a:pPr marL="286385" indent="-273685">
              <a:lnSpc>
                <a:spcPct val="100000"/>
              </a:lnSpc>
              <a:spcBef>
                <a:spcPts val="670"/>
              </a:spcBef>
              <a:buSzPct val="127272"/>
              <a:buChar char="—"/>
              <a:tabLst>
                <a:tab pos="285750" algn="l"/>
                <a:tab pos="286385" algn="l"/>
              </a:tabLst>
            </a:pPr>
            <a:r>
              <a:rPr sz="1100" spc="105" dirty="0">
                <a:solidFill>
                  <a:srgbClr val="FFFFFF"/>
                </a:solidFill>
                <a:latin typeface="Calibri"/>
                <a:cs typeface="Calibri"/>
              </a:rPr>
              <a:t>"καλυμμένη</a:t>
            </a:r>
            <a:r>
              <a:rPr sz="1100" spc="10" dirty="0">
                <a:solidFill>
                  <a:srgbClr val="FFFFFF"/>
                </a:solidFill>
                <a:latin typeface="Calibri"/>
                <a:cs typeface="Calibri"/>
              </a:rPr>
              <a:t> </a:t>
            </a:r>
            <a:r>
              <a:rPr sz="1100" spc="100" dirty="0">
                <a:solidFill>
                  <a:srgbClr val="FFFFFF"/>
                </a:solidFill>
                <a:latin typeface="Calibri"/>
                <a:cs typeface="Calibri"/>
              </a:rPr>
              <a:t>εγγραφή"</a:t>
            </a:r>
            <a:endParaRPr sz="1100">
              <a:latin typeface="Calibri"/>
              <a:cs typeface="Calibri"/>
            </a:endParaRPr>
          </a:p>
          <a:p>
            <a:pPr marL="286385" indent="-273685">
              <a:lnSpc>
                <a:spcPct val="100000"/>
              </a:lnSpc>
              <a:spcBef>
                <a:spcPts val="525"/>
              </a:spcBef>
              <a:buSzPct val="127272"/>
              <a:buChar char="—"/>
              <a:tabLst>
                <a:tab pos="285750" algn="l"/>
                <a:tab pos="286385" algn="l"/>
              </a:tabLst>
            </a:pPr>
            <a:r>
              <a:rPr sz="1100" spc="100" dirty="0">
                <a:solidFill>
                  <a:srgbClr val="FFFFFF"/>
                </a:solidFill>
                <a:latin typeface="Calibri"/>
                <a:cs typeface="Calibri"/>
              </a:rPr>
              <a:t>αποκρύπτει</a:t>
            </a:r>
            <a:r>
              <a:rPr sz="1100" spc="30" dirty="0">
                <a:solidFill>
                  <a:srgbClr val="FFFFFF"/>
                </a:solidFill>
                <a:latin typeface="Calibri"/>
                <a:cs typeface="Calibri"/>
              </a:rPr>
              <a:t> </a:t>
            </a:r>
            <a:r>
              <a:rPr sz="1100" spc="100" dirty="0">
                <a:solidFill>
                  <a:srgbClr val="FFFFFF"/>
                </a:solidFill>
                <a:latin typeface="Calibri"/>
                <a:cs typeface="Calibri"/>
              </a:rPr>
              <a:t>την</a:t>
            </a:r>
            <a:r>
              <a:rPr sz="1100" spc="30" dirty="0">
                <a:solidFill>
                  <a:srgbClr val="FFFFFF"/>
                </a:solidFill>
                <a:latin typeface="Calibri"/>
                <a:cs typeface="Calibri"/>
              </a:rPr>
              <a:t> </a:t>
            </a:r>
            <a:r>
              <a:rPr sz="1100" spc="110" dirty="0">
                <a:solidFill>
                  <a:srgbClr val="FFFFFF"/>
                </a:solidFill>
                <a:latin typeface="Calibri"/>
                <a:cs typeface="Calibri"/>
              </a:rPr>
              <a:t>ύπαρξη</a:t>
            </a:r>
            <a:r>
              <a:rPr sz="1100" spc="35" dirty="0">
                <a:solidFill>
                  <a:srgbClr val="FFFFFF"/>
                </a:solidFill>
                <a:latin typeface="Calibri"/>
                <a:cs typeface="Calibri"/>
              </a:rPr>
              <a:t> </a:t>
            </a:r>
            <a:r>
              <a:rPr sz="1100" spc="100" dirty="0">
                <a:solidFill>
                  <a:srgbClr val="FFFFFF"/>
                </a:solidFill>
                <a:latin typeface="Calibri"/>
                <a:cs typeface="Calibri"/>
              </a:rPr>
              <a:t>μηνύματος</a:t>
            </a:r>
            <a:endParaRPr sz="1100">
              <a:latin typeface="Calibri"/>
              <a:cs typeface="Calibri"/>
            </a:endParaRPr>
          </a:p>
          <a:p>
            <a:pPr marL="286385" indent="-273685">
              <a:lnSpc>
                <a:spcPct val="100000"/>
              </a:lnSpc>
              <a:spcBef>
                <a:spcPts val="515"/>
              </a:spcBef>
              <a:buSzPct val="127272"/>
              <a:buChar char="—"/>
              <a:tabLst>
                <a:tab pos="285750" algn="l"/>
                <a:tab pos="286385" algn="l"/>
              </a:tabLst>
            </a:pPr>
            <a:r>
              <a:rPr sz="1100" spc="105" dirty="0">
                <a:solidFill>
                  <a:srgbClr val="FFFFFF"/>
                </a:solidFill>
                <a:latin typeface="Calibri"/>
                <a:cs typeface="Calibri"/>
              </a:rPr>
              <a:t>προαπαιτούμενο</a:t>
            </a:r>
            <a:r>
              <a:rPr sz="1100" spc="40" dirty="0">
                <a:solidFill>
                  <a:srgbClr val="FFFFFF"/>
                </a:solidFill>
                <a:latin typeface="Calibri"/>
                <a:cs typeface="Calibri"/>
              </a:rPr>
              <a:t> </a:t>
            </a:r>
            <a:r>
              <a:rPr sz="1100" spc="120" dirty="0">
                <a:solidFill>
                  <a:srgbClr val="FFFFFF"/>
                </a:solidFill>
                <a:latin typeface="Calibri"/>
                <a:cs typeface="Calibri"/>
              </a:rPr>
              <a:t>από</a:t>
            </a:r>
            <a:r>
              <a:rPr sz="1100" spc="45" dirty="0">
                <a:solidFill>
                  <a:srgbClr val="FFFFFF"/>
                </a:solidFill>
                <a:latin typeface="Calibri"/>
                <a:cs typeface="Calibri"/>
              </a:rPr>
              <a:t> </a:t>
            </a:r>
            <a:r>
              <a:rPr sz="1100" spc="100" dirty="0">
                <a:solidFill>
                  <a:srgbClr val="FFFFFF"/>
                </a:solidFill>
                <a:latin typeface="Calibri"/>
                <a:cs typeface="Calibri"/>
              </a:rPr>
              <a:t>τη</a:t>
            </a:r>
            <a:r>
              <a:rPr sz="1100" spc="45" dirty="0">
                <a:solidFill>
                  <a:srgbClr val="FFFFFF"/>
                </a:solidFill>
                <a:latin typeface="Calibri"/>
                <a:cs typeface="Calibri"/>
              </a:rPr>
              <a:t> </a:t>
            </a:r>
            <a:r>
              <a:rPr sz="1100" spc="100" dirty="0">
                <a:solidFill>
                  <a:srgbClr val="FFFFFF"/>
                </a:solidFill>
                <a:latin typeface="Calibri"/>
                <a:cs typeface="Calibri"/>
              </a:rPr>
              <a:t>μυστικότητα</a:t>
            </a:r>
            <a:r>
              <a:rPr sz="1100" spc="45" dirty="0">
                <a:solidFill>
                  <a:srgbClr val="FFFFFF"/>
                </a:solidFill>
                <a:latin typeface="Calibri"/>
                <a:cs typeface="Calibri"/>
              </a:rPr>
              <a:t> </a:t>
            </a:r>
            <a:r>
              <a:rPr sz="1100" spc="95" dirty="0">
                <a:solidFill>
                  <a:srgbClr val="FFFFFF"/>
                </a:solidFill>
                <a:latin typeface="Calibri"/>
                <a:cs typeface="Calibri"/>
              </a:rPr>
              <a:t>της</a:t>
            </a:r>
            <a:r>
              <a:rPr sz="1100" spc="45" dirty="0">
                <a:solidFill>
                  <a:srgbClr val="FFFFFF"/>
                </a:solidFill>
                <a:latin typeface="Calibri"/>
                <a:cs typeface="Calibri"/>
              </a:rPr>
              <a:t> </a:t>
            </a:r>
            <a:r>
              <a:rPr sz="1100" spc="100" dirty="0">
                <a:solidFill>
                  <a:srgbClr val="FFFFFF"/>
                </a:solidFill>
                <a:latin typeface="Calibri"/>
                <a:cs typeface="Calibri"/>
              </a:rPr>
              <a:t>μεθόδου</a:t>
            </a:r>
            <a:endParaRPr sz="1100">
              <a:latin typeface="Calibri"/>
              <a:cs typeface="Calibri"/>
            </a:endParaRPr>
          </a:p>
        </p:txBody>
      </p:sp>
      <p:sp>
        <p:nvSpPr>
          <p:cNvPr id="5" name="object 5"/>
          <p:cNvSpPr txBox="1"/>
          <p:nvPr/>
        </p:nvSpPr>
        <p:spPr>
          <a:xfrm>
            <a:off x="897255" y="3334634"/>
            <a:ext cx="5332730" cy="1130935"/>
          </a:xfrm>
          <a:prstGeom prst="rect">
            <a:avLst/>
          </a:prstGeom>
        </p:spPr>
        <p:txBody>
          <a:bodyPr vert="horz" wrap="square" lIns="0" tIns="47625" rIns="0" bIns="0" rtlCol="0">
            <a:spAutoFit/>
          </a:bodyPr>
          <a:lstStyle/>
          <a:p>
            <a:pPr marL="12700">
              <a:lnSpc>
                <a:spcPct val="100000"/>
              </a:lnSpc>
              <a:spcBef>
                <a:spcPts val="375"/>
              </a:spcBef>
              <a:tabLst>
                <a:tab pos="285750" algn="l"/>
              </a:tabLst>
            </a:pPr>
            <a:r>
              <a:rPr sz="1400" dirty="0">
                <a:solidFill>
                  <a:srgbClr val="FFBA00"/>
                </a:solidFill>
                <a:latin typeface="Courier New"/>
                <a:cs typeface="Courier New"/>
              </a:rPr>
              <a:t>o	</a:t>
            </a:r>
            <a:r>
              <a:rPr sz="1100" spc="100" dirty="0">
                <a:solidFill>
                  <a:srgbClr val="FFFFFF"/>
                </a:solidFill>
                <a:latin typeface="Calibri"/>
                <a:cs typeface="Calibri"/>
              </a:rPr>
              <a:t>Κρυπτογραφία</a:t>
            </a:r>
            <a:endParaRPr sz="1100">
              <a:latin typeface="Calibri"/>
              <a:cs typeface="Calibri"/>
            </a:endParaRPr>
          </a:p>
          <a:p>
            <a:pPr marL="286385" indent="-273685">
              <a:lnSpc>
                <a:spcPct val="100000"/>
              </a:lnSpc>
              <a:spcBef>
                <a:spcPts val="670"/>
              </a:spcBef>
              <a:buSzPct val="127272"/>
              <a:buChar char="—"/>
              <a:tabLst>
                <a:tab pos="285750" algn="l"/>
                <a:tab pos="286385" algn="l"/>
              </a:tabLst>
            </a:pPr>
            <a:r>
              <a:rPr sz="1100" spc="80" dirty="0">
                <a:solidFill>
                  <a:srgbClr val="FFFFFF"/>
                </a:solidFill>
                <a:latin typeface="Calibri"/>
                <a:cs typeface="Calibri"/>
              </a:rPr>
              <a:t>"κρυφή</a:t>
            </a:r>
            <a:r>
              <a:rPr sz="1100" spc="10" dirty="0">
                <a:solidFill>
                  <a:srgbClr val="FFFFFF"/>
                </a:solidFill>
                <a:latin typeface="Calibri"/>
                <a:cs typeface="Calibri"/>
              </a:rPr>
              <a:t> </a:t>
            </a:r>
            <a:r>
              <a:rPr sz="1100" spc="70" dirty="0">
                <a:solidFill>
                  <a:srgbClr val="FFFFFF"/>
                </a:solidFill>
                <a:latin typeface="Calibri"/>
                <a:cs typeface="Calibri"/>
              </a:rPr>
              <a:t>εγγραφή"</a:t>
            </a:r>
            <a:endParaRPr sz="1100">
              <a:latin typeface="Calibri"/>
              <a:cs typeface="Calibri"/>
            </a:endParaRPr>
          </a:p>
          <a:p>
            <a:pPr marL="286385" indent="-273685">
              <a:lnSpc>
                <a:spcPct val="100000"/>
              </a:lnSpc>
              <a:spcBef>
                <a:spcPts val="520"/>
              </a:spcBef>
              <a:buSzPct val="127272"/>
              <a:buChar char="—"/>
              <a:tabLst>
                <a:tab pos="285750" algn="l"/>
                <a:tab pos="286385" algn="l"/>
              </a:tabLst>
            </a:pPr>
            <a:r>
              <a:rPr sz="1100" spc="145" dirty="0">
                <a:solidFill>
                  <a:srgbClr val="FFFFFF"/>
                </a:solidFill>
                <a:latin typeface="Calibri"/>
                <a:cs typeface="Calibri"/>
              </a:rPr>
              <a:t>απόκρυψη</a:t>
            </a:r>
            <a:r>
              <a:rPr sz="1100" spc="60" dirty="0">
                <a:solidFill>
                  <a:srgbClr val="FFFFFF"/>
                </a:solidFill>
                <a:latin typeface="Calibri"/>
                <a:cs typeface="Calibri"/>
              </a:rPr>
              <a:t> </a:t>
            </a:r>
            <a:r>
              <a:rPr sz="1100" spc="130" dirty="0">
                <a:solidFill>
                  <a:srgbClr val="FFFFFF"/>
                </a:solidFill>
                <a:latin typeface="Calibri"/>
                <a:cs typeface="Calibri"/>
              </a:rPr>
              <a:t>του</a:t>
            </a:r>
            <a:r>
              <a:rPr sz="1100" spc="60" dirty="0">
                <a:solidFill>
                  <a:srgbClr val="FFFFFF"/>
                </a:solidFill>
                <a:latin typeface="Calibri"/>
                <a:cs typeface="Calibri"/>
              </a:rPr>
              <a:t> </a:t>
            </a:r>
            <a:r>
              <a:rPr sz="1100" spc="130" dirty="0">
                <a:solidFill>
                  <a:srgbClr val="FFFFFF"/>
                </a:solidFill>
                <a:latin typeface="Calibri"/>
                <a:cs typeface="Calibri"/>
              </a:rPr>
              <a:t>νοήματος</a:t>
            </a:r>
            <a:r>
              <a:rPr sz="1100" spc="60" dirty="0">
                <a:solidFill>
                  <a:srgbClr val="FFFFFF"/>
                </a:solidFill>
                <a:latin typeface="Calibri"/>
                <a:cs typeface="Calibri"/>
              </a:rPr>
              <a:t> </a:t>
            </a:r>
            <a:r>
              <a:rPr sz="1100" spc="125" dirty="0">
                <a:solidFill>
                  <a:srgbClr val="FFFFFF"/>
                </a:solidFill>
                <a:latin typeface="Calibri"/>
                <a:cs typeface="Calibri"/>
              </a:rPr>
              <a:t>μηνύματος</a:t>
            </a:r>
            <a:endParaRPr sz="1100">
              <a:latin typeface="Calibri"/>
              <a:cs typeface="Calibri"/>
            </a:endParaRPr>
          </a:p>
          <a:p>
            <a:pPr marL="286385" indent="-273685">
              <a:lnSpc>
                <a:spcPct val="100000"/>
              </a:lnSpc>
              <a:spcBef>
                <a:spcPts val="515"/>
              </a:spcBef>
              <a:buSzPct val="127272"/>
              <a:buChar char="—"/>
              <a:tabLst>
                <a:tab pos="285750" algn="l"/>
                <a:tab pos="286385" algn="l"/>
              </a:tabLst>
            </a:pPr>
            <a:r>
              <a:rPr sz="1100" spc="105" dirty="0">
                <a:solidFill>
                  <a:srgbClr val="FFFFFF"/>
                </a:solidFill>
                <a:latin typeface="Calibri"/>
                <a:cs typeface="Calibri"/>
              </a:rPr>
              <a:t>προαπαιτούμενο</a:t>
            </a:r>
            <a:r>
              <a:rPr sz="1100" spc="45" dirty="0">
                <a:solidFill>
                  <a:srgbClr val="FFFFFF"/>
                </a:solidFill>
                <a:latin typeface="Calibri"/>
                <a:cs typeface="Calibri"/>
              </a:rPr>
              <a:t> </a:t>
            </a:r>
            <a:r>
              <a:rPr sz="1100" spc="90" dirty="0">
                <a:solidFill>
                  <a:srgbClr val="FFFFFF"/>
                </a:solidFill>
                <a:latin typeface="Calibri"/>
                <a:cs typeface="Calibri"/>
              </a:rPr>
              <a:t>για</a:t>
            </a:r>
            <a:r>
              <a:rPr sz="1100" spc="55" dirty="0">
                <a:solidFill>
                  <a:srgbClr val="FFFFFF"/>
                </a:solidFill>
                <a:latin typeface="Calibri"/>
                <a:cs typeface="Calibri"/>
              </a:rPr>
              <a:t> </a:t>
            </a:r>
            <a:r>
              <a:rPr sz="1100" spc="95" dirty="0">
                <a:solidFill>
                  <a:srgbClr val="FFFFFF"/>
                </a:solidFill>
                <a:latin typeface="Calibri"/>
                <a:cs typeface="Calibri"/>
              </a:rPr>
              <a:t>το</a:t>
            </a:r>
            <a:r>
              <a:rPr sz="1100" spc="50" dirty="0">
                <a:solidFill>
                  <a:srgbClr val="FFFFFF"/>
                </a:solidFill>
                <a:latin typeface="Calibri"/>
                <a:cs typeface="Calibri"/>
              </a:rPr>
              <a:t> </a:t>
            </a:r>
            <a:r>
              <a:rPr sz="1100" spc="110" dirty="0">
                <a:solidFill>
                  <a:srgbClr val="FFFFFF"/>
                </a:solidFill>
                <a:latin typeface="Calibri"/>
                <a:cs typeface="Calibri"/>
              </a:rPr>
              <a:t>απόρρητο</a:t>
            </a:r>
            <a:r>
              <a:rPr sz="1100" spc="50" dirty="0">
                <a:solidFill>
                  <a:srgbClr val="FFFFFF"/>
                </a:solidFill>
                <a:latin typeface="Calibri"/>
                <a:cs typeface="Calibri"/>
              </a:rPr>
              <a:t> </a:t>
            </a:r>
            <a:r>
              <a:rPr sz="1100" spc="105" dirty="0">
                <a:solidFill>
                  <a:srgbClr val="FFFFFF"/>
                </a:solidFill>
                <a:latin typeface="Calibri"/>
                <a:cs typeface="Calibri"/>
              </a:rPr>
              <a:t>σύντομου</a:t>
            </a:r>
            <a:r>
              <a:rPr sz="1100" spc="50" dirty="0">
                <a:solidFill>
                  <a:srgbClr val="FFFFFF"/>
                </a:solidFill>
                <a:latin typeface="Calibri"/>
                <a:cs typeface="Calibri"/>
              </a:rPr>
              <a:t> </a:t>
            </a:r>
            <a:r>
              <a:rPr sz="1100" spc="90" dirty="0">
                <a:solidFill>
                  <a:srgbClr val="FFFFFF"/>
                </a:solidFill>
                <a:latin typeface="Calibri"/>
                <a:cs typeface="Calibri"/>
              </a:rPr>
              <a:t>κλειδιού,</a:t>
            </a:r>
            <a:r>
              <a:rPr sz="1100" spc="50" dirty="0">
                <a:solidFill>
                  <a:srgbClr val="FFFFFF"/>
                </a:solidFill>
                <a:latin typeface="Calibri"/>
                <a:cs typeface="Calibri"/>
              </a:rPr>
              <a:t> </a:t>
            </a:r>
            <a:r>
              <a:rPr sz="1100" spc="85" dirty="0">
                <a:solidFill>
                  <a:srgbClr val="FFFFFF"/>
                </a:solidFill>
                <a:latin typeface="Calibri"/>
                <a:cs typeface="Calibri"/>
              </a:rPr>
              <a:t>όχι</a:t>
            </a:r>
            <a:r>
              <a:rPr sz="1100" spc="55" dirty="0">
                <a:solidFill>
                  <a:srgbClr val="FFFFFF"/>
                </a:solidFill>
                <a:latin typeface="Calibri"/>
                <a:cs typeface="Calibri"/>
              </a:rPr>
              <a:t> </a:t>
            </a:r>
            <a:r>
              <a:rPr sz="1100" spc="120" dirty="0">
                <a:solidFill>
                  <a:srgbClr val="FFFFFF"/>
                </a:solidFill>
                <a:latin typeface="Calibri"/>
                <a:cs typeface="Calibri"/>
              </a:rPr>
              <a:t>από</a:t>
            </a:r>
            <a:r>
              <a:rPr sz="1100" spc="60" dirty="0">
                <a:solidFill>
                  <a:srgbClr val="FFFFFF"/>
                </a:solidFill>
                <a:latin typeface="Calibri"/>
                <a:cs typeface="Calibri"/>
              </a:rPr>
              <a:t> </a:t>
            </a:r>
            <a:r>
              <a:rPr sz="1100" spc="95" dirty="0">
                <a:solidFill>
                  <a:srgbClr val="FFFFFF"/>
                </a:solidFill>
                <a:latin typeface="Calibri"/>
                <a:cs typeface="Calibri"/>
              </a:rPr>
              <a:t>τη</a:t>
            </a:r>
            <a:r>
              <a:rPr sz="1100" spc="30" dirty="0">
                <a:solidFill>
                  <a:srgbClr val="FFFFFF"/>
                </a:solidFill>
                <a:latin typeface="Calibri"/>
                <a:cs typeface="Calibri"/>
              </a:rPr>
              <a:t> </a:t>
            </a:r>
            <a:r>
              <a:rPr sz="1100" spc="100" dirty="0">
                <a:solidFill>
                  <a:srgbClr val="FFFFFF"/>
                </a:solidFill>
                <a:latin typeface="Calibri"/>
                <a:cs typeface="Calibri"/>
              </a:rPr>
              <a:t>μέθοδο</a:t>
            </a:r>
            <a:endParaRPr sz="1100">
              <a:latin typeface="Calibri"/>
              <a:cs typeface="Calibri"/>
            </a:endParaRPr>
          </a:p>
        </p:txBody>
      </p:sp>
      <p:pic>
        <p:nvPicPr>
          <p:cNvPr id="6" name="object 6"/>
          <p:cNvPicPr/>
          <p:nvPr/>
        </p:nvPicPr>
        <p:blipFill>
          <a:blip r:embed="rId2" cstate="print"/>
          <a:stretch>
            <a:fillRect/>
          </a:stretch>
        </p:blipFill>
        <p:spPr>
          <a:xfrm>
            <a:off x="7493634" y="5688647"/>
            <a:ext cx="1530032" cy="612140"/>
          </a:xfrm>
          <a:prstGeom prst="rect">
            <a:avLst/>
          </a:prstGeom>
        </p:spPr>
      </p:pic>
      <p:sp>
        <p:nvSpPr>
          <p:cNvPr id="7" name="object 7"/>
          <p:cNvSpPr txBox="1"/>
          <p:nvPr/>
        </p:nvSpPr>
        <p:spPr>
          <a:xfrm>
            <a:off x="10494962" y="5877814"/>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2</a:t>
            </a:r>
            <a:endParaRPr sz="1100">
              <a:latin typeface="Arial"/>
              <a:cs typeface="Aria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892810" y="767715"/>
            <a:ext cx="10951210" cy="464871"/>
          </a:xfrm>
          <a:prstGeom prst="rect">
            <a:avLst/>
          </a:prstGeom>
        </p:spPr>
        <p:txBody>
          <a:bodyPr vert="horz" wrap="square" lIns="0" tIns="41275" rIns="0" bIns="0" rtlCol="0">
            <a:spAutoFit/>
          </a:bodyPr>
          <a:lstStyle/>
          <a:p>
            <a:pPr marL="12700" marR="5080" indent="611505">
              <a:lnSpc>
                <a:spcPts val="3279"/>
              </a:lnSpc>
              <a:spcBef>
                <a:spcPts val="325"/>
              </a:spcBef>
            </a:pPr>
            <a:r>
              <a:rPr spc="-5" dirty="0">
                <a:solidFill>
                  <a:srgbClr val="FFFFFF"/>
                </a:solidFill>
              </a:rPr>
              <a:t>Βασική </a:t>
            </a:r>
            <a:r>
              <a:rPr spc="-15" dirty="0" err="1">
                <a:solidFill>
                  <a:srgbClr val="FFFFFF"/>
                </a:solidFill>
              </a:rPr>
              <a:t>ορολογί</a:t>
            </a:r>
            <a:r>
              <a:rPr spc="-15" dirty="0">
                <a:solidFill>
                  <a:srgbClr val="FFFFFF"/>
                </a:solidFill>
              </a:rPr>
              <a:t>α</a:t>
            </a:r>
            <a:r>
              <a:rPr spc="-20" dirty="0">
                <a:solidFill>
                  <a:srgbClr val="FFFFFF"/>
                </a:solidFill>
              </a:rPr>
              <a:t> </a:t>
            </a:r>
            <a:r>
              <a:rPr lang="en-US" spc="-20" dirty="0">
                <a:solidFill>
                  <a:srgbClr val="FFFFFF"/>
                </a:solidFill>
              </a:rPr>
              <a:t> </a:t>
            </a:r>
            <a:r>
              <a:rPr spc="-10" dirty="0">
                <a:solidFill>
                  <a:srgbClr val="FFFFFF"/>
                </a:solidFill>
              </a:rPr>
              <a:t>για </a:t>
            </a:r>
            <a:r>
              <a:rPr spc="-15" dirty="0">
                <a:solidFill>
                  <a:srgbClr val="FFFFFF"/>
                </a:solidFill>
              </a:rPr>
              <a:t>κρυπτογράφηση</a:t>
            </a:r>
            <a:endParaRPr spc="-15" dirty="0">
              <a:solidFill>
                <a:srgbClr val="FFFFFF"/>
              </a:solidFill>
              <a:hlinkClick r:id="rId2"/>
            </a:endParaRPr>
          </a:p>
        </p:txBody>
      </p:sp>
      <p:sp>
        <p:nvSpPr>
          <p:cNvPr id="4" name="object 4"/>
          <p:cNvSpPr txBox="1"/>
          <p:nvPr/>
        </p:nvSpPr>
        <p:spPr>
          <a:xfrm>
            <a:off x="1119505" y="2879407"/>
            <a:ext cx="1173480" cy="193040"/>
          </a:xfrm>
          <a:prstGeom prst="rect">
            <a:avLst/>
          </a:prstGeom>
        </p:spPr>
        <p:txBody>
          <a:bodyPr vert="horz" wrap="square" lIns="0" tIns="0" rIns="0" bIns="0" rtlCol="0">
            <a:spAutoFit/>
          </a:bodyPr>
          <a:lstStyle/>
          <a:p>
            <a:pPr marL="12700">
              <a:lnSpc>
                <a:spcPts val="1480"/>
              </a:lnSpc>
              <a:tabLst>
                <a:tab pos="285750" algn="l"/>
              </a:tabLst>
            </a:pPr>
            <a:r>
              <a:rPr sz="1400" dirty="0">
                <a:solidFill>
                  <a:srgbClr val="FFBA00"/>
                </a:solidFill>
                <a:latin typeface="Courier New"/>
                <a:cs typeface="Courier New"/>
              </a:rPr>
              <a:t>o	</a:t>
            </a:r>
            <a:r>
              <a:rPr sz="1100" spc="75" dirty="0">
                <a:solidFill>
                  <a:srgbClr val="FFFFFF"/>
                </a:solidFill>
                <a:latin typeface="Calibri"/>
                <a:cs typeface="Calibri"/>
              </a:rPr>
              <a:t>Απλό</a:t>
            </a:r>
            <a:r>
              <a:rPr sz="1100" spc="-15" dirty="0">
                <a:solidFill>
                  <a:srgbClr val="FFFFFF"/>
                </a:solidFill>
                <a:latin typeface="Calibri"/>
                <a:cs typeface="Calibri"/>
              </a:rPr>
              <a:t> </a:t>
            </a:r>
            <a:r>
              <a:rPr sz="1100" spc="60" dirty="0">
                <a:solidFill>
                  <a:srgbClr val="FFFFFF"/>
                </a:solidFill>
                <a:latin typeface="Calibri"/>
                <a:cs typeface="Calibri"/>
              </a:rPr>
              <a:t>κείμενο</a:t>
            </a:r>
            <a:endParaRPr sz="1100">
              <a:latin typeface="Calibri"/>
              <a:cs typeface="Calibri"/>
            </a:endParaRPr>
          </a:p>
        </p:txBody>
      </p:sp>
      <p:sp>
        <p:nvSpPr>
          <p:cNvPr id="5" name="object 5"/>
          <p:cNvSpPr txBox="1"/>
          <p:nvPr/>
        </p:nvSpPr>
        <p:spPr>
          <a:xfrm>
            <a:off x="3862704" y="2879407"/>
            <a:ext cx="1321435" cy="193040"/>
          </a:xfrm>
          <a:prstGeom prst="rect">
            <a:avLst/>
          </a:prstGeom>
        </p:spPr>
        <p:txBody>
          <a:bodyPr vert="horz" wrap="square" lIns="0" tIns="12700" rIns="0" bIns="0" rtlCol="0">
            <a:spAutoFit/>
          </a:bodyPr>
          <a:lstStyle/>
          <a:p>
            <a:pPr marL="12700">
              <a:lnSpc>
                <a:spcPct val="100000"/>
              </a:lnSpc>
              <a:spcBef>
                <a:spcPts val="100"/>
              </a:spcBef>
            </a:pPr>
            <a:r>
              <a:rPr sz="1100" spc="80" dirty="0">
                <a:solidFill>
                  <a:srgbClr val="FFFFFF"/>
                </a:solidFill>
                <a:latin typeface="Calibri"/>
                <a:cs typeface="Calibri"/>
              </a:rPr>
              <a:t>πρωτότυπο</a:t>
            </a:r>
            <a:r>
              <a:rPr sz="1100" spc="-5" dirty="0">
                <a:solidFill>
                  <a:srgbClr val="FFFFFF"/>
                </a:solidFill>
                <a:latin typeface="Calibri"/>
                <a:cs typeface="Calibri"/>
              </a:rPr>
              <a:t> </a:t>
            </a:r>
            <a:r>
              <a:rPr sz="1100" spc="75" dirty="0">
                <a:solidFill>
                  <a:srgbClr val="FFFFFF"/>
                </a:solidFill>
                <a:latin typeface="Calibri"/>
                <a:cs typeface="Calibri"/>
              </a:rPr>
              <a:t>μήνυμα</a:t>
            </a:r>
            <a:endParaRPr sz="1100">
              <a:latin typeface="Calibri"/>
              <a:cs typeface="Calibri"/>
            </a:endParaRPr>
          </a:p>
        </p:txBody>
      </p:sp>
      <p:sp>
        <p:nvSpPr>
          <p:cNvPr id="6" name="object 6"/>
          <p:cNvSpPr txBox="1"/>
          <p:nvPr/>
        </p:nvSpPr>
        <p:spPr>
          <a:xfrm>
            <a:off x="1119505" y="3283902"/>
            <a:ext cx="5174615" cy="1415415"/>
          </a:xfrm>
          <a:prstGeom prst="rect">
            <a:avLst/>
          </a:prstGeom>
        </p:spPr>
        <p:txBody>
          <a:bodyPr vert="horz" wrap="square" lIns="0" tIns="0" rIns="0" bIns="0" rtlCol="0">
            <a:spAutoFit/>
          </a:bodyPr>
          <a:lstStyle/>
          <a:p>
            <a:pPr marL="286385" indent="-273685">
              <a:lnSpc>
                <a:spcPts val="1480"/>
              </a:lnSpc>
              <a:buClr>
                <a:srgbClr val="FFBA00"/>
              </a:buClr>
              <a:buSzPct val="127272"/>
              <a:buFont typeface="Courier New"/>
              <a:buChar char="o"/>
              <a:tabLst>
                <a:tab pos="285750" algn="l"/>
                <a:tab pos="286385" algn="l"/>
                <a:tab pos="2169795" algn="l"/>
              </a:tabLst>
            </a:pPr>
            <a:r>
              <a:rPr sz="1100" spc="65" dirty="0">
                <a:solidFill>
                  <a:srgbClr val="FFFFFF"/>
                </a:solidFill>
                <a:latin typeface="Calibri"/>
                <a:cs typeface="Calibri"/>
              </a:rPr>
              <a:t>Κείμενο</a:t>
            </a:r>
            <a:r>
              <a:rPr sz="1100" spc="25" dirty="0">
                <a:solidFill>
                  <a:srgbClr val="FFFFFF"/>
                </a:solidFill>
                <a:latin typeface="Calibri"/>
                <a:cs typeface="Calibri"/>
              </a:rPr>
              <a:t> </a:t>
            </a:r>
            <a:r>
              <a:rPr sz="1100" spc="70" dirty="0">
                <a:solidFill>
                  <a:srgbClr val="FFFFFF"/>
                </a:solidFill>
                <a:latin typeface="Calibri"/>
                <a:cs typeface="Calibri"/>
              </a:rPr>
              <a:t>κρυπτογράφησης	</a:t>
            </a:r>
            <a:r>
              <a:rPr sz="1100" spc="75" dirty="0">
                <a:solidFill>
                  <a:srgbClr val="FFFFFF"/>
                </a:solidFill>
                <a:latin typeface="Calibri"/>
                <a:cs typeface="Calibri"/>
              </a:rPr>
              <a:t>μετασχηματισμένο</a:t>
            </a:r>
            <a:r>
              <a:rPr sz="1100" spc="20" dirty="0">
                <a:solidFill>
                  <a:srgbClr val="FFFFFF"/>
                </a:solidFill>
                <a:latin typeface="Calibri"/>
                <a:cs typeface="Calibri"/>
              </a:rPr>
              <a:t> </a:t>
            </a:r>
            <a:r>
              <a:rPr sz="1100" spc="75" dirty="0">
                <a:solidFill>
                  <a:srgbClr val="FFFFFF"/>
                </a:solidFill>
                <a:latin typeface="Calibri"/>
                <a:cs typeface="Calibri"/>
              </a:rPr>
              <a:t>μήνυμα</a:t>
            </a:r>
            <a:endParaRPr sz="1100">
              <a:latin typeface="Calibri"/>
              <a:cs typeface="Calibri"/>
            </a:endParaRPr>
          </a:p>
          <a:p>
            <a:pPr>
              <a:lnSpc>
                <a:spcPct val="100000"/>
              </a:lnSpc>
              <a:spcBef>
                <a:spcPts val="45"/>
              </a:spcBef>
              <a:buClr>
                <a:srgbClr val="FFBA00"/>
              </a:buClr>
              <a:buFont typeface="Courier New"/>
              <a:buChar char="o"/>
            </a:pPr>
            <a:endParaRPr sz="1200">
              <a:latin typeface="Calibri"/>
              <a:cs typeface="Calibri"/>
            </a:endParaRPr>
          </a:p>
          <a:p>
            <a:pPr marL="286385" indent="-273685">
              <a:lnSpc>
                <a:spcPct val="100000"/>
              </a:lnSpc>
              <a:buClr>
                <a:srgbClr val="FFBA00"/>
              </a:buClr>
              <a:buSzPct val="127272"/>
              <a:buFont typeface="Courier New"/>
              <a:buChar char="o"/>
              <a:tabLst>
                <a:tab pos="285750" algn="l"/>
                <a:tab pos="286385" algn="l"/>
                <a:tab pos="1840864" algn="l"/>
              </a:tabLst>
            </a:pPr>
            <a:r>
              <a:rPr sz="1100" spc="55" dirty="0">
                <a:solidFill>
                  <a:srgbClr val="FFFFFF"/>
                </a:solidFill>
                <a:latin typeface="Calibri"/>
                <a:cs typeface="Calibri"/>
              </a:rPr>
              <a:t>Βασικό	</a:t>
            </a:r>
            <a:r>
              <a:rPr sz="1100" spc="70" dirty="0">
                <a:solidFill>
                  <a:srgbClr val="FFFFFF"/>
                </a:solidFill>
                <a:latin typeface="Calibri"/>
                <a:cs typeface="Calibri"/>
              </a:rPr>
              <a:t>μυστικό</a:t>
            </a:r>
            <a:r>
              <a:rPr sz="1100" spc="40" dirty="0">
                <a:solidFill>
                  <a:srgbClr val="FFFFFF"/>
                </a:solidFill>
                <a:latin typeface="Calibri"/>
                <a:cs typeface="Calibri"/>
              </a:rPr>
              <a:t> </a:t>
            </a:r>
            <a:r>
              <a:rPr sz="1100" spc="85" dirty="0">
                <a:solidFill>
                  <a:srgbClr val="FFFFFF"/>
                </a:solidFill>
                <a:latin typeface="Calibri"/>
                <a:cs typeface="Calibri"/>
              </a:rPr>
              <a:t>που</a:t>
            </a:r>
            <a:r>
              <a:rPr sz="1100" spc="45" dirty="0">
                <a:solidFill>
                  <a:srgbClr val="FFFFFF"/>
                </a:solidFill>
                <a:latin typeface="Calibri"/>
                <a:cs typeface="Calibri"/>
              </a:rPr>
              <a:t> </a:t>
            </a:r>
            <a:r>
              <a:rPr sz="1100" spc="70" dirty="0">
                <a:solidFill>
                  <a:srgbClr val="FFFFFF"/>
                </a:solidFill>
                <a:latin typeface="Calibri"/>
                <a:cs typeface="Calibri"/>
              </a:rPr>
              <a:t>χρησιμοποιείται</a:t>
            </a:r>
            <a:r>
              <a:rPr sz="1100" spc="45" dirty="0">
                <a:solidFill>
                  <a:srgbClr val="FFFFFF"/>
                </a:solidFill>
                <a:latin typeface="Calibri"/>
                <a:cs typeface="Calibri"/>
              </a:rPr>
              <a:t> </a:t>
            </a:r>
            <a:r>
              <a:rPr sz="1100" spc="75" dirty="0">
                <a:solidFill>
                  <a:srgbClr val="FFFFFF"/>
                </a:solidFill>
                <a:latin typeface="Calibri"/>
                <a:cs typeface="Calibri"/>
              </a:rPr>
              <a:t>στο</a:t>
            </a:r>
            <a:r>
              <a:rPr sz="1100" spc="45" dirty="0">
                <a:solidFill>
                  <a:srgbClr val="FFFFFF"/>
                </a:solidFill>
                <a:latin typeface="Calibri"/>
                <a:cs typeface="Calibri"/>
              </a:rPr>
              <a:t> </a:t>
            </a:r>
            <a:r>
              <a:rPr sz="1100" spc="65" dirty="0">
                <a:solidFill>
                  <a:srgbClr val="FFFFFF"/>
                </a:solidFill>
                <a:latin typeface="Calibri"/>
                <a:cs typeface="Calibri"/>
              </a:rPr>
              <a:t>μετασχηματισμό</a:t>
            </a:r>
            <a:endParaRPr sz="1100">
              <a:latin typeface="Calibri"/>
              <a:cs typeface="Calibri"/>
            </a:endParaRPr>
          </a:p>
          <a:p>
            <a:pPr>
              <a:lnSpc>
                <a:spcPct val="100000"/>
              </a:lnSpc>
              <a:spcBef>
                <a:spcPts val="40"/>
              </a:spcBef>
              <a:buClr>
                <a:srgbClr val="FFBA00"/>
              </a:buClr>
              <a:buFont typeface="Courier New"/>
              <a:buChar char="o"/>
            </a:pPr>
            <a:endParaRPr sz="120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1100" spc="70" dirty="0">
                <a:solidFill>
                  <a:srgbClr val="FFFFFF"/>
                </a:solidFill>
                <a:latin typeface="Calibri"/>
                <a:cs typeface="Calibri"/>
              </a:rPr>
              <a:t>Κρυπτογραφία</a:t>
            </a:r>
            <a:endParaRPr sz="1100">
              <a:latin typeface="Calibri"/>
              <a:cs typeface="Calibri"/>
            </a:endParaRPr>
          </a:p>
          <a:p>
            <a:pPr>
              <a:lnSpc>
                <a:spcPct val="100000"/>
              </a:lnSpc>
              <a:spcBef>
                <a:spcPts val="45"/>
              </a:spcBef>
              <a:buClr>
                <a:srgbClr val="FFBA00"/>
              </a:buClr>
              <a:buFont typeface="Courier New"/>
              <a:buChar char="o"/>
            </a:pPr>
            <a:endParaRPr sz="120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1100" spc="75" dirty="0">
                <a:solidFill>
                  <a:srgbClr val="FFFFFF"/>
                </a:solidFill>
                <a:latin typeface="Calibri"/>
                <a:cs typeface="Calibri"/>
              </a:rPr>
              <a:t>Αποκρυπτογράφηση</a:t>
            </a:r>
            <a:endParaRPr sz="1100">
              <a:latin typeface="Calibri"/>
              <a:cs typeface="Calibri"/>
            </a:endParaRPr>
          </a:p>
        </p:txBody>
      </p:sp>
      <p:sp>
        <p:nvSpPr>
          <p:cNvPr id="7" name="object 7"/>
          <p:cNvSpPr txBox="1"/>
          <p:nvPr/>
        </p:nvSpPr>
        <p:spPr>
          <a:xfrm>
            <a:off x="1119505" y="4865052"/>
            <a:ext cx="721360" cy="238760"/>
          </a:xfrm>
          <a:prstGeom prst="rect">
            <a:avLst/>
          </a:prstGeom>
        </p:spPr>
        <p:txBody>
          <a:bodyPr vert="horz" wrap="square" lIns="0" tIns="12700" rIns="0" bIns="0" rtlCol="0">
            <a:spAutoFit/>
          </a:bodyPr>
          <a:lstStyle/>
          <a:p>
            <a:pPr marL="12700">
              <a:lnSpc>
                <a:spcPct val="100000"/>
              </a:lnSpc>
              <a:spcBef>
                <a:spcPts val="100"/>
              </a:spcBef>
              <a:tabLst>
                <a:tab pos="285750" algn="l"/>
              </a:tabLst>
            </a:pPr>
            <a:r>
              <a:rPr sz="1400" dirty="0">
                <a:solidFill>
                  <a:srgbClr val="FFBA00"/>
                </a:solidFill>
                <a:latin typeface="Courier New"/>
                <a:cs typeface="Courier New"/>
              </a:rPr>
              <a:t>o	</a:t>
            </a:r>
            <a:r>
              <a:rPr sz="1100" spc="60" dirty="0">
                <a:solidFill>
                  <a:srgbClr val="FFFFFF"/>
                </a:solidFill>
                <a:latin typeface="Calibri"/>
                <a:cs typeface="Calibri"/>
              </a:rPr>
              <a:t>Cipher</a:t>
            </a:r>
            <a:endParaRPr sz="1100">
              <a:latin typeface="Calibri"/>
              <a:cs typeface="Calibri"/>
            </a:endParaRPr>
          </a:p>
        </p:txBody>
      </p:sp>
      <p:sp>
        <p:nvSpPr>
          <p:cNvPr id="8" name="object 8"/>
          <p:cNvSpPr txBox="1"/>
          <p:nvPr/>
        </p:nvSpPr>
        <p:spPr>
          <a:xfrm>
            <a:off x="2948304" y="4903152"/>
            <a:ext cx="3542665" cy="193040"/>
          </a:xfrm>
          <a:prstGeom prst="rect">
            <a:avLst/>
          </a:prstGeom>
        </p:spPr>
        <p:txBody>
          <a:bodyPr vert="horz" wrap="square" lIns="0" tIns="12700" rIns="0" bIns="0" rtlCol="0">
            <a:spAutoFit/>
          </a:bodyPr>
          <a:lstStyle/>
          <a:p>
            <a:pPr marL="12700">
              <a:lnSpc>
                <a:spcPct val="100000"/>
              </a:lnSpc>
              <a:spcBef>
                <a:spcPts val="100"/>
              </a:spcBef>
            </a:pPr>
            <a:r>
              <a:rPr sz="1100" spc="75" dirty="0">
                <a:solidFill>
                  <a:srgbClr val="FFFFFF"/>
                </a:solidFill>
                <a:latin typeface="Calibri"/>
                <a:cs typeface="Calibri"/>
              </a:rPr>
              <a:t>αλγόριθμος</a:t>
            </a:r>
            <a:r>
              <a:rPr sz="1100" spc="50" dirty="0">
                <a:solidFill>
                  <a:srgbClr val="FFFFFF"/>
                </a:solidFill>
                <a:latin typeface="Calibri"/>
                <a:cs typeface="Calibri"/>
              </a:rPr>
              <a:t> </a:t>
            </a:r>
            <a:r>
              <a:rPr sz="1100" spc="70" dirty="0">
                <a:solidFill>
                  <a:srgbClr val="FFFFFF"/>
                </a:solidFill>
                <a:latin typeface="Calibri"/>
                <a:cs typeface="Calibri"/>
              </a:rPr>
              <a:t>για</a:t>
            </a:r>
            <a:r>
              <a:rPr sz="1100" spc="50" dirty="0">
                <a:solidFill>
                  <a:srgbClr val="FFFFFF"/>
                </a:solidFill>
                <a:latin typeface="Calibri"/>
                <a:cs typeface="Calibri"/>
              </a:rPr>
              <a:t> </a:t>
            </a:r>
            <a:r>
              <a:rPr sz="1100" spc="70" dirty="0">
                <a:solidFill>
                  <a:srgbClr val="FFFFFF"/>
                </a:solidFill>
                <a:latin typeface="Calibri"/>
                <a:cs typeface="Calibri"/>
              </a:rPr>
              <a:t>κρυπτογράφηση/αποκρυπτογράφηση</a:t>
            </a:r>
            <a:endParaRPr sz="1100">
              <a:latin typeface="Calibri"/>
              <a:cs typeface="Calibri"/>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227455" y="838834"/>
            <a:ext cx="1937385" cy="459740"/>
          </a:xfrm>
          <a:prstGeom prst="rect">
            <a:avLst/>
          </a:prstGeom>
        </p:spPr>
        <p:txBody>
          <a:bodyPr vert="horz" wrap="square" lIns="0" tIns="12700" rIns="0" bIns="0" rtlCol="0">
            <a:spAutoFit/>
          </a:bodyPr>
          <a:lstStyle/>
          <a:p>
            <a:pPr marL="12700">
              <a:lnSpc>
                <a:spcPct val="100000"/>
              </a:lnSpc>
              <a:spcBef>
                <a:spcPts val="100"/>
              </a:spcBef>
            </a:pPr>
            <a:r>
              <a:rPr spc="50" dirty="0">
                <a:solidFill>
                  <a:srgbClr val="FFFFFF"/>
                </a:solidFill>
              </a:rPr>
              <a:t>Shift</a:t>
            </a:r>
            <a:r>
              <a:rPr spc="-35" dirty="0">
                <a:solidFill>
                  <a:srgbClr val="FFFFFF"/>
                </a:solidFill>
              </a:rPr>
              <a:t> </a:t>
            </a:r>
            <a:r>
              <a:rPr spc="114" dirty="0">
                <a:solidFill>
                  <a:srgbClr val="FFFFFF"/>
                </a:solidFill>
              </a:rPr>
              <a:t>Cipher</a:t>
            </a:r>
          </a:p>
        </p:txBody>
      </p:sp>
      <p:sp>
        <p:nvSpPr>
          <p:cNvPr id="4" name="object 4"/>
          <p:cNvSpPr txBox="1"/>
          <p:nvPr/>
        </p:nvSpPr>
        <p:spPr>
          <a:xfrm>
            <a:off x="1327150" y="1633904"/>
            <a:ext cx="6292850" cy="2513508"/>
          </a:xfrm>
          <a:prstGeom prst="rect">
            <a:avLst/>
          </a:prstGeom>
        </p:spPr>
        <p:txBody>
          <a:bodyPr vert="horz" wrap="square" lIns="0" tIns="64769" rIns="0" bIns="0" rtlCol="0">
            <a:spAutoFit/>
          </a:bodyPr>
          <a:lstStyle/>
          <a:p>
            <a:pPr marL="286385" indent="-273685">
              <a:lnSpc>
                <a:spcPct val="100000"/>
              </a:lnSpc>
              <a:spcBef>
                <a:spcPts val="509"/>
              </a:spcBef>
              <a:buClr>
                <a:srgbClr val="FFBA00"/>
              </a:buClr>
              <a:buSzPct val="127272"/>
              <a:buFont typeface="Courier New"/>
              <a:buChar char="o"/>
              <a:tabLst>
                <a:tab pos="285750" algn="l"/>
                <a:tab pos="286385" algn="l"/>
              </a:tabLst>
            </a:pPr>
            <a:r>
              <a:rPr sz="2000" spc="145" dirty="0">
                <a:solidFill>
                  <a:srgbClr val="FFFFFF"/>
                </a:solidFill>
                <a:latin typeface="Calibri"/>
                <a:cs typeface="Calibri"/>
              </a:rPr>
              <a:t>Ο</a:t>
            </a:r>
            <a:r>
              <a:rPr sz="2000" spc="25" dirty="0">
                <a:solidFill>
                  <a:srgbClr val="FFFFFF"/>
                </a:solidFill>
                <a:latin typeface="Calibri"/>
                <a:cs typeface="Calibri"/>
              </a:rPr>
              <a:t> </a:t>
            </a:r>
            <a:r>
              <a:rPr sz="2000" spc="100" dirty="0">
                <a:solidFill>
                  <a:srgbClr val="FFFFFF"/>
                </a:solidFill>
                <a:latin typeface="Calibri"/>
                <a:cs typeface="Calibri"/>
              </a:rPr>
              <a:t>χώρος</a:t>
            </a:r>
            <a:r>
              <a:rPr sz="2000" spc="25" dirty="0">
                <a:solidFill>
                  <a:srgbClr val="FFFFFF"/>
                </a:solidFill>
                <a:latin typeface="Calibri"/>
                <a:cs typeface="Calibri"/>
              </a:rPr>
              <a:t> </a:t>
            </a:r>
            <a:r>
              <a:rPr sz="2000" spc="80" dirty="0">
                <a:solidFill>
                  <a:srgbClr val="FFFFFF"/>
                </a:solidFill>
                <a:latin typeface="Calibri"/>
                <a:cs typeface="Calibri"/>
              </a:rPr>
              <a:t>κλειδί:</a:t>
            </a:r>
            <a:endParaRPr sz="2000" dirty="0">
              <a:latin typeface="Calibri"/>
              <a:cs typeface="Calibri"/>
            </a:endParaRPr>
          </a:p>
          <a:p>
            <a:pPr marL="487680">
              <a:lnSpc>
                <a:spcPct val="100000"/>
              </a:lnSpc>
              <a:spcBef>
                <a:spcPts val="555"/>
              </a:spcBef>
              <a:tabLst>
                <a:tab pos="762000" algn="l"/>
              </a:tabLst>
            </a:pPr>
            <a:r>
              <a:rPr sz="1400" spc="15" dirty="0">
                <a:solidFill>
                  <a:srgbClr val="FFFFFF"/>
                </a:solidFill>
                <a:latin typeface="Calibri"/>
                <a:cs typeface="Calibri"/>
              </a:rPr>
              <a:t>-	[0</a:t>
            </a:r>
            <a:r>
              <a:rPr sz="1400" spc="-20" dirty="0">
                <a:solidFill>
                  <a:srgbClr val="FFFFFF"/>
                </a:solidFill>
                <a:latin typeface="Calibri"/>
                <a:cs typeface="Calibri"/>
              </a:rPr>
              <a:t> </a:t>
            </a:r>
            <a:r>
              <a:rPr sz="1400" spc="10" dirty="0">
                <a:solidFill>
                  <a:srgbClr val="FFFFFF"/>
                </a:solidFill>
                <a:latin typeface="Calibri"/>
                <a:cs typeface="Calibri"/>
              </a:rPr>
              <a:t>..</a:t>
            </a:r>
            <a:r>
              <a:rPr sz="1400" spc="-15" dirty="0">
                <a:solidFill>
                  <a:srgbClr val="FFFFFF"/>
                </a:solidFill>
                <a:latin typeface="Calibri"/>
                <a:cs typeface="Calibri"/>
              </a:rPr>
              <a:t> </a:t>
            </a:r>
            <a:r>
              <a:rPr sz="1400" spc="20" dirty="0">
                <a:solidFill>
                  <a:srgbClr val="FFFFFF"/>
                </a:solidFill>
                <a:latin typeface="Calibri"/>
                <a:cs typeface="Calibri"/>
              </a:rPr>
              <a:t>25]</a:t>
            </a:r>
            <a:endParaRPr sz="1400" dirty="0">
              <a:latin typeface="Calibri"/>
              <a:cs typeface="Calibri"/>
            </a:endParaRPr>
          </a:p>
          <a:p>
            <a:pPr>
              <a:lnSpc>
                <a:spcPct val="100000"/>
              </a:lnSpc>
              <a:spcBef>
                <a:spcPts val="15"/>
              </a:spcBef>
            </a:pPr>
            <a:endParaRPr sz="1600" dirty="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2000" spc="110" dirty="0">
                <a:solidFill>
                  <a:srgbClr val="FFFFFF"/>
                </a:solidFill>
                <a:latin typeface="Calibri"/>
                <a:cs typeface="Calibri"/>
              </a:rPr>
              <a:t>Κρυπτογραφημένη</a:t>
            </a:r>
            <a:r>
              <a:rPr sz="2000" spc="30" dirty="0">
                <a:solidFill>
                  <a:srgbClr val="FFFFFF"/>
                </a:solidFill>
                <a:latin typeface="Calibri"/>
                <a:cs typeface="Calibri"/>
              </a:rPr>
              <a:t> </a:t>
            </a:r>
            <a:r>
              <a:rPr sz="2000" spc="105" dirty="0">
                <a:solidFill>
                  <a:srgbClr val="FFFFFF"/>
                </a:solidFill>
                <a:latin typeface="Calibri"/>
                <a:cs typeface="Calibri"/>
              </a:rPr>
              <a:t>με</a:t>
            </a:r>
            <a:r>
              <a:rPr sz="2000" spc="35" dirty="0">
                <a:solidFill>
                  <a:srgbClr val="FFFFFF"/>
                </a:solidFill>
                <a:latin typeface="Calibri"/>
                <a:cs typeface="Calibri"/>
              </a:rPr>
              <a:t> </a:t>
            </a:r>
            <a:r>
              <a:rPr sz="2000" spc="85" dirty="0">
                <a:solidFill>
                  <a:srgbClr val="FFFFFF"/>
                </a:solidFill>
                <a:latin typeface="Calibri"/>
                <a:cs typeface="Calibri"/>
              </a:rPr>
              <a:t>κλειδί</a:t>
            </a:r>
            <a:r>
              <a:rPr sz="2000" spc="40" dirty="0">
                <a:solidFill>
                  <a:srgbClr val="FFFFFF"/>
                </a:solidFill>
                <a:latin typeface="Calibri"/>
                <a:cs typeface="Calibri"/>
              </a:rPr>
              <a:t> </a:t>
            </a:r>
            <a:r>
              <a:rPr sz="2000" spc="60" dirty="0">
                <a:solidFill>
                  <a:srgbClr val="FFFFFF"/>
                </a:solidFill>
                <a:latin typeface="Calibri"/>
                <a:cs typeface="Calibri"/>
              </a:rPr>
              <a:t>:</a:t>
            </a:r>
            <a:endParaRPr sz="2000" dirty="0">
              <a:latin typeface="Calibri"/>
              <a:cs typeface="Calibri"/>
            </a:endParaRPr>
          </a:p>
          <a:p>
            <a:pPr marL="762635" marR="5080" lvl="1" indent="-274320">
              <a:lnSpc>
                <a:spcPct val="85700"/>
              </a:lnSpc>
              <a:spcBef>
                <a:spcPts val="745"/>
              </a:spcBef>
              <a:buSzPct val="126315"/>
              <a:buChar char="—"/>
              <a:tabLst>
                <a:tab pos="762000" algn="l"/>
                <a:tab pos="762635" algn="l"/>
              </a:tabLst>
            </a:pPr>
            <a:r>
              <a:rPr sz="1400" spc="65" dirty="0">
                <a:solidFill>
                  <a:srgbClr val="FFFFFF"/>
                </a:solidFill>
                <a:latin typeface="Calibri"/>
                <a:cs typeface="Calibri"/>
              </a:rPr>
              <a:t>κάθε</a:t>
            </a:r>
            <a:r>
              <a:rPr sz="1400" spc="30" dirty="0">
                <a:solidFill>
                  <a:srgbClr val="FFFFFF"/>
                </a:solidFill>
                <a:latin typeface="Calibri"/>
                <a:cs typeface="Calibri"/>
              </a:rPr>
              <a:t> </a:t>
            </a:r>
            <a:r>
              <a:rPr sz="1400" spc="70" dirty="0">
                <a:solidFill>
                  <a:srgbClr val="FFFFFF"/>
                </a:solidFill>
                <a:latin typeface="Calibri"/>
                <a:cs typeface="Calibri"/>
              </a:rPr>
              <a:t>γράμμα</a:t>
            </a:r>
            <a:r>
              <a:rPr sz="1400" spc="40" dirty="0">
                <a:solidFill>
                  <a:srgbClr val="FFFFFF"/>
                </a:solidFill>
                <a:latin typeface="Calibri"/>
                <a:cs typeface="Calibri"/>
              </a:rPr>
              <a:t> </a:t>
            </a:r>
            <a:r>
              <a:rPr sz="1400" spc="65" dirty="0">
                <a:solidFill>
                  <a:srgbClr val="FFFFFF"/>
                </a:solidFill>
                <a:latin typeface="Calibri"/>
                <a:cs typeface="Calibri"/>
              </a:rPr>
              <a:t>στο</a:t>
            </a:r>
            <a:r>
              <a:rPr sz="1400" spc="30" dirty="0">
                <a:solidFill>
                  <a:srgbClr val="FFFFFF"/>
                </a:solidFill>
                <a:latin typeface="Calibri"/>
                <a:cs typeface="Calibri"/>
              </a:rPr>
              <a:t> </a:t>
            </a:r>
            <a:r>
              <a:rPr sz="1400" spc="70" dirty="0">
                <a:solidFill>
                  <a:srgbClr val="FFFFFF"/>
                </a:solidFill>
                <a:latin typeface="Calibri"/>
                <a:cs typeface="Calibri"/>
              </a:rPr>
              <a:t>απλό</a:t>
            </a:r>
            <a:r>
              <a:rPr sz="1400" spc="30" dirty="0">
                <a:solidFill>
                  <a:srgbClr val="FFFFFF"/>
                </a:solidFill>
                <a:latin typeface="Calibri"/>
                <a:cs typeface="Calibri"/>
              </a:rPr>
              <a:t> </a:t>
            </a:r>
            <a:r>
              <a:rPr sz="1400" spc="60" dirty="0">
                <a:solidFill>
                  <a:srgbClr val="FFFFFF"/>
                </a:solidFill>
                <a:latin typeface="Calibri"/>
                <a:cs typeface="Calibri"/>
              </a:rPr>
              <a:t>κείμενο</a:t>
            </a:r>
            <a:r>
              <a:rPr sz="1400" spc="25" dirty="0">
                <a:solidFill>
                  <a:srgbClr val="FFFFFF"/>
                </a:solidFill>
                <a:latin typeface="Calibri"/>
                <a:cs typeface="Calibri"/>
              </a:rPr>
              <a:t> </a:t>
            </a:r>
            <a:r>
              <a:rPr sz="1400" spc="75" dirty="0">
                <a:solidFill>
                  <a:srgbClr val="FFFFFF"/>
                </a:solidFill>
                <a:latin typeface="Calibri"/>
                <a:cs typeface="Calibri"/>
              </a:rPr>
              <a:t>P</a:t>
            </a:r>
            <a:r>
              <a:rPr sz="1400" spc="30" dirty="0">
                <a:solidFill>
                  <a:srgbClr val="FFFFFF"/>
                </a:solidFill>
                <a:latin typeface="Calibri"/>
                <a:cs typeface="Calibri"/>
              </a:rPr>
              <a:t> </a:t>
            </a:r>
            <a:r>
              <a:rPr sz="1400" spc="60" dirty="0">
                <a:solidFill>
                  <a:srgbClr val="FFFFFF"/>
                </a:solidFill>
                <a:latin typeface="Calibri"/>
                <a:cs typeface="Calibri"/>
              </a:rPr>
              <a:t>αντικαθίσταται</a:t>
            </a:r>
            <a:r>
              <a:rPr sz="1400" spc="30" dirty="0">
                <a:solidFill>
                  <a:srgbClr val="FFFFFF"/>
                </a:solidFill>
                <a:latin typeface="Calibri"/>
                <a:cs typeface="Calibri"/>
              </a:rPr>
              <a:t> </a:t>
            </a:r>
            <a:r>
              <a:rPr sz="1400" spc="70" dirty="0">
                <a:solidFill>
                  <a:srgbClr val="FFFFFF"/>
                </a:solidFill>
                <a:latin typeface="Calibri"/>
                <a:cs typeface="Calibri"/>
              </a:rPr>
              <a:t>με</a:t>
            </a:r>
            <a:r>
              <a:rPr sz="1400" spc="35" dirty="0">
                <a:solidFill>
                  <a:srgbClr val="FFFFFF"/>
                </a:solidFill>
                <a:latin typeface="Calibri"/>
                <a:cs typeface="Calibri"/>
              </a:rPr>
              <a:t> </a:t>
            </a:r>
            <a:r>
              <a:rPr sz="1400" spc="60" dirty="0">
                <a:solidFill>
                  <a:srgbClr val="FFFFFF"/>
                </a:solidFill>
                <a:latin typeface="Calibri"/>
                <a:cs typeface="Calibri"/>
              </a:rPr>
              <a:t>το</a:t>
            </a:r>
            <a:r>
              <a:rPr sz="1400" spc="30" dirty="0">
                <a:solidFill>
                  <a:srgbClr val="FFFFFF"/>
                </a:solidFill>
                <a:latin typeface="Calibri"/>
                <a:cs typeface="Calibri"/>
              </a:rPr>
              <a:t> </a:t>
            </a:r>
            <a:r>
              <a:rPr sz="1400" spc="55" dirty="0">
                <a:solidFill>
                  <a:srgbClr val="FFFFFF"/>
                </a:solidFill>
                <a:latin typeface="Calibri"/>
                <a:cs typeface="Calibri"/>
              </a:rPr>
              <a:t>Κ΄</a:t>
            </a:r>
            <a:r>
              <a:rPr sz="1400" spc="25" dirty="0">
                <a:solidFill>
                  <a:srgbClr val="FFFFFF"/>
                </a:solidFill>
                <a:latin typeface="Calibri"/>
                <a:cs typeface="Calibri"/>
              </a:rPr>
              <a:t> </a:t>
            </a:r>
            <a:r>
              <a:rPr sz="1400" spc="70" dirty="0">
                <a:solidFill>
                  <a:srgbClr val="FFFFFF"/>
                </a:solidFill>
                <a:latin typeface="Calibri"/>
                <a:cs typeface="Calibri"/>
              </a:rPr>
              <a:t>γράμμα</a:t>
            </a:r>
            <a:r>
              <a:rPr sz="1400" spc="40" dirty="0">
                <a:solidFill>
                  <a:srgbClr val="FFFFFF"/>
                </a:solidFill>
                <a:latin typeface="Calibri"/>
                <a:cs typeface="Calibri"/>
              </a:rPr>
              <a:t> </a:t>
            </a:r>
            <a:r>
              <a:rPr sz="1400" spc="70" dirty="0">
                <a:solidFill>
                  <a:srgbClr val="FFFFFF"/>
                </a:solidFill>
                <a:latin typeface="Calibri"/>
                <a:cs typeface="Calibri"/>
              </a:rPr>
              <a:t>που </a:t>
            </a:r>
            <a:r>
              <a:rPr sz="1400" spc="-200" dirty="0">
                <a:solidFill>
                  <a:srgbClr val="FFFFFF"/>
                </a:solidFill>
                <a:latin typeface="Calibri"/>
                <a:cs typeface="Calibri"/>
              </a:rPr>
              <a:t> </a:t>
            </a:r>
            <a:r>
              <a:rPr sz="1400" spc="65" dirty="0">
                <a:solidFill>
                  <a:srgbClr val="FFFFFF"/>
                </a:solidFill>
                <a:latin typeface="Calibri"/>
                <a:cs typeface="Calibri"/>
              </a:rPr>
              <a:t>ακολουθεί</a:t>
            </a:r>
            <a:r>
              <a:rPr sz="1400" spc="25" dirty="0">
                <a:solidFill>
                  <a:srgbClr val="FFFFFF"/>
                </a:solidFill>
                <a:latin typeface="Calibri"/>
                <a:cs typeface="Calibri"/>
              </a:rPr>
              <a:t> </a:t>
            </a:r>
            <a:r>
              <a:rPr sz="1400" spc="60" dirty="0">
                <a:solidFill>
                  <a:srgbClr val="FFFFFF"/>
                </a:solidFill>
                <a:latin typeface="Calibri"/>
                <a:cs typeface="Calibri"/>
              </a:rPr>
              <a:t>τον</a:t>
            </a:r>
            <a:r>
              <a:rPr sz="1400" spc="25" dirty="0">
                <a:solidFill>
                  <a:srgbClr val="FFFFFF"/>
                </a:solidFill>
                <a:latin typeface="Calibri"/>
                <a:cs typeface="Calibri"/>
              </a:rPr>
              <a:t> </a:t>
            </a:r>
            <a:r>
              <a:rPr sz="1400" spc="55" dirty="0">
                <a:solidFill>
                  <a:srgbClr val="FFFFFF"/>
                </a:solidFill>
                <a:latin typeface="Calibri"/>
                <a:cs typeface="Calibri"/>
              </a:rPr>
              <a:t>αντίστοιχο</a:t>
            </a:r>
            <a:r>
              <a:rPr sz="1400" spc="30" dirty="0">
                <a:solidFill>
                  <a:srgbClr val="FFFFFF"/>
                </a:solidFill>
                <a:latin typeface="Calibri"/>
                <a:cs typeface="Calibri"/>
              </a:rPr>
              <a:t> </a:t>
            </a:r>
            <a:r>
              <a:rPr sz="1400" spc="65" dirty="0">
                <a:solidFill>
                  <a:srgbClr val="FFFFFF"/>
                </a:solidFill>
                <a:latin typeface="Calibri"/>
                <a:cs typeface="Calibri"/>
              </a:rPr>
              <a:t>αριθμό</a:t>
            </a:r>
            <a:r>
              <a:rPr sz="1400" spc="25" dirty="0">
                <a:solidFill>
                  <a:srgbClr val="FFFFFF"/>
                </a:solidFill>
                <a:latin typeface="Calibri"/>
                <a:cs typeface="Calibri"/>
              </a:rPr>
              <a:t> </a:t>
            </a:r>
            <a:r>
              <a:rPr sz="1400" spc="60" dirty="0">
                <a:solidFill>
                  <a:srgbClr val="FFFFFF"/>
                </a:solidFill>
                <a:latin typeface="Calibri"/>
                <a:cs typeface="Calibri"/>
              </a:rPr>
              <a:t>(μετατόπιση</a:t>
            </a:r>
            <a:r>
              <a:rPr sz="1400" spc="25" dirty="0">
                <a:solidFill>
                  <a:srgbClr val="FFFFFF"/>
                </a:solidFill>
                <a:latin typeface="Calibri"/>
                <a:cs typeface="Calibri"/>
              </a:rPr>
              <a:t> </a:t>
            </a:r>
            <a:r>
              <a:rPr sz="1400" spc="70" dirty="0">
                <a:solidFill>
                  <a:srgbClr val="FFFFFF"/>
                </a:solidFill>
                <a:latin typeface="Calibri"/>
                <a:cs typeface="Calibri"/>
              </a:rPr>
              <a:t>προς</a:t>
            </a:r>
            <a:r>
              <a:rPr sz="1400" spc="30" dirty="0">
                <a:solidFill>
                  <a:srgbClr val="FFFFFF"/>
                </a:solidFill>
                <a:latin typeface="Calibri"/>
                <a:cs typeface="Calibri"/>
              </a:rPr>
              <a:t> </a:t>
            </a:r>
            <a:r>
              <a:rPr sz="1400" spc="65" dirty="0">
                <a:solidFill>
                  <a:srgbClr val="FFFFFF"/>
                </a:solidFill>
                <a:latin typeface="Calibri"/>
                <a:cs typeface="Calibri"/>
              </a:rPr>
              <a:t>τα</a:t>
            </a:r>
            <a:r>
              <a:rPr sz="1400" spc="30" dirty="0">
                <a:solidFill>
                  <a:srgbClr val="FFFFFF"/>
                </a:solidFill>
                <a:latin typeface="Calibri"/>
                <a:cs typeface="Calibri"/>
              </a:rPr>
              <a:t> </a:t>
            </a:r>
            <a:r>
              <a:rPr sz="1400" spc="55" dirty="0">
                <a:solidFill>
                  <a:srgbClr val="FFFFFF"/>
                </a:solidFill>
                <a:latin typeface="Calibri"/>
                <a:cs typeface="Calibri"/>
              </a:rPr>
              <a:t>δεξιά)</a:t>
            </a:r>
            <a:endParaRPr sz="1400" dirty="0">
              <a:latin typeface="Calibri"/>
              <a:cs typeface="Calibri"/>
            </a:endParaRPr>
          </a:p>
          <a:p>
            <a:pPr lvl="1">
              <a:lnSpc>
                <a:spcPct val="100000"/>
              </a:lnSpc>
              <a:spcBef>
                <a:spcPts val="30"/>
              </a:spcBef>
              <a:buClr>
                <a:srgbClr val="FFFFFF"/>
              </a:buClr>
              <a:buFont typeface="Calibri"/>
              <a:buChar char="—"/>
            </a:pPr>
            <a:endParaRPr sz="1600" dirty="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2000" spc="80" dirty="0">
                <a:solidFill>
                  <a:srgbClr val="FFFFFF"/>
                </a:solidFill>
                <a:latin typeface="Calibri"/>
                <a:cs typeface="Calibri"/>
              </a:rPr>
              <a:t>Αποκρυπτογράφηση</a:t>
            </a:r>
            <a:r>
              <a:rPr sz="2000" spc="35" dirty="0">
                <a:solidFill>
                  <a:srgbClr val="FFFFFF"/>
                </a:solidFill>
                <a:latin typeface="Calibri"/>
                <a:cs typeface="Calibri"/>
              </a:rPr>
              <a:t> </a:t>
            </a:r>
            <a:r>
              <a:rPr sz="2000" spc="75" dirty="0">
                <a:solidFill>
                  <a:srgbClr val="FFFFFF"/>
                </a:solidFill>
                <a:latin typeface="Calibri"/>
                <a:cs typeface="Calibri"/>
              </a:rPr>
              <a:t>δεδομένης</a:t>
            </a:r>
            <a:r>
              <a:rPr sz="2000" spc="30" dirty="0">
                <a:solidFill>
                  <a:srgbClr val="FFFFFF"/>
                </a:solidFill>
                <a:latin typeface="Calibri"/>
                <a:cs typeface="Calibri"/>
              </a:rPr>
              <a:t> </a:t>
            </a:r>
            <a:r>
              <a:rPr sz="2000" spc="45" dirty="0">
                <a:solidFill>
                  <a:srgbClr val="FFFFFF"/>
                </a:solidFill>
                <a:latin typeface="Calibri"/>
                <a:cs typeface="Calibri"/>
              </a:rPr>
              <a:t>:</a:t>
            </a:r>
            <a:endParaRPr sz="2000" dirty="0">
              <a:latin typeface="Calibri"/>
              <a:cs typeface="Calibri"/>
            </a:endParaRPr>
          </a:p>
          <a:p>
            <a:pPr marL="762635" lvl="1" indent="-274955">
              <a:lnSpc>
                <a:spcPct val="100000"/>
              </a:lnSpc>
              <a:spcBef>
                <a:spcPts val="545"/>
              </a:spcBef>
              <a:buSzPct val="126315"/>
              <a:buChar char="—"/>
              <a:tabLst>
                <a:tab pos="762000" algn="l"/>
                <a:tab pos="762635" algn="l"/>
              </a:tabLst>
            </a:pPr>
            <a:r>
              <a:rPr sz="1400" spc="20" dirty="0">
                <a:solidFill>
                  <a:srgbClr val="FFFFFF"/>
                </a:solidFill>
                <a:latin typeface="Calibri"/>
                <a:cs typeface="Calibri"/>
              </a:rPr>
              <a:t>μετατόπιση</a:t>
            </a:r>
            <a:r>
              <a:rPr sz="1400" spc="-30" dirty="0">
                <a:solidFill>
                  <a:srgbClr val="FFFFFF"/>
                </a:solidFill>
                <a:latin typeface="Calibri"/>
                <a:cs typeface="Calibri"/>
              </a:rPr>
              <a:t> </a:t>
            </a:r>
            <a:r>
              <a:rPr sz="1400" dirty="0">
                <a:solidFill>
                  <a:srgbClr val="FFFFFF"/>
                </a:solidFill>
                <a:latin typeface="Calibri"/>
                <a:cs typeface="Calibri"/>
              </a:rPr>
              <a:t>αριστερά</a:t>
            </a:r>
            <a:endParaRPr sz="1400" dirty="0">
              <a:latin typeface="Calibri"/>
              <a:cs typeface="Calibri"/>
            </a:endParaRPr>
          </a:p>
        </p:txBody>
      </p:sp>
      <p:sp>
        <p:nvSpPr>
          <p:cNvPr id="5" name="object 5"/>
          <p:cNvSpPr txBox="1"/>
          <p:nvPr/>
        </p:nvSpPr>
        <p:spPr>
          <a:xfrm>
            <a:off x="1327150" y="4215447"/>
            <a:ext cx="8181340" cy="193040"/>
          </a:xfrm>
          <a:prstGeom prst="rect">
            <a:avLst/>
          </a:prstGeom>
        </p:spPr>
        <p:txBody>
          <a:bodyPr vert="horz" wrap="square" lIns="0" tIns="12700" rIns="0" bIns="0" rtlCol="0">
            <a:spAutoFit/>
          </a:bodyPr>
          <a:lstStyle/>
          <a:p>
            <a:pPr marL="12700">
              <a:lnSpc>
                <a:spcPct val="100000"/>
              </a:lnSpc>
              <a:spcBef>
                <a:spcPts val="100"/>
              </a:spcBef>
            </a:pPr>
            <a:r>
              <a:rPr sz="1100" spc="65" dirty="0">
                <a:solidFill>
                  <a:srgbClr val="CF2D1C"/>
                </a:solidFill>
                <a:latin typeface="Calibri"/>
                <a:cs typeface="Calibri"/>
              </a:rPr>
              <a:t>Ιστορία:</a:t>
            </a:r>
            <a:r>
              <a:rPr sz="1100" spc="45" dirty="0">
                <a:solidFill>
                  <a:srgbClr val="CF2D1C"/>
                </a:solidFill>
                <a:latin typeface="Calibri"/>
                <a:cs typeface="Calibri"/>
              </a:rPr>
              <a:t> </a:t>
            </a:r>
            <a:r>
              <a:rPr sz="1100" spc="80" dirty="0">
                <a:solidFill>
                  <a:srgbClr val="CF2D1C"/>
                </a:solidFill>
                <a:latin typeface="Calibri"/>
                <a:cs typeface="Calibri"/>
              </a:rPr>
              <a:t>=K</a:t>
            </a:r>
            <a:r>
              <a:rPr sz="1100" spc="50" dirty="0">
                <a:solidFill>
                  <a:srgbClr val="CF2D1C"/>
                </a:solidFill>
                <a:latin typeface="Calibri"/>
                <a:cs typeface="Calibri"/>
              </a:rPr>
              <a:t> </a:t>
            </a:r>
            <a:r>
              <a:rPr sz="1100" spc="95" dirty="0">
                <a:solidFill>
                  <a:srgbClr val="CF2D1C"/>
                </a:solidFill>
                <a:latin typeface="Calibri"/>
                <a:cs typeface="Calibri"/>
              </a:rPr>
              <a:t>XML</a:t>
            </a:r>
            <a:r>
              <a:rPr sz="1100" spc="45" dirty="0">
                <a:solidFill>
                  <a:srgbClr val="CF2D1C"/>
                </a:solidFill>
                <a:latin typeface="Calibri"/>
                <a:cs typeface="Calibri"/>
              </a:rPr>
              <a:t> </a:t>
            </a:r>
            <a:r>
              <a:rPr sz="1100" spc="60" dirty="0">
                <a:solidFill>
                  <a:srgbClr val="CF2D1C"/>
                </a:solidFill>
                <a:latin typeface="Calibri"/>
                <a:cs typeface="Calibri"/>
              </a:rPr>
              <a:t>(Extensible</a:t>
            </a:r>
            <a:r>
              <a:rPr sz="1100" spc="45" dirty="0">
                <a:solidFill>
                  <a:srgbClr val="CF2D1C"/>
                </a:solidFill>
                <a:latin typeface="Calibri"/>
                <a:cs typeface="Calibri"/>
              </a:rPr>
              <a:t> </a:t>
            </a:r>
            <a:r>
              <a:rPr sz="1100" spc="85" dirty="0">
                <a:solidFill>
                  <a:srgbClr val="CF2D1C"/>
                </a:solidFill>
                <a:latin typeface="Calibri"/>
                <a:cs typeface="Calibri"/>
              </a:rPr>
              <a:t>Markup</a:t>
            </a:r>
            <a:r>
              <a:rPr sz="1100" spc="45" dirty="0">
                <a:solidFill>
                  <a:srgbClr val="CF2D1C"/>
                </a:solidFill>
                <a:latin typeface="Calibri"/>
                <a:cs typeface="Calibri"/>
              </a:rPr>
              <a:t> </a:t>
            </a:r>
            <a:r>
              <a:rPr sz="1100" spc="75" dirty="0">
                <a:solidFill>
                  <a:srgbClr val="CF2D1C"/>
                </a:solidFill>
                <a:latin typeface="Calibri"/>
                <a:cs typeface="Calibri"/>
              </a:rPr>
              <a:t>Language</a:t>
            </a:r>
            <a:r>
              <a:rPr sz="1100" spc="50" dirty="0">
                <a:solidFill>
                  <a:srgbClr val="CF2D1C"/>
                </a:solidFill>
                <a:latin typeface="Calibri"/>
                <a:cs typeface="Calibri"/>
              </a:rPr>
              <a:t> - </a:t>
            </a:r>
            <a:r>
              <a:rPr sz="1100" spc="80" dirty="0">
                <a:solidFill>
                  <a:srgbClr val="CF2D1C"/>
                </a:solidFill>
                <a:latin typeface="Calibri"/>
                <a:cs typeface="Calibri"/>
              </a:rPr>
              <a:t>δομημένη</a:t>
            </a:r>
            <a:r>
              <a:rPr sz="1100" spc="45" dirty="0">
                <a:solidFill>
                  <a:srgbClr val="CF2D1C"/>
                </a:solidFill>
                <a:latin typeface="Calibri"/>
                <a:cs typeface="Calibri"/>
              </a:rPr>
              <a:t> </a:t>
            </a:r>
            <a:r>
              <a:rPr sz="1100" spc="85" dirty="0">
                <a:solidFill>
                  <a:srgbClr val="CF2D1C"/>
                </a:solidFill>
                <a:latin typeface="Calibri"/>
                <a:cs typeface="Calibri"/>
              </a:rPr>
              <a:t>μορφή</a:t>
            </a:r>
            <a:r>
              <a:rPr sz="1100" spc="50" dirty="0">
                <a:solidFill>
                  <a:srgbClr val="CF2D1C"/>
                </a:solidFill>
                <a:latin typeface="Calibri"/>
                <a:cs typeface="Calibri"/>
              </a:rPr>
              <a:t> </a:t>
            </a:r>
            <a:r>
              <a:rPr sz="1100" spc="75" dirty="0">
                <a:solidFill>
                  <a:srgbClr val="CF2D1C"/>
                </a:solidFill>
                <a:latin typeface="Calibri"/>
                <a:cs typeface="Calibri"/>
              </a:rPr>
              <a:t>ανταλλαγής</a:t>
            </a:r>
            <a:r>
              <a:rPr sz="1100" spc="50" dirty="0">
                <a:solidFill>
                  <a:srgbClr val="CF2D1C"/>
                </a:solidFill>
                <a:latin typeface="Calibri"/>
                <a:cs typeface="Calibri"/>
              </a:rPr>
              <a:t> </a:t>
            </a:r>
            <a:r>
              <a:rPr sz="1100" spc="75" dirty="0">
                <a:solidFill>
                  <a:srgbClr val="CF2D1C"/>
                </a:solidFill>
                <a:latin typeface="Calibri"/>
                <a:cs typeface="Calibri"/>
              </a:rPr>
              <a:t>δεδομένωνn)</a:t>
            </a:r>
            <a:r>
              <a:rPr sz="1100" spc="40" dirty="0">
                <a:solidFill>
                  <a:srgbClr val="CF2D1C"/>
                </a:solidFill>
                <a:latin typeface="Calibri"/>
                <a:cs typeface="Calibri"/>
              </a:rPr>
              <a:t> </a:t>
            </a:r>
            <a:r>
              <a:rPr sz="1100" spc="60" dirty="0">
                <a:solidFill>
                  <a:srgbClr val="CF2D1C"/>
                </a:solidFill>
                <a:latin typeface="Calibri"/>
                <a:cs typeface="Calibri"/>
              </a:rPr>
              <a:t>3,</a:t>
            </a:r>
            <a:r>
              <a:rPr sz="1100" spc="50" dirty="0">
                <a:solidFill>
                  <a:srgbClr val="CF2D1C"/>
                </a:solidFill>
                <a:latin typeface="Calibri"/>
                <a:cs typeface="Calibri"/>
              </a:rPr>
              <a:t> </a:t>
            </a:r>
            <a:r>
              <a:rPr sz="1100" spc="80" dirty="0">
                <a:solidFill>
                  <a:srgbClr val="CF2D1C"/>
                </a:solidFill>
                <a:latin typeface="Calibri"/>
                <a:cs typeface="Calibri"/>
              </a:rPr>
              <a:t>κρυπτογράφηση</a:t>
            </a:r>
            <a:r>
              <a:rPr sz="1100" spc="60" dirty="0">
                <a:solidFill>
                  <a:srgbClr val="CF2D1C"/>
                </a:solidFill>
                <a:latin typeface="Calibri"/>
                <a:cs typeface="Calibri"/>
              </a:rPr>
              <a:t> </a:t>
            </a:r>
            <a:r>
              <a:rPr sz="1100" spc="70" dirty="0">
                <a:solidFill>
                  <a:srgbClr val="CF2D1C"/>
                </a:solidFill>
                <a:latin typeface="Calibri"/>
                <a:cs typeface="Calibri"/>
              </a:rPr>
              <a:t>του</a:t>
            </a:r>
            <a:r>
              <a:rPr sz="1100" spc="30" dirty="0">
                <a:solidFill>
                  <a:srgbClr val="CF2D1C"/>
                </a:solidFill>
                <a:latin typeface="Calibri"/>
                <a:cs typeface="Calibri"/>
              </a:rPr>
              <a:t> </a:t>
            </a:r>
            <a:r>
              <a:rPr sz="1100" spc="70" dirty="0">
                <a:solidFill>
                  <a:srgbClr val="CF2D1C"/>
                </a:solidFill>
                <a:latin typeface="Calibri"/>
                <a:cs typeface="Calibri"/>
              </a:rPr>
              <a:t>Καίσαρα</a:t>
            </a:r>
            <a:endParaRPr sz="1100" dirty="0">
              <a:latin typeface="Calibri"/>
              <a:cs typeface="Calibri"/>
            </a:endParaRPr>
          </a:p>
        </p:txBody>
      </p:sp>
      <p:sp>
        <p:nvSpPr>
          <p:cNvPr id="6" name="object 6"/>
          <p:cNvSpPr txBox="1"/>
          <p:nvPr/>
        </p:nvSpPr>
        <p:spPr>
          <a:xfrm>
            <a:off x="10760392" y="5761354"/>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4</a:t>
            </a:r>
            <a:endParaRPr sz="1100">
              <a:latin typeface="Arial"/>
              <a:cs typeface="Arial"/>
            </a:endParaRPr>
          </a:p>
        </p:txBody>
      </p:sp>
      <p:pic>
        <p:nvPicPr>
          <p:cNvPr id="7" name="object 7"/>
          <p:cNvPicPr/>
          <p:nvPr/>
        </p:nvPicPr>
        <p:blipFill>
          <a:blip r:embed="rId2" cstate="print"/>
          <a:stretch>
            <a:fillRect/>
          </a:stretch>
        </p:blipFill>
        <p:spPr>
          <a:xfrm>
            <a:off x="7493634" y="5585142"/>
            <a:ext cx="1530032" cy="6121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29257" y="5954395"/>
            <a:ext cx="1530032" cy="612140"/>
          </a:xfrm>
          <a:prstGeom prst="rect">
            <a:avLst/>
          </a:prstGeom>
        </p:spPr>
      </p:pic>
      <p:sp>
        <p:nvSpPr>
          <p:cNvPr id="3" name="object 3"/>
          <p:cNvSpPr txBox="1">
            <a:spLocks noGrp="1"/>
          </p:cNvSpPr>
          <p:nvPr>
            <p:ph type="title"/>
          </p:nvPr>
        </p:nvSpPr>
        <p:spPr>
          <a:xfrm>
            <a:off x="875030" y="640079"/>
            <a:ext cx="4317365" cy="459740"/>
          </a:xfrm>
          <a:prstGeom prst="rect">
            <a:avLst/>
          </a:prstGeom>
        </p:spPr>
        <p:txBody>
          <a:bodyPr vert="horz" wrap="square" lIns="0" tIns="12700" rIns="0" bIns="0" rtlCol="0">
            <a:spAutoFit/>
          </a:bodyPr>
          <a:lstStyle/>
          <a:p>
            <a:pPr marL="12700">
              <a:lnSpc>
                <a:spcPct val="100000"/>
              </a:lnSpc>
              <a:spcBef>
                <a:spcPts val="100"/>
              </a:spcBef>
            </a:pPr>
            <a:r>
              <a:rPr spc="-5" dirty="0"/>
              <a:t>Ασφάλεια</a:t>
            </a:r>
            <a:r>
              <a:rPr spc="-20" dirty="0"/>
              <a:t> </a:t>
            </a:r>
            <a:r>
              <a:rPr spc="-5" dirty="0"/>
              <a:t>RSA</a:t>
            </a:r>
            <a:r>
              <a:rPr spc="-15" dirty="0"/>
              <a:t> </a:t>
            </a:r>
            <a:r>
              <a:rPr spc="-5" dirty="0"/>
              <a:t>και</a:t>
            </a:r>
            <a:r>
              <a:rPr dirty="0"/>
              <a:t> </a:t>
            </a:r>
            <a:r>
              <a:rPr spc="-15" dirty="0"/>
              <a:t>Factoring</a:t>
            </a:r>
          </a:p>
        </p:txBody>
      </p:sp>
      <p:sp>
        <p:nvSpPr>
          <p:cNvPr id="5" name="object 5"/>
          <p:cNvSpPr txBox="1"/>
          <p:nvPr/>
        </p:nvSpPr>
        <p:spPr>
          <a:xfrm>
            <a:off x="10632757" y="619150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16</a:t>
            </a:r>
            <a:endParaRPr sz="1100">
              <a:latin typeface="Arial"/>
              <a:cs typeface="Arial"/>
            </a:endParaRPr>
          </a:p>
        </p:txBody>
      </p:sp>
      <p:sp>
        <p:nvSpPr>
          <p:cNvPr id="4" name="object 4"/>
          <p:cNvSpPr txBox="1"/>
          <p:nvPr/>
        </p:nvSpPr>
        <p:spPr>
          <a:xfrm>
            <a:off x="577215" y="1340236"/>
            <a:ext cx="10876915" cy="3780330"/>
          </a:xfrm>
          <a:prstGeom prst="rect">
            <a:avLst/>
          </a:prstGeom>
        </p:spPr>
        <p:txBody>
          <a:bodyPr vert="horz" wrap="square" lIns="0" tIns="0" rIns="0" bIns="0" rtlCol="0">
            <a:spAutoFit/>
          </a:bodyPr>
          <a:lstStyle/>
          <a:p>
            <a:pPr marL="286385" indent="-273685">
              <a:lnSpc>
                <a:spcPct val="100000"/>
              </a:lnSpc>
              <a:buClr>
                <a:srgbClr val="FFBA00"/>
              </a:buClr>
              <a:buSzPct val="128000"/>
              <a:buFont typeface="Courier New"/>
              <a:buChar char="o"/>
              <a:tabLst>
                <a:tab pos="286385" algn="l"/>
              </a:tabLst>
            </a:pPr>
            <a:r>
              <a:rPr sz="1250" spc="155" dirty="0">
                <a:latin typeface="Calibri"/>
                <a:cs typeface="Calibri"/>
              </a:rPr>
              <a:t>Η</a:t>
            </a:r>
            <a:r>
              <a:rPr sz="1250" spc="50" dirty="0">
                <a:latin typeface="Calibri"/>
                <a:cs typeface="Calibri"/>
              </a:rPr>
              <a:t> </a:t>
            </a:r>
            <a:r>
              <a:rPr sz="1250" spc="125" dirty="0">
                <a:latin typeface="Calibri"/>
                <a:cs typeface="Calibri"/>
              </a:rPr>
              <a:t>ασφάλεια</a:t>
            </a:r>
            <a:r>
              <a:rPr sz="1250" spc="55" dirty="0">
                <a:latin typeface="Calibri"/>
                <a:cs typeface="Calibri"/>
              </a:rPr>
              <a:t> </a:t>
            </a:r>
            <a:r>
              <a:rPr sz="1250" spc="110" dirty="0">
                <a:latin typeface="Calibri"/>
                <a:cs typeface="Calibri"/>
              </a:rPr>
              <a:t>προαπαιτείται</a:t>
            </a:r>
            <a:r>
              <a:rPr sz="1250" spc="50" dirty="0">
                <a:latin typeface="Calibri"/>
                <a:cs typeface="Calibri"/>
              </a:rPr>
              <a:t> </a:t>
            </a:r>
            <a:r>
              <a:rPr sz="1250" spc="135" dirty="0">
                <a:latin typeface="Calibri"/>
                <a:cs typeface="Calibri"/>
              </a:rPr>
              <a:t>από</a:t>
            </a:r>
            <a:r>
              <a:rPr sz="1250" spc="55" dirty="0">
                <a:latin typeface="Calibri"/>
                <a:cs typeface="Calibri"/>
              </a:rPr>
              <a:t> </a:t>
            </a:r>
            <a:r>
              <a:rPr sz="1250" spc="114" dirty="0">
                <a:latin typeface="Calibri"/>
                <a:cs typeface="Calibri"/>
              </a:rPr>
              <a:t>τη</a:t>
            </a:r>
            <a:r>
              <a:rPr sz="1250" spc="55" dirty="0">
                <a:latin typeface="Calibri"/>
                <a:cs typeface="Calibri"/>
              </a:rPr>
              <a:t> </a:t>
            </a:r>
            <a:r>
              <a:rPr sz="1250" spc="120" dirty="0">
                <a:latin typeface="Calibri"/>
                <a:cs typeface="Calibri"/>
              </a:rPr>
              <a:t>δυσκολία</a:t>
            </a:r>
            <a:r>
              <a:rPr sz="1250" spc="50" dirty="0">
                <a:latin typeface="Calibri"/>
                <a:cs typeface="Calibri"/>
              </a:rPr>
              <a:t> </a:t>
            </a:r>
            <a:r>
              <a:rPr sz="1250" spc="110" dirty="0">
                <a:latin typeface="Calibri"/>
                <a:cs typeface="Calibri"/>
              </a:rPr>
              <a:t>της</a:t>
            </a:r>
            <a:r>
              <a:rPr sz="1250" spc="55" dirty="0">
                <a:latin typeface="Calibri"/>
                <a:cs typeface="Calibri"/>
              </a:rPr>
              <a:t> </a:t>
            </a:r>
            <a:r>
              <a:rPr sz="1250" spc="120" dirty="0">
                <a:latin typeface="Calibri"/>
                <a:cs typeface="Calibri"/>
              </a:rPr>
              <a:t>παραγοντοποίησης</a:t>
            </a:r>
            <a:endParaRPr sz="1250" dirty="0">
              <a:latin typeface="Calibri"/>
              <a:cs typeface="Calibri"/>
            </a:endParaRPr>
          </a:p>
          <a:p>
            <a:pPr marL="396240" lvl="1" indent="-182880">
              <a:lnSpc>
                <a:spcPct val="100000"/>
              </a:lnSpc>
              <a:spcBef>
                <a:spcPts val="605"/>
              </a:spcBef>
              <a:buSzPct val="128000"/>
              <a:buFont typeface="Calibri"/>
              <a:buChar char="◦"/>
              <a:tabLst>
                <a:tab pos="396240" algn="l"/>
              </a:tabLst>
            </a:pPr>
            <a:r>
              <a:rPr sz="1250" spc="125" dirty="0">
                <a:latin typeface="Cambria"/>
                <a:cs typeface="Cambria"/>
              </a:rPr>
              <a:t>⇒</a:t>
            </a:r>
            <a:r>
              <a:rPr sz="1250" spc="125" dirty="0">
                <a:solidFill>
                  <a:srgbClr val="FF0000"/>
                </a:solidFill>
                <a:latin typeface="Cambria"/>
                <a:cs typeface="Cambria"/>
              </a:rPr>
              <a:t>⇒</a:t>
            </a:r>
            <a:r>
              <a:rPr sz="1250" spc="125" dirty="0" err="1">
                <a:latin typeface="Calibri"/>
                <a:cs typeface="Calibri"/>
              </a:rPr>
              <a:t>Συντελεστής</a:t>
            </a:r>
            <a:r>
              <a:rPr sz="1250" spc="55" dirty="0">
                <a:latin typeface="Calibri"/>
                <a:cs typeface="Calibri"/>
              </a:rPr>
              <a:t> </a:t>
            </a:r>
            <a:r>
              <a:rPr lang="en-US" sz="1250" spc="114" dirty="0">
                <a:latin typeface="Calibri"/>
                <a:cs typeface="Calibri"/>
              </a:rPr>
              <a:t>n =&gt; </a:t>
            </a:r>
            <a:r>
              <a:rPr sz="1250" spc="114" dirty="0">
                <a:latin typeface="Calibri"/>
                <a:cs typeface="Calibri"/>
              </a:rPr>
              <a:t>υπ</a:t>
            </a:r>
            <a:r>
              <a:rPr sz="1250" spc="114" dirty="0" err="1">
                <a:latin typeface="Calibri"/>
                <a:cs typeface="Calibri"/>
              </a:rPr>
              <a:t>ολογισμός</a:t>
            </a:r>
            <a:r>
              <a:rPr sz="1250" spc="55" dirty="0">
                <a:latin typeface="Calibri"/>
                <a:cs typeface="Calibri"/>
              </a:rPr>
              <a:t> </a:t>
            </a:r>
            <a:r>
              <a:rPr lang="el-GR" sz="1250" spc="114" dirty="0">
                <a:latin typeface="Calibri"/>
                <a:cs typeface="Calibri"/>
              </a:rPr>
              <a:t>Φ(</a:t>
            </a:r>
            <a:r>
              <a:rPr lang="en-US" sz="1250" spc="114" dirty="0">
                <a:latin typeface="Calibri"/>
                <a:cs typeface="Calibri"/>
              </a:rPr>
              <a:t>n) =&gt; </a:t>
            </a:r>
            <a:r>
              <a:rPr sz="1250" spc="95" dirty="0">
                <a:latin typeface="Calibri"/>
                <a:cs typeface="Calibri"/>
              </a:rPr>
              <a:t>υπ</a:t>
            </a:r>
            <a:r>
              <a:rPr sz="1250" spc="95" dirty="0" err="1">
                <a:latin typeface="Calibri"/>
                <a:cs typeface="Calibri"/>
              </a:rPr>
              <a:t>ολογισμός</a:t>
            </a:r>
            <a:r>
              <a:rPr sz="1250" spc="10" dirty="0">
                <a:latin typeface="Calibri"/>
                <a:cs typeface="Calibri"/>
              </a:rPr>
              <a:t> </a:t>
            </a:r>
            <a:r>
              <a:rPr sz="1250" spc="130" dirty="0">
                <a:latin typeface="Calibri"/>
                <a:cs typeface="Calibri"/>
              </a:rPr>
              <a:t>d</a:t>
            </a:r>
            <a:r>
              <a:rPr sz="1250" spc="5" dirty="0">
                <a:latin typeface="Calibri"/>
                <a:cs typeface="Calibri"/>
              </a:rPr>
              <a:t> </a:t>
            </a:r>
            <a:r>
              <a:rPr sz="1250" spc="120" dirty="0">
                <a:latin typeface="Calibri"/>
                <a:cs typeface="Calibri"/>
              </a:rPr>
              <a:t>από</a:t>
            </a:r>
            <a:r>
              <a:rPr sz="1250" spc="10" dirty="0">
                <a:latin typeface="Calibri"/>
                <a:cs typeface="Calibri"/>
              </a:rPr>
              <a:t> </a:t>
            </a:r>
            <a:r>
              <a:rPr sz="1250" spc="70" dirty="0">
                <a:latin typeface="Calibri"/>
                <a:cs typeface="Calibri"/>
              </a:rPr>
              <a:t>(e,</a:t>
            </a:r>
            <a:r>
              <a:rPr sz="1250" spc="10" dirty="0">
                <a:latin typeface="Calibri"/>
                <a:cs typeface="Calibri"/>
              </a:rPr>
              <a:t> </a:t>
            </a:r>
            <a:r>
              <a:rPr sz="1250" spc="90" dirty="0">
                <a:latin typeface="Calibri"/>
                <a:cs typeface="Calibri"/>
              </a:rPr>
              <a:t>n)</a:t>
            </a:r>
            <a:endParaRPr sz="1250" dirty="0">
              <a:latin typeface="Calibri"/>
              <a:cs typeface="Calibri"/>
            </a:endParaRPr>
          </a:p>
          <a:p>
            <a:pPr marL="396240" marR="5080" indent="-182245">
              <a:lnSpc>
                <a:spcPct val="101699"/>
              </a:lnSpc>
              <a:spcBef>
                <a:spcPts val="894"/>
              </a:spcBef>
            </a:pPr>
            <a:r>
              <a:rPr sz="1600" dirty="0">
                <a:latin typeface="Calibri"/>
                <a:cs typeface="Calibri"/>
              </a:rPr>
              <a:t>◦</a:t>
            </a:r>
            <a:r>
              <a:rPr sz="1600" spc="160" dirty="0">
                <a:latin typeface="Calibri"/>
                <a:cs typeface="Calibri"/>
              </a:rPr>
              <a:t> </a:t>
            </a:r>
            <a:r>
              <a:rPr sz="1250" spc="120" dirty="0">
                <a:latin typeface="Calibri"/>
                <a:cs typeface="Calibri"/>
              </a:rPr>
              <a:t>=</a:t>
            </a:r>
            <a:r>
              <a:rPr sz="1250" spc="120" dirty="0">
                <a:solidFill>
                  <a:srgbClr val="FF0000"/>
                </a:solidFill>
                <a:latin typeface="Cambria"/>
                <a:cs typeface="Cambria"/>
              </a:rPr>
              <a:t>⇒</a:t>
            </a:r>
            <a:r>
              <a:rPr sz="1250" spc="120" dirty="0" err="1">
                <a:latin typeface="Calibri"/>
                <a:cs typeface="Calibri"/>
              </a:rPr>
              <a:t>Γνωρίζοντ</a:t>
            </a:r>
            <a:r>
              <a:rPr sz="1250" spc="120" dirty="0">
                <a:latin typeface="Calibri"/>
                <a:cs typeface="Calibri"/>
              </a:rPr>
              <a:t>ας</a:t>
            </a:r>
            <a:r>
              <a:rPr lang="en-US" sz="1250" spc="120" dirty="0">
                <a:latin typeface="Calibri"/>
                <a:cs typeface="Calibri"/>
              </a:rPr>
              <a:t> e</a:t>
            </a:r>
            <a:r>
              <a:rPr sz="1250" spc="55" dirty="0">
                <a:latin typeface="Calibri"/>
                <a:cs typeface="Calibri"/>
              </a:rPr>
              <a:t> </a:t>
            </a:r>
            <a:r>
              <a:rPr sz="1250" spc="60" dirty="0">
                <a:latin typeface="Calibri"/>
                <a:cs typeface="Calibri"/>
              </a:rPr>
              <a:t>,</a:t>
            </a:r>
            <a:r>
              <a:rPr sz="1250" spc="55" dirty="0">
                <a:latin typeface="Calibri"/>
                <a:cs typeface="Calibri"/>
              </a:rPr>
              <a:t> </a:t>
            </a:r>
            <a:r>
              <a:rPr sz="1250" spc="130" dirty="0">
                <a:latin typeface="Calibri"/>
                <a:cs typeface="Calibri"/>
              </a:rPr>
              <a:t>d</a:t>
            </a:r>
            <a:r>
              <a:rPr sz="1250" spc="60" dirty="0">
                <a:latin typeface="Calibri"/>
                <a:cs typeface="Calibri"/>
              </a:rPr>
              <a:t> </a:t>
            </a:r>
            <a:r>
              <a:rPr sz="1250" spc="100" dirty="0">
                <a:latin typeface="Calibri"/>
                <a:cs typeface="Calibri"/>
              </a:rPr>
              <a:t>έτσι</a:t>
            </a:r>
            <a:r>
              <a:rPr sz="1250" spc="65" dirty="0">
                <a:latin typeface="Calibri"/>
                <a:cs typeface="Calibri"/>
              </a:rPr>
              <a:t> </a:t>
            </a:r>
            <a:r>
              <a:rPr sz="1250" spc="125" dirty="0">
                <a:latin typeface="Calibri"/>
                <a:cs typeface="Calibri"/>
              </a:rPr>
              <a:t>ώστε</a:t>
            </a:r>
            <a:r>
              <a:rPr sz="1250" spc="55" dirty="0">
                <a:latin typeface="Calibri"/>
                <a:cs typeface="Calibri"/>
              </a:rPr>
              <a:t> </a:t>
            </a:r>
            <a:r>
              <a:rPr sz="1250" spc="125" dirty="0">
                <a:latin typeface="Calibri"/>
                <a:cs typeface="Calibri"/>
              </a:rPr>
              <a:t>ed</a:t>
            </a:r>
            <a:r>
              <a:rPr sz="1250" spc="60" dirty="0">
                <a:latin typeface="Calibri"/>
                <a:cs typeface="Calibri"/>
              </a:rPr>
              <a:t> </a:t>
            </a:r>
            <a:r>
              <a:rPr lang="en-US" sz="1250" spc="145" dirty="0">
                <a:latin typeface="Calibri"/>
                <a:cs typeface="Calibri"/>
              </a:rPr>
              <a:t>=</a:t>
            </a:r>
            <a:r>
              <a:rPr sz="1250" spc="60" dirty="0">
                <a:latin typeface="Calibri"/>
                <a:cs typeface="Calibri"/>
              </a:rPr>
              <a:t> </a:t>
            </a:r>
            <a:r>
              <a:rPr sz="1250" spc="125" dirty="0">
                <a:latin typeface="Calibri"/>
                <a:cs typeface="Calibri"/>
              </a:rPr>
              <a:t>1</a:t>
            </a:r>
            <a:r>
              <a:rPr sz="1250" spc="55" dirty="0">
                <a:latin typeface="Calibri"/>
                <a:cs typeface="Calibri"/>
              </a:rPr>
              <a:t> </a:t>
            </a:r>
            <a:r>
              <a:rPr sz="1250" spc="130" dirty="0">
                <a:latin typeface="Calibri"/>
                <a:cs typeface="Calibri"/>
              </a:rPr>
              <a:t>(mod</a:t>
            </a:r>
            <a:r>
              <a:rPr sz="1250" spc="65" dirty="0">
                <a:latin typeface="Calibri"/>
                <a:cs typeface="Calibri"/>
              </a:rPr>
              <a:t> </a:t>
            </a:r>
            <a:r>
              <a:rPr sz="1250" spc="105" dirty="0">
                <a:latin typeface="Calibri"/>
                <a:cs typeface="Calibri"/>
              </a:rPr>
              <a:t>Φ(n))</a:t>
            </a:r>
            <a:r>
              <a:rPr sz="1250" spc="70" dirty="0">
                <a:latin typeface="Calibri"/>
                <a:cs typeface="Calibri"/>
              </a:rPr>
              <a:t> </a:t>
            </a:r>
            <a:r>
              <a:rPr lang="en-US" sz="1250" spc="75" dirty="0">
                <a:latin typeface="Calibri"/>
                <a:cs typeface="Calibri"/>
              </a:rPr>
              <a:t>=&gt; </a:t>
            </a:r>
            <a:r>
              <a:rPr sz="1250" spc="55" dirty="0">
                <a:latin typeface="Calibri"/>
                <a:cs typeface="Calibri"/>
              </a:rPr>
              <a:t>factor</a:t>
            </a:r>
            <a:r>
              <a:rPr sz="1250" spc="-55" dirty="0">
                <a:latin typeface="Calibri"/>
                <a:cs typeface="Calibri"/>
              </a:rPr>
              <a:t> </a:t>
            </a:r>
            <a:r>
              <a:rPr sz="1250" spc="130" dirty="0">
                <a:latin typeface="Calibri"/>
                <a:cs typeface="Calibri"/>
              </a:rPr>
              <a:t>n</a:t>
            </a:r>
            <a:endParaRPr sz="1250" dirty="0">
              <a:latin typeface="Calibri"/>
              <a:cs typeface="Calibri"/>
            </a:endParaRPr>
          </a:p>
          <a:p>
            <a:pPr>
              <a:lnSpc>
                <a:spcPct val="100000"/>
              </a:lnSpc>
              <a:spcBef>
                <a:spcPts val="45"/>
              </a:spcBef>
            </a:pPr>
            <a:endParaRPr sz="1100" dirty="0">
              <a:latin typeface="Calibri"/>
              <a:cs typeface="Calibri"/>
            </a:endParaRPr>
          </a:p>
          <a:p>
            <a:pPr marL="286385" indent="-273685">
              <a:lnSpc>
                <a:spcPct val="100000"/>
              </a:lnSpc>
              <a:buClr>
                <a:srgbClr val="FFBA00"/>
              </a:buClr>
              <a:buSzPct val="128000"/>
              <a:buFont typeface="Courier New"/>
              <a:buChar char="o"/>
              <a:tabLst>
                <a:tab pos="286385" algn="l"/>
              </a:tabLst>
            </a:pPr>
            <a:r>
              <a:rPr sz="1250" spc="95" dirty="0">
                <a:latin typeface="Calibri"/>
                <a:cs typeface="Calibri"/>
              </a:rPr>
              <a:t>Το</a:t>
            </a:r>
            <a:r>
              <a:rPr sz="1250" spc="35" dirty="0">
                <a:latin typeface="Calibri"/>
                <a:cs typeface="Calibri"/>
              </a:rPr>
              <a:t> </a:t>
            </a:r>
            <a:r>
              <a:rPr sz="1250" spc="90" dirty="0">
                <a:latin typeface="Calibri"/>
                <a:cs typeface="Calibri"/>
              </a:rPr>
              <a:t>μήκος</a:t>
            </a:r>
            <a:r>
              <a:rPr sz="1250" spc="35" dirty="0">
                <a:latin typeface="Calibri"/>
                <a:cs typeface="Calibri"/>
              </a:rPr>
              <a:t> </a:t>
            </a:r>
            <a:r>
              <a:rPr sz="1250" spc="90" dirty="0">
                <a:latin typeface="Calibri"/>
                <a:cs typeface="Calibri"/>
              </a:rPr>
              <a:t>του</a:t>
            </a:r>
            <a:r>
              <a:rPr sz="1250" spc="40" dirty="0">
                <a:latin typeface="Calibri"/>
                <a:cs typeface="Calibri"/>
              </a:rPr>
              <a:t> </a:t>
            </a:r>
            <a:r>
              <a:rPr sz="1250" spc="95" dirty="0">
                <a:latin typeface="Calibri"/>
                <a:cs typeface="Calibri"/>
              </a:rPr>
              <a:t>n=pq</a:t>
            </a:r>
            <a:r>
              <a:rPr sz="1250" spc="40" dirty="0">
                <a:latin typeface="Calibri"/>
                <a:cs typeface="Calibri"/>
              </a:rPr>
              <a:t> </a:t>
            </a:r>
            <a:r>
              <a:rPr sz="1250" spc="75" dirty="0">
                <a:latin typeface="Calibri"/>
                <a:cs typeface="Calibri"/>
              </a:rPr>
              <a:t>αντικατοπτρίζει</a:t>
            </a:r>
            <a:r>
              <a:rPr sz="1250" spc="40" dirty="0">
                <a:latin typeface="Calibri"/>
                <a:cs typeface="Calibri"/>
              </a:rPr>
              <a:t> </a:t>
            </a:r>
            <a:r>
              <a:rPr sz="1250" spc="85" dirty="0">
                <a:latin typeface="Calibri"/>
                <a:cs typeface="Calibri"/>
              </a:rPr>
              <a:t>τη</a:t>
            </a:r>
            <a:r>
              <a:rPr sz="1250" spc="35" dirty="0">
                <a:latin typeface="Calibri"/>
                <a:cs typeface="Calibri"/>
              </a:rPr>
              <a:t> </a:t>
            </a:r>
            <a:r>
              <a:rPr sz="1250" spc="90" dirty="0">
                <a:latin typeface="Calibri"/>
                <a:cs typeface="Calibri"/>
              </a:rPr>
              <a:t>δύναμη</a:t>
            </a:r>
            <a:endParaRPr sz="1250" dirty="0">
              <a:latin typeface="Calibri"/>
              <a:cs typeface="Calibri"/>
            </a:endParaRPr>
          </a:p>
          <a:p>
            <a:pPr marL="396240" lvl="1" indent="-182880">
              <a:lnSpc>
                <a:spcPct val="100000"/>
              </a:lnSpc>
              <a:spcBef>
                <a:spcPts val="600"/>
              </a:spcBef>
              <a:buSzPct val="128000"/>
              <a:buChar char="◦"/>
              <a:tabLst>
                <a:tab pos="396240" algn="l"/>
              </a:tabLst>
            </a:pPr>
            <a:r>
              <a:rPr sz="1250" spc="75" dirty="0">
                <a:latin typeface="Calibri"/>
                <a:cs typeface="Calibri"/>
              </a:rPr>
              <a:t>700-bit</a:t>
            </a:r>
            <a:r>
              <a:rPr sz="1250" spc="40" dirty="0">
                <a:latin typeface="Calibri"/>
                <a:cs typeface="Calibri"/>
              </a:rPr>
              <a:t> </a:t>
            </a:r>
            <a:r>
              <a:rPr sz="1250" spc="85" dirty="0">
                <a:latin typeface="Calibri"/>
                <a:cs typeface="Calibri"/>
              </a:rPr>
              <a:t>συνυπολογισμένο</a:t>
            </a:r>
            <a:r>
              <a:rPr sz="1250" spc="40" dirty="0">
                <a:latin typeface="Calibri"/>
                <a:cs typeface="Calibri"/>
              </a:rPr>
              <a:t> </a:t>
            </a:r>
            <a:r>
              <a:rPr sz="1250" spc="85" dirty="0">
                <a:latin typeface="Calibri"/>
                <a:cs typeface="Calibri"/>
              </a:rPr>
              <a:t>το</a:t>
            </a:r>
            <a:r>
              <a:rPr sz="1250" spc="20" dirty="0">
                <a:latin typeface="Calibri"/>
                <a:cs typeface="Calibri"/>
              </a:rPr>
              <a:t> </a:t>
            </a:r>
            <a:r>
              <a:rPr sz="1250" spc="75" dirty="0">
                <a:latin typeface="Calibri"/>
                <a:cs typeface="Calibri"/>
              </a:rPr>
              <a:t>2007</a:t>
            </a:r>
            <a:endParaRPr sz="1250" dirty="0">
              <a:latin typeface="Calibri"/>
              <a:cs typeface="Calibri"/>
            </a:endParaRPr>
          </a:p>
          <a:p>
            <a:pPr marL="396240" lvl="1" indent="-182880">
              <a:lnSpc>
                <a:spcPct val="100000"/>
              </a:lnSpc>
              <a:spcBef>
                <a:spcPts val="925"/>
              </a:spcBef>
              <a:buSzPct val="128000"/>
              <a:buChar char="◦"/>
              <a:tabLst>
                <a:tab pos="396240" algn="l"/>
              </a:tabLst>
            </a:pPr>
            <a:r>
              <a:rPr sz="1250" spc="95" dirty="0">
                <a:latin typeface="Calibri"/>
                <a:cs typeface="Calibri"/>
              </a:rPr>
              <a:t>768</a:t>
            </a:r>
            <a:r>
              <a:rPr sz="1250" spc="35" dirty="0">
                <a:latin typeface="Calibri"/>
                <a:cs typeface="Calibri"/>
              </a:rPr>
              <a:t> </a:t>
            </a:r>
            <a:r>
              <a:rPr sz="1250" spc="90" dirty="0">
                <a:latin typeface="Calibri"/>
                <a:cs typeface="Calibri"/>
              </a:rPr>
              <a:t>δυαδικό</a:t>
            </a:r>
            <a:r>
              <a:rPr sz="1250" spc="45" dirty="0">
                <a:latin typeface="Calibri"/>
                <a:cs typeface="Calibri"/>
              </a:rPr>
              <a:t> </a:t>
            </a:r>
            <a:r>
              <a:rPr sz="1250" spc="95" dirty="0">
                <a:latin typeface="Calibri"/>
                <a:cs typeface="Calibri"/>
              </a:rPr>
              <a:t>ψηφίο</a:t>
            </a:r>
            <a:r>
              <a:rPr sz="1250" spc="50" dirty="0">
                <a:latin typeface="Calibri"/>
                <a:cs typeface="Calibri"/>
              </a:rPr>
              <a:t> </a:t>
            </a:r>
            <a:r>
              <a:rPr sz="1250" spc="85" dirty="0">
                <a:latin typeface="Calibri"/>
                <a:cs typeface="Calibri"/>
              </a:rPr>
              <a:t>συνυπολογισμένο</a:t>
            </a:r>
            <a:r>
              <a:rPr sz="1250" spc="40" dirty="0">
                <a:latin typeface="Calibri"/>
                <a:cs typeface="Calibri"/>
              </a:rPr>
              <a:t> </a:t>
            </a:r>
            <a:r>
              <a:rPr sz="1250" spc="85" dirty="0">
                <a:latin typeface="Calibri"/>
                <a:cs typeface="Calibri"/>
              </a:rPr>
              <a:t>το</a:t>
            </a:r>
            <a:r>
              <a:rPr sz="1250" spc="20" dirty="0">
                <a:latin typeface="Calibri"/>
                <a:cs typeface="Calibri"/>
              </a:rPr>
              <a:t> </a:t>
            </a:r>
            <a:r>
              <a:rPr sz="1250" spc="75" dirty="0">
                <a:latin typeface="Calibri"/>
                <a:cs typeface="Calibri"/>
              </a:rPr>
              <a:t>2009</a:t>
            </a:r>
            <a:endParaRPr sz="1250" dirty="0">
              <a:latin typeface="Calibri"/>
              <a:cs typeface="Calibri"/>
            </a:endParaRPr>
          </a:p>
          <a:p>
            <a:pPr marL="286385" indent="-273685">
              <a:lnSpc>
                <a:spcPct val="100000"/>
              </a:lnSpc>
              <a:spcBef>
                <a:spcPts val="1385"/>
              </a:spcBef>
              <a:buClr>
                <a:srgbClr val="FFBA00"/>
              </a:buClr>
              <a:buSzPct val="128000"/>
              <a:buFont typeface="Courier New"/>
              <a:buChar char="o"/>
              <a:tabLst>
                <a:tab pos="286385" algn="l"/>
              </a:tabLst>
            </a:pPr>
            <a:r>
              <a:rPr sz="1250" spc="114" dirty="0">
                <a:latin typeface="Calibri"/>
                <a:cs typeface="Calibri"/>
              </a:rPr>
              <a:t>Η</a:t>
            </a:r>
            <a:r>
              <a:rPr sz="1250" spc="50" dirty="0">
                <a:latin typeface="Calibri"/>
                <a:cs typeface="Calibri"/>
              </a:rPr>
              <a:t> </a:t>
            </a:r>
            <a:r>
              <a:rPr sz="1250" spc="85" dirty="0">
                <a:latin typeface="Calibri"/>
                <a:cs typeface="Calibri"/>
              </a:rPr>
              <a:t>ταχύτητα</a:t>
            </a:r>
            <a:r>
              <a:rPr sz="1250" spc="60" dirty="0">
                <a:latin typeface="Calibri"/>
                <a:cs typeface="Calibri"/>
              </a:rPr>
              <a:t> </a:t>
            </a:r>
            <a:r>
              <a:rPr sz="1250" spc="90" dirty="0">
                <a:latin typeface="Calibri"/>
                <a:cs typeface="Calibri"/>
              </a:rPr>
              <a:t>κρυπτογράφησης/αποκρυπτογράφησης</a:t>
            </a:r>
            <a:r>
              <a:rPr sz="1250" spc="60" dirty="0">
                <a:latin typeface="Calibri"/>
                <a:cs typeface="Calibri"/>
              </a:rPr>
              <a:t> </a:t>
            </a:r>
            <a:r>
              <a:rPr sz="1250" spc="95" dirty="0">
                <a:latin typeface="Calibri"/>
                <a:cs typeface="Calibri"/>
              </a:rPr>
              <a:t>RSA</a:t>
            </a:r>
            <a:r>
              <a:rPr sz="1250" spc="55" dirty="0">
                <a:latin typeface="Calibri"/>
                <a:cs typeface="Calibri"/>
              </a:rPr>
              <a:t> </a:t>
            </a:r>
            <a:r>
              <a:rPr sz="1250" spc="70" dirty="0">
                <a:latin typeface="Calibri"/>
                <a:cs typeface="Calibri"/>
              </a:rPr>
              <a:t>είναι</a:t>
            </a:r>
            <a:r>
              <a:rPr sz="1250" spc="45" dirty="0">
                <a:latin typeface="Calibri"/>
                <a:cs typeface="Calibri"/>
              </a:rPr>
              <a:t> </a:t>
            </a:r>
            <a:r>
              <a:rPr sz="1250" spc="85" dirty="0">
                <a:latin typeface="Calibri"/>
                <a:cs typeface="Calibri"/>
              </a:rPr>
              <a:t>τετραγωνική</a:t>
            </a:r>
            <a:r>
              <a:rPr sz="1250" spc="55" dirty="0">
                <a:latin typeface="Calibri"/>
                <a:cs typeface="Calibri"/>
              </a:rPr>
              <a:t> </a:t>
            </a:r>
            <a:r>
              <a:rPr sz="1250" spc="100" dirty="0">
                <a:latin typeface="Calibri"/>
                <a:cs typeface="Calibri"/>
              </a:rPr>
              <a:t>ως</a:t>
            </a:r>
            <a:r>
              <a:rPr sz="1250" spc="50" dirty="0">
                <a:latin typeface="Calibri"/>
                <a:cs typeface="Calibri"/>
              </a:rPr>
              <a:t> </a:t>
            </a:r>
            <a:r>
              <a:rPr sz="1250" spc="90" dirty="0">
                <a:latin typeface="Calibri"/>
                <a:cs typeface="Calibri"/>
              </a:rPr>
              <a:t>προς</a:t>
            </a:r>
            <a:r>
              <a:rPr sz="1250" spc="55" dirty="0">
                <a:latin typeface="Calibri"/>
                <a:cs typeface="Calibri"/>
              </a:rPr>
              <a:t> </a:t>
            </a:r>
            <a:r>
              <a:rPr sz="1250" spc="80" dirty="0">
                <a:latin typeface="Calibri"/>
                <a:cs typeface="Calibri"/>
              </a:rPr>
              <a:t>το</a:t>
            </a:r>
            <a:r>
              <a:rPr sz="1250" spc="35" dirty="0">
                <a:latin typeface="Calibri"/>
                <a:cs typeface="Calibri"/>
              </a:rPr>
              <a:t> </a:t>
            </a:r>
            <a:r>
              <a:rPr sz="1250" spc="80" dirty="0">
                <a:latin typeface="Calibri"/>
                <a:cs typeface="Calibri"/>
              </a:rPr>
              <a:t>μήκος</a:t>
            </a:r>
            <a:r>
              <a:rPr sz="1250" spc="45" dirty="0">
                <a:latin typeface="Calibri"/>
                <a:cs typeface="Calibri"/>
              </a:rPr>
              <a:t> </a:t>
            </a:r>
            <a:r>
              <a:rPr sz="1250" spc="90" dirty="0">
                <a:latin typeface="Calibri"/>
                <a:cs typeface="Calibri"/>
              </a:rPr>
              <a:t>του</a:t>
            </a:r>
            <a:r>
              <a:rPr sz="1250" spc="55" dirty="0">
                <a:latin typeface="Calibri"/>
                <a:cs typeface="Calibri"/>
              </a:rPr>
              <a:t> </a:t>
            </a:r>
            <a:r>
              <a:rPr sz="1250" spc="80" dirty="0">
                <a:latin typeface="Calibri"/>
                <a:cs typeface="Calibri"/>
              </a:rPr>
              <a:t>κλειδιού</a:t>
            </a:r>
            <a:endParaRPr sz="1250" dirty="0">
              <a:latin typeface="Calibri"/>
              <a:cs typeface="Calibri"/>
            </a:endParaRPr>
          </a:p>
          <a:p>
            <a:pPr marL="286385" indent="-273685">
              <a:lnSpc>
                <a:spcPct val="100000"/>
              </a:lnSpc>
              <a:spcBef>
                <a:spcPts val="1065"/>
              </a:spcBef>
              <a:buClr>
                <a:srgbClr val="FFBA00"/>
              </a:buClr>
              <a:buSzPct val="128000"/>
              <a:buFont typeface="Courier New"/>
              <a:buChar char="o"/>
              <a:tabLst>
                <a:tab pos="286385" algn="l"/>
              </a:tabLst>
            </a:pPr>
            <a:r>
              <a:rPr sz="1250" spc="90" dirty="0">
                <a:latin typeface="Calibri"/>
                <a:cs typeface="Calibri"/>
              </a:rPr>
              <a:t>1024</a:t>
            </a:r>
            <a:r>
              <a:rPr sz="1250" spc="35" dirty="0">
                <a:latin typeface="Calibri"/>
                <a:cs typeface="Calibri"/>
              </a:rPr>
              <a:t> </a:t>
            </a:r>
            <a:r>
              <a:rPr sz="1250" spc="90" dirty="0">
                <a:latin typeface="Calibri"/>
                <a:cs typeface="Calibri"/>
              </a:rPr>
              <a:t>δυαδικό</a:t>
            </a:r>
            <a:r>
              <a:rPr sz="1250" spc="50" dirty="0">
                <a:latin typeface="Calibri"/>
                <a:cs typeface="Calibri"/>
              </a:rPr>
              <a:t> </a:t>
            </a:r>
            <a:r>
              <a:rPr sz="1250" spc="95" dirty="0">
                <a:latin typeface="Calibri"/>
                <a:cs typeface="Calibri"/>
              </a:rPr>
              <a:t>ψηφίο</a:t>
            </a:r>
            <a:r>
              <a:rPr sz="1250" spc="50" dirty="0">
                <a:latin typeface="Calibri"/>
                <a:cs typeface="Calibri"/>
              </a:rPr>
              <a:t> </a:t>
            </a:r>
            <a:r>
              <a:rPr sz="1250" spc="75" dirty="0">
                <a:latin typeface="Calibri"/>
                <a:cs typeface="Calibri"/>
              </a:rPr>
              <a:t>για</a:t>
            </a:r>
            <a:r>
              <a:rPr sz="1250" spc="45" dirty="0">
                <a:latin typeface="Calibri"/>
                <a:cs typeface="Calibri"/>
              </a:rPr>
              <a:t> </a:t>
            </a:r>
            <a:r>
              <a:rPr sz="1250" spc="80" dirty="0">
                <a:latin typeface="Calibri"/>
                <a:cs typeface="Calibri"/>
              </a:rPr>
              <a:t>ελάχιστο</a:t>
            </a:r>
            <a:r>
              <a:rPr sz="1250" spc="45" dirty="0">
                <a:latin typeface="Calibri"/>
                <a:cs typeface="Calibri"/>
              </a:rPr>
              <a:t> </a:t>
            </a:r>
            <a:r>
              <a:rPr sz="1250" spc="85" dirty="0">
                <a:latin typeface="Calibri"/>
                <a:cs typeface="Calibri"/>
              </a:rPr>
              <a:t>επίπεδο</a:t>
            </a:r>
            <a:r>
              <a:rPr sz="1250" spc="45" dirty="0">
                <a:latin typeface="Calibri"/>
                <a:cs typeface="Calibri"/>
              </a:rPr>
              <a:t> </a:t>
            </a:r>
            <a:r>
              <a:rPr sz="1250" spc="90" dirty="0">
                <a:latin typeface="Calibri"/>
                <a:cs typeface="Calibri"/>
              </a:rPr>
              <a:t>ασφάλειας</a:t>
            </a:r>
            <a:r>
              <a:rPr sz="1250" spc="40" dirty="0">
                <a:latin typeface="Calibri"/>
                <a:cs typeface="Calibri"/>
              </a:rPr>
              <a:t> </a:t>
            </a:r>
            <a:r>
              <a:rPr sz="1250" spc="95" dirty="0">
                <a:latin typeface="Calibri"/>
                <a:cs typeface="Calibri"/>
              </a:rPr>
              <a:t>σήμερα</a:t>
            </a:r>
            <a:r>
              <a:rPr sz="1250" spc="45" dirty="0">
                <a:latin typeface="Calibri"/>
                <a:cs typeface="Calibri"/>
              </a:rPr>
              <a:t> </a:t>
            </a:r>
            <a:r>
              <a:rPr sz="1250" spc="90" dirty="0">
                <a:latin typeface="Calibri"/>
                <a:cs typeface="Calibri"/>
              </a:rPr>
              <a:t>περίπου</a:t>
            </a:r>
            <a:r>
              <a:rPr sz="1250" spc="40" dirty="0">
                <a:latin typeface="Calibri"/>
                <a:cs typeface="Calibri"/>
              </a:rPr>
              <a:t> </a:t>
            </a:r>
            <a:r>
              <a:rPr sz="1250" spc="90" dirty="0">
                <a:latin typeface="Calibri"/>
                <a:cs typeface="Calibri"/>
              </a:rPr>
              <a:t>80</a:t>
            </a:r>
            <a:r>
              <a:rPr sz="1250" spc="40" dirty="0">
                <a:latin typeface="Calibri"/>
                <a:cs typeface="Calibri"/>
              </a:rPr>
              <a:t> </a:t>
            </a:r>
            <a:r>
              <a:rPr sz="1250" spc="90" dirty="0">
                <a:latin typeface="Calibri"/>
                <a:cs typeface="Calibri"/>
              </a:rPr>
              <a:t>δυαδικά</a:t>
            </a:r>
            <a:r>
              <a:rPr sz="1250" spc="50" dirty="0">
                <a:latin typeface="Calibri"/>
                <a:cs typeface="Calibri"/>
              </a:rPr>
              <a:t> </a:t>
            </a:r>
            <a:r>
              <a:rPr sz="1250" spc="100" dirty="0">
                <a:latin typeface="Calibri"/>
                <a:cs typeface="Calibri"/>
              </a:rPr>
              <a:t>ψηφία</a:t>
            </a:r>
            <a:r>
              <a:rPr sz="1250" spc="50" dirty="0">
                <a:latin typeface="Calibri"/>
                <a:cs typeface="Calibri"/>
              </a:rPr>
              <a:t> </a:t>
            </a:r>
            <a:r>
              <a:rPr sz="1250" spc="80" dirty="0">
                <a:latin typeface="Calibri"/>
                <a:cs typeface="Calibri"/>
              </a:rPr>
              <a:t>ασφάλεια)</a:t>
            </a:r>
            <a:endParaRPr sz="1250" dirty="0">
              <a:latin typeface="Calibri"/>
              <a:cs typeface="Calibri"/>
            </a:endParaRPr>
          </a:p>
          <a:p>
            <a:pPr marL="396240" lvl="1" indent="-182880">
              <a:lnSpc>
                <a:spcPct val="100000"/>
              </a:lnSpc>
              <a:spcBef>
                <a:spcPts val="600"/>
              </a:spcBef>
              <a:buSzPct val="128000"/>
              <a:buChar char="◦"/>
              <a:tabLst>
                <a:tab pos="396240" algn="l"/>
              </a:tabLst>
            </a:pPr>
            <a:r>
              <a:rPr sz="1250" spc="85" dirty="0">
                <a:latin typeface="Calibri"/>
                <a:cs typeface="Calibri"/>
              </a:rPr>
              <a:t>πιθανόν</a:t>
            </a:r>
            <a:r>
              <a:rPr sz="1250" spc="35" dirty="0">
                <a:latin typeface="Calibri"/>
                <a:cs typeface="Calibri"/>
              </a:rPr>
              <a:t> </a:t>
            </a:r>
            <a:r>
              <a:rPr sz="1250" spc="90" dirty="0">
                <a:latin typeface="Calibri"/>
                <a:cs typeface="Calibri"/>
              </a:rPr>
              <a:t>να</a:t>
            </a:r>
            <a:r>
              <a:rPr sz="1250" spc="45" dirty="0">
                <a:latin typeface="Calibri"/>
                <a:cs typeface="Calibri"/>
              </a:rPr>
              <a:t> </a:t>
            </a:r>
            <a:r>
              <a:rPr sz="1250" spc="70" dirty="0">
                <a:latin typeface="Calibri"/>
                <a:cs typeface="Calibri"/>
              </a:rPr>
              <a:t>είναι</a:t>
            </a:r>
            <a:r>
              <a:rPr sz="1250" spc="40" dirty="0">
                <a:latin typeface="Calibri"/>
                <a:cs typeface="Calibri"/>
              </a:rPr>
              <a:t> </a:t>
            </a:r>
            <a:r>
              <a:rPr sz="1250" spc="90" dirty="0">
                <a:latin typeface="Calibri"/>
                <a:cs typeface="Calibri"/>
              </a:rPr>
              <a:t>εύθραυστα</a:t>
            </a:r>
            <a:r>
              <a:rPr sz="1250" spc="45" dirty="0">
                <a:latin typeface="Calibri"/>
                <a:cs typeface="Calibri"/>
              </a:rPr>
              <a:t> </a:t>
            </a:r>
            <a:r>
              <a:rPr sz="1250" spc="90" dirty="0">
                <a:latin typeface="Calibri"/>
                <a:cs typeface="Calibri"/>
              </a:rPr>
              <a:t>στο</a:t>
            </a:r>
            <a:r>
              <a:rPr sz="1250" spc="45" dirty="0">
                <a:latin typeface="Calibri"/>
                <a:cs typeface="Calibri"/>
              </a:rPr>
              <a:t> </a:t>
            </a:r>
            <a:r>
              <a:rPr sz="1250" spc="80" dirty="0">
                <a:latin typeface="Calibri"/>
                <a:cs typeface="Calibri"/>
              </a:rPr>
              <a:t>εγγύς</a:t>
            </a:r>
            <a:r>
              <a:rPr sz="1250" spc="40" dirty="0">
                <a:latin typeface="Calibri"/>
                <a:cs typeface="Calibri"/>
              </a:rPr>
              <a:t> </a:t>
            </a:r>
            <a:r>
              <a:rPr sz="1250" spc="80" dirty="0">
                <a:latin typeface="Calibri"/>
                <a:cs typeface="Calibri"/>
              </a:rPr>
              <a:t>μέλλον</a:t>
            </a:r>
            <a:endParaRPr sz="1250" dirty="0">
              <a:latin typeface="Calibri"/>
              <a:cs typeface="Calibri"/>
            </a:endParaRPr>
          </a:p>
          <a:p>
            <a:pPr marL="286385" indent="-273685">
              <a:lnSpc>
                <a:spcPct val="100000"/>
              </a:lnSpc>
              <a:spcBef>
                <a:spcPts val="1385"/>
              </a:spcBef>
              <a:buClr>
                <a:srgbClr val="FFBA00"/>
              </a:buClr>
              <a:buSzPct val="128000"/>
              <a:buFont typeface="Courier New"/>
              <a:buChar char="o"/>
              <a:tabLst>
                <a:tab pos="286385" algn="l"/>
              </a:tabLst>
            </a:pPr>
            <a:r>
              <a:rPr sz="1250" spc="85" dirty="0">
                <a:latin typeface="Calibri"/>
                <a:cs typeface="Calibri"/>
              </a:rPr>
              <a:t>Ελάχιστα</a:t>
            </a:r>
            <a:r>
              <a:rPr sz="1250" spc="35" dirty="0">
                <a:latin typeface="Calibri"/>
                <a:cs typeface="Calibri"/>
              </a:rPr>
              <a:t> </a:t>
            </a:r>
            <a:r>
              <a:rPr sz="1250" spc="90" dirty="0">
                <a:latin typeface="Calibri"/>
                <a:cs typeface="Calibri"/>
              </a:rPr>
              <a:t>2048</a:t>
            </a:r>
            <a:r>
              <a:rPr sz="1250" spc="35" dirty="0">
                <a:latin typeface="Calibri"/>
                <a:cs typeface="Calibri"/>
              </a:rPr>
              <a:t> </a:t>
            </a:r>
            <a:r>
              <a:rPr sz="1250" spc="90" dirty="0">
                <a:latin typeface="Calibri"/>
                <a:cs typeface="Calibri"/>
              </a:rPr>
              <a:t>δυαδικά</a:t>
            </a:r>
            <a:r>
              <a:rPr sz="1250" spc="45" dirty="0">
                <a:latin typeface="Calibri"/>
                <a:cs typeface="Calibri"/>
              </a:rPr>
              <a:t> </a:t>
            </a:r>
            <a:r>
              <a:rPr sz="1250" spc="100" dirty="0">
                <a:latin typeface="Calibri"/>
                <a:cs typeface="Calibri"/>
              </a:rPr>
              <a:t>ψηφία</a:t>
            </a:r>
            <a:r>
              <a:rPr sz="1250" spc="45" dirty="0">
                <a:latin typeface="Calibri"/>
                <a:cs typeface="Calibri"/>
              </a:rPr>
              <a:t> </a:t>
            </a:r>
            <a:r>
              <a:rPr sz="1250" spc="85" dirty="0">
                <a:latin typeface="Calibri"/>
                <a:cs typeface="Calibri"/>
              </a:rPr>
              <a:t>συνιστώνται</a:t>
            </a:r>
            <a:r>
              <a:rPr sz="1250" spc="35" dirty="0">
                <a:latin typeface="Calibri"/>
                <a:cs typeface="Calibri"/>
              </a:rPr>
              <a:t> </a:t>
            </a:r>
            <a:r>
              <a:rPr sz="1250" spc="75" dirty="0">
                <a:latin typeface="Calibri"/>
                <a:cs typeface="Calibri"/>
              </a:rPr>
              <a:t>για</a:t>
            </a:r>
            <a:r>
              <a:rPr sz="1250" spc="35" dirty="0">
                <a:latin typeface="Calibri"/>
                <a:cs typeface="Calibri"/>
              </a:rPr>
              <a:t> </a:t>
            </a:r>
            <a:r>
              <a:rPr sz="1250" spc="85" dirty="0">
                <a:latin typeface="Calibri"/>
                <a:cs typeface="Calibri"/>
              </a:rPr>
              <a:t>την</a:t>
            </a:r>
            <a:r>
              <a:rPr sz="1250" spc="40" dirty="0">
                <a:latin typeface="Calibri"/>
                <a:cs typeface="Calibri"/>
              </a:rPr>
              <a:t> </a:t>
            </a:r>
            <a:r>
              <a:rPr sz="1250" spc="90" dirty="0">
                <a:latin typeface="Calibri"/>
                <a:cs typeface="Calibri"/>
              </a:rPr>
              <a:t>τρέχουσα</a:t>
            </a:r>
            <a:r>
              <a:rPr sz="1250" spc="45" dirty="0">
                <a:latin typeface="Calibri"/>
                <a:cs typeface="Calibri"/>
              </a:rPr>
              <a:t> </a:t>
            </a:r>
            <a:r>
              <a:rPr sz="1250" spc="90" dirty="0">
                <a:latin typeface="Calibri"/>
                <a:cs typeface="Calibri"/>
              </a:rPr>
              <a:t>χρήση</a:t>
            </a:r>
            <a:r>
              <a:rPr sz="1250" spc="40" dirty="0">
                <a:latin typeface="Calibri"/>
                <a:cs typeface="Calibri"/>
              </a:rPr>
              <a:t> </a:t>
            </a:r>
            <a:r>
              <a:rPr sz="1250" spc="90" dirty="0">
                <a:latin typeface="Calibri"/>
                <a:cs typeface="Calibri"/>
              </a:rPr>
              <a:t>περίπου</a:t>
            </a:r>
            <a:r>
              <a:rPr sz="1250" spc="35" dirty="0">
                <a:latin typeface="Calibri"/>
                <a:cs typeface="Calibri"/>
              </a:rPr>
              <a:t> </a:t>
            </a:r>
            <a:r>
              <a:rPr sz="1250" spc="95" dirty="0">
                <a:latin typeface="Calibri"/>
                <a:cs typeface="Calibri"/>
              </a:rPr>
              <a:t>112</a:t>
            </a:r>
            <a:r>
              <a:rPr sz="1250" spc="35" dirty="0">
                <a:latin typeface="Calibri"/>
                <a:cs typeface="Calibri"/>
              </a:rPr>
              <a:t> </a:t>
            </a:r>
            <a:r>
              <a:rPr sz="1250" spc="65" dirty="0">
                <a:latin typeface="Calibri"/>
                <a:cs typeface="Calibri"/>
              </a:rPr>
              <a:t>bit</a:t>
            </a:r>
            <a:r>
              <a:rPr sz="1250" spc="40" dirty="0">
                <a:latin typeface="Calibri"/>
                <a:cs typeface="Calibri"/>
              </a:rPr>
              <a:t> </a:t>
            </a:r>
            <a:r>
              <a:rPr sz="1250" spc="80" dirty="0">
                <a:latin typeface="Calibri"/>
                <a:cs typeface="Calibri"/>
              </a:rPr>
              <a:t>ασφάλεια)</a:t>
            </a:r>
            <a:endParaRPr sz="1250" dirty="0">
              <a:latin typeface="Calibri"/>
              <a:cs typeface="Calibri"/>
            </a:endParaRPr>
          </a:p>
          <a:p>
            <a:pPr marL="286385" indent="-273685">
              <a:lnSpc>
                <a:spcPct val="100000"/>
              </a:lnSpc>
              <a:spcBef>
                <a:spcPts val="1065"/>
              </a:spcBef>
              <a:buClr>
                <a:srgbClr val="FFBA00"/>
              </a:buClr>
              <a:buSzPct val="128000"/>
              <a:buFont typeface="Courier New"/>
              <a:buChar char="o"/>
              <a:tabLst>
                <a:tab pos="286385" algn="l"/>
              </a:tabLst>
            </a:pPr>
            <a:r>
              <a:rPr sz="1250" spc="60" dirty="0">
                <a:latin typeface="Calibri"/>
                <a:cs typeface="Calibri"/>
              </a:rPr>
              <a:t>Το</a:t>
            </a:r>
            <a:r>
              <a:rPr sz="1250" spc="25" dirty="0">
                <a:latin typeface="Calibri"/>
                <a:cs typeface="Calibri"/>
              </a:rPr>
              <a:t> </a:t>
            </a:r>
            <a:r>
              <a:rPr sz="1250" spc="55" dirty="0">
                <a:latin typeface="Calibri"/>
                <a:cs typeface="Calibri"/>
              </a:rPr>
              <a:t>NIST</a:t>
            </a:r>
            <a:r>
              <a:rPr sz="1250" spc="35" dirty="0">
                <a:latin typeface="Calibri"/>
                <a:cs typeface="Calibri"/>
              </a:rPr>
              <a:t> </a:t>
            </a:r>
            <a:r>
              <a:rPr sz="1250" spc="50" dirty="0">
                <a:latin typeface="Calibri"/>
                <a:cs typeface="Calibri"/>
              </a:rPr>
              <a:t>προτείνει</a:t>
            </a:r>
            <a:r>
              <a:rPr sz="1250" spc="30" dirty="0">
                <a:latin typeface="Calibri"/>
                <a:cs typeface="Calibri"/>
              </a:rPr>
              <a:t> </a:t>
            </a:r>
            <a:r>
              <a:rPr sz="1250" spc="45" dirty="0">
                <a:latin typeface="Calibri"/>
                <a:cs typeface="Calibri"/>
              </a:rPr>
              <a:t>ότι</a:t>
            </a:r>
            <a:r>
              <a:rPr sz="1250" spc="30" dirty="0">
                <a:latin typeface="Calibri"/>
                <a:cs typeface="Calibri"/>
              </a:rPr>
              <a:t> </a:t>
            </a:r>
            <a:r>
              <a:rPr sz="1250" spc="60" dirty="0">
                <a:latin typeface="Calibri"/>
                <a:cs typeface="Calibri"/>
              </a:rPr>
              <a:t>τα</a:t>
            </a:r>
            <a:r>
              <a:rPr sz="1250" spc="30" dirty="0">
                <a:latin typeface="Calibri"/>
                <a:cs typeface="Calibri"/>
              </a:rPr>
              <a:t> </a:t>
            </a:r>
            <a:r>
              <a:rPr sz="1250" spc="50" dirty="0">
                <a:latin typeface="Calibri"/>
                <a:cs typeface="Calibri"/>
              </a:rPr>
              <a:t>κλειδιά</a:t>
            </a:r>
            <a:r>
              <a:rPr sz="1250" spc="30" dirty="0">
                <a:latin typeface="Calibri"/>
                <a:cs typeface="Calibri"/>
              </a:rPr>
              <a:t> </a:t>
            </a:r>
            <a:r>
              <a:rPr sz="1250" spc="65" dirty="0">
                <a:latin typeface="Calibri"/>
                <a:cs typeface="Calibri"/>
              </a:rPr>
              <a:t>RSA</a:t>
            </a:r>
            <a:r>
              <a:rPr sz="1250" spc="30" dirty="0">
                <a:latin typeface="Calibri"/>
                <a:cs typeface="Calibri"/>
              </a:rPr>
              <a:t> </a:t>
            </a:r>
            <a:r>
              <a:rPr sz="1250" spc="60" dirty="0">
                <a:latin typeface="Calibri"/>
                <a:cs typeface="Calibri"/>
              </a:rPr>
              <a:t>των</a:t>
            </a:r>
            <a:r>
              <a:rPr sz="1250" spc="25" dirty="0">
                <a:latin typeface="Calibri"/>
                <a:cs typeface="Calibri"/>
              </a:rPr>
              <a:t> </a:t>
            </a:r>
            <a:r>
              <a:rPr sz="1250" spc="60" dirty="0">
                <a:latin typeface="Calibri"/>
                <a:cs typeface="Calibri"/>
              </a:rPr>
              <a:t>15360</a:t>
            </a:r>
            <a:r>
              <a:rPr sz="1250" spc="20" dirty="0">
                <a:latin typeface="Calibri"/>
                <a:cs typeface="Calibri"/>
              </a:rPr>
              <a:t> </a:t>
            </a:r>
            <a:r>
              <a:rPr sz="1250" spc="60" dirty="0">
                <a:latin typeface="Calibri"/>
                <a:cs typeface="Calibri"/>
              </a:rPr>
              <a:t>δυαδικών</a:t>
            </a:r>
            <a:r>
              <a:rPr sz="1250" spc="30" dirty="0">
                <a:latin typeface="Calibri"/>
                <a:cs typeface="Calibri"/>
              </a:rPr>
              <a:t> </a:t>
            </a:r>
            <a:r>
              <a:rPr sz="1250" spc="65" dirty="0">
                <a:latin typeface="Calibri"/>
                <a:cs typeface="Calibri"/>
              </a:rPr>
              <a:t>ψηφίων</a:t>
            </a:r>
            <a:r>
              <a:rPr sz="1250" spc="30" dirty="0">
                <a:latin typeface="Calibri"/>
                <a:cs typeface="Calibri"/>
              </a:rPr>
              <a:t> </a:t>
            </a:r>
            <a:r>
              <a:rPr sz="1250" spc="45" dirty="0">
                <a:latin typeface="Calibri"/>
                <a:cs typeface="Calibri"/>
              </a:rPr>
              <a:t>είναι</a:t>
            </a:r>
            <a:r>
              <a:rPr sz="1250" spc="30" dirty="0">
                <a:latin typeface="Calibri"/>
                <a:cs typeface="Calibri"/>
              </a:rPr>
              <a:t> </a:t>
            </a:r>
            <a:r>
              <a:rPr sz="1250" spc="60" dirty="0">
                <a:latin typeface="Calibri"/>
                <a:cs typeface="Calibri"/>
              </a:rPr>
              <a:t>ισοδύναμα</a:t>
            </a:r>
            <a:r>
              <a:rPr sz="1250" spc="35" dirty="0">
                <a:latin typeface="Calibri"/>
                <a:cs typeface="Calibri"/>
              </a:rPr>
              <a:t> </a:t>
            </a:r>
            <a:r>
              <a:rPr sz="1250" spc="60" dirty="0">
                <a:latin typeface="Calibri"/>
                <a:cs typeface="Calibri"/>
              </a:rPr>
              <a:t>σε</a:t>
            </a:r>
            <a:r>
              <a:rPr sz="1250" spc="30" dirty="0">
                <a:latin typeface="Calibri"/>
                <a:cs typeface="Calibri"/>
              </a:rPr>
              <a:t> </a:t>
            </a:r>
            <a:r>
              <a:rPr sz="1250" spc="50" dirty="0">
                <a:latin typeface="Calibri"/>
                <a:cs typeface="Calibri"/>
              </a:rPr>
              <a:t>ισχύ</a:t>
            </a:r>
            <a:r>
              <a:rPr sz="1250" spc="30" dirty="0">
                <a:latin typeface="Calibri"/>
                <a:cs typeface="Calibri"/>
              </a:rPr>
              <a:t> </a:t>
            </a:r>
            <a:r>
              <a:rPr sz="1250" spc="60" dirty="0">
                <a:latin typeface="Calibri"/>
                <a:cs typeface="Calibri"/>
              </a:rPr>
              <a:t>με</a:t>
            </a:r>
            <a:r>
              <a:rPr sz="1250" spc="40" dirty="0">
                <a:latin typeface="Calibri"/>
                <a:cs typeface="Calibri"/>
              </a:rPr>
              <a:t> </a:t>
            </a:r>
            <a:r>
              <a:rPr sz="1250" spc="45" dirty="0">
                <a:latin typeface="Calibri"/>
                <a:cs typeface="Calibri"/>
              </a:rPr>
              <a:t>τα</a:t>
            </a:r>
            <a:r>
              <a:rPr sz="1250" spc="-20" dirty="0">
                <a:latin typeface="Calibri"/>
                <a:cs typeface="Calibri"/>
              </a:rPr>
              <a:t> </a:t>
            </a:r>
            <a:r>
              <a:rPr sz="1250" spc="30" dirty="0">
                <a:latin typeface="Calibri"/>
                <a:cs typeface="Calibri"/>
              </a:rPr>
              <a:t>κλειδιά</a:t>
            </a:r>
            <a:r>
              <a:rPr sz="1250" spc="-20" dirty="0">
                <a:latin typeface="Calibri"/>
                <a:cs typeface="Calibri"/>
              </a:rPr>
              <a:t> </a:t>
            </a:r>
            <a:r>
              <a:rPr sz="1250" spc="45" dirty="0">
                <a:latin typeface="Calibri"/>
                <a:cs typeface="Calibri"/>
              </a:rPr>
              <a:t>256</a:t>
            </a:r>
            <a:r>
              <a:rPr sz="1250" spc="-25" dirty="0">
                <a:latin typeface="Calibri"/>
                <a:cs typeface="Calibri"/>
              </a:rPr>
              <a:t> </a:t>
            </a:r>
            <a:r>
              <a:rPr sz="1250" spc="20" dirty="0">
                <a:latin typeface="Calibri"/>
                <a:cs typeface="Calibri"/>
              </a:rPr>
              <a:t>bit.</a:t>
            </a:r>
            <a:endParaRPr sz="1250" dirty="0">
              <a:latin typeface="Calibri"/>
              <a:cs typeface="Calibri"/>
            </a:endParaRPr>
          </a:p>
          <a:p>
            <a:pPr marL="286385" indent="-273685">
              <a:lnSpc>
                <a:spcPct val="100000"/>
              </a:lnSpc>
              <a:spcBef>
                <a:spcPts val="1065"/>
              </a:spcBef>
              <a:buClr>
                <a:srgbClr val="FFBA00"/>
              </a:buClr>
              <a:buSzPct val="128000"/>
              <a:buFont typeface="Courier New"/>
              <a:buChar char="o"/>
              <a:tabLst>
                <a:tab pos="286385" algn="l"/>
              </a:tabLst>
            </a:pPr>
            <a:r>
              <a:rPr sz="1250" spc="114" dirty="0">
                <a:latin typeface="Calibri"/>
                <a:cs typeface="Calibri"/>
              </a:rPr>
              <a:t>Η</a:t>
            </a:r>
            <a:r>
              <a:rPr sz="1250" spc="40" dirty="0">
                <a:latin typeface="Calibri"/>
                <a:cs typeface="Calibri"/>
              </a:rPr>
              <a:t> </a:t>
            </a:r>
            <a:r>
              <a:rPr sz="1250" spc="90" dirty="0">
                <a:latin typeface="Calibri"/>
                <a:cs typeface="Calibri"/>
              </a:rPr>
              <a:t>παραγοντοποίηση</a:t>
            </a:r>
            <a:r>
              <a:rPr sz="1250" spc="50" dirty="0">
                <a:latin typeface="Calibri"/>
                <a:cs typeface="Calibri"/>
              </a:rPr>
              <a:t> </a:t>
            </a:r>
            <a:r>
              <a:rPr sz="1250" spc="70" dirty="0">
                <a:latin typeface="Calibri"/>
                <a:cs typeface="Calibri"/>
              </a:rPr>
              <a:t>είναι</a:t>
            </a:r>
            <a:r>
              <a:rPr sz="1250" spc="35" dirty="0">
                <a:latin typeface="Calibri"/>
                <a:cs typeface="Calibri"/>
              </a:rPr>
              <a:t> </a:t>
            </a:r>
            <a:r>
              <a:rPr sz="1250" spc="90" dirty="0">
                <a:latin typeface="Calibri"/>
                <a:cs typeface="Calibri"/>
              </a:rPr>
              <a:t>εύκολο</a:t>
            </a:r>
            <a:r>
              <a:rPr sz="1250" spc="40" dirty="0">
                <a:latin typeface="Calibri"/>
                <a:cs typeface="Calibri"/>
              </a:rPr>
              <a:t> </a:t>
            </a:r>
            <a:r>
              <a:rPr sz="1250" spc="90" dirty="0">
                <a:latin typeface="Calibri"/>
                <a:cs typeface="Calibri"/>
              </a:rPr>
              <a:t>να</a:t>
            </a:r>
            <a:r>
              <a:rPr sz="1250" spc="45" dirty="0">
                <a:latin typeface="Calibri"/>
                <a:cs typeface="Calibri"/>
              </a:rPr>
              <a:t> </a:t>
            </a:r>
            <a:r>
              <a:rPr sz="1250" spc="85" dirty="0">
                <a:latin typeface="Calibri"/>
                <a:cs typeface="Calibri"/>
              </a:rPr>
              <a:t>σπάσει</a:t>
            </a:r>
            <a:r>
              <a:rPr sz="1250" spc="35" dirty="0">
                <a:latin typeface="Calibri"/>
                <a:cs typeface="Calibri"/>
              </a:rPr>
              <a:t> </a:t>
            </a:r>
            <a:r>
              <a:rPr sz="1250" spc="90" dirty="0">
                <a:latin typeface="Calibri"/>
                <a:cs typeface="Calibri"/>
              </a:rPr>
              <a:t>με</a:t>
            </a:r>
            <a:r>
              <a:rPr sz="1250" spc="40" dirty="0">
                <a:latin typeface="Calibri"/>
                <a:cs typeface="Calibri"/>
              </a:rPr>
              <a:t> </a:t>
            </a:r>
            <a:r>
              <a:rPr sz="1250" spc="85" dirty="0">
                <a:latin typeface="Calibri"/>
                <a:cs typeface="Calibri"/>
              </a:rPr>
              <a:t>κβαντικούς</a:t>
            </a:r>
            <a:r>
              <a:rPr sz="1250" spc="45" dirty="0">
                <a:latin typeface="Calibri"/>
                <a:cs typeface="Calibri"/>
              </a:rPr>
              <a:t> </a:t>
            </a:r>
            <a:r>
              <a:rPr sz="1250" spc="75" dirty="0">
                <a:latin typeface="Calibri"/>
                <a:cs typeface="Calibri"/>
              </a:rPr>
              <a:t>υπολογιστές</a:t>
            </a:r>
            <a:endParaRPr sz="1250" dirty="0">
              <a:latin typeface="Calibri"/>
              <a:cs typeface="Calibri"/>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139189" y="1003300"/>
            <a:ext cx="4613910" cy="459740"/>
          </a:xfrm>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Shift</a:t>
            </a:r>
            <a:r>
              <a:rPr spc="30" dirty="0">
                <a:solidFill>
                  <a:srgbClr val="FFFFFF"/>
                </a:solidFill>
              </a:rPr>
              <a:t> </a:t>
            </a:r>
            <a:r>
              <a:rPr spc="105" dirty="0">
                <a:solidFill>
                  <a:srgbClr val="FFFFFF"/>
                </a:solidFill>
              </a:rPr>
              <a:t>Cipher:</a:t>
            </a:r>
            <a:r>
              <a:rPr spc="35" dirty="0">
                <a:solidFill>
                  <a:srgbClr val="FFFFFF"/>
                </a:solidFill>
              </a:rPr>
              <a:t> </a:t>
            </a:r>
            <a:r>
              <a:rPr spc="130" dirty="0">
                <a:solidFill>
                  <a:srgbClr val="FFFFFF"/>
                </a:solidFill>
              </a:rPr>
              <a:t>Κρυπτανάλυση</a:t>
            </a:r>
          </a:p>
        </p:txBody>
      </p:sp>
      <p:sp>
        <p:nvSpPr>
          <p:cNvPr id="4" name="object 4"/>
          <p:cNvSpPr txBox="1"/>
          <p:nvPr/>
        </p:nvSpPr>
        <p:spPr>
          <a:xfrm>
            <a:off x="1381760" y="1963487"/>
            <a:ext cx="4343400" cy="1174750"/>
          </a:xfrm>
          <a:prstGeom prst="rect">
            <a:avLst/>
          </a:prstGeom>
        </p:spPr>
        <p:txBody>
          <a:bodyPr vert="horz" wrap="square" lIns="0" tIns="30480" rIns="0" bIns="0" rtlCol="0">
            <a:spAutoFit/>
          </a:bodyPr>
          <a:lstStyle/>
          <a:p>
            <a:pPr marL="12700">
              <a:lnSpc>
                <a:spcPct val="100000"/>
              </a:lnSpc>
              <a:spcBef>
                <a:spcPts val="240"/>
              </a:spcBef>
              <a:tabLst>
                <a:tab pos="285750" algn="l"/>
              </a:tabLst>
            </a:pPr>
            <a:r>
              <a:rPr sz="1400" dirty="0">
                <a:solidFill>
                  <a:srgbClr val="FFBA00"/>
                </a:solidFill>
                <a:latin typeface="Courier New"/>
                <a:cs typeface="Courier New"/>
              </a:rPr>
              <a:t>o	</a:t>
            </a:r>
            <a:r>
              <a:rPr sz="1100" spc="140" dirty="0">
                <a:solidFill>
                  <a:srgbClr val="FF0000"/>
                </a:solidFill>
                <a:latin typeface="Calibri"/>
                <a:cs typeface="Calibri"/>
              </a:rPr>
              <a:t>Μπορεί</a:t>
            </a:r>
            <a:r>
              <a:rPr sz="1100" spc="50" dirty="0">
                <a:solidFill>
                  <a:srgbClr val="FF0000"/>
                </a:solidFill>
                <a:latin typeface="Calibri"/>
                <a:cs typeface="Calibri"/>
              </a:rPr>
              <a:t> </a:t>
            </a:r>
            <a:r>
              <a:rPr sz="1100" spc="125" dirty="0">
                <a:solidFill>
                  <a:srgbClr val="FF0000"/>
                </a:solidFill>
                <a:latin typeface="Calibri"/>
                <a:cs typeface="Calibri"/>
              </a:rPr>
              <a:t>ένας</a:t>
            </a:r>
            <a:r>
              <a:rPr sz="1100" spc="50" dirty="0">
                <a:solidFill>
                  <a:srgbClr val="FF0000"/>
                </a:solidFill>
                <a:latin typeface="Calibri"/>
                <a:cs typeface="Calibri"/>
              </a:rPr>
              <a:t> </a:t>
            </a:r>
            <a:r>
              <a:rPr sz="1100" spc="120" dirty="0">
                <a:solidFill>
                  <a:srgbClr val="FF0000"/>
                </a:solidFill>
                <a:latin typeface="Calibri"/>
                <a:cs typeface="Calibri"/>
              </a:rPr>
              <a:t>επιτιθέμενος</a:t>
            </a:r>
            <a:r>
              <a:rPr sz="1100" spc="50" dirty="0">
                <a:solidFill>
                  <a:srgbClr val="FF0000"/>
                </a:solidFill>
                <a:latin typeface="Calibri"/>
                <a:cs typeface="Calibri"/>
              </a:rPr>
              <a:t> </a:t>
            </a:r>
            <a:r>
              <a:rPr sz="1100" spc="135" dirty="0">
                <a:solidFill>
                  <a:srgbClr val="FF0000"/>
                </a:solidFill>
                <a:latin typeface="Calibri"/>
                <a:cs typeface="Calibri"/>
              </a:rPr>
              <a:t>να</a:t>
            </a:r>
            <a:r>
              <a:rPr sz="1100" spc="55" dirty="0">
                <a:solidFill>
                  <a:srgbClr val="FF0000"/>
                </a:solidFill>
                <a:latin typeface="Calibri"/>
                <a:cs typeface="Calibri"/>
              </a:rPr>
              <a:t> </a:t>
            </a:r>
            <a:r>
              <a:rPr sz="1100" spc="120" dirty="0">
                <a:solidFill>
                  <a:srgbClr val="FF0000"/>
                </a:solidFill>
                <a:latin typeface="Calibri"/>
                <a:cs typeface="Calibri"/>
              </a:rPr>
              <a:t>βρει</a:t>
            </a:r>
            <a:r>
              <a:rPr sz="1100" spc="60" dirty="0">
                <a:solidFill>
                  <a:srgbClr val="FF0000"/>
                </a:solidFill>
                <a:latin typeface="Calibri"/>
                <a:cs typeface="Calibri"/>
              </a:rPr>
              <a:t> </a:t>
            </a:r>
            <a:r>
              <a:rPr sz="1100" spc="125" dirty="0">
                <a:solidFill>
                  <a:srgbClr val="FF0000"/>
                </a:solidFill>
                <a:latin typeface="Calibri"/>
                <a:cs typeface="Calibri"/>
              </a:rPr>
              <a:t>?</a:t>
            </a:r>
            <a:endParaRPr sz="1100">
              <a:latin typeface="Calibri"/>
              <a:cs typeface="Calibri"/>
            </a:endParaRPr>
          </a:p>
          <a:p>
            <a:pPr marL="287020" marR="5080" indent="-274320">
              <a:lnSpc>
                <a:spcPct val="86400"/>
              </a:lnSpc>
              <a:spcBef>
                <a:spcPts val="730"/>
              </a:spcBef>
              <a:tabLst>
                <a:tab pos="286385" algn="l"/>
              </a:tabLst>
            </a:pPr>
            <a:r>
              <a:rPr sz="1400" spc="-229" dirty="0">
                <a:solidFill>
                  <a:srgbClr val="FFFFFF"/>
                </a:solidFill>
                <a:latin typeface="Calibri"/>
                <a:cs typeface="Calibri"/>
              </a:rPr>
              <a:t>—	</a:t>
            </a:r>
            <a:r>
              <a:rPr sz="1100" spc="95" dirty="0">
                <a:solidFill>
                  <a:srgbClr val="FFFFFF"/>
                </a:solidFill>
                <a:latin typeface="Calibri"/>
                <a:cs typeface="Calibri"/>
              </a:rPr>
              <a:t>ΝΑΙ:</a:t>
            </a:r>
            <a:r>
              <a:rPr sz="1100" spc="45" dirty="0">
                <a:solidFill>
                  <a:srgbClr val="FFFFFF"/>
                </a:solidFill>
                <a:latin typeface="Calibri"/>
                <a:cs typeface="Calibri"/>
              </a:rPr>
              <a:t> </a:t>
            </a:r>
            <a:r>
              <a:rPr sz="1100" spc="105" dirty="0">
                <a:solidFill>
                  <a:srgbClr val="FFFFFF"/>
                </a:solidFill>
                <a:latin typeface="Calibri"/>
                <a:cs typeface="Calibri"/>
              </a:rPr>
              <a:t>με</a:t>
            </a:r>
            <a:r>
              <a:rPr sz="1100" spc="45" dirty="0">
                <a:solidFill>
                  <a:srgbClr val="FFFFFF"/>
                </a:solidFill>
                <a:latin typeface="Calibri"/>
                <a:cs typeface="Calibri"/>
              </a:rPr>
              <a:t> </a:t>
            </a:r>
            <a:r>
              <a:rPr sz="1100" spc="100" dirty="0">
                <a:solidFill>
                  <a:srgbClr val="FFFFFF"/>
                </a:solidFill>
                <a:latin typeface="Calibri"/>
                <a:cs typeface="Calibri"/>
              </a:rPr>
              <a:t>επίθεση</a:t>
            </a:r>
            <a:r>
              <a:rPr sz="1100" spc="45" dirty="0">
                <a:solidFill>
                  <a:srgbClr val="FFFFFF"/>
                </a:solidFill>
                <a:latin typeface="Calibri"/>
                <a:cs typeface="Calibri"/>
              </a:rPr>
              <a:t> </a:t>
            </a:r>
            <a:r>
              <a:rPr sz="1100" spc="90" dirty="0">
                <a:solidFill>
                  <a:srgbClr val="FFFFFF"/>
                </a:solidFill>
                <a:latin typeface="Calibri"/>
                <a:cs typeface="Calibri"/>
              </a:rPr>
              <a:t>bruteforce</a:t>
            </a:r>
            <a:r>
              <a:rPr sz="1100" spc="40" dirty="0">
                <a:solidFill>
                  <a:srgbClr val="FFFFFF"/>
                </a:solidFill>
                <a:latin typeface="Calibri"/>
                <a:cs typeface="Calibri"/>
              </a:rPr>
              <a:t> </a:t>
            </a:r>
            <a:r>
              <a:rPr sz="1100" spc="120" dirty="0">
                <a:solidFill>
                  <a:srgbClr val="FFFFFF"/>
                </a:solidFill>
                <a:latin typeface="Calibri"/>
                <a:cs typeface="Calibri"/>
              </a:rPr>
              <a:t>μέσω</a:t>
            </a:r>
            <a:r>
              <a:rPr sz="1100" spc="45" dirty="0">
                <a:solidFill>
                  <a:srgbClr val="FFFFFF"/>
                </a:solidFill>
                <a:latin typeface="Calibri"/>
                <a:cs typeface="Calibri"/>
              </a:rPr>
              <a:t> </a:t>
            </a:r>
            <a:r>
              <a:rPr sz="1100" spc="95" dirty="0">
                <a:solidFill>
                  <a:srgbClr val="FFFFFF"/>
                </a:solidFill>
                <a:latin typeface="Calibri"/>
                <a:cs typeface="Calibri"/>
              </a:rPr>
              <a:t>εξαντλητικής</a:t>
            </a:r>
            <a:r>
              <a:rPr sz="1100" spc="45" dirty="0">
                <a:solidFill>
                  <a:srgbClr val="FFFFFF"/>
                </a:solidFill>
                <a:latin typeface="Calibri"/>
                <a:cs typeface="Calibri"/>
              </a:rPr>
              <a:t> </a:t>
            </a:r>
            <a:r>
              <a:rPr sz="1100" spc="95" dirty="0">
                <a:solidFill>
                  <a:srgbClr val="FFFFFF"/>
                </a:solidFill>
                <a:latin typeface="Calibri"/>
                <a:cs typeface="Calibri"/>
              </a:rPr>
              <a:t>αναζήτησης </a:t>
            </a:r>
            <a:r>
              <a:rPr sz="1100" spc="-235" dirty="0">
                <a:solidFill>
                  <a:srgbClr val="FFFFFF"/>
                </a:solidFill>
                <a:latin typeface="Calibri"/>
                <a:cs typeface="Calibri"/>
              </a:rPr>
              <a:t> </a:t>
            </a:r>
            <a:r>
              <a:rPr sz="1100" spc="90" dirty="0">
                <a:solidFill>
                  <a:srgbClr val="FFFFFF"/>
                </a:solidFill>
                <a:latin typeface="Calibri"/>
                <a:cs typeface="Calibri"/>
              </a:rPr>
              <a:t>κλειδιών.</a:t>
            </a:r>
            <a:endParaRPr sz="1100">
              <a:latin typeface="Calibri"/>
              <a:cs typeface="Calibri"/>
            </a:endParaRPr>
          </a:p>
          <a:p>
            <a:pPr marL="12700">
              <a:lnSpc>
                <a:spcPct val="100000"/>
              </a:lnSpc>
              <a:spcBef>
                <a:spcPts val="245"/>
              </a:spcBef>
              <a:tabLst>
                <a:tab pos="285750" algn="l"/>
              </a:tabLst>
            </a:pPr>
            <a:r>
              <a:rPr sz="1400" dirty="0">
                <a:solidFill>
                  <a:srgbClr val="FFFFFF"/>
                </a:solidFill>
                <a:latin typeface="Courier New"/>
                <a:cs typeface="Courier New"/>
              </a:rPr>
              <a:t>o	</a:t>
            </a:r>
            <a:r>
              <a:rPr sz="1100" spc="85" dirty="0">
                <a:solidFill>
                  <a:srgbClr val="FFFFFF"/>
                </a:solidFill>
                <a:latin typeface="Calibri"/>
                <a:cs typeface="Calibri"/>
              </a:rPr>
              <a:t>ο</a:t>
            </a:r>
            <a:r>
              <a:rPr sz="1100" spc="35" dirty="0">
                <a:solidFill>
                  <a:srgbClr val="FFFFFF"/>
                </a:solidFill>
                <a:latin typeface="Calibri"/>
                <a:cs typeface="Calibri"/>
              </a:rPr>
              <a:t> </a:t>
            </a:r>
            <a:r>
              <a:rPr sz="1100" spc="80" dirty="0">
                <a:solidFill>
                  <a:srgbClr val="FFFFFF"/>
                </a:solidFill>
                <a:latin typeface="Calibri"/>
                <a:cs typeface="Calibri"/>
              </a:rPr>
              <a:t>χώρος</a:t>
            </a:r>
            <a:r>
              <a:rPr sz="1100" spc="40" dirty="0">
                <a:solidFill>
                  <a:srgbClr val="FFFFFF"/>
                </a:solidFill>
                <a:latin typeface="Calibri"/>
                <a:cs typeface="Calibri"/>
              </a:rPr>
              <a:t> </a:t>
            </a:r>
            <a:r>
              <a:rPr sz="1100" spc="80" dirty="0">
                <a:solidFill>
                  <a:srgbClr val="FFFFFF"/>
                </a:solidFill>
                <a:latin typeface="Calibri"/>
                <a:cs typeface="Calibri"/>
              </a:rPr>
              <a:t>των</a:t>
            </a:r>
            <a:r>
              <a:rPr sz="1100" spc="35" dirty="0">
                <a:solidFill>
                  <a:srgbClr val="FFFFFF"/>
                </a:solidFill>
                <a:latin typeface="Calibri"/>
                <a:cs typeface="Calibri"/>
              </a:rPr>
              <a:t> </a:t>
            </a:r>
            <a:r>
              <a:rPr sz="1100" spc="70" dirty="0">
                <a:solidFill>
                  <a:srgbClr val="FFFFFF"/>
                </a:solidFill>
                <a:latin typeface="Calibri"/>
                <a:cs typeface="Calibri"/>
              </a:rPr>
              <a:t>κλειδιών</a:t>
            </a:r>
            <a:r>
              <a:rPr sz="1100" spc="40" dirty="0">
                <a:solidFill>
                  <a:srgbClr val="FFFFFF"/>
                </a:solidFill>
                <a:latin typeface="Calibri"/>
                <a:cs typeface="Calibri"/>
              </a:rPr>
              <a:t> </a:t>
            </a:r>
            <a:r>
              <a:rPr sz="1100" spc="65" dirty="0">
                <a:solidFill>
                  <a:srgbClr val="FFFFFF"/>
                </a:solidFill>
                <a:latin typeface="Calibri"/>
                <a:cs typeface="Calibri"/>
              </a:rPr>
              <a:t>είναι</a:t>
            </a:r>
            <a:r>
              <a:rPr sz="1100" spc="35" dirty="0">
                <a:solidFill>
                  <a:srgbClr val="FFFFFF"/>
                </a:solidFill>
                <a:latin typeface="Calibri"/>
                <a:cs typeface="Calibri"/>
              </a:rPr>
              <a:t> </a:t>
            </a:r>
            <a:r>
              <a:rPr sz="1100" spc="70" dirty="0">
                <a:solidFill>
                  <a:srgbClr val="FFFFFF"/>
                </a:solidFill>
                <a:latin typeface="Calibri"/>
                <a:cs typeface="Calibri"/>
              </a:rPr>
              <a:t>μικρός</a:t>
            </a:r>
            <a:r>
              <a:rPr sz="1100" spc="40" dirty="0">
                <a:solidFill>
                  <a:srgbClr val="FFFFFF"/>
                </a:solidFill>
                <a:latin typeface="Calibri"/>
                <a:cs typeface="Calibri"/>
              </a:rPr>
              <a:t> </a:t>
            </a:r>
            <a:r>
              <a:rPr sz="1100" spc="70" dirty="0">
                <a:solidFill>
                  <a:srgbClr val="FFFFFF"/>
                </a:solidFill>
                <a:latin typeface="Calibri"/>
                <a:cs typeface="Calibri"/>
              </a:rPr>
              <a:t>(&lt;=</a:t>
            </a:r>
            <a:r>
              <a:rPr sz="1100" spc="35" dirty="0">
                <a:solidFill>
                  <a:srgbClr val="FFFFFF"/>
                </a:solidFill>
                <a:latin typeface="Calibri"/>
                <a:cs typeface="Calibri"/>
              </a:rPr>
              <a:t> </a:t>
            </a:r>
            <a:r>
              <a:rPr sz="1100" spc="80" dirty="0">
                <a:solidFill>
                  <a:srgbClr val="FFFFFF"/>
                </a:solidFill>
                <a:latin typeface="Calibri"/>
                <a:cs typeface="Calibri"/>
              </a:rPr>
              <a:t>26</a:t>
            </a:r>
            <a:r>
              <a:rPr sz="1100" spc="40" dirty="0">
                <a:solidFill>
                  <a:srgbClr val="FFFFFF"/>
                </a:solidFill>
                <a:latin typeface="Calibri"/>
                <a:cs typeface="Calibri"/>
              </a:rPr>
              <a:t> </a:t>
            </a:r>
            <a:r>
              <a:rPr sz="1100" spc="75" dirty="0">
                <a:solidFill>
                  <a:srgbClr val="FFFFFF"/>
                </a:solidFill>
                <a:latin typeface="Calibri"/>
                <a:cs typeface="Calibri"/>
              </a:rPr>
              <a:t>πιθανά</a:t>
            </a:r>
            <a:r>
              <a:rPr sz="1100" spc="40" dirty="0">
                <a:solidFill>
                  <a:srgbClr val="FFFFFF"/>
                </a:solidFill>
                <a:latin typeface="Calibri"/>
                <a:cs typeface="Calibri"/>
              </a:rPr>
              <a:t> </a:t>
            </a:r>
            <a:r>
              <a:rPr sz="1100" spc="60" dirty="0">
                <a:solidFill>
                  <a:srgbClr val="FFFFFF"/>
                </a:solidFill>
                <a:latin typeface="Calibri"/>
                <a:cs typeface="Calibri"/>
              </a:rPr>
              <a:t>κλειδιά).</a:t>
            </a:r>
            <a:endParaRPr sz="1100">
              <a:latin typeface="Calibri"/>
              <a:cs typeface="Calibri"/>
            </a:endParaRPr>
          </a:p>
          <a:p>
            <a:pPr marL="12700">
              <a:lnSpc>
                <a:spcPct val="100000"/>
              </a:lnSpc>
              <a:spcBef>
                <a:spcPts val="305"/>
              </a:spcBef>
              <a:tabLst>
                <a:tab pos="285750" algn="l"/>
              </a:tabLst>
            </a:pPr>
            <a:r>
              <a:rPr sz="1400" spc="-229" dirty="0">
                <a:solidFill>
                  <a:srgbClr val="FF0000"/>
                </a:solidFill>
                <a:latin typeface="Calibri"/>
                <a:cs typeface="Calibri"/>
              </a:rPr>
              <a:t>—	</a:t>
            </a:r>
            <a:r>
              <a:rPr sz="1100" spc="110" dirty="0">
                <a:solidFill>
                  <a:srgbClr val="FF0000"/>
                </a:solidFill>
                <a:latin typeface="Calibri"/>
                <a:cs typeface="Calibri"/>
              </a:rPr>
              <a:t>Πόσο</a:t>
            </a:r>
            <a:r>
              <a:rPr sz="1100" spc="20" dirty="0">
                <a:solidFill>
                  <a:srgbClr val="FF0000"/>
                </a:solidFill>
                <a:latin typeface="Calibri"/>
                <a:cs typeface="Calibri"/>
              </a:rPr>
              <a:t> </a:t>
            </a:r>
            <a:r>
              <a:rPr sz="1100" spc="100" dirty="0">
                <a:solidFill>
                  <a:srgbClr val="FF0000"/>
                </a:solidFill>
                <a:latin typeface="Calibri"/>
                <a:cs typeface="Calibri"/>
              </a:rPr>
              <a:t>κρυπτογραφημένο</a:t>
            </a:r>
            <a:r>
              <a:rPr sz="1100" spc="20" dirty="0">
                <a:solidFill>
                  <a:srgbClr val="FF0000"/>
                </a:solidFill>
                <a:latin typeface="Calibri"/>
                <a:cs typeface="Calibri"/>
              </a:rPr>
              <a:t> </a:t>
            </a:r>
            <a:r>
              <a:rPr sz="1100" spc="85" dirty="0">
                <a:solidFill>
                  <a:srgbClr val="FF0000"/>
                </a:solidFill>
                <a:latin typeface="Calibri"/>
                <a:cs typeface="Calibri"/>
              </a:rPr>
              <a:t>κείμενο</a:t>
            </a:r>
            <a:r>
              <a:rPr sz="1100" spc="20" dirty="0">
                <a:solidFill>
                  <a:srgbClr val="FF0000"/>
                </a:solidFill>
                <a:latin typeface="Calibri"/>
                <a:cs typeface="Calibri"/>
              </a:rPr>
              <a:t> </a:t>
            </a:r>
            <a:r>
              <a:rPr sz="1100" spc="80" dirty="0">
                <a:solidFill>
                  <a:srgbClr val="FF0000"/>
                </a:solidFill>
                <a:latin typeface="Calibri"/>
                <a:cs typeface="Calibri"/>
              </a:rPr>
              <a:t>απαιτείται;</a:t>
            </a:r>
            <a:endParaRPr sz="1100">
              <a:latin typeface="Calibri"/>
              <a:cs typeface="Calibri"/>
            </a:endParaRPr>
          </a:p>
        </p:txBody>
      </p:sp>
      <p:sp>
        <p:nvSpPr>
          <p:cNvPr id="5" name="object 5"/>
          <p:cNvSpPr txBox="1"/>
          <p:nvPr/>
        </p:nvSpPr>
        <p:spPr>
          <a:xfrm>
            <a:off x="1381760" y="3664018"/>
            <a:ext cx="4979670" cy="792480"/>
          </a:xfrm>
          <a:prstGeom prst="rect">
            <a:avLst/>
          </a:prstGeom>
        </p:spPr>
        <p:txBody>
          <a:bodyPr vert="horz" wrap="square" lIns="0" tIns="30480" rIns="0" bIns="0" rtlCol="0">
            <a:spAutoFit/>
          </a:bodyPr>
          <a:lstStyle/>
          <a:p>
            <a:pPr marL="12700">
              <a:lnSpc>
                <a:spcPct val="100000"/>
              </a:lnSpc>
              <a:spcBef>
                <a:spcPts val="240"/>
              </a:spcBef>
              <a:tabLst>
                <a:tab pos="285750" algn="l"/>
              </a:tabLst>
            </a:pPr>
            <a:r>
              <a:rPr sz="1400" dirty="0">
                <a:solidFill>
                  <a:srgbClr val="FFBA00"/>
                </a:solidFill>
                <a:latin typeface="Courier New"/>
                <a:cs typeface="Courier New"/>
              </a:rPr>
              <a:t>o	</a:t>
            </a:r>
            <a:r>
              <a:rPr sz="1100" spc="45" dirty="0">
                <a:solidFill>
                  <a:srgbClr val="FFFFFF"/>
                </a:solidFill>
                <a:latin typeface="Calibri"/>
                <a:cs typeface="Calibri"/>
              </a:rPr>
              <a:t>Μαθήματα:</a:t>
            </a:r>
            <a:endParaRPr sz="1100" dirty="0">
              <a:latin typeface="Calibri"/>
              <a:cs typeface="Calibri"/>
            </a:endParaRPr>
          </a:p>
          <a:p>
            <a:pPr marL="286385" indent="-273685">
              <a:lnSpc>
                <a:spcPct val="100000"/>
              </a:lnSpc>
              <a:spcBef>
                <a:spcPts val="505"/>
              </a:spcBef>
              <a:buSzPct val="127272"/>
              <a:buChar char="—"/>
              <a:tabLst>
                <a:tab pos="285750" algn="l"/>
                <a:tab pos="286385" algn="l"/>
              </a:tabLst>
            </a:pPr>
            <a:r>
              <a:rPr sz="1100" spc="145" dirty="0">
                <a:solidFill>
                  <a:srgbClr val="FFFFFF"/>
                </a:solidFill>
                <a:latin typeface="Calibri"/>
                <a:cs typeface="Calibri"/>
              </a:rPr>
              <a:t>Ο</a:t>
            </a:r>
            <a:r>
              <a:rPr sz="1100" spc="40" dirty="0">
                <a:solidFill>
                  <a:srgbClr val="FFFFFF"/>
                </a:solidFill>
                <a:latin typeface="Calibri"/>
                <a:cs typeface="Calibri"/>
              </a:rPr>
              <a:t> </a:t>
            </a:r>
            <a:r>
              <a:rPr sz="1100" spc="110" dirty="0">
                <a:solidFill>
                  <a:srgbClr val="FFFFFF"/>
                </a:solidFill>
                <a:latin typeface="Calibri"/>
                <a:cs typeface="Calibri"/>
              </a:rPr>
              <a:t>χώρος</a:t>
            </a:r>
            <a:r>
              <a:rPr sz="1100" spc="45" dirty="0">
                <a:solidFill>
                  <a:srgbClr val="FFFFFF"/>
                </a:solidFill>
                <a:latin typeface="Calibri"/>
                <a:cs typeface="Calibri"/>
              </a:rPr>
              <a:t> </a:t>
            </a:r>
            <a:r>
              <a:rPr sz="1100" spc="95" dirty="0">
                <a:solidFill>
                  <a:srgbClr val="FFFFFF"/>
                </a:solidFill>
                <a:latin typeface="Calibri"/>
                <a:cs typeface="Calibri"/>
              </a:rPr>
              <a:t>κλειδιού</a:t>
            </a:r>
            <a:r>
              <a:rPr sz="1100" spc="45" dirty="0">
                <a:solidFill>
                  <a:srgbClr val="FFFFFF"/>
                </a:solidFill>
                <a:latin typeface="Calibri"/>
                <a:cs typeface="Calibri"/>
              </a:rPr>
              <a:t> </a:t>
            </a:r>
            <a:r>
              <a:rPr sz="1100" spc="100" dirty="0">
                <a:solidFill>
                  <a:srgbClr val="FFFFFF"/>
                </a:solidFill>
                <a:latin typeface="Calibri"/>
                <a:cs typeface="Calibri"/>
              </a:rPr>
              <a:t>πρέπει</a:t>
            </a:r>
            <a:r>
              <a:rPr sz="1100" spc="45" dirty="0">
                <a:solidFill>
                  <a:srgbClr val="FFFFFF"/>
                </a:solidFill>
                <a:latin typeface="Calibri"/>
                <a:cs typeface="Calibri"/>
              </a:rPr>
              <a:t> </a:t>
            </a:r>
            <a:r>
              <a:rPr sz="1100" spc="110" dirty="0">
                <a:solidFill>
                  <a:srgbClr val="FFFFFF"/>
                </a:solidFill>
                <a:latin typeface="Calibri"/>
                <a:cs typeface="Calibri"/>
              </a:rPr>
              <a:t>να</a:t>
            </a:r>
            <a:r>
              <a:rPr sz="1100" spc="45" dirty="0">
                <a:solidFill>
                  <a:srgbClr val="FFFFFF"/>
                </a:solidFill>
                <a:latin typeface="Calibri"/>
                <a:cs typeface="Calibri"/>
              </a:rPr>
              <a:t> </a:t>
            </a:r>
            <a:r>
              <a:rPr sz="1100" spc="85" dirty="0">
                <a:solidFill>
                  <a:srgbClr val="FFFFFF"/>
                </a:solidFill>
                <a:latin typeface="Calibri"/>
                <a:cs typeface="Calibri"/>
              </a:rPr>
              <a:t>είναι</a:t>
            </a:r>
            <a:r>
              <a:rPr sz="1100" spc="50" dirty="0">
                <a:solidFill>
                  <a:srgbClr val="FFFFFF"/>
                </a:solidFill>
                <a:latin typeface="Calibri"/>
                <a:cs typeface="Calibri"/>
              </a:rPr>
              <a:t> </a:t>
            </a:r>
            <a:r>
              <a:rPr sz="1100" spc="95" dirty="0">
                <a:solidFill>
                  <a:srgbClr val="FFFFFF"/>
                </a:solidFill>
                <a:latin typeface="Calibri"/>
                <a:cs typeface="Calibri"/>
              </a:rPr>
              <a:t>αρκετά</a:t>
            </a:r>
            <a:r>
              <a:rPr sz="1100" spc="40" dirty="0">
                <a:solidFill>
                  <a:srgbClr val="FFFFFF"/>
                </a:solidFill>
                <a:latin typeface="Calibri"/>
                <a:cs typeface="Calibri"/>
              </a:rPr>
              <a:t> </a:t>
            </a:r>
            <a:r>
              <a:rPr sz="1100" spc="95" dirty="0">
                <a:solidFill>
                  <a:srgbClr val="FFFFFF"/>
                </a:solidFill>
                <a:latin typeface="Calibri"/>
                <a:cs typeface="Calibri"/>
              </a:rPr>
              <a:t>μεγάλος.</a:t>
            </a:r>
            <a:endParaRPr sz="1100" dirty="0">
              <a:latin typeface="Calibri"/>
              <a:cs typeface="Calibri"/>
            </a:endParaRPr>
          </a:p>
          <a:p>
            <a:pPr marL="286385" indent="-273685">
              <a:lnSpc>
                <a:spcPct val="100000"/>
              </a:lnSpc>
              <a:spcBef>
                <a:spcPts val="350"/>
              </a:spcBef>
              <a:buSzPct val="127272"/>
              <a:buChar char="—"/>
              <a:tabLst>
                <a:tab pos="285750" algn="l"/>
                <a:tab pos="286385" algn="l"/>
              </a:tabLst>
            </a:pPr>
            <a:r>
              <a:rPr sz="1100" spc="135" dirty="0">
                <a:solidFill>
                  <a:srgbClr val="FFFFFF"/>
                </a:solidFill>
                <a:latin typeface="Calibri"/>
                <a:cs typeface="Calibri"/>
              </a:rPr>
              <a:t>Η</a:t>
            </a:r>
            <a:r>
              <a:rPr sz="1100" spc="45" dirty="0">
                <a:solidFill>
                  <a:srgbClr val="FFFFFF"/>
                </a:solidFill>
                <a:latin typeface="Calibri"/>
                <a:cs typeface="Calibri"/>
              </a:rPr>
              <a:t> </a:t>
            </a:r>
            <a:r>
              <a:rPr sz="1100" spc="95" dirty="0">
                <a:solidFill>
                  <a:srgbClr val="FFFFFF"/>
                </a:solidFill>
                <a:latin typeface="Calibri"/>
                <a:cs typeface="Calibri"/>
              </a:rPr>
              <a:t>εξαντλητική</a:t>
            </a:r>
            <a:r>
              <a:rPr sz="1100" spc="45" dirty="0">
                <a:solidFill>
                  <a:srgbClr val="FFFFFF"/>
                </a:solidFill>
                <a:latin typeface="Calibri"/>
                <a:cs typeface="Calibri"/>
              </a:rPr>
              <a:t> </a:t>
            </a:r>
            <a:r>
              <a:rPr sz="1100" spc="105" dirty="0">
                <a:solidFill>
                  <a:srgbClr val="FFFFFF"/>
                </a:solidFill>
                <a:latin typeface="Calibri"/>
                <a:cs typeface="Calibri"/>
              </a:rPr>
              <a:t>αναζήτηση</a:t>
            </a:r>
            <a:r>
              <a:rPr sz="1100" spc="50" dirty="0">
                <a:solidFill>
                  <a:srgbClr val="FFFFFF"/>
                </a:solidFill>
                <a:latin typeface="Calibri"/>
                <a:cs typeface="Calibri"/>
              </a:rPr>
              <a:t> </a:t>
            </a:r>
            <a:r>
              <a:rPr sz="1100" spc="95" dirty="0">
                <a:solidFill>
                  <a:srgbClr val="FFFFFF"/>
                </a:solidFill>
                <a:latin typeface="Calibri"/>
                <a:cs typeface="Calibri"/>
              </a:rPr>
              <a:t>κλειδιών</a:t>
            </a:r>
            <a:r>
              <a:rPr sz="1100" spc="45" dirty="0">
                <a:solidFill>
                  <a:srgbClr val="FFFFFF"/>
                </a:solidFill>
                <a:latin typeface="Calibri"/>
                <a:cs typeface="Calibri"/>
              </a:rPr>
              <a:t> </a:t>
            </a:r>
            <a:r>
              <a:rPr sz="1100" spc="100" dirty="0">
                <a:solidFill>
                  <a:srgbClr val="FFFFFF"/>
                </a:solidFill>
                <a:latin typeface="Calibri"/>
                <a:cs typeface="Calibri"/>
              </a:rPr>
              <a:t>μπορεί</a:t>
            </a:r>
            <a:r>
              <a:rPr sz="1100" spc="50" dirty="0">
                <a:solidFill>
                  <a:srgbClr val="FFFFFF"/>
                </a:solidFill>
                <a:latin typeface="Calibri"/>
                <a:cs typeface="Calibri"/>
              </a:rPr>
              <a:t> </a:t>
            </a:r>
            <a:r>
              <a:rPr sz="1100" spc="110" dirty="0">
                <a:solidFill>
                  <a:srgbClr val="FFFFFF"/>
                </a:solidFill>
                <a:latin typeface="Calibri"/>
                <a:cs typeface="Calibri"/>
              </a:rPr>
              <a:t>να</a:t>
            </a:r>
            <a:r>
              <a:rPr sz="1100" spc="50" dirty="0">
                <a:solidFill>
                  <a:srgbClr val="FFFFFF"/>
                </a:solidFill>
                <a:latin typeface="Calibri"/>
                <a:cs typeface="Calibri"/>
              </a:rPr>
              <a:t> </a:t>
            </a:r>
            <a:r>
              <a:rPr sz="1100" spc="85" dirty="0">
                <a:solidFill>
                  <a:srgbClr val="FFFFFF"/>
                </a:solidFill>
                <a:latin typeface="Calibri"/>
                <a:cs typeface="Calibri"/>
              </a:rPr>
              <a:t>είναι</a:t>
            </a:r>
            <a:r>
              <a:rPr sz="1100" spc="55" dirty="0">
                <a:solidFill>
                  <a:srgbClr val="FFFFFF"/>
                </a:solidFill>
                <a:latin typeface="Calibri"/>
                <a:cs typeface="Calibri"/>
              </a:rPr>
              <a:t> </a:t>
            </a:r>
            <a:r>
              <a:rPr sz="1100" spc="90" dirty="0">
                <a:solidFill>
                  <a:srgbClr val="FFFFFF"/>
                </a:solidFill>
                <a:latin typeface="Calibri"/>
                <a:cs typeface="Calibri"/>
              </a:rPr>
              <a:t>αποτελεσματική.</a:t>
            </a:r>
            <a:endParaRPr sz="1100" dirty="0">
              <a:latin typeface="Calibri"/>
              <a:cs typeface="Calibri"/>
            </a:endParaRPr>
          </a:p>
        </p:txBody>
      </p:sp>
      <p:sp>
        <p:nvSpPr>
          <p:cNvPr id="6" name="object 6"/>
          <p:cNvSpPr txBox="1"/>
          <p:nvPr/>
        </p:nvSpPr>
        <p:spPr>
          <a:xfrm>
            <a:off x="10534332" y="5712459"/>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5</a:t>
            </a:r>
            <a:endParaRPr sz="1100">
              <a:latin typeface="Arial"/>
              <a:cs typeface="Arial"/>
            </a:endParaRPr>
          </a:p>
        </p:txBody>
      </p:sp>
      <p:pic>
        <p:nvPicPr>
          <p:cNvPr id="7" name="object 7"/>
          <p:cNvPicPr/>
          <p:nvPr/>
        </p:nvPicPr>
        <p:blipFill>
          <a:blip r:embed="rId2" cstate="print"/>
          <a:stretch>
            <a:fillRect/>
          </a:stretch>
        </p:blipFill>
        <p:spPr>
          <a:xfrm>
            <a:off x="7119937" y="5536882"/>
            <a:ext cx="1530032" cy="612140"/>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81710" y="616902"/>
            <a:ext cx="8102600" cy="513080"/>
          </a:xfrm>
          <a:prstGeom prst="rect">
            <a:avLst/>
          </a:prstGeom>
        </p:spPr>
        <p:txBody>
          <a:bodyPr vert="horz" wrap="square" lIns="0" tIns="12700" rIns="0" bIns="0" rtlCol="0">
            <a:spAutoFit/>
          </a:bodyPr>
          <a:lstStyle/>
          <a:p>
            <a:pPr marL="12700">
              <a:lnSpc>
                <a:spcPct val="100000"/>
              </a:lnSpc>
              <a:spcBef>
                <a:spcPts val="100"/>
              </a:spcBef>
            </a:pPr>
            <a:r>
              <a:rPr sz="3200" spc="150" dirty="0">
                <a:solidFill>
                  <a:srgbClr val="FFFFFF"/>
                </a:solidFill>
              </a:rPr>
              <a:t>Μονο-αλφαβητικός</a:t>
            </a:r>
            <a:r>
              <a:rPr sz="3200" spc="100" dirty="0">
                <a:solidFill>
                  <a:srgbClr val="FFFFFF"/>
                </a:solidFill>
              </a:rPr>
              <a:t> </a:t>
            </a:r>
            <a:r>
              <a:rPr sz="3200" spc="140" dirty="0">
                <a:solidFill>
                  <a:srgbClr val="FFFFFF"/>
                </a:solidFill>
              </a:rPr>
              <a:t>κώδικας</a:t>
            </a:r>
            <a:r>
              <a:rPr sz="3200" spc="40" dirty="0">
                <a:solidFill>
                  <a:srgbClr val="FFFFFF"/>
                </a:solidFill>
              </a:rPr>
              <a:t> </a:t>
            </a:r>
            <a:r>
              <a:rPr sz="3200" spc="155" dirty="0">
                <a:solidFill>
                  <a:srgbClr val="FFFFFF"/>
                </a:solidFill>
              </a:rPr>
              <a:t>υποκατάστασης</a:t>
            </a:r>
            <a:endParaRPr sz="3200"/>
          </a:p>
        </p:txBody>
      </p:sp>
      <p:sp>
        <p:nvSpPr>
          <p:cNvPr id="4" name="object 4"/>
          <p:cNvSpPr txBox="1"/>
          <p:nvPr/>
        </p:nvSpPr>
        <p:spPr>
          <a:xfrm>
            <a:off x="1111885" y="1443354"/>
            <a:ext cx="9363710" cy="2118529"/>
          </a:xfrm>
          <a:prstGeom prst="rect">
            <a:avLst/>
          </a:prstGeom>
        </p:spPr>
        <p:txBody>
          <a:bodyPr vert="horz" wrap="square" lIns="0" tIns="0" rIns="0" bIns="0" rtlCol="0">
            <a:spAutoFit/>
          </a:bodyPr>
          <a:lstStyle/>
          <a:p>
            <a:pPr marL="50800">
              <a:lnSpc>
                <a:spcPts val="1480"/>
              </a:lnSpc>
              <a:tabLst>
                <a:tab pos="323850" algn="l"/>
              </a:tabLst>
            </a:pPr>
            <a:r>
              <a:rPr sz="2400" dirty="0">
                <a:solidFill>
                  <a:srgbClr val="FFBA00"/>
                </a:solidFill>
                <a:latin typeface="Courier New"/>
                <a:cs typeface="Courier New"/>
              </a:rPr>
              <a:t>o	</a:t>
            </a:r>
            <a:r>
              <a:rPr sz="2400" spc="125" dirty="0">
                <a:solidFill>
                  <a:srgbClr val="FFFFFF"/>
                </a:solidFill>
                <a:latin typeface="Calibri"/>
                <a:cs typeface="Calibri"/>
              </a:rPr>
              <a:t>Ο</a:t>
            </a:r>
            <a:r>
              <a:rPr sz="2400" spc="50" dirty="0">
                <a:solidFill>
                  <a:srgbClr val="FFFFFF"/>
                </a:solidFill>
                <a:latin typeface="Calibri"/>
                <a:cs typeface="Calibri"/>
              </a:rPr>
              <a:t> </a:t>
            </a:r>
            <a:r>
              <a:rPr sz="2400" spc="110" dirty="0">
                <a:solidFill>
                  <a:srgbClr val="FFFFFF"/>
                </a:solidFill>
                <a:latin typeface="Calibri"/>
                <a:cs typeface="Calibri"/>
              </a:rPr>
              <a:t>χώρος</a:t>
            </a:r>
            <a:r>
              <a:rPr sz="2400" spc="55" dirty="0">
                <a:solidFill>
                  <a:srgbClr val="FFFFFF"/>
                </a:solidFill>
                <a:latin typeface="Calibri"/>
                <a:cs typeface="Calibri"/>
              </a:rPr>
              <a:t> </a:t>
            </a:r>
            <a:r>
              <a:rPr sz="2400" spc="110" dirty="0">
                <a:solidFill>
                  <a:srgbClr val="FFFFFF"/>
                </a:solidFill>
                <a:latin typeface="Calibri"/>
                <a:cs typeface="Calibri"/>
              </a:rPr>
              <a:t>των</a:t>
            </a:r>
            <a:r>
              <a:rPr sz="2400" spc="50" dirty="0">
                <a:solidFill>
                  <a:srgbClr val="FFFFFF"/>
                </a:solidFill>
                <a:latin typeface="Calibri"/>
                <a:cs typeface="Calibri"/>
              </a:rPr>
              <a:t> </a:t>
            </a:r>
            <a:r>
              <a:rPr sz="2400" spc="90" dirty="0">
                <a:solidFill>
                  <a:srgbClr val="FFFFFF"/>
                </a:solidFill>
                <a:latin typeface="Calibri"/>
                <a:cs typeface="Calibri"/>
              </a:rPr>
              <a:t>κλειδιών:</a:t>
            </a:r>
            <a:r>
              <a:rPr sz="2400" spc="55" dirty="0">
                <a:solidFill>
                  <a:srgbClr val="FFFFFF"/>
                </a:solidFill>
                <a:latin typeface="Calibri"/>
                <a:cs typeface="Calibri"/>
              </a:rPr>
              <a:t> </a:t>
            </a:r>
            <a:r>
              <a:rPr sz="2400" spc="100" dirty="0">
                <a:solidFill>
                  <a:srgbClr val="FFFFFF"/>
                </a:solidFill>
                <a:latin typeface="Calibri"/>
                <a:cs typeface="Calibri"/>
              </a:rPr>
              <a:t>όλες</a:t>
            </a:r>
            <a:r>
              <a:rPr sz="2400" spc="55" dirty="0">
                <a:solidFill>
                  <a:srgbClr val="FFFFFF"/>
                </a:solidFill>
                <a:latin typeface="Calibri"/>
                <a:cs typeface="Calibri"/>
              </a:rPr>
              <a:t> </a:t>
            </a:r>
            <a:r>
              <a:rPr sz="2400" spc="85" dirty="0">
                <a:solidFill>
                  <a:srgbClr val="FFFFFF"/>
                </a:solidFill>
                <a:latin typeface="Calibri"/>
                <a:cs typeface="Calibri"/>
              </a:rPr>
              <a:t>οι</a:t>
            </a:r>
            <a:r>
              <a:rPr sz="2400" spc="55" dirty="0">
                <a:solidFill>
                  <a:srgbClr val="FFFFFF"/>
                </a:solidFill>
                <a:latin typeface="Calibri"/>
                <a:cs typeface="Calibri"/>
              </a:rPr>
              <a:t> </a:t>
            </a:r>
            <a:r>
              <a:rPr sz="2400" spc="95" dirty="0" err="1">
                <a:solidFill>
                  <a:srgbClr val="FFFFFF"/>
                </a:solidFill>
                <a:latin typeface="Calibri"/>
                <a:cs typeface="Calibri"/>
              </a:rPr>
              <a:t>μετ</a:t>
            </a:r>
            <a:r>
              <a:rPr sz="2400" spc="95" dirty="0">
                <a:solidFill>
                  <a:srgbClr val="FFFFFF"/>
                </a:solidFill>
                <a:latin typeface="Calibri"/>
                <a:cs typeface="Calibri"/>
              </a:rPr>
              <a:t>αθέσεις</a:t>
            </a:r>
            <a:r>
              <a:rPr sz="2400" spc="50" dirty="0">
                <a:solidFill>
                  <a:srgbClr val="FFFFFF"/>
                </a:solidFill>
                <a:latin typeface="Calibri"/>
                <a:cs typeface="Calibri"/>
              </a:rPr>
              <a:t> </a:t>
            </a:r>
            <a:r>
              <a:rPr lang="el-GR" sz="2400" b="0" i="0" u="none" strike="noStrike" baseline="0" dirty="0">
                <a:solidFill>
                  <a:srgbClr val="FFFFFF"/>
                </a:solidFill>
                <a:latin typeface="CenturyGothic"/>
              </a:rPr>
              <a:t>Σ = {A, B, C, …, Z}</a:t>
            </a:r>
            <a:endParaRPr sz="2400" dirty="0">
              <a:latin typeface="Calibri"/>
              <a:cs typeface="Calibri"/>
            </a:endParaRPr>
          </a:p>
          <a:p>
            <a:pPr marL="50800">
              <a:lnSpc>
                <a:spcPct val="100000"/>
              </a:lnSpc>
              <a:spcBef>
                <a:spcPts val="1340"/>
              </a:spcBef>
              <a:tabLst>
                <a:tab pos="323850" algn="l"/>
              </a:tabLst>
            </a:pPr>
            <a:r>
              <a:rPr sz="2400" dirty="0">
                <a:solidFill>
                  <a:srgbClr val="FFBA00"/>
                </a:solidFill>
                <a:latin typeface="Courier New"/>
                <a:cs typeface="Courier New"/>
              </a:rPr>
              <a:t>o	</a:t>
            </a:r>
            <a:r>
              <a:rPr sz="2400" spc="110" dirty="0">
                <a:solidFill>
                  <a:srgbClr val="FFFFFF"/>
                </a:solidFill>
                <a:latin typeface="Calibri"/>
                <a:cs typeface="Calibri"/>
              </a:rPr>
              <a:t>Κρυπτογράφηση</a:t>
            </a:r>
            <a:r>
              <a:rPr sz="2400" spc="35" dirty="0">
                <a:solidFill>
                  <a:srgbClr val="FFFFFF"/>
                </a:solidFill>
                <a:latin typeface="Calibri"/>
                <a:cs typeface="Calibri"/>
              </a:rPr>
              <a:t> </a:t>
            </a:r>
            <a:r>
              <a:rPr sz="2400" spc="105" dirty="0">
                <a:solidFill>
                  <a:srgbClr val="FFFFFF"/>
                </a:solidFill>
                <a:latin typeface="Calibri"/>
                <a:cs typeface="Calibri"/>
              </a:rPr>
              <a:t>με</a:t>
            </a:r>
            <a:r>
              <a:rPr sz="2400" spc="40" dirty="0">
                <a:solidFill>
                  <a:srgbClr val="FFFFFF"/>
                </a:solidFill>
                <a:latin typeface="Calibri"/>
                <a:cs typeface="Calibri"/>
              </a:rPr>
              <a:t> </a:t>
            </a:r>
            <a:r>
              <a:rPr sz="2400" spc="85" dirty="0">
                <a:solidFill>
                  <a:srgbClr val="FFFFFF"/>
                </a:solidFill>
                <a:latin typeface="Calibri"/>
                <a:cs typeface="Calibri"/>
              </a:rPr>
              <a:t>κλειδί</a:t>
            </a:r>
            <a:r>
              <a:rPr sz="2400" spc="45" dirty="0">
                <a:solidFill>
                  <a:srgbClr val="FFFFFF"/>
                </a:solidFill>
                <a:latin typeface="Calibri"/>
                <a:cs typeface="Calibri"/>
              </a:rPr>
              <a:t> </a:t>
            </a:r>
            <a:r>
              <a:rPr sz="2400" spc="75" dirty="0">
                <a:solidFill>
                  <a:srgbClr val="FFFFFF"/>
                </a:solidFill>
                <a:latin typeface="Calibri"/>
                <a:cs typeface="Calibri"/>
              </a:rPr>
              <a:t>π:</a:t>
            </a:r>
            <a:endParaRPr sz="2400" dirty="0">
              <a:latin typeface="Calibri"/>
              <a:cs typeface="Calibri"/>
            </a:endParaRPr>
          </a:p>
          <a:p>
            <a:pPr marL="50800">
              <a:lnSpc>
                <a:spcPct val="100000"/>
              </a:lnSpc>
              <a:spcBef>
                <a:spcPts val="505"/>
              </a:spcBef>
              <a:tabLst>
                <a:tab pos="324485" algn="l"/>
              </a:tabLst>
            </a:pPr>
            <a:r>
              <a:rPr sz="2400" spc="-229" dirty="0">
                <a:solidFill>
                  <a:srgbClr val="FFFFFF"/>
                </a:solidFill>
                <a:latin typeface="Calibri"/>
                <a:cs typeface="Calibri"/>
              </a:rPr>
              <a:t>—	</a:t>
            </a:r>
            <a:r>
              <a:rPr sz="2400" spc="80" dirty="0">
                <a:solidFill>
                  <a:srgbClr val="FFFFFF"/>
                </a:solidFill>
                <a:latin typeface="Calibri"/>
                <a:cs typeface="Calibri"/>
              </a:rPr>
              <a:t>κάθε</a:t>
            </a:r>
            <a:r>
              <a:rPr sz="2400" spc="25" dirty="0">
                <a:solidFill>
                  <a:srgbClr val="FFFFFF"/>
                </a:solidFill>
                <a:latin typeface="Calibri"/>
                <a:cs typeface="Calibri"/>
              </a:rPr>
              <a:t> </a:t>
            </a:r>
            <a:r>
              <a:rPr sz="2400" spc="85" dirty="0">
                <a:solidFill>
                  <a:srgbClr val="FFFFFF"/>
                </a:solidFill>
                <a:latin typeface="Calibri"/>
                <a:cs typeface="Calibri"/>
              </a:rPr>
              <a:t>γράμμα</a:t>
            </a:r>
            <a:r>
              <a:rPr sz="2400" spc="35" dirty="0">
                <a:solidFill>
                  <a:srgbClr val="FFFFFF"/>
                </a:solidFill>
                <a:latin typeface="Calibri"/>
                <a:cs typeface="Calibri"/>
              </a:rPr>
              <a:t> </a:t>
            </a:r>
            <a:r>
              <a:rPr sz="2400" spc="75" dirty="0">
                <a:solidFill>
                  <a:srgbClr val="FFFFFF"/>
                </a:solidFill>
                <a:latin typeface="Calibri"/>
                <a:cs typeface="Calibri"/>
              </a:rPr>
              <a:t>στο</a:t>
            </a:r>
            <a:r>
              <a:rPr sz="2400" spc="30" dirty="0">
                <a:solidFill>
                  <a:srgbClr val="FFFFFF"/>
                </a:solidFill>
                <a:latin typeface="Calibri"/>
                <a:cs typeface="Calibri"/>
              </a:rPr>
              <a:t> </a:t>
            </a:r>
            <a:r>
              <a:rPr sz="2400" spc="85" dirty="0">
                <a:solidFill>
                  <a:srgbClr val="FFFFFF"/>
                </a:solidFill>
                <a:latin typeface="Calibri"/>
                <a:cs typeface="Calibri"/>
              </a:rPr>
              <a:t>απλό</a:t>
            </a:r>
            <a:r>
              <a:rPr sz="2400" spc="40" dirty="0">
                <a:solidFill>
                  <a:srgbClr val="FFFFFF"/>
                </a:solidFill>
                <a:latin typeface="Calibri"/>
                <a:cs typeface="Calibri"/>
              </a:rPr>
              <a:t> </a:t>
            </a:r>
            <a:r>
              <a:rPr sz="2400" spc="70" dirty="0">
                <a:solidFill>
                  <a:srgbClr val="FFFFFF"/>
                </a:solidFill>
                <a:latin typeface="Calibri"/>
                <a:cs typeface="Calibri"/>
              </a:rPr>
              <a:t>κείμενο</a:t>
            </a:r>
            <a:r>
              <a:rPr sz="2400" spc="25" dirty="0">
                <a:solidFill>
                  <a:srgbClr val="FFFFFF"/>
                </a:solidFill>
                <a:latin typeface="Calibri"/>
                <a:cs typeface="Calibri"/>
              </a:rPr>
              <a:t> </a:t>
            </a:r>
            <a:r>
              <a:rPr sz="2400" spc="70" dirty="0">
                <a:solidFill>
                  <a:srgbClr val="FFFFFF"/>
                </a:solidFill>
                <a:latin typeface="Calibri"/>
                <a:cs typeface="Calibri"/>
              </a:rPr>
              <a:t>αντικαθίσταται</a:t>
            </a:r>
            <a:r>
              <a:rPr sz="2400" spc="40" dirty="0">
                <a:solidFill>
                  <a:srgbClr val="FFFFFF"/>
                </a:solidFill>
                <a:latin typeface="Calibri"/>
                <a:cs typeface="Calibri"/>
              </a:rPr>
              <a:t> </a:t>
            </a:r>
            <a:r>
              <a:rPr sz="2400" spc="80" dirty="0">
                <a:solidFill>
                  <a:srgbClr val="FFFFFF"/>
                </a:solidFill>
                <a:latin typeface="Calibri"/>
                <a:cs typeface="Calibri"/>
              </a:rPr>
              <a:t>με</a:t>
            </a:r>
            <a:r>
              <a:rPr sz="2400" spc="30" dirty="0">
                <a:solidFill>
                  <a:srgbClr val="FFFFFF"/>
                </a:solidFill>
                <a:latin typeface="Calibri"/>
                <a:cs typeface="Calibri"/>
              </a:rPr>
              <a:t> </a:t>
            </a:r>
            <a:r>
              <a:rPr sz="2400" spc="50" dirty="0">
                <a:solidFill>
                  <a:srgbClr val="FFFFFF"/>
                </a:solidFill>
                <a:latin typeface="Calibri"/>
                <a:cs typeface="Calibri"/>
              </a:rPr>
              <a:t>π(X)</a:t>
            </a:r>
            <a:endParaRPr sz="2400" dirty="0">
              <a:latin typeface="Calibri"/>
              <a:cs typeface="Calibri"/>
            </a:endParaRPr>
          </a:p>
          <a:p>
            <a:pPr marL="50800">
              <a:lnSpc>
                <a:spcPct val="100000"/>
              </a:lnSpc>
              <a:spcBef>
                <a:spcPts val="1185"/>
              </a:spcBef>
              <a:tabLst>
                <a:tab pos="323850" algn="l"/>
              </a:tabLst>
            </a:pPr>
            <a:r>
              <a:rPr sz="2400" dirty="0">
                <a:solidFill>
                  <a:srgbClr val="FFBA00"/>
                </a:solidFill>
                <a:latin typeface="Courier New"/>
                <a:cs typeface="Courier New"/>
              </a:rPr>
              <a:t>o	</a:t>
            </a:r>
            <a:r>
              <a:rPr sz="2400" spc="110" dirty="0">
                <a:solidFill>
                  <a:srgbClr val="FFFFFF"/>
                </a:solidFill>
                <a:latin typeface="Calibri"/>
                <a:cs typeface="Calibri"/>
              </a:rPr>
              <a:t>Αποκρυπτογράφηση</a:t>
            </a:r>
            <a:r>
              <a:rPr sz="2400" spc="40" dirty="0">
                <a:solidFill>
                  <a:srgbClr val="FFFFFF"/>
                </a:solidFill>
                <a:latin typeface="Calibri"/>
                <a:cs typeface="Calibri"/>
              </a:rPr>
              <a:t> </a:t>
            </a:r>
            <a:r>
              <a:rPr sz="2400" spc="105" dirty="0">
                <a:solidFill>
                  <a:srgbClr val="FFFFFF"/>
                </a:solidFill>
                <a:latin typeface="Calibri"/>
                <a:cs typeface="Calibri"/>
              </a:rPr>
              <a:t>με</a:t>
            </a:r>
            <a:r>
              <a:rPr sz="2400" spc="40" dirty="0">
                <a:solidFill>
                  <a:srgbClr val="FFFFFF"/>
                </a:solidFill>
                <a:latin typeface="Calibri"/>
                <a:cs typeface="Calibri"/>
              </a:rPr>
              <a:t> </a:t>
            </a:r>
            <a:r>
              <a:rPr sz="2400" spc="85" dirty="0">
                <a:solidFill>
                  <a:srgbClr val="FFFFFF"/>
                </a:solidFill>
                <a:latin typeface="Calibri"/>
                <a:cs typeface="Calibri"/>
              </a:rPr>
              <a:t>κλειδί</a:t>
            </a:r>
            <a:r>
              <a:rPr sz="2400" spc="45" dirty="0">
                <a:solidFill>
                  <a:srgbClr val="FFFFFF"/>
                </a:solidFill>
                <a:latin typeface="Calibri"/>
                <a:cs typeface="Calibri"/>
              </a:rPr>
              <a:t> </a:t>
            </a:r>
            <a:r>
              <a:rPr sz="2400" spc="75" dirty="0">
                <a:solidFill>
                  <a:srgbClr val="FFFFFF"/>
                </a:solidFill>
                <a:latin typeface="Calibri"/>
                <a:cs typeface="Calibri"/>
              </a:rPr>
              <a:t>π:</a:t>
            </a:r>
            <a:endParaRPr sz="2400" dirty="0">
              <a:latin typeface="Calibri"/>
              <a:cs typeface="Calibri"/>
            </a:endParaRPr>
          </a:p>
          <a:p>
            <a:pPr marL="50800">
              <a:lnSpc>
                <a:spcPct val="100000"/>
              </a:lnSpc>
              <a:spcBef>
                <a:spcPts val="505"/>
              </a:spcBef>
              <a:tabLst>
                <a:tab pos="324485" algn="l"/>
              </a:tabLst>
            </a:pPr>
            <a:r>
              <a:rPr sz="2400" spc="-229" dirty="0">
                <a:solidFill>
                  <a:srgbClr val="FFFFFF"/>
                </a:solidFill>
                <a:latin typeface="Calibri"/>
                <a:cs typeface="Calibri"/>
              </a:rPr>
              <a:t>—	</a:t>
            </a:r>
            <a:r>
              <a:rPr sz="2400" spc="105" dirty="0">
                <a:solidFill>
                  <a:srgbClr val="FFFFFF"/>
                </a:solidFill>
                <a:latin typeface="Calibri"/>
                <a:cs typeface="Calibri"/>
              </a:rPr>
              <a:t>κάθε</a:t>
            </a:r>
            <a:r>
              <a:rPr sz="2400" spc="45" dirty="0">
                <a:solidFill>
                  <a:srgbClr val="FFFFFF"/>
                </a:solidFill>
                <a:latin typeface="Calibri"/>
                <a:cs typeface="Calibri"/>
              </a:rPr>
              <a:t> </a:t>
            </a:r>
            <a:r>
              <a:rPr sz="2400" spc="110" dirty="0">
                <a:solidFill>
                  <a:srgbClr val="FFFFFF"/>
                </a:solidFill>
                <a:latin typeface="Calibri"/>
                <a:cs typeface="Calibri"/>
              </a:rPr>
              <a:t>γράμμα</a:t>
            </a:r>
            <a:r>
              <a:rPr sz="2400" spc="55" dirty="0">
                <a:solidFill>
                  <a:srgbClr val="FFFFFF"/>
                </a:solidFill>
                <a:latin typeface="Calibri"/>
                <a:cs typeface="Calibri"/>
              </a:rPr>
              <a:t> </a:t>
            </a:r>
            <a:r>
              <a:rPr sz="2400" spc="100" dirty="0">
                <a:solidFill>
                  <a:srgbClr val="FFFFFF"/>
                </a:solidFill>
                <a:latin typeface="Calibri"/>
                <a:cs typeface="Calibri"/>
              </a:rPr>
              <a:t>στο</a:t>
            </a:r>
            <a:r>
              <a:rPr sz="2400" spc="50" dirty="0">
                <a:solidFill>
                  <a:srgbClr val="FFFFFF"/>
                </a:solidFill>
                <a:latin typeface="Calibri"/>
                <a:cs typeface="Calibri"/>
              </a:rPr>
              <a:t> </a:t>
            </a:r>
            <a:r>
              <a:rPr sz="2400" spc="95" dirty="0">
                <a:solidFill>
                  <a:srgbClr val="FFFFFF"/>
                </a:solidFill>
                <a:latin typeface="Calibri"/>
                <a:cs typeface="Calibri"/>
              </a:rPr>
              <a:t>κείμενο</a:t>
            </a:r>
            <a:r>
              <a:rPr sz="2400" spc="45" dirty="0">
                <a:solidFill>
                  <a:srgbClr val="FFFFFF"/>
                </a:solidFill>
                <a:latin typeface="Calibri"/>
                <a:cs typeface="Calibri"/>
              </a:rPr>
              <a:t> </a:t>
            </a:r>
            <a:r>
              <a:rPr sz="2400" spc="95" dirty="0">
                <a:solidFill>
                  <a:srgbClr val="FFFFFF"/>
                </a:solidFill>
                <a:latin typeface="Calibri"/>
                <a:cs typeface="Calibri"/>
              </a:rPr>
              <a:t>αντικαθίσταται</a:t>
            </a:r>
            <a:r>
              <a:rPr sz="2400" spc="55" dirty="0">
                <a:solidFill>
                  <a:srgbClr val="FFFFFF"/>
                </a:solidFill>
                <a:latin typeface="Calibri"/>
                <a:cs typeface="Calibri"/>
              </a:rPr>
              <a:t> </a:t>
            </a:r>
            <a:r>
              <a:rPr sz="2400" spc="120" dirty="0">
                <a:solidFill>
                  <a:srgbClr val="FFFFFF"/>
                </a:solidFill>
                <a:latin typeface="Calibri"/>
                <a:cs typeface="Calibri"/>
              </a:rPr>
              <a:t>από</a:t>
            </a:r>
            <a:r>
              <a:rPr sz="2400" spc="60" dirty="0">
                <a:solidFill>
                  <a:srgbClr val="FFFFFF"/>
                </a:solidFill>
                <a:latin typeface="Calibri"/>
                <a:cs typeface="Calibri"/>
              </a:rPr>
              <a:t> </a:t>
            </a:r>
            <a:r>
              <a:rPr sz="2400" spc="89" baseline="19841" dirty="0">
                <a:solidFill>
                  <a:srgbClr val="FFFFFF"/>
                </a:solidFill>
                <a:latin typeface="Calibri"/>
                <a:cs typeface="Calibri"/>
              </a:rPr>
              <a:t>το</a:t>
            </a:r>
            <a:r>
              <a:rPr sz="2400" spc="44" baseline="19841" dirty="0">
                <a:solidFill>
                  <a:srgbClr val="FFFFFF"/>
                </a:solidFill>
                <a:latin typeface="Calibri"/>
                <a:cs typeface="Calibri"/>
              </a:rPr>
              <a:t> </a:t>
            </a:r>
            <a:r>
              <a:rPr sz="2400" spc="82" baseline="19841" dirty="0">
                <a:solidFill>
                  <a:srgbClr val="FFFFFF"/>
                </a:solidFill>
                <a:latin typeface="Calibri"/>
                <a:cs typeface="Calibri"/>
              </a:rPr>
              <a:t>π-1(</a:t>
            </a:r>
            <a:r>
              <a:rPr sz="2400" spc="55" dirty="0">
                <a:solidFill>
                  <a:srgbClr val="FFFFFF"/>
                </a:solidFill>
                <a:latin typeface="Calibri"/>
                <a:cs typeface="Calibri"/>
              </a:rPr>
              <a:t>Y)</a:t>
            </a:r>
            <a:endParaRPr sz="2400" dirty="0">
              <a:latin typeface="Calibri"/>
              <a:cs typeface="Calibri"/>
            </a:endParaRPr>
          </a:p>
        </p:txBody>
      </p:sp>
      <p:sp>
        <p:nvSpPr>
          <p:cNvPr id="5" name="object 5"/>
          <p:cNvSpPr txBox="1"/>
          <p:nvPr/>
        </p:nvSpPr>
        <p:spPr>
          <a:xfrm>
            <a:off x="1149984" y="3515677"/>
            <a:ext cx="7765415" cy="1236236"/>
          </a:xfrm>
          <a:prstGeom prst="rect">
            <a:avLst/>
          </a:prstGeom>
        </p:spPr>
        <p:txBody>
          <a:bodyPr vert="horz" wrap="square" lIns="0" tIns="12700" rIns="0" bIns="0" rtlCol="0">
            <a:spAutoFit/>
          </a:bodyPr>
          <a:lstStyle/>
          <a:p>
            <a:pPr marL="12700">
              <a:lnSpc>
                <a:spcPct val="100000"/>
              </a:lnSpc>
              <a:spcBef>
                <a:spcPts val="100"/>
              </a:spcBef>
            </a:pPr>
            <a:r>
              <a:rPr sz="1100" b="1" spc="70" dirty="0">
                <a:solidFill>
                  <a:srgbClr val="FF0000"/>
                </a:solidFill>
                <a:latin typeface="Calibri"/>
                <a:cs typeface="Calibri"/>
              </a:rPr>
              <a:t>Παράδειγμα:</a:t>
            </a:r>
            <a:endParaRPr sz="1100" dirty="0">
              <a:latin typeface="Calibri"/>
              <a:cs typeface="Calibri"/>
            </a:endParaRPr>
          </a:p>
          <a:p>
            <a:pPr>
              <a:lnSpc>
                <a:spcPct val="100000"/>
              </a:lnSpc>
              <a:spcBef>
                <a:spcPts val="20"/>
              </a:spcBef>
            </a:pPr>
            <a:endParaRPr sz="1450" dirty="0">
              <a:latin typeface="Calibri"/>
              <a:cs typeface="Calibri"/>
            </a:endParaRPr>
          </a:p>
          <a:p>
            <a:pPr algn="l"/>
            <a:r>
              <a:rPr lang="pt-BR" sz="1800" b="0" i="0" u="none" strike="noStrike" baseline="0" dirty="0">
                <a:solidFill>
                  <a:srgbClr val="FFFFFF"/>
                </a:solidFill>
                <a:latin typeface="CourierNewPSMT"/>
              </a:rPr>
              <a:t>A B C D E F G H I J K L M N O P Q R S T U V W X Y Z</a:t>
            </a:r>
          </a:p>
          <a:p>
            <a:pPr algn="l"/>
            <a:r>
              <a:rPr lang="el-GR" sz="1800" b="0" i="0" u="none" strike="noStrike" baseline="0" dirty="0">
                <a:solidFill>
                  <a:srgbClr val="FFFFFF"/>
                </a:solidFill>
                <a:latin typeface="CenturyGothic"/>
              </a:rPr>
              <a:t>π= </a:t>
            </a:r>
            <a:r>
              <a:rPr lang="en-US" sz="1800" b="0" i="0" u="none" strike="noStrike" baseline="0" dirty="0">
                <a:solidFill>
                  <a:srgbClr val="FFFFFF"/>
                </a:solidFill>
                <a:latin typeface="CourierNewPSMT"/>
              </a:rPr>
              <a:t>B A D C Z H W Y G O Q X S V T R N M L K J I P F E U</a:t>
            </a:r>
          </a:p>
          <a:p>
            <a:pPr algn="l"/>
            <a:r>
              <a:rPr lang="en-US" sz="1800" b="0" i="0" u="none" strike="noStrike" baseline="0" dirty="0">
                <a:solidFill>
                  <a:srgbClr val="6600CD"/>
                </a:solidFill>
                <a:latin typeface="CenturyGothic"/>
              </a:rPr>
              <a:t>BECAUSE </a:t>
            </a:r>
            <a:r>
              <a:rPr lang="en-US" sz="1800" b="0" i="0" u="none" strike="noStrike" baseline="0" dirty="0">
                <a:solidFill>
                  <a:srgbClr val="FFFFFF"/>
                </a:solidFill>
                <a:latin typeface="CenturyGothic"/>
              </a:rPr>
              <a:t>→ </a:t>
            </a:r>
            <a:r>
              <a:rPr lang="en-US" sz="1800" b="0" i="0" u="none" strike="noStrike" baseline="0" dirty="0">
                <a:solidFill>
                  <a:srgbClr val="CD0000"/>
                </a:solidFill>
                <a:latin typeface="CenturyGothic"/>
              </a:rPr>
              <a:t>AZDBJSZ</a:t>
            </a:r>
            <a:endParaRPr sz="1100" dirty="0">
              <a:latin typeface="Calibri"/>
              <a:cs typeface="Calibri"/>
            </a:endParaRPr>
          </a:p>
        </p:txBody>
      </p:sp>
      <p:sp>
        <p:nvSpPr>
          <p:cNvPr id="6" name="object 6"/>
          <p:cNvSpPr txBox="1"/>
          <p:nvPr/>
        </p:nvSpPr>
        <p:spPr>
          <a:xfrm>
            <a:off x="10740707" y="5142229"/>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6</a:t>
            </a:r>
            <a:endParaRPr sz="1100">
              <a:latin typeface="Arial"/>
              <a:cs typeface="Arial"/>
            </a:endParaRPr>
          </a:p>
        </p:txBody>
      </p:sp>
      <p:pic>
        <p:nvPicPr>
          <p:cNvPr id="7" name="object 7"/>
          <p:cNvPicPr/>
          <p:nvPr/>
        </p:nvPicPr>
        <p:blipFill>
          <a:blip r:embed="rId2" cstate="print"/>
          <a:stretch>
            <a:fillRect/>
          </a:stretch>
        </p:blipFill>
        <p:spPr>
          <a:xfrm>
            <a:off x="7119937" y="4966652"/>
            <a:ext cx="1530032" cy="612140"/>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60450" y="720725"/>
            <a:ext cx="8277859" cy="850265"/>
          </a:xfrm>
          <a:prstGeom prst="rect">
            <a:avLst/>
          </a:prstGeom>
        </p:spPr>
        <p:txBody>
          <a:bodyPr vert="horz" wrap="square" lIns="0" tIns="61594" rIns="0" bIns="0" rtlCol="0">
            <a:spAutoFit/>
          </a:bodyPr>
          <a:lstStyle/>
          <a:p>
            <a:pPr marL="12700" marR="5080">
              <a:lnSpc>
                <a:spcPts val="3080"/>
              </a:lnSpc>
              <a:spcBef>
                <a:spcPts val="484"/>
              </a:spcBef>
            </a:pPr>
            <a:r>
              <a:rPr spc="145" dirty="0">
                <a:solidFill>
                  <a:srgbClr val="FFFFFF"/>
                </a:solidFill>
              </a:rPr>
              <a:t>Δύναμη</a:t>
            </a:r>
            <a:r>
              <a:rPr spc="70" dirty="0">
                <a:solidFill>
                  <a:srgbClr val="FFFFFF"/>
                </a:solidFill>
              </a:rPr>
              <a:t> </a:t>
            </a:r>
            <a:r>
              <a:rPr spc="125" dirty="0">
                <a:solidFill>
                  <a:srgbClr val="FFFFFF"/>
                </a:solidFill>
              </a:rPr>
              <a:t>του</a:t>
            </a:r>
            <a:r>
              <a:rPr spc="70" dirty="0">
                <a:solidFill>
                  <a:srgbClr val="FFFFFF"/>
                </a:solidFill>
              </a:rPr>
              <a:t> </a:t>
            </a:r>
            <a:r>
              <a:rPr spc="130" dirty="0">
                <a:solidFill>
                  <a:srgbClr val="FFFFFF"/>
                </a:solidFill>
              </a:rPr>
              <a:t>μονο-αλφαβητικού</a:t>
            </a:r>
            <a:r>
              <a:rPr spc="80" dirty="0">
                <a:solidFill>
                  <a:srgbClr val="FFFFFF"/>
                </a:solidFill>
              </a:rPr>
              <a:t> </a:t>
            </a:r>
            <a:r>
              <a:rPr spc="125" dirty="0">
                <a:solidFill>
                  <a:srgbClr val="FFFFFF"/>
                </a:solidFill>
              </a:rPr>
              <a:t>κρυπτογραφήματος </a:t>
            </a:r>
            <a:r>
              <a:rPr spc="-700" dirty="0">
                <a:solidFill>
                  <a:srgbClr val="FFFFFF"/>
                </a:solidFill>
              </a:rPr>
              <a:t> </a:t>
            </a:r>
            <a:r>
              <a:rPr spc="135" dirty="0">
                <a:solidFill>
                  <a:srgbClr val="FFFFFF"/>
                </a:solidFill>
              </a:rPr>
              <a:t>υποκατάστασης</a:t>
            </a:r>
          </a:p>
        </p:txBody>
      </p:sp>
      <p:sp>
        <p:nvSpPr>
          <p:cNvPr id="4" name="object 4"/>
          <p:cNvSpPr txBox="1"/>
          <p:nvPr/>
        </p:nvSpPr>
        <p:spPr>
          <a:xfrm>
            <a:off x="1238885" y="1823855"/>
            <a:ext cx="2822575" cy="534670"/>
          </a:xfrm>
          <a:prstGeom prst="rect">
            <a:avLst/>
          </a:prstGeom>
        </p:spPr>
        <p:txBody>
          <a:bodyPr vert="horz" wrap="square" lIns="0" tIns="30480" rIns="0" bIns="0" rtlCol="0">
            <a:spAutoFit/>
          </a:bodyPr>
          <a:lstStyle/>
          <a:p>
            <a:pPr marL="12700">
              <a:lnSpc>
                <a:spcPct val="100000"/>
              </a:lnSpc>
              <a:spcBef>
                <a:spcPts val="240"/>
              </a:spcBef>
              <a:tabLst>
                <a:tab pos="285750" algn="l"/>
              </a:tabLst>
            </a:pPr>
            <a:r>
              <a:rPr sz="1400" dirty="0">
                <a:solidFill>
                  <a:srgbClr val="FFBA00"/>
                </a:solidFill>
                <a:latin typeface="Courier New"/>
                <a:cs typeface="Courier New"/>
              </a:rPr>
              <a:t>o	</a:t>
            </a:r>
            <a:r>
              <a:rPr sz="1100" spc="65" dirty="0">
                <a:solidFill>
                  <a:srgbClr val="FFFFFF"/>
                </a:solidFill>
                <a:latin typeface="Calibri"/>
                <a:cs typeface="Calibri"/>
              </a:rPr>
              <a:t>Η</a:t>
            </a:r>
            <a:r>
              <a:rPr sz="1100" spc="20" dirty="0">
                <a:solidFill>
                  <a:srgbClr val="FFFFFF"/>
                </a:solidFill>
                <a:latin typeface="Calibri"/>
                <a:cs typeface="Calibri"/>
              </a:rPr>
              <a:t> </a:t>
            </a:r>
            <a:r>
              <a:rPr sz="1100" spc="45" dirty="0">
                <a:solidFill>
                  <a:srgbClr val="FFFFFF"/>
                </a:solidFill>
                <a:latin typeface="Calibri"/>
                <a:cs typeface="Calibri"/>
              </a:rPr>
              <a:t>εξαντλητική</a:t>
            </a:r>
            <a:r>
              <a:rPr sz="1100" spc="20" dirty="0">
                <a:solidFill>
                  <a:srgbClr val="FFFFFF"/>
                </a:solidFill>
                <a:latin typeface="Calibri"/>
                <a:cs typeface="Calibri"/>
              </a:rPr>
              <a:t> </a:t>
            </a:r>
            <a:r>
              <a:rPr sz="1100" spc="50" dirty="0">
                <a:solidFill>
                  <a:srgbClr val="FFFFFF"/>
                </a:solidFill>
                <a:latin typeface="Calibri"/>
                <a:cs typeface="Calibri"/>
              </a:rPr>
              <a:t>αναζήτηση</a:t>
            </a:r>
            <a:r>
              <a:rPr sz="1100" spc="20" dirty="0">
                <a:solidFill>
                  <a:srgbClr val="FFFFFF"/>
                </a:solidFill>
                <a:latin typeface="Calibri"/>
                <a:cs typeface="Calibri"/>
              </a:rPr>
              <a:t> </a:t>
            </a:r>
            <a:r>
              <a:rPr sz="1100" spc="40" dirty="0">
                <a:solidFill>
                  <a:srgbClr val="FFFFFF"/>
                </a:solidFill>
                <a:latin typeface="Calibri"/>
                <a:cs typeface="Calibri"/>
              </a:rPr>
              <a:t>είναι</a:t>
            </a:r>
            <a:r>
              <a:rPr sz="1100" spc="30" dirty="0">
                <a:solidFill>
                  <a:srgbClr val="FFFFFF"/>
                </a:solidFill>
                <a:latin typeface="Calibri"/>
                <a:cs typeface="Calibri"/>
              </a:rPr>
              <a:t> </a:t>
            </a:r>
            <a:r>
              <a:rPr sz="1100" spc="40" dirty="0">
                <a:solidFill>
                  <a:srgbClr val="FFFFFF"/>
                </a:solidFill>
                <a:latin typeface="Calibri"/>
                <a:cs typeface="Calibri"/>
              </a:rPr>
              <a:t>δύσκολη</a:t>
            </a:r>
            <a:endParaRPr sz="1100" dirty="0">
              <a:latin typeface="Calibri"/>
              <a:cs typeface="Calibri"/>
            </a:endParaRPr>
          </a:p>
          <a:p>
            <a:pPr marL="12700">
              <a:lnSpc>
                <a:spcPct val="100000"/>
              </a:lnSpc>
              <a:spcBef>
                <a:spcPts val="505"/>
              </a:spcBef>
            </a:pPr>
            <a:r>
              <a:rPr sz="1400" dirty="0">
                <a:solidFill>
                  <a:srgbClr val="FFFFFF"/>
                </a:solidFill>
                <a:latin typeface="Courier New"/>
                <a:cs typeface="Courier New"/>
              </a:rPr>
              <a:t>o</a:t>
            </a:r>
            <a:endParaRPr sz="1400" dirty="0">
              <a:latin typeface="Courier New"/>
              <a:cs typeface="Courier New"/>
            </a:endParaRPr>
          </a:p>
        </p:txBody>
      </p:sp>
      <p:sp>
        <p:nvSpPr>
          <p:cNvPr id="5" name="object 5"/>
          <p:cNvSpPr txBox="1"/>
          <p:nvPr/>
        </p:nvSpPr>
        <p:spPr>
          <a:xfrm>
            <a:off x="1487169" y="2125979"/>
            <a:ext cx="6546850" cy="289823"/>
          </a:xfrm>
          <a:prstGeom prst="rect">
            <a:avLst/>
          </a:prstGeom>
        </p:spPr>
        <p:txBody>
          <a:bodyPr vert="horz" wrap="square" lIns="0" tIns="12700" rIns="0" bIns="0" rtlCol="0">
            <a:spAutoFit/>
          </a:bodyPr>
          <a:lstStyle/>
          <a:p>
            <a:pPr marL="38100">
              <a:lnSpc>
                <a:spcPct val="100000"/>
              </a:lnSpc>
              <a:spcBef>
                <a:spcPts val="100"/>
              </a:spcBef>
            </a:pPr>
            <a:r>
              <a:rPr lang="en-US" sz="1800" b="0" i="0" u="none" strike="noStrike" baseline="0" dirty="0">
                <a:solidFill>
                  <a:srgbClr val="FFFFFF"/>
                </a:solidFill>
                <a:latin typeface="CenturyGothic"/>
              </a:rPr>
              <a:t>key space size is 26! ≈ 4×1026 ≈ 288</a:t>
            </a:r>
            <a:endParaRPr sz="700" dirty="0">
              <a:latin typeface="Calibri"/>
              <a:cs typeface="Calibri"/>
            </a:endParaRPr>
          </a:p>
        </p:txBody>
      </p:sp>
      <p:sp>
        <p:nvSpPr>
          <p:cNvPr id="6" name="object 6"/>
          <p:cNvSpPr txBox="1"/>
          <p:nvPr/>
        </p:nvSpPr>
        <p:spPr>
          <a:xfrm>
            <a:off x="1238885" y="2979737"/>
            <a:ext cx="4916805" cy="356870"/>
          </a:xfrm>
          <a:prstGeom prst="rect">
            <a:avLst/>
          </a:prstGeom>
        </p:spPr>
        <p:txBody>
          <a:bodyPr vert="horz" wrap="square" lIns="0" tIns="0" rIns="0" bIns="0" rtlCol="0">
            <a:spAutoFit/>
          </a:bodyPr>
          <a:lstStyle/>
          <a:p>
            <a:pPr marL="12700">
              <a:lnSpc>
                <a:spcPts val="1435"/>
              </a:lnSpc>
              <a:tabLst>
                <a:tab pos="286385" algn="l"/>
              </a:tabLst>
            </a:pPr>
            <a:r>
              <a:rPr sz="1400" dirty="0">
                <a:solidFill>
                  <a:srgbClr val="FFBA00"/>
                </a:solidFill>
                <a:latin typeface="Courier New"/>
                <a:cs typeface="Courier New"/>
              </a:rPr>
              <a:t>o	</a:t>
            </a:r>
            <a:r>
              <a:rPr sz="1100" spc="70" dirty="0">
                <a:solidFill>
                  <a:srgbClr val="FFFFFF"/>
                </a:solidFill>
                <a:latin typeface="Calibri"/>
                <a:cs typeface="Calibri"/>
              </a:rPr>
              <a:t>Κυριαρχεί</a:t>
            </a:r>
            <a:r>
              <a:rPr sz="1100" spc="45" dirty="0">
                <a:solidFill>
                  <a:srgbClr val="FFFFFF"/>
                </a:solidFill>
                <a:latin typeface="Calibri"/>
                <a:cs typeface="Calibri"/>
              </a:rPr>
              <a:t> </a:t>
            </a:r>
            <a:r>
              <a:rPr sz="1100" spc="75" dirty="0">
                <a:solidFill>
                  <a:srgbClr val="FFFFFF"/>
                </a:solidFill>
                <a:latin typeface="Calibri"/>
                <a:cs typeface="Calibri"/>
              </a:rPr>
              <a:t>στην</a:t>
            </a:r>
            <a:r>
              <a:rPr sz="1100" spc="35" dirty="0">
                <a:solidFill>
                  <a:srgbClr val="FFFFFF"/>
                </a:solidFill>
                <a:latin typeface="Calibri"/>
                <a:cs typeface="Calibri"/>
              </a:rPr>
              <a:t> </a:t>
            </a:r>
            <a:r>
              <a:rPr sz="1100" spc="70" dirty="0">
                <a:solidFill>
                  <a:srgbClr val="FFFFFF"/>
                </a:solidFill>
                <a:latin typeface="Calibri"/>
                <a:cs typeface="Calibri"/>
              </a:rPr>
              <a:t>τέχνη</a:t>
            </a:r>
            <a:r>
              <a:rPr sz="1100" spc="40" dirty="0">
                <a:solidFill>
                  <a:srgbClr val="FFFFFF"/>
                </a:solidFill>
                <a:latin typeface="Calibri"/>
                <a:cs typeface="Calibri"/>
              </a:rPr>
              <a:t> </a:t>
            </a:r>
            <a:r>
              <a:rPr sz="1100" spc="70" dirty="0">
                <a:solidFill>
                  <a:srgbClr val="FFFFFF"/>
                </a:solidFill>
                <a:latin typeface="Calibri"/>
                <a:cs typeface="Calibri"/>
              </a:rPr>
              <a:t>της</a:t>
            </a:r>
            <a:r>
              <a:rPr sz="1100" spc="35" dirty="0">
                <a:solidFill>
                  <a:srgbClr val="FFFFFF"/>
                </a:solidFill>
                <a:latin typeface="Calibri"/>
                <a:cs typeface="Calibri"/>
              </a:rPr>
              <a:t> </a:t>
            </a:r>
            <a:r>
              <a:rPr sz="1100" spc="70" dirty="0">
                <a:solidFill>
                  <a:srgbClr val="FFFFFF"/>
                </a:solidFill>
                <a:latin typeface="Calibri"/>
                <a:cs typeface="Calibri"/>
              </a:rPr>
              <a:t>μυστικής</a:t>
            </a:r>
            <a:r>
              <a:rPr sz="1100" spc="35" dirty="0">
                <a:solidFill>
                  <a:srgbClr val="FFFFFF"/>
                </a:solidFill>
                <a:latin typeface="Calibri"/>
                <a:cs typeface="Calibri"/>
              </a:rPr>
              <a:t> </a:t>
            </a:r>
            <a:r>
              <a:rPr sz="1100" spc="80" dirty="0">
                <a:solidFill>
                  <a:srgbClr val="FFFFFF"/>
                </a:solidFill>
                <a:latin typeface="Calibri"/>
                <a:cs typeface="Calibri"/>
              </a:rPr>
              <a:t>εγγραφής</a:t>
            </a:r>
            <a:r>
              <a:rPr sz="1100" spc="40" dirty="0">
                <a:solidFill>
                  <a:srgbClr val="FFFFFF"/>
                </a:solidFill>
                <a:latin typeface="Calibri"/>
                <a:cs typeface="Calibri"/>
              </a:rPr>
              <a:t> </a:t>
            </a:r>
            <a:r>
              <a:rPr sz="1100" spc="70" dirty="0">
                <a:solidFill>
                  <a:srgbClr val="FFFFFF"/>
                </a:solidFill>
                <a:latin typeface="Calibri"/>
                <a:cs typeface="Calibri"/>
              </a:rPr>
              <a:t>καθ'</a:t>
            </a:r>
            <a:r>
              <a:rPr sz="1100" spc="40" dirty="0">
                <a:solidFill>
                  <a:srgbClr val="FFFFFF"/>
                </a:solidFill>
                <a:latin typeface="Calibri"/>
                <a:cs typeface="Calibri"/>
              </a:rPr>
              <a:t> </a:t>
            </a:r>
            <a:r>
              <a:rPr sz="1100" spc="80" dirty="0">
                <a:solidFill>
                  <a:srgbClr val="FFFFFF"/>
                </a:solidFill>
                <a:latin typeface="Calibri"/>
                <a:cs typeface="Calibri"/>
              </a:rPr>
              <a:t>όλη</a:t>
            </a:r>
            <a:r>
              <a:rPr sz="1100" spc="45" dirty="0">
                <a:solidFill>
                  <a:srgbClr val="FFFFFF"/>
                </a:solidFill>
                <a:latin typeface="Calibri"/>
                <a:cs typeface="Calibri"/>
              </a:rPr>
              <a:t> </a:t>
            </a:r>
            <a:r>
              <a:rPr sz="1100" spc="70" dirty="0">
                <a:solidFill>
                  <a:srgbClr val="FFFFFF"/>
                </a:solidFill>
                <a:latin typeface="Calibri"/>
                <a:cs typeface="Calibri"/>
              </a:rPr>
              <a:t>τη</a:t>
            </a:r>
            <a:r>
              <a:rPr sz="1100" spc="40" dirty="0">
                <a:solidFill>
                  <a:srgbClr val="FFFFFF"/>
                </a:solidFill>
                <a:latin typeface="Calibri"/>
                <a:cs typeface="Calibri"/>
              </a:rPr>
              <a:t> </a:t>
            </a:r>
            <a:r>
              <a:rPr sz="1100" spc="70" dirty="0">
                <a:solidFill>
                  <a:srgbClr val="FFFFFF"/>
                </a:solidFill>
                <a:latin typeface="Calibri"/>
                <a:cs typeface="Calibri"/>
              </a:rPr>
              <a:t>διάρκεια</a:t>
            </a:r>
            <a:r>
              <a:rPr sz="1100" spc="40" dirty="0">
                <a:solidFill>
                  <a:srgbClr val="FFFFFF"/>
                </a:solidFill>
                <a:latin typeface="Calibri"/>
                <a:cs typeface="Calibri"/>
              </a:rPr>
              <a:t> </a:t>
            </a:r>
            <a:r>
              <a:rPr sz="1100" spc="70" dirty="0">
                <a:solidFill>
                  <a:srgbClr val="FFFFFF"/>
                </a:solidFill>
                <a:latin typeface="Calibri"/>
                <a:cs typeface="Calibri"/>
              </a:rPr>
              <a:t>της</a:t>
            </a:r>
            <a:endParaRPr sz="1100" dirty="0">
              <a:latin typeface="Calibri"/>
              <a:cs typeface="Calibri"/>
            </a:endParaRPr>
          </a:p>
          <a:p>
            <a:pPr marL="287020">
              <a:lnSpc>
                <a:spcPts val="1275"/>
              </a:lnSpc>
            </a:pPr>
            <a:r>
              <a:rPr sz="1100" spc="80" dirty="0">
                <a:solidFill>
                  <a:srgbClr val="FFFFFF"/>
                </a:solidFill>
                <a:latin typeface="Calibri"/>
                <a:cs typeface="Calibri"/>
              </a:rPr>
              <a:t>πρώτης</a:t>
            </a:r>
            <a:r>
              <a:rPr sz="1100" spc="15" dirty="0">
                <a:solidFill>
                  <a:srgbClr val="FFFFFF"/>
                </a:solidFill>
                <a:latin typeface="Calibri"/>
                <a:cs typeface="Calibri"/>
              </a:rPr>
              <a:t> </a:t>
            </a:r>
            <a:r>
              <a:rPr sz="1100" spc="60" dirty="0">
                <a:solidFill>
                  <a:srgbClr val="FFFFFF"/>
                </a:solidFill>
                <a:latin typeface="Calibri"/>
                <a:cs typeface="Calibri"/>
              </a:rPr>
              <a:t>χιλιετίας</a:t>
            </a:r>
            <a:r>
              <a:rPr sz="1100" spc="25" dirty="0">
                <a:solidFill>
                  <a:srgbClr val="FFFFFF"/>
                </a:solidFill>
                <a:latin typeface="Calibri"/>
                <a:cs typeface="Calibri"/>
              </a:rPr>
              <a:t> </a:t>
            </a:r>
            <a:r>
              <a:rPr sz="1100" spc="60" dirty="0">
                <a:solidFill>
                  <a:srgbClr val="FFFFFF"/>
                </a:solidFill>
                <a:latin typeface="Calibri"/>
                <a:cs typeface="Calibri"/>
              </a:rPr>
              <a:t>μ.Χ.</a:t>
            </a:r>
            <a:endParaRPr sz="1100" dirty="0">
              <a:latin typeface="Calibri"/>
              <a:cs typeface="Calibri"/>
            </a:endParaRPr>
          </a:p>
        </p:txBody>
      </p:sp>
      <p:sp>
        <p:nvSpPr>
          <p:cNvPr id="7" name="object 7"/>
          <p:cNvSpPr txBox="1"/>
          <p:nvPr/>
        </p:nvSpPr>
        <p:spPr>
          <a:xfrm>
            <a:off x="1238885" y="3995737"/>
            <a:ext cx="3323590" cy="193040"/>
          </a:xfrm>
          <a:prstGeom prst="rect">
            <a:avLst/>
          </a:prstGeom>
        </p:spPr>
        <p:txBody>
          <a:bodyPr vert="horz" wrap="square" lIns="0" tIns="0" rIns="0" bIns="0" rtlCol="0">
            <a:spAutoFit/>
          </a:bodyPr>
          <a:lstStyle/>
          <a:p>
            <a:pPr marL="12700">
              <a:lnSpc>
                <a:spcPts val="1480"/>
              </a:lnSpc>
              <a:tabLst>
                <a:tab pos="285750" algn="l"/>
              </a:tabLst>
            </a:pPr>
            <a:r>
              <a:rPr sz="1400" dirty="0">
                <a:solidFill>
                  <a:srgbClr val="FFBA00"/>
                </a:solidFill>
                <a:latin typeface="Courier New"/>
                <a:cs typeface="Courier New"/>
              </a:rPr>
              <a:t>o	</a:t>
            </a:r>
            <a:r>
              <a:rPr sz="1100" spc="100" dirty="0">
                <a:solidFill>
                  <a:srgbClr val="FFFFFF"/>
                </a:solidFill>
                <a:latin typeface="Calibri"/>
                <a:cs typeface="Calibri"/>
              </a:rPr>
              <a:t>Πολλοί</a:t>
            </a:r>
            <a:r>
              <a:rPr sz="1100" spc="35" dirty="0">
                <a:solidFill>
                  <a:srgbClr val="FFFFFF"/>
                </a:solidFill>
                <a:latin typeface="Calibri"/>
                <a:cs typeface="Calibri"/>
              </a:rPr>
              <a:t> </a:t>
            </a:r>
            <a:r>
              <a:rPr sz="1100" spc="80" dirty="0">
                <a:solidFill>
                  <a:srgbClr val="FFFFFF"/>
                </a:solidFill>
                <a:latin typeface="Calibri"/>
                <a:cs typeface="Calibri"/>
              </a:rPr>
              <a:t>τότε</a:t>
            </a:r>
            <a:r>
              <a:rPr sz="1100" spc="-10" dirty="0">
                <a:solidFill>
                  <a:srgbClr val="FFFFFF"/>
                </a:solidFill>
                <a:latin typeface="Calibri"/>
                <a:cs typeface="Calibri"/>
              </a:rPr>
              <a:t> </a:t>
            </a:r>
            <a:r>
              <a:rPr sz="1100" spc="114" dirty="0">
                <a:solidFill>
                  <a:srgbClr val="FFFFFF"/>
                </a:solidFill>
                <a:latin typeface="Calibri"/>
                <a:cs typeface="Calibri"/>
              </a:rPr>
              <a:t>θεωρούσαν</a:t>
            </a:r>
            <a:r>
              <a:rPr sz="1100" spc="35" dirty="0">
                <a:solidFill>
                  <a:srgbClr val="FFFFFF"/>
                </a:solidFill>
                <a:latin typeface="Calibri"/>
                <a:cs typeface="Calibri"/>
              </a:rPr>
              <a:t> </a:t>
            </a:r>
            <a:r>
              <a:rPr sz="1100" spc="80" dirty="0">
                <a:solidFill>
                  <a:srgbClr val="FFFFFF"/>
                </a:solidFill>
                <a:latin typeface="Calibri"/>
                <a:cs typeface="Calibri"/>
              </a:rPr>
              <a:t>ότι</a:t>
            </a:r>
            <a:r>
              <a:rPr sz="1100" spc="45" dirty="0">
                <a:solidFill>
                  <a:srgbClr val="FFFFFF"/>
                </a:solidFill>
                <a:latin typeface="Calibri"/>
                <a:cs typeface="Calibri"/>
              </a:rPr>
              <a:t> </a:t>
            </a:r>
            <a:r>
              <a:rPr sz="1100" spc="105" dirty="0">
                <a:solidFill>
                  <a:srgbClr val="FFFFFF"/>
                </a:solidFill>
                <a:latin typeface="Calibri"/>
                <a:cs typeface="Calibri"/>
              </a:rPr>
              <a:t>ήταν</a:t>
            </a:r>
            <a:r>
              <a:rPr sz="1100" spc="40" dirty="0">
                <a:solidFill>
                  <a:srgbClr val="FFFFFF"/>
                </a:solidFill>
                <a:latin typeface="Calibri"/>
                <a:cs typeface="Calibri"/>
              </a:rPr>
              <a:t> </a:t>
            </a:r>
            <a:r>
              <a:rPr sz="1100" spc="105" dirty="0">
                <a:solidFill>
                  <a:srgbClr val="FFFFFF"/>
                </a:solidFill>
                <a:latin typeface="Calibri"/>
                <a:cs typeface="Calibri"/>
              </a:rPr>
              <a:t>άθραυστο.</a:t>
            </a:r>
            <a:endParaRPr sz="1100">
              <a:latin typeface="Calibri"/>
              <a:cs typeface="Calibri"/>
            </a:endParaRPr>
          </a:p>
        </p:txBody>
      </p:sp>
      <p:sp>
        <p:nvSpPr>
          <p:cNvPr id="8" name="object 8"/>
          <p:cNvSpPr txBox="1"/>
          <p:nvPr/>
        </p:nvSpPr>
        <p:spPr>
          <a:xfrm>
            <a:off x="1238885" y="4842827"/>
            <a:ext cx="1592580" cy="193040"/>
          </a:xfrm>
          <a:prstGeom prst="rect">
            <a:avLst/>
          </a:prstGeom>
        </p:spPr>
        <p:txBody>
          <a:bodyPr vert="horz" wrap="square" lIns="0" tIns="0" rIns="0" bIns="0" rtlCol="0">
            <a:spAutoFit/>
          </a:bodyPr>
          <a:lstStyle/>
          <a:p>
            <a:pPr marL="12700">
              <a:lnSpc>
                <a:spcPts val="1480"/>
              </a:lnSpc>
              <a:tabLst>
                <a:tab pos="285750" algn="l"/>
              </a:tabLst>
            </a:pPr>
            <a:r>
              <a:rPr sz="1400" dirty="0">
                <a:solidFill>
                  <a:srgbClr val="FFBA00"/>
                </a:solidFill>
                <a:latin typeface="Courier New"/>
                <a:cs typeface="Courier New"/>
              </a:rPr>
              <a:t>o	</a:t>
            </a:r>
            <a:r>
              <a:rPr sz="1100" spc="90" dirty="0">
                <a:solidFill>
                  <a:srgbClr val="FF0000"/>
                </a:solidFill>
                <a:latin typeface="Calibri"/>
                <a:cs typeface="Calibri"/>
              </a:rPr>
              <a:t>Πώς</a:t>
            </a:r>
            <a:r>
              <a:rPr sz="1100" spc="10" dirty="0">
                <a:solidFill>
                  <a:srgbClr val="FF0000"/>
                </a:solidFill>
                <a:latin typeface="Calibri"/>
                <a:cs typeface="Calibri"/>
              </a:rPr>
              <a:t> </a:t>
            </a:r>
            <a:r>
              <a:rPr sz="1100" spc="80" dirty="0">
                <a:solidFill>
                  <a:srgbClr val="FF0000"/>
                </a:solidFill>
                <a:latin typeface="Calibri"/>
                <a:cs typeface="Calibri"/>
              </a:rPr>
              <a:t>να</a:t>
            </a:r>
            <a:r>
              <a:rPr sz="1100" spc="10" dirty="0">
                <a:solidFill>
                  <a:srgbClr val="FF0000"/>
                </a:solidFill>
                <a:latin typeface="Calibri"/>
                <a:cs typeface="Calibri"/>
              </a:rPr>
              <a:t> </a:t>
            </a:r>
            <a:r>
              <a:rPr sz="1100" spc="60" dirty="0">
                <a:solidFill>
                  <a:srgbClr val="FF0000"/>
                </a:solidFill>
                <a:latin typeface="Calibri"/>
                <a:cs typeface="Calibri"/>
              </a:rPr>
              <a:t>το</a:t>
            </a:r>
            <a:r>
              <a:rPr sz="1100" spc="-10" dirty="0">
                <a:solidFill>
                  <a:srgbClr val="FF0000"/>
                </a:solidFill>
                <a:latin typeface="Calibri"/>
                <a:cs typeface="Calibri"/>
              </a:rPr>
              <a:t> </a:t>
            </a:r>
            <a:r>
              <a:rPr sz="1100" spc="75" dirty="0">
                <a:solidFill>
                  <a:srgbClr val="FF0000"/>
                </a:solidFill>
                <a:latin typeface="Calibri"/>
                <a:cs typeface="Calibri"/>
              </a:rPr>
              <a:t>σπάσετε;</a:t>
            </a:r>
            <a:endParaRPr sz="1100">
              <a:latin typeface="Calibri"/>
              <a:cs typeface="Calibri"/>
            </a:endParaRPr>
          </a:p>
        </p:txBody>
      </p:sp>
      <p:sp>
        <p:nvSpPr>
          <p:cNvPr id="9" name="object 9"/>
          <p:cNvSpPr txBox="1"/>
          <p:nvPr/>
        </p:nvSpPr>
        <p:spPr>
          <a:xfrm>
            <a:off x="10828972" y="5615304"/>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7</a:t>
            </a:r>
            <a:endParaRPr sz="1100">
              <a:latin typeface="Arial"/>
              <a:cs typeface="Arial"/>
            </a:endParaRPr>
          </a:p>
        </p:txBody>
      </p:sp>
      <p:pic>
        <p:nvPicPr>
          <p:cNvPr id="10" name="object 10"/>
          <p:cNvPicPr/>
          <p:nvPr/>
        </p:nvPicPr>
        <p:blipFill>
          <a:blip r:embed="rId2" cstate="print"/>
          <a:stretch>
            <a:fillRect/>
          </a:stretch>
        </p:blipFill>
        <p:spPr>
          <a:xfrm>
            <a:off x="7186612" y="5609907"/>
            <a:ext cx="1530032" cy="612140"/>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22655" y="583882"/>
            <a:ext cx="8329930" cy="1158240"/>
          </a:xfrm>
          <a:prstGeom prst="rect">
            <a:avLst/>
          </a:prstGeom>
        </p:spPr>
        <p:txBody>
          <a:bodyPr vert="horz" wrap="square" lIns="0" tIns="91440" rIns="0" bIns="0" rtlCol="0">
            <a:spAutoFit/>
          </a:bodyPr>
          <a:lstStyle/>
          <a:p>
            <a:pPr marL="12700">
              <a:lnSpc>
                <a:spcPct val="100000"/>
              </a:lnSpc>
              <a:spcBef>
                <a:spcPts val="720"/>
              </a:spcBef>
            </a:pPr>
            <a:r>
              <a:rPr sz="3200" spc="155" dirty="0">
                <a:solidFill>
                  <a:srgbClr val="FFFFFF"/>
                </a:solidFill>
              </a:rPr>
              <a:t>Κρυπτανάλυση</a:t>
            </a:r>
            <a:r>
              <a:rPr sz="3200" spc="60" dirty="0">
                <a:solidFill>
                  <a:srgbClr val="FFFFFF"/>
                </a:solidFill>
              </a:rPr>
              <a:t> </a:t>
            </a:r>
            <a:r>
              <a:rPr sz="3200" spc="160" dirty="0">
                <a:solidFill>
                  <a:srgbClr val="FFFFFF"/>
                </a:solidFill>
              </a:rPr>
              <a:t>των</a:t>
            </a:r>
            <a:r>
              <a:rPr sz="3200" spc="105" dirty="0">
                <a:solidFill>
                  <a:srgbClr val="FFFFFF"/>
                </a:solidFill>
              </a:rPr>
              <a:t> </a:t>
            </a:r>
            <a:r>
              <a:rPr sz="3200" spc="150" dirty="0">
                <a:solidFill>
                  <a:srgbClr val="FFFFFF"/>
                </a:solidFill>
              </a:rPr>
              <a:t>κρυπτών</a:t>
            </a:r>
            <a:r>
              <a:rPr sz="3200" spc="45" dirty="0">
                <a:solidFill>
                  <a:srgbClr val="FFFFFF"/>
                </a:solidFill>
              </a:rPr>
              <a:t> </a:t>
            </a:r>
            <a:r>
              <a:rPr sz="3200" spc="150" dirty="0">
                <a:solidFill>
                  <a:srgbClr val="FFFFFF"/>
                </a:solidFill>
              </a:rPr>
              <a:t>υποκατάστασης:</a:t>
            </a:r>
            <a:endParaRPr sz="3200"/>
          </a:p>
          <a:p>
            <a:pPr marL="12700">
              <a:lnSpc>
                <a:spcPct val="100000"/>
              </a:lnSpc>
              <a:spcBef>
                <a:spcPts val="620"/>
              </a:spcBef>
            </a:pPr>
            <a:r>
              <a:rPr sz="3200" spc="155" dirty="0">
                <a:solidFill>
                  <a:srgbClr val="FFFFFF"/>
                </a:solidFill>
                <a:latin typeface="Calibri"/>
                <a:cs typeface="Calibri"/>
              </a:rPr>
              <a:t>Ανάλυση</a:t>
            </a:r>
            <a:r>
              <a:rPr sz="3200" spc="110" dirty="0">
                <a:solidFill>
                  <a:srgbClr val="FFFFFF"/>
                </a:solidFill>
                <a:latin typeface="Calibri"/>
                <a:cs typeface="Calibri"/>
              </a:rPr>
              <a:t> </a:t>
            </a:r>
            <a:r>
              <a:rPr sz="3200" spc="150" dirty="0">
                <a:solidFill>
                  <a:srgbClr val="FFFFFF"/>
                </a:solidFill>
                <a:latin typeface="Calibri"/>
                <a:cs typeface="Calibri"/>
              </a:rPr>
              <a:t>συχνότητας</a:t>
            </a:r>
            <a:endParaRPr sz="3200">
              <a:latin typeface="Calibri"/>
              <a:cs typeface="Calibri"/>
            </a:endParaRPr>
          </a:p>
        </p:txBody>
      </p:sp>
      <p:sp>
        <p:nvSpPr>
          <p:cNvPr id="4" name="object 4"/>
          <p:cNvSpPr txBox="1"/>
          <p:nvPr/>
        </p:nvSpPr>
        <p:spPr>
          <a:xfrm>
            <a:off x="1234439" y="2384742"/>
            <a:ext cx="10443210" cy="2874010"/>
          </a:xfrm>
          <a:prstGeom prst="rect">
            <a:avLst/>
          </a:prstGeom>
        </p:spPr>
        <p:txBody>
          <a:bodyPr vert="horz" wrap="square" lIns="0" tIns="0" rIns="0" bIns="0" rtlCol="0">
            <a:spAutoFit/>
          </a:bodyPr>
          <a:lstStyle/>
          <a:p>
            <a:pPr marL="12700">
              <a:lnSpc>
                <a:spcPts val="2785"/>
              </a:lnSpc>
            </a:pPr>
            <a:r>
              <a:rPr sz="2700" dirty="0">
                <a:solidFill>
                  <a:srgbClr val="FFBA00"/>
                </a:solidFill>
                <a:latin typeface="Courier New"/>
                <a:cs typeface="Courier New"/>
              </a:rPr>
              <a:t>o</a:t>
            </a:r>
            <a:r>
              <a:rPr sz="2700" spc="-1090" dirty="0">
                <a:solidFill>
                  <a:srgbClr val="FFBA00"/>
                </a:solidFill>
                <a:latin typeface="Courier New"/>
                <a:cs typeface="Courier New"/>
              </a:rPr>
              <a:t> </a:t>
            </a:r>
            <a:r>
              <a:rPr sz="2150" spc="229" dirty="0">
                <a:solidFill>
                  <a:srgbClr val="FFFFFF"/>
                </a:solidFill>
                <a:latin typeface="Calibri"/>
                <a:cs typeface="Calibri"/>
              </a:rPr>
              <a:t>Β</a:t>
            </a:r>
            <a:r>
              <a:rPr sz="2150" spc="245" dirty="0">
                <a:solidFill>
                  <a:srgbClr val="FFFFFF"/>
                </a:solidFill>
                <a:latin typeface="Calibri"/>
                <a:cs typeface="Calibri"/>
              </a:rPr>
              <a:t>α</a:t>
            </a:r>
            <a:r>
              <a:rPr sz="2150" spc="220" dirty="0">
                <a:solidFill>
                  <a:srgbClr val="FFFFFF"/>
                </a:solidFill>
                <a:latin typeface="Calibri"/>
                <a:cs typeface="Calibri"/>
              </a:rPr>
              <a:t>σ</a:t>
            </a:r>
            <a:r>
              <a:rPr sz="2150" spc="165" dirty="0">
                <a:solidFill>
                  <a:srgbClr val="FFFFFF"/>
                </a:solidFill>
                <a:latin typeface="Calibri"/>
                <a:cs typeface="Calibri"/>
              </a:rPr>
              <a:t>ικέ</a:t>
            </a:r>
            <a:r>
              <a:rPr sz="2150" spc="175" dirty="0">
                <a:solidFill>
                  <a:srgbClr val="FFFFFF"/>
                </a:solidFill>
                <a:latin typeface="Calibri"/>
                <a:cs typeface="Calibri"/>
              </a:rPr>
              <a:t>ς</a:t>
            </a:r>
            <a:r>
              <a:rPr sz="2150" spc="90" dirty="0">
                <a:solidFill>
                  <a:srgbClr val="FFFFFF"/>
                </a:solidFill>
                <a:latin typeface="Calibri"/>
                <a:cs typeface="Calibri"/>
              </a:rPr>
              <a:t> </a:t>
            </a:r>
            <a:r>
              <a:rPr sz="2150" spc="100" dirty="0">
                <a:solidFill>
                  <a:srgbClr val="FFFFFF"/>
                </a:solidFill>
                <a:latin typeface="Calibri"/>
                <a:cs typeface="Calibri"/>
              </a:rPr>
              <a:t>ι</a:t>
            </a:r>
            <a:r>
              <a:rPr sz="2150" spc="210" dirty="0">
                <a:solidFill>
                  <a:srgbClr val="FFFFFF"/>
                </a:solidFill>
                <a:latin typeface="Calibri"/>
                <a:cs typeface="Calibri"/>
              </a:rPr>
              <a:t>δ</a:t>
            </a:r>
            <a:r>
              <a:rPr sz="2150" spc="180" dirty="0">
                <a:solidFill>
                  <a:srgbClr val="FFFFFF"/>
                </a:solidFill>
                <a:latin typeface="Calibri"/>
                <a:cs typeface="Calibri"/>
              </a:rPr>
              <a:t>έε</a:t>
            </a:r>
            <a:r>
              <a:rPr sz="2150" spc="165" dirty="0">
                <a:solidFill>
                  <a:srgbClr val="FFFFFF"/>
                </a:solidFill>
                <a:latin typeface="Calibri"/>
                <a:cs typeface="Calibri"/>
              </a:rPr>
              <a:t>ς</a:t>
            </a:r>
            <a:r>
              <a:rPr sz="2150" spc="114" dirty="0">
                <a:solidFill>
                  <a:srgbClr val="FFFFFF"/>
                </a:solidFill>
                <a:latin typeface="Calibri"/>
                <a:cs typeface="Calibri"/>
              </a:rPr>
              <a:t>:</a:t>
            </a:r>
            <a:endParaRPr sz="2150">
              <a:latin typeface="Calibri"/>
              <a:cs typeface="Calibri"/>
            </a:endParaRPr>
          </a:p>
          <a:p>
            <a:pPr marL="286385" marR="3146425" indent="-274320">
              <a:lnSpc>
                <a:spcPct val="78400"/>
              </a:lnSpc>
              <a:spcBef>
                <a:spcPts val="615"/>
              </a:spcBef>
              <a:buSzPct val="126315"/>
              <a:buChar char="—"/>
              <a:tabLst>
                <a:tab pos="287020" algn="l"/>
              </a:tabLst>
            </a:pPr>
            <a:r>
              <a:rPr sz="1900" spc="145" dirty="0">
                <a:solidFill>
                  <a:srgbClr val="FFFFFF"/>
                </a:solidFill>
                <a:latin typeface="Calibri"/>
                <a:cs typeface="Calibri"/>
              </a:rPr>
              <a:t>Κάθε</a:t>
            </a:r>
            <a:r>
              <a:rPr sz="1900" spc="50" dirty="0">
                <a:solidFill>
                  <a:srgbClr val="FFFFFF"/>
                </a:solidFill>
                <a:latin typeface="Calibri"/>
                <a:cs typeface="Calibri"/>
              </a:rPr>
              <a:t> </a:t>
            </a:r>
            <a:r>
              <a:rPr sz="1900" spc="150" dirty="0">
                <a:solidFill>
                  <a:srgbClr val="FFFFFF"/>
                </a:solidFill>
                <a:latin typeface="Calibri"/>
                <a:cs typeface="Calibri"/>
              </a:rPr>
              <a:t>γλώσσα</a:t>
            </a:r>
            <a:r>
              <a:rPr sz="1900" spc="60" dirty="0">
                <a:solidFill>
                  <a:srgbClr val="FFFFFF"/>
                </a:solidFill>
                <a:latin typeface="Calibri"/>
                <a:cs typeface="Calibri"/>
              </a:rPr>
              <a:t> </a:t>
            </a:r>
            <a:r>
              <a:rPr sz="1900" spc="110" dirty="0">
                <a:solidFill>
                  <a:srgbClr val="FFFFFF"/>
                </a:solidFill>
                <a:latin typeface="Calibri"/>
                <a:cs typeface="Calibri"/>
              </a:rPr>
              <a:t>έχει</a:t>
            </a:r>
            <a:r>
              <a:rPr sz="1900" spc="55" dirty="0">
                <a:solidFill>
                  <a:srgbClr val="FFFFFF"/>
                </a:solidFill>
                <a:latin typeface="Calibri"/>
                <a:cs typeface="Calibri"/>
              </a:rPr>
              <a:t> </a:t>
            </a:r>
            <a:r>
              <a:rPr sz="1900" spc="135" dirty="0">
                <a:solidFill>
                  <a:srgbClr val="FFFFFF"/>
                </a:solidFill>
                <a:latin typeface="Calibri"/>
                <a:cs typeface="Calibri"/>
              </a:rPr>
              <a:t>ορισμένα</a:t>
            </a:r>
            <a:r>
              <a:rPr sz="1900" spc="65" dirty="0">
                <a:solidFill>
                  <a:srgbClr val="FFFFFF"/>
                </a:solidFill>
                <a:latin typeface="Calibri"/>
                <a:cs typeface="Calibri"/>
              </a:rPr>
              <a:t> </a:t>
            </a:r>
            <a:r>
              <a:rPr sz="1900" spc="125" dirty="0">
                <a:solidFill>
                  <a:srgbClr val="FFFFFF"/>
                </a:solidFill>
                <a:latin typeface="Calibri"/>
                <a:cs typeface="Calibri"/>
              </a:rPr>
              <a:t>χαρακτηριστικά/χαρακτηριστικά: </a:t>
            </a:r>
            <a:r>
              <a:rPr sz="1900" spc="-415" dirty="0">
                <a:solidFill>
                  <a:srgbClr val="FFFFFF"/>
                </a:solidFill>
                <a:latin typeface="Calibri"/>
                <a:cs typeface="Calibri"/>
              </a:rPr>
              <a:t> </a:t>
            </a:r>
            <a:r>
              <a:rPr sz="1900" spc="135" dirty="0">
                <a:solidFill>
                  <a:srgbClr val="FFFFFF"/>
                </a:solidFill>
                <a:latin typeface="Calibri"/>
                <a:cs typeface="Calibri"/>
              </a:rPr>
              <a:t>συχνότητα </a:t>
            </a:r>
            <a:r>
              <a:rPr sz="1900" spc="145" dirty="0">
                <a:solidFill>
                  <a:srgbClr val="FFFFFF"/>
                </a:solidFill>
                <a:latin typeface="Calibri"/>
                <a:cs typeface="Calibri"/>
              </a:rPr>
              <a:t>γραμμάτων </a:t>
            </a:r>
            <a:r>
              <a:rPr sz="1900" spc="155" dirty="0">
                <a:solidFill>
                  <a:srgbClr val="FFFFFF"/>
                </a:solidFill>
                <a:latin typeface="Calibri"/>
                <a:cs typeface="Calibri"/>
              </a:rPr>
              <a:t>ή ομάδων </a:t>
            </a:r>
            <a:r>
              <a:rPr sz="1900" spc="150" dirty="0">
                <a:solidFill>
                  <a:srgbClr val="FFFFFF"/>
                </a:solidFill>
                <a:latin typeface="Calibri"/>
                <a:cs typeface="Calibri"/>
              </a:rPr>
              <a:t>δύο </a:t>
            </a:r>
            <a:r>
              <a:rPr sz="1900" spc="155" dirty="0">
                <a:solidFill>
                  <a:srgbClr val="FFFFFF"/>
                </a:solidFill>
                <a:latin typeface="Calibri"/>
                <a:cs typeface="Calibri"/>
              </a:rPr>
              <a:t>ή </a:t>
            </a:r>
            <a:r>
              <a:rPr sz="1900" spc="135" dirty="0">
                <a:solidFill>
                  <a:srgbClr val="FFFFFF"/>
                </a:solidFill>
                <a:latin typeface="Calibri"/>
                <a:cs typeface="Calibri"/>
              </a:rPr>
              <a:t>περισσότερων </a:t>
            </a:r>
            <a:r>
              <a:rPr sz="1900" spc="140" dirty="0">
                <a:solidFill>
                  <a:srgbClr val="FFFFFF"/>
                </a:solidFill>
                <a:latin typeface="Calibri"/>
                <a:cs typeface="Calibri"/>
              </a:rPr>
              <a:t> </a:t>
            </a:r>
            <a:r>
              <a:rPr sz="1900" spc="135" dirty="0">
                <a:solidFill>
                  <a:srgbClr val="FFFFFF"/>
                </a:solidFill>
                <a:latin typeface="Calibri"/>
                <a:cs typeface="Calibri"/>
              </a:rPr>
              <a:t>γραμμάτων.</a:t>
            </a:r>
            <a:endParaRPr sz="1900">
              <a:latin typeface="Calibri"/>
              <a:cs typeface="Calibri"/>
            </a:endParaRPr>
          </a:p>
          <a:p>
            <a:pPr marL="286385" marR="5080" indent="-274320">
              <a:lnSpc>
                <a:spcPts val="2920"/>
              </a:lnSpc>
              <a:spcBef>
                <a:spcPts val="120"/>
              </a:spcBef>
              <a:buSzPct val="126315"/>
              <a:buChar char="—"/>
              <a:tabLst>
                <a:tab pos="287020" algn="l"/>
              </a:tabLst>
            </a:pPr>
            <a:r>
              <a:rPr sz="1900" spc="145" dirty="0">
                <a:solidFill>
                  <a:srgbClr val="FFFFFF"/>
                </a:solidFill>
                <a:latin typeface="Calibri"/>
                <a:cs typeface="Calibri"/>
              </a:rPr>
              <a:t>Τα</a:t>
            </a:r>
            <a:r>
              <a:rPr sz="1900" spc="70" dirty="0">
                <a:solidFill>
                  <a:srgbClr val="FFFFFF"/>
                </a:solidFill>
                <a:latin typeface="Calibri"/>
                <a:cs typeface="Calibri"/>
              </a:rPr>
              <a:t> </a:t>
            </a:r>
            <a:r>
              <a:rPr sz="1900" spc="145" dirty="0">
                <a:solidFill>
                  <a:srgbClr val="FFFFFF"/>
                </a:solidFill>
                <a:latin typeface="Calibri"/>
                <a:cs typeface="Calibri"/>
              </a:rPr>
              <a:t>κρυπτογραφήματα</a:t>
            </a:r>
            <a:r>
              <a:rPr sz="1900" spc="80" dirty="0">
                <a:solidFill>
                  <a:srgbClr val="FFFFFF"/>
                </a:solidFill>
                <a:latin typeface="Calibri"/>
                <a:cs typeface="Calibri"/>
              </a:rPr>
              <a:t> </a:t>
            </a:r>
            <a:r>
              <a:rPr sz="1900" spc="130" dirty="0">
                <a:solidFill>
                  <a:srgbClr val="FFFFFF"/>
                </a:solidFill>
                <a:latin typeface="Calibri"/>
                <a:cs typeface="Calibri"/>
              </a:rPr>
              <a:t>αντικατάστασης</a:t>
            </a:r>
            <a:r>
              <a:rPr sz="1900" spc="70" dirty="0">
                <a:solidFill>
                  <a:srgbClr val="FFFFFF"/>
                </a:solidFill>
                <a:latin typeface="Calibri"/>
                <a:cs typeface="Calibri"/>
              </a:rPr>
              <a:t> </a:t>
            </a:r>
            <a:r>
              <a:rPr sz="1900" spc="135" dirty="0">
                <a:solidFill>
                  <a:srgbClr val="FFFFFF"/>
                </a:solidFill>
                <a:latin typeface="Calibri"/>
                <a:cs typeface="Calibri"/>
              </a:rPr>
              <a:t>διατηρούν</a:t>
            </a:r>
            <a:r>
              <a:rPr sz="1900" spc="70" dirty="0">
                <a:solidFill>
                  <a:srgbClr val="FFFFFF"/>
                </a:solidFill>
                <a:latin typeface="Calibri"/>
                <a:cs typeface="Calibri"/>
              </a:rPr>
              <a:t> </a:t>
            </a:r>
            <a:r>
              <a:rPr sz="1900" spc="135" dirty="0">
                <a:solidFill>
                  <a:srgbClr val="FFFFFF"/>
                </a:solidFill>
                <a:latin typeface="Calibri"/>
                <a:cs typeface="Calibri"/>
              </a:rPr>
              <a:t>τα</a:t>
            </a:r>
            <a:r>
              <a:rPr sz="1900" spc="85" dirty="0">
                <a:solidFill>
                  <a:srgbClr val="FFFFFF"/>
                </a:solidFill>
                <a:latin typeface="Calibri"/>
                <a:cs typeface="Calibri"/>
              </a:rPr>
              <a:t> </a:t>
            </a:r>
            <a:r>
              <a:rPr sz="1900" spc="114" dirty="0">
                <a:solidFill>
                  <a:srgbClr val="FFFFFF"/>
                </a:solidFill>
                <a:latin typeface="Calibri"/>
                <a:cs typeface="Calibri"/>
              </a:rPr>
              <a:t>χαρακτηριστικά/χαρακτηριστικά</a:t>
            </a:r>
            <a:r>
              <a:rPr sz="1900" spc="65" dirty="0">
                <a:solidFill>
                  <a:srgbClr val="FFFFFF"/>
                </a:solidFill>
                <a:latin typeface="Calibri"/>
                <a:cs typeface="Calibri"/>
              </a:rPr>
              <a:t> </a:t>
            </a:r>
            <a:r>
              <a:rPr sz="1900" spc="120" dirty="0">
                <a:solidFill>
                  <a:srgbClr val="FFFFFF"/>
                </a:solidFill>
                <a:latin typeface="Calibri"/>
                <a:cs typeface="Calibri"/>
              </a:rPr>
              <a:t>της </a:t>
            </a:r>
            <a:r>
              <a:rPr sz="1900" spc="-415" dirty="0">
                <a:solidFill>
                  <a:srgbClr val="FFFFFF"/>
                </a:solidFill>
                <a:latin typeface="Calibri"/>
                <a:cs typeface="Calibri"/>
              </a:rPr>
              <a:t> </a:t>
            </a:r>
            <a:r>
              <a:rPr sz="1900" spc="135" dirty="0">
                <a:solidFill>
                  <a:srgbClr val="FFFFFF"/>
                </a:solidFill>
                <a:latin typeface="Calibri"/>
                <a:cs typeface="Calibri"/>
              </a:rPr>
              <a:t>γλώσσας.</a:t>
            </a:r>
            <a:endParaRPr sz="1900">
              <a:latin typeface="Calibri"/>
              <a:cs typeface="Calibri"/>
            </a:endParaRPr>
          </a:p>
          <a:p>
            <a:pPr marL="286385" marR="3714750" indent="-274320">
              <a:lnSpc>
                <a:spcPct val="76800"/>
              </a:lnSpc>
              <a:spcBef>
                <a:spcPts val="530"/>
              </a:spcBef>
              <a:buSzPct val="126315"/>
              <a:buChar char="—"/>
              <a:tabLst>
                <a:tab pos="287020" algn="l"/>
              </a:tabLst>
            </a:pPr>
            <a:r>
              <a:rPr sz="1900" spc="145" dirty="0">
                <a:solidFill>
                  <a:srgbClr val="FFFFFF"/>
                </a:solidFill>
                <a:latin typeface="Calibri"/>
                <a:cs typeface="Calibri"/>
              </a:rPr>
              <a:t>Τα</a:t>
            </a:r>
            <a:r>
              <a:rPr sz="1900" spc="55" dirty="0">
                <a:solidFill>
                  <a:srgbClr val="FFFFFF"/>
                </a:solidFill>
                <a:latin typeface="Calibri"/>
                <a:cs typeface="Calibri"/>
              </a:rPr>
              <a:t> </a:t>
            </a:r>
            <a:r>
              <a:rPr sz="1900" spc="145" dirty="0">
                <a:solidFill>
                  <a:srgbClr val="FFFFFF"/>
                </a:solidFill>
                <a:latin typeface="Calibri"/>
                <a:cs typeface="Calibri"/>
              </a:rPr>
              <a:t>κρυπτογραφήματα</a:t>
            </a:r>
            <a:r>
              <a:rPr sz="1900" spc="60" dirty="0">
                <a:solidFill>
                  <a:srgbClr val="FFFFFF"/>
                </a:solidFill>
                <a:latin typeface="Calibri"/>
                <a:cs typeface="Calibri"/>
              </a:rPr>
              <a:t> </a:t>
            </a:r>
            <a:r>
              <a:rPr sz="1900" spc="140" dirty="0">
                <a:solidFill>
                  <a:srgbClr val="FFFFFF"/>
                </a:solidFill>
                <a:latin typeface="Calibri"/>
                <a:cs typeface="Calibri"/>
              </a:rPr>
              <a:t>υποκατάστασης</a:t>
            </a:r>
            <a:r>
              <a:rPr sz="1900" spc="50" dirty="0">
                <a:solidFill>
                  <a:srgbClr val="FFFFFF"/>
                </a:solidFill>
                <a:latin typeface="Calibri"/>
                <a:cs typeface="Calibri"/>
              </a:rPr>
              <a:t> </a:t>
            </a:r>
            <a:r>
              <a:rPr sz="1900" spc="110" dirty="0">
                <a:solidFill>
                  <a:srgbClr val="FFFFFF"/>
                </a:solidFill>
                <a:latin typeface="Calibri"/>
                <a:cs typeface="Calibri"/>
              </a:rPr>
              <a:t>είναι</a:t>
            </a:r>
            <a:r>
              <a:rPr sz="1900" spc="60" dirty="0">
                <a:solidFill>
                  <a:srgbClr val="FFFFFF"/>
                </a:solidFill>
                <a:latin typeface="Calibri"/>
                <a:cs typeface="Calibri"/>
              </a:rPr>
              <a:t> </a:t>
            </a:r>
            <a:r>
              <a:rPr sz="1900" spc="145" dirty="0">
                <a:solidFill>
                  <a:srgbClr val="FFFFFF"/>
                </a:solidFill>
                <a:latin typeface="Calibri"/>
                <a:cs typeface="Calibri"/>
              </a:rPr>
              <a:t>ευάλωτα</a:t>
            </a:r>
            <a:r>
              <a:rPr sz="1900" spc="60" dirty="0">
                <a:solidFill>
                  <a:srgbClr val="FFFFFF"/>
                </a:solidFill>
                <a:latin typeface="Calibri"/>
                <a:cs typeface="Calibri"/>
              </a:rPr>
              <a:t> </a:t>
            </a:r>
            <a:r>
              <a:rPr sz="1900" spc="140" dirty="0">
                <a:solidFill>
                  <a:srgbClr val="FFFFFF"/>
                </a:solidFill>
                <a:latin typeface="Calibri"/>
                <a:cs typeface="Calibri"/>
              </a:rPr>
              <a:t>σε </a:t>
            </a:r>
            <a:r>
              <a:rPr sz="1900" spc="-415" dirty="0">
                <a:solidFill>
                  <a:srgbClr val="FFFFFF"/>
                </a:solidFill>
                <a:latin typeface="Calibri"/>
                <a:cs typeface="Calibri"/>
              </a:rPr>
              <a:t> </a:t>
            </a:r>
            <a:r>
              <a:rPr sz="1900" spc="165" dirty="0">
                <a:solidFill>
                  <a:srgbClr val="FFFFFF"/>
                </a:solidFill>
                <a:latin typeface="Calibri"/>
                <a:cs typeface="Calibri"/>
              </a:rPr>
              <a:t>επιθέσεις</a:t>
            </a:r>
            <a:r>
              <a:rPr sz="1900" spc="75" dirty="0">
                <a:solidFill>
                  <a:srgbClr val="FFFFFF"/>
                </a:solidFill>
                <a:latin typeface="Calibri"/>
                <a:cs typeface="Calibri"/>
              </a:rPr>
              <a:t> </a:t>
            </a:r>
            <a:r>
              <a:rPr sz="1900" spc="190" dirty="0">
                <a:solidFill>
                  <a:srgbClr val="FFFFFF"/>
                </a:solidFill>
                <a:latin typeface="Calibri"/>
                <a:cs typeface="Calibri"/>
              </a:rPr>
              <a:t>ανάλυσης</a:t>
            </a:r>
            <a:r>
              <a:rPr sz="1900" spc="60" dirty="0">
                <a:solidFill>
                  <a:srgbClr val="FFFFFF"/>
                </a:solidFill>
                <a:latin typeface="Calibri"/>
                <a:cs typeface="Calibri"/>
              </a:rPr>
              <a:t> </a:t>
            </a:r>
            <a:r>
              <a:rPr sz="1900" spc="130" dirty="0">
                <a:solidFill>
                  <a:srgbClr val="FFFFFF"/>
                </a:solidFill>
                <a:latin typeface="Calibri"/>
                <a:cs typeface="Calibri"/>
              </a:rPr>
              <a:t>συχνότητας.</a:t>
            </a:r>
            <a:endParaRPr sz="1900">
              <a:latin typeface="Calibri"/>
              <a:cs typeface="Calibri"/>
            </a:endParaRPr>
          </a:p>
          <a:p>
            <a:pPr marL="287020" indent="-274320">
              <a:lnSpc>
                <a:spcPct val="100000"/>
              </a:lnSpc>
              <a:spcBef>
                <a:spcPts val="5"/>
              </a:spcBef>
              <a:buSzPct val="126315"/>
              <a:buChar char="—"/>
              <a:tabLst>
                <a:tab pos="287020" algn="l"/>
              </a:tabLst>
            </a:pPr>
            <a:r>
              <a:rPr sz="1900" spc="155" dirty="0">
                <a:solidFill>
                  <a:srgbClr val="FF0000"/>
                </a:solidFill>
                <a:latin typeface="Calibri"/>
                <a:cs typeface="Calibri"/>
              </a:rPr>
              <a:t>Πόσο</a:t>
            </a:r>
            <a:r>
              <a:rPr sz="1900" spc="60" dirty="0">
                <a:solidFill>
                  <a:srgbClr val="FF0000"/>
                </a:solidFill>
                <a:latin typeface="Calibri"/>
                <a:cs typeface="Calibri"/>
              </a:rPr>
              <a:t> </a:t>
            </a:r>
            <a:r>
              <a:rPr sz="1900" spc="140" dirty="0">
                <a:solidFill>
                  <a:srgbClr val="FF0000"/>
                </a:solidFill>
                <a:latin typeface="Calibri"/>
                <a:cs typeface="Calibri"/>
              </a:rPr>
              <a:t>κρυπτογραφημένο</a:t>
            </a:r>
            <a:r>
              <a:rPr sz="1900" spc="65" dirty="0">
                <a:solidFill>
                  <a:srgbClr val="FF0000"/>
                </a:solidFill>
                <a:latin typeface="Calibri"/>
                <a:cs typeface="Calibri"/>
              </a:rPr>
              <a:t> </a:t>
            </a:r>
            <a:r>
              <a:rPr sz="1900" spc="125" dirty="0">
                <a:solidFill>
                  <a:srgbClr val="FF0000"/>
                </a:solidFill>
                <a:latin typeface="Calibri"/>
                <a:cs typeface="Calibri"/>
              </a:rPr>
              <a:t>κείμενο</a:t>
            </a:r>
            <a:r>
              <a:rPr sz="1900" spc="75" dirty="0">
                <a:solidFill>
                  <a:srgbClr val="FF0000"/>
                </a:solidFill>
                <a:latin typeface="Calibri"/>
                <a:cs typeface="Calibri"/>
              </a:rPr>
              <a:t> </a:t>
            </a:r>
            <a:r>
              <a:rPr sz="1900" spc="105" dirty="0">
                <a:solidFill>
                  <a:srgbClr val="FF0000"/>
                </a:solidFill>
                <a:latin typeface="Calibri"/>
                <a:cs typeface="Calibri"/>
              </a:rPr>
              <a:t>απαιτείται;</a:t>
            </a:r>
            <a:endParaRPr sz="1900">
              <a:latin typeface="Calibri"/>
              <a:cs typeface="Calibri"/>
            </a:endParaRPr>
          </a:p>
        </p:txBody>
      </p:sp>
      <p:pic>
        <p:nvPicPr>
          <p:cNvPr id="5" name="object 5"/>
          <p:cNvPicPr/>
          <p:nvPr/>
        </p:nvPicPr>
        <p:blipFill>
          <a:blip r:embed="rId2" cstate="print"/>
          <a:stretch>
            <a:fillRect/>
          </a:stretch>
        </p:blipFill>
        <p:spPr>
          <a:xfrm>
            <a:off x="7119937" y="6202679"/>
            <a:ext cx="1530032" cy="612140"/>
          </a:xfrm>
          <a:prstGeom prst="rect">
            <a:avLst/>
          </a:prstGeom>
        </p:spPr>
      </p:pic>
      <p:sp>
        <p:nvSpPr>
          <p:cNvPr id="6" name="object 6"/>
          <p:cNvSpPr txBox="1"/>
          <p:nvPr/>
        </p:nvSpPr>
        <p:spPr>
          <a:xfrm>
            <a:off x="10852467" y="6332156"/>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8</a:t>
            </a:r>
            <a:endParaRPr sz="1100">
              <a:latin typeface="Arial"/>
              <a:cs typeface="Aria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718820"/>
            <a:ext cx="6412230" cy="459740"/>
          </a:xfrm>
          <a:prstGeom prst="rect">
            <a:avLst/>
          </a:prstGeom>
        </p:spPr>
        <p:txBody>
          <a:bodyPr vert="horz" wrap="square" lIns="0" tIns="12700" rIns="0" bIns="0" rtlCol="0">
            <a:spAutoFit/>
          </a:bodyPr>
          <a:lstStyle/>
          <a:p>
            <a:pPr marL="12700">
              <a:lnSpc>
                <a:spcPct val="100000"/>
              </a:lnSpc>
              <a:spcBef>
                <a:spcPts val="100"/>
              </a:spcBef>
            </a:pPr>
            <a:r>
              <a:rPr spc="130" dirty="0"/>
              <a:t>Συχνότητα</a:t>
            </a:r>
            <a:r>
              <a:rPr spc="50" dirty="0"/>
              <a:t> </a:t>
            </a:r>
            <a:r>
              <a:rPr spc="140" dirty="0"/>
              <a:t>των</a:t>
            </a:r>
            <a:r>
              <a:rPr spc="60" dirty="0"/>
              <a:t> </a:t>
            </a:r>
            <a:r>
              <a:rPr spc="140" dirty="0"/>
              <a:t>γραμμάτων</a:t>
            </a:r>
            <a:r>
              <a:rPr spc="55" dirty="0"/>
              <a:t> </a:t>
            </a:r>
            <a:r>
              <a:rPr spc="135" dirty="0"/>
              <a:t>στα</a:t>
            </a:r>
            <a:r>
              <a:rPr spc="95" dirty="0"/>
              <a:t> </a:t>
            </a:r>
            <a:r>
              <a:rPr spc="114" dirty="0"/>
              <a:t>αγγλικά</a:t>
            </a:r>
          </a:p>
        </p:txBody>
      </p:sp>
      <p:pic>
        <p:nvPicPr>
          <p:cNvPr id="3" name="object 3"/>
          <p:cNvPicPr/>
          <p:nvPr/>
        </p:nvPicPr>
        <p:blipFill>
          <a:blip r:embed="rId2" cstate="print"/>
          <a:stretch>
            <a:fillRect/>
          </a:stretch>
        </p:blipFill>
        <p:spPr>
          <a:xfrm>
            <a:off x="8029257" y="5966142"/>
            <a:ext cx="1530032" cy="612140"/>
          </a:xfrm>
          <a:prstGeom prst="rect">
            <a:avLst/>
          </a:prstGeom>
        </p:spPr>
      </p:pic>
      <p:pic>
        <p:nvPicPr>
          <p:cNvPr id="4" name="object 4"/>
          <p:cNvPicPr/>
          <p:nvPr/>
        </p:nvPicPr>
        <p:blipFill>
          <a:blip r:embed="rId3" cstate="print"/>
          <a:stretch>
            <a:fillRect/>
          </a:stretch>
        </p:blipFill>
        <p:spPr>
          <a:xfrm>
            <a:off x="359092" y="1591310"/>
            <a:ext cx="10798175" cy="4200207"/>
          </a:xfrm>
          <a:prstGeom prst="rect">
            <a:avLst/>
          </a:prstGeom>
        </p:spPr>
      </p:pic>
      <p:sp>
        <p:nvSpPr>
          <p:cNvPr id="5" name="object 5"/>
          <p:cNvSpPr txBox="1"/>
          <p:nvPr/>
        </p:nvSpPr>
        <p:spPr>
          <a:xfrm>
            <a:off x="10710862" y="6154991"/>
            <a:ext cx="103505" cy="181610"/>
          </a:xfrm>
          <a:prstGeom prst="rect">
            <a:avLst/>
          </a:prstGeom>
        </p:spPr>
        <p:txBody>
          <a:bodyPr vert="horz" wrap="square" lIns="0" tIns="0" rIns="0" bIns="0" rtlCol="0">
            <a:spAutoFit/>
          </a:bodyPr>
          <a:lstStyle/>
          <a:p>
            <a:pPr marL="12700">
              <a:lnSpc>
                <a:spcPts val="1315"/>
              </a:lnSpc>
            </a:pPr>
            <a:r>
              <a:rPr sz="1100" dirty="0">
                <a:latin typeface="Arial"/>
                <a:cs typeface="Arial"/>
              </a:rPr>
              <a:t>9</a:t>
            </a:r>
            <a:endParaRPr sz="1100">
              <a:latin typeface="Arial"/>
              <a:cs typeface="Aria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139189" y="1141095"/>
            <a:ext cx="6938645" cy="459740"/>
          </a:xfrm>
          <a:prstGeom prst="rect">
            <a:avLst/>
          </a:prstGeom>
        </p:spPr>
        <p:txBody>
          <a:bodyPr vert="horz" wrap="square" lIns="0" tIns="12700" rIns="0" bIns="0" rtlCol="0">
            <a:spAutoFit/>
          </a:bodyPr>
          <a:lstStyle/>
          <a:p>
            <a:pPr marL="12700">
              <a:lnSpc>
                <a:spcPct val="100000"/>
              </a:lnSpc>
              <a:spcBef>
                <a:spcPts val="100"/>
              </a:spcBef>
            </a:pPr>
            <a:r>
              <a:rPr spc="165" dirty="0">
                <a:solidFill>
                  <a:srgbClr val="FFFFFF"/>
                </a:solidFill>
              </a:rPr>
              <a:t>Πώς</a:t>
            </a:r>
            <a:r>
              <a:rPr spc="50" dirty="0">
                <a:solidFill>
                  <a:srgbClr val="FFFFFF"/>
                </a:solidFill>
              </a:rPr>
              <a:t> </a:t>
            </a:r>
            <a:r>
              <a:rPr spc="135" dirty="0">
                <a:solidFill>
                  <a:srgbClr val="FFFFFF"/>
                </a:solidFill>
              </a:rPr>
              <a:t>να</a:t>
            </a:r>
            <a:r>
              <a:rPr spc="60" dirty="0">
                <a:solidFill>
                  <a:srgbClr val="FFFFFF"/>
                </a:solidFill>
              </a:rPr>
              <a:t> </a:t>
            </a:r>
            <a:r>
              <a:rPr spc="120" dirty="0">
                <a:solidFill>
                  <a:srgbClr val="FFFFFF"/>
                </a:solidFill>
              </a:rPr>
              <a:t>νικήσετε</a:t>
            </a:r>
            <a:r>
              <a:rPr spc="80" dirty="0">
                <a:solidFill>
                  <a:srgbClr val="FFFFFF"/>
                </a:solidFill>
              </a:rPr>
              <a:t> </a:t>
            </a:r>
            <a:r>
              <a:rPr spc="120" dirty="0">
                <a:solidFill>
                  <a:srgbClr val="FFFFFF"/>
                </a:solidFill>
              </a:rPr>
              <a:t>την</a:t>
            </a:r>
            <a:r>
              <a:rPr spc="35" dirty="0">
                <a:solidFill>
                  <a:srgbClr val="FFFFFF"/>
                </a:solidFill>
              </a:rPr>
              <a:t> </a:t>
            </a:r>
            <a:r>
              <a:rPr spc="130" dirty="0">
                <a:solidFill>
                  <a:srgbClr val="FFFFFF"/>
                </a:solidFill>
              </a:rPr>
              <a:t>ανάλυση</a:t>
            </a:r>
            <a:r>
              <a:rPr spc="45" dirty="0">
                <a:solidFill>
                  <a:srgbClr val="FFFFFF"/>
                </a:solidFill>
              </a:rPr>
              <a:t> </a:t>
            </a:r>
            <a:r>
              <a:rPr spc="125" dirty="0">
                <a:solidFill>
                  <a:srgbClr val="FFFFFF"/>
                </a:solidFill>
              </a:rPr>
              <a:t>συχνότητας;</a:t>
            </a:r>
          </a:p>
        </p:txBody>
      </p:sp>
      <p:sp>
        <p:nvSpPr>
          <p:cNvPr id="4" name="object 4"/>
          <p:cNvSpPr txBox="1"/>
          <p:nvPr/>
        </p:nvSpPr>
        <p:spPr>
          <a:xfrm>
            <a:off x="1377950" y="2205037"/>
            <a:ext cx="5202555" cy="835660"/>
          </a:xfrm>
          <a:prstGeom prst="rect">
            <a:avLst/>
          </a:prstGeom>
        </p:spPr>
        <p:txBody>
          <a:bodyPr vert="horz" wrap="square" lIns="0" tIns="0" rIns="0" bIns="0" rtlCol="0">
            <a:spAutoFit/>
          </a:bodyPr>
          <a:lstStyle/>
          <a:p>
            <a:pPr marL="12700">
              <a:lnSpc>
                <a:spcPts val="1440"/>
              </a:lnSpc>
              <a:tabLst>
                <a:tab pos="286385" algn="l"/>
              </a:tabLst>
            </a:pPr>
            <a:r>
              <a:rPr sz="1400" dirty="0">
                <a:solidFill>
                  <a:srgbClr val="FFBA00"/>
                </a:solidFill>
                <a:latin typeface="Courier New"/>
                <a:cs typeface="Courier New"/>
              </a:rPr>
              <a:t>o	</a:t>
            </a:r>
            <a:r>
              <a:rPr sz="1100" spc="75" dirty="0">
                <a:solidFill>
                  <a:srgbClr val="FFFFFF"/>
                </a:solidFill>
                <a:latin typeface="Calibri"/>
                <a:cs typeface="Calibri"/>
              </a:rPr>
              <a:t>Χρησιμοποιήστε</a:t>
            </a:r>
            <a:r>
              <a:rPr sz="1100" spc="35" dirty="0">
                <a:solidFill>
                  <a:srgbClr val="FFFFFF"/>
                </a:solidFill>
                <a:latin typeface="Calibri"/>
                <a:cs typeface="Calibri"/>
              </a:rPr>
              <a:t> </a:t>
            </a:r>
            <a:r>
              <a:rPr sz="1100" spc="75" dirty="0">
                <a:solidFill>
                  <a:srgbClr val="FFFFFF"/>
                </a:solidFill>
                <a:latin typeface="Calibri"/>
                <a:cs typeface="Calibri"/>
              </a:rPr>
              <a:t>μεγαλύτερα</a:t>
            </a:r>
            <a:r>
              <a:rPr sz="1100" spc="45" dirty="0">
                <a:solidFill>
                  <a:srgbClr val="FFFFFF"/>
                </a:solidFill>
                <a:latin typeface="Calibri"/>
                <a:cs typeface="Calibri"/>
              </a:rPr>
              <a:t> </a:t>
            </a:r>
            <a:r>
              <a:rPr sz="1100" spc="80" dirty="0">
                <a:solidFill>
                  <a:srgbClr val="FFFFFF"/>
                </a:solidFill>
                <a:latin typeface="Calibri"/>
                <a:cs typeface="Calibri"/>
              </a:rPr>
              <a:t>μπλοκ</a:t>
            </a:r>
            <a:r>
              <a:rPr sz="1100" spc="40" dirty="0">
                <a:solidFill>
                  <a:srgbClr val="FFFFFF"/>
                </a:solidFill>
                <a:latin typeface="Calibri"/>
                <a:cs typeface="Calibri"/>
              </a:rPr>
              <a:t> </a:t>
            </a:r>
            <a:r>
              <a:rPr sz="1100" spc="90" dirty="0">
                <a:solidFill>
                  <a:srgbClr val="FFFFFF"/>
                </a:solidFill>
                <a:latin typeface="Calibri"/>
                <a:cs typeface="Calibri"/>
              </a:rPr>
              <a:t>ως</a:t>
            </a:r>
            <a:r>
              <a:rPr sz="1100" spc="45" dirty="0">
                <a:solidFill>
                  <a:srgbClr val="FFFFFF"/>
                </a:solidFill>
                <a:latin typeface="Calibri"/>
                <a:cs typeface="Calibri"/>
              </a:rPr>
              <a:t> </a:t>
            </a:r>
            <a:r>
              <a:rPr sz="1100" spc="85" dirty="0">
                <a:solidFill>
                  <a:srgbClr val="FFFFFF"/>
                </a:solidFill>
                <a:latin typeface="Calibri"/>
                <a:cs typeface="Calibri"/>
              </a:rPr>
              <a:t>βάση</a:t>
            </a:r>
            <a:r>
              <a:rPr sz="1100" spc="45" dirty="0">
                <a:solidFill>
                  <a:srgbClr val="FFFFFF"/>
                </a:solidFill>
                <a:latin typeface="Calibri"/>
                <a:cs typeface="Calibri"/>
              </a:rPr>
              <a:t> </a:t>
            </a:r>
            <a:r>
              <a:rPr sz="1100" spc="70" dirty="0">
                <a:solidFill>
                  <a:srgbClr val="FFFFFF"/>
                </a:solidFill>
                <a:latin typeface="Calibri"/>
                <a:cs typeface="Calibri"/>
              </a:rPr>
              <a:t>αντικατάστασης.</a:t>
            </a:r>
            <a:r>
              <a:rPr sz="1100" spc="40" dirty="0">
                <a:solidFill>
                  <a:srgbClr val="FFFFFF"/>
                </a:solidFill>
                <a:latin typeface="Calibri"/>
                <a:cs typeface="Calibri"/>
              </a:rPr>
              <a:t> </a:t>
            </a:r>
            <a:r>
              <a:rPr sz="1100" spc="50" dirty="0">
                <a:solidFill>
                  <a:srgbClr val="FFFFFF"/>
                </a:solidFill>
                <a:latin typeface="Calibri"/>
                <a:cs typeface="Calibri"/>
              </a:rPr>
              <a:t>τί</a:t>
            </a:r>
            <a:r>
              <a:rPr sz="1100" spc="45" dirty="0">
                <a:solidFill>
                  <a:srgbClr val="FFFFFF"/>
                </a:solidFill>
                <a:latin typeface="Calibri"/>
                <a:cs typeface="Calibri"/>
              </a:rPr>
              <a:t> </a:t>
            </a:r>
            <a:r>
              <a:rPr sz="1100" spc="80" dirty="0">
                <a:solidFill>
                  <a:srgbClr val="FFFFFF"/>
                </a:solidFill>
                <a:latin typeface="Calibri"/>
                <a:cs typeface="Calibri"/>
              </a:rPr>
              <a:t>να</a:t>
            </a:r>
            <a:endParaRPr sz="1100">
              <a:latin typeface="Calibri"/>
              <a:cs typeface="Calibri"/>
            </a:endParaRPr>
          </a:p>
          <a:p>
            <a:pPr marL="286385" marR="5080">
              <a:lnSpc>
                <a:spcPts val="1300"/>
              </a:lnSpc>
              <a:spcBef>
                <a:spcPts val="15"/>
              </a:spcBef>
            </a:pPr>
            <a:r>
              <a:rPr sz="1100" spc="70" dirty="0">
                <a:solidFill>
                  <a:srgbClr val="FFFFFF"/>
                </a:solidFill>
                <a:latin typeface="Calibri"/>
                <a:cs typeface="Calibri"/>
              </a:rPr>
              <a:t>αντικαθιστάτε</a:t>
            </a:r>
            <a:r>
              <a:rPr sz="1100" spc="35" dirty="0">
                <a:solidFill>
                  <a:srgbClr val="FFFFFF"/>
                </a:solidFill>
                <a:latin typeface="Calibri"/>
                <a:cs typeface="Calibri"/>
              </a:rPr>
              <a:t> </a:t>
            </a:r>
            <a:r>
              <a:rPr sz="1100" spc="80" dirty="0">
                <a:solidFill>
                  <a:srgbClr val="FFFFFF"/>
                </a:solidFill>
                <a:latin typeface="Calibri"/>
                <a:cs typeface="Calibri"/>
              </a:rPr>
              <a:t>ένα</a:t>
            </a:r>
            <a:r>
              <a:rPr sz="1100" spc="45" dirty="0">
                <a:solidFill>
                  <a:srgbClr val="FFFFFF"/>
                </a:solidFill>
                <a:latin typeface="Calibri"/>
                <a:cs typeface="Calibri"/>
              </a:rPr>
              <a:t> </a:t>
            </a:r>
            <a:r>
              <a:rPr sz="1100" spc="85" dirty="0">
                <a:solidFill>
                  <a:srgbClr val="FFFFFF"/>
                </a:solidFill>
                <a:latin typeface="Calibri"/>
                <a:cs typeface="Calibri"/>
              </a:rPr>
              <a:t>γράμμα</a:t>
            </a:r>
            <a:r>
              <a:rPr sz="1100" spc="45" dirty="0">
                <a:solidFill>
                  <a:srgbClr val="FFFFFF"/>
                </a:solidFill>
                <a:latin typeface="Calibri"/>
                <a:cs typeface="Calibri"/>
              </a:rPr>
              <a:t> </a:t>
            </a:r>
            <a:r>
              <a:rPr sz="1100" spc="80" dirty="0">
                <a:solidFill>
                  <a:srgbClr val="FFFFFF"/>
                </a:solidFill>
                <a:latin typeface="Calibri"/>
                <a:cs typeface="Calibri"/>
              </a:rPr>
              <a:t>φορά,</a:t>
            </a:r>
            <a:r>
              <a:rPr sz="1100" spc="45" dirty="0">
                <a:solidFill>
                  <a:srgbClr val="FFFFFF"/>
                </a:solidFill>
                <a:latin typeface="Calibri"/>
                <a:cs typeface="Calibri"/>
              </a:rPr>
              <a:t> </a:t>
            </a:r>
            <a:r>
              <a:rPr sz="1100" spc="70" dirty="0">
                <a:solidFill>
                  <a:srgbClr val="FFFFFF"/>
                </a:solidFill>
                <a:latin typeface="Calibri"/>
                <a:cs typeface="Calibri"/>
              </a:rPr>
              <a:t>αντικαταστήστε</a:t>
            </a:r>
            <a:r>
              <a:rPr sz="1100" spc="35" dirty="0">
                <a:solidFill>
                  <a:srgbClr val="FFFFFF"/>
                </a:solidFill>
                <a:latin typeface="Calibri"/>
                <a:cs typeface="Calibri"/>
              </a:rPr>
              <a:t> </a:t>
            </a:r>
            <a:r>
              <a:rPr sz="1100" spc="80" dirty="0">
                <a:solidFill>
                  <a:srgbClr val="FFFFFF"/>
                </a:solidFill>
                <a:latin typeface="Calibri"/>
                <a:cs typeface="Calibri"/>
              </a:rPr>
              <a:t>64</a:t>
            </a:r>
            <a:r>
              <a:rPr sz="1100" spc="45" dirty="0">
                <a:solidFill>
                  <a:srgbClr val="FFFFFF"/>
                </a:solidFill>
                <a:latin typeface="Calibri"/>
                <a:cs typeface="Calibri"/>
              </a:rPr>
              <a:t> </a:t>
            </a:r>
            <a:r>
              <a:rPr sz="1100" spc="75" dirty="0">
                <a:solidFill>
                  <a:srgbClr val="FFFFFF"/>
                </a:solidFill>
                <a:latin typeface="Calibri"/>
                <a:cs typeface="Calibri"/>
              </a:rPr>
              <a:t>δυαδικά</a:t>
            </a:r>
            <a:r>
              <a:rPr sz="1100" spc="45" dirty="0">
                <a:solidFill>
                  <a:srgbClr val="FFFFFF"/>
                </a:solidFill>
                <a:latin typeface="Calibri"/>
                <a:cs typeface="Calibri"/>
              </a:rPr>
              <a:t> </a:t>
            </a:r>
            <a:r>
              <a:rPr sz="1100" spc="85" dirty="0">
                <a:solidFill>
                  <a:srgbClr val="FFFFFF"/>
                </a:solidFill>
                <a:latin typeface="Calibri"/>
                <a:cs typeface="Calibri"/>
              </a:rPr>
              <a:t>ψηφία</a:t>
            </a:r>
            <a:r>
              <a:rPr sz="1100" spc="45" dirty="0">
                <a:solidFill>
                  <a:srgbClr val="FFFFFF"/>
                </a:solidFill>
                <a:latin typeface="Calibri"/>
                <a:cs typeface="Calibri"/>
              </a:rPr>
              <a:t> </a:t>
            </a:r>
            <a:r>
              <a:rPr sz="1100" spc="80" dirty="0">
                <a:solidFill>
                  <a:srgbClr val="FFFFFF"/>
                </a:solidFill>
                <a:latin typeface="Calibri"/>
                <a:cs typeface="Calibri"/>
              </a:rPr>
              <a:t>κάθε </a:t>
            </a:r>
            <a:r>
              <a:rPr sz="1100" spc="-235" dirty="0">
                <a:solidFill>
                  <a:srgbClr val="FFFFFF"/>
                </a:solidFill>
                <a:latin typeface="Calibri"/>
                <a:cs typeface="Calibri"/>
              </a:rPr>
              <a:t> </a:t>
            </a:r>
            <a:r>
              <a:rPr sz="1100" spc="90" dirty="0">
                <a:solidFill>
                  <a:srgbClr val="FFFFFF"/>
                </a:solidFill>
                <a:latin typeface="Calibri"/>
                <a:cs typeface="Calibri"/>
              </a:rPr>
              <a:t>φορά</a:t>
            </a:r>
            <a:r>
              <a:rPr sz="1100" spc="30" dirty="0">
                <a:solidFill>
                  <a:srgbClr val="FFFFFF"/>
                </a:solidFill>
                <a:latin typeface="Calibri"/>
                <a:cs typeface="Calibri"/>
              </a:rPr>
              <a:t> </a:t>
            </a:r>
            <a:r>
              <a:rPr sz="1100" spc="85" dirty="0">
                <a:solidFill>
                  <a:srgbClr val="FFFFFF"/>
                </a:solidFill>
                <a:latin typeface="Calibri"/>
                <a:cs typeface="Calibri"/>
              </a:rPr>
              <a:t>ή</a:t>
            </a:r>
            <a:r>
              <a:rPr sz="1100" spc="35" dirty="0">
                <a:solidFill>
                  <a:srgbClr val="FFFFFF"/>
                </a:solidFill>
                <a:latin typeface="Calibri"/>
                <a:cs typeface="Calibri"/>
              </a:rPr>
              <a:t> </a:t>
            </a:r>
            <a:r>
              <a:rPr sz="1100" spc="80" dirty="0">
                <a:solidFill>
                  <a:srgbClr val="FFFFFF"/>
                </a:solidFill>
                <a:latin typeface="Calibri"/>
                <a:cs typeface="Calibri"/>
              </a:rPr>
              <a:t>128</a:t>
            </a:r>
            <a:r>
              <a:rPr sz="1100" spc="35" dirty="0">
                <a:solidFill>
                  <a:srgbClr val="FFFFFF"/>
                </a:solidFill>
                <a:latin typeface="Calibri"/>
                <a:cs typeface="Calibri"/>
              </a:rPr>
              <a:t> </a:t>
            </a:r>
            <a:r>
              <a:rPr sz="1100" spc="75" dirty="0">
                <a:solidFill>
                  <a:srgbClr val="FFFFFF"/>
                </a:solidFill>
                <a:latin typeface="Calibri"/>
                <a:cs typeface="Calibri"/>
              </a:rPr>
              <a:t>δυαδικά</a:t>
            </a:r>
            <a:r>
              <a:rPr sz="1100" spc="35" dirty="0">
                <a:solidFill>
                  <a:srgbClr val="FFFFFF"/>
                </a:solidFill>
                <a:latin typeface="Calibri"/>
                <a:cs typeface="Calibri"/>
              </a:rPr>
              <a:t> </a:t>
            </a:r>
            <a:r>
              <a:rPr sz="1100" spc="80" dirty="0">
                <a:solidFill>
                  <a:srgbClr val="FFFFFF"/>
                </a:solidFill>
                <a:latin typeface="Calibri"/>
                <a:cs typeface="Calibri"/>
              </a:rPr>
              <a:t>ψηφία.</a:t>
            </a:r>
            <a:endParaRPr sz="1100">
              <a:latin typeface="Calibri"/>
              <a:cs typeface="Calibri"/>
            </a:endParaRPr>
          </a:p>
          <a:p>
            <a:pPr marL="12700">
              <a:lnSpc>
                <a:spcPct val="100000"/>
              </a:lnSpc>
              <a:spcBef>
                <a:spcPts val="740"/>
              </a:spcBef>
              <a:tabLst>
                <a:tab pos="285750" algn="l"/>
              </a:tabLst>
            </a:pPr>
            <a:r>
              <a:rPr sz="1400" spc="-229" dirty="0">
                <a:solidFill>
                  <a:srgbClr val="FFFFFF"/>
                </a:solidFill>
                <a:latin typeface="Calibri"/>
                <a:cs typeface="Calibri"/>
              </a:rPr>
              <a:t>—	</a:t>
            </a:r>
            <a:r>
              <a:rPr sz="1100" spc="75" dirty="0">
                <a:solidFill>
                  <a:srgbClr val="FFFFFF"/>
                </a:solidFill>
                <a:latin typeface="Calibri"/>
                <a:cs typeface="Calibri"/>
              </a:rPr>
              <a:t>Οδηγεί</a:t>
            </a:r>
            <a:r>
              <a:rPr sz="1100" spc="25" dirty="0">
                <a:solidFill>
                  <a:srgbClr val="FFFFFF"/>
                </a:solidFill>
                <a:latin typeface="Calibri"/>
                <a:cs typeface="Calibri"/>
              </a:rPr>
              <a:t> </a:t>
            </a:r>
            <a:r>
              <a:rPr sz="1100" spc="80" dirty="0">
                <a:solidFill>
                  <a:srgbClr val="FFFFFF"/>
                </a:solidFill>
                <a:latin typeface="Calibri"/>
                <a:cs typeface="Calibri"/>
              </a:rPr>
              <a:t>σε</a:t>
            </a:r>
            <a:r>
              <a:rPr sz="1100" spc="30" dirty="0">
                <a:solidFill>
                  <a:srgbClr val="FFFFFF"/>
                </a:solidFill>
                <a:latin typeface="Calibri"/>
                <a:cs typeface="Calibri"/>
              </a:rPr>
              <a:t> </a:t>
            </a:r>
            <a:r>
              <a:rPr sz="1100" spc="80" dirty="0">
                <a:solidFill>
                  <a:srgbClr val="FFFFFF"/>
                </a:solidFill>
                <a:latin typeface="Calibri"/>
                <a:cs typeface="Calibri"/>
              </a:rPr>
              <a:t>κρυπτογραφήματα</a:t>
            </a:r>
            <a:r>
              <a:rPr sz="1100" spc="35" dirty="0">
                <a:solidFill>
                  <a:srgbClr val="FFFFFF"/>
                </a:solidFill>
                <a:latin typeface="Calibri"/>
                <a:cs typeface="Calibri"/>
              </a:rPr>
              <a:t> </a:t>
            </a:r>
            <a:r>
              <a:rPr sz="1100" spc="80" dirty="0">
                <a:solidFill>
                  <a:srgbClr val="FFFFFF"/>
                </a:solidFill>
                <a:latin typeface="Calibri"/>
                <a:cs typeface="Calibri"/>
              </a:rPr>
              <a:t>αποκλεισμού</a:t>
            </a:r>
            <a:r>
              <a:rPr sz="1100" spc="35" dirty="0">
                <a:solidFill>
                  <a:srgbClr val="FFFFFF"/>
                </a:solidFill>
                <a:latin typeface="Calibri"/>
                <a:cs typeface="Calibri"/>
              </a:rPr>
              <a:t> </a:t>
            </a:r>
            <a:r>
              <a:rPr sz="1100" spc="85" dirty="0">
                <a:solidFill>
                  <a:srgbClr val="FFFFFF"/>
                </a:solidFill>
                <a:latin typeface="Calibri"/>
                <a:cs typeface="Calibri"/>
              </a:rPr>
              <a:t>όπως</a:t>
            </a:r>
            <a:r>
              <a:rPr sz="1100" spc="35" dirty="0">
                <a:solidFill>
                  <a:srgbClr val="FFFFFF"/>
                </a:solidFill>
                <a:latin typeface="Calibri"/>
                <a:cs typeface="Calibri"/>
              </a:rPr>
              <a:t> </a:t>
            </a:r>
            <a:r>
              <a:rPr sz="1100" spc="85" dirty="0">
                <a:solidFill>
                  <a:srgbClr val="FFFFFF"/>
                </a:solidFill>
                <a:latin typeface="Calibri"/>
                <a:cs typeface="Calibri"/>
              </a:rPr>
              <a:t>DES</a:t>
            </a:r>
            <a:r>
              <a:rPr sz="1100" spc="35" dirty="0">
                <a:solidFill>
                  <a:srgbClr val="FFFFFF"/>
                </a:solidFill>
                <a:latin typeface="Calibri"/>
                <a:cs typeface="Calibri"/>
              </a:rPr>
              <a:t> </a:t>
            </a:r>
            <a:r>
              <a:rPr sz="1100" spc="55" dirty="0">
                <a:solidFill>
                  <a:srgbClr val="FFFFFF"/>
                </a:solidFill>
                <a:latin typeface="Calibri"/>
                <a:cs typeface="Calibri"/>
              </a:rPr>
              <a:t>AES.</a:t>
            </a:r>
            <a:endParaRPr sz="1100">
              <a:latin typeface="Calibri"/>
              <a:cs typeface="Calibri"/>
            </a:endParaRPr>
          </a:p>
        </p:txBody>
      </p:sp>
      <p:sp>
        <p:nvSpPr>
          <p:cNvPr id="5" name="object 5"/>
          <p:cNvSpPr txBox="1"/>
          <p:nvPr/>
        </p:nvSpPr>
        <p:spPr>
          <a:xfrm>
            <a:off x="1377950" y="3594281"/>
            <a:ext cx="8211184" cy="731520"/>
          </a:xfrm>
          <a:prstGeom prst="rect">
            <a:avLst/>
          </a:prstGeom>
        </p:spPr>
        <p:txBody>
          <a:bodyPr vert="horz" wrap="square" lIns="0" tIns="46990" rIns="0" bIns="0" rtlCol="0">
            <a:spAutoFit/>
          </a:bodyPr>
          <a:lstStyle/>
          <a:p>
            <a:pPr marL="12700">
              <a:lnSpc>
                <a:spcPct val="100000"/>
              </a:lnSpc>
              <a:spcBef>
                <a:spcPts val="370"/>
              </a:spcBef>
              <a:tabLst>
                <a:tab pos="285750" algn="l"/>
              </a:tabLst>
            </a:pPr>
            <a:r>
              <a:rPr sz="1400" dirty="0">
                <a:solidFill>
                  <a:srgbClr val="FFBA00"/>
                </a:solidFill>
                <a:latin typeface="Courier New"/>
                <a:cs typeface="Courier New"/>
              </a:rPr>
              <a:t>o	</a:t>
            </a:r>
            <a:r>
              <a:rPr sz="1100" spc="75" dirty="0">
                <a:solidFill>
                  <a:srgbClr val="FFFFFF"/>
                </a:solidFill>
                <a:latin typeface="Calibri"/>
                <a:cs typeface="Calibri"/>
              </a:rPr>
              <a:t>Χρησιμοποιήστε</a:t>
            </a:r>
            <a:r>
              <a:rPr sz="1100" spc="50" dirty="0">
                <a:solidFill>
                  <a:srgbClr val="FFFFFF"/>
                </a:solidFill>
                <a:latin typeface="Calibri"/>
                <a:cs typeface="Calibri"/>
              </a:rPr>
              <a:t> </a:t>
            </a:r>
            <a:r>
              <a:rPr sz="1100" spc="70" dirty="0">
                <a:solidFill>
                  <a:srgbClr val="FFFFFF"/>
                </a:solidFill>
                <a:latin typeface="Calibri"/>
                <a:cs typeface="Calibri"/>
              </a:rPr>
              <a:t>διαφορετικές</a:t>
            </a:r>
            <a:r>
              <a:rPr sz="1100" spc="55" dirty="0">
                <a:solidFill>
                  <a:srgbClr val="FFFFFF"/>
                </a:solidFill>
                <a:latin typeface="Calibri"/>
                <a:cs typeface="Calibri"/>
              </a:rPr>
              <a:t> </a:t>
            </a:r>
            <a:r>
              <a:rPr sz="1100" spc="70" dirty="0">
                <a:solidFill>
                  <a:srgbClr val="FFFFFF"/>
                </a:solidFill>
                <a:latin typeface="Calibri"/>
                <a:cs typeface="Calibri"/>
              </a:rPr>
              <a:t>αντικαταστάσεις</a:t>
            </a:r>
            <a:r>
              <a:rPr sz="1100" spc="55" dirty="0">
                <a:solidFill>
                  <a:srgbClr val="FFFFFF"/>
                </a:solidFill>
                <a:latin typeface="Calibri"/>
                <a:cs typeface="Calibri"/>
              </a:rPr>
              <a:t> </a:t>
            </a:r>
            <a:r>
              <a:rPr sz="1100" spc="70" dirty="0">
                <a:solidFill>
                  <a:srgbClr val="FFFFFF"/>
                </a:solidFill>
                <a:latin typeface="Calibri"/>
                <a:cs typeface="Calibri"/>
              </a:rPr>
              <a:t>για</a:t>
            </a:r>
            <a:r>
              <a:rPr sz="1100" spc="55" dirty="0">
                <a:solidFill>
                  <a:srgbClr val="FFFFFF"/>
                </a:solidFill>
                <a:latin typeface="Calibri"/>
                <a:cs typeface="Calibri"/>
              </a:rPr>
              <a:t> </a:t>
            </a:r>
            <a:r>
              <a:rPr sz="1100" spc="80" dirty="0">
                <a:solidFill>
                  <a:srgbClr val="FFFFFF"/>
                </a:solidFill>
                <a:latin typeface="Calibri"/>
                <a:cs typeface="Calibri"/>
              </a:rPr>
              <a:t>να</a:t>
            </a:r>
            <a:r>
              <a:rPr sz="1100" spc="55" dirty="0">
                <a:solidFill>
                  <a:srgbClr val="FFFFFF"/>
                </a:solidFill>
                <a:latin typeface="Calibri"/>
                <a:cs typeface="Calibri"/>
              </a:rPr>
              <a:t> </a:t>
            </a:r>
            <a:r>
              <a:rPr sz="1100" spc="75" dirty="0">
                <a:solidFill>
                  <a:srgbClr val="FFFFFF"/>
                </a:solidFill>
                <a:latin typeface="Calibri"/>
                <a:cs typeface="Calibri"/>
              </a:rPr>
              <a:t>απαλλαγείτε</a:t>
            </a:r>
            <a:r>
              <a:rPr sz="1100" spc="55" dirty="0">
                <a:solidFill>
                  <a:srgbClr val="FFFFFF"/>
                </a:solidFill>
                <a:latin typeface="Calibri"/>
                <a:cs typeface="Calibri"/>
              </a:rPr>
              <a:t> </a:t>
            </a:r>
            <a:r>
              <a:rPr sz="1100" spc="90" dirty="0">
                <a:solidFill>
                  <a:srgbClr val="FFFFFF"/>
                </a:solidFill>
                <a:latin typeface="Calibri"/>
                <a:cs typeface="Calibri"/>
              </a:rPr>
              <a:t>από</a:t>
            </a:r>
            <a:r>
              <a:rPr sz="1100" spc="55" dirty="0">
                <a:solidFill>
                  <a:srgbClr val="FFFFFF"/>
                </a:solidFill>
                <a:latin typeface="Calibri"/>
                <a:cs typeface="Calibri"/>
              </a:rPr>
              <a:t> </a:t>
            </a:r>
            <a:r>
              <a:rPr sz="1100" spc="70" dirty="0">
                <a:solidFill>
                  <a:srgbClr val="FFFFFF"/>
                </a:solidFill>
                <a:latin typeface="Calibri"/>
                <a:cs typeface="Calibri"/>
              </a:rPr>
              <a:t>τα</a:t>
            </a:r>
            <a:r>
              <a:rPr sz="1100" spc="35" dirty="0">
                <a:solidFill>
                  <a:srgbClr val="FFFFFF"/>
                </a:solidFill>
                <a:latin typeface="Calibri"/>
                <a:cs typeface="Calibri"/>
              </a:rPr>
              <a:t> </a:t>
            </a:r>
            <a:r>
              <a:rPr sz="1100" spc="60" dirty="0">
                <a:solidFill>
                  <a:srgbClr val="FFFFFF"/>
                </a:solidFill>
                <a:latin typeface="Calibri"/>
                <a:cs typeface="Calibri"/>
              </a:rPr>
              <a:t>χαρακτηριστικά/χαρακτηριστικά</a:t>
            </a:r>
            <a:r>
              <a:rPr sz="1100" spc="50" dirty="0">
                <a:solidFill>
                  <a:srgbClr val="FFFFFF"/>
                </a:solidFill>
                <a:latin typeface="Calibri"/>
                <a:cs typeface="Calibri"/>
              </a:rPr>
              <a:t> </a:t>
            </a:r>
            <a:r>
              <a:rPr sz="1100" spc="70" dirty="0">
                <a:solidFill>
                  <a:srgbClr val="FFFFFF"/>
                </a:solidFill>
                <a:latin typeface="Calibri"/>
                <a:cs typeface="Calibri"/>
              </a:rPr>
              <a:t>συχνότητας.</a:t>
            </a:r>
            <a:endParaRPr sz="1100">
              <a:latin typeface="Calibri"/>
              <a:cs typeface="Calibri"/>
            </a:endParaRPr>
          </a:p>
          <a:p>
            <a:pPr marL="286385" marR="3065145" indent="-274320">
              <a:lnSpc>
                <a:spcPct val="95300"/>
              </a:lnSpc>
              <a:spcBef>
                <a:spcPts val="750"/>
              </a:spcBef>
              <a:tabLst>
                <a:tab pos="286385" algn="l"/>
              </a:tabLst>
            </a:pPr>
            <a:r>
              <a:rPr sz="1400" spc="-229" dirty="0">
                <a:solidFill>
                  <a:srgbClr val="FFFFFF"/>
                </a:solidFill>
                <a:latin typeface="Calibri"/>
                <a:cs typeface="Calibri"/>
              </a:rPr>
              <a:t>—	</a:t>
            </a:r>
            <a:r>
              <a:rPr sz="1100" spc="100" dirty="0">
                <a:solidFill>
                  <a:srgbClr val="FFFFFF"/>
                </a:solidFill>
                <a:latin typeface="Calibri"/>
                <a:cs typeface="Calibri"/>
              </a:rPr>
              <a:t>Οδηγεί</a:t>
            </a:r>
            <a:r>
              <a:rPr sz="1100" spc="45" dirty="0">
                <a:solidFill>
                  <a:srgbClr val="FFFFFF"/>
                </a:solidFill>
                <a:latin typeface="Calibri"/>
                <a:cs typeface="Calibri"/>
              </a:rPr>
              <a:t> </a:t>
            </a:r>
            <a:r>
              <a:rPr sz="1100" spc="105" dirty="0">
                <a:solidFill>
                  <a:srgbClr val="FFFFFF"/>
                </a:solidFill>
                <a:latin typeface="Calibri"/>
                <a:cs typeface="Calibri"/>
              </a:rPr>
              <a:t>σε</a:t>
            </a:r>
            <a:r>
              <a:rPr sz="1100" spc="50" dirty="0">
                <a:solidFill>
                  <a:srgbClr val="FFFFFF"/>
                </a:solidFill>
                <a:latin typeface="Calibri"/>
                <a:cs typeface="Calibri"/>
              </a:rPr>
              <a:t> </a:t>
            </a:r>
            <a:r>
              <a:rPr sz="1100" spc="110" dirty="0">
                <a:solidFill>
                  <a:srgbClr val="FFFFFF"/>
                </a:solidFill>
                <a:latin typeface="Calibri"/>
                <a:cs typeface="Calibri"/>
              </a:rPr>
              <a:t>πολυαλφαβητικά</a:t>
            </a:r>
            <a:r>
              <a:rPr sz="1100" spc="55" dirty="0">
                <a:solidFill>
                  <a:srgbClr val="FFFFFF"/>
                </a:solidFill>
                <a:latin typeface="Calibri"/>
                <a:cs typeface="Calibri"/>
              </a:rPr>
              <a:t> </a:t>
            </a:r>
            <a:r>
              <a:rPr sz="1100" spc="110" dirty="0">
                <a:solidFill>
                  <a:srgbClr val="FFFFFF"/>
                </a:solidFill>
                <a:latin typeface="Calibri"/>
                <a:cs typeface="Calibri"/>
              </a:rPr>
              <a:t>κρυπτογραφήματα</a:t>
            </a:r>
            <a:r>
              <a:rPr sz="1100" spc="55" dirty="0">
                <a:solidFill>
                  <a:srgbClr val="FFFFFF"/>
                </a:solidFill>
                <a:latin typeface="Calibri"/>
                <a:cs typeface="Calibri"/>
              </a:rPr>
              <a:t> </a:t>
            </a:r>
            <a:r>
              <a:rPr sz="1100" spc="105" dirty="0">
                <a:solidFill>
                  <a:srgbClr val="FFFFFF"/>
                </a:solidFill>
                <a:latin typeface="Calibri"/>
                <a:cs typeface="Calibri"/>
              </a:rPr>
              <a:t>υποκατάστασης</a:t>
            </a:r>
            <a:r>
              <a:rPr sz="1100" spc="55" dirty="0">
                <a:solidFill>
                  <a:srgbClr val="FFFFFF"/>
                </a:solidFill>
                <a:latin typeface="Calibri"/>
                <a:cs typeface="Calibri"/>
              </a:rPr>
              <a:t> </a:t>
            </a:r>
            <a:r>
              <a:rPr sz="1100" spc="90" dirty="0">
                <a:solidFill>
                  <a:srgbClr val="FFFFFF"/>
                </a:solidFill>
                <a:latin typeface="Calibri"/>
                <a:cs typeface="Calibri"/>
              </a:rPr>
              <a:t>και</a:t>
            </a:r>
            <a:r>
              <a:rPr sz="1100" spc="55" dirty="0">
                <a:solidFill>
                  <a:srgbClr val="FFFFFF"/>
                </a:solidFill>
                <a:latin typeface="Calibri"/>
                <a:cs typeface="Calibri"/>
              </a:rPr>
              <a:t> </a:t>
            </a:r>
            <a:r>
              <a:rPr sz="1100" spc="105" dirty="0">
                <a:solidFill>
                  <a:srgbClr val="FFFFFF"/>
                </a:solidFill>
                <a:latin typeface="Calibri"/>
                <a:cs typeface="Calibri"/>
              </a:rPr>
              <a:t>σε </a:t>
            </a:r>
            <a:r>
              <a:rPr sz="1100" spc="-229" dirty="0">
                <a:solidFill>
                  <a:srgbClr val="FFFFFF"/>
                </a:solidFill>
                <a:latin typeface="Calibri"/>
                <a:cs typeface="Calibri"/>
              </a:rPr>
              <a:t> </a:t>
            </a:r>
            <a:r>
              <a:rPr sz="1100" spc="110" dirty="0">
                <a:solidFill>
                  <a:srgbClr val="FFFFFF"/>
                </a:solidFill>
                <a:latin typeface="Calibri"/>
                <a:cs typeface="Calibri"/>
              </a:rPr>
              <a:t>κρυπτογραφήματα</a:t>
            </a:r>
            <a:r>
              <a:rPr sz="1100" spc="45" dirty="0">
                <a:solidFill>
                  <a:srgbClr val="FFFFFF"/>
                </a:solidFill>
                <a:latin typeface="Calibri"/>
                <a:cs typeface="Calibri"/>
              </a:rPr>
              <a:t> </a:t>
            </a:r>
            <a:r>
              <a:rPr sz="1100" spc="105" dirty="0">
                <a:solidFill>
                  <a:srgbClr val="FFFFFF"/>
                </a:solidFill>
                <a:latin typeface="Calibri"/>
                <a:cs typeface="Calibri"/>
              </a:rPr>
              <a:t>ροής</a:t>
            </a:r>
            <a:r>
              <a:rPr sz="1100" spc="45" dirty="0">
                <a:solidFill>
                  <a:srgbClr val="FFFFFF"/>
                </a:solidFill>
                <a:latin typeface="Calibri"/>
                <a:cs typeface="Calibri"/>
              </a:rPr>
              <a:t> </a:t>
            </a:r>
            <a:r>
              <a:rPr sz="1100" spc="114" dirty="0">
                <a:solidFill>
                  <a:srgbClr val="FFFFFF"/>
                </a:solidFill>
                <a:latin typeface="Calibri"/>
                <a:cs typeface="Calibri"/>
              </a:rPr>
              <a:t>όπως</a:t>
            </a:r>
            <a:r>
              <a:rPr sz="1100" spc="45" dirty="0">
                <a:solidFill>
                  <a:srgbClr val="FFFFFF"/>
                </a:solidFill>
                <a:latin typeface="Calibri"/>
                <a:cs typeface="Calibri"/>
              </a:rPr>
              <a:t> </a:t>
            </a:r>
            <a:r>
              <a:rPr sz="1100" spc="95" dirty="0">
                <a:solidFill>
                  <a:srgbClr val="FFFFFF"/>
                </a:solidFill>
                <a:latin typeface="Calibri"/>
                <a:cs typeface="Calibri"/>
              </a:rPr>
              <a:t>το</a:t>
            </a:r>
            <a:r>
              <a:rPr sz="1100" spc="45" dirty="0">
                <a:solidFill>
                  <a:srgbClr val="FFFFFF"/>
                </a:solidFill>
                <a:latin typeface="Calibri"/>
                <a:cs typeface="Calibri"/>
              </a:rPr>
              <a:t> </a:t>
            </a:r>
            <a:r>
              <a:rPr sz="1100" spc="95" dirty="0">
                <a:solidFill>
                  <a:srgbClr val="FFFFFF"/>
                </a:solidFill>
                <a:latin typeface="Calibri"/>
                <a:cs typeface="Calibri"/>
              </a:rPr>
              <a:t>RC4.</a:t>
            </a:r>
            <a:endParaRPr sz="1100">
              <a:latin typeface="Calibri"/>
              <a:cs typeface="Calibri"/>
            </a:endParaRPr>
          </a:p>
        </p:txBody>
      </p:sp>
      <p:pic>
        <p:nvPicPr>
          <p:cNvPr id="6" name="object 6"/>
          <p:cNvPicPr/>
          <p:nvPr/>
        </p:nvPicPr>
        <p:blipFill>
          <a:blip r:embed="rId2" cstate="print"/>
          <a:stretch>
            <a:fillRect/>
          </a:stretch>
        </p:blipFill>
        <p:spPr>
          <a:xfrm>
            <a:off x="7119937" y="5499417"/>
            <a:ext cx="1530032" cy="612140"/>
          </a:xfrm>
          <a:prstGeom prst="rect">
            <a:avLst/>
          </a:prstGeom>
        </p:spPr>
      </p:pic>
      <p:sp>
        <p:nvSpPr>
          <p:cNvPr id="7" name="object 7"/>
          <p:cNvSpPr txBox="1"/>
          <p:nvPr/>
        </p:nvSpPr>
        <p:spPr>
          <a:xfrm>
            <a:off x="10850244" y="5687948"/>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0</a:t>
            </a:r>
            <a:endParaRPr sz="1100">
              <a:latin typeface="Arial"/>
              <a:cs typeface="Aria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564515"/>
            <a:ext cx="9940925" cy="513080"/>
          </a:xfrm>
          <a:prstGeom prst="rect">
            <a:avLst/>
          </a:prstGeom>
        </p:spPr>
        <p:txBody>
          <a:bodyPr vert="horz" wrap="square" lIns="0" tIns="12700" rIns="0" bIns="0" rtlCol="0">
            <a:spAutoFit/>
          </a:bodyPr>
          <a:lstStyle/>
          <a:p>
            <a:pPr marL="12700">
              <a:lnSpc>
                <a:spcPct val="100000"/>
              </a:lnSpc>
              <a:spcBef>
                <a:spcPts val="100"/>
              </a:spcBef>
            </a:pPr>
            <a:r>
              <a:rPr sz="3200" spc="165" dirty="0"/>
              <a:t>Προς</a:t>
            </a:r>
            <a:r>
              <a:rPr sz="3200" spc="65" dirty="0"/>
              <a:t> </a:t>
            </a:r>
            <a:r>
              <a:rPr sz="3200" spc="135" dirty="0"/>
              <a:t>τους</a:t>
            </a:r>
            <a:r>
              <a:rPr sz="3200" spc="65" dirty="0"/>
              <a:t> </a:t>
            </a:r>
            <a:r>
              <a:rPr sz="3200" spc="150" dirty="0"/>
              <a:t>πολυαλφαβητικούς</a:t>
            </a:r>
            <a:r>
              <a:rPr sz="3200" spc="105" dirty="0"/>
              <a:t> </a:t>
            </a:r>
            <a:r>
              <a:rPr sz="3200" spc="135" dirty="0"/>
              <a:t>κώδικες</a:t>
            </a:r>
            <a:r>
              <a:rPr sz="3200" spc="55" dirty="0"/>
              <a:t> </a:t>
            </a:r>
            <a:r>
              <a:rPr sz="3200" spc="155" dirty="0"/>
              <a:t>υποκατάστασης</a:t>
            </a:r>
            <a:endParaRPr sz="3200"/>
          </a:p>
        </p:txBody>
      </p:sp>
      <p:sp>
        <p:nvSpPr>
          <p:cNvPr id="3" name="object 3"/>
          <p:cNvSpPr txBox="1"/>
          <p:nvPr/>
        </p:nvSpPr>
        <p:spPr>
          <a:xfrm>
            <a:off x="875030" y="1354772"/>
            <a:ext cx="7212330" cy="1760220"/>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Κύριες</a:t>
            </a:r>
            <a:r>
              <a:rPr sz="1100" spc="35" dirty="0">
                <a:latin typeface="Calibri"/>
                <a:cs typeface="Calibri"/>
              </a:rPr>
              <a:t> </a:t>
            </a:r>
            <a:r>
              <a:rPr sz="1100" spc="75" dirty="0">
                <a:latin typeface="Calibri"/>
                <a:cs typeface="Calibri"/>
              </a:rPr>
              <a:t>αδυναμίες</a:t>
            </a:r>
            <a:r>
              <a:rPr sz="1100" spc="35" dirty="0">
                <a:latin typeface="Calibri"/>
                <a:cs typeface="Calibri"/>
              </a:rPr>
              <a:t> </a:t>
            </a:r>
            <a:r>
              <a:rPr sz="1100" spc="80" dirty="0">
                <a:latin typeface="Calibri"/>
                <a:cs typeface="Calibri"/>
              </a:rPr>
              <a:t>των</a:t>
            </a:r>
            <a:r>
              <a:rPr sz="1100" spc="30" dirty="0">
                <a:latin typeface="Calibri"/>
                <a:cs typeface="Calibri"/>
              </a:rPr>
              <a:t> </a:t>
            </a:r>
            <a:r>
              <a:rPr sz="1100" spc="80" dirty="0">
                <a:latin typeface="Calibri"/>
                <a:cs typeface="Calibri"/>
              </a:rPr>
              <a:t>μονοαλφαβητικών</a:t>
            </a:r>
            <a:r>
              <a:rPr sz="1100" spc="35" dirty="0">
                <a:latin typeface="Calibri"/>
                <a:cs typeface="Calibri"/>
              </a:rPr>
              <a:t> </a:t>
            </a:r>
            <a:r>
              <a:rPr sz="1100" spc="75" dirty="0">
                <a:latin typeface="Calibri"/>
                <a:cs typeface="Calibri"/>
              </a:rPr>
              <a:t>κρυπτογραφήσεων</a:t>
            </a:r>
            <a:r>
              <a:rPr sz="1100" spc="25" dirty="0">
                <a:latin typeface="Calibri"/>
                <a:cs typeface="Calibri"/>
              </a:rPr>
              <a:t> </a:t>
            </a:r>
            <a:r>
              <a:rPr sz="1100" spc="80" dirty="0">
                <a:latin typeface="Calibri"/>
                <a:cs typeface="Calibri"/>
              </a:rPr>
              <a:t>υποκατάστασης</a:t>
            </a:r>
            <a:endParaRPr sz="1100">
              <a:latin typeface="Calibri"/>
              <a:cs typeface="Calibri"/>
            </a:endParaRPr>
          </a:p>
          <a:p>
            <a:pPr>
              <a:lnSpc>
                <a:spcPct val="100000"/>
              </a:lnSpc>
              <a:spcBef>
                <a:spcPts val="35"/>
              </a:spcBef>
            </a:pPr>
            <a:endParaRPr sz="1600">
              <a:latin typeface="Calibri"/>
              <a:cs typeface="Calibri"/>
            </a:endParaRPr>
          </a:p>
          <a:p>
            <a:pPr marL="124460">
              <a:lnSpc>
                <a:spcPct val="100000"/>
              </a:lnSpc>
              <a:spcBef>
                <a:spcPts val="5"/>
              </a:spcBef>
            </a:pPr>
            <a:r>
              <a:rPr sz="1100" spc="80" dirty="0">
                <a:latin typeface="Calibri"/>
                <a:cs typeface="Calibri"/>
              </a:rPr>
              <a:t>κρυπτογραφημένο</a:t>
            </a:r>
            <a:r>
              <a:rPr sz="1100" spc="45" dirty="0">
                <a:latin typeface="Calibri"/>
                <a:cs typeface="Calibri"/>
              </a:rPr>
              <a:t> </a:t>
            </a:r>
            <a:r>
              <a:rPr sz="1100" spc="65" dirty="0">
                <a:latin typeface="Calibri"/>
                <a:cs typeface="Calibri"/>
              </a:rPr>
              <a:t>κείμενο,</a:t>
            </a:r>
            <a:r>
              <a:rPr sz="1100" spc="40" dirty="0">
                <a:latin typeface="Calibri"/>
                <a:cs typeface="Calibri"/>
              </a:rPr>
              <a:t> </a:t>
            </a:r>
            <a:r>
              <a:rPr sz="1100" spc="75" dirty="0">
                <a:latin typeface="Calibri"/>
                <a:cs typeface="Calibri"/>
              </a:rPr>
              <a:t>τα</a:t>
            </a:r>
            <a:r>
              <a:rPr sz="1100" spc="45" dirty="0">
                <a:latin typeface="Calibri"/>
                <a:cs typeface="Calibri"/>
              </a:rPr>
              <a:t> </a:t>
            </a:r>
            <a:r>
              <a:rPr sz="1100" spc="80" dirty="0">
                <a:latin typeface="Calibri"/>
                <a:cs typeface="Calibri"/>
              </a:rPr>
              <a:t>διάφορα</a:t>
            </a:r>
            <a:r>
              <a:rPr sz="1100" spc="55" dirty="0">
                <a:latin typeface="Calibri"/>
                <a:cs typeface="Calibri"/>
              </a:rPr>
              <a:t> </a:t>
            </a:r>
            <a:r>
              <a:rPr sz="1100" spc="80" dirty="0">
                <a:latin typeface="Calibri"/>
                <a:cs typeface="Calibri"/>
              </a:rPr>
              <a:t>γράμματα</a:t>
            </a:r>
            <a:r>
              <a:rPr sz="1100" spc="45" dirty="0">
                <a:latin typeface="Calibri"/>
                <a:cs typeface="Calibri"/>
              </a:rPr>
              <a:t> </a:t>
            </a:r>
            <a:r>
              <a:rPr sz="1100" spc="75" dirty="0">
                <a:latin typeface="Calibri"/>
                <a:cs typeface="Calibri"/>
              </a:rPr>
              <a:t>έχουν</a:t>
            </a:r>
            <a:r>
              <a:rPr sz="1100" spc="45" dirty="0">
                <a:latin typeface="Calibri"/>
                <a:cs typeface="Calibri"/>
              </a:rPr>
              <a:t> </a:t>
            </a:r>
            <a:r>
              <a:rPr sz="1100" spc="75" dirty="0">
                <a:latin typeface="Calibri"/>
                <a:cs typeface="Calibri"/>
              </a:rPr>
              <a:t>διαφορετική</a:t>
            </a:r>
            <a:r>
              <a:rPr sz="1100" spc="50" dirty="0">
                <a:latin typeface="Calibri"/>
                <a:cs typeface="Calibri"/>
              </a:rPr>
              <a:t> </a:t>
            </a:r>
            <a:r>
              <a:rPr sz="1100" spc="65" dirty="0">
                <a:latin typeface="Calibri"/>
                <a:cs typeface="Calibri"/>
              </a:rPr>
              <a:t>συχνότητα</a:t>
            </a:r>
            <a:endParaRPr sz="1100">
              <a:latin typeface="Calibri"/>
              <a:cs typeface="Calibri"/>
            </a:endParaRPr>
          </a:p>
          <a:p>
            <a:pPr marL="12700" marR="5080" indent="295275">
              <a:lnSpc>
                <a:spcPts val="2100"/>
              </a:lnSpc>
              <a:spcBef>
                <a:spcPts val="10"/>
              </a:spcBef>
            </a:pPr>
            <a:r>
              <a:rPr sz="1100" spc="75" dirty="0">
                <a:latin typeface="Calibri"/>
                <a:cs typeface="Calibri"/>
              </a:rPr>
              <a:t>-κάθε</a:t>
            </a:r>
            <a:r>
              <a:rPr sz="1100" spc="35" dirty="0">
                <a:latin typeface="Calibri"/>
                <a:cs typeface="Calibri"/>
              </a:rPr>
              <a:t> </a:t>
            </a:r>
            <a:r>
              <a:rPr sz="1100" spc="85" dirty="0">
                <a:latin typeface="Calibri"/>
                <a:cs typeface="Calibri"/>
              </a:rPr>
              <a:t>γράμμα</a:t>
            </a:r>
            <a:r>
              <a:rPr sz="1100" spc="40" dirty="0">
                <a:latin typeface="Calibri"/>
                <a:cs typeface="Calibri"/>
              </a:rPr>
              <a:t> </a:t>
            </a:r>
            <a:r>
              <a:rPr sz="1100" spc="75" dirty="0">
                <a:latin typeface="Calibri"/>
                <a:cs typeface="Calibri"/>
              </a:rPr>
              <a:t>στο</a:t>
            </a:r>
            <a:r>
              <a:rPr sz="1100" spc="40" dirty="0">
                <a:latin typeface="Calibri"/>
                <a:cs typeface="Calibri"/>
              </a:rPr>
              <a:t> </a:t>
            </a:r>
            <a:r>
              <a:rPr sz="1100" spc="80" dirty="0">
                <a:latin typeface="Calibri"/>
                <a:cs typeface="Calibri"/>
              </a:rPr>
              <a:t>κρυπτογραφημένο</a:t>
            </a:r>
            <a:r>
              <a:rPr sz="1100" spc="40" dirty="0">
                <a:latin typeface="Calibri"/>
                <a:cs typeface="Calibri"/>
              </a:rPr>
              <a:t> </a:t>
            </a:r>
            <a:r>
              <a:rPr sz="1100" spc="70" dirty="0">
                <a:latin typeface="Calibri"/>
                <a:cs typeface="Calibri"/>
              </a:rPr>
              <a:t>κείμενο</a:t>
            </a:r>
            <a:r>
              <a:rPr sz="1100" spc="40" dirty="0">
                <a:latin typeface="Calibri"/>
                <a:cs typeface="Calibri"/>
              </a:rPr>
              <a:t> </a:t>
            </a:r>
            <a:r>
              <a:rPr sz="1100" spc="65" dirty="0">
                <a:latin typeface="Calibri"/>
                <a:cs typeface="Calibri"/>
              </a:rPr>
              <a:t>αντιστοιχεί</a:t>
            </a:r>
            <a:r>
              <a:rPr sz="1100" spc="40" dirty="0">
                <a:latin typeface="Calibri"/>
                <a:cs typeface="Calibri"/>
              </a:rPr>
              <a:t> </a:t>
            </a:r>
            <a:r>
              <a:rPr sz="1100" spc="80" dirty="0">
                <a:latin typeface="Calibri"/>
                <a:cs typeface="Calibri"/>
              </a:rPr>
              <a:t>σε</a:t>
            </a:r>
            <a:r>
              <a:rPr sz="1100" spc="40" dirty="0">
                <a:latin typeface="Calibri"/>
                <a:cs typeface="Calibri"/>
              </a:rPr>
              <a:t> </a:t>
            </a:r>
            <a:r>
              <a:rPr sz="1100" spc="80" dirty="0">
                <a:latin typeface="Calibri"/>
                <a:cs typeface="Calibri"/>
              </a:rPr>
              <a:t>ένα</a:t>
            </a:r>
            <a:r>
              <a:rPr sz="1100" spc="40" dirty="0">
                <a:latin typeface="Calibri"/>
                <a:cs typeface="Calibri"/>
              </a:rPr>
              <a:t> </a:t>
            </a:r>
            <a:r>
              <a:rPr sz="1100" spc="80" dirty="0">
                <a:solidFill>
                  <a:srgbClr val="BF0000"/>
                </a:solidFill>
                <a:latin typeface="Calibri"/>
                <a:cs typeface="Calibri"/>
              </a:rPr>
              <a:t>μόνο</a:t>
            </a:r>
            <a:r>
              <a:rPr sz="1100" spc="40" dirty="0">
                <a:solidFill>
                  <a:srgbClr val="BF0000"/>
                </a:solidFill>
                <a:latin typeface="Calibri"/>
                <a:cs typeface="Calibri"/>
              </a:rPr>
              <a:t> </a:t>
            </a:r>
            <a:r>
              <a:rPr sz="1100" spc="85" dirty="0">
                <a:latin typeface="Calibri"/>
                <a:cs typeface="Calibri"/>
              </a:rPr>
              <a:t>γράμμα</a:t>
            </a:r>
            <a:r>
              <a:rPr sz="1100" spc="40" dirty="0">
                <a:latin typeface="Calibri"/>
                <a:cs typeface="Calibri"/>
              </a:rPr>
              <a:t> </a:t>
            </a:r>
            <a:r>
              <a:rPr sz="1100" spc="75" dirty="0">
                <a:latin typeface="Calibri"/>
                <a:cs typeface="Calibri"/>
              </a:rPr>
              <a:t>στο</a:t>
            </a:r>
            <a:r>
              <a:rPr sz="1100" spc="40" dirty="0">
                <a:latin typeface="Calibri"/>
                <a:cs typeface="Calibri"/>
              </a:rPr>
              <a:t> </a:t>
            </a:r>
            <a:r>
              <a:rPr sz="1100" spc="85" dirty="0">
                <a:latin typeface="Calibri"/>
                <a:cs typeface="Calibri"/>
              </a:rPr>
              <a:t>απλό</a:t>
            </a:r>
            <a:r>
              <a:rPr sz="1100" spc="45" dirty="0">
                <a:latin typeface="Calibri"/>
                <a:cs typeface="Calibri"/>
              </a:rPr>
              <a:t> </a:t>
            </a:r>
            <a:r>
              <a:rPr sz="1100" spc="70" dirty="0">
                <a:latin typeface="Calibri"/>
                <a:cs typeface="Calibri"/>
              </a:rPr>
              <a:t>κείμενο</a:t>
            </a:r>
            <a:r>
              <a:rPr sz="1100" spc="35" dirty="0">
                <a:latin typeface="Calibri"/>
                <a:cs typeface="Calibri"/>
              </a:rPr>
              <a:t> </a:t>
            </a:r>
            <a:r>
              <a:rPr sz="1100" spc="80" dirty="0">
                <a:latin typeface="Calibri"/>
                <a:cs typeface="Calibri"/>
              </a:rPr>
              <a:t>γράμμα </a:t>
            </a:r>
            <a:r>
              <a:rPr sz="1100" spc="-235" dirty="0">
                <a:latin typeface="Calibri"/>
                <a:cs typeface="Calibri"/>
              </a:rPr>
              <a:t> </a:t>
            </a:r>
            <a:r>
              <a:rPr sz="1100" spc="70" dirty="0">
                <a:latin typeface="Calibri"/>
                <a:cs typeface="Calibri"/>
              </a:rPr>
              <a:t>Ιδέα</a:t>
            </a:r>
            <a:r>
              <a:rPr sz="1100" spc="35" dirty="0">
                <a:latin typeface="Calibri"/>
                <a:cs typeface="Calibri"/>
              </a:rPr>
              <a:t> </a:t>
            </a:r>
            <a:r>
              <a:rPr sz="1100" spc="70" dirty="0">
                <a:latin typeface="Calibri"/>
                <a:cs typeface="Calibri"/>
              </a:rPr>
              <a:t>για</a:t>
            </a:r>
            <a:r>
              <a:rPr sz="1100" spc="35" dirty="0">
                <a:latin typeface="Calibri"/>
                <a:cs typeface="Calibri"/>
              </a:rPr>
              <a:t> </a:t>
            </a:r>
            <a:r>
              <a:rPr sz="1100" spc="75" dirty="0">
                <a:latin typeface="Calibri"/>
                <a:cs typeface="Calibri"/>
              </a:rPr>
              <a:t>ισχυρότερη</a:t>
            </a:r>
            <a:r>
              <a:rPr sz="1100" spc="35" dirty="0">
                <a:latin typeface="Calibri"/>
                <a:cs typeface="Calibri"/>
              </a:rPr>
              <a:t> </a:t>
            </a:r>
            <a:r>
              <a:rPr sz="1100" spc="80" dirty="0">
                <a:latin typeface="Calibri"/>
                <a:cs typeface="Calibri"/>
              </a:rPr>
              <a:t>κρυπτογράφηση</a:t>
            </a:r>
            <a:r>
              <a:rPr sz="1100" spc="35" dirty="0">
                <a:latin typeface="Calibri"/>
                <a:cs typeface="Calibri"/>
              </a:rPr>
              <a:t> </a:t>
            </a:r>
            <a:r>
              <a:rPr sz="1100" spc="70" dirty="0">
                <a:latin typeface="Calibri"/>
                <a:cs typeface="Calibri"/>
              </a:rPr>
              <a:t>(1460</a:t>
            </a:r>
            <a:r>
              <a:rPr sz="1100" spc="35" dirty="0">
                <a:latin typeface="Calibri"/>
                <a:cs typeface="Calibri"/>
              </a:rPr>
              <a:t> </a:t>
            </a:r>
            <a:r>
              <a:rPr sz="1100" spc="90" dirty="0">
                <a:latin typeface="Calibri"/>
                <a:cs typeface="Calibri"/>
              </a:rPr>
              <a:t>από</a:t>
            </a:r>
            <a:r>
              <a:rPr sz="1100" spc="35" dirty="0">
                <a:latin typeface="Calibri"/>
                <a:cs typeface="Calibri"/>
              </a:rPr>
              <a:t> </a:t>
            </a:r>
            <a:r>
              <a:rPr sz="1100" spc="70" dirty="0">
                <a:latin typeface="Calibri"/>
                <a:cs typeface="Calibri"/>
              </a:rPr>
              <a:t>τον</a:t>
            </a:r>
            <a:r>
              <a:rPr sz="1100" spc="35" dirty="0">
                <a:latin typeface="Calibri"/>
                <a:cs typeface="Calibri"/>
              </a:rPr>
              <a:t> </a:t>
            </a:r>
            <a:r>
              <a:rPr sz="1100" spc="60" dirty="0">
                <a:latin typeface="Calibri"/>
                <a:cs typeface="Calibri"/>
              </a:rPr>
              <a:t>Alberti)</a:t>
            </a:r>
            <a:endParaRPr sz="1100">
              <a:latin typeface="Calibri"/>
              <a:cs typeface="Calibri"/>
            </a:endParaRPr>
          </a:p>
          <a:p>
            <a:pPr marL="307975" marR="1065530" indent="-182880">
              <a:lnSpc>
                <a:spcPct val="144900"/>
              </a:lnSpc>
              <a:spcBef>
                <a:spcPts val="990"/>
              </a:spcBef>
            </a:pPr>
            <a:r>
              <a:rPr sz="1100" spc="70" dirty="0">
                <a:latin typeface="Calibri"/>
                <a:cs typeface="Calibri"/>
              </a:rPr>
              <a:t>αντικαταστάσεις</a:t>
            </a:r>
            <a:r>
              <a:rPr sz="1100" spc="40" dirty="0">
                <a:latin typeface="Calibri"/>
                <a:cs typeface="Calibri"/>
              </a:rPr>
              <a:t> </a:t>
            </a:r>
            <a:r>
              <a:rPr sz="1100" spc="75" dirty="0">
                <a:latin typeface="Calibri"/>
                <a:cs typeface="Calibri"/>
              </a:rPr>
              <a:t>αλλάξτε</a:t>
            </a:r>
            <a:r>
              <a:rPr sz="1100" spc="45" dirty="0">
                <a:latin typeface="Calibri"/>
                <a:cs typeface="Calibri"/>
              </a:rPr>
              <a:t> </a:t>
            </a:r>
            <a:r>
              <a:rPr sz="1100" spc="75" dirty="0">
                <a:latin typeface="Calibri"/>
                <a:cs typeface="Calibri"/>
              </a:rPr>
              <a:t>μεταξύ</a:t>
            </a:r>
            <a:r>
              <a:rPr sz="1100" spc="40" dirty="0">
                <a:latin typeface="Calibri"/>
                <a:cs typeface="Calibri"/>
              </a:rPr>
              <a:t> </a:t>
            </a:r>
            <a:r>
              <a:rPr sz="1100" spc="75" dirty="0">
                <a:latin typeface="Calibri"/>
                <a:cs typeface="Calibri"/>
              </a:rPr>
              <a:t>τους</a:t>
            </a:r>
            <a:r>
              <a:rPr sz="1100" spc="40" dirty="0">
                <a:latin typeface="Calibri"/>
                <a:cs typeface="Calibri"/>
              </a:rPr>
              <a:t> </a:t>
            </a:r>
            <a:r>
              <a:rPr sz="1100" spc="80" dirty="0">
                <a:latin typeface="Calibri"/>
                <a:cs typeface="Calibri"/>
              </a:rPr>
              <a:t>κατά</a:t>
            </a:r>
            <a:r>
              <a:rPr sz="1100" spc="40" dirty="0">
                <a:latin typeface="Calibri"/>
                <a:cs typeface="Calibri"/>
              </a:rPr>
              <a:t> </a:t>
            </a:r>
            <a:r>
              <a:rPr sz="1100" spc="75" dirty="0">
                <a:latin typeface="Calibri"/>
                <a:cs typeface="Calibri"/>
              </a:rPr>
              <a:t>την</a:t>
            </a:r>
            <a:r>
              <a:rPr sz="1100" spc="40" dirty="0">
                <a:latin typeface="Calibri"/>
                <a:cs typeface="Calibri"/>
              </a:rPr>
              <a:t> </a:t>
            </a:r>
            <a:r>
              <a:rPr sz="1100" spc="80" dirty="0">
                <a:latin typeface="Calibri"/>
                <a:cs typeface="Calibri"/>
              </a:rPr>
              <a:t>κρυπτογράφηση</a:t>
            </a:r>
            <a:r>
              <a:rPr sz="1100" spc="45" dirty="0">
                <a:latin typeface="Calibri"/>
                <a:cs typeface="Calibri"/>
              </a:rPr>
              <a:t> </a:t>
            </a:r>
            <a:r>
              <a:rPr sz="1100" spc="75" dirty="0">
                <a:latin typeface="Calibri"/>
                <a:cs typeface="Calibri"/>
              </a:rPr>
              <a:t>διαφορετικών</a:t>
            </a:r>
            <a:r>
              <a:rPr sz="1100" spc="45" dirty="0">
                <a:latin typeface="Calibri"/>
                <a:cs typeface="Calibri"/>
              </a:rPr>
              <a:t> </a:t>
            </a:r>
            <a:r>
              <a:rPr sz="1100" spc="70" dirty="0">
                <a:latin typeface="Calibri"/>
                <a:cs typeface="Calibri"/>
              </a:rPr>
              <a:t>γραμμάτων. </a:t>
            </a:r>
            <a:r>
              <a:rPr sz="1100" spc="-235" dirty="0">
                <a:latin typeface="Calibri"/>
                <a:cs typeface="Calibri"/>
              </a:rPr>
              <a:t> </a:t>
            </a:r>
            <a:r>
              <a:rPr sz="1100" spc="50" dirty="0">
                <a:latin typeface="Calibri"/>
                <a:cs typeface="Calibri"/>
              </a:rPr>
              <a:t>αποτέλεσμα,</a:t>
            </a:r>
            <a:r>
              <a:rPr sz="1100" spc="20" dirty="0">
                <a:latin typeface="Calibri"/>
                <a:cs typeface="Calibri"/>
              </a:rPr>
              <a:t> </a:t>
            </a:r>
            <a:r>
              <a:rPr sz="1100" spc="40" dirty="0">
                <a:latin typeface="Calibri"/>
                <a:cs typeface="Calibri"/>
              </a:rPr>
              <a:t>οι</a:t>
            </a:r>
            <a:r>
              <a:rPr sz="1100" spc="30" dirty="0">
                <a:latin typeface="Calibri"/>
                <a:cs typeface="Calibri"/>
              </a:rPr>
              <a:t> </a:t>
            </a:r>
            <a:r>
              <a:rPr sz="1100" spc="50" dirty="0">
                <a:latin typeface="Calibri"/>
                <a:cs typeface="Calibri"/>
              </a:rPr>
              <a:t>συχνότητες</a:t>
            </a:r>
            <a:r>
              <a:rPr sz="1100" spc="15" dirty="0">
                <a:latin typeface="Calibri"/>
                <a:cs typeface="Calibri"/>
              </a:rPr>
              <a:t> </a:t>
            </a:r>
            <a:r>
              <a:rPr sz="1100" spc="55" dirty="0">
                <a:latin typeface="Calibri"/>
                <a:cs typeface="Calibri"/>
              </a:rPr>
              <a:t>των</a:t>
            </a:r>
            <a:r>
              <a:rPr sz="1100" spc="25" dirty="0">
                <a:latin typeface="Calibri"/>
                <a:cs typeface="Calibri"/>
              </a:rPr>
              <a:t> </a:t>
            </a:r>
            <a:r>
              <a:rPr sz="1100" spc="55" dirty="0">
                <a:latin typeface="Calibri"/>
                <a:cs typeface="Calibri"/>
              </a:rPr>
              <a:t>γραμμάτων</a:t>
            </a:r>
            <a:r>
              <a:rPr sz="1100" spc="20" dirty="0">
                <a:latin typeface="Calibri"/>
                <a:cs typeface="Calibri"/>
              </a:rPr>
              <a:t> </a:t>
            </a:r>
            <a:r>
              <a:rPr sz="1100" spc="50" dirty="0">
                <a:latin typeface="Calibri"/>
                <a:cs typeface="Calibri"/>
              </a:rPr>
              <a:t>στο</a:t>
            </a:r>
            <a:r>
              <a:rPr sz="1100" spc="25" dirty="0">
                <a:latin typeface="Calibri"/>
                <a:cs typeface="Calibri"/>
              </a:rPr>
              <a:t> </a:t>
            </a:r>
            <a:r>
              <a:rPr sz="1100" spc="50" dirty="0">
                <a:latin typeface="Calibri"/>
                <a:cs typeface="Calibri"/>
              </a:rPr>
              <a:t>κρυπτογραφημένο</a:t>
            </a:r>
            <a:r>
              <a:rPr sz="1100" spc="25" dirty="0">
                <a:latin typeface="Calibri"/>
                <a:cs typeface="Calibri"/>
              </a:rPr>
              <a:t> </a:t>
            </a:r>
            <a:r>
              <a:rPr sz="1100" spc="45" dirty="0">
                <a:latin typeface="Calibri"/>
                <a:cs typeface="Calibri"/>
              </a:rPr>
              <a:t>κείμενο</a:t>
            </a:r>
            <a:r>
              <a:rPr sz="1100" spc="25" dirty="0">
                <a:latin typeface="Calibri"/>
                <a:cs typeface="Calibri"/>
              </a:rPr>
              <a:t> </a:t>
            </a:r>
            <a:r>
              <a:rPr sz="1100" spc="40" dirty="0">
                <a:latin typeface="Calibri"/>
                <a:cs typeface="Calibri"/>
              </a:rPr>
              <a:t>ομοιόμορφες</a:t>
            </a:r>
            <a:endParaRPr sz="1100">
              <a:latin typeface="Calibri"/>
              <a:cs typeface="Calibri"/>
            </a:endParaRPr>
          </a:p>
        </p:txBody>
      </p:sp>
      <p:sp>
        <p:nvSpPr>
          <p:cNvPr id="4" name="object 4"/>
          <p:cNvSpPr txBox="1"/>
          <p:nvPr/>
        </p:nvSpPr>
        <p:spPr>
          <a:xfrm>
            <a:off x="875030" y="3896677"/>
            <a:ext cx="7400290" cy="193040"/>
          </a:xfrm>
          <a:prstGeom prst="rect">
            <a:avLst/>
          </a:prstGeom>
        </p:spPr>
        <p:txBody>
          <a:bodyPr vert="horz" wrap="square" lIns="0" tIns="12700" rIns="0" bIns="0" rtlCol="0">
            <a:spAutoFit/>
          </a:bodyPr>
          <a:lstStyle/>
          <a:p>
            <a:pPr marL="12700">
              <a:lnSpc>
                <a:spcPct val="100000"/>
              </a:lnSpc>
              <a:spcBef>
                <a:spcPts val="100"/>
              </a:spcBef>
            </a:pPr>
            <a:r>
              <a:rPr sz="1100" spc="105" dirty="0">
                <a:latin typeface="Calibri"/>
                <a:cs typeface="Calibri"/>
              </a:rPr>
              <a:t>Προγραμματιστής</a:t>
            </a:r>
            <a:r>
              <a:rPr sz="1100" spc="50" dirty="0">
                <a:latin typeface="Calibri"/>
                <a:cs typeface="Calibri"/>
              </a:rPr>
              <a:t> </a:t>
            </a:r>
            <a:r>
              <a:rPr sz="1100" spc="95" dirty="0">
                <a:latin typeface="Calibri"/>
                <a:cs typeface="Calibri"/>
              </a:rPr>
              <a:t>λογισμικού</a:t>
            </a:r>
            <a:r>
              <a:rPr sz="1100" spc="55" dirty="0">
                <a:latin typeface="Calibri"/>
                <a:cs typeface="Calibri"/>
              </a:rPr>
              <a:t> </a:t>
            </a:r>
            <a:r>
              <a:rPr sz="1100" spc="90" dirty="0">
                <a:latin typeface="Calibri"/>
                <a:cs typeface="Calibri"/>
              </a:rPr>
              <a:t>για</a:t>
            </a:r>
            <a:r>
              <a:rPr sz="1100" spc="55" dirty="0">
                <a:latin typeface="Calibri"/>
                <a:cs typeface="Calibri"/>
              </a:rPr>
              <a:t> </a:t>
            </a:r>
            <a:r>
              <a:rPr sz="1100" spc="105" dirty="0">
                <a:latin typeface="Calibri"/>
                <a:cs typeface="Calibri"/>
              </a:rPr>
              <a:t>ένα</a:t>
            </a:r>
            <a:r>
              <a:rPr sz="1100" spc="55" dirty="0">
                <a:latin typeface="Calibri"/>
                <a:cs typeface="Calibri"/>
              </a:rPr>
              <a:t> </a:t>
            </a:r>
            <a:r>
              <a:rPr sz="1100" spc="105" dirty="0">
                <a:latin typeface="Calibri"/>
                <a:cs typeface="Calibri"/>
              </a:rPr>
              <a:t>εύχρηστο</a:t>
            </a:r>
            <a:r>
              <a:rPr sz="1100" spc="50" dirty="0">
                <a:latin typeface="Calibri"/>
                <a:cs typeface="Calibri"/>
              </a:rPr>
              <a:t> </a:t>
            </a:r>
            <a:r>
              <a:rPr sz="1100" spc="110" dirty="0">
                <a:latin typeface="Calibri"/>
                <a:cs typeface="Calibri"/>
              </a:rPr>
              <a:t>κρυπτογράφημα</a:t>
            </a:r>
            <a:r>
              <a:rPr sz="1100" spc="60" dirty="0">
                <a:latin typeface="Calibri"/>
                <a:cs typeface="Calibri"/>
              </a:rPr>
              <a:t> </a:t>
            </a:r>
            <a:r>
              <a:rPr sz="1100" spc="120" dirty="0">
                <a:latin typeface="Calibri"/>
                <a:cs typeface="Calibri"/>
              </a:rPr>
              <a:t>από</a:t>
            </a:r>
            <a:r>
              <a:rPr sz="1100" spc="50" dirty="0">
                <a:latin typeface="Calibri"/>
                <a:cs typeface="Calibri"/>
              </a:rPr>
              <a:t> </a:t>
            </a:r>
            <a:r>
              <a:rPr sz="1100" spc="95" dirty="0">
                <a:latin typeface="Calibri"/>
                <a:cs typeface="Calibri"/>
              </a:rPr>
              <a:t>τον</a:t>
            </a:r>
            <a:r>
              <a:rPr sz="1100" spc="55" dirty="0">
                <a:latin typeface="Calibri"/>
                <a:cs typeface="Calibri"/>
              </a:rPr>
              <a:t> </a:t>
            </a:r>
            <a:r>
              <a:rPr sz="1100" spc="95" dirty="0">
                <a:latin typeface="Calibri"/>
                <a:cs typeface="Calibri"/>
              </a:rPr>
              <a:t>Vigenère</a:t>
            </a:r>
            <a:r>
              <a:rPr sz="1100" spc="50" dirty="0">
                <a:latin typeface="Calibri"/>
                <a:cs typeface="Calibri"/>
              </a:rPr>
              <a:t> </a:t>
            </a:r>
            <a:r>
              <a:rPr sz="1100" spc="105" dirty="0">
                <a:latin typeface="Calibri"/>
                <a:cs typeface="Calibri"/>
              </a:rPr>
              <a:t>δημοσιεύθηκε</a:t>
            </a:r>
            <a:r>
              <a:rPr sz="1100" spc="55" dirty="0">
                <a:latin typeface="Calibri"/>
                <a:cs typeface="Calibri"/>
              </a:rPr>
              <a:t> </a:t>
            </a:r>
            <a:r>
              <a:rPr sz="1100" spc="95" dirty="0">
                <a:latin typeface="Calibri"/>
                <a:cs typeface="Calibri"/>
              </a:rPr>
              <a:t>το</a:t>
            </a:r>
            <a:r>
              <a:rPr sz="1100" spc="55" dirty="0">
                <a:latin typeface="Calibri"/>
                <a:cs typeface="Calibri"/>
              </a:rPr>
              <a:t> </a:t>
            </a:r>
            <a:r>
              <a:rPr sz="1100" spc="90" dirty="0">
                <a:latin typeface="Calibri"/>
                <a:cs typeface="Calibri"/>
              </a:rPr>
              <a:t>1586).</a:t>
            </a:r>
            <a:endParaRPr sz="1100">
              <a:latin typeface="Calibri"/>
              <a:cs typeface="Calibri"/>
            </a:endParaRPr>
          </a:p>
        </p:txBody>
      </p:sp>
      <p:sp>
        <p:nvSpPr>
          <p:cNvPr id="5" name="object 5"/>
          <p:cNvSpPr txBox="1"/>
          <p:nvPr/>
        </p:nvSpPr>
        <p:spPr>
          <a:xfrm>
            <a:off x="10633709" y="5163184"/>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latin typeface="Arial"/>
                <a:cs typeface="Arial"/>
              </a:rPr>
              <a:t>1</a:t>
            </a:r>
            <a:r>
              <a:rPr sz="1100" dirty="0">
                <a:latin typeface="Arial"/>
                <a:cs typeface="Arial"/>
              </a:rPr>
              <a:t>1</a:t>
            </a:r>
            <a:endParaRPr sz="1100">
              <a:latin typeface="Arial"/>
              <a:cs typeface="Arial"/>
            </a:endParaRPr>
          </a:p>
        </p:txBody>
      </p:sp>
      <p:pic>
        <p:nvPicPr>
          <p:cNvPr id="6" name="object 6"/>
          <p:cNvPicPr/>
          <p:nvPr/>
        </p:nvPicPr>
        <p:blipFill>
          <a:blip r:embed="rId2" cstate="print"/>
          <a:stretch>
            <a:fillRect/>
          </a:stretch>
        </p:blipFill>
        <p:spPr>
          <a:xfrm>
            <a:off x="7926387" y="4987607"/>
            <a:ext cx="1530032" cy="612140"/>
          </a:xfrm>
          <a:prstGeom prst="rect">
            <a:avLst/>
          </a:prstGeom>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82879" rIns="0" bIns="0" rtlCol="0">
            <a:spAutoFit/>
          </a:bodyPr>
          <a:lstStyle/>
          <a:p>
            <a:pPr marL="685800" marR="5080" indent="183515">
              <a:lnSpc>
                <a:spcPts val="3279"/>
              </a:lnSpc>
              <a:spcBef>
                <a:spcPts val="325"/>
              </a:spcBef>
            </a:pPr>
            <a:r>
              <a:rPr spc="-5" dirty="0">
                <a:solidFill>
                  <a:srgbClr val="FFFFFF"/>
                </a:solidFill>
              </a:rPr>
              <a:t>Το Vigenère </a:t>
            </a:r>
            <a:r>
              <a:rPr spc="-10" dirty="0">
                <a:solidFill>
                  <a:srgbClr val="FFFFFF"/>
                </a:solidFill>
              </a:rPr>
              <a:t>XML </a:t>
            </a:r>
            <a:r>
              <a:rPr spc="-15" dirty="0">
                <a:solidFill>
                  <a:srgbClr val="FFFFFF"/>
                </a:solidFill>
              </a:rPr>
              <a:t>(Extensible </a:t>
            </a:r>
            <a:r>
              <a:rPr spc="-10" dirty="0">
                <a:solidFill>
                  <a:srgbClr val="FFFFFF"/>
                </a:solidFill>
              </a:rPr>
              <a:t>Markup </a:t>
            </a:r>
            <a:r>
              <a:rPr spc="-15" dirty="0">
                <a:solidFill>
                  <a:srgbClr val="FFFFFF"/>
                </a:solidFill>
              </a:rPr>
              <a:t>Language </a:t>
            </a:r>
            <a:r>
              <a:rPr dirty="0">
                <a:solidFill>
                  <a:srgbClr val="FFFFFF"/>
                </a:solidFill>
              </a:rPr>
              <a:t>- </a:t>
            </a:r>
            <a:r>
              <a:rPr spc="-10" dirty="0">
                <a:solidFill>
                  <a:srgbClr val="FFFFFF"/>
                </a:solidFill>
              </a:rPr>
              <a:t>δομημένη μορφή </a:t>
            </a:r>
            <a:r>
              <a:rPr spc="-700" dirty="0">
                <a:solidFill>
                  <a:srgbClr val="FFFFFF"/>
                </a:solidFill>
              </a:rPr>
              <a:t> </a:t>
            </a:r>
            <a:r>
              <a:rPr spc="-15" dirty="0">
                <a:solidFill>
                  <a:srgbClr val="FFFFFF"/>
                </a:solidFill>
              </a:rPr>
              <a:t>ανταλλαγής</a:t>
            </a:r>
            <a:r>
              <a:rPr spc="-35" dirty="0">
                <a:solidFill>
                  <a:srgbClr val="FFFFFF"/>
                </a:solidFill>
              </a:rPr>
              <a:t> </a:t>
            </a:r>
            <a:r>
              <a:rPr spc="-15" dirty="0">
                <a:solidFill>
                  <a:srgbClr val="FFFFFF"/>
                </a:solidFill>
              </a:rPr>
              <a:t>δεδομένωνn)</a:t>
            </a:r>
          </a:p>
        </p:txBody>
      </p:sp>
      <p:sp>
        <p:nvSpPr>
          <p:cNvPr id="4" name="object 4"/>
          <p:cNvSpPr txBox="1"/>
          <p:nvPr/>
        </p:nvSpPr>
        <p:spPr>
          <a:xfrm>
            <a:off x="1126489" y="1602104"/>
            <a:ext cx="9617711" cy="5129609"/>
          </a:xfrm>
          <a:prstGeom prst="rect">
            <a:avLst/>
          </a:prstGeom>
        </p:spPr>
        <p:txBody>
          <a:bodyPr vert="horz" wrap="square" lIns="0" tIns="12700" rIns="0" bIns="0" rtlCol="0">
            <a:spAutoFit/>
          </a:bodyPr>
          <a:lstStyle/>
          <a:p>
            <a:pPr marL="12700">
              <a:lnSpc>
                <a:spcPct val="100000"/>
              </a:lnSpc>
              <a:spcBef>
                <a:spcPts val="100"/>
              </a:spcBef>
            </a:pPr>
            <a:r>
              <a:rPr lang="el-GR" sz="1250" b="1" spc="85" dirty="0">
                <a:solidFill>
                  <a:srgbClr val="00AFEF"/>
                </a:solidFill>
                <a:latin typeface="Calibri"/>
                <a:cs typeface="Calibri"/>
              </a:rPr>
              <a:t>Αντιστοίχιση Γραμμάτων σε Αριθμούς:</a:t>
            </a:r>
          </a:p>
          <a:p>
            <a:pPr marL="12700">
              <a:lnSpc>
                <a:spcPct val="100000"/>
              </a:lnSpc>
              <a:spcBef>
                <a:spcPts val="100"/>
              </a:spcBef>
            </a:pPr>
            <a:endParaRPr lang="el-GR" sz="1250" b="1" spc="85" dirty="0">
              <a:solidFill>
                <a:srgbClr val="00AFEF"/>
              </a:solidFill>
              <a:latin typeface="Calibri"/>
              <a:cs typeface="Calibri"/>
            </a:endParaRPr>
          </a:p>
          <a:p>
            <a:pPr marL="12700">
              <a:lnSpc>
                <a:spcPct val="100000"/>
              </a:lnSpc>
              <a:spcBef>
                <a:spcPts val="100"/>
              </a:spcBef>
            </a:pPr>
            <a:r>
              <a:rPr lang="el-GR" sz="1250" b="1" spc="85" dirty="0">
                <a:solidFill>
                  <a:srgbClr val="00AFEF"/>
                </a:solidFill>
                <a:latin typeface="Calibri"/>
                <a:cs typeface="Calibri"/>
              </a:rPr>
              <a:t>    </a:t>
            </a:r>
            <a:r>
              <a:rPr lang="en-US" sz="1250" b="1" spc="85" dirty="0">
                <a:solidFill>
                  <a:srgbClr val="00AFEF"/>
                </a:solidFill>
                <a:latin typeface="Calibri"/>
                <a:cs typeface="Calibri"/>
              </a:rPr>
              <a:t>A = 0, B = 1, C = 2, ..., Z = 25</a:t>
            </a:r>
          </a:p>
          <a:p>
            <a:pPr marL="12700">
              <a:lnSpc>
                <a:spcPct val="100000"/>
              </a:lnSpc>
              <a:spcBef>
                <a:spcPts val="100"/>
              </a:spcBef>
            </a:pPr>
            <a:endParaRPr lang="en-US" sz="1250" b="1" spc="85" dirty="0">
              <a:solidFill>
                <a:srgbClr val="00AFEF"/>
              </a:solidFill>
              <a:latin typeface="Calibri"/>
              <a:cs typeface="Calibri"/>
            </a:endParaRPr>
          </a:p>
          <a:p>
            <a:pPr marL="12700">
              <a:lnSpc>
                <a:spcPct val="100000"/>
              </a:lnSpc>
              <a:spcBef>
                <a:spcPts val="100"/>
              </a:spcBef>
            </a:pPr>
            <a:r>
              <a:rPr lang="en-US" sz="1250" b="1" spc="85" dirty="0">
                <a:solidFill>
                  <a:srgbClr val="00AFEF"/>
                </a:solidFill>
                <a:latin typeface="Calibri"/>
                <a:cs typeface="Calibri"/>
              </a:rPr>
              <a:t>    </a:t>
            </a:r>
            <a:r>
              <a:rPr lang="el-GR" sz="1250" b="1" spc="85" dirty="0">
                <a:solidFill>
                  <a:srgbClr val="00AFEF"/>
                </a:solidFill>
                <a:latin typeface="Calibri"/>
                <a:cs typeface="Calibri"/>
              </a:rPr>
              <a:t>Χρησιμοποιείται αριθμητική </a:t>
            </a:r>
            <a:r>
              <a:rPr lang="en-US" sz="1250" b="1" spc="85" dirty="0">
                <a:solidFill>
                  <a:srgbClr val="00AFEF"/>
                </a:solidFill>
                <a:latin typeface="Calibri"/>
                <a:cs typeface="Calibri"/>
              </a:rPr>
              <a:t>modulo: ℤₙ = {0, 1, ..., n−1}</a:t>
            </a:r>
          </a:p>
          <a:p>
            <a:pPr marL="12700">
              <a:lnSpc>
                <a:spcPct val="100000"/>
              </a:lnSpc>
              <a:spcBef>
                <a:spcPts val="100"/>
              </a:spcBef>
            </a:pPr>
            <a:endParaRPr lang="en-US" sz="1250" b="1" spc="85" dirty="0">
              <a:solidFill>
                <a:srgbClr val="00AFEF"/>
              </a:solidFill>
              <a:latin typeface="Calibri"/>
              <a:cs typeface="Calibri"/>
            </a:endParaRPr>
          </a:p>
          <a:p>
            <a:pPr marL="12700">
              <a:lnSpc>
                <a:spcPct val="100000"/>
              </a:lnSpc>
              <a:spcBef>
                <a:spcPts val="100"/>
              </a:spcBef>
            </a:pPr>
            <a:r>
              <a:rPr lang="el-GR" sz="1250" b="1" spc="85" dirty="0">
                <a:solidFill>
                  <a:srgbClr val="00AFEF"/>
                </a:solidFill>
                <a:latin typeface="Calibri"/>
                <a:cs typeface="Calibri"/>
              </a:rPr>
              <a:t>Ορισμός:</a:t>
            </a:r>
            <a:r>
              <a:rPr lang="en-US" sz="1250" b="1" spc="85" dirty="0">
                <a:solidFill>
                  <a:srgbClr val="00AFEF"/>
                </a:solidFill>
                <a:latin typeface="Calibri"/>
                <a:cs typeface="Calibri"/>
              </a:rPr>
              <a:t> </a:t>
            </a:r>
            <a:r>
              <a:rPr lang="el-GR" sz="1250" b="1" spc="85" dirty="0">
                <a:solidFill>
                  <a:srgbClr val="00AFEF"/>
                </a:solidFill>
                <a:latin typeface="Calibri"/>
                <a:cs typeface="Calibri"/>
              </a:rPr>
              <a:t>Δεδομένου </a:t>
            </a:r>
            <a:r>
              <a:rPr lang="en-US" sz="1250" b="1" spc="85" dirty="0">
                <a:solidFill>
                  <a:srgbClr val="00AFEF"/>
                </a:solidFill>
                <a:latin typeface="Calibri"/>
                <a:cs typeface="Calibri"/>
              </a:rPr>
              <a:t>m </a:t>
            </a:r>
            <a:r>
              <a:rPr lang="el-GR" sz="1250" b="1" spc="85" dirty="0">
                <a:solidFill>
                  <a:srgbClr val="00AFEF"/>
                </a:solidFill>
                <a:latin typeface="Calibri"/>
                <a:cs typeface="Calibri"/>
              </a:rPr>
              <a:t>θετικού ακεραίου, έχουμε:</a:t>
            </a:r>
          </a:p>
          <a:p>
            <a:pPr marL="12700">
              <a:lnSpc>
                <a:spcPct val="100000"/>
              </a:lnSpc>
              <a:spcBef>
                <a:spcPts val="100"/>
              </a:spcBef>
            </a:pPr>
            <a:r>
              <a:rPr lang="el-GR" sz="1250" b="1" spc="85" dirty="0">
                <a:solidFill>
                  <a:srgbClr val="00AFEF"/>
                </a:solidFill>
                <a:latin typeface="Calibri"/>
                <a:cs typeface="Calibri"/>
              </a:rPr>
              <a:t>    Μήνυμα και </a:t>
            </a:r>
            <a:r>
              <a:rPr lang="el-GR" sz="1250" b="1" spc="85" dirty="0" err="1">
                <a:solidFill>
                  <a:srgbClr val="00AFEF"/>
                </a:solidFill>
                <a:latin typeface="Calibri"/>
                <a:cs typeface="Calibri"/>
              </a:rPr>
              <a:t>κρυπτοκείμενο</a:t>
            </a:r>
            <a:r>
              <a:rPr lang="el-GR" sz="1250" b="1" spc="85" dirty="0">
                <a:solidFill>
                  <a:srgbClr val="00AFEF"/>
                </a:solidFill>
                <a:latin typeface="Calibri"/>
                <a:cs typeface="Calibri"/>
              </a:rPr>
              <a:t>: </a:t>
            </a:r>
            <a:r>
              <a:rPr lang="en-US" sz="1250" b="1" spc="85" dirty="0">
                <a:solidFill>
                  <a:srgbClr val="00AFEF"/>
                </a:solidFill>
                <a:latin typeface="Calibri"/>
                <a:cs typeface="Calibri"/>
              </a:rPr>
              <a:t>P = C = (ℤ₂₆)ⁿ</a:t>
            </a:r>
          </a:p>
          <a:p>
            <a:pPr marL="12700">
              <a:lnSpc>
                <a:spcPct val="100000"/>
              </a:lnSpc>
              <a:spcBef>
                <a:spcPts val="100"/>
              </a:spcBef>
            </a:pPr>
            <a:r>
              <a:rPr lang="en-US" sz="1250" b="1" spc="85" dirty="0">
                <a:solidFill>
                  <a:srgbClr val="00AFEF"/>
                </a:solidFill>
                <a:latin typeface="Calibri"/>
                <a:cs typeface="Calibri"/>
              </a:rPr>
              <a:t>    </a:t>
            </a:r>
            <a:r>
              <a:rPr lang="el-GR" sz="1250" b="1" spc="85" dirty="0">
                <a:solidFill>
                  <a:srgbClr val="00AFEF"/>
                </a:solidFill>
                <a:latin typeface="Calibri"/>
                <a:cs typeface="Calibri"/>
              </a:rPr>
              <a:t>Κλειδί: </a:t>
            </a:r>
            <a:r>
              <a:rPr lang="en-US" sz="1250" b="1" spc="85" dirty="0">
                <a:solidFill>
                  <a:srgbClr val="00AFEF"/>
                </a:solidFill>
                <a:latin typeface="Calibri"/>
                <a:cs typeface="Calibri"/>
              </a:rPr>
              <a:t>K = (k₁, k₂, ..., kₘ)</a:t>
            </a:r>
          </a:p>
          <a:p>
            <a:pPr marL="12700">
              <a:lnSpc>
                <a:spcPct val="100000"/>
              </a:lnSpc>
              <a:spcBef>
                <a:spcPts val="100"/>
              </a:spcBef>
            </a:pPr>
            <a:endParaRPr lang="en-US" sz="1250" b="1" spc="85" dirty="0">
              <a:solidFill>
                <a:srgbClr val="00AFEF"/>
              </a:solidFill>
              <a:latin typeface="Calibri"/>
              <a:cs typeface="Calibri"/>
            </a:endParaRPr>
          </a:p>
          <a:p>
            <a:pPr marL="12700">
              <a:lnSpc>
                <a:spcPct val="100000"/>
              </a:lnSpc>
              <a:spcBef>
                <a:spcPts val="100"/>
              </a:spcBef>
            </a:pPr>
            <a:r>
              <a:rPr lang="el-GR" sz="1250" b="1" spc="85" dirty="0">
                <a:solidFill>
                  <a:srgbClr val="00AFEF"/>
                </a:solidFill>
                <a:latin typeface="Calibri"/>
                <a:cs typeface="Calibri"/>
              </a:rPr>
              <a:t>Κρυπτογράφηση:</a:t>
            </a:r>
          </a:p>
          <a:p>
            <a:pPr marL="12700">
              <a:lnSpc>
                <a:spcPct val="100000"/>
              </a:lnSpc>
              <a:spcBef>
                <a:spcPts val="100"/>
              </a:spcBef>
            </a:pPr>
            <a:r>
              <a:rPr lang="en-US" sz="1250" b="1" spc="85" dirty="0" err="1">
                <a:solidFill>
                  <a:srgbClr val="00AFEF"/>
                </a:solidFill>
                <a:latin typeface="Calibri"/>
                <a:cs typeface="Calibri"/>
              </a:rPr>
              <a:t>eK</a:t>
            </a:r>
            <a:r>
              <a:rPr lang="en-US" sz="1250" b="1" spc="85" dirty="0">
                <a:solidFill>
                  <a:srgbClr val="00AFEF"/>
                </a:solidFill>
                <a:latin typeface="Calibri"/>
                <a:cs typeface="Calibri"/>
              </a:rPr>
              <a:t>(p1,p2,...,pm)=(p1+k1,p2+k2,...,</a:t>
            </a:r>
            <a:r>
              <a:rPr lang="en-US" sz="1250" b="1" spc="85" dirty="0" err="1">
                <a:solidFill>
                  <a:srgbClr val="00AFEF"/>
                </a:solidFill>
                <a:latin typeface="Calibri"/>
                <a:cs typeface="Calibri"/>
              </a:rPr>
              <a:t>pm+km</a:t>
            </a:r>
            <a:r>
              <a:rPr lang="en-US" sz="1250" b="1" spc="85" dirty="0">
                <a:solidFill>
                  <a:srgbClr val="00AFEF"/>
                </a:solidFill>
                <a:latin typeface="Calibri"/>
                <a:cs typeface="Calibri"/>
              </a:rPr>
              <a:t>)mod  26</a:t>
            </a:r>
          </a:p>
          <a:p>
            <a:pPr marL="12700">
              <a:lnSpc>
                <a:spcPct val="100000"/>
              </a:lnSpc>
              <a:spcBef>
                <a:spcPts val="100"/>
              </a:spcBef>
            </a:pPr>
            <a:r>
              <a:rPr lang="en-US" sz="1250" b="1" spc="85" dirty="0" err="1">
                <a:solidFill>
                  <a:srgbClr val="00AFEF"/>
                </a:solidFill>
                <a:latin typeface="Calibri"/>
                <a:cs typeface="Calibri"/>
              </a:rPr>
              <a:t>eK</a:t>
            </a:r>
            <a:r>
              <a:rPr lang="en-US" sz="1250" b="1" spc="85" dirty="0">
                <a:solidFill>
                  <a:srgbClr val="00AFEF"/>
                </a:solidFill>
                <a:latin typeface="Calibri"/>
                <a:cs typeface="Calibri"/>
              </a:rPr>
              <a:t>​(p1​,p2​,...,pm​)=(p1​+k1​,p2​+k2​,...,pm​+km​)mod26</a:t>
            </a:r>
          </a:p>
          <a:p>
            <a:pPr marL="12700">
              <a:lnSpc>
                <a:spcPct val="100000"/>
              </a:lnSpc>
              <a:spcBef>
                <a:spcPts val="100"/>
              </a:spcBef>
            </a:pPr>
            <a:r>
              <a:rPr lang="el-GR" sz="1250" b="1" spc="85" dirty="0">
                <a:solidFill>
                  <a:srgbClr val="00AFEF"/>
                </a:solidFill>
                <a:latin typeface="Calibri"/>
                <a:cs typeface="Calibri"/>
              </a:rPr>
              <a:t>Αποκρυπτογράφηση:</a:t>
            </a:r>
          </a:p>
          <a:p>
            <a:pPr marL="12700">
              <a:lnSpc>
                <a:spcPct val="100000"/>
              </a:lnSpc>
              <a:spcBef>
                <a:spcPts val="100"/>
              </a:spcBef>
            </a:pPr>
            <a:r>
              <a:rPr lang="en-US" sz="1250" b="1" spc="85" dirty="0" err="1">
                <a:solidFill>
                  <a:srgbClr val="00AFEF"/>
                </a:solidFill>
                <a:latin typeface="Calibri"/>
                <a:cs typeface="Calibri"/>
              </a:rPr>
              <a:t>dK</a:t>
            </a:r>
            <a:r>
              <a:rPr lang="en-US" sz="1250" b="1" spc="85" dirty="0">
                <a:solidFill>
                  <a:srgbClr val="00AFEF"/>
                </a:solidFill>
                <a:latin typeface="Calibri"/>
                <a:cs typeface="Calibri"/>
              </a:rPr>
              <a:t>(c1,c2,...,cm)=(c1−k1,c2−k2,...,cm−km)mod  26</a:t>
            </a:r>
          </a:p>
          <a:p>
            <a:pPr marL="12700">
              <a:lnSpc>
                <a:spcPct val="100000"/>
              </a:lnSpc>
              <a:spcBef>
                <a:spcPts val="100"/>
              </a:spcBef>
            </a:pPr>
            <a:r>
              <a:rPr lang="en-US" sz="1250" b="1" spc="85" dirty="0" err="1">
                <a:solidFill>
                  <a:srgbClr val="00AFEF"/>
                </a:solidFill>
                <a:latin typeface="Calibri"/>
                <a:cs typeface="Calibri"/>
              </a:rPr>
              <a:t>dK</a:t>
            </a:r>
            <a:r>
              <a:rPr lang="en-US" sz="1250" b="1" spc="85" dirty="0">
                <a:solidFill>
                  <a:srgbClr val="00AFEF"/>
                </a:solidFill>
                <a:latin typeface="Calibri"/>
                <a:cs typeface="Calibri"/>
              </a:rPr>
              <a:t>​(c1​,c2​,...,cm​)=(c1​−k1​,c2​−k2​,...,cm​−km​)mod26</a:t>
            </a:r>
          </a:p>
          <a:p>
            <a:pPr marL="12700">
              <a:lnSpc>
                <a:spcPct val="100000"/>
              </a:lnSpc>
              <a:spcBef>
                <a:spcPts val="100"/>
              </a:spcBef>
            </a:pPr>
            <a:r>
              <a:rPr lang="el-GR" sz="1250" b="1" spc="85" dirty="0">
                <a:solidFill>
                  <a:srgbClr val="00AFEF"/>
                </a:solidFill>
                <a:latin typeface="Calibri"/>
                <a:cs typeface="Calibri"/>
              </a:rPr>
              <a:t>Παράδειγμα:</a:t>
            </a:r>
          </a:p>
          <a:p>
            <a:pPr marL="12700">
              <a:lnSpc>
                <a:spcPct val="100000"/>
              </a:lnSpc>
              <a:spcBef>
                <a:spcPts val="100"/>
              </a:spcBef>
            </a:pPr>
            <a:endParaRPr lang="el-GR" sz="1250" b="1" spc="85" dirty="0">
              <a:solidFill>
                <a:srgbClr val="00AFEF"/>
              </a:solidFill>
              <a:latin typeface="Calibri"/>
              <a:cs typeface="Calibri"/>
            </a:endParaRPr>
          </a:p>
          <a:p>
            <a:pPr marL="12700">
              <a:lnSpc>
                <a:spcPct val="100000"/>
              </a:lnSpc>
              <a:spcBef>
                <a:spcPts val="100"/>
              </a:spcBef>
            </a:pPr>
            <a:r>
              <a:rPr lang="el-GR" sz="1250" b="1" spc="85" dirty="0">
                <a:solidFill>
                  <a:srgbClr val="00AFEF"/>
                </a:solidFill>
                <a:latin typeface="Calibri"/>
                <a:cs typeface="Calibri"/>
              </a:rPr>
              <a:t>    Απλό κείμενο: </a:t>
            </a:r>
            <a:r>
              <a:rPr lang="en-US" sz="1250" b="1" spc="85" dirty="0">
                <a:solidFill>
                  <a:srgbClr val="00AFEF"/>
                </a:solidFill>
                <a:latin typeface="Calibri"/>
                <a:cs typeface="Calibri"/>
              </a:rPr>
              <a:t>C R Y P T O G R A P H Y</a:t>
            </a:r>
          </a:p>
          <a:p>
            <a:pPr marL="12700">
              <a:lnSpc>
                <a:spcPct val="100000"/>
              </a:lnSpc>
              <a:spcBef>
                <a:spcPts val="100"/>
              </a:spcBef>
            </a:pPr>
            <a:endParaRPr lang="en-US" sz="1250" b="1" spc="85" dirty="0">
              <a:solidFill>
                <a:srgbClr val="00AFEF"/>
              </a:solidFill>
              <a:latin typeface="Calibri"/>
              <a:cs typeface="Calibri"/>
            </a:endParaRPr>
          </a:p>
          <a:p>
            <a:pPr marL="12700">
              <a:lnSpc>
                <a:spcPct val="100000"/>
              </a:lnSpc>
              <a:spcBef>
                <a:spcPts val="100"/>
              </a:spcBef>
            </a:pPr>
            <a:r>
              <a:rPr lang="en-US" sz="1250" b="1" spc="85" dirty="0">
                <a:solidFill>
                  <a:srgbClr val="00AFEF"/>
                </a:solidFill>
                <a:latin typeface="Calibri"/>
                <a:cs typeface="Calibri"/>
              </a:rPr>
              <a:t>    </a:t>
            </a:r>
            <a:r>
              <a:rPr lang="el-GR" sz="1250" b="1" spc="85" dirty="0">
                <a:solidFill>
                  <a:srgbClr val="00AFEF"/>
                </a:solidFill>
                <a:latin typeface="Calibri"/>
                <a:cs typeface="Calibri"/>
              </a:rPr>
              <a:t>Κλειδί:    </a:t>
            </a:r>
            <a:r>
              <a:rPr lang="en-US" sz="1250" b="1" spc="85" dirty="0">
                <a:solidFill>
                  <a:srgbClr val="00AFEF"/>
                </a:solidFill>
                <a:latin typeface="Calibri"/>
                <a:cs typeface="Calibri"/>
              </a:rPr>
              <a:t>L U C K L U C K L U C K</a:t>
            </a:r>
          </a:p>
          <a:p>
            <a:pPr marL="12700">
              <a:lnSpc>
                <a:spcPct val="100000"/>
              </a:lnSpc>
              <a:spcBef>
                <a:spcPts val="100"/>
              </a:spcBef>
            </a:pPr>
            <a:endParaRPr lang="en-US" sz="1250" b="1" spc="85" dirty="0">
              <a:solidFill>
                <a:srgbClr val="00AFEF"/>
              </a:solidFill>
              <a:latin typeface="Calibri"/>
              <a:cs typeface="Calibri"/>
            </a:endParaRPr>
          </a:p>
          <a:p>
            <a:pPr marL="12700">
              <a:lnSpc>
                <a:spcPct val="100000"/>
              </a:lnSpc>
              <a:spcBef>
                <a:spcPts val="100"/>
              </a:spcBef>
            </a:pPr>
            <a:r>
              <a:rPr lang="en-US" sz="1250" b="1" spc="85" dirty="0">
                <a:solidFill>
                  <a:srgbClr val="00AFEF"/>
                </a:solidFill>
                <a:latin typeface="Calibri"/>
                <a:cs typeface="Calibri"/>
              </a:rPr>
              <a:t>    </a:t>
            </a:r>
            <a:r>
              <a:rPr lang="el-GR" sz="1250" b="1" spc="85" dirty="0" err="1">
                <a:solidFill>
                  <a:srgbClr val="00AFEF"/>
                </a:solidFill>
                <a:latin typeface="Calibri"/>
                <a:cs typeface="Calibri"/>
              </a:rPr>
              <a:t>Κρυπτοκείμενο</a:t>
            </a:r>
            <a:r>
              <a:rPr lang="el-GR" sz="1250" b="1" spc="85" dirty="0">
                <a:solidFill>
                  <a:srgbClr val="00AFEF"/>
                </a:solidFill>
                <a:latin typeface="Calibri"/>
                <a:cs typeface="Calibri"/>
              </a:rPr>
              <a:t>: </a:t>
            </a:r>
            <a:r>
              <a:rPr lang="en-US" sz="1250" b="1" spc="85" dirty="0">
                <a:solidFill>
                  <a:srgbClr val="00AFEF"/>
                </a:solidFill>
                <a:latin typeface="Calibri"/>
                <a:cs typeface="Calibri"/>
              </a:rPr>
              <a:t>N L A Z E I </a:t>
            </a:r>
            <a:r>
              <a:rPr lang="en-US" sz="1250" b="1" spc="85" dirty="0" err="1">
                <a:solidFill>
                  <a:srgbClr val="00AFEF"/>
                </a:solidFill>
                <a:latin typeface="Calibri"/>
                <a:cs typeface="Calibri"/>
              </a:rPr>
              <a:t>I</a:t>
            </a:r>
            <a:r>
              <a:rPr lang="en-US" sz="1250" b="1" spc="85" dirty="0">
                <a:solidFill>
                  <a:srgbClr val="00AFEF"/>
                </a:solidFill>
                <a:latin typeface="Calibri"/>
                <a:cs typeface="Calibri"/>
              </a:rPr>
              <a:t> B L J </a:t>
            </a:r>
            <a:r>
              <a:rPr lang="en-US" sz="1250" b="1" spc="85" dirty="0" err="1">
                <a:solidFill>
                  <a:srgbClr val="00AFEF"/>
                </a:solidFill>
                <a:latin typeface="Calibri"/>
                <a:cs typeface="Calibri"/>
              </a:rPr>
              <a:t>J</a:t>
            </a:r>
            <a:r>
              <a:rPr lang="en-US" sz="1250" b="1" spc="85" dirty="0">
                <a:solidFill>
                  <a:srgbClr val="00AFEF"/>
                </a:solidFill>
                <a:latin typeface="Calibri"/>
                <a:cs typeface="Calibri"/>
              </a:rPr>
              <a:t> I</a:t>
            </a:r>
          </a:p>
          <a:p>
            <a:pPr marL="12700">
              <a:lnSpc>
                <a:spcPct val="100000"/>
              </a:lnSpc>
              <a:spcBef>
                <a:spcPts val="100"/>
              </a:spcBef>
            </a:pPr>
            <a:endParaRPr lang="en-US" sz="1250" b="1" spc="85" dirty="0">
              <a:solidFill>
                <a:srgbClr val="00AFEF"/>
              </a:solidFill>
              <a:latin typeface="Calibri"/>
              <a:cs typeface="Calibri"/>
            </a:endParaRPr>
          </a:p>
          <a:p>
            <a:pPr marL="12700">
              <a:lnSpc>
                <a:spcPct val="100000"/>
              </a:lnSpc>
              <a:spcBef>
                <a:spcPts val="100"/>
              </a:spcBef>
            </a:pPr>
            <a:r>
              <a:rPr lang="en-US" sz="1250" b="1" spc="85" dirty="0">
                <a:solidFill>
                  <a:srgbClr val="00AFEF"/>
                </a:solidFill>
                <a:latin typeface="Calibri"/>
                <a:cs typeface="Calibri"/>
              </a:rPr>
              <a:t>(</a:t>
            </a:r>
            <a:r>
              <a:rPr lang="el-GR" sz="1250" b="1" spc="85" dirty="0">
                <a:solidFill>
                  <a:srgbClr val="00AFEF"/>
                </a:solidFill>
                <a:latin typeface="Calibri"/>
                <a:cs typeface="Calibri"/>
              </a:rPr>
              <a:t>η πρόσθεση γίνεται </a:t>
            </a:r>
            <a:r>
              <a:rPr lang="en-US" sz="1250" b="1" spc="85" dirty="0">
                <a:solidFill>
                  <a:srgbClr val="00AFEF"/>
                </a:solidFill>
                <a:latin typeface="Calibri"/>
                <a:cs typeface="Calibri"/>
              </a:rPr>
              <a:t>mod 26, </a:t>
            </a:r>
            <a:r>
              <a:rPr lang="el-GR" sz="1250" b="1" spc="85" dirty="0">
                <a:solidFill>
                  <a:srgbClr val="00AFEF"/>
                </a:solidFill>
                <a:latin typeface="Calibri"/>
                <a:cs typeface="Calibri"/>
              </a:rPr>
              <a:t>π.χ. </a:t>
            </a:r>
            <a:r>
              <a:rPr lang="en-US" sz="1250" b="1" spc="85" dirty="0">
                <a:solidFill>
                  <a:srgbClr val="00AFEF"/>
                </a:solidFill>
                <a:latin typeface="Calibri"/>
                <a:cs typeface="Calibri"/>
              </a:rPr>
              <a:t>C (2) + L (11) = 13 ⇒ N)</a:t>
            </a:r>
            <a:endParaRPr sz="1250" dirty="0">
              <a:latin typeface="Calibri"/>
              <a:cs typeface="Calibri"/>
            </a:endParaRPr>
          </a:p>
        </p:txBody>
      </p:sp>
      <p:sp>
        <p:nvSpPr>
          <p:cNvPr id="5" name="object 5"/>
          <p:cNvSpPr txBox="1"/>
          <p:nvPr/>
        </p:nvSpPr>
        <p:spPr>
          <a:xfrm>
            <a:off x="10879455" y="5348604"/>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Arial"/>
                <a:cs typeface="Arial"/>
              </a:rPr>
              <a:t>1</a:t>
            </a:r>
            <a:r>
              <a:rPr sz="1100" dirty="0">
                <a:solidFill>
                  <a:srgbClr val="FFFFFF"/>
                </a:solidFill>
                <a:latin typeface="Arial"/>
                <a:cs typeface="Arial"/>
              </a:rPr>
              <a:t>2</a:t>
            </a:r>
            <a:endParaRPr sz="1100">
              <a:latin typeface="Arial"/>
              <a:cs typeface="Arial"/>
            </a:endParaRPr>
          </a:p>
        </p:txBody>
      </p:sp>
      <p:pic>
        <p:nvPicPr>
          <p:cNvPr id="6" name="object 6"/>
          <p:cNvPicPr/>
          <p:nvPr/>
        </p:nvPicPr>
        <p:blipFill>
          <a:blip r:embed="rId2" cstate="print"/>
          <a:stretch>
            <a:fillRect/>
          </a:stretch>
        </p:blipFill>
        <p:spPr>
          <a:xfrm>
            <a:off x="7105650" y="5293995"/>
            <a:ext cx="1530032" cy="612140"/>
          </a:xfrm>
          <a:prstGeom prst="rect">
            <a:avLst/>
          </a:prstGeom>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629284" y="769620"/>
            <a:ext cx="11233785" cy="464871"/>
          </a:xfrm>
          <a:prstGeom prst="rect">
            <a:avLst/>
          </a:prstGeom>
        </p:spPr>
        <p:txBody>
          <a:bodyPr vert="horz" wrap="square" lIns="0" tIns="41275" rIns="0" bIns="0" rtlCol="0">
            <a:spAutoFit/>
          </a:bodyPr>
          <a:lstStyle/>
          <a:p>
            <a:pPr marL="12700" marR="5080" indent="527685">
              <a:lnSpc>
                <a:spcPts val="3279"/>
              </a:lnSpc>
              <a:spcBef>
                <a:spcPts val="325"/>
              </a:spcBef>
            </a:pPr>
            <a:r>
              <a:rPr spc="-5" dirty="0" err="1">
                <a:solidFill>
                  <a:srgbClr val="FFFFFF"/>
                </a:solidFill>
              </a:rPr>
              <a:t>Ασφάλει</a:t>
            </a:r>
            <a:r>
              <a:rPr spc="-5" dirty="0">
                <a:solidFill>
                  <a:srgbClr val="FFFFFF"/>
                </a:solidFill>
              </a:rPr>
              <a:t>α </a:t>
            </a:r>
            <a:r>
              <a:rPr spc="-10" dirty="0">
                <a:solidFill>
                  <a:srgbClr val="FFFFFF"/>
                </a:solidFill>
              </a:rPr>
              <a:t>του</a:t>
            </a:r>
            <a:r>
              <a:rPr spc="-5" dirty="0">
                <a:solidFill>
                  <a:srgbClr val="FFFFFF"/>
                </a:solidFill>
              </a:rPr>
              <a:t> </a:t>
            </a:r>
            <a:r>
              <a:rPr spc="-15" dirty="0">
                <a:solidFill>
                  <a:srgbClr val="FFFFFF"/>
                </a:solidFill>
              </a:rPr>
              <a:t>Vigenere</a:t>
            </a:r>
            <a:r>
              <a:rPr dirty="0">
                <a:solidFill>
                  <a:srgbClr val="FFFFFF"/>
                </a:solidFill>
              </a:rPr>
              <a:t> </a:t>
            </a:r>
            <a:r>
              <a:rPr spc="-10" dirty="0">
                <a:solidFill>
                  <a:srgbClr val="FFFFFF"/>
                </a:solidFill>
              </a:rPr>
              <a:t>Cipher</a:t>
            </a:r>
          </a:p>
        </p:txBody>
      </p:sp>
      <p:sp>
        <p:nvSpPr>
          <p:cNvPr id="4" name="object 4"/>
          <p:cNvSpPr txBox="1"/>
          <p:nvPr/>
        </p:nvSpPr>
        <p:spPr>
          <a:xfrm>
            <a:off x="1109344" y="2794317"/>
            <a:ext cx="8919845" cy="748665"/>
          </a:xfrm>
          <a:prstGeom prst="rect">
            <a:avLst/>
          </a:prstGeom>
        </p:spPr>
        <p:txBody>
          <a:bodyPr vert="horz" wrap="square" lIns="0" tIns="0" rIns="0" bIns="0" rtlCol="0">
            <a:spAutoFit/>
          </a:bodyPr>
          <a:lstStyle/>
          <a:p>
            <a:pPr marL="12700">
              <a:lnSpc>
                <a:spcPts val="2045"/>
              </a:lnSpc>
            </a:pPr>
            <a:r>
              <a:rPr sz="2000" dirty="0">
                <a:solidFill>
                  <a:srgbClr val="FFBA00"/>
                </a:solidFill>
                <a:latin typeface="Courier New"/>
                <a:cs typeface="Courier New"/>
              </a:rPr>
              <a:t>o</a:t>
            </a:r>
            <a:r>
              <a:rPr sz="2000" spc="-240" dirty="0">
                <a:solidFill>
                  <a:srgbClr val="FFBA00"/>
                </a:solidFill>
                <a:latin typeface="Courier New"/>
                <a:cs typeface="Courier New"/>
              </a:rPr>
              <a:t> </a:t>
            </a:r>
            <a:r>
              <a:rPr sz="1600" spc="160" dirty="0">
                <a:solidFill>
                  <a:srgbClr val="FFFFFF"/>
                </a:solidFill>
                <a:latin typeface="Calibri"/>
                <a:cs typeface="Calibri"/>
              </a:rPr>
              <a:t>Το</a:t>
            </a:r>
            <a:r>
              <a:rPr sz="1600" spc="75" dirty="0">
                <a:solidFill>
                  <a:srgbClr val="FFFFFF"/>
                </a:solidFill>
                <a:latin typeface="Calibri"/>
                <a:cs typeface="Calibri"/>
              </a:rPr>
              <a:t> </a:t>
            </a:r>
            <a:r>
              <a:rPr sz="1600" spc="145" dirty="0">
                <a:solidFill>
                  <a:srgbClr val="FFFFFF"/>
                </a:solidFill>
                <a:latin typeface="Calibri"/>
                <a:cs typeface="Calibri"/>
              </a:rPr>
              <a:t>Vigenere</a:t>
            </a:r>
            <a:r>
              <a:rPr sz="1600" spc="65" dirty="0">
                <a:solidFill>
                  <a:srgbClr val="FFFFFF"/>
                </a:solidFill>
                <a:latin typeface="Calibri"/>
                <a:cs typeface="Calibri"/>
              </a:rPr>
              <a:t> </a:t>
            </a:r>
            <a:r>
              <a:rPr sz="1600" spc="145" dirty="0">
                <a:solidFill>
                  <a:srgbClr val="CC3300"/>
                </a:solidFill>
                <a:latin typeface="Calibri"/>
                <a:cs typeface="Calibri"/>
              </a:rPr>
              <a:t>καλύπτει</a:t>
            </a:r>
            <a:r>
              <a:rPr sz="1600" spc="80" dirty="0">
                <a:solidFill>
                  <a:srgbClr val="CC3300"/>
                </a:solidFill>
                <a:latin typeface="Calibri"/>
                <a:cs typeface="Calibri"/>
              </a:rPr>
              <a:t> </a:t>
            </a:r>
            <a:r>
              <a:rPr sz="1600" spc="145" dirty="0">
                <a:solidFill>
                  <a:srgbClr val="CC3300"/>
                </a:solidFill>
                <a:latin typeface="Calibri"/>
                <a:cs typeface="Calibri"/>
              </a:rPr>
              <a:t>τη</a:t>
            </a:r>
            <a:r>
              <a:rPr sz="1600" spc="70" dirty="0">
                <a:solidFill>
                  <a:srgbClr val="CC3300"/>
                </a:solidFill>
                <a:latin typeface="Calibri"/>
                <a:cs typeface="Calibri"/>
              </a:rPr>
              <a:t> </a:t>
            </a:r>
            <a:r>
              <a:rPr sz="1600" spc="150" dirty="0">
                <a:solidFill>
                  <a:srgbClr val="CC3300"/>
                </a:solidFill>
                <a:latin typeface="Calibri"/>
                <a:cs typeface="Calibri"/>
              </a:rPr>
              <a:t>συχνότητα</a:t>
            </a:r>
            <a:r>
              <a:rPr sz="1600" spc="80" dirty="0">
                <a:solidFill>
                  <a:srgbClr val="CC3300"/>
                </a:solidFill>
                <a:latin typeface="Calibri"/>
                <a:cs typeface="Calibri"/>
              </a:rPr>
              <a:t> </a:t>
            </a:r>
            <a:r>
              <a:rPr sz="1600" spc="160" dirty="0">
                <a:solidFill>
                  <a:srgbClr val="FFFFFF"/>
                </a:solidFill>
                <a:latin typeface="Calibri"/>
                <a:cs typeface="Calibri"/>
              </a:rPr>
              <a:t>με</a:t>
            </a:r>
            <a:r>
              <a:rPr sz="1600" spc="75" dirty="0">
                <a:solidFill>
                  <a:srgbClr val="FFFFFF"/>
                </a:solidFill>
                <a:latin typeface="Calibri"/>
                <a:cs typeface="Calibri"/>
              </a:rPr>
              <a:t> </a:t>
            </a:r>
            <a:r>
              <a:rPr sz="1600" spc="145" dirty="0">
                <a:solidFill>
                  <a:srgbClr val="FFFFFF"/>
                </a:solidFill>
                <a:latin typeface="Calibri"/>
                <a:cs typeface="Calibri"/>
              </a:rPr>
              <a:t>την</a:t>
            </a:r>
            <a:r>
              <a:rPr sz="1600" spc="75" dirty="0">
                <a:solidFill>
                  <a:srgbClr val="FFFFFF"/>
                </a:solidFill>
                <a:latin typeface="Calibri"/>
                <a:cs typeface="Calibri"/>
              </a:rPr>
              <a:t> </a:t>
            </a:r>
            <a:r>
              <a:rPr sz="1600" spc="155" dirty="0">
                <a:solidFill>
                  <a:srgbClr val="FFFFFF"/>
                </a:solidFill>
                <a:latin typeface="Calibri"/>
                <a:cs typeface="Calibri"/>
              </a:rPr>
              <a:t>οποία</a:t>
            </a:r>
            <a:r>
              <a:rPr sz="1600" spc="80" dirty="0">
                <a:solidFill>
                  <a:srgbClr val="FFFFFF"/>
                </a:solidFill>
                <a:latin typeface="Calibri"/>
                <a:cs typeface="Calibri"/>
              </a:rPr>
              <a:t> </a:t>
            </a:r>
            <a:r>
              <a:rPr sz="1600" spc="145" dirty="0">
                <a:solidFill>
                  <a:srgbClr val="FFFFFF"/>
                </a:solidFill>
                <a:latin typeface="Calibri"/>
                <a:cs typeface="Calibri"/>
              </a:rPr>
              <a:t>ένας</a:t>
            </a:r>
            <a:r>
              <a:rPr sz="1600" spc="65" dirty="0">
                <a:solidFill>
                  <a:srgbClr val="FFFFFF"/>
                </a:solidFill>
                <a:latin typeface="Calibri"/>
                <a:cs typeface="Calibri"/>
              </a:rPr>
              <a:t> </a:t>
            </a:r>
            <a:r>
              <a:rPr sz="1600" spc="155" dirty="0">
                <a:solidFill>
                  <a:srgbClr val="FFFFFF"/>
                </a:solidFill>
                <a:latin typeface="Calibri"/>
                <a:cs typeface="Calibri"/>
              </a:rPr>
              <a:t>χαρακτήρας</a:t>
            </a:r>
            <a:r>
              <a:rPr sz="1600" spc="75" dirty="0">
                <a:solidFill>
                  <a:srgbClr val="FFFFFF"/>
                </a:solidFill>
                <a:latin typeface="Calibri"/>
                <a:cs typeface="Calibri"/>
              </a:rPr>
              <a:t> </a:t>
            </a:r>
            <a:r>
              <a:rPr sz="1600" spc="140" dirty="0">
                <a:solidFill>
                  <a:srgbClr val="FFFFFF"/>
                </a:solidFill>
                <a:latin typeface="Calibri"/>
                <a:cs typeface="Calibri"/>
              </a:rPr>
              <a:t>εμφανίζεται</a:t>
            </a:r>
            <a:r>
              <a:rPr sz="1600" spc="80" dirty="0">
                <a:solidFill>
                  <a:srgbClr val="FFFFFF"/>
                </a:solidFill>
                <a:latin typeface="Calibri"/>
                <a:cs typeface="Calibri"/>
              </a:rPr>
              <a:t> </a:t>
            </a:r>
            <a:r>
              <a:rPr sz="1600" spc="155" dirty="0">
                <a:solidFill>
                  <a:srgbClr val="FFFFFF"/>
                </a:solidFill>
                <a:latin typeface="Calibri"/>
                <a:cs typeface="Calibri"/>
              </a:rPr>
              <a:t>σε</a:t>
            </a:r>
            <a:r>
              <a:rPr sz="1600" spc="75" dirty="0">
                <a:solidFill>
                  <a:srgbClr val="FFFFFF"/>
                </a:solidFill>
                <a:latin typeface="Calibri"/>
                <a:cs typeface="Calibri"/>
              </a:rPr>
              <a:t> </a:t>
            </a:r>
            <a:r>
              <a:rPr sz="1600" spc="145" dirty="0">
                <a:solidFill>
                  <a:srgbClr val="FFFFFF"/>
                </a:solidFill>
                <a:latin typeface="Calibri"/>
                <a:cs typeface="Calibri"/>
              </a:rPr>
              <a:t>μια</a:t>
            </a:r>
            <a:endParaRPr sz="1600">
              <a:latin typeface="Calibri"/>
              <a:cs typeface="Calibri"/>
            </a:endParaRPr>
          </a:p>
          <a:p>
            <a:pPr marL="287020" marR="294640">
              <a:lnSpc>
                <a:spcPts val="1889"/>
              </a:lnSpc>
              <a:spcBef>
                <a:spcPts val="30"/>
              </a:spcBef>
            </a:pPr>
            <a:r>
              <a:rPr sz="1600" spc="150" dirty="0">
                <a:solidFill>
                  <a:srgbClr val="FFFFFF"/>
                </a:solidFill>
                <a:latin typeface="Calibri"/>
                <a:cs typeface="Calibri"/>
              </a:rPr>
              <a:t>γλώσσα:</a:t>
            </a:r>
            <a:r>
              <a:rPr sz="1600" spc="50" dirty="0">
                <a:solidFill>
                  <a:srgbClr val="FFFFFF"/>
                </a:solidFill>
                <a:latin typeface="Calibri"/>
                <a:cs typeface="Calibri"/>
              </a:rPr>
              <a:t> </a:t>
            </a:r>
            <a:r>
              <a:rPr sz="1600" spc="150" dirty="0">
                <a:solidFill>
                  <a:srgbClr val="FFFFFF"/>
                </a:solidFill>
                <a:latin typeface="Calibri"/>
                <a:cs typeface="Calibri"/>
              </a:rPr>
              <a:t>ένα</a:t>
            </a:r>
            <a:r>
              <a:rPr sz="1600" spc="50" dirty="0">
                <a:solidFill>
                  <a:srgbClr val="FFFFFF"/>
                </a:solidFill>
                <a:latin typeface="Calibri"/>
                <a:cs typeface="Calibri"/>
              </a:rPr>
              <a:t> </a:t>
            </a:r>
            <a:r>
              <a:rPr sz="1600" spc="160" dirty="0">
                <a:solidFill>
                  <a:srgbClr val="FFFFFF"/>
                </a:solidFill>
                <a:latin typeface="Calibri"/>
                <a:cs typeface="Calibri"/>
              </a:rPr>
              <a:t>γράμμα</a:t>
            </a:r>
            <a:r>
              <a:rPr sz="1600" spc="55" dirty="0">
                <a:solidFill>
                  <a:srgbClr val="FFFFFF"/>
                </a:solidFill>
                <a:latin typeface="Calibri"/>
                <a:cs typeface="Calibri"/>
              </a:rPr>
              <a:t> </a:t>
            </a:r>
            <a:r>
              <a:rPr sz="1600" spc="145" dirty="0">
                <a:solidFill>
                  <a:srgbClr val="FFFFFF"/>
                </a:solidFill>
                <a:latin typeface="Calibri"/>
                <a:cs typeface="Calibri"/>
              </a:rPr>
              <a:t>στο</a:t>
            </a:r>
            <a:r>
              <a:rPr sz="1600" spc="55" dirty="0">
                <a:solidFill>
                  <a:srgbClr val="FFFFFF"/>
                </a:solidFill>
                <a:latin typeface="Calibri"/>
                <a:cs typeface="Calibri"/>
              </a:rPr>
              <a:t> </a:t>
            </a:r>
            <a:r>
              <a:rPr sz="1600" spc="155" dirty="0">
                <a:solidFill>
                  <a:srgbClr val="FFFFFF"/>
                </a:solidFill>
                <a:latin typeface="Calibri"/>
                <a:cs typeface="Calibri"/>
              </a:rPr>
              <a:t>κρυπτογράφημα</a:t>
            </a:r>
            <a:r>
              <a:rPr sz="1600" spc="55" dirty="0">
                <a:solidFill>
                  <a:srgbClr val="FFFFFF"/>
                </a:solidFill>
                <a:latin typeface="Calibri"/>
                <a:cs typeface="Calibri"/>
              </a:rPr>
              <a:t> </a:t>
            </a:r>
            <a:r>
              <a:rPr sz="1600" spc="120" dirty="0">
                <a:solidFill>
                  <a:srgbClr val="FFFFFF"/>
                </a:solidFill>
                <a:latin typeface="Calibri"/>
                <a:cs typeface="Calibri"/>
              </a:rPr>
              <a:t>αντιστοιχεί</a:t>
            </a:r>
            <a:r>
              <a:rPr sz="1600" spc="55" dirty="0">
                <a:solidFill>
                  <a:srgbClr val="FFFFFF"/>
                </a:solidFill>
                <a:latin typeface="Calibri"/>
                <a:cs typeface="Calibri"/>
              </a:rPr>
              <a:t> </a:t>
            </a:r>
            <a:r>
              <a:rPr sz="1600" spc="150" dirty="0">
                <a:solidFill>
                  <a:srgbClr val="FFFFFF"/>
                </a:solidFill>
                <a:latin typeface="Calibri"/>
                <a:cs typeface="Calibri"/>
              </a:rPr>
              <a:t>σε</a:t>
            </a:r>
            <a:r>
              <a:rPr sz="1600" spc="55" dirty="0">
                <a:solidFill>
                  <a:srgbClr val="FFFFFF"/>
                </a:solidFill>
                <a:latin typeface="Calibri"/>
                <a:cs typeface="Calibri"/>
              </a:rPr>
              <a:t> </a:t>
            </a:r>
            <a:r>
              <a:rPr sz="1600" spc="155" dirty="0">
                <a:solidFill>
                  <a:srgbClr val="FFFFFF"/>
                </a:solidFill>
                <a:latin typeface="Calibri"/>
                <a:cs typeface="Calibri"/>
              </a:rPr>
              <a:t>πολλά</a:t>
            </a:r>
            <a:r>
              <a:rPr sz="1600" spc="45" dirty="0">
                <a:solidFill>
                  <a:srgbClr val="FFFFFF"/>
                </a:solidFill>
                <a:latin typeface="Calibri"/>
                <a:cs typeface="Calibri"/>
              </a:rPr>
              <a:t> </a:t>
            </a:r>
            <a:r>
              <a:rPr sz="1600" spc="155" dirty="0">
                <a:solidFill>
                  <a:srgbClr val="FFFFFF"/>
                </a:solidFill>
                <a:latin typeface="Calibri"/>
                <a:cs typeface="Calibri"/>
              </a:rPr>
              <a:t>γράμματα</a:t>
            </a:r>
            <a:r>
              <a:rPr sz="1600" spc="55" dirty="0">
                <a:solidFill>
                  <a:srgbClr val="FFFFFF"/>
                </a:solidFill>
                <a:latin typeface="Calibri"/>
                <a:cs typeface="Calibri"/>
              </a:rPr>
              <a:t> </a:t>
            </a:r>
            <a:r>
              <a:rPr sz="1600" spc="145" dirty="0">
                <a:solidFill>
                  <a:srgbClr val="FFFFFF"/>
                </a:solidFill>
                <a:latin typeface="Calibri"/>
                <a:cs typeface="Calibri"/>
              </a:rPr>
              <a:t>στο</a:t>
            </a:r>
            <a:r>
              <a:rPr sz="1600" spc="55" dirty="0">
                <a:solidFill>
                  <a:srgbClr val="FFFFFF"/>
                </a:solidFill>
                <a:latin typeface="Calibri"/>
                <a:cs typeface="Calibri"/>
              </a:rPr>
              <a:t> </a:t>
            </a:r>
            <a:r>
              <a:rPr sz="1600" spc="165" dirty="0">
                <a:solidFill>
                  <a:srgbClr val="FFFFFF"/>
                </a:solidFill>
                <a:latin typeface="Calibri"/>
                <a:cs typeface="Calibri"/>
              </a:rPr>
              <a:t>απλό </a:t>
            </a:r>
            <a:r>
              <a:rPr sz="1600" spc="-350" dirty="0">
                <a:solidFill>
                  <a:srgbClr val="FFFFFF"/>
                </a:solidFill>
                <a:latin typeface="Calibri"/>
                <a:cs typeface="Calibri"/>
              </a:rPr>
              <a:t> </a:t>
            </a:r>
            <a:r>
              <a:rPr sz="1600" spc="135" dirty="0">
                <a:solidFill>
                  <a:srgbClr val="FFFFFF"/>
                </a:solidFill>
                <a:latin typeface="Calibri"/>
                <a:cs typeface="Calibri"/>
              </a:rPr>
              <a:t>κείμενο.</a:t>
            </a:r>
            <a:r>
              <a:rPr sz="1600" spc="70" dirty="0">
                <a:solidFill>
                  <a:srgbClr val="FFFFFF"/>
                </a:solidFill>
                <a:latin typeface="Calibri"/>
                <a:cs typeface="Calibri"/>
              </a:rPr>
              <a:t> </a:t>
            </a:r>
            <a:r>
              <a:rPr sz="1600" spc="145" dirty="0">
                <a:solidFill>
                  <a:srgbClr val="FFFFFF"/>
                </a:solidFill>
                <a:latin typeface="Calibri"/>
                <a:cs typeface="Calibri"/>
              </a:rPr>
              <a:t>Παράγει/κάνει</a:t>
            </a:r>
            <a:r>
              <a:rPr sz="1600" spc="75" dirty="0">
                <a:solidFill>
                  <a:srgbClr val="FFFFFF"/>
                </a:solidFill>
                <a:latin typeface="Calibri"/>
                <a:cs typeface="Calibri"/>
              </a:rPr>
              <a:t> </a:t>
            </a:r>
            <a:r>
              <a:rPr sz="1600" spc="145" dirty="0">
                <a:solidFill>
                  <a:srgbClr val="FFFFFF"/>
                </a:solidFill>
                <a:latin typeface="Calibri"/>
                <a:cs typeface="Calibri"/>
              </a:rPr>
              <a:t>τη</a:t>
            </a:r>
            <a:r>
              <a:rPr sz="1600" spc="70" dirty="0">
                <a:solidFill>
                  <a:srgbClr val="FFFFFF"/>
                </a:solidFill>
                <a:latin typeface="Calibri"/>
                <a:cs typeface="Calibri"/>
              </a:rPr>
              <a:t> </a:t>
            </a:r>
            <a:r>
              <a:rPr sz="1600" spc="160" dirty="0">
                <a:solidFill>
                  <a:srgbClr val="7228D1"/>
                </a:solidFill>
                <a:latin typeface="Calibri"/>
                <a:cs typeface="Calibri"/>
              </a:rPr>
              <a:t>χρήση</a:t>
            </a:r>
            <a:r>
              <a:rPr sz="1600" spc="75" dirty="0">
                <a:solidFill>
                  <a:srgbClr val="7228D1"/>
                </a:solidFill>
                <a:latin typeface="Calibri"/>
                <a:cs typeface="Calibri"/>
              </a:rPr>
              <a:t> </a:t>
            </a:r>
            <a:r>
              <a:rPr sz="1600" spc="140" dirty="0">
                <a:solidFill>
                  <a:srgbClr val="7228D1"/>
                </a:solidFill>
                <a:latin typeface="Calibri"/>
                <a:cs typeface="Calibri"/>
              </a:rPr>
              <a:t>της</a:t>
            </a:r>
            <a:r>
              <a:rPr sz="1600" spc="70" dirty="0">
                <a:solidFill>
                  <a:srgbClr val="7228D1"/>
                </a:solidFill>
                <a:latin typeface="Calibri"/>
                <a:cs typeface="Calibri"/>
              </a:rPr>
              <a:t> </a:t>
            </a:r>
            <a:r>
              <a:rPr sz="1600" spc="160" dirty="0">
                <a:solidFill>
                  <a:srgbClr val="7228D1"/>
                </a:solidFill>
                <a:latin typeface="Calibri"/>
                <a:cs typeface="Calibri"/>
              </a:rPr>
              <a:t>ανάλυσης</a:t>
            </a:r>
            <a:r>
              <a:rPr sz="1600" spc="70" dirty="0">
                <a:solidFill>
                  <a:srgbClr val="7228D1"/>
                </a:solidFill>
                <a:latin typeface="Calibri"/>
                <a:cs typeface="Calibri"/>
              </a:rPr>
              <a:t> </a:t>
            </a:r>
            <a:r>
              <a:rPr sz="1600" spc="150" dirty="0">
                <a:solidFill>
                  <a:srgbClr val="7228D1"/>
                </a:solidFill>
                <a:latin typeface="Calibri"/>
                <a:cs typeface="Calibri"/>
              </a:rPr>
              <a:t>συχνότητας</a:t>
            </a:r>
            <a:r>
              <a:rPr sz="1600" spc="70" dirty="0">
                <a:solidFill>
                  <a:srgbClr val="7228D1"/>
                </a:solidFill>
                <a:latin typeface="Calibri"/>
                <a:cs typeface="Calibri"/>
              </a:rPr>
              <a:t> </a:t>
            </a:r>
            <a:r>
              <a:rPr sz="1600" spc="140" dirty="0">
                <a:solidFill>
                  <a:srgbClr val="7228D1"/>
                </a:solidFill>
                <a:latin typeface="Calibri"/>
                <a:cs typeface="Calibri"/>
              </a:rPr>
              <a:t>πιο</a:t>
            </a:r>
            <a:r>
              <a:rPr sz="1600" spc="75" dirty="0">
                <a:solidFill>
                  <a:srgbClr val="7228D1"/>
                </a:solidFill>
                <a:latin typeface="Calibri"/>
                <a:cs typeface="Calibri"/>
              </a:rPr>
              <a:t> </a:t>
            </a:r>
            <a:r>
              <a:rPr sz="1600" spc="150" dirty="0">
                <a:solidFill>
                  <a:srgbClr val="7228D1"/>
                </a:solidFill>
                <a:latin typeface="Calibri"/>
                <a:cs typeface="Calibri"/>
              </a:rPr>
              <a:t>δύσκολη.</a:t>
            </a:r>
            <a:endParaRPr sz="1600">
              <a:latin typeface="Calibri"/>
              <a:cs typeface="Calibri"/>
            </a:endParaRPr>
          </a:p>
        </p:txBody>
      </p:sp>
      <p:sp>
        <p:nvSpPr>
          <p:cNvPr id="5" name="object 5"/>
          <p:cNvSpPr txBox="1"/>
          <p:nvPr/>
        </p:nvSpPr>
        <p:spPr>
          <a:xfrm>
            <a:off x="1109344" y="4297362"/>
            <a:ext cx="8901430" cy="507365"/>
          </a:xfrm>
          <a:prstGeom prst="rect">
            <a:avLst/>
          </a:prstGeom>
        </p:spPr>
        <p:txBody>
          <a:bodyPr vert="horz" wrap="square" lIns="0" tIns="0" rIns="0" bIns="0" rtlCol="0">
            <a:spAutoFit/>
          </a:bodyPr>
          <a:lstStyle/>
          <a:p>
            <a:pPr marL="12700">
              <a:lnSpc>
                <a:spcPts val="2035"/>
              </a:lnSpc>
            </a:pPr>
            <a:r>
              <a:rPr sz="2000" dirty="0">
                <a:solidFill>
                  <a:srgbClr val="FFBA00"/>
                </a:solidFill>
                <a:latin typeface="Courier New"/>
                <a:cs typeface="Courier New"/>
              </a:rPr>
              <a:t>o</a:t>
            </a:r>
            <a:r>
              <a:rPr sz="2000" spc="-235" dirty="0">
                <a:solidFill>
                  <a:srgbClr val="FFBA00"/>
                </a:solidFill>
                <a:latin typeface="Courier New"/>
                <a:cs typeface="Courier New"/>
              </a:rPr>
              <a:t> </a:t>
            </a:r>
            <a:r>
              <a:rPr sz="1600" spc="155" dirty="0">
                <a:solidFill>
                  <a:srgbClr val="FFFFFF"/>
                </a:solidFill>
                <a:latin typeface="Calibri"/>
                <a:cs typeface="Calibri"/>
              </a:rPr>
              <a:t>Οποιοδήποτε</a:t>
            </a:r>
            <a:r>
              <a:rPr sz="1600" spc="85" dirty="0">
                <a:solidFill>
                  <a:srgbClr val="FFFFFF"/>
                </a:solidFill>
                <a:latin typeface="Calibri"/>
                <a:cs typeface="Calibri"/>
              </a:rPr>
              <a:t> </a:t>
            </a:r>
            <a:r>
              <a:rPr sz="1600" spc="165" dirty="0">
                <a:solidFill>
                  <a:srgbClr val="FFFFFF"/>
                </a:solidFill>
                <a:latin typeface="Calibri"/>
                <a:cs typeface="Calibri"/>
              </a:rPr>
              <a:t>μήνυμα</a:t>
            </a:r>
            <a:r>
              <a:rPr sz="1600" spc="75" dirty="0">
                <a:solidFill>
                  <a:srgbClr val="FFFFFF"/>
                </a:solidFill>
                <a:latin typeface="Calibri"/>
                <a:cs typeface="Calibri"/>
              </a:rPr>
              <a:t> </a:t>
            </a:r>
            <a:r>
              <a:rPr sz="1600" spc="150" dirty="0">
                <a:solidFill>
                  <a:srgbClr val="FFFFFF"/>
                </a:solidFill>
                <a:latin typeface="Calibri"/>
                <a:cs typeface="Calibri"/>
              </a:rPr>
              <a:t>κρυπτογραφείται</a:t>
            </a:r>
            <a:r>
              <a:rPr sz="1600" spc="85" dirty="0">
                <a:solidFill>
                  <a:srgbClr val="FFFFFF"/>
                </a:solidFill>
                <a:latin typeface="Calibri"/>
                <a:cs typeface="Calibri"/>
              </a:rPr>
              <a:t> </a:t>
            </a:r>
            <a:r>
              <a:rPr sz="1600" spc="170" dirty="0">
                <a:solidFill>
                  <a:srgbClr val="FFFFFF"/>
                </a:solidFill>
                <a:latin typeface="Calibri"/>
                <a:cs typeface="Calibri"/>
              </a:rPr>
              <a:t>από</a:t>
            </a:r>
            <a:r>
              <a:rPr sz="1600" spc="75" dirty="0">
                <a:solidFill>
                  <a:srgbClr val="FFFFFF"/>
                </a:solidFill>
                <a:latin typeface="Calibri"/>
                <a:cs typeface="Calibri"/>
              </a:rPr>
              <a:t> </a:t>
            </a:r>
            <a:r>
              <a:rPr sz="1600" spc="155" dirty="0">
                <a:solidFill>
                  <a:srgbClr val="FFFFFF"/>
                </a:solidFill>
                <a:latin typeface="Calibri"/>
                <a:cs typeface="Calibri"/>
              </a:rPr>
              <a:t>ένα</a:t>
            </a:r>
            <a:r>
              <a:rPr sz="1600" spc="80" dirty="0">
                <a:solidFill>
                  <a:srgbClr val="FFFFFF"/>
                </a:solidFill>
                <a:latin typeface="Calibri"/>
                <a:cs typeface="Calibri"/>
              </a:rPr>
              <a:t> </a:t>
            </a:r>
            <a:r>
              <a:rPr sz="1600" spc="165" dirty="0">
                <a:solidFill>
                  <a:srgbClr val="FFFFFF"/>
                </a:solidFill>
                <a:latin typeface="Calibri"/>
                <a:cs typeface="Calibri"/>
              </a:rPr>
              <a:t>κρυπτογράφημα</a:t>
            </a:r>
            <a:r>
              <a:rPr sz="1600" spc="80" dirty="0">
                <a:solidFill>
                  <a:srgbClr val="FFFFFF"/>
                </a:solidFill>
                <a:latin typeface="Calibri"/>
                <a:cs typeface="Calibri"/>
              </a:rPr>
              <a:t> </a:t>
            </a:r>
            <a:r>
              <a:rPr sz="1600" spc="140" dirty="0">
                <a:solidFill>
                  <a:srgbClr val="FFFFFF"/>
                </a:solidFill>
                <a:latin typeface="Calibri"/>
                <a:cs typeface="Calibri"/>
              </a:rPr>
              <a:t>Vigenere</a:t>
            </a:r>
            <a:r>
              <a:rPr sz="1600" spc="65" dirty="0">
                <a:solidFill>
                  <a:srgbClr val="FFFFFF"/>
                </a:solidFill>
                <a:latin typeface="Calibri"/>
                <a:cs typeface="Calibri"/>
              </a:rPr>
              <a:t> </a:t>
            </a:r>
            <a:r>
              <a:rPr sz="1600" spc="125" dirty="0">
                <a:solidFill>
                  <a:srgbClr val="FFFFFF"/>
                </a:solidFill>
                <a:latin typeface="Calibri"/>
                <a:cs typeface="Calibri"/>
              </a:rPr>
              <a:t>είναι</a:t>
            </a:r>
            <a:r>
              <a:rPr sz="1600" spc="75" dirty="0">
                <a:solidFill>
                  <a:srgbClr val="FFFFFF"/>
                </a:solidFill>
                <a:latin typeface="Calibri"/>
                <a:cs typeface="Calibri"/>
              </a:rPr>
              <a:t> </a:t>
            </a:r>
            <a:r>
              <a:rPr sz="1600" spc="145" dirty="0">
                <a:solidFill>
                  <a:srgbClr val="FFFFFF"/>
                </a:solidFill>
                <a:latin typeface="Calibri"/>
                <a:cs typeface="Calibri"/>
              </a:rPr>
              <a:t>μια</a:t>
            </a:r>
            <a:endParaRPr sz="1600">
              <a:latin typeface="Calibri"/>
              <a:cs typeface="Calibri"/>
            </a:endParaRPr>
          </a:p>
          <a:p>
            <a:pPr marL="287020">
              <a:lnSpc>
                <a:spcPts val="1855"/>
              </a:lnSpc>
            </a:pPr>
            <a:r>
              <a:rPr sz="1600" spc="155" dirty="0">
                <a:solidFill>
                  <a:srgbClr val="FFFFFF"/>
                </a:solidFill>
                <a:latin typeface="Calibri"/>
                <a:cs typeface="Calibri"/>
              </a:rPr>
              <a:t>συλλογή</a:t>
            </a:r>
            <a:r>
              <a:rPr sz="1600" spc="80" dirty="0">
                <a:solidFill>
                  <a:srgbClr val="FFFFFF"/>
                </a:solidFill>
                <a:latin typeface="Calibri"/>
                <a:cs typeface="Calibri"/>
              </a:rPr>
              <a:t> </a:t>
            </a:r>
            <a:r>
              <a:rPr sz="1600" spc="170" dirty="0">
                <a:solidFill>
                  <a:srgbClr val="FFFFFF"/>
                </a:solidFill>
                <a:latin typeface="Calibri"/>
                <a:cs typeface="Calibri"/>
              </a:rPr>
              <a:t>από</a:t>
            </a:r>
            <a:r>
              <a:rPr sz="1600" spc="80" dirty="0">
                <a:solidFill>
                  <a:srgbClr val="FFFFFF"/>
                </a:solidFill>
                <a:latin typeface="Calibri"/>
                <a:cs typeface="Calibri"/>
              </a:rPr>
              <a:t> </a:t>
            </a:r>
            <a:r>
              <a:rPr sz="1600" spc="160" dirty="0">
                <a:solidFill>
                  <a:srgbClr val="00CC00"/>
                </a:solidFill>
                <a:latin typeface="Calibri"/>
                <a:cs typeface="Calibri"/>
              </a:rPr>
              <a:t>τόσα</a:t>
            </a:r>
            <a:r>
              <a:rPr sz="1600" spc="85" dirty="0">
                <a:solidFill>
                  <a:srgbClr val="00CC00"/>
                </a:solidFill>
                <a:latin typeface="Calibri"/>
                <a:cs typeface="Calibri"/>
              </a:rPr>
              <a:t> </a:t>
            </a:r>
            <a:r>
              <a:rPr sz="1600" spc="160" dirty="0">
                <a:solidFill>
                  <a:srgbClr val="00CC00"/>
                </a:solidFill>
                <a:latin typeface="Calibri"/>
                <a:cs typeface="Calibri"/>
              </a:rPr>
              <a:t>κρυπτογραφήματα</a:t>
            </a:r>
            <a:r>
              <a:rPr sz="1600" spc="85" dirty="0">
                <a:solidFill>
                  <a:srgbClr val="00CC00"/>
                </a:solidFill>
                <a:latin typeface="Calibri"/>
                <a:cs typeface="Calibri"/>
              </a:rPr>
              <a:t> </a:t>
            </a:r>
            <a:r>
              <a:rPr sz="1600" spc="145" dirty="0">
                <a:solidFill>
                  <a:srgbClr val="00CC00"/>
                </a:solidFill>
                <a:latin typeface="Calibri"/>
                <a:cs typeface="Calibri"/>
              </a:rPr>
              <a:t>μετατόπισης</a:t>
            </a:r>
            <a:r>
              <a:rPr sz="1600" spc="90" dirty="0">
                <a:solidFill>
                  <a:srgbClr val="00CC00"/>
                </a:solidFill>
                <a:latin typeface="Calibri"/>
                <a:cs typeface="Calibri"/>
              </a:rPr>
              <a:t> </a:t>
            </a:r>
            <a:r>
              <a:rPr sz="1600" spc="170" dirty="0">
                <a:solidFill>
                  <a:srgbClr val="FFFFFF"/>
                </a:solidFill>
                <a:latin typeface="Calibri"/>
                <a:cs typeface="Calibri"/>
              </a:rPr>
              <a:t>όσα</a:t>
            </a:r>
            <a:r>
              <a:rPr sz="1600" spc="85" dirty="0">
                <a:solidFill>
                  <a:srgbClr val="FFFFFF"/>
                </a:solidFill>
                <a:latin typeface="Calibri"/>
                <a:cs typeface="Calibri"/>
              </a:rPr>
              <a:t> </a:t>
            </a:r>
            <a:r>
              <a:rPr sz="1600" spc="125" dirty="0">
                <a:solidFill>
                  <a:srgbClr val="FFFFFF"/>
                </a:solidFill>
                <a:latin typeface="Calibri"/>
                <a:cs typeface="Calibri"/>
              </a:rPr>
              <a:t>είναι</a:t>
            </a:r>
            <a:r>
              <a:rPr sz="1600" spc="80" dirty="0">
                <a:solidFill>
                  <a:srgbClr val="FFFFFF"/>
                </a:solidFill>
                <a:latin typeface="Calibri"/>
                <a:cs typeface="Calibri"/>
              </a:rPr>
              <a:t> </a:t>
            </a:r>
            <a:r>
              <a:rPr sz="1600" spc="150" dirty="0">
                <a:solidFill>
                  <a:srgbClr val="FFFFFF"/>
                </a:solidFill>
                <a:latin typeface="Calibri"/>
                <a:cs typeface="Calibri"/>
              </a:rPr>
              <a:t>τα</a:t>
            </a:r>
            <a:r>
              <a:rPr sz="1600" spc="80" dirty="0">
                <a:solidFill>
                  <a:srgbClr val="FFFFFF"/>
                </a:solidFill>
                <a:latin typeface="Calibri"/>
                <a:cs typeface="Calibri"/>
              </a:rPr>
              <a:t> </a:t>
            </a:r>
            <a:r>
              <a:rPr sz="1600" spc="160" dirty="0">
                <a:solidFill>
                  <a:srgbClr val="FFFFFF"/>
                </a:solidFill>
                <a:latin typeface="Calibri"/>
                <a:cs typeface="Calibri"/>
              </a:rPr>
              <a:t>γράμματα</a:t>
            </a:r>
            <a:r>
              <a:rPr sz="1600" spc="90" dirty="0">
                <a:solidFill>
                  <a:srgbClr val="FFFFFF"/>
                </a:solidFill>
                <a:latin typeface="Calibri"/>
                <a:cs typeface="Calibri"/>
              </a:rPr>
              <a:t> </a:t>
            </a:r>
            <a:r>
              <a:rPr sz="1600" spc="150" dirty="0">
                <a:solidFill>
                  <a:srgbClr val="FFFFFF"/>
                </a:solidFill>
                <a:latin typeface="Calibri"/>
                <a:cs typeface="Calibri"/>
              </a:rPr>
              <a:t>στο</a:t>
            </a:r>
            <a:r>
              <a:rPr sz="1600" spc="80" dirty="0">
                <a:solidFill>
                  <a:srgbClr val="FFFFFF"/>
                </a:solidFill>
                <a:latin typeface="Calibri"/>
                <a:cs typeface="Calibri"/>
              </a:rPr>
              <a:t> </a:t>
            </a:r>
            <a:r>
              <a:rPr sz="1600" spc="120" dirty="0">
                <a:solidFill>
                  <a:srgbClr val="FFFFFF"/>
                </a:solidFill>
                <a:latin typeface="Calibri"/>
                <a:cs typeface="Calibri"/>
              </a:rPr>
              <a:t>κλειδί.</a:t>
            </a:r>
            <a:endParaRPr sz="1600">
              <a:latin typeface="Calibri"/>
              <a:cs typeface="Calibri"/>
            </a:endParaRPr>
          </a:p>
        </p:txBody>
      </p:sp>
      <p:sp>
        <p:nvSpPr>
          <p:cNvPr id="6" name="object 6"/>
          <p:cNvSpPr txBox="1"/>
          <p:nvPr/>
        </p:nvSpPr>
        <p:spPr>
          <a:xfrm>
            <a:off x="10718165" y="6455409"/>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Arial"/>
                <a:cs typeface="Arial"/>
              </a:rPr>
              <a:t>1</a:t>
            </a:r>
            <a:r>
              <a:rPr sz="1100" dirty="0">
                <a:solidFill>
                  <a:srgbClr val="FFFFFF"/>
                </a:solidFill>
                <a:latin typeface="Arial"/>
                <a:cs typeface="Arial"/>
              </a:rPr>
              <a:t>3</a:t>
            </a:r>
            <a:endParaRPr sz="1100">
              <a:latin typeface="Arial"/>
              <a:cs typeface="Arial"/>
            </a:endParaRPr>
          </a:p>
        </p:txBody>
      </p:sp>
      <p:pic>
        <p:nvPicPr>
          <p:cNvPr id="7" name="object 7"/>
          <p:cNvPicPr/>
          <p:nvPr/>
        </p:nvPicPr>
        <p:blipFill>
          <a:blip r:embed="rId2" cstate="print"/>
          <a:stretch>
            <a:fillRect/>
          </a:stretch>
        </p:blipFill>
        <p:spPr>
          <a:xfrm>
            <a:off x="7119937" y="6279515"/>
            <a:ext cx="1530032" cy="578485"/>
          </a:xfrm>
          <a:prstGeom prst="rect">
            <a:avLst/>
          </a:prstGeom>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74089" y="852170"/>
            <a:ext cx="7653655" cy="459740"/>
          </a:xfrm>
          <a:prstGeom prst="rect">
            <a:avLst/>
          </a:prstGeom>
        </p:spPr>
        <p:txBody>
          <a:bodyPr vert="horz" wrap="square" lIns="0" tIns="12700" rIns="0" bIns="0" rtlCol="0">
            <a:spAutoFit/>
          </a:bodyPr>
          <a:lstStyle/>
          <a:p>
            <a:pPr marL="12700">
              <a:lnSpc>
                <a:spcPct val="100000"/>
              </a:lnSpc>
              <a:spcBef>
                <a:spcPts val="100"/>
              </a:spcBef>
            </a:pPr>
            <a:r>
              <a:rPr spc="125" dirty="0">
                <a:solidFill>
                  <a:srgbClr val="FFFFFF"/>
                </a:solidFill>
              </a:rPr>
              <a:t>Vigenere</a:t>
            </a:r>
            <a:r>
              <a:rPr spc="50" dirty="0">
                <a:solidFill>
                  <a:srgbClr val="FFFFFF"/>
                </a:solidFill>
              </a:rPr>
              <a:t> </a:t>
            </a:r>
            <a:r>
              <a:rPr spc="114" dirty="0">
                <a:solidFill>
                  <a:srgbClr val="FFFFFF"/>
                </a:solidFill>
              </a:rPr>
              <a:t>Cipher:</a:t>
            </a:r>
            <a:r>
              <a:rPr spc="100" dirty="0">
                <a:solidFill>
                  <a:srgbClr val="FFFFFF"/>
                </a:solidFill>
              </a:rPr>
              <a:t> </a:t>
            </a:r>
            <a:r>
              <a:rPr spc="110" dirty="0">
                <a:solidFill>
                  <a:srgbClr val="FFFFFF"/>
                </a:solidFill>
              </a:rPr>
              <a:t>Vigenereigen:</a:t>
            </a:r>
            <a:r>
              <a:rPr spc="35" dirty="0">
                <a:solidFill>
                  <a:srgbClr val="FFFFFF"/>
                </a:solidFill>
              </a:rPr>
              <a:t> </a:t>
            </a:r>
            <a:r>
              <a:rPr spc="130" dirty="0">
                <a:solidFill>
                  <a:srgbClr val="FFFFFF"/>
                </a:solidFill>
              </a:rPr>
              <a:t>Κρυπτανάλυση</a:t>
            </a:r>
          </a:p>
        </p:txBody>
      </p:sp>
      <p:sp>
        <p:nvSpPr>
          <p:cNvPr id="4" name="object 4"/>
          <p:cNvSpPr txBox="1"/>
          <p:nvPr/>
        </p:nvSpPr>
        <p:spPr>
          <a:xfrm>
            <a:off x="1165225" y="1944617"/>
            <a:ext cx="9828530" cy="3233420"/>
          </a:xfrm>
          <a:prstGeom prst="rect">
            <a:avLst/>
          </a:prstGeom>
        </p:spPr>
        <p:txBody>
          <a:bodyPr vert="horz" wrap="square" lIns="0" tIns="32384" rIns="0" bIns="0" rtlCol="0">
            <a:spAutoFit/>
          </a:bodyPr>
          <a:lstStyle/>
          <a:p>
            <a:pPr marL="359410" indent="-273685">
              <a:lnSpc>
                <a:spcPct val="100000"/>
              </a:lnSpc>
              <a:spcBef>
                <a:spcPts val="254"/>
              </a:spcBef>
              <a:buClr>
                <a:srgbClr val="FFBA00"/>
              </a:buClr>
              <a:buSzPct val="128571"/>
              <a:buFont typeface="Courier New"/>
              <a:buChar char="o"/>
              <a:tabLst>
                <a:tab pos="359410" algn="l"/>
              </a:tabLst>
            </a:pPr>
            <a:r>
              <a:rPr sz="1400" spc="90" dirty="0">
                <a:solidFill>
                  <a:srgbClr val="FFFFFF"/>
                </a:solidFill>
                <a:latin typeface="Calibri"/>
                <a:cs typeface="Calibri"/>
              </a:rPr>
              <a:t>Βρείτε</a:t>
            </a:r>
            <a:r>
              <a:rPr sz="1400" spc="35" dirty="0">
                <a:solidFill>
                  <a:srgbClr val="FFFFFF"/>
                </a:solidFill>
                <a:latin typeface="Calibri"/>
                <a:cs typeface="Calibri"/>
              </a:rPr>
              <a:t> </a:t>
            </a:r>
            <a:r>
              <a:rPr sz="1400" spc="90" dirty="0">
                <a:solidFill>
                  <a:srgbClr val="FFFFFF"/>
                </a:solidFill>
                <a:latin typeface="Calibri"/>
                <a:cs typeface="Calibri"/>
              </a:rPr>
              <a:t>το</a:t>
            </a:r>
            <a:r>
              <a:rPr sz="1400" spc="40" dirty="0">
                <a:solidFill>
                  <a:srgbClr val="FFFFFF"/>
                </a:solidFill>
                <a:latin typeface="Calibri"/>
                <a:cs typeface="Calibri"/>
              </a:rPr>
              <a:t> </a:t>
            </a:r>
            <a:r>
              <a:rPr sz="1400" spc="100" dirty="0">
                <a:solidFill>
                  <a:srgbClr val="7228D1"/>
                </a:solidFill>
                <a:latin typeface="Calibri"/>
                <a:cs typeface="Calibri"/>
              </a:rPr>
              <a:t>μήκος</a:t>
            </a:r>
            <a:r>
              <a:rPr sz="1400" spc="35" dirty="0">
                <a:solidFill>
                  <a:srgbClr val="7228D1"/>
                </a:solidFill>
                <a:latin typeface="Calibri"/>
                <a:cs typeface="Calibri"/>
              </a:rPr>
              <a:t> </a:t>
            </a:r>
            <a:r>
              <a:rPr sz="1400" spc="100" dirty="0">
                <a:solidFill>
                  <a:srgbClr val="7228D1"/>
                </a:solidFill>
                <a:latin typeface="Calibri"/>
                <a:cs typeface="Calibri"/>
              </a:rPr>
              <a:t>του</a:t>
            </a:r>
            <a:r>
              <a:rPr sz="1400" spc="40" dirty="0">
                <a:solidFill>
                  <a:srgbClr val="7228D1"/>
                </a:solidFill>
                <a:latin typeface="Calibri"/>
                <a:cs typeface="Calibri"/>
              </a:rPr>
              <a:t> </a:t>
            </a:r>
            <a:r>
              <a:rPr sz="1400" spc="65" dirty="0">
                <a:solidFill>
                  <a:srgbClr val="7228D1"/>
                </a:solidFill>
                <a:latin typeface="Calibri"/>
                <a:cs typeface="Calibri"/>
              </a:rPr>
              <a:t>κλειδιού.</a:t>
            </a:r>
            <a:endParaRPr sz="1400">
              <a:latin typeface="Calibri"/>
              <a:cs typeface="Calibri"/>
            </a:endParaRPr>
          </a:p>
          <a:p>
            <a:pPr marL="835025" lvl="1" indent="-274320">
              <a:lnSpc>
                <a:spcPct val="100000"/>
              </a:lnSpc>
              <a:spcBef>
                <a:spcPts val="640"/>
              </a:spcBef>
              <a:buSzPct val="128571"/>
              <a:buChar char="—"/>
              <a:tabLst>
                <a:tab pos="835025" algn="l"/>
              </a:tabLst>
            </a:pPr>
            <a:r>
              <a:rPr sz="1400" spc="45" dirty="0">
                <a:solidFill>
                  <a:srgbClr val="FFFFFF"/>
                </a:solidFill>
                <a:latin typeface="Calibri"/>
                <a:cs typeface="Calibri"/>
              </a:rPr>
              <a:t>Δοκιμές</a:t>
            </a:r>
            <a:r>
              <a:rPr sz="1400" spc="-20" dirty="0">
                <a:solidFill>
                  <a:srgbClr val="FFFFFF"/>
                </a:solidFill>
                <a:latin typeface="Calibri"/>
                <a:cs typeface="Calibri"/>
              </a:rPr>
              <a:t> </a:t>
            </a:r>
            <a:r>
              <a:rPr sz="1400" spc="55" dirty="0">
                <a:solidFill>
                  <a:srgbClr val="FFFFFF"/>
                </a:solidFill>
                <a:latin typeface="Calibri"/>
                <a:cs typeface="Calibri"/>
              </a:rPr>
              <a:t>Kasisky</a:t>
            </a:r>
            <a:endParaRPr sz="1400">
              <a:latin typeface="Calibri"/>
              <a:cs typeface="Calibri"/>
            </a:endParaRPr>
          </a:p>
          <a:p>
            <a:pPr marL="835025" lvl="1" indent="-274320">
              <a:lnSpc>
                <a:spcPct val="100000"/>
              </a:lnSpc>
              <a:spcBef>
                <a:spcPts val="495"/>
              </a:spcBef>
              <a:buSzPct val="128571"/>
              <a:buChar char="—"/>
              <a:tabLst>
                <a:tab pos="835025" algn="l"/>
              </a:tabLst>
            </a:pPr>
            <a:r>
              <a:rPr sz="1400" spc="120" dirty="0">
                <a:solidFill>
                  <a:srgbClr val="FFFFFF"/>
                </a:solidFill>
                <a:latin typeface="Calibri"/>
                <a:cs typeface="Calibri"/>
              </a:rPr>
              <a:t>Δείκτης</a:t>
            </a:r>
            <a:r>
              <a:rPr sz="1400" spc="55" dirty="0">
                <a:solidFill>
                  <a:srgbClr val="FFFFFF"/>
                </a:solidFill>
                <a:latin typeface="Calibri"/>
                <a:cs typeface="Calibri"/>
              </a:rPr>
              <a:t> </a:t>
            </a:r>
            <a:r>
              <a:rPr sz="1400" spc="145" dirty="0">
                <a:solidFill>
                  <a:srgbClr val="FFFFFF"/>
                </a:solidFill>
                <a:latin typeface="Calibri"/>
                <a:cs typeface="Calibri"/>
              </a:rPr>
              <a:t>σύμπτωσης</a:t>
            </a:r>
            <a:r>
              <a:rPr sz="1400" spc="55" dirty="0">
                <a:solidFill>
                  <a:srgbClr val="FFFFFF"/>
                </a:solidFill>
                <a:latin typeface="Calibri"/>
                <a:cs typeface="Calibri"/>
              </a:rPr>
              <a:t> </a:t>
            </a:r>
            <a:r>
              <a:rPr sz="1400" spc="130" dirty="0">
                <a:solidFill>
                  <a:srgbClr val="FFFFFF"/>
                </a:solidFill>
                <a:latin typeface="Calibri"/>
                <a:cs typeface="Calibri"/>
              </a:rPr>
              <a:t>δεν</a:t>
            </a:r>
            <a:r>
              <a:rPr sz="1400" spc="55" dirty="0">
                <a:solidFill>
                  <a:srgbClr val="FFFFFF"/>
                </a:solidFill>
                <a:latin typeface="Calibri"/>
                <a:cs typeface="Calibri"/>
              </a:rPr>
              <a:t> </a:t>
            </a:r>
            <a:r>
              <a:rPr sz="1400" spc="150" dirty="0">
                <a:solidFill>
                  <a:srgbClr val="FFFFFF"/>
                </a:solidFill>
                <a:latin typeface="Calibri"/>
                <a:cs typeface="Calibri"/>
              </a:rPr>
              <a:t>θα</a:t>
            </a:r>
            <a:r>
              <a:rPr sz="1400" spc="60" dirty="0">
                <a:solidFill>
                  <a:srgbClr val="FFFFFF"/>
                </a:solidFill>
                <a:latin typeface="Calibri"/>
                <a:cs typeface="Calibri"/>
              </a:rPr>
              <a:t> </a:t>
            </a:r>
            <a:r>
              <a:rPr sz="1400" spc="145" dirty="0">
                <a:solidFill>
                  <a:srgbClr val="FFFFFF"/>
                </a:solidFill>
                <a:latin typeface="Calibri"/>
                <a:cs typeface="Calibri"/>
              </a:rPr>
              <a:t>καλύψουμε</a:t>
            </a:r>
            <a:r>
              <a:rPr sz="1400" spc="55" dirty="0">
                <a:solidFill>
                  <a:srgbClr val="FFFFFF"/>
                </a:solidFill>
                <a:latin typeface="Calibri"/>
                <a:cs typeface="Calibri"/>
              </a:rPr>
              <a:t> </a:t>
            </a:r>
            <a:r>
              <a:rPr sz="1400" spc="150" dirty="0">
                <a:solidFill>
                  <a:srgbClr val="FFFFFF"/>
                </a:solidFill>
                <a:latin typeface="Calibri"/>
                <a:cs typeface="Calibri"/>
              </a:rPr>
              <a:t>εδώ</a:t>
            </a:r>
            <a:endParaRPr sz="1400">
              <a:latin typeface="Calibri"/>
              <a:cs typeface="Calibri"/>
            </a:endParaRPr>
          </a:p>
          <a:p>
            <a:pPr marL="359410" indent="-273685">
              <a:lnSpc>
                <a:spcPct val="100000"/>
              </a:lnSpc>
              <a:spcBef>
                <a:spcPts val="1275"/>
              </a:spcBef>
              <a:buClr>
                <a:srgbClr val="FFBA00"/>
              </a:buClr>
              <a:buSzPct val="128571"/>
              <a:buFont typeface="Courier New"/>
              <a:buChar char="o"/>
              <a:tabLst>
                <a:tab pos="359410" algn="l"/>
              </a:tabLst>
            </a:pPr>
            <a:r>
              <a:rPr sz="1400" spc="95" dirty="0">
                <a:solidFill>
                  <a:srgbClr val="CC0099"/>
                </a:solidFill>
                <a:latin typeface="Calibri"/>
                <a:cs typeface="Calibri"/>
              </a:rPr>
              <a:t>Χωρίστε</a:t>
            </a:r>
            <a:r>
              <a:rPr sz="1400" spc="55" dirty="0">
                <a:solidFill>
                  <a:srgbClr val="CC0099"/>
                </a:solidFill>
                <a:latin typeface="Calibri"/>
                <a:cs typeface="Calibri"/>
              </a:rPr>
              <a:t> </a:t>
            </a:r>
            <a:r>
              <a:rPr sz="1400" spc="95" dirty="0">
                <a:solidFill>
                  <a:srgbClr val="FFFFFF"/>
                </a:solidFill>
                <a:latin typeface="Calibri"/>
                <a:cs typeface="Calibri"/>
              </a:rPr>
              <a:t>το</a:t>
            </a:r>
            <a:r>
              <a:rPr sz="1400" spc="55" dirty="0">
                <a:solidFill>
                  <a:srgbClr val="FFFFFF"/>
                </a:solidFill>
                <a:latin typeface="Calibri"/>
                <a:cs typeface="Calibri"/>
              </a:rPr>
              <a:t> </a:t>
            </a:r>
            <a:r>
              <a:rPr sz="1400" spc="110" dirty="0">
                <a:solidFill>
                  <a:srgbClr val="FFFFFF"/>
                </a:solidFill>
                <a:latin typeface="Calibri"/>
                <a:cs typeface="Calibri"/>
              </a:rPr>
              <a:t>μήνυμα</a:t>
            </a:r>
            <a:r>
              <a:rPr sz="1400" spc="55" dirty="0">
                <a:solidFill>
                  <a:srgbClr val="FFFFFF"/>
                </a:solidFill>
                <a:latin typeface="Calibri"/>
                <a:cs typeface="Calibri"/>
              </a:rPr>
              <a:t> </a:t>
            </a:r>
            <a:r>
              <a:rPr sz="1400" spc="105" dirty="0">
                <a:solidFill>
                  <a:srgbClr val="FFFFFF"/>
                </a:solidFill>
                <a:latin typeface="Calibri"/>
                <a:cs typeface="Calibri"/>
              </a:rPr>
              <a:t>σε</a:t>
            </a:r>
            <a:r>
              <a:rPr sz="1400" spc="60" dirty="0">
                <a:solidFill>
                  <a:srgbClr val="FFFFFF"/>
                </a:solidFill>
                <a:latin typeface="Calibri"/>
                <a:cs typeface="Calibri"/>
              </a:rPr>
              <a:t> </a:t>
            </a:r>
            <a:r>
              <a:rPr sz="1400" spc="90" dirty="0">
                <a:solidFill>
                  <a:srgbClr val="FFFFFF"/>
                </a:solidFill>
                <a:latin typeface="Calibri"/>
                <a:cs typeface="Calibri"/>
              </a:rPr>
              <a:t>τόσες</a:t>
            </a:r>
            <a:r>
              <a:rPr sz="1400" spc="55" dirty="0">
                <a:solidFill>
                  <a:srgbClr val="FFFFFF"/>
                </a:solidFill>
                <a:latin typeface="Calibri"/>
                <a:cs typeface="Calibri"/>
              </a:rPr>
              <a:t> </a:t>
            </a:r>
            <a:r>
              <a:rPr sz="1400" spc="90" dirty="0">
                <a:solidFill>
                  <a:srgbClr val="FFFFFF"/>
                </a:solidFill>
                <a:latin typeface="Calibri"/>
                <a:cs typeface="Calibri"/>
              </a:rPr>
              <a:t>κρυπτογραφήσεις</a:t>
            </a:r>
            <a:r>
              <a:rPr sz="1400" spc="50" dirty="0">
                <a:solidFill>
                  <a:srgbClr val="FFFFFF"/>
                </a:solidFill>
                <a:latin typeface="Calibri"/>
                <a:cs typeface="Calibri"/>
              </a:rPr>
              <a:t> </a:t>
            </a:r>
            <a:r>
              <a:rPr sz="1400" spc="105" dirty="0">
                <a:solidFill>
                  <a:srgbClr val="FFFFFF"/>
                </a:solidFill>
                <a:latin typeface="Calibri"/>
                <a:cs typeface="Calibri"/>
              </a:rPr>
              <a:t>με</a:t>
            </a:r>
            <a:r>
              <a:rPr sz="1400" spc="55" dirty="0">
                <a:solidFill>
                  <a:srgbClr val="FFFFFF"/>
                </a:solidFill>
                <a:latin typeface="Calibri"/>
                <a:cs typeface="Calibri"/>
              </a:rPr>
              <a:t> </a:t>
            </a:r>
            <a:r>
              <a:rPr sz="1400" spc="105" dirty="0">
                <a:solidFill>
                  <a:srgbClr val="FFFFFF"/>
                </a:solidFill>
                <a:latin typeface="Calibri"/>
                <a:cs typeface="Calibri"/>
              </a:rPr>
              <a:t>κρυπτογράφηση</a:t>
            </a:r>
            <a:r>
              <a:rPr sz="1400" spc="65" dirty="0">
                <a:solidFill>
                  <a:srgbClr val="FFFFFF"/>
                </a:solidFill>
                <a:latin typeface="Calibri"/>
                <a:cs typeface="Calibri"/>
              </a:rPr>
              <a:t> </a:t>
            </a:r>
            <a:r>
              <a:rPr sz="1400" spc="90" dirty="0">
                <a:solidFill>
                  <a:srgbClr val="FFFFFF"/>
                </a:solidFill>
                <a:latin typeface="Calibri"/>
                <a:cs typeface="Calibri"/>
              </a:rPr>
              <a:t>μετατόπισης.</a:t>
            </a:r>
            <a:endParaRPr sz="1400">
              <a:latin typeface="Calibri"/>
              <a:cs typeface="Calibri"/>
            </a:endParaRPr>
          </a:p>
          <a:p>
            <a:pPr marL="359410" indent="-273685">
              <a:lnSpc>
                <a:spcPct val="100000"/>
              </a:lnSpc>
              <a:spcBef>
                <a:spcPts val="1420"/>
              </a:spcBef>
              <a:buClr>
                <a:srgbClr val="FFBA00"/>
              </a:buClr>
              <a:buSzPct val="128571"/>
              <a:buFont typeface="Courier New"/>
              <a:buChar char="o"/>
              <a:tabLst>
                <a:tab pos="359410" algn="l"/>
              </a:tabLst>
            </a:pPr>
            <a:r>
              <a:rPr sz="1400" spc="95" dirty="0">
                <a:solidFill>
                  <a:srgbClr val="00CC00"/>
                </a:solidFill>
                <a:latin typeface="Calibri"/>
                <a:cs typeface="Calibri"/>
              </a:rPr>
              <a:t>Χρησιμοποιήστε</a:t>
            </a:r>
            <a:r>
              <a:rPr sz="1400" spc="65" dirty="0">
                <a:solidFill>
                  <a:srgbClr val="00CC00"/>
                </a:solidFill>
                <a:latin typeface="Calibri"/>
                <a:cs typeface="Calibri"/>
              </a:rPr>
              <a:t> </a:t>
            </a:r>
            <a:r>
              <a:rPr sz="1400" spc="95" dirty="0">
                <a:solidFill>
                  <a:srgbClr val="00CC00"/>
                </a:solidFill>
                <a:latin typeface="Calibri"/>
                <a:cs typeface="Calibri"/>
              </a:rPr>
              <a:t>την</a:t>
            </a:r>
            <a:r>
              <a:rPr sz="1400" spc="60" dirty="0">
                <a:solidFill>
                  <a:srgbClr val="00CC00"/>
                </a:solidFill>
                <a:latin typeface="Calibri"/>
                <a:cs typeface="Calibri"/>
              </a:rPr>
              <a:t> </a:t>
            </a:r>
            <a:r>
              <a:rPr sz="1400" spc="105" dirty="0">
                <a:solidFill>
                  <a:srgbClr val="00CC00"/>
                </a:solidFill>
                <a:latin typeface="Calibri"/>
                <a:cs typeface="Calibri"/>
              </a:rPr>
              <a:t>ανάλυση</a:t>
            </a:r>
            <a:r>
              <a:rPr sz="1400" spc="60" dirty="0">
                <a:solidFill>
                  <a:srgbClr val="00CC00"/>
                </a:solidFill>
                <a:latin typeface="Calibri"/>
                <a:cs typeface="Calibri"/>
              </a:rPr>
              <a:t> </a:t>
            </a:r>
            <a:r>
              <a:rPr sz="1400" spc="100" dirty="0">
                <a:solidFill>
                  <a:srgbClr val="00CC00"/>
                </a:solidFill>
                <a:latin typeface="Calibri"/>
                <a:cs typeface="Calibri"/>
              </a:rPr>
              <a:t>συχνοτήτων</a:t>
            </a:r>
            <a:r>
              <a:rPr sz="1400" spc="60" dirty="0">
                <a:solidFill>
                  <a:srgbClr val="00CC00"/>
                </a:solidFill>
                <a:latin typeface="Calibri"/>
                <a:cs typeface="Calibri"/>
              </a:rPr>
              <a:t> </a:t>
            </a:r>
            <a:r>
              <a:rPr sz="1400" spc="85" dirty="0">
                <a:solidFill>
                  <a:srgbClr val="FFFFFF"/>
                </a:solidFill>
                <a:latin typeface="Calibri"/>
                <a:cs typeface="Calibri"/>
              </a:rPr>
              <a:t>για</a:t>
            </a:r>
            <a:r>
              <a:rPr sz="1400" spc="60" dirty="0">
                <a:solidFill>
                  <a:srgbClr val="FFFFFF"/>
                </a:solidFill>
                <a:latin typeface="Calibri"/>
                <a:cs typeface="Calibri"/>
              </a:rPr>
              <a:t> </a:t>
            </a:r>
            <a:r>
              <a:rPr sz="1400" spc="105" dirty="0">
                <a:solidFill>
                  <a:srgbClr val="FFFFFF"/>
                </a:solidFill>
                <a:latin typeface="Calibri"/>
                <a:cs typeface="Calibri"/>
              </a:rPr>
              <a:t>να</a:t>
            </a:r>
            <a:r>
              <a:rPr sz="1400" spc="60" dirty="0">
                <a:solidFill>
                  <a:srgbClr val="FFFFFF"/>
                </a:solidFill>
                <a:latin typeface="Calibri"/>
                <a:cs typeface="Calibri"/>
              </a:rPr>
              <a:t> </a:t>
            </a:r>
            <a:r>
              <a:rPr sz="1400" spc="95" dirty="0">
                <a:solidFill>
                  <a:srgbClr val="FFFFFF"/>
                </a:solidFill>
                <a:latin typeface="Calibri"/>
                <a:cs typeface="Calibri"/>
              </a:rPr>
              <a:t>λύσετε</a:t>
            </a:r>
            <a:r>
              <a:rPr sz="1400" spc="60" dirty="0">
                <a:solidFill>
                  <a:srgbClr val="FFFFFF"/>
                </a:solidFill>
                <a:latin typeface="Calibri"/>
                <a:cs typeface="Calibri"/>
              </a:rPr>
              <a:t> </a:t>
            </a:r>
            <a:r>
              <a:rPr sz="1400" spc="95" dirty="0">
                <a:solidFill>
                  <a:srgbClr val="FFFFFF"/>
                </a:solidFill>
                <a:latin typeface="Calibri"/>
                <a:cs typeface="Calibri"/>
              </a:rPr>
              <a:t>τα</a:t>
            </a:r>
            <a:r>
              <a:rPr sz="1400" spc="60" dirty="0">
                <a:solidFill>
                  <a:srgbClr val="FFFFFF"/>
                </a:solidFill>
                <a:latin typeface="Calibri"/>
                <a:cs typeface="Calibri"/>
              </a:rPr>
              <a:t> </a:t>
            </a:r>
            <a:r>
              <a:rPr sz="1400" spc="100" dirty="0">
                <a:solidFill>
                  <a:srgbClr val="FFFFFF"/>
                </a:solidFill>
                <a:latin typeface="Calibri"/>
                <a:cs typeface="Calibri"/>
              </a:rPr>
              <a:t>προκύπτοντα</a:t>
            </a:r>
            <a:r>
              <a:rPr sz="1400" spc="75" dirty="0">
                <a:solidFill>
                  <a:srgbClr val="FFFFFF"/>
                </a:solidFill>
                <a:latin typeface="Calibri"/>
                <a:cs typeface="Calibri"/>
              </a:rPr>
              <a:t> </a:t>
            </a:r>
            <a:r>
              <a:rPr sz="1400" spc="95" dirty="0">
                <a:solidFill>
                  <a:srgbClr val="FFFFFF"/>
                </a:solidFill>
                <a:latin typeface="Calibri"/>
                <a:cs typeface="Calibri"/>
              </a:rPr>
              <a:t>κρυπτογραφήματα</a:t>
            </a:r>
            <a:r>
              <a:rPr sz="1400" spc="60" dirty="0">
                <a:solidFill>
                  <a:srgbClr val="FFFFFF"/>
                </a:solidFill>
                <a:latin typeface="Calibri"/>
                <a:cs typeface="Calibri"/>
              </a:rPr>
              <a:t> </a:t>
            </a:r>
            <a:r>
              <a:rPr sz="1400" spc="90" dirty="0">
                <a:solidFill>
                  <a:srgbClr val="FFFFFF"/>
                </a:solidFill>
                <a:latin typeface="Calibri"/>
                <a:cs typeface="Calibri"/>
              </a:rPr>
              <a:t>μετατόπισης.</a:t>
            </a:r>
            <a:endParaRPr sz="1400">
              <a:latin typeface="Calibri"/>
              <a:cs typeface="Calibri"/>
            </a:endParaRPr>
          </a:p>
          <a:p>
            <a:pPr marL="835025" lvl="1" indent="-274320">
              <a:lnSpc>
                <a:spcPct val="100000"/>
              </a:lnSpc>
              <a:spcBef>
                <a:spcPts val="645"/>
              </a:spcBef>
              <a:buClr>
                <a:srgbClr val="FFFFFF"/>
              </a:buClr>
              <a:buSzPct val="128571"/>
              <a:buChar char="—"/>
              <a:tabLst>
                <a:tab pos="835025" algn="l"/>
              </a:tabLst>
            </a:pPr>
            <a:r>
              <a:rPr sz="1400" spc="120" dirty="0">
                <a:solidFill>
                  <a:srgbClr val="FF0000"/>
                </a:solidFill>
                <a:latin typeface="Calibri"/>
                <a:cs typeface="Calibri"/>
              </a:rPr>
              <a:t>Πώς;</a:t>
            </a:r>
            <a:endParaRPr sz="1400">
              <a:latin typeface="Calibri"/>
              <a:cs typeface="Calibri"/>
            </a:endParaRPr>
          </a:p>
          <a:p>
            <a:pPr marL="12700" marR="5080">
              <a:lnSpc>
                <a:spcPct val="105500"/>
              </a:lnSpc>
              <a:spcBef>
                <a:spcPts val="700"/>
              </a:spcBef>
            </a:pPr>
            <a:r>
              <a:rPr sz="1100" i="1" spc="-5" dirty="0">
                <a:solidFill>
                  <a:srgbClr val="FFFFFF"/>
                </a:solidFill>
                <a:latin typeface="Calibri"/>
                <a:cs typeface="Calibri"/>
              </a:rPr>
              <a:t>Τα</a:t>
            </a:r>
            <a:r>
              <a:rPr sz="1100" i="1" spc="65" dirty="0">
                <a:solidFill>
                  <a:srgbClr val="FFFFFF"/>
                </a:solidFill>
                <a:latin typeface="Calibri"/>
                <a:cs typeface="Calibri"/>
              </a:rPr>
              <a:t> </a:t>
            </a:r>
            <a:r>
              <a:rPr sz="1100" i="1" spc="-5" dirty="0">
                <a:solidFill>
                  <a:srgbClr val="FFFFFF"/>
                </a:solidFill>
                <a:latin typeface="Calibri"/>
                <a:cs typeface="Calibri"/>
              </a:rPr>
              <a:t>κρυπτογραφήματα</a:t>
            </a:r>
            <a:r>
              <a:rPr sz="1100" i="1" spc="65" dirty="0">
                <a:solidFill>
                  <a:srgbClr val="FFFFFF"/>
                </a:solidFill>
                <a:latin typeface="Calibri"/>
                <a:cs typeface="Calibri"/>
              </a:rPr>
              <a:t> </a:t>
            </a:r>
            <a:r>
              <a:rPr sz="1100" i="1" spc="-5" dirty="0">
                <a:solidFill>
                  <a:srgbClr val="FFFFFF"/>
                </a:solidFill>
                <a:latin typeface="Calibri"/>
                <a:cs typeface="Calibri"/>
              </a:rPr>
              <a:t>υποκατάστασης</a:t>
            </a:r>
            <a:r>
              <a:rPr sz="1100" i="1" spc="70" dirty="0">
                <a:solidFill>
                  <a:srgbClr val="FFFFFF"/>
                </a:solidFill>
                <a:latin typeface="Calibri"/>
                <a:cs typeface="Calibri"/>
              </a:rPr>
              <a:t> </a:t>
            </a:r>
            <a:r>
              <a:rPr sz="1100" i="1" spc="-5" dirty="0">
                <a:solidFill>
                  <a:srgbClr val="FFFFFF"/>
                </a:solidFill>
                <a:latin typeface="Calibri"/>
                <a:cs typeface="Calibri"/>
              </a:rPr>
              <a:t>τύπου</a:t>
            </a:r>
            <a:r>
              <a:rPr sz="1100" i="1" spc="60" dirty="0">
                <a:solidFill>
                  <a:srgbClr val="FFFFFF"/>
                </a:solidFill>
                <a:latin typeface="Calibri"/>
                <a:cs typeface="Calibri"/>
              </a:rPr>
              <a:t> </a:t>
            </a:r>
            <a:r>
              <a:rPr sz="1100" i="1" spc="-5" dirty="0">
                <a:solidFill>
                  <a:srgbClr val="FFFFFF"/>
                </a:solidFill>
                <a:latin typeface="Arial"/>
                <a:cs typeface="Arial"/>
              </a:rPr>
              <a:t>Vigenere</a:t>
            </a:r>
            <a:r>
              <a:rPr sz="1100" i="1" spc="15" dirty="0">
                <a:solidFill>
                  <a:srgbClr val="FFFFFF"/>
                </a:solidFill>
                <a:latin typeface="Arial"/>
                <a:cs typeface="Arial"/>
              </a:rPr>
              <a:t> </a:t>
            </a:r>
            <a:r>
              <a:rPr sz="1100" i="1" spc="-5" dirty="0">
                <a:solidFill>
                  <a:srgbClr val="FFFFFF"/>
                </a:solidFill>
                <a:latin typeface="Calibri"/>
                <a:cs typeface="Calibri"/>
              </a:rPr>
              <a:t>θεωρούνταν</a:t>
            </a:r>
            <a:r>
              <a:rPr sz="1100" i="1" spc="60" dirty="0">
                <a:solidFill>
                  <a:srgbClr val="FFFFFF"/>
                </a:solidFill>
                <a:latin typeface="Calibri"/>
                <a:cs typeface="Calibri"/>
              </a:rPr>
              <a:t> </a:t>
            </a:r>
            <a:r>
              <a:rPr sz="1100" i="1" spc="-5" dirty="0">
                <a:solidFill>
                  <a:srgbClr val="FFFFFF"/>
                </a:solidFill>
                <a:latin typeface="Calibri"/>
                <a:cs typeface="Calibri"/>
              </a:rPr>
              <a:t>από</a:t>
            </a:r>
            <a:r>
              <a:rPr sz="1100" i="1" spc="70" dirty="0">
                <a:solidFill>
                  <a:srgbClr val="FFFFFF"/>
                </a:solidFill>
                <a:latin typeface="Calibri"/>
                <a:cs typeface="Calibri"/>
              </a:rPr>
              <a:t> </a:t>
            </a:r>
            <a:r>
              <a:rPr sz="1100" i="1" spc="-5" dirty="0">
                <a:solidFill>
                  <a:srgbClr val="FFFFFF"/>
                </a:solidFill>
                <a:latin typeface="Calibri"/>
                <a:cs typeface="Calibri"/>
              </a:rPr>
              <a:t>πολλούς</a:t>
            </a:r>
            <a:r>
              <a:rPr sz="1100" i="1" spc="65" dirty="0">
                <a:solidFill>
                  <a:srgbClr val="FFFFFF"/>
                </a:solidFill>
                <a:latin typeface="Calibri"/>
                <a:cs typeface="Calibri"/>
              </a:rPr>
              <a:t> </a:t>
            </a:r>
            <a:r>
              <a:rPr sz="1100" i="1" spc="-5" dirty="0">
                <a:solidFill>
                  <a:srgbClr val="FFFFFF"/>
                </a:solidFill>
                <a:latin typeface="Calibri"/>
                <a:cs typeface="Calibri"/>
              </a:rPr>
              <a:t>πρακτικά</a:t>
            </a:r>
            <a:r>
              <a:rPr sz="1100" i="1" spc="65" dirty="0">
                <a:solidFill>
                  <a:srgbClr val="FFFFFF"/>
                </a:solidFill>
                <a:latin typeface="Calibri"/>
                <a:cs typeface="Calibri"/>
              </a:rPr>
              <a:t> </a:t>
            </a:r>
            <a:r>
              <a:rPr sz="1100" i="1" spc="-5" dirty="0">
                <a:solidFill>
                  <a:srgbClr val="FFFFFF"/>
                </a:solidFill>
                <a:latin typeface="Calibri"/>
                <a:cs typeface="Calibri"/>
              </a:rPr>
              <a:t>απαραβίαστα</a:t>
            </a:r>
            <a:r>
              <a:rPr sz="1100" i="1" spc="70" dirty="0">
                <a:solidFill>
                  <a:srgbClr val="FFFFFF"/>
                </a:solidFill>
                <a:latin typeface="Calibri"/>
                <a:cs typeface="Calibri"/>
              </a:rPr>
              <a:t> </a:t>
            </a:r>
            <a:r>
              <a:rPr sz="1100" i="1" spc="-5" dirty="0">
                <a:solidFill>
                  <a:srgbClr val="FFFFFF"/>
                </a:solidFill>
                <a:latin typeface="Calibri"/>
                <a:cs typeface="Calibri"/>
              </a:rPr>
              <a:t>για</a:t>
            </a:r>
            <a:r>
              <a:rPr sz="1100" i="1" spc="65" dirty="0">
                <a:solidFill>
                  <a:srgbClr val="FFFFFF"/>
                </a:solidFill>
                <a:latin typeface="Calibri"/>
                <a:cs typeface="Calibri"/>
              </a:rPr>
              <a:t> </a:t>
            </a:r>
            <a:r>
              <a:rPr sz="1100" i="1" spc="-5" dirty="0">
                <a:solidFill>
                  <a:srgbClr val="FFFFFF"/>
                </a:solidFill>
                <a:latin typeface="Arial"/>
                <a:cs typeface="Arial"/>
              </a:rPr>
              <a:t>300</a:t>
            </a:r>
            <a:r>
              <a:rPr sz="1100" i="1" spc="15" dirty="0">
                <a:solidFill>
                  <a:srgbClr val="FFFFFF"/>
                </a:solidFill>
                <a:latin typeface="Arial"/>
                <a:cs typeface="Arial"/>
              </a:rPr>
              <a:t> </a:t>
            </a:r>
            <a:r>
              <a:rPr sz="1100" i="1" spc="-5" dirty="0">
                <a:solidFill>
                  <a:srgbClr val="FFFFFF"/>
                </a:solidFill>
                <a:latin typeface="Calibri"/>
                <a:cs typeface="Calibri"/>
              </a:rPr>
              <a:t>χρόνια</a:t>
            </a:r>
            <a:r>
              <a:rPr sz="1100" i="1" spc="-5" dirty="0">
                <a:solidFill>
                  <a:srgbClr val="FFFFFF"/>
                </a:solidFill>
                <a:latin typeface="Arial"/>
                <a:cs typeface="Arial"/>
              </a:rPr>
              <a:t>.</a:t>
            </a:r>
            <a:r>
              <a:rPr sz="1100" i="1" spc="5" dirty="0">
                <a:solidFill>
                  <a:srgbClr val="FFFFFF"/>
                </a:solidFill>
                <a:latin typeface="Arial"/>
                <a:cs typeface="Arial"/>
              </a:rPr>
              <a:t> </a:t>
            </a:r>
            <a:r>
              <a:rPr sz="1100" i="1" spc="-5" dirty="0">
                <a:solidFill>
                  <a:srgbClr val="FFFFFF"/>
                </a:solidFill>
                <a:latin typeface="Calibri"/>
                <a:cs typeface="Calibri"/>
              </a:rPr>
              <a:t>Το</a:t>
            </a:r>
            <a:r>
              <a:rPr sz="1100" i="1" spc="70" dirty="0">
                <a:solidFill>
                  <a:srgbClr val="FFFFFF"/>
                </a:solidFill>
                <a:latin typeface="Calibri"/>
                <a:cs typeface="Calibri"/>
              </a:rPr>
              <a:t> </a:t>
            </a:r>
            <a:r>
              <a:rPr sz="1100" i="1" spc="-5" dirty="0">
                <a:solidFill>
                  <a:srgbClr val="FFFFFF"/>
                </a:solidFill>
                <a:latin typeface="Arial"/>
                <a:cs typeface="Arial"/>
              </a:rPr>
              <a:t>1863,</a:t>
            </a:r>
            <a:r>
              <a:rPr sz="1100" i="1" spc="10" dirty="0">
                <a:solidFill>
                  <a:srgbClr val="FFFFFF"/>
                </a:solidFill>
                <a:latin typeface="Arial"/>
                <a:cs typeface="Arial"/>
              </a:rPr>
              <a:t> </a:t>
            </a:r>
            <a:r>
              <a:rPr sz="1100" i="1" spc="-5" dirty="0">
                <a:solidFill>
                  <a:srgbClr val="FFFFFF"/>
                </a:solidFill>
                <a:latin typeface="Calibri"/>
                <a:cs typeface="Calibri"/>
              </a:rPr>
              <a:t>ένας</a:t>
            </a:r>
            <a:r>
              <a:rPr sz="1100" i="1" spc="65" dirty="0">
                <a:solidFill>
                  <a:srgbClr val="FFFFFF"/>
                </a:solidFill>
                <a:latin typeface="Calibri"/>
                <a:cs typeface="Calibri"/>
              </a:rPr>
              <a:t> </a:t>
            </a:r>
            <a:r>
              <a:rPr sz="1100" i="1" spc="-5" dirty="0">
                <a:solidFill>
                  <a:srgbClr val="FFFFFF"/>
                </a:solidFill>
                <a:latin typeface="Calibri"/>
                <a:cs typeface="Calibri"/>
              </a:rPr>
              <a:t>Πρώσος</a:t>
            </a:r>
            <a:r>
              <a:rPr sz="1100" i="1" spc="70" dirty="0">
                <a:solidFill>
                  <a:srgbClr val="FFFFFF"/>
                </a:solidFill>
                <a:latin typeface="Calibri"/>
                <a:cs typeface="Calibri"/>
              </a:rPr>
              <a:t> </a:t>
            </a:r>
            <a:r>
              <a:rPr sz="1100" i="1" spc="-5" dirty="0">
                <a:solidFill>
                  <a:srgbClr val="FFFFFF"/>
                </a:solidFill>
                <a:latin typeface="Calibri"/>
                <a:cs typeface="Calibri"/>
              </a:rPr>
              <a:t>ονόματι</a:t>
            </a:r>
            <a:r>
              <a:rPr sz="1100" i="1" spc="65" dirty="0">
                <a:solidFill>
                  <a:srgbClr val="FFFFFF"/>
                </a:solidFill>
                <a:latin typeface="Calibri"/>
                <a:cs typeface="Calibri"/>
              </a:rPr>
              <a:t> </a:t>
            </a:r>
            <a:r>
              <a:rPr sz="1100" i="1" spc="-5" dirty="0">
                <a:solidFill>
                  <a:srgbClr val="FFFFFF"/>
                </a:solidFill>
                <a:latin typeface="Arial"/>
                <a:cs typeface="Arial"/>
              </a:rPr>
              <a:t>Kasiski </a:t>
            </a:r>
            <a:r>
              <a:rPr sz="1100" i="1" dirty="0">
                <a:solidFill>
                  <a:srgbClr val="FFFFFF"/>
                </a:solidFill>
                <a:latin typeface="Arial"/>
                <a:cs typeface="Arial"/>
              </a:rPr>
              <a:t> </a:t>
            </a:r>
            <a:r>
              <a:rPr sz="1100" i="1" spc="-5" dirty="0">
                <a:solidFill>
                  <a:srgbClr val="FFFFFF"/>
                </a:solidFill>
                <a:latin typeface="Calibri"/>
                <a:cs typeface="Calibri"/>
              </a:rPr>
              <a:t>πρότεινε</a:t>
            </a:r>
            <a:r>
              <a:rPr sz="1100" i="1" spc="60" dirty="0">
                <a:solidFill>
                  <a:srgbClr val="FFFFFF"/>
                </a:solidFill>
                <a:latin typeface="Calibri"/>
                <a:cs typeface="Calibri"/>
              </a:rPr>
              <a:t> </a:t>
            </a:r>
            <a:r>
              <a:rPr sz="1100" i="1" dirty="0">
                <a:solidFill>
                  <a:srgbClr val="FFFFFF"/>
                </a:solidFill>
                <a:latin typeface="Calibri"/>
                <a:cs typeface="Calibri"/>
              </a:rPr>
              <a:t>μια</a:t>
            </a:r>
            <a:r>
              <a:rPr sz="1100" i="1" spc="65" dirty="0">
                <a:solidFill>
                  <a:srgbClr val="FFFFFF"/>
                </a:solidFill>
                <a:latin typeface="Calibri"/>
                <a:cs typeface="Calibri"/>
              </a:rPr>
              <a:t> </a:t>
            </a:r>
            <a:r>
              <a:rPr sz="1100" i="1" spc="-5" dirty="0">
                <a:solidFill>
                  <a:srgbClr val="FFFFFF"/>
                </a:solidFill>
                <a:latin typeface="Calibri"/>
                <a:cs typeface="Calibri"/>
              </a:rPr>
              <a:t>μέθοδο</a:t>
            </a:r>
            <a:r>
              <a:rPr sz="1100" i="1" spc="65" dirty="0">
                <a:solidFill>
                  <a:srgbClr val="FFFFFF"/>
                </a:solidFill>
                <a:latin typeface="Calibri"/>
                <a:cs typeface="Calibri"/>
              </a:rPr>
              <a:t> </a:t>
            </a:r>
            <a:r>
              <a:rPr sz="1100" i="1" spc="-5" dirty="0">
                <a:solidFill>
                  <a:srgbClr val="FFFFFF"/>
                </a:solidFill>
                <a:latin typeface="Calibri"/>
                <a:cs typeface="Calibri"/>
              </a:rPr>
              <a:t>για</a:t>
            </a:r>
            <a:r>
              <a:rPr sz="1100" i="1" spc="70" dirty="0">
                <a:solidFill>
                  <a:srgbClr val="FFFFFF"/>
                </a:solidFill>
                <a:latin typeface="Calibri"/>
                <a:cs typeface="Calibri"/>
              </a:rPr>
              <a:t> </a:t>
            </a:r>
            <a:r>
              <a:rPr sz="1100" i="1" spc="-5" dirty="0">
                <a:solidFill>
                  <a:srgbClr val="FFFFFF"/>
                </a:solidFill>
                <a:latin typeface="Calibri"/>
                <a:cs typeface="Calibri"/>
              </a:rPr>
              <a:t>το</a:t>
            </a:r>
            <a:r>
              <a:rPr sz="1100" i="1" spc="65" dirty="0">
                <a:solidFill>
                  <a:srgbClr val="FFFFFF"/>
                </a:solidFill>
                <a:latin typeface="Calibri"/>
                <a:cs typeface="Calibri"/>
              </a:rPr>
              <a:t> </a:t>
            </a:r>
            <a:r>
              <a:rPr sz="1100" i="1" spc="-5" dirty="0">
                <a:solidFill>
                  <a:srgbClr val="FFFFFF"/>
                </a:solidFill>
                <a:latin typeface="Calibri"/>
                <a:cs typeface="Calibri"/>
              </a:rPr>
              <a:t>σπάσιμο</a:t>
            </a:r>
            <a:r>
              <a:rPr sz="1100" i="1" spc="65" dirty="0">
                <a:solidFill>
                  <a:srgbClr val="FFFFFF"/>
                </a:solidFill>
                <a:latin typeface="Calibri"/>
                <a:cs typeface="Calibri"/>
              </a:rPr>
              <a:t> </a:t>
            </a:r>
            <a:r>
              <a:rPr sz="1100" i="1" spc="-5" dirty="0">
                <a:solidFill>
                  <a:srgbClr val="FFFFFF"/>
                </a:solidFill>
                <a:latin typeface="Calibri"/>
                <a:cs typeface="Calibri"/>
              </a:rPr>
              <a:t>ενός</a:t>
            </a:r>
            <a:r>
              <a:rPr sz="1100" i="1" spc="60" dirty="0">
                <a:solidFill>
                  <a:srgbClr val="FFFFFF"/>
                </a:solidFill>
                <a:latin typeface="Calibri"/>
                <a:cs typeface="Calibri"/>
              </a:rPr>
              <a:t> </a:t>
            </a:r>
            <a:r>
              <a:rPr sz="1100" i="1" spc="-5" dirty="0">
                <a:solidFill>
                  <a:srgbClr val="FFFFFF"/>
                </a:solidFill>
                <a:latin typeface="Calibri"/>
                <a:cs typeface="Calibri"/>
              </a:rPr>
              <a:t>κρυπτογραφήματος</a:t>
            </a:r>
            <a:r>
              <a:rPr sz="1100" i="1" spc="70" dirty="0">
                <a:solidFill>
                  <a:srgbClr val="FFFFFF"/>
                </a:solidFill>
                <a:latin typeface="Calibri"/>
                <a:cs typeface="Calibri"/>
              </a:rPr>
              <a:t> </a:t>
            </a:r>
            <a:r>
              <a:rPr sz="1100" i="1" spc="-5" dirty="0">
                <a:solidFill>
                  <a:srgbClr val="FFFFFF"/>
                </a:solidFill>
                <a:latin typeface="Arial"/>
                <a:cs typeface="Arial"/>
              </a:rPr>
              <a:t>Vigenere</a:t>
            </a:r>
            <a:r>
              <a:rPr sz="1100" i="1" spc="10" dirty="0">
                <a:solidFill>
                  <a:srgbClr val="FFFFFF"/>
                </a:solidFill>
                <a:latin typeface="Arial"/>
                <a:cs typeface="Arial"/>
              </a:rPr>
              <a:t> </a:t>
            </a:r>
            <a:r>
              <a:rPr sz="1100" i="1" spc="-5" dirty="0">
                <a:solidFill>
                  <a:srgbClr val="FFFFFF"/>
                </a:solidFill>
                <a:latin typeface="Calibri"/>
                <a:cs typeface="Calibri"/>
              </a:rPr>
              <a:t>που</a:t>
            </a:r>
            <a:r>
              <a:rPr sz="1100" i="1" spc="60" dirty="0">
                <a:solidFill>
                  <a:srgbClr val="FFFFFF"/>
                </a:solidFill>
                <a:latin typeface="Calibri"/>
                <a:cs typeface="Calibri"/>
              </a:rPr>
              <a:t> </a:t>
            </a:r>
            <a:r>
              <a:rPr sz="1100" i="1" spc="-5" dirty="0">
                <a:solidFill>
                  <a:srgbClr val="FFFFFF"/>
                </a:solidFill>
                <a:latin typeface="Calibri"/>
                <a:cs typeface="Calibri"/>
              </a:rPr>
              <a:t>συνίστατο</a:t>
            </a:r>
            <a:r>
              <a:rPr sz="1100" i="1" spc="60" dirty="0">
                <a:solidFill>
                  <a:srgbClr val="FFFFFF"/>
                </a:solidFill>
                <a:latin typeface="Calibri"/>
                <a:cs typeface="Calibri"/>
              </a:rPr>
              <a:t> </a:t>
            </a:r>
            <a:r>
              <a:rPr sz="1100" i="1" spc="-5" dirty="0">
                <a:solidFill>
                  <a:srgbClr val="FFFFFF"/>
                </a:solidFill>
                <a:latin typeface="Calibri"/>
                <a:cs typeface="Calibri"/>
              </a:rPr>
              <a:t>στην</a:t>
            </a:r>
            <a:r>
              <a:rPr sz="1100" i="1" spc="65" dirty="0">
                <a:solidFill>
                  <a:srgbClr val="FFFFFF"/>
                </a:solidFill>
                <a:latin typeface="Calibri"/>
                <a:cs typeface="Calibri"/>
              </a:rPr>
              <a:t> </a:t>
            </a:r>
            <a:r>
              <a:rPr sz="1100" i="1" spc="-5" dirty="0">
                <a:solidFill>
                  <a:srgbClr val="FFFFFF"/>
                </a:solidFill>
                <a:latin typeface="Calibri"/>
                <a:cs typeface="Calibri"/>
              </a:rPr>
              <a:t>εύρεση</a:t>
            </a:r>
            <a:r>
              <a:rPr sz="1100" i="1" spc="60" dirty="0">
                <a:solidFill>
                  <a:srgbClr val="FFFFFF"/>
                </a:solidFill>
                <a:latin typeface="Calibri"/>
                <a:cs typeface="Calibri"/>
              </a:rPr>
              <a:t> </a:t>
            </a:r>
            <a:r>
              <a:rPr sz="1100" i="1" spc="-5" dirty="0">
                <a:solidFill>
                  <a:srgbClr val="FFFFFF"/>
                </a:solidFill>
                <a:latin typeface="Calibri"/>
                <a:cs typeface="Calibri"/>
              </a:rPr>
              <a:t>του</a:t>
            </a:r>
            <a:r>
              <a:rPr sz="1100" i="1" spc="60" dirty="0">
                <a:solidFill>
                  <a:srgbClr val="FFFFFF"/>
                </a:solidFill>
                <a:latin typeface="Calibri"/>
                <a:cs typeface="Calibri"/>
              </a:rPr>
              <a:t> </a:t>
            </a:r>
            <a:r>
              <a:rPr sz="1100" i="1" spc="-5" dirty="0">
                <a:solidFill>
                  <a:srgbClr val="FFFFFF"/>
                </a:solidFill>
                <a:latin typeface="Calibri"/>
                <a:cs typeface="Calibri"/>
              </a:rPr>
              <a:t>μήκους</a:t>
            </a:r>
            <a:r>
              <a:rPr sz="1100" i="1" spc="65" dirty="0">
                <a:solidFill>
                  <a:srgbClr val="FFFFFF"/>
                </a:solidFill>
                <a:latin typeface="Calibri"/>
                <a:cs typeface="Calibri"/>
              </a:rPr>
              <a:t> </a:t>
            </a:r>
            <a:r>
              <a:rPr sz="1100" i="1" spc="-5" dirty="0">
                <a:solidFill>
                  <a:srgbClr val="FFFFFF"/>
                </a:solidFill>
                <a:latin typeface="Calibri"/>
                <a:cs typeface="Calibri"/>
              </a:rPr>
              <a:t>της</a:t>
            </a:r>
            <a:r>
              <a:rPr sz="1100" i="1" spc="60" dirty="0">
                <a:solidFill>
                  <a:srgbClr val="FFFFFF"/>
                </a:solidFill>
                <a:latin typeface="Calibri"/>
                <a:cs typeface="Calibri"/>
              </a:rPr>
              <a:t> </a:t>
            </a:r>
            <a:r>
              <a:rPr sz="1100" i="1" spc="-5" dirty="0">
                <a:solidFill>
                  <a:srgbClr val="FFFFFF"/>
                </a:solidFill>
                <a:latin typeface="Calibri"/>
                <a:cs typeface="Calibri"/>
              </a:rPr>
              <a:t>λέξης</a:t>
            </a:r>
            <a:r>
              <a:rPr sz="1100" i="1" spc="-5" dirty="0">
                <a:solidFill>
                  <a:srgbClr val="FFFFFF"/>
                </a:solidFill>
                <a:latin typeface="Arial"/>
                <a:cs typeface="Arial"/>
              </a:rPr>
              <a:t>-</a:t>
            </a:r>
            <a:r>
              <a:rPr sz="1100" i="1" spc="-5" dirty="0">
                <a:solidFill>
                  <a:srgbClr val="FFFFFF"/>
                </a:solidFill>
                <a:latin typeface="Calibri"/>
                <a:cs typeface="Calibri"/>
              </a:rPr>
              <a:t>κλειδί</a:t>
            </a:r>
            <a:r>
              <a:rPr sz="1100" i="1" spc="70" dirty="0">
                <a:solidFill>
                  <a:srgbClr val="FFFFFF"/>
                </a:solidFill>
                <a:latin typeface="Calibri"/>
                <a:cs typeface="Calibri"/>
              </a:rPr>
              <a:t> </a:t>
            </a:r>
            <a:r>
              <a:rPr sz="1100" i="1" spc="-5" dirty="0">
                <a:solidFill>
                  <a:srgbClr val="FFFFFF"/>
                </a:solidFill>
                <a:latin typeface="Calibri"/>
                <a:cs typeface="Calibri"/>
              </a:rPr>
              <a:t>και</a:t>
            </a:r>
            <a:r>
              <a:rPr sz="1100" i="1" spc="65" dirty="0">
                <a:solidFill>
                  <a:srgbClr val="FFFFFF"/>
                </a:solidFill>
                <a:latin typeface="Calibri"/>
                <a:cs typeface="Calibri"/>
              </a:rPr>
              <a:t> </a:t>
            </a:r>
            <a:r>
              <a:rPr sz="1100" i="1" spc="-5" dirty="0">
                <a:solidFill>
                  <a:srgbClr val="FFFFFF"/>
                </a:solidFill>
                <a:latin typeface="Calibri"/>
                <a:cs typeface="Calibri"/>
              </a:rPr>
              <a:t>στη</a:t>
            </a:r>
            <a:r>
              <a:rPr sz="1100" i="1" spc="65" dirty="0">
                <a:solidFill>
                  <a:srgbClr val="FFFFFF"/>
                </a:solidFill>
                <a:latin typeface="Calibri"/>
                <a:cs typeface="Calibri"/>
              </a:rPr>
              <a:t> </a:t>
            </a:r>
            <a:r>
              <a:rPr sz="1100" i="1" spc="-5" dirty="0">
                <a:solidFill>
                  <a:srgbClr val="FFFFFF"/>
                </a:solidFill>
                <a:latin typeface="Calibri"/>
                <a:cs typeface="Calibri"/>
              </a:rPr>
              <a:t>συνέχεια</a:t>
            </a:r>
            <a:r>
              <a:rPr sz="1100" i="1" spc="60" dirty="0">
                <a:solidFill>
                  <a:srgbClr val="FFFFFF"/>
                </a:solidFill>
                <a:latin typeface="Calibri"/>
                <a:cs typeface="Calibri"/>
              </a:rPr>
              <a:t> </a:t>
            </a:r>
            <a:r>
              <a:rPr sz="1100" i="1" spc="-5" dirty="0">
                <a:solidFill>
                  <a:srgbClr val="FFFFFF"/>
                </a:solidFill>
                <a:latin typeface="Calibri"/>
                <a:cs typeface="Calibri"/>
              </a:rPr>
              <a:t>στη</a:t>
            </a:r>
            <a:r>
              <a:rPr sz="1100" i="1" spc="70" dirty="0">
                <a:solidFill>
                  <a:srgbClr val="FFFFFF"/>
                </a:solidFill>
                <a:latin typeface="Calibri"/>
                <a:cs typeface="Calibri"/>
              </a:rPr>
              <a:t> </a:t>
            </a:r>
            <a:r>
              <a:rPr sz="1100" i="1" spc="-5" dirty="0">
                <a:solidFill>
                  <a:srgbClr val="FFFFFF"/>
                </a:solidFill>
                <a:latin typeface="Calibri"/>
                <a:cs typeface="Calibri"/>
              </a:rPr>
              <a:t>διαίρεση</a:t>
            </a:r>
            <a:r>
              <a:rPr sz="1100" i="1" spc="65" dirty="0">
                <a:solidFill>
                  <a:srgbClr val="FFFFFF"/>
                </a:solidFill>
                <a:latin typeface="Calibri"/>
                <a:cs typeface="Calibri"/>
              </a:rPr>
              <a:t> </a:t>
            </a:r>
            <a:r>
              <a:rPr sz="1100" i="1" spc="-5" dirty="0">
                <a:solidFill>
                  <a:srgbClr val="FFFFFF"/>
                </a:solidFill>
                <a:latin typeface="Calibri"/>
                <a:cs typeface="Calibri"/>
              </a:rPr>
              <a:t>του </a:t>
            </a:r>
            <a:r>
              <a:rPr sz="1100" i="1" dirty="0">
                <a:solidFill>
                  <a:srgbClr val="FFFFFF"/>
                </a:solidFill>
                <a:latin typeface="Calibri"/>
                <a:cs typeface="Calibri"/>
              </a:rPr>
              <a:t> </a:t>
            </a:r>
            <a:r>
              <a:rPr sz="1100" i="1" spc="-5" dirty="0">
                <a:solidFill>
                  <a:srgbClr val="FFFFFF"/>
                </a:solidFill>
                <a:latin typeface="Calibri"/>
                <a:cs typeface="Calibri"/>
              </a:rPr>
              <a:t>μηνύματος</a:t>
            </a:r>
            <a:r>
              <a:rPr sz="1100" i="1" spc="60" dirty="0">
                <a:solidFill>
                  <a:srgbClr val="FFFFFF"/>
                </a:solidFill>
                <a:latin typeface="Calibri"/>
                <a:cs typeface="Calibri"/>
              </a:rPr>
              <a:t> </a:t>
            </a:r>
            <a:r>
              <a:rPr sz="1100" i="1" spc="-5" dirty="0">
                <a:solidFill>
                  <a:srgbClr val="FFFFFF"/>
                </a:solidFill>
                <a:latin typeface="Calibri"/>
                <a:cs typeface="Calibri"/>
              </a:rPr>
              <a:t>σε</a:t>
            </a:r>
            <a:r>
              <a:rPr sz="1100" i="1" spc="60" dirty="0">
                <a:solidFill>
                  <a:srgbClr val="FFFFFF"/>
                </a:solidFill>
                <a:latin typeface="Calibri"/>
                <a:cs typeface="Calibri"/>
              </a:rPr>
              <a:t> </a:t>
            </a:r>
            <a:r>
              <a:rPr sz="1100" i="1" spc="-5" dirty="0">
                <a:solidFill>
                  <a:srgbClr val="FFFFFF"/>
                </a:solidFill>
                <a:latin typeface="Calibri"/>
                <a:cs typeface="Calibri"/>
              </a:rPr>
              <a:t>τόσα</a:t>
            </a:r>
            <a:r>
              <a:rPr sz="1100" i="1" spc="65" dirty="0">
                <a:solidFill>
                  <a:srgbClr val="FFFFFF"/>
                </a:solidFill>
                <a:latin typeface="Calibri"/>
                <a:cs typeface="Calibri"/>
              </a:rPr>
              <a:t> </a:t>
            </a:r>
            <a:r>
              <a:rPr sz="1100" i="1" spc="-5" dirty="0">
                <a:solidFill>
                  <a:srgbClr val="FFFFFF"/>
                </a:solidFill>
                <a:latin typeface="Calibri"/>
                <a:cs typeface="Calibri"/>
              </a:rPr>
              <a:t>απλά</a:t>
            </a:r>
            <a:r>
              <a:rPr sz="1100" i="1" spc="60" dirty="0">
                <a:solidFill>
                  <a:srgbClr val="FFFFFF"/>
                </a:solidFill>
                <a:latin typeface="Calibri"/>
                <a:cs typeface="Calibri"/>
              </a:rPr>
              <a:t> </a:t>
            </a:r>
            <a:r>
              <a:rPr sz="1100" i="1" spc="-5" dirty="0">
                <a:solidFill>
                  <a:srgbClr val="FFFFFF"/>
                </a:solidFill>
                <a:latin typeface="Calibri"/>
                <a:cs typeface="Calibri"/>
              </a:rPr>
              <a:t>κρυπτογραφήματα</a:t>
            </a:r>
            <a:r>
              <a:rPr sz="1100" i="1" spc="65" dirty="0">
                <a:solidFill>
                  <a:srgbClr val="FFFFFF"/>
                </a:solidFill>
                <a:latin typeface="Calibri"/>
                <a:cs typeface="Calibri"/>
              </a:rPr>
              <a:t> </a:t>
            </a:r>
            <a:r>
              <a:rPr sz="1100" i="1" spc="-5" dirty="0">
                <a:solidFill>
                  <a:srgbClr val="FFFFFF"/>
                </a:solidFill>
                <a:latin typeface="Calibri"/>
                <a:cs typeface="Calibri"/>
              </a:rPr>
              <a:t>αντικατάστασης</a:t>
            </a:r>
            <a:r>
              <a:rPr sz="1100" i="1" spc="-5" dirty="0">
                <a:solidFill>
                  <a:srgbClr val="FFFFFF"/>
                </a:solidFill>
                <a:latin typeface="Arial"/>
                <a:cs typeface="Arial"/>
              </a:rPr>
              <a:t>.</a:t>
            </a:r>
            <a:r>
              <a:rPr sz="1100" i="1" spc="5" dirty="0">
                <a:solidFill>
                  <a:srgbClr val="FFFFFF"/>
                </a:solidFill>
                <a:latin typeface="Arial"/>
                <a:cs typeface="Arial"/>
              </a:rPr>
              <a:t> </a:t>
            </a:r>
            <a:r>
              <a:rPr sz="1100" i="1" dirty="0">
                <a:solidFill>
                  <a:srgbClr val="FFFFFF"/>
                </a:solidFill>
                <a:latin typeface="Calibri"/>
                <a:cs typeface="Calibri"/>
              </a:rPr>
              <a:t>Η</a:t>
            </a:r>
            <a:r>
              <a:rPr sz="1100" i="1" spc="60" dirty="0">
                <a:solidFill>
                  <a:srgbClr val="FFFFFF"/>
                </a:solidFill>
                <a:latin typeface="Calibri"/>
                <a:cs typeface="Calibri"/>
              </a:rPr>
              <a:t> </a:t>
            </a:r>
            <a:r>
              <a:rPr sz="1100" i="1" spc="-5" dirty="0">
                <a:solidFill>
                  <a:srgbClr val="FFFFFF"/>
                </a:solidFill>
                <a:latin typeface="Calibri"/>
                <a:cs typeface="Calibri"/>
              </a:rPr>
              <a:t>ανάλυση</a:t>
            </a:r>
            <a:r>
              <a:rPr sz="1100" i="1" spc="60" dirty="0">
                <a:solidFill>
                  <a:srgbClr val="FFFFFF"/>
                </a:solidFill>
                <a:latin typeface="Calibri"/>
                <a:cs typeface="Calibri"/>
              </a:rPr>
              <a:t> </a:t>
            </a:r>
            <a:r>
              <a:rPr sz="1100" i="1" spc="-5" dirty="0">
                <a:solidFill>
                  <a:srgbClr val="FFFFFF"/>
                </a:solidFill>
                <a:latin typeface="Calibri"/>
                <a:cs typeface="Calibri"/>
              </a:rPr>
              <a:t>συχνότητας</a:t>
            </a:r>
            <a:r>
              <a:rPr sz="1100" i="1" spc="60" dirty="0">
                <a:solidFill>
                  <a:srgbClr val="FFFFFF"/>
                </a:solidFill>
                <a:latin typeface="Calibri"/>
                <a:cs typeface="Calibri"/>
              </a:rPr>
              <a:t> </a:t>
            </a:r>
            <a:r>
              <a:rPr sz="1100" i="1" spc="-5" dirty="0">
                <a:solidFill>
                  <a:srgbClr val="FFFFFF"/>
                </a:solidFill>
                <a:latin typeface="Calibri"/>
                <a:cs typeface="Calibri"/>
              </a:rPr>
              <a:t>μπορούσε</a:t>
            </a:r>
            <a:r>
              <a:rPr sz="1100" i="1" spc="60" dirty="0">
                <a:solidFill>
                  <a:srgbClr val="FFFFFF"/>
                </a:solidFill>
                <a:latin typeface="Calibri"/>
                <a:cs typeface="Calibri"/>
              </a:rPr>
              <a:t> </a:t>
            </a:r>
            <a:r>
              <a:rPr sz="1100" i="1" spc="-5" dirty="0">
                <a:solidFill>
                  <a:srgbClr val="FFFFFF"/>
                </a:solidFill>
                <a:latin typeface="Calibri"/>
                <a:cs typeface="Calibri"/>
              </a:rPr>
              <a:t>στη</a:t>
            </a:r>
            <a:r>
              <a:rPr sz="1100" i="1" spc="60" dirty="0">
                <a:solidFill>
                  <a:srgbClr val="FFFFFF"/>
                </a:solidFill>
                <a:latin typeface="Calibri"/>
                <a:cs typeface="Calibri"/>
              </a:rPr>
              <a:t> </a:t>
            </a:r>
            <a:r>
              <a:rPr sz="1100" i="1" spc="-5" dirty="0">
                <a:solidFill>
                  <a:srgbClr val="FFFFFF"/>
                </a:solidFill>
                <a:latin typeface="Calibri"/>
                <a:cs typeface="Calibri"/>
              </a:rPr>
              <a:t>συνέχεια</a:t>
            </a:r>
            <a:r>
              <a:rPr sz="1100" i="1" spc="60" dirty="0">
                <a:solidFill>
                  <a:srgbClr val="FFFFFF"/>
                </a:solidFill>
                <a:latin typeface="Calibri"/>
                <a:cs typeface="Calibri"/>
              </a:rPr>
              <a:t> </a:t>
            </a:r>
            <a:r>
              <a:rPr sz="1100" i="1" spc="-5" dirty="0">
                <a:solidFill>
                  <a:srgbClr val="FFFFFF"/>
                </a:solidFill>
                <a:latin typeface="Calibri"/>
                <a:cs typeface="Calibri"/>
              </a:rPr>
              <a:t>να</a:t>
            </a:r>
            <a:r>
              <a:rPr sz="1100" i="1" spc="65" dirty="0">
                <a:solidFill>
                  <a:srgbClr val="FFFFFF"/>
                </a:solidFill>
                <a:latin typeface="Calibri"/>
                <a:cs typeface="Calibri"/>
              </a:rPr>
              <a:t> </a:t>
            </a:r>
            <a:r>
              <a:rPr sz="1100" i="1" spc="-5" dirty="0">
                <a:solidFill>
                  <a:srgbClr val="FFFFFF"/>
                </a:solidFill>
                <a:latin typeface="Calibri"/>
                <a:cs typeface="Calibri"/>
              </a:rPr>
              <a:t>χρησιμοποιηθεί</a:t>
            </a:r>
            <a:r>
              <a:rPr sz="1100" i="1" spc="60" dirty="0">
                <a:solidFill>
                  <a:srgbClr val="FFFFFF"/>
                </a:solidFill>
                <a:latin typeface="Calibri"/>
                <a:cs typeface="Calibri"/>
              </a:rPr>
              <a:t> </a:t>
            </a:r>
            <a:r>
              <a:rPr sz="1100" i="1" spc="-5" dirty="0">
                <a:solidFill>
                  <a:srgbClr val="FFFFFF"/>
                </a:solidFill>
                <a:latin typeface="Calibri"/>
                <a:cs typeface="Calibri"/>
              </a:rPr>
              <a:t>για</a:t>
            </a:r>
            <a:r>
              <a:rPr sz="1100" i="1" spc="65" dirty="0">
                <a:solidFill>
                  <a:srgbClr val="FFFFFF"/>
                </a:solidFill>
                <a:latin typeface="Calibri"/>
                <a:cs typeface="Calibri"/>
              </a:rPr>
              <a:t> </a:t>
            </a:r>
            <a:r>
              <a:rPr sz="1100" i="1" spc="-5" dirty="0">
                <a:solidFill>
                  <a:srgbClr val="FFFFFF"/>
                </a:solidFill>
                <a:latin typeface="Calibri"/>
                <a:cs typeface="Calibri"/>
              </a:rPr>
              <a:t>την</a:t>
            </a:r>
            <a:r>
              <a:rPr sz="1100" i="1" spc="60" dirty="0">
                <a:solidFill>
                  <a:srgbClr val="FFFFFF"/>
                </a:solidFill>
                <a:latin typeface="Calibri"/>
                <a:cs typeface="Calibri"/>
              </a:rPr>
              <a:t> </a:t>
            </a:r>
            <a:r>
              <a:rPr sz="1100" i="1" spc="-5" dirty="0">
                <a:solidFill>
                  <a:srgbClr val="FFFFFF"/>
                </a:solidFill>
                <a:latin typeface="Calibri"/>
                <a:cs typeface="Calibri"/>
              </a:rPr>
              <a:t>επίλυση</a:t>
            </a:r>
            <a:r>
              <a:rPr sz="1100" i="1" spc="65" dirty="0">
                <a:solidFill>
                  <a:srgbClr val="FFFFFF"/>
                </a:solidFill>
                <a:latin typeface="Calibri"/>
                <a:cs typeface="Calibri"/>
              </a:rPr>
              <a:t> </a:t>
            </a:r>
            <a:r>
              <a:rPr sz="1100" i="1" spc="-5" dirty="0">
                <a:solidFill>
                  <a:srgbClr val="FFFFFF"/>
                </a:solidFill>
                <a:latin typeface="Calibri"/>
                <a:cs typeface="Calibri"/>
              </a:rPr>
              <a:t>των</a:t>
            </a:r>
            <a:r>
              <a:rPr sz="1100" i="1" spc="55" dirty="0">
                <a:solidFill>
                  <a:srgbClr val="FFFFFF"/>
                </a:solidFill>
                <a:latin typeface="Calibri"/>
                <a:cs typeface="Calibri"/>
              </a:rPr>
              <a:t> </a:t>
            </a:r>
            <a:r>
              <a:rPr sz="1100" i="1" spc="-5" dirty="0">
                <a:solidFill>
                  <a:srgbClr val="FFFFFF"/>
                </a:solidFill>
                <a:latin typeface="Calibri"/>
                <a:cs typeface="Calibri"/>
              </a:rPr>
              <a:t>απλών </a:t>
            </a:r>
            <a:r>
              <a:rPr sz="1100" i="1" dirty="0">
                <a:solidFill>
                  <a:srgbClr val="FFFFFF"/>
                </a:solidFill>
                <a:latin typeface="Calibri"/>
                <a:cs typeface="Calibri"/>
              </a:rPr>
              <a:t> </a:t>
            </a:r>
            <a:r>
              <a:rPr sz="1100" i="1" spc="-5" dirty="0">
                <a:solidFill>
                  <a:srgbClr val="FFFFFF"/>
                </a:solidFill>
                <a:latin typeface="Calibri"/>
                <a:cs typeface="Calibri"/>
              </a:rPr>
              <a:t>αντικαταστάσεων</a:t>
            </a:r>
            <a:r>
              <a:rPr sz="1100" i="1" spc="65" dirty="0">
                <a:solidFill>
                  <a:srgbClr val="FFFFFF"/>
                </a:solidFill>
                <a:latin typeface="Calibri"/>
                <a:cs typeface="Calibri"/>
              </a:rPr>
              <a:t> </a:t>
            </a:r>
            <a:r>
              <a:rPr sz="1100" i="1" spc="-5" dirty="0">
                <a:solidFill>
                  <a:srgbClr val="FFFFFF"/>
                </a:solidFill>
                <a:latin typeface="Calibri"/>
                <a:cs typeface="Calibri"/>
              </a:rPr>
              <a:t>που</a:t>
            </a:r>
            <a:r>
              <a:rPr sz="1100" i="1" spc="65" dirty="0">
                <a:solidFill>
                  <a:srgbClr val="FFFFFF"/>
                </a:solidFill>
                <a:latin typeface="Calibri"/>
                <a:cs typeface="Calibri"/>
              </a:rPr>
              <a:t> </a:t>
            </a:r>
            <a:r>
              <a:rPr sz="1100" i="1" spc="-5" dirty="0">
                <a:solidFill>
                  <a:srgbClr val="FFFFFF"/>
                </a:solidFill>
                <a:latin typeface="Calibri"/>
                <a:cs typeface="Calibri"/>
              </a:rPr>
              <a:t>προέκυπταν</a:t>
            </a:r>
            <a:r>
              <a:rPr sz="1100" i="1" spc="65" dirty="0">
                <a:solidFill>
                  <a:srgbClr val="FFFFFF"/>
                </a:solidFill>
                <a:latin typeface="Calibri"/>
                <a:cs typeface="Calibri"/>
              </a:rPr>
              <a:t> </a:t>
            </a:r>
            <a:r>
              <a:rPr sz="1100" i="1" spc="-5" dirty="0">
                <a:solidFill>
                  <a:srgbClr val="FFFFFF"/>
                </a:solidFill>
                <a:latin typeface="Calibri"/>
                <a:cs typeface="Calibri"/>
              </a:rPr>
              <a:t>ελέγχοντας</a:t>
            </a:r>
            <a:r>
              <a:rPr sz="1100" i="1" spc="70" dirty="0">
                <a:solidFill>
                  <a:srgbClr val="FFFFFF"/>
                </a:solidFill>
                <a:latin typeface="Calibri"/>
                <a:cs typeface="Calibri"/>
              </a:rPr>
              <a:t> </a:t>
            </a:r>
            <a:r>
              <a:rPr sz="1100" i="1" spc="-5" dirty="0">
                <a:solidFill>
                  <a:srgbClr val="FFFFFF"/>
                </a:solidFill>
                <a:latin typeface="Calibri"/>
                <a:cs typeface="Calibri"/>
              </a:rPr>
              <a:t>ποιες</a:t>
            </a:r>
            <a:r>
              <a:rPr sz="1100" i="1" spc="75" dirty="0">
                <a:solidFill>
                  <a:srgbClr val="FFFFFF"/>
                </a:solidFill>
                <a:latin typeface="Calibri"/>
                <a:cs typeface="Calibri"/>
              </a:rPr>
              <a:t> </a:t>
            </a:r>
            <a:r>
              <a:rPr sz="1100" i="1" spc="-5" dirty="0">
                <a:solidFill>
                  <a:srgbClr val="FFFFFF"/>
                </a:solidFill>
                <a:latin typeface="Calibri"/>
                <a:cs typeface="Calibri"/>
              </a:rPr>
              <a:t>από</a:t>
            </a:r>
            <a:r>
              <a:rPr sz="1100" i="1" spc="70" dirty="0">
                <a:solidFill>
                  <a:srgbClr val="FFFFFF"/>
                </a:solidFill>
                <a:latin typeface="Calibri"/>
                <a:cs typeface="Calibri"/>
              </a:rPr>
              <a:t> </a:t>
            </a:r>
            <a:r>
              <a:rPr sz="1100" i="1" spc="-5" dirty="0">
                <a:solidFill>
                  <a:srgbClr val="FFFFFF"/>
                </a:solidFill>
                <a:latin typeface="Calibri"/>
                <a:cs typeface="Calibri"/>
              </a:rPr>
              <a:t>τις</a:t>
            </a:r>
            <a:r>
              <a:rPr sz="1100" i="1" spc="70" dirty="0">
                <a:solidFill>
                  <a:srgbClr val="FFFFFF"/>
                </a:solidFill>
                <a:latin typeface="Calibri"/>
                <a:cs typeface="Calibri"/>
              </a:rPr>
              <a:t> </a:t>
            </a:r>
            <a:r>
              <a:rPr sz="1100" i="1" dirty="0">
                <a:solidFill>
                  <a:srgbClr val="FFFFFF"/>
                </a:solidFill>
                <a:latin typeface="Arial"/>
                <a:cs typeface="Arial"/>
              </a:rPr>
              <a:t>26</a:t>
            </a:r>
            <a:r>
              <a:rPr sz="1100" i="1" spc="10" dirty="0">
                <a:solidFill>
                  <a:srgbClr val="FFFFFF"/>
                </a:solidFill>
                <a:latin typeface="Arial"/>
                <a:cs typeface="Arial"/>
              </a:rPr>
              <a:t> </a:t>
            </a:r>
            <a:r>
              <a:rPr sz="1100" i="1" spc="-5" dirty="0">
                <a:solidFill>
                  <a:srgbClr val="FFFFFF"/>
                </a:solidFill>
                <a:latin typeface="Calibri"/>
                <a:cs typeface="Calibri"/>
              </a:rPr>
              <a:t>πιθανές</a:t>
            </a:r>
            <a:r>
              <a:rPr sz="1100" i="1" spc="70" dirty="0">
                <a:solidFill>
                  <a:srgbClr val="FFFFFF"/>
                </a:solidFill>
                <a:latin typeface="Calibri"/>
                <a:cs typeface="Calibri"/>
              </a:rPr>
              <a:t> </a:t>
            </a:r>
            <a:r>
              <a:rPr sz="1100" i="1" spc="-5" dirty="0">
                <a:solidFill>
                  <a:srgbClr val="FFFFFF"/>
                </a:solidFill>
                <a:latin typeface="Calibri"/>
                <a:cs typeface="Calibri"/>
              </a:rPr>
              <a:t>μετατοπίσεις</a:t>
            </a:r>
            <a:r>
              <a:rPr sz="1100" i="1" spc="75" dirty="0">
                <a:solidFill>
                  <a:srgbClr val="FFFFFF"/>
                </a:solidFill>
                <a:latin typeface="Calibri"/>
                <a:cs typeface="Calibri"/>
              </a:rPr>
              <a:t> </a:t>
            </a:r>
            <a:r>
              <a:rPr sz="1100" i="1" spc="-5" dirty="0">
                <a:solidFill>
                  <a:srgbClr val="FFFFFF"/>
                </a:solidFill>
                <a:latin typeface="Calibri"/>
                <a:cs typeface="Calibri"/>
              </a:rPr>
              <a:t>οδηγούν</a:t>
            </a:r>
            <a:r>
              <a:rPr sz="1100" i="1" spc="65" dirty="0">
                <a:solidFill>
                  <a:srgbClr val="FFFFFF"/>
                </a:solidFill>
                <a:latin typeface="Calibri"/>
                <a:cs typeface="Calibri"/>
              </a:rPr>
              <a:t> </a:t>
            </a:r>
            <a:r>
              <a:rPr sz="1100" i="1" spc="-5" dirty="0">
                <a:solidFill>
                  <a:srgbClr val="FFFFFF"/>
                </a:solidFill>
                <a:latin typeface="Calibri"/>
                <a:cs typeface="Calibri"/>
              </a:rPr>
              <a:t>στη</a:t>
            </a:r>
            <a:r>
              <a:rPr sz="1100" i="1" spc="70" dirty="0">
                <a:solidFill>
                  <a:srgbClr val="FFFFFF"/>
                </a:solidFill>
                <a:latin typeface="Calibri"/>
                <a:cs typeface="Calibri"/>
              </a:rPr>
              <a:t> </a:t>
            </a:r>
            <a:r>
              <a:rPr sz="1100" i="1" spc="-5" dirty="0">
                <a:solidFill>
                  <a:srgbClr val="FFFFFF"/>
                </a:solidFill>
                <a:latin typeface="Calibri"/>
                <a:cs typeface="Calibri"/>
              </a:rPr>
              <a:t>σωστή</a:t>
            </a:r>
            <a:r>
              <a:rPr sz="1100" i="1" spc="65" dirty="0">
                <a:solidFill>
                  <a:srgbClr val="FFFFFF"/>
                </a:solidFill>
                <a:latin typeface="Calibri"/>
                <a:cs typeface="Calibri"/>
              </a:rPr>
              <a:t> </a:t>
            </a:r>
            <a:r>
              <a:rPr sz="1100" i="1" spc="-5" dirty="0">
                <a:solidFill>
                  <a:srgbClr val="FFFFFF"/>
                </a:solidFill>
                <a:latin typeface="Calibri"/>
                <a:cs typeface="Calibri"/>
              </a:rPr>
              <a:t>αποκρυπτογράφηση</a:t>
            </a:r>
            <a:r>
              <a:rPr sz="1100" i="1" spc="-5" dirty="0">
                <a:solidFill>
                  <a:srgbClr val="FFFFFF"/>
                </a:solidFill>
                <a:latin typeface="Arial"/>
                <a:cs typeface="Arial"/>
              </a:rPr>
              <a:t>.</a:t>
            </a:r>
            <a:r>
              <a:rPr sz="1100" i="1" spc="15" dirty="0">
                <a:solidFill>
                  <a:srgbClr val="FFFFFF"/>
                </a:solidFill>
                <a:latin typeface="Arial"/>
                <a:cs typeface="Arial"/>
              </a:rPr>
              <a:t> </a:t>
            </a:r>
            <a:r>
              <a:rPr sz="1100" i="1" spc="-5" dirty="0">
                <a:solidFill>
                  <a:srgbClr val="FFFFFF"/>
                </a:solidFill>
                <a:latin typeface="Calibri"/>
                <a:cs typeface="Calibri"/>
              </a:rPr>
              <a:t>Μπορεί</a:t>
            </a:r>
            <a:r>
              <a:rPr sz="1100" i="1" spc="65" dirty="0">
                <a:solidFill>
                  <a:srgbClr val="FFFFFF"/>
                </a:solidFill>
                <a:latin typeface="Calibri"/>
                <a:cs typeface="Calibri"/>
              </a:rPr>
              <a:t> </a:t>
            </a:r>
            <a:r>
              <a:rPr sz="1100" i="1" spc="-5" dirty="0">
                <a:solidFill>
                  <a:srgbClr val="FFFFFF"/>
                </a:solidFill>
                <a:latin typeface="Calibri"/>
                <a:cs typeface="Calibri"/>
              </a:rPr>
              <a:t>να</a:t>
            </a:r>
            <a:r>
              <a:rPr sz="1100" i="1" spc="70" dirty="0">
                <a:solidFill>
                  <a:srgbClr val="FFFFFF"/>
                </a:solidFill>
                <a:latin typeface="Calibri"/>
                <a:cs typeface="Calibri"/>
              </a:rPr>
              <a:t> </a:t>
            </a:r>
            <a:r>
              <a:rPr sz="1100" i="1" spc="-5" dirty="0">
                <a:solidFill>
                  <a:srgbClr val="FFFFFF"/>
                </a:solidFill>
                <a:latin typeface="Calibri"/>
                <a:cs typeface="Calibri"/>
              </a:rPr>
              <a:t>γίνει</a:t>
            </a:r>
            <a:r>
              <a:rPr sz="1100" i="1" spc="65" dirty="0">
                <a:solidFill>
                  <a:srgbClr val="FFFFFF"/>
                </a:solidFill>
                <a:latin typeface="Calibri"/>
                <a:cs typeface="Calibri"/>
              </a:rPr>
              <a:t> </a:t>
            </a:r>
            <a:r>
              <a:rPr sz="1100" i="1" spc="-5" dirty="0">
                <a:solidFill>
                  <a:srgbClr val="FFFFFF"/>
                </a:solidFill>
                <a:latin typeface="Calibri"/>
                <a:cs typeface="Calibri"/>
              </a:rPr>
              <a:t>ελέγχοντας</a:t>
            </a:r>
            <a:r>
              <a:rPr sz="1100" i="1" spc="70" dirty="0">
                <a:solidFill>
                  <a:srgbClr val="FFFFFF"/>
                </a:solidFill>
                <a:latin typeface="Calibri"/>
                <a:cs typeface="Calibri"/>
              </a:rPr>
              <a:t> </a:t>
            </a:r>
            <a:r>
              <a:rPr sz="1100" i="1" spc="-5" dirty="0">
                <a:solidFill>
                  <a:srgbClr val="FFFFFF"/>
                </a:solidFill>
                <a:latin typeface="Calibri"/>
                <a:cs typeface="Calibri"/>
              </a:rPr>
              <a:t>πόσο</a:t>
            </a:r>
            <a:r>
              <a:rPr sz="1100" i="1" spc="75" dirty="0">
                <a:solidFill>
                  <a:srgbClr val="FFFFFF"/>
                </a:solidFill>
                <a:latin typeface="Calibri"/>
                <a:cs typeface="Calibri"/>
              </a:rPr>
              <a:t> </a:t>
            </a:r>
            <a:r>
              <a:rPr sz="1100" i="1" spc="-5" dirty="0">
                <a:solidFill>
                  <a:srgbClr val="FFFFFF"/>
                </a:solidFill>
                <a:latin typeface="Calibri"/>
                <a:cs typeface="Calibri"/>
              </a:rPr>
              <a:t>καλά</a:t>
            </a:r>
            <a:r>
              <a:rPr sz="1100" i="1" spc="70" dirty="0">
                <a:solidFill>
                  <a:srgbClr val="FFFFFF"/>
                </a:solidFill>
                <a:latin typeface="Calibri"/>
                <a:cs typeface="Calibri"/>
              </a:rPr>
              <a:t> </a:t>
            </a:r>
            <a:r>
              <a:rPr sz="1100" i="1" dirty="0">
                <a:solidFill>
                  <a:srgbClr val="FFFFFF"/>
                </a:solidFill>
                <a:latin typeface="Calibri"/>
                <a:cs typeface="Calibri"/>
              </a:rPr>
              <a:t>η </a:t>
            </a:r>
            <a:r>
              <a:rPr sz="1100" i="1" spc="5" dirty="0">
                <a:solidFill>
                  <a:srgbClr val="FFFFFF"/>
                </a:solidFill>
                <a:latin typeface="Calibri"/>
                <a:cs typeface="Calibri"/>
              </a:rPr>
              <a:t> </a:t>
            </a:r>
            <a:r>
              <a:rPr sz="1100" i="1" spc="-5" dirty="0">
                <a:solidFill>
                  <a:srgbClr val="FFFFFF"/>
                </a:solidFill>
                <a:latin typeface="Calibri"/>
                <a:cs typeface="Calibri"/>
              </a:rPr>
              <a:t>κατανομή</a:t>
            </a:r>
            <a:r>
              <a:rPr sz="1100" i="1" spc="50" dirty="0">
                <a:solidFill>
                  <a:srgbClr val="FFFFFF"/>
                </a:solidFill>
                <a:latin typeface="Calibri"/>
                <a:cs typeface="Calibri"/>
              </a:rPr>
              <a:t> </a:t>
            </a:r>
            <a:r>
              <a:rPr sz="1100" i="1" spc="-5" dirty="0">
                <a:solidFill>
                  <a:srgbClr val="FFFFFF"/>
                </a:solidFill>
                <a:latin typeface="Calibri"/>
                <a:cs typeface="Calibri"/>
              </a:rPr>
              <a:t>συχνοτήτων</a:t>
            </a:r>
            <a:r>
              <a:rPr sz="1100" i="1" spc="50" dirty="0">
                <a:solidFill>
                  <a:srgbClr val="FFFFFF"/>
                </a:solidFill>
                <a:latin typeface="Calibri"/>
                <a:cs typeface="Calibri"/>
              </a:rPr>
              <a:t> </a:t>
            </a:r>
            <a:r>
              <a:rPr sz="1100" i="1" spc="-5" dirty="0">
                <a:solidFill>
                  <a:srgbClr val="FFFFFF"/>
                </a:solidFill>
                <a:latin typeface="Calibri"/>
                <a:cs typeface="Calibri"/>
              </a:rPr>
              <a:t>που</a:t>
            </a:r>
            <a:r>
              <a:rPr sz="1100" i="1" spc="50" dirty="0">
                <a:solidFill>
                  <a:srgbClr val="FFFFFF"/>
                </a:solidFill>
                <a:latin typeface="Calibri"/>
                <a:cs typeface="Calibri"/>
              </a:rPr>
              <a:t> </a:t>
            </a:r>
            <a:r>
              <a:rPr sz="1100" i="1" spc="-5" dirty="0">
                <a:solidFill>
                  <a:srgbClr val="FFFFFF"/>
                </a:solidFill>
                <a:latin typeface="Calibri"/>
                <a:cs typeface="Calibri"/>
              </a:rPr>
              <a:t>προκύπτει</a:t>
            </a:r>
            <a:r>
              <a:rPr sz="1100" i="1" spc="50" dirty="0">
                <a:solidFill>
                  <a:srgbClr val="FFFFFF"/>
                </a:solidFill>
                <a:latin typeface="Calibri"/>
                <a:cs typeface="Calibri"/>
              </a:rPr>
              <a:t> </a:t>
            </a:r>
            <a:r>
              <a:rPr sz="1100" i="1" spc="-5" dirty="0">
                <a:solidFill>
                  <a:srgbClr val="FFFFFF"/>
                </a:solidFill>
                <a:latin typeface="Calibri"/>
                <a:cs typeface="Calibri"/>
              </a:rPr>
              <a:t>ταιριάζει</a:t>
            </a:r>
            <a:r>
              <a:rPr sz="1100" i="1" spc="55" dirty="0">
                <a:solidFill>
                  <a:srgbClr val="FFFFFF"/>
                </a:solidFill>
                <a:latin typeface="Calibri"/>
                <a:cs typeface="Calibri"/>
              </a:rPr>
              <a:t> </a:t>
            </a:r>
            <a:r>
              <a:rPr sz="1100" i="1" dirty="0">
                <a:solidFill>
                  <a:srgbClr val="FFFFFF"/>
                </a:solidFill>
                <a:latin typeface="Calibri"/>
                <a:cs typeface="Calibri"/>
              </a:rPr>
              <a:t>με</a:t>
            </a:r>
            <a:r>
              <a:rPr sz="1100" i="1" spc="55" dirty="0">
                <a:solidFill>
                  <a:srgbClr val="FFFFFF"/>
                </a:solidFill>
                <a:latin typeface="Calibri"/>
                <a:cs typeface="Calibri"/>
              </a:rPr>
              <a:t> </a:t>
            </a:r>
            <a:r>
              <a:rPr sz="1100" i="1" spc="-5" dirty="0">
                <a:solidFill>
                  <a:srgbClr val="FFFFFF"/>
                </a:solidFill>
                <a:latin typeface="Calibri"/>
                <a:cs typeface="Calibri"/>
              </a:rPr>
              <a:t>εκείνη</a:t>
            </a:r>
            <a:r>
              <a:rPr sz="1100" i="1" spc="50" dirty="0">
                <a:solidFill>
                  <a:srgbClr val="FFFFFF"/>
                </a:solidFill>
                <a:latin typeface="Calibri"/>
                <a:cs typeface="Calibri"/>
              </a:rPr>
              <a:t> </a:t>
            </a:r>
            <a:r>
              <a:rPr sz="1100" i="1" spc="-5" dirty="0">
                <a:solidFill>
                  <a:srgbClr val="FFFFFF"/>
                </a:solidFill>
                <a:latin typeface="Calibri"/>
                <a:cs typeface="Calibri"/>
              </a:rPr>
              <a:t>της</a:t>
            </a:r>
            <a:r>
              <a:rPr sz="1100" i="1" spc="50" dirty="0">
                <a:solidFill>
                  <a:srgbClr val="FFFFFF"/>
                </a:solidFill>
                <a:latin typeface="Calibri"/>
                <a:cs typeface="Calibri"/>
              </a:rPr>
              <a:t> </a:t>
            </a:r>
            <a:r>
              <a:rPr sz="1100" i="1" spc="-5" dirty="0">
                <a:solidFill>
                  <a:srgbClr val="FFFFFF"/>
                </a:solidFill>
                <a:latin typeface="Calibri"/>
                <a:cs typeface="Calibri"/>
              </a:rPr>
              <a:t>υποκείμενης</a:t>
            </a:r>
            <a:r>
              <a:rPr sz="1100" i="1" spc="50" dirty="0">
                <a:solidFill>
                  <a:srgbClr val="FFFFFF"/>
                </a:solidFill>
                <a:latin typeface="Calibri"/>
                <a:cs typeface="Calibri"/>
              </a:rPr>
              <a:t> </a:t>
            </a:r>
            <a:r>
              <a:rPr sz="1100" i="1" spc="-5" dirty="0">
                <a:solidFill>
                  <a:srgbClr val="FFFFFF"/>
                </a:solidFill>
                <a:latin typeface="Calibri"/>
                <a:cs typeface="Calibri"/>
              </a:rPr>
              <a:t>γλώσσας</a:t>
            </a:r>
            <a:r>
              <a:rPr sz="1100" i="1" spc="-5" dirty="0">
                <a:solidFill>
                  <a:srgbClr val="FFFFFF"/>
                </a:solidFill>
                <a:latin typeface="Arial"/>
                <a:cs typeface="Arial"/>
              </a:rPr>
              <a:t>.</a:t>
            </a:r>
            <a:endParaRPr sz="1100">
              <a:latin typeface="Arial"/>
              <a:cs typeface="Arial"/>
            </a:endParaRPr>
          </a:p>
        </p:txBody>
      </p:sp>
      <p:pic>
        <p:nvPicPr>
          <p:cNvPr id="5" name="object 5"/>
          <p:cNvPicPr/>
          <p:nvPr/>
        </p:nvPicPr>
        <p:blipFill>
          <a:blip r:embed="rId2" cstate="print"/>
          <a:stretch>
            <a:fillRect/>
          </a:stretch>
        </p:blipFill>
        <p:spPr>
          <a:xfrm>
            <a:off x="7119937" y="5367020"/>
            <a:ext cx="1530032" cy="612140"/>
          </a:xfrm>
          <a:prstGeom prst="rect">
            <a:avLst/>
          </a:prstGeom>
        </p:spPr>
      </p:pic>
      <p:sp>
        <p:nvSpPr>
          <p:cNvPr id="6" name="object 6"/>
          <p:cNvSpPr txBox="1"/>
          <p:nvPr/>
        </p:nvSpPr>
        <p:spPr>
          <a:xfrm>
            <a:off x="10820400" y="5476176"/>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4</a:t>
            </a:r>
            <a:endParaRPr sz="11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29257" y="5954395"/>
            <a:ext cx="1530032" cy="612140"/>
          </a:xfrm>
          <a:prstGeom prst="rect">
            <a:avLst/>
          </a:prstGeom>
        </p:spPr>
      </p:pic>
      <p:sp>
        <p:nvSpPr>
          <p:cNvPr id="3" name="object 3"/>
          <p:cNvSpPr txBox="1">
            <a:spLocks noGrp="1"/>
          </p:cNvSpPr>
          <p:nvPr>
            <p:ph type="title"/>
          </p:nvPr>
        </p:nvSpPr>
        <p:spPr>
          <a:xfrm>
            <a:off x="875030" y="699134"/>
            <a:ext cx="6371590" cy="459740"/>
          </a:xfrm>
          <a:prstGeom prst="rect">
            <a:avLst/>
          </a:prstGeom>
        </p:spPr>
        <p:txBody>
          <a:bodyPr vert="horz" wrap="square" lIns="0" tIns="12700" rIns="0" bIns="0" rtlCol="0">
            <a:spAutoFit/>
          </a:bodyPr>
          <a:lstStyle/>
          <a:p>
            <a:pPr marL="12700">
              <a:lnSpc>
                <a:spcPct val="100000"/>
              </a:lnSpc>
              <a:spcBef>
                <a:spcPts val="100"/>
              </a:spcBef>
            </a:pPr>
            <a:r>
              <a:rPr spc="-5" dirty="0"/>
              <a:t>Κρυπτογράφηση</a:t>
            </a:r>
            <a:r>
              <a:rPr spc="-25" dirty="0"/>
              <a:t> </a:t>
            </a:r>
            <a:r>
              <a:rPr spc="-5" dirty="0"/>
              <a:t>RSA</a:t>
            </a:r>
            <a:r>
              <a:rPr spc="10" dirty="0"/>
              <a:t> </a:t>
            </a:r>
            <a:r>
              <a:rPr spc="-15" dirty="0"/>
              <a:t>Ασφάλεια</a:t>
            </a:r>
            <a:r>
              <a:rPr spc="-25" dirty="0"/>
              <a:t> </a:t>
            </a:r>
            <a:r>
              <a:rPr spc="-5" dirty="0"/>
              <a:t>IND-CPA</a:t>
            </a:r>
          </a:p>
        </p:txBody>
      </p:sp>
      <p:sp>
        <p:nvSpPr>
          <p:cNvPr id="6" name="object 6"/>
          <p:cNvSpPr txBox="1"/>
          <p:nvPr/>
        </p:nvSpPr>
        <p:spPr>
          <a:xfrm>
            <a:off x="10632757" y="619150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17</a:t>
            </a:r>
            <a:endParaRPr sz="1100">
              <a:latin typeface="Arial"/>
              <a:cs typeface="Arial"/>
            </a:endParaRPr>
          </a:p>
        </p:txBody>
      </p:sp>
      <p:sp>
        <p:nvSpPr>
          <p:cNvPr id="4" name="object 4"/>
          <p:cNvSpPr txBox="1"/>
          <p:nvPr/>
        </p:nvSpPr>
        <p:spPr>
          <a:xfrm>
            <a:off x="783590" y="2182812"/>
            <a:ext cx="8928735" cy="597535"/>
          </a:xfrm>
          <a:prstGeom prst="rect">
            <a:avLst/>
          </a:prstGeom>
        </p:spPr>
        <p:txBody>
          <a:bodyPr vert="horz" wrap="square" lIns="0" tIns="0" rIns="0" bIns="0" rtlCol="0">
            <a:spAutoFit/>
          </a:bodyPr>
          <a:lstStyle/>
          <a:p>
            <a:pPr marL="12700">
              <a:lnSpc>
                <a:spcPts val="2400"/>
              </a:lnSpc>
            </a:pPr>
            <a:r>
              <a:rPr sz="2400" dirty="0">
                <a:solidFill>
                  <a:srgbClr val="FFBA00"/>
                </a:solidFill>
                <a:latin typeface="Courier New"/>
                <a:cs typeface="Courier New"/>
              </a:rPr>
              <a:t>o</a:t>
            </a:r>
            <a:r>
              <a:rPr sz="2400" spc="-720" dirty="0">
                <a:solidFill>
                  <a:srgbClr val="FFBA00"/>
                </a:solidFill>
                <a:latin typeface="Courier New"/>
                <a:cs typeface="Courier New"/>
              </a:rPr>
              <a:t> </a:t>
            </a:r>
            <a:r>
              <a:rPr sz="1900" spc="175" dirty="0">
                <a:latin typeface="Calibri"/>
                <a:cs typeface="Calibri"/>
              </a:rPr>
              <a:t>Η</a:t>
            </a:r>
            <a:r>
              <a:rPr sz="1900" spc="70" dirty="0">
                <a:latin typeface="Calibri"/>
                <a:cs typeface="Calibri"/>
              </a:rPr>
              <a:t> </a:t>
            </a:r>
            <a:r>
              <a:rPr sz="1900" spc="145" dirty="0">
                <a:latin typeface="Calibri"/>
                <a:cs typeface="Calibri"/>
              </a:rPr>
              <a:t>παραδοχή</a:t>
            </a:r>
            <a:r>
              <a:rPr sz="1900" spc="60" dirty="0">
                <a:latin typeface="Calibri"/>
                <a:cs typeface="Calibri"/>
              </a:rPr>
              <a:t> </a:t>
            </a:r>
            <a:r>
              <a:rPr sz="1900" spc="125" dirty="0">
                <a:latin typeface="Calibri"/>
                <a:cs typeface="Calibri"/>
              </a:rPr>
              <a:t>RSA,</a:t>
            </a:r>
            <a:r>
              <a:rPr sz="1900" spc="70" dirty="0">
                <a:latin typeface="Calibri"/>
                <a:cs typeface="Calibri"/>
              </a:rPr>
              <a:t> </a:t>
            </a:r>
            <a:r>
              <a:rPr sz="1900" spc="155" dirty="0">
                <a:latin typeface="Calibri"/>
                <a:cs typeface="Calibri"/>
              </a:rPr>
              <a:t>η</a:t>
            </a:r>
            <a:r>
              <a:rPr sz="1900" spc="60" dirty="0">
                <a:latin typeface="Calibri"/>
                <a:cs typeface="Calibri"/>
              </a:rPr>
              <a:t> </a:t>
            </a:r>
            <a:r>
              <a:rPr sz="1900" spc="135" dirty="0">
                <a:latin typeface="Calibri"/>
                <a:cs typeface="Calibri"/>
              </a:rPr>
              <a:t>οποία</a:t>
            </a:r>
            <a:r>
              <a:rPr sz="1900" spc="70" dirty="0">
                <a:latin typeface="Calibri"/>
                <a:cs typeface="Calibri"/>
              </a:rPr>
              <a:t> </a:t>
            </a:r>
            <a:r>
              <a:rPr sz="1900" spc="130" dirty="0">
                <a:latin typeface="Calibri"/>
                <a:cs typeface="Calibri"/>
              </a:rPr>
              <a:t>υποθέτει</a:t>
            </a:r>
            <a:r>
              <a:rPr sz="1900" spc="70" dirty="0">
                <a:latin typeface="Calibri"/>
                <a:cs typeface="Calibri"/>
              </a:rPr>
              <a:t> </a:t>
            </a:r>
            <a:r>
              <a:rPr sz="1900" spc="110" dirty="0">
                <a:latin typeface="Calibri"/>
                <a:cs typeface="Calibri"/>
              </a:rPr>
              <a:t>ότι</a:t>
            </a:r>
            <a:r>
              <a:rPr sz="1900" spc="70" dirty="0">
                <a:latin typeface="Calibri"/>
                <a:cs typeface="Calibri"/>
              </a:rPr>
              <a:t> </a:t>
            </a:r>
            <a:r>
              <a:rPr sz="1900" spc="125" dirty="0">
                <a:latin typeface="Calibri"/>
                <a:cs typeface="Calibri"/>
              </a:rPr>
              <a:t>το</a:t>
            </a:r>
            <a:r>
              <a:rPr sz="1900" spc="65" dirty="0">
                <a:latin typeface="Calibri"/>
                <a:cs typeface="Calibri"/>
              </a:rPr>
              <a:t> </a:t>
            </a:r>
            <a:r>
              <a:rPr sz="1900" spc="145" dirty="0">
                <a:latin typeface="Calibri"/>
                <a:cs typeface="Calibri"/>
              </a:rPr>
              <a:t>πρόβλημα</a:t>
            </a:r>
            <a:r>
              <a:rPr sz="1900" spc="70" dirty="0">
                <a:latin typeface="Calibri"/>
                <a:cs typeface="Calibri"/>
              </a:rPr>
              <a:t> </a:t>
            </a:r>
            <a:r>
              <a:rPr sz="1900" spc="150" dirty="0">
                <a:latin typeface="Calibri"/>
                <a:cs typeface="Calibri"/>
              </a:rPr>
              <a:t>RSA</a:t>
            </a:r>
            <a:r>
              <a:rPr sz="1900" spc="65" dirty="0">
                <a:latin typeface="Calibri"/>
                <a:cs typeface="Calibri"/>
              </a:rPr>
              <a:t> </a:t>
            </a:r>
            <a:r>
              <a:rPr sz="1900" spc="110" dirty="0">
                <a:latin typeface="Calibri"/>
                <a:cs typeface="Calibri"/>
              </a:rPr>
              <a:t>είναι</a:t>
            </a:r>
            <a:r>
              <a:rPr sz="1900" spc="65" dirty="0">
                <a:latin typeface="Calibri"/>
                <a:cs typeface="Calibri"/>
              </a:rPr>
              <a:t> </a:t>
            </a:r>
            <a:r>
              <a:rPr sz="1900" spc="140" dirty="0">
                <a:latin typeface="Calibri"/>
                <a:cs typeface="Calibri"/>
              </a:rPr>
              <a:t>δύσκολο</a:t>
            </a:r>
            <a:r>
              <a:rPr sz="1900" spc="75" dirty="0">
                <a:latin typeface="Calibri"/>
                <a:cs typeface="Calibri"/>
              </a:rPr>
              <a:t> </a:t>
            </a:r>
            <a:r>
              <a:rPr sz="1900" spc="140" dirty="0">
                <a:latin typeface="Calibri"/>
                <a:cs typeface="Calibri"/>
              </a:rPr>
              <a:t>να</a:t>
            </a:r>
            <a:r>
              <a:rPr sz="1900" spc="65" dirty="0">
                <a:latin typeface="Calibri"/>
                <a:cs typeface="Calibri"/>
              </a:rPr>
              <a:t> </a:t>
            </a:r>
            <a:r>
              <a:rPr sz="1900" spc="70" dirty="0">
                <a:latin typeface="Calibri"/>
                <a:cs typeface="Calibri"/>
              </a:rPr>
              <a:t>,</a:t>
            </a:r>
            <a:endParaRPr sz="1900">
              <a:latin typeface="Calibri"/>
              <a:cs typeface="Calibri"/>
            </a:endParaRPr>
          </a:p>
          <a:p>
            <a:pPr marL="286385">
              <a:lnSpc>
                <a:spcPts val="2205"/>
              </a:lnSpc>
            </a:pPr>
            <a:r>
              <a:rPr sz="1900" spc="125" dirty="0">
                <a:latin typeface="Calibri"/>
                <a:cs typeface="Calibri"/>
              </a:rPr>
              <a:t>εξασφαλίζει</a:t>
            </a:r>
            <a:r>
              <a:rPr sz="1900" spc="55" dirty="0">
                <a:latin typeface="Calibri"/>
                <a:cs typeface="Calibri"/>
              </a:rPr>
              <a:t> </a:t>
            </a:r>
            <a:r>
              <a:rPr sz="1900" spc="110" dirty="0">
                <a:latin typeface="Calibri"/>
                <a:cs typeface="Calibri"/>
              </a:rPr>
              <a:t>ότι</a:t>
            </a:r>
            <a:r>
              <a:rPr sz="1900" spc="55" dirty="0">
                <a:latin typeface="Calibri"/>
                <a:cs typeface="Calibri"/>
              </a:rPr>
              <a:t> </a:t>
            </a:r>
            <a:r>
              <a:rPr sz="1900" spc="125" dirty="0">
                <a:latin typeface="Calibri"/>
                <a:cs typeface="Calibri"/>
              </a:rPr>
              <a:t>το</a:t>
            </a:r>
            <a:r>
              <a:rPr sz="1900" spc="55" dirty="0">
                <a:latin typeface="Calibri"/>
                <a:cs typeface="Calibri"/>
              </a:rPr>
              <a:t> </a:t>
            </a:r>
            <a:r>
              <a:rPr sz="1900" spc="135" dirty="0">
                <a:latin typeface="Calibri"/>
                <a:cs typeface="Calibri"/>
              </a:rPr>
              <a:t>δεν</a:t>
            </a:r>
            <a:r>
              <a:rPr sz="1900" spc="45" dirty="0">
                <a:latin typeface="Calibri"/>
                <a:cs typeface="Calibri"/>
              </a:rPr>
              <a:t> </a:t>
            </a:r>
            <a:r>
              <a:rPr sz="1900" spc="135" dirty="0">
                <a:latin typeface="Calibri"/>
                <a:cs typeface="Calibri"/>
              </a:rPr>
              <a:t>πλήρως.</a:t>
            </a:r>
            <a:endParaRPr sz="1900">
              <a:latin typeface="Calibri"/>
              <a:cs typeface="Calibri"/>
            </a:endParaRPr>
          </a:p>
        </p:txBody>
      </p:sp>
      <p:sp>
        <p:nvSpPr>
          <p:cNvPr id="5" name="object 5"/>
          <p:cNvSpPr txBox="1"/>
          <p:nvPr/>
        </p:nvSpPr>
        <p:spPr>
          <a:xfrm>
            <a:off x="783590" y="3461480"/>
            <a:ext cx="9578340" cy="1172845"/>
          </a:xfrm>
          <a:prstGeom prst="rect">
            <a:avLst/>
          </a:prstGeom>
        </p:spPr>
        <p:txBody>
          <a:bodyPr vert="horz" wrap="square" lIns="0" tIns="0" rIns="0" bIns="0" rtlCol="0">
            <a:spAutoFit/>
          </a:bodyPr>
          <a:lstStyle/>
          <a:p>
            <a:pPr marL="286385" indent="-273685">
              <a:lnSpc>
                <a:spcPts val="2780"/>
              </a:lnSpc>
              <a:buClr>
                <a:srgbClr val="FFBA00"/>
              </a:buClr>
              <a:buSzPct val="126315"/>
              <a:buFont typeface="Courier New"/>
              <a:buChar char="o"/>
              <a:tabLst>
                <a:tab pos="286385" algn="l"/>
              </a:tabLst>
            </a:pPr>
            <a:r>
              <a:rPr sz="1900" spc="235" dirty="0">
                <a:latin typeface="Calibri"/>
                <a:cs typeface="Calibri"/>
              </a:rPr>
              <a:t>Η</a:t>
            </a:r>
            <a:r>
              <a:rPr sz="1900" spc="80" dirty="0">
                <a:latin typeface="Calibri"/>
                <a:cs typeface="Calibri"/>
              </a:rPr>
              <a:t> </a:t>
            </a:r>
            <a:r>
              <a:rPr sz="1900" spc="195" dirty="0">
                <a:latin typeface="Calibri"/>
                <a:cs typeface="Calibri"/>
              </a:rPr>
              <a:t>απλή</a:t>
            </a:r>
            <a:r>
              <a:rPr sz="1900" spc="80" dirty="0">
                <a:latin typeface="Calibri"/>
                <a:cs typeface="Calibri"/>
              </a:rPr>
              <a:t> </a:t>
            </a:r>
            <a:r>
              <a:rPr sz="1900" spc="200" dirty="0">
                <a:latin typeface="Calibri"/>
                <a:cs typeface="Calibri"/>
              </a:rPr>
              <a:t>RSA</a:t>
            </a:r>
            <a:r>
              <a:rPr sz="1900" spc="75" dirty="0">
                <a:latin typeface="Calibri"/>
                <a:cs typeface="Calibri"/>
              </a:rPr>
              <a:t> </a:t>
            </a:r>
            <a:r>
              <a:rPr sz="1900" spc="180" dirty="0">
                <a:latin typeface="Calibri"/>
                <a:cs typeface="Calibri"/>
              </a:rPr>
              <a:t>δεν</a:t>
            </a:r>
            <a:r>
              <a:rPr sz="1900" spc="80" dirty="0">
                <a:latin typeface="Calibri"/>
                <a:cs typeface="Calibri"/>
              </a:rPr>
              <a:t> </a:t>
            </a:r>
            <a:r>
              <a:rPr sz="1900" spc="170" dirty="0">
                <a:latin typeface="Calibri"/>
                <a:cs typeface="Calibri"/>
              </a:rPr>
              <a:t>παρέχει</a:t>
            </a:r>
            <a:r>
              <a:rPr sz="1900" spc="90" dirty="0">
                <a:latin typeface="Calibri"/>
                <a:cs typeface="Calibri"/>
              </a:rPr>
              <a:t> </a:t>
            </a:r>
            <a:r>
              <a:rPr sz="1900" spc="180" dirty="0">
                <a:latin typeface="Calibri"/>
                <a:cs typeface="Calibri"/>
              </a:rPr>
              <a:t>ασφάλεια</a:t>
            </a:r>
            <a:r>
              <a:rPr sz="1900" spc="70" dirty="0">
                <a:latin typeface="Calibri"/>
                <a:cs typeface="Calibri"/>
              </a:rPr>
              <a:t> </a:t>
            </a:r>
            <a:r>
              <a:rPr sz="1900" spc="175" dirty="0">
                <a:latin typeface="Calibri"/>
                <a:cs typeface="Calibri"/>
              </a:rPr>
              <a:t>IND-CPA.</a:t>
            </a:r>
            <a:endParaRPr sz="1900">
              <a:latin typeface="Calibri"/>
              <a:cs typeface="Calibri"/>
            </a:endParaRPr>
          </a:p>
          <a:p>
            <a:pPr marL="396875" marR="5080" lvl="1" indent="-182880">
              <a:lnSpc>
                <a:spcPts val="1910"/>
              </a:lnSpc>
              <a:spcBef>
                <a:spcPts val="685"/>
              </a:spcBef>
              <a:buSzPct val="125000"/>
              <a:buChar char="◦"/>
              <a:tabLst>
                <a:tab pos="396875" algn="l"/>
              </a:tabLst>
            </a:pPr>
            <a:r>
              <a:rPr sz="1600" spc="130" dirty="0">
                <a:latin typeface="Calibri"/>
                <a:cs typeface="Calibri"/>
              </a:rPr>
              <a:t>Για</a:t>
            </a:r>
            <a:r>
              <a:rPr sz="1600" spc="70" dirty="0">
                <a:latin typeface="Calibri"/>
                <a:cs typeface="Calibri"/>
              </a:rPr>
              <a:t> </a:t>
            </a:r>
            <a:r>
              <a:rPr sz="1600" spc="150" dirty="0">
                <a:latin typeface="Calibri"/>
                <a:cs typeface="Calibri"/>
              </a:rPr>
              <a:t>τα</a:t>
            </a:r>
            <a:r>
              <a:rPr sz="1600" spc="75" dirty="0">
                <a:latin typeface="Calibri"/>
                <a:cs typeface="Calibri"/>
              </a:rPr>
              <a:t> </a:t>
            </a:r>
            <a:r>
              <a:rPr sz="1600" spc="160" dirty="0">
                <a:latin typeface="Calibri"/>
                <a:cs typeface="Calibri"/>
              </a:rPr>
              <a:t>συστήματα</a:t>
            </a:r>
            <a:r>
              <a:rPr sz="1600" spc="80" dirty="0">
                <a:latin typeface="Calibri"/>
                <a:cs typeface="Calibri"/>
              </a:rPr>
              <a:t> </a:t>
            </a:r>
            <a:r>
              <a:rPr sz="1600" spc="155" dirty="0">
                <a:latin typeface="Calibri"/>
                <a:cs typeface="Calibri"/>
              </a:rPr>
              <a:t>δημόσιου</a:t>
            </a:r>
            <a:r>
              <a:rPr sz="1600" spc="75" dirty="0">
                <a:latin typeface="Calibri"/>
                <a:cs typeface="Calibri"/>
              </a:rPr>
              <a:t> </a:t>
            </a:r>
            <a:r>
              <a:rPr sz="1600" spc="130" dirty="0">
                <a:latin typeface="Calibri"/>
                <a:cs typeface="Calibri"/>
              </a:rPr>
              <a:t>κλειδιού,</a:t>
            </a:r>
            <a:r>
              <a:rPr sz="1600" spc="85" dirty="0">
                <a:latin typeface="Calibri"/>
                <a:cs typeface="Calibri"/>
              </a:rPr>
              <a:t> </a:t>
            </a:r>
            <a:r>
              <a:rPr sz="1600" spc="170" dirty="0">
                <a:latin typeface="Calibri"/>
                <a:cs typeface="Calibri"/>
              </a:rPr>
              <a:t>ο</a:t>
            </a:r>
            <a:r>
              <a:rPr sz="1600" spc="75" dirty="0">
                <a:latin typeface="Calibri"/>
                <a:cs typeface="Calibri"/>
              </a:rPr>
              <a:t> </a:t>
            </a:r>
            <a:r>
              <a:rPr sz="1600" spc="145" dirty="0">
                <a:latin typeface="Calibri"/>
                <a:cs typeface="Calibri"/>
              </a:rPr>
              <a:t>αντίπαλος</a:t>
            </a:r>
            <a:r>
              <a:rPr sz="1600" spc="75" dirty="0">
                <a:latin typeface="Calibri"/>
                <a:cs typeface="Calibri"/>
              </a:rPr>
              <a:t> </a:t>
            </a:r>
            <a:r>
              <a:rPr sz="1600" spc="125" dirty="0">
                <a:latin typeface="Calibri"/>
                <a:cs typeface="Calibri"/>
              </a:rPr>
              <a:t>έχει</a:t>
            </a:r>
            <a:r>
              <a:rPr sz="1600" spc="85" dirty="0">
                <a:latin typeface="Calibri"/>
                <a:cs typeface="Calibri"/>
              </a:rPr>
              <a:t> </a:t>
            </a:r>
            <a:r>
              <a:rPr sz="1600" spc="145" dirty="0">
                <a:latin typeface="Calibri"/>
                <a:cs typeface="Calibri"/>
              </a:rPr>
              <a:t>το</a:t>
            </a:r>
            <a:r>
              <a:rPr sz="1600" spc="75" dirty="0">
                <a:latin typeface="Calibri"/>
                <a:cs typeface="Calibri"/>
              </a:rPr>
              <a:t> </a:t>
            </a:r>
            <a:r>
              <a:rPr sz="1600" spc="155" dirty="0">
                <a:latin typeface="Calibri"/>
                <a:cs typeface="Calibri"/>
              </a:rPr>
              <a:t>δημόσιο</a:t>
            </a:r>
            <a:r>
              <a:rPr sz="1600" spc="85" dirty="0">
                <a:latin typeface="Calibri"/>
                <a:cs typeface="Calibri"/>
              </a:rPr>
              <a:t> </a:t>
            </a:r>
            <a:r>
              <a:rPr sz="1600" spc="120" dirty="0">
                <a:latin typeface="Calibri"/>
                <a:cs typeface="Calibri"/>
              </a:rPr>
              <a:t>κλειδί,</a:t>
            </a:r>
            <a:r>
              <a:rPr sz="1600" spc="75" dirty="0">
                <a:latin typeface="Calibri"/>
                <a:cs typeface="Calibri"/>
              </a:rPr>
              <a:t> </a:t>
            </a:r>
            <a:r>
              <a:rPr sz="1600" spc="160" dirty="0">
                <a:latin typeface="Calibri"/>
                <a:cs typeface="Calibri"/>
              </a:rPr>
              <a:t>επομένως</a:t>
            </a:r>
            <a:r>
              <a:rPr sz="1600" spc="85" dirty="0">
                <a:latin typeface="Calibri"/>
                <a:cs typeface="Calibri"/>
              </a:rPr>
              <a:t> </a:t>
            </a:r>
            <a:r>
              <a:rPr sz="1600" spc="145" dirty="0">
                <a:latin typeface="Calibri"/>
                <a:cs typeface="Calibri"/>
              </a:rPr>
              <a:t>αρχική </a:t>
            </a:r>
            <a:r>
              <a:rPr sz="1600" spc="-350" dirty="0">
                <a:latin typeface="Calibri"/>
                <a:cs typeface="Calibri"/>
              </a:rPr>
              <a:t> </a:t>
            </a:r>
            <a:r>
              <a:rPr sz="1600" spc="180" dirty="0">
                <a:latin typeface="Calibri"/>
                <a:cs typeface="Calibri"/>
              </a:rPr>
              <a:t>φάση </a:t>
            </a:r>
            <a:r>
              <a:rPr sz="1600" spc="150" dirty="0">
                <a:latin typeface="Calibri"/>
                <a:cs typeface="Calibri"/>
              </a:rPr>
              <a:t>εκπαίδευσης </a:t>
            </a:r>
            <a:r>
              <a:rPr sz="1600" spc="125" dirty="0">
                <a:latin typeface="Calibri"/>
                <a:cs typeface="Calibri"/>
              </a:rPr>
              <a:t>είναι </a:t>
            </a:r>
            <a:r>
              <a:rPr sz="1600" spc="130" dirty="0">
                <a:latin typeface="Calibri"/>
                <a:cs typeface="Calibri"/>
              </a:rPr>
              <a:t>περιττή, </a:t>
            </a:r>
            <a:r>
              <a:rPr sz="1600" spc="170" dirty="0">
                <a:latin typeface="Calibri"/>
                <a:cs typeface="Calibri"/>
              </a:rPr>
              <a:t>καθώς ο </a:t>
            </a:r>
            <a:r>
              <a:rPr sz="1600" spc="145" dirty="0">
                <a:latin typeface="Calibri"/>
                <a:cs typeface="Calibri"/>
              </a:rPr>
              <a:t>αντίπαλος </a:t>
            </a:r>
            <a:r>
              <a:rPr sz="1600" spc="150" dirty="0">
                <a:latin typeface="Calibri"/>
                <a:cs typeface="Calibri"/>
              </a:rPr>
              <a:t>μπορεί </a:t>
            </a:r>
            <a:r>
              <a:rPr sz="1600" spc="160" dirty="0">
                <a:latin typeface="Calibri"/>
                <a:cs typeface="Calibri"/>
              </a:rPr>
              <a:t>να </a:t>
            </a:r>
            <a:r>
              <a:rPr sz="1600" spc="155" dirty="0">
                <a:latin typeface="Calibri"/>
                <a:cs typeface="Calibri"/>
              </a:rPr>
              <a:t>κρυπτογραφήσει </a:t>
            </a:r>
            <a:r>
              <a:rPr sz="1600" spc="160" dirty="0">
                <a:latin typeface="Calibri"/>
                <a:cs typeface="Calibri"/>
              </a:rPr>
              <a:t> </a:t>
            </a:r>
            <a:r>
              <a:rPr sz="1600" spc="155" dirty="0">
                <a:latin typeface="Calibri"/>
                <a:cs typeface="Calibri"/>
              </a:rPr>
              <a:t>οποιοδήποτε</a:t>
            </a:r>
            <a:r>
              <a:rPr sz="1600" spc="70" dirty="0">
                <a:latin typeface="Calibri"/>
                <a:cs typeface="Calibri"/>
              </a:rPr>
              <a:t> </a:t>
            </a:r>
            <a:r>
              <a:rPr sz="1600" spc="165" dirty="0">
                <a:latin typeface="Calibri"/>
                <a:cs typeface="Calibri"/>
              </a:rPr>
              <a:t>μήνυμα</a:t>
            </a:r>
            <a:r>
              <a:rPr sz="1600" spc="70" dirty="0">
                <a:latin typeface="Calibri"/>
                <a:cs typeface="Calibri"/>
              </a:rPr>
              <a:t> </a:t>
            </a:r>
            <a:r>
              <a:rPr sz="1600" spc="125" dirty="0">
                <a:latin typeface="Calibri"/>
                <a:cs typeface="Calibri"/>
              </a:rPr>
              <a:t>θέλει.</a:t>
            </a:r>
            <a:endParaRPr sz="1600">
              <a:latin typeface="Calibri"/>
              <a:cs typeface="Calibri"/>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21080" y="764222"/>
            <a:ext cx="9444355" cy="513080"/>
          </a:xfrm>
          <a:prstGeom prst="rect">
            <a:avLst/>
          </a:prstGeom>
        </p:spPr>
        <p:txBody>
          <a:bodyPr vert="horz" wrap="square" lIns="0" tIns="12700" rIns="0" bIns="0" rtlCol="0">
            <a:spAutoFit/>
          </a:bodyPr>
          <a:lstStyle/>
          <a:p>
            <a:pPr marL="12700">
              <a:lnSpc>
                <a:spcPct val="100000"/>
              </a:lnSpc>
              <a:spcBef>
                <a:spcPts val="100"/>
              </a:spcBef>
            </a:pPr>
            <a:r>
              <a:rPr sz="3200" spc="145" dirty="0">
                <a:solidFill>
                  <a:srgbClr val="FFFFFF"/>
                </a:solidFill>
              </a:rPr>
              <a:t>Δοκιμή</a:t>
            </a:r>
            <a:r>
              <a:rPr sz="3200" spc="40" dirty="0">
                <a:solidFill>
                  <a:srgbClr val="FFFFFF"/>
                </a:solidFill>
              </a:rPr>
              <a:t> </a:t>
            </a:r>
            <a:r>
              <a:rPr sz="3200" spc="135" dirty="0">
                <a:solidFill>
                  <a:srgbClr val="FFFFFF"/>
                </a:solidFill>
              </a:rPr>
              <a:t>Kasisky</a:t>
            </a:r>
            <a:r>
              <a:rPr sz="3200" spc="55" dirty="0">
                <a:solidFill>
                  <a:srgbClr val="FFFFFF"/>
                </a:solidFill>
              </a:rPr>
              <a:t> </a:t>
            </a:r>
            <a:r>
              <a:rPr sz="3200" spc="125" dirty="0">
                <a:solidFill>
                  <a:srgbClr val="FFFFFF"/>
                </a:solidFill>
              </a:rPr>
              <a:t>για</a:t>
            </a:r>
            <a:r>
              <a:rPr sz="3200" spc="50" dirty="0">
                <a:solidFill>
                  <a:srgbClr val="FFFFFF"/>
                </a:solidFill>
              </a:rPr>
              <a:t> </a:t>
            </a:r>
            <a:r>
              <a:rPr sz="3200" spc="135" dirty="0">
                <a:solidFill>
                  <a:srgbClr val="FFFFFF"/>
                </a:solidFill>
              </a:rPr>
              <a:t>την</a:t>
            </a:r>
            <a:r>
              <a:rPr sz="3200" spc="50" dirty="0">
                <a:solidFill>
                  <a:srgbClr val="FFFFFF"/>
                </a:solidFill>
              </a:rPr>
              <a:t> </a:t>
            </a:r>
            <a:r>
              <a:rPr sz="3200" spc="145" dirty="0">
                <a:solidFill>
                  <a:srgbClr val="FFFFFF"/>
                </a:solidFill>
              </a:rPr>
              <a:t>εύρεση</a:t>
            </a:r>
            <a:r>
              <a:rPr sz="3200" spc="55" dirty="0">
                <a:solidFill>
                  <a:srgbClr val="FFFFFF"/>
                </a:solidFill>
              </a:rPr>
              <a:t> </a:t>
            </a:r>
            <a:r>
              <a:rPr sz="3200" spc="140" dirty="0">
                <a:solidFill>
                  <a:srgbClr val="FFFFFF"/>
                </a:solidFill>
              </a:rPr>
              <a:t>του</a:t>
            </a:r>
            <a:r>
              <a:rPr sz="3200" spc="50" dirty="0">
                <a:solidFill>
                  <a:srgbClr val="FFFFFF"/>
                </a:solidFill>
              </a:rPr>
              <a:t> </a:t>
            </a:r>
            <a:r>
              <a:rPr sz="3200" spc="145" dirty="0">
                <a:solidFill>
                  <a:srgbClr val="FFFFFF"/>
                </a:solidFill>
              </a:rPr>
              <a:t>μήκους</a:t>
            </a:r>
            <a:r>
              <a:rPr sz="3200" spc="50" dirty="0">
                <a:solidFill>
                  <a:srgbClr val="FFFFFF"/>
                </a:solidFill>
              </a:rPr>
              <a:t> </a:t>
            </a:r>
            <a:r>
              <a:rPr sz="3200" spc="125" dirty="0">
                <a:solidFill>
                  <a:srgbClr val="FFFFFF"/>
                </a:solidFill>
              </a:rPr>
              <a:t>κλειδιού</a:t>
            </a:r>
            <a:endParaRPr sz="3200"/>
          </a:p>
        </p:txBody>
      </p:sp>
      <p:sp>
        <p:nvSpPr>
          <p:cNvPr id="4" name="object 4"/>
          <p:cNvSpPr txBox="1"/>
          <p:nvPr/>
        </p:nvSpPr>
        <p:spPr>
          <a:xfrm>
            <a:off x="1286510" y="1911032"/>
            <a:ext cx="8251190" cy="2160905"/>
          </a:xfrm>
          <a:prstGeom prst="rect">
            <a:avLst/>
          </a:prstGeom>
        </p:spPr>
        <p:txBody>
          <a:bodyPr vert="horz" wrap="square" lIns="0" tIns="0" rIns="0" bIns="0" rtlCol="0">
            <a:spAutoFit/>
          </a:bodyPr>
          <a:lstStyle/>
          <a:p>
            <a:pPr marL="287020" indent="-274320">
              <a:lnSpc>
                <a:spcPts val="1805"/>
              </a:lnSpc>
              <a:buClr>
                <a:srgbClr val="FFBA00"/>
              </a:buClr>
              <a:buSzPct val="128571"/>
              <a:buFont typeface="Courier New"/>
              <a:buChar char="o"/>
              <a:tabLst>
                <a:tab pos="287020" algn="l"/>
              </a:tabLst>
            </a:pPr>
            <a:r>
              <a:rPr sz="1400" spc="135" dirty="0">
                <a:solidFill>
                  <a:srgbClr val="FFFFFF"/>
                </a:solidFill>
                <a:latin typeface="Calibri"/>
                <a:cs typeface="Calibri"/>
              </a:rPr>
              <a:t>Παρατήρηση:</a:t>
            </a:r>
            <a:r>
              <a:rPr sz="1400" spc="75" dirty="0">
                <a:solidFill>
                  <a:srgbClr val="FFFFFF"/>
                </a:solidFill>
                <a:latin typeface="Calibri"/>
                <a:cs typeface="Calibri"/>
              </a:rPr>
              <a:t> </a:t>
            </a:r>
            <a:r>
              <a:rPr sz="1400" spc="145" dirty="0">
                <a:solidFill>
                  <a:srgbClr val="FFFFFF"/>
                </a:solidFill>
                <a:latin typeface="Calibri"/>
                <a:cs typeface="Calibri"/>
              </a:rPr>
              <a:t>δύο</a:t>
            </a:r>
            <a:r>
              <a:rPr sz="1400" spc="70" dirty="0">
                <a:solidFill>
                  <a:srgbClr val="FFFFFF"/>
                </a:solidFill>
                <a:latin typeface="Calibri"/>
                <a:cs typeface="Calibri"/>
              </a:rPr>
              <a:t> </a:t>
            </a:r>
            <a:r>
              <a:rPr sz="1400" spc="135" dirty="0">
                <a:solidFill>
                  <a:srgbClr val="FFFFFF"/>
                </a:solidFill>
                <a:latin typeface="Calibri"/>
                <a:cs typeface="Calibri"/>
              </a:rPr>
              <a:t>πανομοιότυπα</a:t>
            </a:r>
            <a:r>
              <a:rPr sz="1400" spc="75" dirty="0">
                <a:solidFill>
                  <a:srgbClr val="FFFFFF"/>
                </a:solidFill>
                <a:latin typeface="Calibri"/>
                <a:cs typeface="Calibri"/>
              </a:rPr>
              <a:t> </a:t>
            </a:r>
            <a:r>
              <a:rPr sz="1400" spc="140" dirty="0">
                <a:solidFill>
                  <a:srgbClr val="FFFFFF"/>
                </a:solidFill>
                <a:latin typeface="Calibri"/>
                <a:cs typeface="Calibri"/>
              </a:rPr>
              <a:t>τμήματα</a:t>
            </a:r>
            <a:r>
              <a:rPr sz="1400" spc="75" dirty="0">
                <a:solidFill>
                  <a:srgbClr val="FFFFFF"/>
                </a:solidFill>
                <a:latin typeface="Calibri"/>
                <a:cs typeface="Calibri"/>
              </a:rPr>
              <a:t> </a:t>
            </a:r>
            <a:r>
              <a:rPr sz="1400" spc="145" dirty="0">
                <a:solidFill>
                  <a:srgbClr val="FFFFFF"/>
                </a:solidFill>
                <a:latin typeface="Calibri"/>
                <a:cs typeface="Calibri"/>
              </a:rPr>
              <a:t>απλού</a:t>
            </a:r>
            <a:r>
              <a:rPr sz="1400" spc="75" dirty="0">
                <a:solidFill>
                  <a:srgbClr val="FFFFFF"/>
                </a:solidFill>
                <a:latin typeface="Calibri"/>
                <a:cs typeface="Calibri"/>
              </a:rPr>
              <a:t> </a:t>
            </a:r>
            <a:r>
              <a:rPr sz="1400" spc="120" dirty="0">
                <a:solidFill>
                  <a:srgbClr val="FFFFFF"/>
                </a:solidFill>
                <a:latin typeface="Calibri"/>
                <a:cs typeface="Calibri"/>
              </a:rPr>
              <a:t>κειμένου,</a:t>
            </a:r>
            <a:r>
              <a:rPr sz="1400" spc="70" dirty="0">
                <a:solidFill>
                  <a:srgbClr val="FFFFFF"/>
                </a:solidFill>
                <a:latin typeface="Calibri"/>
                <a:cs typeface="Calibri"/>
              </a:rPr>
              <a:t> </a:t>
            </a:r>
            <a:r>
              <a:rPr sz="1400" spc="150" dirty="0">
                <a:solidFill>
                  <a:srgbClr val="FFFFFF"/>
                </a:solidFill>
                <a:latin typeface="Calibri"/>
                <a:cs typeface="Calibri"/>
              </a:rPr>
              <a:t>θα</a:t>
            </a:r>
            <a:r>
              <a:rPr sz="1400" spc="75" dirty="0">
                <a:solidFill>
                  <a:srgbClr val="FFFFFF"/>
                </a:solidFill>
                <a:latin typeface="Calibri"/>
                <a:cs typeface="Calibri"/>
              </a:rPr>
              <a:t> </a:t>
            </a:r>
            <a:r>
              <a:rPr sz="1400" spc="140" dirty="0">
                <a:solidFill>
                  <a:srgbClr val="FFFFFF"/>
                </a:solidFill>
                <a:latin typeface="Calibri"/>
                <a:cs typeface="Calibri"/>
              </a:rPr>
              <a:t>κρυπτογραφηθούν</a:t>
            </a:r>
            <a:r>
              <a:rPr sz="1400" spc="70" dirty="0">
                <a:solidFill>
                  <a:srgbClr val="FFFFFF"/>
                </a:solidFill>
                <a:latin typeface="Calibri"/>
                <a:cs typeface="Calibri"/>
              </a:rPr>
              <a:t> </a:t>
            </a:r>
            <a:r>
              <a:rPr sz="1400" spc="130" dirty="0">
                <a:solidFill>
                  <a:srgbClr val="FFFFFF"/>
                </a:solidFill>
                <a:latin typeface="Calibri"/>
                <a:cs typeface="Calibri"/>
              </a:rPr>
              <a:t>στο</a:t>
            </a:r>
            <a:r>
              <a:rPr sz="1400" spc="70" dirty="0">
                <a:solidFill>
                  <a:srgbClr val="FFFFFF"/>
                </a:solidFill>
                <a:latin typeface="Calibri"/>
                <a:cs typeface="Calibri"/>
              </a:rPr>
              <a:t> </a:t>
            </a:r>
            <a:r>
              <a:rPr sz="1400" spc="110" dirty="0">
                <a:solidFill>
                  <a:srgbClr val="FFFFFF"/>
                </a:solidFill>
                <a:latin typeface="Calibri"/>
                <a:cs typeface="Calibri"/>
              </a:rPr>
              <a:t>ίδιο</a:t>
            </a:r>
            <a:endParaRPr sz="1400">
              <a:latin typeface="Calibri"/>
              <a:cs typeface="Calibri"/>
            </a:endParaRPr>
          </a:p>
          <a:p>
            <a:pPr marL="287020" marR="24765">
              <a:lnSpc>
                <a:spcPts val="1650"/>
              </a:lnSpc>
              <a:spcBef>
                <a:spcPts val="25"/>
              </a:spcBef>
            </a:pPr>
            <a:r>
              <a:rPr sz="1400" spc="140" dirty="0">
                <a:solidFill>
                  <a:srgbClr val="FFFFFF"/>
                </a:solidFill>
                <a:latin typeface="Calibri"/>
                <a:cs typeface="Calibri"/>
              </a:rPr>
              <a:t>κρυπτογραφημένο</a:t>
            </a:r>
            <a:r>
              <a:rPr sz="1400" spc="60" dirty="0">
                <a:solidFill>
                  <a:srgbClr val="FFFFFF"/>
                </a:solidFill>
                <a:latin typeface="Calibri"/>
                <a:cs typeface="Calibri"/>
              </a:rPr>
              <a:t> </a:t>
            </a:r>
            <a:r>
              <a:rPr sz="1400" spc="114" dirty="0">
                <a:solidFill>
                  <a:srgbClr val="FFFFFF"/>
                </a:solidFill>
                <a:latin typeface="Calibri"/>
                <a:cs typeface="Calibri"/>
              </a:rPr>
              <a:t>κείμενο,</a:t>
            </a:r>
            <a:r>
              <a:rPr sz="1400" spc="65" dirty="0">
                <a:solidFill>
                  <a:srgbClr val="FFFFFF"/>
                </a:solidFill>
                <a:latin typeface="Calibri"/>
                <a:cs typeface="Calibri"/>
              </a:rPr>
              <a:t> </a:t>
            </a:r>
            <a:r>
              <a:rPr sz="1400" spc="135" dirty="0">
                <a:solidFill>
                  <a:srgbClr val="FFFFFF"/>
                </a:solidFill>
                <a:latin typeface="Calibri"/>
                <a:cs typeface="Calibri"/>
              </a:rPr>
              <a:t>εάν</a:t>
            </a:r>
            <a:r>
              <a:rPr sz="1400" spc="60" dirty="0">
                <a:solidFill>
                  <a:srgbClr val="FFFFFF"/>
                </a:solidFill>
                <a:latin typeface="Calibri"/>
                <a:cs typeface="Calibri"/>
              </a:rPr>
              <a:t> </a:t>
            </a:r>
            <a:r>
              <a:rPr sz="1400" spc="135" dirty="0">
                <a:solidFill>
                  <a:srgbClr val="FFFFFF"/>
                </a:solidFill>
                <a:latin typeface="Calibri"/>
                <a:cs typeface="Calibri"/>
              </a:rPr>
              <a:t>εμφανιστούν</a:t>
            </a:r>
            <a:r>
              <a:rPr sz="1400" spc="65" dirty="0">
                <a:solidFill>
                  <a:srgbClr val="FFFFFF"/>
                </a:solidFill>
                <a:latin typeface="Calibri"/>
                <a:cs typeface="Calibri"/>
              </a:rPr>
              <a:t> </a:t>
            </a:r>
            <a:r>
              <a:rPr sz="1400" spc="130" dirty="0">
                <a:solidFill>
                  <a:srgbClr val="FFFFFF"/>
                </a:solidFill>
                <a:latin typeface="Calibri"/>
                <a:cs typeface="Calibri"/>
              </a:rPr>
              <a:t>στο</a:t>
            </a:r>
            <a:r>
              <a:rPr sz="1400" spc="60" dirty="0">
                <a:solidFill>
                  <a:srgbClr val="FFFFFF"/>
                </a:solidFill>
                <a:latin typeface="Calibri"/>
                <a:cs typeface="Calibri"/>
              </a:rPr>
              <a:t> </a:t>
            </a:r>
            <a:r>
              <a:rPr sz="1400" spc="125" dirty="0">
                <a:solidFill>
                  <a:srgbClr val="FFFFFF"/>
                </a:solidFill>
                <a:latin typeface="Calibri"/>
                <a:cs typeface="Calibri"/>
              </a:rPr>
              <a:t>κείμενο</a:t>
            </a:r>
            <a:r>
              <a:rPr sz="1400" spc="65" dirty="0">
                <a:solidFill>
                  <a:srgbClr val="FFFFFF"/>
                </a:solidFill>
                <a:latin typeface="Calibri"/>
                <a:cs typeface="Calibri"/>
              </a:rPr>
              <a:t> </a:t>
            </a:r>
            <a:r>
              <a:rPr sz="1400" spc="135" dirty="0">
                <a:solidFill>
                  <a:srgbClr val="FFFFFF"/>
                </a:solidFill>
                <a:latin typeface="Calibri"/>
                <a:cs typeface="Calibri"/>
              </a:rPr>
              <a:t>σε</a:t>
            </a:r>
            <a:r>
              <a:rPr sz="1400" spc="60" dirty="0">
                <a:solidFill>
                  <a:srgbClr val="FFFFFF"/>
                </a:solidFill>
                <a:latin typeface="Calibri"/>
                <a:cs typeface="Calibri"/>
              </a:rPr>
              <a:t> </a:t>
            </a:r>
            <a:r>
              <a:rPr sz="1400" spc="145" dirty="0">
                <a:solidFill>
                  <a:srgbClr val="FFFFFF"/>
                </a:solidFill>
                <a:latin typeface="Calibri"/>
                <a:cs typeface="Calibri"/>
              </a:rPr>
              <a:t>απόσταση</a:t>
            </a:r>
            <a:r>
              <a:rPr sz="1400" spc="70" dirty="0">
                <a:solidFill>
                  <a:srgbClr val="FFFFFF"/>
                </a:solidFill>
                <a:latin typeface="Calibri"/>
                <a:cs typeface="Calibri"/>
              </a:rPr>
              <a:t> </a:t>
            </a:r>
            <a:r>
              <a:rPr sz="1400" spc="155" dirty="0">
                <a:solidFill>
                  <a:srgbClr val="FFFFFF"/>
                </a:solidFill>
                <a:latin typeface="Calibri"/>
                <a:cs typeface="Calibri"/>
              </a:rPr>
              <a:t>Δ</a:t>
            </a:r>
            <a:r>
              <a:rPr sz="1400" spc="60" dirty="0">
                <a:solidFill>
                  <a:srgbClr val="FFFFFF"/>
                </a:solidFill>
                <a:latin typeface="Calibri"/>
                <a:cs typeface="Calibri"/>
              </a:rPr>
              <a:t> </a:t>
            </a:r>
            <a:r>
              <a:rPr sz="1400" spc="120" dirty="0">
                <a:solidFill>
                  <a:srgbClr val="FFFFFF"/>
                </a:solidFill>
                <a:latin typeface="Calibri"/>
                <a:cs typeface="Calibri"/>
              </a:rPr>
              <a:t>τέτοια</a:t>
            </a:r>
            <a:r>
              <a:rPr sz="1400" spc="65" dirty="0">
                <a:solidFill>
                  <a:srgbClr val="FFFFFF"/>
                </a:solidFill>
                <a:latin typeface="Calibri"/>
                <a:cs typeface="Calibri"/>
              </a:rPr>
              <a:t> </a:t>
            </a:r>
            <a:r>
              <a:rPr sz="1400" spc="140" dirty="0">
                <a:solidFill>
                  <a:srgbClr val="FFFFFF"/>
                </a:solidFill>
                <a:latin typeface="Calibri"/>
                <a:cs typeface="Calibri"/>
              </a:rPr>
              <a:t>ώστε</a:t>
            </a:r>
            <a:r>
              <a:rPr sz="1400" spc="60" dirty="0">
                <a:solidFill>
                  <a:srgbClr val="FFFFFF"/>
                </a:solidFill>
                <a:latin typeface="Calibri"/>
                <a:cs typeface="Calibri"/>
              </a:rPr>
              <a:t> </a:t>
            </a:r>
            <a:r>
              <a:rPr sz="1400" spc="125" dirty="0">
                <a:solidFill>
                  <a:srgbClr val="FFFFFF"/>
                </a:solidFill>
                <a:latin typeface="Calibri"/>
                <a:cs typeface="Calibri"/>
              </a:rPr>
              <a:t>το</a:t>
            </a:r>
            <a:r>
              <a:rPr sz="1400" spc="65" dirty="0">
                <a:solidFill>
                  <a:srgbClr val="FFFFFF"/>
                </a:solidFill>
                <a:latin typeface="Calibri"/>
                <a:cs typeface="Calibri"/>
              </a:rPr>
              <a:t> </a:t>
            </a:r>
            <a:r>
              <a:rPr sz="1400" spc="155" dirty="0">
                <a:solidFill>
                  <a:srgbClr val="FFFFFF"/>
                </a:solidFill>
                <a:latin typeface="Calibri"/>
                <a:cs typeface="Calibri"/>
              </a:rPr>
              <a:t>Δ </a:t>
            </a:r>
            <a:r>
              <a:rPr sz="1400" spc="-305" dirty="0">
                <a:solidFill>
                  <a:srgbClr val="FFFFFF"/>
                </a:solidFill>
                <a:latin typeface="Calibri"/>
                <a:cs typeface="Calibri"/>
              </a:rPr>
              <a:t> </a:t>
            </a:r>
            <a:r>
              <a:rPr sz="1400" spc="140" dirty="0">
                <a:solidFill>
                  <a:srgbClr val="FFFFFF"/>
                </a:solidFill>
                <a:latin typeface="Calibri"/>
                <a:cs typeface="Calibri"/>
              </a:rPr>
              <a:t>να</a:t>
            </a:r>
            <a:r>
              <a:rPr sz="1400" spc="55" dirty="0">
                <a:solidFill>
                  <a:srgbClr val="FFFFFF"/>
                </a:solidFill>
                <a:latin typeface="Calibri"/>
                <a:cs typeface="Calibri"/>
              </a:rPr>
              <a:t> </a:t>
            </a:r>
            <a:r>
              <a:rPr sz="1400" spc="110" dirty="0">
                <a:solidFill>
                  <a:srgbClr val="FFFFFF"/>
                </a:solidFill>
                <a:latin typeface="Calibri"/>
                <a:cs typeface="Calibri"/>
              </a:rPr>
              <a:t>είναι</a:t>
            </a:r>
            <a:r>
              <a:rPr sz="1400" spc="60" dirty="0">
                <a:solidFill>
                  <a:srgbClr val="FFFFFF"/>
                </a:solidFill>
                <a:latin typeface="Calibri"/>
                <a:cs typeface="Calibri"/>
              </a:rPr>
              <a:t> </a:t>
            </a:r>
            <a:r>
              <a:rPr sz="1400" spc="135" dirty="0">
                <a:solidFill>
                  <a:srgbClr val="FFFFFF"/>
                </a:solidFill>
                <a:latin typeface="Calibri"/>
                <a:cs typeface="Calibri"/>
              </a:rPr>
              <a:t>πολλαπλάσιο</a:t>
            </a:r>
            <a:r>
              <a:rPr sz="1400" spc="60" dirty="0">
                <a:solidFill>
                  <a:srgbClr val="FFFFFF"/>
                </a:solidFill>
                <a:latin typeface="Calibri"/>
                <a:cs typeface="Calibri"/>
              </a:rPr>
              <a:t> </a:t>
            </a:r>
            <a:r>
              <a:rPr sz="1400" spc="130" dirty="0">
                <a:solidFill>
                  <a:srgbClr val="FFFFFF"/>
                </a:solidFill>
                <a:latin typeface="Calibri"/>
                <a:cs typeface="Calibri"/>
              </a:rPr>
              <a:t>του</a:t>
            </a:r>
            <a:r>
              <a:rPr sz="1400" spc="60" dirty="0">
                <a:solidFill>
                  <a:srgbClr val="FFFFFF"/>
                </a:solidFill>
                <a:latin typeface="Calibri"/>
                <a:cs typeface="Calibri"/>
              </a:rPr>
              <a:t> </a:t>
            </a:r>
            <a:r>
              <a:rPr sz="1400" spc="145" dirty="0">
                <a:solidFill>
                  <a:srgbClr val="FFFFFF"/>
                </a:solidFill>
                <a:latin typeface="Calibri"/>
                <a:cs typeface="Calibri"/>
              </a:rPr>
              <a:t>m,</a:t>
            </a:r>
            <a:r>
              <a:rPr sz="1400" spc="60" dirty="0">
                <a:solidFill>
                  <a:srgbClr val="FFFFFF"/>
                </a:solidFill>
                <a:latin typeface="Calibri"/>
                <a:cs typeface="Calibri"/>
              </a:rPr>
              <a:t> </a:t>
            </a:r>
            <a:r>
              <a:rPr sz="1400" spc="135" dirty="0">
                <a:solidFill>
                  <a:srgbClr val="FFFFFF"/>
                </a:solidFill>
                <a:latin typeface="Calibri"/>
                <a:cs typeface="Calibri"/>
              </a:rPr>
              <a:t>του</a:t>
            </a:r>
            <a:r>
              <a:rPr sz="1400" spc="60" dirty="0">
                <a:solidFill>
                  <a:srgbClr val="FFFFFF"/>
                </a:solidFill>
                <a:latin typeface="Calibri"/>
                <a:cs typeface="Calibri"/>
              </a:rPr>
              <a:t> </a:t>
            </a:r>
            <a:r>
              <a:rPr sz="1400" spc="140" dirty="0">
                <a:solidFill>
                  <a:srgbClr val="FFFFFF"/>
                </a:solidFill>
                <a:latin typeface="Calibri"/>
                <a:cs typeface="Calibri"/>
              </a:rPr>
              <a:t>μήκους</a:t>
            </a:r>
            <a:r>
              <a:rPr sz="1400" spc="55" dirty="0">
                <a:solidFill>
                  <a:srgbClr val="FFFFFF"/>
                </a:solidFill>
                <a:latin typeface="Calibri"/>
                <a:cs typeface="Calibri"/>
              </a:rPr>
              <a:t> </a:t>
            </a:r>
            <a:r>
              <a:rPr sz="1400" spc="135" dirty="0">
                <a:solidFill>
                  <a:srgbClr val="FFFFFF"/>
                </a:solidFill>
                <a:latin typeface="Calibri"/>
                <a:cs typeface="Calibri"/>
              </a:rPr>
              <a:t>του</a:t>
            </a:r>
            <a:r>
              <a:rPr sz="1400" spc="60" dirty="0">
                <a:solidFill>
                  <a:srgbClr val="FFFFFF"/>
                </a:solidFill>
                <a:latin typeface="Calibri"/>
                <a:cs typeface="Calibri"/>
              </a:rPr>
              <a:t> </a:t>
            </a:r>
            <a:r>
              <a:rPr sz="1400" spc="114" dirty="0">
                <a:solidFill>
                  <a:srgbClr val="FFFFFF"/>
                </a:solidFill>
                <a:latin typeface="Calibri"/>
                <a:cs typeface="Calibri"/>
              </a:rPr>
              <a:t>κλειδιού.</a:t>
            </a:r>
            <a:endParaRPr sz="1400">
              <a:latin typeface="Calibri"/>
              <a:cs typeface="Calibri"/>
            </a:endParaRPr>
          </a:p>
          <a:p>
            <a:pPr>
              <a:lnSpc>
                <a:spcPct val="100000"/>
              </a:lnSpc>
              <a:spcBef>
                <a:spcPts val="45"/>
              </a:spcBef>
            </a:pPr>
            <a:endParaRPr sz="1200">
              <a:latin typeface="Calibri"/>
              <a:cs typeface="Calibri"/>
            </a:endParaRPr>
          </a:p>
          <a:p>
            <a:pPr marL="286385" indent="-273685">
              <a:lnSpc>
                <a:spcPct val="100000"/>
              </a:lnSpc>
              <a:buClr>
                <a:srgbClr val="FFBA00"/>
              </a:buClr>
              <a:buSzPct val="128571"/>
              <a:buFont typeface="Courier New"/>
              <a:buChar char="o"/>
              <a:tabLst>
                <a:tab pos="286385" algn="l"/>
              </a:tabLst>
            </a:pPr>
            <a:r>
              <a:rPr sz="1400" spc="85" dirty="0">
                <a:solidFill>
                  <a:srgbClr val="FFFFFF"/>
                </a:solidFill>
                <a:latin typeface="Calibri"/>
                <a:cs typeface="Calibri"/>
              </a:rPr>
              <a:t>Αλγόριθμοι:</a:t>
            </a:r>
            <a:endParaRPr sz="1400">
              <a:latin typeface="Calibri"/>
              <a:cs typeface="Calibri"/>
            </a:endParaRPr>
          </a:p>
          <a:p>
            <a:pPr marL="286385" indent="-273685">
              <a:lnSpc>
                <a:spcPct val="100000"/>
              </a:lnSpc>
              <a:spcBef>
                <a:spcPts val="635"/>
              </a:spcBef>
              <a:buSzPct val="128571"/>
              <a:buChar char="—"/>
              <a:tabLst>
                <a:tab pos="286385" algn="l"/>
              </a:tabLst>
            </a:pPr>
            <a:r>
              <a:rPr sz="1400" spc="95" dirty="0">
                <a:solidFill>
                  <a:srgbClr val="FFFFFF"/>
                </a:solidFill>
                <a:latin typeface="Calibri"/>
                <a:cs typeface="Calibri"/>
              </a:rPr>
              <a:t>Αναζητήστε</a:t>
            </a:r>
            <a:r>
              <a:rPr sz="1400" spc="45" dirty="0">
                <a:solidFill>
                  <a:srgbClr val="FFFFFF"/>
                </a:solidFill>
                <a:latin typeface="Calibri"/>
                <a:cs typeface="Calibri"/>
              </a:rPr>
              <a:t> </a:t>
            </a:r>
            <a:r>
              <a:rPr sz="1400" spc="95" dirty="0">
                <a:solidFill>
                  <a:srgbClr val="FFFFFF"/>
                </a:solidFill>
                <a:latin typeface="Calibri"/>
                <a:cs typeface="Calibri"/>
              </a:rPr>
              <a:t>ζεύγη</a:t>
            </a:r>
            <a:r>
              <a:rPr sz="1400" spc="45" dirty="0">
                <a:solidFill>
                  <a:srgbClr val="FFFFFF"/>
                </a:solidFill>
                <a:latin typeface="Calibri"/>
                <a:cs typeface="Calibri"/>
              </a:rPr>
              <a:t> </a:t>
            </a:r>
            <a:r>
              <a:rPr sz="1400" spc="105" dirty="0">
                <a:solidFill>
                  <a:srgbClr val="FFFFFF"/>
                </a:solidFill>
                <a:latin typeface="Calibri"/>
                <a:cs typeface="Calibri"/>
              </a:rPr>
              <a:t>πανομοιότυπων</a:t>
            </a:r>
            <a:r>
              <a:rPr sz="1400" spc="50" dirty="0">
                <a:solidFill>
                  <a:srgbClr val="FFFFFF"/>
                </a:solidFill>
                <a:latin typeface="Calibri"/>
                <a:cs typeface="Calibri"/>
              </a:rPr>
              <a:t> </a:t>
            </a:r>
            <a:r>
              <a:rPr sz="1400" spc="105" dirty="0">
                <a:solidFill>
                  <a:srgbClr val="FFFFFF"/>
                </a:solidFill>
                <a:latin typeface="Calibri"/>
                <a:cs typeface="Calibri"/>
              </a:rPr>
              <a:t>τμημάτων</a:t>
            </a:r>
            <a:r>
              <a:rPr sz="1400" spc="45" dirty="0">
                <a:solidFill>
                  <a:srgbClr val="FFFFFF"/>
                </a:solidFill>
                <a:latin typeface="Calibri"/>
                <a:cs typeface="Calibri"/>
              </a:rPr>
              <a:t> </a:t>
            </a:r>
            <a:r>
              <a:rPr sz="1400" spc="100" dirty="0">
                <a:solidFill>
                  <a:srgbClr val="FFFFFF"/>
                </a:solidFill>
                <a:latin typeface="Calibri"/>
                <a:cs typeface="Calibri"/>
              </a:rPr>
              <a:t>κατάτμησης</a:t>
            </a:r>
            <a:r>
              <a:rPr sz="1400" spc="50" dirty="0">
                <a:solidFill>
                  <a:srgbClr val="FFFFFF"/>
                </a:solidFill>
                <a:latin typeface="Calibri"/>
                <a:cs typeface="Calibri"/>
              </a:rPr>
              <a:t> </a:t>
            </a:r>
            <a:r>
              <a:rPr sz="1400" spc="100" dirty="0">
                <a:solidFill>
                  <a:srgbClr val="FFFFFF"/>
                </a:solidFill>
                <a:latin typeface="Calibri"/>
                <a:cs typeface="Calibri"/>
              </a:rPr>
              <a:t>μήκους</a:t>
            </a:r>
            <a:r>
              <a:rPr sz="1400" spc="50" dirty="0">
                <a:solidFill>
                  <a:srgbClr val="FFFFFF"/>
                </a:solidFill>
                <a:latin typeface="Calibri"/>
                <a:cs typeface="Calibri"/>
              </a:rPr>
              <a:t> </a:t>
            </a:r>
            <a:r>
              <a:rPr sz="1400" spc="95" dirty="0">
                <a:solidFill>
                  <a:srgbClr val="FFFFFF"/>
                </a:solidFill>
                <a:latin typeface="Calibri"/>
                <a:cs typeface="Calibri"/>
              </a:rPr>
              <a:t>τουλάχιστον</a:t>
            </a:r>
            <a:endParaRPr sz="1400">
              <a:latin typeface="Calibri"/>
              <a:cs typeface="Calibri"/>
            </a:endParaRPr>
          </a:p>
          <a:p>
            <a:pPr marL="286385" indent="-273685">
              <a:lnSpc>
                <a:spcPct val="100000"/>
              </a:lnSpc>
              <a:spcBef>
                <a:spcPts val="500"/>
              </a:spcBef>
              <a:buSzPct val="128571"/>
              <a:buChar char="—"/>
              <a:tabLst>
                <a:tab pos="286385" algn="l"/>
              </a:tabLst>
            </a:pPr>
            <a:r>
              <a:rPr sz="1400" spc="140" dirty="0">
                <a:solidFill>
                  <a:srgbClr val="FFFFFF"/>
                </a:solidFill>
                <a:latin typeface="Calibri"/>
                <a:cs typeface="Calibri"/>
              </a:rPr>
              <a:t>Καταγραφές</a:t>
            </a:r>
            <a:r>
              <a:rPr sz="1400" spc="60" dirty="0">
                <a:solidFill>
                  <a:srgbClr val="FFFFFF"/>
                </a:solidFill>
                <a:latin typeface="Calibri"/>
                <a:cs typeface="Calibri"/>
              </a:rPr>
              <a:t> </a:t>
            </a:r>
            <a:r>
              <a:rPr sz="1400" spc="145" dirty="0">
                <a:solidFill>
                  <a:srgbClr val="FFFFFF"/>
                </a:solidFill>
                <a:latin typeface="Calibri"/>
                <a:cs typeface="Calibri"/>
              </a:rPr>
              <a:t>αποστάσεων</a:t>
            </a:r>
            <a:r>
              <a:rPr sz="1400" spc="65" dirty="0">
                <a:solidFill>
                  <a:srgbClr val="FFFFFF"/>
                </a:solidFill>
                <a:latin typeface="Calibri"/>
                <a:cs typeface="Calibri"/>
              </a:rPr>
              <a:t> </a:t>
            </a:r>
            <a:r>
              <a:rPr sz="1400" spc="130" dirty="0">
                <a:solidFill>
                  <a:srgbClr val="FFFFFF"/>
                </a:solidFill>
                <a:latin typeface="Calibri"/>
                <a:cs typeface="Calibri"/>
              </a:rPr>
              <a:t>μεταξύ</a:t>
            </a:r>
            <a:r>
              <a:rPr sz="1400" spc="60" dirty="0">
                <a:solidFill>
                  <a:srgbClr val="FFFFFF"/>
                </a:solidFill>
                <a:latin typeface="Calibri"/>
                <a:cs typeface="Calibri"/>
              </a:rPr>
              <a:t> </a:t>
            </a:r>
            <a:r>
              <a:rPr sz="1400" spc="140" dirty="0">
                <a:solidFill>
                  <a:srgbClr val="FFFFFF"/>
                </a:solidFill>
                <a:latin typeface="Calibri"/>
                <a:cs typeface="Calibri"/>
              </a:rPr>
              <a:t>των</a:t>
            </a:r>
            <a:r>
              <a:rPr sz="1400" spc="65" dirty="0">
                <a:solidFill>
                  <a:srgbClr val="FFFFFF"/>
                </a:solidFill>
                <a:latin typeface="Calibri"/>
                <a:cs typeface="Calibri"/>
              </a:rPr>
              <a:t> </a:t>
            </a:r>
            <a:r>
              <a:rPr sz="1400" spc="145" dirty="0">
                <a:solidFill>
                  <a:srgbClr val="FFFFFF"/>
                </a:solidFill>
                <a:latin typeface="Calibri"/>
                <a:cs typeface="Calibri"/>
              </a:rPr>
              <a:t>δύο</a:t>
            </a:r>
            <a:r>
              <a:rPr sz="1400" spc="65" dirty="0">
                <a:solidFill>
                  <a:srgbClr val="FFFFFF"/>
                </a:solidFill>
                <a:latin typeface="Calibri"/>
                <a:cs typeface="Calibri"/>
              </a:rPr>
              <a:t> </a:t>
            </a:r>
            <a:r>
              <a:rPr sz="1400" spc="130" dirty="0">
                <a:solidFill>
                  <a:srgbClr val="FFFFFF"/>
                </a:solidFill>
                <a:latin typeface="Calibri"/>
                <a:cs typeface="Calibri"/>
              </a:rPr>
              <a:t>τμημάτων:</a:t>
            </a:r>
            <a:r>
              <a:rPr sz="1400" spc="60" dirty="0">
                <a:solidFill>
                  <a:srgbClr val="FFFFFF"/>
                </a:solidFill>
                <a:latin typeface="Calibri"/>
                <a:cs typeface="Calibri"/>
              </a:rPr>
              <a:t> </a:t>
            </a:r>
            <a:r>
              <a:rPr sz="1400" spc="120" dirty="0">
                <a:solidFill>
                  <a:srgbClr val="FFFFFF"/>
                </a:solidFill>
                <a:latin typeface="Calibri"/>
                <a:cs typeface="Calibri"/>
              </a:rPr>
              <a:t>Δ1,</a:t>
            </a:r>
            <a:r>
              <a:rPr sz="1400" spc="60" dirty="0">
                <a:solidFill>
                  <a:srgbClr val="FFFFFF"/>
                </a:solidFill>
                <a:latin typeface="Calibri"/>
                <a:cs typeface="Calibri"/>
              </a:rPr>
              <a:t> </a:t>
            </a:r>
            <a:r>
              <a:rPr sz="1400" spc="120" dirty="0">
                <a:solidFill>
                  <a:srgbClr val="FFFFFF"/>
                </a:solidFill>
                <a:latin typeface="Calibri"/>
                <a:cs typeface="Calibri"/>
              </a:rPr>
              <a:t>Δ2,</a:t>
            </a:r>
            <a:r>
              <a:rPr sz="1400" spc="65" dirty="0">
                <a:solidFill>
                  <a:srgbClr val="FFFFFF"/>
                </a:solidFill>
                <a:latin typeface="Calibri"/>
                <a:cs typeface="Calibri"/>
              </a:rPr>
              <a:t> </a:t>
            </a:r>
            <a:r>
              <a:rPr sz="1400" spc="70" dirty="0">
                <a:solidFill>
                  <a:srgbClr val="FFFFFF"/>
                </a:solidFill>
                <a:latin typeface="Calibri"/>
                <a:cs typeface="Calibri"/>
              </a:rPr>
              <a:t>...</a:t>
            </a:r>
            <a:endParaRPr sz="1400">
              <a:latin typeface="Calibri"/>
              <a:cs typeface="Calibri"/>
            </a:endParaRPr>
          </a:p>
          <a:p>
            <a:pPr marL="286385" indent="-273685">
              <a:lnSpc>
                <a:spcPct val="100000"/>
              </a:lnSpc>
              <a:spcBef>
                <a:spcPts val="495"/>
              </a:spcBef>
              <a:buSzPct val="128571"/>
              <a:buChar char="—"/>
              <a:tabLst>
                <a:tab pos="286385" algn="l"/>
              </a:tabLst>
            </a:pPr>
            <a:r>
              <a:rPr sz="1400" spc="160" dirty="0">
                <a:solidFill>
                  <a:srgbClr val="FFFFFF"/>
                </a:solidFill>
                <a:latin typeface="Calibri"/>
                <a:cs typeface="Calibri"/>
              </a:rPr>
              <a:t>το</a:t>
            </a:r>
            <a:r>
              <a:rPr sz="1400" spc="65" dirty="0">
                <a:solidFill>
                  <a:srgbClr val="FFFFFF"/>
                </a:solidFill>
                <a:latin typeface="Calibri"/>
                <a:cs typeface="Calibri"/>
              </a:rPr>
              <a:t> </a:t>
            </a:r>
            <a:r>
              <a:rPr sz="1400" spc="280" dirty="0">
                <a:solidFill>
                  <a:srgbClr val="FFFFFF"/>
                </a:solidFill>
                <a:latin typeface="Calibri"/>
                <a:cs typeface="Calibri"/>
              </a:rPr>
              <a:t>m</a:t>
            </a:r>
            <a:r>
              <a:rPr sz="1400" spc="65" dirty="0">
                <a:solidFill>
                  <a:srgbClr val="FFFFFF"/>
                </a:solidFill>
                <a:latin typeface="Calibri"/>
                <a:cs typeface="Calibri"/>
              </a:rPr>
              <a:t> </a:t>
            </a:r>
            <a:r>
              <a:rPr sz="1400" spc="140" dirty="0">
                <a:solidFill>
                  <a:srgbClr val="FFFFFF"/>
                </a:solidFill>
                <a:latin typeface="Calibri"/>
                <a:cs typeface="Calibri"/>
              </a:rPr>
              <a:t>διαιρεί</a:t>
            </a:r>
            <a:r>
              <a:rPr sz="1400" spc="70" dirty="0">
                <a:solidFill>
                  <a:srgbClr val="FFFFFF"/>
                </a:solidFill>
                <a:latin typeface="Calibri"/>
                <a:cs typeface="Calibri"/>
              </a:rPr>
              <a:t> </a:t>
            </a:r>
            <a:r>
              <a:rPr sz="1400" spc="160" dirty="0">
                <a:solidFill>
                  <a:srgbClr val="FFFFFF"/>
                </a:solidFill>
                <a:latin typeface="Calibri"/>
                <a:cs typeface="Calibri"/>
              </a:rPr>
              <a:t>το</a:t>
            </a:r>
            <a:r>
              <a:rPr sz="1400" spc="65" dirty="0">
                <a:solidFill>
                  <a:srgbClr val="FFFFFF"/>
                </a:solidFill>
                <a:latin typeface="Calibri"/>
                <a:cs typeface="Calibri"/>
              </a:rPr>
              <a:t> </a:t>
            </a:r>
            <a:r>
              <a:rPr sz="1400" spc="150" dirty="0">
                <a:solidFill>
                  <a:srgbClr val="FFFFFF"/>
                </a:solidFill>
                <a:latin typeface="Calibri"/>
                <a:cs typeface="Calibri"/>
              </a:rPr>
              <a:t>gcd(Δ1,</a:t>
            </a:r>
            <a:r>
              <a:rPr sz="1400" spc="70" dirty="0">
                <a:solidFill>
                  <a:srgbClr val="FFFFFF"/>
                </a:solidFill>
                <a:latin typeface="Calibri"/>
                <a:cs typeface="Calibri"/>
              </a:rPr>
              <a:t> </a:t>
            </a:r>
            <a:r>
              <a:rPr sz="1400" spc="150" dirty="0">
                <a:solidFill>
                  <a:srgbClr val="FFFFFF"/>
                </a:solidFill>
                <a:latin typeface="Calibri"/>
                <a:cs typeface="Calibri"/>
              </a:rPr>
              <a:t>Δ2,</a:t>
            </a:r>
            <a:r>
              <a:rPr sz="1400" spc="70" dirty="0">
                <a:solidFill>
                  <a:srgbClr val="FFFFFF"/>
                </a:solidFill>
                <a:latin typeface="Calibri"/>
                <a:cs typeface="Calibri"/>
              </a:rPr>
              <a:t> </a:t>
            </a:r>
            <a:r>
              <a:rPr sz="1400" spc="90" dirty="0">
                <a:solidFill>
                  <a:srgbClr val="FFFFFF"/>
                </a:solidFill>
                <a:latin typeface="Calibri"/>
                <a:cs typeface="Calibri"/>
              </a:rPr>
              <a:t>...)</a:t>
            </a:r>
            <a:endParaRPr sz="1400">
              <a:latin typeface="Calibri"/>
              <a:cs typeface="Calibri"/>
            </a:endParaRPr>
          </a:p>
        </p:txBody>
      </p:sp>
      <p:pic>
        <p:nvPicPr>
          <p:cNvPr id="5" name="object 5"/>
          <p:cNvPicPr/>
          <p:nvPr/>
        </p:nvPicPr>
        <p:blipFill>
          <a:blip r:embed="rId2" cstate="print"/>
          <a:stretch>
            <a:fillRect/>
          </a:stretch>
        </p:blipFill>
        <p:spPr>
          <a:xfrm>
            <a:off x="7119937" y="5466397"/>
            <a:ext cx="1530032" cy="612140"/>
          </a:xfrm>
          <a:prstGeom prst="rect">
            <a:avLst/>
          </a:prstGeom>
        </p:spPr>
      </p:pic>
      <p:sp>
        <p:nvSpPr>
          <p:cNvPr id="6" name="object 6"/>
          <p:cNvSpPr txBox="1"/>
          <p:nvPr/>
        </p:nvSpPr>
        <p:spPr>
          <a:xfrm>
            <a:off x="10889615" y="5655564"/>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5</a:t>
            </a:r>
            <a:endParaRPr sz="1100">
              <a:latin typeface="Arial"/>
              <a:cs typeface="Aria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908347" y="6164579"/>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latin typeface="Arial"/>
                <a:cs typeface="Arial"/>
              </a:rPr>
              <a:t>1</a:t>
            </a:r>
            <a:r>
              <a:rPr sz="1100" dirty="0">
                <a:latin typeface="Arial"/>
                <a:cs typeface="Arial"/>
              </a:rPr>
              <a:t>6</a:t>
            </a:r>
            <a:endParaRPr sz="1100">
              <a:latin typeface="Arial"/>
              <a:cs typeface="Arial"/>
            </a:endParaRPr>
          </a:p>
        </p:txBody>
      </p:sp>
      <p:sp>
        <p:nvSpPr>
          <p:cNvPr id="3" name="object 3"/>
          <p:cNvSpPr txBox="1">
            <a:spLocks noGrp="1"/>
          </p:cNvSpPr>
          <p:nvPr>
            <p:ph type="title"/>
          </p:nvPr>
        </p:nvSpPr>
        <p:spPr>
          <a:xfrm>
            <a:off x="875030" y="739775"/>
            <a:ext cx="5352415" cy="459740"/>
          </a:xfrm>
          <a:prstGeom prst="rect">
            <a:avLst/>
          </a:prstGeom>
        </p:spPr>
        <p:txBody>
          <a:bodyPr vert="horz" wrap="square" lIns="0" tIns="12700" rIns="0" bIns="0" rtlCol="0">
            <a:spAutoFit/>
          </a:bodyPr>
          <a:lstStyle/>
          <a:p>
            <a:pPr marL="12700">
              <a:lnSpc>
                <a:spcPct val="100000"/>
              </a:lnSpc>
              <a:spcBef>
                <a:spcPts val="100"/>
              </a:spcBef>
            </a:pPr>
            <a:r>
              <a:rPr spc="130" dirty="0"/>
              <a:t>Παράδειγμα</a:t>
            </a:r>
            <a:r>
              <a:rPr spc="60" dirty="0"/>
              <a:t> </a:t>
            </a:r>
            <a:r>
              <a:rPr spc="120" dirty="0"/>
              <a:t>της</a:t>
            </a:r>
            <a:r>
              <a:rPr spc="100" dirty="0"/>
              <a:t> </a:t>
            </a:r>
            <a:r>
              <a:rPr spc="110" dirty="0"/>
              <a:t>δοκιμής</a:t>
            </a:r>
            <a:r>
              <a:rPr spc="40" dirty="0"/>
              <a:t> </a:t>
            </a:r>
            <a:r>
              <a:rPr spc="125" dirty="0"/>
              <a:t>Kasisky</a:t>
            </a:r>
          </a:p>
        </p:txBody>
      </p:sp>
      <p:sp>
        <p:nvSpPr>
          <p:cNvPr id="5" name="object 5"/>
          <p:cNvSpPr txBox="1"/>
          <p:nvPr/>
        </p:nvSpPr>
        <p:spPr>
          <a:xfrm>
            <a:off x="675005" y="3636962"/>
            <a:ext cx="9469755" cy="527050"/>
          </a:xfrm>
          <a:prstGeom prst="rect">
            <a:avLst/>
          </a:prstGeom>
        </p:spPr>
        <p:txBody>
          <a:bodyPr vert="horz" wrap="square" lIns="0" tIns="12700" rIns="0" bIns="0" rtlCol="0">
            <a:spAutoFit/>
          </a:bodyPr>
          <a:lstStyle/>
          <a:p>
            <a:pPr marL="104139" marR="5080" indent="-91440">
              <a:lnSpc>
                <a:spcPct val="100000"/>
              </a:lnSpc>
              <a:spcBef>
                <a:spcPts val="100"/>
              </a:spcBef>
            </a:pPr>
            <a:r>
              <a:rPr sz="1100" spc="85" dirty="0">
                <a:latin typeface="Calibri"/>
                <a:cs typeface="Calibri"/>
              </a:rPr>
              <a:t>Τα </a:t>
            </a:r>
            <a:r>
              <a:rPr sz="1100" spc="80" dirty="0">
                <a:latin typeface="Calibri"/>
                <a:cs typeface="Calibri"/>
              </a:rPr>
              <a:t>επαναλαμβανόμενα </a:t>
            </a:r>
            <a:r>
              <a:rPr sz="1100" spc="75" dirty="0">
                <a:latin typeface="Calibri"/>
                <a:cs typeface="Calibri"/>
              </a:rPr>
              <a:t>μοτίβα (συμβολοσειρές </a:t>
            </a:r>
            <a:r>
              <a:rPr sz="1100" spc="80" dirty="0">
                <a:latin typeface="Calibri"/>
                <a:cs typeface="Calibri"/>
              </a:rPr>
              <a:t>μήκους </a:t>
            </a:r>
            <a:r>
              <a:rPr sz="1100" spc="85" dirty="0">
                <a:latin typeface="Calibri"/>
                <a:cs typeface="Calibri"/>
              </a:rPr>
              <a:t>3 ή </a:t>
            </a:r>
            <a:r>
              <a:rPr sz="1100" spc="75" dirty="0">
                <a:latin typeface="Calibri"/>
                <a:cs typeface="Calibri"/>
              </a:rPr>
              <a:t>περισσότερων) στο </a:t>
            </a:r>
            <a:r>
              <a:rPr sz="1100" spc="80" dirty="0">
                <a:latin typeface="Calibri"/>
                <a:cs typeface="Calibri"/>
              </a:rPr>
              <a:t>κρυπτογράφημα </a:t>
            </a:r>
            <a:r>
              <a:rPr sz="1100" spc="65" dirty="0">
                <a:latin typeface="Calibri"/>
                <a:cs typeface="Calibri"/>
              </a:rPr>
              <a:t>είναι </a:t>
            </a:r>
            <a:r>
              <a:rPr sz="1100" spc="75" dirty="0">
                <a:latin typeface="Calibri"/>
                <a:cs typeface="Calibri"/>
              </a:rPr>
              <a:t>πιθανό </a:t>
            </a:r>
            <a:r>
              <a:rPr sz="1100" spc="80" dirty="0">
                <a:latin typeface="Calibri"/>
                <a:cs typeface="Calibri"/>
              </a:rPr>
              <a:t>να </a:t>
            </a:r>
            <a:r>
              <a:rPr sz="1100" spc="70" dirty="0">
                <a:latin typeface="Calibri"/>
                <a:cs typeface="Calibri"/>
              </a:rPr>
              <a:t>οφείλονται </a:t>
            </a:r>
            <a:r>
              <a:rPr sz="1100" spc="75" dirty="0">
                <a:latin typeface="Calibri"/>
                <a:cs typeface="Calibri"/>
              </a:rPr>
              <a:t>σε </a:t>
            </a:r>
            <a:r>
              <a:rPr sz="1100" spc="80" dirty="0">
                <a:latin typeface="Calibri"/>
                <a:cs typeface="Calibri"/>
              </a:rPr>
              <a:t> επαναλαμβανόμενες</a:t>
            </a:r>
            <a:r>
              <a:rPr sz="1100" spc="45" dirty="0">
                <a:latin typeface="Calibri"/>
                <a:cs typeface="Calibri"/>
              </a:rPr>
              <a:t> </a:t>
            </a:r>
            <a:r>
              <a:rPr sz="1100" spc="75" dirty="0">
                <a:latin typeface="Calibri"/>
                <a:cs typeface="Calibri"/>
              </a:rPr>
              <a:t>συμβολοσειρές</a:t>
            </a:r>
            <a:r>
              <a:rPr sz="1100" spc="50" dirty="0">
                <a:latin typeface="Calibri"/>
                <a:cs typeface="Calibri"/>
              </a:rPr>
              <a:t> </a:t>
            </a:r>
            <a:r>
              <a:rPr sz="1100" spc="85" dirty="0">
                <a:latin typeface="Calibri"/>
                <a:cs typeface="Calibri"/>
              </a:rPr>
              <a:t>απλού</a:t>
            </a:r>
            <a:r>
              <a:rPr sz="1100" spc="55" dirty="0">
                <a:latin typeface="Calibri"/>
                <a:cs typeface="Calibri"/>
              </a:rPr>
              <a:t> </a:t>
            </a:r>
            <a:r>
              <a:rPr sz="1100" spc="70" dirty="0">
                <a:latin typeface="Calibri"/>
                <a:cs typeface="Calibri"/>
              </a:rPr>
              <a:t>κειμένου</a:t>
            </a:r>
            <a:r>
              <a:rPr sz="1100" spc="45" dirty="0">
                <a:latin typeface="Calibri"/>
                <a:cs typeface="Calibri"/>
              </a:rPr>
              <a:t> </a:t>
            </a:r>
            <a:r>
              <a:rPr sz="1100" spc="85" dirty="0">
                <a:latin typeface="Calibri"/>
                <a:cs typeface="Calibri"/>
              </a:rPr>
              <a:t>που</a:t>
            </a:r>
            <a:r>
              <a:rPr sz="1100" spc="55" dirty="0">
                <a:latin typeface="Calibri"/>
                <a:cs typeface="Calibri"/>
              </a:rPr>
              <a:t> </a:t>
            </a:r>
            <a:r>
              <a:rPr sz="1100" spc="75" dirty="0">
                <a:latin typeface="Calibri"/>
                <a:cs typeface="Calibri"/>
              </a:rPr>
              <a:t>κρυπτογραφούνται</a:t>
            </a:r>
            <a:r>
              <a:rPr sz="1100" spc="50" dirty="0">
                <a:latin typeface="Calibri"/>
                <a:cs typeface="Calibri"/>
              </a:rPr>
              <a:t> </a:t>
            </a:r>
            <a:r>
              <a:rPr sz="1100" spc="80" dirty="0">
                <a:latin typeface="Calibri"/>
                <a:cs typeface="Calibri"/>
              </a:rPr>
              <a:t>με</a:t>
            </a:r>
            <a:r>
              <a:rPr sz="1100" spc="50" dirty="0">
                <a:latin typeface="Calibri"/>
                <a:cs typeface="Calibri"/>
              </a:rPr>
              <a:t> </a:t>
            </a:r>
            <a:r>
              <a:rPr sz="1100" spc="75" dirty="0">
                <a:latin typeface="Calibri"/>
                <a:cs typeface="Calibri"/>
              </a:rPr>
              <a:t>συμβολοσειρές</a:t>
            </a:r>
            <a:r>
              <a:rPr sz="1100" spc="55" dirty="0">
                <a:latin typeface="Calibri"/>
                <a:cs typeface="Calibri"/>
              </a:rPr>
              <a:t> </a:t>
            </a:r>
            <a:r>
              <a:rPr sz="1100" spc="65" dirty="0">
                <a:latin typeface="Calibri"/>
                <a:cs typeface="Calibri"/>
              </a:rPr>
              <a:t>κλειδιών-</a:t>
            </a:r>
            <a:r>
              <a:rPr sz="1100" spc="50" dirty="0">
                <a:latin typeface="Calibri"/>
                <a:cs typeface="Calibri"/>
              </a:rPr>
              <a:t> </a:t>
            </a:r>
            <a:r>
              <a:rPr sz="1100" spc="75" dirty="0">
                <a:latin typeface="Calibri"/>
                <a:cs typeface="Calibri"/>
              </a:rPr>
              <a:t>συνεπώς,</a:t>
            </a:r>
            <a:r>
              <a:rPr sz="1100" spc="50" dirty="0">
                <a:latin typeface="Calibri"/>
                <a:cs typeface="Calibri"/>
              </a:rPr>
              <a:t> </a:t>
            </a:r>
            <a:r>
              <a:rPr sz="1100" spc="85" dirty="0">
                <a:latin typeface="Calibri"/>
                <a:cs typeface="Calibri"/>
              </a:rPr>
              <a:t>η</a:t>
            </a:r>
            <a:r>
              <a:rPr sz="1100" spc="50" dirty="0">
                <a:latin typeface="Calibri"/>
                <a:cs typeface="Calibri"/>
              </a:rPr>
              <a:t> </a:t>
            </a:r>
            <a:r>
              <a:rPr sz="1100" spc="80" dirty="0">
                <a:latin typeface="Calibri"/>
                <a:cs typeface="Calibri"/>
              </a:rPr>
              <a:t>διαφορά</a:t>
            </a:r>
            <a:r>
              <a:rPr sz="1100" spc="60" dirty="0">
                <a:latin typeface="Calibri"/>
                <a:cs typeface="Calibri"/>
              </a:rPr>
              <a:t> </a:t>
            </a:r>
            <a:r>
              <a:rPr sz="1100" spc="80" dirty="0">
                <a:latin typeface="Calibri"/>
                <a:cs typeface="Calibri"/>
              </a:rPr>
              <a:t>θέσης</a:t>
            </a:r>
            <a:r>
              <a:rPr sz="1100" spc="45" dirty="0">
                <a:latin typeface="Calibri"/>
                <a:cs typeface="Calibri"/>
              </a:rPr>
              <a:t> </a:t>
            </a:r>
            <a:r>
              <a:rPr sz="1100" spc="75" dirty="0">
                <a:latin typeface="Calibri"/>
                <a:cs typeface="Calibri"/>
              </a:rPr>
              <a:t>πρέπει </a:t>
            </a:r>
            <a:r>
              <a:rPr sz="1100" spc="-235" dirty="0">
                <a:latin typeface="Calibri"/>
                <a:cs typeface="Calibri"/>
              </a:rPr>
              <a:t> </a:t>
            </a:r>
            <a:r>
              <a:rPr sz="1100" spc="80" dirty="0">
                <a:latin typeface="Calibri"/>
                <a:cs typeface="Calibri"/>
              </a:rPr>
              <a:t>να</a:t>
            </a:r>
            <a:r>
              <a:rPr sz="1100" spc="30" dirty="0">
                <a:latin typeface="Calibri"/>
                <a:cs typeface="Calibri"/>
              </a:rPr>
              <a:t> </a:t>
            </a:r>
            <a:r>
              <a:rPr sz="1100" spc="65" dirty="0">
                <a:latin typeface="Calibri"/>
                <a:cs typeface="Calibri"/>
              </a:rPr>
              <a:t>είναι</a:t>
            </a:r>
            <a:r>
              <a:rPr sz="1100" spc="35" dirty="0">
                <a:latin typeface="Calibri"/>
                <a:cs typeface="Calibri"/>
              </a:rPr>
              <a:t> </a:t>
            </a:r>
            <a:r>
              <a:rPr sz="1100" spc="80" dirty="0">
                <a:latin typeface="Calibri"/>
                <a:cs typeface="Calibri"/>
              </a:rPr>
              <a:t>πολλαπλάσιο</a:t>
            </a:r>
            <a:r>
              <a:rPr sz="1100" spc="40" dirty="0">
                <a:latin typeface="Calibri"/>
                <a:cs typeface="Calibri"/>
              </a:rPr>
              <a:t> </a:t>
            </a:r>
            <a:r>
              <a:rPr sz="1100" spc="75" dirty="0">
                <a:latin typeface="Calibri"/>
                <a:cs typeface="Calibri"/>
              </a:rPr>
              <a:t>του</a:t>
            </a:r>
            <a:r>
              <a:rPr sz="1100" spc="35" dirty="0">
                <a:latin typeface="Calibri"/>
                <a:cs typeface="Calibri"/>
              </a:rPr>
              <a:t> </a:t>
            </a:r>
            <a:r>
              <a:rPr sz="1100" spc="80" dirty="0">
                <a:latin typeface="Calibri"/>
                <a:cs typeface="Calibri"/>
              </a:rPr>
              <a:t>μήκους</a:t>
            </a:r>
            <a:r>
              <a:rPr sz="1100" spc="30" dirty="0">
                <a:latin typeface="Calibri"/>
                <a:cs typeface="Calibri"/>
              </a:rPr>
              <a:t> </a:t>
            </a:r>
            <a:r>
              <a:rPr sz="1100" spc="75" dirty="0">
                <a:latin typeface="Calibri"/>
                <a:cs typeface="Calibri"/>
              </a:rPr>
              <a:t>του</a:t>
            </a:r>
            <a:r>
              <a:rPr sz="1100" spc="35" dirty="0">
                <a:latin typeface="Calibri"/>
                <a:cs typeface="Calibri"/>
              </a:rPr>
              <a:t> </a:t>
            </a:r>
            <a:r>
              <a:rPr sz="1100" spc="65" dirty="0">
                <a:latin typeface="Calibri"/>
                <a:cs typeface="Calibri"/>
              </a:rPr>
              <a:t>κλειδιού.</a:t>
            </a:r>
            <a:endParaRPr sz="1100">
              <a:latin typeface="Calibri"/>
              <a:cs typeface="Calibri"/>
            </a:endParaRPr>
          </a:p>
        </p:txBody>
      </p:sp>
      <p:pic>
        <p:nvPicPr>
          <p:cNvPr id="6" name="object 6"/>
          <p:cNvPicPr/>
          <p:nvPr/>
        </p:nvPicPr>
        <p:blipFill>
          <a:blip r:embed="rId2" cstate="print"/>
          <a:stretch>
            <a:fillRect/>
          </a:stretch>
        </p:blipFill>
        <p:spPr>
          <a:xfrm>
            <a:off x="8614092" y="6143307"/>
            <a:ext cx="1530032" cy="612140"/>
          </a:xfrm>
          <a:prstGeom prst="rect">
            <a:avLst/>
          </a:prstGeom>
        </p:spPr>
      </p:pic>
      <p:sp>
        <p:nvSpPr>
          <p:cNvPr id="8" name="TextBox 7">
            <a:extLst>
              <a:ext uri="{FF2B5EF4-FFF2-40B4-BE49-F238E27FC236}">
                <a16:creationId xmlns:a16="http://schemas.microsoft.com/office/drawing/2014/main" id="{8F1EC35D-5D00-6805-BAEA-0481489B9E4F}"/>
              </a:ext>
            </a:extLst>
          </p:cNvPr>
          <p:cNvSpPr txBox="1"/>
          <p:nvPr/>
        </p:nvSpPr>
        <p:spPr>
          <a:xfrm>
            <a:off x="990600" y="1956573"/>
            <a:ext cx="7848600" cy="923330"/>
          </a:xfrm>
          <a:prstGeom prst="rect">
            <a:avLst/>
          </a:prstGeom>
          <a:noFill/>
        </p:spPr>
        <p:txBody>
          <a:bodyPr wrap="square">
            <a:spAutoFit/>
          </a:bodyPr>
          <a:lstStyle/>
          <a:p>
            <a:pPr algn="l"/>
            <a:r>
              <a:rPr lang="pt-BR" sz="1800" b="0" i="0" u="none" strike="noStrike" baseline="0" dirty="0">
                <a:latin typeface="CenturyGothic"/>
              </a:rPr>
              <a:t>Key    </a:t>
            </a:r>
            <a:r>
              <a:rPr lang="pt-BR" sz="1800" b="0" i="0" u="none" strike="noStrike" baseline="0" dirty="0">
                <a:latin typeface="CourierNewPSMT"/>
              </a:rPr>
              <a:t>K I N G K I N G K I N G K I N G K I N G K I N G</a:t>
            </a:r>
          </a:p>
          <a:p>
            <a:pPr algn="l"/>
            <a:r>
              <a:rPr lang="pt-BR" sz="1800" b="0" i="0" u="none" strike="noStrike" baseline="0" dirty="0">
                <a:latin typeface="CenturyGothic"/>
              </a:rPr>
              <a:t>PT     </a:t>
            </a:r>
            <a:r>
              <a:rPr lang="pt-BR" sz="1800" b="0" i="0" u="none" strike="noStrike" baseline="0" dirty="0">
                <a:latin typeface="CourierNewPSMT"/>
              </a:rPr>
              <a:t>t h e s u n a n d t h e m a n i n t h e m o o n</a:t>
            </a:r>
          </a:p>
          <a:p>
            <a:pPr algn="l"/>
            <a:r>
              <a:rPr lang="pl-PL" sz="1800" b="0" i="0" u="none" strike="noStrike" baseline="0" dirty="0">
                <a:latin typeface="CenturyGothic"/>
              </a:rPr>
              <a:t>CT </a:t>
            </a:r>
            <a:r>
              <a:rPr lang="en-US" sz="1800" b="0" i="0" u="none" strike="noStrike" baseline="0" dirty="0">
                <a:latin typeface="CenturyGothic"/>
              </a:rPr>
              <a:t>    </a:t>
            </a:r>
            <a:r>
              <a:rPr lang="pl-PL" sz="1800" b="0" i="0" u="none" strike="noStrike" baseline="0" dirty="0">
                <a:latin typeface="CourierNewPSMT"/>
              </a:rPr>
              <a:t>D P R Y E V N T N B U K W I A O X B U K W W B T</a:t>
            </a:r>
            <a:endParaRPr lang="el-GR"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1225550"/>
            <a:ext cx="2186305" cy="459740"/>
          </a:xfrm>
          <a:prstGeom prst="rect">
            <a:avLst/>
          </a:prstGeom>
        </p:spPr>
        <p:txBody>
          <a:bodyPr vert="horz" wrap="square" lIns="0" tIns="12700" rIns="0" bIns="0" rtlCol="0">
            <a:spAutoFit/>
          </a:bodyPr>
          <a:lstStyle/>
          <a:p>
            <a:pPr marL="12700">
              <a:lnSpc>
                <a:spcPct val="100000"/>
              </a:lnSpc>
              <a:spcBef>
                <a:spcPts val="100"/>
              </a:spcBef>
            </a:pPr>
            <a:r>
              <a:rPr spc="30" dirty="0"/>
              <a:t>One-Time</a:t>
            </a:r>
            <a:r>
              <a:rPr spc="10" dirty="0"/>
              <a:t> </a:t>
            </a:r>
            <a:r>
              <a:rPr spc="-20" dirty="0"/>
              <a:t>Pad</a:t>
            </a:r>
          </a:p>
        </p:txBody>
      </p:sp>
      <p:sp>
        <p:nvSpPr>
          <p:cNvPr id="3" name="object 3"/>
          <p:cNvSpPr txBox="1"/>
          <p:nvPr/>
        </p:nvSpPr>
        <p:spPr>
          <a:xfrm>
            <a:off x="708024" y="2190432"/>
            <a:ext cx="9045575" cy="2231380"/>
          </a:xfrm>
          <a:prstGeom prst="rect">
            <a:avLst/>
          </a:prstGeom>
        </p:spPr>
        <p:txBody>
          <a:bodyPr vert="horz" wrap="square" lIns="0" tIns="0" rIns="0" bIns="0" rtlCol="0">
            <a:spAutoFit/>
          </a:bodyPr>
          <a:lstStyle/>
          <a:p>
            <a:pPr marL="297815" indent="-285115">
              <a:lnSpc>
                <a:spcPts val="1480"/>
              </a:lnSpc>
              <a:buClr>
                <a:srgbClr val="FFBA00"/>
              </a:buClr>
              <a:buSzPct val="127272"/>
              <a:buFont typeface="Courier New"/>
              <a:buChar char="o"/>
              <a:tabLst>
                <a:tab pos="297180" algn="l"/>
                <a:tab pos="297815" algn="l"/>
              </a:tabLst>
            </a:pPr>
            <a:r>
              <a:rPr sz="1600" spc="75" dirty="0">
                <a:latin typeface="Calibri"/>
                <a:cs typeface="Calibri"/>
              </a:rPr>
              <a:t>Σταθεροποίηση</a:t>
            </a:r>
            <a:r>
              <a:rPr sz="1600" spc="45" dirty="0">
                <a:latin typeface="Calibri"/>
                <a:cs typeface="Calibri"/>
              </a:rPr>
              <a:t> </a:t>
            </a:r>
            <a:r>
              <a:rPr sz="1600" spc="70" dirty="0">
                <a:latin typeface="Calibri"/>
                <a:cs typeface="Calibri"/>
              </a:rPr>
              <a:t>της</a:t>
            </a:r>
            <a:r>
              <a:rPr sz="1600" spc="45" dirty="0">
                <a:latin typeface="Calibri"/>
                <a:cs typeface="Calibri"/>
              </a:rPr>
              <a:t> </a:t>
            </a:r>
            <a:r>
              <a:rPr sz="1600" spc="75" dirty="0">
                <a:latin typeface="Calibri"/>
                <a:cs typeface="Calibri"/>
              </a:rPr>
              <a:t>ευπάθειας</a:t>
            </a:r>
            <a:r>
              <a:rPr sz="1600" spc="50" dirty="0">
                <a:latin typeface="Calibri"/>
                <a:cs typeface="Calibri"/>
              </a:rPr>
              <a:t> </a:t>
            </a:r>
            <a:r>
              <a:rPr sz="1600" spc="75" dirty="0">
                <a:latin typeface="Calibri"/>
                <a:cs typeface="Calibri"/>
              </a:rPr>
              <a:t>του</a:t>
            </a:r>
            <a:r>
              <a:rPr sz="1600" spc="50" dirty="0">
                <a:latin typeface="Calibri"/>
                <a:cs typeface="Calibri"/>
              </a:rPr>
              <a:t> </a:t>
            </a:r>
            <a:r>
              <a:rPr sz="1600" spc="80" dirty="0">
                <a:latin typeface="Calibri"/>
                <a:cs typeface="Calibri"/>
              </a:rPr>
              <a:t>κρυπτογραφήματος</a:t>
            </a:r>
            <a:r>
              <a:rPr sz="1600" spc="45" dirty="0">
                <a:latin typeface="Calibri"/>
                <a:cs typeface="Calibri"/>
              </a:rPr>
              <a:t> </a:t>
            </a:r>
            <a:r>
              <a:rPr sz="1600" spc="70" dirty="0">
                <a:latin typeface="Calibri"/>
                <a:cs typeface="Calibri"/>
              </a:rPr>
              <a:t>Vigenere</a:t>
            </a:r>
            <a:r>
              <a:rPr sz="1600" spc="50" dirty="0">
                <a:latin typeface="Calibri"/>
                <a:cs typeface="Calibri"/>
              </a:rPr>
              <a:t> </a:t>
            </a:r>
            <a:r>
              <a:rPr sz="1600" spc="80" dirty="0">
                <a:latin typeface="Calibri"/>
                <a:cs typeface="Calibri"/>
              </a:rPr>
              <a:t>με</a:t>
            </a:r>
            <a:r>
              <a:rPr sz="1600" spc="40" dirty="0">
                <a:latin typeface="Calibri"/>
                <a:cs typeface="Calibri"/>
              </a:rPr>
              <a:t> </a:t>
            </a:r>
            <a:r>
              <a:rPr sz="1600" spc="70" dirty="0">
                <a:latin typeface="Calibri"/>
                <a:cs typeface="Calibri"/>
              </a:rPr>
              <a:t>τη</a:t>
            </a:r>
            <a:r>
              <a:rPr sz="1600" spc="50" dirty="0">
                <a:latin typeface="Calibri"/>
                <a:cs typeface="Calibri"/>
              </a:rPr>
              <a:t> </a:t>
            </a:r>
            <a:r>
              <a:rPr sz="1600" spc="80" dirty="0">
                <a:latin typeface="Calibri"/>
                <a:cs typeface="Calibri"/>
              </a:rPr>
              <a:t>χρήση</a:t>
            </a:r>
            <a:r>
              <a:rPr sz="1600" spc="50" dirty="0">
                <a:latin typeface="Calibri"/>
                <a:cs typeface="Calibri"/>
              </a:rPr>
              <a:t> </a:t>
            </a:r>
            <a:r>
              <a:rPr sz="1600" spc="80" dirty="0">
                <a:latin typeface="Calibri"/>
                <a:cs typeface="Calibri"/>
              </a:rPr>
              <a:t>πολύ</a:t>
            </a:r>
            <a:r>
              <a:rPr sz="1600" spc="50" dirty="0">
                <a:latin typeface="Calibri"/>
                <a:cs typeface="Calibri"/>
              </a:rPr>
              <a:t> </a:t>
            </a:r>
            <a:r>
              <a:rPr sz="1600" spc="80" dirty="0">
                <a:latin typeface="Calibri"/>
                <a:cs typeface="Calibri"/>
              </a:rPr>
              <a:t>μεγάλων</a:t>
            </a:r>
            <a:r>
              <a:rPr sz="1600" spc="50" dirty="0">
                <a:latin typeface="Calibri"/>
                <a:cs typeface="Calibri"/>
              </a:rPr>
              <a:t> κλειδιών</a:t>
            </a:r>
            <a:endParaRPr sz="1600" dirty="0">
              <a:latin typeface="Calibri"/>
              <a:cs typeface="Calibri"/>
            </a:endParaRPr>
          </a:p>
          <a:p>
            <a:pPr>
              <a:lnSpc>
                <a:spcPct val="100000"/>
              </a:lnSpc>
              <a:spcBef>
                <a:spcPts val="30"/>
              </a:spcBef>
              <a:buClr>
                <a:srgbClr val="FFBA00"/>
              </a:buClr>
              <a:buFont typeface="Courier New"/>
              <a:buChar char="o"/>
            </a:pPr>
            <a:endParaRPr sz="2400" dirty="0">
              <a:latin typeface="Calibri"/>
              <a:cs typeface="Calibri"/>
            </a:endParaRPr>
          </a:p>
          <a:p>
            <a:pPr marL="297815" indent="-285115">
              <a:lnSpc>
                <a:spcPct val="100000"/>
              </a:lnSpc>
              <a:spcBef>
                <a:spcPts val="5"/>
              </a:spcBef>
              <a:buClr>
                <a:srgbClr val="FFBA00"/>
              </a:buClr>
              <a:buSzPct val="127272"/>
              <a:buFont typeface="Courier New"/>
              <a:buChar char="o"/>
              <a:tabLst>
                <a:tab pos="297180" algn="l"/>
                <a:tab pos="297815" algn="l"/>
              </a:tabLst>
            </a:pPr>
            <a:r>
              <a:rPr sz="1600" spc="80" dirty="0">
                <a:latin typeface="Calibri"/>
                <a:cs typeface="Calibri"/>
              </a:rPr>
              <a:t>Το</a:t>
            </a:r>
            <a:r>
              <a:rPr sz="1600" spc="35" dirty="0">
                <a:latin typeface="Calibri"/>
                <a:cs typeface="Calibri"/>
              </a:rPr>
              <a:t> </a:t>
            </a:r>
            <a:r>
              <a:rPr sz="1600" spc="65" dirty="0">
                <a:latin typeface="Calibri"/>
                <a:cs typeface="Calibri"/>
              </a:rPr>
              <a:t>κλειδί</a:t>
            </a:r>
            <a:r>
              <a:rPr sz="1600" spc="35" dirty="0">
                <a:latin typeface="Calibri"/>
                <a:cs typeface="Calibri"/>
              </a:rPr>
              <a:t> </a:t>
            </a:r>
            <a:r>
              <a:rPr sz="1600" spc="65" dirty="0">
                <a:latin typeface="Calibri"/>
                <a:cs typeface="Calibri"/>
              </a:rPr>
              <a:t>είναι</a:t>
            </a:r>
            <a:r>
              <a:rPr sz="1600" spc="35" dirty="0">
                <a:latin typeface="Calibri"/>
                <a:cs typeface="Calibri"/>
              </a:rPr>
              <a:t> </a:t>
            </a:r>
            <a:r>
              <a:rPr sz="1600" spc="75" dirty="0">
                <a:latin typeface="Calibri"/>
                <a:cs typeface="Calibri"/>
              </a:rPr>
              <a:t>τυχαία</a:t>
            </a:r>
            <a:r>
              <a:rPr sz="1600" spc="40" dirty="0">
                <a:latin typeface="Calibri"/>
                <a:cs typeface="Calibri"/>
              </a:rPr>
              <a:t> </a:t>
            </a:r>
            <a:r>
              <a:rPr sz="1600" spc="80" dirty="0">
                <a:latin typeface="Calibri"/>
                <a:cs typeface="Calibri"/>
              </a:rPr>
              <a:t>συμβολοσειρά</a:t>
            </a:r>
            <a:r>
              <a:rPr sz="1600" spc="35" dirty="0">
                <a:latin typeface="Calibri"/>
                <a:cs typeface="Calibri"/>
              </a:rPr>
              <a:t> </a:t>
            </a:r>
            <a:r>
              <a:rPr sz="1600" spc="85" dirty="0">
                <a:latin typeface="Calibri"/>
                <a:cs typeface="Calibri"/>
              </a:rPr>
              <a:t>που</a:t>
            </a:r>
            <a:r>
              <a:rPr sz="1600" spc="35" dirty="0">
                <a:latin typeface="Calibri"/>
                <a:cs typeface="Calibri"/>
              </a:rPr>
              <a:t> </a:t>
            </a:r>
            <a:r>
              <a:rPr sz="1600" spc="65" dirty="0">
                <a:latin typeface="Calibri"/>
                <a:cs typeface="Calibri"/>
              </a:rPr>
              <a:t>έχει</a:t>
            </a:r>
            <a:r>
              <a:rPr sz="1600" spc="40" dirty="0">
                <a:latin typeface="Calibri"/>
                <a:cs typeface="Calibri"/>
              </a:rPr>
              <a:t> </a:t>
            </a:r>
            <a:r>
              <a:rPr sz="1600" spc="80" dirty="0">
                <a:latin typeface="Calibri"/>
                <a:cs typeface="Calibri"/>
              </a:rPr>
              <a:t>μήκος</a:t>
            </a:r>
            <a:r>
              <a:rPr sz="1600" spc="35" dirty="0">
                <a:latin typeface="Calibri"/>
                <a:cs typeface="Calibri"/>
              </a:rPr>
              <a:t> </a:t>
            </a:r>
            <a:r>
              <a:rPr sz="1600" spc="70" dirty="0">
                <a:latin typeface="Calibri"/>
                <a:cs typeface="Calibri"/>
              </a:rPr>
              <a:t>τουλάχιστον</a:t>
            </a:r>
            <a:r>
              <a:rPr sz="1600" spc="35" dirty="0">
                <a:latin typeface="Calibri"/>
                <a:cs typeface="Calibri"/>
              </a:rPr>
              <a:t> </a:t>
            </a:r>
            <a:r>
              <a:rPr sz="1600" spc="85" dirty="0">
                <a:latin typeface="Calibri"/>
                <a:cs typeface="Calibri"/>
              </a:rPr>
              <a:t>όσο</a:t>
            </a:r>
            <a:r>
              <a:rPr sz="1600" spc="35" dirty="0">
                <a:latin typeface="Calibri"/>
                <a:cs typeface="Calibri"/>
              </a:rPr>
              <a:t> </a:t>
            </a:r>
            <a:r>
              <a:rPr sz="1600" spc="70" dirty="0">
                <a:latin typeface="Calibri"/>
                <a:cs typeface="Calibri"/>
              </a:rPr>
              <a:t>και</a:t>
            </a:r>
            <a:r>
              <a:rPr sz="1600" spc="40" dirty="0">
                <a:latin typeface="Calibri"/>
                <a:cs typeface="Calibri"/>
              </a:rPr>
              <a:t> </a:t>
            </a:r>
            <a:r>
              <a:rPr sz="1600" spc="70" dirty="0">
                <a:latin typeface="Calibri"/>
                <a:cs typeface="Calibri"/>
              </a:rPr>
              <a:t>το</a:t>
            </a:r>
            <a:r>
              <a:rPr sz="1600" spc="40" dirty="0">
                <a:latin typeface="Calibri"/>
                <a:cs typeface="Calibri"/>
              </a:rPr>
              <a:t> </a:t>
            </a:r>
            <a:r>
              <a:rPr sz="1600" spc="75" dirty="0">
                <a:latin typeface="Calibri"/>
                <a:cs typeface="Calibri"/>
              </a:rPr>
              <a:t>απλό</a:t>
            </a:r>
            <a:r>
              <a:rPr sz="1600" spc="15" dirty="0">
                <a:latin typeface="Calibri"/>
                <a:cs typeface="Calibri"/>
              </a:rPr>
              <a:t> </a:t>
            </a:r>
            <a:r>
              <a:rPr sz="1600" spc="60" dirty="0">
                <a:latin typeface="Calibri"/>
                <a:cs typeface="Calibri"/>
              </a:rPr>
              <a:t>κείμενο.</a:t>
            </a:r>
            <a:endParaRPr sz="1600" dirty="0">
              <a:latin typeface="Calibri"/>
              <a:cs typeface="Calibri"/>
            </a:endParaRPr>
          </a:p>
          <a:p>
            <a:pPr>
              <a:lnSpc>
                <a:spcPct val="100000"/>
              </a:lnSpc>
              <a:spcBef>
                <a:spcPts val="25"/>
              </a:spcBef>
              <a:buClr>
                <a:srgbClr val="FFBA00"/>
              </a:buClr>
              <a:buFont typeface="Courier New"/>
              <a:buChar char="o"/>
            </a:pPr>
            <a:endParaRPr sz="2400" dirty="0">
              <a:latin typeface="Calibri"/>
              <a:cs typeface="Calibri"/>
            </a:endParaRPr>
          </a:p>
          <a:p>
            <a:pPr marL="297815" indent="-285115">
              <a:lnSpc>
                <a:spcPct val="100000"/>
              </a:lnSpc>
              <a:spcBef>
                <a:spcPts val="5"/>
              </a:spcBef>
              <a:buClr>
                <a:srgbClr val="FFBA00"/>
              </a:buClr>
              <a:buSzPct val="127272"/>
              <a:buFont typeface="Courier New"/>
              <a:buChar char="o"/>
              <a:tabLst>
                <a:tab pos="297180" algn="l"/>
                <a:tab pos="297815" algn="l"/>
              </a:tabLst>
            </a:pPr>
            <a:r>
              <a:rPr sz="1600" spc="65" dirty="0">
                <a:latin typeface="Calibri"/>
                <a:cs typeface="Calibri"/>
              </a:rPr>
              <a:t>Η</a:t>
            </a:r>
            <a:r>
              <a:rPr sz="1600" spc="30" dirty="0">
                <a:latin typeface="Calibri"/>
                <a:cs typeface="Calibri"/>
              </a:rPr>
              <a:t> </a:t>
            </a:r>
            <a:r>
              <a:rPr sz="1600" spc="55" dirty="0">
                <a:latin typeface="Calibri"/>
                <a:cs typeface="Calibri"/>
              </a:rPr>
              <a:t>κρυπτογράφηση</a:t>
            </a:r>
            <a:r>
              <a:rPr sz="1600" spc="30" dirty="0">
                <a:latin typeface="Calibri"/>
                <a:cs typeface="Calibri"/>
              </a:rPr>
              <a:t> </a:t>
            </a:r>
            <a:r>
              <a:rPr sz="1600" spc="40" dirty="0">
                <a:latin typeface="Calibri"/>
                <a:cs typeface="Calibri"/>
              </a:rPr>
              <a:t>είναι</a:t>
            </a:r>
            <a:r>
              <a:rPr sz="1600" spc="35" dirty="0">
                <a:latin typeface="Calibri"/>
                <a:cs typeface="Calibri"/>
              </a:rPr>
              <a:t> </a:t>
            </a:r>
            <a:r>
              <a:rPr sz="1600" spc="50" dirty="0">
                <a:latin typeface="Calibri"/>
                <a:cs typeface="Calibri"/>
              </a:rPr>
              <a:t>ομοιόμορφη</a:t>
            </a:r>
            <a:r>
              <a:rPr sz="1600" spc="40" dirty="0">
                <a:latin typeface="Calibri"/>
                <a:cs typeface="Calibri"/>
              </a:rPr>
              <a:t> </a:t>
            </a:r>
            <a:r>
              <a:rPr sz="1600" spc="50" dirty="0">
                <a:latin typeface="Calibri"/>
                <a:cs typeface="Calibri"/>
              </a:rPr>
              <a:t>με</a:t>
            </a:r>
            <a:r>
              <a:rPr sz="1600" spc="35" dirty="0">
                <a:latin typeface="Calibri"/>
                <a:cs typeface="Calibri"/>
              </a:rPr>
              <a:t> </a:t>
            </a:r>
            <a:r>
              <a:rPr sz="1600" spc="40" dirty="0">
                <a:latin typeface="Calibri"/>
                <a:cs typeface="Calibri"/>
              </a:rPr>
              <a:t>την</a:t>
            </a:r>
            <a:r>
              <a:rPr sz="1600" spc="5" dirty="0">
                <a:latin typeface="Calibri"/>
                <a:cs typeface="Calibri"/>
              </a:rPr>
              <a:t> </a:t>
            </a:r>
            <a:r>
              <a:rPr sz="1600" spc="40" dirty="0">
                <a:latin typeface="Calibri"/>
                <a:cs typeface="Calibri"/>
              </a:rPr>
              <a:t>κρυπτογράφηση</a:t>
            </a:r>
            <a:r>
              <a:rPr sz="1600" spc="25" dirty="0">
                <a:latin typeface="Calibri"/>
                <a:cs typeface="Calibri"/>
              </a:rPr>
              <a:t> </a:t>
            </a:r>
            <a:r>
              <a:rPr sz="1600" spc="45" dirty="0">
                <a:latin typeface="Calibri"/>
                <a:cs typeface="Calibri"/>
              </a:rPr>
              <a:t>μετατόπισης</a:t>
            </a:r>
            <a:endParaRPr sz="1600" dirty="0">
              <a:latin typeface="Calibri"/>
              <a:cs typeface="Calibri"/>
            </a:endParaRPr>
          </a:p>
          <a:p>
            <a:pPr>
              <a:lnSpc>
                <a:spcPct val="100000"/>
              </a:lnSpc>
              <a:spcBef>
                <a:spcPts val="30"/>
              </a:spcBef>
              <a:buClr>
                <a:srgbClr val="FFBA00"/>
              </a:buClr>
              <a:buFont typeface="Courier New"/>
              <a:buChar char="o"/>
            </a:pPr>
            <a:endParaRPr sz="2400" dirty="0">
              <a:latin typeface="Calibri"/>
              <a:cs typeface="Calibri"/>
            </a:endParaRPr>
          </a:p>
          <a:p>
            <a:pPr marL="297815" indent="-285115">
              <a:lnSpc>
                <a:spcPct val="100000"/>
              </a:lnSpc>
              <a:spcBef>
                <a:spcPts val="5"/>
              </a:spcBef>
              <a:buClr>
                <a:srgbClr val="FFBA00"/>
              </a:buClr>
              <a:buSzPct val="127272"/>
              <a:buFont typeface="Courier New"/>
              <a:buChar char="o"/>
              <a:tabLst>
                <a:tab pos="297180" algn="l"/>
                <a:tab pos="297815" algn="l"/>
              </a:tabLst>
            </a:pPr>
            <a:r>
              <a:rPr sz="1600" spc="110" dirty="0">
                <a:latin typeface="Calibri"/>
                <a:cs typeface="Calibri"/>
              </a:rPr>
              <a:t>Εφευρέθηκε</a:t>
            </a:r>
            <a:r>
              <a:rPr sz="1600" spc="35" dirty="0">
                <a:latin typeface="Calibri"/>
                <a:cs typeface="Calibri"/>
              </a:rPr>
              <a:t> </a:t>
            </a:r>
            <a:r>
              <a:rPr sz="1600" spc="120" dirty="0">
                <a:latin typeface="Calibri"/>
                <a:cs typeface="Calibri"/>
              </a:rPr>
              <a:t>από</a:t>
            </a:r>
            <a:r>
              <a:rPr sz="1600" spc="40" dirty="0">
                <a:latin typeface="Calibri"/>
                <a:cs typeface="Calibri"/>
              </a:rPr>
              <a:t> </a:t>
            </a:r>
            <a:r>
              <a:rPr sz="1600" spc="95" dirty="0">
                <a:latin typeface="Calibri"/>
                <a:cs typeface="Calibri"/>
              </a:rPr>
              <a:t>τον</a:t>
            </a:r>
            <a:r>
              <a:rPr sz="1600" spc="40" dirty="0">
                <a:latin typeface="Calibri"/>
                <a:cs typeface="Calibri"/>
              </a:rPr>
              <a:t> </a:t>
            </a:r>
            <a:r>
              <a:rPr sz="1600" spc="114" dirty="0">
                <a:latin typeface="Calibri"/>
                <a:cs typeface="Calibri"/>
              </a:rPr>
              <a:t>Vernam</a:t>
            </a:r>
            <a:r>
              <a:rPr sz="1600" spc="45" dirty="0">
                <a:latin typeface="Calibri"/>
                <a:cs typeface="Calibri"/>
              </a:rPr>
              <a:t> </a:t>
            </a:r>
            <a:r>
              <a:rPr sz="1600" spc="100" dirty="0">
                <a:latin typeface="Calibri"/>
                <a:cs typeface="Calibri"/>
              </a:rPr>
              <a:t>τη</a:t>
            </a:r>
            <a:r>
              <a:rPr sz="1600" spc="40" dirty="0">
                <a:latin typeface="Calibri"/>
                <a:cs typeface="Calibri"/>
              </a:rPr>
              <a:t> </a:t>
            </a:r>
            <a:r>
              <a:rPr sz="1600" spc="90" dirty="0">
                <a:latin typeface="Calibri"/>
                <a:cs typeface="Calibri"/>
              </a:rPr>
              <a:t>δεκαετία</a:t>
            </a:r>
            <a:r>
              <a:rPr sz="1600" spc="20" dirty="0">
                <a:latin typeface="Calibri"/>
                <a:cs typeface="Calibri"/>
              </a:rPr>
              <a:t> </a:t>
            </a:r>
            <a:r>
              <a:rPr sz="1600" spc="95" dirty="0">
                <a:latin typeface="Calibri"/>
                <a:cs typeface="Calibri"/>
              </a:rPr>
              <a:t>του</a:t>
            </a:r>
            <a:r>
              <a:rPr sz="1600" spc="20" dirty="0">
                <a:latin typeface="Calibri"/>
                <a:cs typeface="Calibri"/>
              </a:rPr>
              <a:t> </a:t>
            </a:r>
            <a:r>
              <a:rPr sz="1600" spc="100" dirty="0">
                <a:latin typeface="Calibri"/>
                <a:cs typeface="Calibri"/>
              </a:rPr>
              <a:t>1920</a:t>
            </a:r>
            <a:endParaRPr sz="1600" dirty="0">
              <a:latin typeface="Calibri"/>
              <a:cs typeface="Calibri"/>
            </a:endParaRPr>
          </a:p>
        </p:txBody>
      </p:sp>
      <p:pic>
        <p:nvPicPr>
          <p:cNvPr id="4" name="object 4"/>
          <p:cNvPicPr/>
          <p:nvPr/>
        </p:nvPicPr>
        <p:blipFill>
          <a:blip r:embed="rId2" cstate="print"/>
          <a:stretch>
            <a:fillRect/>
          </a:stretch>
        </p:blipFill>
        <p:spPr>
          <a:xfrm>
            <a:off x="8029575" y="6009004"/>
            <a:ext cx="1530032" cy="612140"/>
          </a:xfrm>
          <a:prstGeom prst="rect">
            <a:avLst/>
          </a:prstGeom>
        </p:spPr>
      </p:pic>
      <p:sp>
        <p:nvSpPr>
          <p:cNvPr id="5" name="object 5"/>
          <p:cNvSpPr txBox="1"/>
          <p:nvPr/>
        </p:nvSpPr>
        <p:spPr>
          <a:xfrm>
            <a:off x="10676255" y="6043866"/>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17</a:t>
            </a:r>
            <a:endParaRPr sz="1100">
              <a:latin typeface="Arial"/>
              <a:cs typeface="Aria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60665" y="5940425"/>
            <a:ext cx="1530032" cy="612140"/>
          </a:xfrm>
          <a:prstGeom prst="rect">
            <a:avLst/>
          </a:prstGeom>
        </p:spPr>
      </p:pic>
      <p:sp>
        <p:nvSpPr>
          <p:cNvPr id="3" name="object 3"/>
          <p:cNvSpPr txBox="1">
            <a:spLocks noGrp="1"/>
          </p:cNvSpPr>
          <p:nvPr>
            <p:ph type="title"/>
          </p:nvPr>
        </p:nvSpPr>
        <p:spPr>
          <a:xfrm>
            <a:off x="875030" y="739775"/>
            <a:ext cx="2186305" cy="459740"/>
          </a:xfrm>
          <a:prstGeom prst="rect">
            <a:avLst/>
          </a:prstGeom>
        </p:spPr>
        <p:txBody>
          <a:bodyPr vert="horz" wrap="square" lIns="0" tIns="12700" rIns="0" bIns="0" rtlCol="0">
            <a:spAutoFit/>
          </a:bodyPr>
          <a:lstStyle/>
          <a:p>
            <a:pPr marL="12700">
              <a:lnSpc>
                <a:spcPct val="100000"/>
              </a:lnSpc>
              <a:spcBef>
                <a:spcPts val="100"/>
              </a:spcBef>
            </a:pPr>
            <a:r>
              <a:rPr spc="30" dirty="0"/>
              <a:t>One-Time</a:t>
            </a:r>
            <a:r>
              <a:rPr spc="10" dirty="0"/>
              <a:t> </a:t>
            </a:r>
            <a:r>
              <a:rPr spc="-20" dirty="0"/>
              <a:t>Pad</a:t>
            </a:r>
          </a:p>
        </p:txBody>
      </p:sp>
      <p:sp>
        <p:nvSpPr>
          <p:cNvPr id="9" name="object 9"/>
          <p:cNvSpPr txBox="1"/>
          <p:nvPr/>
        </p:nvSpPr>
        <p:spPr>
          <a:xfrm>
            <a:off x="10676255" y="6043866"/>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18</a:t>
            </a:r>
            <a:endParaRPr sz="1100">
              <a:latin typeface="Arial"/>
              <a:cs typeface="Arial"/>
            </a:endParaRPr>
          </a:p>
        </p:txBody>
      </p:sp>
      <p:sp>
        <p:nvSpPr>
          <p:cNvPr id="8" name="object 8"/>
          <p:cNvSpPr txBox="1"/>
          <p:nvPr/>
        </p:nvSpPr>
        <p:spPr>
          <a:xfrm>
            <a:off x="685800" y="1254182"/>
            <a:ext cx="8922067" cy="4898777"/>
          </a:xfrm>
          <a:prstGeom prst="rect">
            <a:avLst/>
          </a:prstGeom>
        </p:spPr>
        <p:txBody>
          <a:bodyPr vert="horz" wrap="square" lIns="0" tIns="12700" rIns="0" bIns="0" rtlCol="0">
            <a:spAutoFit/>
          </a:bodyPr>
          <a:lstStyle/>
          <a:p>
            <a:pPr marL="12700">
              <a:lnSpc>
                <a:spcPct val="100000"/>
              </a:lnSpc>
              <a:spcBef>
                <a:spcPts val="100"/>
              </a:spcBef>
            </a:pPr>
            <a:r>
              <a:rPr lang="el-GR" sz="2000" spc="135" baseline="2222" dirty="0">
                <a:latin typeface="Calibri"/>
                <a:cs typeface="Calibri"/>
              </a:rPr>
              <a:t> Αλφάβητο:                                                 </a:t>
            </a:r>
          </a:p>
          <a:p>
            <a:pPr marL="12700">
              <a:lnSpc>
                <a:spcPct val="100000"/>
              </a:lnSpc>
              <a:spcBef>
                <a:spcPts val="100"/>
              </a:spcBef>
            </a:pPr>
            <a:r>
              <a:rPr lang="el-GR" sz="2000" spc="135" baseline="2222" dirty="0">
                <a:latin typeface="Calibri"/>
                <a:cs typeface="Calibri"/>
              </a:rPr>
              <a:t>              ℤ</a:t>
            </a:r>
            <a:r>
              <a:rPr lang="en-US" sz="2000" spc="135" baseline="2222" dirty="0">
                <a:latin typeface="Calibri"/>
                <a:cs typeface="Calibri"/>
              </a:rPr>
              <a:t>ₘ = {0, 1, ..., m−1}</a:t>
            </a:r>
          </a:p>
          <a:p>
            <a:pPr marL="12700">
              <a:lnSpc>
                <a:spcPct val="100000"/>
              </a:lnSpc>
              <a:spcBef>
                <a:spcPts val="100"/>
              </a:spcBef>
            </a:pPr>
            <a:endParaRPr lang="en-US" sz="2000" spc="135" baseline="2222" dirty="0">
              <a:latin typeface="Calibri"/>
              <a:cs typeface="Calibri"/>
            </a:endParaRPr>
          </a:p>
          <a:p>
            <a:pPr marL="12700">
              <a:lnSpc>
                <a:spcPct val="100000"/>
              </a:lnSpc>
              <a:spcBef>
                <a:spcPts val="100"/>
              </a:spcBef>
            </a:pPr>
            <a:r>
              <a:rPr lang="en-US" sz="2000" spc="135" baseline="2222" dirty="0">
                <a:latin typeface="Calibri"/>
                <a:cs typeface="Calibri"/>
              </a:rPr>
              <a:t>    </a:t>
            </a:r>
            <a:r>
              <a:rPr lang="el-GR" sz="2000" spc="135" baseline="2222" dirty="0">
                <a:latin typeface="Calibri"/>
                <a:cs typeface="Calibri"/>
              </a:rPr>
              <a:t>Χώρος απλού κειμένου = Χώρος </a:t>
            </a:r>
            <a:r>
              <a:rPr lang="el-GR" sz="2000" spc="135" baseline="2222" dirty="0" err="1">
                <a:latin typeface="Calibri"/>
                <a:cs typeface="Calibri"/>
              </a:rPr>
              <a:t>κρυπτοκειμένου</a:t>
            </a:r>
            <a:r>
              <a:rPr lang="el-GR" sz="2000" spc="135" baseline="2222" dirty="0">
                <a:latin typeface="Calibri"/>
                <a:cs typeface="Calibri"/>
              </a:rPr>
              <a:t> = Χώρος κλειδιού = (ℤ</a:t>
            </a:r>
            <a:r>
              <a:rPr lang="en-US" sz="2000" spc="135" baseline="2222" dirty="0">
                <a:latin typeface="Calibri"/>
                <a:cs typeface="Calibri"/>
              </a:rPr>
              <a:t>ₘ)ⁿ</a:t>
            </a:r>
          </a:p>
          <a:p>
            <a:pPr marL="12700">
              <a:lnSpc>
                <a:spcPct val="100000"/>
              </a:lnSpc>
              <a:spcBef>
                <a:spcPts val="100"/>
              </a:spcBef>
            </a:pPr>
            <a:endParaRPr lang="en-US" sz="2000" spc="135" baseline="2222" dirty="0">
              <a:latin typeface="Calibri"/>
              <a:cs typeface="Calibri"/>
            </a:endParaRPr>
          </a:p>
          <a:p>
            <a:pPr marL="12700">
              <a:lnSpc>
                <a:spcPct val="100000"/>
              </a:lnSpc>
              <a:spcBef>
                <a:spcPts val="100"/>
              </a:spcBef>
            </a:pPr>
            <a:r>
              <a:rPr lang="en-US" sz="2000" spc="135" baseline="2222" dirty="0">
                <a:latin typeface="Calibri"/>
                <a:cs typeface="Calibri"/>
              </a:rPr>
              <a:t>    </a:t>
            </a:r>
            <a:r>
              <a:rPr lang="el-GR" sz="2000" spc="135" baseline="2222" dirty="0">
                <a:latin typeface="Calibri"/>
                <a:cs typeface="Calibri"/>
              </a:rPr>
              <a:t>Το κλειδί </a:t>
            </a:r>
            <a:r>
              <a:rPr lang="en-US" sz="2000" spc="135" baseline="2222" dirty="0">
                <a:latin typeface="Calibri"/>
                <a:cs typeface="Calibri"/>
              </a:rPr>
              <a:t>K </a:t>
            </a:r>
            <a:r>
              <a:rPr lang="el-GR" sz="2000" spc="135" baseline="2222" dirty="0">
                <a:latin typeface="Calibri"/>
                <a:cs typeface="Calibri"/>
              </a:rPr>
              <a:t>επιλέγεται ομοιόμορφα τυχαία</a:t>
            </a:r>
          </a:p>
          <a:p>
            <a:pPr marL="12700">
              <a:lnSpc>
                <a:spcPct val="100000"/>
              </a:lnSpc>
              <a:spcBef>
                <a:spcPts val="100"/>
              </a:spcBef>
            </a:pPr>
            <a:endParaRPr lang="el-GR" sz="2000" spc="135" baseline="2222" dirty="0">
              <a:latin typeface="Calibri"/>
              <a:cs typeface="Calibri"/>
            </a:endParaRPr>
          </a:p>
          <a:p>
            <a:pPr marL="12700">
              <a:lnSpc>
                <a:spcPct val="100000"/>
              </a:lnSpc>
              <a:spcBef>
                <a:spcPts val="100"/>
              </a:spcBef>
            </a:pPr>
            <a:r>
              <a:rPr lang="el-GR" sz="2000" spc="135" baseline="2222" dirty="0">
                <a:latin typeface="Calibri"/>
                <a:cs typeface="Calibri"/>
              </a:rPr>
              <a:t>Απλό Κείμενο:</a:t>
            </a:r>
          </a:p>
          <a:p>
            <a:pPr marL="12700">
              <a:lnSpc>
                <a:spcPct val="100000"/>
              </a:lnSpc>
              <a:spcBef>
                <a:spcPts val="100"/>
              </a:spcBef>
            </a:pPr>
            <a:endParaRPr lang="el-GR" sz="2000" spc="135" baseline="2222" dirty="0">
              <a:latin typeface="Calibri"/>
              <a:cs typeface="Calibri"/>
            </a:endParaRPr>
          </a:p>
          <a:p>
            <a:pPr marL="12700">
              <a:lnSpc>
                <a:spcPct val="100000"/>
              </a:lnSpc>
              <a:spcBef>
                <a:spcPts val="100"/>
              </a:spcBef>
            </a:pPr>
            <a:r>
              <a:rPr lang="en-US" sz="2000" spc="135" baseline="2222" dirty="0">
                <a:latin typeface="Calibri"/>
                <a:cs typeface="Calibri"/>
              </a:rPr>
              <a:t>X = (x₁, x₂, ..., xₙ)</a:t>
            </a:r>
          </a:p>
          <a:p>
            <a:pPr marL="12700">
              <a:lnSpc>
                <a:spcPct val="100000"/>
              </a:lnSpc>
              <a:spcBef>
                <a:spcPts val="100"/>
              </a:spcBef>
            </a:pPr>
            <a:r>
              <a:rPr lang="el-GR" sz="2000" spc="135" baseline="2222" dirty="0">
                <a:latin typeface="Calibri"/>
                <a:cs typeface="Calibri"/>
              </a:rPr>
              <a:t>Κλειδί:</a:t>
            </a:r>
          </a:p>
          <a:p>
            <a:pPr marL="12700">
              <a:lnSpc>
                <a:spcPct val="100000"/>
              </a:lnSpc>
              <a:spcBef>
                <a:spcPts val="100"/>
              </a:spcBef>
            </a:pPr>
            <a:endParaRPr lang="el-GR" sz="2000" spc="135" baseline="2222" dirty="0">
              <a:latin typeface="Calibri"/>
              <a:cs typeface="Calibri"/>
            </a:endParaRPr>
          </a:p>
          <a:p>
            <a:pPr marL="12700">
              <a:lnSpc>
                <a:spcPct val="100000"/>
              </a:lnSpc>
              <a:spcBef>
                <a:spcPts val="100"/>
              </a:spcBef>
            </a:pPr>
            <a:r>
              <a:rPr lang="en-US" sz="2000" spc="135" baseline="2222" dirty="0">
                <a:latin typeface="Calibri"/>
                <a:cs typeface="Calibri"/>
              </a:rPr>
              <a:t>K = (k₁, k₂, ..., kₙ)</a:t>
            </a:r>
          </a:p>
          <a:p>
            <a:pPr marL="12700">
              <a:lnSpc>
                <a:spcPct val="100000"/>
              </a:lnSpc>
              <a:spcBef>
                <a:spcPts val="100"/>
              </a:spcBef>
            </a:pPr>
            <a:r>
              <a:rPr lang="el-GR" sz="2000" spc="135" baseline="2222" dirty="0" err="1">
                <a:latin typeface="Calibri"/>
                <a:cs typeface="Calibri"/>
              </a:rPr>
              <a:t>Κρυπτοκείμενο</a:t>
            </a:r>
            <a:r>
              <a:rPr lang="el-GR" sz="2000" spc="135" baseline="2222" dirty="0">
                <a:latin typeface="Calibri"/>
                <a:cs typeface="Calibri"/>
              </a:rPr>
              <a:t>:</a:t>
            </a:r>
          </a:p>
          <a:p>
            <a:pPr marL="12700">
              <a:lnSpc>
                <a:spcPct val="100000"/>
              </a:lnSpc>
              <a:spcBef>
                <a:spcPts val="100"/>
              </a:spcBef>
            </a:pPr>
            <a:endParaRPr lang="el-GR" sz="2000" spc="135" baseline="2222" dirty="0">
              <a:latin typeface="Calibri"/>
              <a:cs typeface="Calibri"/>
            </a:endParaRPr>
          </a:p>
          <a:p>
            <a:pPr marL="12700">
              <a:lnSpc>
                <a:spcPct val="100000"/>
              </a:lnSpc>
              <a:spcBef>
                <a:spcPts val="100"/>
              </a:spcBef>
            </a:pPr>
            <a:r>
              <a:rPr lang="en-US" sz="2000" spc="135" baseline="2222" dirty="0">
                <a:latin typeface="Calibri"/>
                <a:cs typeface="Calibri"/>
              </a:rPr>
              <a:t>Y = (y₁, y₂, ..., yₙ)</a:t>
            </a:r>
          </a:p>
          <a:p>
            <a:pPr marL="12700">
              <a:lnSpc>
                <a:spcPct val="100000"/>
              </a:lnSpc>
              <a:spcBef>
                <a:spcPts val="100"/>
              </a:spcBef>
            </a:pPr>
            <a:r>
              <a:rPr lang="el-GR" sz="2000" spc="135" baseline="2222" dirty="0">
                <a:latin typeface="Calibri"/>
                <a:cs typeface="Calibri"/>
              </a:rPr>
              <a:t>Κρυπτογράφηση:</a:t>
            </a:r>
          </a:p>
          <a:p>
            <a:pPr marL="12700">
              <a:lnSpc>
                <a:spcPct val="100000"/>
              </a:lnSpc>
              <a:spcBef>
                <a:spcPts val="100"/>
              </a:spcBef>
            </a:pPr>
            <a:r>
              <a:rPr lang="en-US" sz="2000" spc="135" baseline="2222" dirty="0" err="1">
                <a:latin typeface="Calibri"/>
                <a:cs typeface="Calibri"/>
              </a:rPr>
              <a:t>eK</a:t>
            </a:r>
            <a:r>
              <a:rPr lang="en-US" sz="2000" spc="135" baseline="2222" dirty="0">
                <a:latin typeface="Calibri"/>
                <a:cs typeface="Calibri"/>
              </a:rPr>
              <a:t>(X)=(x1+k1, x2+k2, ..., </a:t>
            </a:r>
            <a:r>
              <a:rPr lang="en-US" sz="2000" spc="135" baseline="2222" dirty="0" err="1">
                <a:latin typeface="Calibri"/>
                <a:cs typeface="Calibri"/>
              </a:rPr>
              <a:t>xn+kn</a:t>
            </a:r>
            <a:r>
              <a:rPr lang="en-US" sz="2000" spc="135" baseline="2222" dirty="0">
                <a:latin typeface="Calibri"/>
                <a:cs typeface="Calibri"/>
              </a:rPr>
              <a:t>)mod  m</a:t>
            </a:r>
          </a:p>
          <a:p>
            <a:pPr marL="12700">
              <a:lnSpc>
                <a:spcPct val="100000"/>
              </a:lnSpc>
              <a:spcBef>
                <a:spcPts val="100"/>
              </a:spcBef>
            </a:pPr>
            <a:r>
              <a:rPr lang="en-US" sz="2000" spc="135" baseline="2222" dirty="0" err="1">
                <a:latin typeface="Calibri"/>
                <a:cs typeface="Calibri"/>
              </a:rPr>
              <a:t>eK</a:t>
            </a:r>
            <a:r>
              <a:rPr lang="en-US" sz="2000" spc="135" baseline="2222" dirty="0">
                <a:latin typeface="Calibri"/>
                <a:cs typeface="Calibri"/>
              </a:rPr>
              <a:t>​(X)=(x1​+k1​,x2​+k2​,...,</a:t>
            </a:r>
            <a:r>
              <a:rPr lang="en-US" sz="2000" spc="135" baseline="2222" dirty="0" err="1">
                <a:latin typeface="Calibri"/>
                <a:cs typeface="Calibri"/>
              </a:rPr>
              <a:t>xn</a:t>
            </a:r>
            <a:r>
              <a:rPr lang="en-US" sz="2000" spc="135" baseline="2222" dirty="0">
                <a:latin typeface="Calibri"/>
                <a:cs typeface="Calibri"/>
              </a:rPr>
              <a:t>​+</a:t>
            </a:r>
            <a:r>
              <a:rPr lang="en-US" sz="2000" spc="135" baseline="2222" dirty="0" err="1">
                <a:latin typeface="Calibri"/>
                <a:cs typeface="Calibri"/>
              </a:rPr>
              <a:t>kn</a:t>
            </a:r>
            <a:r>
              <a:rPr lang="en-US" sz="2000" spc="135" baseline="2222" dirty="0">
                <a:latin typeface="Calibri"/>
                <a:cs typeface="Calibri"/>
              </a:rPr>
              <a:t>​)</a:t>
            </a:r>
            <a:r>
              <a:rPr lang="en-US" sz="2000" spc="135" baseline="2222" dirty="0" err="1">
                <a:latin typeface="Calibri"/>
                <a:cs typeface="Calibri"/>
              </a:rPr>
              <a:t>modm</a:t>
            </a:r>
            <a:endParaRPr lang="en-US" sz="2000" spc="135" baseline="2222" dirty="0">
              <a:latin typeface="Calibri"/>
              <a:cs typeface="Calibri"/>
            </a:endParaRPr>
          </a:p>
          <a:p>
            <a:pPr marL="12700">
              <a:lnSpc>
                <a:spcPct val="100000"/>
              </a:lnSpc>
              <a:spcBef>
                <a:spcPts val="100"/>
              </a:spcBef>
            </a:pPr>
            <a:r>
              <a:rPr lang="el-GR" sz="2000" spc="135" baseline="2222" dirty="0">
                <a:latin typeface="Calibri"/>
                <a:cs typeface="Calibri"/>
              </a:rPr>
              <a:t>Αποκρυπτογράφηση:</a:t>
            </a:r>
          </a:p>
          <a:p>
            <a:pPr marL="12700">
              <a:lnSpc>
                <a:spcPct val="100000"/>
              </a:lnSpc>
              <a:spcBef>
                <a:spcPts val="100"/>
              </a:spcBef>
            </a:pPr>
            <a:r>
              <a:rPr lang="en-US" sz="2000" spc="135" baseline="2222" dirty="0" err="1">
                <a:latin typeface="Calibri"/>
                <a:cs typeface="Calibri"/>
              </a:rPr>
              <a:t>dK</a:t>
            </a:r>
            <a:r>
              <a:rPr lang="en-US" sz="2000" spc="135" baseline="2222" dirty="0">
                <a:latin typeface="Calibri"/>
                <a:cs typeface="Calibri"/>
              </a:rPr>
              <a:t>(Y)=(y1−k1, y2−k2, ..., </a:t>
            </a:r>
            <a:r>
              <a:rPr lang="en-US" sz="2000" spc="135" baseline="2222" dirty="0" err="1">
                <a:latin typeface="Calibri"/>
                <a:cs typeface="Calibri"/>
              </a:rPr>
              <a:t>yn−kn</a:t>
            </a:r>
            <a:r>
              <a:rPr lang="en-US" sz="2000" spc="135" baseline="2222" dirty="0">
                <a:latin typeface="Calibri"/>
                <a:cs typeface="Calibri"/>
              </a:rPr>
              <a:t>)mod  m</a:t>
            </a:r>
          </a:p>
          <a:p>
            <a:pPr marL="12700">
              <a:lnSpc>
                <a:spcPct val="100000"/>
              </a:lnSpc>
              <a:spcBef>
                <a:spcPts val="100"/>
              </a:spcBef>
            </a:pPr>
            <a:r>
              <a:rPr lang="en-US" sz="2000" spc="135" baseline="2222" dirty="0" err="1">
                <a:latin typeface="Calibri"/>
                <a:cs typeface="Calibri"/>
              </a:rPr>
              <a:t>dK</a:t>
            </a:r>
            <a:r>
              <a:rPr lang="en-US" sz="2000" spc="135" baseline="2222" dirty="0">
                <a:latin typeface="Calibri"/>
                <a:cs typeface="Calibri"/>
              </a:rPr>
              <a:t>​(Y)=(y1​−k1​,y2​−k2​,...,</a:t>
            </a:r>
            <a:r>
              <a:rPr lang="en-US" sz="2000" spc="135" baseline="2222" dirty="0" err="1">
                <a:latin typeface="Calibri"/>
                <a:cs typeface="Calibri"/>
              </a:rPr>
              <a:t>yn</a:t>
            </a:r>
            <a:r>
              <a:rPr lang="en-US" sz="2000" spc="135" baseline="2222" dirty="0">
                <a:latin typeface="Calibri"/>
                <a:cs typeface="Calibri"/>
              </a:rPr>
              <a:t>​−</a:t>
            </a:r>
            <a:r>
              <a:rPr lang="en-US" sz="2000" spc="135" baseline="2222" dirty="0" err="1">
                <a:latin typeface="Calibri"/>
                <a:cs typeface="Calibri"/>
              </a:rPr>
              <a:t>kn</a:t>
            </a:r>
            <a:r>
              <a:rPr lang="en-US" sz="2000" spc="135" baseline="2222" dirty="0">
                <a:latin typeface="Calibri"/>
                <a:cs typeface="Calibri"/>
              </a:rPr>
              <a:t>​)</a:t>
            </a:r>
            <a:r>
              <a:rPr lang="en-US" sz="2000" spc="135" baseline="2222" dirty="0" err="1">
                <a:latin typeface="Calibri"/>
                <a:cs typeface="Calibri"/>
              </a:rPr>
              <a:t>modm</a:t>
            </a:r>
            <a:endParaRPr sz="1400" dirty="0">
              <a:latin typeface="Calibri"/>
              <a:cs typeface="Calibri"/>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60665" y="5940425"/>
            <a:ext cx="1530032" cy="612140"/>
          </a:xfrm>
          <a:prstGeom prst="rect">
            <a:avLst/>
          </a:prstGeom>
        </p:spPr>
      </p:pic>
      <p:sp>
        <p:nvSpPr>
          <p:cNvPr id="3" name="object 3"/>
          <p:cNvSpPr txBox="1">
            <a:spLocks noGrp="1"/>
          </p:cNvSpPr>
          <p:nvPr>
            <p:ph type="title"/>
          </p:nvPr>
        </p:nvSpPr>
        <p:spPr>
          <a:xfrm>
            <a:off x="875030" y="427354"/>
            <a:ext cx="4199255" cy="850265"/>
          </a:xfrm>
          <a:prstGeom prst="rect">
            <a:avLst/>
          </a:prstGeom>
        </p:spPr>
        <p:txBody>
          <a:bodyPr vert="horz" wrap="square" lIns="0" tIns="61594" rIns="0" bIns="0" rtlCol="0">
            <a:spAutoFit/>
          </a:bodyPr>
          <a:lstStyle/>
          <a:p>
            <a:pPr marL="12700" marR="5080">
              <a:lnSpc>
                <a:spcPts val="3080"/>
              </a:lnSpc>
              <a:spcBef>
                <a:spcPts val="484"/>
              </a:spcBef>
            </a:pPr>
            <a:r>
              <a:rPr dirty="0"/>
              <a:t>Η </a:t>
            </a:r>
            <a:r>
              <a:rPr spc="-5" dirty="0"/>
              <a:t>δυαδική </a:t>
            </a:r>
            <a:r>
              <a:rPr spc="-10" dirty="0"/>
              <a:t>έκδοση </a:t>
            </a:r>
            <a:r>
              <a:rPr spc="-5" dirty="0"/>
              <a:t>του </a:t>
            </a:r>
            <a:r>
              <a:rPr spc="140" dirty="0"/>
              <a:t>One- </a:t>
            </a:r>
            <a:r>
              <a:rPr spc="-700" dirty="0"/>
              <a:t> </a:t>
            </a:r>
            <a:r>
              <a:rPr spc="145" dirty="0"/>
              <a:t>Time</a:t>
            </a:r>
            <a:r>
              <a:rPr spc="60" dirty="0"/>
              <a:t> </a:t>
            </a:r>
            <a:r>
              <a:rPr spc="140" dirty="0"/>
              <a:t>Pad</a:t>
            </a:r>
          </a:p>
        </p:txBody>
      </p:sp>
      <p:sp>
        <p:nvSpPr>
          <p:cNvPr id="6" name="object 6"/>
          <p:cNvSpPr txBox="1"/>
          <p:nvPr/>
        </p:nvSpPr>
        <p:spPr>
          <a:xfrm>
            <a:off x="10676255" y="6043866"/>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20</a:t>
            </a:r>
            <a:endParaRPr sz="1100">
              <a:latin typeface="Arial"/>
              <a:cs typeface="Arial"/>
            </a:endParaRPr>
          </a:p>
        </p:txBody>
      </p:sp>
      <p:sp>
        <p:nvSpPr>
          <p:cNvPr id="4" name="object 4"/>
          <p:cNvSpPr txBox="1"/>
          <p:nvPr/>
        </p:nvSpPr>
        <p:spPr>
          <a:xfrm>
            <a:off x="990600" y="1981200"/>
            <a:ext cx="9753600" cy="4095993"/>
          </a:xfrm>
          <a:prstGeom prst="rect">
            <a:avLst/>
          </a:prstGeom>
        </p:spPr>
        <p:txBody>
          <a:bodyPr vert="horz" wrap="square" lIns="0" tIns="12700" rIns="0" bIns="0" rtlCol="0">
            <a:spAutoFit/>
          </a:bodyPr>
          <a:lstStyle/>
          <a:p>
            <a:pPr marL="12700">
              <a:lnSpc>
                <a:spcPct val="100000"/>
              </a:lnSpc>
              <a:spcBef>
                <a:spcPts val="100"/>
              </a:spcBef>
            </a:pPr>
            <a:r>
              <a:rPr lang="el-GR" sz="1400" spc="114" dirty="0">
                <a:latin typeface="Calibri"/>
                <a:cs typeface="Calibri"/>
              </a:rPr>
              <a:t>Κρυπτογράφηση με XOR σε δυαδικά δεδομένα</a:t>
            </a:r>
          </a:p>
          <a:p>
            <a:pPr marL="12700">
              <a:lnSpc>
                <a:spcPct val="100000"/>
              </a:lnSpc>
              <a:spcBef>
                <a:spcPts val="100"/>
              </a:spcBef>
            </a:pPr>
            <a:endParaRPr lang="el-GR" sz="1400" spc="114" dirty="0">
              <a:latin typeface="Calibri"/>
              <a:cs typeface="Calibri"/>
            </a:endParaRPr>
          </a:p>
          <a:p>
            <a:pPr marL="12700">
              <a:lnSpc>
                <a:spcPct val="100000"/>
              </a:lnSpc>
              <a:spcBef>
                <a:spcPts val="100"/>
              </a:spcBef>
            </a:pPr>
            <a:r>
              <a:rPr lang="el-GR" sz="1400" spc="114" dirty="0">
                <a:latin typeface="Calibri"/>
                <a:cs typeface="Calibri"/>
              </a:rPr>
              <a:t>    Χώρος απλού κειμένου = Χώρος </a:t>
            </a:r>
            <a:r>
              <a:rPr lang="el-GR" sz="1400" spc="114" dirty="0" err="1">
                <a:latin typeface="Calibri"/>
                <a:cs typeface="Calibri"/>
              </a:rPr>
              <a:t>κρυπτοκειμένου</a:t>
            </a:r>
            <a:r>
              <a:rPr lang="el-GR" sz="1400" spc="114" dirty="0">
                <a:latin typeface="Calibri"/>
                <a:cs typeface="Calibri"/>
              </a:rPr>
              <a:t> = Χώρος κλειδιού = {0,1}ⁿ</a:t>
            </a:r>
          </a:p>
          <a:p>
            <a:pPr marL="12700">
              <a:lnSpc>
                <a:spcPct val="100000"/>
              </a:lnSpc>
              <a:spcBef>
                <a:spcPts val="100"/>
              </a:spcBef>
            </a:pPr>
            <a:endParaRPr lang="el-GR" sz="1400" spc="114" dirty="0">
              <a:latin typeface="Calibri"/>
              <a:cs typeface="Calibri"/>
            </a:endParaRPr>
          </a:p>
          <a:p>
            <a:pPr marL="12700">
              <a:lnSpc>
                <a:spcPct val="100000"/>
              </a:lnSpc>
              <a:spcBef>
                <a:spcPts val="100"/>
              </a:spcBef>
            </a:pPr>
            <a:r>
              <a:rPr lang="el-GR" sz="1400" spc="114" dirty="0">
                <a:latin typeface="Calibri"/>
                <a:cs typeface="Calibri"/>
              </a:rPr>
              <a:t>    Το κλειδί επιλέγεται τυχαία και έχει ίδιο μήκος με το μήνυμα</a:t>
            </a:r>
          </a:p>
          <a:p>
            <a:pPr marL="12700">
              <a:lnSpc>
                <a:spcPct val="100000"/>
              </a:lnSpc>
              <a:spcBef>
                <a:spcPts val="100"/>
              </a:spcBef>
            </a:pPr>
            <a:endParaRPr lang="el-GR" sz="1400" spc="114" dirty="0">
              <a:latin typeface="Calibri"/>
              <a:cs typeface="Calibri"/>
            </a:endParaRPr>
          </a:p>
          <a:p>
            <a:pPr marL="12700">
              <a:lnSpc>
                <a:spcPct val="100000"/>
              </a:lnSpc>
              <a:spcBef>
                <a:spcPts val="100"/>
              </a:spcBef>
            </a:pPr>
            <a:r>
              <a:rPr lang="el-GR" sz="1400" spc="114" dirty="0">
                <a:latin typeface="Calibri"/>
                <a:cs typeface="Calibri"/>
              </a:rPr>
              <a:t>Παράδειγμα:</a:t>
            </a:r>
          </a:p>
          <a:p>
            <a:pPr marL="12700">
              <a:lnSpc>
                <a:spcPct val="100000"/>
              </a:lnSpc>
              <a:spcBef>
                <a:spcPts val="100"/>
              </a:spcBef>
            </a:pPr>
            <a:endParaRPr lang="el-GR" sz="1400" spc="114" dirty="0">
              <a:latin typeface="Calibri"/>
              <a:cs typeface="Calibri"/>
            </a:endParaRPr>
          </a:p>
          <a:p>
            <a:pPr marL="12700">
              <a:lnSpc>
                <a:spcPct val="100000"/>
              </a:lnSpc>
              <a:spcBef>
                <a:spcPts val="100"/>
              </a:spcBef>
            </a:pPr>
            <a:r>
              <a:rPr lang="el-GR" sz="1400" spc="114" dirty="0">
                <a:latin typeface="Calibri"/>
                <a:cs typeface="Calibri"/>
              </a:rPr>
              <a:t>    Απλό κείμενο:   11011011</a:t>
            </a:r>
          </a:p>
          <a:p>
            <a:pPr marL="12700">
              <a:lnSpc>
                <a:spcPct val="100000"/>
              </a:lnSpc>
              <a:spcBef>
                <a:spcPts val="100"/>
              </a:spcBef>
            </a:pPr>
            <a:endParaRPr lang="el-GR" sz="1400" spc="114" dirty="0">
              <a:latin typeface="Calibri"/>
              <a:cs typeface="Calibri"/>
            </a:endParaRPr>
          </a:p>
          <a:p>
            <a:pPr marL="12700">
              <a:lnSpc>
                <a:spcPct val="100000"/>
              </a:lnSpc>
              <a:spcBef>
                <a:spcPts val="100"/>
              </a:spcBef>
            </a:pPr>
            <a:r>
              <a:rPr lang="el-GR" sz="1400" spc="114" dirty="0">
                <a:latin typeface="Calibri"/>
                <a:cs typeface="Calibri"/>
              </a:rPr>
              <a:t>    Κλειδί:       01101001</a:t>
            </a:r>
          </a:p>
          <a:p>
            <a:pPr marL="12700">
              <a:lnSpc>
                <a:spcPct val="100000"/>
              </a:lnSpc>
              <a:spcBef>
                <a:spcPts val="100"/>
              </a:spcBef>
            </a:pPr>
            <a:endParaRPr lang="el-GR" sz="1400" spc="114" dirty="0">
              <a:latin typeface="Calibri"/>
              <a:cs typeface="Calibri"/>
            </a:endParaRPr>
          </a:p>
          <a:p>
            <a:pPr marL="12700">
              <a:lnSpc>
                <a:spcPct val="100000"/>
              </a:lnSpc>
              <a:spcBef>
                <a:spcPts val="100"/>
              </a:spcBef>
            </a:pPr>
            <a:r>
              <a:rPr lang="el-GR" sz="1400" spc="114" dirty="0">
                <a:latin typeface="Calibri"/>
                <a:cs typeface="Calibri"/>
              </a:rPr>
              <a:t>    </a:t>
            </a:r>
            <a:r>
              <a:rPr lang="el-GR" sz="1400" spc="114" dirty="0" err="1">
                <a:latin typeface="Calibri"/>
                <a:cs typeface="Calibri"/>
              </a:rPr>
              <a:t>Κρυπτοκείμενο</a:t>
            </a:r>
            <a:r>
              <a:rPr lang="el-GR" sz="1400" spc="114" dirty="0">
                <a:latin typeface="Calibri"/>
                <a:cs typeface="Calibri"/>
              </a:rPr>
              <a:t>: 10110010</a:t>
            </a:r>
          </a:p>
          <a:p>
            <a:pPr marL="12700">
              <a:lnSpc>
                <a:spcPct val="100000"/>
              </a:lnSpc>
              <a:spcBef>
                <a:spcPts val="100"/>
              </a:spcBef>
            </a:pPr>
            <a:endParaRPr lang="el-GR" sz="1400" spc="114" dirty="0">
              <a:latin typeface="Calibri"/>
              <a:cs typeface="Calibri"/>
            </a:endParaRPr>
          </a:p>
          <a:p>
            <a:pPr marL="12700">
              <a:lnSpc>
                <a:spcPct val="100000"/>
              </a:lnSpc>
              <a:spcBef>
                <a:spcPts val="100"/>
              </a:spcBef>
            </a:pPr>
            <a:r>
              <a:rPr lang="el-GR" sz="1400" spc="114" dirty="0">
                <a:latin typeface="Calibri"/>
                <a:cs typeface="Calibri"/>
              </a:rPr>
              <a:t>(Η πράξη είναι XOR </a:t>
            </a:r>
            <a:r>
              <a:rPr lang="el-GR" sz="1400" spc="114" dirty="0" err="1">
                <a:latin typeface="Calibri"/>
                <a:cs typeface="Calibri"/>
              </a:rPr>
              <a:t>bit</a:t>
            </a:r>
            <a:r>
              <a:rPr lang="el-GR" sz="1400" spc="114" dirty="0">
                <a:latin typeface="Calibri"/>
                <a:cs typeface="Calibri"/>
              </a:rPr>
              <a:t> προς </a:t>
            </a:r>
            <a:r>
              <a:rPr lang="el-GR" sz="1400" spc="114" dirty="0" err="1">
                <a:latin typeface="Calibri"/>
                <a:cs typeface="Calibri"/>
              </a:rPr>
              <a:t>bit</a:t>
            </a:r>
            <a:r>
              <a:rPr lang="el-GR" sz="1400" spc="114" dirty="0">
                <a:latin typeface="Calibri"/>
                <a:cs typeface="Calibri"/>
              </a:rPr>
              <a:t>)</a:t>
            </a:r>
          </a:p>
          <a:p>
            <a:pPr marL="12700">
              <a:lnSpc>
                <a:spcPct val="100000"/>
              </a:lnSpc>
              <a:spcBef>
                <a:spcPts val="100"/>
              </a:spcBef>
            </a:pPr>
            <a:endParaRPr lang="el-GR" sz="1400" spc="114" dirty="0">
              <a:latin typeface="Calibri"/>
              <a:cs typeface="Calibri"/>
            </a:endParaRPr>
          </a:p>
          <a:p>
            <a:pPr marL="12700">
              <a:lnSpc>
                <a:spcPct val="100000"/>
              </a:lnSpc>
              <a:spcBef>
                <a:spcPts val="100"/>
              </a:spcBef>
            </a:pPr>
            <a:r>
              <a:rPr lang="el-GR" sz="1400" spc="114" dirty="0">
                <a:latin typeface="Calibri"/>
                <a:cs typeface="Calibri"/>
              </a:rPr>
              <a:t>Αυτή η μέθοδος αντιστοιχεί στο </a:t>
            </a:r>
            <a:r>
              <a:rPr lang="el-GR" sz="1400" spc="114" dirty="0" err="1">
                <a:latin typeface="Calibri"/>
                <a:cs typeface="Calibri"/>
              </a:rPr>
              <a:t>One-Time</a:t>
            </a:r>
            <a:r>
              <a:rPr lang="el-GR" sz="1400" spc="114" dirty="0">
                <a:latin typeface="Calibri"/>
                <a:cs typeface="Calibri"/>
              </a:rPr>
              <a:t> </a:t>
            </a:r>
            <a:r>
              <a:rPr lang="el-GR" sz="1400" spc="114" dirty="0" err="1">
                <a:latin typeface="Calibri"/>
                <a:cs typeface="Calibri"/>
              </a:rPr>
              <a:t>Pad</a:t>
            </a:r>
            <a:r>
              <a:rPr lang="el-GR" sz="1400" spc="114" dirty="0">
                <a:latin typeface="Calibri"/>
                <a:cs typeface="Calibri"/>
              </a:rPr>
              <a:t>, όταν το κλειδί είναι τυχαίο, μοναδικό και χρησιμοποιείται μία μόνο φορά. Προσφέρει τέλεια ασφάλεια υπό αυτές τις προϋποθέσεις.</a:t>
            </a:r>
            <a:endParaRPr sz="1400" dirty="0">
              <a:latin typeface="Calibri"/>
              <a:cs typeface="Calibri"/>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60665" y="5940425"/>
            <a:ext cx="1530032" cy="612140"/>
          </a:xfrm>
          <a:prstGeom prst="rect">
            <a:avLst/>
          </a:prstGeom>
        </p:spPr>
      </p:pic>
      <p:sp>
        <p:nvSpPr>
          <p:cNvPr id="3" name="object 3"/>
          <p:cNvSpPr txBox="1">
            <a:spLocks noGrp="1"/>
          </p:cNvSpPr>
          <p:nvPr>
            <p:ph type="title"/>
          </p:nvPr>
        </p:nvSpPr>
        <p:spPr>
          <a:xfrm>
            <a:off x="1059814" y="739775"/>
            <a:ext cx="8686800" cy="459740"/>
          </a:xfrm>
          <a:prstGeom prst="rect">
            <a:avLst/>
          </a:prstGeom>
        </p:spPr>
        <p:txBody>
          <a:bodyPr vert="horz" wrap="square" lIns="0" tIns="12700" rIns="0" bIns="0" rtlCol="0">
            <a:spAutoFit/>
          </a:bodyPr>
          <a:lstStyle/>
          <a:p>
            <a:pPr marL="12700">
              <a:lnSpc>
                <a:spcPct val="100000"/>
              </a:lnSpc>
              <a:spcBef>
                <a:spcPts val="100"/>
              </a:spcBef>
            </a:pPr>
            <a:r>
              <a:rPr lang="el-GR" spc="-5" dirty="0"/>
              <a:t>Δ</a:t>
            </a:r>
            <a:r>
              <a:rPr spc="-5" dirty="0"/>
              <a:t>υα</a:t>
            </a:r>
            <a:r>
              <a:rPr spc="-5" dirty="0" err="1"/>
              <a:t>δικ</a:t>
            </a:r>
            <a:r>
              <a:rPr lang="el-GR" spc="-5" dirty="0" err="1"/>
              <a:t>ές</a:t>
            </a:r>
            <a:r>
              <a:rPr lang="el-GR" spc="-5" dirty="0"/>
              <a:t> Πράξεις </a:t>
            </a:r>
            <a:endParaRPr spc="-15" dirty="0"/>
          </a:p>
        </p:txBody>
      </p:sp>
      <p:sp>
        <p:nvSpPr>
          <p:cNvPr id="11" name="object 11"/>
          <p:cNvSpPr txBox="1"/>
          <p:nvPr/>
        </p:nvSpPr>
        <p:spPr>
          <a:xfrm>
            <a:off x="10676255" y="6043866"/>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21</a:t>
            </a:r>
            <a:endParaRPr sz="1100">
              <a:latin typeface="Arial"/>
              <a:cs typeface="Arial"/>
            </a:endParaRPr>
          </a:p>
        </p:txBody>
      </p:sp>
      <p:sp>
        <p:nvSpPr>
          <p:cNvPr id="9" name="object 9"/>
          <p:cNvSpPr txBox="1"/>
          <p:nvPr/>
        </p:nvSpPr>
        <p:spPr>
          <a:xfrm>
            <a:off x="832675" y="1447800"/>
            <a:ext cx="5715000" cy="4842992"/>
          </a:xfrm>
          <a:prstGeom prst="rect">
            <a:avLst/>
          </a:prstGeom>
        </p:spPr>
        <p:txBody>
          <a:bodyPr vert="horz" wrap="square" lIns="0" tIns="41275" rIns="0" bIns="0" rtlCol="0">
            <a:spAutoFit/>
          </a:bodyPr>
          <a:lstStyle/>
          <a:p>
            <a:pPr marL="12700">
              <a:lnSpc>
                <a:spcPct val="100000"/>
              </a:lnSpc>
              <a:spcBef>
                <a:spcPts val="325"/>
              </a:spcBef>
            </a:pPr>
            <a:r>
              <a:rPr lang="en-US" sz="1600" spc="80" dirty="0">
                <a:latin typeface="Calibri"/>
                <a:cs typeface="Calibri"/>
              </a:rPr>
              <a:t>Bitwise AND (</a:t>
            </a:r>
            <a:r>
              <a:rPr lang="el-GR" sz="1600" spc="80" dirty="0">
                <a:latin typeface="Calibri"/>
                <a:cs typeface="Calibri"/>
              </a:rPr>
              <a:t>Λογικό ΚΑΙ)</a:t>
            </a:r>
          </a:p>
          <a:p>
            <a:pPr marL="12700">
              <a:lnSpc>
                <a:spcPct val="100000"/>
              </a:lnSpc>
              <a:spcBef>
                <a:spcPts val="325"/>
              </a:spcBef>
            </a:pPr>
            <a:r>
              <a:rPr lang="el-GR" sz="1600" spc="80" dirty="0">
                <a:latin typeface="Calibri"/>
                <a:cs typeface="Calibri"/>
              </a:rPr>
              <a:t>    0 ∧ 0 = 0</a:t>
            </a:r>
          </a:p>
          <a:p>
            <a:pPr marL="12700">
              <a:lnSpc>
                <a:spcPct val="100000"/>
              </a:lnSpc>
              <a:spcBef>
                <a:spcPts val="325"/>
              </a:spcBef>
            </a:pPr>
            <a:r>
              <a:rPr lang="el-GR" sz="1600" spc="80" dirty="0">
                <a:latin typeface="Calibri"/>
                <a:cs typeface="Calibri"/>
              </a:rPr>
              <a:t>    0 ∧ 1 = 0</a:t>
            </a:r>
          </a:p>
          <a:p>
            <a:pPr marL="12700">
              <a:lnSpc>
                <a:spcPct val="100000"/>
              </a:lnSpc>
              <a:spcBef>
                <a:spcPts val="325"/>
              </a:spcBef>
            </a:pPr>
            <a:r>
              <a:rPr lang="el-GR" sz="1600" spc="80" dirty="0">
                <a:latin typeface="Calibri"/>
                <a:cs typeface="Calibri"/>
              </a:rPr>
              <a:t>    1 ∧ 0 = 0</a:t>
            </a:r>
          </a:p>
          <a:p>
            <a:pPr marL="12700">
              <a:lnSpc>
                <a:spcPct val="100000"/>
              </a:lnSpc>
              <a:spcBef>
                <a:spcPts val="325"/>
              </a:spcBef>
            </a:pPr>
            <a:r>
              <a:rPr lang="el-GR" sz="1600" spc="80" dirty="0">
                <a:latin typeface="Calibri"/>
                <a:cs typeface="Calibri"/>
              </a:rPr>
              <a:t>    1 ∧ 1 = 1</a:t>
            </a:r>
          </a:p>
          <a:p>
            <a:pPr marL="12700">
              <a:lnSpc>
                <a:spcPct val="100000"/>
              </a:lnSpc>
              <a:spcBef>
                <a:spcPts val="325"/>
              </a:spcBef>
            </a:pPr>
            <a:endParaRPr lang="el-GR" sz="1600" spc="80" dirty="0">
              <a:latin typeface="Calibri"/>
              <a:cs typeface="Calibri"/>
            </a:endParaRPr>
          </a:p>
          <a:p>
            <a:pPr marL="12700">
              <a:lnSpc>
                <a:spcPct val="100000"/>
              </a:lnSpc>
              <a:spcBef>
                <a:spcPts val="325"/>
              </a:spcBef>
            </a:pPr>
            <a:r>
              <a:rPr lang="en-US" sz="1600" spc="80" dirty="0">
                <a:latin typeface="Calibri"/>
                <a:cs typeface="Calibri"/>
              </a:rPr>
              <a:t>Bitwise OR (</a:t>
            </a:r>
            <a:r>
              <a:rPr lang="el-GR" sz="1600" spc="80" dirty="0">
                <a:latin typeface="Calibri"/>
                <a:cs typeface="Calibri"/>
              </a:rPr>
              <a:t>Λογικό Ή)</a:t>
            </a:r>
          </a:p>
          <a:p>
            <a:pPr marL="12700">
              <a:lnSpc>
                <a:spcPct val="100000"/>
              </a:lnSpc>
              <a:spcBef>
                <a:spcPts val="325"/>
              </a:spcBef>
            </a:pPr>
            <a:r>
              <a:rPr lang="el-GR" sz="1600" spc="80" dirty="0">
                <a:latin typeface="Calibri"/>
                <a:cs typeface="Calibri"/>
              </a:rPr>
              <a:t>    0 ∨ 0 = 0</a:t>
            </a:r>
          </a:p>
          <a:p>
            <a:pPr marL="12700">
              <a:lnSpc>
                <a:spcPct val="100000"/>
              </a:lnSpc>
              <a:spcBef>
                <a:spcPts val="325"/>
              </a:spcBef>
            </a:pPr>
            <a:r>
              <a:rPr lang="el-GR" sz="1600" spc="80" dirty="0">
                <a:latin typeface="Calibri"/>
                <a:cs typeface="Calibri"/>
              </a:rPr>
              <a:t>    0 ∨ 1 = 1</a:t>
            </a:r>
          </a:p>
          <a:p>
            <a:pPr marL="12700">
              <a:lnSpc>
                <a:spcPct val="100000"/>
              </a:lnSpc>
              <a:spcBef>
                <a:spcPts val="325"/>
              </a:spcBef>
            </a:pPr>
            <a:r>
              <a:rPr lang="el-GR" sz="1600" spc="80" dirty="0">
                <a:latin typeface="Calibri"/>
                <a:cs typeface="Calibri"/>
              </a:rPr>
              <a:t>    1 ∨ 0 = 1</a:t>
            </a:r>
          </a:p>
          <a:p>
            <a:pPr marL="12700">
              <a:lnSpc>
                <a:spcPct val="100000"/>
              </a:lnSpc>
              <a:spcBef>
                <a:spcPts val="325"/>
              </a:spcBef>
            </a:pPr>
            <a:r>
              <a:rPr lang="el-GR" sz="1600" spc="80" dirty="0">
                <a:latin typeface="Calibri"/>
                <a:cs typeface="Calibri"/>
              </a:rPr>
              <a:t>    1 ∨ 1 = 1</a:t>
            </a:r>
          </a:p>
          <a:p>
            <a:pPr marL="12700">
              <a:lnSpc>
                <a:spcPct val="100000"/>
              </a:lnSpc>
              <a:spcBef>
                <a:spcPts val="325"/>
              </a:spcBef>
            </a:pPr>
            <a:endParaRPr lang="el-GR" sz="1600" spc="80" dirty="0">
              <a:latin typeface="Calibri"/>
              <a:cs typeface="Calibri"/>
            </a:endParaRPr>
          </a:p>
          <a:p>
            <a:pPr marL="12700">
              <a:lnSpc>
                <a:spcPct val="100000"/>
              </a:lnSpc>
              <a:spcBef>
                <a:spcPts val="325"/>
              </a:spcBef>
            </a:pPr>
            <a:r>
              <a:rPr lang="en-US" sz="1600" spc="80" dirty="0">
                <a:latin typeface="Calibri"/>
                <a:cs typeface="Calibri"/>
              </a:rPr>
              <a:t>Bitwise XOR (</a:t>
            </a:r>
            <a:r>
              <a:rPr lang="el-GR" sz="1600" spc="80" dirty="0">
                <a:latin typeface="Calibri"/>
                <a:cs typeface="Calibri"/>
              </a:rPr>
              <a:t>Πρόσθεση </a:t>
            </a:r>
            <a:r>
              <a:rPr lang="en-US" sz="1600" spc="80" dirty="0">
                <a:latin typeface="Calibri"/>
                <a:cs typeface="Calibri"/>
              </a:rPr>
              <a:t>mod 2)</a:t>
            </a:r>
          </a:p>
          <a:p>
            <a:pPr marL="12700">
              <a:lnSpc>
                <a:spcPct val="100000"/>
              </a:lnSpc>
              <a:spcBef>
                <a:spcPts val="325"/>
              </a:spcBef>
            </a:pPr>
            <a:r>
              <a:rPr lang="en-US" sz="1600" spc="80" dirty="0">
                <a:latin typeface="Calibri"/>
                <a:cs typeface="Calibri"/>
              </a:rPr>
              <a:t>    0 ⊕ 0 = 0</a:t>
            </a:r>
          </a:p>
          <a:p>
            <a:pPr marL="12700">
              <a:lnSpc>
                <a:spcPct val="100000"/>
              </a:lnSpc>
              <a:spcBef>
                <a:spcPts val="325"/>
              </a:spcBef>
            </a:pPr>
            <a:r>
              <a:rPr lang="en-US" sz="1600" spc="80" dirty="0">
                <a:latin typeface="Calibri"/>
                <a:cs typeface="Calibri"/>
              </a:rPr>
              <a:t>    0 ⊕ 1 = 1</a:t>
            </a:r>
          </a:p>
          <a:p>
            <a:pPr marL="12700">
              <a:lnSpc>
                <a:spcPct val="100000"/>
              </a:lnSpc>
              <a:spcBef>
                <a:spcPts val="325"/>
              </a:spcBef>
            </a:pPr>
            <a:r>
              <a:rPr lang="en-US" sz="1600" spc="80" dirty="0">
                <a:latin typeface="Calibri"/>
                <a:cs typeface="Calibri"/>
              </a:rPr>
              <a:t>    1 ⊕ 0 = 1</a:t>
            </a:r>
          </a:p>
          <a:p>
            <a:pPr marL="12700">
              <a:lnSpc>
                <a:spcPct val="100000"/>
              </a:lnSpc>
              <a:spcBef>
                <a:spcPts val="325"/>
              </a:spcBef>
            </a:pPr>
            <a:r>
              <a:rPr lang="en-US" sz="1600" spc="80" dirty="0">
                <a:latin typeface="Calibri"/>
                <a:cs typeface="Calibri"/>
              </a:rPr>
              <a:t>    1 ⊕ 1 = 0</a:t>
            </a:r>
            <a:endParaRPr sz="1600" dirty="0">
              <a:latin typeface="Calibri"/>
              <a:cs typeface="Calibri"/>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60665" y="5940425"/>
            <a:ext cx="1530032" cy="612140"/>
          </a:xfrm>
          <a:prstGeom prst="rect">
            <a:avLst/>
          </a:prstGeom>
        </p:spPr>
      </p:pic>
      <p:sp>
        <p:nvSpPr>
          <p:cNvPr id="3" name="object 3"/>
          <p:cNvSpPr txBox="1">
            <a:spLocks noGrp="1"/>
          </p:cNvSpPr>
          <p:nvPr>
            <p:ph type="title"/>
          </p:nvPr>
        </p:nvSpPr>
        <p:spPr>
          <a:xfrm>
            <a:off x="875030" y="366395"/>
            <a:ext cx="3387090" cy="763270"/>
          </a:xfrm>
          <a:prstGeom prst="rect">
            <a:avLst/>
          </a:prstGeom>
        </p:spPr>
        <p:txBody>
          <a:bodyPr vert="horz" wrap="square" lIns="0" tIns="57150" rIns="0" bIns="0" rtlCol="0">
            <a:spAutoFit/>
          </a:bodyPr>
          <a:lstStyle/>
          <a:p>
            <a:pPr marL="12700" marR="5080">
              <a:lnSpc>
                <a:spcPts val="2750"/>
              </a:lnSpc>
              <a:spcBef>
                <a:spcPts val="450"/>
              </a:spcBef>
            </a:pPr>
            <a:r>
              <a:rPr sz="2550" spc="114" dirty="0"/>
              <a:t>Τυχαίο</a:t>
            </a:r>
            <a:r>
              <a:rPr sz="2550" spc="30" dirty="0"/>
              <a:t> </a:t>
            </a:r>
            <a:r>
              <a:rPr sz="2550" spc="95" dirty="0"/>
              <a:t>κλειδί</a:t>
            </a:r>
            <a:r>
              <a:rPr sz="2550" spc="35" dirty="0"/>
              <a:t> </a:t>
            </a:r>
            <a:r>
              <a:rPr sz="2550" spc="114" dirty="0"/>
              <a:t>στο</a:t>
            </a:r>
            <a:r>
              <a:rPr sz="2550" spc="35" dirty="0"/>
              <a:t> </a:t>
            </a:r>
            <a:r>
              <a:rPr sz="2550" spc="125" dirty="0"/>
              <a:t>One- </a:t>
            </a:r>
            <a:r>
              <a:rPr sz="2550" spc="-625" dirty="0"/>
              <a:t> </a:t>
            </a:r>
            <a:r>
              <a:rPr sz="2550" spc="130" dirty="0"/>
              <a:t>Time</a:t>
            </a:r>
            <a:r>
              <a:rPr sz="2550" spc="50" dirty="0"/>
              <a:t> </a:t>
            </a:r>
            <a:r>
              <a:rPr sz="2550" spc="125" dirty="0"/>
              <a:t>Pad</a:t>
            </a:r>
            <a:endParaRPr sz="2550"/>
          </a:p>
        </p:txBody>
      </p:sp>
      <p:sp>
        <p:nvSpPr>
          <p:cNvPr id="6" name="object 6"/>
          <p:cNvSpPr txBox="1"/>
          <p:nvPr/>
        </p:nvSpPr>
        <p:spPr>
          <a:xfrm>
            <a:off x="10676255" y="6043866"/>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22</a:t>
            </a:r>
            <a:endParaRPr sz="1100">
              <a:latin typeface="Arial"/>
              <a:cs typeface="Arial"/>
            </a:endParaRPr>
          </a:p>
        </p:txBody>
      </p:sp>
      <p:sp>
        <p:nvSpPr>
          <p:cNvPr id="4" name="object 4"/>
          <p:cNvSpPr txBox="1"/>
          <p:nvPr/>
        </p:nvSpPr>
        <p:spPr>
          <a:xfrm>
            <a:off x="609600" y="1815465"/>
            <a:ext cx="9753600" cy="847027"/>
          </a:xfrm>
          <a:prstGeom prst="rect">
            <a:avLst/>
          </a:prstGeom>
        </p:spPr>
        <p:txBody>
          <a:bodyPr vert="horz" wrap="square" lIns="0" tIns="31115" rIns="0" bIns="0" rtlCol="0">
            <a:spAutoFit/>
          </a:bodyPr>
          <a:lstStyle/>
          <a:p>
            <a:pPr marL="12700" marR="5080">
              <a:lnSpc>
                <a:spcPts val="1190"/>
              </a:lnSpc>
              <a:spcBef>
                <a:spcPts val="245"/>
              </a:spcBef>
            </a:pPr>
            <a:r>
              <a:rPr sz="1400" spc="80" dirty="0">
                <a:latin typeface="Calibri"/>
                <a:cs typeface="Calibri"/>
              </a:rPr>
              <a:t>Το</a:t>
            </a:r>
            <a:r>
              <a:rPr sz="1400" spc="35" dirty="0">
                <a:latin typeface="Calibri"/>
                <a:cs typeface="Calibri"/>
              </a:rPr>
              <a:t> </a:t>
            </a:r>
            <a:r>
              <a:rPr sz="1400" spc="80" dirty="0">
                <a:latin typeface="Calibri"/>
                <a:cs typeface="Calibri"/>
              </a:rPr>
              <a:t>One-Time</a:t>
            </a:r>
            <a:r>
              <a:rPr sz="1400" spc="35" dirty="0">
                <a:latin typeface="Calibri"/>
                <a:cs typeface="Calibri"/>
              </a:rPr>
              <a:t> </a:t>
            </a:r>
            <a:r>
              <a:rPr sz="1400" spc="80" dirty="0">
                <a:latin typeface="Calibri"/>
                <a:cs typeface="Calibri"/>
              </a:rPr>
              <a:t>Pad</a:t>
            </a:r>
            <a:r>
              <a:rPr sz="1400" spc="40" dirty="0">
                <a:latin typeface="Calibri"/>
                <a:cs typeface="Calibri"/>
              </a:rPr>
              <a:t> </a:t>
            </a:r>
            <a:r>
              <a:rPr sz="1400" spc="70" dirty="0">
                <a:latin typeface="Calibri"/>
                <a:cs typeface="Calibri"/>
              </a:rPr>
              <a:t>χρησιμοποιεί</a:t>
            </a:r>
            <a:r>
              <a:rPr sz="1400" spc="35" dirty="0">
                <a:latin typeface="Calibri"/>
                <a:cs typeface="Calibri"/>
              </a:rPr>
              <a:t> </a:t>
            </a:r>
            <a:r>
              <a:rPr sz="1400" spc="80" dirty="0">
                <a:latin typeface="Calibri"/>
                <a:cs typeface="Calibri"/>
              </a:rPr>
              <a:t>ένα</a:t>
            </a:r>
            <a:r>
              <a:rPr sz="1400" spc="40" dirty="0">
                <a:latin typeface="Calibri"/>
                <a:cs typeface="Calibri"/>
              </a:rPr>
              <a:t> </a:t>
            </a:r>
            <a:r>
              <a:rPr sz="1400" spc="80" dirty="0">
                <a:latin typeface="Calibri"/>
                <a:cs typeface="Calibri"/>
              </a:rPr>
              <a:t>πολύ</a:t>
            </a:r>
            <a:r>
              <a:rPr sz="1400" spc="35" dirty="0">
                <a:latin typeface="Calibri"/>
                <a:cs typeface="Calibri"/>
              </a:rPr>
              <a:t> </a:t>
            </a:r>
            <a:r>
              <a:rPr sz="1400" spc="80" dirty="0">
                <a:latin typeface="Calibri"/>
                <a:cs typeface="Calibri"/>
              </a:rPr>
              <a:t>μεγάλο</a:t>
            </a:r>
            <a:r>
              <a:rPr sz="1400" spc="35" dirty="0">
                <a:latin typeface="Calibri"/>
                <a:cs typeface="Calibri"/>
              </a:rPr>
              <a:t> </a:t>
            </a:r>
            <a:r>
              <a:rPr sz="1400" spc="60" dirty="0">
                <a:latin typeface="Calibri"/>
                <a:cs typeface="Calibri"/>
              </a:rPr>
              <a:t>κλειδί,</a:t>
            </a:r>
            <a:r>
              <a:rPr sz="1400" spc="40" dirty="0">
                <a:latin typeface="Calibri"/>
                <a:cs typeface="Calibri"/>
              </a:rPr>
              <a:t> </a:t>
            </a:r>
            <a:r>
              <a:rPr sz="1400" spc="50" dirty="0">
                <a:latin typeface="Calibri"/>
                <a:cs typeface="Calibri"/>
              </a:rPr>
              <a:t>τι</a:t>
            </a:r>
            <a:r>
              <a:rPr sz="1400" spc="35" dirty="0">
                <a:latin typeface="Calibri"/>
                <a:cs typeface="Calibri"/>
              </a:rPr>
              <a:t> </a:t>
            </a:r>
            <a:r>
              <a:rPr sz="1400" spc="65" dirty="0">
                <a:latin typeface="Calibri"/>
                <a:cs typeface="Calibri"/>
              </a:rPr>
              <a:t>γίνεται</a:t>
            </a:r>
            <a:r>
              <a:rPr sz="1400" spc="40" dirty="0">
                <a:latin typeface="Calibri"/>
                <a:cs typeface="Calibri"/>
              </a:rPr>
              <a:t> </a:t>
            </a:r>
            <a:r>
              <a:rPr sz="1400" spc="85" dirty="0">
                <a:latin typeface="Calibri"/>
                <a:cs typeface="Calibri"/>
              </a:rPr>
              <a:t>αν</a:t>
            </a:r>
            <a:r>
              <a:rPr sz="1400" spc="35" dirty="0">
                <a:latin typeface="Calibri"/>
                <a:cs typeface="Calibri"/>
              </a:rPr>
              <a:t> </a:t>
            </a:r>
            <a:r>
              <a:rPr sz="1400" spc="70" dirty="0">
                <a:latin typeface="Calibri"/>
                <a:cs typeface="Calibri"/>
              </a:rPr>
              <a:t>το</a:t>
            </a:r>
            <a:r>
              <a:rPr sz="1400" spc="35" dirty="0">
                <a:latin typeface="Calibri"/>
                <a:cs typeface="Calibri"/>
              </a:rPr>
              <a:t> </a:t>
            </a:r>
            <a:r>
              <a:rPr sz="1400" spc="65" dirty="0">
                <a:latin typeface="Calibri"/>
                <a:cs typeface="Calibri"/>
              </a:rPr>
              <a:t>κλειδί</a:t>
            </a:r>
            <a:r>
              <a:rPr sz="1400" spc="40" dirty="0">
                <a:latin typeface="Calibri"/>
                <a:cs typeface="Calibri"/>
              </a:rPr>
              <a:t> </a:t>
            </a:r>
            <a:r>
              <a:rPr sz="1400" spc="75" dirty="0">
                <a:latin typeface="Calibri"/>
                <a:cs typeface="Calibri"/>
              </a:rPr>
              <a:t>δεν</a:t>
            </a:r>
            <a:r>
              <a:rPr sz="1400" spc="30" dirty="0">
                <a:latin typeface="Calibri"/>
                <a:cs typeface="Calibri"/>
              </a:rPr>
              <a:t> </a:t>
            </a:r>
            <a:r>
              <a:rPr sz="1400" spc="70" dirty="0">
                <a:latin typeface="Calibri"/>
                <a:cs typeface="Calibri"/>
              </a:rPr>
              <a:t>επιλέγεται</a:t>
            </a:r>
            <a:r>
              <a:rPr sz="1400" spc="40" dirty="0">
                <a:latin typeface="Calibri"/>
                <a:cs typeface="Calibri"/>
              </a:rPr>
              <a:t> </a:t>
            </a:r>
            <a:r>
              <a:rPr sz="1400" spc="70" dirty="0">
                <a:latin typeface="Calibri"/>
                <a:cs typeface="Calibri"/>
              </a:rPr>
              <a:t>τυχαία,</a:t>
            </a:r>
            <a:r>
              <a:rPr sz="1400" spc="35" dirty="0">
                <a:latin typeface="Calibri"/>
                <a:cs typeface="Calibri"/>
              </a:rPr>
              <a:t> </a:t>
            </a:r>
            <a:r>
              <a:rPr sz="1400" spc="80" dirty="0">
                <a:latin typeface="Calibri"/>
                <a:cs typeface="Calibri"/>
              </a:rPr>
              <a:t>αλλά</a:t>
            </a:r>
            <a:r>
              <a:rPr lang="el-GR" sz="1400" spc="80" dirty="0">
                <a:latin typeface="Calibri"/>
                <a:cs typeface="Calibri"/>
              </a:rPr>
              <a:t> </a:t>
            </a:r>
            <a:r>
              <a:rPr sz="1400" spc="75" dirty="0" err="1">
                <a:latin typeface="Calibri"/>
                <a:cs typeface="Calibri"/>
              </a:rPr>
              <a:t>χρησιμο</a:t>
            </a:r>
            <a:r>
              <a:rPr sz="1400" spc="75" dirty="0">
                <a:latin typeface="Calibri"/>
                <a:cs typeface="Calibri"/>
              </a:rPr>
              <a:t>ποιούνται</a:t>
            </a:r>
            <a:r>
              <a:rPr sz="1400" spc="30" dirty="0">
                <a:latin typeface="Calibri"/>
                <a:cs typeface="Calibri"/>
              </a:rPr>
              <a:t> </a:t>
            </a:r>
            <a:r>
              <a:rPr sz="1400" spc="70" dirty="0">
                <a:latin typeface="Calibri"/>
                <a:cs typeface="Calibri"/>
              </a:rPr>
              <a:t>κείμενα</a:t>
            </a:r>
            <a:r>
              <a:rPr sz="1400" spc="35" dirty="0">
                <a:latin typeface="Calibri"/>
                <a:cs typeface="Calibri"/>
              </a:rPr>
              <a:t> </a:t>
            </a:r>
            <a:r>
              <a:rPr sz="1400" spc="75" dirty="0">
                <a:latin typeface="Calibri"/>
                <a:cs typeface="Calibri"/>
              </a:rPr>
              <a:t>από,</a:t>
            </a:r>
            <a:r>
              <a:rPr sz="1400" spc="35" dirty="0">
                <a:latin typeface="Calibri"/>
                <a:cs typeface="Calibri"/>
              </a:rPr>
              <a:t> </a:t>
            </a:r>
            <a:r>
              <a:rPr sz="1400" spc="55" dirty="0">
                <a:latin typeface="Calibri"/>
                <a:cs typeface="Calibri"/>
              </a:rPr>
              <a:t>π.χ.,</a:t>
            </a:r>
            <a:r>
              <a:rPr sz="1400" spc="35" dirty="0">
                <a:latin typeface="Calibri"/>
                <a:cs typeface="Calibri"/>
              </a:rPr>
              <a:t> </a:t>
            </a:r>
            <a:r>
              <a:rPr sz="1400" spc="80" dirty="0">
                <a:latin typeface="Calibri"/>
                <a:cs typeface="Calibri"/>
              </a:rPr>
              <a:t>ένα</a:t>
            </a:r>
            <a:r>
              <a:rPr sz="1400" spc="35" dirty="0">
                <a:latin typeface="Calibri"/>
                <a:cs typeface="Calibri"/>
              </a:rPr>
              <a:t> </a:t>
            </a:r>
            <a:r>
              <a:rPr sz="1400" spc="70" dirty="0">
                <a:latin typeface="Calibri"/>
                <a:cs typeface="Calibri"/>
              </a:rPr>
              <a:t>βιβλίο</a:t>
            </a:r>
            <a:r>
              <a:rPr sz="1400" spc="35" dirty="0">
                <a:latin typeface="Calibri"/>
                <a:cs typeface="Calibri"/>
              </a:rPr>
              <a:t> </a:t>
            </a:r>
            <a:r>
              <a:rPr sz="1400" spc="90" dirty="0">
                <a:latin typeface="Calibri"/>
                <a:cs typeface="Calibri"/>
              </a:rPr>
              <a:t>ως</a:t>
            </a:r>
            <a:r>
              <a:rPr sz="1400" spc="35" dirty="0">
                <a:latin typeface="Calibri"/>
                <a:cs typeface="Calibri"/>
              </a:rPr>
              <a:t> </a:t>
            </a:r>
            <a:r>
              <a:rPr sz="1400" spc="65" dirty="0">
                <a:latin typeface="Calibri"/>
                <a:cs typeface="Calibri"/>
              </a:rPr>
              <a:t>κλειδιά.</a:t>
            </a:r>
            <a:endParaRPr sz="1400" dirty="0">
              <a:latin typeface="Calibri"/>
              <a:cs typeface="Calibri"/>
            </a:endParaRPr>
          </a:p>
          <a:p>
            <a:pPr marL="304800" indent="-182880">
              <a:lnSpc>
                <a:spcPct val="100000"/>
              </a:lnSpc>
              <a:spcBef>
                <a:spcPts val="195"/>
              </a:spcBef>
              <a:buSzPct val="127272"/>
              <a:buChar char="—"/>
              <a:tabLst>
                <a:tab pos="304800" algn="l"/>
              </a:tabLst>
            </a:pPr>
            <a:r>
              <a:rPr sz="1400" spc="80" dirty="0">
                <a:latin typeface="Calibri"/>
                <a:cs typeface="Calibri"/>
              </a:rPr>
              <a:t>αυτό</a:t>
            </a:r>
            <a:r>
              <a:rPr sz="1400" spc="25" dirty="0">
                <a:latin typeface="Calibri"/>
                <a:cs typeface="Calibri"/>
              </a:rPr>
              <a:t> </a:t>
            </a:r>
            <a:r>
              <a:rPr sz="1400" spc="75" dirty="0">
                <a:latin typeface="Calibri"/>
                <a:cs typeface="Calibri"/>
              </a:rPr>
              <a:t>δεν</a:t>
            </a:r>
            <a:r>
              <a:rPr sz="1400" spc="20" dirty="0">
                <a:latin typeface="Calibri"/>
                <a:cs typeface="Calibri"/>
              </a:rPr>
              <a:t> </a:t>
            </a:r>
            <a:r>
              <a:rPr sz="1400" spc="65" dirty="0">
                <a:latin typeface="Calibri"/>
                <a:cs typeface="Calibri"/>
              </a:rPr>
              <a:t>είναι</a:t>
            </a:r>
            <a:r>
              <a:rPr sz="1400" spc="25" dirty="0">
                <a:latin typeface="Calibri"/>
                <a:cs typeface="Calibri"/>
              </a:rPr>
              <a:t> </a:t>
            </a:r>
            <a:r>
              <a:rPr sz="1400" spc="70" dirty="0">
                <a:latin typeface="Calibri"/>
                <a:cs typeface="Calibri"/>
              </a:rPr>
              <a:t>πλέον</a:t>
            </a:r>
            <a:r>
              <a:rPr sz="1400" spc="15" dirty="0">
                <a:latin typeface="Calibri"/>
                <a:cs typeface="Calibri"/>
              </a:rPr>
              <a:t> </a:t>
            </a:r>
            <a:r>
              <a:rPr sz="1400" spc="80" dirty="0">
                <a:latin typeface="Calibri"/>
                <a:cs typeface="Calibri"/>
              </a:rPr>
              <a:t>One-Time</a:t>
            </a:r>
            <a:r>
              <a:rPr sz="1400" spc="30" dirty="0">
                <a:latin typeface="Calibri"/>
                <a:cs typeface="Calibri"/>
              </a:rPr>
              <a:t> </a:t>
            </a:r>
            <a:r>
              <a:rPr sz="1400" spc="80" dirty="0">
                <a:latin typeface="Calibri"/>
                <a:cs typeface="Calibri"/>
              </a:rPr>
              <a:t>Pad</a:t>
            </a:r>
            <a:endParaRPr sz="1400" dirty="0">
              <a:latin typeface="Calibri"/>
              <a:cs typeface="Calibri"/>
            </a:endParaRPr>
          </a:p>
          <a:p>
            <a:pPr marL="304800" indent="-182880">
              <a:lnSpc>
                <a:spcPct val="100000"/>
              </a:lnSpc>
              <a:spcBef>
                <a:spcPts val="355"/>
              </a:spcBef>
              <a:buSzPct val="127272"/>
              <a:buChar char="—"/>
              <a:tabLst>
                <a:tab pos="304800" algn="l"/>
              </a:tabLst>
            </a:pPr>
            <a:r>
              <a:rPr sz="1400" spc="135" dirty="0">
                <a:latin typeface="Calibri"/>
                <a:cs typeface="Calibri"/>
              </a:rPr>
              <a:t>αυτό</a:t>
            </a:r>
            <a:r>
              <a:rPr sz="1400" spc="50" dirty="0">
                <a:latin typeface="Calibri"/>
                <a:cs typeface="Calibri"/>
              </a:rPr>
              <a:t> </a:t>
            </a:r>
            <a:r>
              <a:rPr sz="1400" spc="125" dirty="0">
                <a:latin typeface="Calibri"/>
                <a:cs typeface="Calibri"/>
              </a:rPr>
              <a:t>μπορεί</a:t>
            </a:r>
            <a:r>
              <a:rPr sz="1400" spc="50" dirty="0">
                <a:latin typeface="Calibri"/>
                <a:cs typeface="Calibri"/>
              </a:rPr>
              <a:t> </a:t>
            </a:r>
            <a:r>
              <a:rPr sz="1400" spc="135" dirty="0">
                <a:latin typeface="Calibri"/>
                <a:cs typeface="Calibri"/>
              </a:rPr>
              <a:t>να</a:t>
            </a:r>
            <a:r>
              <a:rPr sz="1400" spc="55" dirty="0">
                <a:latin typeface="Calibri"/>
                <a:cs typeface="Calibri"/>
              </a:rPr>
              <a:t> </a:t>
            </a:r>
            <a:r>
              <a:rPr sz="1400" spc="120" dirty="0">
                <a:latin typeface="Calibri"/>
                <a:cs typeface="Calibri"/>
              </a:rPr>
              <a:t>σπάσει</a:t>
            </a:r>
            <a:endParaRPr sz="1400" dirty="0">
              <a:latin typeface="Calibri"/>
              <a:cs typeface="Calibri"/>
            </a:endParaRPr>
          </a:p>
        </p:txBody>
      </p:sp>
      <p:sp>
        <p:nvSpPr>
          <p:cNvPr id="5" name="object 5"/>
          <p:cNvSpPr txBox="1"/>
          <p:nvPr/>
        </p:nvSpPr>
        <p:spPr>
          <a:xfrm>
            <a:off x="875030" y="3590357"/>
            <a:ext cx="5598795" cy="1259960"/>
          </a:xfrm>
          <a:prstGeom prst="rect">
            <a:avLst/>
          </a:prstGeom>
        </p:spPr>
        <p:txBody>
          <a:bodyPr vert="horz" wrap="square" lIns="0" tIns="33655" rIns="0" bIns="0" rtlCol="0">
            <a:spAutoFit/>
          </a:bodyPr>
          <a:lstStyle/>
          <a:p>
            <a:pPr marL="12700">
              <a:lnSpc>
                <a:spcPct val="100000"/>
              </a:lnSpc>
              <a:spcBef>
                <a:spcPts val="265"/>
              </a:spcBef>
            </a:pPr>
            <a:r>
              <a:rPr spc="75" dirty="0">
                <a:latin typeface="Calibri"/>
                <a:cs typeface="Calibri"/>
              </a:rPr>
              <a:t>Επακόλουθο:</a:t>
            </a:r>
            <a:r>
              <a:rPr spc="40" dirty="0">
                <a:latin typeface="Calibri"/>
                <a:cs typeface="Calibri"/>
              </a:rPr>
              <a:t> </a:t>
            </a:r>
            <a:r>
              <a:rPr spc="80" dirty="0">
                <a:latin typeface="Calibri"/>
                <a:cs typeface="Calibri"/>
              </a:rPr>
              <a:t>Το</a:t>
            </a:r>
            <a:r>
              <a:rPr spc="45" dirty="0">
                <a:latin typeface="Calibri"/>
                <a:cs typeface="Calibri"/>
              </a:rPr>
              <a:t> </a:t>
            </a:r>
            <a:r>
              <a:rPr spc="65" dirty="0">
                <a:latin typeface="Calibri"/>
                <a:cs typeface="Calibri"/>
              </a:rPr>
              <a:t>κλειδί</a:t>
            </a:r>
            <a:r>
              <a:rPr spc="45" dirty="0">
                <a:latin typeface="Calibri"/>
                <a:cs typeface="Calibri"/>
              </a:rPr>
              <a:t> </a:t>
            </a:r>
            <a:r>
              <a:rPr spc="75" dirty="0">
                <a:latin typeface="Calibri"/>
                <a:cs typeface="Calibri"/>
              </a:rPr>
              <a:t>στο</a:t>
            </a:r>
            <a:r>
              <a:rPr spc="45" dirty="0">
                <a:latin typeface="Calibri"/>
                <a:cs typeface="Calibri"/>
              </a:rPr>
              <a:t> </a:t>
            </a:r>
            <a:r>
              <a:rPr spc="80" dirty="0">
                <a:latin typeface="Calibri"/>
                <a:cs typeface="Calibri"/>
              </a:rPr>
              <a:t>One-Time</a:t>
            </a:r>
            <a:r>
              <a:rPr spc="40" dirty="0">
                <a:latin typeface="Calibri"/>
                <a:cs typeface="Calibri"/>
              </a:rPr>
              <a:t> </a:t>
            </a:r>
            <a:r>
              <a:rPr spc="80" dirty="0">
                <a:latin typeface="Calibri"/>
                <a:cs typeface="Calibri"/>
              </a:rPr>
              <a:t>Pad</a:t>
            </a:r>
            <a:r>
              <a:rPr spc="45" dirty="0">
                <a:latin typeface="Calibri"/>
                <a:cs typeface="Calibri"/>
              </a:rPr>
              <a:t> </a:t>
            </a:r>
            <a:r>
              <a:rPr spc="75" dirty="0">
                <a:latin typeface="Calibri"/>
                <a:cs typeface="Calibri"/>
              </a:rPr>
              <a:t>δεν</a:t>
            </a:r>
            <a:r>
              <a:rPr spc="40" dirty="0">
                <a:latin typeface="Calibri"/>
                <a:cs typeface="Calibri"/>
              </a:rPr>
              <a:t> </a:t>
            </a:r>
            <a:r>
              <a:rPr spc="75" dirty="0">
                <a:latin typeface="Calibri"/>
                <a:cs typeface="Calibri"/>
              </a:rPr>
              <a:t>πρέπει</a:t>
            </a:r>
            <a:r>
              <a:rPr spc="45" dirty="0">
                <a:latin typeface="Calibri"/>
                <a:cs typeface="Calibri"/>
              </a:rPr>
              <a:t> </a:t>
            </a:r>
            <a:r>
              <a:rPr spc="75" dirty="0">
                <a:latin typeface="Calibri"/>
                <a:cs typeface="Calibri"/>
              </a:rPr>
              <a:t>ποτέ</a:t>
            </a:r>
            <a:r>
              <a:rPr spc="35" dirty="0">
                <a:latin typeface="Calibri"/>
                <a:cs typeface="Calibri"/>
              </a:rPr>
              <a:t> </a:t>
            </a:r>
            <a:r>
              <a:rPr spc="80" dirty="0">
                <a:latin typeface="Calibri"/>
                <a:cs typeface="Calibri"/>
              </a:rPr>
              <a:t>να</a:t>
            </a:r>
            <a:r>
              <a:rPr spc="60" dirty="0">
                <a:latin typeface="Calibri"/>
                <a:cs typeface="Calibri"/>
              </a:rPr>
              <a:t> επαναχρησιμοποιείται.</a:t>
            </a:r>
            <a:endParaRPr dirty="0">
              <a:latin typeface="Calibri"/>
              <a:cs typeface="Calibri"/>
            </a:endParaRPr>
          </a:p>
          <a:p>
            <a:pPr marL="121920">
              <a:lnSpc>
                <a:spcPct val="100000"/>
              </a:lnSpc>
              <a:spcBef>
                <a:spcPts val="215"/>
              </a:spcBef>
            </a:pPr>
            <a:r>
              <a:rPr sz="2400" spc="-229" dirty="0">
                <a:latin typeface="Calibri"/>
                <a:cs typeface="Calibri"/>
              </a:rPr>
              <a:t>—</a:t>
            </a:r>
            <a:r>
              <a:rPr sz="2400" spc="-175" dirty="0">
                <a:latin typeface="Calibri"/>
                <a:cs typeface="Calibri"/>
              </a:rPr>
              <a:t> </a:t>
            </a:r>
            <a:r>
              <a:rPr spc="25" dirty="0">
                <a:latin typeface="Calibri"/>
                <a:cs typeface="Calibri"/>
              </a:rPr>
              <a:t>Εάν</a:t>
            </a:r>
            <a:r>
              <a:rPr spc="10" dirty="0">
                <a:latin typeface="Calibri"/>
                <a:cs typeface="Calibri"/>
              </a:rPr>
              <a:t> </a:t>
            </a:r>
            <a:r>
              <a:rPr spc="20" dirty="0">
                <a:latin typeface="Calibri"/>
                <a:cs typeface="Calibri"/>
              </a:rPr>
              <a:t>επαναχρησιμοποιηθεί,</a:t>
            </a:r>
            <a:r>
              <a:rPr spc="15" dirty="0">
                <a:latin typeface="Calibri"/>
                <a:cs typeface="Calibri"/>
              </a:rPr>
              <a:t> </a:t>
            </a:r>
            <a:r>
              <a:rPr spc="25" dirty="0">
                <a:latin typeface="Calibri"/>
                <a:cs typeface="Calibri"/>
              </a:rPr>
              <a:t>Two-Time</a:t>
            </a:r>
            <a:r>
              <a:rPr spc="15" dirty="0">
                <a:latin typeface="Calibri"/>
                <a:cs typeface="Calibri"/>
              </a:rPr>
              <a:t> </a:t>
            </a:r>
            <a:r>
              <a:rPr spc="25" dirty="0">
                <a:latin typeface="Calibri"/>
                <a:cs typeface="Calibri"/>
              </a:rPr>
              <a:t>Pad</a:t>
            </a:r>
            <a:r>
              <a:rPr spc="15" dirty="0">
                <a:latin typeface="Calibri"/>
                <a:cs typeface="Calibri"/>
              </a:rPr>
              <a:t> </a:t>
            </a:r>
            <a:r>
              <a:rPr spc="20" dirty="0">
                <a:latin typeface="Calibri"/>
                <a:cs typeface="Calibri"/>
              </a:rPr>
              <a:t>και</a:t>
            </a:r>
            <a:r>
              <a:rPr spc="15" dirty="0">
                <a:latin typeface="Calibri"/>
                <a:cs typeface="Calibri"/>
              </a:rPr>
              <a:t> </a:t>
            </a:r>
            <a:r>
              <a:rPr spc="20" dirty="0">
                <a:latin typeface="Calibri"/>
                <a:cs typeface="Calibri"/>
              </a:rPr>
              <a:t>είναι</a:t>
            </a:r>
            <a:r>
              <a:rPr spc="15" dirty="0">
                <a:latin typeface="Calibri"/>
                <a:cs typeface="Calibri"/>
              </a:rPr>
              <a:t> </a:t>
            </a:r>
            <a:r>
              <a:rPr spc="25" dirty="0">
                <a:latin typeface="Calibri"/>
                <a:cs typeface="Calibri"/>
              </a:rPr>
              <a:t>ανασφαλές</a:t>
            </a:r>
            <a:endParaRPr dirty="0">
              <a:latin typeface="Calibri"/>
              <a:cs typeface="Calibri"/>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60665" y="5940425"/>
            <a:ext cx="1530032" cy="612140"/>
          </a:xfrm>
          <a:prstGeom prst="rect">
            <a:avLst/>
          </a:prstGeom>
        </p:spPr>
      </p:pic>
      <p:sp>
        <p:nvSpPr>
          <p:cNvPr id="3" name="object 3"/>
          <p:cNvSpPr txBox="1">
            <a:spLocks noGrp="1"/>
          </p:cNvSpPr>
          <p:nvPr>
            <p:ph type="title"/>
          </p:nvPr>
        </p:nvSpPr>
        <p:spPr>
          <a:xfrm>
            <a:off x="875030" y="739775"/>
            <a:ext cx="3842385" cy="459740"/>
          </a:xfrm>
          <a:prstGeom prst="rect">
            <a:avLst/>
          </a:prstGeom>
        </p:spPr>
        <p:txBody>
          <a:bodyPr vert="horz" wrap="square" lIns="0" tIns="12700" rIns="0" bIns="0" rtlCol="0">
            <a:spAutoFit/>
          </a:bodyPr>
          <a:lstStyle/>
          <a:p>
            <a:pPr marL="12700">
              <a:lnSpc>
                <a:spcPct val="100000"/>
              </a:lnSpc>
              <a:spcBef>
                <a:spcPts val="100"/>
              </a:spcBef>
            </a:pPr>
            <a:r>
              <a:rPr spc="-10" dirty="0"/>
              <a:t>Χρήση</a:t>
            </a:r>
            <a:r>
              <a:rPr spc="-25" dirty="0"/>
              <a:t> </a:t>
            </a:r>
            <a:r>
              <a:rPr spc="-5" dirty="0"/>
              <a:t>του</a:t>
            </a:r>
            <a:r>
              <a:rPr spc="-20" dirty="0"/>
              <a:t> </a:t>
            </a:r>
            <a:r>
              <a:rPr spc="-5" dirty="0"/>
              <a:t>One-Time</a:t>
            </a:r>
            <a:r>
              <a:rPr spc="5" dirty="0"/>
              <a:t> </a:t>
            </a:r>
            <a:r>
              <a:rPr spc="-20" dirty="0"/>
              <a:t>Pad</a:t>
            </a:r>
          </a:p>
        </p:txBody>
      </p:sp>
      <p:sp>
        <p:nvSpPr>
          <p:cNvPr id="5" name="object 5"/>
          <p:cNvSpPr txBox="1"/>
          <p:nvPr/>
        </p:nvSpPr>
        <p:spPr>
          <a:xfrm>
            <a:off x="10676255" y="6043866"/>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23</a:t>
            </a:r>
            <a:endParaRPr sz="1100">
              <a:latin typeface="Arial"/>
              <a:cs typeface="Arial"/>
            </a:endParaRPr>
          </a:p>
        </p:txBody>
      </p:sp>
      <p:sp>
        <p:nvSpPr>
          <p:cNvPr id="4" name="object 4"/>
          <p:cNvSpPr txBox="1"/>
          <p:nvPr/>
        </p:nvSpPr>
        <p:spPr>
          <a:xfrm>
            <a:off x="875030" y="1900237"/>
            <a:ext cx="9259570" cy="3098284"/>
          </a:xfrm>
          <a:prstGeom prst="rect">
            <a:avLst/>
          </a:prstGeom>
        </p:spPr>
        <p:txBody>
          <a:bodyPr vert="horz" wrap="square" lIns="0" tIns="12700" rIns="0" bIns="0" rtlCol="0">
            <a:spAutoFit/>
          </a:bodyPr>
          <a:lstStyle/>
          <a:p>
            <a:pPr marL="12700" marR="1107440">
              <a:lnSpc>
                <a:spcPct val="100000"/>
              </a:lnSpc>
              <a:spcBef>
                <a:spcPts val="100"/>
              </a:spcBef>
            </a:pPr>
            <a:r>
              <a:rPr sz="1400" spc="90" dirty="0">
                <a:latin typeface="Calibri"/>
                <a:cs typeface="Calibri"/>
              </a:rPr>
              <a:t>Για</a:t>
            </a:r>
            <a:r>
              <a:rPr sz="1400" spc="45" dirty="0">
                <a:latin typeface="Calibri"/>
                <a:cs typeface="Calibri"/>
              </a:rPr>
              <a:t> </a:t>
            </a:r>
            <a:r>
              <a:rPr sz="1400" spc="110" dirty="0">
                <a:latin typeface="Calibri"/>
                <a:cs typeface="Calibri"/>
              </a:rPr>
              <a:t>να</a:t>
            </a:r>
            <a:r>
              <a:rPr sz="1400" spc="50" dirty="0">
                <a:latin typeface="Calibri"/>
                <a:cs typeface="Calibri"/>
              </a:rPr>
              <a:t> </a:t>
            </a:r>
            <a:r>
              <a:rPr sz="1400" spc="100" dirty="0">
                <a:latin typeface="Calibri"/>
                <a:cs typeface="Calibri"/>
              </a:rPr>
              <a:t>χρησιμοποιήσετε</a:t>
            </a:r>
            <a:r>
              <a:rPr sz="1400" spc="45" dirty="0">
                <a:latin typeface="Calibri"/>
                <a:cs typeface="Calibri"/>
              </a:rPr>
              <a:t> </a:t>
            </a:r>
            <a:r>
              <a:rPr sz="1400" spc="95" dirty="0">
                <a:latin typeface="Calibri"/>
                <a:cs typeface="Calibri"/>
              </a:rPr>
              <a:t>το</a:t>
            </a:r>
            <a:r>
              <a:rPr sz="1400" spc="45" dirty="0">
                <a:latin typeface="Calibri"/>
                <a:cs typeface="Calibri"/>
              </a:rPr>
              <a:t> </a:t>
            </a:r>
            <a:r>
              <a:rPr sz="1400" spc="100" dirty="0">
                <a:latin typeface="Calibri"/>
                <a:cs typeface="Calibri"/>
              </a:rPr>
              <a:t>one-time</a:t>
            </a:r>
            <a:r>
              <a:rPr sz="1400" spc="45" dirty="0">
                <a:latin typeface="Calibri"/>
                <a:cs typeface="Calibri"/>
              </a:rPr>
              <a:t> </a:t>
            </a:r>
            <a:r>
              <a:rPr sz="1400" spc="95" dirty="0">
                <a:latin typeface="Calibri"/>
                <a:cs typeface="Calibri"/>
              </a:rPr>
              <a:t>pad,</a:t>
            </a:r>
            <a:r>
              <a:rPr sz="1400" spc="45" dirty="0">
                <a:latin typeface="Calibri"/>
                <a:cs typeface="Calibri"/>
              </a:rPr>
              <a:t> </a:t>
            </a:r>
            <a:r>
              <a:rPr sz="1400" spc="100" dirty="0">
                <a:latin typeface="Calibri"/>
                <a:cs typeface="Calibri"/>
              </a:rPr>
              <a:t>πρέπει</a:t>
            </a:r>
            <a:r>
              <a:rPr sz="1400" spc="45" dirty="0">
                <a:latin typeface="Calibri"/>
                <a:cs typeface="Calibri"/>
              </a:rPr>
              <a:t> </a:t>
            </a:r>
            <a:r>
              <a:rPr sz="1400" spc="110" dirty="0">
                <a:latin typeface="Calibri"/>
                <a:cs typeface="Calibri"/>
              </a:rPr>
              <a:t>να</a:t>
            </a:r>
            <a:r>
              <a:rPr sz="1400" spc="50" dirty="0">
                <a:latin typeface="Calibri"/>
                <a:cs typeface="Calibri"/>
              </a:rPr>
              <a:t> </a:t>
            </a:r>
            <a:r>
              <a:rPr sz="1400" spc="95" dirty="0">
                <a:latin typeface="Calibri"/>
                <a:cs typeface="Calibri"/>
              </a:rPr>
              <a:t>έχετε</a:t>
            </a:r>
            <a:r>
              <a:rPr sz="1400" spc="45" dirty="0">
                <a:latin typeface="Calibri"/>
                <a:cs typeface="Calibri"/>
              </a:rPr>
              <a:t> </a:t>
            </a:r>
            <a:r>
              <a:rPr sz="1400" spc="90" dirty="0">
                <a:latin typeface="Calibri"/>
                <a:cs typeface="Calibri"/>
              </a:rPr>
              <a:t>κλειδιά</a:t>
            </a:r>
            <a:r>
              <a:rPr sz="1400" spc="50" dirty="0">
                <a:latin typeface="Calibri"/>
                <a:cs typeface="Calibri"/>
              </a:rPr>
              <a:t> </a:t>
            </a:r>
            <a:r>
              <a:rPr sz="1400" spc="105" dirty="0">
                <a:latin typeface="Calibri"/>
                <a:cs typeface="Calibri"/>
              </a:rPr>
              <a:t>με </a:t>
            </a:r>
            <a:r>
              <a:rPr sz="1400" spc="-235" dirty="0">
                <a:latin typeface="Calibri"/>
                <a:cs typeface="Calibri"/>
              </a:rPr>
              <a:t> </a:t>
            </a:r>
            <a:r>
              <a:rPr sz="1400" spc="105" dirty="0">
                <a:latin typeface="Calibri"/>
                <a:cs typeface="Calibri"/>
              </a:rPr>
              <a:t>μήκος</a:t>
            </a:r>
            <a:r>
              <a:rPr sz="1400" spc="45" dirty="0">
                <a:latin typeface="Calibri"/>
                <a:cs typeface="Calibri"/>
              </a:rPr>
              <a:t> </a:t>
            </a:r>
            <a:r>
              <a:rPr sz="1400" spc="110" dirty="0">
                <a:latin typeface="Calibri"/>
                <a:cs typeface="Calibri"/>
              </a:rPr>
              <a:t>όσο</a:t>
            </a:r>
            <a:r>
              <a:rPr sz="1400" spc="45" dirty="0">
                <a:latin typeface="Calibri"/>
                <a:cs typeface="Calibri"/>
              </a:rPr>
              <a:t> </a:t>
            </a:r>
            <a:r>
              <a:rPr sz="1400" spc="90" dirty="0">
                <a:latin typeface="Calibri"/>
                <a:cs typeface="Calibri"/>
              </a:rPr>
              <a:t>και</a:t>
            </a:r>
            <a:r>
              <a:rPr sz="1400" spc="50" dirty="0">
                <a:latin typeface="Calibri"/>
                <a:cs typeface="Calibri"/>
              </a:rPr>
              <a:t> </a:t>
            </a:r>
            <a:r>
              <a:rPr sz="1400" spc="100" dirty="0">
                <a:latin typeface="Calibri"/>
                <a:cs typeface="Calibri"/>
              </a:rPr>
              <a:t>τα</a:t>
            </a:r>
            <a:r>
              <a:rPr sz="1400" spc="55" dirty="0">
                <a:latin typeface="Calibri"/>
                <a:cs typeface="Calibri"/>
              </a:rPr>
              <a:t> </a:t>
            </a:r>
            <a:r>
              <a:rPr sz="1400" spc="95" dirty="0">
                <a:latin typeface="Calibri"/>
                <a:cs typeface="Calibri"/>
              </a:rPr>
              <a:t>μηνύματα.</a:t>
            </a:r>
            <a:endParaRPr sz="1400" dirty="0">
              <a:latin typeface="Calibri"/>
              <a:cs typeface="Calibri"/>
            </a:endParaRPr>
          </a:p>
          <a:p>
            <a:pPr>
              <a:lnSpc>
                <a:spcPct val="100000"/>
              </a:lnSpc>
              <a:spcBef>
                <a:spcPts val="55"/>
              </a:spcBef>
            </a:pPr>
            <a:endParaRPr sz="1400" dirty="0">
              <a:latin typeface="Calibri"/>
              <a:cs typeface="Calibri"/>
            </a:endParaRPr>
          </a:p>
          <a:p>
            <a:pPr marL="12700" marR="5080">
              <a:lnSpc>
                <a:spcPct val="100000"/>
              </a:lnSpc>
            </a:pPr>
            <a:r>
              <a:rPr sz="1400" spc="90" dirty="0">
                <a:latin typeface="Calibri"/>
                <a:cs typeface="Calibri"/>
              </a:rPr>
              <a:t>Για</a:t>
            </a:r>
            <a:r>
              <a:rPr sz="1400" spc="60" dirty="0">
                <a:latin typeface="Calibri"/>
                <a:cs typeface="Calibri"/>
              </a:rPr>
              <a:t> </a:t>
            </a:r>
            <a:r>
              <a:rPr sz="1400" spc="100" dirty="0">
                <a:latin typeface="Calibri"/>
                <a:cs typeface="Calibri"/>
              </a:rPr>
              <a:t>την</a:t>
            </a:r>
            <a:r>
              <a:rPr sz="1400" spc="55" dirty="0">
                <a:latin typeface="Calibri"/>
                <a:cs typeface="Calibri"/>
              </a:rPr>
              <a:t> </a:t>
            </a:r>
            <a:r>
              <a:rPr sz="1400" spc="110" dirty="0">
                <a:latin typeface="Calibri"/>
                <a:cs typeface="Calibri"/>
              </a:rPr>
              <a:t>αποστολή</a:t>
            </a:r>
            <a:r>
              <a:rPr sz="1400" spc="55" dirty="0">
                <a:latin typeface="Calibri"/>
                <a:cs typeface="Calibri"/>
              </a:rPr>
              <a:t> </a:t>
            </a:r>
            <a:r>
              <a:rPr sz="1400" spc="110" dirty="0">
                <a:latin typeface="Calibri"/>
                <a:cs typeface="Calibri"/>
              </a:rPr>
              <a:t>μηνυμάτων</a:t>
            </a:r>
            <a:r>
              <a:rPr sz="1400" spc="55" dirty="0">
                <a:latin typeface="Calibri"/>
                <a:cs typeface="Calibri"/>
              </a:rPr>
              <a:t> </a:t>
            </a:r>
            <a:r>
              <a:rPr sz="1400" spc="100" dirty="0">
                <a:latin typeface="Calibri"/>
                <a:cs typeface="Calibri"/>
              </a:rPr>
              <a:t>συνολικού</a:t>
            </a:r>
            <a:r>
              <a:rPr sz="1400" spc="60" dirty="0">
                <a:latin typeface="Calibri"/>
                <a:cs typeface="Calibri"/>
              </a:rPr>
              <a:t> </a:t>
            </a:r>
            <a:r>
              <a:rPr sz="1400" spc="95" dirty="0">
                <a:latin typeface="Calibri"/>
                <a:cs typeface="Calibri"/>
              </a:rPr>
              <a:t>μεγέθους,</a:t>
            </a:r>
            <a:r>
              <a:rPr sz="1400" spc="55" dirty="0">
                <a:latin typeface="Calibri"/>
                <a:cs typeface="Calibri"/>
              </a:rPr>
              <a:t> </a:t>
            </a:r>
            <a:r>
              <a:rPr sz="1400" spc="114" dirty="0">
                <a:latin typeface="Calibri"/>
                <a:cs typeface="Calibri"/>
              </a:rPr>
              <a:t>ο</a:t>
            </a:r>
            <a:r>
              <a:rPr sz="1400" spc="55" dirty="0">
                <a:latin typeface="Calibri"/>
                <a:cs typeface="Calibri"/>
              </a:rPr>
              <a:t> </a:t>
            </a:r>
            <a:r>
              <a:rPr sz="1400" spc="105" dirty="0">
                <a:latin typeface="Calibri"/>
                <a:cs typeface="Calibri"/>
              </a:rPr>
              <a:t>αποστολέας</a:t>
            </a:r>
            <a:r>
              <a:rPr sz="1400" spc="60" dirty="0">
                <a:latin typeface="Calibri"/>
                <a:cs typeface="Calibri"/>
              </a:rPr>
              <a:t> </a:t>
            </a:r>
            <a:r>
              <a:rPr sz="1400" spc="90" dirty="0">
                <a:latin typeface="Calibri"/>
                <a:cs typeface="Calibri"/>
              </a:rPr>
              <a:t>και</a:t>
            </a:r>
            <a:r>
              <a:rPr sz="1400" spc="60" dirty="0">
                <a:latin typeface="Calibri"/>
                <a:cs typeface="Calibri"/>
              </a:rPr>
              <a:t> </a:t>
            </a:r>
            <a:r>
              <a:rPr sz="1400" spc="114" dirty="0">
                <a:latin typeface="Calibri"/>
                <a:cs typeface="Calibri"/>
              </a:rPr>
              <a:t>ο</a:t>
            </a:r>
            <a:r>
              <a:rPr sz="1400" spc="60" dirty="0">
                <a:latin typeface="Calibri"/>
                <a:cs typeface="Calibri"/>
              </a:rPr>
              <a:t> </a:t>
            </a:r>
            <a:r>
              <a:rPr sz="1400" spc="105" dirty="0">
                <a:latin typeface="Calibri"/>
                <a:cs typeface="Calibri"/>
              </a:rPr>
              <a:t>παραλήπτης </a:t>
            </a:r>
            <a:r>
              <a:rPr sz="1400" spc="-235" dirty="0">
                <a:latin typeface="Calibri"/>
                <a:cs typeface="Calibri"/>
              </a:rPr>
              <a:t> </a:t>
            </a:r>
            <a:r>
              <a:rPr sz="1400" spc="100" dirty="0">
                <a:latin typeface="Calibri"/>
                <a:cs typeface="Calibri"/>
              </a:rPr>
              <a:t>πρέπει</a:t>
            </a:r>
            <a:r>
              <a:rPr sz="1400" spc="45" dirty="0">
                <a:latin typeface="Calibri"/>
                <a:cs typeface="Calibri"/>
              </a:rPr>
              <a:t> </a:t>
            </a:r>
            <a:r>
              <a:rPr sz="1400" spc="110" dirty="0">
                <a:latin typeface="Calibri"/>
                <a:cs typeface="Calibri"/>
              </a:rPr>
              <a:t>να</a:t>
            </a:r>
            <a:r>
              <a:rPr sz="1400" spc="50" dirty="0">
                <a:latin typeface="Calibri"/>
                <a:cs typeface="Calibri"/>
              </a:rPr>
              <a:t> </a:t>
            </a:r>
            <a:r>
              <a:rPr sz="1400" spc="114" dirty="0">
                <a:latin typeface="Calibri"/>
                <a:cs typeface="Calibri"/>
              </a:rPr>
              <a:t>συμφωνήσουν</a:t>
            </a:r>
            <a:r>
              <a:rPr sz="1400" spc="45" dirty="0">
                <a:latin typeface="Calibri"/>
                <a:cs typeface="Calibri"/>
              </a:rPr>
              <a:t> </a:t>
            </a:r>
            <a:r>
              <a:rPr sz="1400" spc="105" dirty="0">
                <a:latin typeface="Calibri"/>
                <a:cs typeface="Calibri"/>
              </a:rPr>
              <a:t>σε</a:t>
            </a:r>
            <a:r>
              <a:rPr sz="1400" spc="50" dirty="0">
                <a:latin typeface="Calibri"/>
                <a:cs typeface="Calibri"/>
              </a:rPr>
              <a:t> </a:t>
            </a:r>
            <a:r>
              <a:rPr sz="1400" spc="105" dirty="0">
                <a:latin typeface="Calibri"/>
                <a:cs typeface="Calibri"/>
              </a:rPr>
              <a:t>ένα</a:t>
            </a:r>
            <a:r>
              <a:rPr sz="1400" spc="45" dirty="0">
                <a:latin typeface="Calibri"/>
                <a:cs typeface="Calibri"/>
              </a:rPr>
              <a:t> </a:t>
            </a:r>
            <a:r>
              <a:rPr sz="1400" spc="95" dirty="0">
                <a:latin typeface="Calibri"/>
                <a:cs typeface="Calibri"/>
              </a:rPr>
              <a:t>κοινό</a:t>
            </a:r>
            <a:r>
              <a:rPr sz="1400" spc="45" dirty="0">
                <a:latin typeface="Calibri"/>
                <a:cs typeface="Calibri"/>
              </a:rPr>
              <a:t> </a:t>
            </a:r>
            <a:r>
              <a:rPr sz="1400" spc="100" dirty="0">
                <a:latin typeface="Calibri"/>
                <a:cs typeface="Calibri"/>
              </a:rPr>
              <a:t>μυστικό</a:t>
            </a:r>
            <a:r>
              <a:rPr sz="1400" spc="45" dirty="0">
                <a:latin typeface="Calibri"/>
                <a:cs typeface="Calibri"/>
              </a:rPr>
              <a:t> </a:t>
            </a:r>
            <a:r>
              <a:rPr sz="1400" spc="85" dirty="0">
                <a:latin typeface="Calibri"/>
                <a:cs typeface="Calibri"/>
              </a:rPr>
              <a:t>κλειδί</a:t>
            </a:r>
            <a:r>
              <a:rPr sz="1400" spc="55" dirty="0">
                <a:latin typeface="Calibri"/>
                <a:cs typeface="Calibri"/>
              </a:rPr>
              <a:t> </a:t>
            </a:r>
            <a:r>
              <a:rPr sz="1400" spc="110" dirty="0">
                <a:latin typeface="Calibri"/>
                <a:cs typeface="Calibri"/>
              </a:rPr>
              <a:t>αυτού</a:t>
            </a:r>
            <a:r>
              <a:rPr sz="1400" spc="45" dirty="0">
                <a:latin typeface="Calibri"/>
                <a:cs typeface="Calibri"/>
              </a:rPr>
              <a:t> </a:t>
            </a:r>
            <a:r>
              <a:rPr sz="1400" spc="105" dirty="0">
                <a:latin typeface="Calibri"/>
                <a:cs typeface="Calibri"/>
              </a:rPr>
              <a:t>του</a:t>
            </a:r>
            <a:r>
              <a:rPr sz="1400" spc="45" dirty="0">
                <a:latin typeface="Calibri"/>
                <a:cs typeface="Calibri"/>
              </a:rPr>
              <a:t> </a:t>
            </a:r>
            <a:r>
              <a:rPr sz="1400" spc="95" dirty="0">
                <a:latin typeface="Calibri"/>
                <a:cs typeface="Calibri"/>
              </a:rPr>
              <a:t>μεγέθους.</a:t>
            </a:r>
            <a:endParaRPr sz="1400" dirty="0">
              <a:latin typeface="Calibri"/>
              <a:cs typeface="Calibri"/>
            </a:endParaRPr>
          </a:p>
          <a:p>
            <a:pPr marL="121920">
              <a:lnSpc>
                <a:spcPct val="100000"/>
              </a:lnSpc>
              <a:spcBef>
                <a:spcPts val="380"/>
              </a:spcBef>
            </a:pPr>
            <a:r>
              <a:rPr spc="-229" dirty="0">
                <a:latin typeface="Calibri"/>
                <a:cs typeface="Calibri"/>
              </a:rPr>
              <a:t>—</a:t>
            </a:r>
            <a:r>
              <a:rPr spc="75" dirty="0">
                <a:latin typeface="Calibri"/>
                <a:cs typeface="Calibri"/>
              </a:rPr>
              <a:t> </a:t>
            </a:r>
            <a:r>
              <a:rPr sz="1400" spc="110" dirty="0">
                <a:latin typeface="Calibri"/>
                <a:cs typeface="Calibri"/>
              </a:rPr>
              <a:t>συ</a:t>
            </a:r>
            <a:r>
              <a:rPr sz="1400" spc="100" dirty="0">
                <a:latin typeface="Calibri"/>
                <a:cs typeface="Calibri"/>
              </a:rPr>
              <a:t>ν</a:t>
            </a:r>
            <a:r>
              <a:rPr sz="1400" spc="125" dirty="0">
                <a:latin typeface="Calibri"/>
                <a:cs typeface="Calibri"/>
              </a:rPr>
              <a:t>ήθω</a:t>
            </a:r>
            <a:r>
              <a:rPr sz="1400" spc="90" dirty="0">
                <a:latin typeface="Calibri"/>
                <a:cs typeface="Calibri"/>
              </a:rPr>
              <a:t>ς</a:t>
            </a:r>
            <a:r>
              <a:rPr sz="1400" spc="45" dirty="0">
                <a:latin typeface="Calibri"/>
                <a:cs typeface="Calibri"/>
              </a:rPr>
              <a:t> </a:t>
            </a:r>
            <a:r>
              <a:rPr sz="1400" spc="114" dirty="0">
                <a:latin typeface="Calibri"/>
                <a:cs typeface="Calibri"/>
              </a:rPr>
              <a:t>μ</a:t>
            </a:r>
            <a:r>
              <a:rPr sz="1400" spc="100" dirty="0">
                <a:latin typeface="Calibri"/>
                <a:cs typeface="Calibri"/>
              </a:rPr>
              <a:t>ε</a:t>
            </a:r>
            <a:r>
              <a:rPr sz="1400" spc="45" dirty="0">
                <a:latin typeface="Calibri"/>
                <a:cs typeface="Calibri"/>
              </a:rPr>
              <a:t> </a:t>
            </a:r>
            <a:r>
              <a:rPr sz="1400" spc="80" dirty="0">
                <a:latin typeface="Calibri"/>
                <a:cs typeface="Calibri"/>
              </a:rPr>
              <a:t>τ</a:t>
            </a:r>
            <a:r>
              <a:rPr sz="1400" spc="114" dirty="0">
                <a:latin typeface="Calibri"/>
                <a:cs typeface="Calibri"/>
              </a:rPr>
              <a:t>η</a:t>
            </a:r>
            <a:r>
              <a:rPr sz="1400" spc="100" dirty="0">
                <a:latin typeface="Calibri"/>
                <a:cs typeface="Calibri"/>
              </a:rPr>
              <a:t>ν</a:t>
            </a:r>
            <a:r>
              <a:rPr sz="1400" spc="40" dirty="0">
                <a:latin typeface="Calibri"/>
                <a:cs typeface="Calibri"/>
              </a:rPr>
              <a:t> </a:t>
            </a:r>
            <a:r>
              <a:rPr sz="1400" spc="125" dirty="0">
                <a:latin typeface="Calibri"/>
                <a:cs typeface="Calibri"/>
              </a:rPr>
              <a:t>α</a:t>
            </a:r>
            <a:r>
              <a:rPr sz="1400" spc="105" dirty="0">
                <a:latin typeface="Calibri"/>
                <a:cs typeface="Calibri"/>
              </a:rPr>
              <a:t>ποστ</a:t>
            </a:r>
            <a:r>
              <a:rPr sz="1400" spc="110" dirty="0">
                <a:latin typeface="Calibri"/>
                <a:cs typeface="Calibri"/>
              </a:rPr>
              <a:t>ο</a:t>
            </a:r>
            <a:r>
              <a:rPr sz="1400" spc="100" dirty="0">
                <a:latin typeface="Calibri"/>
                <a:cs typeface="Calibri"/>
              </a:rPr>
              <a:t>λ</a:t>
            </a:r>
            <a:r>
              <a:rPr sz="1400" spc="114" dirty="0">
                <a:latin typeface="Calibri"/>
                <a:cs typeface="Calibri"/>
              </a:rPr>
              <a:t>ή</a:t>
            </a:r>
            <a:r>
              <a:rPr sz="1400" spc="45" dirty="0">
                <a:latin typeface="Calibri"/>
                <a:cs typeface="Calibri"/>
              </a:rPr>
              <a:t> </a:t>
            </a:r>
            <a:r>
              <a:rPr sz="1400" spc="95" dirty="0">
                <a:latin typeface="Calibri"/>
                <a:cs typeface="Calibri"/>
              </a:rPr>
              <a:t>το</a:t>
            </a:r>
            <a:r>
              <a:rPr sz="1400" spc="120" dirty="0">
                <a:latin typeface="Calibri"/>
                <a:cs typeface="Calibri"/>
              </a:rPr>
              <a:t>υ</a:t>
            </a:r>
            <a:r>
              <a:rPr sz="1400" spc="45" dirty="0">
                <a:latin typeface="Calibri"/>
                <a:cs typeface="Calibri"/>
              </a:rPr>
              <a:t> </a:t>
            </a:r>
            <a:r>
              <a:rPr sz="1400" spc="95" dirty="0">
                <a:latin typeface="Calibri"/>
                <a:cs typeface="Calibri"/>
              </a:rPr>
              <a:t>κ</a:t>
            </a:r>
            <a:r>
              <a:rPr sz="1400" spc="100" dirty="0">
                <a:latin typeface="Calibri"/>
                <a:cs typeface="Calibri"/>
              </a:rPr>
              <a:t>λ</a:t>
            </a:r>
            <a:r>
              <a:rPr sz="1400" spc="95" dirty="0">
                <a:latin typeface="Calibri"/>
                <a:cs typeface="Calibri"/>
              </a:rPr>
              <a:t>ε</a:t>
            </a:r>
            <a:r>
              <a:rPr sz="1400" spc="60" dirty="0">
                <a:latin typeface="Calibri"/>
                <a:cs typeface="Calibri"/>
              </a:rPr>
              <a:t>ι</a:t>
            </a:r>
            <a:r>
              <a:rPr sz="1400" spc="110" dirty="0">
                <a:latin typeface="Calibri"/>
                <a:cs typeface="Calibri"/>
              </a:rPr>
              <a:t>δ</a:t>
            </a:r>
            <a:r>
              <a:rPr sz="1400" spc="60" dirty="0">
                <a:latin typeface="Calibri"/>
                <a:cs typeface="Calibri"/>
              </a:rPr>
              <a:t>ι</a:t>
            </a:r>
            <a:r>
              <a:rPr sz="1400" spc="110" dirty="0">
                <a:latin typeface="Calibri"/>
                <a:cs typeface="Calibri"/>
              </a:rPr>
              <a:t>ο</a:t>
            </a:r>
            <a:r>
              <a:rPr sz="1400" spc="120" dirty="0">
                <a:latin typeface="Calibri"/>
                <a:cs typeface="Calibri"/>
              </a:rPr>
              <a:t>ύ</a:t>
            </a:r>
            <a:r>
              <a:rPr sz="1400" spc="45" dirty="0">
                <a:latin typeface="Calibri"/>
                <a:cs typeface="Calibri"/>
              </a:rPr>
              <a:t> </a:t>
            </a:r>
            <a:r>
              <a:rPr sz="1400" spc="105" dirty="0">
                <a:latin typeface="Calibri"/>
                <a:cs typeface="Calibri"/>
              </a:rPr>
              <a:t>μέ</a:t>
            </a:r>
            <a:r>
              <a:rPr sz="1400" spc="110" dirty="0">
                <a:latin typeface="Calibri"/>
                <a:cs typeface="Calibri"/>
              </a:rPr>
              <a:t>σ</a:t>
            </a:r>
            <a:r>
              <a:rPr sz="1400" spc="150" dirty="0">
                <a:latin typeface="Calibri"/>
                <a:cs typeface="Calibri"/>
              </a:rPr>
              <a:t>ω</a:t>
            </a:r>
            <a:r>
              <a:rPr sz="1400" spc="45" dirty="0">
                <a:latin typeface="Calibri"/>
                <a:cs typeface="Calibri"/>
              </a:rPr>
              <a:t> </a:t>
            </a:r>
            <a:r>
              <a:rPr sz="1400" spc="95" dirty="0">
                <a:latin typeface="Calibri"/>
                <a:cs typeface="Calibri"/>
              </a:rPr>
              <a:t>ε</a:t>
            </a:r>
            <a:r>
              <a:rPr sz="1400" spc="100" dirty="0">
                <a:latin typeface="Calibri"/>
                <a:cs typeface="Calibri"/>
              </a:rPr>
              <a:t>ν</a:t>
            </a:r>
            <a:r>
              <a:rPr sz="1400" spc="110" dirty="0">
                <a:latin typeface="Calibri"/>
                <a:cs typeface="Calibri"/>
              </a:rPr>
              <a:t>ό</a:t>
            </a:r>
            <a:r>
              <a:rPr sz="1400" spc="90" dirty="0">
                <a:latin typeface="Calibri"/>
                <a:cs typeface="Calibri"/>
              </a:rPr>
              <a:t>ς</a:t>
            </a:r>
            <a:r>
              <a:rPr sz="1400" spc="45" dirty="0">
                <a:latin typeface="Calibri"/>
                <a:cs typeface="Calibri"/>
              </a:rPr>
              <a:t> </a:t>
            </a:r>
            <a:r>
              <a:rPr sz="1400" spc="125" dirty="0">
                <a:latin typeface="Calibri"/>
                <a:cs typeface="Calibri"/>
              </a:rPr>
              <a:t>ασφα</a:t>
            </a:r>
            <a:r>
              <a:rPr sz="1400" spc="100" dirty="0">
                <a:latin typeface="Calibri"/>
                <a:cs typeface="Calibri"/>
              </a:rPr>
              <a:t>λ</a:t>
            </a:r>
            <a:r>
              <a:rPr sz="1400" spc="110" dirty="0">
                <a:latin typeface="Calibri"/>
                <a:cs typeface="Calibri"/>
              </a:rPr>
              <a:t>ού</a:t>
            </a:r>
            <a:r>
              <a:rPr sz="1400" spc="90" dirty="0">
                <a:latin typeface="Calibri"/>
                <a:cs typeface="Calibri"/>
              </a:rPr>
              <a:t>ς</a:t>
            </a:r>
            <a:endParaRPr sz="1400" dirty="0">
              <a:latin typeface="Calibri"/>
              <a:cs typeface="Calibri"/>
            </a:endParaRPr>
          </a:p>
          <a:p>
            <a:pPr marL="12700">
              <a:lnSpc>
                <a:spcPct val="100000"/>
              </a:lnSpc>
              <a:spcBef>
                <a:spcPts val="1235"/>
              </a:spcBef>
            </a:pPr>
            <a:r>
              <a:rPr sz="1400" spc="100" dirty="0">
                <a:latin typeface="Calibri"/>
                <a:cs typeface="Calibri"/>
              </a:rPr>
              <a:t>καναλιού</a:t>
            </a:r>
            <a:r>
              <a:rPr sz="1400" spc="50" dirty="0">
                <a:latin typeface="Calibri"/>
                <a:cs typeface="Calibri"/>
              </a:rPr>
              <a:t> </a:t>
            </a:r>
            <a:r>
              <a:rPr sz="1400" spc="135" dirty="0">
                <a:latin typeface="Calibri"/>
                <a:cs typeface="Calibri"/>
              </a:rPr>
              <a:t>Η</a:t>
            </a:r>
            <a:r>
              <a:rPr sz="1400" spc="50" dirty="0">
                <a:latin typeface="Calibri"/>
                <a:cs typeface="Calibri"/>
              </a:rPr>
              <a:t> </a:t>
            </a:r>
            <a:r>
              <a:rPr sz="1400" spc="114" dirty="0">
                <a:latin typeface="Calibri"/>
                <a:cs typeface="Calibri"/>
              </a:rPr>
              <a:t>συμφωνία</a:t>
            </a:r>
            <a:r>
              <a:rPr sz="1400" spc="50" dirty="0">
                <a:latin typeface="Calibri"/>
                <a:cs typeface="Calibri"/>
              </a:rPr>
              <a:t> </a:t>
            </a:r>
            <a:r>
              <a:rPr sz="1400" spc="95" dirty="0">
                <a:latin typeface="Calibri"/>
                <a:cs typeface="Calibri"/>
              </a:rPr>
              <a:t>κλειδιού</a:t>
            </a:r>
            <a:r>
              <a:rPr sz="1400" spc="50" dirty="0">
                <a:latin typeface="Calibri"/>
                <a:cs typeface="Calibri"/>
              </a:rPr>
              <a:t> </a:t>
            </a:r>
            <a:r>
              <a:rPr sz="1400" spc="85" dirty="0">
                <a:latin typeface="Calibri"/>
                <a:cs typeface="Calibri"/>
              </a:rPr>
              <a:t>είναι</a:t>
            </a:r>
            <a:r>
              <a:rPr sz="1400" spc="55" dirty="0">
                <a:latin typeface="Calibri"/>
                <a:cs typeface="Calibri"/>
              </a:rPr>
              <a:t> </a:t>
            </a:r>
            <a:r>
              <a:rPr sz="1400" spc="105" dirty="0">
                <a:latin typeface="Calibri"/>
                <a:cs typeface="Calibri"/>
              </a:rPr>
              <a:t>δύσκολο</a:t>
            </a:r>
            <a:r>
              <a:rPr sz="1400" spc="45" dirty="0">
                <a:latin typeface="Calibri"/>
                <a:cs typeface="Calibri"/>
              </a:rPr>
              <a:t> </a:t>
            </a:r>
            <a:r>
              <a:rPr sz="1400" spc="110" dirty="0">
                <a:latin typeface="Calibri"/>
                <a:cs typeface="Calibri"/>
              </a:rPr>
              <a:t>να</a:t>
            </a:r>
            <a:r>
              <a:rPr sz="1400" spc="55" dirty="0">
                <a:latin typeface="Calibri"/>
                <a:cs typeface="Calibri"/>
              </a:rPr>
              <a:t> </a:t>
            </a:r>
            <a:r>
              <a:rPr sz="1400" spc="80" dirty="0">
                <a:latin typeface="Calibri"/>
                <a:cs typeface="Calibri"/>
              </a:rPr>
              <a:t>γίνει</a:t>
            </a:r>
            <a:r>
              <a:rPr sz="1400" spc="50" dirty="0">
                <a:latin typeface="Calibri"/>
                <a:cs typeface="Calibri"/>
              </a:rPr>
              <a:t> </a:t>
            </a:r>
            <a:r>
              <a:rPr sz="1400" spc="100" dirty="0">
                <a:latin typeface="Calibri"/>
                <a:cs typeface="Calibri"/>
              </a:rPr>
              <a:t>στην</a:t>
            </a:r>
            <a:r>
              <a:rPr sz="1400" spc="45" dirty="0">
                <a:latin typeface="Calibri"/>
                <a:cs typeface="Calibri"/>
              </a:rPr>
              <a:t> </a:t>
            </a:r>
            <a:r>
              <a:rPr sz="1400" spc="100" dirty="0">
                <a:latin typeface="Calibri"/>
                <a:cs typeface="Calibri"/>
              </a:rPr>
              <a:t>πράξη.</a:t>
            </a:r>
            <a:endParaRPr sz="1400" dirty="0">
              <a:latin typeface="Calibri"/>
              <a:cs typeface="Calibri"/>
            </a:endParaRPr>
          </a:p>
          <a:p>
            <a:pPr>
              <a:lnSpc>
                <a:spcPct val="100000"/>
              </a:lnSpc>
              <a:spcBef>
                <a:spcPts val="25"/>
              </a:spcBef>
            </a:pPr>
            <a:endParaRPr sz="1000" dirty="0">
              <a:latin typeface="Calibri"/>
              <a:cs typeface="Calibri"/>
            </a:endParaRPr>
          </a:p>
          <a:p>
            <a:pPr marL="12700" marR="3585845">
              <a:lnSpc>
                <a:spcPct val="125200"/>
              </a:lnSpc>
            </a:pPr>
            <a:r>
              <a:rPr sz="1400" spc="105" dirty="0">
                <a:solidFill>
                  <a:srgbClr val="FF0000"/>
                </a:solidFill>
                <a:latin typeface="Calibri"/>
                <a:cs typeface="Calibri"/>
              </a:rPr>
              <a:t>Δεν</a:t>
            </a:r>
            <a:r>
              <a:rPr sz="1400" spc="40" dirty="0">
                <a:solidFill>
                  <a:srgbClr val="FF0000"/>
                </a:solidFill>
                <a:latin typeface="Calibri"/>
                <a:cs typeface="Calibri"/>
              </a:rPr>
              <a:t> </a:t>
            </a:r>
            <a:r>
              <a:rPr sz="1400" spc="100" dirty="0">
                <a:solidFill>
                  <a:srgbClr val="FF0000"/>
                </a:solidFill>
                <a:latin typeface="Calibri"/>
                <a:cs typeface="Calibri"/>
              </a:rPr>
              <a:t>μπορεί</a:t>
            </a:r>
            <a:r>
              <a:rPr sz="1400" spc="45" dirty="0">
                <a:solidFill>
                  <a:srgbClr val="FF0000"/>
                </a:solidFill>
                <a:latin typeface="Calibri"/>
                <a:cs typeface="Calibri"/>
              </a:rPr>
              <a:t> </a:t>
            </a:r>
            <a:r>
              <a:rPr sz="1400" spc="90" dirty="0">
                <a:solidFill>
                  <a:srgbClr val="FF0000"/>
                </a:solidFill>
                <a:latin typeface="Calibri"/>
                <a:cs typeface="Calibri"/>
              </a:rPr>
              <a:t>κανείς</a:t>
            </a:r>
            <a:r>
              <a:rPr sz="1400" spc="45" dirty="0">
                <a:solidFill>
                  <a:srgbClr val="FF0000"/>
                </a:solidFill>
                <a:latin typeface="Calibri"/>
                <a:cs typeface="Calibri"/>
              </a:rPr>
              <a:t> </a:t>
            </a:r>
            <a:r>
              <a:rPr sz="1400" spc="90" dirty="0">
                <a:solidFill>
                  <a:srgbClr val="FF0000"/>
                </a:solidFill>
                <a:latin typeface="Calibri"/>
                <a:cs typeface="Calibri"/>
              </a:rPr>
              <a:t>για</a:t>
            </a:r>
            <a:r>
              <a:rPr sz="1400" spc="50" dirty="0">
                <a:solidFill>
                  <a:srgbClr val="FF0000"/>
                </a:solidFill>
                <a:latin typeface="Calibri"/>
                <a:cs typeface="Calibri"/>
              </a:rPr>
              <a:t> </a:t>
            </a:r>
            <a:r>
              <a:rPr sz="1400" spc="100" dirty="0">
                <a:solidFill>
                  <a:srgbClr val="FF0000"/>
                </a:solidFill>
                <a:latin typeface="Calibri"/>
                <a:cs typeface="Calibri"/>
              </a:rPr>
              <a:t>του</a:t>
            </a:r>
            <a:r>
              <a:rPr sz="1400" spc="45" dirty="0">
                <a:solidFill>
                  <a:srgbClr val="FF0000"/>
                </a:solidFill>
                <a:latin typeface="Calibri"/>
                <a:cs typeface="Calibri"/>
              </a:rPr>
              <a:t> </a:t>
            </a:r>
            <a:r>
              <a:rPr sz="1400" spc="90" dirty="0">
                <a:solidFill>
                  <a:srgbClr val="FF0000"/>
                </a:solidFill>
                <a:latin typeface="Calibri"/>
                <a:cs typeface="Calibri"/>
              </a:rPr>
              <a:t>για</a:t>
            </a:r>
            <a:r>
              <a:rPr sz="1400" spc="50" dirty="0">
                <a:solidFill>
                  <a:srgbClr val="FF0000"/>
                </a:solidFill>
                <a:latin typeface="Calibri"/>
                <a:cs typeface="Calibri"/>
              </a:rPr>
              <a:t> </a:t>
            </a:r>
            <a:r>
              <a:rPr sz="1400" spc="95" dirty="0">
                <a:solidFill>
                  <a:srgbClr val="FF0000"/>
                </a:solidFill>
                <a:latin typeface="Calibri"/>
                <a:cs typeface="Calibri"/>
              </a:rPr>
              <a:t>το </a:t>
            </a:r>
            <a:r>
              <a:rPr sz="1400" spc="-229" dirty="0">
                <a:solidFill>
                  <a:srgbClr val="FF0000"/>
                </a:solidFill>
                <a:latin typeface="Calibri"/>
                <a:cs typeface="Calibri"/>
              </a:rPr>
              <a:t> </a:t>
            </a:r>
            <a:r>
              <a:rPr sz="1400" spc="110" dirty="0">
                <a:solidFill>
                  <a:srgbClr val="FF0000"/>
                </a:solidFill>
                <a:latin typeface="Calibri"/>
                <a:cs typeface="Calibri"/>
              </a:rPr>
              <a:t>μηνύματα</a:t>
            </a:r>
            <a:r>
              <a:rPr sz="1400" spc="40" dirty="0">
                <a:solidFill>
                  <a:srgbClr val="FF0000"/>
                </a:solidFill>
                <a:latin typeface="Calibri"/>
                <a:cs typeface="Calibri"/>
              </a:rPr>
              <a:t> </a:t>
            </a:r>
            <a:r>
              <a:rPr sz="1400" spc="80" dirty="0">
                <a:solidFill>
                  <a:srgbClr val="FF0000"/>
                </a:solidFill>
                <a:latin typeface="Calibri"/>
                <a:cs typeface="Calibri"/>
              </a:rPr>
              <a:t>αντ'</a:t>
            </a:r>
            <a:r>
              <a:rPr sz="1400" spc="25" dirty="0">
                <a:solidFill>
                  <a:srgbClr val="FF0000"/>
                </a:solidFill>
                <a:latin typeface="Calibri"/>
                <a:cs typeface="Calibri"/>
              </a:rPr>
              <a:t> </a:t>
            </a:r>
            <a:r>
              <a:rPr sz="1400" spc="90" dirty="0">
                <a:solidFill>
                  <a:srgbClr val="FF0000"/>
                </a:solidFill>
                <a:latin typeface="Calibri"/>
                <a:cs typeface="Calibri"/>
              </a:rPr>
              <a:t>αυτού;</a:t>
            </a:r>
            <a:endParaRPr sz="1400" dirty="0">
              <a:latin typeface="Calibri"/>
              <a:cs typeface="Calibri"/>
            </a:endParaRPr>
          </a:p>
          <a:p>
            <a:pPr>
              <a:lnSpc>
                <a:spcPct val="100000"/>
              </a:lnSpc>
              <a:spcBef>
                <a:spcPts val="40"/>
              </a:spcBef>
            </a:pPr>
            <a:endParaRPr sz="1400" dirty="0">
              <a:latin typeface="Calibri"/>
              <a:cs typeface="Calibri"/>
            </a:endParaRPr>
          </a:p>
          <a:p>
            <a:pPr marL="12700">
              <a:lnSpc>
                <a:spcPct val="100000"/>
              </a:lnSpc>
            </a:pPr>
            <a:r>
              <a:rPr sz="1400" spc="40" dirty="0">
                <a:solidFill>
                  <a:srgbClr val="FF0000"/>
                </a:solidFill>
                <a:latin typeface="Calibri"/>
                <a:cs typeface="Calibri"/>
              </a:rPr>
              <a:t>Γιατί</a:t>
            </a:r>
            <a:r>
              <a:rPr sz="1400" spc="25" dirty="0">
                <a:solidFill>
                  <a:srgbClr val="FF0000"/>
                </a:solidFill>
                <a:latin typeface="Calibri"/>
                <a:cs typeface="Calibri"/>
              </a:rPr>
              <a:t> </a:t>
            </a:r>
            <a:r>
              <a:rPr sz="1400" spc="60" dirty="0">
                <a:solidFill>
                  <a:srgbClr val="FF0000"/>
                </a:solidFill>
                <a:latin typeface="Calibri"/>
                <a:cs typeface="Calibri"/>
              </a:rPr>
              <a:t>η</a:t>
            </a:r>
            <a:r>
              <a:rPr sz="1400" spc="25" dirty="0">
                <a:solidFill>
                  <a:srgbClr val="FF0000"/>
                </a:solidFill>
                <a:latin typeface="Calibri"/>
                <a:cs typeface="Calibri"/>
              </a:rPr>
              <a:t> </a:t>
            </a:r>
            <a:r>
              <a:rPr sz="1400" spc="60" dirty="0">
                <a:solidFill>
                  <a:srgbClr val="FF0000"/>
                </a:solidFill>
                <a:latin typeface="Calibri"/>
                <a:cs typeface="Calibri"/>
              </a:rPr>
              <a:t>OTP</a:t>
            </a:r>
            <a:r>
              <a:rPr sz="1400" spc="20" dirty="0">
                <a:solidFill>
                  <a:srgbClr val="FF0000"/>
                </a:solidFill>
                <a:latin typeface="Calibri"/>
                <a:cs typeface="Calibri"/>
              </a:rPr>
              <a:t> </a:t>
            </a:r>
            <a:r>
              <a:rPr sz="1400" spc="50" dirty="0">
                <a:solidFill>
                  <a:srgbClr val="FF0000"/>
                </a:solidFill>
                <a:latin typeface="Calibri"/>
                <a:cs typeface="Calibri"/>
              </a:rPr>
              <a:t>εξακολουθεί</a:t>
            </a:r>
            <a:r>
              <a:rPr sz="1400" spc="25" dirty="0">
                <a:solidFill>
                  <a:srgbClr val="FF0000"/>
                </a:solidFill>
                <a:latin typeface="Calibri"/>
                <a:cs typeface="Calibri"/>
              </a:rPr>
              <a:t> </a:t>
            </a:r>
            <a:r>
              <a:rPr sz="1400" spc="50" dirty="0">
                <a:solidFill>
                  <a:srgbClr val="FF0000"/>
                </a:solidFill>
                <a:latin typeface="Calibri"/>
                <a:cs typeface="Calibri"/>
              </a:rPr>
              <a:t>να</a:t>
            </a:r>
            <a:r>
              <a:rPr sz="1400" spc="30" dirty="0">
                <a:solidFill>
                  <a:srgbClr val="FF0000"/>
                </a:solidFill>
                <a:latin typeface="Calibri"/>
                <a:cs typeface="Calibri"/>
              </a:rPr>
              <a:t> </a:t>
            </a:r>
            <a:r>
              <a:rPr sz="1400" spc="40" dirty="0">
                <a:solidFill>
                  <a:srgbClr val="FF0000"/>
                </a:solidFill>
                <a:latin typeface="Calibri"/>
                <a:cs typeface="Calibri"/>
              </a:rPr>
              <a:t>είναι</a:t>
            </a:r>
            <a:r>
              <a:rPr sz="1400" spc="25" dirty="0">
                <a:solidFill>
                  <a:srgbClr val="FF0000"/>
                </a:solidFill>
                <a:latin typeface="Calibri"/>
                <a:cs typeface="Calibri"/>
              </a:rPr>
              <a:t> </a:t>
            </a:r>
            <a:r>
              <a:rPr sz="1400" spc="45" dirty="0">
                <a:solidFill>
                  <a:srgbClr val="FF0000"/>
                </a:solidFill>
                <a:latin typeface="Calibri"/>
                <a:cs typeface="Calibri"/>
              </a:rPr>
              <a:t>χρήσιμη,</a:t>
            </a:r>
            <a:r>
              <a:rPr sz="1400" spc="25" dirty="0">
                <a:solidFill>
                  <a:srgbClr val="FF0000"/>
                </a:solidFill>
                <a:latin typeface="Calibri"/>
                <a:cs typeface="Calibri"/>
              </a:rPr>
              <a:t> </a:t>
            </a:r>
            <a:r>
              <a:rPr sz="1400" spc="55" dirty="0">
                <a:solidFill>
                  <a:srgbClr val="FF0000"/>
                </a:solidFill>
                <a:latin typeface="Calibri"/>
                <a:cs typeface="Calibri"/>
              </a:rPr>
              <a:t>αν</a:t>
            </a:r>
            <a:r>
              <a:rPr sz="1400" spc="25" dirty="0">
                <a:solidFill>
                  <a:srgbClr val="FF0000"/>
                </a:solidFill>
                <a:latin typeface="Calibri"/>
                <a:cs typeface="Calibri"/>
              </a:rPr>
              <a:t> </a:t>
            </a:r>
            <a:r>
              <a:rPr sz="1400" spc="45" dirty="0">
                <a:solidFill>
                  <a:srgbClr val="FF0000"/>
                </a:solidFill>
                <a:latin typeface="Calibri"/>
                <a:cs typeface="Calibri"/>
              </a:rPr>
              <a:t>και</a:t>
            </a:r>
            <a:r>
              <a:rPr sz="1400" spc="25" dirty="0">
                <a:solidFill>
                  <a:srgbClr val="FF0000"/>
                </a:solidFill>
                <a:latin typeface="Calibri"/>
                <a:cs typeface="Calibri"/>
              </a:rPr>
              <a:t> </a:t>
            </a:r>
            <a:r>
              <a:rPr sz="1400" spc="50" dirty="0">
                <a:solidFill>
                  <a:srgbClr val="FF0000"/>
                </a:solidFill>
                <a:latin typeface="Calibri"/>
                <a:cs typeface="Calibri"/>
              </a:rPr>
              <a:t>δύσκολη</a:t>
            </a:r>
            <a:r>
              <a:rPr sz="1400" spc="25" dirty="0">
                <a:solidFill>
                  <a:srgbClr val="FF0000"/>
                </a:solidFill>
                <a:latin typeface="Calibri"/>
                <a:cs typeface="Calibri"/>
              </a:rPr>
              <a:t> </a:t>
            </a:r>
            <a:r>
              <a:rPr sz="1400" spc="50" dirty="0">
                <a:solidFill>
                  <a:srgbClr val="FF0000"/>
                </a:solidFill>
                <a:latin typeface="Calibri"/>
                <a:cs typeface="Calibri"/>
              </a:rPr>
              <a:t>στη</a:t>
            </a:r>
            <a:r>
              <a:rPr sz="1400" spc="20" dirty="0">
                <a:solidFill>
                  <a:srgbClr val="FF0000"/>
                </a:solidFill>
                <a:latin typeface="Calibri"/>
                <a:cs typeface="Calibri"/>
              </a:rPr>
              <a:t> </a:t>
            </a:r>
            <a:r>
              <a:rPr sz="1400" spc="45" dirty="0">
                <a:solidFill>
                  <a:srgbClr val="FF0000"/>
                </a:solidFill>
                <a:latin typeface="Calibri"/>
                <a:cs typeface="Calibri"/>
              </a:rPr>
              <a:t>χρήση;</a:t>
            </a:r>
            <a:endParaRPr sz="1400" dirty="0">
              <a:latin typeface="Calibri"/>
              <a:cs typeface="Calibri"/>
            </a:endParaRPr>
          </a:p>
          <a:p>
            <a:pPr>
              <a:lnSpc>
                <a:spcPct val="100000"/>
              </a:lnSpc>
              <a:spcBef>
                <a:spcPts val="50"/>
              </a:spcBef>
            </a:pPr>
            <a:endParaRPr sz="1400" dirty="0">
              <a:latin typeface="Calibri"/>
              <a:cs typeface="Calibri"/>
            </a:endParaRPr>
          </a:p>
          <a:p>
            <a:pPr marL="12700">
              <a:lnSpc>
                <a:spcPct val="100000"/>
              </a:lnSpc>
            </a:pPr>
            <a:r>
              <a:rPr sz="1400" i="1" spc="75" dirty="0">
                <a:solidFill>
                  <a:srgbClr val="FF0000"/>
                </a:solidFill>
                <a:latin typeface="Calibri"/>
                <a:cs typeface="Calibri"/>
              </a:rPr>
              <a:t>Επειδή</a:t>
            </a:r>
            <a:r>
              <a:rPr sz="1400" i="1" spc="30" dirty="0">
                <a:solidFill>
                  <a:srgbClr val="FF0000"/>
                </a:solidFill>
                <a:latin typeface="Calibri"/>
                <a:cs typeface="Calibri"/>
              </a:rPr>
              <a:t> </a:t>
            </a:r>
            <a:r>
              <a:rPr sz="1400" i="1" spc="65" dirty="0">
                <a:solidFill>
                  <a:srgbClr val="FF0000"/>
                </a:solidFill>
                <a:latin typeface="Calibri"/>
                <a:cs typeface="Calibri"/>
              </a:rPr>
              <a:t>είναι</a:t>
            </a:r>
            <a:r>
              <a:rPr sz="1400" i="1" spc="40" dirty="0">
                <a:solidFill>
                  <a:srgbClr val="FF0000"/>
                </a:solidFill>
                <a:latin typeface="Calibri"/>
                <a:cs typeface="Calibri"/>
              </a:rPr>
              <a:t> </a:t>
            </a:r>
            <a:r>
              <a:rPr sz="1400" i="1" spc="80" dirty="0">
                <a:solidFill>
                  <a:srgbClr val="FF0000"/>
                </a:solidFill>
                <a:latin typeface="Calibri"/>
                <a:cs typeface="Calibri"/>
              </a:rPr>
              <a:t>άθραυστο</a:t>
            </a:r>
            <a:r>
              <a:rPr sz="1400" i="1" spc="35" dirty="0">
                <a:solidFill>
                  <a:srgbClr val="FF0000"/>
                </a:solidFill>
                <a:latin typeface="Calibri"/>
                <a:cs typeface="Calibri"/>
              </a:rPr>
              <a:t> </a:t>
            </a:r>
            <a:r>
              <a:rPr sz="1400" i="1" spc="85" dirty="0">
                <a:solidFill>
                  <a:srgbClr val="FF0000"/>
                </a:solidFill>
                <a:latin typeface="Calibri"/>
                <a:cs typeface="Calibri"/>
              </a:rPr>
              <a:t>υπό</a:t>
            </a:r>
            <a:r>
              <a:rPr sz="1400" i="1" spc="40" dirty="0">
                <a:solidFill>
                  <a:srgbClr val="FF0000"/>
                </a:solidFill>
                <a:latin typeface="Calibri"/>
                <a:cs typeface="Calibri"/>
              </a:rPr>
              <a:t> </a:t>
            </a:r>
            <a:r>
              <a:rPr sz="1400" i="1" spc="70" dirty="0">
                <a:solidFill>
                  <a:srgbClr val="FF0000"/>
                </a:solidFill>
                <a:latin typeface="Calibri"/>
                <a:cs typeface="Calibri"/>
              </a:rPr>
              <a:t>την</a:t>
            </a:r>
            <a:r>
              <a:rPr sz="1400" i="1" spc="30" dirty="0">
                <a:solidFill>
                  <a:srgbClr val="FF0000"/>
                </a:solidFill>
                <a:latin typeface="Calibri"/>
                <a:cs typeface="Calibri"/>
              </a:rPr>
              <a:t> </a:t>
            </a:r>
            <a:r>
              <a:rPr sz="1400" i="1" spc="80" dirty="0">
                <a:solidFill>
                  <a:srgbClr val="FF0000"/>
                </a:solidFill>
                <a:latin typeface="Calibri"/>
                <a:cs typeface="Calibri"/>
              </a:rPr>
              <a:t>προϋπόθεση</a:t>
            </a:r>
            <a:r>
              <a:rPr sz="1400" i="1" spc="40" dirty="0">
                <a:solidFill>
                  <a:srgbClr val="FF0000"/>
                </a:solidFill>
                <a:latin typeface="Calibri"/>
                <a:cs typeface="Calibri"/>
              </a:rPr>
              <a:t> </a:t>
            </a:r>
            <a:r>
              <a:rPr sz="1400" i="1" spc="60" dirty="0">
                <a:solidFill>
                  <a:srgbClr val="FF0000"/>
                </a:solidFill>
                <a:latin typeface="Calibri"/>
                <a:cs typeface="Calibri"/>
              </a:rPr>
              <a:t>ότι</a:t>
            </a:r>
            <a:r>
              <a:rPr sz="1400" i="1" spc="40" dirty="0">
                <a:solidFill>
                  <a:srgbClr val="FF0000"/>
                </a:solidFill>
                <a:latin typeface="Calibri"/>
                <a:cs typeface="Calibri"/>
              </a:rPr>
              <a:t> </a:t>
            </a:r>
            <a:r>
              <a:rPr sz="1400" i="1" spc="70" dirty="0">
                <a:solidFill>
                  <a:srgbClr val="FF0000"/>
                </a:solidFill>
                <a:latin typeface="Calibri"/>
                <a:cs typeface="Calibri"/>
              </a:rPr>
              <a:t>το</a:t>
            </a:r>
            <a:r>
              <a:rPr sz="1400" i="1" spc="35" dirty="0">
                <a:solidFill>
                  <a:srgbClr val="FF0000"/>
                </a:solidFill>
                <a:latin typeface="Calibri"/>
                <a:cs typeface="Calibri"/>
              </a:rPr>
              <a:t> </a:t>
            </a:r>
            <a:r>
              <a:rPr sz="1400" i="1" spc="65" dirty="0">
                <a:solidFill>
                  <a:srgbClr val="FF0000"/>
                </a:solidFill>
                <a:latin typeface="Calibri"/>
                <a:cs typeface="Calibri"/>
              </a:rPr>
              <a:t>κλειδί</a:t>
            </a:r>
            <a:r>
              <a:rPr sz="1400" i="1" spc="40" dirty="0">
                <a:solidFill>
                  <a:srgbClr val="FF0000"/>
                </a:solidFill>
                <a:latin typeface="Calibri"/>
                <a:cs typeface="Calibri"/>
              </a:rPr>
              <a:t> </a:t>
            </a:r>
            <a:r>
              <a:rPr sz="1400" i="1" spc="65" dirty="0">
                <a:solidFill>
                  <a:srgbClr val="FF0000"/>
                </a:solidFill>
                <a:latin typeface="Calibri"/>
                <a:cs typeface="Calibri"/>
              </a:rPr>
              <a:t>είναι</a:t>
            </a:r>
            <a:r>
              <a:rPr sz="1400" i="1" spc="45" dirty="0">
                <a:solidFill>
                  <a:srgbClr val="FF0000"/>
                </a:solidFill>
                <a:latin typeface="Calibri"/>
                <a:cs typeface="Calibri"/>
              </a:rPr>
              <a:t> </a:t>
            </a:r>
            <a:r>
              <a:rPr sz="1400" i="1" spc="60" dirty="0">
                <a:solidFill>
                  <a:srgbClr val="FF0000"/>
                </a:solidFill>
                <a:latin typeface="Calibri"/>
                <a:cs typeface="Calibri"/>
              </a:rPr>
              <a:t>τυχαίο.</a:t>
            </a:r>
            <a:endParaRPr sz="1400" dirty="0">
              <a:latin typeface="Calibri"/>
              <a:cs typeface="Calibri"/>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739775"/>
            <a:ext cx="3842385" cy="459740"/>
          </a:xfrm>
          <a:prstGeom prst="rect">
            <a:avLst/>
          </a:prstGeom>
        </p:spPr>
        <p:txBody>
          <a:bodyPr vert="horz" wrap="square" lIns="0" tIns="12700" rIns="0" bIns="0" rtlCol="0">
            <a:spAutoFit/>
          </a:bodyPr>
          <a:lstStyle/>
          <a:p>
            <a:pPr marL="12700">
              <a:lnSpc>
                <a:spcPct val="100000"/>
              </a:lnSpc>
              <a:spcBef>
                <a:spcPts val="100"/>
              </a:spcBef>
            </a:pPr>
            <a:r>
              <a:rPr spc="-10" dirty="0"/>
              <a:t>Χρήση</a:t>
            </a:r>
            <a:r>
              <a:rPr spc="-25" dirty="0"/>
              <a:t> </a:t>
            </a:r>
            <a:r>
              <a:rPr spc="-5" dirty="0"/>
              <a:t>του</a:t>
            </a:r>
            <a:r>
              <a:rPr spc="-20" dirty="0"/>
              <a:t> </a:t>
            </a:r>
            <a:r>
              <a:rPr spc="-5" dirty="0"/>
              <a:t>One-Time</a:t>
            </a:r>
            <a:r>
              <a:rPr spc="5" dirty="0"/>
              <a:t> </a:t>
            </a:r>
            <a:r>
              <a:rPr spc="-20" dirty="0"/>
              <a:t>Pad</a:t>
            </a:r>
          </a:p>
        </p:txBody>
      </p:sp>
      <p:sp>
        <p:nvSpPr>
          <p:cNvPr id="3" name="object 3"/>
          <p:cNvSpPr txBox="1"/>
          <p:nvPr/>
        </p:nvSpPr>
        <p:spPr>
          <a:xfrm>
            <a:off x="875030" y="1900237"/>
            <a:ext cx="4547870" cy="843821"/>
          </a:xfrm>
          <a:prstGeom prst="rect">
            <a:avLst/>
          </a:prstGeom>
        </p:spPr>
        <p:txBody>
          <a:bodyPr vert="horz" wrap="square" lIns="0" tIns="12700" rIns="0" bIns="0" rtlCol="0">
            <a:spAutoFit/>
          </a:bodyPr>
          <a:lstStyle/>
          <a:p>
            <a:pPr marL="12700" marR="5080">
              <a:lnSpc>
                <a:spcPct val="100000"/>
              </a:lnSpc>
              <a:spcBef>
                <a:spcPts val="100"/>
              </a:spcBef>
            </a:pPr>
            <a:r>
              <a:rPr spc="80" dirty="0">
                <a:latin typeface="Calibri"/>
                <a:cs typeface="Calibri"/>
              </a:rPr>
              <a:t>Το</a:t>
            </a:r>
            <a:r>
              <a:rPr spc="30" dirty="0">
                <a:latin typeface="Calibri"/>
                <a:cs typeface="Calibri"/>
              </a:rPr>
              <a:t> </a:t>
            </a:r>
            <a:r>
              <a:rPr spc="75" dirty="0">
                <a:latin typeface="Calibri"/>
                <a:cs typeface="Calibri"/>
              </a:rPr>
              <a:t>κανάλι</a:t>
            </a:r>
            <a:r>
              <a:rPr spc="35" dirty="0">
                <a:latin typeface="Calibri"/>
                <a:cs typeface="Calibri"/>
              </a:rPr>
              <a:t> </a:t>
            </a:r>
            <a:r>
              <a:rPr spc="70" dirty="0">
                <a:latin typeface="Calibri"/>
                <a:cs typeface="Calibri"/>
              </a:rPr>
              <a:t>για</a:t>
            </a:r>
            <a:r>
              <a:rPr spc="30" dirty="0">
                <a:latin typeface="Calibri"/>
                <a:cs typeface="Calibri"/>
              </a:rPr>
              <a:t> </a:t>
            </a:r>
            <a:r>
              <a:rPr spc="75" dirty="0">
                <a:latin typeface="Calibri"/>
                <a:cs typeface="Calibri"/>
              </a:rPr>
              <a:t>την</a:t>
            </a:r>
            <a:r>
              <a:rPr spc="30" dirty="0">
                <a:latin typeface="Calibri"/>
                <a:cs typeface="Calibri"/>
              </a:rPr>
              <a:t> </a:t>
            </a:r>
            <a:r>
              <a:rPr spc="75" dirty="0">
                <a:latin typeface="Calibri"/>
                <a:cs typeface="Calibri"/>
              </a:rPr>
              <a:t>κατανέμεται</a:t>
            </a:r>
            <a:r>
              <a:rPr spc="30" dirty="0">
                <a:latin typeface="Calibri"/>
                <a:cs typeface="Calibri"/>
              </a:rPr>
              <a:t> </a:t>
            </a:r>
            <a:r>
              <a:rPr spc="80" dirty="0">
                <a:latin typeface="Calibri"/>
                <a:cs typeface="Calibri"/>
              </a:rPr>
              <a:t>σε</a:t>
            </a:r>
            <a:r>
              <a:rPr spc="30" dirty="0">
                <a:latin typeface="Calibri"/>
                <a:cs typeface="Calibri"/>
              </a:rPr>
              <a:t> </a:t>
            </a:r>
            <a:r>
              <a:rPr spc="75" dirty="0">
                <a:latin typeface="Calibri"/>
                <a:cs typeface="Calibri"/>
              </a:rPr>
              <a:t>διαφορετικό</a:t>
            </a:r>
            <a:r>
              <a:rPr spc="35" dirty="0">
                <a:latin typeface="Calibri"/>
                <a:cs typeface="Calibri"/>
              </a:rPr>
              <a:t> </a:t>
            </a:r>
            <a:r>
              <a:rPr spc="75" dirty="0">
                <a:latin typeface="Calibri"/>
                <a:cs typeface="Calibri"/>
              </a:rPr>
              <a:t>χρόνο</a:t>
            </a:r>
            <a:r>
              <a:rPr spc="30" dirty="0">
                <a:latin typeface="Calibri"/>
                <a:cs typeface="Calibri"/>
              </a:rPr>
              <a:t> </a:t>
            </a:r>
            <a:r>
              <a:rPr spc="90" dirty="0">
                <a:latin typeface="Calibri"/>
                <a:cs typeface="Calibri"/>
              </a:rPr>
              <a:t>από</a:t>
            </a:r>
            <a:r>
              <a:rPr spc="30" dirty="0">
                <a:latin typeface="Calibri"/>
                <a:cs typeface="Calibri"/>
              </a:rPr>
              <a:t> </a:t>
            </a:r>
            <a:r>
              <a:rPr spc="75" dirty="0">
                <a:latin typeface="Calibri"/>
                <a:cs typeface="Calibri"/>
              </a:rPr>
              <a:t>αυτόν</a:t>
            </a:r>
            <a:r>
              <a:rPr spc="35" dirty="0">
                <a:latin typeface="Calibri"/>
                <a:cs typeface="Calibri"/>
              </a:rPr>
              <a:t> </a:t>
            </a:r>
            <a:r>
              <a:rPr spc="85" dirty="0">
                <a:latin typeface="Calibri"/>
                <a:cs typeface="Calibri"/>
              </a:rPr>
              <a:t>που </a:t>
            </a:r>
            <a:r>
              <a:rPr spc="-235" dirty="0">
                <a:latin typeface="Calibri"/>
                <a:cs typeface="Calibri"/>
              </a:rPr>
              <a:t> </a:t>
            </a:r>
            <a:r>
              <a:rPr spc="75" dirty="0">
                <a:latin typeface="Calibri"/>
                <a:cs typeface="Calibri"/>
              </a:rPr>
              <a:t>κάποιος</a:t>
            </a:r>
            <a:r>
              <a:rPr spc="30" dirty="0">
                <a:latin typeface="Calibri"/>
                <a:cs typeface="Calibri"/>
              </a:rPr>
              <a:t> </a:t>
            </a:r>
            <a:r>
              <a:rPr spc="65" dirty="0">
                <a:latin typeface="Calibri"/>
                <a:cs typeface="Calibri"/>
              </a:rPr>
              <a:t>έχει</a:t>
            </a:r>
            <a:r>
              <a:rPr spc="35" dirty="0">
                <a:latin typeface="Calibri"/>
                <a:cs typeface="Calibri"/>
              </a:rPr>
              <a:t> </a:t>
            </a:r>
            <a:r>
              <a:rPr spc="80" dirty="0">
                <a:latin typeface="Calibri"/>
                <a:cs typeface="Calibri"/>
              </a:rPr>
              <a:t>να</a:t>
            </a:r>
            <a:r>
              <a:rPr spc="35" dirty="0">
                <a:latin typeface="Calibri"/>
                <a:cs typeface="Calibri"/>
              </a:rPr>
              <a:t> </a:t>
            </a:r>
            <a:r>
              <a:rPr spc="65" dirty="0">
                <a:latin typeface="Calibri"/>
                <a:cs typeface="Calibri"/>
              </a:rPr>
              <a:t>στείλει</a:t>
            </a:r>
            <a:r>
              <a:rPr spc="35" dirty="0">
                <a:latin typeface="Calibri"/>
                <a:cs typeface="Calibri"/>
              </a:rPr>
              <a:t> </a:t>
            </a:r>
            <a:r>
              <a:rPr spc="75" dirty="0">
                <a:latin typeface="Calibri"/>
                <a:cs typeface="Calibri"/>
              </a:rPr>
              <a:t>μηνύματα.</a:t>
            </a:r>
            <a:endParaRPr dirty="0">
              <a:latin typeface="Calibri"/>
              <a:cs typeface="Calibri"/>
            </a:endParaRPr>
          </a:p>
        </p:txBody>
      </p:sp>
      <p:sp>
        <p:nvSpPr>
          <p:cNvPr id="4" name="object 4"/>
          <p:cNvSpPr txBox="1"/>
          <p:nvPr/>
        </p:nvSpPr>
        <p:spPr>
          <a:xfrm>
            <a:off x="875030" y="3587432"/>
            <a:ext cx="7125970" cy="864339"/>
          </a:xfrm>
          <a:prstGeom prst="rect">
            <a:avLst/>
          </a:prstGeom>
        </p:spPr>
        <p:txBody>
          <a:bodyPr vert="horz" wrap="square" lIns="0" tIns="12700" rIns="0" bIns="0" rtlCol="0">
            <a:spAutoFit/>
          </a:bodyPr>
          <a:lstStyle/>
          <a:p>
            <a:pPr marL="12700" marR="5080">
              <a:lnSpc>
                <a:spcPct val="100000"/>
              </a:lnSpc>
              <a:spcBef>
                <a:spcPts val="100"/>
              </a:spcBef>
            </a:pPr>
            <a:r>
              <a:rPr sz="1600" spc="110" dirty="0">
                <a:latin typeface="Calibri"/>
                <a:cs typeface="Calibri"/>
              </a:rPr>
              <a:t>Το</a:t>
            </a:r>
            <a:r>
              <a:rPr sz="1600" spc="50" dirty="0">
                <a:latin typeface="Calibri"/>
                <a:cs typeface="Calibri"/>
              </a:rPr>
              <a:t> </a:t>
            </a:r>
            <a:r>
              <a:rPr sz="1600" spc="100" dirty="0">
                <a:latin typeface="Calibri"/>
                <a:cs typeface="Calibri"/>
              </a:rPr>
              <a:t>κανάλι</a:t>
            </a:r>
            <a:r>
              <a:rPr sz="1600" spc="55" dirty="0">
                <a:latin typeface="Calibri"/>
                <a:cs typeface="Calibri"/>
              </a:rPr>
              <a:t> </a:t>
            </a:r>
            <a:r>
              <a:rPr sz="1600" spc="90" dirty="0">
                <a:latin typeface="Calibri"/>
                <a:cs typeface="Calibri"/>
              </a:rPr>
              <a:t>για</a:t>
            </a:r>
            <a:r>
              <a:rPr sz="1600" spc="55" dirty="0">
                <a:latin typeface="Calibri"/>
                <a:cs typeface="Calibri"/>
              </a:rPr>
              <a:t> </a:t>
            </a:r>
            <a:r>
              <a:rPr sz="1600" spc="100" dirty="0">
                <a:latin typeface="Calibri"/>
                <a:cs typeface="Calibri"/>
              </a:rPr>
              <a:t>την</a:t>
            </a:r>
            <a:r>
              <a:rPr sz="1600" spc="45" dirty="0">
                <a:latin typeface="Calibri"/>
                <a:cs typeface="Calibri"/>
              </a:rPr>
              <a:t> </a:t>
            </a:r>
            <a:r>
              <a:rPr sz="1600" spc="110" dirty="0">
                <a:latin typeface="Calibri"/>
                <a:cs typeface="Calibri"/>
              </a:rPr>
              <a:t>κατανέμωση</a:t>
            </a:r>
            <a:r>
              <a:rPr sz="1600" spc="50" dirty="0">
                <a:latin typeface="Calibri"/>
                <a:cs typeface="Calibri"/>
              </a:rPr>
              <a:t> </a:t>
            </a:r>
            <a:r>
              <a:rPr sz="1600" spc="95" dirty="0">
                <a:latin typeface="Calibri"/>
                <a:cs typeface="Calibri"/>
              </a:rPr>
              <a:t>κλειδιών</a:t>
            </a:r>
            <a:r>
              <a:rPr sz="1600" spc="50" dirty="0">
                <a:latin typeface="Calibri"/>
                <a:cs typeface="Calibri"/>
              </a:rPr>
              <a:t> </a:t>
            </a:r>
            <a:r>
              <a:rPr sz="1600" spc="100" dirty="0">
                <a:latin typeface="Calibri"/>
                <a:cs typeface="Calibri"/>
              </a:rPr>
              <a:t>μπορεί</a:t>
            </a:r>
            <a:r>
              <a:rPr sz="1600" spc="45" dirty="0">
                <a:latin typeface="Calibri"/>
                <a:cs typeface="Calibri"/>
              </a:rPr>
              <a:t> </a:t>
            </a:r>
            <a:r>
              <a:rPr sz="1600" spc="110" dirty="0">
                <a:latin typeface="Calibri"/>
                <a:cs typeface="Calibri"/>
              </a:rPr>
              <a:t>να</a:t>
            </a:r>
            <a:r>
              <a:rPr sz="1600" spc="55" dirty="0">
                <a:latin typeface="Calibri"/>
                <a:cs typeface="Calibri"/>
              </a:rPr>
              <a:t> </a:t>
            </a:r>
            <a:r>
              <a:rPr sz="1600" spc="85" dirty="0">
                <a:latin typeface="Calibri"/>
                <a:cs typeface="Calibri"/>
              </a:rPr>
              <a:t>έχει</a:t>
            </a:r>
            <a:r>
              <a:rPr sz="1600" spc="55" dirty="0">
                <a:latin typeface="Calibri"/>
                <a:cs typeface="Calibri"/>
              </a:rPr>
              <a:t> </a:t>
            </a:r>
            <a:r>
              <a:rPr sz="1600" spc="100" dirty="0">
                <a:latin typeface="Calibri"/>
                <a:cs typeface="Calibri"/>
              </a:rPr>
              <a:t>την</a:t>
            </a:r>
            <a:r>
              <a:rPr sz="1600" spc="40" dirty="0">
                <a:latin typeface="Calibri"/>
                <a:cs typeface="Calibri"/>
              </a:rPr>
              <a:t> </a:t>
            </a:r>
            <a:r>
              <a:rPr sz="1600" spc="90" dirty="0">
                <a:latin typeface="Calibri"/>
                <a:cs typeface="Calibri"/>
              </a:rPr>
              <a:t>ιδιότητα</a:t>
            </a:r>
            <a:r>
              <a:rPr sz="1600" spc="50" dirty="0">
                <a:latin typeface="Calibri"/>
                <a:cs typeface="Calibri"/>
              </a:rPr>
              <a:t> </a:t>
            </a:r>
            <a:r>
              <a:rPr sz="1600" spc="80" dirty="0">
                <a:latin typeface="Calibri"/>
                <a:cs typeface="Calibri"/>
              </a:rPr>
              <a:t>ότι </a:t>
            </a:r>
            <a:r>
              <a:rPr sz="1600" spc="-235" dirty="0">
                <a:latin typeface="Calibri"/>
                <a:cs typeface="Calibri"/>
              </a:rPr>
              <a:t> </a:t>
            </a:r>
            <a:r>
              <a:rPr sz="1600" spc="100" dirty="0">
                <a:latin typeface="Calibri"/>
                <a:cs typeface="Calibri"/>
              </a:rPr>
              <a:t>τα </a:t>
            </a:r>
            <a:r>
              <a:rPr sz="1600" spc="90" dirty="0">
                <a:latin typeface="Calibri"/>
                <a:cs typeface="Calibri"/>
              </a:rPr>
              <a:t>κλειδιά </a:t>
            </a:r>
            <a:r>
              <a:rPr sz="1600" spc="110" dirty="0">
                <a:latin typeface="Calibri"/>
                <a:cs typeface="Calibri"/>
              </a:rPr>
              <a:t>μπορούν να </a:t>
            </a:r>
            <a:r>
              <a:rPr sz="1600" spc="100" dirty="0">
                <a:latin typeface="Calibri"/>
                <a:cs typeface="Calibri"/>
              </a:rPr>
              <a:t>διαρρεύσουν, </a:t>
            </a:r>
            <a:r>
              <a:rPr sz="1600" spc="110" dirty="0">
                <a:latin typeface="Calibri"/>
                <a:cs typeface="Calibri"/>
              </a:rPr>
              <a:t>αλλά </a:t>
            </a:r>
            <a:r>
              <a:rPr sz="1600" spc="114" dirty="0">
                <a:latin typeface="Calibri"/>
                <a:cs typeface="Calibri"/>
              </a:rPr>
              <a:t>η </a:t>
            </a:r>
            <a:r>
              <a:rPr sz="1600" spc="105" dirty="0">
                <a:latin typeface="Calibri"/>
                <a:cs typeface="Calibri"/>
              </a:rPr>
              <a:t>διαρροή </a:t>
            </a:r>
            <a:r>
              <a:rPr sz="1600" spc="110" dirty="0">
                <a:latin typeface="Calibri"/>
                <a:cs typeface="Calibri"/>
              </a:rPr>
              <a:t>αυτή </a:t>
            </a:r>
            <a:r>
              <a:rPr sz="1600" spc="114" dirty="0">
                <a:latin typeface="Calibri"/>
                <a:cs typeface="Calibri"/>
              </a:rPr>
              <a:t>θα </a:t>
            </a:r>
            <a:r>
              <a:rPr sz="1600" spc="120" dirty="0">
                <a:latin typeface="Calibri"/>
                <a:cs typeface="Calibri"/>
              </a:rPr>
              <a:t> </a:t>
            </a:r>
            <a:r>
              <a:rPr sz="1600" spc="80" dirty="0">
                <a:latin typeface="Calibri"/>
                <a:cs typeface="Calibri"/>
              </a:rPr>
              <a:t>ανιχνεύεται.</a:t>
            </a:r>
            <a:endParaRPr sz="1600" dirty="0">
              <a:latin typeface="Calibri"/>
              <a:cs typeface="Calibri"/>
            </a:endParaRPr>
          </a:p>
          <a:p>
            <a:pPr marL="121920">
              <a:lnSpc>
                <a:spcPct val="100000"/>
              </a:lnSpc>
              <a:spcBef>
                <a:spcPts val="380"/>
              </a:spcBef>
            </a:pPr>
            <a:r>
              <a:rPr sz="2000" spc="-229" dirty="0">
                <a:latin typeface="Calibri"/>
                <a:cs typeface="Calibri"/>
              </a:rPr>
              <a:t>—</a:t>
            </a:r>
            <a:r>
              <a:rPr sz="2000" spc="-180" dirty="0">
                <a:latin typeface="Calibri"/>
                <a:cs typeface="Calibri"/>
              </a:rPr>
              <a:t> </a:t>
            </a:r>
            <a:r>
              <a:rPr sz="1600" spc="125" dirty="0">
                <a:latin typeface="Calibri"/>
                <a:cs typeface="Calibri"/>
              </a:rPr>
              <a:t>Όπως</a:t>
            </a:r>
            <a:r>
              <a:rPr sz="1600" spc="45" dirty="0">
                <a:latin typeface="Calibri"/>
                <a:cs typeface="Calibri"/>
              </a:rPr>
              <a:t> </a:t>
            </a:r>
            <a:r>
              <a:rPr sz="1600" spc="100" dirty="0">
                <a:latin typeface="Calibri"/>
                <a:cs typeface="Calibri"/>
              </a:rPr>
              <a:t>στην</a:t>
            </a:r>
            <a:r>
              <a:rPr sz="1600" spc="40" dirty="0">
                <a:latin typeface="Calibri"/>
                <a:cs typeface="Calibri"/>
              </a:rPr>
              <a:t> </a:t>
            </a:r>
            <a:r>
              <a:rPr sz="1600" spc="95" dirty="0">
                <a:latin typeface="Calibri"/>
                <a:cs typeface="Calibri"/>
              </a:rPr>
              <a:t>κβαντική</a:t>
            </a:r>
            <a:r>
              <a:rPr sz="1600" spc="50" dirty="0">
                <a:latin typeface="Calibri"/>
                <a:cs typeface="Calibri"/>
              </a:rPr>
              <a:t> </a:t>
            </a:r>
            <a:r>
              <a:rPr sz="1600" spc="95" dirty="0">
                <a:latin typeface="Calibri"/>
                <a:cs typeface="Calibri"/>
              </a:rPr>
              <a:t>κρυπτογραφία</a:t>
            </a:r>
            <a:endParaRPr sz="1600" dirty="0">
              <a:latin typeface="Calibri"/>
              <a:cs typeface="Calibri"/>
            </a:endParaRPr>
          </a:p>
        </p:txBody>
      </p:sp>
      <p:pic>
        <p:nvPicPr>
          <p:cNvPr id="5" name="object 5"/>
          <p:cNvPicPr/>
          <p:nvPr/>
        </p:nvPicPr>
        <p:blipFill>
          <a:blip r:embed="rId2" cstate="print"/>
          <a:stretch>
            <a:fillRect/>
          </a:stretch>
        </p:blipFill>
        <p:spPr>
          <a:xfrm>
            <a:off x="8375650" y="5945822"/>
            <a:ext cx="1530032" cy="612140"/>
          </a:xfrm>
          <a:prstGeom prst="rect">
            <a:avLst/>
          </a:prstGeom>
        </p:spPr>
      </p:pic>
      <p:sp>
        <p:nvSpPr>
          <p:cNvPr id="6" name="object 6"/>
          <p:cNvSpPr txBox="1"/>
          <p:nvPr/>
        </p:nvSpPr>
        <p:spPr>
          <a:xfrm>
            <a:off x="10544492" y="6045453"/>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2</a:t>
            </a:r>
            <a:r>
              <a:rPr sz="1100" dirty="0">
                <a:latin typeface="Arial"/>
                <a:cs typeface="Arial"/>
              </a:rPr>
              <a:t>4</a:t>
            </a:r>
            <a:endParaRPr sz="1100">
              <a:latin typeface="Arial"/>
              <a:cs typeface="Aria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84819" y="6009004"/>
            <a:ext cx="1530032" cy="612140"/>
          </a:xfrm>
          <a:prstGeom prst="rect">
            <a:avLst/>
          </a:prstGeom>
        </p:spPr>
      </p:pic>
      <p:sp>
        <p:nvSpPr>
          <p:cNvPr id="3" name="object 3"/>
          <p:cNvSpPr txBox="1">
            <a:spLocks noGrp="1"/>
          </p:cNvSpPr>
          <p:nvPr>
            <p:ph type="title"/>
          </p:nvPr>
        </p:nvSpPr>
        <p:spPr>
          <a:xfrm>
            <a:off x="875030" y="677227"/>
            <a:ext cx="7030720" cy="513080"/>
          </a:xfrm>
          <a:prstGeom prst="rect">
            <a:avLst/>
          </a:prstGeom>
        </p:spPr>
        <p:txBody>
          <a:bodyPr vert="horz" wrap="square" lIns="0" tIns="12700" rIns="0" bIns="0" rtlCol="0">
            <a:spAutoFit/>
          </a:bodyPr>
          <a:lstStyle/>
          <a:p>
            <a:pPr marL="12700">
              <a:lnSpc>
                <a:spcPct val="100000"/>
              </a:lnSpc>
              <a:spcBef>
                <a:spcPts val="100"/>
              </a:spcBef>
            </a:pPr>
            <a:r>
              <a:rPr sz="3200" spc="145" dirty="0"/>
              <a:t>Αντίξοα</a:t>
            </a:r>
            <a:r>
              <a:rPr sz="3200" spc="75" dirty="0"/>
              <a:t> </a:t>
            </a:r>
            <a:r>
              <a:rPr sz="3200" spc="145" dirty="0"/>
              <a:t>μοντέλα</a:t>
            </a:r>
            <a:r>
              <a:rPr sz="3200" spc="80" dirty="0"/>
              <a:t> </a:t>
            </a:r>
            <a:r>
              <a:rPr sz="3200" spc="130" dirty="0"/>
              <a:t>για</a:t>
            </a:r>
            <a:r>
              <a:rPr sz="3200" spc="114" dirty="0"/>
              <a:t> </a:t>
            </a:r>
            <a:r>
              <a:rPr sz="3200" spc="135" dirty="0"/>
              <a:t>κρυπτογραφήσεις</a:t>
            </a:r>
            <a:endParaRPr sz="3200"/>
          </a:p>
        </p:txBody>
      </p:sp>
      <p:sp>
        <p:nvSpPr>
          <p:cNvPr id="8" name="object 8"/>
          <p:cNvSpPr txBox="1"/>
          <p:nvPr/>
        </p:nvSpPr>
        <p:spPr>
          <a:xfrm>
            <a:off x="10544492" y="6045453"/>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2</a:t>
            </a:r>
            <a:r>
              <a:rPr sz="1100" dirty="0">
                <a:latin typeface="Arial"/>
                <a:cs typeface="Arial"/>
              </a:rPr>
              <a:t>4</a:t>
            </a:r>
            <a:endParaRPr sz="1100">
              <a:latin typeface="Arial"/>
              <a:cs typeface="Arial"/>
            </a:endParaRPr>
          </a:p>
        </p:txBody>
      </p:sp>
      <p:sp>
        <p:nvSpPr>
          <p:cNvPr id="4" name="object 4"/>
          <p:cNvSpPr txBox="1"/>
          <p:nvPr/>
        </p:nvSpPr>
        <p:spPr>
          <a:xfrm>
            <a:off x="422275" y="1820545"/>
            <a:ext cx="7195820" cy="874598"/>
          </a:xfrm>
          <a:prstGeom prst="rect">
            <a:avLst/>
          </a:prstGeom>
        </p:spPr>
        <p:txBody>
          <a:bodyPr vert="horz" wrap="square" lIns="0" tIns="12700" rIns="0" bIns="0" rtlCol="0">
            <a:spAutoFit/>
          </a:bodyPr>
          <a:lstStyle/>
          <a:p>
            <a:pPr marL="12700">
              <a:lnSpc>
                <a:spcPct val="100000"/>
              </a:lnSpc>
              <a:spcBef>
                <a:spcPts val="100"/>
              </a:spcBef>
            </a:pPr>
            <a:r>
              <a:rPr sz="1400" spc="100" dirty="0">
                <a:latin typeface="Calibri"/>
                <a:cs typeface="Calibri"/>
              </a:rPr>
              <a:t>Η</a:t>
            </a:r>
            <a:r>
              <a:rPr sz="1400" spc="40" dirty="0">
                <a:latin typeface="Calibri"/>
                <a:cs typeface="Calibri"/>
              </a:rPr>
              <a:t> </a:t>
            </a:r>
            <a:r>
              <a:rPr sz="1400" spc="85" dirty="0">
                <a:latin typeface="Calibri"/>
                <a:cs typeface="Calibri"/>
              </a:rPr>
              <a:t>γλώσσα</a:t>
            </a:r>
            <a:r>
              <a:rPr sz="1400" spc="45" dirty="0">
                <a:latin typeface="Calibri"/>
                <a:cs typeface="Calibri"/>
              </a:rPr>
              <a:t> </a:t>
            </a:r>
            <a:r>
              <a:rPr sz="1400" spc="75" dirty="0">
                <a:latin typeface="Calibri"/>
                <a:cs typeface="Calibri"/>
              </a:rPr>
              <a:t>του</a:t>
            </a:r>
            <a:r>
              <a:rPr sz="1400" spc="40" dirty="0">
                <a:latin typeface="Calibri"/>
                <a:cs typeface="Calibri"/>
              </a:rPr>
              <a:t> </a:t>
            </a:r>
            <a:r>
              <a:rPr sz="1400" spc="85" dirty="0">
                <a:latin typeface="Calibri"/>
                <a:cs typeface="Calibri"/>
              </a:rPr>
              <a:t>απλού</a:t>
            </a:r>
            <a:r>
              <a:rPr sz="1400" spc="45" dirty="0">
                <a:latin typeface="Calibri"/>
                <a:cs typeface="Calibri"/>
              </a:rPr>
              <a:t> </a:t>
            </a:r>
            <a:r>
              <a:rPr sz="1400" spc="70" dirty="0">
                <a:latin typeface="Calibri"/>
                <a:cs typeface="Calibri"/>
              </a:rPr>
              <a:t>κειμένου</a:t>
            </a:r>
            <a:r>
              <a:rPr sz="1400" spc="35" dirty="0">
                <a:latin typeface="Calibri"/>
                <a:cs typeface="Calibri"/>
              </a:rPr>
              <a:t> </a:t>
            </a:r>
            <a:r>
              <a:rPr sz="1400" spc="70" dirty="0">
                <a:latin typeface="Calibri"/>
                <a:cs typeface="Calibri"/>
              </a:rPr>
              <a:t>και</a:t>
            </a:r>
            <a:r>
              <a:rPr sz="1400" spc="45" dirty="0">
                <a:latin typeface="Calibri"/>
                <a:cs typeface="Calibri"/>
              </a:rPr>
              <a:t> </a:t>
            </a:r>
            <a:r>
              <a:rPr sz="1400" spc="85" dirty="0">
                <a:latin typeface="Calibri"/>
                <a:cs typeface="Calibri"/>
              </a:rPr>
              <a:t>η</a:t>
            </a:r>
            <a:r>
              <a:rPr sz="1400" spc="40" dirty="0">
                <a:latin typeface="Calibri"/>
                <a:cs typeface="Calibri"/>
              </a:rPr>
              <a:t> </a:t>
            </a:r>
            <a:r>
              <a:rPr sz="1400" spc="90" dirty="0">
                <a:latin typeface="Calibri"/>
                <a:cs typeface="Calibri"/>
              </a:rPr>
              <a:t>φύση</a:t>
            </a:r>
            <a:r>
              <a:rPr sz="1400" spc="45" dirty="0">
                <a:latin typeface="Calibri"/>
                <a:cs typeface="Calibri"/>
              </a:rPr>
              <a:t> </a:t>
            </a:r>
            <a:r>
              <a:rPr sz="1400" spc="70" dirty="0">
                <a:latin typeface="Calibri"/>
                <a:cs typeface="Calibri"/>
              </a:rPr>
              <a:t>της</a:t>
            </a:r>
            <a:r>
              <a:rPr sz="1400" spc="35" dirty="0">
                <a:latin typeface="Calibri"/>
                <a:cs typeface="Calibri"/>
              </a:rPr>
              <a:t> </a:t>
            </a:r>
            <a:r>
              <a:rPr sz="1400" spc="80" dirty="0">
                <a:latin typeface="Calibri"/>
                <a:cs typeface="Calibri"/>
              </a:rPr>
              <a:t>κρυπτογράφησης</a:t>
            </a:r>
            <a:r>
              <a:rPr sz="1400" spc="40" dirty="0">
                <a:latin typeface="Calibri"/>
                <a:cs typeface="Calibri"/>
              </a:rPr>
              <a:t> </a:t>
            </a:r>
            <a:r>
              <a:rPr sz="1400" spc="70" dirty="0">
                <a:latin typeface="Calibri"/>
                <a:cs typeface="Calibri"/>
              </a:rPr>
              <a:t>υποτίθεται</a:t>
            </a:r>
            <a:r>
              <a:rPr sz="1400" spc="45" dirty="0">
                <a:latin typeface="Calibri"/>
                <a:cs typeface="Calibri"/>
              </a:rPr>
              <a:t> </a:t>
            </a:r>
            <a:r>
              <a:rPr sz="1400" spc="60" dirty="0">
                <a:latin typeface="Calibri"/>
                <a:cs typeface="Calibri"/>
              </a:rPr>
              <a:t>ότι</a:t>
            </a:r>
            <a:r>
              <a:rPr sz="1400" spc="40" dirty="0">
                <a:latin typeface="Calibri"/>
                <a:cs typeface="Calibri"/>
              </a:rPr>
              <a:t> </a:t>
            </a:r>
            <a:r>
              <a:rPr sz="1400" spc="65" dirty="0">
                <a:latin typeface="Calibri"/>
                <a:cs typeface="Calibri"/>
              </a:rPr>
              <a:t>είναι</a:t>
            </a:r>
            <a:r>
              <a:rPr sz="1400" spc="45" dirty="0">
                <a:latin typeface="Calibri"/>
                <a:cs typeface="Calibri"/>
              </a:rPr>
              <a:t> </a:t>
            </a:r>
            <a:r>
              <a:rPr sz="1400" spc="75" dirty="0">
                <a:latin typeface="Calibri"/>
                <a:cs typeface="Calibri"/>
              </a:rPr>
              <a:t>γνωστές</a:t>
            </a:r>
            <a:r>
              <a:rPr sz="1400" spc="35" dirty="0">
                <a:latin typeface="Calibri"/>
                <a:cs typeface="Calibri"/>
              </a:rPr>
              <a:t> </a:t>
            </a:r>
            <a:r>
              <a:rPr sz="1400" spc="75" dirty="0">
                <a:latin typeface="Calibri"/>
                <a:cs typeface="Calibri"/>
              </a:rPr>
              <a:t>στον</a:t>
            </a:r>
            <a:r>
              <a:rPr sz="1400" spc="50" dirty="0">
                <a:latin typeface="Calibri"/>
                <a:cs typeface="Calibri"/>
              </a:rPr>
              <a:t> </a:t>
            </a:r>
            <a:r>
              <a:rPr sz="1400" spc="60" dirty="0">
                <a:latin typeface="Calibri"/>
                <a:cs typeface="Calibri"/>
              </a:rPr>
              <a:t>αντίπαλο.</a:t>
            </a:r>
            <a:endParaRPr sz="1400">
              <a:latin typeface="Calibri"/>
              <a:cs typeface="Calibri"/>
            </a:endParaRPr>
          </a:p>
          <a:p>
            <a:pPr>
              <a:lnSpc>
                <a:spcPct val="100000"/>
              </a:lnSpc>
            </a:pPr>
            <a:endParaRPr sz="1400">
              <a:latin typeface="Calibri"/>
              <a:cs typeface="Calibri"/>
            </a:endParaRPr>
          </a:p>
          <a:p>
            <a:pPr marL="12700">
              <a:lnSpc>
                <a:spcPct val="100000"/>
              </a:lnSpc>
              <a:spcBef>
                <a:spcPts val="5"/>
              </a:spcBef>
            </a:pPr>
            <a:r>
              <a:rPr sz="1400" b="1" spc="80" dirty="0">
                <a:latin typeface="Calibri"/>
                <a:cs typeface="Calibri"/>
              </a:rPr>
              <a:t>Επίθεση</a:t>
            </a:r>
            <a:r>
              <a:rPr sz="1400" b="1" spc="40" dirty="0">
                <a:latin typeface="Calibri"/>
                <a:cs typeface="Calibri"/>
              </a:rPr>
              <a:t> </a:t>
            </a:r>
            <a:r>
              <a:rPr sz="1400" b="1" spc="85" dirty="0">
                <a:latin typeface="Calibri"/>
                <a:cs typeface="Calibri"/>
              </a:rPr>
              <a:t>μόνο</a:t>
            </a:r>
            <a:r>
              <a:rPr sz="1400" b="1" spc="40" dirty="0">
                <a:latin typeface="Calibri"/>
                <a:cs typeface="Calibri"/>
              </a:rPr>
              <a:t> </a:t>
            </a:r>
            <a:r>
              <a:rPr sz="1400" b="1" spc="85" dirty="0">
                <a:latin typeface="Calibri"/>
                <a:cs typeface="Calibri"/>
              </a:rPr>
              <a:t>με</a:t>
            </a:r>
            <a:r>
              <a:rPr sz="1400" b="1" spc="45" dirty="0">
                <a:latin typeface="Calibri"/>
                <a:cs typeface="Calibri"/>
              </a:rPr>
              <a:t> </a:t>
            </a:r>
            <a:r>
              <a:rPr sz="1400" b="1" spc="80" dirty="0">
                <a:latin typeface="Calibri"/>
                <a:cs typeface="Calibri"/>
              </a:rPr>
              <a:t>κρυπτογράφημα:</a:t>
            </a:r>
            <a:r>
              <a:rPr sz="1400" b="1" spc="40" dirty="0">
                <a:latin typeface="Calibri"/>
                <a:cs typeface="Calibri"/>
              </a:rPr>
              <a:t> </a:t>
            </a:r>
            <a:r>
              <a:rPr sz="1400" spc="110" dirty="0">
                <a:latin typeface="Calibri"/>
                <a:cs typeface="Calibri"/>
              </a:rPr>
              <a:t>Ο</a:t>
            </a:r>
            <a:r>
              <a:rPr sz="1400" spc="45" dirty="0">
                <a:latin typeface="Calibri"/>
                <a:cs typeface="Calibri"/>
              </a:rPr>
              <a:t> </a:t>
            </a:r>
            <a:r>
              <a:rPr sz="1400" spc="75" dirty="0">
                <a:latin typeface="Calibri"/>
                <a:cs typeface="Calibri"/>
              </a:rPr>
              <a:t>αντίπαλος</a:t>
            </a:r>
            <a:r>
              <a:rPr sz="1400" spc="40" dirty="0">
                <a:latin typeface="Calibri"/>
                <a:cs typeface="Calibri"/>
              </a:rPr>
              <a:t> </a:t>
            </a:r>
            <a:r>
              <a:rPr sz="1400" spc="65" dirty="0">
                <a:latin typeface="Calibri"/>
                <a:cs typeface="Calibri"/>
              </a:rPr>
              <a:t>γνωρίζει</a:t>
            </a:r>
            <a:r>
              <a:rPr sz="1400" spc="40" dirty="0">
                <a:latin typeface="Calibri"/>
                <a:cs typeface="Calibri"/>
              </a:rPr>
              <a:t> </a:t>
            </a:r>
            <a:r>
              <a:rPr sz="1400" spc="80" dirty="0">
                <a:latin typeface="Calibri"/>
                <a:cs typeface="Calibri"/>
              </a:rPr>
              <a:t>μόνο</a:t>
            </a:r>
            <a:r>
              <a:rPr sz="1400" spc="45" dirty="0">
                <a:latin typeface="Calibri"/>
                <a:cs typeface="Calibri"/>
              </a:rPr>
              <a:t> </a:t>
            </a:r>
            <a:r>
              <a:rPr sz="1400" spc="75" dirty="0">
                <a:latin typeface="Calibri"/>
                <a:cs typeface="Calibri"/>
              </a:rPr>
              <a:t>αριθμό</a:t>
            </a:r>
            <a:r>
              <a:rPr sz="1400" spc="40" dirty="0">
                <a:latin typeface="Calibri"/>
                <a:cs typeface="Calibri"/>
              </a:rPr>
              <a:t> </a:t>
            </a:r>
            <a:r>
              <a:rPr sz="1400" spc="65" dirty="0">
                <a:latin typeface="Calibri"/>
                <a:cs typeface="Calibri"/>
              </a:rPr>
              <a:t>κρυπτοκειμένων.</a:t>
            </a:r>
            <a:endParaRPr sz="1400">
              <a:latin typeface="Calibri"/>
              <a:cs typeface="Calibri"/>
            </a:endParaRPr>
          </a:p>
        </p:txBody>
      </p:sp>
      <p:sp>
        <p:nvSpPr>
          <p:cNvPr id="5" name="object 5"/>
          <p:cNvSpPr txBox="1"/>
          <p:nvPr/>
        </p:nvSpPr>
        <p:spPr>
          <a:xfrm>
            <a:off x="422275" y="2840990"/>
            <a:ext cx="7930515" cy="443711"/>
          </a:xfrm>
          <a:prstGeom prst="rect">
            <a:avLst/>
          </a:prstGeom>
        </p:spPr>
        <p:txBody>
          <a:bodyPr vert="horz" wrap="square" lIns="0" tIns="12700" rIns="0" bIns="0" rtlCol="0">
            <a:spAutoFit/>
          </a:bodyPr>
          <a:lstStyle/>
          <a:p>
            <a:pPr marL="12700">
              <a:lnSpc>
                <a:spcPct val="100000"/>
              </a:lnSpc>
              <a:spcBef>
                <a:spcPts val="100"/>
              </a:spcBef>
            </a:pPr>
            <a:r>
              <a:rPr sz="1400" b="1" spc="95" dirty="0">
                <a:latin typeface="Calibri"/>
                <a:cs typeface="Calibri"/>
              </a:rPr>
              <a:t>Επίθεση</a:t>
            </a:r>
            <a:r>
              <a:rPr sz="1400" b="1" spc="40" dirty="0">
                <a:latin typeface="Calibri"/>
                <a:cs typeface="Calibri"/>
              </a:rPr>
              <a:t> </a:t>
            </a:r>
            <a:r>
              <a:rPr sz="1400" b="1" spc="105" dirty="0">
                <a:latin typeface="Calibri"/>
                <a:cs typeface="Calibri"/>
              </a:rPr>
              <a:t>γνωστού</a:t>
            </a:r>
            <a:r>
              <a:rPr sz="1400" b="1" spc="45" dirty="0">
                <a:latin typeface="Calibri"/>
                <a:cs typeface="Calibri"/>
              </a:rPr>
              <a:t> </a:t>
            </a:r>
            <a:r>
              <a:rPr sz="1400" b="1" spc="85" dirty="0">
                <a:latin typeface="Calibri"/>
                <a:cs typeface="Calibri"/>
              </a:rPr>
              <a:t>κειμένου:</a:t>
            </a:r>
            <a:r>
              <a:rPr sz="1400" b="1" spc="40" dirty="0">
                <a:latin typeface="Calibri"/>
                <a:cs typeface="Calibri"/>
              </a:rPr>
              <a:t> </a:t>
            </a:r>
            <a:r>
              <a:rPr sz="1400" spc="145" dirty="0">
                <a:latin typeface="Calibri"/>
                <a:cs typeface="Calibri"/>
              </a:rPr>
              <a:t>Ο</a:t>
            </a:r>
            <a:r>
              <a:rPr sz="1400" spc="35" dirty="0">
                <a:latin typeface="Calibri"/>
                <a:cs typeface="Calibri"/>
              </a:rPr>
              <a:t> </a:t>
            </a:r>
            <a:r>
              <a:rPr sz="1400" spc="90" dirty="0">
                <a:latin typeface="Calibri"/>
                <a:cs typeface="Calibri"/>
              </a:rPr>
              <a:t>αντίπαλος</a:t>
            </a:r>
            <a:r>
              <a:rPr sz="1400" spc="40" dirty="0">
                <a:latin typeface="Calibri"/>
                <a:cs typeface="Calibri"/>
              </a:rPr>
              <a:t> </a:t>
            </a:r>
            <a:r>
              <a:rPr sz="1400" spc="80" dirty="0">
                <a:latin typeface="Calibri"/>
                <a:cs typeface="Calibri"/>
              </a:rPr>
              <a:t>γνωρίζει</a:t>
            </a:r>
            <a:r>
              <a:rPr sz="1400" spc="40" dirty="0">
                <a:latin typeface="Calibri"/>
                <a:cs typeface="Calibri"/>
              </a:rPr>
              <a:t> </a:t>
            </a:r>
            <a:r>
              <a:rPr sz="1400" spc="95" dirty="0">
                <a:latin typeface="Calibri"/>
                <a:cs typeface="Calibri"/>
              </a:rPr>
              <a:t>ορισμένα</a:t>
            </a:r>
            <a:r>
              <a:rPr sz="1400" spc="40" dirty="0">
                <a:latin typeface="Calibri"/>
                <a:cs typeface="Calibri"/>
              </a:rPr>
              <a:t> </a:t>
            </a:r>
            <a:r>
              <a:rPr sz="1400" spc="90" dirty="0">
                <a:latin typeface="Calibri"/>
                <a:cs typeface="Calibri"/>
              </a:rPr>
              <a:t>ζεύγη</a:t>
            </a:r>
            <a:r>
              <a:rPr sz="1400" spc="35" dirty="0">
                <a:latin typeface="Calibri"/>
                <a:cs typeface="Calibri"/>
              </a:rPr>
              <a:t> </a:t>
            </a:r>
            <a:r>
              <a:rPr sz="1400" spc="90" dirty="0">
                <a:latin typeface="Calibri"/>
                <a:cs typeface="Calibri"/>
              </a:rPr>
              <a:t>κρυπτοκειμένου</a:t>
            </a:r>
            <a:r>
              <a:rPr sz="1400" spc="35" dirty="0">
                <a:latin typeface="Calibri"/>
                <a:cs typeface="Calibri"/>
              </a:rPr>
              <a:t> </a:t>
            </a:r>
            <a:r>
              <a:rPr sz="1400" spc="85" dirty="0">
                <a:latin typeface="Calibri"/>
                <a:cs typeface="Calibri"/>
              </a:rPr>
              <a:t>και</a:t>
            </a:r>
            <a:r>
              <a:rPr sz="1400" spc="45" dirty="0">
                <a:latin typeface="Calibri"/>
                <a:cs typeface="Calibri"/>
              </a:rPr>
              <a:t> </a:t>
            </a:r>
            <a:r>
              <a:rPr sz="1400" spc="85" dirty="0">
                <a:latin typeface="Calibri"/>
                <a:cs typeface="Calibri"/>
              </a:rPr>
              <a:t>αντίστοιχου</a:t>
            </a:r>
            <a:r>
              <a:rPr sz="1400" spc="35" dirty="0">
                <a:latin typeface="Calibri"/>
                <a:cs typeface="Calibri"/>
              </a:rPr>
              <a:t> </a:t>
            </a:r>
            <a:r>
              <a:rPr sz="1400" spc="105" dirty="0">
                <a:latin typeface="Calibri"/>
                <a:cs typeface="Calibri"/>
              </a:rPr>
              <a:t>απλού</a:t>
            </a:r>
            <a:r>
              <a:rPr sz="1400" spc="40" dirty="0">
                <a:latin typeface="Calibri"/>
                <a:cs typeface="Calibri"/>
              </a:rPr>
              <a:t> </a:t>
            </a:r>
            <a:r>
              <a:rPr sz="1400" spc="85" dirty="0">
                <a:latin typeface="Calibri"/>
                <a:cs typeface="Calibri"/>
              </a:rPr>
              <a:t>κειμένου.</a:t>
            </a:r>
            <a:endParaRPr sz="1400">
              <a:latin typeface="Calibri"/>
              <a:cs typeface="Calibri"/>
            </a:endParaRPr>
          </a:p>
        </p:txBody>
      </p:sp>
      <p:sp>
        <p:nvSpPr>
          <p:cNvPr id="6" name="object 6"/>
          <p:cNvSpPr txBox="1"/>
          <p:nvPr/>
        </p:nvSpPr>
        <p:spPr>
          <a:xfrm>
            <a:off x="422275" y="3538537"/>
            <a:ext cx="7703184" cy="344805"/>
          </a:xfrm>
          <a:prstGeom prst="rect">
            <a:avLst/>
          </a:prstGeom>
        </p:spPr>
        <p:txBody>
          <a:bodyPr vert="horz" wrap="square" lIns="0" tIns="31115" rIns="0" bIns="0" rtlCol="0">
            <a:spAutoFit/>
          </a:bodyPr>
          <a:lstStyle/>
          <a:p>
            <a:pPr marL="12700" marR="5080">
              <a:lnSpc>
                <a:spcPts val="1190"/>
              </a:lnSpc>
              <a:spcBef>
                <a:spcPts val="245"/>
              </a:spcBef>
            </a:pPr>
            <a:r>
              <a:rPr sz="1400" b="1" spc="105" dirty="0">
                <a:latin typeface="Calibri"/>
                <a:cs typeface="Calibri"/>
              </a:rPr>
              <a:t>Επίθεση</a:t>
            </a:r>
            <a:r>
              <a:rPr sz="1400" b="1" spc="55" dirty="0">
                <a:latin typeface="Calibri"/>
                <a:cs typeface="Calibri"/>
              </a:rPr>
              <a:t> </a:t>
            </a:r>
            <a:r>
              <a:rPr sz="1400" b="1" spc="110" dirty="0">
                <a:latin typeface="Calibri"/>
                <a:cs typeface="Calibri"/>
              </a:rPr>
              <a:t>με</a:t>
            </a:r>
            <a:r>
              <a:rPr sz="1400" b="1" spc="55" dirty="0">
                <a:latin typeface="Calibri"/>
                <a:cs typeface="Calibri"/>
              </a:rPr>
              <a:t> </a:t>
            </a:r>
            <a:r>
              <a:rPr sz="1400" b="1" spc="100" dirty="0">
                <a:latin typeface="Calibri"/>
                <a:cs typeface="Calibri"/>
              </a:rPr>
              <a:t>επιλεγμένο</a:t>
            </a:r>
            <a:r>
              <a:rPr sz="1400" b="1" spc="50" dirty="0">
                <a:latin typeface="Calibri"/>
                <a:cs typeface="Calibri"/>
              </a:rPr>
              <a:t> </a:t>
            </a:r>
            <a:r>
              <a:rPr sz="1400" b="1" spc="114" dirty="0">
                <a:latin typeface="Calibri"/>
                <a:cs typeface="Calibri"/>
              </a:rPr>
              <a:t>απλό</a:t>
            </a:r>
            <a:r>
              <a:rPr sz="1400" b="1" spc="60" dirty="0">
                <a:latin typeface="Calibri"/>
                <a:cs typeface="Calibri"/>
              </a:rPr>
              <a:t> </a:t>
            </a:r>
            <a:r>
              <a:rPr sz="1400" b="1" spc="95" dirty="0">
                <a:latin typeface="Calibri"/>
                <a:cs typeface="Calibri"/>
              </a:rPr>
              <a:t>κείμενο:</a:t>
            </a:r>
            <a:r>
              <a:rPr sz="1400" b="1" spc="50" dirty="0">
                <a:latin typeface="Calibri"/>
                <a:cs typeface="Calibri"/>
              </a:rPr>
              <a:t> </a:t>
            </a:r>
            <a:r>
              <a:rPr sz="1400" spc="145" dirty="0">
                <a:latin typeface="Calibri"/>
                <a:cs typeface="Calibri"/>
              </a:rPr>
              <a:t>Ο</a:t>
            </a:r>
            <a:r>
              <a:rPr sz="1400" spc="50" dirty="0">
                <a:latin typeface="Calibri"/>
                <a:cs typeface="Calibri"/>
              </a:rPr>
              <a:t> </a:t>
            </a:r>
            <a:r>
              <a:rPr sz="1400" spc="100" dirty="0">
                <a:latin typeface="Calibri"/>
                <a:cs typeface="Calibri"/>
              </a:rPr>
              <a:t>αντίπαλος</a:t>
            </a:r>
            <a:r>
              <a:rPr sz="1400" spc="60" dirty="0">
                <a:latin typeface="Calibri"/>
                <a:cs typeface="Calibri"/>
              </a:rPr>
              <a:t> </a:t>
            </a:r>
            <a:r>
              <a:rPr sz="1400" spc="100" dirty="0">
                <a:latin typeface="Calibri"/>
                <a:cs typeface="Calibri"/>
              </a:rPr>
              <a:t>μπορεί</a:t>
            </a:r>
            <a:r>
              <a:rPr sz="1400" spc="50" dirty="0">
                <a:latin typeface="Calibri"/>
                <a:cs typeface="Calibri"/>
              </a:rPr>
              <a:t> </a:t>
            </a:r>
            <a:r>
              <a:rPr sz="1400" spc="110" dirty="0">
                <a:latin typeface="Calibri"/>
                <a:cs typeface="Calibri"/>
              </a:rPr>
              <a:t>να</a:t>
            </a:r>
            <a:r>
              <a:rPr sz="1400" spc="60" dirty="0">
                <a:latin typeface="Calibri"/>
                <a:cs typeface="Calibri"/>
              </a:rPr>
              <a:t> </a:t>
            </a:r>
            <a:r>
              <a:rPr sz="1400" spc="85" dirty="0">
                <a:latin typeface="Calibri"/>
                <a:cs typeface="Calibri"/>
              </a:rPr>
              <a:t>επιλέξει</a:t>
            </a:r>
            <a:r>
              <a:rPr sz="1400" spc="50" dirty="0">
                <a:latin typeface="Calibri"/>
                <a:cs typeface="Calibri"/>
              </a:rPr>
              <a:t> </a:t>
            </a:r>
            <a:r>
              <a:rPr sz="1400" spc="105" dirty="0">
                <a:latin typeface="Calibri"/>
                <a:cs typeface="Calibri"/>
              </a:rPr>
              <a:t>έναν</a:t>
            </a:r>
            <a:r>
              <a:rPr sz="1400" spc="55" dirty="0">
                <a:latin typeface="Calibri"/>
                <a:cs typeface="Calibri"/>
              </a:rPr>
              <a:t> </a:t>
            </a:r>
            <a:r>
              <a:rPr sz="1400" spc="105" dirty="0">
                <a:latin typeface="Calibri"/>
                <a:cs typeface="Calibri"/>
              </a:rPr>
              <a:t>αριθμό</a:t>
            </a:r>
            <a:r>
              <a:rPr sz="1400" spc="55" dirty="0">
                <a:latin typeface="Calibri"/>
                <a:cs typeface="Calibri"/>
              </a:rPr>
              <a:t> </a:t>
            </a:r>
            <a:r>
              <a:rPr sz="1400" spc="110" dirty="0">
                <a:latin typeface="Calibri"/>
                <a:cs typeface="Calibri"/>
              </a:rPr>
              <a:t>μηνυμάτων</a:t>
            </a:r>
            <a:r>
              <a:rPr sz="1400" spc="50" dirty="0">
                <a:latin typeface="Calibri"/>
                <a:cs typeface="Calibri"/>
              </a:rPr>
              <a:t> </a:t>
            </a:r>
            <a:r>
              <a:rPr sz="1400" spc="90" dirty="0">
                <a:latin typeface="Calibri"/>
                <a:cs typeface="Calibri"/>
              </a:rPr>
              <a:t>και</a:t>
            </a:r>
            <a:r>
              <a:rPr sz="1400" spc="55" dirty="0">
                <a:latin typeface="Calibri"/>
                <a:cs typeface="Calibri"/>
              </a:rPr>
              <a:t> </a:t>
            </a:r>
            <a:r>
              <a:rPr sz="1400" spc="110" dirty="0">
                <a:latin typeface="Calibri"/>
                <a:cs typeface="Calibri"/>
              </a:rPr>
              <a:t>να</a:t>
            </a:r>
            <a:r>
              <a:rPr sz="1400" spc="60" dirty="0">
                <a:latin typeface="Calibri"/>
                <a:cs typeface="Calibri"/>
              </a:rPr>
              <a:t> </a:t>
            </a:r>
            <a:r>
              <a:rPr sz="1400" spc="100" dirty="0">
                <a:latin typeface="Calibri"/>
                <a:cs typeface="Calibri"/>
              </a:rPr>
              <a:t>λάβει</a:t>
            </a:r>
            <a:r>
              <a:rPr sz="1400" spc="55" dirty="0">
                <a:latin typeface="Calibri"/>
                <a:cs typeface="Calibri"/>
              </a:rPr>
              <a:t> </a:t>
            </a:r>
            <a:r>
              <a:rPr sz="1400" spc="100" dirty="0">
                <a:latin typeface="Calibri"/>
                <a:cs typeface="Calibri"/>
              </a:rPr>
              <a:t>τα </a:t>
            </a:r>
            <a:r>
              <a:rPr sz="1400" spc="-229" dirty="0">
                <a:latin typeface="Calibri"/>
                <a:cs typeface="Calibri"/>
              </a:rPr>
              <a:t> </a:t>
            </a:r>
            <a:r>
              <a:rPr sz="1400" spc="100" dirty="0">
                <a:latin typeface="Calibri"/>
                <a:cs typeface="Calibri"/>
              </a:rPr>
              <a:t>κρυπτογραφήματα</a:t>
            </a:r>
            <a:endParaRPr sz="1400">
              <a:latin typeface="Calibri"/>
              <a:cs typeface="Calibri"/>
            </a:endParaRPr>
          </a:p>
        </p:txBody>
      </p:sp>
      <p:sp>
        <p:nvSpPr>
          <p:cNvPr id="7" name="object 7"/>
          <p:cNvSpPr txBox="1"/>
          <p:nvPr/>
        </p:nvSpPr>
        <p:spPr>
          <a:xfrm>
            <a:off x="422275" y="4386897"/>
            <a:ext cx="8383905" cy="344805"/>
          </a:xfrm>
          <a:prstGeom prst="rect">
            <a:avLst/>
          </a:prstGeom>
        </p:spPr>
        <p:txBody>
          <a:bodyPr vert="horz" wrap="square" lIns="0" tIns="31115" rIns="0" bIns="0" rtlCol="0">
            <a:spAutoFit/>
          </a:bodyPr>
          <a:lstStyle/>
          <a:p>
            <a:pPr marL="12700" marR="5080">
              <a:lnSpc>
                <a:spcPts val="1190"/>
              </a:lnSpc>
              <a:spcBef>
                <a:spcPts val="245"/>
              </a:spcBef>
            </a:pPr>
            <a:r>
              <a:rPr sz="1400" b="1" spc="105" dirty="0">
                <a:latin typeface="Calibri"/>
                <a:cs typeface="Calibri"/>
              </a:rPr>
              <a:t>Επίθεση</a:t>
            </a:r>
            <a:r>
              <a:rPr sz="1400" b="1" spc="60" dirty="0">
                <a:latin typeface="Calibri"/>
                <a:cs typeface="Calibri"/>
              </a:rPr>
              <a:t> </a:t>
            </a:r>
            <a:r>
              <a:rPr sz="1400" b="1" spc="110" dirty="0">
                <a:latin typeface="Calibri"/>
                <a:cs typeface="Calibri"/>
              </a:rPr>
              <a:t>με</a:t>
            </a:r>
            <a:r>
              <a:rPr sz="1400" b="1" spc="60" dirty="0">
                <a:latin typeface="Calibri"/>
                <a:cs typeface="Calibri"/>
              </a:rPr>
              <a:t> </a:t>
            </a:r>
            <a:r>
              <a:rPr sz="1400" b="1" spc="100" dirty="0">
                <a:latin typeface="Calibri"/>
                <a:cs typeface="Calibri"/>
              </a:rPr>
              <a:t>επιλεγμένο</a:t>
            </a:r>
            <a:r>
              <a:rPr sz="1400" b="1" spc="60" dirty="0">
                <a:latin typeface="Calibri"/>
                <a:cs typeface="Calibri"/>
              </a:rPr>
              <a:t> </a:t>
            </a:r>
            <a:r>
              <a:rPr sz="1400" b="1" spc="110" dirty="0">
                <a:latin typeface="Calibri"/>
                <a:cs typeface="Calibri"/>
              </a:rPr>
              <a:t>κρυπτογραφημένο</a:t>
            </a:r>
            <a:r>
              <a:rPr sz="1400" b="1" spc="60" dirty="0">
                <a:latin typeface="Calibri"/>
                <a:cs typeface="Calibri"/>
              </a:rPr>
              <a:t> </a:t>
            </a:r>
            <a:r>
              <a:rPr sz="1400" b="1" spc="95" dirty="0">
                <a:latin typeface="Calibri"/>
                <a:cs typeface="Calibri"/>
              </a:rPr>
              <a:t>κείμενο:</a:t>
            </a:r>
            <a:r>
              <a:rPr sz="1400" b="1" spc="55" dirty="0">
                <a:latin typeface="Calibri"/>
                <a:cs typeface="Calibri"/>
              </a:rPr>
              <a:t> </a:t>
            </a:r>
            <a:r>
              <a:rPr sz="1400" spc="145" dirty="0">
                <a:latin typeface="Calibri"/>
                <a:cs typeface="Calibri"/>
              </a:rPr>
              <a:t>Ο</a:t>
            </a:r>
            <a:r>
              <a:rPr sz="1400" spc="60" dirty="0">
                <a:latin typeface="Calibri"/>
                <a:cs typeface="Calibri"/>
              </a:rPr>
              <a:t> </a:t>
            </a:r>
            <a:r>
              <a:rPr sz="1400" spc="100" dirty="0">
                <a:latin typeface="Calibri"/>
                <a:cs typeface="Calibri"/>
              </a:rPr>
              <a:t>αντίπαλος</a:t>
            </a:r>
            <a:r>
              <a:rPr sz="1400" spc="60" dirty="0">
                <a:latin typeface="Calibri"/>
                <a:cs typeface="Calibri"/>
              </a:rPr>
              <a:t> </a:t>
            </a:r>
            <a:r>
              <a:rPr sz="1400" spc="100" dirty="0">
                <a:latin typeface="Calibri"/>
                <a:cs typeface="Calibri"/>
              </a:rPr>
              <a:t>μπορεί</a:t>
            </a:r>
            <a:r>
              <a:rPr sz="1400" spc="60" dirty="0">
                <a:latin typeface="Calibri"/>
                <a:cs typeface="Calibri"/>
              </a:rPr>
              <a:t> </a:t>
            </a:r>
            <a:r>
              <a:rPr sz="1400" spc="110" dirty="0">
                <a:latin typeface="Calibri"/>
                <a:cs typeface="Calibri"/>
              </a:rPr>
              <a:t>να</a:t>
            </a:r>
            <a:r>
              <a:rPr sz="1400" spc="65" dirty="0">
                <a:latin typeface="Calibri"/>
                <a:cs typeface="Calibri"/>
              </a:rPr>
              <a:t> </a:t>
            </a:r>
            <a:r>
              <a:rPr sz="1400" spc="85" dirty="0">
                <a:latin typeface="Calibri"/>
                <a:cs typeface="Calibri"/>
              </a:rPr>
              <a:t>επιλέξει</a:t>
            </a:r>
            <a:r>
              <a:rPr sz="1400" spc="60" dirty="0">
                <a:latin typeface="Calibri"/>
                <a:cs typeface="Calibri"/>
              </a:rPr>
              <a:t> </a:t>
            </a:r>
            <a:r>
              <a:rPr sz="1400" spc="105" dirty="0">
                <a:latin typeface="Calibri"/>
                <a:cs typeface="Calibri"/>
              </a:rPr>
              <a:t>έναν</a:t>
            </a:r>
            <a:r>
              <a:rPr sz="1400" spc="55" dirty="0">
                <a:latin typeface="Calibri"/>
                <a:cs typeface="Calibri"/>
              </a:rPr>
              <a:t> </a:t>
            </a:r>
            <a:r>
              <a:rPr sz="1400" spc="105" dirty="0">
                <a:latin typeface="Calibri"/>
                <a:cs typeface="Calibri"/>
              </a:rPr>
              <a:t>αριθμό</a:t>
            </a:r>
            <a:r>
              <a:rPr sz="1400" spc="65" dirty="0">
                <a:latin typeface="Calibri"/>
                <a:cs typeface="Calibri"/>
              </a:rPr>
              <a:t> </a:t>
            </a:r>
            <a:r>
              <a:rPr sz="1400" spc="100" dirty="0">
                <a:latin typeface="Calibri"/>
                <a:cs typeface="Calibri"/>
              </a:rPr>
              <a:t>κρυπτοκειμένων</a:t>
            </a:r>
            <a:r>
              <a:rPr sz="1400" spc="55" dirty="0">
                <a:latin typeface="Calibri"/>
                <a:cs typeface="Calibri"/>
              </a:rPr>
              <a:t> </a:t>
            </a:r>
            <a:r>
              <a:rPr sz="1400" spc="90" dirty="0">
                <a:latin typeface="Calibri"/>
                <a:cs typeface="Calibri"/>
              </a:rPr>
              <a:t>και</a:t>
            </a:r>
            <a:r>
              <a:rPr sz="1400" spc="60" dirty="0">
                <a:latin typeface="Calibri"/>
                <a:cs typeface="Calibri"/>
              </a:rPr>
              <a:t> </a:t>
            </a:r>
            <a:r>
              <a:rPr sz="1400" spc="110" dirty="0">
                <a:latin typeface="Calibri"/>
                <a:cs typeface="Calibri"/>
              </a:rPr>
              <a:t>να </a:t>
            </a:r>
            <a:r>
              <a:rPr sz="1400" spc="-229" dirty="0">
                <a:latin typeface="Calibri"/>
                <a:cs typeface="Calibri"/>
              </a:rPr>
              <a:t> </a:t>
            </a:r>
            <a:r>
              <a:rPr sz="1400" spc="100" dirty="0">
                <a:latin typeface="Calibri"/>
                <a:cs typeface="Calibri"/>
              </a:rPr>
              <a:t>αποκτήσει</a:t>
            </a:r>
            <a:r>
              <a:rPr sz="1400" spc="45" dirty="0">
                <a:latin typeface="Calibri"/>
                <a:cs typeface="Calibri"/>
              </a:rPr>
              <a:t> </a:t>
            </a:r>
            <a:r>
              <a:rPr sz="1400" spc="100" dirty="0">
                <a:latin typeface="Calibri"/>
                <a:cs typeface="Calibri"/>
              </a:rPr>
              <a:t>τα</a:t>
            </a:r>
            <a:r>
              <a:rPr sz="1400" spc="50" dirty="0">
                <a:latin typeface="Calibri"/>
                <a:cs typeface="Calibri"/>
              </a:rPr>
              <a:t> </a:t>
            </a:r>
            <a:r>
              <a:rPr sz="1400" spc="95" dirty="0">
                <a:latin typeface="Calibri"/>
                <a:cs typeface="Calibri"/>
              </a:rPr>
              <a:t>κρυπτογραφήματα.</a:t>
            </a:r>
            <a:endParaRPr sz="14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29257" y="5954395"/>
            <a:ext cx="1530032" cy="612140"/>
          </a:xfrm>
          <a:prstGeom prst="rect">
            <a:avLst/>
          </a:prstGeom>
        </p:spPr>
      </p:pic>
      <p:sp>
        <p:nvSpPr>
          <p:cNvPr id="3" name="object 3"/>
          <p:cNvSpPr txBox="1">
            <a:spLocks noGrp="1"/>
          </p:cNvSpPr>
          <p:nvPr>
            <p:ph type="title"/>
          </p:nvPr>
        </p:nvSpPr>
        <p:spPr>
          <a:xfrm>
            <a:off x="875030" y="735965"/>
            <a:ext cx="7317105" cy="850265"/>
          </a:xfrm>
          <a:prstGeom prst="rect">
            <a:avLst/>
          </a:prstGeom>
        </p:spPr>
        <p:txBody>
          <a:bodyPr vert="horz" wrap="square" lIns="0" tIns="61594" rIns="0" bIns="0" rtlCol="0">
            <a:spAutoFit/>
          </a:bodyPr>
          <a:lstStyle/>
          <a:p>
            <a:pPr marL="12700" marR="5080">
              <a:lnSpc>
                <a:spcPts val="3080"/>
              </a:lnSpc>
              <a:spcBef>
                <a:spcPts val="484"/>
              </a:spcBef>
            </a:pPr>
            <a:r>
              <a:rPr lang="el-GR" spc="125" dirty="0" err="1"/>
              <a:t>Πραγ</a:t>
            </a:r>
            <a:r>
              <a:rPr spc="125" dirty="0"/>
              <a:t>μα</a:t>
            </a:r>
            <a:r>
              <a:rPr spc="125" dirty="0" err="1"/>
              <a:t>τική</a:t>
            </a:r>
            <a:r>
              <a:rPr spc="50" dirty="0"/>
              <a:t> </a:t>
            </a:r>
            <a:r>
              <a:rPr spc="135" dirty="0"/>
              <a:t>χρήση</a:t>
            </a:r>
            <a:r>
              <a:rPr spc="55" dirty="0"/>
              <a:t> </a:t>
            </a:r>
            <a:r>
              <a:rPr spc="125" dirty="0"/>
              <a:t>της</a:t>
            </a:r>
            <a:r>
              <a:rPr spc="95" dirty="0"/>
              <a:t> </a:t>
            </a:r>
            <a:r>
              <a:rPr spc="125" dirty="0"/>
              <a:t>κρυπτογράφησης</a:t>
            </a:r>
            <a:r>
              <a:rPr spc="30" dirty="0"/>
              <a:t> </a:t>
            </a:r>
            <a:r>
              <a:rPr spc="135" dirty="0"/>
              <a:t>δημόσιου </a:t>
            </a:r>
            <a:r>
              <a:rPr spc="-695" dirty="0"/>
              <a:t> </a:t>
            </a:r>
            <a:r>
              <a:rPr spc="114" dirty="0"/>
              <a:t>κλειδιού</a:t>
            </a:r>
          </a:p>
        </p:txBody>
      </p:sp>
      <p:sp>
        <p:nvSpPr>
          <p:cNvPr id="5" name="object 5"/>
          <p:cNvSpPr txBox="1"/>
          <p:nvPr/>
        </p:nvSpPr>
        <p:spPr>
          <a:xfrm>
            <a:off x="10632757" y="619150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18</a:t>
            </a:r>
            <a:endParaRPr sz="1100">
              <a:latin typeface="Arial"/>
              <a:cs typeface="Arial"/>
            </a:endParaRPr>
          </a:p>
        </p:txBody>
      </p:sp>
      <p:sp>
        <p:nvSpPr>
          <p:cNvPr id="4" name="object 4"/>
          <p:cNvSpPr txBox="1"/>
          <p:nvPr/>
        </p:nvSpPr>
        <p:spPr>
          <a:xfrm>
            <a:off x="923289" y="2060575"/>
            <a:ext cx="9770745" cy="3215239"/>
          </a:xfrm>
          <a:prstGeom prst="rect">
            <a:avLst/>
          </a:prstGeom>
        </p:spPr>
        <p:txBody>
          <a:bodyPr vert="horz" wrap="square" lIns="0" tIns="12700" rIns="0" bIns="0" rtlCol="0">
            <a:spAutoFit/>
          </a:bodyPr>
          <a:lstStyle/>
          <a:p>
            <a:pPr marL="25400">
              <a:lnSpc>
                <a:spcPct val="100000"/>
              </a:lnSpc>
              <a:spcBef>
                <a:spcPts val="100"/>
              </a:spcBef>
            </a:pPr>
            <a:r>
              <a:rPr sz="1900" spc="180" dirty="0">
                <a:latin typeface="Calibri"/>
                <a:cs typeface="Calibri"/>
              </a:rPr>
              <a:t>Συχνά</a:t>
            </a:r>
            <a:r>
              <a:rPr sz="1900" spc="85" dirty="0">
                <a:latin typeface="Calibri"/>
                <a:cs typeface="Calibri"/>
              </a:rPr>
              <a:t> </a:t>
            </a:r>
            <a:r>
              <a:rPr sz="1900" spc="165" dirty="0">
                <a:latin typeface="Calibri"/>
                <a:cs typeface="Calibri"/>
              </a:rPr>
              <a:t>χρησιμοποιείται</a:t>
            </a:r>
            <a:r>
              <a:rPr sz="1900" spc="90" dirty="0">
                <a:latin typeface="Calibri"/>
                <a:cs typeface="Calibri"/>
              </a:rPr>
              <a:t> </a:t>
            </a:r>
            <a:r>
              <a:rPr sz="1900" spc="160" dirty="0">
                <a:latin typeface="Calibri"/>
                <a:cs typeface="Calibri"/>
              </a:rPr>
              <a:t>για</a:t>
            </a:r>
            <a:r>
              <a:rPr sz="1900" spc="90" dirty="0">
                <a:latin typeface="Calibri"/>
                <a:cs typeface="Calibri"/>
              </a:rPr>
              <a:t> </a:t>
            </a:r>
            <a:r>
              <a:rPr sz="1900" spc="170" dirty="0">
                <a:latin typeface="Calibri"/>
                <a:cs typeface="Calibri"/>
              </a:rPr>
              <a:t>την</a:t>
            </a:r>
            <a:r>
              <a:rPr sz="1900" spc="85" dirty="0">
                <a:latin typeface="Calibri"/>
                <a:cs typeface="Calibri"/>
              </a:rPr>
              <a:t> </a:t>
            </a:r>
            <a:r>
              <a:rPr sz="1900" spc="195" dirty="0">
                <a:latin typeface="Calibri"/>
                <a:cs typeface="Calibri"/>
              </a:rPr>
              <a:t>κρυπτογράφηση</a:t>
            </a:r>
            <a:r>
              <a:rPr sz="1900" spc="90" dirty="0">
                <a:latin typeface="Calibri"/>
                <a:cs typeface="Calibri"/>
              </a:rPr>
              <a:t> </a:t>
            </a:r>
            <a:r>
              <a:rPr sz="1900" spc="180" dirty="0">
                <a:latin typeface="Calibri"/>
                <a:cs typeface="Calibri"/>
              </a:rPr>
              <a:t>συμμετρικού</a:t>
            </a:r>
            <a:r>
              <a:rPr sz="1900" spc="114" dirty="0">
                <a:latin typeface="Calibri"/>
                <a:cs typeface="Calibri"/>
              </a:rPr>
              <a:t> </a:t>
            </a:r>
            <a:r>
              <a:rPr sz="1900" spc="135" dirty="0">
                <a:latin typeface="Calibri"/>
                <a:cs typeface="Calibri"/>
              </a:rPr>
              <a:t>κλειδιού:</a:t>
            </a:r>
            <a:endParaRPr sz="1900" dirty="0">
              <a:latin typeface="Calibri"/>
              <a:cs typeface="Calibri"/>
            </a:endParaRPr>
          </a:p>
          <a:p>
            <a:pPr>
              <a:lnSpc>
                <a:spcPct val="100000"/>
              </a:lnSpc>
            </a:pPr>
            <a:endParaRPr sz="1950" dirty="0">
              <a:latin typeface="Calibri"/>
              <a:cs typeface="Calibri"/>
            </a:endParaRPr>
          </a:p>
          <a:p>
            <a:pPr marL="257175" marR="17780" indent="-182880">
              <a:lnSpc>
                <a:spcPct val="104700"/>
              </a:lnSpc>
              <a:spcBef>
                <a:spcPts val="5"/>
              </a:spcBef>
              <a:buSzPct val="125000"/>
              <a:buChar char="◦"/>
              <a:tabLst>
                <a:tab pos="257175" algn="l"/>
              </a:tabLst>
            </a:pPr>
            <a:r>
              <a:rPr sz="1600" spc="130" dirty="0">
                <a:latin typeface="Calibri"/>
                <a:cs typeface="Calibri"/>
              </a:rPr>
              <a:t>Για</a:t>
            </a:r>
            <a:r>
              <a:rPr sz="1600" spc="70" dirty="0">
                <a:latin typeface="Calibri"/>
                <a:cs typeface="Calibri"/>
              </a:rPr>
              <a:t> </a:t>
            </a:r>
            <a:r>
              <a:rPr sz="1600" spc="145" dirty="0">
                <a:latin typeface="Calibri"/>
                <a:cs typeface="Calibri"/>
              </a:rPr>
              <a:t>την</a:t>
            </a:r>
            <a:r>
              <a:rPr sz="1600" spc="70" dirty="0">
                <a:latin typeface="Calibri"/>
                <a:cs typeface="Calibri"/>
              </a:rPr>
              <a:t> </a:t>
            </a:r>
            <a:r>
              <a:rPr sz="1600" spc="165" dirty="0">
                <a:latin typeface="Calibri"/>
                <a:cs typeface="Calibri"/>
              </a:rPr>
              <a:t>κρυπτογράφηση</a:t>
            </a:r>
            <a:r>
              <a:rPr sz="1600" spc="80" dirty="0">
                <a:latin typeface="Calibri"/>
                <a:cs typeface="Calibri"/>
              </a:rPr>
              <a:t> </a:t>
            </a:r>
            <a:r>
              <a:rPr sz="1600" spc="145" dirty="0">
                <a:latin typeface="Calibri"/>
                <a:cs typeface="Calibri"/>
              </a:rPr>
              <a:t>ενός</a:t>
            </a:r>
            <a:r>
              <a:rPr sz="1600" spc="75" dirty="0">
                <a:latin typeface="Calibri"/>
                <a:cs typeface="Calibri"/>
              </a:rPr>
              <a:t> </a:t>
            </a:r>
            <a:r>
              <a:rPr sz="1600" spc="155" dirty="0">
                <a:latin typeface="Calibri"/>
                <a:cs typeface="Calibri"/>
              </a:rPr>
              <a:t>μηνύματος</a:t>
            </a:r>
            <a:r>
              <a:rPr sz="1600" spc="75" dirty="0">
                <a:latin typeface="Calibri"/>
                <a:cs typeface="Calibri"/>
              </a:rPr>
              <a:t> </a:t>
            </a:r>
            <a:r>
              <a:rPr sz="1600" spc="275" dirty="0">
                <a:latin typeface="Calibri"/>
                <a:cs typeface="Calibri"/>
              </a:rPr>
              <a:t>M</a:t>
            </a:r>
            <a:r>
              <a:rPr sz="1600" spc="70" dirty="0">
                <a:latin typeface="Calibri"/>
                <a:cs typeface="Calibri"/>
              </a:rPr>
              <a:t> </a:t>
            </a:r>
            <a:r>
              <a:rPr sz="1600" spc="160" dirty="0">
                <a:latin typeface="Calibri"/>
                <a:cs typeface="Calibri"/>
              </a:rPr>
              <a:t>με</a:t>
            </a:r>
            <a:r>
              <a:rPr sz="1600" spc="75" dirty="0">
                <a:latin typeface="Calibri"/>
                <a:cs typeface="Calibri"/>
              </a:rPr>
              <a:t> </a:t>
            </a:r>
            <a:r>
              <a:rPr sz="1600" spc="155" dirty="0">
                <a:latin typeface="Calibri"/>
                <a:cs typeface="Calibri"/>
              </a:rPr>
              <a:t>δημόσιο</a:t>
            </a:r>
            <a:r>
              <a:rPr sz="1600" spc="80" dirty="0">
                <a:latin typeface="Calibri"/>
                <a:cs typeface="Calibri"/>
              </a:rPr>
              <a:t> </a:t>
            </a:r>
            <a:r>
              <a:rPr sz="1600" spc="125" dirty="0">
                <a:latin typeface="Calibri"/>
                <a:cs typeface="Calibri"/>
              </a:rPr>
              <a:t>κλειδί</a:t>
            </a:r>
            <a:r>
              <a:rPr sz="1600" spc="80" dirty="0">
                <a:latin typeface="Calibri"/>
                <a:cs typeface="Calibri"/>
              </a:rPr>
              <a:t> </a:t>
            </a:r>
            <a:r>
              <a:rPr sz="1600" spc="170" dirty="0">
                <a:latin typeface="Calibri"/>
                <a:cs typeface="Calibri"/>
              </a:rPr>
              <a:t>RSA</a:t>
            </a:r>
            <a:r>
              <a:rPr sz="1600" spc="70" dirty="0">
                <a:latin typeface="Calibri"/>
                <a:cs typeface="Calibri"/>
              </a:rPr>
              <a:t> </a:t>
            </a:r>
            <a:r>
              <a:rPr sz="1600" spc="110" dirty="0">
                <a:latin typeface="Calibri"/>
                <a:cs typeface="Calibri"/>
              </a:rPr>
              <a:t>(n,e),</a:t>
            </a:r>
            <a:r>
              <a:rPr sz="1600" spc="75" dirty="0">
                <a:latin typeface="Calibri"/>
                <a:cs typeface="Calibri"/>
              </a:rPr>
              <a:t> </a:t>
            </a:r>
            <a:r>
              <a:rPr sz="1600" spc="150" dirty="0">
                <a:latin typeface="Calibri"/>
                <a:cs typeface="Calibri"/>
              </a:rPr>
              <a:t>δημιουργήστε</a:t>
            </a:r>
            <a:r>
              <a:rPr sz="1600" spc="80" dirty="0">
                <a:latin typeface="Calibri"/>
                <a:cs typeface="Calibri"/>
              </a:rPr>
              <a:t> </a:t>
            </a:r>
            <a:r>
              <a:rPr sz="1600" spc="155" dirty="0">
                <a:latin typeface="Calibri"/>
                <a:cs typeface="Calibri"/>
              </a:rPr>
              <a:t>ένα</a:t>
            </a:r>
            <a:r>
              <a:rPr sz="1600" spc="75" dirty="0">
                <a:latin typeface="Calibri"/>
                <a:cs typeface="Calibri"/>
              </a:rPr>
              <a:t> </a:t>
            </a:r>
            <a:r>
              <a:rPr sz="1600" spc="150" dirty="0">
                <a:latin typeface="Calibri"/>
                <a:cs typeface="Calibri"/>
              </a:rPr>
              <a:t>νέο </a:t>
            </a:r>
            <a:r>
              <a:rPr sz="1600" spc="-345" dirty="0">
                <a:latin typeface="Calibri"/>
                <a:cs typeface="Calibri"/>
              </a:rPr>
              <a:t> </a:t>
            </a:r>
            <a:r>
              <a:rPr sz="1600" spc="125" dirty="0">
                <a:latin typeface="Calibri"/>
                <a:cs typeface="Calibri"/>
              </a:rPr>
              <a:t>κλειδί</a:t>
            </a:r>
            <a:r>
              <a:rPr sz="1600" spc="70" dirty="0">
                <a:latin typeface="Calibri"/>
                <a:cs typeface="Calibri"/>
              </a:rPr>
              <a:t> </a:t>
            </a:r>
            <a:r>
              <a:rPr sz="1600" spc="160" dirty="0">
                <a:latin typeface="Calibri"/>
                <a:cs typeface="Calibri"/>
              </a:rPr>
              <a:t>AES</a:t>
            </a:r>
            <a:r>
              <a:rPr sz="1600" spc="65" dirty="0">
                <a:latin typeface="Calibri"/>
                <a:cs typeface="Calibri"/>
              </a:rPr>
              <a:t> </a:t>
            </a:r>
            <a:r>
              <a:rPr sz="1600" spc="120" dirty="0">
                <a:latin typeface="Calibri"/>
                <a:cs typeface="Calibri"/>
              </a:rPr>
              <a:t>K,</a:t>
            </a:r>
            <a:r>
              <a:rPr sz="1600" spc="65" dirty="0">
                <a:latin typeface="Calibri"/>
                <a:cs typeface="Calibri"/>
              </a:rPr>
              <a:t> </a:t>
            </a:r>
            <a:r>
              <a:rPr sz="1600" spc="150" dirty="0">
                <a:latin typeface="Calibri"/>
                <a:cs typeface="Calibri"/>
              </a:rPr>
              <a:t>υπολογίστε</a:t>
            </a:r>
            <a:r>
              <a:rPr sz="1600" spc="75" dirty="0">
                <a:latin typeface="Calibri"/>
                <a:cs typeface="Calibri"/>
              </a:rPr>
              <a:t> </a:t>
            </a:r>
            <a:r>
              <a:rPr sz="1600" spc="140" dirty="0">
                <a:latin typeface="Calibri"/>
                <a:cs typeface="Calibri"/>
              </a:rPr>
              <a:t>[K</a:t>
            </a:r>
            <a:r>
              <a:rPr sz="1600" spc="140" baseline="30000" dirty="0">
                <a:latin typeface="Calibri"/>
                <a:cs typeface="Calibri"/>
              </a:rPr>
              <a:t>e</a:t>
            </a:r>
            <a:r>
              <a:rPr sz="1600" spc="65" dirty="0">
                <a:latin typeface="Calibri"/>
                <a:cs typeface="Calibri"/>
              </a:rPr>
              <a:t> </a:t>
            </a:r>
            <a:r>
              <a:rPr sz="1600" spc="195" dirty="0">
                <a:latin typeface="Calibri"/>
                <a:cs typeface="Calibri"/>
              </a:rPr>
              <a:t>mod</a:t>
            </a:r>
            <a:r>
              <a:rPr sz="1600" spc="65" dirty="0">
                <a:latin typeface="Calibri"/>
                <a:cs typeface="Calibri"/>
              </a:rPr>
              <a:t> </a:t>
            </a:r>
            <a:r>
              <a:rPr sz="1600" spc="120" dirty="0">
                <a:latin typeface="Calibri"/>
                <a:cs typeface="Calibri"/>
              </a:rPr>
              <a:t>n,</a:t>
            </a:r>
            <a:r>
              <a:rPr sz="1600" spc="75" dirty="0">
                <a:latin typeface="Calibri"/>
                <a:cs typeface="Calibri"/>
              </a:rPr>
              <a:t> </a:t>
            </a:r>
            <a:r>
              <a:rPr sz="2400" spc="225" baseline="3472" dirty="0">
                <a:latin typeface="Calibri"/>
                <a:cs typeface="Calibri"/>
              </a:rPr>
              <a:t>AES-CBC</a:t>
            </a:r>
            <a:r>
              <a:rPr lang="el-GR" sz="1600" spc="225" dirty="0">
                <a:latin typeface="CenturyGothic"/>
                <a:cs typeface="Calibri"/>
              </a:rPr>
              <a:t>κ</a:t>
            </a:r>
            <a:r>
              <a:rPr sz="2400" spc="225" baseline="3472" dirty="0">
                <a:latin typeface="Calibri"/>
                <a:cs typeface="Calibri"/>
              </a:rPr>
              <a:t>(M)]</a:t>
            </a:r>
            <a:endParaRPr sz="2400" baseline="3472" dirty="0">
              <a:latin typeface="Calibri"/>
              <a:cs typeface="Calibri"/>
            </a:endParaRPr>
          </a:p>
          <a:p>
            <a:pPr>
              <a:lnSpc>
                <a:spcPct val="100000"/>
              </a:lnSpc>
              <a:buChar char="◦"/>
            </a:pPr>
            <a:endParaRPr sz="1700" dirty="0">
              <a:latin typeface="Calibri"/>
              <a:cs typeface="Calibri"/>
            </a:endParaRPr>
          </a:p>
          <a:p>
            <a:pPr>
              <a:lnSpc>
                <a:spcPct val="100000"/>
              </a:lnSpc>
              <a:spcBef>
                <a:spcPts val="60"/>
              </a:spcBef>
              <a:buChar char="◦"/>
            </a:pPr>
            <a:endParaRPr sz="2000" dirty="0">
              <a:latin typeface="Calibri"/>
              <a:cs typeface="Calibri"/>
            </a:endParaRPr>
          </a:p>
          <a:p>
            <a:pPr marL="25400">
              <a:lnSpc>
                <a:spcPct val="100000"/>
              </a:lnSpc>
            </a:pPr>
            <a:r>
              <a:rPr sz="1900" spc="165" dirty="0">
                <a:latin typeface="Calibri"/>
                <a:cs typeface="Calibri"/>
              </a:rPr>
              <a:t>Εναλλακτικά,</a:t>
            </a:r>
            <a:r>
              <a:rPr sz="1900" spc="80" dirty="0">
                <a:latin typeface="Calibri"/>
                <a:cs typeface="Calibri"/>
              </a:rPr>
              <a:t> </a:t>
            </a:r>
            <a:r>
              <a:rPr sz="1900" spc="180" dirty="0">
                <a:latin typeface="Calibri"/>
                <a:cs typeface="Calibri"/>
              </a:rPr>
              <a:t>μπορεί</a:t>
            </a:r>
            <a:r>
              <a:rPr sz="1900" spc="80" dirty="0">
                <a:latin typeface="Calibri"/>
                <a:cs typeface="Calibri"/>
              </a:rPr>
              <a:t> </a:t>
            </a:r>
            <a:r>
              <a:rPr sz="1900" spc="165" dirty="0">
                <a:latin typeface="Calibri"/>
                <a:cs typeface="Calibri"/>
              </a:rPr>
              <a:t>κανείς</a:t>
            </a:r>
            <a:r>
              <a:rPr sz="1900" spc="80" dirty="0">
                <a:latin typeface="Calibri"/>
                <a:cs typeface="Calibri"/>
              </a:rPr>
              <a:t> </a:t>
            </a:r>
            <a:r>
              <a:rPr sz="1900" spc="190" dirty="0">
                <a:latin typeface="Calibri"/>
                <a:cs typeface="Calibri"/>
              </a:rPr>
              <a:t>να</a:t>
            </a:r>
            <a:r>
              <a:rPr sz="1900" spc="80" dirty="0">
                <a:latin typeface="Calibri"/>
                <a:cs typeface="Calibri"/>
              </a:rPr>
              <a:t> </a:t>
            </a:r>
            <a:r>
              <a:rPr sz="1900" spc="175" dirty="0">
                <a:latin typeface="Calibri"/>
                <a:cs typeface="Calibri"/>
              </a:rPr>
              <a:t>χρησιμοποιήσει</a:t>
            </a:r>
            <a:r>
              <a:rPr sz="1900" spc="90" dirty="0">
                <a:latin typeface="Calibri"/>
                <a:cs typeface="Calibri"/>
              </a:rPr>
              <a:t> </a:t>
            </a:r>
            <a:r>
              <a:rPr sz="1900" spc="170" dirty="0">
                <a:latin typeface="Calibri"/>
                <a:cs typeface="Calibri"/>
              </a:rPr>
              <a:t>τυχαίο</a:t>
            </a:r>
            <a:r>
              <a:rPr sz="1900" spc="95" dirty="0">
                <a:latin typeface="Calibri"/>
                <a:cs typeface="Calibri"/>
              </a:rPr>
              <a:t> </a:t>
            </a:r>
            <a:r>
              <a:rPr sz="1900" spc="160" dirty="0">
                <a:latin typeface="Calibri"/>
                <a:cs typeface="Calibri"/>
              </a:rPr>
              <a:t>γέμισμα:</a:t>
            </a:r>
            <a:endParaRPr sz="1900" dirty="0">
              <a:latin typeface="Calibri"/>
              <a:cs typeface="Calibri"/>
            </a:endParaRPr>
          </a:p>
          <a:p>
            <a:pPr marL="256540" indent="-182880">
              <a:lnSpc>
                <a:spcPct val="100000"/>
              </a:lnSpc>
              <a:spcBef>
                <a:spcPts val="765"/>
              </a:spcBef>
              <a:buSzPct val="128000"/>
              <a:buChar char="◦"/>
              <a:tabLst>
                <a:tab pos="256540" algn="l"/>
              </a:tabLst>
            </a:pPr>
            <a:r>
              <a:rPr sz="1250" spc="95" dirty="0">
                <a:latin typeface="Calibri"/>
                <a:cs typeface="Calibri"/>
              </a:rPr>
              <a:t>||Π.χ.,</a:t>
            </a:r>
            <a:r>
              <a:rPr sz="1250" spc="50" dirty="0">
                <a:latin typeface="Calibri"/>
                <a:cs typeface="Calibri"/>
              </a:rPr>
              <a:t> </a:t>
            </a:r>
            <a:r>
              <a:rPr sz="1250" spc="130" dirty="0">
                <a:latin typeface="Calibri"/>
                <a:cs typeface="Calibri"/>
              </a:rPr>
              <a:t>ο</a:t>
            </a:r>
            <a:r>
              <a:rPr sz="1250" spc="55" dirty="0">
                <a:latin typeface="Calibri"/>
                <a:cs typeface="Calibri"/>
              </a:rPr>
              <a:t> </a:t>
            </a:r>
            <a:r>
              <a:rPr sz="1250" spc="114" dirty="0">
                <a:latin typeface="Calibri"/>
                <a:cs typeface="Calibri"/>
              </a:rPr>
              <a:t>υπολογιστής</a:t>
            </a:r>
            <a:r>
              <a:rPr sz="1250" spc="60" dirty="0">
                <a:latin typeface="Calibri"/>
                <a:cs typeface="Calibri"/>
              </a:rPr>
              <a:t> </a:t>
            </a:r>
            <a:r>
              <a:rPr sz="1250" spc="145" dirty="0">
                <a:latin typeface="Calibri"/>
                <a:cs typeface="Calibri"/>
              </a:rPr>
              <a:t>(M</a:t>
            </a:r>
            <a:r>
              <a:rPr sz="1250" spc="55" dirty="0">
                <a:latin typeface="Calibri"/>
                <a:cs typeface="Calibri"/>
              </a:rPr>
              <a:t> </a:t>
            </a:r>
            <a:r>
              <a:rPr lang="el-GR" sz="1250" spc="145" dirty="0">
                <a:latin typeface="Calibri"/>
                <a:cs typeface="Calibri"/>
              </a:rPr>
              <a:t> | | </a:t>
            </a:r>
            <a:r>
              <a:rPr lang="en-US" sz="1250" spc="145" dirty="0">
                <a:latin typeface="Calibri"/>
                <a:cs typeface="Calibri"/>
              </a:rPr>
              <a:t>r)</a:t>
            </a:r>
            <a:r>
              <a:rPr sz="1250" spc="55" dirty="0">
                <a:latin typeface="Calibri"/>
                <a:cs typeface="Calibri"/>
              </a:rPr>
              <a:t> </a:t>
            </a:r>
            <a:r>
              <a:rPr sz="1250" spc="125" dirty="0">
                <a:latin typeface="Calibri"/>
                <a:cs typeface="Calibri"/>
              </a:rPr>
              <a:t>e</a:t>
            </a:r>
            <a:r>
              <a:rPr sz="1250" spc="55" dirty="0">
                <a:latin typeface="Calibri"/>
                <a:cs typeface="Calibri"/>
              </a:rPr>
              <a:t> </a:t>
            </a:r>
            <a:r>
              <a:rPr sz="1250" spc="150" dirty="0">
                <a:latin typeface="Calibri"/>
                <a:cs typeface="Calibri"/>
              </a:rPr>
              <a:t>mod</a:t>
            </a:r>
            <a:r>
              <a:rPr sz="1250" spc="60" dirty="0">
                <a:latin typeface="Calibri"/>
                <a:cs typeface="Calibri"/>
              </a:rPr>
              <a:t> </a:t>
            </a:r>
            <a:r>
              <a:rPr sz="1200" spc="120" baseline="20833" dirty="0">
                <a:latin typeface="Calibri"/>
                <a:cs typeface="Calibri"/>
              </a:rPr>
              <a:t>n</a:t>
            </a:r>
            <a:r>
              <a:rPr sz="1200" spc="44" baseline="20833" dirty="0">
                <a:latin typeface="Calibri"/>
                <a:cs typeface="Calibri"/>
              </a:rPr>
              <a:t> </a:t>
            </a:r>
            <a:r>
              <a:rPr sz="1250" spc="105" dirty="0">
                <a:latin typeface="Calibri"/>
                <a:cs typeface="Calibri"/>
              </a:rPr>
              <a:t>για</a:t>
            </a:r>
            <a:r>
              <a:rPr sz="1250" spc="60" dirty="0">
                <a:latin typeface="Calibri"/>
                <a:cs typeface="Calibri"/>
              </a:rPr>
              <a:t> </a:t>
            </a:r>
            <a:r>
              <a:rPr sz="1250" spc="125" dirty="0">
                <a:latin typeface="Calibri"/>
                <a:cs typeface="Calibri"/>
              </a:rPr>
              <a:t>να</a:t>
            </a:r>
            <a:r>
              <a:rPr sz="1250" spc="55" dirty="0">
                <a:latin typeface="Calibri"/>
                <a:cs typeface="Calibri"/>
              </a:rPr>
              <a:t> </a:t>
            </a:r>
            <a:r>
              <a:rPr sz="1250" spc="120" dirty="0">
                <a:latin typeface="Calibri"/>
                <a:cs typeface="Calibri"/>
              </a:rPr>
              <a:t>κρυπτογραφήσει</a:t>
            </a:r>
            <a:r>
              <a:rPr sz="1250" spc="60" dirty="0">
                <a:latin typeface="Calibri"/>
                <a:cs typeface="Calibri"/>
              </a:rPr>
              <a:t> </a:t>
            </a:r>
            <a:r>
              <a:rPr sz="1250" spc="120" dirty="0">
                <a:latin typeface="Calibri"/>
                <a:cs typeface="Calibri"/>
              </a:rPr>
              <a:t>ένα</a:t>
            </a:r>
            <a:r>
              <a:rPr sz="1250" spc="55" dirty="0">
                <a:latin typeface="Calibri"/>
                <a:cs typeface="Calibri"/>
              </a:rPr>
              <a:t> </a:t>
            </a:r>
            <a:r>
              <a:rPr sz="1250" spc="130" dirty="0">
                <a:latin typeface="Calibri"/>
                <a:cs typeface="Calibri"/>
              </a:rPr>
              <a:t>μήνυμα</a:t>
            </a:r>
            <a:r>
              <a:rPr sz="1250" spc="55" dirty="0">
                <a:latin typeface="Calibri"/>
                <a:cs typeface="Calibri"/>
              </a:rPr>
              <a:t> </a:t>
            </a:r>
            <a:r>
              <a:rPr sz="1250" spc="215" dirty="0">
                <a:latin typeface="Calibri"/>
                <a:cs typeface="Calibri"/>
              </a:rPr>
              <a:t>M</a:t>
            </a:r>
            <a:r>
              <a:rPr sz="1250" spc="60" dirty="0">
                <a:latin typeface="Calibri"/>
                <a:cs typeface="Calibri"/>
              </a:rPr>
              <a:t> </a:t>
            </a:r>
            <a:r>
              <a:rPr sz="1250" spc="105" dirty="0">
                <a:latin typeface="Calibri"/>
                <a:cs typeface="Calibri"/>
              </a:rPr>
              <a:t>τιμή</a:t>
            </a:r>
            <a:r>
              <a:rPr sz="1250" spc="55" dirty="0">
                <a:latin typeface="Calibri"/>
                <a:cs typeface="Calibri"/>
              </a:rPr>
              <a:t> </a:t>
            </a:r>
            <a:r>
              <a:rPr sz="1250" spc="85" dirty="0">
                <a:latin typeface="Calibri"/>
                <a:cs typeface="Calibri"/>
              </a:rPr>
              <a:t>r</a:t>
            </a:r>
            <a:endParaRPr sz="1250" dirty="0">
              <a:latin typeface="Calibri"/>
              <a:cs typeface="Calibri"/>
            </a:endParaRPr>
          </a:p>
          <a:p>
            <a:pPr marL="256540" indent="-182880">
              <a:lnSpc>
                <a:spcPct val="100000"/>
              </a:lnSpc>
              <a:spcBef>
                <a:spcPts val="925"/>
              </a:spcBef>
              <a:buSzPct val="128000"/>
              <a:buChar char="◦"/>
              <a:tabLst>
                <a:tab pos="256540" algn="l"/>
                <a:tab pos="5789930" algn="l"/>
              </a:tabLst>
            </a:pPr>
            <a:r>
              <a:rPr sz="1250" spc="95" dirty="0">
                <a:latin typeface="Calibri"/>
                <a:cs typeface="Calibri"/>
              </a:rPr>
              <a:t>Γενικότερα,</a:t>
            </a:r>
            <a:r>
              <a:rPr sz="1250" spc="45" dirty="0">
                <a:latin typeface="Calibri"/>
                <a:cs typeface="Calibri"/>
              </a:rPr>
              <a:t> </a:t>
            </a:r>
            <a:r>
              <a:rPr sz="1250" spc="100" dirty="0">
                <a:latin typeface="Calibri"/>
                <a:cs typeface="Calibri"/>
              </a:rPr>
              <a:t>χρησιμοποιεί</a:t>
            </a:r>
            <a:r>
              <a:rPr sz="1250" spc="50" dirty="0">
                <a:latin typeface="Calibri"/>
                <a:cs typeface="Calibri"/>
              </a:rPr>
              <a:t> </a:t>
            </a:r>
            <a:r>
              <a:rPr sz="1250" spc="105" dirty="0">
                <a:latin typeface="Calibri"/>
                <a:cs typeface="Calibri"/>
              </a:rPr>
              <a:t>μια</a:t>
            </a:r>
            <a:r>
              <a:rPr sz="1250" spc="50" dirty="0">
                <a:latin typeface="Calibri"/>
                <a:cs typeface="Calibri"/>
              </a:rPr>
              <a:t> </a:t>
            </a:r>
            <a:r>
              <a:rPr sz="1250" spc="114" dirty="0">
                <a:latin typeface="Calibri"/>
                <a:cs typeface="Calibri"/>
              </a:rPr>
              <a:t>συνάρτηση</a:t>
            </a:r>
            <a:r>
              <a:rPr sz="1250" spc="55" dirty="0">
                <a:latin typeface="Calibri"/>
                <a:cs typeface="Calibri"/>
              </a:rPr>
              <a:t> </a:t>
            </a:r>
            <a:r>
              <a:rPr sz="1250" spc="95" dirty="0">
                <a:latin typeface="Calibri"/>
                <a:cs typeface="Calibri"/>
              </a:rPr>
              <a:t>F(M,</a:t>
            </a:r>
            <a:r>
              <a:rPr lang="en-US" sz="1250" spc="95" dirty="0">
                <a:latin typeface="Calibri"/>
                <a:cs typeface="Calibri"/>
              </a:rPr>
              <a:t>r</a:t>
            </a:r>
            <a:r>
              <a:rPr sz="1250" spc="95" dirty="0">
                <a:latin typeface="Calibri"/>
                <a:cs typeface="Calibri"/>
              </a:rPr>
              <a:t>)</a:t>
            </a:r>
            <a:r>
              <a:rPr sz="1250" spc="50" dirty="0">
                <a:latin typeface="Calibri"/>
                <a:cs typeface="Calibri"/>
              </a:rPr>
              <a:t> </a:t>
            </a:r>
            <a:r>
              <a:rPr sz="1250" spc="100" dirty="0">
                <a:latin typeface="Calibri"/>
                <a:cs typeface="Calibri"/>
              </a:rPr>
              <a:t>και</a:t>
            </a:r>
            <a:r>
              <a:rPr sz="1250" spc="50" dirty="0">
                <a:latin typeface="Calibri"/>
                <a:cs typeface="Calibri"/>
              </a:rPr>
              <a:t> </a:t>
            </a:r>
            <a:r>
              <a:rPr sz="1250" spc="110" dirty="0">
                <a:latin typeface="Calibri"/>
                <a:cs typeface="Calibri"/>
              </a:rPr>
              <a:t>κρυπτογραφεί</a:t>
            </a:r>
            <a:r>
              <a:rPr sz="1250" spc="50" dirty="0">
                <a:latin typeface="Calibri"/>
                <a:cs typeface="Calibri"/>
              </a:rPr>
              <a:t> </a:t>
            </a:r>
            <a:r>
              <a:rPr sz="1250" spc="130" dirty="0">
                <a:latin typeface="Calibri"/>
                <a:cs typeface="Calibri"/>
              </a:rPr>
              <a:t>ως	</a:t>
            </a:r>
            <a:r>
              <a:rPr sz="1250" spc="100" dirty="0">
                <a:latin typeface="Calibri"/>
                <a:cs typeface="Calibri"/>
              </a:rPr>
              <a:t>F(M,r)</a:t>
            </a:r>
            <a:r>
              <a:rPr sz="1250" spc="40" dirty="0">
                <a:latin typeface="Calibri"/>
                <a:cs typeface="Calibri"/>
              </a:rPr>
              <a:t> </a:t>
            </a:r>
            <a:r>
              <a:rPr sz="1250" spc="125" dirty="0">
                <a:latin typeface="Calibri"/>
                <a:cs typeface="Calibri"/>
              </a:rPr>
              <a:t>e</a:t>
            </a:r>
            <a:r>
              <a:rPr sz="1250" spc="35" dirty="0">
                <a:latin typeface="Calibri"/>
                <a:cs typeface="Calibri"/>
              </a:rPr>
              <a:t> </a:t>
            </a:r>
            <a:r>
              <a:rPr sz="1250" spc="150" dirty="0">
                <a:latin typeface="Calibri"/>
                <a:cs typeface="Calibri"/>
              </a:rPr>
              <a:t>mod</a:t>
            </a:r>
            <a:r>
              <a:rPr sz="1250" spc="40" dirty="0">
                <a:latin typeface="Calibri"/>
                <a:cs typeface="Calibri"/>
              </a:rPr>
              <a:t> </a:t>
            </a:r>
            <a:r>
              <a:rPr sz="1250" spc="130" dirty="0">
                <a:latin typeface="Calibri"/>
                <a:cs typeface="Calibri"/>
              </a:rPr>
              <a:t>n</a:t>
            </a:r>
            <a:endParaRPr sz="1250" dirty="0">
              <a:latin typeface="Calibri"/>
              <a:cs typeface="Calibri"/>
            </a:endParaRPr>
          </a:p>
          <a:p>
            <a:pPr marL="256540" indent="-182880">
              <a:lnSpc>
                <a:spcPct val="100000"/>
              </a:lnSpc>
              <a:spcBef>
                <a:spcPts val="925"/>
              </a:spcBef>
              <a:buSzPct val="128000"/>
              <a:buChar char="◦"/>
              <a:tabLst>
                <a:tab pos="256540" algn="l"/>
              </a:tabLst>
            </a:pPr>
            <a:r>
              <a:rPr sz="1250" spc="100" dirty="0">
                <a:latin typeface="Calibri"/>
                <a:cs typeface="Calibri"/>
              </a:rPr>
              <a:t>Από</a:t>
            </a:r>
            <a:r>
              <a:rPr sz="1250" spc="35" dirty="0">
                <a:latin typeface="Calibri"/>
                <a:cs typeface="Calibri"/>
              </a:rPr>
              <a:t> </a:t>
            </a:r>
            <a:r>
              <a:rPr sz="1250" spc="70" dirty="0">
                <a:latin typeface="Calibri"/>
                <a:cs typeface="Calibri"/>
              </a:rPr>
              <a:t>(M,r),</a:t>
            </a:r>
            <a:r>
              <a:rPr sz="1250" spc="40" dirty="0">
                <a:latin typeface="Calibri"/>
                <a:cs typeface="Calibri"/>
              </a:rPr>
              <a:t> </a:t>
            </a:r>
            <a:r>
              <a:rPr sz="1250" spc="100" dirty="0">
                <a:latin typeface="Calibri"/>
                <a:cs typeface="Calibri"/>
              </a:rPr>
              <a:t>θα</a:t>
            </a:r>
            <a:r>
              <a:rPr sz="1250" spc="40" dirty="0">
                <a:latin typeface="Calibri"/>
                <a:cs typeface="Calibri"/>
              </a:rPr>
              <a:t> </a:t>
            </a:r>
            <a:r>
              <a:rPr sz="1250" spc="85" dirty="0">
                <a:latin typeface="Calibri"/>
                <a:cs typeface="Calibri"/>
              </a:rPr>
              <a:t>πρέπει</a:t>
            </a:r>
            <a:r>
              <a:rPr sz="1250" spc="40" dirty="0">
                <a:latin typeface="Calibri"/>
                <a:cs typeface="Calibri"/>
              </a:rPr>
              <a:t> </a:t>
            </a:r>
            <a:r>
              <a:rPr sz="1250" spc="90" dirty="0">
                <a:latin typeface="Calibri"/>
                <a:cs typeface="Calibri"/>
              </a:rPr>
              <a:t>να</a:t>
            </a:r>
            <a:r>
              <a:rPr sz="1250" spc="40" dirty="0">
                <a:latin typeface="Calibri"/>
                <a:cs typeface="Calibri"/>
              </a:rPr>
              <a:t> </a:t>
            </a:r>
            <a:r>
              <a:rPr sz="1250" spc="70" dirty="0">
                <a:latin typeface="Calibri"/>
                <a:cs typeface="Calibri"/>
              </a:rPr>
              <a:t>είναι</a:t>
            </a:r>
            <a:r>
              <a:rPr sz="1250" spc="35" dirty="0">
                <a:latin typeface="Calibri"/>
                <a:cs typeface="Calibri"/>
              </a:rPr>
              <a:t> </a:t>
            </a:r>
            <a:r>
              <a:rPr sz="1250" spc="90" dirty="0">
                <a:latin typeface="Calibri"/>
                <a:cs typeface="Calibri"/>
              </a:rPr>
              <a:t>σε</a:t>
            </a:r>
            <a:r>
              <a:rPr sz="1250" spc="40" dirty="0">
                <a:latin typeface="Calibri"/>
                <a:cs typeface="Calibri"/>
              </a:rPr>
              <a:t> </a:t>
            </a:r>
            <a:r>
              <a:rPr sz="1250" spc="90" dirty="0">
                <a:latin typeface="Calibri"/>
                <a:cs typeface="Calibri"/>
              </a:rPr>
              <a:t>θέση</a:t>
            </a:r>
            <a:r>
              <a:rPr sz="1250" spc="40" dirty="0">
                <a:latin typeface="Calibri"/>
                <a:cs typeface="Calibri"/>
              </a:rPr>
              <a:t> </a:t>
            </a:r>
            <a:r>
              <a:rPr sz="1250" spc="90" dirty="0">
                <a:latin typeface="Calibri"/>
                <a:cs typeface="Calibri"/>
              </a:rPr>
              <a:t>να</a:t>
            </a:r>
            <a:r>
              <a:rPr sz="1250" spc="365" dirty="0">
                <a:latin typeface="Calibri"/>
                <a:cs typeface="Calibri"/>
              </a:rPr>
              <a:t> </a:t>
            </a:r>
            <a:r>
              <a:rPr sz="1250" spc="75" dirty="0">
                <a:latin typeface="Calibri"/>
                <a:cs typeface="Calibri"/>
              </a:rPr>
              <a:t>κανείς</a:t>
            </a:r>
            <a:r>
              <a:rPr sz="1250" spc="35" dirty="0">
                <a:latin typeface="Calibri"/>
                <a:cs typeface="Calibri"/>
              </a:rPr>
              <a:t> </a:t>
            </a:r>
            <a:r>
              <a:rPr sz="1250" spc="85" dirty="0">
                <a:latin typeface="Calibri"/>
                <a:cs typeface="Calibri"/>
              </a:rPr>
              <a:t>το</a:t>
            </a:r>
            <a:r>
              <a:rPr sz="1250" spc="45" dirty="0">
                <a:latin typeface="Calibri"/>
                <a:cs typeface="Calibri"/>
              </a:rPr>
              <a:t> </a:t>
            </a:r>
            <a:r>
              <a:rPr sz="1250" spc="160" dirty="0">
                <a:latin typeface="Calibri"/>
                <a:cs typeface="Calibri"/>
              </a:rPr>
              <a:t>M</a:t>
            </a:r>
            <a:endParaRPr sz="1250" dirty="0">
              <a:latin typeface="Calibri"/>
              <a:cs typeface="Calibri"/>
            </a:endParaRPr>
          </a:p>
          <a:p>
            <a:pPr marL="256540" indent="-182880">
              <a:lnSpc>
                <a:spcPct val="100000"/>
              </a:lnSpc>
              <a:spcBef>
                <a:spcPts val="925"/>
              </a:spcBef>
              <a:buSzPct val="128000"/>
              <a:buChar char="◦"/>
              <a:tabLst>
                <a:tab pos="256540" algn="l"/>
              </a:tabLst>
            </a:pPr>
            <a:r>
              <a:rPr sz="1250" spc="90" dirty="0">
                <a:latin typeface="Calibri"/>
                <a:cs typeface="Calibri"/>
              </a:rPr>
              <a:t>Αυτό</a:t>
            </a:r>
            <a:r>
              <a:rPr sz="1250" spc="40" dirty="0">
                <a:latin typeface="Calibri"/>
                <a:cs typeface="Calibri"/>
              </a:rPr>
              <a:t> </a:t>
            </a:r>
            <a:r>
              <a:rPr sz="1250" spc="80" dirty="0">
                <a:latin typeface="Calibri"/>
                <a:cs typeface="Calibri"/>
              </a:rPr>
              <a:t>παρέχει</a:t>
            </a:r>
            <a:r>
              <a:rPr sz="1250" spc="40" dirty="0">
                <a:latin typeface="Calibri"/>
                <a:cs typeface="Calibri"/>
              </a:rPr>
              <a:t> </a:t>
            </a:r>
            <a:r>
              <a:rPr sz="1250" spc="85" dirty="0">
                <a:latin typeface="Calibri"/>
                <a:cs typeface="Calibri"/>
              </a:rPr>
              <a:t>τυχαιοποιημένη</a:t>
            </a:r>
            <a:r>
              <a:rPr sz="1250" spc="55" dirty="0">
                <a:latin typeface="Calibri"/>
                <a:cs typeface="Calibri"/>
              </a:rPr>
              <a:t> </a:t>
            </a:r>
            <a:r>
              <a:rPr sz="1250" spc="80" dirty="0">
                <a:latin typeface="Calibri"/>
                <a:cs typeface="Calibri"/>
              </a:rPr>
              <a:t>κρυπτογραφία</a:t>
            </a:r>
            <a:endParaRPr sz="1250" dirty="0">
              <a:latin typeface="Calibri"/>
              <a:cs typeface="Calibri"/>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01659" y="6001384"/>
            <a:ext cx="1530032" cy="612140"/>
          </a:xfrm>
          <a:prstGeom prst="rect">
            <a:avLst/>
          </a:prstGeom>
        </p:spPr>
      </p:pic>
      <p:sp>
        <p:nvSpPr>
          <p:cNvPr id="3" name="object 3"/>
          <p:cNvSpPr txBox="1">
            <a:spLocks noGrp="1"/>
          </p:cNvSpPr>
          <p:nvPr>
            <p:ph type="title"/>
          </p:nvPr>
        </p:nvSpPr>
        <p:spPr>
          <a:xfrm>
            <a:off x="875030" y="250190"/>
            <a:ext cx="5161280" cy="850265"/>
          </a:xfrm>
          <a:prstGeom prst="rect">
            <a:avLst/>
          </a:prstGeom>
        </p:spPr>
        <p:txBody>
          <a:bodyPr vert="horz" wrap="square" lIns="0" tIns="61594" rIns="0" bIns="0" rtlCol="0">
            <a:spAutoFit/>
          </a:bodyPr>
          <a:lstStyle/>
          <a:p>
            <a:pPr marL="12700" marR="5080">
              <a:lnSpc>
                <a:spcPts val="3080"/>
              </a:lnSpc>
              <a:spcBef>
                <a:spcPts val="484"/>
              </a:spcBef>
            </a:pPr>
            <a:r>
              <a:rPr spc="204" dirty="0"/>
              <a:t>Η</a:t>
            </a:r>
            <a:r>
              <a:rPr spc="30" dirty="0"/>
              <a:t> </a:t>
            </a:r>
            <a:r>
              <a:rPr spc="130" dirty="0"/>
              <a:t>αρχή</a:t>
            </a:r>
            <a:r>
              <a:rPr spc="45" dirty="0"/>
              <a:t> </a:t>
            </a:r>
            <a:r>
              <a:rPr spc="120" dirty="0"/>
              <a:t>της</a:t>
            </a:r>
            <a:r>
              <a:rPr spc="50" dirty="0"/>
              <a:t> </a:t>
            </a:r>
            <a:r>
              <a:rPr spc="130" dirty="0"/>
              <a:t>ασφάλειας</a:t>
            </a:r>
            <a:r>
              <a:rPr spc="50" dirty="0"/>
              <a:t> </a:t>
            </a:r>
            <a:r>
              <a:rPr spc="120" dirty="0"/>
              <a:t>ανοικτού </a:t>
            </a:r>
            <a:r>
              <a:rPr spc="-695" dirty="0"/>
              <a:t> </a:t>
            </a:r>
            <a:r>
              <a:rPr spc="130" dirty="0"/>
              <a:t>σχεδιασμού</a:t>
            </a:r>
          </a:p>
        </p:txBody>
      </p:sp>
      <p:sp>
        <p:nvSpPr>
          <p:cNvPr id="6" name="object 6"/>
          <p:cNvSpPr txBox="1"/>
          <p:nvPr/>
        </p:nvSpPr>
        <p:spPr>
          <a:xfrm>
            <a:off x="10701655" y="6043866"/>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2</a:t>
            </a:r>
            <a:r>
              <a:rPr sz="1100" dirty="0">
                <a:latin typeface="Arial"/>
                <a:cs typeface="Arial"/>
              </a:rPr>
              <a:t>5</a:t>
            </a:r>
            <a:endParaRPr sz="1100">
              <a:latin typeface="Arial"/>
              <a:cs typeface="Arial"/>
            </a:endParaRPr>
          </a:p>
        </p:txBody>
      </p:sp>
      <p:sp>
        <p:nvSpPr>
          <p:cNvPr id="4" name="object 4"/>
          <p:cNvSpPr txBox="1"/>
          <p:nvPr/>
        </p:nvSpPr>
        <p:spPr>
          <a:xfrm>
            <a:off x="875030" y="1764597"/>
            <a:ext cx="7051675" cy="1699183"/>
          </a:xfrm>
          <a:prstGeom prst="rect">
            <a:avLst/>
          </a:prstGeom>
        </p:spPr>
        <p:txBody>
          <a:bodyPr vert="horz" wrap="square" lIns="0" tIns="33020" rIns="0" bIns="0" rtlCol="0">
            <a:spAutoFit/>
          </a:bodyPr>
          <a:lstStyle/>
          <a:p>
            <a:pPr marL="46990">
              <a:lnSpc>
                <a:spcPct val="100000"/>
              </a:lnSpc>
              <a:spcBef>
                <a:spcPts val="260"/>
              </a:spcBef>
            </a:pPr>
            <a:r>
              <a:rPr sz="1400" b="1" spc="50" dirty="0">
                <a:latin typeface="Calibri"/>
                <a:cs typeface="Calibri"/>
              </a:rPr>
              <a:t>του</a:t>
            </a:r>
            <a:r>
              <a:rPr sz="1400" b="1" spc="-15" dirty="0">
                <a:latin typeface="Calibri"/>
                <a:cs typeface="Calibri"/>
              </a:rPr>
              <a:t> </a:t>
            </a:r>
            <a:r>
              <a:rPr sz="1400" b="1" spc="45" dirty="0">
                <a:latin typeface="Calibri"/>
                <a:cs typeface="Calibri"/>
              </a:rPr>
              <a:t>Kerckhoffs:</a:t>
            </a:r>
            <a:endParaRPr sz="1400" dirty="0">
              <a:latin typeface="Calibri"/>
              <a:cs typeface="Calibri"/>
            </a:endParaRPr>
          </a:p>
          <a:p>
            <a:pPr marL="304800" marR="5080" indent="-182880">
              <a:lnSpc>
                <a:spcPct val="86400"/>
              </a:lnSpc>
              <a:spcBef>
                <a:spcPts val="439"/>
              </a:spcBef>
              <a:buSzPct val="127272"/>
              <a:buChar char="—"/>
              <a:tabLst>
                <a:tab pos="305435" algn="l"/>
              </a:tabLst>
            </a:pPr>
            <a:r>
              <a:rPr sz="1400" spc="80" dirty="0">
                <a:latin typeface="Calibri"/>
                <a:cs typeface="Calibri"/>
              </a:rPr>
              <a:t>Ένα</a:t>
            </a:r>
            <a:r>
              <a:rPr sz="1400" spc="35" dirty="0">
                <a:latin typeface="Calibri"/>
                <a:cs typeface="Calibri"/>
              </a:rPr>
              <a:t> </a:t>
            </a:r>
            <a:r>
              <a:rPr sz="1400" spc="80" dirty="0">
                <a:latin typeface="Calibri"/>
                <a:cs typeface="Calibri"/>
              </a:rPr>
              <a:t>κρυπτοσύστημα</a:t>
            </a:r>
            <a:r>
              <a:rPr sz="1400" spc="40" dirty="0">
                <a:latin typeface="Calibri"/>
                <a:cs typeface="Calibri"/>
              </a:rPr>
              <a:t> </a:t>
            </a:r>
            <a:r>
              <a:rPr sz="1400" spc="85" dirty="0">
                <a:latin typeface="Calibri"/>
                <a:cs typeface="Calibri"/>
              </a:rPr>
              <a:t>θα</a:t>
            </a:r>
            <a:r>
              <a:rPr sz="1400" spc="40" dirty="0">
                <a:latin typeface="Calibri"/>
                <a:cs typeface="Calibri"/>
              </a:rPr>
              <a:t> </a:t>
            </a:r>
            <a:r>
              <a:rPr sz="1400" spc="70" dirty="0">
                <a:latin typeface="Calibri"/>
                <a:cs typeface="Calibri"/>
              </a:rPr>
              <a:t>πρέπει</a:t>
            </a:r>
            <a:r>
              <a:rPr sz="1400" spc="35" dirty="0">
                <a:latin typeface="Calibri"/>
                <a:cs typeface="Calibri"/>
              </a:rPr>
              <a:t> </a:t>
            </a:r>
            <a:r>
              <a:rPr sz="1400" spc="80" dirty="0">
                <a:latin typeface="Calibri"/>
                <a:cs typeface="Calibri"/>
              </a:rPr>
              <a:t>να</a:t>
            </a:r>
            <a:r>
              <a:rPr sz="1400" spc="40" dirty="0">
                <a:latin typeface="Calibri"/>
                <a:cs typeface="Calibri"/>
              </a:rPr>
              <a:t> </a:t>
            </a:r>
            <a:r>
              <a:rPr sz="1400" spc="65" dirty="0">
                <a:latin typeface="Calibri"/>
                <a:cs typeface="Calibri"/>
              </a:rPr>
              <a:t>είναι</a:t>
            </a:r>
            <a:r>
              <a:rPr sz="1400" spc="40" dirty="0">
                <a:latin typeface="Calibri"/>
                <a:cs typeface="Calibri"/>
              </a:rPr>
              <a:t> </a:t>
            </a:r>
            <a:r>
              <a:rPr sz="1400" spc="85" dirty="0">
                <a:latin typeface="Calibri"/>
                <a:cs typeface="Calibri"/>
              </a:rPr>
              <a:t>ασφαλές</a:t>
            </a:r>
            <a:r>
              <a:rPr sz="1400" spc="35" dirty="0">
                <a:latin typeface="Calibri"/>
                <a:cs typeface="Calibri"/>
              </a:rPr>
              <a:t> </a:t>
            </a:r>
            <a:r>
              <a:rPr sz="1400" spc="85" dirty="0">
                <a:latin typeface="Calibri"/>
                <a:cs typeface="Calibri"/>
              </a:rPr>
              <a:t>ακόμη</a:t>
            </a:r>
            <a:r>
              <a:rPr sz="1400" spc="40" dirty="0">
                <a:latin typeface="Calibri"/>
                <a:cs typeface="Calibri"/>
              </a:rPr>
              <a:t> </a:t>
            </a:r>
            <a:r>
              <a:rPr sz="1400" spc="70" dirty="0">
                <a:latin typeface="Calibri"/>
                <a:cs typeface="Calibri"/>
              </a:rPr>
              <a:t>και</a:t>
            </a:r>
            <a:r>
              <a:rPr sz="1400" spc="40" dirty="0">
                <a:latin typeface="Calibri"/>
                <a:cs typeface="Calibri"/>
              </a:rPr>
              <a:t> </a:t>
            </a:r>
            <a:r>
              <a:rPr sz="1400" spc="85" dirty="0">
                <a:latin typeface="Calibri"/>
                <a:cs typeface="Calibri"/>
              </a:rPr>
              <a:t>αν</a:t>
            </a:r>
            <a:r>
              <a:rPr sz="1400" spc="35" dirty="0">
                <a:latin typeface="Calibri"/>
                <a:cs typeface="Calibri"/>
              </a:rPr>
              <a:t> </a:t>
            </a:r>
            <a:r>
              <a:rPr sz="1400" spc="75" dirty="0">
                <a:latin typeface="Calibri"/>
                <a:cs typeface="Calibri"/>
              </a:rPr>
              <a:t>τα</a:t>
            </a:r>
            <a:r>
              <a:rPr sz="1400" spc="40" dirty="0">
                <a:latin typeface="Calibri"/>
                <a:cs typeface="Calibri"/>
              </a:rPr>
              <a:t> </a:t>
            </a:r>
            <a:r>
              <a:rPr sz="1400" spc="80" dirty="0">
                <a:latin typeface="Calibri"/>
                <a:cs typeface="Calibri"/>
              </a:rPr>
              <a:t>πάντα</a:t>
            </a:r>
            <a:r>
              <a:rPr sz="1400" spc="40" dirty="0">
                <a:latin typeface="Calibri"/>
                <a:cs typeface="Calibri"/>
              </a:rPr>
              <a:t> </a:t>
            </a:r>
            <a:r>
              <a:rPr sz="1400" spc="70" dirty="0">
                <a:latin typeface="Calibri"/>
                <a:cs typeface="Calibri"/>
              </a:rPr>
              <a:t>σχετικά</a:t>
            </a:r>
            <a:r>
              <a:rPr sz="1400" spc="40" dirty="0">
                <a:latin typeface="Calibri"/>
                <a:cs typeface="Calibri"/>
              </a:rPr>
              <a:t> </a:t>
            </a:r>
            <a:r>
              <a:rPr sz="1400" spc="80" dirty="0">
                <a:latin typeface="Calibri"/>
                <a:cs typeface="Calibri"/>
              </a:rPr>
              <a:t>με</a:t>
            </a:r>
            <a:r>
              <a:rPr sz="1400" spc="35" dirty="0">
                <a:latin typeface="Calibri"/>
                <a:cs typeface="Calibri"/>
              </a:rPr>
              <a:t> </a:t>
            </a:r>
            <a:r>
              <a:rPr sz="1400" spc="70" dirty="0">
                <a:latin typeface="Calibri"/>
                <a:cs typeface="Calibri"/>
              </a:rPr>
              <a:t>το</a:t>
            </a:r>
            <a:r>
              <a:rPr sz="1400" spc="40" dirty="0">
                <a:latin typeface="Calibri"/>
                <a:cs typeface="Calibri"/>
              </a:rPr>
              <a:t> </a:t>
            </a:r>
            <a:r>
              <a:rPr sz="1400" spc="75" dirty="0">
                <a:latin typeface="Calibri"/>
                <a:cs typeface="Calibri"/>
              </a:rPr>
              <a:t>σύστημα,</a:t>
            </a:r>
            <a:r>
              <a:rPr sz="1400" spc="40" dirty="0">
                <a:latin typeface="Calibri"/>
                <a:cs typeface="Calibri"/>
              </a:rPr>
              <a:t> </a:t>
            </a:r>
            <a:r>
              <a:rPr sz="1400" spc="70" dirty="0">
                <a:latin typeface="Calibri"/>
                <a:cs typeface="Calibri"/>
              </a:rPr>
              <a:t>εκτός </a:t>
            </a:r>
            <a:r>
              <a:rPr sz="1400" spc="-235" dirty="0">
                <a:latin typeface="Calibri"/>
                <a:cs typeface="Calibri"/>
              </a:rPr>
              <a:t> </a:t>
            </a:r>
            <a:r>
              <a:rPr sz="1400" spc="90" dirty="0">
                <a:latin typeface="Calibri"/>
                <a:cs typeface="Calibri"/>
              </a:rPr>
              <a:t>από</a:t>
            </a:r>
            <a:r>
              <a:rPr sz="1400" spc="30" dirty="0">
                <a:latin typeface="Calibri"/>
                <a:cs typeface="Calibri"/>
              </a:rPr>
              <a:t> </a:t>
            </a:r>
            <a:r>
              <a:rPr sz="1400" spc="70" dirty="0">
                <a:latin typeface="Calibri"/>
                <a:cs typeface="Calibri"/>
              </a:rPr>
              <a:t>το</a:t>
            </a:r>
            <a:r>
              <a:rPr sz="1400" spc="35" dirty="0">
                <a:latin typeface="Calibri"/>
                <a:cs typeface="Calibri"/>
              </a:rPr>
              <a:t> </a:t>
            </a:r>
            <a:r>
              <a:rPr sz="1400" spc="60" dirty="0">
                <a:latin typeface="Calibri"/>
                <a:cs typeface="Calibri"/>
              </a:rPr>
              <a:t>κλειδί,</a:t>
            </a:r>
            <a:r>
              <a:rPr sz="1400" spc="35" dirty="0">
                <a:latin typeface="Calibri"/>
                <a:cs typeface="Calibri"/>
              </a:rPr>
              <a:t> </a:t>
            </a:r>
            <a:r>
              <a:rPr sz="1400" spc="65" dirty="0">
                <a:latin typeface="Calibri"/>
                <a:cs typeface="Calibri"/>
              </a:rPr>
              <a:t>είναι</a:t>
            </a:r>
            <a:r>
              <a:rPr sz="1400" spc="35" dirty="0">
                <a:latin typeface="Calibri"/>
                <a:cs typeface="Calibri"/>
              </a:rPr>
              <a:t> </a:t>
            </a:r>
            <a:r>
              <a:rPr sz="1400" spc="80" dirty="0">
                <a:latin typeface="Calibri"/>
                <a:cs typeface="Calibri"/>
              </a:rPr>
              <a:t>δημόσια</a:t>
            </a:r>
            <a:r>
              <a:rPr sz="1400" spc="35" dirty="0">
                <a:latin typeface="Calibri"/>
                <a:cs typeface="Calibri"/>
              </a:rPr>
              <a:t> </a:t>
            </a:r>
            <a:r>
              <a:rPr sz="1400" spc="75" dirty="0">
                <a:latin typeface="Calibri"/>
                <a:cs typeface="Calibri"/>
              </a:rPr>
              <a:t>γνωστά.</a:t>
            </a:r>
            <a:endParaRPr sz="1400" dirty="0">
              <a:latin typeface="Calibri"/>
              <a:cs typeface="Calibri"/>
            </a:endParaRPr>
          </a:p>
          <a:p>
            <a:pPr>
              <a:lnSpc>
                <a:spcPct val="100000"/>
              </a:lnSpc>
              <a:spcBef>
                <a:spcPts val="20"/>
              </a:spcBef>
              <a:buFont typeface="Calibri"/>
              <a:buChar char="—"/>
            </a:pPr>
            <a:endParaRPr sz="1400" dirty="0">
              <a:latin typeface="Calibri"/>
              <a:cs typeface="Calibri"/>
            </a:endParaRPr>
          </a:p>
          <a:p>
            <a:pPr marL="12700">
              <a:lnSpc>
                <a:spcPct val="100000"/>
              </a:lnSpc>
            </a:pPr>
            <a:r>
              <a:rPr sz="1400" b="1" spc="80" dirty="0">
                <a:latin typeface="Calibri"/>
                <a:cs typeface="Calibri"/>
              </a:rPr>
              <a:t>Το</a:t>
            </a:r>
            <a:r>
              <a:rPr sz="1400" b="1" spc="25" dirty="0">
                <a:latin typeface="Calibri"/>
                <a:cs typeface="Calibri"/>
              </a:rPr>
              <a:t> </a:t>
            </a:r>
            <a:r>
              <a:rPr sz="1400" b="1" spc="80" dirty="0">
                <a:latin typeface="Calibri"/>
                <a:cs typeface="Calibri"/>
              </a:rPr>
              <a:t>αξίωμα</a:t>
            </a:r>
            <a:r>
              <a:rPr sz="1400" b="1" spc="30" dirty="0">
                <a:latin typeface="Calibri"/>
                <a:cs typeface="Calibri"/>
              </a:rPr>
              <a:t> </a:t>
            </a:r>
            <a:r>
              <a:rPr sz="1400" b="1" spc="75" dirty="0">
                <a:latin typeface="Calibri"/>
                <a:cs typeface="Calibri"/>
              </a:rPr>
              <a:t>του</a:t>
            </a:r>
            <a:r>
              <a:rPr sz="1400" b="1" spc="30" dirty="0">
                <a:latin typeface="Calibri"/>
                <a:cs typeface="Calibri"/>
              </a:rPr>
              <a:t> </a:t>
            </a:r>
            <a:r>
              <a:rPr sz="1400" b="1" spc="75" dirty="0">
                <a:latin typeface="Calibri"/>
                <a:cs typeface="Calibri"/>
              </a:rPr>
              <a:t>Shannon:</a:t>
            </a:r>
            <a:endParaRPr sz="1400" dirty="0">
              <a:latin typeface="Calibri"/>
              <a:cs typeface="Calibri"/>
            </a:endParaRPr>
          </a:p>
          <a:p>
            <a:pPr marL="304800" indent="-182880">
              <a:lnSpc>
                <a:spcPct val="100000"/>
              </a:lnSpc>
              <a:spcBef>
                <a:spcPts val="210"/>
              </a:spcBef>
              <a:buSzPct val="127272"/>
              <a:buChar char="—"/>
              <a:tabLst>
                <a:tab pos="304800" algn="l"/>
              </a:tabLst>
            </a:pPr>
            <a:r>
              <a:rPr sz="1400" spc="85" dirty="0">
                <a:latin typeface="Calibri"/>
                <a:cs typeface="Calibri"/>
              </a:rPr>
              <a:t>"Ο</a:t>
            </a:r>
            <a:r>
              <a:rPr lang="el-GR" sz="1400" spc="85" dirty="0">
                <a:latin typeface="Calibri"/>
                <a:cs typeface="Calibri"/>
              </a:rPr>
              <a:t> εχθρός γνωρίζει</a:t>
            </a:r>
            <a:r>
              <a:rPr sz="1400" spc="25" dirty="0">
                <a:latin typeface="Calibri"/>
                <a:cs typeface="Calibri"/>
              </a:rPr>
              <a:t> </a:t>
            </a:r>
            <a:r>
              <a:rPr sz="1400" spc="70" dirty="0">
                <a:latin typeface="Calibri"/>
                <a:cs typeface="Calibri"/>
              </a:rPr>
              <a:t>το</a:t>
            </a:r>
            <a:r>
              <a:rPr sz="1400" spc="30" dirty="0">
                <a:latin typeface="Calibri"/>
                <a:cs typeface="Calibri"/>
              </a:rPr>
              <a:t> </a:t>
            </a:r>
            <a:r>
              <a:rPr sz="1400" spc="75" dirty="0">
                <a:latin typeface="Calibri"/>
                <a:cs typeface="Calibri"/>
              </a:rPr>
              <a:t>σύστημα."</a:t>
            </a:r>
            <a:r>
              <a:rPr sz="1400" spc="25" dirty="0">
                <a:latin typeface="Calibri"/>
                <a:cs typeface="Calibri"/>
              </a:rPr>
              <a:t> </a:t>
            </a:r>
            <a:r>
              <a:rPr sz="1400" spc="100" dirty="0">
                <a:latin typeface="Calibri"/>
                <a:cs typeface="Calibri"/>
              </a:rPr>
              <a:t>Η</a:t>
            </a:r>
            <a:r>
              <a:rPr sz="1400" spc="30" dirty="0">
                <a:latin typeface="Calibri"/>
                <a:cs typeface="Calibri"/>
              </a:rPr>
              <a:t> </a:t>
            </a:r>
            <a:r>
              <a:rPr sz="1400" spc="80" dirty="0">
                <a:latin typeface="Calibri"/>
                <a:cs typeface="Calibri"/>
              </a:rPr>
              <a:t>ασφάλεια</a:t>
            </a:r>
            <a:r>
              <a:rPr sz="1400" spc="30" dirty="0">
                <a:latin typeface="Calibri"/>
                <a:cs typeface="Calibri"/>
              </a:rPr>
              <a:t> </a:t>
            </a:r>
            <a:r>
              <a:rPr sz="1400" spc="90" dirty="0">
                <a:latin typeface="Calibri"/>
                <a:cs typeface="Calibri"/>
              </a:rPr>
              <a:t>από</a:t>
            </a:r>
            <a:r>
              <a:rPr sz="1400" spc="30" dirty="0">
                <a:latin typeface="Calibri"/>
                <a:cs typeface="Calibri"/>
              </a:rPr>
              <a:t> </a:t>
            </a:r>
            <a:r>
              <a:rPr sz="1400" spc="75" dirty="0">
                <a:latin typeface="Calibri"/>
                <a:cs typeface="Calibri"/>
              </a:rPr>
              <a:t>την</a:t>
            </a:r>
            <a:endParaRPr sz="1400" dirty="0">
              <a:latin typeface="Calibri"/>
              <a:cs typeface="Calibri"/>
            </a:endParaRPr>
          </a:p>
          <a:p>
            <a:pPr marL="12700">
              <a:lnSpc>
                <a:spcPct val="100000"/>
              </a:lnSpc>
              <a:spcBef>
                <a:spcPts val="1065"/>
              </a:spcBef>
            </a:pPr>
            <a:r>
              <a:rPr sz="1400" spc="80" dirty="0">
                <a:latin typeface="Calibri"/>
                <a:cs typeface="Calibri"/>
              </a:rPr>
              <a:t>αφάνεια</a:t>
            </a:r>
            <a:r>
              <a:rPr sz="1400" spc="30" dirty="0">
                <a:latin typeface="Calibri"/>
                <a:cs typeface="Calibri"/>
              </a:rPr>
              <a:t> </a:t>
            </a:r>
            <a:r>
              <a:rPr sz="1400" spc="75" dirty="0">
                <a:latin typeface="Calibri"/>
                <a:cs typeface="Calibri"/>
              </a:rPr>
              <a:t>δεν</a:t>
            </a:r>
            <a:r>
              <a:rPr sz="1400" spc="20" dirty="0">
                <a:latin typeface="Calibri"/>
                <a:cs typeface="Calibri"/>
              </a:rPr>
              <a:t> </a:t>
            </a:r>
            <a:r>
              <a:rPr sz="1400" spc="65" dirty="0">
                <a:latin typeface="Calibri"/>
                <a:cs typeface="Calibri"/>
              </a:rPr>
              <a:t>λειτουργεί</a:t>
            </a:r>
            <a:endParaRPr sz="1400" dirty="0">
              <a:latin typeface="Calibri"/>
              <a:cs typeface="Calibri"/>
            </a:endParaRPr>
          </a:p>
        </p:txBody>
      </p:sp>
      <p:sp>
        <p:nvSpPr>
          <p:cNvPr id="5" name="object 5"/>
          <p:cNvSpPr txBox="1"/>
          <p:nvPr/>
        </p:nvSpPr>
        <p:spPr>
          <a:xfrm>
            <a:off x="875030" y="3744912"/>
            <a:ext cx="7508240" cy="344805"/>
          </a:xfrm>
          <a:prstGeom prst="rect">
            <a:avLst/>
          </a:prstGeom>
        </p:spPr>
        <p:txBody>
          <a:bodyPr vert="horz" wrap="square" lIns="0" tIns="31115" rIns="0" bIns="0" rtlCol="0">
            <a:spAutoFit/>
          </a:bodyPr>
          <a:lstStyle/>
          <a:p>
            <a:pPr marL="12700" marR="5080">
              <a:lnSpc>
                <a:spcPts val="1190"/>
              </a:lnSpc>
              <a:spcBef>
                <a:spcPts val="245"/>
              </a:spcBef>
            </a:pPr>
            <a:r>
              <a:rPr sz="1400" spc="75" dirty="0">
                <a:latin typeface="Calibri"/>
                <a:cs typeface="Calibri"/>
              </a:rPr>
              <a:t>Πρέπει</a:t>
            </a:r>
            <a:r>
              <a:rPr sz="1400" spc="45" dirty="0">
                <a:latin typeface="Calibri"/>
                <a:cs typeface="Calibri"/>
              </a:rPr>
              <a:t> </a:t>
            </a:r>
            <a:r>
              <a:rPr sz="1400" spc="80" dirty="0">
                <a:latin typeface="Calibri"/>
                <a:cs typeface="Calibri"/>
              </a:rPr>
              <a:t>να</a:t>
            </a:r>
            <a:r>
              <a:rPr sz="1400" spc="45" dirty="0">
                <a:latin typeface="Calibri"/>
                <a:cs typeface="Calibri"/>
              </a:rPr>
              <a:t> </a:t>
            </a:r>
            <a:r>
              <a:rPr sz="1400" spc="80" dirty="0">
                <a:latin typeface="Calibri"/>
                <a:cs typeface="Calibri"/>
              </a:rPr>
              <a:t>υποθέσουμε</a:t>
            </a:r>
            <a:r>
              <a:rPr sz="1400" spc="35" dirty="0">
                <a:latin typeface="Calibri"/>
                <a:cs typeface="Calibri"/>
              </a:rPr>
              <a:t> </a:t>
            </a:r>
            <a:r>
              <a:rPr sz="1400" spc="60" dirty="0">
                <a:latin typeface="Calibri"/>
                <a:cs typeface="Calibri"/>
              </a:rPr>
              <a:t>ότι</a:t>
            </a:r>
            <a:r>
              <a:rPr sz="1400" spc="45" dirty="0">
                <a:latin typeface="Calibri"/>
                <a:cs typeface="Calibri"/>
              </a:rPr>
              <a:t> </a:t>
            </a:r>
            <a:r>
              <a:rPr sz="1400" spc="85" dirty="0">
                <a:latin typeface="Calibri"/>
                <a:cs typeface="Calibri"/>
              </a:rPr>
              <a:t>ο</a:t>
            </a:r>
            <a:r>
              <a:rPr sz="1400" spc="45" dirty="0">
                <a:latin typeface="Calibri"/>
                <a:cs typeface="Calibri"/>
              </a:rPr>
              <a:t> </a:t>
            </a:r>
            <a:r>
              <a:rPr sz="1400" spc="75" dirty="0">
                <a:latin typeface="Calibri"/>
                <a:cs typeface="Calibri"/>
              </a:rPr>
              <a:t>αντίπαλος</a:t>
            </a:r>
            <a:r>
              <a:rPr sz="1400" spc="45" dirty="0">
                <a:latin typeface="Calibri"/>
                <a:cs typeface="Calibri"/>
              </a:rPr>
              <a:t> </a:t>
            </a:r>
            <a:r>
              <a:rPr sz="1400" spc="65" dirty="0">
                <a:latin typeface="Calibri"/>
                <a:cs typeface="Calibri"/>
              </a:rPr>
              <a:t>γνωρίζει</a:t>
            </a:r>
            <a:r>
              <a:rPr sz="1400" spc="45" dirty="0">
                <a:latin typeface="Calibri"/>
                <a:cs typeface="Calibri"/>
              </a:rPr>
              <a:t> </a:t>
            </a:r>
            <a:r>
              <a:rPr sz="1400" spc="70" dirty="0">
                <a:latin typeface="Calibri"/>
                <a:cs typeface="Calibri"/>
              </a:rPr>
              <a:t>τον</a:t>
            </a:r>
            <a:r>
              <a:rPr sz="1400" spc="45" dirty="0">
                <a:latin typeface="Calibri"/>
                <a:cs typeface="Calibri"/>
              </a:rPr>
              <a:t> </a:t>
            </a:r>
            <a:r>
              <a:rPr sz="1400" spc="75" dirty="0">
                <a:latin typeface="Calibri"/>
                <a:cs typeface="Calibri"/>
              </a:rPr>
              <a:t>αλγόριθμο-</a:t>
            </a:r>
            <a:r>
              <a:rPr sz="1400" spc="50" dirty="0">
                <a:latin typeface="Calibri"/>
                <a:cs typeface="Calibri"/>
              </a:rPr>
              <a:t> </a:t>
            </a:r>
            <a:r>
              <a:rPr sz="1400" spc="70" dirty="0">
                <a:latin typeface="Calibri"/>
                <a:cs typeface="Calibri"/>
              </a:rPr>
              <a:t>το</a:t>
            </a:r>
            <a:r>
              <a:rPr sz="1400" spc="45" dirty="0">
                <a:latin typeface="Calibri"/>
                <a:cs typeface="Calibri"/>
              </a:rPr>
              <a:t> </a:t>
            </a:r>
            <a:r>
              <a:rPr sz="1400" spc="80" dirty="0">
                <a:latin typeface="Calibri"/>
                <a:cs typeface="Calibri"/>
              </a:rPr>
              <a:t>μόνο</a:t>
            </a:r>
            <a:r>
              <a:rPr sz="1400" spc="45" dirty="0">
                <a:latin typeface="Calibri"/>
                <a:cs typeface="Calibri"/>
              </a:rPr>
              <a:t> </a:t>
            </a:r>
            <a:r>
              <a:rPr sz="1400" spc="70" dirty="0">
                <a:latin typeface="Calibri"/>
                <a:cs typeface="Calibri"/>
              </a:rPr>
              <a:t>μυστικό</a:t>
            </a:r>
            <a:r>
              <a:rPr sz="1400" spc="45" dirty="0">
                <a:latin typeface="Calibri"/>
                <a:cs typeface="Calibri"/>
              </a:rPr>
              <a:t> </a:t>
            </a:r>
            <a:r>
              <a:rPr sz="1400" spc="85" dirty="0">
                <a:latin typeface="Calibri"/>
                <a:cs typeface="Calibri"/>
              </a:rPr>
              <a:t>που</a:t>
            </a:r>
            <a:r>
              <a:rPr sz="1400" spc="45" dirty="0">
                <a:latin typeface="Calibri"/>
                <a:cs typeface="Calibri"/>
              </a:rPr>
              <a:t> </a:t>
            </a:r>
            <a:r>
              <a:rPr sz="1400" spc="70" dirty="0">
                <a:latin typeface="Calibri"/>
                <a:cs typeface="Calibri"/>
              </a:rPr>
              <a:t>υποτίθεται</a:t>
            </a:r>
            <a:r>
              <a:rPr sz="1400" spc="45" dirty="0">
                <a:latin typeface="Calibri"/>
                <a:cs typeface="Calibri"/>
              </a:rPr>
              <a:t> </a:t>
            </a:r>
            <a:r>
              <a:rPr sz="1400" spc="60" dirty="0">
                <a:latin typeface="Calibri"/>
                <a:cs typeface="Calibri"/>
              </a:rPr>
              <a:t>ότι</a:t>
            </a:r>
            <a:r>
              <a:rPr sz="1400" spc="45" dirty="0">
                <a:latin typeface="Calibri"/>
                <a:cs typeface="Calibri"/>
              </a:rPr>
              <a:t> </a:t>
            </a:r>
            <a:r>
              <a:rPr sz="1400" spc="75" dirty="0">
                <a:latin typeface="Calibri"/>
                <a:cs typeface="Calibri"/>
              </a:rPr>
              <a:t>δεν</a:t>
            </a:r>
            <a:r>
              <a:rPr sz="1400" spc="40" dirty="0">
                <a:latin typeface="Calibri"/>
                <a:cs typeface="Calibri"/>
              </a:rPr>
              <a:t> </a:t>
            </a:r>
            <a:r>
              <a:rPr sz="1400" spc="65" dirty="0">
                <a:latin typeface="Calibri"/>
                <a:cs typeface="Calibri"/>
              </a:rPr>
              <a:t>γνωρίζει </a:t>
            </a:r>
            <a:r>
              <a:rPr sz="1400" spc="-229" dirty="0">
                <a:latin typeface="Calibri"/>
                <a:cs typeface="Calibri"/>
              </a:rPr>
              <a:t> </a:t>
            </a:r>
            <a:r>
              <a:rPr sz="1400" spc="85" dirty="0">
                <a:latin typeface="Calibri"/>
                <a:cs typeface="Calibri"/>
              </a:rPr>
              <a:t>ο</a:t>
            </a:r>
            <a:r>
              <a:rPr sz="1400" spc="30" dirty="0">
                <a:latin typeface="Calibri"/>
                <a:cs typeface="Calibri"/>
              </a:rPr>
              <a:t> </a:t>
            </a:r>
            <a:r>
              <a:rPr sz="1400" spc="75" dirty="0">
                <a:latin typeface="Calibri"/>
                <a:cs typeface="Calibri"/>
              </a:rPr>
              <a:t>αντίπαλος</a:t>
            </a:r>
            <a:r>
              <a:rPr sz="1400" spc="35" dirty="0">
                <a:latin typeface="Calibri"/>
                <a:cs typeface="Calibri"/>
              </a:rPr>
              <a:t> </a:t>
            </a:r>
            <a:r>
              <a:rPr sz="1400" spc="65" dirty="0">
                <a:latin typeface="Calibri"/>
                <a:cs typeface="Calibri"/>
              </a:rPr>
              <a:t>είναι</a:t>
            </a:r>
            <a:r>
              <a:rPr sz="1400" spc="35" dirty="0">
                <a:latin typeface="Calibri"/>
                <a:cs typeface="Calibri"/>
              </a:rPr>
              <a:t> </a:t>
            </a:r>
            <a:r>
              <a:rPr sz="1400" spc="70" dirty="0">
                <a:latin typeface="Calibri"/>
                <a:cs typeface="Calibri"/>
              </a:rPr>
              <a:t>το</a:t>
            </a:r>
            <a:r>
              <a:rPr sz="1400" spc="35" dirty="0">
                <a:latin typeface="Calibri"/>
                <a:cs typeface="Calibri"/>
              </a:rPr>
              <a:t> </a:t>
            </a:r>
            <a:r>
              <a:rPr sz="1400" spc="60" dirty="0">
                <a:latin typeface="Calibri"/>
                <a:cs typeface="Calibri"/>
              </a:rPr>
              <a:t>κλειδί.</a:t>
            </a:r>
            <a:endParaRPr sz="1400">
              <a:latin typeface="Calibri"/>
              <a:cs typeface="Calibri"/>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84657" y="0"/>
            <a:ext cx="5407660" cy="6858000"/>
          </a:xfrm>
          <a:custGeom>
            <a:avLst/>
            <a:gdLst/>
            <a:ahLst/>
            <a:cxnLst/>
            <a:rect l="l" t="t" r="r" b="b"/>
            <a:pathLst>
              <a:path w="5407659" h="6858000">
                <a:moveTo>
                  <a:pt x="0" y="6858000"/>
                </a:moveTo>
                <a:lnTo>
                  <a:pt x="5407342" y="6858000"/>
                </a:lnTo>
                <a:lnTo>
                  <a:pt x="5407342" y="0"/>
                </a:lnTo>
                <a:lnTo>
                  <a:pt x="0" y="0"/>
                </a:lnTo>
                <a:lnTo>
                  <a:pt x="0" y="685800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049134" y="2205354"/>
            <a:ext cx="4040504" cy="756920"/>
          </a:xfrm>
          <a:prstGeom prst="rect">
            <a:avLst/>
          </a:prstGeom>
        </p:spPr>
        <p:txBody>
          <a:bodyPr vert="horz" wrap="square" lIns="0" tIns="12700" rIns="0" bIns="0" rtlCol="0">
            <a:spAutoFit/>
          </a:bodyPr>
          <a:lstStyle/>
          <a:p>
            <a:pPr marL="12700">
              <a:lnSpc>
                <a:spcPct val="100000"/>
              </a:lnSpc>
              <a:spcBef>
                <a:spcPts val="100"/>
              </a:spcBef>
            </a:pPr>
            <a:r>
              <a:rPr sz="4800" spc="220" dirty="0">
                <a:solidFill>
                  <a:srgbClr val="FFBA00"/>
                </a:solidFill>
              </a:rPr>
              <a:t>Σας</a:t>
            </a:r>
            <a:r>
              <a:rPr sz="4800" spc="10" dirty="0">
                <a:solidFill>
                  <a:srgbClr val="FFBA00"/>
                </a:solidFill>
              </a:rPr>
              <a:t> </a:t>
            </a:r>
            <a:r>
              <a:rPr sz="4800" spc="220" dirty="0">
                <a:solidFill>
                  <a:srgbClr val="FFBA00"/>
                </a:solidFill>
              </a:rPr>
              <a:t>ευχαριστώ</a:t>
            </a:r>
            <a:endParaRPr sz="4800"/>
          </a:p>
        </p:txBody>
      </p:sp>
      <p:grpSp>
        <p:nvGrpSpPr>
          <p:cNvPr id="4" name="object 4"/>
          <p:cNvGrpSpPr/>
          <p:nvPr/>
        </p:nvGrpSpPr>
        <p:grpSpPr>
          <a:xfrm>
            <a:off x="0" y="0"/>
            <a:ext cx="9073515" cy="6880225"/>
            <a:chOff x="0" y="0"/>
            <a:chExt cx="9073515" cy="6880225"/>
          </a:xfrm>
        </p:grpSpPr>
        <p:pic>
          <p:nvPicPr>
            <p:cNvPr id="5" name="object 5"/>
            <p:cNvPicPr/>
            <p:nvPr/>
          </p:nvPicPr>
          <p:blipFill>
            <a:blip r:embed="rId2" cstate="print"/>
            <a:stretch>
              <a:fillRect/>
            </a:stretch>
          </p:blipFill>
          <p:spPr>
            <a:xfrm>
              <a:off x="0" y="0"/>
              <a:ext cx="6784657" cy="6858000"/>
            </a:xfrm>
            <a:prstGeom prst="rect">
              <a:avLst/>
            </a:prstGeom>
          </p:spPr>
        </p:pic>
        <p:sp>
          <p:nvSpPr>
            <p:cNvPr id="6" name="object 6"/>
            <p:cNvSpPr/>
            <p:nvPr/>
          </p:nvSpPr>
          <p:spPr>
            <a:xfrm>
              <a:off x="4443729" y="5079"/>
              <a:ext cx="2545080" cy="6837045"/>
            </a:xfrm>
            <a:custGeom>
              <a:avLst/>
              <a:gdLst/>
              <a:ahLst/>
              <a:cxnLst/>
              <a:rect l="l" t="t" r="r" b="b"/>
              <a:pathLst>
                <a:path w="2545079" h="6837045">
                  <a:moveTo>
                    <a:pt x="1321435" y="2283142"/>
                  </a:moveTo>
                  <a:lnTo>
                    <a:pt x="1271587" y="2291080"/>
                  </a:lnTo>
                  <a:lnTo>
                    <a:pt x="1226185" y="2312352"/>
                  </a:lnTo>
                  <a:lnTo>
                    <a:pt x="1188085" y="2345372"/>
                  </a:lnTo>
                  <a:lnTo>
                    <a:pt x="1159510" y="2388870"/>
                  </a:lnTo>
                  <a:lnTo>
                    <a:pt x="1159510" y="2390140"/>
                  </a:lnTo>
                  <a:lnTo>
                    <a:pt x="819467" y="3658552"/>
                  </a:lnTo>
                  <a:lnTo>
                    <a:pt x="0" y="6835775"/>
                  </a:lnTo>
                  <a:lnTo>
                    <a:pt x="6667" y="6836410"/>
                  </a:lnTo>
                  <a:lnTo>
                    <a:pt x="20955" y="6837045"/>
                  </a:lnTo>
                  <a:lnTo>
                    <a:pt x="26670" y="6837045"/>
                  </a:lnTo>
                  <a:lnTo>
                    <a:pt x="843365" y="3664585"/>
                  </a:lnTo>
                  <a:lnTo>
                    <a:pt x="1183322" y="2397760"/>
                  </a:lnTo>
                  <a:lnTo>
                    <a:pt x="1208087" y="2360295"/>
                  </a:lnTo>
                  <a:lnTo>
                    <a:pt x="1241107" y="2332037"/>
                  </a:lnTo>
                  <a:lnTo>
                    <a:pt x="1280160" y="2313940"/>
                  </a:lnTo>
                  <a:lnTo>
                    <a:pt x="1322705" y="2307272"/>
                  </a:lnTo>
                  <a:lnTo>
                    <a:pt x="1417320" y="2307272"/>
                  </a:lnTo>
                  <a:lnTo>
                    <a:pt x="1373187" y="2289175"/>
                  </a:lnTo>
                  <a:lnTo>
                    <a:pt x="1321435" y="2283142"/>
                  </a:lnTo>
                  <a:close/>
                </a:path>
                <a:path w="2545079" h="6837045">
                  <a:moveTo>
                    <a:pt x="1417320" y="2307272"/>
                  </a:moveTo>
                  <a:lnTo>
                    <a:pt x="1322705" y="2307272"/>
                  </a:lnTo>
                  <a:lnTo>
                    <a:pt x="1366837" y="2312987"/>
                  </a:lnTo>
                  <a:lnTo>
                    <a:pt x="1412557" y="2333942"/>
                  </a:lnTo>
                  <a:lnTo>
                    <a:pt x="1448752" y="2366962"/>
                  </a:lnTo>
                  <a:lnTo>
                    <a:pt x="1472882" y="2408872"/>
                  </a:lnTo>
                  <a:lnTo>
                    <a:pt x="1483042" y="2456497"/>
                  </a:lnTo>
                  <a:lnTo>
                    <a:pt x="1477962" y="2506345"/>
                  </a:lnTo>
                  <a:lnTo>
                    <a:pt x="1220152" y="3457575"/>
                  </a:lnTo>
                  <a:lnTo>
                    <a:pt x="1214120" y="3492817"/>
                  </a:lnTo>
                  <a:lnTo>
                    <a:pt x="1215072" y="3525837"/>
                  </a:lnTo>
                  <a:lnTo>
                    <a:pt x="1215072" y="3528377"/>
                  </a:lnTo>
                  <a:lnTo>
                    <a:pt x="1223327" y="3563302"/>
                  </a:lnTo>
                  <a:lnTo>
                    <a:pt x="1258570" y="3626485"/>
                  </a:lnTo>
                  <a:lnTo>
                    <a:pt x="1314767" y="3669665"/>
                  </a:lnTo>
                  <a:lnTo>
                    <a:pt x="1349375" y="3682365"/>
                  </a:lnTo>
                  <a:lnTo>
                    <a:pt x="1349692" y="3682365"/>
                  </a:lnTo>
                  <a:lnTo>
                    <a:pt x="1397635" y="3688715"/>
                  </a:lnTo>
                  <a:lnTo>
                    <a:pt x="1444625" y="3682365"/>
                  </a:lnTo>
                  <a:lnTo>
                    <a:pt x="1488122" y="3664585"/>
                  </a:lnTo>
                  <a:lnTo>
                    <a:pt x="1490662" y="3662362"/>
                  </a:lnTo>
                  <a:lnTo>
                    <a:pt x="1404302" y="3662362"/>
                  </a:lnTo>
                  <a:lnTo>
                    <a:pt x="1354137" y="3657282"/>
                  </a:lnTo>
                  <a:lnTo>
                    <a:pt x="1299210" y="3629977"/>
                  </a:lnTo>
                  <a:lnTo>
                    <a:pt x="1259205" y="3583940"/>
                  </a:lnTo>
                  <a:lnTo>
                    <a:pt x="1239520" y="3525837"/>
                  </a:lnTo>
                  <a:lnTo>
                    <a:pt x="1238885" y="3495040"/>
                  </a:lnTo>
                  <a:lnTo>
                    <a:pt x="1244282" y="3463925"/>
                  </a:lnTo>
                  <a:lnTo>
                    <a:pt x="1502092" y="2512695"/>
                  </a:lnTo>
                  <a:lnTo>
                    <a:pt x="1508442" y="2464117"/>
                  </a:lnTo>
                  <a:lnTo>
                    <a:pt x="1502092" y="2417127"/>
                  </a:lnTo>
                  <a:lnTo>
                    <a:pt x="1483995" y="2373630"/>
                  </a:lnTo>
                  <a:lnTo>
                    <a:pt x="1455737" y="2336482"/>
                  </a:lnTo>
                  <a:lnTo>
                    <a:pt x="1418272" y="2307590"/>
                  </a:lnTo>
                  <a:lnTo>
                    <a:pt x="1417320" y="2307272"/>
                  </a:lnTo>
                  <a:close/>
                </a:path>
                <a:path w="2545079" h="6837045">
                  <a:moveTo>
                    <a:pt x="2545079" y="0"/>
                  </a:moveTo>
                  <a:lnTo>
                    <a:pt x="2518410" y="0"/>
                  </a:lnTo>
                  <a:lnTo>
                    <a:pt x="1939607" y="2100897"/>
                  </a:lnTo>
                  <a:lnTo>
                    <a:pt x="1547495" y="3546157"/>
                  </a:lnTo>
                  <a:lnTo>
                    <a:pt x="1526857" y="3591877"/>
                  </a:lnTo>
                  <a:lnTo>
                    <a:pt x="1493837" y="3627755"/>
                  </a:lnTo>
                  <a:lnTo>
                    <a:pt x="1451927" y="3651885"/>
                  </a:lnTo>
                  <a:lnTo>
                    <a:pt x="1404302" y="3662362"/>
                  </a:lnTo>
                  <a:lnTo>
                    <a:pt x="1490662" y="3662362"/>
                  </a:lnTo>
                  <a:lnTo>
                    <a:pt x="1525270" y="3636327"/>
                  </a:lnTo>
                  <a:lnTo>
                    <a:pt x="1554162" y="3598862"/>
                  </a:lnTo>
                  <a:lnTo>
                    <a:pt x="1572895" y="3553777"/>
                  </a:lnTo>
                  <a:lnTo>
                    <a:pt x="1964690" y="2108517"/>
                  </a:lnTo>
                  <a:lnTo>
                    <a:pt x="2540000" y="16192"/>
                  </a:lnTo>
                  <a:lnTo>
                    <a:pt x="2543810" y="3810"/>
                  </a:lnTo>
                  <a:lnTo>
                    <a:pt x="2545079" y="0"/>
                  </a:lnTo>
                  <a:close/>
                </a:path>
              </a:pathLst>
            </a:custGeom>
            <a:solidFill>
              <a:srgbClr val="FFBA00"/>
            </a:solidFill>
          </p:spPr>
          <p:txBody>
            <a:bodyPr wrap="square" lIns="0" tIns="0" rIns="0" bIns="0" rtlCol="0"/>
            <a:lstStyle/>
            <a:p>
              <a:endParaRPr/>
            </a:p>
          </p:txBody>
        </p:sp>
        <p:sp>
          <p:nvSpPr>
            <p:cNvPr id="7" name="object 7"/>
            <p:cNvSpPr/>
            <p:nvPr/>
          </p:nvSpPr>
          <p:spPr>
            <a:xfrm>
              <a:off x="4062729" y="0"/>
              <a:ext cx="1818639" cy="6858000"/>
            </a:xfrm>
            <a:custGeom>
              <a:avLst/>
              <a:gdLst/>
              <a:ahLst/>
              <a:cxnLst/>
              <a:rect l="l" t="t" r="r" b="b"/>
              <a:pathLst>
                <a:path w="1818639" h="6858000">
                  <a:moveTo>
                    <a:pt x="1818640" y="0"/>
                  </a:moveTo>
                  <a:lnTo>
                    <a:pt x="0" y="6857999"/>
                  </a:lnTo>
                </a:path>
              </a:pathLst>
            </a:custGeom>
            <a:ln w="22225">
              <a:solidFill>
                <a:srgbClr val="D8791A"/>
              </a:solidFill>
            </a:ln>
          </p:spPr>
          <p:txBody>
            <a:bodyPr wrap="square" lIns="0" tIns="0" rIns="0" bIns="0" rtlCol="0"/>
            <a:lstStyle/>
            <a:p>
              <a:endParaRPr/>
            </a:p>
          </p:txBody>
        </p:sp>
        <p:pic>
          <p:nvPicPr>
            <p:cNvPr id="8" name="object 8"/>
            <p:cNvPicPr/>
            <p:nvPr/>
          </p:nvPicPr>
          <p:blipFill>
            <a:blip r:embed="rId3" cstate="print"/>
            <a:stretch>
              <a:fillRect/>
            </a:stretch>
          </p:blipFill>
          <p:spPr>
            <a:xfrm>
              <a:off x="7549515" y="5992495"/>
              <a:ext cx="1523682" cy="609600"/>
            </a:xfrm>
            <a:prstGeom prst="rect">
              <a:avLst/>
            </a:prstGeom>
          </p:spPr>
        </p:pic>
      </p:gr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1096625" cy="6883400"/>
            <a:chOff x="0" y="0"/>
            <a:chExt cx="11096625" cy="6883400"/>
          </a:xfrm>
        </p:grpSpPr>
        <p:pic>
          <p:nvPicPr>
            <p:cNvPr id="3" name="object 3"/>
            <p:cNvPicPr/>
            <p:nvPr/>
          </p:nvPicPr>
          <p:blipFill>
            <a:blip r:embed="rId2" cstate="print"/>
            <a:stretch>
              <a:fillRect/>
            </a:stretch>
          </p:blipFill>
          <p:spPr>
            <a:xfrm>
              <a:off x="5032057" y="0"/>
              <a:ext cx="6064567" cy="6849745"/>
            </a:xfrm>
            <a:prstGeom prst="rect">
              <a:avLst/>
            </a:prstGeom>
          </p:spPr>
        </p:pic>
        <p:sp>
          <p:nvSpPr>
            <p:cNvPr id="4" name="object 4"/>
            <p:cNvSpPr/>
            <p:nvPr/>
          </p:nvSpPr>
          <p:spPr>
            <a:xfrm>
              <a:off x="4562475" y="0"/>
              <a:ext cx="1924685" cy="6858000"/>
            </a:xfrm>
            <a:custGeom>
              <a:avLst/>
              <a:gdLst/>
              <a:ahLst/>
              <a:cxnLst/>
              <a:rect l="l" t="t" r="r" b="b"/>
              <a:pathLst>
                <a:path w="1924685" h="6858000">
                  <a:moveTo>
                    <a:pt x="1924685" y="0"/>
                  </a:moveTo>
                  <a:lnTo>
                    <a:pt x="0" y="6858000"/>
                  </a:lnTo>
                </a:path>
              </a:pathLst>
            </a:custGeom>
            <a:ln w="25400">
              <a:solidFill>
                <a:srgbClr val="D8791A"/>
              </a:solidFill>
            </a:ln>
          </p:spPr>
          <p:txBody>
            <a:bodyPr wrap="square" lIns="0" tIns="0" rIns="0" bIns="0" rtlCol="0"/>
            <a:lstStyle/>
            <a:p>
              <a:endParaRPr/>
            </a:p>
          </p:txBody>
        </p:sp>
        <p:sp>
          <p:nvSpPr>
            <p:cNvPr id="5" name="object 5"/>
            <p:cNvSpPr/>
            <p:nvPr/>
          </p:nvSpPr>
          <p:spPr>
            <a:xfrm>
              <a:off x="3508057" y="0"/>
              <a:ext cx="2549525" cy="6847840"/>
            </a:xfrm>
            <a:custGeom>
              <a:avLst/>
              <a:gdLst/>
              <a:ahLst/>
              <a:cxnLst/>
              <a:rect l="l" t="t" r="r" b="b"/>
              <a:pathLst>
                <a:path w="2549525" h="6847840">
                  <a:moveTo>
                    <a:pt x="1325562" y="2279015"/>
                  </a:moveTo>
                  <a:lnTo>
                    <a:pt x="1275397" y="2286952"/>
                  </a:lnTo>
                  <a:lnTo>
                    <a:pt x="1229994" y="2308225"/>
                  </a:lnTo>
                  <a:lnTo>
                    <a:pt x="1191577" y="2341562"/>
                  </a:lnTo>
                  <a:lnTo>
                    <a:pt x="1163002" y="2385377"/>
                  </a:lnTo>
                  <a:lnTo>
                    <a:pt x="1163002" y="2386329"/>
                  </a:lnTo>
                  <a:lnTo>
                    <a:pt x="821689" y="3658870"/>
                  </a:lnTo>
                  <a:lnTo>
                    <a:pt x="0" y="6846252"/>
                  </a:lnTo>
                  <a:lnTo>
                    <a:pt x="6667" y="6846887"/>
                  </a:lnTo>
                  <a:lnTo>
                    <a:pt x="20002" y="6847522"/>
                  </a:lnTo>
                  <a:lnTo>
                    <a:pt x="26669" y="6847522"/>
                  </a:lnTo>
                  <a:lnTo>
                    <a:pt x="845905" y="3664902"/>
                  </a:lnTo>
                  <a:lnTo>
                    <a:pt x="1187132" y="2393950"/>
                  </a:lnTo>
                  <a:lnTo>
                    <a:pt x="1211897" y="2356485"/>
                  </a:lnTo>
                  <a:lnTo>
                    <a:pt x="1244917" y="2328227"/>
                  </a:lnTo>
                  <a:lnTo>
                    <a:pt x="1283969" y="2310129"/>
                  </a:lnTo>
                  <a:lnTo>
                    <a:pt x="1326832" y="2303462"/>
                  </a:lnTo>
                  <a:lnTo>
                    <a:pt x="1421947" y="2303462"/>
                  </a:lnTo>
                  <a:lnTo>
                    <a:pt x="1377314" y="2285047"/>
                  </a:lnTo>
                  <a:lnTo>
                    <a:pt x="1325562" y="2279015"/>
                  </a:lnTo>
                  <a:close/>
                </a:path>
                <a:path w="2549525" h="6847840">
                  <a:moveTo>
                    <a:pt x="1421947" y="2303462"/>
                  </a:moveTo>
                  <a:lnTo>
                    <a:pt x="1326832" y="2303462"/>
                  </a:lnTo>
                  <a:lnTo>
                    <a:pt x="1370964" y="2309177"/>
                  </a:lnTo>
                  <a:lnTo>
                    <a:pt x="1417002" y="2330132"/>
                  </a:lnTo>
                  <a:lnTo>
                    <a:pt x="1452879" y="2363152"/>
                  </a:lnTo>
                  <a:lnTo>
                    <a:pt x="1477327" y="2405379"/>
                  </a:lnTo>
                  <a:lnTo>
                    <a:pt x="1487804" y="2453004"/>
                  </a:lnTo>
                  <a:lnTo>
                    <a:pt x="1482725" y="2503170"/>
                  </a:lnTo>
                  <a:lnTo>
                    <a:pt x="1223962" y="3457257"/>
                  </a:lnTo>
                  <a:lnTo>
                    <a:pt x="1217929" y="3492817"/>
                  </a:lnTo>
                  <a:lnTo>
                    <a:pt x="1227137" y="3563302"/>
                  </a:lnTo>
                  <a:lnTo>
                    <a:pt x="1262379" y="3626485"/>
                  </a:lnTo>
                  <a:lnTo>
                    <a:pt x="1318894" y="3670300"/>
                  </a:lnTo>
                  <a:lnTo>
                    <a:pt x="1402079" y="3689350"/>
                  </a:lnTo>
                  <a:lnTo>
                    <a:pt x="1449069" y="3683000"/>
                  </a:lnTo>
                  <a:lnTo>
                    <a:pt x="1492567" y="3664902"/>
                  </a:lnTo>
                  <a:lnTo>
                    <a:pt x="1495514" y="3662679"/>
                  </a:lnTo>
                  <a:lnTo>
                    <a:pt x="1408429" y="3662679"/>
                  </a:lnTo>
                  <a:lnTo>
                    <a:pt x="1358264" y="3657600"/>
                  </a:lnTo>
                  <a:lnTo>
                    <a:pt x="1303019" y="3630295"/>
                  </a:lnTo>
                  <a:lnTo>
                    <a:pt x="1263014" y="3584257"/>
                  </a:lnTo>
                  <a:lnTo>
                    <a:pt x="1243329" y="3525837"/>
                  </a:lnTo>
                  <a:lnTo>
                    <a:pt x="1242694" y="3495040"/>
                  </a:lnTo>
                  <a:lnTo>
                    <a:pt x="1248092" y="3463607"/>
                  </a:lnTo>
                  <a:lnTo>
                    <a:pt x="1506537" y="2509520"/>
                  </a:lnTo>
                  <a:lnTo>
                    <a:pt x="1512887" y="2460625"/>
                  </a:lnTo>
                  <a:lnTo>
                    <a:pt x="1506537" y="2413635"/>
                  </a:lnTo>
                  <a:lnTo>
                    <a:pt x="1488439" y="2370137"/>
                  </a:lnTo>
                  <a:lnTo>
                    <a:pt x="1460182" y="2332672"/>
                  </a:lnTo>
                  <a:lnTo>
                    <a:pt x="1422717" y="2303779"/>
                  </a:lnTo>
                  <a:lnTo>
                    <a:pt x="1421947" y="2303462"/>
                  </a:lnTo>
                  <a:close/>
                </a:path>
                <a:path w="2549525" h="6847840">
                  <a:moveTo>
                    <a:pt x="2549525" y="0"/>
                  </a:moveTo>
                  <a:lnTo>
                    <a:pt x="2523172" y="0"/>
                  </a:lnTo>
                  <a:lnTo>
                    <a:pt x="1945639" y="2096135"/>
                  </a:lnTo>
                  <a:lnTo>
                    <a:pt x="1552257" y="3546157"/>
                  </a:lnTo>
                  <a:lnTo>
                    <a:pt x="1531302" y="3591877"/>
                  </a:lnTo>
                  <a:lnTo>
                    <a:pt x="1498282" y="3628072"/>
                  </a:lnTo>
                  <a:lnTo>
                    <a:pt x="1456054" y="3652202"/>
                  </a:lnTo>
                  <a:lnTo>
                    <a:pt x="1408429" y="3662679"/>
                  </a:lnTo>
                  <a:lnTo>
                    <a:pt x="1495514" y="3662679"/>
                  </a:lnTo>
                  <a:lnTo>
                    <a:pt x="1530032" y="3636645"/>
                  </a:lnTo>
                  <a:lnTo>
                    <a:pt x="1558925" y="3599179"/>
                  </a:lnTo>
                  <a:lnTo>
                    <a:pt x="1577657" y="3553777"/>
                  </a:lnTo>
                  <a:lnTo>
                    <a:pt x="1970722" y="2103754"/>
                  </a:lnTo>
                  <a:lnTo>
                    <a:pt x="2549525"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5840730" cy="6858000"/>
            </a:xfrm>
            <a:prstGeom prst="rect">
              <a:avLst/>
            </a:prstGeom>
          </p:spPr>
        </p:pic>
        <p:pic>
          <p:nvPicPr>
            <p:cNvPr id="7" name="object 7"/>
            <p:cNvPicPr/>
            <p:nvPr/>
          </p:nvPicPr>
          <p:blipFill>
            <a:blip r:embed="rId4" cstate="print"/>
            <a:stretch>
              <a:fillRect/>
            </a:stretch>
          </p:blipFill>
          <p:spPr>
            <a:xfrm>
              <a:off x="7549515" y="6167437"/>
              <a:ext cx="3293745" cy="612140"/>
            </a:xfrm>
            <a:prstGeom prst="rect">
              <a:avLst/>
            </a:prstGeom>
          </p:spPr>
        </p:pic>
        <p:pic>
          <p:nvPicPr>
            <p:cNvPr id="8" name="object 8"/>
            <p:cNvPicPr/>
            <p:nvPr/>
          </p:nvPicPr>
          <p:blipFill>
            <a:blip r:embed="rId5" cstate="print"/>
            <a:stretch>
              <a:fillRect/>
            </a:stretch>
          </p:blipFill>
          <p:spPr>
            <a:xfrm>
              <a:off x="9448800" y="4789487"/>
              <a:ext cx="1532572" cy="568325"/>
            </a:xfrm>
            <a:prstGeom prst="rect">
              <a:avLst/>
            </a:prstGeom>
          </p:spPr>
        </p:pic>
      </p:grpSp>
      <p:sp>
        <p:nvSpPr>
          <p:cNvPr id="9" name="object 9"/>
          <p:cNvSpPr txBox="1">
            <a:spLocks noGrp="1"/>
          </p:cNvSpPr>
          <p:nvPr>
            <p:ph type="title"/>
          </p:nvPr>
        </p:nvSpPr>
        <p:spPr>
          <a:xfrm>
            <a:off x="7198359" y="1194752"/>
            <a:ext cx="3848100" cy="1156970"/>
          </a:xfrm>
          <a:prstGeom prst="rect">
            <a:avLst/>
          </a:prstGeom>
        </p:spPr>
        <p:txBody>
          <a:bodyPr vert="horz" wrap="square" lIns="0" tIns="51435" rIns="0" bIns="0" rtlCol="0">
            <a:spAutoFit/>
          </a:bodyPr>
          <a:lstStyle/>
          <a:p>
            <a:pPr marL="12700" marR="5080">
              <a:lnSpc>
                <a:spcPts val="4350"/>
              </a:lnSpc>
              <a:spcBef>
                <a:spcPts val="405"/>
              </a:spcBef>
            </a:pPr>
            <a:r>
              <a:rPr sz="3800" spc="-5" dirty="0">
                <a:latin typeface="Calibri"/>
                <a:cs typeface="Calibri"/>
              </a:rPr>
              <a:t>Ασφάλεια</a:t>
            </a:r>
            <a:r>
              <a:rPr sz="3800" spc="110" dirty="0">
                <a:latin typeface="Calibri"/>
                <a:cs typeface="Calibri"/>
              </a:rPr>
              <a:t> </a:t>
            </a:r>
            <a:r>
              <a:rPr sz="3800" spc="165" dirty="0">
                <a:latin typeface="Calibri"/>
                <a:cs typeface="Calibri"/>
              </a:rPr>
              <a:t>δικτύου </a:t>
            </a:r>
            <a:r>
              <a:rPr sz="3800" spc="-844" dirty="0">
                <a:latin typeface="Calibri"/>
                <a:cs typeface="Calibri"/>
              </a:rPr>
              <a:t> </a:t>
            </a:r>
            <a:r>
              <a:rPr sz="3800" dirty="0">
                <a:latin typeface="Calibri"/>
                <a:cs typeface="Calibri"/>
              </a:rPr>
              <a:t>για</a:t>
            </a:r>
            <a:r>
              <a:rPr sz="3800" spc="75" dirty="0">
                <a:latin typeface="Calibri"/>
                <a:cs typeface="Calibri"/>
              </a:rPr>
              <a:t> </a:t>
            </a:r>
            <a:r>
              <a:rPr sz="3800" spc="165" dirty="0">
                <a:latin typeface="Calibri"/>
                <a:cs typeface="Calibri"/>
              </a:rPr>
              <a:t>την</a:t>
            </a:r>
            <a:r>
              <a:rPr sz="3800" spc="145" dirty="0">
                <a:latin typeface="Calibri"/>
                <a:cs typeface="Calibri"/>
              </a:rPr>
              <a:t> </a:t>
            </a:r>
            <a:r>
              <a:rPr sz="3800" spc="160" dirty="0">
                <a:latin typeface="Calibri"/>
                <a:cs typeface="Calibri"/>
              </a:rPr>
              <a:t>υγεία</a:t>
            </a:r>
            <a:endParaRPr sz="3800">
              <a:latin typeface="Calibri"/>
              <a:cs typeface="Calibri"/>
            </a:endParaRPr>
          </a:p>
        </p:txBody>
      </p:sp>
      <p:sp>
        <p:nvSpPr>
          <p:cNvPr id="10" name="object 10"/>
          <p:cNvSpPr txBox="1"/>
          <p:nvPr/>
        </p:nvSpPr>
        <p:spPr>
          <a:xfrm>
            <a:off x="6322059" y="2491104"/>
            <a:ext cx="3669665" cy="1130300"/>
          </a:xfrm>
          <a:prstGeom prst="rect">
            <a:avLst/>
          </a:prstGeom>
        </p:spPr>
        <p:txBody>
          <a:bodyPr vert="horz" wrap="square" lIns="0" tIns="12700" rIns="0" bIns="0" rtlCol="0">
            <a:spAutoFit/>
          </a:bodyPr>
          <a:lstStyle/>
          <a:p>
            <a:pPr marL="12700">
              <a:lnSpc>
                <a:spcPct val="100000"/>
              </a:lnSpc>
              <a:spcBef>
                <a:spcPts val="100"/>
              </a:spcBef>
            </a:pPr>
            <a:r>
              <a:rPr sz="4800" b="1" spc="360" dirty="0">
                <a:solidFill>
                  <a:srgbClr val="D8791A"/>
                </a:solidFill>
                <a:latin typeface="Calibri"/>
                <a:cs typeface="Calibri"/>
              </a:rPr>
              <a:t>CSP004_C_H</a:t>
            </a:r>
            <a:endParaRPr sz="4800">
              <a:latin typeface="Calibri"/>
              <a:cs typeface="Calibri"/>
            </a:endParaRPr>
          </a:p>
          <a:p>
            <a:pPr marL="12700">
              <a:lnSpc>
                <a:spcPct val="100000"/>
              </a:lnSpc>
              <a:spcBef>
                <a:spcPts val="1255"/>
              </a:spcBef>
            </a:pPr>
            <a:r>
              <a:rPr sz="1400" b="1" spc="-5" dirty="0">
                <a:solidFill>
                  <a:srgbClr val="FF0000"/>
                </a:solidFill>
                <a:latin typeface="Calibri"/>
                <a:cs typeface="Calibri"/>
              </a:rPr>
              <a:t>ΣΕΤ</a:t>
            </a:r>
            <a:r>
              <a:rPr sz="1400" b="1" spc="-10" dirty="0">
                <a:solidFill>
                  <a:srgbClr val="FF0000"/>
                </a:solidFill>
                <a:latin typeface="Calibri"/>
                <a:cs typeface="Calibri"/>
              </a:rPr>
              <a:t> </a:t>
            </a:r>
            <a:r>
              <a:rPr sz="1400" b="1" spc="-5" dirty="0">
                <a:solidFill>
                  <a:srgbClr val="FF0000"/>
                </a:solidFill>
                <a:latin typeface="Calibri"/>
                <a:cs typeface="Calibri"/>
              </a:rPr>
              <a:t>ΔΙΑΦΑΝΕΙΏΝ</a:t>
            </a:r>
            <a:r>
              <a:rPr sz="1400" b="1" spc="-10" dirty="0">
                <a:solidFill>
                  <a:srgbClr val="FF0000"/>
                </a:solidFill>
                <a:latin typeface="Calibri"/>
                <a:cs typeface="Calibri"/>
              </a:rPr>
              <a:t> </a:t>
            </a:r>
            <a:r>
              <a:rPr sz="1400" b="1" spc="-5" dirty="0">
                <a:solidFill>
                  <a:srgbClr val="FF0000"/>
                </a:solidFill>
                <a:latin typeface="Calibri"/>
                <a:cs typeface="Calibri"/>
              </a:rPr>
              <a:t>#5:</a:t>
            </a:r>
            <a:r>
              <a:rPr sz="1400" b="1" spc="-10" dirty="0">
                <a:solidFill>
                  <a:srgbClr val="FF0000"/>
                </a:solidFill>
                <a:latin typeface="Calibri"/>
                <a:cs typeface="Calibri"/>
              </a:rPr>
              <a:t> </a:t>
            </a:r>
            <a:r>
              <a:rPr sz="1400" b="1" i="1" spc="-35" dirty="0">
                <a:latin typeface="Calibri"/>
                <a:cs typeface="Calibri"/>
              </a:rPr>
              <a:t>ΑΣΦΑΛΕΙΑ</a:t>
            </a:r>
            <a:r>
              <a:rPr sz="1400" b="1" i="1" spc="-45" dirty="0">
                <a:latin typeface="Calibri"/>
                <a:cs typeface="Calibri"/>
              </a:rPr>
              <a:t> </a:t>
            </a:r>
            <a:r>
              <a:rPr sz="1400" b="1" spc="-5" dirty="0">
                <a:solidFill>
                  <a:srgbClr val="FF0000"/>
                </a:solidFill>
                <a:latin typeface="Calibri"/>
                <a:cs typeface="Calibri"/>
              </a:rPr>
              <a:t>DNS</a:t>
            </a:r>
            <a:endParaRPr sz="1400">
              <a:latin typeface="Calibri"/>
              <a:cs typeface="Calibri"/>
            </a:endParaRPr>
          </a:p>
        </p:txBody>
      </p:sp>
      <p:sp>
        <p:nvSpPr>
          <p:cNvPr id="11" name="object 11"/>
          <p:cNvSpPr txBox="1"/>
          <p:nvPr/>
        </p:nvSpPr>
        <p:spPr>
          <a:xfrm>
            <a:off x="6430009" y="3953509"/>
            <a:ext cx="1351915" cy="596900"/>
          </a:xfrm>
          <a:prstGeom prst="rect">
            <a:avLst/>
          </a:prstGeom>
        </p:spPr>
        <p:txBody>
          <a:bodyPr vert="horz" wrap="square" lIns="0" tIns="12700" rIns="0" bIns="0" rtlCol="0">
            <a:spAutoFit/>
          </a:bodyPr>
          <a:lstStyle/>
          <a:p>
            <a:pPr marL="12700">
              <a:lnSpc>
                <a:spcPct val="100000"/>
              </a:lnSpc>
              <a:spcBef>
                <a:spcPts val="100"/>
              </a:spcBef>
            </a:pPr>
            <a:r>
              <a:rPr sz="1250" spc="60" dirty="0">
                <a:latin typeface="Calibri"/>
                <a:cs typeface="Calibri"/>
              </a:rPr>
              <a:t>ΠΑΡΟΥΣ</a:t>
            </a:r>
            <a:r>
              <a:rPr lang="el-GR" sz="1250" spc="60" dirty="0">
                <a:latin typeface="Calibri"/>
                <a:cs typeface="Calibri"/>
              </a:rPr>
              <a:t>Ι</a:t>
            </a:r>
            <a:r>
              <a:rPr sz="1250" spc="60" dirty="0">
                <a:latin typeface="Calibri"/>
                <a:cs typeface="Calibri"/>
              </a:rPr>
              <a:t>ΑΣΗ</a:t>
            </a:r>
            <a:r>
              <a:rPr sz="1250" spc="-10" dirty="0">
                <a:latin typeface="Calibri"/>
                <a:cs typeface="Calibri"/>
              </a:rPr>
              <a:t> </a:t>
            </a:r>
            <a:r>
              <a:rPr sz="1250" spc="60" dirty="0">
                <a:latin typeface="Calibri"/>
                <a:cs typeface="Calibri"/>
              </a:rPr>
              <a:t>ΑΠ</a:t>
            </a:r>
            <a:r>
              <a:rPr lang="el-GR" sz="1250" spc="60" dirty="0">
                <a:latin typeface="Calibri"/>
                <a:cs typeface="Calibri"/>
              </a:rPr>
              <a:t>Ο</a:t>
            </a:r>
            <a:r>
              <a:rPr sz="1250" spc="60" dirty="0">
                <a:latin typeface="Calibri"/>
                <a:cs typeface="Calibri"/>
              </a:rPr>
              <a:t>:</a:t>
            </a:r>
            <a:endParaRPr sz="1250" dirty="0">
              <a:latin typeface="Calibri"/>
              <a:cs typeface="Calibri"/>
            </a:endParaRPr>
          </a:p>
          <a:p>
            <a:pPr>
              <a:lnSpc>
                <a:spcPct val="100000"/>
              </a:lnSpc>
              <a:spcBef>
                <a:spcPts val="35"/>
              </a:spcBef>
            </a:pPr>
            <a:endParaRPr sz="1200" dirty="0">
              <a:latin typeface="Calibri"/>
              <a:cs typeface="Calibri"/>
            </a:endParaRPr>
          </a:p>
          <a:p>
            <a:pPr marL="12700">
              <a:lnSpc>
                <a:spcPct val="100000"/>
              </a:lnSpc>
            </a:pPr>
            <a:r>
              <a:rPr sz="1250" spc="65" dirty="0">
                <a:latin typeface="Calibri"/>
                <a:cs typeface="Calibri"/>
              </a:rPr>
              <a:t>ΑΝΤΩΝΙΟΣ</a:t>
            </a:r>
            <a:r>
              <a:rPr sz="1250" spc="-10" dirty="0">
                <a:latin typeface="Calibri"/>
                <a:cs typeface="Calibri"/>
              </a:rPr>
              <a:t> </a:t>
            </a:r>
            <a:r>
              <a:rPr sz="1250" spc="55" dirty="0">
                <a:latin typeface="Calibri"/>
                <a:cs typeface="Calibri"/>
              </a:rPr>
              <a:t>ΝΤΙΒ</a:t>
            </a:r>
            <a:endParaRPr sz="1250" dirty="0">
              <a:latin typeface="Calibri"/>
              <a:cs typeface="Calibri"/>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446404"/>
            <a:ext cx="9775190" cy="1240790"/>
          </a:xfrm>
          <a:prstGeom prst="rect">
            <a:avLst/>
          </a:prstGeom>
        </p:spPr>
        <p:txBody>
          <a:bodyPr vert="horz" wrap="square" lIns="0" tIns="61594" rIns="0" bIns="0" rtlCol="0">
            <a:spAutoFit/>
          </a:bodyPr>
          <a:lstStyle/>
          <a:p>
            <a:pPr marL="12700" marR="5080">
              <a:lnSpc>
                <a:spcPts val="3080"/>
              </a:lnSpc>
              <a:spcBef>
                <a:spcPts val="484"/>
              </a:spcBef>
            </a:pPr>
            <a:r>
              <a:rPr spc="135" dirty="0"/>
              <a:t>Ποιο </a:t>
            </a:r>
            <a:r>
              <a:rPr spc="105" dirty="0"/>
              <a:t>είναι </a:t>
            </a:r>
            <a:r>
              <a:rPr spc="125" dirty="0"/>
              <a:t>το </a:t>
            </a:r>
            <a:r>
              <a:rPr spc="140" dirty="0"/>
              <a:t>νόημα πίσω από </a:t>
            </a:r>
            <a:r>
              <a:rPr spc="125" dirty="0"/>
              <a:t>την </a:t>
            </a:r>
            <a:r>
              <a:rPr spc="140" dirty="0"/>
              <a:t>εκμάθηση </a:t>
            </a:r>
            <a:r>
              <a:rPr spc="125" dirty="0"/>
              <a:t>του </a:t>
            </a:r>
            <a:r>
              <a:rPr spc="135" dirty="0"/>
              <a:t>τρόπου </a:t>
            </a:r>
            <a:r>
              <a:rPr spc="140" dirty="0"/>
              <a:t> </a:t>
            </a:r>
            <a:r>
              <a:rPr spc="120" dirty="0"/>
              <a:t>λειτουργίας</a:t>
            </a:r>
            <a:r>
              <a:rPr spc="70" dirty="0"/>
              <a:t> </a:t>
            </a:r>
            <a:r>
              <a:rPr spc="125" dirty="0"/>
              <a:t>του</a:t>
            </a:r>
            <a:r>
              <a:rPr spc="60" dirty="0"/>
              <a:t> </a:t>
            </a:r>
            <a:r>
              <a:rPr spc="185" dirty="0"/>
              <a:t>DNS</a:t>
            </a:r>
            <a:r>
              <a:rPr spc="65" dirty="0"/>
              <a:t> </a:t>
            </a:r>
            <a:r>
              <a:rPr spc="114" dirty="0"/>
              <a:t>και</a:t>
            </a:r>
            <a:r>
              <a:rPr spc="65" dirty="0"/>
              <a:t> </a:t>
            </a:r>
            <a:r>
              <a:rPr spc="125" dirty="0"/>
              <a:t>του</a:t>
            </a:r>
            <a:r>
              <a:rPr spc="60" dirty="0"/>
              <a:t> </a:t>
            </a:r>
            <a:r>
              <a:rPr spc="130" dirty="0"/>
              <a:t>τρόπου</a:t>
            </a:r>
            <a:r>
              <a:rPr spc="70" dirty="0"/>
              <a:t> </a:t>
            </a:r>
            <a:r>
              <a:rPr spc="130" dirty="0"/>
              <a:t>με</a:t>
            </a:r>
            <a:r>
              <a:rPr spc="65" dirty="0"/>
              <a:t> </a:t>
            </a:r>
            <a:r>
              <a:rPr spc="125" dirty="0"/>
              <a:t>τον</a:t>
            </a:r>
            <a:r>
              <a:rPr spc="65" dirty="0"/>
              <a:t> </a:t>
            </a:r>
            <a:r>
              <a:rPr spc="120" dirty="0"/>
              <a:t>οποίο</a:t>
            </a:r>
            <a:r>
              <a:rPr spc="65" dirty="0"/>
              <a:t> </a:t>
            </a:r>
            <a:r>
              <a:rPr spc="120" dirty="0"/>
              <a:t>επηρεάζει </a:t>
            </a:r>
            <a:r>
              <a:rPr spc="-695" dirty="0"/>
              <a:t> </a:t>
            </a:r>
            <a:r>
              <a:rPr spc="125" dirty="0"/>
              <a:t>τον</a:t>
            </a:r>
            <a:r>
              <a:rPr spc="60" dirty="0"/>
              <a:t> </a:t>
            </a:r>
            <a:r>
              <a:rPr spc="130" dirty="0"/>
              <a:t>τομέα</a:t>
            </a:r>
            <a:r>
              <a:rPr spc="65" dirty="0"/>
              <a:t> </a:t>
            </a:r>
            <a:r>
              <a:rPr spc="120" dirty="0"/>
              <a:t>της</a:t>
            </a:r>
            <a:r>
              <a:rPr spc="60" dirty="0"/>
              <a:t> </a:t>
            </a:r>
            <a:r>
              <a:rPr spc="120" dirty="0"/>
              <a:t>υγείας</a:t>
            </a:r>
          </a:p>
        </p:txBody>
      </p:sp>
      <p:sp>
        <p:nvSpPr>
          <p:cNvPr id="3" name="object 3"/>
          <p:cNvSpPr txBox="1"/>
          <p:nvPr/>
        </p:nvSpPr>
        <p:spPr>
          <a:xfrm>
            <a:off x="923289" y="2446654"/>
            <a:ext cx="10172065" cy="2182495"/>
          </a:xfrm>
          <a:prstGeom prst="rect">
            <a:avLst/>
          </a:prstGeom>
        </p:spPr>
        <p:txBody>
          <a:bodyPr vert="horz" wrap="square" lIns="0" tIns="0" rIns="0" bIns="0" rtlCol="0">
            <a:spAutoFit/>
          </a:bodyPr>
          <a:lstStyle/>
          <a:p>
            <a:pPr marL="330200" indent="-317500">
              <a:lnSpc>
                <a:spcPts val="1440"/>
              </a:lnSpc>
              <a:buClr>
                <a:srgbClr val="FFBA00"/>
              </a:buClr>
              <a:buSzPct val="127272"/>
              <a:buFont typeface="Courier New"/>
              <a:buChar char="o"/>
              <a:tabLst>
                <a:tab pos="329565" algn="l"/>
                <a:tab pos="330200" algn="l"/>
              </a:tabLst>
            </a:pPr>
            <a:r>
              <a:rPr sz="1100" spc="110" dirty="0">
                <a:latin typeface="Calibri"/>
                <a:cs typeface="Calibri"/>
              </a:rPr>
              <a:t>Το</a:t>
            </a:r>
            <a:r>
              <a:rPr sz="1100" spc="55" dirty="0">
                <a:latin typeface="Calibri"/>
                <a:cs typeface="Calibri"/>
              </a:rPr>
              <a:t> </a:t>
            </a:r>
            <a:r>
              <a:rPr sz="1100" spc="125" dirty="0">
                <a:latin typeface="Calibri"/>
                <a:cs typeface="Calibri"/>
              </a:rPr>
              <a:t>DNS</a:t>
            </a:r>
            <a:r>
              <a:rPr sz="1100" spc="55" dirty="0">
                <a:latin typeface="Calibri"/>
                <a:cs typeface="Calibri"/>
              </a:rPr>
              <a:t> </a:t>
            </a:r>
            <a:r>
              <a:rPr sz="1100" spc="85" dirty="0">
                <a:latin typeface="Calibri"/>
                <a:cs typeface="Calibri"/>
              </a:rPr>
              <a:t>είναι</a:t>
            </a:r>
            <a:r>
              <a:rPr sz="1100" spc="60" dirty="0">
                <a:latin typeface="Calibri"/>
                <a:cs typeface="Calibri"/>
              </a:rPr>
              <a:t> </a:t>
            </a:r>
            <a:r>
              <a:rPr sz="1100" spc="95" dirty="0">
                <a:latin typeface="Calibri"/>
                <a:cs typeface="Calibri"/>
              </a:rPr>
              <a:t>τεχνολογία</a:t>
            </a:r>
            <a:r>
              <a:rPr sz="1100" spc="55" dirty="0">
                <a:latin typeface="Calibri"/>
                <a:cs typeface="Calibri"/>
              </a:rPr>
              <a:t> </a:t>
            </a:r>
            <a:r>
              <a:rPr sz="1100" spc="114" dirty="0">
                <a:latin typeface="Calibri"/>
                <a:cs typeface="Calibri"/>
              </a:rPr>
              <a:t>που</a:t>
            </a:r>
            <a:r>
              <a:rPr sz="1100" spc="55" dirty="0">
                <a:latin typeface="Calibri"/>
                <a:cs typeface="Calibri"/>
              </a:rPr>
              <a:t> </a:t>
            </a:r>
            <a:r>
              <a:rPr sz="1100" spc="95" dirty="0">
                <a:latin typeface="Calibri"/>
                <a:cs typeface="Calibri"/>
              </a:rPr>
              <a:t>χρησιμοποιείται</a:t>
            </a:r>
            <a:r>
              <a:rPr sz="1100" spc="60" dirty="0">
                <a:latin typeface="Calibri"/>
                <a:cs typeface="Calibri"/>
              </a:rPr>
              <a:t> </a:t>
            </a:r>
            <a:r>
              <a:rPr sz="1100" spc="90" dirty="0">
                <a:latin typeface="Calibri"/>
                <a:cs typeface="Calibri"/>
              </a:rPr>
              <a:t>για</a:t>
            </a:r>
            <a:r>
              <a:rPr sz="1100" spc="60" dirty="0">
                <a:latin typeface="Calibri"/>
                <a:cs typeface="Calibri"/>
              </a:rPr>
              <a:t> </a:t>
            </a:r>
            <a:r>
              <a:rPr sz="1100" spc="100" dirty="0">
                <a:latin typeface="Calibri"/>
                <a:cs typeface="Calibri"/>
              </a:rPr>
              <a:t>την</a:t>
            </a:r>
            <a:r>
              <a:rPr sz="1100" spc="50" dirty="0">
                <a:latin typeface="Calibri"/>
                <a:cs typeface="Calibri"/>
              </a:rPr>
              <a:t> </a:t>
            </a:r>
            <a:r>
              <a:rPr sz="1100" spc="105" dirty="0">
                <a:latin typeface="Calibri"/>
                <a:cs typeface="Calibri"/>
              </a:rPr>
              <a:t>εύκολη</a:t>
            </a:r>
            <a:r>
              <a:rPr sz="1100" spc="55" dirty="0">
                <a:latin typeface="Calibri"/>
                <a:cs typeface="Calibri"/>
              </a:rPr>
              <a:t> </a:t>
            </a:r>
            <a:r>
              <a:rPr sz="1100" spc="114" dirty="0">
                <a:latin typeface="Calibri"/>
                <a:cs typeface="Calibri"/>
              </a:rPr>
              <a:t>πρόσβαση</a:t>
            </a:r>
            <a:r>
              <a:rPr sz="1100" spc="60" dirty="0">
                <a:latin typeface="Calibri"/>
                <a:cs typeface="Calibri"/>
              </a:rPr>
              <a:t> </a:t>
            </a:r>
            <a:r>
              <a:rPr sz="1100" spc="105" dirty="0">
                <a:latin typeface="Calibri"/>
                <a:cs typeface="Calibri"/>
              </a:rPr>
              <a:t>σε</a:t>
            </a:r>
            <a:r>
              <a:rPr sz="1100" spc="55" dirty="0">
                <a:latin typeface="Calibri"/>
                <a:cs typeface="Calibri"/>
              </a:rPr>
              <a:t> </a:t>
            </a:r>
            <a:r>
              <a:rPr sz="1100" spc="90" dirty="0">
                <a:latin typeface="Calibri"/>
                <a:cs typeface="Calibri"/>
              </a:rPr>
              <a:t>ιστοσελίδες,</a:t>
            </a:r>
            <a:r>
              <a:rPr sz="1100" spc="55" dirty="0">
                <a:latin typeface="Calibri"/>
                <a:cs typeface="Calibri"/>
              </a:rPr>
              <a:t> </a:t>
            </a:r>
            <a:r>
              <a:rPr sz="1100" spc="95" dirty="0">
                <a:latin typeface="Calibri"/>
                <a:cs typeface="Calibri"/>
              </a:rPr>
              <a:t>διακομιστές/εξυπηρετητές,</a:t>
            </a:r>
            <a:r>
              <a:rPr sz="1100" spc="45" dirty="0">
                <a:latin typeface="Calibri"/>
                <a:cs typeface="Calibri"/>
              </a:rPr>
              <a:t> </a:t>
            </a:r>
            <a:r>
              <a:rPr sz="1100" spc="95" dirty="0">
                <a:latin typeface="Calibri"/>
                <a:cs typeface="Calibri"/>
              </a:rPr>
              <a:t>διαδικτυακές</a:t>
            </a:r>
            <a:r>
              <a:rPr sz="1100" spc="55" dirty="0">
                <a:latin typeface="Calibri"/>
                <a:cs typeface="Calibri"/>
              </a:rPr>
              <a:t> </a:t>
            </a:r>
            <a:r>
              <a:rPr sz="1100" spc="100" dirty="0">
                <a:latin typeface="Calibri"/>
                <a:cs typeface="Calibri"/>
              </a:rPr>
              <a:t>υπηρεσίες</a:t>
            </a:r>
            <a:endParaRPr sz="1100" dirty="0">
              <a:latin typeface="Calibri"/>
              <a:cs typeface="Calibri"/>
            </a:endParaRPr>
          </a:p>
          <a:p>
            <a:pPr marL="330200" marR="731520">
              <a:lnSpc>
                <a:spcPts val="1300"/>
              </a:lnSpc>
              <a:spcBef>
                <a:spcPts val="15"/>
              </a:spcBef>
            </a:pPr>
            <a:r>
              <a:rPr sz="1100" spc="75" dirty="0">
                <a:latin typeface="Calibri"/>
                <a:cs typeface="Calibri"/>
              </a:rPr>
              <a:t>κ.λπ.,</a:t>
            </a:r>
            <a:r>
              <a:rPr sz="1100" spc="50" dirty="0">
                <a:latin typeface="Calibri"/>
                <a:cs typeface="Calibri"/>
              </a:rPr>
              <a:t> </a:t>
            </a:r>
            <a:r>
              <a:rPr sz="1100" spc="114" dirty="0">
                <a:latin typeface="Calibri"/>
                <a:cs typeface="Calibri"/>
              </a:rPr>
              <a:t>καθώς</a:t>
            </a:r>
            <a:r>
              <a:rPr sz="1100" spc="60" dirty="0">
                <a:latin typeface="Calibri"/>
                <a:cs typeface="Calibri"/>
              </a:rPr>
              <a:t> </a:t>
            </a:r>
            <a:r>
              <a:rPr sz="1100" spc="90" dirty="0">
                <a:latin typeface="Calibri"/>
                <a:cs typeface="Calibri"/>
              </a:rPr>
              <a:t>επιλύει</a:t>
            </a:r>
            <a:r>
              <a:rPr sz="1100" spc="55" dirty="0">
                <a:latin typeface="Calibri"/>
                <a:cs typeface="Calibri"/>
              </a:rPr>
              <a:t> </a:t>
            </a:r>
            <a:r>
              <a:rPr sz="1100" spc="75" dirty="0">
                <a:latin typeface="Calibri"/>
                <a:cs typeface="Calibri"/>
              </a:rPr>
              <a:t>τις</a:t>
            </a:r>
            <a:r>
              <a:rPr sz="1100" spc="70" dirty="0">
                <a:latin typeface="Calibri"/>
                <a:cs typeface="Calibri"/>
              </a:rPr>
              <a:t> </a:t>
            </a:r>
            <a:r>
              <a:rPr sz="1100" spc="114" dirty="0">
                <a:latin typeface="Calibri"/>
                <a:cs typeface="Calibri"/>
              </a:rPr>
              <a:t>που</a:t>
            </a:r>
            <a:r>
              <a:rPr sz="1100" spc="50" dirty="0">
                <a:latin typeface="Calibri"/>
                <a:cs typeface="Calibri"/>
              </a:rPr>
              <a:t> </a:t>
            </a:r>
            <a:r>
              <a:rPr sz="1100" spc="100" dirty="0">
                <a:latin typeface="Calibri"/>
                <a:cs typeface="Calibri"/>
              </a:rPr>
              <a:t>εκχωρούνται</a:t>
            </a:r>
            <a:r>
              <a:rPr sz="1100" spc="55" dirty="0">
                <a:latin typeface="Calibri"/>
                <a:cs typeface="Calibri"/>
              </a:rPr>
              <a:t> </a:t>
            </a:r>
            <a:r>
              <a:rPr sz="1100" spc="105" dirty="0">
                <a:latin typeface="Calibri"/>
                <a:cs typeface="Calibri"/>
              </a:rPr>
              <a:t>σε</a:t>
            </a:r>
            <a:r>
              <a:rPr sz="1100" spc="55" dirty="0">
                <a:latin typeface="Calibri"/>
                <a:cs typeface="Calibri"/>
              </a:rPr>
              <a:t> </a:t>
            </a:r>
            <a:r>
              <a:rPr sz="1100" spc="100" dirty="0">
                <a:latin typeface="Calibri"/>
                <a:cs typeface="Calibri"/>
              </a:rPr>
              <a:t>δημόσιες</a:t>
            </a:r>
            <a:r>
              <a:rPr sz="1100" spc="55" dirty="0">
                <a:latin typeface="Calibri"/>
                <a:cs typeface="Calibri"/>
              </a:rPr>
              <a:t> </a:t>
            </a:r>
            <a:r>
              <a:rPr sz="1100" spc="90" dirty="0">
                <a:latin typeface="Calibri"/>
                <a:cs typeface="Calibri"/>
              </a:rPr>
              <a:t>στατικές</a:t>
            </a:r>
            <a:r>
              <a:rPr sz="1100" spc="55" dirty="0">
                <a:latin typeface="Calibri"/>
                <a:cs typeface="Calibri"/>
              </a:rPr>
              <a:t> </a:t>
            </a:r>
            <a:r>
              <a:rPr sz="1100" spc="70" dirty="0">
                <a:latin typeface="Calibri"/>
                <a:cs typeface="Calibri"/>
              </a:rPr>
              <a:t>IP.</a:t>
            </a:r>
            <a:r>
              <a:rPr sz="1100" spc="55" dirty="0">
                <a:latin typeface="Calibri"/>
                <a:cs typeface="Calibri"/>
              </a:rPr>
              <a:t> </a:t>
            </a:r>
            <a:r>
              <a:rPr sz="1100" spc="105" dirty="0">
                <a:latin typeface="Calibri"/>
                <a:cs typeface="Calibri"/>
              </a:rPr>
              <a:t>Αυτό</a:t>
            </a:r>
            <a:r>
              <a:rPr sz="1100" spc="60" dirty="0">
                <a:latin typeface="Calibri"/>
                <a:cs typeface="Calibri"/>
              </a:rPr>
              <a:t> </a:t>
            </a:r>
            <a:r>
              <a:rPr sz="1100" spc="105" dirty="0">
                <a:latin typeface="Calibri"/>
                <a:cs typeface="Calibri"/>
              </a:rPr>
              <a:t>βοηθάει</a:t>
            </a:r>
            <a:r>
              <a:rPr sz="1100" spc="60" dirty="0">
                <a:latin typeface="Calibri"/>
                <a:cs typeface="Calibri"/>
              </a:rPr>
              <a:t> </a:t>
            </a:r>
            <a:r>
              <a:rPr sz="1100" spc="105" dirty="0">
                <a:latin typeface="Calibri"/>
                <a:cs typeface="Calibri"/>
              </a:rPr>
              <a:t>σε</a:t>
            </a:r>
            <a:r>
              <a:rPr sz="1100" spc="55" dirty="0">
                <a:latin typeface="Calibri"/>
                <a:cs typeface="Calibri"/>
              </a:rPr>
              <a:t> </a:t>
            </a:r>
            <a:r>
              <a:rPr sz="1100" spc="105" dirty="0">
                <a:latin typeface="Calibri"/>
                <a:cs typeface="Calibri"/>
              </a:rPr>
              <a:t>μεγάλο</a:t>
            </a:r>
            <a:r>
              <a:rPr sz="1100" spc="55" dirty="0">
                <a:latin typeface="Calibri"/>
                <a:cs typeface="Calibri"/>
              </a:rPr>
              <a:t> </a:t>
            </a:r>
            <a:r>
              <a:rPr sz="1100" spc="95" dirty="0">
                <a:latin typeface="Calibri"/>
                <a:cs typeface="Calibri"/>
              </a:rPr>
              <a:t>όγκο,</a:t>
            </a:r>
            <a:r>
              <a:rPr sz="1100" spc="55" dirty="0">
                <a:latin typeface="Calibri"/>
                <a:cs typeface="Calibri"/>
              </a:rPr>
              <a:t> </a:t>
            </a:r>
            <a:r>
              <a:rPr sz="1100" spc="114" dirty="0">
                <a:latin typeface="Calibri"/>
                <a:cs typeface="Calibri"/>
              </a:rPr>
              <a:t>καθώς</a:t>
            </a:r>
            <a:r>
              <a:rPr sz="1100" spc="55" dirty="0">
                <a:latin typeface="Calibri"/>
                <a:cs typeface="Calibri"/>
              </a:rPr>
              <a:t> </a:t>
            </a:r>
            <a:r>
              <a:rPr sz="1100" spc="85" dirty="0">
                <a:latin typeface="Calibri"/>
                <a:cs typeface="Calibri"/>
              </a:rPr>
              <a:t>οι</a:t>
            </a:r>
            <a:r>
              <a:rPr sz="1100" spc="60" dirty="0">
                <a:latin typeface="Calibri"/>
                <a:cs typeface="Calibri"/>
              </a:rPr>
              <a:t> </a:t>
            </a:r>
            <a:r>
              <a:rPr sz="1100" spc="100" dirty="0">
                <a:latin typeface="Calibri"/>
                <a:cs typeface="Calibri"/>
              </a:rPr>
              <a:t>άνθρωποι,</a:t>
            </a:r>
            <a:r>
              <a:rPr sz="1100" spc="55" dirty="0">
                <a:latin typeface="Calibri"/>
                <a:cs typeface="Calibri"/>
              </a:rPr>
              <a:t> </a:t>
            </a:r>
            <a:r>
              <a:rPr sz="1100" spc="85" dirty="0">
                <a:latin typeface="Calibri"/>
                <a:cs typeface="Calibri"/>
              </a:rPr>
              <a:t>οι</a:t>
            </a:r>
            <a:r>
              <a:rPr sz="1100" spc="60" dirty="0">
                <a:latin typeface="Calibri"/>
                <a:cs typeface="Calibri"/>
              </a:rPr>
              <a:t> </a:t>
            </a:r>
            <a:r>
              <a:rPr sz="1100" spc="95" dirty="0">
                <a:latin typeface="Calibri"/>
                <a:cs typeface="Calibri"/>
              </a:rPr>
              <a:t>χρήστες,</a:t>
            </a:r>
            <a:r>
              <a:rPr sz="1100" spc="55" dirty="0">
                <a:latin typeface="Calibri"/>
                <a:cs typeface="Calibri"/>
              </a:rPr>
              <a:t> </a:t>
            </a:r>
            <a:r>
              <a:rPr sz="1100" spc="80" dirty="0">
                <a:latin typeface="Calibri"/>
                <a:cs typeface="Calibri"/>
              </a:rPr>
              <a:t>οι </a:t>
            </a:r>
            <a:r>
              <a:rPr sz="1100" spc="-229" dirty="0">
                <a:latin typeface="Calibri"/>
                <a:cs typeface="Calibri"/>
              </a:rPr>
              <a:t> </a:t>
            </a:r>
            <a:r>
              <a:rPr sz="1100" spc="100" dirty="0">
                <a:latin typeface="Calibri"/>
                <a:cs typeface="Calibri"/>
              </a:rPr>
              <a:t>προγραμματιστές </a:t>
            </a:r>
            <a:r>
              <a:rPr sz="1100" spc="75" dirty="0">
                <a:latin typeface="Calibri"/>
                <a:cs typeface="Calibri"/>
              </a:rPr>
              <a:t>κ.λπ... </a:t>
            </a:r>
            <a:r>
              <a:rPr sz="1100" spc="110" dirty="0">
                <a:latin typeface="Calibri"/>
                <a:cs typeface="Calibri"/>
              </a:rPr>
              <a:t>μπορούν να </a:t>
            </a:r>
            <a:r>
              <a:rPr sz="1100" spc="100" dirty="0">
                <a:latin typeface="Calibri"/>
                <a:cs typeface="Calibri"/>
              </a:rPr>
              <a:t>έχουν </a:t>
            </a:r>
            <a:r>
              <a:rPr sz="1100" spc="114" dirty="0">
                <a:latin typeface="Calibri"/>
                <a:cs typeface="Calibri"/>
              </a:rPr>
              <a:t>πρόσβαση </a:t>
            </a:r>
            <a:r>
              <a:rPr sz="1100" spc="105" dirty="0">
                <a:latin typeface="Calibri"/>
                <a:cs typeface="Calibri"/>
              </a:rPr>
              <a:t>σε </a:t>
            </a:r>
            <a:r>
              <a:rPr sz="1100" spc="90" dirty="0">
                <a:latin typeface="Calibri"/>
                <a:cs typeface="Calibri"/>
              </a:rPr>
              <a:t>κρίσιμες </a:t>
            </a:r>
            <a:r>
              <a:rPr sz="1100" spc="110" dirty="0">
                <a:latin typeface="Calibri"/>
                <a:cs typeface="Calibri"/>
              </a:rPr>
              <a:t>υποδομές </a:t>
            </a:r>
            <a:r>
              <a:rPr sz="1100" spc="100" dirty="0">
                <a:latin typeface="Calibri"/>
                <a:cs typeface="Calibri"/>
              </a:rPr>
              <a:t>χωρίς </a:t>
            </a:r>
            <a:r>
              <a:rPr sz="1100" spc="110" dirty="0">
                <a:latin typeface="Calibri"/>
                <a:cs typeface="Calibri"/>
              </a:rPr>
              <a:t>να </a:t>
            </a:r>
            <a:r>
              <a:rPr sz="1100" spc="90" dirty="0">
                <a:latin typeface="Calibri"/>
                <a:cs typeface="Calibri"/>
              </a:rPr>
              <a:t>χρειάζεται </a:t>
            </a:r>
            <a:r>
              <a:rPr sz="1100" spc="110" dirty="0">
                <a:latin typeface="Calibri"/>
                <a:cs typeface="Calibri"/>
              </a:rPr>
              <a:t>να </a:t>
            </a:r>
            <a:r>
              <a:rPr sz="1100" spc="100" dirty="0">
                <a:latin typeface="Calibri"/>
                <a:cs typeface="Calibri"/>
              </a:rPr>
              <a:t>θυμούνται τους </a:t>
            </a:r>
            <a:r>
              <a:rPr sz="1100" spc="105" dirty="0">
                <a:latin typeface="Calibri"/>
                <a:cs typeface="Calibri"/>
              </a:rPr>
              <a:t>αριθμούς </a:t>
            </a:r>
            <a:r>
              <a:rPr sz="1100" spc="110" dirty="0">
                <a:latin typeface="Calibri"/>
                <a:cs typeface="Calibri"/>
              </a:rPr>
              <a:t> </a:t>
            </a:r>
            <a:r>
              <a:rPr sz="1100" spc="100" dirty="0">
                <a:latin typeface="Calibri"/>
                <a:cs typeface="Calibri"/>
              </a:rPr>
              <a:t>διευθυνσιοδότησης</a:t>
            </a:r>
            <a:r>
              <a:rPr sz="1100" spc="35" dirty="0">
                <a:latin typeface="Calibri"/>
                <a:cs typeface="Calibri"/>
              </a:rPr>
              <a:t> </a:t>
            </a:r>
            <a:r>
              <a:rPr sz="1100" spc="55" dirty="0">
                <a:latin typeface="Calibri"/>
                <a:cs typeface="Calibri"/>
              </a:rPr>
              <a:t>).</a:t>
            </a:r>
            <a:endParaRPr sz="1100" dirty="0">
              <a:latin typeface="Calibri"/>
              <a:cs typeface="Calibri"/>
            </a:endParaRPr>
          </a:p>
          <a:p>
            <a:pPr>
              <a:lnSpc>
                <a:spcPct val="100000"/>
              </a:lnSpc>
              <a:spcBef>
                <a:spcPts val="50"/>
              </a:spcBef>
            </a:pPr>
            <a:endParaRPr sz="850" dirty="0">
              <a:latin typeface="Calibri"/>
              <a:cs typeface="Calibri"/>
            </a:endParaRPr>
          </a:p>
          <a:p>
            <a:pPr marL="330200" marR="303530" indent="-317500">
              <a:lnSpc>
                <a:spcPct val="93300"/>
              </a:lnSpc>
              <a:buClr>
                <a:srgbClr val="FFBA00"/>
              </a:buClr>
              <a:buSzPct val="127272"/>
              <a:buFont typeface="Courier New"/>
              <a:buChar char="o"/>
              <a:tabLst>
                <a:tab pos="329565" algn="l"/>
                <a:tab pos="330200" algn="l"/>
              </a:tabLst>
            </a:pPr>
            <a:r>
              <a:rPr sz="1100" spc="75" dirty="0">
                <a:latin typeface="Calibri"/>
                <a:cs typeface="Calibri"/>
              </a:rPr>
              <a:t>Οι</a:t>
            </a:r>
            <a:r>
              <a:rPr sz="1100" spc="45" dirty="0">
                <a:latin typeface="Calibri"/>
                <a:cs typeface="Calibri"/>
              </a:rPr>
              <a:t> </a:t>
            </a:r>
            <a:r>
              <a:rPr sz="1100" spc="65" dirty="0">
                <a:latin typeface="Calibri"/>
                <a:cs typeface="Calibri"/>
              </a:rPr>
              <a:t>πολιτικές</a:t>
            </a:r>
            <a:r>
              <a:rPr sz="1100" spc="45" dirty="0">
                <a:latin typeface="Calibri"/>
                <a:cs typeface="Calibri"/>
              </a:rPr>
              <a:t> </a:t>
            </a:r>
            <a:r>
              <a:rPr sz="1100" spc="80" dirty="0">
                <a:latin typeface="Calibri"/>
                <a:cs typeface="Calibri"/>
              </a:rPr>
              <a:t>ασφαλείας</a:t>
            </a:r>
            <a:r>
              <a:rPr sz="1100" spc="55" dirty="0">
                <a:latin typeface="Calibri"/>
                <a:cs typeface="Calibri"/>
              </a:rPr>
              <a:t> </a:t>
            </a:r>
            <a:r>
              <a:rPr sz="1100" spc="90" dirty="0">
                <a:latin typeface="Calibri"/>
                <a:cs typeface="Calibri"/>
              </a:rPr>
              <a:t>DNS</a:t>
            </a:r>
            <a:r>
              <a:rPr sz="1100" spc="45" dirty="0">
                <a:latin typeface="Calibri"/>
                <a:cs typeface="Calibri"/>
              </a:rPr>
              <a:t> </a:t>
            </a:r>
            <a:r>
              <a:rPr sz="1100" spc="80" dirty="0">
                <a:latin typeface="Calibri"/>
                <a:cs typeface="Calibri"/>
              </a:rPr>
              <a:t>μπορούν</a:t>
            </a:r>
            <a:r>
              <a:rPr sz="1100" spc="45" dirty="0">
                <a:latin typeface="Calibri"/>
                <a:cs typeface="Calibri"/>
              </a:rPr>
              <a:t> </a:t>
            </a:r>
            <a:r>
              <a:rPr sz="1100" spc="80" dirty="0">
                <a:latin typeface="Calibri"/>
                <a:cs typeface="Calibri"/>
              </a:rPr>
              <a:t>να</a:t>
            </a:r>
            <a:r>
              <a:rPr sz="1100" spc="50" dirty="0">
                <a:latin typeface="Calibri"/>
                <a:cs typeface="Calibri"/>
              </a:rPr>
              <a:t> </a:t>
            </a:r>
            <a:r>
              <a:rPr sz="1100" spc="75" dirty="0">
                <a:latin typeface="Calibri"/>
                <a:cs typeface="Calibri"/>
              </a:rPr>
              <a:t>χρησιμοποιηθούν</a:t>
            </a:r>
            <a:r>
              <a:rPr sz="1100" spc="45" dirty="0">
                <a:latin typeface="Calibri"/>
                <a:cs typeface="Calibri"/>
              </a:rPr>
              <a:t> </a:t>
            </a:r>
            <a:r>
              <a:rPr sz="1100" spc="70" dirty="0">
                <a:latin typeface="Calibri"/>
                <a:cs typeface="Calibri"/>
              </a:rPr>
              <a:t>για</a:t>
            </a:r>
            <a:r>
              <a:rPr sz="1100" spc="50" dirty="0">
                <a:latin typeface="Calibri"/>
                <a:cs typeface="Calibri"/>
              </a:rPr>
              <a:t> </a:t>
            </a:r>
            <a:r>
              <a:rPr sz="1100" spc="70" dirty="0">
                <a:latin typeface="Calibri"/>
                <a:cs typeface="Calibri"/>
              </a:rPr>
              <a:t>το</a:t>
            </a:r>
            <a:r>
              <a:rPr sz="1100" spc="45" dirty="0">
                <a:latin typeface="Calibri"/>
                <a:cs typeface="Calibri"/>
              </a:rPr>
              <a:t> </a:t>
            </a:r>
            <a:r>
              <a:rPr sz="1100" spc="75" dirty="0">
                <a:latin typeface="Calibri"/>
                <a:cs typeface="Calibri"/>
              </a:rPr>
              <a:t>φιλτράρισμα</a:t>
            </a:r>
            <a:r>
              <a:rPr sz="1100" spc="50" dirty="0">
                <a:latin typeface="Calibri"/>
                <a:cs typeface="Calibri"/>
              </a:rPr>
              <a:t> </a:t>
            </a:r>
            <a:r>
              <a:rPr sz="1100" spc="75" dirty="0">
                <a:latin typeface="Calibri"/>
                <a:cs typeface="Calibri"/>
              </a:rPr>
              <a:t>συγκεκριμένης</a:t>
            </a:r>
            <a:r>
              <a:rPr sz="1100" spc="45" dirty="0">
                <a:latin typeface="Calibri"/>
                <a:cs typeface="Calibri"/>
              </a:rPr>
              <a:t> </a:t>
            </a:r>
            <a:r>
              <a:rPr sz="1100" spc="70" dirty="0">
                <a:latin typeface="Calibri"/>
                <a:cs typeface="Calibri"/>
              </a:rPr>
              <a:t>κίνησης</a:t>
            </a:r>
            <a:r>
              <a:rPr sz="1100" spc="40" dirty="0">
                <a:latin typeface="Calibri"/>
                <a:cs typeface="Calibri"/>
              </a:rPr>
              <a:t> </a:t>
            </a:r>
            <a:r>
              <a:rPr sz="1100" spc="70" dirty="0">
                <a:latin typeface="Calibri"/>
                <a:cs typeface="Calibri"/>
              </a:rPr>
              <a:t>και</a:t>
            </a:r>
            <a:r>
              <a:rPr sz="1100" spc="50" dirty="0">
                <a:latin typeface="Calibri"/>
                <a:cs typeface="Calibri"/>
              </a:rPr>
              <a:t> </a:t>
            </a:r>
            <a:r>
              <a:rPr sz="1100" spc="70" dirty="0">
                <a:latin typeface="Calibri"/>
                <a:cs typeface="Calibri"/>
              </a:rPr>
              <a:t>τον</a:t>
            </a:r>
            <a:r>
              <a:rPr sz="1100" spc="45" dirty="0">
                <a:latin typeface="Calibri"/>
                <a:cs typeface="Calibri"/>
              </a:rPr>
              <a:t> </a:t>
            </a:r>
            <a:r>
              <a:rPr sz="1100" spc="75" dirty="0">
                <a:latin typeface="Calibri"/>
                <a:cs typeface="Calibri"/>
              </a:rPr>
              <a:t>αποκλεισμό</a:t>
            </a:r>
            <a:r>
              <a:rPr sz="1100" spc="45" dirty="0">
                <a:latin typeface="Calibri"/>
                <a:cs typeface="Calibri"/>
              </a:rPr>
              <a:t> </a:t>
            </a:r>
            <a:r>
              <a:rPr sz="1100" spc="80" dirty="0">
                <a:latin typeface="Calibri"/>
                <a:cs typeface="Calibri"/>
              </a:rPr>
              <a:t>κακόβουλης</a:t>
            </a:r>
            <a:r>
              <a:rPr sz="1100" spc="50" dirty="0">
                <a:latin typeface="Calibri"/>
                <a:cs typeface="Calibri"/>
              </a:rPr>
              <a:t> </a:t>
            </a:r>
            <a:r>
              <a:rPr sz="1100" spc="65" dirty="0">
                <a:latin typeface="Calibri"/>
                <a:cs typeface="Calibri"/>
              </a:rPr>
              <a:t>κίνησης, </a:t>
            </a:r>
            <a:r>
              <a:rPr sz="1100" spc="-235" dirty="0">
                <a:latin typeface="Calibri"/>
                <a:cs typeface="Calibri"/>
              </a:rPr>
              <a:t> </a:t>
            </a:r>
            <a:r>
              <a:rPr sz="1100" spc="85" dirty="0">
                <a:latin typeface="Calibri"/>
                <a:cs typeface="Calibri"/>
              </a:rPr>
              <a:t>καθώς</a:t>
            </a:r>
            <a:r>
              <a:rPr sz="1100" spc="35" dirty="0">
                <a:latin typeface="Calibri"/>
                <a:cs typeface="Calibri"/>
              </a:rPr>
              <a:t> </a:t>
            </a:r>
            <a:r>
              <a:rPr sz="1100" spc="75" dirty="0">
                <a:latin typeface="Calibri"/>
                <a:cs typeface="Calibri"/>
              </a:rPr>
              <a:t>μπορεί</a:t>
            </a:r>
            <a:r>
              <a:rPr sz="1100" spc="40" dirty="0">
                <a:latin typeface="Calibri"/>
                <a:cs typeface="Calibri"/>
              </a:rPr>
              <a:t> </a:t>
            </a:r>
            <a:r>
              <a:rPr sz="1100" spc="80" dirty="0">
                <a:latin typeface="Calibri"/>
                <a:cs typeface="Calibri"/>
              </a:rPr>
              <a:t>να</a:t>
            </a:r>
            <a:r>
              <a:rPr sz="1100" spc="35" dirty="0">
                <a:latin typeface="Calibri"/>
                <a:cs typeface="Calibri"/>
              </a:rPr>
              <a:t> </a:t>
            </a:r>
            <a:r>
              <a:rPr sz="1100" spc="75" dirty="0">
                <a:latin typeface="Calibri"/>
                <a:cs typeface="Calibri"/>
              </a:rPr>
              <a:t>εμποδίσουν</a:t>
            </a:r>
            <a:r>
              <a:rPr sz="1100" spc="35" dirty="0">
                <a:latin typeface="Calibri"/>
                <a:cs typeface="Calibri"/>
              </a:rPr>
              <a:t> </a:t>
            </a:r>
            <a:r>
              <a:rPr sz="1100" spc="75" dirty="0">
                <a:latin typeface="Calibri"/>
                <a:cs typeface="Calibri"/>
              </a:rPr>
              <a:t>τους</a:t>
            </a:r>
            <a:r>
              <a:rPr sz="1100" spc="30" dirty="0">
                <a:latin typeface="Calibri"/>
                <a:cs typeface="Calibri"/>
              </a:rPr>
              <a:t> </a:t>
            </a:r>
            <a:r>
              <a:rPr sz="1100" spc="70" dirty="0">
                <a:latin typeface="Calibri"/>
                <a:cs typeface="Calibri"/>
              </a:rPr>
              <a:t>χρήστες</a:t>
            </a:r>
            <a:r>
              <a:rPr sz="1100" spc="40" dirty="0">
                <a:latin typeface="Calibri"/>
                <a:cs typeface="Calibri"/>
              </a:rPr>
              <a:t> </a:t>
            </a:r>
            <a:r>
              <a:rPr sz="1100" spc="80" dirty="0">
                <a:latin typeface="Calibri"/>
                <a:cs typeface="Calibri"/>
              </a:rPr>
              <a:t>να</a:t>
            </a:r>
            <a:r>
              <a:rPr sz="1100" spc="35" dirty="0">
                <a:latin typeface="Calibri"/>
                <a:cs typeface="Calibri"/>
              </a:rPr>
              <a:t> </a:t>
            </a:r>
            <a:r>
              <a:rPr sz="1100" spc="80" dirty="0">
                <a:latin typeface="Calibri"/>
                <a:cs typeface="Calibri"/>
              </a:rPr>
              <a:t>μην</a:t>
            </a:r>
            <a:r>
              <a:rPr sz="1100" spc="40" dirty="0">
                <a:latin typeface="Calibri"/>
                <a:cs typeface="Calibri"/>
              </a:rPr>
              <a:t> </a:t>
            </a:r>
            <a:r>
              <a:rPr sz="1100" spc="75" dirty="0">
                <a:latin typeface="Calibri"/>
                <a:cs typeface="Calibri"/>
              </a:rPr>
              <a:t>έχουν</a:t>
            </a:r>
            <a:r>
              <a:rPr sz="1100" spc="35" dirty="0">
                <a:latin typeface="Calibri"/>
                <a:cs typeface="Calibri"/>
              </a:rPr>
              <a:t> </a:t>
            </a:r>
            <a:r>
              <a:rPr sz="1100" spc="85" dirty="0">
                <a:latin typeface="Calibri"/>
                <a:cs typeface="Calibri"/>
              </a:rPr>
              <a:t>πρόσβαση</a:t>
            </a:r>
            <a:r>
              <a:rPr sz="1100" spc="40" dirty="0">
                <a:latin typeface="Calibri"/>
                <a:cs typeface="Calibri"/>
              </a:rPr>
              <a:t> </a:t>
            </a:r>
            <a:r>
              <a:rPr sz="1100" spc="80" dirty="0">
                <a:latin typeface="Calibri"/>
                <a:cs typeface="Calibri"/>
              </a:rPr>
              <a:t>σε</a:t>
            </a:r>
            <a:r>
              <a:rPr sz="1100" spc="30" dirty="0">
                <a:latin typeface="Calibri"/>
                <a:cs typeface="Calibri"/>
              </a:rPr>
              <a:t> </a:t>
            </a:r>
            <a:r>
              <a:rPr sz="1100" spc="70" dirty="0">
                <a:latin typeface="Calibri"/>
                <a:cs typeface="Calibri"/>
              </a:rPr>
              <a:t>συγκεκριμένες</a:t>
            </a:r>
            <a:r>
              <a:rPr sz="1100" spc="35" dirty="0">
                <a:latin typeface="Calibri"/>
                <a:cs typeface="Calibri"/>
              </a:rPr>
              <a:t> </a:t>
            </a:r>
            <a:r>
              <a:rPr sz="1100" spc="75" dirty="0">
                <a:latin typeface="Calibri"/>
                <a:cs typeface="Calibri"/>
              </a:rPr>
              <a:t>υπηρεσίες</a:t>
            </a:r>
            <a:r>
              <a:rPr sz="1100" spc="30" dirty="0">
                <a:latin typeface="Calibri"/>
                <a:cs typeface="Calibri"/>
              </a:rPr>
              <a:t> </a:t>
            </a:r>
            <a:r>
              <a:rPr sz="1100" spc="70" dirty="0">
                <a:latin typeface="Calibri"/>
                <a:cs typeface="Calibri"/>
              </a:rPr>
              <a:t>ιστού</a:t>
            </a:r>
            <a:r>
              <a:rPr sz="1100" spc="40" dirty="0">
                <a:latin typeface="Calibri"/>
                <a:cs typeface="Calibri"/>
              </a:rPr>
              <a:t> </a:t>
            </a:r>
            <a:r>
              <a:rPr sz="1100" spc="75" dirty="0">
                <a:latin typeface="Calibri"/>
                <a:cs typeface="Calibri"/>
              </a:rPr>
              <a:t>στο</a:t>
            </a:r>
            <a:r>
              <a:rPr sz="1100" spc="35" dirty="0">
                <a:latin typeface="Calibri"/>
                <a:cs typeface="Calibri"/>
              </a:rPr>
              <a:t> </a:t>
            </a:r>
            <a:r>
              <a:rPr sz="1100" spc="60" dirty="0">
                <a:latin typeface="Calibri"/>
                <a:cs typeface="Calibri"/>
              </a:rPr>
              <a:t>Ίντερνετ.</a:t>
            </a:r>
            <a:endParaRPr sz="1100" dirty="0">
              <a:latin typeface="Calibri"/>
              <a:cs typeface="Calibri"/>
            </a:endParaRPr>
          </a:p>
          <a:p>
            <a:pPr>
              <a:lnSpc>
                <a:spcPct val="100000"/>
              </a:lnSpc>
              <a:spcBef>
                <a:spcPts val="30"/>
              </a:spcBef>
              <a:buClr>
                <a:srgbClr val="FFBA00"/>
              </a:buClr>
              <a:buFont typeface="Courier New"/>
              <a:buChar char="o"/>
            </a:pPr>
            <a:endParaRPr sz="900" dirty="0">
              <a:latin typeface="Calibri"/>
              <a:cs typeface="Calibri"/>
            </a:endParaRPr>
          </a:p>
          <a:p>
            <a:pPr marL="330200" marR="5080" indent="-317500">
              <a:lnSpc>
                <a:spcPct val="93300"/>
              </a:lnSpc>
              <a:buClr>
                <a:srgbClr val="FFBA00"/>
              </a:buClr>
              <a:buSzPct val="127272"/>
              <a:buFont typeface="Courier New"/>
              <a:buChar char="o"/>
              <a:tabLst>
                <a:tab pos="329565" algn="l"/>
                <a:tab pos="330200" algn="l"/>
              </a:tabLst>
            </a:pPr>
            <a:r>
              <a:rPr sz="1100" spc="110" dirty="0">
                <a:latin typeface="Calibri"/>
                <a:cs typeface="Calibri"/>
              </a:rPr>
              <a:t>Μπορεί</a:t>
            </a:r>
            <a:r>
              <a:rPr sz="1100" spc="50" dirty="0">
                <a:latin typeface="Calibri"/>
                <a:cs typeface="Calibri"/>
              </a:rPr>
              <a:t> </a:t>
            </a:r>
            <a:r>
              <a:rPr sz="1100" spc="100" dirty="0">
                <a:latin typeface="Calibri"/>
                <a:cs typeface="Calibri"/>
              </a:rPr>
              <a:t>επίσης</a:t>
            </a:r>
            <a:r>
              <a:rPr sz="1100" spc="50" dirty="0">
                <a:latin typeface="Calibri"/>
                <a:cs typeface="Calibri"/>
              </a:rPr>
              <a:t> </a:t>
            </a:r>
            <a:r>
              <a:rPr sz="1100" spc="110" dirty="0">
                <a:latin typeface="Calibri"/>
                <a:cs typeface="Calibri"/>
              </a:rPr>
              <a:t>να</a:t>
            </a:r>
            <a:r>
              <a:rPr sz="1100" spc="55" dirty="0">
                <a:latin typeface="Calibri"/>
                <a:cs typeface="Calibri"/>
              </a:rPr>
              <a:t> </a:t>
            </a:r>
            <a:r>
              <a:rPr sz="1100" spc="95" dirty="0">
                <a:latin typeface="Calibri"/>
                <a:cs typeface="Calibri"/>
              </a:rPr>
              <a:t>λειτουργήσει</a:t>
            </a:r>
            <a:r>
              <a:rPr sz="1100" spc="50" dirty="0">
                <a:latin typeface="Calibri"/>
                <a:cs typeface="Calibri"/>
              </a:rPr>
              <a:t> </a:t>
            </a:r>
            <a:r>
              <a:rPr sz="1100" spc="120" dirty="0">
                <a:latin typeface="Calibri"/>
                <a:cs typeface="Calibri"/>
              </a:rPr>
              <a:t>ως</a:t>
            </a:r>
            <a:r>
              <a:rPr sz="1100" spc="50" dirty="0">
                <a:latin typeface="Calibri"/>
                <a:cs typeface="Calibri"/>
              </a:rPr>
              <a:t> </a:t>
            </a:r>
            <a:r>
              <a:rPr sz="1100" spc="100" dirty="0">
                <a:latin typeface="Calibri"/>
                <a:cs typeface="Calibri"/>
              </a:rPr>
              <a:t>μηχανισμός</a:t>
            </a:r>
            <a:r>
              <a:rPr sz="1100" spc="50" dirty="0">
                <a:latin typeface="Calibri"/>
                <a:cs typeface="Calibri"/>
              </a:rPr>
              <a:t> </a:t>
            </a:r>
            <a:r>
              <a:rPr sz="1100" spc="114" dirty="0">
                <a:latin typeface="Calibri"/>
                <a:cs typeface="Calibri"/>
              </a:rPr>
              <a:t>απομόνωσης</a:t>
            </a:r>
            <a:r>
              <a:rPr sz="1100" spc="55" dirty="0">
                <a:latin typeface="Calibri"/>
                <a:cs typeface="Calibri"/>
              </a:rPr>
              <a:t> </a:t>
            </a:r>
            <a:r>
              <a:rPr sz="1100" spc="90" dirty="0">
                <a:latin typeface="Calibri"/>
                <a:cs typeface="Calibri"/>
              </a:rPr>
              <a:t>για</a:t>
            </a:r>
            <a:r>
              <a:rPr sz="1100" spc="55" dirty="0">
                <a:latin typeface="Calibri"/>
                <a:cs typeface="Calibri"/>
              </a:rPr>
              <a:t> </a:t>
            </a:r>
            <a:r>
              <a:rPr sz="1100" spc="100" dirty="0">
                <a:latin typeface="Calibri"/>
                <a:cs typeface="Calibri"/>
              </a:rPr>
              <a:t>υπηρεσίες</a:t>
            </a:r>
            <a:r>
              <a:rPr sz="1100" spc="50" dirty="0">
                <a:latin typeface="Calibri"/>
                <a:cs typeface="Calibri"/>
              </a:rPr>
              <a:t> </a:t>
            </a:r>
            <a:r>
              <a:rPr sz="1100" spc="95" dirty="0">
                <a:latin typeface="Calibri"/>
                <a:cs typeface="Calibri"/>
              </a:rPr>
              <a:t>ιστού</a:t>
            </a:r>
            <a:r>
              <a:rPr sz="1100" spc="50" dirty="0">
                <a:latin typeface="Calibri"/>
                <a:cs typeface="Calibri"/>
              </a:rPr>
              <a:t> </a:t>
            </a:r>
            <a:r>
              <a:rPr sz="1100" spc="90" dirty="0">
                <a:latin typeface="Calibri"/>
                <a:cs typeface="Calibri"/>
              </a:rPr>
              <a:t>και</a:t>
            </a:r>
            <a:r>
              <a:rPr sz="1100" spc="55" dirty="0">
                <a:latin typeface="Calibri"/>
                <a:cs typeface="Calibri"/>
              </a:rPr>
              <a:t> </a:t>
            </a:r>
            <a:r>
              <a:rPr sz="1100" spc="100" dirty="0">
                <a:latin typeface="Calibri"/>
                <a:cs typeface="Calibri"/>
              </a:rPr>
              <a:t>εσωτερικές</a:t>
            </a:r>
            <a:r>
              <a:rPr sz="1100" spc="45" dirty="0">
                <a:latin typeface="Calibri"/>
                <a:cs typeface="Calibri"/>
              </a:rPr>
              <a:t> </a:t>
            </a:r>
            <a:r>
              <a:rPr sz="1100" spc="110" dirty="0">
                <a:latin typeface="Calibri"/>
                <a:cs typeface="Calibri"/>
              </a:rPr>
              <a:t>υποδομές</a:t>
            </a:r>
            <a:r>
              <a:rPr sz="1100" spc="50" dirty="0">
                <a:latin typeface="Calibri"/>
                <a:cs typeface="Calibri"/>
              </a:rPr>
              <a:t> </a:t>
            </a:r>
            <a:r>
              <a:rPr sz="1100" spc="114" dirty="0">
                <a:latin typeface="Calibri"/>
                <a:cs typeface="Calibri"/>
              </a:rPr>
              <a:t>που</a:t>
            </a:r>
            <a:r>
              <a:rPr sz="1100" spc="55" dirty="0">
                <a:latin typeface="Calibri"/>
                <a:cs typeface="Calibri"/>
              </a:rPr>
              <a:t> </a:t>
            </a:r>
            <a:r>
              <a:rPr sz="1100" spc="95" dirty="0">
                <a:latin typeface="Calibri"/>
                <a:cs typeface="Calibri"/>
              </a:rPr>
              <a:t>ενδέχεται</a:t>
            </a:r>
            <a:r>
              <a:rPr sz="1100" spc="45" dirty="0">
                <a:latin typeface="Calibri"/>
                <a:cs typeface="Calibri"/>
              </a:rPr>
              <a:t> </a:t>
            </a:r>
            <a:r>
              <a:rPr sz="1100" spc="110" dirty="0">
                <a:latin typeface="Calibri"/>
                <a:cs typeface="Calibri"/>
              </a:rPr>
              <a:t>να</a:t>
            </a:r>
            <a:r>
              <a:rPr sz="1100" spc="55" dirty="0">
                <a:latin typeface="Calibri"/>
                <a:cs typeface="Calibri"/>
              </a:rPr>
              <a:t> </a:t>
            </a:r>
            <a:r>
              <a:rPr sz="1100" spc="105" dirty="0">
                <a:latin typeface="Calibri"/>
                <a:cs typeface="Calibri"/>
              </a:rPr>
              <a:t>έχουν</a:t>
            </a:r>
            <a:r>
              <a:rPr sz="1100" spc="50" dirty="0">
                <a:latin typeface="Calibri"/>
                <a:cs typeface="Calibri"/>
              </a:rPr>
              <a:t> </a:t>
            </a:r>
            <a:r>
              <a:rPr sz="1100" spc="114" dirty="0">
                <a:latin typeface="Calibri"/>
                <a:cs typeface="Calibri"/>
              </a:rPr>
              <a:t>πρόσβαση </a:t>
            </a:r>
            <a:r>
              <a:rPr sz="1100" spc="-235" dirty="0">
                <a:latin typeface="Calibri"/>
                <a:cs typeface="Calibri"/>
              </a:rPr>
              <a:t> </a:t>
            </a:r>
            <a:r>
              <a:rPr sz="1100" spc="105" dirty="0">
                <a:latin typeface="Calibri"/>
                <a:cs typeface="Calibri"/>
              </a:rPr>
              <a:t>σε</a:t>
            </a:r>
            <a:r>
              <a:rPr sz="1100" spc="40" dirty="0">
                <a:latin typeface="Calibri"/>
                <a:cs typeface="Calibri"/>
              </a:rPr>
              <a:t> </a:t>
            </a:r>
            <a:r>
              <a:rPr sz="1100" spc="95" dirty="0">
                <a:latin typeface="Calibri"/>
                <a:cs typeface="Calibri"/>
              </a:rPr>
              <a:t>κρίσιμα</a:t>
            </a:r>
            <a:r>
              <a:rPr sz="1100" spc="50" dirty="0">
                <a:latin typeface="Calibri"/>
                <a:cs typeface="Calibri"/>
              </a:rPr>
              <a:t> </a:t>
            </a:r>
            <a:r>
              <a:rPr sz="1100" spc="90" dirty="0">
                <a:latin typeface="Calibri"/>
                <a:cs typeface="Calibri"/>
              </a:rPr>
              <a:t>και</a:t>
            </a:r>
            <a:r>
              <a:rPr sz="1100" spc="50" dirty="0">
                <a:latin typeface="Calibri"/>
                <a:cs typeface="Calibri"/>
              </a:rPr>
              <a:t> </a:t>
            </a:r>
            <a:r>
              <a:rPr sz="1100" spc="105" dirty="0">
                <a:latin typeface="Calibri"/>
                <a:cs typeface="Calibri"/>
              </a:rPr>
              <a:t>ευαίσθητα</a:t>
            </a:r>
            <a:r>
              <a:rPr sz="1100" spc="45" dirty="0">
                <a:latin typeface="Calibri"/>
                <a:cs typeface="Calibri"/>
              </a:rPr>
              <a:t> </a:t>
            </a:r>
            <a:r>
              <a:rPr sz="1100" spc="100" dirty="0">
                <a:latin typeface="Calibri"/>
                <a:cs typeface="Calibri"/>
              </a:rPr>
              <a:t>δεδομένα.</a:t>
            </a:r>
            <a:endParaRPr sz="1100" dirty="0">
              <a:latin typeface="Calibri"/>
              <a:cs typeface="Calibri"/>
            </a:endParaRPr>
          </a:p>
          <a:p>
            <a:pPr>
              <a:lnSpc>
                <a:spcPct val="100000"/>
              </a:lnSpc>
              <a:spcBef>
                <a:spcPts val="25"/>
              </a:spcBef>
              <a:buClr>
                <a:srgbClr val="FFBA00"/>
              </a:buClr>
              <a:buFont typeface="Courier New"/>
              <a:buChar char="o"/>
            </a:pPr>
            <a:endParaRPr sz="900" dirty="0">
              <a:latin typeface="Calibri"/>
              <a:cs typeface="Calibri"/>
            </a:endParaRPr>
          </a:p>
          <a:p>
            <a:pPr marL="330200" marR="182880" indent="-317500">
              <a:lnSpc>
                <a:spcPct val="93300"/>
              </a:lnSpc>
              <a:spcBef>
                <a:spcPts val="5"/>
              </a:spcBef>
              <a:buClr>
                <a:srgbClr val="FFBA00"/>
              </a:buClr>
              <a:buSzPct val="127272"/>
              <a:buFont typeface="Courier New"/>
              <a:buChar char="o"/>
              <a:tabLst>
                <a:tab pos="329565" algn="l"/>
                <a:tab pos="330200" algn="l"/>
              </a:tabLst>
            </a:pPr>
            <a:r>
              <a:rPr sz="1100" spc="110" dirty="0">
                <a:latin typeface="Calibri"/>
                <a:cs typeface="Calibri"/>
              </a:rPr>
              <a:t>Το</a:t>
            </a:r>
            <a:r>
              <a:rPr sz="1100" spc="50" dirty="0">
                <a:latin typeface="Calibri"/>
                <a:cs typeface="Calibri"/>
              </a:rPr>
              <a:t> </a:t>
            </a:r>
            <a:r>
              <a:rPr sz="1100" spc="125" dirty="0">
                <a:latin typeface="Calibri"/>
                <a:cs typeface="Calibri"/>
              </a:rPr>
              <a:t>DNS</a:t>
            </a:r>
            <a:r>
              <a:rPr sz="1100" spc="50" dirty="0">
                <a:latin typeface="Calibri"/>
                <a:cs typeface="Calibri"/>
              </a:rPr>
              <a:t> </a:t>
            </a:r>
            <a:r>
              <a:rPr sz="1100" spc="100" dirty="0">
                <a:latin typeface="Calibri"/>
                <a:cs typeface="Calibri"/>
              </a:rPr>
              <a:t>μπορεί</a:t>
            </a:r>
            <a:r>
              <a:rPr sz="1100" spc="50" dirty="0">
                <a:latin typeface="Calibri"/>
                <a:cs typeface="Calibri"/>
              </a:rPr>
              <a:t> </a:t>
            </a:r>
            <a:r>
              <a:rPr sz="1100" spc="110" dirty="0">
                <a:latin typeface="Calibri"/>
                <a:cs typeface="Calibri"/>
              </a:rPr>
              <a:t>να</a:t>
            </a:r>
            <a:r>
              <a:rPr sz="1100" spc="55" dirty="0">
                <a:latin typeface="Calibri"/>
                <a:cs typeface="Calibri"/>
              </a:rPr>
              <a:t> </a:t>
            </a:r>
            <a:r>
              <a:rPr sz="1100" spc="100" dirty="0">
                <a:latin typeface="Calibri"/>
                <a:cs typeface="Calibri"/>
              </a:rPr>
              <a:t>αποτελέσει</a:t>
            </a:r>
            <a:r>
              <a:rPr sz="1100" spc="50" dirty="0">
                <a:latin typeface="Calibri"/>
                <a:cs typeface="Calibri"/>
              </a:rPr>
              <a:t> </a:t>
            </a:r>
            <a:r>
              <a:rPr sz="1100" spc="110" dirty="0">
                <a:latin typeface="Calibri"/>
                <a:cs typeface="Calibri"/>
              </a:rPr>
              <a:t>πηγή</a:t>
            </a:r>
            <a:r>
              <a:rPr sz="1100" spc="50" dirty="0">
                <a:latin typeface="Calibri"/>
                <a:cs typeface="Calibri"/>
              </a:rPr>
              <a:t> </a:t>
            </a:r>
            <a:r>
              <a:rPr sz="1100" spc="105" dirty="0">
                <a:latin typeface="Calibri"/>
                <a:cs typeface="Calibri"/>
              </a:rPr>
              <a:t>επιθέσεων</a:t>
            </a:r>
            <a:r>
              <a:rPr sz="1100" spc="40" dirty="0">
                <a:latin typeface="Calibri"/>
                <a:cs typeface="Calibri"/>
              </a:rPr>
              <a:t> </a:t>
            </a:r>
            <a:r>
              <a:rPr sz="1100" spc="120" dirty="0">
                <a:latin typeface="Calibri"/>
                <a:cs typeface="Calibri"/>
              </a:rPr>
              <a:t>όπως</a:t>
            </a:r>
            <a:r>
              <a:rPr sz="1100" spc="50" dirty="0">
                <a:latin typeface="Calibri"/>
                <a:cs typeface="Calibri"/>
              </a:rPr>
              <a:t> </a:t>
            </a:r>
            <a:r>
              <a:rPr sz="1100" spc="105" dirty="0">
                <a:latin typeface="Calibri"/>
                <a:cs typeface="Calibri"/>
              </a:rPr>
              <a:t>DDoS,</a:t>
            </a:r>
            <a:r>
              <a:rPr sz="1100" spc="55" dirty="0">
                <a:latin typeface="Calibri"/>
                <a:cs typeface="Calibri"/>
              </a:rPr>
              <a:t> </a:t>
            </a:r>
            <a:r>
              <a:rPr sz="1100" spc="130" dirty="0">
                <a:latin typeface="Calibri"/>
                <a:cs typeface="Calibri"/>
              </a:rPr>
              <a:t>SPAM</a:t>
            </a:r>
            <a:r>
              <a:rPr sz="1100" spc="50" dirty="0">
                <a:latin typeface="Calibri"/>
                <a:cs typeface="Calibri"/>
              </a:rPr>
              <a:t> </a:t>
            </a:r>
            <a:r>
              <a:rPr sz="1100" spc="55" dirty="0">
                <a:latin typeface="Calibri"/>
                <a:cs typeface="Calibri"/>
              </a:rPr>
              <a:t>,</a:t>
            </a:r>
            <a:r>
              <a:rPr sz="1100" spc="50" dirty="0">
                <a:latin typeface="Calibri"/>
                <a:cs typeface="Calibri"/>
              </a:rPr>
              <a:t> </a:t>
            </a:r>
            <a:r>
              <a:rPr sz="1100" spc="125" dirty="0">
                <a:latin typeface="Calibri"/>
                <a:cs typeface="Calibri"/>
              </a:rPr>
              <a:t>DNS</a:t>
            </a:r>
            <a:r>
              <a:rPr sz="1100" spc="50" dirty="0">
                <a:latin typeface="Calibri"/>
                <a:cs typeface="Calibri"/>
              </a:rPr>
              <a:t> </a:t>
            </a:r>
            <a:r>
              <a:rPr sz="1100" spc="90" dirty="0">
                <a:latin typeface="Calibri"/>
                <a:cs typeface="Calibri"/>
              </a:rPr>
              <a:t>Amplification</a:t>
            </a:r>
            <a:r>
              <a:rPr sz="1100" spc="50" dirty="0">
                <a:latin typeface="Calibri"/>
                <a:cs typeface="Calibri"/>
              </a:rPr>
              <a:t> </a:t>
            </a:r>
            <a:r>
              <a:rPr sz="1100" spc="85" dirty="0">
                <a:latin typeface="Calibri"/>
                <a:cs typeface="Calibri"/>
              </a:rPr>
              <a:t>Attacks.</a:t>
            </a:r>
            <a:r>
              <a:rPr sz="1100" spc="45" dirty="0">
                <a:latin typeface="Calibri"/>
                <a:cs typeface="Calibri"/>
              </a:rPr>
              <a:t> </a:t>
            </a:r>
            <a:r>
              <a:rPr sz="1100" spc="140" dirty="0">
                <a:latin typeface="Calibri"/>
                <a:cs typeface="Calibri"/>
              </a:rPr>
              <a:t>Με</a:t>
            </a:r>
            <a:r>
              <a:rPr sz="1100" spc="50" dirty="0">
                <a:latin typeface="Calibri"/>
                <a:cs typeface="Calibri"/>
              </a:rPr>
              <a:t> </a:t>
            </a:r>
            <a:r>
              <a:rPr sz="1100" spc="100" dirty="0">
                <a:latin typeface="Calibri"/>
                <a:cs typeface="Calibri"/>
              </a:rPr>
              <a:t>την</a:t>
            </a:r>
            <a:r>
              <a:rPr sz="1100" spc="50" dirty="0">
                <a:latin typeface="Calibri"/>
                <a:cs typeface="Calibri"/>
              </a:rPr>
              <a:t> </a:t>
            </a:r>
            <a:r>
              <a:rPr sz="1100" spc="110" dirty="0">
                <a:latin typeface="Calibri"/>
                <a:cs typeface="Calibri"/>
              </a:rPr>
              <a:t>εκμάθηση</a:t>
            </a:r>
            <a:r>
              <a:rPr sz="1100" spc="50" dirty="0">
                <a:latin typeface="Calibri"/>
                <a:cs typeface="Calibri"/>
              </a:rPr>
              <a:t> </a:t>
            </a:r>
            <a:r>
              <a:rPr sz="1100" spc="110" dirty="0">
                <a:latin typeface="Calibri"/>
                <a:cs typeface="Calibri"/>
              </a:rPr>
              <a:t>των</a:t>
            </a:r>
            <a:r>
              <a:rPr sz="1100" spc="50" dirty="0">
                <a:latin typeface="Calibri"/>
                <a:cs typeface="Calibri"/>
              </a:rPr>
              <a:t> </a:t>
            </a:r>
            <a:r>
              <a:rPr sz="1100" spc="105" dirty="0">
                <a:latin typeface="Calibri"/>
                <a:cs typeface="Calibri"/>
              </a:rPr>
              <a:t>βασικών</a:t>
            </a:r>
            <a:r>
              <a:rPr sz="1100" spc="55" dirty="0">
                <a:latin typeface="Calibri"/>
                <a:cs typeface="Calibri"/>
              </a:rPr>
              <a:t> </a:t>
            </a:r>
            <a:r>
              <a:rPr sz="1100" spc="110" dirty="0">
                <a:latin typeface="Calibri"/>
                <a:cs typeface="Calibri"/>
              </a:rPr>
              <a:t>αρχών</a:t>
            </a:r>
            <a:r>
              <a:rPr sz="1100" spc="50" dirty="0">
                <a:latin typeface="Calibri"/>
                <a:cs typeface="Calibri"/>
              </a:rPr>
              <a:t> </a:t>
            </a:r>
            <a:r>
              <a:rPr sz="1100" spc="90" dirty="0">
                <a:latin typeface="Calibri"/>
                <a:cs typeface="Calibri"/>
              </a:rPr>
              <a:t>και</a:t>
            </a:r>
            <a:r>
              <a:rPr sz="1100" spc="55" dirty="0">
                <a:latin typeface="Calibri"/>
                <a:cs typeface="Calibri"/>
              </a:rPr>
              <a:t> </a:t>
            </a:r>
            <a:r>
              <a:rPr sz="1100" spc="110" dirty="0">
                <a:latin typeface="Calibri"/>
                <a:cs typeface="Calibri"/>
              </a:rPr>
              <a:t>των </a:t>
            </a:r>
            <a:r>
              <a:rPr sz="1100" spc="-229" dirty="0">
                <a:latin typeface="Calibri"/>
                <a:cs typeface="Calibri"/>
              </a:rPr>
              <a:t> </a:t>
            </a:r>
            <a:r>
              <a:rPr sz="1100" spc="105" dirty="0">
                <a:latin typeface="Calibri"/>
                <a:cs typeface="Calibri"/>
              </a:rPr>
              <a:t>εσωτερικών</a:t>
            </a:r>
            <a:r>
              <a:rPr sz="1100" spc="45" dirty="0">
                <a:latin typeface="Calibri"/>
                <a:cs typeface="Calibri"/>
              </a:rPr>
              <a:t> </a:t>
            </a:r>
            <a:r>
              <a:rPr sz="1100" spc="95" dirty="0">
                <a:latin typeface="Calibri"/>
                <a:cs typeface="Calibri"/>
              </a:rPr>
              <a:t>λειτουργιών</a:t>
            </a:r>
            <a:r>
              <a:rPr sz="1100" spc="50" dirty="0">
                <a:latin typeface="Calibri"/>
                <a:cs typeface="Calibri"/>
              </a:rPr>
              <a:t> </a:t>
            </a:r>
            <a:r>
              <a:rPr sz="1100" spc="95" dirty="0">
                <a:latin typeface="Calibri"/>
                <a:cs typeface="Calibri"/>
              </a:rPr>
              <a:t>της</a:t>
            </a:r>
            <a:r>
              <a:rPr sz="1100" spc="50" dirty="0">
                <a:latin typeface="Calibri"/>
                <a:cs typeface="Calibri"/>
              </a:rPr>
              <a:t> </a:t>
            </a:r>
            <a:r>
              <a:rPr sz="1100" spc="105" dirty="0">
                <a:latin typeface="Calibri"/>
                <a:cs typeface="Calibri"/>
              </a:rPr>
              <a:t>ασφάλειας</a:t>
            </a:r>
            <a:r>
              <a:rPr sz="1100" spc="65" dirty="0">
                <a:latin typeface="Calibri"/>
                <a:cs typeface="Calibri"/>
              </a:rPr>
              <a:t> </a:t>
            </a:r>
            <a:r>
              <a:rPr sz="1100" spc="105" dirty="0">
                <a:latin typeface="Calibri"/>
                <a:cs typeface="Calibri"/>
              </a:rPr>
              <a:t>DNS,</a:t>
            </a:r>
            <a:r>
              <a:rPr sz="1100" spc="50" dirty="0">
                <a:latin typeface="Calibri"/>
                <a:cs typeface="Calibri"/>
              </a:rPr>
              <a:t> </a:t>
            </a:r>
            <a:r>
              <a:rPr sz="1100" spc="85" dirty="0">
                <a:latin typeface="Calibri"/>
                <a:cs typeface="Calibri"/>
              </a:rPr>
              <a:t>οι</a:t>
            </a:r>
            <a:r>
              <a:rPr sz="1100" spc="60" dirty="0">
                <a:latin typeface="Calibri"/>
                <a:cs typeface="Calibri"/>
              </a:rPr>
              <a:t> </a:t>
            </a:r>
            <a:r>
              <a:rPr sz="1100" spc="105" dirty="0">
                <a:latin typeface="Calibri"/>
                <a:cs typeface="Calibri"/>
              </a:rPr>
              <a:t>εμπειρογνώμονες</a:t>
            </a:r>
            <a:r>
              <a:rPr sz="1100" spc="45" dirty="0">
                <a:latin typeface="Calibri"/>
                <a:cs typeface="Calibri"/>
              </a:rPr>
              <a:t> </a:t>
            </a:r>
            <a:r>
              <a:rPr sz="1100" spc="105" dirty="0">
                <a:latin typeface="Calibri"/>
                <a:cs typeface="Calibri"/>
              </a:rPr>
              <a:t>κυβερνοασφάλειας</a:t>
            </a:r>
            <a:r>
              <a:rPr sz="1100" spc="55" dirty="0">
                <a:latin typeface="Calibri"/>
                <a:cs typeface="Calibri"/>
              </a:rPr>
              <a:t> </a:t>
            </a:r>
            <a:r>
              <a:rPr sz="1100" spc="110" dirty="0">
                <a:latin typeface="Calibri"/>
                <a:cs typeface="Calibri"/>
              </a:rPr>
              <a:t>μπορούν</a:t>
            </a:r>
            <a:r>
              <a:rPr sz="1100" spc="55" dirty="0">
                <a:latin typeface="Calibri"/>
                <a:cs typeface="Calibri"/>
              </a:rPr>
              <a:t> </a:t>
            </a:r>
            <a:r>
              <a:rPr sz="1100" spc="110" dirty="0">
                <a:latin typeface="Calibri"/>
                <a:cs typeface="Calibri"/>
              </a:rPr>
              <a:t>να</a:t>
            </a:r>
            <a:r>
              <a:rPr sz="1100" spc="55" dirty="0">
                <a:latin typeface="Calibri"/>
                <a:cs typeface="Calibri"/>
              </a:rPr>
              <a:t> </a:t>
            </a:r>
            <a:r>
              <a:rPr sz="1100" spc="110" dirty="0">
                <a:latin typeface="Calibri"/>
                <a:cs typeface="Calibri"/>
              </a:rPr>
              <a:t>αποτρέψουν</a:t>
            </a:r>
            <a:r>
              <a:rPr sz="1100" spc="45" dirty="0">
                <a:latin typeface="Calibri"/>
                <a:cs typeface="Calibri"/>
              </a:rPr>
              <a:t> </a:t>
            </a:r>
            <a:r>
              <a:rPr sz="1100" spc="100" dirty="0">
                <a:latin typeface="Calibri"/>
                <a:cs typeface="Calibri"/>
              </a:rPr>
              <a:t>αυτές</a:t>
            </a:r>
            <a:r>
              <a:rPr sz="1100" spc="55" dirty="0">
                <a:latin typeface="Calibri"/>
                <a:cs typeface="Calibri"/>
              </a:rPr>
              <a:t> </a:t>
            </a:r>
            <a:r>
              <a:rPr sz="1100" spc="75" dirty="0">
                <a:latin typeface="Calibri"/>
                <a:cs typeface="Calibri"/>
              </a:rPr>
              <a:t>τις</a:t>
            </a:r>
            <a:r>
              <a:rPr sz="1100" spc="55" dirty="0">
                <a:latin typeface="Calibri"/>
                <a:cs typeface="Calibri"/>
              </a:rPr>
              <a:t> </a:t>
            </a:r>
            <a:r>
              <a:rPr sz="1100" spc="85" dirty="0">
                <a:latin typeface="Calibri"/>
                <a:cs typeface="Calibri"/>
              </a:rPr>
              <a:t>επιθέσεις.</a:t>
            </a:r>
            <a:endParaRPr sz="1100" dirty="0">
              <a:latin typeface="Calibri"/>
              <a:cs typeface="Calibri"/>
            </a:endParaRPr>
          </a:p>
        </p:txBody>
      </p:sp>
      <p:pic>
        <p:nvPicPr>
          <p:cNvPr id="4" name="object 4"/>
          <p:cNvPicPr/>
          <p:nvPr/>
        </p:nvPicPr>
        <p:blipFill>
          <a:blip r:embed="rId2" cstate="print"/>
          <a:stretch>
            <a:fillRect/>
          </a:stretch>
        </p:blipFill>
        <p:spPr>
          <a:xfrm>
            <a:off x="9102725" y="6019165"/>
            <a:ext cx="1523682" cy="609600"/>
          </a:xfrm>
          <a:prstGeom prst="rect">
            <a:avLst/>
          </a:prstGeom>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4235" y="1131887"/>
            <a:ext cx="5173662" cy="3255962"/>
          </a:xfrm>
          <a:prstGeom prst="rect">
            <a:avLst/>
          </a:prstGeom>
        </p:spPr>
      </p:pic>
      <p:pic>
        <p:nvPicPr>
          <p:cNvPr id="3" name="object 3"/>
          <p:cNvPicPr/>
          <p:nvPr/>
        </p:nvPicPr>
        <p:blipFill>
          <a:blip r:embed="rId3" cstate="print"/>
          <a:stretch>
            <a:fillRect/>
          </a:stretch>
        </p:blipFill>
        <p:spPr>
          <a:xfrm>
            <a:off x="6189979" y="799782"/>
            <a:ext cx="5486717" cy="3587432"/>
          </a:xfrm>
          <a:prstGeom prst="rect">
            <a:avLst/>
          </a:prstGeom>
        </p:spPr>
      </p:pic>
      <p:pic>
        <p:nvPicPr>
          <p:cNvPr id="4" name="object 4"/>
          <p:cNvPicPr/>
          <p:nvPr/>
        </p:nvPicPr>
        <p:blipFill>
          <a:blip r:embed="rId4" cstate="print"/>
          <a:stretch>
            <a:fillRect/>
          </a:stretch>
        </p:blipFill>
        <p:spPr>
          <a:xfrm>
            <a:off x="9234487" y="4532629"/>
            <a:ext cx="1523682" cy="609600"/>
          </a:xfrm>
          <a:prstGeom prst="rect">
            <a:avLst/>
          </a:prstGeom>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469265"/>
            <a:ext cx="7487284" cy="414020"/>
          </a:xfrm>
          <a:prstGeom prst="rect">
            <a:avLst/>
          </a:prstGeom>
        </p:spPr>
        <p:txBody>
          <a:bodyPr vert="horz" wrap="square" lIns="0" tIns="12700" rIns="0" bIns="0" rtlCol="0">
            <a:spAutoFit/>
          </a:bodyPr>
          <a:lstStyle/>
          <a:p>
            <a:pPr marL="12700">
              <a:lnSpc>
                <a:spcPct val="100000"/>
              </a:lnSpc>
              <a:spcBef>
                <a:spcPts val="100"/>
              </a:spcBef>
            </a:pPr>
            <a:r>
              <a:rPr sz="2550" b="1" spc="65" dirty="0">
                <a:latin typeface="Times New Roman"/>
                <a:cs typeface="Times New Roman"/>
              </a:rPr>
              <a:t>4</a:t>
            </a:r>
            <a:r>
              <a:rPr sz="2550" b="1" spc="30" dirty="0">
                <a:latin typeface="Times New Roman"/>
                <a:cs typeface="Times New Roman"/>
              </a:rPr>
              <a:t> </a:t>
            </a:r>
            <a:r>
              <a:rPr sz="2550" b="1" spc="60" dirty="0">
                <a:latin typeface="Calibri"/>
                <a:cs typeface="Calibri"/>
              </a:rPr>
              <a:t>πιο</a:t>
            </a:r>
            <a:r>
              <a:rPr sz="2550" b="1" spc="90" dirty="0">
                <a:latin typeface="Calibri"/>
                <a:cs typeface="Calibri"/>
              </a:rPr>
              <a:t> </a:t>
            </a:r>
            <a:r>
              <a:rPr sz="2550" b="1" spc="50" dirty="0">
                <a:latin typeface="Calibri"/>
                <a:cs typeface="Calibri"/>
              </a:rPr>
              <a:t>κοινές</a:t>
            </a:r>
            <a:r>
              <a:rPr sz="2550" b="1" spc="95" dirty="0">
                <a:latin typeface="Calibri"/>
                <a:cs typeface="Calibri"/>
              </a:rPr>
              <a:t> </a:t>
            </a:r>
            <a:r>
              <a:rPr sz="2550" b="1" spc="55" dirty="0">
                <a:latin typeface="Calibri"/>
                <a:cs typeface="Calibri"/>
              </a:rPr>
              <a:t>επεκτάσεις</a:t>
            </a:r>
            <a:r>
              <a:rPr sz="2550" b="1" spc="95" dirty="0">
                <a:latin typeface="Calibri"/>
                <a:cs typeface="Calibri"/>
              </a:rPr>
              <a:t> </a:t>
            </a:r>
            <a:r>
              <a:rPr sz="2550" b="1" spc="60" dirty="0">
                <a:latin typeface="Calibri"/>
                <a:cs typeface="Calibri"/>
              </a:rPr>
              <a:t>ασφαλείας</a:t>
            </a:r>
            <a:r>
              <a:rPr sz="2550" b="1" spc="95" dirty="0">
                <a:latin typeface="Calibri"/>
                <a:cs typeface="Calibri"/>
              </a:rPr>
              <a:t> </a:t>
            </a:r>
            <a:r>
              <a:rPr sz="2550" b="1" spc="80" dirty="0">
                <a:latin typeface="Times New Roman"/>
                <a:cs typeface="Times New Roman"/>
              </a:rPr>
              <a:t>DNS</a:t>
            </a:r>
            <a:r>
              <a:rPr sz="2550" b="1" spc="30" dirty="0">
                <a:latin typeface="Times New Roman"/>
                <a:cs typeface="Times New Roman"/>
              </a:rPr>
              <a:t> </a:t>
            </a:r>
            <a:r>
              <a:rPr sz="2550" b="1" spc="60" dirty="0">
                <a:latin typeface="Times New Roman"/>
                <a:cs typeface="Times New Roman"/>
              </a:rPr>
              <a:t>(DNSSEC)</a:t>
            </a:r>
            <a:endParaRPr sz="2550">
              <a:latin typeface="Times New Roman"/>
              <a:cs typeface="Times New Roman"/>
            </a:endParaRPr>
          </a:p>
        </p:txBody>
      </p:sp>
      <p:sp>
        <p:nvSpPr>
          <p:cNvPr id="3" name="object 3"/>
          <p:cNvSpPr txBox="1"/>
          <p:nvPr/>
        </p:nvSpPr>
        <p:spPr>
          <a:xfrm>
            <a:off x="923289" y="1761807"/>
            <a:ext cx="9830435" cy="2597785"/>
          </a:xfrm>
          <a:prstGeom prst="rect">
            <a:avLst/>
          </a:prstGeom>
        </p:spPr>
        <p:txBody>
          <a:bodyPr vert="horz" wrap="square" lIns="0" tIns="25400" rIns="0" bIns="0" rtlCol="0">
            <a:spAutoFit/>
          </a:bodyPr>
          <a:lstStyle/>
          <a:p>
            <a:pPr marL="330200" marR="5080" indent="-317500">
              <a:lnSpc>
                <a:spcPct val="95200"/>
              </a:lnSpc>
              <a:spcBef>
                <a:spcPts val="200"/>
              </a:spcBef>
              <a:buClr>
                <a:srgbClr val="FFBA00"/>
              </a:buClr>
              <a:buSzPct val="128571"/>
              <a:buAutoNum type="arabicPeriod"/>
              <a:tabLst>
                <a:tab pos="328295" algn="l"/>
                <a:tab pos="328930" algn="l"/>
              </a:tabLst>
            </a:pPr>
            <a:r>
              <a:rPr sz="1400" spc="135" dirty="0">
                <a:latin typeface="Calibri"/>
                <a:cs typeface="Calibri"/>
              </a:rPr>
              <a:t>Κρυπτογραφική</a:t>
            </a:r>
            <a:r>
              <a:rPr sz="1400" spc="70" dirty="0">
                <a:latin typeface="Calibri"/>
                <a:cs typeface="Calibri"/>
              </a:rPr>
              <a:t> </a:t>
            </a:r>
            <a:r>
              <a:rPr sz="1400" spc="130" dirty="0">
                <a:latin typeface="Calibri"/>
                <a:cs typeface="Calibri"/>
              </a:rPr>
              <a:t>ταυτοποίηση</a:t>
            </a:r>
            <a:r>
              <a:rPr sz="1400" spc="75" dirty="0">
                <a:latin typeface="Calibri"/>
                <a:cs typeface="Calibri"/>
              </a:rPr>
              <a:t> </a:t>
            </a:r>
            <a:r>
              <a:rPr sz="1400" spc="130" dirty="0">
                <a:latin typeface="Calibri"/>
                <a:cs typeface="Calibri"/>
              </a:rPr>
              <a:t>χρήστη</a:t>
            </a:r>
            <a:r>
              <a:rPr sz="1400" spc="70" dirty="0">
                <a:latin typeface="Calibri"/>
                <a:cs typeface="Calibri"/>
              </a:rPr>
              <a:t> </a:t>
            </a:r>
            <a:r>
              <a:rPr sz="1400" spc="120" dirty="0">
                <a:latin typeface="Calibri"/>
                <a:cs typeface="Calibri"/>
              </a:rPr>
              <a:t>για</a:t>
            </a:r>
            <a:r>
              <a:rPr sz="1400" spc="70" dirty="0">
                <a:latin typeface="Calibri"/>
                <a:cs typeface="Calibri"/>
              </a:rPr>
              <a:t> </a:t>
            </a:r>
            <a:r>
              <a:rPr sz="1400" spc="140" dirty="0">
                <a:latin typeface="Calibri"/>
                <a:cs typeface="Calibri"/>
              </a:rPr>
              <a:t>δεδομένα</a:t>
            </a:r>
            <a:r>
              <a:rPr sz="1400" spc="65" dirty="0">
                <a:latin typeface="Calibri"/>
                <a:cs typeface="Calibri"/>
              </a:rPr>
              <a:t> </a:t>
            </a:r>
            <a:r>
              <a:rPr sz="1400" spc="135" dirty="0">
                <a:latin typeface="Calibri"/>
                <a:cs typeface="Calibri"/>
              </a:rPr>
              <a:t>DNS,</a:t>
            </a:r>
            <a:r>
              <a:rPr sz="1400" spc="70" dirty="0">
                <a:latin typeface="Calibri"/>
                <a:cs typeface="Calibri"/>
              </a:rPr>
              <a:t> </a:t>
            </a:r>
            <a:r>
              <a:rPr sz="1400" spc="150" dirty="0">
                <a:latin typeface="Calibri"/>
                <a:cs typeface="Calibri"/>
              </a:rPr>
              <a:t>η</a:t>
            </a:r>
            <a:r>
              <a:rPr sz="1400" spc="65" dirty="0">
                <a:latin typeface="Calibri"/>
                <a:cs typeface="Calibri"/>
              </a:rPr>
              <a:t> </a:t>
            </a:r>
            <a:r>
              <a:rPr sz="1400" spc="135" dirty="0">
                <a:latin typeface="Calibri"/>
                <a:cs typeface="Calibri"/>
              </a:rPr>
              <a:t>οποία</a:t>
            </a:r>
            <a:r>
              <a:rPr sz="1400" spc="70" dirty="0">
                <a:latin typeface="Calibri"/>
                <a:cs typeface="Calibri"/>
              </a:rPr>
              <a:t> </a:t>
            </a:r>
            <a:r>
              <a:rPr sz="1400" spc="125" dirty="0">
                <a:latin typeface="Calibri"/>
                <a:cs typeface="Calibri"/>
              </a:rPr>
              <a:t>χρησιμοποιεί</a:t>
            </a:r>
            <a:r>
              <a:rPr sz="1400" spc="70" dirty="0">
                <a:latin typeface="Calibri"/>
                <a:cs typeface="Calibri"/>
              </a:rPr>
              <a:t> </a:t>
            </a:r>
            <a:r>
              <a:rPr sz="1400" spc="135" dirty="0">
                <a:latin typeface="Calibri"/>
                <a:cs typeface="Calibri"/>
              </a:rPr>
              <a:t>ένα</a:t>
            </a:r>
            <a:r>
              <a:rPr sz="1400" spc="70" dirty="0">
                <a:latin typeface="Calibri"/>
                <a:cs typeface="Calibri"/>
              </a:rPr>
              <a:t> </a:t>
            </a:r>
            <a:r>
              <a:rPr sz="1400" spc="130" dirty="0">
                <a:latin typeface="Calibri"/>
                <a:cs typeface="Calibri"/>
              </a:rPr>
              <a:t>συμμετρικό</a:t>
            </a:r>
            <a:r>
              <a:rPr sz="1400" spc="65" dirty="0">
                <a:latin typeface="Calibri"/>
                <a:cs typeface="Calibri"/>
              </a:rPr>
              <a:t> </a:t>
            </a:r>
            <a:r>
              <a:rPr sz="1400" spc="110" dirty="0">
                <a:latin typeface="Calibri"/>
                <a:cs typeface="Calibri"/>
              </a:rPr>
              <a:t>κλειδί</a:t>
            </a:r>
            <a:r>
              <a:rPr sz="1400" spc="70" dirty="0">
                <a:latin typeface="Calibri"/>
                <a:cs typeface="Calibri"/>
              </a:rPr>
              <a:t> </a:t>
            </a:r>
            <a:r>
              <a:rPr sz="1400" spc="120" dirty="0">
                <a:latin typeface="Calibri"/>
                <a:cs typeface="Calibri"/>
              </a:rPr>
              <a:t>για</a:t>
            </a:r>
            <a:r>
              <a:rPr sz="1400" spc="65" dirty="0">
                <a:latin typeface="Calibri"/>
                <a:cs typeface="Calibri"/>
              </a:rPr>
              <a:t> </a:t>
            </a:r>
            <a:r>
              <a:rPr sz="1400" spc="135" dirty="0">
                <a:latin typeface="Calibri"/>
                <a:cs typeface="Calibri"/>
              </a:rPr>
              <a:t>να </a:t>
            </a:r>
            <a:r>
              <a:rPr sz="1400" spc="-300" dirty="0">
                <a:latin typeface="Calibri"/>
                <a:cs typeface="Calibri"/>
              </a:rPr>
              <a:t> </a:t>
            </a:r>
            <a:r>
              <a:rPr sz="1400" spc="125" dirty="0">
                <a:latin typeface="Calibri"/>
                <a:cs typeface="Calibri"/>
              </a:rPr>
              <a:t>παρέχει</a:t>
            </a:r>
            <a:r>
              <a:rPr sz="1400" spc="60" dirty="0">
                <a:latin typeface="Calibri"/>
                <a:cs typeface="Calibri"/>
              </a:rPr>
              <a:t> </a:t>
            </a:r>
            <a:r>
              <a:rPr sz="1400" spc="145" dirty="0">
                <a:latin typeface="Calibri"/>
                <a:cs typeface="Calibri"/>
              </a:rPr>
              <a:t>πρόσβαση</a:t>
            </a:r>
            <a:r>
              <a:rPr sz="1400" spc="65" dirty="0">
                <a:latin typeface="Calibri"/>
                <a:cs typeface="Calibri"/>
              </a:rPr>
              <a:t> </a:t>
            </a:r>
            <a:r>
              <a:rPr sz="1400" spc="140" dirty="0">
                <a:latin typeface="Calibri"/>
                <a:cs typeface="Calibri"/>
              </a:rPr>
              <a:t>σε</a:t>
            </a:r>
            <a:r>
              <a:rPr sz="1400" spc="60" dirty="0">
                <a:latin typeface="Calibri"/>
                <a:cs typeface="Calibri"/>
              </a:rPr>
              <a:t> </a:t>
            </a:r>
            <a:r>
              <a:rPr sz="1400" spc="175" dirty="0">
                <a:latin typeface="Calibri"/>
                <a:cs typeface="Calibri"/>
              </a:rPr>
              <a:t>δεδομένα</a:t>
            </a:r>
            <a:r>
              <a:rPr sz="1400" spc="60" dirty="0">
                <a:latin typeface="Calibri"/>
                <a:cs typeface="Calibri"/>
              </a:rPr>
              <a:t> </a:t>
            </a:r>
            <a:r>
              <a:rPr sz="1400" spc="140" dirty="0">
                <a:latin typeface="Calibri"/>
                <a:cs typeface="Calibri"/>
              </a:rPr>
              <a:t>DNS.</a:t>
            </a:r>
            <a:endParaRPr sz="1400">
              <a:latin typeface="Calibri"/>
              <a:cs typeface="Calibri"/>
            </a:endParaRPr>
          </a:p>
          <a:p>
            <a:pPr marL="328930" indent="-316230">
              <a:lnSpc>
                <a:spcPct val="100000"/>
              </a:lnSpc>
              <a:spcBef>
                <a:spcPts val="1185"/>
              </a:spcBef>
              <a:buClr>
                <a:srgbClr val="FFBA00"/>
              </a:buClr>
              <a:buSzPct val="128571"/>
              <a:buAutoNum type="arabicPeriod"/>
              <a:tabLst>
                <a:tab pos="328295" algn="l"/>
                <a:tab pos="328930" algn="l"/>
              </a:tabLst>
            </a:pPr>
            <a:r>
              <a:rPr sz="1400" spc="135" dirty="0">
                <a:latin typeface="Calibri"/>
                <a:cs typeface="Calibri"/>
              </a:rPr>
              <a:t>Ζώνες</a:t>
            </a:r>
            <a:r>
              <a:rPr sz="1400" spc="60" dirty="0">
                <a:latin typeface="Calibri"/>
                <a:cs typeface="Calibri"/>
              </a:rPr>
              <a:t> </a:t>
            </a:r>
            <a:r>
              <a:rPr sz="1400" spc="120" dirty="0">
                <a:latin typeface="Calibri"/>
                <a:cs typeface="Calibri"/>
              </a:rPr>
              <a:t>πολιτικής</a:t>
            </a:r>
            <a:r>
              <a:rPr sz="1400" spc="65" dirty="0">
                <a:latin typeface="Calibri"/>
                <a:cs typeface="Calibri"/>
              </a:rPr>
              <a:t> </a:t>
            </a:r>
            <a:r>
              <a:rPr sz="1400" spc="125" dirty="0">
                <a:latin typeface="Calibri"/>
                <a:cs typeface="Calibri"/>
              </a:rPr>
              <a:t>απόκρισης,</a:t>
            </a:r>
            <a:r>
              <a:rPr sz="1400" spc="70" dirty="0">
                <a:latin typeface="Calibri"/>
                <a:cs typeface="Calibri"/>
              </a:rPr>
              <a:t> </a:t>
            </a:r>
            <a:r>
              <a:rPr sz="1400" spc="130" dirty="0">
                <a:latin typeface="Calibri"/>
                <a:cs typeface="Calibri"/>
              </a:rPr>
              <a:t>χρησιμοποιούν</a:t>
            </a:r>
            <a:r>
              <a:rPr sz="1400" spc="70" dirty="0">
                <a:latin typeface="Calibri"/>
                <a:cs typeface="Calibri"/>
              </a:rPr>
              <a:t> </a:t>
            </a:r>
            <a:r>
              <a:rPr sz="1400" spc="120" dirty="0">
                <a:latin typeface="Calibri"/>
                <a:cs typeface="Calibri"/>
              </a:rPr>
              <a:t>σχετικά</a:t>
            </a:r>
            <a:r>
              <a:rPr sz="1400" spc="70" dirty="0">
                <a:latin typeface="Calibri"/>
                <a:cs typeface="Calibri"/>
              </a:rPr>
              <a:t> </a:t>
            </a:r>
            <a:r>
              <a:rPr sz="1400" spc="140" dirty="0">
                <a:latin typeface="Calibri"/>
                <a:cs typeface="Calibri"/>
              </a:rPr>
              <a:t>με</a:t>
            </a:r>
            <a:r>
              <a:rPr sz="1400" spc="65" dirty="0">
                <a:latin typeface="Calibri"/>
                <a:cs typeface="Calibri"/>
              </a:rPr>
              <a:t> </a:t>
            </a:r>
            <a:r>
              <a:rPr sz="1400" spc="125" dirty="0">
                <a:latin typeface="Calibri"/>
                <a:cs typeface="Calibri"/>
              </a:rPr>
              <a:t>το</a:t>
            </a:r>
            <a:r>
              <a:rPr sz="1400" spc="70" dirty="0">
                <a:latin typeface="Calibri"/>
                <a:cs typeface="Calibri"/>
              </a:rPr>
              <a:t> </a:t>
            </a:r>
            <a:r>
              <a:rPr sz="1400" spc="90" dirty="0">
                <a:latin typeface="Calibri"/>
                <a:cs typeface="Calibri"/>
              </a:rPr>
              <a:t>τι</a:t>
            </a:r>
            <a:r>
              <a:rPr sz="1400" spc="65" dirty="0">
                <a:latin typeface="Calibri"/>
                <a:cs typeface="Calibri"/>
              </a:rPr>
              <a:t> </a:t>
            </a:r>
            <a:r>
              <a:rPr sz="1400" spc="140" dirty="0">
                <a:latin typeface="Calibri"/>
                <a:cs typeface="Calibri"/>
              </a:rPr>
              <a:t>μπορούν</a:t>
            </a:r>
            <a:r>
              <a:rPr sz="1400" spc="65" dirty="0">
                <a:latin typeface="Calibri"/>
                <a:cs typeface="Calibri"/>
              </a:rPr>
              <a:t> </a:t>
            </a:r>
            <a:r>
              <a:rPr sz="1400" spc="140" dirty="0">
                <a:latin typeface="Calibri"/>
                <a:cs typeface="Calibri"/>
              </a:rPr>
              <a:t>να</a:t>
            </a:r>
            <a:r>
              <a:rPr sz="1400" spc="70" dirty="0">
                <a:latin typeface="Calibri"/>
                <a:cs typeface="Calibri"/>
              </a:rPr>
              <a:t> </a:t>
            </a:r>
            <a:r>
              <a:rPr sz="1400" spc="135" dirty="0">
                <a:latin typeface="Calibri"/>
                <a:cs typeface="Calibri"/>
              </a:rPr>
              <a:t>κάνουν</a:t>
            </a:r>
            <a:r>
              <a:rPr sz="1400" spc="65" dirty="0">
                <a:latin typeface="Calibri"/>
                <a:cs typeface="Calibri"/>
              </a:rPr>
              <a:t> </a:t>
            </a:r>
            <a:r>
              <a:rPr sz="1400" spc="130" dirty="0">
                <a:latin typeface="Calibri"/>
                <a:cs typeface="Calibri"/>
              </a:rPr>
              <a:t>τα</a:t>
            </a:r>
            <a:r>
              <a:rPr sz="1400" spc="65" dirty="0">
                <a:latin typeface="Calibri"/>
                <a:cs typeface="Calibri"/>
              </a:rPr>
              <a:t> </a:t>
            </a:r>
            <a:r>
              <a:rPr sz="1400" spc="140" dirty="0">
                <a:latin typeface="Calibri"/>
                <a:cs typeface="Calibri"/>
              </a:rPr>
              <a:t>ερωτήματα</a:t>
            </a:r>
            <a:r>
              <a:rPr sz="1400" spc="70" dirty="0">
                <a:latin typeface="Calibri"/>
                <a:cs typeface="Calibri"/>
              </a:rPr>
              <a:t> </a:t>
            </a:r>
            <a:r>
              <a:rPr sz="1400" spc="135" dirty="0">
                <a:latin typeface="Calibri"/>
                <a:cs typeface="Calibri"/>
              </a:rPr>
              <a:t>DNS.</a:t>
            </a:r>
            <a:endParaRPr sz="1400">
              <a:latin typeface="Calibri"/>
              <a:cs typeface="Calibri"/>
            </a:endParaRPr>
          </a:p>
          <a:p>
            <a:pPr marL="330200" marR="177165" indent="-317500">
              <a:lnSpc>
                <a:spcPct val="98100"/>
              </a:lnSpc>
              <a:spcBef>
                <a:spcPts val="1140"/>
              </a:spcBef>
              <a:buClr>
                <a:srgbClr val="FFBA00"/>
              </a:buClr>
              <a:buSzPct val="128571"/>
              <a:buAutoNum type="arabicPeriod"/>
              <a:tabLst>
                <a:tab pos="328295" algn="l"/>
                <a:tab pos="328930" algn="l"/>
              </a:tabLst>
            </a:pPr>
            <a:r>
              <a:rPr sz="1400" spc="135" dirty="0">
                <a:latin typeface="Calibri"/>
                <a:cs typeface="Calibri"/>
              </a:rPr>
              <a:t>Ταυτοποίηση </a:t>
            </a:r>
            <a:r>
              <a:rPr sz="1400" spc="114" dirty="0">
                <a:latin typeface="Calibri"/>
                <a:cs typeface="Calibri"/>
              </a:rPr>
              <a:t>και </a:t>
            </a:r>
            <a:r>
              <a:rPr sz="1400" spc="145" dirty="0">
                <a:latin typeface="Calibri"/>
                <a:cs typeface="Calibri"/>
              </a:rPr>
              <a:t>ολοκλήρωση </a:t>
            </a:r>
            <a:r>
              <a:rPr sz="1400" spc="125" dirty="0">
                <a:latin typeface="Calibri"/>
                <a:cs typeface="Calibri"/>
              </a:rPr>
              <a:t>χρήστη, </a:t>
            </a:r>
            <a:r>
              <a:rPr sz="1400" spc="150" dirty="0">
                <a:latin typeface="Calibri"/>
                <a:cs typeface="Calibri"/>
              </a:rPr>
              <a:t>η </a:t>
            </a:r>
            <a:r>
              <a:rPr sz="1400" spc="135" dirty="0">
                <a:latin typeface="Calibri"/>
                <a:cs typeface="Calibri"/>
              </a:rPr>
              <a:t>οποία </a:t>
            </a:r>
            <a:r>
              <a:rPr sz="1400" spc="125" dirty="0">
                <a:latin typeface="Calibri"/>
                <a:cs typeface="Calibri"/>
              </a:rPr>
              <a:t>επικεντρώνεται </a:t>
            </a:r>
            <a:r>
              <a:rPr sz="1400" spc="130" dirty="0">
                <a:latin typeface="Calibri"/>
                <a:cs typeface="Calibri"/>
              </a:rPr>
              <a:t>στη </a:t>
            </a:r>
            <a:r>
              <a:rPr sz="1400" spc="140" dirty="0">
                <a:latin typeface="Calibri"/>
                <a:cs typeface="Calibri"/>
              </a:rPr>
              <a:t>χρήση </a:t>
            </a:r>
            <a:r>
              <a:rPr sz="1400" spc="135" dirty="0">
                <a:latin typeface="Calibri"/>
                <a:cs typeface="Calibri"/>
              </a:rPr>
              <a:t>κρυπτογραφικά </a:t>
            </a:r>
            <a:r>
              <a:rPr sz="1400" spc="140" dirty="0">
                <a:latin typeface="Calibri"/>
                <a:cs typeface="Calibri"/>
              </a:rPr>
              <a:t>παραγόμενων </a:t>
            </a:r>
            <a:r>
              <a:rPr sz="1400" spc="145" dirty="0">
                <a:latin typeface="Calibri"/>
                <a:cs typeface="Calibri"/>
              </a:rPr>
              <a:t> </a:t>
            </a:r>
            <a:r>
              <a:rPr sz="1400" spc="140" dirty="0">
                <a:latin typeface="Calibri"/>
                <a:cs typeface="Calibri"/>
              </a:rPr>
              <a:t>υπογραφών,</a:t>
            </a:r>
            <a:r>
              <a:rPr sz="1400" spc="65" dirty="0">
                <a:latin typeface="Calibri"/>
                <a:cs typeface="Calibri"/>
              </a:rPr>
              <a:t> </a:t>
            </a:r>
            <a:r>
              <a:rPr sz="1400" spc="110" dirty="0">
                <a:latin typeface="Calibri"/>
                <a:cs typeface="Calibri"/>
              </a:rPr>
              <a:t>οι</a:t>
            </a:r>
            <a:r>
              <a:rPr sz="1400" spc="70" dirty="0">
                <a:latin typeface="Calibri"/>
                <a:cs typeface="Calibri"/>
              </a:rPr>
              <a:t> </a:t>
            </a:r>
            <a:r>
              <a:rPr sz="1400" spc="125" dirty="0">
                <a:latin typeface="Calibri"/>
                <a:cs typeface="Calibri"/>
              </a:rPr>
              <a:t>οποίες</a:t>
            </a:r>
            <a:r>
              <a:rPr sz="1400" spc="65" dirty="0">
                <a:latin typeface="Calibri"/>
                <a:cs typeface="Calibri"/>
              </a:rPr>
              <a:t> </a:t>
            </a:r>
            <a:r>
              <a:rPr sz="1400" spc="130" dirty="0">
                <a:latin typeface="Calibri"/>
                <a:cs typeface="Calibri"/>
              </a:rPr>
              <a:t>δεσμεύονται</a:t>
            </a:r>
            <a:r>
              <a:rPr sz="1400" spc="70" dirty="0">
                <a:latin typeface="Calibri"/>
                <a:cs typeface="Calibri"/>
              </a:rPr>
              <a:t> </a:t>
            </a:r>
            <a:r>
              <a:rPr sz="1400" spc="110" dirty="0">
                <a:latin typeface="Calibri"/>
                <a:cs typeface="Calibri"/>
              </a:rPr>
              <a:t>στις</a:t>
            </a:r>
            <a:r>
              <a:rPr sz="1400" spc="70" dirty="0">
                <a:latin typeface="Calibri"/>
                <a:cs typeface="Calibri"/>
              </a:rPr>
              <a:t> </a:t>
            </a:r>
            <a:r>
              <a:rPr sz="1400" spc="135" dirty="0">
                <a:latin typeface="Calibri"/>
                <a:cs typeface="Calibri"/>
              </a:rPr>
              <a:t>καταγραφές</a:t>
            </a:r>
            <a:r>
              <a:rPr sz="1400" spc="75" dirty="0">
                <a:latin typeface="Calibri"/>
                <a:cs typeface="Calibri"/>
              </a:rPr>
              <a:t> </a:t>
            </a:r>
            <a:r>
              <a:rPr sz="1400" spc="150" dirty="0">
                <a:latin typeface="Calibri"/>
                <a:cs typeface="Calibri"/>
              </a:rPr>
              <a:t>πόρων</a:t>
            </a:r>
            <a:r>
              <a:rPr sz="1400" spc="65" dirty="0">
                <a:latin typeface="Calibri"/>
                <a:cs typeface="Calibri"/>
              </a:rPr>
              <a:t> </a:t>
            </a:r>
            <a:r>
              <a:rPr sz="1400" spc="130" dirty="0">
                <a:latin typeface="Calibri"/>
                <a:cs typeface="Calibri"/>
              </a:rPr>
              <a:t>του</a:t>
            </a:r>
            <a:r>
              <a:rPr sz="1400" spc="70" dirty="0">
                <a:latin typeface="Calibri"/>
                <a:cs typeface="Calibri"/>
              </a:rPr>
              <a:t> </a:t>
            </a:r>
            <a:r>
              <a:rPr sz="1400" spc="160" dirty="0">
                <a:latin typeface="Calibri"/>
                <a:cs typeface="Calibri"/>
              </a:rPr>
              <a:t>DNS</a:t>
            </a:r>
            <a:r>
              <a:rPr sz="1400" spc="70" dirty="0">
                <a:latin typeface="Calibri"/>
                <a:cs typeface="Calibri"/>
              </a:rPr>
              <a:t> </a:t>
            </a:r>
            <a:r>
              <a:rPr sz="1400" spc="140" dirty="0">
                <a:latin typeface="Calibri"/>
                <a:cs typeface="Calibri"/>
              </a:rPr>
              <a:t>σαςΑυτό</a:t>
            </a:r>
            <a:r>
              <a:rPr sz="1400" spc="70" dirty="0">
                <a:latin typeface="Calibri"/>
                <a:cs typeface="Calibri"/>
              </a:rPr>
              <a:t> </a:t>
            </a:r>
            <a:r>
              <a:rPr sz="1400" spc="114" dirty="0">
                <a:latin typeface="Calibri"/>
                <a:cs typeface="Calibri"/>
              </a:rPr>
              <a:t>εισάγει</a:t>
            </a:r>
            <a:r>
              <a:rPr sz="1400" spc="75" dirty="0">
                <a:latin typeface="Calibri"/>
                <a:cs typeface="Calibri"/>
              </a:rPr>
              <a:t> </a:t>
            </a:r>
            <a:r>
              <a:rPr sz="1400" spc="135" dirty="0">
                <a:latin typeface="Calibri"/>
                <a:cs typeface="Calibri"/>
              </a:rPr>
              <a:t>προστασία</a:t>
            </a:r>
            <a:r>
              <a:rPr sz="1400" spc="75" dirty="0">
                <a:latin typeface="Calibri"/>
                <a:cs typeface="Calibri"/>
              </a:rPr>
              <a:t> </a:t>
            </a:r>
            <a:r>
              <a:rPr sz="1400" spc="140" dirty="0">
                <a:latin typeface="Calibri"/>
                <a:cs typeface="Calibri"/>
              </a:rPr>
              <a:t>με</a:t>
            </a:r>
            <a:r>
              <a:rPr sz="1400" spc="60" dirty="0">
                <a:latin typeface="Calibri"/>
                <a:cs typeface="Calibri"/>
              </a:rPr>
              <a:t> </a:t>
            </a:r>
            <a:r>
              <a:rPr sz="1400" spc="145" dirty="0">
                <a:latin typeface="Calibri"/>
                <a:cs typeface="Calibri"/>
              </a:rPr>
              <a:t>βάση </a:t>
            </a:r>
            <a:r>
              <a:rPr sz="1400" spc="-300" dirty="0">
                <a:latin typeface="Calibri"/>
                <a:cs typeface="Calibri"/>
              </a:rPr>
              <a:t> </a:t>
            </a:r>
            <a:r>
              <a:rPr sz="1400" spc="130" dirty="0">
                <a:latin typeface="Calibri"/>
                <a:cs typeface="Calibri"/>
              </a:rPr>
              <a:t>κρυπτογραφικές </a:t>
            </a:r>
            <a:r>
              <a:rPr sz="1400" spc="140" dirty="0">
                <a:latin typeface="Calibri"/>
                <a:cs typeface="Calibri"/>
              </a:rPr>
              <a:t>υπογραφές </a:t>
            </a:r>
            <a:r>
              <a:rPr sz="1400" spc="135" dirty="0">
                <a:latin typeface="Calibri"/>
                <a:cs typeface="Calibri"/>
              </a:rPr>
              <a:t>σε </a:t>
            </a:r>
            <a:r>
              <a:rPr sz="1400" spc="145" dirty="0">
                <a:latin typeface="Calibri"/>
                <a:cs typeface="Calibri"/>
              </a:rPr>
              <a:t>όλα </a:t>
            </a:r>
            <a:r>
              <a:rPr sz="1400" spc="130" dirty="0">
                <a:latin typeface="Calibri"/>
                <a:cs typeface="Calibri"/>
              </a:rPr>
              <a:t>τα </a:t>
            </a:r>
            <a:r>
              <a:rPr sz="1400" spc="140" dirty="0">
                <a:latin typeface="Calibri"/>
                <a:cs typeface="Calibri"/>
              </a:rPr>
              <a:t>ερωτήματα </a:t>
            </a:r>
            <a:r>
              <a:rPr sz="1400" spc="135" dirty="0">
                <a:latin typeface="Calibri"/>
                <a:cs typeface="Calibri"/>
              </a:rPr>
              <a:t>DNS, </a:t>
            </a:r>
            <a:r>
              <a:rPr sz="1400" spc="125" dirty="0">
                <a:latin typeface="Calibri"/>
                <a:cs typeface="Calibri"/>
              </a:rPr>
              <a:t>επειδή </a:t>
            </a:r>
            <a:r>
              <a:rPr sz="1400" spc="135" dirty="0">
                <a:latin typeface="Calibri"/>
                <a:cs typeface="Calibri"/>
              </a:rPr>
              <a:t>ένα </a:t>
            </a:r>
            <a:r>
              <a:rPr sz="1400" spc="145" dirty="0">
                <a:latin typeface="Calibri"/>
                <a:cs typeface="Calibri"/>
              </a:rPr>
              <a:t>ερώτημα </a:t>
            </a:r>
            <a:r>
              <a:rPr sz="1400" spc="130" dirty="0">
                <a:latin typeface="Calibri"/>
                <a:cs typeface="Calibri"/>
              </a:rPr>
              <a:t>δεν μπορεί </a:t>
            </a:r>
            <a:r>
              <a:rPr sz="1400" spc="150" dirty="0">
                <a:latin typeface="Calibri"/>
                <a:cs typeface="Calibri"/>
              </a:rPr>
              <a:t>απλώς </a:t>
            </a:r>
            <a:r>
              <a:rPr sz="1400" spc="140" dirty="0">
                <a:latin typeface="Calibri"/>
                <a:cs typeface="Calibri"/>
              </a:rPr>
              <a:t>να </a:t>
            </a:r>
            <a:r>
              <a:rPr sz="1400" spc="145" dirty="0">
                <a:latin typeface="Calibri"/>
                <a:cs typeface="Calibri"/>
              </a:rPr>
              <a:t> </a:t>
            </a:r>
            <a:r>
              <a:rPr sz="1400" spc="130" dirty="0">
                <a:latin typeface="Calibri"/>
                <a:cs typeface="Calibri"/>
              </a:rPr>
              <a:t>δημιουργηθεί</a:t>
            </a:r>
            <a:r>
              <a:rPr sz="1400" spc="60" dirty="0">
                <a:latin typeface="Calibri"/>
                <a:cs typeface="Calibri"/>
              </a:rPr>
              <a:t> </a:t>
            </a:r>
            <a:r>
              <a:rPr sz="1400" spc="125" dirty="0">
                <a:latin typeface="Calibri"/>
                <a:cs typeface="Calibri"/>
              </a:rPr>
              <a:t>χωρίς</a:t>
            </a:r>
            <a:r>
              <a:rPr sz="1400" spc="60" dirty="0">
                <a:latin typeface="Calibri"/>
                <a:cs typeface="Calibri"/>
              </a:rPr>
              <a:t> </a:t>
            </a:r>
            <a:r>
              <a:rPr sz="1400" spc="135" dirty="0">
                <a:latin typeface="Calibri"/>
                <a:cs typeface="Calibri"/>
              </a:rPr>
              <a:t>διασύνδεση</a:t>
            </a:r>
            <a:r>
              <a:rPr sz="1400" spc="60" dirty="0">
                <a:latin typeface="Calibri"/>
                <a:cs typeface="Calibri"/>
              </a:rPr>
              <a:t> </a:t>
            </a:r>
            <a:r>
              <a:rPr sz="1400" spc="140" dirty="0">
                <a:latin typeface="Calibri"/>
                <a:cs typeface="Calibri"/>
              </a:rPr>
              <a:t>με</a:t>
            </a:r>
            <a:r>
              <a:rPr sz="1400" spc="60" dirty="0">
                <a:latin typeface="Calibri"/>
                <a:cs typeface="Calibri"/>
              </a:rPr>
              <a:t> </a:t>
            </a:r>
            <a:r>
              <a:rPr sz="1400" spc="125" dirty="0">
                <a:latin typeface="Calibri"/>
                <a:cs typeface="Calibri"/>
              </a:rPr>
              <a:t>μια</a:t>
            </a:r>
            <a:r>
              <a:rPr sz="1400" spc="60" dirty="0">
                <a:latin typeface="Calibri"/>
                <a:cs typeface="Calibri"/>
              </a:rPr>
              <a:t> </a:t>
            </a:r>
            <a:r>
              <a:rPr sz="1400" spc="140" dirty="0">
                <a:latin typeface="Calibri"/>
                <a:cs typeface="Calibri"/>
              </a:rPr>
              <a:t>καταγραφή</a:t>
            </a:r>
            <a:r>
              <a:rPr sz="1400" spc="65" dirty="0">
                <a:latin typeface="Calibri"/>
                <a:cs typeface="Calibri"/>
              </a:rPr>
              <a:t> </a:t>
            </a:r>
            <a:r>
              <a:rPr sz="1400" spc="150" dirty="0">
                <a:latin typeface="Calibri"/>
                <a:cs typeface="Calibri"/>
              </a:rPr>
              <a:t>πόρων</a:t>
            </a:r>
            <a:r>
              <a:rPr sz="1400" spc="60" dirty="0">
                <a:latin typeface="Calibri"/>
                <a:cs typeface="Calibri"/>
              </a:rPr>
              <a:t> </a:t>
            </a:r>
            <a:r>
              <a:rPr sz="1400" spc="135" dirty="0">
                <a:latin typeface="Calibri"/>
                <a:cs typeface="Calibri"/>
              </a:rPr>
              <a:t>DNS.</a:t>
            </a:r>
            <a:endParaRPr sz="1400">
              <a:latin typeface="Calibri"/>
              <a:cs typeface="Calibri"/>
            </a:endParaRPr>
          </a:p>
          <a:p>
            <a:pPr>
              <a:lnSpc>
                <a:spcPct val="100000"/>
              </a:lnSpc>
              <a:spcBef>
                <a:spcPts val="15"/>
              </a:spcBef>
              <a:buClr>
                <a:srgbClr val="FFBA00"/>
              </a:buClr>
              <a:buFont typeface="Calibri"/>
              <a:buAutoNum type="arabicPeriod"/>
            </a:pPr>
            <a:endParaRPr sz="1050">
              <a:latin typeface="Calibri"/>
              <a:cs typeface="Calibri"/>
            </a:endParaRPr>
          </a:p>
          <a:p>
            <a:pPr marL="330200" marR="323215" indent="-317500">
              <a:lnSpc>
                <a:spcPct val="95200"/>
              </a:lnSpc>
              <a:spcBef>
                <a:spcPts val="5"/>
              </a:spcBef>
              <a:buClr>
                <a:srgbClr val="FFBA00"/>
              </a:buClr>
              <a:buSzPct val="128571"/>
              <a:buAutoNum type="arabicPeriod"/>
              <a:tabLst>
                <a:tab pos="328295" algn="l"/>
                <a:tab pos="328930" algn="l"/>
              </a:tabLst>
            </a:pPr>
            <a:r>
              <a:rPr sz="1400" spc="95" dirty="0">
                <a:latin typeface="Calibri"/>
                <a:cs typeface="Calibri"/>
              </a:rPr>
              <a:t>Πιστοποιημένη</a:t>
            </a:r>
            <a:r>
              <a:rPr sz="1400" spc="60" dirty="0">
                <a:latin typeface="Calibri"/>
                <a:cs typeface="Calibri"/>
              </a:rPr>
              <a:t> </a:t>
            </a:r>
            <a:r>
              <a:rPr sz="1400" spc="105" dirty="0">
                <a:latin typeface="Calibri"/>
                <a:cs typeface="Calibri"/>
              </a:rPr>
              <a:t>άρνηση</a:t>
            </a:r>
            <a:r>
              <a:rPr sz="1400" spc="50" dirty="0">
                <a:latin typeface="Calibri"/>
                <a:cs typeface="Calibri"/>
              </a:rPr>
              <a:t> </a:t>
            </a:r>
            <a:r>
              <a:rPr sz="1400" spc="100" dirty="0">
                <a:latin typeface="Calibri"/>
                <a:cs typeface="Calibri"/>
              </a:rPr>
              <a:t>ύπαρξης</a:t>
            </a:r>
            <a:r>
              <a:rPr sz="1400" spc="55" dirty="0">
                <a:latin typeface="Calibri"/>
                <a:cs typeface="Calibri"/>
              </a:rPr>
              <a:t> </a:t>
            </a:r>
            <a:r>
              <a:rPr sz="1400" spc="85" dirty="0">
                <a:latin typeface="Calibri"/>
                <a:cs typeface="Calibri"/>
              </a:rPr>
              <a:t>(DoE).</a:t>
            </a:r>
            <a:r>
              <a:rPr sz="1400" spc="55" dirty="0">
                <a:latin typeface="Calibri"/>
                <a:cs typeface="Calibri"/>
              </a:rPr>
              <a:t> </a:t>
            </a:r>
            <a:r>
              <a:rPr sz="1400" spc="105" dirty="0">
                <a:latin typeface="Calibri"/>
                <a:cs typeface="Calibri"/>
              </a:rPr>
              <a:t>Αυτό</a:t>
            </a:r>
            <a:r>
              <a:rPr sz="1400" spc="55" dirty="0">
                <a:latin typeface="Calibri"/>
                <a:cs typeface="Calibri"/>
              </a:rPr>
              <a:t> </a:t>
            </a:r>
            <a:r>
              <a:rPr sz="1400" spc="95" dirty="0">
                <a:latin typeface="Calibri"/>
                <a:cs typeface="Calibri"/>
              </a:rPr>
              <a:t>παράγει/κάνει</a:t>
            </a:r>
            <a:r>
              <a:rPr sz="1400" spc="60" dirty="0">
                <a:latin typeface="Calibri"/>
                <a:cs typeface="Calibri"/>
              </a:rPr>
              <a:t> </a:t>
            </a:r>
            <a:r>
              <a:rPr sz="1400" spc="100" dirty="0">
                <a:latin typeface="Calibri"/>
                <a:cs typeface="Calibri"/>
              </a:rPr>
              <a:t>δυνατό</a:t>
            </a:r>
            <a:r>
              <a:rPr sz="1400" spc="55" dirty="0">
                <a:latin typeface="Calibri"/>
                <a:cs typeface="Calibri"/>
              </a:rPr>
              <a:t> </a:t>
            </a:r>
            <a:r>
              <a:rPr sz="1400" spc="85" dirty="0">
                <a:latin typeface="Calibri"/>
                <a:cs typeface="Calibri"/>
              </a:rPr>
              <a:t>για</a:t>
            </a:r>
            <a:r>
              <a:rPr sz="1400" spc="55" dirty="0">
                <a:latin typeface="Calibri"/>
                <a:cs typeface="Calibri"/>
              </a:rPr>
              <a:t> </a:t>
            </a:r>
            <a:r>
              <a:rPr sz="1400" spc="95" dirty="0">
                <a:latin typeface="Calibri"/>
                <a:cs typeface="Calibri"/>
              </a:rPr>
              <a:t>τον</a:t>
            </a:r>
            <a:r>
              <a:rPr sz="1400" spc="50" dirty="0">
                <a:latin typeface="Calibri"/>
                <a:cs typeface="Calibri"/>
              </a:rPr>
              <a:t> </a:t>
            </a:r>
            <a:r>
              <a:rPr sz="1400" spc="90" dirty="0">
                <a:latin typeface="Calibri"/>
                <a:cs typeface="Calibri"/>
              </a:rPr>
              <a:t>επιλύτη</a:t>
            </a:r>
            <a:r>
              <a:rPr sz="1400" spc="55" dirty="0">
                <a:latin typeface="Calibri"/>
                <a:cs typeface="Calibri"/>
              </a:rPr>
              <a:t> </a:t>
            </a:r>
            <a:r>
              <a:rPr sz="1400" spc="120" dirty="0">
                <a:latin typeface="Calibri"/>
                <a:cs typeface="Calibri"/>
              </a:rPr>
              <a:t>DNS</a:t>
            </a:r>
            <a:r>
              <a:rPr sz="1400" spc="55" dirty="0">
                <a:latin typeface="Calibri"/>
                <a:cs typeface="Calibri"/>
              </a:rPr>
              <a:t> </a:t>
            </a:r>
            <a:r>
              <a:rPr sz="1400" spc="105" dirty="0">
                <a:latin typeface="Calibri"/>
                <a:cs typeface="Calibri"/>
              </a:rPr>
              <a:t>να</a:t>
            </a:r>
            <a:r>
              <a:rPr sz="1400" spc="55" dirty="0">
                <a:latin typeface="Calibri"/>
                <a:cs typeface="Calibri"/>
              </a:rPr>
              <a:t> </a:t>
            </a:r>
            <a:r>
              <a:rPr sz="1400" spc="90" dirty="0">
                <a:latin typeface="Calibri"/>
                <a:cs typeface="Calibri"/>
              </a:rPr>
              <a:t>προσδιορίσει</a:t>
            </a:r>
            <a:r>
              <a:rPr sz="1400" spc="60" dirty="0">
                <a:latin typeface="Calibri"/>
                <a:cs typeface="Calibri"/>
              </a:rPr>
              <a:t> </a:t>
            </a:r>
            <a:r>
              <a:rPr sz="1400" spc="100" dirty="0">
                <a:latin typeface="Calibri"/>
                <a:cs typeface="Calibri"/>
              </a:rPr>
              <a:t>εάν </a:t>
            </a:r>
            <a:r>
              <a:rPr sz="1400" spc="-300" dirty="0">
                <a:latin typeface="Calibri"/>
                <a:cs typeface="Calibri"/>
              </a:rPr>
              <a:t> </a:t>
            </a:r>
            <a:r>
              <a:rPr sz="1400" spc="95" dirty="0">
                <a:latin typeface="Calibri"/>
                <a:cs typeface="Calibri"/>
              </a:rPr>
              <a:t>τομέας</a:t>
            </a:r>
            <a:r>
              <a:rPr sz="1400" spc="40" dirty="0">
                <a:latin typeface="Calibri"/>
                <a:cs typeface="Calibri"/>
              </a:rPr>
              <a:t> </a:t>
            </a:r>
            <a:r>
              <a:rPr sz="1400" spc="95" dirty="0">
                <a:latin typeface="Calibri"/>
                <a:cs typeface="Calibri"/>
              </a:rPr>
              <a:t>υπάρχει</a:t>
            </a:r>
            <a:r>
              <a:rPr sz="1400" spc="50" dirty="0">
                <a:latin typeface="Calibri"/>
                <a:cs typeface="Calibri"/>
              </a:rPr>
              <a:t> </a:t>
            </a:r>
            <a:r>
              <a:rPr sz="1400" spc="95" dirty="0">
                <a:latin typeface="Calibri"/>
                <a:cs typeface="Calibri"/>
              </a:rPr>
              <a:t>πραγματικά.</a:t>
            </a:r>
            <a:endParaRPr sz="1400">
              <a:latin typeface="Calibri"/>
              <a:cs typeface="Calibri"/>
            </a:endParaRPr>
          </a:p>
        </p:txBody>
      </p:sp>
      <p:pic>
        <p:nvPicPr>
          <p:cNvPr id="4" name="object 4"/>
          <p:cNvPicPr/>
          <p:nvPr/>
        </p:nvPicPr>
        <p:blipFill>
          <a:blip r:embed="rId2" cstate="print"/>
          <a:stretch>
            <a:fillRect/>
          </a:stretch>
        </p:blipFill>
        <p:spPr>
          <a:xfrm>
            <a:off x="9547542" y="5120322"/>
            <a:ext cx="1523682" cy="609599"/>
          </a:xfrm>
          <a:prstGeom prst="rect">
            <a:avLst/>
          </a:prstGeom>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9475" y="507047"/>
            <a:ext cx="4565650" cy="513080"/>
          </a:xfrm>
          <a:prstGeom prst="rect">
            <a:avLst/>
          </a:prstGeom>
        </p:spPr>
        <p:txBody>
          <a:bodyPr vert="horz" wrap="square" lIns="0" tIns="12700" rIns="0" bIns="0" rtlCol="0">
            <a:spAutoFit/>
          </a:bodyPr>
          <a:lstStyle/>
          <a:p>
            <a:pPr marL="12700">
              <a:lnSpc>
                <a:spcPct val="100000"/>
              </a:lnSpc>
              <a:spcBef>
                <a:spcPts val="100"/>
              </a:spcBef>
            </a:pPr>
            <a:r>
              <a:rPr sz="3200" spc="150" dirty="0"/>
              <a:t>Σκοπός</a:t>
            </a:r>
            <a:r>
              <a:rPr sz="3200" spc="40" dirty="0"/>
              <a:t> </a:t>
            </a:r>
            <a:r>
              <a:rPr sz="3200" spc="140" dirty="0"/>
              <a:t>της</a:t>
            </a:r>
            <a:r>
              <a:rPr sz="3200" spc="55" dirty="0"/>
              <a:t> </a:t>
            </a:r>
            <a:r>
              <a:rPr sz="3200" spc="145" dirty="0"/>
              <a:t>ονομασμένης</a:t>
            </a:r>
            <a:endParaRPr sz="3200"/>
          </a:p>
        </p:txBody>
      </p:sp>
      <p:sp>
        <p:nvSpPr>
          <p:cNvPr id="3" name="object 3"/>
          <p:cNvSpPr txBox="1"/>
          <p:nvPr/>
        </p:nvSpPr>
        <p:spPr>
          <a:xfrm>
            <a:off x="763905" y="1846262"/>
            <a:ext cx="8132445" cy="2553335"/>
          </a:xfrm>
          <a:prstGeom prst="rect">
            <a:avLst/>
          </a:prstGeom>
        </p:spPr>
        <p:txBody>
          <a:bodyPr vert="horz" wrap="square" lIns="0" tIns="0" rIns="0" bIns="0" rtlCol="0">
            <a:spAutoFit/>
          </a:bodyPr>
          <a:lstStyle/>
          <a:p>
            <a:pPr marL="286385" indent="-273685">
              <a:lnSpc>
                <a:spcPts val="1980"/>
              </a:lnSpc>
              <a:buClr>
                <a:srgbClr val="FFBA00"/>
              </a:buClr>
              <a:buSzPct val="126666"/>
              <a:buFont typeface="Courier New"/>
              <a:buChar char="o"/>
              <a:tabLst>
                <a:tab pos="286385" algn="l"/>
              </a:tabLst>
            </a:pPr>
            <a:r>
              <a:rPr sz="1500" spc="100" dirty="0">
                <a:latin typeface="Calibri"/>
                <a:cs typeface="Calibri"/>
              </a:rPr>
              <a:t>Οι</a:t>
            </a:r>
            <a:r>
              <a:rPr sz="1500" spc="50" dirty="0">
                <a:latin typeface="Calibri"/>
                <a:cs typeface="Calibri"/>
              </a:rPr>
              <a:t> </a:t>
            </a:r>
            <a:r>
              <a:rPr sz="1500" spc="100" dirty="0">
                <a:latin typeface="Calibri"/>
                <a:cs typeface="Calibri"/>
              </a:rPr>
              <a:t>διευθύνσεις</a:t>
            </a:r>
            <a:r>
              <a:rPr sz="1500" spc="50" dirty="0">
                <a:latin typeface="Calibri"/>
                <a:cs typeface="Calibri"/>
              </a:rPr>
              <a:t> </a:t>
            </a:r>
            <a:r>
              <a:rPr sz="1500" spc="100" dirty="0">
                <a:latin typeface="Calibri"/>
                <a:cs typeface="Calibri"/>
              </a:rPr>
              <a:t>χρησιμοποιούνται</a:t>
            </a:r>
            <a:r>
              <a:rPr sz="1500" spc="50" dirty="0">
                <a:latin typeface="Calibri"/>
                <a:cs typeface="Calibri"/>
              </a:rPr>
              <a:t> </a:t>
            </a:r>
            <a:r>
              <a:rPr sz="1500" spc="95" dirty="0">
                <a:latin typeface="Calibri"/>
                <a:cs typeface="Calibri"/>
              </a:rPr>
              <a:t>για</a:t>
            </a:r>
            <a:r>
              <a:rPr sz="1500" spc="55" dirty="0">
                <a:latin typeface="Calibri"/>
                <a:cs typeface="Calibri"/>
              </a:rPr>
              <a:t> </a:t>
            </a:r>
            <a:r>
              <a:rPr sz="1500" spc="100" dirty="0">
                <a:latin typeface="Calibri"/>
                <a:cs typeface="Calibri"/>
              </a:rPr>
              <a:t>τον</a:t>
            </a:r>
            <a:r>
              <a:rPr sz="1500" spc="50" dirty="0">
                <a:latin typeface="Calibri"/>
                <a:cs typeface="Calibri"/>
              </a:rPr>
              <a:t> </a:t>
            </a:r>
            <a:r>
              <a:rPr sz="1500" spc="100" dirty="0">
                <a:latin typeface="Calibri"/>
                <a:cs typeface="Calibri"/>
              </a:rPr>
              <a:t>εντοπισμό</a:t>
            </a:r>
            <a:r>
              <a:rPr sz="1500" spc="50" dirty="0">
                <a:latin typeface="Calibri"/>
                <a:cs typeface="Calibri"/>
              </a:rPr>
              <a:t> </a:t>
            </a:r>
            <a:r>
              <a:rPr sz="1500" spc="90" dirty="0">
                <a:latin typeface="Calibri"/>
                <a:cs typeface="Calibri"/>
              </a:rPr>
              <a:t>αντικειμένων</a:t>
            </a:r>
            <a:endParaRPr sz="1500">
              <a:latin typeface="Calibri"/>
              <a:cs typeface="Calibri"/>
            </a:endParaRPr>
          </a:p>
          <a:p>
            <a:pPr>
              <a:lnSpc>
                <a:spcPct val="100000"/>
              </a:lnSpc>
              <a:spcBef>
                <a:spcPts val="5"/>
              </a:spcBef>
              <a:buClr>
                <a:srgbClr val="FFBA00"/>
              </a:buClr>
              <a:buFont typeface="Courier New"/>
              <a:buChar char="o"/>
            </a:pPr>
            <a:endParaRPr sz="3050">
              <a:latin typeface="Calibri"/>
              <a:cs typeface="Calibri"/>
            </a:endParaRPr>
          </a:p>
          <a:p>
            <a:pPr marL="286385" indent="-273685">
              <a:lnSpc>
                <a:spcPct val="100000"/>
              </a:lnSpc>
              <a:buClr>
                <a:srgbClr val="FFBA00"/>
              </a:buClr>
              <a:buSzPct val="126666"/>
              <a:buFont typeface="Courier New"/>
              <a:buChar char="o"/>
              <a:tabLst>
                <a:tab pos="286385" algn="l"/>
              </a:tabLst>
            </a:pPr>
            <a:r>
              <a:rPr sz="1500" spc="114" dirty="0">
                <a:latin typeface="Calibri"/>
                <a:cs typeface="Calibri"/>
              </a:rPr>
              <a:t>Τα</a:t>
            </a:r>
            <a:r>
              <a:rPr sz="1500" spc="45" dirty="0">
                <a:latin typeface="Calibri"/>
                <a:cs typeface="Calibri"/>
              </a:rPr>
              <a:t> </a:t>
            </a:r>
            <a:r>
              <a:rPr sz="1500" spc="110" dirty="0">
                <a:latin typeface="Calibri"/>
                <a:cs typeface="Calibri"/>
              </a:rPr>
              <a:t>ονόματα</a:t>
            </a:r>
            <a:r>
              <a:rPr sz="1500" spc="45" dirty="0">
                <a:latin typeface="Calibri"/>
                <a:cs typeface="Calibri"/>
              </a:rPr>
              <a:t> </a:t>
            </a:r>
            <a:r>
              <a:rPr sz="1500" spc="90" dirty="0">
                <a:latin typeface="Calibri"/>
                <a:cs typeface="Calibri"/>
              </a:rPr>
              <a:t>είναι</a:t>
            </a:r>
            <a:r>
              <a:rPr sz="1500" spc="50" dirty="0">
                <a:latin typeface="Calibri"/>
                <a:cs typeface="Calibri"/>
              </a:rPr>
              <a:t> </a:t>
            </a:r>
            <a:r>
              <a:rPr sz="1500" spc="105" dirty="0">
                <a:latin typeface="Calibri"/>
                <a:cs typeface="Calibri"/>
              </a:rPr>
              <a:t>ευκολότερο</a:t>
            </a:r>
            <a:r>
              <a:rPr sz="1500" spc="45" dirty="0">
                <a:latin typeface="Calibri"/>
                <a:cs typeface="Calibri"/>
              </a:rPr>
              <a:t> </a:t>
            </a:r>
            <a:r>
              <a:rPr sz="1500" spc="110" dirty="0">
                <a:latin typeface="Calibri"/>
                <a:cs typeface="Calibri"/>
              </a:rPr>
              <a:t>να</a:t>
            </a:r>
            <a:r>
              <a:rPr sz="1500" spc="50" dirty="0">
                <a:latin typeface="Calibri"/>
                <a:cs typeface="Calibri"/>
              </a:rPr>
              <a:t> </a:t>
            </a:r>
            <a:r>
              <a:rPr sz="1500" spc="105" dirty="0">
                <a:latin typeface="Calibri"/>
                <a:cs typeface="Calibri"/>
              </a:rPr>
              <a:t>τα</a:t>
            </a:r>
            <a:r>
              <a:rPr sz="1500" spc="50" dirty="0">
                <a:latin typeface="Calibri"/>
                <a:cs typeface="Calibri"/>
              </a:rPr>
              <a:t> </a:t>
            </a:r>
            <a:r>
              <a:rPr sz="1500" spc="110" dirty="0">
                <a:latin typeface="Calibri"/>
                <a:cs typeface="Calibri"/>
              </a:rPr>
              <a:t>θυμάστε</a:t>
            </a:r>
            <a:r>
              <a:rPr sz="1500" spc="50" dirty="0">
                <a:latin typeface="Calibri"/>
                <a:cs typeface="Calibri"/>
              </a:rPr>
              <a:t> </a:t>
            </a:r>
            <a:r>
              <a:rPr sz="1500" spc="120" dirty="0">
                <a:latin typeface="Calibri"/>
                <a:cs typeface="Calibri"/>
              </a:rPr>
              <a:t>από</a:t>
            </a:r>
            <a:r>
              <a:rPr sz="1500" spc="50" dirty="0">
                <a:latin typeface="Calibri"/>
                <a:cs typeface="Calibri"/>
              </a:rPr>
              <a:t> </a:t>
            </a:r>
            <a:r>
              <a:rPr sz="1500" spc="95" dirty="0">
                <a:latin typeface="Calibri"/>
                <a:cs typeface="Calibri"/>
              </a:rPr>
              <a:t>τους</a:t>
            </a:r>
            <a:r>
              <a:rPr sz="1500" spc="30" dirty="0">
                <a:latin typeface="Calibri"/>
                <a:cs typeface="Calibri"/>
              </a:rPr>
              <a:t> </a:t>
            </a:r>
            <a:r>
              <a:rPr sz="1500" spc="95" dirty="0">
                <a:latin typeface="Calibri"/>
                <a:cs typeface="Calibri"/>
              </a:rPr>
              <a:t>αριθμούς</a:t>
            </a:r>
            <a:endParaRPr sz="1500">
              <a:latin typeface="Calibri"/>
              <a:cs typeface="Calibri"/>
            </a:endParaRPr>
          </a:p>
          <a:p>
            <a:pPr>
              <a:lnSpc>
                <a:spcPct val="100000"/>
              </a:lnSpc>
              <a:buClr>
                <a:srgbClr val="FFBA00"/>
              </a:buClr>
              <a:buFont typeface="Courier New"/>
              <a:buChar char="o"/>
            </a:pPr>
            <a:endParaRPr sz="3050">
              <a:latin typeface="Calibri"/>
              <a:cs typeface="Calibri"/>
            </a:endParaRPr>
          </a:p>
          <a:p>
            <a:pPr marL="286385" indent="-273685">
              <a:lnSpc>
                <a:spcPct val="100000"/>
              </a:lnSpc>
              <a:buClr>
                <a:srgbClr val="FFBA00"/>
              </a:buClr>
              <a:buSzPct val="126666"/>
              <a:buFont typeface="Courier New"/>
              <a:buChar char="o"/>
              <a:tabLst>
                <a:tab pos="286385" algn="l"/>
              </a:tabLst>
            </a:pPr>
            <a:r>
              <a:rPr sz="1500" spc="135" dirty="0">
                <a:latin typeface="Calibri"/>
                <a:cs typeface="Calibri"/>
              </a:rPr>
              <a:t>Θα</a:t>
            </a:r>
            <a:r>
              <a:rPr sz="1500" spc="45" dirty="0">
                <a:latin typeface="Calibri"/>
                <a:cs typeface="Calibri"/>
              </a:rPr>
              <a:t> </a:t>
            </a:r>
            <a:r>
              <a:rPr sz="1500" spc="105" dirty="0">
                <a:latin typeface="Calibri"/>
                <a:cs typeface="Calibri"/>
              </a:rPr>
              <a:t>θέλατε</a:t>
            </a:r>
            <a:r>
              <a:rPr sz="1500" spc="50" dirty="0">
                <a:latin typeface="Calibri"/>
                <a:cs typeface="Calibri"/>
              </a:rPr>
              <a:t> </a:t>
            </a:r>
            <a:r>
              <a:rPr sz="1500" spc="110" dirty="0">
                <a:latin typeface="Calibri"/>
                <a:cs typeface="Calibri"/>
              </a:rPr>
              <a:t>να</a:t>
            </a:r>
            <a:r>
              <a:rPr sz="1500" spc="55" dirty="0">
                <a:latin typeface="Calibri"/>
                <a:cs typeface="Calibri"/>
              </a:rPr>
              <a:t> </a:t>
            </a:r>
            <a:r>
              <a:rPr sz="1500" spc="100" dirty="0">
                <a:latin typeface="Calibri"/>
                <a:cs typeface="Calibri"/>
              </a:rPr>
              <a:t>μεταβείτε</a:t>
            </a:r>
            <a:r>
              <a:rPr sz="1500" spc="50" dirty="0">
                <a:latin typeface="Calibri"/>
                <a:cs typeface="Calibri"/>
              </a:rPr>
              <a:t> </a:t>
            </a:r>
            <a:r>
              <a:rPr sz="1500" spc="105" dirty="0">
                <a:latin typeface="Calibri"/>
                <a:cs typeface="Calibri"/>
              </a:rPr>
              <a:t>στη</a:t>
            </a:r>
            <a:r>
              <a:rPr sz="1500" spc="55" dirty="0">
                <a:latin typeface="Calibri"/>
                <a:cs typeface="Calibri"/>
              </a:rPr>
              <a:t> </a:t>
            </a:r>
            <a:r>
              <a:rPr sz="1500" spc="105" dirty="0">
                <a:latin typeface="Calibri"/>
                <a:cs typeface="Calibri"/>
              </a:rPr>
              <a:t>διεύθυνση</a:t>
            </a:r>
            <a:r>
              <a:rPr sz="1500" spc="50" dirty="0">
                <a:latin typeface="Calibri"/>
                <a:cs typeface="Calibri"/>
              </a:rPr>
              <a:t> </a:t>
            </a:r>
            <a:r>
              <a:rPr sz="1500" spc="120" dirty="0">
                <a:latin typeface="Calibri"/>
                <a:cs typeface="Calibri"/>
              </a:rPr>
              <a:t>ή</a:t>
            </a:r>
            <a:r>
              <a:rPr sz="1500" spc="50" dirty="0">
                <a:latin typeface="Calibri"/>
                <a:cs typeface="Calibri"/>
              </a:rPr>
              <a:t> </a:t>
            </a:r>
            <a:r>
              <a:rPr sz="1500" spc="110" dirty="0">
                <a:latin typeface="Calibri"/>
                <a:cs typeface="Calibri"/>
              </a:rPr>
              <a:t>σε</a:t>
            </a:r>
            <a:r>
              <a:rPr sz="1500" spc="50" dirty="0">
                <a:latin typeface="Calibri"/>
                <a:cs typeface="Calibri"/>
              </a:rPr>
              <a:t> </a:t>
            </a:r>
            <a:r>
              <a:rPr sz="1500" spc="110" dirty="0">
                <a:latin typeface="Calibri"/>
                <a:cs typeface="Calibri"/>
              </a:rPr>
              <a:t>άλλα</a:t>
            </a:r>
            <a:r>
              <a:rPr sz="1500" spc="50" dirty="0">
                <a:latin typeface="Calibri"/>
                <a:cs typeface="Calibri"/>
              </a:rPr>
              <a:t> </a:t>
            </a:r>
            <a:r>
              <a:rPr sz="1500" spc="95" dirty="0">
                <a:latin typeface="Calibri"/>
                <a:cs typeface="Calibri"/>
              </a:rPr>
              <a:t>αντικείμενα</a:t>
            </a:r>
            <a:r>
              <a:rPr sz="1500" spc="50" dirty="0">
                <a:latin typeface="Calibri"/>
                <a:cs typeface="Calibri"/>
              </a:rPr>
              <a:t> </a:t>
            </a:r>
            <a:r>
              <a:rPr sz="1500" spc="105" dirty="0">
                <a:latin typeface="Calibri"/>
                <a:cs typeface="Calibri"/>
              </a:rPr>
              <a:t>χρησιμοποιώντας</a:t>
            </a:r>
            <a:r>
              <a:rPr sz="1500" spc="60" dirty="0">
                <a:latin typeface="Calibri"/>
                <a:cs typeface="Calibri"/>
              </a:rPr>
              <a:t> </a:t>
            </a:r>
            <a:r>
              <a:rPr sz="1500" spc="95" dirty="0">
                <a:latin typeface="Calibri"/>
                <a:cs typeface="Calibri"/>
              </a:rPr>
              <a:t>όνομα</a:t>
            </a:r>
            <a:endParaRPr sz="1500">
              <a:latin typeface="Calibri"/>
              <a:cs typeface="Calibri"/>
            </a:endParaRPr>
          </a:p>
          <a:p>
            <a:pPr>
              <a:lnSpc>
                <a:spcPct val="100000"/>
              </a:lnSpc>
              <a:spcBef>
                <a:spcPts val="10"/>
              </a:spcBef>
              <a:buClr>
                <a:srgbClr val="FFBA00"/>
              </a:buClr>
              <a:buFont typeface="Courier New"/>
              <a:buChar char="o"/>
            </a:pPr>
            <a:endParaRPr sz="3050">
              <a:latin typeface="Calibri"/>
              <a:cs typeface="Calibri"/>
            </a:endParaRPr>
          </a:p>
          <a:p>
            <a:pPr marL="286385" indent="-273685">
              <a:lnSpc>
                <a:spcPct val="100000"/>
              </a:lnSpc>
              <a:buClr>
                <a:srgbClr val="FFBA00"/>
              </a:buClr>
              <a:buSzPct val="126666"/>
              <a:buFont typeface="Courier New"/>
              <a:buChar char="o"/>
              <a:tabLst>
                <a:tab pos="286385" algn="l"/>
              </a:tabLst>
            </a:pPr>
            <a:r>
              <a:rPr sz="1500" spc="150" dirty="0">
                <a:latin typeface="Calibri"/>
                <a:cs typeface="Calibri"/>
              </a:rPr>
              <a:t>Το</a:t>
            </a:r>
            <a:r>
              <a:rPr sz="1500" spc="65" dirty="0">
                <a:latin typeface="Calibri"/>
                <a:cs typeface="Calibri"/>
              </a:rPr>
              <a:t> </a:t>
            </a:r>
            <a:r>
              <a:rPr sz="1500" spc="170" dirty="0">
                <a:latin typeface="Calibri"/>
                <a:cs typeface="Calibri"/>
              </a:rPr>
              <a:t>DNS</a:t>
            </a:r>
            <a:r>
              <a:rPr sz="1500" spc="65" dirty="0">
                <a:latin typeface="Calibri"/>
                <a:cs typeface="Calibri"/>
              </a:rPr>
              <a:t> </a:t>
            </a:r>
            <a:r>
              <a:rPr sz="1500" spc="135" dirty="0">
                <a:latin typeface="Calibri"/>
                <a:cs typeface="Calibri"/>
              </a:rPr>
              <a:t>παρέχει</a:t>
            </a:r>
            <a:r>
              <a:rPr sz="1500" spc="60" dirty="0">
                <a:latin typeface="Calibri"/>
                <a:cs typeface="Calibri"/>
              </a:rPr>
              <a:t> </a:t>
            </a:r>
            <a:r>
              <a:rPr sz="1500" spc="120" dirty="0">
                <a:latin typeface="Calibri"/>
                <a:cs typeface="Calibri"/>
              </a:rPr>
              <a:t>αντιστοιχίσεις</a:t>
            </a:r>
            <a:r>
              <a:rPr sz="1500" spc="65" dirty="0">
                <a:latin typeface="Calibri"/>
                <a:cs typeface="Calibri"/>
              </a:rPr>
              <a:t> </a:t>
            </a:r>
            <a:r>
              <a:rPr sz="1500" spc="160" dirty="0">
                <a:latin typeface="Calibri"/>
                <a:cs typeface="Calibri"/>
              </a:rPr>
              <a:t>από</a:t>
            </a:r>
            <a:r>
              <a:rPr sz="1500" spc="65" dirty="0">
                <a:latin typeface="Calibri"/>
                <a:cs typeface="Calibri"/>
              </a:rPr>
              <a:t> </a:t>
            </a:r>
            <a:r>
              <a:rPr sz="1500" spc="150" dirty="0">
                <a:latin typeface="Calibri"/>
                <a:cs typeface="Calibri"/>
              </a:rPr>
              <a:t>ονομασμένους</a:t>
            </a:r>
            <a:r>
              <a:rPr sz="1500" spc="60" dirty="0">
                <a:latin typeface="Calibri"/>
                <a:cs typeface="Calibri"/>
              </a:rPr>
              <a:t> </a:t>
            </a:r>
            <a:r>
              <a:rPr sz="1500" spc="145" dirty="0">
                <a:latin typeface="Calibri"/>
                <a:cs typeface="Calibri"/>
              </a:rPr>
              <a:t>σε</a:t>
            </a:r>
            <a:r>
              <a:rPr sz="1500" spc="65" dirty="0">
                <a:latin typeface="Calibri"/>
                <a:cs typeface="Calibri"/>
              </a:rPr>
              <a:t> </a:t>
            </a:r>
            <a:r>
              <a:rPr sz="1500" spc="150" dirty="0">
                <a:latin typeface="Calibri"/>
                <a:cs typeface="Calibri"/>
              </a:rPr>
              <a:t>πόρους</a:t>
            </a:r>
            <a:r>
              <a:rPr sz="1500" spc="60" dirty="0">
                <a:latin typeface="Calibri"/>
                <a:cs typeface="Calibri"/>
              </a:rPr>
              <a:t> </a:t>
            </a:r>
            <a:r>
              <a:rPr sz="1500" spc="155" dirty="0">
                <a:latin typeface="Calibri"/>
                <a:cs typeface="Calibri"/>
              </a:rPr>
              <a:t>διαφόρων</a:t>
            </a:r>
            <a:r>
              <a:rPr sz="1500" spc="75" dirty="0">
                <a:latin typeface="Calibri"/>
                <a:cs typeface="Calibri"/>
              </a:rPr>
              <a:t> </a:t>
            </a:r>
            <a:r>
              <a:rPr sz="1500" spc="145" dirty="0">
                <a:latin typeface="Calibri"/>
                <a:cs typeface="Calibri"/>
              </a:rPr>
              <a:t>τύπων</a:t>
            </a:r>
            <a:endParaRPr sz="1500">
              <a:latin typeface="Calibri"/>
              <a:cs typeface="Calibri"/>
            </a:endParaRPr>
          </a:p>
        </p:txBody>
      </p:sp>
      <p:sp>
        <p:nvSpPr>
          <p:cNvPr id="4" name="object 4"/>
          <p:cNvSpPr txBox="1"/>
          <p:nvPr/>
        </p:nvSpPr>
        <p:spPr>
          <a:xfrm>
            <a:off x="10790237" y="5873432"/>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latin typeface="Arial"/>
                <a:cs typeface="Arial"/>
              </a:rPr>
              <a:t>1</a:t>
            </a:r>
            <a:endParaRPr sz="1100">
              <a:latin typeface="Arial"/>
              <a:cs typeface="Arial"/>
            </a:endParaRPr>
          </a:p>
        </p:txBody>
      </p:sp>
      <p:pic>
        <p:nvPicPr>
          <p:cNvPr id="5" name="object 5"/>
          <p:cNvPicPr/>
          <p:nvPr/>
        </p:nvPicPr>
        <p:blipFill>
          <a:blip r:embed="rId2" cstate="print"/>
          <a:stretch>
            <a:fillRect/>
          </a:stretch>
        </p:blipFill>
        <p:spPr>
          <a:xfrm>
            <a:off x="9014459" y="5545454"/>
            <a:ext cx="1530032" cy="612140"/>
          </a:xfrm>
          <a:prstGeom prst="rect">
            <a:avLst/>
          </a:prstGeom>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49654" y="765492"/>
            <a:ext cx="7179945" cy="505267"/>
          </a:xfrm>
          <a:prstGeom prst="rect">
            <a:avLst/>
          </a:prstGeom>
        </p:spPr>
        <p:txBody>
          <a:bodyPr vert="horz" wrap="square" lIns="0" tIns="12700" rIns="0" bIns="0" rtlCol="0">
            <a:spAutoFit/>
          </a:bodyPr>
          <a:lstStyle/>
          <a:p>
            <a:pPr marL="12700">
              <a:lnSpc>
                <a:spcPct val="100000"/>
              </a:lnSpc>
              <a:spcBef>
                <a:spcPts val="100"/>
              </a:spcBef>
            </a:pPr>
            <a:r>
              <a:rPr sz="3200" spc="155" dirty="0">
                <a:solidFill>
                  <a:srgbClr val="FFFFFF"/>
                </a:solidFill>
              </a:rPr>
              <a:t>Σύστημα</a:t>
            </a:r>
            <a:r>
              <a:rPr sz="3200" spc="55" dirty="0">
                <a:solidFill>
                  <a:srgbClr val="FFFFFF"/>
                </a:solidFill>
              </a:rPr>
              <a:t> </a:t>
            </a:r>
            <a:r>
              <a:rPr sz="3200" spc="155" dirty="0">
                <a:solidFill>
                  <a:srgbClr val="FFFFFF"/>
                </a:solidFill>
              </a:rPr>
              <a:t>ονομάτων</a:t>
            </a:r>
            <a:r>
              <a:rPr sz="3200" spc="60" dirty="0">
                <a:solidFill>
                  <a:srgbClr val="FFFFFF"/>
                </a:solidFill>
              </a:rPr>
              <a:t> </a:t>
            </a:r>
            <a:r>
              <a:rPr sz="3200" spc="145" dirty="0">
                <a:solidFill>
                  <a:srgbClr val="FFFFFF"/>
                </a:solidFill>
              </a:rPr>
              <a:t>τομέα</a:t>
            </a:r>
            <a:r>
              <a:rPr sz="3200" spc="130" dirty="0">
                <a:solidFill>
                  <a:srgbClr val="FFFFFF"/>
                </a:solidFill>
              </a:rPr>
              <a:t> </a:t>
            </a:r>
            <a:r>
              <a:rPr lang="el-GR" sz="3200" spc="130" dirty="0">
                <a:solidFill>
                  <a:srgbClr val="FFFFFF"/>
                </a:solidFill>
              </a:rPr>
              <a:t>(</a:t>
            </a:r>
            <a:r>
              <a:rPr sz="3200" spc="175" dirty="0">
                <a:solidFill>
                  <a:srgbClr val="FFFFFF"/>
                </a:solidFill>
              </a:rPr>
              <a:t>DNS)</a:t>
            </a:r>
            <a:endParaRPr sz="3200" dirty="0"/>
          </a:p>
        </p:txBody>
      </p:sp>
      <p:sp>
        <p:nvSpPr>
          <p:cNvPr id="4" name="object 4"/>
          <p:cNvSpPr txBox="1"/>
          <p:nvPr/>
        </p:nvSpPr>
        <p:spPr>
          <a:xfrm>
            <a:off x="1129030" y="2027554"/>
            <a:ext cx="6760209" cy="2451100"/>
          </a:xfrm>
          <a:prstGeom prst="rect">
            <a:avLst/>
          </a:prstGeom>
        </p:spPr>
        <p:txBody>
          <a:bodyPr vert="horz" wrap="square" lIns="0" tIns="0" rIns="0" bIns="0" rtlCol="0">
            <a:spAutoFit/>
          </a:bodyPr>
          <a:lstStyle/>
          <a:p>
            <a:pPr marL="286385" indent="-273685">
              <a:lnSpc>
                <a:spcPts val="2100"/>
              </a:lnSpc>
              <a:buClr>
                <a:srgbClr val="FFBA00"/>
              </a:buClr>
              <a:buSzPct val="125000"/>
              <a:buFont typeface="Courier New"/>
              <a:buChar char="o"/>
              <a:tabLst>
                <a:tab pos="286385" algn="l"/>
              </a:tabLst>
            </a:pPr>
            <a:r>
              <a:rPr sz="1600" spc="114" dirty="0">
                <a:solidFill>
                  <a:srgbClr val="FFFFFF"/>
                </a:solidFill>
                <a:latin typeface="Calibri"/>
                <a:cs typeface="Calibri"/>
              </a:rPr>
              <a:t>Εμπρόσθια</a:t>
            </a:r>
            <a:r>
              <a:rPr sz="1600" spc="35" dirty="0">
                <a:solidFill>
                  <a:srgbClr val="FFFFFF"/>
                </a:solidFill>
                <a:latin typeface="Calibri"/>
                <a:cs typeface="Calibri"/>
              </a:rPr>
              <a:t> </a:t>
            </a:r>
            <a:r>
              <a:rPr sz="1600" spc="114" dirty="0">
                <a:solidFill>
                  <a:srgbClr val="FFFFFF"/>
                </a:solidFill>
                <a:latin typeface="Calibri"/>
                <a:cs typeface="Calibri"/>
              </a:rPr>
              <a:t>ανάλυση</a:t>
            </a:r>
            <a:r>
              <a:rPr sz="1600" spc="25" dirty="0">
                <a:solidFill>
                  <a:srgbClr val="FFFFFF"/>
                </a:solidFill>
                <a:latin typeface="Calibri"/>
                <a:cs typeface="Calibri"/>
              </a:rPr>
              <a:t> </a:t>
            </a:r>
            <a:r>
              <a:rPr sz="1600" spc="130" dirty="0">
                <a:solidFill>
                  <a:srgbClr val="FFFFFF"/>
                </a:solidFill>
                <a:latin typeface="Calibri"/>
                <a:cs typeface="Calibri"/>
              </a:rPr>
              <a:t>DNS</a:t>
            </a:r>
            <a:endParaRPr sz="1600">
              <a:latin typeface="Calibri"/>
              <a:cs typeface="Calibri"/>
            </a:endParaRPr>
          </a:p>
          <a:p>
            <a:pPr marL="286385" indent="-273685">
              <a:lnSpc>
                <a:spcPct val="100000"/>
              </a:lnSpc>
              <a:spcBef>
                <a:spcPts val="1395"/>
              </a:spcBef>
              <a:buClr>
                <a:srgbClr val="FFBA00"/>
              </a:buClr>
              <a:buSzPct val="125000"/>
              <a:buFont typeface="Courier New"/>
              <a:buChar char="o"/>
              <a:tabLst>
                <a:tab pos="286385" algn="l"/>
              </a:tabLst>
            </a:pPr>
            <a:r>
              <a:rPr sz="1600" spc="160" dirty="0">
                <a:solidFill>
                  <a:srgbClr val="FFFFFF"/>
                </a:solidFill>
                <a:latin typeface="Calibri"/>
                <a:cs typeface="Calibri"/>
              </a:rPr>
              <a:t>Δεδομένου</a:t>
            </a:r>
            <a:r>
              <a:rPr sz="1600" spc="70" dirty="0">
                <a:solidFill>
                  <a:srgbClr val="FFFFFF"/>
                </a:solidFill>
                <a:latin typeface="Calibri"/>
                <a:cs typeface="Calibri"/>
              </a:rPr>
              <a:t> </a:t>
            </a:r>
            <a:r>
              <a:rPr sz="1600" spc="155" dirty="0">
                <a:solidFill>
                  <a:srgbClr val="FFFFFF"/>
                </a:solidFill>
                <a:latin typeface="Calibri"/>
                <a:cs typeface="Calibri"/>
              </a:rPr>
              <a:t>ονόματος</a:t>
            </a:r>
            <a:r>
              <a:rPr sz="1600" spc="70" dirty="0">
                <a:solidFill>
                  <a:srgbClr val="FFFFFF"/>
                </a:solidFill>
                <a:latin typeface="Calibri"/>
                <a:cs typeface="Calibri"/>
              </a:rPr>
              <a:t> </a:t>
            </a:r>
            <a:r>
              <a:rPr sz="1600" spc="155" dirty="0">
                <a:solidFill>
                  <a:srgbClr val="FFFFFF"/>
                </a:solidFill>
                <a:latin typeface="Calibri"/>
                <a:cs typeface="Calibri"/>
              </a:rPr>
              <a:t>τομέα</a:t>
            </a:r>
            <a:r>
              <a:rPr sz="1600" spc="70" dirty="0">
                <a:solidFill>
                  <a:srgbClr val="FFFFFF"/>
                </a:solidFill>
                <a:latin typeface="Calibri"/>
                <a:cs typeface="Calibri"/>
              </a:rPr>
              <a:t> </a:t>
            </a:r>
            <a:r>
              <a:rPr sz="1600" spc="150" dirty="0">
                <a:solidFill>
                  <a:srgbClr val="FFFFFF"/>
                </a:solidFill>
                <a:latin typeface="Calibri"/>
                <a:cs typeface="Calibri"/>
              </a:rPr>
              <a:t>αναζητήστε</a:t>
            </a:r>
            <a:r>
              <a:rPr sz="1600" spc="70" dirty="0">
                <a:solidFill>
                  <a:srgbClr val="FFFFFF"/>
                </a:solidFill>
                <a:latin typeface="Calibri"/>
                <a:cs typeface="Calibri"/>
              </a:rPr>
              <a:t> </a:t>
            </a:r>
            <a:r>
              <a:rPr sz="1600" spc="145" dirty="0">
                <a:solidFill>
                  <a:srgbClr val="FFFFFF"/>
                </a:solidFill>
                <a:latin typeface="Calibri"/>
                <a:cs typeface="Calibri"/>
              </a:rPr>
              <a:t>τη</a:t>
            </a:r>
            <a:r>
              <a:rPr sz="1600" spc="70" dirty="0">
                <a:solidFill>
                  <a:srgbClr val="FFFFFF"/>
                </a:solidFill>
                <a:latin typeface="Calibri"/>
                <a:cs typeface="Calibri"/>
              </a:rPr>
              <a:t> </a:t>
            </a:r>
            <a:r>
              <a:rPr sz="1600" spc="135" dirty="0">
                <a:solidFill>
                  <a:srgbClr val="FFFFFF"/>
                </a:solidFill>
                <a:latin typeface="Calibri"/>
                <a:cs typeface="Calibri"/>
              </a:rPr>
              <a:t>σχετική</a:t>
            </a:r>
            <a:r>
              <a:rPr sz="1600" spc="100" dirty="0">
                <a:solidFill>
                  <a:srgbClr val="FFFFFF"/>
                </a:solidFill>
                <a:latin typeface="Calibri"/>
                <a:cs typeface="Calibri"/>
              </a:rPr>
              <a:t> </a:t>
            </a:r>
            <a:r>
              <a:rPr sz="1600" spc="145" dirty="0">
                <a:solidFill>
                  <a:srgbClr val="FFFFFF"/>
                </a:solidFill>
                <a:latin typeface="Calibri"/>
                <a:cs typeface="Calibri"/>
              </a:rPr>
              <a:t>διεύθυνση</a:t>
            </a:r>
            <a:r>
              <a:rPr sz="1600" spc="65" dirty="0">
                <a:solidFill>
                  <a:srgbClr val="FFFFFF"/>
                </a:solidFill>
                <a:latin typeface="Calibri"/>
                <a:cs typeface="Calibri"/>
              </a:rPr>
              <a:t> </a:t>
            </a:r>
            <a:r>
              <a:rPr sz="1600" spc="120" dirty="0">
                <a:solidFill>
                  <a:srgbClr val="FFFFFF"/>
                </a:solidFill>
                <a:latin typeface="Calibri"/>
                <a:cs typeface="Calibri"/>
              </a:rPr>
              <a:t>IP</a:t>
            </a:r>
            <a:endParaRPr sz="1600">
              <a:latin typeface="Calibri"/>
              <a:cs typeface="Calibri"/>
            </a:endParaRPr>
          </a:p>
          <a:p>
            <a:pPr marL="286385" indent="-273685">
              <a:lnSpc>
                <a:spcPct val="100000"/>
              </a:lnSpc>
              <a:spcBef>
                <a:spcPts val="1390"/>
              </a:spcBef>
              <a:buClr>
                <a:srgbClr val="FFBA00"/>
              </a:buClr>
              <a:buSzPct val="125000"/>
              <a:buFont typeface="Courier New"/>
              <a:buChar char="o"/>
              <a:tabLst>
                <a:tab pos="286385" algn="l"/>
              </a:tabLst>
            </a:pPr>
            <a:r>
              <a:rPr sz="1600" spc="110" dirty="0">
                <a:solidFill>
                  <a:srgbClr val="FFFFFF"/>
                </a:solidFill>
                <a:latin typeface="Calibri"/>
                <a:cs typeface="Calibri"/>
              </a:rPr>
              <a:t>Αντίστροφη</a:t>
            </a:r>
            <a:r>
              <a:rPr sz="1600" spc="55" dirty="0">
                <a:solidFill>
                  <a:srgbClr val="FFFFFF"/>
                </a:solidFill>
                <a:latin typeface="Calibri"/>
                <a:cs typeface="Calibri"/>
              </a:rPr>
              <a:t> </a:t>
            </a:r>
            <a:r>
              <a:rPr sz="1600" spc="105" dirty="0">
                <a:solidFill>
                  <a:srgbClr val="FFFFFF"/>
                </a:solidFill>
                <a:latin typeface="Calibri"/>
                <a:cs typeface="Calibri"/>
              </a:rPr>
              <a:t>αναζήτηση</a:t>
            </a:r>
            <a:r>
              <a:rPr sz="1600" spc="40" dirty="0">
                <a:solidFill>
                  <a:srgbClr val="FFFFFF"/>
                </a:solidFill>
                <a:latin typeface="Calibri"/>
                <a:cs typeface="Calibri"/>
              </a:rPr>
              <a:t> </a:t>
            </a:r>
            <a:r>
              <a:rPr sz="1600" spc="130" dirty="0">
                <a:solidFill>
                  <a:srgbClr val="FFFFFF"/>
                </a:solidFill>
                <a:latin typeface="Calibri"/>
                <a:cs typeface="Calibri"/>
              </a:rPr>
              <a:t>DNS</a:t>
            </a:r>
            <a:endParaRPr sz="1600">
              <a:latin typeface="Calibri"/>
              <a:cs typeface="Calibri"/>
            </a:endParaRPr>
          </a:p>
          <a:p>
            <a:pPr marL="286385" marR="316865" indent="-274320">
              <a:lnSpc>
                <a:spcPct val="93600"/>
              </a:lnSpc>
              <a:spcBef>
                <a:spcPts val="1540"/>
              </a:spcBef>
              <a:buClr>
                <a:srgbClr val="FFBA00"/>
              </a:buClr>
              <a:buSzPct val="125000"/>
              <a:buFont typeface="Courier New"/>
              <a:buChar char="o"/>
              <a:tabLst>
                <a:tab pos="287020" algn="l"/>
              </a:tabLst>
            </a:pPr>
            <a:r>
              <a:rPr sz="1600" spc="114" dirty="0">
                <a:solidFill>
                  <a:srgbClr val="FFFFFF"/>
                </a:solidFill>
                <a:latin typeface="Calibri"/>
                <a:cs typeface="Calibri"/>
              </a:rPr>
              <a:t>Δεδομένης</a:t>
            </a:r>
            <a:r>
              <a:rPr sz="1600" spc="60" dirty="0">
                <a:solidFill>
                  <a:srgbClr val="FFFFFF"/>
                </a:solidFill>
                <a:latin typeface="Calibri"/>
                <a:cs typeface="Calibri"/>
              </a:rPr>
              <a:t> </a:t>
            </a:r>
            <a:r>
              <a:rPr sz="1600" spc="105" dirty="0">
                <a:solidFill>
                  <a:srgbClr val="FFFFFF"/>
                </a:solidFill>
                <a:latin typeface="Calibri"/>
                <a:cs typeface="Calibri"/>
              </a:rPr>
              <a:t>μιας</a:t>
            </a:r>
            <a:r>
              <a:rPr sz="1600" spc="55" dirty="0">
                <a:solidFill>
                  <a:srgbClr val="FFFFFF"/>
                </a:solidFill>
                <a:latin typeface="Calibri"/>
                <a:cs typeface="Calibri"/>
              </a:rPr>
              <a:t> </a:t>
            </a:r>
            <a:r>
              <a:rPr sz="1600" spc="110" dirty="0">
                <a:solidFill>
                  <a:srgbClr val="FFFFFF"/>
                </a:solidFill>
                <a:latin typeface="Calibri"/>
                <a:cs typeface="Calibri"/>
              </a:rPr>
              <a:t>διεύθυνσης</a:t>
            </a:r>
            <a:r>
              <a:rPr sz="1600" spc="60" dirty="0">
                <a:solidFill>
                  <a:srgbClr val="FFFFFF"/>
                </a:solidFill>
                <a:latin typeface="Calibri"/>
                <a:cs typeface="Calibri"/>
              </a:rPr>
              <a:t> </a:t>
            </a:r>
            <a:r>
              <a:rPr sz="1600" spc="80" dirty="0">
                <a:solidFill>
                  <a:srgbClr val="FFFFFF"/>
                </a:solidFill>
                <a:latin typeface="Calibri"/>
                <a:cs typeface="Calibri"/>
              </a:rPr>
              <a:t>IP,</a:t>
            </a:r>
            <a:r>
              <a:rPr sz="1600" spc="55" dirty="0">
                <a:solidFill>
                  <a:srgbClr val="FFFFFF"/>
                </a:solidFill>
                <a:latin typeface="Calibri"/>
                <a:cs typeface="Calibri"/>
              </a:rPr>
              <a:t> </a:t>
            </a:r>
            <a:r>
              <a:rPr sz="1600" spc="110" dirty="0">
                <a:solidFill>
                  <a:srgbClr val="FFFFFF"/>
                </a:solidFill>
                <a:latin typeface="Calibri"/>
                <a:cs typeface="Calibri"/>
              </a:rPr>
              <a:t>αναζητήστε</a:t>
            </a:r>
            <a:r>
              <a:rPr sz="1600" spc="55" dirty="0">
                <a:solidFill>
                  <a:srgbClr val="FFFFFF"/>
                </a:solidFill>
                <a:latin typeface="Calibri"/>
                <a:cs typeface="Calibri"/>
              </a:rPr>
              <a:t> </a:t>
            </a:r>
            <a:r>
              <a:rPr sz="1600" spc="110" dirty="0">
                <a:solidFill>
                  <a:srgbClr val="FFFFFF"/>
                </a:solidFill>
                <a:latin typeface="Calibri"/>
                <a:cs typeface="Calibri"/>
              </a:rPr>
              <a:t>το</a:t>
            </a:r>
            <a:r>
              <a:rPr sz="1600" spc="65" dirty="0">
                <a:solidFill>
                  <a:srgbClr val="FFFFFF"/>
                </a:solidFill>
                <a:latin typeface="Calibri"/>
                <a:cs typeface="Calibri"/>
              </a:rPr>
              <a:t> </a:t>
            </a:r>
            <a:r>
              <a:rPr sz="1600" spc="120" dirty="0">
                <a:solidFill>
                  <a:srgbClr val="FFFFFF"/>
                </a:solidFill>
                <a:latin typeface="Calibri"/>
                <a:cs typeface="Calibri"/>
              </a:rPr>
              <a:t>όνομα</a:t>
            </a:r>
            <a:r>
              <a:rPr sz="1600" spc="55" dirty="0">
                <a:solidFill>
                  <a:srgbClr val="FFFFFF"/>
                </a:solidFill>
                <a:latin typeface="Calibri"/>
                <a:cs typeface="Calibri"/>
              </a:rPr>
              <a:t> </a:t>
            </a:r>
            <a:r>
              <a:rPr sz="1600" spc="114" dirty="0">
                <a:solidFill>
                  <a:srgbClr val="FFFFFF"/>
                </a:solidFill>
                <a:latin typeface="Calibri"/>
                <a:cs typeface="Calibri"/>
              </a:rPr>
              <a:t>τομέα</a:t>
            </a:r>
            <a:r>
              <a:rPr sz="1600" spc="65" dirty="0">
                <a:solidFill>
                  <a:srgbClr val="FFFFFF"/>
                </a:solidFill>
                <a:latin typeface="Calibri"/>
                <a:cs typeface="Calibri"/>
              </a:rPr>
              <a:t> </a:t>
            </a:r>
            <a:r>
              <a:rPr sz="1600" spc="125" dirty="0">
                <a:solidFill>
                  <a:srgbClr val="FFFFFF"/>
                </a:solidFill>
                <a:latin typeface="Calibri"/>
                <a:cs typeface="Calibri"/>
              </a:rPr>
              <a:t>που </a:t>
            </a:r>
            <a:r>
              <a:rPr sz="1600" spc="-350" dirty="0">
                <a:solidFill>
                  <a:srgbClr val="FFFFFF"/>
                </a:solidFill>
                <a:latin typeface="Calibri"/>
                <a:cs typeface="Calibri"/>
              </a:rPr>
              <a:t> </a:t>
            </a:r>
            <a:r>
              <a:rPr sz="1600" spc="95" dirty="0">
                <a:solidFill>
                  <a:srgbClr val="FFFFFF"/>
                </a:solidFill>
                <a:latin typeface="Calibri"/>
                <a:cs typeface="Calibri"/>
              </a:rPr>
              <a:t>σχετίζεται</a:t>
            </a:r>
            <a:r>
              <a:rPr sz="1600" spc="50" dirty="0">
                <a:solidFill>
                  <a:srgbClr val="FFFFFF"/>
                </a:solidFill>
                <a:latin typeface="Calibri"/>
                <a:cs typeface="Calibri"/>
              </a:rPr>
              <a:t> </a:t>
            </a:r>
            <a:r>
              <a:rPr sz="1600" spc="120" dirty="0">
                <a:solidFill>
                  <a:srgbClr val="FFFFFF"/>
                </a:solidFill>
                <a:latin typeface="Calibri"/>
                <a:cs typeface="Calibri"/>
              </a:rPr>
              <a:t>με</a:t>
            </a:r>
            <a:r>
              <a:rPr sz="1600" spc="50" dirty="0">
                <a:solidFill>
                  <a:srgbClr val="FFFFFF"/>
                </a:solidFill>
                <a:latin typeface="Calibri"/>
                <a:cs typeface="Calibri"/>
              </a:rPr>
              <a:t> </a:t>
            </a:r>
            <a:r>
              <a:rPr sz="1600" spc="110" dirty="0">
                <a:solidFill>
                  <a:srgbClr val="FFFFFF"/>
                </a:solidFill>
                <a:latin typeface="Calibri"/>
                <a:cs typeface="Calibri"/>
              </a:rPr>
              <a:t>τη</a:t>
            </a:r>
            <a:r>
              <a:rPr sz="1600" spc="50" dirty="0">
                <a:solidFill>
                  <a:srgbClr val="FFFFFF"/>
                </a:solidFill>
                <a:latin typeface="Calibri"/>
                <a:cs typeface="Calibri"/>
              </a:rPr>
              <a:t> </a:t>
            </a:r>
            <a:r>
              <a:rPr sz="1600" spc="114" dirty="0">
                <a:solidFill>
                  <a:srgbClr val="FFFFFF"/>
                </a:solidFill>
                <a:latin typeface="Calibri"/>
                <a:cs typeface="Calibri"/>
              </a:rPr>
              <a:t>διεύθυνση</a:t>
            </a:r>
            <a:r>
              <a:rPr sz="1600" spc="50" dirty="0">
                <a:solidFill>
                  <a:srgbClr val="FFFFFF"/>
                </a:solidFill>
                <a:latin typeface="Calibri"/>
                <a:cs typeface="Calibri"/>
              </a:rPr>
              <a:t> </a:t>
            </a:r>
            <a:r>
              <a:rPr sz="1600" spc="85" dirty="0">
                <a:solidFill>
                  <a:srgbClr val="FFFFFF"/>
                </a:solidFill>
                <a:latin typeface="Calibri"/>
                <a:cs typeface="Calibri"/>
              </a:rPr>
              <a:t>IP</a:t>
            </a:r>
            <a:endParaRPr sz="1600">
              <a:latin typeface="Calibri"/>
              <a:cs typeface="Calibri"/>
            </a:endParaRPr>
          </a:p>
          <a:p>
            <a:pPr>
              <a:lnSpc>
                <a:spcPct val="100000"/>
              </a:lnSpc>
              <a:spcBef>
                <a:spcPts val="10"/>
              </a:spcBef>
              <a:buClr>
                <a:srgbClr val="FFBA00"/>
              </a:buClr>
              <a:buFont typeface="Courier New"/>
              <a:buChar char="o"/>
            </a:pPr>
            <a:endParaRPr sz="1250">
              <a:latin typeface="Calibri"/>
              <a:cs typeface="Calibri"/>
            </a:endParaRPr>
          </a:p>
          <a:p>
            <a:pPr marL="286385" indent="-273685">
              <a:lnSpc>
                <a:spcPct val="100000"/>
              </a:lnSpc>
              <a:buClr>
                <a:srgbClr val="FFBA00"/>
              </a:buClr>
              <a:buSzPct val="125000"/>
              <a:buFont typeface="Courier New"/>
              <a:buChar char="o"/>
              <a:tabLst>
                <a:tab pos="286385" algn="l"/>
              </a:tabLst>
            </a:pPr>
            <a:r>
              <a:rPr sz="1600" spc="110" dirty="0">
                <a:solidFill>
                  <a:srgbClr val="FFFFFF"/>
                </a:solidFill>
                <a:latin typeface="Calibri"/>
                <a:cs typeface="Calibri"/>
              </a:rPr>
              <a:t>Χρήση:</a:t>
            </a:r>
            <a:r>
              <a:rPr sz="1600" spc="50" dirty="0">
                <a:solidFill>
                  <a:srgbClr val="FFFFFF"/>
                </a:solidFill>
                <a:latin typeface="Calibri"/>
                <a:cs typeface="Calibri"/>
              </a:rPr>
              <a:t> </a:t>
            </a:r>
            <a:r>
              <a:rPr sz="1600" spc="105" dirty="0">
                <a:solidFill>
                  <a:srgbClr val="FFFFFF"/>
                </a:solidFill>
                <a:latin typeface="Calibri"/>
                <a:cs typeface="Calibri"/>
              </a:rPr>
              <a:t>Δίκτυο</a:t>
            </a:r>
            <a:r>
              <a:rPr sz="1600" spc="55" dirty="0">
                <a:solidFill>
                  <a:srgbClr val="FFFFFF"/>
                </a:solidFill>
                <a:latin typeface="Calibri"/>
                <a:cs typeface="Calibri"/>
              </a:rPr>
              <a:t> </a:t>
            </a:r>
            <a:r>
              <a:rPr sz="1600" spc="105" dirty="0">
                <a:solidFill>
                  <a:srgbClr val="FFFFFF"/>
                </a:solidFill>
                <a:latin typeface="Calibri"/>
                <a:cs typeface="Calibri"/>
              </a:rPr>
              <a:t>δικτύωσης,</a:t>
            </a:r>
            <a:r>
              <a:rPr sz="1600" spc="60" dirty="0">
                <a:solidFill>
                  <a:srgbClr val="FFFFFF"/>
                </a:solidFill>
                <a:latin typeface="Calibri"/>
                <a:cs typeface="Calibri"/>
              </a:rPr>
              <a:t> </a:t>
            </a:r>
            <a:r>
              <a:rPr sz="1600" spc="90" dirty="0">
                <a:solidFill>
                  <a:srgbClr val="FFFFFF"/>
                </a:solidFill>
                <a:latin typeface="Calibri"/>
                <a:cs typeface="Calibri"/>
              </a:rPr>
              <a:t>τεχνικές</a:t>
            </a:r>
            <a:r>
              <a:rPr sz="1600" spc="55" dirty="0">
                <a:solidFill>
                  <a:srgbClr val="FFFFFF"/>
                </a:solidFill>
                <a:latin typeface="Calibri"/>
                <a:cs typeface="Calibri"/>
              </a:rPr>
              <a:t> </a:t>
            </a:r>
            <a:r>
              <a:rPr sz="1600" spc="114" dirty="0">
                <a:solidFill>
                  <a:srgbClr val="FFFFFF"/>
                </a:solidFill>
                <a:latin typeface="Calibri"/>
                <a:cs typeface="Calibri"/>
              </a:rPr>
              <a:t>κατά</a:t>
            </a:r>
            <a:r>
              <a:rPr sz="1600" spc="50" dirty="0">
                <a:solidFill>
                  <a:srgbClr val="FFFFFF"/>
                </a:solidFill>
                <a:latin typeface="Calibri"/>
                <a:cs typeface="Calibri"/>
              </a:rPr>
              <a:t> </a:t>
            </a:r>
            <a:r>
              <a:rPr sz="1600" spc="114" dirty="0">
                <a:solidFill>
                  <a:srgbClr val="FFFFFF"/>
                </a:solidFill>
                <a:latin typeface="Calibri"/>
                <a:cs typeface="Calibri"/>
              </a:rPr>
              <a:t>του</a:t>
            </a:r>
            <a:r>
              <a:rPr sz="1600" spc="50" dirty="0">
                <a:solidFill>
                  <a:srgbClr val="FFFFFF"/>
                </a:solidFill>
                <a:latin typeface="Calibri"/>
                <a:cs typeface="Calibri"/>
              </a:rPr>
              <a:t> </a:t>
            </a:r>
            <a:r>
              <a:rPr sz="1600" spc="130" dirty="0">
                <a:solidFill>
                  <a:srgbClr val="FFFFFF"/>
                </a:solidFill>
                <a:latin typeface="Calibri"/>
                <a:cs typeface="Calibri"/>
              </a:rPr>
              <a:t>spam</a:t>
            </a:r>
            <a:endParaRPr sz="1600">
              <a:latin typeface="Calibri"/>
              <a:cs typeface="Calibri"/>
            </a:endParaRPr>
          </a:p>
        </p:txBody>
      </p:sp>
      <p:sp>
        <p:nvSpPr>
          <p:cNvPr id="5" name="object 5"/>
          <p:cNvSpPr txBox="1"/>
          <p:nvPr/>
        </p:nvSpPr>
        <p:spPr>
          <a:xfrm>
            <a:off x="10146347" y="5277167"/>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2</a:t>
            </a:r>
            <a:endParaRPr sz="1100">
              <a:latin typeface="Arial"/>
              <a:cs typeface="Arial"/>
            </a:endParaRPr>
          </a:p>
        </p:txBody>
      </p:sp>
      <p:pic>
        <p:nvPicPr>
          <p:cNvPr id="6" name="object 6"/>
          <p:cNvPicPr/>
          <p:nvPr/>
        </p:nvPicPr>
        <p:blipFill>
          <a:blip r:embed="rId2" cstate="print"/>
          <a:stretch>
            <a:fillRect/>
          </a:stretch>
        </p:blipFill>
        <p:spPr>
          <a:xfrm>
            <a:off x="7175817" y="5400992"/>
            <a:ext cx="1530032" cy="612140"/>
          </a:xfrm>
          <a:prstGeom prst="rect">
            <a:avLst/>
          </a:prstGeom>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4" name="object 4"/>
          <p:cNvSpPr txBox="1"/>
          <p:nvPr/>
        </p:nvSpPr>
        <p:spPr>
          <a:xfrm>
            <a:off x="1561464" y="2658745"/>
            <a:ext cx="3394710" cy="425450"/>
          </a:xfrm>
          <a:prstGeom prst="rect">
            <a:avLst/>
          </a:prstGeom>
        </p:spPr>
        <p:txBody>
          <a:bodyPr vert="horz" wrap="square" lIns="0" tIns="6985" rIns="0" bIns="0" rtlCol="0">
            <a:spAutoFit/>
          </a:bodyPr>
          <a:lstStyle/>
          <a:p>
            <a:pPr marL="287020" marR="5080" indent="-274320">
              <a:lnSpc>
                <a:spcPct val="83400"/>
              </a:lnSpc>
              <a:spcBef>
                <a:spcPts val="55"/>
              </a:spcBef>
            </a:pPr>
            <a:r>
              <a:rPr sz="1800" dirty="0">
                <a:solidFill>
                  <a:srgbClr val="FFBA00"/>
                </a:solidFill>
                <a:latin typeface="Courier New"/>
                <a:cs typeface="Courier New"/>
              </a:rPr>
              <a:t>o</a:t>
            </a:r>
            <a:r>
              <a:rPr sz="1800" spc="-25" dirty="0">
                <a:solidFill>
                  <a:srgbClr val="FFBA00"/>
                </a:solidFill>
                <a:latin typeface="Courier New"/>
                <a:cs typeface="Courier New"/>
              </a:rPr>
              <a:t> </a:t>
            </a:r>
            <a:r>
              <a:rPr sz="1400" spc="95" dirty="0">
                <a:solidFill>
                  <a:srgbClr val="FFFFFF"/>
                </a:solidFill>
                <a:latin typeface="Calibri"/>
                <a:cs typeface="Calibri"/>
              </a:rPr>
              <a:t>Οι</a:t>
            </a:r>
            <a:r>
              <a:rPr sz="1400" spc="40" dirty="0">
                <a:solidFill>
                  <a:srgbClr val="FFFFFF"/>
                </a:solidFill>
                <a:latin typeface="Calibri"/>
                <a:cs typeface="Calibri"/>
              </a:rPr>
              <a:t> </a:t>
            </a:r>
            <a:r>
              <a:rPr sz="1400" spc="100" dirty="0">
                <a:solidFill>
                  <a:srgbClr val="FFFFFF"/>
                </a:solidFill>
                <a:latin typeface="Calibri"/>
                <a:cs typeface="Calibri"/>
              </a:rPr>
              <a:t>καταγραφές</a:t>
            </a:r>
            <a:r>
              <a:rPr sz="1400" spc="45" dirty="0">
                <a:solidFill>
                  <a:srgbClr val="FFFFFF"/>
                </a:solidFill>
                <a:latin typeface="Calibri"/>
                <a:cs typeface="Calibri"/>
              </a:rPr>
              <a:t> </a:t>
            </a:r>
            <a:r>
              <a:rPr sz="1400" spc="120" dirty="0">
                <a:solidFill>
                  <a:srgbClr val="FFFFFF"/>
                </a:solidFill>
                <a:latin typeface="Calibri"/>
                <a:cs typeface="Calibri"/>
              </a:rPr>
              <a:t>DNS</a:t>
            </a:r>
            <a:r>
              <a:rPr sz="1400" spc="40" dirty="0">
                <a:solidFill>
                  <a:srgbClr val="FFFFFF"/>
                </a:solidFill>
                <a:latin typeface="Calibri"/>
                <a:cs typeface="Calibri"/>
              </a:rPr>
              <a:t> </a:t>
            </a:r>
            <a:r>
              <a:rPr sz="1400" spc="95" dirty="0">
                <a:solidFill>
                  <a:srgbClr val="FFFFFF"/>
                </a:solidFill>
                <a:latin typeface="Calibri"/>
                <a:cs typeface="Calibri"/>
              </a:rPr>
              <a:t>διατηρούνται</a:t>
            </a:r>
            <a:r>
              <a:rPr sz="1400" spc="40" dirty="0">
                <a:solidFill>
                  <a:srgbClr val="FFFFFF"/>
                </a:solidFill>
                <a:latin typeface="Calibri"/>
                <a:cs typeface="Calibri"/>
              </a:rPr>
              <a:t> </a:t>
            </a:r>
            <a:r>
              <a:rPr sz="1400" spc="100" dirty="0">
                <a:solidFill>
                  <a:srgbClr val="FFFFFF"/>
                </a:solidFill>
                <a:latin typeface="Calibri"/>
                <a:cs typeface="Calibri"/>
              </a:rPr>
              <a:t>με </a:t>
            </a:r>
            <a:r>
              <a:rPr sz="1400" spc="-300" dirty="0">
                <a:solidFill>
                  <a:srgbClr val="FFFFFF"/>
                </a:solidFill>
                <a:latin typeface="Calibri"/>
                <a:cs typeface="Calibri"/>
              </a:rPr>
              <a:t> </a:t>
            </a:r>
            <a:r>
              <a:rPr sz="1400" spc="100" dirty="0">
                <a:solidFill>
                  <a:srgbClr val="FFFFFF"/>
                </a:solidFill>
                <a:latin typeface="Calibri"/>
                <a:cs typeface="Calibri"/>
              </a:rPr>
              <a:t>κατανεμημένο</a:t>
            </a:r>
            <a:r>
              <a:rPr sz="1400" spc="45" dirty="0">
                <a:solidFill>
                  <a:srgbClr val="FFFFFF"/>
                </a:solidFill>
                <a:latin typeface="Calibri"/>
                <a:cs typeface="Calibri"/>
              </a:rPr>
              <a:t> </a:t>
            </a:r>
            <a:r>
              <a:rPr sz="1400" spc="95" dirty="0">
                <a:solidFill>
                  <a:srgbClr val="FFFFFF"/>
                </a:solidFill>
                <a:latin typeface="Calibri"/>
                <a:cs typeface="Calibri"/>
              </a:rPr>
              <a:t>τρόπο</a:t>
            </a:r>
            <a:endParaRPr sz="1400">
              <a:latin typeface="Calibri"/>
              <a:cs typeface="Calibri"/>
            </a:endParaRPr>
          </a:p>
        </p:txBody>
      </p:sp>
      <p:sp>
        <p:nvSpPr>
          <p:cNvPr id="5" name="object 5"/>
          <p:cNvSpPr txBox="1"/>
          <p:nvPr/>
        </p:nvSpPr>
        <p:spPr>
          <a:xfrm>
            <a:off x="1561464" y="3757929"/>
            <a:ext cx="1758314" cy="238760"/>
          </a:xfrm>
          <a:prstGeom prst="rect">
            <a:avLst/>
          </a:prstGeom>
        </p:spPr>
        <p:txBody>
          <a:bodyPr vert="horz" wrap="square" lIns="0" tIns="0" rIns="0" bIns="0" rtlCol="0">
            <a:spAutoFit/>
          </a:bodyPr>
          <a:lstStyle/>
          <a:p>
            <a:pPr marL="12700">
              <a:lnSpc>
                <a:spcPts val="1860"/>
              </a:lnSpc>
            </a:pPr>
            <a:r>
              <a:rPr sz="1800" dirty="0">
                <a:solidFill>
                  <a:srgbClr val="FFBA00"/>
                </a:solidFill>
                <a:latin typeface="Courier New"/>
                <a:cs typeface="Courier New"/>
              </a:rPr>
              <a:t>o</a:t>
            </a:r>
            <a:r>
              <a:rPr sz="1800" spc="-50" dirty="0">
                <a:solidFill>
                  <a:srgbClr val="FFBA00"/>
                </a:solidFill>
                <a:latin typeface="Courier New"/>
                <a:cs typeface="Courier New"/>
              </a:rPr>
              <a:t> </a:t>
            </a:r>
            <a:r>
              <a:rPr sz="1400" spc="110" dirty="0">
                <a:solidFill>
                  <a:srgbClr val="FFFFFF"/>
                </a:solidFill>
                <a:latin typeface="Calibri"/>
                <a:cs typeface="Calibri"/>
              </a:rPr>
              <a:t>Υψηλό</a:t>
            </a:r>
            <a:r>
              <a:rPr sz="1400" spc="35" dirty="0">
                <a:solidFill>
                  <a:srgbClr val="FFFFFF"/>
                </a:solidFill>
                <a:latin typeface="Calibri"/>
                <a:cs typeface="Calibri"/>
              </a:rPr>
              <a:t> </a:t>
            </a:r>
            <a:r>
              <a:rPr sz="1400" spc="155" dirty="0">
                <a:solidFill>
                  <a:srgbClr val="FFFFFF"/>
                </a:solidFill>
                <a:latin typeface="Calibri"/>
                <a:cs typeface="Calibri"/>
              </a:rPr>
              <a:t>δυναμικό</a:t>
            </a:r>
            <a:endParaRPr sz="1400">
              <a:latin typeface="Calibri"/>
              <a:cs typeface="Calibri"/>
            </a:endParaRPr>
          </a:p>
        </p:txBody>
      </p:sp>
      <p:sp>
        <p:nvSpPr>
          <p:cNvPr id="6" name="object 6"/>
          <p:cNvSpPr txBox="1"/>
          <p:nvPr/>
        </p:nvSpPr>
        <p:spPr>
          <a:xfrm>
            <a:off x="1561464" y="4661534"/>
            <a:ext cx="2124710" cy="238760"/>
          </a:xfrm>
          <a:prstGeom prst="rect">
            <a:avLst/>
          </a:prstGeom>
        </p:spPr>
        <p:txBody>
          <a:bodyPr vert="horz" wrap="square" lIns="0" tIns="0" rIns="0" bIns="0" rtlCol="0">
            <a:spAutoFit/>
          </a:bodyPr>
          <a:lstStyle/>
          <a:p>
            <a:pPr marL="12700">
              <a:lnSpc>
                <a:spcPts val="1860"/>
              </a:lnSpc>
            </a:pPr>
            <a:r>
              <a:rPr sz="1800" dirty="0">
                <a:solidFill>
                  <a:srgbClr val="FFBA00"/>
                </a:solidFill>
                <a:latin typeface="Courier New"/>
                <a:cs typeface="Courier New"/>
              </a:rPr>
              <a:t>o</a:t>
            </a:r>
            <a:r>
              <a:rPr sz="1800" spc="-45" dirty="0">
                <a:solidFill>
                  <a:srgbClr val="FFBA00"/>
                </a:solidFill>
                <a:latin typeface="Courier New"/>
                <a:cs typeface="Courier New"/>
              </a:rPr>
              <a:t> </a:t>
            </a:r>
            <a:r>
              <a:rPr sz="1400" spc="110" dirty="0">
                <a:solidFill>
                  <a:srgbClr val="FFFFFF"/>
                </a:solidFill>
                <a:latin typeface="Calibri"/>
                <a:cs typeface="Calibri"/>
              </a:rPr>
              <a:t>Αποκεντρωμένη</a:t>
            </a:r>
            <a:r>
              <a:rPr sz="1400" spc="50" dirty="0">
                <a:solidFill>
                  <a:srgbClr val="FFFFFF"/>
                </a:solidFill>
                <a:latin typeface="Calibri"/>
                <a:cs typeface="Calibri"/>
              </a:rPr>
              <a:t> </a:t>
            </a:r>
            <a:r>
              <a:rPr sz="1400" spc="95" dirty="0">
                <a:solidFill>
                  <a:srgbClr val="FFFFFF"/>
                </a:solidFill>
                <a:latin typeface="Calibri"/>
                <a:cs typeface="Calibri"/>
              </a:rPr>
              <a:t>αρχή</a:t>
            </a:r>
            <a:endParaRPr sz="1400">
              <a:latin typeface="Calibri"/>
              <a:cs typeface="Calibri"/>
            </a:endParaRPr>
          </a:p>
        </p:txBody>
      </p:sp>
      <p:pic>
        <p:nvPicPr>
          <p:cNvPr id="7" name="object 7"/>
          <p:cNvPicPr/>
          <p:nvPr/>
        </p:nvPicPr>
        <p:blipFill>
          <a:blip r:embed="rId2" cstate="print"/>
          <a:stretch>
            <a:fillRect/>
          </a:stretch>
        </p:blipFill>
        <p:spPr>
          <a:xfrm>
            <a:off x="7175817" y="5950902"/>
            <a:ext cx="1530032" cy="612140"/>
          </a:xfrm>
          <a:prstGeom prst="rect">
            <a:avLst/>
          </a:prstGeom>
        </p:spPr>
      </p:pic>
      <p:sp>
        <p:nvSpPr>
          <p:cNvPr id="8" name="object 8"/>
          <p:cNvSpPr txBox="1"/>
          <p:nvPr/>
        </p:nvSpPr>
        <p:spPr>
          <a:xfrm>
            <a:off x="10146347" y="5840666"/>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3</a:t>
            </a:r>
            <a:endParaRPr sz="1100">
              <a:latin typeface="Arial"/>
              <a:cs typeface="Arial"/>
            </a:endParaRPr>
          </a:p>
        </p:txBody>
      </p:sp>
      <p:sp>
        <p:nvSpPr>
          <p:cNvPr id="10" name="Τίτλος 9">
            <a:extLst>
              <a:ext uri="{FF2B5EF4-FFF2-40B4-BE49-F238E27FC236}">
                <a16:creationId xmlns:a16="http://schemas.microsoft.com/office/drawing/2014/main" id="{2ECA389B-CA06-D837-E22B-6E2FE7304DFD}"/>
              </a:ext>
            </a:extLst>
          </p:cNvPr>
          <p:cNvSpPr>
            <a:spLocks noGrp="1"/>
          </p:cNvSpPr>
          <p:nvPr>
            <p:ph type="title"/>
          </p:nvPr>
        </p:nvSpPr>
        <p:spPr/>
        <p:txBody>
          <a:bodyPr/>
          <a:lstStyle/>
          <a:p>
            <a:endParaRPr lang="el-GR"/>
          </a:p>
        </p:txBody>
      </p:sp>
      <p:sp>
        <p:nvSpPr>
          <p:cNvPr id="11" name="object 3">
            <a:extLst>
              <a:ext uri="{FF2B5EF4-FFF2-40B4-BE49-F238E27FC236}">
                <a16:creationId xmlns:a16="http://schemas.microsoft.com/office/drawing/2014/main" id="{64F85F72-4510-CEB0-6D45-345E8C84B40E}"/>
              </a:ext>
            </a:extLst>
          </p:cNvPr>
          <p:cNvSpPr txBox="1">
            <a:spLocks/>
          </p:cNvSpPr>
          <p:nvPr/>
        </p:nvSpPr>
        <p:spPr>
          <a:xfrm>
            <a:off x="1049654" y="765492"/>
            <a:ext cx="7179945" cy="505267"/>
          </a:xfrm>
          <a:prstGeom prst="rect">
            <a:avLst/>
          </a:prstGeom>
        </p:spPr>
        <p:txBody>
          <a:bodyPr vert="horz" wrap="square" lIns="0" tIns="12700" rIns="0" bIns="0" rtlCol="0">
            <a:spAutoFit/>
          </a:bodyPr>
          <a:lstStyle>
            <a:lvl1pPr>
              <a:defRPr sz="2850" b="0" i="0">
                <a:solidFill>
                  <a:schemeClr val="tx1"/>
                </a:solidFill>
                <a:latin typeface="Times New Roman"/>
                <a:ea typeface="+mj-ea"/>
                <a:cs typeface="Times New Roman"/>
              </a:defRPr>
            </a:lvl1pPr>
          </a:lstStyle>
          <a:p>
            <a:pPr marL="12700">
              <a:spcBef>
                <a:spcPts val="100"/>
              </a:spcBef>
            </a:pPr>
            <a:r>
              <a:rPr lang="el-GR" sz="3200" kern="0" spc="155">
                <a:solidFill>
                  <a:srgbClr val="FFFFFF"/>
                </a:solidFill>
              </a:rPr>
              <a:t>Σύστημα</a:t>
            </a:r>
            <a:r>
              <a:rPr lang="el-GR" sz="3200" kern="0" spc="55">
                <a:solidFill>
                  <a:srgbClr val="FFFFFF"/>
                </a:solidFill>
              </a:rPr>
              <a:t> </a:t>
            </a:r>
            <a:r>
              <a:rPr lang="el-GR" sz="3200" kern="0" spc="155">
                <a:solidFill>
                  <a:srgbClr val="FFFFFF"/>
                </a:solidFill>
              </a:rPr>
              <a:t>ονομάτων</a:t>
            </a:r>
            <a:r>
              <a:rPr lang="el-GR" sz="3200" kern="0" spc="60">
                <a:solidFill>
                  <a:srgbClr val="FFFFFF"/>
                </a:solidFill>
              </a:rPr>
              <a:t> </a:t>
            </a:r>
            <a:r>
              <a:rPr lang="el-GR" sz="3200" kern="0" spc="145">
                <a:solidFill>
                  <a:srgbClr val="FFFFFF"/>
                </a:solidFill>
              </a:rPr>
              <a:t>τομέα</a:t>
            </a:r>
            <a:r>
              <a:rPr lang="el-GR" sz="3200" kern="0" spc="130">
                <a:solidFill>
                  <a:srgbClr val="FFFFFF"/>
                </a:solidFill>
              </a:rPr>
              <a:t> (</a:t>
            </a:r>
            <a:r>
              <a:rPr lang="en-US" sz="3200" kern="0" spc="175">
                <a:solidFill>
                  <a:srgbClr val="FFFFFF"/>
                </a:solidFill>
              </a:rPr>
              <a:t>DNS)</a:t>
            </a:r>
            <a:endParaRPr lang="en-US" sz="3200" kern="0"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01394" y="934720"/>
            <a:ext cx="5170806" cy="451406"/>
          </a:xfrm>
          <a:prstGeom prst="rect">
            <a:avLst/>
          </a:prstGeom>
        </p:spPr>
        <p:txBody>
          <a:bodyPr vert="horz" wrap="square" lIns="0" tIns="12700" rIns="0" bIns="0" rtlCol="0">
            <a:spAutoFit/>
          </a:bodyPr>
          <a:lstStyle/>
          <a:p>
            <a:pPr marL="12700">
              <a:lnSpc>
                <a:spcPct val="100000"/>
              </a:lnSpc>
              <a:spcBef>
                <a:spcPts val="100"/>
              </a:spcBef>
            </a:pPr>
            <a:r>
              <a:rPr lang="en-US" spc="130" dirty="0">
                <a:solidFill>
                  <a:srgbClr val="FFFFFF"/>
                </a:solidFill>
              </a:rPr>
              <a:t>DNS - </a:t>
            </a:r>
            <a:r>
              <a:rPr spc="130" dirty="0" err="1">
                <a:solidFill>
                  <a:srgbClr val="FFFFFF"/>
                </a:solidFill>
              </a:rPr>
              <a:t>χώρος</a:t>
            </a:r>
            <a:r>
              <a:rPr spc="-45" dirty="0">
                <a:solidFill>
                  <a:srgbClr val="FFFFFF"/>
                </a:solidFill>
              </a:rPr>
              <a:t> </a:t>
            </a:r>
            <a:r>
              <a:rPr spc="130" dirty="0">
                <a:solidFill>
                  <a:srgbClr val="FFFFFF"/>
                </a:solidFill>
              </a:rPr>
              <a:t>ονομάτων</a:t>
            </a:r>
          </a:p>
        </p:txBody>
      </p:sp>
      <p:pic>
        <p:nvPicPr>
          <p:cNvPr id="4" name="object 4"/>
          <p:cNvPicPr/>
          <p:nvPr/>
        </p:nvPicPr>
        <p:blipFill>
          <a:blip r:embed="rId2" cstate="print"/>
          <a:stretch>
            <a:fillRect/>
          </a:stretch>
        </p:blipFill>
        <p:spPr>
          <a:xfrm>
            <a:off x="7175817" y="5836284"/>
            <a:ext cx="1530032" cy="612140"/>
          </a:xfrm>
          <a:prstGeom prst="rect">
            <a:avLst/>
          </a:prstGeom>
        </p:spPr>
      </p:pic>
      <p:pic>
        <p:nvPicPr>
          <p:cNvPr id="5" name="object 5"/>
          <p:cNvPicPr/>
          <p:nvPr/>
        </p:nvPicPr>
        <p:blipFill>
          <a:blip r:embed="rId3" cstate="print"/>
          <a:stretch>
            <a:fillRect/>
          </a:stretch>
        </p:blipFill>
        <p:spPr>
          <a:xfrm>
            <a:off x="1522412" y="1729104"/>
            <a:ext cx="7245350" cy="3700462"/>
          </a:xfrm>
          <a:prstGeom prst="rect">
            <a:avLst/>
          </a:prstGeom>
        </p:spPr>
      </p:pic>
      <p:sp>
        <p:nvSpPr>
          <p:cNvPr id="6" name="object 6"/>
          <p:cNvSpPr txBox="1"/>
          <p:nvPr/>
        </p:nvSpPr>
        <p:spPr>
          <a:xfrm>
            <a:off x="10120947" y="5616511"/>
            <a:ext cx="154305" cy="181610"/>
          </a:xfrm>
          <a:prstGeom prst="rect">
            <a:avLst/>
          </a:prstGeom>
        </p:spPr>
        <p:txBody>
          <a:bodyPr vert="horz" wrap="square" lIns="0" tIns="0" rIns="0" bIns="0" rtlCol="0">
            <a:spAutoFit/>
          </a:bodyPr>
          <a:lstStyle/>
          <a:p>
            <a:pPr marL="38100">
              <a:lnSpc>
                <a:spcPts val="1315"/>
              </a:lnSpc>
            </a:pPr>
            <a:r>
              <a:rPr sz="1100" dirty="0">
                <a:solidFill>
                  <a:srgbClr val="FFFFFF"/>
                </a:solidFill>
                <a:latin typeface="Arial"/>
                <a:cs typeface="Arial"/>
              </a:rPr>
              <a:t>4</a:t>
            </a:r>
            <a:endParaRPr sz="11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8809" y="512445"/>
            <a:ext cx="8818880" cy="951230"/>
          </a:xfrm>
          <a:prstGeom prst="rect">
            <a:avLst/>
          </a:prstGeom>
        </p:spPr>
        <p:txBody>
          <a:bodyPr vert="horz" wrap="square" lIns="0" tIns="68580" rIns="0" bIns="0" rtlCol="0">
            <a:spAutoFit/>
          </a:bodyPr>
          <a:lstStyle/>
          <a:p>
            <a:pPr marL="12700" marR="5080">
              <a:lnSpc>
                <a:spcPts val="3450"/>
              </a:lnSpc>
              <a:spcBef>
                <a:spcPts val="540"/>
              </a:spcBef>
            </a:pPr>
            <a:r>
              <a:rPr sz="3200" spc="80" dirty="0"/>
              <a:t>Ανασκόπηση</a:t>
            </a:r>
            <a:r>
              <a:rPr sz="3200" spc="25" dirty="0"/>
              <a:t> </a:t>
            </a:r>
            <a:r>
              <a:rPr sz="3200" spc="65" dirty="0"/>
              <a:t>της </a:t>
            </a:r>
            <a:r>
              <a:rPr sz="3200" spc="60" dirty="0"/>
              <a:t>κρυπτογραφίας</a:t>
            </a:r>
            <a:r>
              <a:rPr sz="3200" spc="20" dirty="0"/>
              <a:t> </a:t>
            </a:r>
            <a:r>
              <a:rPr sz="3200" spc="70" dirty="0"/>
              <a:t>με</a:t>
            </a:r>
            <a:r>
              <a:rPr sz="3200" spc="30" dirty="0"/>
              <a:t> </a:t>
            </a:r>
            <a:r>
              <a:rPr sz="3200" spc="70" dirty="0"/>
              <a:t>μυστικό</a:t>
            </a:r>
            <a:r>
              <a:rPr sz="3200" spc="30" dirty="0"/>
              <a:t> </a:t>
            </a:r>
            <a:r>
              <a:rPr sz="3200" spc="60" dirty="0"/>
              <a:t>κλειδί </a:t>
            </a:r>
            <a:r>
              <a:rPr sz="3200" spc="-785" dirty="0"/>
              <a:t> </a:t>
            </a:r>
            <a:r>
              <a:rPr sz="3200" spc="70" dirty="0"/>
              <a:t>(συμμετρική</a:t>
            </a:r>
            <a:r>
              <a:rPr sz="3200" spc="30" dirty="0"/>
              <a:t> </a:t>
            </a:r>
            <a:r>
              <a:rPr sz="3200" spc="60" dirty="0"/>
              <a:t>κρυπτογραφία)</a:t>
            </a:r>
            <a:endParaRPr sz="3200"/>
          </a:p>
        </p:txBody>
      </p:sp>
      <p:sp>
        <p:nvSpPr>
          <p:cNvPr id="3" name="object 3"/>
          <p:cNvSpPr txBox="1"/>
          <p:nvPr/>
        </p:nvSpPr>
        <p:spPr>
          <a:xfrm>
            <a:off x="1176019" y="1862560"/>
            <a:ext cx="7653655" cy="3223260"/>
          </a:xfrm>
          <a:prstGeom prst="rect">
            <a:avLst/>
          </a:prstGeom>
        </p:spPr>
        <p:txBody>
          <a:bodyPr vert="horz" wrap="square" lIns="0" tIns="31115" rIns="0" bIns="0" rtlCol="0">
            <a:spAutoFit/>
          </a:bodyPr>
          <a:lstStyle/>
          <a:p>
            <a:pPr marL="12700">
              <a:lnSpc>
                <a:spcPct val="100000"/>
              </a:lnSpc>
              <a:spcBef>
                <a:spcPts val="245"/>
              </a:spcBef>
            </a:pPr>
            <a:r>
              <a:rPr sz="1600" b="1" spc="100" dirty="0">
                <a:latin typeface="Calibri"/>
                <a:cs typeface="Calibri"/>
              </a:rPr>
              <a:t>Εμπιστευτικός</a:t>
            </a:r>
            <a:endParaRPr sz="1600">
              <a:latin typeface="Calibri"/>
              <a:cs typeface="Calibri"/>
            </a:endParaRPr>
          </a:p>
          <a:p>
            <a:pPr marL="304800" indent="-182245">
              <a:lnSpc>
                <a:spcPct val="100000"/>
              </a:lnSpc>
              <a:spcBef>
                <a:spcPts val="565"/>
              </a:spcBef>
              <a:buSzPct val="128571"/>
              <a:buChar char="◦"/>
              <a:tabLst>
                <a:tab pos="304800" algn="l"/>
              </a:tabLst>
            </a:pPr>
            <a:r>
              <a:rPr sz="1400" spc="105" dirty="0">
                <a:latin typeface="Calibri"/>
                <a:cs typeface="Calibri"/>
              </a:rPr>
              <a:t>κρυπτογράφηση</a:t>
            </a:r>
            <a:r>
              <a:rPr sz="1400" spc="45" dirty="0">
                <a:latin typeface="Calibri"/>
                <a:cs typeface="Calibri"/>
              </a:rPr>
              <a:t> </a:t>
            </a:r>
            <a:r>
              <a:rPr sz="1400" spc="100" dirty="0">
                <a:latin typeface="Calibri"/>
                <a:cs typeface="Calibri"/>
              </a:rPr>
              <a:t>ροής</a:t>
            </a:r>
            <a:r>
              <a:rPr sz="1400" spc="45" dirty="0">
                <a:latin typeface="Calibri"/>
                <a:cs typeface="Calibri"/>
              </a:rPr>
              <a:t> </a:t>
            </a:r>
            <a:r>
              <a:rPr sz="1400" spc="90" dirty="0">
                <a:latin typeface="Calibri"/>
                <a:cs typeface="Calibri"/>
              </a:rPr>
              <a:t>χρησιμοποιεί</a:t>
            </a:r>
            <a:r>
              <a:rPr sz="1400" spc="50" dirty="0">
                <a:latin typeface="Calibri"/>
                <a:cs typeface="Calibri"/>
              </a:rPr>
              <a:t> </a:t>
            </a:r>
            <a:r>
              <a:rPr sz="1400" spc="120" dirty="0">
                <a:latin typeface="Calibri"/>
                <a:cs typeface="Calibri"/>
              </a:rPr>
              <a:t>PRNG</a:t>
            </a:r>
            <a:endParaRPr sz="1400">
              <a:latin typeface="Calibri"/>
              <a:cs typeface="Calibri"/>
            </a:endParaRPr>
          </a:p>
          <a:p>
            <a:pPr marL="304800" indent="-182245">
              <a:lnSpc>
                <a:spcPct val="100000"/>
              </a:lnSpc>
              <a:spcBef>
                <a:spcPts val="765"/>
              </a:spcBef>
              <a:buSzPct val="128571"/>
              <a:buChar char="◦"/>
              <a:tabLst>
                <a:tab pos="304800" algn="l"/>
              </a:tabLst>
            </a:pPr>
            <a:r>
              <a:rPr sz="1400" spc="114" dirty="0">
                <a:latin typeface="Calibri"/>
                <a:cs typeface="Calibri"/>
              </a:rPr>
              <a:t>block</a:t>
            </a:r>
            <a:r>
              <a:rPr sz="1400" spc="55" dirty="0">
                <a:latin typeface="Calibri"/>
                <a:cs typeface="Calibri"/>
              </a:rPr>
              <a:t> </a:t>
            </a:r>
            <a:r>
              <a:rPr sz="1400" spc="114" dirty="0">
                <a:latin typeface="Calibri"/>
                <a:cs typeface="Calibri"/>
              </a:rPr>
              <a:t>ciphers</a:t>
            </a:r>
            <a:r>
              <a:rPr sz="1400" spc="50" dirty="0">
                <a:latin typeface="Calibri"/>
                <a:cs typeface="Calibri"/>
              </a:rPr>
              <a:t> </a:t>
            </a:r>
            <a:r>
              <a:rPr sz="1400" spc="140" dirty="0">
                <a:latin typeface="Calibri"/>
                <a:cs typeface="Calibri"/>
              </a:rPr>
              <a:t>με</a:t>
            </a:r>
            <a:r>
              <a:rPr sz="1400" spc="55" dirty="0">
                <a:latin typeface="Calibri"/>
                <a:cs typeface="Calibri"/>
              </a:rPr>
              <a:t> </a:t>
            </a:r>
            <a:r>
              <a:rPr sz="1400" spc="140" dirty="0">
                <a:latin typeface="Calibri"/>
                <a:cs typeface="Calibri"/>
              </a:rPr>
              <a:t>κρυπτογραφημένους</a:t>
            </a:r>
            <a:r>
              <a:rPr sz="1400" spc="60" dirty="0">
                <a:latin typeface="Calibri"/>
                <a:cs typeface="Calibri"/>
              </a:rPr>
              <a:t> </a:t>
            </a:r>
            <a:r>
              <a:rPr sz="1400" spc="135" dirty="0">
                <a:latin typeface="Calibri"/>
                <a:cs typeface="Calibri"/>
              </a:rPr>
              <a:t>τρόπους</a:t>
            </a:r>
            <a:r>
              <a:rPr sz="1400" spc="55" dirty="0">
                <a:latin typeface="Calibri"/>
                <a:cs typeface="Calibri"/>
              </a:rPr>
              <a:t> </a:t>
            </a:r>
            <a:r>
              <a:rPr sz="1400" spc="150" dirty="0">
                <a:latin typeface="Calibri"/>
                <a:cs typeface="Calibri"/>
              </a:rPr>
              <a:t>CBC</a:t>
            </a:r>
            <a:r>
              <a:rPr sz="1400" spc="60" dirty="0">
                <a:latin typeface="Calibri"/>
                <a:cs typeface="Calibri"/>
              </a:rPr>
              <a:t> </a:t>
            </a:r>
            <a:r>
              <a:rPr sz="1400" spc="150" dirty="0">
                <a:latin typeface="Calibri"/>
                <a:cs typeface="Calibri"/>
              </a:rPr>
              <a:t>ή</a:t>
            </a:r>
            <a:r>
              <a:rPr sz="1400" spc="60" dirty="0">
                <a:latin typeface="Calibri"/>
                <a:cs typeface="Calibri"/>
              </a:rPr>
              <a:t> </a:t>
            </a:r>
            <a:r>
              <a:rPr sz="1400" spc="125" dirty="0">
                <a:latin typeface="Calibri"/>
                <a:cs typeface="Calibri"/>
              </a:rPr>
              <a:t>CTR)</a:t>
            </a:r>
            <a:endParaRPr sz="1400">
              <a:latin typeface="Calibri"/>
              <a:cs typeface="Calibri"/>
            </a:endParaRPr>
          </a:p>
          <a:p>
            <a:pPr marL="12700">
              <a:lnSpc>
                <a:spcPct val="100000"/>
              </a:lnSpc>
              <a:spcBef>
                <a:spcPts val="1345"/>
              </a:spcBef>
            </a:pPr>
            <a:r>
              <a:rPr sz="1600" b="1" spc="75" dirty="0">
                <a:latin typeface="Calibri"/>
                <a:cs typeface="Calibri"/>
              </a:rPr>
              <a:t>Ολοκληρώνω</a:t>
            </a:r>
            <a:endParaRPr sz="1600">
              <a:latin typeface="Calibri"/>
              <a:cs typeface="Calibri"/>
            </a:endParaRPr>
          </a:p>
          <a:p>
            <a:pPr marL="304800" indent="-182245">
              <a:lnSpc>
                <a:spcPct val="100000"/>
              </a:lnSpc>
              <a:spcBef>
                <a:spcPts val="565"/>
              </a:spcBef>
              <a:buSzPct val="128571"/>
              <a:buChar char="◦"/>
              <a:tabLst>
                <a:tab pos="304800" algn="l"/>
              </a:tabLst>
            </a:pPr>
            <a:r>
              <a:rPr sz="1400" spc="135" dirty="0">
                <a:latin typeface="Calibri"/>
                <a:cs typeface="Calibri"/>
              </a:rPr>
              <a:t>Κρυπτογραφικές</a:t>
            </a:r>
            <a:r>
              <a:rPr sz="1400" spc="40" dirty="0">
                <a:latin typeface="Calibri"/>
                <a:cs typeface="Calibri"/>
              </a:rPr>
              <a:t> </a:t>
            </a:r>
            <a:r>
              <a:rPr sz="1400" spc="120" dirty="0">
                <a:latin typeface="Calibri"/>
                <a:cs typeface="Calibri"/>
              </a:rPr>
              <a:t>συναρτήσεις</a:t>
            </a:r>
            <a:r>
              <a:rPr sz="1400" spc="35" dirty="0">
                <a:latin typeface="Calibri"/>
                <a:cs typeface="Calibri"/>
              </a:rPr>
              <a:t> </a:t>
            </a:r>
            <a:r>
              <a:rPr sz="1400" spc="135" dirty="0">
                <a:latin typeface="Calibri"/>
                <a:cs typeface="Calibri"/>
              </a:rPr>
              <a:t>κατακερματισμού</a:t>
            </a:r>
            <a:endParaRPr sz="1400">
              <a:latin typeface="Calibri"/>
              <a:cs typeface="Calibri"/>
            </a:endParaRPr>
          </a:p>
          <a:p>
            <a:pPr marL="304800" indent="-182245">
              <a:lnSpc>
                <a:spcPct val="100000"/>
              </a:lnSpc>
              <a:spcBef>
                <a:spcPts val="760"/>
              </a:spcBef>
              <a:buSzPct val="128571"/>
              <a:buChar char="◦"/>
              <a:tabLst>
                <a:tab pos="304800" algn="l"/>
              </a:tabLst>
            </a:pPr>
            <a:r>
              <a:rPr sz="1400" spc="135" dirty="0">
                <a:latin typeface="Calibri"/>
                <a:cs typeface="Calibri"/>
              </a:rPr>
              <a:t>Κώδικας</a:t>
            </a:r>
            <a:r>
              <a:rPr sz="1400" spc="60" dirty="0">
                <a:latin typeface="Calibri"/>
                <a:cs typeface="Calibri"/>
              </a:rPr>
              <a:t> </a:t>
            </a:r>
            <a:r>
              <a:rPr sz="1400" spc="140" dirty="0">
                <a:latin typeface="Calibri"/>
                <a:cs typeface="Calibri"/>
              </a:rPr>
              <a:t>προγραμματισμού</a:t>
            </a:r>
            <a:r>
              <a:rPr sz="1400" spc="70" dirty="0">
                <a:latin typeface="Calibri"/>
                <a:cs typeface="Calibri"/>
              </a:rPr>
              <a:t> </a:t>
            </a:r>
            <a:r>
              <a:rPr sz="1400" spc="114" dirty="0">
                <a:latin typeface="Calibri"/>
                <a:cs typeface="Calibri"/>
              </a:rPr>
              <a:t>για</a:t>
            </a:r>
            <a:r>
              <a:rPr sz="1400" spc="60" dirty="0">
                <a:latin typeface="Calibri"/>
                <a:cs typeface="Calibri"/>
              </a:rPr>
              <a:t> </a:t>
            </a:r>
            <a:r>
              <a:rPr sz="1400" spc="125" dirty="0">
                <a:latin typeface="Calibri"/>
                <a:cs typeface="Calibri"/>
              </a:rPr>
              <a:t>την</a:t>
            </a:r>
            <a:r>
              <a:rPr sz="1400" spc="65" dirty="0">
                <a:latin typeface="Calibri"/>
                <a:cs typeface="Calibri"/>
              </a:rPr>
              <a:t> </a:t>
            </a:r>
            <a:r>
              <a:rPr sz="1400" spc="140" dirty="0">
                <a:latin typeface="Calibri"/>
                <a:cs typeface="Calibri"/>
              </a:rPr>
              <a:t>επαλήθευση</a:t>
            </a:r>
            <a:r>
              <a:rPr sz="1400" spc="70" dirty="0">
                <a:latin typeface="Calibri"/>
                <a:cs typeface="Calibri"/>
              </a:rPr>
              <a:t> </a:t>
            </a:r>
            <a:r>
              <a:rPr sz="1400" spc="140" dirty="0">
                <a:latin typeface="Calibri"/>
                <a:cs typeface="Calibri"/>
              </a:rPr>
              <a:t>των</a:t>
            </a:r>
            <a:r>
              <a:rPr sz="1400" spc="55" dirty="0">
                <a:latin typeface="Calibri"/>
                <a:cs typeface="Calibri"/>
              </a:rPr>
              <a:t> </a:t>
            </a:r>
            <a:r>
              <a:rPr sz="1400" spc="140" dirty="0">
                <a:latin typeface="Calibri"/>
                <a:cs typeface="Calibri"/>
              </a:rPr>
              <a:t>χρηστών</a:t>
            </a:r>
            <a:r>
              <a:rPr sz="1400" spc="65" dirty="0">
                <a:latin typeface="Calibri"/>
                <a:cs typeface="Calibri"/>
              </a:rPr>
              <a:t> </a:t>
            </a:r>
            <a:r>
              <a:rPr sz="1400" spc="135" dirty="0">
                <a:latin typeface="Calibri"/>
                <a:cs typeface="Calibri"/>
              </a:rPr>
              <a:t>keyed</a:t>
            </a:r>
            <a:r>
              <a:rPr sz="1400" spc="65" dirty="0">
                <a:latin typeface="Calibri"/>
                <a:cs typeface="Calibri"/>
              </a:rPr>
              <a:t> </a:t>
            </a:r>
            <a:r>
              <a:rPr sz="1400" spc="130" dirty="0">
                <a:latin typeface="Calibri"/>
                <a:cs typeface="Calibri"/>
              </a:rPr>
              <a:t>hash</a:t>
            </a:r>
            <a:r>
              <a:rPr sz="1400" spc="65" dirty="0">
                <a:latin typeface="Calibri"/>
                <a:cs typeface="Calibri"/>
              </a:rPr>
              <a:t> </a:t>
            </a:r>
            <a:r>
              <a:rPr sz="1400" spc="100" dirty="0">
                <a:latin typeface="Calibri"/>
                <a:cs typeface="Calibri"/>
              </a:rPr>
              <a:t>functions)</a:t>
            </a:r>
            <a:endParaRPr sz="1400">
              <a:latin typeface="Calibri"/>
              <a:cs typeface="Calibri"/>
            </a:endParaRPr>
          </a:p>
          <a:p>
            <a:pPr marL="12700">
              <a:lnSpc>
                <a:spcPct val="100000"/>
              </a:lnSpc>
              <a:spcBef>
                <a:spcPts val="1345"/>
              </a:spcBef>
            </a:pPr>
            <a:r>
              <a:rPr sz="1600" b="1" spc="105" dirty="0">
                <a:latin typeface="Calibri"/>
                <a:cs typeface="Calibri"/>
              </a:rPr>
              <a:t>Περιορισμός:</a:t>
            </a:r>
            <a:r>
              <a:rPr sz="1600" b="1" spc="55" dirty="0">
                <a:latin typeface="Calibri"/>
                <a:cs typeface="Calibri"/>
              </a:rPr>
              <a:t> </a:t>
            </a:r>
            <a:r>
              <a:rPr sz="1600" b="1" spc="130" dirty="0">
                <a:latin typeface="Calibri"/>
                <a:cs typeface="Calibri"/>
              </a:rPr>
              <a:t>ο</a:t>
            </a:r>
            <a:r>
              <a:rPr sz="1600" b="1" spc="60" dirty="0">
                <a:latin typeface="Calibri"/>
                <a:cs typeface="Calibri"/>
              </a:rPr>
              <a:t> </a:t>
            </a:r>
            <a:r>
              <a:rPr sz="1600" b="1" spc="120" dirty="0">
                <a:latin typeface="Calibri"/>
                <a:cs typeface="Calibri"/>
              </a:rPr>
              <a:t>αποστολέας</a:t>
            </a:r>
            <a:r>
              <a:rPr sz="1600" b="1" spc="50" dirty="0">
                <a:latin typeface="Calibri"/>
                <a:cs typeface="Calibri"/>
              </a:rPr>
              <a:t> </a:t>
            </a:r>
            <a:r>
              <a:rPr sz="1600" b="1" spc="105" dirty="0">
                <a:latin typeface="Calibri"/>
                <a:cs typeface="Calibri"/>
              </a:rPr>
              <a:t>και</a:t>
            </a:r>
            <a:r>
              <a:rPr sz="1600" b="1" spc="60" dirty="0">
                <a:latin typeface="Calibri"/>
                <a:cs typeface="Calibri"/>
              </a:rPr>
              <a:t> </a:t>
            </a:r>
            <a:r>
              <a:rPr sz="1600" b="1" spc="130" dirty="0">
                <a:latin typeface="Calibri"/>
                <a:cs typeface="Calibri"/>
              </a:rPr>
              <a:t>ο</a:t>
            </a:r>
            <a:r>
              <a:rPr sz="1600" b="1" spc="55" dirty="0">
                <a:latin typeface="Calibri"/>
                <a:cs typeface="Calibri"/>
              </a:rPr>
              <a:t> </a:t>
            </a:r>
            <a:r>
              <a:rPr sz="1600" b="1" spc="120" dirty="0">
                <a:latin typeface="Calibri"/>
                <a:cs typeface="Calibri"/>
              </a:rPr>
              <a:t>παραλήπτης</a:t>
            </a:r>
            <a:r>
              <a:rPr sz="1600" b="1" spc="55" dirty="0">
                <a:latin typeface="Calibri"/>
                <a:cs typeface="Calibri"/>
              </a:rPr>
              <a:t> </a:t>
            </a:r>
            <a:r>
              <a:rPr sz="1600" b="1" spc="110" dirty="0">
                <a:latin typeface="Calibri"/>
                <a:cs typeface="Calibri"/>
              </a:rPr>
              <a:t>πρέπει</a:t>
            </a:r>
            <a:r>
              <a:rPr sz="1600" b="1" spc="55" dirty="0">
                <a:latin typeface="Calibri"/>
                <a:cs typeface="Calibri"/>
              </a:rPr>
              <a:t> </a:t>
            </a:r>
            <a:r>
              <a:rPr sz="1600" b="1" spc="110" dirty="0">
                <a:latin typeface="Calibri"/>
                <a:cs typeface="Calibri"/>
              </a:rPr>
              <a:t>το</a:t>
            </a:r>
            <a:r>
              <a:rPr sz="1600" b="1" spc="60" dirty="0">
                <a:latin typeface="Calibri"/>
                <a:cs typeface="Calibri"/>
              </a:rPr>
              <a:t> </a:t>
            </a:r>
            <a:r>
              <a:rPr sz="1600" b="1" spc="95" dirty="0">
                <a:latin typeface="Calibri"/>
                <a:cs typeface="Calibri"/>
              </a:rPr>
              <a:t>ίδιο</a:t>
            </a:r>
            <a:r>
              <a:rPr sz="1600" b="1" spc="60" dirty="0">
                <a:latin typeface="Calibri"/>
                <a:cs typeface="Calibri"/>
              </a:rPr>
              <a:t> </a:t>
            </a:r>
            <a:r>
              <a:rPr sz="1600" b="1" spc="95" dirty="0">
                <a:latin typeface="Calibri"/>
                <a:cs typeface="Calibri"/>
              </a:rPr>
              <a:t>κλειδί</a:t>
            </a:r>
            <a:endParaRPr sz="1600">
              <a:latin typeface="Calibri"/>
              <a:cs typeface="Calibri"/>
            </a:endParaRPr>
          </a:p>
          <a:p>
            <a:pPr marL="304800" indent="-182245">
              <a:lnSpc>
                <a:spcPct val="100000"/>
              </a:lnSpc>
              <a:spcBef>
                <a:spcPts val="565"/>
              </a:spcBef>
              <a:buSzPct val="128571"/>
              <a:buChar char="◦"/>
              <a:tabLst>
                <a:tab pos="304800" algn="l"/>
              </a:tabLst>
            </a:pPr>
            <a:r>
              <a:rPr sz="1400" spc="90" dirty="0">
                <a:latin typeface="Calibri"/>
                <a:cs typeface="Calibri"/>
              </a:rPr>
              <a:t>Χρειάζεται</a:t>
            </a:r>
            <a:r>
              <a:rPr sz="1400" spc="50" dirty="0">
                <a:latin typeface="Calibri"/>
                <a:cs typeface="Calibri"/>
              </a:rPr>
              <a:t> </a:t>
            </a:r>
            <a:r>
              <a:rPr sz="1400" spc="105" dirty="0">
                <a:latin typeface="Calibri"/>
                <a:cs typeface="Calibri"/>
              </a:rPr>
              <a:t>ασφαλές</a:t>
            </a:r>
            <a:r>
              <a:rPr sz="1400" spc="45" dirty="0">
                <a:latin typeface="Calibri"/>
                <a:cs typeface="Calibri"/>
              </a:rPr>
              <a:t> </a:t>
            </a:r>
            <a:r>
              <a:rPr sz="1400" spc="95" dirty="0">
                <a:latin typeface="Calibri"/>
                <a:cs typeface="Calibri"/>
              </a:rPr>
              <a:t>κανάλι</a:t>
            </a:r>
            <a:r>
              <a:rPr sz="1400" spc="45" dirty="0">
                <a:latin typeface="Calibri"/>
                <a:cs typeface="Calibri"/>
              </a:rPr>
              <a:t> </a:t>
            </a:r>
            <a:r>
              <a:rPr sz="1400" spc="85" dirty="0">
                <a:latin typeface="Calibri"/>
                <a:cs typeface="Calibri"/>
              </a:rPr>
              <a:t>για</a:t>
            </a:r>
            <a:r>
              <a:rPr sz="1400" spc="45" dirty="0">
                <a:latin typeface="Calibri"/>
                <a:cs typeface="Calibri"/>
              </a:rPr>
              <a:t> </a:t>
            </a:r>
            <a:r>
              <a:rPr sz="1400" spc="90" dirty="0">
                <a:latin typeface="Calibri"/>
                <a:cs typeface="Calibri"/>
              </a:rPr>
              <a:t>τη</a:t>
            </a:r>
            <a:r>
              <a:rPr sz="1400" spc="30" dirty="0">
                <a:latin typeface="Calibri"/>
                <a:cs typeface="Calibri"/>
              </a:rPr>
              <a:t> </a:t>
            </a:r>
            <a:r>
              <a:rPr sz="1400" spc="90" dirty="0">
                <a:latin typeface="Calibri"/>
                <a:cs typeface="Calibri"/>
              </a:rPr>
              <a:t>διανομή</a:t>
            </a:r>
            <a:r>
              <a:rPr sz="1400" spc="35" dirty="0">
                <a:latin typeface="Calibri"/>
                <a:cs typeface="Calibri"/>
              </a:rPr>
              <a:t> </a:t>
            </a:r>
            <a:r>
              <a:rPr sz="1400" spc="90" dirty="0">
                <a:latin typeface="Calibri"/>
                <a:cs typeface="Calibri"/>
              </a:rPr>
              <a:t>κλειδιών</a:t>
            </a:r>
            <a:endParaRPr sz="1400">
              <a:latin typeface="Calibri"/>
              <a:cs typeface="Calibri"/>
            </a:endParaRPr>
          </a:p>
          <a:p>
            <a:pPr marL="304800" indent="-182245">
              <a:lnSpc>
                <a:spcPct val="100000"/>
              </a:lnSpc>
              <a:spcBef>
                <a:spcPts val="760"/>
              </a:spcBef>
              <a:buSzPct val="128571"/>
              <a:buChar char="◦"/>
              <a:tabLst>
                <a:tab pos="304800" algn="l"/>
              </a:tabLst>
            </a:pPr>
            <a:r>
              <a:rPr sz="1400" spc="100" dirty="0">
                <a:latin typeface="Calibri"/>
                <a:cs typeface="Calibri"/>
              </a:rPr>
              <a:t>Αδύνατον</a:t>
            </a:r>
            <a:r>
              <a:rPr sz="1400" spc="40" dirty="0">
                <a:latin typeface="Calibri"/>
                <a:cs typeface="Calibri"/>
              </a:rPr>
              <a:t> </a:t>
            </a:r>
            <a:r>
              <a:rPr sz="1400" spc="90" dirty="0">
                <a:latin typeface="Calibri"/>
                <a:cs typeface="Calibri"/>
              </a:rPr>
              <a:t>για</a:t>
            </a:r>
            <a:r>
              <a:rPr sz="1400" spc="45" dirty="0">
                <a:latin typeface="Calibri"/>
                <a:cs typeface="Calibri"/>
              </a:rPr>
              <a:t> </a:t>
            </a:r>
            <a:r>
              <a:rPr sz="1400" spc="105" dirty="0">
                <a:latin typeface="Calibri"/>
                <a:cs typeface="Calibri"/>
              </a:rPr>
              <a:t>δύο</a:t>
            </a:r>
            <a:r>
              <a:rPr sz="1400" spc="45" dirty="0">
                <a:latin typeface="Calibri"/>
                <a:cs typeface="Calibri"/>
              </a:rPr>
              <a:t> </a:t>
            </a:r>
            <a:r>
              <a:rPr sz="1400" spc="105" dirty="0">
                <a:latin typeface="Calibri"/>
                <a:cs typeface="Calibri"/>
              </a:rPr>
              <a:t>μέρη</a:t>
            </a:r>
            <a:r>
              <a:rPr sz="1400" spc="45" dirty="0">
                <a:latin typeface="Calibri"/>
                <a:cs typeface="Calibri"/>
              </a:rPr>
              <a:t> </a:t>
            </a:r>
            <a:r>
              <a:rPr sz="1400" spc="110" dirty="0">
                <a:latin typeface="Calibri"/>
                <a:cs typeface="Calibri"/>
              </a:rPr>
              <a:t>που</a:t>
            </a:r>
            <a:r>
              <a:rPr sz="1400" spc="50" dirty="0">
                <a:latin typeface="Calibri"/>
                <a:cs typeface="Calibri"/>
              </a:rPr>
              <a:t> </a:t>
            </a:r>
            <a:r>
              <a:rPr sz="1400" spc="95" dirty="0">
                <a:latin typeface="Calibri"/>
                <a:cs typeface="Calibri"/>
              </a:rPr>
              <a:t>δεν</a:t>
            </a:r>
            <a:r>
              <a:rPr sz="1400" spc="45" dirty="0">
                <a:latin typeface="Calibri"/>
                <a:cs typeface="Calibri"/>
              </a:rPr>
              <a:t> </a:t>
            </a:r>
            <a:r>
              <a:rPr sz="1400" spc="95" dirty="0">
                <a:latin typeface="Calibri"/>
                <a:cs typeface="Calibri"/>
              </a:rPr>
              <a:t>έχουν</a:t>
            </a:r>
            <a:r>
              <a:rPr sz="1400" spc="45" dirty="0">
                <a:latin typeface="Calibri"/>
                <a:cs typeface="Calibri"/>
              </a:rPr>
              <a:t> </a:t>
            </a:r>
            <a:r>
              <a:rPr sz="1400" spc="105" dirty="0">
                <a:latin typeface="Calibri"/>
                <a:cs typeface="Calibri"/>
              </a:rPr>
              <a:t>προηγούμενη</a:t>
            </a:r>
            <a:r>
              <a:rPr sz="1400" spc="45" dirty="0">
                <a:latin typeface="Calibri"/>
                <a:cs typeface="Calibri"/>
              </a:rPr>
              <a:t> </a:t>
            </a:r>
            <a:r>
              <a:rPr sz="1400" spc="95" dirty="0">
                <a:latin typeface="Calibri"/>
                <a:cs typeface="Calibri"/>
              </a:rPr>
              <a:t>σχέση</a:t>
            </a:r>
            <a:endParaRPr sz="1400">
              <a:latin typeface="Calibri"/>
              <a:cs typeface="Calibri"/>
            </a:endParaRPr>
          </a:p>
          <a:p>
            <a:pPr marL="304800" indent="-182245">
              <a:lnSpc>
                <a:spcPct val="100000"/>
              </a:lnSpc>
              <a:spcBef>
                <a:spcPts val="760"/>
              </a:spcBef>
              <a:buSzPct val="128571"/>
              <a:buChar char="◦"/>
              <a:tabLst>
                <a:tab pos="304800" algn="l"/>
              </a:tabLst>
            </a:pPr>
            <a:r>
              <a:rPr sz="1400" spc="120" dirty="0">
                <a:latin typeface="Calibri"/>
                <a:cs typeface="Calibri"/>
              </a:rPr>
              <a:t>Χρειάζονται</a:t>
            </a:r>
            <a:r>
              <a:rPr sz="1400" spc="65" dirty="0">
                <a:latin typeface="Calibri"/>
                <a:cs typeface="Calibri"/>
              </a:rPr>
              <a:t> </a:t>
            </a:r>
            <a:r>
              <a:rPr sz="1400" spc="140" dirty="0">
                <a:latin typeface="Calibri"/>
                <a:cs typeface="Calibri"/>
              </a:rPr>
              <a:t>πολλά</a:t>
            </a:r>
            <a:r>
              <a:rPr sz="1400" spc="60" dirty="0">
                <a:latin typeface="Calibri"/>
                <a:cs typeface="Calibri"/>
              </a:rPr>
              <a:t> </a:t>
            </a:r>
            <a:r>
              <a:rPr sz="1400" spc="114" dirty="0">
                <a:latin typeface="Calibri"/>
                <a:cs typeface="Calibri"/>
              </a:rPr>
              <a:t>κλειδιά</a:t>
            </a:r>
            <a:r>
              <a:rPr sz="1400" spc="65" dirty="0">
                <a:latin typeface="Calibri"/>
                <a:cs typeface="Calibri"/>
              </a:rPr>
              <a:t> </a:t>
            </a:r>
            <a:r>
              <a:rPr sz="1400" spc="120" dirty="0">
                <a:latin typeface="Calibri"/>
                <a:cs typeface="Calibri"/>
              </a:rPr>
              <a:t>για</a:t>
            </a:r>
            <a:r>
              <a:rPr sz="1400" spc="60" dirty="0">
                <a:latin typeface="Calibri"/>
                <a:cs typeface="Calibri"/>
              </a:rPr>
              <a:t> </a:t>
            </a:r>
            <a:r>
              <a:rPr sz="1400" spc="125" dirty="0">
                <a:latin typeface="Calibri"/>
                <a:cs typeface="Calibri"/>
              </a:rPr>
              <a:t>την</a:t>
            </a:r>
            <a:r>
              <a:rPr sz="1400" spc="60" dirty="0">
                <a:latin typeface="Calibri"/>
                <a:cs typeface="Calibri"/>
              </a:rPr>
              <a:t> </a:t>
            </a:r>
            <a:r>
              <a:rPr sz="1400" spc="114" dirty="0">
                <a:latin typeface="Calibri"/>
                <a:cs typeface="Calibri"/>
              </a:rPr>
              <a:t>επικοινωνία</a:t>
            </a:r>
            <a:r>
              <a:rPr sz="1400" spc="45" dirty="0">
                <a:latin typeface="Calibri"/>
                <a:cs typeface="Calibri"/>
              </a:rPr>
              <a:t> </a:t>
            </a:r>
            <a:r>
              <a:rPr sz="1400" spc="145" dirty="0">
                <a:latin typeface="Calibri"/>
                <a:cs typeface="Calibri"/>
              </a:rPr>
              <a:t>μερών</a:t>
            </a:r>
            <a:endParaRPr sz="1400">
              <a:latin typeface="Calibri"/>
              <a:cs typeface="Calibri"/>
            </a:endParaRPr>
          </a:p>
        </p:txBody>
      </p:sp>
      <p:pic>
        <p:nvPicPr>
          <p:cNvPr id="4" name="object 4"/>
          <p:cNvPicPr/>
          <p:nvPr/>
        </p:nvPicPr>
        <p:blipFill>
          <a:blip r:embed="rId2" cstate="print"/>
          <a:stretch>
            <a:fillRect/>
          </a:stretch>
        </p:blipFill>
        <p:spPr>
          <a:xfrm>
            <a:off x="9132252" y="5387340"/>
            <a:ext cx="1388109" cy="612140"/>
          </a:xfrm>
          <a:prstGeom prst="rect">
            <a:avLst/>
          </a:prstGeom>
        </p:spPr>
      </p:pic>
      <p:sp>
        <p:nvSpPr>
          <p:cNvPr id="5" name="object 5"/>
          <p:cNvSpPr txBox="1"/>
          <p:nvPr/>
        </p:nvSpPr>
        <p:spPr>
          <a:xfrm>
            <a:off x="10760392" y="5677153"/>
            <a:ext cx="154305" cy="234950"/>
          </a:xfrm>
          <a:prstGeom prst="rect">
            <a:avLst/>
          </a:prstGeom>
        </p:spPr>
        <p:txBody>
          <a:bodyPr vert="horz" wrap="square" lIns="0" tIns="52705" rIns="0" bIns="0" rtlCol="0">
            <a:spAutoFit/>
          </a:bodyPr>
          <a:lstStyle/>
          <a:p>
            <a:pPr marL="38100">
              <a:lnSpc>
                <a:spcPct val="100000"/>
              </a:lnSpc>
              <a:spcBef>
                <a:spcPts val="415"/>
              </a:spcBef>
            </a:pPr>
            <a:r>
              <a:rPr sz="1100" dirty="0">
                <a:latin typeface="Arial"/>
                <a:cs typeface="Arial"/>
              </a:rPr>
              <a:t>1</a:t>
            </a:r>
            <a:endParaRPr sz="11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29257" y="5954395"/>
            <a:ext cx="1530032" cy="612140"/>
          </a:xfrm>
          <a:prstGeom prst="rect">
            <a:avLst/>
          </a:prstGeom>
        </p:spPr>
      </p:pic>
      <p:sp>
        <p:nvSpPr>
          <p:cNvPr id="3" name="object 3"/>
          <p:cNvSpPr txBox="1">
            <a:spLocks noGrp="1"/>
          </p:cNvSpPr>
          <p:nvPr>
            <p:ph type="title"/>
          </p:nvPr>
        </p:nvSpPr>
        <p:spPr>
          <a:xfrm>
            <a:off x="875030" y="949325"/>
            <a:ext cx="5800090" cy="459740"/>
          </a:xfrm>
          <a:prstGeom prst="rect">
            <a:avLst/>
          </a:prstGeom>
        </p:spPr>
        <p:txBody>
          <a:bodyPr vert="horz" wrap="square" lIns="0" tIns="12700" rIns="0" bIns="0" rtlCol="0">
            <a:spAutoFit/>
          </a:bodyPr>
          <a:lstStyle/>
          <a:p>
            <a:pPr marL="12700">
              <a:lnSpc>
                <a:spcPct val="100000"/>
              </a:lnSpc>
              <a:spcBef>
                <a:spcPts val="100"/>
              </a:spcBef>
            </a:pPr>
            <a:r>
              <a:rPr spc="135" dirty="0"/>
              <a:t>Ψηφιακές</a:t>
            </a:r>
            <a:r>
              <a:rPr spc="55" dirty="0"/>
              <a:t> </a:t>
            </a:r>
            <a:r>
              <a:rPr spc="130" dirty="0"/>
              <a:t>υπογραφές:</a:t>
            </a:r>
            <a:r>
              <a:rPr spc="55" dirty="0"/>
              <a:t> </a:t>
            </a:r>
            <a:r>
              <a:rPr spc="155" dirty="0"/>
              <a:t>Το</a:t>
            </a:r>
            <a:r>
              <a:rPr spc="60" dirty="0"/>
              <a:t> </a:t>
            </a:r>
            <a:r>
              <a:rPr spc="130" dirty="0"/>
              <a:t>πρόβλημα</a:t>
            </a:r>
          </a:p>
        </p:txBody>
      </p:sp>
      <p:sp>
        <p:nvSpPr>
          <p:cNvPr id="5" name="object 5"/>
          <p:cNvSpPr txBox="1"/>
          <p:nvPr/>
        </p:nvSpPr>
        <p:spPr>
          <a:xfrm>
            <a:off x="10632757" y="619150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19</a:t>
            </a:r>
            <a:endParaRPr sz="1100">
              <a:latin typeface="Arial"/>
              <a:cs typeface="Arial"/>
            </a:endParaRPr>
          </a:p>
        </p:txBody>
      </p:sp>
      <p:sp>
        <p:nvSpPr>
          <p:cNvPr id="4" name="object 4"/>
          <p:cNvSpPr txBox="1"/>
          <p:nvPr/>
        </p:nvSpPr>
        <p:spPr>
          <a:xfrm>
            <a:off x="783590" y="1946909"/>
            <a:ext cx="10194290" cy="2437130"/>
          </a:xfrm>
          <a:prstGeom prst="rect">
            <a:avLst/>
          </a:prstGeom>
        </p:spPr>
        <p:txBody>
          <a:bodyPr vert="horz" wrap="square" lIns="0" tIns="30480" rIns="0" bIns="0" rtlCol="0">
            <a:spAutoFit/>
          </a:bodyPr>
          <a:lstStyle/>
          <a:p>
            <a:pPr marL="286385" marR="5080" indent="-274320">
              <a:lnSpc>
                <a:spcPct val="77600"/>
              </a:lnSpc>
              <a:spcBef>
                <a:spcPts val="240"/>
              </a:spcBef>
              <a:buClr>
                <a:srgbClr val="FFBA00"/>
              </a:buClr>
              <a:buSzPct val="125714"/>
              <a:buFont typeface="Courier New"/>
              <a:buChar char="o"/>
              <a:tabLst>
                <a:tab pos="287020" algn="l"/>
              </a:tabLst>
            </a:pPr>
            <a:r>
              <a:rPr sz="1750" spc="150" dirty="0">
                <a:latin typeface="Calibri"/>
                <a:cs typeface="Calibri"/>
              </a:rPr>
              <a:t>Σκεφτείτε </a:t>
            </a:r>
            <a:r>
              <a:rPr sz="1750" spc="155" dirty="0">
                <a:latin typeface="Calibri"/>
                <a:cs typeface="Calibri"/>
              </a:rPr>
              <a:t>το </a:t>
            </a:r>
            <a:r>
              <a:rPr sz="1750" spc="165" dirty="0">
                <a:latin typeface="Calibri"/>
                <a:cs typeface="Calibri"/>
              </a:rPr>
              <a:t>πραγματικό </a:t>
            </a:r>
            <a:r>
              <a:rPr sz="1750" spc="170" dirty="0">
                <a:latin typeface="Calibri"/>
                <a:cs typeface="Calibri"/>
              </a:rPr>
              <a:t>παράδειγμα </a:t>
            </a:r>
            <a:r>
              <a:rPr sz="1750" spc="185" dirty="0">
                <a:latin typeface="Calibri"/>
                <a:cs typeface="Calibri"/>
              </a:rPr>
              <a:t>όπου </a:t>
            </a:r>
            <a:r>
              <a:rPr sz="1750" spc="170" dirty="0">
                <a:latin typeface="Calibri"/>
                <a:cs typeface="Calibri"/>
              </a:rPr>
              <a:t>ένα </a:t>
            </a:r>
            <a:r>
              <a:rPr sz="1750" spc="175" dirty="0">
                <a:latin typeface="Calibri"/>
                <a:cs typeface="Calibri"/>
              </a:rPr>
              <a:t>άτομο </a:t>
            </a:r>
            <a:r>
              <a:rPr sz="1750" spc="170" dirty="0">
                <a:latin typeface="Calibri"/>
                <a:cs typeface="Calibri"/>
              </a:rPr>
              <a:t>πληρώνει </a:t>
            </a:r>
            <a:r>
              <a:rPr sz="1750" spc="175" dirty="0">
                <a:latin typeface="Calibri"/>
                <a:cs typeface="Calibri"/>
              </a:rPr>
              <a:t>με </a:t>
            </a:r>
            <a:r>
              <a:rPr sz="1750" spc="155" dirty="0">
                <a:latin typeface="Calibri"/>
                <a:cs typeface="Calibri"/>
              </a:rPr>
              <a:t>πιστωτική </a:t>
            </a:r>
            <a:r>
              <a:rPr sz="1750" spc="170" dirty="0">
                <a:latin typeface="Calibri"/>
                <a:cs typeface="Calibri"/>
              </a:rPr>
              <a:t>κάρτα </a:t>
            </a:r>
            <a:r>
              <a:rPr sz="1750" spc="145" dirty="0">
                <a:latin typeface="Calibri"/>
                <a:cs typeface="Calibri"/>
              </a:rPr>
              <a:t>και </a:t>
            </a:r>
            <a:r>
              <a:rPr sz="1750" spc="150" dirty="0">
                <a:latin typeface="Calibri"/>
                <a:cs typeface="Calibri"/>
              </a:rPr>
              <a:t> </a:t>
            </a:r>
            <a:r>
              <a:rPr sz="1750" spc="165" dirty="0">
                <a:latin typeface="Calibri"/>
                <a:cs typeface="Calibri"/>
              </a:rPr>
              <a:t>προσημειώνει</a:t>
            </a:r>
            <a:r>
              <a:rPr sz="1750" spc="75" dirty="0">
                <a:latin typeface="Calibri"/>
                <a:cs typeface="Calibri"/>
              </a:rPr>
              <a:t> </a:t>
            </a:r>
            <a:r>
              <a:rPr sz="1750" spc="165" dirty="0">
                <a:latin typeface="Calibri"/>
                <a:cs typeface="Calibri"/>
              </a:rPr>
              <a:t>έναν</a:t>
            </a:r>
            <a:r>
              <a:rPr sz="1750" spc="75" dirty="0">
                <a:latin typeface="Calibri"/>
                <a:cs typeface="Calibri"/>
              </a:rPr>
              <a:t> </a:t>
            </a:r>
            <a:r>
              <a:rPr sz="1750" spc="165" dirty="0">
                <a:latin typeface="Calibri"/>
                <a:cs typeface="Calibri"/>
              </a:rPr>
              <a:t>λογαριασμό-</a:t>
            </a:r>
            <a:r>
              <a:rPr sz="1750" spc="75" dirty="0">
                <a:latin typeface="Calibri"/>
                <a:cs typeface="Calibri"/>
              </a:rPr>
              <a:t> </a:t>
            </a:r>
            <a:r>
              <a:rPr sz="1750" spc="185" dirty="0">
                <a:latin typeface="Calibri"/>
                <a:cs typeface="Calibri"/>
              </a:rPr>
              <a:t>ο</a:t>
            </a:r>
            <a:r>
              <a:rPr sz="1750" spc="75" dirty="0">
                <a:latin typeface="Calibri"/>
                <a:cs typeface="Calibri"/>
              </a:rPr>
              <a:t> </a:t>
            </a:r>
            <a:r>
              <a:rPr sz="1750" spc="175" dirty="0">
                <a:latin typeface="Calibri"/>
                <a:cs typeface="Calibri"/>
              </a:rPr>
              <a:t>πωλητής</a:t>
            </a:r>
            <a:r>
              <a:rPr sz="1750" spc="75" dirty="0">
                <a:latin typeface="Calibri"/>
                <a:cs typeface="Calibri"/>
              </a:rPr>
              <a:t> </a:t>
            </a:r>
            <a:r>
              <a:rPr sz="1750" spc="165" dirty="0">
                <a:latin typeface="Calibri"/>
                <a:cs typeface="Calibri"/>
              </a:rPr>
              <a:t>επαληθεύει</a:t>
            </a:r>
            <a:r>
              <a:rPr sz="1750" spc="75" dirty="0">
                <a:latin typeface="Calibri"/>
                <a:cs typeface="Calibri"/>
              </a:rPr>
              <a:t> </a:t>
            </a:r>
            <a:r>
              <a:rPr sz="1750" spc="135" dirty="0">
                <a:latin typeface="Calibri"/>
                <a:cs typeface="Calibri"/>
              </a:rPr>
              <a:t>ότι</a:t>
            </a:r>
            <a:r>
              <a:rPr sz="1750" spc="80" dirty="0">
                <a:latin typeface="Calibri"/>
                <a:cs typeface="Calibri"/>
              </a:rPr>
              <a:t> </a:t>
            </a:r>
            <a:r>
              <a:rPr sz="1750" spc="185" dirty="0">
                <a:latin typeface="Calibri"/>
                <a:cs typeface="Calibri"/>
              </a:rPr>
              <a:t>η</a:t>
            </a:r>
            <a:r>
              <a:rPr sz="1750" spc="80" dirty="0">
                <a:latin typeface="Calibri"/>
                <a:cs typeface="Calibri"/>
              </a:rPr>
              <a:t> </a:t>
            </a:r>
            <a:r>
              <a:rPr sz="1750" spc="185" dirty="0">
                <a:latin typeface="Calibri"/>
                <a:cs typeface="Calibri"/>
              </a:rPr>
              <a:t>υπογραφή</a:t>
            </a:r>
            <a:r>
              <a:rPr sz="1750" spc="75" dirty="0">
                <a:latin typeface="Calibri"/>
                <a:cs typeface="Calibri"/>
              </a:rPr>
              <a:t> </a:t>
            </a:r>
            <a:r>
              <a:rPr sz="1750" spc="160" dirty="0">
                <a:latin typeface="Calibri"/>
                <a:cs typeface="Calibri"/>
              </a:rPr>
              <a:t>στον</a:t>
            </a:r>
            <a:r>
              <a:rPr sz="1750" spc="80" dirty="0">
                <a:latin typeface="Calibri"/>
                <a:cs typeface="Calibri"/>
              </a:rPr>
              <a:t> </a:t>
            </a:r>
            <a:r>
              <a:rPr sz="1750" spc="170" dirty="0">
                <a:latin typeface="Calibri"/>
                <a:cs typeface="Calibri"/>
              </a:rPr>
              <a:t>λογαριασμό </a:t>
            </a:r>
            <a:r>
              <a:rPr sz="1750" spc="-385" dirty="0">
                <a:latin typeface="Calibri"/>
                <a:cs typeface="Calibri"/>
              </a:rPr>
              <a:t> </a:t>
            </a:r>
            <a:r>
              <a:rPr sz="1750" spc="135" dirty="0">
                <a:latin typeface="Calibri"/>
                <a:cs typeface="Calibri"/>
              </a:rPr>
              <a:t>είναι</a:t>
            </a:r>
            <a:r>
              <a:rPr sz="1750" spc="65" dirty="0">
                <a:latin typeface="Calibri"/>
                <a:cs typeface="Calibri"/>
              </a:rPr>
              <a:t> </a:t>
            </a:r>
            <a:r>
              <a:rPr sz="1750" spc="185" dirty="0">
                <a:latin typeface="Calibri"/>
                <a:cs typeface="Calibri"/>
              </a:rPr>
              <a:t>η</a:t>
            </a:r>
            <a:r>
              <a:rPr sz="1750" spc="70" dirty="0">
                <a:latin typeface="Calibri"/>
                <a:cs typeface="Calibri"/>
              </a:rPr>
              <a:t> </a:t>
            </a:r>
            <a:r>
              <a:rPr sz="1750" spc="140" dirty="0">
                <a:latin typeface="Calibri"/>
                <a:cs typeface="Calibri"/>
              </a:rPr>
              <a:t>ίδια</a:t>
            </a:r>
            <a:r>
              <a:rPr sz="1750" spc="70" dirty="0">
                <a:latin typeface="Calibri"/>
                <a:cs typeface="Calibri"/>
              </a:rPr>
              <a:t> </a:t>
            </a:r>
            <a:r>
              <a:rPr sz="1750" spc="175" dirty="0">
                <a:latin typeface="Calibri"/>
                <a:cs typeface="Calibri"/>
              </a:rPr>
              <a:t>με</a:t>
            </a:r>
            <a:r>
              <a:rPr sz="1750" spc="70" dirty="0">
                <a:latin typeface="Calibri"/>
                <a:cs typeface="Calibri"/>
              </a:rPr>
              <a:t> </a:t>
            </a:r>
            <a:r>
              <a:rPr sz="1750" spc="160" dirty="0">
                <a:latin typeface="Calibri"/>
                <a:cs typeface="Calibri"/>
              </a:rPr>
              <a:t>την</a:t>
            </a:r>
            <a:r>
              <a:rPr sz="1750" spc="70" dirty="0">
                <a:latin typeface="Calibri"/>
                <a:cs typeface="Calibri"/>
              </a:rPr>
              <a:t> </a:t>
            </a:r>
            <a:r>
              <a:rPr sz="1750" spc="185" dirty="0">
                <a:latin typeface="Calibri"/>
                <a:cs typeface="Calibri"/>
              </a:rPr>
              <a:t>υπογραφή</a:t>
            </a:r>
            <a:r>
              <a:rPr sz="1750" spc="70" dirty="0">
                <a:latin typeface="Calibri"/>
                <a:cs typeface="Calibri"/>
              </a:rPr>
              <a:t> </a:t>
            </a:r>
            <a:r>
              <a:rPr sz="1750" spc="165" dirty="0">
                <a:latin typeface="Calibri"/>
                <a:cs typeface="Calibri"/>
              </a:rPr>
              <a:t>στην</a:t>
            </a:r>
            <a:r>
              <a:rPr sz="1750" spc="70" dirty="0">
                <a:latin typeface="Calibri"/>
                <a:cs typeface="Calibri"/>
              </a:rPr>
              <a:t> </a:t>
            </a:r>
            <a:r>
              <a:rPr sz="1750" spc="155" dirty="0">
                <a:latin typeface="Calibri"/>
                <a:cs typeface="Calibri"/>
              </a:rPr>
              <a:t>κάρτα.</a:t>
            </a:r>
            <a:endParaRPr sz="1750">
              <a:latin typeface="Calibri"/>
              <a:cs typeface="Calibri"/>
            </a:endParaRPr>
          </a:p>
          <a:p>
            <a:pPr marL="286385" indent="-273685">
              <a:lnSpc>
                <a:spcPct val="100000"/>
              </a:lnSpc>
              <a:spcBef>
                <a:spcPts val="580"/>
              </a:spcBef>
              <a:buClr>
                <a:srgbClr val="FFBA00"/>
              </a:buClr>
              <a:buSzPct val="125714"/>
              <a:buFont typeface="Courier New"/>
              <a:buChar char="o"/>
              <a:tabLst>
                <a:tab pos="286385" algn="l"/>
              </a:tabLst>
            </a:pPr>
            <a:r>
              <a:rPr sz="1750" spc="165" dirty="0">
                <a:latin typeface="Calibri"/>
                <a:cs typeface="Calibri"/>
              </a:rPr>
              <a:t>Οι</a:t>
            </a:r>
            <a:r>
              <a:rPr sz="1750" spc="70" dirty="0">
                <a:latin typeface="Calibri"/>
                <a:cs typeface="Calibri"/>
              </a:rPr>
              <a:t> </a:t>
            </a:r>
            <a:r>
              <a:rPr sz="1750" spc="165" dirty="0">
                <a:latin typeface="Calibri"/>
                <a:cs typeface="Calibri"/>
              </a:rPr>
              <a:t>συμβάσεις</a:t>
            </a:r>
            <a:r>
              <a:rPr sz="1750" spc="75" dirty="0">
                <a:latin typeface="Calibri"/>
                <a:cs typeface="Calibri"/>
              </a:rPr>
              <a:t> </a:t>
            </a:r>
            <a:r>
              <a:rPr sz="1750" spc="135" dirty="0">
                <a:latin typeface="Calibri"/>
                <a:cs typeface="Calibri"/>
              </a:rPr>
              <a:t>είναι</a:t>
            </a:r>
            <a:r>
              <a:rPr sz="1750" spc="75" dirty="0">
                <a:latin typeface="Calibri"/>
                <a:cs typeface="Calibri"/>
              </a:rPr>
              <a:t> </a:t>
            </a:r>
            <a:r>
              <a:rPr sz="1750" spc="160" dirty="0">
                <a:latin typeface="Calibri"/>
                <a:cs typeface="Calibri"/>
              </a:rPr>
              <a:t>έγκυρες</a:t>
            </a:r>
            <a:r>
              <a:rPr sz="1750" spc="75" dirty="0">
                <a:latin typeface="Calibri"/>
                <a:cs typeface="Calibri"/>
              </a:rPr>
              <a:t> </a:t>
            </a:r>
            <a:r>
              <a:rPr sz="1750" spc="170" dirty="0">
                <a:latin typeface="Calibri"/>
                <a:cs typeface="Calibri"/>
              </a:rPr>
              <a:t>εάν</a:t>
            </a:r>
            <a:r>
              <a:rPr sz="1750" spc="75" dirty="0">
                <a:latin typeface="Calibri"/>
                <a:cs typeface="Calibri"/>
              </a:rPr>
              <a:t> </a:t>
            </a:r>
            <a:r>
              <a:rPr sz="1750" spc="165" dirty="0">
                <a:latin typeface="Calibri"/>
                <a:cs typeface="Calibri"/>
              </a:rPr>
              <a:t>έχουν</a:t>
            </a:r>
            <a:r>
              <a:rPr sz="1750" spc="100" dirty="0">
                <a:latin typeface="Calibri"/>
                <a:cs typeface="Calibri"/>
              </a:rPr>
              <a:t> </a:t>
            </a:r>
            <a:r>
              <a:rPr sz="1750" spc="155" dirty="0">
                <a:latin typeface="Calibri"/>
                <a:cs typeface="Calibri"/>
              </a:rPr>
              <a:t>προσημασθεί.</a:t>
            </a:r>
            <a:endParaRPr sz="1750">
              <a:latin typeface="Calibri"/>
              <a:cs typeface="Calibri"/>
            </a:endParaRPr>
          </a:p>
          <a:p>
            <a:pPr marL="286385" indent="-273685">
              <a:lnSpc>
                <a:spcPct val="100000"/>
              </a:lnSpc>
              <a:spcBef>
                <a:spcPts val="715"/>
              </a:spcBef>
              <a:buClr>
                <a:srgbClr val="FFBA00"/>
              </a:buClr>
              <a:buSzPct val="125714"/>
              <a:buFont typeface="Courier New"/>
              <a:buChar char="o"/>
              <a:tabLst>
                <a:tab pos="286385" algn="l"/>
              </a:tabLst>
            </a:pPr>
            <a:r>
              <a:rPr sz="1750" spc="120" dirty="0">
                <a:latin typeface="Calibri"/>
                <a:cs typeface="Calibri"/>
              </a:rPr>
              <a:t>Οι</a:t>
            </a:r>
            <a:r>
              <a:rPr sz="1750" spc="55" dirty="0">
                <a:latin typeface="Calibri"/>
                <a:cs typeface="Calibri"/>
              </a:rPr>
              <a:t> </a:t>
            </a:r>
            <a:r>
              <a:rPr sz="1750" spc="130" dirty="0">
                <a:latin typeface="Calibri"/>
                <a:cs typeface="Calibri"/>
              </a:rPr>
              <a:t>υπογραφές</a:t>
            </a:r>
            <a:r>
              <a:rPr sz="1750" spc="55" dirty="0">
                <a:latin typeface="Calibri"/>
                <a:cs typeface="Calibri"/>
              </a:rPr>
              <a:t> </a:t>
            </a:r>
            <a:r>
              <a:rPr sz="1750" spc="130" dirty="0">
                <a:latin typeface="Calibri"/>
                <a:cs typeface="Calibri"/>
              </a:rPr>
              <a:t>παρέχουν</a:t>
            </a:r>
            <a:r>
              <a:rPr sz="1750" spc="55" dirty="0">
                <a:latin typeface="Calibri"/>
                <a:cs typeface="Calibri"/>
              </a:rPr>
              <a:t> </a:t>
            </a:r>
            <a:r>
              <a:rPr sz="1750" spc="110" dirty="0">
                <a:solidFill>
                  <a:srgbClr val="702FA0"/>
                </a:solidFill>
                <a:latin typeface="Calibri"/>
                <a:cs typeface="Calibri"/>
              </a:rPr>
              <a:t>μη-αποποίηση.</a:t>
            </a:r>
            <a:endParaRPr sz="1750">
              <a:latin typeface="Calibri"/>
              <a:cs typeface="Calibri"/>
            </a:endParaRPr>
          </a:p>
          <a:p>
            <a:pPr marL="396875" marR="58419" lvl="1" indent="-182880">
              <a:lnSpc>
                <a:spcPts val="1440"/>
              </a:lnSpc>
              <a:spcBef>
                <a:spcPts val="655"/>
              </a:spcBef>
              <a:buSzPct val="126666"/>
              <a:buChar char="◦"/>
              <a:tabLst>
                <a:tab pos="396875" algn="l"/>
              </a:tabLst>
            </a:pPr>
            <a:r>
              <a:rPr sz="1500" spc="135" dirty="0">
                <a:latin typeface="Calibri"/>
                <a:cs typeface="Calibri"/>
              </a:rPr>
              <a:t>διασφαλίζοντας</a:t>
            </a:r>
            <a:r>
              <a:rPr sz="1500" spc="65" dirty="0">
                <a:latin typeface="Calibri"/>
                <a:cs typeface="Calibri"/>
              </a:rPr>
              <a:t> </a:t>
            </a:r>
            <a:r>
              <a:rPr sz="1500" spc="114" dirty="0">
                <a:latin typeface="Calibri"/>
                <a:cs typeface="Calibri"/>
              </a:rPr>
              <a:t>ότι</a:t>
            </a:r>
            <a:r>
              <a:rPr sz="1500" spc="75" dirty="0">
                <a:latin typeface="Calibri"/>
                <a:cs typeface="Calibri"/>
              </a:rPr>
              <a:t> </a:t>
            </a:r>
            <a:r>
              <a:rPr sz="1500" spc="145" dirty="0">
                <a:latin typeface="Calibri"/>
                <a:cs typeface="Calibri"/>
              </a:rPr>
              <a:t>μέρος</a:t>
            </a:r>
            <a:r>
              <a:rPr sz="1500" spc="70" dirty="0">
                <a:latin typeface="Calibri"/>
                <a:cs typeface="Calibri"/>
              </a:rPr>
              <a:t> </a:t>
            </a:r>
            <a:r>
              <a:rPr sz="1500" spc="145" dirty="0">
                <a:latin typeface="Calibri"/>
                <a:cs typeface="Calibri"/>
              </a:rPr>
              <a:t>σε</a:t>
            </a:r>
            <a:r>
              <a:rPr sz="1500" spc="75" dirty="0">
                <a:latin typeface="Calibri"/>
                <a:cs typeface="Calibri"/>
              </a:rPr>
              <a:t> </a:t>
            </a:r>
            <a:r>
              <a:rPr sz="1500" spc="150" dirty="0">
                <a:latin typeface="Calibri"/>
                <a:cs typeface="Calibri"/>
              </a:rPr>
              <a:t>διαφορά</a:t>
            </a:r>
            <a:r>
              <a:rPr sz="1500" spc="70" dirty="0">
                <a:latin typeface="Calibri"/>
                <a:cs typeface="Calibri"/>
              </a:rPr>
              <a:t> </a:t>
            </a:r>
            <a:r>
              <a:rPr sz="1500" spc="140" dirty="0">
                <a:latin typeface="Calibri"/>
                <a:cs typeface="Calibri"/>
              </a:rPr>
              <a:t>δεν</a:t>
            </a:r>
            <a:r>
              <a:rPr sz="1500" spc="75" dirty="0">
                <a:latin typeface="Calibri"/>
                <a:cs typeface="Calibri"/>
              </a:rPr>
              <a:t> </a:t>
            </a:r>
            <a:r>
              <a:rPr sz="1500" spc="140" dirty="0">
                <a:latin typeface="Calibri"/>
                <a:cs typeface="Calibri"/>
              </a:rPr>
              <a:t>μπορεί</a:t>
            </a:r>
            <a:r>
              <a:rPr sz="1500" spc="70" dirty="0">
                <a:latin typeface="Calibri"/>
                <a:cs typeface="Calibri"/>
              </a:rPr>
              <a:t> </a:t>
            </a:r>
            <a:r>
              <a:rPr sz="1500" spc="150" dirty="0">
                <a:latin typeface="Calibri"/>
                <a:cs typeface="Calibri"/>
              </a:rPr>
              <a:t>να</a:t>
            </a:r>
            <a:r>
              <a:rPr sz="1500" spc="75" dirty="0">
                <a:latin typeface="Calibri"/>
                <a:cs typeface="Calibri"/>
              </a:rPr>
              <a:t> </a:t>
            </a:r>
            <a:r>
              <a:rPr sz="1500" spc="140" dirty="0">
                <a:latin typeface="Calibri"/>
                <a:cs typeface="Calibri"/>
              </a:rPr>
              <a:t>αποκηρύξει</a:t>
            </a:r>
            <a:r>
              <a:rPr sz="1500" spc="75" dirty="0">
                <a:latin typeface="Calibri"/>
                <a:cs typeface="Calibri"/>
              </a:rPr>
              <a:t> </a:t>
            </a:r>
            <a:r>
              <a:rPr sz="1500" spc="160" dirty="0">
                <a:latin typeface="Calibri"/>
                <a:cs typeface="Calibri"/>
              </a:rPr>
              <a:t>ή</a:t>
            </a:r>
            <a:r>
              <a:rPr sz="1500" spc="75" dirty="0">
                <a:latin typeface="Calibri"/>
                <a:cs typeface="Calibri"/>
              </a:rPr>
              <a:t> </a:t>
            </a:r>
            <a:r>
              <a:rPr sz="1500" spc="150" dirty="0">
                <a:latin typeface="Calibri"/>
                <a:cs typeface="Calibri"/>
              </a:rPr>
              <a:t>να</a:t>
            </a:r>
            <a:r>
              <a:rPr sz="1500" spc="75" dirty="0">
                <a:latin typeface="Calibri"/>
                <a:cs typeface="Calibri"/>
              </a:rPr>
              <a:t> </a:t>
            </a:r>
            <a:r>
              <a:rPr sz="1500" spc="130" dirty="0">
                <a:latin typeface="Calibri"/>
                <a:cs typeface="Calibri"/>
              </a:rPr>
              <a:t>αντικρούσει</a:t>
            </a:r>
            <a:r>
              <a:rPr sz="1500" spc="75" dirty="0">
                <a:latin typeface="Calibri"/>
                <a:cs typeface="Calibri"/>
              </a:rPr>
              <a:t> </a:t>
            </a:r>
            <a:r>
              <a:rPr sz="1500" spc="135" dirty="0">
                <a:latin typeface="Calibri"/>
                <a:cs typeface="Calibri"/>
              </a:rPr>
              <a:t>την</a:t>
            </a:r>
            <a:r>
              <a:rPr sz="1500" spc="70" dirty="0">
                <a:latin typeface="Calibri"/>
                <a:cs typeface="Calibri"/>
              </a:rPr>
              <a:t> </a:t>
            </a:r>
            <a:r>
              <a:rPr sz="1500" spc="140" dirty="0">
                <a:latin typeface="Calibri"/>
                <a:cs typeface="Calibri"/>
              </a:rPr>
              <a:t>εγκυρότητα</a:t>
            </a:r>
            <a:r>
              <a:rPr sz="1500" spc="65" dirty="0">
                <a:latin typeface="Calibri"/>
                <a:cs typeface="Calibri"/>
              </a:rPr>
              <a:t> </a:t>
            </a:r>
            <a:r>
              <a:rPr sz="1500" spc="130" dirty="0">
                <a:latin typeface="Calibri"/>
                <a:cs typeface="Calibri"/>
              </a:rPr>
              <a:t>μιας </a:t>
            </a:r>
            <a:r>
              <a:rPr sz="1500" spc="-320" dirty="0">
                <a:latin typeface="Calibri"/>
                <a:cs typeface="Calibri"/>
              </a:rPr>
              <a:t> </a:t>
            </a:r>
            <a:r>
              <a:rPr sz="1500" spc="155" dirty="0">
                <a:latin typeface="Calibri"/>
                <a:cs typeface="Calibri"/>
              </a:rPr>
              <a:t>δήλωσης</a:t>
            </a:r>
            <a:r>
              <a:rPr sz="1500" spc="60" dirty="0">
                <a:latin typeface="Calibri"/>
                <a:cs typeface="Calibri"/>
              </a:rPr>
              <a:t> </a:t>
            </a:r>
            <a:r>
              <a:rPr sz="1500" spc="160" dirty="0">
                <a:latin typeface="Calibri"/>
                <a:cs typeface="Calibri"/>
              </a:rPr>
              <a:t>ή</a:t>
            </a:r>
            <a:r>
              <a:rPr sz="1500" spc="60" dirty="0">
                <a:latin typeface="Calibri"/>
                <a:cs typeface="Calibri"/>
              </a:rPr>
              <a:t> </a:t>
            </a:r>
            <a:r>
              <a:rPr sz="1500" spc="130" dirty="0">
                <a:latin typeface="Calibri"/>
                <a:cs typeface="Calibri"/>
              </a:rPr>
              <a:t>μιας</a:t>
            </a:r>
            <a:r>
              <a:rPr sz="1500" spc="65" dirty="0">
                <a:latin typeface="Calibri"/>
                <a:cs typeface="Calibri"/>
              </a:rPr>
              <a:t> </a:t>
            </a:r>
            <a:r>
              <a:rPr sz="1500" spc="145" dirty="0">
                <a:latin typeface="Calibri"/>
                <a:cs typeface="Calibri"/>
              </a:rPr>
              <a:t>σύμβασης.</a:t>
            </a:r>
            <a:endParaRPr sz="1500">
              <a:latin typeface="Calibri"/>
              <a:cs typeface="Calibri"/>
            </a:endParaRPr>
          </a:p>
          <a:p>
            <a:pPr marL="286385" indent="-273685">
              <a:lnSpc>
                <a:spcPct val="100000"/>
              </a:lnSpc>
              <a:spcBef>
                <a:spcPts val="805"/>
              </a:spcBef>
              <a:buClr>
                <a:srgbClr val="FFBA00"/>
              </a:buClr>
              <a:buSzPct val="125714"/>
              <a:buFont typeface="Courier New"/>
              <a:buChar char="o"/>
              <a:tabLst>
                <a:tab pos="286385" algn="l"/>
              </a:tabLst>
            </a:pPr>
            <a:r>
              <a:rPr sz="1750" spc="195" dirty="0">
                <a:latin typeface="Calibri"/>
                <a:cs typeface="Calibri"/>
              </a:rPr>
              <a:t>Μπορούμε</a:t>
            </a:r>
            <a:r>
              <a:rPr sz="1750" spc="65" dirty="0">
                <a:latin typeface="Calibri"/>
                <a:cs typeface="Calibri"/>
              </a:rPr>
              <a:t> </a:t>
            </a:r>
            <a:r>
              <a:rPr sz="1750" spc="175" dirty="0">
                <a:latin typeface="Calibri"/>
                <a:cs typeface="Calibri"/>
              </a:rPr>
              <a:t>να</a:t>
            </a:r>
            <a:r>
              <a:rPr sz="1750" spc="75" dirty="0">
                <a:latin typeface="Calibri"/>
                <a:cs typeface="Calibri"/>
              </a:rPr>
              <a:t> </a:t>
            </a:r>
            <a:r>
              <a:rPr sz="1750" spc="170" dirty="0">
                <a:latin typeface="Calibri"/>
                <a:cs typeface="Calibri"/>
              </a:rPr>
              <a:t>έχουμε</a:t>
            </a:r>
            <a:r>
              <a:rPr sz="1750" spc="70" dirty="0">
                <a:latin typeface="Calibri"/>
                <a:cs typeface="Calibri"/>
              </a:rPr>
              <a:t> </a:t>
            </a:r>
            <a:r>
              <a:rPr sz="1750" spc="175" dirty="0">
                <a:latin typeface="Calibri"/>
                <a:cs typeface="Calibri"/>
              </a:rPr>
              <a:t>παρόμοια</a:t>
            </a:r>
            <a:r>
              <a:rPr sz="1750" spc="75" dirty="0">
                <a:latin typeface="Calibri"/>
                <a:cs typeface="Calibri"/>
              </a:rPr>
              <a:t> </a:t>
            </a:r>
            <a:r>
              <a:rPr sz="1750" spc="170" dirty="0">
                <a:latin typeface="Calibri"/>
                <a:cs typeface="Calibri"/>
              </a:rPr>
              <a:t>υπηρεσία</a:t>
            </a:r>
            <a:r>
              <a:rPr sz="1750" spc="65" dirty="0">
                <a:latin typeface="Calibri"/>
                <a:cs typeface="Calibri"/>
              </a:rPr>
              <a:t> </a:t>
            </a:r>
            <a:r>
              <a:rPr sz="1750" spc="165" dirty="0">
                <a:latin typeface="Calibri"/>
                <a:cs typeface="Calibri"/>
              </a:rPr>
              <a:t>στον</a:t>
            </a:r>
            <a:r>
              <a:rPr sz="1750" spc="70" dirty="0">
                <a:latin typeface="Calibri"/>
                <a:cs typeface="Calibri"/>
              </a:rPr>
              <a:t> </a:t>
            </a:r>
            <a:r>
              <a:rPr sz="1750" spc="155" dirty="0">
                <a:latin typeface="Calibri"/>
                <a:cs typeface="Calibri"/>
              </a:rPr>
              <a:t>ηλεκτρονικό</a:t>
            </a:r>
            <a:r>
              <a:rPr sz="1750" spc="90" dirty="0">
                <a:latin typeface="Calibri"/>
                <a:cs typeface="Calibri"/>
              </a:rPr>
              <a:t> </a:t>
            </a:r>
            <a:r>
              <a:rPr sz="1750" spc="155" dirty="0">
                <a:latin typeface="Calibri"/>
                <a:cs typeface="Calibri"/>
              </a:rPr>
              <a:t>κόσμο;</a:t>
            </a:r>
            <a:endParaRPr sz="1750">
              <a:latin typeface="Calibri"/>
              <a:cs typeface="Calibri"/>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3202304" y="652145"/>
            <a:ext cx="5891530" cy="459740"/>
          </a:xfrm>
          <a:prstGeom prst="rect">
            <a:avLst/>
          </a:prstGeom>
        </p:spPr>
        <p:txBody>
          <a:bodyPr vert="horz" wrap="square" lIns="0" tIns="12700" rIns="0" bIns="0" rtlCol="0">
            <a:spAutoFit/>
          </a:bodyPr>
          <a:lstStyle/>
          <a:p>
            <a:pPr marL="12700">
              <a:lnSpc>
                <a:spcPct val="100000"/>
              </a:lnSpc>
              <a:spcBef>
                <a:spcPts val="100"/>
              </a:spcBef>
            </a:pPr>
            <a:r>
              <a:rPr spc="50" dirty="0">
                <a:solidFill>
                  <a:srgbClr val="FFFFFF"/>
                </a:solidFill>
              </a:rPr>
              <a:t>Διακομιστές/Εξυπηρετητές</a:t>
            </a:r>
            <a:r>
              <a:rPr spc="15" dirty="0">
                <a:solidFill>
                  <a:srgbClr val="FFFFFF"/>
                </a:solidFill>
              </a:rPr>
              <a:t> </a:t>
            </a:r>
            <a:r>
              <a:rPr spc="90" dirty="0">
                <a:solidFill>
                  <a:srgbClr val="FFFFFF"/>
                </a:solidFill>
              </a:rPr>
              <a:t>DNS</a:t>
            </a:r>
            <a:r>
              <a:rPr spc="25" dirty="0">
                <a:solidFill>
                  <a:srgbClr val="FFFFFF"/>
                </a:solidFill>
              </a:rPr>
              <a:t> </a:t>
            </a:r>
            <a:r>
              <a:rPr spc="55" dirty="0">
                <a:solidFill>
                  <a:srgbClr val="FFFFFF"/>
                </a:solidFill>
              </a:rPr>
              <a:t>ρίζας</a:t>
            </a:r>
          </a:p>
        </p:txBody>
      </p:sp>
      <p:pic>
        <p:nvPicPr>
          <p:cNvPr id="4" name="object 4"/>
          <p:cNvPicPr/>
          <p:nvPr/>
        </p:nvPicPr>
        <p:blipFill>
          <a:blip r:embed="rId2" cstate="print"/>
          <a:stretch>
            <a:fillRect/>
          </a:stretch>
        </p:blipFill>
        <p:spPr>
          <a:xfrm>
            <a:off x="7175817" y="5726747"/>
            <a:ext cx="1530032" cy="612140"/>
          </a:xfrm>
          <a:prstGeom prst="rect">
            <a:avLst/>
          </a:prstGeom>
        </p:spPr>
      </p:pic>
      <p:pic>
        <p:nvPicPr>
          <p:cNvPr id="5" name="object 5"/>
          <p:cNvPicPr/>
          <p:nvPr/>
        </p:nvPicPr>
        <p:blipFill>
          <a:blip r:embed="rId3" cstate="print"/>
          <a:stretch>
            <a:fillRect/>
          </a:stretch>
        </p:blipFill>
        <p:spPr>
          <a:xfrm>
            <a:off x="2230754" y="1622107"/>
            <a:ext cx="7792720" cy="3757295"/>
          </a:xfrm>
          <a:prstGeom prst="rect">
            <a:avLst/>
          </a:prstGeom>
        </p:spPr>
      </p:pic>
      <p:sp>
        <p:nvSpPr>
          <p:cNvPr id="6" name="object 6"/>
          <p:cNvSpPr txBox="1"/>
          <p:nvPr/>
        </p:nvSpPr>
        <p:spPr>
          <a:xfrm>
            <a:off x="10120947" y="5616511"/>
            <a:ext cx="154305" cy="181610"/>
          </a:xfrm>
          <a:prstGeom prst="rect">
            <a:avLst/>
          </a:prstGeom>
        </p:spPr>
        <p:txBody>
          <a:bodyPr vert="horz" wrap="square" lIns="0" tIns="0" rIns="0" bIns="0" rtlCol="0">
            <a:spAutoFit/>
          </a:bodyPr>
          <a:lstStyle/>
          <a:p>
            <a:pPr marL="38100">
              <a:lnSpc>
                <a:spcPts val="1315"/>
              </a:lnSpc>
            </a:pPr>
            <a:r>
              <a:rPr sz="1100" dirty="0">
                <a:solidFill>
                  <a:srgbClr val="FFFFFF"/>
                </a:solidFill>
                <a:latin typeface="Arial"/>
                <a:cs typeface="Arial"/>
              </a:rPr>
              <a:t>5</a:t>
            </a:r>
            <a:endParaRPr sz="1100">
              <a:latin typeface="Arial"/>
              <a:cs typeface="Arial"/>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207769" y="646429"/>
            <a:ext cx="3579495" cy="330200"/>
          </a:xfrm>
          <a:prstGeom prst="rect">
            <a:avLst/>
          </a:prstGeom>
        </p:spPr>
        <p:txBody>
          <a:bodyPr vert="horz" wrap="square" lIns="0" tIns="12700" rIns="0" bIns="0" rtlCol="0">
            <a:spAutoFit/>
          </a:bodyPr>
          <a:lstStyle/>
          <a:p>
            <a:pPr marL="12700">
              <a:lnSpc>
                <a:spcPct val="100000"/>
              </a:lnSpc>
              <a:spcBef>
                <a:spcPts val="100"/>
              </a:spcBef>
            </a:pPr>
            <a:r>
              <a:rPr sz="2000" spc="80" dirty="0">
                <a:solidFill>
                  <a:srgbClr val="FFFFFF"/>
                </a:solidFill>
                <a:latin typeface="Calibri"/>
                <a:cs typeface="Calibri"/>
              </a:rPr>
              <a:t>Εξυπηρετητές</a:t>
            </a:r>
            <a:r>
              <a:rPr sz="2000" spc="55" dirty="0">
                <a:solidFill>
                  <a:srgbClr val="FFFFFF"/>
                </a:solidFill>
                <a:latin typeface="Calibri"/>
                <a:cs typeface="Calibri"/>
              </a:rPr>
              <a:t> </a:t>
            </a:r>
            <a:r>
              <a:rPr sz="2000" spc="100" dirty="0">
                <a:solidFill>
                  <a:srgbClr val="FFFFFF"/>
                </a:solidFill>
                <a:latin typeface="Calibri"/>
                <a:cs typeface="Calibri"/>
              </a:rPr>
              <a:t>ονομάτων</a:t>
            </a:r>
            <a:r>
              <a:rPr sz="2000" spc="75" dirty="0">
                <a:solidFill>
                  <a:srgbClr val="FFFFFF"/>
                </a:solidFill>
                <a:latin typeface="Calibri"/>
                <a:cs typeface="Calibri"/>
              </a:rPr>
              <a:t> </a:t>
            </a:r>
            <a:r>
              <a:rPr sz="2000" spc="95" dirty="0">
                <a:solidFill>
                  <a:srgbClr val="FFFFFF"/>
                </a:solidFill>
                <a:latin typeface="Calibri"/>
                <a:cs typeface="Calibri"/>
              </a:rPr>
              <a:t>τομέα</a:t>
            </a:r>
            <a:endParaRPr sz="2000">
              <a:latin typeface="Calibri"/>
              <a:cs typeface="Calibri"/>
            </a:endParaRPr>
          </a:p>
        </p:txBody>
      </p:sp>
      <p:sp>
        <p:nvSpPr>
          <p:cNvPr id="4" name="object 4"/>
          <p:cNvSpPr txBox="1"/>
          <p:nvPr/>
        </p:nvSpPr>
        <p:spPr>
          <a:xfrm>
            <a:off x="1286510" y="1249679"/>
            <a:ext cx="5278755" cy="3803015"/>
          </a:xfrm>
          <a:prstGeom prst="rect">
            <a:avLst/>
          </a:prstGeom>
        </p:spPr>
        <p:txBody>
          <a:bodyPr vert="horz" wrap="square" lIns="0" tIns="0" rIns="0" bIns="0" rtlCol="0">
            <a:spAutoFit/>
          </a:bodyPr>
          <a:lstStyle/>
          <a:p>
            <a:pPr marL="286385" indent="-273685">
              <a:lnSpc>
                <a:spcPts val="1360"/>
              </a:lnSpc>
              <a:buClr>
                <a:srgbClr val="FFBA00"/>
              </a:buClr>
              <a:buSzPct val="130000"/>
              <a:buFont typeface="Courier New"/>
              <a:buChar char="o"/>
              <a:tabLst>
                <a:tab pos="285750" algn="l"/>
                <a:tab pos="286385" algn="l"/>
              </a:tabLst>
            </a:pPr>
            <a:r>
              <a:rPr sz="1000" spc="65" dirty="0">
                <a:solidFill>
                  <a:srgbClr val="FFFFFF"/>
                </a:solidFill>
                <a:latin typeface="Calibri"/>
                <a:cs typeface="Calibri"/>
              </a:rPr>
              <a:t>Διακομιστές/Εξυπηρετητές</a:t>
            </a:r>
            <a:r>
              <a:rPr sz="1000" spc="20" dirty="0">
                <a:solidFill>
                  <a:srgbClr val="FFFFFF"/>
                </a:solidFill>
                <a:latin typeface="Calibri"/>
                <a:cs typeface="Calibri"/>
              </a:rPr>
              <a:t> </a:t>
            </a:r>
            <a:r>
              <a:rPr sz="1000" spc="75" dirty="0">
                <a:solidFill>
                  <a:srgbClr val="FFFFFF"/>
                </a:solidFill>
                <a:latin typeface="Calibri"/>
                <a:cs typeface="Calibri"/>
              </a:rPr>
              <a:t>ανώτατου</a:t>
            </a:r>
            <a:r>
              <a:rPr sz="1000" spc="20" dirty="0">
                <a:solidFill>
                  <a:srgbClr val="FFFFFF"/>
                </a:solidFill>
                <a:latin typeface="Calibri"/>
                <a:cs typeface="Calibri"/>
              </a:rPr>
              <a:t> </a:t>
            </a:r>
            <a:r>
              <a:rPr sz="1000" spc="70" dirty="0">
                <a:solidFill>
                  <a:srgbClr val="FFFFFF"/>
                </a:solidFill>
                <a:latin typeface="Calibri"/>
                <a:cs typeface="Calibri"/>
              </a:rPr>
              <a:t>επιπέδου</a:t>
            </a:r>
            <a:r>
              <a:rPr sz="1000" spc="15" dirty="0">
                <a:solidFill>
                  <a:srgbClr val="FFFFFF"/>
                </a:solidFill>
                <a:latin typeface="Calibri"/>
                <a:cs typeface="Calibri"/>
              </a:rPr>
              <a:t> </a:t>
            </a:r>
            <a:r>
              <a:rPr sz="1000" spc="65" dirty="0">
                <a:solidFill>
                  <a:srgbClr val="FFFFFF"/>
                </a:solidFill>
                <a:latin typeface="Calibri"/>
                <a:cs typeface="Calibri"/>
              </a:rPr>
              <a:t>TLD)</a:t>
            </a:r>
            <a:endParaRPr sz="1000">
              <a:latin typeface="Calibri"/>
              <a:cs typeface="Calibri"/>
            </a:endParaRPr>
          </a:p>
          <a:p>
            <a:pPr>
              <a:lnSpc>
                <a:spcPct val="100000"/>
              </a:lnSpc>
              <a:spcBef>
                <a:spcPts val="20"/>
              </a:spcBef>
              <a:buClr>
                <a:srgbClr val="FFBA00"/>
              </a:buClr>
              <a:buFont typeface="Courier New"/>
              <a:buChar char="o"/>
            </a:pPr>
            <a:endParaRPr sz="1100">
              <a:latin typeface="Calibri"/>
              <a:cs typeface="Calibri"/>
            </a:endParaRPr>
          </a:p>
          <a:p>
            <a:pPr marL="286385" indent="-273685">
              <a:lnSpc>
                <a:spcPct val="100000"/>
              </a:lnSpc>
              <a:buClr>
                <a:srgbClr val="FFBA00"/>
              </a:buClr>
              <a:buSzPct val="130000"/>
              <a:buFont typeface="Courier New"/>
              <a:buChar char="o"/>
              <a:tabLst>
                <a:tab pos="285750" algn="l"/>
                <a:tab pos="286385" algn="l"/>
              </a:tabLst>
            </a:pPr>
            <a:r>
              <a:rPr sz="1000" spc="70" dirty="0">
                <a:solidFill>
                  <a:srgbClr val="FFFFFF"/>
                </a:solidFill>
                <a:latin typeface="Calibri"/>
                <a:cs typeface="Calibri"/>
              </a:rPr>
              <a:t>Υπεύθυνος</a:t>
            </a:r>
            <a:r>
              <a:rPr sz="1000" spc="25" dirty="0">
                <a:solidFill>
                  <a:srgbClr val="FFFFFF"/>
                </a:solidFill>
                <a:latin typeface="Calibri"/>
                <a:cs typeface="Calibri"/>
              </a:rPr>
              <a:t> </a:t>
            </a:r>
            <a:r>
              <a:rPr sz="1000" spc="60" dirty="0">
                <a:solidFill>
                  <a:srgbClr val="FFFFFF"/>
                </a:solidFill>
                <a:latin typeface="Calibri"/>
                <a:cs typeface="Calibri"/>
              </a:rPr>
              <a:t>για</a:t>
            </a:r>
            <a:r>
              <a:rPr sz="1000" spc="30" dirty="0">
                <a:solidFill>
                  <a:srgbClr val="FFFFFF"/>
                </a:solidFill>
                <a:latin typeface="Calibri"/>
                <a:cs typeface="Calibri"/>
              </a:rPr>
              <a:t> </a:t>
            </a:r>
            <a:r>
              <a:rPr sz="1000" spc="75" dirty="0">
                <a:solidFill>
                  <a:srgbClr val="FFFFFF"/>
                </a:solidFill>
                <a:latin typeface="Calibri"/>
                <a:cs typeface="Calibri"/>
              </a:rPr>
              <a:t>com,</a:t>
            </a:r>
            <a:r>
              <a:rPr sz="1000" spc="30" dirty="0">
                <a:solidFill>
                  <a:srgbClr val="FFFFFF"/>
                </a:solidFill>
                <a:latin typeface="Calibri"/>
                <a:cs typeface="Calibri"/>
              </a:rPr>
              <a:t> </a:t>
            </a:r>
            <a:r>
              <a:rPr sz="1000" spc="55" dirty="0">
                <a:solidFill>
                  <a:srgbClr val="FFFFFF"/>
                </a:solidFill>
                <a:latin typeface="Calibri"/>
                <a:cs typeface="Calibri"/>
              </a:rPr>
              <a:t>org,</a:t>
            </a:r>
            <a:r>
              <a:rPr sz="1000" spc="25" dirty="0">
                <a:solidFill>
                  <a:srgbClr val="FFFFFF"/>
                </a:solidFill>
                <a:latin typeface="Calibri"/>
                <a:cs typeface="Calibri"/>
              </a:rPr>
              <a:t> </a:t>
            </a:r>
            <a:r>
              <a:rPr sz="1000" spc="60" dirty="0">
                <a:solidFill>
                  <a:srgbClr val="FFFFFF"/>
                </a:solidFill>
                <a:latin typeface="Calibri"/>
                <a:cs typeface="Calibri"/>
              </a:rPr>
              <a:t>δίκτυο,</a:t>
            </a:r>
            <a:r>
              <a:rPr sz="1000" spc="30" dirty="0">
                <a:solidFill>
                  <a:srgbClr val="FFFFFF"/>
                </a:solidFill>
                <a:latin typeface="Calibri"/>
                <a:cs typeface="Calibri"/>
              </a:rPr>
              <a:t> </a:t>
            </a:r>
            <a:r>
              <a:rPr sz="1000" spc="60" dirty="0">
                <a:solidFill>
                  <a:srgbClr val="FFFFFF"/>
                </a:solidFill>
                <a:latin typeface="Calibri"/>
                <a:cs typeface="Calibri"/>
              </a:rPr>
              <a:t>eduκ.λπ.</a:t>
            </a:r>
            <a:endParaRPr sz="1000">
              <a:latin typeface="Calibri"/>
              <a:cs typeface="Calibri"/>
            </a:endParaRPr>
          </a:p>
          <a:p>
            <a:pPr>
              <a:lnSpc>
                <a:spcPct val="100000"/>
              </a:lnSpc>
              <a:spcBef>
                <a:spcPts val="15"/>
              </a:spcBef>
              <a:buClr>
                <a:srgbClr val="FFBA00"/>
              </a:buClr>
              <a:buFont typeface="Courier New"/>
              <a:buChar char="o"/>
            </a:pPr>
            <a:endParaRPr sz="1100">
              <a:latin typeface="Calibri"/>
              <a:cs typeface="Calibri"/>
            </a:endParaRPr>
          </a:p>
          <a:p>
            <a:pPr marL="286385" indent="-273685">
              <a:lnSpc>
                <a:spcPct val="100000"/>
              </a:lnSpc>
              <a:spcBef>
                <a:spcPts val="5"/>
              </a:spcBef>
              <a:buClr>
                <a:srgbClr val="FFBA00"/>
              </a:buClr>
              <a:buSzPct val="130000"/>
              <a:buFont typeface="Courier New"/>
              <a:buChar char="o"/>
              <a:tabLst>
                <a:tab pos="285750" algn="l"/>
                <a:tab pos="286385" algn="l"/>
              </a:tabLst>
            </a:pPr>
            <a:r>
              <a:rPr sz="1000" spc="70" dirty="0">
                <a:solidFill>
                  <a:srgbClr val="FFFFFF"/>
                </a:solidFill>
                <a:latin typeface="Calibri"/>
                <a:cs typeface="Calibri"/>
              </a:rPr>
              <a:t>Όλοι</a:t>
            </a:r>
            <a:r>
              <a:rPr sz="1000" spc="30" dirty="0">
                <a:solidFill>
                  <a:srgbClr val="FFFFFF"/>
                </a:solidFill>
                <a:latin typeface="Calibri"/>
                <a:cs typeface="Calibri"/>
              </a:rPr>
              <a:t> </a:t>
            </a:r>
            <a:r>
              <a:rPr sz="1000" spc="55" dirty="0">
                <a:solidFill>
                  <a:srgbClr val="FFFFFF"/>
                </a:solidFill>
                <a:latin typeface="Calibri"/>
                <a:cs typeface="Calibri"/>
              </a:rPr>
              <a:t>οι</a:t>
            </a:r>
            <a:r>
              <a:rPr sz="1000" spc="35" dirty="0">
                <a:solidFill>
                  <a:srgbClr val="FFFFFF"/>
                </a:solidFill>
                <a:latin typeface="Calibri"/>
                <a:cs typeface="Calibri"/>
              </a:rPr>
              <a:t> </a:t>
            </a:r>
            <a:r>
              <a:rPr sz="1000" spc="60" dirty="0">
                <a:solidFill>
                  <a:srgbClr val="FFFFFF"/>
                </a:solidFill>
                <a:latin typeface="Calibri"/>
                <a:cs typeface="Calibri"/>
              </a:rPr>
              <a:t>τομείς</a:t>
            </a:r>
            <a:r>
              <a:rPr sz="1000" spc="30" dirty="0">
                <a:solidFill>
                  <a:srgbClr val="FFFFFF"/>
                </a:solidFill>
                <a:latin typeface="Calibri"/>
                <a:cs typeface="Calibri"/>
              </a:rPr>
              <a:t> </a:t>
            </a:r>
            <a:r>
              <a:rPr sz="1000" spc="75" dirty="0">
                <a:solidFill>
                  <a:srgbClr val="FFFFFF"/>
                </a:solidFill>
                <a:latin typeface="Calibri"/>
                <a:cs typeface="Calibri"/>
              </a:rPr>
              <a:t>ανωτάτου</a:t>
            </a:r>
            <a:r>
              <a:rPr sz="1000" spc="35" dirty="0">
                <a:solidFill>
                  <a:srgbClr val="FFFFFF"/>
                </a:solidFill>
                <a:latin typeface="Calibri"/>
                <a:cs typeface="Calibri"/>
              </a:rPr>
              <a:t> </a:t>
            </a:r>
            <a:r>
              <a:rPr sz="1000" spc="70" dirty="0">
                <a:solidFill>
                  <a:srgbClr val="FFFFFF"/>
                </a:solidFill>
                <a:latin typeface="Calibri"/>
                <a:cs typeface="Calibri"/>
              </a:rPr>
              <a:t>επιπέδου</a:t>
            </a:r>
            <a:r>
              <a:rPr sz="1000" spc="25" dirty="0">
                <a:solidFill>
                  <a:srgbClr val="FFFFFF"/>
                </a:solidFill>
                <a:latin typeface="Calibri"/>
                <a:cs typeface="Calibri"/>
              </a:rPr>
              <a:t> </a:t>
            </a:r>
            <a:r>
              <a:rPr sz="1000" spc="70" dirty="0">
                <a:solidFill>
                  <a:srgbClr val="FFFFFF"/>
                </a:solidFill>
                <a:latin typeface="Calibri"/>
                <a:cs typeface="Calibri"/>
              </a:rPr>
              <a:t>χωρών,</a:t>
            </a:r>
            <a:r>
              <a:rPr sz="1000" spc="35" dirty="0">
                <a:solidFill>
                  <a:srgbClr val="FFFFFF"/>
                </a:solidFill>
                <a:latin typeface="Calibri"/>
                <a:cs typeface="Calibri"/>
              </a:rPr>
              <a:t> </a:t>
            </a:r>
            <a:r>
              <a:rPr sz="1000" spc="55" dirty="0">
                <a:solidFill>
                  <a:srgbClr val="FFFFFF"/>
                </a:solidFill>
                <a:latin typeface="Calibri"/>
                <a:cs typeface="Calibri"/>
              </a:rPr>
              <a:t>π.χ.</a:t>
            </a:r>
            <a:r>
              <a:rPr sz="1000" spc="25" dirty="0">
                <a:solidFill>
                  <a:srgbClr val="FFFFFF"/>
                </a:solidFill>
                <a:latin typeface="Calibri"/>
                <a:cs typeface="Calibri"/>
              </a:rPr>
              <a:t> </a:t>
            </a:r>
            <a:r>
              <a:rPr sz="1000" spc="55" dirty="0">
                <a:solidFill>
                  <a:srgbClr val="FFFFFF"/>
                </a:solidFill>
                <a:latin typeface="Calibri"/>
                <a:cs typeface="Calibri"/>
              </a:rPr>
              <a:t>uk,</a:t>
            </a:r>
            <a:r>
              <a:rPr sz="1000" spc="35" dirty="0">
                <a:solidFill>
                  <a:srgbClr val="FFFFFF"/>
                </a:solidFill>
                <a:latin typeface="Calibri"/>
                <a:cs typeface="Calibri"/>
              </a:rPr>
              <a:t> </a:t>
            </a:r>
            <a:r>
              <a:rPr sz="1000" spc="40" dirty="0">
                <a:solidFill>
                  <a:srgbClr val="FFFFFF"/>
                </a:solidFill>
                <a:latin typeface="Calibri"/>
                <a:cs typeface="Calibri"/>
              </a:rPr>
              <a:t>fr,</a:t>
            </a:r>
            <a:r>
              <a:rPr sz="1000" spc="25" dirty="0">
                <a:solidFill>
                  <a:srgbClr val="FFFFFF"/>
                </a:solidFill>
                <a:latin typeface="Calibri"/>
                <a:cs typeface="Calibri"/>
              </a:rPr>
              <a:t> </a:t>
            </a:r>
            <a:r>
              <a:rPr sz="1000" spc="55" dirty="0">
                <a:solidFill>
                  <a:srgbClr val="FFFFFF"/>
                </a:solidFill>
                <a:latin typeface="Calibri"/>
                <a:cs typeface="Calibri"/>
              </a:rPr>
              <a:t>ca,</a:t>
            </a:r>
            <a:r>
              <a:rPr sz="1000" spc="35" dirty="0">
                <a:solidFill>
                  <a:srgbClr val="FFFFFF"/>
                </a:solidFill>
                <a:latin typeface="Calibri"/>
                <a:cs typeface="Calibri"/>
              </a:rPr>
              <a:t> </a:t>
            </a:r>
            <a:r>
              <a:rPr sz="1000" spc="50" dirty="0">
                <a:solidFill>
                  <a:srgbClr val="FFFFFF"/>
                </a:solidFill>
                <a:latin typeface="Calibri"/>
                <a:cs typeface="Calibri"/>
              </a:rPr>
              <a:t>jp,</a:t>
            </a:r>
            <a:r>
              <a:rPr sz="1000" spc="30" dirty="0">
                <a:solidFill>
                  <a:srgbClr val="FFFFFF"/>
                </a:solidFill>
                <a:latin typeface="Calibri"/>
                <a:cs typeface="Calibri"/>
              </a:rPr>
              <a:t> </a:t>
            </a:r>
            <a:r>
              <a:rPr sz="1000" spc="45" dirty="0">
                <a:solidFill>
                  <a:srgbClr val="FFFFFF"/>
                </a:solidFill>
                <a:latin typeface="Calibri"/>
                <a:cs typeface="Calibri"/>
              </a:rPr>
              <a:t>in.</a:t>
            </a:r>
            <a:endParaRPr sz="1000">
              <a:latin typeface="Calibri"/>
              <a:cs typeface="Calibri"/>
            </a:endParaRPr>
          </a:p>
          <a:p>
            <a:pPr>
              <a:lnSpc>
                <a:spcPct val="100000"/>
              </a:lnSpc>
              <a:spcBef>
                <a:spcPts val="20"/>
              </a:spcBef>
              <a:buClr>
                <a:srgbClr val="FFBA00"/>
              </a:buClr>
              <a:buFont typeface="Courier New"/>
              <a:buChar char="o"/>
            </a:pPr>
            <a:endParaRPr sz="1100">
              <a:latin typeface="Calibri"/>
              <a:cs typeface="Calibri"/>
            </a:endParaRPr>
          </a:p>
          <a:p>
            <a:pPr marL="286385" indent="-273685">
              <a:lnSpc>
                <a:spcPct val="100000"/>
              </a:lnSpc>
              <a:buClr>
                <a:srgbClr val="FFBA00"/>
              </a:buClr>
              <a:buSzPct val="130000"/>
              <a:buFont typeface="Courier New"/>
              <a:buChar char="o"/>
              <a:tabLst>
                <a:tab pos="285750" algn="l"/>
                <a:tab pos="286385" algn="l"/>
              </a:tabLst>
            </a:pPr>
            <a:r>
              <a:rPr sz="1000" spc="90" dirty="0">
                <a:solidFill>
                  <a:srgbClr val="FFFFFF"/>
                </a:solidFill>
                <a:latin typeface="Calibri"/>
                <a:cs typeface="Calibri"/>
              </a:rPr>
              <a:t>Η</a:t>
            </a:r>
            <a:r>
              <a:rPr sz="1000" spc="35" dirty="0">
                <a:solidFill>
                  <a:srgbClr val="FFFFFF"/>
                </a:solidFill>
                <a:latin typeface="Calibri"/>
                <a:cs typeface="Calibri"/>
              </a:rPr>
              <a:t> </a:t>
            </a:r>
            <a:r>
              <a:rPr sz="1000" spc="70" dirty="0">
                <a:solidFill>
                  <a:srgbClr val="FFFFFF"/>
                </a:solidFill>
                <a:latin typeface="Calibri"/>
                <a:cs typeface="Calibri"/>
              </a:rPr>
              <a:t>Network</a:t>
            </a:r>
            <a:r>
              <a:rPr sz="1000" spc="35" dirty="0">
                <a:solidFill>
                  <a:srgbClr val="FFFFFF"/>
                </a:solidFill>
                <a:latin typeface="Calibri"/>
                <a:cs typeface="Calibri"/>
              </a:rPr>
              <a:t> </a:t>
            </a:r>
            <a:r>
              <a:rPr sz="1000" spc="55" dirty="0">
                <a:solidFill>
                  <a:srgbClr val="FFFFFF"/>
                </a:solidFill>
                <a:latin typeface="Calibri"/>
                <a:cs typeface="Calibri"/>
              </a:rPr>
              <a:t>Solutions,</a:t>
            </a:r>
            <a:r>
              <a:rPr sz="1000" spc="40" dirty="0">
                <a:solidFill>
                  <a:srgbClr val="FFFFFF"/>
                </a:solidFill>
                <a:latin typeface="Calibri"/>
                <a:cs typeface="Calibri"/>
              </a:rPr>
              <a:t> </a:t>
            </a:r>
            <a:r>
              <a:rPr sz="1000" spc="65" dirty="0">
                <a:solidFill>
                  <a:srgbClr val="FFFFFF"/>
                </a:solidFill>
                <a:latin typeface="Calibri"/>
                <a:cs typeface="Calibri"/>
              </a:rPr>
              <a:t>LLC</a:t>
            </a:r>
            <a:r>
              <a:rPr sz="1000" spc="40" dirty="0">
                <a:solidFill>
                  <a:srgbClr val="FFFFFF"/>
                </a:solidFill>
                <a:latin typeface="Calibri"/>
                <a:cs typeface="Calibri"/>
              </a:rPr>
              <a:t> </a:t>
            </a:r>
            <a:r>
              <a:rPr sz="1000" spc="60" dirty="0">
                <a:solidFill>
                  <a:srgbClr val="FFFFFF"/>
                </a:solidFill>
                <a:latin typeface="Calibri"/>
                <a:cs typeface="Calibri"/>
              </a:rPr>
              <a:t>ελέγχει</a:t>
            </a:r>
            <a:r>
              <a:rPr sz="1000" spc="35" dirty="0">
                <a:solidFill>
                  <a:srgbClr val="FFFFFF"/>
                </a:solidFill>
                <a:latin typeface="Calibri"/>
                <a:cs typeface="Calibri"/>
              </a:rPr>
              <a:t> </a:t>
            </a:r>
            <a:r>
              <a:rPr sz="1000" spc="60" dirty="0">
                <a:solidFill>
                  <a:srgbClr val="FFFFFF"/>
                </a:solidFill>
                <a:latin typeface="Calibri"/>
                <a:cs typeface="Calibri"/>
              </a:rPr>
              <a:t>τους</a:t>
            </a:r>
            <a:r>
              <a:rPr sz="1000" spc="25" dirty="0">
                <a:solidFill>
                  <a:srgbClr val="FFFFFF"/>
                </a:solidFill>
                <a:latin typeface="Calibri"/>
                <a:cs typeface="Calibri"/>
              </a:rPr>
              <a:t> </a:t>
            </a:r>
            <a:r>
              <a:rPr sz="1000" spc="55" dirty="0">
                <a:solidFill>
                  <a:srgbClr val="FFFFFF"/>
                </a:solidFill>
                <a:latin typeface="Calibri"/>
                <a:cs typeface="Calibri"/>
              </a:rPr>
              <a:t>διακομιστές/Εξυπηρετητές</a:t>
            </a:r>
            <a:endParaRPr sz="1000">
              <a:latin typeface="Calibri"/>
              <a:cs typeface="Calibri"/>
            </a:endParaRPr>
          </a:p>
          <a:p>
            <a:pPr>
              <a:lnSpc>
                <a:spcPct val="100000"/>
              </a:lnSpc>
              <a:spcBef>
                <a:spcPts val="20"/>
              </a:spcBef>
              <a:buClr>
                <a:srgbClr val="FFBA00"/>
              </a:buClr>
              <a:buFont typeface="Courier New"/>
              <a:buChar char="o"/>
            </a:pPr>
            <a:endParaRPr sz="1100">
              <a:latin typeface="Calibri"/>
              <a:cs typeface="Calibri"/>
            </a:endParaRPr>
          </a:p>
          <a:p>
            <a:pPr marL="286385" indent="-273685">
              <a:lnSpc>
                <a:spcPct val="100000"/>
              </a:lnSpc>
              <a:buClr>
                <a:srgbClr val="FFBA00"/>
              </a:buClr>
              <a:buSzPct val="130000"/>
              <a:buFont typeface="Courier New"/>
              <a:buChar char="o"/>
              <a:tabLst>
                <a:tab pos="285750" algn="l"/>
                <a:tab pos="286385" algn="l"/>
              </a:tabLst>
            </a:pPr>
            <a:r>
              <a:rPr sz="1000" spc="65" dirty="0">
                <a:solidFill>
                  <a:srgbClr val="FFFFFF"/>
                </a:solidFill>
                <a:latin typeface="Calibri"/>
                <a:cs typeface="Calibri"/>
              </a:rPr>
              <a:t>Εξουσιοδοτικοί</a:t>
            </a:r>
            <a:r>
              <a:rPr sz="1000" spc="5" dirty="0">
                <a:solidFill>
                  <a:srgbClr val="FFFFFF"/>
                </a:solidFill>
                <a:latin typeface="Calibri"/>
                <a:cs typeface="Calibri"/>
              </a:rPr>
              <a:t> </a:t>
            </a:r>
            <a:r>
              <a:rPr sz="1000" spc="60" dirty="0">
                <a:solidFill>
                  <a:srgbClr val="FFFFFF"/>
                </a:solidFill>
                <a:latin typeface="Calibri"/>
                <a:cs typeface="Calibri"/>
              </a:rPr>
              <a:t>εξυπηρετητές</a:t>
            </a:r>
            <a:r>
              <a:rPr sz="1000" spc="-5" dirty="0">
                <a:solidFill>
                  <a:srgbClr val="FFFFFF"/>
                </a:solidFill>
                <a:latin typeface="Calibri"/>
                <a:cs typeface="Calibri"/>
              </a:rPr>
              <a:t> </a:t>
            </a:r>
            <a:r>
              <a:rPr sz="1000" spc="80" dirty="0">
                <a:solidFill>
                  <a:srgbClr val="FFFFFF"/>
                </a:solidFill>
                <a:latin typeface="Calibri"/>
                <a:cs typeface="Calibri"/>
              </a:rPr>
              <a:t>DNS</a:t>
            </a:r>
            <a:endParaRPr sz="1000">
              <a:latin typeface="Calibri"/>
              <a:cs typeface="Calibri"/>
            </a:endParaRPr>
          </a:p>
          <a:p>
            <a:pPr>
              <a:lnSpc>
                <a:spcPct val="100000"/>
              </a:lnSpc>
              <a:spcBef>
                <a:spcPts val="25"/>
              </a:spcBef>
              <a:buClr>
                <a:srgbClr val="FFBA00"/>
              </a:buClr>
              <a:buFont typeface="Courier New"/>
              <a:buChar char="o"/>
            </a:pPr>
            <a:endParaRPr sz="1300">
              <a:latin typeface="Calibri"/>
              <a:cs typeface="Calibri"/>
            </a:endParaRPr>
          </a:p>
          <a:p>
            <a:pPr marL="287020" marR="5080" indent="-274320">
              <a:lnSpc>
                <a:spcPct val="85200"/>
              </a:lnSpc>
              <a:buClr>
                <a:srgbClr val="FFBA00"/>
              </a:buClr>
              <a:buSzPct val="130000"/>
              <a:buFont typeface="Courier New"/>
              <a:buChar char="o"/>
              <a:tabLst>
                <a:tab pos="286385" algn="l"/>
                <a:tab pos="287020" algn="l"/>
              </a:tabLst>
            </a:pPr>
            <a:r>
              <a:rPr sz="1000" spc="65" dirty="0">
                <a:solidFill>
                  <a:srgbClr val="FFFFFF"/>
                </a:solidFill>
                <a:latin typeface="Calibri"/>
                <a:cs typeface="Calibri"/>
              </a:rPr>
              <a:t>Διακομιστές </a:t>
            </a:r>
            <a:r>
              <a:rPr sz="1000" spc="80" dirty="0">
                <a:solidFill>
                  <a:srgbClr val="FFFFFF"/>
                </a:solidFill>
                <a:latin typeface="Calibri"/>
                <a:cs typeface="Calibri"/>
              </a:rPr>
              <a:t>DNS </a:t>
            </a:r>
            <a:r>
              <a:rPr sz="1000" spc="70" dirty="0">
                <a:solidFill>
                  <a:srgbClr val="FFFFFF"/>
                </a:solidFill>
                <a:latin typeface="Calibri"/>
                <a:cs typeface="Calibri"/>
              </a:rPr>
              <a:t>του </a:t>
            </a:r>
            <a:r>
              <a:rPr sz="1000" spc="65" dirty="0">
                <a:solidFill>
                  <a:srgbClr val="FFFFFF"/>
                </a:solidFill>
                <a:latin typeface="Calibri"/>
                <a:cs typeface="Calibri"/>
              </a:rPr>
              <a:t>οργανισμού, </a:t>
            </a:r>
            <a:r>
              <a:rPr sz="1000" spc="70" dirty="0">
                <a:solidFill>
                  <a:srgbClr val="FFFFFF"/>
                </a:solidFill>
                <a:latin typeface="Calibri"/>
                <a:cs typeface="Calibri"/>
              </a:rPr>
              <a:t>παρέχοντας </a:t>
            </a:r>
            <a:r>
              <a:rPr sz="1000" spc="65" dirty="0">
                <a:solidFill>
                  <a:srgbClr val="FFFFFF"/>
                </a:solidFill>
                <a:latin typeface="Calibri"/>
                <a:cs typeface="Calibri"/>
              </a:rPr>
              <a:t>έγκυρες </a:t>
            </a:r>
            <a:r>
              <a:rPr sz="1000" spc="60" dirty="0">
                <a:solidFill>
                  <a:srgbClr val="FFFFFF"/>
                </a:solidFill>
                <a:latin typeface="Calibri"/>
                <a:cs typeface="Calibri"/>
              </a:rPr>
              <a:t>αντιστοιχίσεις </a:t>
            </a:r>
            <a:r>
              <a:rPr sz="1000" spc="70" dirty="0">
                <a:solidFill>
                  <a:srgbClr val="FFFFFF"/>
                </a:solidFill>
                <a:latin typeface="Calibri"/>
                <a:cs typeface="Calibri"/>
              </a:rPr>
              <a:t>ονόματος </a:t>
            </a:r>
            <a:r>
              <a:rPr sz="1000" spc="75" dirty="0">
                <a:solidFill>
                  <a:srgbClr val="FFFFFF"/>
                </a:solidFill>
                <a:latin typeface="Calibri"/>
                <a:cs typeface="Calibri"/>
              </a:rPr>
              <a:t> </a:t>
            </a:r>
            <a:r>
              <a:rPr sz="1000" spc="65" dirty="0">
                <a:solidFill>
                  <a:srgbClr val="FFFFFF"/>
                </a:solidFill>
                <a:latin typeface="Calibri"/>
                <a:cs typeface="Calibri"/>
              </a:rPr>
              <a:t>κεντρικού</a:t>
            </a:r>
            <a:r>
              <a:rPr sz="1000" spc="40" dirty="0">
                <a:solidFill>
                  <a:srgbClr val="FFFFFF"/>
                </a:solidFill>
                <a:latin typeface="Calibri"/>
                <a:cs typeface="Calibri"/>
              </a:rPr>
              <a:t> </a:t>
            </a:r>
            <a:r>
              <a:rPr sz="1000" spc="65" dirty="0">
                <a:solidFill>
                  <a:srgbClr val="FFFFFF"/>
                </a:solidFill>
                <a:latin typeface="Calibri"/>
                <a:cs typeface="Calibri"/>
              </a:rPr>
              <a:t>υπολογιστή</a:t>
            </a:r>
            <a:r>
              <a:rPr sz="1000" spc="40" dirty="0">
                <a:solidFill>
                  <a:srgbClr val="FFFFFF"/>
                </a:solidFill>
                <a:latin typeface="Calibri"/>
                <a:cs typeface="Calibri"/>
              </a:rPr>
              <a:t> </a:t>
            </a:r>
            <a:r>
              <a:rPr sz="1000" spc="70" dirty="0">
                <a:solidFill>
                  <a:srgbClr val="FFFFFF"/>
                </a:solidFill>
                <a:latin typeface="Calibri"/>
                <a:cs typeface="Calibri"/>
              </a:rPr>
              <a:t>σε</a:t>
            </a:r>
            <a:r>
              <a:rPr sz="1000" spc="35" dirty="0">
                <a:solidFill>
                  <a:srgbClr val="FFFFFF"/>
                </a:solidFill>
                <a:latin typeface="Calibri"/>
                <a:cs typeface="Calibri"/>
              </a:rPr>
              <a:t> </a:t>
            </a:r>
            <a:r>
              <a:rPr sz="1000" spc="60" dirty="0">
                <a:solidFill>
                  <a:srgbClr val="FFFFFF"/>
                </a:solidFill>
                <a:latin typeface="Calibri"/>
                <a:cs typeface="Calibri"/>
              </a:rPr>
              <a:t>αντιστοιχίσεις</a:t>
            </a:r>
            <a:r>
              <a:rPr sz="1000" spc="45" dirty="0">
                <a:solidFill>
                  <a:srgbClr val="FFFFFF"/>
                </a:solidFill>
                <a:latin typeface="Calibri"/>
                <a:cs typeface="Calibri"/>
              </a:rPr>
              <a:t> </a:t>
            </a:r>
            <a:r>
              <a:rPr sz="1000" spc="60" dirty="0">
                <a:solidFill>
                  <a:srgbClr val="FFFFFF"/>
                </a:solidFill>
                <a:latin typeface="Calibri"/>
                <a:cs typeface="Calibri"/>
              </a:rPr>
              <a:t>IPS</a:t>
            </a:r>
            <a:r>
              <a:rPr sz="1000" spc="40" dirty="0">
                <a:solidFill>
                  <a:srgbClr val="FFFFFF"/>
                </a:solidFill>
                <a:latin typeface="Calibri"/>
                <a:cs typeface="Calibri"/>
              </a:rPr>
              <a:t> </a:t>
            </a:r>
            <a:r>
              <a:rPr sz="1000" spc="55" dirty="0">
                <a:solidFill>
                  <a:srgbClr val="FFFFFF"/>
                </a:solidFill>
                <a:latin typeface="Calibri"/>
                <a:cs typeface="Calibri"/>
              </a:rPr>
              <a:t>(Intrusion</a:t>
            </a:r>
            <a:r>
              <a:rPr sz="1000" spc="35" dirty="0">
                <a:solidFill>
                  <a:srgbClr val="FFFFFF"/>
                </a:solidFill>
                <a:latin typeface="Calibri"/>
                <a:cs typeface="Calibri"/>
              </a:rPr>
              <a:t> </a:t>
            </a:r>
            <a:r>
              <a:rPr sz="1000" spc="60" dirty="0">
                <a:solidFill>
                  <a:srgbClr val="FFFFFF"/>
                </a:solidFill>
                <a:latin typeface="Calibri"/>
                <a:cs typeface="Calibri"/>
              </a:rPr>
              <a:t>Prevention</a:t>
            </a:r>
            <a:r>
              <a:rPr sz="1000" spc="35" dirty="0">
                <a:solidFill>
                  <a:srgbClr val="FFFFFF"/>
                </a:solidFill>
                <a:latin typeface="Calibri"/>
                <a:cs typeface="Calibri"/>
              </a:rPr>
              <a:t> </a:t>
            </a:r>
            <a:r>
              <a:rPr sz="1000" spc="70" dirty="0">
                <a:solidFill>
                  <a:srgbClr val="FFFFFF"/>
                </a:solidFill>
                <a:latin typeface="Calibri"/>
                <a:cs typeface="Calibri"/>
              </a:rPr>
              <a:t>System</a:t>
            </a:r>
            <a:r>
              <a:rPr sz="1000" spc="40" dirty="0">
                <a:solidFill>
                  <a:srgbClr val="FFFFFF"/>
                </a:solidFill>
                <a:latin typeface="Calibri"/>
                <a:cs typeface="Calibri"/>
              </a:rPr>
              <a:t> </a:t>
            </a:r>
            <a:r>
              <a:rPr sz="1000" spc="45" dirty="0">
                <a:solidFill>
                  <a:srgbClr val="FFFFFF"/>
                </a:solidFill>
                <a:latin typeface="Calibri"/>
                <a:cs typeface="Calibri"/>
              </a:rPr>
              <a:t>-</a:t>
            </a:r>
            <a:r>
              <a:rPr sz="1000" spc="40" dirty="0">
                <a:solidFill>
                  <a:srgbClr val="FFFFFF"/>
                </a:solidFill>
                <a:latin typeface="Calibri"/>
                <a:cs typeface="Calibri"/>
              </a:rPr>
              <a:t> </a:t>
            </a:r>
            <a:r>
              <a:rPr sz="1000" spc="70" dirty="0">
                <a:solidFill>
                  <a:srgbClr val="FFFFFF"/>
                </a:solidFill>
                <a:latin typeface="Calibri"/>
                <a:cs typeface="Calibri"/>
              </a:rPr>
              <a:t>Σύστημα </a:t>
            </a:r>
            <a:r>
              <a:rPr sz="1000" spc="-215" dirty="0">
                <a:solidFill>
                  <a:srgbClr val="FFFFFF"/>
                </a:solidFill>
                <a:latin typeface="Calibri"/>
                <a:cs typeface="Calibri"/>
              </a:rPr>
              <a:t> </a:t>
            </a:r>
            <a:r>
              <a:rPr sz="1000" spc="75" dirty="0">
                <a:solidFill>
                  <a:srgbClr val="FFFFFF"/>
                </a:solidFill>
                <a:latin typeface="Calibri"/>
                <a:cs typeface="Calibri"/>
              </a:rPr>
              <a:t>πρόληψης</a:t>
            </a:r>
            <a:r>
              <a:rPr sz="1000" spc="30" dirty="0">
                <a:solidFill>
                  <a:srgbClr val="FFFFFF"/>
                </a:solidFill>
                <a:latin typeface="Calibri"/>
                <a:cs typeface="Calibri"/>
              </a:rPr>
              <a:t> </a:t>
            </a:r>
            <a:r>
              <a:rPr sz="1000" spc="65" dirty="0">
                <a:solidFill>
                  <a:srgbClr val="FFFFFF"/>
                </a:solidFill>
                <a:latin typeface="Calibri"/>
                <a:cs typeface="Calibri"/>
              </a:rPr>
              <a:t>εισβολών)</a:t>
            </a:r>
            <a:r>
              <a:rPr sz="1000" spc="30" dirty="0">
                <a:solidFill>
                  <a:srgbClr val="FFFFFF"/>
                </a:solidFill>
                <a:latin typeface="Calibri"/>
                <a:cs typeface="Calibri"/>
              </a:rPr>
              <a:t> </a:t>
            </a:r>
            <a:r>
              <a:rPr sz="1000" spc="60" dirty="0">
                <a:solidFill>
                  <a:srgbClr val="FFFFFF"/>
                </a:solidFill>
                <a:latin typeface="Calibri"/>
                <a:cs typeface="Calibri"/>
              </a:rPr>
              <a:t>για</a:t>
            </a:r>
            <a:r>
              <a:rPr sz="1000" spc="30" dirty="0">
                <a:solidFill>
                  <a:srgbClr val="FFFFFF"/>
                </a:solidFill>
                <a:latin typeface="Calibri"/>
                <a:cs typeface="Calibri"/>
              </a:rPr>
              <a:t> </a:t>
            </a:r>
            <a:r>
              <a:rPr sz="1000" spc="65" dirty="0">
                <a:solidFill>
                  <a:srgbClr val="FFFFFF"/>
                </a:solidFill>
                <a:latin typeface="Calibri"/>
                <a:cs typeface="Calibri"/>
              </a:rPr>
              <a:t>τους</a:t>
            </a:r>
            <a:r>
              <a:rPr sz="1000" spc="35" dirty="0">
                <a:solidFill>
                  <a:srgbClr val="FFFFFF"/>
                </a:solidFill>
                <a:latin typeface="Calibri"/>
                <a:cs typeface="Calibri"/>
              </a:rPr>
              <a:t> </a:t>
            </a:r>
            <a:r>
              <a:rPr sz="1000" spc="65" dirty="0">
                <a:solidFill>
                  <a:srgbClr val="FFFFFF"/>
                </a:solidFill>
                <a:latin typeface="Calibri"/>
                <a:cs typeface="Calibri"/>
              </a:rPr>
              <a:t>εξυπηρετητές</a:t>
            </a:r>
            <a:r>
              <a:rPr sz="1000" spc="30" dirty="0">
                <a:solidFill>
                  <a:srgbClr val="FFFFFF"/>
                </a:solidFill>
                <a:latin typeface="Calibri"/>
                <a:cs typeface="Calibri"/>
              </a:rPr>
              <a:t> </a:t>
            </a:r>
            <a:r>
              <a:rPr sz="1000" spc="70" dirty="0">
                <a:solidFill>
                  <a:srgbClr val="FFFFFF"/>
                </a:solidFill>
                <a:latin typeface="Calibri"/>
                <a:cs typeface="Calibri"/>
              </a:rPr>
              <a:t>του</a:t>
            </a:r>
            <a:r>
              <a:rPr sz="1000" spc="30" dirty="0">
                <a:solidFill>
                  <a:srgbClr val="FFFFFF"/>
                </a:solidFill>
                <a:latin typeface="Calibri"/>
                <a:cs typeface="Calibri"/>
              </a:rPr>
              <a:t> </a:t>
            </a:r>
            <a:r>
              <a:rPr sz="1000" spc="65" dirty="0">
                <a:solidFill>
                  <a:srgbClr val="FFFFFF"/>
                </a:solidFill>
                <a:latin typeface="Calibri"/>
                <a:cs typeface="Calibri"/>
              </a:rPr>
              <a:t>οργανισμού.</a:t>
            </a:r>
            <a:endParaRPr sz="1000">
              <a:latin typeface="Calibri"/>
              <a:cs typeface="Calibri"/>
            </a:endParaRPr>
          </a:p>
          <a:p>
            <a:pPr>
              <a:lnSpc>
                <a:spcPct val="100000"/>
              </a:lnSpc>
              <a:spcBef>
                <a:spcPts val="15"/>
              </a:spcBef>
              <a:buClr>
                <a:srgbClr val="FFBA00"/>
              </a:buClr>
              <a:buFont typeface="Courier New"/>
              <a:buChar char="o"/>
            </a:pPr>
            <a:endParaRPr sz="1200">
              <a:latin typeface="Calibri"/>
              <a:cs typeface="Calibri"/>
            </a:endParaRPr>
          </a:p>
          <a:p>
            <a:pPr marL="286385" indent="-273685">
              <a:lnSpc>
                <a:spcPct val="100000"/>
              </a:lnSpc>
              <a:buClr>
                <a:srgbClr val="FFBA00"/>
              </a:buClr>
              <a:buSzPct val="130000"/>
              <a:buFont typeface="Courier New"/>
              <a:buChar char="o"/>
              <a:tabLst>
                <a:tab pos="285750" algn="l"/>
                <a:tab pos="286385" algn="l"/>
              </a:tabLst>
            </a:pPr>
            <a:r>
              <a:rPr sz="1000" spc="100" dirty="0">
                <a:solidFill>
                  <a:srgbClr val="FFFFFF"/>
                </a:solidFill>
                <a:latin typeface="Calibri"/>
                <a:cs typeface="Calibri"/>
              </a:rPr>
              <a:t>Μπορεί</a:t>
            </a:r>
            <a:r>
              <a:rPr sz="1000" spc="40" dirty="0">
                <a:solidFill>
                  <a:srgbClr val="FFFFFF"/>
                </a:solidFill>
                <a:latin typeface="Calibri"/>
                <a:cs typeface="Calibri"/>
              </a:rPr>
              <a:t> </a:t>
            </a:r>
            <a:r>
              <a:rPr sz="1000" spc="100" dirty="0">
                <a:solidFill>
                  <a:srgbClr val="FFFFFF"/>
                </a:solidFill>
                <a:latin typeface="Calibri"/>
                <a:cs typeface="Calibri"/>
              </a:rPr>
              <a:t>να</a:t>
            </a:r>
            <a:r>
              <a:rPr sz="1000" spc="40" dirty="0">
                <a:solidFill>
                  <a:srgbClr val="FFFFFF"/>
                </a:solidFill>
                <a:latin typeface="Calibri"/>
                <a:cs typeface="Calibri"/>
              </a:rPr>
              <a:t> </a:t>
            </a:r>
            <a:r>
              <a:rPr sz="1000" spc="90" dirty="0">
                <a:solidFill>
                  <a:srgbClr val="FFFFFF"/>
                </a:solidFill>
                <a:latin typeface="Calibri"/>
                <a:cs typeface="Calibri"/>
              </a:rPr>
              <a:t>συντηρηθεί</a:t>
            </a:r>
            <a:r>
              <a:rPr sz="1000" spc="45" dirty="0">
                <a:solidFill>
                  <a:srgbClr val="FFFFFF"/>
                </a:solidFill>
                <a:latin typeface="Calibri"/>
                <a:cs typeface="Calibri"/>
              </a:rPr>
              <a:t> </a:t>
            </a:r>
            <a:r>
              <a:rPr sz="1000" spc="105" dirty="0">
                <a:solidFill>
                  <a:srgbClr val="FFFFFF"/>
                </a:solidFill>
                <a:latin typeface="Calibri"/>
                <a:cs typeface="Calibri"/>
              </a:rPr>
              <a:t>από</a:t>
            </a:r>
            <a:r>
              <a:rPr sz="1000" spc="40" dirty="0">
                <a:solidFill>
                  <a:srgbClr val="FFFFFF"/>
                </a:solidFill>
                <a:latin typeface="Calibri"/>
                <a:cs typeface="Calibri"/>
              </a:rPr>
              <a:t> </a:t>
            </a:r>
            <a:r>
              <a:rPr sz="1000" spc="90" dirty="0">
                <a:solidFill>
                  <a:srgbClr val="FFFFFF"/>
                </a:solidFill>
                <a:latin typeface="Calibri"/>
                <a:cs typeface="Calibri"/>
              </a:rPr>
              <a:t>τον</a:t>
            </a:r>
            <a:r>
              <a:rPr sz="1000" spc="45" dirty="0">
                <a:solidFill>
                  <a:srgbClr val="FFFFFF"/>
                </a:solidFill>
                <a:latin typeface="Calibri"/>
                <a:cs typeface="Calibri"/>
              </a:rPr>
              <a:t> </a:t>
            </a:r>
            <a:r>
              <a:rPr sz="1000" spc="95" dirty="0">
                <a:solidFill>
                  <a:srgbClr val="FFFFFF"/>
                </a:solidFill>
                <a:latin typeface="Calibri"/>
                <a:cs typeface="Calibri"/>
              </a:rPr>
              <a:t>οργανισμό</a:t>
            </a:r>
            <a:r>
              <a:rPr sz="1000" spc="45" dirty="0">
                <a:solidFill>
                  <a:srgbClr val="FFFFFF"/>
                </a:solidFill>
                <a:latin typeface="Calibri"/>
                <a:cs typeface="Calibri"/>
              </a:rPr>
              <a:t> </a:t>
            </a:r>
            <a:r>
              <a:rPr sz="1000" spc="105" dirty="0">
                <a:solidFill>
                  <a:srgbClr val="FFFFFF"/>
                </a:solidFill>
                <a:latin typeface="Calibri"/>
                <a:cs typeface="Calibri"/>
              </a:rPr>
              <a:t>ή</a:t>
            </a:r>
            <a:r>
              <a:rPr sz="1000" spc="45" dirty="0">
                <a:solidFill>
                  <a:srgbClr val="FFFFFF"/>
                </a:solidFill>
                <a:latin typeface="Calibri"/>
                <a:cs typeface="Calibri"/>
              </a:rPr>
              <a:t> </a:t>
            </a:r>
            <a:r>
              <a:rPr sz="1000" spc="85" dirty="0">
                <a:solidFill>
                  <a:srgbClr val="FFFFFF"/>
                </a:solidFill>
                <a:latin typeface="Calibri"/>
                <a:cs typeface="Calibri"/>
              </a:rPr>
              <a:t>τον</a:t>
            </a:r>
            <a:r>
              <a:rPr sz="1000" spc="20" dirty="0">
                <a:solidFill>
                  <a:srgbClr val="FFFFFF"/>
                </a:solidFill>
                <a:latin typeface="Calibri"/>
                <a:cs typeface="Calibri"/>
              </a:rPr>
              <a:t> </a:t>
            </a:r>
            <a:r>
              <a:rPr sz="1000" spc="90" dirty="0">
                <a:solidFill>
                  <a:srgbClr val="FFFFFF"/>
                </a:solidFill>
                <a:latin typeface="Calibri"/>
                <a:cs typeface="Calibri"/>
              </a:rPr>
              <a:t>πάροχο</a:t>
            </a:r>
            <a:r>
              <a:rPr sz="1000" spc="30" dirty="0">
                <a:solidFill>
                  <a:srgbClr val="FFFFFF"/>
                </a:solidFill>
                <a:latin typeface="Calibri"/>
                <a:cs typeface="Calibri"/>
              </a:rPr>
              <a:t> </a:t>
            </a:r>
            <a:r>
              <a:rPr sz="1000" spc="100" dirty="0">
                <a:solidFill>
                  <a:srgbClr val="FFFFFF"/>
                </a:solidFill>
                <a:latin typeface="Calibri"/>
                <a:cs typeface="Calibri"/>
              </a:rPr>
              <a:t>υπηρεσιών</a:t>
            </a:r>
            <a:endParaRPr sz="1000">
              <a:latin typeface="Calibri"/>
              <a:cs typeface="Calibri"/>
            </a:endParaRPr>
          </a:p>
          <a:p>
            <a:pPr>
              <a:lnSpc>
                <a:spcPct val="100000"/>
              </a:lnSpc>
              <a:spcBef>
                <a:spcPts val="25"/>
              </a:spcBef>
              <a:buClr>
                <a:srgbClr val="FFBA00"/>
              </a:buClr>
              <a:buFont typeface="Courier New"/>
              <a:buChar char="o"/>
            </a:pPr>
            <a:endParaRPr sz="1100">
              <a:latin typeface="Calibri"/>
              <a:cs typeface="Calibri"/>
            </a:endParaRPr>
          </a:p>
          <a:p>
            <a:pPr marL="286385" indent="-273685">
              <a:lnSpc>
                <a:spcPct val="100000"/>
              </a:lnSpc>
              <a:buClr>
                <a:srgbClr val="FFBA00"/>
              </a:buClr>
              <a:buSzPct val="130000"/>
              <a:buFont typeface="Courier New"/>
              <a:buChar char="o"/>
              <a:tabLst>
                <a:tab pos="285750" algn="l"/>
                <a:tab pos="286385" algn="l"/>
              </a:tabLst>
            </a:pPr>
            <a:r>
              <a:rPr sz="1000" spc="60" dirty="0">
                <a:solidFill>
                  <a:srgbClr val="FFFFFF"/>
                </a:solidFill>
                <a:latin typeface="Calibri"/>
                <a:cs typeface="Calibri"/>
              </a:rPr>
              <a:t>Τοπικοί</a:t>
            </a:r>
            <a:r>
              <a:rPr sz="1000" spc="10" dirty="0">
                <a:solidFill>
                  <a:srgbClr val="FFFFFF"/>
                </a:solidFill>
                <a:latin typeface="Calibri"/>
                <a:cs typeface="Calibri"/>
              </a:rPr>
              <a:t> </a:t>
            </a:r>
            <a:r>
              <a:rPr sz="1000" spc="60" dirty="0">
                <a:solidFill>
                  <a:srgbClr val="FFFFFF"/>
                </a:solidFill>
                <a:latin typeface="Calibri"/>
                <a:cs typeface="Calibri"/>
              </a:rPr>
              <a:t>εξυπηρετητές</a:t>
            </a:r>
            <a:r>
              <a:rPr sz="1000" dirty="0">
                <a:solidFill>
                  <a:srgbClr val="FFFFFF"/>
                </a:solidFill>
                <a:latin typeface="Calibri"/>
                <a:cs typeface="Calibri"/>
              </a:rPr>
              <a:t> </a:t>
            </a:r>
            <a:r>
              <a:rPr sz="1000" spc="80" dirty="0">
                <a:solidFill>
                  <a:srgbClr val="FFFFFF"/>
                </a:solidFill>
                <a:latin typeface="Calibri"/>
                <a:cs typeface="Calibri"/>
              </a:rPr>
              <a:t>DNS</a:t>
            </a:r>
            <a:endParaRPr sz="1000">
              <a:latin typeface="Calibri"/>
              <a:cs typeface="Calibri"/>
            </a:endParaRPr>
          </a:p>
          <a:p>
            <a:pPr>
              <a:lnSpc>
                <a:spcPct val="100000"/>
              </a:lnSpc>
              <a:spcBef>
                <a:spcPts val="20"/>
              </a:spcBef>
              <a:buClr>
                <a:srgbClr val="FFBA00"/>
              </a:buClr>
              <a:buFont typeface="Courier New"/>
              <a:buChar char="o"/>
            </a:pPr>
            <a:endParaRPr sz="1100">
              <a:latin typeface="Calibri"/>
              <a:cs typeface="Calibri"/>
            </a:endParaRPr>
          </a:p>
          <a:p>
            <a:pPr marL="286385" indent="-273685">
              <a:lnSpc>
                <a:spcPct val="100000"/>
              </a:lnSpc>
              <a:buClr>
                <a:srgbClr val="FFBA00"/>
              </a:buClr>
              <a:buSzPct val="130000"/>
              <a:buFont typeface="Courier New"/>
              <a:buChar char="o"/>
              <a:tabLst>
                <a:tab pos="285750" algn="l"/>
                <a:tab pos="286385" algn="l"/>
              </a:tabLst>
            </a:pPr>
            <a:r>
              <a:rPr sz="1000" spc="70" dirty="0">
                <a:solidFill>
                  <a:srgbClr val="FFFFFF"/>
                </a:solidFill>
                <a:latin typeface="Calibri"/>
                <a:cs typeface="Calibri"/>
              </a:rPr>
              <a:t>Δεν</a:t>
            </a:r>
            <a:r>
              <a:rPr sz="1000" spc="25" dirty="0">
                <a:solidFill>
                  <a:srgbClr val="FFFFFF"/>
                </a:solidFill>
                <a:latin typeface="Calibri"/>
                <a:cs typeface="Calibri"/>
              </a:rPr>
              <a:t> </a:t>
            </a:r>
            <a:r>
              <a:rPr sz="1000" spc="65" dirty="0">
                <a:solidFill>
                  <a:srgbClr val="FFFFFF"/>
                </a:solidFill>
                <a:latin typeface="Calibri"/>
                <a:cs typeface="Calibri"/>
              </a:rPr>
              <a:t>αποτελεί</a:t>
            </a:r>
            <a:r>
              <a:rPr sz="1000" spc="30" dirty="0">
                <a:solidFill>
                  <a:srgbClr val="FFFFFF"/>
                </a:solidFill>
                <a:latin typeface="Calibri"/>
                <a:cs typeface="Calibri"/>
              </a:rPr>
              <a:t> </a:t>
            </a:r>
            <a:r>
              <a:rPr sz="1000" spc="75" dirty="0">
                <a:solidFill>
                  <a:srgbClr val="FFFFFF"/>
                </a:solidFill>
                <a:latin typeface="Calibri"/>
                <a:cs typeface="Calibri"/>
              </a:rPr>
              <a:t>αυστηρά</a:t>
            </a:r>
            <a:r>
              <a:rPr sz="1000" spc="35" dirty="0">
                <a:solidFill>
                  <a:srgbClr val="FFFFFF"/>
                </a:solidFill>
                <a:latin typeface="Calibri"/>
                <a:cs typeface="Calibri"/>
              </a:rPr>
              <a:t> </a:t>
            </a:r>
            <a:r>
              <a:rPr sz="1000" spc="70" dirty="0">
                <a:solidFill>
                  <a:srgbClr val="FFFFFF"/>
                </a:solidFill>
                <a:latin typeface="Calibri"/>
                <a:cs typeface="Calibri"/>
              </a:rPr>
              <a:t>μέρος</a:t>
            </a:r>
            <a:r>
              <a:rPr sz="1000" spc="30" dirty="0">
                <a:solidFill>
                  <a:srgbClr val="FFFFFF"/>
                </a:solidFill>
                <a:latin typeface="Calibri"/>
                <a:cs typeface="Calibri"/>
              </a:rPr>
              <a:t> </a:t>
            </a:r>
            <a:r>
              <a:rPr sz="1000" spc="65" dirty="0">
                <a:solidFill>
                  <a:srgbClr val="FFFFFF"/>
                </a:solidFill>
                <a:latin typeface="Calibri"/>
                <a:cs typeface="Calibri"/>
              </a:rPr>
              <a:t>της</a:t>
            </a:r>
            <a:r>
              <a:rPr sz="1000" spc="30" dirty="0">
                <a:solidFill>
                  <a:srgbClr val="FFFFFF"/>
                </a:solidFill>
                <a:latin typeface="Calibri"/>
                <a:cs typeface="Calibri"/>
              </a:rPr>
              <a:t> </a:t>
            </a:r>
            <a:r>
              <a:rPr sz="1000" spc="55" dirty="0">
                <a:solidFill>
                  <a:srgbClr val="FFFFFF"/>
                </a:solidFill>
                <a:latin typeface="Calibri"/>
                <a:cs typeface="Calibri"/>
              </a:rPr>
              <a:t>ιεραρχίας</a:t>
            </a:r>
            <a:r>
              <a:rPr sz="1000" spc="15" dirty="0">
                <a:solidFill>
                  <a:srgbClr val="FFFFFF"/>
                </a:solidFill>
                <a:latin typeface="Calibri"/>
                <a:cs typeface="Calibri"/>
              </a:rPr>
              <a:t> </a:t>
            </a:r>
            <a:r>
              <a:rPr sz="1000" spc="70" dirty="0">
                <a:solidFill>
                  <a:srgbClr val="FFFFFF"/>
                </a:solidFill>
                <a:latin typeface="Calibri"/>
                <a:cs typeface="Calibri"/>
              </a:rPr>
              <a:t>του</a:t>
            </a:r>
            <a:r>
              <a:rPr sz="1000" spc="30" dirty="0">
                <a:solidFill>
                  <a:srgbClr val="FFFFFF"/>
                </a:solidFill>
                <a:latin typeface="Calibri"/>
                <a:cs typeface="Calibri"/>
              </a:rPr>
              <a:t> </a:t>
            </a:r>
            <a:r>
              <a:rPr sz="1000" spc="70" dirty="0">
                <a:solidFill>
                  <a:srgbClr val="FFFFFF"/>
                </a:solidFill>
                <a:latin typeface="Calibri"/>
                <a:cs typeface="Calibri"/>
              </a:rPr>
              <a:t>τομέα</a:t>
            </a:r>
            <a:endParaRPr sz="1000">
              <a:latin typeface="Calibri"/>
              <a:cs typeface="Calibri"/>
            </a:endParaRPr>
          </a:p>
          <a:p>
            <a:pPr>
              <a:lnSpc>
                <a:spcPct val="100000"/>
              </a:lnSpc>
              <a:spcBef>
                <a:spcPts val="20"/>
              </a:spcBef>
              <a:buClr>
                <a:srgbClr val="FFBA00"/>
              </a:buClr>
              <a:buFont typeface="Courier New"/>
              <a:buChar char="o"/>
            </a:pPr>
            <a:endParaRPr sz="1100">
              <a:latin typeface="Calibri"/>
              <a:cs typeface="Calibri"/>
            </a:endParaRPr>
          </a:p>
          <a:p>
            <a:pPr marL="286385" indent="-273685">
              <a:lnSpc>
                <a:spcPct val="100000"/>
              </a:lnSpc>
              <a:spcBef>
                <a:spcPts val="5"/>
              </a:spcBef>
              <a:buClr>
                <a:srgbClr val="FFBA00"/>
              </a:buClr>
              <a:buSzPct val="130000"/>
              <a:buFont typeface="Courier New"/>
              <a:buChar char="o"/>
              <a:tabLst>
                <a:tab pos="285750" algn="l"/>
                <a:tab pos="286385" algn="l"/>
              </a:tabLst>
            </a:pPr>
            <a:r>
              <a:rPr sz="1000" spc="100" dirty="0">
                <a:solidFill>
                  <a:srgbClr val="FFFFFF"/>
                </a:solidFill>
                <a:latin typeface="Calibri"/>
                <a:cs typeface="Calibri"/>
              </a:rPr>
              <a:t>Κάθε</a:t>
            </a:r>
            <a:r>
              <a:rPr sz="1000" spc="50" dirty="0">
                <a:solidFill>
                  <a:srgbClr val="FFFFFF"/>
                </a:solidFill>
                <a:latin typeface="Calibri"/>
                <a:cs typeface="Calibri"/>
              </a:rPr>
              <a:t> </a:t>
            </a:r>
            <a:r>
              <a:rPr sz="1000" spc="80" dirty="0">
                <a:solidFill>
                  <a:srgbClr val="FFFFFF"/>
                </a:solidFill>
                <a:latin typeface="Calibri"/>
                <a:cs typeface="Calibri"/>
              </a:rPr>
              <a:t>ISP</a:t>
            </a:r>
            <a:r>
              <a:rPr sz="1000" spc="50" dirty="0">
                <a:solidFill>
                  <a:srgbClr val="FFFFFF"/>
                </a:solidFill>
                <a:latin typeface="Calibri"/>
                <a:cs typeface="Calibri"/>
              </a:rPr>
              <a:t> </a:t>
            </a:r>
            <a:r>
              <a:rPr sz="1000" spc="85" dirty="0">
                <a:solidFill>
                  <a:srgbClr val="FFFFFF"/>
                </a:solidFill>
                <a:latin typeface="Calibri"/>
                <a:cs typeface="Calibri"/>
              </a:rPr>
              <a:t>πανεπιστήμιο,</a:t>
            </a:r>
            <a:r>
              <a:rPr sz="1000" spc="60" dirty="0">
                <a:solidFill>
                  <a:srgbClr val="FFFFFF"/>
                </a:solidFill>
                <a:latin typeface="Calibri"/>
                <a:cs typeface="Calibri"/>
              </a:rPr>
              <a:t> </a:t>
            </a:r>
            <a:r>
              <a:rPr sz="1000" spc="85" dirty="0">
                <a:solidFill>
                  <a:srgbClr val="FFFFFF"/>
                </a:solidFill>
                <a:latin typeface="Calibri"/>
                <a:cs typeface="Calibri"/>
              </a:rPr>
              <a:t>νοσοκομείοεταιρεία)</a:t>
            </a:r>
            <a:r>
              <a:rPr sz="1000" spc="60" dirty="0">
                <a:solidFill>
                  <a:srgbClr val="FFFFFF"/>
                </a:solidFill>
                <a:latin typeface="Calibri"/>
                <a:cs typeface="Calibri"/>
              </a:rPr>
              <a:t> </a:t>
            </a:r>
            <a:r>
              <a:rPr sz="1000" spc="75" dirty="0">
                <a:solidFill>
                  <a:srgbClr val="FFFFFF"/>
                </a:solidFill>
                <a:latin typeface="Calibri"/>
                <a:cs typeface="Calibri"/>
              </a:rPr>
              <a:t>έχει</a:t>
            </a:r>
            <a:r>
              <a:rPr sz="1000" spc="50" dirty="0">
                <a:solidFill>
                  <a:srgbClr val="FFFFFF"/>
                </a:solidFill>
                <a:latin typeface="Calibri"/>
                <a:cs typeface="Calibri"/>
              </a:rPr>
              <a:t> </a:t>
            </a:r>
            <a:r>
              <a:rPr sz="1000" spc="95" dirty="0">
                <a:solidFill>
                  <a:srgbClr val="FFFFFF"/>
                </a:solidFill>
                <a:latin typeface="Calibri"/>
                <a:cs typeface="Calibri"/>
              </a:rPr>
              <a:t>ένα</a:t>
            </a:r>
            <a:endParaRPr sz="1000">
              <a:latin typeface="Calibri"/>
              <a:cs typeface="Calibri"/>
            </a:endParaRPr>
          </a:p>
        </p:txBody>
      </p:sp>
      <p:pic>
        <p:nvPicPr>
          <p:cNvPr id="5" name="object 5"/>
          <p:cNvPicPr/>
          <p:nvPr/>
        </p:nvPicPr>
        <p:blipFill>
          <a:blip r:embed="rId2" cstate="print"/>
          <a:stretch>
            <a:fillRect/>
          </a:stretch>
        </p:blipFill>
        <p:spPr>
          <a:xfrm>
            <a:off x="7175817" y="5525134"/>
            <a:ext cx="1530032" cy="612140"/>
          </a:xfrm>
          <a:prstGeom prst="rect">
            <a:avLst/>
          </a:prstGeom>
        </p:spPr>
      </p:pic>
      <p:sp>
        <p:nvSpPr>
          <p:cNvPr id="6" name="object 6"/>
          <p:cNvSpPr txBox="1"/>
          <p:nvPr/>
        </p:nvSpPr>
        <p:spPr>
          <a:xfrm>
            <a:off x="10146347" y="5414581"/>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6</a:t>
            </a:r>
            <a:endParaRPr sz="1100">
              <a:latin typeface="Arial"/>
              <a:cs typeface="Arial"/>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2801620" y="818197"/>
            <a:ext cx="2439670" cy="513080"/>
          </a:xfrm>
          <a:prstGeom prst="rect">
            <a:avLst/>
          </a:prstGeom>
        </p:spPr>
        <p:txBody>
          <a:bodyPr vert="horz" wrap="square" lIns="0" tIns="12700" rIns="0" bIns="0" rtlCol="0">
            <a:spAutoFit/>
          </a:bodyPr>
          <a:lstStyle/>
          <a:p>
            <a:pPr marL="12700">
              <a:lnSpc>
                <a:spcPct val="100000"/>
              </a:lnSpc>
              <a:spcBef>
                <a:spcPts val="100"/>
              </a:spcBef>
            </a:pPr>
            <a:r>
              <a:rPr sz="3200" spc="65" dirty="0">
                <a:solidFill>
                  <a:srgbClr val="FFFFFF"/>
                </a:solidFill>
              </a:rPr>
              <a:t>Επίλυση</a:t>
            </a:r>
            <a:r>
              <a:rPr sz="3200" spc="-45" dirty="0">
                <a:solidFill>
                  <a:srgbClr val="FFFFFF"/>
                </a:solidFill>
              </a:rPr>
              <a:t> </a:t>
            </a:r>
            <a:r>
              <a:rPr sz="3200" spc="105" dirty="0">
                <a:solidFill>
                  <a:srgbClr val="FFFFFF"/>
                </a:solidFill>
              </a:rPr>
              <a:t>DNS</a:t>
            </a:r>
            <a:endParaRPr sz="3200"/>
          </a:p>
        </p:txBody>
      </p:sp>
      <p:sp>
        <p:nvSpPr>
          <p:cNvPr id="4" name="object 4"/>
          <p:cNvSpPr txBox="1"/>
          <p:nvPr/>
        </p:nvSpPr>
        <p:spPr>
          <a:xfrm>
            <a:off x="1457960" y="2083752"/>
            <a:ext cx="6917055" cy="2284730"/>
          </a:xfrm>
          <a:prstGeom prst="rect">
            <a:avLst/>
          </a:prstGeom>
        </p:spPr>
        <p:txBody>
          <a:bodyPr vert="horz" wrap="square" lIns="0" tIns="35560" rIns="0" bIns="0" rtlCol="0">
            <a:spAutoFit/>
          </a:bodyPr>
          <a:lstStyle/>
          <a:p>
            <a:pPr marL="287020" marR="5080" indent="-274320">
              <a:lnSpc>
                <a:spcPct val="74600"/>
              </a:lnSpc>
              <a:spcBef>
                <a:spcPts val="280"/>
              </a:spcBef>
              <a:buClr>
                <a:srgbClr val="FFBA00"/>
              </a:buClr>
              <a:buSzPct val="126666"/>
              <a:buFont typeface="Courier New"/>
              <a:buChar char="o"/>
              <a:tabLst>
                <a:tab pos="287020" algn="l"/>
              </a:tabLst>
            </a:pPr>
            <a:r>
              <a:rPr sz="1500" spc="150" dirty="0">
                <a:solidFill>
                  <a:srgbClr val="FFFFFF"/>
                </a:solidFill>
                <a:latin typeface="Calibri"/>
                <a:cs typeface="Calibri"/>
              </a:rPr>
              <a:t>Όταν</a:t>
            </a:r>
            <a:r>
              <a:rPr sz="1500" spc="60" dirty="0">
                <a:solidFill>
                  <a:srgbClr val="FFFFFF"/>
                </a:solidFill>
                <a:latin typeface="Calibri"/>
                <a:cs typeface="Calibri"/>
              </a:rPr>
              <a:t> </a:t>
            </a:r>
            <a:r>
              <a:rPr sz="1500" spc="125" dirty="0">
                <a:solidFill>
                  <a:srgbClr val="FFFFFF"/>
                </a:solidFill>
                <a:latin typeface="Calibri"/>
                <a:cs typeface="Calibri"/>
              </a:rPr>
              <a:t>κεντρικός</a:t>
            </a:r>
            <a:r>
              <a:rPr sz="1500" spc="65" dirty="0">
                <a:solidFill>
                  <a:srgbClr val="FFFFFF"/>
                </a:solidFill>
                <a:latin typeface="Calibri"/>
                <a:cs typeface="Calibri"/>
              </a:rPr>
              <a:t> </a:t>
            </a:r>
            <a:r>
              <a:rPr sz="1500" spc="140" dirty="0">
                <a:solidFill>
                  <a:srgbClr val="FFFFFF"/>
                </a:solidFill>
                <a:latin typeface="Calibri"/>
                <a:cs typeface="Calibri"/>
              </a:rPr>
              <a:t>υπολογιστής</a:t>
            </a:r>
            <a:r>
              <a:rPr sz="1500" spc="70" dirty="0">
                <a:solidFill>
                  <a:srgbClr val="FFFFFF"/>
                </a:solidFill>
                <a:latin typeface="Calibri"/>
                <a:cs typeface="Calibri"/>
              </a:rPr>
              <a:t> </a:t>
            </a:r>
            <a:r>
              <a:rPr sz="1500" spc="135" dirty="0">
                <a:solidFill>
                  <a:srgbClr val="FFFFFF"/>
                </a:solidFill>
                <a:latin typeface="Calibri"/>
                <a:cs typeface="Calibri"/>
              </a:rPr>
              <a:t>παράγει/κάνει</a:t>
            </a:r>
            <a:r>
              <a:rPr sz="1500" spc="70" dirty="0">
                <a:solidFill>
                  <a:srgbClr val="FFFFFF"/>
                </a:solidFill>
                <a:latin typeface="Calibri"/>
                <a:cs typeface="Calibri"/>
              </a:rPr>
              <a:t> </a:t>
            </a:r>
            <a:r>
              <a:rPr sz="1500" spc="155" dirty="0">
                <a:solidFill>
                  <a:srgbClr val="FFFFFF"/>
                </a:solidFill>
                <a:latin typeface="Calibri"/>
                <a:cs typeface="Calibri"/>
              </a:rPr>
              <a:t>ερώτημα</a:t>
            </a:r>
            <a:r>
              <a:rPr sz="1500" spc="65" dirty="0">
                <a:solidFill>
                  <a:srgbClr val="FFFFFF"/>
                </a:solidFill>
                <a:latin typeface="Calibri"/>
                <a:cs typeface="Calibri"/>
              </a:rPr>
              <a:t> </a:t>
            </a:r>
            <a:r>
              <a:rPr sz="1500" spc="145" dirty="0">
                <a:solidFill>
                  <a:srgbClr val="FFFFFF"/>
                </a:solidFill>
                <a:latin typeface="Calibri"/>
                <a:cs typeface="Calibri"/>
              </a:rPr>
              <a:t>DNS,</a:t>
            </a:r>
            <a:r>
              <a:rPr sz="1500" spc="70" dirty="0">
                <a:solidFill>
                  <a:srgbClr val="FFFFFF"/>
                </a:solidFill>
                <a:latin typeface="Calibri"/>
                <a:cs typeface="Calibri"/>
              </a:rPr>
              <a:t> </a:t>
            </a:r>
            <a:r>
              <a:rPr sz="1500" spc="140" dirty="0">
                <a:solidFill>
                  <a:srgbClr val="FFFFFF"/>
                </a:solidFill>
                <a:latin typeface="Calibri"/>
                <a:cs typeface="Calibri"/>
              </a:rPr>
              <a:t>προωθείται </a:t>
            </a:r>
            <a:r>
              <a:rPr sz="1500" spc="-325" dirty="0">
                <a:solidFill>
                  <a:srgbClr val="FFFFFF"/>
                </a:solidFill>
                <a:latin typeface="Calibri"/>
                <a:cs typeface="Calibri"/>
              </a:rPr>
              <a:t> </a:t>
            </a:r>
            <a:r>
              <a:rPr sz="1500" spc="145" dirty="0">
                <a:solidFill>
                  <a:srgbClr val="FFFFFF"/>
                </a:solidFill>
                <a:latin typeface="Calibri"/>
                <a:cs typeface="Calibri"/>
              </a:rPr>
              <a:t>σε</a:t>
            </a:r>
            <a:r>
              <a:rPr sz="1500" spc="55" dirty="0">
                <a:solidFill>
                  <a:srgbClr val="FFFFFF"/>
                </a:solidFill>
                <a:latin typeface="Calibri"/>
                <a:cs typeface="Calibri"/>
              </a:rPr>
              <a:t> </a:t>
            </a:r>
            <a:r>
              <a:rPr sz="1500" spc="140" dirty="0">
                <a:solidFill>
                  <a:srgbClr val="FFFFFF"/>
                </a:solidFill>
                <a:latin typeface="Calibri"/>
                <a:cs typeface="Calibri"/>
              </a:rPr>
              <a:t>έναν</a:t>
            </a:r>
            <a:r>
              <a:rPr sz="1500" spc="60" dirty="0">
                <a:solidFill>
                  <a:srgbClr val="FFFFFF"/>
                </a:solidFill>
                <a:latin typeface="Calibri"/>
                <a:cs typeface="Calibri"/>
              </a:rPr>
              <a:t> </a:t>
            </a:r>
            <a:r>
              <a:rPr sz="1500" spc="140" dirty="0">
                <a:solidFill>
                  <a:srgbClr val="FFFFFF"/>
                </a:solidFill>
                <a:latin typeface="Calibri"/>
                <a:cs typeface="Calibri"/>
              </a:rPr>
              <a:t>Ανοδικό</a:t>
            </a:r>
            <a:r>
              <a:rPr sz="1500" spc="65" dirty="0">
                <a:solidFill>
                  <a:srgbClr val="FFFFFF"/>
                </a:solidFill>
                <a:latin typeface="Calibri"/>
                <a:cs typeface="Calibri"/>
              </a:rPr>
              <a:t> </a:t>
            </a:r>
            <a:r>
              <a:rPr sz="1500" spc="135" dirty="0">
                <a:solidFill>
                  <a:srgbClr val="FFFFFF"/>
                </a:solidFill>
                <a:latin typeface="Calibri"/>
                <a:cs typeface="Calibri"/>
              </a:rPr>
              <a:t>επιλύτη</a:t>
            </a:r>
            <a:endParaRPr sz="1500">
              <a:latin typeface="Calibri"/>
              <a:cs typeface="Calibri"/>
            </a:endParaRPr>
          </a:p>
          <a:p>
            <a:pPr>
              <a:lnSpc>
                <a:spcPct val="100000"/>
              </a:lnSpc>
              <a:spcBef>
                <a:spcPts val="5"/>
              </a:spcBef>
              <a:buClr>
                <a:srgbClr val="FFBA00"/>
              </a:buClr>
              <a:buFont typeface="Courier New"/>
              <a:buChar char="o"/>
            </a:pPr>
            <a:endParaRPr sz="1400">
              <a:latin typeface="Calibri"/>
              <a:cs typeface="Calibri"/>
            </a:endParaRPr>
          </a:p>
          <a:p>
            <a:pPr marL="287020" marR="50800" indent="-274320">
              <a:lnSpc>
                <a:spcPct val="74600"/>
              </a:lnSpc>
              <a:spcBef>
                <a:spcPts val="5"/>
              </a:spcBef>
              <a:buClr>
                <a:srgbClr val="FFBA00"/>
              </a:buClr>
              <a:buSzPct val="126666"/>
              <a:buFont typeface="Courier New"/>
              <a:buChar char="o"/>
              <a:tabLst>
                <a:tab pos="287020" algn="l"/>
              </a:tabLst>
            </a:pPr>
            <a:r>
              <a:rPr sz="1500" spc="200" dirty="0">
                <a:solidFill>
                  <a:srgbClr val="FFFFFF"/>
                </a:solidFill>
                <a:latin typeface="Calibri"/>
                <a:cs typeface="Calibri"/>
              </a:rPr>
              <a:t>Ο</a:t>
            </a:r>
            <a:r>
              <a:rPr sz="1500" spc="70" dirty="0">
                <a:solidFill>
                  <a:srgbClr val="FFFFFF"/>
                </a:solidFill>
                <a:latin typeface="Calibri"/>
                <a:cs typeface="Calibri"/>
              </a:rPr>
              <a:t> </a:t>
            </a:r>
            <a:r>
              <a:rPr sz="1500" spc="135" dirty="0">
                <a:solidFill>
                  <a:srgbClr val="FFFFFF"/>
                </a:solidFill>
                <a:latin typeface="Calibri"/>
                <a:cs typeface="Calibri"/>
              </a:rPr>
              <a:t>Ανοδικός</a:t>
            </a:r>
            <a:r>
              <a:rPr sz="1500" spc="70" dirty="0">
                <a:solidFill>
                  <a:srgbClr val="FFFFFF"/>
                </a:solidFill>
                <a:latin typeface="Calibri"/>
                <a:cs typeface="Calibri"/>
              </a:rPr>
              <a:t> </a:t>
            </a:r>
            <a:r>
              <a:rPr sz="1500" spc="130" dirty="0">
                <a:solidFill>
                  <a:srgbClr val="FFFFFF"/>
                </a:solidFill>
                <a:latin typeface="Calibri"/>
                <a:cs typeface="Calibri"/>
              </a:rPr>
              <a:t>επιλύτης</a:t>
            </a:r>
            <a:r>
              <a:rPr sz="1500" spc="75" dirty="0">
                <a:solidFill>
                  <a:srgbClr val="FFFFFF"/>
                </a:solidFill>
                <a:latin typeface="Calibri"/>
                <a:cs typeface="Calibri"/>
              </a:rPr>
              <a:t> </a:t>
            </a:r>
            <a:r>
              <a:rPr sz="1500" spc="140" dirty="0">
                <a:solidFill>
                  <a:srgbClr val="FFFFFF"/>
                </a:solidFill>
                <a:latin typeface="Calibri"/>
                <a:cs typeface="Calibri"/>
              </a:rPr>
              <a:t>Ανοδικού</a:t>
            </a:r>
            <a:r>
              <a:rPr sz="1500" spc="75" dirty="0">
                <a:solidFill>
                  <a:srgbClr val="FFFFFF"/>
                </a:solidFill>
                <a:latin typeface="Calibri"/>
                <a:cs typeface="Calibri"/>
              </a:rPr>
              <a:t> </a:t>
            </a:r>
            <a:r>
              <a:rPr sz="1500" spc="140" dirty="0">
                <a:solidFill>
                  <a:srgbClr val="FFFFFF"/>
                </a:solidFill>
                <a:latin typeface="Calibri"/>
                <a:cs typeface="Calibri"/>
              </a:rPr>
              <a:t>επιπέδου</a:t>
            </a:r>
            <a:r>
              <a:rPr sz="1500" spc="70" dirty="0">
                <a:solidFill>
                  <a:srgbClr val="FFFFFF"/>
                </a:solidFill>
                <a:latin typeface="Calibri"/>
                <a:cs typeface="Calibri"/>
              </a:rPr>
              <a:t> </a:t>
            </a:r>
            <a:r>
              <a:rPr sz="1500" spc="125" dirty="0">
                <a:solidFill>
                  <a:srgbClr val="FFFFFF"/>
                </a:solidFill>
                <a:latin typeface="Calibri"/>
                <a:cs typeface="Calibri"/>
              </a:rPr>
              <a:t>ενεργεί</a:t>
            </a:r>
            <a:r>
              <a:rPr sz="1500" spc="75" dirty="0">
                <a:solidFill>
                  <a:srgbClr val="FFFFFF"/>
                </a:solidFill>
                <a:latin typeface="Calibri"/>
                <a:cs typeface="Calibri"/>
              </a:rPr>
              <a:t> </a:t>
            </a:r>
            <a:r>
              <a:rPr sz="1500" spc="165" dirty="0">
                <a:solidFill>
                  <a:srgbClr val="FFFFFF"/>
                </a:solidFill>
                <a:latin typeface="Calibri"/>
                <a:cs typeface="Calibri"/>
              </a:rPr>
              <a:t>ως</a:t>
            </a:r>
            <a:r>
              <a:rPr sz="1500" spc="80" dirty="0">
                <a:solidFill>
                  <a:srgbClr val="FFFFFF"/>
                </a:solidFill>
                <a:latin typeface="Calibri"/>
                <a:cs typeface="Calibri"/>
              </a:rPr>
              <a:t> </a:t>
            </a:r>
            <a:r>
              <a:rPr sz="1500" spc="140" dirty="0">
                <a:solidFill>
                  <a:srgbClr val="FFFFFF"/>
                </a:solidFill>
                <a:latin typeface="Calibri"/>
                <a:cs typeface="Calibri"/>
              </a:rPr>
              <a:t>πληρεξούσιος</a:t>
            </a:r>
            <a:r>
              <a:rPr sz="1500" spc="70" dirty="0">
                <a:solidFill>
                  <a:srgbClr val="FFFFFF"/>
                </a:solidFill>
                <a:latin typeface="Calibri"/>
                <a:cs typeface="Calibri"/>
              </a:rPr>
              <a:t> </a:t>
            </a:r>
            <a:r>
              <a:rPr sz="1500" spc="125" dirty="0">
                <a:solidFill>
                  <a:srgbClr val="FFFFFF"/>
                </a:solidFill>
                <a:latin typeface="Calibri"/>
                <a:cs typeface="Calibri"/>
              </a:rPr>
              <a:t>και </a:t>
            </a:r>
            <a:r>
              <a:rPr sz="1500" spc="-325" dirty="0">
                <a:solidFill>
                  <a:srgbClr val="FFFFFF"/>
                </a:solidFill>
                <a:latin typeface="Calibri"/>
                <a:cs typeface="Calibri"/>
              </a:rPr>
              <a:t> </a:t>
            </a:r>
            <a:r>
              <a:rPr sz="1500" spc="150" dirty="0">
                <a:solidFill>
                  <a:srgbClr val="FFFFFF"/>
                </a:solidFill>
                <a:latin typeface="Calibri"/>
                <a:cs typeface="Calibri"/>
              </a:rPr>
              <a:t>προωθεί</a:t>
            </a:r>
            <a:r>
              <a:rPr sz="1500" spc="65" dirty="0">
                <a:solidFill>
                  <a:srgbClr val="FFFFFF"/>
                </a:solidFill>
                <a:latin typeface="Calibri"/>
                <a:cs typeface="Calibri"/>
              </a:rPr>
              <a:t> </a:t>
            </a:r>
            <a:r>
              <a:rPr sz="1500" spc="135" dirty="0">
                <a:solidFill>
                  <a:srgbClr val="FFFFFF"/>
                </a:solidFill>
                <a:latin typeface="Calibri"/>
                <a:cs typeface="Calibri"/>
              </a:rPr>
              <a:t>το</a:t>
            </a:r>
            <a:r>
              <a:rPr sz="1500" spc="65" dirty="0">
                <a:solidFill>
                  <a:srgbClr val="FFFFFF"/>
                </a:solidFill>
                <a:latin typeface="Calibri"/>
                <a:cs typeface="Calibri"/>
              </a:rPr>
              <a:t> </a:t>
            </a:r>
            <a:r>
              <a:rPr sz="1500" spc="155" dirty="0">
                <a:solidFill>
                  <a:srgbClr val="FFFFFF"/>
                </a:solidFill>
                <a:latin typeface="Calibri"/>
                <a:cs typeface="Calibri"/>
              </a:rPr>
              <a:t>ερώτημα</a:t>
            </a:r>
            <a:r>
              <a:rPr sz="1500" spc="60" dirty="0">
                <a:solidFill>
                  <a:srgbClr val="FFFFFF"/>
                </a:solidFill>
                <a:latin typeface="Calibri"/>
                <a:cs typeface="Calibri"/>
              </a:rPr>
              <a:t> </a:t>
            </a:r>
            <a:r>
              <a:rPr sz="1500" spc="140" dirty="0">
                <a:solidFill>
                  <a:srgbClr val="FFFFFF"/>
                </a:solidFill>
                <a:latin typeface="Calibri"/>
                <a:cs typeface="Calibri"/>
              </a:rPr>
              <a:t>στην</a:t>
            </a:r>
            <a:r>
              <a:rPr sz="1500" spc="60" dirty="0">
                <a:solidFill>
                  <a:srgbClr val="FFFFFF"/>
                </a:solidFill>
                <a:latin typeface="Calibri"/>
                <a:cs typeface="Calibri"/>
              </a:rPr>
              <a:t> </a:t>
            </a:r>
            <a:r>
              <a:rPr sz="1500" spc="130" dirty="0">
                <a:solidFill>
                  <a:srgbClr val="FFFFFF"/>
                </a:solidFill>
                <a:latin typeface="Calibri"/>
                <a:cs typeface="Calibri"/>
              </a:rPr>
              <a:t>ιεραρχία</a:t>
            </a:r>
            <a:r>
              <a:rPr sz="1500" spc="65" dirty="0">
                <a:solidFill>
                  <a:srgbClr val="FFFFFF"/>
                </a:solidFill>
                <a:latin typeface="Calibri"/>
                <a:cs typeface="Calibri"/>
              </a:rPr>
              <a:t> </a:t>
            </a:r>
            <a:r>
              <a:rPr sz="1500" spc="150" dirty="0">
                <a:solidFill>
                  <a:srgbClr val="FFFFFF"/>
                </a:solidFill>
                <a:latin typeface="Calibri"/>
                <a:cs typeface="Calibri"/>
              </a:rPr>
              <a:t>ονομάτων</a:t>
            </a:r>
            <a:r>
              <a:rPr sz="1500" spc="60" dirty="0">
                <a:solidFill>
                  <a:srgbClr val="FFFFFF"/>
                </a:solidFill>
                <a:latin typeface="Calibri"/>
                <a:cs typeface="Calibri"/>
              </a:rPr>
              <a:t> </a:t>
            </a:r>
            <a:r>
              <a:rPr sz="1500" spc="130" dirty="0">
                <a:solidFill>
                  <a:srgbClr val="FFFFFF"/>
                </a:solidFill>
                <a:latin typeface="Calibri"/>
                <a:cs typeface="Calibri"/>
              </a:rPr>
              <a:t>τομέα.</a:t>
            </a:r>
            <a:endParaRPr sz="1500">
              <a:latin typeface="Calibri"/>
              <a:cs typeface="Calibri"/>
            </a:endParaRPr>
          </a:p>
          <a:p>
            <a:pPr marL="286385" indent="-273685">
              <a:lnSpc>
                <a:spcPct val="100000"/>
              </a:lnSpc>
              <a:spcBef>
                <a:spcPts val="1105"/>
              </a:spcBef>
              <a:buClr>
                <a:srgbClr val="FFBA00"/>
              </a:buClr>
              <a:buSzPct val="126666"/>
              <a:buFont typeface="Courier New"/>
              <a:buChar char="o"/>
              <a:tabLst>
                <a:tab pos="286385" algn="l"/>
              </a:tabLst>
            </a:pPr>
            <a:r>
              <a:rPr sz="1500" spc="80" dirty="0">
                <a:solidFill>
                  <a:srgbClr val="FFFFFF"/>
                </a:solidFill>
                <a:latin typeface="Calibri"/>
                <a:cs typeface="Calibri"/>
              </a:rPr>
              <a:t>Δύο</a:t>
            </a:r>
            <a:r>
              <a:rPr sz="1500" dirty="0">
                <a:solidFill>
                  <a:srgbClr val="FFFFFF"/>
                </a:solidFill>
                <a:latin typeface="Calibri"/>
                <a:cs typeface="Calibri"/>
              </a:rPr>
              <a:t> </a:t>
            </a:r>
            <a:r>
              <a:rPr sz="1500" spc="65" dirty="0">
                <a:solidFill>
                  <a:srgbClr val="FFFFFF"/>
                </a:solidFill>
                <a:latin typeface="Calibri"/>
                <a:cs typeface="Calibri"/>
              </a:rPr>
              <a:t>συστήματα</a:t>
            </a:r>
            <a:r>
              <a:rPr sz="1500" spc="-10" dirty="0">
                <a:solidFill>
                  <a:srgbClr val="FFFFFF"/>
                </a:solidFill>
                <a:latin typeface="Calibri"/>
                <a:cs typeface="Calibri"/>
              </a:rPr>
              <a:t> </a:t>
            </a:r>
            <a:r>
              <a:rPr sz="1500" spc="70" dirty="0">
                <a:solidFill>
                  <a:srgbClr val="FFFFFF"/>
                </a:solidFill>
                <a:latin typeface="Calibri"/>
                <a:cs typeface="Calibri"/>
              </a:rPr>
              <a:t>ανάλυσης:</a:t>
            </a:r>
            <a:endParaRPr sz="1500">
              <a:latin typeface="Calibri"/>
              <a:cs typeface="Calibri"/>
            </a:endParaRPr>
          </a:p>
          <a:p>
            <a:pPr marL="286385" indent="-273685">
              <a:lnSpc>
                <a:spcPct val="100000"/>
              </a:lnSpc>
              <a:spcBef>
                <a:spcPts val="950"/>
              </a:spcBef>
              <a:buClr>
                <a:srgbClr val="FFBA00"/>
              </a:buClr>
              <a:buSzPct val="126666"/>
              <a:buFont typeface="Courier New"/>
              <a:buChar char="o"/>
              <a:tabLst>
                <a:tab pos="286385" algn="l"/>
              </a:tabLst>
            </a:pPr>
            <a:r>
              <a:rPr sz="1500" spc="95" dirty="0">
                <a:solidFill>
                  <a:srgbClr val="FFFFFF"/>
                </a:solidFill>
                <a:latin typeface="Calibri"/>
                <a:cs typeface="Calibri"/>
              </a:rPr>
              <a:t>Επαναληπτικό</a:t>
            </a:r>
            <a:endParaRPr sz="1500">
              <a:latin typeface="Calibri"/>
              <a:cs typeface="Calibri"/>
            </a:endParaRPr>
          </a:p>
          <a:p>
            <a:pPr marL="286385" indent="-273685">
              <a:lnSpc>
                <a:spcPct val="100000"/>
              </a:lnSpc>
              <a:spcBef>
                <a:spcPts val="950"/>
              </a:spcBef>
              <a:buClr>
                <a:srgbClr val="FFBA00"/>
              </a:buClr>
              <a:buSzPct val="126666"/>
              <a:buFont typeface="Courier New"/>
              <a:buChar char="o"/>
              <a:tabLst>
                <a:tab pos="286385" algn="l"/>
              </a:tabLst>
            </a:pPr>
            <a:r>
              <a:rPr sz="1500" spc="100" dirty="0">
                <a:solidFill>
                  <a:srgbClr val="FFFFFF"/>
                </a:solidFill>
                <a:latin typeface="Calibri"/>
                <a:cs typeface="Calibri"/>
              </a:rPr>
              <a:t>Αναδρομική</a:t>
            </a:r>
            <a:endParaRPr sz="1500">
              <a:latin typeface="Calibri"/>
              <a:cs typeface="Calibri"/>
            </a:endParaRPr>
          </a:p>
        </p:txBody>
      </p:sp>
      <p:sp>
        <p:nvSpPr>
          <p:cNvPr id="5" name="object 5"/>
          <p:cNvSpPr txBox="1"/>
          <p:nvPr/>
        </p:nvSpPr>
        <p:spPr>
          <a:xfrm>
            <a:off x="10146347" y="5265737"/>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7</a:t>
            </a:r>
            <a:endParaRPr sz="1100">
              <a:latin typeface="Arial"/>
              <a:cs typeface="Arial"/>
            </a:endParaRPr>
          </a:p>
        </p:txBody>
      </p:sp>
      <p:pic>
        <p:nvPicPr>
          <p:cNvPr id="6" name="object 6"/>
          <p:cNvPicPr/>
          <p:nvPr/>
        </p:nvPicPr>
        <p:blipFill>
          <a:blip r:embed="rId2" cstate="print"/>
          <a:stretch>
            <a:fillRect/>
          </a:stretch>
        </p:blipFill>
        <p:spPr>
          <a:xfrm>
            <a:off x="7175817" y="5389562"/>
            <a:ext cx="1530032" cy="612140"/>
          </a:xfrm>
          <a:prstGeom prst="rect">
            <a:avLst/>
          </a:prstGeom>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759585" y="770254"/>
            <a:ext cx="6351905" cy="459740"/>
          </a:xfrm>
          <a:prstGeom prst="rect">
            <a:avLst/>
          </a:prstGeom>
        </p:spPr>
        <p:txBody>
          <a:bodyPr vert="horz" wrap="square" lIns="0" tIns="12700" rIns="0" bIns="0" rtlCol="0">
            <a:spAutoFit/>
          </a:bodyPr>
          <a:lstStyle/>
          <a:p>
            <a:pPr marL="12700">
              <a:lnSpc>
                <a:spcPct val="100000"/>
              </a:lnSpc>
              <a:spcBef>
                <a:spcPts val="100"/>
              </a:spcBef>
            </a:pPr>
            <a:r>
              <a:rPr spc="135" dirty="0">
                <a:solidFill>
                  <a:srgbClr val="FFFFFF"/>
                </a:solidFill>
              </a:rPr>
              <a:t>Επαναληπτική</a:t>
            </a:r>
            <a:r>
              <a:rPr spc="40" dirty="0">
                <a:solidFill>
                  <a:srgbClr val="FFFFFF"/>
                </a:solidFill>
              </a:rPr>
              <a:t> </a:t>
            </a:r>
            <a:r>
              <a:rPr spc="120" dirty="0">
                <a:solidFill>
                  <a:srgbClr val="FFFFFF"/>
                </a:solidFill>
              </a:rPr>
              <a:t>και</a:t>
            </a:r>
            <a:r>
              <a:rPr spc="45" dirty="0">
                <a:solidFill>
                  <a:srgbClr val="FFFFFF"/>
                </a:solidFill>
              </a:rPr>
              <a:t> </a:t>
            </a:r>
            <a:r>
              <a:rPr spc="135" dirty="0">
                <a:solidFill>
                  <a:srgbClr val="FFFFFF"/>
                </a:solidFill>
              </a:rPr>
              <a:t>αναδρομική</a:t>
            </a:r>
            <a:r>
              <a:rPr spc="45" dirty="0">
                <a:solidFill>
                  <a:srgbClr val="FFFFFF"/>
                </a:solidFill>
              </a:rPr>
              <a:t> </a:t>
            </a:r>
            <a:r>
              <a:rPr spc="120" dirty="0">
                <a:solidFill>
                  <a:srgbClr val="FFFFFF"/>
                </a:solidFill>
              </a:rPr>
              <a:t>επίλυση</a:t>
            </a:r>
          </a:p>
        </p:txBody>
      </p:sp>
      <p:sp>
        <p:nvSpPr>
          <p:cNvPr id="4" name="object 4"/>
          <p:cNvSpPr txBox="1"/>
          <p:nvPr/>
        </p:nvSpPr>
        <p:spPr>
          <a:xfrm>
            <a:off x="10146347" y="5603240"/>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8</a:t>
            </a:r>
            <a:endParaRPr sz="1100">
              <a:latin typeface="Arial"/>
              <a:cs typeface="Arial"/>
            </a:endParaRPr>
          </a:p>
        </p:txBody>
      </p:sp>
      <p:pic>
        <p:nvPicPr>
          <p:cNvPr id="5" name="object 5"/>
          <p:cNvPicPr/>
          <p:nvPr/>
        </p:nvPicPr>
        <p:blipFill>
          <a:blip r:embed="rId2" cstate="print"/>
          <a:stretch>
            <a:fillRect/>
          </a:stretch>
        </p:blipFill>
        <p:spPr>
          <a:xfrm>
            <a:off x="7225030" y="5658167"/>
            <a:ext cx="1530032" cy="612140"/>
          </a:xfrm>
          <a:prstGeom prst="rect">
            <a:avLst/>
          </a:prstGeom>
        </p:spPr>
      </p:pic>
      <p:grpSp>
        <p:nvGrpSpPr>
          <p:cNvPr id="6" name="object 6"/>
          <p:cNvGrpSpPr/>
          <p:nvPr/>
        </p:nvGrpSpPr>
        <p:grpSpPr>
          <a:xfrm>
            <a:off x="1737995" y="1704657"/>
            <a:ext cx="3142615" cy="3495040"/>
            <a:chOff x="1737995" y="1704657"/>
            <a:chExt cx="3142615" cy="3495040"/>
          </a:xfrm>
        </p:grpSpPr>
        <p:pic>
          <p:nvPicPr>
            <p:cNvPr id="7" name="object 7"/>
            <p:cNvPicPr/>
            <p:nvPr/>
          </p:nvPicPr>
          <p:blipFill>
            <a:blip r:embed="rId3" cstate="print"/>
            <a:stretch>
              <a:fillRect/>
            </a:stretch>
          </p:blipFill>
          <p:spPr>
            <a:xfrm>
              <a:off x="1737995" y="1704657"/>
              <a:ext cx="3142614" cy="3289300"/>
            </a:xfrm>
            <a:prstGeom prst="rect">
              <a:avLst/>
            </a:prstGeom>
          </p:spPr>
        </p:pic>
        <p:pic>
          <p:nvPicPr>
            <p:cNvPr id="8" name="object 8"/>
            <p:cNvPicPr/>
            <p:nvPr/>
          </p:nvPicPr>
          <p:blipFill>
            <a:blip r:embed="rId4" cstate="print"/>
            <a:stretch>
              <a:fillRect/>
            </a:stretch>
          </p:blipFill>
          <p:spPr>
            <a:xfrm>
              <a:off x="2415857" y="4891722"/>
              <a:ext cx="1229995" cy="307657"/>
            </a:xfrm>
            <a:prstGeom prst="rect">
              <a:avLst/>
            </a:prstGeom>
          </p:spPr>
        </p:pic>
      </p:grpSp>
      <p:sp>
        <p:nvSpPr>
          <p:cNvPr id="9" name="object 9"/>
          <p:cNvSpPr txBox="1"/>
          <p:nvPr/>
        </p:nvSpPr>
        <p:spPr>
          <a:xfrm>
            <a:off x="2598102" y="4933315"/>
            <a:ext cx="741680" cy="208279"/>
          </a:xfrm>
          <a:prstGeom prst="rect">
            <a:avLst/>
          </a:prstGeom>
        </p:spPr>
        <p:txBody>
          <a:bodyPr vert="horz" wrap="square" lIns="0" tIns="12700" rIns="0" bIns="0" rtlCol="0">
            <a:spAutoFit/>
          </a:bodyPr>
          <a:lstStyle/>
          <a:p>
            <a:pPr marL="12700">
              <a:lnSpc>
                <a:spcPct val="100000"/>
              </a:lnSpc>
              <a:spcBef>
                <a:spcPts val="100"/>
              </a:spcBef>
            </a:pPr>
            <a:r>
              <a:rPr sz="1200" b="1" spc="50" dirty="0">
                <a:latin typeface="Calibri"/>
                <a:cs typeface="Calibri"/>
              </a:rPr>
              <a:t>Επαναληπ</a:t>
            </a:r>
            <a:endParaRPr sz="1200">
              <a:latin typeface="Calibri"/>
              <a:cs typeface="Calibri"/>
            </a:endParaRPr>
          </a:p>
        </p:txBody>
      </p:sp>
      <p:grpSp>
        <p:nvGrpSpPr>
          <p:cNvPr id="10" name="object 10"/>
          <p:cNvGrpSpPr/>
          <p:nvPr/>
        </p:nvGrpSpPr>
        <p:grpSpPr>
          <a:xfrm>
            <a:off x="5558472" y="1704657"/>
            <a:ext cx="3517265" cy="3462654"/>
            <a:chOff x="5558472" y="1704657"/>
            <a:chExt cx="3517265" cy="3462654"/>
          </a:xfrm>
        </p:grpSpPr>
        <p:pic>
          <p:nvPicPr>
            <p:cNvPr id="11" name="object 11"/>
            <p:cNvPicPr/>
            <p:nvPr/>
          </p:nvPicPr>
          <p:blipFill>
            <a:blip r:embed="rId5" cstate="print"/>
            <a:stretch>
              <a:fillRect/>
            </a:stretch>
          </p:blipFill>
          <p:spPr>
            <a:xfrm>
              <a:off x="5558472" y="1704657"/>
              <a:ext cx="3516947" cy="3324225"/>
            </a:xfrm>
            <a:prstGeom prst="rect">
              <a:avLst/>
            </a:prstGeom>
          </p:spPr>
        </p:pic>
        <p:pic>
          <p:nvPicPr>
            <p:cNvPr id="12" name="object 12"/>
            <p:cNvPicPr/>
            <p:nvPr/>
          </p:nvPicPr>
          <p:blipFill>
            <a:blip r:embed="rId6" cstate="print"/>
            <a:stretch>
              <a:fillRect/>
            </a:stretch>
          </p:blipFill>
          <p:spPr>
            <a:xfrm>
              <a:off x="5666422" y="4856480"/>
              <a:ext cx="1363980" cy="310832"/>
            </a:xfrm>
            <a:prstGeom prst="rect">
              <a:avLst/>
            </a:prstGeom>
          </p:spPr>
        </p:pic>
      </p:grpSp>
      <p:sp>
        <p:nvSpPr>
          <p:cNvPr id="13" name="object 13"/>
          <p:cNvSpPr txBox="1"/>
          <p:nvPr/>
        </p:nvSpPr>
        <p:spPr>
          <a:xfrm>
            <a:off x="5853112" y="4895215"/>
            <a:ext cx="917575" cy="208279"/>
          </a:xfrm>
          <a:prstGeom prst="rect">
            <a:avLst/>
          </a:prstGeom>
        </p:spPr>
        <p:txBody>
          <a:bodyPr vert="horz" wrap="square" lIns="0" tIns="12700" rIns="0" bIns="0" rtlCol="0">
            <a:spAutoFit/>
          </a:bodyPr>
          <a:lstStyle/>
          <a:p>
            <a:pPr marL="12700">
              <a:lnSpc>
                <a:spcPct val="100000"/>
              </a:lnSpc>
              <a:spcBef>
                <a:spcPts val="100"/>
              </a:spcBef>
            </a:pPr>
            <a:r>
              <a:rPr sz="1200" b="1" spc="80" dirty="0">
                <a:latin typeface="Calibri"/>
                <a:cs typeface="Calibri"/>
              </a:rPr>
              <a:t>Αναδρομική</a:t>
            </a:r>
            <a:endParaRPr sz="1200">
              <a:latin typeface="Calibri"/>
              <a:cs typeface="Calibri"/>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0850" y="1195387"/>
            <a:ext cx="10349230" cy="520014"/>
          </a:xfrm>
          <a:prstGeom prst="rect">
            <a:avLst/>
          </a:prstGeom>
        </p:spPr>
        <p:txBody>
          <a:bodyPr vert="horz" wrap="square" lIns="0" tIns="45085" rIns="0" bIns="0" rtlCol="0">
            <a:spAutoFit/>
          </a:bodyPr>
          <a:lstStyle/>
          <a:p>
            <a:pPr marL="12700" marR="5080" indent="384810">
              <a:lnSpc>
                <a:spcPts val="3679"/>
              </a:lnSpc>
              <a:spcBef>
                <a:spcPts val="355"/>
              </a:spcBef>
            </a:pPr>
            <a:r>
              <a:rPr sz="3200" dirty="0"/>
              <a:t>DNS </a:t>
            </a:r>
            <a:r>
              <a:rPr sz="3200" spc="-15" dirty="0" err="1"/>
              <a:t>Προσωρινή</a:t>
            </a:r>
            <a:r>
              <a:rPr sz="3200" spc="-30" dirty="0"/>
              <a:t> </a:t>
            </a:r>
            <a:r>
              <a:rPr sz="3200" spc="-10" dirty="0"/>
              <a:t>μνήμη</a:t>
            </a:r>
            <a:endParaRPr sz="3200" dirty="0"/>
          </a:p>
        </p:txBody>
      </p:sp>
      <p:sp>
        <p:nvSpPr>
          <p:cNvPr id="3" name="object 3"/>
          <p:cNvSpPr txBox="1"/>
          <p:nvPr/>
        </p:nvSpPr>
        <p:spPr>
          <a:xfrm>
            <a:off x="796290" y="3060745"/>
            <a:ext cx="4166870" cy="475615"/>
          </a:xfrm>
          <a:prstGeom prst="rect">
            <a:avLst/>
          </a:prstGeom>
        </p:spPr>
        <p:txBody>
          <a:bodyPr vert="horz" wrap="square" lIns="0" tIns="5080" rIns="0" bIns="0" rtlCol="0">
            <a:spAutoFit/>
          </a:bodyPr>
          <a:lstStyle/>
          <a:p>
            <a:pPr marL="297815" indent="-285115">
              <a:lnSpc>
                <a:spcPct val="100000"/>
              </a:lnSpc>
              <a:spcBef>
                <a:spcPts val="40"/>
              </a:spcBef>
              <a:buClr>
                <a:srgbClr val="FFBA00"/>
              </a:buClr>
              <a:buSzPct val="127272"/>
              <a:buFont typeface="Courier New"/>
              <a:buChar char="o"/>
              <a:tabLst>
                <a:tab pos="297180" algn="l"/>
                <a:tab pos="297815" algn="l"/>
              </a:tabLst>
            </a:pPr>
            <a:r>
              <a:rPr sz="1100" spc="75" dirty="0">
                <a:latin typeface="Calibri"/>
                <a:cs typeface="Calibri"/>
              </a:rPr>
              <a:t>Οι</a:t>
            </a:r>
            <a:r>
              <a:rPr sz="1100" spc="40" dirty="0">
                <a:latin typeface="Calibri"/>
                <a:cs typeface="Calibri"/>
              </a:rPr>
              <a:t> </a:t>
            </a:r>
            <a:r>
              <a:rPr sz="1100" spc="75" dirty="0">
                <a:latin typeface="Calibri"/>
                <a:cs typeface="Calibri"/>
              </a:rPr>
              <a:t>απαντήσεις</a:t>
            </a:r>
            <a:r>
              <a:rPr sz="1100" spc="40" dirty="0">
                <a:latin typeface="Calibri"/>
                <a:cs typeface="Calibri"/>
              </a:rPr>
              <a:t> </a:t>
            </a:r>
            <a:r>
              <a:rPr sz="1100" spc="90" dirty="0">
                <a:latin typeface="Calibri"/>
                <a:cs typeface="Calibri"/>
              </a:rPr>
              <a:t>DNS</a:t>
            </a:r>
            <a:r>
              <a:rPr sz="1100" spc="45" dirty="0">
                <a:latin typeface="Calibri"/>
                <a:cs typeface="Calibri"/>
              </a:rPr>
              <a:t> </a:t>
            </a:r>
            <a:r>
              <a:rPr sz="1100" spc="65" dirty="0">
                <a:latin typeface="Calibri"/>
                <a:cs typeface="Calibri"/>
              </a:rPr>
              <a:t>αποθηκεύονται</a:t>
            </a:r>
            <a:r>
              <a:rPr sz="1100" spc="20" dirty="0">
                <a:latin typeface="Calibri"/>
                <a:cs typeface="Calibri"/>
              </a:rPr>
              <a:t> </a:t>
            </a:r>
            <a:r>
              <a:rPr sz="1100" spc="65" dirty="0">
                <a:latin typeface="Calibri"/>
                <a:cs typeface="Calibri"/>
              </a:rPr>
              <a:t>στην</a:t>
            </a:r>
            <a:r>
              <a:rPr sz="1100" spc="20" dirty="0">
                <a:latin typeface="Calibri"/>
                <a:cs typeface="Calibri"/>
              </a:rPr>
              <a:t> </a:t>
            </a:r>
            <a:r>
              <a:rPr sz="1100" spc="70" dirty="0">
                <a:latin typeface="Calibri"/>
                <a:cs typeface="Calibri"/>
              </a:rPr>
              <a:t>προσωρινή</a:t>
            </a:r>
            <a:r>
              <a:rPr sz="1100" spc="15" dirty="0">
                <a:latin typeface="Calibri"/>
                <a:cs typeface="Calibri"/>
              </a:rPr>
              <a:t> </a:t>
            </a:r>
            <a:r>
              <a:rPr sz="1100" spc="75" dirty="0">
                <a:latin typeface="Calibri"/>
                <a:cs typeface="Calibri"/>
              </a:rPr>
              <a:t>μνήμη</a:t>
            </a:r>
            <a:endParaRPr sz="1100">
              <a:latin typeface="Calibri"/>
              <a:cs typeface="Calibri"/>
            </a:endParaRPr>
          </a:p>
          <a:p>
            <a:pPr marL="297815" indent="-285115">
              <a:lnSpc>
                <a:spcPct val="100000"/>
              </a:lnSpc>
              <a:spcBef>
                <a:spcPts val="244"/>
              </a:spcBef>
              <a:buClr>
                <a:srgbClr val="FFBA00"/>
              </a:buClr>
              <a:buSzPct val="127272"/>
              <a:buFont typeface="Courier New"/>
              <a:buChar char="o"/>
              <a:tabLst>
                <a:tab pos="297180" algn="l"/>
                <a:tab pos="297815" algn="l"/>
              </a:tabLst>
            </a:pPr>
            <a:r>
              <a:rPr sz="1100" spc="70" dirty="0">
                <a:latin typeface="Calibri"/>
                <a:cs typeface="Calibri"/>
              </a:rPr>
              <a:t>Ενεργοποιεί</a:t>
            </a:r>
            <a:r>
              <a:rPr sz="1100" spc="30" dirty="0">
                <a:latin typeface="Calibri"/>
                <a:cs typeface="Calibri"/>
              </a:rPr>
              <a:t> </a:t>
            </a:r>
            <a:r>
              <a:rPr sz="1100" spc="60" dirty="0">
                <a:latin typeface="Calibri"/>
                <a:cs typeface="Calibri"/>
              </a:rPr>
              <a:t>γρήγορη</a:t>
            </a:r>
            <a:r>
              <a:rPr sz="1100" spc="-5" dirty="0">
                <a:latin typeface="Calibri"/>
                <a:cs typeface="Calibri"/>
              </a:rPr>
              <a:t> </a:t>
            </a:r>
            <a:r>
              <a:rPr sz="1100" spc="80" dirty="0">
                <a:latin typeface="Calibri"/>
                <a:cs typeface="Calibri"/>
              </a:rPr>
              <a:t>απάντηση</a:t>
            </a:r>
            <a:r>
              <a:rPr sz="1100" spc="35" dirty="0">
                <a:latin typeface="Calibri"/>
                <a:cs typeface="Calibri"/>
              </a:rPr>
              <a:t> </a:t>
            </a:r>
            <a:r>
              <a:rPr sz="1100" spc="75" dirty="0">
                <a:latin typeface="Calibri"/>
                <a:cs typeface="Calibri"/>
              </a:rPr>
              <a:t>στο</a:t>
            </a:r>
            <a:r>
              <a:rPr sz="1100" spc="40" dirty="0">
                <a:latin typeface="Calibri"/>
                <a:cs typeface="Calibri"/>
              </a:rPr>
              <a:t> </a:t>
            </a:r>
            <a:r>
              <a:rPr sz="1100" spc="65" dirty="0">
                <a:latin typeface="Calibri"/>
                <a:cs typeface="Calibri"/>
              </a:rPr>
              <a:t>ίδιο</a:t>
            </a:r>
            <a:r>
              <a:rPr sz="1100" spc="35" dirty="0">
                <a:latin typeface="Calibri"/>
                <a:cs typeface="Calibri"/>
              </a:rPr>
              <a:t> </a:t>
            </a:r>
            <a:r>
              <a:rPr sz="1100" spc="80" dirty="0">
                <a:latin typeface="Calibri"/>
                <a:cs typeface="Calibri"/>
              </a:rPr>
              <a:t>ερώτημα</a:t>
            </a:r>
            <a:endParaRPr sz="1100">
              <a:latin typeface="Calibri"/>
              <a:cs typeface="Calibri"/>
            </a:endParaRPr>
          </a:p>
        </p:txBody>
      </p:sp>
      <p:sp>
        <p:nvSpPr>
          <p:cNvPr id="4" name="object 4"/>
          <p:cNvSpPr txBox="1"/>
          <p:nvPr/>
        </p:nvSpPr>
        <p:spPr>
          <a:xfrm>
            <a:off x="796290" y="3975508"/>
            <a:ext cx="6361430" cy="1555115"/>
          </a:xfrm>
          <a:prstGeom prst="rect">
            <a:avLst/>
          </a:prstGeom>
        </p:spPr>
        <p:txBody>
          <a:bodyPr vert="horz" wrap="square" lIns="0" tIns="3810" rIns="0" bIns="0" rtlCol="0">
            <a:spAutoFit/>
          </a:bodyPr>
          <a:lstStyle/>
          <a:p>
            <a:pPr marL="297815" indent="-285115">
              <a:lnSpc>
                <a:spcPct val="100000"/>
              </a:lnSpc>
              <a:spcBef>
                <a:spcPts val="30"/>
              </a:spcBef>
              <a:buClr>
                <a:srgbClr val="FFBA00"/>
              </a:buClr>
              <a:buSzPct val="127272"/>
              <a:buFont typeface="Courier New"/>
              <a:buChar char="o"/>
              <a:tabLst>
                <a:tab pos="297180" algn="l"/>
                <a:tab pos="297815" algn="l"/>
              </a:tabLst>
            </a:pPr>
            <a:r>
              <a:rPr sz="1100" spc="110" dirty="0">
                <a:latin typeface="Calibri"/>
                <a:cs typeface="Calibri"/>
              </a:rPr>
              <a:t>Τα</a:t>
            </a:r>
            <a:r>
              <a:rPr sz="1100" spc="50" dirty="0">
                <a:latin typeface="Calibri"/>
                <a:cs typeface="Calibri"/>
              </a:rPr>
              <a:t> </a:t>
            </a:r>
            <a:r>
              <a:rPr sz="1100" spc="100" dirty="0">
                <a:latin typeface="Calibri"/>
                <a:cs typeface="Calibri"/>
              </a:rPr>
              <a:t>αρνητικά</a:t>
            </a:r>
            <a:r>
              <a:rPr sz="1100" spc="55" dirty="0">
                <a:latin typeface="Calibri"/>
                <a:cs typeface="Calibri"/>
              </a:rPr>
              <a:t> </a:t>
            </a:r>
            <a:r>
              <a:rPr sz="1100" spc="105" dirty="0">
                <a:latin typeface="Calibri"/>
                <a:cs typeface="Calibri"/>
              </a:rPr>
              <a:t>αποτελέσματα</a:t>
            </a:r>
            <a:r>
              <a:rPr sz="1100" spc="45" dirty="0">
                <a:latin typeface="Calibri"/>
                <a:cs typeface="Calibri"/>
              </a:rPr>
              <a:t> </a:t>
            </a:r>
            <a:r>
              <a:rPr sz="1100" spc="105" dirty="0">
                <a:latin typeface="Calibri"/>
                <a:cs typeface="Calibri"/>
              </a:rPr>
              <a:t>αποθηκεύονται</a:t>
            </a:r>
            <a:r>
              <a:rPr sz="1100" spc="50" dirty="0">
                <a:latin typeface="Calibri"/>
                <a:cs typeface="Calibri"/>
              </a:rPr>
              <a:t> </a:t>
            </a:r>
            <a:r>
              <a:rPr sz="1100" spc="75" dirty="0">
                <a:latin typeface="Calibri"/>
                <a:cs typeface="Calibri"/>
              </a:rPr>
              <a:t>επίσης</a:t>
            </a:r>
            <a:r>
              <a:rPr sz="1100" spc="20" dirty="0">
                <a:latin typeface="Calibri"/>
                <a:cs typeface="Calibri"/>
              </a:rPr>
              <a:t> </a:t>
            </a:r>
            <a:r>
              <a:rPr sz="1100" spc="100" dirty="0">
                <a:latin typeface="Calibri"/>
                <a:cs typeface="Calibri"/>
              </a:rPr>
              <a:t>στην</a:t>
            </a:r>
            <a:r>
              <a:rPr sz="1100" spc="50" dirty="0">
                <a:latin typeface="Calibri"/>
                <a:cs typeface="Calibri"/>
              </a:rPr>
              <a:t> </a:t>
            </a:r>
            <a:r>
              <a:rPr sz="1100" spc="110" dirty="0">
                <a:latin typeface="Calibri"/>
                <a:cs typeface="Calibri"/>
              </a:rPr>
              <a:t>προσωρινή</a:t>
            </a:r>
            <a:r>
              <a:rPr sz="1100" spc="45" dirty="0">
                <a:latin typeface="Calibri"/>
                <a:cs typeface="Calibri"/>
              </a:rPr>
              <a:t> </a:t>
            </a:r>
            <a:r>
              <a:rPr sz="1100" spc="110" dirty="0">
                <a:latin typeface="Calibri"/>
                <a:cs typeface="Calibri"/>
              </a:rPr>
              <a:t>μνήμη</a:t>
            </a:r>
            <a:endParaRPr sz="1100">
              <a:latin typeface="Calibri"/>
              <a:cs typeface="Calibri"/>
            </a:endParaRPr>
          </a:p>
          <a:p>
            <a:pPr marL="297815" indent="-285115">
              <a:lnSpc>
                <a:spcPct val="100000"/>
              </a:lnSpc>
              <a:spcBef>
                <a:spcPts val="235"/>
              </a:spcBef>
              <a:buClr>
                <a:srgbClr val="FFBA00"/>
              </a:buClr>
              <a:buSzPct val="127272"/>
              <a:buFont typeface="Courier New"/>
              <a:buChar char="o"/>
              <a:tabLst>
                <a:tab pos="297180" algn="l"/>
                <a:tab pos="297815" algn="l"/>
              </a:tabLst>
            </a:pPr>
            <a:r>
              <a:rPr sz="1100" spc="75" dirty="0">
                <a:latin typeface="Calibri"/>
                <a:cs typeface="Calibri"/>
              </a:rPr>
              <a:t>Εξοικονόμηση</a:t>
            </a:r>
            <a:r>
              <a:rPr sz="1100" spc="35" dirty="0">
                <a:latin typeface="Calibri"/>
                <a:cs typeface="Calibri"/>
              </a:rPr>
              <a:t> </a:t>
            </a:r>
            <a:r>
              <a:rPr sz="1100" spc="80" dirty="0">
                <a:latin typeface="Calibri"/>
                <a:cs typeface="Calibri"/>
              </a:rPr>
              <a:t>χρόνου</a:t>
            </a:r>
            <a:r>
              <a:rPr sz="1100" spc="45" dirty="0">
                <a:latin typeface="Calibri"/>
                <a:cs typeface="Calibri"/>
              </a:rPr>
              <a:t> </a:t>
            </a:r>
            <a:r>
              <a:rPr sz="1100" spc="70" dirty="0">
                <a:latin typeface="Calibri"/>
                <a:cs typeface="Calibri"/>
              </a:rPr>
              <a:t>για</a:t>
            </a:r>
            <a:r>
              <a:rPr sz="1100" spc="40" dirty="0">
                <a:latin typeface="Calibri"/>
                <a:cs typeface="Calibri"/>
              </a:rPr>
              <a:t> </a:t>
            </a:r>
            <a:r>
              <a:rPr sz="1100" spc="75" dirty="0">
                <a:latin typeface="Calibri"/>
                <a:cs typeface="Calibri"/>
              </a:rPr>
              <a:t>ανύπαρκτες</a:t>
            </a:r>
            <a:r>
              <a:rPr sz="1100" spc="45" dirty="0">
                <a:latin typeface="Calibri"/>
                <a:cs typeface="Calibri"/>
              </a:rPr>
              <a:t> </a:t>
            </a:r>
            <a:r>
              <a:rPr sz="1100" spc="70" dirty="0">
                <a:latin typeface="Calibri"/>
                <a:cs typeface="Calibri"/>
              </a:rPr>
              <a:t>τοποθεσίες,</a:t>
            </a:r>
            <a:r>
              <a:rPr sz="1100" spc="40" dirty="0">
                <a:latin typeface="Calibri"/>
                <a:cs typeface="Calibri"/>
              </a:rPr>
              <a:t> </a:t>
            </a:r>
            <a:r>
              <a:rPr sz="1100" spc="55" dirty="0">
                <a:latin typeface="Calibri"/>
                <a:cs typeface="Calibri"/>
              </a:rPr>
              <a:t>π.χ.</a:t>
            </a:r>
            <a:r>
              <a:rPr sz="1100" spc="40" dirty="0">
                <a:latin typeface="Calibri"/>
                <a:cs typeface="Calibri"/>
              </a:rPr>
              <a:t> </a:t>
            </a:r>
            <a:r>
              <a:rPr sz="1100" spc="85" dirty="0">
                <a:latin typeface="Calibri"/>
                <a:cs typeface="Calibri"/>
              </a:rPr>
              <a:t>λόγω</a:t>
            </a:r>
            <a:r>
              <a:rPr sz="1100" spc="45" dirty="0">
                <a:latin typeface="Calibri"/>
                <a:cs typeface="Calibri"/>
              </a:rPr>
              <a:t> </a:t>
            </a:r>
            <a:r>
              <a:rPr sz="1100" spc="80" dirty="0">
                <a:latin typeface="Calibri"/>
                <a:cs typeface="Calibri"/>
              </a:rPr>
              <a:t>λανθασμένης</a:t>
            </a:r>
            <a:r>
              <a:rPr sz="1100" spc="40" dirty="0">
                <a:latin typeface="Calibri"/>
                <a:cs typeface="Calibri"/>
              </a:rPr>
              <a:t> </a:t>
            </a:r>
            <a:r>
              <a:rPr sz="1100" spc="75" dirty="0">
                <a:latin typeface="Calibri"/>
                <a:cs typeface="Calibri"/>
              </a:rPr>
              <a:t>πληκτρολόγησης</a:t>
            </a:r>
            <a:endParaRPr sz="1100">
              <a:latin typeface="Calibri"/>
              <a:cs typeface="Calibri"/>
            </a:endParaRPr>
          </a:p>
          <a:p>
            <a:pPr>
              <a:lnSpc>
                <a:spcPct val="100000"/>
              </a:lnSpc>
              <a:spcBef>
                <a:spcPts val="5"/>
              </a:spcBef>
              <a:buClr>
                <a:srgbClr val="FFBA00"/>
              </a:buClr>
              <a:buFont typeface="Courier New"/>
              <a:buChar char="o"/>
            </a:pPr>
            <a:endParaRPr sz="1950">
              <a:latin typeface="Calibri"/>
              <a:cs typeface="Calibri"/>
            </a:endParaRPr>
          </a:p>
          <a:p>
            <a:pPr marL="297815" indent="-285115">
              <a:lnSpc>
                <a:spcPct val="100000"/>
              </a:lnSpc>
              <a:buClr>
                <a:srgbClr val="FFBA00"/>
              </a:buClr>
              <a:buSzPct val="127272"/>
              <a:buFont typeface="Courier New"/>
              <a:buChar char="o"/>
              <a:tabLst>
                <a:tab pos="297180" algn="l"/>
                <a:tab pos="297815" algn="l"/>
              </a:tabLst>
            </a:pPr>
            <a:r>
              <a:rPr sz="1100" spc="140" dirty="0">
                <a:latin typeface="Calibri"/>
                <a:cs typeface="Calibri"/>
              </a:rPr>
              <a:t>Τα</a:t>
            </a:r>
            <a:r>
              <a:rPr sz="1100" spc="55" dirty="0">
                <a:latin typeface="Calibri"/>
                <a:cs typeface="Calibri"/>
              </a:rPr>
              <a:t> </a:t>
            </a:r>
            <a:r>
              <a:rPr sz="1100" spc="135" dirty="0">
                <a:latin typeface="Calibri"/>
                <a:cs typeface="Calibri"/>
              </a:rPr>
              <a:t>προσωρινά</a:t>
            </a:r>
            <a:r>
              <a:rPr sz="1100" spc="55" dirty="0">
                <a:latin typeface="Calibri"/>
                <a:cs typeface="Calibri"/>
              </a:rPr>
              <a:t> </a:t>
            </a:r>
            <a:r>
              <a:rPr sz="1100" spc="135" dirty="0">
                <a:latin typeface="Calibri"/>
                <a:cs typeface="Calibri"/>
              </a:rPr>
              <a:t>δεδομένα</a:t>
            </a:r>
            <a:r>
              <a:rPr sz="1100" spc="50" dirty="0">
                <a:latin typeface="Calibri"/>
                <a:cs typeface="Calibri"/>
              </a:rPr>
              <a:t> </a:t>
            </a:r>
            <a:r>
              <a:rPr sz="1100" spc="130" dirty="0">
                <a:latin typeface="Calibri"/>
                <a:cs typeface="Calibri"/>
              </a:rPr>
              <a:t>έχουν</a:t>
            </a:r>
            <a:r>
              <a:rPr sz="1100" spc="55" dirty="0">
                <a:latin typeface="Calibri"/>
                <a:cs typeface="Calibri"/>
              </a:rPr>
              <a:t> </a:t>
            </a:r>
            <a:r>
              <a:rPr sz="1100" spc="105" dirty="0">
                <a:latin typeface="Calibri"/>
                <a:cs typeface="Calibri"/>
              </a:rPr>
              <a:t>λήξει</a:t>
            </a:r>
            <a:endParaRPr sz="1100">
              <a:latin typeface="Calibri"/>
              <a:cs typeface="Calibri"/>
            </a:endParaRPr>
          </a:p>
          <a:p>
            <a:pPr marL="298450" marR="754380" indent="-285750">
              <a:lnSpc>
                <a:spcPts val="2280"/>
              </a:lnSpc>
              <a:buClr>
                <a:srgbClr val="FFBA00"/>
              </a:buClr>
              <a:buSzPct val="127272"/>
              <a:buFont typeface="Courier New"/>
              <a:buChar char="o"/>
              <a:tabLst>
                <a:tab pos="297815" algn="l"/>
                <a:tab pos="298450" algn="l"/>
              </a:tabLst>
            </a:pPr>
            <a:r>
              <a:rPr sz="1100" spc="80" dirty="0">
                <a:latin typeface="Calibri"/>
                <a:cs typeface="Calibri"/>
              </a:rPr>
              <a:t>Κάθε</a:t>
            </a:r>
            <a:r>
              <a:rPr sz="1100" spc="40" dirty="0">
                <a:latin typeface="Calibri"/>
                <a:cs typeface="Calibri"/>
              </a:rPr>
              <a:t> </a:t>
            </a:r>
            <a:r>
              <a:rPr sz="1100" spc="80" dirty="0">
                <a:latin typeface="Calibri"/>
                <a:cs typeface="Calibri"/>
              </a:rPr>
              <a:t>καταγραφή</a:t>
            </a:r>
            <a:r>
              <a:rPr sz="1100" spc="40" dirty="0">
                <a:latin typeface="Calibri"/>
                <a:cs typeface="Calibri"/>
              </a:rPr>
              <a:t> </a:t>
            </a:r>
            <a:r>
              <a:rPr sz="1100" spc="90" dirty="0">
                <a:latin typeface="Calibri"/>
                <a:cs typeface="Calibri"/>
              </a:rPr>
              <a:t>DNS</a:t>
            </a:r>
            <a:r>
              <a:rPr sz="1100" spc="40" dirty="0">
                <a:latin typeface="Calibri"/>
                <a:cs typeface="Calibri"/>
              </a:rPr>
              <a:t> </a:t>
            </a:r>
            <a:r>
              <a:rPr sz="1100" spc="70" dirty="0">
                <a:latin typeface="Calibri"/>
                <a:cs typeface="Calibri"/>
              </a:rPr>
              <a:t>(επίσης</a:t>
            </a:r>
            <a:r>
              <a:rPr sz="1100" spc="40" dirty="0">
                <a:latin typeface="Calibri"/>
                <a:cs typeface="Calibri"/>
              </a:rPr>
              <a:t> </a:t>
            </a:r>
            <a:r>
              <a:rPr sz="1100" spc="80" dirty="0">
                <a:latin typeface="Calibri"/>
                <a:cs typeface="Calibri"/>
              </a:rPr>
              <a:t>γνωστή</a:t>
            </a:r>
            <a:r>
              <a:rPr sz="1100" spc="35" dirty="0">
                <a:latin typeface="Calibri"/>
                <a:cs typeface="Calibri"/>
              </a:rPr>
              <a:t> </a:t>
            </a:r>
            <a:r>
              <a:rPr sz="1100" spc="90" dirty="0">
                <a:latin typeface="Calibri"/>
                <a:cs typeface="Calibri"/>
              </a:rPr>
              <a:t>ως</a:t>
            </a:r>
            <a:r>
              <a:rPr sz="1100" spc="40" dirty="0">
                <a:latin typeface="Calibri"/>
                <a:cs typeface="Calibri"/>
              </a:rPr>
              <a:t> </a:t>
            </a:r>
            <a:r>
              <a:rPr sz="1100" spc="80" dirty="0">
                <a:latin typeface="Calibri"/>
                <a:cs typeface="Calibri"/>
              </a:rPr>
              <a:t>καταγραφή</a:t>
            </a:r>
            <a:r>
              <a:rPr sz="1100" spc="40" dirty="0">
                <a:latin typeface="Calibri"/>
                <a:cs typeface="Calibri"/>
              </a:rPr>
              <a:t> </a:t>
            </a:r>
            <a:r>
              <a:rPr sz="1100" spc="85" dirty="0">
                <a:latin typeface="Calibri"/>
                <a:cs typeface="Calibri"/>
              </a:rPr>
              <a:t>πόρων</a:t>
            </a:r>
            <a:r>
              <a:rPr sz="1100" spc="35" dirty="0">
                <a:latin typeface="Calibri"/>
                <a:cs typeface="Calibri"/>
              </a:rPr>
              <a:t> </a:t>
            </a:r>
            <a:r>
              <a:rPr sz="1100" spc="85" dirty="0">
                <a:latin typeface="Calibri"/>
                <a:cs typeface="Calibri"/>
              </a:rPr>
              <a:t>ή</a:t>
            </a:r>
            <a:r>
              <a:rPr sz="1100" spc="40" dirty="0">
                <a:latin typeface="Calibri"/>
                <a:cs typeface="Calibri"/>
              </a:rPr>
              <a:t> </a:t>
            </a:r>
            <a:r>
              <a:rPr sz="1100" spc="85" dirty="0">
                <a:latin typeface="Calibri"/>
                <a:cs typeface="Calibri"/>
              </a:rPr>
              <a:t>απλά</a:t>
            </a:r>
            <a:r>
              <a:rPr sz="1100" spc="45" dirty="0">
                <a:latin typeface="Calibri"/>
                <a:cs typeface="Calibri"/>
              </a:rPr>
              <a:t> </a:t>
            </a:r>
            <a:r>
              <a:rPr sz="1100" spc="70" dirty="0">
                <a:latin typeface="Calibri"/>
                <a:cs typeface="Calibri"/>
              </a:rPr>
              <a:t>RR)</a:t>
            </a:r>
            <a:r>
              <a:rPr sz="1100" spc="40" dirty="0">
                <a:latin typeface="Calibri"/>
                <a:cs typeface="Calibri"/>
              </a:rPr>
              <a:t> </a:t>
            </a:r>
            <a:r>
              <a:rPr sz="1100" spc="65" dirty="0">
                <a:latin typeface="Calibri"/>
                <a:cs typeface="Calibri"/>
              </a:rPr>
              <a:t>έχει</a:t>
            </a:r>
            <a:r>
              <a:rPr sz="1100" spc="40" dirty="0">
                <a:latin typeface="Calibri"/>
                <a:cs typeface="Calibri"/>
              </a:rPr>
              <a:t> </a:t>
            </a:r>
            <a:r>
              <a:rPr sz="1100" spc="80" dirty="0">
                <a:latin typeface="Calibri"/>
                <a:cs typeface="Calibri"/>
              </a:rPr>
              <a:t>ένα </a:t>
            </a:r>
            <a:r>
              <a:rPr sz="1100" spc="-235" dirty="0">
                <a:latin typeface="Calibri"/>
                <a:cs typeface="Calibri"/>
              </a:rPr>
              <a:t> </a:t>
            </a:r>
            <a:r>
              <a:rPr sz="1100" spc="70" dirty="0">
                <a:latin typeface="Calibri"/>
                <a:cs typeface="Calibri"/>
              </a:rPr>
              <a:t>σχετικό</a:t>
            </a:r>
            <a:r>
              <a:rPr sz="1100" spc="35" dirty="0">
                <a:latin typeface="Calibri"/>
                <a:cs typeface="Calibri"/>
              </a:rPr>
              <a:t> </a:t>
            </a:r>
            <a:r>
              <a:rPr sz="1100" spc="75" dirty="0">
                <a:latin typeface="Calibri"/>
                <a:cs typeface="Calibri"/>
              </a:rPr>
              <a:t>πεδίο</a:t>
            </a:r>
            <a:r>
              <a:rPr sz="1100" spc="30" dirty="0">
                <a:latin typeface="Calibri"/>
                <a:cs typeface="Calibri"/>
              </a:rPr>
              <a:t> </a:t>
            </a:r>
            <a:r>
              <a:rPr sz="1100" spc="85" dirty="0">
                <a:latin typeface="Calibri"/>
                <a:cs typeface="Calibri"/>
              </a:rPr>
              <a:t>που</a:t>
            </a:r>
            <a:r>
              <a:rPr sz="1100" spc="35" dirty="0">
                <a:latin typeface="Calibri"/>
                <a:cs typeface="Calibri"/>
              </a:rPr>
              <a:t> </a:t>
            </a:r>
            <a:r>
              <a:rPr sz="1100" spc="70" dirty="0">
                <a:latin typeface="Calibri"/>
                <a:cs typeface="Calibri"/>
              </a:rPr>
              <a:t>ονομάζεται</a:t>
            </a:r>
            <a:r>
              <a:rPr sz="1100" spc="35" dirty="0">
                <a:latin typeface="Calibri"/>
                <a:cs typeface="Calibri"/>
              </a:rPr>
              <a:t> </a:t>
            </a:r>
            <a:r>
              <a:rPr sz="1100" spc="70" dirty="0">
                <a:latin typeface="Calibri"/>
                <a:cs typeface="Calibri"/>
              </a:rPr>
              <a:t>Time-To-Live</a:t>
            </a:r>
            <a:r>
              <a:rPr sz="1100" spc="35" dirty="0">
                <a:latin typeface="Calibri"/>
                <a:cs typeface="Calibri"/>
              </a:rPr>
              <a:t> </a:t>
            </a:r>
            <a:r>
              <a:rPr sz="1100" spc="65" dirty="0">
                <a:latin typeface="Calibri"/>
                <a:cs typeface="Calibri"/>
              </a:rPr>
              <a:t>(εν</a:t>
            </a:r>
            <a:r>
              <a:rPr sz="1100" spc="30" dirty="0">
                <a:latin typeface="Calibri"/>
                <a:cs typeface="Calibri"/>
              </a:rPr>
              <a:t> </a:t>
            </a:r>
            <a:r>
              <a:rPr sz="1100" spc="70" dirty="0">
                <a:latin typeface="Calibri"/>
                <a:cs typeface="Calibri"/>
              </a:rPr>
              <a:t>συντομία,</a:t>
            </a:r>
            <a:r>
              <a:rPr sz="1100" spc="35" dirty="0">
                <a:latin typeface="Calibri"/>
                <a:cs typeface="Calibri"/>
              </a:rPr>
              <a:t> </a:t>
            </a:r>
            <a:r>
              <a:rPr sz="1100" spc="65" dirty="0">
                <a:latin typeface="Calibri"/>
                <a:cs typeface="Calibri"/>
              </a:rPr>
              <a:t>TTL)</a:t>
            </a:r>
            <a:endParaRPr sz="1100">
              <a:latin typeface="Calibri"/>
              <a:cs typeface="Calibri"/>
            </a:endParaRPr>
          </a:p>
        </p:txBody>
      </p:sp>
      <p:sp>
        <p:nvSpPr>
          <p:cNvPr id="5" name="object 5"/>
          <p:cNvSpPr txBox="1"/>
          <p:nvPr/>
        </p:nvSpPr>
        <p:spPr>
          <a:xfrm>
            <a:off x="10284142" y="6225540"/>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latin typeface="Arial"/>
                <a:cs typeface="Arial"/>
              </a:rPr>
              <a:t>9</a:t>
            </a:r>
            <a:endParaRPr sz="1100">
              <a:latin typeface="Arial"/>
              <a:cs typeface="Arial"/>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970404" y="695959"/>
            <a:ext cx="4101465" cy="459740"/>
          </a:xfrm>
          <a:prstGeom prst="rect">
            <a:avLst/>
          </a:prstGeom>
        </p:spPr>
        <p:txBody>
          <a:bodyPr vert="horz" wrap="square" lIns="0" tIns="12700" rIns="0" bIns="0" rtlCol="0">
            <a:spAutoFit/>
          </a:bodyPr>
          <a:lstStyle/>
          <a:p>
            <a:pPr marL="12700">
              <a:lnSpc>
                <a:spcPct val="100000"/>
              </a:lnSpc>
              <a:spcBef>
                <a:spcPts val="100"/>
              </a:spcBef>
            </a:pPr>
            <a:r>
              <a:rPr spc="140" dirty="0">
                <a:solidFill>
                  <a:srgbClr val="FFFFFF"/>
                </a:solidFill>
              </a:rPr>
              <a:t>Ανάλυση</a:t>
            </a:r>
            <a:r>
              <a:rPr spc="10" dirty="0">
                <a:solidFill>
                  <a:srgbClr val="FFFFFF"/>
                </a:solidFill>
              </a:rPr>
              <a:t> </a:t>
            </a:r>
            <a:r>
              <a:rPr spc="140" dirty="0">
                <a:solidFill>
                  <a:srgbClr val="FFFFFF"/>
                </a:solidFill>
              </a:rPr>
              <a:t>ονομάτων</a:t>
            </a:r>
            <a:r>
              <a:rPr spc="30" dirty="0">
                <a:solidFill>
                  <a:srgbClr val="FFFFFF"/>
                </a:solidFill>
              </a:rPr>
              <a:t> </a:t>
            </a:r>
            <a:r>
              <a:rPr spc="185" dirty="0">
                <a:solidFill>
                  <a:srgbClr val="FFFFFF"/>
                </a:solidFill>
              </a:rPr>
              <a:t>DNS</a:t>
            </a:r>
          </a:p>
        </p:txBody>
      </p:sp>
      <p:sp>
        <p:nvSpPr>
          <p:cNvPr id="4" name="object 4"/>
          <p:cNvSpPr txBox="1"/>
          <p:nvPr/>
        </p:nvSpPr>
        <p:spPr>
          <a:xfrm>
            <a:off x="10167619" y="5602922"/>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Arial"/>
                <a:cs typeface="Arial"/>
              </a:rPr>
              <a:t>1</a:t>
            </a:r>
            <a:r>
              <a:rPr sz="1100" dirty="0">
                <a:solidFill>
                  <a:srgbClr val="FFFFFF"/>
                </a:solidFill>
                <a:latin typeface="Arial"/>
                <a:cs typeface="Arial"/>
              </a:rPr>
              <a:t>0</a:t>
            </a:r>
            <a:endParaRPr sz="1100">
              <a:latin typeface="Arial"/>
              <a:cs typeface="Arial"/>
            </a:endParaRPr>
          </a:p>
        </p:txBody>
      </p:sp>
      <p:pic>
        <p:nvPicPr>
          <p:cNvPr id="5" name="object 5"/>
          <p:cNvPicPr/>
          <p:nvPr/>
        </p:nvPicPr>
        <p:blipFill>
          <a:blip r:embed="rId2" cstate="print"/>
          <a:stretch>
            <a:fillRect/>
          </a:stretch>
        </p:blipFill>
        <p:spPr>
          <a:xfrm>
            <a:off x="7175817" y="5726747"/>
            <a:ext cx="1530032" cy="612140"/>
          </a:xfrm>
          <a:prstGeom prst="rect">
            <a:avLst/>
          </a:prstGeom>
        </p:spPr>
      </p:pic>
      <p:pic>
        <p:nvPicPr>
          <p:cNvPr id="6" name="object 6"/>
          <p:cNvPicPr/>
          <p:nvPr/>
        </p:nvPicPr>
        <p:blipFill>
          <a:blip r:embed="rId3" cstate="print"/>
          <a:stretch>
            <a:fillRect/>
          </a:stretch>
        </p:blipFill>
        <p:spPr>
          <a:xfrm>
            <a:off x="1956752" y="1434147"/>
            <a:ext cx="7042467" cy="3929697"/>
          </a:xfrm>
          <a:prstGeom prst="rect">
            <a:avLst/>
          </a:prstGeom>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80782" y="1461135"/>
            <a:ext cx="5364480" cy="4230370"/>
            <a:chOff x="1180782" y="1461135"/>
            <a:chExt cx="5364480" cy="4230370"/>
          </a:xfrm>
        </p:grpSpPr>
        <p:pic>
          <p:nvPicPr>
            <p:cNvPr id="3" name="object 3"/>
            <p:cNvPicPr/>
            <p:nvPr/>
          </p:nvPicPr>
          <p:blipFill>
            <a:blip r:embed="rId2" cstate="print"/>
            <a:stretch>
              <a:fillRect/>
            </a:stretch>
          </p:blipFill>
          <p:spPr>
            <a:xfrm>
              <a:off x="2223134" y="1461135"/>
              <a:ext cx="4176712" cy="4082415"/>
            </a:xfrm>
            <a:prstGeom prst="rect">
              <a:avLst/>
            </a:prstGeom>
          </p:spPr>
        </p:pic>
        <p:sp>
          <p:nvSpPr>
            <p:cNvPr id="4" name="object 4"/>
            <p:cNvSpPr/>
            <p:nvPr/>
          </p:nvSpPr>
          <p:spPr>
            <a:xfrm>
              <a:off x="1199832" y="3295967"/>
              <a:ext cx="1155065" cy="434340"/>
            </a:xfrm>
            <a:custGeom>
              <a:avLst/>
              <a:gdLst/>
              <a:ahLst/>
              <a:cxnLst/>
              <a:rect l="l" t="t" r="r" b="b"/>
              <a:pathLst>
                <a:path w="1155064" h="434339">
                  <a:moveTo>
                    <a:pt x="0" y="0"/>
                  </a:moveTo>
                  <a:lnTo>
                    <a:pt x="1155065" y="434022"/>
                  </a:lnTo>
                </a:path>
              </a:pathLst>
            </a:custGeom>
            <a:ln w="38100">
              <a:solidFill>
                <a:srgbClr val="000000"/>
              </a:solidFill>
            </a:ln>
          </p:spPr>
          <p:txBody>
            <a:bodyPr wrap="square" lIns="0" tIns="0" rIns="0" bIns="0" rtlCol="0"/>
            <a:lstStyle/>
            <a:p>
              <a:endParaRPr/>
            </a:p>
          </p:txBody>
        </p:sp>
        <p:sp>
          <p:nvSpPr>
            <p:cNvPr id="5" name="object 5"/>
            <p:cNvSpPr/>
            <p:nvPr/>
          </p:nvSpPr>
          <p:spPr>
            <a:xfrm>
              <a:off x="2317114" y="3669982"/>
              <a:ext cx="127000" cy="107314"/>
            </a:xfrm>
            <a:custGeom>
              <a:avLst/>
              <a:gdLst/>
              <a:ahLst/>
              <a:cxnLst/>
              <a:rect l="l" t="t" r="r" b="b"/>
              <a:pathLst>
                <a:path w="127000" h="107314">
                  <a:moveTo>
                    <a:pt x="40322" y="0"/>
                  </a:moveTo>
                  <a:lnTo>
                    <a:pt x="0" y="106997"/>
                  </a:lnTo>
                  <a:lnTo>
                    <a:pt x="127000" y="93662"/>
                  </a:lnTo>
                  <a:lnTo>
                    <a:pt x="40322" y="0"/>
                  </a:lnTo>
                  <a:close/>
                </a:path>
              </a:pathLst>
            </a:custGeom>
            <a:solidFill>
              <a:srgbClr val="000000"/>
            </a:solidFill>
          </p:spPr>
          <p:txBody>
            <a:bodyPr wrap="square" lIns="0" tIns="0" rIns="0" bIns="0" rtlCol="0"/>
            <a:lstStyle/>
            <a:p>
              <a:endParaRPr/>
            </a:p>
          </p:txBody>
        </p:sp>
        <p:sp>
          <p:nvSpPr>
            <p:cNvPr id="6" name="object 6"/>
            <p:cNvSpPr/>
            <p:nvPr/>
          </p:nvSpPr>
          <p:spPr>
            <a:xfrm>
              <a:off x="3750627" y="2593340"/>
              <a:ext cx="1877060" cy="1024255"/>
            </a:xfrm>
            <a:custGeom>
              <a:avLst/>
              <a:gdLst/>
              <a:ahLst/>
              <a:cxnLst/>
              <a:rect l="l" t="t" r="r" b="b"/>
              <a:pathLst>
                <a:path w="1877060" h="1024254">
                  <a:moveTo>
                    <a:pt x="1877060" y="0"/>
                  </a:moveTo>
                  <a:lnTo>
                    <a:pt x="0" y="1023937"/>
                  </a:lnTo>
                </a:path>
              </a:pathLst>
            </a:custGeom>
            <a:ln w="38100">
              <a:solidFill>
                <a:srgbClr val="000000"/>
              </a:solidFill>
            </a:ln>
          </p:spPr>
          <p:txBody>
            <a:bodyPr wrap="square" lIns="0" tIns="0" rIns="0" bIns="0" rtlCol="0"/>
            <a:lstStyle/>
            <a:p>
              <a:endParaRPr/>
            </a:p>
          </p:txBody>
        </p:sp>
        <p:sp>
          <p:nvSpPr>
            <p:cNvPr id="7" name="object 7"/>
            <p:cNvSpPr/>
            <p:nvPr/>
          </p:nvSpPr>
          <p:spPr>
            <a:xfrm>
              <a:off x="3667124" y="3558222"/>
              <a:ext cx="127635" cy="104775"/>
            </a:xfrm>
            <a:custGeom>
              <a:avLst/>
              <a:gdLst/>
              <a:ahLst/>
              <a:cxnLst/>
              <a:rect l="l" t="t" r="r" b="b"/>
              <a:pathLst>
                <a:path w="127635" h="104775">
                  <a:moveTo>
                    <a:pt x="73025" y="0"/>
                  </a:moveTo>
                  <a:lnTo>
                    <a:pt x="0" y="104775"/>
                  </a:lnTo>
                  <a:lnTo>
                    <a:pt x="127635" y="100329"/>
                  </a:lnTo>
                  <a:lnTo>
                    <a:pt x="73025" y="0"/>
                  </a:lnTo>
                  <a:close/>
                </a:path>
              </a:pathLst>
            </a:custGeom>
            <a:solidFill>
              <a:srgbClr val="000000"/>
            </a:solidFill>
          </p:spPr>
          <p:txBody>
            <a:bodyPr wrap="square" lIns="0" tIns="0" rIns="0" bIns="0" rtlCol="0"/>
            <a:lstStyle/>
            <a:p>
              <a:endParaRPr/>
            </a:p>
          </p:txBody>
        </p:sp>
        <p:sp>
          <p:nvSpPr>
            <p:cNvPr id="8" name="object 8"/>
            <p:cNvSpPr/>
            <p:nvPr/>
          </p:nvSpPr>
          <p:spPr>
            <a:xfrm>
              <a:off x="3931602" y="3002597"/>
              <a:ext cx="2060575" cy="633095"/>
            </a:xfrm>
            <a:custGeom>
              <a:avLst/>
              <a:gdLst/>
              <a:ahLst/>
              <a:cxnLst/>
              <a:rect l="l" t="t" r="r" b="b"/>
              <a:pathLst>
                <a:path w="2060575" h="633095">
                  <a:moveTo>
                    <a:pt x="2060575" y="0"/>
                  </a:moveTo>
                  <a:lnTo>
                    <a:pt x="0" y="632777"/>
                  </a:lnTo>
                </a:path>
              </a:pathLst>
            </a:custGeom>
            <a:ln w="38100">
              <a:solidFill>
                <a:srgbClr val="000000"/>
              </a:solidFill>
            </a:ln>
          </p:spPr>
          <p:txBody>
            <a:bodyPr wrap="square" lIns="0" tIns="0" rIns="0" bIns="0" rtlCol="0"/>
            <a:lstStyle/>
            <a:p>
              <a:endParaRPr/>
            </a:p>
          </p:txBody>
        </p:sp>
        <p:sp>
          <p:nvSpPr>
            <p:cNvPr id="9" name="object 9"/>
            <p:cNvSpPr/>
            <p:nvPr/>
          </p:nvSpPr>
          <p:spPr>
            <a:xfrm>
              <a:off x="3840797" y="3575050"/>
              <a:ext cx="126364" cy="109220"/>
            </a:xfrm>
            <a:custGeom>
              <a:avLst/>
              <a:gdLst/>
              <a:ahLst/>
              <a:cxnLst/>
              <a:rect l="l" t="t" r="r" b="b"/>
              <a:pathLst>
                <a:path w="126364" h="109220">
                  <a:moveTo>
                    <a:pt x="92392" y="0"/>
                  </a:moveTo>
                  <a:lnTo>
                    <a:pt x="0" y="88264"/>
                  </a:lnTo>
                  <a:lnTo>
                    <a:pt x="126047" y="109219"/>
                  </a:lnTo>
                  <a:lnTo>
                    <a:pt x="92392" y="0"/>
                  </a:lnTo>
                  <a:close/>
                </a:path>
              </a:pathLst>
            </a:custGeom>
            <a:solidFill>
              <a:srgbClr val="000000"/>
            </a:solidFill>
          </p:spPr>
          <p:txBody>
            <a:bodyPr wrap="square" lIns="0" tIns="0" rIns="0" bIns="0" rtlCol="0"/>
            <a:lstStyle/>
            <a:p>
              <a:endParaRPr/>
            </a:p>
          </p:txBody>
        </p:sp>
        <p:sp>
          <p:nvSpPr>
            <p:cNvPr id="10" name="object 10"/>
            <p:cNvSpPr/>
            <p:nvPr/>
          </p:nvSpPr>
          <p:spPr>
            <a:xfrm>
              <a:off x="4932997" y="3799205"/>
              <a:ext cx="1593215" cy="644525"/>
            </a:xfrm>
            <a:custGeom>
              <a:avLst/>
              <a:gdLst/>
              <a:ahLst/>
              <a:cxnLst/>
              <a:rect l="l" t="t" r="r" b="b"/>
              <a:pathLst>
                <a:path w="1593215" h="644525">
                  <a:moveTo>
                    <a:pt x="1592897" y="644525"/>
                  </a:moveTo>
                  <a:lnTo>
                    <a:pt x="0" y="0"/>
                  </a:lnTo>
                </a:path>
              </a:pathLst>
            </a:custGeom>
            <a:ln w="38100">
              <a:solidFill>
                <a:srgbClr val="000000"/>
              </a:solidFill>
            </a:ln>
          </p:spPr>
          <p:txBody>
            <a:bodyPr wrap="square" lIns="0" tIns="0" rIns="0" bIns="0" rtlCol="0"/>
            <a:lstStyle/>
            <a:p>
              <a:endParaRPr/>
            </a:p>
          </p:txBody>
        </p:sp>
        <p:sp>
          <p:nvSpPr>
            <p:cNvPr id="11" name="object 11"/>
            <p:cNvSpPr/>
            <p:nvPr/>
          </p:nvSpPr>
          <p:spPr>
            <a:xfrm>
              <a:off x="4844732" y="3753485"/>
              <a:ext cx="127635" cy="106045"/>
            </a:xfrm>
            <a:custGeom>
              <a:avLst/>
              <a:gdLst/>
              <a:ahLst/>
              <a:cxnLst/>
              <a:rect l="l" t="t" r="r" b="b"/>
              <a:pathLst>
                <a:path w="127635" h="106045">
                  <a:moveTo>
                    <a:pt x="127317" y="0"/>
                  </a:moveTo>
                  <a:lnTo>
                    <a:pt x="0" y="10159"/>
                  </a:lnTo>
                  <a:lnTo>
                    <a:pt x="84454" y="106044"/>
                  </a:lnTo>
                  <a:lnTo>
                    <a:pt x="127317" y="0"/>
                  </a:lnTo>
                  <a:close/>
                </a:path>
              </a:pathLst>
            </a:custGeom>
            <a:solidFill>
              <a:srgbClr val="000000"/>
            </a:solidFill>
          </p:spPr>
          <p:txBody>
            <a:bodyPr wrap="square" lIns="0" tIns="0" rIns="0" bIns="0" rtlCol="0"/>
            <a:lstStyle/>
            <a:p>
              <a:endParaRPr/>
            </a:p>
          </p:txBody>
        </p:sp>
        <p:sp>
          <p:nvSpPr>
            <p:cNvPr id="12" name="object 12"/>
            <p:cNvSpPr/>
            <p:nvPr/>
          </p:nvSpPr>
          <p:spPr>
            <a:xfrm>
              <a:off x="1606232" y="3801427"/>
              <a:ext cx="2435860" cy="503555"/>
            </a:xfrm>
            <a:custGeom>
              <a:avLst/>
              <a:gdLst/>
              <a:ahLst/>
              <a:cxnLst/>
              <a:rect l="l" t="t" r="r" b="b"/>
              <a:pathLst>
                <a:path w="2435860" h="503554">
                  <a:moveTo>
                    <a:pt x="0" y="503555"/>
                  </a:moveTo>
                  <a:lnTo>
                    <a:pt x="2435542" y="0"/>
                  </a:lnTo>
                </a:path>
              </a:pathLst>
            </a:custGeom>
            <a:ln w="38100">
              <a:solidFill>
                <a:srgbClr val="000000"/>
              </a:solidFill>
            </a:ln>
          </p:spPr>
          <p:txBody>
            <a:bodyPr wrap="square" lIns="0" tIns="0" rIns="0" bIns="0" rtlCol="0"/>
            <a:lstStyle/>
            <a:p>
              <a:endParaRPr/>
            </a:p>
          </p:txBody>
        </p:sp>
        <p:sp>
          <p:nvSpPr>
            <p:cNvPr id="13" name="object 13"/>
            <p:cNvSpPr/>
            <p:nvPr/>
          </p:nvSpPr>
          <p:spPr>
            <a:xfrm>
              <a:off x="4011612" y="3749357"/>
              <a:ext cx="123825" cy="112395"/>
            </a:xfrm>
            <a:custGeom>
              <a:avLst/>
              <a:gdLst/>
              <a:ahLst/>
              <a:cxnLst/>
              <a:rect l="l" t="t" r="r" b="b"/>
              <a:pathLst>
                <a:path w="123825" h="112395">
                  <a:moveTo>
                    <a:pt x="0" y="0"/>
                  </a:moveTo>
                  <a:lnTo>
                    <a:pt x="23177" y="112077"/>
                  </a:lnTo>
                  <a:lnTo>
                    <a:pt x="123507" y="32702"/>
                  </a:lnTo>
                  <a:lnTo>
                    <a:pt x="0" y="0"/>
                  </a:lnTo>
                  <a:close/>
                </a:path>
              </a:pathLst>
            </a:custGeom>
            <a:solidFill>
              <a:srgbClr val="000000"/>
            </a:solidFill>
          </p:spPr>
          <p:txBody>
            <a:bodyPr wrap="square" lIns="0" tIns="0" rIns="0" bIns="0" rtlCol="0"/>
            <a:lstStyle/>
            <a:p>
              <a:endParaRPr/>
            </a:p>
          </p:txBody>
        </p:sp>
        <p:sp>
          <p:nvSpPr>
            <p:cNvPr id="14" name="object 14"/>
            <p:cNvSpPr/>
            <p:nvPr/>
          </p:nvSpPr>
          <p:spPr>
            <a:xfrm>
              <a:off x="1710372" y="3852545"/>
              <a:ext cx="2423795" cy="1278890"/>
            </a:xfrm>
            <a:custGeom>
              <a:avLst/>
              <a:gdLst/>
              <a:ahLst/>
              <a:cxnLst/>
              <a:rect l="l" t="t" r="r" b="b"/>
              <a:pathLst>
                <a:path w="2423795" h="1278889">
                  <a:moveTo>
                    <a:pt x="0" y="1278889"/>
                  </a:moveTo>
                  <a:lnTo>
                    <a:pt x="2423794" y="0"/>
                  </a:lnTo>
                </a:path>
              </a:pathLst>
            </a:custGeom>
            <a:ln w="38099">
              <a:solidFill>
                <a:srgbClr val="000000"/>
              </a:solidFill>
            </a:ln>
          </p:spPr>
          <p:txBody>
            <a:bodyPr wrap="square" lIns="0" tIns="0" rIns="0" bIns="0" rtlCol="0"/>
            <a:lstStyle/>
            <a:p>
              <a:endParaRPr/>
            </a:p>
          </p:txBody>
        </p:sp>
        <p:sp>
          <p:nvSpPr>
            <p:cNvPr id="15" name="object 15"/>
            <p:cNvSpPr/>
            <p:nvPr/>
          </p:nvSpPr>
          <p:spPr>
            <a:xfrm>
              <a:off x="4090352" y="3808095"/>
              <a:ext cx="127635" cy="104139"/>
            </a:xfrm>
            <a:custGeom>
              <a:avLst/>
              <a:gdLst/>
              <a:ahLst/>
              <a:cxnLst/>
              <a:rect l="l" t="t" r="r" b="b"/>
              <a:pathLst>
                <a:path w="127635" h="104139">
                  <a:moveTo>
                    <a:pt x="127635" y="0"/>
                  </a:moveTo>
                  <a:lnTo>
                    <a:pt x="0" y="2857"/>
                  </a:lnTo>
                  <a:lnTo>
                    <a:pt x="53339" y="103822"/>
                  </a:lnTo>
                  <a:lnTo>
                    <a:pt x="127635" y="0"/>
                  </a:lnTo>
                  <a:close/>
                </a:path>
              </a:pathLst>
            </a:custGeom>
            <a:solidFill>
              <a:srgbClr val="000000"/>
            </a:solidFill>
          </p:spPr>
          <p:txBody>
            <a:bodyPr wrap="square" lIns="0" tIns="0" rIns="0" bIns="0" rtlCol="0"/>
            <a:lstStyle/>
            <a:p>
              <a:endParaRPr/>
            </a:p>
          </p:txBody>
        </p:sp>
        <p:sp>
          <p:nvSpPr>
            <p:cNvPr id="16" name="object 16"/>
            <p:cNvSpPr/>
            <p:nvPr/>
          </p:nvSpPr>
          <p:spPr>
            <a:xfrm>
              <a:off x="2556827" y="3877310"/>
              <a:ext cx="1684020" cy="1795145"/>
            </a:xfrm>
            <a:custGeom>
              <a:avLst/>
              <a:gdLst/>
              <a:ahLst/>
              <a:cxnLst/>
              <a:rect l="l" t="t" r="r" b="b"/>
              <a:pathLst>
                <a:path w="1684020" h="1795145">
                  <a:moveTo>
                    <a:pt x="0" y="1795145"/>
                  </a:moveTo>
                  <a:lnTo>
                    <a:pt x="1684020" y="0"/>
                  </a:lnTo>
                </a:path>
              </a:pathLst>
            </a:custGeom>
            <a:ln w="38100">
              <a:solidFill>
                <a:srgbClr val="000000"/>
              </a:solidFill>
            </a:ln>
          </p:spPr>
          <p:txBody>
            <a:bodyPr wrap="square" lIns="0" tIns="0" rIns="0" bIns="0" rtlCol="0"/>
            <a:lstStyle/>
            <a:p>
              <a:endParaRPr/>
            </a:p>
          </p:txBody>
        </p:sp>
        <p:sp>
          <p:nvSpPr>
            <p:cNvPr id="17" name="object 17"/>
            <p:cNvSpPr/>
            <p:nvPr/>
          </p:nvSpPr>
          <p:spPr>
            <a:xfrm>
              <a:off x="4186237" y="3808095"/>
              <a:ext cx="120014" cy="122555"/>
            </a:xfrm>
            <a:custGeom>
              <a:avLst/>
              <a:gdLst/>
              <a:ahLst/>
              <a:cxnLst/>
              <a:rect l="l" t="t" r="r" b="b"/>
              <a:pathLst>
                <a:path w="120014" h="122554">
                  <a:moveTo>
                    <a:pt x="120014" y="0"/>
                  </a:moveTo>
                  <a:lnTo>
                    <a:pt x="0" y="44132"/>
                  </a:lnTo>
                  <a:lnTo>
                    <a:pt x="83502" y="122554"/>
                  </a:lnTo>
                  <a:lnTo>
                    <a:pt x="120014" y="0"/>
                  </a:lnTo>
                  <a:close/>
                </a:path>
              </a:pathLst>
            </a:custGeom>
            <a:solidFill>
              <a:srgbClr val="000000"/>
            </a:solidFill>
          </p:spPr>
          <p:txBody>
            <a:bodyPr wrap="square" lIns="0" tIns="0" rIns="0" bIns="0" rtlCol="0"/>
            <a:lstStyle/>
            <a:p>
              <a:endParaRPr/>
            </a:p>
          </p:txBody>
        </p:sp>
        <p:sp>
          <p:nvSpPr>
            <p:cNvPr id="18" name="object 18"/>
            <p:cNvSpPr/>
            <p:nvPr/>
          </p:nvSpPr>
          <p:spPr>
            <a:xfrm>
              <a:off x="4427855" y="3883025"/>
              <a:ext cx="1207770" cy="1546225"/>
            </a:xfrm>
            <a:custGeom>
              <a:avLst/>
              <a:gdLst/>
              <a:ahLst/>
              <a:cxnLst/>
              <a:rect l="l" t="t" r="r" b="b"/>
              <a:pathLst>
                <a:path w="1207770" h="1546225">
                  <a:moveTo>
                    <a:pt x="1207452" y="1546225"/>
                  </a:moveTo>
                  <a:lnTo>
                    <a:pt x="0" y="0"/>
                  </a:lnTo>
                </a:path>
              </a:pathLst>
            </a:custGeom>
            <a:ln w="38100">
              <a:solidFill>
                <a:srgbClr val="000000"/>
              </a:solidFill>
            </a:ln>
          </p:spPr>
          <p:txBody>
            <a:bodyPr wrap="square" lIns="0" tIns="0" rIns="0" bIns="0" rtlCol="0"/>
            <a:lstStyle/>
            <a:p>
              <a:endParaRPr/>
            </a:p>
          </p:txBody>
        </p:sp>
        <p:sp>
          <p:nvSpPr>
            <p:cNvPr id="19" name="object 19"/>
            <p:cNvSpPr/>
            <p:nvPr/>
          </p:nvSpPr>
          <p:spPr>
            <a:xfrm>
              <a:off x="4369117" y="3808095"/>
              <a:ext cx="115570" cy="125730"/>
            </a:xfrm>
            <a:custGeom>
              <a:avLst/>
              <a:gdLst/>
              <a:ahLst/>
              <a:cxnLst/>
              <a:rect l="l" t="t" r="r" b="b"/>
              <a:pathLst>
                <a:path w="115570" h="125729">
                  <a:moveTo>
                    <a:pt x="0" y="0"/>
                  </a:moveTo>
                  <a:lnTo>
                    <a:pt x="25400" y="125412"/>
                  </a:lnTo>
                  <a:lnTo>
                    <a:pt x="115252" y="54927"/>
                  </a:lnTo>
                  <a:lnTo>
                    <a:pt x="0" y="0"/>
                  </a:lnTo>
                  <a:close/>
                </a:path>
              </a:pathLst>
            </a:custGeom>
            <a:solidFill>
              <a:srgbClr val="000000"/>
            </a:solidFill>
          </p:spPr>
          <p:txBody>
            <a:bodyPr wrap="square" lIns="0" tIns="0" rIns="0" bIns="0" rtlCol="0"/>
            <a:lstStyle/>
            <a:p>
              <a:endParaRPr/>
            </a:p>
          </p:txBody>
        </p:sp>
      </p:grpSp>
      <p:sp>
        <p:nvSpPr>
          <p:cNvPr id="20" name="object 20"/>
          <p:cNvSpPr txBox="1">
            <a:spLocks noGrp="1"/>
          </p:cNvSpPr>
          <p:nvPr>
            <p:ph type="title"/>
          </p:nvPr>
        </p:nvSpPr>
        <p:spPr>
          <a:xfrm>
            <a:off x="2280285" y="702627"/>
            <a:ext cx="4288790" cy="330200"/>
          </a:xfrm>
          <a:prstGeom prst="rect">
            <a:avLst/>
          </a:prstGeom>
        </p:spPr>
        <p:txBody>
          <a:bodyPr vert="horz" wrap="square" lIns="0" tIns="12700" rIns="0" bIns="0" rtlCol="0">
            <a:spAutoFit/>
          </a:bodyPr>
          <a:lstStyle/>
          <a:p>
            <a:pPr marL="12700">
              <a:lnSpc>
                <a:spcPct val="100000"/>
              </a:lnSpc>
              <a:spcBef>
                <a:spcPts val="100"/>
              </a:spcBef>
            </a:pPr>
            <a:r>
              <a:rPr sz="2000" spc="100" dirty="0"/>
              <a:t>Πακέτο</a:t>
            </a:r>
            <a:r>
              <a:rPr sz="2000" spc="50" dirty="0"/>
              <a:t> </a:t>
            </a:r>
            <a:r>
              <a:rPr sz="2000" spc="90" dirty="0"/>
              <a:t>δεδομένων</a:t>
            </a:r>
            <a:r>
              <a:rPr sz="2000" spc="50" dirty="0"/>
              <a:t> </a:t>
            </a:r>
            <a:r>
              <a:rPr sz="2000" spc="130" dirty="0"/>
              <a:t>DNS</a:t>
            </a:r>
            <a:r>
              <a:rPr sz="2000" spc="45" dirty="0"/>
              <a:t> </a:t>
            </a:r>
            <a:r>
              <a:rPr sz="2000" spc="95" dirty="0"/>
              <a:t>στο</a:t>
            </a:r>
            <a:r>
              <a:rPr sz="2000" spc="45" dirty="0"/>
              <a:t> </a:t>
            </a:r>
            <a:r>
              <a:rPr sz="2000" spc="75" dirty="0"/>
              <a:t>καλώδιο</a:t>
            </a:r>
            <a:endParaRPr sz="2000"/>
          </a:p>
        </p:txBody>
      </p:sp>
      <p:sp>
        <p:nvSpPr>
          <p:cNvPr id="21" name="object 21"/>
          <p:cNvSpPr txBox="1"/>
          <p:nvPr/>
        </p:nvSpPr>
        <p:spPr>
          <a:xfrm>
            <a:off x="423544" y="3033712"/>
            <a:ext cx="797560" cy="191591"/>
          </a:xfrm>
          <a:prstGeom prst="rect">
            <a:avLst/>
          </a:prstGeom>
        </p:spPr>
        <p:txBody>
          <a:bodyPr vert="horz" wrap="square" lIns="0" tIns="9525" rIns="0" bIns="0" rtlCol="0">
            <a:spAutoFit/>
          </a:bodyPr>
          <a:lstStyle/>
          <a:p>
            <a:pPr marL="12700" marR="5080">
              <a:lnSpc>
                <a:spcPct val="101699"/>
              </a:lnSpc>
              <a:spcBef>
                <a:spcPts val="75"/>
              </a:spcBef>
            </a:pPr>
            <a:r>
              <a:rPr sz="1200" b="1" spc="45" dirty="0">
                <a:latin typeface="Calibri"/>
                <a:cs typeface="Calibri"/>
              </a:rPr>
              <a:t>16-bit </a:t>
            </a:r>
            <a:r>
              <a:rPr sz="1200" b="1" spc="35" dirty="0">
                <a:latin typeface="Calibri"/>
                <a:cs typeface="Calibri"/>
              </a:rPr>
              <a:t>ID</a:t>
            </a:r>
            <a:endParaRPr sz="1200" dirty="0">
              <a:latin typeface="Calibri"/>
              <a:cs typeface="Calibri"/>
            </a:endParaRPr>
          </a:p>
        </p:txBody>
      </p:sp>
      <p:sp>
        <p:nvSpPr>
          <p:cNvPr id="22" name="object 22"/>
          <p:cNvSpPr txBox="1"/>
          <p:nvPr/>
        </p:nvSpPr>
        <p:spPr>
          <a:xfrm>
            <a:off x="5706109" y="2492692"/>
            <a:ext cx="2216785" cy="570865"/>
          </a:xfrm>
          <a:prstGeom prst="rect">
            <a:avLst/>
          </a:prstGeom>
        </p:spPr>
        <p:txBody>
          <a:bodyPr vert="horz" wrap="square" lIns="0" tIns="12700" rIns="0" bIns="0" rtlCol="0">
            <a:spAutoFit/>
          </a:bodyPr>
          <a:lstStyle/>
          <a:p>
            <a:pPr marL="12700">
              <a:lnSpc>
                <a:spcPct val="100000"/>
              </a:lnSpc>
              <a:spcBef>
                <a:spcPts val="100"/>
              </a:spcBef>
            </a:pPr>
            <a:r>
              <a:rPr sz="1200" b="1" spc="85" dirty="0">
                <a:latin typeface="Calibri"/>
                <a:cs typeface="Calibri"/>
              </a:rPr>
              <a:t>1-dυαδικό</a:t>
            </a:r>
            <a:r>
              <a:rPr sz="1200" b="1" spc="15" dirty="0">
                <a:latin typeface="Calibri"/>
                <a:cs typeface="Calibri"/>
              </a:rPr>
              <a:t> </a:t>
            </a:r>
            <a:r>
              <a:rPr sz="1200" b="1" spc="90" dirty="0">
                <a:latin typeface="Calibri"/>
                <a:cs typeface="Calibri"/>
              </a:rPr>
              <a:t>ψηφίο,</a:t>
            </a:r>
            <a:r>
              <a:rPr sz="1200" b="1" spc="20" dirty="0">
                <a:latin typeface="Calibri"/>
                <a:cs typeface="Calibri"/>
              </a:rPr>
              <a:t> </a:t>
            </a:r>
            <a:r>
              <a:rPr sz="1200" b="1" spc="75" dirty="0">
                <a:latin typeface="Calibri"/>
                <a:cs typeface="Calibri"/>
              </a:rPr>
              <a:t>0-Query,</a:t>
            </a:r>
            <a:r>
              <a:rPr sz="1200" b="1" spc="25" dirty="0">
                <a:latin typeface="Calibri"/>
                <a:cs typeface="Calibri"/>
              </a:rPr>
              <a:t> </a:t>
            </a:r>
            <a:r>
              <a:rPr sz="1200" b="1" spc="70" dirty="0">
                <a:latin typeface="Calibri"/>
                <a:cs typeface="Calibri"/>
              </a:rPr>
              <a:t>1-</a:t>
            </a:r>
            <a:endParaRPr sz="1200">
              <a:latin typeface="Calibri"/>
              <a:cs typeface="Calibri"/>
            </a:endParaRPr>
          </a:p>
          <a:p>
            <a:pPr>
              <a:lnSpc>
                <a:spcPct val="100000"/>
              </a:lnSpc>
              <a:spcBef>
                <a:spcPts val="10"/>
              </a:spcBef>
            </a:pPr>
            <a:endParaRPr sz="1150">
              <a:latin typeface="Calibri"/>
              <a:cs typeface="Calibri"/>
            </a:endParaRPr>
          </a:p>
          <a:p>
            <a:pPr marL="378460">
              <a:lnSpc>
                <a:spcPct val="100000"/>
              </a:lnSpc>
            </a:pPr>
            <a:r>
              <a:rPr sz="1200" b="1" spc="80" dirty="0">
                <a:latin typeface="Calibri"/>
                <a:cs typeface="Calibri"/>
              </a:rPr>
              <a:t>0-</a:t>
            </a:r>
            <a:endParaRPr sz="1200">
              <a:latin typeface="Calibri"/>
              <a:cs typeface="Calibri"/>
            </a:endParaRPr>
          </a:p>
        </p:txBody>
      </p:sp>
      <p:sp>
        <p:nvSpPr>
          <p:cNvPr id="23" name="object 23"/>
          <p:cNvSpPr txBox="1"/>
          <p:nvPr/>
        </p:nvSpPr>
        <p:spPr>
          <a:xfrm>
            <a:off x="227330" y="4046219"/>
            <a:ext cx="1518285" cy="208279"/>
          </a:xfrm>
          <a:prstGeom prst="rect">
            <a:avLst/>
          </a:prstGeom>
        </p:spPr>
        <p:txBody>
          <a:bodyPr vert="horz" wrap="square" lIns="0" tIns="12700" rIns="0" bIns="0" rtlCol="0">
            <a:spAutoFit/>
          </a:bodyPr>
          <a:lstStyle/>
          <a:p>
            <a:pPr marL="12700">
              <a:lnSpc>
                <a:spcPct val="100000"/>
              </a:lnSpc>
              <a:spcBef>
                <a:spcPts val="100"/>
              </a:spcBef>
            </a:pPr>
            <a:r>
              <a:rPr sz="1200" b="1" spc="60" dirty="0">
                <a:latin typeface="Calibri"/>
                <a:cs typeface="Calibri"/>
              </a:rPr>
              <a:t>1</a:t>
            </a:r>
            <a:r>
              <a:rPr sz="1200" b="1" spc="10" dirty="0">
                <a:latin typeface="Calibri"/>
                <a:cs typeface="Calibri"/>
              </a:rPr>
              <a:t> </a:t>
            </a:r>
            <a:r>
              <a:rPr sz="1200" b="1" spc="50" dirty="0">
                <a:latin typeface="Calibri"/>
                <a:cs typeface="Calibri"/>
              </a:rPr>
              <a:t>για</a:t>
            </a:r>
            <a:r>
              <a:rPr sz="1200" b="1" spc="10" dirty="0">
                <a:latin typeface="Calibri"/>
                <a:cs typeface="Calibri"/>
              </a:rPr>
              <a:t> </a:t>
            </a:r>
            <a:r>
              <a:rPr sz="1200" b="1" spc="50" dirty="0">
                <a:latin typeface="Calibri"/>
                <a:cs typeface="Calibri"/>
              </a:rPr>
              <a:t>το</a:t>
            </a:r>
            <a:r>
              <a:rPr sz="1200" b="1" spc="-10" dirty="0">
                <a:latin typeface="Calibri"/>
                <a:cs typeface="Calibri"/>
              </a:rPr>
              <a:t> </a:t>
            </a:r>
            <a:r>
              <a:rPr sz="1200" b="1" spc="35" dirty="0">
                <a:latin typeface="Calibri"/>
                <a:cs typeface="Calibri"/>
              </a:rPr>
              <a:t>Authoritative</a:t>
            </a:r>
            <a:endParaRPr sz="1200" dirty="0">
              <a:latin typeface="Calibri"/>
              <a:cs typeface="Calibri"/>
            </a:endParaRPr>
          </a:p>
        </p:txBody>
      </p:sp>
      <p:sp>
        <p:nvSpPr>
          <p:cNvPr id="24" name="object 24"/>
          <p:cNvSpPr txBox="1"/>
          <p:nvPr/>
        </p:nvSpPr>
        <p:spPr>
          <a:xfrm>
            <a:off x="482122" y="4773015"/>
            <a:ext cx="1120140" cy="197490"/>
          </a:xfrm>
          <a:prstGeom prst="rect">
            <a:avLst/>
          </a:prstGeom>
        </p:spPr>
        <p:txBody>
          <a:bodyPr vert="horz" wrap="square" lIns="0" tIns="12700" rIns="0" bIns="0" rtlCol="0">
            <a:spAutoFit/>
          </a:bodyPr>
          <a:lstStyle/>
          <a:p>
            <a:pPr marL="12700">
              <a:lnSpc>
                <a:spcPct val="100000"/>
              </a:lnSpc>
              <a:spcBef>
                <a:spcPts val="100"/>
              </a:spcBef>
            </a:pPr>
            <a:r>
              <a:rPr sz="1200" b="1" spc="55" dirty="0">
                <a:latin typeface="Calibri"/>
                <a:cs typeface="Calibri"/>
              </a:rPr>
              <a:t>Απα</a:t>
            </a:r>
            <a:r>
              <a:rPr sz="1200" b="1" spc="45" dirty="0" err="1">
                <a:latin typeface="Calibri"/>
                <a:cs typeface="Calibri"/>
              </a:rPr>
              <a:t>ν</a:t>
            </a:r>
            <a:r>
              <a:rPr sz="1200" b="1" spc="30" dirty="0" err="1">
                <a:latin typeface="Calibri"/>
                <a:cs typeface="Calibri"/>
              </a:rPr>
              <a:t>τ</a:t>
            </a:r>
            <a:r>
              <a:rPr sz="1200" b="1" spc="50" dirty="0" err="1">
                <a:latin typeface="Calibri"/>
                <a:cs typeface="Calibri"/>
              </a:rPr>
              <a:t>ή</a:t>
            </a:r>
            <a:r>
              <a:rPr sz="1200" b="1" spc="55" dirty="0" err="1">
                <a:latin typeface="Calibri"/>
                <a:cs typeface="Calibri"/>
              </a:rPr>
              <a:t>σ</a:t>
            </a:r>
            <a:r>
              <a:rPr sz="1200" b="1" spc="30" dirty="0" err="1">
                <a:latin typeface="Calibri"/>
                <a:cs typeface="Calibri"/>
              </a:rPr>
              <a:t>τ</a:t>
            </a:r>
            <a:r>
              <a:rPr sz="1200" b="1" spc="40" dirty="0" err="1">
                <a:latin typeface="Calibri"/>
                <a:cs typeface="Calibri"/>
              </a:rPr>
              <a:t>ε</a:t>
            </a:r>
            <a:r>
              <a:rPr lang="en-US" sz="1200" b="1" spc="40" dirty="0">
                <a:latin typeface="Calibri"/>
                <a:cs typeface="Calibri"/>
              </a:rPr>
              <a:t> 0</a:t>
            </a:r>
            <a:endParaRPr sz="1200" dirty="0">
              <a:latin typeface="Calibri"/>
              <a:cs typeface="Calibri"/>
            </a:endParaRPr>
          </a:p>
        </p:txBody>
      </p:sp>
      <p:sp>
        <p:nvSpPr>
          <p:cNvPr id="25" name="object 25"/>
          <p:cNvSpPr txBox="1"/>
          <p:nvPr/>
        </p:nvSpPr>
        <p:spPr>
          <a:xfrm>
            <a:off x="420496" y="4976092"/>
            <a:ext cx="1351915" cy="480059"/>
          </a:xfrm>
          <a:prstGeom prst="rect">
            <a:avLst/>
          </a:prstGeom>
        </p:spPr>
        <p:txBody>
          <a:bodyPr vert="horz" wrap="square" lIns="0" tIns="57150" rIns="0" bIns="0" rtlCol="0">
            <a:spAutoFit/>
          </a:bodyPr>
          <a:lstStyle/>
          <a:p>
            <a:pPr marL="12700">
              <a:lnSpc>
                <a:spcPct val="100000"/>
              </a:lnSpc>
              <a:spcBef>
                <a:spcPts val="450"/>
              </a:spcBef>
            </a:pPr>
            <a:r>
              <a:rPr sz="1200" b="1" spc="75" dirty="0" err="1">
                <a:latin typeface="Calibri"/>
                <a:cs typeface="Calibri"/>
              </a:rPr>
              <a:t>δι</a:t>
            </a:r>
            <a:r>
              <a:rPr sz="1200" b="1" spc="75" dirty="0">
                <a:latin typeface="Calibri"/>
                <a:cs typeface="Calibri"/>
              </a:rPr>
              <a:t>αφορετικά</a:t>
            </a:r>
            <a:endParaRPr sz="1200" dirty="0">
              <a:latin typeface="Calibri"/>
              <a:cs typeface="Calibri"/>
            </a:endParaRPr>
          </a:p>
          <a:p>
            <a:pPr marL="50800">
              <a:lnSpc>
                <a:spcPct val="100000"/>
              </a:lnSpc>
              <a:spcBef>
                <a:spcPts val="350"/>
              </a:spcBef>
            </a:pPr>
            <a:r>
              <a:rPr sz="1200" b="1" spc="60" dirty="0">
                <a:latin typeface="Calibri"/>
                <a:cs typeface="Calibri"/>
              </a:rPr>
              <a:t>1</a:t>
            </a:r>
            <a:r>
              <a:rPr sz="1200" b="1" spc="-10" dirty="0">
                <a:latin typeface="Calibri"/>
                <a:cs typeface="Calibri"/>
              </a:rPr>
              <a:t> </a:t>
            </a:r>
            <a:r>
              <a:rPr sz="1200" b="1" spc="50" dirty="0" err="1">
                <a:latin typeface="Calibri"/>
                <a:cs typeface="Calibri"/>
              </a:rPr>
              <a:t>γι</a:t>
            </a:r>
            <a:r>
              <a:rPr sz="1200" b="1" spc="50" dirty="0">
                <a:latin typeface="Calibri"/>
                <a:cs typeface="Calibri"/>
              </a:rPr>
              <a:t>α</a:t>
            </a:r>
            <a:r>
              <a:rPr sz="1200" b="1" spc="-5" dirty="0">
                <a:latin typeface="Calibri"/>
                <a:cs typeface="Calibri"/>
              </a:rPr>
              <a:t> </a:t>
            </a:r>
            <a:r>
              <a:rPr lang="el-GR" sz="1200" b="1" spc="45" dirty="0">
                <a:latin typeface="Calibri"/>
                <a:cs typeface="Calibri"/>
              </a:rPr>
              <a:t>αποκοπή</a:t>
            </a:r>
            <a:endParaRPr sz="1200" dirty="0">
              <a:latin typeface="Calibri"/>
              <a:cs typeface="Calibri"/>
            </a:endParaRPr>
          </a:p>
        </p:txBody>
      </p:sp>
      <p:sp>
        <p:nvSpPr>
          <p:cNvPr id="26" name="object 26"/>
          <p:cNvSpPr txBox="1"/>
          <p:nvPr/>
        </p:nvSpPr>
        <p:spPr>
          <a:xfrm>
            <a:off x="1221104" y="5853029"/>
            <a:ext cx="764540" cy="208279"/>
          </a:xfrm>
          <a:prstGeom prst="rect">
            <a:avLst/>
          </a:prstGeom>
        </p:spPr>
        <p:txBody>
          <a:bodyPr vert="horz" wrap="square" lIns="0" tIns="12700" rIns="0" bIns="0" rtlCol="0">
            <a:spAutoFit/>
          </a:bodyPr>
          <a:lstStyle/>
          <a:p>
            <a:pPr marL="12700">
              <a:lnSpc>
                <a:spcPct val="100000"/>
              </a:lnSpc>
              <a:spcBef>
                <a:spcPts val="100"/>
              </a:spcBef>
            </a:pPr>
            <a:r>
              <a:rPr sz="1200" b="1" spc="95" dirty="0">
                <a:latin typeface="Calibri"/>
                <a:cs typeface="Calibri"/>
              </a:rPr>
              <a:t>απ</a:t>
            </a:r>
            <a:r>
              <a:rPr sz="1200" b="1" spc="90" dirty="0">
                <a:latin typeface="Calibri"/>
                <a:cs typeface="Calibri"/>
              </a:rPr>
              <a:t>ά</a:t>
            </a:r>
            <a:r>
              <a:rPr sz="1200" b="1" spc="70" dirty="0">
                <a:latin typeface="Calibri"/>
                <a:cs typeface="Calibri"/>
              </a:rPr>
              <a:t>ν</a:t>
            </a:r>
            <a:r>
              <a:rPr sz="1200" b="1" spc="60" dirty="0">
                <a:latin typeface="Calibri"/>
                <a:cs typeface="Calibri"/>
              </a:rPr>
              <a:t>τ</a:t>
            </a:r>
            <a:r>
              <a:rPr sz="1200" b="1" spc="80" dirty="0">
                <a:latin typeface="Calibri"/>
                <a:cs typeface="Calibri"/>
              </a:rPr>
              <a:t>η</a:t>
            </a:r>
            <a:r>
              <a:rPr sz="1200" b="1" spc="85" dirty="0">
                <a:latin typeface="Calibri"/>
                <a:cs typeface="Calibri"/>
              </a:rPr>
              <a:t>σ</a:t>
            </a:r>
            <a:r>
              <a:rPr sz="1200" b="1" spc="95" dirty="0">
                <a:latin typeface="Calibri"/>
                <a:cs typeface="Calibri"/>
              </a:rPr>
              <a:t>η</a:t>
            </a:r>
            <a:endParaRPr sz="1200" dirty="0">
              <a:latin typeface="Calibri"/>
              <a:cs typeface="Calibri"/>
            </a:endParaRPr>
          </a:p>
        </p:txBody>
      </p:sp>
      <p:sp>
        <p:nvSpPr>
          <p:cNvPr id="27" name="object 27"/>
          <p:cNvSpPr txBox="1"/>
          <p:nvPr/>
        </p:nvSpPr>
        <p:spPr>
          <a:xfrm>
            <a:off x="1981199" y="5741670"/>
            <a:ext cx="798830" cy="612091"/>
          </a:xfrm>
          <a:prstGeom prst="rect">
            <a:avLst/>
          </a:prstGeom>
        </p:spPr>
        <p:txBody>
          <a:bodyPr vert="horz" wrap="square" lIns="0" tIns="12700" rIns="0" bIns="0" rtlCol="0">
            <a:spAutoFit/>
          </a:bodyPr>
          <a:lstStyle/>
          <a:p>
            <a:pPr marL="12700" marR="5080">
              <a:lnSpc>
                <a:spcPct val="109700"/>
              </a:lnSpc>
              <a:spcBef>
                <a:spcPts val="100"/>
              </a:spcBef>
            </a:pPr>
            <a:r>
              <a:rPr sz="1200" b="1" spc="90" dirty="0">
                <a:solidFill>
                  <a:srgbClr val="FF0000"/>
                </a:solidFill>
                <a:latin typeface="Calibri"/>
                <a:cs typeface="Calibri"/>
              </a:rPr>
              <a:t>1 </a:t>
            </a:r>
            <a:r>
              <a:rPr sz="1200" b="1" spc="70" dirty="0">
                <a:solidFill>
                  <a:srgbClr val="FF0000"/>
                </a:solidFill>
                <a:latin typeface="Calibri"/>
                <a:cs typeface="Calibri"/>
              </a:rPr>
              <a:t>για </a:t>
            </a:r>
            <a:r>
              <a:rPr sz="1200" b="1" spc="75" dirty="0">
                <a:solidFill>
                  <a:srgbClr val="FF0000"/>
                </a:solidFill>
                <a:latin typeface="Calibri"/>
                <a:cs typeface="Calibri"/>
              </a:rPr>
              <a:t>την </a:t>
            </a:r>
            <a:r>
              <a:rPr sz="1200" b="1" spc="80" dirty="0">
                <a:solidFill>
                  <a:srgbClr val="FF0000"/>
                </a:solidFill>
                <a:latin typeface="Calibri"/>
                <a:cs typeface="Calibri"/>
              </a:rPr>
              <a:t> </a:t>
            </a:r>
            <a:r>
              <a:rPr sz="1200" b="1" spc="70" dirty="0">
                <a:solidFill>
                  <a:srgbClr val="FF0000"/>
                </a:solidFill>
                <a:latin typeface="Calibri"/>
                <a:cs typeface="Calibri"/>
              </a:rPr>
              <a:t>ε</a:t>
            </a:r>
            <a:r>
              <a:rPr sz="1200" b="1" spc="95" dirty="0">
                <a:solidFill>
                  <a:srgbClr val="FF0000"/>
                </a:solidFill>
                <a:latin typeface="Calibri"/>
                <a:cs typeface="Calibri"/>
              </a:rPr>
              <a:t>π</a:t>
            </a:r>
            <a:r>
              <a:rPr sz="1200" b="1" spc="35" dirty="0">
                <a:solidFill>
                  <a:srgbClr val="FF0000"/>
                </a:solidFill>
                <a:latin typeface="Calibri"/>
                <a:cs typeface="Calibri"/>
              </a:rPr>
              <a:t>ι</a:t>
            </a:r>
            <a:r>
              <a:rPr sz="1200" b="1" spc="85" dirty="0">
                <a:solidFill>
                  <a:srgbClr val="FF0000"/>
                </a:solidFill>
                <a:latin typeface="Calibri"/>
                <a:cs typeface="Calibri"/>
              </a:rPr>
              <a:t>θ</a:t>
            </a:r>
            <a:r>
              <a:rPr sz="1200" b="1" spc="80" dirty="0">
                <a:solidFill>
                  <a:srgbClr val="FF0000"/>
                </a:solidFill>
                <a:latin typeface="Calibri"/>
                <a:cs typeface="Calibri"/>
              </a:rPr>
              <a:t>υ</a:t>
            </a:r>
            <a:r>
              <a:rPr sz="1200" b="1" spc="90" dirty="0">
                <a:solidFill>
                  <a:srgbClr val="FF0000"/>
                </a:solidFill>
                <a:latin typeface="Calibri"/>
                <a:cs typeface="Calibri"/>
              </a:rPr>
              <a:t>μ</a:t>
            </a:r>
            <a:r>
              <a:rPr sz="1200" b="1" spc="80" dirty="0">
                <a:solidFill>
                  <a:srgbClr val="FF0000"/>
                </a:solidFill>
                <a:latin typeface="Calibri"/>
                <a:cs typeface="Calibri"/>
              </a:rPr>
              <a:t>η</a:t>
            </a:r>
            <a:r>
              <a:rPr sz="1200" b="1" spc="60" dirty="0">
                <a:solidFill>
                  <a:srgbClr val="FF0000"/>
                </a:solidFill>
                <a:latin typeface="Calibri"/>
                <a:cs typeface="Calibri"/>
              </a:rPr>
              <a:t>τ</a:t>
            </a:r>
            <a:r>
              <a:rPr sz="1200" b="1" spc="95" dirty="0">
                <a:solidFill>
                  <a:srgbClr val="FF0000"/>
                </a:solidFill>
                <a:latin typeface="Calibri"/>
                <a:cs typeface="Calibri"/>
              </a:rPr>
              <a:t>ή</a:t>
            </a:r>
            <a:r>
              <a:rPr lang="en-US" sz="1200" b="1" spc="95" dirty="0">
                <a:solidFill>
                  <a:srgbClr val="FF0000"/>
                </a:solidFill>
                <a:latin typeface="Calibri"/>
                <a:cs typeface="Calibri"/>
              </a:rPr>
              <a:t> </a:t>
            </a:r>
            <a:r>
              <a:rPr lang="el-GR" sz="1200" b="1" spc="95" dirty="0">
                <a:solidFill>
                  <a:srgbClr val="FF0000"/>
                </a:solidFill>
                <a:latin typeface="Calibri"/>
                <a:cs typeface="Calibri"/>
              </a:rPr>
              <a:t>αναδρομή </a:t>
            </a:r>
            <a:endParaRPr sz="1200" dirty="0">
              <a:latin typeface="Calibri"/>
              <a:cs typeface="Calibri"/>
            </a:endParaRPr>
          </a:p>
        </p:txBody>
      </p:sp>
      <p:sp>
        <p:nvSpPr>
          <p:cNvPr id="28" name="object 28"/>
          <p:cNvSpPr txBox="1"/>
          <p:nvPr/>
        </p:nvSpPr>
        <p:spPr>
          <a:xfrm>
            <a:off x="6733539" y="4340817"/>
            <a:ext cx="2447925" cy="205826"/>
          </a:xfrm>
          <a:prstGeom prst="rect">
            <a:avLst/>
          </a:prstGeom>
        </p:spPr>
        <p:txBody>
          <a:bodyPr vert="horz" wrap="square" lIns="0" tIns="12700" rIns="0" bIns="0" rtlCol="0">
            <a:spAutoFit/>
          </a:bodyPr>
          <a:lstStyle/>
          <a:p>
            <a:pPr algn="just">
              <a:lnSpc>
                <a:spcPct val="109700"/>
              </a:lnSpc>
              <a:spcBef>
                <a:spcPts val="100"/>
              </a:spcBef>
            </a:pPr>
            <a:r>
              <a:rPr lang="en-US" sz="1200" b="1" spc="60" dirty="0">
                <a:solidFill>
                  <a:srgbClr val="FF0000"/>
                </a:solidFill>
                <a:latin typeface="Calibri"/>
                <a:cs typeface="Calibri"/>
              </a:rPr>
              <a:t>Response code</a:t>
            </a:r>
            <a:endParaRPr sz="1200" dirty="0">
              <a:latin typeface="Calibri"/>
              <a:cs typeface="Calibri"/>
            </a:endParaRPr>
          </a:p>
        </p:txBody>
      </p:sp>
      <p:sp>
        <p:nvSpPr>
          <p:cNvPr id="32" name="object 27">
            <a:extLst>
              <a:ext uri="{FF2B5EF4-FFF2-40B4-BE49-F238E27FC236}">
                <a16:creationId xmlns:a16="http://schemas.microsoft.com/office/drawing/2014/main" id="{3099B809-2A3C-A0C8-324B-C2F95BEDD806}"/>
              </a:ext>
            </a:extLst>
          </p:cNvPr>
          <p:cNvSpPr txBox="1"/>
          <p:nvPr/>
        </p:nvSpPr>
        <p:spPr>
          <a:xfrm>
            <a:off x="5592762" y="5523572"/>
            <a:ext cx="798830" cy="612091"/>
          </a:xfrm>
          <a:prstGeom prst="rect">
            <a:avLst/>
          </a:prstGeom>
        </p:spPr>
        <p:txBody>
          <a:bodyPr vert="horz" wrap="square" lIns="0" tIns="12700" rIns="0" bIns="0" rtlCol="0">
            <a:spAutoFit/>
          </a:bodyPr>
          <a:lstStyle/>
          <a:p>
            <a:pPr marL="12700" marR="5080">
              <a:lnSpc>
                <a:spcPct val="109700"/>
              </a:lnSpc>
              <a:spcBef>
                <a:spcPts val="100"/>
              </a:spcBef>
            </a:pPr>
            <a:r>
              <a:rPr sz="1200" b="1" spc="90" dirty="0">
                <a:solidFill>
                  <a:srgbClr val="FF0000"/>
                </a:solidFill>
                <a:latin typeface="Calibri"/>
                <a:cs typeface="Calibri"/>
              </a:rPr>
              <a:t>1 </a:t>
            </a:r>
            <a:r>
              <a:rPr sz="1200" b="1" spc="70" dirty="0">
                <a:solidFill>
                  <a:srgbClr val="FF0000"/>
                </a:solidFill>
                <a:latin typeface="Calibri"/>
                <a:cs typeface="Calibri"/>
              </a:rPr>
              <a:t>για </a:t>
            </a:r>
            <a:r>
              <a:rPr sz="1200" b="1" spc="75" dirty="0">
                <a:solidFill>
                  <a:srgbClr val="FF0000"/>
                </a:solidFill>
                <a:latin typeface="Calibri"/>
                <a:cs typeface="Calibri"/>
              </a:rPr>
              <a:t>την </a:t>
            </a:r>
            <a:r>
              <a:rPr sz="1200" b="1" spc="80" dirty="0">
                <a:solidFill>
                  <a:srgbClr val="FF0000"/>
                </a:solidFill>
                <a:latin typeface="Calibri"/>
                <a:cs typeface="Calibri"/>
              </a:rPr>
              <a:t> </a:t>
            </a:r>
            <a:r>
              <a:rPr lang="el-GR" sz="1200" b="1" spc="70" dirty="0">
                <a:solidFill>
                  <a:srgbClr val="FF0000"/>
                </a:solidFill>
                <a:latin typeface="Calibri"/>
                <a:cs typeface="Calibri"/>
              </a:rPr>
              <a:t>Διαθέσιμη</a:t>
            </a:r>
            <a:r>
              <a:rPr lang="en-US" sz="1200" b="1" spc="95" dirty="0">
                <a:solidFill>
                  <a:srgbClr val="FF0000"/>
                </a:solidFill>
                <a:latin typeface="Calibri"/>
                <a:cs typeface="Calibri"/>
              </a:rPr>
              <a:t> </a:t>
            </a:r>
            <a:r>
              <a:rPr lang="el-GR" sz="1200" b="1" spc="95" dirty="0">
                <a:solidFill>
                  <a:srgbClr val="FF0000"/>
                </a:solidFill>
                <a:latin typeface="Calibri"/>
                <a:cs typeface="Calibri"/>
              </a:rPr>
              <a:t>αναδρομή </a:t>
            </a:r>
            <a:endParaRPr sz="1200" dirty="0">
              <a:latin typeface="Calibri"/>
              <a:cs typeface="Calibri"/>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31239" y="608329"/>
            <a:ext cx="5361940" cy="45974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FFFF"/>
                </a:solidFill>
              </a:rPr>
              <a:t>Επιλεκτικοί</a:t>
            </a:r>
            <a:r>
              <a:rPr spc="-15" dirty="0">
                <a:solidFill>
                  <a:srgbClr val="FFFFFF"/>
                </a:solidFill>
              </a:rPr>
              <a:t> </a:t>
            </a:r>
            <a:r>
              <a:rPr spc="-10" dirty="0">
                <a:solidFill>
                  <a:srgbClr val="FFFFFF"/>
                </a:solidFill>
              </a:rPr>
              <a:t>τύποι</a:t>
            </a:r>
            <a:r>
              <a:rPr spc="-25" dirty="0">
                <a:solidFill>
                  <a:srgbClr val="FFFFFF"/>
                </a:solidFill>
              </a:rPr>
              <a:t> </a:t>
            </a:r>
            <a:r>
              <a:rPr spc="-5" dirty="0">
                <a:solidFill>
                  <a:srgbClr val="FFFFFF"/>
                </a:solidFill>
              </a:rPr>
              <a:t>καταγραφών</a:t>
            </a:r>
            <a:r>
              <a:rPr spc="-25" dirty="0">
                <a:solidFill>
                  <a:srgbClr val="FFFFFF"/>
                </a:solidFill>
              </a:rPr>
              <a:t> </a:t>
            </a:r>
            <a:r>
              <a:rPr spc="-5" dirty="0">
                <a:solidFill>
                  <a:srgbClr val="FFFFFF"/>
                </a:solidFill>
              </a:rPr>
              <a:t>DNS</a:t>
            </a:r>
          </a:p>
        </p:txBody>
      </p:sp>
      <p:sp>
        <p:nvSpPr>
          <p:cNvPr id="4" name="object 4"/>
          <p:cNvSpPr txBox="1"/>
          <p:nvPr/>
        </p:nvSpPr>
        <p:spPr>
          <a:xfrm>
            <a:off x="1109980" y="1229904"/>
            <a:ext cx="7309484" cy="3910329"/>
          </a:xfrm>
          <a:prstGeom prst="rect">
            <a:avLst/>
          </a:prstGeom>
        </p:spPr>
        <p:txBody>
          <a:bodyPr vert="horz" wrap="square" lIns="0" tIns="70485" rIns="0" bIns="0" rtlCol="0">
            <a:spAutoFit/>
          </a:bodyPr>
          <a:lstStyle/>
          <a:p>
            <a:pPr marL="286385" indent="-273685">
              <a:lnSpc>
                <a:spcPct val="100000"/>
              </a:lnSpc>
              <a:spcBef>
                <a:spcPts val="555"/>
              </a:spcBef>
              <a:buClr>
                <a:srgbClr val="FFBA00"/>
              </a:buClr>
              <a:buSzPct val="127272"/>
              <a:buFont typeface="Courier New"/>
              <a:buChar char="o"/>
              <a:tabLst>
                <a:tab pos="285750" algn="l"/>
                <a:tab pos="286385" algn="l"/>
              </a:tabLst>
            </a:pPr>
            <a:r>
              <a:rPr sz="1100" spc="105" dirty="0">
                <a:solidFill>
                  <a:srgbClr val="FFFFFF"/>
                </a:solidFill>
                <a:latin typeface="Calibri"/>
                <a:cs typeface="Calibri"/>
              </a:rPr>
              <a:t>Ένα</a:t>
            </a:r>
            <a:r>
              <a:rPr sz="1100" spc="15" dirty="0">
                <a:solidFill>
                  <a:srgbClr val="FFFFFF"/>
                </a:solidFill>
                <a:latin typeface="Calibri"/>
                <a:cs typeface="Calibri"/>
              </a:rPr>
              <a:t> </a:t>
            </a:r>
            <a:r>
              <a:rPr sz="1100" spc="90" dirty="0">
                <a:solidFill>
                  <a:srgbClr val="FFFFFF"/>
                </a:solidFill>
                <a:latin typeface="Calibri"/>
                <a:cs typeface="Calibri"/>
              </a:rPr>
              <a:t>αρχείο</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80" dirty="0">
                <a:solidFill>
                  <a:srgbClr val="FFFFFF"/>
                </a:solidFill>
                <a:latin typeface="Calibri"/>
                <a:cs typeface="Calibri"/>
              </a:rPr>
              <a:t>Αντιστοιχίσεις</a:t>
            </a:r>
            <a:r>
              <a:rPr sz="1100" spc="30" dirty="0">
                <a:solidFill>
                  <a:srgbClr val="FFFFFF"/>
                </a:solidFill>
                <a:latin typeface="Calibri"/>
                <a:cs typeface="Calibri"/>
              </a:rPr>
              <a:t> </a:t>
            </a:r>
            <a:r>
              <a:rPr sz="1100" spc="105" dirty="0">
                <a:solidFill>
                  <a:srgbClr val="FFFFFF"/>
                </a:solidFill>
                <a:latin typeface="Calibri"/>
                <a:cs typeface="Calibri"/>
              </a:rPr>
              <a:t>ονόματος</a:t>
            </a:r>
            <a:r>
              <a:rPr sz="1100" spc="45" dirty="0">
                <a:solidFill>
                  <a:srgbClr val="FFFFFF"/>
                </a:solidFill>
                <a:latin typeface="Calibri"/>
                <a:cs typeface="Calibri"/>
              </a:rPr>
              <a:t> </a:t>
            </a:r>
            <a:r>
              <a:rPr sz="1100" spc="105" dirty="0">
                <a:solidFill>
                  <a:srgbClr val="FFFFFF"/>
                </a:solidFill>
                <a:latin typeface="Calibri"/>
                <a:cs typeface="Calibri"/>
              </a:rPr>
              <a:t>τομέα</a:t>
            </a:r>
            <a:r>
              <a:rPr sz="1100" spc="45" dirty="0">
                <a:solidFill>
                  <a:srgbClr val="FFFFFF"/>
                </a:solidFill>
                <a:latin typeface="Calibri"/>
                <a:cs typeface="Calibri"/>
              </a:rPr>
              <a:t> </a:t>
            </a:r>
            <a:r>
              <a:rPr sz="1100" spc="105" dirty="0">
                <a:solidFill>
                  <a:srgbClr val="FFFFFF"/>
                </a:solidFill>
                <a:latin typeface="Calibri"/>
                <a:cs typeface="Calibri"/>
              </a:rPr>
              <a:t>σε</a:t>
            </a:r>
            <a:r>
              <a:rPr sz="1100" spc="45" dirty="0">
                <a:solidFill>
                  <a:srgbClr val="FFFFFF"/>
                </a:solidFill>
                <a:latin typeface="Calibri"/>
                <a:cs typeface="Calibri"/>
              </a:rPr>
              <a:t> </a:t>
            </a:r>
            <a:r>
              <a:rPr sz="1100" spc="80" dirty="0">
                <a:solidFill>
                  <a:srgbClr val="FFFFFF"/>
                </a:solidFill>
                <a:latin typeface="Calibri"/>
                <a:cs typeface="Calibri"/>
              </a:rPr>
              <a:t>IP</a:t>
            </a:r>
            <a:r>
              <a:rPr sz="1100" spc="45" dirty="0">
                <a:solidFill>
                  <a:srgbClr val="FFFFFF"/>
                </a:solidFill>
                <a:latin typeface="Calibri"/>
                <a:cs typeface="Calibri"/>
              </a:rPr>
              <a:t> </a:t>
            </a:r>
            <a:r>
              <a:rPr sz="1100" spc="80" dirty="0">
                <a:solidFill>
                  <a:srgbClr val="FFFFFF"/>
                </a:solidFill>
                <a:latin typeface="Calibri"/>
                <a:cs typeface="Calibri"/>
              </a:rPr>
              <a:t>(IPS</a:t>
            </a:r>
            <a:r>
              <a:rPr sz="1100" spc="45" dirty="0">
                <a:solidFill>
                  <a:srgbClr val="FFFFFF"/>
                </a:solidFill>
                <a:latin typeface="Calibri"/>
                <a:cs typeface="Calibri"/>
              </a:rPr>
              <a:t> </a:t>
            </a:r>
            <a:r>
              <a:rPr sz="1100" spc="85" dirty="0">
                <a:solidFill>
                  <a:srgbClr val="FFFFFF"/>
                </a:solidFill>
                <a:latin typeface="Calibri"/>
                <a:cs typeface="Calibri"/>
              </a:rPr>
              <a:t>(Intrusion</a:t>
            </a:r>
            <a:r>
              <a:rPr sz="1100" spc="40" dirty="0">
                <a:solidFill>
                  <a:srgbClr val="FFFFFF"/>
                </a:solidFill>
                <a:latin typeface="Calibri"/>
                <a:cs typeface="Calibri"/>
              </a:rPr>
              <a:t> </a:t>
            </a:r>
            <a:r>
              <a:rPr sz="1100" spc="95" dirty="0">
                <a:solidFill>
                  <a:srgbClr val="FFFFFF"/>
                </a:solidFill>
                <a:latin typeface="Calibri"/>
                <a:cs typeface="Calibri"/>
              </a:rPr>
              <a:t>Prevention</a:t>
            </a:r>
            <a:r>
              <a:rPr sz="1100" spc="45" dirty="0">
                <a:solidFill>
                  <a:srgbClr val="FFFFFF"/>
                </a:solidFill>
                <a:latin typeface="Calibri"/>
                <a:cs typeface="Calibri"/>
              </a:rPr>
              <a:t> </a:t>
            </a:r>
            <a:r>
              <a:rPr sz="1100" spc="105" dirty="0">
                <a:solidFill>
                  <a:srgbClr val="FFFFFF"/>
                </a:solidFill>
                <a:latin typeface="Calibri"/>
                <a:cs typeface="Calibri"/>
              </a:rPr>
              <a:t>System</a:t>
            </a:r>
            <a:r>
              <a:rPr sz="1100" spc="50" dirty="0">
                <a:solidFill>
                  <a:srgbClr val="FFFFFF"/>
                </a:solidFill>
                <a:latin typeface="Calibri"/>
                <a:cs typeface="Calibri"/>
              </a:rPr>
              <a:t> </a:t>
            </a:r>
            <a:r>
              <a:rPr sz="1100" spc="65" dirty="0">
                <a:solidFill>
                  <a:srgbClr val="FFFFFF"/>
                </a:solidFill>
                <a:latin typeface="Calibri"/>
                <a:cs typeface="Calibri"/>
              </a:rPr>
              <a:t>-</a:t>
            </a:r>
            <a:r>
              <a:rPr sz="1100" spc="45" dirty="0">
                <a:solidFill>
                  <a:srgbClr val="FFFFFF"/>
                </a:solidFill>
                <a:latin typeface="Calibri"/>
                <a:cs typeface="Calibri"/>
              </a:rPr>
              <a:t> </a:t>
            </a:r>
            <a:r>
              <a:rPr sz="1100" spc="110" dirty="0">
                <a:solidFill>
                  <a:srgbClr val="FFFFFF"/>
                </a:solidFill>
                <a:latin typeface="Calibri"/>
                <a:cs typeface="Calibri"/>
              </a:rPr>
              <a:t>Σύστημα</a:t>
            </a:r>
            <a:r>
              <a:rPr sz="1100" spc="45" dirty="0">
                <a:solidFill>
                  <a:srgbClr val="FFFFFF"/>
                </a:solidFill>
                <a:latin typeface="Calibri"/>
                <a:cs typeface="Calibri"/>
              </a:rPr>
              <a:t> </a:t>
            </a:r>
            <a:r>
              <a:rPr sz="1100" spc="114" dirty="0">
                <a:solidFill>
                  <a:srgbClr val="FFFFFF"/>
                </a:solidFill>
                <a:latin typeface="Calibri"/>
                <a:cs typeface="Calibri"/>
              </a:rPr>
              <a:t>πρόληψης</a:t>
            </a:r>
            <a:r>
              <a:rPr sz="1100" spc="45" dirty="0">
                <a:solidFill>
                  <a:srgbClr val="FFFFFF"/>
                </a:solidFill>
                <a:latin typeface="Calibri"/>
                <a:cs typeface="Calibri"/>
              </a:rPr>
              <a:t> </a:t>
            </a:r>
            <a:r>
              <a:rPr sz="1100" spc="100" dirty="0">
                <a:solidFill>
                  <a:srgbClr val="FFFFFF"/>
                </a:solidFill>
                <a:latin typeface="Calibri"/>
                <a:cs typeface="Calibri"/>
              </a:rPr>
              <a:t>εισβολών)</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70" dirty="0">
                <a:solidFill>
                  <a:srgbClr val="FFFFFF"/>
                </a:solidFill>
                <a:latin typeface="Calibri"/>
                <a:cs typeface="Calibri"/>
              </a:rPr>
              <a:t>Καταγραφές</a:t>
            </a:r>
            <a:r>
              <a:rPr sz="1100" spc="5" dirty="0">
                <a:solidFill>
                  <a:srgbClr val="FFFFFF"/>
                </a:solidFill>
                <a:latin typeface="Calibri"/>
                <a:cs typeface="Calibri"/>
              </a:rPr>
              <a:t> </a:t>
            </a:r>
            <a:r>
              <a:rPr sz="1100" spc="85" dirty="0">
                <a:solidFill>
                  <a:srgbClr val="FFFFFF"/>
                </a:solidFill>
                <a:latin typeface="Calibri"/>
                <a:cs typeface="Calibri"/>
              </a:rPr>
              <a:t>NS</a:t>
            </a:r>
            <a:endParaRPr sz="1100">
              <a:latin typeface="Calibri"/>
              <a:cs typeface="Calibri"/>
            </a:endParaRPr>
          </a:p>
          <a:p>
            <a:pPr marL="286385" indent="-273685">
              <a:lnSpc>
                <a:spcPct val="100000"/>
              </a:lnSpc>
              <a:spcBef>
                <a:spcPts val="910"/>
              </a:spcBef>
              <a:buClr>
                <a:srgbClr val="FFBA00"/>
              </a:buClr>
              <a:buSzPct val="127272"/>
              <a:buFont typeface="Courier New"/>
              <a:buChar char="o"/>
              <a:tabLst>
                <a:tab pos="285750" algn="l"/>
                <a:tab pos="286385" algn="l"/>
              </a:tabLst>
            </a:pPr>
            <a:r>
              <a:rPr sz="1100" spc="80" dirty="0">
                <a:solidFill>
                  <a:srgbClr val="FFFFFF"/>
                </a:solidFill>
                <a:latin typeface="Calibri"/>
                <a:cs typeface="Calibri"/>
              </a:rPr>
              <a:t>Πληροφορίες</a:t>
            </a:r>
            <a:r>
              <a:rPr sz="1100" spc="30" dirty="0">
                <a:solidFill>
                  <a:srgbClr val="FFFFFF"/>
                </a:solidFill>
                <a:latin typeface="Calibri"/>
                <a:cs typeface="Calibri"/>
              </a:rPr>
              <a:t> </a:t>
            </a:r>
            <a:r>
              <a:rPr sz="1100" spc="70" dirty="0">
                <a:solidFill>
                  <a:srgbClr val="FFFFFF"/>
                </a:solidFill>
                <a:latin typeface="Calibri"/>
                <a:cs typeface="Calibri"/>
              </a:rPr>
              <a:t>σχετικά</a:t>
            </a:r>
            <a:r>
              <a:rPr sz="1100" spc="35" dirty="0">
                <a:solidFill>
                  <a:srgbClr val="FFFFFF"/>
                </a:solidFill>
                <a:latin typeface="Calibri"/>
                <a:cs typeface="Calibri"/>
              </a:rPr>
              <a:t> </a:t>
            </a:r>
            <a:r>
              <a:rPr sz="1100" spc="80" dirty="0">
                <a:solidFill>
                  <a:srgbClr val="FFFFFF"/>
                </a:solidFill>
                <a:latin typeface="Calibri"/>
                <a:cs typeface="Calibri"/>
              </a:rPr>
              <a:t>με</a:t>
            </a:r>
            <a:r>
              <a:rPr sz="1100" spc="35" dirty="0">
                <a:solidFill>
                  <a:srgbClr val="FFFFFF"/>
                </a:solidFill>
                <a:latin typeface="Calibri"/>
                <a:cs typeface="Calibri"/>
              </a:rPr>
              <a:t> </a:t>
            </a:r>
            <a:r>
              <a:rPr sz="1100" spc="70" dirty="0">
                <a:solidFill>
                  <a:srgbClr val="FFFFFF"/>
                </a:solidFill>
                <a:latin typeface="Calibri"/>
                <a:cs typeface="Calibri"/>
              </a:rPr>
              <a:t>τον</a:t>
            </a:r>
            <a:r>
              <a:rPr sz="1100" spc="30" dirty="0">
                <a:solidFill>
                  <a:srgbClr val="FFFFFF"/>
                </a:solidFill>
                <a:latin typeface="Calibri"/>
                <a:cs typeface="Calibri"/>
              </a:rPr>
              <a:t> </a:t>
            </a:r>
            <a:r>
              <a:rPr sz="1100" spc="70" dirty="0">
                <a:solidFill>
                  <a:srgbClr val="FFFFFF"/>
                </a:solidFill>
                <a:latin typeface="Calibri"/>
                <a:cs typeface="Calibri"/>
              </a:rPr>
              <a:t>έγκυρο)</a:t>
            </a:r>
            <a:r>
              <a:rPr sz="1100" spc="30" dirty="0">
                <a:solidFill>
                  <a:srgbClr val="FFFFFF"/>
                </a:solidFill>
                <a:latin typeface="Calibri"/>
                <a:cs typeface="Calibri"/>
              </a:rPr>
              <a:t> </a:t>
            </a:r>
            <a:r>
              <a:rPr sz="1100" spc="75" dirty="0">
                <a:solidFill>
                  <a:srgbClr val="FFFFFF"/>
                </a:solidFill>
                <a:latin typeface="Calibri"/>
                <a:cs typeface="Calibri"/>
              </a:rPr>
              <a:t>εξυπηρετητή</a:t>
            </a:r>
            <a:r>
              <a:rPr sz="1100" spc="25" dirty="0">
                <a:solidFill>
                  <a:srgbClr val="FFFFFF"/>
                </a:solidFill>
                <a:latin typeface="Calibri"/>
                <a:cs typeface="Calibri"/>
              </a:rPr>
              <a:t> </a:t>
            </a:r>
            <a:r>
              <a:rPr sz="1100" spc="90" dirty="0">
                <a:solidFill>
                  <a:srgbClr val="FFFFFF"/>
                </a:solidFill>
                <a:latin typeface="Calibri"/>
                <a:cs typeface="Calibri"/>
              </a:rPr>
              <a:t>DNS</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75" dirty="0">
                <a:solidFill>
                  <a:srgbClr val="FFFFFF"/>
                </a:solidFill>
                <a:latin typeface="Calibri"/>
                <a:cs typeface="Calibri"/>
              </a:rPr>
              <a:t>MX-καταγραφές</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105" dirty="0">
                <a:solidFill>
                  <a:srgbClr val="FFFFFF"/>
                </a:solidFill>
                <a:latin typeface="Calibri"/>
                <a:cs typeface="Calibri"/>
              </a:rPr>
              <a:t>Εγγραφή</a:t>
            </a:r>
            <a:r>
              <a:rPr sz="1100" spc="20" dirty="0">
                <a:solidFill>
                  <a:srgbClr val="FFFFFF"/>
                </a:solidFill>
                <a:latin typeface="Calibri"/>
                <a:cs typeface="Calibri"/>
              </a:rPr>
              <a:t> </a:t>
            </a:r>
            <a:r>
              <a:rPr sz="1100" spc="105" dirty="0">
                <a:solidFill>
                  <a:srgbClr val="FFFFFF"/>
                </a:solidFill>
                <a:latin typeface="Calibri"/>
                <a:cs typeface="Calibri"/>
              </a:rPr>
              <a:t>ανταλλαγής</a:t>
            </a:r>
            <a:r>
              <a:rPr sz="1100" spc="35" dirty="0">
                <a:solidFill>
                  <a:srgbClr val="FFFFFF"/>
                </a:solidFill>
                <a:latin typeface="Calibri"/>
                <a:cs typeface="Calibri"/>
              </a:rPr>
              <a:t> </a:t>
            </a:r>
            <a:r>
              <a:rPr sz="1100" spc="105" dirty="0">
                <a:solidFill>
                  <a:srgbClr val="FFFFFF"/>
                </a:solidFill>
                <a:latin typeface="Calibri"/>
                <a:cs typeface="Calibri"/>
              </a:rPr>
              <a:t>αλληλογραφίας</a:t>
            </a:r>
            <a:endParaRPr sz="1100">
              <a:latin typeface="Calibri"/>
              <a:cs typeface="Calibri"/>
            </a:endParaRPr>
          </a:p>
          <a:p>
            <a:pPr marL="286385" indent="-273685">
              <a:lnSpc>
                <a:spcPct val="100000"/>
              </a:lnSpc>
              <a:spcBef>
                <a:spcPts val="910"/>
              </a:spcBef>
              <a:buClr>
                <a:srgbClr val="FFBA00"/>
              </a:buClr>
              <a:buSzPct val="127272"/>
              <a:buFont typeface="Courier New"/>
              <a:buChar char="o"/>
              <a:tabLst>
                <a:tab pos="285750" algn="l"/>
                <a:tab pos="286385" algn="l"/>
              </a:tabLst>
            </a:pPr>
            <a:r>
              <a:rPr sz="1100" spc="105" dirty="0">
                <a:solidFill>
                  <a:srgbClr val="FFFFFF"/>
                </a:solidFill>
                <a:latin typeface="Calibri"/>
                <a:cs typeface="Calibri"/>
              </a:rPr>
              <a:t>Καταγραφή</a:t>
            </a:r>
            <a:r>
              <a:rPr sz="1100" spc="5" dirty="0">
                <a:solidFill>
                  <a:srgbClr val="FFFFFF"/>
                </a:solidFill>
                <a:latin typeface="Calibri"/>
                <a:cs typeface="Calibri"/>
              </a:rPr>
              <a:t> </a:t>
            </a:r>
            <a:r>
              <a:rPr sz="1100" spc="120" dirty="0">
                <a:solidFill>
                  <a:srgbClr val="FFFFFF"/>
                </a:solidFill>
                <a:latin typeface="Calibri"/>
                <a:cs typeface="Calibri"/>
              </a:rPr>
              <a:t>SOA</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70" dirty="0">
                <a:solidFill>
                  <a:srgbClr val="FFFFFF"/>
                </a:solidFill>
                <a:latin typeface="Calibri"/>
                <a:cs typeface="Calibri"/>
              </a:rPr>
              <a:t>Βασικές</a:t>
            </a:r>
            <a:r>
              <a:rPr sz="1100" spc="45" dirty="0">
                <a:solidFill>
                  <a:srgbClr val="FFFFFF"/>
                </a:solidFill>
                <a:latin typeface="Calibri"/>
                <a:cs typeface="Calibri"/>
              </a:rPr>
              <a:t> </a:t>
            </a:r>
            <a:r>
              <a:rPr sz="1100" spc="75" dirty="0">
                <a:solidFill>
                  <a:srgbClr val="FFFFFF"/>
                </a:solidFill>
                <a:latin typeface="Calibri"/>
                <a:cs typeface="Calibri"/>
              </a:rPr>
              <a:t>πληροφορίες</a:t>
            </a:r>
            <a:r>
              <a:rPr sz="1100" spc="50" dirty="0">
                <a:solidFill>
                  <a:srgbClr val="FFFFFF"/>
                </a:solidFill>
                <a:latin typeface="Calibri"/>
                <a:cs typeface="Calibri"/>
              </a:rPr>
              <a:t> </a:t>
            </a:r>
            <a:r>
              <a:rPr sz="1100" spc="70" dirty="0">
                <a:solidFill>
                  <a:srgbClr val="FFFFFF"/>
                </a:solidFill>
                <a:latin typeface="Calibri"/>
                <a:cs typeface="Calibri"/>
              </a:rPr>
              <a:t>σχετικά</a:t>
            </a:r>
            <a:r>
              <a:rPr sz="1100" spc="50" dirty="0">
                <a:solidFill>
                  <a:srgbClr val="FFFFFF"/>
                </a:solidFill>
                <a:latin typeface="Calibri"/>
                <a:cs typeface="Calibri"/>
              </a:rPr>
              <a:t> </a:t>
            </a:r>
            <a:r>
              <a:rPr sz="1100" spc="80" dirty="0">
                <a:solidFill>
                  <a:srgbClr val="FFFFFF"/>
                </a:solidFill>
                <a:latin typeface="Calibri"/>
                <a:cs typeface="Calibri"/>
              </a:rPr>
              <a:t>με</a:t>
            </a:r>
            <a:r>
              <a:rPr sz="1100" spc="50" dirty="0">
                <a:solidFill>
                  <a:srgbClr val="FFFFFF"/>
                </a:solidFill>
                <a:latin typeface="Calibri"/>
                <a:cs typeface="Calibri"/>
              </a:rPr>
              <a:t> </a:t>
            </a:r>
            <a:r>
              <a:rPr sz="1100" spc="70" dirty="0">
                <a:solidFill>
                  <a:srgbClr val="FFFFFF"/>
                </a:solidFill>
                <a:latin typeface="Calibri"/>
                <a:cs typeface="Calibri"/>
              </a:rPr>
              <a:t>τη</a:t>
            </a:r>
            <a:r>
              <a:rPr sz="1100" spc="50" dirty="0">
                <a:solidFill>
                  <a:srgbClr val="FFFFFF"/>
                </a:solidFill>
                <a:latin typeface="Calibri"/>
                <a:cs typeface="Calibri"/>
              </a:rPr>
              <a:t> </a:t>
            </a:r>
            <a:r>
              <a:rPr sz="1100" spc="80" dirty="0">
                <a:solidFill>
                  <a:srgbClr val="FFFFFF"/>
                </a:solidFill>
                <a:latin typeface="Calibri"/>
                <a:cs typeface="Calibri"/>
              </a:rPr>
              <a:t>ζώνη</a:t>
            </a:r>
            <a:r>
              <a:rPr sz="1100" spc="45" dirty="0">
                <a:solidFill>
                  <a:srgbClr val="FFFFFF"/>
                </a:solidFill>
                <a:latin typeface="Calibri"/>
                <a:cs typeface="Calibri"/>
              </a:rPr>
              <a:t> </a:t>
            </a:r>
            <a:r>
              <a:rPr sz="1100" spc="55" dirty="0">
                <a:solidFill>
                  <a:srgbClr val="FFFFFF"/>
                </a:solidFill>
                <a:latin typeface="Calibri"/>
                <a:cs typeface="Calibri"/>
              </a:rPr>
              <a:t>π.χ.</a:t>
            </a:r>
            <a:r>
              <a:rPr sz="1100" spc="50" dirty="0">
                <a:solidFill>
                  <a:srgbClr val="FFFFFF"/>
                </a:solidFill>
                <a:latin typeface="Calibri"/>
                <a:cs typeface="Calibri"/>
              </a:rPr>
              <a:t> </a:t>
            </a:r>
            <a:r>
              <a:rPr sz="1100" spc="75" dirty="0">
                <a:solidFill>
                  <a:srgbClr val="FFFFFF"/>
                </a:solidFill>
                <a:latin typeface="Calibri"/>
                <a:cs typeface="Calibri"/>
              </a:rPr>
              <a:t>διεύθυνση</a:t>
            </a:r>
            <a:r>
              <a:rPr sz="1100" spc="45" dirty="0">
                <a:solidFill>
                  <a:srgbClr val="FFFFFF"/>
                </a:solidFill>
                <a:latin typeface="Calibri"/>
                <a:cs typeface="Calibri"/>
              </a:rPr>
              <a:t> </a:t>
            </a:r>
            <a:r>
              <a:rPr sz="1100" spc="70" dirty="0">
                <a:solidFill>
                  <a:srgbClr val="FFFFFF"/>
                </a:solidFill>
                <a:latin typeface="Calibri"/>
                <a:cs typeface="Calibri"/>
              </a:rPr>
              <a:t>επικοινωνίας</a:t>
            </a:r>
            <a:r>
              <a:rPr sz="1100" spc="50" dirty="0">
                <a:solidFill>
                  <a:srgbClr val="FFFFFF"/>
                </a:solidFill>
                <a:latin typeface="Calibri"/>
                <a:cs typeface="Calibri"/>
              </a:rPr>
              <a:t> </a:t>
            </a:r>
            <a:r>
              <a:rPr sz="1100" spc="75" dirty="0">
                <a:solidFill>
                  <a:srgbClr val="FFFFFF"/>
                </a:solidFill>
                <a:latin typeface="Calibri"/>
                <a:cs typeface="Calibri"/>
              </a:rPr>
              <a:t>του</a:t>
            </a:r>
            <a:r>
              <a:rPr sz="1100" spc="50" dirty="0">
                <a:solidFill>
                  <a:srgbClr val="FFFFFF"/>
                </a:solidFill>
                <a:latin typeface="Calibri"/>
                <a:cs typeface="Calibri"/>
              </a:rPr>
              <a:t> </a:t>
            </a:r>
            <a:r>
              <a:rPr sz="1100" spc="65" dirty="0">
                <a:solidFill>
                  <a:srgbClr val="FFFFFF"/>
                </a:solidFill>
                <a:latin typeface="Calibri"/>
                <a:cs typeface="Calibri"/>
              </a:rPr>
              <a:t>διαχειριστή</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105" dirty="0">
                <a:solidFill>
                  <a:srgbClr val="FFFFFF"/>
                </a:solidFill>
                <a:latin typeface="Calibri"/>
                <a:cs typeface="Calibri"/>
              </a:rPr>
              <a:t>Καταγραφή</a:t>
            </a:r>
            <a:r>
              <a:rPr sz="1100" spc="10" dirty="0">
                <a:solidFill>
                  <a:srgbClr val="FFFFFF"/>
                </a:solidFill>
                <a:latin typeface="Calibri"/>
                <a:cs typeface="Calibri"/>
              </a:rPr>
              <a:t> </a:t>
            </a:r>
            <a:r>
              <a:rPr sz="1100" spc="130" dirty="0">
                <a:solidFill>
                  <a:srgbClr val="FFFFFF"/>
                </a:solidFill>
                <a:latin typeface="Calibri"/>
                <a:cs typeface="Calibri"/>
              </a:rPr>
              <a:t>CNAME</a:t>
            </a:r>
            <a:endParaRPr sz="1100">
              <a:latin typeface="Calibri"/>
              <a:cs typeface="Calibri"/>
            </a:endParaRPr>
          </a:p>
          <a:p>
            <a:pPr marL="286385" indent="-273685">
              <a:lnSpc>
                <a:spcPct val="100000"/>
              </a:lnSpc>
              <a:spcBef>
                <a:spcPts val="910"/>
              </a:spcBef>
              <a:buClr>
                <a:srgbClr val="FFBA00"/>
              </a:buClr>
              <a:buSzPct val="127272"/>
              <a:buFont typeface="Courier New"/>
              <a:buChar char="o"/>
              <a:tabLst>
                <a:tab pos="285750" algn="l"/>
                <a:tab pos="286385" algn="l"/>
              </a:tabLst>
            </a:pPr>
            <a:r>
              <a:rPr sz="1100" spc="125" dirty="0">
                <a:solidFill>
                  <a:srgbClr val="FFFFFF"/>
                </a:solidFill>
                <a:latin typeface="Calibri"/>
                <a:cs typeface="Calibri"/>
              </a:rPr>
              <a:t>Κανονικό</a:t>
            </a:r>
            <a:r>
              <a:rPr sz="1100" spc="45" dirty="0">
                <a:solidFill>
                  <a:srgbClr val="FFFFFF"/>
                </a:solidFill>
                <a:latin typeface="Calibri"/>
                <a:cs typeface="Calibri"/>
              </a:rPr>
              <a:t> </a:t>
            </a:r>
            <a:r>
              <a:rPr sz="1100" spc="145" dirty="0">
                <a:solidFill>
                  <a:srgbClr val="FFFFFF"/>
                </a:solidFill>
                <a:latin typeface="Calibri"/>
                <a:cs typeface="Calibri"/>
              </a:rPr>
              <a:t>ή</a:t>
            </a:r>
            <a:r>
              <a:rPr sz="1100" spc="50" dirty="0">
                <a:solidFill>
                  <a:srgbClr val="FFFFFF"/>
                </a:solidFill>
                <a:latin typeface="Calibri"/>
                <a:cs typeface="Calibri"/>
              </a:rPr>
              <a:t> </a:t>
            </a:r>
            <a:r>
              <a:rPr sz="1100" spc="150" dirty="0">
                <a:solidFill>
                  <a:srgbClr val="FFFFFF"/>
                </a:solidFill>
                <a:latin typeface="Calibri"/>
                <a:cs typeface="Calibri"/>
              </a:rPr>
              <a:t>ψευδώνυμο</a:t>
            </a:r>
            <a:r>
              <a:rPr sz="1100" spc="45" dirty="0">
                <a:solidFill>
                  <a:srgbClr val="FFFFFF"/>
                </a:solidFill>
                <a:latin typeface="Calibri"/>
                <a:cs typeface="Calibri"/>
              </a:rPr>
              <a:t> </a:t>
            </a:r>
            <a:r>
              <a:rPr sz="1100" spc="125" dirty="0">
                <a:solidFill>
                  <a:srgbClr val="FFFFFF"/>
                </a:solidFill>
                <a:latin typeface="Calibri"/>
                <a:cs typeface="Calibri"/>
              </a:rPr>
              <a:t>τομέα</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45" dirty="0">
                <a:solidFill>
                  <a:srgbClr val="FFFFFF"/>
                </a:solidFill>
                <a:latin typeface="Calibri"/>
                <a:cs typeface="Calibri"/>
              </a:rPr>
              <a:t>Καταγραφή</a:t>
            </a:r>
            <a:r>
              <a:rPr sz="1100" spc="-40" dirty="0">
                <a:solidFill>
                  <a:srgbClr val="FFFFFF"/>
                </a:solidFill>
                <a:latin typeface="Calibri"/>
                <a:cs typeface="Calibri"/>
              </a:rPr>
              <a:t> </a:t>
            </a:r>
            <a:r>
              <a:rPr sz="1100" spc="-5" dirty="0">
                <a:solidFill>
                  <a:srgbClr val="FFFFFF"/>
                </a:solidFill>
                <a:latin typeface="Calibri"/>
                <a:cs typeface="Calibri"/>
              </a:rPr>
              <a:t>TXT</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70" dirty="0">
                <a:solidFill>
                  <a:srgbClr val="FFFFFF"/>
                </a:solidFill>
                <a:latin typeface="Calibri"/>
                <a:cs typeface="Calibri"/>
              </a:rPr>
              <a:t>Κειμενική</a:t>
            </a:r>
            <a:r>
              <a:rPr sz="1100" spc="20" dirty="0">
                <a:solidFill>
                  <a:srgbClr val="FFFFFF"/>
                </a:solidFill>
                <a:latin typeface="Calibri"/>
                <a:cs typeface="Calibri"/>
              </a:rPr>
              <a:t> </a:t>
            </a:r>
            <a:r>
              <a:rPr sz="1100" spc="80" dirty="0">
                <a:solidFill>
                  <a:srgbClr val="FFFFFF"/>
                </a:solidFill>
                <a:latin typeface="Calibri"/>
                <a:cs typeface="Calibri"/>
              </a:rPr>
              <a:t>περιγραφή</a:t>
            </a:r>
            <a:r>
              <a:rPr sz="1100" spc="25" dirty="0">
                <a:solidFill>
                  <a:srgbClr val="FFFFFF"/>
                </a:solidFill>
                <a:latin typeface="Calibri"/>
                <a:cs typeface="Calibri"/>
              </a:rPr>
              <a:t> </a:t>
            </a:r>
            <a:r>
              <a:rPr sz="1100" spc="75" dirty="0">
                <a:solidFill>
                  <a:srgbClr val="FFFFFF"/>
                </a:solidFill>
                <a:latin typeface="Calibri"/>
                <a:cs typeface="Calibri"/>
              </a:rPr>
              <a:t>του</a:t>
            </a:r>
            <a:r>
              <a:rPr sz="1100" spc="20" dirty="0">
                <a:solidFill>
                  <a:srgbClr val="FFFFFF"/>
                </a:solidFill>
                <a:latin typeface="Calibri"/>
                <a:cs typeface="Calibri"/>
              </a:rPr>
              <a:t> </a:t>
            </a:r>
            <a:r>
              <a:rPr sz="1100" spc="70" dirty="0">
                <a:solidFill>
                  <a:srgbClr val="FFFFFF"/>
                </a:solidFill>
                <a:latin typeface="Calibri"/>
                <a:cs typeface="Calibri"/>
              </a:rPr>
              <a:t>τομέα</a:t>
            </a:r>
            <a:endParaRPr sz="1100">
              <a:latin typeface="Calibri"/>
              <a:cs typeface="Calibri"/>
            </a:endParaRPr>
          </a:p>
        </p:txBody>
      </p:sp>
      <p:sp>
        <p:nvSpPr>
          <p:cNvPr id="5" name="object 5"/>
          <p:cNvSpPr txBox="1"/>
          <p:nvPr/>
        </p:nvSpPr>
        <p:spPr>
          <a:xfrm>
            <a:off x="10187305" y="5149215"/>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Arial"/>
                <a:cs typeface="Arial"/>
              </a:rPr>
              <a:t>1</a:t>
            </a:r>
            <a:r>
              <a:rPr sz="1100" dirty="0">
                <a:solidFill>
                  <a:srgbClr val="FFFFFF"/>
                </a:solidFill>
                <a:latin typeface="Arial"/>
                <a:cs typeface="Arial"/>
              </a:rPr>
              <a:t>2</a:t>
            </a:r>
            <a:endParaRPr sz="1100">
              <a:latin typeface="Arial"/>
              <a:cs typeface="Arial"/>
            </a:endParaRPr>
          </a:p>
        </p:txBody>
      </p:sp>
      <p:pic>
        <p:nvPicPr>
          <p:cNvPr id="6" name="object 6"/>
          <p:cNvPicPr/>
          <p:nvPr/>
        </p:nvPicPr>
        <p:blipFill>
          <a:blip r:embed="rId2" cstate="print"/>
          <a:stretch>
            <a:fillRect/>
          </a:stretch>
        </p:blipFill>
        <p:spPr>
          <a:xfrm>
            <a:off x="7175817" y="5279707"/>
            <a:ext cx="1530032" cy="612140"/>
          </a:xfrm>
          <a:prstGeom prst="rect">
            <a:avLst/>
          </a:prstGeom>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45490" y="731520"/>
            <a:ext cx="557720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Arial"/>
                <a:cs typeface="Arial"/>
              </a:rPr>
              <a:t>Ωφέλιμο</a:t>
            </a:r>
            <a:r>
              <a:rPr sz="2400" spc="-100" dirty="0">
                <a:solidFill>
                  <a:srgbClr val="FFFFFF"/>
                </a:solidFill>
                <a:latin typeface="Arial"/>
                <a:cs typeface="Arial"/>
              </a:rPr>
              <a:t> </a:t>
            </a:r>
            <a:r>
              <a:rPr sz="2400" spc="-15" dirty="0">
                <a:solidFill>
                  <a:srgbClr val="FFFFFF"/>
                </a:solidFill>
                <a:latin typeface="Arial"/>
                <a:cs typeface="Arial"/>
              </a:rPr>
              <a:t>φορτίο</a:t>
            </a:r>
            <a:r>
              <a:rPr sz="2400" spc="-85" dirty="0">
                <a:solidFill>
                  <a:srgbClr val="FFFFFF"/>
                </a:solidFill>
                <a:latin typeface="Arial"/>
                <a:cs typeface="Arial"/>
              </a:rPr>
              <a:t> </a:t>
            </a:r>
            <a:r>
              <a:rPr sz="2400" spc="-5" dirty="0">
                <a:solidFill>
                  <a:srgbClr val="FFFFFF"/>
                </a:solidFill>
                <a:latin typeface="Arial"/>
                <a:cs typeface="Arial"/>
              </a:rPr>
              <a:t>πακέτου</a:t>
            </a:r>
            <a:r>
              <a:rPr sz="2400" spc="-75" dirty="0">
                <a:solidFill>
                  <a:srgbClr val="FFFFFF"/>
                </a:solidFill>
                <a:latin typeface="Arial"/>
                <a:cs typeface="Arial"/>
              </a:rPr>
              <a:t> </a:t>
            </a:r>
            <a:r>
              <a:rPr sz="2400" spc="-5" dirty="0">
                <a:solidFill>
                  <a:srgbClr val="FFFFFF"/>
                </a:solidFill>
                <a:latin typeface="Arial"/>
                <a:cs typeface="Arial"/>
              </a:rPr>
              <a:t>δεδομένων</a:t>
            </a:r>
            <a:r>
              <a:rPr sz="2400" spc="-70" dirty="0">
                <a:solidFill>
                  <a:srgbClr val="FFFFFF"/>
                </a:solidFill>
                <a:latin typeface="Arial"/>
                <a:cs typeface="Arial"/>
              </a:rPr>
              <a:t> </a:t>
            </a:r>
            <a:r>
              <a:rPr sz="2400" dirty="0">
                <a:solidFill>
                  <a:srgbClr val="FFFFFF"/>
                </a:solidFill>
              </a:rPr>
              <a:t>DNS</a:t>
            </a:r>
            <a:endParaRPr sz="2400">
              <a:latin typeface="Arial"/>
              <a:cs typeface="Arial"/>
            </a:endParaRPr>
          </a:p>
        </p:txBody>
      </p:sp>
      <p:sp>
        <p:nvSpPr>
          <p:cNvPr id="4" name="object 4"/>
          <p:cNvSpPr txBox="1"/>
          <p:nvPr/>
        </p:nvSpPr>
        <p:spPr>
          <a:xfrm>
            <a:off x="978535" y="1555341"/>
            <a:ext cx="4616450" cy="3253740"/>
          </a:xfrm>
          <a:prstGeom prst="rect">
            <a:avLst/>
          </a:prstGeom>
        </p:spPr>
        <p:txBody>
          <a:bodyPr vert="horz" wrap="square" lIns="0" tIns="70485" rIns="0" bIns="0" rtlCol="0">
            <a:spAutoFit/>
          </a:bodyPr>
          <a:lstStyle/>
          <a:p>
            <a:pPr marL="286385" indent="-273685">
              <a:lnSpc>
                <a:spcPct val="100000"/>
              </a:lnSpc>
              <a:spcBef>
                <a:spcPts val="555"/>
              </a:spcBef>
              <a:buClr>
                <a:srgbClr val="FFBA00"/>
              </a:buClr>
              <a:buSzPct val="127272"/>
              <a:buFont typeface="Courier New"/>
              <a:buChar char="o"/>
              <a:tabLst>
                <a:tab pos="285750" algn="l"/>
                <a:tab pos="286385" algn="l"/>
              </a:tabLst>
            </a:pPr>
            <a:r>
              <a:rPr sz="1100" spc="105" dirty="0">
                <a:solidFill>
                  <a:srgbClr val="FFFFFF"/>
                </a:solidFill>
                <a:latin typeface="Calibri"/>
                <a:cs typeface="Calibri"/>
              </a:rPr>
              <a:t>Τμήμα</a:t>
            </a:r>
            <a:r>
              <a:rPr sz="1100" spc="5" dirty="0">
                <a:solidFill>
                  <a:srgbClr val="FFFFFF"/>
                </a:solidFill>
                <a:latin typeface="Calibri"/>
                <a:cs typeface="Calibri"/>
              </a:rPr>
              <a:t> </a:t>
            </a:r>
            <a:r>
              <a:rPr sz="1100" spc="80" dirty="0">
                <a:solidFill>
                  <a:srgbClr val="FFFFFF"/>
                </a:solidFill>
                <a:latin typeface="Calibri"/>
                <a:cs typeface="Calibri"/>
              </a:rPr>
              <a:t>ερωτήσεων</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90" dirty="0">
                <a:solidFill>
                  <a:srgbClr val="FFFFFF"/>
                </a:solidFill>
                <a:latin typeface="Calibri"/>
                <a:cs typeface="Calibri"/>
              </a:rPr>
              <a:t>Περιέχει</a:t>
            </a:r>
            <a:r>
              <a:rPr sz="1100" spc="40" dirty="0">
                <a:solidFill>
                  <a:srgbClr val="FFFFFF"/>
                </a:solidFill>
                <a:latin typeface="Calibri"/>
                <a:cs typeface="Calibri"/>
              </a:rPr>
              <a:t> </a:t>
            </a:r>
            <a:r>
              <a:rPr sz="1100" spc="100" dirty="0">
                <a:solidFill>
                  <a:srgbClr val="FFFFFF"/>
                </a:solidFill>
                <a:latin typeface="Calibri"/>
                <a:cs typeface="Calibri"/>
              </a:rPr>
              <a:t>την</a:t>
            </a:r>
            <a:r>
              <a:rPr sz="1100" spc="45" dirty="0">
                <a:solidFill>
                  <a:srgbClr val="FFFFFF"/>
                </a:solidFill>
                <a:latin typeface="Calibri"/>
                <a:cs typeface="Calibri"/>
              </a:rPr>
              <a:t> </a:t>
            </a:r>
            <a:r>
              <a:rPr sz="1100" spc="110" dirty="0">
                <a:solidFill>
                  <a:srgbClr val="FFFFFF"/>
                </a:solidFill>
                <a:latin typeface="Calibri"/>
                <a:cs typeface="Calibri"/>
              </a:rPr>
              <a:t>ερώτηση</a:t>
            </a:r>
            <a:r>
              <a:rPr sz="1100" spc="35" dirty="0">
                <a:solidFill>
                  <a:srgbClr val="FFFFFF"/>
                </a:solidFill>
                <a:latin typeface="Calibri"/>
                <a:cs typeface="Calibri"/>
              </a:rPr>
              <a:t> </a:t>
            </a:r>
            <a:r>
              <a:rPr sz="1100" spc="100" dirty="0">
                <a:solidFill>
                  <a:srgbClr val="FFFFFF"/>
                </a:solidFill>
                <a:latin typeface="Calibri"/>
                <a:cs typeface="Calibri"/>
              </a:rPr>
              <a:t>που</a:t>
            </a:r>
            <a:r>
              <a:rPr sz="1100" dirty="0">
                <a:solidFill>
                  <a:srgbClr val="FFFFFF"/>
                </a:solidFill>
                <a:latin typeface="Calibri"/>
                <a:cs typeface="Calibri"/>
              </a:rPr>
              <a:t> </a:t>
            </a:r>
            <a:r>
              <a:rPr sz="1100" spc="80" dirty="0">
                <a:solidFill>
                  <a:srgbClr val="FFFFFF"/>
                </a:solidFill>
                <a:latin typeface="Calibri"/>
                <a:cs typeface="Calibri"/>
              </a:rPr>
              <a:t>τέθηκε</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75" dirty="0">
                <a:solidFill>
                  <a:srgbClr val="FFFFFF"/>
                </a:solidFill>
                <a:latin typeface="Calibri"/>
                <a:cs typeface="Calibri"/>
              </a:rPr>
              <a:t>Τμήμα</a:t>
            </a:r>
            <a:r>
              <a:rPr sz="1100" spc="5" dirty="0">
                <a:solidFill>
                  <a:srgbClr val="FFFFFF"/>
                </a:solidFill>
                <a:latin typeface="Calibri"/>
                <a:cs typeface="Calibri"/>
              </a:rPr>
              <a:t> </a:t>
            </a:r>
            <a:r>
              <a:rPr sz="1100" spc="80" dirty="0">
                <a:solidFill>
                  <a:srgbClr val="FFFFFF"/>
                </a:solidFill>
                <a:latin typeface="Calibri"/>
                <a:cs typeface="Calibri"/>
              </a:rPr>
              <a:t>απαντήσεων</a:t>
            </a:r>
            <a:endParaRPr sz="1100">
              <a:latin typeface="Calibri"/>
              <a:cs typeface="Calibri"/>
            </a:endParaRPr>
          </a:p>
          <a:p>
            <a:pPr marL="286385" indent="-273685">
              <a:lnSpc>
                <a:spcPct val="100000"/>
              </a:lnSpc>
              <a:spcBef>
                <a:spcPts val="910"/>
              </a:spcBef>
              <a:buClr>
                <a:srgbClr val="FFBA00"/>
              </a:buClr>
              <a:buSzPct val="127272"/>
              <a:buFont typeface="Courier New"/>
              <a:buChar char="o"/>
              <a:tabLst>
                <a:tab pos="285750" algn="l"/>
                <a:tab pos="286385" algn="l"/>
              </a:tabLst>
            </a:pPr>
            <a:r>
              <a:rPr sz="1100" spc="70" dirty="0">
                <a:solidFill>
                  <a:srgbClr val="FFFFFF"/>
                </a:solidFill>
                <a:latin typeface="Calibri"/>
                <a:cs typeface="Calibri"/>
              </a:rPr>
              <a:t>Περιέχει</a:t>
            </a:r>
            <a:r>
              <a:rPr sz="1100" spc="30" dirty="0">
                <a:solidFill>
                  <a:srgbClr val="FFFFFF"/>
                </a:solidFill>
                <a:latin typeface="Calibri"/>
                <a:cs typeface="Calibri"/>
              </a:rPr>
              <a:t> </a:t>
            </a:r>
            <a:r>
              <a:rPr sz="1100" spc="55" dirty="0">
                <a:solidFill>
                  <a:srgbClr val="FFFFFF"/>
                </a:solidFill>
                <a:latin typeface="Calibri"/>
                <a:cs typeface="Calibri"/>
              </a:rPr>
              <a:t>τις</a:t>
            </a:r>
            <a:r>
              <a:rPr sz="1100" spc="30" dirty="0">
                <a:solidFill>
                  <a:srgbClr val="FFFFFF"/>
                </a:solidFill>
                <a:latin typeface="Calibri"/>
                <a:cs typeface="Calibri"/>
              </a:rPr>
              <a:t> </a:t>
            </a:r>
            <a:r>
              <a:rPr sz="1100" spc="80" dirty="0">
                <a:solidFill>
                  <a:srgbClr val="FFFFFF"/>
                </a:solidFill>
                <a:latin typeface="Calibri"/>
                <a:cs typeface="Calibri"/>
              </a:rPr>
              <a:t>καταγραφές</a:t>
            </a:r>
            <a:r>
              <a:rPr sz="1100" spc="30" dirty="0">
                <a:solidFill>
                  <a:srgbClr val="FFFFFF"/>
                </a:solidFill>
                <a:latin typeface="Calibri"/>
                <a:cs typeface="Calibri"/>
              </a:rPr>
              <a:t> </a:t>
            </a:r>
            <a:r>
              <a:rPr sz="1100" spc="85" dirty="0">
                <a:solidFill>
                  <a:srgbClr val="FFFFFF"/>
                </a:solidFill>
                <a:latin typeface="Calibri"/>
                <a:cs typeface="Calibri"/>
              </a:rPr>
              <a:t>που</a:t>
            </a:r>
            <a:r>
              <a:rPr sz="1100" spc="30" dirty="0">
                <a:solidFill>
                  <a:srgbClr val="FFFFFF"/>
                </a:solidFill>
                <a:latin typeface="Calibri"/>
                <a:cs typeface="Calibri"/>
              </a:rPr>
              <a:t> </a:t>
            </a:r>
            <a:r>
              <a:rPr sz="1100" spc="80" dirty="0">
                <a:solidFill>
                  <a:srgbClr val="FFFFFF"/>
                </a:solidFill>
                <a:latin typeface="Calibri"/>
                <a:cs typeface="Calibri"/>
              </a:rPr>
              <a:t>απαντούν</a:t>
            </a:r>
            <a:r>
              <a:rPr sz="1100" spc="25" dirty="0">
                <a:solidFill>
                  <a:srgbClr val="FFFFFF"/>
                </a:solidFill>
                <a:latin typeface="Calibri"/>
                <a:cs typeface="Calibri"/>
              </a:rPr>
              <a:t> </a:t>
            </a:r>
            <a:r>
              <a:rPr sz="1100" spc="75" dirty="0">
                <a:solidFill>
                  <a:srgbClr val="FFFFFF"/>
                </a:solidFill>
                <a:latin typeface="Calibri"/>
                <a:cs typeface="Calibri"/>
              </a:rPr>
              <a:t>στην</a:t>
            </a:r>
            <a:r>
              <a:rPr sz="1100" spc="25" dirty="0">
                <a:solidFill>
                  <a:srgbClr val="FFFFFF"/>
                </a:solidFill>
                <a:latin typeface="Calibri"/>
                <a:cs typeface="Calibri"/>
              </a:rPr>
              <a:t> </a:t>
            </a:r>
            <a:r>
              <a:rPr sz="1100" spc="75" dirty="0">
                <a:solidFill>
                  <a:srgbClr val="FFFFFF"/>
                </a:solidFill>
                <a:latin typeface="Calibri"/>
                <a:cs typeface="Calibri"/>
              </a:rPr>
              <a:t>ερώτηση</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75" dirty="0">
                <a:solidFill>
                  <a:srgbClr val="FFFFFF"/>
                </a:solidFill>
                <a:latin typeface="Calibri"/>
                <a:cs typeface="Calibri"/>
              </a:rPr>
              <a:t>Τμήμα</a:t>
            </a:r>
            <a:r>
              <a:rPr sz="1100" spc="-20" dirty="0">
                <a:solidFill>
                  <a:srgbClr val="FFFFFF"/>
                </a:solidFill>
                <a:latin typeface="Calibri"/>
                <a:cs typeface="Calibri"/>
              </a:rPr>
              <a:t> </a:t>
            </a:r>
            <a:r>
              <a:rPr sz="1100" spc="50" dirty="0">
                <a:solidFill>
                  <a:srgbClr val="FFFFFF"/>
                </a:solidFill>
                <a:latin typeface="Calibri"/>
                <a:cs typeface="Calibri"/>
              </a:rPr>
              <a:t>Αρχής</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70" dirty="0">
                <a:solidFill>
                  <a:srgbClr val="FFFFFF"/>
                </a:solidFill>
                <a:latin typeface="Calibri"/>
                <a:cs typeface="Calibri"/>
              </a:rPr>
              <a:t>Περιέχει</a:t>
            </a:r>
            <a:r>
              <a:rPr sz="1100" spc="40" dirty="0">
                <a:solidFill>
                  <a:srgbClr val="FFFFFF"/>
                </a:solidFill>
                <a:latin typeface="Calibri"/>
                <a:cs typeface="Calibri"/>
              </a:rPr>
              <a:t> </a:t>
            </a:r>
            <a:r>
              <a:rPr sz="1100" spc="55" dirty="0">
                <a:solidFill>
                  <a:srgbClr val="FFFFFF"/>
                </a:solidFill>
                <a:latin typeface="Calibri"/>
                <a:cs typeface="Calibri"/>
              </a:rPr>
              <a:t>τις</a:t>
            </a:r>
            <a:r>
              <a:rPr sz="1100" spc="40" dirty="0">
                <a:solidFill>
                  <a:srgbClr val="FFFFFF"/>
                </a:solidFill>
                <a:latin typeface="Calibri"/>
                <a:cs typeface="Calibri"/>
              </a:rPr>
              <a:t> </a:t>
            </a:r>
            <a:r>
              <a:rPr sz="1100" spc="80" dirty="0">
                <a:solidFill>
                  <a:srgbClr val="FFFFFF"/>
                </a:solidFill>
                <a:latin typeface="Calibri"/>
                <a:cs typeface="Calibri"/>
              </a:rPr>
              <a:t>καταγραφές</a:t>
            </a:r>
            <a:r>
              <a:rPr sz="1100" spc="45" dirty="0">
                <a:solidFill>
                  <a:srgbClr val="FFFFFF"/>
                </a:solidFill>
                <a:latin typeface="Calibri"/>
                <a:cs typeface="Calibri"/>
              </a:rPr>
              <a:t> </a:t>
            </a:r>
            <a:r>
              <a:rPr sz="1100" spc="85" dirty="0">
                <a:solidFill>
                  <a:srgbClr val="FFFFFF"/>
                </a:solidFill>
                <a:latin typeface="Calibri"/>
                <a:cs typeface="Calibri"/>
              </a:rPr>
              <a:t>που</a:t>
            </a:r>
            <a:r>
              <a:rPr sz="1100" spc="40" dirty="0">
                <a:solidFill>
                  <a:srgbClr val="FFFFFF"/>
                </a:solidFill>
                <a:latin typeface="Calibri"/>
                <a:cs typeface="Calibri"/>
              </a:rPr>
              <a:t> </a:t>
            </a:r>
            <a:r>
              <a:rPr sz="1100" spc="70" dirty="0">
                <a:solidFill>
                  <a:srgbClr val="FFFFFF"/>
                </a:solidFill>
                <a:latin typeface="Calibri"/>
                <a:cs typeface="Calibri"/>
              </a:rPr>
              <a:t>δείχνουν</a:t>
            </a:r>
            <a:r>
              <a:rPr sz="1100" spc="40" dirty="0">
                <a:solidFill>
                  <a:srgbClr val="FFFFFF"/>
                </a:solidFill>
                <a:latin typeface="Calibri"/>
                <a:cs typeface="Calibri"/>
              </a:rPr>
              <a:t> </a:t>
            </a:r>
            <a:r>
              <a:rPr sz="1100" spc="65" dirty="0">
                <a:solidFill>
                  <a:srgbClr val="FFFFFF"/>
                </a:solidFill>
                <a:latin typeface="Calibri"/>
                <a:cs typeface="Calibri"/>
              </a:rPr>
              <a:t>την</a:t>
            </a:r>
            <a:r>
              <a:rPr sz="1100" spc="15" dirty="0">
                <a:solidFill>
                  <a:srgbClr val="FFFFFF"/>
                </a:solidFill>
                <a:latin typeface="Calibri"/>
                <a:cs typeface="Calibri"/>
              </a:rPr>
              <a:t> </a:t>
            </a:r>
            <a:r>
              <a:rPr sz="1100" spc="65" dirty="0">
                <a:solidFill>
                  <a:srgbClr val="FFFFFF"/>
                </a:solidFill>
                <a:latin typeface="Calibri"/>
                <a:cs typeface="Calibri"/>
              </a:rPr>
              <a:t>εξουσιοδότηση</a:t>
            </a:r>
            <a:r>
              <a:rPr sz="1100" spc="25" dirty="0">
                <a:solidFill>
                  <a:srgbClr val="FFFFFF"/>
                </a:solidFill>
                <a:latin typeface="Calibri"/>
                <a:cs typeface="Calibri"/>
              </a:rPr>
              <a:t> </a:t>
            </a:r>
            <a:r>
              <a:rPr sz="1100" spc="75" dirty="0">
                <a:solidFill>
                  <a:srgbClr val="FFFFFF"/>
                </a:solidFill>
                <a:latin typeface="Calibri"/>
                <a:cs typeface="Calibri"/>
              </a:rPr>
              <a:t>χρήστη</a:t>
            </a:r>
            <a:endParaRPr sz="1100">
              <a:latin typeface="Calibri"/>
              <a:cs typeface="Calibri"/>
            </a:endParaRPr>
          </a:p>
          <a:p>
            <a:pPr marL="286385" indent="-273685">
              <a:lnSpc>
                <a:spcPct val="100000"/>
              </a:lnSpc>
              <a:spcBef>
                <a:spcPts val="910"/>
              </a:spcBef>
              <a:buClr>
                <a:srgbClr val="FFBA00"/>
              </a:buClr>
              <a:buSzPct val="127272"/>
              <a:buFont typeface="Courier New"/>
              <a:buChar char="o"/>
              <a:tabLst>
                <a:tab pos="285750" algn="l"/>
                <a:tab pos="286385" algn="l"/>
              </a:tabLst>
            </a:pPr>
            <a:r>
              <a:rPr sz="1100" spc="80" dirty="0">
                <a:solidFill>
                  <a:srgbClr val="FFFFFF"/>
                </a:solidFill>
                <a:latin typeface="Calibri"/>
                <a:cs typeface="Calibri"/>
              </a:rPr>
              <a:t>Πρόσθετο</a:t>
            </a:r>
            <a:r>
              <a:rPr sz="1100" spc="-5" dirty="0">
                <a:solidFill>
                  <a:srgbClr val="FFFFFF"/>
                </a:solidFill>
                <a:latin typeface="Calibri"/>
                <a:cs typeface="Calibri"/>
              </a:rPr>
              <a:t> </a:t>
            </a:r>
            <a:r>
              <a:rPr sz="1100" spc="75" dirty="0">
                <a:solidFill>
                  <a:srgbClr val="FFFFFF"/>
                </a:solidFill>
                <a:latin typeface="Calibri"/>
                <a:cs typeface="Calibri"/>
              </a:rPr>
              <a:t>τμήμα</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100" dirty="0">
                <a:solidFill>
                  <a:srgbClr val="FFFFFF"/>
                </a:solidFill>
                <a:latin typeface="Calibri"/>
                <a:cs typeface="Calibri"/>
              </a:rPr>
              <a:t>Καταγραφές</a:t>
            </a:r>
            <a:r>
              <a:rPr sz="1100" spc="15" dirty="0">
                <a:solidFill>
                  <a:srgbClr val="FFFFFF"/>
                </a:solidFill>
                <a:latin typeface="Calibri"/>
                <a:cs typeface="Calibri"/>
              </a:rPr>
              <a:t> </a:t>
            </a:r>
            <a:r>
              <a:rPr sz="1100" spc="100" dirty="0">
                <a:solidFill>
                  <a:srgbClr val="FFFFFF"/>
                </a:solidFill>
                <a:latin typeface="Calibri"/>
                <a:cs typeface="Calibri"/>
              </a:rPr>
              <a:t>κόλλας</a:t>
            </a:r>
            <a:endParaRPr sz="1100">
              <a:latin typeface="Calibri"/>
              <a:cs typeface="Calibri"/>
            </a:endParaRPr>
          </a:p>
          <a:p>
            <a:pPr marL="286385" indent="-273685">
              <a:lnSpc>
                <a:spcPct val="100000"/>
              </a:lnSpc>
              <a:spcBef>
                <a:spcPts val="905"/>
              </a:spcBef>
              <a:buClr>
                <a:srgbClr val="FFBA00"/>
              </a:buClr>
              <a:buSzPct val="127272"/>
              <a:buFont typeface="Courier New"/>
              <a:buChar char="o"/>
              <a:tabLst>
                <a:tab pos="285750" algn="l"/>
                <a:tab pos="286385" algn="l"/>
              </a:tabLst>
            </a:pPr>
            <a:r>
              <a:rPr sz="1100" spc="75" dirty="0">
                <a:solidFill>
                  <a:srgbClr val="FFFFFF"/>
                </a:solidFill>
                <a:latin typeface="Calibri"/>
                <a:cs typeface="Calibri"/>
              </a:rPr>
              <a:t>Διεύθυνση</a:t>
            </a:r>
            <a:r>
              <a:rPr sz="1100" spc="25" dirty="0">
                <a:solidFill>
                  <a:srgbClr val="FFFFFF"/>
                </a:solidFill>
                <a:latin typeface="Calibri"/>
                <a:cs typeface="Calibri"/>
              </a:rPr>
              <a:t> </a:t>
            </a:r>
            <a:r>
              <a:rPr sz="1100" spc="60" dirty="0">
                <a:solidFill>
                  <a:srgbClr val="FFFFFF"/>
                </a:solidFill>
                <a:latin typeface="Calibri"/>
                <a:cs typeface="Calibri"/>
              </a:rPr>
              <a:t>IP</a:t>
            </a:r>
            <a:r>
              <a:rPr sz="1100" spc="30" dirty="0">
                <a:solidFill>
                  <a:srgbClr val="FFFFFF"/>
                </a:solidFill>
                <a:latin typeface="Calibri"/>
                <a:cs typeface="Calibri"/>
              </a:rPr>
              <a:t> </a:t>
            </a:r>
            <a:r>
              <a:rPr sz="1100" spc="80" dirty="0">
                <a:solidFill>
                  <a:srgbClr val="FFFFFF"/>
                </a:solidFill>
                <a:latin typeface="Calibri"/>
                <a:cs typeface="Calibri"/>
              </a:rPr>
              <a:t>των</a:t>
            </a:r>
            <a:r>
              <a:rPr sz="1100" spc="30" dirty="0">
                <a:solidFill>
                  <a:srgbClr val="FFFFFF"/>
                </a:solidFill>
                <a:latin typeface="Calibri"/>
                <a:cs typeface="Calibri"/>
              </a:rPr>
              <a:t> </a:t>
            </a:r>
            <a:r>
              <a:rPr sz="1100" spc="75" dirty="0">
                <a:solidFill>
                  <a:srgbClr val="FFFFFF"/>
                </a:solidFill>
                <a:latin typeface="Calibri"/>
                <a:cs typeface="Calibri"/>
              </a:rPr>
              <a:t>αρχών</a:t>
            </a:r>
            <a:r>
              <a:rPr sz="1100" spc="20" dirty="0">
                <a:solidFill>
                  <a:srgbClr val="FFFFFF"/>
                </a:solidFill>
                <a:latin typeface="Calibri"/>
                <a:cs typeface="Calibri"/>
              </a:rPr>
              <a:t> </a:t>
            </a:r>
            <a:r>
              <a:rPr sz="1100" spc="75" dirty="0">
                <a:solidFill>
                  <a:srgbClr val="FFFFFF"/>
                </a:solidFill>
                <a:latin typeface="Calibri"/>
                <a:cs typeface="Calibri"/>
              </a:rPr>
              <a:t>του</a:t>
            </a:r>
            <a:r>
              <a:rPr sz="1100" spc="35" dirty="0">
                <a:solidFill>
                  <a:srgbClr val="FFFFFF"/>
                </a:solidFill>
                <a:latin typeface="Calibri"/>
                <a:cs typeface="Calibri"/>
              </a:rPr>
              <a:t> </a:t>
            </a:r>
            <a:r>
              <a:rPr sz="1100" spc="80" dirty="0">
                <a:solidFill>
                  <a:srgbClr val="FFFFFF"/>
                </a:solidFill>
                <a:latin typeface="Calibri"/>
                <a:cs typeface="Calibri"/>
              </a:rPr>
              <a:t>τομέα</a:t>
            </a:r>
            <a:endParaRPr sz="1100">
              <a:latin typeface="Calibri"/>
              <a:cs typeface="Calibri"/>
            </a:endParaRPr>
          </a:p>
          <a:p>
            <a:pPr marL="286385" indent="-273685">
              <a:lnSpc>
                <a:spcPct val="100000"/>
              </a:lnSpc>
              <a:spcBef>
                <a:spcPts val="910"/>
              </a:spcBef>
              <a:buClr>
                <a:srgbClr val="FFBA00"/>
              </a:buClr>
              <a:buSzPct val="127272"/>
              <a:buFont typeface="Courier New"/>
              <a:buChar char="o"/>
              <a:tabLst>
                <a:tab pos="285750" algn="l"/>
                <a:tab pos="286385" algn="l"/>
              </a:tabLst>
            </a:pPr>
            <a:r>
              <a:rPr sz="1100" spc="95" dirty="0">
                <a:solidFill>
                  <a:srgbClr val="FFFFFF"/>
                </a:solidFill>
                <a:latin typeface="Calibri"/>
                <a:cs typeface="Calibri"/>
              </a:rPr>
              <a:t>Σπάστε</a:t>
            </a:r>
            <a:r>
              <a:rPr sz="1100" spc="30" dirty="0">
                <a:solidFill>
                  <a:srgbClr val="FFFFFF"/>
                </a:solidFill>
                <a:latin typeface="Calibri"/>
                <a:cs typeface="Calibri"/>
              </a:rPr>
              <a:t> </a:t>
            </a:r>
            <a:r>
              <a:rPr sz="1100" spc="90" dirty="0">
                <a:solidFill>
                  <a:srgbClr val="FFFFFF"/>
                </a:solidFill>
                <a:latin typeface="Calibri"/>
                <a:cs typeface="Calibri"/>
              </a:rPr>
              <a:t>το</a:t>
            </a:r>
            <a:r>
              <a:rPr sz="1100" spc="30" dirty="0">
                <a:solidFill>
                  <a:srgbClr val="FFFFFF"/>
                </a:solidFill>
                <a:latin typeface="Calibri"/>
                <a:cs typeface="Calibri"/>
              </a:rPr>
              <a:t> </a:t>
            </a:r>
            <a:r>
              <a:rPr sz="1100" spc="95" dirty="0">
                <a:solidFill>
                  <a:srgbClr val="FFFFFF"/>
                </a:solidFill>
                <a:latin typeface="Calibri"/>
                <a:cs typeface="Calibri"/>
              </a:rPr>
              <a:t>προαπαιτούμενο</a:t>
            </a:r>
            <a:r>
              <a:rPr sz="1100" spc="35" dirty="0">
                <a:solidFill>
                  <a:srgbClr val="FFFFFF"/>
                </a:solidFill>
                <a:latin typeface="Calibri"/>
                <a:cs typeface="Calibri"/>
              </a:rPr>
              <a:t> </a:t>
            </a:r>
            <a:r>
              <a:rPr sz="1100" spc="85" dirty="0">
                <a:solidFill>
                  <a:srgbClr val="FFFFFF"/>
                </a:solidFill>
                <a:latin typeface="Calibri"/>
                <a:cs typeface="Calibri"/>
              </a:rPr>
              <a:t>κυκλικό</a:t>
            </a:r>
            <a:endParaRPr sz="1100">
              <a:latin typeface="Calibri"/>
              <a:cs typeface="Calibri"/>
            </a:endParaRPr>
          </a:p>
        </p:txBody>
      </p:sp>
      <p:sp>
        <p:nvSpPr>
          <p:cNvPr id="5" name="object 5"/>
          <p:cNvSpPr txBox="1"/>
          <p:nvPr/>
        </p:nvSpPr>
        <p:spPr>
          <a:xfrm>
            <a:off x="10187305" y="5247322"/>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Arial"/>
                <a:cs typeface="Arial"/>
              </a:rPr>
              <a:t>1</a:t>
            </a:r>
            <a:r>
              <a:rPr sz="1100" dirty="0">
                <a:solidFill>
                  <a:srgbClr val="FFFFFF"/>
                </a:solidFill>
                <a:latin typeface="Arial"/>
                <a:cs typeface="Arial"/>
              </a:rPr>
              <a:t>3</a:t>
            </a:r>
            <a:endParaRPr sz="1100">
              <a:latin typeface="Arial"/>
              <a:cs typeface="Arial"/>
            </a:endParaRPr>
          </a:p>
        </p:txBody>
      </p:sp>
      <p:pic>
        <p:nvPicPr>
          <p:cNvPr id="6" name="object 6"/>
          <p:cNvPicPr/>
          <p:nvPr/>
        </p:nvPicPr>
        <p:blipFill>
          <a:blip r:embed="rId2" cstate="print"/>
          <a:stretch>
            <a:fillRect/>
          </a:stretch>
        </p:blipFill>
        <p:spPr>
          <a:xfrm>
            <a:off x="7175817" y="5377497"/>
            <a:ext cx="1530032" cy="612140"/>
          </a:xfrm>
          <a:prstGeom prst="rect">
            <a:avLst/>
          </a:prstGeom>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3046729" y="609600"/>
            <a:ext cx="4055110" cy="452120"/>
          </a:xfrm>
          <a:prstGeom prst="rect">
            <a:avLst/>
          </a:prstGeom>
        </p:spPr>
        <p:txBody>
          <a:bodyPr vert="horz" wrap="square" lIns="0" tIns="12700" rIns="0" bIns="0" rtlCol="0">
            <a:spAutoFit/>
          </a:bodyPr>
          <a:lstStyle/>
          <a:p>
            <a:pPr marL="12700">
              <a:lnSpc>
                <a:spcPct val="100000"/>
              </a:lnSpc>
              <a:spcBef>
                <a:spcPts val="100"/>
              </a:spcBef>
            </a:pPr>
            <a:r>
              <a:rPr sz="2800" spc="135" dirty="0">
                <a:solidFill>
                  <a:srgbClr val="FFFFFF"/>
                </a:solidFill>
                <a:latin typeface="Calibri"/>
                <a:cs typeface="Calibri"/>
              </a:rPr>
              <a:t>Ανάλυση</a:t>
            </a:r>
            <a:r>
              <a:rPr sz="2800" spc="90" dirty="0">
                <a:solidFill>
                  <a:srgbClr val="FFFFFF"/>
                </a:solidFill>
                <a:latin typeface="Calibri"/>
                <a:cs typeface="Calibri"/>
              </a:rPr>
              <a:t> </a:t>
            </a:r>
            <a:r>
              <a:rPr sz="2800" spc="140" dirty="0">
                <a:solidFill>
                  <a:srgbClr val="FFFFFF"/>
                </a:solidFill>
                <a:latin typeface="Calibri"/>
                <a:cs typeface="Calibri"/>
              </a:rPr>
              <a:t>ονομάτων</a:t>
            </a:r>
            <a:r>
              <a:rPr sz="2800" spc="114" dirty="0">
                <a:solidFill>
                  <a:srgbClr val="FFFFFF"/>
                </a:solidFill>
                <a:latin typeface="Calibri"/>
                <a:cs typeface="Calibri"/>
              </a:rPr>
              <a:t> </a:t>
            </a:r>
            <a:r>
              <a:rPr sz="2800" spc="185" dirty="0">
                <a:solidFill>
                  <a:srgbClr val="FFFFFF"/>
                </a:solidFill>
              </a:rPr>
              <a:t>DNS</a:t>
            </a:r>
            <a:endParaRPr sz="2800">
              <a:latin typeface="Calibri"/>
              <a:cs typeface="Calibri"/>
            </a:endParaRPr>
          </a:p>
        </p:txBody>
      </p:sp>
      <p:sp>
        <p:nvSpPr>
          <p:cNvPr id="4" name="object 4"/>
          <p:cNvSpPr txBox="1"/>
          <p:nvPr/>
        </p:nvSpPr>
        <p:spPr>
          <a:xfrm>
            <a:off x="2635250" y="1344929"/>
            <a:ext cx="992505" cy="177800"/>
          </a:xfrm>
          <a:prstGeom prst="rect">
            <a:avLst/>
          </a:prstGeom>
        </p:spPr>
        <p:txBody>
          <a:bodyPr vert="horz" wrap="square" lIns="0" tIns="12700" rIns="0" bIns="0" rtlCol="0">
            <a:spAutoFit/>
          </a:bodyPr>
          <a:lstStyle/>
          <a:p>
            <a:pPr marL="12700">
              <a:lnSpc>
                <a:spcPct val="100000"/>
              </a:lnSpc>
              <a:spcBef>
                <a:spcPts val="100"/>
              </a:spcBef>
            </a:pPr>
            <a:r>
              <a:rPr sz="1000" spc="30" dirty="0">
                <a:solidFill>
                  <a:srgbClr val="FFFFFF"/>
                </a:solidFill>
                <a:latin typeface="Calibri"/>
                <a:cs typeface="Calibri"/>
                <a:hlinkClick r:id="rId2"/>
              </a:rPr>
              <a:t>www.unixwiz.n</a:t>
            </a:r>
            <a:r>
              <a:rPr sz="1000" spc="30" dirty="0">
                <a:solidFill>
                  <a:srgbClr val="FFFFFF"/>
                </a:solidFill>
                <a:latin typeface="Calibri"/>
                <a:cs typeface="Calibri"/>
              </a:rPr>
              <a:t>et</a:t>
            </a:r>
            <a:endParaRPr sz="1000">
              <a:latin typeface="Calibri"/>
              <a:cs typeface="Calibri"/>
            </a:endParaRPr>
          </a:p>
        </p:txBody>
      </p:sp>
      <p:pic>
        <p:nvPicPr>
          <p:cNvPr id="5" name="object 5"/>
          <p:cNvPicPr/>
          <p:nvPr/>
        </p:nvPicPr>
        <p:blipFill>
          <a:blip r:embed="rId3" cstate="print"/>
          <a:stretch>
            <a:fillRect/>
          </a:stretch>
        </p:blipFill>
        <p:spPr>
          <a:xfrm>
            <a:off x="7175817" y="5712459"/>
            <a:ext cx="1530032" cy="612140"/>
          </a:xfrm>
          <a:prstGeom prst="rect">
            <a:avLst/>
          </a:prstGeom>
        </p:spPr>
      </p:pic>
      <p:pic>
        <p:nvPicPr>
          <p:cNvPr id="6" name="object 6"/>
          <p:cNvPicPr/>
          <p:nvPr/>
        </p:nvPicPr>
        <p:blipFill>
          <a:blip r:embed="rId4" cstate="print"/>
          <a:stretch>
            <a:fillRect/>
          </a:stretch>
        </p:blipFill>
        <p:spPr>
          <a:xfrm>
            <a:off x="1695450" y="1722437"/>
            <a:ext cx="5745162" cy="3306127"/>
          </a:xfrm>
          <a:prstGeom prst="rect">
            <a:avLst/>
          </a:prstGeom>
        </p:spPr>
      </p:pic>
      <p:sp>
        <p:nvSpPr>
          <p:cNvPr id="7" name="object 7"/>
          <p:cNvSpPr txBox="1"/>
          <p:nvPr/>
        </p:nvSpPr>
        <p:spPr>
          <a:xfrm>
            <a:off x="10187305" y="5595873"/>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4</a:t>
            </a:r>
            <a:endParaRPr sz="11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29257" y="5954395"/>
            <a:ext cx="1530032" cy="612140"/>
          </a:xfrm>
          <a:prstGeom prst="rect">
            <a:avLst/>
          </a:prstGeom>
        </p:spPr>
      </p:pic>
      <p:sp>
        <p:nvSpPr>
          <p:cNvPr id="3" name="object 3"/>
          <p:cNvSpPr txBox="1">
            <a:spLocks noGrp="1"/>
          </p:cNvSpPr>
          <p:nvPr>
            <p:ph type="title"/>
          </p:nvPr>
        </p:nvSpPr>
        <p:spPr>
          <a:xfrm>
            <a:off x="875030" y="708659"/>
            <a:ext cx="3422015" cy="459740"/>
          </a:xfrm>
          <a:prstGeom prst="rect">
            <a:avLst/>
          </a:prstGeom>
        </p:spPr>
        <p:txBody>
          <a:bodyPr vert="horz" wrap="square" lIns="0" tIns="12700" rIns="0" bIns="0" rtlCol="0">
            <a:spAutoFit/>
          </a:bodyPr>
          <a:lstStyle/>
          <a:p>
            <a:pPr marL="12700">
              <a:lnSpc>
                <a:spcPct val="100000"/>
              </a:lnSpc>
              <a:spcBef>
                <a:spcPts val="100"/>
              </a:spcBef>
            </a:pPr>
            <a:r>
              <a:rPr spc="135" dirty="0"/>
              <a:t>Ψηφιακές</a:t>
            </a:r>
            <a:r>
              <a:rPr dirty="0"/>
              <a:t> </a:t>
            </a:r>
            <a:r>
              <a:rPr spc="125" dirty="0"/>
              <a:t>υπογραφές</a:t>
            </a:r>
          </a:p>
        </p:txBody>
      </p:sp>
      <p:sp>
        <p:nvSpPr>
          <p:cNvPr id="5" name="object 5"/>
          <p:cNvSpPr txBox="1"/>
          <p:nvPr/>
        </p:nvSpPr>
        <p:spPr>
          <a:xfrm>
            <a:off x="10632757" y="619150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20</a:t>
            </a:r>
            <a:endParaRPr sz="1100">
              <a:latin typeface="Arial"/>
              <a:cs typeface="Arial"/>
            </a:endParaRPr>
          </a:p>
        </p:txBody>
      </p:sp>
      <p:sp>
        <p:nvSpPr>
          <p:cNvPr id="4" name="object 4"/>
          <p:cNvSpPr txBox="1"/>
          <p:nvPr/>
        </p:nvSpPr>
        <p:spPr>
          <a:xfrm>
            <a:off x="783590" y="1524634"/>
            <a:ext cx="10394315" cy="3768725"/>
          </a:xfrm>
          <a:prstGeom prst="rect">
            <a:avLst/>
          </a:prstGeom>
        </p:spPr>
        <p:txBody>
          <a:bodyPr vert="horz" wrap="square" lIns="0" tIns="0" rIns="0" bIns="0" rtlCol="0">
            <a:spAutoFit/>
          </a:bodyPr>
          <a:lstStyle/>
          <a:p>
            <a:pPr marL="286385" indent="-273685">
              <a:lnSpc>
                <a:spcPts val="1835"/>
              </a:lnSpc>
              <a:buClr>
                <a:srgbClr val="FFBA00"/>
              </a:buClr>
              <a:buSzPct val="128571"/>
              <a:buFont typeface="Courier New"/>
              <a:buChar char="o"/>
              <a:tabLst>
                <a:tab pos="286385" algn="l"/>
              </a:tabLst>
            </a:pPr>
            <a:r>
              <a:rPr sz="1400" spc="180" dirty="0">
                <a:latin typeface="Calibri"/>
                <a:cs typeface="Calibri"/>
              </a:rPr>
              <a:t>MAC</a:t>
            </a:r>
            <a:r>
              <a:rPr sz="1400" spc="65" dirty="0">
                <a:latin typeface="Calibri"/>
                <a:cs typeface="Calibri"/>
              </a:rPr>
              <a:t> </a:t>
            </a:r>
            <a:r>
              <a:rPr sz="1400" spc="130" dirty="0">
                <a:latin typeface="Calibri"/>
                <a:cs typeface="Calibri"/>
              </a:rPr>
              <a:t>(Διεύθυνση</a:t>
            </a:r>
            <a:r>
              <a:rPr sz="1400" spc="70" dirty="0">
                <a:latin typeface="Calibri"/>
                <a:cs typeface="Calibri"/>
              </a:rPr>
              <a:t> </a:t>
            </a:r>
            <a:r>
              <a:rPr sz="1400" spc="135" dirty="0">
                <a:latin typeface="Calibri"/>
                <a:cs typeface="Calibri"/>
              </a:rPr>
              <a:t>φυσικού</a:t>
            </a:r>
            <a:r>
              <a:rPr sz="1400" spc="65" dirty="0">
                <a:latin typeface="Calibri"/>
                <a:cs typeface="Calibri"/>
              </a:rPr>
              <a:t> </a:t>
            </a:r>
            <a:r>
              <a:rPr sz="1400" spc="130" dirty="0">
                <a:latin typeface="Calibri"/>
                <a:cs typeface="Calibri"/>
              </a:rPr>
              <a:t>επιπέδου</a:t>
            </a:r>
            <a:r>
              <a:rPr sz="1400" spc="65" dirty="0">
                <a:latin typeface="Calibri"/>
                <a:cs typeface="Calibri"/>
              </a:rPr>
              <a:t> </a:t>
            </a:r>
            <a:r>
              <a:rPr sz="1400" spc="120" dirty="0">
                <a:latin typeface="Calibri"/>
                <a:cs typeface="Calibri"/>
              </a:rPr>
              <a:t>δικτύου)</a:t>
            </a:r>
            <a:r>
              <a:rPr sz="1400" spc="65" dirty="0">
                <a:latin typeface="Calibri"/>
                <a:cs typeface="Calibri"/>
              </a:rPr>
              <a:t> </a:t>
            </a:r>
            <a:r>
              <a:rPr sz="1400" spc="140" dirty="0">
                <a:latin typeface="Calibri"/>
                <a:cs typeface="Calibri"/>
              </a:rPr>
              <a:t>Ένα</a:t>
            </a:r>
            <a:r>
              <a:rPr sz="1400" spc="70" dirty="0">
                <a:latin typeface="Calibri"/>
                <a:cs typeface="Calibri"/>
              </a:rPr>
              <a:t> </a:t>
            </a:r>
            <a:r>
              <a:rPr sz="1400" spc="135" dirty="0">
                <a:latin typeface="Calibri"/>
                <a:cs typeface="Calibri"/>
              </a:rPr>
              <a:t>μέρος</a:t>
            </a:r>
            <a:r>
              <a:rPr sz="1400" spc="65" dirty="0">
                <a:latin typeface="Calibri"/>
                <a:cs typeface="Calibri"/>
              </a:rPr>
              <a:t> </a:t>
            </a:r>
            <a:r>
              <a:rPr sz="1400" spc="130" dirty="0">
                <a:latin typeface="Calibri"/>
                <a:cs typeface="Calibri"/>
              </a:rPr>
              <a:t>παράγει</a:t>
            </a:r>
            <a:r>
              <a:rPr sz="1400" spc="75" dirty="0">
                <a:latin typeface="Calibri"/>
                <a:cs typeface="Calibri"/>
              </a:rPr>
              <a:t> </a:t>
            </a:r>
            <a:r>
              <a:rPr sz="1400" spc="180" dirty="0">
                <a:latin typeface="Calibri"/>
                <a:cs typeface="Calibri"/>
              </a:rPr>
              <a:t>MAC</a:t>
            </a:r>
            <a:r>
              <a:rPr sz="1400" spc="70" dirty="0">
                <a:latin typeface="Calibri"/>
                <a:cs typeface="Calibri"/>
              </a:rPr>
              <a:t> </a:t>
            </a:r>
            <a:r>
              <a:rPr sz="1400" spc="130" dirty="0">
                <a:latin typeface="Calibri"/>
                <a:cs typeface="Calibri"/>
              </a:rPr>
              <a:t>(Διεύθυνση</a:t>
            </a:r>
            <a:r>
              <a:rPr sz="1400" spc="65" dirty="0">
                <a:latin typeface="Calibri"/>
                <a:cs typeface="Calibri"/>
              </a:rPr>
              <a:t> </a:t>
            </a:r>
            <a:r>
              <a:rPr sz="1400" spc="135" dirty="0">
                <a:latin typeface="Calibri"/>
                <a:cs typeface="Calibri"/>
              </a:rPr>
              <a:t>φυσικού</a:t>
            </a:r>
            <a:r>
              <a:rPr sz="1400" spc="70" dirty="0">
                <a:latin typeface="Calibri"/>
                <a:cs typeface="Calibri"/>
              </a:rPr>
              <a:t> </a:t>
            </a:r>
            <a:r>
              <a:rPr sz="1400" spc="135" dirty="0">
                <a:latin typeface="Calibri"/>
                <a:cs typeface="Calibri"/>
              </a:rPr>
              <a:t>επιπέδου</a:t>
            </a:r>
            <a:r>
              <a:rPr sz="1400" spc="65" dirty="0">
                <a:latin typeface="Calibri"/>
                <a:cs typeface="Calibri"/>
              </a:rPr>
              <a:t> </a:t>
            </a:r>
            <a:r>
              <a:rPr sz="1400" spc="114" dirty="0">
                <a:latin typeface="Calibri"/>
                <a:cs typeface="Calibri"/>
              </a:rPr>
              <a:t>δικτύου),</a:t>
            </a:r>
            <a:r>
              <a:rPr sz="1400" spc="65" dirty="0">
                <a:latin typeface="Calibri"/>
                <a:cs typeface="Calibri"/>
              </a:rPr>
              <a:t> </a:t>
            </a:r>
            <a:r>
              <a:rPr sz="1400" spc="135" dirty="0">
                <a:latin typeface="Calibri"/>
                <a:cs typeface="Calibri"/>
              </a:rPr>
              <a:t>ένα</a:t>
            </a:r>
            <a:endParaRPr sz="1400">
              <a:latin typeface="Calibri"/>
              <a:cs typeface="Calibri"/>
            </a:endParaRPr>
          </a:p>
          <a:p>
            <a:pPr marL="285750">
              <a:lnSpc>
                <a:spcPts val="1655"/>
              </a:lnSpc>
            </a:pPr>
            <a:r>
              <a:rPr sz="1400" spc="130" dirty="0">
                <a:latin typeface="Calibri"/>
                <a:cs typeface="Calibri"/>
              </a:rPr>
              <a:t>επαληθεύει</a:t>
            </a:r>
            <a:r>
              <a:rPr sz="1400" spc="60" dirty="0">
                <a:latin typeface="Calibri"/>
                <a:cs typeface="Calibri"/>
              </a:rPr>
              <a:t> </a:t>
            </a:r>
            <a:r>
              <a:rPr sz="1400" spc="114" dirty="0">
                <a:latin typeface="Calibri"/>
                <a:cs typeface="Calibri"/>
              </a:rPr>
              <a:t>την</a:t>
            </a:r>
            <a:r>
              <a:rPr sz="1400" spc="40" dirty="0">
                <a:latin typeface="Calibri"/>
                <a:cs typeface="Calibri"/>
              </a:rPr>
              <a:t> </a:t>
            </a:r>
            <a:r>
              <a:rPr sz="1400" spc="125" dirty="0">
                <a:latin typeface="Calibri"/>
                <a:cs typeface="Calibri"/>
              </a:rPr>
              <a:t>ολοκλήρωση.</a:t>
            </a:r>
            <a:endParaRPr sz="1400">
              <a:latin typeface="Calibri"/>
              <a:cs typeface="Calibri"/>
            </a:endParaRPr>
          </a:p>
          <a:p>
            <a:pPr marL="286385" indent="-273685">
              <a:lnSpc>
                <a:spcPct val="100000"/>
              </a:lnSpc>
              <a:spcBef>
                <a:spcPts val="1100"/>
              </a:spcBef>
              <a:buClr>
                <a:srgbClr val="FFBA00"/>
              </a:buClr>
              <a:buSzPct val="128571"/>
              <a:buFont typeface="Courier New"/>
              <a:buChar char="o"/>
              <a:tabLst>
                <a:tab pos="286385" algn="l"/>
              </a:tabLst>
            </a:pPr>
            <a:r>
              <a:rPr sz="1400" spc="140" dirty="0">
                <a:latin typeface="Calibri"/>
                <a:cs typeface="Calibri"/>
              </a:rPr>
              <a:t>Ψηφιακές</a:t>
            </a:r>
            <a:r>
              <a:rPr sz="1400" spc="60" dirty="0">
                <a:latin typeface="Calibri"/>
                <a:cs typeface="Calibri"/>
              </a:rPr>
              <a:t> </a:t>
            </a:r>
            <a:r>
              <a:rPr sz="1400" spc="135" dirty="0">
                <a:latin typeface="Calibri"/>
                <a:cs typeface="Calibri"/>
              </a:rPr>
              <a:t>υπογραφές:</a:t>
            </a:r>
            <a:r>
              <a:rPr sz="1400" spc="65" dirty="0">
                <a:latin typeface="Calibri"/>
                <a:cs typeface="Calibri"/>
              </a:rPr>
              <a:t> </a:t>
            </a:r>
            <a:r>
              <a:rPr sz="1400" spc="145" dirty="0">
                <a:latin typeface="Calibri"/>
                <a:cs typeface="Calibri"/>
              </a:rPr>
              <a:t>Πολλά</a:t>
            </a:r>
            <a:r>
              <a:rPr sz="1400" spc="60" dirty="0">
                <a:latin typeface="Calibri"/>
                <a:cs typeface="Calibri"/>
              </a:rPr>
              <a:t> </a:t>
            </a:r>
            <a:r>
              <a:rPr sz="1400" spc="140" dirty="0">
                <a:latin typeface="Calibri"/>
                <a:cs typeface="Calibri"/>
              </a:rPr>
              <a:t>μέρη</a:t>
            </a:r>
            <a:r>
              <a:rPr sz="1400" spc="60" dirty="0">
                <a:latin typeface="Calibri"/>
                <a:cs typeface="Calibri"/>
              </a:rPr>
              <a:t> </a:t>
            </a:r>
            <a:r>
              <a:rPr sz="1400" spc="140" dirty="0">
                <a:latin typeface="Calibri"/>
                <a:cs typeface="Calibri"/>
              </a:rPr>
              <a:t>μπορούν</a:t>
            </a:r>
            <a:r>
              <a:rPr sz="1400" spc="65" dirty="0">
                <a:latin typeface="Calibri"/>
                <a:cs typeface="Calibri"/>
              </a:rPr>
              <a:t> </a:t>
            </a:r>
            <a:r>
              <a:rPr sz="1400" spc="135" dirty="0">
                <a:latin typeface="Calibri"/>
                <a:cs typeface="Calibri"/>
              </a:rPr>
              <a:t>να</a:t>
            </a:r>
            <a:r>
              <a:rPr sz="1400" spc="45" dirty="0">
                <a:latin typeface="Calibri"/>
                <a:cs typeface="Calibri"/>
              </a:rPr>
              <a:t> </a:t>
            </a:r>
            <a:r>
              <a:rPr sz="1400" spc="125" dirty="0">
                <a:latin typeface="Calibri"/>
                <a:cs typeface="Calibri"/>
              </a:rPr>
              <a:t>επαληθεύσουν.</a:t>
            </a:r>
            <a:endParaRPr sz="1400">
              <a:latin typeface="Calibri"/>
              <a:cs typeface="Calibri"/>
            </a:endParaRPr>
          </a:p>
          <a:p>
            <a:pPr marL="286385" marR="2781935" indent="-274320">
              <a:lnSpc>
                <a:spcPct val="93200"/>
              </a:lnSpc>
              <a:spcBef>
                <a:spcPts val="1170"/>
              </a:spcBef>
              <a:buClr>
                <a:srgbClr val="FFBA00"/>
              </a:buClr>
              <a:buSzPct val="128571"/>
              <a:buFont typeface="Courier New"/>
              <a:buChar char="o"/>
              <a:tabLst>
                <a:tab pos="287020" algn="l"/>
              </a:tabLst>
            </a:pPr>
            <a:r>
              <a:rPr sz="1400" spc="150" dirty="0">
                <a:latin typeface="Calibri"/>
                <a:cs typeface="Calibri"/>
              </a:rPr>
              <a:t>Ψηφιακή</a:t>
            </a:r>
            <a:r>
              <a:rPr sz="1400" spc="70" dirty="0">
                <a:latin typeface="Calibri"/>
                <a:cs typeface="Calibri"/>
              </a:rPr>
              <a:t> </a:t>
            </a:r>
            <a:r>
              <a:rPr sz="1400" spc="140" dirty="0">
                <a:latin typeface="Calibri"/>
                <a:cs typeface="Calibri"/>
              </a:rPr>
              <a:t>υπογραφή:</a:t>
            </a:r>
            <a:r>
              <a:rPr sz="1400" spc="65" dirty="0">
                <a:latin typeface="Calibri"/>
                <a:cs typeface="Calibri"/>
              </a:rPr>
              <a:t> </a:t>
            </a:r>
            <a:r>
              <a:rPr sz="1400" spc="125" dirty="0">
                <a:latin typeface="Calibri"/>
                <a:cs typeface="Calibri"/>
              </a:rPr>
              <a:t>μια</a:t>
            </a:r>
            <a:r>
              <a:rPr sz="1400" spc="65" dirty="0">
                <a:latin typeface="Calibri"/>
                <a:cs typeface="Calibri"/>
              </a:rPr>
              <a:t> </a:t>
            </a:r>
            <a:r>
              <a:rPr sz="1400" spc="135" dirty="0">
                <a:latin typeface="Calibri"/>
                <a:cs typeface="Calibri"/>
              </a:rPr>
              <a:t>συμβολοσειρά</a:t>
            </a:r>
            <a:r>
              <a:rPr sz="1400" spc="65" dirty="0">
                <a:latin typeface="Calibri"/>
                <a:cs typeface="Calibri"/>
              </a:rPr>
              <a:t> </a:t>
            </a:r>
            <a:r>
              <a:rPr sz="1400" spc="140" dirty="0">
                <a:latin typeface="Calibri"/>
                <a:cs typeface="Calibri"/>
              </a:rPr>
              <a:t>δεδομένων</a:t>
            </a:r>
            <a:r>
              <a:rPr sz="1400" spc="60" dirty="0">
                <a:latin typeface="Calibri"/>
                <a:cs typeface="Calibri"/>
              </a:rPr>
              <a:t> </a:t>
            </a:r>
            <a:r>
              <a:rPr sz="1400" spc="125" dirty="0">
                <a:latin typeface="Calibri"/>
                <a:cs typeface="Calibri"/>
              </a:rPr>
              <a:t>συνδέει</a:t>
            </a:r>
            <a:r>
              <a:rPr sz="1400" spc="65" dirty="0">
                <a:latin typeface="Calibri"/>
                <a:cs typeface="Calibri"/>
              </a:rPr>
              <a:t> </a:t>
            </a:r>
            <a:r>
              <a:rPr sz="1400" spc="135" dirty="0">
                <a:latin typeface="Calibri"/>
                <a:cs typeface="Calibri"/>
              </a:rPr>
              <a:t>ένα</a:t>
            </a:r>
            <a:r>
              <a:rPr sz="1400" spc="65" dirty="0">
                <a:latin typeface="Calibri"/>
                <a:cs typeface="Calibri"/>
              </a:rPr>
              <a:t> </a:t>
            </a:r>
            <a:r>
              <a:rPr sz="1400" spc="145" dirty="0">
                <a:latin typeface="Calibri"/>
                <a:cs typeface="Calibri"/>
              </a:rPr>
              <a:t>μήνυμα</a:t>
            </a:r>
            <a:r>
              <a:rPr sz="1400" spc="65" dirty="0">
                <a:latin typeface="Calibri"/>
                <a:cs typeface="Calibri"/>
              </a:rPr>
              <a:t> </a:t>
            </a:r>
            <a:r>
              <a:rPr sz="1400" spc="140" dirty="0">
                <a:latin typeface="Calibri"/>
                <a:cs typeface="Calibri"/>
              </a:rPr>
              <a:t>με</a:t>
            </a:r>
            <a:r>
              <a:rPr sz="1400" spc="65" dirty="0">
                <a:latin typeface="Calibri"/>
                <a:cs typeface="Calibri"/>
              </a:rPr>
              <a:t> </a:t>
            </a:r>
            <a:r>
              <a:rPr sz="1400" spc="135" dirty="0">
                <a:latin typeface="Calibri"/>
                <a:cs typeface="Calibri"/>
              </a:rPr>
              <a:t>κάποια </a:t>
            </a:r>
            <a:r>
              <a:rPr sz="1400" spc="-305" dirty="0">
                <a:latin typeface="Calibri"/>
                <a:cs typeface="Calibri"/>
              </a:rPr>
              <a:t> </a:t>
            </a:r>
            <a:r>
              <a:rPr sz="1400" spc="130" dirty="0">
                <a:latin typeface="Calibri"/>
                <a:cs typeface="Calibri"/>
              </a:rPr>
              <a:t>οντότητα</a:t>
            </a:r>
            <a:r>
              <a:rPr sz="1400" spc="55" dirty="0">
                <a:latin typeface="Calibri"/>
                <a:cs typeface="Calibri"/>
              </a:rPr>
              <a:t> </a:t>
            </a:r>
            <a:r>
              <a:rPr sz="1400" spc="130" dirty="0">
                <a:latin typeface="Calibri"/>
                <a:cs typeface="Calibri"/>
              </a:rPr>
              <a:t>προέλευσης.</a:t>
            </a:r>
            <a:endParaRPr sz="1400">
              <a:latin typeface="Calibri"/>
              <a:cs typeface="Calibri"/>
            </a:endParaRPr>
          </a:p>
          <a:p>
            <a:pPr marL="286385" indent="-273685">
              <a:lnSpc>
                <a:spcPct val="100000"/>
              </a:lnSpc>
              <a:spcBef>
                <a:spcPts val="1160"/>
              </a:spcBef>
              <a:buClr>
                <a:srgbClr val="FFBA00"/>
              </a:buClr>
              <a:buSzPct val="128571"/>
              <a:buFont typeface="Courier New"/>
              <a:buChar char="o"/>
              <a:tabLst>
                <a:tab pos="286385" algn="l"/>
              </a:tabLst>
            </a:pPr>
            <a:r>
              <a:rPr sz="1400" spc="95" dirty="0">
                <a:latin typeface="Calibri"/>
                <a:cs typeface="Calibri"/>
              </a:rPr>
              <a:t>Σύστημα</a:t>
            </a:r>
            <a:r>
              <a:rPr sz="1400" spc="25" dirty="0">
                <a:latin typeface="Calibri"/>
                <a:cs typeface="Calibri"/>
              </a:rPr>
              <a:t> </a:t>
            </a:r>
            <a:r>
              <a:rPr sz="1400" spc="105" dirty="0">
                <a:latin typeface="Calibri"/>
                <a:cs typeface="Calibri"/>
              </a:rPr>
              <a:t>ψηφιακής</a:t>
            </a:r>
            <a:r>
              <a:rPr sz="1400" spc="45" dirty="0">
                <a:latin typeface="Calibri"/>
                <a:cs typeface="Calibri"/>
              </a:rPr>
              <a:t> </a:t>
            </a:r>
            <a:r>
              <a:rPr sz="1400" spc="100" dirty="0">
                <a:latin typeface="Calibri"/>
                <a:cs typeface="Calibri"/>
              </a:rPr>
              <a:t>υπογραφής:</a:t>
            </a:r>
            <a:endParaRPr sz="1400">
              <a:latin typeface="Calibri"/>
              <a:cs typeface="Calibri"/>
            </a:endParaRPr>
          </a:p>
          <a:p>
            <a:pPr marL="396875" marR="1836420" lvl="1" indent="-182880">
              <a:lnSpc>
                <a:spcPct val="109800"/>
              </a:lnSpc>
              <a:spcBef>
                <a:spcPts val="685"/>
              </a:spcBef>
              <a:buSzPct val="128571"/>
              <a:buChar char="◦"/>
              <a:tabLst>
                <a:tab pos="396875" algn="l"/>
              </a:tabLst>
            </a:pPr>
            <a:r>
              <a:rPr sz="1400" spc="130" dirty="0">
                <a:latin typeface="Calibri"/>
                <a:cs typeface="Calibri"/>
              </a:rPr>
              <a:t>αλγόριθμος</a:t>
            </a:r>
            <a:r>
              <a:rPr sz="1400" spc="70" dirty="0">
                <a:latin typeface="Calibri"/>
                <a:cs typeface="Calibri"/>
              </a:rPr>
              <a:t> </a:t>
            </a:r>
            <a:r>
              <a:rPr sz="1400" spc="135" dirty="0">
                <a:latin typeface="Calibri"/>
                <a:cs typeface="Calibri"/>
              </a:rPr>
              <a:t>υπογραφής:</a:t>
            </a:r>
            <a:r>
              <a:rPr sz="1400" spc="75" dirty="0">
                <a:latin typeface="Calibri"/>
                <a:cs typeface="Calibri"/>
              </a:rPr>
              <a:t> </a:t>
            </a:r>
            <a:r>
              <a:rPr sz="1400" spc="130" dirty="0">
                <a:latin typeface="Calibri"/>
                <a:cs typeface="Calibri"/>
              </a:rPr>
              <a:t>λαμβάνει</a:t>
            </a:r>
            <a:r>
              <a:rPr sz="1400" spc="70" dirty="0">
                <a:latin typeface="Calibri"/>
                <a:cs typeface="Calibri"/>
              </a:rPr>
              <a:t> </a:t>
            </a:r>
            <a:r>
              <a:rPr sz="1400" spc="135" dirty="0">
                <a:latin typeface="Calibri"/>
                <a:cs typeface="Calibri"/>
              </a:rPr>
              <a:t>ένα</a:t>
            </a:r>
            <a:r>
              <a:rPr sz="1400" spc="75" dirty="0">
                <a:latin typeface="Calibri"/>
                <a:cs typeface="Calibri"/>
              </a:rPr>
              <a:t> </a:t>
            </a:r>
            <a:r>
              <a:rPr sz="1400" spc="145" dirty="0">
                <a:latin typeface="Calibri"/>
                <a:cs typeface="Calibri"/>
              </a:rPr>
              <a:t>μήνυμα</a:t>
            </a:r>
            <a:r>
              <a:rPr sz="1400" spc="70" dirty="0">
                <a:latin typeface="Calibri"/>
                <a:cs typeface="Calibri"/>
              </a:rPr>
              <a:t> </a:t>
            </a:r>
            <a:r>
              <a:rPr sz="1400" spc="114" dirty="0">
                <a:latin typeface="Calibri"/>
                <a:cs typeface="Calibri"/>
              </a:rPr>
              <a:t>και</a:t>
            </a:r>
            <a:r>
              <a:rPr sz="1400" spc="80" dirty="0">
                <a:latin typeface="Calibri"/>
                <a:cs typeface="Calibri"/>
              </a:rPr>
              <a:t> </a:t>
            </a:r>
            <a:r>
              <a:rPr sz="1400" spc="135" dirty="0">
                <a:latin typeface="Calibri"/>
                <a:cs typeface="Calibri"/>
              </a:rPr>
              <a:t>ένα</a:t>
            </a:r>
            <a:r>
              <a:rPr sz="1400" spc="70" dirty="0">
                <a:latin typeface="Calibri"/>
                <a:cs typeface="Calibri"/>
              </a:rPr>
              <a:t> </a:t>
            </a:r>
            <a:r>
              <a:rPr sz="1400" spc="110" dirty="0">
                <a:latin typeface="Calibri"/>
                <a:cs typeface="Calibri"/>
              </a:rPr>
              <a:t>(ιδιωτικό)</a:t>
            </a:r>
            <a:r>
              <a:rPr sz="1400" spc="80" dirty="0">
                <a:latin typeface="Calibri"/>
                <a:cs typeface="Calibri"/>
              </a:rPr>
              <a:t> </a:t>
            </a:r>
            <a:r>
              <a:rPr sz="1400" spc="110" dirty="0">
                <a:latin typeface="Calibri"/>
                <a:cs typeface="Calibri"/>
              </a:rPr>
              <a:t>κλειδί</a:t>
            </a:r>
            <a:r>
              <a:rPr sz="1400" spc="70" dirty="0">
                <a:latin typeface="Calibri"/>
                <a:cs typeface="Calibri"/>
              </a:rPr>
              <a:t> </a:t>
            </a:r>
            <a:r>
              <a:rPr sz="1400" spc="135" dirty="0">
                <a:latin typeface="Calibri"/>
                <a:cs typeface="Calibri"/>
              </a:rPr>
              <a:t>υπογραφής,</a:t>
            </a:r>
            <a:r>
              <a:rPr sz="1400" spc="75" dirty="0">
                <a:latin typeface="Calibri"/>
                <a:cs typeface="Calibri"/>
              </a:rPr>
              <a:t> </a:t>
            </a:r>
            <a:r>
              <a:rPr sz="1400" spc="130" dirty="0">
                <a:latin typeface="Calibri"/>
                <a:cs typeface="Calibri"/>
              </a:rPr>
              <a:t>παράγει </a:t>
            </a:r>
            <a:r>
              <a:rPr sz="1400" spc="-305" dirty="0">
                <a:latin typeface="Calibri"/>
                <a:cs typeface="Calibri"/>
              </a:rPr>
              <a:t> </a:t>
            </a:r>
            <a:r>
              <a:rPr sz="1400" spc="125" dirty="0">
                <a:latin typeface="Calibri"/>
                <a:cs typeface="Calibri"/>
              </a:rPr>
              <a:t>μια</a:t>
            </a:r>
            <a:r>
              <a:rPr sz="1400" spc="55" dirty="0">
                <a:latin typeface="Calibri"/>
                <a:cs typeface="Calibri"/>
              </a:rPr>
              <a:t> </a:t>
            </a:r>
            <a:r>
              <a:rPr sz="1400" spc="130" dirty="0">
                <a:latin typeface="Calibri"/>
                <a:cs typeface="Calibri"/>
              </a:rPr>
              <a:t>έξοδο</a:t>
            </a:r>
            <a:r>
              <a:rPr sz="1400" spc="55" dirty="0">
                <a:latin typeface="Calibri"/>
                <a:cs typeface="Calibri"/>
              </a:rPr>
              <a:t> </a:t>
            </a:r>
            <a:r>
              <a:rPr sz="1400" spc="145" dirty="0">
                <a:latin typeface="Calibri"/>
                <a:cs typeface="Calibri"/>
              </a:rPr>
              <a:t>υπογραφής</a:t>
            </a:r>
            <a:endParaRPr sz="1400">
              <a:latin typeface="Calibri"/>
              <a:cs typeface="Calibri"/>
            </a:endParaRPr>
          </a:p>
          <a:p>
            <a:pPr marL="396875" marR="1887855" lvl="1" indent="-182880">
              <a:lnSpc>
                <a:spcPct val="109800"/>
              </a:lnSpc>
              <a:spcBef>
                <a:spcPts val="990"/>
              </a:spcBef>
              <a:buSzPct val="128571"/>
              <a:buChar char="◦"/>
              <a:tabLst>
                <a:tab pos="396875" algn="l"/>
              </a:tabLst>
            </a:pPr>
            <a:r>
              <a:rPr sz="1400" spc="130" dirty="0">
                <a:latin typeface="Calibri"/>
                <a:cs typeface="Calibri"/>
              </a:rPr>
              <a:t>αλγόριθμος</a:t>
            </a:r>
            <a:r>
              <a:rPr sz="1400" spc="65" dirty="0">
                <a:latin typeface="Calibri"/>
                <a:cs typeface="Calibri"/>
              </a:rPr>
              <a:t> </a:t>
            </a:r>
            <a:r>
              <a:rPr sz="1400" spc="135" dirty="0">
                <a:latin typeface="Calibri"/>
                <a:cs typeface="Calibri"/>
              </a:rPr>
              <a:t>επαλήθευσης:</a:t>
            </a:r>
            <a:r>
              <a:rPr sz="1400" spc="70" dirty="0">
                <a:latin typeface="Calibri"/>
                <a:cs typeface="Calibri"/>
              </a:rPr>
              <a:t> </a:t>
            </a:r>
            <a:r>
              <a:rPr sz="1400" spc="130" dirty="0">
                <a:latin typeface="Calibri"/>
                <a:cs typeface="Calibri"/>
              </a:rPr>
              <a:t>λαμβάνει</a:t>
            </a:r>
            <a:r>
              <a:rPr sz="1400" spc="65" dirty="0">
                <a:latin typeface="Calibri"/>
                <a:cs typeface="Calibri"/>
              </a:rPr>
              <a:t> </a:t>
            </a:r>
            <a:r>
              <a:rPr sz="1400" spc="135" dirty="0">
                <a:latin typeface="Calibri"/>
                <a:cs typeface="Calibri"/>
              </a:rPr>
              <a:t>ένα</a:t>
            </a:r>
            <a:r>
              <a:rPr sz="1400" spc="70" dirty="0">
                <a:latin typeface="Calibri"/>
                <a:cs typeface="Calibri"/>
              </a:rPr>
              <a:t> </a:t>
            </a:r>
            <a:r>
              <a:rPr sz="1400" spc="120" dirty="0">
                <a:latin typeface="Calibri"/>
                <a:cs typeface="Calibri"/>
              </a:rPr>
              <a:t>(δημόσιο)</a:t>
            </a:r>
            <a:r>
              <a:rPr sz="1400" spc="70" dirty="0">
                <a:latin typeface="Calibri"/>
                <a:cs typeface="Calibri"/>
              </a:rPr>
              <a:t> </a:t>
            </a:r>
            <a:r>
              <a:rPr sz="1400" spc="110" dirty="0">
                <a:latin typeface="Calibri"/>
                <a:cs typeface="Calibri"/>
              </a:rPr>
              <a:t>κλειδί</a:t>
            </a:r>
            <a:r>
              <a:rPr sz="1400" spc="65" dirty="0">
                <a:latin typeface="Calibri"/>
                <a:cs typeface="Calibri"/>
              </a:rPr>
              <a:t> </a:t>
            </a:r>
            <a:r>
              <a:rPr sz="1400" spc="135" dirty="0">
                <a:latin typeface="Calibri"/>
                <a:cs typeface="Calibri"/>
              </a:rPr>
              <a:t>επαλήθευσης,</a:t>
            </a:r>
            <a:r>
              <a:rPr sz="1400" spc="70" dirty="0">
                <a:latin typeface="Calibri"/>
                <a:cs typeface="Calibri"/>
              </a:rPr>
              <a:t> </a:t>
            </a:r>
            <a:r>
              <a:rPr sz="1400" spc="135" dirty="0">
                <a:latin typeface="Calibri"/>
                <a:cs typeface="Calibri"/>
              </a:rPr>
              <a:t>ένα</a:t>
            </a:r>
            <a:r>
              <a:rPr sz="1400" spc="70" dirty="0">
                <a:latin typeface="Calibri"/>
                <a:cs typeface="Calibri"/>
              </a:rPr>
              <a:t> </a:t>
            </a:r>
            <a:r>
              <a:rPr sz="1400" spc="145" dirty="0">
                <a:latin typeface="Calibri"/>
                <a:cs typeface="Calibri"/>
              </a:rPr>
              <a:t>μήνυμα</a:t>
            </a:r>
            <a:r>
              <a:rPr sz="1400" spc="65" dirty="0">
                <a:latin typeface="Calibri"/>
                <a:cs typeface="Calibri"/>
              </a:rPr>
              <a:t> </a:t>
            </a:r>
            <a:r>
              <a:rPr sz="1400" spc="114" dirty="0">
                <a:latin typeface="Calibri"/>
                <a:cs typeface="Calibri"/>
              </a:rPr>
              <a:t>και</a:t>
            </a:r>
            <a:r>
              <a:rPr sz="1400" spc="75" dirty="0">
                <a:latin typeface="Calibri"/>
                <a:cs typeface="Calibri"/>
              </a:rPr>
              <a:t> </a:t>
            </a:r>
            <a:r>
              <a:rPr sz="1400" spc="125" dirty="0">
                <a:latin typeface="Calibri"/>
                <a:cs typeface="Calibri"/>
              </a:rPr>
              <a:t>μια </a:t>
            </a:r>
            <a:r>
              <a:rPr sz="1400" spc="-300" dirty="0">
                <a:latin typeface="Calibri"/>
                <a:cs typeface="Calibri"/>
              </a:rPr>
              <a:t> </a:t>
            </a:r>
            <a:r>
              <a:rPr sz="1400" spc="150" dirty="0">
                <a:latin typeface="Calibri"/>
                <a:cs typeface="Calibri"/>
              </a:rPr>
              <a:t>υπογραφή</a:t>
            </a:r>
            <a:endParaRPr sz="1400">
              <a:latin typeface="Calibri"/>
              <a:cs typeface="Calibri"/>
            </a:endParaRPr>
          </a:p>
          <a:p>
            <a:pPr lvl="1">
              <a:lnSpc>
                <a:spcPct val="100000"/>
              </a:lnSpc>
              <a:spcBef>
                <a:spcPts val="20"/>
              </a:spcBef>
              <a:buFont typeface="Calibri"/>
              <a:buChar char="◦"/>
            </a:pPr>
            <a:endParaRPr sz="1100">
              <a:latin typeface="Calibri"/>
              <a:cs typeface="Calibri"/>
            </a:endParaRPr>
          </a:p>
          <a:p>
            <a:pPr marL="286385" indent="-273685">
              <a:lnSpc>
                <a:spcPct val="100000"/>
              </a:lnSpc>
              <a:buClr>
                <a:srgbClr val="FFBA00"/>
              </a:buClr>
              <a:buSzPct val="128571"/>
              <a:buFont typeface="Courier New"/>
              <a:buChar char="o"/>
              <a:tabLst>
                <a:tab pos="286385" algn="l"/>
              </a:tabLst>
            </a:pPr>
            <a:r>
              <a:rPr sz="1400" spc="85" dirty="0">
                <a:latin typeface="Calibri"/>
                <a:cs typeface="Calibri"/>
              </a:rPr>
              <a:t>Παρέχει:</a:t>
            </a:r>
            <a:endParaRPr sz="1400">
              <a:latin typeface="Calibri"/>
              <a:cs typeface="Calibri"/>
            </a:endParaRPr>
          </a:p>
          <a:p>
            <a:pPr marL="396240" lvl="1" indent="-182880">
              <a:lnSpc>
                <a:spcPct val="100000"/>
              </a:lnSpc>
              <a:spcBef>
                <a:spcPts val="425"/>
              </a:spcBef>
              <a:buSzPct val="128571"/>
              <a:buChar char="◦"/>
              <a:tabLst>
                <a:tab pos="396240" algn="l"/>
              </a:tabLst>
            </a:pPr>
            <a:r>
              <a:rPr sz="1400" spc="100" dirty="0">
                <a:latin typeface="Calibri"/>
                <a:cs typeface="Calibri"/>
              </a:rPr>
              <a:t>Ταυτοποίηση</a:t>
            </a:r>
            <a:r>
              <a:rPr sz="1400" spc="50" dirty="0">
                <a:latin typeface="Calibri"/>
                <a:cs typeface="Calibri"/>
              </a:rPr>
              <a:t> </a:t>
            </a:r>
            <a:r>
              <a:rPr sz="1400" spc="90" dirty="0">
                <a:latin typeface="Calibri"/>
                <a:cs typeface="Calibri"/>
              </a:rPr>
              <a:t>χρήστη,</a:t>
            </a:r>
            <a:r>
              <a:rPr sz="1400" spc="55" dirty="0">
                <a:latin typeface="Calibri"/>
                <a:cs typeface="Calibri"/>
              </a:rPr>
              <a:t> </a:t>
            </a:r>
            <a:r>
              <a:rPr sz="1400" spc="95" dirty="0">
                <a:latin typeface="Calibri"/>
                <a:cs typeface="Calibri"/>
              </a:rPr>
              <a:t>ακεραιότητα</a:t>
            </a:r>
            <a:r>
              <a:rPr sz="1400" spc="55" dirty="0">
                <a:latin typeface="Calibri"/>
                <a:cs typeface="Calibri"/>
              </a:rPr>
              <a:t> </a:t>
            </a:r>
            <a:r>
              <a:rPr sz="1400" spc="100" dirty="0">
                <a:latin typeface="Calibri"/>
                <a:cs typeface="Calibri"/>
              </a:rPr>
              <a:t>δεδομένων,</a:t>
            </a:r>
            <a:r>
              <a:rPr sz="1400" spc="55" dirty="0">
                <a:latin typeface="Calibri"/>
                <a:cs typeface="Calibri"/>
              </a:rPr>
              <a:t> </a:t>
            </a:r>
            <a:r>
              <a:rPr sz="1400" spc="110" dirty="0">
                <a:latin typeface="Calibri"/>
                <a:cs typeface="Calibri"/>
              </a:rPr>
              <a:t>μη</a:t>
            </a:r>
            <a:r>
              <a:rPr sz="1400" spc="30" dirty="0">
                <a:latin typeface="Calibri"/>
                <a:cs typeface="Calibri"/>
              </a:rPr>
              <a:t> </a:t>
            </a:r>
            <a:r>
              <a:rPr sz="1400" spc="95" dirty="0">
                <a:latin typeface="Calibri"/>
                <a:cs typeface="Calibri"/>
              </a:rPr>
              <a:t>αποκήρυξη</a:t>
            </a:r>
            <a:endParaRPr sz="1400">
              <a:latin typeface="Calibri"/>
              <a:cs typeface="Calibri"/>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796290" y="535940"/>
            <a:ext cx="5201285" cy="459740"/>
          </a:xfrm>
          <a:prstGeom prst="rect">
            <a:avLst/>
          </a:prstGeom>
        </p:spPr>
        <p:txBody>
          <a:bodyPr vert="horz" wrap="square" lIns="0" tIns="12700" rIns="0" bIns="0" rtlCol="0">
            <a:spAutoFit/>
          </a:bodyPr>
          <a:lstStyle/>
          <a:p>
            <a:pPr marL="12700">
              <a:lnSpc>
                <a:spcPct val="100000"/>
              </a:lnSpc>
              <a:spcBef>
                <a:spcPts val="100"/>
              </a:spcBef>
            </a:pPr>
            <a:r>
              <a:rPr spc="140" dirty="0"/>
              <a:t>Ενσωματωμένες</a:t>
            </a:r>
            <a:r>
              <a:rPr spc="45" dirty="0"/>
              <a:t> </a:t>
            </a:r>
            <a:r>
              <a:rPr spc="110" dirty="0"/>
              <a:t>ευπάθειες</a:t>
            </a:r>
            <a:r>
              <a:rPr spc="40" dirty="0"/>
              <a:t> </a:t>
            </a:r>
            <a:r>
              <a:rPr spc="185" dirty="0"/>
              <a:t>DNS</a:t>
            </a:r>
          </a:p>
        </p:txBody>
      </p:sp>
      <p:sp>
        <p:nvSpPr>
          <p:cNvPr id="8" name="object 8"/>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15</a:t>
            </a:r>
            <a:endParaRPr sz="1100">
              <a:latin typeface="Arial"/>
              <a:cs typeface="Arial"/>
            </a:endParaRPr>
          </a:p>
        </p:txBody>
      </p:sp>
      <p:sp>
        <p:nvSpPr>
          <p:cNvPr id="4" name="object 4"/>
          <p:cNvSpPr txBox="1"/>
          <p:nvPr/>
        </p:nvSpPr>
        <p:spPr>
          <a:xfrm>
            <a:off x="795655" y="1394142"/>
            <a:ext cx="6904355" cy="397545"/>
          </a:xfrm>
          <a:prstGeom prst="rect">
            <a:avLst/>
          </a:prstGeom>
        </p:spPr>
        <p:txBody>
          <a:bodyPr vert="horz" wrap="square" lIns="0" tIns="0" rIns="0" bIns="0" rtlCol="0">
            <a:spAutoFit/>
          </a:bodyPr>
          <a:lstStyle/>
          <a:p>
            <a:pPr marL="12700">
              <a:lnSpc>
                <a:spcPts val="1480"/>
              </a:lnSpc>
              <a:tabLst>
                <a:tab pos="297180" algn="l"/>
              </a:tabLst>
            </a:pPr>
            <a:r>
              <a:rPr dirty="0">
                <a:solidFill>
                  <a:srgbClr val="FFBA00"/>
                </a:solidFill>
                <a:latin typeface="Courier New"/>
                <a:cs typeface="Courier New"/>
              </a:rPr>
              <a:t>o	</a:t>
            </a:r>
            <a:r>
              <a:rPr spc="75" dirty="0">
                <a:latin typeface="Calibri"/>
                <a:cs typeface="Calibri"/>
              </a:rPr>
              <a:t>Οι</a:t>
            </a:r>
            <a:r>
              <a:rPr spc="40" dirty="0">
                <a:latin typeface="Calibri"/>
                <a:cs typeface="Calibri"/>
              </a:rPr>
              <a:t> </a:t>
            </a:r>
            <a:r>
              <a:rPr spc="75" dirty="0">
                <a:latin typeface="Calibri"/>
                <a:cs typeface="Calibri"/>
              </a:rPr>
              <a:t>χρήστες</a:t>
            </a:r>
            <a:r>
              <a:rPr spc="40" dirty="0">
                <a:latin typeface="Calibri"/>
                <a:cs typeface="Calibri"/>
              </a:rPr>
              <a:t> </a:t>
            </a:r>
            <a:r>
              <a:rPr spc="85" dirty="0">
                <a:latin typeface="Calibri"/>
                <a:cs typeface="Calibri"/>
              </a:rPr>
              <a:t>συνήθως</a:t>
            </a:r>
            <a:r>
              <a:rPr spc="35" dirty="0">
                <a:latin typeface="Calibri"/>
                <a:cs typeface="Calibri"/>
              </a:rPr>
              <a:t> </a:t>
            </a:r>
            <a:r>
              <a:rPr spc="70" dirty="0">
                <a:latin typeface="Calibri"/>
                <a:cs typeface="Calibri"/>
              </a:rPr>
              <a:t>εμπιστεύονται</a:t>
            </a:r>
            <a:r>
              <a:rPr spc="35" dirty="0">
                <a:latin typeface="Calibri"/>
                <a:cs typeface="Calibri"/>
              </a:rPr>
              <a:t> </a:t>
            </a:r>
            <a:r>
              <a:rPr spc="75" dirty="0">
                <a:latin typeface="Calibri"/>
                <a:cs typeface="Calibri"/>
              </a:rPr>
              <a:t>την</a:t>
            </a:r>
            <a:r>
              <a:rPr spc="40" dirty="0">
                <a:latin typeface="Calibri"/>
                <a:cs typeface="Calibri"/>
              </a:rPr>
              <a:t> </a:t>
            </a:r>
            <a:r>
              <a:rPr spc="65" dirty="0">
                <a:latin typeface="Calibri"/>
                <a:cs typeface="Calibri"/>
              </a:rPr>
              <a:t>αντιστοίχιση</a:t>
            </a:r>
            <a:r>
              <a:rPr spc="40" dirty="0">
                <a:latin typeface="Calibri"/>
                <a:cs typeface="Calibri"/>
              </a:rPr>
              <a:t> </a:t>
            </a:r>
            <a:r>
              <a:rPr spc="70" dirty="0">
                <a:latin typeface="Calibri"/>
                <a:cs typeface="Calibri"/>
              </a:rPr>
              <a:t>διεύθυνσης-ξενιστή</a:t>
            </a:r>
            <a:r>
              <a:rPr spc="35" dirty="0">
                <a:latin typeface="Calibri"/>
                <a:cs typeface="Calibri"/>
              </a:rPr>
              <a:t> </a:t>
            </a:r>
            <a:r>
              <a:rPr spc="85" dirty="0">
                <a:latin typeface="Calibri"/>
                <a:cs typeface="Calibri"/>
              </a:rPr>
              <a:t>που</a:t>
            </a:r>
            <a:r>
              <a:rPr spc="40" dirty="0">
                <a:latin typeface="Calibri"/>
                <a:cs typeface="Calibri"/>
              </a:rPr>
              <a:t> </a:t>
            </a:r>
            <a:r>
              <a:rPr spc="75" dirty="0">
                <a:latin typeface="Calibri"/>
                <a:cs typeface="Calibri"/>
              </a:rPr>
              <a:t>παρέχεται</a:t>
            </a:r>
            <a:r>
              <a:rPr spc="40" dirty="0">
                <a:latin typeface="Calibri"/>
                <a:cs typeface="Calibri"/>
              </a:rPr>
              <a:t> </a:t>
            </a:r>
            <a:r>
              <a:rPr spc="90" dirty="0">
                <a:latin typeface="Calibri"/>
                <a:cs typeface="Calibri"/>
              </a:rPr>
              <a:t>από</a:t>
            </a:r>
            <a:r>
              <a:rPr spc="45" dirty="0">
                <a:latin typeface="Calibri"/>
                <a:cs typeface="Calibri"/>
              </a:rPr>
              <a:t> </a:t>
            </a:r>
            <a:r>
              <a:rPr spc="70" dirty="0">
                <a:latin typeface="Calibri"/>
                <a:cs typeface="Calibri"/>
              </a:rPr>
              <a:t>το</a:t>
            </a:r>
            <a:r>
              <a:rPr spc="50" dirty="0">
                <a:latin typeface="Calibri"/>
                <a:cs typeface="Calibri"/>
              </a:rPr>
              <a:t> </a:t>
            </a:r>
            <a:r>
              <a:rPr spc="75" dirty="0">
                <a:latin typeface="Calibri"/>
                <a:cs typeface="Calibri"/>
              </a:rPr>
              <a:t>DNS</a:t>
            </a:r>
            <a:endParaRPr>
              <a:latin typeface="Calibri"/>
              <a:cs typeface="Calibri"/>
            </a:endParaRPr>
          </a:p>
        </p:txBody>
      </p:sp>
      <p:sp>
        <p:nvSpPr>
          <p:cNvPr id="5" name="object 5"/>
          <p:cNvSpPr txBox="1"/>
          <p:nvPr/>
        </p:nvSpPr>
        <p:spPr>
          <a:xfrm>
            <a:off x="796290" y="1957387"/>
            <a:ext cx="3960495" cy="397545"/>
          </a:xfrm>
          <a:prstGeom prst="rect">
            <a:avLst/>
          </a:prstGeom>
        </p:spPr>
        <p:txBody>
          <a:bodyPr vert="horz" wrap="square" lIns="0" tIns="0" rIns="0" bIns="0" rtlCol="0">
            <a:spAutoFit/>
          </a:bodyPr>
          <a:lstStyle/>
          <a:p>
            <a:pPr marL="12700">
              <a:lnSpc>
                <a:spcPts val="1480"/>
              </a:lnSpc>
              <a:tabLst>
                <a:tab pos="297180" algn="l"/>
              </a:tabLst>
            </a:pPr>
            <a:r>
              <a:rPr dirty="0">
                <a:latin typeface="Courier New"/>
                <a:cs typeface="Courier New"/>
              </a:rPr>
              <a:t>o	</a:t>
            </a:r>
            <a:r>
              <a:rPr b="1" spc="60" dirty="0">
                <a:solidFill>
                  <a:srgbClr val="FFBA00"/>
                </a:solidFill>
                <a:latin typeface="Calibri"/>
                <a:cs typeface="Calibri"/>
              </a:rPr>
              <a:t>Τι</a:t>
            </a:r>
            <a:r>
              <a:rPr b="1" spc="30" dirty="0">
                <a:solidFill>
                  <a:srgbClr val="FFBA00"/>
                </a:solidFill>
                <a:latin typeface="Calibri"/>
                <a:cs typeface="Calibri"/>
              </a:rPr>
              <a:t> </a:t>
            </a:r>
            <a:r>
              <a:rPr b="1" spc="80" dirty="0">
                <a:solidFill>
                  <a:srgbClr val="FFBA00"/>
                </a:solidFill>
                <a:latin typeface="Calibri"/>
                <a:cs typeface="Calibri"/>
              </a:rPr>
              <a:t>μπορεί</a:t>
            </a:r>
            <a:r>
              <a:rPr b="1" spc="35" dirty="0">
                <a:solidFill>
                  <a:srgbClr val="FFBA00"/>
                </a:solidFill>
                <a:latin typeface="Calibri"/>
                <a:cs typeface="Calibri"/>
              </a:rPr>
              <a:t> </a:t>
            </a:r>
            <a:r>
              <a:rPr b="1" spc="85" dirty="0">
                <a:solidFill>
                  <a:srgbClr val="FFBA00"/>
                </a:solidFill>
                <a:latin typeface="Calibri"/>
                <a:cs typeface="Calibri"/>
              </a:rPr>
              <a:t>να</a:t>
            </a:r>
            <a:r>
              <a:rPr b="1" spc="35" dirty="0">
                <a:solidFill>
                  <a:srgbClr val="FFBA00"/>
                </a:solidFill>
                <a:latin typeface="Calibri"/>
                <a:cs typeface="Calibri"/>
              </a:rPr>
              <a:t> </a:t>
            </a:r>
            <a:r>
              <a:rPr b="1" spc="75" dirty="0">
                <a:solidFill>
                  <a:srgbClr val="FFBA00"/>
                </a:solidFill>
                <a:latin typeface="Calibri"/>
                <a:cs typeface="Calibri"/>
              </a:rPr>
              <a:t>πάει</a:t>
            </a:r>
            <a:r>
              <a:rPr b="1" spc="35" dirty="0">
                <a:solidFill>
                  <a:srgbClr val="FFBA00"/>
                </a:solidFill>
                <a:latin typeface="Calibri"/>
                <a:cs typeface="Calibri"/>
              </a:rPr>
              <a:t> </a:t>
            </a:r>
            <a:r>
              <a:rPr b="1" spc="85" dirty="0">
                <a:solidFill>
                  <a:srgbClr val="FFBA00"/>
                </a:solidFill>
                <a:latin typeface="Calibri"/>
                <a:cs typeface="Calibri"/>
              </a:rPr>
              <a:t>στραβά</a:t>
            </a:r>
            <a:r>
              <a:rPr b="1" spc="30" dirty="0">
                <a:solidFill>
                  <a:srgbClr val="FFBA00"/>
                </a:solidFill>
                <a:latin typeface="Calibri"/>
                <a:cs typeface="Calibri"/>
              </a:rPr>
              <a:t> </a:t>
            </a:r>
            <a:r>
              <a:rPr b="1" spc="85" dirty="0">
                <a:solidFill>
                  <a:srgbClr val="FFBA00"/>
                </a:solidFill>
                <a:latin typeface="Calibri"/>
                <a:cs typeface="Calibri"/>
              </a:rPr>
              <a:t>με</a:t>
            </a:r>
            <a:r>
              <a:rPr b="1" spc="35" dirty="0">
                <a:solidFill>
                  <a:srgbClr val="FFBA00"/>
                </a:solidFill>
                <a:latin typeface="Calibri"/>
                <a:cs typeface="Calibri"/>
              </a:rPr>
              <a:t> </a:t>
            </a:r>
            <a:r>
              <a:rPr b="1" spc="75" dirty="0">
                <a:solidFill>
                  <a:srgbClr val="FFBA00"/>
                </a:solidFill>
                <a:latin typeface="Calibri"/>
                <a:cs typeface="Calibri"/>
              </a:rPr>
              <a:t>κακές</a:t>
            </a:r>
            <a:r>
              <a:rPr b="1" spc="35" dirty="0">
                <a:solidFill>
                  <a:srgbClr val="FFBA00"/>
                </a:solidFill>
                <a:latin typeface="Calibri"/>
                <a:cs typeface="Calibri"/>
              </a:rPr>
              <a:t> </a:t>
            </a:r>
            <a:r>
              <a:rPr b="1" spc="70" dirty="0">
                <a:solidFill>
                  <a:srgbClr val="FFBA00"/>
                </a:solidFill>
                <a:latin typeface="Calibri"/>
                <a:cs typeface="Calibri"/>
              </a:rPr>
              <a:t>πληροφορίες</a:t>
            </a:r>
            <a:r>
              <a:rPr b="1" spc="25" dirty="0">
                <a:solidFill>
                  <a:srgbClr val="FFBA00"/>
                </a:solidFill>
                <a:latin typeface="Calibri"/>
                <a:cs typeface="Calibri"/>
              </a:rPr>
              <a:t> </a:t>
            </a:r>
            <a:r>
              <a:rPr b="1" spc="80" dirty="0">
                <a:solidFill>
                  <a:srgbClr val="FFBA00"/>
                </a:solidFill>
                <a:latin typeface="Calibri"/>
                <a:cs typeface="Calibri"/>
              </a:rPr>
              <a:t>DNS;</a:t>
            </a:r>
            <a:endParaRPr>
              <a:latin typeface="Calibri"/>
              <a:cs typeface="Calibri"/>
            </a:endParaRPr>
          </a:p>
        </p:txBody>
      </p:sp>
      <p:sp>
        <p:nvSpPr>
          <p:cNvPr id="6" name="object 6"/>
          <p:cNvSpPr txBox="1"/>
          <p:nvPr/>
        </p:nvSpPr>
        <p:spPr>
          <a:xfrm>
            <a:off x="795655" y="2748597"/>
            <a:ext cx="6626859" cy="815608"/>
          </a:xfrm>
          <a:prstGeom prst="rect">
            <a:avLst/>
          </a:prstGeom>
        </p:spPr>
        <p:txBody>
          <a:bodyPr vert="horz" wrap="square" lIns="0" tIns="0" rIns="0" bIns="0" rtlCol="0">
            <a:spAutoFit/>
          </a:bodyPr>
          <a:lstStyle/>
          <a:p>
            <a:pPr marL="297815" indent="-285115">
              <a:lnSpc>
                <a:spcPts val="1480"/>
              </a:lnSpc>
              <a:buClr>
                <a:srgbClr val="FFBA00"/>
              </a:buClr>
              <a:buSzPct val="127272"/>
              <a:buFont typeface="Courier New"/>
              <a:buChar char="o"/>
              <a:tabLst>
                <a:tab pos="297180" algn="l"/>
                <a:tab pos="297815" algn="l"/>
              </a:tabLst>
            </a:pPr>
            <a:r>
              <a:rPr spc="75" dirty="0">
                <a:latin typeface="Calibri"/>
                <a:cs typeface="Calibri"/>
              </a:rPr>
              <a:t>Οι</a:t>
            </a:r>
            <a:r>
              <a:rPr spc="40" dirty="0">
                <a:latin typeface="Calibri"/>
                <a:cs typeface="Calibri"/>
              </a:rPr>
              <a:t> </a:t>
            </a:r>
            <a:r>
              <a:rPr spc="70" dirty="0">
                <a:latin typeface="Calibri"/>
                <a:cs typeface="Calibri"/>
              </a:rPr>
              <a:t>επιλύτες</a:t>
            </a:r>
            <a:r>
              <a:rPr spc="40" dirty="0">
                <a:latin typeface="Calibri"/>
                <a:cs typeface="Calibri"/>
              </a:rPr>
              <a:t> </a:t>
            </a:r>
            <a:r>
              <a:rPr spc="90" dirty="0">
                <a:latin typeface="Calibri"/>
                <a:cs typeface="Calibri"/>
              </a:rPr>
              <a:t>DNS</a:t>
            </a:r>
            <a:r>
              <a:rPr spc="45" dirty="0">
                <a:latin typeface="Calibri"/>
                <a:cs typeface="Calibri"/>
              </a:rPr>
              <a:t> </a:t>
            </a:r>
            <a:r>
              <a:rPr spc="70" dirty="0">
                <a:latin typeface="Calibri"/>
                <a:cs typeface="Calibri"/>
              </a:rPr>
              <a:t>εμπιστεύονται</a:t>
            </a:r>
            <a:r>
              <a:rPr spc="35" dirty="0">
                <a:latin typeface="Calibri"/>
                <a:cs typeface="Calibri"/>
              </a:rPr>
              <a:t> </a:t>
            </a:r>
            <a:r>
              <a:rPr spc="55" dirty="0">
                <a:latin typeface="Calibri"/>
                <a:cs typeface="Calibri"/>
              </a:rPr>
              <a:t>τις</a:t>
            </a:r>
            <a:r>
              <a:rPr spc="45" dirty="0">
                <a:latin typeface="Calibri"/>
                <a:cs typeface="Calibri"/>
              </a:rPr>
              <a:t> </a:t>
            </a:r>
            <a:r>
              <a:rPr spc="75" dirty="0">
                <a:latin typeface="Calibri"/>
                <a:cs typeface="Calibri"/>
              </a:rPr>
              <a:t>απαντήσεις</a:t>
            </a:r>
            <a:r>
              <a:rPr spc="40" dirty="0">
                <a:latin typeface="Calibri"/>
                <a:cs typeface="Calibri"/>
              </a:rPr>
              <a:t> </a:t>
            </a:r>
            <a:r>
              <a:rPr spc="85" dirty="0">
                <a:latin typeface="Calibri"/>
                <a:cs typeface="Calibri"/>
              </a:rPr>
              <a:t>που</a:t>
            </a:r>
            <a:r>
              <a:rPr spc="45" dirty="0">
                <a:latin typeface="Calibri"/>
                <a:cs typeface="Calibri"/>
              </a:rPr>
              <a:t> </a:t>
            </a:r>
            <a:r>
              <a:rPr spc="80" dirty="0">
                <a:latin typeface="Calibri"/>
                <a:cs typeface="Calibri"/>
              </a:rPr>
              <a:t>λαμβάνουν</a:t>
            </a:r>
            <a:r>
              <a:rPr spc="40" dirty="0">
                <a:latin typeface="Calibri"/>
                <a:cs typeface="Calibri"/>
              </a:rPr>
              <a:t> </a:t>
            </a:r>
            <a:r>
              <a:rPr spc="75" dirty="0">
                <a:latin typeface="Calibri"/>
                <a:cs typeface="Calibri"/>
              </a:rPr>
              <a:t>μετά</a:t>
            </a:r>
            <a:r>
              <a:rPr spc="45" dirty="0">
                <a:latin typeface="Calibri"/>
                <a:cs typeface="Calibri"/>
              </a:rPr>
              <a:t> </a:t>
            </a:r>
            <a:r>
              <a:rPr spc="75" dirty="0">
                <a:latin typeface="Calibri"/>
                <a:cs typeface="Calibri"/>
              </a:rPr>
              <a:t>την</a:t>
            </a:r>
            <a:r>
              <a:rPr spc="35" dirty="0">
                <a:latin typeface="Calibri"/>
                <a:cs typeface="Calibri"/>
              </a:rPr>
              <a:t> </a:t>
            </a:r>
            <a:r>
              <a:rPr spc="80" dirty="0">
                <a:latin typeface="Calibri"/>
                <a:cs typeface="Calibri"/>
              </a:rPr>
              <a:t>αποστολή</a:t>
            </a:r>
            <a:r>
              <a:rPr spc="50" dirty="0">
                <a:latin typeface="Calibri"/>
                <a:cs typeface="Calibri"/>
              </a:rPr>
              <a:t> </a:t>
            </a:r>
            <a:r>
              <a:rPr spc="75" dirty="0">
                <a:latin typeface="Calibri"/>
                <a:cs typeface="Calibri"/>
              </a:rPr>
              <a:t>ερωτημάτων</a:t>
            </a:r>
            <a:endParaRPr>
              <a:latin typeface="Calibri"/>
              <a:cs typeface="Calibri"/>
            </a:endParaRPr>
          </a:p>
          <a:p>
            <a:pPr marL="297815" indent="-285115">
              <a:lnSpc>
                <a:spcPct val="100000"/>
              </a:lnSpc>
              <a:spcBef>
                <a:spcPts val="1165"/>
              </a:spcBef>
              <a:buSzPct val="127272"/>
              <a:buFont typeface="Courier New"/>
              <a:buChar char="o"/>
              <a:tabLst>
                <a:tab pos="297180" algn="l"/>
                <a:tab pos="297815" algn="l"/>
              </a:tabLst>
            </a:pPr>
            <a:r>
              <a:rPr b="1" spc="95" dirty="0">
                <a:solidFill>
                  <a:srgbClr val="FFBA00"/>
                </a:solidFill>
                <a:latin typeface="Calibri"/>
                <a:cs typeface="Calibri"/>
              </a:rPr>
              <a:t>Πώς</a:t>
            </a:r>
            <a:r>
              <a:rPr b="1" spc="35" dirty="0">
                <a:solidFill>
                  <a:srgbClr val="FFBA00"/>
                </a:solidFill>
                <a:latin typeface="Calibri"/>
                <a:cs typeface="Calibri"/>
              </a:rPr>
              <a:t> </a:t>
            </a:r>
            <a:r>
              <a:rPr b="1" spc="80" dirty="0">
                <a:solidFill>
                  <a:srgbClr val="FFBA00"/>
                </a:solidFill>
                <a:latin typeface="Calibri"/>
                <a:cs typeface="Calibri"/>
              </a:rPr>
              <a:t>μπορεί</a:t>
            </a:r>
            <a:r>
              <a:rPr b="1" spc="40" dirty="0">
                <a:solidFill>
                  <a:srgbClr val="FFBA00"/>
                </a:solidFill>
                <a:latin typeface="Calibri"/>
                <a:cs typeface="Calibri"/>
              </a:rPr>
              <a:t> </a:t>
            </a:r>
            <a:r>
              <a:rPr b="1" spc="70" dirty="0">
                <a:solidFill>
                  <a:srgbClr val="FFBA00"/>
                </a:solidFill>
                <a:latin typeface="Calibri"/>
                <a:cs typeface="Calibri"/>
              </a:rPr>
              <a:t>κανείς</a:t>
            </a:r>
            <a:r>
              <a:rPr b="1" spc="35" dirty="0">
                <a:solidFill>
                  <a:srgbClr val="FFBA00"/>
                </a:solidFill>
                <a:latin typeface="Calibri"/>
                <a:cs typeface="Calibri"/>
              </a:rPr>
              <a:t> </a:t>
            </a:r>
            <a:r>
              <a:rPr b="1" spc="85" dirty="0">
                <a:solidFill>
                  <a:srgbClr val="FFBA00"/>
                </a:solidFill>
                <a:latin typeface="Calibri"/>
                <a:cs typeface="Calibri"/>
              </a:rPr>
              <a:t>να</a:t>
            </a:r>
            <a:r>
              <a:rPr b="1" spc="35" dirty="0">
                <a:solidFill>
                  <a:srgbClr val="FFBA00"/>
                </a:solidFill>
                <a:latin typeface="Calibri"/>
                <a:cs typeface="Calibri"/>
              </a:rPr>
              <a:t> </a:t>
            </a:r>
            <a:r>
              <a:rPr b="1" spc="70" dirty="0">
                <a:solidFill>
                  <a:srgbClr val="FFBA00"/>
                </a:solidFill>
                <a:latin typeface="Calibri"/>
                <a:cs typeface="Calibri"/>
              </a:rPr>
              <a:t>εκμεταλλευτεί</a:t>
            </a:r>
            <a:r>
              <a:rPr b="1" spc="40" dirty="0">
                <a:solidFill>
                  <a:srgbClr val="FFBA00"/>
                </a:solidFill>
                <a:latin typeface="Calibri"/>
                <a:cs typeface="Calibri"/>
              </a:rPr>
              <a:t> </a:t>
            </a:r>
            <a:r>
              <a:rPr b="1" spc="75" dirty="0">
                <a:solidFill>
                  <a:srgbClr val="FFBA00"/>
                </a:solidFill>
                <a:latin typeface="Calibri"/>
                <a:cs typeface="Calibri"/>
              </a:rPr>
              <a:t>αυτή</a:t>
            </a:r>
            <a:r>
              <a:rPr b="1" spc="20" dirty="0">
                <a:solidFill>
                  <a:srgbClr val="FFBA00"/>
                </a:solidFill>
                <a:latin typeface="Calibri"/>
                <a:cs typeface="Calibri"/>
              </a:rPr>
              <a:t> </a:t>
            </a:r>
            <a:r>
              <a:rPr b="1" spc="65" dirty="0">
                <a:solidFill>
                  <a:srgbClr val="FFBA00"/>
                </a:solidFill>
                <a:latin typeface="Calibri"/>
                <a:cs typeface="Calibri"/>
              </a:rPr>
              <a:t>την</a:t>
            </a:r>
            <a:r>
              <a:rPr b="1" spc="15" dirty="0">
                <a:solidFill>
                  <a:srgbClr val="FFBA00"/>
                </a:solidFill>
                <a:latin typeface="Calibri"/>
                <a:cs typeface="Calibri"/>
              </a:rPr>
              <a:t> </a:t>
            </a:r>
            <a:r>
              <a:rPr b="1" spc="65" dirty="0">
                <a:solidFill>
                  <a:srgbClr val="FFBA00"/>
                </a:solidFill>
                <a:latin typeface="Calibri"/>
                <a:cs typeface="Calibri"/>
              </a:rPr>
              <a:t>ευπάθεια;</a:t>
            </a:r>
            <a:endParaRPr>
              <a:latin typeface="Calibri"/>
              <a:cs typeface="Calibri"/>
            </a:endParaRPr>
          </a:p>
        </p:txBody>
      </p:sp>
      <p:sp>
        <p:nvSpPr>
          <p:cNvPr id="7" name="object 7"/>
          <p:cNvSpPr txBox="1"/>
          <p:nvPr/>
        </p:nvSpPr>
        <p:spPr>
          <a:xfrm>
            <a:off x="796290" y="3798252"/>
            <a:ext cx="3833495" cy="925894"/>
          </a:xfrm>
          <a:prstGeom prst="rect">
            <a:avLst/>
          </a:prstGeom>
        </p:spPr>
        <p:txBody>
          <a:bodyPr vert="horz" wrap="square" lIns="0" tIns="30480" rIns="0" bIns="0" rtlCol="0">
            <a:spAutoFit/>
          </a:bodyPr>
          <a:lstStyle/>
          <a:p>
            <a:pPr marL="297815" indent="-285115">
              <a:lnSpc>
                <a:spcPct val="100000"/>
              </a:lnSpc>
              <a:spcBef>
                <a:spcPts val="240"/>
              </a:spcBef>
              <a:buClr>
                <a:srgbClr val="FFBA00"/>
              </a:buClr>
              <a:buSzPct val="127272"/>
              <a:buFont typeface="Courier New"/>
              <a:buChar char="o"/>
              <a:tabLst>
                <a:tab pos="297180" algn="l"/>
                <a:tab pos="297815" algn="l"/>
              </a:tabLst>
            </a:pPr>
            <a:r>
              <a:rPr b="1" spc="70" dirty="0">
                <a:latin typeface="Calibri"/>
                <a:cs typeface="Calibri"/>
              </a:rPr>
              <a:t>Η</a:t>
            </a:r>
            <a:r>
              <a:rPr b="1" spc="5" dirty="0">
                <a:latin typeface="Calibri"/>
                <a:cs typeface="Calibri"/>
              </a:rPr>
              <a:t> </a:t>
            </a:r>
            <a:r>
              <a:rPr b="1" spc="45" dirty="0">
                <a:latin typeface="Calibri"/>
                <a:cs typeface="Calibri"/>
              </a:rPr>
              <a:t>ρίζα</a:t>
            </a:r>
            <a:r>
              <a:rPr b="1" dirty="0">
                <a:latin typeface="Calibri"/>
                <a:cs typeface="Calibri"/>
              </a:rPr>
              <a:t> </a:t>
            </a:r>
            <a:r>
              <a:rPr b="1" spc="55" dirty="0">
                <a:latin typeface="Calibri"/>
                <a:cs typeface="Calibri"/>
              </a:rPr>
              <a:t>κάθε</a:t>
            </a:r>
            <a:r>
              <a:rPr b="1" spc="10" dirty="0">
                <a:latin typeface="Calibri"/>
                <a:cs typeface="Calibri"/>
              </a:rPr>
              <a:t> </a:t>
            </a:r>
            <a:r>
              <a:rPr b="1" spc="40" dirty="0">
                <a:latin typeface="Calibri"/>
                <a:cs typeface="Calibri"/>
              </a:rPr>
              <a:t>κακού:</a:t>
            </a:r>
            <a:endParaRPr>
              <a:latin typeface="Calibri"/>
              <a:cs typeface="Calibri"/>
            </a:endParaRPr>
          </a:p>
          <a:p>
            <a:pPr marL="297815" indent="-285115">
              <a:lnSpc>
                <a:spcPct val="100000"/>
              </a:lnSpc>
              <a:spcBef>
                <a:spcPts val="500"/>
              </a:spcBef>
              <a:buClr>
                <a:srgbClr val="FFBA00"/>
              </a:buClr>
              <a:buSzPct val="127272"/>
              <a:buFont typeface="Courier New"/>
              <a:buChar char="o"/>
              <a:tabLst>
                <a:tab pos="297180" algn="l"/>
                <a:tab pos="297815" algn="l"/>
              </a:tabLst>
            </a:pPr>
            <a:r>
              <a:rPr spc="75" dirty="0">
                <a:latin typeface="Calibri"/>
                <a:cs typeface="Calibri"/>
              </a:rPr>
              <a:t>Δεν</a:t>
            </a:r>
            <a:r>
              <a:rPr spc="30" dirty="0">
                <a:latin typeface="Calibri"/>
                <a:cs typeface="Calibri"/>
              </a:rPr>
              <a:t> </a:t>
            </a:r>
            <a:r>
              <a:rPr spc="75" dirty="0">
                <a:latin typeface="Calibri"/>
                <a:cs typeface="Calibri"/>
              </a:rPr>
              <a:t>υπάρχει</a:t>
            </a:r>
            <a:r>
              <a:rPr spc="35" dirty="0">
                <a:latin typeface="Calibri"/>
                <a:cs typeface="Calibri"/>
              </a:rPr>
              <a:t> </a:t>
            </a:r>
            <a:r>
              <a:rPr spc="80" dirty="0">
                <a:latin typeface="Calibri"/>
                <a:cs typeface="Calibri"/>
              </a:rPr>
              <a:t>επαλήθευση</a:t>
            </a:r>
            <a:r>
              <a:rPr spc="30" dirty="0">
                <a:latin typeface="Calibri"/>
                <a:cs typeface="Calibri"/>
              </a:rPr>
              <a:t> </a:t>
            </a:r>
            <a:r>
              <a:rPr spc="75" dirty="0">
                <a:latin typeface="Calibri"/>
                <a:cs typeface="Calibri"/>
              </a:rPr>
              <a:t>χρήστη</a:t>
            </a:r>
            <a:r>
              <a:rPr spc="40" dirty="0">
                <a:latin typeface="Calibri"/>
                <a:cs typeface="Calibri"/>
              </a:rPr>
              <a:t> </a:t>
            </a:r>
            <a:r>
              <a:rPr spc="70" dirty="0">
                <a:latin typeface="Calibri"/>
                <a:cs typeface="Calibri"/>
              </a:rPr>
              <a:t>για</a:t>
            </a:r>
            <a:r>
              <a:rPr spc="40" dirty="0">
                <a:latin typeface="Calibri"/>
                <a:cs typeface="Calibri"/>
              </a:rPr>
              <a:t> </a:t>
            </a:r>
            <a:r>
              <a:rPr spc="65" dirty="0">
                <a:latin typeface="Calibri"/>
                <a:cs typeface="Calibri"/>
              </a:rPr>
              <a:t>απαντήσεις</a:t>
            </a:r>
            <a:r>
              <a:rPr spc="25" dirty="0">
                <a:latin typeface="Calibri"/>
                <a:cs typeface="Calibri"/>
              </a:rPr>
              <a:t> </a:t>
            </a:r>
            <a:r>
              <a:rPr spc="90" dirty="0">
                <a:latin typeface="Calibri"/>
                <a:cs typeface="Calibri"/>
              </a:rPr>
              <a:t>DNS</a:t>
            </a:r>
            <a:endParaRPr>
              <a:latin typeface="Calibri"/>
              <a:cs typeface="Calibri"/>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796290" y="1259204"/>
            <a:ext cx="8307705" cy="459740"/>
          </a:xfrm>
          <a:prstGeom prst="rect">
            <a:avLst/>
          </a:prstGeom>
        </p:spPr>
        <p:txBody>
          <a:bodyPr vert="horz" wrap="square" lIns="0" tIns="12700" rIns="0" bIns="0" rtlCol="0">
            <a:spAutoFit/>
          </a:bodyPr>
          <a:lstStyle/>
          <a:p>
            <a:pPr marL="12700">
              <a:lnSpc>
                <a:spcPct val="100000"/>
              </a:lnSpc>
              <a:spcBef>
                <a:spcPts val="100"/>
              </a:spcBef>
            </a:pPr>
            <a:r>
              <a:rPr spc="110" dirty="0"/>
              <a:t>Επιτιθέμενος</a:t>
            </a:r>
            <a:r>
              <a:rPr spc="50" dirty="0"/>
              <a:t> </a:t>
            </a:r>
            <a:r>
              <a:rPr spc="140" dirty="0"/>
              <a:t>από</a:t>
            </a:r>
            <a:r>
              <a:rPr spc="65" dirty="0"/>
              <a:t> </a:t>
            </a:r>
            <a:r>
              <a:rPr spc="125" dirty="0"/>
              <a:t>την</a:t>
            </a:r>
            <a:r>
              <a:rPr spc="60" dirty="0"/>
              <a:t> </a:t>
            </a:r>
            <a:r>
              <a:rPr spc="135" dirty="0"/>
              <a:t>πλευρά</a:t>
            </a:r>
            <a:r>
              <a:rPr spc="65" dirty="0"/>
              <a:t> </a:t>
            </a:r>
            <a:r>
              <a:rPr spc="125" dirty="0"/>
              <a:t>του</a:t>
            </a:r>
            <a:r>
              <a:rPr spc="105" dirty="0"/>
              <a:t> </a:t>
            </a:r>
            <a:r>
              <a:rPr spc="120" dirty="0"/>
              <a:t>χρήστη-Pharming</a:t>
            </a:r>
          </a:p>
        </p:txBody>
      </p:sp>
      <p:sp>
        <p:nvSpPr>
          <p:cNvPr id="7" name="object 7"/>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16</a:t>
            </a:r>
            <a:endParaRPr sz="1100">
              <a:latin typeface="Arial"/>
              <a:cs typeface="Arial"/>
            </a:endParaRPr>
          </a:p>
        </p:txBody>
      </p:sp>
      <p:sp>
        <p:nvSpPr>
          <p:cNvPr id="4" name="object 4"/>
          <p:cNvSpPr txBox="1"/>
          <p:nvPr/>
        </p:nvSpPr>
        <p:spPr>
          <a:xfrm>
            <a:off x="783590" y="2180272"/>
            <a:ext cx="6433820" cy="2867452"/>
          </a:xfrm>
          <a:prstGeom prst="rect">
            <a:avLst/>
          </a:prstGeom>
        </p:spPr>
        <p:txBody>
          <a:bodyPr vert="horz" wrap="square" lIns="0" tIns="0" rIns="0" bIns="0" rtlCol="0">
            <a:spAutoFit/>
          </a:bodyPr>
          <a:lstStyle/>
          <a:p>
            <a:pPr marL="286385" indent="-273685">
              <a:lnSpc>
                <a:spcPts val="1480"/>
              </a:lnSpc>
              <a:buClr>
                <a:srgbClr val="FFBA00"/>
              </a:buClr>
              <a:buSzPct val="127272"/>
              <a:buFont typeface="Courier New"/>
              <a:buChar char="o"/>
              <a:tabLst>
                <a:tab pos="285750" algn="l"/>
                <a:tab pos="286385" algn="l"/>
              </a:tabLst>
            </a:pPr>
            <a:r>
              <a:rPr sz="1600" spc="75" dirty="0">
                <a:latin typeface="Calibri"/>
                <a:cs typeface="Calibri"/>
              </a:rPr>
              <a:t>Εκμετάλλευση</a:t>
            </a:r>
            <a:r>
              <a:rPr sz="1600" spc="40" dirty="0">
                <a:latin typeface="Calibri"/>
                <a:cs typeface="Calibri"/>
              </a:rPr>
              <a:t> </a:t>
            </a:r>
            <a:r>
              <a:rPr sz="1600" spc="75" dirty="0">
                <a:latin typeface="Calibri"/>
                <a:cs typeface="Calibri"/>
              </a:rPr>
              <a:t>ευπάθειας</a:t>
            </a:r>
            <a:r>
              <a:rPr sz="1600" spc="45" dirty="0">
                <a:latin typeface="Calibri"/>
                <a:cs typeface="Calibri"/>
              </a:rPr>
              <a:t> </a:t>
            </a:r>
            <a:r>
              <a:rPr sz="1600" spc="65" dirty="0">
                <a:latin typeface="Calibri"/>
                <a:cs typeface="Calibri"/>
              </a:rPr>
              <a:t>επίθεσης</a:t>
            </a:r>
            <a:r>
              <a:rPr sz="1600" spc="35" dirty="0">
                <a:latin typeface="Calibri"/>
                <a:cs typeface="Calibri"/>
              </a:rPr>
              <a:t> </a:t>
            </a:r>
            <a:r>
              <a:rPr sz="1600" spc="75" dirty="0">
                <a:latin typeface="Calibri"/>
                <a:cs typeface="Calibri"/>
              </a:rPr>
              <a:t>δηλητηρίασης</a:t>
            </a:r>
            <a:r>
              <a:rPr sz="1600" spc="40" dirty="0">
                <a:latin typeface="Calibri"/>
                <a:cs typeface="Calibri"/>
              </a:rPr>
              <a:t> </a:t>
            </a:r>
            <a:r>
              <a:rPr sz="1600" spc="90" dirty="0">
                <a:latin typeface="Calibri"/>
                <a:cs typeface="Calibri"/>
              </a:rPr>
              <a:t>DNS</a:t>
            </a:r>
            <a:endParaRPr sz="1600" dirty="0">
              <a:latin typeface="Calibri"/>
              <a:cs typeface="Calibri"/>
            </a:endParaRPr>
          </a:p>
          <a:p>
            <a:pPr marL="286385" indent="-273685">
              <a:lnSpc>
                <a:spcPct val="100000"/>
              </a:lnSpc>
              <a:spcBef>
                <a:spcPts val="1105"/>
              </a:spcBef>
              <a:buClr>
                <a:srgbClr val="FFBA00"/>
              </a:buClr>
              <a:buSzPct val="127272"/>
              <a:buFont typeface="Courier New"/>
              <a:buChar char="o"/>
              <a:tabLst>
                <a:tab pos="285750" algn="l"/>
                <a:tab pos="286385" algn="l"/>
              </a:tabLst>
            </a:pPr>
            <a:r>
              <a:rPr sz="1600" spc="80" dirty="0">
                <a:latin typeface="Calibri"/>
                <a:cs typeface="Calibri"/>
              </a:rPr>
              <a:t>Αλλαγή</a:t>
            </a:r>
            <a:r>
              <a:rPr sz="1600" spc="35" dirty="0">
                <a:latin typeface="Calibri"/>
                <a:cs typeface="Calibri"/>
              </a:rPr>
              <a:t> </a:t>
            </a:r>
            <a:r>
              <a:rPr sz="1600" spc="80" dirty="0">
                <a:latin typeface="Calibri"/>
                <a:cs typeface="Calibri"/>
              </a:rPr>
              <a:t>διευθύνσεων</a:t>
            </a:r>
            <a:r>
              <a:rPr sz="1600" spc="30" dirty="0">
                <a:latin typeface="Calibri"/>
                <a:cs typeface="Calibri"/>
              </a:rPr>
              <a:t> </a:t>
            </a:r>
            <a:r>
              <a:rPr sz="1600" spc="60" dirty="0">
                <a:latin typeface="Calibri"/>
                <a:cs typeface="Calibri"/>
              </a:rPr>
              <a:t>IP</a:t>
            </a:r>
            <a:r>
              <a:rPr sz="1600" spc="35" dirty="0">
                <a:latin typeface="Calibri"/>
                <a:cs typeface="Calibri"/>
              </a:rPr>
              <a:t> </a:t>
            </a:r>
            <a:r>
              <a:rPr sz="1600" spc="70" dirty="0">
                <a:latin typeface="Calibri"/>
                <a:cs typeface="Calibri"/>
              </a:rPr>
              <a:t>για</a:t>
            </a:r>
            <a:r>
              <a:rPr sz="1600" spc="40" dirty="0">
                <a:latin typeface="Calibri"/>
                <a:cs typeface="Calibri"/>
              </a:rPr>
              <a:t> </a:t>
            </a:r>
            <a:r>
              <a:rPr sz="1600" spc="80" dirty="0">
                <a:latin typeface="Calibri"/>
                <a:cs typeface="Calibri"/>
              </a:rPr>
              <a:t>ανακατεύθυνση</a:t>
            </a:r>
            <a:r>
              <a:rPr sz="1600" spc="30" dirty="0">
                <a:latin typeface="Calibri"/>
                <a:cs typeface="Calibri"/>
              </a:rPr>
              <a:t> </a:t>
            </a:r>
            <a:r>
              <a:rPr sz="1600" spc="85" dirty="0">
                <a:latin typeface="Calibri"/>
                <a:cs typeface="Calibri"/>
              </a:rPr>
              <a:t>URL</a:t>
            </a:r>
            <a:r>
              <a:rPr sz="1600" spc="35" dirty="0">
                <a:latin typeface="Calibri"/>
                <a:cs typeface="Calibri"/>
              </a:rPr>
              <a:t> </a:t>
            </a:r>
            <a:r>
              <a:rPr sz="1600" spc="80" dirty="0">
                <a:latin typeface="Calibri"/>
                <a:cs typeface="Calibri"/>
              </a:rPr>
              <a:t>σε</a:t>
            </a:r>
            <a:r>
              <a:rPr sz="1600" spc="35" dirty="0">
                <a:latin typeface="Calibri"/>
                <a:cs typeface="Calibri"/>
              </a:rPr>
              <a:t> </a:t>
            </a:r>
            <a:r>
              <a:rPr sz="1600" spc="75" dirty="0">
                <a:latin typeface="Calibri"/>
                <a:cs typeface="Calibri"/>
              </a:rPr>
              <a:t>κακές</a:t>
            </a:r>
            <a:r>
              <a:rPr sz="1600" spc="40" dirty="0">
                <a:latin typeface="Calibri"/>
                <a:cs typeface="Calibri"/>
              </a:rPr>
              <a:t> </a:t>
            </a:r>
            <a:r>
              <a:rPr sz="1600" spc="70" dirty="0">
                <a:latin typeface="Calibri"/>
                <a:cs typeface="Calibri"/>
              </a:rPr>
              <a:t>τοποθεσίες</a:t>
            </a:r>
            <a:r>
              <a:rPr sz="1600" spc="35" dirty="0">
                <a:latin typeface="Calibri"/>
                <a:cs typeface="Calibri"/>
              </a:rPr>
              <a:t> </a:t>
            </a:r>
            <a:r>
              <a:rPr sz="1600" spc="50" dirty="0">
                <a:latin typeface="Calibri"/>
                <a:cs typeface="Calibri"/>
              </a:rPr>
              <a:t>-</a:t>
            </a:r>
            <a:endParaRPr sz="1600" dirty="0">
              <a:latin typeface="Calibri"/>
              <a:cs typeface="Calibri"/>
            </a:endParaRPr>
          </a:p>
          <a:p>
            <a:pPr marL="286385" indent="-273685">
              <a:lnSpc>
                <a:spcPct val="100000"/>
              </a:lnSpc>
              <a:spcBef>
                <a:spcPts val="1110"/>
              </a:spcBef>
              <a:buClr>
                <a:srgbClr val="FFBA00"/>
              </a:buClr>
              <a:buSzPct val="127272"/>
              <a:buFont typeface="Courier New"/>
              <a:buChar char="o"/>
              <a:tabLst>
                <a:tab pos="285750" algn="l"/>
                <a:tab pos="286385" algn="l"/>
              </a:tabLst>
            </a:pPr>
            <a:r>
              <a:rPr sz="1600" spc="75" dirty="0">
                <a:latin typeface="Calibri"/>
                <a:cs typeface="Calibri"/>
              </a:rPr>
              <a:t>Δυνητικά</a:t>
            </a:r>
            <a:r>
              <a:rPr sz="1600" spc="25" dirty="0">
                <a:latin typeface="Calibri"/>
                <a:cs typeface="Calibri"/>
              </a:rPr>
              <a:t> </a:t>
            </a:r>
            <a:r>
              <a:rPr sz="1600" spc="70" dirty="0">
                <a:latin typeface="Calibri"/>
                <a:cs typeface="Calibri"/>
              </a:rPr>
              <a:t>πιο</a:t>
            </a:r>
            <a:r>
              <a:rPr sz="1600" spc="35" dirty="0">
                <a:latin typeface="Calibri"/>
                <a:cs typeface="Calibri"/>
              </a:rPr>
              <a:t> </a:t>
            </a:r>
            <a:r>
              <a:rPr sz="1600" spc="70" dirty="0">
                <a:latin typeface="Calibri"/>
                <a:cs typeface="Calibri"/>
              </a:rPr>
              <a:t>επικίνδυνες</a:t>
            </a:r>
            <a:r>
              <a:rPr sz="1600" spc="30" dirty="0">
                <a:latin typeface="Calibri"/>
                <a:cs typeface="Calibri"/>
              </a:rPr>
              <a:t> </a:t>
            </a:r>
            <a:r>
              <a:rPr sz="1600" spc="90" dirty="0">
                <a:latin typeface="Calibri"/>
                <a:cs typeface="Calibri"/>
              </a:rPr>
              <a:t>από</a:t>
            </a:r>
            <a:r>
              <a:rPr sz="1600" spc="30" dirty="0">
                <a:latin typeface="Calibri"/>
                <a:cs typeface="Calibri"/>
              </a:rPr>
              <a:t> </a:t>
            </a:r>
            <a:r>
              <a:rPr sz="1600" spc="50" dirty="0">
                <a:latin typeface="Calibri"/>
                <a:cs typeface="Calibri"/>
              </a:rPr>
              <a:t>τις</a:t>
            </a:r>
            <a:r>
              <a:rPr sz="1600" spc="15" dirty="0">
                <a:latin typeface="Calibri"/>
                <a:cs typeface="Calibri"/>
              </a:rPr>
              <a:t> </a:t>
            </a:r>
            <a:r>
              <a:rPr sz="1600" spc="60" dirty="0">
                <a:latin typeface="Calibri"/>
                <a:cs typeface="Calibri"/>
              </a:rPr>
              <a:t>επιθέσεις</a:t>
            </a:r>
            <a:r>
              <a:rPr sz="1600" spc="25" dirty="0">
                <a:latin typeface="Calibri"/>
                <a:cs typeface="Calibri"/>
              </a:rPr>
              <a:t> </a:t>
            </a:r>
            <a:r>
              <a:rPr sz="1600" spc="65" dirty="0">
                <a:latin typeface="Calibri"/>
                <a:cs typeface="Calibri"/>
              </a:rPr>
              <a:t>phishing</a:t>
            </a:r>
            <a:endParaRPr sz="1600" dirty="0">
              <a:latin typeface="Calibri"/>
              <a:cs typeface="Calibri"/>
            </a:endParaRPr>
          </a:p>
          <a:p>
            <a:pPr marL="286385" indent="-273685">
              <a:lnSpc>
                <a:spcPct val="100000"/>
              </a:lnSpc>
              <a:spcBef>
                <a:spcPts val="1105"/>
              </a:spcBef>
              <a:buClr>
                <a:srgbClr val="FFBA00"/>
              </a:buClr>
              <a:buSzPct val="127272"/>
              <a:buFont typeface="Courier New"/>
              <a:buChar char="o"/>
              <a:tabLst>
                <a:tab pos="285750" algn="l"/>
                <a:tab pos="286385" algn="l"/>
              </a:tabLst>
            </a:pPr>
            <a:r>
              <a:rPr sz="1600" spc="100" dirty="0">
                <a:latin typeface="Calibri"/>
                <a:cs typeface="Calibri"/>
              </a:rPr>
              <a:t>Οι</a:t>
            </a:r>
            <a:r>
              <a:rPr sz="1600" spc="55" dirty="0">
                <a:latin typeface="Calibri"/>
                <a:cs typeface="Calibri"/>
              </a:rPr>
              <a:t> </a:t>
            </a:r>
            <a:r>
              <a:rPr sz="1600" spc="95" dirty="0">
                <a:latin typeface="Calibri"/>
                <a:cs typeface="Calibri"/>
              </a:rPr>
              <a:t>επιθέσεις</a:t>
            </a:r>
            <a:r>
              <a:rPr sz="1600" spc="50" dirty="0">
                <a:latin typeface="Calibri"/>
                <a:cs typeface="Calibri"/>
              </a:rPr>
              <a:t> </a:t>
            </a:r>
            <a:r>
              <a:rPr sz="1600" spc="100" dirty="0">
                <a:latin typeface="Calibri"/>
                <a:cs typeface="Calibri"/>
              </a:rPr>
              <a:t>δηλητηρίασης</a:t>
            </a:r>
            <a:r>
              <a:rPr sz="1600" spc="55" dirty="0">
                <a:latin typeface="Calibri"/>
                <a:cs typeface="Calibri"/>
              </a:rPr>
              <a:t> </a:t>
            </a:r>
            <a:r>
              <a:rPr sz="1600" spc="125" dirty="0">
                <a:latin typeface="Calibri"/>
                <a:cs typeface="Calibri"/>
              </a:rPr>
              <a:t>DNS</a:t>
            </a:r>
            <a:r>
              <a:rPr sz="1600" spc="50" dirty="0">
                <a:latin typeface="Calibri"/>
                <a:cs typeface="Calibri"/>
              </a:rPr>
              <a:t> </a:t>
            </a:r>
            <a:r>
              <a:rPr sz="1600" spc="100" dirty="0">
                <a:latin typeface="Calibri"/>
                <a:cs typeface="Calibri"/>
              </a:rPr>
              <a:t>δεν</a:t>
            </a:r>
            <a:r>
              <a:rPr sz="1600" spc="50" dirty="0">
                <a:latin typeface="Calibri"/>
                <a:cs typeface="Calibri"/>
              </a:rPr>
              <a:t> </a:t>
            </a:r>
            <a:r>
              <a:rPr sz="1600" spc="85" dirty="0">
                <a:latin typeface="Calibri"/>
                <a:cs typeface="Calibri"/>
              </a:rPr>
              <a:t>είναι</a:t>
            </a:r>
            <a:r>
              <a:rPr sz="1600" spc="60" dirty="0">
                <a:latin typeface="Calibri"/>
                <a:cs typeface="Calibri"/>
              </a:rPr>
              <a:t> </a:t>
            </a:r>
            <a:r>
              <a:rPr sz="1600" spc="85" dirty="0">
                <a:latin typeface="Calibri"/>
                <a:cs typeface="Calibri"/>
              </a:rPr>
              <a:t>ασυνήθιστες:</a:t>
            </a:r>
            <a:endParaRPr sz="1600" dirty="0">
              <a:latin typeface="Calibri"/>
              <a:cs typeface="Calibri"/>
            </a:endParaRPr>
          </a:p>
          <a:p>
            <a:pPr marL="286385" indent="-273685">
              <a:lnSpc>
                <a:spcPct val="100000"/>
              </a:lnSpc>
              <a:spcBef>
                <a:spcPts val="1105"/>
              </a:spcBef>
              <a:buClr>
                <a:srgbClr val="FFBA00"/>
              </a:buClr>
              <a:buSzPct val="127272"/>
              <a:buFont typeface="Courier New"/>
              <a:buChar char="o"/>
              <a:tabLst>
                <a:tab pos="285750" algn="l"/>
                <a:tab pos="286385" algn="l"/>
              </a:tabLst>
            </a:pPr>
            <a:r>
              <a:rPr sz="1600" spc="100" dirty="0">
                <a:latin typeface="Calibri"/>
                <a:cs typeface="Calibri"/>
              </a:rPr>
              <a:t>Ιανουάριος</a:t>
            </a:r>
            <a:r>
              <a:rPr sz="1600" spc="55" dirty="0">
                <a:latin typeface="Calibri"/>
                <a:cs typeface="Calibri"/>
              </a:rPr>
              <a:t> </a:t>
            </a:r>
            <a:r>
              <a:rPr sz="1600" spc="95" dirty="0">
                <a:latin typeface="Calibri"/>
                <a:cs typeface="Calibri"/>
              </a:rPr>
              <a:t>2005,</a:t>
            </a:r>
            <a:r>
              <a:rPr sz="1600" spc="55" dirty="0">
                <a:latin typeface="Calibri"/>
                <a:cs typeface="Calibri"/>
              </a:rPr>
              <a:t> </a:t>
            </a:r>
            <a:r>
              <a:rPr sz="1600" spc="95" dirty="0">
                <a:latin typeface="Calibri"/>
                <a:cs typeface="Calibri"/>
              </a:rPr>
              <a:t>το</a:t>
            </a:r>
            <a:r>
              <a:rPr sz="1600" spc="60" dirty="0">
                <a:latin typeface="Calibri"/>
                <a:cs typeface="Calibri"/>
              </a:rPr>
              <a:t> </a:t>
            </a:r>
            <a:r>
              <a:rPr sz="1600" spc="110" dirty="0">
                <a:latin typeface="Calibri"/>
                <a:cs typeface="Calibri"/>
              </a:rPr>
              <a:t>όνομα</a:t>
            </a:r>
            <a:r>
              <a:rPr sz="1600" spc="50" dirty="0">
                <a:latin typeface="Calibri"/>
                <a:cs typeface="Calibri"/>
              </a:rPr>
              <a:t> </a:t>
            </a:r>
            <a:r>
              <a:rPr sz="1600" spc="105" dirty="0">
                <a:latin typeface="Calibri"/>
                <a:cs typeface="Calibri"/>
              </a:rPr>
              <a:t>τομέα</a:t>
            </a:r>
            <a:r>
              <a:rPr sz="1600" spc="55" dirty="0">
                <a:latin typeface="Calibri"/>
                <a:cs typeface="Calibri"/>
              </a:rPr>
              <a:t> </a:t>
            </a:r>
            <a:r>
              <a:rPr sz="1600" spc="90" dirty="0">
                <a:latin typeface="Calibri"/>
                <a:cs typeface="Calibri"/>
              </a:rPr>
              <a:t>για</a:t>
            </a:r>
            <a:r>
              <a:rPr sz="1600" spc="60" dirty="0">
                <a:latin typeface="Calibri"/>
                <a:cs typeface="Calibri"/>
              </a:rPr>
              <a:t> </a:t>
            </a:r>
            <a:r>
              <a:rPr sz="1600" spc="110" dirty="0">
                <a:latin typeface="Calibri"/>
                <a:cs typeface="Calibri"/>
              </a:rPr>
              <a:t>πάροχο</a:t>
            </a:r>
            <a:r>
              <a:rPr sz="1600" spc="60" dirty="0">
                <a:latin typeface="Calibri"/>
                <a:cs typeface="Calibri"/>
              </a:rPr>
              <a:t> </a:t>
            </a:r>
            <a:r>
              <a:rPr sz="1600" spc="105" dirty="0">
                <a:latin typeface="Calibri"/>
                <a:cs typeface="Calibri"/>
              </a:rPr>
              <a:t>υπηρεσιών</a:t>
            </a:r>
            <a:r>
              <a:rPr sz="1600" spc="45" dirty="0">
                <a:latin typeface="Calibri"/>
                <a:cs typeface="Calibri"/>
              </a:rPr>
              <a:t> </a:t>
            </a:r>
            <a:r>
              <a:rPr sz="1600" spc="95" dirty="0">
                <a:latin typeface="Calibri"/>
                <a:cs typeface="Calibri"/>
              </a:rPr>
              <a:t>διαδικτύου</a:t>
            </a:r>
            <a:r>
              <a:rPr sz="1600" spc="55" dirty="0">
                <a:latin typeface="Calibri"/>
                <a:cs typeface="Calibri"/>
              </a:rPr>
              <a:t> </a:t>
            </a:r>
            <a:r>
              <a:rPr sz="1600" spc="95" dirty="0">
                <a:latin typeface="Calibri"/>
                <a:cs typeface="Calibri"/>
              </a:rPr>
              <a:t>της</a:t>
            </a:r>
            <a:r>
              <a:rPr sz="1600" spc="55" dirty="0">
                <a:latin typeface="Calibri"/>
                <a:cs typeface="Calibri"/>
              </a:rPr>
              <a:t> </a:t>
            </a:r>
            <a:r>
              <a:rPr sz="1600" spc="110" dirty="0">
                <a:latin typeface="Calibri"/>
                <a:cs typeface="Calibri"/>
              </a:rPr>
              <a:t>Νέας</a:t>
            </a:r>
            <a:r>
              <a:rPr sz="1600" spc="55" dirty="0">
                <a:latin typeface="Calibri"/>
                <a:cs typeface="Calibri"/>
              </a:rPr>
              <a:t> </a:t>
            </a:r>
            <a:r>
              <a:rPr sz="1600" spc="95" dirty="0">
                <a:latin typeface="Calibri"/>
                <a:cs typeface="Calibri"/>
              </a:rPr>
              <a:t>Υόρκης,</a:t>
            </a:r>
            <a:endParaRPr sz="1600" dirty="0">
              <a:latin typeface="Calibri"/>
              <a:cs typeface="Calibri"/>
            </a:endParaRPr>
          </a:p>
          <a:p>
            <a:pPr marL="286385" indent="-273685">
              <a:lnSpc>
                <a:spcPct val="100000"/>
              </a:lnSpc>
              <a:spcBef>
                <a:spcPts val="1110"/>
              </a:spcBef>
              <a:buClr>
                <a:srgbClr val="FFBA00"/>
              </a:buClr>
              <a:buSzPct val="127272"/>
              <a:buFont typeface="Courier New"/>
              <a:buChar char="o"/>
              <a:tabLst>
                <a:tab pos="285750" algn="l"/>
                <a:tab pos="286385" algn="l"/>
              </a:tabLst>
            </a:pPr>
            <a:r>
              <a:rPr sz="1600" spc="105" dirty="0">
                <a:latin typeface="Calibri"/>
                <a:cs typeface="Calibri"/>
              </a:rPr>
              <a:t>Τον</a:t>
            </a:r>
            <a:r>
              <a:rPr sz="1600" spc="55" dirty="0">
                <a:latin typeface="Calibri"/>
                <a:cs typeface="Calibri"/>
              </a:rPr>
              <a:t> </a:t>
            </a:r>
            <a:r>
              <a:rPr sz="1600" spc="105" dirty="0">
                <a:latin typeface="Calibri"/>
                <a:cs typeface="Calibri"/>
              </a:rPr>
              <a:t>Νοέμβριο</a:t>
            </a:r>
            <a:r>
              <a:rPr sz="1600" spc="55" dirty="0">
                <a:latin typeface="Calibri"/>
                <a:cs typeface="Calibri"/>
              </a:rPr>
              <a:t> </a:t>
            </a:r>
            <a:r>
              <a:rPr sz="1600" spc="100" dirty="0">
                <a:latin typeface="Calibri"/>
                <a:cs typeface="Calibri"/>
              </a:rPr>
              <a:t>του</a:t>
            </a:r>
            <a:r>
              <a:rPr sz="1600" spc="55" dirty="0">
                <a:latin typeface="Calibri"/>
                <a:cs typeface="Calibri"/>
              </a:rPr>
              <a:t> </a:t>
            </a:r>
            <a:r>
              <a:rPr sz="1600" spc="95" dirty="0">
                <a:latin typeface="Calibri"/>
                <a:cs typeface="Calibri"/>
              </a:rPr>
              <a:t>2004,</a:t>
            </a:r>
            <a:r>
              <a:rPr sz="1600" spc="55" dirty="0">
                <a:latin typeface="Calibri"/>
                <a:cs typeface="Calibri"/>
              </a:rPr>
              <a:t> </a:t>
            </a:r>
            <a:r>
              <a:rPr sz="1600" spc="95" dirty="0">
                <a:latin typeface="Calibri"/>
                <a:cs typeface="Calibri"/>
              </a:rPr>
              <a:t>της</a:t>
            </a:r>
            <a:r>
              <a:rPr sz="1600" spc="55" dirty="0">
                <a:latin typeface="Calibri"/>
                <a:cs typeface="Calibri"/>
              </a:rPr>
              <a:t> </a:t>
            </a:r>
            <a:r>
              <a:rPr sz="1600" spc="100" dirty="0">
                <a:latin typeface="Calibri"/>
                <a:cs typeface="Calibri"/>
              </a:rPr>
              <a:t>Google</a:t>
            </a:r>
            <a:r>
              <a:rPr sz="1600" spc="55" dirty="0">
                <a:latin typeface="Calibri"/>
                <a:cs typeface="Calibri"/>
              </a:rPr>
              <a:t> </a:t>
            </a:r>
            <a:r>
              <a:rPr sz="1600" spc="90" dirty="0">
                <a:latin typeface="Calibri"/>
                <a:cs typeface="Calibri"/>
              </a:rPr>
              <a:t>και</a:t>
            </a:r>
            <a:r>
              <a:rPr sz="1600" spc="60" dirty="0">
                <a:latin typeface="Calibri"/>
                <a:cs typeface="Calibri"/>
              </a:rPr>
              <a:t> </a:t>
            </a:r>
            <a:r>
              <a:rPr sz="1600" spc="95" dirty="0">
                <a:latin typeface="Calibri"/>
                <a:cs typeface="Calibri"/>
              </a:rPr>
              <a:t>της</a:t>
            </a:r>
            <a:r>
              <a:rPr sz="1600" spc="55" dirty="0">
                <a:latin typeface="Calibri"/>
                <a:cs typeface="Calibri"/>
              </a:rPr>
              <a:t> </a:t>
            </a:r>
            <a:r>
              <a:rPr sz="1600" spc="114" dirty="0">
                <a:latin typeface="Calibri"/>
                <a:cs typeface="Calibri"/>
              </a:rPr>
              <a:t>Amazon</a:t>
            </a:r>
            <a:r>
              <a:rPr sz="1600" spc="65" dirty="0">
                <a:latin typeface="Calibri"/>
                <a:cs typeface="Calibri"/>
              </a:rPr>
              <a:t> </a:t>
            </a:r>
            <a:r>
              <a:rPr sz="1600" spc="90" dirty="0">
                <a:latin typeface="Calibri"/>
                <a:cs typeface="Calibri"/>
              </a:rPr>
              <a:t>(εταιρεία</a:t>
            </a:r>
            <a:r>
              <a:rPr sz="1600" spc="55" dirty="0">
                <a:latin typeface="Calibri"/>
                <a:cs typeface="Calibri"/>
              </a:rPr>
              <a:t> </a:t>
            </a:r>
            <a:r>
              <a:rPr sz="1600" spc="90" dirty="0">
                <a:latin typeface="Calibri"/>
                <a:cs typeface="Calibri"/>
              </a:rPr>
              <a:t>τεχνολογίας)</a:t>
            </a:r>
            <a:r>
              <a:rPr sz="1600" spc="55" dirty="0">
                <a:latin typeface="Calibri"/>
                <a:cs typeface="Calibri"/>
              </a:rPr>
              <a:t> </a:t>
            </a:r>
            <a:r>
              <a:rPr sz="1600" spc="105" dirty="0">
                <a:latin typeface="Calibri"/>
                <a:cs typeface="Calibri"/>
              </a:rPr>
              <a:t>στάλθηκαν</a:t>
            </a:r>
            <a:r>
              <a:rPr sz="1600" spc="55" dirty="0">
                <a:latin typeface="Calibri"/>
                <a:cs typeface="Calibri"/>
              </a:rPr>
              <a:t> </a:t>
            </a:r>
            <a:r>
              <a:rPr sz="1600" spc="105" dirty="0">
                <a:latin typeface="Calibri"/>
                <a:cs typeface="Calibri"/>
              </a:rPr>
              <a:t>σε</a:t>
            </a:r>
            <a:endParaRPr sz="1600" dirty="0">
              <a:latin typeface="Calibri"/>
              <a:cs typeface="Calibri"/>
            </a:endParaRPr>
          </a:p>
        </p:txBody>
      </p:sp>
      <p:sp>
        <p:nvSpPr>
          <p:cNvPr id="5" name="object 5"/>
          <p:cNvSpPr txBox="1"/>
          <p:nvPr/>
        </p:nvSpPr>
        <p:spPr>
          <a:xfrm>
            <a:off x="7206615" y="4038600"/>
            <a:ext cx="3794760" cy="193040"/>
          </a:xfrm>
          <a:prstGeom prst="rect">
            <a:avLst/>
          </a:prstGeom>
        </p:spPr>
        <p:txBody>
          <a:bodyPr vert="horz" wrap="square" lIns="0" tIns="12700" rIns="0" bIns="0" rtlCol="0">
            <a:spAutoFit/>
          </a:bodyPr>
          <a:lstStyle/>
          <a:p>
            <a:pPr marL="12700">
              <a:lnSpc>
                <a:spcPct val="100000"/>
              </a:lnSpc>
              <a:spcBef>
                <a:spcPts val="100"/>
              </a:spcBef>
            </a:pPr>
            <a:r>
              <a:rPr sz="1100" spc="85" dirty="0">
                <a:latin typeface="Calibri"/>
                <a:cs typeface="Calibri"/>
              </a:rPr>
              <a:t>Panix,</a:t>
            </a:r>
            <a:r>
              <a:rPr sz="1100" spc="45" dirty="0">
                <a:latin typeface="Calibri"/>
                <a:cs typeface="Calibri"/>
              </a:rPr>
              <a:t> </a:t>
            </a:r>
            <a:r>
              <a:rPr sz="1100" spc="105" dirty="0">
                <a:latin typeface="Calibri"/>
                <a:cs typeface="Calibri"/>
              </a:rPr>
              <a:t>μεταφέρθηκε</a:t>
            </a:r>
            <a:r>
              <a:rPr sz="1100" spc="50" dirty="0">
                <a:latin typeface="Calibri"/>
                <a:cs typeface="Calibri"/>
              </a:rPr>
              <a:t> </a:t>
            </a:r>
            <a:r>
              <a:rPr sz="1100" spc="105" dirty="0">
                <a:latin typeface="Calibri"/>
                <a:cs typeface="Calibri"/>
              </a:rPr>
              <a:t>σε</a:t>
            </a:r>
            <a:r>
              <a:rPr sz="1100" spc="45" dirty="0">
                <a:latin typeface="Calibri"/>
                <a:cs typeface="Calibri"/>
              </a:rPr>
              <a:t> </a:t>
            </a:r>
            <a:r>
              <a:rPr sz="1100" spc="105" dirty="0">
                <a:latin typeface="Calibri"/>
                <a:cs typeface="Calibri"/>
              </a:rPr>
              <a:t>έναν</a:t>
            </a:r>
            <a:r>
              <a:rPr sz="1100" spc="50" dirty="0">
                <a:latin typeface="Calibri"/>
                <a:cs typeface="Calibri"/>
              </a:rPr>
              <a:t> </a:t>
            </a:r>
            <a:r>
              <a:rPr sz="1100" spc="100" dirty="0">
                <a:latin typeface="Calibri"/>
                <a:cs typeface="Calibri"/>
              </a:rPr>
              <a:t>ιστότοπο</a:t>
            </a:r>
            <a:r>
              <a:rPr sz="1100" spc="50" dirty="0">
                <a:latin typeface="Calibri"/>
                <a:cs typeface="Calibri"/>
              </a:rPr>
              <a:t> </a:t>
            </a:r>
            <a:r>
              <a:rPr sz="1100" spc="100" dirty="0">
                <a:latin typeface="Calibri"/>
                <a:cs typeface="Calibri"/>
              </a:rPr>
              <a:t>στην</a:t>
            </a:r>
            <a:r>
              <a:rPr sz="1100" spc="50" dirty="0">
                <a:latin typeface="Calibri"/>
                <a:cs typeface="Calibri"/>
              </a:rPr>
              <a:t> </a:t>
            </a:r>
            <a:r>
              <a:rPr sz="1100" spc="90" dirty="0">
                <a:latin typeface="Calibri"/>
                <a:cs typeface="Calibri"/>
              </a:rPr>
              <a:t>Αυστραλία.</a:t>
            </a:r>
            <a:endParaRPr sz="1100" dirty="0">
              <a:latin typeface="Calibri"/>
              <a:cs typeface="Calibri"/>
            </a:endParaRPr>
          </a:p>
        </p:txBody>
      </p:sp>
      <p:sp>
        <p:nvSpPr>
          <p:cNvPr id="6" name="object 6"/>
          <p:cNvSpPr txBox="1"/>
          <p:nvPr/>
        </p:nvSpPr>
        <p:spPr>
          <a:xfrm>
            <a:off x="7392034" y="4657375"/>
            <a:ext cx="2378075" cy="193040"/>
          </a:xfrm>
          <a:prstGeom prst="rect">
            <a:avLst/>
          </a:prstGeom>
        </p:spPr>
        <p:txBody>
          <a:bodyPr vert="horz" wrap="square" lIns="0" tIns="12700" rIns="0" bIns="0" rtlCol="0">
            <a:spAutoFit/>
          </a:bodyPr>
          <a:lstStyle/>
          <a:p>
            <a:pPr marL="12700">
              <a:lnSpc>
                <a:spcPct val="100000"/>
              </a:lnSpc>
              <a:spcBef>
                <a:spcPts val="100"/>
              </a:spcBef>
            </a:pPr>
            <a:r>
              <a:rPr sz="1100" spc="135" dirty="0">
                <a:latin typeface="Calibri"/>
                <a:cs typeface="Calibri"/>
              </a:rPr>
              <a:t>Med</a:t>
            </a:r>
            <a:r>
              <a:rPr sz="1100" spc="40" dirty="0">
                <a:latin typeface="Calibri"/>
                <a:cs typeface="Calibri"/>
              </a:rPr>
              <a:t> </a:t>
            </a:r>
            <a:r>
              <a:rPr sz="1100" spc="105" dirty="0">
                <a:latin typeface="Calibri"/>
                <a:cs typeface="Calibri"/>
              </a:rPr>
              <a:t>Network</a:t>
            </a:r>
            <a:r>
              <a:rPr sz="1100" spc="45" dirty="0">
                <a:latin typeface="Calibri"/>
                <a:cs typeface="Calibri"/>
              </a:rPr>
              <a:t> </a:t>
            </a:r>
            <a:r>
              <a:rPr sz="1100" spc="70" dirty="0">
                <a:latin typeface="Calibri"/>
                <a:cs typeface="Calibri"/>
              </a:rPr>
              <a:t>Inc.,</a:t>
            </a:r>
            <a:r>
              <a:rPr sz="1100" spc="40" dirty="0">
                <a:latin typeface="Calibri"/>
                <a:cs typeface="Calibri"/>
              </a:rPr>
              <a:t> </a:t>
            </a:r>
            <a:r>
              <a:rPr sz="1100" spc="105" dirty="0">
                <a:latin typeface="Calibri"/>
                <a:cs typeface="Calibri"/>
              </a:rPr>
              <a:t>ένα</a:t>
            </a:r>
            <a:r>
              <a:rPr sz="1100" spc="45" dirty="0">
                <a:latin typeface="Calibri"/>
                <a:cs typeface="Calibri"/>
              </a:rPr>
              <a:t> </a:t>
            </a:r>
            <a:r>
              <a:rPr sz="1100" spc="105" dirty="0">
                <a:latin typeface="Calibri"/>
                <a:cs typeface="Calibri"/>
              </a:rPr>
              <a:t>φαρμακείο</a:t>
            </a:r>
            <a:endParaRPr sz="1100" dirty="0">
              <a:latin typeface="Calibri"/>
              <a:cs typeface="Calibri"/>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1339850" y="1140142"/>
            <a:ext cx="10365105" cy="551433"/>
          </a:xfrm>
          <a:prstGeom prst="rect">
            <a:avLst/>
          </a:prstGeom>
        </p:spPr>
        <p:txBody>
          <a:bodyPr vert="horz" wrap="square" lIns="0" tIns="12700" rIns="0" bIns="0" rtlCol="0">
            <a:spAutoFit/>
          </a:bodyPr>
          <a:lstStyle/>
          <a:p>
            <a:pPr marL="488950">
              <a:lnSpc>
                <a:spcPct val="100000"/>
              </a:lnSpc>
              <a:spcBef>
                <a:spcPts val="100"/>
              </a:spcBef>
            </a:pPr>
            <a:r>
              <a:rPr sz="3500" spc="-5" dirty="0"/>
              <a:t>DNS</a:t>
            </a:r>
            <a:r>
              <a:rPr sz="3500" spc="15" dirty="0"/>
              <a:t> </a:t>
            </a:r>
            <a:r>
              <a:rPr lang="en-US" sz="3500" spc="-15" dirty="0">
                <a:latin typeface="Calibri"/>
                <a:cs typeface="Calibri"/>
              </a:rPr>
              <a:t>CASHE </a:t>
            </a:r>
            <a:r>
              <a:rPr sz="3500" spc="-15" dirty="0"/>
              <a:t>Poisoning</a:t>
            </a:r>
            <a:endParaRPr sz="3500" dirty="0"/>
          </a:p>
        </p:txBody>
      </p:sp>
      <p:sp>
        <p:nvSpPr>
          <p:cNvPr id="4" name="object 4"/>
          <p:cNvSpPr txBox="1"/>
          <p:nvPr/>
        </p:nvSpPr>
        <p:spPr>
          <a:xfrm>
            <a:off x="796924" y="2667317"/>
            <a:ext cx="9185275" cy="844590"/>
          </a:xfrm>
          <a:prstGeom prst="rect">
            <a:avLst/>
          </a:prstGeom>
        </p:spPr>
        <p:txBody>
          <a:bodyPr vert="horz" wrap="square" lIns="0" tIns="0" rIns="0" bIns="0" rtlCol="0">
            <a:spAutoFit/>
          </a:bodyPr>
          <a:lstStyle/>
          <a:p>
            <a:pPr marL="298450" indent="-285750">
              <a:lnSpc>
                <a:spcPts val="1480"/>
              </a:lnSpc>
              <a:buClr>
                <a:srgbClr val="FFBA00"/>
              </a:buClr>
              <a:buSzPct val="127272"/>
              <a:buFont typeface="Courier New"/>
              <a:buChar char="o"/>
              <a:tabLst>
                <a:tab pos="297815" algn="l"/>
                <a:tab pos="298450" algn="l"/>
              </a:tabLst>
            </a:pPr>
            <a:r>
              <a:rPr sz="1600" spc="110" dirty="0">
                <a:latin typeface="Calibri"/>
                <a:cs typeface="Calibri"/>
              </a:rPr>
              <a:t>Ο</a:t>
            </a:r>
            <a:r>
              <a:rPr sz="1600" spc="35" dirty="0">
                <a:latin typeface="Calibri"/>
                <a:cs typeface="Calibri"/>
              </a:rPr>
              <a:t> </a:t>
            </a:r>
            <a:r>
              <a:rPr sz="1600" spc="70" dirty="0">
                <a:latin typeface="Calibri"/>
                <a:cs typeface="Calibri"/>
              </a:rPr>
              <a:t>επιτιθέμενος</a:t>
            </a:r>
            <a:r>
              <a:rPr sz="1600" spc="30" dirty="0">
                <a:latin typeface="Calibri"/>
                <a:cs typeface="Calibri"/>
              </a:rPr>
              <a:t> </a:t>
            </a:r>
            <a:r>
              <a:rPr sz="1600" spc="65" dirty="0">
                <a:latin typeface="Calibri"/>
                <a:cs typeface="Calibri"/>
              </a:rPr>
              <a:t>θέλει</a:t>
            </a:r>
            <a:r>
              <a:rPr sz="1600" spc="35" dirty="0">
                <a:latin typeface="Calibri"/>
                <a:cs typeface="Calibri"/>
              </a:rPr>
              <a:t> </a:t>
            </a:r>
            <a:r>
              <a:rPr sz="1600" spc="80" dirty="0">
                <a:latin typeface="Calibri"/>
                <a:cs typeface="Calibri"/>
              </a:rPr>
              <a:t>να</a:t>
            </a:r>
            <a:r>
              <a:rPr sz="1600" spc="40" dirty="0">
                <a:latin typeface="Calibri"/>
                <a:cs typeface="Calibri"/>
              </a:rPr>
              <a:t> </a:t>
            </a:r>
            <a:r>
              <a:rPr sz="1600" spc="75" dirty="0">
                <a:latin typeface="Calibri"/>
                <a:cs typeface="Calibri"/>
              </a:rPr>
              <a:t>επιστραφεί</a:t>
            </a:r>
            <a:r>
              <a:rPr sz="1600" spc="35" dirty="0">
                <a:latin typeface="Calibri"/>
                <a:cs typeface="Calibri"/>
              </a:rPr>
              <a:t> </a:t>
            </a:r>
            <a:r>
              <a:rPr sz="1600" spc="85" dirty="0">
                <a:latin typeface="Calibri"/>
                <a:cs typeface="Calibri"/>
              </a:rPr>
              <a:t>η</a:t>
            </a:r>
            <a:r>
              <a:rPr sz="1600" spc="35" dirty="0">
                <a:latin typeface="Calibri"/>
                <a:cs typeface="Calibri"/>
              </a:rPr>
              <a:t> </a:t>
            </a:r>
            <a:r>
              <a:rPr sz="1600" spc="75" dirty="0">
                <a:latin typeface="Calibri"/>
                <a:cs typeface="Calibri"/>
              </a:rPr>
              <a:t>διεύθυνση</a:t>
            </a:r>
            <a:r>
              <a:rPr sz="1600" spc="30" dirty="0">
                <a:latin typeface="Calibri"/>
                <a:cs typeface="Calibri"/>
              </a:rPr>
              <a:t> </a:t>
            </a:r>
            <a:r>
              <a:rPr sz="1600" spc="65" dirty="0">
                <a:latin typeface="Calibri"/>
                <a:cs typeface="Calibri"/>
              </a:rPr>
              <a:t>IP</a:t>
            </a:r>
            <a:r>
              <a:rPr sz="1600" spc="40" dirty="0">
                <a:latin typeface="Calibri"/>
                <a:cs typeface="Calibri"/>
              </a:rPr>
              <a:t> </a:t>
            </a:r>
            <a:r>
              <a:rPr sz="1600" spc="75" dirty="0">
                <a:latin typeface="Calibri"/>
                <a:cs typeface="Calibri"/>
              </a:rPr>
              <a:t>του</a:t>
            </a:r>
            <a:r>
              <a:rPr sz="1600" spc="35" dirty="0">
                <a:latin typeface="Calibri"/>
                <a:cs typeface="Calibri"/>
              </a:rPr>
              <a:t> </a:t>
            </a:r>
            <a:r>
              <a:rPr sz="1600" spc="70" dirty="0">
                <a:latin typeface="Calibri"/>
                <a:cs typeface="Calibri"/>
              </a:rPr>
              <a:t>για</a:t>
            </a:r>
            <a:r>
              <a:rPr sz="1600" spc="40" dirty="0">
                <a:latin typeface="Calibri"/>
                <a:cs typeface="Calibri"/>
              </a:rPr>
              <a:t> </a:t>
            </a:r>
            <a:r>
              <a:rPr sz="1600" spc="75" dirty="0">
                <a:latin typeface="Calibri"/>
                <a:cs typeface="Calibri"/>
              </a:rPr>
              <a:t>ερώτημα</a:t>
            </a:r>
            <a:r>
              <a:rPr sz="1600" spc="25" dirty="0">
                <a:latin typeface="Calibri"/>
                <a:cs typeface="Calibri"/>
              </a:rPr>
              <a:t> </a:t>
            </a:r>
            <a:r>
              <a:rPr sz="1600" spc="90" dirty="0">
                <a:latin typeface="Calibri"/>
                <a:cs typeface="Calibri"/>
              </a:rPr>
              <a:t>DNS</a:t>
            </a:r>
            <a:endParaRPr sz="1600" dirty="0">
              <a:latin typeface="Calibri"/>
              <a:cs typeface="Calibri"/>
            </a:endParaRPr>
          </a:p>
          <a:p>
            <a:pPr marL="298450" marR="185420" indent="-285750">
              <a:lnSpc>
                <a:spcPct val="96200"/>
              </a:lnSpc>
              <a:spcBef>
                <a:spcPts val="1430"/>
              </a:spcBef>
              <a:buClr>
                <a:srgbClr val="FFBA00"/>
              </a:buClr>
              <a:buSzPct val="127272"/>
              <a:buFont typeface="Courier New"/>
              <a:buChar char="o"/>
              <a:tabLst>
                <a:tab pos="297815" algn="l"/>
                <a:tab pos="298450" algn="l"/>
              </a:tabLst>
            </a:pPr>
            <a:r>
              <a:rPr sz="1600" spc="80" dirty="0">
                <a:latin typeface="Calibri"/>
                <a:cs typeface="Calibri"/>
              </a:rPr>
              <a:t>Όταν</a:t>
            </a:r>
            <a:r>
              <a:rPr sz="1600" spc="35" dirty="0">
                <a:latin typeface="Calibri"/>
                <a:cs typeface="Calibri"/>
              </a:rPr>
              <a:t> </a:t>
            </a:r>
            <a:r>
              <a:rPr sz="1600" spc="85" dirty="0">
                <a:latin typeface="Calibri"/>
                <a:cs typeface="Calibri"/>
              </a:rPr>
              <a:t>ο</a:t>
            </a:r>
            <a:r>
              <a:rPr sz="1600" spc="35" dirty="0">
                <a:latin typeface="Calibri"/>
                <a:cs typeface="Calibri"/>
              </a:rPr>
              <a:t> </a:t>
            </a:r>
            <a:r>
              <a:rPr sz="1600" spc="70" dirty="0">
                <a:latin typeface="Calibri"/>
                <a:cs typeface="Calibri"/>
              </a:rPr>
              <a:t>επιλύτης</a:t>
            </a:r>
            <a:r>
              <a:rPr sz="1600" spc="35" dirty="0">
                <a:latin typeface="Calibri"/>
                <a:cs typeface="Calibri"/>
              </a:rPr>
              <a:t> </a:t>
            </a:r>
            <a:r>
              <a:rPr sz="1600" spc="65" dirty="0">
                <a:latin typeface="Calibri"/>
                <a:cs typeface="Calibri"/>
              </a:rPr>
              <a:t>ζητάει</a:t>
            </a:r>
            <a:r>
              <a:rPr sz="1600" spc="35" dirty="0">
                <a:latin typeface="Calibri"/>
                <a:cs typeface="Calibri"/>
              </a:rPr>
              <a:t> </a:t>
            </a:r>
            <a:r>
              <a:rPr sz="1600" b="1" spc="90" dirty="0">
                <a:solidFill>
                  <a:srgbClr val="FFBA00"/>
                </a:solidFill>
                <a:latin typeface="Calibri"/>
                <a:cs typeface="Calibri"/>
              </a:rPr>
              <a:t>από</a:t>
            </a:r>
            <a:r>
              <a:rPr sz="1600" b="1" spc="40" dirty="0">
                <a:solidFill>
                  <a:srgbClr val="FFBA00"/>
                </a:solidFill>
                <a:latin typeface="Calibri"/>
                <a:cs typeface="Calibri"/>
              </a:rPr>
              <a:t> </a:t>
            </a:r>
            <a:r>
              <a:rPr sz="1600" b="1" spc="75" dirty="0">
                <a:solidFill>
                  <a:srgbClr val="FFBA00"/>
                </a:solidFill>
                <a:latin typeface="Calibri"/>
                <a:cs typeface="Calibri"/>
              </a:rPr>
              <a:t>το</a:t>
            </a:r>
            <a:r>
              <a:rPr sz="1600" b="1" spc="35" dirty="0">
                <a:solidFill>
                  <a:srgbClr val="FFBA00"/>
                </a:solidFill>
                <a:latin typeface="Calibri"/>
                <a:cs typeface="Calibri"/>
              </a:rPr>
              <a:t> </a:t>
            </a:r>
            <a:r>
              <a:rPr sz="1600" b="1" spc="75" dirty="0">
                <a:solidFill>
                  <a:srgbClr val="FFBA00"/>
                </a:solidFill>
                <a:latin typeface="Calibri"/>
                <a:cs typeface="Calibri"/>
              </a:rPr>
              <a:t>ns1.google.com</a:t>
            </a:r>
            <a:r>
              <a:rPr sz="1600" b="1" spc="50" dirty="0">
                <a:solidFill>
                  <a:srgbClr val="FFBA00"/>
                </a:solidFill>
                <a:latin typeface="Calibri"/>
                <a:cs typeface="Calibri"/>
              </a:rPr>
              <a:t> </a:t>
            </a:r>
            <a:r>
              <a:rPr sz="1600" b="1" spc="75" dirty="0">
                <a:solidFill>
                  <a:srgbClr val="FFBA00"/>
                </a:solidFill>
                <a:latin typeface="Calibri"/>
                <a:cs typeface="Calibri"/>
              </a:rPr>
              <a:t>το</a:t>
            </a:r>
            <a:r>
              <a:rPr sz="1600" b="1" spc="35" dirty="0">
                <a:solidFill>
                  <a:srgbClr val="FFBA00"/>
                </a:solidFill>
                <a:latin typeface="Calibri"/>
                <a:cs typeface="Calibri"/>
              </a:rPr>
              <a:t> </a:t>
            </a:r>
            <a:r>
              <a:rPr sz="1600" b="1" spc="80" dirty="0">
                <a:solidFill>
                  <a:srgbClr val="FFBA00"/>
                </a:solidFill>
                <a:latin typeface="Calibri"/>
                <a:cs typeface="Calibri"/>
                <a:hlinkClick r:id="rId3"/>
              </a:rPr>
              <a:t>www.google.</a:t>
            </a:r>
            <a:r>
              <a:rPr sz="1600" spc="80" dirty="0">
                <a:latin typeface="Calibri"/>
                <a:cs typeface="Calibri"/>
                <a:hlinkClick r:id="rId3"/>
              </a:rPr>
              <a:t>com,</a:t>
            </a:r>
            <a:r>
              <a:rPr sz="1600" spc="40" dirty="0">
                <a:solidFill>
                  <a:srgbClr val="FF0000"/>
                </a:solidFill>
                <a:latin typeface="Calibri"/>
                <a:cs typeface="Calibri"/>
                <a:hlinkClick r:id="rId3"/>
              </a:rPr>
              <a:t> </a:t>
            </a:r>
            <a:r>
              <a:rPr sz="1600" spc="75" dirty="0">
                <a:latin typeface="Calibri"/>
                <a:cs typeface="Calibri"/>
                <a:hlinkClick r:id="rId3">
                  <a:extLst>
                    <a:ext uri="{A12FA001-AC4F-418D-AE19-62706E023703}">
                      <ahyp:hlinkClr xmlns:ahyp="http://schemas.microsoft.com/office/drawing/2018/hyperlinkcolor" val="tx"/>
                    </a:ext>
                  </a:extLst>
                </a:hlinkClick>
              </a:rPr>
              <a:t>ο</a:t>
            </a:r>
            <a:r>
              <a:rPr sz="1600" b="1" u="sng" spc="90" dirty="0">
                <a:solidFill>
                  <a:srgbClr val="FF0000"/>
                </a:solidFill>
                <a:uFill>
                  <a:solidFill>
                    <a:srgbClr val="FF0000"/>
                  </a:solidFill>
                </a:uFill>
                <a:latin typeface="Calibri"/>
                <a:cs typeface="Calibri"/>
                <a:hlinkClick r:id="rId3"/>
              </a:rPr>
              <a:t> </a:t>
            </a:r>
            <a:r>
              <a:rPr sz="1600" b="1" spc="-235" dirty="0">
                <a:solidFill>
                  <a:srgbClr val="FF0000"/>
                </a:solidFill>
                <a:latin typeface="Calibri"/>
                <a:cs typeface="Calibri"/>
              </a:rPr>
              <a:t> </a:t>
            </a:r>
            <a:r>
              <a:rPr sz="1600" spc="75" dirty="0">
                <a:latin typeface="Calibri"/>
                <a:cs typeface="Calibri"/>
                <a:hlinkClick r:id="rId3">
                  <a:extLst>
                    <a:ext uri="{A12FA001-AC4F-418D-AE19-62706E023703}">
                      <ahyp:hlinkClr xmlns:ahyp="http://schemas.microsoft.com/office/drawing/2018/hyperlinkcolor" val="tx"/>
                    </a:ext>
                  </a:extLst>
                </a:hlinkClick>
              </a:rPr>
              <a:t>επιτιθέμενο</a:t>
            </a:r>
            <a:r>
              <a:rPr sz="1600" spc="75" dirty="0">
                <a:latin typeface="Calibri"/>
                <a:cs typeface="Calibri"/>
              </a:rPr>
              <a:t>ς μπορεί</a:t>
            </a:r>
            <a:r>
              <a:rPr sz="1600" spc="35" dirty="0">
                <a:latin typeface="Calibri"/>
                <a:cs typeface="Calibri"/>
              </a:rPr>
              <a:t> </a:t>
            </a:r>
            <a:r>
              <a:rPr sz="1600" spc="80" dirty="0">
                <a:latin typeface="Calibri"/>
                <a:cs typeface="Calibri"/>
              </a:rPr>
              <a:t>να</a:t>
            </a:r>
            <a:r>
              <a:rPr sz="1600" spc="35" dirty="0">
                <a:latin typeface="Calibri"/>
                <a:cs typeface="Calibri"/>
              </a:rPr>
              <a:t> </a:t>
            </a:r>
            <a:r>
              <a:rPr sz="1600" spc="75" dirty="0">
                <a:latin typeface="Calibri"/>
                <a:cs typeface="Calibri"/>
              </a:rPr>
              <a:t>απαντήσει</a:t>
            </a:r>
            <a:r>
              <a:rPr sz="1600" spc="35" dirty="0">
                <a:latin typeface="Calibri"/>
                <a:cs typeface="Calibri"/>
              </a:rPr>
              <a:t> </a:t>
            </a:r>
            <a:r>
              <a:rPr sz="1600" spc="75" dirty="0">
                <a:latin typeface="Calibri"/>
                <a:cs typeface="Calibri"/>
              </a:rPr>
              <a:t>πρώτος,</a:t>
            </a:r>
            <a:r>
              <a:rPr sz="1600" spc="30" dirty="0">
                <a:latin typeface="Calibri"/>
                <a:cs typeface="Calibri"/>
              </a:rPr>
              <a:t> </a:t>
            </a:r>
            <a:r>
              <a:rPr sz="1600" spc="80" dirty="0">
                <a:latin typeface="Calibri"/>
                <a:cs typeface="Calibri"/>
              </a:rPr>
              <a:t>με</a:t>
            </a:r>
            <a:r>
              <a:rPr sz="1600" spc="35" dirty="0">
                <a:latin typeface="Calibri"/>
                <a:cs typeface="Calibri"/>
              </a:rPr>
              <a:t> </a:t>
            </a:r>
            <a:r>
              <a:rPr sz="1600" spc="70" dirty="0">
                <a:latin typeface="Calibri"/>
                <a:cs typeface="Calibri"/>
              </a:rPr>
              <a:t>τη</a:t>
            </a:r>
            <a:r>
              <a:rPr sz="1600" spc="35" dirty="0">
                <a:latin typeface="Calibri"/>
                <a:cs typeface="Calibri"/>
              </a:rPr>
              <a:t> </a:t>
            </a:r>
            <a:r>
              <a:rPr sz="1600" spc="70" dirty="0">
                <a:latin typeface="Calibri"/>
                <a:cs typeface="Calibri"/>
              </a:rPr>
              <a:t>δική</a:t>
            </a:r>
            <a:r>
              <a:rPr sz="1600" spc="40" dirty="0">
                <a:latin typeface="Calibri"/>
                <a:cs typeface="Calibri"/>
              </a:rPr>
              <a:t> </a:t>
            </a:r>
            <a:r>
              <a:rPr sz="1600" spc="75" dirty="0">
                <a:latin typeface="Calibri"/>
                <a:cs typeface="Calibri"/>
              </a:rPr>
              <a:t>του</a:t>
            </a:r>
            <a:r>
              <a:rPr sz="1600" spc="35" dirty="0">
                <a:latin typeface="Calibri"/>
                <a:cs typeface="Calibri"/>
              </a:rPr>
              <a:t> </a:t>
            </a:r>
            <a:r>
              <a:rPr sz="1600" spc="60" dirty="0">
                <a:latin typeface="Calibri"/>
                <a:cs typeface="Calibri"/>
              </a:rPr>
              <a:t>IP</a:t>
            </a:r>
            <a:endParaRPr sz="1600" dirty="0">
              <a:latin typeface="Calibri"/>
              <a:cs typeface="Calibri"/>
            </a:endParaRPr>
          </a:p>
        </p:txBody>
      </p:sp>
      <p:sp>
        <p:nvSpPr>
          <p:cNvPr id="5" name="object 5"/>
          <p:cNvSpPr txBox="1"/>
          <p:nvPr/>
        </p:nvSpPr>
        <p:spPr>
          <a:xfrm>
            <a:off x="797559" y="3624897"/>
            <a:ext cx="5174356" cy="205826"/>
          </a:xfrm>
          <a:prstGeom prst="rect">
            <a:avLst/>
          </a:prstGeom>
        </p:spPr>
        <p:txBody>
          <a:bodyPr vert="horz" wrap="square" lIns="0" tIns="0" rIns="0" bIns="0" rtlCol="0">
            <a:spAutoFit/>
          </a:bodyPr>
          <a:lstStyle/>
          <a:p>
            <a:pPr marL="12700">
              <a:lnSpc>
                <a:spcPts val="1480"/>
              </a:lnSpc>
              <a:tabLst>
                <a:tab pos="297180" algn="l"/>
              </a:tabLst>
            </a:pPr>
            <a:r>
              <a:rPr sz="1600" dirty="0">
                <a:latin typeface="Courier New"/>
                <a:cs typeface="Courier New"/>
              </a:rPr>
              <a:t>o	</a:t>
            </a:r>
            <a:r>
              <a:rPr sz="1600" b="1" spc="40" dirty="0">
                <a:solidFill>
                  <a:srgbClr val="FFBA00"/>
                </a:solidFill>
                <a:latin typeface="Calibri"/>
                <a:cs typeface="Calibri"/>
              </a:rPr>
              <a:t>Τι</a:t>
            </a:r>
            <a:r>
              <a:rPr sz="1600" b="1" spc="25" dirty="0">
                <a:solidFill>
                  <a:srgbClr val="FFBA00"/>
                </a:solidFill>
                <a:latin typeface="Calibri"/>
                <a:cs typeface="Calibri"/>
              </a:rPr>
              <a:t> </a:t>
            </a:r>
            <a:r>
              <a:rPr sz="1600" b="1" spc="45" dirty="0">
                <a:solidFill>
                  <a:srgbClr val="FFBA00"/>
                </a:solidFill>
                <a:latin typeface="Calibri"/>
                <a:cs typeface="Calibri"/>
              </a:rPr>
              <a:t>υποτίθεται</a:t>
            </a:r>
            <a:r>
              <a:rPr sz="1600" b="1" spc="25" dirty="0">
                <a:solidFill>
                  <a:srgbClr val="FFBA00"/>
                </a:solidFill>
                <a:latin typeface="Calibri"/>
                <a:cs typeface="Calibri"/>
              </a:rPr>
              <a:t> </a:t>
            </a:r>
            <a:r>
              <a:rPr sz="1600" b="1" spc="40" dirty="0">
                <a:solidFill>
                  <a:srgbClr val="FFBA00"/>
                </a:solidFill>
                <a:latin typeface="Calibri"/>
                <a:cs typeface="Calibri"/>
              </a:rPr>
              <a:t>ότι</a:t>
            </a:r>
            <a:r>
              <a:rPr sz="1600" b="1" spc="25" dirty="0">
                <a:solidFill>
                  <a:srgbClr val="FFBA00"/>
                </a:solidFill>
                <a:latin typeface="Calibri"/>
                <a:cs typeface="Calibri"/>
              </a:rPr>
              <a:t> </a:t>
            </a:r>
            <a:r>
              <a:rPr sz="1600" b="1" spc="60" dirty="0">
                <a:solidFill>
                  <a:srgbClr val="FFBA00"/>
                </a:solidFill>
                <a:latin typeface="Calibri"/>
                <a:cs typeface="Calibri"/>
              </a:rPr>
              <a:t>θα</a:t>
            </a:r>
            <a:r>
              <a:rPr sz="1600" b="1" spc="30" dirty="0">
                <a:solidFill>
                  <a:srgbClr val="FFBA00"/>
                </a:solidFill>
                <a:latin typeface="Calibri"/>
                <a:cs typeface="Calibri"/>
              </a:rPr>
              <a:t> </a:t>
            </a:r>
            <a:r>
              <a:rPr sz="1600" b="1" spc="40" dirty="0">
                <a:solidFill>
                  <a:srgbClr val="FFBA00"/>
                </a:solidFill>
                <a:latin typeface="Calibri"/>
                <a:cs typeface="Calibri"/>
              </a:rPr>
              <a:t>το</a:t>
            </a:r>
            <a:r>
              <a:rPr sz="1600" b="1" spc="5" dirty="0">
                <a:solidFill>
                  <a:srgbClr val="FFBA00"/>
                </a:solidFill>
                <a:latin typeface="Calibri"/>
                <a:cs typeface="Calibri"/>
              </a:rPr>
              <a:t> </a:t>
            </a:r>
            <a:r>
              <a:rPr sz="1600" b="1" spc="50" dirty="0">
                <a:solidFill>
                  <a:srgbClr val="FFBA00"/>
                </a:solidFill>
                <a:latin typeface="Calibri"/>
                <a:cs typeface="Calibri"/>
              </a:rPr>
              <a:t>αποτρέψει</a:t>
            </a:r>
            <a:r>
              <a:rPr sz="1600" b="1" spc="30" dirty="0">
                <a:solidFill>
                  <a:srgbClr val="FFBA00"/>
                </a:solidFill>
                <a:latin typeface="Calibri"/>
                <a:cs typeface="Calibri"/>
              </a:rPr>
              <a:t> αυτό;</a:t>
            </a:r>
            <a:endParaRPr sz="1600">
              <a:latin typeface="Calibri"/>
              <a:cs typeface="Calibri"/>
            </a:endParaRPr>
          </a:p>
        </p:txBody>
      </p:sp>
      <p:sp>
        <p:nvSpPr>
          <p:cNvPr id="6" name="object 6"/>
          <p:cNvSpPr txBox="1"/>
          <p:nvPr/>
        </p:nvSpPr>
        <p:spPr>
          <a:xfrm>
            <a:off x="797558" y="4026852"/>
            <a:ext cx="8913655" cy="1683923"/>
          </a:xfrm>
          <a:prstGeom prst="rect">
            <a:avLst/>
          </a:prstGeom>
        </p:spPr>
        <p:txBody>
          <a:bodyPr vert="horz" wrap="square" lIns="0" tIns="0" rIns="0" bIns="0" rtlCol="0">
            <a:spAutoFit/>
          </a:bodyPr>
          <a:lstStyle/>
          <a:p>
            <a:pPr marL="297815" indent="-285115">
              <a:lnSpc>
                <a:spcPts val="1480"/>
              </a:lnSpc>
              <a:buClr>
                <a:srgbClr val="FFBA00"/>
              </a:buClr>
              <a:buSzPct val="127272"/>
              <a:buFont typeface="Courier New"/>
              <a:buChar char="o"/>
              <a:tabLst>
                <a:tab pos="297180" algn="l"/>
                <a:tab pos="297815" algn="l"/>
              </a:tabLst>
            </a:pPr>
            <a:r>
              <a:rPr sz="1600" spc="50" dirty="0">
                <a:latin typeface="Calibri"/>
                <a:cs typeface="Calibri"/>
              </a:rPr>
              <a:t>IDS</a:t>
            </a:r>
            <a:r>
              <a:rPr sz="1600" spc="10" dirty="0">
                <a:latin typeface="Calibri"/>
                <a:cs typeface="Calibri"/>
              </a:rPr>
              <a:t> </a:t>
            </a:r>
            <a:r>
              <a:rPr sz="1600" spc="60" dirty="0">
                <a:latin typeface="Calibri"/>
                <a:cs typeface="Calibri"/>
              </a:rPr>
              <a:t>(Intrusion</a:t>
            </a:r>
            <a:r>
              <a:rPr sz="1600" spc="30" dirty="0">
                <a:latin typeface="Calibri"/>
                <a:cs typeface="Calibri"/>
              </a:rPr>
              <a:t> </a:t>
            </a:r>
            <a:r>
              <a:rPr sz="1600" spc="70" dirty="0">
                <a:latin typeface="Calibri"/>
                <a:cs typeface="Calibri"/>
              </a:rPr>
              <a:t>Detection</a:t>
            </a:r>
            <a:r>
              <a:rPr sz="1600" spc="40" dirty="0">
                <a:latin typeface="Calibri"/>
                <a:cs typeface="Calibri"/>
              </a:rPr>
              <a:t> </a:t>
            </a:r>
            <a:r>
              <a:rPr sz="1600" spc="75" dirty="0">
                <a:latin typeface="Calibri"/>
                <a:cs typeface="Calibri"/>
              </a:rPr>
              <a:t>System</a:t>
            </a:r>
            <a:r>
              <a:rPr sz="1600" spc="35" dirty="0">
                <a:latin typeface="Calibri"/>
                <a:cs typeface="Calibri"/>
              </a:rPr>
              <a:t> </a:t>
            </a:r>
            <a:r>
              <a:rPr sz="1600" spc="50" dirty="0">
                <a:latin typeface="Calibri"/>
                <a:cs typeface="Calibri"/>
              </a:rPr>
              <a:t>-</a:t>
            </a:r>
            <a:r>
              <a:rPr sz="1600" spc="35" dirty="0">
                <a:latin typeface="Calibri"/>
                <a:cs typeface="Calibri"/>
              </a:rPr>
              <a:t> </a:t>
            </a:r>
            <a:r>
              <a:rPr sz="1600" spc="80" dirty="0">
                <a:latin typeface="Calibri"/>
                <a:cs typeface="Calibri"/>
              </a:rPr>
              <a:t>Σύστημα</a:t>
            </a:r>
            <a:r>
              <a:rPr sz="1600" spc="40" dirty="0">
                <a:latin typeface="Calibri"/>
                <a:cs typeface="Calibri"/>
              </a:rPr>
              <a:t> </a:t>
            </a:r>
            <a:r>
              <a:rPr sz="1600" spc="75" dirty="0">
                <a:latin typeface="Calibri"/>
                <a:cs typeface="Calibri"/>
              </a:rPr>
              <a:t>ανίχνευσης</a:t>
            </a:r>
            <a:r>
              <a:rPr sz="1600" spc="35" dirty="0">
                <a:latin typeface="Calibri"/>
                <a:cs typeface="Calibri"/>
              </a:rPr>
              <a:t> </a:t>
            </a:r>
            <a:r>
              <a:rPr sz="1600" spc="75" dirty="0">
                <a:latin typeface="Calibri"/>
                <a:cs typeface="Calibri"/>
              </a:rPr>
              <a:t>εισβολών)</a:t>
            </a:r>
            <a:endParaRPr sz="1600" dirty="0">
              <a:latin typeface="Calibri"/>
              <a:cs typeface="Calibri"/>
            </a:endParaRPr>
          </a:p>
          <a:p>
            <a:pPr marL="297815" indent="-285115">
              <a:lnSpc>
                <a:spcPct val="100000"/>
              </a:lnSpc>
              <a:spcBef>
                <a:spcPts val="975"/>
              </a:spcBef>
              <a:buClr>
                <a:srgbClr val="FFBA00"/>
              </a:buClr>
              <a:buSzPct val="127272"/>
              <a:buFont typeface="Courier New"/>
              <a:buChar char="o"/>
              <a:tabLst>
                <a:tab pos="297180" algn="l"/>
                <a:tab pos="297815" algn="l"/>
              </a:tabLst>
            </a:pPr>
            <a:r>
              <a:rPr sz="1600" spc="60" dirty="0">
                <a:latin typeface="Calibri"/>
                <a:cs typeface="Calibri"/>
              </a:rPr>
              <a:t>16-bit</a:t>
            </a:r>
            <a:r>
              <a:rPr sz="1600" spc="20" dirty="0">
                <a:latin typeface="Calibri"/>
                <a:cs typeface="Calibri"/>
              </a:rPr>
              <a:t> </a:t>
            </a:r>
            <a:r>
              <a:rPr sz="1600" spc="70" dirty="0">
                <a:latin typeface="Calibri"/>
                <a:cs typeface="Calibri"/>
              </a:rPr>
              <a:t>τυχαίο</a:t>
            </a:r>
            <a:r>
              <a:rPr sz="1600" spc="25" dirty="0">
                <a:latin typeface="Calibri"/>
                <a:cs typeface="Calibri"/>
              </a:rPr>
              <a:t> </a:t>
            </a:r>
            <a:r>
              <a:rPr sz="1600" spc="70" dirty="0">
                <a:latin typeface="Calibri"/>
                <a:cs typeface="Calibri"/>
              </a:rPr>
              <a:t>δυαδικό</a:t>
            </a:r>
            <a:r>
              <a:rPr sz="1600" spc="5" dirty="0">
                <a:latin typeface="Calibri"/>
                <a:cs typeface="Calibri"/>
              </a:rPr>
              <a:t> </a:t>
            </a:r>
            <a:r>
              <a:rPr sz="1600" spc="80" dirty="0">
                <a:latin typeface="Calibri"/>
                <a:cs typeface="Calibri"/>
              </a:rPr>
              <a:t>ψηφίο</a:t>
            </a:r>
            <a:endParaRPr sz="1600" dirty="0">
              <a:latin typeface="Calibri"/>
              <a:cs typeface="Calibri"/>
            </a:endParaRPr>
          </a:p>
          <a:p>
            <a:pPr marL="298450" marR="5080" indent="-285750">
              <a:lnSpc>
                <a:spcPct val="93300"/>
              </a:lnSpc>
              <a:spcBef>
                <a:spcPts val="1285"/>
              </a:spcBef>
              <a:buClr>
                <a:srgbClr val="FFBA00"/>
              </a:buClr>
              <a:buSzPct val="127272"/>
              <a:buFont typeface="Courier New"/>
              <a:buChar char="o"/>
              <a:tabLst>
                <a:tab pos="297815" algn="l"/>
                <a:tab pos="298450" algn="l"/>
              </a:tabLst>
            </a:pPr>
            <a:r>
              <a:rPr sz="1600" spc="110" dirty="0">
                <a:latin typeface="Calibri"/>
                <a:cs typeface="Calibri"/>
              </a:rPr>
              <a:t>Ο</a:t>
            </a:r>
            <a:r>
              <a:rPr sz="1600" spc="45" dirty="0">
                <a:latin typeface="Calibri"/>
                <a:cs typeface="Calibri"/>
              </a:rPr>
              <a:t> </a:t>
            </a:r>
            <a:r>
              <a:rPr sz="1600" spc="75" dirty="0">
                <a:latin typeface="Calibri"/>
                <a:cs typeface="Calibri"/>
              </a:rPr>
              <a:t>πραγματικός</a:t>
            </a:r>
            <a:r>
              <a:rPr sz="1600" spc="50" dirty="0">
                <a:latin typeface="Calibri"/>
                <a:cs typeface="Calibri"/>
              </a:rPr>
              <a:t> </a:t>
            </a:r>
            <a:r>
              <a:rPr sz="1600" spc="70" dirty="0">
                <a:latin typeface="Calibri"/>
                <a:cs typeface="Calibri"/>
              </a:rPr>
              <a:t>εξυπηρετητής/διακομιστής</a:t>
            </a:r>
            <a:r>
              <a:rPr sz="1600" spc="40" dirty="0">
                <a:latin typeface="Calibri"/>
                <a:cs typeface="Calibri"/>
              </a:rPr>
              <a:t> </a:t>
            </a:r>
            <a:r>
              <a:rPr sz="1600" spc="65" dirty="0">
                <a:latin typeface="Calibri"/>
                <a:cs typeface="Calibri"/>
              </a:rPr>
              <a:t>γνωρίζει</a:t>
            </a:r>
            <a:r>
              <a:rPr sz="1600" spc="45" dirty="0">
                <a:latin typeface="Calibri"/>
                <a:cs typeface="Calibri"/>
              </a:rPr>
              <a:t> </a:t>
            </a:r>
            <a:r>
              <a:rPr sz="1600" spc="70" dirty="0">
                <a:latin typeface="Calibri"/>
                <a:cs typeface="Calibri"/>
              </a:rPr>
              <a:t>τον</a:t>
            </a:r>
            <a:r>
              <a:rPr sz="1600" spc="50" dirty="0">
                <a:latin typeface="Calibri"/>
                <a:cs typeface="Calibri"/>
              </a:rPr>
              <a:t> </a:t>
            </a:r>
            <a:r>
              <a:rPr sz="1600" spc="70" dirty="0">
                <a:latin typeface="Calibri"/>
                <a:cs typeface="Calibri"/>
              </a:rPr>
              <a:t>αριθμό,</a:t>
            </a:r>
            <a:r>
              <a:rPr sz="1600" spc="50" dirty="0">
                <a:latin typeface="Calibri"/>
                <a:cs typeface="Calibri"/>
              </a:rPr>
              <a:t> </a:t>
            </a:r>
            <a:r>
              <a:rPr sz="1600" spc="75" dirty="0">
                <a:latin typeface="Calibri"/>
                <a:cs typeface="Calibri"/>
              </a:rPr>
              <a:t>επειδή </a:t>
            </a:r>
            <a:r>
              <a:rPr sz="1600" spc="-235" dirty="0">
                <a:latin typeface="Calibri"/>
                <a:cs typeface="Calibri"/>
              </a:rPr>
              <a:t> </a:t>
            </a:r>
            <a:r>
              <a:rPr sz="1600" spc="70" dirty="0">
                <a:latin typeface="Calibri"/>
                <a:cs typeface="Calibri"/>
              </a:rPr>
              <a:t>περιέχεται</a:t>
            </a:r>
            <a:r>
              <a:rPr sz="1600" spc="30" dirty="0">
                <a:latin typeface="Calibri"/>
                <a:cs typeface="Calibri"/>
              </a:rPr>
              <a:t> </a:t>
            </a:r>
            <a:r>
              <a:rPr sz="1600" spc="75" dirty="0">
                <a:latin typeface="Calibri"/>
                <a:cs typeface="Calibri"/>
              </a:rPr>
              <a:t>στο</a:t>
            </a:r>
            <a:r>
              <a:rPr sz="1600" spc="35" dirty="0">
                <a:latin typeface="Calibri"/>
                <a:cs typeface="Calibri"/>
              </a:rPr>
              <a:t> </a:t>
            </a:r>
            <a:r>
              <a:rPr sz="1600" spc="80" dirty="0">
                <a:latin typeface="Calibri"/>
                <a:cs typeface="Calibri"/>
              </a:rPr>
              <a:t>ερώτημα</a:t>
            </a:r>
            <a:endParaRPr sz="1600" dirty="0">
              <a:latin typeface="Calibri"/>
              <a:cs typeface="Calibri"/>
            </a:endParaRPr>
          </a:p>
          <a:p>
            <a:pPr>
              <a:lnSpc>
                <a:spcPct val="100000"/>
              </a:lnSpc>
              <a:spcBef>
                <a:spcPts val="25"/>
              </a:spcBef>
              <a:buClr>
                <a:srgbClr val="FFBA00"/>
              </a:buClr>
              <a:buFont typeface="Courier New"/>
              <a:buChar char="o"/>
            </a:pPr>
            <a:endParaRPr sz="1600" dirty="0">
              <a:latin typeface="Calibri"/>
              <a:cs typeface="Calibri"/>
            </a:endParaRPr>
          </a:p>
          <a:p>
            <a:pPr marL="297815" indent="-285115">
              <a:lnSpc>
                <a:spcPct val="100000"/>
              </a:lnSpc>
              <a:buClr>
                <a:srgbClr val="FFBA00"/>
              </a:buClr>
              <a:buSzPct val="127272"/>
              <a:buFont typeface="Courier New"/>
              <a:buChar char="o"/>
              <a:tabLst>
                <a:tab pos="297180" algn="l"/>
                <a:tab pos="297815" algn="l"/>
              </a:tabLst>
            </a:pPr>
            <a:r>
              <a:rPr sz="1600" spc="145" dirty="0">
                <a:latin typeface="Calibri"/>
                <a:cs typeface="Calibri"/>
              </a:rPr>
              <a:t>Ο</a:t>
            </a:r>
            <a:r>
              <a:rPr sz="1600" spc="30" dirty="0">
                <a:latin typeface="Calibri"/>
                <a:cs typeface="Calibri"/>
              </a:rPr>
              <a:t> </a:t>
            </a:r>
            <a:r>
              <a:rPr sz="1600" spc="95" dirty="0">
                <a:latin typeface="Calibri"/>
                <a:cs typeface="Calibri"/>
              </a:rPr>
              <a:t>επιτιθέμενος</a:t>
            </a:r>
            <a:r>
              <a:rPr sz="1600" spc="25" dirty="0">
                <a:latin typeface="Calibri"/>
                <a:cs typeface="Calibri"/>
              </a:rPr>
              <a:t> </a:t>
            </a:r>
            <a:r>
              <a:rPr sz="1600" spc="100" dirty="0">
                <a:latin typeface="Calibri"/>
                <a:cs typeface="Calibri"/>
              </a:rPr>
              <a:t>πρέπει</a:t>
            </a:r>
            <a:r>
              <a:rPr sz="1600" spc="35" dirty="0">
                <a:latin typeface="Calibri"/>
                <a:cs typeface="Calibri"/>
              </a:rPr>
              <a:t> </a:t>
            </a:r>
            <a:r>
              <a:rPr sz="1600" spc="110" dirty="0">
                <a:latin typeface="Calibri"/>
                <a:cs typeface="Calibri"/>
              </a:rPr>
              <a:t>να</a:t>
            </a:r>
            <a:r>
              <a:rPr sz="1600" spc="35" dirty="0">
                <a:latin typeface="Calibri"/>
                <a:cs typeface="Calibri"/>
              </a:rPr>
              <a:t> </a:t>
            </a:r>
            <a:r>
              <a:rPr sz="1600" spc="95" dirty="0">
                <a:latin typeface="Calibri"/>
                <a:cs typeface="Calibri"/>
              </a:rPr>
              <a:t>μαντέψει</a:t>
            </a:r>
            <a:endParaRPr sz="1600" dirty="0">
              <a:latin typeface="Calibri"/>
              <a:cs typeface="Calibri"/>
            </a:endParaRPr>
          </a:p>
        </p:txBody>
      </p:sp>
      <p:sp>
        <p:nvSpPr>
          <p:cNvPr id="7" name="object 7"/>
          <p:cNvSpPr/>
          <p:nvPr/>
        </p:nvSpPr>
        <p:spPr>
          <a:xfrm>
            <a:off x="6347142" y="3264534"/>
            <a:ext cx="88276" cy="0"/>
          </a:xfrm>
          <a:custGeom>
            <a:avLst/>
            <a:gdLst/>
            <a:ahLst/>
            <a:cxnLst/>
            <a:rect l="l" t="t" r="r" b="b"/>
            <a:pathLst>
              <a:path w="49529">
                <a:moveTo>
                  <a:pt x="0" y="0"/>
                </a:moveTo>
                <a:lnTo>
                  <a:pt x="49212" y="0"/>
                </a:lnTo>
              </a:path>
            </a:pathLst>
          </a:custGeom>
          <a:ln w="10795">
            <a:solidFill>
              <a:srgbClr val="87872D"/>
            </a:solidFill>
          </a:ln>
        </p:spPr>
        <p:txBody>
          <a:bodyPr wrap="square" lIns="0" tIns="0" rIns="0" bIns="0" rtlCol="0"/>
          <a:lstStyle/>
          <a:p>
            <a:endParaRPr sz="1600"/>
          </a:p>
        </p:txBody>
      </p:sp>
      <p:sp>
        <p:nvSpPr>
          <p:cNvPr id="8" name="object 8"/>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17</a:t>
            </a:r>
            <a:endParaRPr sz="1100">
              <a:latin typeface="Arial"/>
              <a:cs typeface="Arial"/>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795655" y="148272"/>
            <a:ext cx="4023995" cy="1248410"/>
          </a:xfrm>
          <a:prstGeom prst="rect">
            <a:avLst/>
          </a:prstGeom>
        </p:spPr>
        <p:txBody>
          <a:bodyPr vert="horz" wrap="square" lIns="0" tIns="12700" rIns="0" bIns="0" rtlCol="0">
            <a:spAutoFit/>
          </a:bodyPr>
          <a:lstStyle/>
          <a:p>
            <a:pPr marL="19050" marR="5080" indent="-6350">
              <a:lnSpc>
                <a:spcPct val="125400"/>
              </a:lnSpc>
              <a:spcBef>
                <a:spcPts val="100"/>
              </a:spcBef>
            </a:pPr>
            <a:r>
              <a:rPr sz="3200" spc="204" dirty="0"/>
              <a:t>DNS</a:t>
            </a:r>
            <a:r>
              <a:rPr sz="3200" spc="15" dirty="0"/>
              <a:t> </a:t>
            </a:r>
            <a:r>
              <a:rPr sz="3200" spc="150" dirty="0"/>
              <a:t>Cache</a:t>
            </a:r>
            <a:r>
              <a:rPr sz="3200" spc="15" dirty="0"/>
              <a:t> </a:t>
            </a:r>
            <a:r>
              <a:rPr sz="3200" spc="130" dirty="0"/>
              <a:t>Poisoning </a:t>
            </a:r>
            <a:r>
              <a:rPr sz="3200" spc="-785" dirty="0"/>
              <a:t> </a:t>
            </a:r>
            <a:r>
              <a:rPr sz="3200" spc="120" dirty="0"/>
              <a:t>(συνέχεια)</a:t>
            </a:r>
            <a:endParaRPr sz="3200"/>
          </a:p>
        </p:txBody>
      </p:sp>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18</a:t>
            </a:r>
            <a:endParaRPr sz="1100">
              <a:latin typeface="Arial"/>
              <a:cs typeface="Arial"/>
            </a:endParaRPr>
          </a:p>
        </p:txBody>
      </p:sp>
      <p:sp>
        <p:nvSpPr>
          <p:cNvPr id="4" name="object 4"/>
          <p:cNvSpPr txBox="1"/>
          <p:nvPr/>
        </p:nvSpPr>
        <p:spPr>
          <a:xfrm>
            <a:off x="783589" y="1982470"/>
            <a:ext cx="9557385" cy="3323987"/>
          </a:xfrm>
          <a:prstGeom prst="rect">
            <a:avLst/>
          </a:prstGeom>
        </p:spPr>
        <p:txBody>
          <a:bodyPr vert="horz"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Ο επιτιθέμενος </a:t>
            </a:r>
            <a:r>
              <a:rPr kumimoji="0" lang="el-GR" altLang="el-GR" sz="2400" b="1" i="0" u="none" strike="noStrike" cap="none" normalizeH="0" baseline="0" dirty="0">
                <a:ln>
                  <a:noFill/>
                </a:ln>
                <a:solidFill>
                  <a:schemeClr val="tx1"/>
                </a:solidFill>
                <a:effectLst/>
                <a:latin typeface="Arial" panose="020B0604020202020204" pitchFamily="34" charset="0"/>
              </a:rPr>
              <a:t>προλαβαίνει</a:t>
            </a:r>
            <a:r>
              <a:rPr kumimoji="0" lang="el-GR" altLang="el-GR" sz="2400" b="0" i="0" u="none" strike="noStrike" cap="none" normalizeH="0" baseline="0" dirty="0">
                <a:ln>
                  <a:noFill/>
                </a:ln>
                <a:solidFill>
                  <a:schemeClr val="tx1"/>
                </a:solidFill>
                <a:effectLst/>
                <a:latin typeface="Arial" panose="020B0604020202020204" pitchFamily="34" charset="0"/>
              </a:rPr>
              <a:t> την απάντηση του κανονικού DNS </a:t>
            </a:r>
            <a:r>
              <a:rPr kumimoji="0" lang="el-GR" altLang="el-GR" sz="2400" b="0" i="0" u="none" strike="noStrike" cap="none" normalizeH="0" baseline="0" dirty="0" err="1">
                <a:ln>
                  <a:noFill/>
                </a:ln>
                <a:solidFill>
                  <a:schemeClr val="tx1"/>
                </a:solidFill>
                <a:effectLst/>
                <a:latin typeface="Arial" panose="020B0604020202020204" pitchFamily="34" charset="0"/>
              </a:rPr>
              <a:t>server</a:t>
            </a: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Μπορεί να </a:t>
            </a:r>
            <a:r>
              <a:rPr kumimoji="0" lang="el-GR" altLang="el-GR" sz="2400" b="1" i="0" u="none" strike="noStrike" cap="none" normalizeH="0" baseline="0" dirty="0">
                <a:ln>
                  <a:noFill/>
                </a:ln>
                <a:solidFill>
                  <a:schemeClr val="tx1"/>
                </a:solidFill>
                <a:effectLst/>
                <a:latin typeface="Arial" panose="020B0604020202020204" pitchFamily="34" charset="0"/>
              </a:rPr>
              <a:t>μαντέψει πότε λήγει</a:t>
            </a:r>
            <a:r>
              <a:rPr kumimoji="0" lang="el-GR" altLang="el-GR" sz="2400" b="0" i="0" u="none" strike="noStrike" cap="none" normalizeH="0" baseline="0" dirty="0">
                <a:ln>
                  <a:noFill/>
                </a:ln>
                <a:solidFill>
                  <a:schemeClr val="tx1"/>
                </a:solidFill>
                <a:effectLst/>
                <a:latin typeface="Arial" panose="020B0604020202020204" pitchFamily="34" charset="0"/>
              </a:rPr>
              <a:t> μια εγγραφή </a:t>
            </a:r>
            <a:r>
              <a:rPr kumimoji="0" lang="el-GR" altLang="el-GR" sz="2400" b="0" i="0" u="none" strike="noStrike" cap="none" normalizeH="0" baseline="0" dirty="0" err="1">
                <a:ln>
                  <a:noFill/>
                </a:ln>
                <a:solidFill>
                  <a:schemeClr val="tx1"/>
                </a:solidFill>
                <a:effectLst/>
                <a:latin typeface="Arial" panose="020B0604020202020204" pitchFamily="34" charset="0"/>
              </a:rPr>
              <a:t>cache</a:t>
            </a:r>
            <a:r>
              <a:rPr kumimoji="0" lang="el-GR" altLang="el-GR" sz="2400" b="0" i="0" u="none" strike="noStrike" cap="none" normalizeH="0" baseline="0" dirty="0">
                <a:ln>
                  <a:noFill/>
                </a:ln>
                <a:solidFill>
                  <a:schemeClr val="tx1"/>
                </a:solidFill>
                <a:effectLst/>
                <a:latin typeface="Arial" panose="020B0604020202020204" pitchFamily="34" charset="0"/>
              </a:rPr>
              <a:t> και πότε γίνεται νέο ερώτημα</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Στέλνει </a:t>
            </a:r>
            <a:r>
              <a:rPr kumimoji="0" lang="el-GR" altLang="el-GR" sz="2400" b="1" i="0" u="none" strike="noStrike" cap="none" normalizeH="0" baseline="0" dirty="0">
                <a:ln>
                  <a:noFill/>
                </a:ln>
                <a:solidFill>
                  <a:schemeClr val="tx1"/>
                </a:solidFill>
                <a:effectLst/>
                <a:latin typeface="Arial" panose="020B0604020202020204" pitchFamily="34" charset="0"/>
              </a:rPr>
              <a:t>ψεύτικη απάντηση</a:t>
            </a:r>
            <a:r>
              <a:rPr kumimoji="0" lang="el-GR" altLang="el-GR" sz="2400" b="0" i="0" u="none" strike="noStrike" cap="none" normalizeH="0" baseline="0" dirty="0">
                <a:ln>
                  <a:noFill/>
                </a:ln>
                <a:solidFill>
                  <a:schemeClr val="tx1"/>
                </a:solidFill>
                <a:effectLst/>
                <a:latin typeface="Arial" panose="020B0604020202020204" pitchFamily="34" charset="0"/>
              </a:rPr>
              <a:t> που θα γίνει </a:t>
            </a:r>
            <a:r>
              <a:rPr kumimoji="0" lang="el-GR" altLang="el-GR" sz="2400" b="1" i="0" u="none" strike="noStrike" cap="none" normalizeH="0" baseline="0" dirty="0">
                <a:ln>
                  <a:noFill/>
                </a:ln>
                <a:solidFill>
                  <a:schemeClr val="tx1"/>
                </a:solidFill>
                <a:effectLst/>
                <a:latin typeface="Arial" panose="020B0604020202020204" pitchFamily="34" charset="0"/>
              </a:rPr>
              <a:t>δεκτή μόνο αν το 16-bit </a:t>
            </a:r>
            <a:r>
              <a:rPr kumimoji="0" lang="el-GR" altLang="el-GR" sz="2400" b="1" i="0" u="none" strike="noStrike" cap="none" normalizeH="0" baseline="0" dirty="0" err="1">
                <a:ln>
                  <a:noFill/>
                </a:ln>
                <a:solidFill>
                  <a:schemeClr val="tx1"/>
                </a:solidFill>
                <a:effectLst/>
                <a:latin typeface="Arial" panose="020B0604020202020204" pitchFamily="34" charset="0"/>
              </a:rPr>
              <a:t>Transaction</a:t>
            </a:r>
            <a:r>
              <a:rPr kumimoji="0" lang="el-GR" altLang="el-GR" sz="2400" b="1" i="0" u="none" strike="noStrike" cap="none" normalizeH="0" baseline="0" dirty="0">
                <a:ln>
                  <a:noFill/>
                </a:ln>
                <a:solidFill>
                  <a:schemeClr val="tx1"/>
                </a:solidFill>
                <a:effectLst/>
                <a:latin typeface="Arial" panose="020B0604020202020204" pitchFamily="34" charset="0"/>
              </a:rPr>
              <a:t> ID ταιριάζει</a:t>
            </a:r>
            <a:r>
              <a:rPr kumimoji="0" lang="el-GR" altLang="el-GR" sz="2400" b="0" i="0" u="none" strike="noStrike" cap="none" normalizeH="0" baseline="0" dirty="0">
                <a:ln>
                  <a:noFill/>
                </a:ln>
                <a:solidFill>
                  <a:schemeClr val="tx1"/>
                </a:solidFill>
                <a:effectLst/>
                <a:latin typeface="Arial" panose="020B0604020202020204" pitchFamily="34" charset="0"/>
              </a:rPr>
              <a:t> με αυτό του ερωτήματος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Το </a:t>
            </a:r>
            <a:r>
              <a:rPr kumimoji="0" lang="el-GR" altLang="el-GR" sz="2400" b="1" i="0" u="none" strike="noStrike" cap="none" normalizeH="0" baseline="0" dirty="0">
                <a:ln>
                  <a:noFill/>
                </a:ln>
                <a:solidFill>
                  <a:schemeClr val="tx1"/>
                </a:solidFill>
                <a:effectLst/>
                <a:latin typeface="Arial" panose="020B0604020202020204" pitchFamily="34" charset="0"/>
              </a:rPr>
              <a:t>CERT</a:t>
            </a:r>
            <a:r>
              <a:rPr kumimoji="0" lang="el-GR" altLang="el-GR" sz="2400" b="0" i="0" u="none" strike="noStrike" cap="none" normalizeH="0" baseline="0" dirty="0">
                <a:ln>
                  <a:noFill/>
                </a:ln>
                <a:solidFill>
                  <a:schemeClr val="tx1"/>
                </a:solidFill>
                <a:effectLst/>
                <a:latin typeface="Arial" panose="020B0604020202020204" pitchFamily="34" charset="0"/>
              </a:rPr>
              <a:t> ανέφερε το </a:t>
            </a:r>
            <a:r>
              <a:rPr kumimoji="0" lang="el-GR" altLang="el-GR" sz="2400" b="1" i="0" u="none" strike="noStrike" cap="none" normalizeH="0" baseline="0" dirty="0">
                <a:ln>
                  <a:noFill/>
                </a:ln>
                <a:solidFill>
                  <a:schemeClr val="tx1"/>
                </a:solidFill>
                <a:effectLst/>
                <a:latin typeface="Arial" panose="020B0604020202020204" pitchFamily="34" charset="0"/>
              </a:rPr>
              <a:t>1997</a:t>
            </a:r>
            <a:r>
              <a:rPr kumimoji="0" lang="el-GR" altLang="el-GR" sz="2400" b="0" i="0" u="none" strike="noStrike" cap="none" normalizeH="0" baseline="0" dirty="0">
                <a:ln>
                  <a:noFill/>
                </a:ln>
                <a:solidFill>
                  <a:schemeClr val="tx1"/>
                </a:solidFill>
                <a:effectLst/>
                <a:latin typeface="Arial" panose="020B0604020202020204" pitchFamily="34" charset="0"/>
              </a:rPr>
              <a:t> ότι το </a:t>
            </a:r>
            <a:r>
              <a:rPr kumimoji="0" lang="el-GR" altLang="el-GR" sz="2400" b="1" i="0" u="none" strike="noStrike" cap="none" normalizeH="0" baseline="0" dirty="0">
                <a:ln>
                  <a:noFill/>
                </a:ln>
                <a:solidFill>
                  <a:schemeClr val="tx1"/>
                </a:solidFill>
                <a:effectLst/>
                <a:latin typeface="Arial" panose="020B0604020202020204" pitchFamily="34" charset="0"/>
              </a:rPr>
              <a:t>BIND</a:t>
            </a:r>
            <a:r>
              <a:rPr kumimoji="0" lang="el-GR" altLang="el-GR" sz="2400" b="0" i="0" u="none" strike="noStrike" cap="none" normalizeH="0" baseline="0" dirty="0">
                <a:ln>
                  <a:noFill/>
                </a:ln>
                <a:solidFill>
                  <a:schemeClr val="tx1"/>
                </a:solidFill>
                <a:effectLst/>
                <a:latin typeface="Arial" panose="020B0604020202020204" pitchFamily="34" charset="0"/>
              </a:rPr>
              <a:t> χρησιμοποιούσε </a:t>
            </a:r>
            <a:r>
              <a:rPr kumimoji="0" lang="el-GR" altLang="el-GR" sz="2400" b="1" i="0" u="none" strike="noStrike" cap="none" normalizeH="0" baseline="0" dirty="0">
                <a:ln>
                  <a:noFill/>
                </a:ln>
                <a:solidFill>
                  <a:schemeClr val="tx1"/>
                </a:solidFill>
                <a:effectLst/>
                <a:latin typeface="Arial" panose="020B0604020202020204" pitchFamily="34" charset="0"/>
              </a:rPr>
              <a:t>διαδοχικά </a:t>
            </a:r>
            <a:r>
              <a:rPr kumimoji="0" lang="el-GR" altLang="el-GR" sz="2400" b="1" i="0" u="none" strike="noStrike" cap="none" normalizeH="0" baseline="0" dirty="0" err="1">
                <a:ln>
                  <a:noFill/>
                </a:ln>
                <a:solidFill>
                  <a:schemeClr val="tx1"/>
                </a:solidFill>
                <a:effectLst/>
                <a:latin typeface="Arial" panose="020B0604020202020204" pitchFamily="34" charset="0"/>
              </a:rPr>
              <a:t>transaction</a:t>
            </a:r>
            <a:r>
              <a:rPr kumimoji="0" lang="el-GR" altLang="el-GR" sz="2400" b="1" i="0" u="none" strike="noStrike" cap="none" normalizeH="0" baseline="0" dirty="0">
                <a:ln>
                  <a:noFill/>
                </a:ln>
                <a:solidFill>
                  <a:schemeClr val="tx1"/>
                </a:solidFill>
                <a:effectLst/>
                <a:latin typeface="Arial" panose="020B0604020202020204" pitchFamily="34" charset="0"/>
              </a:rPr>
              <a:t> </a:t>
            </a:r>
            <a:r>
              <a:rPr kumimoji="0" lang="el-GR" altLang="el-GR" sz="2400" b="1" i="0" u="none" strike="noStrike" cap="none" normalizeH="0" baseline="0" dirty="0" err="1">
                <a:ln>
                  <a:noFill/>
                </a:ln>
                <a:solidFill>
                  <a:schemeClr val="tx1"/>
                </a:solidFill>
                <a:effectLst/>
                <a:latin typeface="Arial" panose="020B0604020202020204" pitchFamily="34" charset="0"/>
              </a:rPr>
              <a:t>IDs</a:t>
            </a:r>
            <a:r>
              <a:rPr kumimoji="0" lang="el-GR" altLang="el-GR" sz="2400" b="0" i="0" u="none" strike="noStrike" cap="none" normalizeH="0" baseline="0" dirty="0">
                <a:ln>
                  <a:noFill/>
                </a:ln>
                <a:solidFill>
                  <a:schemeClr val="tx1"/>
                </a:solidFill>
                <a:effectLst/>
                <a:latin typeface="Arial" panose="020B0604020202020204" pitchFamily="34" charset="0"/>
              </a:rPr>
              <a:t>, τα οποία ήταν </a:t>
            </a:r>
            <a:r>
              <a:rPr kumimoji="0" lang="el-GR" altLang="el-GR" sz="2400" b="1" i="0" u="none" strike="noStrike" cap="none" normalizeH="0" baseline="0" dirty="0">
                <a:ln>
                  <a:noFill/>
                </a:ln>
                <a:solidFill>
                  <a:schemeClr val="tx1"/>
                </a:solidFill>
                <a:effectLst/>
                <a:latin typeface="Arial" panose="020B0604020202020204" pitchFamily="34" charset="0"/>
              </a:rPr>
              <a:t>εύκολα προβλέψιμα</a:t>
            </a: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Το πρόβλημα </a:t>
            </a:r>
            <a:r>
              <a:rPr kumimoji="0" lang="el-GR" altLang="el-GR" sz="2400" b="1" i="0" u="none" strike="noStrike" cap="none" normalizeH="0" baseline="0" dirty="0">
                <a:ln>
                  <a:noFill/>
                </a:ln>
                <a:solidFill>
                  <a:schemeClr val="tx1"/>
                </a:solidFill>
                <a:effectLst/>
                <a:latin typeface="Arial" panose="020B0604020202020204" pitchFamily="34" charset="0"/>
              </a:rPr>
              <a:t>διορθώθηκε</a:t>
            </a:r>
            <a:r>
              <a:rPr kumimoji="0" lang="el-GR" altLang="el-GR" sz="2400" b="0" i="0" u="none" strike="noStrike" cap="none" normalizeH="0" baseline="0" dirty="0">
                <a:ln>
                  <a:noFill/>
                </a:ln>
                <a:solidFill>
                  <a:schemeClr val="tx1"/>
                </a:solidFill>
                <a:effectLst/>
                <a:latin typeface="Arial" panose="020B0604020202020204" pitchFamily="34" charset="0"/>
              </a:rPr>
              <a:t> με τη χρήση </a:t>
            </a:r>
            <a:r>
              <a:rPr kumimoji="0" lang="el-GR" altLang="el-GR" sz="2400" b="1" i="0" u="none" strike="noStrike" cap="none" normalizeH="0" baseline="0" dirty="0">
                <a:ln>
                  <a:noFill/>
                </a:ln>
                <a:solidFill>
                  <a:schemeClr val="tx1"/>
                </a:solidFill>
                <a:effectLst/>
                <a:latin typeface="Arial" panose="020B0604020202020204" pitchFamily="34" charset="0"/>
              </a:rPr>
              <a:t>τυχαίων </a:t>
            </a:r>
            <a:r>
              <a:rPr kumimoji="0" lang="el-GR" altLang="el-GR" sz="2400" b="1" i="0" u="none" strike="noStrike" cap="none" normalizeH="0" baseline="0" dirty="0" err="1">
                <a:ln>
                  <a:noFill/>
                </a:ln>
                <a:solidFill>
                  <a:schemeClr val="tx1"/>
                </a:solidFill>
                <a:effectLst/>
                <a:latin typeface="Arial" panose="020B0604020202020204" pitchFamily="34" charset="0"/>
              </a:rPr>
              <a:t>Transaction</a:t>
            </a:r>
            <a:r>
              <a:rPr kumimoji="0" lang="el-GR" altLang="el-GR" sz="2400" b="1" i="0" u="none" strike="noStrike" cap="none" normalizeH="0" baseline="0" dirty="0">
                <a:ln>
                  <a:noFill/>
                </a:ln>
                <a:solidFill>
                  <a:schemeClr val="tx1"/>
                </a:solidFill>
                <a:effectLst/>
                <a:latin typeface="Arial" panose="020B0604020202020204" pitchFamily="34" charset="0"/>
              </a:rPr>
              <a:t> </a:t>
            </a:r>
            <a:r>
              <a:rPr kumimoji="0" lang="el-GR" altLang="el-GR" sz="2400" b="1" i="0" u="none" strike="noStrike" cap="none" normalizeH="0" baseline="0" dirty="0" err="1">
                <a:ln>
                  <a:noFill/>
                </a:ln>
                <a:solidFill>
                  <a:schemeClr val="tx1"/>
                </a:solidFill>
                <a:effectLst/>
                <a:latin typeface="Arial" panose="020B0604020202020204" pitchFamily="34" charset="0"/>
              </a:rPr>
              <a:t>IDs</a:t>
            </a:r>
            <a:endParaRPr kumimoji="0" lang="el-GR" altLang="el-GR"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1049655" y="722312"/>
            <a:ext cx="8240395" cy="330200"/>
          </a:xfrm>
          <a:prstGeom prst="rect">
            <a:avLst/>
          </a:prstGeom>
        </p:spPr>
        <p:txBody>
          <a:bodyPr vert="horz" wrap="square" lIns="0" tIns="12700" rIns="0" bIns="0" rtlCol="0">
            <a:spAutoFit/>
          </a:bodyPr>
          <a:lstStyle/>
          <a:p>
            <a:pPr marL="12700">
              <a:lnSpc>
                <a:spcPct val="100000"/>
              </a:lnSpc>
              <a:spcBef>
                <a:spcPts val="100"/>
              </a:spcBef>
            </a:pPr>
            <a:r>
              <a:rPr lang="el-GR" sz="2000" spc="125" dirty="0"/>
              <a:t>DNS </a:t>
            </a:r>
            <a:r>
              <a:rPr lang="el-GR" sz="2000" spc="125" dirty="0" err="1"/>
              <a:t>Cache</a:t>
            </a:r>
            <a:r>
              <a:rPr lang="el-GR" sz="2000" spc="125" dirty="0"/>
              <a:t> </a:t>
            </a:r>
            <a:r>
              <a:rPr lang="el-GR" sz="2000" spc="125" dirty="0" err="1"/>
              <a:t>Poisoning</a:t>
            </a:r>
            <a:r>
              <a:rPr lang="el-GR" sz="2000" spc="125" dirty="0"/>
              <a:t>: Τρέχοντας για να ανταποκριθεί πρώτο</a:t>
            </a:r>
            <a:endParaRPr sz="2000" dirty="0"/>
          </a:p>
        </p:txBody>
      </p:sp>
      <p:pic>
        <p:nvPicPr>
          <p:cNvPr id="4" name="object 4"/>
          <p:cNvPicPr/>
          <p:nvPr/>
        </p:nvPicPr>
        <p:blipFill>
          <a:blip r:embed="rId3" cstate="print"/>
          <a:stretch>
            <a:fillRect/>
          </a:stretch>
        </p:blipFill>
        <p:spPr>
          <a:xfrm>
            <a:off x="946785" y="1543685"/>
            <a:ext cx="8964295" cy="4306570"/>
          </a:xfrm>
          <a:prstGeom prst="rect">
            <a:avLst/>
          </a:prstGeom>
        </p:spPr>
      </p:pic>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19</a:t>
            </a:r>
            <a:endParaRPr sz="1100">
              <a:latin typeface="Arial"/>
              <a:cs typeface="Arial"/>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706755" y="772159"/>
            <a:ext cx="6684645" cy="320601"/>
          </a:xfrm>
          <a:prstGeom prst="rect">
            <a:avLst/>
          </a:prstGeom>
        </p:spPr>
        <p:txBody>
          <a:bodyPr vert="horz" wrap="square" lIns="0" tIns="12700" rIns="0" bIns="0" rtlCol="0">
            <a:spAutoFit/>
          </a:bodyPr>
          <a:lstStyle/>
          <a:p>
            <a:pPr marL="12700">
              <a:lnSpc>
                <a:spcPct val="100000"/>
              </a:lnSpc>
              <a:spcBef>
                <a:spcPts val="100"/>
              </a:spcBef>
              <a:tabLst>
                <a:tab pos="1696085" algn="l"/>
              </a:tabLst>
            </a:pPr>
            <a:r>
              <a:rPr sz="2000" spc="95" dirty="0">
                <a:latin typeface="Calibri"/>
                <a:cs typeface="Calibri"/>
              </a:rPr>
              <a:t>Επ</a:t>
            </a:r>
            <a:r>
              <a:rPr sz="2000" spc="95" dirty="0" err="1">
                <a:latin typeface="Calibri"/>
                <a:cs typeface="Calibri"/>
              </a:rPr>
              <a:t>ίθεση</a:t>
            </a:r>
            <a:r>
              <a:rPr sz="2000" spc="90" dirty="0">
                <a:latin typeface="Calibri"/>
                <a:cs typeface="Calibri"/>
              </a:rPr>
              <a:t> </a:t>
            </a:r>
            <a:r>
              <a:rPr sz="2000" spc="95" dirty="0" err="1">
                <a:latin typeface="Calibri"/>
                <a:cs typeface="Calibri"/>
              </a:rPr>
              <a:t>στην</a:t>
            </a:r>
            <a:r>
              <a:rPr lang="en-US" sz="2000" spc="95" dirty="0">
                <a:latin typeface="Calibri"/>
                <a:cs typeface="Calibri"/>
              </a:rPr>
              <a:t> </a:t>
            </a:r>
            <a:r>
              <a:rPr sz="2000" spc="95" dirty="0" err="1">
                <a:latin typeface="Calibri"/>
                <a:cs typeface="Calibri"/>
              </a:rPr>
              <a:t>μνήμη</a:t>
            </a:r>
            <a:r>
              <a:rPr lang="en-US" sz="2000" spc="95" dirty="0">
                <a:latin typeface="Calibri"/>
                <a:cs typeface="Calibri"/>
              </a:rPr>
              <a:t> </a:t>
            </a:r>
            <a:r>
              <a:rPr sz="2000" spc="95" dirty="0" err="1"/>
              <a:t>Schuba</a:t>
            </a:r>
            <a:r>
              <a:rPr sz="2000" spc="50" dirty="0"/>
              <a:t> </a:t>
            </a:r>
            <a:r>
              <a:rPr sz="2000" spc="85" dirty="0">
                <a:latin typeface="Calibri"/>
                <a:cs typeface="Calibri"/>
              </a:rPr>
              <a:t>και</a:t>
            </a:r>
            <a:r>
              <a:rPr sz="2000" spc="90" dirty="0">
                <a:latin typeface="Calibri"/>
                <a:cs typeface="Calibri"/>
              </a:rPr>
              <a:t> </a:t>
            </a:r>
            <a:r>
              <a:rPr sz="2000" spc="85" dirty="0"/>
              <a:t>Spafford</a:t>
            </a:r>
            <a:r>
              <a:rPr sz="2000" spc="40" dirty="0"/>
              <a:t> </a:t>
            </a:r>
            <a:r>
              <a:rPr sz="2000" spc="90" dirty="0">
                <a:latin typeface="Calibri"/>
                <a:cs typeface="Calibri"/>
              </a:rPr>
              <a:t>το</a:t>
            </a:r>
            <a:r>
              <a:rPr sz="2000" spc="70" dirty="0">
                <a:latin typeface="Calibri"/>
                <a:cs typeface="Calibri"/>
              </a:rPr>
              <a:t> </a:t>
            </a:r>
            <a:r>
              <a:rPr sz="2000" spc="80" dirty="0"/>
              <a:t>1993</a:t>
            </a:r>
            <a:endParaRPr sz="2000" dirty="0">
              <a:latin typeface="Calibri"/>
              <a:cs typeface="Calibri"/>
            </a:endParaRPr>
          </a:p>
        </p:txBody>
      </p:sp>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20</a:t>
            </a:r>
            <a:endParaRPr sz="1100">
              <a:latin typeface="Arial"/>
              <a:cs typeface="Arial"/>
            </a:endParaRPr>
          </a:p>
        </p:txBody>
      </p:sp>
      <p:sp>
        <p:nvSpPr>
          <p:cNvPr id="4" name="object 4"/>
          <p:cNvSpPr txBox="1"/>
          <p:nvPr/>
        </p:nvSpPr>
        <p:spPr>
          <a:xfrm>
            <a:off x="694690" y="1723707"/>
            <a:ext cx="8906510" cy="3834383"/>
          </a:xfrm>
          <a:prstGeom prst="rect">
            <a:avLst/>
          </a:prstGeom>
        </p:spPr>
        <p:txBody>
          <a:bodyPr vert="horz" wrap="square" lIns="0" tIns="0" rIns="0" bIns="0" rtlCol="0">
            <a:spAutoFit/>
          </a:bodyPr>
          <a:lstStyle/>
          <a:p>
            <a:pPr marL="286385" indent="-273685">
              <a:lnSpc>
                <a:spcPts val="1480"/>
              </a:lnSpc>
              <a:buClr>
                <a:srgbClr val="FFBA00"/>
              </a:buClr>
              <a:buSzPct val="127272"/>
              <a:buFont typeface="Courier New"/>
              <a:buChar char="o"/>
              <a:tabLst>
                <a:tab pos="285750" algn="l"/>
                <a:tab pos="286385" algn="l"/>
              </a:tabLst>
            </a:pPr>
            <a:r>
              <a:rPr sz="2000" spc="70" dirty="0">
                <a:latin typeface="Calibri"/>
                <a:cs typeface="Calibri"/>
              </a:rPr>
              <a:t>Διαίσθηση:</a:t>
            </a:r>
            <a:r>
              <a:rPr sz="2000" spc="40" dirty="0">
                <a:latin typeface="Calibri"/>
                <a:cs typeface="Calibri"/>
              </a:rPr>
              <a:t> </a:t>
            </a:r>
            <a:r>
              <a:rPr sz="2000" spc="70" dirty="0">
                <a:latin typeface="Calibri"/>
                <a:cs typeface="Calibri"/>
              </a:rPr>
              <a:t>Προλεκτικό</a:t>
            </a:r>
            <a:r>
              <a:rPr sz="2000" spc="45" dirty="0">
                <a:latin typeface="Calibri"/>
                <a:cs typeface="Calibri"/>
              </a:rPr>
              <a:t> </a:t>
            </a:r>
            <a:r>
              <a:rPr sz="2000" spc="70" dirty="0">
                <a:latin typeface="Calibri"/>
                <a:cs typeface="Calibri"/>
              </a:rPr>
              <a:t>IDS</a:t>
            </a:r>
            <a:r>
              <a:rPr sz="2000" spc="50" dirty="0">
                <a:latin typeface="Calibri"/>
                <a:cs typeface="Calibri"/>
              </a:rPr>
              <a:t> </a:t>
            </a:r>
            <a:r>
              <a:rPr sz="2000" spc="45" dirty="0">
                <a:latin typeface="Calibri"/>
                <a:cs typeface="Calibri"/>
              </a:rPr>
              <a:t>Intrusion</a:t>
            </a:r>
            <a:r>
              <a:rPr sz="2000" dirty="0">
                <a:latin typeface="Calibri"/>
                <a:cs typeface="Calibri"/>
              </a:rPr>
              <a:t> </a:t>
            </a:r>
            <a:r>
              <a:rPr sz="2000" spc="50" dirty="0">
                <a:latin typeface="Calibri"/>
                <a:cs typeface="Calibri"/>
              </a:rPr>
              <a:t>Detection</a:t>
            </a:r>
            <a:r>
              <a:rPr sz="2000" spc="-5" dirty="0">
                <a:latin typeface="Calibri"/>
                <a:cs typeface="Calibri"/>
              </a:rPr>
              <a:t> </a:t>
            </a:r>
            <a:r>
              <a:rPr sz="2000" spc="60" dirty="0">
                <a:latin typeface="Calibri"/>
                <a:cs typeface="Calibri"/>
              </a:rPr>
              <a:t>System</a:t>
            </a:r>
            <a:r>
              <a:rPr sz="2000" spc="-5" dirty="0">
                <a:latin typeface="Calibri"/>
                <a:cs typeface="Calibri"/>
              </a:rPr>
              <a:t> </a:t>
            </a:r>
            <a:r>
              <a:rPr sz="2000" spc="50" dirty="0">
                <a:latin typeface="Calibri"/>
                <a:cs typeface="Calibri"/>
              </a:rPr>
              <a:t>-</a:t>
            </a:r>
            <a:r>
              <a:rPr sz="2000" spc="5" dirty="0">
                <a:latin typeface="Calibri"/>
                <a:cs typeface="Calibri"/>
              </a:rPr>
              <a:t> </a:t>
            </a:r>
            <a:r>
              <a:rPr sz="2000" spc="60" dirty="0">
                <a:latin typeface="Calibri"/>
                <a:cs typeface="Calibri"/>
              </a:rPr>
              <a:t>Σύστημα</a:t>
            </a:r>
            <a:r>
              <a:rPr sz="2000" spc="-5" dirty="0">
                <a:latin typeface="Calibri"/>
                <a:cs typeface="Calibri"/>
              </a:rPr>
              <a:t> </a:t>
            </a:r>
            <a:r>
              <a:rPr sz="2000" spc="55" dirty="0">
                <a:latin typeface="Calibri"/>
                <a:cs typeface="Calibri"/>
              </a:rPr>
              <a:t>ανίχνευσης</a:t>
            </a:r>
            <a:r>
              <a:rPr sz="2000" dirty="0">
                <a:latin typeface="Calibri"/>
                <a:cs typeface="Calibri"/>
              </a:rPr>
              <a:t> </a:t>
            </a:r>
            <a:r>
              <a:rPr sz="2000" spc="55" dirty="0">
                <a:latin typeface="Calibri"/>
                <a:cs typeface="Calibri"/>
              </a:rPr>
              <a:t>εισβολών)</a:t>
            </a:r>
            <a:endParaRPr sz="2000" dirty="0">
              <a:latin typeface="Calibri"/>
              <a:cs typeface="Calibri"/>
            </a:endParaRPr>
          </a:p>
          <a:p>
            <a:pPr marL="286385" indent="-273685">
              <a:lnSpc>
                <a:spcPct val="100000"/>
              </a:lnSpc>
              <a:spcBef>
                <a:spcPts val="1110"/>
              </a:spcBef>
              <a:buClr>
                <a:srgbClr val="FFBA00"/>
              </a:buClr>
              <a:buSzPct val="127272"/>
              <a:buFont typeface="Courier New"/>
              <a:buChar char="o"/>
              <a:tabLst>
                <a:tab pos="285750" algn="l"/>
                <a:tab pos="286385" algn="l"/>
              </a:tabLst>
            </a:pPr>
            <a:r>
              <a:rPr sz="2000" spc="50" dirty="0">
                <a:latin typeface="Calibri"/>
                <a:cs typeface="Calibri"/>
              </a:rPr>
              <a:t>Πρώτον,</a:t>
            </a:r>
            <a:r>
              <a:rPr sz="2000" dirty="0">
                <a:latin typeface="Calibri"/>
                <a:cs typeface="Calibri"/>
              </a:rPr>
              <a:t> </a:t>
            </a:r>
            <a:r>
              <a:rPr sz="2000" spc="45" dirty="0">
                <a:latin typeface="Calibri"/>
                <a:cs typeface="Calibri"/>
              </a:rPr>
              <a:t>το</a:t>
            </a:r>
            <a:r>
              <a:rPr sz="2000" spc="5" dirty="0">
                <a:latin typeface="Calibri"/>
                <a:cs typeface="Calibri"/>
              </a:rPr>
              <a:t> </a:t>
            </a:r>
            <a:r>
              <a:rPr sz="2000" spc="45" dirty="0">
                <a:latin typeface="Calibri"/>
                <a:cs typeface="Calibri"/>
              </a:rPr>
              <a:t>QID:</a:t>
            </a:r>
            <a:endParaRPr sz="2000" dirty="0">
              <a:latin typeface="Calibri"/>
              <a:cs typeface="Calibri"/>
            </a:endParaRPr>
          </a:p>
          <a:p>
            <a:pPr marL="286385" indent="-273685">
              <a:lnSpc>
                <a:spcPct val="100000"/>
              </a:lnSpc>
              <a:spcBef>
                <a:spcPts val="1105"/>
              </a:spcBef>
              <a:buClr>
                <a:srgbClr val="FFBA00"/>
              </a:buClr>
              <a:buSzPct val="127272"/>
              <a:buFont typeface="Courier New"/>
              <a:buChar char="o"/>
              <a:tabLst>
                <a:tab pos="285750" algn="l"/>
                <a:tab pos="286385" algn="l"/>
              </a:tabLst>
            </a:pPr>
            <a:r>
              <a:rPr sz="2000" spc="80" dirty="0">
                <a:latin typeface="Calibri"/>
                <a:cs typeface="Calibri"/>
              </a:rPr>
              <a:t>Ρωτήστε</a:t>
            </a:r>
            <a:r>
              <a:rPr sz="2000" spc="20" dirty="0">
                <a:latin typeface="Calibri"/>
                <a:cs typeface="Calibri"/>
              </a:rPr>
              <a:t> </a:t>
            </a:r>
            <a:r>
              <a:rPr sz="2000" spc="65" dirty="0">
                <a:latin typeface="Calibri"/>
                <a:cs typeface="Calibri"/>
              </a:rPr>
              <a:t>dns.target.com)</a:t>
            </a:r>
            <a:r>
              <a:rPr sz="2000" spc="30" dirty="0">
                <a:latin typeface="Calibri"/>
                <a:cs typeface="Calibri"/>
              </a:rPr>
              <a:t> </a:t>
            </a:r>
            <a:r>
              <a:rPr sz="2000" spc="70" dirty="0">
                <a:latin typeface="Calibri"/>
                <a:cs typeface="Calibri"/>
              </a:rPr>
              <a:t>για</a:t>
            </a:r>
            <a:r>
              <a:rPr sz="2000" spc="35" dirty="0">
                <a:latin typeface="Calibri"/>
                <a:cs typeface="Calibri"/>
              </a:rPr>
              <a:t> </a:t>
            </a:r>
            <a:r>
              <a:rPr sz="2000" spc="70" dirty="0">
                <a:latin typeface="Calibri"/>
                <a:cs typeface="Calibri"/>
              </a:rPr>
              <a:t>το</a:t>
            </a:r>
            <a:r>
              <a:rPr sz="2000" spc="35" dirty="0">
                <a:latin typeface="Calibri"/>
                <a:cs typeface="Calibri"/>
              </a:rPr>
              <a:t> </a:t>
            </a:r>
            <a:r>
              <a:rPr sz="2000" spc="70" dirty="0">
                <a:latin typeface="Calibri"/>
                <a:cs typeface="Calibri"/>
                <a:hlinkClick r:id="rId3"/>
              </a:rPr>
              <a:t>www.evil.org</a:t>
            </a:r>
            <a:endParaRPr sz="2000" dirty="0">
              <a:latin typeface="Calibri"/>
              <a:cs typeface="Calibri"/>
            </a:endParaRPr>
          </a:p>
          <a:p>
            <a:pPr marL="286385" indent="-273685">
              <a:lnSpc>
                <a:spcPct val="100000"/>
              </a:lnSpc>
              <a:spcBef>
                <a:spcPts val="1105"/>
              </a:spcBef>
              <a:buClr>
                <a:srgbClr val="FFBA00"/>
              </a:buClr>
              <a:buSzPct val="127272"/>
              <a:buFont typeface="Courier New"/>
              <a:buChar char="o"/>
              <a:tabLst>
                <a:tab pos="285750" algn="l"/>
                <a:tab pos="286385" algn="l"/>
              </a:tabLst>
            </a:pPr>
            <a:r>
              <a:rPr sz="2000" spc="80" dirty="0">
                <a:latin typeface="Calibri"/>
                <a:cs typeface="Calibri"/>
              </a:rPr>
              <a:t>Το</a:t>
            </a:r>
            <a:r>
              <a:rPr sz="2000" spc="30" dirty="0">
                <a:latin typeface="Calibri"/>
                <a:cs typeface="Calibri"/>
              </a:rPr>
              <a:t> </a:t>
            </a:r>
            <a:r>
              <a:rPr sz="2000" spc="75" dirty="0">
                <a:latin typeface="Calibri"/>
                <a:cs typeface="Calibri"/>
              </a:rPr>
              <a:t>αίτημα</a:t>
            </a:r>
            <a:r>
              <a:rPr sz="2000" spc="35" dirty="0">
                <a:latin typeface="Calibri"/>
                <a:cs typeface="Calibri"/>
              </a:rPr>
              <a:t> </a:t>
            </a:r>
            <a:r>
              <a:rPr sz="2000" spc="75" dirty="0">
                <a:latin typeface="Calibri"/>
                <a:cs typeface="Calibri"/>
              </a:rPr>
              <a:t>αποστέλλεται</a:t>
            </a:r>
            <a:r>
              <a:rPr sz="2000" spc="30" dirty="0">
                <a:latin typeface="Calibri"/>
                <a:cs typeface="Calibri"/>
              </a:rPr>
              <a:t> </a:t>
            </a:r>
            <a:r>
              <a:rPr sz="2000" spc="75" dirty="0">
                <a:latin typeface="Calibri"/>
                <a:cs typeface="Calibri"/>
              </a:rPr>
              <a:t>στο</a:t>
            </a:r>
            <a:r>
              <a:rPr sz="2000" spc="35" dirty="0">
                <a:latin typeface="Calibri"/>
                <a:cs typeface="Calibri"/>
              </a:rPr>
              <a:t> </a:t>
            </a:r>
            <a:r>
              <a:rPr sz="2000" spc="60" dirty="0">
                <a:latin typeface="Calibri"/>
                <a:cs typeface="Calibri"/>
              </a:rPr>
              <a:t>dns.evil.org</a:t>
            </a:r>
            <a:r>
              <a:rPr sz="2000" spc="30" dirty="0">
                <a:latin typeface="Calibri"/>
                <a:cs typeface="Calibri"/>
              </a:rPr>
              <a:t> </a:t>
            </a:r>
            <a:r>
              <a:rPr sz="2000" spc="65" dirty="0">
                <a:latin typeface="Calibri"/>
                <a:cs typeface="Calibri"/>
              </a:rPr>
              <a:t>(get</a:t>
            </a:r>
            <a:r>
              <a:rPr sz="2000" spc="25" dirty="0">
                <a:latin typeface="Calibri"/>
                <a:cs typeface="Calibri"/>
              </a:rPr>
              <a:t> </a:t>
            </a:r>
            <a:r>
              <a:rPr sz="2000" spc="70" dirty="0">
                <a:latin typeface="Calibri"/>
                <a:cs typeface="Calibri"/>
              </a:rPr>
              <a:t>QID)</a:t>
            </a:r>
            <a:endParaRPr sz="2000" dirty="0">
              <a:latin typeface="Calibri"/>
              <a:cs typeface="Calibri"/>
            </a:endParaRPr>
          </a:p>
          <a:p>
            <a:pPr marL="286385" indent="-273685">
              <a:lnSpc>
                <a:spcPct val="100000"/>
              </a:lnSpc>
              <a:spcBef>
                <a:spcPts val="1105"/>
              </a:spcBef>
              <a:buClr>
                <a:srgbClr val="FFBA00"/>
              </a:buClr>
              <a:buSzPct val="127272"/>
              <a:buFont typeface="Courier New"/>
              <a:buChar char="o"/>
              <a:tabLst>
                <a:tab pos="285750" algn="l"/>
                <a:tab pos="286385" algn="l"/>
              </a:tabLst>
            </a:pPr>
            <a:r>
              <a:rPr sz="2000" spc="110" dirty="0">
                <a:latin typeface="Calibri"/>
                <a:cs typeface="Calibri"/>
              </a:rPr>
              <a:t>Ο</a:t>
            </a:r>
            <a:r>
              <a:rPr sz="2000" spc="35" dirty="0">
                <a:latin typeface="Calibri"/>
                <a:cs typeface="Calibri"/>
              </a:rPr>
              <a:t> </a:t>
            </a:r>
            <a:r>
              <a:rPr sz="2000" spc="70" dirty="0">
                <a:latin typeface="Calibri"/>
                <a:cs typeface="Calibri"/>
              </a:rPr>
              <a:t>επιτιθέμενος</a:t>
            </a:r>
            <a:r>
              <a:rPr sz="2000" spc="30" dirty="0">
                <a:latin typeface="Calibri"/>
                <a:cs typeface="Calibri"/>
              </a:rPr>
              <a:t> </a:t>
            </a:r>
            <a:r>
              <a:rPr sz="2000" spc="65" dirty="0">
                <a:latin typeface="Calibri"/>
                <a:cs typeface="Calibri"/>
              </a:rPr>
              <a:t>ελέγχει</a:t>
            </a:r>
            <a:r>
              <a:rPr sz="2000" spc="35" dirty="0">
                <a:latin typeface="Calibri"/>
                <a:cs typeface="Calibri"/>
              </a:rPr>
              <a:t> </a:t>
            </a:r>
            <a:r>
              <a:rPr sz="2000" spc="65" dirty="0">
                <a:latin typeface="Calibri"/>
                <a:cs typeface="Calibri"/>
              </a:rPr>
              <a:t>το</a:t>
            </a:r>
            <a:r>
              <a:rPr sz="2000" spc="20" dirty="0">
                <a:latin typeface="Calibri"/>
                <a:cs typeface="Calibri"/>
              </a:rPr>
              <a:t> </a:t>
            </a:r>
            <a:r>
              <a:rPr sz="2000" spc="50" dirty="0">
                <a:latin typeface="Calibri"/>
                <a:cs typeface="Calibri"/>
              </a:rPr>
              <a:t>dns.evil.org</a:t>
            </a:r>
            <a:endParaRPr sz="2000" dirty="0">
              <a:latin typeface="Calibri"/>
              <a:cs typeface="Calibri"/>
            </a:endParaRPr>
          </a:p>
          <a:p>
            <a:pPr marL="286385" indent="-273685">
              <a:lnSpc>
                <a:spcPct val="100000"/>
              </a:lnSpc>
              <a:spcBef>
                <a:spcPts val="1110"/>
              </a:spcBef>
              <a:buClr>
                <a:srgbClr val="FFBA00"/>
              </a:buClr>
              <a:buSzPct val="127272"/>
              <a:buFont typeface="Courier New"/>
              <a:buChar char="o"/>
              <a:tabLst>
                <a:tab pos="285750" algn="l"/>
                <a:tab pos="286385" algn="l"/>
              </a:tabLst>
            </a:pPr>
            <a:r>
              <a:rPr sz="2000" spc="120" dirty="0">
                <a:latin typeface="Calibri"/>
                <a:cs typeface="Calibri"/>
              </a:rPr>
              <a:t>Δεύτερον,</a:t>
            </a:r>
            <a:r>
              <a:rPr sz="2000" spc="40" dirty="0">
                <a:latin typeface="Calibri"/>
                <a:cs typeface="Calibri"/>
              </a:rPr>
              <a:t> </a:t>
            </a:r>
            <a:r>
              <a:rPr sz="2000" spc="105" dirty="0">
                <a:latin typeface="Calibri"/>
                <a:cs typeface="Calibri"/>
              </a:rPr>
              <a:t>επιτιθέμενος:</a:t>
            </a:r>
            <a:endParaRPr sz="2000" dirty="0">
              <a:latin typeface="Calibri"/>
              <a:cs typeface="Calibri"/>
            </a:endParaRPr>
          </a:p>
          <a:p>
            <a:pPr marL="286385" indent="-273685">
              <a:lnSpc>
                <a:spcPct val="100000"/>
              </a:lnSpc>
              <a:spcBef>
                <a:spcPts val="1105"/>
              </a:spcBef>
              <a:buClr>
                <a:srgbClr val="FFBA00"/>
              </a:buClr>
              <a:buSzPct val="127272"/>
              <a:buFont typeface="Courier New"/>
              <a:buChar char="o"/>
              <a:tabLst>
                <a:tab pos="285750" algn="l"/>
                <a:tab pos="286385" algn="l"/>
              </a:tabLst>
            </a:pPr>
            <a:r>
              <a:rPr sz="2000" spc="100" dirty="0">
                <a:latin typeface="Calibri"/>
                <a:cs typeface="Calibri"/>
              </a:rPr>
              <a:t>Ρωτήστε</a:t>
            </a:r>
            <a:r>
              <a:rPr sz="2000" spc="15" dirty="0">
                <a:latin typeface="Calibri"/>
                <a:cs typeface="Calibri"/>
              </a:rPr>
              <a:t> </a:t>
            </a:r>
            <a:r>
              <a:rPr sz="2000" spc="80" dirty="0">
                <a:latin typeface="Calibri"/>
                <a:cs typeface="Calibri"/>
              </a:rPr>
              <a:t>dns.target.com)</a:t>
            </a:r>
            <a:r>
              <a:rPr sz="2000" spc="15" dirty="0">
                <a:latin typeface="Calibri"/>
                <a:cs typeface="Calibri"/>
              </a:rPr>
              <a:t> </a:t>
            </a:r>
            <a:r>
              <a:rPr sz="2000" spc="85" dirty="0">
                <a:latin typeface="Calibri"/>
                <a:cs typeface="Calibri"/>
              </a:rPr>
              <a:t>για</a:t>
            </a:r>
            <a:r>
              <a:rPr sz="2000" spc="25" dirty="0">
                <a:latin typeface="Calibri"/>
                <a:cs typeface="Calibri"/>
              </a:rPr>
              <a:t> </a:t>
            </a:r>
            <a:r>
              <a:rPr sz="2000" spc="90" dirty="0">
                <a:latin typeface="Calibri"/>
                <a:cs typeface="Calibri"/>
              </a:rPr>
              <a:t>το</a:t>
            </a:r>
            <a:r>
              <a:rPr sz="2000" spc="20" dirty="0">
                <a:latin typeface="Calibri"/>
                <a:cs typeface="Calibri"/>
              </a:rPr>
              <a:t> </a:t>
            </a:r>
            <a:r>
              <a:rPr sz="2000" spc="105" dirty="0">
                <a:latin typeface="Calibri"/>
                <a:cs typeface="Calibri"/>
                <a:hlinkClick r:id="rId4"/>
              </a:rPr>
              <a:t>www.yahoo.com</a:t>
            </a:r>
            <a:endParaRPr sz="2000" dirty="0">
              <a:latin typeface="Calibri"/>
              <a:cs typeface="Calibri"/>
            </a:endParaRPr>
          </a:p>
          <a:p>
            <a:pPr marL="286385" indent="-273685">
              <a:lnSpc>
                <a:spcPct val="100000"/>
              </a:lnSpc>
              <a:spcBef>
                <a:spcPts val="1105"/>
              </a:spcBef>
              <a:buClr>
                <a:srgbClr val="FFBA00"/>
              </a:buClr>
              <a:buSzPct val="127272"/>
              <a:buFont typeface="Courier New"/>
              <a:buChar char="o"/>
              <a:tabLst>
                <a:tab pos="285750" algn="l"/>
                <a:tab pos="286385" algn="l"/>
              </a:tabLst>
            </a:pPr>
            <a:r>
              <a:rPr sz="2000" spc="65" dirty="0">
                <a:latin typeface="Calibri"/>
                <a:cs typeface="Calibri"/>
              </a:rPr>
              <a:t>Δίνει</a:t>
            </a:r>
            <a:r>
              <a:rPr sz="2000" spc="35" dirty="0">
                <a:latin typeface="Calibri"/>
                <a:cs typeface="Calibri"/>
              </a:rPr>
              <a:t> </a:t>
            </a:r>
            <a:r>
              <a:rPr sz="2000" spc="75" dirty="0">
                <a:latin typeface="Calibri"/>
                <a:cs typeface="Calibri"/>
              </a:rPr>
              <a:t>απαντήσεις</a:t>
            </a:r>
            <a:r>
              <a:rPr sz="2000" spc="30" dirty="0">
                <a:latin typeface="Calibri"/>
                <a:cs typeface="Calibri"/>
              </a:rPr>
              <a:t> </a:t>
            </a:r>
            <a:r>
              <a:rPr sz="2000" spc="90" dirty="0">
                <a:latin typeface="Calibri"/>
                <a:cs typeface="Calibri"/>
              </a:rPr>
              <a:t>από</a:t>
            </a:r>
            <a:r>
              <a:rPr sz="2000" spc="35" dirty="0">
                <a:latin typeface="Calibri"/>
                <a:cs typeface="Calibri"/>
              </a:rPr>
              <a:t> </a:t>
            </a:r>
            <a:r>
              <a:rPr sz="2000" spc="70" dirty="0">
                <a:latin typeface="Calibri"/>
                <a:cs typeface="Calibri"/>
              </a:rPr>
              <a:t>το</a:t>
            </a:r>
            <a:r>
              <a:rPr sz="2000" spc="35" dirty="0">
                <a:latin typeface="Calibri"/>
                <a:cs typeface="Calibri"/>
              </a:rPr>
              <a:t> </a:t>
            </a:r>
            <a:r>
              <a:rPr sz="2000" spc="75" dirty="0">
                <a:latin typeface="Calibri"/>
                <a:cs typeface="Calibri"/>
              </a:rPr>
              <a:t>dns.yahoo.com</a:t>
            </a:r>
            <a:r>
              <a:rPr sz="2000" spc="35" dirty="0">
                <a:latin typeface="Calibri"/>
                <a:cs typeface="Calibri"/>
              </a:rPr>
              <a:t> </a:t>
            </a:r>
            <a:r>
              <a:rPr sz="2000" spc="75" dirty="0">
                <a:latin typeface="Calibri"/>
                <a:cs typeface="Calibri"/>
              </a:rPr>
              <a:t>στην</a:t>
            </a:r>
            <a:r>
              <a:rPr sz="2000" spc="30" dirty="0">
                <a:latin typeface="Calibri"/>
                <a:cs typeface="Calibri"/>
              </a:rPr>
              <a:t> </a:t>
            </a:r>
            <a:r>
              <a:rPr sz="2000" spc="75" dirty="0">
                <a:latin typeface="Calibri"/>
                <a:cs typeface="Calibri"/>
              </a:rPr>
              <a:t>επιλεγμένη</a:t>
            </a:r>
            <a:r>
              <a:rPr sz="2000" spc="35" dirty="0">
                <a:latin typeface="Calibri"/>
                <a:cs typeface="Calibri"/>
              </a:rPr>
              <a:t> </a:t>
            </a:r>
            <a:r>
              <a:rPr sz="2000" spc="60" dirty="0">
                <a:latin typeface="Calibri"/>
                <a:cs typeface="Calibri"/>
              </a:rPr>
              <a:t>IP</a:t>
            </a:r>
            <a:r>
              <a:rPr sz="2000" spc="35" dirty="0">
                <a:latin typeface="Calibri"/>
                <a:cs typeface="Calibri"/>
              </a:rPr>
              <a:t> </a:t>
            </a:r>
            <a:r>
              <a:rPr sz="2000" spc="75" dirty="0">
                <a:latin typeface="Calibri"/>
                <a:cs typeface="Calibri"/>
              </a:rPr>
              <a:t>του</a:t>
            </a:r>
            <a:r>
              <a:rPr sz="2000" spc="35" dirty="0">
                <a:latin typeface="Calibri"/>
                <a:cs typeface="Calibri"/>
              </a:rPr>
              <a:t> </a:t>
            </a:r>
            <a:r>
              <a:rPr sz="2000" spc="70" dirty="0">
                <a:latin typeface="Calibri"/>
                <a:cs typeface="Calibri"/>
              </a:rPr>
              <a:t>επιτιθέμενου</a:t>
            </a:r>
            <a:endParaRPr sz="2000" dirty="0">
              <a:latin typeface="Calibri"/>
              <a:cs typeface="Calibri"/>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796290" y="1259204"/>
            <a:ext cx="3479165" cy="459740"/>
          </a:xfrm>
          <a:prstGeom prst="rect">
            <a:avLst/>
          </a:prstGeom>
        </p:spPr>
        <p:txBody>
          <a:bodyPr vert="horz" wrap="square" lIns="0" tIns="12700" rIns="0" bIns="0" rtlCol="0">
            <a:spAutoFit/>
          </a:bodyPr>
          <a:lstStyle/>
          <a:p>
            <a:pPr marL="12700">
              <a:lnSpc>
                <a:spcPct val="100000"/>
              </a:lnSpc>
              <a:spcBef>
                <a:spcPts val="100"/>
              </a:spcBef>
              <a:tabLst>
                <a:tab pos="1281430" algn="l"/>
              </a:tabLst>
            </a:pPr>
            <a:r>
              <a:rPr spc="-5" dirty="0"/>
              <a:t>Άμυνα:	των</a:t>
            </a:r>
            <a:r>
              <a:rPr spc="-85" dirty="0"/>
              <a:t> </a:t>
            </a:r>
            <a:r>
              <a:rPr spc="-5" dirty="0"/>
              <a:t>Bailiwicks</a:t>
            </a:r>
          </a:p>
        </p:txBody>
      </p:sp>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21</a:t>
            </a:r>
            <a:endParaRPr sz="1100">
              <a:latin typeface="Arial"/>
              <a:cs typeface="Arial"/>
            </a:endParaRPr>
          </a:p>
        </p:txBody>
      </p:sp>
      <p:sp>
        <p:nvSpPr>
          <p:cNvPr id="4" name="object 4"/>
          <p:cNvSpPr txBox="1"/>
          <p:nvPr/>
        </p:nvSpPr>
        <p:spPr>
          <a:xfrm>
            <a:off x="891538" y="2269490"/>
            <a:ext cx="8862061" cy="3139321"/>
          </a:xfrm>
          <a:prstGeom prst="rect">
            <a:avLst/>
          </a:prstGeom>
        </p:spPr>
        <p:txBody>
          <a:bodyPr vert="horz" wrap="square" lIns="0" tIns="0" rIns="0" bIns="0" rtlCol="0">
            <a:spAutoFit/>
          </a:bodyPr>
          <a:lstStyle/>
          <a:p>
            <a:pPr marL="287020" indent="-274320">
              <a:lnSpc>
                <a:spcPts val="1435"/>
              </a:lnSpc>
              <a:buClr>
                <a:srgbClr val="FFBA00"/>
              </a:buClr>
              <a:buSzPct val="127272"/>
              <a:buFont typeface="Courier New"/>
              <a:buChar char="o"/>
              <a:tabLst>
                <a:tab pos="286385" algn="l"/>
                <a:tab pos="287020" algn="l"/>
              </a:tabLst>
            </a:pPr>
            <a:r>
              <a:rPr spc="80" dirty="0">
                <a:latin typeface="Calibri"/>
                <a:cs typeface="Calibri"/>
              </a:rPr>
              <a:t>Το</a:t>
            </a:r>
            <a:r>
              <a:rPr spc="35" dirty="0">
                <a:latin typeface="Calibri"/>
                <a:cs typeface="Calibri"/>
              </a:rPr>
              <a:t> </a:t>
            </a:r>
            <a:r>
              <a:rPr spc="80" dirty="0">
                <a:latin typeface="Calibri"/>
                <a:cs typeface="Calibri"/>
              </a:rPr>
              <a:t>σύστημα</a:t>
            </a:r>
            <a:r>
              <a:rPr spc="40" dirty="0">
                <a:latin typeface="Calibri"/>
                <a:cs typeface="Calibri"/>
              </a:rPr>
              <a:t> </a:t>
            </a:r>
            <a:r>
              <a:rPr spc="60" dirty="0">
                <a:latin typeface="Calibri"/>
                <a:cs typeface="Calibri"/>
              </a:rPr>
              <a:t>bailiwick</a:t>
            </a:r>
            <a:r>
              <a:rPr spc="40" dirty="0">
                <a:latin typeface="Calibri"/>
                <a:cs typeface="Calibri"/>
              </a:rPr>
              <a:t> </a:t>
            </a:r>
            <a:r>
              <a:rPr spc="70" dirty="0">
                <a:latin typeface="Calibri"/>
                <a:cs typeface="Calibri"/>
              </a:rPr>
              <a:t>εμποδίζει</a:t>
            </a:r>
            <a:r>
              <a:rPr spc="40" dirty="0">
                <a:latin typeface="Calibri"/>
                <a:cs typeface="Calibri"/>
              </a:rPr>
              <a:t> </a:t>
            </a:r>
            <a:r>
              <a:rPr spc="70" dirty="0">
                <a:latin typeface="Calibri"/>
                <a:cs typeface="Calibri"/>
              </a:rPr>
              <a:t>το</a:t>
            </a:r>
            <a:r>
              <a:rPr spc="40" dirty="0">
                <a:latin typeface="Calibri"/>
                <a:cs typeface="Calibri"/>
              </a:rPr>
              <a:t> </a:t>
            </a:r>
            <a:r>
              <a:rPr spc="75" dirty="0">
                <a:latin typeface="Calibri"/>
                <a:cs typeface="Calibri"/>
              </a:rPr>
              <a:t>foo.com</a:t>
            </a:r>
            <a:r>
              <a:rPr spc="40" dirty="0">
                <a:latin typeface="Calibri"/>
                <a:cs typeface="Calibri"/>
              </a:rPr>
              <a:t> </a:t>
            </a:r>
            <a:r>
              <a:rPr spc="80" dirty="0">
                <a:latin typeface="Calibri"/>
                <a:cs typeface="Calibri"/>
              </a:rPr>
              <a:t>να</a:t>
            </a:r>
            <a:r>
              <a:rPr spc="35" dirty="0">
                <a:latin typeface="Calibri"/>
                <a:cs typeface="Calibri"/>
              </a:rPr>
              <a:t> </a:t>
            </a:r>
            <a:r>
              <a:rPr spc="80" dirty="0">
                <a:latin typeface="Calibri"/>
                <a:cs typeface="Calibri"/>
              </a:rPr>
              <a:t>δηλώσει</a:t>
            </a:r>
            <a:r>
              <a:rPr spc="40" dirty="0">
                <a:latin typeface="Calibri"/>
                <a:cs typeface="Calibri"/>
              </a:rPr>
              <a:t> </a:t>
            </a:r>
            <a:r>
              <a:rPr spc="70" dirty="0">
                <a:latin typeface="Calibri"/>
                <a:cs typeface="Calibri"/>
              </a:rPr>
              <a:t>οτιδήποτε</a:t>
            </a:r>
            <a:r>
              <a:rPr spc="35" dirty="0">
                <a:latin typeface="Calibri"/>
                <a:cs typeface="Calibri"/>
              </a:rPr>
              <a:t> </a:t>
            </a:r>
            <a:r>
              <a:rPr spc="70" dirty="0">
                <a:latin typeface="Calibri"/>
                <a:cs typeface="Calibri"/>
              </a:rPr>
              <a:t>σχετικά</a:t>
            </a:r>
            <a:r>
              <a:rPr spc="40" dirty="0">
                <a:latin typeface="Calibri"/>
                <a:cs typeface="Calibri"/>
              </a:rPr>
              <a:t> </a:t>
            </a:r>
            <a:r>
              <a:rPr spc="80" dirty="0">
                <a:latin typeface="Calibri"/>
                <a:cs typeface="Calibri"/>
              </a:rPr>
              <a:t>με</a:t>
            </a:r>
            <a:r>
              <a:rPr spc="40" dirty="0">
                <a:latin typeface="Calibri"/>
                <a:cs typeface="Calibri"/>
              </a:rPr>
              <a:t> , </a:t>
            </a:r>
            <a:r>
              <a:rPr spc="85" dirty="0">
                <a:latin typeface="Calibri"/>
                <a:cs typeface="Calibri"/>
              </a:rPr>
              <a:t>ή</a:t>
            </a:r>
            <a:endParaRPr dirty="0">
              <a:latin typeface="Calibri"/>
              <a:cs typeface="Calibri"/>
            </a:endParaRPr>
          </a:p>
          <a:p>
            <a:pPr marL="286385">
              <a:lnSpc>
                <a:spcPts val="1275"/>
              </a:lnSpc>
            </a:pPr>
            <a:r>
              <a:rPr spc="75" dirty="0">
                <a:latin typeface="Calibri"/>
                <a:cs typeface="Calibri"/>
              </a:rPr>
              <a:t>κάποιο</a:t>
            </a:r>
            <a:r>
              <a:rPr spc="30" dirty="0">
                <a:latin typeface="Calibri"/>
                <a:cs typeface="Calibri"/>
              </a:rPr>
              <a:t> </a:t>
            </a:r>
            <a:r>
              <a:rPr spc="75" dirty="0">
                <a:latin typeface="Calibri"/>
                <a:cs typeface="Calibri"/>
              </a:rPr>
              <a:t>νέο</a:t>
            </a:r>
            <a:r>
              <a:rPr spc="30" dirty="0">
                <a:latin typeface="Calibri"/>
                <a:cs typeface="Calibri"/>
              </a:rPr>
              <a:t> </a:t>
            </a:r>
            <a:r>
              <a:rPr spc="40" dirty="0">
                <a:latin typeface="Calibri"/>
                <a:cs typeface="Calibri"/>
              </a:rPr>
              <a:t>,</a:t>
            </a:r>
            <a:r>
              <a:rPr spc="30" dirty="0">
                <a:latin typeface="Calibri"/>
                <a:cs typeface="Calibri"/>
              </a:rPr>
              <a:t> </a:t>
            </a:r>
            <a:r>
              <a:rPr spc="85" dirty="0">
                <a:latin typeface="Calibri"/>
                <a:cs typeface="Calibri"/>
              </a:rPr>
              <a:t>ή</a:t>
            </a:r>
            <a:r>
              <a:rPr spc="30" dirty="0">
                <a:latin typeface="Calibri"/>
                <a:cs typeface="Calibri"/>
              </a:rPr>
              <a:t> </a:t>
            </a:r>
            <a:r>
              <a:rPr spc="70" dirty="0">
                <a:latin typeface="Calibri"/>
                <a:cs typeface="Calibri"/>
              </a:rPr>
              <a:t>το</a:t>
            </a:r>
            <a:r>
              <a:rPr spc="30" dirty="0">
                <a:latin typeface="Calibri"/>
                <a:cs typeface="Calibri"/>
              </a:rPr>
              <a:t> </a:t>
            </a:r>
            <a:r>
              <a:rPr spc="75" dirty="0">
                <a:latin typeface="Calibri"/>
                <a:cs typeface="Calibri"/>
              </a:rPr>
              <a:t>www.google.</a:t>
            </a:r>
            <a:endParaRPr dirty="0">
              <a:latin typeface="Calibri"/>
              <a:cs typeface="Calibri"/>
            </a:endParaRPr>
          </a:p>
          <a:p>
            <a:pPr>
              <a:lnSpc>
                <a:spcPct val="100000"/>
              </a:lnSpc>
              <a:spcBef>
                <a:spcPts val="50"/>
              </a:spcBef>
            </a:pPr>
            <a:endParaRPr dirty="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pc="75" dirty="0">
                <a:latin typeface="Calibri"/>
                <a:cs typeface="Calibri"/>
              </a:rPr>
              <a:t>Χρησιμοποιώντας</a:t>
            </a:r>
            <a:r>
              <a:rPr spc="35" dirty="0">
                <a:latin typeface="Calibri"/>
                <a:cs typeface="Calibri"/>
              </a:rPr>
              <a:t> </a:t>
            </a:r>
            <a:r>
              <a:rPr spc="75" dirty="0">
                <a:latin typeface="Calibri"/>
                <a:cs typeface="Calibri"/>
              </a:rPr>
              <a:t>τους</a:t>
            </a:r>
            <a:r>
              <a:rPr spc="35" dirty="0">
                <a:latin typeface="Calibri"/>
                <a:cs typeface="Calibri"/>
              </a:rPr>
              <a:t> </a:t>
            </a:r>
            <a:r>
              <a:rPr spc="65" dirty="0">
                <a:latin typeface="Calibri"/>
                <a:cs typeface="Calibri"/>
              </a:rPr>
              <a:t>κανόνες</a:t>
            </a:r>
            <a:r>
              <a:rPr spc="30" dirty="0">
                <a:latin typeface="Calibri"/>
                <a:cs typeface="Calibri"/>
              </a:rPr>
              <a:t> </a:t>
            </a:r>
            <a:r>
              <a:rPr spc="60" dirty="0">
                <a:latin typeface="Calibri"/>
                <a:cs typeface="Calibri"/>
              </a:rPr>
              <a:t>bailiwicks</a:t>
            </a:r>
            <a:endParaRPr dirty="0">
              <a:latin typeface="Calibri"/>
              <a:cs typeface="Calibri"/>
            </a:endParaRPr>
          </a:p>
          <a:p>
            <a:pPr marL="286385" indent="-273685">
              <a:lnSpc>
                <a:spcPct val="100000"/>
              </a:lnSpc>
              <a:spcBef>
                <a:spcPts val="1105"/>
              </a:spcBef>
              <a:buClr>
                <a:srgbClr val="FFBA00"/>
              </a:buClr>
              <a:buSzPct val="127272"/>
              <a:buFont typeface="Courier New"/>
              <a:buChar char="o"/>
              <a:tabLst>
                <a:tab pos="285750" algn="l"/>
                <a:tab pos="286385" algn="l"/>
              </a:tabLst>
            </a:pPr>
            <a:r>
              <a:rPr spc="75" dirty="0">
                <a:latin typeface="Calibri"/>
                <a:cs typeface="Calibri"/>
              </a:rPr>
              <a:t>Οι</a:t>
            </a:r>
            <a:r>
              <a:rPr spc="35" dirty="0">
                <a:latin typeface="Calibri"/>
                <a:cs typeface="Calibri"/>
              </a:rPr>
              <a:t> </a:t>
            </a:r>
            <a:r>
              <a:rPr spc="60" dirty="0">
                <a:latin typeface="Calibri"/>
                <a:cs typeface="Calibri"/>
              </a:rPr>
              <a:t>ριζικοί</a:t>
            </a:r>
            <a:r>
              <a:rPr spc="45" dirty="0">
                <a:latin typeface="Calibri"/>
                <a:cs typeface="Calibri"/>
              </a:rPr>
              <a:t> </a:t>
            </a:r>
            <a:r>
              <a:rPr spc="75" dirty="0">
                <a:latin typeface="Calibri"/>
                <a:cs typeface="Calibri"/>
              </a:rPr>
              <a:t>εξυπηρετητές</a:t>
            </a:r>
            <a:r>
              <a:rPr spc="30" dirty="0">
                <a:latin typeface="Calibri"/>
                <a:cs typeface="Calibri"/>
              </a:rPr>
              <a:t> </a:t>
            </a:r>
            <a:r>
              <a:rPr spc="80" dirty="0">
                <a:latin typeface="Calibri"/>
                <a:cs typeface="Calibri"/>
              </a:rPr>
              <a:t>μπορούν</a:t>
            </a:r>
            <a:r>
              <a:rPr spc="40" dirty="0">
                <a:latin typeface="Calibri"/>
                <a:cs typeface="Calibri"/>
              </a:rPr>
              <a:t> </a:t>
            </a:r>
            <a:r>
              <a:rPr spc="80" dirty="0">
                <a:latin typeface="Calibri"/>
                <a:cs typeface="Calibri"/>
              </a:rPr>
              <a:t>να</a:t>
            </a:r>
            <a:r>
              <a:rPr spc="40" dirty="0">
                <a:latin typeface="Calibri"/>
                <a:cs typeface="Calibri"/>
              </a:rPr>
              <a:t> </a:t>
            </a:r>
            <a:r>
              <a:rPr spc="75" dirty="0">
                <a:latin typeface="Calibri"/>
                <a:cs typeface="Calibri"/>
              </a:rPr>
              <a:t>επιστρέψουν</a:t>
            </a:r>
            <a:r>
              <a:rPr spc="30" dirty="0">
                <a:latin typeface="Calibri"/>
                <a:cs typeface="Calibri"/>
              </a:rPr>
              <a:t> </a:t>
            </a:r>
            <a:r>
              <a:rPr spc="75" dirty="0">
                <a:latin typeface="Calibri"/>
                <a:cs typeface="Calibri"/>
              </a:rPr>
              <a:t>οποιαδήποτε</a:t>
            </a:r>
            <a:r>
              <a:rPr spc="35" dirty="0">
                <a:latin typeface="Calibri"/>
                <a:cs typeface="Calibri"/>
              </a:rPr>
              <a:t> </a:t>
            </a:r>
            <a:r>
              <a:rPr spc="75" dirty="0">
                <a:latin typeface="Calibri"/>
                <a:cs typeface="Calibri"/>
              </a:rPr>
              <a:t>καταγραφή</a:t>
            </a:r>
            <a:endParaRPr dirty="0">
              <a:latin typeface="Calibri"/>
              <a:cs typeface="Calibri"/>
            </a:endParaRPr>
          </a:p>
          <a:p>
            <a:pPr marL="286385" indent="-273685">
              <a:lnSpc>
                <a:spcPct val="100000"/>
              </a:lnSpc>
              <a:spcBef>
                <a:spcPts val="1105"/>
              </a:spcBef>
              <a:buClr>
                <a:srgbClr val="FFBA00"/>
              </a:buClr>
              <a:buSzPct val="127272"/>
              <a:buFont typeface="Courier New"/>
              <a:buChar char="o"/>
              <a:tabLst>
                <a:tab pos="285750" algn="l"/>
                <a:tab pos="286385" algn="l"/>
              </a:tabLst>
            </a:pPr>
            <a:r>
              <a:rPr spc="100" dirty="0">
                <a:latin typeface="Calibri"/>
                <a:cs typeface="Calibri"/>
              </a:rPr>
              <a:t>Οι</a:t>
            </a:r>
            <a:r>
              <a:rPr spc="60" dirty="0">
                <a:latin typeface="Calibri"/>
                <a:cs typeface="Calibri"/>
              </a:rPr>
              <a:t> </a:t>
            </a:r>
            <a:r>
              <a:rPr spc="95" dirty="0">
                <a:latin typeface="Calibri"/>
                <a:cs typeface="Calibri"/>
              </a:rPr>
              <a:t>διακομιστές/Εξυπηρετητές</a:t>
            </a:r>
            <a:r>
              <a:rPr spc="50" dirty="0">
                <a:latin typeface="Calibri"/>
                <a:cs typeface="Calibri"/>
              </a:rPr>
              <a:t> </a:t>
            </a:r>
            <a:r>
              <a:rPr spc="125" dirty="0">
                <a:latin typeface="Calibri"/>
                <a:cs typeface="Calibri"/>
              </a:rPr>
              <a:t>com</a:t>
            </a:r>
            <a:r>
              <a:rPr spc="60" dirty="0">
                <a:latin typeface="Calibri"/>
                <a:cs typeface="Calibri"/>
              </a:rPr>
              <a:t> </a:t>
            </a:r>
            <a:r>
              <a:rPr spc="110" dirty="0">
                <a:latin typeface="Calibri"/>
                <a:cs typeface="Calibri"/>
              </a:rPr>
              <a:t>μπορούν</a:t>
            </a:r>
            <a:r>
              <a:rPr spc="55" dirty="0">
                <a:latin typeface="Calibri"/>
                <a:cs typeface="Calibri"/>
              </a:rPr>
              <a:t> </a:t>
            </a:r>
            <a:r>
              <a:rPr spc="110" dirty="0">
                <a:latin typeface="Calibri"/>
                <a:cs typeface="Calibri"/>
              </a:rPr>
              <a:t>να</a:t>
            </a:r>
            <a:r>
              <a:rPr spc="60" dirty="0">
                <a:latin typeface="Calibri"/>
                <a:cs typeface="Calibri"/>
              </a:rPr>
              <a:t> </a:t>
            </a:r>
            <a:r>
              <a:rPr spc="105" dirty="0">
                <a:latin typeface="Calibri"/>
                <a:cs typeface="Calibri"/>
              </a:rPr>
              <a:t>επιστρέψουν</a:t>
            </a:r>
            <a:r>
              <a:rPr spc="55" dirty="0">
                <a:latin typeface="Calibri"/>
                <a:cs typeface="Calibri"/>
              </a:rPr>
              <a:t> </a:t>
            </a:r>
            <a:r>
              <a:rPr spc="105" dirty="0">
                <a:latin typeface="Calibri"/>
                <a:cs typeface="Calibri"/>
              </a:rPr>
              <a:t>οποιαδήποτε</a:t>
            </a:r>
            <a:r>
              <a:rPr spc="55" dirty="0">
                <a:latin typeface="Calibri"/>
                <a:cs typeface="Calibri"/>
              </a:rPr>
              <a:t> </a:t>
            </a:r>
            <a:r>
              <a:rPr spc="110" dirty="0">
                <a:latin typeface="Calibri"/>
                <a:cs typeface="Calibri"/>
              </a:rPr>
              <a:t>καταγραφή</a:t>
            </a:r>
            <a:r>
              <a:rPr spc="60" dirty="0">
                <a:latin typeface="Calibri"/>
                <a:cs typeface="Calibri"/>
              </a:rPr>
              <a:t> </a:t>
            </a:r>
            <a:r>
              <a:rPr spc="90" dirty="0">
                <a:latin typeface="Calibri"/>
                <a:cs typeface="Calibri"/>
              </a:rPr>
              <a:t>για</a:t>
            </a:r>
            <a:r>
              <a:rPr spc="60" dirty="0">
                <a:latin typeface="Calibri"/>
                <a:cs typeface="Calibri"/>
              </a:rPr>
              <a:t> </a:t>
            </a:r>
            <a:r>
              <a:rPr spc="105" dirty="0">
                <a:latin typeface="Calibri"/>
                <a:cs typeface="Calibri"/>
              </a:rPr>
              <a:t>com</a:t>
            </a:r>
            <a:endParaRPr dirty="0">
              <a:latin typeface="Calibri"/>
              <a:cs typeface="Calibri"/>
            </a:endParaRPr>
          </a:p>
          <a:p>
            <a:pPr marL="286385" indent="-273685">
              <a:lnSpc>
                <a:spcPct val="100000"/>
              </a:lnSpc>
              <a:spcBef>
                <a:spcPts val="1110"/>
              </a:spcBef>
              <a:buClr>
                <a:srgbClr val="FFBA00"/>
              </a:buClr>
              <a:buSzPct val="127272"/>
              <a:buFont typeface="Courier New"/>
              <a:buChar char="o"/>
              <a:tabLst>
                <a:tab pos="285750" algn="l"/>
                <a:tab pos="286385" algn="l"/>
              </a:tabLst>
            </a:pPr>
            <a:r>
              <a:rPr spc="100" dirty="0">
                <a:latin typeface="Calibri"/>
                <a:cs typeface="Calibri"/>
              </a:rPr>
              <a:t>Οι</a:t>
            </a:r>
            <a:r>
              <a:rPr spc="60" dirty="0">
                <a:latin typeface="Calibri"/>
                <a:cs typeface="Calibri"/>
              </a:rPr>
              <a:t> </a:t>
            </a:r>
            <a:r>
              <a:rPr spc="95" dirty="0">
                <a:latin typeface="Calibri"/>
                <a:cs typeface="Calibri"/>
              </a:rPr>
              <a:t>διακομιστές/Εξυπηρετητές</a:t>
            </a:r>
            <a:r>
              <a:rPr spc="55" dirty="0">
                <a:latin typeface="Calibri"/>
                <a:cs typeface="Calibri"/>
              </a:rPr>
              <a:t> </a:t>
            </a:r>
            <a:r>
              <a:rPr spc="100" dirty="0">
                <a:latin typeface="Calibri"/>
                <a:cs typeface="Calibri"/>
              </a:rPr>
              <a:t>google.com</a:t>
            </a:r>
            <a:r>
              <a:rPr spc="55" dirty="0">
                <a:latin typeface="Calibri"/>
                <a:cs typeface="Calibri"/>
              </a:rPr>
              <a:t> </a:t>
            </a:r>
            <a:r>
              <a:rPr spc="110" dirty="0">
                <a:latin typeface="Calibri"/>
                <a:cs typeface="Calibri"/>
              </a:rPr>
              <a:t>μπορούν</a:t>
            </a:r>
            <a:r>
              <a:rPr spc="60" dirty="0">
                <a:latin typeface="Calibri"/>
                <a:cs typeface="Calibri"/>
              </a:rPr>
              <a:t> </a:t>
            </a:r>
            <a:r>
              <a:rPr spc="110" dirty="0">
                <a:latin typeface="Calibri"/>
                <a:cs typeface="Calibri"/>
              </a:rPr>
              <a:t>να</a:t>
            </a:r>
            <a:r>
              <a:rPr spc="65" dirty="0">
                <a:latin typeface="Calibri"/>
                <a:cs typeface="Calibri"/>
              </a:rPr>
              <a:t> </a:t>
            </a:r>
            <a:r>
              <a:rPr spc="105" dirty="0">
                <a:latin typeface="Calibri"/>
                <a:cs typeface="Calibri"/>
              </a:rPr>
              <a:t>επιστρέψουν</a:t>
            </a:r>
            <a:r>
              <a:rPr spc="50" dirty="0">
                <a:latin typeface="Calibri"/>
                <a:cs typeface="Calibri"/>
              </a:rPr>
              <a:t> </a:t>
            </a:r>
            <a:r>
              <a:rPr spc="105" dirty="0">
                <a:latin typeface="Calibri"/>
                <a:cs typeface="Calibri"/>
              </a:rPr>
              <a:t>οποιαδήποτε</a:t>
            </a:r>
            <a:r>
              <a:rPr spc="60" dirty="0">
                <a:latin typeface="Calibri"/>
                <a:cs typeface="Calibri"/>
              </a:rPr>
              <a:t> </a:t>
            </a:r>
            <a:r>
              <a:rPr spc="110" dirty="0">
                <a:latin typeface="Calibri"/>
                <a:cs typeface="Calibri"/>
              </a:rPr>
              <a:t>καταγραφή</a:t>
            </a:r>
            <a:r>
              <a:rPr spc="60" dirty="0">
                <a:latin typeface="Calibri"/>
                <a:cs typeface="Calibri"/>
              </a:rPr>
              <a:t> </a:t>
            </a:r>
            <a:r>
              <a:rPr spc="90" dirty="0">
                <a:latin typeface="Calibri"/>
                <a:cs typeface="Calibri"/>
              </a:rPr>
              <a:t>για</a:t>
            </a:r>
            <a:endParaRPr dirty="0">
              <a:latin typeface="Calibri"/>
              <a:cs typeface="Calibri"/>
            </a:endParaRPr>
          </a:p>
          <a:p>
            <a:pPr marL="286385" indent="-273685">
              <a:lnSpc>
                <a:spcPct val="100000"/>
              </a:lnSpc>
              <a:spcBef>
                <a:spcPts val="1105"/>
              </a:spcBef>
              <a:buClr>
                <a:srgbClr val="FFBA00"/>
              </a:buClr>
              <a:buSzPct val="127272"/>
              <a:buFont typeface="Courier New"/>
              <a:buChar char="o"/>
              <a:tabLst>
                <a:tab pos="285750" algn="l"/>
                <a:tab pos="286385" algn="l"/>
              </a:tabLst>
            </a:pPr>
            <a:r>
              <a:rPr spc="114" dirty="0">
                <a:latin typeface="Calibri"/>
                <a:cs typeface="Calibri"/>
              </a:rPr>
              <a:t>google.com</a:t>
            </a:r>
            <a:endParaRPr dirty="0">
              <a:latin typeface="Calibri"/>
              <a:cs typeface="Calibri"/>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p:nvPr/>
        </p:nvSpPr>
        <p:spPr>
          <a:xfrm>
            <a:off x="1035685" y="853440"/>
            <a:ext cx="8543290" cy="1071880"/>
          </a:xfrm>
          <a:prstGeom prst="rect">
            <a:avLst/>
          </a:prstGeom>
        </p:spPr>
        <p:txBody>
          <a:bodyPr vert="horz" wrap="square" lIns="0" tIns="101600" rIns="0" bIns="0" rtlCol="0">
            <a:spAutoFit/>
          </a:bodyPr>
          <a:lstStyle/>
          <a:p>
            <a:pPr marL="12700">
              <a:lnSpc>
                <a:spcPct val="100000"/>
              </a:lnSpc>
              <a:spcBef>
                <a:spcPts val="800"/>
              </a:spcBef>
            </a:pPr>
            <a:r>
              <a:rPr sz="2850" spc="135" dirty="0">
                <a:latin typeface="Times New Roman"/>
                <a:cs typeface="Times New Roman"/>
              </a:rPr>
              <a:t>Επίθεση</a:t>
            </a:r>
            <a:r>
              <a:rPr sz="2850" spc="60" dirty="0">
                <a:latin typeface="Times New Roman"/>
                <a:cs typeface="Times New Roman"/>
              </a:rPr>
              <a:t> </a:t>
            </a:r>
            <a:r>
              <a:rPr sz="2850" spc="130" dirty="0">
                <a:latin typeface="Times New Roman"/>
                <a:cs typeface="Times New Roman"/>
              </a:rPr>
              <a:t>δηλητηρίασης</a:t>
            </a:r>
            <a:r>
              <a:rPr sz="2850" spc="65" dirty="0">
                <a:latin typeface="Times New Roman"/>
                <a:cs typeface="Times New Roman"/>
              </a:rPr>
              <a:t> </a:t>
            </a:r>
            <a:r>
              <a:rPr sz="2850" spc="120" dirty="0">
                <a:latin typeface="Times New Roman"/>
                <a:cs typeface="Times New Roman"/>
              </a:rPr>
              <a:t>της</a:t>
            </a:r>
            <a:r>
              <a:rPr sz="2850" spc="65" dirty="0">
                <a:latin typeface="Times New Roman"/>
                <a:cs typeface="Times New Roman"/>
              </a:rPr>
              <a:t> </a:t>
            </a:r>
            <a:r>
              <a:rPr sz="2850" spc="135" dirty="0">
                <a:latin typeface="Times New Roman"/>
                <a:cs typeface="Times New Roman"/>
              </a:rPr>
              <a:t>προσωρινής</a:t>
            </a:r>
            <a:r>
              <a:rPr sz="2850" spc="65" dirty="0">
                <a:latin typeface="Times New Roman"/>
                <a:cs typeface="Times New Roman"/>
              </a:rPr>
              <a:t> </a:t>
            </a:r>
            <a:r>
              <a:rPr sz="2850" spc="135" dirty="0">
                <a:latin typeface="Times New Roman"/>
                <a:cs typeface="Times New Roman"/>
              </a:rPr>
              <a:t>μνήμης</a:t>
            </a:r>
            <a:r>
              <a:rPr sz="2850" spc="55" dirty="0">
                <a:latin typeface="Times New Roman"/>
                <a:cs typeface="Times New Roman"/>
              </a:rPr>
              <a:t> </a:t>
            </a:r>
            <a:r>
              <a:rPr sz="2850" spc="185" dirty="0">
                <a:latin typeface="Times New Roman"/>
                <a:cs typeface="Times New Roman"/>
              </a:rPr>
              <a:t>DNS</a:t>
            </a:r>
            <a:endParaRPr sz="2850" dirty="0">
              <a:latin typeface="Times New Roman"/>
              <a:cs typeface="Times New Roman"/>
            </a:endParaRPr>
          </a:p>
          <a:p>
            <a:pPr marL="113030">
              <a:lnSpc>
                <a:spcPct val="100000"/>
              </a:lnSpc>
              <a:spcBef>
                <a:spcPts val="700"/>
              </a:spcBef>
              <a:tabLst>
                <a:tab pos="3147060" algn="l"/>
              </a:tabLst>
            </a:pPr>
            <a:r>
              <a:rPr sz="2850" i="1" spc="60" dirty="0">
                <a:latin typeface="Times New Roman"/>
                <a:cs typeface="Times New Roman"/>
              </a:rPr>
              <a:t>Επίθεση</a:t>
            </a:r>
            <a:r>
              <a:rPr sz="2850" i="1" spc="30" dirty="0">
                <a:latin typeface="Times New Roman"/>
                <a:cs typeface="Times New Roman"/>
              </a:rPr>
              <a:t> </a:t>
            </a:r>
            <a:r>
              <a:rPr sz="2850" i="1" spc="60" dirty="0">
                <a:latin typeface="Times New Roman"/>
                <a:cs typeface="Times New Roman"/>
              </a:rPr>
              <a:t>γενεθλίων	</a:t>
            </a:r>
            <a:r>
              <a:rPr lang="en-US" sz="2850" spc="55" dirty="0">
                <a:latin typeface="Times New Roman"/>
                <a:cs typeface="Times New Roman"/>
              </a:rPr>
              <a:t>Vagner Sacramento 2002</a:t>
            </a:r>
            <a:endParaRPr sz="2850" dirty="0">
              <a:latin typeface="Times New Roman"/>
              <a:cs typeface="Times New Roman"/>
            </a:endParaRPr>
          </a:p>
        </p:txBody>
      </p:sp>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22</a:t>
            </a:r>
            <a:endParaRPr sz="1100">
              <a:latin typeface="Arial"/>
              <a:cs typeface="Arial"/>
            </a:endParaRPr>
          </a:p>
        </p:txBody>
      </p:sp>
      <p:sp>
        <p:nvSpPr>
          <p:cNvPr id="4" name="object 4"/>
          <p:cNvSpPr txBox="1"/>
          <p:nvPr/>
        </p:nvSpPr>
        <p:spPr>
          <a:xfrm>
            <a:off x="783590" y="2179031"/>
            <a:ext cx="9206230" cy="2221865"/>
          </a:xfrm>
          <a:prstGeom prst="rect">
            <a:avLst/>
          </a:prstGeom>
        </p:spPr>
        <p:txBody>
          <a:bodyPr vert="horz" wrap="square" lIns="0" tIns="80645" rIns="0" bIns="0" rtlCol="0">
            <a:spAutoFit/>
          </a:bodyPr>
          <a:lstStyle/>
          <a:p>
            <a:pPr marL="286385" indent="-273685">
              <a:lnSpc>
                <a:spcPct val="100000"/>
              </a:lnSpc>
              <a:spcBef>
                <a:spcPts val="635"/>
              </a:spcBef>
              <a:buClr>
                <a:srgbClr val="FFBA00"/>
              </a:buClr>
              <a:buSzPct val="128000"/>
              <a:buFont typeface="Courier New"/>
              <a:buChar char="o"/>
              <a:tabLst>
                <a:tab pos="286385" algn="l"/>
              </a:tabLst>
            </a:pPr>
            <a:r>
              <a:rPr sz="1250" spc="80" dirty="0">
                <a:latin typeface="Calibri"/>
                <a:cs typeface="Calibri"/>
              </a:rPr>
              <a:t>Έχετε</a:t>
            </a:r>
            <a:r>
              <a:rPr sz="1250" spc="45" dirty="0">
                <a:latin typeface="Calibri"/>
                <a:cs typeface="Calibri"/>
              </a:rPr>
              <a:t> </a:t>
            </a:r>
            <a:r>
              <a:rPr sz="1250" spc="90" dirty="0">
                <a:latin typeface="Calibri"/>
                <a:cs typeface="Calibri"/>
              </a:rPr>
              <a:t>πολλούς</a:t>
            </a:r>
            <a:r>
              <a:rPr sz="1250" spc="40" dirty="0">
                <a:latin typeface="Calibri"/>
                <a:cs typeface="Calibri"/>
              </a:rPr>
              <a:t> </a:t>
            </a:r>
            <a:r>
              <a:rPr sz="1250" spc="65" dirty="0">
                <a:latin typeface="Calibri"/>
                <a:cs typeface="Calibri"/>
              </a:rPr>
              <a:t>clients</a:t>
            </a:r>
            <a:r>
              <a:rPr sz="1250" spc="50" dirty="0">
                <a:latin typeface="Calibri"/>
                <a:cs typeface="Calibri"/>
              </a:rPr>
              <a:t> </a:t>
            </a:r>
            <a:r>
              <a:rPr sz="1250" spc="90" dirty="0">
                <a:latin typeface="Calibri"/>
                <a:cs typeface="Calibri"/>
              </a:rPr>
              <a:t>(σύστημα</a:t>
            </a:r>
            <a:r>
              <a:rPr sz="1250" spc="55" dirty="0">
                <a:latin typeface="Calibri"/>
                <a:cs typeface="Calibri"/>
              </a:rPr>
              <a:t> </a:t>
            </a:r>
            <a:r>
              <a:rPr sz="1250" spc="100" dirty="0">
                <a:latin typeface="Calibri"/>
                <a:cs typeface="Calibri"/>
              </a:rPr>
              <a:t>ή</a:t>
            </a:r>
            <a:r>
              <a:rPr sz="1250" spc="45" dirty="0">
                <a:latin typeface="Calibri"/>
                <a:cs typeface="Calibri"/>
              </a:rPr>
              <a:t> </a:t>
            </a:r>
            <a:r>
              <a:rPr sz="1250" spc="95" dirty="0">
                <a:latin typeface="Calibri"/>
                <a:cs typeface="Calibri"/>
              </a:rPr>
              <a:t>πρόγραμμα</a:t>
            </a:r>
            <a:r>
              <a:rPr sz="1250" spc="45" dirty="0">
                <a:latin typeface="Calibri"/>
                <a:cs typeface="Calibri"/>
              </a:rPr>
              <a:t> </a:t>
            </a:r>
            <a:r>
              <a:rPr sz="1250" spc="100" dirty="0">
                <a:latin typeface="Calibri"/>
                <a:cs typeface="Calibri"/>
              </a:rPr>
              <a:t>που</a:t>
            </a:r>
            <a:r>
              <a:rPr sz="1250" spc="45" dirty="0">
                <a:latin typeface="Calibri"/>
                <a:cs typeface="Calibri"/>
              </a:rPr>
              <a:t> </a:t>
            </a:r>
            <a:r>
              <a:rPr sz="1250" spc="80" dirty="0">
                <a:latin typeface="Calibri"/>
                <a:cs typeface="Calibri"/>
              </a:rPr>
              <a:t>επικοινωνεί</a:t>
            </a:r>
            <a:r>
              <a:rPr sz="1250" spc="40" dirty="0">
                <a:latin typeface="Calibri"/>
                <a:cs typeface="Calibri"/>
              </a:rPr>
              <a:t> </a:t>
            </a:r>
            <a:r>
              <a:rPr sz="1250" spc="90" dirty="0">
                <a:latin typeface="Calibri"/>
                <a:cs typeface="Calibri"/>
              </a:rPr>
              <a:t>με</a:t>
            </a:r>
            <a:r>
              <a:rPr sz="1250" spc="40" dirty="0">
                <a:latin typeface="Calibri"/>
                <a:cs typeface="Calibri"/>
              </a:rPr>
              <a:t> </a:t>
            </a:r>
            <a:r>
              <a:rPr sz="1250" spc="75" dirty="0">
                <a:latin typeface="Calibri"/>
                <a:cs typeface="Calibri"/>
              </a:rPr>
              <a:t>server)</a:t>
            </a:r>
            <a:r>
              <a:rPr sz="1250" spc="45" dirty="0">
                <a:latin typeface="Calibri"/>
                <a:cs typeface="Calibri"/>
              </a:rPr>
              <a:t> </a:t>
            </a:r>
            <a:r>
              <a:rPr sz="1250" spc="90" dirty="0">
                <a:latin typeface="Calibri"/>
                <a:cs typeface="Calibri"/>
              </a:rPr>
              <a:t>να</a:t>
            </a:r>
            <a:r>
              <a:rPr sz="1250" spc="50" dirty="0">
                <a:latin typeface="Calibri"/>
                <a:cs typeface="Calibri"/>
              </a:rPr>
              <a:t> </a:t>
            </a:r>
            <a:r>
              <a:rPr sz="1250" spc="85" dirty="0">
                <a:latin typeface="Calibri"/>
                <a:cs typeface="Calibri"/>
              </a:rPr>
              <a:t>στέλνουν</a:t>
            </a:r>
            <a:r>
              <a:rPr sz="1250" spc="40" dirty="0">
                <a:latin typeface="Calibri"/>
                <a:cs typeface="Calibri"/>
              </a:rPr>
              <a:t> </a:t>
            </a:r>
            <a:r>
              <a:rPr sz="1250" spc="85" dirty="0">
                <a:latin typeface="Calibri"/>
                <a:cs typeface="Calibri"/>
              </a:rPr>
              <a:t>το</a:t>
            </a:r>
            <a:r>
              <a:rPr sz="1250" spc="45" dirty="0">
                <a:latin typeface="Calibri"/>
                <a:cs typeface="Calibri"/>
              </a:rPr>
              <a:t> </a:t>
            </a:r>
            <a:r>
              <a:rPr sz="1250" spc="70" dirty="0">
                <a:latin typeface="Calibri"/>
                <a:cs typeface="Calibri"/>
              </a:rPr>
              <a:t>ίδιο</a:t>
            </a:r>
            <a:r>
              <a:rPr sz="1250" spc="50" dirty="0">
                <a:latin typeface="Calibri"/>
                <a:cs typeface="Calibri"/>
              </a:rPr>
              <a:t> </a:t>
            </a:r>
            <a:r>
              <a:rPr sz="1250" spc="85" dirty="0">
                <a:latin typeface="Calibri"/>
                <a:cs typeface="Calibri"/>
              </a:rPr>
              <a:t>αίτημα</a:t>
            </a:r>
            <a:r>
              <a:rPr sz="1250" spc="50" dirty="0">
                <a:latin typeface="Calibri"/>
                <a:cs typeface="Calibri"/>
              </a:rPr>
              <a:t> </a:t>
            </a:r>
            <a:r>
              <a:rPr sz="1250" spc="105" dirty="0">
                <a:latin typeface="Calibri"/>
                <a:cs typeface="Calibri"/>
              </a:rPr>
              <a:t>DNS</a:t>
            </a:r>
            <a:r>
              <a:rPr sz="1250" spc="50" dirty="0">
                <a:latin typeface="Calibri"/>
                <a:cs typeface="Calibri"/>
              </a:rPr>
              <a:t> </a:t>
            </a:r>
            <a:r>
              <a:rPr sz="1250" spc="85" dirty="0">
                <a:latin typeface="Calibri"/>
                <a:cs typeface="Calibri"/>
              </a:rPr>
              <a:t>στον</a:t>
            </a:r>
            <a:r>
              <a:rPr sz="1250" spc="50" dirty="0">
                <a:latin typeface="Calibri"/>
                <a:cs typeface="Calibri"/>
              </a:rPr>
              <a:t> </a:t>
            </a:r>
            <a:r>
              <a:rPr sz="1250" spc="75" dirty="0">
                <a:latin typeface="Calibri"/>
                <a:cs typeface="Calibri"/>
              </a:rPr>
              <a:t>επιλύτη</a:t>
            </a:r>
            <a:endParaRPr sz="1250">
              <a:latin typeface="Calibri"/>
              <a:cs typeface="Calibri"/>
            </a:endParaRPr>
          </a:p>
          <a:p>
            <a:pPr marL="286385" indent="-273685">
              <a:lnSpc>
                <a:spcPct val="100000"/>
              </a:lnSpc>
              <a:spcBef>
                <a:spcPts val="1060"/>
              </a:spcBef>
              <a:buClr>
                <a:srgbClr val="FFBA00"/>
              </a:buClr>
              <a:buSzPct val="128000"/>
              <a:buFont typeface="Courier New"/>
              <a:buChar char="o"/>
              <a:tabLst>
                <a:tab pos="286385" algn="l"/>
              </a:tabLst>
            </a:pPr>
            <a:r>
              <a:rPr sz="1250" spc="125" dirty="0">
                <a:latin typeface="Calibri"/>
                <a:cs typeface="Calibri"/>
              </a:rPr>
              <a:t>Κάθε</a:t>
            </a:r>
            <a:r>
              <a:rPr sz="1250" spc="50" dirty="0">
                <a:latin typeface="Calibri"/>
                <a:cs typeface="Calibri"/>
              </a:rPr>
              <a:t> </a:t>
            </a:r>
            <a:r>
              <a:rPr sz="1250" spc="105" dirty="0">
                <a:latin typeface="Calibri"/>
                <a:cs typeface="Calibri"/>
              </a:rPr>
              <a:t>τέτοιο</a:t>
            </a:r>
            <a:r>
              <a:rPr sz="1250" spc="55" dirty="0">
                <a:latin typeface="Calibri"/>
                <a:cs typeface="Calibri"/>
              </a:rPr>
              <a:t> </a:t>
            </a:r>
            <a:r>
              <a:rPr sz="1250" spc="114" dirty="0">
                <a:latin typeface="Calibri"/>
                <a:cs typeface="Calibri"/>
              </a:rPr>
              <a:t>αίτημα</a:t>
            </a:r>
            <a:r>
              <a:rPr sz="1250" spc="55" dirty="0">
                <a:latin typeface="Calibri"/>
                <a:cs typeface="Calibri"/>
              </a:rPr>
              <a:t> </a:t>
            </a:r>
            <a:r>
              <a:rPr sz="1250" spc="114" dirty="0">
                <a:latin typeface="Calibri"/>
                <a:cs typeface="Calibri"/>
              </a:rPr>
              <a:t>παράγει</a:t>
            </a:r>
            <a:r>
              <a:rPr sz="1250" spc="60" dirty="0">
                <a:latin typeface="Calibri"/>
                <a:cs typeface="Calibri"/>
              </a:rPr>
              <a:t> </a:t>
            </a:r>
            <a:r>
              <a:rPr sz="1250" spc="120" dirty="0">
                <a:latin typeface="Calibri"/>
                <a:cs typeface="Calibri"/>
              </a:rPr>
              <a:t>ερώτημα</a:t>
            </a:r>
            <a:r>
              <a:rPr sz="1250" spc="40" dirty="0">
                <a:latin typeface="Calibri"/>
                <a:cs typeface="Calibri"/>
              </a:rPr>
              <a:t> </a:t>
            </a:r>
            <a:r>
              <a:rPr sz="1250" spc="140" dirty="0">
                <a:latin typeface="Calibri"/>
                <a:cs typeface="Calibri"/>
              </a:rPr>
              <a:t>DNS</a:t>
            </a:r>
            <a:endParaRPr sz="1250">
              <a:latin typeface="Calibri"/>
              <a:cs typeface="Calibri"/>
            </a:endParaRPr>
          </a:p>
          <a:p>
            <a:pPr marL="286385" indent="-273685">
              <a:lnSpc>
                <a:spcPct val="100000"/>
              </a:lnSpc>
              <a:spcBef>
                <a:spcPts val="1065"/>
              </a:spcBef>
              <a:buClr>
                <a:srgbClr val="FFBA00"/>
              </a:buClr>
              <a:buSzPct val="128000"/>
              <a:buFont typeface="Courier New"/>
              <a:buChar char="o"/>
              <a:tabLst>
                <a:tab pos="286385" algn="l"/>
              </a:tabLst>
            </a:pPr>
            <a:r>
              <a:rPr sz="1250" spc="95" dirty="0">
                <a:latin typeface="Calibri"/>
                <a:cs typeface="Calibri"/>
              </a:rPr>
              <a:t>Αποστολή</a:t>
            </a:r>
            <a:r>
              <a:rPr sz="1250" spc="35" dirty="0">
                <a:latin typeface="Calibri"/>
                <a:cs typeface="Calibri"/>
              </a:rPr>
              <a:t> </a:t>
            </a:r>
            <a:r>
              <a:rPr sz="1250" spc="90" dirty="0">
                <a:latin typeface="Calibri"/>
                <a:cs typeface="Calibri"/>
              </a:rPr>
              <a:t>εκατοντάδων</a:t>
            </a:r>
            <a:r>
              <a:rPr sz="1250" spc="35" dirty="0">
                <a:latin typeface="Calibri"/>
                <a:cs typeface="Calibri"/>
              </a:rPr>
              <a:t> </a:t>
            </a:r>
            <a:r>
              <a:rPr sz="1250" spc="95" dirty="0">
                <a:latin typeface="Calibri"/>
                <a:cs typeface="Calibri"/>
              </a:rPr>
              <a:t>απαντήσεων</a:t>
            </a:r>
            <a:r>
              <a:rPr sz="1250" spc="35" dirty="0">
                <a:latin typeface="Calibri"/>
                <a:cs typeface="Calibri"/>
              </a:rPr>
              <a:t> </a:t>
            </a:r>
            <a:r>
              <a:rPr sz="1250" spc="90" dirty="0">
                <a:latin typeface="Calibri"/>
                <a:cs typeface="Calibri"/>
              </a:rPr>
              <a:t>με</a:t>
            </a:r>
            <a:r>
              <a:rPr sz="1250" spc="35" dirty="0">
                <a:latin typeface="Calibri"/>
                <a:cs typeface="Calibri"/>
              </a:rPr>
              <a:t> </a:t>
            </a:r>
            <a:r>
              <a:rPr sz="1250" spc="80" dirty="0">
                <a:latin typeface="Calibri"/>
                <a:cs typeface="Calibri"/>
              </a:rPr>
              <a:t>τυχαίο</a:t>
            </a:r>
            <a:r>
              <a:rPr sz="1250" spc="40" dirty="0">
                <a:latin typeface="Calibri"/>
                <a:cs typeface="Calibri"/>
              </a:rPr>
              <a:t> </a:t>
            </a:r>
            <a:r>
              <a:rPr sz="1250" spc="85" dirty="0">
                <a:latin typeface="Calibri"/>
                <a:cs typeface="Calibri"/>
              </a:rPr>
              <a:t>TXID</a:t>
            </a:r>
            <a:r>
              <a:rPr sz="1250" spc="40" dirty="0">
                <a:latin typeface="Calibri"/>
                <a:cs typeface="Calibri"/>
              </a:rPr>
              <a:t> </a:t>
            </a:r>
            <a:r>
              <a:rPr sz="1250" spc="70" dirty="0">
                <a:latin typeface="Calibri"/>
                <a:cs typeface="Calibri"/>
              </a:rPr>
              <a:t>ταυτόχρονα</a:t>
            </a:r>
            <a:endParaRPr sz="1250">
              <a:latin typeface="Calibri"/>
              <a:cs typeface="Calibri"/>
            </a:endParaRPr>
          </a:p>
          <a:p>
            <a:pPr marL="286385" marR="2860040" indent="-274320">
              <a:lnSpc>
                <a:spcPct val="93000"/>
              </a:lnSpc>
              <a:spcBef>
                <a:spcPts val="1200"/>
              </a:spcBef>
              <a:buClr>
                <a:srgbClr val="FFBA00"/>
              </a:buClr>
              <a:buSzPct val="128000"/>
              <a:buFont typeface="Courier New"/>
              <a:buChar char="o"/>
              <a:tabLst>
                <a:tab pos="287020" algn="l"/>
              </a:tabLst>
            </a:pPr>
            <a:r>
              <a:rPr sz="1250" spc="135" dirty="0">
                <a:latin typeface="Calibri"/>
                <a:cs typeface="Calibri"/>
              </a:rPr>
              <a:t>Λόγω</a:t>
            </a:r>
            <a:r>
              <a:rPr sz="1250" spc="55" dirty="0">
                <a:latin typeface="Calibri"/>
                <a:cs typeface="Calibri"/>
              </a:rPr>
              <a:t> </a:t>
            </a:r>
            <a:r>
              <a:rPr sz="1250" spc="120" dirty="0">
                <a:latin typeface="Calibri"/>
                <a:cs typeface="Calibri"/>
              </a:rPr>
              <a:t>του</a:t>
            </a:r>
            <a:r>
              <a:rPr sz="1250" spc="65" dirty="0">
                <a:latin typeface="Calibri"/>
                <a:cs typeface="Calibri"/>
              </a:rPr>
              <a:t> </a:t>
            </a:r>
            <a:r>
              <a:rPr sz="1250" spc="125" dirty="0">
                <a:latin typeface="Calibri"/>
                <a:cs typeface="Calibri"/>
              </a:rPr>
              <a:t>παράδοξου</a:t>
            </a:r>
            <a:r>
              <a:rPr sz="1250" spc="65" dirty="0">
                <a:latin typeface="Calibri"/>
                <a:cs typeface="Calibri"/>
              </a:rPr>
              <a:t> </a:t>
            </a:r>
            <a:r>
              <a:rPr sz="1250" spc="125" dirty="0">
                <a:latin typeface="Calibri"/>
                <a:cs typeface="Calibri"/>
              </a:rPr>
              <a:t>των</a:t>
            </a:r>
            <a:r>
              <a:rPr sz="1250" spc="60" dirty="0">
                <a:latin typeface="Calibri"/>
                <a:cs typeface="Calibri"/>
              </a:rPr>
              <a:t> </a:t>
            </a:r>
            <a:r>
              <a:rPr sz="1250" spc="105" dirty="0">
                <a:latin typeface="Calibri"/>
                <a:cs typeface="Calibri"/>
              </a:rPr>
              <a:t>γενεθλίων,</a:t>
            </a:r>
            <a:r>
              <a:rPr sz="1250" spc="60" dirty="0">
                <a:latin typeface="Calibri"/>
                <a:cs typeface="Calibri"/>
              </a:rPr>
              <a:t> </a:t>
            </a:r>
            <a:r>
              <a:rPr sz="1250" spc="135" dirty="0">
                <a:latin typeface="Calibri"/>
                <a:cs typeface="Calibri"/>
              </a:rPr>
              <a:t>η</a:t>
            </a:r>
            <a:r>
              <a:rPr sz="1250" spc="65" dirty="0">
                <a:latin typeface="Calibri"/>
                <a:cs typeface="Calibri"/>
              </a:rPr>
              <a:t> </a:t>
            </a:r>
            <a:r>
              <a:rPr sz="1250" spc="114" dirty="0">
                <a:latin typeface="Calibri"/>
                <a:cs typeface="Calibri"/>
              </a:rPr>
              <a:t>πιθανότητα</a:t>
            </a:r>
            <a:r>
              <a:rPr sz="1250" spc="65" dirty="0">
                <a:latin typeface="Calibri"/>
                <a:cs typeface="Calibri"/>
              </a:rPr>
              <a:t> </a:t>
            </a:r>
            <a:r>
              <a:rPr sz="1250" spc="105" dirty="0">
                <a:latin typeface="Calibri"/>
                <a:cs typeface="Calibri"/>
              </a:rPr>
              <a:t>επιτυχίας</a:t>
            </a:r>
            <a:r>
              <a:rPr sz="1250" spc="60" dirty="0">
                <a:latin typeface="Calibri"/>
                <a:cs typeface="Calibri"/>
              </a:rPr>
              <a:t> </a:t>
            </a:r>
            <a:r>
              <a:rPr sz="1250" spc="114" dirty="0">
                <a:latin typeface="Calibri"/>
                <a:cs typeface="Calibri"/>
              </a:rPr>
              <a:t>μπορεί</a:t>
            </a:r>
            <a:r>
              <a:rPr sz="1250" spc="60" dirty="0">
                <a:latin typeface="Calibri"/>
                <a:cs typeface="Calibri"/>
              </a:rPr>
              <a:t> </a:t>
            </a:r>
            <a:r>
              <a:rPr sz="1250" spc="125" dirty="0">
                <a:latin typeface="Calibri"/>
                <a:cs typeface="Calibri"/>
              </a:rPr>
              <a:t>να</a:t>
            </a:r>
            <a:r>
              <a:rPr sz="1250" spc="65" dirty="0">
                <a:latin typeface="Calibri"/>
                <a:cs typeface="Calibri"/>
              </a:rPr>
              <a:t> </a:t>
            </a:r>
            <a:r>
              <a:rPr sz="1250" spc="95" dirty="0">
                <a:latin typeface="Calibri"/>
                <a:cs typeface="Calibri"/>
              </a:rPr>
              <a:t>είναι </a:t>
            </a:r>
            <a:r>
              <a:rPr sz="1250" spc="-270" dirty="0">
                <a:latin typeface="Calibri"/>
                <a:cs typeface="Calibri"/>
              </a:rPr>
              <a:t> </a:t>
            </a:r>
            <a:r>
              <a:rPr sz="1250" spc="114" dirty="0">
                <a:latin typeface="Calibri"/>
                <a:cs typeface="Calibri"/>
              </a:rPr>
              <a:t>κοντά</a:t>
            </a:r>
            <a:r>
              <a:rPr sz="1250" spc="50" dirty="0">
                <a:latin typeface="Calibri"/>
                <a:cs typeface="Calibri"/>
              </a:rPr>
              <a:t> </a:t>
            </a:r>
            <a:r>
              <a:rPr sz="1250" spc="120" dirty="0">
                <a:latin typeface="Calibri"/>
                <a:cs typeface="Calibri"/>
              </a:rPr>
              <a:t>στο</a:t>
            </a:r>
            <a:r>
              <a:rPr sz="1250" spc="55" dirty="0">
                <a:latin typeface="Calibri"/>
                <a:cs typeface="Calibri"/>
              </a:rPr>
              <a:t> </a:t>
            </a:r>
            <a:r>
              <a:rPr sz="1250" spc="95" dirty="0">
                <a:latin typeface="Calibri"/>
                <a:cs typeface="Calibri"/>
              </a:rPr>
              <a:t>1:</a:t>
            </a:r>
            <a:endParaRPr sz="1250">
              <a:latin typeface="Calibri"/>
              <a:cs typeface="Calibri"/>
            </a:endParaRPr>
          </a:p>
          <a:p>
            <a:pPr>
              <a:lnSpc>
                <a:spcPct val="100000"/>
              </a:lnSpc>
              <a:spcBef>
                <a:spcPts val="40"/>
              </a:spcBef>
              <a:buClr>
                <a:srgbClr val="FFBA00"/>
              </a:buClr>
              <a:buFont typeface="Courier New"/>
              <a:buChar char="o"/>
            </a:pPr>
            <a:endParaRPr sz="1050">
              <a:latin typeface="Calibri"/>
              <a:cs typeface="Calibri"/>
            </a:endParaRPr>
          </a:p>
          <a:p>
            <a:pPr marL="286385" marR="3346450" indent="-274320">
              <a:lnSpc>
                <a:spcPct val="93000"/>
              </a:lnSpc>
              <a:buClr>
                <a:srgbClr val="FFBA00"/>
              </a:buClr>
              <a:buSzPct val="128000"/>
              <a:buFont typeface="Courier New"/>
              <a:buChar char="o"/>
              <a:tabLst>
                <a:tab pos="287020" algn="l"/>
              </a:tabLst>
            </a:pPr>
            <a:r>
              <a:rPr sz="1250" spc="165" dirty="0">
                <a:latin typeface="Calibri"/>
                <a:cs typeface="Calibri"/>
              </a:rPr>
              <a:t>Με</a:t>
            </a:r>
            <a:r>
              <a:rPr sz="1250" spc="50" dirty="0">
                <a:latin typeface="Calibri"/>
                <a:cs typeface="Calibri"/>
              </a:rPr>
              <a:t> </a:t>
            </a:r>
            <a:r>
              <a:rPr sz="1250" spc="105" dirty="0">
                <a:latin typeface="Calibri"/>
                <a:cs typeface="Calibri"/>
              </a:rPr>
              <a:t>μερικές</a:t>
            </a:r>
            <a:r>
              <a:rPr sz="1250" spc="55" dirty="0">
                <a:latin typeface="Calibri"/>
                <a:cs typeface="Calibri"/>
              </a:rPr>
              <a:t> </a:t>
            </a:r>
            <a:r>
              <a:rPr sz="1250" spc="114" dirty="0">
                <a:latin typeface="Calibri"/>
                <a:cs typeface="Calibri"/>
              </a:rPr>
              <a:t>εκατοντάδες</a:t>
            </a:r>
            <a:r>
              <a:rPr sz="1250" spc="55" dirty="0">
                <a:latin typeface="Calibri"/>
                <a:cs typeface="Calibri"/>
              </a:rPr>
              <a:t> </a:t>
            </a:r>
            <a:r>
              <a:rPr sz="1250" spc="125" dirty="0">
                <a:latin typeface="Calibri"/>
                <a:cs typeface="Calibri"/>
              </a:rPr>
              <a:t>ερωτήματα</a:t>
            </a:r>
            <a:r>
              <a:rPr sz="1250" spc="60" dirty="0">
                <a:latin typeface="Calibri"/>
                <a:cs typeface="Calibri"/>
              </a:rPr>
              <a:t> </a:t>
            </a:r>
            <a:r>
              <a:rPr sz="1250" spc="90" dirty="0">
                <a:latin typeface="Calibri"/>
                <a:cs typeface="Calibri"/>
              </a:rPr>
              <a:t>client</a:t>
            </a:r>
            <a:r>
              <a:rPr sz="1250" spc="55" dirty="0">
                <a:latin typeface="Calibri"/>
                <a:cs typeface="Calibri"/>
              </a:rPr>
              <a:t> </a:t>
            </a:r>
            <a:r>
              <a:rPr sz="1250" spc="120" dirty="0">
                <a:latin typeface="Calibri"/>
                <a:cs typeface="Calibri"/>
              </a:rPr>
              <a:t>(σύστημα</a:t>
            </a:r>
            <a:r>
              <a:rPr sz="1250" spc="65" dirty="0">
                <a:latin typeface="Calibri"/>
                <a:cs typeface="Calibri"/>
              </a:rPr>
              <a:t> </a:t>
            </a:r>
            <a:r>
              <a:rPr sz="1250" spc="135" dirty="0">
                <a:latin typeface="Calibri"/>
                <a:cs typeface="Calibri"/>
              </a:rPr>
              <a:t>ή</a:t>
            </a:r>
            <a:r>
              <a:rPr sz="1250" spc="55" dirty="0">
                <a:latin typeface="Calibri"/>
                <a:cs typeface="Calibri"/>
              </a:rPr>
              <a:t> </a:t>
            </a:r>
            <a:r>
              <a:rPr sz="1250" spc="130" dirty="0">
                <a:latin typeface="Calibri"/>
                <a:cs typeface="Calibri"/>
              </a:rPr>
              <a:t>πρόγραμμα</a:t>
            </a:r>
            <a:r>
              <a:rPr sz="1250" spc="60" dirty="0">
                <a:latin typeface="Calibri"/>
                <a:cs typeface="Calibri"/>
              </a:rPr>
              <a:t> </a:t>
            </a:r>
            <a:r>
              <a:rPr sz="1250" spc="135" dirty="0">
                <a:latin typeface="Calibri"/>
                <a:cs typeface="Calibri"/>
              </a:rPr>
              <a:t>που </a:t>
            </a:r>
            <a:r>
              <a:rPr sz="1250" spc="-270" dirty="0">
                <a:latin typeface="Calibri"/>
                <a:cs typeface="Calibri"/>
              </a:rPr>
              <a:t> </a:t>
            </a:r>
            <a:r>
              <a:rPr sz="1250" spc="105" dirty="0">
                <a:latin typeface="Calibri"/>
                <a:cs typeface="Calibri"/>
              </a:rPr>
              <a:t>επικοινωνεί</a:t>
            </a:r>
            <a:r>
              <a:rPr sz="1250" spc="55" dirty="0">
                <a:latin typeface="Calibri"/>
                <a:cs typeface="Calibri"/>
              </a:rPr>
              <a:t> </a:t>
            </a:r>
            <a:r>
              <a:rPr sz="1250" spc="125" dirty="0">
                <a:latin typeface="Calibri"/>
                <a:cs typeface="Calibri"/>
              </a:rPr>
              <a:t>με</a:t>
            </a:r>
            <a:r>
              <a:rPr sz="1250" spc="55" dirty="0">
                <a:latin typeface="Calibri"/>
                <a:cs typeface="Calibri"/>
              </a:rPr>
              <a:t> </a:t>
            </a:r>
            <a:r>
              <a:rPr sz="1250" spc="100" dirty="0">
                <a:latin typeface="Calibri"/>
                <a:cs typeface="Calibri"/>
              </a:rPr>
              <a:t>server)</a:t>
            </a:r>
            <a:r>
              <a:rPr sz="1250" spc="60" dirty="0">
                <a:latin typeface="Calibri"/>
                <a:cs typeface="Calibri"/>
              </a:rPr>
              <a:t> </a:t>
            </a:r>
            <a:r>
              <a:rPr sz="1250" spc="105" dirty="0">
                <a:latin typeface="Calibri"/>
                <a:cs typeface="Calibri"/>
              </a:rPr>
              <a:t>και</a:t>
            </a:r>
            <a:r>
              <a:rPr sz="1250" spc="55" dirty="0">
                <a:latin typeface="Calibri"/>
                <a:cs typeface="Calibri"/>
              </a:rPr>
              <a:t> </a:t>
            </a:r>
            <a:r>
              <a:rPr sz="1250" spc="110" dirty="0">
                <a:latin typeface="Calibri"/>
                <a:cs typeface="Calibri"/>
              </a:rPr>
              <a:t>αρκετές</a:t>
            </a:r>
            <a:r>
              <a:rPr sz="1250" spc="55" dirty="0">
                <a:latin typeface="Calibri"/>
                <a:cs typeface="Calibri"/>
              </a:rPr>
              <a:t> </a:t>
            </a:r>
            <a:r>
              <a:rPr sz="1250" spc="114" dirty="0">
                <a:latin typeface="Calibri"/>
                <a:cs typeface="Calibri"/>
              </a:rPr>
              <a:t>εκατοντάδες</a:t>
            </a:r>
            <a:r>
              <a:rPr sz="1250" spc="60" dirty="0">
                <a:latin typeface="Calibri"/>
                <a:cs typeface="Calibri"/>
              </a:rPr>
              <a:t> </a:t>
            </a:r>
            <a:r>
              <a:rPr sz="1250" spc="110" dirty="0">
                <a:latin typeface="Calibri"/>
                <a:cs typeface="Calibri"/>
              </a:rPr>
              <a:t>ψεύτικες</a:t>
            </a:r>
            <a:r>
              <a:rPr sz="1250" spc="65" dirty="0">
                <a:latin typeface="Calibri"/>
                <a:cs typeface="Calibri"/>
              </a:rPr>
              <a:t> </a:t>
            </a:r>
            <a:r>
              <a:rPr sz="1250" spc="105" dirty="0">
                <a:latin typeface="Calibri"/>
                <a:cs typeface="Calibri"/>
              </a:rPr>
              <a:t>απαντήσεις</a:t>
            </a:r>
            <a:endParaRPr sz="1250">
              <a:latin typeface="Calibri"/>
              <a:cs typeface="Calibri"/>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664844" y="708025"/>
            <a:ext cx="8021956" cy="451406"/>
          </a:xfrm>
          <a:prstGeom prst="rect">
            <a:avLst/>
          </a:prstGeom>
        </p:spPr>
        <p:txBody>
          <a:bodyPr vert="horz" wrap="square" lIns="0" tIns="12700" rIns="0" bIns="0" rtlCol="0">
            <a:spAutoFit/>
          </a:bodyPr>
          <a:lstStyle/>
          <a:p>
            <a:pPr marL="12700">
              <a:lnSpc>
                <a:spcPct val="100000"/>
              </a:lnSpc>
              <a:spcBef>
                <a:spcPts val="100"/>
              </a:spcBef>
            </a:pPr>
            <a:r>
              <a:rPr spc="145" dirty="0"/>
              <a:t>Προσωρινή</a:t>
            </a:r>
            <a:r>
              <a:rPr spc="55" dirty="0"/>
              <a:t> </a:t>
            </a:r>
            <a:r>
              <a:rPr spc="140" dirty="0"/>
              <a:t>μνήμη</a:t>
            </a:r>
            <a:r>
              <a:rPr spc="55" dirty="0"/>
              <a:t> </a:t>
            </a:r>
            <a:r>
              <a:rPr spc="185" dirty="0"/>
              <a:t>DNS</a:t>
            </a:r>
            <a:r>
              <a:rPr spc="55" dirty="0"/>
              <a:t> </a:t>
            </a:r>
            <a:r>
              <a:rPr spc="120" dirty="0"/>
              <a:t>Poisoning</a:t>
            </a:r>
            <a:r>
              <a:rPr spc="105" dirty="0"/>
              <a:t> </a:t>
            </a:r>
            <a:r>
              <a:rPr lang="el-GR" spc="105" dirty="0"/>
              <a:t>μέχρι </a:t>
            </a:r>
            <a:r>
              <a:rPr spc="100" dirty="0" err="1"/>
              <a:t>στιγμής</a:t>
            </a:r>
            <a:endParaRPr spc="100" dirty="0"/>
          </a:p>
        </p:txBody>
      </p:sp>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23</a:t>
            </a:r>
            <a:endParaRPr sz="1100">
              <a:latin typeface="Arial"/>
              <a:cs typeface="Arial"/>
            </a:endParaRPr>
          </a:p>
        </p:txBody>
      </p:sp>
      <p:sp>
        <p:nvSpPr>
          <p:cNvPr id="4" name="object 4"/>
          <p:cNvSpPr txBox="1"/>
          <p:nvPr/>
        </p:nvSpPr>
        <p:spPr>
          <a:xfrm>
            <a:off x="811530" y="1687829"/>
            <a:ext cx="7344409" cy="3115596"/>
          </a:xfrm>
          <a:prstGeom prst="rect">
            <a:avLst/>
          </a:prstGeom>
        </p:spPr>
        <p:txBody>
          <a:bodyPr vert="horz" wrap="square" lIns="0" tIns="0" rIns="0" bIns="0" rtlCol="0">
            <a:spAutoFit/>
          </a:bodyPr>
          <a:lstStyle/>
          <a:p>
            <a:pPr marL="286385" indent="-273685">
              <a:lnSpc>
                <a:spcPts val="1360"/>
              </a:lnSpc>
              <a:buClr>
                <a:srgbClr val="FFBA00"/>
              </a:buClr>
              <a:buSzPct val="130000"/>
              <a:buFont typeface="Courier New"/>
              <a:buChar char="o"/>
              <a:tabLst>
                <a:tab pos="285750" algn="l"/>
                <a:tab pos="286385" algn="l"/>
              </a:tabLst>
            </a:pPr>
            <a:r>
              <a:rPr sz="1200" spc="70" dirty="0">
                <a:latin typeface="Calibri"/>
                <a:cs typeface="Calibri"/>
              </a:rPr>
              <a:t>Οι</a:t>
            </a:r>
            <a:r>
              <a:rPr sz="1200" spc="30" dirty="0">
                <a:latin typeface="Calibri"/>
                <a:cs typeface="Calibri"/>
              </a:rPr>
              <a:t> </a:t>
            </a:r>
            <a:r>
              <a:rPr sz="1200" spc="70" dirty="0">
                <a:latin typeface="Calibri"/>
                <a:cs typeface="Calibri"/>
              </a:rPr>
              <a:t>πρώιμες</a:t>
            </a:r>
            <a:r>
              <a:rPr sz="1200" spc="35" dirty="0">
                <a:latin typeface="Calibri"/>
                <a:cs typeface="Calibri"/>
              </a:rPr>
              <a:t> </a:t>
            </a:r>
            <a:r>
              <a:rPr sz="1200" spc="65" dirty="0">
                <a:latin typeface="Calibri"/>
                <a:cs typeface="Calibri"/>
              </a:rPr>
              <a:t>εκδόσεις</a:t>
            </a:r>
            <a:r>
              <a:rPr sz="1200" spc="35" dirty="0">
                <a:latin typeface="Calibri"/>
                <a:cs typeface="Calibri"/>
              </a:rPr>
              <a:t> </a:t>
            </a:r>
            <a:r>
              <a:rPr sz="1200" spc="70" dirty="0">
                <a:latin typeface="Calibri"/>
                <a:cs typeface="Calibri"/>
              </a:rPr>
              <a:t>των</a:t>
            </a:r>
            <a:r>
              <a:rPr sz="1200" spc="35" dirty="0">
                <a:latin typeface="Calibri"/>
                <a:cs typeface="Calibri"/>
              </a:rPr>
              <a:t> </a:t>
            </a:r>
            <a:r>
              <a:rPr sz="1200" spc="70" dirty="0">
                <a:latin typeface="Calibri"/>
                <a:cs typeface="Calibri"/>
              </a:rPr>
              <a:t>διακομιστών/Εξυπηρετητών</a:t>
            </a:r>
            <a:r>
              <a:rPr sz="1200" spc="35" dirty="0">
                <a:latin typeface="Calibri"/>
                <a:cs typeface="Calibri"/>
              </a:rPr>
              <a:t> </a:t>
            </a:r>
            <a:r>
              <a:rPr sz="1200" spc="80" dirty="0">
                <a:latin typeface="Calibri"/>
                <a:cs typeface="Calibri"/>
              </a:rPr>
              <a:t>DNS</a:t>
            </a:r>
            <a:r>
              <a:rPr sz="1200" spc="35" dirty="0">
                <a:latin typeface="Calibri"/>
                <a:cs typeface="Calibri"/>
              </a:rPr>
              <a:t> </a:t>
            </a:r>
            <a:r>
              <a:rPr sz="1200" spc="70" dirty="0">
                <a:latin typeface="Calibri"/>
                <a:cs typeface="Calibri"/>
              </a:rPr>
              <a:t>αύξησαν</a:t>
            </a:r>
            <a:r>
              <a:rPr sz="1200" spc="40" dirty="0">
                <a:latin typeface="Calibri"/>
                <a:cs typeface="Calibri"/>
              </a:rPr>
              <a:t> </a:t>
            </a:r>
            <a:r>
              <a:rPr sz="1200" spc="60" dirty="0">
                <a:latin typeface="Calibri"/>
                <a:cs typeface="Calibri"/>
              </a:rPr>
              <a:t>ντετερμινιστικά</a:t>
            </a:r>
            <a:r>
              <a:rPr sz="1200" spc="45" dirty="0">
                <a:latin typeface="Calibri"/>
                <a:cs typeface="Calibri"/>
              </a:rPr>
              <a:t> </a:t>
            </a:r>
            <a:r>
              <a:rPr sz="1200" spc="65" dirty="0">
                <a:latin typeface="Calibri"/>
                <a:cs typeface="Calibri"/>
              </a:rPr>
              <a:t>το</a:t>
            </a:r>
            <a:r>
              <a:rPr sz="1200" spc="35" dirty="0">
                <a:latin typeface="Calibri"/>
                <a:cs typeface="Calibri"/>
              </a:rPr>
              <a:t> </a:t>
            </a:r>
            <a:r>
              <a:rPr sz="1200" spc="60" dirty="0">
                <a:latin typeface="Calibri"/>
                <a:cs typeface="Calibri"/>
              </a:rPr>
              <a:t>πεδίο</a:t>
            </a:r>
            <a:r>
              <a:rPr sz="1200" spc="25" dirty="0">
                <a:latin typeface="Calibri"/>
                <a:cs typeface="Calibri"/>
              </a:rPr>
              <a:t> </a:t>
            </a:r>
            <a:r>
              <a:rPr sz="1200" spc="65" dirty="0">
                <a:latin typeface="Calibri"/>
                <a:cs typeface="Calibri"/>
              </a:rPr>
              <a:t>ID</a:t>
            </a:r>
            <a:endParaRPr sz="1200" dirty="0">
              <a:latin typeface="Calibri"/>
              <a:cs typeface="Calibri"/>
            </a:endParaRPr>
          </a:p>
          <a:p>
            <a:pPr marL="286385" indent="-273685">
              <a:lnSpc>
                <a:spcPct val="100000"/>
              </a:lnSpc>
              <a:spcBef>
                <a:spcPts val="965"/>
              </a:spcBef>
              <a:buClr>
                <a:srgbClr val="FFBA00"/>
              </a:buClr>
              <a:buSzPct val="130000"/>
              <a:buFont typeface="Courier New"/>
              <a:buChar char="o"/>
              <a:tabLst>
                <a:tab pos="285750" algn="l"/>
                <a:tab pos="286385" algn="l"/>
              </a:tabLst>
            </a:pPr>
            <a:r>
              <a:rPr sz="1200" spc="75" dirty="0">
                <a:latin typeface="Calibri"/>
                <a:cs typeface="Calibri"/>
              </a:rPr>
              <a:t>Ανακαλύφθηκαν</a:t>
            </a:r>
            <a:r>
              <a:rPr sz="1200" spc="45" dirty="0">
                <a:latin typeface="Calibri"/>
                <a:cs typeface="Calibri"/>
              </a:rPr>
              <a:t> </a:t>
            </a:r>
            <a:r>
              <a:rPr sz="1200" spc="65" dirty="0">
                <a:latin typeface="Calibri"/>
                <a:cs typeface="Calibri"/>
              </a:rPr>
              <a:t>Ευπάθειες</a:t>
            </a:r>
            <a:r>
              <a:rPr sz="1200" spc="45" dirty="0">
                <a:latin typeface="Calibri"/>
                <a:cs typeface="Calibri"/>
              </a:rPr>
              <a:t> </a:t>
            </a:r>
            <a:r>
              <a:rPr sz="1200" spc="70" dirty="0">
                <a:latin typeface="Calibri"/>
                <a:cs typeface="Calibri"/>
              </a:rPr>
              <a:t>στη</a:t>
            </a:r>
            <a:r>
              <a:rPr sz="1200" spc="45" dirty="0">
                <a:latin typeface="Calibri"/>
                <a:cs typeface="Calibri"/>
              </a:rPr>
              <a:t> </a:t>
            </a:r>
            <a:r>
              <a:rPr sz="1200" spc="60" dirty="0">
                <a:latin typeface="Calibri"/>
                <a:cs typeface="Calibri"/>
              </a:rPr>
              <a:t>δημιουργία</a:t>
            </a:r>
            <a:r>
              <a:rPr sz="1200" spc="35" dirty="0">
                <a:latin typeface="Calibri"/>
                <a:cs typeface="Calibri"/>
              </a:rPr>
              <a:t> </a:t>
            </a:r>
            <a:r>
              <a:rPr sz="1200" spc="70" dirty="0">
                <a:latin typeface="Calibri"/>
                <a:cs typeface="Calibri"/>
              </a:rPr>
              <a:t>τυχαίων</a:t>
            </a:r>
            <a:r>
              <a:rPr sz="1200" spc="45" dirty="0">
                <a:latin typeface="Calibri"/>
                <a:cs typeface="Calibri"/>
              </a:rPr>
              <a:t> </a:t>
            </a:r>
            <a:r>
              <a:rPr sz="1200" spc="60" dirty="0">
                <a:latin typeface="Calibri"/>
                <a:cs typeface="Calibri"/>
              </a:rPr>
              <a:t>IDS</a:t>
            </a:r>
            <a:r>
              <a:rPr sz="1200" spc="45" dirty="0">
                <a:latin typeface="Calibri"/>
                <a:cs typeface="Calibri"/>
              </a:rPr>
              <a:t> </a:t>
            </a:r>
            <a:r>
              <a:rPr sz="1200" spc="55" dirty="0">
                <a:latin typeface="Calibri"/>
                <a:cs typeface="Calibri"/>
              </a:rPr>
              <a:t>(Intrusion</a:t>
            </a:r>
            <a:r>
              <a:rPr sz="1200" spc="35" dirty="0">
                <a:latin typeface="Calibri"/>
                <a:cs typeface="Calibri"/>
              </a:rPr>
              <a:t> </a:t>
            </a:r>
            <a:r>
              <a:rPr sz="1200" spc="60" dirty="0">
                <a:latin typeface="Calibri"/>
                <a:cs typeface="Calibri"/>
              </a:rPr>
              <a:t>Detection</a:t>
            </a:r>
            <a:r>
              <a:rPr sz="1200" spc="45" dirty="0">
                <a:latin typeface="Calibri"/>
                <a:cs typeface="Calibri"/>
              </a:rPr>
              <a:t> </a:t>
            </a:r>
            <a:r>
              <a:rPr sz="1200" spc="70" dirty="0">
                <a:latin typeface="Calibri"/>
                <a:cs typeface="Calibri"/>
              </a:rPr>
              <a:t>System</a:t>
            </a:r>
            <a:r>
              <a:rPr sz="1200" spc="45" dirty="0">
                <a:latin typeface="Calibri"/>
                <a:cs typeface="Calibri"/>
              </a:rPr>
              <a:t> - </a:t>
            </a:r>
            <a:r>
              <a:rPr sz="1200" spc="70" dirty="0">
                <a:latin typeface="Calibri"/>
                <a:cs typeface="Calibri"/>
              </a:rPr>
              <a:t>Σύστημα</a:t>
            </a:r>
            <a:r>
              <a:rPr sz="1200" spc="45" dirty="0">
                <a:latin typeface="Calibri"/>
                <a:cs typeface="Calibri"/>
              </a:rPr>
              <a:t> </a:t>
            </a:r>
            <a:r>
              <a:rPr sz="1200" spc="65" dirty="0">
                <a:latin typeface="Calibri"/>
                <a:cs typeface="Calibri"/>
              </a:rPr>
              <a:t>ανίχνευσης</a:t>
            </a:r>
            <a:r>
              <a:rPr sz="1200" spc="45" dirty="0">
                <a:latin typeface="Calibri"/>
                <a:cs typeface="Calibri"/>
              </a:rPr>
              <a:t> </a:t>
            </a:r>
            <a:r>
              <a:rPr sz="1200" spc="65" dirty="0">
                <a:latin typeface="Calibri"/>
                <a:cs typeface="Calibri"/>
              </a:rPr>
              <a:t>εισβολών)</a:t>
            </a:r>
            <a:endParaRPr sz="1200" dirty="0">
              <a:latin typeface="Calibri"/>
              <a:cs typeface="Calibri"/>
            </a:endParaRPr>
          </a:p>
          <a:p>
            <a:pPr marL="286385" indent="-273685">
              <a:lnSpc>
                <a:spcPct val="100000"/>
              </a:lnSpc>
              <a:spcBef>
                <a:spcPts val="965"/>
              </a:spcBef>
              <a:buClr>
                <a:srgbClr val="FFBA00"/>
              </a:buClr>
              <a:buSzPct val="130000"/>
              <a:buFont typeface="Courier New"/>
              <a:buChar char="o"/>
              <a:tabLst>
                <a:tab pos="285750" algn="l"/>
                <a:tab pos="286385" algn="l"/>
              </a:tabLst>
            </a:pPr>
            <a:r>
              <a:rPr sz="1200" spc="95" dirty="0">
                <a:latin typeface="Calibri"/>
                <a:cs typeface="Calibri"/>
              </a:rPr>
              <a:t>Αδυναμία</a:t>
            </a:r>
            <a:r>
              <a:rPr sz="1200" spc="40" dirty="0">
                <a:latin typeface="Calibri"/>
                <a:cs typeface="Calibri"/>
              </a:rPr>
              <a:t> </a:t>
            </a:r>
            <a:r>
              <a:rPr sz="1200" spc="80" dirty="0">
                <a:latin typeface="Calibri"/>
                <a:cs typeface="Calibri"/>
              </a:rPr>
              <a:t>γεννήτρια</a:t>
            </a:r>
            <a:r>
              <a:rPr sz="1200" spc="25" dirty="0">
                <a:latin typeface="Calibri"/>
                <a:cs typeface="Calibri"/>
              </a:rPr>
              <a:t> </a:t>
            </a:r>
            <a:r>
              <a:rPr sz="1200" spc="90" dirty="0">
                <a:latin typeface="Calibri"/>
                <a:cs typeface="Calibri"/>
              </a:rPr>
              <a:t>τυχαίων</a:t>
            </a:r>
            <a:r>
              <a:rPr sz="1200" spc="45" dirty="0">
                <a:latin typeface="Calibri"/>
                <a:cs typeface="Calibri"/>
              </a:rPr>
              <a:t> </a:t>
            </a:r>
            <a:r>
              <a:rPr sz="1200" spc="95" dirty="0">
                <a:latin typeface="Calibri"/>
                <a:cs typeface="Calibri"/>
              </a:rPr>
              <a:t>αριθμών</a:t>
            </a:r>
            <a:endParaRPr sz="1200" dirty="0">
              <a:latin typeface="Calibri"/>
              <a:cs typeface="Calibri"/>
            </a:endParaRPr>
          </a:p>
          <a:p>
            <a:pPr marL="286385" marR="1520190" indent="-274320">
              <a:lnSpc>
                <a:spcPct val="83100"/>
              </a:lnSpc>
              <a:spcBef>
                <a:spcPts val="1240"/>
              </a:spcBef>
              <a:buClr>
                <a:srgbClr val="FFBA00"/>
              </a:buClr>
              <a:buSzPct val="130000"/>
              <a:buFont typeface="Courier New"/>
              <a:buChar char="o"/>
              <a:tabLst>
                <a:tab pos="286385" algn="l"/>
                <a:tab pos="287020" algn="l"/>
              </a:tabLst>
            </a:pPr>
            <a:r>
              <a:rPr sz="1200" spc="100" dirty="0">
                <a:latin typeface="Calibri"/>
                <a:cs typeface="Calibri"/>
              </a:rPr>
              <a:t>Ο</a:t>
            </a:r>
            <a:r>
              <a:rPr sz="1200" spc="35" dirty="0">
                <a:latin typeface="Calibri"/>
                <a:cs typeface="Calibri"/>
              </a:rPr>
              <a:t> </a:t>
            </a:r>
            <a:r>
              <a:rPr sz="1200" spc="60" dirty="0">
                <a:latin typeface="Calibri"/>
                <a:cs typeface="Calibri"/>
              </a:rPr>
              <a:t>επιτιθέμενος</a:t>
            </a:r>
            <a:r>
              <a:rPr sz="1200" spc="40" dirty="0">
                <a:latin typeface="Calibri"/>
                <a:cs typeface="Calibri"/>
              </a:rPr>
              <a:t> </a:t>
            </a:r>
            <a:r>
              <a:rPr sz="1200" spc="55" dirty="0">
                <a:latin typeface="Calibri"/>
                <a:cs typeface="Calibri"/>
              </a:rPr>
              <a:t>είναι</a:t>
            </a:r>
            <a:r>
              <a:rPr sz="1200" spc="45" dirty="0">
                <a:latin typeface="Calibri"/>
                <a:cs typeface="Calibri"/>
              </a:rPr>
              <a:t> </a:t>
            </a:r>
            <a:r>
              <a:rPr sz="1200" spc="75" dirty="0">
                <a:latin typeface="Calibri"/>
                <a:cs typeface="Calibri"/>
              </a:rPr>
              <a:t>σε</a:t>
            </a:r>
            <a:r>
              <a:rPr sz="1200" spc="35" dirty="0">
                <a:latin typeface="Calibri"/>
                <a:cs typeface="Calibri"/>
              </a:rPr>
              <a:t> </a:t>
            </a:r>
            <a:r>
              <a:rPr sz="1200" spc="75" dirty="0">
                <a:latin typeface="Calibri"/>
                <a:cs typeface="Calibri"/>
              </a:rPr>
              <a:t>θέση</a:t>
            </a:r>
            <a:r>
              <a:rPr sz="1200" spc="40" dirty="0">
                <a:latin typeface="Calibri"/>
                <a:cs typeface="Calibri"/>
              </a:rPr>
              <a:t> </a:t>
            </a:r>
            <a:r>
              <a:rPr sz="1200" spc="75" dirty="0">
                <a:latin typeface="Calibri"/>
                <a:cs typeface="Calibri"/>
              </a:rPr>
              <a:t>να</a:t>
            </a:r>
            <a:r>
              <a:rPr sz="1200" spc="40" dirty="0">
                <a:latin typeface="Calibri"/>
                <a:cs typeface="Calibri"/>
              </a:rPr>
              <a:t> </a:t>
            </a:r>
            <a:r>
              <a:rPr sz="1200" spc="70" dirty="0">
                <a:latin typeface="Calibri"/>
                <a:cs typeface="Calibri"/>
              </a:rPr>
              <a:t>προλέψει</a:t>
            </a:r>
            <a:r>
              <a:rPr sz="1200" spc="40" dirty="0">
                <a:latin typeface="Calibri"/>
                <a:cs typeface="Calibri"/>
              </a:rPr>
              <a:t> </a:t>
            </a:r>
            <a:r>
              <a:rPr sz="1200" spc="65" dirty="0">
                <a:latin typeface="Calibri"/>
                <a:cs typeface="Calibri"/>
              </a:rPr>
              <a:t>την</a:t>
            </a:r>
            <a:r>
              <a:rPr sz="1200" spc="35" dirty="0">
                <a:latin typeface="Calibri"/>
                <a:cs typeface="Calibri"/>
              </a:rPr>
              <a:t> </a:t>
            </a:r>
            <a:r>
              <a:rPr sz="1200" spc="60" dirty="0">
                <a:latin typeface="Calibri"/>
                <a:cs typeface="Calibri"/>
              </a:rPr>
              <a:t>IDS</a:t>
            </a:r>
            <a:r>
              <a:rPr sz="1200" spc="40" dirty="0">
                <a:latin typeface="Calibri"/>
                <a:cs typeface="Calibri"/>
              </a:rPr>
              <a:t> </a:t>
            </a:r>
            <a:r>
              <a:rPr sz="1200" spc="75" dirty="0">
                <a:latin typeface="Calibri"/>
                <a:cs typeface="Calibri"/>
              </a:rPr>
              <a:t>αν</a:t>
            </a:r>
            <a:r>
              <a:rPr sz="1200" spc="40" dirty="0">
                <a:latin typeface="Calibri"/>
                <a:cs typeface="Calibri"/>
              </a:rPr>
              <a:t> </a:t>
            </a:r>
            <a:r>
              <a:rPr sz="1200" spc="60" dirty="0">
                <a:latin typeface="Calibri"/>
                <a:cs typeface="Calibri"/>
              </a:rPr>
              <a:t>γνωρίζει</a:t>
            </a:r>
            <a:r>
              <a:rPr sz="1200" spc="35" dirty="0">
                <a:latin typeface="Calibri"/>
                <a:cs typeface="Calibri"/>
              </a:rPr>
              <a:t> </a:t>
            </a:r>
            <a:r>
              <a:rPr sz="1200" spc="65" dirty="0">
                <a:latin typeface="Calibri"/>
                <a:cs typeface="Calibri"/>
              </a:rPr>
              <a:t>αρκετές</a:t>
            </a:r>
            <a:r>
              <a:rPr sz="1200" spc="40" dirty="0">
                <a:latin typeface="Calibri"/>
                <a:cs typeface="Calibri"/>
              </a:rPr>
              <a:t> </a:t>
            </a:r>
            <a:r>
              <a:rPr sz="1200" spc="65" dirty="0">
                <a:latin typeface="Calibri"/>
                <a:cs typeface="Calibri"/>
              </a:rPr>
              <a:t>IDS</a:t>
            </a:r>
            <a:r>
              <a:rPr sz="1200" spc="40" dirty="0">
                <a:latin typeface="Calibri"/>
                <a:cs typeface="Calibri"/>
              </a:rPr>
              <a:t> </a:t>
            </a:r>
            <a:r>
              <a:rPr sz="1200" spc="70" dirty="0">
                <a:latin typeface="Calibri"/>
                <a:cs typeface="Calibri"/>
              </a:rPr>
              <a:t>σε</a:t>
            </a:r>
            <a:r>
              <a:rPr sz="1200" spc="40" dirty="0">
                <a:latin typeface="Calibri"/>
                <a:cs typeface="Calibri"/>
              </a:rPr>
              <a:t> </a:t>
            </a:r>
            <a:r>
              <a:rPr sz="1200" spc="70" dirty="0">
                <a:latin typeface="Calibri"/>
                <a:cs typeface="Calibri"/>
              </a:rPr>
              <a:t>προηγούμενες </a:t>
            </a:r>
            <a:r>
              <a:rPr sz="1200" spc="-215" dirty="0">
                <a:latin typeface="Calibri"/>
                <a:cs typeface="Calibri"/>
              </a:rPr>
              <a:t> </a:t>
            </a:r>
            <a:r>
              <a:rPr sz="1200" spc="60" dirty="0">
                <a:latin typeface="Calibri"/>
                <a:cs typeface="Calibri"/>
              </a:rPr>
              <a:t>συναλλαγές.</a:t>
            </a:r>
            <a:endParaRPr sz="1200" dirty="0">
              <a:latin typeface="Calibri"/>
              <a:cs typeface="Calibri"/>
            </a:endParaRPr>
          </a:p>
          <a:p>
            <a:pPr>
              <a:lnSpc>
                <a:spcPct val="100000"/>
              </a:lnSpc>
              <a:spcBef>
                <a:spcPts val="45"/>
              </a:spcBef>
              <a:buClr>
                <a:srgbClr val="FFBA00"/>
              </a:buClr>
              <a:buFont typeface="Courier New"/>
              <a:buChar char="o"/>
            </a:pPr>
            <a:endParaRPr sz="1200" dirty="0">
              <a:latin typeface="Calibri"/>
              <a:cs typeface="Calibri"/>
            </a:endParaRPr>
          </a:p>
          <a:p>
            <a:pPr marL="286385" indent="-273685">
              <a:lnSpc>
                <a:spcPct val="100000"/>
              </a:lnSpc>
              <a:buClr>
                <a:srgbClr val="FFBA00"/>
              </a:buClr>
              <a:buSzPct val="130000"/>
              <a:buFont typeface="Courier New"/>
              <a:buChar char="o"/>
              <a:tabLst>
                <a:tab pos="285750" algn="l"/>
                <a:tab pos="286385" algn="l"/>
              </a:tabLst>
            </a:pPr>
            <a:r>
              <a:rPr sz="1200" spc="85" dirty="0">
                <a:latin typeface="Calibri"/>
                <a:cs typeface="Calibri"/>
              </a:rPr>
              <a:t>Επίθεση</a:t>
            </a:r>
            <a:r>
              <a:rPr sz="1200" spc="-5" dirty="0">
                <a:latin typeface="Calibri"/>
                <a:cs typeface="Calibri"/>
              </a:rPr>
              <a:t> </a:t>
            </a:r>
            <a:r>
              <a:rPr sz="1200" spc="65" dirty="0">
                <a:latin typeface="Calibri"/>
                <a:cs typeface="Calibri"/>
              </a:rPr>
              <a:t>γενεθλίων</a:t>
            </a:r>
            <a:endParaRPr sz="1200" dirty="0">
              <a:latin typeface="Calibri"/>
              <a:cs typeface="Calibri"/>
            </a:endParaRPr>
          </a:p>
          <a:p>
            <a:pPr marL="286385" indent="-273685">
              <a:lnSpc>
                <a:spcPct val="100000"/>
              </a:lnSpc>
              <a:spcBef>
                <a:spcPts val="965"/>
              </a:spcBef>
              <a:buClr>
                <a:srgbClr val="FFBA00"/>
              </a:buClr>
              <a:buSzPct val="130000"/>
              <a:buFont typeface="Courier New"/>
              <a:buChar char="o"/>
              <a:tabLst>
                <a:tab pos="285750" algn="l"/>
                <a:tab pos="286385" algn="l"/>
              </a:tabLst>
            </a:pPr>
            <a:r>
              <a:rPr sz="1200" spc="50" dirty="0">
                <a:latin typeface="Calibri"/>
                <a:cs typeface="Calibri"/>
              </a:rPr>
              <a:t>16</a:t>
            </a:r>
            <a:r>
              <a:rPr sz="1200" spc="10" dirty="0">
                <a:latin typeface="Calibri"/>
                <a:cs typeface="Calibri"/>
              </a:rPr>
              <a:t> </a:t>
            </a:r>
            <a:r>
              <a:rPr sz="1200" spc="45" dirty="0">
                <a:latin typeface="Calibri"/>
                <a:cs typeface="Calibri"/>
              </a:rPr>
              <a:t>δυαδικά</a:t>
            </a:r>
            <a:r>
              <a:rPr sz="1200" spc="20" dirty="0">
                <a:latin typeface="Calibri"/>
                <a:cs typeface="Calibri"/>
              </a:rPr>
              <a:t> </a:t>
            </a:r>
            <a:r>
              <a:rPr sz="1200" spc="50" dirty="0">
                <a:latin typeface="Calibri"/>
                <a:cs typeface="Calibri"/>
              </a:rPr>
              <a:t>ψηφία</a:t>
            </a:r>
            <a:r>
              <a:rPr sz="1200" spc="20" dirty="0">
                <a:latin typeface="Calibri"/>
                <a:cs typeface="Calibri"/>
              </a:rPr>
              <a:t> </a:t>
            </a:r>
            <a:r>
              <a:rPr sz="1200" spc="45" dirty="0">
                <a:latin typeface="Calibri"/>
                <a:cs typeface="Calibri"/>
              </a:rPr>
              <a:t>μόνο</a:t>
            </a:r>
            <a:r>
              <a:rPr sz="1200" spc="20" dirty="0">
                <a:latin typeface="Calibri"/>
                <a:cs typeface="Calibri"/>
              </a:rPr>
              <a:t> </a:t>
            </a:r>
            <a:r>
              <a:rPr sz="1200" spc="45" dirty="0">
                <a:latin typeface="Calibri"/>
                <a:cs typeface="Calibri"/>
              </a:rPr>
              <a:t>65.536</a:t>
            </a:r>
            <a:r>
              <a:rPr sz="1200" spc="20" dirty="0">
                <a:latin typeface="Calibri"/>
                <a:cs typeface="Calibri"/>
              </a:rPr>
              <a:t> </a:t>
            </a:r>
            <a:r>
              <a:rPr sz="1200" spc="35" dirty="0">
                <a:latin typeface="Calibri"/>
                <a:cs typeface="Calibri"/>
              </a:rPr>
              <a:t>επιλογές).</a:t>
            </a:r>
            <a:endParaRPr sz="1200" dirty="0">
              <a:latin typeface="Calibri"/>
              <a:cs typeface="Calibri"/>
            </a:endParaRPr>
          </a:p>
          <a:p>
            <a:pPr marL="286385" marR="1661795" indent="-274320">
              <a:lnSpc>
                <a:spcPct val="83100"/>
              </a:lnSpc>
              <a:spcBef>
                <a:spcPts val="1240"/>
              </a:spcBef>
              <a:buClr>
                <a:srgbClr val="FFBA00"/>
              </a:buClr>
              <a:buSzPct val="130000"/>
              <a:buFont typeface="Courier New"/>
              <a:buChar char="o"/>
              <a:tabLst>
                <a:tab pos="286385" algn="l"/>
                <a:tab pos="287020" algn="l"/>
              </a:tabLst>
            </a:pPr>
            <a:r>
              <a:rPr sz="1200" spc="65" dirty="0">
                <a:latin typeface="Calibri"/>
                <a:cs typeface="Calibri"/>
              </a:rPr>
              <a:t>Εξαναγκάζει</a:t>
            </a:r>
            <a:r>
              <a:rPr sz="1200" spc="40" dirty="0">
                <a:latin typeface="Calibri"/>
                <a:cs typeface="Calibri"/>
              </a:rPr>
              <a:t> </a:t>
            </a:r>
            <a:r>
              <a:rPr sz="1200" spc="65" dirty="0">
                <a:latin typeface="Calibri"/>
                <a:cs typeface="Calibri"/>
              </a:rPr>
              <a:t>τον</a:t>
            </a:r>
            <a:r>
              <a:rPr sz="1200" spc="40" dirty="0">
                <a:latin typeface="Calibri"/>
                <a:cs typeface="Calibri"/>
              </a:rPr>
              <a:t> </a:t>
            </a:r>
            <a:r>
              <a:rPr sz="1200" spc="65" dirty="0">
                <a:latin typeface="Calibri"/>
                <a:cs typeface="Calibri"/>
              </a:rPr>
              <a:t>επιλύτη</a:t>
            </a:r>
            <a:r>
              <a:rPr sz="1200" spc="45" dirty="0">
                <a:latin typeface="Calibri"/>
                <a:cs typeface="Calibri"/>
              </a:rPr>
              <a:t> </a:t>
            </a:r>
            <a:r>
              <a:rPr sz="1200" spc="75" dirty="0">
                <a:latin typeface="Calibri"/>
                <a:cs typeface="Calibri"/>
              </a:rPr>
              <a:t>να</a:t>
            </a:r>
            <a:r>
              <a:rPr sz="1200" spc="40" dirty="0">
                <a:latin typeface="Calibri"/>
                <a:cs typeface="Calibri"/>
              </a:rPr>
              <a:t> </a:t>
            </a:r>
            <a:r>
              <a:rPr sz="1200" spc="60" dirty="0">
                <a:latin typeface="Calibri"/>
                <a:cs typeface="Calibri"/>
              </a:rPr>
              <a:t>στέλνει</a:t>
            </a:r>
            <a:r>
              <a:rPr sz="1200" spc="45" dirty="0">
                <a:latin typeface="Calibri"/>
                <a:cs typeface="Calibri"/>
              </a:rPr>
              <a:t> </a:t>
            </a:r>
            <a:r>
              <a:rPr sz="1200" spc="70" dirty="0">
                <a:latin typeface="Calibri"/>
                <a:cs typeface="Calibri"/>
              </a:rPr>
              <a:t>πολλά</a:t>
            </a:r>
            <a:r>
              <a:rPr sz="1200" spc="40" dirty="0">
                <a:latin typeface="Calibri"/>
                <a:cs typeface="Calibri"/>
              </a:rPr>
              <a:t> </a:t>
            </a:r>
            <a:r>
              <a:rPr sz="1200" spc="70" dirty="0">
                <a:latin typeface="Calibri"/>
                <a:cs typeface="Calibri"/>
              </a:rPr>
              <a:t>πανομοιότυπα</a:t>
            </a:r>
            <a:r>
              <a:rPr sz="1200" spc="50" dirty="0">
                <a:latin typeface="Calibri"/>
                <a:cs typeface="Calibri"/>
              </a:rPr>
              <a:t> </a:t>
            </a:r>
            <a:r>
              <a:rPr sz="1200" spc="70" dirty="0">
                <a:latin typeface="Calibri"/>
                <a:cs typeface="Calibri"/>
              </a:rPr>
              <a:t>ερωτήματα,</a:t>
            </a:r>
            <a:r>
              <a:rPr sz="1200" spc="40" dirty="0">
                <a:latin typeface="Calibri"/>
                <a:cs typeface="Calibri"/>
              </a:rPr>
              <a:t> </a:t>
            </a:r>
            <a:r>
              <a:rPr sz="1200" spc="70" dirty="0">
                <a:latin typeface="Calibri"/>
                <a:cs typeface="Calibri"/>
              </a:rPr>
              <a:t>με</a:t>
            </a:r>
            <a:r>
              <a:rPr sz="1200" spc="45" dirty="0">
                <a:latin typeface="Calibri"/>
                <a:cs typeface="Calibri"/>
              </a:rPr>
              <a:t> </a:t>
            </a:r>
            <a:r>
              <a:rPr sz="1200" spc="65" dirty="0">
                <a:latin typeface="Calibri"/>
                <a:cs typeface="Calibri"/>
              </a:rPr>
              <a:t>διαφορετικά</a:t>
            </a:r>
            <a:r>
              <a:rPr sz="1200" spc="40" dirty="0">
                <a:latin typeface="Calibri"/>
                <a:cs typeface="Calibri"/>
              </a:rPr>
              <a:t> </a:t>
            </a:r>
            <a:r>
              <a:rPr sz="1200" spc="60" dirty="0">
                <a:latin typeface="Calibri"/>
                <a:cs typeface="Calibri"/>
              </a:rPr>
              <a:t>IDS </a:t>
            </a:r>
            <a:r>
              <a:rPr sz="1200" spc="-210" dirty="0">
                <a:latin typeface="Calibri"/>
                <a:cs typeface="Calibri"/>
              </a:rPr>
              <a:t> </a:t>
            </a:r>
            <a:r>
              <a:rPr sz="1200" spc="55" dirty="0">
                <a:latin typeface="Calibri"/>
                <a:cs typeface="Calibri"/>
              </a:rPr>
              <a:t>(Intrusion</a:t>
            </a:r>
            <a:r>
              <a:rPr sz="1200" spc="25" dirty="0">
                <a:latin typeface="Calibri"/>
                <a:cs typeface="Calibri"/>
              </a:rPr>
              <a:t> </a:t>
            </a:r>
            <a:r>
              <a:rPr sz="1200" spc="60" dirty="0">
                <a:latin typeface="Calibri"/>
                <a:cs typeface="Calibri"/>
              </a:rPr>
              <a:t>Detection</a:t>
            </a:r>
            <a:r>
              <a:rPr sz="1200" spc="30" dirty="0">
                <a:latin typeface="Calibri"/>
                <a:cs typeface="Calibri"/>
              </a:rPr>
              <a:t> </a:t>
            </a:r>
            <a:r>
              <a:rPr sz="1200" spc="70" dirty="0">
                <a:latin typeface="Calibri"/>
                <a:cs typeface="Calibri"/>
              </a:rPr>
              <a:t>System</a:t>
            </a:r>
            <a:r>
              <a:rPr sz="1200" spc="35" dirty="0">
                <a:latin typeface="Calibri"/>
                <a:cs typeface="Calibri"/>
              </a:rPr>
              <a:t> </a:t>
            </a:r>
            <a:r>
              <a:rPr sz="1200" spc="45" dirty="0">
                <a:latin typeface="Calibri"/>
                <a:cs typeface="Calibri"/>
              </a:rPr>
              <a:t>-</a:t>
            </a:r>
            <a:r>
              <a:rPr sz="1200" spc="30" dirty="0">
                <a:latin typeface="Calibri"/>
                <a:cs typeface="Calibri"/>
              </a:rPr>
              <a:t> </a:t>
            </a:r>
            <a:r>
              <a:rPr sz="1200" spc="70" dirty="0">
                <a:latin typeface="Calibri"/>
                <a:cs typeface="Calibri"/>
              </a:rPr>
              <a:t>Σύστημα</a:t>
            </a:r>
            <a:r>
              <a:rPr sz="1200" spc="40" dirty="0">
                <a:latin typeface="Calibri"/>
                <a:cs typeface="Calibri"/>
              </a:rPr>
              <a:t> </a:t>
            </a:r>
            <a:r>
              <a:rPr sz="1200" spc="65" dirty="0">
                <a:latin typeface="Calibri"/>
                <a:cs typeface="Calibri"/>
              </a:rPr>
              <a:t>ανίχνευσης</a:t>
            </a:r>
            <a:r>
              <a:rPr sz="1200" spc="30" dirty="0">
                <a:latin typeface="Calibri"/>
                <a:cs typeface="Calibri"/>
              </a:rPr>
              <a:t> </a:t>
            </a:r>
            <a:r>
              <a:rPr sz="1200" spc="65" dirty="0">
                <a:latin typeface="Calibri"/>
                <a:cs typeface="Calibri"/>
              </a:rPr>
              <a:t>εισβολών)</a:t>
            </a:r>
            <a:r>
              <a:rPr sz="1200" spc="35" dirty="0">
                <a:latin typeface="Calibri"/>
                <a:cs typeface="Calibri"/>
              </a:rPr>
              <a:t> </a:t>
            </a:r>
            <a:r>
              <a:rPr sz="1200" spc="70" dirty="0">
                <a:latin typeface="Calibri"/>
                <a:cs typeface="Calibri"/>
              </a:rPr>
              <a:t>ταυτόχρονα</a:t>
            </a:r>
            <a:endParaRPr sz="1200" dirty="0">
              <a:latin typeface="Calibri"/>
              <a:cs typeface="Calibri"/>
            </a:endParaRPr>
          </a:p>
          <a:p>
            <a:pPr>
              <a:lnSpc>
                <a:spcPct val="100000"/>
              </a:lnSpc>
              <a:spcBef>
                <a:spcPts val="40"/>
              </a:spcBef>
              <a:buClr>
                <a:srgbClr val="FFBA00"/>
              </a:buClr>
              <a:buFont typeface="Courier New"/>
              <a:buChar char="o"/>
            </a:pPr>
            <a:endParaRPr sz="1200" dirty="0">
              <a:latin typeface="Calibri"/>
              <a:cs typeface="Calibri"/>
            </a:endParaRPr>
          </a:p>
          <a:p>
            <a:pPr marL="286385" indent="-273685">
              <a:lnSpc>
                <a:spcPct val="100000"/>
              </a:lnSpc>
              <a:buClr>
                <a:srgbClr val="FFBA00"/>
              </a:buClr>
              <a:buSzPct val="130000"/>
              <a:buFont typeface="Courier New"/>
              <a:buChar char="o"/>
              <a:tabLst>
                <a:tab pos="285750" algn="l"/>
                <a:tab pos="286385" algn="l"/>
              </a:tabLst>
            </a:pPr>
            <a:r>
              <a:rPr sz="1200" spc="95" dirty="0">
                <a:latin typeface="Calibri"/>
                <a:cs typeface="Calibri"/>
              </a:rPr>
              <a:t>Αυξήστε</a:t>
            </a:r>
            <a:r>
              <a:rPr sz="1200" spc="40" dirty="0">
                <a:latin typeface="Calibri"/>
                <a:cs typeface="Calibri"/>
              </a:rPr>
              <a:t> </a:t>
            </a:r>
            <a:r>
              <a:rPr sz="1200" spc="90" dirty="0">
                <a:latin typeface="Calibri"/>
                <a:cs typeface="Calibri"/>
              </a:rPr>
              <a:t>την</a:t>
            </a:r>
            <a:r>
              <a:rPr sz="1200" spc="40" dirty="0">
                <a:latin typeface="Calibri"/>
                <a:cs typeface="Calibri"/>
              </a:rPr>
              <a:t> </a:t>
            </a:r>
            <a:r>
              <a:rPr sz="1200" spc="90" dirty="0">
                <a:latin typeface="Calibri"/>
                <a:cs typeface="Calibri"/>
              </a:rPr>
              <a:t>πιθανότητα</a:t>
            </a:r>
            <a:r>
              <a:rPr sz="1200" spc="50" dirty="0">
                <a:latin typeface="Calibri"/>
                <a:cs typeface="Calibri"/>
              </a:rPr>
              <a:t> </a:t>
            </a:r>
            <a:r>
              <a:rPr sz="1200" spc="100" dirty="0">
                <a:latin typeface="Calibri"/>
                <a:cs typeface="Calibri"/>
              </a:rPr>
              <a:t>να</a:t>
            </a:r>
            <a:r>
              <a:rPr sz="1200" spc="40" dirty="0">
                <a:latin typeface="Calibri"/>
                <a:cs typeface="Calibri"/>
              </a:rPr>
              <a:t> </a:t>
            </a:r>
            <a:r>
              <a:rPr sz="1200" spc="70" dirty="0">
                <a:latin typeface="Calibri"/>
                <a:cs typeface="Calibri"/>
              </a:rPr>
              <a:t>παράγετε/κάνετε</a:t>
            </a:r>
            <a:r>
              <a:rPr sz="1200" spc="25" dirty="0">
                <a:latin typeface="Calibri"/>
                <a:cs typeface="Calibri"/>
              </a:rPr>
              <a:t> </a:t>
            </a:r>
            <a:r>
              <a:rPr sz="1200" spc="105" dirty="0">
                <a:latin typeface="Calibri"/>
                <a:cs typeface="Calibri"/>
              </a:rPr>
              <a:t>σωστά</a:t>
            </a:r>
            <a:endParaRPr sz="1200" dirty="0">
              <a:latin typeface="Calibri"/>
              <a:cs typeface="Calibri"/>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796290" y="668972"/>
            <a:ext cx="8543290" cy="940435"/>
          </a:xfrm>
          <a:prstGeom prst="rect">
            <a:avLst/>
          </a:prstGeom>
        </p:spPr>
        <p:txBody>
          <a:bodyPr vert="horz" wrap="square" lIns="0" tIns="35560" rIns="0" bIns="0" rtlCol="0">
            <a:spAutoFit/>
          </a:bodyPr>
          <a:lstStyle/>
          <a:p>
            <a:pPr marL="12700">
              <a:lnSpc>
                <a:spcPct val="100000"/>
              </a:lnSpc>
              <a:spcBef>
                <a:spcPts val="280"/>
              </a:spcBef>
            </a:pPr>
            <a:r>
              <a:rPr spc="135" dirty="0"/>
              <a:t>Επίθεση</a:t>
            </a:r>
            <a:r>
              <a:rPr spc="60" dirty="0"/>
              <a:t> </a:t>
            </a:r>
            <a:r>
              <a:rPr spc="130" dirty="0"/>
              <a:t>δηλητηρίασης</a:t>
            </a:r>
            <a:r>
              <a:rPr spc="65" dirty="0"/>
              <a:t> </a:t>
            </a:r>
            <a:r>
              <a:rPr spc="120" dirty="0"/>
              <a:t>της</a:t>
            </a:r>
            <a:r>
              <a:rPr spc="65" dirty="0"/>
              <a:t> </a:t>
            </a:r>
            <a:r>
              <a:rPr spc="135" dirty="0"/>
              <a:t>προσωρινής</a:t>
            </a:r>
            <a:r>
              <a:rPr spc="65" dirty="0"/>
              <a:t> </a:t>
            </a:r>
            <a:r>
              <a:rPr spc="135" dirty="0"/>
              <a:t>μνήμης</a:t>
            </a:r>
            <a:r>
              <a:rPr spc="55" dirty="0"/>
              <a:t> </a:t>
            </a:r>
            <a:r>
              <a:rPr spc="185" dirty="0"/>
              <a:t>DNS</a:t>
            </a:r>
          </a:p>
          <a:p>
            <a:pPr marL="147320">
              <a:lnSpc>
                <a:spcPct val="100000"/>
              </a:lnSpc>
              <a:spcBef>
                <a:spcPts val="185"/>
              </a:spcBef>
            </a:pPr>
            <a:r>
              <a:rPr i="1" spc="-5" dirty="0">
                <a:latin typeface="Times New Roman"/>
                <a:cs typeface="Times New Roman"/>
              </a:rPr>
              <a:t>Dan</a:t>
            </a:r>
            <a:r>
              <a:rPr i="1" spc="-30" dirty="0">
                <a:latin typeface="Times New Roman"/>
                <a:cs typeface="Times New Roman"/>
              </a:rPr>
              <a:t> </a:t>
            </a:r>
            <a:r>
              <a:rPr i="1" spc="-5" dirty="0">
                <a:latin typeface="Times New Roman"/>
                <a:cs typeface="Times New Roman"/>
              </a:rPr>
              <a:t>Kaminsky</a:t>
            </a:r>
            <a:r>
              <a:rPr i="1" spc="-30" dirty="0">
                <a:latin typeface="Times New Roman"/>
                <a:cs typeface="Times New Roman"/>
              </a:rPr>
              <a:t> </a:t>
            </a:r>
            <a:r>
              <a:rPr i="1" spc="-20" dirty="0">
                <a:latin typeface="Times New Roman"/>
                <a:cs typeface="Times New Roman"/>
              </a:rPr>
              <a:t>2008</a:t>
            </a:r>
          </a:p>
        </p:txBody>
      </p:sp>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24</a:t>
            </a:r>
            <a:endParaRPr sz="1100">
              <a:latin typeface="Arial"/>
              <a:cs typeface="Arial"/>
            </a:endParaRPr>
          </a:p>
        </p:txBody>
      </p:sp>
      <p:sp>
        <p:nvSpPr>
          <p:cNvPr id="4" name="object 4"/>
          <p:cNvSpPr txBox="1"/>
          <p:nvPr/>
        </p:nvSpPr>
        <p:spPr>
          <a:xfrm>
            <a:off x="783590" y="2054225"/>
            <a:ext cx="8555990" cy="2790379"/>
          </a:xfrm>
          <a:prstGeom prst="rect">
            <a:avLst/>
          </a:prstGeom>
        </p:spPr>
        <p:txBody>
          <a:bodyPr vert="horz" wrap="square" lIns="0" tIns="0" rIns="0" bIns="0" rtlCol="0">
            <a:spAutoFit/>
          </a:bodyPr>
          <a:lstStyle/>
          <a:p>
            <a:pPr marL="286385" indent="-273685">
              <a:lnSpc>
                <a:spcPts val="1480"/>
              </a:lnSpc>
              <a:buClr>
                <a:srgbClr val="FFBA00"/>
              </a:buClr>
              <a:buSzPct val="127272"/>
              <a:buFont typeface="Courier New"/>
              <a:buChar char="o"/>
              <a:tabLst>
                <a:tab pos="285750" algn="l"/>
                <a:tab pos="286385" algn="l"/>
              </a:tabLst>
            </a:pPr>
            <a:r>
              <a:rPr sz="1600" spc="85" dirty="0">
                <a:latin typeface="Calibri"/>
                <a:cs typeface="Calibri"/>
              </a:rPr>
              <a:t>Επιτιθέμενος</a:t>
            </a:r>
            <a:r>
              <a:rPr sz="1600" dirty="0">
                <a:latin typeface="Calibri"/>
                <a:cs typeface="Calibri"/>
              </a:rPr>
              <a:t> </a:t>
            </a:r>
            <a:r>
              <a:rPr sz="1600" spc="75" dirty="0">
                <a:latin typeface="Calibri"/>
                <a:cs typeface="Calibri"/>
              </a:rPr>
              <a:t>Kaminsky</a:t>
            </a:r>
            <a:endParaRPr sz="1600" dirty="0">
              <a:latin typeface="Calibri"/>
              <a:cs typeface="Calibri"/>
            </a:endParaRPr>
          </a:p>
          <a:p>
            <a:pPr marL="286385" indent="-273685">
              <a:lnSpc>
                <a:spcPct val="100000"/>
              </a:lnSpc>
              <a:spcBef>
                <a:spcPts val="940"/>
              </a:spcBef>
              <a:buClr>
                <a:srgbClr val="FFBA00"/>
              </a:buClr>
              <a:buSzPct val="127272"/>
              <a:buFont typeface="Courier New"/>
              <a:buChar char="o"/>
              <a:tabLst>
                <a:tab pos="285750" algn="l"/>
                <a:tab pos="286385" algn="l"/>
              </a:tabLst>
            </a:pPr>
            <a:r>
              <a:rPr sz="1600" spc="55" dirty="0">
                <a:latin typeface="Calibri"/>
                <a:cs typeface="Calibri"/>
              </a:rPr>
              <a:t>Μεγάλα</a:t>
            </a:r>
            <a:r>
              <a:rPr sz="1600" spc="25" dirty="0">
                <a:latin typeface="Calibri"/>
                <a:cs typeface="Calibri"/>
              </a:rPr>
              <a:t> </a:t>
            </a:r>
            <a:r>
              <a:rPr sz="1600" spc="50" dirty="0">
                <a:latin typeface="Calibri"/>
                <a:cs typeface="Calibri"/>
              </a:rPr>
              <a:t>νέα</a:t>
            </a:r>
            <a:r>
              <a:rPr sz="1600" spc="20" dirty="0">
                <a:latin typeface="Calibri"/>
                <a:cs typeface="Calibri"/>
              </a:rPr>
              <a:t> </a:t>
            </a:r>
            <a:r>
              <a:rPr sz="1600" spc="45" dirty="0">
                <a:latin typeface="Calibri"/>
                <a:cs typeface="Calibri"/>
              </a:rPr>
              <a:t>για</a:t>
            </a:r>
            <a:r>
              <a:rPr sz="1600" spc="30" dirty="0">
                <a:latin typeface="Calibri"/>
                <a:cs typeface="Calibri"/>
              </a:rPr>
              <a:t> </a:t>
            </a:r>
            <a:r>
              <a:rPr sz="1600" spc="45" dirty="0">
                <a:latin typeface="Calibri"/>
                <a:cs typeface="Calibri"/>
              </a:rPr>
              <a:t>την</a:t>
            </a:r>
            <a:r>
              <a:rPr sz="1600" spc="20" dirty="0">
                <a:latin typeface="Calibri"/>
                <a:cs typeface="Calibri"/>
              </a:rPr>
              <a:t> </a:t>
            </a:r>
            <a:r>
              <a:rPr sz="1600" spc="55" dirty="0">
                <a:latin typeface="Calibri"/>
                <a:cs typeface="Calibri"/>
              </a:rPr>
              <a:t>ασφάλεια</a:t>
            </a:r>
            <a:r>
              <a:rPr sz="1600" spc="25" dirty="0">
                <a:latin typeface="Calibri"/>
                <a:cs typeface="Calibri"/>
              </a:rPr>
              <a:t> </a:t>
            </a:r>
            <a:r>
              <a:rPr sz="1600" spc="45" dirty="0">
                <a:latin typeface="Calibri"/>
                <a:cs typeface="Calibri"/>
              </a:rPr>
              <a:t>το</a:t>
            </a:r>
            <a:r>
              <a:rPr sz="1600" spc="25" dirty="0">
                <a:latin typeface="Calibri"/>
                <a:cs typeface="Calibri"/>
              </a:rPr>
              <a:t> </a:t>
            </a:r>
            <a:r>
              <a:rPr sz="1600" spc="45" dirty="0">
                <a:latin typeface="Calibri"/>
                <a:cs typeface="Calibri"/>
              </a:rPr>
              <a:t>καλοκαίρι</a:t>
            </a:r>
            <a:r>
              <a:rPr sz="1600" spc="25" dirty="0">
                <a:latin typeface="Calibri"/>
                <a:cs typeface="Calibri"/>
              </a:rPr>
              <a:t> </a:t>
            </a:r>
            <a:r>
              <a:rPr sz="1600" spc="50" dirty="0">
                <a:latin typeface="Calibri"/>
                <a:cs typeface="Calibri"/>
              </a:rPr>
              <a:t>του</a:t>
            </a:r>
            <a:r>
              <a:rPr sz="1600" dirty="0">
                <a:latin typeface="Calibri"/>
                <a:cs typeface="Calibri"/>
              </a:rPr>
              <a:t> </a:t>
            </a:r>
            <a:r>
              <a:rPr sz="1600" spc="35" dirty="0">
                <a:latin typeface="Calibri"/>
                <a:cs typeface="Calibri"/>
              </a:rPr>
              <a:t>2008</a:t>
            </a:r>
            <a:endParaRPr sz="1600" dirty="0">
              <a:latin typeface="Calibri"/>
              <a:cs typeface="Calibri"/>
            </a:endParaRPr>
          </a:p>
          <a:p>
            <a:pPr marL="286385" indent="-273685">
              <a:lnSpc>
                <a:spcPct val="100000"/>
              </a:lnSpc>
              <a:spcBef>
                <a:spcPts val="940"/>
              </a:spcBef>
              <a:buClr>
                <a:srgbClr val="FFBA00"/>
              </a:buClr>
              <a:buSzPct val="127272"/>
              <a:buFont typeface="Courier New"/>
              <a:buChar char="o"/>
              <a:tabLst>
                <a:tab pos="285750" algn="l"/>
                <a:tab pos="286385" algn="l"/>
              </a:tabLst>
            </a:pPr>
            <a:r>
              <a:rPr sz="1600" spc="100" dirty="0">
                <a:latin typeface="Calibri"/>
                <a:cs typeface="Calibri"/>
              </a:rPr>
              <a:t>Οι</a:t>
            </a:r>
            <a:r>
              <a:rPr sz="1600" spc="50" dirty="0">
                <a:latin typeface="Calibri"/>
                <a:cs typeface="Calibri"/>
              </a:rPr>
              <a:t> </a:t>
            </a:r>
            <a:r>
              <a:rPr sz="1600" spc="100" dirty="0">
                <a:latin typeface="Calibri"/>
                <a:cs typeface="Calibri"/>
              </a:rPr>
              <a:t>εξυπηρετητές</a:t>
            </a:r>
            <a:r>
              <a:rPr sz="1600" spc="45" dirty="0">
                <a:latin typeface="Calibri"/>
                <a:cs typeface="Calibri"/>
              </a:rPr>
              <a:t> </a:t>
            </a:r>
            <a:r>
              <a:rPr sz="1600" spc="125" dirty="0">
                <a:latin typeface="Calibri"/>
                <a:cs typeface="Calibri"/>
              </a:rPr>
              <a:t>DNS</a:t>
            </a:r>
            <a:r>
              <a:rPr sz="1600" spc="45" dirty="0">
                <a:latin typeface="Calibri"/>
                <a:cs typeface="Calibri"/>
              </a:rPr>
              <a:t> </a:t>
            </a:r>
            <a:r>
              <a:rPr sz="1600" spc="110" dirty="0">
                <a:latin typeface="Calibri"/>
                <a:cs typeface="Calibri"/>
              </a:rPr>
              <a:t>ενημερώθηκαν</a:t>
            </a:r>
            <a:r>
              <a:rPr sz="1600" spc="45" dirty="0">
                <a:latin typeface="Calibri"/>
                <a:cs typeface="Calibri"/>
              </a:rPr>
              <a:t> </a:t>
            </a:r>
            <a:r>
              <a:rPr sz="1600" spc="105" dirty="0">
                <a:latin typeface="Calibri"/>
                <a:cs typeface="Calibri"/>
              </a:rPr>
              <a:t>γρήγορα</a:t>
            </a:r>
            <a:r>
              <a:rPr sz="1600" spc="45" dirty="0">
                <a:latin typeface="Calibri"/>
                <a:cs typeface="Calibri"/>
              </a:rPr>
              <a:t> </a:t>
            </a:r>
            <a:r>
              <a:rPr sz="1600" spc="90" dirty="0">
                <a:latin typeface="Calibri"/>
                <a:cs typeface="Calibri"/>
              </a:rPr>
              <a:t>για</a:t>
            </a:r>
            <a:r>
              <a:rPr sz="1600" spc="55" dirty="0">
                <a:latin typeface="Calibri"/>
                <a:cs typeface="Calibri"/>
              </a:rPr>
              <a:t> </a:t>
            </a:r>
            <a:r>
              <a:rPr sz="1600" spc="100" dirty="0">
                <a:latin typeface="Calibri"/>
                <a:cs typeface="Calibri"/>
              </a:rPr>
              <a:t>την</a:t>
            </a:r>
            <a:r>
              <a:rPr sz="1600" spc="50" dirty="0">
                <a:latin typeface="Calibri"/>
                <a:cs typeface="Calibri"/>
              </a:rPr>
              <a:t> </a:t>
            </a:r>
            <a:r>
              <a:rPr sz="1600" spc="114" dirty="0">
                <a:latin typeface="Calibri"/>
                <a:cs typeface="Calibri"/>
              </a:rPr>
              <a:t>άμυνα</a:t>
            </a:r>
            <a:r>
              <a:rPr sz="1600" spc="50" dirty="0">
                <a:latin typeface="Calibri"/>
                <a:cs typeface="Calibri"/>
              </a:rPr>
              <a:t> </a:t>
            </a:r>
            <a:r>
              <a:rPr sz="1600" spc="105" dirty="0">
                <a:latin typeface="Calibri"/>
                <a:cs typeface="Calibri"/>
              </a:rPr>
              <a:t>κατά</a:t>
            </a:r>
            <a:r>
              <a:rPr sz="1600" spc="55" dirty="0">
                <a:latin typeface="Calibri"/>
                <a:cs typeface="Calibri"/>
              </a:rPr>
              <a:t> </a:t>
            </a:r>
            <a:r>
              <a:rPr sz="1600" spc="105" dirty="0">
                <a:latin typeface="Calibri"/>
                <a:cs typeface="Calibri"/>
              </a:rPr>
              <a:t>αυτής</a:t>
            </a:r>
            <a:r>
              <a:rPr sz="1600" spc="55" dirty="0">
                <a:latin typeface="Calibri"/>
                <a:cs typeface="Calibri"/>
              </a:rPr>
              <a:t> </a:t>
            </a:r>
            <a:r>
              <a:rPr sz="1600" spc="90" dirty="0">
                <a:latin typeface="Calibri"/>
                <a:cs typeface="Calibri"/>
              </a:rPr>
              <a:t>της</a:t>
            </a:r>
            <a:r>
              <a:rPr sz="1600" spc="25" dirty="0">
                <a:latin typeface="Calibri"/>
                <a:cs typeface="Calibri"/>
              </a:rPr>
              <a:t> </a:t>
            </a:r>
            <a:r>
              <a:rPr sz="1600" spc="90" dirty="0">
                <a:latin typeface="Calibri"/>
                <a:cs typeface="Calibri"/>
              </a:rPr>
              <a:t>επίθεσης</a:t>
            </a:r>
            <a:endParaRPr sz="1600" dirty="0">
              <a:latin typeface="Calibri"/>
              <a:cs typeface="Calibri"/>
            </a:endParaRPr>
          </a:p>
          <a:p>
            <a:pPr marL="286385" indent="-273685">
              <a:lnSpc>
                <a:spcPct val="100000"/>
              </a:lnSpc>
              <a:spcBef>
                <a:spcPts val="940"/>
              </a:spcBef>
              <a:buClr>
                <a:srgbClr val="FFBA00"/>
              </a:buClr>
              <a:buSzPct val="127272"/>
              <a:buFont typeface="Courier New"/>
              <a:buChar char="o"/>
              <a:tabLst>
                <a:tab pos="285750" algn="l"/>
                <a:tab pos="286385" algn="l"/>
              </a:tabLst>
            </a:pPr>
            <a:r>
              <a:rPr sz="1600" spc="95" dirty="0">
                <a:latin typeface="Calibri"/>
                <a:cs typeface="Calibri"/>
              </a:rPr>
              <a:t>Εξελιγμένη</a:t>
            </a:r>
            <a:r>
              <a:rPr sz="1600" spc="10" dirty="0">
                <a:latin typeface="Calibri"/>
                <a:cs typeface="Calibri"/>
              </a:rPr>
              <a:t> </a:t>
            </a:r>
            <a:r>
              <a:rPr sz="1600" spc="95" dirty="0">
                <a:latin typeface="Calibri"/>
                <a:cs typeface="Calibri"/>
              </a:rPr>
              <a:t>επίθεση</a:t>
            </a:r>
            <a:endParaRPr sz="1600" dirty="0">
              <a:latin typeface="Calibri"/>
              <a:cs typeface="Calibri"/>
            </a:endParaRPr>
          </a:p>
          <a:p>
            <a:pPr marL="286385" marR="725805" indent="-274320">
              <a:lnSpc>
                <a:spcPct val="83500"/>
              </a:lnSpc>
              <a:spcBef>
                <a:spcPts val="1230"/>
              </a:spcBef>
              <a:buClr>
                <a:srgbClr val="FFBA00"/>
              </a:buClr>
              <a:buSzPct val="127272"/>
              <a:buFont typeface="Courier New"/>
              <a:buChar char="o"/>
              <a:tabLst>
                <a:tab pos="286385" algn="l"/>
                <a:tab pos="287020" algn="l"/>
              </a:tabLst>
            </a:pPr>
            <a:r>
              <a:rPr sz="1600" spc="100" dirty="0">
                <a:latin typeface="Calibri"/>
                <a:cs typeface="Calibri"/>
              </a:rPr>
              <a:t>Σε</a:t>
            </a:r>
            <a:r>
              <a:rPr sz="1600" spc="45" dirty="0">
                <a:latin typeface="Calibri"/>
                <a:cs typeface="Calibri"/>
              </a:rPr>
              <a:t> </a:t>
            </a:r>
            <a:r>
              <a:rPr sz="1600" spc="80" dirty="0">
                <a:latin typeface="Calibri"/>
                <a:cs typeface="Calibri"/>
              </a:rPr>
              <a:t>προηγούμενες</a:t>
            </a:r>
            <a:r>
              <a:rPr sz="1600" spc="30" dirty="0">
                <a:latin typeface="Calibri"/>
                <a:cs typeface="Calibri"/>
              </a:rPr>
              <a:t> </a:t>
            </a:r>
            <a:r>
              <a:rPr sz="1600" spc="90" dirty="0">
                <a:latin typeface="Calibri"/>
                <a:cs typeface="Calibri"/>
              </a:rPr>
              <a:t>επιθέσεις,</a:t>
            </a:r>
            <a:r>
              <a:rPr sz="1600" spc="45" dirty="0">
                <a:latin typeface="Calibri"/>
                <a:cs typeface="Calibri"/>
              </a:rPr>
              <a:t> </a:t>
            </a:r>
            <a:r>
              <a:rPr sz="1600" spc="100" dirty="0">
                <a:latin typeface="Calibri"/>
                <a:cs typeface="Calibri"/>
              </a:rPr>
              <a:t>όταν</a:t>
            </a:r>
            <a:r>
              <a:rPr sz="1600" spc="45" dirty="0">
                <a:latin typeface="Calibri"/>
                <a:cs typeface="Calibri"/>
              </a:rPr>
              <a:t> </a:t>
            </a:r>
            <a:r>
              <a:rPr sz="1600" spc="114" dirty="0">
                <a:latin typeface="Calibri"/>
                <a:cs typeface="Calibri"/>
              </a:rPr>
              <a:t>ο</a:t>
            </a:r>
            <a:r>
              <a:rPr sz="1600" spc="45" dirty="0">
                <a:latin typeface="Calibri"/>
                <a:cs typeface="Calibri"/>
              </a:rPr>
              <a:t> </a:t>
            </a:r>
            <a:r>
              <a:rPr sz="1600" spc="95" dirty="0">
                <a:latin typeface="Calibri"/>
                <a:cs typeface="Calibri"/>
              </a:rPr>
              <a:t>επιτιθέμενος</a:t>
            </a:r>
            <a:r>
              <a:rPr sz="1600" spc="40" dirty="0">
                <a:latin typeface="Calibri"/>
                <a:cs typeface="Calibri"/>
              </a:rPr>
              <a:t> </a:t>
            </a:r>
            <a:r>
              <a:rPr sz="1600" spc="95" dirty="0">
                <a:latin typeface="Calibri"/>
                <a:cs typeface="Calibri"/>
              </a:rPr>
              <a:t>τον</a:t>
            </a:r>
            <a:r>
              <a:rPr sz="1600" spc="45" dirty="0">
                <a:latin typeface="Calibri"/>
                <a:cs typeface="Calibri"/>
              </a:rPr>
              <a:t> </a:t>
            </a:r>
            <a:r>
              <a:rPr sz="1600" spc="114" dirty="0">
                <a:latin typeface="Calibri"/>
                <a:cs typeface="Calibri"/>
              </a:rPr>
              <a:t>αγώναη</a:t>
            </a:r>
            <a:r>
              <a:rPr sz="1600" spc="45" dirty="0">
                <a:latin typeface="Calibri"/>
                <a:cs typeface="Calibri"/>
              </a:rPr>
              <a:t> </a:t>
            </a:r>
            <a:r>
              <a:rPr sz="1600" spc="110" dirty="0">
                <a:latin typeface="Calibri"/>
                <a:cs typeface="Calibri"/>
              </a:rPr>
              <a:t>καταγραφή</a:t>
            </a:r>
            <a:r>
              <a:rPr sz="1600" spc="50" dirty="0">
                <a:latin typeface="Calibri"/>
                <a:cs typeface="Calibri"/>
              </a:rPr>
              <a:t> </a:t>
            </a:r>
            <a:r>
              <a:rPr sz="1600" spc="105" dirty="0">
                <a:latin typeface="Calibri"/>
                <a:cs typeface="Calibri"/>
              </a:rPr>
              <a:t>με </a:t>
            </a:r>
            <a:r>
              <a:rPr sz="1600" spc="-235" dirty="0">
                <a:latin typeface="Calibri"/>
                <a:cs typeface="Calibri"/>
              </a:rPr>
              <a:t> </a:t>
            </a:r>
            <a:r>
              <a:rPr sz="1600" spc="100" dirty="0">
                <a:latin typeface="Calibri"/>
                <a:cs typeface="Calibri"/>
              </a:rPr>
              <a:t>TTL</a:t>
            </a:r>
            <a:endParaRPr sz="1600" dirty="0">
              <a:latin typeface="Calibri"/>
              <a:cs typeface="Calibri"/>
            </a:endParaRPr>
          </a:p>
          <a:p>
            <a:pPr>
              <a:lnSpc>
                <a:spcPct val="100000"/>
              </a:lnSpc>
              <a:spcBef>
                <a:spcPts val="5"/>
              </a:spcBef>
              <a:buClr>
                <a:srgbClr val="FFBA00"/>
              </a:buClr>
              <a:buFont typeface="Courier New"/>
              <a:buChar char="o"/>
            </a:pPr>
            <a:endParaRPr sz="1600" dirty="0">
              <a:latin typeface="Calibri"/>
              <a:cs typeface="Calibri"/>
            </a:endParaRPr>
          </a:p>
          <a:p>
            <a:pPr marL="286385" marR="1424305" indent="-274320">
              <a:lnSpc>
                <a:spcPct val="83500"/>
              </a:lnSpc>
              <a:spcBef>
                <a:spcPts val="5"/>
              </a:spcBef>
              <a:buClr>
                <a:srgbClr val="FFBA00"/>
              </a:buClr>
              <a:buSzPct val="127272"/>
              <a:buFont typeface="Courier New"/>
              <a:buChar char="o"/>
              <a:tabLst>
                <a:tab pos="286385" algn="l"/>
                <a:tab pos="287020" algn="l"/>
              </a:tabLst>
            </a:pPr>
            <a:r>
              <a:rPr sz="1600" spc="100" dirty="0">
                <a:latin typeface="Calibri"/>
                <a:cs typeface="Calibri"/>
              </a:rPr>
              <a:t>Πριν</a:t>
            </a:r>
            <a:r>
              <a:rPr sz="1600" spc="50" dirty="0">
                <a:latin typeface="Calibri"/>
                <a:cs typeface="Calibri"/>
              </a:rPr>
              <a:t> </a:t>
            </a:r>
            <a:r>
              <a:rPr sz="1600" spc="90" dirty="0">
                <a:latin typeface="Calibri"/>
                <a:cs typeface="Calibri"/>
              </a:rPr>
              <a:t>λήξει</a:t>
            </a:r>
            <a:r>
              <a:rPr sz="1600" spc="50" dirty="0">
                <a:latin typeface="Calibri"/>
                <a:cs typeface="Calibri"/>
              </a:rPr>
              <a:t> </a:t>
            </a:r>
            <a:r>
              <a:rPr sz="1600" spc="95" dirty="0">
                <a:latin typeface="Calibri"/>
                <a:cs typeface="Calibri"/>
              </a:rPr>
              <a:t>το</a:t>
            </a:r>
            <a:r>
              <a:rPr sz="1600" spc="50" dirty="0">
                <a:latin typeface="Calibri"/>
                <a:cs typeface="Calibri"/>
              </a:rPr>
              <a:t> </a:t>
            </a:r>
            <a:r>
              <a:rPr sz="1600" spc="85" dirty="0">
                <a:latin typeface="Calibri"/>
                <a:cs typeface="Calibri"/>
              </a:rPr>
              <a:t>TTL,</a:t>
            </a:r>
            <a:r>
              <a:rPr sz="1600" spc="55" dirty="0">
                <a:latin typeface="Calibri"/>
                <a:cs typeface="Calibri"/>
              </a:rPr>
              <a:t> </a:t>
            </a:r>
            <a:r>
              <a:rPr sz="1600" spc="100" dirty="0">
                <a:latin typeface="Calibri"/>
                <a:cs typeface="Calibri"/>
              </a:rPr>
              <a:t>δεν</a:t>
            </a:r>
            <a:r>
              <a:rPr sz="1600" spc="45" dirty="0">
                <a:latin typeface="Calibri"/>
                <a:cs typeface="Calibri"/>
              </a:rPr>
              <a:t> </a:t>
            </a:r>
            <a:r>
              <a:rPr sz="1600" spc="100" dirty="0">
                <a:latin typeface="Calibri"/>
                <a:cs typeface="Calibri"/>
              </a:rPr>
              <a:t>μπορεί</a:t>
            </a:r>
            <a:r>
              <a:rPr sz="1600" spc="50" dirty="0">
                <a:latin typeface="Calibri"/>
                <a:cs typeface="Calibri"/>
              </a:rPr>
              <a:t> </a:t>
            </a:r>
            <a:r>
              <a:rPr sz="1600" spc="110" dirty="0">
                <a:latin typeface="Calibri"/>
                <a:cs typeface="Calibri"/>
              </a:rPr>
              <a:t>να</a:t>
            </a:r>
            <a:r>
              <a:rPr sz="1600" spc="55" dirty="0">
                <a:latin typeface="Calibri"/>
                <a:cs typeface="Calibri"/>
              </a:rPr>
              <a:t> </a:t>
            </a:r>
            <a:r>
              <a:rPr sz="1600" spc="100" dirty="0">
                <a:latin typeface="Calibri"/>
                <a:cs typeface="Calibri"/>
              </a:rPr>
              <a:t>πραγματοποιηθεί</a:t>
            </a:r>
            <a:r>
              <a:rPr sz="1600" spc="55" dirty="0">
                <a:latin typeface="Calibri"/>
                <a:cs typeface="Calibri"/>
              </a:rPr>
              <a:t> </a:t>
            </a:r>
            <a:r>
              <a:rPr sz="1600" spc="105" dirty="0">
                <a:latin typeface="Calibri"/>
                <a:cs typeface="Calibri"/>
              </a:rPr>
              <a:t>νέα</a:t>
            </a:r>
            <a:r>
              <a:rPr sz="1600" spc="50" dirty="0">
                <a:latin typeface="Calibri"/>
                <a:cs typeface="Calibri"/>
              </a:rPr>
              <a:t> </a:t>
            </a:r>
            <a:r>
              <a:rPr sz="1600" spc="110" dirty="0">
                <a:latin typeface="Calibri"/>
                <a:cs typeface="Calibri"/>
              </a:rPr>
              <a:t>υπόσταση </a:t>
            </a:r>
            <a:r>
              <a:rPr sz="1600" spc="-235" dirty="0">
                <a:latin typeface="Calibri"/>
                <a:cs typeface="Calibri"/>
              </a:rPr>
              <a:t> </a:t>
            </a:r>
            <a:r>
              <a:rPr sz="1600" spc="95" dirty="0">
                <a:latin typeface="Calibri"/>
                <a:cs typeface="Calibri"/>
              </a:rPr>
              <a:t>επιτιθέμενου</a:t>
            </a:r>
            <a:endParaRPr sz="1600" dirty="0">
              <a:latin typeface="Calibri"/>
              <a:cs typeface="Calibri"/>
            </a:endParaRPr>
          </a:p>
          <a:p>
            <a:pPr>
              <a:lnSpc>
                <a:spcPct val="100000"/>
              </a:lnSpc>
              <a:spcBef>
                <a:spcPts val="15"/>
              </a:spcBef>
              <a:buClr>
                <a:srgbClr val="FFBA00"/>
              </a:buClr>
              <a:buFont typeface="Courier New"/>
              <a:buChar char="o"/>
            </a:pPr>
            <a:endParaRPr sz="1600" dirty="0">
              <a:latin typeface="Calibri"/>
              <a:cs typeface="Calibri"/>
            </a:endParaRPr>
          </a:p>
          <a:p>
            <a:pPr marL="286385" indent="-273685">
              <a:lnSpc>
                <a:spcPct val="100000"/>
              </a:lnSpc>
              <a:spcBef>
                <a:spcPts val="5"/>
              </a:spcBef>
              <a:buClr>
                <a:srgbClr val="FFBA00"/>
              </a:buClr>
              <a:buSzPct val="127272"/>
              <a:buFont typeface="Courier New"/>
              <a:buChar char="o"/>
              <a:tabLst>
                <a:tab pos="285750" algn="l"/>
                <a:tab pos="286385" algn="l"/>
              </a:tabLst>
            </a:pPr>
            <a:r>
              <a:rPr sz="1600" spc="70" dirty="0">
                <a:latin typeface="Calibri"/>
                <a:cs typeface="Calibri"/>
              </a:rPr>
              <a:t>Poisoning</a:t>
            </a:r>
            <a:r>
              <a:rPr sz="1600" spc="30" dirty="0">
                <a:latin typeface="Calibri"/>
                <a:cs typeface="Calibri"/>
              </a:rPr>
              <a:t> </a:t>
            </a:r>
            <a:r>
              <a:rPr sz="1600" spc="75" dirty="0">
                <a:latin typeface="Calibri"/>
                <a:cs typeface="Calibri"/>
              </a:rPr>
              <a:t>διεύθυνση</a:t>
            </a:r>
            <a:r>
              <a:rPr sz="1600" spc="30" dirty="0">
                <a:latin typeface="Calibri"/>
                <a:cs typeface="Calibri"/>
              </a:rPr>
              <a:t> </a:t>
            </a:r>
            <a:r>
              <a:rPr sz="1600" spc="70" dirty="0">
                <a:latin typeface="Calibri"/>
                <a:cs typeface="Calibri"/>
              </a:rPr>
              <a:t>για</a:t>
            </a:r>
            <a:r>
              <a:rPr sz="1600" spc="35" dirty="0">
                <a:latin typeface="Calibri"/>
                <a:cs typeface="Calibri"/>
              </a:rPr>
              <a:t> </a:t>
            </a:r>
            <a:r>
              <a:rPr sz="1600" spc="75" dirty="0">
                <a:latin typeface="Calibri"/>
                <a:cs typeface="Calibri"/>
              </a:rPr>
              <a:t>google.com</a:t>
            </a:r>
            <a:r>
              <a:rPr sz="1600" spc="35" dirty="0">
                <a:latin typeface="Calibri"/>
                <a:cs typeface="Calibri"/>
              </a:rPr>
              <a:t> </a:t>
            </a:r>
            <a:r>
              <a:rPr sz="1600" spc="80" dirty="0">
                <a:latin typeface="Calibri"/>
                <a:cs typeface="Calibri"/>
              </a:rPr>
              <a:t>σε</a:t>
            </a:r>
            <a:r>
              <a:rPr sz="1600" spc="35" dirty="0">
                <a:latin typeface="Calibri"/>
                <a:cs typeface="Calibri"/>
              </a:rPr>
              <a:t> </a:t>
            </a:r>
            <a:r>
              <a:rPr sz="1600" spc="75" dirty="0">
                <a:latin typeface="Calibri"/>
                <a:cs typeface="Calibri"/>
              </a:rPr>
              <a:t>έναν</a:t>
            </a:r>
            <a:r>
              <a:rPr sz="1600" spc="30" dirty="0">
                <a:latin typeface="Calibri"/>
                <a:cs typeface="Calibri"/>
              </a:rPr>
              <a:t> </a:t>
            </a:r>
            <a:r>
              <a:rPr sz="1600" spc="75" dirty="0">
                <a:latin typeface="Calibri"/>
                <a:cs typeface="Calibri"/>
              </a:rPr>
              <a:t>εξυπηρετητή</a:t>
            </a:r>
            <a:r>
              <a:rPr sz="1600" spc="30" dirty="0">
                <a:latin typeface="Calibri"/>
                <a:cs typeface="Calibri"/>
              </a:rPr>
              <a:t> </a:t>
            </a:r>
            <a:r>
              <a:rPr sz="1600" spc="90" dirty="0">
                <a:latin typeface="Calibri"/>
                <a:cs typeface="Calibri"/>
              </a:rPr>
              <a:t>DNS</a:t>
            </a:r>
            <a:r>
              <a:rPr sz="1600" spc="35" dirty="0">
                <a:latin typeface="Calibri"/>
                <a:cs typeface="Calibri"/>
              </a:rPr>
              <a:t> </a:t>
            </a:r>
            <a:r>
              <a:rPr sz="1600" spc="75" dirty="0">
                <a:latin typeface="Calibri"/>
                <a:cs typeface="Calibri"/>
              </a:rPr>
              <a:t>δεν</a:t>
            </a:r>
            <a:r>
              <a:rPr sz="1600" spc="30" dirty="0">
                <a:latin typeface="Calibri"/>
                <a:cs typeface="Calibri"/>
              </a:rPr>
              <a:t> </a:t>
            </a:r>
            <a:r>
              <a:rPr sz="1600" spc="80" dirty="0">
                <a:latin typeface="Calibri"/>
                <a:cs typeface="Calibri"/>
              </a:rPr>
              <a:t>εύκολο</a:t>
            </a:r>
            <a:endParaRPr sz="16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29257" y="5954395"/>
            <a:ext cx="1530032" cy="612140"/>
          </a:xfrm>
          <a:prstGeom prst="rect">
            <a:avLst/>
          </a:prstGeom>
        </p:spPr>
      </p:pic>
      <p:sp>
        <p:nvSpPr>
          <p:cNvPr id="3" name="object 3"/>
          <p:cNvSpPr txBox="1">
            <a:spLocks noGrp="1"/>
          </p:cNvSpPr>
          <p:nvPr>
            <p:ph type="title"/>
          </p:nvPr>
        </p:nvSpPr>
        <p:spPr>
          <a:xfrm>
            <a:off x="875030" y="1225550"/>
            <a:ext cx="4959350" cy="459740"/>
          </a:xfrm>
          <a:prstGeom prst="rect">
            <a:avLst/>
          </a:prstGeom>
        </p:spPr>
        <p:txBody>
          <a:bodyPr vert="horz" wrap="square" lIns="0" tIns="12700" rIns="0" bIns="0" rtlCol="0">
            <a:spAutoFit/>
          </a:bodyPr>
          <a:lstStyle/>
          <a:p>
            <a:pPr marL="12700">
              <a:lnSpc>
                <a:spcPct val="100000"/>
              </a:lnSpc>
              <a:spcBef>
                <a:spcPts val="100"/>
              </a:spcBef>
            </a:pPr>
            <a:r>
              <a:rPr spc="135" dirty="0"/>
              <a:t>Ψηφιακές</a:t>
            </a:r>
            <a:r>
              <a:rPr spc="45" dirty="0"/>
              <a:t> </a:t>
            </a:r>
            <a:r>
              <a:rPr spc="135" dirty="0"/>
              <a:t>υπογραφές</a:t>
            </a:r>
            <a:r>
              <a:rPr spc="55" dirty="0"/>
              <a:t> </a:t>
            </a:r>
            <a:r>
              <a:rPr spc="120" dirty="0"/>
              <a:t>και</a:t>
            </a:r>
            <a:r>
              <a:rPr spc="50" dirty="0"/>
              <a:t> </a:t>
            </a:r>
            <a:r>
              <a:rPr spc="130" dirty="0"/>
              <a:t>Hash</a:t>
            </a:r>
          </a:p>
        </p:txBody>
      </p:sp>
      <p:sp>
        <p:nvSpPr>
          <p:cNvPr id="4" name="object 4"/>
          <p:cNvSpPr txBox="1"/>
          <p:nvPr/>
        </p:nvSpPr>
        <p:spPr>
          <a:xfrm>
            <a:off x="783590" y="2180590"/>
            <a:ext cx="5520690" cy="1135380"/>
          </a:xfrm>
          <a:prstGeom prst="rect">
            <a:avLst/>
          </a:prstGeom>
        </p:spPr>
        <p:txBody>
          <a:bodyPr vert="horz" wrap="square" lIns="0" tIns="0" rIns="0" bIns="0" rtlCol="0">
            <a:spAutoFit/>
          </a:bodyPr>
          <a:lstStyle/>
          <a:p>
            <a:pPr marL="287020" indent="-274320">
              <a:lnSpc>
                <a:spcPts val="1435"/>
              </a:lnSpc>
              <a:buClr>
                <a:srgbClr val="FFBA00"/>
              </a:buClr>
              <a:buSzPct val="127272"/>
              <a:buFont typeface="Courier New"/>
              <a:buChar char="o"/>
              <a:tabLst>
                <a:tab pos="286385" algn="l"/>
                <a:tab pos="287020" algn="l"/>
              </a:tabLst>
            </a:pPr>
            <a:r>
              <a:rPr sz="1100" spc="85" dirty="0">
                <a:latin typeface="Calibri"/>
                <a:cs typeface="Calibri"/>
              </a:rPr>
              <a:t>Πολύ</a:t>
            </a:r>
            <a:r>
              <a:rPr sz="1100" spc="40" dirty="0">
                <a:latin typeface="Calibri"/>
                <a:cs typeface="Calibri"/>
              </a:rPr>
              <a:t> </a:t>
            </a:r>
            <a:r>
              <a:rPr sz="1100" spc="80" dirty="0">
                <a:latin typeface="Calibri"/>
                <a:cs typeface="Calibri"/>
              </a:rPr>
              <a:t>συχνά</a:t>
            </a:r>
            <a:r>
              <a:rPr sz="1100" spc="45" dirty="0">
                <a:latin typeface="Calibri"/>
                <a:cs typeface="Calibri"/>
              </a:rPr>
              <a:t> </a:t>
            </a:r>
            <a:r>
              <a:rPr sz="1100" spc="60" dirty="0">
                <a:latin typeface="Calibri"/>
                <a:cs typeface="Calibri"/>
              </a:rPr>
              <a:t>οι</a:t>
            </a:r>
            <a:r>
              <a:rPr sz="1100" spc="45" dirty="0">
                <a:latin typeface="Calibri"/>
                <a:cs typeface="Calibri"/>
              </a:rPr>
              <a:t> </a:t>
            </a:r>
            <a:r>
              <a:rPr sz="1100" spc="80" dirty="0">
                <a:latin typeface="Calibri"/>
                <a:cs typeface="Calibri"/>
              </a:rPr>
              <a:t>ψηφιακές</a:t>
            </a:r>
            <a:r>
              <a:rPr sz="1100" spc="45" dirty="0">
                <a:latin typeface="Calibri"/>
                <a:cs typeface="Calibri"/>
              </a:rPr>
              <a:t> </a:t>
            </a:r>
            <a:r>
              <a:rPr sz="1100" spc="80" dirty="0">
                <a:latin typeface="Calibri"/>
                <a:cs typeface="Calibri"/>
              </a:rPr>
              <a:t>υπογραφές</a:t>
            </a:r>
            <a:r>
              <a:rPr sz="1100" spc="40" dirty="0">
                <a:latin typeface="Calibri"/>
                <a:cs typeface="Calibri"/>
              </a:rPr>
              <a:t> </a:t>
            </a:r>
            <a:r>
              <a:rPr sz="1100" spc="70" dirty="0">
                <a:latin typeface="Calibri"/>
                <a:cs typeface="Calibri"/>
              </a:rPr>
              <a:t>χρησιμοποιούνται</a:t>
            </a:r>
            <a:r>
              <a:rPr sz="1100" spc="45" dirty="0">
                <a:latin typeface="Calibri"/>
                <a:cs typeface="Calibri"/>
              </a:rPr>
              <a:t> </a:t>
            </a:r>
            <a:r>
              <a:rPr sz="1100" spc="80" dirty="0">
                <a:latin typeface="Calibri"/>
                <a:cs typeface="Calibri"/>
              </a:rPr>
              <a:t>με</a:t>
            </a:r>
            <a:r>
              <a:rPr sz="1100" spc="40" dirty="0">
                <a:latin typeface="Calibri"/>
                <a:cs typeface="Calibri"/>
              </a:rPr>
              <a:t> </a:t>
            </a:r>
            <a:r>
              <a:rPr sz="1100" spc="75" dirty="0">
                <a:latin typeface="Calibri"/>
                <a:cs typeface="Calibri"/>
              </a:rPr>
              <a:t>συναρτήσεις</a:t>
            </a:r>
            <a:endParaRPr sz="1100">
              <a:latin typeface="Calibri"/>
              <a:cs typeface="Calibri"/>
            </a:endParaRPr>
          </a:p>
          <a:p>
            <a:pPr marL="286385" marR="5080">
              <a:lnSpc>
                <a:spcPts val="1290"/>
              </a:lnSpc>
              <a:spcBef>
                <a:spcPts val="20"/>
              </a:spcBef>
            </a:pPr>
            <a:r>
              <a:rPr sz="1100" spc="75" dirty="0">
                <a:latin typeface="Calibri"/>
                <a:cs typeface="Calibri"/>
              </a:rPr>
              <a:t>κατακερματισμού,</a:t>
            </a:r>
            <a:r>
              <a:rPr sz="1100" spc="35" dirty="0">
                <a:latin typeface="Calibri"/>
                <a:cs typeface="Calibri"/>
              </a:rPr>
              <a:t> </a:t>
            </a:r>
            <a:r>
              <a:rPr sz="1100" spc="85" dirty="0">
                <a:latin typeface="Calibri"/>
                <a:cs typeface="Calibri"/>
              </a:rPr>
              <a:t>ο</a:t>
            </a:r>
            <a:r>
              <a:rPr sz="1100" spc="40" dirty="0">
                <a:latin typeface="Calibri"/>
                <a:cs typeface="Calibri"/>
              </a:rPr>
              <a:t> </a:t>
            </a:r>
            <a:r>
              <a:rPr sz="1100" spc="75" dirty="0">
                <a:latin typeface="Calibri"/>
                <a:cs typeface="Calibri"/>
              </a:rPr>
              <a:t>κατακερματισμός</a:t>
            </a:r>
            <a:r>
              <a:rPr sz="1100" spc="40" dirty="0">
                <a:latin typeface="Calibri"/>
                <a:cs typeface="Calibri"/>
              </a:rPr>
              <a:t> </a:t>
            </a:r>
            <a:r>
              <a:rPr sz="1100" spc="75" dirty="0">
                <a:latin typeface="Calibri"/>
                <a:cs typeface="Calibri"/>
              </a:rPr>
              <a:t>ενός</a:t>
            </a:r>
            <a:r>
              <a:rPr sz="1100" spc="35" dirty="0">
                <a:latin typeface="Calibri"/>
                <a:cs typeface="Calibri"/>
              </a:rPr>
              <a:t> </a:t>
            </a:r>
            <a:r>
              <a:rPr sz="1100" spc="80" dirty="0">
                <a:latin typeface="Calibri"/>
                <a:cs typeface="Calibri"/>
              </a:rPr>
              <a:t>μηνύματος</a:t>
            </a:r>
            <a:r>
              <a:rPr sz="1100" spc="35" dirty="0">
                <a:latin typeface="Calibri"/>
                <a:cs typeface="Calibri"/>
              </a:rPr>
              <a:t> </a:t>
            </a:r>
            <a:r>
              <a:rPr sz="1100" spc="80" dirty="0">
                <a:latin typeface="Calibri"/>
                <a:cs typeface="Calibri"/>
              </a:rPr>
              <a:t>προσημασμένο</a:t>
            </a:r>
            <a:r>
              <a:rPr sz="1100" spc="35" dirty="0">
                <a:latin typeface="Calibri"/>
                <a:cs typeface="Calibri"/>
              </a:rPr>
              <a:t> </a:t>
            </a:r>
            <a:r>
              <a:rPr sz="1100" spc="65" dirty="0">
                <a:latin typeface="Calibri"/>
                <a:cs typeface="Calibri"/>
              </a:rPr>
              <a:t>αντί</a:t>
            </a:r>
            <a:r>
              <a:rPr sz="1100" spc="40" dirty="0">
                <a:latin typeface="Calibri"/>
                <a:cs typeface="Calibri"/>
              </a:rPr>
              <a:t> </a:t>
            </a:r>
            <a:r>
              <a:rPr sz="1100" spc="70" dirty="0">
                <a:latin typeface="Calibri"/>
                <a:cs typeface="Calibri"/>
              </a:rPr>
              <a:t>για </a:t>
            </a:r>
            <a:r>
              <a:rPr sz="1100" spc="-235" dirty="0">
                <a:latin typeface="Calibri"/>
                <a:cs typeface="Calibri"/>
              </a:rPr>
              <a:t> </a:t>
            </a:r>
            <a:r>
              <a:rPr sz="1100" spc="70" dirty="0">
                <a:latin typeface="Calibri"/>
                <a:cs typeface="Calibri"/>
              </a:rPr>
              <a:t>το</a:t>
            </a:r>
            <a:r>
              <a:rPr sz="1100" spc="30" dirty="0">
                <a:latin typeface="Calibri"/>
                <a:cs typeface="Calibri"/>
              </a:rPr>
              <a:t> </a:t>
            </a:r>
            <a:r>
              <a:rPr sz="1100" spc="75" dirty="0">
                <a:latin typeface="Calibri"/>
                <a:cs typeface="Calibri"/>
              </a:rPr>
              <a:t>μήνυμα.</a:t>
            </a:r>
            <a:endParaRPr sz="1100">
              <a:latin typeface="Calibri"/>
              <a:cs typeface="Calibri"/>
            </a:endParaRPr>
          </a:p>
          <a:p>
            <a:pPr>
              <a:lnSpc>
                <a:spcPct val="100000"/>
              </a:lnSpc>
              <a:spcBef>
                <a:spcPts val="10"/>
              </a:spcBef>
            </a:pPr>
            <a:endParaRPr sz="950">
              <a:latin typeface="Calibri"/>
              <a:cs typeface="Calibri"/>
            </a:endParaRPr>
          </a:p>
          <a:p>
            <a:pPr marL="286385" indent="-273685">
              <a:lnSpc>
                <a:spcPct val="100000"/>
              </a:lnSpc>
              <a:spcBef>
                <a:spcPts val="5"/>
              </a:spcBef>
              <a:buClr>
                <a:srgbClr val="FFBA00"/>
              </a:buClr>
              <a:buSzPct val="127272"/>
              <a:buFont typeface="Courier New"/>
              <a:buChar char="o"/>
              <a:tabLst>
                <a:tab pos="285750" algn="l"/>
                <a:tab pos="286385" algn="l"/>
              </a:tabLst>
            </a:pPr>
            <a:r>
              <a:rPr sz="1100" spc="100" dirty="0">
                <a:latin typeface="Calibri"/>
                <a:cs typeface="Calibri"/>
              </a:rPr>
              <a:t>Η</a:t>
            </a:r>
            <a:r>
              <a:rPr sz="1100" spc="35" dirty="0">
                <a:latin typeface="Calibri"/>
                <a:cs typeface="Calibri"/>
              </a:rPr>
              <a:t> </a:t>
            </a:r>
            <a:r>
              <a:rPr sz="1100" spc="80" dirty="0">
                <a:latin typeface="Calibri"/>
                <a:cs typeface="Calibri"/>
              </a:rPr>
              <a:t>συνάρτηση</a:t>
            </a:r>
            <a:r>
              <a:rPr sz="1100" spc="30" dirty="0">
                <a:latin typeface="Calibri"/>
                <a:cs typeface="Calibri"/>
              </a:rPr>
              <a:t> </a:t>
            </a:r>
            <a:r>
              <a:rPr sz="1100" spc="75" dirty="0">
                <a:latin typeface="Calibri"/>
                <a:cs typeface="Calibri"/>
              </a:rPr>
              <a:t>κατακερματισμού</a:t>
            </a:r>
            <a:r>
              <a:rPr sz="1100" spc="35" dirty="0">
                <a:latin typeface="Calibri"/>
                <a:cs typeface="Calibri"/>
              </a:rPr>
              <a:t> </a:t>
            </a:r>
            <a:r>
              <a:rPr sz="1100" spc="75" dirty="0">
                <a:latin typeface="Calibri"/>
                <a:cs typeface="Calibri"/>
              </a:rPr>
              <a:t>πρέπει</a:t>
            </a:r>
            <a:r>
              <a:rPr sz="1100" spc="35" dirty="0">
                <a:latin typeface="Calibri"/>
                <a:cs typeface="Calibri"/>
              </a:rPr>
              <a:t> </a:t>
            </a:r>
            <a:r>
              <a:rPr sz="1100" spc="70" dirty="0">
                <a:latin typeface="Calibri"/>
                <a:cs typeface="Calibri"/>
              </a:rPr>
              <a:t>να</a:t>
            </a:r>
            <a:r>
              <a:rPr sz="1100" spc="-15" dirty="0">
                <a:latin typeface="Calibri"/>
                <a:cs typeface="Calibri"/>
              </a:rPr>
              <a:t> </a:t>
            </a:r>
            <a:r>
              <a:rPr sz="1100" spc="35" dirty="0">
                <a:latin typeface="Calibri"/>
                <a:cs typeface="Calibri"/>
              </a:rPr>
              <a:t>είναι:</a:t>
            </a:r>
            <a:endParaRPr sz="1100">
              <a:latin typeface="Calibri"/>
              <a:cs typeface="Calibri"/>
            </a:endParaRPr>
          </a:p>
          <a:p>
            <a:pPr marL="396240" lvl="1" indent="-182880">
              <a:lnSpc>
                <a:spcPct val="100000"/>
              </a:lnSpc>
              <a:spcBef>
                <a:spcPts val="570"/>
              </a:spcBef>
              <a:buSzPct val="127272"/>
              <a:buChar char="◦"/>
              <a:tabLst>
                <a:tab pos="396240" algn="l"/>
              </a:tabLst>
            </a:pPr>
            <a:r>
              <a:rPr sz="1100" spc="45" dirty="0">
                <a:latin typeface="Calibri"/>
                <a:cs typeface="Calibri"/>
              </a:rPr>
              <a:t>Ισχυρή</a:t>
            </a:r>
            <a:r>
              <a:rPr sz="1100" spc="20" dirty="0">
                <a:latin typeface="Calibri"/>
                <a:cs typeface="Calibri"/>
              </a:rPr>
              <a:t> </a:t>
            </a:r>
            <a:r>
              <a:rPr sz="1100" spc="40" dirty="0">
                <a:latin typeface="Calibri"/>
                <a:cs typeface="Calibri"/>
              </a:rPr>
              <a:t>αντοχή</a:t>
            </a:r>
            <a:r>
              <a:rPr sz="1100" spc="5" dirty="0">
                <a:latin typeface="Calibri"/>
                <a:cs typeface="Calibri"/>
              </a:rPr>
              <a:t> </a:t>
            </a:r>
            <a:r>
              <a:rPr sz="1100" spc="50" dirty="0">
                <a:latin typeface="Calibri"/>
                <a:cs typeface="Calibri"/>
              </a:rPr>
              <a:t>στη</a:t>
            </a:r>
            <a:r>
              <a:rPr sz="1100" spc="15" dirty="0">
                <a:latin typeface="Calibri"/>
                <a:cs typeface="Calibri"/>
              </a:rPr>
              <a:t> </a:t>
            </a:r>
            <a:r>
              <a:rPr sz="1100" spc="50" dirty="0">
                <a:latin typeface="Calibri"/>
                <a:cs typeface="Calibri"/>
              </a:rPr>
              <a:t>σύγκρουση</a:t>
            </a:r>
            <a:endParaRPr sz="1100">
              <a:latin typeface="Calibri"/>
              <a:cs typeface="Calibri"/>
            </a:endParaRPr>
          </a:p>
        </p:txBody>
      </p:sp>
      <p:pic>
        <p:nvPicPr>
          <p:cNvPr id="5" name="object 5"/>
          <p:cNvPicPr/>
          <p:nvPr/>
        </p:nvPicPr>
        <p:blipFill>
          <a:blip r:embed="rId3" cstate="print"/>
          <a:stretch>
            <a:fillRect/>
          </a:stretch>
        </p:blipFill>
        <p:spPr>
          <a:xfrm>
            <a:off x="1217612" y="3509962"/>
            <a:ext cx="2944812" cy="2630487"/>
          </a:xfrm>
          <a:prstGeom prst="rect">
            <a:avLst/>
          </a:prstGeom>
        </p:spPr>
      </p:pic>
      <p:sp>
        <p:nvSpPr>
          <p:cNvPr id="6" name="object 6"/>
          <p:cNvSpPr txBox="1"/>
          <p:nvPr/>
        </p:nvSpPr>
        <p:spPr>
          <a:xfrm>
            <a:off x="10632757" y="619150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21</a:t>
            </a:r>
            <a:endParaRPr sz="1100">
              <a:latin typeface="Arial"/>
              <a:cs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815975" y="767079"/>
            <a:ext cx="6535420" cy="459740"/>
          </a:xfrm>
          <a:prstGeom prst="rect">
            <a:avLst/>
          </a:prstGeom>
        </p:spPr>
        <p:txBody>
          <a:bodyPr vert="horz" wrap="square" lIns="0" tIns="12700" rIns="0" bIns="0" rtlCol="0">
            <a:spAutoFit/>
          </a:bodyPr>
          <a:lstStyle/>
          <a:p>
            <a:pPr marL="12700">
              <a:lnSpc>
                <a:spcPct val="100000"/>
              </a:lnSpc>
              <a:spcBef>
                <a:spcPts val="100"/>
              </a:spcBef>
            </a:pPr>
            <a:r>
              <a:rPr spc="114" dirty="0"/>
              <a:t>Χαρακτηριστικά/επιτιθέμενος</a:t>
            </a:r>
            <a:r>
              <a:rPr spc="70" dirty="0"/>
              <a:t> </a:t>
            </a:r>
            <a:r>
              <a:rPr spc="140" dirty="0"/>
              <a:t>Kaminsky</a:t>
            </a:r>
          </a:p>
        </p:txBody>
      </p:sp>
      <p:sp>
        <p:nvSpPr>
          <p:cNvPr id="4" name="object 4"/>
          <p:cNvSpPr txBox="1"/>
          <p:nvPr/>
        </p:nvSpPr>
        <p:spPr>
          <a:xfrm>
            <a:off x="803275" y="1597109"/>
            <a:ext cx="7653655" cy="996315"/>
          </a:xfrm>
          <a:prstGeom prst="rect">
            <a:avLst/>
          </a:prstGeom>
        </p:spPr>
        <p:txBody>
          <a:bodyPr vert="horz" wrap="square" lIns="0" tIns="39370" rIns="0" bIns="0" rtlCol="0">
            <a:spAutoFit/>
          </a:bodyPr>
          <a:lstStyle/>
          <a:p>
            <a:pPr marL="286385" indent="-273685">
              <a:lnSpc>
                <a:spcPct val="100000"/>
              </a:lnSpc>
              <a:spcBef>
                <a:spcPts val="310"/>
              </a:spcBef>
              <a:buClr>
                <a:srgbClr val="FFBA00"/>
              </a:buClr>
              <a:buSzPct val="125925"/>
              <a:buFont typeface="Courier New"/>
              <a:buChar char="o"/>
              <a:tabLst>
                <a:tab pos="286385" algn="l"/>
              </a:tabLst>
            </a:pPr>
            <a:r>
              <a:rPr sz="1350" spc="180" dirty="0">
                <a:latin typeface="Calibri"/>
                <a:cs typeface="Calibri"/>
              </a:rPr>
              <a:t>Ο</a:t>
            </a:r>
            <a:r>
              <a:rPr sz="1350" spc="60" dirty="0">
                <a:latin typeface="Calibri"/>
                <a:cs typeface="Calibri"/>
              </a:rPr>
              <a:t> </a:t>
            </a:r>
            <a:r>
              <a:rPr sz="1350" spc="114" dirty="0">
                <a:latin typeface="Calibri"/>
                <a:cs typeface="Calibri"/>
              </a:rPr>
              <a:t>επιτιθέμενος</a:t>
            </a:r>
            <a:r>
              <a:rPr sz="1350" spc="55" dirty="0">
                <a:latin typeface="Calibri"/>
                <a:cs typeface="Calibri"/>
              </a:rPr>
              <a:t> </a:t>
            </a:r>
            <a:r>
              <a:rPr sz="1350" spc="125" dirty="0">
                <a:latin typeface="Calibri"/>
                <a:cs typeface="Calibri"/>
              </a:rPr>
              <a:t>δεν</a:t>
            </a:r>
            <a:r>
              <a:rPr sz="1350" spc="60" dirty="0">
                <a:latin typeface="Calibri"/>
                <a:cs typeface="Calibri"/>
              </a:rPr>
              <a:t> </a:t>
            </a:r>
            <a:r>
              <a:rPr sz="1350" spc="110" dirty="0">
                <a:latin typeface="Calibri"/>
                <a:cs typeface="Calibri"/>
              </a:rPr>
              <a:t>χρειάζεται</a:t>
            </a:r>
            <a:r>
              <a:rPr sz="1350" spc="60" dirty="0">
                <a:latin typeface="Calibri"/>
                <a:cs typeface="Calibri"/>
              </a:rPr>
              <a:t> </a:t>
            </a:r>
            <a:r>
              <a:rPr sz="1350" spc="135" dirty="0">
                <a:latin typeface="Calibri"/>
                <a:cs typeface="Calibri"/>
              </a:rPr>
              <a:t>να</a:t>
            </a:r>
            <a:r>
              <a:rPr sz="1350" spc="60" dirty="0">
                <a:latin typeface="Calibri"/>
                <a:cs typeface="Calibri"/>
              </a:rPr>
              <a:t> </a:t>
            </a:r>
            <a:r>
              <a:rPr sz="1350" spc="114" dirty="0">
                <a:latin typeface="Calibri"/>
                <a:cs typeface="Calibri"/>
              </a:rPr>
              <a:t>περιμένει</a:t>
            </a:r>
            <a:r>
              <a:rPr sz="1350" spc="55" dirty="0">
                <a:latin typeface="Calibri"/>
                <a:cs typeface="Calibri"/>
              </a:rPr>
              <a:t> </a:t>
            </a:r>
            <a:r>
              <a:rPr sz="1350" spc="114" dirty="0">
                <a:latin typeface="Calibri"/>
                <a:cs typeface="Calibri"/>
              </a:rPr>
              <a:t>για</a:t>
            </a:r>
            <a:r>
              <a:rPr sz="1350" spc="60" dirty="0">
                <a:latin typeface="Calibri"/>
                <a:cs typeface="Calibri"/>
              </a:rPr>
              <a:t> </a:t>
            </a:r>
            <a:r>
              <a:rPr sz="1350" spc="135" dirty="0">
                <a:latin typeface="Calibri"/>
                <a:cs typeface="Calibri"/>
              </a:rPr>
              <a:t>να</a:t>
            </a:r>
            <a:r>
              <a:rPr sz="1350" spc="60" dirty="0">
                <a:latin typeface="Calibri"/>
                <a:cs typeface="Calibri"/>
              </a:rPr>
              <a:t> </a:t>
            </a:r>
            <a:r>
              <a:rPr sz="1350" spc="125" dirty="0">
                <a:latin typeface="Calibri"/>
                <a:cs typeface="Calibri"/>
              </a:rPr>
              <a:t>εξαπολύσει</a:t>
            </a:r>
            <a:r>
              <a:rPr sz="1350" spc="60" dirty="0">
                <a:latin typeface="Calibri"/>
                <a:cs typeface="Calibri"/>
              </a:rPr>
              <a:t> </a:t>
            </a:r>
            <a:r>
              <a:rPr sz="1350" spc="114" dirty="0">
                <a:latin typeface="Calibri"/>
                <a:cs typeface="Calibri"/>
              </a:rPr>
              <a:t>επίθεση</a:t>
            </a:r>
            <a:endParaRPr sz="1350">
              <a:latin typeface="Calibri"/>
              <a:cs typeface="Calibri"/>
            </a:endParaRPr>
          </a:p>
          <a:p>
            <a:pPr marL="286385" indent="-273685">
              <a:lnSpc>
                <a:spcPct val="100000"/>
              </a:lnSpc>
              <a:spcBef>
                <a:spcPts val="640"/>
              </a:spcBef>
              <a:buClr>
                <a:srgbClr val="FFBA00"/>
              </a:buClr>
              <a:buSzPct val="125925"/>
              <a:buFont typeface="Courier New"/>
              <a:buChar char="o"/>
              <a:tabLst>
                <a:tab pos="286385" algn="l"/>
              </a:tabLst>
            </a:pPr>
            <a:r>
              <a:rPr sz="1350" spc="180" dirty="0">
                <a:latin typeface="Calibri"/>
                <a:cs typeface="Calibri"/>
              </a:rPr>
              <a:t>Ο</a:t>
            </a:r>
            <a:r>
              <a:rPr sz="1350" spc="60" dirty="0">
                <a:latin typeface="Calibri"/>
                <a:cs typeface="Calibri"/>
              </a:rPr>
              <a:t> </a:t>
            </a:r>
            <a:r>
              <a:rPr sz="1350" spc="125" dirty="0">
                <a:latin typeface="Calibri"/>
                <a:cs typeface="Calibri"/>
              </a:rPr>
              <a:t>κακός</a:t>
            </a:r>
            <a:r>
              <a:rPr sz="1350" spc="60" dirty="0">
                <a:latin typeface="Calibri"/>
                <a:cs typeface="Calibri"/>
              </a:rPr>
              <a:t> </a:t>
            </a:r>
            <a:r>
              <a:rPr sz="1350" spc="120" dirty="0">
                <a:latin typeface="Calibri"/>
                <a:cs typeface="Calibri"/>
              </a:rPr>
              <a:t>ζητά</a:t>
            </a:r>
            <a:r>
              <a:rPr sz="1350" spc="60" dirty="0">
                <a:latin typeface="Calibri"/>
                <a:cs typeface="Calibri"/>
              </a:rPr>
              <a:t> </a:t>
            </a:r>
            <a:r>
              <a:rPr sz="1350" spc="145" dirty="0">
                <a:latin typeface="Calibri"/>
                <a:cs typeface="Calibri"/>
              </a:rPr>
              <a:t>από</a:t>
            </a:r>
            <a:r>
              <a:rPr sz="1350" spc="55" dirty="0">
                <a:latin typeface="Calibri"/>
                <a:cs typeface="Calibri"/>
              </a:rPr>
              <a:t> </a:t>
            </a:r>
            <a:r>
              <a:rPr sz="1350" spc="120" dirty="0">
                <a:latin typeface="Calibri"/>
                <a:cs typeface="Calibri"/>
              </a:rPr>
              <a:t>τον</a:t>
            </a:r>
            <a:r>
              <a:rPr sz="1350" spc="60" dirty="0">
                <a:latin typeface="Calibri"/>
                <a:cs typeface="Calibri"/>
              </a:rPr>
              <a:t> </a:t>
            </a:r>
            <a:r>
              <a:rPr sz="1350" spc="120" dirty="0">
                <a:latin typeface="Calibri"/>
                <a:cs typeface="Calibri"/>
              </a:rPr>
              <a:t>επιλύτη</a:t>
            </a:r>
            <a:r>
              <a:rPr sz="1350" spc="60" dirty="0">
                <a:latin typeface="Calibri"/>
                <a:cs typeface="Calibri"/>
              </a:rPr>
              <a:t> </a:t>
            </a:r>
            <a:r>
              <a:rPr sz="1350" spc="135" dirty="0">
                <a:latin typeface="Calibri"/>
                <a:cs typeface="Calibri"/>
              </a:rPr>
              <a:t>να</a:t>
            </a:r>
            <a:r>
              <a:rPr sz="1350" spc="60" dirty="0">
                <a:latin typeface="Calibri"/>
                <a:cs typeface="Calibri"/>
              </a:rPr>
              <a:t> </a:t>
            </a:r>
            <a:r>
              <a:rPr sz="1350" spc="120" dirty="0">
                <a:latin typeface="Calibri"/>
                <a:cs typeface="Calibri"/>
              </a:rPr>
              <a:t>αναζητήσει</a:t>
            </a:r>
            <a:r>
              <a:rPr sz="1350" spc="55" dirty="0">
                <a:latin typeface="Calibri"/>
                <a:cs typeface="Calibri"/>
              </a:rPr>
              <a:t> </a:t>
            </a:r>
            <a:r>
              <a:rPr sz="1350" spc="114" dirty="0">
                <a:latin typeface="Calibri"/>
                <a:cs typeface="Calibri"/>
                <a:hlinkClick r:id="rId3"/>
              </a:rPr>
              <a:t>το</a:t>
            </a:r>
            <a:r>
              <a:rPr sz="1350" spc="45" dirty="0">
                <a:latin typeface="Calibri"/>
                <a:cs typeface="Calibri"/>
                <a:hlinkClick r:id="rId3"/>
              </a:rPr>
              <a:t> </a:t>
            </a:r>
            <a:r>
              <a:rPr sz="1350" spc="120" dirty="0">
                <a:latin typeface="Calibri"/>
                <a:cs typeface="Calibri"/>
                <a:hlinkClick r:id="rId3"/>
              </a:rPr>
              <a:t>www.google.c</a:t>
            </a:r>
            <a:r>
              <a:rPr sz="1350" spc="120" dirty="0">
                <a:latin typeface="Calibri"/>
                <a:cs typeface="Calibri"/>
              </a:rPr>
              <a:t>om.</a:t>
            </a:r>
            <a:endParaRPr sz="1350">
              <a:latin typeface="Calibri"/>
              <a:cs typeface="Calibri"/>
            </a:endParaRPr>
          </a:p>
          <a:p>
            <a:pPr marL="287020" indent="-274320">
              <a:lnSpc>
                <a:spcPct val="100000"/>
              </a:lnSpc>
              <a:spcBef>
                <a:spcPts val="670"/>
              </a:spcBef>
              <a:buClr>
                <a:srgbClr val="FFBA00"/>
              </a:buClr>
              <a:buSzPct val="125925"/>
              <a:buFont typeface="Courier New"/>
              <a:buChar char="o"/>
              <a:tabLst>
                <a:tab pos="287020" algn="l"/>
              </a:tabLst>
            </a:pPr>
            <a:r>
              <a:rPr sz="1350" spc="100" dirty="0">
                <a:latin typeface="Calibri"/>
                <a:cs typeface="Calibri"/>
              </a:rPr>
              <a:t>Εάν</a:t>
            </a:r>
            <a:r>
              <a:rPr sz="1350" spc="40" dirty="0">
                <a:latin typeface="Calibri"/>
                <a:cs typeface="Calibri"/>
              </a:rPr>
              <a:t> </a:t>
            </a:r>
            <a:r>
              <a:rPr sz="1350" spc="105" dirty="0">
                <a:latin typeface="Calibri"/>
                <a:cs typeface="Calibri"/>
              </a:rPr>
              <a:t>ο</a:t>
            </a:r>
            <a:r>
              <a:rPr sz="1350" spc="45" dirty="0">
                <a:latin typeface="Calibri"/>
                <a:cs typeface="Calibri"/>
              </a:rPr>
              <a:t> </a:t>
            </a:r>
            <a:r>
              <a:rPr sz="1350" spc="95" dirty="0">
                <a:latin typeface="Calibri"/>
                <a:cs typeface="Calibri"/>
              </a:rPr>
              <a:t>κακός</a:t>
            </a:r>
            <a:r>
              <a:rPr sz="1350" spc="50" dirty="0">
                <a:latin typeface="Calibri"/>
                <a:cs typeface="Calibri"/>
              </a:rPr>
              <a:t> </a:t>
            </a:r>
            <a:r>
              <a:rPr sz="1350" spc="95" dirty="0">
                <a:latin typeface="Calibri"/>
                <a:cs typeface="Calibri"/>
              </a:rPr>
              <a:t>έχασε</a:t>
            </a:r>
            <a:r>
              <a:rPr sz="1350" spc="40" dirty="0">
                <a:latin typeface="Calibri"/>
                <a:cs typeface="Calibri"/>
              </a:rPr>
              <a:t> </a:t>
            </a:r>
            <a:r>
              <a:rPr sz="1350" spc="90" dirty="0">
                <a:latin typeface="Calibri"/>
                <a:cs typeface="Calibri"/>
              </a:rPr>
              <a:t>τον</a:t>
            </a:r>
            <a:r>
              <a:rPr sz="1350" spc="45" dirty="0">
                <a:latin typeface="Calibri"/>
                <a:cs typeface="Calibri"/>
              </a:rPr>
              <a:t> </a:t>
            </a:r>
            <a:r>
              <a:rPr sz="1350" spc="95" dirty="0">
                <a:latin typeface="Calibri"/>
                <a:cs typeface="Calibri"/>
              </a:rPr>
              <a:t>αγώνα,</a:t>
            </a:r>
            <a:r>
              <a:rPr sz="1350" spc="40" dirty="0">
                <a:latin typeface="Calibri"/>
                <a:cs typeface="Calibri"/>
              </a:rPr>
              <a:t> </a:t>
            </a:r>
            <a:r>
              <a:rPr sz="1350" spc="105" dirty="0">
                <a:latin typeface="Calibri"/>
                <a:cs typeface="Calibri"/>
              </a:rPr>
              <a:t>ο</a:t>
            </a:r>
            <a:r>
              <a:rPr sz="1350" spc="45" dirty="0">
                <a:latin typeface="Calibri"/>
                <a:cs typeface="Calibri"/>
              </a:rPr>
              <a:t> </a:t>
            </a:r>
            <a:r>
              <a:rPr sz="1350" spc="100" dirty="0">
                <a:latin typeface="Calibri"/>
                <a:cs typeface="Calibri"/>
              </a:rPr>
              <a:t>αγώνας</a:t>
            </a:r>
            <a:r>
              <a:rPr sz="1350" spc="40" dirty="0">
                <a:latin typeface="Calibri"/>
                <a:cs typeface="Calibri"/>
              </a:rPr>
              <a:t> </a:t>
            </a:r>
            <a:r>
              <a:rPr sz="1350" spc="80" dirty="0">
                <a:latin typeface="Calibri"/>
                <a:cs typeface="Calibri"/>
              </a:rPr>
              <a:t>για</a:t>
            </a:r>
            <a:r>
              <a:rPr sz="1350" spc="45" dirty="0">
                <a:latin typeface="Calibri"/>
                <a:cs typeface="Calibri"/>
              </a:rPr>
              <a:t> </a:t>
            </a:r>
            <a:r>
              <a:rPr sz="1350" spc="90" dirty="0">
                <a:latin typeface="Calibri"/>
                <a:cs typeface="Calibri"/>
              </a:rPr>
              <a:t>το</a:t>
            </a:r>
            <a:r>
              <a:rPr sz="1350" spc="45" dirty="0">
                <a:latin typeface="Calibri"/>
                <a:cs typeface="Calibri"/>
              </a:rPr>
              <a:t> </a:t>
            </a:r>
            <a:r>
              <a:rPr sz="1350" spc="100" dirty="0">
                <a:latin typeface="Calibri"/>
                <a:cs typeface="Calibri"/>
                <a:hlinkClick r:id="rId4"/>
              </a:rPr>
              <a:t>www.</a:t>
            </a:r>
            <a:r>
              <a:rPr sz="1350" spc="100" dirty="0">
                <a:latin typeface="Calibri"/>
                <a:cs typeface="Calibri"/>
                <a:hlinkClick r:id="rId3"/>
              </a:rPr>
              <a:t>googl</a:t>
            </a:r>
            <a:r>
              <a:rPr sz="1350" spc="100" dirty="0">
                <a:latin typeface="Calibri"/>
                <a:cs typeface="Calibri"/>
              </a:rPr>
              <a:t>e.com</a:t>
            </a:r>
            <a:r>
              <a:rPr sz="1350" spc="45" dirty="0">
                <a:latin typeface="Calibri"/>
                <a:cs typeface="Calibri"/>
              </a:rPr>
              <a:t> </a:t>
            </a:r>
            <a:r>
              <a:rPr sz="1350" spc="110" dirty="0">
                <a:latin typeface="Calibri"/>
                <a:cs typeface="Calibri"/>
              </a:rPr>
              <a:t>θα</a:t>
            </a:r>
            <a:r>
              <a:rPr sz="1350" spc="45" dirty="0">
                <a:latin typeface="Calibri"/>
                <a:cs typeface="Calibri"/>
              </a:rPr>
              <a:t> </a:t>
            </a:r>
            <a:r>
              <a:rPr sz="1350" spc="90" dirty="0">
                <a:latin typeface="Calibri"/>
                <a:cs typeface="Calibri"/>
              </a:rPr>
              <a:t>κατασταλεί</a:t>
            </a:r>
            <a:r>
              <a:rPr sz="1350" spc="35" dirty="0">
                <a:latin typeface="Calibri"/>
                <a:cs typeface="Calibri"/>
              </a:rPr>
              <a:t> </a:t>
            </a:r>
            <a:r>
              <a:rPr sz="1350" spc="110" dirty="0">
                <a:latin typeface="Calibri"/>
                <a:cs typeface="Calibri"/>
              </a:rPr>
              <a:t>από</a:t>
            </a:r>
            <a:r>
              <a:rPr sz="1350" spc="45" dirty="0">
                <a:latin typeface="Calibri"/>
                <a:cs typeface="Calibri"/>
              </a:rPr>
              <a:t> </a:t>
            </a:r>
            <a:r>
              <a:rPr sz="1350" spc="90" dirty="0">
                <a:latin typeface="Calibri"/>
                <a:cs typeface="Calibri"/>
              </a:rPr>
              <a:t>το</a:t>
            </a:r>
            <a:r>
              <a:rPr sz="1350" spc="50" dirty="0">
                <a:latin typeface="Calibri"/>
                <a:cs typeface="Calibri"/>
              </a:rPr>
              <a:t> </a:t>
            </a:r>
            <a:r>
              <a:rPr sz="1350" spc="90" dirty="0">
                <a:latin typeface="Calibri"/>
                <a:cs typeface="Calibri"/>
              </a:rPr>
              <a:t>TTL</a:t>
            </a:r>
            <a:endParaRPr sz="1350">
              <a:latin typeface="Calibri"/>
              <a:cs typeface="Calibri"/>
            </a:endParaRPr>
          </a:p>
        </p:txBody>
      </p:sp>
      <p:sp>
        <p:nvSpPr>
          <p:cNvPr id="5" name="object 5"/>
          <p:cNvSpPr txBox="1"/>
          <p:nvPr/>
        </p:nvSpPr>
        <p:spPr>
          <a:xfrm>
            <a:off x="803275" y="3090545"/>
            <a:ext cx="5299075" cy="1090295"/>
          </a:xfrm>
          <a:prstGeom prst="rect">
            <a:avLst/>
          </a:prstGeom>
        </p:spPr>
        <p:txBody>
          <a:bodyPr vert="horz" wrap="square" lIns="0" tIns="33655" rIns="0" bIns="0" rtlCol="0">
            <a:spAutoFit/>
          </a:bodyPr>
          <a:lstStyle/>
          <a:p>
            <a:pPr marL="286385" marR="5080" indent="-274320">
              <a:lnSpc>
                <a:spcPct val="74700"/>
              </a:lnSpc>
              <a:spcBef>
                <a:spcPts val="265"/>
              </a:spcBef>
              <a:buClr>
                <a:srgbClr val="FFBA00"/>
              </a:buClr>
              <a:buSzPct val="125925"/>
              <a:buFont typeface="Courier New"/>
              <a:buChar char="o"/>
              <a:tabLst>
                <a:tab pos="287020" algn="l"/>
              </a:tabLst>
            </a:pPr>
            <a:r>
              <a:rPr sz="1350" spc="135" dirty="0">
                <a:latin typeface="Calibri"/>
                <a:cs typeface="Calibri"/>
              </a:rPr>
              <a:t>Εάν </a:t>
            </a:r>
            <a:r>
              <a:rPr sz="1350" spc="140" dirty="0">
                <a:latin typeface="Calibri"/>
                <a:cs typeface="Calibri"/>
              </a:rPr>
              <a:t>ο </a:t>
            </a:r>
            <a:r>
              <a:rPr sz="1350" spc="130" dirty="0">
                <a:latin typeface="Calibri"/>
                <a:cs typeface="Calibri"/>
              </a:rPr>
              <a:t>κακός </a:t>
            </a:r>
            <a:r>
              <a:rPr sz="1350" spc="120" dirty="0">
                <a:latin typeface="Calibri"/>
                <a:cs typeface="Calibri"/>
              </a:rPr>
              <a:t>ζητά </a:t>
            </a:r>
            <a:r>
              <a:rPr sz="1350" spc="145" dirty="0">
                <a:latin typeface="Calibri"/>
                <a:cs typeface="Calibri"/>
              </a:rPr>
              <a:t>από </a:t>
            </a:r>
            <a:r>
              <a:rPr sz="1350" spc="120" dirty="0">
                <a:latin typeface="Calibri"/>
                <a:cs typeface="Calibri"/>
              </a:rPr>
              <a:t>τον επιλύτη </a:t>
            </a:r>
            <a:r>
              <a:rPr sz="1350" spc="135" dirty="0">
                <a:latin typeface="Calibri"/>
                <a:cs typeface="Calibri"/>
              </a:rPr>
              <a:t>να </a:t>
            </a:r>
            <a:r>
              <a:rPr sz="1350" spc="120" dirty="0">
                <a:latin typeface="Calibri"/>
                <a:cs typeface="Calibri"/>
              </a:rPr>
              <a:t>αναζητήσει </a:t>
            </a:r>
            <a:r>
              <a:rPr sz="1350" spc="90" dirty="0">
                <a:latin typeface="Calibri"/>
                <a:cs typeface="Calibri"/>
              </a:rPr>
              <a:t>τις </a:t>
            </a:r>
            <a:r>
              <a:rPr sz="1350" spc="95" dirty="0">
                <a:latin typeface="Calibri"/>
                <a:cs typeface="Calibri"/>
              </a:rPr>
              <a:t> </a:t>
            </a:r>
            <a:r>
              <a:rPr sz="1350" spc="114" dirty="0">
                <a:latin typeface="Calibri"/>
                <a:cs typeface="Calibri"/>
              </a:rPr>
              <a:t>διευθύνσεις.google.com,</a:t>
            </a:r>
            <a:r>
              <a:rPr sz="1350" spc="60" dirty="0">
                <a:latin typeface="Calibri"/>
                <a:cs typeface="Calibri"/>
              </a:rPr>
              <a:t> </a:t>
            </a:r>
            <a:r>
              <a:rPr sz="1350" spc="114" dirty="0">
                <a:latin typeface="Calibri"/>
                <a:cs typeface="Calibri"/>
              </a:rPr>
              <a:t>2.google.com,</a:t>
            </a:r>
            <a:r>
              <a:rPr sz="1350" spc="70" dirty="0">
                <a:latin typeface="Calibri"/>
                <a:cs typeface="Calibri"/>
              </a:rPr>
              <a:t> </a:t>
            </a:r>
            <a:r>
              <a:rPr sz="1350" spc="120" dirty="0">
                <a:latin typeface="Calibri"/>
                <a:cs typeface="Calibri"/>
              </a:rPr>
              <a:t>3.google.com</a:t>
            </a:r>
            <a:r>
              <a:rPr sz="1350" spc="70" dirty="0">
                <a:latin typeface="Calibri"/>
                <a:cs typeface="Calibri"/>
              </a:rPr>
              <a:t> </a:t>
            </a:r>
            <a:r>
              <a:rPr sz="1350" spc="95" dirty="0">
                <a:latin typeface="Calibri"/>
                <a:cs typeface="Calibri"/>
              </a:rPr>
              <a:t>κ.ο.κ.</a:t>
            </a:r>
            <a:endParaRPr sz="1350">
              <a:latin typeface="Calibri"/>
              <a:cs typeface="Calibri"/>
            </a:endParaRPr>
          </a:p>
          <a:p>
            <a:pPr marL="286385" indent="-273685">
              <a:lnSpc>
                <a:spcPct val="100000"/>
              </a:lnSpc>
              <a:spcBef>
                <a:spcPts val="775"/>
              </a:spcBef>
              <a:buClr>
                <a:srgbClr val="FFBA00"/>
              </a:buClr>
              <a:buSzPct val="125925"/>
              <a:buFont typeface="Courier New"/>
              <a:buChar char="o"/>
              <a:tabLst>
                <a:tab pos="286385" algn="l"/>
              </a:tabLst>
            </a:pPr>
            <a:r>
              <a:rPr sz="1350" spc="135" dirty="0">
                <a:latin typeface="Calibri"/>
                <a:cs typeface="Calibri"/>
              </a:rPr>
              <a:t>Κάθε</a:t>
            </a:r>
            <a:r>
              <a:rPr sz="1350" spc="50" dirty="0">
                <a:latin typeface="Calibri"/>
                <a:cs typeface="Calibri"/>
              </a:rPr>
              <a:t> </a:t>
            </a:r>
            <a:r>
              <a:rPr sz="1350" spc="125" dirty="0">
                <a:latin typeface="Calibri"/>
                <a:cs typeface="Calibri"/>
              </a:rPr>
              <a:t>νέο</a:t>
            </a:r>
            <a:r>
              <a:rPr sz="1350" spc="50" dirty="0">
                <a:latin typeface="Calibri"/>
                <a:cs typeface="Calibri"/>
              </a:rPr>
              <a:t> </a:t>
            </a:r>
            <a:r>
              <a:rPr sz="1350" spc="140" dirty="0">
                <a:latin typeface="Calibri"/>
                <a:cs typeface="Calibri"/>
              </a:rPr>
              <a:t>ερώτημα</a:t>
            </a:r>
            <a:r>
              <a:rPr sz="1350" spc="50" dirty="0">
                <a:latin typeface="Calibri"/>
                <a:cs typeface="Calibri"/>
              </a:rPr>
              <a:t> </a:t>
            </a:r>
            <a:r>
              <a:rPr sz="1350" spc="110" dirty="0">
                <a:latin typeface="Calibri"/>
                <a:cs typeface="Calibri"/>
              </a:rPr>
              <a:t>ξεκινά</a:t>
            </a:r>
            <a:r>
              <a:rPr sz="1350" spc="50" dirty="0">
                <a:latin typeface="Calibri"/>
                <a:cs typeface="Calibri"/>
              </a:rPr>
              <a:t> </a:t>
            </a:r>
            <a:r>
              <a:rPr sz="1350" spc="125" dirty="0">
                <a:latin typeface="Calibri"/>
                <a:cs typeface="Calibri"/>
              </a:rPr>
              <a:t>νέο</a:t>
            </a:r>
            <a:r>
              <a:rPr sz="1350" spc="60" dirty="0">
                <a:latin typeface="Calibri"/>
                <a:cs typeface="Calibri"/>
              </a:rPr>
              <a:t> </a:t>
            </a:r>
            <a:r>
              <a:rPr sz="1350" spc="125" dirty="0">
                <a:latin typeface="Calibri"/>
                <a:cs typeface="Calibri"/>
              </a:rPr>
              <a:t>αγώνα</a:t>
            </a:r>
            <a:endParaRPr sz="1350">
              <a:latin typeface="Calibri"/>
              <a:cs typeface="Calibri"/>
            </a:endParaRPr>
          </a:p>
          <a:p>
            <a:pPr marL="286385" indent="-273685">
              <a:lnSpc>
                <a:spcPct val="100000"/>
              </a:lnSpc>
              <a:spcBef>
                <a:spcPts val="645"/>
              </a:spcBef>
              <a:buClr>
                <a:srgbClr val="FFBA00"/>
              </a:buClr>
              <a:buSzPct val="125925"/>
              <a:buFont typeface="Courier New"/>
              <a:buChar char="o"/>
              <a:tabLst>
                <a:tab pos="286385" algn="l"/>
              </a:tabLst>
            </a:pPr>
            <a:r>
              <a:rPr sz="1350" spc="110" dirty="0">
                <a:latin typeface="Calibri"/>
                <a:cs typeface="Calibri"/>
              </a:rPr>
              <a:t>Τελικά,</a:t>
            </a:r>
            <a:r>
              <a:rPr sz="1350" spc="35" dirty="0">
                <a:latin typeface="Calibri"/>
                <a:cs typeface="Calibri"/>
              </a:rPr>
              <a:t> </a:t>
            </a:r>
            <a:r>
              <a:rPr sz="1350" spc="140" dirty="0">
                <a:latin typeface="Calibri"/>
                <a:cs typeface="Calibri"/>
              </a:rPr>
              <a:t>ο</a:t>
            </a:r>
            <a:r>
              <a:rPr sz="1350" spc="40" dirty="0">
                <a:latin typeface="Calibri"/>
                <a:cs typeface="Calibri"/>
              </a:rPr>
              <a:t> </a:t>
            </a:r>
            <a:r>
              <a:rPr sz="1350" spc="130" dirty="0">
                <a:latin typeface="Calibri"/>
                <a:cs typeface="Calibri"/>
              </a:rPr>
              <a:t>κακός</a:t>
            </a:r>
            <a:r>
              <a:rPr sz="1350" spc="45" dirty="0">
                <a:latin typeface="Calibri"/>
                <a:cs typeface="Calibri"/>
              </a:rPr>
              <a:t> </a:t>
            </a:r>
            <a:r>
              <a:rPr sz="1350" spc="145" dirty="0">
                <a:latin typeface="Calibri"/>
                <a:cs typeface="Calibri"/>
              </a:rPr>
              <a:t>θα</a:t>
            </a:r>
            <a:r>
              <a:rPr sz="1350" spc="40" dirty="0">
                <a:latin typeface="Calibri"/>
                <a:cs typeface="Calibri"/>
              </a:rPr>
              <a:t> </a:t>
            </a:r>
            <a:r>
              <a:rPr sz="1350" spc="114" dirty="0">
                <a:latin typeface="Calibri"/>
                <a:cs typeface="Calibri"/>
              </a:rPr>
              <a:t>κερδίσει</a:t>
            </a:r>
            <a:endParaRPr sz="1350">
              <a:latin typeface="Calibri"/>
              <a:cs typeface="Calibri"/>
            </a:endParaRPr>
          </a:p>
        </p:txBody>
      </p:sp>
      <p:sp>
        <p:nvSpPr>
          <p:cNvPr id="6" name="object 6"/>
          <p:cNvSpPr txBox="1"/>
          <p:nvPr/>
        </p:nvSpPr>
        <p:spPr>
          <a:xfrm>
            <a:off x="803275" y="4594121"/>
            <a:ext cx="5327015" cy="652780"/>
          </a:xfrm>
          <a:prstGeom prst="rect">
            <a:avLst/>
          </a:prstGeom>
        </p:spPr>
        <p:txBody>
          <a:bodyPr vert="horz" wrap="square" lIns="0" tIns="40005" rIns="0" bIns="0" rtlCol="0">
            <a:spAutoFit/>
          </a:bodyPr>
          <a:lstStyle/>
          <a:p>
            <a:pPr marL="286385" indent="-273685">
              <a:lnSpc>
                <a:spcPct val="100000"/>
              </a:lnSpc>
              <a:spcBef>
                <a:spcPts val="315"/>
              </a:spcBef>
              <a:buClr>
                <a:srgbClr val="FFBA00"/>
              </a:buClr>
              <a:buSzPct val="125925"/>
              <a:buFont typeface="Courier New"/>
              <a:buChar char="o"/>
              <a:tabLst>
                <a:tab pos="286385" algn="l"/>
              </a:tabLst>
            </a:pPr>
            <a:r>
              <a:rPr sz="1350" spc="80" dirty="0">
                <a:latin typeface="Calibri"/>
                <a:cs typeface="Calibri"/>
              </a:rPr>
              <a:t>είναι</a:t>
            </a:r>
            <a:r>
              <a:rPr sz="1350" spc="35" dirty="0">
                <a:latin typeface="Calibri"/>
                <a:cs typeface="Calibri"/>
              </a:rPr>
              <a:t> </a:t>
            </a:r>
            <a:r>
              <a:rPr sz="1350" spc="95" dirty="0">
                <a:latin typeface="Calibri"/>
                <a:cs typeface="Calibri"/>
              </a:rPr>
              <a:t>σε</a:t>
            </a:r>
            <a:r>
              <a:rPr sz="1350" spc="40" dirty="0">
                <a:latin typeface="Calibri"/>
                <a:cs typeface="Calibri"/>
              </a:rPr>
              <a:t> </a:t>
            </a:r>
            <a:r>
              <a:rPr sz="1350" spc="100" dirty="0">
                <a:latin typeface="Calibri"/>
                <a:cs typeface="Calibri"/>
              </a:rPr>
              <a:t>θέση</a:t>
            </a:r>
            <a:r>
              <a:rPr sz="1350" spc="40" dirty="0">
                <a:latin typeface="Calibri"/>
                <a:cs typeface="Calibri"/>
              </a:rPr>
              <a:t> </a:t>
            </a:r>
            <a:r>
              <a:rPr sz="1350" spc="100" dirty="0">
                <a:latin typeface="Calibri"/>
                <a:cs typeface="Calibri"/>
              </a:rPr>
              <a:t>να</a:t>
            </a:r>
            <a:r>
              <a:rPr sz="1350" spc="40" dirty="0">
                <a:latin typeface="Calibri"/>
                <a:cs typeface="Calibri"/>
              </a:rPr>
              <a:t> </a:t>
            </a:r>
            <a:r>
              <a:rPr sz="1350" spc="95" dirty="0">
                <a:latin typeface="Calibri"/>
                <a:cs typeface="Calibri"/>
              </a:rPr>
              <a:t>παραποιήσει</a:t>
            </a:r>
            <a:r>
              <a:rPr sz="1350" spc="40" dirty="0">
                <a:latin typeface="Calibri"/>
                <a:cs typeface="Calibri"/>
              </a:rPr>
              <a:t> </a:t>
            </a:r>
            <a:r>
              <a:rPr sz="1350" spc="85" dirty="0">
                <a:latin typeface="Calibri"/>
                <a:cs typeface="Calibri"/>
              </a:rPr>
              <a:t>το</a:t>
            </a:r>
            <a:r>
              <a:rPr sz="1350" spc="25" dirty="0">
                <a:latin typeface="Calibri"/>
                <a:cs typeface="Calibri"/>
              </a:rPr>
              <a:t> </a:t>
            </a:r>
            <a:r>
              <a:rPr sz="1350" spc="80" dirty="0">
                <a:latin typeface="Calibri"/>
                <a:cs typeface="Calibri"/>
              </a:rPr>
              <a:t>183.google.com</a:t>
            </a:r>
            <a:endParaRPr sz="1350">
              <a:latin typeface="Calibri"/>
              <a:cs typeface="Calibri"/>
            </a:endParaRPr>
          </a:p>
          <a:p>
            <a:pPr marL="286385" indent="-273685">
              <a:lnSpc>
                <a:spcPct val="100000"/>
              </a:lnSpc>
              <a:spcBef>
                <a:spcPts val="640"/>
              </a:spcBef>
              <a:buClr>
                <a:srgbClr val="FFBA00"/>
              </a:buClr>
              <a:buSzPct val="125925"/>
              <a:buFont typeface="Courier New"/>
              <a:buChar char="o"/>
              <a:tabLst>
                <a:tab pos="286385" algn="l"/>
              </a:tabLst>
            </a:pPr>
            <a:r>
              <a:rPr sz="1350" spc="85" dirty="0">
                <a:latin typeface="Calibri"/>
                <a:cs typeface="Calibri"/>
              </a:rPr>
              <a:t>Και</a:t>
            </a:r>
            <a:r>
              <a:rPr sz="1350" spc="40" dirty="0">
                <a:latin typeface="Calibri"/>
                <a:cs typeface="Calibri"/>
              </a:rPr>
              <a:t> </a:t>
            </a:r>
            <a:r>
              <a:rPr sz="1350" spc="85" dirty="0">
                <a:latin typeface="Calibri"/>
                <a:cs typeface="Calibri"/>
              </a:rPr>
              <a:t>λοιπόν;</a:t>
            </a:r>
            <a:r>
              <a:rPr sz="1350" spc="40" dirty="0">
                <a:latin typeface="Calibri"/>
                <a:cs typeface="Calibri"/>
              </a:rPr>
              <a:t> </a:t>
            </a:r>
            <a:r>
              <a:rPr sz="1350" spc="85" dirty="0">
                <a:latin typeface="Calibri"/>
                <a:cs typeface="Calibri"/>
              </a:rPr>
              <a:t>Κανείς</a:t>
            </a:r>
            <a:r>
              <a:rPr sz="1350" spc="45" dirty="0">
                <a:latin typeface="Calibri"/>
                <a:cs typeface="Calibri"/>
              </a:rPr>
              <a:t> </a:t>
            </a:r>
            <a:r>
              <a:rPr sz="1350" spc="95" dirty="0">
                <a:latin typeface="Calibri"/>
                <a:cs typeface="Calibri"/>
              </a:rPr>
              <a:t>δεν</a:t>
            </a:r>
            <a:r>
              <a:rPr sz="1350" spc="45" dirty="0">
                <a:latin typeface="Calibri"/>
                <a:cs typeface="Calibri"/>
              </a:rPr>
              <a:t> </a:t>
            </a:r>
            <a:r>
              <a:rPr sz="1350" spc="85" dirty="0">
                <a:latin typeface="Calibri"/>
                <a:cs typeface="Calibri"/>
              </a:rPr>
              <a:t>θέλει</a:t>
            </a:r>
            <a:r>
              <a:rPr sz="1350" spc="45" dirty="0">
                <a:latin typeface="Calibri"/>
                <a:cs typeface="Calibri"/>
              </a:rPr>
              <a:t> </a:t>
            </a:r>
            <a:r>
              <a:rPr sz="1350" spc="100" dirty="0">
                <a:latin typeface="Calibri"/>
                <a:cs typeface="Calibri"/>
              </a:rPr>
              <a:t>να</a:t>
            </a:r>
            <a:r>
              <a:rPr sz="1350" spc="45" dirty="0">
                <a:latin typeface="Calibri"/>
                <a:cs typeface="Calibri"/>
              </a:rPr>
              <a:t> </a:t>
            </a:r>
            <a:r>
              <a:rPr sz="1350" spc="90" dirty="0">
                <a:latin typeface="Calibri"/>
                <a:cs typeface="Calibri"/>
              </a:rPr>
              <a:t>επισκεφθεί</a:t>
            </a:r>
            <a:r>
              <a:rPr sz="1350" spc="40" dirty="0">
                <a:latin typeface="Calibri"/>
                <a:cs typeface="Calibri"/>
              </a:rPr>
              <a:t> </a:t>
            </a:r>
            <a:r>
              <a:rPr sz="1350" spc="90" dirty="0">
                <a:latin typeface="Calibri"/>
                <a:cs typeface="Calibri"/>
              </a:rPr>
              <a:t>το</a:t>
            </a:r>
            <a:r>
              <a:rPr sz="1350" spc="55" dirty="0">
                <a:latin typeface="Calibri"/>
                <a:cs typeface="Calibri"/>
              </a:rPr>
              <a:t> </a:t>
            </a:r>
            <a:r>
              <a:rPr sz="1350" spc="80" dirty="0">
                <a:latin typeface="Calibri"/>
                <a:cs typeface="Calibri"/>
              </a:rPr>
              <a:t>183.google.com</a:t>
            </a:r>
            <a:endParaRPr sz="1350">
              <a:latin typeface="Calibri"/>
              <a:cs typeface="Calibri"/>
            </a:endParaRPr>
          </a:p>
        </p:txBody>
      </p:sp>
      <p:sp>
        <p:nvSpPr>
          <p:cNvPr id="7" name="object 7"/>
          <p:cNvSpPr txBox="1"/>
          <p:nvPr/>
        </p:nvSpPr>
        <p:spPr>
          <a:xfrm>
            <a:off x="10162222" y="5057457"/>
            <a:ext cx="201295" cy="193040"/>
          </a:xfrm>
          <a:prstGeom prst="rect">
            <a:avLst/>
          </a:prstGeom>
        </p:spPr>
        <p:txBody>
          <a:bodyPr vert="horz" wrap="square" lIns="0" tIns="12700" rIns="0" bIns="0" rtlCol="0">
            <a:spAutoFit/>
          </a:bodyPr>
          <a:lstStyle/>
          <a:p>
            <a:pPr marL="12700">
              <a:lnSpc>
                <a:spcPct val="100000"/>
              </a:lnSpc>
              <a:spcBef>
                <a:spcPts val="100"/>
              </a:spcBef>
            </a:pPr>
            <a:r>
              <a:rPr sz="1100" spc="60" dirty="0">
                <a:latin typeface="Arial"/>
                <a:cs typeface="Arial"/>
              </a:rPr>
              <a:t>2</a:t>
            </a:r>
            <a:r>
              <a:rPr sz="1100" spc="90" dirty="0">
                <a:latin typeface="Arial"/>
                <a:cs typeface="Arial"/>
              </a:rPr>
              <a:t>5</a:t>
            </a:r>
            <a:endParaRPr sz="1100">
              <a:latin typeface="Arial"/>
              <a:cs typeface="Arial"/>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268605" y="495300"/>
            <a:ext cx="11654789" cy="812402"/>
          </a:xfrm>
          <a:prstGeom prst="rect">
            <a:avLst/>
          </a:prstGeom>
        </p:spPr>
        <p:txBody>
          <a:bodyPr vert="horz" wrap="square" lIns="0" tIns="385445" rIns="0" bIns="0" rtlCol="0">
            <a:spAutoFit/>
          </a:bodyPr>
          <a:lstStyle/>
          <a:p>
            <a:pPr marL="495300" marR="5080" indent="268605">
              <a:lnSpc>
                <a:spcPts val="3279"/>
              </a:lnSpc>
              <a:spcBef>
                <a:spcPts val="325"/>
              </a:spcBef>
            </a:pPr>
            <a:r>
              <a:rPr spc="70" dirty="0"/>
              <a:t>Δηλητηρίαση</a:t>
            </a:r>
            <a:r>
              <a:rPr spc="155" dirty="0"/>
              <a:t> </a:t>
            </a:r>
            <a:r>
              <a:rPr spc="60" dirty="0"/>
              <a:t>τύπου</a:t>
            </a:r>
            <a:r>
              <a:rPr spc="155" dirty="0"/>
              <a:t> </a:t>
            </a:r>
            <a:r>
              <a:rPr spc="65" dirty="0"/>
              <a:t>Kaminsky</a:t>
            </a:r>
            <a:endParaRPr spc="-15" dirty="0"/>
          </a:p>
        </p:txBody>
      </p:sp>
      <p:sp>
        <p:nvSpPr>
          <p:cNvPr id="5" name="object 5"/>
          <p:cNvSpPr txBox="1"/>
          <p:nvPr/>
        </p:nvSpPr>
        <p:spPr>
          <a:xfrm>
            <a:off x="10137140" y="5719064"/>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2</a:t>
            </a:r>
            <a:r>
              <a:rPr sz="1100" dirty="0">
                <a:latin typeface="Arial"/>
                <a:cs typeface="Arial"/>
              </a:rPr>
              <a:t>6</a:t>
            </a:r>
            <a:endParaRPr sz="1100">
              <a:latin typeface="Arial"/>
              <a:cs typeface="Arial"/>
            </a:endParaRPr>
          </a:p>
        </p:txBody>
      </p:sp>
      <p:sp>
        <p:nvSpPr>
          <p:cNvPr id="4" name="object 4"/>
          <p:cNvSpPr txBox="1"/>
          <p:nvPr/>
        </p:nvSpPr>
        <p:spPr>
          <a:xfrm>
            <a:off x="783590" y="2597784"/>
            <a:ext cx="6978650" cy="2781300"/>
          </a:xfrm>
          <a:prstGeom prst="rect">
            <a:avLst/>
          </a:prstGeom>
        </p:spPr>
        <p:txBody>
          <a:bodyPr vert="horz" wrap="square" lIns="0" tIns="0" rIns="0" bIns="0" rtlCol="0">
            <a:spAutoFit/>
          </a:bodyPr>
          <a:lstStyle/>
          <a:p>
            <a:pPr marL="287020" indent="-274320">
              <a:lnSpc>
                <a:spcPts val="2220"/>
              </a:lnSpc>
              <a:buClr>
                <a:srgbClr val="FFBA00"/>
              </a:buClr>
              <a:buSzPct val="125714"/>
              <a:buFont typeface="Courier New"/>
              <a:buChar char="o"/>
              <a:tabLst>
                <a:tab pos="287020" algn="l"/>
              </a:tabLst>
            </a:pPr>
            <a:r>
              <a:rPr sz="1750" spc="165" dirty="0">
                <a:latin typeface="Calibri"/>
                <a:cs typeface="Calibri"/>
              </a:rPr>
              <a:t>Ένας</a:t>
            </a:r>
            <a:r>
              <a:rPr sz="1750" spc="70" dirty="0">
                <a:latin typeface="Calibri"/>
                <a:cs typeface="Calibri"/>
              </a:rPr>
              <a:t> </a:t>
            </a:r>
            <a:r>
              <a:rPr sz="1750" spc="165" dirty="0">
                <a:latin typeface="Calibri"/>
                <a:cs typeface="Calibri"/>
              </a:rPr>
              <a:t>κακός</a:t>
            </a:r>
            <a:r>
              <a:rPr sz="1750" spc="75" dirty="0">
                <a:latin typeface="Calibri"/>
                <a:cs typeface="Calibri"/>
              </a:rPr>
              <a:t> </a:t>
            </a:r>
            <a:r>
              <a:rPr sz="1750" spc="185" dirty="0">
                <a:latin typeface="Calibri"/>
                <a:cs typeface="Calibri"/>
              </a:rPr>
              <a:t>που</a:t>
            </a:r>
            <a:r>
              <a:rPr sz="1750" spc="70" dirty="0">
                <a:latin typeface="Calibri"/>
                <a:cs typeface="Calibri"/>
              </a:rPr>
              <a:t> </a:t>
            </a:r>
            <a:r>
              <a:rPr sz="1750" spc="140" dirty="0">
                <a:latin typeface="Calibri"/>
                <a:cs typeface="Calibri"/>
              </a:rPr>
              <a:t>κερδίζει</a:t>
            </a:r>
            <a:r>
              <a:rPr sz="1750" spc="75" dirty="0">
                <a:latin typeface="Calibri"/>
                <a:cs typeface="Calibri"/>
              </a:rPr>
              <a:t> </a:t>
            </a:r>
            <a:r>
              <a:rPr sz="1750" spc="160" dirty="0">
                <a:latin typeface="Calibri"/>
                <a:cs typeface="Calibri"/>
              </a:rPr>
              <a:t>την</a:t>
            </a:r>
            <a:r>
              <a:rPr sz="1750" spc="70" dirty="0">
                <a:latin typeface="Calibri"/>
                <a:cs typeface="Calibri"/>
              </a:rPr>
              <a:t> </a:t>
            </a:r>
            <a:r>
              <a:rPr sz="1750" spc="180" dirty="0">
                <a:latin typeface="Calibri"/>
                <a:cs typeface="Calibri"/>
              </a:rPr>
              <a:t>κούρσα</a:t>
            </a:r>
            <a:r>
              <a:rPr sz="1750" spc="75" dirty="0">
                <a:latin typeface="Calibri"/>
                <a:cs typeface="Calibri"/>
              </a:rPr>
              <a:t> </a:t>
            </a:r>
            <a:r>
              <a:rPr sz="1750" spc="150" dirty="0">
                <a:latin typeface="Calibri"/>
                <a:cs typeface="Calibri"/>
              </a:rPr>
              <a:t>για</a:t>
            </a:r>
            <a:r>
              <a:rPr sz="1750" spc="70" dirty="0">
                <a:latin typeface="Calibri"/>
                <a:cs typeface="Calibri"/>
              </a:rPr>
              <a:t> </a:t>
            </a:r>
            <a:r>
              <a:rPr sz="1750" spc="160" dirty="0">
                <a:latin typeface="Calibri"/>
                <a:cs typeface="Calibri"/>
              </a:rPr>
              <a:t>το</a:t>
            </a:r>
            <a:r>
              <a:rPr sz="1750" spc="75" dirty="0">
                <a:latin typeface="Calibri"/>
                <a:cs typeface="Calibri"/>
              </a:rPr>
              <a:t> </a:t>
            </a:r>
            <a:r>
              <a:rPr sz="1750" spc="155" dirty="0">
                <a:latin typeface="Calibri"/>
                <a:cs typeface="Calibri"/>
              </a:rPr>
              <a:t>"183.google.com"</a:t>
            </a:r>
            <a:endParaRPr sz="1750" dirty="0">
              <a:latin typeface="Calibri"/>
              <a:cs typeface="Calibri"/>
            </a:endParaRPr>
          </a:p>
          <a:p>
            <a:pPr marL="286385">
              <a:lnSpc>
                <a:spcPts val="2030"/>
              </a:lnSpc>
            </a:pPr>
            <a:r>
              <a:rPr sz="1750" spc="165" dirty="0">
                <a:latin typeface="Calibri"/>
                <a:cs typeface="Calibri"/>
              </a:rPr>
              <a:t>μπορεί</a:t>
            </a:r>
            <a:r>
              <a:rPr sz="1750" spc="80" dirty="0">
                <a:latin typeface="Calibri"/>
                <a:cs typeface="Calibri"/>
              </a:rPr>
              <a:t> </a:t>
            </a:r>
            <a:r>
              <a:rPr sz="1750" spc="175" dirty="0">
                <a:latin typeface="Calibri"/>
                <a:cs typeface="Calibri"/>
              </a:rPr>
              <a:t>να</a:t>
            </a:r>
            <a:r>
              <a:rPr sz="1750" spc="75" dirty="0">
                <a:latin typeface="Calibri"/>
                <a:cs typeface="Calibri"/>
              </a:rPr>
              <a:t> </a:t>
            </a:r>
            <a:r>
              <a:rPr sz="1750" spc="150" dirty="0">
                <a:latin typeface="Calibri"/>
                <a:cs typeface="Calibri"/>
              </a:rPr>
              <a:t>τελειώσει</a:t>
            </a:r>
            <a:r>
              <a:rPr sz="1750" spc="85" dirty="0">
                <a:latin typeface="Calibri"/>
                <a:cs typeface="Calibri"/>
              </a:rPr>
              <a:t> </a:t>
            </a:r>
            <a:r>
              <a:rPr sz="1750" spc="160" dirty="0">
                <a:latin typeface="Calibri"/>
                <a:cs typeface="Calibri"/>
              </a:rPr>
              <a:t>κλέβοντας</a:t>
            </a:r>
            <a:r>
              <a:rPr sz="1750" spc="80" dirty="0">
                <a:latin typeface="Calibri"/>
                <a:cs typeface="Calibri"/>
              </a:rPr>
              <a:t> </a:t>
            </a:r>
            <a:r>
              <a:rPr sz="1750" spc="185" dirty="0">
                <a:latin typeface="Calibri"/>
                <a:cs typeface="Calibri"/>
              </a:rPr>
              <a:t>και</a:t>
            </a:r>
            <a:r>
              <a:rPr sz="1750" spc="105" dirty="0">
                <a:latin typeface="Calibri"/>
                <a:cs typeface="Calibri"/>
              </a:rPr>
              <a:t> </a:t>
            </a:r>
            <a:r>
              <a:rPr sz="1750" spc="200" dirty="0">
                <a:latin typeface="Calibri"/>
                <a:cs typeface="Calibri"/>
              </a:rPr>
              <a:t>το</a:t>
            </a:r>
            <a:r>
              <a:rPr sz="1750" spc="95" dirty="0">
                <a:latin typeface="Calibri"/>
                <a:cs typeface="Calibri"/>
              </a:rPr>
              <a:t> </a:t>
            </a:r>
            <a:r>
              <a:rPr sz="1750" spc="204" dirty="0">
                <a:latin typeface="Calibri"/>
                <a:cs typeface="Calibri"/>
              </a:rPr>
              <a:t>"</a:t>
            </a:r>
            <a:r>
              <a:rPr sz="1750" spc="204" dirty="0">
                <a:latin typeface="Calibri"/>
                <a:cs typeface="Calibri"/>
                <a:hlinkClick r:id="rId3"/>
              </a:rPr>
              <a:t>www.google.com</a:t>
            </a:r>
            <a:r>
              <a:rPr sz="1750" spc="204" dirty="0">
                <a:latin typeface="Calibri"/>
                <a:cs typeface="Calibri"/>
              </a:rPr>
              <a:t>".</a:t>
            </a:r>
            <a:endParaRPr sz="1750" dirty="0">
              <a:latin typeface="Calibri"/>
              <a:cs typeface="Calibri"/>
            </a:endParaRPr>
          </a:p>
          <a:p>
            <a:pPr marL="286385" indent="-273685">
              <a:lnSpc>
                <a:spcPct val="100000"/>
              </a:lnSpc>
              <a:spcBef>
                <a:spcPts val="1105"/>
              </a:spcBef>
              <a:buClr>
                <a:srgbClr val="FFBA00"/>
              </a:buClr>
              <a:buSzPct val="125714"/>
              <a:buFont typeface="Courier New"/>
              <a:buChar char="o"/>
              <a:tabLst>
                <a:tab pos="286385" algn="l"/>
              </a:tabLst>
            </a:pPr>
            <a:r>
              <a:rPr sz="1750" spc="135" dirty="0">
                <a:latin typeface="Calibri"/>
                <a:cs typeface="Calibri"/>
              </a:rPr>
              <a:t>Πρωτότυπο</a:t>
            </a:r>
            <a:r>
              <a:rPr sz="1750" spc="40" dirty="0">
                <a:latin typeface="Calibri"/>
                <a:cs typeface="Calibri"/>
              </a:rPr>
              <a:t> </a:t>
            </a:r>
            <a:r>
              <a:rPr sz="1750" spc="130" dirty="0">
                <a:latin typeface="Calibri"/>
                <a:cs typeface="Calibri"/>
              </a:rPr>
              <a:t>κακόβουλο</a:t>
            </a:r>
            <a:r>
              <a:rPr sz="1750" spc="45" dirty="0">
                <a:latin typeface="Calibri"/>
                <a:cs typeface="Calibri"/>
              </a:rPr>
              <a:t> </a:t>
            </a:r>
            <a:r>
              <a:rPr sz="1750" spc="114" dirty="0">
                <a:latin typeface="Calibri"/>
                <a:cs typeface="Calibri"/>
              </a:rPr>
              <a:t>μήνυμα:</a:t>
            </a:r>
            <a:endParaRPr sz="1750" dirty="0">
              <a:latin typeface="Calibri"/>
              <a:cs typeface="Calibri"/>
            </a:endParaRPr>
          </a:p>
          <a:p>
            <a:pPr marL="12700" marR="3072765">
              <a:lnSpc>
                <a:spcPts val="3479"/>
              </a:lnSpc>
              <a:spcBef>
                <a:spcPts val="195"/>
              </a:spcBef>
              <a:buClr>
                <a:srgbClr val="FFBA00"/>
              </a:buClr>
              <a:buFont typeface="Courier New"/>
              <a:buChar char="o"/>
              <a:tabLst>
                <a:tab pos="332740" algn="l"/>
              </a:tabLst>
            </a:pPr>
            <a:r>
              <a:rPr lang="el-GR" sz="1750" spc="160" dirty="0">
                <a:latin typeface="Calibri"/>
                <a:cs typeface="Calibri"/>
              </a:rPr>
              <a:t> </a:t>
            </a:r>
            <a:r>
              <a:rPr sz="1750" spc="160" dirty="0">
                <a:latin typeface="Calibri"/>
                <a:cs typeface="Calibri"/>
              </a:rPr>
              <a:t>google.com</a:t>
            </a:r>
            <a:r>
              <a:rPr sz="1750" spc="50" dirty="0">
                <a:latin typeface="Calibri"/>
                <a:cs typeface="Calibri"/>
              </a:rPr>
              <a:t> </a:t>
            </a:r>
            <a:r>
              <a:rPr sz="1750" spc="190" dirty="0">
                <a:latin typeface="Calibri"/>
                <a:cs typeface="Calibri"/>
              </a:rPr>
              <a:t>NS</a:t>
            </a:r>
            <a:r>
              <a:rPr sz="1750" spc="50" dirty="0">
                <a:latin typeface="Calibri"/>
                <a:cs typeface="Calibri"/>
              </a:rPr>
              <a:t> </a:t>
            </a:r>
            <a:r>
              <a:rPr sz="1750" spc="170" dirty="0">
                <a:latin typeface="Calibri"/>
                <a:cs typeface="Calibri"/>
                <a:hlinkClick r:id="rId4"/>
              </a:rPr>
              <a:t>www.</a:t>
            </a:r>
            <a:r>
              <a:rPr sz="1750" spc="170" dirty="0">
                <a:latin typeface="Calibri"/>
                <a:cs typeface="Calibri"/>
                <a:hlinkClick r:id="rId3"/>
              </a:rPr>
              <a:t>google.co</a:t>
            </a:r>
            <a:r>
              <a:rPr sz="1750" spc="170" dirty="0">
                <a:latin typeface="Calibri"/>
                <a:cs typeface="Calibri"/>
              </a:rPr>
              <a:t>m </a:t>
            </a:r>
            <a:endParaRPr lang="el-GR" sz="1750" spc="170" dirty="0">
              <a:latin typeface="Calibri"/>
              <a:cs typeface="Calibri"/>
            </a:endParaRPr>
          </a:p>
          <a:p>
            <a:pPr marL="12700" marR="3072765">
              <a:lnSpc>
                <a:spcPts val="3479"/>
              </a:lnSpc>
              <a:spcBef>
                <a:spcPts val="195"/>
              </a:spcBef>
              <a:buClr>
                <a:srgbClr val="FFBA00"/>
              </a:buClr>
              <a:buFont typeface="Courier New"/>
              <a:buChar char="o"/>
              <a:tabLst>
                <a:tab pos="332740" algn="l"/>
              </a:tabLst>
            </a:pPr>
            <a:r>
              <a:rPr lang="el-GR" sz="1750" spc="170" dirty="0">
                <a:solidFill>
                  <a:srgbClr val="87872D"/>
                </a:solidFill>
                <a:latin typeface="Calibri"/>
                <a:cs typeface="Calibri"/>
              </a:rPr>
              <a:t> </a:t>
            </a:r>
            <a:r>
              <a:rPr sz="1750" spc="-380" dirty="0">
                <a:solidFill>
                  <a:srgbClr val="87872D"/>
                </a:solidFill>
                <a:latin typeface="Calibri"/>
                <a:cs typeface="Calibri"/>
              </a:rPr>
              <a:t> </a:t>
            </a:r>
            <a:r>
              <a:rPr sz="1750" u="heavy" spc="125" dirty="0">
                <a:solidFill>
                  <a:srgbClr val="87872D"/>
                </a:solidFill>
                <a:uFill>
                  <a:solidFill>
                    <a:srgbClr val="87872D"/>
                  </a:solidFill>
                </a:uFill>
                <a:latin typeface="Calibri"/>
                <a:cs typeface="Calibri"/>
                <a:hlinkClick r:id="rId3"/>
              </a:rPr>
              <a:t>www</a:t>
            </a:r>
            <a:r>
              <a:rPr sz="1750" u="heavy" spc="125" dirty="0">
                <a:solidFill>
                  <a:srgbClr val="87872D"/>
                </a:solidFill>
                <a:uFill>
                  <a:solidFill>
                    <a:srgbClr val="87872D"/>
                  </a:solidFill>
                </a:uFill>
                <a:latin typeface="Calibri"/>
                <a:cs typeface="Calibri"/>
              </a:rPr>
              <a:t>.</a:t>
            </a:r>
            <a:r>
              <a:rPr sz="1750" spc="125" dirty="0">
                <a:latin typeface="Calibri"/>
                <a:cs typeface="Calibri"/>
              </a:rPr>
              <a:t>google.com</a:t>
            </a:r>
            <a:r>
              <a:rPr sz="1750" spc="30" dirty="0">
                <a:latin typeface="Calibri"/>
                <a:cs typeface="Calibri"/>
              </a:rPr>
              <a:t> </a:t>
            </a:r>
            <a:r>
              <a:rPr sz="1750" spc="95" dirty="0">
                <a:latin typeface="Calibri"/>
                <a:cs typeface="Calibri"/>
              </a:rPr>
              <a:t>A6.6.6.6.6</a:t>
            </a:r>
            <a:endParaRPr sz="1750" dirty="0">
              <a:latin typeface="Calibri"/>
              <a:cs typeface="Calibri"/>
            </a:endParaRPr>
          </a:p>
          <a:p>
            <a:pPr marL="286385" indent="-273685">
              <a:lnSpc>
                <a:spcPct val="100000"/>
              </a:lnSpc>
              <a:spcBef>
                <a:spcPts val="680"/>
              </a:spcBef>
              <a:buClr>
                <a:srgbClr val="FFBA00"/>
              </a:buClr>
              <a:buSzPct val="125714"/>
              <a:buFont typeface="Courier New"/>
              <a:buChar char="o"/>
              <a:tabLst>
                <a:tab pos="286385" algn="l"/>
              </a:tabLst>
            </a:pPr>
            <a:r>
              <a:rPr sz="1750" spc="40" dirty="0" err="1">
                <a:latin typeface="Calibri"/>
                <a:cs typeface="Calibri"/>
              </a:rPr>
              <a:t>Φονική</a:t>
            </a:r>
            <a:r>
              <a:rPr sz="1750" spc="-10" dirty="0">
                <a:latin typeface="Calibri"/>
                <a:cs typeface="Calibri"/>
              </a:rPr>
              <a:t> </a:t>
            </a:r>
            <a:r>
              <a:rPr sz="1750" spc="114" dirty="0">
                <a:latin typeface="Calibri"/>
                <a:cs typeface="Calibri"/>
              </a:rPr>
              <a:t>απ</a:t>
            </a:r>
            <a:r>
              <a:rPr sz="1750" spc="114" dirty="0" err="1">
                <a:latin typeface="Calibri"/>
                <a:cs typeface="Calibri"/>
              </a:rPr>
              <a:t>άντηση</a:t>
            </a:r>
            <a:r>
              <a:rPr lang="el-GR" sz="1750" spc="114" dirty="0">
                <a:latin typeface="Calibri"/>
                <a:cs typeface="Calibri"/>
              </a:rPr>
              <a:t> (</a:t>
            </a:r>
            <a:r>
              <a:rPr lang="en-US" sz="1800" b="0" i="0" u="none" strike="noStrike" baseline="0" dirty="0">
                <a:latin typeface="CenturyGothic"/>
              </a:rPr>
              <a:t>Killer response</a:t>
            </a:r>
            <a:r>
              <a:rPr lang="el-GR" sz="1800" b="0" i="0" u="none" strike="noStrike" baseline="0" dirty="0">
                <a:latin typeface="CenturyGothic"/>
              </a:rPr>
              <a:t>)</a:t>
            </a:r>
            <a:r>
              <a:rPr sz="1750" spc="114" dirty="0">
                <a:latin typeface="Calibri"/>
                <a:cs typeface="Calibri"/>
              </a:rPr>
              <a:t>:</a:t>
            </a:r>
            <a:endParaRPr sz="1750" dirty="0">
              <a:latin typeface="Calibri"/>
              <a:cs typeface="Calibri"/>
            </a:endParaRPr>
          </a:p>
          <a:p>
            <a:pPr marL="332740" indent="-320040">
              <a:lnSpc>
                <a:spcPct val="100000"/>
              </a:lnSpc>
              <a:spcBef>
                <a:spcPts val="1230"/>
              </a:spcBef>
              <a:buClr>
                <a:srgbClr val="FFBA00"/>
              </a:buClr>
              <a:buFont typeface="Courier New"/>
              <a:buChar char="o"/>
              <a:tabLst>
                <a:tab pos="332740" algn="l"/>
              </a:tabLst>
            </a:pPr>
            <a:r>
              <a:rPr sz="1750" spc="160" dirty="0">
                <a:latin typeface="Calibri"/>
                <a:cs typeface="Calibri"/>
              </a:rPr>
              <a:t>google.com</a:t>
            </a:r>
            <a:r>
              <a:rPr sz="1750" spc="65" dirty="0">
                <a:latin typeface="Calibri"/>
                <a:cs typeface="Calibri"/>
              </a:rPr>
              <a:t> </a:t>
            </a:r>
            <a:r>
              <a:rPr sz="1750" spc="190" dirty="0">
                <a:latin typeface="Calibri"/>
                <a:cs typeface="Calibri"/>
              </a:rPr>
              <a:t>NS</a:t>
            </a:r>
            <a:r>
              <a:rPr sz="1750" spc="70" dirty="0">
                <a:latin typeface="Calibri"/>
                <a:cs typeface="Calibri"/>
              </a:rPr>
              <a:t> </a:t>
            </a:r>
            <a:r>
              <a:rPr sz="1750" spc="150" dirty="0">
                <a:latin typeface="Calibri"/>
                <a:cs typeface="Calibri"/>
              </a:rPr>
              <a:t>ns1.google.com</a:t>
            </a:r>
            <a:endParaRPr sz="1750" dirty="0">
              <a:latin typeface="Calibri"/>
              <a:cs typeface="Calibri"/>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1136014" y="905192"/>
            <a:ext cx="10003790" cy="520014"/>
          </a:xfrm>
          <a:prstGeom prst="rect">
            <a:avLst/>
          </a:prstGeom>
        </p:spPr>
        <p:txBody>
          <a:bodyPr vert="horz" wrap="square" lIns="0" tIns="45085" rIns="0" bIns="0" rtlCol="0">
            <a:spAutoFit/>
          </a:bodyPr>
          <a:lstStyle/>
          <a:p>
            <a:pPr marL="12700" marR="5080" indent="286385">
              <a:lnSpc>
                <a:spcPts val="3679"/>
              </a:lnSpc>
              <a:spcBef>
                <a:spcPts val="355"/>
              </a:spcBef>
            </a:pPr>
            <a:r>
              <a:rPr sz="3200" spc="80" dirty="0"/>
              <a:t>Δηλητηρίαση</a:t>
            </a:r>
            <a:r>
              <a:rPr sz="3200" spc="170" dirty="0"/>
              <a:t> </a:t>
            </a:r>
            <a:r>
              <a:rPr sz="3200" spc="70" dirty="0"/>
              <a:t>τύπου</a:t>
            </a:r>
            <a:r>
              <a:rPr sz="3200" spc="175" dirty="0"/>
              <a:t> </a:t>
            </a:r>
            <a:r>
              <a:rPr sz="3200" spc="75" dirty="0"/>
              <a:t>Kaminsky</a:t>
            </a:r>
            <a:endParaRPr sz="3200" dirty="0"/>
          </a:p>
        </p:txBody>
      </p:sp>
      <p:sp>
        <p:nvSpPr>
          <p:cNvPr id="5" name="object 5"/>
          <p:cNvSpPr txBox="1"/>
          <p:nvPr/>
        </p:nvSpPr>
        <p:spPr>
          <a:xfrm>
            <a:off x="10137140" y="5719064"/>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2</a:t>
            </a:r>
            <a:r>
              <a:rPr sz="1100" dirty="0">
                <a:latin typeface="Arial"/>
                <a:cs typeface="Arial"/>
              </a:rPr>
              <a:t>6</a:t>
            </a:r>
            <a:endParaRPr sz="1100">
              <a:latin typeface="Arial"/>
              <a:cs typeface="Arial"/>
            </a:endParaRPr>
          </a:p>
        </p:txBody>
      </p:sp>
      <p:sp>
        <p:nvSpPr>
          <p:cNvPr id="4" name="object 4"/>
          <p:cNvSpPr txBox="1"/>
          <p:nvPr/>
        </p:nvSpPr>
        <p:spPr>
          <a:xfrm>
            <a:off x="783590" y="2529839"/>
            <a:ext cx="4969510" cy="2168525"/>
          </a:xfrm>
          <a:prstGeom prst="rect">
            <a:avLst/>
          </a:prstGeom>
        </p:spPr>
        <p:txBody>
          <a:bodyPr vert="horz" wrap="square" lIns="0" tIns="71120" rIns="0" bIns="0" rtlCol="0">
            <a:spAutoFit/>
          </a:bodyPr>
          <a:lstStyle/>
          <a:p>
            <a:pPr marL="286385" indent="-273685">
              <a:lnSpc>
                <a:spcPct val="100000"/>
              </a:lnSpc>
              <a:spcBef>
                <a:spcPts val="560"/>
              </a:spcBef>
              <a:buClr>
                <a:srgbClr val="FFBA00"/>
              </a:buClr>
              <a:buSzPct val="125000"/>
              <a:buFont typeface="Courier New"/>
              <a:buChar char="o"/>
              <a:tabLst>
                <a:tab pos="286385" algn="l"/>
              </a:tabLst>
            </a:pPr>
            <a:r>
              <a:rPr sz="1600" spc="90" dirty="0">
                <a:latin typeface="Calibri"/>
                <a:cs typeface="Calibri"/>
              </a:rPr>
              <a:t>Γιατί</a:t>
            </a:r>
            <a:r>
              <a:rPr sz="1600" spc="20" dirty="0">
                <a:latin typeface="Calibri"/>
                <a:cs typeface="Calibri"/>
              </a:rPr>
              <a:t> </a:t>
            </a:r>
            <a:r>
              <a:rPr sz="1600" spc="90" dirty="0">
                <a:latin typeface="Calibri"/>
                <a:cs typeface="Calibri"/>
              </a:rPr>
              <a:t>πετυχαίνει;</a:t>
            </a:r>
            <a:endParaRPr sz="1600">
              <a:latin typeface="Calibri"/>
              <a:cs typeface="Calibri"/>
            </a:endParaRPr>
          </a:p>
          <a:p>
            <a:pPr marL="286385" marR="5080" indent="-274320">
              <a:lnSpc>
                <a:spcPct val="96300"/>
              </a:lnSpc>
              <a:spcBef>
                <a:spcPts val="1080"/>
              </a:spcBef>
              <a:buClr>
                <a:srgbClr val="FFBA00"/>
              </a:buClr>
              <a:buSzPct val="125000"/>
              <a:buFont typeface="Courier New"/>
              <a:buChar char="o"/>
              <a:tabLst>
                <a:tab pos="287020" algn="l"/>
              </a:tabLst>
            </a:pPr>
            <a:r>
              <a:rPr sz="1600" spc="210" dirty="0">
                <a:latin typeface="Calibri"/>
                <a:cs typeface="Calibri"/>
              </a:rPr>
              <a:t>Ο </a:t>
            </a:r>
            <a:r>
              <a:rPr sz="1600" spc="140" dirty="0">
                <a:latin typeface="Calibri"/>
                <a:cs typeface="Calibri"/>
              </a:rPr>
              <a:t>επιτιθέμενος </a:t>
            </a:r>
            <a:r>
              <a:rPr sz="1600" spc="150" dirty="0">
                <a:latin typeface="Calibri"/>
                <a:cs typeface="Calibri"/>
              </a:rPr>
              <a:t>μπορεί </a:t>
            </a:r>
            <a:r>
              <a:rPr sz="1600" spc="160" dirty="0">
                <a:latin typeface="Calibri"/>
                <a:cs typeface="Calibri"/>
              </a:rPr>
              <a:t>να </a:t>
            </a:r>
            <a:r>
              <a:rPr sz="1600" spc="130" dirty="0">
                <a:latin typeface="Calibri"/>
                <a:cs typeface="Calibri"/>
              </a:rPr>
              <a:t>ξεκινήσει </a:t>
            </a:r>
            <a:r>
              <a:rPr sz="1600" spc="145" dirty="0">
                <a:latin typeface="Calibri"/>
                <a:cs typeface="Calibri"/>
              </a:rPr>
              <a:t>μια </a:t>
            </a:r>
            <a:r>
              <a:rPr sz="1600" spc="150" dirty="0">
                <a:latin typeface="Calibri"/>
                <a:cs typeface="Calibri"/>
              </a:rPr>
              <a:t>νέα </a:t>
            </a:r>
            <a:r>
              <a:rPr sz="1600" spc="155" dirty="0">
                <a:latin typeface="Calibri"/>
                <a:cs typeface="Calibri"/>
              </a:rPr>
              <a:t> </a:t>
            </a:r>
            <a:r>
              <a:rPr sz="1600" spc="165" dirty="0">
                <a:latin typeface="Calibri"/>
                <a:cs typeface="Calibri"/>
              </a:rPr>
              <a:t>υπόσταση</a:t>
            </a:r>
            <a:r>
              <a:rPr sz="1600" spc="70" dirty="0">
                <a:latin typeface="Calibri"/>
                <a:cs typeface="Calibri"/>
              </a:rPr>
              <a:t> </a:t>
            </a:r>
            <a:r>
              <a:rPr sz="1600" spc="145" dirty="0">
                <a:latin typeface="Calibri"/>
                <a:cs typeface="Calibri"/>
              </a:rPr>
              <a:t>επίθεσης</a:t>
            </a:r>
            <a:r>
              <a:rPr sz="1600" spc="70" dirty="0">
                <a:latin typeface="Calibri"/>
                <a:cs typeface="Calibri"/>
              </a:rPr>
              <a:t> </a:t>
            </a:r>
            <a:r>
              <a:rPr sz="1600" spc="165" dirty="0">
                <a:latin typeface="Calibri"/>
                <a:cs typeface="Calibri"/>
              </a:rPr>
              <a:t>ανά</a:t>
            </a:r>
            <a:r>
              <a:rPr sz="1600" spc="70" dirty="0">
                <a:latin typeface="Calibri"/>
                <a:cs typeface="Calibri"/>
              </a:rPr>
              <a:t> </a:t>
            </a:r>
            <a:r>
              <a:rPr sz="1600" spc="175" dirty="0">
                <a:latin typeface="Calibri"/>
                <a:cs typeface="Calibri"/>
              </a:rPr>
              <a:t>πάσα</a:t>
            </a:r>
            <a:r>
              <a:rPr sz="1600" spc="70" dirty="0">
                <a:latin typeface="Calibri"/>
                <a:cs typeface="Calibri"/>
              </a:rPr>
              <a:t> </a:t>
            </a:r>
            <a:r>
              <a:rPr sz="1600" spc="140" dirty="0">
                <a:latin typeface="Calibri"/>
                <a:cs typeface="Calibri"/>
              </a:rPr>
              <a:t>στιγμή</a:t>
            </a:r>
            <a:r>
              <a:rPr sz="1600" spc="70" dirty="0">
                <a:latin typeface="Calibri"/>
                <a:cs typeface="Calibri"/>
              </a:rPr>
              <a:t> </a:t>
            </a:r>
            <a:r>
              <a:rPr sz="1600" spc="145" dirty="0">
                <a:latin typeface="Calibri"/>
                <a:cs typeface="Calibri"/>
              </a:rPr>
              <a:t>χωρίς</a:t>
            </a:r>
            <a:r>
              <a:rPr sz="1600" spc="75" dirty="0">
                <a:latin typeface="Calibri"/>
                <a:cs typeface="Calibri"/>
              </a:rPr>
              <a:t> </a:t>
            </a:r>
            <a:r>
              <a:rPr sz="1600" spc="160" dirty="0">
                <a:latin typeface="Calibri"/>
                <a:cs typeface="Calibri"/>
              </a:rPr>
              <a:t>να </a:t>
            </a:r>
            <a:r>
              <a:rPr sz="1600" spc="-350" dirty="0">
                <a:latin typeface="Calibri"/>
                <a:cs typeface="Calibri"/>
              </a:rPr>
              <a:t> </a:t>
            </a:r>
            <a:r>
              <a:rPr sz="1600" spc="140" dirty="0">
                <a:latin typeface="Calibri"/>
                <a:cs typeface="Calibri"/>
              </a:rPr>
              <a:t>περιμένει</a:t>
            </a:r>
            <a:r>
              <a:rPr sz="1600" spc="70" dirty="0">
                <a:latin typeface="Calibri"/>
                <a:cs typeface="Calibri"/>
              </a:rPr>
              <a:t> </a:t>
            </a:r>
            <a:r>
              <a:rPr sz="1600" spc="160" dirty="0">
                <a:latin typeface="Calibri"/>
                <a:cs typeface="Calibri"/>
              </a:rPr>
              <a:t>να</a:t>
            </a:r>
            <a:r>
              <a:rPr sz="1600" spc="65" dirty="0">
                <a:latin typeface="Calibri"/>
                <a:cs typeface="Calibri"/>
              </a:rPr>
              <a:t> </a:t>
            </a:r>
            <a:r>
              <a:rPr sz="1600" spc="130" dirty="0">
                <a:latin typeface="Calibri"/>
                <a:cs typeface="Calibri"/>
              </a:rPr>
              <a:t>λήξει</a:t>
            </a:r>
            <a:r>
              <a:rPr sz="1600" spc="70" dirty="0">
                <a:latin typeface="Calibri"/>
                <a:cs typeface="Calibri"/>
              </a:rPr>
              <a:t> </a:t>
            </a:r>
            <a:r>
              <a:rPr sz="1600" spc="170" dirty="0">
                <a:latin typeface="Calibri"/>
                <a:cs typeface="Calibri"/>
              </a:rPr>
              <a:t>η</a:t>
            </a:r>
            <a:r>
              <a:rPr sz="1600" spc="70" dirty="0">
                <a:latin typeface="Calibri"/>
                <a:cs typeface="Calibri"/>
              </a:rPr>
              <a:t> </a:t>
            </a:r>
            <a:r>
              <a:rPr sz="1600" spc="160" dirty="0">
                <a:latin typeface="Calibri"/>
                <a:cs typeface="Calibri"/>
              </a:rPr>
              <a:t>προσωρινή</a:t>
            </a:r>
            <a:r>
              <a:rPr sz="1600" spc="70" dirty="0">
                <a:latin typeface="Calibri"/>
                <a:cs typeface="Calibri"/>
              </a:rPr>
              <a:t> </a:t>
            </a:r>
            <a:r>
              <a:rPr sz="1600" spc="150" dirty="0">
                <a:latin typeface="Calibri"/>
                <a:cs typeface="Calibri"/>
              </a:rPr>
              <a:t>μνήμη.</a:t>
            </a:r>
            <a:endParaRPr sz="1600">
              <a:latin typeface="Calibri"/>
              <a:cs typeface="Calibri"/>
            </a:endParaRPr>
          </a:p>
          <a:p>
            <a:pPr marL="286385" indent="-273685">
              <a:lnSpc>
                <a:spcPct val="100000"/>
              </a:lnSpc>
              <a:spcBef>
                <a:spcPts val="1135"/>
              </a:spcBef>
              <a:buClr>
                <a:srgbClr val="FFBA00"/>
              </a:buClr>
              <a:buSzPct val="125000"/>
              <a:buFont typeface="Courier New"/>
              <a:buChar char="o"/>
              <a:tabLst>
                <a:tab pos="286385" algn="l"/>
              </a:tabLst>
            </a:pPr>
            <a:r>
              <a:rPr sz="1600" spc="114" dirty="0">
                <a:latin typeface="Calibri"/>
                <a:cs typeface="Calibri"/>
              </a:rPr>
              <a:t>Καμία</a:t>
            </a:r>
            <a:r>
              <a:rPr sz="1600" spc="40" dirty="0">
                <a:latin typeface="Calibri"/>
                <a:cs typeface="Calibri"/>
              </a:rPr>
              <a:t> </a:t>
            </a:r>
            <a:r>
              <a:rPr sz="1600" spc="110" dirty="0">
                <a:latin typeface="Calibri"/>
                <a:cs typeface="Calibri"/>
              </a:rPr>
              <a:t>ποινή</a:t>
            </a:r>
            <a:r>
              <a:rPr sz="1600" spc="40" dirty="0">
                <a:latin typeface="Calibri"/>
                <a:cs typeface="Calibri"/>
              </a:rPr>
              <a:t> </a:t>
            </a:r>
            <a:r>
              <a:rPr sz="1600" spc="120" dirty="0">
                <a:latin typeface="Calibri"/>
                <a:cs typeface="Calibri"/>
              </a:rPr>
              <a:t>αναμονής</a:t>
            </a:r>
            <a:r>
              <a:rPr sz="1600" spc="40" dirty="0">
                <a:latin typeface="Calibri"/>
                <a:cs typeface="Calibri"/>
              </a:rPr>
              <a:t> </a:t>
            </a:r>
            <a:r>
              <a:rPr sz="1600" spc="100" dirty="0">
                <a:latin typeface="Calibri"/>
                <a:cs typeface="Calibri"/>
              </a:rPr>
              <a:t>για</a:t>
            </a:r>
            <a:r>
              <a:rPr sz="1600" spc="40" dirty="0">
                <a:latin typeface="Calibri"/>
                <a:cs typeface="Calibri"/>
              </a:rPr>
              <a:t> </a:t>
            </a:r>
            <a:r>
              <a:rPr sz="1600" spc="110" dirty="0">
                <a:latin typeface="Calibri"/>
                <a:cs typeface="Calibri"/>
              </a:rPr>
              <a:t>αγωνιστική</a:t>
            </a:r>
            <a:r>
              <a:rPr sz="1600" spc="60" dirty="0">
                <a:latin typeface="Calibri"/>
                <a:cs typeface="Calibri"/>
              </a:rPr>
              <a:t> </a:t>
            </a:r>
            <a:r>
              <a:rPr sz="1600" spc="105" dirty="0">
                <a:latin typeface="Calibri"/>
                <a:cs typeface="Calibri"/>
              </a:rPr>
              <a:t>αποτυχία</a:t>
            </a:r>
            <a:endParaRPr sz="1600">
              <a:latin typeface="Calibri"/>
              <a:cs typeface="Calibri"/>
            </a:endParaRPr>
          </a:p>
          <a:p>
            <a:pPr marL="286385" indent="-273685">
              <a:lnSpc>
                <a:spcPct val="100000"/>
              </a:lnSpc>
              <a:spcBef>
                <a:spcPts val="990"/>
              </a:spcBef>
              <a:buClr>
                <a:srgbClr val="FFBA00"/>
              </a:buClr>
              <a:buSzPct val="125000"/>
              <a:buFont typeface="Courier New"/>
              <a:buChar char="o"/>
              <a:tabLst>
                <a:tab pos="286385" algn="l"/>
              </a:tabLst>
            </a:pPr>
            <a:r>
              <a:rPr sz="1600" spc="150" dirty="0">
                <a:latin typeface="Calibri"/>
                <a:cs typeface="Calibri"/>
              </a:rPr>
              <a:t>Η</a:t>
            </a:r>
            <a:r>
              <a:rPr sz="1600" spc="45" dirty="0">
                <a:latin typeface="Calibri"/>
                <a:cs typeface="Calibri"/>
              </a:rPr>
              <a:t> </a:t>
            </a:r>
            <a:r>
              <a:rPr sz="1600" spc="110" dirty="0">
                <a:latin typeface="Calibri"/>
                <a:cs typeface="Calibri"/>
              </a:rPr>
              <a:t>επίθεση</a:t>
            </a:r>
            <a:r>
              <a:rPr sz="1600" spc="55" dirty="0">
                <a:latin typeface="Calibri"/>
                <a:cs typeface="Calibri"/>
              </a:rPr>
              <a:t> </a:t>
            </a:r>
            <a:r>
              <a:rPr sz="1600" spc="90" dirty="0">
                <a:latin typeface="Calibri"/>
                <a:cs typeface="Calibri"/>
              </a:rPr>
              <a:t>περιορίζεται</a:t>
            </a:r>
            <a:r>
              <a:rPr sz="1600" spc="55" dirty="0">
                <a:latin typeface="Calibri"/>
                <a:cs typeface="Calibri"/>
              </a:rPr>
              <a:t> </a:t>
            </a:r>
            <a:r>
              <a:rPr sz="1600" spc="120" dirty="0">
                <a:latin typeface="Calibri"/>
                <a:cs typeface="Calibri"/>
              </a:rPr>
              <a:t>μόνο</a:t>
            </a:r>
            <a:r>
              <a:rPr sz="1600" spc="50" dirty="0">
                <a:latin typeface="Calibri"/>
                <a:cs typeface="Calibri"/>
              </a:rPr>
              <a:t> </a:t>
            </a:r>
            <a:r>
              <a:rPr sz="1600" spc="114" dirty="0">
                <a:latin typeface="Calibri"/>
                <a:cs typeface="Calibri"/>
              </a:rPr>
              <a:t>στο</a:t>
            </a:r>
            <a:r>
              <a:rPr sz="1600" spc="50" dirty="0">
                <a:latin typeface="Calibri"/>
                <a:cs typeface="Calibri"/>
              </a:rPr>
              <a:t> </a:t>
            </a:r>
            <a:r>
              <a:rPr sz="1600" spc="114" dirty="0">
                <a:latin typeface="Calibri"/>
                <a:cs typeface="Calibri"/>
              </a:rPr>
              <a:t>εύρος</a:t>
            </a:r>
            <a:r>
              <a:rPr sz="1600" spc="55" dirty="0">
                <a:latin typeface="Calibri"/>
                <a:cs typeface="Calibri"/>
              </a:rPr>
              <a:t> </a:t>
            </a:r>
            <a:r>
              <a:rPr sz="1600" spc="110" dirty="0">
                <a:latin typeface="Calibri"/>
                <a:cs typeface="Calibri"/>
              </a:rPr>
              <a:t>ζώνης</a:t>
            </a:r>
            <a:endParaRPr sz="1600">
              <a:latin typeface="Calibri"/>
              <a:cs typeface="Calibri"/>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0729" y="0"/>
            <a:ext cx="6351270" cy="6858000"/>
          </a:xfrm>
          <a:custGeom>
            <a:avLst/>
            <a:gdLst/>
            <a:ahLst/>
            <a:cxnLst/>
            <a:rect l="l" t="t" r="r" b="b"/>
            <a:pathLst>
              <a:path w="6351270" h="6858000">
                <a:moveTo>
                  <a:pt x="0" y="6858000"/>
                </a:moveTo>
                <a:lnTo>
                  <a:pt x="6351270" y="6858000"/>
                </a:lnTo>
                <a:lnTo>
                  <a:pt x="6351270" y="0"/>
                </a:lnTo>
                <a:lnTo>
                  <a:pt x="0" y="0"/>
                </a:lnTo>
                <a:lnTo>
                  <a:pt x="0" y="6858000"/>
                </a:lnTo>
                <a:close/>
              </a:path>
            </a:pathLst>
          </a:custGeom>
          <a:solidFill>
            <a:srgbClr val="000000"/>
          </a:solidFill>
        </p:spPr>
        <p:txBody>
          <a:bodyPr wrap="square" lIns="0" tIns="0" rIns="0" bIns="0" rtlCol="0"/>
          <a:lstStyle/>
          <a:p>
            <a:endParaRPr/>
          </a:p>
        </p:txBody>
      </p:sp>
      <p:sp>
        <p:nvSpPr>
          <p:cNvPr id="3" name="object 3"/>
          <p:cNvSpPr txBox="1"/>
          <p:nvPr/>
        </p:nvSpPr>
        <p:spPr>
          <a:xfrm>
            <a:off x="6576059" y="2898457"/>
            <a:ext cx="4422775" cy="1620520"/>
          </a:xfrm>
          <a:prstGeom prst="rect">
            <a:avLst/>
          </a:prstGeom>
        </p:spPr>
        <p:txBody>
          <a:bodyPr vert="horz" wrap="square" lIns="0" tIns="50800" rIns="0" bIns="0" rtlCol="0">
            <a:spAutoFit/>
          </a:bodyPr>
          <a:lstStyle/>
          <a:p>
            <a:pPr marL="12700" marR="5080">
              <a:lnSpc>
                <a:spcPts val="4120"/>
              </a:lnSpc>
              <a:spcBef>
                <a:spcPts val="400"/>
              </a:spcBef>
            </a:pPr>
            <a:r>
              <a:rPr sz="3600" spc="190" dirty="0">
                <a:solidFill>
                  <a:srgbClr val="FFFFFF"/>
                </a:solidFill>
                <a:latin typeface="Calibri"/>
                <a:cs typeface="Calibri"/>
              </a:rPr>
              <a:t>Άμυνα</a:t>
            </a:r>
            <a:r>
              <a:rPr sz="3600" spc="130" dirty="0">
                <a:solidFill>
                  <a:srgbClr val="FFFFFF"/>
                </a:solidFill>
                <a:latin typeface="Calibri"/>
                <a:cs typeface="Calibri"/>
              </a:rPr>
              <a:t> </a:t>
            </a:r>
            <a:r>
              <a:rPr sz="3600" spc="195" dirty="0">
                <a:solidFill>
                  <a:srgbClr val="FFFFFF"/>
                </a:solidFill>
                <a:latin typeface="Calibri"/>
                <a:cs typeface="Calibri"/>
              </a:rPr>
              <a:t>που</a:t>
            </a:r>
            <a:r>
              <a:rPr sz="3600" spc="130" dirty="0">
                <a:solidFill>
                  <a:srgbClr val="FFFFFF"/>
                </a:solidFill>
                <a:latin typeface="Calibri"/>
                <a:cs typeface="Calibri"/>
              </a:rPr>
              <a:t> </a:t>
            </a:r>
            <a:r>
              <a:rPr sz="3600" spc="155" dirty="0">
                <a:solidFill>
                  <a:srgbClr val="FFFFFF"/>
                </a:solidFill>
                <a:latin typeface="Calibri"/>
                <a:cs typeface="Calibri"/>
              </a:rPr>
              <a:t>βασίζεται </a:t>
            </a:r>
            <a:r>
              <a:rPr sz="3600" spc="-800" dirty="0">
                <a:solidFill>
                  <a:srgbClr val="FFFFFF"/>
                </a:solidFill>
                <a:latin typeface="Calibri"/>
                <a:cs typeface="Calibri"/>
              </a:rPr>
              <a:t> </a:t>
            </a:r>
            <a:r>
              <a:rPr sz="3600" spc="170" dirty="0">
                <a:solidFill>
                  <a:srgbClr val="FFFFFF"/>
                </a:solidFill>
                <a:latin typeface="Calibri"/>
                <a:cs typeface="Calibri"/>
              </a:rPr>
              <a:t>στην </a:t>
            </a:r>
            <a:r>
              <a:rPr sz="3600" spc="180" dirty="0">
                <a:solidFill>
                  <a:srgbClr val="FFFFFF"/>
                </a:solidFill>
                <a:latin typeface="Calibri"/>
                <a:cs typeface="Calibri"/>
              </a:rPr>
              <a:t>αύξηση </a:t>
            </a:r>
            <a:r>
              <a:rPr sz="3600" spc="160" dirty="0">
                <a:solidFill>
                  <a:srgbClr val="FFFFFF"/>
                </a:solidFill>
                <a:latin typeface="Calibri"/>
                <a:cs typeface="Calibri"/>
              </a:rPr>
              <a:t>της </a:t>
            </a:r>
            <a:r>
              <a:rPr sz="3600" spc="165" dirty="0">
                <a:solidFill>
                  <a:srgbClr val="FFFFFF"/>
                </a:solidFill>
                <a:latin typeface="Calibri"/>
                <a:cs typeface="Calibri"/>
              </a:rPr>
              <a:t> </a:t>
            </a:r>
            <a:r>
              <a:rPr sz="3600" spc="150" dirty="0">
                <a:solidFill>
                  <a:srgbClr val="FFFFFF"/>
                </a:solidFill>
                <a:latin typeface="Calibri"/>
                <a:cs typeface="Calibri"/>
              </a:rPr>
              <a:t>εντροπίας</a:t>
            </a:r>
            <a:endParaRPr sz="3600">
              <a:latin typeface="Calibri"/>
              <a:cs typeface="Calibri"/>
            </a:endParaRPr>
          </a:p>
        </p:txBody>
      </p:sp>
      <p:grpSp>
        <p:nvGrpSpPr>
          <p:cNvPr id="4" name="object 4"/>
          <p:cNvGrpSpPr/>
          <p:nvPr/>
        </p:nvGrpSpPr>
        <p:grpSpPr>
          <a:xfrm>
            <a:off x="0" y="0"/>
            <a:ext cx="8705850" cy="6858000"/>
            <a:chOff x="0" y="0"/>
            <a:chExt cx="8705850" cy="6858000"/>
          </a:xfrm>
        </p:grpSpPr>
        <p:pic>
          <p:nvPicPr>
            <p:cNvPr id="5" name="object 5"/>
            <p:cNvPicPr/>
            <p:nvPr/>
          </p:nvPicPr>
          <p:blipFill>
            <a:blip r:embed="rId2" cstate="print"/>
            <a:stretch>
              <a:fillRect/>
            </a:stretch>
          </p:blipFill>
          <p:spPr>
            <a:xfrm>
              <a:off x="7175817" y="5552440"/>
              <a:ext cx="1530032" cy="612140"/>
            </a:xfrm>
            <a:prstGeom prst="rect">
              <a:avLst/>
            </a:prstGeom>
          </p:spPr>
        </p:pic>
        <p:pic>
          <p:nvPicPr>
            <p:cNvPr id="6" name="object 6"/>
            <p:cNvPicPr/>
            <p:nvPr/>
          </p:nvPicPr>
          <p:blipFill>
            <a:blip r:embed="rId3" cstate="print"/>
            <a:stretch>
              <a:fillRect/>
            </a:stretch>
          </p:blipFill>
          <p:spPr>
            <a:xfrm>
              <a:off x="0" y="0"/>
              <a:ext cx="5840729" cy="6858000"/>
            </a:xfrm>
            <a:prstGeom prst="rect">
              <a:avLst/>
            </a:prstGeom>
          </p:spPr>
        </p:pic>
      </p:grpSp>
      <p:sp>
        <p:nvSpPr>
          <p:cNvPr id="7" name="object 7"/>
          <p:cNvSpPr txBox="1"/>
          <p:nvPr/>
        </p:nvSpPr>
        <p:spPr>
          <a:xfrm>
            <a:off x="10169525" y="5435853"/>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2</a:t>
            </a:r>
            <a:r>
              <a:rPr sz="1100" dirty="0">
                <a:solidFill>
                  <a:srgbClr val="FFFFFF"/>
                </a:solidFill>
                <a:latin typeface="Arial"/>
                <a:cs typeface="Arial"/>
              </a:rPr>
              <a:t>7</a:t>
            </a:r>
            <a:endParaRPr sz="1100">
              <a:latin typeface="Arial"/>
              <a:cs typeface="Arial"/>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3603942" y="714692"/>
            <a:ext cx="5886450" cy="459740"/>
          </a:xfrm>
          <a:prstGeom prst="rect">
            <a:avLst/>
          </a:prstGeom>
        </p:spPr>
        <p:txBody>
          <a:bodyPr vert="horz" wrap="square" lIns="0" tIns="12700" rIns="0" bIns="0" rtlCol="0">
            <a:spAutoFit/>
          </a:bodyPr>
          <a:lstStyle/>
          <a:p>
            <a:pPr marL="12700">
              <a:lnSpc>
                <a:spcPct val="100000"/>
              </a:lnSpc>
              <a:spcBef>
                <a:spcPts val="100"/>
              </a:spcBef>
            </a:pPr>
            <a:r>
              <a:rPr spc="-5" dirty="0"/>
              <a:t>Άμυνα</a:t>
            </a:r>
            <a:r>
              <a:rPr spc="-10" dirty="0"/>
              <a:t> </a:t>
            </a:r>
            <a:r>
              <a:rPr spc="-10" dirty="0">
                <a:latin typeface="Calibri"/>
                <a:cs typeface="Calibri"/>
              </a:rPr>
              <a:t>-1(Τυχαία</a:t>
            </a:r>
            <a:r>
              <a:rPr spc="-15" dirty="0">
                <a:latin typeface="Calibri"/>
                <a:cs typeface="Calibri"/>
              </a:rPr>
              <a:t> επιλογή </a:t>
            </a:r>
            <a:r>
              <a:rPr spc="-5" dirty="0">
                <a:latin typeface="Calibri"/>
                <a:cs typeface="Calibri"/>
              </a:rPr>
              <a:t>θύρας πηγής)</a:t>
            </a:r>
          </a:p>
        </p:txBody>
      </p:sp>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28</a:t>
            </a:r>
            <a:endParaRPr sz="1100">
              <a:latin typeface="Arial"/>
              <a:cs typeface="Arial"/>
            </a:endParaRPr>
          </a:p>
        </p:txBody>
      </p:sp>
      <p:sp>
        <p:nvSpPr>
          <p:cNvPr id="4" name="object 4"/>
          <p:cNvSpPr txBox="1"/>
          <p:nvPr/>
        </p:nvSpPr>
        <p:spPr>
          <a:xfrm>
            <a:off x="603250" y="2184082"/>
            <a:ext cx="10574655" cy="2228046"/>
          </a:xfrm>
          <a:prstGeom prst="rect">
            <a:avLst/>
          </a:prstGeom>
        </p:spPr>
        <p:txBody>
          <a:bodyPr vert="horz" wrap="square" lIns="0" tIns="0" rIns="0" bIns="0" rtlCol="0">
            <a:spAutoFit/>
          </a:bodyPr>
          <a:lstStyle/>
          <a:p>
            <a:pPr marL="297815" indent="-285115">
              <a:lnSpc>
                <a:spcPts val="1860"/>
              </a:lnSpc>
              <a:buClr>
                <a:srgbClr val="FFBA00"/>
              </a:buClr>
              <a:buSzPct val="128571"/>
              <a:buFont typeface="Courier New"/>
              <a:buChar char="o"/>
              <a:tabLst>
                <a:tab pos="297815" algn="l"/>
              </a:tabLst>
            </a:pPr>
            <a:r>
              <a:rPr sz="1400" spc="130" dirty="0">
                <a:latin typeface="Calibri"/>
                <a:cs typeface="Calibri"/>
              </a:rPr>
              <a:t>Χρησιμοποιήστε</a:t>
            </a:r>
            <a:r>
              <a:rPr sz="1400" spc="70" dirty="0">
                <a:latin typeface="Calibri"/>
                <a:cs typeface="Calibri"/>
              </a:rPr>
              <a:t> </a:t>
            </a:r>
            <a:r>
              <a:rPr sz="1400" spc="125" dirty="0">
                <a:latin typeface="Calibri"/>
                <a:cs typeface="Calibri"/>
              </a:rPr>
              <a:t>τυχαία</a:t>
            </a:r>
            <a:r>
              <a:rPr sz="1400" spc="70" dirty="0">
                <a:latin typeface="Calibri"/>
                <a:cs typeface="Calibri"/>
              </a:rPr>
              <a:t> </a:t>
            </a:r>
            <a:r>
              <a:rPr sz="1400" spc="145" dirty="0">
                <a:latin typeface="Calibri"/>
                <a:cs typeface="Calibri"/>
              </a:rPr>
              <a:t>θύρα</a:t>
            </a:r>
            <a:r>
              <a:rPr sz="1400" spc="65" dirty="0">
                <a:latin typeface="Calibri"/>
                <a:cs typeface="Calibri"/>
              </a:rPr>
              <a:t> </a:t>
            </a:r>
            <a:r>
              <a:rPr sz="1400" spc="135" dirty="0">
                <a:latin typeface="Calibri"/>
                <a:cs typeface="Calibri"/>
              </a:rPr>
              <a:t>προέλευσης</a:t>
            </a:r>
            <a:r>
              <a:rPr sz="1400" spc="65" dirty="0">
                <a:latin typeface="Calibri"/>
                <a:cs typeface="Calibri"/>
              </a:rPr>
              <a:t> </a:t>
            </a:r>
            <a:r>
              <a:rPr sz="1400" spc="114" dirty="0">
                <a:latin typeface="Calibri"/>
                <a:cs typeface="Calibri"/>
              </a:rPr>
              <a:t>για</a:t>
            </a:r>
            <a:r>
              <a:rPr sz="1400" spc="65" dirty="0">
                <a:latin typeface="Calibri"/>
                <a:cs typeface="Calibri"/>
              </a:rPr>
              <a:t> </a:t>
            </a:r>
            <a:r>
              <a:rPr sz="1400" spc="140" dirty="0">
                <a:latin typeface="Calibri"/>
                <a:cs typeface="Calibri"/>
              </a:rPr>
              <a:t>κάθε</a:t>
            </a:r>
            <a:r>
              <a:rPr sz="1400" spc="65" dirty="0">
                <a:latin typeface="Calibri"/>
                <a:cs typeface="Calibri"/>
              </a:rPr>
              <a:t> </a:t>
            </a:r>
            <a:r>
              <a:rPr sz="1400" spc="130" dirty="0">
                <a:latin typeface="Calibri"/>
                <a:cs typeface="Calibri"/>
              </a:rPr>
              <a:t>εξερχόμενο</a:t>
            </a:r>
            <a:r>
              <a:rPr sz="1400" spc="70" dirty="0">
                <a:latin typeface="Calibri"/>
                <a:cs typeface="Calibri"/>
              </a:rPr>
              <a:t> </a:t>
            </a:r>
            <a:r>
              <a:rPr sz="1400" spc="135" dirty="0">
                <a:latin typeface="Calibri"/>
                <a:cs typeface="Calibri"/>
              </a:rPr>
              <a:t>ερώτημα</a:t>
            </a:r>
            <a:r>
              <a:rPr sz="1400" spc="65" dirty="0">
                <a:latin typeface="Calibri"/>
                <a:cs typeface="Calibri"/>
              </a:rPr>
              <a:t> </a:t>
            </a:r>
            <a:r>
              <a:rPr sz="1400" spc="160" dirty="0">
                <a:latin typeface="Calibri"/>
                <a:cs typeface="Calibri"/>
              </a:rPr>
              <a:t>DNS</a:t>
            </a:r>
            <a:endParaRPr sz="1400" dirty="0">
              <a:latin typeface="Calibri"/>
              <a:cs typeface="Calibri"/>
            </a:endParaRPr>
          </a:p>
          <a:p>
            <a:pPr>
              <a:lnSpc>
                <a:spcPct val="100000"/>
              </a:lnSpc>
              <a:spcBef>
                <a:spcPts val="55"/>
              </a:spcBef>
              <a:buChar char="o"/>
            </a:pPr>
            <a:endParaRPr sz="2850" dirty="0">
              <a:latin typeface="Calibri"/>
              <a:cs typeface="Calibri"/>
            </a:endParaRPr>
          </a:p>
          <a:p>
            <a:pPr marL="297815" marR="274320" indent="-285115">
              <a:lnSpc>
                <a:spcPct val="97200"/>
              </a:lnSpc>
            </a:pPr>
            <a:r>
              <a:rPr sz="1800" dirty="0">
                <a:solidFill>
                  <a:srgbClr val="FFBA00"/>
                </a:solidFill>
                <a:latin typeface="Courier New"/>
                <a:cs typeface="Courier New"/>
              </a:rPr>
              <a:t>o </a:t>
            </a:r>
            <a:r>
              <a:rPr sz="1400" spc="60" dirty="0">
                <a:latin typeface="Calibri"/>
                <a:cs typeface="Calibri"/>
              </a:rPr>
              <a:t>+=</a:t>
            </a:r>
            <a:r>
              <a:rPr sz="1400" b="1" spc="60" dirty="0">
                <a:latin typeface="Calibri"/>
                <a:cs typeface="Calibri"/>
              </a:rPr>
              <a:t>Εντροπία: </a:t>
            </a:r>
            <a:r>
              <a:rPr sz="1400" spc="50" dirty="0">
                <a:latin typeface="Calibri"/>
                <a:cs typeface="Calibri"/>
              </a:rPr>
              <a:t>16-bit </a:t>
            </a:r>
            <a:r>
              <a:rPr sz="1400" spc="55" dirty="0">
                <a:latin typeface="Calibri"/>
                <a:cs typeface="Calibri"/>
              </a:rPr>
              <a:t>(το TXID) </a:t>
            </a:r>
            <a:r>
              <a:rPr sz="1400" spc="50" dirty="0">
                <a:latin typeface="Calibri"/>
                <a:cs typeface="Calibri"/>
              </a:rPr>
              <a:t>11-bit </a:t>
            </a:r>
            <a:r>
              <a:rPr sz="1400" spc="65" dirty="0">
                <a:latin typeface="Calibri"/>
                <a:cs typeface="Calibri"/>
              </a:rPr>
              <a:t>(από </a:t>
            </a:r>
            <a:r>
              <a:rPr sz="1400" spc="60" dirty="0">
                <a:latin typeface="Calibri"/>
                <a:cs typeface="Calibri"/>
              </a:rPr>
              <a:t>τη </a:t>
            </a:r>
            <a:r>
              <a:rPr sz="1400" spc="70" dirty="0">
                <a:latin typeface="Calibri"/>
                <a:cs typeface="Calibri"/>
              </a:rPr>
              <a:t>θύρα </a:t>
            </a:r>
            <a:r>
              <a:rPr sz="1400" spc="65" dirty="0">
                <a:latin typeface="Calibri"/>
                <a:cs typeface="Calibri"/>
              </a:rPr>
              <a:t>προέλευσης) </a:t>
            </a:r>
            <a:r>
              <a:rPr sz="1400" spc="45" dirty="0">
                <a:latin typeface="Calibri"/>
                <a:cs typeface="Calibri"/>
              </a:rPr>
              <a:t>27-bit</a:t>
            </a:r>
            <a:r>
              <a:rPr sz="1400" spc="5" dirty="0">
                <a:latin typeface="Calibri"/>
                <a:cs typeface="Calibri"/>
              </a:rPr>
              <a:t> </a:t>
            </a:r>
            <a:r>
              <a:rPr sz="1400" spc="50" dirty="0">
                <a:latin typeface="Calibri"/>
                <a:cs typeface="Calibri"/>
              </a:rPr>
              <a:t>entropy</a:t>
            </a:r>
            <a:endParaRPr sz="1400" dirty="0">
              <a:latin typeface="Calibri"/>
              <a:cs typeface="Calibri"/>
            </a:endParaRPr>
          </a:p>
          <a:p>
            <a:pPr marL="297815" marR="5080" indent="-285115">
              <a:lnSpc>
                <a:spcPct val="97200"/>
              </a:lnSpc>
              <a:spcBef>
                <a:spcPts val="635"/>
              </a:spcBef>
              <a:buClr>
                <a:srgbClr val="FFBA00"/>
              </a:buClr>
              <a:buSzPct val="128571"/>
              <a:buFont typeface="Courier New"/>
              <a:buChar char="o"/>
              <a:tabLst>
                <a:tab pos="297815" algn="l"/>
              </a:tabLst>
            </a:pPr>
            <a:r>
              <a:rPr sz="1400" spc="114" dirty="0">
                <a:latin typeface="Calibri"/>
                <a:cs typeface="Calibri"/>
              </a:rPr>
              <a:t>Για</a:t>
            </a:r>
            <a:r>
              <a:rPr sz="1400" spc="70" dirty="0">
                <a:latin typeface="Calibri"/>
                <a:cs typeface="Calibri"/>
              </a:rPr>
              <a:t> </a:t>
            </a:r>
            <a:r>
              <a:rPr sz="1400" spc="140" dirty="0">
                <a:latin typeface="Calibri"/>
                <a:cs typeface="Calibri"/>
              </a:rPr>
              <a:t>να</a:t>
            </a:r>
            <a:r>
              <a:rPr sz="1400" spc="70" dirty="0">
                <a:latin typeface="Calibri"/>
                <a:cs typeface="Calibri"/>
              </a:rPr>
              <a:t> </a:t>
            </a:r>
            <a:r>
              <a:rPr sz="1400" spc="110" dirty="0">
                <a:latin typeface="Calibri"/>
                <a:cs typeface="Calibri"/>
              </a:rPr>
              <a:t>κερδίσει,</a:t>
            </a:r>
            <a:r>
              <a:rPr sz="1400" spc="70" dirty="0">
                <a:latin typeface="Calibri"/>
                <a:cs typeface="Calibri"/>
              </a:rPr>
              <a:t> </a:t>
            </a:r>
            <a:r>
              <a:rPr sz="1400" spc="145" dirty="0">
                <a:latin typeface="Calibri"/>
                <a:cs typeface="Calibri"/>
              </a:rPr>
              <a:t>ο</a:t>
            </a:r>
            <a:r>
              <a:rPr sz="1400" spc="70" dirty="0">
                <a:latin typeface="Calibri"/>
                <a:cs typeface="Calibri"/>
              </a:rPr>
              <a:t> </a:t>
            </a:r>
            <a:r>
              <a:rPr sz="1400" spc="120" dirty="0">
                <a:latin typeface="Calibri"/>
                <a:cs typeface="Calibri"/>
              </a:rPr>
              <a:t>επιτιθέμενος</a:t>
            </a:r>
            <a:r>
              <a:rPr sz="1400" spc="70" dirty="0">
                <a:latin typeface="Calibri"/>
                <a:cs typeface="Calibri"/>
              </a:rPr>
              <a:t> </a:t>
            </a:r>
            <a:r>
              <a:rPr sz="1400" spc="110" dirty="0">
                <a:latin typeface="Calibri"/>
                <a:cs typeface="Calibri"/>
              </a:rPr>
              <a:t>έχει</a:t>
            </a:r>
            <a:r>
              <a:rPr sz="1400" spc="70" dirty="0">
                <a:latin typeface="Calibri"/>
                <a:cs typeface="Calibri"/>
              </a:rPr>
              <a:t> </a:t>
            </a:r>
            <a:r>
              <a:rPr sz="1400" spc="145" dirty="0">
                <a:latin typeface="Calibri"/>
                <a:cs typeface="Calibri"/>
              </a:rPr>
              <a:t>πολύ</a:t>
            </a:r>
            <a:r>
              <a:rPr sz="1400" spc="65" dirty="0">
                <a:latin typeface="Calibri"/>
                <a:cs typeface="Calibri"/>
              </a:rPr>
              <a:t> </a:t>
            </a:r>
            <a:r>
              <a:rPr sz="1400" spc="135" dirty="0">
                <a:latin typeface="Calibri"/>
                <a:cs typeface="Calibri"/>
              </a:rPr>
              <a:t>μεγαλύτερο</a:t>
            </a:r>
            <a:r>
              <a:rPr sz="1400" spc="70" dirty="0">
                <a:latin typeface="Calibri"/>
                <a:cs typeface="Calibri"/>
              </a:rPr>
              <a:t> </a:t>
            </a:r>
            <a:r>
              <a:rPr sz="1400" spc="135" dirty="0">
                <a:latin typeface="Calibri"/>
                <a:cs typeface="Calibri"/>
              </a:rPr>
              <a:t>πιθανών</a:t>
            </a:r>
            <a:r>
              <a:rPr sz="1400" spc="70" dirty="0">
                <a:latin typeface="Calibri"/>
                <a:cs typeface="Calibri"/>
              </a:rPr>
              <a:t> </a:t>
            </a:r>
            <a:r>
              <a:rPr sz="1400" spc="120" dirty="0">
                <a:latin typeface="Calibri"/>
                <a:cs typeface="Calibri"/>
              </a:rPr>
              <a:t>IDS</a:t>
            </a:r>
            <a:r>
              <a:rPr sz="1400" spc="65" dirty="0">
                <a:latin typeface="Calibri"/>
                <a:cs typeface="Calibri"/>
              </a:rPr>
              <a:t> </a:t>
            </a:r>
            <a:r>
              <a:rPr sz="1400" spc="105" dirty="0">
                <a:latin typeface="Calibri"/>
                <a:cs typeface="Calibri"/>
              </a:rPr>
              <a:t>(Intrusion</a:t>
            </a:r>
            <a:r>
              <a:rPr sz="1400" spc="65" dirty="0">
                <a:latin typeface="Calibri"/>
                <a:cs typeface="Calibri"/>
              </a:rPr>
              <a:t> </a:t>
            </a:r>
            <a:r>
              <a:rPr sz="1400" spc="120" dirty="0">
                <a:latin typeface="Calibri"/>
                <a:cs typeface="Calibri"/>
              </a:rPr>
              <a:t>Detection</a:t>
            </a:r>
            <a:r>
              <a:rPr sz="1400" spc="65" dirty="0">
                <a:latin typeface="Calibri"/>
                <a:cs typeface="Calibri"/>
              </a:rPr>
              <a:t> </a:t>
            </a:r>
            <a:r>
              <a:rPr sz="1400" spc="135" dirty="0">
                <a:latin typeface="Calibri"/>
                <a:cs typeface="Calibri"/>
              </a:rPr>
              <a:t>System</a:t>
            </a:r>
            <a:r>
              <a:rPr sz="1400" spc="70" dirty="0">
                <a:latin typeface="Calibri"/>
                <a:cs typeface="Calibri"/>
              </a:rPr>
              <a:t> </a:t>
            </a:r>
            <a:r>
              <a:rPr sz="1400" spc="85" dirty="0">
                <a:latin typeface="Calibri"/>
                <a:cs typeface="Calibri"/>
              </a:rPr>
              <a:t>-</a:t>
            </a:r>
            <a:r>
              <a:rPr sz="1400" spc="70" dirty="0">
                <a:latin typeface="Calibri"/>
                <a:cs typeface="Calibri"/>
              </a:rPr>
              <a:t> </a:t>
            </a:r>
            <a:r>
              <a:rPr sz="1400" spc="140" dirty="0">
                <a:latin typeface="Calibri"/>
                <a:cs typeface="Calibri"/>
              </a:rPr>
              <a:t>Σύστημα</a:t>
            </a:r>
            <a:r>
              <a:rPr sz="1400" spc="75" dirty="0">
                <a:latin typeface="Calibri"/>
                <a:cs typeface="Calibri"/>
              </a:rPr>
              <a:t> </a:t>
            </a:r>
            <a:r>
              <a:rPr sz="1400" spc="125" dirty="0">
                <a:latin typeface="Calibri"/>
                <a:cs typeface="Calibri"/>
              </a:rPr>
              <a:t>ανίχνευσης </a:t>
            </a:r>
            <a:r>
              <a:rPr sz="1400" spc="-300" dirty="0">
                <a:latin typeface="Calibri"/>
                <a:cs typeface="Calibri"/>
              </a:rPr>
              <a:t> </a:t>
            </a:r>
            <a:r>
              <a:rPr sz="1400" spc="125" dirty="0">
                <a:latin typeface="Calibri"/>
                <a:cs typeface="Calibri"/>
              </a:rPr>
              <a:t>εισβολών)</a:t>
            </a:r>
            <a:r>
              <a:rPr sz="1400" spc="55" dirty="0">
                <a:latin typeface="Calibri"/>
                <a:cs typeface="Calibri"/>
              </a:rPr>
              <a:t> </a:t>
            </a:r>
            <a:r>
              <a:rPr sz="1400" spc="114" dirty="0">
                <a:latin typeface="Calibri"/>
                <a:cs typeface="Calibri"/>
              </a:rPr>
              <a:t>για</a:t>
            </a:r>
            <a:r>
              <a:rPr sz="1400" spc="60" dirty="0">
                <a:latin typeface="Calibri"/>
                <a:cs typeface="Calibri"/>
              </a:rPr>
              <a:t> </a:t>
            </a:r>
            <a:r>
              <a:rPr sz="1400" spc="125" dirty="0">
                <a:latin typeface="Calibri"/>
                <a:cs typeface="Calibri"/>
              </a:rPr>
              <a:t>μια</a:t>
            </a:r>
            <a:r>
              <a:rPr sz="1400" spc="70" dirty="0">
                <a:latin typeface="Calibri"/>
                <a:cs typeface="Calibri"/>
              </a:rPr>
              <a:t> </a:t>
            </a:r>
            <a:r>
              <a:rPr sz="1400" spc="125" dirty="0">
                <a:latin typeface="Calibri"/>
                <a:cs typeface="Calibri"/>
              </a:rPr>
              <a:t>απάντηση.</a:t>
            </a:r>
            <a:endParaRPr sz="1400" dirty="0">
              <a:latin typeface="Calibri"/>
              <a:cs typeface="Calibri"/>
            </a:endParaRPr>
          </a:p>
          <a:p>
            <a:pPr marL="298450" indent="-285750">
              <a:lnSpc>
                <a:spcPct val="100000"/>
              </a:lnSpc>
              <a:spcBef>
                <a:spcPts val="885"/>
              </a:spcBef>
              <a:buClr>
                <a:srgbClr val="000000"/>
              </a:buClr>
              <a:buSzPct val="128571"/>
              <a:buFont typeface="Courier New"/>
              <a:buChar char="o"/>
              <a:tabLst>
                <a:tab pos="298450" algn="l"/>
              </a:tabLst>
            </a:pPr>
            <a:r>
              <a:rPr sz="1400" b="1" spc="95" dirty="0">
                <a:solidFill>
                  <a:srgbClr val="FF0000"/>
                </a:solidFill>
                <a:latin typeface="Calibri"/>
                <a:cs typeface="Calibri"/>
              </a:rPr>
              <a:t>Περιορισμός:</a:t>
            </a:r>
            <a:r>
              <a:rPr sz="1400" b="1" spc="45" dirty="0">
                <a:solidFill>
                  <a:srgbClr val="FF0000"/>
                </a:solidFill>
                <a:latin typeface="Calibri"/>
                <a:cs typeface="Calibri"/>
              </a:rPr>
              <a:t> </a:t>
            </a:r>
            <a:r>
              <a:rPr sz="1400" spc="130" dirty="0">
                <a:latin typeface="Calibri"/>
                <a:cs typeface="Calibri"/>
              </a:rPr>
              <a:t>Η</a:t>
            </a:r>
            <a:r>
              <a:rPr sz="1400" spc="50" dirty="0">
                <a:latin typeface="Calibri"/>
                <a:cs typeface="Calibri"/>
              </a:rPr>
              <a:t> </a:t>
            </a:r>
            <a:r>
              <a:rPr sz="1400" spc="105" dirty="0">
                <a:latin typeface="Calibri"/>
                <a:cs typeface="Calibri"/>
              </a:rPr>
              <a:t>πρόσθετη</a:t>
            </a:r>
            <a:r>
              <a:rPr sz="1400" spc="50" dirty="0">
                <a:latin typeface="Calibri"/>
                <a:cs typeface="Calibri"/>
              </a:rPr>
              <a:t> </a:t>
            </a:r>
            <a:r>
              <a:rPr sz="1400" spc="95" dirty="0">
                <a:latin typeface="Calibri"/>
                <a:cs typeface="Calibri"/>
              </a:rPr>
              <a:t>εντροπία</a:t>
            </a:r>
            <a:r>
              <a:rPr sz="1400" spc="50" dirty="0">
                <a:latin typeface="Calibri"/>
                <a:cs typeface="Calibri"/>
              </a:rPr>
              <a:t> </a:t>
            </a:r>
            <a:r>
              <a:rPr sz="1400" spc="110" dirty="0">
                <a:latin typeface="Calibri"/>
                <a:cs typeface="Calibri"/>
              </a:rPr>
              <a:t>που</a:t>
            </a:r>
            <a:r>
              <a:rPr sz="1400" spc="50" dirty="0">
                <a:latin typeface="Calibri"/>
                <a:cs typeface="Calibri"/>
              </a:rPr>
              <a:t> </a:t>
            </a:r>
            <a:r>
              <a:rPr sz="1400" spc="95" dirty="0">
                <a:latin typeface="Calibri"/>
                <a:cs typeface="Calibri"/>
              </a:rPr>
              <a:t>παρέχεται</a:t>
            </a:r>
            <a:r>
              <a:rPr sz="1400" spc="55" dirty="0">
                <a:latin typeface="Calibri"/>
                <a:cs typeface="Calibri"/>
              </a:rPr>
              <a:t> </a:t>
            </a:r>
            <a:r>
              <a:rPr sz="1400" spc="114" dirty="0">
                <a:latin typeface="Calibri"/>
                <a:cs typeface="Calibri"/>
              </a:rPr>
              <a:t>από</a:t>
            </a:r>
            <a:r>
              <a:rPr sz="1400" spc="50" dirty="0">
                <a:latin typeface="Calibri"/>
                <a:cs typeface="Calibri"/>
              </a:rPr>
              <a:t> </a:t>
            </a:r>
            <a:r>
              <a:rPr sz="1400" spc="95" dirty="0">
                <a:latin typeface="Calibri"/>
                <a:cs typeface="Calibri"/>
              </a:rPr>
              <a:t>την</a:t>
            </a:r>
            <a:r>
              <a:rPr sz="1400" spc="50" dirty="0">
                <a:latin typeface="Calibri"/>
                <a:cs typeface="Calibri"/>
              </a:rPr>
              <a:t> </a:t>
            </a:r>
            <a:r>
              <a:rPr sz="1400" spc="95" dirty="0">
                <a:latin typeface="Calibri"/>
                <a:cs typeface="Calibri"/>
              </a:rPr>
              <a:t>τυχαιοποίηση</a:t>
            </a:r>
            <a:r>
              <a:rPr sz="1400" spc="55" dirty="0">
                <a:latin typeface="Calibri"/>
                <a:cs typeface="Calibri"/>
              </a:rPr>
              <a:t> </a:t>
            </a:r>
            <a:r>
              <a:rPr sz="1400" spc="90" dirty="0">
                <a:latin typeface="Calibri"/>
                <a:cs typeface="Calibri"/>
              </a:rPr>
              <a:t>της</a:t>
            </a:r>
            <a:r>
              <a:rPr sz="1400" spc="50" dirty="0">
                <a:latin typeface="Calibri"/>
                <a:cs typeface="Calibri"/>
              </a:rPr>
              <a:t> </a:t>
            </a:r>
            <a:r>
              <a:rPr sz="1400" spc="105" dirty="0">
                <a:latin typeface="Calibri"/>
                <a:cs typeface="Calibri"/>
              </a:rPr>
              <a:t>θύρας</a:t>
            </a:r>
            <a:r>
              <a:rPr sz="1400" spc="50" dirty="0">
                <a:latin typeface="Calibri"/>
                <a:cs typeface="Calibri"/>
              </a:rPr>
              <a:t> </a:t>
            </a:r>
            <a:r>
              <a:rPr sz="1400" spc="100" dirty="0">
                <a:latin typeface="Calibri"/>
                <a:cs typeface="Calibri"/>
              </a:rPr>
              <a:t>πηγής</a:t>
            </a:r>
            <a:r>
              <a:rPr sz="1400" spc="55" dirty="0">
                <a:latin typeface="Calibri"/>
                <a:cs typeface="Calibri"/>
              </a:rPr>
              <a:t> </a:t>
            </a:r>
            <a:r>
              <a:rPr sz="1400" spc="80" dirty="0">
                <a:latin typeface="Calibri"/>
                <a:cs typeface="Calibri"/>
              </a:rPr>
              <a:t>είναι</a:t>
            </a:r>
            <a:r>
              <a:rPr sz="1400" spc="50" dirty="0">
                <a:latin typeface="Calibri"/>
                <a:cs typeface="Calibri"/>
              </a:rPr>
              <a:t> </a:t>
            </a:r>
            <a:r>
              <a:rPr sz="1400" spc="105" dirty="0">
                <a:latin typeface="Calibri"/>
                <a:cs typeface="Calibri"/>
              </a:rPr>
              <a:t>χαμηλή</a:t>
            </a:r>
            <a:r>
              <a:rPr sz="1400" spc="50" dirty="0">
                <a:latin typeface="Calibri"/>
                <a:cs typeface="Calibri"/>
              </a:rPr>
              <a:t> </a:t>
            </a:r>
            <a:r>
              <a:rPr sz="1400" spc="70" dirty="0">
                <a:latin typeface="Calibri"/>
                <a:cs typeface="Calibri"/>
              </a:rPr>
              <a:t>(π.χ.</a:t>
            </a:r>
            <a:r>
              <a:rPr sz="1400" spc="50" dirty="0">
                <a:latin typeface="Calibri"/>
                <a:cs typeface="Calibri"/>
              </a:rPr>
              <a:t> </a:t>
            </a:r>
            <a:r>
              <a:rPr sz="1400" spc="105" dirty="0">
                <a:latin typeface="Calibri"/>
                <a:cs typeface="Calibri"/>
              </a:rPr>
              <a:t>2</a:t>
            </a:r>
            <a:r>
              <a:rPr sz="1400" spc="50" dirty="0">
                <a:latin typeface="Calibri"/>
                <a:cs typeface="Calibri"/>
              </a:rPr>
              <a:t> </a:t>
            </a:r>
            <a:r>
              <a:rPr sz="1400" spc="100" dirty="0">
                <a:latin typeface="Calibri"/>
                <a:cs typeface="Calibri"/>
              </a:rPr>
              <a:t>δυαδικά</a:t>
            </a:r>
            <a:endParaRPr sz="1400" dirty="0">
              <a:latin typeface="Calibri"/>
              <a:cs typeface="Calibri"/>
            </a:endParaRPr>
          </a:p>
          <a:p>
            <a:pPr>
              <a:lnSpc>
                <a:spcPct val="100000"/>
              </a:lnSpc>
              <a:spcBef>
                <a:spcPts val="35"/>
              </a:spcBef>
            </a:pPr>
            <a:endParaRPr sz="1450" dirty="0">
              <a:latin typeface="Calibri"/>
              <a:cs typeface="Calibri"/>
            </a:endParaRPr>
          </a:p>
          <a:p>
            <a:pPr marL="298450">
              <a:lnSpc>
                <a:spcPct val="100000"/>
              </a:lnSpc>
              <a:spcBef>
                <a:spcPts val="5"/>
              </a:spcBef>
            </a:pPr>
            <a:r>
              <a:rPr sz="1400" spc="95" dirty="0">
                <a:latin typeface="Calibri"/>
                <a:cs typeface="Calibri"/>
              </a:rPr>
              <a:t>ψηφία).</a:t>
            </a:r>
            <a:endParaRPr sz="1400" dirty="0">
              <a:latin typeface="Calibri"/>
              <a:cs typeface="Calibri"/>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1120139" y="717232"/>
            <a:ext cx="9557385" cy="330200"/>
          </a:xfrm>
          <a:prstGeom prst="rect">
            <a:avLst/>
          </a:prstGeom>
        </p:spPr>
        <p:txBody>
          <a:bodyPr vert="horz" wrap="square" lIns="0" tIns="12700" rIns="0" bIns="0" rtlCol="0">
            <a:spAutoFit/>
          </a:bodyPr>
          <a:lstStyle/>
          <a:p>
            <a:pPr marL="12700">
              <a:lnSpc>
                <a:spcPct val="100000"/>
              </a:lnSpc>
              <a:spcBef>
                <a:spcPts val="100"/>
              </a:spcBef>
            </a:pPr>
            <a:r>
              <a:rPr sz="2000" spc="-5" dirty="0" err="1"/>
              <a:t>Άμυν</a:t>
            </a:r>
            <a:r>
              <a:rPr sz="2000" spc="-5" dirty="0"/>
              <a:t>α-2</a:t>
            </a:r>
            <a:r>
              <a:rPr sz="2000" spc="40" dirty="0"/>
              <a:t> </a:t>
            </a:r>
            <a:r>
              <a:rPr sz="2000" spc="-10" dirty="0"/>
              <a:t>(0x20</a:t>
            </a:r>
            <a:r>
              <a:rPr sz="2000" spc="10" dirty="0"/>
              <a:t> </a:t>
            </a:r>
            <a:r>
              <a:rPr sz="2000" spc="-15" dirty="0"/>
              <a:t>Randomization)</a:t>
            </a:r>
            <a:endParaRPr sz="2000" dirty="0"/>
          </a:p>
        </p:txBody>
      </p:sp>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29</a:t>
            </a:r>
            <a:endParaRPr sz="1100">
              <a:latin typeface="Arial"/>
              <a:cs typeface="Arial"/>
            </a:endParaRPr>
          </a:p>
        </p:txBody>
      </p:sp>
      <p:sp>
        <p:nvSpPr>
          <p:cNvPr id="4" name="object 4"/>
          <p:cNvSpPr txBox="1"/>
          <p:nvPr/>
        </p:nvSpPr>
        <p:spPr>
          <a:xfrm>
            <a:off x="811530" y="1359581"/>
            <a:ext cx="8662670" cy="3907790"/>
          </a:xfrm>
          <a:prstGeom prst="rect">
            <a:avLst/>
          </a:prstGeom>
        </p:spPr>
        <p:txBody>
          <a:bodyPr vert="horz" wrap="square" lIns="0" tIns="60325" rIns="0" bIns="0" rtlCol="0">
            <a:spAutoFit/>
          </a:bodyPr>
          <a:lstStyle/>
          <a:p>
            <a:pPr marL="286385" indent="-273685">
              <a:lnSpc>
                <a:spcPct val="100000"/>
              </a:lnSpc>
              <a:spcBef>
                <a:spcPts val="475"/>
              </a:spcBef>
              <a:buClr>
                <a:srgbClr val="FFBA00"/>
              </a:buClr>
              <a:buSzPct val="125925"/>
              <a:buFont typeface="Courier New"/>
              <a:buChar char="o"/>
              <a:tabLst>
                <a:tab pos="286385" algn="l"/>
              </a:tabLst>
            </a:pPr>
            <a:r>
              <a:rPr sz="1350" spc="140" dirty="0">
                <a:latin typeface="Calibri"/>
                <a:cs typeface="Calibri"/>
              </a:rPr>
              <a:t>Τα</a:t>
            </a:r>
            <a:r>
              <a:rPr sz="1350" spc="50" dirty="0">
                <a:latin typeface="Calibri"/>
                <a:cs typeface="Calibri"/>
              </a:rPr>
              <a:t> </a:t>
            </a:r>
            <a:r>
              <a:rPr sz="1350" spc="135" dirty="0">
                <a:latin typeface="Calibri"/>
                <a:cs typeface="Calibri"/>
              </a:rPr>
              <a:t>ονόματα</a:t>
            </a:r>
            <a:r>
              <a:rPr sz="1350" spc="55" dirty="0">
                <a:latin typeface="Calibri"/>
                <a:cs typeface="Calibri"/>
              </a:rPr>
              <a:t> </a:t>
            </a:r>
            <a:r>
              <a:rPr sz="1350" spc="135" dirty="0">
                <a:latin typeface="Calibri"/>
                <a:cs typeface="Calibri"/>
              </a:rPr>
              <a:t>τομέων</a:t>
            </a:r>
            <a:r>
              <a:rPr sz="1350" spc="50" dirty="0">
                <a:latin typeface="Calibri"/>
                <a:cs typeface="Calibri"/>
              </a:rPr>
              <a:t> </a:t>
            </a:r>
            <a:r>
              <a:rPr sz="1350" spc="125" dirty="0">
                <a:latin typeface="Calibri"/>
                <a:cs typeface="Calibri"/>
              </a:rPr>
              <a:t>δεν</a:t>
            </a:r>
            <a:r>
              <a:rPr sz="1350" spc="65" dirty="0">
                <a:latin typeface="Calibri"/>
                <a:cs typeface="Calibri"/>
              </a:rPr>
              <a:t> </a:t>
            </a:r>
            <a:r>
              <a:rPr sz="1350" spc="120" dirty="0">
                <a:latin typeface="Calibri"/>
                <a:cs typeface="Calibri"/>
              </a:rPr>
              <a:t>επηρεάζουν</a:t>
            </a:r>
            <a:r>
              <a:rPr sz="1350" spc="35" dirty="0">
                <a:latin typeface="Calibri"/>
                <a:cs typeface="Calibri"/>
              </a:rPr>
              <a:t> </a:t>
            </a:r>
            <a:r>
              <a:rPr sz="1350" spc="114" dirty="0">
                <a:latin typeface="Calibri"/>
                <a:cs typeface="Calibri"/>
              </a:rPr>
              <a:t>την</a:t>
            </a:r>
            <a:r>
              <a:rPr sz="1350" spc="35" dirty="0">
                <a:latin typeface="Calibri"/>
                <a:cs typeface="Calibri"/>
              </a:rPr>
              <a:t> </a:t>
            </a:r>
            <a:r>
              <a:rPr sz="1350" spc="114" dirty="0">
                <a:latin typeface="Calibri"/>
                <a:cs typeface="Calibri"/>
              </a:rPr>
              <a:t>πεζότητα</a:t>
            </a:r>
            <a:endParaRPr sz="1350">
              <a:latin typeface="Calibri"/>
              <a:cs typeface="Calibri"/>
            </a:endParaRPr>
          </a:p>
          <a:p>
            <a:pPr marL="286385" indent="-273685">
              <a:lnSpc>
                <a:spcPct val="100000"/>
              </a:lnSpc>
              <a:spcBef>
                <a:spcPts val="840"/>
              </a:spcBef>
              <a:buClr>
                <a:srgbClr val="FFBA00"/>
              </a:buClr>
              <a:buSzPct val="125925"/>
              <a:buFont typeface="Courier New"/>
              <a:buChar char="o"/>
              <a:tabLst>
                <a:tab pos="286385" algn="l"/>
              </a:tabLst>
            </a:pPr>
            <a:r>
              <a:rPr sz="1350" spc="100" dirty="0">
                <a:latin typeface="Calibri"/>
                <a:cs typeface="Calibri"/>
                <a:hlinkClick r:id="rId3"/>
              </a:rPr>
              <a:t>www</a:t>
            </a:r>
            <a:r>
              <a:rPr sz="1350" spc="100" dirty="0">
                <a:latin typeface="Calibri"/>
                <a:cs typeface="Calibri"/>
              </a:rPr>
              <a:t>.google.</a:t>
            </a:r>
            <a:r>
              <a:rPr sz="1350" spc="100" dirty="0">
                <a:latin typeface="Calibri"/>
                <a:cs typeface="Calibri"/>
                <a:hlinkClick r:id="rId4"/>
              </a:rPr>
              <a:t>com</a:t>
            </a:r>
            <a:r>
              <a:rPr sz="1350" spc="35" dirty="0">
                <a:latin typeface="Calibri"/>
                <a:cs typeface="Calibri"/>
                <a:hlinkClick r:id="rId4"/>
              </a:rPr>
              <a:t> </a:t>
            </a:r>
            <a:r>
              <a:rPr sz="1350" spc="85" dirty="0">
                <a:latin typeface="Calibri"/>
                <a:cs typeface="Calibri"/>
                <a:hlinkClick r:id="rId4"/>
              </a:rPr>
              <a:t>και</a:t>
            </a:r>
            <a:r>
              <a:rPr sz="1350" spc="35" dirty="0">
                <a:latin typeface="Calibri"/>
                <a:cs typeface="Calibri"/>
                <a:hlinkClick r:id="rId4"/>
              </a:rPr>
              <a:t> </a:t>
            </a:r>
            <a:r>
              <a:rPr sz="1350" spc="125" dirty="0">
                <a:latin typeface="Calibri"/>
                <a:cs typeface="Calibri"/>
                <a:hlinkClick r:id="rId4"/>
              </a:rPr>
              <a:t>WWW.GOOGLE.COM</a:t>
            </a:r>
            <a:r>
              <a:rPr sz="1350" spc="40" dirty="0">
                <a:latin typeface="Calibri"/>
                <a:cs typeface="Calibri"/>
                <a:hlinkClick r:id="rId4"/>
              </a:rPr>
              <a:t> </a:t>
            </a:r>
            <a:r>
              <a:rPr sz="1350" spc="85" dirty="0">
                <a:latin typeface="Calibri"/>
                <a:cs typeface="Calibri"/>
                <a:hlinkClick r:id="rId4"/>
              </a:rPr>
              <a:t>επι</a:t>
            </a:r>
            <a:r>
              <a:rPr sz="1350" spc="85" dirty="0">
                <a:latin typeface="Calibri"/>
                <a:cs typeface="Calibri"/>
              </a:rPr>
              <a:t>λύεται</a:t>
            </a:r>
            <a:r>
              <a:rPr sz="1350" spc="35" dirty="0">
                <a:latin typeface="Calibri"/>
                <a:cs typeface="Calibri"/>
              </a:rPr>
              <a:t> </a:t>
            </a:r>
            <a:r>
              <a:rPr sz="1350" spc="95" dirty="0">
                <a:latin typeface="Calibri"/>
                <a:cs typeface="Calibri"/>
              </a:rPr>
              <a:t>στην</a:t>
            </a:r>
            <a:r>
              <a:rPr sz="1350" spc="40" dirty="0">
                <a:latin typeface="Calibri"/>
                <a:cs typeface="Calibri"/>
              </a:rPr>
              <a:t> </a:t>
            </a:r>
            <a:r>
              <a:rPr sz="1350" spc="80" dirty="0">
                <a:latin typeface="Calibri"/>
                <a:cs typeface="Calibri"/>
              </a:rPr>
              <a:t>ίδια</a:t>
            </a:r>
            <a:r>
              <a:rPr sz="1350" spc="380" dirty="0">
                <a:latin typeface="Calibri"/>
                <a:cs typeface="Calibri"/>
              </a:rPr>
              <a:t> </a:t>
            </a:r>
            <a:r>
              <a:rPr sz="1350" spc="70" dirty="0">
                <a:latin typeface="Calibri"/>
                <a:cs typeface="Calibri"/>
              </a:rPr>
              <a:t>IP</a:t>
            </a:r>
            <a:endParaRPr sz="1350">
              <a:latin typeface="Calibri"/>
              <a:cs typeface="Calibri"/>
            </a:endParaRPr>
          </a:p>
          <a:p>
            <a:pPr marL="286385" indent="-273685">
              <a:lnSpc>
                <a:spcPct val="100000"/>
              </a:lnSpc>
              <a:spcBef>
                <a:spcPts val="845"/>
              </a:spcBef>
              <a:buClr>
                <a:srgbClr val="FFBA00"/>
              </a:buClr>
              <a:buSzPct val="125925"/>
              <a:buFont typeface="Courier New"/>
              <a:buChar char="o"/>
              <a:tabLst>
                <a:tab pos="286385" algn="l"/>
              </a:tabLst>
            </a:pPr>
            <a:r>
              <a:rPr sz="1350" spc="125" dirty="0">
                <a:latin typeface="Calibri"/>
                <a:cs typeface="Calibri"/>
              </a:rPr>
              <a:t>Αλλάξτε</a:t>
            </a:r>
            <a:r>
              <a:rPr sz="1350" spc="55" dirty="0">
                <a:latin typeface="Calibri"/>
                <a:cs typeface="Calibri"/>
              </a:rPr>
              <a:t> </a:t>
            </a:r>
            <a:r>
              <a:rPr sz="1350" spc="120" dirty="0">
                <a:latin typeface="Calibri"/>
                <a:cs typeface="Calibri"/>
              </a:rPr>
              <a:t>τυχαία</a:t>
            </a:r>
            <a:r>
              <a:rPr sz="1350" spc="60" dirty="0">
                <a:latin typeface="Calibri"/>
                <a:cs typeface="Calibri"/>
              </a:rPr>
              <a:t> </a:t>
            </a:r>
            <a:r>
              <a:rPr sz="1350" spc="125" dirty="0">
                <a:latin typeface="Calibri"/>
                <a:cs typeface="Calibri"/>
              </a:rPr>
              <a:t>ορισμένους</a:t>
            </a:r>
            <a:r>
              <a:rPr sz="1350" spc="60" dirty="0">
                <a:latin typeface="Calibri"/>
                <a:cs typeface="Calibri"/>
              </a:rPr>
              <a:t> </a:t>
            </a:r>
            <a:r>
              <a:rPr sz="1350" spc="145" dirty="0">
                <a:latin typeface="Calibri"/>
                <a:cs typeface="Calibri"/>
              </a:rPr>
              <a:t>από</a:t>
            </a:r>
            <a:r>
              <a:rPr sz="1350" spc="60" dirty="0">
                <a:latin typeface="Calibri"/>
                <a:cs typeface="Calibri"/>
              </a:rPr>
              <a:t> </a:t>
            </a:r>
            <a:r>
              <a:rPr sz="1350" spc="125" dirty="0">
                <a:latin typeface="Calibri"/>
                <a:cs typeface="Calibri"/>
              </a:rPr>
              <a:t>τους</a:t>
            </a:r>
            <a:r>
              <a:rPr sz="1350" spc="65" dirty="0">
                <a:latin typeface="Calibri"/>
                <a:cs typeface="Calibri"/>
              </a:rPr>
              <a:t> </a:t>
            </a:r>
            <a:r>
              <a:rPr sz="1350" spc="125" dirty="0">
                <a:latin typeface="Calibri"/>
                <a:cs typeface="Calibri"/>
              </a:rPr>
              <a:t>χαρακτήρες</a:t>
            </a:r>
            <a:r>
              <a:rPr sz="1350" spc="70" dirty="0">
                <a:latin typeface="Calibri"/>
                <a:cs typeface="Calibri"/>
              </a:rPr>
              <a:t> </a:t>
            </a:r>
            <a:r>
              <a:rPr sz="1350" spc="125" dirty="0">
                <a:latin typeface="Calibri"/>
                <a:cs typeface="Calibri"/>
              </a:rPr>
              <a:t>του</a:t>
            </a:r>
            <a:r>
              <a:rPr sz="1350" spc="60" dirty="0">
                <a:latin typeface="Calibri"/>
                <a:cs typeface="Calibri"/>
              </a:rPr>
              <a:t> </a:t>
            </a:r>
            <a:r>
              <a:rPr sz="1350" spc="130" dirty="0">
                <a:latin typeface="Calibri"/>
                <a:cs typeface="Calibri"/>
              </a:rPr>
              <a:t>ονόματος</a:t>
            </a:r>
            <a:r>
              <a:rPr sz="1350" spc="60" dirty="0">
                <a:latin typeface="Calibri"/>
                <a:cs typeface="Calibri"/>
              </a:rPr>
              <a:t> </a:t>
            </a:r>
            <a:r>
              <a:rPr sz="1350" spc="130" dirty="0">
                <a:latin typeface="Calibri"/>
                <a:cs typeface="Calibri"/>
              </a:rPr>
              <a:t>τομέα</a:t>
            </a:r>
            <a:r>
              <a:rPr sz="1350" spc="60" dirty="0">
                <a:latin typeface="Calibri"/>
                <a:cs typeface="Calibri"/>
              </a:rPr>
              <a:t> </a:t>
            </a:r>
            <a:r>
              <a:rPr sz="1350" spc="130" dirty="0">
                <a:latin typeface="Calibri"/>
                <a:cs typeface="Calibri"/>
              </a:rPr>
              <a:t>σε</a:t>
            </a:r>
            <a:r>
              <a:rPr sz="1350" spc="60" dirty="0">
                <a:latin typeface="Calibri"/>
                <a:cs typeface="Calibri"/>
              </a:rPr>
              <a:t> </a:t>
            </a:r>
            <a:r>
              <a:rPr sz="1350" spc="130" dirty="0">
                <a:latin typeface="Calibri"/>
                <a:cs typeface="Calibri"/>
              </a:rPr>
              <a:t>κεφαλαία</a:t>
            </a:r>
            <a:r>
              <a:rPr sz="1350" spc="75" dirty="0">
                <a:latin typeface="Calibri"/>
                <a:cs typeface="Calibri"/>
              </a:rPr>
              <a:t> </a:t>
            </a:r>
            <a:r>
              <a:rPr sz="1350" spc="120" dirty="0">
                <a:latin typeface="Calibri"/>
                <a:cs typeface="Calibri"/>
              </a:rPr>
              <a:t>γράμματα.</a:t>
            </a:r>
            <a:endParaRPr sz="1350">
              <a:latin typeface="Calibri"/>
              <a:cs typeface="Calibri"/>
            </a:endParaRPr>
          </a:p>
          <a:p>
            <a:pPr marL="286385" marR="5080" indent="-274320">
              <a:lnSpc>
                <a:spcPct val="83600"/>
              </a:lnSpc>
              <a:spcBef>
                <a:spcPts val="1195"/>
              </a:spcBef>
              <a:buClr>
                <a:srgbClr val="FFBA00"/>
              </a:buClr>
              <a:buSzPct val="125925"/>
              <a:buFont typeface="Courier New"/>
              <a:buChar char="o"/>
              <a:tabLst>
                <a:tab pos="287020" algn="l"/>
              </a:tabLst>
            </a:pPr>
            <a:r>
              <a:rPr sz="1350" spc="125" dirty="0">
                <a:latin typeface="Calibri"/>
                <a:cs typeface="Calibri"/>
              </a:rPr>
              <a:t>Η</a:t>
            </a:r>
            <a:r>
              <a:rPr sz="1350" spc="45" dirty="0">
                <a:latin typeface="Calibri"/>
                <a:cs typeface="Calibri"/>
              </a:rPr>
              <a:t> </a:t>
            </a:r>
            <a:r>
              <a:rPr sz="1350" spc="95" dirty="0">
                <a:latin typeface="Calibri"/>
                <a:cs typeface="Calibri"/>
              </a:rPr>
              <a:t>προσδοκία</a:t>
            </a:r>
            <a:r>
              <a:rPr sz="1350" spc="50" dirty="0">
                <a:latin typeface="Calibri"/>
                <a:cs typeface="Calibri"/>
              </a:rPr>
              <a:t> </a:t>
            </a:r>
            <a:r>
              <a:rPr sz="1350" spc="80" dirty="0">
                <a:latin typeface="Calibri"/>
                <a:cs typeface="Calibri"/>
              </a:rPr>
              <a:t>είναι</a:t>
            </a:r>
            <a:r>
              <a:rPr sz="1350" spc="45" dirty="0">
                <a:latin typeface="Calibri"/>
                <a:cs typeface="Calibri"/>
              </a:rPr>
              <a:t> </a:t>
            </a:r>
            <a:r>
              <a:rPr sz="1350" spc="75" dirty="0">
                <a:latin typeface="Calibri"/>
                <a:cs typeface="Calibri"/>
              </a:rPr>
              <a:t>ότι</a:t>
            </a:r>
            <a:r>
              <a:rPr sz="1350" spc="45" dirty="0">
                <a:latin typeface="Calibri"/>
                <a:cs typeface="Calibri"/>
              </a:rPr>
              <a:t> </a:t>
            </a:r>
            <a:r>
              <a:rPr sz="1350" spc="105" dirty="0">
                <a:latin typeface="Calibri"/>
                <a:cs typeface="Calibri"/>
              </a:rPr>
              <a:t>ο</a:t>
            </a:r>
            <a:r>
              <a:rPr sz="1350" spc="50" dirty="0">
                <a:latin typeface="Calibri"/>
                <a:cs typeface="Calibri"/>
              </a:rPr>
              <a:t> </a:t>
            </a:r>
            <a:r>
              <a:rPr sz="1350" spc="95" dirty="0">
                <a:latin typeface="Calibri"/>
                <a:cs typeface="Calibri"/>
              </a:rPr>
              <a:t>αποκρινόμενος</a:t>
            </a:r>
            <a:r>
              <a:rPr sz="1350" spc="50" dirty="0">
                <a:latin typeface="Calibri"/>
                <a:cs typeface="Calibri"/>
              </a:rPr>
              <a:t> </a:t>
            </a:r>
            <a:r>
              <a:rPr sz="1350" spc="85" dirty="0">
                <a:latin typeface="Calibri"/>
                <a:cs typeface="Calibri"/>
              </a:rPr>
              <a:t>επιλύτης</a:t>
            </a:r>
            <a:r>
              <a:rPr sz="1350" spc="40" dirty="0">
                <a:latin typeface="Calibri"/>
                <a:cs typeface="Calibri"/>
              </a:rPr>
              <a:t> </a:t>
            </a:r>
            <a:r>
              <a:rPr sz="1350" spc="110" dirty="0">
                <a:latin typeface="Calibri"/>
                <a:cs typeface="Calibri"/>
              </a:rPr>
              <a:t>θα</a:t>
            </a:r>
            <a:r>
              <a:rPr sz="1350" spc="45" dirty="0">
                <a:latin typeface="Calibri"/>
                <a:cs typeface="Calibri"/>
              </a:rPr>
              <a:t> </a:t>
            </a:r>
            <a:r>
              <a:rPr sz="1350" spc="90" dirty="0">
                <a:latin typeface="Calibri"/>
                <a:cs typeface="Calibri"/>
              </a:rPr>
              <a:t>αντιγράψει</a:t>
            </a:r>
            <a:r>
              <a:rPr sz="1350" spc="40" dirty="0">
                <a:latin typeface="Calibri"/>
                <a:cs typeface="Calibri"/>
              </a:rPr>
              <a:t> </a:t>
            </a:r>
            <a:r>
              <a:rPr sz="1350" spc="90" dirty="0">
                <a:latin typeface="Calibri"/>
                <a:cs typeface="Calibri"/>
              </a:rPr>
              <a:t>το</a:t>
            </a:r>
            <a:r>
              <a:rPr sz="1350" spc="50" dirty="0">
                <a:latin typeface="Calibri"/>
                <a:cs typeface="Calibri"/>
              </a:rPr>
              <a:t> </a:t>
            </a:r>
            <a:r>
              <a:rPr sz="1350" spc="105" dirty="0">
                <a:latin typeface="Calibri"/>
                <a:cs typeface="Calibri"/>
              </a:rPr>
              <a:t>όνομα</a:t>
            </a:r>
            <a:r>
              <a:rPr sz="1350" spc="45" dirty="0">
                <a:latin typeface="Calibri"/>
                <a:cs typeface="Calibri"/>
              </a:rPr>
              <a:t> </a:t>
            </a:r>
            <a:r>
              <a:rPr sz="1350" spc="95" dirty="0">
                <a:latin typeface="Calibri"/>
                <a:cs typeface="Calibri"/>
              </a:rPr>
              <a:t>τομέα</a:t>
            </a:r>
            <a:r>
              <a:rPr sz="1350" spc="45" dirty="0">
                <a:latin typeface="Calibri"/>
                <a:cs typeface="Calibri"/>
              </a:rPr>
              <a:t> </a:t>
            </a:r>
            <a:r>
              <a:rPr sz="1350" spc="90" dirty="0">
                <a:latin typeface="Calibri"/>
                <a:cs typeface="Calibri"/>
              </a:rPr>
              <a:t>στην</a:t>
            </a:r>
            <a:r>
              <a:rPr sz="1350" spc="50" dirty="0">
                <a:latin typeface="Calibri"/>
                <a:cs typeface="Calibri"/>
              </a:rPr>
              <a:t> </a:t>
            </a:r>
            <a:r>
              <a:rPr sz="1350" spc="100" dirty="0">
                <a:latin typeface="Calibri"/>
                <a:cs typeface="Calibri"/>
              </a:rPr>
              <a:t>απάντηση</a:t>
            </a:r>
            <a:r>
              <a:rPr sz="1350" spc="40" dirty="0">
                <a:latin typeface="Calibri"/>
                <a:cs typeface="Calibri"/>
              </a:rPr>
              <a:t> </a:t>
            </a:r>
            <a:r>
              <a:rPr sz="1350" spc="110" dirty="0">
                <a:latin typeface="Calibri"/>
                <a:cs typeface="Calibri"/>
              </a:rPr>
              <a:t>από</a:t>
            </a:r>
            <a:r>
              <a:rPr sz="1350" spc="40" dirty="0">
                <a:latin typeface="Calibri"/>
                <a:cs typeface="Calibri"/>
              </a:rPr>
              <a:t> </a:t>
            </a:r>
            <a:r>
              <a:rPr sz="1350" spc="85" dirty="0">
                <a:latin typeface="Calibri"/>
                <a:cs typeface="Calibri"/>
              </a:rPr>
              <a:t>το </a:t>
            </a:r>
            <a:r>
              <a:rPr sz="1350" spc="-290" dirty="0">
                <a:latin typeface="Calibri"/>
                <a:cs typeface="Calibri"/>
              </a:rPr>
              <a:t> </a:t>
            </a:r>
            <a:r>
              <a:rPr sz="1350" spc="100" dirty="0">
                <a:latin typeface="Calibri"/>
                <a:cs typeface="Calibri"/>
              </a:rPr>
              <a:t>ερώτημα</a:t>
            </a:r>
            <a:endParaRPr sz="1350">
              <a:latin typeface="Calibri"/>
              <a:cs typeface="Calibri"/>
            </a:endParaRPr>
          </a:p>
          <a:p>
            <a:pPr>
              <a:lnSpc>
                <a:spcPct val="100000"/>
              </a:lnSpc>
              <a:buChar char="o"/>
            </a:pPr>
            <a:endParaRPr sz="1300">
              <a:latin typeface="Calibri"/>
              <a:cs typeface="Calibri"/>
            </a:endParaRPr>
          </a:p>
          <a:p>
            <a:pPr>
              <a:lnSpc>
                <a:spcPct val="100000"/>
              </a:lnSpc>
              <a:buChar char="o"/>
            </a:pPr>
            <a:endParaRPr sz="1300">
              <a:latin typeface="Calibri"/>
              <a:cs typeface="Calibri"/>
            </a:endParaRPr>
          </a:p>
          <a:p>
            <a:pPr marL="12700">
              <a:lnSpc>
                <a:spcPct val="100000"/>
              </a:lnSpc>
              <a:spcBef>
                <a:spcPts val="800"/>
              </a:spcBef>
            </a:pPr>
            <a:r>
              <a:rPr sz="1500" spc="50" dirty="0">
                <a:latin typeface="Calibri"/>
                <a:cs typeface="Calibri"/>
              </a:rPr>
              <a:t>Περιορισμοί:</a:t>
            </a:r>
            <a:endParaRPr sz="1500">
              <a:latin typeface="Calibri"/>
              <a:cs typeface="Calibri"/>
            </a:endParaRPr>
          </a:p>
          <a:p>
            <a:pPr marL="286385" indent="-273685">
              <a:lnSpc>
                <a:spcPct val="100000"/>
              </a:lnSpc>
              <a:spcBef>
                <a:spcPts val="915"/>
              </a:spcBef>
              <a:buClr>
                <a:srgbClr val="FFBA00"/>
              </a:buClr>
              <a:buSzPct val="126666"/>
              <a:buFont typeface="Courier New"/>
              <a:buChar char="o"/>
              <a:tabLst>
                <a:tab pos="286385" algn="l"/>
              </a:tabLst>
            </a:pPr>
            <a:r>
              <a:rPr sz="1500" spc="200" dirty="0">
                <a:latin typeface="Calibri"/>
                <a:cs typeface="Calibri"/>
              </a:rPr>
              <a:t>Ο</a:t>
            </a:r>
            <a:r>
              <a:rPr sz="1500" spc="55" dirty="0">
                <a:latin typeface="Calibri"/>
                <a:cs typeface="Calibri"/>
              </a:rPr>
              <a:t> </a:t>
            </a:r>
            <a:r>
              <a:rPr sz="1500" spc="130" dirty="0">
                <a:latin typeface="Calibri"/>
                <a:cs typeface="Calibri"/>
              </a:rPr>
              <a:t>επιτιθέμενος</a:t>
            </a:r>
            <a:r>
              <a:rPr sz="1500" spc="55" dirty="0">
                <a:latin typeface="Calibri"/>
                <a:cs typeface="Calibri"/>
              </a:rPr>
              <a:t> </a:t>
            </a:r>
            <a:r>
              <a:rPr sz="1500" spc="140" dirty="0">
                <a:latin typeface="Calibri"/>
                <a:cs typeface="Calibri"/>
              </a:rPr>
              <a:t>μπορεί</a:t>
            </a:r>
            <a:r>
              <a:rPr sz="1500" spc="60" dirty="0">
                <a:latin typeface="Calibri"/>
                <a:cs typeface="Calibri"/>
              </a:rPr>
              <a:t> </a:t>
            </a:r>
            <a:r>
              <a:rPr sz="1500" spc="150" dirty="0">
                <a:latin typeface="Calibri"/>
                <a:cs typeface="Calibri"/>
              </a:rPr>
              <a:t>να</a:t>
            </a:r>
            <a:r>
              <a:rPr sz="1500" spc="60" dirty="0">
                <a:latin typeface="Calibri"/>
                <a:cs typeface="Calibri"/>
              </a:rPr>
              <a:t> </a:t>
            </a:r>
            <a:r>
              <a:rPr sz="1500" spc="145" dirty="0">
                <a:latin typeface="Calibri"/>
                <a:cs typeface="Calibri"/>
              </a:rPr>
              <a:t>υποβάλει</a:t>
            </a:r>
            <a:r>
              <a:rPr sz="1500" spc="60" dirty="0">
                <a:latin typeface="Calibri"/>
                <a:cs typeface="Calibri"/>
              </a:rPr>
              <a:t> </a:t>
            </a:r>
            <a:r>
              <a:rPr sz="1500" spc="145" dirty="0">
                <a:latin typeface="Calibri"/>
                <a:cs typeface="Calibri"/>
              </a:rPr>
              <a:t>ερώτημα:</a:t>
            </a:r>
            <a:r>
              <a:rPr sz="1500" spc="55" dirty="0">
                <a:latin typeface="Calibri"/>
                <a:cs typeface="Calibri"/>
              </a:rPr>
              <a:t> </a:t>
            </a:r>
            <a:r>
              <a:rPr sz="1500" spc="155" dirty="0">
                <a:latin typeface="Calibri"/>
                <a:cs typeface="Calibri"/>
                <a:hlinkClick r:id="rId5"/>
              </a:rPr>
              <a:t>www.</a:t>
            </a:r>
            <a:r>
              <a:rPr sz="1500" spc="155" dirty="0">
                <a:latin typeface="Calibri"/>
                <a:cs typeface="Calibri"/>
                <a:hlinkClick r:id="rId6"/>
              </a:rPr>
              <a:t>123.co</a:t>
            </a:r>
            <a:r>
              <a:rPr sz="1500" spc="155" dirty="0">
                <a:latin typeface="Calibri"/>
                <a:cs typeface="Calibri"/>
              </a:rPr>
              <a:t>m</a:t>
            </a:r>
            <a:endParaRPr sz="1500">
              <a:latin typeface="Calibri"/>
              <a:cs typeface="Calibri"/>
            </a:endParaRPr>
          </a:p>
          <a:p>
            <a:pPr marL="286385" indent="-273685">
              <a:lnSpc>
                <a:spcPct val="100000"/>
              </a:lnSpc>
              <a:spcBef>
                <a:spcPts val="780"/>
              </a:spcBef>
              <a:buClr>
                <a:srgbClr val="FFBA00"/>
              </a:buClr>
              <a:buSzPct val="126666"/>
              <a:buFont typeface="Courier New"/>
              <a:buChar char="o"/>
              <a:tabLst>
                <a:tab pos="286385" algn="l"/>
              </a:tabLst>
            </a:pPr>
            <a:r>
              <a:rPr sz="1500" spc="100" dirty="0">
                <a:latin typeface="Calibri"/>
                <a:cs typeface="Calibri"/>
              </a:rPr>
              <a:t>Ορισμένοι</a:t>
            </a:r>
            <a:r>
              <a:rPr sz="1500" spc="50" dirty="0">
                <a:latin typeface="Calibri"/>
                <a:cs typeface="Calibri"/>
              </a:rPr>
              <a:t> </a:t>
            </a:r>
            <a:r>
              <a:rPr sz="1500" spc="120" dirty="0">
                <a:latin typeface="Calibri"/>
                <a:cs typeface="Calibri"/>
              </a:rPr>
              <a:t>από</a:t>
            </a:r>
            <a:r>
              <a:rPr sz="1500" spc="50" dirty="0">
                <a:latin typeface="Calibri"/>
                <a:cs typeface="Calibri"/>
              </a:rPr>
              <a:t> </a:t>
            </a:r>
            <a:r>
              <a:rPr sz="1500" spc="100" dirty="0">
                <a:latin typeface="Calibri"/>
                <a:cs typeface="Calibri"/>
              </a:rPr>
              <a:t>τους</a:t>
            </a:r>
            <a:r>
              <a:rPr sz="1500" spc="50" dirty="0">
                <a:latin typeface="Calibri"/>
                <a:cs typeface="Calibri"/>
              </a:rPr>
              <a:t> </a:t>
            </a:r>
            <a:r>
              <a:rPr sz="1500" spc="95" dirty="0">
                <a:latin typeface="Calibri"/>
                <a:cs typeface="Calibri"/>
              </a:rPr>
              <a:t>επιλύτες</a:t>
            </a:r>
            <a:r>
              <a:rPr sz="1500" spc="50" dirty="0">
                <a:latin typeface="Calibri"/>
                <a:cs typeface="Calibri"/>
              </a:rPr>
              <a:t> </a:t>
            </a:r>
            <a:r>
              <a:rPr sz="1500" spc="105" dirty="0">
                <a:latin typeface="Calibri"/>
                <a:cs typeface="Calibri"/>
              </a:rPr>
              <a:t>επιστρέφουν</a:t>
            </a:r>
            <a:r>
              <a:rPr sz="1500" spc="50" dirty="0">
                <a:latin typeface="Calibri"/>
                <a:cs typeface="Calibri"/>
              </a:rPr>
              <a:t> </a:t>
            </a:r>
            <a:r>
              <a:rPr sz="1500" spc="110" dirty="0">
                <a:latin typeface="Calibri"/>
                <a:cs typeface="Calibri"/>
              </a:rPr>
              <a:t>πάντα</a:t>
            </a:r>
            <a:r>
              <a:rPr sz="1500" spc="50" dirty="0">
                <a:latin typeface="Calibri"/>
                <a:cs typeface="Calibri"/>
              </a:rPr>
              <a:t> </a:t>
            </a:r>
            <a:r>
              <a:rPr sz="1500" spc="100" dirty="0">
                <a:latin typeface="Calibri"/>
                <a:cs typeface="Calibri"/>
              </a:rPr>
              <a:t>το</a:t>
            </a:r>
            <a:r>
              <a:rPr sz="1500" spc="50" dirty="0">
                <a:latin typeface="Calibri"/>
                <a:cs typeface="Calibri"/>
              </a:rPr>
              <a:t> </a:t>
            </a:r>
            <a:r>
              <a:rPr sz="1500" spc="114" dirty="0">
                <a:latin typeface="Calibri"/>
                <a:cs typeface="Calibri"/>
              </a:rPr>
              <a:t>όνομα</a:t>
            </a:r>
            <a:r>
              <a:rPr sz="1500" spc="50" dirty="0">
                <a:latin typeface="Calibri"/>
                <a:cs typeface="Calibri"/>
              </a:rPr>
              <a:t> </a:t>
            </a:r>
            <a:r>
              <a:rPr sz="1500" spc="110" dirty="0">
                <a:latin typeface="Calibri"/>
                <a:cs typeface="Calibri"/>
              </a:rPr>
              <a:t>τομέα</a:t>
            </a:r>
            <a:r>
              <a:rPr sz="1500" spc="50" dirty="0">
                <a:latin typeface="Calibri"/>
                <a:cs typeface="Calibri"/>
              </a:rPr>
              <a:t> </a:t>
            </a:r>
            <a:r>
              <a:rPr sz="1500" spc="110" dirty="0">
                <a:latin typeface="Calibri"/>
                <a:cs typeface="Calibri"/>
              </a:rPr>
              <a:t>με</a:t>
            </a:r>
            <a:r>
              <a:rPr sz="1500" spc="55" dirty="0">
                <a:latin typeface="Calibri"/>
                <a:cs typeface="Calibri"/>
              </a:rPr>
              <a:t> </a:t>
            </a:r>
            <a:r>
              <a:rPr sz="1500" spc="90" dirty="0">
                <a:latin typeface="Calibri"/>
                <a:cs typeface="Calibri"/>
              </a:rPr>
              <a:t>πεζά</a:t>
            </a:r>
            <a:r>
              <a:rPr sz="1500" spc="10" dirty="0">
                <a:latin typeface="Calibri"/>
                <a:cs typeface="Calibri"/>
              </a:rPr>
              <a:t> </a:t>
            </a:r>
            <a:r>
              <a:rPr sz="1500" spc="95" dirty="0">
                <a:latin typeface="Calibri"/>
                <a:cs typeface="Calibri"/>
              </a:rPr>
              <a:t>γράμματα</a:t>
            </a:r>
            <a:endParaRPr sz="1500">
              <a:latin typeface="Calibri"/>
              <a:cs typeface="Calibri"/>
            </a:endParaRPr>
          </a:p>
          <a:p>
            <a:pPr marL="286385" indent="-273685">
              <a:lnSpc>
                <a:spcPct val="100000"/>
              </a:lnSpc>
              <a:spcBef>
                <a:spcPts val="780"/>
              </a:spcBef>
              <a:buClr>
                <a:srgbClr val="FFBA00"/>
              </a:buClr>
              <a:buSzPct val="126666"/>
              <a:buFont typeface="Courier New"/>
              <a:buChar char="o"/>
              <a:tabLst>
                <a:tab pos="286385" algn="l"/>
              </a:tabLst>
            </a:pPr>
            <a:r>
              <a:rPr sz="1500" spc="100" dirty="0">
                <a:latin typeface="Calibri"/>
                <a:cs typeface="Calibri"/>
              </a:rPr>
              <a:t>Ορισμένοι</a:t>
            </a:r>
            <a:r>
              <a:rPr sz="1500" spc="50" dirty="0">
                <a:latin typeface="Calibri"/>
                <a:cs typeface="Calibri"/>
              </a:rPr>
              <a:t> </a:t>
            </a:r>
            <a:r>
              <a:rPr sz="1500" spc="120" dirty="0">
                <a:latin typeface="Calibri"/>
                <a:cs typeface="Calibri"/>
              </a:rPr>
              <a:t>από</a:t>
            </a:r>
            <a:r>
              <a:rPr sz="1500" spc="50" dirty="0">
                <a:latin typeface="Calibri"/>
                <a:cs typeface="Calibri"/>
              </a:rPr>
              <a:t> </a:t>
            </a:r>
            <a:r>
              <a:rPr sz="1500" spc="100" dirty="0">
                <a:latin typeface="Calibri"/>
                <a:cs typeface="Calibri"/>
              </a:rPr>
              <a:t>τους</a:t>
            </a:r>
            <a:r>
              <a:rPr sz="1500" spc="50" dirty="0">
                <a:latin typeface="Calibri"/>
                <a:cs typeface="Calibri"/>
              </a:rPr>
              <a:t> </a:t>
            </a:r>
            <a:r>
              <a:rPr sz="1500" spc="95" dirty="0">
                <a:latin typeface="Calibri"/>
                <a:cs typeface="Calibri"/>
              </a:rPr>
              <a:t>επιλύτες</a:t>
            </a:r>
            <a:r>
              <a:rPr sz="1500" spc="55" dirty="0">
                <a:latin typeface="Calibri"/>
                <a:cs typeface="Calibri"/>
              </a:rPr>
              <a:t> </a:t>
            </a:r>
            <a:r>
              <a:rPr sz="1500" spc="105" dirty="0">
                <a:latin typeface="Calibri"/>
                <a:cs typeface="Calibri"/>
              </a:rPr>
              <a:t>χρησιμοποιούν</a:t>
            </a:r>
            <a:r>
              <a:rPr sz="1500" spc="60" dirty="0">
                <a:latin typeface="Calibri"/>
                <a:cs typeface="Calibri"/>
              </a:rPr>
              <a:t> </a:t>
            </a:r>
            <a:r>
              <a:rPr sz="1500" spc="85" dirty="0">
                <a:latin typeface="Calibri"/>
                <a:cs typeface="Calibri"/>
              </a:rPr>
              <a:t>αντιστοίχιση</a:t>
            </a:r>
            <a:r>
              <a:rPr sz="1500" spc="40" dirty="0">
                <a:latin typeface="Calibri"/>
                <a:cs typeface="Calibri"/>
              </a:rPr>
              <a:t> </a:t>
            </a:r>
            <a:r>
              <a:rPr sz="1500" spc="110" dirty="0">
                <a:latin typeface="Calibri"/>
                <a:cs typeface="Calibri"/>
              </a:rPr>
              <a:t>με</a:t>
            </a:r>
            <a:r>
              <a:rPr sz="1500" spc="55" dirty="0">
                <a:latin typeface="Calibri"/>
                <a:cs typeface="Calibri"/>
              </a:rPr>
              <a:t> </a:t>
            </a:r>
            <a:r>
              <a:rPr sz="1500" spc="105" dirty="0">
                <a:latin typeface="Calibri"/>
                <a:cs typeface="Calibri"/>
              </a:rPr>
              <a:t>ευαισθησία</a:t>
            </a:r>
            <a:r>
              <a:rPr sz="1500" spc="55" dirty="0">
                <a:latin typeface="Calibri"/>
                <a:cs typeface="Calibri"/>
              </a:rPr>
              <a:t> </a:t>
            </a:r>
            <a:r>
              <a:rPr sz="1500" spc="105" dirty="0">
                <a:latin typeface="Calibri"/>
                <a:cs typeface="Calibri"/>
              </a:rPr>
              <a:t>στην</a:t>
            </a:r>
            <a:r>
              <a:rPr sz="1500" spc="50" dirty="0">
                <a:latin typeface="Calibri"/>
                <a:cs typeface="Calibri"/>
              </a:rPr>
              <a:t> </a:t>
            </a:r>
            <a:r>
              <a:rPr sz="1500" spc="100" dirty="0">
                <a:latin typeface="Calibri"/>
                <a:cs typeface="Calibri"/>
              </a:rPr>
              <a:t>πεζότητα</a:t>
            </a:r>
            <a:endParaRPr sz="1500">
              <a:latin typeface="Calibri"/>
              <a:cs typeface="Calibri"/>
            </a:endParaRPr>
          </a:p>
          <a:p>
            <a:pPr marL="286385" indent="-273685">
              <a:lnSpc>
                <a:spcPct val="100000"/>
              </a:lnSpc>
              <a:spcBef>
                <a:spcPts val="775"/>
              </a:spcBef>
              <a:buClr>
                <a:srgbClr val="FFBA00"/>
              </a:buClr>
              <a:buSzPct val="126666"/>
              <a:buFont typeface="Courier New"/>
              <a:buChar char="o"/>
              <a:tabLst>
                <a:tab pos="286385" algn="l"/>
              </a:tabLst>
            </a:pPr>
            <a:r>
              <a:rPr sz="1500" spc="70" dirty="0">
                <a:latin typeface="Calibri"/>
                <a:cs typeface="Calibri"/>
              </a:rPr>
              <a:t>Το</a:t>
            </a:r>
            <a:r>
              <a:rPr sz="1500" spc="25" dirty="0">
                <a:latin typeface="Calibri"/>
                <a:cs typeface="Calibri"/>
              </a:rPr>
              <a:t> </a:t>
            </a:r>
            <a:r>
              <a:rPr sz="1500" spc="85" dirty="0">
                <a:latin typeface="Calibri"/>
                <a:cs typeface="Calibri"/>
              </a:rPr>
              <a:t>70%</a:t>
            </a:r>
            <a:r>
              <a:rPr sz="1500" spc="30" dirty="0">
                <a:latin typeface="Calibri"/>
                <a:cs typeface="Calibri"/>
              </a:rPr>
              <a:t> </a:t>
            </a:r>
            <a:r>
              <a:rPr sz="1500" spc="70" dirty="0">
                <a:latin typeface="Calibri"/>
                <a:cs typeface="Calibri"/>
              </a:rPr>
              <a:t>των</a:t>
            </a:r>
            <a:r>
              <a:rPr sz="1500" spc="25" dirty="0">
                <a:latin typeface="Calibri"/>
                <a:cs typeface="Calibri"/>
              </a:rPr>
              <a:t> </a:t>
            </a:r>
            <a:r>
              <a:rPr sz="1500" spc="70" dirty="0">
                <a:latin typeface="Calibri"/>
                <a:cs typeface="Calibri"/>
              </a:rPr>
              <a:t>επιλυτών</a:t>
            </a:r>
            <a:r>
              <a:rPr sz="1500" spc="35" dirty="0">
                <a:latin typeface="Calibri"/>
                <a:cs typeface="Calibri"/>
              </a:rPr>
              <a:t> </a:t>
            </a:r>
            <a:r>
              <a:rPr sz="1500" spc="65" dirty="0">
                <a:latin typeface="Calibri"/>
                <a:cs typeface="Calibri"/>
              </a:rPr>
              <a:t>υποστηρίζει</a:t>
            </a:r>
            <a:r>
              <a:rPr sz="1500" spc="40" dirty="0">
                <a:latin typeface="Calibri"/>
                <a:cs typeface="Calibri"/>
              </a:rPr>
              <a:t> </a:t>
            </a:r>
            <a:r>
              <a:rPr sz="1500" spc="55" dirty="0">
                <a:latin typeface="Calibri"/>
                <a:cs typeface="Calibri"/>
              </a:rPr>
              <a:t>τυχαιοποίηση</a:t>
            </a:r>
            <a:r>
              <a:rPr sz="1500" spc="15" dirty="0">
                <a:latin typeface="Calibri"/>
                <a:cs typeface="Calibri"/>
              </a:rPr>
              <a:t> </a:t>
            </a:r>
            <a:r>
              <a:rPr sz="1500" spc="70" dirty="0">
                <a:latin typeface="Calibri"/>
                <a:cs typeface="Calibri"/>
              </a:rPr>
              <a:t>0x20</a:t>
            </a:r>
            <a:endParaRPr sz="1500">
              <a:latin typeface="Calibri"/>
              <a:cs typeface="Calibri"/>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796290" y="715009"/>
            <a:ext cx="1597025" cy="330200"/>
          </a:xfrm>
          <a:prstGeom prst="rect">
            <a:avLst/>
          </a:prstGeom>
        </p:spPr>
        <p:txBody>
          <a:bodyPr vert="horz" wrap="square" lIns="0" tIns="12700" rIns="0" bIns="0" rtlCol="0">
            <a:spAutoFit/>
          </a:bodyPr>
          <a:lstStyle/>
          <a:p>
            <a:pPr marL="12700">
              <a:lnSpc>
                <a:spcPct val="100000"/>
              </a:lnSpc>
              <a:spcBef>
                <a:spcPts val="100"/>
              </a:spcBef>
            </a:pPr>
            <a:r>
              <a:rPr sz="2000" spc="-5" dirty="0"/>
              <a:t>Άμυνα</a:t>
            </a:r>
            <a:r>
              <a:rPr sz="2000" spc="-30" dirty="0"/>
              <a:t> </a:t>
            </a:r>
            <a:r>
              <a:rPr sz="2000" spc="-5" dirty="0">
                <a:latin typeface="Calibri"/>
                <a:cs typeface="Calibri"/>
              </a:rPr>
              <a:t>(WSEC</a:t>
            </a:r>
            <a:r>
              <a:rPr sz="2000" spc="-30" dirty="0">
                <a:latin typeface="Calibri"/>
                <a:cs typeface="Calibri"/>
              </a:rPr>
              <a:t> </a:t>
            </a:r>
            <a:r>
              <a:rPr sz="2000" dirty="0">
                <a:latin typeface="Calibri"/>
                <a:cs typeface="Calibri"/>
              </a:rPr>
              <a:t>)</a:t>
            </a:r>
            <a:endParaRPr sz="2000">
              <a:latin typeface="Calibri"/>
              <a:cs typeface="Calibri"/>
            </a:endParaRPr>
          </a:p>
        </p:txBody>
      </p:sp>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30</a:t>
            </a:r>
            <a:endParaRPr sz="1100">
              <a:latin typeface="Arial"/>
              <a:cs typeface="Arial"/>
            </a:endParaRPr>
          </a:p>
        </p:txBody>
      </p:sp>
      <p:sp>
        <p:nvSpPr>
          <p:cNvPr id="4" name="object 4"/>
          <p:cNvSpPr txBox="1"/>
          <p:nvPr/>
        </p:nvSpPr>
        <p:spPr>
          <a:xfrm>
            <a:off x="714375" y="1612834"/>
            <a:ext cx="8798560" cy="2350900"/>
          </a:xfrm>
          <a:prstGeom prst="rect">
            <a:avLst/>
          </a:prstGeom>
        </p:spPr>
        <p:txBody>
          <a:bodyPr vert="horz" wrap="square" lIns="0" tIns="62230" rIns="0" bIns="0" rtlCol="0">
            <a:spAutoFit/>
          </a:bodyPr>
          <a:lstStyle/>
          <a:p>
            <a:pPr marL="286385" indent="-273685">
              <a:lnSpc>
                <a:spcPct val="100000"/>
              </a:lnSpc>
              <a:spcBef>
                <a:spcPts val="490"/>
              </a:spcBef>
              <a:buClr>
                <a:srgbClr val="FFBA00"/>
              </a:buClr>
              <a:buSzPct val="125925"/>
              <a:buFont typeface="Courier New"/>
              <a:buChar char="o"/>
              <a:tabLst>
                <a:tab pos="286385" algn="l"/>
              </a:tabLst>
            </a:pPr>
            <a:r>
              <a:rPr sz="1350" spc="100" dirty="0">
                <a:latin typeface="Calibri"/>
                <a:cs typeface="Calibri"/>
              </a:rPr>
              <a:t>Κατά</a:t>
            </a:r>
            <a:r>
              <a:rPr sz="1350" spc="45" dirty="0">
                <a:latin typeface="Calibri"/>
                <a:cs typeface="Calibri"/>
              </a:rPr>
              <a:t> </a:t>
            </a:r>
            <a:r>
              <a:rPr sz="1350" spc="90" dirty="0">
                <a:latin typeface="Calibri"/>
                <a:cs typeface="Calibri"/>
              </a:rPr>
              <a:t>την</a:t>
            </a:r>
            <a:r>
              <a:rPr sz="1350" spc="45" dirty="0">
                <a:latin typeface="Calibri"/>
                <a:cs typeface="Calibri"/>
              </a:rPr>
              <a:t> </a:t>
            </a:r>
            <a:r>
              <a:rPr sz="1350" spc="105" dirty="0">
                <a:latin typeface="Calibri"/>
                <a:cs typeface="Calibri"/>
              </a:rPr>
              <a:t>υποβολή</a:t>
            </a:r>
            <a:r>
              <a:rPr sz="1350" spc="50" dirty="0">
                <a:latin typeface="Calibri"/>
                <a:cs typeface="Calibri"/>
              </a:rPr>
              <a:t> </a:t>
            </a:r>
            <a:r>
              <a:rPr sz="1350" spc="100" dirty="0">
                <a:latin typeface="Calibri"/>
                <a:cs typeface="Calibri"/>
              </a:rPr>
              <a:t>ερωτημάτων</a:t>
            </a:r>
            <a:r>
              <a:rPr sz="1350" spc="45" dirty="0">
                <a:latin typeface="Calibri"/>
                <a:cs typeface="Calibri"/>
              </a:rPr>
              <a:t> </a:t>
            </a:r>
            <a:r>
              <a:rPr sz="1350" spc="95" dirty="0">
                <a:latin typeface="Calibri"/>
                <a:cs typeface="Calibri"/>
              </a:rPr>
              <a:t>σε</a:t>
            </a:r>
            <a:r>
              <a:rPr sz="1350" spc="45" dirty="0">
                <a:latin typeface="Calibri"/>
                <a:cs typeface="Calibri"/>
              </a:rPr>
              <a:t> </a:t>
            </a:r>
            <a:r>
              <a:rPr sz="1350" spc="90" dirty="0">
                <a:latin typeface="Calibri"/>
                <a:cs typeface="Calibri"/>
              </a:rPr>
              <a:t>διακομιστές/Εξυπηρετητές</a:t>
            </a:r>
            <a:r>
              <a:rPr sz="1350" spc="50" dirty="0">
                <a:latin typeface="Calibri"/>
                <a:cs typeface="Calibri"/>
              </a:rPr>
              <a:t> </a:t>
            </a:r>
            <a:r>
              <a:rPr sz="1350" spc="110" dirty="0">
                <a:latin typeface="Calibri"/>
                <a:cs typeface="Calibri"/>
              </a:rPr>
              <a:t>DNS</a:t>
            </a:r>
            <a:r>
              <a:rPr sz="1350" spc="45" dirty="0">
                <a:latin typeface="Calibri"/>
                <a:cs typeface="Calibri"/>
              </a:rPr>
              <a:t> </a:t>
            </a:r>
            <a:r>
              <a:rPr sz="1350" spc="85" dirty="0">
                <a:latin typeface="Calibri"/>
                <a:cs typeface="Calibri"/>
              </a:rPr>
              <a:t>root</a:t>
            </a:r>
            <a:r>
              <a:rPr sz="1350" spc="45" dirty="0">
                <a:latin typeface="Calibri"/>
                <a:cs typeface="Calibri"/>
              </a:rPr>
              <a:t> </a:t>
            </a:r>
            <a:r>
              <a:rPr sz="1350" spc="110" dirty="0">
                <a:latin typeface="Calibri"/>
                <a:cs typeface="Calibri"/>
              </a:rPr>
              <a:t>ή</a:t>
            </a:r>
            <a:r>
              <a:rPr sz="1350" spc="50" dirty="0">
                <a:latin typeface="Calibri"/>
                <a:cs typeface="Calibri"/>
              </a:rPr>
              <a:t> </a:t>
            </a:r>
            <a:r>
              <a:rPr sz="1350" spc="85" dirty="0">
                <a:latin typeface="Calibri"/>
                <a:cs typeface="Calibri"/>
              </a:rPr>
              <a:t>TLD,</a:t>
            </a:r>
            <a:r>
              <a:rPr sz="1350" spc="45" dirty="0">
                <a:latin typeface="Calibri"/>
                <a:cs typeface="Calibri"/>
              </a:rPr>
              <a:t> </a:t>
            </a:r>
            <a:r>
              <a:rPr sz="1350" spc="95" dirty="0">
                <a:latin typeface="Calibri"/>
                <a:cs typeface="Calibri"/>
              </a:rPr>
              <a:t>προθέστε</a:t>
            </a:r>
            <a:r>
              <a:rPr sz="1350" spc="45" dirty="0">
                <a:latin typeface="Calibri"/>
                <a:cs typeface="Calibri"/>
              </a:rPr>
              <a:t> </a:t>
            </a:r>
            <a:r>
              <a:rPr sz="1350" spc="85" dirty="0">
                <a:latin typeface="Calibri"/>
                <a:cs typeface="Calibri"/>
              </a:rPr>
              <a:t>τυχαίο</a:t>
            </a:r>
            <a:r>
              <a:rPr sz="1350" spc="75" dirty="0">
                <a:latin typeface="Calibri"/>
                <a:cs typeface="Calibri"/>
              </a:rPr>
              <a:t> </a:t>
            </a:r>
            <a:r>
              <a:rPr sz="1350" spc="95" dirty="0">
                <a:latin typeface="Calibri"/>
                <a:cs typeface="Calibri"/>
              </a:rPr>
              <a:t>πρόθεμα</a:t>
            </a:r>
            <a:endParaRPr sz="1350" dirty="0">
              <a:latin typeface="Calibri"/>
              <a:cs typeface="Calibri"/>
            </a:endParaRPr>
          </a:p>
          <a:p>
            <a:pPr marL="286385" marR="1238250" indent="-274320">
              <a:lnSpc>
                <a:spcPct val="83600"/>
              </a:lnSpc>
              <a:spcBef>
                <a:spcPts val="1195"/>
              </a:spcBef>
              <a:buClr>
                <a:srgbClr val="FFBA00"/>
              </a:buClr>
              <a:buSzPct val="125925"/>
              <a:buFont typeface="Courier New"/>
              <a:buChar char="o"/>
              <a:tabLst>
                <a:tab pos="287020" algn="l"/>
              </a:tabLst>
            </a:pPr>
            <a:r>
              <a:rPr sz="1350" spc="125" dirty="0">
                <a:latin typeface="Calibri"/>
                <a:cs typeface="Calibri"/>
              </a:rPr>
              <a:t>Ddsj030gojfd</a:t>
            </a:r>
            <a:r>
              <a:rPr sz="1350" spc="125" dirty="0">
                <a:latin typeface="Calibri"/>
                <a:cs typeface="Calibri"/>
                <a:hlinkClick r:id="rId3"/>
              </a:rPr>
              <a:t>.www.google.c</a:t>
            </a:r>
            <a:r>
              <a:rPr sz="1350" spc="125" dirty="0">
                <a:latin typeface="Calibri"/>
                <a:cs typeface="Calibri"/>
              </a:rPr>
              <a:t>om</a:t>
            </a:r>
            <a:r>
              <a:rPr sz="1350" spc="55" dirty="0">
                <a:latin typeface="Calibri"/>
                <a:cs typeface="Calibri"/>
              </a:rPr>
              <a:t> </a:t>
            </a:r>
            <a:r>
              <a:rPr sz="1350" spc="114" dirty="0">
                <a:latin typeface="Calibri"/>
                <a:cs typeface="Calibri"/>
              </a:rPr>
              <a:t>και</a:t>
            </a:r>
            <a:r>
              <a:rPr sz="1350" spc="60" dirty="0">
                <a:latin typeface="Calibri"/>
                <a:cs typeface="Calibri"/>
              </a:rPr>
              <a:t> </a:t>
            </a:r>
            <a:r>
              <a:rPr sz="1350" spc="145" dirty="0">
                <a:latin typeface="Calibri"/>
                <a:cs typeface="Calibri"/>
                <a:hlinkClick r:id="rId3"/>
              </a:rPr>
              <a:t>www</a:t>
            </a:r>
            <a:r>
              <a:rPr sz="1350" spc="145" dirty="0">
                <a:latin typeface="Calibri"/>
                <a:cs typeface="Calibri"/>
              </a:rPr>
              <a:t>.</a:t>
            </a:r>
            <a:r>
              <a:rPr lang="en-US" sz="1350" spc="145" dirty="0">
                <a:latin typeface="Calibri"/>
                <a:cs typeface="Calibri"/>
              </a:rPr>
              <a:t>google</a:t>
            </a:r>
            <a:r>
              <a:rPr sz="1350" spc="145" dirty="0">
                <a:latin typeface="Calibri"/>
                <a:cs typeface="Calibri"/>
              </a:rPr>
              <a:t>.com</a:t>
            </a:r>
            <a:r>
              <a:rPr sz="1350" spc="55" dirty="0">
                <a:latin typeface="Calibri"/>
                <a:cs typeface="Calibri"/>
              </a:rPr>
              <a:t> </a:t>
            </a:r>
            <a:r>
              <a:rPr sz="1350" spc="125" dirty="0">
                <a:latin typeface="Calibri"/>
                <a:cs typeface="Calibri"/>
              </a:rPr>
              <a:t>τα</a:t>
            </a:r>
            <a:r>
              <a:rPr sz="1350" spc="60" dirty="0">
                <a:latin typeface="Calibri"/>
                <a:cs typeface="Calibri"/>
              </a:rPr>
              <a:t> </a:t>
            </a:r>
            <a:r>
              <a:rPr sz="1350" spc="105" dirty="0">
                <a:latin typeface="Calibri"/>
                <a:cs typeface="Calibri"/>
              </a:rPr>
              <a:t>ίδια</a:t>
            </a:r>
            <a:r>
              <a:rPr sz="1350" spc="55" dirty="0">
                <a:latin typeface="Calibri"/>
                <a:cs typeface="Calibri"/>
              </a:rPr>
              <a:t> </a:t>
            </a:r>
            <a:r>
              <a:rPr sz="1350" spc="145" dirty="0">
                <a:latin typeface="Calibri"/>
                <a:cs typeface="Calibri"/>
              </a:rPr>
              <a:t>RR</a:t>
            </a:r>
            <a:r>
              <a:rPr sz="1350" spc="60" dirty="0">
                <a:latin typeface="Calibri"/>
                <a:cs typeface="Calibri"/>
              </a:rPr>
              <a:t> </a:t>
            </a:r>
            <a:r>
              <a:rPr sz="1350" spc="100" dirty="0">
                <a:latin typeface="Calibri"/>
                <a:cs typeface="Calibri"/>
              </a:rPr>
              <a:t>(όχι</a:t>
            </a:r>
            <a:r>
              <a:rPr sz="1350" spc="60" dirty="0">
                <a:latin typeface="Calibri"/>
                <a:cs typeface="Calibri"/>
              </a:rPr>
              <a:t> </a:t>
            </a:r>
            <a:r>
              <a:rPr sz="1350" spc="105" dirty="0">
                <a:latin typeface="Calibri"/>
                <a:cs typeface="Calibri"/>
              </a:rPr>
              <a:t>IPS</a:t>
            </a:r>
            <a:r>
              <a:rPr sz="1350" spc="60" dirty="0">
                <a:latin typeface="Calibri"/>
                <a:cs typeface="Calibri"/>
              </a:rPr>
              <a:t> </a:t>
            </a:r>
            <a:r>
              <a:rPr sz="1350" spc="105" dirty="0">
                <a:latin typeface="Calibri"/>
                <a:cs typeface="Calibri"/>
              </a:rPr>
              <a:t>(Intrusion</a:t>
            </a:r>
            <a:r>
              <a:rPr sz="1350" spc="65" dirty="0">
                <a:latin typeface="Calibri"/>
                <a:cs typeface="Calibri"/>
              </a:rPr>
              <a:t> </a:t>
            </a:r>
            <a:r>
              <a:rPr sz="1350" spc="114" dirty="0">
                <a:latin typeface="Calibri"/>
                <a:cs typeface="Calibri"/>
              </a:rPr>
              <a:t>Prevention </a:t>
            </a:r>
            <a:r>
              <a:rPr sz="1350" spc="-290" dirty="0">
                <a:latin typeface="Calibri"/>
                <a:cs typeface="Calibri"/>
              </a:rPr>
              <a:t> </a:t>
            </a:r>
            <a:r>
              <a:rPr sz="1350" spc="130" dirty="0">
                <a:latin typeface="Calibri"/>
                <a:cs typeface="Calibri"/>
              </a:rPr>
              <a:t>System</a:t>
            </a:r>
            <a:r>
              <a:rPr sz="1350" spc="50" dirty="0">
                <a:latin typeface="Calibri"/>
                <a:cs typeface="Calibri"/>
              </a:rPr>
              <a:t> </a:t>
            </a:r>
            <a:r>
              <a:rPr sz="1350" spc="80" dirty="0">
                <a:latin typeface="Calibri"/>
                <a:cs typeface="Calibri"/>
              </a:rPr>
              <a:t>-</a:t>
            </a:r>
            <a:r>
              <a:rPr sz="1350" spc="55" dirty="0">
                <a:latin typeface="Calibri"/>
                <a:cs typeface="Calibri"/>
              </a:rPr>
              <a:t> </a:t>
            </a:r>
            <a:r>
              <a:rPr sz="1350" spc="135" dirty="0">
                <a:latin typeface="Calibri"/>
                <a:cs typeface="Calibri"/>
              </a:rPr>
              <a:t>Σύστημα</a:t>
            </a:r>
            <a:r>
              <a:rPr sz="1350" spc="55" dirty="0">
                <a:latin typeface="Calibri"/>
                <a:cs typeface="Calibri"/>
              </a:rPr>
              <a:t> </a:t>
            </a:r>
            <a:r>
              <a:rPr sz="1350" spc="140" dirty="0">
                <a:latin typeface="Calibri"/>
                <a:cs typeface="Calibri"/>
              </a:rPr>
              <a:t>πρόληψης</a:t>
            </a:r>
            <a:r>
              <a:rPr sz="1350" spc="55" dirty="0">
                <a:latin typeface="Calibri"/>
                <a:cs typeface="Calibri"/>
              </a:rPr>
              <a:t> </a:t>
            </a:r>
            <a:r>
              <a:rPr sz="1350" spc="125" dirty="0">
                <a:latin typeface="Calibri"/>
                <a:cs typeface="Calibri"/>
              </a:rPr>
              <a:t>εισβολών)</a:t>
            </a:r>
            <a:endParaRPr sz="1350" dirty="0">
              <a:latin typeface="Calibri"/>
              <a:cs typeface="Calibri"/>
            </a:endParaRPr>
          </a:p>
          <a:p>
            <a:pPr marL="286385" indent="-273685">
              <a:lnSpc>
                <a:spcPct val="100000"/>
              </a:lnSpc>
              <a:spcBef>
                <a:spcPts val="985"/>
              </a:spcBef>
              <a:buClr>
                <a:srgbClr val="FFBA00"/>
              </a:buClr>
              <a:buSzPct val="125925"/>
              <a:buFont typeface="Courier New"/>
              <a:buChar char="o"/>
              <a:tabLst>
                <a:tab pos="286385" algn="l"/>
              </a:tabLst>
            </a:pPr>
            <a:r>
              <a:rPr sz="1350" spc="45" dirty="0">
                <a:latin typeface="Calibri"/>
                <a:cs typeface="Calibri"/>
              </a:rPr>
              <a:t>Περιορισμοί:</a:t>
            </a:r>
            <a:endParaRPr sz="1350" dirty="0">
              <a:latin typeface="Calibri"/>
              <a:cs typeface="Calibri"/>
            </a:endParaRPr>
          </a:p>
          <a:p>
            <a:pPr marL="286385" indent="-273685">
              <a:lnSpc>
                <a:spcPct val="100000"/>
              </a:lnSpc>
              <a:spcBef>
                <a:spcPts val="844"/>
              </a:spcBef>
              <a:buClr>
                <a:srgbClr val="FFBA00"/>
              </a:buClr>
              <a:buSzPct val="125925"/>
              <a:buFont typeface="Courier New"/>
              <a:buChar char="o"/>
              <a:tabLst>
                <a:tab pos="286385" algn="l"/>
              </a:tabLst>
            </a:pPr>
            <a:r>
              <a:rPr sz="1350" spc="140" dirty="0">
                <a:latin typeface="Calibri"/>
                <a:cs typeface="Calibri"/>
              </a:rPr>
              <a:t>Τα</a:t>
            </a:r>
            <a:r>
              <a:rPr sz="1350" spc="50" dirty="0">
                <a:latin typeface="Calibri"/>
                <a:cs typeface="Calibri"/>
              </a:rPr>
              <a:t> </a:t>
            </a:r>
            <a:r>
              <a:rPr sz="1350" spc="135" dirty="0">
                <a:latin typeface="Calibri"/>
                <a:cs typeface="Calibri"/>
              </a:rPr>
              <a:t>ονόματα</a:t>
            </a:r>
            <a:r>
              <a:rPr sz="1350" spc="55" dirty="0">
                <a:latin typeface="Calibri"/>
                <a:cs typeface="Calibri"/>
              </a:rPr>
              <a:t> </a:t>
            </a:r>
            <a:r>
              <a:rPr sz="1350" spc="130" dirty="0">
                <a:latin typeface="Calibri"/>
                <a:cs typeface="Calibri"/>
              </a:rPr>
              <a:t>τομέα</a:t>
            </a:r>
            <a:r>
              <a:rPr sz="1350" spc="55" dirty="0">
                <a:latin typeface="Calibri"/>
                <a:cs typeface="Calibri"/>
              </a:rPr>
              <a:t> </a:t>
            </a:r>
            <a:r>
              <a:rPr sz="1350" spc="140" dirty="0">
                <a:latin typeface="Calibri"/>
                <a:cs typeface="Calibri"/>
              </a:rPr>
              <a:t>μπορούν</a:t>
            </a:r>
            <a:r>
              <a:rPr sz="1350" spc="50" dirty="0">
                <a:latin typeface="Calibri"/>
                <a:cs typeface="Calibri"/>
              </a:rPr>
              <a:t> </a:t>
            </a:r>
            <a:r>
              <a:rPr sz="1350" spc="135" dirty="0">
                <a:latin typeface="Calibri"/>
                <a:cs typeface="Calibri"/>
              </a:rPr>
              <a:t>να</a:t>
            </a:r>
            <a:r>
              <a:rPr sz="1350" spc="55" dirty="0">
                <a:latin typeface="Calibri"/>
                <a:cs typeface="Calibri"/>
              </a:rPr>
              <a:t> </a:t>
            </a:r>
            <a:r>
              <a:rPr sz="1350" spc="125" dirty="0">
                <a:latin typeface="Calibri"/>
                <a:cs typeface="Calibri"/>
              </a:rPr>
              <a:t>έχουν</a:t>
            </a:r>
            <a:r>
              <a:rPr sz="1350" spc="55" dirty="0">
                <a:latin typeface="Calibri"/>
                <a:cs typeface="Calibri"/>
              </a:rPr>
              <a:t> </a:t>
            </a:r>
            <a:r>
              <a:rPr sz="1350" spc="120" dirty="0">
                <a:latin typeface="Calibri"/>
                <a:cs typeface="Calibri"/>
              </a:rPr>
              <a:t>μέγιστο</a:t>
            </a:r>
            <a:r>
              <a:rPr sz="1350" spc="70" dirty="0">
                <a:latin typeface="Calibri"/>
                <a:cs typeface="Calibri"/>
              </a:rPr>
              <a:t> </a:t>
            </a:r>
            <a:r>
              <a:rPr sz="1350" spc="125" dirty="0">
                <a:latin typeface="Calibri"/>
                <a:cs typeface="Calibri"/>
              </a:rPr>
              <a:t>μήκος</a:t>
            </a:r>
            <a:r>
              <a:rPr sz="1350" spc="50" dirty="0">
                <a:latin typeface="Calibri"/>
                <a:cs typeface="Calibri"/>
              </a:rPr>
              <a:t> </a:t>
            </a:r>
            <a:r>
              <a:rPr sz="1350" spc="120" dirty="0">
                <a:latin typeface="Calibri"/>
                <a:cs typeface="Calibri"/>
              </a:rPr>
              <a:t>255-οκτάδα-byte</a:t>
            </a:r>
            <a:endParaRPr sz="1350" dirty="0">
              <a:latin typeface="Calibri"/>
              <a:cs typeface="Calibri"/>
            </a:endParaRPr>
          </a:p>
          <a:p>
            <a:pPr marL="286385" indent="-273685">
              <a:lnSpc>
                <a:spcPct val="100000"/>
              </a:lnSpc>
              <a:spcBef>
                <a:spcPts val="840"/>
              </a:spcBef>
              <a:buClr>
                <a:srgbClr val="FFBA00"/>
              </a:buClr>
              <a:buSzPct val="125925"/>
              <a:buFont typeface="Courier New"/>
              <a:buChar char="o"/>
              <a:tabLst>
                <a:tab pos="286385" algn="l"/>
              </a:tabLst>
            </a:pPr>
            <a:r>
              <a:rPr sz="1350" spc="125" dirty="0">
                <a:latin typeface="Calibri"/>
                <a:cs typeface="Calibri"/>
              </a:rPr>
              <a:t>Οι</a:t>
            </a:r>
            <a:r>
              <a:rPr sz="1350" spc="55" dirty="0">
                <a:latin typeface="Calibri"/>
                <a:cs typeface="Calibri"/>
              </a:rPr>
              <a:t> </a:t>
            </a:r>
            <a:r>
              <a:rPr sz="1350" spc="110" dirty="0">
                <a:latin typeface="Calibri"/>
                <a:cs typeface="Calibri"/>
              </a:rPr>
              <a:t>επιτιθέμενοι</a:t>
            </a:r>
            <a:r>
              <a:rPr sz="1350" spc="55" dirty="0">
                <a:latin typeface="Calibri"/>
                <a:cs typeface="Calibri"/>
              </a:rPr>
              <a:t> </a:t>
            </a:r>
            <a:r>
              <a:rPr sz="1350" spc="140" dirty="0">
                <a:latin typeface="Calibri"/>
                <a:cs typeface="Calibri"/>
              </a:rPr>
              <a:t>μπορούν</a:t>
            </a:r>
            <a:r>
              <a:rPr sz="1350" spc="60" dirty="0">
                <a:latin typeface="Calibri"/>
                <a:cs typeface="Calibri"/>
              </a:rPr>
              <a:t> </a:t>
            </a:r>
            <a:r>
              <a:rPr sz="1350" spc="135" dirty="0">
                <a:latin typeface="Calibri"/>
                <a:cs typeface="Calibri"/>
              </a:rPr>
              <a:t>να</a:t>
            </a:r>
            <a:r>
              <a:rPr sz="1350" spc="60" dirty="0">
                <a:latin typeface="Calibri"/>
                <a:cs typeface="Calibri"/>
              </a:rPr>
              <a:t> </a:t>
            </a:r>
            <a:r>
              <a:rPr sz="1350" spc="125" dirty="0">
                <a:latin typeface="Calibri"/>
                <a:cs typeface="Calibri"/>
              </a:rPr>
              <a:t>ζητήσουν</a:t>
            </a:r>
            <a:r>
              <a:rPr sz="1350" spc="60" dirty="0">
                <a:latin typeface="Calibri"/>
                <a:cs typeface="Calibri"/>
              </a:rPr>
              <a:t> </a:t>
            </a:r>
            <a:r>
              <a:rPr sz="1350" spc="120" dirty="0">
                <a:latin typeface="Calibri"/>
                <a:cs typeface="Calibri"/>
              </a:rPr>
              <a:t>οκτάδες-byte</a:t>
            </a:r>
            <a:r>
              <a:rPr sz="1350" spc="70" dirty="0">
                <a:latin typeface="Calibri"/>
                <a:cs typeface="Calibri"/>
              </a:rPr>
              <a:t> </a:t>
            </a:r>
            <a:r>
              <a:rPr sz="1350" spc="125" dirty="0">
                <a:latin typeface="Calibri"/>
                <a:cs typeface="Calibri"/>
              </a:rPr>
              <a:t>ονόματα</a:t>
            </a:r>
            <a:endParaRPr sz="1350" dirty="0">
              <a:latin typeface="Calibri"/>
              <a:cs typeface="Calibri"/>
            </a:endParaRPr>
          </a:p>
          <a:p>
            <a:pPr marL="286385" indent="-273685">
              <a:lnSpc>
                <a:spcPct val="100000"/>
              </a:lnSpc>
              <a:spcBef>
                <a:spcPts val="844"/>
              </a:spcBef>
              <a:buClr>
                <a:srgbClr val="FFBA00"/>
              </a:buClr>
              <a:buSzPct val="125925"/>
              <a:buFont typeface="Courier New"/>
              <a:buChar char="o"/>
              <a:tabLst>
                <a:tab pos="286385" algn="l"/>
              </a:tabLst>
            </a:pPr>
            <a:r>
              <a:rPr sz="1350" spc="100" dirty="0">
                <a:latin typeface="Calibri"/>
                <a:cs typeface="Calibri"/>
              </a:rPr>
              <a:t>Αυτό</a:t>
            </a:r>
            <a:r>
              <a:rPr sz="1350" spc="35" dirty="0">
                <a:latin typeface="Calibri"/>
                <a:cs typeface="Calibri"/>
              </a:rPr>
              <a:t> </a:t>
            </a:r>
            <a:r>
              <a:rPr sz="1350" spc="80" dirty="0">
                <a:latin typeface="Calibri"/>
                <a:cs typeface="Calibri"/>
              </a:rPr>
              <a:t>ισχύει</a:t>
            </a:r>
            <a:r>
              <a:rPr sz="1350" spc="35" dirty="0">
                <a:latin typeface="Calibri"/>
                <a:cs typeface="Calibri"/>
              </a:rPr>
              <a:t> </a:t>
            </a:r>
            <a:r>
              <a:rPr sz="1350" spc="80" dirty="0">
                <a:latin typeface="Calibri"/>
                <a:cs typeface="Calibri"/>
              </a:rPr>
              <a:t>για</a:t>
            </a:r>
            <a:r>
              <a:rPr sz="1350" spc="40" dirty="0">
                <a:latin typeface="Calibri"/>
                <a:cs typeface="Calibri"/>
              </a:rPr>
              <a:t> </a:t>
            </a:r>
            <a:r>
              <a:rPr sz="1350" spc="105" dirty="0">
                <a:latin typeface="Calibri"/>
                <a:cs typeface="Calibri"/>
              </a:rPr>
              <a:t>παραπομπές</a:t>
            </a:r>
            <a:r>
              <a:rPr sz="1350" spc="35" dirty="0">
                <a:latin typeface="Calibri"/>
                <a:cs typeface="Calibri"/>
              </a:rPr>
              <a:t> </a:t>
            </a:r>
            <a:r>
              <a:rPr sz="1350" spc="85" dirty="0">
                <a:latin typeface="Calibri"/>
                <a:cs typeface="Calibri"/>
              </a:rPr>
              <a:t>και</a:t>
            </a:r>
            <a:r>
              <a:rPr sz="1350" spc="35" dirty="0">
                <a:latin typeface="Calibri"/>
                <a:cs typeface="Calibri"/>
              </a:rPr>
              <a:t> </a:t>
            </a:r>
            <a:r>
              <a:rPr sz="1350" spc="80" dirty="0">
                <a:latin typeface="Calibri"/>
                <a:cs typeface="Calibri"/>
              </a:rPr>
              <a:t>όχι</a:t>
            </a:r>
            <a:r>
              <a:rPr sz="1350" spc="40" dirty="0">
                <a:latin typeface="Calibri"/>
                <a:cs typeface="Calibri"/>
              </a:rPr>
              <a:t> </a:t>
            </a:r>
            <a:r>
              <a:rPr sz="1350" spc="85" dirty="0">
                <a:latin typeface="Calibri"/>
                <a:cs typeface="Calibri"/>
              </a:rPr>
              <a:t>για</a:t>
            </a:r>
            <a:r>
              <a:rPr sz="1350" spc="50" dirty="0">
                <a:latin typeface="Calibri"/>
                <a:cs typeface="Calibri"/>
              </a:rPr>
              <a:t> </a:t>
            </a:r>
            <a:r>
              <a:rPr sz="1350" spc="90" dirty="0">
                <a:latin typeface="Calibri"/>
                <a:cs typeface="Calibri"/>
              </a:rPr>
              <a:t>ερωτήματα</a:t>
            </a:r>
            <a:endParaRPr sz="1350" dirty="0">
              <a:latin typeface="Calibri"/>
              <a:cs typeface="Calibri"/>
            </a:endParaRPr>
          </a:p>
          <a:p>
            <a:pPr marL="286385" indent="-273685">
              <a:lnSpc>
                <a:spcPct val="100000"/>
              </a:lnSpc>
              <a:spcBef>
                <a:spcPts val="840"/>
              </a:spcBef>
              <a:buClr>
                <a:srgbClr val="FFBA00"/>
              </a:buClr>
              <a:buSzPct val="125925"/>
              <a:buFont typeface="Courier New"/>
              <a:buChar char="o"/>
              <a:tabLst>
                <a:tab pos="286385" algn="l"/>
              </a:tabLst>
            </a:pPr>
            <a:r>
              <a:rPr sz="1350" spc="125" dirty="0">
                <a:latin typeface="Calibri"/>
                <a:cs typeface="Calibri"/>
              </a:rPr>
              <a:t>Ορισμένοι</a:t>
            </a:r>
            <a:r>
              <a:rPr sz="1350" spc="55" dirty="0">
                <a:latin typeface="Calibri"/>
                <a:cs typeface="Calibri"/>
              </a:rPr>
              <a:t> </a:t>
            </a:r>
            <a:r>
              <a:rPr sz="1350" spc="114" dirty="0">
                <a:latin typeface="Calibri"/>
                <a:cs typeface="Calibri"/>
              </a:rPr>
              <a:t>επιλύτες</a:t>
            </a:r>
            <a:r>
              <a:rPr sz="1350" spc="55" dirty="0">
                <a:latin typeface="Calibri"/>
                <a:cs typeface="Calibri"/>
              </a:rPr>
              <a:t> </a:t>
            </a:r>
            <a:r>
              <a:rPr sz="1350" spc="125" dirty="0">
                <a:latin typeface="Calibri"/>
                <a:cs typeface="Calibri"/>
              </a:rPr>
              <a:t>αποκλείουν</a:t>
            </a:r>
            <a:r>
              <a:rPr sz="1350" spc="60" dirty="0">
                <a:latin typeface="Calibri"/>
                <a:cs typeface="Calibri"/>
              </a:rPr>
              <a:t> </a:t>
            </a:r>
            <a:r>
              <a:rPr sz="1350" spc="125" dirty="0">
                <a:latin typeface="Calibri"/>
                <a:cs typeface="Calibri"/>
              </a:rPr>
              <a:t>τα</a:t>
            </a:r>
            <a:r>
              <a:rPr sz="1350" spc="60" dirty="0">
                <a:latin typeface="Calibri"/>
                <a:cs typeface="Calibri"/>
              </a:rPr>
              <a:t> </a:t>
            </a:r>
            <a:r>
              <a:rPr sz="1350" spc="135" dirty="0">
                <a:latin typeface="Calibri"/>
                <a:cs typeface="Calibri"/>
              </a:rPr>
              <a:t>μεγάλα</a:t>
            </a:r>
            <a:r>
              <a:rPr sz="1350" spc="55" dirty="0">
                <a:latin typeface="Calibri"/>
                <a:cs typeface="Calibri"/>
              </a:rPr>
              <a:t> </a:t>
            </a:r>
            <a:r>
              <a:rPr sz="1350" spc="135" dirty="0">
                <a:latin typeface="Calibri"/>
                <a:cs typeface="Calibri"/>
              </a:rPr>
              <a:t>ονόματα</a:t>
            </a:r>
            <a:r>
              <a:rPr sz="1350" spc="60" dirty="0">
                <a:latin typeface="Calibri"/>
                <a:cs typeface="Calibri"/>
              </a:rPr>
              <a:t> </a:t>
            </a:r>
            <a:r>
              <a:rPr sz="1350" spc="135" dirty="0">
                <a:latin typeface="Calibri"/>
                <a:cs typeface="Calibri"/>
              </a:rPr>
              <a:t>τομέων</a:t>
            </a:r>
            <a:r>
              <a:rPr sz="1350" spc="60" dirty="0">
                <a:latin typeface="Calibri"/>
                <a:cs typeface="Calibri"/>
              </a:rPr>
              <a:t> </a:t>
            </a:r>
            <a:r>
              <a:rPr sz="1350" spc="140" dirty="0">
                <a:latin typeface="Calibri"/>
                <a:cs typeface="Calibri"/>
              </a:rPr>
              <a:t>καθώς</a:t>
            </a:r>
            <a:r>
              <a:rPr sz="1350" spc="60" dirty="0">
                <a:latin typeface="Calibri"/>
                <a:cs typeface="Calibri"/>
              </a:rPr>
              <a:t> </a:t>
            </a:r>
            <a:r>
              <a:rPr sz="1350" spc="105" dirty="0">
                <a:latin typeface="Calibri"/>
                <a:cs typeface="Calibri"/>
              </a:rPr>
              <a:t>είναι</a:t>
            </a:r>
            <a:r>
              <a:rPr sz="1350" spc="70" dirty="0">
                <a:latin typeface="Calibri"/>
                <a:cs typeface="Calibri"/>
              </a:rPr>
              <a:t> </a:t>
            </a:r>
            <a:r>
              <a:rPr sz="1350" spc="120" dirty="0">
                <a:latin typeface="Calibri"/>
                <a:cs typeface="Calibri"/>
              </a:rPr>
              <a:t>ασυνήθιστα</a:t>
            </a:r>
            <a:endParaRPr sz="1350" dirty="0">
              <a:latin typeface="Calibri"/>
              <a:cs typeface="Calibri"/>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796290" y="628015"/>
            <a:ext cx="7386955" cy="988060"/>
          </a:xfrm>
          <a:prstGeom prst="rect">
            <a:avLst/>
          </a:prstGeom>
        </p:spPr>
        <p:txBody>
          <a:bodyPr vert="horz" wrap="square" lIns="0" tIns="59690" rIns="0" bIns="0" rtlCol="0">
            <a:spAutoFit/>
          </a:bodyPr>
          <a:lstStyle/>
          <a:p>
            <a:pPr marL="1609090">
              <a:lnSpc>
                <a:spcPct val="100000"/>
              </a:lnSpc>
              <a:spcBef>
                <a:spcPts val="470"/>
              </a:spcBef>
              <a:tabLst>
                <a:tab pos="2828925" algn="l"/>
              </a:tabLst>
            </a:pPr>
            <a:r>
              <a:rPr spc="75" dirty="0"/>
              <a:t>Άμυνα	</a:t>
            </a:r>
            <a:r>
              <a:rPr spc="70" dirty="0"/>
              <a:t>4</a:t>
            </a:r>
          </a:p>
          <a:p>
            <a:pPr marL="12700">
              <a:lnSpc>
                <a:spcPct val="100000"/>
              </a:lnSpc>
              <a:spcBef>
                <a:spcPts val="370"/>
              </a:spcBef>
            </a:pPr>
            <a:r>
              <a:rPr spc="125" dirty="0"/>
              <a:t>(</a:t>
            </a:r>
            <a:r>
              <a:rPr spc="125" dirty="0">
                <a:latin typeface="Calibri"/>
                <a:cs typeface="Calibri"/>
              </a:rPr>
              <a:t>Τυχαία</a:t>
            </a:r>
            <a:r>
              <a:rPr spc="140" dirty="0">
                <a:latin typeface="Calibri"/>
                <a:cs typeface="Calibri"/>
              </a:rPr>
              <a:t> </a:t>
            </a:r>
            <a:r>
              <a:rPr spc="130" dirty="0">
                <a:latin typeface="Calibri"/>
                <a:cs typeface="Calibri"/>
              </a:rPr>
              <a:t>επιλογή</a:t>
            </a:r>
            <a:r>
              <a:rPr spc="140" dirty="0">
                <a:latin typeface="Calibri"/>
                <a:cs typeface="Calibri"/>
              </a:rPr>
              <a:t> </a:t>
            </a:r>
            <a:r>
              <a:rPr spc="120" dirty="0">
                <a:latin typeface="Calibri"/>
                <a:cs typeface="Calibri"/>
              </a:rPr>
              <a:t>διεύθυνσης</a:t>
            </a:r>
            <a:r>
              <a:rPr spc="125" dirty="0">
                <a:latin typeface="Calibri"/>
                <a:cs typeface="Calibri"/>
              </a:rPr>
              <a:t> </a:t>
            </a:r>
            <a:r>
              <a:rPr spc="120" dirty="0"/>
              <a:t>IP</a:t>
            </a:r>
            <a:r>
              <a:rPr spc="70" dirty="0"/>
              <a:t> </a:t>
            </a:r>
            <a:r>
              <a:rPr spc="135" dirty="0">
                <a:latin typeface="Calibri"/>
                <a:cs typeface="Calibri"/>
              </a:rPr>
              <a:t>προορισμού</a:t>
            </a:r>
            <a:r>
              <a:rPr spc="135" dirty="0"/>
              <a:t>)</a:t>
            </a:r>
          </a:p>
        </p:txBody>
      </p:sp>
      <p:sp>
        <p:nvSpPr>
          <p:cNvPr id="6" name="object 6"/>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31</a:t>
            </a:r>
            <a:endParaRPr sz="1100">
              <a:latin typeface="Arial"/>
              <a:cs typeface="Arial"/>
            </a:endParaRPr>
          </a:p>
        </p:txBody>
      </p:sp>
      <p:sp>
        <p:nvSpPr>
          <p:cNvPr id="4" name="object 4"/>
          <p:cNvSpPr txBox="1"/>
          <p:nvPr/>
        </p:nvSpPr>
        <p:spPr>
          <a:xfrm>
            <a:off x="783590" y="1983954"/>
            <a:ext cx="5293995" cy="652780"/>
          </a:xfrm>
          <a:prstGeom prst="rect">
            <a:avLst/>
          </a:prstGeom>
        </p:spPr>
        <p:txBody>
          <a:bodyPr vert="horz" wrap="square" lIns="0" tIns="40005" rIns="0" bIns="0" rtlCol="0">
            <a:spAutoFit/>
          </a:bodyPr>
          <a:lstStyle/>
          <a:p>
            <a:pPr marL="286385" indent="-273685">
              <a:lnSpc>
                <a:spcPct val="100000"/>
              </a:lnSpc>
              <a:spcBef>
                <a:spcPts val="315"/>
              </a:spcBef>
              <a:buClr>
                <a:srgbClr val="FFBA00"/>
              </a:buClr>
              <a:buSzPct val="125925"/>
              <a:buFont typeface="Courier New"/>
              <a:buChar char="o"/>
              <a:tabLst>
                <a:tab pos="286385" algn="l"/>
              </a:tabLst>
            </a:pPr>
            <a:r>
              <a:rPr sz="1350" spc="95" dirty="0">
                <a:latin typeface="Calibri"/>
                <a:cs typeface="Calibri"/>
              </a:rPr>
              <a:t>Πολλαπλές</a:t>
            </a:r>
            <a:r>
              <a:rPr sz="1350" spc="30" dirty="0">
                <a:latin typeface="Calibri"/>
                <a:cs typeface="Calibri"/>
              </a:rPr>
              <a:t> </a:t>
            </a:r>
            <a:r>
              <a:rPr sz="1350" spc="90" dirty="0">
                <a:latin typeface="Calibri"/>
                <a:cs typeface="Calibri"/>
              </a:rPr>
              <a:t>διευθύνσεις</a:t>
            </a:r>
            <a:r>
              <a:rPr sz="1350" spc="30" dirty="0">
                <a:latin typeface="Calibri"/>
                <a:cs typeface="Calibri"/>
              </a:rPr>
              <a:t> </a:t>
            </a:r>
            <a:r>
              <a:rPr sz="1350" spc="75" dirty="0">
                <a:latin typeface="Calibri"/>
                <a:cs typeface="Calibri"/>
              </a:rPr>
              <a:t>IP</a:t>
            </a:r>
            <a:r>
              <a:rPr sz="1350" spc="40" dirty="0">
                <a:latin typeface="Calibri"/>
                <a:cs typeface="Calibri"/>
              </a:rPr>
              <a:t> </a:t>
            </a:r>
            <a:r>
              <a:rPr sz="1350" spc="85" dirty="0">
                <a:latin typeface="Calibri"/>
                <a:cs typeface="Calibri"/>
              </a:rPr>
              <a:t>για</a:t>
            </a:r>
            <a:r>
              <a:rPr sz="1350" spc="35" dirty="0">
                <a:latin typeface="Calibri"/>
                <a:cs typeface="Calibri"/>
              </a:rPr>
              <a:t> </a:t>
            </a:r>
            <a:r>
              <a:rPr sz="1350" spc="95" dirty="0">
                <a:latin typeface="Calibri"/>
                <a:cs typeface="Calibri"/>
              </a:rPr>
              <a:t>έναν</a:t>
            </a:r>
            <a:r>
              <a:rPr sz="1350" spc="55" dirty="0">
                <a:latin typeface="Calibri"/>
                <a:cs typeface="Calibri"/>
              </a:rPr>
              <a:t> </a:t>
            </a:r>
            <a:r>
              <a:rPr sz="1350" spc="85" dirty="0">
                <a:latin typeface="Calibri"/>
                <a:cs typeface="Calibri"/>
              </a:rPr>
              <a:t>εξυπηρετητή</a:t>
            </a:r>
            <a:r>
              <a:rPr sz="1350" spc="30" dirty="0">
                <a:latin typeface="Calibri"/>
                <a:cs typeface="Calibri"/>
              </a:rPr>
              <a:t> </a:t>
            </a:r>
            <a:r>
              <a:rPr sz="1350" spc="110" dirty="0">
                <a:latin typeface="Calibri"/>
                <a:cs typeface="Calibri"/>
              </a:rPr>
              <a:t>DNS</a:t>
            </a:r>
            <a:endParaRPr sz="1350">
              <a:latin typeface="Calibri"/>
              <a:cs typeface="Calibri"/>
            </a:endParaRPr>
          </a:p>
          <a:p>
            <a:pPr marL="286385" indent="-273685">
              <a:lnSpc>
                <a:spcPct val="100000"/>
              </a:lnSpc>
              <a:spcBef>
                <a:spcPts val="640"/>
              </a:spcBef>
              <a:buClr>
                <a:srgbClr val="FFBA00"/>
              </a:buClr>
              <a:buSzPct val="125925"/>
              <a:buFont typeface="Courier New"/>
              <a:buChar char="o"/>
              <a:tabLst>
                <a:tab pos="286385" algn="l"/>
              </a:tabLst>
            </a:pPr>
            <a:r>
              <a:rPr sz="1350" spc="85" dirty="0">
                <a:latin typeface="Calibri"/>
                <a:cs typeface="Calibri"/>
              </a:rPr>
              <a:t>Επιλέξτε</a:t>
            </a:r>
            <a:r>
              <a:rPr sz="1350" spc="40" dirty="0">
                <a:latin typeface="Calibri"/>
                <a:cs typeface="Calibri"/>
              </a:rPr>
              <a:t> </a:t>
            </a:r>
            <a:r>
              <a:rPr sz="1350" spc="95" dirty="0">
                <a:latin typeface="Calibri"/>
                <a:cs typeface="Calibri"/>
              </a:rPr>
              <a:t>ένα</a:t>
            </a:r>
            <a:r>
              <a:rPr sz="1350" spc="40" dirty="0">
                <a:latin typeface="Calibri"/>
                <a:cs typeface="Calibri"/>
              </a:rPr>
              <a:t> </a:t>
            </a:r>
            <a:r>
              <a:rPr sz="1350" spc="90" dirty="0">
                <a:latin typeface="Calibri"/>
                <a:cs typeface="Calibri"/>
              </a:rPr>
              <a:t>τυχαία</a:t>
            </a:r>
            <a:r>
              <a:rPr sz="1350" spc="40" dirty="0">
                <a:latin typeface="Calibri"/>
                <a:cs typeface="Calibri"/>
              </a:rPr>
              <a:t> </a:t>
            </a:r>
            <a:r>
              <a:rPr sz="1350" spc="105" dirty="0">
                <a:latin typeface="Calibri"/>
                <a:cs typeface="Calibri"/>
              </a:rPr>
              <a:t>από</a:t>
            </a:r>
            <a:r>
              <a:rPr sz="1350" spc="45" dirty="0">
                <a:latin typeface="Calibri"/>
                <a:cs typeface="Calibri"/>
              </a:rPr>
              <a:t> </a:t>
            </a:r>
            <a:r>
              <a:rPr sz="1350" spc="100" dirty="0">
                <a:latin typeface="Calibri"/>
                <a:cs typeface="Calibri"/>
              </a:rPr>
              <a:t>αυτή</a:t>
            </a:r>
            <a:r>
              <a:rPr sz="1350" spc="35" dirty="0">
                <a:latin typeface="Calibri"/>
                <a:cs typeface="Calibri"/>
              </a:rPr>
              <a:t> </a:t>
            </a:r>
            <a:r>
              <a:rPr sz="1350" spc="90" dirty="0">
                <a:latin typeface="Calibri"/>
                <a:cs typeface="Calibri"/>
              </a:rPr>
              <a:t>τη</a:t>
            </a:r>
            <a:r>
              <a:rPr sz="1350" spc="40" dirty="0">
                <a:latin typeface="Calibri"/>
                <a:cs typeface="Calibri"/>
              </a:rPr>
              <a:t> </a:t>
            </a:r>
            <a:r>
              <a:rPr sz="1350" spc="85" dirty="0">
                <a:latin typeface="Calibri"/>
                <a:cs typeface="Calibri"/>
              </a:rPr>
              <a:t>λίστα</a:t>
            </a:r>
            <a:r>
              <a:rPr sz="1350" spc="40" dirty="0">
                <a:latin typeface="Calibri"/>
                <a:cs typeface="Calibri"/>
              </a:rPr>
              <a:t> </a:t>
            </a:r>
            <a:r>
              <a:rPr sz="1350" spc="80" dirty="0">
                <a:latin typeface="Calibri"/>
                <a:cs typeface="Calibri"/>
              </a:rPr>
              <a:t>για</a:t>
            </a:r>
            <a:r>
              <a:rPr sz="1350" spc="60" dirty="0">
                <a:latin typeface="Calibri"/>
                <a:cs typeface="Calibri"/>
              </a:rPr>
              <a:t> </a:t>
            </a:r>
            <a:r>
              <a:rPr sz="1350" spc="90" dirty="0">
                <a:latin typeface="Calibri"/>
                <a:cs typeface="Calibri"/>
              </a:rPr>
              <a:t>να</a:t>
            </a:r>
            <a:r>
              <a:rPr sz="1350" dirty="0">
                <a:latin typeface="Calibri"/>
                <a:cs typeface="Calibri"/>
              </a:rPr>
              <a:t> </a:t>
            </a:r>
            <a:r>
              <a:rPr sz="1350" spc="70" dirty="0">
                <a:latin typeface="Calibri"/>
                <a:cs typeface="Calibri"/>
              </a:rPr>
              <a:t>κάνετε</a:t>
            </a:r>
            <a:r>
              <a:rPr sz="1350" dirty="0">
                <a:latin typeface="Calibri"/>
                <a:cs typeface="Calibri"/>
              </a:rPr>
              <a:t> </a:t>
            </a:r>
            <a:r>
              <a:rPr sz="1350" spc="85" dirty="0">
                <a:latin typeface="Calibri"/>
                <a:cs typeface="Calibri"/>
              </a:rPr>
              <a:t>ερώτημα</a:t>
            </a:r>
            <a:endParaRPr sz="1350">
              <a:latin typeface="Calibri"/>
              <a:cs typeface="Calibri"/>
            </a:endParaRPr>
          </a:p>
        </p:txBody>
      </p:sp>
      <p:sp>
        <p:nvSpPr>
          <p:cNvPr id="5" name="object 5"/>
          <p:cNvSpPr txBox="1"/>
          <p:nvPr/>
        </p:nvSpPr>
        <p:spPr>
          <a:xfrm>
            <a:off x="783590" y="3412872"/>
            <a:ext cx="4434840" cy="1346200"/>
          </a:xfrm>
          <a:prstGeom prst="rect">
            <a:avLst/>
          </a:prstGeom>
        </p:spPr>
        <p:txBody>
          <a:bodyPr vert="horz" wrap="square" lIns="0" tIns="90170" rIns="0" bIns="0" rtlCol="0">
            <a:spAutoFit/>
          </a:bodyPr>
          <a:lstStyle/>
          <a:p>
            <a:pPr marL="12700">
              <a:lnSpc>
                <a:spcPct val="100000"/>
              </a:lnSpc>
              <a:spcBef>
                <a:spcPts val="710"/>
              </a:spcBef>
            </a:pPr>
            <a:r>
              <a:rPr sz="1350" spc="45" dirty="0">
                <a:latin typeface="Calibri"/>
                <a:cs typeface="Calibri"/>
              </a:rPr>
              <a:t>Περιορισμοί:</a:t>
            </a:r>
            <a:endParaRPr sz="1350">
              <a:latin typeface="Calibri"/>
              <a:cs typeface="Calibri"/>
            </a:endParaRPr>
          </a:p>
          <a:p>
            <a:pPr marL="286385" indent="-273685">
              <a:lnSpc>
                <a:spcPct val="100000"/>
              </a:lnSpc>
              <a:spcBef>
                <a:spcPts val="765"/>
              </a:spcBef>
              <a:buClr>
                <a:srgbClr val="FFBA00"/>
              </a:buClr>
              <a:buSzPct val="125925"/>
              <a:buFont typeface="Courier New"/>
              <a:buChar char="o"/>
              <a:tabLst>
                <a:tab pos="286385" algn="l"/>
              </a:tabLst>
            </a:pPr>
            <a:r>
              <a:rPr sz="1350" spc="100" dirty="0">
                <a:latin typeface="Calibri"/>
                <a:cs typeface="Calibri"/>
              </a:rPr>
              <a:t>Το</a:t>
            </a:r>
            <a:r>
              <a:rPr sz="1350" spc="35" dirty="0">
                <a:latin typeface="Calibri"/>
                <a:cs typeface="Calibri"/>
              </a:rPr>
              <a:t> </a:t>
            </a:r>
            <a:r>
              <a:rPr sz="1350" spc="100" dirty="0">
                <a:latin typeface="Calibri"/>
                <a:cs typeface="Calibri"/>
              </a:rPr>
              <a:t>σύνολο</a:t>
            </a:r>
            <a:r>
              <a:rPr sz="1350" spc="35" dirty="0">
                <a:latin typeface="Calibri"/>
                <a:cs typeface="Calibri"/>
              </a:rPr>
              <a:t> </a:t>
            </a:r>
            <a:r>
              <a:rPr sz="1350" spc="100" dirty="0">
                <a:latin typeface="Calibri"/>
                <a:cs typeface="Calibri"/>
              </a:rPr>
              <a:t>των</a:t>
            </a:r>
            <a:r>
              <a:rPr sz="1350" spc="35" dirty="0">
                <a:latin typeface="Calibri"/>
                <a:cs typeface="Calibri"/>
              </a:rPr>
              <a:t> </a:t>
            </a:r>
            <a:r>
              <a:rPr sz="1350" spc="95" dirty="0">
                <a:latin typeface="Calibri"/>
                <a:cs typeface="Calibri"/>
              </a:rPr>
              <a:t>διευθύνσεων</a:t>
            </a:r>
            <a:r>
              <a:rPr sz="1350" spc="30" dirty="0">
                <a:latin typeface="Calibri"/>
                <a:cs typeface="Calibri"/>
              </a:rPr>
              <a:t> </a:t>
            </a:r>
            <a:r>
              <a:rPr sz="1350" spc="75" dirty="0">
                <a:latin typeface="Calibri"/>
                <a:cs typeface="Calibri"/>
              </a:rPr>
              <a:t>IP</a:t>
            </a:r>
            <a:r>
              <a:rPr sz="1350" spc="35" dirty="0">
                <a:latin typeface="Calibri"/>
                <a:cs typeface="Calibri"/>
              </a:rPr>
              <a:t> </a:t>
            </a:r>
            <a:r>
              <a:rPr sz="1350" spc="80" dirty="0">
                <a:latin typeface="Calibri"/>
                <a:cs typeface="Calibri"/>
              </a:rPr>
              <a:t>είναι</a:t>
            </a:r>
            <a:r>
              <a:rPr sz="1350" spc="35" dirty="0">
                <a:latin typeface="Calibri"/>
                <a:cs typeface="Calibri"/>
              </a:rPr>
              <a:t> </a:t>
            </a:r>
            <a:r>
              <a:rPr sz="1350" spc="85" dirty="0">
                <a:latin typeface="Calibri"/>
                <a:cs typeface="Calibri"/>
              </a:rPr>
              <a:t>μικρό</a:t>
            </a:r>
            <a:endParaRPr sz="1350">
              <a:latin typeface="Calibri"/>
              <a:cs typeface="Calibri"/>
            </a:endParaRPr>
          </a:p>
          <a:p>
            <a:pPr marL="286385" indent="-273685">
              <a:lnSpc>
                <a:spcPct val="100000"/>
              </a:lnSpc>
              <a:spcBef>
                <a:spcPts val="640"/>
              </a:spcBef>
              <a:buClr>
                <a:srgbClr val="FFBA00"/>
              </a:buClr>
              <a:buSzPct val="125925"/>
              <a:buFont typeface="Courier New"/>
              <a:buChar char="o"/>
              <a:tabLst>
                <a:tab pos="286385" algn="l"/>
              </a:tabLst>
            </a:pPr>
            <a:r>
              <a:rPr sz="1350" spc="110" dirty="0">
                <a:latin typeface="Calibri"/>
                <a:cs typeface="Calibri"/>
              </a:rPr>
              <a:t>Είναι</a:t>
            </a:r>
            <a:r>
              <a:rPr sz="1350" spc="35" dirty="0">
                <a:latin typeface="Calibri"/>
                <a:cs typeface="Calibri"/>
              </a:rPr>
              <a:t> </a:t>
            </a:r>
            <a:r>
              <a:rPr sz="1350" spc="125" dirty="0">
                <a:latin typeface="Calibri"/>
                <a:cs typeface="Calibri"/>
              </a:rPr>
              <a:t>πολλές</a:t>
            </a:r>
            <a:r>
              <a:rPr sz="1350" spc="40" dirty="0">
                <a:latin typeface="Calibri"/>
                <a:cs typeface="Calibri"/>
              </a:rPr>
              <a:t> </a:t>
            </a:r>
            <a:r>
              <a:rPr sz="1350" spc="135" dirty="0">
                <a:latin typeface="Calibri"/>
                <a:cs typeface="Calibri"/>
              </a:rPr>
              <a:t>φορές</a:t>
            </a:r>
            <a:r>
              <a:rPr sz="1350" spc="55" dirty="0">
                <a:latin typeface="Calibri"/>
                <a:cs typeface="Calibri"/>
              </a:rPr>
              <a:t> </a:t>
            </a:r>
            <a:r>
              <a:rPr sz="1350" spc="110" dirty="0">
                <a:latin typeface="Calibri"/>
                <a:cs typeface="Calibri"/>
              </a:rPr>
              <a:t>προλεκτικές</a:t>
            </a:r>
            <a:endParaRPr sz="1350">
              <a:latin typeface="Calibri"/>
              <a:cs typeface="Calibri"/>
            </a:endParaRPr>
          </a:p>
          <a:p>
            <a:pPr marL="286385" indent="-273685">
              <a:lnSpc>
                <a:spcPct val="100000"/>
              </a:lnSpc>
              <a:spcBef>
                <a:spcPts val="640"/>
              </a:spcBef>
              <a:buClr>
                <a:srgbClr val="FFBA00"/>
              </a:buClr>
              <a:buSzPct val="125925"/>
              <a:buFont typeface="Courier New"/>
              <a:buChar char="o"/>
              <a:tabLst>
                <a:tab pos="286385" algn="l"/>
              </a:tabLst>
            </a:pPr>
            <a:r>
              <a:rPr sz="1350" spc="80" dirty="0">
                <a:latin typeface="Calibri"/>
                <a:cs typeface="Calibri"/>
              </a:rPr>
              <a:t>Επιτεθείτε</a:t>
            </a:r>
            <a:r>
              <a:rPr sz="1350" spc="35" dirty="0">
                <a:latin typeface="Calibri"/>
                <a:cs typeface="Calibri"/>
              </a:rPr>
              <a:t> </a:t>
            </a:r>
            <a:r>
              <a:rPr sz="1350" spc="95" dirty="0">
                <a:latin typeface="Calibri"/>
                <a:cs typeface="Calibri"/>
              </a:rPr>
              <a:t>σε</a:t>
            </a:r>
            <a:r>
              <a:rPr sz="1350" spc="40" dirty="0">
                <a:latin typeface="Calibri"/>
                <a:cs typeface="Calibri"/>
              </a:rPr>
              <a:t> </a:t>
            </a:r>
            <a:r>
              <a:rPr sz="1350" spc="100" dirty="0">
                <a:latin typeface="Calibri"/>
                <a:cs typeface="Calibri"/>
              </a:rPr>
              <a:t>αυτό</a:t>
            </a:r>
            <a:r>
              <a:rPr sz="1350" spc="40" dirty="0">
                <a:latin typeface="Calibri"/>
                <a:cs typeface="Calibri"/>
              </a:rPr>
              <a:t> </a:t>
            </a:r>
            <a:r>
              <a:rPr sz="1350" spc="85" dirty="0">
                <a:latin typeface="Calibri"/>
                <a:cs typeface="Calibri"/>
              </a:rPr>
              <a:t>για</a:t>
            </a:r>
            <a:r>
              <a:rPr sz="1350" spc="45" dirty="0">
                <a:latin typeface="Calibri"/>
                <a:cs typeface="Calibri"/>
              </a:rPr>
              <a:t> </a:t>
            </a:r>
            <a:r>
              <a:rPr sz="1350" spc="100" dirty="0">
                <a:latin typeface="Calibri"/>
                <a:cs typeface="Calibri"/>
              </a:rPr>
              <a:t>να</a:t>
            </a:r>
            <a:r>
              <a:rPr sz="1350" spc="40" dirty="0">
                <a:latin typeface="Calibri"/>
                <a:cs typeface="Calibri"/>
              </a:rPr>
              <a:t> </a:t>
            </a:r>
            <a:r>
              <a:rPr sz="1350" spc="90" dirty="0">
                <a:latin typeface="Calibri"/>
                <a:cs typeface="Calibri"/>
              </a:rPr>
              <a:t>το</a:t>
            </a:r>
            <a:r>
              <a:rPr sz="1350" spc="45" dirty="0">
                <a:latin typeface="Calibri"/>
                <a:cs typeface="Calibri"/>
              </a:rPr>
              <a:t> </a:t>
            </a:r>
            <a:r>
              <a:rPr sz="1350" spc="90" dirty="0">
                <a:latin typeface="Calibri"/>
                <a:cs typeface="Calibri"/>
              </a:rPr>
              <a:t>κάνετε</a:t>
            </a:r>
            <a:r>
              <a:rPr sz="1350" spc="40" dirty="0">
                <a:latin typeface="Calibri"/>
                <a:cs typeface="Calibri"/>
              </a:rPr>
              <a:t> </a:t>
            </a:r>
            <a:r>
              <a:rPr sz="1350" spc="90" dirty="0">
                <a:latin typeface="Calibri"/>
                <a:cs typeface="Calibri"/>
              </a:rPr>
              <a:t>πιο</a:t>
            </a:r>
            <a:r>
              <a:rPr sz="1350" spc="50" dirty="0">
                <a:latin typeface="Calibri"/>
                <a:cs typeface="Calibri"/>
              </a:rPr>
              <a:t> </a:t>
            </a:r>
            <a:r>
              <a:rPr sz="1350" spc="80" dirty="0">
                <a:latin typeface="Calibri"/>
                <a:cs typeface="Calibri"/>
              </a:rPr>
              <a:t>προλεκτικό</a:t>
            </a:r>
            <a:endParaRPr sz="1350">
              <a:latin typeface="Calibri"/>
              <a:cs typeface="Calibri"/>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796290" y="148272"/>
            <a:ext cx="8881110" cy="570669"/>
          </a:xfrm>
          <a:prstGeom prst="rect">
            <a:avLst/>
          </a:prstGeom>
        </p:spPr>
        <p:txBody>
          <a:bodyPr vert="horz" wrap="square" lIns="0" tIns="12700" rIns="0" bIns="0" rtlCol="0">
            <a:spAutoFit/>
          </a:bodyPr>
          <a:lstStyle/>
          <a:p>
            <a:pPr marL="12700" marR="5080" indent="827405">
              <a:lnSpc>
                <a:spcPct val="125400"/>
              </a:lnSpc>
              <a:spcBef>
                <a:spcPts val="100"/>
              </a:spcBef>
            </a:pPr>
            <a:r>
              <a:rPr sz="3200" spc="150" dirty="0"/>
              <a:t>Άμυνα-5</a:t>
            </a:r>
            <a:r>
              <a:rPr sz="3200" spc="40" dirty="0"/>
              <a:t> </a:t>
            </a:r>
            <a:r>
              <a:rPr sz="3200" spc="135" dirty="0"/>
              <a:t>(Τυχαία</a:t>
            </a:r>
            <a:r>
              <a:rPr sz="3200" spc="40" dirty="0"/>
              <a:t> </a:t>
            </a:r>
            <a:r>
              <a:rPr sz="3200" spc="130" dirty="0"/>
              <a:t>επιλογή</a:t>
            </a:r>
            <a:r>
              <a:rPr sz="3200" spc="45" dirty="0"/>
              <a:t> </a:t>
            </a:r>
            <a:r>
              <a:rPr sz="3200" spc="135" dirty="0"/>
              <a:t>IP </a:t>
            </a:r>
            <a:r>
              <a:rPr sz="3200" spc="-785" dirty="0"/>
              <a:t> </a:t>
            </a:r>
            <a:r>
              <a:rPr sz="3200" spc="140" dirty="0"/>
              <a:t>πηγής</a:t>
            </a:r>
            <a:r>
              <a:rPr lang="en-US" sz="3200" spc="140" dirty="0"/>
              <a:t>)</a:t>
            </a:r>
            <a:endParaRPr sz="3200" dirty="0"/>
          </a:p>
        </p:txBody>
      </p:sp>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32</a:t>
            </a:r>
            <a:endParaRPr sz="1100">
              <a:latin typeface="Arial"/>
              <a:cs typeface="Arial"/>
            </a:endParaRPr>
          </a:p>
        </p:txBody>
      </p:sp>
      <p:sp>
        <p:nvSpPr>
          <p:cNvPr id="4" name="object 4"/>
          <p:cNvSpPr txBox="1"/>
          <p:nvPr/>
        </p:nvSpPr>
        <p:spPr>
          <a:xfrm>
            <a:off x="783590" y="1957704"/>
            <a:ext cx="11280140" cy="3044825"/>
          </a:xfrm>
          <a:prstGeom prst="rect">
            <a:avLst/>
          </a:prstGeom>
        </p:spPr>
        <p:txBody>
          <a:bodyPr vert="horz" wrap="square" lIns="0" tIns="17780" rIns="0" bIns="0" rtlCol="0">
            <a:spAutoFit/>
          </a:bodyPr>
          <a:lstStyle/>
          <a:p>
            <a:pPr marL="285750" marR="27940" indent="-273685">
              <a:lnSpc>
                <a:spcPts val="1950"/>
              </a:lnSpc>
              <a:spcBef>
                <a:spcPts val="140"/>
              </a:spcBef>
              <a:buClr>
                <a:srgbClr val="FFBA00"/>
              </a:buClr>
              <a:buSzPct val="125000"/>
              <a:buFont typeface="Courier New"/>
              <a:buChar char="o"/>
              <a:tabLst>
                <a:tab pos="286385" algn="l"/>
              </a:tabLst>
            </a:pPr>
            <a:r>
              <a:rPr sz="1600" spc="120" dirty="0">
                <a:latin typeface="Calibri"/>
                <a:cs typeface="Calibri"/>
              </a:rPr>
              <a:t>Αυτό</a:t>
            </a:r>
            <a:r>
              <a:rPr sz="1600" spc="65" dirty="0">
                <a:latin typeface="Calibri"/>
                <a:cs typeface="Calibri"/>
              </a:rPr>
              <a:t> </a:t>
            </a:r>
            <a:r>
              <a:rPr sz="1600" spc="105" dirty="0">
                <a:latin typeface="Calibri"/>
                <a:cs typeface="Calibri"/>
              </a:rPr>
              <a:t>ονομάζεται</a:t>
            </a:r>
            <a:r>
              <a:rPr sz="1600" spc="70" dirty="0">
                <a:latin typeface="Calibri"/>
                <a:cs typeface="Calibri"/>
              </a:rPr>
              <a:t> </a:t>
            </a:r>
            <a:r>
              <a:rPr sz="1600" spc="125" dirty="0">
                <a:latin typeface="Calibri"/>
                <a:cs typeface="Calibri"/>
              </a:rPr>
              <a:t>NAT</a:t>
            </a:r>
            <a:r>
              <a:rPr sz="1600" spc="55" dirty="0">
                <a:latin typeface="Calibri"/>
                <a:cs typeface="Calibri"/>
              </a:rPr>
              <a:t> </a:t>
            </a:r>
            <a:r>
              <a:rPr sz="1600" spc="110" dirty="0">
                <a:latin typeface="Calibri"/>
                <a:cs typeface="Calibri"/>
              </a:rPr>
              <a:t>(Network</a:t>
            </a:r>
            <a:r>
              <a:rPr sz="1600" spc="65" dirty="0">
                <a:latin typeface="Calibri"/>
                <a:cs typeface="Calibri"/>
              </a:rPr>
              <a:t> </a:t>
            </a:r>
            <a:r>
              <a:rPr sz="1600" spc="110" dirty="0">
                <a:latin typeface="Calibri"/>
                <a:cs typeface="Calibri"/>
              </a:rPr>
              <a:t>Address</a:t>
            </a:r>
            <a:r>
              <a:rPr sz="1600" spc="50" dirty="0">
                <a:latin typeface="Calibri"/>
                <a:cs typeface="Calibri"/>
              </a:rPr>
              <a:t> </a:t>
            </a:r>
            <a:r>
              <a:rPr sz="1600" spc="95" dirty="0">
                <a:latin typeface="Calibri"/>
                <a:cs typeface="Calibri"/>
              </a:rPr>
              <a:t>Translation</a:t>
            </a:r>
            <a:r>
              <a:rPr sz="1600" spc="65" dirty="0">
                <a:latin typeface="Calibri"/>
                <a:cs typeface="Calibri"/>
              </a:rPr>
              <a:t> </a:t>
            </a:r>
            <a:r>
              <a:rPr sz="1600" spc="75" dirty="0">
                <a:latin typeface="Calibri"/>
                <a:cs typeface="Calibri"/>
              </a:rPr>
              <a:t>-</a:t>
            </a:r>
            <a:r>
              <a:rPr sz="1600" spc="65" dirty="0">
                <a:latin typeface="Calibri"/>
                <a:cs typeface="Calibri"/>
              </a:rPr>
              <a:t> </a:t>
            </a:r>
            <a:r>
              <a:rPr sz="1600" spc="100" dirty="0">
                <a:latin typeface="Calibri"/>
                <a:cs typeface="Calibri"/>
              </a:rPr>
              <a:t>Τεχνική</a:t>
            </a:r>
            <a:r>
              <a:rPr sz="1600" spc="70" dirty="0">
                <a:latin typeface="Calibri"/>
                <a:cs typeface="Calibri"/>
              </a:rPr>
              <a:t> </a:t>
            </a:r>
            <a:r>
              <a:rPr sz="1600" spc="120" dirty="0">
                <a:latin typeface="Calibri"/>
                <a:cs typeface="Calibri"/>
              </a:rPr>
              <a:t>μετάφρασης</a:t>
            </a:r>
            <a:r>
              <a:rPr sz="1600" spc="60" dirty="0">
                <a:latin typeface="Calibri"/>
                <a:cs typeface="Calibri"/>
              </a:rPr>
              <a:t> </a:t>
            </a:r>
            <a:r>
              <a:rPr sz="1600" spc="90" dirty="0">
                <a:latin typeface="Calibri"/>
                <a:cs typeface="Calibri"/>
              </a:rPr>
              <a:t>IP</a:t>
            </a:r>
            <a:r>
              <a:rPr sz="1600" spc="60" dirty="0">
                <a:latin typeface="Calibri"/>
                <a:cs typeface="Calibri"/>
              </a:rPr>
              <a:t> </a:t>
            </a:r>
            <a:r>
              <a:rPr sz="1600" spc="114" dirty="0">
                <a:latin typeface="Calibri"/>
                <a:cs typeface="Calibri"/>
              </a:rPr>
              <a:t>διευθύνσεων</a:t>
            </a:r>
            <a:r>
              <a:rPr sz="1600" spc="70" dirty="0">
                <a:latin typeface="Calibri"/>
                <a:cs typeface="Calibri"/>
              </a:rPr>
              <a:t> </a:t>
            </a:r>
            <a:r>
              <a:rPr sz="1600" spc="100" dirty="0">
                <a:latin typeface="Calibri"/>
                <a:cs typeface="Calibri"/>
              </a:rPr>
              <a:t>για</a:t>
            </a:r>
            <a:r>
              <a:rPr sz="1600" spc="65" dirty="0">
                <a:latin typeface="Calibri"/>
                <a:cs typeface="Calibri"/>
              </a:rPr>
              <a:t> </a:t>
            </a:r>
            <a:r>
              <a:rPr sz="1600" spc="105" dirty="0">
                <a:latin typeface="Calibri"/>
                <a:cs typeface="Calibri"/>
              </a:rPr>
              <a:t>επικοινωνία</a:t>
            </a:r>
            <a:r>
              <a:rPr sz="1600" spc="65" dirty="0">
                <a:latin typeface="Calibri"/>
                <a:cs typeface="Calibri"/>
              </a:rPr>
              <a:t> </a:t>
            </a:r>
            <a:r>
              <a:rPr sz="1600" spc="110" dirty="0">
                <a:latin typeface="Calibri"/>
                <a:cs typeface="Calibri"/>
              </a:rPr>
              <a:t>μεταξύ </a:t>
            </a:r>
            <a:r>
              <a:rPr sz="1600" spc="-345" dirty="0">
                <a:latin typeface="Calibri"/>
                <a:cs typeface="Calibri"/>
              </a:rPr>
              <a:t> </a:t>
            </a:r>
            <a:r>
              <a:rPr sz="1600" spc="105" dirty="0">
                <a:latin typeface="Calibri"/>
                <a:cs typeface="Calibri"/>
              </a:rPr>
              <a:t>ιδιωτικών</a:t>
            </a:r>
            <a:r>
              <a:rPr sz="1600" spc="50" dirty="0">
                <a:latin typeface="Calibri"/>
                <a:cs typeface="Calibri"/>
              </a:rPr>
              <a:t> </a:t>
            </a:r>
            <a:r>
              <a:rPr sz="1600" spc="100" dirty="0">
                <a:latin typeface="Calibri"/>
                <a:cs typeface="Calibri"/>
              </a:rPr>
              <a:t>και</a:t>
            </a:r>
            <a:r>
              <a:rPr sz="1600" spc="55" dirty="0">
                <a:latin typeface="Calibri"/>
                <a:cs typeface="Calibri"/>
              </a:rPr>
              <a:t> </a:t>
            </a:r>
            <a:r>
              <a:rPr sz="1600" spc="110" dirty="0">
                <a:latin typeface="Calibri"/>
                <a:cs typeface="Calibri"/>
              </a:rPr>
              <a:t>δημόσιων</a:t>
            </a:r>
            <a:r>
              <a:rPr sz="1600" spc="30" dirty="0">
                <a:latin typeface="Calibri"/>
                <a:cs typeface="Calibri"/>
              </a:rPr>
              <a:t> </a:t>
            </a:r>
            <a:r>
              <a:rPr sz="1600" spc="100" dirty="0">
                <a:latin typeface="Calibri"/>
                <a:cs typeface="Calibri"/>
              </a:rPr>
              <a:t>δικτύων)</a:t>
            </a:r>
            <a:endParaRPr sz="1600">
              <a:latin typeface="Calibri"/>
              <a:cs typeface="Calibri"/>
            </a:endParaRPr>
          </a:p>
          <a:p>
            <a:pPr marL="285750" marR="5080" indent="-273685">
              <a:lnSpc>
                <a:spcPts val="1950"/>
              </a:lnSpc>
              <a:spcBef>
                <a:spcPts val="1200"/>
              </a:spcBef>
              <a:buClr>
                <a:srgbClr val="FFBA00"/>
              </a:buClr>
              <a:buSzPct val="125000"/>
              <a:buFont typeface="Courier New"/>
              <a:buChar char="o"/>
              <a:tabLst>
                <a:tab pos="286385" algn="l"/>
              </a:tabLst>
            </a:pPr>
            <a:r>
              <a:rPr sz="1600" spc="120" dirty="0">
                <a:latin typeface="Calibri"/>
                <a:cs typeface="Calibri"/>
              </a:rPr>
              <a:t>Αυτή</a:t>
            </a:r>
            <a:r>
              <a:rPr sz="1600" spc="60" dirty="0">
                <a:latin typeface="Calibri"/>
                <a:cs typeface="Calibri"/>
              </a:rPr>
              <a:t> </a:t>
            </a:r>
            <a:r>
              <a:rPr sz="1600" spc="130" dirty="0">
                <a:latin typeface="Calibri"/>
                <a:cs typeface="Calibri"/>
              </a:rPr>
              <a:t>η</a:t>
            </a:r>
            <a:r>
              <a:rPr sz="1600" spc="60" dirty="0">
                <a:latin typeface="Calibri"/>
                <a:cs typeface="Calibri"/>
              </a:rPr>
              <a:t> </a:t>
            </a:r>
            <a:r>
              <a:rPr sz="1600" spc="125" dirty="0">
                <a:latin typeface="Calibri"/>
                <a:cs typeface="Calibri"/>
              </a:rPr>
              <a:t>εφαρμογή</a:t>
            </a:r>
            <a:r>
              <a:rPr sz="1600" spc="65" dirty="0">
                <a:latin typeface="Calibri"/>
                <a:cs typeface="Calibri"/>
              </a:rPr>
              <a:t> </a:t>
            </a:r>
            <a:r>
              <a:rPr sz="1600" spc="95" dirty="0">
                <a:latin typeface="Calibri"/>
                <a:cs typeface="Calibri"/>
              </a:rPr>
              <a:t>ισχύει</a:t>
            </a:r>
            <a:r>
              <a:rPr sz="1600" spc="65" dirty="0">
                <a:latin typeface="Calibri"/>
                <a:cs typeface="Calibri"/>
              </a:rPr>
              <a:t> </a:t>
            </a:r>
            <a:r>
              <a:rPr sz="1600" spc="110" dirty="0">
                <a:latin typeface="Calibri"/>
                <a:cs typeface="Calibri"/>
              </a:rPr>
              <a:t>όταν</a:t>
            </a:r>
            <a:r>
              <a:rPr sz="1600" spc="65" dirty="0">
                <a:latin typeface="Calibri"/>
                <a:cs typeface="Calibri"/>
              </a:rPr>
              <a:t> </a:t>
            </a:r>
            <a:r>
              <a:rPr sz="1600" spc="125" dirty="0">
                <a:latin typeface="Calibri"/>
                <a:cs typeface="Calibri"/>
              </a:rPr>
              <a:t>ο</a:t>
            </a:r>
            <a:r>
              <a:rPr sz="1600" spc="65" dirty="0">
                <a:latin typeface="Calibri"/>
                <a:cs typeface="Calibri"/>
              </a:rPr>
              <a:t> </a:t>
            </a:r>
            <a:r>
              <a:rPr sz="1600" spc="105" dirty="0">
                <a:latin typeface="Calibri"/>
                <a:cs typeface="Calibri"/>
              </a:rPr>
              <a:t>επιλύτης</a:t>
            </a:r>
            <a:r>
              <a:rPr sz="1600" spc="70" dirty="0">
                <a:latin typeface="Calibri"/>
                <a:cs typeface="Calibri"/>
              </a:rPr>
              <a:t> </a:t>
            </a:r>
            <a:r>
              <a:rPr sz="1600" spc="100" dirty="0">
                <a:latin typeface="Calibri"/>
                <a:cs typeface="Calibri"/>
              </a:rPr>
              <a:t>βρίσκεται</a:t>
            </a:r>
            <a:r>
              <a:rPr sz="1600" spc="65" dirty="0">
                <a:latin typeface="Calibri"/>
                <a:cs typeface="Calibri"/>
              </a:rPr>
              <a:t> </a:t>
            </a:r>
            <a:r>
              <a:rPr sz="1600" spc="120" dirty="0">
                <a:latin typeface="Calibri"/>
                <a:cs typeface="Calibri"/>
              </a:rPr>
              <a:t>πίσω</a:t>
            </a:r>
            <a:r>
              <a:rPr sz="1600" spc="70" dirty="0">
                <a:latin typeface="Calibri"/>
                <a:cs typeface="Calibri"/>
              </a:rPr>
              <a:t> </a:t>
            </a:r>
            <a:r>
              <a:rPr sz="1600" spc="114" dirty="0">
                <a:latin typeface="Calibri"/>
                <a:cs typeface="Calibri"/>
              </a:rPr>
              <a:t>NAT</a:t>
            </a:r>
            <a:r>
              <a:rPr sz="1600" spc="10" dirty="0">
                <a:latin typeface="Calibri"/>
                <a:cs typeface="Calibri"/>
              </a:rPr>
              <a:t> </a:t>
            </a:r>
            <a:r>
              <a:rPr sz="1600" spc="90" dirty="0">
                <a:latin typeface="Calibri"/>
                <a:cs typeface="Calibri"/>
              </a:rPr>
              <a:t>(Network</a:t>
            </a:r>
            <a:r>
              <a:rPr sz="1600" spc="5" dirty="0">
                <a:latin typeface="Calibri"/>
                <a:cs typeface="Calibri"/>
              </a:rPr>
              <a:t> </a:t>
            </a:r>
            <a:r>
              <a:rPr sz="1600" spc="85" dirty="0">
                <a:latin typeface="Calibri"/>
                <a:cs typeface="Calibri"/>
              </a:rPr>
              <a:t>Address</a:t>
            </a:r>
            <a:r>
              <a:rPr sz="1600" spc="-5" dirty="0">
                <a:latin typeface="Calibri"/>
                <a:cs typeface="Calibri"/>
              </a:rPr>
              <a:t> </a:t>
            </a:r>
            <a:r>
              <a:rPr sz="1600" spc="70" dirty="0">
                <a:latin typeface="Calibri"/>
                <a:cs typeface="Calibri"/>
              </a:rPr>
              <a:t>Translation</a:t>
            </a:r>
            <a:r>
              <a:rPr sz="1600" spc="10" dirty="0">
                <a:latin typeface="Calibri"/>
                <a:cs typeface="Calibri"/>
              </a:rPr>
              <a:t> </a:t>
            </a:r>
            <a:r>
              <a:rPr sz="1600" spc="75" dirty="0">
                <a:latin typeface="Calibri"/>
                <a:cs typeface="Calibri"/>
              </a:rPr>
              <a:t>-</a:t>
            </a:r>
            <a:r>
              <a:rPr sz="1600" spc="10" dirty="0">
                <a:latin typeface="Calibri"/>
                <a:cs typeface="Calibri"/>
              </a:rPr>
              <a:t> </a:t>
            </a:r>
            <a:r>
              <a:rPr sz="1600" spc="80" dirty="0">
                <a:latin typeface="Calibri"/>
                <a:cs typeface="Calibri"/>
              </a:rPr>
              <a:t>Τεχνική</a:t>
            </a:r>
            <a:r>
              <a:rPr sz="1600" spc="10" dirty="0">
                <a:latin typeface="Calibri"/>
                <a:cs typeface="Calibri"/>
              </a:rPr>
              <a:t> </a:t>
            </a:r>
            <a:r>
              <a:rPr sz="1600" spc="95" dirty="0">
                <a:latin typeface="Calibri"/>
                <a:cs typeface="Calibri"/>
              </a:rPr>
              <a:t>μετάφρασης</a:t>
            </a:r>
            <a:r>
              <a:rPr sz="1600" spc="10" dirty="0">
                <a:latin typeface="Calibri"/>
                <a:cs typeface="Calibri"/>
              </a:rPr>
              <a:t> </a:t>
            </a:r>
            <a:r>
              <a:rPr sz="1600" spc="75" dirty="0">
                <a:latin typeface="Calibri"/>
                <a:cs typeface="Calibri"/>
              </a:rPr>
              <a:t>IP </a:t>
            </a:r>
            <a:r>
              <a:rPr sz="1600" spc="-345" dirty="0">
                <a:latin typeface="Calibri"/>
                <a:cs typeface="Calibri"/>
              </a:rPr>
              <a:t> </a:t>
            </a:r>
            <a:r>
              <a:rPr sz="1600" spc="90" dirty="0">
                <a:latin typeface="Calibri"/>
                <a:cs typeface="Calibri"/>
              </a:rPr>
              <a:t>διευθύνσεων</a:t>
            </a:r>
            <a:r>
              <a:rPr sz="1600" spc="5" dirty="0">
                <a:latin typeface="Calibri"/>
                <a:cs typeface="Calibri"/>
              </a:rPr>
              <a:t> </a:t>
            </a:r>
            <a:r>
              <a:rPr sz="1600" spc="80" dirty="0">
                <a:latin typeface="Calibri"/>
                <a:cs typeface="Calibri"/>
              </a:rPr>
              <a:t>για</a:t>
            </a:r>
            <a:r>
              <a:rPr sz="1600" dirty="0">
                <a:latin typeface="Calibri"/>
                <a:cs typeface="Calibri"/>
              </a:rPr>
              <a:t> </a:t>
            </a:r>
            <a:r>
              <a:rPr sz="1600" spc="80" dirty="0">
                <a:latin typeface="Calibri"/>
                <a:cs typeface="Calibri"/>
              </a:rPr>
              <a:t>επικοινωνία</a:t>
            </a:r>
            <a:r>
              <a:rPr sz="1600" dirty="0">
                <a:latin typeface="Calibri"/>
                <a:cs typeface="Calibri"/>
              </a:rPr>
              <a:t> </a:t>
            </a:r>
            <a:r>
              <a:rPr sz="1600" spc="90" dirty="0">
                <a:latin typeface="Calibri"/>
                <a:cs typeface="Calibri"/>
              </a:rPr>
              <a:t>μεταξύ</a:t>
            </a:r>
            <a:r>
              <a:rPr sz="1600" dirty="0">
                <a:latin typeface="Calibri"/>
                <a:cs typeface="Calibri"/>
              </a:rPr>
              <a:t> </a:t>
            </a:r>
            <a:r>
              <a:rPr sz="1600" spc="80" dirty="0">
                <a:latin typeface="Calibri"/>
                <a:cs typeface="Calibri"/>
              </a:rPr>
              <a:t>ιδιωτικών</a:t>
            </a:r>
            <a:r>
              <a:rPr sz="1600" spc="5" dirty="0">
                <a:latin typeface="Calibri"/>
                <a:cs typeface="Calibri"/>
              </a:rPr>
              <a:t> </a:t>
            </a:r>
            <a:r>
              <a:rPr sz="1600" spc="85" dirty="0">
                <a:latin typeface="Calibri"/>
                <a:cs typeface="Calibri"/>
              </a:rPr>
              <a:t>και</a:t>
            </a:r>
            <a:r>
              <a:rPr sz="1600" dirty="0">
                <a:latin typeface="Calibri"/>
                <a:cs typeface="Calibri"/>
              </a:rPr>
              <a:t> </a:t>
            </a:r>
            <a:r>
              <a:rPr sz="1600" spc="95" dirty="0">
                <a:latin typeface="Calibri"/>
                <a:cs typeface="Calibri"/>
              </a:rPr>
              <a:t>δημόσιων</a:t>
            </a:r>
            <a:r>
              <a:rPr sz="1600" spc="5" dirty="0">
                <a:latin typeface="Calibri"/>
                <a:cs typeface="Calibri"/>
              </a:rPr>
              <a:t> </a:t>
            </a:r>
            <a:r>
              <a:rPr sz="1600" spc="80" dirty="0">
                <a:latin typeface="Calibri"/>
                <a:cs typeface="Calibri"/>
              </a:rPr>
              <a:t>δικτύων)</a:t>
            </a:r>
            <a:endParaRPr sz="1600">
              <a:latin typeface="Calibri"/>
              <a:cs typeface="Calibri"/>
            </a:endParaRPr>
          </a:p>
          <a:p>
            <a:pPr marL="286385" marR="4201795" indent="-274320">
              <a:lnSpc>
                <a:spcPct val="83900"/>
              </a:lnSpc>
              <a:spcBef>
                <a:spcPts val="1170"/>
              </a:spcBef>
              <a:buClr>
                <a:srgbClr val="FFBA00"/>
              </a:buClr>
              <a:buSzPct val="125000"/>
              <a:buFont typeface="Courier New"/>
              <a:buChar char="o"/>
              <a:tabLst>
                <a:tab pos="287020" algn="l"/>
              </a:tabLst>
            </a:pPr>
            <a:r>
              <a:rPr sz="1600" spc="160" dirty="0">
                <a:latin typeface="Calibri"/>
                <a:cs typeface="Calibri"/>
              </a:rPr>
              <a:t>Όταν</a:t>
            </a:r>
            <a:r>
              <a:rPr sz="1600" spc="65" dirty="0">
                <a:latin typeface="Calibri"/>
                <a:cs typeface="Calibri"/>
              </a:rPr>
              <a:t> </a:t>
            </a:r>
            <a:r>
              <a:rPr sz="1600" spc="145" dirty="0">
                <a:latin typeface="Calibri"/>
                <a:cs typeface="Calibri"/>
              </a:rPr>
              <a:t>το</a:t>
            </a:r>
            <a:r>
              <a:rPr sz="1600" spc="75" dirty="0">
                <a:latin typeface="Calibri"/>
                <a:cs typeface="Calibri"/>
              </a:rPr>
              <a:t> </a:t>
            </a:r>
            <a:r>
              <a:rPr sz="1600" spc="180" dirty="0">
                <a:latin typeface="Calibri"/>
                <a:cs typeface="Calibri"/>
              </a:rPr>
              <a:t>NAT</a:t>
            </a:r>
            <a:r>
              <a:rPr sz="1600" spc="75" dirty="0">
                <a:latin typeface="Calibri"/>
                <a:cs typeface="Calibri"/>
              </a:rPr>
              <a:t> </a:t>
            </a:r>
            <a:r>
              <a:rPr sz="1600" spc="150" dirty="0">
                <a:latin typeface="Calibri"/>
                <a:cs typeface="Calibri"/>
              </a:rPr>
              <a:t>λαμβάνει</a:t>
            </a:r>
            <a:r>
              <a:rPr sz="1600" spc="75" dirty="0">
                <a:latin typeface="Calibri"/>
                <a:cs typeface="Calibri"/>
              </a:rPr>
              <a:t> </a:t>
            </a:r>
            <a:r>
              <a:rPr sz="1600" spc="165" dirty="0">
                <a:latin typeface="Calibri"/>
                <a:cs typeface="Calibri"/>
              </a:rPr>
              <a:t>ερώτημα</a:t>
            </a:r>
            <a:r>
              <a:rPr sz="1600" spc="80" dirty="0">
                <a:latin typeface="Calibri"/>
                <a:cs typeface="Calibri"/>
              </a:rPr>
              <a:t> </a:t>
            </a:r>
            <a:r>
              <a:rPr sz="1600" spc="170" dirty="0">
                <a:latin typeface="Calibri"/>
                <a:cs typeface="Calibri"/>
              </a:rPr>
              <a:t>από</a:t>
            </a:r>
            <a:r>
              <a:rPr sz="1600" spc="75" dirty="0">
                <a:latin typeface="Calibri"/>
                <a:cs typeface="Calibri"/>
              </a:rPr>
              <a:t> </a:t>
            </a:r>
            <a:r>
              <a:rPr sz="1600" spc="140" dirty="0">
                <a:latin typeface="Calibri"/>
                <a:cs typeface="Calibri"/>
              </a:rPr>
              <a:t>τον</a:t>
            </a:r>
            <a:r>
              <a:rPr sz="1600" spc="75" dirty="0">
                <a:latin typeface="Calibri"/>
                <a:cs typeface="Calibri"/>
              </a:rPr>
              <a:t> </a:t>
            </a:r>
            <a:r>
              <a:rPr sz="1600" spc="135" dirty="0">
                <a:latin typeface="Calibri"/>
                <a:cs typeface="Calibri"/>
              </a:rPr>
              <a:t>επιλύτη,</a:t>
            </a:r>
            <a:r>
              <a:rPr sz="1600" spc="80" dirty="0">
                <a:latin typeface="Calibri"/>
                <a:cs typeface="Calibri"/>
              </a:rPr>
              <a:t> </a:t>
            </a:r>
            <a:r>
              <a:rPr sz="1600" spc="140" dirty="0">
                <a:latin typeface="Calibri"/>
                <a:cs typeface="Calibri"/>
              </a:rPr>
              <a:t>αλλάζει</a:t>
            </a:r>
            <a:r>
              <a:rPr sz="1600" spc="75" dirty="0">
                <a:latin typeface="Calibri"/>
                <a:cs typeface="Calibri"/>
              </a:rPr>
              <a:t> </a:t>
            </a:r>
            <a:r>
              <a:rPr sz="1600" spc="145" dirty="0">
                <a:latin typeface="Calibri"/>
                <a:cs typeface="Calibri"/>
              </a:rPr>
              <a:t>τυχαία</a:t>
            </a:r>
            <a:r>
              <a:rPr sz="1600" spc="75" dirty="0">
                <a:latin typeface="Calibri"/>
                <a:cs typeface="Calibri"/>
              </a:rPr>
              <a:t> </a:t>
            </a:r>
            <a:r>
              <a:rPr sz="1600" spc="145" dirty="0">
                <a:latin typeface="Calibri"/>
                <a:cs typeface="Calibri"/>
              </a:rPr>
              <a:t>τη </a:t>
            </a:r>
            <a:r>
              <a:rPr sz="1600" spc="-345" dirty="0">
                <a:latin typeface="Calibri"/>
                <a:cs typeface="Calibri"/>
              </a:rPr>
              <a:t> </a:t>
            </a:r>
            <a:r>
              <a:rPr sz="1600" spc="150" dirty="0">
                <a:latin typeface="Calibri"/>
                <a:cs typeface="Calibri"/>
              </a:rPr>
              <a:t>διεύθυνση</a:t>
            </a:r>
            <a:r>
              <a:rPr sz="1600" spc="75" dirty="0">
                <a:latin typeface="Calibri"/>
                <a:cs typeface="Calibri"/>
              </a:rPr>
              <a:t> </a:t>
            </a:r>
            <a:r>
              <a:rPr sz="1600" spc="120" dirty="0">
                <a:latin typeface="Calibri"/>
                <a:cs typeface="Calibri"/>
              </a:rPr>
              <a:t>IP</a:t>
            </a:r>
            <a:r>
              <a:rPr sz="1600" spc="65" dirty="0">
                <a:latin typeface="Calibri"/>
                <a:cs typeface="Calibri"/>
              </a:rPr>
              <a:t> </a:t>
            </a:r>
            <a:r>
              <a:rPr sz="1600" spc="155" dirty="0">
                <a:latin typeface="Calibri"/>
                <a:cs typeface="Calibri"/>
              </a:rPr>
              <a:t>πηγής</a:t>
            </a:r>
            <a:r>
              <a:rPr sz="1600" spc="70" dirty="0">
                <a:latin typeface="Calibri"/>
                <a:cs typeface="Calibri"/>
              </a:rPr>
              <a:t> </a:t>
            </a:r>
            <a:r>
              <a:rPr sz="1600" spc="155" dirty="0">
                <a:latin typeface="Calibri"/>
                <a:cs typeface="Calibri"/>
              </a:rPr>
              <a:t>σε</a:t>
            </a:r>
            <a:r>
              <a:rPr sz="1600" spc="70" dirty="0">
                <a:latin typeface="Calibri"/>
                <a:cs typeface="Calibri"/>
              </a:rPr>
              <a:t> </a:t>
            </a:r>
            <a:r>
              <a:rPr sz="1600" spc="145" dirty="0">
                <a:latin typeface="Calibri"/>
                <a:cs typeface="Calibri"/>
              </a:rPr>
              <a:t>μια</a:t>
            </a:r>
            <a:r>
              <a:rPr sz="1600" spc="70" dirty="0">
                <a:latin typeface="Calibri"/>
                <a:cs typeface="Calibri"/>
              </a:rPr>
              <a:t> </a:t>
            </a:r>
            <a:r>
              <a:rPr sz="1600" spc="145" dirty="0">
                <a:latin typeface="Calibri"/>
                <a:cs typeface="Calibri"/>
              </a:rPr>
              <a:t>τυχαία</a:t>
            </a:r>
            <a:r>
              <a:rPr sz="1600" spc="70" dirty="0">
                <a:latin typeface="Calibri"/>
                <a:cs typeface="Calibri"/>
              </a:rPr>
              <a:t> </a:t>
            </a:r>
            <a:r>
              <a:rPr sz="1600" spc="120" dirty="0">
                <a:latin typeface="Calibri"/>
                <a:cs typeface="Calibri"/>
              </a:rPr>
              <a:t>IP</a:t>
            </a:r>
            <a:r>
              <a:rPr sz="1600" spc="70" dirty="0">
                <a:latin typeface="Calibri"/>
                <a:cs typeface="Calibri"/>
              </a:rPr>
              <a:t> </a:t>
            </a:r>
            <a:r>
              <a:rPr sz="1600" spc="155" dirty="0">
                <a:latin typeface="Calibri"/>
                <a:cs typeface="Calibri"/>
              </a:rPr>
              <a:t>του</a:t>
            </a:r>
            <a:r>
              <a:rPr sz="1600" spc="75" dirty="0">
                <a:latin typeface="Calibri"/>
                <a:cs typeface="Calibri"/>
              </a:rPr>
              <a:t> </a:t>
            </a:r>
            <a:r>
              <a:rPr sz="1600" spc="135" dirty="0">
                <a:latin typeface="Calibri"/>
                <a:cs typeface="Calibri"/>
              </a:rPr>
              <a:t>δικτύου.</a:t>
            </a:r>
            <a:endParaRPr sz="1600">
              <a:latin typeface="Calibri"/>
              <a:cs typeface="Calibri"/>
            </a:endParaRPr>
          </a:p>
          <a:p>
            <a:pPr>
              <a:lnSpc>
                <a:spcPct val="100000"/>
              </a:lnSpc>
              <a:buClr>
                <a:srgbClr val="FFBA00"/>
              </a:buClr>
              <a:buFont typeface="Courier New"/>
              <a:buChar char="o"/>
            </a:pPr>
            <a:endParaRPr sz="1600">
              <a:latin typeface="Calibri"/>
              <a:cs typeface="Calibri"/>
            </a:endParaRPr>
          </a:p>
          <a:p>
            <a:pPr>
              <a:lnSpc>
                <a:spcPct val="100000"/>
              </a:lnSpc>
              <a:spcBef>
                <a:spcPts val="35"/>
              </a:spcBef>
              <a:buClr>
                <a:srgbClr val="FFBA00"/>
              </a:buClr>
              <a:buFont typeface="Courier New"/>
              <a:buChar char="o"/>
            </a:pPr>
            <a:endParaRPr sz="2250">
              <a:latin typeface="Calibri"/>
              <a:cs typeface="Calibri"/>
            </a:endParaRPr>
          </a:p>
          <a:p>
            <a:pPr marL="12700">
              <a:lnSpc>
                <a:spcPct val="100000"/>
              </a:lnSpc>
            </a:pPr>
            <a:r>
              <a:rPr sz="1600" spc="55" dirty="0">
                <a:latin typeface="Calibri"/>
                <a:cs typeface="Calibri"/>
              </a:rPr>
              <a:t>Περιορισμοί:</a:t>
            </a:r>
            <a:endParaRPr sz="1600">
              <a:latin typeface="Calibri"/>
              <a:cs typeface="Calibri"/>
            </a:endParaRPr>
          </a:p>
          <a:p>
            <a:pPr marL="286385" indent="-273685">
              <a:lnSpc>
                <a:spcPct val="100000"/>
              </a:lnSpc>
              <a:spcBef>
                <a:spcPts val="894"/>
              </a:spcBef>
              <a:buClr>
                <a:srgbClr val="FFBA00"/>
              </a:buClr>
              <a:buSzPct val="125000"/>
              <a:buFont typeface="Courier New"/>
              <a:buChar char="o"/>
              <a:tabLst>
                <a:tab pos="286385" algn="l"/>
              </a:tabLst>
            </a:pPr>
            <a:r>
              <a:rPr sz="1600" spc="150" dirty="0">
                <a:latin typeface="Calibri"/>
                <a:cs typeface="Calibri"/>
              </a:rPr>
              <a:t>Η</a:t>
            </a:r>
            <a:r>
              <a:rPr sz="1600" spc="50" dirty="0">
                <a:latin typeface="Calibri"/>
                <a:cs typeface="Calibri"/>
              </a:rPr>
              <a:t> </a:t>
            </a:r>
            <a:r>
              <a:rPr sz="1600" spc="110" dirty="0">
                <a:latin typeface="Calibri"/>
                <a:cs typeface="Calibri"/>
              </a:rPr>
              <a:t>επιπλέον</a:t>
            </a:r>
            <a:r>
              <a:rPr sz="1600" spc="55" dirty="0">
                <a:latin typeface="Calibri"/>
                <a:cs typeface="Calibri"/>
              </a:rPr>
              <a:t> </a:t>
            </a:r>
            <a:r>
              <a:rPr sz="1600" spc="110" dirty="0">
                <a:latin typeface="Calibri"/>
                <a:cs typeface="Calibri"/>
              </a:rPr>
              <a:t>εντροπία</a:t>
            </a:r>
            <a:r>
              <a:rPr sz="1600" spc="55" dirty="0">
                <a:latin typeface="Calibri"/>
                <a:cs typeface="Calibri"/>
              </a:rPr>
              <a:t> </a:t>
            </a:r>
            <a:r>
              <a:rPr sz="1600" spc="95" dirty="0">
                <a:latin typeface="Calibri"/>
                <a:cs typeface="Calibri"/>
              </a:rPr>
              <a:t>είναι</a:t>
            </a:r>
            <a:r>
              <a:rPr sz="1600" spc="50" dirty="0">
                <a:latin typeface="Calibri"/>
                <a:cs typeface="Calibri"/>
              </a:rPr>
              <a:t> </a:t>
            </a:r>
            <a:r>
              <a:rPr sz="1600" spc="110" dirty="0">
                <a:latin typeface="Calibri"/>
                <a:cs typeface="Calibri"/>
              </a:rPr>
              <a:t>προαπαιτούμενο</a:t>
            </a:r>
            <a:r>
              <a:rPr sz="1600" spc="30" dirty="0">
                <a:latin typeface="Calibri"/>
                <a:cs typeface="Calibri"/>
              </a:rPr>
              <a:t> </a:t>
            </a:r>
            <a:r>
              <a:rPr sz="1600" spc="100" dirty="0">
                <a:latin typeface="Calibri"/>
                <a:cs typeface="Calibri"/>
              </a:rPr>
              <a:t>για</a:t>
            </a:r>
            <a:r>
              <a:rPr sz="1600" spc="50" dirty="0">
                <a:latin typeface="Calibri"/>
                <a:cs typeface="Calibri"/>
              </a:rPr>
              <a:t> </a:t>
            </a:r>
            <a:r>
              <a:rPr sz="1600" spc="110" dirty="0">
                <a:latin typeface="Calibri"/>
                <a:cs typeface="Calibri"/>
              </a:rPr>
              <a:t>το</a:t>
            </a:r>
            <a:r>
              <a:rPr sz="1600" spc="50" dirty="0">
                <a:latin typeface="Calibri"/>
                <a:cs typeface="Calibri"/>
              </a:rPr>
              <a:t> </a:t>
            </a:r>
            <a:r>
              <a:rPr sz="1600" spc="105" dirty="0">
                <a:latin typeface="Calibri"/>
                <a:cs typeface="Calibri"/>
              </a:rPr>
              <a:t>δίκτυο</a:t>
            </a:r>
            <a:endParaRPr sz="1600">
              <a:latin typeface="Calibri"/>
              <a:cs typeface="Calibri"/>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9915" y="269557"/>
            <a:ext cx="8129905" cy="535940"/>
          </a:xfrm>
          <a:prstGeom prst="rect">
            <a:avLst/>
          </a:prstGeom>
        </p:spPr>
        <p:txBody>
          <a:bodyPr vert="horz" wrap="square" lIns="0" tIns="12700" rIns="0" bIns="0" rtlCol="0">
            <a:spAutoFit/>
          </a:bodyPr>
          <a:lstStyle/>
          <a:p>
            <a:pPr marL="12700">
              <a:lnSpc>
                <a:spcPct val="100000"/>
              </a:lnSpc>
              <a:spcBef>
                <a:spcPts val="100"/>
              </a:spcBef>
            </a:pPr>
            <a:r>
              <a:rPr sz="3350" spc="-5" dirty="0">
                <a:latin typeface="Arial"/>
                <a:cs typeface="Arial"/>
              </a:rPr>
              <a:t>Προσαρμοστικές</a:t>
            </a:r>
            <a:r>
              <a:rPr sz="3350" spc="-20" dirty="0">
                <a:latin typeface="Arial"/>
                <a:cs typeface="Arial"/>
              </a:rPr>
              <a:t> </a:t>
            </a:r>
            <a:r>
              <a:rPr sz="3350" spc="-5" dirty="0">
                <a:latin typeface="Arial"/>
                <a:cs typeface="Arial"/>
              </a:rPr>
              <a:t>Μακροπρόθεσμες</a:t>
            </a:r>
            <a:r>
              <a:rPr sz="3350" dirty="0">
                <a:latin typeface="Arial"/>
                <a:cs typeface="Arial"/>
              </a:rPr>
              <a:t> </a:t>
            </a:r>
            <a:r>
              <a:rPr sz="3350" spc="-10" dirty="0">
                <a:latin typeface="Arial"/>
                <a:cs typeface="Arial"/>
              </a:rPr>
              <a:t>άμυνες</a:t>
            </a:r>
            <a:endParaRPr sz="3350">
              <a:latin typeface="Arial"/>
              <a:cs typeface="Arial"/>
            </a:endParaRPr>
          </a:p>
        </p:txBody>
      </p:sp>
      <p:sp>
        <p:nvSpPr>
          <p:cNvPr id="3" name="object 3"/>
          <p:cNvSpPr txBox="1"/>
          <p:nvPr/>
        </p:nvSpPr>
        <p:spPr>
          <a:xfrm>
            <a:off x="621665" y="1314450"/>
            <a:ext cx="3915410" cy="513080"/>
          </a:xfrm>
          <a:prstGeom prst="rect">
            <a:avLst/>
          </a:prstGeom>
        </p:spPr>
        <p:txBody>
          <a:bodyPr vert="horz" wrap="square" lIns="0" tIns="12700" rIns="0" bIns="0" rtlCol="0">
            <a:spAutoFit/>
          </a:bodyPr>
          <a:lstStyle/>
          <a:p>
            <a:pPr marL="12700">
              <a:lnSpc>
                <a:spcPct val="100000"/>
              </a:lnSpc>
              <a:spcBef>
                <a:spcPts val="100"/>
              </a:spcBef>
            </a:pPr>
            <a:r>
              <a:rPr sz="3200" spc="140" dirty="0">
                <a:latin typeface="Times New Roman"/>
                <a:cs typeface="Times New Roman"/>
              </a:rPr>
              <a:t>Ανίχνευση</a:t>
            </a:r>
            <a:r>
              <a:rPr sz="3200" spc="-5" dirty="0">
                <a:latin typeface="Times New Roman"/>
                <a:cs typeface="Times New Roman"/>
              </a:rPr>
              <a:t> </a:t>
            </a:r>
            <a:r>
              <a:rPr sz="3200" spc="145" dirty="0">
                <a:latin typeface="Times New Roman"/>
                <a:cs typeface="Times New Roman"/>
              </a:rPr>
              <a:t>επιθέσεων</a:t>
            </a:r>
            <a:endParaRPr sz="3200">
              <a:latin typeface="Times New Roman"/>
              <a:cs typeface="Times New Roman"/>
            </a:endParaRPr>
          </a:p>
        </p:txBody>
      </p:sp>
      <p:sp>
        <p:nvSpPr>
          <p:cNvPr id="4" name="object 4"/>
          <p:cNvSpPr txBox="1"/>
          <p:nvPr/>
        </p:nvSpPr>
        <p:spPr>
          <a:xfrm>
            <a:off x="498475" y="2330132"/>
            <a:ext cx="11321415" cy="1193800"/>
          </a:xfrm>
          <a:prstGeom prst="rect">
            <a:avLst/>
          </a:prstGeom>
        </p:spPr>
        <p:txBody>
          <a:bodyPr vert="horz" wrap="square" lIns="0" tIns="0" rIns="0" bIns="0" rtlCol="0">
            <a:spAutoFit/>
          </a:bodyPr>
          <a:lstStyle/>
          <a:p>
            <a:pPr marL="287020" indent="-274320">
              <a:lnSpc>
                <a:spcPts val="2035"/>
              </a:lnSpc>
              <a:buClr>
                <a:srgbClr val="FFBA00"/>
              </a:buClr>
              <a:buSzPct val="125000"/>
              <a:buFont typeface="Courier New"/>
              <a:buChar char="o"/>
              <a:tabLst>
                <a:tab pos="287020" algn="l"/>
              </a:tabLst>
            </a:pPr>
            <a:r>
              <a:rPr sz="1600" spc="155" dirty="0">
                <a:latin typeface="Calibri"/>
                <a:cs typeface="Calibri"/>
              </a:rPr>
              <a:t>Έλαβε</a:t>
            </a:r>
            <a:r>
              <a:rPr sz="1600" spc="70" dirty="0">
                <a:latin typeface="Calibri"/>
                <a:cs typeface="Calibri"/>
              </a:rPr>
              <a:t> </a:t>
            </a:r>
            <a:r>
              <a:rPr sz="1600" spc="160" dirty="0">
                <a:latin typeface="Calibri"/>
                <a:cs typeface="Calibri"/>
              </a:rPr>
              <a:t>απάντηση</a:t>
            </a:r>
            <a:r>
              <a:rPr sz="1600" spc="75" dirty="0">
                <a:latin typeface="Calibri"/>
                <a:cs typeface="Calibri"/>
              </a:rPr>
              <a:t> </a:t>
            </a:r>
            <a:r>
              <a:rPr sz="1600" spc="135" dirty="0">
                <a:latin typeface="Calibri"/>
                <a:cs typeface="Calibri"/>
              </a:rPr>
              <a:t>για</a:t>
            </a:r>
            <a:r>
              <a:rPr sz="1600" spc="80" dirty="0">
                <a:latin typeface="Calibri"/>
                <a:cs typeface="Calibri"/>
              </a:rPr>
              <a:t> </a:t>
            </a:r>
            <a:r>
              <a:rPr sz="1600" spc="165" dirty="0">
                <a:latin typeface="Calibri"/>
                <a:cs typeface="Calibri"/>
              </a:rPr>
              <a:t>ερώτημα</a:t>
            </a:r>
            <a:r>
              <a:rPr sz="1600" spc="75" dirty="0">
                <a:latin typeface="Calibri"/>
                <a:cs typeface="Calibri"/>
              </a:rPr>
              <a:t> </a:t>
            </a:r>
            <a:r>
              <a:rPr sz="1600" spc="135" dirty="0">
                <a:latin typeface="Calibri"/>
                <a:cs typeface="Calibri"/>
              </a:rPr>
              <a:t>και</a:t>
            </a:r>
            <a:r>
              <a:rPr sz="1600" spc="80" dirty="0">
                <a:latin typeface="Calibri"/>
                <a:cs typeface="Calibri"/>
              </a:rPr>
              <a:t> </a:t>
            </a:r>
            <a:r>
              <a:rPr sz="1600" spc="145" dirty="0">
                <a:latin typeface="Calibri"/>
                <a:cs typeface="Calibri"/>
              </a:rPr>
              <a:t>το</a:t>
            </a:r>
            <a:r>
              <a:rPr sz="1600" spc="75" dirty="0">
                <a:latin typeface="Calibri"/>
                <a:cs typeface="Calibri"/>
              </a:rPr>
              <a:t> </a:t>
            </a:r>
            <a:r>
              <a:rPr sz="1600" spc="145" dirty="0">
                <a:latin typeface="Calibri"/>
                <a:cs typeface="Calibri"/>
              </a:rPr>
              <a:t>TXID</a:t>
            </a:r>
            <a:r>
              <a:rPr sz="1600" spc="75" dirty="0">
                <a:latin typeface="Calibri"/>
                <a:cs typeface="Calibri"/>
              </a:rPr>
              <a:t> </a:t>
            </a:r>
            <a:r>
              <a:rPr sz="1600" spc="140" dirty="0">
                <a:latin typeface="Calibri"/>
                <a:cs typeface="Calibri"/>
              </a:rPr>
              <a:t>της</a:t>
            </a:r>
            <a:r>
              <a:rPr sz="1600" spc="80" dirty="0">
                <a:latin typeface="Calibri"/>
                <a:cs typeface="Calibri"/>
              </a:rPr>
              <a:t> </a:t>
            </a:r>
            <a:r>
              <a:rPr sz="1600" spc="155" dirty="0">
                <a:latin typeface="Calibri"/>
                <a:cs typeface="Calibri"/>
              </a:rPr>
              <a:t>απάντησης</a:t>
            </a:r>
            <a:r>
              <a:rPr sz="1600" spc="75" dirty="0">
                <a:latin typeface="Calibri"/>
                <a:cs typeface="Calibri"/>
              </a:rPr>
              <a:t> </a:t>
            </a:r>
            <a:r>
              <a:rPr sz="1600" spc="150" dirty="0">
                <a:latin typeface="Calibri"/>
                <a:cs typeface="Calibri"/>
              </a:rPr>
              <a:t>δεν</a:t>
            </a:r>
            <a:r>
              <a:rPr sz="1600" spc="75" dirty="0">
                <a:latin typeface="Calibri"/>
                <a:cs typeface="Calibri"/>
              </a:rPr>
              <a:t> </a:t>
            </a:r>
            <a:r>
              <a:rPr sz="1600" spc="125" dirty="0">
                <a:latin typeface="Calibri"/>
                <a:cs typeface="Calibri"/>
              </a:rPr>
              <a:t>ταιριάζει</a:t>
            </a:r>
            <a:r>
              <a:rPr sz="1600" spc="80" dirty="0">
                <a:latin typeface="Calibri"/>
                <a:cs typeface="Calibri"/>
              </a:rPr>
              <a:t> </a:t>
            </a:r>
            <a:r>
              <a:rPr sz="1600" spc="160" dirty="0">
                <a:latin typeface="Calibri"/>
                <a:cs typeface="Calibri"/>
              </a:rPr>
              <a:t>με</a:t>
            </a:r>
            <a:r>
              <a:rPr sz="1600" spc="80" dirty="0">
                <a:latin typeface="Calibri"/>
                <a:cs typeface="Calibri"/>
              </a:rPr>
              <a:t> </a:t>
            </a:r>
            <a:r>
              <a:rPr sz="1600" spc="145" dirty="0">
                <a:latin typeface="Calibri"/>
                <a:cs typeface="Calibri"/>
              </a:rPr>
              <a:t>το</a:t>
            </a:r>
            <a:r>
              <a:rPr sz="1600" spc="75" dirty="0">
                <a:latin typeface="Calibri"/>
                <a:cs typeface="Calibri"/>
              </a:rPr>
              <a:t> </a:t>
            </a:r>
            <a:r>
              <a:rPr sz="1600" spc="145" dirty="0">
                <a:latin typeface="Calibri"/>
                <a:cs typeface="Calibri"/>
              </a:rPr>
              <a:t>TXID</a:t>
            </a:r>
            <a:r>
              <a:rPr sz="1600" spc="75" dirty="0">
                <a:latin typeface="Calibri"/>
                <a:cs typeface="Calibri"/>
              </a:rPr>
              <a:t> </a:t>
            </a:r>
            <a:r>
              <a:rPr sz="1600" spc="155" dirty="0">
                <a:latin typeface="Calibri"/>
                <a:cs typeface="Calibri"/>
              </a:rPr>
              <a:t>του</a:t>
            </a:r>
            <a:endParaRPr sz="1600">
              <a:latin typeface="Calibri"/>
              <a:cs typeface="Calibri"/>
            </a:endParaRPr>
          </a:p>
          <a:p>
            <a:pPr marL="287020">
              <a:lnSpc>
                <a:spcPts val="1855"/>
              </a:lnSpc>
            </a:pPr>
            <a:r>
              <a:rPr sz="1600" spc="155" dirty="0">
                <a:latin typeface="Calibri"/>
                <a:cs typeface="Calibri"/>
              </a:rPr>
              <a:t>ερωτήματος</a:t>
            </a:r>
            <a:endParaRPr sz="1600">
              <a:latin typeface="Calibri"/>
              <a:cs typeface="Calibri"/>
            </a:endParaRPr>
          </a:p>
          <a:p>
            <a:pPr>
              <a:lnSpc>
                <a:spcPct val="100000"/>
              </a:lnSpc>
              <a:spcBef>
                <a:spcPts val="45"/>
              </a:spcBef>
            </a:pPr>
            <a:endParaRPr sz="1250">
              <a:latin typeface="Calibri"/>
              <a:cs typeface="Calibri"/>
            </a:endParaRPr>
          </a:p>
          <a:p>
            <a:pPr marL="285750" marR="5080" indent="-273685">
              <a:lnSpc>
                <a:spcPts val="1950"/>
              </a:lnSpc>
              <a:buClr>
                <a:srgbClr val="FFBA00"/>
              </a:buClr>
              <a:buSzPct val="125000"/>
              <a:buFont typeface="Courier New"/>
              <a:buChar char="o"/>
              <a:tabLst>
                <a:tab pos="286385" algn="l"/>
              </a:tabLst>
            </a:pPr>
            <a:r>
              <a:rPr sz="1600" spc="165" dirty="0">
                <a:latin typeface="Calibri"/>
                <a:cs typeface="Calibri"/>
              </a:rPr>
              <a:t>Μπορεί</a:t>
            </a:r>
            <a:r>
              <a:rPr sz="1600" spc="80" dirty="0">
                <a:latin typeface="Calibri"/>
                <a:cs typeface="Calibri"/>
              </a:rPr>
              <a:t> </a:t>
            </a:r>
            <a:r>
              <a:rPr sz="1600" spc="160" dirty="0">
                <a:latin typeface="Calibri"/>
                <a:cs typeface="Calibri"/>
              </a:rPr>
              <a:t>να</a:t>
            </a:r>
            <a:r>
              <a:rPr sz="1600" spc="75" dirty="0">
                <a:latin typeface="Calibri"/>
                <a:cs typeface="Calibri"/>
              </a:rPr>
              <a:t> </a:t>
            </a:r>
            <a:r>
              <a:rPr sz="1600" spc="150" dirty="0">
                <a:latin typeface="Calibri"/>
                <a:cs typeface="Calibri"/>
              </a:rPr>
              <a:t>συμβεί</a:t>
            </a:r>
            <a:r>
              <a:rPr sz="1600" spc="85" dirty="0">
                <a:latin typeface="Calibri"/>
                <a:cs typeface="Calibri"/>
              </a:rPr>
              <a:t> </a:t>
            </a:r>
            <a:r>
              <a:rPr sz="1600" spc="155" dirty="0">
                <a:latin typeface="Calibri"/>
                <a:cs typeface="Calibri"/>
              </a:rPr>
              <a:t>σε</a:t>
            </a:r>
            <a:r>
              <a:rPr sz="1600" spc="75" dirty="0">
                <a:latin typeface="Calibri"/>
                <a:cs typeface="Calibri"/>
              </a:rPr>
              <a:t> </a:t>
            </a:r>
            <a:r>
              <a:rPr sz="1600" spc="145" dirty="0">
                <a:latin typeface="Calibri"/>
                <a:cs typeface="Calibri"/>
              </a:rPr>
              <a:t>καλοήθεις</a:t>
            </a:r>
            <a:r>
              <a:rPr sz="1600" spc="80" dirty="0">
                <a:latin typeface="Calibri"/>
                <a:cs typeface="Calibri"/>
              </a:rPr>
              <a:t> </a:t>
            </a:r>
            <a:r>
              <a:rPr sz="1600" spc="145" dirty="0">
                <a:latin typeface="Calibri"/>
                <a:cs typeface="Calibri"/>
              </a:rPr>
              <a:t>περιπτώσεις</a:t>
            </a:r>
            <a:r>
              <a:rPr sz="1600" spc="85" dirty="0">
                <a:latin typeface="Calibri"/>
                <a:cs typeface="Calibri"/>
              </a:rPr>
              <a:t> </a:t>
            </a:r>
            <a:r>
              <a:rPr sz="1600" spc="165" dirty="0">
                <a:latin typeface="Calibri"/>
                <a:cs typeface="Calibri"/>
              </a:rPr>
              <a:t>καθώς</a:t>
            </a:r>
            <a:r>
              <a:rPr sz="1600" spc="75" dirty="0">
                <a:latin typeface="Calibri"/>
                <a:cs typeface="Calibri"/>
              </a:rPr>
              <a:t> </a:t>
            </a:r>
            <a:r>
              <a:rPr sz="1600" spc="145" dirty="0">
                <a:latin typeface="Calibri"/>
                <a:cs typeface="Calibri"/>
              </a:rPr>
              <a:t>το</a:t>
            </a:r>
            <a:r>
              <a:rPr sz="1600" spc="80" dirty="0">
                <a:latin typeface="Calibri"/>
                <a:cs typeface="Calibri"/>
              </a:rPr>
              <a:t> </a:t>
            </a:r>
            <a:r>
              <a:rPr sz="1600" spc="180" dirty="0">
                <a:latin typeface="Calibri"/>
                <a:cs typeface="Calibri"/>
              </a:rPr>
              <a:t>DNS</a:t>
            </a:r>
            <a:r>
              <a:rPr sz="1600" spc="80" dirty="0">
                <a:latin typeface="Calibri"/>
                <a:cs typeface="Calibri"/>
              </a:rPr>
              <a:t> </a:t>
            </a:r>
            <a:r>
              <a:rPr sz="1600" spc="130" dirty="0">
                <a:latin typeface="Calibri"/>
                <a:cs typeface="Calibri"/>
              </a:rPr>
              <a:t>τρέχει</a:t>
            </a:r>
            <a:r>
              <a:rPr sz="1600" spc="85" dirty="0">
                <a:latin typeface="Calibri"/>
                <a:cs typeface="Calibri"/>
              </a:rPr>
              <a:t> </a:t>
            </a:r>
            <a:r>
              <a:rPr sz="1600" spc="180" dirty="0">
                <a:latin typeface="Calibri"/>
                <a:cs typeface="Calibri"/>
              </a:rPr>
              <a:t>πάνω</a:t>
            </a:r>
            <a:r>
              <a:rPr sz="1600" spc="75" dirty="0">
                <a:latin typeface="Calibri"/>
                <a:cs typeface="Calibri"/>
              </a:rPr>
              <a:t> </a:t>
            </a:r>
            <a:r>
              <a:rPr sz="1600" spc="175" dirty="0">
                <a:latin typeface="Calibri"/>
                <a:cs typeface="Calibri"/>
              </a:rPr>
              <a:t>από</a:t>
            </a:r>
            <a:r>
              <a:rPr sz="1600" spc="100" dirty="0">
                <a:latin typeface="Calibri"/>
                <a:cs typeface="Calibri"/>
              </a:rPr>
              <a:t> </a:t>
            </a:r>
            <a:r>
              <a:rPr sz="1600" spc="135" dirty="0">
                <a:latin typeface="Calibri"/>
                <a:cs typeface="Calibri"/>
              </a:rPr>
              <a:t>το</a:t>
            </a:r>
            <a:r>
              <a:rPr sz="1600" spc="35" dirty="0">
                <a:latin typeface="Calibri"/>
                <a:cs typeface="Calibri"/>
              </a:rPr>
              <a:t> </a:t>
            </a:r>
            <a:r>
              <a:rPr sz="1600" spc="170" dirty="0">
                <a:latin typeface="Calibri"/>
                <a:cs typeface="Calibri"/>
              </a:rPr>
              <a:t>UDP</a:t>
            </a:r>
            <a:r>
              <a:rPr sz="1600" spc="30" dirty="0">
                <a:latin typeface="Calibri"/>
                <a:cs typeface="Calibri"/>
              </a:rPr>
              <a:t> </a:t>
            </a:r>
            <a:r>
              <a:rPr sz="1600" spc="114" dirty="0">
                <a:latin typeface="Calibri"/>
                <a:cs typeface="Calibri"/>
              </a:rPr>
              <a:t>(User</a:t>
            </a:r>
            <a:r>
              <a:rPr sz="1600" spc="30" dirty="0">
                <a:latin typeface="Calibri"/>
                <a:cs typeface="Calibri"/>
              </a:rPr>
              <a:t> </a:t>
            </a:r>
            <a:r>
              <a:rPr sz="1600" spc="135" dirty="0">
                <a:latin typeface="Calibri"/>
                <a:cs typeface="Calibri"/>
              </a:rPr>
              <a:t>Datagram</a:t>
            </a:r>
            <a:r>
              <a:rPr sz="1600" spc="25" dirty="0">
                <a:latin typeface="Calibri"/>
                <a:cs typeface="Calibri"/>
              </a:rPr>
              <a:t> </a:t>
            </a:r>
            <a:r>
              <a:rPr sz="1600" spc="110" dirty="0">
                <a:latin typeface="Calibri"/>
                <a:cs typeface="Calibri"/>
              </a:rPr>
              <a:t>Protocol</a:t>
            </a:r>
            <a:r>
              <a:rPr sz="1600" spc="40" dirty="0">
                <a:latin typeface="Calibri"/>
                <a:cs typeface="Calibri"/>
              </a:rPr>
              <a:t> </a:t>
            </a:r>
            <a:r>
              <a:rPr sz="1600" spc="95" dirty="0">
                <a:latin typeface="Calibri"/>
                <a:cs typeface="Calibri"/>
              </a:rPr>
              <a:t>- </a:t>
            </a:r>
            <a:r>
              <a:rPr sz="1600" spc="-350" dirty="0">
                <a:latin typeface="Calibri"/>
                <a:cs typeface="Calibri"/>
              </a:rPr>
              <a:t> </a:t>
            </a:r>
            <a:r>
              <a:rPr sz="1600" spc="140" dirty="0">
                <a:latin typeface="Calibri"/>
                <a:cs typeface="Calibri"/>
              </a:rPr>
              <a:t>πρωτόκολλο</a:t>
            </a:r>
            <a:r>
              <a:rPr sz="1600" spc="30" dirty="0">
                <a:latin typeface="Calibri"/>
                <a:cs typeface="Calibri"/>
              </a:rPr>
              <a:t> </a:t>
            </a:r>
            <a:r>
              <a:rPr sz="1600" spc="140" dirty="0">
                <a:latin typeface="Calibri"/>
                <a:cs typeface="Calibri"/>
              </a:rPr>
              <a:t>μεταφοράς</a:t>
            </a:r>
            <a:r>
              <a:rPr sz="1600" spc="25" dirty="0">
                <a:latin typeface="Calibri"/>
                <a:cs typeface="Calibri"/>
              </a:rPr>
              <a:t> </a:t>
            </a:r>
            <a:r>
              <a:rPr sz="1600" spc="140" dirty="0">
                <a:latin typeface="Calibri"/>
                <a:cs typeface="Calibri"/>
              </a:rPr>
              <a:t>δεδομένων</a:t>
            </a:r>
            <a:r>
              <a:rPr sz="1600" spc="30" dirty="0">
                <a:latin typeface="Calibri"/>
                <a:cs typeface="Calibri"/>
              </a:rPr>
              <a:t> </a:t>
            </a:r>
            <a:r>
              <a:rPr sz="1600" spc="125" dirty="0">
                <a:latin typeface="Calibri"/>
                <a:cs typeface="Calibri"/>
              </a:rPr>
              <a:t>χωρίς</a:t>
            </a:r>
            <a:r>
              <a:rPr sz="1600" spc="25" dirty="0">
                <a:latin typeface="Calibri"/>
                <a:cs typeface="Calibri"/>
              </a:rPr>
              <a:t> </a:t>
            </a:r>
            <a:r>
              <a:rPr sz="1600" spc="125" dirty="0">
                <a:latin typeface="Calibri"/>
                <a:cs typeface="Calibri"/>
              </a:rPr>
              <a:t>επιβεβαίωση)</a:t>
            </a:r>
            <a:endParaRPr sz="1600">
              <a:latin typeface="Calibri"/>
              <a:cs typeface="Calibri"/>
            </a:endParaRPr>
          </a:p>
        </p:txBody>
      </p:sp>
      <p:pic>
        <p:nvPicPr>
          <p:cNvPr id="5" name="object 5"/>
          <p:cNvPicPr/>
          <p:nvPr/>
        </p:nvPicPr>
        <p:blipFill>
          <a:blip r:embed="rId2" cstate="print"/>
          <a:stretch>
            <a:fillRect/>
          </a:stretch>
        </p:blipFill>
        <p:spPr>
          <a:xfrm>
            <a:off x="8321992" y="5431154"/>
            <a:ext cx="1530032" cy="612140"/>
          </a:xfrm>
          <a:prstGeom prst="rect">
            <a:avLst/>
          </a:prstGeom>
        </p:spPr>
      </p:pic>
      <p:sp>
        <p:nvSpPr>
          <p:cNvPr id="6" name="object 6"/>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34</a:t>
            </a:r>
            <a:endParaRPr sz="11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29257" y="5954395"/>
            <a:ext cx="1530032" cy="612140"/>
          </a:xfrm>
          <a:prstGeom prst="rect">
            <a:avLst/>
          </a:prstGeom>
        </p:spPr>
      </p:pic>
      <p:sp>
        <p:nvSpPr>
          <p:cNvPr id="3" name="object 3"/>
          <p:cNvSpPr txBox="1">
            <a:spLocks noGrp="1"/>
          </p:cNvSpPr>
          <p:nvPr>
            <p:ph type="title"/>
          </p:nvPr>
        </p:nvSpPr>
        <p:spPr>
          <a:xfrm>
            <a:off x="875030" y="954404"/>
            <a:ext cx="2468245" cy="459740"/>
          </a:xfrm>
          <a:prstGeom prst="rect">
            <a:avLst/>
          </a:prstGeom>
        </p:spPr>
        <p:txBody>
          <a:bodyPr vert="horz" wrap="square" lIns="0" tIns="12700" rIns="0" bIns="0" rtlCol="0">
            <a:spAutoFit/>
          </a:bodyPr>
          <a:lstStyle/>
          <a:p>
            <a:pPr marL="12700">
              <a:lnSpc>
                <a:spcPct val="100000"/>
              </a:lnSpc>
              <a:spcBef>
                <a:spcPts val="100"/>
              </a:spcBef>
            </a:pPr>
            <a:r>
              <a:rPr spc="-15" dirty="0"/>
              <a:t>Υπογραφές</a:t>
            </a:r>
            <a:r>
              <a:rPr spc="-70" dirty="0"/>
              <a:t> </a:t>
            </a:r>
            <a:r>
              <a:rPr spc="-5" dirty="0"/>
              <a:t>RSA</a:t>
            </a:r>
          </a:p>
        </p:txBody>
      </p:sp>
      <p:sp>
        <p:nvSpPr>
          <p:cNvPr id="7" name="object 7"/>
          <p:cNvSpPr txBox="1"/>
          <p:nvPr/>
        </p:nvSpPr>
        <p:spPr>
          <a:xfrm>
            <a:off x="10632757" y="619150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22</a:t>
            </a:r>
            <a:endParaRPr sz="1100">
              <a:latin typeface="Arial"/>
              <a:cs typeface="Arial"/>
            </a:endParaRPr>
          </a:p>
        </p:txBody>
      </p:sp>
      <p:sp>
        <p:nvSpPr>
          <p:cNvPr id="4" name="object 4"/>
          <p:cNvSpPr txBox="1"/>
          <p:nvPr/>
        </p:nvSpPr>
        <p:spPr>
          <a:xfrm>
            <a:off x="783590" y="1883409"/>
            <a:ext cx="6627495" cy="2237920"/>
          </a:xfrm>
          <a:prstGeom prst="rect">
            <a:avLst/>
          </a:prstGeom>
        </p:spPr>
        <p:txBody>
          <a:bodyPr vert="horz" wrap="square" lIns="0" tIns="12700" rIns="0" bIns="0" rtlCol="0">
            <a:spAutoFit/>
          </a:bodyPr>
          <a:lstStyle/>
          <a:p>
            <a:pPr marL="12700">
              <a:lnSpc>
                <a:spcPct val="100000"/>
              </a:lnSpc>
              <a:spcBef>
                <a:spcPts val="100"/>
              </a:spcBef>
            </a:pPr>
            <a:r>
              <a:rPr sz="1100" b="1" spc="75" dirty="0">
                <a:solidFill>
                  <a:srgbClr val="CC0099"/>
                </a:solidFill>
                <a:latin typeface="Calibri"/>
                <a:cs typeface="Calibri"/>
              </a:rPr>
              <a:t>Δημιουργία</a:t>
            </a:r>
            <a:r>
              <a:rPr sz="1100" b="1" spc="35" dirty="0">
                <a:solidFill>
                  <a:srgbClr val="CC0099"/>
                </a:solidFill>
                <a:latin typeface="Calibri"/>
                <a:cs typeface="Calibri"/>
              </a:rPr>
              <a:t> </a:t>
            </a:r>
            <a:r>
              <a:rPr sz="1100" b="1" spc="70" dirty="0">
                <a:solidFill>
                  <a:srgbClr val="CC0099"/>
                </a:solidFill>
                <a:latin typeface="Calibri"/>
                <a:cs typeface="Calibri"/>
              </a:rPr>
              <a:t>κλειδιού</a:t>
            </a:r>
            <a:r>
              <a:rPr sz="1100" b="1" spc="35" dirty="0">
                <a:solidFill>
                  <a:srgbClr val="CC0099"/>
                </a:solidFill>
                <a:latin typeface="Calibri"/>
                <a:cs typeface="Calibri"/>
              </a:rPr>
              <a:t> </a:t>
            </a:r>
            <a:r>
              <a:rPr sz="1100" b="1" spc="80" dirty="0">
                <a:solidFill>
                  <a:srgbClr val="CC0099"/>
                </a:solidFill>
                <a:latin typeface="Calibri"/>
                <a:cs typeface="Calibri"/>
              </a:rPr>
              <a:t>(όπως</a:t>
            </a:r>
            <a:r>
              <a:rPr sz="1100" b="1" spc="35" dirty="0">
                <a:solidFill>
                  <a:srgbClr val="CC0099"/>
                </a:solidFill>
                <a:latin typeface="Calibri"/>
                <a:cs typeface="Calibri"/>
              </a:rPr>
              <a:t> </a:t>
            </a:r>
            <a:r>
              <a:rPr sz="1100" b="1" spc="80" dirty="0">
                <a:solidFill>
                  <a:srgbClr val="CC0099"/>
                </a:solidFill>
                <a:latin typeface="Calibri"/>
                <a:cs typeface="Calibri"/>
              </a:rPr>
              <a:t>στην</a:t>
            </a:r>
            <a:r>
              <a:rPr sz="1100" b="1" spc="40" dirty="0">
                <a:solidFill>
                  <a:srgbClr val="CC0099"/>
                </a:solidFill>
                <a:latin typeface="Calibri"/>
                <a:cs typeface="Calibri"/>
              </a:rPr>
              <a:t> </a:t>
            </a:r>
            <a:r>
              <a:rPr sz="1100" b="1" spc="85" dirty="0">
                <a:solidFill>
                  <a:srgbClr val="CC0099"/>
                </a:solidFill>
                <a:latin typeface="Calibri"/>
                <a:cs typeface="Calibri"/>
              </a:rPr>
              <a:t>κρυπτογράφηση</a:t>
            </a:r>
            <a:endParaRPr sz="1100" dirty="0">
              <a:latin typeface="Calibri"/>
              <a:cs typeface="Calibri"/>
            </a:endParaRPr>
          </a:p>
          <a:p>
            <a:pPr marL="104139" marR="3094355">
              <a:lnSpc>
                <a:spcPct val="172900"/>
              </a:lnSpc>
            </a:pPr>
            <a:r>
              <a:rPr sz="1100" b="1" spc="70" dirty="0">
                <a:solidFill>
                  <a:srgbClr val="CC0099"/>
                </a:solidFill>
                <a:latin typeface="Calibri"/>
                <a:cs typeface="Calibri"/>
              </a:rPr>
              <a:t>RSA):</a:t>
            </a:r>
            <a:r>
              <a:rPr sz="1100" b="1" spc="35" dirty="0">
                <a:solidFill>
                  <a:srgbClr val="CC0099"/>
                </a:solidFill>
                <a:latin typeface="Calibri"/>
                <a:cs typeface="Calibri"/>
              </a:rPr>
              <a:t> </a:t>
            </a:r>
            <a:r>
              <a:rPr sz="1100" spc="75" dirty="0">
                <a:latin typeface="Calibri"/>
                <a:cs typeface="Calibri"/>
              </a:rPr>
              <a:t>Επιλογή</a:t>
            </a:r>
            <a:r>
              <a:rPr sz="1100" spc="35" dirty="0">
                <a:latin typeface="Calibri"/>
                <a:cs typeface="Calibri"/>
              </a:rPr>
              <a:t> </a:t>
            </a:r>
            <a:r>
              <a:rPr sz="1100" spc="85" dirty="0">
                <a:latin typeface="Calibri"/>
                <a:cs typeface="Calibri"/>
              </a:rPr>
              <a:t>2</a:t>
            </a:r>
            <a:r>
              <a:rPr sz="1100" spc="40" dirty="0">
                <a:latin typeface="Calibri"/>
                <a:cs typeface="Calibri"/>
              </a:rPr>
              <a:t> </a:t>
            </a:r>
            <a:r>
              <a:rPr sz="1100" spc="80" dirty="0">
                <a:latin typeface="Calibri"/>
                <a:cs typeface="Calibri"/>
              </a:rPr>
              <a:t>μεγάλων</a:t>
            </a:r>
            <a:r>
              <a:rPr sz="1100" spc="35" dirty="0">
                <a:latin typeface="Calibri"/>
                <a:cs typeface="Calibri"/>
              </a:rPr>
              <a:t> </a:t>
            </a:r>
            <a:r>
              <a:rPr sz="1100" spc="85" dirty="0">
                <a:latin typeface="Calibri"/>
                <a:cs typeface="Calibri"/>
              </a:rPr>
              <a:t>πρώτων</a:t>
            </a:r>
            <a:r>
              <a:rPr sz="1100" spc="30" dirty="0">
                <a:latin typeface="Calibri"/>
                <a:cs typeface="Calibri"/>
              </a:rPr>
              <a:t> </a:t>
            </a:r>
            <a:r>
              <a:rPr sz="1100" spc="80" dirty="0">
                <a:latin typeface="Calibri"/>
                <a:cs typeface="Calibri"/>
              </a:rPr>
              <a:t>αριθμών</a:t>
            </a:r>
            <a:r>
              <a:rPr sz="1100" spc="35" dirty="0">
                <a:latin typeface="Calibri"/>
                <a:cs typeface="Calibri"/>
              </a:rPr>
              <a:t> </a:t>
            </a:r>
            <a:r>
              <a:rPr sz="1100" spc="75" dirty="0">
                <a:latin typeface="Calibri"/>
                <a:cs typeface="Calibri"/>
              </a:rPr>
              <a:t>περίπου </a:t>
            </a:r>
            <a:r>
              <a:rPr sz="1100" spc="-229" dirty="0">
                <a:latin typeface="Calibri"/>
                <a:cs typeface="Calibri"/>
              </a:rPr>
              <a:t> </a:t>
            </a:r>
            <a:r>
              <a:rPr sz="1100" spc="65" dirty="0">
                <a:latin typeface="Calibri"/>
                <a:cs typeface="Calibri"/>
              </a:rPr>
              <a:t>ίδιου</a:t>
            </a:r>
            <a:r>
              <a:rPr sz="1100" spc="30" dirty="0">
                <a:latin typeface="Calibri"/>
                <a:cs typeface="Calibri"/>
              </a:rPr>
              <a:t> </a:t>
            </a:r>
            <a:r>
              <a:rPr sz="1100" spc="70" dirty="0">
                <a:latin typeface="Calibri"/>
                <a:cs typeface="Calibri"/>
              </a:rPr>
              <a:t>μεγέθους,</a:t>
            </a:r>
            <a:r>
              <a:rPr sz="1100" spc="30" dirty="0">
                <a:latin typeface="Calibri"/>
                <a:cs typeface="Calibri"/>
              </a:rPr>
              <a:t> </a:t>
            </a:r>
            <a:r>
              <a:rPr sz="1100" spc="85" dirty="0">
                <a:latin typeface="Calibri"/>
                <a:cs typeface="Calibri"/>
              </a:rPr>
              <a:t>p</a:t>
            </a:r>
            <a:r>
              <a:rPr sz="1100" spc="35" dirty="0">
                <a:latin typeface="Calibri"/>
                <a:cs typeface="Calibri"/>
              </a:rPr>
              <a:t> </a:t>
            </a:r>
            <a:r>
              <a:rPr sz="1100" spc="70" dirty="0">
                <a:latin typeface="Calibri"/>
                <a:cs typeface="Calibri"/>
              </a:rPr>
              <a:t>και</a:t>
            </a:r>
            <a:r>
              <a:rPr sz="1100" spc="35" dirty="0">
                <a:latin typeface="Calibri"/>
                <a:cs typeface="Calibri"/>
              </a:rPr>
              <a:t> </a:t>
            </a:r>
            <a:r>
              <a:rPr sz="1100" spc="85" dirty="0">
                <a:latin typeface="Calibri"/>
                <a:cs typeface="Calibri"/>
              </a:rPr>
              <a:t>q</a:t>
            </a:r>
            <a:endParaRPr sz="1100" dirty="0">
              <a:latin typeface="Calibri"/>
              <a:cs typeface="Calibri"/>
            </a:endParaRPr>
          </a:p>
          <a:p>
            <a:pPr marL="104139" marR="3029585">
              <a:lnSpc>
                <a:spcPct val="172900"/>
              </a:lnSpc>
              <a:spcBef>
                <a:spcPts val="25"/>
              </a:spcBef>
            </a:pPr>
            <a:r>
              <a:rPr sz="1100" spc="120" dirty="0">
                <a:latin typeface="Calibri"/>
                <a:cs typeface="Calibri"/>
              </a:rPr>
              <a:t>&lt;&lt;Υπολογιστική </a:t>
            </a:r>
            <a:r>
              <a:rPr sz="1100" spc="145" dirty="0">
                <a:latin typeface="Calibri"/>
                <a:cs typeface="Calibri"/>
              </a:rPr>
              <a:t>n </a:t>
            </a:r>
            <a:r>
              <a:rPr sz="1100" spc="135" dirty="0">
                <a:latin typeface="Calibri"/>
                <a:cs typeface="Calibri"/>
              </a:rPr>
              <a:t>= </a:t>
            </a:r>
            <a:r>
              <a:rPr sz="1100" spc="114" dirty="0">
                <a:latin typeface="Calibri"/>
                <a:cs typeface="Calibri"/>
              </a:rPr>
              <a:t>pq, και </a:t>
            </a:r>
            <a:r>
              <a:rPr sz="1100" spc="204" dirty="0">
                <a:latin typeface="Calibri"/>
                <a:cs typeface="Calibri"/>
              </a:rPr>
              <a:t>Φ </a:t>
            </a:r>
            <a:r>
              <a:rPr sz="1100" spc="135" dirty="0">
                <a:latin typeface="Calibri"/>
                <a:cs typeface="Calibri"/>
              </a:rPr>
              <a:t>= </a:t>
            </a:r>
            <a:r>
              <a:rPr sz="1100" spc="110" dirty="0">
                <a:latin typeface="Calibri"/>
                <a:cs typeface="Calibri"/>
              </a:rPr>
              <a:t>(q </a:t>
            </a:r>
            <a:r>
              <a:rPr sz="1100" spc="85" dirty="0">
                <a:latin typeface="Calibri"/>
                <a:cs typeface="Calibri"/>
              </a:rPr>
              <a:t>- </a:t>
            </a:r>
            <a:r>
              <a:rPr sz="1100" spc="110" dirty="0">
                <a:latin typeface="Calibri"/>
                <a:cs typeface="Calibri"/>
              </a:rPr>
              <a:t>1)(p </a:t>
            </a:r>
            <a:r>
              <a:rPr sz="1100" spc="85" dirty="0">
                <a:latin typeface="Calibri"/>
                <a:cs typeface="Calibri"/>
              </a:rPr>
              <a:t>- </a:t>
            </a:r>
            <a:r>
              <a:rPr sz="1100" spc="105" dirty="0">
                <a:latin typeface="Calibri"/>
                <a:cs typeface="Calibri"/>
              </a:rPr>
              <a:t>1) </a:t>
            </a:r>
            <a:r>
              <a:rPr sz="1100" spc="110" dirty="0">
                <a:latin typeface="Calibri"/>
                <a:cs typeface="Calibri"/>
              </a:rPr>
              <a:t> </a:t>
            </a:r>
            <a:r>
              <a:rPr sz="1100" spc="114" dirty="0">
                <a:latin typeface="Calibri"/>
                <a:cs typeface="Calibri"/>
              </a:rPr>
              <a:t>Επιλέξτε </a:t>
            </a:r>
            <a:r>
              <a:rPr sz="1100" spc="120" dirty="0">
                <a:latin typeface="Calibri"/>
                <a:cs typeface="Calibri"/>
              </a:rPr>
              <a:t>τυχαίο </a:t>
            </a:r>
            <a:r>
              <a:rPr sz="1100" spc="130" dirty="0">
                <a:latin typeface="Calibri"/>
                <a:cs typeface="Calibri"/>
              </a:rPr>
              <a:t>ακέραιο </a:t>
            </a:r>
            <a:r>
              <a:rPr sz="1100" spc="100" dirty="0">
                <a:latin typeface="Calibri"/>
                <a:cs typeface="Calibri"/>
              </a:rPr>
              <a:t>e, </a:t>
            </a:r>
            <a:r>
              <a:rPr lang="en-US" sz="1800" b="0" i="0" u="none" strike="noStrike" baseline="0" dirty="0">
                <a:latin typeface="CenturyGothic"/>
              </a:rPr>
              <a:t>1 &lt; e &lt; </a:t>
            </a:r>
            <a:r>
              <a:rPr lang="el-GR" sz="1800" b="0" i="0" u="none" strike="noStrike" baseline="0" dirty="0">
                <a:latin typeface="CenturyGothic"/>
              </a:rPr>
              <a:t>Φ, </a:t>
            </a:r>
            <a:r>
              <a:rPr lang="en-US" sz="1800" b="0" i="0" u="none" strike="noStrike" baseline="0" dirty="0" err="1">
                <a:latin typeface="CenturyGothic"/>
              </a:rPr>
              <a:t>s.t.</a:t>
            </a:r>
            <a:endParaRPr lang="el-GR" sz="1100" spc="100" dirty="0">
              <a:latin typeface="Calibri"/>
              <a:cs typeface="Calibri"/>
            </a:endParaRPr>
          </a:p>
          <a:p>
            <a:pPr marL="104139" marR="3029585">
              <a:lnSpc>
                <a:spcPct val="172900"/>
              </a:lnSpc>
              <a:spcBef>
                <a:spcPts val="25"/>
              </a:spcBef>
            </a:pPr>
            <a:r>
              <a:rPr sz="1100" spc="100" dirty="0" err="1">
                <a:latin typeface="Calibri"/>
                <a:cs typeface="Calibri"/>
              </a:rPr>
              <a:t>gcd</a:t>
            </a:r>
            <a:r>
              <a:rPr sz="1100" spc="100" dirty="0">
                <a:latin typeface="Calibri"/>
                <a:cs typeface="Calibri"/>
              </a:rPr>
              <a:t>(e,</a:t>
            </a:r>
            <a:r>
              <a:rPr sz="1100" spc="30" dirty="0">
                <a:latin typeface="Calibri"/>
                <a:cs typeface="Calibri"/>
              </a:rPr>
              <a:t> </a:t>
            </a:r>
            <a:r>
              <a:rPr sz="1100" spc="140" dirty="0">
                <a:latin typeface="Calibri"/>
                <a:cs typeface="Calibri"/>
              </a:rPr>
              <a:t>Φ)</a:t>
            </a:r>
            <a:r>
              <a:rPr sz="1100" spc="60" dirty="0">
                <a:latin typeface="Calibri"/>
                <a:cs typeface="Calibri"/>
              </a:rPr>
              <a:t> </a:t>
            </a:r>
            <a:r>
              <a:rPr sz="1100" spc="135" dirty="0">
                <a:latin typeface="Calibri"/>
                <a:cs typeface="Calibri"/>
              </a:rPr>
              <a:t>=</a:t>
            </a:r>
            <a:r>
              <a:rPr sz="1100" spc="60" dirty="0">
                <a:latin typeface="Calibri"/>
                <a:cs typeface="Calibri"/>
              </a:rPr>
              <a:t> </a:t>
            </a:r>
            <a:r>
              <a:rPr sz="1100" spc="140" dirty="0">
                <a:latin typeface="Calibri"/>
                <a:cs typeface="Calibri"/>
              </a:rPr>
              <a:t>1</a:t>
            </a:r>
            <a:endParaRPr sz="1100" dirty="0">
              <a:latin typeface="Calibri"/>
              <a:cs typeface="Calibri"/>
            </a:endParaRPr>
          </a:p>
          <a:p>
            <a:pPr marL="104139">
              <a:lnSpc>
                <a:spcPct val="100000"/>
              </a:lnSpc>
              <a:spcBef>
                <a:spcPts val="980"/>
              </a:spcBef>
            </a:pPr>
            <a:r>
              <a:rPr sz="1100" spc="105" dirty="0">
                <a:latin typeface="Calibri"/>
                <a:cs typeface="Calibri"/>
              </a:rPr>
              <a:t>Υ</a:t>
            </a:r>
            <a:r>
              <a:rPr sz="1100" spc="114" dirty="0">
                <a:latin typeface="Calibri"/>
                <a:cs typeface="Calibri"/>
              </a:rPr>
              <a:t>π</a:t>
            </a:r>
            <a:r>
              <a:rPr sz="1100" spc="110" dirty="0" err="1">
                <a:latin typeface="Calibri"/>
                <a:cs typeface="Calibri"/>
              </a:rPr>
              <a:t>ο</a:t>
            </a:r>
            <a:r>
              <a:rPr sz="1100" spc="100" dirty="0" err="1">
                <a:latin typeface="Calibri"/>
                <a:cs typeface="Calibri"/>
              </a:rPr>
              <a:t>λογ</a:t>
            </a:r>
            <a:r>
              <a:rPr sz="1100" spc="60" dirty="0" err="1">
                <a:latin typeface="Calibri"/>
                <a:cs typeface="Calibri"/>
              </a:rPr>
              <a:t>ι</a:t>
            </a:r>
            <a:r>
              <a:rPr sz="1100" spc="95" dirty="0" err="1">
                <a:latin typeface="Calibri"/>
                <a:cs typeface="Calibri"/>
              </a:rPr>
              <a:t>σ</a:t>
            </a:r>
            <a:r>
              <a:rPr lang="el-GR" sz="1100" spc="95" dirty="0" err="1">
                <a:latin typeface="Calibri"/>
                <a:cs typeface="Calibri"/>
              </a:rPr>
              <a:t>μός</a:t>
            </a:r>
            <a:r>
              <a:rPr sz="1100" spc="55" dirty="0">
                <a:latin typeface="Calibri"/>
                <a:cs typeface="Calibri"/>
              </a:rPr>
              <a:t>,</a:t>
            </a:r>
            <a:r>
              <a:rPr sz="1100" spc="45" dirty="0">
                <a:latin typeface="Calibri"/>
                <a:cs typeface="Calibri"/>
              </a:rPr>
              <a:t> </a:t>
            </a:r>
            <a:r>
              <a:rPr lang="en-US" sz="1800" b="0" i="0" u="none" strike="noStrike" baseline="0" dirty="0">
                <a:latin typeface="CenturyGothic"/>
              </a:rPr>
              <a:t>d, 1 &lt; d &lt; </a:t>
            </a:r>
            <a:r>
              <a:rPr lang="el-GR" sz="1800" b="0" i="0" u="none" strike="noStrike" baseline="0" dirty="0">
                <a:latin typeface="CenturyGothic"/>
              </a:rPr>
              <a:t>Φ </a:t>
            </a:r>
            <a:r>
              <a:rPr lang="en-US" sz="1800" b="0" i="0" u="none" strike="noStrike" baseline="0" dirty="0" err="1">
                <a:latin typeface="CenturyGothic"/>
              </a:rPr>
              <a:t>s.t.</a:t>
            </a:r>
            <a:r>
              <a:rPr lang="en-US" sz="1800" b="0" i="0" u="none" strike="noStrike" baseline="0" dirty="0">
                <a:latin typeface="CenturyGothic"/>
              </a:rPr>
              <a:t> ed ≡ 1 mod </a:t>
            </a:r>
            <a:r>
              <a:rPr lang="el-GR" sz="1800" b="0" i="0" u="none" strike="noStrike" baseline="0" dirty="0">
                <a:latin typeface="CenturyGothic"/>
              </a:rPr>
              <a:t>Φ</a:t>
            </a:r>
            <a:r>
              <a:rPr sz="1100" spc="-65" dirty="0">
                <a:latin typeface="Calibri"/>
                <a:cs typeface="Calibri"/>
                <a:hlinkClick r:id="rId3"/>
              </a:rPr>
              <a:t> </a:t>
            </a:r>
            <a:endParaRPr sz="1100" dirty="0">
              <a:latin typeface="Calibri"/>
              <a:cs typeface="Calibri"/>
            </a:endParaRPr>
          </a:p>
        </p:txBody>
      </p:sp>
      <p:sp>
        <p:nvSpPr>
          <p:cNvPr id="5" name="object 5"/>
          <p:cNvSpPr txBox="1"/>
          <p:nvPr/>
        </p:nvSpPr>
        <p:spPr>
          <a:xfrm>
            <a:off x="783590" y="4611370"/>
            <a:ext cx="6386830" cy="516890"/>
          </a:xfrm>
          <a:prstGeom prst="rect">
            <a:avLst/>
          </a:prstGeom>
        </p:spPr>
        <p:txBody>
          <a:bodyPr vert="horz" wrap="square" lIns="0" tIns="12700" rIns="0" bIns="0" rtlCol="0">
            <a:spAutoFit/>
          </a:bodyPr>
          <a:lstStyle/>
          <a:p>
            <a:pPr marL="107314">
              <a:lnSpc>
                <a:spcPct val="100000"/>
              </a:lnSpc>
              <a:spcBef>
                <a:spcPts val="100"/>
              </a:spcBef>
            </a:pPr>
            <a:r>
              <a:rPr sz="1100" b="1" spc="80" dirty="0">
                <a:solidFill>
                  <a:srgbClr val="CC0707"/>
                </a:solidFill>
                <a:latin typeface="Calibri"/>
                <a:cs typeface="Calibri"/>
              </a:rPr>
              <a:t>Δημόσιο</a:t>
            </a:r>
            <a:r>
              <a:rPr sz="1100" b="1" spc="50" dirty="0">
                <a:solidFill>
                  <a:srgbClr val="CC0707"/>
                </a:solidFill>
                <a:latin typeface="Calibri"/>
                <a:cs typeface="Calibri"/>
              </a:rPr>
              <a:t> </a:t>
            </a:r>
            <a:r>
              <a:rPr sz="1100" b="1" spc="60" dirty="0" err="1">
                <a:solidFill>
                  <a:srgbClr val="CC0707"/>
                </a:solidFill>
                <a:latin typeface="Calibri"/>
                <a:cs typeface="Calibri"/>
              </a:rPr>
              <a:t>κλειδί</a:t>
            </a:r>
            <a:r>
              <a:rPr sz="1100" b="1" spc="60" dirty="0">
                <a:solidFill>
                  <a:srgbClr val="CC0707"/>
                </a:solidFill>
                <a:latin typeface="Calibri"/>
                <a:cs typeface="Calibri"/>
              </a:rPr>
              <a:t>:</a:t>
            </a:r>
            <a:r>
              <a:rPr lang="el-GR" sz="1100" b="1" spc="60" dirty="0">
                <a:solidFill>
                  <a:srgbClr val="CC0707"/>
                </a:solidFill>
                <a:latin typeface="Calibri"/>
                <a:cs typeface="Calibri"/>
              </a:rPr>
              <a:t> (</a:t>
            </a:r>
            <a:r>
              <a:rPr lang="en-US" sz="1100" b="1" spc="60" dirty="0">
                <a:solidFill>
                  <a:srgbClr val="CC0707"/>
                </a:solidFill>
                <a:latin typeface="Calibri"/>
                <a:cs typeface="Calibri"/>
              </a:rPr>
              <a:t>e, n</a:t>
            </a:r>
            <a:r>
              <a:rPr lang="el-GR" sz="1100" b="1" spc="60" dirty="0">
                <a:solidFill>
                  <a:srgbClr val="CC0707"/>
                </a:solidFill>
                <a:latin typeface="Calibri"/>
                <a:cs typeface="Calibri"/>
              </a:rPr>
              <a:t>)</a:t>
            </a:r>
            <a:endParaRPr sz="1100" dirty="0">
              <a:latin typeface="Calibri"/>
              <a:cs typeface="Calibri"/>
            </a:endParaRPr>
          </a:p>
          <a:p>
            <a:pPr>
              <a:lnSpc>
                <a:spcPct val="100000"/>
              </a:lnSpc>
              <a:spcBef>
                <a:spcPts val="5"/>
              </a:spcBef>
            </a:pPr>
            <a:endParaRPr sz="1000" dirty="0">
              <a:latin typeface="Calibri"/>
              <a:cs typeface="Calibri"/>
            </a:endParaRPr>
          </a:p>
          <a:p>
            <a:pPr marL="12700">
              <a:lnSpc>
                <a:spcPct val="100000"/>
              </a:lnSpc>
              <a:tabLst>
                <a:tab pos="2754630" algn="l"/>
              </a:tabLst>
            </a:pPr>
            <a:r>
              <a:rPr sz="1100" b="1" spc="70" dirty="0">
                <a:solidFill>
                  <a:srgbClr val="148214"/>
                </a:solidFill>
                <a:latin typeface="Calibri"/>
                <a:cs typeface="Calibri"/>
              </a:rPr>
              <a:t>Ιδιωτικό</a:t>
            </a:r>
            <a:r>
              <a:rPr sz="1100" b="1" spc="45" dirty="0">
                <a:solidFill>
                  <a:srgbClr val="148214"/>
                </a:solidFill>
                <a:latin typeface="Calibri"/>
                <a:cs typeface="Calibri"/>
              </a:rPr>
              <a:t> </a:t>
            </a:r>
            <a:r>
              <a:rPr sz="1100" b="1" spc="60" dirty="0">
                <a:solidFill>
                  <a:srgbClr val="148214"/>
                </a:solidFill>
                <a:latin typeface="Calibri"/>
                <a:cs typeface="Calibri"/>
              </a:rPr>
              <a:t>κλειδί:</a:t>
            </a:r>
            <a:r>
              <a:rPr sz="1100" b="1" spc="40" dirty="0">
                <a:solidFill>
                  <a:srgbClr val="148214"/>
                </a:solidFill>
                <a:latin typeface="Calibri"/>
                <a:cs typeface="Calibri"/>
              </a:rPr>
              <a:t> </a:t>
            </a:r>
            <a:r>
              <a:rPr sz="1100" b="1" spc="60" dirty="0">
                <a:solidFill>
                  <a:srgbClr val="148214"/>
                </a:solidFill>
                <a:latin typeface="Calibri"/>
                <a:cs typeface="Calibri"/>
              </a:rPr>
              <a:t>d,	</a:t>
            </a:r>
            <a:r>
              <a:rPr sz="1100" b="1" spc="90" dirty="0">
                <a:latin typeface="Calibri"/>
                <a:cs typeface="Calibri"/>
              </a:rPr>
              <a:t>που</a:t>
            </a:r>
            <a:r>
              <a:rPr sz="1100" b="1" spc="30" dirty="0">
                <a:latin typeface="Calibri"/>
                <a:cs typeface="Calibri"/>
              </a:rPr>
              <a:t> </a:t>
            </a:r>
            <a:r>
              <a:rPr sz="1100" b="1" spc="70" dirty="0">
                <a:latin typeface="Calibri"/>
                <a:cs typeface="Calibri"/>
              </a:rPr>
              <a:t>χρησιμοποιείται</a:t>
            </a:r>
            <a:r>
              <a:rPr sz="1100" b="1" spc="30" dirty="0">
                <a:latin typeface="Calibri"/>
                <a:cs typeface="Calibri"/>
              </a:rPr>
              <a:t> </a:t>
            </a:r>
            <a:r>
              <a:rPr sz="1100" b="1" spc="70" dirty="0">
                <a:latin typeface="Calibri"/>
                <a:cs typeface="Calibri"/>
              </a:rPr>
              <a:t>για</a:t>
            </a:r>
            <a:r>
              <a:rPr sz="1100" b="1" spc="35" dirty="0">
                <a:latin typeface="Calibri"/>
                <a:cs typeface="Calibri"/>
              </a:rPr>
              <a:t> </a:t>
            </a:r>
            <a:r>
              <a:rPr sz="1100" b="1" spc="70" dirty="0">
                <a:latin typeface="Calibri"/>
                <a:cs typeface="Calibri"/>
              </a:rPr>
              <a:t>τη</a:t>
            </a:r>
            <a:r>
              <a:rPr sz="1100" b="1" spc="10" dirty="0">
                <a:latin typeface="Calibri"/>
                <a:cs typeface="Calibri"/>
              </a:rPr>
              <a:t> </a:t>
            </a:r>
            <a:r>
              <a:rPr sz="1100" b="1" spc="70" dirty="0">
                <a:latin typeface="Calibri"/>
                <a:cs typeface="Calibri"/>
              </a:rPr>
              <a:t>δημιουργία</a:t>
            </a:r>
            <a:endParaRPr sz="1100" dirty="0">
              <a:latin typeface="Calibri"/>
              <a:cs typeface="Calibri"/>
            </a:endParaRPr>
          </a:p>
        </p:txBody>
      </p:sp>
      <p:sp>
        <p:nvSpPr>
          <p:cNvPr id="6" name="object 6"/>
          <p:cNvSpPr txBox="1"/>
          <p:nvPr/>
        </p:nvSpPr>
        <p:spPr>
          <a:xfrm>
            <a:off x="3733800" y="4676775"/>
            <a:ext cx="2276475" cy="193040"/>
          </a:xfrm>
          <a:prstGeom prst="rect">
            <a:avLst/>
          </a:prstGeom>
        </p:spPr>
        <p:txBody>
          <a:bodyPr vert="horz" wrap="square" lIns="0" tIns="12700" rIns="0" bIns="0" rtlCol="0">
            <a:spAutoFit/>
          </a:bodyPr>
          <a:lstStyle/>
          <a:p>
            <a:pPr marL="12700">
              <a:lnSpc>
                <a:spcPct val="100000"/>
              </a:lnSpc>
              <a:spcBef>
                <a:spcPts val="100"/>
              </a:spcBef>
            </a:pPr>
            <a:r>
              <a:rPr sz="1100" b="1" spc="70" dirty="0">
                <a:latin typeface="Calibri"/>
                <a:cs typeface="Calibri"/>
              </a:rPr>
              <a:t>Χρησιμοποιείται</a:t>
            </a:r>
            <a:r>
              <a:rPr sz="1100" b="1" spc="30" dirty="0">
                <a:latin typeface="Calibri"/>
                <a:cs typeface="Calibri"/>
              </a:rPr>
              <a:t> </a:t>
            </a:r>
            <a:r>
              <a:rPr sz="1100" b="1" spc="75" dirty="0">
                <a:latin typeface="Calibri"/>
                <a:cs typeface="Calibri"/>
              </a:rPr>
              <a:t>για</a:t>
            </a:r>
            <a:r>
              <a:rPr sz="1100" b="1" spc="30" dirty="0">
                <a:latin typeface="Calibri"/>
                <a:cs typeface="Calibri"/>
              </a:rPr>
              <a:t> </a:t>
            </a:r>
            <a:r>
              <a:rPr sz="1100" b="1" spc="75" dirty="0">
                <a:latin typeface="Calibri"/>
                <a:cs typeface="Calibri"/>
              </a:rPr>
              <a:t>επαλήθευση</a:t>
            </a:r>
            <a:endParaRPr sz="1100" dirty="0">
              <a:latin typeface="Calibri"/>
              <a:cs typeface="Calibri"/>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862330" y="624204"/>
            <a:ext cx="4578985" cy="459740"/>
          </a:xfrm>
          <a:prstGeom prst="rect">
            <a:avLst/>
          </a:prstGeom>
        </p:spPr>
        <p:txBody>
          <a:bodyPr vert="horz" wrap="square" lIns="0" tIns="12700" rIns="0" bIns="0" rtlCol="0">
            <a:spAutoFit/>
          </a:bodyPr>
          <a:lstStyle/>
          <a:p>
            <a:pPr marL="12700">
              <a:lnSpc>
                <a:spcPct val="100000"/>
              </a:lnSpc>
              <a:spcBef>
                <a:spcPts val="100"/>
              </a:spcBef>
            </a:pPr>
            <a:r>
              <a:rPr spc="-5" dirty="0"/>
              <a:t>Άμυνα-6</a:t>
            </a:r>
            <a:r>
              <a:rPr spc="-35" dirty="0"/>
              <a:t> </a:t>
            </a:r>
            <a:r>
              <a:rPr spc="100" dirty="0"/>
              <a:t>(αντίδοτο</a:t>
            </a:r>
            <a:r>
              <a:rPr spc="-40" dirty="0"/>
              <a:t> </a:t>
            </a:r>
            <a:r>
              <a:rPr spc="5" dirty="0"/>
              <a:t>σάντουιτς)</a:t>
            </a:r>
          </a:p>
        </p:txBody>
      </p:sp>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35</a:t>
            </a:r>
            <a:endParaRPr sz="1100">
              <a:latin typeface="Arial"/>
              <a:cs typeface="Arial"/>
            </a:endParaRPr>
          </a:p>
        </p:txBody>
      </p:sp>
      <p:sp>
        <p:nvSpPr>
          <p:cNvPr id="4" name="object 4"/>
          <p:cNvSpPr txBox="1"/>
          <p:nvPr/>
        </p:nvSpPr>
        <p:spPr>
          <a:xfrm>
            <a:off x="783590" y="1522624"/>
            <a:ext cx="6434455" cy="2900045"/>
          </a:xfrm>
          <a:prstGeom prst="rect">
            <a:avLst/>
          </a:prstGeom>
        </p:spPr>
        <p:txBody>
          <a:bodyPr vert="horz" wrap="square" lIns="0" tIns="48895" rIns="0" bIns="0" rtlCol="0">
            <a:spAutoFit/>
          </a:bodyPr>
          <a:lstStyle/>
          <a:p>
            <a:pPr marL="286385" indent="-273685">
              <a:lnSpc>
                <a:spcPct val="100000"/>
              </a:lnSpc>
              <a:spcBef>
                <a:spcPts val="385"/>
              </a:spcBef>
              <a:buClr>
                <a:srgbClr val="FFBA00"/>
              </a:buClr>
              <a:buSzPct val="128571"/>
              <a:buFont typeface="Courier New"/>
              <a:buChar char="o"/>
              <a:tabLst>
                <a:tab pos="286385" algn="l"/>
              </a:tabLst>
            </a:pPr>
            <a:r>
              <a:rPr sz="1400" spc="155" dirty="0">
                <a:latin typeface="Calibri"/>
                <a:cs typeface="Calibri"/>
              </a:rPr>
              <a:t>Ανιχνεύστε</a:t>
            </a:r>
            <a:r>
              <a:rPr sz="1400" spc="80" dirty="0">
                <a:latin typeface="Calibri"/>
                <a:cs typeface="Calibri"/>
              </a:rPr>
              <a:t> </a:t>
            </a:r>
            <a:r>
              <a:rPr sz="1400" spc="160" dirty="0">
                <a:latin typeface="Calibri"/>
                <a:cs typeface="Calibri"/>
              </a:rPr>
              <a:t>την</a:t>
            </a:r>
            <a:r>
              <a:rPr sz="1400" spc="80" dirty="0">
                <a:latin typeface="Calibri"/>
                <a:cs typeface="Calibri"/>
              </a:rPr>
              <a:t> </a:t>
            </a:r>
            <a:r>
              <a:rPr sz="1400" spc="165" dirty="0">
                <a:latin typeface="Calibri"/>
                <a:cs typeface="Calibri"/>
              </a:rPr>
              <a:t>επίθεση</a:t>
            </a:r>
            <a:r>
              <a:rPr sz="1400" spc="85" dirty="0">
                <a:latin typeface="Calibri"/>
                <a:cs typeface="Calibri"/>
              </a:rPr>
              <a:t> </a:t>
            </a:r>
            <a:r>
              <a:rPr sz="1400" spc="145" dirty="0">
                <a:latin typeface="Calibri"/>
                <a:cs typeface="Calibri"/>
              </a:rPr>
              <a:t>και</a:t>
            </a:r>
            <a:r>
              <a:rPr sz="1400" spc="85" dirty="0">
                <a:latin typeface="Calibri"/>
                <a:cs typeface="Calibri"/>
              </a:rPr>
              <a:t> </a:t>
            </a:r>
            <a:r>
              <a:rPr sz="1400" spc="175" dirty="0">
                <a:latin typeface="Calibri"/>
                <a:cs typeface="Calibri"/>
              </a:rPr>
              <a:t>εφαρμόστε</a:t>
            </a:r>
            <a:r>
              <a:rPr sz="1400" spc="90" dirty="0">
                <a:latin typeface="Calibri"/>
                <a:cs typeface="Calibri"/>
              </a:rPr>
              <a:t> </a:t>
            </a:r>
            <a:r>
              <a:rPr sz="1400" spc="150" dirty="0">
                <a:latin typeface="Calibri"/>
                <a:cs typeface="Calibri"/>
              </a:rPr>
              <a:t>το</a:t>
            </a:r>
            <a:r>
              <a:rPr sz="1400" spc="65" dirty="0">
                <a:latin typeface="Calibri"/>
                <a:cs typeface="Calibri"/>
              </a:rPr>
              <a:t> </a:t>
            </a:r>
            <a:r>
              <a:rPr sz="1400" spc="145" dirty="0">
                <a:latin typeface="Calibri"/>
                <a:cs typeface="Calibri"/>
              </a:rPr>
              <a:t>αντίδοτο</a:t>
            </a:r>
            <a:r>
              <a:rPr sz="1400" spc="70" dirty="0">
                <a:latin typeface="Calibri"/>
                <a:cs typeface="Calibri"/>
              </a:rPr>
              <a:t> </a:t>
            </a:r>
            <a:r>
              <a:rPr sz="1400" spc="155" dirty="0">
                <a:latin typeface="Calibri"/>
                <a:cs typeface="Calibri"/>
              </a:rPr>
              <a:t>σάντουιτς</a:t>
            </a:r>
            <a:endParaRPr sz="1400">
              <a:latin typeface="Calibri"/>
              <a:cs typeface="Calibri"/>
            </a:endParaRPr>
          </a:p>
          <a:p>
            <a:pPr marL="286385" indent="-273685">
              <a:lnSpc>
                <a:spcPct val="100000"/>
              </a:lnSpc>
              <a:spcBef>
                <a:spcPts val="805"/>
              </a:spcBef>
              <a:buClr>
                <a:srgbClr val="FFBA00"/>
              </a:buClr>
              <a:buSzPct val="128571"/>
              <a:buFont typeface="Courier New"/>
              <a:buChar char="o"/>
              <a:tabLst>
                <a:tab pos="286385" algn="l"/>
              </a:tabLst>
            </a:pPr>
            <a:r>
              <a:rPr sz="1400" spc="85" dirty="0">
                <a:latin typeface="Calibri"/>
                <a:cs typeface="Calibri"/>
              </a:rPr>
              <a:t>Για</a:t>
            </a:r>
            <a:r>
              <a:rPr sz="1400" spc="35" dirty="0">
                <a:latin typeface="Calibri"/>
                <a:cs typeface="Calibri"/>
              </a:rPr>
              <a:t> </a:t>
            </a:r>
            <a:r>
              <a:rPr sz="1400" spc="105" dirty="0">
                <a:latin typeface="Calibri"/>
                <a:cs typeface="Calibri"/>
              </a:rPr>
              <a:t>ερωτήματα</a:t>
            </a:r>
            <a:r>
              <a:rPr sz="1400" spc="40" dirty="0">
                <a:latin typeface="Calibri"/>
                <a:cs typeface="Calibri"/>
              </a:rPr>
              <a:t> </a:t>
            </a:r>
            <a:r>
              <a:rPr sz="1400" spc="95" dirty="0">
                <a:latin typeface="Calibri"/>
                <a:cs typeface="Calibri"/>
                <a:hlinkClick r:id="rId3"/>
              </a:rPr>
              <a:t>στο</a:t>
            </a:r>
            <a:r>
              <a:rPr sz="1400" spc="15" dirty="0">
                <a:latin typeface="Calibri"/>
                <a:cs typeface="Calibri"/>
                <a:hlinkClick r:id="rId3"/>
              </a:rPr>
              <a:t> </a:t>
            </a:r>
            <a:r>
              <a:rPr sz="1400" spc="95" dirty="0">
                <a:latin typeface="Calibri"/>
                <a:cs typeface="Calibri"/>
                <a:hlinkClick r:id="rId3"/>
              </a:rPr>
              <a:t>www.google.c</a:t>
            </a:r>
            <a:r>
              <a:rPr sz="1400" spc="95" dirty="0">
                <a:latin typeface="Calibri"/>
                <a:cs typeface="Calibri"/>
              </a:rPr>
              <a:t>om</a:t>
            </a:r>
            <a:endParaRPr sz="1400">
              <a:latin typeface="Calibri"/>
              <a:cs typeface="Calibri"/>
            </a:endParaRPr>
          </a:p>
          <a:p>
            <a:pPr marL="286385" indent="-273685">
              <a:lnSpc>
                <a:spcPct val="100000"/>
              </a:lnSpc>
              <a:spcBef>
                <a:spcPts val="810"/>
              </a:spcBef>
              <a:buClr>
                <a:srgbClr val="FFBA00"/>
              </a:buClr>
              <a:buSzPct val="128571"/>
              <a:buFont typeface="Courier New"/>
              <a:buChar char="o"/>
              <a:tabLst>
                <a:tab pos="286385" algn="l"/>
              </a:tabLst>
            </a:pPr>
            <a:r>
              <a:rPr sz="1400" spc="100" dirty="0">
                <a:latin typeface="Calibri"/>
                <a:cs typeface="Calibri"/>
              </a:rPr>
              <a:t>Ερώτηση:</a:t>
            </a:r>
            <a:r>
              <a:rPr sz="1400" spc="40" dirty="0">
                <a:latin typeface="Calibri"/>
                <a:cs typeface="Calibri"/>
              </a:rPr>
              <a:t> </a:t>
            </a:r>
            <a:r>
              <a:rPr sz="1400" spc="75" dirty="0">
                <a:latin typeface="Calibri"/>
                <a:cs typeface="Calibri"/>
              </a:rPr>
              <a:t>dfjfdkjffhksdf.google.com</a:t>
            </a:r>
            <a:endParaRPr sz="1400">
              <a:latin typeface="Calibri"/>
              <a:cs typeface="Calibri"/>
            </a:endParaRPr>
          </a:p>
          <a:p>
            <a:pPr marL="286385" indent="-273685">
              <a:lnSpc>
                <a:spcPct val="100000"/>
              </a:lnSpc>
              <a:spcBef>
                <a:spcPts val="805"/>
              </a:spcBef>
              <a:buClr>
                <a:srgbClr val="FFBA00"/>
              </a:buClr>
              <a:buSzPct val="128571"/>
              <a:buFont typeface="Courier New"/>
              <a:buChar char="o"/>
              <a:tabLst>
                <a:tab pos="286385" algn="l"/>
              </a:tabLst>
            </a:pPr>
            <a:r>
              <a:rPr sz="1400" spc="100" dirty="0">
                <a:latin typeface="Calibri"/>
                <a:cs typeface="Calibri"/>
              </a:rPr>
              <a:t>Ερώτηση:</a:t>
            </a:r>
            <a:r>
              <a:rPr sz="1400" spc="40" dirty="0">
                <a:latin typeface="Calibri"/>
                <a:cs typeface="Calibri"/>
              </a:rPr>
              <a:t> </a:t>
            </a:r>
            <a:r>
              <a:rPr sz="1400" spc="100" dirty="0">
                <a:latin typeface="Calibri"/>
                <a:cs typeface="Calibri"/>
                <a:hlinkClick r:id="rId4"/>
              </a:rPr>
              <a:t>www.</a:t>
            </a:r>
            <a:r>
              <a:rPr sz="1400" spc="100" dirty="0">
                <a:latin typeface="Calibri"/>
                <a:cs typeface="Calibri"/>
                <a:hlinkClick r:id="rId3"/>
              </a:rPr>
              <a:t>google.</a:t>
            </a:r>
            <a:r>
              <a:rPr sz="1400" spc="100" dirty="0">
                <a:latin typeface="Calibri"/>
                <a:cs typeface="Calibri"/>
              </a:rPr>
              <a:t>com</a:t>
            </a:r>
            <a:r>
              <a:rPr sz="1400" spc="45" dirty="0">
                <a:latin typeface="Calibri"/>
                <a:cs typeface="Calibri"/>
              </a:rPr>
              <a:t> </a:t>
            </a:r>
            <a:r>
              <a:rPr sz="1400" spc="95" dirty="0">
                <a:latin typeface="Calibri"/>
                <a:cs typeface="Calibri"/>
              </a:rPr>
              <a:t>[REAL</a:t>
            </a:r>
            <a:r>
              <a:rPr sz="1400" spc="45" dirty="0">
                <a:latin typeface="Calibri"/>
                <a:cs typeface="Calibri"/>
              </a:rPr>
              <a:t> </a:t>
            </a:r>
            <a:r>
              <a:rPr sz="1400" spc="100" dirty="0">
                <a:latin typeface="Calibri"/>
                <a:cs typeface="Calibri"/>
              </a:rPr>
              <a:t>QUERY]</a:t>
            </a:r>
            <a:endParaRPr sz="1400">
              <a:latin typeface="Calibri"/>
              <a:cs typeface="Calibri"/>
            </a:endParaRPr>
          </a:p>
          <a:p>
            <a:pPr marL="286385" indent="-273685">
              <a:lnSpc>
                <a:spcPct val="100000"/>
              </a:lnSpc>
              <a:spcBef>
                <a:spcPts val="805"/>
              </a:spcBef>
              <a:buClr>
                <a:srgbClr val="FFBA00"/>
              </a:buClr>
              <a:buSzPct val="128571"/>
              <a:buFont typeface="Courier New"/>
              <a:buChar char="o"/>
              <a:tabLst>
                <a:tab pos="286385" algn="l"/>
              </a:tabLst>
            </a:pPr>
            <a:r>
              <a:rPr sz="1400" spc="100" dirty="0">
                <a:latin typeface="Calibri"/>
                <a:cs typeface="Calibri"/>
              </a:rPr>
              <a:t>Ερώτηση:</a:t>
            </a:r>
            <a:r>
              <a:rPr sz="1400" spc="45" dirty="0">
                <a:latin typeface="Calibri"/>
                <a:cs typeface="Calibri"/>
              </a:rPr>
              <a:t> </a:t>
            </a:r>
            <a:r>
              <a:rPr sz="1400" spc="75" dirty="0">
                <a:latin typeface="Calibri"/>
                <a:cs typeface="Calibri"/>
              </a:rPr>
              <a:t>jkjkjoiojohh.google.com</a:t>
            </a:r>
            <a:endParaRPr sz="1400">
              <a:latin typeface="Calibri"/>
              <a:cs typeface="Calibri"/>
            </a:endParaRPr>
          </a:p>
          <a:p>
            <a:pPr marL="12700" marR="1840230">
              <a:lnSpc>
                <a:spcPct val="135600"/>
              </a:lnSpc>
              <a:spcBef>
                <a:spcPts val="40"/>
              </a:spcBef>
              <a:buClr>
                <a:srgbClr val="FFBA00"/>
              </a:buClr>
              <a:buSzPct val="128571"/>
              <a:buFont typeface="Courier New"/>
              <a:buChar char="o"/>
              <a:tabLst>
                <a:tab pos="286385" algn="l"/>
              </a:tabLst>
            </a:pPr>
            <a:r>
              <a:rPr sz="1400" spc="65" dirty="0">
                <a:latin typeface="Calibri"/>
                <a:cs typeface="Calibri"/>
              </a:rPr>
              <a:t>Παρατηρήστε</a:t>
            </a:r>
            <a:r>
              <a:rPr sz="1400" spc="30" dirty="0">
                <a:latin typeface="Calibri"/>
                <a:cs typeface="Calibri"/>
              </a:rPr>
              <a:t> </a:t>
            </a:r>
            <a:r>
              <a:rPr sz="1400" spc="70" dirty="0">
                <a:latin typeface="Calibri"/>
                <a:cs typeface="Calibri"/>
              </a:rPr>
              <a:t>αν</a:t>
            </a:r>
            <a:r>
              <a:rPr sz="1400" spc="35" dirty="0">
                <a:latin typeface="Calibri"/>
                <a:cs typeface="Calibri"/>
              </a:rPr>
              <a:t> </a:t>
            </a:r>
            <a:r>
              <a:rPr sz="1400" spc="75" dirty="0">
                <a:latin typeface="Calibri"/>
                <a:cs typeface="Calibri"/>
              </a:rPr>
              <a:t>η</a:t>
            </a:r>
            <a:r>
              <a:rPr sz="1400" spc="30" dirty="0">
                <a:latin typeface="Calibri"/>
                <a:cs typeface="Calibri"/>
              </a:rPr>
              <a:t> </a:t>
            </a:r>
            <a:r>
              <a:rPr sz="1400" spc="70" dirty="0">
                <a:latin typeface="Calibri"/>
                <a:cs typeface="Calibri"/>
              </a:rPr>
              <a:t>απάντηση</a:t>
            </a:r>
            <a:r>
              <a:rPr sz="1400" spc="35" dirty="0">
                <a:latin typeface="Calibri"/>
                <a:cs typeface="Calibri"/>
              </a:rPr>
              <a:t> </a:t>
            </a:r>
            <a:r>
              <a:rPr sz="1400" spc="60" dirty="0">
                <a:latin typeface="Calibri"/>
                <a:cs typeface="Calibri"/>
              </a:rPr>
              <a:t>φτάνει</a:t>
            </a:r>
            <a:r>
              <a:rPr sz="1400" spc="35" dirty="0">
                <a:latin typeface="Calibri"/>
                <a:cs typeface="Calibri"/>
              </a:rPr>
              <a:t> </a:t>
            </a:r>
            <a:r>
              <a:rPr sz="1400" spc="60" dirty="0">
                <a:latin typeface="Calibri"/>
                <a:cs typeface="Calibri"/>
              </a:rPr>
              <a:t>εντός</a:t>
            </a:r>
            <a:r>
              <a:rPr sz="1400" spc="25" dirty="0">
                <a:latin typeface="Calibri"/>
                <a:cs typeface="Calibri"/>
              </a:rPr>
              <a:t> </a:t>
            </a:r>
            <a:r>
              <a:rPr sz="1400" spc="60" dirty="0">
                <a:latin typeface="Calibri"/>
                <a:cs typeface="Calibri"/>
              </a:rPr>
              <a:t>της</a:t>
            </a:r>
            <a:r>
              <a:rPr sz="1400" spc="30" dirty="0">
                <a:latin typeface="Calibri"/>
                <a:cs typeface="Calibri"/>
              </a:rPr>
              <a:t> </a:t>
            </a:r>
            <a:r>
              <a:rPr sz="1400" spc="60" dirty="0">
                <a:latin typeface="Calibri"/>
                <a:cs typeface="Calibri"/>
              </a:rPr>
              <a:t>σειράς </a:t>
            </a:r>
            <a:r>
              <a:rPr sz="1400" spc="-300" dirty="0">
                <a:latin typeface="Calibri"/>
                <a:cs typeface="Calibri"/>
              </a:rPr>
              <a:t> </a:t>
            </a:r>
            <a:r>
              <a:rPr sz="1400" spc="50" dirty="0">
                <a:latin typeface="Calibri"/>
                <a:cs typeface="Calibri"/>
              </a:rPr>
              <a:t>Περιορισμός:</a:t>
            </a:r>
            <a:endParaRPr sz="1400">
              <a:latin typeface="Calibri"/>
              <a:cs typeface="Calibri"/>
            </a:endParaRPr>
          </a:p>
          <a:p>
            <a:pPr marL="286385" indent="-273685">
              <a:lnSpc>
                <a:spcPct val="100000"/>
              </a:lnSpc>
              <a:spcBef>
                <a:spcPts val="745"/>
              </a:spcBef>
              <a:buClr>
                <a:srgbClr val="FFBA00"/>
              </a:buClr>
              <a:buSzPct val="128571"/>
              <a:buFont typeface="Courier New"/>
              <a:buChar char="o"/>
              <a:tabLst>
                <a:tab pos="286385" algn="l"/>
              </a:tabLst>
            </a:pPr>
            <a:r>
              <a:rPr sz="1400" spc="105" dirty="0">
                <a:latin typeface="Calibri"/>
                <a:cs typeface="Calibri"/>
              </a:rPr>
              <a:t>Το</a:t>
            </a:r>
            <a:r>
              <a:rPr sz="1400" spc="45" dirty="0">
                <a:latin typeface="Calibri"/>
                <a:cs typeface="Calibri"/>
              </a:rPr>
              <a:t> </a:t>
            </a:r>
            <a:r>
              <a:rPr sz="1400" spc="100" dirty="0">
                <a:latin typeface="Calibri"/>
                <a:cs typeface="Calibri"/>
              </a:rPr>
              <a:t>πείραμά</a:t>
            </a:r>
            <a:r>
              <a:rPr sz="1400" spc="55" dirty="0">
                <a:latin typeface="Calibri"/>
                <a:cs typeface="Calibri"/>
              </a:rPr>
              <a:t> </a:t>
            </a:r>
            <a:r>
              <a:rPr sz="1400" spc="105" dirty="0">
                <a:latin typeface="Calibri"/>
                <a:cs typeface="Calibri"/>
              </a:rPr>
              <a:t>μας</a:t>
            </a:r>
            <a:r>
              <a:rPr sz="1400" spc="50" dirty="0">
                <a:latin typeface="Calibri"/>
                <a:cs typeface="Calibri"/>
              </a:rPr>
              <a:t> </a:t>
            </a:r>
            <a:r>
              <a:rPr sz="1400" spc="80" dirty="0">
                <a:latin typeface="Calibri"/>
                <a:cs typeface="Calibri"/>
              </a:rPr>
              <a:t>δείχνει</a:t>
            </a:r>
            <a:r>
              <a:rPr sz="1400" spc="50" dirty="0">
                <a:latin typeface="Calibri"/>
                <a:cs typeface="Calibri"/>
              </a:rPr>
              <a:t> </a:t>
            </a:r>
            <a:r>
              <a:rPr sz="1400" spc="80" dirty="0">
                <a:latin typeface="Calibri"/>
                <a:cs typeface="Calibri"/>
              </a:rPr>
              <a:t>ότι</a:t>
            </a:r>
            <a:r>
              <a:rPr sz="1400" spc="50" dirty="0">
                <a:latin typeface="Calibri"/>
                <a:cs typeface="Calibri"/>
              </a:rPr>
              <a:t> </a:t>
            </a:r>
            <a:r>
              <a:rPr sz="1400" spc="90" dirty="0">
                <a:latin typeface="Calibri"/>
                <a:cs typeface="Calibri"/>
              </a:rPr>
              <a:t>το</a:t>
            </a:r>
            <a:r>
              <a:rPr sz="1400" spc="50" dirty="0">
                <a:latin typeface="Calibri"/>
                <a:cs typeface="Calibri"/>
              </a:rPr>
              <a:t> </a:t>
            </a:r>
            <a:r>
              <a:rPr sz="1400" spc="114" dirty="0">
                <a:latin typeface="Calibri"/>
                <a:cs typeface="Calibri"/>
              </a:rPr>
              <a:t>50%</a:t>
            </a:r>
            <a:r>
              <a:rPr sz="1400" spc="50" dirty="0">
                <a:latin typeface="Calibri"/>
                <a:cs typeface="Calibri"/>
              </a:rPr>
              <a:t> </a:t>
            </a:r>
            <a:r>
              <a:rPr sz="1400" spc="105" dirty="0">
                <a:latin typeface="Calibri"/>
                <a:cs typeface="Calibri"/>
              </a:rPr>
              <a:t>των</a:t>
            </a:r>
            <a:r>
              <a:rPr sz="1400" spc="50" dirty="0">
                <a:latin typeface="Calibri"/>
                <a:cs typeface="Calibri"/>
              </a:rPr>
              <a:t> </a:t>
            </a:r>
            <a:r>
              <a:rPr sz="1400" spc="105" dirty="0">
                <a:latin typeface="Calibri"/>
                <a:cs typeface="Calibri"/>
              </a:rPr>
              <a:t>ερωτημάτων</a:t>
            </a:r>
            <a:r>
              <a:rPr sz="1400" spc="50" dirty="0">
                <a:latin typeface="Calibri"/>
                <a:cs typeface="Calibri"/>
              </a:rPr>
              <a:t> </a:t>
            </a:r>
            <a:r>
              <a:rPr sz="1400" spc="105" dirty="0">
                <a:latin typeface="Calibri"/>
                <a:cs typeface="Calibri"/>
              </a:rPr>
              <a:t>φτάνουν</a:t>
            </a:r>
            <a:r>
              <a:rPr sz="1400" spc="50" dirty="0">
                <a:latin typeface="Calibri"/>
                <a:cs typeface="Calibri"/>
              </a:rPr>
              <a:t> </a:t>
            </a:r>
            <a:r>
              <a:rPr sz="1400" spc="105" dirty="0">
                <a:latin typeface="Calibri"/>
                <a:cs typeface="Calibri"/>
              </a:rPr>
              <a:t>με</a:t>
            </a:r>
            <a:r>
              <a:rPr sz="1400" spc="50" dirty="0">
                <a:latin typeface="Calibri"/>
                <a:cs typeface="Calibri"/>
              </a:rPr>
              <a:t> </a:t>
            </a:r>
            <a:r>
              <a:rPr sz="1400" spc="90" dirty="0">
                <a:latin typeface="Calibri"/>
                <a:cs typeface="Calibri"/>
              </a:rPr>
              <a:t>τη</a:t>
            </a:r>
            <a:r>
              <a:rPr sz="1400" spc="35" dirty="0">
                <a:latin typeface="Calibri"/>
                <a:cs typeface="Calibri"/>
              </a:rPr>
              <a:t> </a:t>
            </a:r>
            <a:r>
              <a:rPr sz="1400" spc="90" dirty="0">
                <a:latin typeface="Calibri"/>
                <a:cs typeface="Calibri"/>
              </a:rPr>
              <a:t>σειρά</a:t>
            </a:r>
            <a:endParaRPr sz="1400">
              <a:latin typeface="Calibri"/>
              <a:cs typeface="Calibri"/>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796290" y="1195387"/>
            <a:ext cx="3553460" cy="513080"/>
          </a:xfrm>
          <a:prstGeom prst="rect">
            <a:avLst/>
          </a:prstGeom>
        </p:spPr>
        <p:txBody>
          <a:bodyPr vert="horz" wrap="square" lIns="0" tIns="12700" rIns="0" bIns="0" rtlCol="0">
            <a:spAutoFit/>
          </a:bodyPr>
          <a:lstStyle/>
          <a:p>
            <a:pPr marL="12700">
              <a:lnSpc>
                <a:spcPct val="100000"/>
              </a:lnSpc>
              <a:spcBef>
                <a:spcPts val="100"/>
              </a:spcBef>
            </a:pPr>
            <a:r>
              <a:rPr sz="3200" spc="70" dirty="0"/>
              <a:t>Άμυνα-7</a:t>
            </a:r>
            <a:r>
              <a:rPr sz="3200" spc="-50" dirty="0"/>
              <a:t> </a:t>
            </a:r>
            <a:r>
              <a:rPr sz="3200" spc="75" dirty="0"/>
              <a:t>(DNSSEC)</a:t>
            </a:r>
            <a:endParaRPr sz="3200"/>
          </a:p>
        </p:txBody>
      </p:sp>
      <p:sp>
        <p:nvSpPr>
          <p:cNvPr id="7" name="object 7"/>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36</a:t>
            </a:r>
            <a:endParaRPr sz="1100">
              <a:latin typeface="Arial"/>
              <a:cs typeface="Arial"/>
            </a:endParaRPr>
          </a:p>
        </p:txBody>
      </p:sp>
      <p:sp>
        <p:nvSpPr>
          <p:cNvPr id="4" name="object 4"/>
          <p:cNvSpPr txBox="1"/>
          <p:nvPr/>
        </p:nvSpPr>
        <p:spPr>
          <a:xfrm>
            <a:off x="783590" y="1984421"/>
            <a:ext cx="4494530" cy="1430655"/>
          </a:xfrm>
          <a:prstGeom prst="rect">
            <a:avLst/>
          </a:prstGeom>
        </p:spPr>
        <p:txBody>
          <a:bodyPr vert="horz" wrap="square" lIns="0" tIns="60325" rIns="0" bIns="0" rtlCol="0">
            <a:spAutoFit/>
          </a:bodyPr>
          <a:lstStyle/>
          <a:p>
            <a:pPr marL="286385" indent="-273685">
              <a:lnSpc>
                <a:spcPct val="100000"/>
              </a:lnSpc>
              <a:spcBef>
                <a:spcPts val="475"/>
              </a:spcBef>
              <a:buClr>
                <a:srgbClr val="FFBA00"/>
              </a:buClr>
              <a:buSzPct val="125925"/>
              <a:buFont typeface="Courier New"/>
              <a:buChar char="o"/>
              <a:tabLst>
                <a:tab pos="286385" algn="l"/>
              </a:tabLst>
            </a:pPr>
            <a:r>
              <a:rPr sz="1350" spc="114" dirty="0">
                <a:latin typeface="Calibri"/>
                <a:cs typeface="Calibri"/>
              </a:rPr>
              <a:t>Προτείνεται</a:t>
            </a:r>
            <a:r>
              <a:rPr sz="1350" spc="50" dirty="0">
                <a:latin typeface="Calibri"/>
                <a:cs typeface="Calibri"/>
              </a:rPr>
              <a:t> </a:t>
            </a:r>
            <a:r>
              <a:rPr sz="1350" spc="150" dirty="0">
                <a:latin typeface="Calibri"/>
                <a:cs typeface="Calibri"/>
              </a:rPr>
              <a:t>ως</a:t>
            </a:r>
            <a:r>
              <a:rPr sz="1350" spc="55" dirty="0">
                <a:latin typeface="Calibri"/>
                <a:cs typeface="Calibri"/>
              </a:rPr>
              <a:t> </a:t>
            </a:r>
            <a:r>
              <a:rPr sz="1350" spc="135" dirty="0">
                <a:latin typeface="Calibri"/>
                <a:cs typeface="Calibri"/>
              </a:rPr>
              <a:t>μακροπρόθεσμη</a:t>
            </a:r>
            <a:r>
              <a:rPr sz="1350" spc="65" dirty="0">
                <a:latin typeface="Calibri"/>
                <a:cs typeface="Calibri"/>
              </a:rPr>
              <a:t> </a:t>
            </a:r>
            <a:r>
              <a:rPr sz="1350" spc="130" dirty="0">
                <a:latin typeface="Calibri"/>
                <a:cs typeface="Calibri"/>
              </a:rPr>
              <a:t>λύση</a:t>
            </a:r>
            <a:endParaRPr sz="1350">
              <a:latin typeface="Calibri"/>
              <a:cs typeface="Calibri"/>
            </a:endParaRPr>
          </a:p>
          <a:p>
            <a:pPr marL="286385" indent="-273685">
              <a:lnSpc>
                <a:spcPct val="100000"/>
              </a:lnSpc>
              <a:spcBef>
                <a:spcPts val="840"/>
              </a:spcBef>
              <a:buClr>
                <a:srgbClr val="FFBA00"/>
              </a:buClr>
              <a:buSzPct val="125925"/>
              <a:buFont typeface="Courier New"/>
              <a:buChar char="o"/>
              <a:tabLst>
                <a:tab pos="286385" algn="l"/>
              </a:tabLst>
            </a:pPr>
            <a:r>
              <a:rPr sz="1350" spc="90" dirty="0">
                <a:latin typeface="Calibri"/>
                <a:cs typeface="Calibri"/>
              </a:rPr>
              <a:t>Χρησιμοποιεί</a:t>
            </a:r>
            <a:r>
              <a:rPr sz="1350" spc="20" dirty="0">
                <a:latin typeface="Calibri"/>
                <a:cs typeface="Calibri"/>
              </a:rPr>
              <a:t> </a:t>
            </a:r>
            <a:r>
              <a:rPr sz="1350" spc="105" dirty="0">
                <a:latin typeface="Calibri"/>
                <a:cs typeface="Calibri"/>
              </a:rPr>
              <a:t>ψηφιακά</a:t>
            </a:r>
            <a:r>
              <a:rPr sz="1350" spc="30" dirty="0">
                <a:latin typeface="Calibri"/>
                <a:cs typeface="Calibri"/>
              </a:rPr>
              <a:t> </a:t>
            </a:r>
            <a:r>
              <a:rPr sz="1350" spc="100" dirty="0">
                <a:latin typeface="Calibri"/>
                <a:cs typeface="Calibri"/>
              </a:rPr>
              <a:t>προσημασμένες</a:t>
            </a:r>
            <a:r>
              <a:rPr sz="1350" spc="30" dirty="0">
                <a:latin typeface="Calibri"/>
                <a:cs typeface="Calibri"/>
              </a:rPr>
              <a:t> </a:t>
            </a:r>
            <a:r>
              <a:rPr sz="1350" spc="85" dirty="0">
                <a:latin typeface="Calibri"/>
                <a:cs typeface="Calibri"/>
              </a:rPr>
              <a:t>απαντήσεις</a:t>
            </a:r>
            <a:endParaRPr sz="1350">
              <a:latin typeface="Calibri"/>
              <a:cs typeface="Calibri"/>
            </a:endParaRPr>
          </a:p>
          <a:p>
            <a:pPr marL="286385" indent="-273685">
              <a:lnSpc>
                <a:spcPct val="100000"/>
              </a:lnSpc>
              <a:spcBef>
                <a:spcPts val="845"/>
              </a:spcBef>
              <a:buClr>
                <a:srgbClr val="FFBA00"/>
              </a:buClr>
              <a:buSzPct val="125925"/>
              <a:buFont typeface="Courier New"/>
              <a:buChar char="o"/>
              <a:tabLst>
                <a:tab pos="286385" algn="l"/>
              </a:tabLst>
            </a:pPr>
            <a:r>
              <a:rPr sz="1350" spc="95" dirty="0">
                <a:latin typeface="Calibri"/>
                <a:cs typeface="Calibri"/>
              </a:rPr>
              <a:t>Αποτρέπει</a:t>
            </a:r>
            <a:r>
              <a:rPr sz="1350" spc="25" dirty="0">
                <a:latin typeface="Calibri"/>
                <a:cs typeface="Calibri"/>
              </a:rPr>
              <a:t> </a:t>
            </a:r>
            <a:r>
              <a:rPr sz="1350" spc="135" dirty="0">
                <a:latin typeface="Calibri"/>
                <a:cs typeface="Calibri"/>
              </a:rPr>
              <a:t>την</a:t>
            </a:r>
            <a:r>
              <a:rPr sz="1350" spc="25" dirty="0">
                <a:latin typeface="Calibri"/>
                <a:cs typeface="Calibri"/>
              </a:rPr>
              <a:t> </a:t>
            </a:r>
            <a:r>
              <a:rPr sz="1350" spc="150" dirty="0">
                <a:latin typeface="Calibri"/>
                <a:cs typeface="Calibri"/>
              </a:rPr>
              <a:t>προσωρινή</a:t>
            </a:r>
            <a:r>
              <a:rPr sz="1350" spc="25" dirty="0">
                <a:latin typeface="Calibri"/>
                <a:cs typeface="Calibri"/>
              </a:rPr>
              <a:t> </a:t>
            </a:r>
            <a:r>
              <a:rPr sz="1350" spc="155" dirty="0">
                <a:latin typeface="Calibri"/>
                <a:cs typeface="Calibri"/>
              </a:rPr>
              <a:t>μνήμη</a:t>
            </a:r>
            <a:endParaRPr sz="1350">
              <a:latin typeface="Calibri"/>
              <a:cs typeface="Calibri"/>
            </a:endParaRPr>
          </a:p>
          <a:p>
            <a:pPr marL="286385" indent="-273685">
              <a:lnSpc>
                <a:spcPct val="100000"/>
              </a:lnSpc>
              <a:spcBef>
                <a:spcPts val="840"/>
              </a:spcBef>
              <a:buClr>
                <a:srgbClr val="FFBA00"/>
              </a:buClr>
              <a:buSzPct val="125925"/>
              <a:buFont typeface="Courier New"/>
              <a:buChar char="o"/>
              <a:tabLst>
                <a:tab pos="286385" algn="l"/>
              </a:tabLst>
            </a:pPr>
            <a:r>
              <a:rPr sz="1350" spc="105" dirty="0">
                <a:latin typeface="Calibri"/>
                <a:cs typeface="Calibri"/>
              </a:rPr>
              <a:t>επιθέσεις</a:t>
            </a:r>
            <a:r>
              <a:rPr sz="1350" spc="-5" dirty="0">
                <a:latin typeface="Calibri"/>
                <a:cs typeface="Calibri"/>
              </a:rPr>
              <a:t> </a:t>
            </a:r>
            <a:r>
              <a:rPr sz="1350" spc="95" dirty="0">
                <a:latin typeface="Calibri"/>
                <a:cs typeface="Calibri"/>
              </a:rPr>
              <a:t>δηλητηρίασης</a:t>
            </a:r>
            <a:endParaRPr sz="1350">
              <a:latin typeface="Calibri"/>
              <a:cs typeface="Calibri"/>
            </a:endParaRPr>
          </a:p>
        </p:txBody>
      </p:sp>
      <p:sp>
        <p:nvSpPr>
          <p:cNvPr id="5" name="object 5"/>
          <p:cNvSpPr txBox="1"/>
          <p:nvPr/>
        </p:nvSpPr>
        <p:spPr>
          <a:xfrm>
            <a:off x="783590" y="3831057"/>
            <a:ext cx="5709920" cy="1269365"/>
          </a:xfrm>
          <a:prstGeom prst="rect">
            <a:avLst/>
          </a:prstGeom>
        </p:spPr>
        <p:txBody>
          <a:bodyPr vert="horz" wrap="square" lIns="0" tIns="112395" rIns="0" bIns="0" rtlCol="0">
            <a:spAutoFit/>
          </a:bodyPr>
          <a:lstStyle/>
          <a:p>
            <a:pPr marL="12700">
              <a:lnSpc>
                <a:spcPct val="100000"/>
              </a:lnSpc>
              <a:spcBef>
                <a:spcPts val="885"/>
              </a:spcBef>
            </a:pPr>
            <a:r>
              <a:rPr sz="1350" spc="45" dirty="0">
                <a:latin typeface="Calibri"/>
                <a:cs typeface="Calibri"/>
              </a:rPr>
              <a:t>Περιορισμοί:</a:t>
            </a:r>
            <a:endParaRPr sz="1350" dirty="0">
              <a:latin typeface="Calibri"/>
              <a:cs typeface="Calibri"/>
            </a:endParaRPr>
          </a:p>
          <a:p>
            <a:pPr>
              <a:lnSpc>
                <a:spcPct val="100000"/>
              </a:lnSpc>
              <a:spcBef>
                <a:spcPts val="35"/>
              </a:spcBef>
            </a:pPr>
            <a:endParaRPr sz="1050" dirty="0">
              <a:latin typeface="Calibri"/>
              <a:cs typeface="Calibri"/>
            </a:endParaRPr>
          </a:p>
          <a:p>
            <a:pPr marL="286385" marR="589280" indent="-274320">
              <a:lnSpc>
                <a:spcPct val="83600"/>
              </a:lnSpc>
              <a:spcBef>
                <a:spcPts val="5"/>
              </a:spcBef>
              <a:buClr>
                <a:srgbClr val="FFBA00"/>
              </a:buClr>
              <a:buSzPct val="125925"/>
              <a:buFont typeface="Courier New"/>
              <a:buChar char="o"/>
              <a:tabLst>
                <a:tab pos="287020" algn="l"/>
              </a:tabLst>
            </a:pPr>
            <a:r>
              <a:rPr sz="1350" spc="165" dirty="0">
                <a:latin typeface="Calibri"/>
                <a:cs typeface="Calibri"/>
              </a:rPr>
              <a:t>Η</a:t>
            </a:r>
            <a:r>
              <a:rPr sz="1350" spc="55" dirty="0">
                <a:latin typeface="Calibri"/>
                <a:cs typeface="Calibri"/>
              </a:rPr>
              <a:t> </a:t>
            </a:r>
            <a:r>
              <a:rPr sz="1350" spc="125" dirty="0">
                <a:latin typeface="Calibri"/>
                <a:cs typeface="Calibri"/>
              </a:rPr>
              <a:t>υιοθέτηση</a:t>
            </a:r>
            <a:r>
              <a:rPr sz="1350" spc="50" dirty="0">
                <a:latin typeface="Calibri"/>
                <a:cs typeface="Calibri"/>
              </a:rPr>
              <a:t> </a:t>
            </a:r>
            <a:r>
              <a:rPr sz="1350" spc="105" dirty="0">
                <a:latin typeface="Calibri"/>
                <a:cs typeface="Calibri"/>
              </a:rPr>
              <a:t>είναι</a:t>
            </a:r>
            <a:r>
              <a:rPr sz="1350" spc="50" dirty="0">
                <a:latin typeface="Calibri"/>
                <a:cs typeface="Calibri"/>
              </a:rPr>
              <a:t> </a:t>
            </a:r>
            <a:r>
              <a:rPr sz="1350" spc="135" dirty="0">
                <a:latin typeface="Calibri"/>
                <a:cs typeface="Calibri"/>
              </a:rPr>
              <a:t>πολύ</a:t>
            </a:r>
            <a:r>
              <a:rPr sz="1350" spc="55" dirty="0">
                <a:latin typeface="Calibri"/>
                <a:cs typeface="Calibri"/>
              </a:rPr>
              <a:t> </a:t>
            </a:r>
            <a:r>
              <a:rPr sz="1350" spc="125" dirty="0">
                <a:latin typeface="Calibri"/>
                <a:cs typeface="Calibri"/>
              </a:rPr>
              <a:t>αργή-</a:t>
            </a:r>
            <a:r>
              <a:rPr sz="1350" spc="60" dirty="0">
                <a:latin typeface="Calibri"/>
                <a:cs typeface="Calibri"/>
              </a:rPr>
              <a:t> </a:t>
            </a:r>
            <a:r>
              <a:rPr sz="1350" spc="160" dirty="0">
                <a:latin typeface="Calibri"/>
                <a:cs typeface="Calibri"/>
              </a:rPr>
              <a:t>1%</a:t>
            </a:r>
            <a:r>
              <a:rPr sz="1350" spc="55" dirty="0">
                <a:latin typeface="Calibri"/>
                <a:cs typeface="Calibri"/>
              </a:rPr>
              <a:t> </a:t>
            </a:r>
            <a:r>
              <a:rPr sz="1350" spc="140" dirty="0">
                <a:latin typeface="Calibri"/>
                <a:cs typeface="Calibri"/>
              </a:rPr>
              <a:t>όλων</a:t>
            </a:r>
            <a:r>
              <a:rPr sz="1350" spc="55" dirty="0">
                <a:latin typeface="Calibri"/>
                <a:cs typeface="Calibri"/>
              </a:rPr>
              <a:t> </a:t>
            </a:r>
            <a:r>
              <a:rPr sz="1350" spc="135" dirty="0">
                <a:latin typeface="Calibri"/>
                <a:cs typeface="Calibri"/>
              </a:rPr>
              <a:t>των</a:t>
            </a:r>
            <a:r>
              <a:rPr sz="1350" spc="55" dirty="0">
                <a:latin typeface="Calibri"/>
                <a:cs typeface="Calibri"/>
              </a:rPr>
              <a:t> </a:t>
            </a:r>
            <a:r>
              <a:rPr sz="1350" spc="130" dirty="0">
                <a:latin typeface="Calibri"/>
                <a:cs typeface="Calibri"/>
              </a:rPr>
              <a:t>.com</a:t>
            </a:r>
            <a:r>
              <a:rPr sz="1350" spc="55" dirty="0">
                <a:latin typeface="Calibri"/>
                <a:cs typeface="Calibri"/>
              </a:rPr>
              <a:t> </a:t>
            </a:r>
            <a:r>
              <a:rPr sz="1350" spc="114" dirty="0">
                <a:latin typeface="Calibri"/>
                <a:cs typeface="Calibri"/>
              </a:rPr>
              <a:t>και</a:t>
            </a:r>
            <a:r>
              <a:rPr sz="1350" spc="60" dirty="0">
                <a:latin typeface="Calibri"/>
                <a:cs typeface="Calibri"/>
              </a:rPr>
              <a:t> </a:t>
            </a:r>
            <a:r>
              <a:rPr sz="1350" spc="105" dirty="0">
                <a:latin typeface="Calibri"/>
                <a:cs typeface="Calibri"/>
              </a:rPr>
              <a:t>.net </a:t>
            </a:r>
            <a:r>
              <a:rPr sz="1350" spc="-290" dirty="0">
                <a:latin typeface="Calibri"/>
                <a:cs typeface="Calibri"/>
              </a:rPr>
              <a:t> </a:t>
            </a:r>
            <a:r>
              <a:rPr sz="1350" spc="135" dirty="0">
                <a:latin typeface="Calibri"/>
                <a:cs typeface="Calibri"/>
              </a:rPr>
              <a:t>με</a:t>
            </a:r>
            <a:r>
              <a:rPr sz="1350" spc="50" dirty="0">
                <a:latin typeface="Calibri"/>
                <a:cs typeface="Calibri"/>
              </a:rPr>
              <a:t> </a:t>
            </a:r>
            <a:r>
              <a:rPr sz="1350" spc="140" dirty="0">
                <a:latin typeface="Calibri"/>
                <a:cs typeface="Calibri"/>
              </a:rPr>
              <a:t>DNSSEC</a:t>
            </a:r>
            <a:endParaRPr sz="1350" dirty="0">
              <a:latin typeface="Calibri"/>
              <a:cs typeface="Calibri"/>
            </a:endParaRPr>
          </a:p>
          <a:p>
            <a:pPr marL="286385" indent="-273685">
              <a:lnSpc>
                <a:spcPct val="100000"/>
              </a:lnSpc>
              <a:spcBef>
                <a:spcPts val="980"/>
              </a:spcBef>
              <a:buClr>
                <a:srgbClr val="FFBA00"/>
              </a:buClr>
              <a:buSzPct val="125925"/>
              <a:buFont typeface="Courier New"/>
              <a:buChar char="o"/>
              <a:tabLst>
                <a:tab pos="286385" algn="l"/>
              </a:tabLst>
            </a:pPr>
            <a:r>
              <a:rPr sz="1350" spc="85" dirty="0">
                <a:latin typeface="Calibri"/>
                <a:cs typeface="Calibri"/>
              </a:rPr>
              <a:t>Ανοίγει</a:t>
            </a:r>
            <a:r>
              <a:rPr sz="1350" spc="40" dirty="0">
                <a:latin typeface="Calibri"/>
                <a:cs typeface="Calibri"/>
              </a:rPr>
              <a:t> </a:t>
            </a:r>
            <a:r>
              <a:rPr sz="1350" spc="100" dirty="0">
                <a:latin typeface="Calibri"/>
                <a:cs typeface="Calibri"/>
              </a:rPr>
              <a:t>πόρτα</a:t>
            </a:r>
            <a:r>
              <a:rPr sz="1350" spc="40" dirty="0">
                <a:latin typeface="Calibri"/>
                <a:cs typeface="Calibri"/>
              </a:rPr>
              <a:t> </a:t>
            </a:r>
            <a:r>
              <a:rPr sz="1350" spc="85" dirty="0">
                <a:latin typeface="Calibri"/>
                <a:cs typeface="Calibri"/>
              </a:rPr>
              <a:t>για</a:t>
            </a:r>
            <a:r>
              <a:rPr sz="1350" spc="40" dirty="0">
                <a:latin typeface="Calibri"/>
                <a:cs typeface="Calibri"/>
              </a:rPr>
              <a:t> </a:t>
            </a:r>
            <a:r>
              <a:rPr sz="1350" spc="90" dirty="0">
                <a:latin typeface="Calibri"/>
                <a:cs typeface="Calibri"/>
              </a:rPr>
              <a:t>επίθεση</a:t>
            </a:r>
            <a:r>
              <a:rPr sz="1350" spc="35" dirty="0">
                <a:latin typeface="Calibri"/>
                <a:cs typeface="Calibri"/>
              </a:rPr>
              <a:t> </a:t>
            </a:r>
            <a:r>
              <a:rPr sz="1350" spc="105" dirty="0">
                <a:latin typeface="Calibri"/>
                <a:cs typeface="Calibri"/>
              </a:rPr>
              <a:t>DoS</a:t>
            </a:r>
            <a:r>
              <a:rPr sz="1350" spc="40" dirty="0">
                <a:latin typeface="Calibri"/>
                <a:cs typeface="Calibri"/>
              </a:rPr>
              <a:t> </a:t>
            </a:r>
            <a:r>
              <a:rPr sz="1350" spc="105" dirty="0">
                <a:latin typeface="Calibri"/>
                <a:cs typeface="Calibri"/>
              </a:rPr>
              <a:t>λόγω</a:t>
            </a:r>
            <a:r>
              <a:rPr sz="1350" spc="40" dirty="0">
                <a:latin typeface="Calibri"/>
                <a:cs typeface="Calibri"/>
              </a:rPr>
              <a:t> </a:t>
            </a:r>
            <a:r>
              <a:rPr sz="1350" spc="100" dirty="0">
                <a:latin typeface="Calibri"/>
                <a:cs typeface="Calibri"/>
              </a:rPr>
              <a:t>μεγάλου</a:t>
            </a:r>
            <a:r>
              <a:rPr sz="1350" spc="50" dirty="0">
                <a:latin typeface="Calibri"/>
                <a:cs typeface="Calibri"/>
              </a:rPr>
              <a:t> </a:t>
            </a:r>
            <a:r>
              <a:rPr sz="1350" spc="75" dirty="0">
                <a:latin typeface="Calibri"/>
                <a:cs typeface="Calibri"/>
              </a:rPr>
              <a:t>μεγέθους</a:t>
            </a:r>
            <a:r>
              <a:rPr sz="1350" spc="20" dirty="0">
                <a:latin typeface="Calibri"/>
                <a:cs typeface="Calibri"/>
              </a:rPr>
              <a:t> </a:t>
            </a:r>
            <a:r>
              <a:rPr sz="1350" spc="95" dirty="0">
                <a:latin typeface="Calibri"/>
                <a:cs typeface="Calibri"/>
              </a:rPr>
              <a:t>απόκρισης</a:t>
            </a:r>
            <a:endParaRPr sz="1350" dirty="0">
              <a:latin typeface="Calibri"/>
              <a:cs typeface="Calibri"/>
            </a:endParaRPr>
          </a:p>
        </p:txBody>
      </p:sp>
      <p:sp>
        <p:nvSpPr>
          <p:cNvPr id="6" name="object 6"/>
          <p:cNvSpPr txBox="1"/>
          <p:nvPr/>
        </p:nvSpPr>
        <p:spPr>
          <a:xfrm>
            <a:off x="5908675" y="4246791"/>
            <a:ext cx="1169670" cy="231140"/>
          </a:xfrm>
          <a:prstGeom prst="rect">
            <a:avLst/>
          </a:prstGeom>
        </p:spPr>
        <p:txBody>
          <a:bodyPr vert="horz" wrap="square" lIns="0" tIns="12700" rIns="0" bIns="0" rtlCol="0">
            <a:spAutoFit/>
          </a:bodyPr>
          <a:lstStyle/>
          <a:p>
            <a:pPr marL="12700">
              <a:lnSpc>
                <a:spcPct val="100000"/>
              </a:lnSpc>
              <a:spcBef>
                <a:spcPts val="100"/>
              </a:spcBef>
            </a:pPr>
            <a:r>
              <a:rPr sz="1350" spc="105" dirty="0">
                <a:latin typeface="Calibri"/>
                <a:cs typeface="Calibri"/>
              </a:rPr>
              <a:t>είναι</a:t>
            </a:r>
            <a:r>
              <a:rPr sz="1350" spc="-5" dirty="0">
                <a:latin typeface="Calibri"/>
                <a:cs typeface="Calibri"/>
              </a:rPr>
              <a:t> </a:t>
            </a:r>
            <a:r>
              <a:rPr sz="1350" spc="145" dirty="0">
                <a:latin typeface="Calibri"/>
                <a:cs typeface="Calibri"/>
              </a:rPr>
              <a:t>ασφαλή</a:t>
            </a:r>
            <a:endParaRPr sz="1350" dirty="0">
              <a:latin typeface="Calibri"/>
              <a:cs typeface="Calibri"/>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1661160" y="1208722"/>
            <a:ext cx="2885440" cy="513080"/>
          </a:xfrm>
          <a:prstGeom prst="rect">
            <a:avLst/>
          </a:prstGeom>
        </p:spPr>
        <p:txBody>
          <a:bodyPr vert="horz" wrap="square" lIns="0" tIns="12700" rIns="0" bIns="0" rtlCol="0">
            <a:spAutoFit/>
          </a:bodyPr>
          <a:lstStyle/>
          <a:p>
            <a:pPr marL="12700">
              <a:lnSpc>
                <a:spcPct val="100000"/>
              </a:lnSpc>
              <a:spcBef>
                <a:spcPts val="100"/>
              </a:spcBef>
            </a:pPr>
            <a:r>
              <a:rPr sz="3200" spc="85" dirty="0"/>
              <a:t>Άμυνα</a:t>
            </a:r>
            <a:r>
              <a:rPr sz="3200" dirty="0"/>
              <a:t> </a:t>
            </a:r>
            <a:r>
              <a:rPr sz="3200" spc="80" dirty="0"/>
              <a:t>(Χρήση</a:t>
            </a:r>
            <a:r>
              <a:rPr sz="3200" spc="-5" dirty="0"/>
              <a:t> </a:t>
            </a:r>
            <a:r>
              <a:rPr sz="3200" spc="55" dirty="0"/>
              <a:t>)</a:t>
            </a:r>
            <a:endParaRPr sz="3200"/>
          </a:p>
        </p:txBody>
      </p:sp>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37</a:t>
            </a:r>
            <a:endParaRPr sz="1100">
              <a:latin typeface="Arial"/>
              <a:cs typeface="Arial"/>
            </a:endParaRPr>
          </a:p>
        </p:txBody>
      </p:sp>
      <p:sp>
        <p:nvSpPr>
          <p:cNvPr id="4" name="object 4"/>
          <p:cNvSpPr txBox="1"/>
          <p:nvPr/>
        </p:nvSpPr>
        <p:spPr>
          <a:xfrm>
            <a:off x="783590" y="1970087"/>
            <a:ext cx="11100435" cy="2819618"/>
          </a:xfrm>
          <a:prstGeom prst="rect">
            <a:avLst/>
          </a:prstGeom>
        </p:spPr>
        <p:txBody>
          <a:bodyPr vert="horz" wrap="square" lIns="0" tIns="0" rIns="0" bIns="0" rtlCol="0">
            <a:spAutoFit/>
          </a:bodyPr>
          <a:lstStyle/>
          <a:p>
            <a:pPr marL="286385" indent="-273685">
              <a:lnSpc>
                <a:spcPts val="1835"/>
              </a:lnSpc>
              <a:buClr>
                <a:srgbClr val="FFBA00"/>
              </a:buClr>
              <a:buSzPct val="128571"/>
              <a:buFont typeface="Courier New"/>
              <a:buChar char="o"/>
              <a:tabLst>
                <a:tab pos="286385" algn="l"/>
              </a:tabLst>
            </a:pPr>
            <a:r>
              <a:rPr sz="1400" spc="95" dirty="0">
                <a:latin typeface="Calibri"/>
                <a:cs typeface="Calibri"/>
              </a:rPr>
              <a:t>Εκτέλεση</a:t>
            </a:r>
            <a:r>
              <a:rPr sz="1400" spc="50" dirty="0">
                <a:latin typeface="Calibri"/>
                <a:cs typeface="Calibri"/>
              </a:rPr>
              <a:t> </a:t>
            </a:r>
            <a:r>
              <a:rPr sz="1400" spc="100" dirty="0">
                <a:latin typeface="Calibri"/>
                <a:cs typeface="Calibri"/>
              </a:rPr>
              <a:t>του</a:t>
            </a:r>
            <a:r>
              <a:rPr sz="1400" spc="50" dirty="0">
                <a:latin typeface="Calibri"/>
                <a:cs typeface="Calibri"/>
              </a:rPr>
              <a:t> </a:t>
            </a:r>
            <a:r>
              <a:rPr sz="1400" spc="105" dirty="0">
                <a:latin typeface="Calibri"/>
                <a:cs typeface="Calibri"/>
              </a:rPr>
              <a:t>πρωτοκόλλου</a:t>
            </a:r>
            <a:r>
              <a:rPr sz="1400" spc="50" dirty="0">
                <a:latin typeface="Calibri"/>
                <a:cs typeface="Calibri"/>
              </a:rPr>
              <a:t> </a:t>
            </a:r>
            <a:r>
              <a:rPr sz="1400" spc="120" dirty="0">
                <a:latin typeface="Calibri"/>
                <a:cs typeface="Calibri"/>
              </a:rPr>
              <a:t>DNS</a:t>
            </a:r>
            <a:r>
              <a:rPr sz="1400" spc="50" dirty="0">
                <a:latin typeface="Calibri"/>
                <a:cs typeface="Calibri"/>
              </a:rPr>
              <a:t> </a:t>
            </a:r>
            <a:r>
              <a:rPr sz="1400" spc="95" dirty="0">
                <a:latin typeface="Calibri"/>
                <a:cs typeface="Calibri"/>
              </a:rPr>
              <a:t>στην</a:t>
            </a:r>
            <a:r>
              <a:rPr sz="1400" spc="50" dirty="0">
                <a:latin typeface="Calibri"/>
                <a:cs typeface="Calibri"/>
              </a:rPr>
              <a:t> </a:t>
            </a:r>
            <a:r>
              <a:rPr sz="1400" spc="110" dirty="0">
                <a:latin typeface="Calibri"/>
                <a:cs typeface="Calibri"/>
              </a:rPr>
              <a:t>κορυφή</a:t>
            </a:r>
            <a:r>
              <a:rPr sz="1400" spc="50" dirty="0">
                <a:latin typeface="Calibri"/>
                <a:cs typeface="Calibri"/>
              </a:rPr>
              <a:t> </a:t>
            </a:r>
            <a:r>
              <a:rPr sz="1400" spc="100" dirty="0">
                <a:latin typeface="Calibri"/>
                <a:cs typeface="Calibri"/>
              </a:rPr>
              <a:t>του</a:t>
            </a:r>
            <a:r>
              <a:rPr sz="1400" spc="50" dirty="0">
                <a:latin typeface="Calibri"/>
                <a:cs typeface="Calibri"/>
              </a:rPr>
              <a:t> </a:t>
            </a:r>
            <a:r>
              <a:rPr sz="1400" spc="105" dirty="0">
                <a:latin typeface="Calibri"/>
                <a:cs typeface="Calibri"/>
              </a:rPr>
              <a:t>TCP</a:t>
            </a:r>
            <a:r>
              <a:rPr sz="1400" spc="55" dirty="0">
                <a:latin typeface="Calibri"/>
                <a:cs typeface="Calibri"/>
              </a:rPr>
              <a:t> </a:t>
            </a:r>
            <a:r>
              <a:rPr sz="1400" spc="85" dirty="0">
                <a:latin typeface="Calibri"/>
                <a:cs typeface="Calibri"/>
              </a:rPr>
              <a:t>αντί</a:t>
            </a:r>
            <a:r>
              <a:rPr sz="1400" spc="50" dirty="0">
                <a:latin typeface="Calibri"/>
                <a:cs typeface="Calibri"/>
              </a:rPr>
              <a:t> </a:t>
            </a:r>
            <a:r>
              <a:rPr sz="1400" spc="100" dirty="0">
                <a:latin typeface="Calibri"/>
                <a:cs typeface="Calibri"/>
              </a:rPr>
              <a:t>του</a:t>
            </a:r>
            <a:r>
              <a:rPr sz="1400" spc="55" dirty="0">
                <a:latin typeface="Calibri"/>
                <a:cs typeface="Calibri"/>
              </a:rPr>
              <a:t> </a:t>
            </a:r>
            <a:r>
              <a:rPr sz="1400" spc="105" dirty="0">
                <a:latin typeface="Calibri"/>
                <a:cs typeface="Calibri"/>
              </a:rPr>
              <a:t>UDP</a:t>
            </a:r>
            <a:r>
              <a:rPr sz="1400" spc="-5" dirty="0">
                <a:latin typeface="Calibri"/>
                <a:cs typeface="Calibri"/>
              </a:rPr>
              <a:t> </a:t>
            </a:r>
            <a:r>
              <a:rPr sz="1400" spc="65" dirty="0">
                <a:latin typeface="Calibri"/>
                <a:cs typeface="Calibri"/>
              </a:rPr>
              <a:t>(User</a:t>
            </a:r>
            <a:r>
              <a:rPr sz="1400" spc="-5" dirty="0">
                <a:latin typeface="Calibri"/>
                <a:cs typeface="Calibri"/>
              </a:rPr>
              <a:t> </a:t>
            </a:r>
            <a:r>
              <a:rPr sz="1400" spc="80" dirty="0">
                <a:latin typeface="Calibri"/>
                <a:cs typeface="Calibri"/>
              </a:rPr>
              <a:t>Datagram</a:t>
            </a:r>
            <a:r>
              <a:rPr sz="1400" spc="-5" dirty="0">
                <a:latin typeface="Calibri"/>
                <a:cs typeface="Calibri"/>
              </a:rPr>
              <a:t> </a:t>
            </a:r>
            <a:r>
              <a:rPr sz="1400" spc="65" dirty="0">
                <a:latin typeface="Calibri"/>
                <a:cs typeface="Calibri"/>
              </a:rPr>
              <a:t>Protocol</a:t>
            </a:r>
            <a:r>
              <a:rPr sz="1400" spc="-5" dirty="0">
                <a:latin typeface="Calibri"/>
                <a:cs typeface="Calibri"/>
              </a:rPr>
              <a:t> </a:t>
            </a:r>
            <a:r>
              <a:rPr sz="1400" spc="65" dirty="0">
                <a:latin typeface="Calibri"/>
                <a:cs typeface="Calibri"/>
              </a:rPr>
              <a:t>-</a:t>
            </a:r>
            <a:r>
              <a:rPr sz="1400" spc="-5" dirty="0">
                <a:latin typeface="Calibri"/>
                <a:cs typeface="Calibri"/>
              </a:rPr>
              <a:t> </a:t>
            </a:r>
            <a:r>
              <a:rPr sz="1400" spc="80" dirty="0">
                <a:latin typeface="Calibri"/>
                <a:cs typeface="Calibri"/>
              </a:rPr>
              <a:t>πρωτόκολλο</a:t>
            </a:r>
            <a:r>
              <a:rPr sz="1400" dirty="0">
                <a:latin typeface="Calibri"/>
                <a:cs typeface="Calibri"/>
              </a:rPr>
              <a:t> </a:t>
            </a:r>
            <a:r>
              <a:rPr sz="1400" spc="80" dirty="0">
                <a:latin typeface="Calibri"/>
                <a:cs typeface="Calibri"/>
              </a:rPr>
              <a:t>μεταφοράς</a:t>
            </a:r>
            <a:r>
              <a:rPr sz="1400" dirty="0">
                <a:latin typeface="Calibri"/>
                <a:cs typeface="Calibri"/>
              </a:rPr>
              <a:t> </a:t>
            </a:r>
            <a:r>
              <a:rPr sz="1400" spc="80" dirty="0">
                <a:latin typeface="Calibri"/>
                <a:cs typeface="Calibri"/>
              </a:rPr>
              <a:t>δεδομένων</a:t>
            </a:r>
            <a:endParaRPr sz="1400" dirty="0">
              <a:latin typeface="Calibri"/>
              <a:cs typeface="Calibri"/>
            </a:endParaRPr>
          </a:p>
          <a:p>
            <a:pPr marL="285750">
              <a:lnSpc>
                <a:spcPts val="1655"/>
              </a:lnSpc>
            </a:pPr>
            <a:r>
              <a:rPr sz="1400" spc="70" dirty="0">
                <a:latin typeface="Calibri"/>
                <a:cs typeface="Calibri"/>
              </a:rPr>
              <a:t>χωρίς</a:t>
            </a:r>
            <a:r>
              <a:rPr sz="1400" spc="-20" dirty="0">
                <a:latin typeface="Calibri"/>
                <a:cs typeface="Calibri"/>
              </a:rPr>
              <a:t> </a:t>
            </a:r>
            <a:r>
              <a:rPr sz="1400" spc="70" dirty="0">
                <a:latin typeface="Calibri"/>
                <a:cs typeface="Calibri"/>
              </a:rPr>
              <a:t>επιβεβαίωση)</a:t>
            </a:r>
            <a:endParaRPr sz="1400" dirty="0">
              <a:latin typeface="Calibri"/>
              <a:cs typeface="Calibri"/>
            </a:endParaRPr>
          </a:p>
          <a:p>
            <a:pPr marL="286385" indent="-273685">
              <a:lnSpc>
                <a:spcPct val="100000"/>
              </a:lnSpc>
              <a:spcBef>
                <a:spcPts val="1100"/>
              </a:spcBef>
              <a:buClr>
                <a:srgbClr val="FFBA00"/>
              </a:buClr>
              <a:buSzPct val="128571"/>
              <a:buFont typeface="Courier New"/>
              <a:buChar char="o"/>
              <a:tabLst>
                <a:tab pos="286385" algn="l"/>
              </a:tabLst>
            </a:pPr>
            <a:r>
              <a:rPr sz="1400" spc="45" dirty="0">
                <a:latin typeface="Calibri"/>
                <a:cs typeface="Calibri"/>
              </a:rPr>
              <a:t>Περιορισμοί:</a:t>
            </a:r>
            <a:endParaRPr sz="1400" dirty="0">
              <a:latin typeface="Calibri"/>
              <a:cs typeface="Calibri"/>
            </a:endParaRPr>
          </a:p>
          <a:p>
            <a:pPr marL="286385" indent="-273685">
              <a:lnSpc>
                <a:spcPct val="100000"/>
              </a:lnSpc>
              <a:spcBef>
                <a:spcPts val="1019"/>
              </a:spcBef>
              <a:buClr>
                <a:srgbClr val="FFBA00"/>
              </a:buClr>
              <a:buSzPct val="128571"/>
              <a:buFont typeface="Courier New"/>
              <a:buChar char="o"/>
              <a:tabLst>
                <a:tab pos="286385" algn="l"/>
              </a:tabLst>
            </a:pPr>
            <a:r>
              <a:rPr sz="1400" spc="150" dirty="0">
                <a:latin typeface="Calibri"/>
                <a:cs typeface="Calibri"/>
              </a:rPr>
              <a:t>Υψηλό</a:t>
            </a:r>
            <a:r>
              <a:rPr sz="1400" spc="45" dirty="0">
                <a:latin typeface="Calibri"/>
                <a:cs typeface="Calibri"/>
              </a:rPr>
              <a:t> </a:t>
            </a:r>
            <a:r>
              <a:rPr sz="1400" spc="135" dirty="0">
                <a:latin typeface="Calibri"/>
                <a:cs typeface="Calibri"/>
              </a:rPr>
              <a:t>λανθάνοντα</a:t>
            </a:r>
            <a:r>
              <a:rPr sz="1400" spc="50" dirty="0">
                <a:latin typeface="Calibri"/>
                <a:cs typeface="Calibri"/>
              </a:rPr>
              <a:t> </a:t>
            </a:r>
            <a:r>
              <a:rPr sz="1400" spc="135" dirty="0">
                <a:latin typeface="Calibri"/>
                <a:cs typeface="Calibri"/>
              </a:rPr>
              <a:t>χρόνο</a:t>
            </a:r>
            <a:r>
              <a:rPr sz="1400" spc="45" dirty="0">
                <a:latin typeface="Calibri"/>
                <a:cs typeface="Calibri"/>
              </a:rPr>
              <a:t> </a:t>
            </a:r>
            <a:r>
              <a:rPr lang="en-US" sz="1400" spc="45" dirty="0">
                <a:latin typeface="Calibri"/>
                <a:cs typeface="Calibri"/>
              </a:rPr>
              <a:t>(</a:t>
            </a:r>
            <a:r>
              <a:rPr sz="1400" spc="135" dirty="0">
                <a:latin typeface="Calibri"/>
                <a:cs typeface="Calibri"/>
              </a:rPr>
              <a:t>σχεδόν</a:t>
            </a:r>
            <a:r>
              <a:rPr sz="1400" spc="50" dirty="0">
                <a:latin typeface="Calibri"/>
                <a:cs typeface="Calibri"/>
              </a:rPr>
              <a:t> </a:t>
            </a:r>
            <a:r>
              <a:rPr sz="1400" spc="120" dirty="0">
                <a:latin typeface="Calibri"/>
                <a:cs typeface="Calibri"/>
              </a:rPr>
              <a:t>2X)</a:t>
            </a:r>
            <a:endParaRPr sz="1400" dirty="0">
              <a:latin typeface="Calibri"/>
              <a:cs typeface="Calibri"/>
            </a:endParaRPr>
          </a:p>
          <a:p>
            <a:pPr marL="286385" indent="-273685">
              <a:lnSpc>
                <a:spcPct val="100000"/>
              </a:lnSpc>
              <a:spcBef>
                <a:spcPts val="1020"/>
              </a:spcBef>
              <a:buClr>
                <a:srgbClr val="FFBA00"/>
              </a:buClr>
              <a:buSzPct val="128571"/>
              <a:buFont typeface="Courier New"/>
              <a:buChar char="o"/>
              <a:tabLst>
                <a:tab pos="286385" algn="l"/>
              </a:tabLst>
            </a:pPr>
            <a:r>
              <a:rPr sz="1400" spc="105" dirty="0">
                <a:latin typeface="Calibri"/>
                <a:cs typeface="Calibri"/>
              </a:rPr>
              <a:t>Ρυθμός</a:t>
            </a:r>
            <a:r>
              <a:rPr sz="1400" spc="30" dirty="0">
                <a:latin typeface="Calibri"/>
                <a:cs typeface="Calibri"/>
              </a:rPr>
              <a:t> </a:t>
            </a:r>
            <a:r>
              <a:rPr sz="1400" spc="100" dirty="0">
                <a:latin typeface="Calibri"/>
                <a:cs typeface="Calibri"/>
              </a:rPr>
              <a:t>μετάδοσης</a:t>
            </a:r>
            <a:r>
              <a:rPr sz="1400" spc="35" dirty="0">
                <a:latin typeface="Calibri"/>
                <a:cs typeface="Calibri"/>
              </a:rPr>
              <a:t> </a:t>
            </a:r>
            <a:r>
              <a:rPr sz="1400" spc="100" dirty="0">
                <a:latin typeface="Calibri"/>
                <a:cs typeface="Calibri"/>
              </a:rPr>
              <a:t>του</a:t>
            </a:r>
            <a:r>
              <a:rPr sz="1400" spc="35" dirty="0">
                <a:latin typeface="Calibri"/>
                <a:cs typeface="Calibri"/>
              </a:rPr>
              <a:t> </a:t>
            </a:r>
            <a:r>
              <a:rPr sz="1400" spc="95" dirty="0">
                <a:latin typeface="Calibri"/>
                <a:cs typeface="Calibri"/>
              </a:rPr>
              <a:t>επ</a:t>
            </a:r>
            <a:r>
              <a:rPr sz="1400" spc="95" dirty="0" err="1">
                <a:latin typeface="Calibri"/>
                <a:cs typeface="Calibri"/>
              </a:rPr>
              <a:t>ιλύτη</a:t>
            </a:r>
            <a:r>
              <a:rPr sz="1400" spc="35" dirty="0">
                <a:latin typeface="Calibri"/>
                <a:cs typeface="Calibri"/>
              </a:rPr>
              <a:t> </a:t>
            </a:r>
            <a:r>
              <a:rPr lang="en-US" sz="1400" spc="35" dirty="0">
                <a:latin typeface="Calibri"/>
                <a:cs typeface="Calibri"/>
              </a:rPr>
              <a:t>(</a:t>
            </a:r>
            <a:r>
              <a:rPr sz="1400" spc="85" dirty="0">
                <a:latin typeface="Calibri"/>
                <a:cs typeface="Calibri"/>
              </a:rPr>
              <a:t>1/10)</a:t>
            </a:r>
            <a:endParaRPr sz="1400" dirty="0">
              <a:latin typeface="Calibri"/>
              <a:cs typeface="Calibri"/>
            </a:endParaRPr>
          </a:p>
          <a:p>
            <a:pPr marL="285750" marR="501650" indent="-273685">
              <a:lnSpc>
                <a:spcPct val="97200"/>
              </a:lnSpc>
              <a:spcBef>
                <a:spcPts val="1080"/>
              </a:spcBef>
              <a:buClr>
                <a:srgbClr val="FFBA00"/>
              </a:buClr>
              <a:buSzPct val="128571"/>
              <a:buFont typeface="Courier New"/>
              <a:buChar char="o"/>
              <a:tabLst>
                <a:tab pos="286385" algn="l"/>
              </a:tabLst>
            </a:pPr>
            <a:r>
              <a:rPr sz="1400" spc="65" dirty="0">
                <a:latin typeface="Calibri"/>
                <a:cs typeface="Calibri"/>
              </a:rPr>
              <a:t>Δεν</a:t>
            </a:r>
            <a:r>
              <a:rPr sz="1400" spc="35" dirty="0">
                <a:latin typeface="Calibri"/>
                <a:cs typeface="Calibri"/>
              </a:rPr>
              <a:t> </a:t>
            </a:r>
            <a:r>
              <a:rPr sz="1400" spc="65" dirty="0">
                <a:latin typeface="Calibri"/>
                <a:cs typeface="Calibri"/>
              </a:rPr>
              <a:t>υποστηρίζουν</a:t>
            </a:r>
            <a:r>
              <a:rPr sz="1400" spc="35" dirty="0">
                <a:latin typeface="Calibri"/>
                <a:cs typeface="Calibri"/>
              </a:rPr>
              <a:t> </a:t>
            </a:r>
            <a:r>
              <a:rPr sz="1400" spc="60" dirty="0">
                <a:latin typeface="Calibri"/>
                <a:cs typeface="Calibri"/>
              </a:rPr>
              <a:t>όλοι</a:t>
            </a:r>
            <a:r>
              <a:rPr sz="1400" spc="40" dirty="0">
                <a:latin typeface="Calibri"/>
                <a:cs typeface="Calibri"/>
              </a:rPr>
              <a:t> </a:t>
            </a:r>
            <a:r>
              <a:rPr sz="1400" spc="50" dirty="0">
                <a:latin typeface="Calibri"/>
                <a:cs typeface="Calibri"/>
              </a:rPr>
              <a:t>οι</a:t>
            </a:r>
            <a:r>
              <a:rPr sz="1400" spc="35" dirty="0">
                <a:latin typeface="Calibri"/>
                <a:cs typeface="Calibri"/>
              </a:rPr>
              <a:t> </a:t>
            </a:r>
            <a:r>
              <a:rPr sz="1400" spc="60" dirty="0">
                <a:latin typeface="Calibri"/>
                <a:cs typeface="Calibri"/>
              </a:rPr>
              <a:t>επιλύτες</a:t>
            </a:r>
            <a:r>
              <a:rPr sz="1400" spc="40" dirty="0">
                <a:latin typeface="Calibri"/>
                <a:cs typeface="Calibri"/>
              </a:rPr>
              <a:t> </a:t>
            </a:r>
            <a:r>
              <a:rPr sz="1400" spc="50" dirty="0">
                <a:latin typeface="Calibri"/>
                <a:cs typeface="Calibri"/>
              </a:rPr>
              <a:t>TCP</a:t>
            </a:r>
            <a:r>
              <a:rPr sz="1400" spc="-15" dirty="0">
                <a:latin typeface="Calibri"/>
                <a:cs typeface="Calibri"/>
              </a:rPr>
              <a:t> </a:t>
            </a:r>
            <a:r>
              <a:rPr sz="1400" spc="35" dirty="0">
                <a:latin typeface="Calibri"/>
                <a:cs typeface="Calibri"/>
              </a:rPr>
              <a:t>(Transmission</a:t>
            </a:r>
            <a:r>
              <a:rPr sz="1400" spc="-15" dirty="0">
                <a:latin typeface="Calibri"/>
                <a:cs typeface="Calibri"/>
              </a:rPr>
              <a:t> </a:t>
            </a:r>
            <a:r>
              <a:rPr sz="1400" spc="35" dirty="0">
                <a:latin typeface="Calibri"/>
                <a:cs typeface="Calibri"/>
              </a:rPr>
              <a:t>Control</a:t>
            </a:r>
            <a:r>
              <a:rPr sz="1400" spc="-10" dirty="0">
                <a:latin typeface="Calibri"/>
                <a:cs typeface="Calibri"/>
              </a:rPr>
              <a:t> </a:t>
            </a:r>
            <a:r>
              <a:rPr sz="1400" spc="35" dirty="0">
                <a:latin typeface="Calibri"/>
                <a:cs typeface="Calibri"/>
              </a:rPr>
              <a:t>Protocol</a:t>
            </a:r>
            <a:r>
              <a:rPr sz="1400" spc="-15" dirty="0">
                <a:latin typeface="Calibri"/>
                <a:cs typeface="Calibri"/>
              </a:rPr>
              <a:t> </a:t>
            </a:r>
            <a:r>
              <a:rPr sz="1400" spc="40" dirty="0">
                <a:latin typeface="Calibri"/>
                <a:cs typeface="Calibri"/>
              </a:rPr>
              <a:t>-</a:t>
            </a:r>
            <a:r>
              <a:rPr sz="1400" spc="-15" dirty="0">
                <a:latin typeface="Calibri"/>
                <a:cs typeface="Calibri"/>
              </a:rPr>
              <a:t> </a:t>
            </a:r>
            <a:r>
              <a:rPr sz="1400" spc="45" dirty="0">
                <a:latin typeface="Calibri"/>
                <a:cs typeface="Calibri"/>
              </a:rPr>
              <a:t>πρωτόκολλο</a:t>
            </a:r>
            <a:r>
              <a:rPr sz="1400" spc="-15" dirty="0">
                <a:latin typeface="Calibri"/>
                <a:cs typeface="Calibri"/>
              </a:rPr>
              <a:t> </a:t>
            </a:r>
            <a:r>
              <a:rPr sz="1400" spc="35" dirty="0">
                <a:latin typeface="Calibri"/>
                <a:cs typeface="Calibri"/>
              </a:rPr>
              <a:t>επικοινωνίας</a:t>
            </a:r>
            <a:r>
              <a:rPr sz="1400" spc="-10" dirty="0">
                <a:latin typeface="Calibri"/>
                <a:cs typeface="Calibri"/>
              </a:rPr>
              <a:t> </a:t>
            </a:r>
            <a:r>
              <a:rPr sz="1400" spc="40" dirty="0">
                <a:latin typeface="Calibri"/>
                <a:cs typeface="Calibri"/>
              </a:rPr>
              <a:t>δικτύου</a:t>
            </a:r>
            <a:r>
              <a:rPr sz="1400" spc="-20" dirty="0">
                <a:latin typeface="Calibri"/>
                <a:cs typeface="Calibri"/>
              </a:rPr>
              <a:t> </a:t>
            </a:r>
            <a:r>
              <a:rPr sz="1400" spc="55" dirty="0">
                <a:latin typeface="Calibri"/>
                <a:cs typeface="Calibri"/>
              </a:rPr>
              <a:t>που</a:t>
            </a:r>
            <a:r>
              <a:rPr sz="1400" spc="-20" dirty="0">
                <a:latin typeface="Calibri"/>
                <a:cs typeface="Calibri"/>
              </a:rPr>
              <a:t> </a:t>
            </a:r>
            <a:r>
              <a:rPr sz="1400" spc="35" dirty="0">
                <a:latin typeface="Calibri"/>
                <a:cs typeface="Calibri"/>
              </a:rPr>
              <a:t>χρησιμοποιείται</a:t>
            </a:r>
            <a:r>
              <a:rPr sz="1400" spc="-10" dirty="0">
                <a:latin typeface="Calibri"/>
                <a:cs typeface="Calibri"/>
              </a:rPr>
              <a:t> </a:t>
            </a:r>
            <a:r>
              <a:rPr sz="1400" spc="50" dirty="0">
                <a:latin typeface="Calibri"/>
                <a:cs typeface="Calibri"/>
              </a:rPr>
              <a:t>στο </a:t>
            </a:r>
            <a:r>
              <a:rPr sz="1400" spc="-300" dirty="0">
                <a:latin typeface="Calibri"/>
                <a:cs typeface="Calibri"/>
              </a:rPr>
              <a:t> </a:t>
            </a:r>
            <a:r>
              <a:rPr sz="1400" spc="35" dirty="0">
                <a:latin typeface="Calibri"/>
                <a:cs typeface="Calibri"/>
              </a:rPr>
              <a:t>διαδίκτυο)</a:t>
            </a:r>
            <a:endParaRPr sz="1400" dirty="0">
              <a:latin typeface="Calibri"/>
              <a:cs typeface="Calibri"/>
            </a:endParaRPr>
          </a:p>
          <a:p>
            <a:pPr marL="286385" marR="2888615" indent="-274320">
              <a:lnSpc>
                <a:spcPct val="95300"/>
              </a:lnSpc>
              <a:spcBef>
                <a:spcPts val="1205"/>
              </a:spcBef>
              <a:buClr>
                <a:srgbClr val="FFBA00"/>
              </a:buClr>
              <a:buSzPct val="128571"/>
              <a:buFont typeface="Courier New"/>
              <a:buChar char="o"/>
              <a:tabLst>
                <a:tab pos="287020" algn="l"/>
              </a:tabLst>
            </a:pPr>
            <a:r>
              <a:rPr sz="1400" spc="95" dirty="0">
                <a:latin typeface="Calibri"/>
                <a:cs typeface="Calibri"/>
              </a:rPr>
              <a:t>Στο </a:t>
            </a:r>
            <a:r>
              <a:rPr sz="1400" spc="100" dirty="0">
                <a:latin typeface="Calibri"/>
                <a:cs typeface="Calibri"/>
              </a:rPr>
              <a:t>πείραμά </a:t>
            </a:r>
            <a:r>
              <a:rPr sz="1400" spc="105" dirty="0">
                <a:latin typeface="Calibri"/>
                <a:cs typeface="Calibri"/>
              </a:rPr>
              <a:t>μας με </a:t>
            </a:r>
            <a:r>
              <a:rPr sz="1400" spc="95" dirty="0">
                <a:latin typeface="Calibri"/>
                <a:cs typeface="Calibri"/>
              </a:rPr>
              <a:t>τους </a:t>
            </a:r>
            <a:r>
              <a:rPr sz="1400" spc="105" dirty="0">
                <a:latin typeface="Calibri"/>
                <a:cs typeface="Calibri"/>
              </a:rPr>
              <a:t>15Κ </a:t>
            </a:r>
            <a:r>
              <a:rPr sz="1400" spc="100" dirty="0">
                <a:latin typeface="Calibri"/>
                <a:cs typeface="Calibri"/>
              </a:rPr>
              <a:t>κορυφαίους </a:t>
            </a:r>
            <a:r>
              <a:rPr sz="1400" spc="85" dirty="0">
                <a:latin typeface="Calibri"/>
                <a:cs typeface="Calibri"/>
              </a:rPr>
              <a:t>τομείς </a:t>
            </a:r>
            <a:r>
              <a:rPr sz="1400" spc="90" dirty="0">
                <a:latin typeface="Calibri"/>
                <a:cs typeface="Calibri"/>
              </a:rPr>
              <a:t>της </a:t>
            </a:r>
            <a:r>
              <a:rPr sz="1400" spc="80" dirty="0">
                <a:latin typeface="Calibri"/>
                <a:cs typeface="Calibri"/>
              </a:rPr>
              <a:t>Alexa, </a:t>
            </a:r>
            <a:r>
              <a:rPr sz="1400" spc="90" dirty="0">
                <a:latin typeface="Calibri"/>
                <a:cs typeface="Calibri"/>
              </a:rPr>
              <a:t>το </a:t>
            </a:r>
            <a:r>
              <a:rPr sz="1400" spc="114" dirty="0">
                <a:latin typeface="Calibri"/>
                <a:cs typeface="Calibri"/>
              </a:rPr>
              <a:t>10% </a:t>
            </a:r>
            <a:r>
              <a:rPr sz="1400" spc="105" dirty="0">
                <a:latin typeface="Calibri"/>
                <a:cs typeface="Calibri"/>
              </a:rPr>
              <a:t>των </a:t>
            </a:r>
            <a:r>
              <a:rPr sz="1400" spc="100" dirty="0">
                <a:latin typeface="Calibri"/>
                <a:cs typeface="Calibri"/>
              </a:rPr>
              <a:t>έγκυρων </a:t>
            </a:r>
            <a:r>
              <a:rPr sz="1400" spc="95" dirty="0">
                <a:latin typeface="Calibri"/>
                <a:cs typeface="Calibri"/>
              </a:rPr>
              <a:t>διακομιστών </a:t>
            </a:r>
            <a:r>
              <a:rPr sz="1400" spc="-305" dirty="0">
                <a:latin typeface="Calibri"/>
                <a:cs typeface="Calibri"/>
              </a:rPr>
              <a:t> </a:t>
            </a:r>
            <a:r>
              <a:rPr sz="1400" spc="105" dirty="0">
                <a:latin typeface="Calibri"/>
                <a:cs typeface="Calibri"/>
              </a:rPr>
              <a:t>ονομάτων</a:t>
            </a:r>
            <a:r>
              <a:rPr sz="1400" spc="50" dirty="0">
                <a:latin typeface="Calibri"/>
                <a:cs typeface="Calibri"/>
              </a:rPr>
              <a:t> </a:t>
            </a:r>
            <a:r>
              <a:rPr sz="1400" spc="95" dirty="0">
                <a:latin typeface="Calibri"/>
                <a:cs typeface="Calibri"/>
              </a:rPr>
              <a:t>τους</a:t>
            </a:r>
            <a:r>
              <a:rPr sz="1400" spc="45" dirty="0">
                <a:latin typeface="Calibri"/>
                <a:cs typeface="Calibri"/>
              </a:rPr>
              <a:t> </a:t>
            </a:r>
            <a:r>
              <a:rPr sz="1400" spc="100" dirty="0">
                <a:latin typeface="Calibri"/>
                <a:cs typeface="Calibri"/>
              </a:rPr>
              <a:t>δεν</a:t>
            </a:r>
            <a:r>
              <a:rPr sz="1400" spc="50" dirty="0">
                <a:latin typeface="Calibri"/>
                <a:cs typeface="Calibri"/>
              </a:rPr>
              <a:t> </a:t>
            </a:r>
            <a:r>
              <a:rPr sz="1400" spc="65" dirty="0">
                <a:latin typeface="Calibri"/>
                <a:cs typeface="Calibri"/>
              </a:rPr>
              <a:t>(-</a:t>
            </a:r>
            <a:r>
              <a:rPr sz="1400" spc="50" dirty="0">
                <a:latin typeface="Calibri"/>
                <a:cs typeface="Calibri"/>
              </a:rPr>
              <a:t> </a:t>
            </a:r>
            <a:r>
              <a:rPr sz="1400" spc="105" dirty="0">
                <a:latin typeface="Calibri"/>
                <a:cs typeface="Calibri"/>
              </a:rPr>
              <a:t>πρωτόκολλο</a:t>
            </a:r>
            <a:r>
              <a:rPr sz="1400" spc="50" dirty="0">
                <a:latin typeface="Calibri"/>
                <a:cs typeface="Calibri"/>
              </a:rPr>
              <a:t> </a:t>
            </a:r>
            <a:r>
              <a:rPr sz="1400" spc="90" dirty="0">
                <a:latin typeface="Calibri"/>
                <a:cs typeface="Calibri"/>
              </a:rPr>
              <a:t>επικοινωνίας</a:t>
            </a:r>
            <a:r>
              <a:rPr sz="1400" spc="55" dirty="0">
                <a:latin typeface="Calibri"/>
                <a:cs typeface="Calibri"/>
              </a:rPr>
              <a:t> </a:t>
            </a:r>
            <a:r>
              <a:rPr sz="1400" spc="95" dirty="0">
                <a:latin typeface="Calibri"/>
                <a:cs typeface="Calibri"/>
              </a:rPr>
              <a:t>δικτύου</a:t>
            </a:r>
            <a:r>
              <a:rPr sz="1400" spc="50" dirty="0">
                <a:latin typeface="Calibri"/>
                <a:cs typeface="Calibri"/>
              </a:rPr>
              <a:t> </a:t>
            </a:r>
            <a:r>
              <a:rPr sz="1400" spc="110" dirty="0">
                <a:latin typeface="Calibri"/>
                <a:cs typeface="Calibri"/>
              </a:rPr>
              <a:t>που</a:t>
            </a:r>
            <a:r>
              <a:rPr sz="1400" spc="50" dirty="0">
                <a:latin typeface="Calibri"/>
                <a:cs typeface="Calibri"/>
              </a:rPr>
              <a:t> </a:t>
            </a:r>
            <a:r>
              <a:rPr sz="1400" spc="90" dirty="0">
                <a:latin typeface="Calibri"/>
                <a:cs typeface="Calibri"/>
              </a:rPr>
              <a:t>χρησιμοποιείται</a:t>
            </a:r>
            <a:r>
              <a:rPr sz="1400" spc="55" dirty="0">
                <a:latin typeface="Calibri"/>
                <a:cs typeface="Calibri"/>
              </a:rPr>
              <a:t> </a:t>
            </a:r>
            <a:r>
              <a:rPr sz="1400" spc="100" dirty="0">
                <a:latin typeface="Calibri"/>
                <a:cs typeface="Calibri"/>
              </a:rPr>
              <a:t>στο</a:t>
            </a:r>
            <a:r>
              <a:rPr sz="1400" spc="50" dirty="0">
                <a:latin typeface="Calibri"/>
                <a:cs typeface="Calibri"/>
              </a:rPr>
              <a:t> </a:t>
            </a:r>
            <a:r>
              <a:rPr sz="1400" spc="85" dirty="0">
                <a:latin typeface="Calibri"/>
                <a:cs typeface="Calibri"/>
              </a:rPr>
              <a:t>διαδίκτυο)</a:t>
            </a:r>
            <a:r>
              <a:rPr sz="1400" spc="60" dirty="0">
                <a:latin typeface="Calibri"/>
                <a:cs typeface="Calibri"/>
              </a:rPr>
              <a:t> </a:t>
            </a:r>
            <a:r>
              <a:rPr sz="1400" spc="65" dirty="0">
                <a:latin typeface="Calibri"/>
                <a:cs typeface="Calibri"/>
              </a:rPr>
              <a:t>- </a:t>
            </a:r>
            <a:r>
              <a:rPr sz="1400" spc="-305" dirty="0">
                <a:latin typeface="Calibri"/>
                <a:cs typeface="Calibri"/>
              </a:rPr>
              <a:t> </a:t>
            </a:r>
            <a:r>
              <a:rPr sz="1400" spc="100" dirty="0">
                <a:latin typeface="Calibri"/>
                <a:cs typeface="Calibri"/>
              </a:rPr>
              <a:t>συμπεριλαμβανομένου</a:t>
            </a:r>
            <a:r>
              <a:rPr sz="1400" spc="50" dirty="0">
                <a:latin typeface="Calibri"/>
                <a:cs typeface="Calibri"/>
              </a:rPr>
              <a:t> </a:t>
            </a:r>
            <a:r>
              <a:rPr sz="1400" spc="100" dirty="0">
                <a:latin typeface="Calibri"/>
                <a:cs typeface="Calibri"/>
              </a:rPr>
              <a:t>του</a:t>
            </a:r>
            <a:r>
              <a:rPr sz="1400" spc="50" dirty="0">
                <a:latin typeface="Calibri"/>
                <a:cs typeface="Calibri"/>
              </a:rPr>
              <a:t> </a:t>
            </a:r>
            <a:r>
              <a:rPr sz="1400" spc="100" dirty="0">
                <a:latin typeface="Calibri"/>
                <a:cs typeface="Calibri"/>
              </a:rPr>
              <a:t>Facebook</a:t>
            </a:r>
            <a:r>
              <a:rPr sz="1400" spc="50" dirty="0">
                <a:latin typeface="Calibri"/>
                <a:cs typeface="Calibri"/>
              </a:rPr>
              <a:t> </a:t>
            </a:r>
            <a:r>
              <a:rPr sz="1400" spc="90" dirty="0">
                <a:latin typeface="Calibri"/>
                <a:cs typeface="Calibri"/>
              </a:rPr>
              <a:t>(κοινωνικό</a:t>
            </a:r>
            <a:r>
              <a:rPr sz="1400" spc="50" dirty="0">
                <a:latin typeface="Calibri"/>
                <a:cs typeface="Calibri"/>
              </a:rPr>
              <a:t> </a:t>
            </a:r>
            <a:r>
              <a:rPr sz="1400" spc="90" dirty="0">
                <a:latin typeface="Calibri"/>
                <a:cs typeface="Calibri"/>
              </a:rPr>
              <a:t>δίκτυο</a:t>
            </a:r>
            <a:r>
              <a:rPr sz="1400" spc="55" dirty="0">
                <a:latin typeface="Calibri"/>
                <a:cs typeface="Calibri"/>
              </a:rPr>
              <a:t> </a:t>
            </a:r>
            <a:r>
              <a:rPr sz="1400" spc="85" dirty="0">
                <a:latin typeface="Calibri"/>
                <a:cs typeface="Calibri"/>
              </a:rPr>
              <a:t>και</a:t>
            </a:r>
            <a:r>
              <a:rPr sz="1400" spc="60" dirty="0">
                <a:latin typeface="Calibri"/>
                <a:cs typeface="Calibri"/>
              </a:rPr>
              <a:t> </a:t>
            </a:r>
            <a:r>
              <a:rPr sz="1400" spc="90" dirty="0">
                <a:latin typeface="Calibri"/>
                <a:cs typeface="Calibri"/>
              </a:rPr>
              <a:t>τεχνολογική</a:t>
            </a:r>
            <a:r>
              <a:rPr sz="1400" spc="50" dirty="0">
                <a:latin typeface="Calibri"/>
                <a:cs typeface="Calibri"/>
              </a:rPr>
              <a:t> </a:t>
            </a:r>
            <a:r>
              <a:rPr sz="1400" spc="90" dirty="0">
                <a:latin typeface="Calibri"/>
                <a:cs typeface="Calibri"/>
              </a:rPr>
              <a:t>εταιρεία/Meta)</a:t>
            </a:r>
            <a:endParaRPr sz="1400" dirty="0">
              <a:latin typeface="Calibri"/>
              <a:cs typeface="Calibri"/>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3200400" y="990600"/>
            <a:ext cx="4801871" cy="505267"/>
          </a:xfrm>
          <a:prstGeom prst="rect">
            <a:avLst/>
          </a:prstGeom>
        </p:spPr>
        <p:txBody>
          <a:bodyPr vert="horz" wrap="square" lIns="0" tIns="12700" rIns="0" bIns="0" rtlCol="0">
            <a:spAutoFit/>
          </a:bodyPr>
          <a:lstStyle/>
          <a:p>
            <a:pPr marL="12700">
              <a:lnSpc>
                <a:spcPct val="100000"/>
              </a:lnSpc>
              <a:spcBef>
                <a:spcPts val="100"/>
              </a:spcBef>
            </a:pPr>
            <a:r>
              <a:rPr sz="3200" spc="170" dirty="0" err="1"/>
              <a:t>Άμυν</a:t>
            </a:r>
            <a:r>
              <a:rPr sz="3200" spc="170" dirty="0"/>
              <a:t>α</a:t>
            </a:r>
            <a:r>
              <a:rPr sz="3200" spc="-5" dirty="0"/>
              <a:t> </a:t>
            </a:r>
            <a:r>
              <a:rPr lang="en-US" sz="2800" b="0" i="0" u="none" strike="noStrike" baseline="0" dirty="0">
                <a:latin typeface="BookAntiqua"/>
              </a:rPr>
              <a:t>9 (Adaptively use TCP)</a:t>
            </a:r>
            <a:endParaRPr sz="3200" dirty="0"/>
          </a:p>
        </p:txBody>
      </p:sp>
      <p:sp>
        <p:nvSpPr>
          <p:cNvPr id="5" name="object 5"/>
          <p:cNvSpPr txBox="1"/>
          <p:nvPr/>
        </p:nvSpPr>
        <p:spPr>
          <a:xfrm>
            <a:off x="10111740" y="5719064"/>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38</a:t>
            </a:r>
            <a:endParaRPr sz="1100">
              <a:latin typeface="Arial"/>
              <a:cs typeface="Arial"/>
            </a:endParaRPr>
          </a:p>
        </p:txBody>
      </p:sp>
      <p:sp>
        <p:nvSpPr>
          <p:cNvPr id="4" name="object 4"/>
          <p:cNvSpPr txBox="1"/>
          <p:nvPr/>
        </p:nvSpPr>
        <p:spPr>
          <a:xfrm>
            <a:off x="783590" y="2176779"/>
            <a:ext cx="7446010" cy="2041585"/>
          </a:xfrm>
          <a:prstGeom prst="rect">
            <a:avLst/>
          </a:prstGeom>
        </p:spPr>
        <p:txBody>
          <a:bodyPr vert="horz" wrap="square" lIns="0" tIns="0" rIns="0" bIns="0" rtlCol="0">
            <a:spAutoFit/>
          </a:bodyPr>
          <a:lstStyle/>
          <a:p>
            <a:pPr marL="287020" indent="-274320">
              <a:lnSpc>
                <a:spcPts val="1800"/>
              </a:lnSpc>
              <a:buClr>
                <a:srgbClr val="FFBA00"/>
              </a:buClr>
              <a:buSzPct val="128571"/>
              <a:buFont typeface="Courier New"/>
              <a:buChar char="o"/>
              <a:tabLst>
                <a:tab pos="287020" algn="l"/>
              </a:tabLst>
            </a:pPr>
            <a:r>
              <a:rPr sz="1400" spc="130" dirty="0">
                <a:latin typeface="Calibri"/>
                <a:cs typeface="Calibri"/>
              </a:rPr>
              <a:t>Εκτέλεση</a:t>
            </a:r>
            <a:r>
              <a:rPr sz="1400" spc="65" dirty="0">
                <a:latin typeface="Calibri"/>
                <a:cs typeface="Calibri"/>
              </a:rPr>
              <a:t> </a:t>
            </a:r>
            <a:r>
              <a:rPr sz="1400" spc="130" dirty="0">
                <a:latin typeface="Calibri"/>
                <a:cs typeface="Calibri"/>
              </a:rPr>
              <a:t>του</a:t>
            </a:r>
            <a:r>
              <a:rPr sz="1400" spc="65" dirty="0">
                <a:latin typeface="Calibri"/>
                <a:cs typeface="Calibri"/>
              </a:rPr>
              <a:t> </a:t>
            </a:r>
            <a:r>
              <a:rPr sz="1400" spc="140" dirty="0">
                <a:latin typeface="Calibri"/>
                <a:cs typeface="Calibri"/>
              </a:rPr>
              <a:t>πρωτοκόλλου</a:t>
            </a:r>
            <a:r>
              <a:rPr sz="1400" spc="65" dirty="0">
                <a:latin typeface="Calibri"/>
                <a:cs typeface="Calibri"/>
              </a:rPr>
              <a:t> </a:t>
            </a:r>
            <a:r>
              <a:rPr sz="1400" spc="160" dirty="0">
                <a:latin typeface="Calibri"/>
                <a:cs typeface="Calibri"/>
              </a:rPr>
              <a:t>DNS</a:t>
            </a:r>
            <a:r>
              <a:rPr sz="1400" spc="65" dirty="0">
                <a:latin typeface="Calibri"/>
                <a:cs typeface="Calibri"/>
              </a:rPr>
              <a:t> </a:t>
            </a:r>
            <a:r>
              <a:rPr sz="1400" spc="130" dirty="0">
                <a:latin typeface="Calibri"/>
                <a:cs typeface="Calibri"/>
              </a:rPr>
              <a:t>στην</a:t>
            </a:r>
            <a:r>
              <a:rPr sz="1400" spc="65" dirty="0">
                <a:latin typeface="Calibri"/>
                <a:cs typeface="Calibri"/>
              </a:rPr>
              <a:t> </a:t>
            </a:r>
            <a:r>
              <a:rPr sz="1400" spc="145" dirty="0">
                <a:latin typeface="Calibri"/>
                <a:cs typeface="Calibri"/>
              </a:rPr>
              <a:t>κορυφή</a:t>
            </a:r>
            <a:r>
              <a:rPr sz="1400" spc="70" dirty="0">
                <a:latin typeface="Calibri"/>
                <a:cs typeface="Calibri"/>
              </a:rPr>
              <a:t> </a:t>
            </a:r>
            <a:r>
              <a:rPr sz="1400" spc="130" dirty="0">
                <a:latin typeface="Calibri"/>
                <a:cs typeface="Calibri"/>
              </a:rPr>
              <a:t>του</a:t>
            </a:r>
            <a:r>
              <a:rPr sz="1400" spc="65" dirty="0">
                <a:latin typeface="Calibri"/>
                <a:cs typeface="Calibri"/>
              </a:rPr>
              <a:t> </a:t>
            </a:r>
            <a:r>
              <a:rPr sz="1400" spc="140" dirty="0">
                <a:latin typeface="Calibri"/>
                <a:cs typeface="Calibri"/>
              </a:rPr>
              <a:t>TCP</a:t>
            </a:r>
            <a:r>
              <a:rPr sz="1400" spc="65" dirty="0">
                <a:latin typeface="Calibri"/>
                <a:cs typeface="Calibri"/>
              </a:rPr>
              <a:t> </a:t>
            </a:r>
            <a:r>
              <a:rPr sz="1400" spc="114" dirty="0">
                <a:latin typeface="Calibri"/>
                <a:cs typeface="Calibri"/>
              </a:rPr>
              <a:t>(Transmission</a:t>
            </a:r>
            <a:endParaRPr sz="1400" dirty="0">
              <a:latin typeface="Calibri"/>
              <a:cs typeface="Calibri"/>
            </a:endParaRPr>
          </a:p>
          <a:p>
            <a:pPr marL="286385" marR="26670">
              <a:lnSpc>
                <a:spcPts val="1639"/>
              </a:lnSpc>
              <a:spcBef>
                <a:spcPts val="25"/>
              </a:spcBef>
            </a:pPr>
            <a:r>
              <a:rPr sz="1400" spc="114" dirty="0">
                <a:latin typeface="Calibri"/>
                <a:cs typeface="Calibri"/>
              </a:rPr>
              <a:t>Control Protocol </a:t>
            </a:r>
            <a:r>
              <a:rPr sz="1400" spc="85" dirty="0">
                <a:latin typeface="Calibri"/>
                <a:cs typeface="Calibri"/>
              </a:rPr>
              <a:t>- </a:t>
            </a:r>
            <a:r>
              <a:rPr sz="1400" spc="140" dirty="0">
                <a:latin typeface="Calibri"/>
                <a:cs typeface="Calibri"/>
              </a:rPr>
              <a:t>πρωτόκολλο </a:t>
            </a:r>
            <a:r>
              <a:rPr sz="1400" spc="120" dirty="0">
                <a:latin typeface="Calibri"/>
                <a:cs typeface="Calibri"/>
              </a:rPr>
              <a:t>επικοινωνίας </a:t>
            </a:r>
            <a:r>
              <a:rPr sz="1400" spc="125" dirty="0">
                <a:latin typeface="Calibri"/>
                <a:cs typeface="Calibri"/>
              </a:rPr>
              <a:t>δικτύου </a:t>
            </a:r>
            <a:r>
              <a:rPr sz="1400" spc="145" dirty="0">
                <a:latin typeface="Calibri"/>
                <a:cs typeface="Calibri"/>
              </a:rPr>
              <a:t>που </a:t>
            </a:r>
            <a:r>
              <a:rPr sz="1400" spc="150" dirty="0">
                <a:latin typeface="Calibri"/>
                <a:cs typeface="Calibri"/>
              </a:rPr>
              <a:t> </a:t>
            </a:r>
            <a:r>
              <a:rPr sz="1400" spc="120" dirty="0">
                <a:latin typeface="Calibri"/>
                <a:cs typeface="Calibri"/>
              </a:rPr>
              <a:t>χρησιμοποιείται</a:t>
            </a:r>
            <a:r>
              <a:rPr sz="1400" spc="65" dirty="0">
                <a:latin typeface="Calibri"/>
                <a:cs typeface="Calibri"/>
              </a:rPr>
              <a:t> </a:t>
            </a:r>
            <a:r>
              <a:rPr sz="1400" spc="130" dirty="0">
                <a:latin typeface="Calibri"/>
                <a:cs typeface="Calibri"/>
              </a:rPr>
              <a:t>στο</a:t>
            </a:r>
            <a:r>
              <a:rPr sz="1400" spc="65" dirty="0">
                <a:latin typeface="Calibri"/>
                <a:cs typeface="Calibri"/>
              </a:rPr>
              <a:t> </a:t>
            </a:r>
            <a:r>
              <a:rPr sz="1400" spc="120" dirty="0">
                <a:latin typeface="Calibri"/>
                <a:cs typeface="Calibri"/>
              </a:rPr>
              <a:t>διαδίκτυο)</a:t>
            </a:r>
            <a:r>
              <a:rPr sz="1400" spc="65" dirty="0">
                <a:latin typeface="Calibri"/>
                <a:cs typeface="Calibri"/>
              </a:rPr>
              <a:t> </a:t>
            </a:r>
            <a:r>
              <a:rPr sz="1400" spc="114" dirty="0">
                <a:latin typeface="Calibri"/>
                <a:cs typeface="Calibri"/>
              </a:rPr>
              <a:t>αντί</a:t>
            </a:r>
            <a:r>
              <a:rPr sz="1400" spc="65" dirty="0">
                <a:latin typeface="Calibri"/>
                <a:cs typeface="Calibri"/>
              </a:rPr>
              <a:t> </a:t>
            </a:r>
            <a:r>
              <a:rPr sz="1400" spc="130" dirty="0">
                <a:latin typeface="Calibri"/>
                <a:cs typeface="Calibri"/>
              </a:rPr>
              <a:t>του</a:t>
            </a:r>
            <a:r>
              <a:rPr sz="1400" spc="65" dirty="0">
                <a:latin typeface="Calibri"/>
                <a:cs typeface="Calibri"/>
              </a:rPr>
              <a:t> </a:t>
            </a:r>
            <a:r>
              <a:rPr sz="1400" spc="165" dirty="0">
                <a:latin typeface="Calibri"/>
                <a:cs typeface="Calibri"/>
              </a:rPr>
              <a:t>UDP</a:t>
            </a:r>
            <a:r>
              <a:rPr sz="1400" spc="60" dirty="0">
                <a:latin typeface="Calibri"/>
                <a:cs typeface="Calibri"/>
              </a:rPr>
              <a:t> </a:t>
            </a:r>
            <a:r>
              <a:rPr sz="1400" spc="140" dirty="0">
                <a:latin typeface="Calibri"/>
                <a:cs typeface="Calibri"/>
              </a:rPr>
              <a:t>μόνο</a:t>
            </a:r>
            <a:r>
              <a:rPr sz="1400" spc="65" dirty="0">
                <a:latin typeface="Calibri"/>
                <a:cs typeface="Calibri"/>
              </a:rPr>
              <a:t> </a:t>
            </a:r>
            <a:r>
              <a:rPr sz="1400" spc="135" dirty="0">
                <a:latin typeface="Calibri"/>
                <a:cs typeface="Calibri"/>
              </a:rPr>
              <a:t>όταν</a:t>
            </a:r>
            <a:r>
              <a:rPr sz="1400" spc="65" dirty="0">
                <a:latin typeface="Calibri"/>
                <a:cs typeface="Calibri"/>
              </a:rPr>
              <a:t> </a:t>
            </a:r>
            <a:r>
              <a:rPr sz="1400" spc="120" dirty="0">
                <a:latin typeface="Calibri"/>
                <a:cs typeface="Calibri"/>
              </a:rPr>
              <a:t>ανιχνεύεται </a:t>
            </a:r>
            <a:r>
              <a:rPr sz="1400" spc="-305" dirty="0">
                <a:latin typeface="Calibri"/>
                <a:cs typeface="Calibri"/>
              </a:rPr>
              <a:t> </a:t>
            </a:r>
            <a:r>
              <a:rPr sz="1400" spc="120" dirty="0">
                <a:latin typeface="Calibri"/>
                <a:cs typeface="Calibri"/>
              </a:rPr>
              <a:t>επιτιθέμενος</a:t>
            </a:r>
            <a:endParaRPr sz="1400" dirty="0">
              <a:latin typeface="Calibri"/>
              <a:cs typeface="Calibri"/>
            </a:endParaRPr>
          </a:p>
          <a:p>
            <a:pPr marL="286385" indent="-273685">
              <a:lnSpc>
                <a:spcPct val="100000"/>
              </a:lnSpc>
              <a:spcBef>
                <a:spcPts val="1115"/>
              </a:spcBef>
              <a:buClr>
                <a:srgbClr val="FFBA00"/>
              </a:buClr>
              <a:buSzPct val="128571"/>
              <a:buFont typeface="Courier New"/>
              <a:buChar char="o"/>
              <a:tabLst>
                <a:tab pos="286385" algn="l"/>
              </a:tabLst>
            </a:pPr>
            <a:r>
              <a:rPr sz="1400" spc="130" dirty="0">
                <a:latin typeface="Calibri"/>
                <a:cs typeface="Calibri"/>
              </a:rPr>
              <a:t>Η</a:t>
            </a:r>
            <a:r>
              <a:rPr sz="1400" spc="45" dirty="0">
                <a:latin typeface="Calibri"/>
                <a:cs typeface="Calibri"/>
              </a:rPr>
              <a:t> </a:t>
            </a:r>
            <a:r>
              <a:rPr sz="1400" spc="114" dirty="0">
                <a:latin typeface="Calibri"/>
                <a:cs typeface="Calibri"/>
              </a:rPr>
              <a:t>Nominum</a:t>
            </a:r>
            <a:r>
              <a:rPr sz="1400" spc="40" dirty="0">
                <a:latin typeface="Calibri"/>
                <a:cs typeface="Calibri"/>
              </a:rPr>
              <a:t> </a:t>
            </a:r>
            <a:r>
              <a:rPr sz="1400" spc="95" dirty="0">
                <a:latin typeface="Calibri"/>
                <a:cs typeface="Calibri"/>
              </a:rPr>
              <a:t>το</a:t>
            </a:r>
            <a:r>
              <a:rPr sz="1400" spc="45" dirty="0">
                <a:latin typeface="Calibri"/>
                <a:cs typeface="Calibri"/>
              </a:rPr>
              <a:t> </a:t>
            </a:r>
            <a:r>
              <a:rPr sz="1400" spc="100" dirty="0">
                <a:latin typeface="Calibri"/>
                <a:cs typeface="Calibri"/>
              </a:rPr>
              <a:t>υλοποίησε</a:t>
            </a:r>
            <a:r>
              <a:rPr sz="1400" spc="45" dirty="0">
                <a:latin typeface="Calibri"/>
                <a:cs typeface="Calibri"/>
              </a:rPr>
              <a:t> </a:t>
            </a:r>
            <a:r>
              <a:rPr sz="1400" spc="95" dirty="0">
                <a:latin typeface="Calibri"/>
                <a:cs typeface="Calibri"/>
              </a:rPr>
              <a:t>στο</a:t>
            </a:r>
            <a:r>
              <a:rPr sz="1400" spc="45" dirty="0">
                <a:latin typeface="Calibri"/>
                <a:cs typeface="Calibri"/>
              </a:rPr>
              <a:t> </a:t>
            </a:r>
            <a:r>
              <a:rPr sz="1400" spc="95" dirty="0">
                <a:latin typeface="Calibri"/>
                <a:cs typeface="Calibri"/>
              </a:rPr>
              <a:t>προϊόν</a:t>
            </a:r>
            <a:r>
              <a:rPr sz="1400" spc="45" dirty="0">
                <a:latin typeface="Calibri"/>
                <a:cs typeface="Calibri"/>
              </a:rPr>
              <a:t> </a:t>
            </a:r>
            <a:r>
              <a:rPr sz="1400" spc="90" dirty="0">
                <a:latin typeface="Calibri"/>
                <a:cs typeface="Calibri"/>
              </a:rPr>
              <a:t>της</a:t>
            </a:r>
            <a:r>
              <a:rPr sz="1400" spc="40" dirty="0">
                <a:latin typeface="Calibri"/>
                <a:cs typeface="Calibri"/>
              </a:rPr>
              <a:t> </a:t>
            </a:r>
            <a:r>
              <a:rPr sz="1400" spc="90" dirty="0">
                <a:latin typeface="Calibri"/>
                <a:cs typeface="Calibri"/>
              </a:rPr>
              <a:t>Vantio</a:t>
            </a:r>
            <a:r>
              <a:rPr sz="1400" spc="65" dirty="0">
                <a:latin typeface="Calibri"/>
                <a:cs typeface="Calibri"/>
              </a:rPr>
              <a:t> </a:t>
            </a:r>
            <a:r>
              <a:rPr sz="1400" spc="90" dirty="0">
                <a:latin typeface="Calibri"/>
                <a:cs typeface="Calibri"/>
              </a:rPr>
              <a:t>CacheServe</a:t>
            </a:r>
            <a:endParaRPr sz="1400" dirty="0">
              <a:latin typeface="Calibri"/>
              <a:cs typeface="Calibri"/>
            </a:endParaRPr>
          </a:p>
          <a:p>
            <a:pPr marL="286385" indent="-273685">
              <a:lnSpc>
                <a:spcPct val="100000"/>
              </a:lnSpc>
              <a:spcBef>
                <a:spcPts val="1019"/>
              </a:spcBef>
              <a:buClr>
                <a:srgbClr val="FFBA00"/>
              </a:buClr>
              <a:buSzPct val="128571"/>
              <a:buFont typeface="Courier New"/>
              <a:buChar char="o"/>
              <a:tabLst>
                <a:tab pos="286385" algn="l"/>
              </a:tabLst>
            </a:pPr>
            <a:r>
              <a:rPr sz="1400" spc="45" dirty="0">
                <a:latin typeface="Calibri"/>
                <a:cs typeface="Calibri"/>
              </a:rPr>
              <a:t>Περιορισμοί:</a:t>
            </a:r>
            <a:endParaRPr sz="1400" dirty="0">
              <a:latin typeface="Calibri"/>
              <a:cs typeface="Calibri"/>
            </a:endParaRPr>
          </a:p>
          <a:p>
            <a:pPr marL="287020" indent="-274320">
              <a:lnSpc>
                <a:spcPct val="100000"/>
              </a:lnSpc>
              <a:spcBef>
                <a:spcPts val="1019"/>
              </a:spcBef>
              <a:buClr>
                <a:srgbClr val="FFBA00"/>
              </a:buClr>
              <a:buSzPct val="128571"/>
              <a:buFont typeface="Courier New"/>
              <a:buChar char="o"/>
              <a:tabLst>
                <a:tab pos="287020" algn="l"/>
              </a:tabLst>
            </a:pPr>
            <a:r>
              <a:rPr sz="1400" spc="130" dirty="0">
                <a:latin typeface="Calibri"/>
                <a:cs typeface="Calibri"/>
              </a:rPr>
              <a:t>Η</a:t>
            </a:r>
            <a:r>
              <a:rPr sz="1400" spc="40" dirty="0">
                <a:latin typeface="Calibri"/>
                <a:cs typeface="Calibri"/>
              </a:rPr>
              <a:t> </a:t>
            </a:r>
            <a:r>
              <a:rPr sz="1400" spc="95" dirty="0">
                <a:latin typeface="Calibri"/>
                <a:cs typeface="Calibri"/>
              </a:rPr>
              <a:t>ανίχνευση</a:t>
            </a:r>
            <a:r>
              <a:rPr sz="1400" spc="40" dirty="0">
                <a:latin typeface="Calibri"/>
                <a:cs typeface="Calibri"/>
              </a:rPr>
              <a:t> </a:t>
            </a:r>
            <a:r>
              <a:rPr sz="1400" spc="100" dirty="0">
                <a:latin typeface="Calibri"/>
                <a:cs typeface="Calibri"/>
              </a:rPr>
              <a:t>επιθέσεων</a:t>
            </a:r>
            <a:r>
              <a:rPr sz="1400" spc="45" dirty="0">
                <a:latin typeface="Calibri"/>
                <a:cs typeface="Calibri"/>
              </a:rPr>
              <a:t> </a:t>
            </a:r>
            <a:r>
              <a:rPr sz="1400" spc="95" dirty="0">
                <a:latin typeface="Calibri"/>
                <a:cs typeface="Calibri"/>
              </a:rPr>
              <a:t>δεν</a:t>
            </a:r>
            <a:r>
              <a:rPr sz="1400" spc="40" dirty="0">
                <a:latin typeface="Calibri"/>
                <a:cs typeface="Calibri"/>
              </a:rPr>
              <a:t> </a:t>
            </a:r>
            <a:r>
              <a:rPr sz="1400" spc="80" dirty="0">
                <a:latin typeface="Calibri"/>
                <a:cs typeface="Calibri"/>
              </a:rPr>
              <a:t>είναι</a:t>
            </a:r>
            <a:r>
              <a:rPr sz="1400" spc="45" dirty="0">
                <a:latin typeface="Calibri"/>
                <a:cs typeface="Calibri"/>
              </a:rPr>
              <a:t> </a:t>
            </a:r>
            <a:r>
              <a:rPr sz="1400" spc="100" dirty="0">
                <a:latin typeface="Calibri"/>
                <a:cs typeface="Calibri"/>
              </a:rPr>
              <a:t>λεπτομερής</a:t>
            </a:r>
            <a:r>
              <a:rPr sz="1400" spc="40" dirty="0">
                <a:latin typeface="Calibri"/>
                <a:cs typeface="Calibri"/>
              </a:rPr>
              <a:t> </a:t>
            </a:r>
            <a:r>
              <a:rPr sz="1400" spc="85" dirty="0">
                <a:latin typeface="Calibri"/>
                <a:cs typeface="Calibri"/>
              </a:rPr>
              <a:t>επιθέσεις.</a:t>
            </a:r>
            <a:endParaRPr sz="1400" dirty="0">
              <a:latin typeface="Calibri"/>
              <a:cs typeface="Calibri"/>
            </a:endParaRPr>
          </a:p>
          <a:p>
            <a:pPr marL="286385" indent="-273685">
              <a:lnSpc>
                <a:spcPct val="100000"/>
              </a:lnSpc>
              <a:spcBef>
                <a:spcPts val="1080"/>
              </a:spcBef>
              <a:buClr>
                <a:srgbClr val="FFBA00"/>
              </a:buClr>
              <a:buSzPct val="128571"/>
              <a:buFont typeface="Courier New"/>
              <a:buChar char="o"/>
              <a:tabLst>
                <a:tab pos="286385" algn="l"/>
              </a:tabLst>
            </a:pPr>
            <a:r>
              <a:rPr sz="1400" spc="160" dirty="0">
                <a:latin typeface="Calibri"/>
                <a:cs typeface="Calibri"/>
              </a:rPr>
              <a:t>Όπως</a:t>
            </a:r>
            <a:r>
              <a:rPr sz="1400" spc="35" dirty="0">
                <a:latin typeface="Calibri"/>
                <a:cs typeface="Calibri"/>
              </a:rPr>
              <a:t> </a:t>
            </a:r>
            <a:r>
              <a:rPr sz="1400" spc="114" dirty="0">
                <a:latin typeface="Calibri"/>
                <a:cs typeface="Calibri"/>
              </a:rPr>
              <a:t>και</a:t>
            </a:r>
            <a:r>
              <a:rPr sz="1400" spc="45" dirty="0">
                <a:latin typeface="Calibri"/>
                <a:cs typeface="Calibri"/>
              </a:rPr>
              <a:t> </a:t>
            </a:r>
            <a:r>
              <a:rPr sz="1400" spc="114" dirty="0">
                <a:latin typeface="Calibri"/>
                <a:cs typeface="Calibri"/>
              </a:rPr>
              <a:t>πριν</a:t>
            </a:r>
            <a:endParaRPr sz="1400" dirty="0">
              <a:latin typeface="Calibri"/>
              <a:cs typeface="Calibri"/>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84657" y="0"/>
            <a:ext cx="5407660" cy="6858000"/>
          </a:xfrm>
          <a:custGeom>
            <a:avLst/>
            <a:gdLst/>
            <a:ahLst/>
            <a:cxnLst/>
            <a:rect l="l" t="t" r="r" b="b"/>
            <a:pathLst>
              <a:path w="5407659" h="6858000">
                <a:moveTo>
                  <a:pt x="0" y="6858000"/>
                </a:moveTo>
                <a:lnTo>
                  <a:pt x="5407342" y="6858000"/>
                </a:lnTo>
                <a:lnTo>
                  <a:pt x="5407342" y="0"/>
                </a:lnTo>
                <a:lnTo>
                  <a:pt x="0" y="0"/>
                </a:lnTo>
                <a:lnTo>
                  <a:pt x="0" y="685800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049134" y="2205354"/>
            <a:ext cx="4040504" cy="756920"/>
          </a:xfrm>
          <a:prstGeom prst="rect">
            <a:avLst/>
          </a:prstGeom>
        </p:spPr>
        <p:txBody>
          <a:bodyPr vert="horz" wrap="square" lIns="0" tIns="12700" rIns="0" bIns="0" rtlCol="0">
            <a:spAutoFit/>
          </a:bodyPr>
          <a:lstStyle/>
          <a:p>
            <a:pPr marL="12700">
              <a:lnSpc>
                <a:spcPct val="100000"/>
              </a:lnSpc>
              <a:spcBef>
                <a:spcPts val="100"/>
              </a:spcBef>
            </a:pPr>
            <a:r>
              <a:rPr sz="4800" spc="220" dirty="0">
                <a:solidFill>
                  <a:srgbClr val="FFBA00"/>
                </a:solidFill>
              </a:rPr>
              <a:t>Σας</a:t>
            </a:r>
            <a:r>
              <a:rPr sz="4800" spc="10" dirty="0">
                <a:solidFill>
                  <a:srgbClr val="FFBA00"/>
                </a:solidFill>
              </a:rPr>
              <a:t> </a:t>
            </a:r>
            <a:r>
              <a:rPr sz="4800" spc="220" dirty="0">
                <a:solidFill>
                  <a:srgbClr val="FFBA00"/>
                </a:solidFill>
              </a:rPr>
              <a:t>ευχαριστώ</a:t>
            </a:r>
            <a:endParaRPr sz="4800"/>
          </a:p>
        </p:txBody>
      </p:sp>
      <p:grpSp>
        <p:nvGrpSpPr>
          <p:cNvPr id="4" name="object 4"/>
          <p:cNvGrpSpPr/>
          <p:nvPr/>
        </p:nvGrpSpPr>
        <p:grpSpPr>
          <a:xfrm>
            <a:off x="0" y="0"/>
            <a:ext cx="9073515" cy="6880225"/>
            <a:chOff x="0" y="0"/>
            <a:chExt cx="9073515" cy="6880225"/>
          </a:xfrm>
        </p:grpSpPr>
        <p:pic>
          <p:nvPicPr>
            <p:cNvPr id="5" name="object 5"/>
            <p:cNvPicPr/>
            <p:nvPr/>
          </p:nvPicPr>
          <p:blipFill>
            <a:blip r:embed="rId2" cstate="print"/>
            <a:stretch>
              <a:fillRect/>
            </a:stretch>
          </p:blipFill>
          <p:spPr>
            <a:xfrm>
              <a:off x="0" y="0"/>
              <a:ext cx="6784657" cy="6858000"/>
            </a:xfrm>
            <a:prstGeom prst="rect">
              <a:avLst/>
            </a:prstGeom>
          </p:spPr>
        </p:pic>
        <p:sp>
          <p:nvSpPr>
            <p:cNvPr id="6" name="object 6"/>
            <p:cNvSpPr/>
            <p:nvPr/>
          </p:nvSpPr>
          <p:spPr>
            <a:xfrm>
              <a:off x="4443729" y="5079"/>
              <a:ext cx="2545080" cy="6837045"/>
            </a:xfrm>
            <a:custGeom>
              <a:avLst/>
              <a:gdLst/>
              <a:ahLst/>
              <a:cxnLst/>
              <a:rect l="l" t="t" r="r" b="b"/>
              <a:pathLst>
                <a:path w="2545079" h="6837045">
                  <a:moveTo>
                    <a:pt x="1321435" y="2283142"/>
                  </a:moveTo>
                  <a:lnTo>
                    <a:pt x="1271587" y="2291080"/>
                  </a:lnTo>
                  <a:lnTo>
                    <a:pt x="1226185" y="2312352"/>
                  </a:lnTo>
                  <a:lnTo>
                    <a:pt x="1188085" y="2345372"/>
                  </a:lnTo>
                  <a:lnTo>
                    <a:pt x="1159510" y="2388870"/>
                  </a:lnTo>
                  <a:lnTo>
                    <a:pt x="1159510" y="2390140"/>
                  </a:lnTo>
                  <a:lnTo>
                    <a:pt x="819467" y="3658552"/>
                  </a:lnTo>
                  <a:lnTo>
                    <a:pt x="0" y="6835775"/>
                  </a:lnTo>
                  <a:lnTo>
                    <a:pt x="6667" y="6836410"/>
                  </a:lnTo>
                  <a:lnTo>
                    <a:pt x="20955" y="6837045"/>
                  </a:lnTo>
                  <a:lnTo>
                    <a:pt x="26670" y="6837045"/>
                  </a:lnTo>
                  <a:lnTo>
                    <a:pt x="843365" y="3664585"/>
                  </a:lnTo>
                  <a:lnTo>
                    <a:pt x="1183322" y="2397760"/>
                  </a:lnTo>
                  <a:lnTo>
                    <a:pt x="1208087" y="2360295"/>
                  </a:lnTo>
                  <a:lnTo>
                    <a:pt x="1241107" y="2332037"/>
                  </a:lnTo>
                  <a:lnTo>
                    <a:pt x="1280160" y="2313940"/>
                  </a:lnTo>
                  <a:lnTo>
                    <a:pt x="1322705" y="2307272"/>
                  </a:lnTo>
                  <a:lnTo>
                    <a:pt x="1417320" y="2307272"/>
                  </a:lnTo>
                  <a:lnTo>
                    <a:pt x="1373187" y="2289175"/>
                  </a:lnTo>
                  <a:lnTo>
                    <a:pt x="1321435" y="2283142"/>
                  </a:lnTo>
                  <a:close/>
                </a:path>
                <a:path w="2545079" h="6837045">
                  <a:moveTo>
                    <a:pt x="1417320" y="2307272"/>
                  </a:moveTo>
                  <a:lnTo>
                    <a:pt x="1322705" y="2307272"/>
                  </a:lnTo>
                  <a:lnTo>
                    <a:pt x="1366837" y="2312987"/>
                  </a:lnTo>
                  <a:lnTo>
                    <a:pt x="1412557" y="2333942"/>
                  </a:lnTo>
                  <a:lnTo>
                    <a:pt x="1448752" y="2366962"/>
                  </a:lnTo>
                  <a:lnTo>
                    <a:pt x="1472882" y="2408872"/>
                  </a:lnTo>
                  <a:lnTo>
                    <a:pt x="1483042" y="2456497"/>
                  </a:lnTo>
                  <a:lnTo>
                    <a:pt x="1477962" y="2506345"/>
                  </a:lnTo>
                  <a:lnTo>
                    <a:pt x="1220152" y="3457575"/>
                  </a:lnTo>
                  <a:lnTo>
                    <a:pt x="1214120" y="3492817"/>
                  </a:lnTo>
                  <a:lnTo>
                    <a:pt x="1215072" y="3525837"/>
                  </a:lnTo>
                  <a:lnTo>
                    <a:pt x="1215072" y="3528377"/>
                  </a:lnTo>
                  <a:lnTo>
                    <a:pt x="1223327" y="3563302"/>
                  </a:lnTo>
                  <a:lnTo>
                    <a:pt x="1258570" y="3626485"/>
                  </a:lnTo>
                  <a:lnTo>
                    <a:pt x="1314767" y="3669665"/>
                  </a:lnTo>
                  <a:lnTo>
                    <a:pt x="1349375" y="3682365"/>
                  </a:lnTo>
                  <a:lnTo>
                    <a:pt x="1349692" y="3682365"/>
                  </a:lnTo>
                  <a:lnTo>
                    <a:pt x="1397635" y="3688715"/>
                  </a:lnTo>
                  <a:lnTo>
                    <a:pt x="1444625" y="3682365"/>
                  </a:lnTo>
                  <a:lnTo>
                    <a:pt x="1488122" y="3664585"/>
                  </a:lnTo>
                  <a:lnTo>
                    <a:pt x="1490662" y="3662362"/>
                  </a:lnTo>
                  <a:lnTo>
                    <a:pt x="1404302" y="3662362"/>
                  </a:lnTo>
                  <a:lnTo>
                    <a:pt x="1354137" y="3657282"/>
                  </a:lnTo>
                  <a:lnTo>
                    <a:pt x="1299210" y="3629977"/>
                  </a:lnTo>
                  <a:lnTo>
                    <a:pt x="1259205" y="3583940"/>
                  </a:lnTo>
                  <a:lnTo>
                    <a:pt x="1239520" y="3525837"/>
                  </a:lnTo>
                  <a:lnTo>
                    <a:pt x="1238885" y="3495040"/>
                  </a:lnTo>
                  <a:lnTo>
                    <a:pt x="1244282" y="3463925"/>
                  </a:lnTo>
                  <a:lnTo>
                    <a:pt x="1502092" y="2512695"/>
                  </a:lnTo>
                  <a:lnTo>
                    <a:pt x="1508442" y="2464117"/>
                  </a:lnTo>
                  <a:lnTo>
                    <a:pt x="1502092" y="2417127"/>
                  </a:lnTo>
                  <a:lnTo>
                    <a:pt x="1483995" y="2373630"/>
                  </a:lnTo>
                  <a:lnTo>
                    <a:pt x="1455737" y="2336482"/>
                  </a:lnTo>
                  <a:lnTo>
                    <a:pt x="1418272" y="2307590"/>
                  </a:lnTo>
                  <a:lnTo>
                    <a:pt x="1417320" y="2307272"/>
                  </a:lnTo>
                  <a:close/>
                </a:path>
                <a:path w="2545079" h="6837045">
                  <a:moveTo>
                    <a:pt x="2545079" y="0"/>
                  </a:moveTo>
                  <a:lnTo>
                    <a:pt x="2518410" y="0"/>
                  </a:lnTo>
                  <a:lnTo>
                    <a:pt x="1939607" y="2100897"/>
                  </a:lnTo>
                  <a:lnTo>
                    <a:pt x="1547495" y="3546157"/>
                  </a:lnTo>
                  <a:lnTo>
                    <a:pt x="1526857" y="3591877"/>
                  </a:lnTo>
                  <a:lnTo>
                    <a:pt x="1493837" y="3627755"/>
                  </a:lnTo>
                  <a:lnTo>
                    <a:pt x="1451927" y="3651885"/>
                  </a:lnTo>
                  <a:lnTo>
                    <a:pt x="1404302" y="3662362"/>
                  </a:lnTo>
                  <a:lnTo>
                    <a:pt x="1490662" y="3662362"/>
                  </a:lnTo>
                  <a:lnTo>
                    <a:pt x="1525270" y="3636327"/>
                  </a:lnTo>
                  <a:lnTo>
                    <a:pt x="1554162" y="3598862"/>
                  </a:lnTo>
                  <a:lnTo>
                    <a:pt x="1572895" y="3553777"/>
                  </a:lnTo>
                  <a:lnTo>
                    <a:pt x="1964690" y="2108517"/>
                  </a:lnTo>
                  <a:lnTo>
                    <a:pt x="2540000" y="16192"/>
                  </a:lnTo>
                  <a:lnTo>
                    <a:pt x="2543810" y="3810"/>
                  </a:lnTo>
                  <a:lnTo>
                    <a:pt x="2545079" y="0"/>
                  </a:lnTo>
                  <a:close/>
                </a:path>
              </a:pathLst>
            </a:custGeom>
            <a:solidFill>
              <a:srgbClr val="FFBA00"/>
            </a:solidFill>
          </p:spPr>
          <p:txBody>
            <a:bodyPr wrap="square" lIns="0" tIns="0" rIns="0" bIns="0" rtlCol="0"/>
            <a:lstStyle/>
            <a:p>
              <a:endParaRPr/>
            </a:p>
          </p:txBody>
        </p:sp>
        <p:sp>
          <p:nvSpPr>
            <p:cNvPr id="7" name="object 7"/>
            <p:cNvSpPr/>
            <p:nvPr/>
          </p:nvSpPr>
          <p:spPr>
            <a:xfrm>
              <a:off x="4062729" y="0"/>
              <a:ext cx="1818639" cy="6858000"/>
            </a:xfrm>
            <a:custGeom>
              <a:avLst/>
              <a:gdLst/>
              <a:ahLst/>
              <a:cxnLst/>
              <a:rect l="l" t="t" r="r" b="b"/>
              <a:pathLst>
                <a:path w="1818639" h="6858000">
                  <a:moveTo>
                    <a:pt x="1818640" y="0"/>
                  </a:moveTo>
                  <a:lnTo>
                    <a:pt x="0" y="6857999"/>
                  </a:lnTo>
                </a:path>
              </a:pathLst>
            </a:custGeom>
            <a:ln w="22225">
              <a:solidFill>
                <a:srgbClr val="D8791A"/>
              </a:solidFill>
            </a:ln>
          </p:spPr>
          <p:txBody>
            <a:bodyPr wrap="square" lIns="0" tIns="0" rIns="0" bIns="0" rtlCol="0"/>
            <a:lstStyle/>
            <a:p>
              <a:endParaRPr/>
            </a:p>
          </p:txBody>
        </p:sp>
        <p:pic>
          <p:nvPicPr>
            <p:cNvPr id="8" name="object 8"/>
            <p:cNvPicPr/>
            <p:nvPr/>
          </p:nvPicPr>
          <p:blipFill>
            <a:blip r:embed="rId3" cstate="print"/>
            <a:stretch>
              <a:fillRect/>
            </a:stretch>
          </p:blipFill>
          <p:spPr>
            <a:xfrm>
              <a:off x="7549515" y="5992495"/>
              <a:ext cx="1523682" cy="609600"/>
            </a:xfrm>
            <a:prstGeom prst="rect">
              <a:avLst/>
            </a:prstGeom>
          </p:spPr>
        </p:pic>
      </p:gr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95440" y="587057"/>
            <a:ext cx="3341370" cy="1708785"/>
          </a:xfrm>
          <a:prstGeom prst="rect">
            <a:avLst/>
          </a:prstGeom>
        </p:spPr>
        <p:txBody>
          <a:bodyPr vert="horz" wrap="square" lIns="0" tIns="51435" rIns="0" bIns="0" rtlCol="0">
            <a:spAutoFit/>
          </a:bodyPr>
          <a:lstStyle/>
          <a:p>
            <a:pPr marL="12700" marR="5080">
              <a:lnSpc>
                <a:spcPts val="4350"/>
              </a:lnSpc>
              <a:spcBef>
                <a:spcPts val="405"/>
              </a:spcBef>
            </a:pPr>
            <a:r>
              <a:rPr sz="3800" spc="-5" dirty="0">
                <a:latin typeface="Calibri"/>
                <a:cs typeface="Calibri"/>
              </a:rPr>
              <a:t>Ασφάλεια </a:t>
            </a:r>
            <a:r>
              <a:rPr sz="3800" dirty="0">
                <a:latin typeface="Calibri"/>
                <a:cs typeface="Calibri"/>
              </a:rPr>
              <a:t> </a:t>
            </a:r>
            <a:r>
              <a:rPr sz="3800" spc="165" dirty="0">
                <a:latin typeface="Calibri"/>
                <a:cs typeface="Calibri"/>
              </a:rPr>
              <a:t>δικτύου </a:t>
            </a:r>
            <a:r>
              <a:rPr sz="3800" dirty="0">
                <a:latin typeface="Calibri"/>
                <a:cs typeface="Calibri"/>
              </a:rPr>
              <a:t>για </a:t>
            </a:r>
            <a:r>
              <a:rPr sz="3800" spc="165" dirty="0">
                <a:latin typeface="Calibri"/>
                <a:cs typeface="Calibri"/>
              </a:rPr>
              <a:t>την </a:t>
            </a:r>
            <a:r>
              <a:rPr sz="3800" spc="-844" dirty="0">
                <a:latin typeface="Calibri"/>
                <a:cs typeface="Calibri"/>
              </a:rPr>
              <a:t> </a:t>
            </a:r>
            <a:r>
              <a:rPr sz="3800" spc="160" dirty="0">
                <a:latin typeface="Calibri"/>
                <a:cs typeface="Calibri"/>
              </a:rPr>
              <a:t>υγεία</a:t>
            </a:r>
            <a:endParaRPr sz="3800">
              <a:latin typeface="Calibri"/>
              <a:cs typeface="Calibri"/>
            </a:endParaRPr>
          </a:p>
        </p:txBody>
      </p:sp>
      <p:sp>
        <p:nvSpPr>
          <p:cNvPr id="3" name="object 3"/>
          <p:cNvSpPr txBox="1"/>
          <p:nvPr/>
        </p:nvSpPr>
        <p:spPr>
          <a:xfrm>
            <a:off x="6029325" y="2677477"/>
            <a:ext cx="5637530" cy="1404620"/>
          </a:xfrm>
          <a:prstGeom prst="rect">
            <a:avLst/>
          </a:prstGeom>
        </p:spPr>
        <p:txBody>
          <a:bodyPr vert="horz" wrap="square" lIns="0" tIns="12700" rIns="0" bIns="0" rtlCol="0">
            <a:spAutoFit/>
          </a:bodyPr>
          <a:lstStyle/>
          <a:p>
            <a:pPr marL="267335">
              <a:lnSpc>
                <a:spcPct val="100000"/>
              </a:lnSpc>
              <a:spcBef>
                <a:spcPts val="100"/>
              </a:spcBef>
            </a:pPr>
            <a:r>
              <a:rPr sz="4800" b="1" spc="360" dirty="0">
                <a:solidFill>
                  <a:srgbClr val="D8791A"/>
                </a:solidFill>
                <a:latin typeface="Calibri"/>
                <a:cs typeface="Calibri"/>
              </a:rPr>
              <a:t>CSP004_C_H</a:t>
            </a:r>
            <a:endParaRPr sz="4800">
              <a:latin typeface="Calibri"/>
              <a:cs typeface="Calibri"/>
            </a:endParaRPr>
          </a:p>
          <a:p>
            <a:pPr marL="12700">
              <a:lnSpc>
                <a:spcPct val="100000"/>
              </a:lnSpc>
              <a:spcBef>
                <a:spcPts val="3419"/>
              </a:spcBef>
            </a:pPr>
            <a:r>
              <a:rPr sz="1400" b="1" spc="60" dirty="0">
                <a:solidFill>
                  <a:srgbClr val="FF0000"/>
                </a:solidFill>
                <a:latin typeface="Calibri"/>
                <a:cs typeface="Calibri"/>
              </a:rPr>
              <a:t>SLIDE</a:t>
            </a:r>
            <a:r>
              <a:rPr sz="1400" b="1" spc="30" dirty="0">
                <a:solidFill>
                  <a:srgbClr val="FF0000"/>
                </a:solidFill>
                <a:latin typeface="Calibri"/>
                <a:cs typeface="Calibri"/>
              </a:rPr>
              <a:t> </a:t>
            </a:r>
            <a:r>
              <a:rPr sz="1400" b="1" spc="65" dirty="0">
                <a:solidFill>
                  <a:srgbClr val="FF0000"/>
                </a:solidFill>
                <a:latin typeface="Calibri"/>
                <a:cs typeface="Calibri"/>
              </a:rPr>
              <a:t>SET</a:t>
            </a:r>
            <a:r>
              <a:rPr sz="1400" b="1" spc="30" dirty="0">
                <a:solidFill>
                  <a:srgbClr val="FF0000"/>
                </a:solidFill>
                <a:latin typeface="Calibri"/>
                <a:cs typeface="Calibri"/>
              </a:rPr>
              <a:t> </a:t>
            </a:r>
            <a:r>
              <a:rPr sz="1400" b="1" spc="55" dirty="0">
                <a:solidFill>
                  <a:srgbClr val="FF0000"/>
                </a:solidFill>
                <a:latin typeface="Calibri"/>
                <a:cs typeface="Calibri"/>
              </a:rPr>
              <a:t>#6:</a:t>
            </a:r>
            <a:r>
              <a:rPr sz="1400" b="1" spc="35" dirty="0">
                <a:solidFill>
                  <a:srgbClr val="FF0000"/>
                </a:solidFill>
                <a:latin typeface="Calibri"/>
                <a:cs typeface="Calibri"/>
              </a:rPr>
              <a:t> </a:t>
            </a:r>
            <a:r>
              <a:rPr sz="1400" b="1" spc="75" dirty="0">
                <a:latin typeface="Calibri"/>
                <a:cs typeface="Calibri"/>
              </a:rPr>
              <a:t>Άμυνα</a:t>
            </a:r>
            <a:r>
              <a:rPr sz="1400" b="1" spc="35" dirty="0">
                <a:latin typeface="Calibri"/>
                <a:cs typeface="Calibri"/>
              </a:rPr>
              <a:t> </a:t>
            </a:r>
            <a:r>
              <a:rPr sz="1400" b="1" spc="70" dirty="0">
                <a:latin typeface="Calibri"/>
                <a:cs typeface="Calibri"/>
              </a:rPr>
              <a:t>κακόβουλου</a:t>
            </a:r>
            <a:r>
              <a:rPr sz="1400" b="1" spc="30" dirty="0">
                <a:latin typeface="Calibri"/>
                <a:cs typeface="Calibri"/>
              </a:rPr>
              <a:t> </a:t>
            </a:r>
            <a:r>
              <a:rPr sz="1400" b="1" spc="60" dirty="0">
                <a:latin typeface="Calibri"/>
                <a:cs typeface="Calibri"/>
              </a:rPr>
              <a:t>λογισμικού</a:t>
            </a:r>
            <a:r>
              <a:rPr sz="1400" b="1" spc="35" dirty="0">
                <a:latin typeface="Calibri"/>
                <a:cs typeface="Calibri"/>
              </a:rPr>
              <a:t> </a:t>
            </a:r>
            <a:r>
              <a:rPr sz="1400" b="1" spc="100" dirty="0">
                <a:latin typeface="Calibri"/>
                <a:cs typeface="Calibri"/>
              </a:rPr>
              <a:t>&amp;</a:t>
            </a:r>
            <a:r>
              <a:rPr sz="1400" b="1" spc="45" dirty="0">
                <a:latin typeface="Calibri"/>
                <a:cs typeface="Calibri"/>
              </a:rPr>
              <a:t> </a:t>
            </a:r>
            <a:r>
              <a:rPr sz="1400" b="1" spc="55" dirty="0">
                <a:latin typeface="Calibri"/>
                <a:cs typeface="Calibri"/>
              </a:rPr>
              <a:t>ανίχνευση</a:t>
            </a:r>
            <a:r>
              <a:rPr sz="1400" b="1" spc="25" dirty="0">
                <a:latin typeface="Calibri"/>
                <a:cs typeface="Calibri"/>
              </a:rPr>
              <a:t> </a:t>
            </a:r>
            <a:r>
              <a:rPr sz="1400" b="1" spc="65" dirty="0">
                <a:latin typeface="Calibri"/>
                <a:cs typeface="Calibri"/>
              </a:rPr>
              <a:t>εισβολών</a:t>
            </a:r>
            <a:endParaRPr sz="1400">
              <a:latin typeface="Calibri"/>
              <a:cs typeface="Calibri"/>
            </a:endParaRPr>
          </a:p>
        </p:txBody>
      </p:sp>
      <p:sp>
        <p:nvSpPr>
          <p:cNvPr id="4" name="object 4"/>
          <p:cNvSpPr txBox="1"/>
          <p:nvPr/>
        </p:nvSpPr>
        <p:spPr>
          <a:xfrm>
            <a:off x="6202045" y="4501832"/>
            <a:ext cx="2159000" cy="205184"/>
          </a:xfrm>
          <a:prstGeom prst="rect">
            <a:avLst/>
          </a:prstGeom>
        </p:spPr>
        <p:txBody>
          <a:bodyPr vert="horz" wrap="square" lIns="0" tIns="12700" rIns="0" bIns="0" rtlCol="0">
            <a:spAutoFit/>
          </a:bodyPr>
          <a:lstStyle/>
          <a:p>
            <a:pPr marL="12700">
              <a:lnSpc>
                <a:spcPct val="100000"/>
              </a:lnSpc>
              <a:spcBef>
                <a:spcPts val="100"/>
              </a:spcBef>
            </a:pPr>
            <a:r>
              <a:rPr sz="1250" spc="60" dirty="0">
                <a:latin typeface="Calibri"/>
                <a:cs typeface="Calibri"/>
              </a:rPr>
              <a:t>ΠΑΡΟΥΣ</a:t>
            </a:r>
            <a:r>
              <a:rPr lang="en-US" sz="1250" spc="60" dirty="0">
                <a:latin typeface="Calibri"/>
                <a:cs typeface="Calibri"/>
              </a:rPr>
              <a:t>I</a:t>
            </a:r>
            <a:r>
              <a:rPr sz="1250" spc="60" dirty="0">
                <a:latin typeface="Calibri"/>
                <a:cs typeface="Calibri"/>
              </a:rPr>
              <a:t>ΑΣΗ</a:t>
            </a:r>
            <a:r>
              <a:rPr sz="1250" spc="5" dirty="0">
                <a:latin typeface="Calibri"/>
                <a:cs typeface="Calibri"/>
              </a:rPr>
              <a:t> </a:t>
            </a:r>
            <a:r>
              <a:rPr sz="1250" spc="65" dirty="0">
                <a:latin typeface="Calibri"/>
                <a:cs typeface="Calibri"/>
              </a:rPr>
              <a:t>ΑΠ</a:t>
            </a:r>
            <a:r>
              <a:rPr lang="en-US" sz="1250" spc="65" dirty="0">
                <a:latin typeface="Calibri"/>
                <a:cs typeface="Calibri"/>
              </a:rPr>
              <a:t>O</a:t>
            </a:r>
            <a:r>
              <a:rPr sz="1250" spc="65" dirty="0">
                <a:latin typeface="Calibri"/>
                <a:cs typeface="Calibri"/>
              </a:rPr>
              <a:t>:</a:t>
            </a:r>
            <a:r>
              <a:rPr sz="1250" spc="10" dirty="0">
                <a:latin typeface="Calibri"/>
                <a:cs typeface="Calibri"/>
              </a:rPr>
              <a:t> </a:t>
            </a:r>
            <a:r>
              <a:rPr sz="1250" spc="65" dirty="0">
                <a:latin typeface="Calibri"/>
                <a:cs typeface="Calibri"/>
              </a:rPr>
              <a:t>ΑΝΤΩΝΙΟΣ</a:t>
            </a:r>
            <a:endParaRPr sz="1250" dirty="0">
              <a:latin typeface="Calibri"/>
              <a:cs typeface="Calibri"/>
            </a:endParaRPr>
          </a:p>
        </p:txBody>
      </p:sp>
      <p:sp>
        <p:nvSpPr>
          <p:cNvPr id="5" name="object 5"/>
          <p:cNvSpPr txBox="1"/>
          <p:nvPr/>
        </p:nvSpPr>
        <p:spPr>
          <a:xfrm>
            <a:off x="6202045" y="5975032"/>
            <a:ext cx="362585" cy="215900"/>
          </a:xfrm>
          <a:prstGeom prst="rect">
            <a:avLst/>
          </a:prstGeom>
        </p:spPr>
        <p:txBody>
          <a:bodyPr vert="horz" wrap="square" lIns="0" tIns="12700" rIns="0" bIns="0" rtlCol="0">
            <a:spAutoFit/>
          </a:bodyPr>
          <a:lstStyle/>
          <a:p>
            <a:pPr marL="12700">
              <a:lnSpc>
                <a:spcPct val="100000"/>
              </a:lnSpc>
              <a:spcBef>
                <a:spcPts val="100"/>
              </a:spcBef>
            </a:pPr>
            <a:r>
              <a:rPr sz="1250" spc="65" dirty="0">
                <a:latin typeface="Calibri"/>
                <a:cs typeface="Calibri"/>
              </a:rPr>
              <a:t>ΝΤ</a:t>
            </a:r>
            <a:r>
              <a:rPr sz="1250" spc="45" dirty="0">
                <a:latin typeface="Calibri"/>
                <a:cs typeface="Calibri"/>
              </a:rPr>
              <a:t>ΙΒ</a:t>
            </a:r>
            <a:endParaRPr sz="1250">
              <a:latin typeface="Calibri"/>
              <a:cs typeface="Calibri"/>
            </a:endParaRPr>
          </a:p>
        </p:txBody>
      </p:sp>
      <p:grpSp>
        <p:nvGrpSpPr>
          <p:cNvPr id="6" name="object 6"/>
          <p:cNvGrpSpPr/>
          <p:nvPr/>
        </p:nvGrpSpPr>
        <p:grpSpPr>
          <a:xfrm>
            <a:off x="0" y="0"/>
            <a:ext cx="6057900" cy="6858000"/>
            <a:chOff x="0" y="0"/>
            <a:chExt cx="6057900" cy="6858000"/>
          </a:xfrm>
        </p:grpSpPr>
        <p:sp>
          <p:nvSpPr>
            <p:cNvPr id="7" name="object 7"/>
            <p:cNvSpPr/>
            <p:nvPr/>
          </p:nvSpPr>
          <p:spPr>
            <a:xfrm>
              <a:off x="3508057" y="0"/>
              <a:ext cx="2549525" cy="6847840"/>
            </a:xfrm>
            <a:custGeom>
              <a:avLst/>
              <a:gdLst/>
              <a:ahLst/>
              <a:cxnLst/>
              <a:rect l="l" t="t" r="r" b="b"/>
              <a:pathLst>
                <a:path w="2549525" h="6847840">
                  <a:moveTo>
                    <a:pt x="1325562" y="2279015"/>
                  </a:moveTo>
                  <a:lnTo>
                    <a:pt x="1275397" y="2286952"/>
                  </a:lnTo>
                  <a:lnTo>
                    <a:pt x="1229994" y="2308225"/>
                  </a:lnTo>
                  <a:lnTo>
                    <a:pt x="1191577" y="2341562"/>
                  </a:lnTo>
                  <a:lnTo>
                    <a:pt x="1163002" y="2385377"/>
                  </a:lnTo>
                  <a:lnTo>
                    <a:pt x="1163002" y="2386329"/>
                  </a:lnTo>
                  <a:lnTo>
                    <a:pt x="821689" y="3658870"/>
                  </a:lnTo>
                  <a:lnTo>
                    <a:pt x="0" y="6846252"/>
                  </a:lnTo>
                  <a:lnTo>
                    <a:pt x="6667" y="6846887"/>
                  </a:lnTo>
                  <a:lnTo>
                    <a:pt x="20002" y="6847522"/>
                  </a:lnTo>
                  <a:lnTo>
                    <a:pt x="26669" y="6847522"/>
                  </a:lnTo>
                  <a:lnTo>
                    <a:pt x="845905" y="3664902"/>
                  </a:lnTo>
                  <a:lnTo>
                    <a:pt x="1187132" y="2393950"/>
                  </a:lnTo>
                  <a:lnTo>
                    <a:pt x="1211897" y="2356485"/>
                  </a:lnTo>
                  <a:lnTo>
                    <a:pt x="1244917" y="2328227"/>
                  </a:lnTo>
                  <a:lnTo>
                    <a:pt x="1283969" y="2310129"/>
                  </a:lnTo>
                  <a:lnTo>
                    <a:pt x="1326832" y="2303462"/>
                  </a:lnTo>
                  <a:lnTo>
                    <a:pt x="1421947" y="2303462"/>
                  </a:lnTo>
                  <a:lnTo>
                    <a:pt x="1377314" y="2285047"/>
                  </a:lnTo>
                  <a:lnTo>
                    <a:pt x="1325562" y="2279015"/>
                  </a:lnTo>
                  <a:close/>
                </a:path>
                <a:path w="2549525" h="6847840">
                  <a:moveTo>
                    <a:pt x="1421947" y="2303462"/>
                  </a:moveTo>
                  <a:lnTo>
                    <a:pt x="1326832" y="2303462"/>
                  </a:lnTo>
                  <a:lnTo>
                    <a:pt x="1370964" y="2309177"/>
                  </a:lnTo>
                  <a:lnTo>
                    <a:pt x="1417002" y="2330132"/>
                  </a:lnTo>
                  <a:lnTo>
                    <a:pt x="1452879" y="2363152"/>
                  </a:lnTo>
                  <a:lnTo>
                    <a:pt x="1477327" y="2405379"/>
                  </a:lnTo>
                  <a:lnTo>
                    <a:pt x="1487804" y="2453004"/>
                  </a:lnTo>
                  <a:lnTo>
                    <a:pt x="1482725" y="2503170"/>
                  </a:lnTo>
                  <a:lnTo>
                    <a:pt x="1223962" y="3457257"/>
                  </a:lnTo>
                  <a:lnTo>
                    <a:pt x="1217929" y="3492817"/>
                  </a:lnTo>
                  <a:lnTo>
                    <a:pt x="1227137" y="3563302"/>
                  </a:lnTo>
                  <a:lnTo>
                    <a:pt x="1262379" y="3626485"/>
                  </a:lnTo>
                  <a:lnTo>
                    <a:pt x="1318894" y="3670300"/>
                  </a:lnTo>
                  <a:lnTo>
                    <a:pt x="1402079" y="3689350"/>
                  </a:lnTo>
                  <a:lnTo>
                    <a:pt x="1449069" y="3683000"/>
                  </a:lnTo>
                  <a:lnTo>
                    <a:pt x="1492567" y="3664902"/>
                  </a:lnTo>
                  <a:lnTo>
                    <a:pt x="1495514" y="3662679"/>
                  </a:lnTo>
                  <a:lnTo>
                    <a:pt x="1408429" y="3662679"/>
                  </a:lnTo>
                  <a:lnTo>
                    <a:pt x="1358264" y="3657600"/>
                  </a:lnTo>
                  <a:lnTo>
                    <a:pt x="1303019" y="3630295"/>
                  </a:lnTo>
                  <a:lnTo>
                    <a:pt x="1263014" y="3584257"/>
                  </a:lnTo>
                  <a:lnTo>
                    <a:pt x="1243329" y="3525837"/>
                  </a:lnTo>
                  <a:lnTo>
                    <a:pt x="1242694" y="3495040"/>
                  </a:lnTo>
                  <a:lnTo>
                    <a:pt x="1248092" y="3463607"/>
                  </a:lnTo>
                  <a:lnTo>
                    <a:pt x="1506537" y="2509520"/>
                  </a:lnTo>
                  <a:lnTo>
                    <a:pt x="1512887" y="2460625"/>
                  </a:lnTo>
                  <a:lnTo>
                    <a:pt x="1506537" y="2413635"/>
                  </a:lnTo>
                  <a:lnTo>
                    <a:pt x="1488439" y="2370137"/>
                  </a:lnTo>
                  <a:lnTo>
                    <a:pt x="1460182" y="2332672"/>
                  </a:lnTo>
                  <a:lnTo>
                    <a:pt x="1422717" y="2303779"/>
                  </a:lnTo>
                  <a:lnTo>
                    <a:pt x="1421947" y="2303462"/>
                  </a:lnTo>
                  <a:close/>
                </a:path>
                <a:path w="2549525" h="6847840">
                  <a:moveTo>
                    <a:pt x="2549525" y="0"/>
                  </a:moveTo>
                  <a:lnTo>
                    <a:pt x="2523172" y="0"/>
                  </a:lnTo>
                  <a:lnTo>
                    <a:pt x="1945639" y="2096135"/>
                  </a:lnTo>
                  <a:lnTo>
                    <a:pt x="1552257" y="3546157"/>
                  </a:lnTo>
                  <a:lnTo>
                    <a:pt x="1531302" y="3591877"/>
                  </a:lnTo>
                  <a:lnTo>
                    <a:pt x="1498282" y="3628072"/>
                  </a:lnTo>
                  <a:lnTo>
                    <a:pt x="1456054" y="3652202"/>
                  </a:lnTo>
                  <a:lnTo>
                    <a:pt x="1408429" y="3662679"/>
                  </a:lnTo>
                  <a:lnTo>
                    <a:pt x="1495514" y="3662679"/>
                  </a:lnTo>
                  <a:lnTo>
                    <a:pt x="1530032" y="3636645"/>
                  </a:lnTo>
                  <a:lnTo>
                    <a:pt x="1558925" y="3599179"/>
                  </a:lnTo>
                  <a:lnTo>
                    <a:pt x="1577657" y="3553777"/>
                  </a:lnTo>
                  <a:lnTo>
                    <a:pt x="1970722" y="2103754"/>
                  </a:lnTo>
                  <a:lnTo>
                    <a:pt x="2549525" y="0"/>
                  </a:lnTo>
                  <a:close/>
                </a:path>
              </a:pathLst>
            </a:custGeom>
            <a:solidFill>
              <a:srgbClr val="FFBA00"/>
            </a:solidFill>
          </p:spPr>
          <p:txBody>
            <a:bodyPr wrap="square" lIns="0" tIns="0" rIns="0" bIns="0" rtlCol="0"/>
            <a:lstStyle/>
            <a:p>
              <a:endParaRPr/>
            </a:p>
          </p:txBody>
        </p:sp>
        <p:pic>
          <p:nvPicPr>
            <p:cNvPr id="8" name="object 8"/>
            <p:cNvPicPr/>
            <p:nvPr/>
          </p:nvPicPr>
          <p:blipFill>
            <a:blip r:embed="rId2" cstate="print"/>
            <a:stretch>
              <a:fillRect/>
            </a:stretch>
          </p:blipFill>
          <p:spPr>
            <a:xfrm>
              <a:off x="0" y="0"/>
              <a:ext cx="5840729" cy="6858000"/>
            </a:xfrm>
            <a:prstGeom prst="rect">
              <a:avLst/>
            </a:prstGeom>
          </p:spPr>
        </p:pic>
      </p:grpSp>
      <p:pic>
        <p:nvPicPr>
          <p:cNvPr id="9" name="object 9"/>
          <p:cNvPicPr/>
          <p:nvPr/>
        </p:nvPicPr>
        <p:blipFill>
          <a:blip r:embed="rId3" cstate="print"/>
          <a:stretch>
            <a:fillRect/>
          </a:stretch>
        </p:blipFill>
        <p:spPr>
          <a:xfrm>
            <a:off x="9467850" y="4348479"/>
            <a:ext cx="1532572" cy="568325"/>
          </a:xfrm>
          <a:prstGeom prst="rect">
            <a:avLst/>
          </a:prstGeom>
        </p:spPr>
      </p:pic>
      <p:pic>
        <p:nvPicPr>
          <p:cNvPr id="10" name="object 10"/>
          <p:cNvPicPr/>
          <p:nvPr/>
        </p:nvPicPr>
        <p:blipFill>
          <a:blip r:embed="rId4" cstate="print"/>
          <a:stretch>
            <a:fillRect/>
          </a:stretch>
        </p:blipFill>
        <p:spPr>
          <a:xfrm>
            <a:off x="7549515" y="5383212"/>
            <a:ext cx="3293427" cy="612140"/>
          </a:xfrm>
          <a:prstGeom prst="rect">
            <a:avLst/>
          </a:prstGeom>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394334"/>
            <a:ext cx="10188575" cy="763270"/>
          </a:xfrm>
          <a:prstGeom prst="rect">
            <a:avLst/>
          </a:prstGeom>
        </p:spPr>
        <p:txBody>
          <a:bodyPr vert="horz" wrap="square" lIns="0" tIns="57150" rIns="0" bIns="0" rtlCol="0">
            <a:spAutoFit/>
          </a:bodyPr>
          <a:lstStyle/>
          <a:p>
            <a:pPr marL="12700" marR="5080">
              <a:lnSpc>
                <a:spcPts val="2750"/>
              </a:lnSpc>
              <a:spcBef>
                <a:spcPts val="450"/>
              </a:spcBef>
            </a:pPr>
            <a:r>
              <a:rPr sz="2550" spc="135" dirty="0"/>
              <a:t>Άμυνα</a:t>
            </a:r>
            <a:r>
              <a:rPr sz="2550" spc="55" dirty="0"/>
              <a:t> </a:t>
            </a:r>
            <a:r>
              <a:rPr sz="2550" spc="120" dirty="0"/>
              <a:t>κακόβουλου</a:t>
            </a:r>
            <a:r>
              <a:rPr sz="2550" spc="55" dirty="0"/>
              <a:t> </a:t>
            </a:r>
            <a:r>
              <a:rPr sz="2550" spc="105" dirty="0"/>
              <a:t>λογισμικού</a:t>
            </a:r>
            <a:r>
              <a:rPr sz="2550" spc="55" dirty="0"/>
              <a:t> </a:t>
            </a:r>
            <a:r>
              <a:rPr sz="2550" spc="105" dirty="0"/>
              <a:t>και</a:t>
            </a:r>
            <a:r>
              <a:rPr sz="2550" spc="55" dirty="0"/>
              <a:t> </a:t>
            </a:r>
            <a:r>
              <a:rPr sz="2550" spc="114" dirty="0"/>
              <a:t>πρόληψη/ανίχνευση</a:t>
            </a:r>
            <a:r>
              <a:rPr sz="2550" spc="45" dirty="0"/>
              <a:t> </a:t>
            </a:r>
            <a:r>
              <a:rPr sz="2550" spc="114" dirty="0"/>
              <a:t>εισβολών:</a:t>
            </a:r>
            <a:r>
              <a:rPr sz="2550" spc="150" dirty="0"/>
              <a:t> για </a:t>
            </a:r>
            <a:r>
              <a:rPr sz="2550" spc="-620" dirty="0"/>
              <a:t> </a:t>
            </a:r>
            <a:r>
              <a:rPr sz="2550" spc="165" dirty="0"/>
              <a:t>τον</a:t>
            </a:r>
            <a:r>
              <a:rPr sz="2550" spc="70" dirty="0"/>
              <a:t> </a:t>
            </a:r>
            <a:r>
              <a:rPr sz="2550" spc="170" dirty="0"/>
              <a:t>τομέα</a:t>
            </a:r>
            <a:r>
              <a:rPr sz="2550" spc="75" dirty="0"/>
              <a:t> </a:t>
            </a:r>
            <a:r>
              <a:rPr sz="2550" spc="160" dirty="0"/>
              <a:t>της</a:t>
            </a:r>
            <a:r>
              <a:rPr sz="2550" spc="75" dirty="0"/>
              <a:t> </a:t>
            </a:r>
            <a:r>
              <a:rPr sz="2550" spc="145" dirty="0"/>
              <a:t>υγείας;</a:t>
            </a:r>
            <a:endParaRPr sz="2550"/>
          </a:p>
        </p:txBody>
      </p:sp>
      <p:sp>
        <p:nvSpPr>
          <p:cNvPr id="3" name="object 3"/>
          <p:cNvSpPr txBox="1"/>
          <p:nvPr/>
        </p:nvSpPr>
        <p:spPr>
          <a:xfrm>
            <a:off x="923289" y="1495107"/>
            <a:ext cx="10248265" cy="1774189"/>
          </a:xfrm>
          <a:prstGeom prst="rect">
            <a:avLst/>
          </a:prstGeom>
        </p:spPr>
        <p:txBody>
          <a:bodyPr vert="horz" wrap="square" lIns="0" tIns="98425" rIns="0" bIns="0" rtlCol="0">
            <a:spAutoFit/>
          </a:bodyPr>
          <a:lstStyle/>
          <a:p>
            <a:pPr marL="12700">
              <a:lnSpc>
                <a:spcPct val="100000"/>
              </a:lnSpc>
              <a:spcBef>
                <a:spcPts val="775"/>
              </a:spcBef>
            </a:pPr>
            <a:r>
              <a:rPr sz="1300" spc="-5" dirty="0">
                <a:latin typeface="Calibri"/>
                <a:cs typeface="Calibri"/>
              </a:rPr>
              <a:t>1.</a:t>
            </a:r>
            <a:r>
              <a:rPr sz="1300" spc="145" dirty="0">
                <a:latin typeface="Calibri"/>
                <a:cs typeface="Calibri"/>
              </a:rPr>
              <a:t> </a:t>
            </a:r>
            <a:r>
              <a:rPr sz="1000" spc="80" dirty="0">
                <a:latin typeface="Calibri"/>
                <a:cs typeface="Calibri"/>
              </a:rPr>
              <a:t>Ανίχνευση</a:t>
            </a:r>
            <a:r>
              <a:rPr sz="1000" spc="30" dirty="0">
                <a:latin typeface="Calibri"/>
                <a:cs typeface="Calibri"/>
              </a:rPr>
              <a:t> </a:t>
            </a:r>
            <a:r>
              <a:rPr sz="1000" spc="90" dirty="0">
                <a:latin typeface="Calibri"/>
                <a:cs typeface="Calibri"/>
              </a:rPr>
              <a:t>βάσει</a:t>
            </a:r>
            <a:r>
              <a:rPr sz="1000" spc="40" dirty="0">
                <a:latin typeface="Calibri"/>
                <a:cs typeface="Calibri"/>
              </a:rPr>
              <a:t> </a:t>
            </a:r>
            <a:r>
              <a:rPr sz="1000" spc="100" dirty="0">
                <a:latin typeface="Calibri"/>
                <a:cs typeface="Calibri"/>
              </a:rPr>
              <a:t>υπογραφής</a:t>
            </a:r>
            <a:endParaRPr sz="1000" dirty="0">
              <a:latin typeface="Calibri"/>
              <a:cs typeface="Calibri"/>
            </a:endParaRPr>
          </a:p>
          <a:p>
            <a:pPr marL="330200" marR="5080" indent="-317500">
              <a:lnSpc>
                <a:spcPct val="77900"/>
              </a:lnSpc>
              <a:spcBef>
                <a:spcPts val="1020"/>
              </a:spcBef>
              <a:tabLst>
                <a:tab pos="329565" algn="l"/>
              </a:tabLst>
            </a:pPr>
            <a:r>
              <a:rPr sz="1300" dirty="0">
                <a:solidFill>
                  <a:srgbClr val="FFBA00"/>
                </a:solidFill>
                <a:latin typeface="Courier New"/>
                <a:cs typeface="Courier New"/>
              </a:rPr>
              <a:t>o	</a:t>
            </a:r>
            <a:r>
              <a:rPr sz="1000" spc="125" dirty="0">
                <a:latin typeface="Calibri"/>
                <a:cs typeface="Calibri"/>
              </a:rPr>
              <a:t>Η</a:t>
            </a:r>
            <a:r>
              <a:rPr sz="1000" spc="50" dirty="0">
                <a:latin typeface="Calibri"/>
                <a:cs typeface="Calibri"/>
              </a:rPr>
              <a:t> </a:t>
            </a:r>
            <a:r>
              <a:rPr sz="1000" spc="90" dirty="0">
                <a:latin typeface="Calibri"/>
                <a:cs typeface="Calibri"/>
              </a:rPr>
              <a:t>ανίχνευση</a:t>
            </a:r>
            <a:r>
              <a:rPr sz="1000" spc="55" dirty="0">
                <a:latin typeface="Calibri"/>
                <a:cs typeface="Calibri"/>
              </a:rPr>
              <a:t> </a:t>
            </a:r>
            <a:r>
              <a:rPr sz="1000" spc="90" dirty="0">
                <a:latin typeface="Calibri"/>
                <a:cs typeface="Calibri"/>
              </a:rPr>
              <a:t>βάσει</a:t>
            </a:r>
            <a:r>
              <a:rPr sz="1000" spc="50" dirty="0">
                <a:latin typeface="Calibri"/>
                <a:cs typeface="Calibri"/>
              </a:rPr>
              <a:t> </a:t>
            </a:r>
            <a:r>
              <a:rPr sz="1000" spc="100" dirty="0">
                <a:latin typeface="Calibri"/>
                <a:cs typeface="Calibri"/>
              </a:rPr>
              <a:t>υπογραφής</a:t>
            </a:r>
            <a:r>
              <a:rPr sz="1000" spc="55" dirty="0">
                <a:latin typeface="Calibri"/>
                <a:cs typeface="Calibri"/>
              </a:rPr>
              <a:t> </a:t>
            </a:r>
            <a:r>
              <a:rPr sz="1000" spc="85" dirty="0">
                <a:latin typeface="Calibri"/>
                <a:cs typeface="Calibri"/>
              </a:rPr>
              <a:t>χρησιμοποιεί</a:t>
            </a:r>
            <a:r>
              <a:rPr sz="1000" spc="55" dirty="0">
                <a:latin typeface="Calibri"/>
                <a:cs typeface="Calibri"/>
              </a:rPr>
              <a:t> </a:t>
            </a:r>
            <a:r>
              <a:rPr sz="1000" spc="95" dirty="0">
                <a:latin typeface="Calibri"/>
                <a:cs typeface="Calibri"/>
              </a:rPr>
              <a:t>γνωστούς</a:t>
            </a:r>
            <a:r>
              <a:rPr sz="1000" spc="50" dirty="0">
                <a:latin typeface="Calibri"/>
                <a:cs typeface="Calibri"/>
              </a:rPr>
              <a:t> </a:t>
            </a:r>
            <a:r>
              <a:rPr sz="1000" spc="100" dirty="0">
                <a:latin typeface="Calibri"/>
                <a:cs typeface="Calibri"/>
              </a:rPr>
              <a:t>ψηφιακούς</a:t>
            </a:r>
            <a:r>
              <a:rPr sz="1000" spc="55" dirty="0">
                <a:latin typeface="Calibri"/>
                <a:cs typeface="Calibri"/>
              </a:rPr>
              <a:t> </a:t>
            </a:r>
            <a:r>
              <a:rPr sz="1000" spc="80" dirty="0">
                <a:latin typeface="Calibri"/>
                <a:cs typeface="Calibri"/>
              </a:rPr>
              <a:t>δείκτες</a:t>
            </a:r>
            <a:r>
              <a:rPr sz="1000" spc="50" dirty="0">
                <a:latin typeface="Calibri"/>
                <a:cs typeface="Calibri"/>
              </a:rPr>
              <a:t> </a:t>
            </a:r>
            <a:r>
              <a:rPr sz="1000" spc="100" dirty="0">
                <a:latin typeface="Calibri"/>
                <a:cs typeface="Calibri"/>
              </a:rPr>
              <a:t>κακόβουλου</a:t>
            </a:r>
            <a:r>
              <a:rPr sz="1000" spc="50" dirty="0">
                <a:latin typeface="Calibri"/>
                <a:cs typeface="Calibri"/>
              </a:rPr>
              <a:t> </a:t>
            </a:r>
            <a:r>
              <a:rPr sz="1000" spc="90" dirty="0">
                <a:latin typeface="Calibri"/>
                <a:cs typeface="Calibri"/>
              </a:rPr>
              <a:t>λογισμικού</a:t>
            </a:r>
            <a:r>
              <a:rPr sz="1000" spc="50" dirty="0">
                <a:latin typeface="Calibri"/>
                <a:cs typeface="Calibri"/>
              </a:rPr>
              <a:t> </a:t>
            </a:r>
            <a:r>
              <a:rPr sz="1000" spc="85" dirty="0">
                <a:latin typeface="Calibri"/>
                <a:cs typeface="Calibri"/>
              </a:rPr>
              <a:t>για</a:t>
            </a:r>
            <a:r>
              <a:rPr sz="1000" spc="50" dirty="0">
                <a:latin typeface="Calibri"/>
                <a:cs typeface="Calibri"/>
              </a:rPr>
              <a:t> </a:t>
            </a:r>
            <a:r>
              <a:rPr sz="1000" spc="90" dirty="0">
                <a:latin typeface="Calibri"/>
                <a:cs typeface="Calibri"/>
              </a:rPr>
              <a:t>τον</a:t>
            </a:r>
            <a:r>
              <a:rPr sz="1000" spc="55" dirty="0">
                <a:latin typeface="Calibri"/>
                <a:cs typeface="Calibri"/>
              </a:rPr>
              <a:t> </a:t>
            </a:r>
            <a:r>
              <a:rPr sz="1000" spc="90" dirty="0">
                <a:latin typeface="Calibri"/>
                <a:cs typeface="Calibri"/>
              </a:rPr>
              <a:t>εντοπισμό</a:t>
            </a:r>
            <a:r>
              <a:rPr sz="1000" spc="55" dirty="0">
                <a:latin typeface="Calibri"/>
                <a:cs typeface="Calibri"/>
              </a:rPr>
              <a:t> </a:t>
            </a:r>
            <a:r>
              <a:rPr sz="1000" spc="95" dirty="0">
                <a:latin typeface="Calibri"/>
                <a:cs typeface="Calibri"/>
              </a:rPr>
              <a:t>ύποπτης</a:t>
            </a:r>
            <a:r>
              <a:rPr sz="1000" spc="50" dirty="0">
                <a:latin typeface="Calibri"/>
                <a:cs typeface="Calibri"/>
              </a:rPr>
              <a:t> </a:t>
            </a:r>
            <a:r>
              <a:rPr sz="1000" spc="95" dirty="0">
                <a:latin typeface="Calibri"/>
                <a:cs typeface="Calibri"/>
              </a:rPr>
              <a:t>συμπεριφοράς.</a:t>
            </a:r>
            <a:r>
              <a:rPr sz="1000" spc="55" dirty="0">
                <a:latin typeface="Calibri"/>
                <a:cs typeface="Calibri"/>
              </a:rPr>
              <a:t> </a:t>
            </a:r>
            <a:r>
              <a:rPr sz="1000" spc="85" dirty="0">
                <a:latin typeface="Calibri"/>
                <a:cs typeface="Calibri"/>
              </a:rPr>
              <a:t>Λίστες</a:t>
            </a:r>
            <a:r>
              <a:rPr sz="1000" spc="50" dirty="0">
                <a:latin typeface="Calibri"/>
                <a:cs typeface="Calibri"/>
              </a:rPr>
              <a:t> </a:t>
            </a:r>
            <a:r>
              <a:rPr sz="1000" spc="90" dirty="0">
                <a:latin typeface="Calibri"/>
                <a:cs typeface="Calibri"/>
              </a:rPr>
              <a:t>δεικτών </a:t>
            </a:r>
            <a:r>
              <a:rPr sz="1000" spc="-210" dirty="0">
                <a:latin typeface="Calibri"/>
                <a:cs typeface="Calibri"/>
              </a:rPr>
              <a:t> </a:t>
            </a:r>
            <a:r>
              <a:rPr sz="1000" spc="95" dirty="0">
                <a:latin typeface="Calibri"/>
                <a:cs typeface="Calibri"/>
              </a:rPr>
              <a:t>παραβίασης</a:t>
            </a:r>
            <a:r>
              <a:rPr sz="1000" spc="45" dirty="0">
                <a:latin typeface="Calibri"/>
                <a:cs typeface="Calibri"/>
              </a:rPr>
              <a:t> </a:t>
            </a:r>
            <a:r>
              <a:rPr sz="1000" spc="75" dirty="0">
                <a:latin typeface="Calibri"/>
                <a:cs typeface="Calibri"/>
              </a:rPr>
              <a:t>(IOC),</a:t>
            </a:r>
            <a:r>
              <a:rPr sz="1000" spc="45" dirty="0">
                <a:latin typeface="Calibri"/>
                <a:cs typeface="Calibri"/>
              </a:rPr>
              <a:t> </a:t>
            </a:r>
            <a:r>
              <a:rPr sz="1000" spc="105" dirty="0">
                <a:latin typeface="Calibri"/>
                <a:cs typeface="Calibri"/>
              </a:rPr>
              <a:t>που</a:t>
            </a:r>
            <a:r>
              <a:rPr sz="1000" spc="50" dirty="0">
                <a:latin typeface="Calibri"/>
                <a:cs typeface="Calibri"/>
              </a:rPr>
              <a:t> </a:t>
            </a:r>
            <a:r>
              <a:rPr sz="1000" spc="95" dirty="0">
                <a:latin typeface="Calibri"/>
                <a:cs typeface="Calibri"/>
              </a:rPr>
              <a:t>συχνά</a:t>
            </a:r>
            <a:r>
              <a:rPr sz="1000" spc="50" dirty="0">
                <a:latin typeface="Calibri"/>
                <a:cs typeface="Calibri"/>
              </a:rPr>
              <a:t> </a:t>
            </a:r>
            <a:r>
              <a:rPr sz="1000" spc="90" dirty="0">
                <a:latin typeface="Calibri"/>
                <a:cs typeface="Calibri"/>
              </a:rPr>
              <a:t>συντηρούνται</a:t>
            </a:r>
            <a:r>
              <a:rPr sz="1000" spc="60" dirty="0">
                <a:latin typeface="Calibri"/>
                <a:cs typeface="Calibri"/>
              </a:rPr>
              <a:t> </a:t>
            </a:r>
            <a:r>
              <a:rPr sz="1000" spc="95" dirty="0">
                <a:latin typeface="Calibri"/>
                <a:cs typeface="Calibri"/>
              </a:rPr>
              <a:t>σε</a:t>
            </a:r>
            <a:r>
              <a:rPr sz="1000" spc="45" dirty="0">
                <a:latin typeface="Calibri"/>
                <a:cs typeface="Calibri"/>
              </a:rPr>
              <a:t> </a:t>
            </a:r>
            <a:r>
              <a:rPr sz="1000" spc="90" dirty="0">
                <a:latin typeface="Calibri"/>
                <a:cs typeface="Calibri"/>
              </a:rPr>
              <a:t>μια</a:t>
            </a:r>
            <a:r>
              <a:rPr sz="1000" spc="50" dirty="0">
                <a:latin typeface="Calibri"/>
                <a:cs typeface="Calibri"/>
              </a:rPr>
              <a:t> </a:t>
            </a:r>
            <a:r>
              <a:rPr sz="1000" spc="105" dirty="0">
                <a:latin typeface="Calibri"/>
                <a:cs typeface="Calibri"/>
              </a:rPr>
              <a:t>βάση</a:t>
            </a:r>
            <a:r>
              <a:rPr sz="1000" spc="45" dirty="0">
                <a:latin typeface="Calibri"/>
                <a:cs typeface="Calibri"/>
              </a:rPr>
              <a:t> </a:t>
            </a:r>
            <a:r>
              <a:rPr sz="1000" spc="95" dirty="0">
                <a:latin typeface="Calibri"/>
                <a:cs typeface="Calibri"/>
              </a:rPr>
              <a:t>δεδομένων,</a:t>
            </a:r>
            <a:r>
              <a:rPr sz="1000" spc="50" dirty="0">
                <a:latin typeface="Calibri"/>
                <a:cs typeface="Calibri"/>
              </a:rPr>
              <a:t> </a:t>
            </a:r>
            <a:r>
              <a:rPr sz="1000" spc="100" dirty="0">
                <a:latin typeface="Calibri"/>
                <a:cs typeface="Calibri"/>
              </a:rPr>
              <a:t>μπορούν</a:t>
            </a:r>
            <a:r>
              <a:rPr sz="1000" spc="50" dirty="0">
                <a:latin typeface="Calibri"/>
                <a:cs typeface="Calibri"/>
              </a:rPr>
              <a:t> </a:t>
            </a:r>
            <a:r>
              <a:rPr sz="1000" spc="100" dirty="0">
                <a:latin typeface="Calibri"/>
                <a:cs typeface="Calibri"/>
              </a:rPr>
              <a:t>να</a:t>
            </a:r>
            <a:r>
              <a:rPr sz="1000" spc="45" dirty="0">
                <a:latin typeface="Calibri"/>
                <a:cs typeface="Calibri"/>
              </a:rPr>
              <a:t> </a:t>
            </a:r>
            <a:r>
              <a:rPr sz="1000" spc="95" dirty="0">
                <a:latin typeface="Calibri"/>
                <a:cs typeface="Calibri"/>
              </a:rPr>
              <a:t>χρησιμοποιηθούν</a:t>
            </a:r>
            <a:r>
              <a:rPr sz="1000" spc="55" dirty="0">
                <a:latin typeface="Calibri"/>
                <a:cs typeface="Calibri"/>
              </a:rPr>
              <a:t> </a:t>
            </a:r>
            <a:r>
              <a:rPr sz="1000" spc="85" dirty="0">
                <a:latin typeface="Calibri"/>
                <a:cs typeface="Calibri"/>
              </a:rPr>
              <a:t>για</a:t>
            </a:r>
            <a:r>
              <a:rPr sz="1000" spc="45" dirty="0">
                <a:latin typeface="Calibri"/>
                <a:cs typeface="Calibri"/>
              </a:rPr>
              <a:t> </a:t>
            </a:r>
            <a:r>
              <a:rPr sz="1000" spc="90" dirty="0">
                <a:latin typeface="Calibri"/>
                <a:cs typeface="Calibri"/>
              </a:rPr>
              <a:t>τον</a:t>
            </a:r>
            <a:r>
              <a:rPr sz="1000" spc="50" dirty="0">
                <a:latin typeface="Calibri"/>
                <a:cs typeface="Calibri"/>
              </a:rPr>
              <a:t> </a:t>
            </a:r>
            <a:r>
              <a:rPr sz="1000" spc="90" dirty="0">
                <a:latin typeface="Calibri"/>
                <a:cs typeface="Calibri"/>
              </a:rPr>
              <a:t>εντοπισμό</a:t>
            </a:r>
            <a:r>
              <a:rPr sz="1000" spc="50" dirty="0">
                <a:latin typeface="Calibri"/>
                <a:cs typeface="Calibri"/>
              </a:rPr>
              <a:t> </a:t>
            </a:r>
            <a:r>
              <a:rPr sz="1000" spc="85" dirty="0">
                <a:latin typeface="Calibri"/>
                <a:cs typeface="Calibri"/>
              </a:rPr>
              <a:t>μιας</a:t>
            </a:r>
            <a:r>
              <a:rPr sz="1000" spc="50" dirty="0">
                <a:latin typeface="Calibri"/>
                <a:cs typeface="Calibri"/>
              </a:rPr>
              <a:t> </a:t>
            </a:r>
            <a:r>
              <a:rPr sz="1000" spc="95" dirty="0">
                <a:latin typeface="Calibri"/>
                <a:cs typeface="Calibri"/>
              </a:rPr>
              <a:t>παραβίασης.</a:t>
            </a:r>
            <a:r>
              <a:rPr sz="1000" spc="45" dirty="0">
                <a:latin typeface="Calibri"/>
                <a:cs typeface="Calibri"/>
              </a:rPr>
              <a:t> </a:t>
            </a:r>
            <a:r>
              <a:rPr sz="1000" spc="105" dirty="0">
                <a:latin typeface="Calibri"/>
                <a:cs typeface="Calibri"/>
              </a:rPr>
              <a:t>Ενώ</a:t>
            </a:r>
            <a:r>
              <a:rPr sz="1000" spc="50" dirty="0">
                <a:latin typeface="Calibri"/>
                <a:cs typeface="Calibri"/>
              </a:rPr>
              <a:t> </a:t>
            </a:r>
            <a:r>
              <a:rPr sz="1000" spc="80" dirty="0">
                <a:latin typeface="Calibri"/>
                <a:cs typeface="Calibri"/>
              </a:rPr>
              <a:t>οι</a:t>
            </a:r>
            <a:r>
              <a:rPr sz="1000" spc="45" dirty="0">
                <a:latin typeface="Calibri"/>
                <a:cs typeface="Calibri"/>
              </a:rPr>
              <a:t> </a:t>
            </a:r>
            <a:r>
              <a:rPr sz="1000" spc="95" dirty="0">
                <a:latin typeface="Calibri"/>
                <a:cs typeface="Calibri"/>
              </a:rPr>
              <a:t>IOC</a:t>
            </a:r>
            <a:r>
              <a:rPr sz="1000" spc="45" dirty="0">
                <a:latin typeface="Calibri"/>
                <a:cs typeface="Calibri"/>
              </a:rPr>
              <a:t> </a:t>
            </a:r>
            <a:r>
              <a:rPr sz="1000" spc="100" dirty="0">
                <a:latin typeface="Calibri"/>
                <a:cs typeface="Calibri"/>
              </a:rPr>
              <a:t>μπορούν </a:t>
            </a:r>
            <a:r>
              <a:rPr sz="1000" spc="105" dirty="0">
                <a:latin typeface="Calibri"/>
                <a:cs typeface="Calibri"/>
              </a:rPr>
              <a:t> </a:t>
            </a:r>
            <a:r>
              <a:rPr sz="1000" spc="100" dirty="0">
                <a:latin typeface="Calibri"/>
                <a:cs typeface="Calibri"/>
              </a:rPr>
              <a:t>να </a:t>
            </a:r>
            <a:r>
              <a:rPr sz="1000" spc="75" dirty="0">
                <a:latin typeface="Calibri"/>
                <a:cs typeface="Calibri"/>
              </a:rPr>
              <a:t>είναι </a:t>
            </a:r>
            <a:r>
              <a:rPr sz="1000" spc="90" dirty="0">
                <a:latin typeface="Calibri"/>
                <a:cs typeface="Calibri"/>
              </a:rPr>
              <a:t>αποτελεσματικοί στον εντοπισμό </a:t>
            </a:r>
            <a:r>
              <a:rPr sz="1000" spc="95" dirty="0">
                <a:latin typeface="Calibri"/>
                <a:cs typeface="Calibri"/>
              </a:rPr>
              <a:t>κακόβουλης </a:t>
            </a:r>
            <a:r>
              <a:rPr sz="1000" spc="90" dirty="0">
                <a:latin typeface="Calibri"/>
                <a:cs typeface="Calibri"/>
              </a:rPr>
              <a:t>δραστηριότητας, </a:t>
            </a:r>
            <a:r>
              <a:rPr sz="1000" spc="75" dirty="0">
                <a:latin typeface="Calibri"/>
                <a:cs typeface="Calibri"/>
              </a:rPr>
              <a:t>είναι </a:t>
            </a:r>
            <a:r>
              <a:rPr sz="1000" spc="85" dirty="0">
                <a:latin typeface="Calibri"/>
                <a:cs typeface="Calibri"/>
              </a:rPr>
              <a:t>αντιδραστικοί </a:t>
            </a:r>
            <a:r>
              <a:rPr sz="1000" spc="95" dirty="0">
                <a:latin typeface="Calibri"/>
                <a:cs typeface="Calibri"/>
              </a:rPr>
              <a:t>στη </a:t>
            </a:r>
            <a:r>
              <a:rPr sz="1000" spc="110" dirty="0">
                <a:latin typeface="Calibri"/>
                <a:cs typeface="Calibri"/>
              </a:rPr>
              <a:t>φύση </a:t>
            </a:r>
            <a:r>
              <a:rPr sz="1000" spc="80" dirty="0">
                <a:latin typeface="Calibri"/>
                <a:cs typeface="Calibri"/>
              </a:rPr>
              <a:t>τους. </a:t>
            </a:r>
            <a:r>
              <a:rPr sz="1000" spc="105" dirty="0">
                <a:latin typeface="Calibri"/>
                <a:cs typeface="Calibri"/>
              </a:rPr>
              <a:t>Ως </a:t>
            </a:r>
            <a:r>
              <a:rPr sz="1000" spc="95" dirty="0">
                <a:latin typeface="Calibri"/>
                <a:cs typeface="Calibri"/>
              </a:rPr>
              <a:t>αποτέλεσμα, </a:t>
            </a:r>
            <a:r>
              <a:rPr sz="1000" spc="105" dirty="0">
                <a:latin typeface="Calibri"/>
                <a:cs typeface="Calibri"/>
              </a:rPr>
              <a:t>η </a:t>
            </a:r>
            <a:r>
              <a:rPr sz="1000" spc="85" dirty="0">
                <a:latin typeface="Calibri"/>
                <a:cs typeface="Calibri"/>
              </a:rPr>
              <a:t>CrowdStrike χρησιμοποιεί </a:t>
            </a:r>
            <a:r>
              <a:rPr sz="1000" spc="90" dirty="0">
                <a:latin typeface="Calibri"/>
                <a:cs typeface="Calibri"/>
              </a:rPr>
              <a:t> </a:t>
            </a:r>
            <a:r>
              <a:rPr sz="1000" spc="80" dirty="0">
                <a:latin typeface="Calibri"/>
                <a:cs typeface="Calibri"/>
              </a:rPr>
              <a:t>δείκτες</a:t>
            </a:r>
            <a:r>
              <a:rPr sz="1000" spc="40" dirty="0">
                <a:latin typeface="Calibri"/>
                <a:cs typeface="Calibri"/>
              </a:rPr>
              <a:t> </a:t>
            </a:r>
            <a:r>
              <a:rPr sz="1000" spc="90" dirty="0">
                <a:latin typeface="Calibri"/>
                <a:cs typeface="Calibri"/>
              </a:rPr>
              <a:t>επίθεσης</a:t>
            </a:r>
            <a:r>
              <a:rPr sz="1000" spc="40" dirty="0">
                <a:latin typeface="Calibri"/>
                <a:cs typeface="Calibri"/>
              </a:rPr>
              <a:t> </a:t>
            </a:r>
            <a:r>
              <a:rPr sz="1000" spc="85" dirty="0">
                <a:latin typeface="Calibri"/>
                <a:cs typeface="Calibri"/>
              </a:rPr>
              <a:t>(IOAγια</a:t>
            </a:r>
            <a:r>
              <a:rPr sz="1000" spc="35" dirty="0">
                <a:latin typeface="Calibri"/>
                <a:cs typeface="Calibri"/>
              </a:rPr>
              <a:t> </a:t>
            </a:r>
            <a:r>
              <a:rPr sz="1000" spc="100" dirty="0">
                <a:latin typeface="Calibri"/>
                <a:cs typeface="Calibri"/>
              </a:rPr>
              <a:t>να</a:t>
            </a:r>
            <a:r>
              <a:rPr sz="1000" spc="40" dirty="0">
                <a:latin typeface="Calibri"/>
                <a:cs typeface="Calibri"/>
              </a:rPr>
              <a:t> </a:t>
            </a:r>
            <a:r>
              <a:rPr sz="1000" spc="80" dirty="0">
                <a:latin typeface="Calibri"/>
                <a:cs typeface="Calibri"/>
              </a:rPr>
              <a:t>εντοπίζει</a:t>
            </a:r>
            <a:r>
              <a:rPr sz="1000" spc="40" dirty="0">
                <a:latin typeface="Calibri"/>
                <a:cs typeface="Calibri"/>
              </a:rPr>
              <a:t> </a:t>
            </a:r>
            <a:r>
              <a:rPr sz="1000" spc="95" dirty="0">
                <a:latin typeface="Calibri"/>
                <a:cs typeface="Calibri"/>
              </a:rPr>
              <a:t>προδραστικά</a:t>
            </a:r>
            <a:r>
              <a:rPr sz="1000" spc="45" dirty="0">
                <a:latin typeface="Calibri"/>
                <a:cs typeface="Calibri"/>
              </a:rPr>
              <a:t> </a:t>
            </a:r>
            <a:r>
              <a:rPr sz="1000" spc="70" dirty="0">
                <a:latin typeface="Calibri"/>
                <a:cs typeface="Calibri"/>
              </a:rPr>
              <a:t>τις</a:t>
            </a:r>
            <a:r>
              <a:rPr sz="1000" spc="40" dirty="0">
                <a:latin typeface="Calibri"/>
                <a:cs typeface="Calibri"/>
              </a:rPr>
              <a:t> </a:t>
            </a:r>
            <a:r>
              <a:rPr sz="1000" spc="85" dirty="0">
                <a:latin typeface="Calibri"/>
                <a:cs typeface="Calibri"/>
              </a:rPr>
              <a:t>εν</a:t>
            </a:r>
            <a:r>
              <a:rPr sz="1000" spc="40" dirty="0">
                <a:latin typeface="Calibri"/>
                <a:cs typeface="Calibri"/>
              </a:rPr>
              <a:t> </a:t>
            </a:r>
            <a:r>
              <a:rPr sz="1000" spc="75" dirty="0">
                <a:latin typeface="Calibri"/>
                <a:cs typeface="Calibri"/>
              </a:rPr>
              <a:t>εξελίξει</a:t>
            </a:r>
            <a:r>
              <a:rPr sz="1000" spc="40" dirty="0">
                <a:latin typeface="Calibri"/>
                <a:cs typeface="Calibri"/>
              </a:rPr>
              <a:t> </a:t>
            </a:r>
            <a:r>
              <a:rPr sz="1000" spc="85" dirty="0">
                <a:latin typeface="Calibri"/>
                <a:cs typeface="Calibri"/>
              </a:rPr>
              <a:t>κυβερνοεπιθέσεις.</a:t>
            </a:r>
            <a:endParaRPr sz="1000" dirty="0">
              <a:latin typeface="Calibri"/>
              <a:cs typeface="Calibri"/>
            </a:endParaRPr>
          </a:p>
          <a:p>
            <a:pPr marL="12700">
              <a:lnSpc>
                <a:spcPct val="100000"/>
              </a:lnSpc>
              <a:spcBef>
                <a:spcPts val="880"/>
              </a:spcBef>
            </a:pPr>
            <a:r>
              <a:rPr sz="1300" spc="-5" dirty="0">
                <a:latin typeface="Calibri"/>
                <a:cs typeface="Calibri"/>
              </a:rPr>
              <a:t>2.</a:t>
            </a:r>
            <a:r>
              <a:rPr sz="1300" spc="130" dirty="0">
                <a:latin typeface="Calibri"/>
                <a:cs typeface="Calibri"/>
              </a:rPr>
              <a:t> </a:t>
            </a:r>
            <a:r>
              <a:rPr sz="1000" spc="95" dirty="0">
                <a:latin typeface="Calibri"/>
                <a:cs typeface="Calibri"/>
              </a:rPr>
              <a:t>Δυναμική</a:t>
            </a:r>
            <a:r>
              <a:rPr sz="1000" spc="35" dirty="0">
                <a:latin typeface="Calibri"/>
                <a:cs typeface="Calibri"/>
              </a:rPr>
              <a:t> </a:t>
            </a:r>
            <a:r>
              <a:rPr sz="1000" spc="95" dirty="0">
                <a:latin typeface="Calibri"/>
                <a:cs typeface="Calibri"/>
              </a:rPr>
              <a:t>ανάλυση</a:t>
            </a:r>
            <a:r>
              <a:rPr sz="1000" spc="20" dirty="0">
                <a:latin typeface="Calibri"/>
                <a:cs typeface="Calibri"/>
              </a:rPr>
              <a:t> </a:t>
            </a:r>
            <a:r>
              <a:rPr sz="1000" spc="100" dirty="0">
                <a:latin typeface="Calibri"/>
                <a:cs typeface="Calibri"/>
              </a:rPr>
              <a:t>κακόβουλου</a:t>
            </a:r>
            <a:r>
              <a:rPr sz="1000" spc="30" dirty="0">
                <a:latin typeface="Calibri"/>
                <a:cs typeface="Calibri"/>
              </a:rPr>
              <a:t> </a:t>
            </a:r>
            <a:r>
              <a:rPr sz="1000" spc="90" dirty="0">
                <a:latin typeface="Calibri"/>
                <a:cs typeface="Calibri"/>
              </a:rPr>
              <a:t>λογισμικού</a:t>
            </a:r>
            <a:endParaRPr sz="1000" dirty="0">
              <a:latin typeface="Calibri"/>
              <a:cs typeface="Calibri"/>
            </a:endParaRPr>
          </a:p>
          <a:p>
            <a:pPr marL="330200" marR="316230" indent="-317500">
              <a:lnSpc>
                <a:spcPct val="77200"/>
              </a:lnSpc>
              <a:spcBef>
                <a:spcPts val="1025"/>
              </a:spcBef>
              <a:tabLst>
                <a:tab pos="329565" algn="l"/>
              </a:tabLst>
            </a:pPr>
            <a:r>
              <a:rPr sz="1300" dirty="0">
                <a:solidFill>
                  <a:srgbClr val="FFBA00"/>
                </a:solidFill>
                <a:latin typeface="Courier New"/>
                <a:cs typeface="Courier New"/>
              </a:rPr>
              <a:t>o	</a:t>
            </a:r>
            <a:r>
              <a:rPr sz="1000" spc="90" dirty="0">
                <a:latin typeface="Calibri"/>
                <a:cs typeface="Calibri"/>
              </a:rPr>
              <a:t>Η </a:t>
            </a:r>
            <a:r>
              <a:rPr sz="1000" spc="70" dirty="0">
                <a:latin typeface="Calibri"/>
                <a:cs typeface="Calibri"/>
              </a:rPr>
              <a:t>δυναμική </a:t>
            </a:r>
            <a:r>
              <a:rPr sz="1000" spc="75" dirty="0">
                <a:latin typeface="Calibri"/>
                <a:cs typeface="Calibri"/>
              </a:rPr>
              <a:t>ανάλυση κακόβουλου </a:t>
            </a:r>
            <a:r>
              <a:rPr sz="1000" spc="65" dirty="0">
                <a:latin typeface="Calibri"/>
                <a:cs typeface="Calibri"/>
              </a:rPr>
              <a:t>λογισμικού </a:t>
            </a:r>
            <a:r>
              <a:rPr sz="1000" spc="60" dirty="0">
                <a:latin typeface="Calibri"/>
                <a:cs typeface="Calibri"/>
              </a:rPr>
              <a:t>εκτελεί </a:t>
            </a:r>
            <a:r>
              <a:rPr sz="1000" spc="65" dirty="0">
                <a:latin typeface="Calibri"/>
                <a:cs typeface="Calibri"/>
              </a:rPr>
              <a:t>τον </a:t>
            </a:r>
            <a:r>
              <a:rPr sz="1000" spc="70" dirty="0">
                <a:latin typeface="Calibri"/>
                <a:cs typeface="Calibri"/>
              </a:rPr>
              <a:t>ύποπτο κακόβουλο κώδικα προγραμματισμού σε </a:t>
            </a:r>
            <a:r>
              <a:rPr sz="1000" spc="75" dirty="0">
                <a:latin typeface="Calibri"/>
                <a:cs typeface="Calibri"/>
              </a:rPr>
              <a:t>ασφαλές </a:t>
            </a:r>
            <a:r>
              <a:rPr sz="1000" spc="70" dirty="0">
                <a:latin typeface="Calibri"/>
                <a:cs typeface="Calibri"/>
              </a:rPr>
              <a:t>περιβάλλον </a:t>
            </a:r>
            <a:r>
              <a:rPr sz="1000" spc="75" dirty="0">
                <a:latin typeface="Calibri"/>
                <a:cs typeface="Calibri"/>
              </a:rPr>
              <a:t>που </a:t>
            </a:r>
            <a:r>
              <a:rPr sz="1000" spc="65" dirty="0">
                <a:latin typeface="Calibri"/>
                <a:cs typeface="Calibri"/>
              </a:rPr>
              <a:t>ονομάζεται </a:t>
            </a:r>
            <a:r>
              <a:rPr sz="1000" spc="70" dirty="0">
                <a:latin typeface="Calibri"/>
                <a:cs typeface="Calibri"/>
              </a:rPr>
              <a:t>Sandbox </a:t>
            </a:r>
            <a:r>
              <a:rPr sz="1000" spc="75" dirty="0">
                <a:latin typeface="Calibri"/>
                <a:cs typeface="Calibri"/>
              </a:rPr>
              <a:t> </a:t>
            </a:r>
            <a:r>
              <a:rPr sz="1000" spc="70" dirty="0">
                <a:latin typeface="Calibri"/>
                <a:cs typeface="Calibri"/>
              </a:rPr>
              <a:t>(απομονωμένο</a:t>
            </a:r>
            <a:r>
              <a:rPr sz="1000" spc="40" dirty="0">
                <a:latin typeface="Calibri"/>
                <a:cs typeface="Calibri"/>
              </a:rPr>
              <a:t> </a:t>
            </a:r>
            <a:r>
              <a:rPr sz="1000" spc="70" dirty="0">
                <a:latin typeface="Calibri"/>
                <a:cs typeface="Calibri"/>
              </a:rPr>
              <a:t>περιβάλλον</a:t>
            </a:r>
            <a:r>
              <a:rPr sz="1000" spc="40" dirty="0">
                <a:latin typeface="Calibri"/>
                <a:cs typeface="Calibri"/>
              </a:rPr>
              <a:t> </a:t>
            </a:r>
            <a:r>
              <a:rPr sz="1000" spc="60" dirty="0">
                <a:latin typeface="Calibri"/>
                <a:cs typeface="Calibri"/>
              </a:rPr>
              <a:t>για</a:t>
            </a:r>
            <a:r>
              <a:rPr sz="1000" spc="40" dirty="0">
                <a:latin typeface="Calibri"/>
                <a:cs typeface="Calibri"/>
              </a:rPr>
              <a:t> </a:t>
            </a:r>
            <a:r>
              <a:rPr sz="1000" spc="65" dirty="0">
                <a:latin typeface="Calibri"/>
                <a:cs typeface="Calibri"/>
              </a:rPr>
              <a:t>εκτέλεση</a:t>
            </a:r>
            <a:r>
              <a:rPr sz="1000" spc="45" dirty="0">
                <a:latin typeface="Calibri"/>
                <a:cs typeface="Calibri"/>
              </a:rPr>
              <a:t> </a:t>
            </a:r>
            <a:r>
              <a:rPr sz="1000" spc="75" dirty="0">
                <a:latin typeface="Calibri"/>
                <a:cs typeface="Calibri"/>
              </a:rPr>
              <a:t>ύποπτου</a:t>
            </a:r>
            <a:r>
              <a:rPr sz="1000" spc="40" dirty="0">
                <a:latin typeface="Calibri"/>
                <a:cs typeface="Calibri"/>
              </a:rPr>
              <a:t> </a:t>
            </a:r>
            <a:r>
              <a:rPr sz="1000" spc="60" dirty="0">
                <a:latin typeface="Calibri"/>
                <a:cs typeface="Calibri"/>
              </a:rPr>
              <a:t>λογισμικού).</a:t>
            </a:r>
            <a:r>
              <a:rPr sz="1000" spc="45" dirty="0">
                <a:latin typeface="Calibri"/>
                <a:cs typeface="Calibri"/>
              </a:rPr>
              <a:t> </a:t>
            </a:r>
            <a:r>
              <a:rPr sz="1000" spc="75" dirty="0">
                <a:latin typeface="Calibri"/>
                <a:cs typeface="Calibri"/>
              </a:rPr>
              <a:t>Αυτό</a:t>
            </a:r>
            <a:r>
              <a:rPr sz="1000" spc="40" dirty="0">
                <a:latin typeface="Calibri"/>
                <a:cs typeface="Calibri"/>
              </a:rPr>
              <a:t> </a:t>
            </a:r>
            <a:r>
              <a:rPr sz="1000" spc="65" dirty="0">
                <a:latin typeface="Calibri"/>
                <a:cs typeface="Calibri"/>
              </a:rPr>
              <a:t>το</a:t>
            </a:r>
            <a:r>
              <a:rPr sz="1000" spc="45" dirty="0">
                <a:latin typeface="Calibri"/>
                <a:cs typeface="Calibri"/>
              </a:rPr>
              <a:t> </a:t>
            </a:r>
            <a:r>
              <a:rPr sz="1000" spc="60" dirty="0">
                <a:latin typeface="Calibri"/>
                <a:cs typeface="Calibri"/>
              </a:rPr>
              <a:t>κλειστό</a:t>
            </a:r>
            <a:r>
              <a:rPr sz="1000" spc="45" dirty="0">
                <a:latin typeface="Calibri"/>
                <a:cs typeface="Calibri"/>
              </a:rPr>
              <a:t> </a:t>
            </a:r>
            <a:r>
              <a:rPr sz="1000" spc="75" dirty="0">
                <a:latin typeface="Calibri"/>
                <a:cs typeface="Calibri"/>
              </a:rPr>
              <a:t>σύστημα</a:t>
            </a:r>
            <a:r>
              <a:rPr sz="1000" spc="45" dirty="0">
                <a:latin typeface="Calibri"/>
                <a:cs typeface="Calibri"/>
              </a:rPr>
              <a:t> </a:t>
            </a:r>
            <a:r>
              <a:rPr sz="1000" spc="65" dirty="0">
                <a:latin typeface="Calibri"/>
                <a:cs typeface="Calibri"/>
              </a:rPr>
              <a:t>ενεργοποιεί</a:t>
            </a:r>
            <a:r>
              <a:rPr sz="1000" spc="45" dirty="0">
                <a:latin typeface="Calibri"/>
                <a:cs typeface="Calibri"/>
              </a:rPr>
              <a:t> </a:t>
            </a:r>
            <a:r>
              <a:rPr sz="1000" spc="65" dirty="0">
                <a:latin typeface="Calibri"/>
                <a:cs typeface="Calibri"/>
              </a:rPr>
              <a:t>τους</a:t>
            </a:r>
            <a:r>
              <a:rPr sz="1000" spc="40" dirty="0">
                <a:latin typeface="Calibri"/>
                <a:cs typeface="Calibri"/>
              </a:rPr>
              <a:t> </a:t>
            </a:r>
            <a:r>
              <a:rPr sz="1000" spc="65" dirty="0">
                <a:latin typeface="Calibri"/>
                <a:cs typeface="Calibri"/>
              </a:rPr>
              <a:t>επαγγελματίες</a:t>
            </a:r>
            <a:r>
              <a:rPr sz="1000" spc="35" dirty="0">
                <a:latin typeface="Calibri"/>
                <a:cs typeface="Calibri"/>
              </a:rPr>
              <a:t> </a:t>
            </a:r>
            <a:r>
              <a:rPr sz="1000" spc="70" dirty="0">
                <a:latin typeface="Calibri"/>
                <a:cs typeface="Calibri"/>
              </a:rPr>
              <a:t>ασφαλείας</a:t>
            </a:r>
            <a:r>
              <a:rPr sz="1000" spc="40" dirty="0">
                <a:latin typeface="Calibri"/>
                <a:cs typeface="Calibri"/>
              </a:rPr>
              <a:t> </a:t>
            </a:r>
            <a:r>
              <a:rPr sz="1000" spc="75" dirty="0">
                <a:latin typeface="Calibri"/>
                <a:cs typeface="Calibri"/>
              </a:rPr>
              <a:t>να</a:t>
            </a:r>
            <a:r>
              <a:rPr sz="1000" spc="45" dirty="0">
                <a:latin typeface="Calibri"/>
                <a:cs typeface="Calibri"/>
              </a:rPr>
              <a:t> </a:t>
            </a:r>
            <a:r>
              <a:rPr sz="1000" spc="75" dirty="0">
                <a:latin typeface="Calibri"/>
                <a:cs typeface="Calibri"/>
              </a:rPr>
              <a:t>παρακολουθούν</a:t>
            </a:r>
            <a:r>
              <a:rPr sz="1000" spc="45" dirty="0">
                <a:latin typeface="Calibri"/>
                <a:cs typeface="Calibri"/>
              </a:rPr>
              <a:t> </a:t>
            </a:r>
            <a:r>
              <a:rPr sz="1000" spc="60" dirty="0">
                <a:latin typeface="Calibri"/>
                <a:cs typeface="Calibri"/>
              </a:rPr>
              <a:t>και</a:t>
            </a:r>
            <a:r>
              <a:rPr sz="1000" spc="40" dirty="0">
                <a:latin typeface="Calibri"/>
                <a:cs typeface="Calibri"/>
              </a:rPr>
              <a:t> </a:t>
            </a:r>
            <a:r>
              <a:rPr sz="1000" spc="75" dirty="0">
                <a:latin typeface="Calibri"/>
                <a:cs typeface="Calibri"/>
              </a:rPr>
              <a:t>να </a:t>
            </a:r>
            <a:r>
              <a:rPr sz="1000" spc="-210" dirty="0">
                <a:latin typeface="Calibri"/>
                <a:cs typeface="Calibri"/>
              </a:rPr>
              <a:t> </a:t>
            </a:r>
            <a:r>
              <a:rPr sz="1000" spc="70" dirty="0">
                <a:latin typeface="Calibri"/>
                <a:cs typeface="Calibri"/>
              </a:rPr>
              <a:t>μελετούν</a:t>
            </a:r>
            <a:r>
              <a:rPr sz="1000" spc="30" dirty="0">
                <a:latin typeface="Calibri"/>
                <a:cs typeface="Calibri"/>
              </a:rPr>
              <a:t> </a:t>
            </a:r>
            <a:r>
              <a:rPr sz="1000" spc="65" dirty="0">
                <a:latin typeface="Calibri"/>
                <a:cs typeface="Calibri"/>
              </a:rPr>
              <a:t>το</a:t>
            </a:r>
            <a:r>
              <a:rPr sz="1000" spc="35" dirty="0">
                <a:latin typeface="Calibri"/>
                <a:cs typeface="Calibri"/>
              </a:rPr>
              <a:t> </a:t>
            </a:r>
            <a:r>
              <a:rPr sz="1000" spc="70" dirty="0">
                <a:latin typeface="Calibri"/>
                <a:cs typeface="Calibri"/>
              </a:rPr>
              <a:t>κακόβουλο</a:t>
            </a:r>
            <a:r>
              <a:rPr sz="1000" spc="35" dirty="0">
                <a:latin typeface="Calibri"/>
                <a:cs typeface="Calibri"/>
              </a:rPr>
              <a:t> </a:t>
            </a:r>
            <a:r>
              <a:rPr sz="1000" spc="65" dirty="0">
                <a:latin typeface="Calibri"/>
                <a:cs typeface="Calibri"/>
              </a:rPr>
              <a:t>λογισμικό</a:t>
            </a:r>
            <a:r>
              <a:rPr sz="1000" spc="35" dirty="0">
                <a:latin typeface="Calibri"/>
                <a:cs typeface="Calibri"/>
              </a:rPr>
              <a:t> </a:t>
            </a:r>
            <a:r>
              <a:rPr sz="1000" spc="65" dirty="0">
                <a:latin typeface="Calibri"/>
                <a:cs typeface="Calibri"/>
              </a:rPr>
              <a:t>εν</a:t>
            </a:r>
            <a:r>
              <a:rPr sz="1000" spc="35" dirty="0">
                <a:latin typeface="Calibri"/>
                <a:cs typeface="Calibri"/>
              </a:rPr>
              <a:t> </a:t>
            </a:r>
            <a:r>
              <a:rPr sz="1000" spc="70" dirty="0">
                <a:latin typeface="Calibri"/>
                <a:cs typeface="Calibri"/>
              </a:rPr>
              <a:t>δράσει</a:t>
            </a:r>
            <a:r>
              <a:rPr sz="1000" spc="35" dirty="0">
                <a:latin typeface="Calibri"/>
                <a:cs typeface="Calibri"/>
              </a:rPr>
              <a:t> </a:t>
            </a:r>
            <a:r>
              <a:rPr sz="1000" spc="65" dirty="0">
                <a:latin typeface="Calibri"/>
                <a:cs typeface="Calibri"/>
              </a:rPr>
              <a:t>χωρίς</a:t>
            </a:r>
            <a:r>
              <a:rPr sz="1000" spc="35" dirty="0">
                <a:latin typeface="Calibri"/>
                <a:cs typeface="Calibri"/>
              </a:rPr>
              <a:t> </a:t>
            </a:r>
            <a:r>
              <a:rPr sz="1000" spc="65" dirty="0">
                <a:latin typeface="Calibri"/>
                <a:cs typeface="Calibri"/>
              </a:rPr>
              <a:t>τον</a:t>
            </a:r>
            <a:r>
              <a:rPr sz="1000" spc="35" dirty="0">
                <a:latin typeface="Calibri"/>
                <a:cs typeface="Calibri"/>
              </a:rPr>
              <a:t> </a:t>
            </a:r>
            <a:r>
              <a:rPr sz="1000" spc="65" dirty="0">
                <a:latin typeface="Calibri"/>
                <a:cs typeface="Calibri"/>
              </a:rPr>
              <a:t>κίνδυνο</a:t>
            </a:r>
            <a:r>
              <a:rPr sz="1000" spc="40" dirty="0">
                <a:latin typeface="Calibri"/>
                <a:cs typeface="Calibri"/>
              </a:rPr>
              <a:t> </a:t>
            </a:r>
            <a:r>
              <a:rPr sz="1000" spc="75" dirty="0">
                <a:latin typeface="Calibri"/>
                <a:cs typeface="Calibri"/>
              </a:rPr>
              <a:t>να</a:t>
            </a:r>
            <a:r>
              <a:rPr sz="1000" spc="35" dirty="0">
                <a:latin typeface="Calibri"/>
                <a:cs typeface="Calibri"/>
              </a:rPr>
              <a:t> </a:t>
            </a:r>
            <a:r>
              <a:rPr sz="1000" spc="65" dirty="0">
                <a:latin typeface="Calibri"/>
                <a:cs typeface="Calibri"/>
              </a:rPr>
              <a:t>το</a:t>
            </a:r>
            <a:r>
              <a:rPr sz="1000" spc="35" dirty="0">
                <a:latin typeface="Calibri"/>
                <a:cs typeface="Calibri"/>
              </a:rPr>
              <a:t> </a:t>
            </a:r>
            <a:r>
              <a:rPr sz="1000" spc="75" dirty="0">
                <a:latin typeface="Calibri"/>
                <a:cs typeface="Calibri"/>
              </a:rPr>
              <a:t>αφήσουν</a:t>
            </a:r>
            <a:r>
              <a:rPr sz="1000" spc="40" dirty="0">
                <a:latin typeface="Calibri"/>
                <a:cs typeface="Calibri"/>
              </a:rPr>
              <a:t> </a:t>
            </a:r>
            <a:r>
              <a:rPr sz="1000" spc="75" dirty="0">
                <a:latin typeface="Calibri"/>
                <a:cs typeface="Calibri"/>
              </a:rPr>
              <a:t>να</a:t>
            </a:r>
            <a:r>
              <a:rPr sz="1000" spc="35" dirty="0">
                <a:latin typeface="Calibri"/>
                <a:cs typeface="Calibri"/>
              </a:rPr>
              <a:t> </a:t>
            </a:r>
            <a:r>
              <a:rPr sz="1000" spc="65" dirty="0">
                <a:latin typeface="Calibri"/>
                <a:cs typeface="Calibri"/>
              </a:rPr>
              <a:t>μολύνει</a:t>
            </a:r>
            <a:r>
              <a:rPr sz="1000" spc="40" dirty="0">
                <a:latin typeface="Calibri"/>
                <a:cs typeface="Calibri"/>
              </a:rPr>
              <a:t> </a:t>
            </a:r>
            <a:r>
              <a:rPr sz="1000" spc="65" dirty="0">
                <a:latin typeface="Calibri"/>
                <a:cs typeface="Calibri"/>
              </a:rPr>
              <a:t>το</a:t>
            </a:r>
            <a:r>
              <a:rPr sz="1000" spc="35" dirty="0">
                <a:latin typeface="Calibri"/>
                <a:cs typeface="Calibri"/>
              </a:rPr>
              <a:t> </a:t>
            </a:r>
            <a:r>
              <a:rPr sz="1000" spc="75" dirty="0">
                <a:latin typeface="Calibri"/>
                <a:cs typeface="Calibri"/>
              </a:rPr>
              <a:t>σύστημά</a:t>
            </a:r>
            <a:r>
              <a:rPr sz="1000" spc="35" dirty="0">
                <a:latin typeface="Calibri"/>
                <a:cs typeface="Calibri"/>
              </a:rPr>
              <a:t> </a:t>
            </a:r>
            <a:r>
              <a:rPr sz="1000" spc="65" dirty="0">
                <a:latin typeface="Calibri"/>
                <a:cs typeface="Calibri"/>
              </a:rPr>
              <a:t>τους</a:t>
            </a:r>
            <a:r>
              <a:rPr sz="1000" spc="35" dirty="0">
                <a:latin typeface="Calibri"/>
                <a:cs typeface="Calibri"/>
              </a:rPr>
              <a:t> </a:t>
            </a:r>
            <a:r>
              <a:rPr sz="1000" spc="80" dirty="0">
                <a:latin typeface="Calibri"/>
                <a:cs typeface="Calibri"/>
              </a:rPr>
              <a:t>ή</a:t>
            </a:r>
            <a:r>
              <a:rPr sz="1000" spc="30" dirty="0">
                <a:latin typeface="Calibri"/>
                <a:cs typeface="Calibri"/>
              </a:rPr>
              <a:t> </a:t>
            </a:r>
            <a:r>
              <a:rPr sz="1000" spc="75" dirty="0">
                <a:latin typeface="Calibri"/>
                <a:cs typeface="Calibri"/>
              </a:rPr>
              <a:t>να</a:t>
            </a:r>
            <a:r>
              <a:rPr sz="1000" spc="35" dirty="0">
                <a:latin typeface="Calibri"/>
                <a:cs typeface="Calibri"/>
              </a:rPr>
              <a:t> </a:t>
            </a:r>
            <a:r>
              <a:rPr sz="1000" spc="65" dirty="0">
                <a:latin typeface="Calibri"/>
                <a:cs typeface="Calibri"/>
              </a:rPr>
              <a:t>διαφύγει</a:t>
            </a:r>
            <a:r>
              <a:rPr sz="1000" spc="35" dirty="0">
                <a:latin typeface="Calibri"/>
                <a:cs typeface="Calibri"/>
              </a:rPr>
              <a:t> </a:t>
            </a:r>
            <a:r>
              <a:rPr sz="1000" spc="70" dirty="0">
                <a:latin typeface="Calibri"/>
                <a:cs typeface="Calibri"/>
              </a:rPr>
              <a:t>στο</a:t>
            </a:r>
            <a:r>
              <a:rPr sz="1000" spc="35" dirty="0">
                <a:latin typeface="Calibri"/>
                <a:cs typeface="Calibri"/>
              </a:rPr>
              <a:t> </a:t>
            </a:r>
            <a:r>
              <a:rPr sz="1000" spc="65" dirty="0">
                <a:latin typeface="Calibri"/>
                <a:cs typeface="Calibri"/>
              </a:rPr>
              <a:t>δίκτυο</a:t>
            </a:r>
            <a:r>
              <a:rPr sz="1000" spc="35" dirty="0">
                <a:latin typeface="Calibri"/>
                <a:cs typeface="Calibri"/>
              </a:rPr>
              <a:t> </a:t>
            </a:r>
            <a:r>
              <a:rPr sz="1000" spc="65" dirty="0">
                <a:latin typeface="Calibri"/>
                <a:cs typeface="Calibri"/>
              </a:rPr>
              <a:t>της</a:t>
            </a:r>
            <a:r>
              <a:rPr sz="1000" spc="35" dirty="0">
                <a:latin typeface="Calibri"/>
                <a:cs typeface="Calibri"/>
              </a:rPr>
              <a:t> </a:t>
            </a:r>
            <a:r>
              <a:rPr sz="1000" spc="60" dirty="0">
                <a:latin typeface="Calibri"/>
                <a:cs typeface="Calibri"/>
              </a:rPr>
              <a:t>επιχείρησης.</a:t>
            </a:r>
            <a:endParaRPr sz="1000" dirty="0">
              <a:latin typeface="Calibri"/>
              <a:cs typeface="Calibri"/>
            </a:endParaRPr>
          </a:p>
        </p:txBody>
      </p:sp>
      <p:pic>
        <p:nvPicPr>
          <p:cNvPr id="4" name="object 4"/>
          <p:cNvPicPr/>
          <p:nvPr/>
        </p:nvPicPr>
        <p:blipFill>
          <a:blip r:embed="rId2" cstate="print"/>
          <a:stretch>
            <a:fillRect/>
          </a:stretch>
        </p:blipFill>
        <p:spPr>
          <a:xfrm>
            <a:off x="4045267" y="3608070"/>
            <a:ext cx="2709862" cy="2571750"/>
          </a:xfrm>
          <a:prstGeom prst="rect">
            <a:avLst/>
          </a:prstGeom>
        </p:spPr>
      </p:pic>
      <p:pic>
        <p:nvPicPr>
          <p:cNvPr id="5" name="object 5"/>
          <p:cNvPicPr/>
          <p:nvPr/>
        </p:nvPicPr>
        <p:blipFill>
          <a:blip r:embed="rId3" cstate="print"/>
          <a:stretch>
            <a:fillRect/>
          </a:stretch>
        </p:blipFill>
        <p:spPr>
          <a:xfrm>
            <a:off x="9238615" y="5418772"/>
            <a:ext cx="1523682" cy="609600"/>
          </a:xfrm>
          <a:prstGeom prst="rect">
            <a:avLst/>
          </a:prstGeom>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433704"/>
            <a:ext cx="10188575" cy="763270"/>
          </a:xfrm>
          <a:prstGeom prst="rect">
            <a:avLst/>
          </a:prstGeom>
        </p:spPr>
        <p:txBody>
          <a:bodyPr vert="horz" wrap="square" lIns="0" tIns="57150" rIns="0" bIns="0" rtlCol="0">
            <a:spAutoFit/>
          </a:bodyPr>
          <a:lstStyle/>
          <a:p>
            <a:pPr marL="12700" marR="5080">
              <a:lnSpc>
                <a:spcPts val="2750"/>
              </a:lnSpc>
              <a:spcBef>
                <a:spcPts val="450"/>
              </a:spcBef>
            </a:pPr>
            <a:r>
              <a:rPr sz="2550" spc="135" dirty="0"/>
              <a:t>Άμυνα</a:t>
            </a:r>
            <a:r>
              <a:rPr sz="2550" spc="55" dirty="0"/>
              <a:t> </a:t>
            </a:r>
            <a:r>
              <a:rPr sz="2550" spc="120" dirty="0"/>
              <a:t>κακόβουλου</a:t>
            </a:r>
            <a:r>
              <a:rPr sz="2550" spc="55" dirty="0"/>
              <a:t> </a:t>
            </a:r>
            <a:r>
              <a:rPr sz="2550" spc="105" dirty="0"/>
              <a:t>λογισμικού</a:t>
            </a:r>
            <a:r>
              <a:rPr sz="2550" spc="55" dirty="0"/>
              <a:t> </a:t>
            </a:r>
            <a:r>
              <a:rPr sz="2550" spc="105" dirty="0"/>
              <a:t>και</a:t>
            </a:r>
            <a:r>
              <a:rPr sz="2550" spc="55" dirty="0"/>
              <a:t> </a:t>
            </a:r>
            <a:r>
              <a:rPr sz="2550" spc="114" dirty="0"/>
              <a:t>πρόληψη/ανίχνευση</a:t>
            </a:r>
            <a:r>
              <a:rPr sz="2550" spc="45" dirty="0"/>
              <a:t> </a:t>
            </a:r>
            <a:r>
              <a:rPr sz="2550" spc="114" dirty="0"/>
              <a:t>εισβολών:</a:t>
            </a:r>
            <a:r>
              <a:rPr sz="2550" spc="150" dirty="0"/>
              <a:t> για </a:t>
            </a:r>
            <a:r>
              <a:rPr sz="2550" spc="-620" dirty="0"/>
              <a:t> </a:t>
            </a:r>
            <a:r>
              <a:rPr sz="2550" spc="165" dirty="0"/>
              <a:t>τον</a:t>
            </a:r>
            <a:r>
              <a:rPr sz="2550" spc="70" dirty="0"/>
              <a:t> </a:t>
            </a:r>
            <a:r>
              <a:rPr sz="2550" spc="170" dirty="0"/>
              <a:t>τομέα</a:t>
            </a:r>
            <a:r>
              <a:rPr sz="2550" spc="75" dirty="0"/>
              <a:t> </a:t>
            </a:r>
            <a:r>
              <a:rPr sz="2550" spc="160" dirty="0"/>
              <a:t>της</a:t>
            </a:r>
            <a:r>
              <a:rPr sz="2550" spc="75" dirty="0"/>
              <a:t> </a:t>
            </a:r>
            <a:r>
              <a:rPr sz="2550" spc="145" dirty="0"/>
              <a:t>υγείας;</a:t>
            </a:r>
            <a:endParaRPr sz="2550"/>
          </a:p>
        </p:txBody>
      </p:sp>
      <p:sp>
        <p:nvSpPr>
          <p:cNvPr id="3" name="object 3"/>
          <p:cNvSpPr txBox="1"/>
          <p:nvPr/>
        </p:nvSpPr>
        <p:spPr>
          <a:xfrm>
            <a:off x="923289" y="1606867"/>
            <a:ext cx="10271760" cy="1180465"/>
          </a:xfrm>
          <a:prstGeom prst="rect">
            <a:avLst/>
          </a:prstGeom>
        </p:spPr>
        <p:txBody>
          <a:bodyPr vert="horz" wrap="square" lIns="0" tIns="133350" rIns="0" bIns="0" rtlCol="0">
            <a:spAutoFit/>
          </a:bodyPr>
          <a:lstStyle/>
          <a:p>
            <a:pPr marL="12700">
              <a:lnSpc>
                <a:spcPct val="100000"/>
              </a:lnSpc>
              <a:spcBef>
                <a:spcPts val="1050"/>
              </a:spcBef>
            </a:pPr>
            <a:r>
              <a:rPr sz="1400" spc="-5" dirty="0">
                <a:latin typeface="Calibri"/>
                <a:cs typeface="Calibri"/>
              </a:rPr>
              <a:t>2.</a:t>
            </a:r>
            <a:r>
              <a:rPr sz="1400" spc="145" dirty="0">
                <a:latin typeface="Calibri"/>
                <a:cs typeface="Calibri"/>
              </a:rPr>
              <a:t> </a:t>
            </a:r>
            <a:r>
              <a:rPr sz="1100" spc="70" dirty="0">
                <a:latin typeface="Calibri"/>
                <a:cs typeface="Calibri"/>
              </a:rPr>
              <a:t>Στατική</a:t>
            </a:r>
            <a:r>
              <a:rPr sz="1100" spc="25" dirty="0">
                <a:latin typeface="Calibri"/>
                <a:cs typeface="Calibri"/>
              </a:rPr>
              <a:t> </a:t>
            </a:r>
            <a:r>
              <a:rPr sz="1100" spc="75" dirty="0">
                <a:latin typeface="Calibri"/>
                <a:cs typeface="Calibri"/>
              </a:rPr>
              <a:t>ανάλυση</a:t>
            </a:r>
            <a:r>
              <a:rPr sz="1100" spc="15" dirty="0">
                <a:latin typeface="Calibri"/>
                <a:cs typeface="Calibri"/>
              </a:rPr>
              <a:t> </a:t>
            </a:r>
            <a:r>
              <a:rPr sz="1100" spc="75" dirty="0">
                <a:latin typeface="Calibri"/>
                <a:cs typeface="Calibri"/>
              </a:rPr>
              <a:t>αρχείων</a:t>
            </a:r>
            <a:endParaRPr sz="1100">
              <a:latin typeface="Calibri"/>
              <a:cs typeface="Calibri"/>
            </a:endParaRPr>
          </a:p>
          <a:p>
            <a:pPr marL="330200" marR="5080" indent="-317500">
              <a:lnSpc>
                <a:spcPct val="96800"/>
              </a:lnSpc>
              <a:spcBef>
                <a:spcPts val="1000"/>
              </a:spcBef>
              <a:tabLst>
                <a:tab pos="329565" algn="l"/>
              </a:tabLst>
            </a:pPr>
            <a:r>
              <a:rPr sz="1400" dirty="0">
                <a:solidFill>
                  <a:srgbClr val="FFBA00"/>
                </a:solidFill>
                <a:latin typeface="Courier New"/>
                <a:cs typeface="Courier New"/>
              </a:rPr>
              <a:t>o	</a:t>
            </a:r>
            <a:r>
              <a:rPr sz="1100" spc="100" dirty="0">
                <a:latin typeface="Calibri"/>
                <a:cs typeface="Calibri"/>
              </a:rPr>
              <a:t>Εξέταση του </a:t>
            </a:r>
            <a:r>
              <a:rPr sz="1100" spc="105" dirty="0">
                <a:latin typeface="Calibri"/>
                <a:cs typeface="Calibri"/>
              </a:rPr>
              <a:t>κώδικα προγραμματισμού </a:t>
            </a:r>
            <a:r>
              <a:rPr sz="1100" spc="100" dirty="0">
                <a:latin typeface="Calibri"/>
                <a:cs typeface="Calibri"/>
              </a:rPr>
              <a:t>ενός </a:t>
            </a:r>
            <a:r>
              <a:rPr sz="1100" spc="95" dirty="0">
                <a:latin typeface="Calibri"/>
                <a:cs typeface="Calibri"/>
              </a:rPr>
              <a:t>αρχείου, </a:t>
            </a:r>
            <a:r>
              <a:rPr sz="1100" spc="100" dirty="0">
                <a:latin typeface="Calibri"/>
                <a:cs typeface="Calibri"/>
              </a:rPr>
              <a:t>χωρίς </a:t>
            </a:r>
            <a:r>
              <a:rPr sz="1100" spc="110" dirty="0">
                <a:latin typeface="Calibri"/>
                <a:cs typeface="Calibri"/>
              </a:rPr>
              <a:t>να </a:t>
            </a:r>
            <a:r>
              <a:rPr sz="1100" spc="95" dirty="0">
                <a:latin typeface="Calibri"/>
                <a:cs typeface="Calibri"/>
              </a:rPr>
              <a:t>το εκτελέσετεγια τον </a:t>
            </a:r>
            <a:r>
              <a:rPr sz="1100" spc="100" dirty="0">
                <a:latin typeface="Calibri"/>
                <a:cs typeface="Calibri"/>
              </a:rPr>
              <a:t>εντοπισμό ενδείξεων </a:t>
            </a:r>
            <a:r>
              <a:rPr sz="1100" spc="105" dirty="0">
                <a:latin typeface="Calibri"/>
                <a:cs typeface="Calibri"/>
              </a:rPr>
              <a:t>κακόβουλης </a:t>
            </a:r>
            <a:r>
              <a:rPr sz="1100" spc="100" dirty="0">
                <a:latin typeface="Calibri"/>
                <a:cs typeface="Calibri"/>
              </a:rPr>
              <a:t>πρόθεσης. </a:t>
            </a:r>
            <a:r>
              <a:rPr sz="1100" spc="110" dirty="0">
                <a:latin typeface="Calibri"/>
                <a:cs typeface="Calibri"/>
              </a:rPr>
              <a:t>Τα ονόματα </a:t>
            </a:r>
            <a:r>
              <a:rPr sz="1100" spc="114" dirty="0">
                <a:latin typeface="Calibri"/>
                <a:cs typeface="Calibri"/>
              </a:rPr>
              <a:t> </a:t>
            </a:r>
            <a:r>
              <a:rPr sz="1100" spc="95" dirty="0">
                <a:latin typeface="Calibri"/>
                <a:cs typeface="Calibri"/>
              </a:rPr>
              <a:t>αρχείων,</a:t>
            </a:r>
            <a:r>
              <a:rPr sz="1100" spc="55" dirty="0">
                <a:latin typeface="Calibri"/>
                <a:cs typeface="Calibri"/>
              </a:rPr>
              <a:t> </a:t>
            </a:r>
            <a:r>
              <a:rPr sz="1100" spc="85" dirty="0">
                <a:latin typeface="Calibri"/>
                <a:cs typeface="Calibri"/>
              </a:rPr>
              <a:t>οι</a:t>
            </a:r>
            <a:r>
              <a:rPr sz="1100" spc="60" dirty="0">
                <a:latin typeface="Calibri"/>
                <a:cs typeface="Calibri"/>
              </a:rPr>
              <a:t> </a:t>
            </a:r>
            <a:r>
              <a:rPr sz="1100" spc="95" dirty="0">
                <a:latin typeface="Calibri"/>
                <a:cs typeface="Calibri"/>
              </a:rPr>
              <a:t>κατακερματισμοί,</a:t>
            </a:r>
            <a:r>
              <a:rPr sz="1100" spc="60" dirty="0">
                <a:latin typeface="Calibri"/>
                <a:cs typeface="Calibri"/>
              </a:rPr>
              <a:t> </a:t>
            </a:r>
            <a:r>
              <a:rPr sz="1100" spc="85" dirty="0">
                <a:latin typeface="Calibri"/>
                <a:cs typeface="Calibri"/>
              </a:rPr>
              <a:t>οι</a:t>
            </a:r>
            <a:r>
              <a:rPr sz="1100" spc="60" dirty="0">
                <a:latin typeface="Calibri"/>
                <a:cs typeface="Calibri"/>
              </a:rPr>
              <a:t> </a:t>
            </a:r>
            <a:r>
              <a:rPr sz="1100" spc="100" dirty="0">
                <a:latin typeface="Calibri"/>
                <a:cs typeface="Calibri"/>
              </a:rPr>
              <a:t>συμβολοσειρές,</a:t>
            </a:r>
            <a:r>
              <a:rPr sz="1100" spc="55" dirty="0">
                <a:latin typeface="Calibri"/>
                <a:cs typeface="Calibri"/>
              </a:rPr>
              <a:t> </a:t>
            </a:r>
            <a:r>
              <a:rPr sz="1100" spc="120" dirty="0">
                <a:latin typeface="Calibri"/>
                <a:cs typeface="Calibri"/>
              </a:rPr>
              <a:t>όπως</a:t>
            </a:r>
            <a:r>
              <a:rPr sz="1100" spc="55" dirty="0">
                <a:latin typeface="Calibri"/>
                <a:cs typeface="Calibri"/>
              </a:rPr>
              <a:t> </a:t>
            </a:r>
            <a:r>
              <a:rPr sz="1100" spc="85" dirty="0">
                <a:latin typeface="Calibri"/>
                <a:cs typeface="Calibri"/>
              </a:rPr>
              <a:t>οι</a:t>
            </a:r>
            <a:r>
              <a:rPr sz="1100" spc="60" dirty="0">
                <a:latin typeface="Calibri"/>
                <a:cs typeface="Calibri"/>
              </a:rPr>
              <a:t> </a:t>
            </a:r>
            <a:r>
              <a:rPr sz="1100" spc="95" dirty="0">
                <a:latin typeface="Calibri"/>
                <a:cs typeface="Calibri"/>
              </a:rPr>
              <a:t>διευθύνσεις</a:t>
            </a:r>
            <a:r>
              <a:rPr sz="1100" spc="55" dirty="0">
                <a:latin typeface="Calibri"/>
                <a:cs typeface="Calibri"/>
              </a:rPr>
              <a:t> </a:t>
            </a:r>
            <a:r>
              <a:rPr sz="1100" spc="70" dirty="0">
                <a:latin typeface="Calibri"/>
                <a:cs typeface="Calibri"/>
              </a:rPr>
              <a:t>IP,</a:t>
            </a:r>
            <a:r>
              <a:rPr sz="1100" spc="60" dirty="0">
                <a:latin typeface="Calibri"/>
                <a:cs typeface="Calibri"/>
              </a:rPr>
              <a:t> </a:t>
            </a:r>
            <a:r>
              <a:rPr sz="1100" spc="90" dirty="0">
                <a:latin typeface="Calibri"/>
                <a:cs typeface="Calibri"/>
              </a:rPr>
              <a:t>και</a:t>
            </a:r>
            <a:r>
              <a:rPr sz="1100" spc="60" dirty="0">
                <a:latin typeface="Calibri"/>
                <a:cs typeface="Calibri"/>
              </a:rPr>
              <a:t> </a:t>
            </a:r>
            <a:r>
              <a:rPr sz="1100" spc="100" dirty="0">
                <a:latin typeface="Calibri"/>
                <a:cs typeface="Calibri"/>
              </a:rPr>
              <a:t>τα</a:t>
            </a:r>
            <a:r>
              <a:rPr sz="1100" spc="60" dirty="0">
                <a:latin typeface="Calibri"/>
                <a:cs typeface="Calibri"/>
              </a:rPr>
              <a:t> </a:t>
            </a:r>
            <a:r>
              <a:rPr sz="1100" spc="105" dirty="0">
                <a:latin typeface="Calibri"/>
                <a:cs typeface="Calibri"/>
              </a:rPr>
              <a:t>δεδομένα</a:t>
            </a:r>
            <a:r>
              <a:rPr sz="1100" spc="50" dirty="0">
                <a:latin typeface="Calibri"/>
                <a:cs typeface="Calibri"/>
              </a:rPr>
              <a:t> </a:t>
            </a:r>
            <a:r>
              <a:rPr sz="1100" spc="105" dirty="0">
                <a:latin typeface="Calibri"/>
                <a:cs typeface="Calibri"/>
              </a:rPr>
              <a:t>κεφαλίδας</a:t>
            </a:r>
            <a:r>
              <a:rPr sz="1100" spc="60" dirty="0">
                <a:latin typeface="Calibri"/>
                <a:cs typeface="Calibri"/>
              </a:rPr>
              <a:t> </a:t>
            </a:r>
            <a:r>
              <a:rPr sz="1100" spc="105" dirty="0">
                <a:latin typeface="Calibri"/>
                <a:cs typeface="Calibri"/>
              </a:rPr>
              <a:t>αρχείων</a:t>
            </a:r>
            <a:r>
              <a:rPr sz="1100" spc="55" dirty="0">
                <a:latin typeface="Calibri"/>
                <a:cs typeface="Calibri"/>
              </a:rPr>
              <a:t> </a:t>
            </a:r>
            <a:r>
              <a:rPr sz="1100" spc="110" dirty="0">
                <a:latin typeface="Calibri"/>
                <a:cs typeface="Calibri"/>
              </a:rPr>
              <a:t>μπορούν</a:t>
            </a:r>
            <a:r>
              <a:rPr sz="1100" spc="55" dirty="0">
                <a:latin typeface="Calibri"/>
                <a:cs typeface="Calibri"/>
              </a:rPr>
              <a:t> </a:t>
            </a:r>
            <a:r>
              <a:rPr sz="1100" spc="110" dirty="0">
                <a:latin typeface="Calibri"/>
                <a:cs typeface="Calibri"/>
              </a:rPr>
              <a:t>να</a:t>
            </a:r>
            <a:r>
              <a:rPr sz="1100" spc="60" dirty="0">
                <a:latin typeface="Calibri"/>
                <a:cs typeface="Calibri"/>
              </a:rPr>
              <a:t> </a:t>
            </a:r>
            <a:r>
              <a:rPr sz="1100" spc="100" dirty="0">
                <a:latin typeface="Calibri"/>
                <a:cs typeface="Calibri"/>
              </a:rPr>
              <a:t>αξιολογηθούν</a:t>
            </a:r>
            <a:r>
              <a:rPr sz="1100" spc="55" dirty="0">
                <a:latin typeface="Calibri"/>
                <a:cs typeface="Calibri"/>
              </a:rPr>
              <a:t> </a:t>
            </a:r>
            <a:r>
              <a:rPr sz="1100" spc="90" dirty="0">
                <a:latin typeface="Calibri"/>
                <a:cs typeface="Calibri"/>
              </a:rPr>
              <a:t>για</a:t>
            </a:r>
            <a:r>
              <a:rPr sz="1100" spc="70" dirty="0">
                <a:latin typeface="Calibri"/>
                <a:cs typeface="Calibri"/>
              </a:rPr>
              <a:t> </a:t>
            </a:r>
            <a:r>
              <a:rPr sz="1100" spc="110" dirty="0">
                <a:latin typeface="Calibri"/>
                <a:cs typeface="Calibri"/>
              </a:rPr>
              <a:t>να </a:t>
            </a:r>
            <a:r>
              <a:rPr sz="1100" spc="114" dirty="0">
                <a:latin typeface="Calibri"/>
                <a:cs typeface="Calibri"/>
              </a:rPr>
              <a:t> </a:t>
            </a:r>
            <a:r>
              <a:rPr sz="1100" spc="95" dirty="0">
                <a:latin typeface="Calibri"/>
                <a:cs typeface="Calibri"/>
              </a:rPr>
              <a:t>προσδιοριστεί </a:t>
            </a:r>
            <a:r>
              <a:rPr sz="1100" spc="110" dirty="0">
                <a:latin typeface="Calibri"/>
                <a:cs typeface="Calibri"/>
              </a:rPr>
              <a:t>αν </a:t>
            </a:r>
            <a:r>
              <a:rPr sz="1100" spc="105" dirty="0">
                <a:latin typeface="Calibri"/>
                <a:cs typeface="Calibri"/>
              </a:rPr>
              <a:t>ένα </a:t>
            </a:r>
            <a:r>
              <a:rPr sz="1100" spc="95" dirty="0">
                <a:latin typeface="Calibri"/>
                <a:cs typeface="Calibri"/>
              </a:rPr>
              <a:t>αρχείο </a:t>
            </a:r>
            <a:r>
              <a:rPr sz="1100" spc="85" dirty="0">
                <a:latin typeface="Calibri"/>
                <a:cs typeface="Calibri"/>
              </a:rPr>
              <a:t>είναι </a:t>
            </a:r>
            <a:r>
              <a:rPr sz="1100" spc="110" dirty="0">
                <a:latin typeface="Calibri"/>
                <a:cs typeface="Calibri"/>
              </a:rPr>
              <a:t>κακόβουλοΕνώ </a:t>
            </a:r>
            <a:r>
              <a:rPr sz="1100" spc="114" dirty="0">
                <a:latin typeface="Calibri"/>
                <a:cs typeface="Calibri"/>
              </a:rPr>
              <a:t>η </a:t>
            </a:r>
            <a:r>
              <a:rPr sz="1100" spc="95" dirty="0">
                <a:latin typeface="Calibri"/>
                <a:cs typeface="Calibri"/>
              </a:rPr>
              <a:t>στατική </a:t>
            </a:r>
            <a:r>
              <a:rPr sz="1100" spc="110" dirty="0">
                <a:latin typeface="Calibri"/>
                <a:cs typeface="Calibri"/>
              </a:rPr>
              <a:t>ανάλυση </a:t>
            </a:r>
            <a:r>
              <a:rPr sz="1100" spc="105" dirty="0">
                <a:latin typeface="Calibri"/>
                <a:cs typeface="Calibri"/>
              </a:rPr>
              <a:t>αρχείων </a:t>
            </a:r>
            <a:r>
              <a:rPr sz="1100" spc="85" dirty="0">
                <a:latin typeface="Calibri"/>
                <a:cs typeface="Calibri"/>
              </a:rPr>
              <a:t>είναι </a:t>
            </a:r>
            <a:r>
              <a:rPr sz="1100" spc="105" dirty="0">
                <a:latin typeface="Calibri"/>
                <a:cs typeface="Calibri"/>
              </a:rPr>
              <a:t>ένα καλό </a:t>
            </a:r>
            <a:r>
              <a:rPr sz="1100" spc="100" dirty="0">
                <a:latin typeface="Calibri"/>
                <a:cs typeface="Calibri"/>
              </a:rPr>
              <a:t>σημείο </a:t>
            </a:r>
            <a:r>
              <a:rPr sz="1100" spc="90" dirty="0">
                <a:latin typeface="Calibri"/>
                <a:cs typeface="Calibri"/>
              </a:rPr>
              <a:t>εκκίνησης, </a:t>
            </a:r>
            <a:r>
              <a:rPr sz="1100" spc="85" dirty="0">
                <a:latin typeface="Calibri"/>
                <a:cs typeface="Calibri"/>
              </a:rPr>
              <a:t>οι </a:t>
            </a:r>
            <a:r>
              <a:rPr sz="1100" spc="90" dirty="0">
                <a:latin typeface="Calibri"/>
                <a:cs typeface="Calibri"/>
              </a:rPr>
              <a:t>ικανές </a:t>
            </a:r>
            <a:r>
              <a:rPr sz="1100" spc="105" dirty="0">
                <a:latin typeface="Calibri"/>
                <a:cs typeface="Calibri"/>
              </a:rPr>
              <a:t>ομάδες ασφαλείας </a:t>
            </a:r>
            <a:r>
              <a:rPr sz="1100" spc="110" dirty="0">
                <a:latin typeface="Calibri"/>
                <a:cs typeface="Calibri"/>
              </a:rPr>
              <a:t> </a:t>
            </a:r>
            <a:r>
              <a:rPr sz="1100" spc="100" dirty="0">
                <a:latin typeface="Calibri"/>
                <a:cs typeface="Calibri"/>
              </a:rPr>
              <a:t>χρησιμοποιούν</a:t>
            </a:r>
            <a:r>
              <a:rPr sz="1100" spc="55" dirty="0">
                <a:latin typeface="Calibri"/>
                <a:cs typeface="Calibri"/>
              </a:rPr>
              <a:t> </a:t>
            </a:r>
            <a:r>
              <a:rPr sz="1100" spc="100" dirty="0">
                <a:latin typeface="Calibri"/>
                <a:cs typeface="Calibri"/>
              </a:rPr>
              <a:t>πρόσθετες</a:t>
            </a:r>
            <a:r>
              <a:rPr sz="1100" spc="55" dirty="0">
                <a:latin typeface="Calibri"/>
                <a:cs typeface="Calibri"/>
              </a:rPr>
              <a:t> </a:t>
            </a:r>
            <a:r>
              <a:rPr sz="1100" spc="90" dirty="0">
                <a:latin typeface="Calibri"/>
                <a:cs typeface="Calibri"/>
              </a:rPr>
              <a:t>τεχνικές</a:t>
            </a:r>
            <a:r>
              <a:rPr sz="1100" spc="55" dirty="0">
                <a:latin typeface="Calibri"/>
                <a:cs typeface="Calibri"/>
              </a:rPr>
              <a:t> </a:t>
            </a:r>
            <a:r>
              <a:rPr sz="1100" spc="90" dirty="0">
                <a:latin typeface="Calibri"/>
                <a:cs typeface="Calibri"/>
              </a:rPr>
              <a:t>για</a:t>
            </a:r>
            <a:r>
              <a:rPr sz="1100" spc="60" dirty="0">
                <a:latin typeface="Calibri"/>
                <a:cs typeface="Calibri"/>
              </a:rPr>
              <a:t> </a:t>
            </a:r>
            <a:r>
              <a:rPr sz="1100" spc="110" dirty="0">
                <a:latin typeface="Calibri"/>
                <a:cs typeface="Calibri"/>
              </a:rPr>
              <a:t>να</a:t>
            </a:r>
            <a:r>
              <a:rPr sz="1100" spc="60" dirty="0">
                <a:latin typeface="Calibri"/>
                <a:cs typeface="Calibri"/>
              </a:rPr>
              <a:t> </a:t>
            </a:r>
            <a:r>
              <a:rPr sz="1100" spc="100" dirty="0">
                <a:latin typeface="Calibri"/>
                <a:cs typeface="Calibri"/>
              </a:rPr>
              <a:t>εντοπίσουν</a:t>
            </a:r>
            <a:r>
              <a:rPr sz="1100" spc="55" dirty="0">
                <a:latin typeface="Calibri"/>
                <a:cs typeface="Calibri"/>
              </a:rPr>
              <a:t> </a:t>
            </a:r>
            <a:r>
              <a:rPr sz="1100" spc="105" dirty="0">
                <a:latin typeface="Calibri"/>
                <a:cs typeface="Calibri"/>
              </a:rPr>
              <a:t>προηγμένο</a:t>
            </a:r>
            <a:r>
              <a:rPr sz="1100" spc="50" dirty="0">
                <a:latin typeface="Calibri"/>
                <a:cs typeface="Calibri"/>
              </a:rPr>
              <a:t> </a:t>
            </a:r>
            <a:r>
              <a:rPr sz="1100" spc="110" dirty="0">
                <a:latin typeface="Calibri"/>
                <a:cs typeface="Calibri"/>
              </a:rPr>
              <a:t>κακόβουλο</a:t>
            </a:r>
            <a:r>
              <a:rPr sz="1100" spc="60" dirty="0">
                <a:latin typeface="Calibri"/>
                <a:cs typeface="Calibri"/>
              </a:rPr>
              <a:t> </a:t>
            </a:r>
            <a:r>
              <a:rPr sz="1100" spc="95" dirty="0">
                <a:latin typeface="Calibri"/>
                <a:cs typeface="Calibri"/>
              </a:rPr>
              <a:t>λογισμικό</a:t>
            </a:r>
            <a:r>
              <a:rPr sz="1100" spc="55" dirty="0">
                <a:latin typeface="Calibri"/>
                <a:cs typeface="Calibri"/>
              </a:rPr>
              <a:t> </a:t>
            </a:r>
            <a:r>
              <a:rPr sz="1100" spc="114" dirty="0">
                <a:latin typeface="Calibri"/>
                <a:cs typeface="Calibri"/>
              </a:rPr>
              <a:t>που</a:t>
            </a:r>
            <a:r>
              <a:rPr sz="1100" spc="55" dirty="0">
                <a:latin typeface="Calibri"/>
                <a:cs typeface="Calibri"/>
              </a:rPr>
              <a:t> </a:t>
            </a:r>
            <a:r>
              <a:rPr sz="1100" spc="100" dirty="0">
                <a:latin typeface="Calibri"/>
                <a:cs typeface="Calibri"/>
              </a:rPr>
              <a:t>μπορεί</a:t>
            </a:r>
            <a:r>
              <a:rPr sz="1100" spc="55" dirty="0">
                <a:latin typeface="Calibri"/>
                <a:cs typeface="Calibri"/>
              </a:rPr>
              <a:t> </a:t>
            </a:r>
            <a:r>
              <a:rPr sz="1100" spc="110" dirty="0">
                <a:latin typeface="Calibri"/>
                <a:cs typeface="Calibri"/>
              </a:rPr>
              <a:t>να</a:t>
            </a:r>
            <a:r>
              <a:rPr sz="1100" spc="60" dirty="0">
                <a:latin typeface="Calibri"/>
                <a:cs typeface="Calibri"/>
              </a:rPr>
              <a:t> </a:t>
            </a:r>
            <a:r>
              <a:rPr sz="1100" spc="110" dirty="0">
                <a:latin typeface="Calibri"/>
                <a:cs typeface="Calibri"/>
              </a:rPr>
              <a:t>μην</a:t>
            </a:r>
            <a:r>
              <a:rPr sz="1100" spc="55" dirty="0">
                <a:latin typeface="Calibri"/>
                <a:cs typeface="Calibri"/>
              </a:rPr>
              <a:t> </a:t>
            </a:r>
            <a:r>
              <a:rPr sz="1100" spc="90" dirty="0">
                <a:latin typeface="Calibri"/>
                <a:cs typeface="Calibri"/>
              </a:rPr>
              <a:t>εντοπιστεί</a:t>
            </a:r>
            <a:r>
              <a:rPr sz="1100" spc="55" dirty="0">
                <a:latin typeface="Calibri"/>
                <a:cs typeface="Calibri"/>
              </a:rPr>
              <a:t> </a:t>
            </a:r>
            <a:r>
              <a:rPr sz="1100" spc="105" dirty="0">
                <a:latin typeface="Calibri"/>
                <a:cs typeface="Calibri"/>
              </a:rPr>
              <a:t>κατά</a:t>
            </a:r>
            <a:r>
              <a:rPr sz="1100" spc="60" dirty="0">
                <a:latin typeface="Calibri"/>
                <a:cs typeface="Calibri"/>
              </a:rPr>
              <a:t> </a:t>
            </a:r>
            <a:r>
              <a:rPr sz="1100" spc="100" dirty="0">
                <a:latin typeface="Calibri"/>
                <a:cs typeface="Calibri"/>
              </a:rPr>
              <a:t>τη</a:t>
            </a:r>
            <a:r>
              <a:rPr sz="1100" spc="55" dirty="0">
                <a:latin typeface="Calibri"/>
                <a:cs typeface="Calibri"/>
              </a:rPr>
              <a:t> </a:t>
            </a:r>
            <a:r>
              <a:rPr sz="1100" spc="95" dirty="0">
                <a:latin typeface="Calibri"/>
                <a:cs typeface="Calibri"/>
              </a:rPr>
              <a:t>στατική</a:t>
            </a:r>
            <a:r>
              <a:rPr sz="1100" spc="55" dirty="0">
                <a:latin typeface="Calibri"/>
                <a:cs typeface="Calibri"/>
              </a:rPr>
              <a:t> </a:t>
            </a:r>
            <a:r>
              <a:rPr sz="1100" spc="105" dirty="0">
                <a:latin typeface="Calibri"/>
                <a:cs typeface="Calibri"/>
              </a:rPr>
              <a:t>ανάλυση.</a:t>
            </a:r>
            <a:endParaRPr sz="1100">
              <a:latin typeface="Calibri"/>
              <a:cs typeface="Calibri"/>
            </a:endParaRPr>
          </a:p>
        </p:txBody>
      </p:sp>
      <p:pic>
        <p:nvPicPr>
          <p:cNvPr id="4" name="object 4"/>
          <p:cNvPicPr/>
          <p:nvPr/>
        </p:nvPicPr>
        <p:blipFill>
          <a:blip r:embed="rId2" cstate="print"/>
          <a:stretch>
            <a:fillRect/>
          </a:stretch>
        </p:blipFill>
        <p:spPr>
          <a:xfrm>
            <a:off x="1172210" y="3496309"/>
            <a:ext cx="4867910" cy="1908175"/>
          </a:xfrm>
          <a:prstGeom prst="rect">
            <a:avLst/>
          </a:prstGeom>
        </p:spPr>
      </p:pic>
      <p:pic>
        <p:nvPicPr>
          <p:cNvPr id="5" name="object 5"/>
          <p:cNvPicPr/>
          <p:nvPr/>
        </p:nvPicPr>
        <p:blipFill>
          <a:blip r:embed="rId3" cstate="print"/>
          <a:stretch>
            <a:fillRect/>
          </a:stretch>
        </p:blipFill>
        <p:spPr>
          <a:xfrm>
            <a:off x="6588125" y="3294062"/>
            <a:ext cx="4666932" cy="2146935"/>
          </a:xfrm>
          <a:prstGeom prst="rect">
            <a:avLst/>
          </a:prstGeom>
        </p:spPr>
      </p:pic>
      <p:pic>
        <p:nvPicPr>
          <p:cNvPr id="6" name="object 6"/>
          <p:cNvPicPr/>
          <p:nvPr/>
        </p:nvPicPr>
        <p:blipFill>
          <a:blip r:embed="rId4" cstate="print"/>
          <a:stretch>
            <a:fillRect/>
          </a:stretch>
        </p:blipFill>
        <p:spPr>
          <a:xfrm>
            <a:off x="9444990" y="5618797"/>
            <a:ext cx="1523682" cy="609600"/>
          </a:xfrm>
          <a:prstGeom prst="rect">
            <a:avLst/>
          </a:prstGeom>
        </p:spPr>
      </p:pic>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9134" y="274320"/>
            <a:ext cx="10156825" cy="763270"/>
          </a:xfrm>
          <a:prstGeom prst="rect">
            <a:avLst/>
          </a:prstGeom>
        </p:spPr>
        <p:txBody>
          <a:bodyPr vert="horz" wrap="square" lIns="0" tIns="57150" rIns="0" bIns="0" rtlCol="0">
            <a:spAutoFit/>
          </a:bodyPr>
          <a:lstStyle/>
          <a:p>
            <a:pPr marL="12700" marR="5080">
              <a:lnSpc>
                <a:spcPts val="2750"/>
              </a:lnSpc>
              <a:spcBef>
                <a:spcPts val="450"/>
              </a:spcBef>
            </a:pPr>
            <a:r>
              <a:rPr sz="2550" spc="135" dirty="0"/>
              <a:t>Άμυνα</a:t>
            </a:r>
            <a:r>
              <a:rPr sz="2550" spc="55" dirty="0"/>
              <a:t> </a:t>
            </a:r>
            <a:r>
              <a:rPr sz="2550" spc="120" dirty="0"/>
              <a:t>κακόβουλου</a:t>
            </a:r>
            <a:r>
              <a:rPr sz="2550" spc="55" dirty="0"/>
              <a:t> </a:t>
            </a:r>
            <a:r>
              <a:rPr sz="2550" spc="105" dirty="0"/>
              <a:t>λογισμικού</a:t>
            </a:r>
            <a:r>
              <a:rPr sz="2550" spc="60" dirty="0"/>
              <a:t> </a:t>
            </a:r>
            <a:r>
              <a:rPr sz="2550" spc="105" dirty="0"/>
              <a:t>και</a:t>
            </a:r>
            <a:r>
              <a:rPr sz="2550" spc="55" dirty="0"/>
              <a:t> </a:t>
            </a:r>
            <a:r>
              <a:rPr sz="2550" spc="114" dirty="0"/>
              <a:t>πρόληψη/ανίχνευση</a:t>
            </a:r>
            <a:r>
              <a:rPr sz="2550" spc="45" dirty="0"/>
              <a:t> </a:t>
            </a:r>
            <a:r>
              <a:rPr sz="2550" spc="114" dirty="0"/>
              <a:t>εισβολών:</a:t>
            </a:r>
            <a:r>
              <a:rPr sz="2550" spc="60" dirty="0"/>
              <a:t> </a:t>
            </a:r>
            <a:r>
              <a:rPr sz="2550" spc="95" dirty="0"/>
              <a:t>για </a:t>
            </a:r>
            <a:r>
              <a:rPr sz="2550" spc="-625" dirty="0"/>
              <a:t> </a:t>
            </a:r>
            <a:r>
              <a:rPr sz="2550" spc="110" dirty="0"/>
              <a:t>τον</a:t>
            </a:r>
            <a:r>
              <a:rPr sz="2550" spc="50" dirty="0"/>
              <a:t> </a:t>
            </a:r>
            <a:r>
              <a:rPr sz="2550" spc="120" dirty="0"/>
              <a:t>τομέα</a:t>
            </a:r>
            <a:r>
              <a:rPr sz="2550" spc="55" dirty="0"/>
              <a:t> </a:t>
            </a:r>
            <a:r>
              <a:rPr sz="2550" spc="105" dirty="0"/>
              <a:t>της</a:t>
            </a:r>
            <a:r>
              <a:rPr sz="2550" spc="55" dirty="0"/>
              <a:t> </a:t>
            </a:r>
            <a:r>
              <a:rPr sz="2550" spc="100" dirty="0"/>
              <a:t>υγείας;</a:t>
            </a:r>
            <a:r>
              <a:rPr sz="2550" spc="55" dirty="0"/>
              <a:t> </a:t>
            </a:r>
            <a:r>
              <a:rPr sz="2550" spc="105" dirty="0"/>
              <a:t>(συνέχεια)</a:t>
            </a:r>
            <a:endParaRPr sz="2550"/>
          </a:p>
        </p:txBody>
      </p:sp>
      <p:sp>
        <p:nvSpPr>
          <p:cNvPr id="3" name="object 3"/>
          <p:cNvSpPr txBox="1"/>
          <p:nvPr/>
        </p:nvSpPr>
        <p:spPr>
          <a:xfrm>
            <a:off x="747394" y="1144587"/>
            <a:ext cx="9654540" cy="2205990"/>
          </a:xfrm>
          <a:prstGeom prst="rect">
            <a:avLst/>
          </a:prstGeom>
        </p:spPr>
        <p:txBody>
          <a:bodyPr vert="horz" wrap="square" lIns="0" tIns="0" rIns="0" bIns="0" rtlCol="0">
            <a:spAutoFit/>
          </a:bodyPr>
          <a:lstStyle/>
          <a:p>
            <a:pPr marL="12700">
              <a:lnSpc>
                <a:spcPts val="1480"/>
              </a:lnSpc>
            </a:pPr>
            <a:r>
              <a:rPr sz="1400" spc="-5" dirty="0">
                <a:latin typeface="Calibri"/>
                <a:cs typeface="Calibri"/>
              </a:rPr>
              <a:t>4.</a:t>
            </a:r>
            <a:r>
              <a:rPr sz="1400" spc="165" dirty="0">
                <a:latin typeface="Calibri"/>
                <a:cs typeface="Calibri"/>
              </a:rPr>
              <a:t> </a:t>
            </a:r>
            <a:r>
              <a:rPr sz="1100" spc="75" dirty="0">
                <a:latin typeface="Calibri"/>
                <a:cs typeface="Calibri"/>
              </a:rPr>
              <a:t>Δυναμική</a:t>
            </a:r>
            <a:r>
              <a:rPr sz="1100" spc="45" dirty="0">
                <a:latin typeface="Calibri"/>
                <a:cs typeface="Calibri"/>
              </a:rPr>
              <a:t> </a:t>
            </a:r>
            <a:r>
              <a:rPr sz="1100" spc="80" dirty="0">
                <a:latin typeface="Calibri"/>
                <a:cs typeface="Calibri"/>
              </a:rPr>
              <a:t>παρακολούθηση</a:t>
            </a:r>
            <a:r>
              <a:rPr sz="1100" spc="40" dirty="0">
                <a:latin typeface="Calibri"/>
                <a:cs typeface="Calibri"/>
              </a:rPr>
              <a:t> </a:t>
            </a:r>
            <a:r>
              <a:rPr sz="1100" spc="80" dirty="0">
                <a:latin typeface="Calibri"/>
                <a:cs typeface="Calibri"/>
              </a:rPr>
              <a:t>των</a:t>
            </a:r>
            <a:r>
              <a:rPr sz="1100" spc="40" dirty="0">
                <a:latin typeface="Calibri"/>
                <a:cs typeface="Calibri"/>
              </a:rPr>
              <a:t> </a:t>
            </a:r>
            <a:r>
              <a:rPr sz="1100" spc="75" dirty="0">
                <a:latin typeface="Calibri"/>
                <a:cs typeface="Calibri"/>
              </a:rPr>
              <a:t>μαζικών</a:t>
            </a:r>
            <a:r>
              <a:rPr sz="1100" spc="40" dirty="0">
                <a:latin typeface="Calibri"/>
                <a:cs typeface="Calibri"/>
              </a:rPr>
              <a:t> </a:t>
            </a:r>
            <a:r>
              <a:rPr sz="1100" spc="65" dirty="0">
                <a:latin typeface="Calibri"/>
                <a:cs typeface="Calibri"/>
              </a:rPr>
              <a:t>λειτουργιών</a:t>
            </a:r>
            <a:r>
              <a:rPr sz="1100" spc="30" dirty="0">
                <a:latin typeface="Calibri"/>
                <a:cs typeface="Calibri"/>
              </a:rPr>
              <a:t> </a:t>
            </a:r>
            <a:r>
              <a:rPr sz="1100" spc="75" dirty="0">
                <a:latin typeface="Calibri"/>
                <a:cs typeface="Calibri"/>
              </a:rPr>
              <a:t>αρχείων</a:t>
            </a:r>
            <a:endParaRPr sz="1100">
              <a:latin typeface="Calibri"/>
              <a:cs typeface="Calibri"/>
            </a:endParaRPr>
          </a:p>
          <a:p>
            <a:pPr marL="329565" marR="5080" indent="-317500">
              <a:lnSpc>
                <a:spcPct val="96800"/>
              </a:lnSpc>
              <a:spcBef>
                <a:spcPts val="1000"/>
              </a:spcBef>
              <a:tabLst>
                <a:tab pos="329565" algn="l"/>
              </a:tabLst>
            </a:pPr>
            <a:r>
              <a:rPr sz="1400" dirty="0">
                <a:solidFill>
                  <a:srgbClr val="FFBA00"/>
                </a:solidFill>
                <a:latin typeface="Courier New"/>
                <a:cs typeface="Courier New"/>
              </a:rPr>
              <a:t>o	</a:t>
            </a:r>
            <a:r>
              <a:rPr sz="1100" spc="85" dirty="0">
                <a:latin typeface="Calibri"/>
                <a:cs typeface="Calibri"/>
              </a:rPr>
              <a:t>Παρατήρηση</a:t>
            </a:r>
            <a:r>
              <a:rPr sz="1100" spc="45" dirty="0">
                <a:latin typeface="Calibri"/>
                <a:cs typeface="Calibri"/>
              </a:rPr>
              <a:t> </a:t>
            </a:r>
            <a:r>
              <a:rPr sz="1100" spc="75" dirty="0">
                <a:latin typeface="Calibri"/>
                <a:cs typeface="Calibri"/>
              </a:rPr>
              <a:t>μαζικών</a:t>
            </a:r>
            <a:r>
              <a:rPr sz="1100" spc="45" dirty="0">
                <a:latin typeface="Calibri"/>
                <a:cs typeface="Calibri"/>
              </a:rPr>
              <a:t> </a:t>
            </a:r>
            <a:r>
              <a:rPr sz="1100" spc="70" dirty="0">
                <a:latin typeface="Calibri"/>
                <a:cs typeface="Calibri"/>
              </a:rPr>
              <a:t>λειτουργιών</a:t>
            </a:r>
            <a:r>
              <a:rPr sz="1100" spc="40" dirty="0">
                <a:latin typeface="Calibri"/>
                <a:cs typeface="Calibri"/>
              </a:rPr>
              <a:t> </a:t>
            </a:r>
            <a:r>
              <a:rPr sz="1100" spc="70" dirty="0">
                <a:latin typeface="Calibri"/>
                <a:cs typeface="Calibri"/>
              </a:rPr>
              <a:t>αρχείων,</a:t>
            </a:r>
            <a:r>
              <a:rPr sz="1100" spc="45" dirty="0">
                <a:latin typeface="Calibri"/>
                <a:cs typeface="Calibri"/>
              </a:rPr>
              <a:t> </a:t>
            </a:r>
            <a:r>
              <a:rPr sz="1100" spc="85" dirty="0">
                <a:latin typeface="Calibri"/>
                <a:cs typeface="Calibri"/>
              </a:rPr>
              <a:t>όπως</a:t>
            </a:r>
            <a:r>
              <a:rPr sz="1100" spc="50" dirty="0">
                <a:latin typeface="Calibri"/>
                <a:cs typeface="Calibri"/>
              </a:rPr>
              <a:t> </a:t>
            </a:r>
            <a:r>
              <a:rPr sz="1100" spc="70" dirty="0">
                <a:latin typeface="Calibri"/>
                <a:cs typeface="Calibri"/>
              </a:rPr>
              <a:t>εντολές</a:t>
            </a:r>
            <a:r>
              <a:rPr sz="1100" spc="40" dirty="0">
                <a:latin typeface="Calibri"/>
                <a:cs typeface="Calibri"/>
              </a:rPr>
              <a:t> </a:t>
            </a:r>
            <a:r>
              <a:rPr sz="1100" spc="75" dirty="0">
                <a:latin typeface="Calibri"/>
                <a:cs typeface="Calibri"/>
              </a:rPr>
              <a:t>μετονομασίας</a:t>
            </a:r>
            <a:r>
              <a:rPr sz="1100" spc="45" dirty="0">
                <a:latin typeface="Calibri"/>
                <a:cs typeface="Calibri"/>
              </a:rPr>
              <a:t> </a:t>
            </a:r>
            <a:r>
              <a:rPr sz="1100" spc="85" dirty="0">
                <a:latin typeface="Calibri"/>
                <a:cs typeface="Calibri"/>
              </a:rPr>
              <a:t>ή</a:t>
            </a:r>
            <a:r>
              <a:rPr sz="1100" spc="45" dirty="0">
                <a:latin typeface="Calibri"/>
                <a:cs typeface="Calibri"/>
              </a:rPr>
              <a:t> </a:t>
            </a:r>
            <a:r>
              <a:rPr sz="1100" spc="75" dirty="0">
                <a:latin typeface="Calibri"/>
                <a:cs typeface="Calibri"/>
              </a:rPr>
              <a:t>διαγραφής,</a:t>
            </a:r>
            <a:r>
              <a:rPr sz="1100" spc="45" dirty="0">
                <a:latin typeface="Calibri"/>
                <a:cs typeface="Calibri"/>
              </a:rPr>
              <a:t> </a:t>
            </a:r>
            <a:r>
              <a:rPr sz="1100" spc="70" dirty="0">
                <a:latin typeface="Calibri"/>
                <a:cs typeface="Calibri"/>
              </a:rPr>
              <a:t>για</a:t>
            </a:r>
            <a:r>
              <a:rPr sz="1100" spc="50" dirty="0">
                <a:latin typeface="Calibri"/>
                <a:cs typeface="Calibri"/>
              </a:rPr>
              <a:t> </a:t>
            </a:r>
            <a:r>
              <a:rPr sz="1100" spc="70" dirty="0">
                <a:latin typeface="Calibri"/>
                <a:cs typeface="Calibri"/>
              </a:rPr>
              <a:t>τον</a:t>
            </a:r>
            <a:r>
              <a:rPr sz="1100" spc="45" dirty="0">
                <a:latin typeface="Calibri"/>
                <a:cs typeface="Calibri"/>
              </a:rPr>
              <a:t> </a:t>
            </a:r>
            <a:r>
              <a:rPr sz="1100" spc="75" dirty="0">
                <a:latin typeface="Calibri"/>
                <a:cs typeface="Calibri"/>
              </a:rPr>
              <a:t>εντοπισμό</a:t>
            </a:r>
            <a:r>
              <a:rPr sz="1100" spc="40" dirty="0">
                <a:latin typeface="Calibri"/>
                <a:cs typeface="Calibri"/>
              </a:rPr>
              <a:t> </a:t>
            </a:r>
            <a:r>
              <a:rPr sz="1100" spc="70" dirty="0">
                <a:latin typeface="Calibri"/>
                <a:cs typeface="Calibri"/>
              </a:rPr>
              <a:t>ενδείξεων</a:t>
            </a:r>
            <a:r>
              <a:rPr sz="1100" spc="35" dirty="0">
                <a:latin typeface="Calibri"/>
                <a:cs typeface="Calibri"/>
              </a:rPr>
              <a:t> </a:t>
            </a:r>
            <a:r>
              <a:rPr sz="1100" spc="80" dirty="0">
                <a:latin typeface="Calibri"/>
                <a:cs typeface="Calibri"/>
              </a:rPr>
              <a:t>αλλοίωσης</a:t>
            </a:r>
            <a:r>
              <a:rPr sz="1100" spc="65" dirty="0">
                <a:latin typeface="Calibri"/>
                <a:cs typeface="Calibri"/>
              </a:rPr>
              <a:t> </a:t>
            </a:r>
            <a:r>
              <a:rPr sz="1100" spc="85" dirty="0">
                <a:latin typeface="Calibri"/>
                <a:cs typeface="Calibri"/>
              </a:rPr>
              <a:t>ή</a:t>
            </a:r>
            <a:r>
              <a:rPr sz="1100" spc="45" dirty="0">
                <a:latin typeface="Calibri"/>
                <a:cs typeface="Calibri"/>
              </a:rPr>
              <a:t> </a:t>
            </a:r>
            <a:r>
              <a:rPr sz="1100" spc="75" dirty="0">
                <a:latin typeface="Calibri"/>
                <a:cs typeface="Calibri"/>
              </a:rPr>
              <a:t>διαφθοράς. </a:t>
            </a:r>
            <a:r>
              <a:rPr sz="1100" spc="-235" dirty="0">
                <a:latin typeface="Calibri"/>
                <a:cs typeface="Calibri"/>
              </a:rPr>
              <a:t> </a:t>
            </a:r>
            <a:r>
              <a:rPr sz="1100" spc="100" dirty="0">
                <a:latin typeface="Calibri"/>
                <a:cs typeface="Calibri"/>
              </a:rPr>
              <a:t>Η </a:t>
            </a:r>
            <a:r>
              <a:rPr sz="1100" spc="75" dirty="0">
                <a:latin typeface="Calibri"/>
                <a:cs typeface="Calibri"/>
              </a:rPr>
              <a:t>δυναμική </a:t>
            </a:r>
            <a:r>
              <a:rPr sz="1100" spc="80" dirty="0">
                <a:latin typeface="Calibri"/>
                <a:cs typeface="Calibri"/>
              </a:rPr>
              <a:t>παρακολούθηση </a:t>
            </a:r>
            <a:r>
              <a:rPr sz="1100" spc="70" dirty="0">
                <a:latin typeface="Calibri"/>
                <a:cs typeface="Calibri"/>
              </a:rPr>
              <a:t>χρησιμοποιεί </a:t>
            </a:r>
            <a:r>
              <a:rPr sz="1100" spc="80" dirty="0">
                <a:latin typeface="Calibri"/>
                <a:cs typeface="Calibri"/>
              </a:rPr>
              <a:t>συχνά ένα </a:t>
            </a:r>
            <a:r>
              <a:rPr sz="1100" spc="75" dirty="0">
                <a:latin typeface="Calibri"/>
                <a:cs typeface="Calibri"/>
              </a:rPr>
              <a:t>εργαλείο </a:t>
            </a:r>
            <a:r>
              <a:rPr sz="1100" spc="80" dirty="0">
                <a:latin typeface="Calibri"/>
                <a:cs typeface="Calibri"/>
              </a:rPr>
              <a:t>παρακολούθησης </a:t>
            </a:r>
            <a:r>
              <a:rPr sz="1100" spc="70" dirty="0">
                <a:latin typeface="Calibri"/>
                <a:cs typeface="Calibri"/>
              </a:rPr>
              <a:t>της </a:t>
            </a:r>
            <a:r>
              <a:rPr sz="1100" spc="75" dirty="0">
                <a:latin typeface="Calibri"/>
                <a:cs typeface="Calibri"/>
              </a:rPr>
              <a:t>ακεραιότητας αρχείων </a:t>
            </a:r>
            <a:r>
              <a:rPr sz="1100" spc="70" dirty="0">
                <a:latin typeface="Calibri"/>
                <a:cs typeface="Calibri"/>
              </a:rPr>
              <a:t>για </a:t>
            </a:r>
            <a:r>
              <a:rPr sz="1100" spc="75" dirty="0">
                <a:latin typeface="Calibri"/>
                <a:cs typeface="Calibri"/>
              </a:rPr>
              <a:t>την </a:t>
            </a:r>
            <a:r>
              <a:rPr sz="1100" spc="85" dirty="0">
                <a:latin typeface="Calibri"/>
                <a:cs typeface="Calibri"/>
              </a:rPr>
              <a:t>παρακολούθηση </a:t>
            </a:r>
            <a:r>
              <a:rPr sz="1100" spc="70" dirty="0">
                <a:latin typeface="Calibri"/>
                <a:cs typeface="Calibri"/>
              </a:rPr>
              <a:t>και </a:t>
            </a:r>
            <a:r>
              <a:rPr sz="1100" spc="75" dirty="0">
                <a:latin typeface="Calibri"/>
                <a:cs typeface="Calibri"/>
              </a:rPr>
              <a:t> </a:t>
            </a:r>
            <a:r>
              <a:rPr sz="1100" spc="85" dirty="0">
                <a:latin typeface="Calibri"/>
                <a:cs typeface="Calibri"/>
              </a:rPr>
              <a:t>ανάλυση </a:t>
            </a:r>
            <a:r>
              <a:rPr sz="1100" spc="70" dirty="0">
                <a:latin typeface="Calibri"/>
                <a:cs typeface="Calibri"/>
              </a:rPr>
              <a:t>της </a:t>
            </a:r>
            <a:r>
              <a:rPr sz="1100" spc="75" dirty="0">
                <a:latin typeface="Calibri"/>
                <a:cs typeface="Calibri"/>
              </a:rPr>
              <a:t>ακεραιότητας </a:t>
            </a:r>
            <a:r>
              <a:rPr sz="1100" spc="80" dirty="0">
                <a:latin typeface="Calibri"/>
                <a:cs typeface="Calibri"/>
              </a:rPr>
              <a:t>των συστημάτων </a:t>
            </a:r>
            <a:r>
              <a:rPr sz="1100" spc="75" dirty="0">
                <a:latin typeface="Calibri"/>
                <a:cs typeface="Calibri"/>
              </a:rPr>
              <a:t>αρχείων </a:t>
            </a:r>
            <a:r>
              <a:rPr sz="1100" spc="85" dirty="0">
                <a:latin typeface="Calibri"/>
                <a:cs typeface="Calibri"/>
              </a:rPr>
              <a:t>μέσω </a:t>
            </a:r>
            <a:r>
              <a:rPr sz="1100" spc="80" dirty="0">
                <a:latin typeface="Calibri"/>
                <a:cs typeface="Calibri"/>
              </a:rPr>
              <a:t>τόσο </a:t>
            </a:r>
            <a:r>
              <a:rPr sz="1100" spc="75" dirty="0">
                <a:latin typeface="Calibri"/>
                <a:cs typeface="Calibri"/>
              </a:rPr>
              <a:t>του </a:t>
            </a:r>
            <a:r>
              <a:rPr sz="1100" spc="70" dirty="0">
                <a:latin typeface="Calibri"/>
                <a:cs typeface="Calibri"/>
              </a:rPr>
              <a:t>αντιδραστικού </a:t>
            </a:r>
            <a:r>
              <a:rPr sz="1100" spc="75" dirty="0">
                <a:latin typeface="Calibri"/>
                <a:cs typeface="Calibri"/>
              </a:rPr>
              <a:t>ελέγχου </a:t>
            </a:r>
            <a:r>
              <a:rPr sz="1100" spc="80" dirty="0">
                <a:latin typeface="Calibri"/>
                <a:cs typeface="Calibri"/>
              </a:rPr>
              <a:t>ασφαλείας </a:t>
            </a:r>
            <a:r>
              <a:rPr sz="1100" spc="85" dirty="0">
                <a:latin typeface="Calibri"/>
                <a:cs typeface="Calibri"/>
              </a:rPr>
              <a:t>όσο </a:t>
            </a:r>
            <a:r>
              <a:rPr sz="1100" spc="70" dirty="0">
                <a:latin typeface="Calibri"/>
                <a:cs typeface="Calibri"/>
              </a:rPr>
              <a:t>και της </a:t>
            </a:r>
            <a:r>
              <a:rPr sz="1100" spc="75" dirty="0">
                <a:latin typeface="Calibri"/>
                <a:cs typeface="Calibri"/>
              </a:rPr>
              <a:t>προδραστικής </a:t>
            </a:r>
            <a:r>
              <a:rPr sz="1100" spc="80" dirty="0">
                <a:latin typeface="Calibri"/>
                <a:cs typeface="Calibri"/>
              </a:rPr>
              <a:t> παρακολούθησης</a:t>
            </a:r>
            <a:r>
              <a:rPr sz="1100" spc="30" dirty="0">
                <a:latin typeface="Calibri"/>
                <a:cs typeface="Calibri"/>
              </a:rPr>
              <a:t> </a:t>
            </a:r>
            <a:r>
              <a:rPr sz="1100" spc="75" dirty="0">
                <a:latin typeface="Calibri"/>
                <a:cs typeface="Calibri"/>
              </a:rPr>
              <a:t>βάσει</a:t>
            </a:r>
            <a:r>
              <a:rPr sz="1100" spc="35" dirty="0">
                <a:latin typeface="Calibri"/>
                <a:cs typeface="Calibri"/>
              </a:rPr>
              <a:t> </a:t>
            </a:r>
            <a:r>
              <a:rPr sz="1100" spc="75" dirty="0">
                <a:latin typeface="Calibri"/>
                <a:cs typeface="Calibri"/>
              </a:rPr>
              <a:t>κανόνων.</a:t>
            </a:r>
            <a:endParaRPr sz="1100">
              <a:latin typeface="Calibri"/>
              <a:cs typeface="Calibri"/>
            </a:endParaRPr>
          </a:p>
          <a:p>
            <a:pPr>
              <a:lnSpc>
                <a:spcPct val="100000"/>
              </a:lnSpc>
              <a:spcBef>
                <a:spcPts val="25"/>
              </a:spcBef>
            </a:pPr>
            <a:endParaRPr sz="950">
              <a:latin typeface="Calibri"/>
              <a:cs typeface="Calibri"/>
            </a:endParaRPr>
          </a:p>
          <a:p>
            <a:pPr marL="12700">
              <a:lnSpc>
                <a:spcPct val="100000"/>
              </a:lnSpc>
            </a:pPr>
            <a:r>
              <a:rPr sz="1400" spc="-5" dirty="0">
                <a:latin typeface="Calibri"/>
                <a:cs typeface="Calibri"/>
              </a:rPr>
              <a:t>5.</a:t>
            </a:r>
            <a:r>
              <a:rPr sz="1400" spc="170" dirty="0">
                <a:latin typeface="Calibri"/>
                <a:cs typeface="Calibri"/>
              </a:rPr>
              <a:t> </a:t>
            </a:r>
            <a:r>
              <a:rPr sz="1100" spc="45" dirty="0">
                <a:latin typeface="Calibri"/>
                <a:cs typeface="Calibri"/>
              </a:rPr>
              <a:t>Λίστα</a:t>
            </a:r>
            <a:r>
              <a:rPr sz="1100" spc="30" dirty="0">
                <a:latin typeface="Calibri"/>
                <a:cs typeface="Calibri"/>
              </a:rPr>
              <a:t> </a:t>
            </a:r>
            <a:r>
              <a:rPr sz="1100" spc="40" dirty="0">
                <a:latin typeface="Calibri"/>
                <a:cs typeface="Calibri"/>
              </a:rPr>
              <a:t>αποκλεισμού</a:t>
            </a:r>
            <a:r>
              <a:rPr sz="1100" spc="20" dirty="0">
                <a:latin typeface="Calibri"/>
                <a:cs typeface="Calibri"/>
              </a:rPr>
              <a:t> </a:t>
            </a:r>
            <a:r>
              <a:rPr sz="1100" spc="50" dirty="0">
                <a:latin typeface="Calibri"/>
                <a:cs typeface="Calibri"/>
              </a:rPr>
              <a:t>επεκτάσεων</a:t>
            </a:r>
            <a:r>
              <a:rPr sz="1100" spc="20" dirty="0">
                <a:latin typeface="Calibri"/>
                <a:cs typeface="Calibri"/>
              </a:rPr>
              <a:t> </a:t>
            </a:r>
            <a:r>
              <a:rPr sz="1100" spc="30" dirty="0">
                <a:latin typeface="Calibri"/>
                <a:cs typeface="Calibri"/>
              </a:rPr>
              <a:t>αρχείων/blocklisting</a:t>
            </a:r>
            <a:endParaRPr sz="1100">
              <a:latin typeface="Calibri"/>
              <a:cs typeface="Calibri"/>
            </a:endParaRPr>
          </a:p>
          <a:p>
            <a:pPr marL="329565" marR="478790" indent="-317500">
              <a:lnSpc>
                <a:spcPct val="96800"/>
              </a:lnSpc>
              <a:spcBef>
                <a:spcPts val="1005"/>
              </a:spcBef>
              <a:tabLst>
                <a:tab pos="329565" algn="l"/>
              </a:tabLst>
            </a:pPr>
            <a:r>
              <a:rPr sz="1400" dirty="0">
                <a:solidFill>
                  <a:srgbClr val="FFBA00"/>
                </a:solidFill>
                <a:latin typeface="Courier New"/>
                <a:cs typeface="Courier New"/>
              </a:rPr>
              <a:t>o	</a:t>
            </a:r>
            <a:r>
              <a:rPr sz="1100" spc="100" dirty="0">
                <a:latin typeface="Calibri"/>
                <a:cs typeface="Calibri"/>
              </a:rPr>
              <a:t>Οι </a:t>
            </a:r>
            <a:r>
              <a:rPr sz="1100" spc="95" dirty="0">
                <a:latin typeface="Calibri"/>
                <a:cs typeface="Calibri"/>
              </a:rPr>
              <a:t>επεκτάσεις </a:t>
            </a:r>
            <a:r>
              <a:rPr sz="1100" spc="105" dirty="0">
                <a:latin typeface="Calibri"/>
                <a:cs typeface="Calibri"/>
              </a:rPr>
              <a:t>αρχείων </a:t>
            </a:r>
            <a:r>
              <a:rPr sz="1100" spc="85" dirty="0">
                <a:latin typeface="Calibri"/>
                <a:cs typeface="Calibri"/>
              </a:rPr>
              <a:t>είναι </a:t>
            </a:r>
            <a:r>
              <a:rPr sz="1100" spc="110" dirty="0">
                <a:latin typeface="Calibri"/>
                <a:cs typeface="Calibri"/>
              </a:rPr>
              <a:t>γράμματα </a:t>
            </a:r>
            <a:r>
              <a:rPr sz="1100" spc="114" dirty="0">
                <a:latin typeface="Calibri"/>
                <a:cs typeface="Calibri"/>
              </a:rPr>
              <a:t>που </a:t>
            </a:r>
            <a:r>
              <a:rPr sz="1100" spc="95" dirty="0">
                <a:latin typeface="Calibri"/>
                <a:cs typeface="Calibri"/>
              </a:rPr>
              <a:t>εμφανίζονται </a:t>
            </a:r>
            <a:r>
              <a:rPr sz="1100" spc="105" dirty="0">
                <a:latin typeface="Calibri"/>
                <a:cs typeface="Calibri"/>
              </a:rPr>
              <a:t>μετά </a:t>
            </a:r>
            <a:r>
              <a:rPr sz="1100" spc="120" dirty="0">
                <a:latin typeface="Calibri"/>
                <a:cs typeface="Calibri"/>
              </a:rPr>
              <a:t>από </a:t>
            </a:r>
            <a:r>
              <a:rPr sz="1100" spc="95" dirty="0">
                <a:latin typeface="Calibri"/>
                <a:cs typeface="Calibri"/>
              </a:rPr>
              <a:t>τελεία </a:t>
            </a:r>
            <a:r>
              <a:rPr sz="1100" spc="105" dirty="0">
                <a:latin typeface="Calibri"/>
                <a:cs typeface="Calibri"/>
              </a:rPr>
              <a:t>σε </a:t>
            </a:r>
            <a:r>
              <a:rPr sz="1100" spc="110" dirty="0">
                <a:latin typeface="Calibri"/>
                <a:cs typeface="Calibri"/>
              </a:rPr>
              <a:t>όνομα </a:t>
            </a:r>
            <a:r>
              <a:rPr sz="1100" spc="100" dirty="0">
                <a:latin typeface="Calibri"/>
                <a:cs typeface="Calibri"/>
              </a:rPr>
              <a:t>αρχείου </a:t>
            </a:r>
            <a:r>
              <a:rPr sz="1100" spc="90" dirty="0">
                <a:latin typeface="Calibri"/>
                <a:cs typeface="Calibri"/>
              </a:rPr>
              <a:t>και </a:t>
            </a:r>
            <a:r>
              <a:rPr sz="1100" spc="105" dirty="0">
                <a:latin typeface="Calibri"/>
                <a:cs typeface="Calibri"/>
              </a:rPr>
              <a:t>υποδεικνύουν </a:t>
            </a:r>
            <a:r>
              <a:rPr sz="1100" spc="100" dirty="0">
                <a:latin typeface="Calibri"/>
                <a:cs typeface="Calibri"/>
              </a:rPr>
              <a:t>τη </a:t>
            </a:r>
            <a:r>
              <a:rPr sz="1100" spc="114" dirty="0">
                <a:latin typeface="Calibri"/>
                <a:cs typeface="Calibri"/>
              </a:rPr>
              <a:t>μορφή </a:t>
            </a:r>
            <a:r>
              <a:rPr sz="1100" spc="100" dirty="0">
                <a:latin typeface="Calibri"/>
                <a:cs typeface="Calibri"/>
              </a:rPr>
              <a:t>του </a:t>
            </a:r>
            <a:r>
              <a:rPr sz="1100" spc="105" dirty="0">
                <a:latin typeface="Calibri"/>
                <a:cs typeface="Calibri"/>
              </a:rPr>
              <a:t> αρχείουΑυτή</a:t>
            </a:r>
            <a:r>
              <a:rPr sz="1100" spc="50" dirty="0">
                <a:latin typeface="Calibri"/>
                <a:cs typeface="Calibri"/>
              </a:rPr>
              <a:t> </a:t>
            </a:r>
            <a:r>
              <a:rPr sz="1100" spc="114" dirty="0">
                <a:latin typeface="Calibri"/>
                <a:cs typeface="Calibri"/>
              </a:rPr>
              <a:t>η</a:t>
            </a:r>
            <a:r>
              <a:rPr sz="1100" spc="50" dirty="0">
                <a:latin typeface="Calibri"/>
                <a:cs typeface="Calibri"/>
              </a:rPr>
              <a:t> </a:t>
            </a:r>
            <a:r>
              <a:rPr sz="1100" spc="100" dirty="0">
                <a:latin typeface="Calibri"/>
                <a:cs typeface="Calibri"/>
              </a:rPr>
              <a:t>ταξινόμηση</a:t>
            </a:r>
            <a:r>
              <a:rPr sz="1100" spc="50" dirty="0">
                <a:latin typeface="Calibri"/>
                <a:cs typeface="Calibri"/>
              </a:rPr>
              <a:t> </a:t>
            </a:r>
            <a:r>
              <a:rPr sz="1100" spc="100" dirty="0">
                <a:latin typeface="Calibri"/>
                <a:cs typeface="Calibri"/>
              </a:rPr>
              <a:t>μπορεί</a:t>
            </a:r>
            <a:r>
              <a:rPr sz="1100" spc="50" dirty="0">
                <a:latin typeface="Calibri"/>
                <a:cs typeface="Calibri"/>
              </a:rPr>
              <a:t> </a:t>
            </a:r>
            <a:r>
              <a:rPr sz="1100" spc="110" dirty="0">
                <a:latin typeface="Calibri"/>
                <a:cs typeface="Calibri"/>
              </a:rPr>
              <a:t>να</a:t>
            </a:r>
            <a:r>
              <a:rPr sz="1100" spc="60" dirty="0">
                <a:latin typeface="Calibri"/>
                <a:cs typeface="Calibri"/>
              </a:rPr>
              <a:t> </a:t>
            </a:r>
            <a:r>
              <a:rPr sz="1100" spc="100" dirty="0">
                <a:latin typeface="Calibri"/>
                <a:cs typeface="Calibri"/>
              </a:rPr>
              <a:t>χρησιμοποιηθεί</a:t>
            </a:r>
            <a:r>
              <a:rPr sz="1100" spc="55" dirty="0">
                <a:latin typeface="Calibri"/>
                <a:cs typeface="Calibri"/>
              </a:rPr>
              <a:t> </a:t>
            </a:r>
            <a:r>
              <a:rPr sz="1100" spc="120" dirty="0">
                <a:latin typeface="Calibri"/>
                <a:cs typeface="Calibri"/>
              </a:rPr>
              <a:t>από</a:t>
            </a:r>
            <a:r>
              <a:rPr sz="1100" spc="50" dirty="0">
                <a:latin typeface="Calibri"/>
                <a:cs typeface="Calibri"/>
              </a:rPr>
              <a:t> </a:t>
            </a:r>
            <a:r>
              <a:rPr sz="1100" spc="95" dirty="0">
                <a:latin typeface="Calibri"/>
                <a:cs typeface="Calibri"/>
              </a:rPr>
              <a:t>εγκληματίες</a:t>
            </a:r>
            <a:r>
              <a:rPr sz="1100" spc="50" dirty="0">
                <a:latin typeface="Calibri"/>
                <a:cs typeface="Calibri"/>
              </a:rPr>
              <a:t> </a:t>
            </a:r>
            <a:r>
              <a:rPr sz="1100" spc="90" dirty="0">
                <a:latin typeface="Calibri"/>
                <a:cs typeface="Calibri"/>
              </a:rPr>
              <a:t>για</a:t>
            </a:r>
            <a:r>
              <a:rPr sz="1100" spc="55" dirty="0">
                <a:latin typeface="Calibri"/>
                <a:cs typeface="Calibri"/>
              </a:rPr>
              <a:t> </a:t>
            </a:r>
            <a:r>
              <a:rPr sz="1100" spc="110" dirty="0">
                <a:latin typeface="Calibri"/>
                <a:cs typeface="Calibri"/>
              </a:rPr>
              <a:t>να</a:t>
            </a:r>
            <a:r>
              <a:rPr sz="1100" spc="60" dirty="0">
                <a:latin typeface="Calibri"/>
                <a:cs typeface="Calibri"/>
              </a:rPr>
              <a:t> </a:t>
            </a:r>
            <a:r>
              <a:rPr sz="1100" spc="110" dirty="0">
                <a:latin typeface="Calibri"/>
                <a:cs typeface="Calibri"/>
              </a:rPr>
              <a:t>πακέτωνουν</a:t>
            </a:r>
            <a:r>
              <a:rPr sz="1100" spc="45" dirty="0">
                <a:latin typeface="Calibri"/>
                <a:cs typeface="Calibri"/>
              </a:rPr>
              <a:t> </a:t>
            </a:r>
            <a:r>
              <a:rPr sz="1100" spc="110" dirty="0">
                <a:latin typeface="Calibri"/>
                <a:cs typeface="Calibri"/>
              </a:rPr>
              <a:t>κακόβουλο</a:t>
            </a:r>
            <a:r>
              <a:rPr sz="1100" spc="55" dirty="0">
                <a:latin typeface="Calibri"/>
                <a:cs typeface="Calibri"/>
              </a:rPr>
              <a:t> </a:t>
            </a:r>
            <a:r>
              <a:rPr sz="1100" spc="95" dirty="0">
                <a:latin typeface="Calibri"/>
                <a:cs typeface="Calibri"/>
              </a:rPr>
              <a:t>λογισμικό</a:t>
            </a:r>
            <a:r>
              <a:rPr sz="1100" spc="50" dirty="0">
                <a:latin typeface="Calibri"/>
                <a:cs typeface="Calibri"/>
              </a:rPr>
              <a:t> </a:t>
            </a:r>
            <a:r>
              <a:rPr sz="1100" spc="90" dirty="0">
                <a:latin typeface="Calibri"/>
                <a:cs typeface="Calibri"/>
              </a:rPr>
              <a:t>για</a:t>
            </a:r>
            <a:r>
              <a:rPr sz="1100" spc="55" dirty="0">
                <a:latin typeface="Calibri"/>
                <a:cs typeface="Calibri"/>
              </a:rPr>
              <a:t> </a:t>
            </a:r>
            <a:r>
              <a:rPr sz="1100" spc="105" dirty="0">
                <a:latin typeface="Calibri"/>
                <a:cs typeface="Calibri"/>
              </a:rPr>
              <a:t>παράδοση. </a:t>
            </a:r>
            <a:r>
              <a:rPr sz="1100" spc="-229" dirty="0">
                <a:latin typeface="Calibri"/>
                <a:cs typeface="Calibri"/>
              </a:rPr>
              <a:t> </a:t>
            </a:r>
            <a:r>
              <a:rPr sz="1100" spc="114" dirty="0">
                <a:latin typeface="Calibri"/>
                <a:cs typeface="Calibri"/>
              </a:rPr>
              <a:t>Ως </a:t>
            </a:r>
            <a:r>
              <a:rPr sz="1100" spc="95" dirty="0">
                <a:latin typeface="Calibri"/>
                <a:cs typeface="Calibri"/>
              </a:rPr>
              <a:t>εκ τούτου, </a:t>
            </a:r>
            <a:r>
              <a:rPr sz="1100" spc="100" dirty="0">
                <a:latin typeface="Calibri"/>
                <a:cs typeface="Calibri"/>
              </a:rPr>
              <a:t>μια </a:t>
            </a:r>
            <a:r>
              <a:rPr sz="1100" spc="95" dirty="0">
                <a:latin typeface="Calibri"/>
                <a:cs typeface="Calibri"/>
              </a:rPr>
              <a:t>κοινή </a:t>
            </a:r>
            <a:r>
              <a:rPr sz="1100" spc="100" dirty="0">
                <a:latin typeface="Calibri"/>
                <a:cs typeface="Calibri"/>
              </a:rPr>
              <a:t>μέθοδος </a:t>
            </a:r>
            <a:r>
              <a:rPr sz="1100" spc="105" dirty="0">
                <a:latin typeface="Calibri"/>
                <a:cs typeface="Calibri"/>
              </a:rPr>
              <a:t>ασφαλείας </a:t>
            </a:r>
            <a:r>
              <a:rPr sz="1100" spc="80" dirty="0">
                <a:latin typeface="Calibri"/>
                <a:cs typeface="Calibri"/>
              </a:rPr>
              <a:t>είναι </a:t>
            </a:r>
            <a:r>
              <a:rPr sz="1100" spc="100" dirty="0">
                <a:latin typeface="Calibri"/>
                <a:cs typeface="Calibri"/>
              </a:rPr>
              <a:t>απαρίθμηση κακόβουλων </a:t>
            </a:r>
            <a:r>
              <a:rPr sz="1100" spc="95" dirty="0">
                <a:latin typeface="Calibri"/>
                <a:cs typeface="Calibri"/>
              </a:rPr>
              <a:t>επεκτάσεων αρχείων </a:t>
            </a:r>
            <a:r>
              <a:rPr sz="1100" spc="100" dirty="0">
                <a:latin typeface="Calibri"/>
                <a:cs typeface="Calibri"/>
              </a:rPr>
              <a:t>σε </a:t>
            </a:r>
            <a:r>
              <a:rPr sz="1100" spc="90" dirty="0">
                <a:latin typeface="Calibri"/>
                <a:cs typeface="Calibri"/>
              </a:rPr>
              <a:t>μια </a:t>
            </a:r>
            <a:r>
              <a:rPr sz="1100" spc="85" dirty="0">
                <a:latin typeface="Calibri"/>
                <a:cs typeface="Calibri"/>
              </a:rPr>
              <a:t>"λίστα </a:t>
            </a:r>
            <a:r>
              <a:rPr sz="1100" spc="90" dirty="0">
                <a:latin typeface="Calibri"/>
                <a:cs typeface="Calibri"/>
              </a:rPr>
              <a:t>αποκλεισμού", </a:t>
            </a:r>
            <a:r>
              <a:rPr sz="1100" spc="95" dirty="0">
                <a:latin typeface="Calibri"/>
                <a:cs typeface="Calibri"/>
              </a:rPr>
              <a:t> </a:t>
            </a:r>
            <a:r>
              <a:rPr sz="1100" spc="105" dirty="0">
                <a:latin typeface="Calibri"/>
                <a:cs typeface="Calibri"/>
              </a:rPr>
              <a:t>ώστε</a:t>
            </a:r>
            <a:r>
              <a:rPr sz="1100" spc="20" dirty="0">
                <a:latin typeface="Calibri"/>
                <a:cs typeface="Calibri"/>
              </a:rPr>
              <a:t> </a:t>
            </a:r>
            <a:r>
              <a:rPr sz="1100" spc="105" dirty="0">
                <a:latin typeface="Calibri"/>
                <a:cs typeface="Calibri"/>
              </a:rPr>
              <a:t>να</a:t>
            </a:r>
            <a:r>
              <a:rPr sz="1100" spc="30" dirty="0">
                <a:latin typeface="Calibri"/>
                <a:cs typeface="Calibri"/>
              </a:rPr>
              <a:t> </a:t>
            </a:r>
            <a:r>
              <a:rPr sz="1100" spc="95" dirty="0">
                <a:latin typeface="Calibri"/>
                <a:cs typeface="Calibri"/>
              </a:rPr>
              <a:t>αποτρέπονται</a:t>
            </a:r>
            <a:r>
              <a:rPr sz="1100" spc="25" dirty="0">
                <a:latin typeface="Calibri"/>
                <a:cs typeface="Calibri"/>
              </a:rPr>
              <a:t> </a:t>
            </a:r>
            <a:r>
              <a:rPr sz="1100" spc="80" dirty="0">
                <a:latin typeface="Calibri"/>
                <a:cs typeface="Calibri"/>
              </a:rPr>
              <a:t>οι</a:t>
            </a:r>
            <a:r>
              <a:rPr sz="1100" spc="25" dirty="0">
                <a:latin typeface="Calibri"/>
                <a:cs typeface="Calibri"/>
              </a:rPr>
              <a:t> </a:t>
            </a:r>
            <a:r>
              <a:rPr sz="1100" spc="95" dirty="0">
                <a:latin typeface="Calibri"/>
                <a:cs typeface="Calibri"/>
              </a:rPr>
              <a:t>ανυποψίαστοι</a:t>
            </a:r>
            <a:r>
              <a:rPr sz="1100" spc="25" dirty="0">
                <a:latin typeface="Calibri"/>
                <a:cs typeface="Calibri"/>
              </a:rPr>
              <a:t> </a:t>
            </a:r>
            <a:r>
              <a:rPr sz="1100" spc="90" dirty="0">
                <a:latin typeface="Calibri"/>
                <a:cs typeface="Calibri"/>
              </a:rPr>
              <a:t>χρήστες</a:t>
            </a:r>
            <a:r>
              <a:rPr sz="1100" spc="30" dirty="0">
                <a:latin typeface="Calibri"/>
                <a:cs typeface="Calibri"/>
              </a:rPr>
              <a:t> </a:t>
            </a:r>
            <a:r>
              <a:rPr sz="1100" spc="110" dirty="0">
                <a:latin typeface="Calibri"/>
                <a:cs typeface="Calibri"/>
              </a:rPr>
              <a:t>από</a:t>
            </a:r>
            <a:r>
              <a:rPr sz="1100" spc="25" dirty="0">
                <a:latin typeface="Calibri"/>
                <a:cs typeface="Calibri"/>
              </a:rPr>
              <a:t> </a:t>
            </a:r>
            <a:r>
              <a:rPr sz="1100" spc="100" dirty="0">
                <a:latin typeface="Calibri"/>
                <a:cs typeface="Calibri"/>
              </a:rPr>
              <a:t>τη</a:t>
            </a:r>
            <a:r>
              <a:rPr sz="1100" spc="45" dirty="0">
                <a:latin typeface="Calibri"/>
                <a:cs typeface="Calibri"/>
              </a:rPr>
              <a:t> </a:t>
            </a:r>
            <a:r>
              <a:rPr sz="1100" spc="120" dirty="0">
                <a:latin typeface="Calibri"/>
                <a:cs typeface="Calibri"/>
              </a:rPr>
              <a:t>λήψη</a:t>
            </a:r>
            <a:r>
              <a:rPr sz="1100" spc="45" dirty="0">
                <a:latin typeface="Calibri"/>
                <a:cs typeface="Calibri"/>
              </a:rPr>
              <a:t> </a:t>
            </a:r>
            <a:r>
              <a:rPr sz="1100" spc="114" dirty="0">
                <a:latin typeface="Calibri"/>
                <a:cs typeface="Calibri"/>
              </a:rPr>
              <a:t>ή</a:t>
            </a:r>
            <a:r>
              <a:rPr sz="1100" spc="45" dirty="0">
                <a:latin typeface="Calibri"/>
                <a:cs typeface="Calibri"/>
              </a:rPr>
              <a:t> </a:t>
            </a:r>
            <a:r>
              <a:rPr sz="1100" spc="100" dirty="0">
                <a:latin typeface="Calibri"/>
                <a:cs typeface="Calibri"/>
              </a:rPr>
              <a:t>τη</a:t>
            </a:r>
            <a:r>
              <a:rPr sz="1100" spc="50" dirty="0">
                <a:latin typeface="Calibri"/>
                <a:cs typeface="Calibri"/>
              </a:rPr>
              <a:t> </a:t>
            </a:r>
            <a:r>
              <a:rPr sz="1100" spc="110" dirty="0">
                <a:latin typeface="Calibri"/>
                <a:cs typeface="Calibri"/>
              </a:rPr>
              <a:t>χρήση</a:t>
            </a:r>
            <a:r>
              <a:rPr sz="1100" spc="45" dirty="0">
                <a:latin typeface="Calibri"/>
                <a:cs typeface="Calibri"/>
              </a:rPr>
              <a:t> </a:t>
            </a:r>
            <a:r>
              <a:rPr sz="1100" spc="100" dirty="0">
                <a:latin typeface="Calibri"/>
                <a:cs typeface="Calibri"/>
              </a:rPr>
              <a:t>του</a:t>
            </a:r>
            <a:r>
              <a:rPr sz="1100" spc="45" dirty="0">
                <a:latin typeface="Calibri"/>
                <a:cs typeface="Calibri"/>
              </a:rPr>
              <a:t> </a:t>
            </a:r>
            <a:r>
              <a:rPr sz="1100" spc="95" dirty="0">
                <a:latin typeface="Calibri"/>
                <a:cs typeface="Calibri"/>
              </a:rPr>
              <a:t>επικίνδυνου</a:t>
            </a:r>
            <a:r>
              <a:rPr sz="1100" spc="40" dirty="0">
                <a:latin typeface="Calibri"/>
                <a:cs typeface="Calibri"/>
              </a:rPr>
              <a:t> </a:t>
            </a:r>
            <a:r>
              <a:rPr sz="1100" spc="95" dirty="0">
                <a:latin typeface="Calibri"/>
                <a:cs typeface="Calibri"/>
              </a:rPr>
              <a:t>αρχείου.</a:t>
            </a:r>
            <a:endParaRPr sz="1100">
              <a:latin typeface="Calibri"/>
              <a:cs typeface="Calibri"/>
            </a:endParaRPr>
          </a:p>
        </p:txBody>
      </p:sp>
      <p:pic>
        <p:nvPicPr>
          <p:cNvPr id="4" name="object 4"/>
          <p:cNvPicPr/>
          <p:nvPr/>
        </p:nvPicPr>
        <p:blipFill>
          <a:blip r:embed="rId2" cstate="print"/>
          <a:stretch>
            <a:fillRect/>
          </a:stretch>
        </p:blipFill>
        <p:spPr>
          <a:xfrm>
            <a:off x="5377815" y="3345815"/>
            <a:ext cx="3008630" cy="3061970"/>
          </a:xfrm>
          <a:prstGeom prst="rect">
            <a:avLst/>
          </a:prstGeom>
        </p:spPr>
      </p:pic>
      <p:pic>
        <p:nvPicPr>
          <p:cNvPr id="5" name="object 5"/>
          <p:cNvPicPr/>
          <p:nvPr/>
        </p:nvPicPr>
        <p:blipFill>
          <a:blip r:embed="rId3" cstate="print"/>
          <a:stretch>
            <a:fillRect/>
          </a:stretch>
        </p:blipFill>
        <p:spPr>
          <a:xfrm>
            <a:off x="9238615" y="5798184"/>
            <a:ext cx="1523682" cy="609600"/>
          </a:xfrm>
          <a:prstGeom prst="rect">
            <a:avLst/>
          </a:prstGeom>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345440"/>
            <a:ext cx="10158095" cy="763270"/>
          </a:xfrm>
          <a:prstGeom prst="rect">
            <a:avLst/>
          </a:prstGeom>
        </p:spPr>
        <p:txBody>
          <a:bodyPr vert="horz" wrap="square" lIns="0" tIns="57150" rIns="0" bIns="0" rtlCol="0">
            <a:spAutoFit/>
          </a:bodyPr>
          <a:lstStyle/>
          <a:p>
            <a:pPr marL="12700" marR="5080">
              <a:lnSpc>
                <a:spcPts val="2750"/>
              </a:lnSpc>
              <a:spcBef>
                <a:spcPts val="450"/>
              </a:spcBef>
            </a:pPr>
            <a:r>
              <a:rPr sz="2550" spc="135" dirty="0"/>
              <a:t>Άμυνα</a:t>
            </a:r>
            <a:r>
              <a:rPr sz="2550" spc="55" dirty="0"/>
              <a:t> </a:t>
            </a:r>
            <a:r>
              <a:rPr sz="2550" spc="120" dirty="0"/>
              <a:t>κακόβουλου</a:t>
            </a:r>
            <a:r>
              <a:rPr sz="2550" spc="55" dirty="0"/>
              <a:t> </a:t>
            </a:r>
            <a:r>
              <a:rPr sz="2550" spc="105" dirty="0"/>
              <a:t>λογισμικού</a:t>
            </a:r>
            <a:r>
              <a:rPr sz="2550" spc="60" dirty="0"/>
              <a:t> </a:t>
            </a:r>
            <a:r>
              <a:rPr sz="2550" spc="105" dirty="0"/>
              <a:t>και</a:t>
            </a:r>
            <a:r>
              <a:rPr sz="2550" spc="55" dirty="0"/>
              <a:t> </a:t>
            </a:r>
            <a:r>
              <a:rPr sz="2550" spc="114" dirty="0"/>
              <a:t>πρόληψη/ανίχνευση</a:t>
            </a:r>
            <a:r>
              <a:rPr sz="2550" spc="45" dirty="0"/>
              <a:t> </a:t>
            </a:r>
            <a:r>
              <a:rPr sz="2550" spc="114" dirty="0"/>
              <a:t>εισβολών:</a:t>
            </a:r>
            <a:r>
              <a:rPr sz="2550" spc="60" dirty="0"/>
              <a:t> </a:t>
            </a:r>
            <a:r>
              <a:rPr sz="2550" spc="100" dirty="0"/>
              <a:t>για </a:t>
            </a:r>
            <a:r>
              <a:rPr sz="2550" spc="-625" dirty="0"/>
              <a:t> </a:t>
            </a:r>
            <a:r>
              <a:rPr sz="2550" spc="110" dirty="0"/>
              <a:t>τον</a:t>
            </a:r>
            <a:r>
              <a:rPr sz="2550" spc="50" dirty="0"/>
              <a:t> </a:t>
            </a:r>
            <a:r>
              <a:rPr sz="2550" spc="120" dirty="0"/>
              <a:t>τομέα</a:t>
            </a:r>
            <a:r>
              <a:rPr sz="2550" spc="55" dirty="0"/>
              <a:t> </a:t>
            </a:r>
            <a:r>
              <a:rPr sz="2550" spc="105" dirty="0"/>
              <a:t>της</a:t>
            </a:r>
            <a:r>
              <a:rPr sz="2550" spc="55" dirty="0"/>
              <a:t> </a:t>
            </a:r>
            <a:r>
              <a:rPr sz="2550" spc="100" dirty="0"/>
              <a:t>υγείας;</a:t>
            </a:r>
            <a:r>
              <a:rPr sz="2550" spc="55" dirty="0"/>
              <a:t> </a:t>
            </a:r>
            <a:r>
              <a:rPr sz="2550" spc="105" dirty="0"/>
              <a:t>(συνέχεια)</a:t>
            </a:r>
            <a:endParaRPr sz="2550"/>
          </a:p>
        </p:txBody>
      </p:sp>
      <p:sp>
        <p:nvSpPr>
          <p:cNvPr id="3" name="object 3"/>
          <p:cNvSpPr txBox="1"/>
          <p:nvPr/>
        </p:nvSpPr>
        <p:spPr>
          <a:xfrm>
            <a:off x="923289" y="1338262"/>
            <a:ext cx="9932035" cy="2263140"/>
          </a:xfrm>
          <a:prstGeom prst="rect">
            <a:avLst/>
          </a:prstGeom>
        </p:spPr>
        <p:txBody>
          <a:bodyPr vert="horz" wrap="square" lIns="0" tIns="112395" rIns="0" bIns="0" rtlCol="0">
            <a:spAutoFit/>
          </a:bodyPr>
          <a:lstStyle/>
          <a:p>
            <a:pPr marL="12700">
              <a:lnSpc>
                <a:spcPct val="100000"/>
              </a:lnSpc>
              <a:spcBef>
                <a:spcPts val="885"/>
              </a:spcBef>
            </a:pPr>
            <a:r>
              <a:rPr sz="2300" spc="-5" dirty="0">
                <a:latin typeface="Calibri"/>
                <a:cs typeface="Calibri"/>
              </a:rPr>
              <a:t>7.</a:t>
            </a:r>
            <a:r>
              <a:rPr sz="2300" spc="250" dirty="0">
                <a:latin typeface="Calibri"/>
                <a:cs typeface="Calibri"/>
              </a:rPr>
              <a:t> </a:t>
            </a:r>
            <a:r>
              <a:rPr sz="1800" spc="185" dirty="0">
                <a:latin typeface="Calibri"/>
                <a:cs typeface="Calibri"/>
              </a:rPr>
              <a:t>Κακόβουλο</a:t>
            </a:r>
            <a:r>
              <a:rPr sz="1800" spc="60" dirty="0">
                <a:latin typeface="Calibri"/>
                <a:cs typeface="Calibri"/>
              </a:rPr>
              <a:t> </a:t>
            </a:r>
            <a:r>
              <a:rPr sz="1800" spc="150" dirty="0">
                <a:latin typeface="Calibri"/>
                <a:cs typeface="Calibri"/>
              </a:rPr>
              <a:t>λογισμικό</a:t>
            </a:r>
            <a:r>
              <a:rPr sz="1800" spc="55" dirty="0">
                <a:latin typeface="Calibri"/>
                <a:cs typeface="Calibri"/>
              </a:rPr>
              <a:t> </a:t>
            </a:r>
            <a:r>
              <a:rPr sz="1800" spc="175" dirty="0">
                <a:latin typeface="Calibri"/>
                <a:cs typeface="Calibri"/>
              </a:rPr>
              <a:t>Honeypot/Honeypots</a:t>
            </a:r>
            <a:endParaRPr sz="1800">
              <a:latin typeface="Calibri"/>
              <a:cs typeface="Calibri"/>
            </a:endParaRPr>
          </a:p>
          <a:p>
            <a:pPr marL="330200" marR="5080" indent="-317500">
              <a:lnSpc>
                <a:spcPct val="97500"/>
              </a:lnSpc>
              <a:spcBef>
                <a:spcPts val="860"/>
              </a:spcBef>
            </a:pPr>
            <a:r>
              <a:rPr sz="2300" dirty="0">
                <a:solidFill>
                  <a:srgbClr val="FFBA00"/>
                </a:solidFill>
                <a:latin typeface="Courier New"/>
                <a:cs typeface="Courier New"/>
              </a:rPr>
              <a:t>o </a:t>
            </a:r>
            <a:r>
              <a:rPr sz="1800" spc="180" dirty="0">
                <a:latin typeface="Calibri"/>
                <a:cs typeface="Calibri"/>
              </a:rPr>
              <a:t>Ένα </a:t>
            </a:r>
            <a:r>
              <a:rPr sz="1800" spc="175" dirty="0">
                <a:latin typeface="Calibri"/>
                <a:cs typeface="Calibri"/>
              </a:rPr>
              <a:t>Honeypot </a:t>
            </a:r>
            <a:r>
              <a:rPr sz="1800" spc="165" dirty="0">
                <a:latin typeface="Calibri"/>
                <a:cs typeface="Calibri"/>
              </a:rPr>
              <a:t>(παγίδα </a:t>
            </a:r>
            <a:r>
              <a:rPr sz="1800" spc="175" dirty="0">
                <a:latin typeface="Calibri"/>
                <a:cs typeface="Calibri"/>
              </a:rPr>
              <a:t>κυβερνοασφάλειας </a:t>
            </a:r>
            <a:r>
              <a:rPr sz="1800" spc="195" dirty="0">
                <a:latin typeface="Calibri"/>
                <a:cs typeface="Calibri"/>
              </a:rPr>
              <a:t>που </a:t>
            </a:r>
            <a:r>
              <a:rPr sz="1800" spc="165" dirty="0">
                <a:latin typeface="Calibri"/>
                <a:cs typeface="Calibri"/>
              </a:rPr>
              <a:t>προσελκύει </a:t>
            </a:r>
            <a:r>
              <a:rPr sz="1800" spc="160" dirty="0">
                <a:latin typeface="Calibri"/>
                <a:cs typeface="Calibri"/>
              </a:rPr>
              <a:t>επιτιθέμενους </a:t>
            </a:r>
            <a:r>
              <a:rPr sz="1800" spc="150" dirty="0">
                <a:latin typeface="Calibri"/>
                <a:cs typeface="Calibri"/>
              </a:rPr>
              <a:t>για </a:t>
            </a:r>
            <a:r>
              <a:rPr sz="1800" spc="155" dirty="0">
                <a:latin typeface="Calibri"/>
                <a:cs typeface="Calibri"/>
              </a:rPr>
              <a:t> </a:t>
            </a:r>
            <a:r>
              <a:rPr sz="1800" spc="185" dirty="0">
                <a:latin typeface="Calibri"/>
                <a:cs typeface="Calibri"/>
              </a:rPr>
              <a:t>παρακολούθηση</a:t>
            </a:r>
            <a:r>
              <a:rPr sz="1800" spc="75" dirty="0">
                <a:latin typeface="Calibri"/>
                <a:cs typeface="Calibri"/>
              </a:rPr>
              <a:t> </a:t>
            </a:r>
            <a:r>
              <a:rPr sz="1800" spc="155" dirty="0">
                <a:latin typeface="Calibri"/>
                <a:cs typeface="Calibri"/>
              </a:rPr>
              <a:t>και</a:t>
            </a:r>
            <a:r>
              <a:rPr sz="1800" spc="80" dirty="0">
                <a:latin typeface="Calibri"/>
                <a:cs typeface="Calibri"/>
              </a:rPr>
              <a:t> </a:t>
            </a:r>
            <a:r>
              <a:rPr sz="1800" spc="185" dirty="0">
                <a:latin typeface="Calibri"/>
                <a:cs typeface="Calibri"/>
              </a:rPr>
              <a:t>ανάλυση</a:t>
            </a:r>
            <a:r>
              <a:rPr sz="1800" spc="75" dirty="0">
                <a:latin typeface="Calibri"/>
                <a:cs typeface="Calibri"/>
              </a:rPr>
              <a:t> </a:t>
            </a:r>
            <a:r>
              <a:rPr sz="1800" spc="165" dirty="0">
                <a:latin typeface="Calibri"/>
                <a:cs typeface="Calibri"/>
              </a:rPr>
              <a:t>επιθέσεων)</a:t>
            </a:r>
            <a:r>
              <a:rPr sz="1800" spc="80" dirty="0">
                <a:latin typeface="Calibri"/>
                <a:cs typeface="Calibri"/>
              </a:rPr>
              <a:t> </a:t>
            </a:r>
            <a:r>
              <a:rPr sz="1800" spc="175" dirty="0">
                <a:latin typeface="Calibri"/>
                <a:cs typeface="Calibri"/>
              </a:rPr>
              <a:t>προσομοιώνει</a:t>
            </a:r>
            <a:r>
              <a:rPr sz="1800" spc="90" dirty="0">
                <a:latin typeface="Calibri"/>
                <a:cs typeface="Calibri"/>
              </a:rPr>
              <a:t> </a:t>
            </a:r>
            <a:r>
              <a:rPr sz="1800" spc="165" dirty="0">
                <a:latin typeface="Calibri"/>
                <a:cs typeface="Calibri"/>
              </a:rPr>
              <a:t>μια</a:t>
            </a:r>
            <a:r>
              <a:rPr sz="1800" spc="80" dirty="0">
                <a:latin typeface="Calibri"/>
                <a:cs typeface="Calibri"/>
              </a:rPr>
              <a:t> </a:t>
            </a:r>
            <a:r>
              <a:rPr sz="1800" spc="190" dirty="0">
                <a:latin typeface="Calibri"/>
                <a:cs typeface="Calibri"/>
              </a:rPr>
              <a:t>εφαρμογή</a:t>
            </a:r>
            <a:r>
              <a:rPr sz="1800" spc="80" dirty="0">
                <a:latin typeface="Calibri"/>
                <a:cs typeface="Calibri"/>
              </a:rPr>
              <a:t> </a:t>
            </a:r>
            <a:r>
              <a:rPr sz="1800" spc="160" dirty="0">
                <a:latin typeface="Calibri"/>
                <a:cs typeface="Calibri"/>
              </a:rPr>
              <a:t>λογισμικού</a:t>
            </a:r>
            <a:r>
              <a:rPr sz="1800" spc="80" dirty="0">
                <a:latin typeface="Calibri"/>
                <a:cs typeface="Calibri"/>
              </a:rPr>
              <a:t> </a:t>
            </a:r>
            <a:r>
              <a:rPr sz="1800" spc="195" dirty="0">
                <a:latin typeface="Calibri"/>
                <a:cs typeface="Calibri"/>
              </a:rPr>
              <a:t>ή </a:t>
            </a:r>
            <a:r>
              <a:rPr sz="1800" spc="-390" dirty="0">
                <a:latin typeface="Calibri"/>
                <a:cs typeface="Calibri"/>
              </a:rPr>
              <a:t> </a:t>
            </a:r>
            <a:r>
              <a:rPr sz="1800" spc="165" dirty="0">
                <a:latin typeface="Calibri"/>
                <a:cs typeface="Calibri"/>
              </a:rPr>
              <a:t>μια </a:t>
            </a:r>
            <a:r>
              <a:rPr sz="1800" spc="180" dirty="0">
                <a:latin typeface="Calibri"/>
                <a:cs typeface="Calibri"/>
              </a:rPr>
              <a:t>διεπαφή προγραμματισμού </a:t>
            </a:r>
            <a:r>
              <a:rPr sz="1800" spc="190" dirty="0">
                <a:latin typeface="Calibri"/>
                <a:cs typeface="Calibri"/>
              </a:rPr>
              <a:t>εφαρμογών </a:t>
            </a:r>
            <a:r>
              <a:rPr sz="1800" spc="135" dirty="0">
                <a:latin typeface="Calibri"/>
                <a:cs typeface="Calibri"/>
              </a:rPr>
              <a:t>(API) </a:t>
            </a:r>
            <a:r>
              <a:rPr sz="1800" spc="150" dirty="0">
                <a:latin typeface="Calibri"/>
                <a:cs typeface="Calibri"/>
              </a:rPr>
              <a:t>για </a:t>
            </a:r>
            <a:r>
              <a:rPr sz="1800" spc="180" dirty="0">
                <a:latin typeface="Calibri"/>
                <a:cs typeface="Calibri"/>
              </a:rPr>
              <a:t>να </a:t>
            </a:r>
            <a:r>
              <a:rPr sz="1800" spc="170" dirty="0">
                <a:latin typeface="Calibri"/>
                <a:cs typeface="Calibri"/>
              </a:rPr>
              <a:t>προσελκύσει </a:t>
            </a:r>
            <a:r>
              <a:rPr sz="1800" spc="155" dirty="0">
                <a:latin typeface="Calibri"/>
                <a:cs typeface="Calibri"/>
              </a:rPr>
              <a:t>επιθέσεις </a:t>
            </a:r>
            <a:r>
              <a:rPr sz="1800" spc="160" dirty="0">
                <a:latin typeface="Calibri"/>
                <a:cs typeface="Calibri"/>
              </a:rPr>
              <a:t> </a:t>
            </a:r>
            <a:r>
              <a:rPr sz="1800" spc="180" dirty="0">
                <a:latin typeface="Calibri"/>
                <a:cs typeface="Calibri"/>
              </a:rPr>
              <a:t>κακόβουλου </a:t>
            </a:r>
            <a:r>
              <a:rPr sz="1800" spc="160" dirty="0">
                <a:latin typeface="Calibri"/>
                <a:cs typeface="Calibri"/>
              </a:rPr>
              <a:t>λογισμικού </a:t>
            </a:r>
            <a:r>
              <a:rPr sz="1800" spc="175" dirty="0">
                <a:latin typeface="Calibri"/>
                <a:cs typeface="Calibri"/>
              </a:rPr>
              <a:t>σε ένα </a:t>
            </a:r>
            <a:r>
              <a:rPr sz="1800" spc="120" dirty="0">
                <a:latin typeface="Calibri"/>
                <a:cs typeface="Calibri"/>
              </a:rPr>
              <a:t>ελεγχόμενο, </a:t>
            </a:r>
            <a:r>
              <a:rPr sz="1800" spc="145" dirty="0">
                <a:latin typeface="Calibri"/>
                <a:cs typeface="Calibri"/>
              </a:rPr>
              <a:t>μη </a:t>
            </a:r>
            <a:r>
              <a:rPr sz="1800" spc="120" dirty="0">
                <a:latin typeface="Calibri"/>
                <a:cs typeface="Calibri"/>
              </a:rPr>
              <a:t>απειλητικό περιβάλλον. </a:t>
            </a:r>
            <a:r>
              <a:rPr sz="1800" spc="125" dirty="0">
                <a:latin typeface="Calibri"/>
                <a:cs typeface="Calibri"/>
              </a:rPr>
              <a:t>Ομοίως, ένα </a:t>
            </a:r>
            <a:r>
              <a:rPr sz="1800" spc="130" dirty="0">
                <a:latin typeface="Calibri"/>
                <a:cs typeface="Calibri"/>
              </a:rPr>
              <a:t> </a:t>
            </a:r>
            <a:r>
              <a:rPr sz="1800" spc="120" dirty="0">
                <a:latin typeface="Calibri"/>
                <a:cs typeface="Calibri"/>
              </a:rPr>
              <a:t>αρχείο </a:t>
            </a:r>
            <a:r>
              <a:rPr sz="1800" spc="130" dirty="0">
                <a:latin typeface="Calibri"/>
                <a:cs typeface="Calibri"/>
              </a:rPr>
              <a:t>Honeypot </a:t>
            </a:r>
            <a:r>
              <a:rPr sz="1800" spc="105" dirty="0">
                <a:latin typeface="Calibri"/>
                <a:cs typeface="Calibri"/>
              </a:rPr>
              <a:t>είναι </a:t>
            </a:r>
            <a:r>
              <a:rPr sz="1800" spc="130" dirty="0">
                <a:latin typeface="Calibri"/>
                <a:cs typeface="Calibri"/>
              </a:rPr>
              <a:t>ένα </a:t>
            </a:r>
            <a:r>
              <a:rPr sz="1800" spc="160" dirty="0">
                <a:latin typeface="Calibri"/>
                <a:cs typeface="Calibri"/>
              </a:rPr>
              <a:t>αρχείο </a:t>
            </a:r>
            <a:r>
              <a:rPr sz="1800" spc="145" dirty="0">
                <a:latin typeface="Calibri"/>
                <a:cs typeface="Calibri"/>
              </a:rPr>
              <a:t>δόλωμα </a:t>
            </a:r>
            <a:r>
              <a:rPr sz="1800" spc="150" dirty="0">
                <a:latin typeface="Calibri"/>
                <a:cs typeface="Calibri"/>
              </a:rPr>
              <a:t>για </a:t>
            </a:r>
            <a:r>
              <a:rPr sz="1800" spc="165" dirty="0">
                <a:latin typeface="Calibri"/>
                <a:cs typeface="Calibri"/>
              </a:rPr>
              <a:t>την </a:t>
            </a:r>
            <a:r>
              <a:rPr sz="1800" spc="180" dirty="0">
                <a:latin typeface="Calibri"/>
                <a:cs typeface="Calibri"/>
              </a:rPr>
              <a:t>προσέλκυση </a:t>
            </a:r>
            <a:r>
              <a:rPr sz="1800" spc="155" dirty="0">
                <a:latin typeface="Calibri"/>
                <a:cs typeface="Calibri"/>
              </a:rPr>
              <a:t>και </a:t>
            </a:r>
            <a:r>
              <a:rPr sz="1800" spc="160" dirty="0">
                <a:latin typeface="Calibri"/>
                <a:cs typeface="Calibri"/>
              </a:rPr>
              <a:t>τον </a:t>
            </a:r>
            <a:r>
              <a:rPr sz="1800" spc="165" dirty="0">
                <a:latin typeface="Calibri"/>
                <a:cs typeface="Calibri"/>
              </a:rPr>
              <a:t>εντοπισμό </a:t>
            </a:r>
            <a:r>
              <a:rPr sz="1800" spc="170" dirty="0">
                <a:latin typeface="Calibri"/>
                <a:cs typeface="Calibri"/>
              </a:rPr>
              <a:t> </a:t>
            </a:r>
            <a:r>
              <a:rPr sz="1800" spc="155" dirty="0">
                <a:latin typeface="Calibri"/>
                <a:cs typeface="Calibri"/>
              </a:rPr>
              <a:t>επιτιθέμενων.</a:t>
            </a:r>
            <a:endParaRPr sz="1800">
              <a:latin typeface="Calibri"/>
              <a:cs typeface="Calibri"/>
            </a:endParaRPr>
          </a:p>
        </p:txBody>
      </p:sp>
      <p:pic>
        <p:nvPicPr>
          <p:cNvPr id="4" name="object 4"/>
          <p:cNvPicPr/>
          <p:nvPr/>
        </p:nvPicPr>
        <p:blipFill>
          <a:blip r:embed="rId2" cstate="print"/>
          <a:stretch>
            <a:fillRect/>
          </a:stretch>
        </p:blipFill>
        <p:spPr>
          <a:xfrm>
            <a:off x="4192904" y="3909695"/>
            <a:ext cx="3273742" cy="2456815"/>
          </a:xfrm>
          <a:prstGeom prst="rect">
            <a:avLst/>
          </a:prstGeom>
        </p:spPr>
      </p:pic>
      <p:pic>
        <p:nvPicPr>
          <p:cNvPr id="5" name="object 5"/>
          <p:cNvPicPr/>
          <p:nvPr/>
        </p:nvPicPr>
        <p:blipFill>
          <a:blip r:embed="rId3" cstate="print"/>
          <a:stretch>
            <a:fillRect/>
          </a:stretch>
        </p:blipFill>
        <p:spPr>
          <a:xfrm>
            <a:off x="9238615" y="5914072"/>
            <a:ext cx="1523682" cy="609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29257" y="5954395"/>
            <a:ext cx="1530032" cy="612140"/>
          </a:xfrm>
          <a:prstGeom prst="rect">
            <a:avLst/>
          </a:prstGeom>
        </p:spPr>
      </p:pic>
      <p:sp>
        <p:nvSpPr>
          <p:cNvPr id="3" name="object 3"/>
          <p:cNvSpPr txBox="1">
            <a:spLocks noGrp="1"/>
          </p:cNvSpPr>
          <p:nvPr>
            <p:ph type="title"/>
          </p:nvPr>
        </p:nvSpPr>
        <p:spPr>
          <a:xfrm>
            <a:off x="875030" y="735965"/>
            <a:ext cx="5959475" cy="850265"/>
          </a:xfrm>
          <a:prstGeom prst="rect">
            <a:avLst/>
          </a:prstGeom>
        </p:spPr>
        <p:txBody>
          <a:bodyPr vert="horz" wrap="square" lIns="0" tIns="61594" rIns="0" bIns="0" rtlCol="0">
            <a:spAutoFit/>
          </a:bodyPr>
          <a:lstStyle/>
          <a:p>
            <a:pPr marL="12700" marR="5080">
              <a:lnSpc>
                <a:spcPts val="3080"/>
              </a:lnSpc>
              <a:spcBef>
                <a:spcPts val="484"/>
              </a:spcBef>
            </a:pPr>
            <a:r>
              <a:rPr spc="135" dirty="0"/>
              <a:t>Υπογραφές</a:t>
            </a:r>
            <a:r>
              <a:rPr spc="65" dirty="0"/>
              <a:t> </a:t>
            </a:r>
            <a:r>
              <a:rPr spc="180" dirty="0"/>
              <a:t>RSA</a:t>
            </a:r>
            <a:r>
              <a:rPr spc="65" dirty="0"/>
              <a:t> </a:t>
            </a:r>
            <a:r>
              <a:rPr spc="130" dirty="0"/>
              <a:t>με</a:t>
            </a:r>
            <a:r>
              <a:rPr spc="65" dirty="0"/>
              <a:t> </a:t>
            </a:r>
            <a:r>
              <a:rPr spc="130" dirty="0"/>
              <a:t>κατακερματισμό </a:t>
            </a:r>
            <a:r>
              <a:rPr spc="-700" dirty="0"/>
              <a:t> </a:t>
            </a:r>
            <a:r>
              <a:rPr spc="105" dirty="0"/>
              <a:t>(συνέχεια)</a:t>
            </a:r>
          </a:p>
        </p:txBody>
      </p:sp>
      <p:sp>
        <p:nvSpPr>
          <p:cNvPr id="5" name="object 5"/>
          <p:cNvSpPr txBox="1"/>
          <p:nvPr/>
        </p:nvSpPr>
        <p:spPr>
          <a:xfrm>
            <a:off x="10632757" y="619150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23</a:t>
            </a:r>
            <a:endParaRPr sz="1100">
              <a:latin typeface="Arial"/>
              <a:cs typeface="Arial"/>
            </a:endParaRPr>
          </a:p>
        </p:txBody>
      </p:sp>
      <p:sp>
        <p:nvSpPr>
          <p:cNvPr id="4" name="object 4"/>
          <p:cNvSpPr txBox="1"/>
          <p:nvPr/>
        </p:nvSpPr>
        <p:spPr>
          <a:xfrm>
            <a:off x="783590" y="1949259"/>
            <a:ext cx="10844530" cy="3104515"/>
          </a:xfrm>
          <a:prstGeom prst="rect">
            <a:avLst/>
          </a:prstGeom>
        </p:spPr>
        <p:txBody>
          <a:bodyPr vert="horz" wrap="square" lIns="0" tIns="79375" rIns="0" bIns="0" rtlCol="0">
            <a:spAutoFit/>
          </a:bodyPr>
          <a:lstStyle/>
          <a:p>
            <a:pPr marL="12700">
              <a:lnSpc>
                <a:spcPct val="100000"/>
              </a:lnSpc>
              <a:spcBef>
                <a:spcPts val="625"/>
              </a:spcBef>
            </a:pPr>
            <a:r>
              <a:rPr sz="1600" b="1" spc="125" dirty="0">
                <a:solidFill>
                  <a:srgbClr val="CC0099"/>
                </a:solidFill>
                <a:latin typeface="Calibri"/>
                <a:cs typeface="Calibri"/>
              </a:rPr>
              <a:t>Προσημασμένο</a:t>
            </a:r>
            <a:r>
              <a:rPr sz="1600" b="1" spc="25" dirty="0">
                <a:solidFill>
                  <a:srgbClr val="CC0099"/>
                </a:solidFill>
                <a:latin typeface="Calibri"/>
                <a:cs typeface="Calibri"/>
              </a:rPr>
              <a:t> </a:t>
            </a:r>
            <a:r>
              <a:rPr sz="1600" b="1" spc="130" dirty="0">
                <a:solidFill>
                  <a:srgbClr val="CC0099"/>
                </a:solidFill>
                <a:latin typeface="Calibri"/>
                <a:cs typeface="Calibri"/>
              </a:rPr>
              <a:t>μήνυμα</a:t>
            </a:r>
            <a:endParaRPr sz="1600">
              <a:latin typeface="Calibri"/>
              <a:cs typeface="Calibri"/>
            </a:endParaRPr>
          </a:p>
          <a:p>
            <a:pPr marL="286385" indent="-273685">
              <a:lnSpc>
                <a:spcPct val="100000"/>
              </a:lnSpc>
              <a:spcBef>
                <a:spcPts val="655"/>
              </a:spcBef>
              <a:buClr>
                <a:srgbClr val="FFBA00"/>
              </a:buClr>
              <a:buSzPct val="125000"/>
              <a:buFont typeface="Courier New"/>
              <a:buChar char="o"/>
              <a:tabLst>
                <a:tab pos="286385" algn="l"/>
              </a:tabLst>
            </a:pPr>
            <a:r>
              <a:rPr sz="1600" spc="50" dirty="0">
                <a:latin typeface="Calibri"/>
                <a:cs typeface="Calibri"/>
              </a:rPr>
              <a:t>&lt;&lt;ΕπαλήθευσηExtensible</a:t>
            </a:r>
            <a:r>
              <a:rPr sz="1600" spc="-75" dirty="0">
                <a:latin typeface="Calibri"/>
                <a:cs typeface="Calibri"/>
              </a:rPr>
              <a:t> </a:t>
            </a:r>
            <a:r>
              <a:rPr sz="1600" spc="40" dirty="0">
                <a:latin typeface="Calibri"/>
                <a:cs typeface="Calibri"/>
              </a:rPr>
              <a:t>Markup</a:t>
            </a:r>
            <a:r>
              <a:rPr sz="1600" spc="-60" dirty="0">
                <a:latin typeface="Calibri"/>
                <a:cs typeface="Calibri"/>
              </a:rPr>
              <a:t> </a:t>
            </a:r>
            <a:r>
              <a:rPr sz="1600" spc="30" dirty="0">
                <a:latin typeface="Calibri"/>
                <a:cs typeface="Calibri"/>
              </a:rPr>
              <a:t>Language</a:t>
            </a:r>
            <a:r>
              <a:rPr sz="1600" spc="-65" dirty="0">
                <a:latin typeface="Calibri"/>
                <a:cs typeface="Calibri"/>
              </a:rPr>
              <a:t> </a:t>
            </a:r>
            <a:r>
              <a:rPr sz="1600" spc="35" dirty="0">
                <a:latin typeface="Calibri"/>
                <a:cs typeface="Calibri"/>
              </a:rPr>
              <a:t>δομημένη</a:t>
            </a:r>
            <a:r>
              <a:rPr sz="1600" spc="-60" dirty="0">
                <a:latin typeface="Calibri"/>
                <a:cs typeface="Calibri"/>
              </a:rPr>
              <a:t> </a:t>
            </a:r>
            <a:r>
              <a:rPr sz="1600" spc="45" dirty="0">
                <a:latin typeface="Calibri"/>
                <a:cs typeface="Calibri"/>
              </a:rPr>
              <a:t>μορφή</a:t>
            </a:r>
            <a:r>
              <a:rPr sz="1600" spc="-60" dirty="0">
                <a:latin typeface="Calibri"/>
                <a:cs typeface="Calibri"/>
              </a:rPr>
              <a:t> </a:t>
            </a:r>
            <a:r>
              <a:rPr sz="1600" spc="30" dirty="0">
                <a:latin typeface="Calibri"/>
                <a:cs typeface="Calibri"/>
              </a:rPr>
              <a:t>ανταλλαγής</a:t>
            </a:r>
            <a:r>
              <a:rPr sz="1600" spc="-60" dirty="0">
                <a:latin typeface="Calibri"/>
                <a:cs typeface="Calibri"/>
              </a:rPr>
              <a:t> </a:t>
            </a:r>
            <a:r>
              <a:rPr sz="1600" spc="35" dirty="0">
                <a:latin typeface="Calibri"/>
                <a:cs typeface="Calibri"/>
              </a:rPr>
              <a:t>δεδομένωνn</a:t>
            </a:r>
            <a:endParaRPr sz="1600">
              <a:latin typeface="Calibri"/>
              <a:cs typeface="Calibri"/>
            </a:endParaRPr>
          </a:p>
          <a:p>
            <a:pPr marL="285750" marR="446405" indent="-273685">
              <a:lnSpc>
                <a:spcPts val="1950"/>
              </a:lnSpc>
              <a:spcBef>
                <a:spcPts val="950"/>
              </a:spcBef>
            </a:pPr>
            <a:r>
              <a:rPr sz="2000" dirty="0">
                <a:solidFill>
                  <a:srgbClr val="FFBA00"/>
                </a:solidFill>
                <a:latin typeface="Courier New"/>
                <a:cs typeface="Courier New"/>
              </a:rPr>
              <a:t>o</a:t>
            </a:r>
            <a:r>
              <a:rPr sz="2000" spc="-225" dirty="0">
                <a:solidFill>
                  <a:srgbClr val="FFBA00"/>
                </a:solidFill>
                <a:latin typeface="Courier New"/>
                <a:cs typeface="Courier New"/>
              </a:rPr>
              <a:t> </a:t>
            </a:r>
            <a:r>
              <a:rPr sz="1600" spc="150" dirty="0">
                <a:latin typeface="Calibri"/>
                <a:cs typeface="Calibri"/>
              </a:rPr>
              <a:t>=Υπολογισμός</a:t>
            </a:r>
            <a:r>
              <a:rPr sz="1600" spc="85" dirty="0">
                <a:latin typeface="Calibri"/>
                <a:cs typeface="Calibri"/>
              </a:rPr>
              <a:t> </a:t>
            </a:r>
            <a:r>
              <a:rPr sz="1600" spc="185" dirty="0">
                <a:latin typeface="Calibri"/>
                <a:cs typeface="Calibri"/>
              </a:rPr>
              <a:t>XML</a:t>
            </a:r>
            <a:r>
              <a:rPr sz="1600" spc="85" dirty="0">
                <a:latin typeface="Calibri"/>
                <a:cs typeface="Calibri"/>
              </a:rPr>
              <a:t> </a:t>
            </a:r>
            <a:r>
              <a:rPr sz="1600" spc="125" dirty="0">
                <a:latin typeface="Calibri"/>
                <a:cs typeface="Calibri"/>
              </a:rPr>
              <a:t>(Extensible</a:t>
            </a:r>
            <a:r>
              <a:rPr sz="1600" spc="70" dirty="0">
                <a:latin typeface="Calibri"/>
                <a:cs typeface="Calibri"/>
              </a:rPr>
              <a:t> </a:t>
            </a:r>
            <a:r>
              <a:rPr sz="1600" spc="165" dirty="0">
                <a:latin typeface="Calibri"/>
                <a:cs typeface="Calibri"/>
              </a:rPr>
              <a:t>Markup</a:t>
            </a:r>
            <a:r>
              <a:rPr sz="1600" spc="75" dirty="0">
                <a:latin typeface="Calibri"/>
                <a:cs typeface="Calibri"/>
              </a:rPr>
              <a:t> </a:t>
            </a:r>
            <a:r>
              <a:rPr sz="1600" spc="150" dirty="0">
                <a:latin typeface="Calibri"/>
                <a:cs typeface="Calibri"/>
              </a:rPr>
              <a:t>Language</a:t>
            </a:r>
            <a:r>
              <a:rPr sz="1600" spc="85" dirty="0">
                <a:latin typeface="Calibri"/>
                <a:cs typeface="Calibri"/>
              </a:rPr>
              <a:t> </a:t>
            </a:r>
            <a:r>
              <a:rPr sz="1600" spc="95" dirty="0">
                <a:latin typeface="Calibri"/>
                <a:cs typeface="Calibri"/>
              </a:rPr>
              <a:t>-</a:t>
            </a:r>
            <a:r>
              <a:rPr sz="1600" spc="80" dirty="0">
                <a:latin typeface="Calibri"/>
                <a:cs typeface="Calibri"/>
              </a:rPr>
              <a:t> </a:t>
            </a:r>
            <a:r>
              <a:rPr sz="1600" spc="160" dirty="0">
                <a:latin typeface="Calibri"/>
                <a:cs typeface="Calibri"/>
              </a:rPr>
              <a:t>δομημένη</a:t>
            </a:r>
            <a:r>
              <a:rPr sz="1600" spc="80" dirty="0">
                <a:latin typeface="Calibri"/>
                <a:cs typeface="Calibri"/>
              </a:rPr>
              <a:t> </a:t>
            </a:r>
            <a:r>
              <a:rPr sz="1600" spc="175" dirty="0">
                <a:latin typeface="Calibri"/>
                <a:cs typeface="Calibri"/>
              </a:rPr>
              <a:t>μορφή</a:t>
            </a:r>
            <a:r>
              <a:rPr sz="1600" spc="85" dirty="0">
                <a:latin typeface="Calibri"/>
                <a:cs typeface="Calibri"/>
              </a:rPr>
              <a:t> </a:t>
            </a:r>
            <a:r>
              <a:rPr sz="1600" spc="150" dirty="0">
                <a:latin typeface="Calibri"/>
                <a:cs typeface="Calibri"/>
              </a:rPr>
              <a:t>ανταλλαγής</a:t>
            </a:r>
            <a:r>
              <a:rPr sz="1600" spc="80" dirty="0">
                <a:latin typeface="Calibri"/>
                <a:cs typeface="Calibri"/>
              </a:rPr>
              <a:t> </a:t>
            </a:r>
            <a:r>
              <a:rPr sz="1600" spc="155" dirty="0">
                <a:latin typeface="Calibri"/>
                <a:cs typeface="Calibri"/>
              </a:rPr>
              <a:t>δεδομένωνn)</a:t>
            </a:r>
            <a:r>
              <a:rPr sz="1600" spc="80" dirty="0">
                <a:latin typeface="Calibri"/>
                <a:cs typeface="Calibri"/>
              </a:rPr>
              <a:t> </a:t>
            </a:r>
            <a:r>
              <a:rPr sz="1600" spc="160" dirty="0">
                <a:latin typeface="Calibri"/>
                <a:cs typeface="Calibri"/>
              </a:rPr>
              <a:t>DeepL </a:t>
            </a:r>
            <a:r>
              <a:rPr sz="1600" spc="-345" dirty="0">
                <a:latin typeface="Calibri"/>
                <a:cs typeface="Calibri"/>
              </a:rPr>
              <a:t> </a:t>
            </a:r>
            <a:r>
              <a:rPr sz="1600" spc="95" dirty="0">
                <a:latin typeface="Calibri"/>
                <a:cs typeface="Calibri"/>
              </a:rPr>
              <a:t>(λογισμικό</a:t>
            </a:r>
            <a:r>
              <a:rPr sz="1600" spc="-35" dirty="0">
                <a:latin typeface="Calibri"/>
                <a:cs typeface="Calibri"/>
              </a:rPr>
              <a:t> </a:t>
            </a:r>
            <a:r>
              <a:rPr sz="1600" spc="100" dirty="0">
                <a:latin typeface="Calibri"/>
                <a:cs typeface="Calibri"/>
              </a:rPr>
              <a:t>μηχανικής</a:t>
            </a:r>
            <a:r>
              <a:rPr sz="1600" spc="-30" dirty="0">
                <a:latin typeface="Calibri"/>
                <a:cs typeface="Calibri"/>
              </a:rPr>
              <a:t> </a:t>
            </a:r>
            <a:r>
              <a:rPr sz="1600" spc="114" dirty="0">
                <a:latin typeface="Calibri"/>
                <a:cs typeface="Calibri"/>
              </a:rPr>
              <a:t>μετάφρασης</a:t>
            </a:r>
            <a:r>
              <a:rPr sz="1600" spc="-30" dirty="0">
                <a:latin typeface="Calibri"/>
                <a:cs typeface="Calibri"/>
              </a:rPr>
              <a:t> </a:t>
            </a:r>
            <a:r>
              <a:rPr sz="1600" spc="105" dirty="0">
                <a:latin typeface="Calibri"/>
                <a:cs typeface="Calibri"/>
              </a:rPr>
              <a:t>βασισμένο</a:t>
            </a:r>
            <a:r>
              <a:rPr sz="1600" spc="20" dirty="0">
                <a:latin typeface="Calibri"/>
                <a:cs typeface="Calibri"/>
              </a:rPr>
              <a:t> </a:t>
            </a:r>
            <a:r>
              <a:rPr sz="1600" spc="145" dirty="0">
                <a:latin typeface="Calibri"/>
                <a:cs typeface="Calibri"/>
              </a:rPr>
              <a:t>σtην</a:t>
            </a:r>
            <a:r>
              <a:rPr sz="1600" spc="70" dirty="0">
                <a:latin typeface="Calibri"/>
                <a:cs typeface="Calibri"/>
              </a:rPr>
              <a:t> </a:t>
            </a:r>
            <a:r>
              <a:rPr sz="1600" spc="175" dirty="0">
                <a:latin typeface="Calibri"/>
                <a:cs typeface="Calibri"/>
              </a:rPr>
              <a:t>ΤΝ</a:t>
            </a:r>
            <a:endParaRPr sz="1600">
              <a:latin typeface="Calibri"/>
              <a:cs typeface="Calibri"/>
            </a:endParaRPr>
          </a:p>
          <a:p>
            <a:pPr>
              <a:lnSpc>
                <a:spcPct val="100000"/>
              </a:lnSpc>
            </a:pPr>
            <a:endParaRPr sz="1600">
              <a:latin typeface="Calibri"/>
              <a:cs typeface="Calibri"/>
            </a:endParaRPr>
          </a:p>
          <a:p>
            <a:pPr>
              <a:lnSpc>
                <a:spcPct val="100000"/>
              </a:lnSpc>
              <a:spcBef>
                <a:spcPts val="45"/>
              </a:spcBef>
            </a:pPr>
            <a:endParaRPr sz="1750">
              <a:latin typeface="Calibri"/>
              <a:cs typeface="Calibri"/>
            </a:endParaRPr>
          </a:p>
          <a:p>
            <a:pPr marL="12700">
              <a:lnSpc>
                <a:spcPct val="100000"/>
              </a:lnSpc>
            </a:pPr>
            <a:r>
              <a:rPr sz="1600" b="1" spc="125" dirty="0">
                <a:solidFill>
                  <a:srgbClr val="CC0099"/>
                </a:solidFill>
                <a:latin typeface="Calibri"/>
                <a:cs typeface="Calibri"/>
              </a:rPr>
              <a:t>Επαλήθευση</a:t>
            </a:r>
            <a:r>
              <a:rPr sz="1600" b="1" spc="30" dirty="0">
                <a:solidFill>
                  <a:srgbClr val="CC0099"/>
                </a:solidFill>
                <a:latin typeface="Calibri"/>
                <a:cs typeface="Calibri"/>
              </a:rPr>
              <a:t> </a:t>
            </a:r>
            <a:r>
              <a:rPr sz="1600" b="1" spc="105" dirty="0">
                <a:solidFill>
                  <a:srgbClr val="CC0099"/>
                </a:solidFill>
                <a:latin typeface="Calibri"/>
                <a:cs typeface="Calibri"/>
              </a:rPr>
              <a:t>της</a:t>
            </a:r>
            <a:r>
              <a:rPr sz="1600" b="1" spc="30" dirty="0">
                <a:solidFill>
                  <a:srgbClr val="CC0099"/>
                </a:solidFill>
                <a:latin typeface="Calibri"/>
                <a:cs typeface="Calibri"/>
              </a:rPr>
              <a:t> </a:t>
            </a:r>
            <a:r>
              <a:rPr sz="1600" b="1" spc="125" dirty="0">
                <a:solidFill>
                  <a:srgbClr val="CC0099"/>
                </a:solidFill>
                <a:latin typeface="Calibri"/>
                <a:cs typeface="Calibri"/>
              </a:rPr>
              <a:t>υπογραφής</a:t>
            </a:r>
            <a:endParaRPr sz="1600">
              <a:latin typeface="Calibri"/>
              <a:cs typeface="Calibri"/>
            </a:endParaRPr>
          </a:p>
          <a:p>
            <a:pPr marL="286385" indent="-273685">
              <a:lnSpc>
                <a:spcPct val="100000"/>
              </a:lnSpc>
              <a:spcBef>
                <a:spcPts val="655"/>
              </a:spcBef>
              <a:buClr>
                <a:srgbClr val="FFBA00"/>
              </a:buClr>
              <a:buSzPct val="125000"/>
              <a:buFont typeface="Courier New"/>
              <a:buChar char="o"/>
              <a:tabLst>
                <a:tab pos="286385" algn="l"/>
              </a:tabLst>
            </a:pPr>
            <a:r>
              <a:rPr sz="1600" spc="165" dirty="0">
                <a:latin typeface="Calibri"/>
                <a:cs typeface="Calibri"/>
              </a:rPr>
              <a:t>Χρήση</a:t>
            </a:r>
            <a:r>
              <a:rPr sz="1600" spc="70" dirty="0">
                <a:latin typeface="Calibri"/>
                <a:cs typeface="Calibri"/>
              </a:rPr>
              <a:t> </a:t>
            </a:r>
            <a:r>
              <a:rPr sz="1600" spc="155" dirty="0">
                <a:latin typeface="Calibri"/>
                <a:cs typeface="Calibri"/>
              </a:rPr>
              <a:t>δημόσιου</a:t>
            </a:r>
            <a:r>
              <a:rPr sz="1600" spc="70" dirty="0">
                <a:latin typeface="Calibri"/>
                <a:cs typeface="Calibri"/>
              </a:rPr>
              <a:t> </a:t>
            </a:r>
            <a:r>
              <a:rPr sz="1600" spc="135" dirty="0">
                <a:latin typeface="Calibri"/>
                <a:cs typeface="Calibri"/>
              </a:rPr>
              <a:t>κλειδιού</a:t>
            </a:r>
            <a:r>
              <a:rPr sz="1600" spc="75" dirty="0">
                <a:latin typeface="Calibri"/>
                <a:cs typeface="Calibri"/>
              </a:rPr>
              <a:t> </a:t>
            </a:r>
            <a:r>
              <a:rPr sz="1600" spc="114" dirty="0">
                <a:latin typeface="Calibri"/>
                <a:cs typeface="Calibri"/>
              </a:rPr>
              <a:t>e,</a:t>
            </a:r>
            <a:r>
              <a:rPr sz="1600" spc="65" dirty="0">
                <a:latin typeface="Calibri"/>
                <a:cs typeface="Calibri"/>
              </a:rPr>
              <a:t> </a:t>
            </a:r>
            <a:r>
              <a:rPr sz="1600" spc="125" dirty="0">
                <a:latin typeface="Calibri"/>
                <a:cs typeface="Calibri"/>
              </a:rPr>
              <a:t>n)</a:t>
            </a:r>
            <a:endParaRPr sz="1600">
              <a:latin typeface="Calibri"/>
              <a:cs typeface="Calibri"/>
            </a:endParaRPr>
          </a:p>
          <a:p>
            <a:pPr marL="285750" marR="5080" indent="-273685">
              <a:lnSpc>
                <a:spcPts val="1950"/>
              </a:lnSpc>
              <a:spcBef>
                <a:spcPts val="950"/>
              </a:spcBef>
            </a:pPr>
            <a:r>
              <a:rPr sz="2000" dirty="0">
                <a:solidFill>
                  <a:srgbClr val="FFBA00"/>
                </a:solidFill>
                <a:latin typeface="Courier New"/>
                <a:cs typeface="Courier New"/>
              </a:rPr>
              <a:t>o</a:t>
            </a:r>
            <a:r>
              <a:rPr sz="2000" spc="-240" dirty="0">
                <a:solidFill>
                  <a:srgbClr val="FFBA00"/>
                </a:solidFill>
                <a:latin typeface="Courier New"/>
                <a:cs typeface="Courier New"/>
              </a:rPr>
              <a:t> </a:t>
            </a:r>
            <a:r>
              <a:rPr sz="1600" spc="145" dirty="0">
                <a:latin typeface="Calibri"/>
                <a:cs typeface="Calibri"/>
              </a:rPr>
              <a:t>==Υπολογιστική</a:t>
            </a:r>
            <a:r>
              <a:rPr sz="1600" spc="80" dirty="0">
                <a:latin typeface="Calibri"/>
                <a:cs typeface="Calibri"/>
              </a:rPr>
              <a:t> </a:t>
            </a:r>
            <a:r>
              <a:rPr sz="1600" spc="150" dirty="0">
                <a:latin typeface="Calibri"/>
                <a:cs typeface="Calibri"/>
              </a:rPr>
              <a:t>Se</a:t>
            </a:r>
            <a:r>
              <a:rPr sz="1600" spc="70" dirty="0">
                <a:latin typeface="Calibri"/>
                <a:cs typeface="Calibri"/>
              </a:rPr>
              <a:t> </a:t>
            </a:r>
            <a:r>
              <a:rPr sz="1600" spc="195" dirty="0">
                <a:latin typeface="Calibri"/>
                <a:cs typeface="Calibri"/>
              </a:rPr>
              <a:t>mod</a:t>
            </a:r>
            <a:r>
              <a:rPr sz="1600" spc="80" dirty="0">
                <a:latin typeface="Calibri"/>
                <a:cs typeface="Calibri"/>
              </a:rPr>
              <a:t> </a:t>
            </a:r>
            <a:r>
              <a:rPr sz="1600" spc="145" dirty="0">
                <a:latin typeface="Calibri"/>
                <a:cs typeface="Calibri"/>
                <a:hlinkClick r:id="rId3"/>
              </a:rPr>
              <a:t>XML-ph-0000@deepl.internal</a:t>
            </a:r>
            <a:r>
              <a:rPr sz="1600" spc="65" dirty="0">
                <a:latin typeface="Calibri"/>
                <a:cs typeface="Calibri"/>
                <a:hlinkClick r:id="rId3"/>
              </a:rPr>
              <a:t> </a:t>
            </a:r>
            <a:r>
              <a:rPr sz="1600" spc="145" dirty="0">
                <a:latin typeface="Calibri"/>
                <a:cs typeface="Calibri"/>
              </a:rPr>
              <a:t>(h(M)d</a:t>
            </a:r>
            <a:r>
              <a:rPr sz="1600" spc="70" dirty="0">
                <a:latin typeface="Calibri"/>
                <a:cs typeface="Calibri"/>
              </a:rPr>
              <a:t> </a:t>
            </a:r>
            <a:r>
              <a:rPr sz="1600" spc="195" dirty="0">
                <a:latin typeface="Calibri"/>
                <a:cs typeface="Calibri"/>
              </a:rPr>
              <a:t>mod</a:t>
            </a:r>
            <a:r>
              <a:rPr sz="1600" spc="70" dirty="0">
                <a:latin typeface="Calibri"/>
                <a:cs typeface="Calibri"/>
              </a:rPr>
              <a:t> </a:t>
            </a:r>
            <a:r>
              <a:rPr sz="1600" spc="160" dirty="0">
                <a:latin typeface="Calibri"/>
                <a:cs typeface="Calibri"/>
              </a:rPr>
              <a:t>ne</a:t>
            </a:r>
            <a:r>
              <a:rPr sz="1600" spc="75" dirty="0">
                <a:latin typeface="Calibri"/>
                <a:cs typeface="Calibri"/>
              </a:rPr>
              <a:t> </a:t>
            </a:r>
            <a:r>
              <a:rPr sz="1600" spc="195" dirty="0">
                <a:latin typeface="Calibri"/>
                <a:cs typeface="Calibri"/>
              </a:rPr>
              <a:t>mod</a:t>
            </a:r>
            <a:r>
              <a:rPr sz="1600" spc="80" dirty="0">
                <a:latin typeface="Calibri"/>
                <a:cs typeface="Calibri"/>
              </a:rPr>
              <a:t> </a:t>
            </a:r>
            <a:r>
              <a:rPr sz="1600" spc="165" dirty="0">
                <a:latin typeface="Calibri"/>
                <a:cs typeface="Calibri"/>
              </a:rPr>
              <a:t>n</a:t>
            </a:r>
            <a:r>
              <a:rPr sz="1600" spc="85" dirty="0">
                <a:latin typeface="Calibri"/>
                <a:cs typeface="Calibri"/>
              </a:rPr>
              <a:t> </a:t>
            </a:r>
            <a:r>
              <a:rPr sz="1600" spc="125" dirty="0">
                <a:latin typeface="Calibri"/>
                <a:cs typeface="Calibri"/>
                <a:hlinkClick r:id="rId4"/>
              </a:rPr>
              <a:t>XML-ph-0001@deepl.internal </a:t>
            </a:r>
            <a:r>
              <a:rPr sz="1600" spc="-350" dirty="0">
                <a:latin typeface="Calibri"/>
                <a:cs typeface="Calibri"/>
              </a:rPr>
              <a:t> </a:t>
            </a:r>
            <a:r>
              <a:rPr sz="1600" spc="140" dirty="0">
                <a:latin typeface="Calibri"/>
                <a:cs typeface="Calibri"/>
              </a:rPr>
              <a:t>h(M)</a:t>
            </a:r>
            <a:endParaRPr sz="1600">
              <a:latin typeface="Calibri"/>
              <a:cs typeface="Calibri"/>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581659"/>
            <a:ext cx="10158095" cy="763270"/>
          </a:xfrm>
          <a:prstGeom prst="rect">
            <a:avLst/>
          </a:prstGeom>
        </p:spPr>
        <p:txBody>
          <a:bodyPr vert="horz" wrap="square" lIns="0" tIns="57150" rIns="0" bIns="0" rtlCol="0">
            <a:spAutoFit/>
          </a:bodyPr>
          <a:lstStyle/>
          <a:p>
            <a:pPr marL="12700" marR="5080">
              <a:lnSpc>
                <a:spcPts val="2750"/>
              </a:lnSpc>
              <a:spcBef>
                <a:spcPts val="450"/>
              </a:spcBef>
            </a:pPr>
            <a:r>
              <a:rPr sz="2550" spc="135" dirty="0"/>
              <a:t>Άμυνα</a:t>
            </a:r>
            <a:r>
              <a:rPr sz="2550" spc="55" dirty="0"/>
              <a:t> </a:t>
            </a:r>
            <a:r>
              <a:rPr sz="2550" spc="120" dirty="0"/>
              <a:t>κακόβουλου</a:t>
            </a:r>
            <a:r>
              <a:rPr sz="2550" spc="55" dirty="0"/>
              <a:t> </a:t>
            </a:r>
            <a:r>
              <a:rPr sz="2550" spc="105" dirty="0"/>
              <a:t>λογισμικού</a:t>
            </a:r>
            <a:r>
              <a:rPr sz="2550" spc="60" dirty="0"/>
              <a:t> </a:t>
            </a:r>
            <a:r>
              <a:rPr sz="2550" spc="105" dirty="0"/>
              <a:t>και</a:t>
            </a:r>
            <a:r>
              <a:rPr sz="2550" spc="55" dirty="0"/>
              <a:t> </a:t>
            </a:r>
            <a:r>
              <a:rPr sz="2550" spc="114" dirty="0"/>
              <a:t>πρόληψη/ανίχνευση</a:t>
            </a:r>
            <a:r>
              <a:rPr sz="2550" spc="45" dirty="0"/>
              <a:t> </a:t>
            </a:r>
            <a:r>
              <a:rPr sz="2550" spc="114" dirty="0"/>
              <a:t>εισβολών:</a:t>
            </a:r>
            <a:r>
              <a:rPr sz="2550" spc="60" dirty="0"/>
              <a:t> </a:t>
            </a:r>
            <a:r>
              <a:rPr sz="2550" spc="100" dirty="0"/>
              <a:t>για </a:t>
            </a:r>
            <a:r>
              <a:rPr sz="2550" spc="-625" dirty="0"/>
              <a:t> </a:t>
            </a:r>
            <a:r>
              <a:rPr sz="2550" spc="110" dirty="0"/>
              <a:t>τον</a:t>
            </a:r>
            <a:r>
              <a:rPr sz="2550" spc="50" dirty="0"/>
              <a:t> </a:t>
            </a:r>
            <a:r>
              <a:rPr sz="2550" spc="120" dirty="0"/>
              <a:t>τομέα</a:t>
            </a:r>
            <a:r>
              <a:rPr sz="2550" spc="55" dirty="0"/>
              <a:t> </a:t>
            </a:r>
            <a:r>
              <a:rPr sz="2550" spc="105" dirty="0"/>
              <a:t>της</a:t>
            </a:r>
            <a:r>
              <a:rPr sz="2550" spc="55" dirty="0"/>
              <a:t> </a:t>
            </a:r>
            <a:r>
              <a:rPr sz="2550" spc="100" dirty="0"/>
              <a:t>υγείας;</a:t>
            </a:r>
            <a:r>
              <a:rPr sz="2550" spc="55" dirty="0"/>
              <a:t> </a:t>
            </a:r>
            <a:r>
              <a:rPr sz="2550" spc="105" dirty="0"/>
              <a:t>(συνέχεια)</a:t>
            </a:r>
            <a:endParaRPr sz="2550"/>
          </a:p>
        </p:txBody>
      </p:sp>
      <p:sp>
        <p:nvSpPr>
          <p:cNvPr id="3" name="object 3"/>
          <p:cNvSpPr txBox="1"/>
          <p:nvPr/>
        </p:nvSpPr>
        <p:spPr>
          <a:xfrm>
            <a:off x="697230" y="1559242"/>
            <a:ext cx="9537065" cy="1179195"/>
          </a:xfrm>
          <a:prstGeom prst="rect">
            <a:avLst/>
          </a:prstGeom>
        </p:spPr>
        <p:txBody>
          <a:bodyPr vert="horz" wrap="square" lIns="0" tIns="132715" rIns="0" bIns="0" rtlCol="0">
            <a:spAutoFit/>
          </a:bodyPr>
          <a:lstStyle/>
          <a:p>
            <a:pPr marL="12700">
              <a:lnSpc>
                <a:spcPct val="100000"/>
              </a:lnSpc>
              <a:spcBef>
                <a:spcPts val="1045"/>
              </a:spcBef>
            </a:pPr>
            <a:r>
              <a:rPr sz="1400" spc="-5" dirty="0">
                <a:latin typeface="Calibri"/>
                <a:cs typeface="Calibri"/>
              </a:rPr>
              <a:t>8.</a:t>
            </a:r>
            <a:r>
              <a:rPr sz="1400" spc="110" dirty="0">
                <a:latin typeface="Calibri"/>
                <a:cs typeface="Calibri"/>
              </a:rPr>
              <a:t> </a:t>
            </a:r>
            <a:r>
              <a:rPr sz="1100" spc="85" dirty="0">
                <a:latin typeface="Calibri"/>
                <a:cs typeface="Calibri"/>
              </a:rPr>
              <a:t>Εφαρμογή/εφαρμογή</a:t>
            </a:r>
            <a:endParaRPr sz="1100">
              <a:latin typeface="Calibri"/>
              <a:cs typeface="Calibri"/>
            </a:endParaRPr>
          </a:p>
          <a:p>
            <a:pPr marL="330200" marR="5080" indent="-317500">
              <a:lnSpc>
                <a:spcPct val="96800"/>
              </a:lnSpc>
              <a:spcBef>
                <a:spcPts val="994"/>
              </a:spcBef>
              <a:tabLst>
                <a:tab pos="329565" algn="l"/>
              </a:tabLst>
            </a:pPr>
            <a:r>
              <a:rPr sz="1400" dirty="0">
                <a:solidFill>
                  <a:srgbClr val="FFBA00"/>
                </a:solidFill>
                <a:latin typeface="Courier New"/>
                <a:cs typeface="Courier New"/>
              </a:rPr>
              <a:t>o	</a:t>
            </a:r>
            <a:r>
              <a:rPr sz="1100" spc="110" dirty="0">
                <a:latin typeface="Calibri"/>
                <a:cs typeface="Calibri"/>
              </a:rPr>
              <a:t>Το </a:t>
            </a:r>
            <a:r>
              <a:rPr sz="1100" spc="95" dirty="0">
                <a:latin typeface="Calibri"/>
                <a:cs typeface="Calibri"/>
              </a:rPr>
              <a:t>αντίθετο της </a:t>
            </a:r>
            <a:r>
              <a:rPr sz="1100" spc="90" dirty="0">
                <a:latin typeface="Calibri"/>
                <a:cs typeface="Calibri"/>
              </a:rPr>
              <a:t>λίστας αποκλεισμού/locklisting, </a:t>
            </a:r>
            <a:r>
              <a:rPr sz="1100" spc="100" dirty="0">
                <a:latin typeface="Calibri"/>
                <a:cs typeface="Calibri"/>
              </a:rPr>
              <a:t>μια </a:t>
            </a:r>
            <a:r>
              <a:rPr sz="1100" spc="114" dirty="0">
                <a:latin typeface="Calibri"/>
                <a:cs typeface="Calibri"/>
              </a:rPr>
              <a:t>οργάνωση </a:t>
            </a:r>
            <a:r>
              <a:rPr sz="1100" spc="95" dirty="0">
                <a:latin typeface="Calibri"/>
                <a:cs typeface="Calibri"/>
              </a:rPr>
              <a:t>εξουσιοδοτεί </a:t>
            </a:r>
            <a:r>
              <a:rPr sz="1100" spc="105" dirty="0">
                <a:latin typeface="Calibri"/>
                <a:cs typeface="Calibri"/>
              </a:rPr>
              <a:t>ένα </a:t>
            </a:r>
            <a:r>
              <a:rPr sz="1100" spc="110" dirty="0">
                <a:latin typeface="Calibri"/>
                <a:cs typeface="Calibri"/>
              </a:rPr>
              <a:t>σύστημα να </a:t>
            </a:r>
            <a:r>
              <a:rPr sz="1100" spc="95" dirty="0">
                <a:latin typeface="Calibri"/>
                <a:cs typeface="Calibri"/>
              </a:rPr>
              <a:t>χρησιμοποιεί </a:t>
            </a:r>
            <a:r>
              <a:rPr sz="1100" spc="105" dirty="0">
                <a:latin typeface="Calibri"/>
                <a:cs typeface="Calibri"/>
              </a:rPr>
              <a:t>εφαρμογές </a:t>
            </a:r>
            <a:r>
              <a:rPr sz="1100" spc="114" dirty="0">
                <a:latin typeface="Calibri"/>
                <a:cs typeface="Calibri"/>
              </a:rPr>
              <a:t>που </a:t>
            </a:r>
            <a:r>
              <a:rPr sz="1100" spc="120" dirty="0">
                <a:latin typeface="Calibri"/>
                <a:cs typeface="Calibri"/>
              </a:rPr>
              <a:t> </a:t>
            </a:r>
            <a:r>
              <a:rPr sz="1100" spc="100" dirty="0">
                <a:latin typeface="Calibri"/>
                <a:cs typeface="Calibri"/>
              </a:rPr>
              <a:t>περιλαμβάνονται</a:t>
            </a:r>
            <a:r>
              <a:rPr sz="1100" spc="65" dirty="0">
                <a:latin typeface="Calibri"/>
                <a:cs typeface="Calibri"/>
              </a:rPr>
              <a:t> </a:t>
            </a:r>
            <a:r>
              <a:rPr sz="1100" spc="105" dirty="0">
                <a:latin typeface="Calibri"/>
                <a:cs typeface="Calibri"/>
              </a:rPr>
              <a:t>σε</a:t>
            </a:r>
            <a:r>
              <a:rPr sz="1100" spc="60" dirty="0">
                <a:latin typeface="Calibri"/>
                <a:cs typeface="Calibri"/>
              </a:rPr>
              <a:t> </a:t>
            </a:r>
            <a:r>
              <a:rPr sz="1100" spc="95" dirty="0">
                <a:latin typeface="Calibri"/>
                <a:cs typeface="Calibri"/>
              </a:rPr>
              <a:t>εγκεκριμένη</a:t>
            </a:r>
            <a:r>
              <a:rPr sz="1100" spc="55" dirty="0">
                <a:latin typeface="Calibri"/>
                <a:cs typeface="Calibri"/>
              </a:rPr>
              <a:t> </a:t>
            </a:r>
            <a:r>
              <a:rPr sz="1100" spc="100" dirty="0">
                <a:latin typeface="Calibri"/>
                <a:cs typeface="Calibri"/>
              </a:rPr>
              <a:t>λίσταΤο</a:t>
            </a:r>
            <a:r>
              <a:rPr sz="1100" spc="65" dirty="0">
                <a:latin typeface="Calibri"/>
                <a:cs typeface="Calibri"/>
              </a:rPr>
              <a:t> </a:t>
            </a:r>
            <a:r>
              <a:rPr sz="1100" spc="80" dirty="0">
                <a:latin typeface="Calibri"/>
                <a:cs typeface="Calibri"/>
              </a:rPr>
              <a:t>Allowlisting</a:t>
            </a:r>
            <a:r>
              <a:rPr sz="1100" spc="60" dirty="0">
                <a:latin typeface="Calibri"/>
                <a:cs typeface="Calibri"/>
              </a:rPr>
              <a:t> </a:t>
            </a:r>
            <a:r>
              <a:rPr sz="1100" spc="100" dirty="0">
                <a:latin typeface="Calibri"/>
                <a:cs typeface="Calibri"/>
              </a:rPr>
              <a:t>μπορεί</a:t>
            </a:r>
            <a:r>
              <a:rPr sz="1100" spc="60" dirty="0">
                <a:latin typeface="Calibri"/>
                <a:cs typeface="Calibri"/>
              </a:rPr>
              <a:t> </a:t>
            </a:r>
            <a:r>
              <a:rPr sz="1100" spc="110" dirty="0">
                <a:latin typeface="Calibri"/>
                <a:cs typeface="Calibri"/>
              </a:rPr>
              <a:t>να</a:t>
            </a:r>
            <a:r>
              <a:rPr sz="1100" spc="70" dirty="0">
                <a:latin typeface="Calibri"/>
                <a:cs typeface="Calibri"/>
              </a:rPr>
              <a:t> </a:t>
            </a:r>
            <a:r>
              <a:rPr sz="1100" spc="85" dirty="0">
                <a:latin typeface="Calibri"/>
                <a:cs typeface="Calibri"/>
              </a:rPr>
              <a:t>είναι</a:t>
            </a:r>
            <a:r>
              <a:rPr sz="1100" spc="65" dirty="0">
                <a:latin typeface="Calibri"/>
                <a:cs typeface="Calibri"/>
              </a:rPr>
              <a:t> </a:t>
            </a:r>
            <a:r>
              <a:rPr sz="1100" spc="110" dirty="0">
                <a:latin typeface="Calibri"/>
                <a:cs typeface="Calibri"/>
              </a:rPr>
              <a:t>πολύ</a:t>
            </a:r>
            <a:r>
              <a:rPr sz="1100" spc="60" dirty="0">
                <a:latin typeface="Calibri"/>
                <a:cs typeface="Calibri"/>
              </a:rPr>
              <a:t> </a:t>
            </a:r>
            <a:r>
              <a:rPr sz="1100" spc="100" dirty="0">
                <a:latin typeface="Calibri"/>
                <a:cs typeface="Calibri"/>
              </a:rPr>
              <a:t>αποτελεσματικό</a:t>
            </a:r>
            <a:r>
              <a:rPr sz="1100" spc="65" dirty="0">
                <a:latin typeface="Calibri"/>
                <a:cs typeface="Calibri"/>
              </a:rPr>
              <a:t> </a:t>
            </a:r>
            <a:r>
              <a:rPr sz="1100" spc="100" dirty="0">
                <a:latin typeface="Calibri"/>
                <a:cs typeface="Calibri"/>
              </a:rPr>
              <a:t>στην</a:t>
            </a:r>
            <a:r>
              <a:rPr sz="1100" spc="60" dirty="0">
                <a:latin typeface="Calibri"/>
                <a:cs typeface="Calibri"/>
              </a:rPr>
              <a:t> </a:t>
            </a:r>
            <a:r>
              <a:rPr sz="1100" spc="110" dirty="0">
                <a:latin typeface="Calibri"/>
                <a:cs typeface="Calibri"/>
              </a:rPr>
              <a:t>αποτροπή</a:t>
            </a:r>
            <a:r>
              <a:rPr sz="1100" spc="60" dirty="0">
                <a:latin typeface="Calibri"/>
                <a:cs typeface="Calibri"/>
              </a:rPr>
              <a:t> </a:t>
            </a:r>
            <a:r>
              <a:rPr sz="1100" spc="110" dirty="0">
                <a:latin typeface="Calibri"/>
                <a:cs typeface="Calibri"/>
              </a:rPr>
              <a:t>κακόβουλων</a:t>
            </a:r>
            <a:r>
              <a:rPr sz="1100" spc="60" dirty="0">
                <a:latin typeface="Calibri"/>
                <a:cs typeface="Calibri"/>
              </a:rPr>
              <a:t> </a:t>
            </a:r>
            <a:r>
              <a:rPr sz="1100" spc="114" dirty="0">
                <a:latin typeface="Calibri"/>
                <a:cs typeface="Calibri"/>
              </a:rPr>
              <a:t>εφαρμογών </a:t>
            </a:r>
            <a:r>
              <a:rPr sz="1100" spc="-229" dirty="0">
                <a:latin typeface="Calibri"/>
                <a:cs typeface="Calibri"/>
              </a:rPr>
              <a:t> </a:t>
            </a:r>
            <a:r>
              <a:rPr sz="1100" spc="120" dirty="0">
                <a:latin typeface="Calibri"/>
                <a:cs typeface="Calibri"/>
              </a:rPr>
              <a:t>μέσω </a:t>
            </a:r>
            <a:r>
              <a:rPr sz="1100" spc="110" dirty="0">
                <a:latin typeface="Calibri"/>
                <a:cs typeface="Calibri"/>
              </a:rPr>
              <a:t>αυστηρών </a:t>
            </a:r>
            <a:r>
              <a:rPr sz="1100" spc="105" dirty="0">
                <a:latin typeface="Calibri"/>
                <a:cs typeface="Calibri"/>
              </a:rPr>
              <a:t>παραμέτρων. Ωστόσο, </a:t>
            </a:r>
            <a:r>
              <a:rPr sz="1100" spc="100" dirty="0">
                <a:latin typeface="Calibri"/>
                <a:cs typeface="Calibri"/>
              </a:rPr>
              <a:t>μπορεί </a:t>
            </a:r>
            <a:r>
              <a:rPr sz="1100" spc="110" dirty="0">
                <a:latin typeface="Calibri"/>
                <a:cs typeface="Calibri"/>
              </a:rPr>
              <a:t>να </a:t>
            </a:r>
            <a:r>
              <a:rPr sz="1100" spc="85" dirty="0">
                <a:latin typeface="Calibri"/>
                <a:cs typeface="Calibri"/>
              </a:rPr>
              <a:t>είναι </a:t>
            </a:r>
            <a:r>
              <a:rPr sz="1100" spc="110" dirty="0">
                <a:latin typeface="Calibri"/>
                <a:cs typeface="Calibri"/>
              </a:rPr>
              <a:t>δύσκολη </a:t>
            </a:r>
            <a:r>
              <a:rPr sz="1100" spc="114" dirty="0">
                <a:latin typeface="Calibri"/>
                <a:cs typeface="Calibri"/>
              </a:rPr>
              <a:t>η </a:t>
            </a:r>
            <a:r>
              <a:rPr sz="1100" spc="90" dirty="0">
                <a:latin typeface="Calibri"/>
                <a:cs typeface="Calibri"/>
              </a:rPr>
              <a:t>διαχείρισή </a:t>
            </a:r>
            <a:r>
              <a:rPr sz="1100" spc="95" dirty="0">
                <a:latin typeface="Calibri"/>
                <a:cs typeface="Calibri"/>
              </a:rPr>
              <a:t>της </a:t>
            </a:r>
            <a:r>
              <a:rPr sz="1100" spc="90" dirty="0">
                <a:latin typeface="Calibri"/>
                <a:cs typeface="Calibri"/>
              </a:rPr>
              <a:t>και </a:t>
            </a:r>
            <a:r>
              <a:rPr sz="1100" spc="110" dirty="0">
                <a:latin typeface="Calibri"/>
                <a:cs typeface="Calibri"/>
              </a:rPr>
              <a:t>να </a:t>
            </a:r>
            <a:r>
              <a:rPr sz="1100" spc="95" dirty="0">
                <a:latin typeface="Calibri"/>
                <a:cs typeface="Calibri"/>
              </a:rPr>
              <a:t>μειώνει </a:t>
            </a:r>
            <a:r>
              <a:rPr sz="1100" spc="100" dirty="0">
                <a:latin typeface="Calibri"/>
                <a:cs typeface="Calibri"/>
              </a:rPr>
              <a:t>την </a:t>
            </a:r>
            <a:r>
              <a:rPr sz="1100" spc="95" dirty="0">
                <a:latin typeface="Calibri"/>
                <a:cs typeface="Calibri"/>
              </a:rPr>
              <a:t>επιχειρησιακή </a:t>
            </a:r>
            <a:r>
              <a:rPr sz="1100" spc="100" dirty="0">
                <a:latin typeface="Calibri"/>
                <a:cs typeface="Calibri"/>
              </a:rPr>
              <a:t>ταχύτητα </a:t>
            </a:r>
            <a:r>
              <a:rPr sz="1100" spc="90" dirty="0">
                <a:latin typeface="Calibri"/>
                <a:cs typeface="Calibri"/>
              </a:rPr>
              <a:t>και </a:t>
            </a:r>
            <a:r>
              <a:rPr sz="1100" spc="95" dirty="0">
                <a:latin typeface="Calibri"/>
                <a:cs typeface="Calibri"/>
              </a:rPr>
              <a:t> </a:t>
            </a:r>
            <a:r>
              <a:rPr sz="1100" spc="90" dirty="0">
                <a:latin typeface="Calibri"/>
                <a:cs typeface="Calibri"/>
              </a:rPr>
              <a:t>ευελιξία</a:t>
            </a:r>
            <a:r>
              <a:rPr sz="1100" spc="40" dirty="0">
                <a:latin typeface="Calibri"/>
                <a:cs typeface="Calibri"/>
              </a:rPr>
              <a:t> </a:t>
            </a:r>
            <a:r>
              <a:rPr sz="1100" spc="95" dirty="0">
                <a:latin typeface="Calibri"/>
                <a:cs typeface="Calibri"/>
              </a:rPr>
              <a:t>μιας</a:t>
            </a:r>
            <a:r>
              <a:rPr sz="1100" spc="50" dirty="0">
                <a:latin typeface="Calibri"/>
                <a:cs typeface="Calibri"/>
              </a:rPr>
              <a:t> </a:t>
            </a:r>
            <a:r>
              <a:rPr sz="1100" spc="105" dirty="0">
                <a:latin typeface="Calibri"/>
                <a:cs typeface="Calibri"/>
              </a:rPr>
              <a:t>οργάνωσης.</a:t>
            </a:r>
            <a:endParaRPr sz="1100">
              <a:latin typeface="Calibri"/>
              <a:cs typeface="Calibri"/>
            </a:endParaRPr>
          </a:p>
        </p:txBody>
      </p:sp>
      <p:sp>
        <p:nvSpPr>
          <p:cNvPr id="4" name="object 4"/>
          <p:cNvSpPr txBox="1"/>
          <p:nvPr/>
        </p:nvSpPr>
        <p:spPr>
          <a:xfrm>
            <a:off x="697230" y="3108642"/>
            <a:ext cx="10333990" cy="1180465"/>
          </a:xfrm>
          <a:prstGeom prst="rect">
            <a:avLst/>
          </a:prstGeom>
        </p:spPr>
        <p:txBody>
          <a:bodyPr vert="horz" wrap="square" lIns="0" tIns="133350" rIns="0" bIns="0" rtlCol="0">
            <a:spAutoFit/>
          </a:bodyPr>
          <a:lstStyle/>
          <a:p>
            <a:pPr marL="12700">
              <a:lnSpc>
                <a:spcPct val="100000"/>
              </a:lnSpc>
              <a:spcBef>
                <a:spcPts val="1050"/>
              </a:spcBef>
            </a:pPr>
            <a:r>
              <a:rPr sz="1400" spc="-5" dirty="0">
                <a:latin typeface="Calibri"/>
                <a:cs typeface="Calibri"/>
              </a:rPr>
              <a:t>9.</a:t>
            </a:r>
            <a:r>
              <a:rPr sz="1400" spc="170" dirty="0">
                <a:latin typeface="Calibri"/>
                <a:cs typeface="Calibri"/>
              </a:rPr>
              <a:t> </a:t>
            </a:r>
            <a:r>
              <a:rPr sz="1100" spc="100" dirty="0">
                <a:latin typeface="Calibri"/>
                <a:cs typeface="Calibri"/>
              </a:rPr>
              <a:t>Εντροπία</a:t>
            </a:r>
            <a:r>
              <a:rPr sz="1100" spc="50" dirty="0">
                <a:latin typeface="Calibri"/>
                <a:cs typeface="Calibri"/>
              </a:rPr>
              <a:t> </a:t>
            </a:r>
            <a:r>
              <a:rPr sz="1100" spc="100" dirty="0">
                <a:latin typeface="Calibri"/>
                <a:cs typeface="Calibri"/>
              </a:rPr>
              <a:t>αρχείων/μέτρηση</a:t>
            </a:r>
            <a:r>
              <a:rPr sz="1100" spc="50" dirty="0">
                <a:latin typeface="Calibri"/>
                <a:cs typeface="Calibri"/>
              </a:rPr>
              <a:t> </a:t>
            </a:r>
            <a:r>
              <a:rPr sz="1100" spc="110" dirty="0">
                <a:latin typeface="Calibri"/>
                <a:cs typeface="Calibri"/>
              </a:rPr>
              <a:t>των</a:t>
            </a:r>
            <a:r>
              <a:rPr sz="1100" spc="50" dirty="0">
                <a:latin typeface="Calibri"/>
                <a:cs typeface="Calibri"/>
              </a:rPr>
              <a:t> </a:t>
            </a:r>
            <a:r>
              <a:rPr sz="1100" spc="110" dirty="0">
                <a:latin typeface="Calibri"/>
                <a:cs typeface="Calibri"/>
              </a:rPr>
              <a:t>αλλαγών</a:t>
            </a:r>
            <a:r>
              <a:rPr sz="1100" spc="55" dirty="0">
                <a:latin typeface="Calibri"/>
                <a:cs typeface="Calibri"/>
              </a:rPr>
              <a:t> </a:t>
            </a:r>
            <a:r>
              <a:rPr sz="1100" spc="110" dirty="0">
                <a:latin typeface="Calibri"/>
                <a:cs typeface="Calibri"/>
              </a:rPr>
              <a:t>των</a:t>
            </a:r>
            <a:r>
              <a:rPr sz="1100" spc="50" dirty="0">
                <a:latin typeface="Calibri"/>
                <a:cs typeface="Calibri"/>
              </a:rPr>
              <a:t> </a:t>
            </a:r>
            <a:r>
              <a:rPr sz="1100" spc="90" dirty="0">
                <a:latin typeface="Calibri"/>
                <a:cs typeface="Calibri"/>
              </a:rPr>
              <a:t>δεδομένων</a:t>
            </a:r>
            <a:r>
              <a:rPr sz="1100" dirty="0">
                <a:latin typeface="Calibri"/>
                <a:cs typeface="Calibri"/>
              </a:rPr>
              <a:t> </a:t>
            </a:r>
            <a:r>
              <a:rPr sz="1100" spc="100" dirty="0">
                <a:latin typeface="Calibri"/>
                <a:cs typeface="Calibri"/>
              </a:rPr>
              <a:t>αρχείου</a:t>
            </a:r>
            <a:endParaRPr sz="1100">
              <a:latin typeface="Calibri"/>
              <a:cs typeface="Calibri"/>
            </a:endParaRPr>
          </a:p>
          <a:p>
            <a:pPr marL="330200" marR="5080" indent="-317500">
              <a:lnSpc>
                <a:spcPct val="96800"/>
              </a:lnSpc>
              <a:spcBef>
                <a:spcPts val="1000"/>
              </a:spcBef>
              <a:tabLst>
                <a:tab pos="329565" algn="l"/>
              </a:tabLst>
            </a:pPr>
            <a:r>
              <a:rPr sz="1400" dirty="0">
                <a:solidFill>
                  <a:srgbClr val="FFBA00"/>
                </a:solidFill>
                <a:latin typeface="Courier New"/>
                <a:cs typeface="Courier New"/>
              </a:rPr>
              <a:t>o	</a:t>
            </a:r>
            <a:r>
              <a:rPr sz="1100" spc="114" dirty="0">
                <a:latin typeface="Calibri"/>
                <a:cs typeface="Calibri"/>
              </a:rPr>
              <a:t>Καθώς </a:t>
            </a:r>
            <a:r>
              <a:rPr sz="1100" spc="95" dirty="0">
                <a:latin typeface="Calibri"/>
                <a:cs typeface="Calibri"/>
              </a:rPr>
              <a:t>εξελίσσονται </a:t>
            </a:r>
            <a:r>
              <a:rPr sz="1100" spc="85" dirty="0">
                <a:latin typeface="Calibri"/>
                <a:cs typeface="Calibri"/>
              </a:rPr>
              <a:t>οι </a:t>
            </a:r>
            <a:r>
              <a:rPr sz="1100" spc="105" dirty="0">
                <a:latin typeface="Calibri"/>
                <a:cs typeface="Calibri"/>
              </a:rPr>
              <a:t>πληροφορίες </a:t>
            </a:r>
            <a:r>
              <a:rPr sz="1100" spc="90" dirty="0">
                <a:latin typeface="Calibri"/>
                <a:cs typeface="Calibri"/>
              </a:rPr>
              <a:t>για </a:t>
            </a:r>
            <a:r>
              <a:rPr sz="1100" spc="75" dirty="0">
                <a:latin typeface="Calibri"/>
                <a:cs typeface="Calibri"/>
              </a:rPr>
              <a:t>τις </a:t>
            </a:r>
            <a:r>
              <a:rPr sz="1100" spc="95" dirty="0">
                <a:latin typeface="Calibri"/>
                <a:cs typeface="Calibri"/>
              </a:rPr>
              <a:t>απειλές </a:t>
            </a:r>
            <a:r>
              <a:rPr sz="1100" spc="90" dirty="0">
                <a:latin typeface="Calibri"/>
                <a:cs typeface="Calibri"/>
              </a:rPr>
              <a:t>και </a:t>
            </a:r>
            <a:r>
              <a:rPr sz="1100" spc="114" dirty="0">
                <a:latin typeface="Calibri"/>
                <a:cs typeface="Calibri"/>
              </a:rPr>
              <a:t>η </a:t>
            </a:r>
            <a:r>
              <a:rPr sz="1100" spc="110" dirty="0">
                <a:latin typeface="Calibri"/>
                <a:cs typeface="Calibri"/>
              </a:rPr>
              <a:t>ασφάλεια </a:t>
            </a:r>
            <a:r>
              <a:rPr sz="1100" spc="100" dirty="0">
                <a:latin typeface="Calibri"/>
                <a:cs typeface="Calibri"/>
              </a:rPr>
              <a:t>στον </a:t>
            </a:r>
            <a:r>
              <a:rPr sz="1100" spc="105" dirty="0">
                <a:latin typeface="Calibri"/>
                <a:cs typeface="Calibri"/>
              </a:rPr>
              <a:t>κυβερνοχώρο, </a:t>
            </a:r>
            <a:r>
              <a:rPr sz="1100" spc="85" dirty="0">
                <a:latin typeface="Calibri"/>
                <a:cs typeface="Calibri"/>
              </a:rPr>
              <a:t>οι </a:t>
            </a:r>
            <a:r>
              <a:rPr sz="1100" spc="95" dirty="0">
                <a:latin typeface="Calibri"/>
                <a:cs typeface="Calibri"/>
              </a:rPr>
              <a:t>αντίπαλοι </a:t>
            </a:r>
            <a:r>
              <a:rPr sz="1100" spc="105" dirty="0">
                <a:latin typeface="Calibri"/>
                <a:cs typeface="Calibri"/>
              </a:rPr>
              <a:t>δημιουργούν </a:t>
            </a:r>
            <a:r>
              <a:rPr sz="1100" spc="110" dirty="0">
                <a:latin typeface="Calibri"/>
                <a:cs typeface="Calibri"/>
              </a:rPr>
              <a:t>όλο </a:t>
            </a:r>
            <a:r>
              <a:rPr sz="1100" spc="90" dirty="0">
                <a:latin typeface="Calibri"/>
                <a:cs typeface="Calibri"/>
              </a:rPr>
              <a:t>και </a:t>
            </a:r>
            <a:r>
              <a:rPr sz="1100" spc="100" dirty="0">
                <a:latin typeface="Calibri"/>
                <a:cs typeface="Calibri"/>
              </a:rPr>
              <a:t>περισσότερο </a:t>
            </a:r>
            <a:r>
              <a:rPr sz="1100" spc="105" dirty="0">
                <a:latin typeface="Calibri"/>
                <a:cs typeface="Calibri"/>
              </a:rPr>
              <a:t> δυναμικά</a:t>
            </a:r>
            <a:r>
              <a:rPr sz="1100" spc="60" dirty="0">
                <a:latin typeface="Calibri"/>
                <a:cs typeface="Calibri"/>
              </a:rPr>
              <a:t> </a:t>
            </a:r>
            <a:r>
              <a:rPr sz="1100" spc="95" dirty="0">
                <a:latin typeface="Calibri"/>
                <a:cs typeface="Calibri"/>
              </a:rPr>
              <a:t>εκτελέσιμα</a:t>
            </a:r>
            <a:r>
              <a:rPr sz="1100" spc="55" dirty="0">
                <a:latin typeface="Calibri"/>
                <a:cs typeface="Calibri"/>
              </a:rPr>
              <a:t> </a:t>
            </a:r>
            <a:r>
              <a:rPr sz="1100" spc="110" dirty="0">
                <a:latin typeface="Calibri"/>
                <a:cs typeface="Calibri"/>
              </a:rPr>
              <a:t>προγράμματα</a:t>
            </a:r>
            <a:r>
              <a:rPr sz="1100" spc="60" dirty="0">
                <a:latin typeface="Calibri"/>
                <a:cs typeface="Calibri"/>
              </a:rPr>
              <a:t> </a:t>
            </a:r>
            <a:r>
              <a:rPr sz="1100" spc="110" dirty="0">
                <a:latin typeface="Calibri"/>
                <a:cs typeface="Calibri"/>
              </a:rPr>
              <a:t>κακόβουλου</a:t>
            </a:r>
            <a:r>
              <a:rPr sz="1100" spc="55" dirty="0">
                <a:latin typeface="Calibri"/>
                <a:cs typeface="Calibri"/>
              </a:rPr>
              <a:t> </a:t>
            </a:r>
            <a:r>
              <a:rPr sz="1100" spc="95" dirty="0">
                <a:latin typeface="Calibri"/>
                <a:cs typeface="Calibri"/>
              </a:rPr>
              <a:t>λογισμικού</a:t>
            </a:r>
            <a:r>
              <a:rPr sz="1100" spc="55" dirty="0">
                <a:latin typeface="Calibri"/>
                <a:cs typeface="Calibri"/>
              </a:rPr>
              <a:t> </a:t>
            </a:r>
            <a:r>
              <a:rPr sz="1100" spc="90" dirty="0">
                <a:latin typeface="Calibri"/>
                <a:cs typeface="Calibri"/>
              </a:rPr>
              <a:t>για</a:t>
            </a:r>
            <a:r>
              <a:rPr sz="1100" spc="60" dirty="0">
                <a:latin typeface="Calibri"/>
                <a:cs typeface="Calibri"/>
              </a:rPr>
              <a:t> </a:t>
            </a:r>
            <a:r>
              <a:rPr sz="1100" spc="110" dirty="0">
                <a:latin typeface="Calibri"/>
                <a:cs typeface="Calibri"/>
              </a:rPr>
              <a:t>να</a:t>
            </a:r>
            <a:r>
              <a:rPr sz="1100" spc="60" dirty="0">
                <a:latin typeface="Calibri"/>
                <a:cs typeface="Calibri"/>
              </a:rPr>
              <a:t> </a:t>
            </a:r>
            <a:r>
              <a:rPr sz="1100" spc="114" dirty="0">
                <a:latin typeface="Calibri"/>
                <a:cs typeface="Calibri"/>
              </a:rPr>
              <a:t>αποφύγουν</a:t>
            </a:r>
            <a:r>
              <a:rPr sz="1100" spc="55" dirty="0">
                <a:latin typeface="Calibri"/>
                <a:cs typeface="Calibri"/>
              </a:rPr>
              <a:t> </a:t>
            </a:r>
            <a:r>
              <a:rPr sz="1100" spc="95" dirty="0">
                <a:latin typeface="Calibri"/>
                <a:cs typeface="Calibri"/>
              </a:rPr>
              <a:t>τον</a:t>
            </a:r>
            <a:r>
              <a:rPr sz="1100" spc="55" dirty="0">
                <a:latin typeface="Calibri"/>
                <a:cs typeface="Calibri"/>
              </a:rPr>
              <a:t> </a:t>
            </a:r>
            <a:r>
              <a:rPr sz="1100" spc="95" dirty="0">
                <a:latin typeface="Calibri"/>
                <a:cs typeface="Calibri"/>
              </a:rPr>
              <a:t>εντοπισμό.</a:t>
            </a:r>
            <a:r>
              <a:rPr sz="1100" spc="55" dirty="0">
                <a:latin typeface="Calibri"/>
                <a:cs typeface="Calibri"/>
              </a:rPr>
              <a:t> </a:t>
            </a:r>
            <a:r>
              <a:rPr sz="1100" spc="110" dirty="0">
                <a:latin typeface="Calibri"/>
                <a:cs typeface="Calibri"/>
              </a:rPr>
              <a:t>Αυτό</a:t>
            </a:r>
            <a:r>
              <a:rPr sz="1100" spc="55" dirty="0">
                <a:latin typeface="Calibri"/>
                <a:cs typeface="Calibri"/>
              </a:rPr>
              <a:t> </a:t>
            </a:r>
            <a:r>
              <a:rPr sz="1100" spc="85" dirty="0">
                <a:latin typeface="Calibri"/>
                <a:cs typeface="Calibri"/>
              </a:rPr>
              <a:t>έχει</a:t>
            </a:r>
            <a:r>
              <a:rPr sz="1100" spc="60" dirty="0">
                <a:latin typeface="Calibri"/>
                <a:cs typeface="Calibri"/>
              </a:rPr>
              <a:t> </a:t>
            </a:r>
            <a:r>
              <a:rPr sz="1100" spc="120" dirty="0">
                <a:latin typeface="Calibri"/>
                <a:cs typeface="Calibri"/>
              </a:rPr>
              <a:t>ως</a:t>
            </a:r>
            <a:r>
              <a:rPr sz="1100" spc="55" dirty="0">
                <a:latin typeface="Calibri"/>
                <a:cs typeface="Calibri"/>
              </a:rPr>
              <a:t> </a:t>
            </a:r>
            <a:r>
              <a:rPr sz="1100" spc="105" dirty="0">
                <a:latin typeface="Calibri"/>
                <a:cs typeface="Calibri"/>
              </a:rPr>
              <a:t>αποτέλεσμα</a:t>
            </a:r>
            <a:r>
              <a:rPr sz="1100" spc="55" dirty="0">
                <a:latin typeface="Calibri"/>
                <a:cs typeface="Calibri"/>
              </a:rPr>
              <a:t> </a:t>
            </a:r>
            <a:r>
              <a:rPr sz="1100" spc="105" dirty="0">
                <a:latin typeface="Calibri"/>
                <a:cs typeface="Calibri"/>
              </a:rPr>
              <a:t>τροποποιημένα</a:t>
            </a:r>
            <a:r>
              <a:rPr sz="1100" spc="55" dirty="0">
                <a:latin typeface="Calibri"/>
                <a:cs typeface="Calibri"/>
              </a:rPr>
              <a:t> </a:t>
            </a:r>
            <a:r>
              <a:rPr sz="1100" spc="100" dirty="0">
                <a:latin typeface="Calibri"/>
                <a:cs typeface="Calibri"/>
              </a:rPr>
              <a:t>αρχεία </a:t>
            </a:r>
            <a:r>
              <a:rPr sz="1100" spc="105" dirty="0">
                <a:latin typeface="Calibri"/>
                <a:cs typeface="Calibri"/>
              </a:rPr>
              <a:t> </a:t>
            </a:r>
            <a:r>
              <a:rPr sz="1100" spc="114" dirty="0">
                <a:latin typeface="Calibri"/>
                <a:cs typeface="Calibri"/>
              </a:rPr>
              <a:t>που</a:t>
            </a:r>
            <a:r>
              <a:rPr sz="1100" spc="55" dirty="0">
                <a:latin typeface="Calibri"/>
                <a:cs typeface="Calibri"/>
              </a:rPr>
              <a:t> </a:t>
            </a:r>
            <a:r>
              <a:rPr sz="1100" spc="100" dirty="0">
                <a:latin typeface="Calibri"/>
                <a:cs typeface="Calibri"/>
              </a:rPr>
              <a:t>έχουν</a:t>
            </a:r>
            <a:r>
              <a:rPr sz="1100" spc="60" dirty="0">
                <a:latin typeface="Calibri"/>
                <a:cs typeface="Calibri"/>
              </a:rPr>
              <a:t> </a:t>
            </a:r>
            <a:r>
              <a:rPr sz="1100" spc="120" dirty="0">
                <a:latin typeface="Calibri"/>
                <a:cs typeface="Calibri"/>
              </a:rPr>
              <a:t>υψηλά</a:t>
            </a:r>
            <a:r>
              <a:rPr sz="1100" spc="60" dirty="0">
                <a:latin typeface="Calibri"/>
                <a:cs typeface="Calibri"/>
              </a:rPr>
              <a:t> </a:t>
            </a:r>
            <a:r>
              <a:rPr sz="1100" spc="100" dirty="0">
                <a:latin typeface="Calibri"/>
                <a:cs typeface="Calibri"/>
              </a:rPr>
              <a:t>επίπεδα</a:t>
            </a:r>
            <a:r>
              <a:rPr sz="1100" spc="55" dirty="0">
                <a:latin typeface="Calibri"/>
                <a:cs typeface="Calibri"/>
              </a:rPr>
              <a:t> </a:t>
            </a:r>
            <a:r>
              <a:rPr sz="1100" spc="90" dirty="0">
                <a:latin typeface="Calibri"/>
                <a:cs typeface="Calibri"/>
              </a:rPr>
              <a:t>εντροπίας.</a:t>
            </a:r>
            <a:r>
              <a:rPr sz="1100" spc="60" dirty="0">
                <a:latin typeface="Calibri"/>
                <a:cs typeface="Calibri"/>
              </a:rPr>
              <a:t> </a:t>
            </a:r>
            <a:r>
              <a:rPr sz="1100" spc="114" dirty="0">
                <a:latin typeface="Calibri"/>
                <a:cs typeface="Calibri"/>
              </a:rPr>
              <a:t>Ως</a:t>
            </a:r>
            <a:r>
              <a:rPr sz="1100" spc="60" dirty="0">
                <a:latin typeface="Calibri"/>
                <a:cs typeface="Calibri"/>
              </a:rPr>
              <a:t> </a:t>
            </a:r>
            <a:r>
              <a:rPr sz="1100" spc="100" dirty="0">
                <a:latin typeface="Calibri"/>
                <a:cs typeface="Calibri"/>
              </a:rPr>
              <a:t>αποτέλεσμα,</a:t>
            </a:r>
            <a:r>
              <a:rPr sz="1100" spc="375" dirty="0">
                <a:latin typeface="Calibri"/>
                <a:cs typeface="Calibri"/>
              </a:rPr>
              <a:t> </a:t>
            </a:r>
            <a:r>
              <a:rPr sz="1100" spc="110" dirty="0">
                <a:latin typeface="Calibri"/>
                <a:cs typeface="Calibri"/>
              </a:rPr>
              <a:t>δεδομένων</a:t>
            </a:r>
            <a:r>
              <a:rPr sz="1100" spc="55" dirty="0">
                <a:latin typeface="Calibri"/>
                <a:cs typeface="Calibri"/>
              </a:rPr>
              <a:t> </a:t>
            </a:r>
            <a:r>
              <a:rPr sz="1100" spc="100" dirty="0">
                <a:latin typeface="Calibri"/>
                <a:cs typeface="Calibri"/>
              </a:rPr>
              <a:t>ενός</a:t>
            </a:r>
            <a:r>
              <a:rPr sz="1100" spc="55" dirty="0">
                <a:latin typeface="Calibri"/>
                <a:cs typeface="Calibri"/>
              </a:rPr>
              <a:t> </a:t>
            </a:r>
            <a:r>
              <a:rPr sz="1100" spc="100" dirty="0">
                <a:latin typeface="Calibri"/>
                <a:cs typeface="Calibri"/>
              </a:rPr>
              <a:t>αρχείου</a:t>
            </a:r>
            <a:r>
              <a:rPr sz="1100" spc="65" dirty="0">
                <a:latin typeface="Calibri"/>
                <a:cs typeface="Calibri"/>
              </a:rPr>
              <a:t> </a:t>
            </a:r>
            <a:r>
              <a:rPr sz="1100" spc="114" dirty="0">
                <a:latin typeface="Calibri"/>
                <a:cs typeface="Calibri"/>
              </a:rPr>
              <a:t>που</a:t>
            </a:r>
            <a:r>
              <a:rPr sz="1100" spc="60" dirty="0">
                <a:latin typeface="Calibri"/>
                <a:cs typeface="Calibri"/>
              </a:rPr>
              <a:t> </a:t>
            </a:r>
            <a:r>
              <a:rPr sz="1100" spc="95" dirty="0">
                <a:latin typeface="Calibri"/>
                <a:cs typeface="Calibri"/>
              </a:rPr>
              <a:t>μετράται</a:t>
            </a:r>
            <a:r>
              <a:rPr sz="1100" spc="65" dirty="0">
                <a:latin typeface="Calibri"/>
                <a:cs typeface="Calibri"/>
              </a:rPr>
              <a:t> </a:t>
            </a:r>
            <a:r>
              <a:rPr sz="1100" spc="120" dirty="0">
                <a:latin typeface="Calibri"/>
                <a:cs typeface="Calibri"/>
              </a:rPr>
              <a:t>μέσω</a:t>
            </a:r>
            <a:r>
              <a:rPr sz="1100" spc="55" dirty="0">
                <a:latin typeface="Calibri"/>
                <a:cs typeface="Calibri"/>
              </a:rPr>
              <a:t> </a:t>
            </a:r>
            <a:r>
              <a:rPr sz="1100" spc="95" dirty="0">
                <a:latin typeface="Calibri"/>
                <a:cs typeface="Calibri"/>
              </a:rPr>
              <a:t>της</a:t>
            </a:r>
            <a:r>
              <a:rPr sz="1100" spc="60" dirty="0">
                <a:latin typeface="Calibri"/>
                <a:cs typeface="Calibri"/>
              </a:rPr>
              <a:t> </a:t>
            </a:r>
            <a:r>
              <a:rPr sz="1100" spc="95" dirty="0">
                <a:latin typeface="Calibri"/>
                <a:cs typeface="Calibri"/>
              </a:rPr>
              <a:t>εντροπίας</a:t>
            </a:r>
            <a:r>
              <a:rPr sz="1100" spc="60" dirty="0">
                <a:latin typeface="Calibri"/>
                <a:cs typeface="Calibri"/>
              </a:rPr>
              <a:t> </a:t>
            </a:r>
            <a:r>
              <a:rPr sz="1100" spc="100" dirty="0">
                <a:latin typeface="Calibri"/>
                <a:cs typeface="Calibri"/>
              </a:rPr>
              <a:t>μπορεί</a:t>
            </a:r>
            <a:r>
              <a:rPr sz="1100" spc="55" dirty="0">
                <a:latin typeface="Calibri"/>
                <a:cs typeface="Calibri"/>
              </a:rPr>
              <a:t> </a:t>
            </a:r>
            <a:r>
              <a:rPr sz="1100" spc="110" dirty="0">
                <a:latin typeface="Calibri"/>
                <a:cs typeface="Calibri"/>
              </a:rPr>
              <a:t>να</a:t>
            </a:r>
            <a:r>
              <a:rPr sz="1100" spc="65" dirty="0">
                <a:latin typeface="Calibri"/>
                <a:cs typeface="Calibri"/>
              </a:rPr>
              <a:t> </a:t>
            </a:r>
            <a:r>
              <a:rPr sz="1100" spc="90" dirty="0">
                <a:latin typeface="Calibri"/>
                <a:cs typeface="Calibri"/>
              </a:rPr>
              <a:t>εντοπίσει</a:t>
            </a:r>
            <a:r>
              <a:rPr sz="1100" spc="55" dirty="0">
                <a:latin typeface="Calibri"/>
                <a:cs typeface="Calibri"/>
              </a:rPr>
              <a:t> </a:t>
            </a:r>
            <a:r>
              <a:rPr sz="1100" spc="100" dirty="0">
                <a:latin typeface="Calibri"/>
                <a:cs typeface="Calibri"/>
              </a:rPr>
              <a:t>δυνητικά </a:t>
            </a:r>
            <a:r>
              <a:rPr sz="1100" spc="-235" dirty="0">
                <a:latin typeface="Calibri"/>
                <a:cs typeface="Calibri"/>
              </a:rPr>
              <a:t> </a:t>
            </a:r>
            <a:r>
              <a:rPr sz="1100" spc="110" dirty="0">
                <a:latin typeface="Calibri"/>
                <a:cs typeface="Calibri"/>
              </a:rPr>
              <a:t>κακόβουλο</a:t>
            </a:r>
            <a:r>
              <a:rPr sz="1100" spc="45" dirty="0">
                <a:latin typeface="Calibri"/>
                <a:cs typeface="Calibri"/>
              </a:rPr>
              <a:t> </a:t>
            </a:r>
            <a:r>
              <a:rPr sz="1100" spc="90" dirty="0">
                <a:latin typeface="Calibri"/>
                <a:cs typeface="Calibri"/>
              </a:rPr>
              <a:t>λογισμικό.</a:t>
            </a:r>
            <a:endParaRPr sz="1100">
              <a:latin typeface="Calibri"/>
              <a:cs typeface="Calibri"/>
            </a:endParaRPr>
          </a:p>
        </p:txBody>
      </p:sp>
      <p:pic>
        <p:nvPicPr>
          <p:cNvPr id="5" name="object 5"/>
          <p:cNvPicPr/>
          <p:nvPr/>
        </p:nvPicPr>
        <p:blipFill>
          <a:blip r:embed="rId2" cstate="print"/>
          <a:stretch>
            <a:fillRect/>
          </a:stretch>
        </p:blipFill>
        <p:spPr>
          <a:xfrm>
            <a:off x="9425940" y="5781675"/>
            <a:ext cx="1523682" cy="609600"/>
          </a:xfrm>
          <a:prstGeom prst="rect">
            <a:avLst/>
          </a:prstGeom>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1225550"/>
            <a:ext cx="3853179" cy="459740"/>
          </a:xfrm>
          <a:prstGeom prst="rect">
            <a:avLst/>
          </a:prstGeom>
        </p:spPr>
        <p:txBody>
          <a:bodyPr vert="horz" wrap="square" lIns="0" tIns="12700" rIns="0" bIns="0" rtlCol="0">
            <a:spAutoFit/>
          </a:bodyPr>
          <a:lstStyle/>
          <a:p>
            <a:pPr marL="12700">
              <a:lnSpc>
                <a:spcPct val="100000"/>
              </a:lnSpc>
              <a:spcBef>
                <a:spcPts val="100"/>
              </a:spcBef>
            </a:pPr>
            <a:r>
              <a:rPr spc="120" dirty="0"/>
              <a:t>Λογισμικό</a:t>
            </a:r>
            <a:r>
              <a:rPr spc="40" dirty="0"/>
              <a:t> </a:t>
            </a:r>
            <a:r>
              <a:rPr spc="135" dirty="0"/>
              <a:t>κατά</a:t>
            </a:r>
            <a:r>
              <a:rPr spc="40" dirty="0"/>
              <a:t> </a:t>
            </a:r>
            <a:r>
              <a:rPr spc="130" dirty="0"/>
              <a:t>του</a:t>
            </a:r>
            <a:r>
              <a:rPr spc="45" dirty="0"/>
              <a:t> </a:t>
            </a:r>
            <a:r>
              <a:rPr spc="114" dirty="0"/>
              <a:t>ιού</a:t>
            </a:r>
          </a:p>
        </p:txBody>
      </p:sp>
      <p:sp>
        <p:nvSpPr>
          <p:cNvPr id="3" name="object 3"/>
          <p:cNvSpPr txBox="1"/>
          <p:nvPr/>
        </p:nvSpPr>
        <p:spPr>
          <a:xfrm>
            <a:off x="783590" y="2180272"/>
            <a:ext cx="8247380" cy="2879725"/>
          </a:xfrm>
          <a:prstGeom prst="rect">
            <a:avLst/>
          </a:prstGeom>
        </p:spPr>
        <p:txBody>
          <a:bodyPr vert="horz" wrap="square" lIns="0" tIns="0" rIns="0" bIns="0" rtlCol="0">
            <a:spAutoFit/>
          </a:bodyPr>
          <a:lstStyle/>
          <a:p>
            <a:pPr marL="286385" indent="-273685">
              <a:lnSpc>
                <a:spcPts val="1480"/>
              </a:lnSpc>
              <a:buClr>
                <a:srgbClr val="FFBA00"/>
              </a:buClr>
              <a:buSzPct val="127272"/>
              <a:buFont typeface="Courier New"/>
              <a:buChar char="o"/>
              <a:tabLst>
                <a:tab pos="285750" algn="l"/>
                <a:tab pos="286385" algn="l"/>
              </a:tabLst>
            </a:pPr>
            <a:r>
              <a:rPr sz="1100" spc="65" dirty="0">
                <a:latin typeface="Calibri"/>
                <a:cs typeface="Calibri"/>
              </a:rPr>
              <a:t>Στόχος:</a:t>
            </a:r>
            <a:r>
              <a:rPr sz="1100" spc="50" dirty="0">
                <a:latin typeface="Calibri"/>
                <a:cs typeface="Calibri"/>
              </a:rPr>
              <a:t> </a:t>
            </a:r>
            <a:r>
              <a:rPr sz="1100" spc="80" dirty="0">
                <a:latin typeface="Calibri"/>
                <a:cs typeface="Calibri"/>
              </a:rPr>
              <a:t>Εύρεση</a:t>
            </a:r>
            <a:r>
              <a:rPr sz="1100" spc="50" dirty="0">
                <a:latin typeface="Calibri"/>
                <a:cs typeface="Calibri"/>
              </a:rPr>
              <a:t> </a:t>
            </a:r>
            <a:r>
              <a:rPr sz="1100" spc="80" dirty="0">
                <a:latin typeface="Calibri"/>
                <a:cs typeface="Calibri"/>
              </a:rPr>
              <a:t>προγραμμάτων</a:t>
            </a:r>
            <a:r>
              <a:rPr sz="1100" spc="45" dirty="0">
                <a:latin typeface="Calibri"/>
                <a:cs typeface="Calibri"/>
              </a:rPr>
              <a:t> </a:t>
            </a:r>
            <a:r>
              <a:rPr sz="1100" spc="80" dirty="0">
                <a:latin typeface="Calibri"/>
                <a:cs typeface="Calibri"/>
              </a:rPr>
              <a:t>κακόβουλου</a:t>
            </a:r>
            <a:r>
              <a:rPr sz="1100" spc="50" dirty="0">
                <a:latin typeface="Calibri"/>
                <a:cs typeface="Calibri"/>
              </a:rPr>
              <a:t> </a:t>
            </a:r>
            <a:r>
              <a:rPr sz="1100" spc="70" dirty="0">
                <a:latin typeface="Calibri"/>
                <a:cs typeface="Calibri"/>
              </a:rPr>
              <a:t>λογισμικού</a:t>
            </a:r>
            <a:r>
              <a:rPr sz="1100" spc="50" dirty="0">
                <a:latin typeface="Calibri"/>
                <a:cs typeface="Calibri"/>
              </a:rPr>
              <a:t> </a:t>
            </a:r>
            <a:r>
              <a:rPr sz="1100" spc="80" dirty="0">
                <a:latin typeface="Calibri"/>
                <a:cs typeface="Calibri"/>
              </a:rPr>
              <a:t>σε</a:t>
            </a:r>
            <a:r>
              <a:rPr sz="1100" spc="45" dirty="0">
                <a:latin typeface="Calibri"/>
                <a:cs typeface="Calibri"/>
              </a:rPr>
              <a:t> </a:t>
            </a:r>
            <a:r>
              <a:rPr sz="1100" spc="80" dirty="0">
                <a:latin typeface="Calibri"/>
                <a:cs typeface="Calibri"/>
              </a:rPr>
              <a:t>ένα</a:t>
            </a:r>
            <a:r>
              <a:rPr sz="1100" spc="50" dirty="0">
                <a:latin typeface="Calibri"/>
                <a:cs typeface="Calibri"/>
              </a:rPr>
              <a:t> </a:t>
            </a:r>
            <a:r>
              <a:rPr sz="1100" spc="75" dirty="0">
                <a:latin typeface="Calibri"/>
                <a:cs typeface="Calibri"/>
              </a:rPr>
              <a:t>σύστημα,</a:t>
            </a:r>
            <a:r>
              <a:rPr sz="1100" spc="45" dirty="0">
                <a:latin typeface="Calibri"/>
                <a:cs typeface="Calibri"/>
              </a:rPr>
              <a:t> </a:t>
            </a:r>
            <a:r>
              <a:rPr sz="1100" spc="80" dirty="0">
                <a:latin typeface="Calibri"/>
                <a:cs typeface="Calibri"/>
              </a:rPr>
              <a:t>σε</a:t>
            </a:r>
            <a:r>
              <a:rPr sz="1100" spc="50" dirty="0">
                <a:latin typeface="Calibri"/>
                <a:cs typeface="Calibri"/>
              </a:rPr>
              <a:t> </a:t>
            </a:r>
            <a:r>
              <a:rPr sz="1100" spc="80" dirty="0">
                <a:latin typeface="Calibri"/>
                <a:cs typeface="Calibri"/>
              </a:rPr>
              <a:t>μετάδοση</a:t>
            </a:r>
            <a:r>
              <a:rPr sz="1100" spc="45" dirty="0">
                <a:latin typeface="Calibri"/>
                <a:cs typeface="Calibri"/>
              </a:rPr>
              <a:t> </a:t>
            </a:r>
            <a:r>
              <a:rPr sz="1100" spc="60" dirty="0">
                <a:latin typeface="Calibri"/>
                <a:cs typeface="Calibri"/>
              </a:rPr>
              <a:t>κ.λπ.</a:t>
            </a:r>
            <a:endParaRPr sz="1100">
              <a:latin typeface="Calibri"/>
              <a:cs typeface="Calibri"/>
            </a:endParaRPr>
          </a:p>
          <a:p>
            <a:pPr marL="286385" indent="-273685">
              <a:lnSpc>
                <a:spcPct val="100000"/>
              </a:lnSpc>
              <a:spcBef>
                <a:spcPts val="1105"/>
              </a:spcBef>
              <a:buClr>
                <a:srgbClr val="FFBA00"/>
              </a:buClr>
              <a:buSzPct val="127272"/>
              <a:buFont typeface="Courier New"/>
              <a:buChar char="o"/>
              <a:tabLst>
                <a:tab pos="285750" algn="l"/>
                <a:tab pos="286385" algn="l"/>
              </a:tabLst>
            </a:pPr>
            <a:r>
              <a:rPr sz="1100" spc="100" dirty="0">
                <a:latin typeface="Calibri"/>
                <a:cs typeface="Calibri"/>
              </a:rPr>
              <a:t>Κύρια</a:t>
            </a:r>
            <a:r>
              <a:rPr sz="1100" spc="60" dirty="0">
                <a:latin typeface="Calibri"/>
                <a:cs typeface="Calibri"/>
              </a:rPr>
              <a:t> </a:t>
            </a:r>
            <a:r>
              <a:rPr sz="1100" spc="95" dirty="0">
                <a:latin typeface="Calibri"/>
                <a:cs typeface="Calibri"/>
              </a:rPr>
              <a:t>διαδικασία</a:t>
            </a:r>
            <a:r>
              <a:rPr sz="1100" spc="65" dirty="0">
                <a:latin typeface="Calibri"/>
                <a:cs typeface="Calibri"/>
              </a:rPr>
              <a:t> </a:t>
            </a:r>
            <a:r>
              <a:rPr sz="1100" spc="105" dirty="0">
                <a:latin typeface="Calibri"/>
                <a:cs typeface="Calibri"/>
              </a:rPr>
              <a:t>εγκατάστασης</a:t>
            </a:r>
            <a:r>
              <a:rPr sz="1100" spc="60" dirty="0">
                <a:latin typeface="Calibri"/>
                <a:cs typeface="Calibri"/>
              </a:rPr>
              <a:t> </a:t>
            </a:r>
            <a:r>
              <a:rPr sz="1100" spc="90" dirty="0">
                <a:latin typeface="Calibri"/>
                <a:cs typeface="Calibri"/>
              </a:rPr>
              <a:t>και</a:t>
            </a:r>
            <a:r>
              <a:rPr sz="1100" spc="65" dirty="0">
                <a:latin typeface="Calibri"/>
                <a:cs typeface="Calibri"/>
              </a:rPr>
              <a:t> </a:t>
            </a:r>
            <a:r>
              <a:rPr sz="1100" spc="100" dirty="0">
                <a:latin typeface="Calibri"/>
                <a:cs typeface="Calibri"/>
              </a:rPr>
              <a:t>εκτέλεσης</a:t>
            </a:r>
            <a:r>
              <a:rPr sz="1100" spc="50" dirty="0">
                <a:latin typeface="Calibri"/>
                <a:cs typeface="Calibri"/>
              </a:rPr>
              <a:t> </a:t>
            </a:r>
            <a:r>
              <a:rPr sz="1100" spc="114" dirty="0">
                <a:latin typeface="Calibri"/>
                <a:cs typeface="Calibri"/>
              </a:rPr>
              <a:t>εφαρμογών</a:t>
            </a:r>
            <a:r>
              <a:rPr sz="1100" spc="60" dirty="0">
                <a:latin typeface="Calibri"/>
                <a:cs typeface="Calibri"/>
              </a:rPr>
              <a:t> </a:t>
            </a:r>
            <a:r>
              <a:rPr sz="1100" spc="105" dirty="0">
                <a:latin typeface="Calibri"/>
                <a:cs typeface="Calibri"/>
              </a:rPr>
              <a:t>σε</a:t>
            </a:r>
            <a:r>
              <a:rPr sz="1100" spc="60" dirty="0">
                <a:latin typeface="Calibri"/>
                <a:cs typeface="Calibri"/>
              </a:rPr>
              <a:t> </a:t>
            </a:r>
            <a:r>
              <a:rPr sz="1100" spc="100" dirty="0">
                <a:latin typeface="Calibri"/>
                <a:cs typeface="Calibri"/>
              </a:rPr>
              <a:t>περιβάλλον</a:t>
            </a:r>
            <a:r>
              <a:rPr sz="1100" spc="60" dirty="0">
                <a:latin typeface="Calibri"/>
                <a:cs typeface="Calibri"/>
              </a:rPr>
              <a:t> </a:t>
            </a:r>
            <a:r>
              <a:rPr sz="1100" spc="110" dirty="0">
                <a:latin typeface="Calibri"/>
                <a:cs typeface="Calibri"/>
              </a:rPr>
              <a:t>παραγωγής</a:t>
            </a:r>
            <a:r>
              <a:rPr sz="1100" spc="60" dirty="0">
                <a:latin typeface="Calibri"/>
                <a:cs typeface="Calibri"/>
              </a:rPr>
              <a:t> </a:t>
            </a:r>
            <a:r>
              <a:rPr sz="1100" spc="90" dirty="0">
                <a:latin typeface="Calibri"/>
                <a:cs typeface="Calibri"/>
              </a:rPr>
              <a:t>Ανίχνευση</a:t>
            </a:r>
            <a:r>
              <a:rPr sz="1100" spc="55" dirty="0">
                <a:latin typeface="Calibri"/>
                <a:cs typeface="Calibri"/>
              </a:rPr>
              <a:t> </a:t>
            </a:r>
            <a:r>
              <a:rPr sz="1100" spc="100" dirty="0">
                <a:latin typeface="Calibri"/>
                <a:cs typeface="Calibri"/>
              </a:rPr>
              <a:t>βάσει</a:t>
            </a:r>
            <a:r>
              <a:rPr sz="1100" spc="65" dirty="0">
                <a:latin typeface="Calibri"/>
                <a:cs typeface="Calibri"/>
              </a:rPr>
              <a:t> </a:t>
            </a:r>
            <a:r>
              <a:rPr sz="1100" spc="110" dirty="0">
                <a:latin typeface="Calibri"/>
                <a:cs typeface="Calibri"/>
              </a:rPr>
              <a:t>υπογραφής</a:t>
            </a:r>
            <a:endParaRPr sz="1100">
              <a:latin typeface="Calibri"/>
              <a:cs typeface="Calibri"/>
            </a:endParaRPr>
          </a:p>
          <a:p>
            <a:pPr marL="396240" lvl="1" indent="-182880">
              <a:lnSpc>
                <a:spcPct val="100000"/>
              </a:lnSpc>
              <a:spcBef>
                <a:spcPts val="575"/>
              </a:spcBef>
              <a:buSzPct val="127272"/>
              <a:buChar char="◦"/>
              <a:tabLst>
                <a:tab pos="396240" algn="l"/>
              </a:tabLst>
            </a:pPr>
            <a:r>
              <a:rPr sz="1100" spc="70" dirty="0">
                <a:latin typeface="Calibri"/>
                <a:cs typeface="Calibri"/>
              </a:rPr>
              <a:t>Χρησιμοποιεί</a:t>
            </a:r>
            <a:r>
              <a:rPr sz="1100" spc="30" dirty="0">
                <a:latin typeface="Calibri"/>
                <a:cs typeface="Calibri"/>
              </a:rPr>
              <a:t> </a:t>
            </a:r>
            <a:r>
              <a:rPr sz="1100" spc="60" dirty="0">
                <a:latin typeface="Calibri"/>
                <a:cs typeface="Calibri"/>
              </a:rPr>
              <a:t>αντιστοίχιση</a:t>
            </a:r>
            <a:r>
              <a:rPr sz="1100" spc="20" dirty="0">
                <a:latin typeface="Calibri"/>
                <a:cs typeface="Calibri"/>
              </a:rPr>
              <a:t> </a:t>
            </a:r>
            <a:r>
              <a:rPr sz="1100" spc="75" dirty="0">
                <a:latin typeface="Calibri"/>
                <a:cs typeface="Calibri"/>
              </a:rPr>
              <a:t>μοτίβων</a:t>
            </a:r>
            <a:endParaRPr sz="1100">
              <a:latin typeface="Calibri"/>
              <a:cs typeface="Calibri"/>
            </a:endParaRPr>
          </a:p>
          <a:p>
            <a:pPr marL="396875" marR="2575560" lvl="1" indent="-182880">
              <a:lnSpc>
                <a:spcPct val="100000"/>
              </a:lnSpc>
              <a:spcBef>
                <a:spcPts val="875"/>
              </a:spcBef>
              <a:buSzPct val="127272"/>
              <a:buChar char="◦"/>
              <a:tabLst>
                <a:tab pos="396875" algn="l"/>
              </a:tabLst>
            </a:pPr>
            <a:r>
              <a:rPr sz="1100" spc="75" dirty="0">
                <a:latin typeface="Calibri"/>
                <a:cs typeface="Calibri"/>
              </a:rPr>
              <a:t>Ψάχνει</a:t>
            </a:r>
            <a:r>
              <a:rPr sz="1100" spc="35" dirty="0">
                <a:latin typeface="Calibri"/>
                <a:cs typeface="Calibri"/>
              </a:rPr>
              <a:t> </a:t>
            </a:r>
            <a:r>
              <a:rPr sz="1100" spc="70" dirty="0">
                <a:latin typeface="Calibri"/>
                <a:cs typeface="Calibri"/>
              </a:rPr>
              <a:t>για</a:t>
            </a:r>
            <a:r>
              <a:rPr sz="1100" spc="40" dirty="0">
                <a:latin typeface="Calibri"/>
                <a:cs typeface="Calibri"/>
              </a:rPr>
              <a:t> </a:t>
            </a:r>
            <a:r>
              <a:rPr sz="1100" spc="80" dirty="0">
                <a:latin typeface="Calibri"/>
                <a:cs typeface="Calibri"/>
              </a:rPr>
              <a:t>γνωστά</a:t>
            </a:r>
            <a:r>
              <a:rPr sz="1100" spc="40" dirty="0">
                <a:latin typeface="Calibri"/>
                <a:cs typeface="Calibri"/>
              </a:rPr>
              <a:t> </a:t>
            </a:r>
            <a:r>
              <a:rPr sz="1100" spc="75" dirty="0">
                <a:latin typeface="Calibri"/>
                <a:cs typeface="Calibri"/>
              </a:rPr>
              <a:t>μοτίβα</a:t>
            </a:r>
            <a:r>
              <a:rPr sz="1100" spc="40" dirty="0">
                <a:latin typeface="Calibri"/>
                <a:cs typeface="Calibri"/>
              </a:rPr>
              <a:t> </a:t>
            </a:r>
            <a:r>
              <a:rPr sz="1100" spc="80" dirty="0">
                <a:latin typeface="Calibri"/>
                <a:cs typeface="Calibri"/>
              </a:rPr>
              <a:t>δεδομένων</a:t>
            </a:r>
            <a:r>
              <a:rPr sz="1100" spc="30" dirty="0">
                <a:latin typeface="Calibri"/>
                <a:cs typeface="Calibri"/>
              </a:rPr>
              <a:t> </a:t>
            </a:r>
            <a:r>
              <a:rPr sz="1100" spc="85" dirty="0">
                <a:latin typeface="Calibri"/>
                <a:cs typeface="Calibri"/>
              </a:rPr>
              <a:t>που</a:t>
            </a:r>
            <a:r>
              <a:rPr sz="1100" spc="40" dirty="0">
                <a:latin typeface="Calibri"/>
                <a:cs typeface="Calibri"/>
              </a:rPr>
              <a:t> </a:t>
            </a:r>
            <a:r>
              <a:rPr sz="1100" spc="80" dirty="0">
                <a:latin typeface="Calibri"/>
                <a:cs typeface="Calibri"/>
              </a:rPr>
              <a:t>ανήκουν</a:t>
            </a:r>
            <a:r>
              <a:rPr sz="1100" spc="35" dirty="0">
                <a:latin typeface="Calibri"/>
                <a:cs typeface="Calibri"/>
              </a:rPr>
              <a:t> </a:t>
            </a:r>
            <a:r>
              <a:rPr sz="1100" spc="80" dirty="0">
                <a:latin typeface="Calibri"/>
                <a:cs typeface="Calibri"/>
              </a:rPr>
              <a:t>σε</a:t>
            </a:r>
            <a:r>
              <a:rPr sz="1100" spc="35" dirty="0">
                <a:latin typeface="Calibri"/>
                <a:cs typeface="Calibri"/>
              </a:rPr>
              <a:t> </a:t>
            </a:r>
            <a:r>
              <a:rPr sz="1100" spc="80" dirty="0">
                <a:latin typeface="Calibri"/>
                <a:cs typeface="Calibri"/>
              </a:rPr>
              <a:t>κακόβουλο</a:t>
            </a:r>
            <a:r>
              <a:rPr sz="1100" spc="40" dirty="0">
                <a:latin typeface="Calibri"/>
                <a:cs typeface="Calibri"/>
              </a:rPr>
              <a:t> </a:t>
            </a:r>
            <a:r>
              <a:rPr sz="1100" spc="70" dirty="0">
                <a:latin typeface="Calibri"/>
                <a:cs typeface="Calibri"/>
              </a:rPr>
              <a:t>λογισμικό</a:t>
            </a:r>
            <a:r>
              <a:rPr sz="1100" spc="40" dirty="0">
                <a:latin typeface="Calibri"/>
                <a:cs typeface="Calibri"/>
              </a:rPr>
              <a:t> </a:t>
            </a:r>
            <a:r>
              <a:rPr sz="1100" spc="75" dirty="0">
                <a:latin typeface="Calibri"/>
                <a:cs typeface="Calibri"/>
              </a:rPr>
              <a:t>σε </a:t>
            </a:r>
            <a:r>
              <a:rPr sz="1100" spc="-229" dirty="0">
                <a:latin typeface="Calibri"/>
                <a:cs typeface="Calibri"/>
              </a:rPr>
              <a:t> </a:t>
            </a:r>
            <a:r>
              <a:rPr sz="1100" spc="70" dirty="0">
                <a:latin typeface="Calibri"/>
                <a:cs typeface="Calibri"/>
              </a:rPr>
              <a:t>εκτελέσιμα</a:t>
            </a:r>
            <a:r>
              <a:rPr sz="1100" spc="35" dirty="0">
                <a:latin typeface="Calibri"/>
                <a:cs typeface="Calibri"/>
              </a:rPr>
              <a:t> </a:t>
            </a:r>
            <a:r>
              <a:rPr sz="1100" spc="80" dirty="0">
                <a:latin typeface="Calibri"/>
                <a:cs typeface="Calibri"/>
              </a:rPr>
              <a:t>προγράμματα</a:t>
            </a:r>
            <a:r>
              <a:rPr sz="1100" spc="35" dirty="0">
                <a:latin typeface="Calibri"/>
                <a:cs typeface="Calibri"/>
              </a:rPr>
              <a:t> </a:t>
            </a:r>
            <a:r>
              <a:rPr sz="1100" spc="85" dirty="0">
                <a:latin typeface="Calibri"/>
                <a:cs typeface="Calibri"/>
              </a:rPr>
              <a:t>ή</a:t>
            </a:r>
            <a:r>
              <a:rPr sz="1100" spc="35" dirty="0">
                <a:latin typeface="Calibri"/>
                <a:cs typeface="Calibri"/>
              </a:rPr>
              <a:t> </a:t>
            </a:r>
            <a:r>
              <a:rPr sz="1100" spc="80" dirty="0">
                <a:latin typeface="Calibri"/>
                <a:cs typeface="Calibri"/>
              </a:rPr>
              <a:t>άλλους</a:t>
            </a:r>
            <a:r>
              <a:rPr sz="1100" spc="35" dirty="0">
                <a:latin typeface="Calibri"/>
                <a:cs typeface="Calibri"/>
              </a:rPr>
              <a:t> </a:t>
            </a:r>
            <a:r>
              <a:rPr sz="1100" spc="75" dirty="0">
                <a:latin typeface="Calibri"/>
                <a:cs typeface="Calibri"/>
              </a:rPr>
              <a:t>τύπους</a:t>
            </a:r>
            <a:r>
              <a:rPr sz="1100" spc="30" dirty="0">
                <a:latin typeface="Calibri"/>
                <a:cs typeface="Calibri"/>
              </a:rPr>
              <a:t> </a:t>
            </a:r>
            <a:r>
              <a:rPr sz="1100" spc="70" dirty="0">
                <a:latin typeface="Calibri"/>
                <a:cs typeface="Calibri"/>
              </a:rPr>
              <a:t>αρχείων.</a:t>
            </a:r>
            <a:endParaRPr sz="1100">
              <a:latin typeface="Calibri"/>
              <a:cs typeface="Calibri"/>
            </a:endParaRPr>
          </a:p>
          <a:p>
            <a:pPr marL="396240" lvl="1" indent="-182880">
              <a:lnSpc>
                <a:spcPct val="100000"/>
              </a:lnSpc>
              <a:spcBef>
                <a:spcPts val="885"/>
              </a:spcBef>
              <a:buSzPct val="127272"/>
              <a:buChar char="◦"/>
              <a:tabLst>
                <a:tab pos="396240" algn="l"/>
              </a:tabLst>
            </a:pPr>
            <a:r>
              <a:rPr sz="1100" spc="95" dirty="0">
                <a:latin typeface="Calibri"/>
                <a:cs typeface="Calibri"/>
              </a:rPr>
              <a:t>Συντηρεί</a:t>
            </a:r>
            <a:r>
              <a:rPr sz="1100" spc="45" dirty="0">
                <a:latin typeface="Calibri"/>
                <a:cs typeface="Calibri"/>
              </a:rPr>
              <a:t> </a:t>
            </a:r>
            <a:r>
              <a:rPr sz="1100" spc="90" dirty="0">
                <a:latin typeface="Calibri"/>
                <a:cs typeface="Calibri"/>
              </a:rPr>
              <a:t>και</a:t>
            </a:r>
            <a:r>
              <a:rPr sz="1100" spc="50" dirty="0">
                <a:latin typeface="Calibri"/>
                <a:cs typeface="Calibri"/>
              </a:rPr>
              <a:t> </a:t>
            </a:r>
            <a:r>
              <a:rPr sz="1100" spc="105" dirty="0">
                <a:latin typeface="Calibri"/>
                <a:cs typeface="Calibri"/>
              </a:rPr>
              <a:t>ενημερώνει</a:t>
            </a:r>
            <a:r>
              <a:rPr sz="1100" spc="40" dirty="0">
                <a:latin typeface="Calibri"/>
                <a:cs typeface="Calibri"/>
              </a:rPr>
              <a:t> </a:t>
            </a:r>
            <a:r>
              <a:rPr sz="1100" spc="114" dirty="0">
                <a:latin typeface="Calibri"/>
                <a:cs typeface="Calibri"/>
              </a:rPr>
              <a:t>μαύρη</a:t>
            </a:r>
            <a:r>
              <a:rPr sz="1100" spc="45" dirty="0">
                <a:latin typeface="Calibri"/>
                <a:cs typeface="Calibri"/>
              </a:rPr>
              <a:t> </a:t>
            </a:r>
            <a:r>
              <a:rPr sz="1100" spc="95" dirty="0">
                <a:latin typeface="Calibri"/>
                <a:cs typeface="Calibri"/>
              </a:rPr>
              <a:t>λίστα</a:t>
            </a:r>
            <a:r>
              <a:rPr sz="1100" spc="50" dirty="0">
                <a:latin typeface="Calibri"/>
                <a:cs typeface="Calibri"/>
              </a:rPr>
              <a:t> </a:t>
            </a:r>
            <a:r>
              <a:rPr sz="1100" spc="105" dirty="0">
                <a:latin typeface="Calibri"/>
                <a:cs typeface="Calibri"/>
              </a:rPr>
              <a:t>υπογραφών</a:t>
            </a:r>
            <a:endParaRPr sz="1100">
              <a:latin typeface="Calibri"/>
              <a:cs typeface="Calibri"/>
            </a:endParaRPr>
          </a:p>
          <a:p>
            <a:pPr lvl="1">
              <a:lnSpc>
                <a:spcPct val="100000"/>
              </a:lnSpc>
              <a:spcBef>
                <a:spcPts val="5"/>
              </a:spcBef>
              <a:buFont typeface="Calibri"/>
              <a:buChar char="◦"/>
            </a:pPr>
            <a:endParaRPr sz="115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1100" spc="75" dirty="0">
                <a:latin typeface="Calibri"/>
                <a:cs typeface="Calibri"/>
              </a:rPr>
              <a:t>Προβλήματα</a:t>
            </a:r>
            <a:endParaRPr sz="1100">
              <a:latin typeface="Calibri"/>
              <a:cs typeface="Calibri"/>
            </a:endParaRPr>
          </a:p>
          <a:p>
            <a:pPr marL="396240" lvl="1" indent="-182880">
              <a:lnSpc>
                <a:spcPct val="100000"/>
              </a:lnSpc>
              <a:spcBef>
                <a:spcPts val="575"/>
              </a:spcBef>
              <a:buSzPct val="127272"/>
              <a:buChar char="◦"/>
              <a:tabLst>
                <a:tab pos="396240" algn="l"/>
              </a:tabLst>
            </a:pPr>
            <a:r>
              <a:rPr sz="1100" spc="75" dirty="0">
                <a:latin typeface="Calibri"/>
                <a:cs typeface="Calibri"/>
              </a:rPr>
              <a:t>Δεν</a:t>
            </a:r>
            <a:r>
              <a:rPr sz="1100" spc="35" dirty="0">
                <a:latin typeface="Calibri"/>
                <a:cs typeface="Calibri"/>
              </a:rPr>
              <a:t> </a:t>
            </a:r>
            <a:r>
              <a:rPr sz="1100" spc="75" dirty="0">
                <a:latin typeface="Calibri"/>
                <a:cs typeface="Calibri"/>
              </a:rPr>
              <a:t>μπορεί</a:t>
            </a:r>
            <a:r>
              <a:rPr sz="1100" spc="45" dirty="0">
                <a:latin typeface="Calibri"/>
                <a:cs typeface="Calibri"/>
              </a:rPr>
              <a:t> </a:t>
            </a:r>
            <a:r>
              <a:rPr sz="1100" spc="80" dirty="0">
                <a:latin typeface="Calibri"/>
                <a:cs typeface="Calibri"/>
              </a:rPr>
              <a:t>να</a:t>
            </a:r>
            <a:r>
              <a:rPr sz="1100" spc="45" dirty="0">
                <a:latin typeface="Calibri"/>
                <a:cs typeface="Calibri"/>
              </a:rPr>
              <a:t> </a:t>
            </a:r>
            <a:r>
              <a:rPr sz="1100" spc="70" dirty="0">
                <a:latin typeface="Calibri"/>
                <a:cs typeface="Calibri"/>
              </a:rPr>
              <a:t>ανιχνεύσει</a:t>
            </a:r>
            <a:r>
              <a:rPr sz="1100" spc="45" dirty="0">
                <a:latin typeface="Calibri"/>
                <a:cs typeface="Calibri"/>
              </a:rPr>
              <a:t> </a:t>
            </a:r>
            <a:r>
              <a:rPr sz="1100" spc="75" dirty="0">
                <a:latin typeface="Calibri"/>
                <a:cs typeface="Calibri"/>
              </a:rPr>
              <a:t>νέα</a:t>
            </a:r>
            <a:r>
              <a:rPr sz="1100" spc="45" dirty="0">
                <a:latin typeface="Calibri"/>
                <a:cs typeface="Calibri"/>
              </a:rPr>
              <a:t> </a:t>
            </a:r>
            <a:r>
              <a:rPr sz="1100" spc="80" dirty="0">
                <a:latin typeface="Calibri"/>
                <a:cs typeface="Calibri"/>
              </a:rPr>
              <a:t>κακόβουλα</a:t>
            </a:r>
            <a:r>
              <a:rPr sz="1100" spc="50" dirty="0">
                <a:latin typeface="Calibri"/>
                <a:cs typeface="Calibri"/>
              </a:rPr>
              <a:t> </a:t>
            </a:r>
            <a:r>
              <a:rPr sz="1100" spc="65" dirty="0">
                <a:latin typeface="Calibri"/>
                <a:cs typeface="Calibri"/>
              </a:rPr>
              <a:t>λογισμικά,</a:t>
            </a:r>
            <a:r>
              <a:rPr sz="1100" spc="45" dirty="0">
                <a:latin typeface="Calibri"/>
                <a:cs typeface="Calibri"/>
              </a:rPr>
              <a:t> </a:t>
            </a:r>
            <a:r>
              <a:rPr sz="1100" spc="80" dirty="0">
                <a:latin typeface="Calibri"/>
                <a:cs typeface="Calibri"/>
              </a:rPr>
              <a:t>παραλλαγές</a:t>
            </a:r>
            <a:r>
              <a:rPr sz="1100" spc="50" dirty="0">
                <a:latin typeface="Calibri"/>
                <a:cs typeface="Calibri"/>
              </a:rPr>
              <a:t> </a:t>
            </a:r>
            <a:r>
              <a:rPr sz="1100" spc="80" dirty="0">
                <a:latin typeface="Calibri"/>
                <a:cs typeface="Calibri"/>
              </a:rPr>
              <a:t>κακόβουλων</a:t>
            </a:r>
            <a:r>
              <a:rPr sz="1100" spc="45" dirty="0">
                <a:latin typeface="Calibri"/>
                <a:cs typeface="Calibri"/>
              </a:rPr>
              <a:t> </a:t>
            </a:r>
            <a:r>
              <a:rPr sz="1100" spc="75" dirty="0">
                <a:latin typeface="Calibri"/>
                <a:cs typeface="Calibri"/>
              </a:rPr>
              <a:t>λογισμικών</a:t>
            </a:r>
            <a:r>
              <a:rPr sz="1100" spc="40" dirty="0">
                <a:latin typeface="Calibri"/>
                <a:cs typeface="Calibri"/>
              </a:rPr>
              <a:t> </a:t>
            </a:r>
            <a:r>
              <a:rPr sz="1100" spc="60" dirty="0">
                <a:latin typeface="Calibri"/>
                <a:cs typeface="Calibri"/>
              </a:rPr>
              <a:t>κ.λπ.</a:t>
            </a:r>
            <a:endParaRPr sz="1100">
              <a:latin typeface="Calibri"/>
              <a:cs typeface="Calibri"/>
            </a:endParaRPr>
          </a:p>
          <a:p>
            <a:pPr marL="396240" lvl="1" indent="-182880">
              <a:lnSpc>
                <a:spcPct val="100000"/>
              </a:lnSpc>
              <a:spcBef>
                <a:spcPts val="880"/>
              </a:spcBef>
              <a:buSzPct val="127272"/>
              <a:buChar char="◦"/>
              <a:tabLst>
                <a:tab pos="396240" algn="l"/>
              </a:tabLst>
            </a:pPr>
            <a:r>
              <a:rPr sz="1100" spc="80" dirty="0">
                <a:latin typeface="Calibri"/>
                <a:cs typeface="Calibri"/>
              </a:rPr>
              <a:t>Δύσκολο</a:t>
            </a:r>
            <a:r>
              <a:rPr sz="1100" spc="35" dirty="0">
                <a:latin typeface="Calibri"/>
                <a:cs typeface="Calibri"/>
              </a:rPr>
              <a:t> </a:t>
            </a:r>
            <a:r>
              <a:rPr sz="1100" spc="80" dirty="0">
                <a:latin typeface="Calibri"/>
                <a:cs typeface="Calibri"/>
              </a:rPr>
              <a:t>να</a:t>
            </a:r>
            <a:r>
              <a:rPr sz="1100" spc="40" dirty="0">
                <a:latin typeface="Calibri"/>
                <a:cs typeface="Calibri"/>
              </a:rPr>
              <a:t> </a:t>
            </a:r>
            <a:r>
              <a:rPr sz="1100" spc="75" dirty="0">
                <a:latin typeface="Calibri"/>
                <a:cs typeface="Calibri"/>
              </a:rPr>
              <a:t>συμβαδίζετε</a:t>
            </a:r>
            <a:r>
              <a:rPr sz="1100" spc="30" dirty="0">
                <a:latin typeface="Calibri"/>
                <a:cs typeface="Calibri"/>
              </a:rPr>
              <a:t> </a:t>
            </a:r>
            <a:r>
              <a:rPr sz="1100" spc="80" dirty="0">
                <a:latin typeface="Calibri"/>
                <a:cs typeface="Calibri"/>
              </a:rPr>
              <a:t>με</a:t>
            </a:r>
            <a:r>
              <a:rPr sz="1100" spc="40" dirty="0">
                <a:latin typeface="Calibri"/>
                <a:cs typeface="Calibri"/>
              </a:rPr>
              <a:t> </a:t>
            </a:r>
            <a:r>
              <a:rPr sz="1100" spc="75" dirty="0">
                <a:latin typeface="Calibri"/>
                <a:cs typeface="Calibri"/>
              </a:rPr>
              <a:t>νέο</a:t>
            </a:r>
            <a:r>
              <a:rPr sz="1100" spc="35" dirty="0">
                <a:latin typeface="Calibri"/>
                <a:cs typeface="Calibri"/>
              </a:rPr>
              <a:t> </a:t>
            </a:r>
            <a:r>
              <a:rPr sz="1100" spc="70" dirty="0">
                <a:latin typeface="Calibri"/>
                <a:cs typeface="Calibri"/>
              </a:rPr>
              <a:t>κακόβουλο</a:t>
            </a:r>
            <a:r>
              <a:rPr sz="1100" spc="25" dirty="0">
                <a:latin typeface="Calibri"/>
                <a:cs typeface="Calibri"/>
              </a:rPr>
              <a:t> </a:t>
            </a:r>
            <a:r>
              <a:rPr sz="1100" spc="60" dirty="0">
                <a:latin typeface="Calibri"/>
                <a:cs typeface="Calibri"/>
              </a:rPr>
              <a:t>λογισμικό</a:t>
            </a:r>
            <a:endParaRPr sz="1100">
              <a:latin typeface="Calibri"/>
              <a:cs typeface="Calibri"/>
            </a:endParaRPr>
          </a:p>
          <a:p>
            <a:pPr marL="579120" marR="3877945" lvl="2" indent="-182880">
              <a:lnSpc>
                <a:spcPct val="100000"/>
              </a:lnSpc>
              <a:spcBef>
                <a:spcPts val="875"/>
              </a:spcBef>
              <a:buSzPct val="127272"/>
              <a:buChar char="◦"/>
              <a:tabLst>
                <a:tab pos="579755" algn="l"/>
              </a:tabLst>
            </a:pPr>
            <a:r>
              <a:rPr sz="1100" spc="140" dirty="0">
                <a:latin typeface="Calibri"/>
                <a:cs typeface="Calibri"/>
              </a:rPr>
              <a:t>Κάθε</a:t>
            </a:r>
            <a:r>
              <a:rPr sz="1100" spc="55" dirty="0">
                <a:latin typeface="Calibri"/>
                <a:cs typeface="Calibri"/>
              </a:rPr>
              <a:t> </a:t>
            </a:r>
            <a:r>
              <a:rPr sz="1100" spc="140" dirty="0">
                <a:latin typeface="Calibri"/>
                <a:cs typeface="Calibri"/>
              </a:rPr>
              <a:t>μέρα</a:t>
            </a:r>
            <a:r>
              <a:rPr sz="1100" spc="55" dirty="0">
                <a:latin typeface="Calibri"/>
                <a:cs typeface="Calibri"/>
              </a:rPr>
              <a:t> </a:t>
            </a:r>
            <a:r>
              <a:rPr sz="1100" spc="125" dirty="0">
                <a:latin typeface="Calibri"/>
                <a:cs typeface="Calibri"/>
              </a:rPr>
              <a:t>δημιουργούνται</a:t>
            </a:r>
            <a:r>
              <a:rPr sz="1100" spc="50" dirty="0">
                <a:latin typeface="Calibri"/>
                <a:cs typeface="Calibri"/>
              </a:rPr>
              <a:t> </a:t>
            </a:r>
            <a:r>
              <a:rPr sz="1100" spc="130" dirty="0">
                <a:latin typeface="Calibri"/>
                <a:cs typeface="Calibri"/>
              </a:rPr>
              <a:t>περισσότερα</a:t>
            </a:r>
            <a:r>
              <a:rPr sz="1100" spc="55" dirty="0">
                <a:latin typeface="Calibri"/>
                <a:cs typeface="Calibri"/>
              </a:rPr>
              <a:t> </a:t>
            </a:r>
            <a:r>
              <a:rPr sz="1100" spc="140" dirty="0">
                <a:latin typeface="Calibri"/>
                <a:cs typeface="Calibri"/>
              </a:rPr>
              <a:t>κακόβουλα </a:t>
            </a:r>
            <a:r>
              <a:rPr sz="1100" spc="-235" dirty="0">
                <a:latin typeface="Calibri"/>
                <a:cs typeface="Calibri"/>
              </a:rPr>
              <a:t> </a:t>
            </a:r>
            <a:r>
              <a:rPr sz="1100" spc="120" dirty="0">
                <a:latin typeface="Calibri"/>
                <a:cs typeface="Calibri"/>
              </a:rPr>
              <a:t>λογισμικά</a:t>
            </a:r>
            <a:r>
              <a:rPr sz="1100" spc="55" dirty="0">
                <a:latin typeface="Calibri"/>
                <a:cs typeface="Calibri"/>
              </a:rPr>
              <a:t> </a:t>
            </a:r>
            <a:r>
              <a:rPr sz="1100" spc="150" dirty="0">
                <a:latin typeface="Calibri"/>
                <a:cs typeface="Calibri"/>
              </a:rPr>
              <a:t>από</a:t>
            </a:r>
            <a:r>
              <a:rPr sz="1100" spc="60" dirty="0">
                <a:latin typeface="Calibri"/>
                <a:cs typeface="Calibri"/>
              </a:rPr>
              <a:t> </a:t>
            </a:r>
            <a:r>
              <a:rPr sz="1100" spc="95" dirty="0">
                <a:latin typeface="Calibri"/>
                <a:cs typeface="Calibri"/>
              </a:rPr>
              <a:t>ό,τι</a:t>
            </a:r>
            <a:r>
              <a:rPr sz="1100" spc="55" dirty="0">
                <a:latin typeface="Calibri"/>
                <a:cs typeface="Calibri"/>
              </a:rPr>
              <a:t> </a:t>
            </a:r>
            <a:r>
              <a:rPr sz="1100" spc="140" dirty="0">
                <a:latin typeface="Calibri"/>
                <a:cs typeface="Calibri"/>
              </a:rPr>
              <a:t>καλοήθη</a:t>
            </a:r>
            <a:r>
              <a:rPr sz="1100" spc="65" dirty="0">
                <a:latin typeface="Calibri"/>
                <a:cs typeface="Calibri"/>
              </a:rPr>
              <a:t> </a:t>
            </a:r>
            <a:r>
              <a:rPr sz="1100" spc="125" dirty="0">
                <a:latin typeface="Calibri"/>
                <a:cs typeface="Calibri"/>
              </a:rPr>
              <a:t>προγραμματισμός</a:t>
            </a:r>
            <a:endParaRPr sz="1100">
              <a:latin typeface="Calibri"/>
              <a:cs typeface="Calibri"/>
            </a:endParaRPr>
          </a:p>
        </p:txBody>
      </p:sp>
      <p:pic>
        <p:nvPicPr>
          <p:cNvPr id="4" name="object 4"/>
          <p:cNvPicPr/>
          <p:nvPr/>
        </p:nvPicPr>
        <p:blipFill>
          <a:blip r:embed="rId2" cstate="print"/>
          <a:stretch>
            <a:fillRect/>
          </a:stretch>
        </p:blipFill>
        <p:spPr>
          <a:xfrm>
            <a:off x="8491855" y="5598795"/>
            <a:ext cx="1530032" cy="612140"/>
          </a:xfrm>
          <a:prstGeom prst="rect">
            <a:avLst/>
          </a:prstGeom>
        </p:spPr>
      </p:pic>
      <p:sp>
        <p:nvSpPr>
          <p:cNvPr id="5" name="object 5"/>
          <p:cNvSpPr txBox="1"/>
          <p:nvPr/>
        </p:nvSpPr>
        <p:spPr>
          <a:xfrm>
            <a:off x="10755947" y="5633656"/>
            <a:ext cx="103505" cy="181610"/>
          </a:xfrm>
          <a:prstGeom prst="rect">
            <a:avLst/>
          </a:prstGeom>
        </p:spPr>
        <p:txBody>
          <a:bodyPr vert="horz" wrap="square" lIns="0" tIns="0" rIns="0" bIns="0" rtlCol="0">
            <a:spAutoFit/>
          </a:bodyPr>
          <a:lstStyle/>
          <a:p>
            <a:pPr marL="12700">
              <a:lnSpc>
                <a:spcPts val="1315"/>
              </a:lnSpc>
            </a:pPr>
            <a:r>
              <a:rPr sz="1100" dirty="0">
                <a:latin typeface="Arial"/>
                <a:cs typeface="Arial"/>
              </a:rPr>
              <a:t>1</a:t>
            </a:r>
            <a:endParaRPr sz="1100">
              <a:latin typeface="Arial"/>
              <a:cs typeface="Arial"/>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22655" y="955040"/>
            <a:ext cx="5833745" cy="459740"/>
          </a:xfrm>
          <a:prstGeom prst="rect">
            <a:avLst/>
          </a:prstGeom>
        </p:spPr>
        <p:txBody>
          <a:bodyPr vert="horz" wrap="square" lIns="0" tIns="12700" rIns="0" bIns="0" rtlCol="0">
            <a:spAutoFit/>
          </a:bodyPr>
          <a:lstStyle/>
          <a:p>
            <a:pPr marL="12700">
              <a:lnSpc>
                <a:spcPct val="100000"/>
              </a:lnSpc>
              <a:spcBef>
                <a:spcPts val="100"/>
              </a:spcBef>
            </a:pPr>
            <a:r>
              <a:rPr spc="140" dirty="0">
                <a:solidFill>
                  <a:srgbClr val="FFFFFF"/>
                </a:solidFill>
              </a:rPr>
              <a:t>Πολυμορφικό</a:t>
            </a:r>
            <a:r>
              <a:rPr spc="30" dirty="0">
                <a:solidFill>
                  <a:srgbClr val="FFFFFF"/>
                </a:solidFill>
              </a:rPr>
              <a:t> </a:t>
            </a:r>
            <a:r>
              <a:rPr spc="130" dirty="0">
                <a:solidFill>
                  <a:srgbClr val="FFFFFF"/>
                </a:solidFill>
              </a:rPr>
              <a:t>κακόβουλο</a:t>
            </a:r>
            <a:r>
              <a:rPr spc="15" dirty="0">
                <a:solidFill>
                  <a:srgbClr val="FFFFFF"/>
                </a:solidFill>
              </a:rPr>
              <a:t> </a:t>
            </a:r>
            <a:r>
              <a:rPr spc="114" dirty="0">
                <a:solidFill>
                  <a:srgbClr val="FFFFFF"/>
                </a:solidFill>
              </a:rPr>
              <a:t>λογισμικό</a:t>
            </a:r>
          </a:p>
        </p:txBody>
      </p:sp>
      <p:sp>
        <p:nvSpPr>
          <p:cNvPr id="4" name="object 4"/>
          <p:cNvSpPr txBox="1"/>
          <p:nvPr/>
        </p:nvSpPr>
        <p:spPr>
          <a:xfrm>
            <a:off x="1258569" y="2032952"/>
            <a:ext cx="10087610" cy="2028189"/>
          </a:xfrm>
          <a:prstGeom prst="rect">
            <a:avLst/>
          </a:prstGeom>
        </p:spPr>
        <p:txBody>
          <a:bodyPr vert="horz" wrap="square" lIns="0" tIns="12700" rIns="0" bIns="0" rtlCol="0">
            <a:spAutoFit/>
          </a:bodyPr>
          <a:lstStyle/>
          <a:p>
            <a:pPr marL="287020" marR="1918970" indent="-274320">
              <a:lnSpc>
                <a:spcPct val="100000"/>
              </a:lnSpc>
              <a:spcBef>
                <a:spcPts val="100"/>
              </a:spcBef>
              <a:buClr>
                <a:srgbClr val="FFBA00"/>
              </a:buClr>
              <a:buSzPct val="128571"/>
              <a:buChar char="◦"/>
              <a:tabLst>
                <a:tab pos="286385" algn="l"/>
                <a:tab pos="287020" algn="l"/>
              </a:tabLst>
            </a:pPr>
            <a:r>
              <a:rPr sz="1400" spc="125" dirty="0">
                <a:solidFill>
                  <a:srgbClr val="FFFFFF"/>
                </a:solidFill>
                <a:latin typeface="Calibri"/>
                <a:cs typeface="Calibri"/>
              </a:rPr>
              <a:t>Χρησιμοποιεί</a:t>
            </a:r>
            <a:r>
              <a:rPr sz="1400" spc="70" dirty="0">
                <a:solidFill>
                  <a:srgbClr val="FFFFFF"/>
                </a:solidFill>
                <a:latin typeface="Calibri"/>
                <a:cs typeface="Calibri"/>
              </a:rPr>
              <a:t> </a:t>
            </a:r>
            <a:r>
              <a:rPr sz="1400" spc="125" dirty="0">
                <a:solidFill>
                  <a:srgbClr val="FFFFFF"/>
                </a:solidFill>
                <a:latin typeface="Calibri"/>
                <a:cs typeface="Calibri"/>
              </a:rPr>
              <a:t>μια</a:t>
            </a:r>
            <a:r>
              <a:rPr sz="1400" spc="65" dirty="0">
                <a:solidFill>
                  <a:srgbClr val="FFFFFF"/>
                </a:solidFill>
                <a:latin typeface="Calibri"/>
                <a:cs typeface="Calibri"/>
              </a:rPr>
              <a:t> </a:t>
            </a:r>
            <a:r>
              <a:rPr sz="1400" spc="140" dirty="0">
                <a:solidFill>
                  <a:srgbClr val="FFFFFF"/>
                </a:solidFill>
                <a:latin typeface="Calibri"/>
                <a:cs typeface="Calibri"/>
              </a:rPr>
              <a:t>πολυμορφική</a:t>
            </a:r>
            <a:r>
              <a:rPr sz="1400" spc="70" dirty="0">
                <a:solidFill>
                  <a:srgbClr val="FFFFFF"/>
                </a:solidFill>
                <a:latin typeface="Calibri"/>
                <a:cs typeface="Calibri"/>
              </a:rPr>
              <a:t> </a:t>
            </a:r>
            <a:r>
              <a:rPr sz="1400" spc="140" dirty="0">
                <a:solidFill>
                  <a:srgbClr val="FFFFFF"/>
                </a:solidFill>
                <a:latin typeface="Calibri"/>
                <a:cs typeface="Calibri"/>
              </a:rPr>
              <a:t>μηχανή</a:t>
            </a:r>
            <a:r>
              <a:rPr sz="1400" spc="65" dirty="0">
                <a:solidFill>
                  <a:srgbClr val="FFFFFF"/>
                </a:solidFill>
                <a:latin typeface="Calibri"/>
                <a:cs typeface="Calibri"/>
              </a:rPr>
              <a:t> </a:t>
            </a:r>
            <a:r>
              <a:rPr sz="1400" spc="130" dirty="0">
                <a:solidFill>
                  <a:srgbClr val="FFFFFF"/>
                </a:solidFill>
                <a:latin typeface="Calibri"/>
                <a:cs typeface="Calibri"/>
              </a:rPr>
              <a:t>(μηχανή</a:t>
            </a:r>
            <a:r>
              <a:rPr sz="1400" spc="65" dirty="0">
                <a:solidFill>
                  <a:srgbClr val="FFFFFF"/>
                </a:solidFill>
                <a:latin typeface="Calibri"/>
                <a:cs typeface="Calibri"/>
              </a:rPr>
              <a:t> </a:t>
            </a:r>
            <a:r>
              <a:rPr sz="1400" spc="130" dirty="0">
                <a:solidFill>
                  <a:srgbClr val="FFFFFF"/>
                </a:solidFill>
                <a:latin typeface="Calibri"/>
                <a:cs typeface="Calibri"/>
              </a:rPr>
              <a:t>μετάλλαξης</a:t>
            </a:r>
            <a:r>
              <a:rPr sz="1400" spc="65" dirty="0">
                <a:solidFill>
                  <a:srgbClr val="FFFFFF"/>
                </a:solidFill>
                <a:latin typeface="Calibri"/>
                <a:cs typeface="Calibri"/>
              </a:rPr>
              <a:t> </a:t>
            </a:r>
            <a:r>
              <a:rPr sz="1400" spc="150" dirty="0">
                <a:solidFill>
                  <a:srgbClr val="FFFFFF"/>
                </a:solidFill>
                <a:latin typeface="Calibri"/>
                <a:cs typeface="Calibri"/>
              </a:rPr>
              <a:t>ή</a:t>
            </a:r>
            <a:r>
              <a:rPr sz="1400" spc="65" dirty="0">
                <a:solidFill>
                  <a:srgbClr val="FFFFFF"/>
                </a:solidFill>
                <a:latin typeface="Calibri"/>
                <a:cs typeface="Calibri"/>
              </a:rPr>
              <a:t> </a:t>
            </a:r>
            <a:r>
              <a:rPr sz="1400" spc="140" dirty="0">
                <a:solidFill>
                  <a:srgbClr val="FFFFFF"/>
                </a:solidFill>
                <a:latin typeface="Calibri"/>
                <a:cs typeface="Calibri"/>
              </a:rPr>
              <a:t>μηχανή</a:t>
            </a:r>
            <a:r>
              <a:rPr sz="1400" spc="70" dirty="0">
                <a:solidFill>
                  <a:srgbClr val="FFFFFF"/>
                </a:solidFill>
                <a:latin typeface="Calibri"/>
                <a:cs typeface="Calibri"/>
              </a:rPr>
              <a:t> </a:t>
            </a:r>
            <a:r>
              <a:rPr sz="1400" spc="125" dirty="0">
                <a:solidFill>
                  <a:srgbClr val="FFFFFF"/>
                </a:solidFill>
                <a:latin typeface="Calibri"/>
                <a:cs typeface="Calibri"/>
              </a:rPr>
              <a:t>μετάλλαξης)</a:t>
            </a:r>
            <a:r>
              <a:rPr sz="1400" spc="75" dirty="0">
                <a:solidFill>
                  <a:srgbClr val="FFFFFF"/>
                </a:solidFill>
                <a:latin typeface="Calibri"/>
                <a:cs typeface="Calibri"/>
              </a:rPr>
              <a:t> </a:t>
            </a:r>
            <a:r>
              <a:rPr sz="1400" spc="120" dirty="0">
                <a:solidFill>
                  <a:srgbClr val="FFFFFF"/>
                </a:solidFill>
                <a:latin typeface="Calibri"/>
                <a:cs typeface="Calibri"/>
              </a:rPr>
              <a:t>για</a:t>
            </a:r>
            <a:r>
              <a:rPr sz="1400" spc="65" dirty="0">
                <a:solidFill>
                  <a:srgbClr val="FFFFFF"/>
                </a:solidFill>
                <a:latin typeface="Calibri"/>
                <a:cs typeface="Calibri"/>
              </a:rPr>
              <a:t> </a:t>
            </a:r>
            <a:r>
              <a:rPr sz="1400" spc="130" dirty="0">
                <a:solidFill>
                  <a:srgbClr val="FFFFFF"/>
                </a:solidFill>
                <a:latin typeface="Calibri"/>
                <a:cs typeface="Calibri"/>
              </a:rPr>
              <a:t>τη </a:t>
            </a:r>
            <a:r>
              <a:rPr sz="1400" spc="-305" dirty="0">
                <a:solidFill>
                  <a:srgbClr val="FFFFFF"/>
                </a:solidFill>
                <a:latin typeface="Calibri"/>
                <a:cs typeface="Calibri"/>
              </a:rPr>
              <a:t> </a:t>
            </a:r>
            <a:r>
              <a:rPr sz="1400" spc="130" dirty="0">
                <a:solidFill>
                  <a:srgbClr val="FFFFFF"/>
                </a:solidFill>
                <a:latin typeface="Calibri"/>
                <a:cs typeface="Calibri"/>
              </a:rPr>
              <a:t>δημιουργία</a:t>
            </a:r>
            <a:r>
              <a:rPr sz="1400" spc="60" dirty="0">
                <a:solidFill>
                  <a:srgbClr val="FFFFFF"/>
                </a:solidFill>
                <a:latin typeface="Calibri"/>
                <a:cs typeface="Calibri"/>
              </a:rPr>
              <a:t> </a:t>
            </a:r>
            <a:r>
              <a:rPr sz="1400" spc="145" dirty="0">
                <a:solidFill>
                  <a:srgbClr val="FFFFFF"/>
                </a:solidFill>
                <a:latin typeface="Calibri"/>
                <a:cs typeface="Calibri"/>
              </a:rPr>
              <a:t>πολλαπλών</a:t>
            </a:r>
            <a:r>
              <a:rPr sz="1400" spc="60" dirty="0">
                <a:solidFill>
                  <a:srgbClr val="FFFFFF"/>
                </a:solidFill>
                <a:latin typeface="Calibri"/>
                <a:cs typeface="Calibri"/>
              </a:rPr>
              <a:t> </a:t>
            </a:r>
            <a:r>
              <a:rPr sz="1400" spc="135" dirty="0">
                <a:solidFill>
                  <a:srgbClr val="FFFFFF"/>
                </a:solidFill>
                <a:latin typeface="Calibri"/>
                <a:cs typeface="Calibri"/>
              </a:rPr>
              <a:t>αντιγράφων</a:t>
            </a:r>
            <a:r>
              <a:rPr sz="1400" spc="60" dirty="0">
                <a:solidFill>
                  <a:srgbClr val="FFFFFF"/>
                </a:solidFill>
                <a:latin typeface="Calibri"/>
                <a:cs typeface="Calibri"/>
              </a:rPr>
              <a:t> </a:t>
            </a:r>
            <a:r>
              <a:rPr sz="1400" spc="135" dirty="0">
                <a:solidFill>
                  <a:srgbClr val="FFFFFF"/>
                </a:solidFill>
                <a:latin typeface="Calibri"/>
                <a:cs typeface="Calibri"/>
              </a:rPr>
              <a:t>του</a:t>
            </a:r>
            <a:r>
              <a:rPr sz="1400" spc="55" dirty="0">
                <a:solidFill>
                  <a:srgbClr val="FFFFFF"/>
                </a:solidFill>
                <a:latin typeface="Calibri"/>
                <a:cs typeface="Calibri"/>
              </a:rPr>
              <a:t> </a:t>
            </a:r>
            <a:r>
              <a:rPr sz="1400" spc="120" dirty="0">
                <a:solidFill>
                  <a:srgbClr val="FFFFFF"/>
                </a:solidFill>
                <a:latin typeface="Calibri"/>
                <a:cs typeface="Calibri"/>
              </a:rPr>
              <a:t>ίδιου</a:t>
            </a:r>
            <a:r>
              <a:rPr sz="1400" spc="60" dirty="0">
                <a:solidFill>
                  <a:srgbClr val="FFFFFF"/>
                </a:solidFill>
                <a:latin typeface="Calibri"/>
                <a:cs typeface="Calibri"/>
              </a:rPr>
              <a:t> </a:t>
            </a:r>
            <a:r>
              <a:rPr sz="1400" spc="140" dirty="0">
                <a:solidFill>
                  <a:srgbClr val="FFFFFF"/>
                </a:solidFill>
                <a:latin typeface="Calibri"/>
                <a:cs typeface="Calibri"/>
              </a:rPr>
              <a:t>κακόβουλου</a:t>
            </a:r>
            <a:r>
              <a:rPr sz="1400" spc="65" dirty="0">
                <a:solidFill>
                  <a:srgbClr val="FFFFFF"/>
                </a:solidFill>
                <a:latin typeface="Calibri"/>
                <a:cs typeface="Calibri"/>
              </a:rPr>
              <a:t> </a:t>
            </a:r>
            <a:r>
              <a:rPr sz="1400" spc="125" dirty="0">
                <a:solidFill>
                  <a:srgbClr val="FFFFFF"/>
                </a:solidFill>
                <a:latin typeface="Calibri"/>
                <a:cs typeface="Calibri"/>
              </a:rPr>
              <a:t>λογισμικού</a:t>
            </a:r>
            <a:r>
              <a:rPr sz="1400" spc="60" dirty="0">
                <a:solidFill>
                  <a:srgbClr val="FFFFFF"/>
                </a:solidFill>
                <a:latin typeface="Calibri"/>
                <a:cs typeface="Calibri"/>
              </a:rPr>
              <a:t> </a:t>
            </a:r>
            <a:r>
              <a:rPr sz="1400" spc="145" dirty="0">
                <a:solidFill>
                  <a:srgbClr val="FFFFFF"/>
                </a:solidFill>
                <a:latin typeface="Calibri"/>
                <a:cs typeface="Calibri"/>
              </a:rPr>
              <a:t>που</a:t>
            </a:r>
            <a:endParaRPr sz="1400">
              <a:latin typeface="Calibri"/>
              <a:cs typeface="Calibri"/>
            </a:endParaRPr>
          </a:p>
          <a:p>
            <a:pPr marL="645795" lvl="1" indent="-342900">
              <a:lnSpc>
                <a:spcPct val="100000"/>
              </a:lnSpc>
              <a:spcBef>
                <a:spcPts val="980"/>
              </a:spcBef>
              <a:buSzPct val="128571"/>
              <a:buChar char="◦"/>
              <a:tabLst>
                <a:tab pos="645160" algn="l"/>
                <a:tab pos="645795" algn="l"/>
              </a:tabLst>
            </a:pPr>
            <a:r>
              <a:rPr sz="1400" spc="95" dirty="0">
                <a:solidFill>
                  <a:srgbClr val="FFFFFF"/>
                </a:solidFill>
                <a:latin typeface="Calibri"/>
                <a:cs typeface="Calibri"/>
              </a:rPr>
              <a:t>Π.χ.,</a:t>
            </a:r>
            <a:r>
              <a:rPr sz="1400" spc="60" dirty="0">
                <a:solidFill>
                  <a:srgbClr val="FFFFFF"/>
                </a:solidFill>
                <a:latin typeface="Calibri"/>
                <a:cs typeface="Calibri"/>
              </a:rPr>
              <a:t> </a:t>
            </a:r>
            <a:r>
              <a:rPr sz="1400" spc="140" dirty="0">
                <a:solidFill>
                  <a:srgbClr val="FFFFFF"/>
                </a:solidFill>
                <a:latin typeface="Calibri"/>
                <a:cs typeface="Calibri"/>
              </a:rPr>
              <a:t>να</a:t>
            </a:r>
            <a:r>
              <a:rPr sz="1400" spc="70" dirty="0">
                <a:solidFill>
                  <a:srgbClr val="FFFFFF"/>
                </a:solidFill>
                <a:latin typeface="Calibri"/>
                <a:cs typeface="Calibri"/>
              </a:rPr>
              <a:t> </a:t>
            </a:r>
            <a:r>
              <a:rPr sz="1400" spc="125" dirty="0">
                <a:solidFill>
                  <a:srgbClr val="FFFFFF"/>
                </a:solidFill>
                <a:latin typeface="Calibri"/>
                <a:cs typeface="Calibri"/>
              </a:rPr>
              <a:t>σερβίρετε</a:t>
            </a:r>
            <a:r>
              <a:rPr sz="1400" spc="65" dirty="0">
                <a:solidFill>
                  <a:srgbClr val="FFFFFF"/>
                </a:solidFill>
                <a:latin typeface="Calibri"/>
                <a:cs typeface="Calibri"/>
              </a:rPr>
              <a:t> </a:t>
            </a:r>
            <a:r>
              <a:rPr sz="1400" spc="125" dirty="0">
                <a:solidFill>
                  <a:srgbClr val="FFFFFF"/>
                </a:solidFill>
                <a:latin typeface="Calibri"/>
                <a:cs typeface="Calibri"/>
              </a:rPr>
              <a:t>μια</a:t>
            </a:r>
            <a:r>
              <a:rPr sz="1400" spc="70" dirty="0">
                <a:solidFill>
                  <a:srgbClr val="FFFFFF"/>
                </a:solidFill>
                <a:latin typeface="Calibri"/>
                <a:cs typeface="Calibri"/>
              </a:rPr>
              <a:t> </a:t>
            </a:r>
            <a:r>
              <a:rPr sz="1400" spc="135" dirty="0">
                <a:solidFill>
                  <a:srgbClr val="FFFFFF"/>
                </a:solidFill>
                <a:latin typeface="Calibri"/>
                <a:cs typeface="Calibri"/>
              </a:rPr>
              <a:t>σε</a:t>
            </a:r>
            <a:r>
              <a:rPr sz="1400" spc="65" dirty="0">
                <a:solidFill>
                  <a:srgbClr val="FFFFFF"/>
                </a:solidFill>
                <a:latin typeface="Calibri"/>
                <a:cs typeface="Calibri"/>
              </a:rPr>
              <a:t> </a:t>
            </a:r>
            <a:r>
              <a:rPr sz="1400" spc="135" dirty="0">
                <a:solidFill>
                  <a:srgbClr val="FFFFFF"/>
                </a:solidFill>
                <a:latin typeface="Calibri"/>
                <a:cs typeface="Calibri"/>
              </a:rPr>
              <a:t>κάθε</a:t>
            </a:r>
            <a:r>
              <a:rPr sz="1400" spc="70" dirty="0">
                <a:solidFill>
                  <a:srgbClr val="FFFFFF"/>
                </a:solidFill>
                <a:latin typeface="Calibri"/>
                <a:cs typeface="Calibri"/>
              </a:rPr>
              <a:t> </a:t>
            </a:r>
            <a:r>
              <a:rPr sz="1400" spc="130" dirty="0">
                <a:solidFill>
                  <a:srgbClr val="FFFFFF"/>
                </a:solidFill>
                <a:latin typeface="Calibri"/>
                <a:cs typeface="Calibri"/>
              </a:rPr>
              <a:t>υπολογιστή</a:t>
            </a:r>
            <a:r>
              <a:rPr sz="1400" spc="70" dirty="0">
                <a:solidFill>
                  <a:srgbClr val="FFFFFF"/>
                </a:solidFill>
                <a:latin typeface="Calibri"/>
                <a:cs typeface="Calibri"/>
              </a:rPr>
              <a:t> </a:t>
            </a:r>
            <a:r>
              <a:rPr sz="1400" spc="150" dirty="0">
                <a:solidFill>
                  <a:srgbClr val="FFFFFF"/>
                </a:solidFill>
                <a:latin typeface="Calibri"/>
                <a:cs typeface="Calibri"/>
              </a:rPr>
              <a:t>που</a:t>
            </a:r>
            <a:r>
              <a:rPr sz="1400" spc="60" dirty="0">
                <a:solidFill>
                  <a:srgbClr val="FFFFFF"/>
                </a:solidFill>
                <a:latin typeface="Calibri"/>
                <a:cs typeface="Calibri"/>
              </a:rPr>
              <a:t> </a:t>
            </a:r>
            <a:r>
              <a:rPr sz="1400" spc="120" dirty="0">
                <a:solidFill>
                  <a:srgbClr val="FFFFFF"/>
                </a:solidFill>
                <a:latin typeface="Calibri"/>
                <a:cs typeface="Calibri"/>
              </a:rPr>
              <a:t>υπόκειται</a:t>
            </a:r>
            <a:r>
              <a:rPr sz="1400" spc="75" dirty="0">
                <a:solidFill>
                  <a:srgbClr val="FFFFFF"/>
                </a:solidFill>
                <a:latin typeface="Calibri"/>
                <a:cs typeface="Calibri"/>
              </a:rPr>
              <a:t> </a:t>
            </a:r>
            <a:r>
              <a:rPr sz="1400" spc="135" dirty="0">
                <a:solidFill>
                  <a:srgbClr val="FFFFFF"/>
                </a:solidFill>
                <a:latin typeface="Calibri"/>
                <a:cs typeface="Calibri"/>
              </a:rPr>
              <a:t>σε</a:t>
            </a:r>
            <a:r>
              <a:rPr sz="1400" spc="65" dirty="0">
                <a:solidFill>
                  <a:srgbClr val="FFFFFF"/>
                </a:solidFill>
                <a:latin typeface="Calibri"/>
                <a:cs typeface="Calibri"/>
              </a:rPr>
              <a:t> </a:t>
            </a:r>
            <a:r>
              <a:rPr sz="1400" spc="130" dirty="0">
                <a:solidFill>
                  <a:srgbClr val="FFFFFF"/>
                </a:solidFill>
                <a:latin typeface="Calibri"/>
                <a:cs typeface="Calibri"/>
              </a:rPr>
              <a:t>επίθεση</a:t>
            </a:r>
            <a:r>
              <a:rPr sz="1400" spc="70" dirty="0">
                <a:solidFill>
                  <a:srgbClr val="FFFFFF"/>
                </a:solidFill>
                <a:latin typeface="Calibri"/>
                <a:cs typeface="Calibri"/>
              </a:rPr>
              <a:t> </a:t>
            </a:r>
            <a:r>
              <a:rPr sz="1400" spc="110" dirty="0">
                <a:solidFill>
                  <a:srgbClr val="FFFFFF"/>
                </a:solidFill>
                <a:latin typeface="Calibri"/>
                <a:cs typeface="Calibri"/>
              </a:rPr>
              <a:t>drive-by</a:t>
            </a:r>
            <a:endParaRPr sz="1400">
              <a:latin typeface="Calibri"/>
              <a:cs typeface="Calibri"/>
            </a:endParaRPr>
          </a:p>
          <a:p>
            <a:pPr lvl="1">
              <a:lnSpc>
                <a:spcPct val="100000"/>
              </a:lnSpc>
              <a:buClr>
                <a:srgbClr val="FFFFFF"/>
              </a:buClr>
              <a:buFont typeface="Calibri"/>
              <a:buChar char="◦"/>
            </a:pPr>
            <a:endParaRPr sz="1800">
              <a:latin typeface="Calibri"/>
              <a:cs typeface="Calibri"/>
            </a:endParaRPr>
          </a:p>
          <a:p>
            <a:pPr marL="287020" indent="-274320">
              <a:lnSpc>
                <a:spcPct val="100000"/>
              </a:lnSpc>
              <a:spcBef>
                <a:spcPts val="1545"/>
              </a:spcBef>
              <a:buClr>
                <a:srgbClr val="FFBA00"/>
              </a:buClr>
              <a:buSzPct val="128571"/>
              <a:buChar char="◦"/>
              <a:tabLst>
                <a:tab pos="286385" algn="l"/>
                <a:tab pos="287020" algn="l"/>
              </a:tabLst>
            </a:pPr>
            <a:r>
              <a:rPr sz="1400" spc="140" dirty="0">
                <a:solidFill>
                  <a:srgbClr val="FFFFFF"/>
                </a:solidFill>
                <a:latin typeface="Calibri"/>
                <a:cs typeface="Calibri"/>
              </a:rPr>
              <a:t>Συνήθως</a:t>
            </a:r>
            <a:r>
              <a:rPr sz="1400" spc="60" dirty="0">
                <a:solidFill>
                  <a:srgbClr val="FFFFFF"/>
                </a:solidFill>
                <a:latin typeface="Calibri"/>
                <a:cs typeface="Calibri"/>
              </a:rPr>
              <a:t> </a:t>
            </a:r>
            <a:r>
              <a:rPr sz="1400" spc="135" dirty="0">
                <a:solidFill>
                  <a:srgbClr val="FFFFFF"/>
                </a:solidFill>
                <a:latin typeface="Calibri"/>
                <a:cs typeface="Calibri"/>
              </a:rPr>
              <a:t>κρυπτογραφεί</a:t>
            </a:r>
            <a:r>
              <a:rPr sz="1400" spc="70" dirty="0">
                <a:solidFill>
                  <a:srgbClr val="FFFFFF"/>
                </a:solidFill>
                <a:latin typeface="Calibri"/>
                <a:cs typeface="Calibri"/>
              </a:rPr>
              <a:t> </a:t>
            </a:r>
            <a:r>
              <a:rPr sz="1400" spc="125" dirty="0">
                <a:solidFill>
                  <a:srgbClr val="FFFFFF"/>
                </a:solidFill>
                <a:latin typeface="Calibri"/>
                <a:cs typeface="Calibri"/>
              </a:rPr>
              <a:t>το</a:t>
            </a:r>
            <a:r>
              <a:rPr sz="1400" spc="65" dirty="0">
                <a:solidFill>
                  <a:srgbClr val="FFFFFF"/>
                </a:solidFill>
                <a:latin typeface="Calibri"/>
                <a:cs typeface="Calibri"/>
              </a:rPr>
              <a:t> </a:t>
            </a:r>
            <a:r>
              <a:rPr sz="1400" spc="135" dirty="0">
                <a:solidFill>
                  <a:srgbClr val="FFFFFF"/>
                </a:solidFill>
                <a:latin typeface="Calibri"/>
                <a:cs typeface="Calibri"/>
              </a:rPr>
              <a:t>μεγαλύτερο</a:t>
            </a:r>
            <a:r>
              <a:rPr sz="1400" spc="65" dirty="0">
                <a:solidFill>
                  <a:srgbClr val="FFFFFF"/>
                </a:solidFill>
                <a:latin typeface="Calibri"/>
                <a:cs typeface="Calibri"/>
              </a:rPr>
              <a:t> </a:t>
            </a:r>
            <a:r>
              <a:rPr sz="1400" spc="135" dirty="0">
                <a:solidFill>
                  <a:srgbClr val="FFFFFF"/>
                </a:solidFill>
                <a:latin typeface="Calibri"/>
                <a:cs typeface="Calibri"/>
              </a:rPr>
              <a:t>μέρος</a:t>
            </a:r>
            <a:r>
              <a:rPr sz="1400" spc="60" dirty="0">
                <a:solidFill>
                  <a:srgbClr val="FFFFFF"/>
                </a:solidFill>
                <a:latin typeface="Calibri"/>
                <a:cs typeface="Calibri"/>
              </a:rPr>
              <a:t> </a:t>
            </a:r>
            <a:r>
              <a:rPr sz="1400" spc="135" dirty="0">
                <a:solidFill>
                  <a:srgbClr val="FFFFFF"/>
                </a:solidFill>
                <a:latin typeface="Calibri"/>
                <a:cs typeface="Calibri"/>
              </a:rPr>
              <a:t>του</a:t>
            </a:r>
            <a:r>
              <a:rPr sz="1400" spc="60" dirty="0">
                <a:solidFill>
                  <a:srgbClr val="FFFFFF"/>
                </a:solidFill>
                <a:latin typeface="Calibri"/>
                <a:cs typeface="Calibri"/>
              </a:rPr>
              <a:t> </a:t>
            </a:r>
            <a:r>
              <a:rPr sz="1400" spc="135" dirty="0">
                <a:solidFill>
                  <a:srgbClr val="FFFFFF"/>
                </a:solidFill>
                <a:latin typeface="Calibri"/>
                <a:cs typeface="Calibri"/>
              </a:rPr>
              <a:t>κώδικα</a:t>
            </a:r>
            <a:r>
              <a:rPr sz="1400" spc="70" dirty="0">
                <a:solidFill>
                  <a:srgbClr val="FFFFFF"/>
                </a:solidFill>
                <a:latin typeface="Calibri"/>
                <a:cs typeface="Calibri"/>
              </a:rPr>
              <a:t> </a:t>
            </a:r>
            <a:r>
              <a:rPr sz="1400" spc="135" dirty="0">
                <a:solidFill>
                  <a:srgbClr val="FFFFFF"/>
                </a:solidFill>
                <a:latin typeface="Calibri"/>
                <a:cs typeface="Calibri"/>
              </a:rPr>
              <a:t>προγραμματισμού,</a:t>
            </a:r>
            <a:r>
              <a:rPr sz="1400" spc="65" dirty="0">
                <a:solidFill>
                  <a:srgbClr val="FFFFFF"/>
                </a:solidFill>
                <a:latin typeface="Calibri"/>
                <a:cs typeface="Calibri"/>
              </a:rPr>
              <a:t> </a:t>
            </a:r>
            <a:r>
              <a:rPr sz="1400" spc="135" dirty="0">
                <a:solidFill>
                  <a:srgbClr val="FFFFFF"/>
                </a:solidFill>
                <a:latin typeface="Calibri"/>
                <a:cs typeface="Calibri"/>
              </a:rPr>
              <a:t>κάθε</a:t>
            </a:r>
            <a:r>
              <a:rPr sz="1400" spc="60" dirty="0">
                <a:solidFill>
                  <a:srgbClr val="FFFFFF"/>
                </a:solidFill>
                <a:latin typeface="Calibri"/>
                <a:cs typeface="Calibri"/>
              </a:rPr>
              <a:t> </a:t>
            </a:r>
            <a:r>
              <a:rPr sz="1400" spc="155" dirty="0">
                <a:solidFill>
                  <a:srgbClr val="FFFFFF"/>
                </a:solidFill>
                <a:latin typeface="Calibri"/>
                <a:cs typeface="Calibri"/>
              </a:rPr>
              <a:t>φορά</a:t>
            </a:r>
            <a:r>
              <a:rPr sz="1400" spc="65" dirty="0">
                <a:solidFill>
                  <a:srgbClr val="FFFFFF"/>
                </a:solidFill>
                <a:latin typeface="Calibri"/>
                <a:cs typeface="Calibri"/>
              </a:rPr>
              <a:t> </a:t>
            </a:r>
            <a:r>
              <a:rPr sz="1400" spc="140" dirty="0">
                <a:solidFill>
                  <a:srgbClr val="FFFFFF"/>
                </a:solidFill>
                <a:latin typeface="Calibri"/>
                <a:cs typeface="Calibri"/>
              </a:rPr>
              <a:t>με</a:t>
            </a:r>
            <a:r>
              <a:rPr sz="1400" spc="65" dirty="0">
                <a:solidFill>
                  <a:srgbClr val="FFFFFF"/>
                </a:solidFill>
                <a:latin typeface="Calibri"/>
                <a:cs typeface="Calibri"/>
              </a:rPr>
              <a:t> </a:t>
            </a:r>
            <a:r>
              <a:rPr sz="1400" spc="125" dirty="0">
                <a:solidFill>
                  <a:srgbClr val="FFFFFF"/>
                </a:solidFill>
                <a:latin typeface="Calibri"/>
                <a:cs typeface="Calibri"/>
              </a:rPr>
              <a:t>διαφορετικό</a:t>
            </a:r>
            <a:r>
              <a:rPr sz="1400" spc="65" dirty="0">
                <a:solidFill>
                  <a:srgbClr val="FFFFFF"/>
                </a:solidFill>
                <a:latin typeface="Calibri"/>
                <a:cs typeface="Calibri"/>
              </a:rPr>
              <a:t> </a:t>
            </a:r>
            <a:r>
              <a:rPr sz="1400" spc="105" dirty="0">
                <a:solidFill>
                  <a:srgbClr val="FFFFFF"/>
                </a:solidFill>
                <a:latin typeface="Calibri"/>
                <a:cs typeface="Calibri"/>
              </a:rPr>
              <a:t>κλειδί.</a:t>
            </a:r>
            <a:endParaRPr sz="1400">
              <a:latin typeface="Calibri"/>
              <a:cs typeface="Calibri"/>
            </a:endParaRPr>
          </a:p>
          <a:p>
            <a:pPr marL="287020" marR="887094" indent="-274320">
              <a:lnSpc>
                <a:spcPct val="100000"/>
              </a:lnSpc>
              <a:spcBef>
                <a:spcPts val="969"/>
              </a:spcBef>
              <a:buClr>
                <a:srgbClr val="FFBA00"/>
              </a:buClr>
              <a:buSzPct val="128571"/>
              <a:buChar char="◦"/>
              <a:tabLst>
                <a:tab pos="286385" algn="l"/>
                <a:tab pos="287020" algn="l"/>
              </a:tabLst>
            </a:pPr>
            <a:r>
              <a:rPr sz="1400" spc="130" dirty="0">
                <a:solidFill>
                  <a:srgbClr val="FFFFFF"/>
                </a:solidFill>
                <a:latin typeface="Calibri"/>
                <a:cs typeface="Calibri"/>
              </a:rPr>
              <a:t>Αδυναμία:</a:t>
            </a:r>
            <a:r>
              <a:rPr sz="1400" spc="70" dirty="0">
                <a:solidFill>
                  <a:srgbClr val="FFFFFF"/>
                </a:solidFill>
                <a:latin typeface="Calibri"/>
                <a:cs typeface="Calibri"/>
              </a:rPr>
              <a:t> </a:t>
            </a:r>
            <a:r>
              <a:rPr sz="1400" spc="145" dirty="0">
                <a:solidFill>
                  <a:srgbClr val="FFFFFF"/>
                </a:solidFill>
                <a:latin typeface="Calibri"/>
                <a:cs typeface="Calibri"/>
              </a:rPr>
              <a:t>ο</a:t>
            </a:r>
            <a:r>
              <a:rPr sz="1400" spc="75" dirty="0">
                <a:solidFill>
                  <a:srgbClr val="FFFFFF"/>
                </a:solidFill>
                <a:latin typeface="Calibri"/>
                <a:cs typeface="Calibri"/>
              </a:rPr>
              <a:t> </a:t>
            </a:r>
            <a:r>
              <a:rPr sz="1400" spc="130" dirty="0">
                <a:solidFill>
                  <a:srgbClr val="FFFFFF"/>
                </a:solidFill>
                <a:latin typeface="Calibri"/>
                <a:cs typeface="Calibri"/>
              </a:rPr>
              <a:t>κώδικας</a:t>
            </a:r>
            <a:r>
              <a:rPr sz="1400" spc="75" dirty="0">
                <a:solidFill>
                  <a:srgbClr val="FFFFFF"/>
                </a:solidFill>
                <a:latin typeface="Calibri"/>
                <a:cs typeface="Calibri"/>
              </a:rPr>
              <a:t> </a:t>
            </a:r>
            <a:r>
              <a:rPr sz="1400" spc="135" dirty="0">
                <a:solidFill>
                  <a:srgbClr val="FFFFFF"/>
                </a:solidFill>
                <a:latin typeface="Calibri"/>
                <a:cs typeface="Calibri"/>
              </a:rPr>
              <a:t>προγραμματισμού</a:t>
            </a:r>
            <a:r>
              <a:rPr sz="1400" spc="80" dirty="0">
                <a:solidFill>
                  <a:srgbClr val="FFFFFF"/>
                </a:solidFill>
                <a:latin typeface="Calibri"/>
                <a:cs typeface="Calibri"/>
              </a:rPr>
              <a:t> </a:t>
            </a:r>
            <a:r>
              <a:rPr sz="1400" spc="140" dirty="0">
                <a:solidFill>
                  <a:srgbClr val="FFFFFF"/>
                </a:solidFill>
                <a:latin typeface="Calibri"/>
                <a:cs typeface="Calibri"/>
              </a:rPr>
              <a:t>αποκρυπτογράφησης</a:t>
            </a:r>
            <a:r>
              <a:rPr sz="1400" spc="85" dirty="0">
                <a:solidFill>
                  <a:srgbClr val="FFFFFF"/>
                </a:solidFill>
                <a:latin typeface="Calibri"/>
                <a:cs typeface="Calibri"/>
              </a:rPr>
              <a:t> </a:t>
            </a:r>
            <a:r>
              <a:rPr sz="1400" spc="130" dirty="0">
                <a:solidFill>
                  <a:srgbClr val="FFFFFF"/>
                </a:solidFill>
                <a:latin typeface="Calibri"/>
                <a:cs typeface="Calibri"/>
              </a:rPr>
              <a:t>παραμένει</a:t>
            </a:r>
            <a:r>
              <a:rPr sz="1400" spc="80" dirty="0">
                <a:solidFill>
                  <a:srgbClr val="FFFFFF"/>
                </a:solidFill>
                <a:latin typeface="Calibri"/>
                <a:cs typeface="Calibri"/>
              </a:rPr>
              <a:t> </a:t>
            </a:r>
            <a:r>
              <a:rPr sz="1400" spc="135" dirty="0">
                <a:solidFill>
                  <a:srgbClr val="FFFFFF"/>
                </a:solidFill>
                <a:latin typeface="Calibri"/>
                <a:cs typeface="Calibri"/>
              </a:rPr>
              <a:t>συχνά</a:t>
            </a:r>
            <a:r>
              <a:rPr sz="1400" spc="75" dirty="0">
                <a:solidFill>
                  <a:srgbClr val="FFFFFF"/>
                </a:solidFill>
                <a:latin typeface="Calibri"/>
                <a:cs typeface="Calibri"/>
              </a:rPr>
              <a:t> </a:t>
            </a:r>
            <a:r>
              <a:rPr sz="1400" spc="145" dirty="0">
                <a:solidFill>
                  <a:srgbClr val="FFFFFF"/>
                </a:solidFill>
                <a:latin typeface="Calibri"/>
                <a:cs typeface="Calibri"/>
              </a:rPr>
              <a:t>ο</a:t>
            </a:r>
            <a:r>
              <a:rPr sz="1400" spc="75" dirty="0">
                <a:solidFill>
                  <a:srgbClr val="FFFFFF"/>
                </a:solidFill>
                <a:latin typeface="Calibri"/>
                <a:cs typeface="Calibri"/>
              </a:rPr>
              <a:t> </a:t>
            </a:r>
            <a:r>
              <a:rPr sz="1400" spc="110" dirty="0">
                <a:solidFill>
                  <a:srgbClr val="FFFFFF"/>
                </a:solidFill>
                <a:latin typeface="Calibri"/>
                <a:cs typeface="Calibri"/>
              </a:rPr>
              <a:t>ίδιος</a:t>
            </a:r>
            <a:r>
              <a:rPr sz="1400" spc="80" dirty="0">
                <a:solidFill>
                  <a:srgbClr val="FFFFFF"/>
                </a:solidFill>
                <a:latin typeface="Calibri"/>
                <a:cs typeface="Calibri"/>
              </a:rPr>
              <a:t> </a:t>
            </a:r>
            <a:r>
              <a:rPr sz="1400" spc="120" dirty="0">
                <a:solidFill>
                  <a:srgbClr val="FFFFFF"/>
                </a:solidFill>
                <a:latin typeface="Calibri"/>
                <a:cs typeface="Calibri"/>
              </a:rPr>
              <a:t>και</a:t>
            </a:r>
            <a:r>
              <a:rPr sz="1400" spc="80" dirty="0">
                <a:solidFill>
                  <a:srgbClr val="FFFFFF"/>
                </a:solidFill>
                <a:latin typeface="Calibri"/>
                <a:cs typeface="Calibri"/>
              </a:rPr>
              <a:t> </a:t>
            </a:r>
            <a:r>
              <a:rPr sz="1400" spc="130" dirty="0">
                <a:solidFill>
                  <a:srgbClr val="FFFFFF"/>
                </a:solidFill>
                <a:latin typeface="Calibri"/>
                <a:cs typeface="Calibri"/>
              </a:rPr>
              <a:t>μπορεί</a:t>
            </a:r>
            <a:r>
              <a:rPr sz="1400" spc="75" dirty="0">
                <a:solidFill>
                  <a:srgbClr val="FFFFFF"/>
                </a:solidFill>
                <a:latin typeface="Calibri"/>
                <a:cs typeface="Calibri"/>
              </a:rPr>
              <a:t> </a:t>
            </a:r>
            <a:r>
              <a:rPr sz="1400" spc="140" dirty="0">
                <a:solidFill>
                  <a:srgbClr val="FFFFFF"/>
                </a:solidFill>
                <a:latin typeface="Calibri"/>
                <a:cs typeface="Calibri"/>
              </a:rPr>
              <a:t>να </a:t>
            </a:r>
            <a:r>
              <a:rPr sz="1400" spc="-300" dirty="0">
                <a:solidFill>
                  <a:srgbClr val="FFFFFF"/>
                </a:solidFill>
                <a:latin typeface="Calibri"/>
                <a:cs typeface="Calibri"/>
              </a:rPr>
              <a:t> </a:t>
            </a:r>
            <a:r>
              <a:rPr sz="1400" spc="120" dirty="0">
                <a:solidFill>
                  <a:srgbClr val="FFFFFF"/>
                </a:solidFill>
                <a:latin typeface="Calibri"/>
                <a:cs typeface="Calibri"/>
              </a:rPr>
              <a:t>ανιχνευθεί</a:t>
            </a:r>
            <a:r>
              <a:rPr sz="1400" spc="60" dirty="0">
                <a:solidFill>
                  <a:srgbClr val="FFFFFF"/>
                </a:solidFill>
                <a:latin typeface="Calibri"/>
                <a:cs typeface="Calibri"/>
              </a:rPr>
              <a:t> </a:t>
            </a:r>
            <a:r>
              <a:rPr sz="1400" spc="120" dirty="0">
                <a:solidFill>
                  <a:srgbClr val="FFFFFF"/>
                </a:solidFill>
                <a:latin typeface="Calibri"/>
                <a:cs typeface="Calibri"/>
              </a:rPr>
              <a:t>ή/και</a:t>
            </a:r>
            <a:r>
              <a:rPr sz="1400" spc="60" dirty="0">
                <a:solidFill>
                  <a:srgbClr val="FFFFFF"/>
                </a:solidFill>
                <a:latin typeface="Calibri"/>
                <a:cs typeface="Calibri"/>
              </a:rPr>
              <a:t> </a:t>
            </a:r>
            <a:r>
              <a:rPr sz="1400" spc="140" dirty="0">
                <a:solidFill>
                  <a:srgbClr val="FFFFFF"/>
                </a:solidFill>
                <a:latin typeface="Calibri"/>
                <a:cs typeface="Calibri"/>
              </a:rPr>
              <a:t>να</a:t>
            </a:r>
            <a:r>
              <a:rPr sz="1400" spc="60" dirty="0">
                <a:solidFill>
                  <a:srgbClr val="FFFFFF"/>
                </a:solidFill>
                <a:latin typeface="Calibri"/>
                <a:cs typeface="Calibri"/>
              </a:rPr>
              <a:t> </a:t>
            </a:r>
            <a:r>
              <a:rPr sz="1400" spc="125" dirty="0">
                <a:solidFill>
                  <a:srgbClr val="FFFFFF"/>
                </a:solidFill>
                <a:latin typeface="Calibri"/>
                <a:cs typeface="Calibri"/>
              </a:rPr>
              <a:t>χρησιμοποιηθεί</a:t>
            </a:r>
            <a:r>
              <a:rPr sz="1400" spc="65" dirty="0">
                <a:solidFill>
                  <a:srgbClr val="FFFFFF"/>
                </a:solidFill>
                <a:latin typeface="Calibri"/>
                <a:cs typeface="Calibri"/>
              </a:rPr>
              <a:t> </a:t>
            </a:r>
            <a:r>
              <a:rPr sz="1400" spc="155" dirty="0">
                <a:solidFill>
                  <a:srgbClr val="FFFFFF"/>
                </a:solidFill>
                <a:latin typeface="Calibri"/>
                <a:cs typeface="Calibri"/>
              </a:rPr>
              <a:t>ως</a:t>
            </a:r>
            <a:r>
              <a:rPr sz="1400" spc="60" dirty="0">
                <a:solidFill>
                  <a:srgbClr val="FFFFFF"/>
                </a:solidFill>
                <a:latin typeface="Calibri"/>
                <a:cs typeface="Calibri"/>
              </a:rPr>
              <a:t> </a:t>
            </a:r>
            <a:r>
              <a:rPr sz="1400" spc="150" dirty="0">
                <a:solidFill>
                  <a:srgbClr val="FFFFFF"/>
                </a:solidFill>
                <a:latin typeface="Calibri"/>
                <a:cs typeface="Calibri"/>
              </a:rPr>
              <a:t>υπογραφή</a:t>
            </a:r>
            <a:endParaRPr sz="1400">
              <a:latin typeface="Calibri"/>
              <a:cs typeface="Calibri"/>
            </a:endParaRPr>
          </a:p>
        </p:txBody>
      </p:sp>
      <p:pic>
        <p:nvPicPr>
          <p:cNvPr id="5" name="object 5"/>
          <p:cNvPicPr/>
          <p:nvPr/>
        </p:nvPicPr>
        <p:blipFill>
          <a:blip r:embed="rId2" cstate="print"/>
          <a:stretch>
            <a:fillRect/>
          </a:stretch>
        </p:blipFill>
        <p:spPr>
          <a:xfrm>
            <a:off x="6958012" y="5280025"/>
            <a:ext cx="1530032" cy="612140"/>
          </a:xfrm>
          <a:prstGeom prst="rect">
            <a:avLst/>
          </a:prstGeom>
        </p:spPr>
      </p:pic>
      <p:sp>
        <p:nvSpPr>
          <p:cNvPr id="6" name="object 6"/>
          <p:cNvSpPr txBox="1"/>
          <p:nvPr/>
        </p:nvSpPr>
        <p:spPr>
          <a:xfrm>
            <a:off x="10924222" y="5452046"/>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2</a:t>
            </a:r>
            <a:endParaRPr sz="1100">
              <a:latin typeface="Arial"/>
              <a:cs typeface="Arial"/>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23925" y="875665"/>
            <a:ext cx="5847080" cy="459740"/>
          </a:xfrm>
          <a:prstGeom prst="rect">
            <a:avLst/>
          </a:prstGeom>
        </p:spPr>
        <p:txBody>
          <a:bodyPr vert="horz" wrap="square" lIns="0" tIns="12700" rIns="0" bIns="0" rtlCol="0">
            <a:spAutoFit/>
          </a:bodyPr>
          <a:lstStyle/>
          <a:p>
            <a:pPr marL="12700">
              <a:lnSpc>
                <a:spcPct val="100000"/>
              </a:lnSpc>
              <a:spcBef>
                <a:spcPts val="100"/>
              </a:spcBef>
            </a:pPr>
            <a:r>
              <a:rPr spc="135" dirty="0">
                <a:solidFill>
                  <a:srgbClr val="FFFFFF"/>
                </a:solidFill>
              </a:rPr>
              <a:t>Μεταμορφικό</a:t>
            </a:r>
            <a:r>
              <a:rPr spc="70" dirty="0">
                <a:solidFill>
                  <a:srgbClr val="FFFFFF"/>
                </a:solidFill>
              </a:rPr>
              <a:t> </a:t>
            </a:r>
            <a:r>
              <a:rPr spc="130" dirty="0">
                <a:solidFill>
                  <a:srgbClr val="FFFFFF"/>
                </a:solidFill>
              </a:rPr>
              <a:t>κακόβουλο</a:t>
            </a:r>
            <a:r>
              <a:rPr spc="20" dirty="0">
                <a:solidFill>
                  <a:srgbClr val="FFFFFF"/>
                </a:solidFill>
              </a:rPr>
              <a:t> </a:t>
            </a:r>
            <a:r>
              <a:rPr spc="114" dirty="0">
                <a:solidFill>
                  <a:srgbClr val="FFFFFF"/>
                </a:solidFill>
              </a:rPr>
              <a:t>λογισμικό</a:t>
            </a:r>
          </a:p>
        </p:txBody>
      </p:sp>
      <p:sp>
        <p:nvSpPr>
          <p:cNvPr id="4" name="object 4"/>
          <p:cNvSpPr txBox="1"/>
          <p:nvPr/>
        </p:nvSpPr>
        <p:spPr>
          <a:xfrm>
            <a:off x="923925" y="1918334"/>
            <a:ext cx="8030209" cy="1929130"/>
          </a:xfrm>
          <a:prstGeom prst="rect">
            <a:avLst/>
          </a:prstGeom>
        </p:spPr>
        <p:txBody>
          <a:bodyPr vert="horz" wrap="square" lIns="0" tIns="0" rIns="0" bIns="0" rtlCol="0">
            <a:spAutoFit/>
          </a:bodyPr>
          <a:lstStyle/>
          <a:p>
            <a:pPr marL="286385" indent="-273685">
              <a:lnSpc>
                <a:spcPts val="1860"/>
              </a:lnSpc>
              <a:buClr>
                <a:srgbClr val="FFBA00"/>
              </a:buClr>
              <a:buSzPct val="128571"/>
              <a:buFont typeface="Courier New"/>
              <a:buChar char="o"/>
              <a:tabLst>
                <a:tab pos="286385" algn="l"/>
              </a:tabLst>
            </a:pPr>
            <a:r>
              <a:rPr sz="1400" spc="140" dirty="0">
                <a:solidFill>
                  <a:srgbClr val="FFFFFF"/>
                </a:solidFill>
                <a:latin typeface="Calibri"/>
                <a:cs typeface="Calibri"/>
              </a:rPr>
              <a:t>Ένα</a:t>
            </a:r>
            <a:r>
              <a:rPr sz="1400" spc="55" dirty="0">
                <a:solidFill>
                  <a:srgbClr val="FFFFFF"/>
                </a:solidFill>
                <a:latin typeface="Calibri"/>
                <a:cs typeface="Calibri"/>
              </a:rPr>
              <a:t> </a:t>
            </a:r>
            <a:r>
              <a:rPr sz="1400" spc="140" dirty="0">
                <a:solidFill>
                  <a:srgbClr val="FFFFFF"/>
                </a:solidFill>
                <a:latin typeface="Calibri"/>
                <a:cs typeface="Calibri"/>
              </a:rPr>
              <a:t>κακόβουλο</a:t>
            </a:r>
            <a:r>
              <a:rPr sz="1400" spc="60" dirty="0">
                <a:solidFill>
                  <a:srgbClr val="FFFFFF"/>
                </a:solidFill>
                <a:latin typeface="Calibri"/>
                <a:cs typeface="Calibri"/>
              </a:rPr>
              <a:t> </a:t>
            </a:r>
            <a:r>
              <a:rPr sz="1400" spc="125" dirty="0">
                <a:solidFill>
                  <a:srgbClr val="FFFFFF"/>
                </a:solidFill>
                <a:latin typeface="Calibri"/>
                <a:cs typeface="Calibri"/>
              </a:rPr>
              <a:t>λογισμικό</a:t>
            </a:r>
            <a:r>
              <a:rPr sz="1400" spc="60" dirty="0">
                <a:solidFill>
                  <a:srgbClr val="FFFFFF"/>
                </a:solidFill>
                <a:latin typeface="Calibri"/>
                <a:cs typeface="Calibri"/>
              </a:rPr>
              <a:t> </a:t>
            </a:r>
            <a:r>
              <a:rPr sz="1400" spc="120" dirty="0">
                <a:solidFill>
                  <a:srgbClr val="FFFFFF"/>
                </a:solidFill>
                <a:latin typeface="Calibri"/>
                <a:cs typeface="Calibri"/>
              </a:rPr>
              <a:t>αλλάζει</a:t>
            </a:r>
            <a:r>
              <a:rPr sz="1400" spc="60" dirty="0">
                <a:solidFill>
                  <a:srgbClr val="FFFFFF"/>
                </a:solidFill>
                <a:latin typeface="Calibri"/>
                <a:cs typeface="Calibri"/>
              </a:rPr>
              <a:t> </a:t>
            </a:r>
            <a:r>
              <a:rPr sz="1400" spc="140" dirty="0">
                <a:solidFill>
                  <a:srgbClr val="FFFFFF"/>
                </a:solidFill>
                <a:latin typeface="Calibri"/>
                <a:cs typeface="Calibri"/>
              </a:rPr>
              <a:t>αυτόματα</a:t>
            </a:r>
            <a:r>
              <a:rPr sz="1400" spc="60" dirty="0">
                <a:solidFill>
                  <a:srgbClr val="FFFFFF"/>
                </a:solidFill>
                <a:latin typeface="Calibri"/>
                <a:cs typeface="Calibri"/>
              </a:rPr>
              <a:t> </a:t>
            </a:r>
            <a:r>
              <a:rPr sz="1400" spc="125" dirty="0">
                <a:solidFill>
                  <a:srgbClr val="FFFFFF"/>
                </a:solidFill>
                <a:latin typeface="Calibri"/>
                <a:cs typeface="Calibri"/>
              </a:rPr>
              <a:t>τον</a:t>
            </a:r>
            <a:r>
              <a:rPr sz="1400" spc="60" dirty="0">
                <a:solidFill>
                  <a:srgbClr val="FFFFFF"/>
                </a:solidFill>
                <a:latin typeface="Calibri"/>
                <a:cs typeface="Calibri"/>
              </a:rPr>
              <a:t> </a:t>
            </a:r>
            <a:r>
              <a:rPr sz="1400" spc="135" dirty="0">
                <a:solidFill>
                  <a:srgbClr val="FFFFFF"/>
                </a:solidFill>
                <a:latin typeface="Calibri"/>
                <a:cs typeface="Calibri"/>
              </a:rPr>
              <a:t>εαυτό</a:t>
            </a:r>
            <a:r>
              <a:rPr sz="1400" spc="55" dirty="0">
                <a:solidFill>
                  <a:srgbClr val="FFFFFF"/>
                </a:solidFill>
                <a:latin typeface="Calibri"/>
                <a:cs typeface="Calibri"/>
              </a:rPr>
              <a:t> </a:t>
            </a:r>
            <a:r>
              <a:rPr sz="1400" spc="135" dirty="0">
                <a:solidFill>
                  <a:srgbClr val="FFFFFF"/>
                </a:solidFill>
                <a:latin typeface="Calibri"/>
                <a:cs typeface="Calibri"/>
              </a:rPr>
              <a:t>του</a:t>
            </a:r>
            <a:r>
              <a:rPr sz="1400" spc="60" dirty="0">
                <a:solidFill>
                  <a:srgbClr val="FFFFFF"/>
                </a:solidFill>
                <a:latin typeface="Calibri"/>
                <a:cs typeface="Calibri"/>
              </a:rPr>
              <a:t> </a:t>
            </a:r>
            <a:r>
              <a:rPr sz="1400" spc="135" dirty="0">
                <a:solidFill>
                  <a:srgbClr val="FFFFFF"/>
                </a:solidFill>
                <a:latin typeface="Calibri"/>
                <a:cs typeface="Calibri"/>
              </a:rPr>
              <a:t>κάθε</a:t>
            </a:r>
            <a:r>
              <a:rPr sz="1400" spc="60" dirty="0">
                <a:solidFill>
                  <a:srgbClr val="FFFFFF"/>
                </a:solidFill>
                <a:latin typeface="Calibri"/>
                <a:cs typeface="Calibri"/>
              </a:rPr>
              <a:t> </a:t>
            </a:r>
            <a:r>
              <a:rPr sz="1400" spc="155" dirty="0">
                <a:solidFill>
                  <a:srgbClr val="FFFFFF"/>
                </a:solidFill>
                <a:latin typeface="Calibri"/>
                <a:cs typeface="Calibri"/>
              </a:rPr>
              <a:t>φορά</a:t>
            </a:r>
            <a:r>
              <a:rPr sz="1400" spc="65" dirty="0">
                <a:solidFill>
                  <a:srgbClr val="FFFFFF"/>
                </a:solidFill>
                <a:latin typeface="Calibri"/>
                <a:cs typeface="Calibri"/>
              </a:rPr>
              <a:t> </a:t>
            </a:r>
            <a:r>
              <a:rPr sz="1400" spc="150" dirty="0">
                <a:solidFill>
                  <a:srgbClr val="FFFFFF"/>
                </a:solidFill>
                <a:latin typeface="Calibri"/>
                <a:cs typeface="Calibri"/>
              </a:rPr>
              <a:t>που</a:t>
            </a:r>
            <a:r>
              <a:rPr sz="1400" spc="70" dirty="0">
                <a:solidFill>
                  <a:srgbClr val="FFFFFF"/>
                </a:solidFill>
                <a:latin typeface="Calibri"/>
                <a:cs typeface="Calibri"/>
              </a:rPr>
              <a:t> </a:t>
            </a:r>
            <a:r>
              <a:rPr sz="1400" spc="110" dirty="0">
                <a:solidFill>
                  <a:srgbClr val="FFFFFF"/>
                </a:solidFill>
                <a:latin typeface="Calibri"/>
                <a:cs typeface="Calibri"/>
              </a:rPr>
              <a:t>διαδίδεται</a:t>
            </a:r>
            <a:endParaRPr sz="1400">
              <a:latin typeface="Calibri"/>
              <a:cs typeface="Calibri"/>
            </a:endParaRPr>
          </a:p>
          <a:p>
            <a:pPr marL="286385" indent="-273685">
              <a:lnSpc>
                <a:spcPct val="100000"/>
              </a:lnSpc>
              <a:spcBef>
                <a:spcPts val="1420"/>
              </a:spcBef>
              <a:buClr>
                <a:srgbClr val="FFBA00"/>
              </a:buClr>
              <a:buSzPct val="128571"/>
              <a:buFont typeface="Courier New"/>
              <a:buChar char="o"/>
              <a:tabLst>
                <a:tab pos="286385" algn="l"/>
              </a:tabLst>
            </a:pPr>
            <a:r>
              <a:rPr sz="1400" spc="105" dirty="0">
                <a:solidFill>
                  <a:srgbClr val="FFFFFF"/>
                </a:solidFill>
                <a:latin typeface="Calibri"/>
                <a:cs typeface="Calibri"/>
              </a:rPr>
              <a:t>Κάθε</a:t>
            </a:r>
            <a:r>
              <a:rPr sz="1400" spc="50" dirty="0">
                <a:solidFill>
                  <a:srgbClr val="FFFFFF"/>
                </a:solidFill>
                <a:latin typeface="Calibri"/>
                <a:cs typeface="Calibri"/>
              </a:rPr>
              <a:t> </a:t>
            </a:r>
            <a:r>
              <a:rPr sz="1400" spc="100" dirty="0">
                <a:solidFill>
                  <a:srgbClr val="FFFFFF"/>
                </a:solidFill>
                <a:latin typeface="Calibri"/>
                <a:cs typeface="Calibri"/>
              </a:rPr>
              <a:t>νέα</a:t>
            </a:r>
            <a:r>
              <a:rPr sz="1400" spc="55" dirty="0">
                <a:solidFill>
                  <a:srgbClr val="FFFFFF"/>
                </a:solidFill>
                <a:latin typeface="Calibri"/>
                <a:cs typeface="Calibri"/>
              </a:rPr>
              <a:t> </a:t>
            </a:r>
            <a:r>
              <a:rPr sz="1400" spc="100" dirty="0">
                <a:solidFill>
                  <a:srgbClr val="FFFFFF"/>
                </a:solidFill>
                <a:latin typeface="Calibri"/>
                <a:cs typeface="Calibri"/>
              </a:rPr>
              <a:t>έκδοση</a:t>
            </a:r>
            <a:r>
              <a:rPr sz="1400" spc="55" dirty="0">
                <a:solidFill>
                  <a:srgbClr val="FFFFFF"/>
                </a:solidFill>
                <a:latin typeface="Calibri"/>
                <a:cs typeface="Calibri"/>
              </a:rPr>
              <a:t> </a:t>
            </a:r>
            <a:r>
              <a:rPr sz="1400" spc="80" dirty="0">
                <a:solidFill>
                  <a:srgbClr val="FFFFFF"/>
                </a:solidFill>
                <a:latin typeface="Calibri"/>
                <a:cs typeface="Calibri"/>
              </a:rPr>
              <a:t>έχει</a:t>
            </a:r>
            <a:r>
              <a:rPr sz="1400" spc="55" dirty="0">
                <a:solidFill>
                  <a:srgbClr val="FFFFFF"/>
                </a:solidFill>
                <a:latin typeface="Calibri"/>
                <a:cs typeface="Calibri"/>
              </a:rPr>
              <a:t> </a:t>
            </a:r>
            <a:r>
              <a:rPr sz="1400" spc="95" dirty="0">
                <a:solidFill>
                  <a:srgbClr val="FFFFFF"/>
                </a:solidFill>
                <a:latin typeface="Calibri"/>
                <a:cs typeface="Calibri"/>
              </a:rPr>
              <a:t>διαφορετικό</a:t>
            </a:r>
            <a:r>
              <a:rPr sz="1400" spc="55" dirty="0">
                <a:solidFill>
                  <a:srgbClr val="FFFFFF"/>
                </a:solidFill>
                <a:latin typeface="Calibri"/>
                <a:cs typeface="Calibri"/>
              </a:rPr>
              <a:t> </a:t>
            </a:r>
            <a:r>
              <a:rPr sz="1400" spc="100" dirty="0">
                <a:solidFill>
                  <a:srgbClr val="FFFFFF"/>
                </a:solidFill>
                <a:latin typeface="Calibri"/>
                <a:cs typeface="Calibri"/>
              </a:rPr>
              <a:t>κώδικα</a:t>
            </a:r>
            <a:r>
              <a:rPr sz="1400" spc="60" dirty="0">
                <a:solidFill>
                  <a:srgbClr val="FFFFFF"/>
                </a:solidFill>
                <a:latin typeface="Calibri"/>
                <a:cs typeface="Calibri"/>
              </a:rPr>
              <a:t> </a:t>
            </a:r>
            <a:r>
              <a:rPr sz="1400" spc="100" dirty="0">
                <a:solidFill>
                  <a:srgbClr val="FFFFFF"/>
                </a:solidFill>
                <a:latin typeface="Calibri"/>
                <a:cs typeface="Calibri"/>
              </a:rPr>
              <a:t>προγραμματισμού,</a:t>
            </a:r>
            <a:r>
              <a:rPr sz="1400" spc="55" dirty="0">
                <a:solidFill>
                  <a:srgbClr val="FFFFFF"/>
                </a:solidFill>
                <a:latin typeface="Calibri"/>
                <a:cs typeface="Calibri"/>
              </a:rPr>
              <a:t> </a:t>
            </a:r>
            <a:r>
              <a:rPr sz="1400" spc="105" dirty="0">
                <a:solidFill>
                  <a:srgbClr val="FFFFFF"/>
                </a:solidFill>
                <a:latin typeface="Calibri"/>
                <a:cs typeface="Calibri"/>
              </a:rPr>
              <a:t>αν</a:t>
            </a:r>
            <a:r>
              <a:rPr sz="1400" spc="55" dirty="0">
                <a:solidFill>
                  <a:srgbClr val="FFFFFF"/>
                </a:solidFill>
                <a:latin typeface="Calibri"/>
                <a:cs typeface="Calibri"/>
              </a:rPr>
              <a:t> </a:t>
            </a:r>
            <a:r>
              <a:rPr sz="1400" spc="90" dirty="0">
                <a:solidFill>
                  <a:srgbClr val="FFFFFF"/>
                </a:solidFill>
                <a:latin typeface="Calibri"/>
                <a:cs typeface="Calibri"/>
              </a:rPr>
              <a:t>και</a:t>
            </a:r>
            <a:r>
              <a:rPr sz="1400" spc="60" dirty="0">
                <a:solidFill>
                  <a:srgbClr val="FFFFFF"/>
                </a:solidFill>
                <a:latin typeface="Calibri"/>
                <a:cs typeface="Calibri"/>
              </a:rPr>
              <a:t> </a:t>
            </a:r>
            <a:r>
              <a:rPr sz="1400" spc="110" dirty="0">
                <a:solidFill>
                  <a:srgbClr val="FFFFFF"/>
                </a:solidFill>
                <a:latin typeface="Calibri"/>
                <a:cs typeface="Calibri"/>
              </a:rPr>
              <a:t>η</a:t>
            </a:r>
            <a:r>
              <a:rPr sz="1400" spc="55" dirty="0">
                <a:solidFill>
                  <a:srgbClr val="FFFFFF"/>
                </a:solidFill>
                <a:latin typeface="Calibri"/>
                <a:cs typeface="Calibri"/>
              </a:rPr>
              <a:t> </a:t>
            </a:r>
            <a:r>
              <a:rPr sz="1400" spc="80" dirty="0">
                <a:solidFill>
                  <a:srgbClr val="FFFFFF"/>
                </a:solidFill>
                <a:latin typeface="Calibri"/>
                <a:cs typeface="Calibri"/>
              </a:rPr>
              <a:t>ίδια</a:t>
            </a:r>
            <a:r>
              <a:rPr sz="1400" spc="70" dirty="0">
                <a:solidFill>
                  <a:srgbClr val="FFFFFF"/>
                </a:solidFill>
                <a:latin typeface="Calibri"/>
                <a:cs typeface="Calibri"/>
              </a:rPr>
              <a:t> </a:t>
            </a:r>
            <a:r>
              <a:rPr sz="1400" spc="80" dirty="0">
                <a:solidFill>
                  <a:srgbClr val="FFFFFF"/>
                </a:solidFill>
                <a:latin typeface="Calibri"/>
                <a:cs typeface="Calibri"/>
              </a:rPr>
              <a:t>λειτουργικότητα</a:t>
            </a:r>
            <a:endParaRPr sz="1400">
              <a:latin typeface="Calibri"/>
              <a:cs typeface="Calibri"/>
            </a:endParaRPr>
          </a:p>
          <a:p>
            <a:pPr marL="286385" indent="-273685">
              <a:lnSpc>
                <a:spcPct val="100000"/>
              </a:lnSpc>
              <a:spcBef>
                <a:spcPts val="1420"/>
              </a:spcBef>
              <a:buClr>
                <a:srgbClr val="FFBA00"/>
              </a:buClr>
              <a:buSzPct val="128571"/>
              <a:buFont typeface="Courier New"/>
              <a:buChar char="o"/>
              <a:tabLst>
                <a:tab pos="286385" algn="l"/>
              </a:tabLst>
            </a:pPr>
            <a:r>
              <a:rPr sz="1400" spc="95" dirty="0">
                <a:solidFill>
                  <a:srgbClr val="FFFFFF"/>
                </a:solidFill>
                <a:latin typeface="Calibri"/>
                <a:cs typeface="Calibri"/>
              </a:rPr>
              <a:t>Χρησιμοποιεί</a:t>
            </a:r>
            <a:r>
              <a:rPr sz="1400" spc="40" dirty="0">
                <a:solidFill>
                  <a:srgbClr val="FFFFFF"/>
                </a:solidFill>
                <a:latin typeface="Calibri"/>
                <a:cs typeface="Calibri"/>
              </a:rPr>
              <a:t> </a:t>
            </a:r>
            <a:r>
              <a:rPr sz="1400" spc="85" dirty="0">
                <a:solidFill>
                  <a:srgbClr val="FFFFFF"/>
                </a:solidFill>
                <a:latin typeface="Calibri"/>
                <a:cs typeface="Calibri"/>
              </a:rPr>
              <a:t>τεχνικές</a:t>
            </a:r>
            <a:r>
              <a:rPr sz="1400" spc="40" dirty="0">
                <a:solidFill>
                  <a:srgbClr val="FFFFFF"/>
                </a:solidFill>
                <a:latin typeface="Calibri"/>
                <a:cs typeface="Calibri"/>
              </a:rPr>
              <a:t> </a:t>
            </a:r>
            <a:r>
              <a:rPr sz="1400" spc="110" dirty="0">
                <a:solidFill>
                  <a:srgbClr val="FFFFFF"/>
                </a:solidFill>
                <a:latin typeface="Calibri"/>
                <a:cs typeface="Calibri"/>
              </a:rPr>
              <a:t>που</a:t>
            </a:r>
            <a:r>
              <a:rPr sz="1400" spc="40" dirty="0">
                <a:solidFill>
                  <a:srgbClr val="FFFFFF"/>
                </a:solidFill>
                <a:latin typeface="Calibri"/>
                <a:cs typeface="Calibri"/>
              </a:rPr>
              <a:t> </a:t>
            </a:r>
            <a:r>
              <a:rPr sz="1400" spc="90" dirty="0">
                <a:solidFill>
                  <a:srgbClr val="FFFFFF"/>
                </a:solidFill>
                <a:latin typeface="Calibri"/>
                <a:cs typeface="Calibri"/>
              </a:rPr>
              <a:t>περιλαμβάνουν</a:t>
            </a:r>
            <a:endParaRPr sz="1400">
              <a:latin typeface="Calibri"/>
              <a:cs typeface="Calibri"/>
            </a:endParaRPr>
          </a:p>
          <a:p>
            <a:pPr marL="396875" marR="1086485" lvl="1" indent="-274320">
              <a:lnSpc>
                <a:spcPct val="100000"/>
              </a:lnSpc>
              <a:spcBef>
                <a:spcPts val="1035"/>
              </a:spcBef>
              <a:buSzPct val="128571"/>
              <a:buChar char="◦"/>
              <a:tabLst>
                <a:tab pos="396240" algn="l"/>
                <a:tab pos="396875" algn="l"/>
              </a:tabLst>
            </a:pPr>
            <a:r>
              <a:rPr sz="1400" spc="105" dirty="0">
                <a:solidFill>
                  <a:srgbClr val="FFFFFF"/>
                </a:solidFill>
                <a:latin typeface="Calibri"/>
                <a:cs typeface="Calibri"/>
              </a:rPr>
              <a:t>Προσθήκη</a:t>
            </a:r>
            <a:r>
              <a:rPr sz="1400" spc="60" dirty="0">
                <a:solidFill>
                  <a:srgbClr val="FFFFFF"/>
                </a:solidFill>
                <a:latin typeface="Calibri"/>
                <a:cs typeface="Calibri"/>
              </a:rPr>
              <a:t> </a:t>
            </a:r>
            <a:r>
              <a:rPr sz="1400" spc="95" dirty="0">
                <a:solidFill>
                  <a:srgbClr val="FFFFFF"/>
                </a:solidFill>
                <a:latin typeface="Calibri"/>
                <a:cs typeface="Calibri"/>
              </a:rPr>
              <a:t>διαφορετικού</a:t>
            </a:r>
            <a:r>
              <a:rPr sz="1400" spc="55" dirty="0">
                <a:solidFill>
                  <a:srgbClr val="FFFFFF"/>
                </a:solidFill>
                <a:latin typeface="Calibri"/>
                <a:cs typeface="Calibri"/>
              </a:rPr>
              <a:t> </a:t>
            </a:r>
            <a:r>
              <a:rPr sz="1400" spc="100" dirty="0">
                <a:solidFill>
                  <a:srgbClr val="FFFFFF"/>
                </a:solidFill>
                <a:latin typeface="Calibri"/>
                <a:cs typeface="Calibri"/>
              </a:rPr>
              <a:t>μήκους</a:t>
            </a:r>
            <a:r>
              <a:rPr sz="1400" spc="55" dirty="0">
                <a:solidFill>
                  <a:srgbClr val="FFFFFF"/>
                </a:solidFill>
                <a:latin typeface="Calibri"/>
                <a:cs typeface="Calibri"/>
              </a:rPr>
              <a:t> </a:t>
            </a:r>
            <a:r>
              <a:rPr sz="1400" spc="100" dirty="0">
                <a:solidFill>
                  <a:srgbClr val="FFFFFF"/>
                </a:solidFill>
                <a:latin typeface="Calibri"/>
                <a:cs typeface="Calibri"/>
              </a:rPr>
              <a:t>εντολών</a:t>
            </a:r>
            <a:r>
              <a:rPr sz="1400" spc="50" dirty="0">
                <a:solidFill>
                  <a:srgbClr val="FFFFFF"/>
                </a:solidFill>
                <a:latin typeface="Calibri"/>
                <a:cs typeface="Calibri"/>
              </a:rPr>
              <a:t> </a:t>
            </a:r>
            <a:r>
              <a:rPr sz="1400" spc="105" dirty="0">
                <a:solidFill>
                  <a:srgbClr val="FFFFFF"/>
                </a:solidFill>
                <a:latin typeface="Calibri"/>
                <a:cs typeface="Calibri"/>
              </a:rPr>
              <a:t>NOP,</a:t>
            </a:r>
            <a:r>
              <a:rPr sz="1400" spc="55" dirty="0">
                <a:solidFill>
                  <a:srgbClr val="FFFFFF"/>
                </a:solidFill>
                <a:latin typeface="Calibri"/>
                <a:cs typeface="Calibri"/>
              </a:rPr>
              <a:t> </a:t>
            </a:r>
            <a:r>
              <a:rPr sz="1400" spc="105" dirty="0">
                <a:solidFill>
                  <a:srgbClr val="FFFFFF"/>
                </a:solidFill>
                <a:latin typeface="Calibri"/>
                <a:cs typeface="Calibri"/>
              </a:rPr>
              <a:t>αλλαγή</a:t>
            </a:r>
            <a:r>
              <a:rPr sz="1400" spc="55" dirty="0">
                <a:solidFill>
                  <a:srgbClr val="FFFFFF"/>
                </a:solidFill>
                <a:latin typeface="Calibri"/>
                <a:cs typeface="Calibri"/>
              </a:rPr>
              <a:t> </a:t>
            </a:r>
            <a:r>
              <a:rPr sz="1400" spc="100" dirty="0">
                <a:solidFill>
                  <a:srgbClr val="FFFFFF"/>
                </a:solidFill>
                <a:latin typeface="Calibri"/>
                <a:cs typeface="Calibri"/>
              </a:rPr>
              <a:t>χρήσης</a:t>
            </a:r>
            <a:r>
              <a:rPr sz="1400" spc="55" dirty="0">
                <a:solidFill>
                  <a:srgbClr val="FFFFFF"/>
                </a:solidFill>
                <a:latin typeface="Calibri"/>
                <a:cs typeface="Calibri"/>
              </a:rPr>
              <a:t> </a:t>
            </a:r>
            <a:r>
              <a:rPr sz="1400" spc="100" dirty="0">
                <a:solidFill>
                  <a:srgbClr val="FFFFFF"/>
                </a:solidFill>
                <a:latin typeface="Calibri"/>
                <a:cs typeface="Calibri"/>
              </a:rPr>
              <a:t>καταχωρητών, </a:t>
            </a:r>
            <a:r>
              <a:rPr sz="1400" spc="-300" dirty="0">
                <a:solidFill>
                  <a:srgbClr val="FFFFFF"/>
                </a:solidFill>
                <a:latin typeface="Calibri"/>
                <a:cs typeface="Calibri"/>
              </a:rPr>
              <a:t> </a:t>
            </a:r>
            <a:r>
              <a:rPr sz="1400" spc="105" dirty="0">
                <a:solidFill>
                  <a:srgbClr val="FFFFFF"/>
                </a:solidFill>
                <a:latin typeface="Calibri"/>
                <a:cs typeface="Calibri"/>
              </a:rPr>
              <a:t>προσθήκη άχρηστων </a:t>
            </a:r>
            <a:r>
              <a:rPr sz="1400" spc="95" dirty="0">
                <a:solidFill>
                  <a:srgbClr val="FFFFFF"/>
                </a:solidFill>
                <a:latin typeface="Calibri"/>
                <a:cs typeface="Calibri"/>
              </a:rPr>
              <a:t>εντολών, </a:t>
            </a:r>
            <a:r>
              <a:rPr sz="1400" spc="100" dirty="0">
                <a:solidFill>
                  <a:srgbClr val="FFFFFF"/>
                </a:solidFill>
                <a:latin typeface="Calibri"/>
                <a:cs typeface="Calibri"/>
              </a:rPr>
              <a:t>χρήση </a:t>
            </a:r>
            <a:r>
              <a:rPr sz="1400" spc="90" dirty="0">
                <a:solidFill>
                  <a:srgbClr val="FFFFFF"/>
                </a:solidFill>
                <a:latin typeface="Calibri"/>
                <a:cs typeface="Calibri"/>
              </a:rPr>
              <a:t>λειτουργικά </a:t>
            </a:r>
            <a:r>
              <a:rPr sz="1400" spc="105" dirty="0">
                <a:solidFill>
                  <a:srgbClr val="FFFFFF"/>
                </a:solidFill>
                <a:latin typeface="Calibri"/>
                <a:cs typeface="Calibri"/>
              </a:rPr>
              <a:t>ισοδύναμων </a:t>
            </a:r>
            <a:r>
              <a:rPr sz="1400" spc="95" dirty="0">
                <a:solidFill>
                  <a:srgbClr val="FFFFFF"/>
                </a:solidFill>
                <a:latin typeface="Calibri"/>
                <a:cs typeface="Calibri"/>
              </a:rPr>
              <a:t>εντολών, </a:t>
            </a:r>
            <a:r>
              <a:rPr sz="1400" spc="100" dirty="0">
                <a:solidFill>
                  <a:srgbClr val="FFFFFF"/>
                </a:solidFill>
                <a:latin typeface="Calibri"/>
                <a:cs typeface="Calibri"/>
              </a:rPr>
              <a:t> αναδιάταξη</a:t>
            </a:r>
            <a:r>
              <a:rPr sz="1400" spc="50" dirty="0">
                <a:solidFill>
                  <a:srgbClr val="FFFFFF"/>
                </a:solidFill>
                <a:latin typeface="Calibri"/>
                <a:cs typeface="Calibri"/>
              </a:rPr>
              <a:t> </a:t>
            </a:r>
            <a:r>
              <a:rPr sz="1400" spc="100" dirty="0">
                <a:solidFill>
                  <a:srgbClr val="FFFFFF"/>
                </a:solidFill>
                <a:latin typeface="Calibri"/>
                <a:cs typeface="Calibri"/>
              </a:rPr>
              <a:t>συναρτήσεων,</a:t>
            </a:r>
            <a:r>
              <a:rPr sz="1400" spc="45" dirty="0">
                <a:solidFill>
                  <a:srgbClr val="FFFFFF"/>
                </a:solidFill>
                <a:latin typeface="Calibri"/>
                <a:cs typeface="Calibri"/>
              </a:rPr>
              <a:t> </a:t>
            </a:r>
            <a:r>
              <a:rPr sz="1400" spc="95" dirty="0">
                <a:solidFill>
                  <a:srgbClr val="FFFFFF"/>
                </a:solidFill>
                <a:latin typeface="Calibri"/>
                <a:cs typeface="Calibri"/>
              </a:rPr>
              <a:t>αναδιάταξη</a:t>
            </a:r>
            <a:r>
              <a:rPr sz="1400" spc="50" dirty="0">
                <a:solidFill>
                  <a:srgbClr val="FFFFFF"/>
                </a:solidFill>
                <a:latin typeface="Calibri"/>
                <a:cs typeface="Calibri"/>
              </a:rPr>
              <a:t> </a:t>
            </a:r>
            <a:r>
              <a:rPr sz="1400" spc="110" dirty="0">
                <a:solidFill>
                  <a:srgbClr val="FFFFFF"/>
                </a:solidFill>
                <a:latin typeface="Calibri"/>
                <a:cs typeface="Calibri"/>
              </a:rPr>
              <a:t>δομών</a:t>
            </a:r>
            <a:r>
              <a:rPr sz="1400" spc="45" dirty="0">
                <a:solidFill>
                  <a:srgbClr val="FFFFFF"/>
                </a:solidFill>
                <a:latin typeface="Calibri"/>
                <a:cs typeface="Calibri"/>
              </a:rPr>
              <a:t> </a:t>
            </a:r>
            <a:r>
              <a:rPr sz="1400" spc="105" dirty="0">
                <a:solidFill>
                  <a:srgbClr val="FFFFFF"/>
                </a:solidFill>
                <a:latin typeface="Calibri"/>
                <a:cs typeface="Calibri"/>
              </a:rPr>
              <a:t>δεδομένων</a:t>
            </a:r>
            <a:r>
              <a:rPr sz="1400" spc="45" dirty="0">
                <a:solidFill>
                  <a:srgbClr val="FFFFFF"/>
                </a:solidFill>
                <a:latin typeface="Calibri"/>
                <a:cs typeface="Calibri"/>
              </a:rPr>
              <a:t> </a:t>
            </a:r>
            <a:r>
              <a:rPr sz="1400" spc="75" dirty="0">
                <a:solidFill>
                  <a:srgbClr val="FFFFFF"/>
                </a:solidFill>
                <a:latin typeface="Calibri"/>
                <a:cs typeface="Calibri"/>
              </a:rPr>
              <a:t>κ.λπ.</a:t>
            </a:r>
            <a:endParaRPr sz="1400">
              <a:latin typeface="Calibri"/>
              <a:cs typeface="Calibri"/>
            </a:endParaRPr>
          </a:p>
        </p:txBody>
      </p:sp>
      <p:pic>
        <p:nvPicPr>
          <p:cNvPr id="5" name="object 5"/>
          <p:cNvPicPr/>
          <p:nvPr/>
        </p:nvPicPr>
        <p:blipFill>
          <a:blip r:embed="rId2" cstate="print"/>
          <a:stretch>
            <a:fillRect/>
          </a:stretch>
        </p:blipFill>
        <p:spPr>
          <a:xfrm>
            <a:off x="6958012" y="5448617"/>
            <a:ext cx="1530032" cy="612140"/>
          </a:xfrm>
          <a:prstGeom prst="rect">
            <a:avLst/>
          </a:prstGeom>
        </p:spPr>
      </p:pic>
      <p:sp>
        <p:nvSpPr>
          <p:cNvPr id="6" name="object 6"/>
          <p:cNvSpPr txBox="1"/>
          <p:nvPr/>
        </p:nvSpPr>
        <p:spPr>
          <a:xfrm>
            <a:off x="10924222" y="5620321"/>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3</a:t>
            </a:r>
            <a:endParaRPr sz="1100">
              <a:latin typeface="Arial"/>
              <a:cs typeface="Arial"/>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80135" y="776604"/>
            <a:ext cx="6689725" cy="850265"/>
          </a:xfrm>
          <a:prstGeom prst="rect">
            <a:avLst/>
          </a:prstGeom>
        </p:spPr>
        <p:txBody>
          <a:bodyPr vert="horz" wrap="square" lIns="0" tIns="61594" rIns="0" bIns="0" rtlCol="0">
            <a:spAutoFit/>
          </a:bodyPr>
          <a:lstStyle/>
          <a:p>
            <a:pPr marL="12700" marR="5080">
              <a:lnSpc>
                <a:spcPts val="3080"/>
              </a:lnSpc>
              <a:spcBef>
                <a:spcPts val="484"/>
              </a:spcBef>
            </a:pPr>
            <a:r>
              <a:rPr spc="120" dirty="0">
                <a:solidFill>
                  <a:srgbClr val="FFFFFF"/>
                </a:solidFill>
              </a:rPr>
              <a:t>Ανίχνευση </a:t>
            </a:r>
            <a:r>
              <a:rPr spc="140" dirty="0">
                <a:solidFill>
                  <a:srgbClr val="FFFFFF"/>
                </a:solidFill>
              </a:rPr>
              <a:t>κακόβουλου </a:t>
            </a:r>
            <a:r>
              <a:rPr spc="125" dirty="0">
                <a:solidFill>
                  <a:srgbClr val="FFFFFF"/>
                </a:solidFill>
              </a:rPr>
              <a:t>λογισμικού </a:t>
            </a:r>
            <a:r>
              <a:rPr spc="130" dirty="0">
                <a:solidFill>
                  <a:srgbClr val="FFFFFF"/>
                </a:solidFill>
              </a:rPr>
              <a:t>τη </a:t>
            </a:r>
            <a:r>
              <a:rPr spc="135" dirty="0">
                <a:solidFill>
                  <a:srgbClr val="FFFFFF"/>
                </a:solidFill>
              </a:rPr>
              <a:t> </a:t>
            </a:r>
            <a:r>
              <a:rPr spc="125" dirty="0">
                <a:solidFill>
                  <a:srgbClr val="FFFFFF"/>
                </a:solidFill>
              </a:rPr>
              <a:t>σημασιολογία</a:t>
            </a:r>
            <a:r>
              <a:rPr spc="55" dirty="0">
                <a:solidFill>
                  <a:srgbClr val="FFFFFF"/>
                </a:solidFill>
              </a:rPr>
              <a:t> </a:t>
            </a:r>
            <a:r>
              <a:rPr spc="150" dirty="0">
                <a:solidFill>
                  <a:srgbClr val="FFFFFF"/>
                </a:solidFill>
              </a:rPr>
              <a:t>ή</a:t>
            </a:r>
            <a:r>
              <a:rPr spc="55" dirty="0">
                <a:solidFill>
                  <a:srgbClr val="FFFFFF"/>
                </a:solidFill>
              </a:rPr>
              <a:t> </a:t>
            </a:r>
            <a:r>
              <a:rPr spc="125" dirty="0">
                <a:solidFill>
                  <a:srgbClr val="FFFFFF"/>
                </a:solidFill>
              </a:rPr>
              <a:t>την</a:t>
            </a:r>
            <a:r>
              <a:rPr spc="55" dirty="0">
                <a:solidFill>
                  <a:srgbClr val="FFFFFF"/>
                </a:solidFill>
              </a:rPr>
              <a:t> </a:t>
            </a:r>
            <a:r>
              <a:rPr spc="120" dirty="0">
                <a:solidFill>
                  <a:srgbClr val="FFFFFF"/>
                </a:solidFill>
              </a:rPr>
              <a:t>ευρετική</a:t>
            </a:r>
            <a:r>
              <a:rPr spc="60" dirty="0">
                <a:solidFill>
                  <a:srgbClr val="FFFFFF"/>
                </a:solidFill>
              </a:rPr>
              <a:t> </a:t>
            </a:r>
            <a:r>
              <a:rPr spc="130" dirty="0">
                <a:solidFill>
                  <a:srgbClr val="FFFFFF"/>
                </a:solidFill>
              </a:rPr>
              <a:t>προσέγγιση</a:t>
            </a:r>
          </a:p>
        </p:txBody>
      </p:sp>
      <p:sp>
        <p:nvSpPr>
          <p:cNvPr id="4" name="object 4"/>
          <p:cNvSpPr txBox="1"/>
          <p:nvPr/>
        </p:nvSpPr>
        <p:spPr>
          <a:xfrm>
            <a:off x="1226185" y="1967229"/>
            <a:ext cx="6219825" cy="447040"/>
          </a:xfrm>
          <a:prstGeom prst="rect">
            <a:avLst/>
          </a:prstGeom>
        </p:spPr>
        <p:txBody>
          <a:bodyPr vert="horz" wrap="square" lIns="0" tIns="0" rIns="0" bIns="0" rtlCol="0">
            <a:spAutoFit/>
          </a:bodyPr>
          <a:lstStyle/>
          <a:p>
            <a:pPr marL="12700">
              <a:lnSpc>
                <a:spcPts val="1800"/>
              </a:lnSpc>
            </a:pPr>
            <a:r>
              <a:rPr sz="1800" dirty="0">
                <a:solidFill>
                  <a:srgbClr val="FFBA00"/>
                </a:solidFill>
                <a:latin typeface="Courier New"/>
                <a:cs typeface="Courier New"/>
              </a:rPr>
              <a:t>o</a:t>
            </a:r>
            <a:r>
              <a:rPr sz="1800" spc="10" dirty="0">
                <a:solidFill>
                  <a:srgbClr val="FFBA00"/>
                </a:solidFill>
                <a:latin typeface="Courier New"/>
                <a:cs typeface="Courier New"/>
              </a:rPr>
              <a:t> </a:t>
            </a:r>
            <a:r>
              <a:rPr sz="1400" spc="120" dirty="0">
                <a:solidFill>
                  <a:srgbClr val="FFFFFF"/>
                </a:solidFill>
                <a:latin typeface="Calibri"/>
                <a:cs typeface="Calibri"/>
              </a:rPr>
              <a:t>Στατική</a:t>
            </a:r>
            <a:r>
              <a:rPr sz="1400" spc="70" dirty="0">
                <a:solidFill>
                  <a:srgbClr val="FFFFFF"/>
                </a:solidFill>
                <a:latin typeface="Calibri"/>
                <a:cs typeface="Calibri"/>
              </a:rPr>
              <a:t> </a:t>
            </a:r>
            <a:r>
              <a:rPr sz="1400" spc="125" dirty="0">
                <a:solidFill>
                  <a:srgbClr val="FFFFFF"/>
                </a:solidFill>
                <a:latin typeface="Calibri"/>
                <a:cs typeface="Calibri"/>
              </a:rPr>
              <a:t>προσέγγιση:</a:t>
            </a:r>
            <a:r>
              <a:rPr sz="1400" spc="70" dirty="0">
                <a:solidFill>
                  <a:srgbClr val="FFFFFF"/>
                </a:solidFill>
                <a:latin typeface="Calibri"/>
                <a:cs typeface="Calibri"/>
              </a:rPr>
              <a:t> </a:t>
            </a:r>
            <a:r>
              <a:rPr sz="1400" spc="114" dirty="0">
                <a:solidFill>
                  <a:srgbClr val="FFFFFF"/>
                </a:solidFill>
                <a:latin typeface="Calibri"/>
                <a:cs typeface="Calibri"/>
              </a:rPr>
              <a:t>αντί</a:t>
            </a:r>
            <a:r>
              <a:rPr sz="1400" spc="65" dirty="0">
                <a:solidFill>
                  <a:srgbClr val="FFFFFF"/>
                </a:solidFill>
                <a:latin typeface="Calibri"/>
                <a:cs typeface="Calibri"/>
              </a:rPr>
              <a:t> </a:t>
            </a:r>
            <a:r>
              <a:rPr sz="1400" spc="114" dirty="0">
                <a:solidFill>
                  <a:srgbClr val="FFFFFF"/>
                </a:solidFill>
                <a:latin typeface="Calibri"/>
                <a:cs typeface="Calibri"/>
              </a:rPr>
              <a:t>για</a:t>
            </a:r>
            <a:r>
              <a:rPr sz="1400" spc="65" dirty="0">
                <a:solidFill>
                  <a:srgbClr val="FFFFFF"/>
                </a:solidFill>
                <a:latin typeface="Calibri"/>
                <a:cs typeface="Calibri"/>
              </a:rPr>
              <a:t> </a:t>
            </a:r>
            <a:r>
              <a:rPr sz="1400" spc="125" dirty="0">
                <a:solidFill>
                  <a:srgbClr val="FFFFFF"/>
                </a:solidFill>
                <a:latin typeface="Calibri"/>
                <a:cs typeface="Calibri"/>
              </a:rPr>
              <a:t>συγκεκριμένες</a:t>
            </a:r>
            <a:r>
              <a:rPr sz="1400" spc="70" dirty="0">
                <a:solidFill>
                  <a:srgbClr val="FFFFFF"/>
                </a:solidFill>
                <a:latin typeface="Calibri"/>
                <a:cs typeface="Calibri"/>
              </a:rPr>
              <a:t> </a:t>
            </a:r>
            <a:r>
              <a:rPr sz="1400" spc="130" dirty="0">
                <a:solidFill>
                  <a:srgbClr val="FFFFFF"/>
                </a:solidFill>
                <a:latin typeface="Calibri"/>
                <a:cs typeface="Calibri"/>
              </a:rPr>
              <a:t>συμβολοσειρές</a:t>
            </a:r>
            <a:r>
              <a:rPr sz="1400" spc="65" dirty="0">
                <a:solidFill>
                  <a:srgbClr val="FFFFFF"/>
                </a:solidFill>
                <a:latin typeface="Calibri"/>
                <a:cs typeface="Calibri"/>
              </a:rPr>
              <a:t> </a:t>
            </a:r>
            <a:r>
              <a:rPr sz="1400" spc="135" dirty="0">
                <a:solidFill>
                  <a:srgbClr val="FFFFFF"/>
                </a:solidFill>
                <a:latin typeface="Calibri"/>
                <a:cs typeface="Calibri"/>
              </a:rPr>
              <a:t>κώδικα</a:t>
            </a:r>
            <a:endParaRPr sz="1400">
              <a:latin typeface="Calibri"/>
              <a:cs typeface="Calibri"/>
            </a:endParaRPr>
          </a:p>
          <a:p>
            <a:pPr marL="287020">
              <a:lnSpc>
                <a:spcPts val="1620"/>
              </a:lnSpc>
            </a:pPr>
            <a:r>
              <a:rPr sz="1400" spc="135" dirty="0">
                <a:solidFill>
                  <a:srgbClr val="FFFFFF"/>
                </a:solidFill>
                <a:latin typeface="Calibri"/>
                <a:cs typeface="Calibri"/>
              </a:rPr>
              <a:t>προγραμματισμού</a:t>
            </a:r>
            <a:endParaRPr sz="1400">
              <a:latin typeface="Calibri"/>
              <a:cs typeface="Calibri"/>
            </a:endParaRPr>
          </a:p>
        </p:txBody>
      </p:sp>
      <p:sp>
        <p:nvSpPr>
          <p:cNvPr id="5" name="object 5"/>
          <p:cNvSpPr txBox="1"/>
          <p:nvPr/>
        </p:nvSpPr>
        <p:spPr>
          <a:xfrm>
            <a:off x="1226185" y="3141027"/>
            <a:ext cx="5815965" cy="447040"/>
          </a:xfrm>
          <a:prstGeom prst="rect">
            <a:avLst/>
          </a:prstGeom>
        </p:spPr>
        <p:txBody>
          <a:bodyPr vert="horz" wrap="square" lIns="0" tIns="0" rIns="0" bIns="0" rtlCol="0">
            <a:spAutoFit/>
          </a:bodyPr>
          <a:lstStyle/>
          <a:p>
            <a:pPr marL="12700">
              <a:lnSpc>
                <a:spcPts val="1800"/>
              </a:lnSpc>
            </a:pPr>
            <a:r>
              <a:rPr sz="1800" dirty="0">
                <a:solidFill>
                  <a:srgbClr val="FFBA00"/>
                </a:solidFill>
                <a:latin typeface="Courier New"/>
                <a:cs typeface="Courier New"/>
              </a:rPr>
              <a:t>o</a:t>
            </a:r>
            <a:r>
              <a:rPr sz="1800" spc="-10" dirty="0">
                <a:solidFill>
                  <a:srgbClr val="FFBA00"/>
                </a:solidFill>
                <a:latin typeface="Courier New"/>
                <a:cs typeface="Courier New"/>
              </a:rPr>
              <a:t> </a:t>
            </a:r>
            <a:r>
              <a:rPr sz="1400" spc="135" dirty="0">
                <a:solidFill>
                  <a:srgbClr val="FFFFFF"/>
                </a:solidFill>
                <a:latin typeface="Calibri"/>
                <a:cs typeface="Calibri"/>
              </a:rPr>
              <a:t>Δυναμική</a:t>
            </a:r>
            <a:r>
              <a:rPr sz="1400" spc="60" dirty="0">
                <a:solidFill>
                  <a:srgbClr val="FFFFFF"/>
                </a:solidFill>
                <a:latin typeface="Calibri"/>
                <a:cs typeface="Calibri"/>
              </a:rPr>
              <a:t> </a:t>
            </a:r>
            <a:r>
              <a:rPr sz="1400" spc="125" dirty="0">
                <a:solidFill>
                  <a:srgbClr val="FFFFFF"/>
                </a:solidFill>
                <a:latin typeface="Calibri"/>
                <a:cs typeface="Calibri"/>
              </a:rPr>
              <a:t>προσέγγιση:</a:t>
            </a:r>
            <a:r>
              <a:rPr sz="1400" spc="60" dirty="0">
                <a:solidFill>
                  <a:srgbClr val="FFFFFF"/>
                </a:solidFill>
                <a:latin typeface="Calibri"/>
                <a:cs typeface="Calibri"/>
              </a:rPr>
              <a:t> </a:t>
            </a:r>
            <a:r>
              <a:rPr sz="1400" spc="130" dirty="0">
                <a:solidFill>
                  <a:srgbClr val="FFFFFF"/>
                </a:solidFill>
                <a:latin typeface="Calibri"/>
                <a:cs typeface="Calibri"/>
              </a:rPr>
              <a:t>Εκτέλεση</a:t>
            </a:r>
            <a:r>
              <a:rPr sz="1400" spc="60" dirty="0">
                <a:solidFill>
                  <a:srgbClr val="FFFFFF"/>
                </a:solidFill>
                <a:latin typeface="Calibri"/>
                <a:cs typeface="Calibri"/>
              </a:rPr>
              <a:t> </a:t>
            </a:r>
            <a:r>
              <a:rPr sz="1400" spc="130" dirty="0">
                <a:solidFill>
                  <a:srgbClr val="FFFFFF"/>
                </a:solidFill>
                <a:latin typeface="Calibri"/>
                <a:cs typeface="Calibri"/>
              </a:rPr>
              <a:t>του</a:t>
            </a:r>
            <a:r>
              <a:rPr sz="1400" spc="60" dirty="0">
                <a:solidFill>
                  <a:srgbClr val="FFFFFF"/>
                </a:solidFill>
                <a:latin typeface="Calibri"/>
                <a:cs typeface="Calibri"/>
              </a:rPr>
              <a:t> </a:t>
            </a:r>
            <a:r>
              <a:rPr sz="1400" spc="140" dirty="0">
                <a:solidFill>
                  <a:srgbClr val="FFFFFF"/>
                </a:solidFill>
                <a:latin typeface="Calibri"/>
                <a:cs typeface="Calibri"/>
              </a:rPr>
              <a:t>προγραμματισμού</a:t>
            </a:r>
            <a:r>
              <a:rPr sz="1400" spc="65" dirty="0">
                <a:solidFill>
                  <a:srgbClr val="FFFFFF"/>
                </a:solidFill>
                <a:latin typeface="Calibri"/>
                <a:cs typeface="Calibri"/>
              </a:rPr>
              <a:t> </a:t>
            </a:r>
            <a:r>
              <a:rPr sz="1400" spc="114" dirty="0">
                <a:solidFill>
                  <a:srgbClr val="FFFFFF"/>
                </a:solidFill>
                <a:latin typeface="Calibri"/>
                <a:cs typeface="Calibri"/>
              </a:rPr>
              <a:t>για</a:t>
            </a:r>
            <a:r>
              <a:rPr sz="1400" spc="60" dirty="0">
                <a:solidFill>
                  <a:srgbClr val="FFFFFF"/>
                </a:solidFill>
                <a:latin typeface="Calibri"/>
                <a:cs typeface="Calibri"/>
              </a:rPr>
              <a:t> </a:t>
            </a:r>
            <a:r>
              <a:rPr sz="1400" spc="120" dirty="0">
                <a:solidFill>
                  <a:srgbClr val="FFFFFF"/>
                </a:solidFill>
                <a:latin typeface="Calibri"/>
                <a:cs typeface="Calibri"/>
              </a:rPr>
              <a:t>τον</a:t>
            </a:r>
            <a:endParaRPr sz="1400">
              <a:latin typeface="Calibri"/>
              <a:cs typeface="Calibri"/>
            </a:endParaRPr>
          </a:p>
          <a:p>
            <a:pPr marL="287020">
              <a:lnSpc>
                <a:spcPts val="1620"/>
              </a:lnSpc>
            </a:pPr>
            <a:r>
              <a:rPr sz="1400" spc="130" dirty="0">
                <a:solidFill>
                  <a:srgbClr val="FFFFFF"/>
                </a:solidFill>
                <a:latin typeface="Calibri"/>
                <a:cs typeface="Calibri"/>
              </a:rPr>
              <a:t>εντοπισμό</a:t>
            </a:r>
            <a:r>
              <a:rPr sz="1400" spc="60" dirty="0">
                <a:solidFill>
                  <a:srgbClr val="FFFFFF"/>
                </a:solidFill>
                <a:latin typeface="Calibri"/>
                <a:cs typeface="Calibri"/>
              </a:rPr>
              <a:t> </a:t>
            </a:r>
            <a:r>
              <a:rPr sz="1400" spc="125" dirty="0">
                <a:solidFill>
                  <a:srgbClr val="FFFFFF"/>
                </a:solidFill>
                <a:latin typeface="Calibri"/>
                <a:cs typeface="Calibri"/>
              </a:rPr>
              <a:t>δυνητικά</a:t>
            </a:r>
            <a:r>
              <a:rPr sz="1400" spc="60" dirty="0">
                <a:solidFill>
                  <a:srgbClr val="FFFFFF"/>
                </a:solidFill>
                <a:latin typeface="Calibri"/>
                <a:cs typeface="Calibri"/>
              </a:rPr>
              <a:t> </a:t>
            </a:r>
            <a:r>
              <a:rPr sz="1400" spc="135" dirty="0">
                <a:solidFill>
                  <a:srgbClr val="FFFFFF"/>
                </a:solidFill>
                <a:latin typeface="Calibri"/>
                <a:cs typeface="Calibri"/>
              </a:rPr>
              <a:t>κακόβουλης</a:t>
            </a:r>
            <a:r>
              <a:rPr sz="1400" spc="60" dirty="0">
                <a:solidFill>
                  <a:srgbClr val="FFFFFF"/>
                </a:solidFill>
                <a:latin typeface="Calibri"/>
                <a:cs typeface="Calibri"/>
              </a:rPr>
              <a:t> </a:t>
            </a:r>
            <a:r>
              <a:rPr sz="1400" spc="140" dirty="0">
                <a:solidFill>
                  <a:srgbClr val="FFFFFF"/>
                </a:solidFill>
                <a:latin typeface="Calibri"/>
                <a:cs typeface="Calibri"/>
              </a:rPr>
              <a:t>συμπεριφοράς</a:t>
            </a:r>
            <a:endParaRPr sz="1400">
              <a:latin typeface="Calibri"/>
              <a:cs typeface="Calibri"/>
            </a:endParaRPr>
          </a:p>
        </p:txBody>
      </p:sp>
      <p:sp>
        <p:nvSpPr>
          <p:cNvPr id="6" name="object 6"/>
          <p:cNvSpPr txBox="1"/>
          <p:nvPr/>
        </p:nvSpPr>
        <p:spPr>
          <a:xfrm>
            <a:off x="1226185" y="4243634"/>
            <a:ext cx="4264025" cy="1012190"/>
          </a:xfrm>
          <a:prstGeom prst="rect">
            <a:avLst/>
          </a:prstGeom>
        </p:spPr>
        <p:txBody>
          <a:bodyPr vert="horz" wrap="square" lIns="0" tIns="32384" rIns="0" bIns="0" rtlCol="0">
            <a:spAutoFit/>
          </a:bodyPr>
          <a:lstStyle/>
          <a:p>
            <a:pPr marL="286385" indent="-273685">
              <a:lnSpc>
                <a:spcPct val="100000"/>
              </a:lnSpc>
              <a:spcBef>
                <a:spcPts val="254"/>
              </a:spcBef>
              <a:buClr>
                <a:srgbClr val="FFBA00"/>
              </a:buClr>
              <a:buSzPct val="128571"/>
              <a:buFont typeface="Courier New"/>
              <a:buChar char="o"/>
              <a:tabLst>
                <a:tab pos="286385" algn="l"/>
              </a:tabLst>
            </a:pPr>
            <a:r>
              <a:rPr sz="1400" spc="55" dirty="0">
                <a:solidFill>
                  <a:srgbClr val="FFFFFF"/>
                </a:solidFill>
                <a:latin typeface="Calibri"/>
                <a:cs typeface="Calibri"/>
              </a:rPr>
              <a:t>Κύριοι</a:t>
            </a:r>
            <a:r>
              <a:rPr sz="1400" spc="5" dirty="0">
                <a:solidFill>
                  <a:srgbClr val="FFFFFF"/>
                </a:solidFill>
                <a:latin typeface="Calibri"/>
                <a:cs typeface="Calibri"/>
              </a:rPr>
              <a:t> </a:t>
            </a:r>
            <a:r>
              <a:rPr sz="1400" spc="50" dirty="0">
                <a:solidFill>
                  <a:srgbClr val="FFFFFF"/>
                </a:solidFill>
                <a:latin typeface="Calibri"/>
                <a:cs typeface="Calibri"/>
              </a:rPr>
              <a:t>περιορισμοί</a:t>
            </a:r>
            <a:endParaRPr sz="1400">
              <a:latin typeface="Calibri"/>
              <a:cs typeface="Calibri"/>
            </a:endParaRPr>
          </a:p>
          <a:p>
            <a:pPr marL="396240" lvl="1" indent="-273685">
              <a:lnSpc>
                <a:spcPct val="100000"/>
              </a:lnSpc>
              <a:spcBef>
                <a:spcPts val="1040"/>
              </a:spcBef>
              <a:buSzPct val="128571"/>
              <a:buChar char="◦"/>
              <a:tabLst>
                <a:tab pos="395605" algn="l"/>
                <a:tab pos="396240" algn="l"/>
              </a:tabLst>
            </a:pPr>
            <a:r>
              <a:rPr sz="1400" spc="120" dirty="0">
                <a:solidFill>
                  <a:srgbClr val="FFFFFF"/>
                </a:solidFill>
                <a:latin typeface="Calibri"/>
                <a:cs typeface="Calibri"/>
              </a:rPr>
              <a:t>Επιδόσεις</a:t>
            </a:r>
            <a:r>
              <a:rPr sz="1400" spc="30" dirty="0">
                <a:solidFill>
                  <a:srgbClr val="FFFFFF"/>
                </a:solidFill>
                <a:latin typeface="Calibri"/>
                <a:cs typeface="Calibri"/>
              </a:rPr>
              <a:t> </a:t>
            </a:r>
            <a:r>
              <a:rPr sz="1400" spc="125" dirty="0">
                <a:solidFill>
                  <a:srgbClr val="FFFFFF"/>
                </a:solidFill>
                <a:latin typeface="Calibri"/>
                <a:cs typeface="Calibri"/>
              </a:rPr>
              <a:t>επιβάρυνσης</a:t>
            </a:r>
            <a:endParaRPr sz="1400">
              <a:latin typeface="Calibri"/>
              <a:cs typeface="Calibri"/>
            </a:endParaRPr>
          </a:p>
          <a:p>
            <a:pPr marL="396240" lvl="1" indent="-273685">
              <a:lnSpc>
                <a:spcPct val="100000"/>
              </a:lnSpc>
              <a:spcBef>
                <a:spcPts val="969"/>
              </a:spcBef>
              <a:buSzPct val="128571"/>
              <a:buChar char="◦"/>
              <a:tabLst>
                <a:tab pos="395605" algn="l"/>
                <a:tab pos="396240" algn="l"/>
              </a:tabLst>
            </a:pPr>
            <a:r>
              <a:rPr sz="1400" spc="95" dirty="0">
                <a:solidFill>
                  <a:srgbClr val="FFFFFF"/>
                </a:solidFill>
                <a:latin typeface="Calibri"/>
                <a:cs typeface="Calibri"/>
              </a:rPr>
              <a:t>Δυνητικά</a:t>
            </a:r>
            <a:r>
              <a:rPr sz="1400" spc="30" dirty="0">
                <a:solidFill>
                  <a:srgbClr val="FFFFFF"/>
                </a:solidFill>
                <a:latin typeface="Calibri"/>
                <a:cs typeface="Calibri"/>
              </a:rPr>
              <a:t> </a:t>
            </a:r>
            <a:r>
              <a:rPr sz="1400" spc="114" dirty="0">
                <a:solidFill>
                  <a:srgbClr val="FFFFFF"/>
                </a:solidFill>
                <a:latin typeface="Calibri"/>
                <a:cs typeface="Calibri"/>
              </a:rPr>
              <a:t>υψηλά</a:t>
            </a:r>
            <a:r>
              <a:rPr sz="1400" spc="25" dirty="0">
                <a:solidFill>
                  <a:srgbClr val="FFFFFF"/>
                </a:solidFill>
                <a:latin typeface="Calibri"/>
                <a:cs typeface="Calibri"/>
              </a:rPr>
              <a:t> </a:t>
            </a:r>
            <a:r>
              <a:rPr sz="1400" spc="114" dirty="0">
                <a:solidFill>
                  <a:srgbClr val="FFFFFF"/>
                </a:solidFill>
                <a:latin typeface="Calibri"/>
                <a:cs typeface="Calibri"/>
              </a:rPr>
              <a:t>ψευδή</a:t>
            </a:r>
            <a:r>
              <a:rPr sz="1400" spc="25" dirty="0">
                <a:solidFill>
                  <a:srgbClr val="FFFFFF"/>
                </a:solidFill>
                <a:latin typeface="Calibri"/>
                <a:cs typeface="Calibri"/>
              </a:rPr>
              <a:t> </a:t>
            </a:r>
            <a:r>
              <a:rPr sz="1400" spc="85" dirty="0">
                <a:solidFill>
                  <a:srgbClr val="FFFFFF"/>
                </a:solidFill>
                <a:latin typeface="Calibri"/>
                <a:cs typeface="Calibri"/>
              </a:rPr>
              <a:t>θετικά</a:t>
            </a:r>
            <a:r>
              <a:rPr sz="1400" spc="15" dirty="0">
                <a:solidFill>
                  <a:srgbClr val="FFFFFF"/>
                </a:solidFill>
                <a:latin typeface="Calibri"/>
                <a:cs typeface="Calibri"/>
              </a:rPr>
              <a:t> </a:t>
            </a:r>
            <a:r>
              <a:rPr sz="1400" spc="95" dirty="0">
                <a:solidFill>
                  <a:srgbClr val="FFFFFF"/>
                </a:solidFill>
                <a:latin typeface="Calibri"/>
                <a:cs typeface="Calibri"/>
              </a:rPr>
              <a:t>αποτελέσματα</a:t>
            </a:r>
            <a:endParaRPr sz="1400">
              <a:latin typeface="Calibri"/>
              <a:cs typeface="Calibri"/>
            </a:endParaRPr>
          </a:p>
        </p:txBody>
      </p:sp>
      <p:sp>
        <p:nvSpPr>
          <p:cNvPr id="7" name="object 7"/>
          <p:cNvSpPr txBox="1"/>
          <p:nvPr/>
        </p:nvSpPr>
        <p:spPr>
          <a:xfrm>
            <a:off x="10924222" y="5500052"/>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4</a:t>
            </a:r>
            <a:endParaRPr sz="1100">
              <a:latin typeface="Arial"/>
              <a:cs typeface="Arial"/>
            </a:endParaRPr>
          </a:p>
        </p:txBody>
      </p:sp>
      <p:pic>
        <p:nvPicPr>
          <p:cNvPr id="8" name="object 8"/>
          <p:cNvPicPr/>
          <p:nvPr/>
        </p:nvPicPr>
        <p:blipFill>
          <a:blip r:embed="rId2" cstate="print"/>
          <a:stretch>
            <a:fillRect/>
          </a:stretch>
        </p:blipFill>
        <p:spPr>
          <a:xfrm>
            <a:off x="6958012" y="5354637"/>
            <a:ext cx="1530032" cy="612140"/>
          </a:xfrm>
          <a:prstGeom prst="rect">
            <a:avLst/>
          </a:prstGeom>
        </p:spPr>
      </p:pic>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387475" y="796925"/>
            <a:ext cx="6413500" cy="459740"/>
          </a:xfrm>
          <a:prstGeom prst="rect">
            <a:avLst/>
          </a:prstGeom>
        </p:spPr>
        <p:txBody>
          <a:bodyPr vert="horz" wrap="square" lIns="0" tIns="12700" rIns="0" bIns="0" rtlCol="0">
            <a:spAutoFit/>
          </a:bodyPr>
          <a:lstStyle/>
          <a:p>
            <a:pPr marL="12700">
              <a:lnSpc>
                <a:spcPct val="100000"/>
              </a:lnSpc>
              <a:spcBef>
                <a:spcPts val="100"/>
              </a:spcBef>
            </a:pPr>
            <a:r>
              <a:rPr spc="140" dirty="0">
                <a:solidFill>
                  <a:srgbClr val="FFFFFF"/>
                </a:solidFill>
              </a:rPr>
              <a:t>Λευκή</a:t>
            </a:r>
            <a:r>
              <a:rPr spc="35" dirty="0">
                <a:solidFill>
                  <a:srgbClr val="FFFFFF"/>
                </a:solidFill>
              </a:rPr>
              <a:t> </a:t>
            </a:r>
            <a:r>
              <a:rPr spc="110" dirty="0">
                <a:solidFill>
                  <a:srgbClr val="FFFFFF"/>
                </a:solidFill>
              </a:rPr>
              <a:t>λίστα</a:t>
            </a:r>
            <a:r>
              <a:rPr spc="45" dirty="0">
                <a:solidFill>
                  <a:srgbClr val="FFFFFF"/>
                </a:solidFill>
              </a:rPr>
              <a:t> </a:t>
            </a:r>
            <a:r>
              <a:rPr spc="114" dirty="0">
                <a:solidFill>
                  <a:srgbClr val="FFFFFF"/>
                </a:solidFill>
              </a:rPr>
              <a:t>(λίστα</a:t>
            </a:r>
            <a:r>
              <a:rPr spc="55" dirty="0">
                <a:solidFill>
                  <a:srgbClr val="FFFFFF"/>
                </a:solidFill>
              </a:rPr>
              <a:t> </a:t>
            </a:r>
            <a:r>
              <a:rPr spc="130" dirty="0">
                <a:solidFill>
                  <a:srgbClr val="FFFFFF"/>
                </a:solidFill>
              </a:rPr>
              <a:t>επιτρεπόμενων</a:t>
            </a:r>
            <a:r>
              <a:rPr spc="55" dirty="0">
                <a:solidFill>
                  <a:srgbClr val="FFFFFF"/>
                </a:solidFill>
              </a:rPr>
              <a:t> </a:t>
            </a:r>
            <a:r>
              <a:rPr spc="110" dirty="0">
                <a:solidFill>
                  <a:srgbClr val="FFFFFF"/>
                </a:solidFill>
              </a:rPr>
              <a:t>IPs)</a:t>
            </a:r>
          </a:p>
        </p:txBody>
      </p:sp>
      <p:sp>
        <p:nvSpPr>
          <p:cNvPr id="4" name="object 4"/>
          <p:cNvSpPr txBox="1"/>
          <p:nvPr/>
        </p:nvSpPr>
        <p:spPr>
          <a:xfrm>
            <a:off x="1522094" y="2114550"/>
            <a:ext cx="5337810" cy="658495"/>
          </a:xfrm>
          <a:prstGeom prst="rect">
            <a:avLst/>
          </a:prstGeom>
        </p:spPr>
        <p:txBody>
          <a:bodyPr vert="horz" wrap="square" lIns="0" tIns="0" rIns="0" bIns="0" rtlCol="0">
            <a:spAutoFit/>
          </a:bodyPr>
          <a:lstStyle/>
          <a:p>
            <a:pPr marL="12700">
              <a:lnSpc>
                <a:spcPts val="1805"/>
              </a:lnSpc>
            </a:pPr>
            <a:r>
              <a:rPr sz="1800" dirty="0">
                <a:solidFill>
                  <a:srgbClr val="FFBA00"/>
                </a:solidFill>
                <a:latin typeface="Courier New"/>
                <a:cs typeface="Courier New"/>
              </a:rPr>
              <a:t>o</a:t>
            </a:r>
            <a:r>
              <a:rPr sz="1800" spc="-5" dirty="0">
                <a:solidFill>
                  <a:srgbClr val="FFBA00"/>
                </a:solidFill>
                <a:latin typeface="Courier New"/>
                <a:cs typeface="Courier New"/>
              </a:rPr>
              <a:t> </a:t>
            </a:r>
            <a:r>
              <a:rPr sz="1400" spc="85" dirty="0">
                <a:solidFill>
                  <a:srgbClr val="FFFFFF"/>
                </a:solidFill>
                <a:latin typeface="Calibri"/>
                <a:cs typeface="Calibri"/>
              </a:rPr>
              <a:t>Αντί</a:t>
            </a:r>
            <a:r>
              <a:rPr sz="1400" spc="45" dirty="0">
                <a:solidFill>
                  <a:srgbClr val="FFFFFF"/>
                </a:solidFill>
                <a:latin typeface="Calibri"/>
                <a:cs typeface="Calibri"/>
              </a:rPr>
              <a:t> </a:t>
            </a:r>
            <a:r>
              <a:rPr sz="1400" spc="105" dirty="0">
                <a:solidFill>
                  <a:srgbClr val="FFFFFF"/>
                </a:solidFill>
                <a:latin typeface="Calibri"/>
                <a:cs typeface="Calibri"/>
              </a:rPr>
              <a:t>να</a:t>
            </a:r>
            <a:r>
              <a:rPr sz="1400" spc="45" dirty="0">
                <a:solidFill>
                  <a:srgbClr val="FFFFFF"/>
                </a:solidFill>
                <a:latin typeface="Calibri"/>
                <a:cs typeface="Calibri"/>
              </a:rPr>
              <a:t> </a:t>
            </a:r>
            <a:r>
              <a:rPr sz="1400" spc="90" dirty="0">
                <a:solidFill>
                  <a:srgbClr val="FFFFFF"/>
                </a:solidFill>
                <a:latin typeface="Calibri"/>
                <a:cs typeface="Calibri"/>
              </a:rPr>
              <a:t>βρίσκετε</a:t>
            </a:r>
            <a:r>
              <a:rPr sz="1400" spc="50" dirty="0">
                <a:solidFill>
                  <a:srgbClr val="FFFFFF"/>
                </a:solidFill>
                <a:latin typeface="Calibri"/>
                <a:cs typeface="Calibri"/>
              </a:rPr>
              <a:t> </a:t>
            </a:r>
            <a:r>
              <a:rPr sz="1400" spc="105" dirty="0">
                <a:solidFill>
                  <a:srgbClr val="FFFFFF"/>
                </a:solidFill>
                <a:latin typeface="Calibri"/>
                <a:cs typeface="Calibri"/>
              </a:rPr>
              <a:t>κακόβουλο</a:t>
            </a:r>
            <a:r>
              <a:rPr sz="1400" spc="45" dirty="0">
                <a:solidFill>
                  <a:srgbClr val="FFFFFF"/>
                </a:solidFill>
                <a:latin typeface="Calibri"/>
                <a:cs typeface="Calibri"/>
              </a:rPr>
              <a:t> </a:t>
            </a:r>
            <a:r>
              <a:rPr sz="1400" spc="90" dirty="0">
                <a:solidFill>
                  <a:srgbClr val="FFFFFF"/>
                </a:solidFill>
                <a:latin typeface="Calibri"/>
                <a:cs typeface="Calibri"/>
              </a:rPr>
              <a:t>λογισμικό</a:t>
            </a:r>
            <a:r>
              <a:rPr sz="1400" spc="45" dirty="0">
                <a:solidFill>
                  <a:srgbClr val="FFFFFF"/>
                </a:solidFill>
                <a:latin typeface="Calibri"/>
                <a:cs typeface="Calibri"/>
              </a:rPr>
              <a:t> </a:t>
            </a:r>
            <a:r>
              <a:rPr sz="1400" spc="85" dirty="0">
                <a:solidFill>
                  <a:srgbClr val="FFFFFF"/>
                </a:solidFill>
                <a:latin typeface="Calibri"/>
                <a:cs typeface="Calibri"/>
              </a:rPr>
              <a:t>και</a:t>
            </a:r>
            <a:r>
              <a:rPr sz="1400" spc="50" dirty="0">
                <a:solidFill>
                  <a:srgbClr val="FFFFFF"/>
                </a:solidFill>
                <a:latin typeface="Calibri"/>
                <a:cs typeface="Calibri"/>
              </a:rPr>
              <a:t> </a:t>
            </a:r>
            <a:r>
              <a:rPr sz="1400" spc="105" dirty="0">
                <a:solidFill>
                  <a:srgbClr val="FFFFFF"/>
                </a:solidFill>
                <a:latin typeface="Calibri"/>
                <a:cs typeface="Calibri"/>
              </a:rPr>
              <a:t>να</a:t>
            </a:r>
            <a:r>
              <a:rPr sz="1400" spc="45" dirty="0">
                <a:solidFill>
                  <a:srgbClr val="FFFFFF"/>
                </a:solidFill>
                <a:latin typeface="Calibri"/>
                <a:cs typeface="Calibri"/>
              </a:rPr>
              <a:t> </a:t>
            </a:r>
            <a:r>
              <a:rPr sz="1400" spc="90" dirty="0">
                <a:solidFill>
                  <a:srgbClr val="FFFFFF"/>
                </a:solidFill>
                <a:latin typeface="Calibri"/>
                <a:cs typeface="Calibri"/>
              </a:rPr>
              <a:t>το</a:t>
            </a:r>
            <a:r>
              <a:rPr sz="1400" spc="45" dirty="0">
                <a:solidFill>
                  <a:srgbClr val="FFFFFF"/>
                </a:solidFill>
                <a:latin typeface="Calibri"/>
                <a:cs typeface="Calibri"/>
              </a:rPr>
              <a:t> </a:t>
            </a:r>
            <a:r>
              <a:rPr sz="1400" spc="95" dirty="0">
                <a:solidFill>
                  <a:srgbClr val="FFFFFF"/>
                </a:solidFill>
                <a:latin typeface="Calibri"/>
                <a:cs typeface="Calibri"/>
              </a:rPr>
              <a:t>σταματάτε,</a:t>
            </a:r>
            <a:endParaRPr sz="1400">
              <a:latin typeface="Calibri"/>
              <a:cs typeface="Calibri"/>
            </a:endParaRPr>
          </a:p>
          <a:p>
            <a:pPr marL="286385" marR="924560">
              <a:lnSpc>
                <a:spcPts val="1650"/>
              </a:lnSpc>
              <a:spcBef>
                <a:spcPts val="25"/>
              </a:spcBef>
            </a:pPr>
            <a:r>
              <a:rPr sz="1400" spc="100" dirty="0">
                <a:solidFill>
                  <a:srgbClr val="FFFFFF"/>
                </a:solidFill>
                <a:latin typeface="Calibri"/>
                <a:cs typeface="Calibri"/>
              </a:rPr>
              <a:t>απαριθμήστε</a:t>
            </a:r>
            <a:r>
              <a:rPr sz="1400" spc="55" dirty="0">
                <a:solidFill>
                  <a:srgbClr val="FFFFFF"/>
                </a:solidFill>
                <a:latin typeface="Calibri"/>
                <a:cs typeface="Calibri"/>
              </a:rPr>
              <a:t> </a:t>
            </a:r>
            <a:r>
              <a:rPr sz="1400" spc="105" dirty="0">
                <a:solidFill>
                  <a:srgbClr val="FFFFFF"/>
                </a:solidFill>
                <a:latin typeface="Calibri"/>
                <a:cs typeface="Calibri"/>
              </a:rPr>
              <a:t>όλα</a:t>
            </a:r>
            <a:r>
              <a:rPr sz="1400" spc="55" dirty="0">
                <a:solidFill>
                  <a:srgbClr val="FFFFFF"/>
                </a:solidFill>
                <a:latin typeface="Calibri"/>
                <a:cs typeface="Calibri"/>
              </a:rPr>
              <a:t> </a:t>
            </a:r>
            <a:r>
              <a:rPr sz="1400" spc="95" dirty="0">
                <a:solidFill>
                  <a:srgbClr val="FFFFFF"/>
                </a:solidFill>
                <a:latin typeface="Calibri"/>
                <a:cs typeface="Calibri"/>
              </a:rPr>
              <a:t>τα</a:t>
            </a:r>
            <a:r>
              <a:rPr sz="1400" spc="50" dirty="0">
                <a:solidFill>
                  <a:srgbClr val="FFFFFF"/>
                </a:solidFill>
                <a:latin typeface="Calibri"/>
                <a:cs typeface="Calibri"/>
              </a:rPr>
              <a:t> </a:t>
            </a:r>
            <a:r>
              <a:rPr sz="1400" spc="105" dirty="0">
                <a:solidFill>
                  <a:srgbClr val="FFFFFF"/>
                </a:solidFill>
                <a:latin typeface="Calibri"/>
                <a:cs typeface="Calibri"/>
              </a:rPr>
              <a:t>γνωστά</a:t>
            </a:r>
            <a:r>
              <a:rPr sz="1400" spc="55" dirty="0">
                <a:solidFill>
                  <a:srgbClr val="FFFFFF"/>
                </a:solidFill>
                <a:latin typeface="Calibri"/>
                <a:cs typeface="Calibri"/>
              </a:rPr>
              <a:t> </a:t>
            </a:r>
            <a:r>
              <a:rPr sz="1400" spc="95" dirty="0">
                <a:solidFill>
                  <a:srgbClr val="FFFFFF"/>
                </a:solidFill>
                <a:latin typeface="Calibri"/>
                <a:cs typeface="Calibri"/>
              </a:rPr>
              <a:t>καλά/επιτρεπόμενα </a:t>
            </a:r>
            <a:r>
              <a:rPr sz="1400" spc="-300" dirty="0">
                <a:solidFill>
                  <a:srgbClr val="FFFFFF"/>
                </a:solidFill>
                <a:latin typeface="Calibri"/>
                <a:cs typeface="Calibri"/>
              </a:rPr>
              <a:t> </a:t>
            </a:r>
            <a:r>
              <a:rPr sz="1400" spc="95" dirty="0">
                <a:solidFill>
                  <a:srgbClr val="FFFFFF"/>
                </a:solidFill>
                <a:latin typeface="Calibri"/>
                <a:cs typeface="Calibri"/>
              </a:rPr>
              <a:t>προγραμματίζετε</a:t>
            </a:r>
            <a:r>
              <a:rPr sz="1400" spc="45" dirty="0">
                <a:solidFill>
                  <a:srgbClr val="FFFFFF"/>
                </a:solidFill>
                <a:latin typeface="Calibri"/>
                <a:cs typeface="Calibri"/>
              </a:rPr>
              <a:t> </a:t>
            </a:r>
            <a:r>
              <a:rPr sz="1400" spc="85" dirty="0">
                <a:solidFill>
                  <a:srgbClr val="FFFFFF"/>
                </a:solidFill>
                <a:latin typeface="Calibri"/>
                <a:cs typeface="Calibri"/>
              </a:rPr>
              <a:t>και</a:t>
            </a:r>
            <a:r>
              <a:rPr sz="1400" spc="50" dirty="0">
                <a:solidFill>
                  <a:srgbClr val="FFFFFF"/>
                </a:solidFill>
                <a:latin typeface="Calibri"/>
                <a:cs typeface="Calibri"/>
              </a:rPr>
              <a:t> </a:t>
            </a:r>
            <a:r>
              <a:rPr sz="1400" spc="90" dirty="0">
                <a:solidFill>
                  <a:srgbClr val="FFFFFF"/>
                </a:solidFill>
                <a:latin typeface="Calibri"/>
                <a:cs typeface="Calibri"/>
              </a:rPr>
              <a:t>εκτελέστε</a:t>
            </a:r>
            <a:r>
              <a:rPr sz="1400" spc="45" dirty="0">
                <a:solidFill>
                  <a:srgbClr val="FFFFFF"/>
                </a:solidFill>
                <a:latin typeface="Calibri"/>
                <a:cs typeface="Calibri"/>
              </a:rPr>
              <a:t> </a:t>
            </a:r>
            <a:r>
              <a:rPr sz="1400" spc="105" dirty="0">
                <a:solidFill>
                  <a:srgbClr val="FFFFFF"/>
                </a:solidFill>
                <a:latin typeface="Calibri"/>
                <a:cs typeface="Calibri"/>
              </a:rPr>
              <a:t>μόνο</a:t>
            </a:r>
            <a:r>
              <a:rPr sz="1400" spc="45" dirty="0">
                <a:solidFill>
                  <a:srgbClr val="FFFFFF"/>
                </a:solidFill>
                <a:latin typeface="Calibri"/>
                <a:cs typeface="Calibri"/>
              </a:rPr>
              <a:t> </a:t>
            </a:r>
            <a:r>
              <a:rPr sz="1400" spc="105" dirty="0">
                <a:solidFill>
                  <a:srgbClr val="FFFFFF"/>
                </a:solidFill>
                <a:latin typeface="Calibri"/>
                <a:cs typeface="Calibri"/>
              </a:rPr>
              <a:t>αυτά</a:t>
            </a:r>
            <a:endParaRPr sz="1400">
              <a:latin typeface="Calibri"/>
              <a:cs typeface="Calibri"/>
            </a:endParaRPr>
          </a:p>
        </p:txBody>
      </p:sp>
      <p:sp>
        <p:nvSpPr>
          <p:cNvPr id="5" name="object 5"/>
          <p:cNvSpPr txBox="1"/>
          <p:nvPr/>
        </p:nvSpPr>
        <p:spPr>
          <a:xfrm>
            <a:off x="1522094" y="3500120"/>
            <a:ext cx="5536565" cy="655320"/>
          </a:xfrm>
          <a:prstGeom prst="rect">
            <a:avLst/>
          </a:prstGeom>
        </p:spPr>
        <p:txBody>
          <a:bodyPr vert="horz" wrap="square" lIns="0" tIns="0" rIns="0" bIns="0" rtlCol="0">
            <a:spAutoFit/>
          </a:bodyPr>
          <a:lstStyle/>
          <a:p>
            <a:pPr marL="12700">
              <a:lnSpc>
                <a:spcPts val="1800"/>
              </a:lnSpc>
            </a:pPr>
            <a:r>
              <a:rPr sz="1800" dirty="0">
                <a:solidFill>
                  <a:srgbClr val="FFBA00"/>
                </a:solidFill>
                <a:latin typeface="Courier New"/>
                <a:cs typeface="Courier New"/>
              </a:rPr>
              <a:t>o</a:t>
            </a:r>
            <a:r>
              <a:rPr sz="1800" spc="-5" dirty="0">
                <a:solidFill>
                  <a:srgbClr val="FFBA00"/>
                </a:solidFill>
                <a:latin typeface="Courier New"/>
                <a:cs typeface="Courier New"/>
              </a:rPr>
              <a:t> </a:t>
            </a:r>
            <a:r>
              <a:rPr sz="1400" spc="140" dirty="0">
                <a:solidFill>
                  <a:srgbClr val="FFFFFF"/>
                </a:solidFill>
                <a:latin typeface="Calibri"/>
                <a:cs typeface="Calibri"/>
              </a:rPr>
              <a:t>Συνήθως</a:t>
            </a:r>
            <a:r>
              <a:rPr sz="1400" spc="65" dirty="0">
                <a:solidFill>
                  <a:srgbClr val="FFFFFF"/>
                </a:solidFill>
                <a:latin typeface="Calibri"/>
                <a:cs typeface="Calibri"/>
              </a:rPr>
              <a:t> </a:t>
            </a:r>
            <a:r>
              <a:rPr sz="1400" spc="125" dirty="0">
                <a:solidFill>
                  <a:srgbClr val="FFFFFF"/>
                </a:solidFill>
                <a:latin typeface="Calibri"/>
                <a:cs typeface="Calibri"/>
              </a:rPr>
              <a:t>διαδικασία</a:t>
            </a:r>
            <a:r>
              <a:rPr sz="1400" spc="65" dirty="0">
                <a:solidFill>
                  <a:srgbClr val="FFFFFF"/>
                </a:solidFill>
                <a:latin typeface="Calibri"/>
                <a:cs typeface="Calibri"/>
              </a:rPr>
              <a:t> </a:t>
            </a:r>
            <a:r>
              <a:rPr sz="1400" spc="140" dirty="0">
                <a:solidFill>
                  <a:srgbClr val="FFFFFF"/>
                </a:solidFill>
                <a:latin typeface="Calibri"/>
                <a:cs typeface="Calibri"/>
              </a:rPr>
              <a:t>μεταφοράς</a:t>
            </a:r>
            <a:r>
              <a:rPr sz="1400" spc="60" dirty="0">
                <a:solidFill>
                  <a:srgbClr val="FFFFFF"/>
                </a:solidFill>
                <a:latin typeface="Calibri"/>
                <a:cs typeface="Calibri"/>
              </a:rPr>
              <a:t> </a:t>
            </a:r>
            <a:r>
              <a:rPr sz="1400" spc="135" dirty="0">
                <a:solidFill>
                  <a:srgbClr val="FFFFFF"/>
                </a:solidFill>
                <a:latin typeface="Calibri"/>
                <a:cs typeface="Calibri"/>
              </a:rPr>
              <a:t>κώδικα</a:t>
            </a:r>
            <a:r>
              <a:rPr sz="1400" spc="70" dirty="0">
                <a:solidFill>
                  <a:srgbClr val="FFFFFF"/>
                </a:solidFill>
                <a:latin typeface="Calibri"/>
                <a:cs typeface="Calibri"/>
              </a:rPr>
              <a:t> </a:t>
            </a:r>
            <a:r>
              <a:rPr sz="1400" spc="150" dirty="0">
                <a:solidFill>
                  <a:srgbClr val="FFFFFF"/>
                </a:solidFill>
                <a:latin typeface="Calibri"/>
                <a:cs typeface="Calibri"/>
              </a:rPr>
              <a:t>από</a:t>
            </a:r>
            <a:r>
              <a:rPr sz="1400" spc="65" dirty="0">
                <a:solidFill>
                  <a:srgbClr val="FFFFFF"/>
                </a:solidFill>
                <a:latin typeface="Calibri"/>
                <a:cs typeface="Calibri"/>
              </a:rPr>
              <a:t> </a:t>
            </a:r>
            <a:r>
              <a:rPr sz="1400" spc="135" dirty="0">
                <a:solidFill>
                  <a:srgbClr val="FFFFFF"/>
                </a:solidFill>
                <a:latin typeface="Calibri"/>
                <a:cs typeface="Calibri"/>
              </a:rPr>
              <a:t>ανάπτυξη</a:t>
            </a:r>
            <a:r>
              <a:rPr sz="1400" spc="60" dirty="0">
                <a:solidFill>
                  <a:srgbClr val="FFFFFF"/>
                </a:solidFill>
                <a:latin typeface="Calibri"/>
                <a:cs typeface="Calibri"/>
              </a:rPr>
              <a:t> </a:t>
            </a:r>
            <a:r>
              <a:rPr sz="1400" spc="135" dirty="0">
                <a:solidFill>
                  <a:srgbClr val="FFFFFF"/>
                </a:solidFill>
                <a:latin typeface="Calibri"/>
                <a:cs typeface="Calibri"/>
              </a:rPr>
              <a:t>σε</a:t>
            </a:r>
            <a:endParaRPr sz="1400">
              <a:latin typeface="Calibri"/>
              <a:cs typeface="Calibri"/>
            </a:endParaRPr>
          </a:p>
          <a:p>
            <a:pPr marL="286385" marR="5080">
              <a:lnSpc>
                <a:spcPts val="1639"/>
              </a:lnSpc>
              <a:spcBef>
                <a:spcPts val="25"/>
              </a:spcBef>
            </a:pPr>
            <a:r>
              <a:rPr sz="1400" spc="140" dirty="0">
                <a:solidFill>
                  <a:srgbClr val="FFFFFF"/>
                </a:solidFill>
                <a:latin typeface="Calibri"/>
                <a:cs typeface="Calibri"/>
              </a:rPr>
              <a:t>χρήση</a:t>
            </a:r>
            <a:r>
              <a:rPr sz="1400" spc="55" dirty="0">
                <a:solidFill>
                  <a:srgbClr val="FFFFFF"/>
                </a:solidFill>
                <a:latin typeface="Calibri"/>
                <a:cs typeface="Calibri"/>
              </a:rPr>
              <a:t> </a:t>
            </a:r>
            <a:r>
              <a:rPr sz="1400" spc="135" dirty="0">
                <a:solidFill>
                  <a:srgbClr val="FFFFFF"/>
                </a:solidFill>
                <a:latin typeface="Calibri"/>
                <a:cs typeface="Calibri"/>
              </a:rPr>
              <a:t>παραγωγής,</a:t>
            </a:r>
            <a:r>
              <a:rPr sz="1400" spc="60" dirty="0">
                <a:solidFill>
                  <a:srgbClr val="FFFFFF"/>
                </a:solidFill>
                <a:latin typeface="Calibri"/>
                <a:cs typeface="Calibri"/>
              </a:rPr>
              <a:t> </a:t>
            </a:r>
            <a:r>
              <a:rPr sz="1400" spc="150" dirty="0">
                <a:solidFill>
                  <a:srgbClr val="FFFFFF"/>
                </a:solidFill>
                <a:latin typeface="Calibri"/>
                <a:cs typeface="Calibri"/>
              </a:rPr>
              <a:t>η</a:t>
            </a:r>
            <a:r>
              <a:rPr sz="1400" spc="55" dirty="0">
                <a:solidFill>
                  <a:srgbClr val="FFFFFF"/>
                </a:solidFill>
                <a:latin typeface="Calibri"/>
                <a:cs typeface="Calibri"/>
              </a:rPr>
              <a:t> </a:t>
            </a:r>
            <a:r>
              <a:rPr sz="1400" spc="135" dirty="0">
                <a:solidFill>
                  <a:srgbClr val="FFFFFF"/>
                </a:solidFill>
                <a:latin typeface="Calibri"/>
                <a:cs typeface="Calibri"/>
              </a:rPr>
              <a:t>οποία</a:t>
            </a:r>
            <a:r>
              <a:rPr sz="1400" spc="60" dirty="0">
                <a:solidFill>
                  <a:srgbClr val="FFFFFF"/>
                </a:solidFill>
                <a:latin typeface="Calibri"/>
                <a:cs typeface="Calibri"/>
              </a:rPr>
              <a:t> </a:t>
            </a:r>
            <a:r>
              <a:rPr sz="1400" spc="110" dirty="0">
                <a:solidFill>
                  <a:srgbClr val="FFFFFF"/>
                </a:solidFill>
                <a:latin typeface="Calibri"/>
                <a:cs typeface="Calibri"/>
              </a:rPr>
              <a:t>έχει</a:t>
            </a:r>
            <a:r>
              <a:rPr sz="1400" spc="60" dirty="0">
                <a:solidFill>
                  <a:srgbClr val="FFFFFF"/>
                </a:solidFill>
                <a:latin typeface="Calibri"/>
                <a:cs typeface="Calibri"/>
              </a:rPr>
              <a:t> </a:t>
            </a:r>
            <a:r>
              <a:rPr sz="1400" spc="125" dirty="0">
                <a:solidFill>
                  <a:srgbClr val="FFFFFF"/>
                </a:solidFill>
                <a:latin typeface="Calibri"/>
                <a:cs typeface="Calibri"/>
              </a:rPr>
              <a:t>την</a:t>
            </a:r>
            <a:r>
              <a:rPr sz="1400" spc="50" dirty="0">
                <a:solidFill>
                  <a:srgbClr val="FFFFFF"/>
                </a:solidFill>
                <a:latin typeface="Calibri"/>
                <a:cs typeface="Calibri"/>
              </a:rPr>
              <a:t> </a:t>
            </a:r>
            <a:r>
              <a:rPr sz="1400" spc="130" dirty="0">
                <a:solidFill>
                  <a:srgbClr val="FFFFFF"/>
                </a:solidFill>
                <a:latin typeface="Calibri"/>
                <a:cs typeface="Calibri"/>
              </a:rPr>
              <a:t>πολυτέλεια</a:t>
            </a:r>
            <a:r>
              <a:rPr sz="1400" spc="60" dirty="0">
                <a:solidFill>
                  <a:srgbClr val="FFFFFF"/>
                </a:solidFill>
                <a:latin typeface="Calibri"/>
                <a:cs typeface="Calibri"/>
              </a:rPr>
              <a:t> </a:t>
            </a:r>
            <a:r>
              <a:rPr sz="1400" spc="140" dirty="0">
                <a:solidFill>
                  <a:srgbClr val="FFFFFF"/>
                </a:solidFill>
                <a:latin typeface="Calibri"/>
                <a:cs typeface="Calibri"/>
              </a:rPr>
              <a:t>να</a:t>
            </a:r>
            <a:r>
              <a:rPr sz="1400" spc="60" dirty="0">
                <a:solidFill>
                  <a:srgbClr val="FFFFFF"/>
                </a:solidFill>
                <a:latin typeface="Calibri"/>
                <a:cs typeface="Calibri"/>
              </a:rPr>
              <a:t> </a:t>
            </a:r>
            <a:r>
              <a:rPr sz="1400" spc="120" dirty="0">
                <a:solidFill>
                  <a:srgbClr val="FFFFFF"/>
                </a:solidFill>
                <a:latin typeface="Calibri"/>
                <a:cs typeface="Calibri"/>
              </a:rPr>
              <a:t>διατηρεί </a:t>
            </a:r>
            <a:r>
              <a:rPr sz="1400" spc="-305" dirty="0">
                <a:solidFill>
                  <a:srgbClr val="FFFFFF"/>
                </a:solidFill>
                <a:latin typeface="Calibri"/>
                <a:cs typeface="Calibri"/>
              </a:rPr>
              <a:t> </a:t>
            </a:r>
            <a:r>
              <a:rPr sz="1400" spc="130" dirty="0">
                <a:solidFill>
                  <a:srgbClr val="FFFFFF"/>
                </a:solidFill>
                <a:latin typeface="Calibri"/>
                <a:cs typeface="Calibri"/>
              </a:rPr>
              <a:t>έναν</a:t>
            </a:r>
            <a:r>
              <a:rPr sz="1400" spc="60" dirty="0">
                <a:solidFill>
                  <a:srgbClr val="FFFFFF"/>
                </a:solidFill>
                <a:latin typeface="Calibri"/>
                <a:cs typeface="Calibri"/>
              </a:rPr>
              <a:t> </a:t>
            </a:r>
            <a:r>
              <a:rPr sz="1400" spc="135" dirty="0">
                <a:solidFill>
                  <a:srgbClr val="FFFFFF"/>
                </a:solidFill>
                <a:latin typeface="Calibri"/>
                <a:cs typeface="Calibri"/>
              </a:rPr>
              <a:t>κατάλογο</a:t>
            </a:r>
            <a:r>
              <a:rPr sz="1400" spc="60" dirty="0">
                <a:solidFill>
                  <a:srgbClr val="FFFFFF"/>
                </a:solidFill>
                <a:latin typeface="Calibri"/>
                <a:cs typeface="Calibri"/>
              </a:rPr>
              <a:t> </a:t>
            </a:r>
            <a:r>
              <a:rPr sz="1400" spc="130" dirty="0">
                <a:solidFill>
                  <a:srgbClr val="FFFFFF"/>
                </a:solidFill>
                <a:latin typeface="Calibri"/>
                <a:cs typeface="Calibri"/>
              </a:rPr>
              <a:t>επιτρεπόμενων</a:t>
            </a:r>
            <a:r>
              <a:rPr sz="1400" spc="60" dirty="0">
                <a:solidFill>
                  <a:srgbClr val="FFFFFF"/>
                </a:solidFill>
                <a:latin typeface="Calibri"/>
                <a:cs typeface="Calibri"/>
              </a:rPr>
              <a:t> </a:t>
            </a:r>
            <a:r>
              <a:rPr sz="1400" spc="135" dirty="0">
                <a:solidFill>
                  <a:srgbClr val="FFFFFF"/>
                </a:solidFill>
                <a:latin typeface="Calibri"/>
                <a:cs typeface="Calibri"/>
              </a:rPr>
              <a:t>προγραμμάτων.</a:t>
            </a:r>
            <a:endParaRPr sz="1400">
              <a:latin typeface="Calibri"/>
              <a:cs typeface="Calibri"/>
            </a:endParaRPr>
          </a:p>
        </p:txBody>
      </p:sp>
      <p:sp>
        <p:nvSpPr>
          <p:cNvPr id="6" name="object 6"/>
          <p:cNvSpPr txBox="1"/>
          <p:nvPr/>
        </p:nvSpPr>
        <p:spPr>
          <a:xfrm>
            <a:off x="10924222" y="5818504"/>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5</a:t>
            </a:r>
            <a:endParaRPr sz="1100">
              <a:latin typeface="Arial"/>
              <a:cs typeface="Arial"/>
            </a:endParaRPr>
          </a:p>
        </p:txBody>
      </p:sp>
      <p:pic>
        <p:nvPicPr>
          <p:cNvPr id="7" name="object 7"/>
          <p:cNvPicPr/>
          <p:nvPr/>
        </p:nvPicPr>
        <p:blipFill>
          <a:blip r:embed="rId2" cstate="print"/>
          <a:stretch>
            <a:fillRect/>
          </a:stretch>
        </p:blipFill>
        <p:spPr>
          <a:xfrm>
            <a:off x="6958012" y="5660072"/>
            <a:ext cx="1530032" cy="612140"/>
          </a:xfrm>
          <a:prstGeom prst="rect">
            <a:avLst/>
          </a:prstGeom>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885825" y="330200"/>
            <a:ext cx="7957820" cy="1240790"/>
          </a:xfrm>
          <a:prstGeom prst="rect">
            <a:avLst/>
          </a:prstGeom>
        </p:spPr>
        <p:txBody>
          <a:bodyPr vert="horz" wrap="square" lIns="0" tIns="61594" rIns="0" bIns="0" rtlCol="0">
            <a:spAutoFit/>
          </a:bodyPr>
          <a:lstStyle/>
          <a:p>
            <a:pPr marL="12700" marR="5080">
              <a:lnSpc>
                <a:spcPts val="3080"/>
              </a:lnSpc>
              <a:spcBef>
                <a:spcPts val="484"/>
              </a:spcBef>
            </a:pPr>
            <a:r>
              <a:rPr spc="120" dirty="0">
                <a:solidFill>
                  <a:srgbClr val="FFFFFF"/>
                </a:solidFill>
              </a:rPr>
              <a:t>CodeShield:</a:t>
            </a:r>
            <a:r>
              <a:rPr spc="60" dirty="0">
                <a:solidFill>
                  <a:srgbClr val="FFFFFF"/>
                </a:solidFill>
              </a:rPr>
              <a:t> </a:t>
            </a:r>
            <a:r>
              <a:rPr spc="140" dirty="0">
                <a:solidFill>
                  <a:srgbClr val="FFFFFF"/>
                </a:solidFill>
              </a:rPr>
              <a:t>Μηχανισμός</a:t>
            </a:r>
            <a:r>
              <a:rPr spc="110" dirty="0">
                <a:solidFill>
                  <a:srgbClr val="FFFFFF"/>
                </a:solidFill>
              </a:rPr>
              <a:t> </a:t>
            </a:r>
            <a:r>
              <a:rPr spc="114" dirty="0">
                <a:solidFill>
                  <a:srgbClr val="FFFFFF"/>
                </a:solidFill>
              </a:rPr>
              <a:t>ελέγχου</a:t>
            </a:r>
            <a:r>
              <a:rPr spc="40" dirty="0">
                <a:solidFill>
                  <a:srgbClr val="FFFFFF"/>
                </a:solidFill>
              </a:rPr>
              <a:t> </a:t>
            </a:r>
            <a:r>
              <a:rPr spc="130" dirty="0">
                <a:solidFill>
                  <a:srgbClr val="FFFFFF"/>
                </a:solidFill>
              </a:rPr>
              <a:t>πρόσβασης</a:t>
            </a:r>
            <a:r>
              <a:rPr spc="45" dirty="0">
                <a:solidFill>
                  <a:srgbClr val="FFFFFF"/>
                </a:solidFill>
              </a:rPr>
              <a:t> </a:t>
            </a:r>
            <a:r>
              <a:rPr spc="105" dirty="0">
                <a:solidFill>
                  <a:srgbClr val="FFFFFF"/>
                </a:solidFill>
              </a:rPr>
              <a:t>για </a:t>
            </a:r>
            <a:r>
              <a:rPr spc="-700" dirty="0">
                <a:solidFill>
                  <a:srgbClr val="FFFFFF"/>
                </a:solidFill>
              </a:rPr>
              <a:t> </a:t>
            </a:r>
            <a:r>
              <a:rPr spc="125" dirty="0">
                <a:solidFill>
                  <a:srgbClr val="FFFFFF"/>
                </a:solidFill>
              </a:rPr>
              <a:t>αποτροπή </a:t>
            </a:r>
            <a:r>
              <a:rPr spc="114" dirty="0">
                <a:solidFill>
                  <a:srgbClr val="FFFFFF"/>
                </a:solidFill>
              </a:rPr>
              <a:t>εκτέλεσης </a:t>
            </a:r>
            <a:r>
              <a:rPr spc="145" dirty="0">
                <a:solidFill>
                  <a:srgbClr val="FFFFFF"/>
                </a:solidFill>
              </a:rPr>
              <a:t>μη </a:t>
            </a:r>
            <a:r>
              <a:rPr spc="125" dirty="0">
                <a:solidFill>
                  <a:srgbClr val="FFFFFF"/>
                </a:solidFill>
              </a:rPr>
              <a:t>εξουσιοδοτημένου </a:t>
            </a:r>
            <a:r>
              <a:rPr spc="130" dirty="0">
                <a:solidFill>
                  <a:srgbClr val="FFFFFF"/>
                </a:solidFill>
              </a:rPr>
              <a:t> </a:t>
            </a:r>
            <a:r>
              <a:rPr spc="125" dirty="0">
                <a:solidFill>
                  <a:srgbClr val="FFFFFF"/>
                </a:solidFill>
              </a:rPr>
              <a:t>λογισμικού</a:t>
            </a:r>
          </a:p>
        </p:txBody>
      </p:sp>
      <p:sp>
        <p:nvSpPr>
          <p:cNvPr id="4" name="object 4"/>
          <p:cNvSpPr txBox="1"/>
          <p:nvPr/>
        </p:nvSpPr>
        <p:spPr>
          <a:xfrm>
            <a:off x="457834" y="1675129"/>
            <a:ext cx="10784205" cy="4752340"/>
          </a:xfrm>
          <a:prstGeom prst="rect">
            <a:avLst/>
          </a:prstGeom>
        </p:spPr>
        <p:txBody>
          <a:bodyPr vert="horz" wrap="square" lIns="0" tIns="16510" rIns="0" bIns="0" rtlCol="0">
            <a:spAutoFit/>
          </a:bodyPr>
          <a:lstStyle/>
          <a:p>
            <a:pPr marL="829944" marR="5080" indent="-273685">
              <a:lnSpc>
                <a:spcPts val="1460"/>
              </a:lnSpc>
              <a:spcBef>
                <a:spcPts val="130"/>
              </a:spcBef>
              <a:buClr>
                <a:srgbClr val="FFBA00"/>
              </a:buClr>
              <a:buSzPct val="125000"/>
              <a:buFont typeface="Courier New"/>
              <a:buChar char="o"/>
              <a:tabLst>
                <a:tab pos="829944" algn="l"/>
              </a:tabLst>
            </a:pPr>
            <a:r>
              <a:rPr sz="1200" spc="75" dirty="0">
                <a:solidFill>
                  <a:srgbClr val="FFFFFF"/>
                </a:solidFill>
                <a:latin typeface="Calibri"/>
                <a:cs typeface="Calibri"/>
              </a:rPr>
              <a:t>Στόχος:</a:t>
            </a:r>
            <a:r>
              <a:rPr sz="1200" spc="45" dirty="0">
                <a:solidFill>
                  <a:srgbClr val="FFFFFF"/>
                </a:solidFill>
                <a:latin typeface="Calibri"/>
                <a:cs typeface="Calibri"/>
              </a:rPr>
              <a:t> </a:t>
            </a:r>
            <a:r>
              <a:rPr sz="1200" spc="80" dirty="0">
                <a:solidFill>
                  <a:srgbClr val="FFFFFF"/>
                </a:solidFill>
                <a:latin typeface="Calibri"/>
                <a:cs typeface="Calibri"/>
              </a:rPr>
              <a:t>Πρακτική</a:t>
            </a:r>
            <a:r>
              <a:rPr sz="1200" spc="50" dirty="0">
                <a:solidFill>
                  <a:srgbClr val="FFFFFF"/>
                </a:solidFill>
                <a:latin typeface="Calibri"/>
                <a:cs typeface="Calibri"/>
              </a:rPr>
              <a:t> </a:t>
            </a:r>
            <a:r>
              <a:rPr sz="1200" spc="90" dirty="0">
                <a:solidFill>
                  <a:srgbClr val="FFFFFF"/>
                </a:solidFill>
                <a:latin typeface="Calibri"/>
                <a:cs typeface="Calibri"/>
              </a:rPr>
              <a:t>εφαρμογή</a:t>
            </a:r>
            <a:r>
              <a:rPr sz="1200" spc="50" dirty="0">
                <a:solidFill>
                  <a:srgbClr val="FFFFFF"/>
                </a:solidFill>
                <a:latin typeface="Calibri"/>
                <a:cs typeface="Calibri"/>
              </a:rPr>
              <a:t> </a:t>
            </a:r>
            <a:r>
              <a:rPr sz="1200" spc="85" dirty="0">
                <a:solidFill>
                  <a:srgbClr val="FFFFFF"/>
                </a:solidFill>
                <a:latin typeface="Calibri"/>
                <a:cs typeface="Calibri"/>
              </a:rPr>
              <a:t>μηχανισμού</a:t>
            </a:r>
            <a:r>
              <a:rPr sz="1200" spc="50" dirty="0">
                <a:solidFill>
                  <a:srgbClr val="FFFFFF"/>
                </a:solidFill>
                <a:latin typeface="Calibri"/>
                <a:cs typeface="Calibri"/>
              </a:rPr>
              <a:t> </a:t>
            </a:r>
            <a:r>
              <a:rPr sz="1200" spc="80" dirty="0">
                <a:solidFill>
                  <a:srgbClr val="FFFFFF"/>
                </a:solidFill>
                <a:latin typeface="Calibri"/>
                <a:cs typeface="Calibri"/>
              </a:rPr>
              <a:t>ελέγχου</a:t>
            </a:r>
            <a:r>
              <a:rPr sz="1200" spc="50" dirty="0">
                <a:solidFill>
                  <a:srgbClr val="FFFFFF"/>
                </a:solidFill>
                <a:latin typeface="Calibri"/>
                <a:cs typeface="Calibri"/>
              </a:rPr>
              <a:t> </a:t>
            </a:r>
            <a:r>
              <a:rPr sz="1200" spc="90" dirty="0">
                <a:solidFill>
                  <a:srgbClr val="FFFFFF"/>
                </a:solidFill>
                <a:latin typeface="Calibri"/>
                <a:cs typeface="Calibri"/>
              </a:rPr>
              <a:t>πρόσβασης</a:t>
            </a:r>
            <a:r>
              <a:rPr sz="1200" spc="45" dirty="0">
                <a:solidFill>
                  <a:srgbClr val="FFFFFF"/>
                </a:solidFill>
                <a:latin typeface="Calibri"/>
                <a:cs typeface="Calibri"/>
              </a:rPr>
              <a:t> </a:t>
            </a:r>
            <a:r>
              <a:rPr sz="1200" spc="75" dirty="0">
                <a:solidFill>
                  <a:srgbClr val="FFFFFF"/>
                </a:solidFill>
                <a:latin typeface="Calibri"/>
                <a:cs typeface="Calibri"/>
              </a:rPr>
              <a:t>για</a:t>
            </a:r>
            <a:r>
              <a:rPr sz="1200" spc="50" dirty="0">
                <a:solidFill>
                  <a:srgbClr val="FFFFFF"/>
                </a:solidFill>
                <a:latin typeface="Calibri"/>
                <a:cs typeface="Calibri"/>
              </a:rPr>
              <a:t> </a:t>
            </a:r>
            <a:r>
              <a:rPr sz="1200" spc="90" dirty="0">
                <a:solidFill>
                  <a:srgbClr val="FFFFFF"/>
                </a:solidFill>
                <a:latin typeface="Calibri"/>
                <a:cs typeface="Calibri"/>
              </a:rPr>
              <a:t>αποτροπή</a:t>
            </a:r>
            <a:r>
              <a:rPr sz="1200" spc="50" dirty="0">
                <a:solidFill>
                  <a:srgbClr val="FFFFFF"/>
                </a:solidFill>
                <a:latin typeface="Calibri"/>
                <a:cs typeface="Calibri"/>
              </a:rPr>
              <a:t> </a:t>
            </a:r>
            <a:r>
              <a:rPr sz="1200" spc="80" dirty="0">
                <a:solidFill>
                  <a:srgbClr val="FFFFFF"/>
                </a:solidFill>
                <a:latin typeface="Calibri"/>
                <a:cs typeface="Calibri"/>
              </a:rPr>
              <a:t>εκτέλεσης</a:t>
            </a:r>
            <a:r>
              <a:rPr sz="1200" spc="45" dirty="0">
                <a:solidFill>
                  <a:srgbClr val="FFFFFF"/>
                </a:solidFill>
                <a:latin typeface="Calibri"/>
                <a:cs typeface="Calibri"/>
              </a:rPr>
              <a:t> </a:t>
            </a:r>
            <a:r>
              <a:rPr sz="1200" spc="95" dirty="0">
                <a:solidFill>
                  <a:srgbClr val="FFFFFF"/>
                </a:solidFill>
                <a:latin typeface="Calibri"/>
                <a:cs typeface="Calibri"/>
              </a:rPr>
              <a:t>μη</a:t>
            </a:r>
            <a:r>
              <a:rPr sz="1200" spc="50" dirty="0">
                <a:solidFill>
                  <a:srgbClr val="FFFFFF"/>
                </a:solidFill>
                <a:latin typeface="Calibri"/>
                <a:cs typeface="Calibri"/>
              </a:rPr>
              <a:t> </a:t>
            </a:r>
            <a:r>
              <a:rPr sz="1200" spc="80" dirty="0">
                <a:solidFill>
                  <a:srgbClr val="FFFFFF"/>
                </a:solidFill>
                <a:latin typeface="Calibri"/>
                <a:cs typeface="Calibri"/>
              </a:rPr>
              <a:t>εξουσιοδοτημένου</a:t>
            </a:r>
            <a:r>
              <a:rPr sz="1200" spc="45" dirty="0">
                <a:solidFill>
                  <a:srgbClr val="FFFFFF"/>
                </a:solidFill>
                <a:latin typeface="Calibri"/>
                <a:cs typeface="Calibri"/>
              </a:rPr>
              <a:t> </a:t>
            </a:r>
            <a:r>
              <a:rPr sz="1200" spc="80" dirty="0">
                <a:solidFill>
                  <a:srgbClr val="FFFFFF"/>
                </a:solidFill>
                <a:latin typeface="Calibri"/>
                <a:cs typeface="Calibri"/>
              </a:rPr>
              <a:t>λογισμικού</a:t>
            </a:r>
            <a:r>
              <a:rPr sz="1200" spc="45" dirty="0">
                <a:solidFill>
                  <a:srgbClr val="FFFFFF"/>
                </a:solidFill>
                <a:latin typeface="Calibri"/>
                <a:cs typeface="Calibri"/>
              </a:rPr>
              <a:t> </a:t>
            </a:r>
            <a:r>
              <a:rPr sz="1200" spc="85" dirty="0">
                <a:solidFill>
                  <a:srgbClr val="FFFFFF"/>
                </a:solidFill>
                <a:latin typeface="Calibri"/>
                <a:cs typeface="Calibri"/>
              </a:rPr>
              <a:t>σε</a:t>
            </a:r>
            <a:r>
              <a:rPr sz="1200" spc="65" dirty="0">
                <a:solidFill>
                  <a:srgbClr val="FFFFFF"/>
                </a:solidFill>
                <a:latin typeface="Calibri"/>
                <a:cs typeface="Calibri"/>
              </a:rPr>
              <a:t> </a:t>
            </a:r>
            <a:r>
              <a:rPr sz="1200" spc="70" dirty="0">
                <a:solidFill>
                  <a:srgbClr val="FFFFFF"/>
                </a:solidFill>
                <a:latin typeface="Calibri"/>
                <a:cs typeface="Calibri"/>
              </a:rPr>
              <a:t>επιτραπέζιους </a:t>
            </a:r>
            <a:r>
              <a:rPr sz="1200" spc="-254" dirty="0">
                <a:solidFill>
                  <a:srgbClr val="FFFFFF"/>
                </a:solidFill>
                <a:latin typeface="Calibri"/>
                <a:cs typeface="Calibri"/>
              </a:rPr>
              <a:t> </a:t>
            </a:r>
            <a:r>
              <a:rPr sz="1200" spc="70" dirty="0">
                <a:solidFill>
                  <a:srgbClr val="FFFFFF"/>
                </a:solidFill>
                <a:latin typeface="Calibri"/>
                <a:cs typeface="Calibri"/>
              </a:rPr>
              <a:t>υπολογιστές</a:t>
            </a:r>
            <a:r>
              <a:rPr sz="1200" spc="15" dirty="0">
                <a:solidFill>
                  <a:srgbClr val="FFFFFF"/>
                </a:solidFill>
                <a:latin typeface="Calibri"/>
                <a:cs typeface="Calibri"/>
              </a:rPr>
              <a:t> </a:t>
            </a:r>
            <a:r>
              <a:rPr sz="1200" spc="90" dirty="0">
                <a:solidFill>
                  <a:srgbClr val="FFFFFF"/>
                </a:solidFill>
                <a:latin typeface="Calibri"/>
                <a:cs typeface="Calibri"/>
              </a:rPr>
              <a:t>Windows</a:t>
            </a:r>
            <a:endParaRPr sz="1200" dirty="0">
              <a:latin typeface="Calibri"/>
              <a:cs typeface="Calibri"/>
            </a:endParaRPr>
          </a:p>
          <a:p>
            <a:pPr marL="940435" lvl="1" indent="-274320">
              <a:lnSpc>
                <a:spcPct val="100000"/>
              </a:lnSpc>
              <a:spcBef>
                <a:spcPts val="985"/>
              </a:spcBef>
              <a:buSzPct val="125000"/>
              <a:buChar char="◦"/>
              <a:tabLst>
                <a:tab pos="939800" algn="l"/>
                <a:tab pos="940435" algn="l"/>
              </a:tabLst>
            </a:pPr>
            <a:r>
              <a:rPr sz="1200" spc="90" dirty="0">
                <a:solidFill>
                  <a:srgbClr val="FFFFFF"/>
                </a:solidFill>
                <a:latin typeface="Calibri"/>
                <a:cs typeface="Calibri"/>
              </a:rPr>
              <a:t>Δώστε</a:t>
            </a:r>
            <a:r>
              <a:rPr sz="1200" spc="20" dirty="0">
                <a:solidFill>
                  <a:srgbClr val="FFFFFF"/>
                </a:solidFill>
                <a:latin typeface="Calibri"/>
                <a:cs typeface="Calibri"/>
              </a:rPr>
              <a:t> </a:t>
            </a:r>
            <a:r>
              <a:rPr sz="1200" spc="80" dirty="0">
                <a:solidFill>
                  <a:srgbClr val="FFFFFF"/>
                </a:solidFill>
                <a:latin typeface="Calibri"/>
                <a:cs typeface="Calibri"/>
              </a:rPr>
              <a:t>στον</a:t>
            </a:r>
            <a:r>
              <a:rPr sz="1200" spc="25" dirty="0">
                <a:solidFill>
                  <a:srgbClr val="FFFFFF"/>
                </a:solidFill>
                <a:latin typeface="Calibri"/>
                <a:cs typeface="Calibri"/>
              </a:rPr>
              <a:t> </a:t>
            </a:r>
            <a:r>
              <a:rPr sz="1200" spc="85" dirty="0">
                <a:solidFill>
                  <a:srgbClr val="FFFFFF"/>
                </a:solidFill>
                <a:latin typeface="Calibri"/>
                <a:cs typeface="Calibri"/>
              </a:rPr>
              <a:t>χρήστη</a:t>
            </a:r>
            <a:r>
              <a:rPr sz="1200" spc="30" dirty="0">
                <a:solidFill>
                  <a:srgbClr val="FFFFFF"/>
                </a:solidFill>
                <a:latin typeface="Calibri"/>
                <a:cs typeface="Calibri"/>
              </a:rPr>
              <a:t> </a:t>
            </a:r>
            <a:r>
              <a:rPr sz="1200" spc="65" dirty="0">
                <a:solidFill>
                  <a:srgbClr val="FFFFFF"/>
                </a:solidFill>
                <a:latin typeface="Calibri"/>
                <a:cs typeface="Calibri"/>
              </a:rPr>
              <a:t>ευελιξία</a:t>
            </a:r>
            <a:endParaRPr sz="1200" dirty="0">
              <a:latin typeface="Calibri"/>
              <a:cs typeface="Calibri"/>
            </a:endParaRPr>
          </a:p>
          <a:p>
            <a:pPr marL="286385" indent="-273685">
              <a:lnSpc>
                <a:spcPct val="100000"/>
              </a:lnSpc>
              <a:spcBef>
                <a:spcPts val="880"/>
              </a:spcBef>
              <a:buSzPct val="125000"/>
              <a:buChar char="◦"/>
              <a:tabLst>
                <a:tab pos="285750" algn="l"/>
                <a:tab pos="286385" algn="l"/>
              </a:tabLst>
            </a:pPr>
            <a:r>
              <a:rPr sz="1200" spc="80" dirty="0">
                <a:solidFill>
                  <a:srgbClr val="FFFFFF"/>
                </a:solidFill>
                <a:latin typeface="Calibri"/>
                <a:cs typeface="Calibri"/>
              </a:rPr>
              <a:t>Επιτρέψτε</a:t>
            </a:r>
            <a:r>
              <a:rPr sz="1200" spc="35" dirty="0">
                <a:solidFill>
                  <a:srgbClr val="FFFFFF"/>
                </a:solidFill>
                <a:latin typeface="Calibri"/>
                <a:cs typeface="Calibri"/>
              </a:rPr>
              <a:t> </a:t>
            </a:r>
            <a:r>
              <a:rPr sz="1200" spc="85" dirty="0">
                <a:solidFill>
                  <a:srgbClr val="FFFFFF"/>
                </a:solidFill>
                <a:latin typeface="Calibri"/>
                <a:cs typeface="Calibri"/>
              </a:rPr>
              <a:t>στο</a:t>
            </a:r>
            <a:r>
              <a:rPr sz="1200" spc="40" dirty="0">
                <a:solidFill>
                  <a:srgbClr val="FFFFFF"/>
                </a:solidFill>
                <a:latin typeface="Calibri"/>
                <a:cs typeface="Calibri"/>
              </a:rPr>
              <a:t> </a:t>
            </a:r>
            <a:r>
              <a:rPr sz="1200" spc="85" dirty="0">
                <a:solidFill>
                  <a:srgbClr val="FFFFFF"/>
                </a:solidFill>
                <a:latin typeface="Calibri"/>
                <a:cs typeface="Calibri"/>
              </a:rPr>
              <a:t>χρήστη</a:t>
            </a:r>
            <a:r>
              <a:rPr sz="1200" spc="35" dirty="0">
                <a:solidFill>
                  <a:srgbClr val="FFFFFF"/>
                </a:solidFill>
                <a:latin typeface="Calibri"/>
                <a:cs typeface="Calibri"/>
              </a:rPr>
              <a:t> </a:t>
            </a:r>
            <a:r>
              <a:rPr sz="1200" spc="90" dirty="0">
                <a:solidFill>
                  <a:srgbClr val="FFFFFF"/>
                </a:solidFill>
                <a:latin typeface="Calibri"/>
                <a:cs typeface="Calibri"/>
              </a:rPr>
              <a:t>να</a:t>
            </a:r>
            <a:r>
              <a:rPr sz="1200" spc="40" dirty="0">
                <a:solidFill>
                  <a:srgbClr val="FFFFFF"/>
                </a:solidFill>
                <a:latin typeface="Calibri"/>
                <a:cs typeface="Calibri"/>
              </a:rPr>
              <a:t> </a:t>
            </a:r>
            <a:r>
              <a:rPr sz="1200" spc="85" dirty="0">
                <a:solidFill>
                  <a:srgbClr val="FFFFFF"/>
                </a:solidFill>
                <a:latin typeface="Calibri"/>
                <a:cs typeface="Calibri"/>
              </a:rPr>
              <a:t>προσθέσει</a:t>
            </a:r>
            <a:r>
              <a:rPr sz="1200" spc="35" dirty="0">
                <a:solidFill>
                  <a:srgbClr val="FFFFFF"/>
                </a:solidFill>
                <a:latin typeface="Calibri"/>
                <a:cs typeface="Calibri"/>
              </a:rPr>
              <a:t> </a:t>
            </a:r>
            <a:r>
              <a:rPr sz="1200" spc="75" dirty="0">
                <a:solidFill>
                  <a:srgbClr val="FFFFFF"/>
                </a:solidFill>
                <a:latin typeface="Calibri"/>
                <a:cs typeface="Calibri"/>
              </a:rPr>
              <a:t>λογισμικό</a:t>
            </a:r>
            <a:r>
              <a:rPr sz="1200" spc="40" dirty="0">
                <a:solidFill>
                  <a:srgbClr val="FFFFFF"/>
                </a:solidFill>
                <a:latin typeface="Calibri"/>
                <a:cs typeface="Calibri"/>
              </a:rPr>
              <a:t> </a:t>
            </a:r>
            <a:r>
              <a:rPr sz="1200" spc="85" dirty="0">
                <a:solidFill>
                  <a:srgbClr val="FFFFFF"/>
                </a:solidFill>
                <a:latin typeface="Calibri"/>
                <a:cs typeface="Calibri"/>
              </a:rPr>
              <a:t>στη</a:t>
            </a:r>
            <a:r>
              <a:rPr sz="1200" spc="30" dirty="0">
                <a:solidFill>
                  <a:srgbClr val="FFFFFF"/>
                </a:solidFill>
                <a:latin typeface="Calibri"/>
                <a:cs typeface="Calibri"/>
              </a:rPr>
              <a:t> </a:t>
            </a:r>
            <a:r>
              <a:rPr sz="1200" spc="80" dirty="0">
                <a:solidFill>
                  <a:srgbClr val="FFFFFF"/>
                </a:solidFill>
                <a:latin typeface="Calibri"/>
                <a:cs typeface="Calibri"/>
              </a:rPr>
              <a:t>λευκή</a:t>
            </a:r>
            <a:r>
              <a:rPr sz="1200" spc="25" dirty="0">
                <a:solidFill>
                  <a:srgbClr val="FFFFFF"/>
                </a:solidFill>
                <a:latin typeface="Calibri"/>
                <a:cs typeface="Calibri"/>
              </a:rPr>
              <a:t> </a:t>
            </a:r>
            <a:r>
              <a:rPr sz="1200" spc="70" dirty="0">
                <a:solidFill>
                  <a:srgbClr val="FFFFFF"/>
                </a:solidFill>
                <a:latin typeface="Calibri"/>
                <a:cs typeface="Calibri"/>
              </a:rPr>
              <a:t>λίστα</a:t>
            </a:r>
            <a:r>
              <a:rPr sz="1200" spc="25" dirty="0">
                <a:solidFill>
                  <a:srgbClr val="FFFFFF"/>
                </a:solidFill>
                <a:latin typeface="Calibri"/>
                <a:cs typeface="Calibri"/>
              </a:rPr>
              <a:t> </a:t>
            </a:r>
            <a:r>
              <a:rPr sz="1200" spc="70" dirty="0">
                <a:solidFill>
                  <a:srgbClr val="FFFFFF"/>
                </a:solidFill>
                <a:latin typeface="Calibri"/>
                <a:cs typeface="Calibri"/>
              </a:rPr>
              <a:t>(λίστα</a:t>
            </a:r>
            <a:r>
              <a:rPr lang="en-US" sz="1200" spc="70" dirty="0">
                <a:solidFill>
                  <a:srgbClr val="FFFFFF"/>
                </a:solidFill>
                <a:latin typeface="Calibri"/>
                <a:cs typeface="Calibri"/>
              </a:rPr>
              <a:t> </a:t>
            </a:r>
            <a:r>
              <a:rPr sz="1200" spc="85" dirty="0">
                <a:solidFill>
                  <a:srgbClr val="FFFFFF"/>
                </a:solidFill>
                <a:latin typeface="Calibri"/>
                <a:cs typeface="Calibri"/>
              </a:rPr>
              <a:t>επιτρεπόμενων</a:t>
            </a:r>
            <a:r>
              <a:rPr sz="1200" spc="-5" dirty="0">
                <a:solidFill>
                  <a:srgbClr val="FFFFFF"/>
                </a:solidFill>
                <a:latin typeface="Calibri"/>
                <a:cs typeface="Calibri"/>
              </a:rPr>
              <a:t> </a:t>
            </a:r>
            <a:r>
              <a:rPr sz="1200" spc="65" dirty="0">
                <a:solidFill>
                  <a:srgbClr val="FFFFFF"/>
                </a:solidFill>
                <a:latin typeface="Calibri"/>
                <a:cs typeface="Calibri"/>
              </a:rPr>
              <a:t>IPs)</a:t>
            </a:r>
            <a:endParaRPr sz="1200" dirty="0">
              <a:latin typeface="Calibri"/>
              <a:cs typeface="Calibri"/>
            </a:endParaRPr>
          </a:p>
          <a:p>
            <a:pPr marL="234315" marR="5514340" indent="-177165">
              <a:lnSpc>
                <a:spcPct val="101699"/>
              </a:lnSpc>
              <a:spcBef>
                <a:spcPts val="850"/>
              </a:spcBef>
              <a:buClr>
                <a:srgbClr val="FFFFFF"/>
              </a:buClr>
              <a:buSzPct val="125000"/>
              <a:buFont typeface="Calibri"/>
              <a:buChar char="◦"/>
              <a:tabLst>
                <a:tab pos="330835" algn="l"/>
                <a:tab pos="331470" algn="l"/>
              </a:tabLst>
            </a:pPr>
            <a:r>
              <a:rPr dirty="0"/>
              <a:t>	</a:t>
            </a:r>
            <a:r>
              <a:rPr sz="1200" spc="85" dirty="0">
                <a:solidFill>
                  <a:srgbClr val="FFFFFF"/>
                </a:solidFill>
                <a:latin typeface="Calibri"/>
                <a:cs typeface="Calibri"/>
              </a:rPr>
              <a:t>Συντήρηση</a:t>
            </a:r>
            <a:r>
              <a:rPr sz="1200" spc="35" dirty="0">
                <a:solidFill>
                  <a:srgbClr val="FFFFFF"/>
                </a:solidFill>
                <a:latin typeface="Calibri"/>
                <a:cs typeface="Calibri"/>
              </a:rPr>
              <a:t> </a:t>
            </a:r>
            <a:r>
              <a:rPr sz="1200" spc="85" dirty="0">
                <a:solidFill>
                  <a:srgbClr val="FFFFFF"/>
                </a:solidFill>
                <a:latin typeface="Calibri"/>
                <a:cs typeface="Calibri"/>
              </a:rPr>
              <a:t>του</a:t>
            </a:r>
            <a:r>
              <a:rPr sz="1200" spc="40" dirty="0">
                <a:solidFill>
                  <a:srgbClr val="FFFFFF"/>
                </a:solidFill>
                <a:latin typeface="Calibri"/>
                <a:cs typeface="Calibri"/>
              </a:rPr>
              <a:t> </a:t>
            </a:r>
            <a:r>
              <a:rPr sz="1200" spc="85" dirty="0">
                <a:solidFill>
                  <a:srgbClr val="FFFFFF"/>
                </a:solidFill>
                <a:latin typeface="Calibri"/>
                <a:cs typeface="Calibri"/>
              </a:rPr>
              <a:t>πλεονεκτήματος</a:t>
            </a:r>
            <a:r>
              <a:rPr sz="1200" spc="35" dirty="0">
                <a:solidFill>
                  <a:srgbClr val="FFFFFF"/>
                </a:solidFill>
                <a:latin typeface="Calibri"/>
                <a:cs typeface="Calibri"/>
              </a:rPr>
              <a:t> </a:t>
            </a:r>
            <a:r>
              <a:rPr sz="1200" spc="85" dirty="0">
                <a:solidFill>
                  <a:srgbClr val="FFFFFF"/>
                </a:solidFill>
                <a:latin typeface="Calibri"/>
                <a:cs typeface="Calibri"/>
              </a:rPr>
              <a:t>ασφαλείας</a:t>
            </a:r>
            <a:r>
              <a:rPr sz="1200" spc="35" dirty="0">
                <a:solidFill>
                  <a:srgbClr val="FFFFFF"/>
                </a:solidFill>
                <a:latin typeface="Calibri"/>
                <a:cs typeface="Calibri"/>
              </a:rPr>
              <a:t> </a:t>
            </a:r>
            <a:r>
              <a:rPr sz="1200" spc="85" dirty="0">
                <a:solidFill>
                  <a:srgbClr val="FFFFFF"/>
                </a:solidFill>
                <a:latin typeface="Calibri"/>
                <a:cs typeface="Calibri"/>
              </a:rPr>
              <a:t>του</a:t>
            </a:r>
            <a:r>
              <a:rPr sz="1200" spc="45" dirty="0">
                <a:solidFill>
                  <a:srgbClr val="FFFFFF"/>
                </a:solidFill>
                <a:latin typeface="Calibri"/>
                <a:cs typeface="Calibri"/>
              </a:rPr>
              <a:t> </a:t>
            </a:r>
            <a:r>
              <a:rPr sz="1200" spc="75" dirty="0">
                <a:solidFill>
                  <a:srgbClr val="FFFFFF"/>
                </a:solidFill>
                <a:latin typeface="Calibri"/>
                <a:cs typeface="Calibri"/>
              </a:rPr>
              <a:t>μηχανισμού</a:t>
            </a:r>
            <a:r>
              <a:rPr sz="1200" spc="25" dirty="0">
                <a:solidFill>
                  <a:srgbClr val="FFFFFF"/>
                </a:solidFill>
                <a:latin typeface="Calibri"/>
                <a:cs typeface="Calibri"/>
              </a:rPr>
              <a:t> </a:t>
            </a:r>
            <a:r>
              <a:rPr sz="1200" spc="75" dirty="0">
                <a:solidFill>
                  <a:srgbClr val="FFFFFF"/>
                </a:solidFill>
                <a:latin typeface="Calibri"/>
                <a:cs typeface="Calibri"/>
              </a:rPr>
              <a:t>ελέγχου </a:t>
            </a:r>
            <a:r>
              <a:rPr sz="1200" spc="-254" dirty="0">
                <a:solidFill>
                  <a:srgbClr val="FFFFFF"/>
                </a:solidFill>
                <a:latin typeface="Calibri"/>
                <a:cs typeface="Calibri"/>
              </a:rPr>
              <a:t> </a:t>
            </a:r>
            <a:r>
              <a:rPr sz="1200" spc="80" dirty="0">
                <a:solidFill>
                  <a:srgbClr val="FFFFFF"/>
                </a:solidFill>
                <a:latin typeface="Calibri"/>
                <a:cs typeface="Calibri"/>
              </a:rPr>
              <a:t>πρόσβασης</a:t>
            </a:r>
            <a:r>
              <a:rPr sz="1200" spc="25" dirty="0">
                <a:solidFill>
                  <a:srgbClr val="FFFFFF"/>
                </a:solidFill>
                <a:latin typeface="Calibri"/>
                <a:cs typeface="Calibri"/>
              </a:rPr>
              <a:t> </a:t>
            </a:r>
            <a:r>
              <a:rPr sz="1200" spc="70" dirty="0">
                <a:solidFill>
                  <a:srgbClr val="FFFFFF"/>
                </a:solidFill>
                <a:latin typeface="Calibri"/>
                <a:cs typeface="Calibri"/>
              </a:rPr>
              <a:t>για</a:t>
            </a:r>
            <a:r>
              <a:rPr sz="1200" spc="35" dirty="0">
                <a:solidFill>
                  <a:srgbClr val="FFFFFF"/>
                </a:solidFill>
                <a:latin typeface="Calibri"/>
                <a:cs typeface="Calibri"/>
              </a:rPr>
              <a:t> </a:t>
            </a:r>
            <a:r>
              <a:rPr sz="1200" spc="80" dirty="0">
                <a:solidFill>
                  <a:srgbClr val="FFFFFF"/>
                </a:solidFill>
                <a:latin typeface="Calibri"/>
                <a:cs typeface="Calibri"/>
              </a:rPr>
              <a:t>αποτροπή</a:t>
            </a:r>
            <a:r>
              <a:rPr sz="1200" spc="35" dirty="0">
                <a:solidFill>
                  <a:srgbClr val="FFFFFF"/>
                </a:solidFill>
                <a:latin typeface="Calibri"/>
                <a:cs typeface="Calibri"/>
              </a:rPr>
              <a:t> </a:t>
            </a:r>
            <a:r>
              <a:rPr sz="1200" spc="70" dirty="0">
                <a:solidFill>
                  <a:srgbClr val="FFFFFF"/>
                </a:solidFill>
                <a:latin typeface="Calibri"/>
                <a:cs typeface="Calibri"/>
              </a:rPr>
              <a:t>εκτέλεσης</a:t>
            </a:r>
            <a:r>
              <a:rPr sz="1200" spc="40" dirty="0">
                <a:solidFill>
                  <a:srgbClr val="FFFFFF"/>
                </a:solidFill>
                <a:latin typeface="Calibri"/>
                <a:cs typeface="Calibri"/>
              </a:rPr>
              <a:t> </a:t>
            </a:r>
            <a:r>
              <a:rPr sz="1200" spc="90" dirty="0">
                <a:solidFill>
                  <a:srgbClr val="FFFFFF"/>
                </a:solidFill>
                <a:latin typeface="Calibri"/>
                <a:cs typeface="Calibri"/>
              </a:rPr>
              <a:t>μη</a:t>
            </a:r>
            <a:r>
              <a:rPr sz="1200" spc="35" dirty="0">
                <a:solidFill>
                  <a:srgbClr val="FFFFFF"/>
                </a:solidFill>
                <a:latin typeface="Calibri"/>
                <a:cs typeface="Calibri"/>
              </a:rPr>
              <a:t> </a:t>
            </a:r>
            <a:r>
              <a:rPr sz="1200" spc="75" dirty="0">
                <a:solidFill>
                  <a:srgbClr val="FFFFFF"/>
                </a:solidFill>
                <a:latin typeface="Calibri"/>
                <a:cs typeface="Calibri"/>
              </a:rPr>
              <a:t>εξουσιοδοτημένου</a:t>
            </a:r>
            <a:r>
              <a:rPr sz="1200" spc="35" dirty="0">
                <a:solidFill>
                  <a:srgbClr val="FFFFFF"/>
                </a:solidFill>
                <a:latin typeface="Calibri"/>
                <a:cs typeface="Calibri"/>
              </a:rPr>
              <a:t> </a:t>
            </a:r>
            <a:r>
              <a:rPr sz="1200" spc="70" dirty="0">
                <a:solidFill>
                  <a:srgbClr val="FFFFFF"/>
                </a:solidFill>
                <a:latin typeface="Calibri"/>
                <a:cs typeface="Calibri"/>
              </a:rPr>
              <a:t>λογισμικού</a:t>
            </a:r>
            <a:endParaRPr sz="1200" dirty="0">
              <a:latin typeface="Calibri"/>
              <a:cs typeface="Calibri"/>
            </a:endParaRPr>
          </a:p>
          <a:p>
            <a:pPr marL="1123315" lvl="1" indent="-274320">
              <a:lnSpc>
                <a:spcPct val="100000"/>
              </a:lnSpc>
              <a:spcBef>
                <a:spcPts val="880"/>
              </a:spcBef>
              <a:buSzPct val="125000"/>
              <a:buChar char="◦"/>
              <a:tabLst>
                <a:tab pos="1122680" algn="l"/>
                <a:tab pos="1123315" algn="l"/>
              </a:tabLst>
            </a:pPr>
            <a:r>
              <a:rPr sz="1200" spc="90" dirty="0">
                <a:solidFill>
                  <a:srgbClr val="FFFFFF"/>
                </a:solidFill>
                <a:latin typeface="Calibri"/>
                <a:cs typeface="Calibri"/>
              </a:rPr>
              <a:t>Το</a:t>
            </a:r>
            <a:r>
              <a:rPr sz="1200" spc="35" dirty="0">
                <a:solidFill>
                  <a:srgbClr val="FFFFFF"/>
                </a:solidFill>
                <a:latin typeface="Calibri"/>
                <a:cs typeface="Calibri"/>
              </a:rPr>
              <a:t> </a:t>
            </a:r>
            <a:r>
              <a:rPr sz="1200" spc="80" dirty="0">
                <a:solidFill>
                  <a:srgbClr val="FFFFFF"/>
                </a:solidFill>
                <a:latin typeface="Calibri"/>
                <a:cs typeface="Calibri"/>
              </a:rPr>
              <a:t>νέο</a:t>
            </a:r>
            <a:r>
              <a:rPr sz="1200" spc="40" dirty="0">
                <a:solidFill>
                  <a:srgbClr val="FFFFFF"/>
                </a:solidFill>
                <a:latin typeface="Calibri"/>
                <a:cs typeface="Calibri"/>
              </a:rPr>
              <a:t> </a:t>
            </a:r>
            <a:r>
              <a:rPr sz="1200" spc="75" dirty="0">
                <a:solidFill>
                  <a:srgbClr val="FFFFFF"/>
                </a:solidFill>
                <a:latin typeface="Calibri"/>
                <a:cs typeface="Calibri"/>
              </a:rPr>
              <a:t>λογισμικό</a:t>
            </a:r>
            <a:r>
              <a:rPr sz="1200" spc="40" dirty="0">
                <a:solidFill>
                  <a:srgbClr val="FFFFFF"/>
                </a:solidFill>
                <a:latin typeface="Calibri"/>
                <a:cs typeface="Calibri"/>
              </a:rPr>
              <a:t> </a:t>
            </a:r>
            <a:r>
              <a:rPr sz="1200" spc="80" dirty="0">
                <a:solidFill>
                  <a:srgbClr val="FFFFFF"/>
                </a:solidFill>
                <a:latin typeface="Calibri"/>
                <a:cs typeface="Calibri"/>
              </a:rPr>
              <a:t>δεν</a:t>
            </a:r>
            <a:r>
              <a:rPr sz="1200" spc="355" dirty="0">
                <a:solidFill>
                  <a:srgbClr val="FFFFFF"/>
                </a:solidFill>
                <a:latin typeface="Calibri"/>
                <a:cs typeface="Calibri"/>
              </a:rPr>
              <a:t> </a:t>
            </a:r>
            <a:r>
              <a:rPr sz="1200" spc="90" dirty="0">
                <a:solidFill>
                  <a:srgbClr val="FFFFFF"/>
                </a:solidFill>
                <a:latin typeface="Calibri"/>
                <a:cs typeface="Calibri"/>
              </a:rPr>
              <a:t>αυτόματα</a:t>
            </a:r>
            <a:r>
              <a:rPr sz="1200" spc="35" dirty="0">
                <a:solidFill>
                  <a:srgbClr val="FFFFFF"/>
                </a:solidFill>
                <a:latin typeface="Calibri"/>
                <a:cs typeface="Calibri"/>
              </a:rPr>
              <a:t> </a:t>
            </a:r>
            <a:r>
              <a:rPr sz="1200" spc="85" dirty="0">
                <a:solidFill>
                  <a:srgbClr val="FFFFFF"/>
                </a:solidFill>
                <a:latin typeface="Calibri"/>
                <a:cs typeface="Calibri"/>
              </a:rPr>
              <a:t>στη</a:t>
            </a:r>
            <a:r>
              <a:rPr sz="1200" spc="45" dirty="0">
                <a:solidFill>
                  <a:srgbClr val="FFFFFF"/>
                </a:solidFill>
                <a:latin typeface="Calibri"/>
                <a:cs typeface="Calibri"/>
              </a:rPr>
              <a:t> </a:t>
            </a:r>
            <a:r>
              <a:rPr sz="1200" spc="80" dirty="0">
                <a:solidFill>
                  <a:srgbClr val="FFFFFF"/>
                </a:solidFill>
                <a:latin typeface="Calibri"/>
                <a:cs typeface="Calibri"/>
              </a:rPr>
              <a:t>λευκή</a:t>
            </a:r>
            <a:r>
              <a:rPr sz="1200" spc="20" dirty="0">
                <a:solidFill>
                  <a:srgbClr val="FFFFFF"/>
                </a:solidFill>
                <a:latin typeface="Calibri"/>
                <a:cs typeface="Calibri"/>
              </a:rPr>
              <a:t> </a:t>
            </a:r>
            <a:r>
              <a:rPr sz="1200" spc="70" dirty="0">
                <a:solidFill>
                  <a:srgbClr val="FFFFFF"/>
                </a:solidFill>
                <a:latin typeface="Calibri"/>
                <a:cs typeface="Calibri"/>
              </a:rPr>
              <a:t>λίστα</a:t>
            </a:r>
            <a:r>
              <a:rPr sz="1200" spc="25" dirty="0">
                <a:solidFill>
                  <a:srgbClr val="FFFFFF"/>
                </a:solidFill>
                <a:latin typeface="Calibri"/>
                <a:cs typeface="Calibri"/>
              </a:rPr>
              <a:t> </a:t>
            </a:r>
            <a:r>
              <a:rPr sz="1200" spc="65" dirty="0">
                <a:solidFill>
                  <a:srgbClr val="FFFFFF"/>
                </a:solidFill>
                <a:latin typeface="Calibri"/>
                <a:cs typeface="Calibri"/>
              </a:rPr>
              <a:t>(λίστα</a:t>
            </a:r>
            <a:r>
              <a:rPr sz="1200" spc="25" dirty="0">
                <a:solidFill>
                  <a:srgbClr val="FFFFFF"/>
                </a:solidFill>
                <a:latin typeface="Calibri"/>
                <a:cs typeface="Calibri"/>
              </a:rPr>
              <a:t> </a:t>
            </a:r>
            <a:r>
              <a:rPr sz="1200" spc="75" dirty="0">
                <a:solidFill>
                  <a:srgbClr val="FFFFFF"/>
                </a:solidFill>
                <a:latin typeface="Calibri"/>
                <a:cs typeface="Calibri"/>
              </a:rPr>
              <a:t>επιτρεπόμενων</a:t>
            </a:r>
            <a:r>
              <a:rPr sz="1200" spc="25" dirty="0">
                <a:solidFill>
                  <a:srgbClr val="FFFFFF"/>
                </a:solidFill>
                <a:latin typeface="Calibri"/>
                <a:cs typeface="Calibri"/>
              </a:rPr>
              <a:t> </a:t>
            </a:r>
            <a:r>
              <a:rPr sz="1200" spc="55" dirty="0">
                <a:solidFill>
                  <a:srgbClr val="FFFFFF"/>
                </a:solidFill>
                <a:latin typeface="Calibri"/>
                <a:cs typeface="Calibri"/>
              </a:rPr>
              <a:t>IPs)</a:t>
            </a:r>
            <a:endParaRPr sz="1200" dirty="0">
              <a:latin typeface="Calibri"/>
              <a:cs typeface="Calibri"/>
            </a:endParaRPr>
          </a:p>
          <a:p>
            <a:pPr marL="1123315" lvl="1" indent="-274320">
              <a:lnSpc>
                <a:spcPct val="100000"/>
              </a:lnSpc>
              <a:spcBef>
                <a:spcPts val="880"/>
              </a:spcBef>
              <a:buSzPct val="125000"/>
              <a:buChar char="◦"/>
              <a:tabLst>
                <a:tab pos="1122680" algn="l"/>
                <a:tab pos="1123315" algn="l"/>
              </a:tabLst>
            </a:pPr>
            <a:r>
              <a:rPr sz="1200" spc="114" dirty="0">
                <a:solidFill>
                  <a:srgbClr val="FFFFFF"/>
                </a:solidFill>
                <a:latin typeface="Calibri"/>
                <a:cs typeface="Calibri"/>
              </a:rPr>
              <a:t>Προστασία</a:t>
            </a:r>
            <a:r>
              <a:rPr sz="1200" spc="45" dirty="0">
                <a:solidFill>
                  <a:srgbClr val="FFFFFF"/>
                </a:solidFill>
                <a:latin typeface="Calibri"/>
                <a:cs typeface="Calibri"/>
              </a:rPr>
              <a:t> </a:t>
            </a:r>
            <a:r>
              <a:rPr sz="1200" spc="130" dirty="0">
                <a:solidFill>
                  <a:srgbClr val="FFFFFF"/>
                </a:solidFill>
                <a:latin typeface="Calibri"/>
                <a:cs typeface="Calibri"/>
              </a:rPr>
              <a:t>από</a:t>
            </a:r>
            <a:r>
              <a:rPr sz="1200" spc="50" dirty="0">
                <a:solidFill>
                  <a:srgbClr val="FFFFFF"/>
                </a:solidFill>
                <a:latin typeface="Calibri"/>
                <a:cs typeface="Calibri"/>
              </a:rPr>
              <a:t> </a:t>
            </a:r>
            <a:r>
              <a:rPr sz="1200" spc="110" dirty="0">
                <a:solidFill>
                  <a:srgbClr val="FFFFFF"/>
                </a:solidFill>
                <a:latin typeface="Calibri"/>
                <a:cs typeface="Calibri"/>
              </a:rPr>
              <a:t>ορισμένους</a:t>
            </a:r>
            <a:r>
              <a:rPr sz="1200" spc="45" dirty="0">
                <a:solidFill>
                  <a:srgbClr val="FFFFFF"/>
                </a:solidFill>
                <a:latin typeface="Calibri"/>
                <a:cs typeface="Calibri"/>
              </a:rPr>
              <a:t> </a:t>
            </a:r>
            <a:r>
              <a:rPr sz="1200" spc="114" dirty="0">
                <a:solidFill>
                  <a:srgbClr val="FFFFFF"/>
                </a:solidFill>
                <a:latin typeface="Calibri"/>
                <a:cs typeface="Calibri"/>
              </a:rPr>
              <a:t>τύπους</a:t>
            </a:r>
            <a:r>
              <a:rPr sz="1200" spc="60" dirty="0">
                <a:solidFill>
                  <a:srgbClr val="FFFFFF"/>
                </a:solidFill>
                <a:latin typeface="Calibri"/>
                <a:cs typeface="Calibri"/>
              </a:rPr>
              <a:t> </a:t>
            </a:r>
            <a:r>
              <a:rPr sz="1200" spc="105" dirty="0">
                <a:solidFill>
                  <a:srgbClr val="FFFFFF"/>
                </a:solidFill>
                <a:latin typeface="Calibri"/>
                <a:cs typeface="Calibri"/>
              </a:rPr>
              <a:t>επιθέσεων</a:t>
            </a:r>
            <a:r>
              <a:rPr sz="1200" spc="30" dirty="0">
                <a:solidFill>
                  <a:srgbClr val="FFFFFF"/>
                </a:solidFill>
                <a:latin typeface="Calibri"/>
                <a:cs typeface="Calibri"/>
              </a:rPr>
              <a:t> </a:t>
            </a:r>
            <a:r>
              <a:rPr sz="1200" spc="105" dirty="0">
                <a:solidFill>
                  <a:srgbClr val="FFFFFF"/>
                </a:solidFill>
                <a:latin typeface="Calibri"/>
                <a:cs typeface="Calibri"/>
              </a:rPr>
              <a:t>κοινωνικής</a:t>
            </a:r>
            <a:r>
              <a:rPr sz="1200" spc="50" dirty="0">
                <a:solidFill>
                  <a:srgbClr val="FFFFFF"/>
                </a:solidFill>
                <a:latin typeface="Calibri"/>
                <a:cs typeface="Calibri"/>
              </a:rPr>
              <a:t> </a:t>
            </a:r>
            <a:r>
              <a:rPr sz="1200" spc="110" dirty="0">
                <a:solidFill>
                  <a:srgbClr val="FFFFFF"/>
                </a:solidFill>
                <a:latin typeface="Calibri"/>
                <a:cs typeface="Calibri"/>
              </a:rPr>
              <a:t>μηχανικής</a:t>
            </a:r>
            <a:endParaRPr sz="1200" dirty="0">
              <a:latin typeface="Calibri"/>
              <a:cs typeface="Calibri"/>
            </a:endParaRPr>
          </a:p>
          <a:p>
            <a:pPr>
              <a:lnSpc>
                <a:spcPct val="100000"/>
              </a:lnSpc>
              <a:spcBef>
                <a:spcPts val="60"/>
              </a:spcBef>
            </a:pPr>
            <a:endParaRPr sz="1100" dirty="0">
              <a:latin typeface="Calibri"/>
              <a:cs typeface="Calibri"/>
            </a:endParaRPr>
          </a:p>
          <a:p>
            <a:pPr marL="829944" indent="-273685">
              <a:lnSpc>
                <a:spcPct val="100000"/>
              </a:lnSpc>
              <a:buClr>
                <a:srgbClr val="FFBA00"/>
              </a:buClr>
              <a:buSzPct val="125000"/>
              <a:buFont typeface="Courier New"/>
              <a:buChar char="o"/>
              <a:tabLst>
                <a:tab pos="829944" algn="l"/>
              </a:tabLst>
            </a:pPr>
            <a:r>
              <a:rPr sz="1200" spc="85" dirty="0">
                <a:solidFill>
                  <a:srgbClr val="FFFFFF"/>
                </a:solidFill>
                <a:latin typeface="Calibri"/>
                <a:cs typeface="Calibri"/>
              </a:rPr>
              <a:t>Δεν</a:t>
            </a:r>
            <a:r>
              <a:rPr sz="1200" spc="35" dirty="0">
                <a:solidFill>
                  <a:srgbClr val="FFFFFF"/>
                </a:solidFill>
                <a:latin typeface="Calibri"/>
                <a:cs typeface="Calibri"/>
              </a:rPr>
              <a:t> </a:t>
            </a:r>
            <a:r>
              <a:rPr sz="1200" spc="70" dirty="0">
                <a:solidFill>
                  <a:srgbClr val="FFFFFF"/>
                </a:solidFill>
                <a:latin typeface="Calibri"/>
                <a:cs typeface="Calibri"/>
              </a:rPr>
              <a:t>έχει</a:t>
            </a:r>
            <a:r>
              <a:rPr sz="1200" spc="40" dirty="0">
                <a:solidFill>
                  <a:srgbClr val="FFFFFF"/>
                </a:solidFill>
                <a:latin typeface="Calibri"/>
                <a:cs typeface="Calibri"/>
              </a:rPr>
              <a:t> </a:t>
            </a:r>
            <a:r>
              <a:rPr sz="1200" spc="75" dirty="0">
                <a:solidFill>
                  <a:srgbClr val="FFFFFF"/>
                </a:solidFill>
                <a:latin typeface="Calibri"/>
                <a:cs typeface="Calibri"/>
              </a:rPr>
              <a:t>σχεδιαστεί</a:t>
            </a:r>
            <a:r>
              <a:rPr sz="1200" spc="40" dirty="0">
                <a:solidFill>
                  <a:srgbClr val="FFFFFF"/>
                </a:solidFill>
                <a:latin typeface="Calibri"/>
                <a:cs typeface="Calibri"/>
              </a:rPr>
              <a:t> </a:t>
            </a:r>
            <a:r>
              <a:rPr sz="1200" spc="75" dirty="0">
                <a:solidFill>
                  <a:srgbClr val="FFFFFF"/>
                </a:solidFill>
                <a:latin typeface="Calibri"/>
                <a:cs typeface="Calibri"/>
              </a:rPr>
              <a:t>για</a:t>
            </a:r>
            <a:r>
              <a:rPr sz="1200" spc="35" dirty="0">
                <a:solidFill>
                  <a:srgbClr val="FFFFFF"/>
                </a:solidFill>
                <a:latin typeface="Calibri"/>
                <a:cs typeface="Calibri"/>
              </a:rPr>
              <a:t> </a:t>
            </a:r>
            <a:r>
              <a:rPr sz="1200" spc="90" dirty="0">
                <a:solidFill>
                  <a:srgbClr val="FFFFFF"/>
                </a:solidFill>
                <a:latin typeface="Calibri"/>
                <a:cs typeface="Calibri"/>
              </a:rPr>
              <a:t>να</a:t>
            </a:r>
            <a:r>
              <a:rPr sz="1200" spc="40" dirty="0">
                <a:solidFill>
                  <a:srgbClr val="FFFFFF"/>
                </a:solidFill>
                <a:latin typeface="Calibri"/>
                <a:cs typeface="Calibri"/>
              </a:rPr>
              <a:t> </a:t>
            </a:r>
            <a:r>
              <a:rPr sz="1200" spc="80" dirty="0">
                <a:solidFill>
                  <a:srgbClr val="FFFFFF"/>
                </a:solidFill>
                <a:latin typeface="Calibri"/>
                <a:cs typeface="Calibri"/>
              </a:rPr>
              <a:t>σταματήσει</a:t>
            </a:r>
            <a:r>
              <a:rPr sz="1200" spc="35" dirty="0">
                <a:solidFill>
                  <a:srgbClr val="FFFFFF"/>
                </a:solidFill>
                <a:latin typeface="Calibri"/>
                <a:cs typeface="Calibri"/>
              </a:rPr>
              <a:t> </a:t>
            </a:r>
            <a:r>
              <a:rPr sz="1200" spc="80" dirty="0">
                <a:solidFill>
                  <a:srgbClr val="FFFFFF"/>
                </a:solidFill>
                <a:latin typeface="Calibri"/>
                <a:cs typeface="Calibri"/>
              </a:rPr>
              <a:t>όλες</a:t>
            </a:r>
            <a:r>
              <a:rPr sz="1200" spc="35" dirty="0">
                <a:solidFill>
                  <a:srgbClr val="FFFFFF"/>
                </a:solidFill>
                <a:latin typeface="Calibri"/>
                <a:cs typeface="Calibri"/>
              </a:rPr>
              <a:t> </a:t>
            </a:r>
            <a:r>
              <a:rPr sz="1200" spc="55" dirty="0">
                <a:solidFill>
                  <a:srgbClr val="FFFFFF"/>
                </a:solidFill>
                <a:latin typeface="Calibri"/>
                <a:cs typeface="Calibri"/>
              </a:rPr>
              <a:t>τις</a:t>
            </a:r>
            <a:r>
              <a:rPr sz="1200" spc="25" dirty="0">
                <a:solidFill>
                  <a:srgbClr val="FFFFFF"/>
                </a:solidFill>
                <a:latin typeface="Calibri"/>
                <a:cs typeface="Calibri"/>
              </a:rPr>
              <a:t> </a:t>
            </a:r>
            <a:r>
              <a:rPr sz="1200" spc="70" dirty="0">
                <a:solidFill>
                  <a:srgbClr val="FFFFFF"/>
                </a:solidFill>
                <a:latin typeface="Calibri"/>
                <a:cs typeface="Calibri"/>
              </a:rPr>
              <a:t>λοιμώξεις</a:t>
            </a:r>
            <a:endParaRPr sz="1200" dirty="0">
              <a:latin typeface="Calibri"/>
              <a:cs typeface="Calibri"/>
            </a:endParaRPr>
          </a:p>
          <a:p>
            <a:pPr marL="940435" lvl="1" indent="-274320">
              <a:lnSpc>
                <a:spcPct val="100000"/>
              </a:lnSpc>
              <a:spcBef>
                <a:spcPts val="969"/>
              </a:spcBef>
              <a:buSzPct val="125000"/>
              <a:buChar char="◦"/>
              <a:tabLst>
                <a:tab pos="939800" algn="l"/>
                <a:tab pos="940435" algn="l"/>
              </a:tabLst>
            </a:pPr>
            <a:r>
              <a:rPr sz="1200" spc="100" dirty="0">
                <a:solidFill>
                  <a:srgbClr val="FFFFFF"/>
                </a:solidFill>
                <a:latin typeface="Calibri"/>
                <a:cs typeface="Calibri"/>
              </a:rPr>
              <a:t>Παράγει/κάνει</a:t>
            </a:r>
            <a:r>
              <a:rPr sz="1200" spc="-5" dirty="0">
                <a:solidFill>
                  <a:srgbClr val="FFFFFF"/>
                </a:solidFill>
                <a:latin typeface="Calibri"/>
                <a:cs typeface="Calibri"/>
              </a:rPr>
              <a:t> </a:t>
            </a:r>
            <a:r>
              <a:rPr sz="1200" spc="100" dirty="0">
                <a:solidFill>
                  <a:srgbClr val="FFFFFF"/>
                </a:solidFill>
                <a:latin typeface="Calibri"/>
                <a:cs typeface="Calibri"/>
              </a:rPr>
              <a:t>επιμονή</a:t>
            </a:r>
            <a:endParaRPr sz="1200" dirty="0">
              <a:latin typeface="Calibri"/>
              <a:cs typeface="Calibri"/>
            </a:endParaRPr>
          </a:p>
          <a:p>
            <a:pPr marL="940435" lvl="1" indent="-274320">
              <a:lnSpc>
                <a:spcPct val="100000"/>
              </a:lnSpc>
              <a:spcBef>
                <a:spcPts val="880"/>
              </a:spcBef>
              <a:buSzPct val="125000"/>
              <a:buChar char="◦"/>
              <a:tabLst>
                <a:tab pos="939800" algn="l"/>
                <a:tab pos="940435" algn="l"/>
              </a:tabLst>
            </a:pPr>
            <a:r>
              <a:rPr sz="1200" spc="90" dirty="0">
                <a:solidFill>
                  <a:srgbClr val="FFFFFF"/>
                </a:solidFill>
                <a:latin typeface="Calibri"/>
                <a:cs typeface="Calibri"/>
              </a:rPr>
              <a:t>Αποτροπή</a:t>
            </a:r>
            <a:r>
              <a:rPr sz="1200" spc="25" dirty="0">
                <a:solidFill>
                  <a:srgbClr val="FFFFFF"/>
                </a:solidFill>
                <a:latin typeface="Calibri"/>
                <a:cs typeface="Calibri"/>
              </a:rPr>
              <a:t> </a:t>
            </a:r>
            <a:r>
              <a:rPr sz="1200" spc="85" dirty="0">
                <a:solidFill>
                  <a:srgbClr val="FFFFFF"/>
                </a:solidFill>
                <a:latin typeface="Calibri"/>
                <a:cs typeface="Calibri"/>
              </a:rPr>
              <a:t>των</a:t>
            </a:r>
            <a:r>
              <a:rPr sz="1200" spc="15" dirty="0">
                <a:solidFill>
                  <a:srgbClr val="FFFFFF"/>
                </a:solidFill>
                <a:latin typeface="Calibri"/>
                <a:cs typeface="Calibri"/>
              </a:rPr>
              <a:t> </a:t>
            </a:r>
            <a:r>
              <a:rPr sz="1200" spc="80" dirty="0">
                <a:solidFill>
                  <a:srgbClr val="FFFFFF"/>
                </a:solidFill>
                <a:latin typeface="Calibri"/>
                <a:cs typeface="Calibri"/>
              </a:rPr>
              <a:t>πιο</a:t>
            </a:r>
            <a:r>
              <a:rPr sz="1200" spc="25" dirty="0">
                <a:solidFill>
                  <a:srgbClr val="FFFFFF"/>
                </a:solidFill>
                <a:latin typeface="Calibri"/>
                <a:cs typeface="Calibri"/>
              </a:rPr>
              <a:t> </a:t>
            </a:r>
            <a:r>
              <a:rPr sz="1200" spc="95" dirty="0">
                <a:solidFill>
                  <a:srgbClr val="FFFFFF"/>
                </a:solidFill>
                <a:latin typeface="Calibri"/>
                <a:cs typeface="Calibri"/>
              </a:rPr>
              <a:t>πρόσφατων</a:t>
            </a:r>
            <a:r>
              <a:rPr sz="1200" spc="20" dirty="0">
                <a:solidFill>
                  <a:srgbClr val="FFFFFF"/>
                </a:solidFill>
                <a:latin typeface="Calibri"/>
                <a:cs typeface="Calibri"/>
              </a:rPr>
              <a:t> </a:t>
            </a:r>
            <a:r>
              <a:rPr sz="1200" spc="75" dirty="0">
                <a:solidFill>
                  <a:srgbClr val="FFFFFF"/>
                </a:solidFill>
                <a:latin typeface="Calibri"/>
                <a:cs typeface="Calibri"/>
              </a:rPr>
              <a:t>επιθέσεων</a:t>
            </a:r>
            <a:endParaRPr sz="1200" dirty="0">
              <a:latin typeface="Calibri"/>
              <a:cs typeface="Calibri"/>
            </a:endParaRPr>
          </a:p>
          <a:p>
            <a:pPr lvl="1">
              <a:lnSpc>
                <a:spcPct val="100000"/>
              </a:lnSpc>
              <a:spcBef>
                <a:spcPts val="60"/>
              </a:spcBef>
              <a:buClr>
                <a:srgbClr val="FFFFFF"/>
              </a:buClr>
              <a:buFont typeface="Calibri"/>
              <a:buChar char="◦"/>
            </a:pPr>
            <a:endParaRPr sz="1100" dirty="0">
              <a:latin typeface="Calibri"/>
              <a:cs typeface="Calibri"/>
            </a:endParaRPr>
          </a:p>
          <a:p>
            <a:pPr marL="829944" indent="-273685">
              <a:lnSpc>
                <a:spcPct val="100000"/>
              </a:lnSpc>
              <a:buClr>
                <a:srgbClr val="FFBA00"/>
              </a:buClr>
              <a:buSzPct val="125000"/>
              <a:buFont typeface="Courier New"/>
              <a:buChar char="o"/>
              <a:tabLst>
                <a:tab pos="829944" algn="l"/>
              </a:tabLst>
            </a:pPr>
            <a:r>
              <a:rPr sz="1200" spc="95" dirty="0">
                <a:solidFill>
                  <a:srgbClr val="FFFFFF"/>
                </a:solidFill>
                <a:latin typeface="Calibri"/>
                <a:cs typeface="Calibri"/>
              </a:rPr>
              <a:t>Έμφαση</a:t>
            </a:r>
            <a:r>
              <a:rPr sz="1200" spc="15" dirty="0">
                <a:solidFill>
                  <a:srgbClr val="FFFFFF"/>
                </a:solidFill>
                <a:latin typeface="Calibri"/>
                <a:cs typeface="Calibri"/>
              </a:rPr>
              <a:t> </a:t>
            </a:r>
            <a:r>
              <a:rPr sz="1200" spc="85" dirty="0">
                <a:solidFill>
                  <a:srgbClr val="FFFFFF"/>
                </a:solidFill>
                <a:latin typeface="Calibri"/>
                <a:cs typeface="Calibri"/>
              </a:rPr>
              <a:t>στη</a:t>
            </a:r>
            <a:r>
              <a:rPr sz="1200" spc="15" dirty="0">
                <a:solidFill>
                  <a:srgbClr val="FFFFFF"/>
                </a:solidFill>
                <a:latin typeface="Calibri"/>
                <a:cs typeface="Calibri"/>
              </a:rPr>
              <a:t> </a:t>
            </a:r>
            <a:r>
              <a:rPr sz="1200" spc="75" dirty="0">
                <a:solidFill>
                  <a:srgbClr val="FFFFFF"/>
                </a:solidFill>
                <a:latin typeface="Calibri"/>
                <a:cs typeface="Calibri"/>
              </a:rPr>
              <a:t>χρησιμότητα</a:t>
            </a:r>
            <a:endParaRPr sz="1200" dirty="0">
              <a:latin typeface="Calibri"/>
              <a:cs typeface="Calibri"/>
            </a:endParaRPr>
          </a:p>
          <a:p>
            <a:pPr marL="940435" marR="370205" lvl="1" indent="-274320">
              <a:lnSpc>
                <a:spcPct val="101699"/>
              </a:lnSpc>
              <a:spcBef>
                <a:spcPts val="944"/>
              </a:spcBef>
              <a:buSzPct val="125000"/>
              <a:buChar char="◦"/>
              <a:tabLst>
                <a:tab pos="939800" algn="l"/>
                <a:tab pos="940435" algn="l"/>
              </a:tabLst>
            </a:pPr>
            <a:r>
              <a:rPr sz="1200" spc="135" dirty="0">
                <a:solidFill>
                  <a:srgbClr val="FFFFFF"/>
                </a:solidFill>
                <a:latin typeface="Calibri"/>
                <a:cs typeface="Calibri"/>
              </a:rPr>
              <a:t>Μια</a:t>
            </a:r>
            <a:r>
              <a:rPr sz="1200" spc="50" dirty="0">
                <a:solidFill>
                  <a:srgbClr val="FFFFFF"/>
                </a:solidFill>
                <a:latin typeface="Calibri"/>
                <a:cs typeface="Calibri"/>
              </a:rPr>
              <a:t> </a:t>
            </a:r>
            <a:r>
              <a:rPr sz="1200" spc="110" dirty="0">
                <a:solidFill>
                  <a:srgbClr val="FFFFFF"/>
                </a:solidFill>
                <a:latin typeface="Calibri"/>
                <a:cs typeface="Calibri"/>
              </a:rPr>
              <a:t>βασική</a:t>
            </a:r>
            <a:r>
              <a:rPr sz="1200" spc="55" dirty="0">
                <a:solidFill>
                  <a:srgbClr val="FFFFFF"/>
                </a:solidFill>
                <a:latin typeface="Calibri"/>
                <a:cs typeface="Calibri"/>
              </a:rPr>
              <a:t> </a:t>
            </a:r>
            <a:r>
              <a:rPr sz="1200" spc="120" dirty="0">
                <a:solidFill>
                  <a:srgbClr val="FFFFFF"/>
                </a:solidFill>
                <a:latin typeface="Calibri"/>
                <a:cs typeface="Calibri"/>
              </a:rPr>
              <a:t>πρόκληση</a:t>
            </a:r>
            <a:r>
              <a:rPr sz="1200" spc="55" dirty="0">
                <a:solidFill>
                  <a:srgbClr val="FFFFFF"/>
                </a:solidFill>
                <a:latin typeface="Calibri"/>
                <a:cs typeface="Calibri"/>
              </a:rPr>
              <a:t> </a:t>
            </a:r>
            <a:r>
              <a:rPr sz="1200" spc="100" dirty="0">
                <a:solidFill>
                  <a:srgbClr val="FFFFFF"/>
                </a:solidFill>
                <a:latin typeface="Calibri"/>
                <a:cs typeface="Calibri"/>
              </a:rPr>
              <a:t>για</a:t>
            </a:r>
            <a:r>
              <a:rPr sz="1200" spc="50" dirty="0">
                <a:solidFill>
                  <a:srgbClr val="FFFFFF"/>
                </a:solidFill>
                <a:latin typeface="Calibri"/>
                <a:cs typeface="Calibri"/>
              </a:rPr>
              <a:t> </a:t>
            </a:r>
            <a:r>
              <a:rPr sz="1200" spc="114" dirty="0">
                <a:solidFill>
                  <a:srgbClr val="FFFFFF"/>
                </a:solidFill>
                <a:latin typeface="Calibri"/>
                <a:cs typeface="Calibri"/>
              </a:rPr>
              <a:t>πολλούς</a:t>
            </a:r>
            <a:r>
              <a:rPr sz="1200" spc="55" dirty="0">
                <a:solidFill>
                  <a:srgbClr val="FFFFFF"/>
                </a:solidFill>
                <a:latin typeface="Calibri"/>
                <a:cs typeface="Calibri"/>
              </a:rPr>
              <a:t> </a:t>
            </a:r>
            <a:r>
              <a:rPr sz="1200" spc="110" dirty="0">
                <a:solidFill>
                  <a:srgbClr val="FFFFFF"/>
                </a:solidFill>
                <a:latin typeface="Calibri"/>
                <a:cs typeface="Calibri"/>
              </a:rPr>
              <a:t>μηχανισμούς</a:t>
            </a:r>
            <a:r>
              <a:rPr sz="1200" spc="55" dirty="0">
                <a:solidFill>
                  <a:srgbClr val="FFFFFF"/>
                </a:solidFill>
                <a:latin typeface="Calibri"/>
                <a:cs typeface="Calibri"/>
              </a:rPr>
              <a:t> </a:t>
            </a:r>
            <a:r>
              <a:rPr sz="1200" spc="114" dirty="0">
                <a:solidFill>
                  <a:srgbClr val="FFFFFF"/>
                </a:solidFill>
                <a:latin typeface="Calibri"/>
                <a:cs typeface="Calibri"/>
              </a:rPr>
              <a:t>ασφαλείας</a:t>
            </a:r>
            <a:r>
              <a:rPr sz="1200" spc="55" dirty="0">
                <a:solidFill>
                  <a:srgbClr val="FFFFFF"/>
                </a:solidFill>
                <a:latin typeface="Calibri"/>
                <a:cs typeface="Calibri"/>
              </a:rPr>
              <a:t> </a:t>
            </a:r>
            <a:r>
              <a:rPr sz="1200" spc="95" dirty="0">
                <a:solidFill>
                  <a:srgbClr val="FFFFFF"/>
                </a:solidFill>
                <a:latin typeface="Calibri"/>
                <a:cs typeface="Calibri"/>
              </a:rPr>
              <a:t>είναι</a:t>
            </a:r>
            <a:r>
              <a:rPr sz="1200" spc="55" dirty="0">
                <a:solidFill>
                  <a:srgbClr val="FFFFFF"/>
                </a:solidFill>
                <a:latin typeface="Calibri"/>
                <a:cs typeface="Calibri"/>
              </a:rPr>
              <a:t> </a:t>
            </a:r>
            <a:r>
              <a:rPr sz="1200" spc="130" dirty="0">
                <a:solidFill>
                  <a:srgbClr val="FFFFFF"/>
                </a:solidFill>
                <a:latin typeface="Calibri"/>
                <a:cs typeface="Calibri"/>
              </a:rPr>
              <a:t>η</a:t>
            </a:r>
            <a:r>
              <a:rPr sz="1200" spc="55" dirty="0">
                <a:solidFill>
                  <a:srgbClr val="FFFFFF"/>
                </a:solidFill>
                <a:latin typeface="Calibri"/>
                <a:cs typeface="Calibri"/>
              </a:rPr>
              <a:t> </a:t>
            </a:r>
            <a:r>
              <a:rPr sz="1200" spc="105" dirty="0">
                <a:solidFill>
                  <a:srgbClr val="FFFFFF"/>
                </a:solidFill>
                <a:latin typeface="Calibri"/>
                <a:cs typeface="Calibri"/>
              </a:rPr>
              <a:t>ικανότητα</a:t>
            </a:r>
            <a:r>
              <a:rPr sz="1200" spc="55" dirty="0">
                <a:solidFill>
                  <a:srgbClr val="FFFFFF"/>
                </a:solidFill>
                <a:latin typeface="Calibri"/>
                <a:cs typeface="Calibri"/>
              </a:rPr>
              <a:t> </a:t>
            </a:r>
            <a:r>
              <a:rPr sz="1200" spc="110" dirty="0">
                <a:solidFill>
                  <a:srgbClr val="FFFFFF"/>
                </a:solidFill>
                <a:latin typeface="Calibri"/>
                <a:cs typeface="Calibri"/>
              </a:rPr>
              <a:t>τυπικού</a:t>
            </a:r>
            <a:r>
              <a:rPr sz="1200" spc="55" dirty="0">
                <a:solidFill>
                  <a:srgbClr val="FFFFFF"/>
                </a:solidFill>
                <a:latin typeface="Calibri"/>
                <a:cs typeface="Calibri"/>
              </a:rPr>
              <a:t> </a:t>
            </a:r>
            <a:r>
              <a:rPr sz="1200" spc="114" dirty="0">
                <a:solidFill>
                  <a:srgbClr val="FFFFFF"/>
                </a:solidFill>
                <a:latin typeface="Calibri"/>
                <a:cs typeface="Calibri"/>
              </a:rPr>
              <a:t>χρήστη</a:t>
            </a:r>
            <a:r>
              <a:rPr sz="1200" spc="55" dirty="0">
                <a:solidFill>
                  <a:srgbClr val="FFFFFF"/>
                </a:solidFill>
                <a:latin typeface="Calibri"/>
                <a:cs typeface="Calibri"/>
              </a:rPr>
              <a:t> </a:t>
            </a:r>
            <a:r>
              <a:rPr sz="1200" spc="120" dirty="0">
                <a:solidFill>
                  <a:srgbClr val="FFFFFF"/>
                </a:solidFill>
                <a:latin typeface="Calibri"/>
                <a:cs typeface="Calibri"/>
              </a:rPr>
              <a:t>να</a:t>
            </a:r>
            <a:r>
              <a:rPr sz="1200" spc="70" dirty="0">
                <a:solidFill>
                  <a:srgbClr val="FFFFFF"/>
                </a:solidFill>
                <a:latin typeface="Calibri"/>
                <a:cs typeface="Calibri"/>
              </a:rPr>
              <a:t> </a:t>
            </a:r>
            <a:r>
              <a:rPr sz="1200" spc="90" dirty="0">
                <a:solidFill>
                  <a:srgbClr val="FFFFFF"/>
                </a:solidFill>
                <a:latin typeface="Calibri"/>
                <a:cs typeface="Calibri"/>
              </a:rPr>
              <a:t>τους</a:t>
            </a:r>
            <a:r>
              <a:rPr sz="1200" spc="35" dirty="0">
                <a:solidFill>
                  <a:srgbClr val="FFFFFF"/>
                </a:solidFill>
                <a:latin typeface="Calibri"/>
                <a:cs typeface="Calibri"/>
              </a:rPr>
              <a:t> </a:t>
            </a:r>
            <a:r>
              <a:rPr sz="1200" spc="110" dirty="0">
                <a:solidFill>
                  <a:srgbClr val="FFFFFF"/>
                </a:solidFill>
                <a:latin typeface="Calibri"/>
                <a:cs typeface="Calibri"/>
              </a:rPr>
              <a:t>κατανοήσει</a:t>
            </a:r>
            <a:r>
              <a:rPr sz="1200" spc="55" dirty="0">
                <a:solidFill>
                  <a:srgbClr val="FFFFFF"/>
                </a:solidFill>
                <a:latin typeface="Calibri"/>
                <a:cs typeface="Calibri"/>
              </a:rPr>
              <a:t> </a:t>
            </a:r>
            <a:r>
              <a:rPr sz="1200" spc="100" dirty="0">
                <a:solidFill>
                  <a:srgbClr val="FFFFFF"/>
                </a:solidFill>
                <a:latin typeface="Calibri"/>
                <a:cs typeface="Calibri"/>
              </a:rPr>
              <a:t>και</a:t>
            </a:r>
            <a:r>
              <a:rPr sz="1200" spc="50" dirty="0">
                <a:solidFill>
                  <a:srgbClr val="FFFFFF"/>
                </a:solidFill>
                <a:latin typeface="Calibri"/>
                <a:cs typeface="Calibri"/>
              </a:rPr>
              <a:t> </a:t>
            </a:r>
            <a:r>
              <a:rPr sz="1200" spc="120" dirty="0">
                <a:solidFill>
                  <a:srgbClr val="FFFFFF"/>
                </a:solidFill>
                <a:latin typeface="Calibri"/>
                <a:cs typeface="Calibri"/>
              </a:rPr>
              <a:t>να</a:t>
            </a:r>
            <a:r>
              <a:rPr sz="1200" spc="55" dirty="0">
                <a:solidFill>
                  <a:srgbClr val="FFFFFF"/>
                </a:solidFill>
                <a:latin typeface="Calibri"/>
                <a:cs typeface="Calibri"/>
              </a:rPr>
              <a:t> </a:t>
            </a:r>
            <a:r>
              <a:rPr sz="1200" spc="90" dirty="0">
                <a:solidFill>
                  <a:srgbClr val="FFFFFF"/>
                </a:solidFill>
                <a:latin typeface="Calibri"/>
                <a:cs typeface="Calibri"/>
              </a:rPr>
              <a:t>τους </a:t>
            </a:r>
            <a:r>
              <a:rPr sz="1200" spc="-254" dirty="0">
                <a:solidFill>
                  <a:srgbClr val="FFFFFF"/>
                </a:solidFill>
                <a:latin typeface="Calibri"/>
                <a:cs typeface="Calibri"/>
              </a:rPr>
              <a:t> </a:t>
            </a:r>
            <a:r>
              <a:rPr sz="1200" spc="105" dirty="0">
                <a:solidFill>
                  <a:srgbClr val="FFFFFF"/>
                </a:solidFill>
                <a:latin typeface="Calibri"/>
                <a:cs typeface="Calibri"/>
              </a:rPr>
              <a:t>χρησιμοποιήσει.</a:t>
            </a:r>
            <a:endParaRPr sz="1200" dirty="0">
              <a:latin typeface="Calibri"/>
              <a:cs typeface="Calibri"/>
            </a:endParaRPr>
          </a:p>
          <a:p>
            <a:pPr>
              <a:lnSpc>
                <a:spcPct val="100000"/>
              </a:lnSpc>
              <a:spcBef>
                <a:spcPts val="35"/>
              </a:spcBef>
            </a:pPr>
            <a:endParaRPr sz="1600" dirty="0">
              <a:latin typeface="Calibri"/>
              <a:cs typeface="Calibri"/>
            </a:endParaRPr>
          </a:p>
          <a:p>
            <a:pPr marL="556260" marR="1045844">
              <a:lnSpc>
                <a:spcPct val="100000"/>
              </a:lnSpc>
              <a:spcBef>
                <a:spcPts val="5"/>
              </a:spcBef>
            </a:pPr>
            <a:r>
              <a:rPr sz="1100" spc="65" dirty="0">
                <a:solidFill>
                  <a:srgbClr val="FFFFFF"/>
                </a:solidFill>
                <a:latin typeface="Calibri"/>
                <a:cs typeface="Calibri"/>
              </a:rPr>
              <a:t>Christopher</a:t>
            </a:r>
            <a:r>
              <a:rPr sz="1100" spc="40" dirty="0">
                <a:solidFill>
                  <a:srgbClr val="FFFFFF"/>
                </a:solidFill>
                <a:latin typeface="Calibri"/>
                <a:cs typeface="Calibri"/>
              </a:rPr>
              <a:t> </a:t>
            </a:r>
            <a:r>
              <a:rPr sz="1100" spc="55" dirty="0">
                <a:solidFill>
                  <a:srgbClr val="FFFFFF"/>
                </a:solidFill>
                <a:latin typeface="Calibri"/>
                <a:cs typeface="Calibri"/>
              </a:rPr>
              <a:t>S.</a:t>
            </a:r>
            <a:r>
              <a:rPr sz="1100" spc="45" dirty="0">
                <a:solidFill>
                  <a:srgbClr val="FFFFFF"/>
                </a:solidFill>
                <a:latin typeface="Calibri"/>
                <a:cs typeface="Calibri"/>
              </a:rPr>
              <a:t> </a:t>
            </a:r>
            <a:r>
              <a:rPr sz="1100" spc="70" dirty="0">
                <a:solidFill>
                  <a:srgbClr val="FFFFFF"/>
                </a:solidFill>
                <a:latin typeface="Calibri"/>
                <a:cs typeface="Calibri"/>
              </a:rPr>
              <a:t>Gates,</a:t>
            </a:r>
            <a:r>
              <a:rPr sz="1100" spc="50" dirty="0">
                <a:solidFill>
                  <a:srgbClr val="FFFFFF"/>
                </a:solidFill>
                <a:latin typeface="Calibri"/>
                <a:cs typeface="Calibri"/>
              </a:rPr>
              <a:t> </a:t>
            </a:r>
            <a:r>
              <a:rPr sz="1100" spc="70" dirty="0">
                <a:solidFill>
                  <a:srgbClr val="FFFFFF"/>
                </a:solidFill>
                <a:latin typeface="Calibri"/>
                <a:cs typeface="Calibri"/>
              </a:rPr>
              <a:t>Ninghui</a:t>
            </a:r>
            <a:r>
              <a:rPr sz="1100" spc="45" dirty="0">
                <a:solidFill>
                  <a:srgbClr val="FFFFFF"/>
                </a:solidFill>
                <a:latin typeface="Calibri"/>
                <a:cs typeface="Calibri"/>
              </a:rPr>
              <a:t> </a:t>
            </a:r>
            <a:r>
              <a:rPr sz="1100" spc="50" dirty="0">
                <a:solidFill>
                  <a:srgbClr val="FFFFFF"/>
                </a:solidFill>
                <a:latin typeface="Calibri"/>
                <a:cs typeface="Calibri"/>
              </a:rPr>
              <a:t>LI</a:t>
            </a:r>
            <a:r>
              <a:rPr sz="1100" spc="45" dirty="0">
                <a:solidFill>
                  <a:srgbClr val="FFFFFF"/>
                </a:solidFill>
                <a:latin typeface="Calibri"/>
                <a:cs typeface="Calibri"/>
              </a:rPr>
              <a:t> </a:t>
            </a:r>
            <a:r>
              <a:rPr sz="1100" spc="65" dirty="0">
                <a:solidFill>
                  <a:srgbClr val="FFFFFF"/>
                </a:solidFill>
                <a:latin typeface="Calibri"/>
                <a:cs typeface="Calibri"/>
              </a:rPr>
              <a:t>(Lawful</a:t>
            </a:r>
            <a:r>
              <a:rPr sz="1100" spc="50" dirty="0">
                <a:solidFill>
                  <a:srgbClr val="FFFFFF"/>
                </a:solidFill>
                <a:latin typeface="Calibri"/>
                <a:cs typeface="Calibri"/>
              </a:rPr>
              <a:t> </a:t>
            </a:r>
            <a:r>
              <a:rPr sz="1100" spc="60" dirty="0">
                <a:solidFill>
                  <a:srgbClr val="FFFFFF"/>
                </a:solidFill>
                <a:latin typeface="Calibri"/>
                <a:cs typeface="Calibri"/>
              </a:rPr>
              <a:t>Interception),</a:t>
            </a:r>
            <a:r>
              <a:rPr sz="1100" spc="40" dirty="0">
                <a:solidFill>
                  <a:srgbClr val="FFFFFF"/>
                </a:solidFill>
                <a:latin typeface="Calibri"/>
                <a:cs typeface="Calibri"/>
              </a:rPr>
              <a:t> </a:t>
            </a:r>
            <a:r>
              <a:rPr sz="1100" spc="60" dirty="0">
                <a:solidFill>
                  <a:srgbClr val="FFFFFF"/>
                </a:solidFill>
                <a:latin typeface="Calibri"/>
                <a:cs typeface="Calibri"/>
              </a:rPr>
              <a:t>Jing</a:t>
            </a:r>
            <a:r>
              <a:rPr sz="1100" spc="45" dirty="0">
                <a:solidFill>
                  <a:srgbClr val="FFFFFF"/>
                </a:solidFill>
                <a:latin typeface="Calibri"/>
                <a:cs typeface="Calibri"/>
              </a:rPr>
              <a:t> </a:t>
            </a:r>
            <a:r>
              <a:rPr sz="1100" spc="75" dirty="0">
                <a:solidFill>
                  <a:srgbClr val="FFFFFF"/>
                </a:solidFill>
                <a:latin typeface="Calibri"/>
                <a:cs typeface="Calibri"/>
              </a:rPr>
              <a:t>Chen,</a:t>
            </a:r>
            <a:r>
              <a:rPr sz="1100" spc="50" dirty="0">
                <a:solidFill>
                  <a:srgbClr val="FFFFFF"/>
                </a:solidFill>
                <a:latin typeface="Calibri"/>
                <a:cs typeface="Calibri"/>
              </a:rPr>
              <a:t> </a:t>
            </a:r>
            <a:r>
              <a:rPr sz="1100" spc="70" dirty="0">
                <a:solidFill>
                  <a:srgbClr val="FFFFFF"/>
                </a:solidFill>
                <a:latin typeface="Calibri"/>
                <a:cs typeface="Calibri"/>
              </a:rPr>
              <a:t>Robert</a:t>
            </a:r>
            <a:r>
              <a:rPr sz="1100" spc="45" dirty="0">
                <a:solidFill>
                  <a:srgbClr val="FFFFFF"/>
                </a:solidFill>
                <a:latin typeface="Calibri"/>
                <a:cs typeface="Calibri"/>
              </a:rPr>
              <a:t> </a:t>
            </a:r>
            <a:r>
              <a:rPr sz="1100" spc="65" dirty="0">
                <a:solidFill>
                  <a:srgbClr val="FFFFFF"/>
                </a:solidFill>
                <a:latin typeface="Calibri"/>
                <a:cs typeface="Calibri"/>
              </a:rPr>
              <a:t>Proctor:</a:t>
            </a:r>
            <a:r>
              <a:rPr sz="1100" spc="50" dirty="0">
                <a:solidFill>
                  <a:srgbClr val="FFFFFF"/>
                </a:solidFill>
                <a:latin typeface="Calibri"/>
                <a:cs typeface="Calibri"/>
              </a:rPr>
              <a:t> </a:t>
            </a:r>
            <a:r>
              <a:rPr sz="1100" b="1" spc="70" dirty="0">
                <a:solidFill>
                  <a:srgbClr val="FFFFFF"/>
                </a:solidFill>
                <a:latin typeface="Calibri"/>
                <a:cs typeface="Calibri"/>
              </a:rPr>
              <a:t>CodeShield:</a:t>
            </a:r>
            <a:r>
              <a:rPr sz="1100" b="1" spc="50" dirty="0">
                <a:solidFill>
                  <a:srgbClr val="FFFFFF"/>
                </a:solidFill>
                <a:latin typeface="Calibri"/>
                <a:cs typeface="Calibri"/>
              </a:rPr>
              <a:t> </a:t>
            </a:r>
            <a:r>
              <a:rPr sz="1100" b="1" spc="80" dirty="0">
                <a:solidFill>
                  <a:srgbClr val="FFFFFF"/>
                </a:solidFill>
                <a:latin typeface="Calibri"/>
                <a:cs typeface="Calibri"/>
              </a:rPr>
              <a:t>προς</a:t>
            </a:r>
            <a:r>
              <a:rPr sz="1100" b="1" spc="45" dirty="0">
                <a:solidFill>
                  <a:srgbClr val="FFFFFF"/>
                </a:solidFill>
                <a:latin typeface="Calibri"/>
                <a:cs typeface="Calibri"/>
              </a:rPr>
              <a:t> </a:t>
            </a:r>
            <a:r>
              <a:rPr sz="1100" b="1" spc="75" dirty="0">
                <a:solidFill>
                  <a:srgbClr val="FFFFFF"/>
                </a:solidFill>
                <a:latin typeface="Calibri"/>
                <a:cs typeface="Calibri"/>
              </a:rPr>
              <a:t>την</a:t>
            </a:r>
            <a:r>
              <a:rPr sz="1100" b="1" spc="45" dirty="0">
                <a:solidFill>
                  <a:srgbClr val="FFFFFF"/>
                </a:solidFill>
                <a:latin typeface="Calibri"/>
                <a:cs typeface="Calibri"/>
              </a:rPr>
              <a:t> </a:t>
            </a:r>
            <a:r>
              <a:rPr sz="1100" b="1" spc="75" dirty="0">
                <a:solidFill>
                  <a:srgbClr val="FFFFFF"/>
                </a:solidFill>
                <a:latin typeface="Calibri"/>
                <a:cs typeface="Calibri"/>
              </a:rPr>
              <a:t>εξατομικευμένη</a:t>
            </a:r>
            <a:r>
              <a:rPr sz="1100" b="1" spc="50" dirty="0">
                <a:solidFill>
                  <a:srgbClr val="FFFFFF"/>
                </a:solidFill>
                <a:latin typeface="Calibri"/>
                <a:cs typeface="Calibri"/>
              </a:rPr>
              <a:t> </a:t>
            </a:r>
            <a:r>
              <a:rPr sz="1100" b="1" spc="80" dirty="0">
                <a:solidFill>
                  <a:srgbClr val="FFFFFF"/>
                </a:solidFill>
                <a:latin typeface="Calibri"/>
                <a:cs typeface="Calibri"/>
              </a:rPr>
              <a:t>μηχανισμό</a:t>
            </a:r>
            <a:r>
              <a:rPr sz="1100" b="1" spc="45" dirty="0">
                <a:solidFill>
                  <a:srgbClr val="FFFFFF"/>
                </a:solidFill>
                <a:latin typeface="Calibri"/>
                <a:cs typeface="Calibri"/>
              </a:rPr>
              <a:t> </a:t>
            </a:r>
            <a:r>
              <a:rPr sz="1100" b="1" spc="75" dirty="0">
                <a:solidFill>
                  <a:srgbClr val="FFFFFF"/>
                </a:solidFill>
                <a:latin typeface="Calibri"/>
                <a:cs typeface="Calibri"/>
              </a:rPr>
              <a:t>ελέγχου </a:t>
            </a:r>
            <a:r>
              <a:rPr sz="1100" b="1" spc="-235" dirty="0">
                <a:solidFill>
                  <a:srgbClr val="FFFFFF"/>
                </a:solidFill>
                <a:latin typeface="Calibri"/>
                <a:cs typeface="Calibri"/>
              </a:rPr>
              <a:t> </a:t>
            </a:r>
            <a:r>
              <a:rPr sz="1100" b="1" spc="85" dirty="0">
                <a:solidFill>
                  <a:srgbClr val="FFFFFF"/>
                </a:solidFill>
                <a:latin typeface="Calibri"/>
                <a:cs typeface="Calibri"/>
              </a:rPr>
              <a:t>πρόσβασης</a:t>
            </a:r>
            <a:r>
              <a:rPr sz="1100" b="1" spc="35" dirty="0">
                <a:solidFill>
                  <a:srgbClr val="FFFFFF"/>
                </a:solidFill>
                <a:latin typeface="Calibri"/>
                <a:cs typeface="Calibri"/>
              </a:rPr>
              <a:t> </a:t>
            </a:r>
            <a:r>
              <a:rPr sz="1100" b="1" spc="75" dirty="0">
                <a:solidFill>
                  <a:srgbClr val="FFFFFF"/>
                </a:solidFill>
                <a:latin typeface="Calibri"/>
                <a:cs typeface="Calibri"/>
              </a:rPr>
              <a:t>για</a:t>
            </a:r>
            <a:r>
              <a:rPr sz="1100" b="1" spc="30" dirty="0">
                <a:solidFill>
                  <a:srgbClr val="FFFFFF"/>
                </a:solidFill>
                <a:latin typeface="Calibri"/>
                <a:cs typeface="Calibri"/>
              </a:rPr>
              <a:t> </a:t>
            </a:r>
            <a:r>
              <a:rPr sz="1100" b="1" spc="85" dirty="0">
                <a:solidFill>
                  <a:srgbClr val="FFFFFF"/>
                </a:solidFill>
                <a:latin typeface="Calibri"/>
                <a:cs typeface="Calibri"/>
              </a:rPr>
              <a:t>αποτροπή</a:t>
            </a:r>
            <a:r>
              <a:rPr sz="1100" b="1" spc="35" dirty="0">
                <a:solidFill>
                  <a:srgbClr val="FFFFFF"/>
                </a:solidFill>
                <a:latin typeface="Calibri"/>
                <a:cs typeface="Calibri"/>
              </a:rPr>
              <a:t> </a:t>
            </a:r>
            <a:r>
              <a:rPr sz="1100" b="1" spc="75" dirty="0">
                <a:solidFill>
                  <a:srgbClr val="FFFFFF"/>
                </a:solidFill>
                <a:latin typeface="Calibri"/>
                <a:cs typeface="Calibri"/>
              </a:rPr>
              <a:t>εκτέλεσης</a:t>
            </a:r>
            <a:r>
              <a:rPr sz="1100" b="1" spc="30" dirty="0">
                <a:solidFill>
                  <a:srgbClr val="FFFFFF"/>
                </a:solidFill>
                <a:latin typeface="Calibri"/>
                <a:cs typeface="Calibri"/>
              </a:rPr>
              <a:t> </a:t>
            </a:r>
            <a:r>
              <a:rPr sz="1100" b="1" spc="85" dirty="0">
                <a:solidFill>
                  <a:srgbClr val="FFFFFF"/>
                </a:solidFill>
                <a:latin typeface="Calibri"/>
                <a:cs typeface="Calibri"/>
              </a:rPr>
              <a:t>μη</a:t>
            </a:r>
            <a:r>
              <a:rPr sz="1100" b="1" spc="35" dirty="0">
                <a:solidFill>
                  <a:srgbClr val="FFFFFF"/>
                </a:solidFill>
                <a:latin typeface="Calibri"/>
                <a:cs typeface="Calibri"/>
              </a:rPr>
              <a:t> </a:t>
            </a:r>
            <a:r>
              <a:rPr sz="1100" b="1" spc="80" dirty="0">
                <a:solidFill>
                  <a:srgbClr val="FFFFFF"/>
                </a:solidFill>
                <a:latin typeface="Calibri"/>
                <a:cs typeface="Calibri"/>
              </a:rPr>
              <a:t>εξουσιοδοτημένου</a:t>
            </a:r>
            <a:r>
              <a:rPr sz="1100" b="1" spc="35" dirty="0">
                <a:solidFill>
                  <a:srgbClr val="FFFFFF"/>
                </a:solidFill>
                <a:latin typeface="Calibri"/>
                <a:cs typeface="Calibri"/>
              </a:rPr>
              <a:t> </a:t>
            </a:r>
            <a:r>
              <a:rPr sz="1100" b="1" spc="70" dirty="0">
                <a:solidFill>
                  <a:srgbClr val="FFFFFF"/>
                </a:solidFill>
                <a:latin typeface="Calibri"/>
                <a:cs typeface="Calibri"/>
              </a:rPr>
              <a:t>λογισμικού.</a:t>
            </a:r>
            <a:r>
              <a:rPr sz="1100" b="1" spc="45" dirty="0">
                <a:solidFill>
                  <a:srgbClr val="FFFFFF"/>
                </a:solidFill>
                <a:latin typeface="Calibri"/>
                <a:cs typeface="Calibri"/>
              </a:rPr>
              <a:t> </a:t>
            </a:r>
            <a:r>
              <a:rPr sz="1100" spc="85" dirty="0">
                <a:solidFill>
                  <a:srgbClr val="FFFFFF"/>
                </a:solidFill>
                <a:latin typeface="Calibri"/>
                <a:cs typeface="Calibri"/>
              </a:rPr>
              <a:t>ACSAC</a:t>
            </a:r>
            <a:r>
              <a:rPr sz="1100" spc="40" dirty="0">
                <a:solidFill>
                  <a:srgbClr val="FFFFFF"/>
                </a:solidFill>
                <a:latin typeface="Calibri"/>
                <a:cs typeface="Calibri"/>
              </a:rPr>
              <a:t> </a:t>
            </a:r>
            <a:r>
              <a:rPr sz="1100" spc="80" dirty="0">
                <a:solidFill>
                  <a:srgbClr val="FFFFFF"/>
                </a:solidFill>
                <a:latin typeface="Calibri"/>
                <a:cs typeface="Calibri"/>
              </a:rPr>
              <a:t>2012</a:t>
            </a:r>
            <a:endParaRPr sz="1100" dirty="0">
              <a:latin typeface="Calibri"/>
              <a:cs typeface="Calibri"/>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22985" y="688340"/>
            <a:ext cx="7586980" cy="459740"/>
          </a:xfrm>
          <a:prstGeom prst="rect">
            <a:avLst/>
          </a:prstGeom>
        </p:spPr>
        <p:txBody>
          <a:bodyPr vert="horz" wrap="square" lIns="0" tIns="12700" rIns="0" bIns="0" rtlCol="0">
            <a:spAutoFit/>
          </a:bodyPr>
          <a:lstStyle/>
          <a:p>
            <a:pPr marL="12700">
              <a:lnSpc>
                <a:spcPct val="100000"/>
              </a:lnSpc>
              <a:spcBef>
                <a:spcPts val="100"/>
              </a:spcBef>
            </a:pPr>
            <a:r>
              <a:rPr spc="140" dirty="0">
                <a:solidFill>
                  <a:srgbClr val="FFFFFF"/>
                </a:solidFill>
              </a:rPr>
              <a:t>Ανάλυση</a:t>
            </a:r>
            <a:r>
              <a:rPr spc="40" dirty="0">
                <a:solidFill>
                  <a:srgbClr val="FFFFFF"/>
                </a:solidFill>
              </a:rPr>
              <a:t> </a:t>
            </a:r>
            <a:r>
              <a:rPr spc="114" dirty="0">
                <a:solidFill>
                  <a:srgbClr val="FFFFFF"/>
                </a:solidFill>
              </a:rPr>
              <a:t>της</a:t>
            </a:r>
            <a:r>
              <a:rPr spc="50" dirty="0">
                <a:solidFill>
                  <a:srgbClr val="FFFFFF"/>
                </a:solidFill>
              </a:rPr>
              <a:t> </a:t>
            </a:r>
            <a:r>
              <a:rPr spc="114" dirty="0">
                <a:solidFill>
                  <a:srgbClr val="FFFFFF"/>
                </a:solidFill>
              </a:rPr>
              <a:t>υφιστάμενης</a:t>
            </a:r>
            <a:r>
              <a:rPr spc="50" dirty="0">
                <a:solidFill>
                  <a:srgbClr val="FFFFFF"/>
                </a:solidFill>
              </a:rPr>
              <a:t> </a:t>
            </a:r>
            <a:r>
              <a:rPr spc="114" dirty="0">
                <a:solidFill>
                  <a:srgbClr val="FFFFFF"/>
                </a:solidFill>
              </a:rPr>
              <a:t>διεπαφής</a:t>
            </a:r>
            <a:r>
              <a:rPr spc="45" dirty="0">
                <a:solidFill>
                  <a:srgbClr val="FFFFFF"/>
                </a:solidFill>
              </a:rPr>
              <a:t> </a:t>
            </a:r>
            <a:r>
              <a:rPr spc="120" dirty="0">
                <a:solidFill>
                  <a:srgbClr val="FFFFFF"/>
                </a:solidFill>
              </a:rPr>
              <a:t>ασφαλείας</a:t>
            </a:r>
          </a:p>
        </p:txBody>
      </p:sp>
      <p:sp>
        <p:nvSpPr>
          <p:cNvPr id="4" name="object 4"/>
          <p:cNvSpPr txBox="1"/>
          <p:nvPr/>
        </p:nvSpPr>
        <p:spPr>
          <a:xfrm>
            <a:off x="1386205" y="1578609"/>
            <a:ext cx="9164320" cy="1276350"/>
          </a:xfrm>
          <a:prstGeom prst="rect">
            <a:avLst/>
          </a:prstGeom>
        </p:spPr>
        <p:txBody>
          <a:bodyPr vert="horz" wrap="square" lIns="0" tIns="0" rIns="0" bIns="0" rtlCol="0">
            <a:spAutoFit/>
          </a:bodyPr>
          <a:lstStyle/>
          <a:p>
            <a:pPr marL="287020" indent="-274320">
              <a:lnSpc>
                <a:spcPts val="1614"/>
              </a:lnSpc>
              <a:buClr>
                <a:srgbClr val="FFBA00"/>
              </a:buClr>
              <a:buSzPct val="128000"/>
              <a:buFont typeface="Courier New"/>
              <a:buChar char="o"/>
              <a:tabLst>
                <a:tab pos="287020" algn="l"/>
              </a:tabLst>
            </a:pPr>
            <a:r>
              <a:rPr sz="1250" spc="114" dirty="0">
                <a:solidFill>
                  <a:srgbClr val="FFFFFF"/>
                </a:solidFill>
                <a:latin typeface="Calibri"/>
                <a:cs typeface="Calibri"/>
              </a:rPr>
              <a:t>Οι</a:t>
            </a:r>
            <a:r>
              <a:rPr sz="1250" spc="50" dirty="0">
                <a:solidFill>
                  <a:srgbClr val="FFFFFF"/>
                </a:solidFill>
                <a:latin typeface="Calibri"/>
                <a:cs typeface="Calibri"/>
              </a:rPr>
              <a:t> </a:t>
            </a:r>
            <a:r>
              <a:rPr sz="1250" spc="114" dirty="0">
                <a:solidFill>
                  <a:srgbClr val="FFFFFF"/>
                </a:solidFill>
                <a:latin typeface="Calibri"/>
                <a:cs typeface="Calibri"/>
              </a:rPr>
              <a:t>χρήστες</a:t>
            </a:r>
            <a:r>
              <a:rPr sz="1250" spc="60" dirty="0">
                <a:solidFill>
                  <a:srgbClr val="FFFFFF"/>
                </a:solidFill>
                <a:latin typeface="Calibri"/>
                <a:cs typeface="Calibri"/>
              </a:rPr>
              <a:t> </a:t>
            </a:r>
            <a:r>
              <a:rPr sz="1250" spc="110" dirty="0">
                <a:solidFill>
                  <a:srgbClr val="FFFFFF"/>
                </a:solidFill>
                <a:latin typeface="Calibri"/>
                <a:cs typeface="Calibri"/>
              </a:rPr>
              <a:t>δέχονται</a:t>
            </a:r>
            <a:r>
              <a:rPr sz="1250" spc="55" dirty="0">
                <a:solidFill>
                  <a:srgbClr val="FFFFFF"/>
                </a:solidFill>
                <a:latin typeface="Calibri"/>
                <a:cs typeface="Calibri"/>
              </a:rPr>
              <a:t> </a:t>
            </a:r>
            <a:r>
              <a:rPr sz="1250" spc="114" dirty="0">
                <a:solidFill>
                  <a:srgbClr val="FFFFFF"/>
                </a:solidFill>
                <a:latin typeface="Calibri"/>
                <a:cs typeface="Calibri"/>
              </a:rPr>
              <a:t>ερωτήσεις</a:t>
            </a:r>
            <a:r>
              <a:rPr sz="1250" spc="60" dirty="0">
                <a:solidFill>
                  <a:srgbClr val="FFFFFF"/>
                </a:solidFill>
                <a:latin typeface="Calibri"/>
                <a:cs typeface="Calibri"/>
              </a:rPr>
              <a:t> </a:t>
            </a:r>
            <a:r>
              <a:rPr sz="1250" spc="135" dirty="0">
                <a:solidFill>
                  <a:srgbClr val="FFFFFF"/>
                </a:solidFill>
                <a:latin typeface="Calibri"/>
                <a:cs typeface="Calibri"/>
              </a:rPr>
              <a:t>που</a:t>
            </a:r>
            <a:r>
              <a:rPr sz="1250" spc="50" dirty="0">
                <a:solidFill>
                  <a:srgbClr val="FFFFFF"/>
                </a:solidFill>
                <a:latin typeface="Calibri"/>
                <a:cs typeface="Calibri"/>
              </a:rPr>
              <a:t> </a:t>
            </a:r>
            <a:r>
              <a:rPr sz="1250" spc="114" dirty="0">
                <a:solidFill>
                  <a:srgbClr val="FFFFFF"/>
                </a:solidFill>
                <a:latin typeface="Calibri"/>
                <a:cs typeface="Calibri"/>
              </a:rPr>
              <a:t>δεν</a:t>
            </a:r>
            <a:r>
              <a:rPr sz="1250" spc="55" dirty="0">
                <a:solidFill>
                  <a:srgbClr val="FFFFFF"/>
                </a:solidFill>
                <a:latin typeface="Calibri"/>
                <a:cs typeface="Calibri"/>
              </a:rPr>
              <a:t> </a:t>
            </a:r>
            <a:r>
              <a:rPr sz="1250" spc="114" dirty="0">
                <a:solidFill>
                  <a:srgbClr val="FFFFFF"/>
                </a:solidFill>
                <a:latin typeface="Calibri"/>
                <a:cs typeface="Calibri"/>
              </a:rPr>
              <a:t>ξέρουν</a:t>
            </a:r>
            <a:r>
              <a:rPr sz="1250" spc="50" dirty="0">
                <a:solidFill>
                  <a:srgbClr val="FFFFFF"/>
                </a:solidFill>
                <a:latin typeface="Calibri"/>
                <a:cs typeface="Calibri"/>
              </a:rPr>
              <a:t> </a:t>
            </a:r>
            <a:r>
              <a:rPr sz="1250" spc="135" dirty="0">
                <a:solidFill>
                  <a:srgbClr val="FFFFFF"/>
                </a:solidFill>
                <a:latin typeface="Calibri"/>
                <a:cs typeface="Calibri"/>
              </a:rPr>
              <a:t>πώς</a:t>
            </a:r>
            <a:r>
              <a:rPr sz="1250" spc="55" dirty="0">
                <a:solidFill>
                  <a:srgbClr val="FFFFFF"/>
                </a:solidFill>
                <a:latin typeface="Calibri"/>
                <a:cs typeface="Calibri"/>
              </a:rPr>
              <a:t> </a:t>
            </a:r>
            <a:r>
              <a:rPr sz="1250" spc="125" dirty="0">
                <a:solidFill>
                  <a:srgbClr val="FFFFFF"/>
                </a:solidFill>
                <a:latin typeface="Calibri"/>
                <a:cs typeface="Calibri"/>
              </a:rPr>
              <a:t>να</a:t>
            </a:r>
            <a:r>
              <a:rPr sz="1250" spc="55" dirty="0">
                <a:solidFill>
                  <a:srgbClr val="FFFFFF"/>
                </a:solidFill>
                <a:latin typeface="Calibri"/>
                <a:cs typeface="Calibri"/>
              </a:rPr>
              <a:t> </a:t>
            </a:r>
            <a:r>
              <a:rPr sz="1250" spc="125" dirty="0">
                <a:solidFill>
                  <a:srgbClr val="FFFFFF"/>
                </a:solidFill>
                <a:latin typeface="Calibri"/>
                <a:cs typeface="Calibri"/>
              </a:rPr>
              <a:t>απαντήσουν</a:t>
            </a:r>
            <a:r>
              <a:rPr sz="1250" spc="60" dirty="0">
                <a:solidFill>
                  <a:srgbClr val="FFFFFF"/>
                </a:solidFill>
                <a:latin typeface="Calibri"/>
                <a:cs typeface="Calibri"/>
              </a:rPr>
              <a:t> </a:t>
            </a:r>
            <a:r>
              <a:rPr sz="1250" spc="105" dirty="0">
                <a:solidFill>
                  <a:srgbClr val="FFFFFF"/>
                </a:solidFill>
                <a:latin typeface="Calibri"/>
                <a:cs typeface="Calibri"/>
              </a:rPr>
              <a:t>και</a:t>
            </a:r>
            <a:r>
              <a:rPr sz="1250" spc="50" dirty="0">
                <a:solidFill>
                  <a:srgbClr val="FFFFFF"/>
                </a:solidFill>
                <a:latin typeface="Calibri"/>
                <a:cs typeface="Calibri"/>
              </a:rPr>
              <a:t> </a:t>
            </a:r>
            <a:r>
              <a:rPr sz="1250" spc="114" dirty="0">
                <a:solidFill>
                  <a:srgbClr val="FFFFFF"/>
                </a:solidFill>
                <a:latin typeface="Calibri"/>
                <a:cs typeface="Calibri"/>
              </a:rPr>
              <a:t>τους</a:t>
            </a:r>
            <a:r>
              <a:rPr sz="1250" spc="60" dirty="0">
                <a:solidFill>
                  <a:srgbClr val="FFFFFF"/>
                </a:solidFill>
                <a:latin typeface="Calibri"/>
                <a:cs typeface="Calibri"/>
              </a:rPr>
              <a:t> </a:t>
            </a:r>
            <a:r>
              <a:rPr sz="1250" spc="114" dirty="0">
                <a:solidFill>
                  <a:srgbClr val="FFFFFF"/>
                </a:solidFill>
                <a:latin typeface="Calibri"/>
                <a:cs typeface="Calibri"/>
              </a:rPr>
              <a:t>παρουσιάζονται</a:t>
            </a:r>
            <a:r>
              <a:rPr sz="1250" spc="55" dirty="0">
                <a:solidFill>
                  <a:srgbClr val="FFFFFF"/>
                </a:solidFill>
                <a:latin typeface="Calibri"/>
                <a:cs typeface="Calibri"/>
              </a:rPr>
              <a:t> </a:t>
            </a:r>
            <a:r>
              <a:rPr sz="1250" spc="120" dirty="0">
                <a:solidFill>
                  <a:srgbClr val="FFFFFF"/>
                </a:solidFill>
                <a:latin typeface="Calibri"/>
                <a:cs typeface="Calibri"/>
              </a:rPr>
              <a:t>πληροφορίες</a:t>
            </a:r>
            <a:r>
              <a:rPr sz="1250" spc="55" dirty="0">
                <a:solidFill>
                  <a:srgbClr val="FFFFFF"/>
                </a:solidFill>
                <a:latin typeface="Calibri"/>
                <a:cs typeface="Calibri"/>
              </a:rPr>
              <a:t> </a:t>
            </a:r>
            <a:r>
              <a:rPr sz="1250" spc="135" dirty="0">
                <a:solidFill>
                  <a:srgbClr val="FFFFFF"/>
                </a:solidFill>
                <a:latin typeface="Calibri"/>
                <a:cs typeface="Calibri"/>
              </a:rPr>
              <a:t>που</a:t>
            </a:r>
            <a:endParaRPr sz="1250">
              <a:latin typeface="Calibri"/>
              <a:cs typeface="Calibri"/>
            </a:endParaRPr>
          </a:p>
          <a:p>
            <a:pPr marL="286385">
              <a:lnSpc>
                <a:spcPts val="1445"/>
              </a:lnSpc>
            </a:pPr>
            <a:r>
              <a:rPr sz="1250" spc="95" dirty="0">
                <a:solidFill>
                  <a:srgbClr val="FFFFFF"/>
                </a:solidFill>
                <a:latin typeface="Calibri"/>
                <a:cs typeface="Calibri"/>
              </a:rPr>
              <a:t>είναι</a:t>
            </a:r>
            <a:r>
              <a:rPr sz="1250" spc="45" dirty="0">
                <a:solidFill>
                  <a:srgbClr val="FFFFFF"/>
                </a:solidFill>
                <a:latin typeface="Calibri"/>
                <a:cs typeface="Calibri"/>
              </a:rPr>
              <a:t> </a:t>
            </a:r>
            <a:r>
              <a:rPr sz="1250" spc="125" dirty="0">
                <a:solidFill>
                  <a:srgbClr val="FFFFFF"/>
                </a:solidFill>
                <a:latin typeface="Calibri"/>
                <a:cs typeface="Calibri"/>
              </a:rPr>
              <a:t>δύσκολο</a:t>
            </a:r>
            <a:r>
              <a:rPr sz="1250" spc="55" dirty="0">
                <a:solidFill>
                  <a:srgbClr val="FFFFFF"/>
                </a:solidFill>
                <a:latin typeface="Calibri"/>
                <a:cs typeface="Calibri"/>
              </a:rPr>
              <a:t> </a:t>
            </a:r>
            <a:r>
              <a:rPr sz="1250" spc="125" dirty="0">
                <a:solidFill>
                  <a:srgbClr val="FFFFFF"/>
                </a:solidFill>
                <a:latin typeface="Calibri"/>
                <a:cs typeface="Calibri"/>
              </a:rPr>
              <a:t>να</a:t>
            </a:r>
            <a:r>
              <a:rPr sz="1250" spc="50" dirty="0">
                <a:solidFill>
                  <a:srgbClr val="FFFFFF"/>
                </a:solidFill>
                <a:latin typeface="Calibri"/>
                <a:cs typeface="Calibri"/>
              </a:rPr>
              <a:t> </a:t>
            </a:r>
            <a:r>
              <a:rPr sz="1250" spc="114" dirty="0">
                <a:solidFill>
                  <a:srgbClr val="FFFFFF"/>
                </a:solidFill>
                <a:latin typeface="Calibri"/>
                <a:cs typeface="Calibri"/>
              </a:rPr>
              <a:t>κατανοήσουν.</a:t>
            </a:r>
            <a:endParaRPr sz="1250">
              <a:latin typeface="Calibri"/>
              <a:cs typeface="Calibri"/>
            </a:endParaRPr>
          </a:p>
          <a:p>
            <a:pPr>
              <a:lnSpc>
                <a:spcPct val="100000"/>
              </a:lnSpc>
              <a:spcBef>
                <a:spcPts val="55"/>
              </a:spcBef>
            </a:pPr>
            <a:endParaRPr sz="1250">
              <a:latin typeface="Calibri"/>
              <a:cs typeface="Calibri"/>
            </a:endParaRPr>
          </a:p>
          <a:p>
            <a:pPr marL="286385" indent="-273685">
              <a:lnSpc>
                <a:spcPct val="100000"/>
              </a:lnSpc>
              <a:buClr>
                <a:srgbClr val="FFBA00"/>
              </a:buClr>
              <a:buSzPct val="128000"/>
              <a:buFont typeface="Courier New"/>
              <a:buChar char="o"/>
              <a:tabLst>
                <a:tab pos="286385" algn="l"/>
              </a:tabLst>
            </a:pPr>
            <a:r>
              <a:rPr sz="1250" spc="114" dirty="0">
                <a:solidFill>
                  <a:srgbClr val="FFFFFF"/>
                </a:solidFill>
                <a:latin typeface="Calibri"/>
                <a:cs typeface="Calibri"/>
              </a:rPr>
              <a:t>Οι</a:t>
            </a:r>
            <a:r>
              <a:rPr sz="1250" spc="50" dirty="0">
                <a:solidFill>
                  <a:srgbClr val="FFFFFF"/>
                </a:solidFill>
                <a:latin typeface="Calibri"/>
                <a:cs typeface="Calibri"/>
              </a:rPr>
              <a:t> </a:t>
            </a:r>
            <a:r>
              <a:rPr sz="1250" spc="114" dirty="0">
                <a:solidFill>
                  <a:srgbClr val="FFFFFF"/>
                </a:solidFill>
                <a:latin typeface="Calibri"/>
                <a:cs typeface="Calibri"/>
              </a:rPr>
              <a:t>χρήστες</a:t>
            </a:r>
            <a:r>
              <a:rPr sz="1250" spc="55" dirty="0">
                <a:solidFill>
                  <a:srgbClr val="FFFFFF"/>
                </a:solidFill>
                <a:latin typeface="Calibri"/>
                <a:cs typeface="Calibri"/>
              </a:rPr>
              <a:t> </a:t>
            </a:r>
            <a:r>
              <a:rPr sz="1250" spc="114" dirty="0">
                <a:solidFill>
                  <a:srgbClr val="FFFFFF"/>
                </a:solidFill>
                <a:latin typeface="Calibri"/>
                <a:cs typeface="Calibri"/>
              </a:rPr>
              <a:t>καλούνται</a:t>
            </a:r>
            <a:r>
              <a:rPr sz="1250" spc="55" dirty="0">
                <a:solidFill>
                  <a:srgbClr val="FFFFFF"/>
                </a:solidFill>
                <a:latin typeface="Calibri"/>
                <a:cs typeface="Calibri"/>
              </a:rPr>
              <a:t> </a:t>
            </a:r>
            <a:r>
              <a:rPr sz="1250" spc="125" dirty="0">
                <a:solidFill>
                  <a:srgbClr val="FFFFFF"/>
                </a:solidFill>
                <a:latin typeface="Calibri"/>
                <a:cs typeface="Calibri"/>
              </a:rPr>
              <a:t>να</a:t>
            </a:r>
            <a:r>
              <a:rPr sz="1250" spc="55" dirty="0">
                <a:solidFill>
                  <a:srgbClr val="FFFFFF"/>
                </a:solidFill>
                <a:latin typeface="Calibri"/>
                <a:cs typeface="Calibri"/>
              </a:rPr>
              <a:t> </a:t>
            </a:r>
            <a:r>
              <a:rPr sz="1250" spc="120" dirty="0">
                <a:solidFill>
                  <a:srgbClr val="FFFFFF"/>
                </a:solidFill>
                <a:latin typeface="Calibri"/>
                <a:cs typeface="Calibri"/>
              </a:rPr>
              <a:t>παράγουν/κάνουν</a:t>
            </a:r>
            <a:r>
              <a:rPr sz="1250" spc="55" dirty="0">
                <a:solidFill>
                  <a:srgbClr val="FFFFFF"/>
                </a:solidFill>
                <a:latin typeface="Calibri"/>
                <a:cs typeface="Calibri"/>
              </a:rPr>
              <a:t> </a:t>
            </a:r>
            <a:r>
              <a:rPr sz="1250" spc="135" dirty="0">
                <a:solidFill>
                  <a:srgbClr val="FFFFFF"/>
                </a:solidFill>
                <a:latin typeface="Calibri"/>
                <a:cs typeface="Calibri"/>
              </a:rPr>
              <a:t>απόφαση</a:t>
            </a:r>
            <a:r>
              <a:rPr sz="1250" spc="55" dirty="0">
                <a:solidFill>
                  <a:srgbClr val="FFFFFF"/>
                </a:solidFill>
                <a:latin typeface="Calibri"/>
                <a:cs typeface="Calibri"/>
              </a:rPr>
              <a:t> </a:t>
            </a:r>
            <a:r>
              <a:rPr sz="1250" spc="130" dirty="0">
                <a:solidFill>
                  <a:srgbClr val="FFFFFF"/>
                </a:solidFill>
                <a:latin typeface="Calibri"/>
                <a:cs typeface="Calibri"/>
              </a:rPr>
              <a:t>πολύ</a:t>
            </a:r>
            <a:r>
              <a:rPr sz="1250" spc="60" dirty="0">
                <a:solidFill>
                  <a:srgbClr val="FFFFFF"/>
                </a:solidFill>
                <a:latin typeface="Calibri"/>
                <a:cs typeface="Calibri"/>
              </a:rPr>
              <a:t> </a:t>
            </a:r>
            <a:r>
              <a:rPr sz="1250" spc="114" dirty="0">
                <a:solidFill>
                  <a:srgbClr val="FFFFFF"/>
                </a:solidFill>
                <a:latin typeface="Calibri"/>
                <a:cs typeface="Calibri"/>
              </a:rPr>
              <a:t>συχνά</a:t>
            </a:r>
            <a:endParaRPr sz="1250">
              <a:latin typeface="Calibri"/>
              <a:cs typeface="Calibri"/>
            </a:endParaRPr>
          </a:p>
          <a:p>
            <a:pPr marL="286385" indent="-273685">
              <a:lnSpc>
                <a:spcPct val="100000"/>
              </a:lnSpc>
              <a:spcBef>
                <a:spcPts val="1470"/>
              </a:spcBef>
              <a:buClr>
                <a:srgbClr val="FFBA00"/>
              </a:buClr>
              <a:buSzPct val="128000"/>
              <a:buFont typeface="Courier New"/>
              <a:buChar char="o"/>
              <a:tabLst>
                <a:tab pos="286385" algn="l"/>
              </a:tabLst>
            </a:pPr>
            <a:r>
              <a:rPr sz="1250" spc="114" dirty="0">
                <a:solidFill>
                  <a:srgbClr val="FFFFFF"/>
                </a:solidFill>
                <a:latin typeface="Calibri"/>
                <a:cs typeface="Calibri"/>
              </a:rPr>
              <a:t>Οι</a:t>
            </a:r>
            <a:r>
              <a:rPr sz="1250" spc="55" dirty="0">
                <a:solidFill>
                  <a:srgbClr val="FFFFFF"/>
                </a:solidFill>
                <a:latin typeface="Calibri"/>
                <a:cs typeface="Calibri"/>
              </a:rPr>
              <a:t> </a:t>
            </a:r>
            <a:r>
              <a:rPr sz="1250" spc="114" dirty="0">
                <a:solidFill>
                  <a:srgbClr val="FFFFFF"/>
                </a:solidFill>
                <a:latin typeface="Calibri"/>
                <a:cs typeface="Calibri"/>
              </a:rPr>
              <a:t>χρήστες</a:t>
            </a:r>
            <a:r>
              <a:rPr sz="1250" spc="65" dirty="0">
                <a:solidFill>
                  <a:srgbClr val="FFFFFF"/>
                </a:solidFill>
                <a:latin typeface="Calibri"/>
                <a:cs typeface="Calibri"/>
              </a:rPr>
              <a:t> </a:t>
            </a:r>
            <a:r>
              <a:rPr sz="1250" spc="114" dirty="0">
                <a:solidFill>
                  <a:srgbClr val="FFFFFF"/>
                </a:solidFill>
                <a:latin typeface="Calibri"/>
                <a:cs typeface="Calibri"/>
              </a:rPr>
              <a:t>δημιουργούνται</a:t>
            </a:r>
            <a:r>
              <a:rPr sz="1250" spc="65" dirty="0">
                <a:solidFill>
                  <a:srgbClr val="FFFFFF"/>
                </a:solidFill>
                <a:latin typeface="Calibri"/>
                <a:cs typeface="Calibri"/>
              </a:rPr>
              <a:t> </a:t>
            </a:r>
            <a:r>
              <a:rPr sz="1250" spc="125" dirty="0">
                <a:solidFill>
                  <a:srgbClr val="FFFFFF"/>
                </a:solidFill>
                <a:latin typeface="Calibri"/>
                <a:cs typeface="Calibri"/>
              </a:rPr>
              <a:t>να</a:t>
            </a:r>
            <a:r>
              <a:rPr sz="1250" spc="65" dirty="0">
                <a:solidFill>
                  <a:srgbClr val="FFFFFF"/>
                </a:solidFill>
                <a:latin typeface="Calibri"/>
                <a:cs typeface="Calibri"/>
              </a:rPr>
              <a:t> </a:t>
            </a:r>
            <a:r>
              <a:rPr sz="1250" spc="120" dirty="0">
                <a:solidFill>
                  <a:srgbClr val="FFFFFF"/>
                </a:solidFill>
                <a:latin typeface="Calibri"/>
                <a:cs typeface="Calibri"/>
              </a:rPr>
              <a:t>ανταποκριθούν</a:t>
            </a:r>
            <a:r>
              <a:rPr sz="1250" spc="60" dirty="0">
                <a:solidFill>
                  <a:srgbClr val="FFFFFF"/>
                </a:solidFill>
                <a:latin typeface="Calibri"/>
                <a:cs typeface="Calibri"/>
              </a:rPr>
              <a:t> </a:t>
            </a:r>
            <a:r>
              <a:rPr sz="1250" spc="114" dirty="0">
                <a:solidFill>
                  <a:srgbClr val="FFFFFF"/>
                </a:solidFill>
                <a:latin typeface="Calibri"/>
                <a:cs typeface="Calibri"/>
              </a:rPr>
              <a:t>παθητικά</a:t>
            </a:r>
            <a:r>
              <a:rPr sz="1250" spc="60" dirty="0">
                <a:solidFill>
                  <a:srgbClr val="FFFFFF"/>
                </a:solidFill>
                <a:latin typeface="Calibri"/>
                <a:cs typeface="Calibri"/>
              </a:rPr>
              <a:t> </a:t>
            </a:r>
            <a:r>
              <a:rPr sz="1250" spc="105" dirty="0">
                <a:solidFill>
                  <a:srgbClr val="FFFFFF"/>
                </a:solidFill>
                <a:latin typeface="Calibri"/>
                <a:cs typeface="Calibri"/>
              </a:rPr>
              <a:t>και</a:t>
            </a:r>
            <a:r>
              <a:rPr sz="1250" spc="60" dirty="0">
                <a:solidFill>
                  <a:srgbClr val="FFFFFF"/>
                </a:solidFill>
                <a:latin typeface="Calibri"/>
                <a:cs typeface="Calibri"/>
              </a:rPr>
              <a:t> </a:t>
            </a:r>
            <a:r>
              <a:rPr sz="1250" spc="114" dirty="0">
                <a:solidFill>
                  <a:srgbClr val="FFFFFF"/>
                </a:solidFill>
                <a:latin typeface="Calibri"/>
                <a:cs typeface="Calibri"/>
              </a:rPr>
              <a:t>τους</a:t>
            </a:r>
            <a:r>
              <a:rPr sz="1250" spc="60" dirty="0">
                <a:solidFill>
                  <a:srgbClr val="FFFFFF"/>
                </a:solidFill>
                <a:latin typeface="Calibri"/>
                <a:cs typeface="Calibri"/>
              </a:rPr>
              <a:t> </a:t>
            </a:r>
            <a:r>
              <a:rPr sz="1250" spc="110" dirty="0">
                <a:solidFill>
                  <a:srgbClr val="FFFFFF"/>
                </a:solidFill>
                <a:latin typeface="Calibri"/>
                <a:cs typeface="Calibri"/>
              </a:rPr>
              <a:t>παρέχεται</a:t>
            </a:r>
            <a:r>
              <a:rPr sz="1250" spc="65" dirty="0">
                <a:solidFill>
                  <a:srgbClr val="FFFFFF"/>
                </a:solidFill>
                <a:latin typeface="Calibri"/>
                <a:cs typeface="Calibri"/>
              </a:rPr>
              <a:t> </a:t>
            </a:r>
            <a:r>
              <a:rPr sz="1250" spc="110" dirty="0">
                <a:solidFill>
                  <a:srgbClr val="FFFFFF"/>
                </a:solidFill>
                <a:latin typeface="Calibri"/>
                <a:cs typeface="Calibri"/>
              </a:rPr>
              <a:t>μια</a:t>
            </a:r>
            <a:r>
              <a:rPr sz="1250" spc="65" dirty="0">
                <a:solidFill>
                  <a:srgbClr val="FFFFFF"/>
                </a:solidFill>
                <a:latin typeface="Calibri"/>
                <a:cs typeface="Calibri"/>
              </a:rPr>
              <a:t> </a:t>
            </a:r>
            <a:r>
              <a:rPr sz="1250" spc="120" dirty="0">
                <a:solidFill>
                  <a:srgbClr val="FFFFFF"/>
                </a:solidFill>
                <a:latin typeface="Calibri"/>
                <a:cs typeface="Calibri"/>
              </a:rPr>
              <a:t>εύκολη</a:t>
            </a:r>
            <a:r>
              <a:rPr sz="1250" spc="60" dirty="0">
                <a:solidFill>
                  <a:srgbClr val="FFFFFF"/>
                </a:solidFill>
                <a:latin typeface="Calibri"/>
                <a:cs typeface="Calibri"/>
              </a:rPr>
              <a:t> </a:t>
            </a:r>
            <a:r>
              <a:rPr sz="1250" spc="105" dirty="0">
                <a:solidFill>
                  <a:srgbClr val="FFFFFF"/>
                </a:solidFill>
                <a:latin typeface="Calibri"/>
                <a:cs typeface="Calibri"/>
              </a:rPr>
              <a:t>και</a:t>
            </a:r>
            <a:r>
              <a:rPr sz="1250" spc="60" dirty="0">
                <a:solidFill>
                  <a:srgbClr val="FFFFFF"/>
                </a:solidFill>
                <a:latin typeface="Calibri"/>
                <a:cs typeface="Calibri"/>
              </a:rPr>
              <a:t> </a:t>
            </a:r>
            <a:r>
              <a:rPr sz="1250" spc="130" dirty="0">
                <a:solidFill>
                  <a:srgbClr val="FFFFFF"/>
                </a:solidFill>
                <a:latin typeface="Calibri"/>
                <a:cs typeface="Calibri"/>
              </a:rPr>
              <a:t>ανασφαλής</a:t>
            </a:r>
            <a:r>
              <a:rPr sz="1250" spc="65" dirty="0">
                <a:solidFill>
                  <a:srgbClr val="FFFFFF"/>
                </a:solidFill>
                <a:latin typeface="Calibri"/>
                <a:cs typeface="Calibri"/>
              </a:rPr>
              <a:t> </a:t>
            </a:r>
            <a:r>
              <a:rPr sz="1250" spc="80" dirty="0">
                <a:solidFill>
                  <a:srgbClr val="FFFFFF"/>
                </a:solidFill>
                <a:latin typeface="Calibri"/>
                <a:cs typeface="Calibri"/>
              </a:rPr>
              <a:t>διέξοδος.</a:t>
            </a:r>
            <a:endParaRPr sz="1250">
              <a:latin typeface="Calibri"/>
              <a:cs typeface="Calibri"/>
            </a:endParaRPr>
          </a:p>
        </p:txBody>
      </p:sp>
      <p:sp>
        <p:nvSpPr>
          <p:cNvPr id="5" name="object 5"/>
          <p:cNvSpPr txBox="1"/>
          <p:nvPr/>
        </p:nvSpPr>
        <p:spPr>
          <a:xfrm>
            <a:off x="10924222" y="5705475"/>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7</a:t>
            </a:r>
            <a:endParaRPr sz="1100">
              <a:latin typeface="Arial"/>
              <a:cs typeface="Arial"/>
            </a:endParaRPr>
          </a:p>
        </p:txBody>
      </p:sp>
      <p:pic>
        <p:nvPicPr>
          <p:cNvPr id="6" name="object 6"/>
          <p:cNvPicPr/>
          <p:nvPr/>
        </p:nvPicPr>
        <p:blipFill>
          <a:blip r:embed="rId2" cstate="print"/>
          <a:stretch>
            <a:fillRect/>
          </a:stretch>
        </p:blipFill>
        <p:spPr>
          <a:xfrm>
            <a:off x="8472169" y="5971222"/>
            <a:ext cx="1530032" cy="612140"/>
          </a:xfrm>
          <a:prstGeom prst="rect">
            <a:avLst/>
          </a:prstGeom>
        </p:spPr>
      </p:pic>
      <p:grpSp>
        <p:nvGrpSpPr>
          <p:cNvPr id="7" name="object 7"/>
          <p:cNvGrpSpPr/>
          <p:nvPr/>
        </p:nvGrpSpPr>
        <p:grpSpPr>
          <a:xfrm>
            <a:off x="2399664" y="3014345"/>
            <a:ext cx="5377815" cy="2546985"/>
            <a:chOff x="2399664" y="3014345"/>
            <a:chExt cx="5377815" cy="2546985"/>
          </a:xfrm>
        </p:grpSpPr>
        <p:pic>
          <p:nvPicPr>
            <p:cNvPr id="8" name="object 8"/>
            <p:cNvPicPr/>
            <p:nvPr/>
          </p:nvPicPr>
          <p:blipFill>
            <a:blip r:embed="rId3" cstate="print"/>
            <a:stretch>
              <a:fillRect/>
            </a:stretch>
          </p:blipFill>
          <p:spPr>
            <a:xfrm>
              <a:off x="2399664" y="3014345"/>
              <a:ext cx="3463290" cy="2480627"/>
            </a:xfrm>
            <a:prstGeom prst="rect">
              <a:avLst/>
            </a:prstGeom>
          </p:spPr>
        </p:pic>
        <p:pic>
          <p:nvPicPr>
            <p:cNvPr id="9" name="object 9"/>
            <p:cNvPicPr/>
            <p:nvPr/>
          </p:nvPicPr>
          <p:blipFill>
            <a:blip r:embed="rId4" cstate="print"/>
            <a:stretch>
              <a:fillRect/>
            </a:stretch>
          </p:blipFill>
          <p:spPr>
            <a:xfrm>
              <a:off x="2682874" y="3238817"/>
              <a:ext cx="3872865" cy="2092325"/>
            </a:xfrm>
            <a:prstGeom prst="rect">
              <a:avLst/>
            </a:prstGeom>
          </p:spPr>
        </p:pic>
        <p:pic>
          <p:nvPicPr>
            <p:cNvPr id="10" name="object 10"/>
            <p:cNvPicPr/>
            <p:nvPr/>
          </p:nvPicPr>
          <p:blipFill>
            <a:blip r:embed="rId5" cstate="print"/>
            <a:stretch>
              <a:fillRect/>
            </a:stretch>
          </p:blipFill>
          <p:spPr>
            <a:xfrm>
              <a:off x="2944177" y="3476625"/>
              <a:ext cx="4343400" cy="1889760"/>
            </a:xfrm>
            <a:prstGeom prst="rect">
              <a:avLst/>
            </a:prstGeom>
          </p:spPr>
        </p:pic>
        <p:pic>
          <p:nvPicPr>
            <p:cNvPr id="11" name="object 11"/>
            <p:cNvPicPr/>
            <p:nvPr/>
          </p:nvPicPr>
          <p:blipFill>
            <a:blip r:embed="rId6" cstate="print"/>
            <a:stretch>
              <a:fillRect/>
            </a:stretch>
          </p:blipFill>
          <p:spPr>
            <a:xfrm>
              <a:off x="3334067" y="3603307"/>
              <a:ext cx="3533457" cy="1899602"/>
            </a:xfrm>
            <a:prstGeom prst="rect">
              <a:avLst/>
            </a:prstGeom>
          </p:spPr>
        </p:pic>
        <p:pic>
          <p:nvPicPr>
            <p:cNvPr id="12" name="object 12"/>
            <p:cNvPicPr/>
            <p:nvPr/>
          </p:nvPicPr>
          <p:blipFill>
            <a:blip r:embed="rId7" cstate="print"/>
            <a:stretch>
              <a:fillRect/>
            </a:stretch>
          </p:blipFill>
          <p:spPr>
            <a:xfrm>
              <a:off x="4040504" y="3014345"/>
              <a:ext cx="3736975" cy="2546667"/>
            </a:xfrm>
            <a:prstGeom prst="rect">
              <a:avLst/>
            </a:prstGeom>
          </p:spPr>
        </p:pic>
      </p:gr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158875" y="418465"/>
            <a:ext cx="2992120" cy="459740"/>
          </a:xfrm>
          <a:prstGeom prst="rect">
            <a:avLst/>
          </a:prstGeom>
        </p:spPr>
        <p:txBody>
          <a:bodyPr vert="horz" wrap="square" lIns="0" tIns="12700" rIns="0" bIns="0" rtlCol="0">
            <a:spAutoFit/>
          </a:bodyPr>
          <a:lstStyle/>
          <a:p>
            <a:pPr marL="12700">
              <a:lnSpc>
                <a:spcPct val="100000"/>
              </a:lnSpc>
              <a:spcBef>
                <a:spcPts val="100"/>
              </a:spcBef>
            </a:pPr>
            <a:r>
              <a:rPr spc="130" dirty="0">
                <a:solidFill>
                  <a:srgbClr val="FFFFFF"/>
                </a:solidFill>
              </a:rPr>
              <a:t>Αρχές</a:t>
            </a:r>
            <a:r>
              <a:rPr spc="-15" dirty="0">
                <a:solidFill>
                  <a:srgbClr val="FFFFFF"/>
                </a:solidFill>
              </a:rPr>
              <a:t> </a:t>
            </a:r>
            <a:r>
              <a:rPr spc="130" dirty="0">
                <a:solidFill>
                  <a:srgbClr val="FFFFFF"/>
                </a:solidFill>
              </a:rPr>
              <a:t>σχεδιασμού</a:t>
            </a:r>
          </a:p>
        </p:txBody>
      </p:sp>
      <p:sp>
        <p:nvSpPr>
          <p:cNvPr id="4" name="object 4"/>
          <p:cNvSpPr txBox="1"/>
          <p:nvPr/>
        </p:nvSpPr>
        <p:spPr>
          <a:xfrm>
            <a:off x="1402714" y="1470659"/>
            <a:ext cx="3194685" cy="254000"/>
          </a:xfrm>
          <a:prstGeom prst="rect">
            <a:avLst/>
          </a:prstGeom>
        </p:spPr>
        <p:txBody>
          <a:bodyPr vert="horz" wrap="square" lIns="0" tIns="0" rIns="0" bIns="0" rtlCol="0">
            <a:spAutoFit/>
          </a:bodyPr>
          <a:lstStyle/>
          <a:p>
            <a:pPr marL="12700">
              <a:lnSpc>
                <a:spcPts val="1980"/>
              </a:lnSpc>
            </a:pPr>
            <a:r>
              <a:rPr sz="1900" dirty="0">
                <a:solidFill>
                  <a:srgbClr val="FFBA00"/>
                </a:solidFill>
                <a:latin typeface="Courier New"/>
                <a:cs typeface="Courier New"/>
              </a:rPr>
              <a:t>o</a:t>
            </a:r>
            <a:r>
              <a:rPr sz="1900" spc="-155" dirty="0">
                <a:solidFill>
                  <a:srgbClr val="FFBA00"/>
                </a:solidFill>
                <a:latin typeface="Courier New"/>
                <a:cs typeface="Courier New"/>
              </a:rPr>
              <a:t> </a:t>
            </a:r>
            <a:r>
              <a:rPr sz="1500" spc="165" dirty="0">
                <a:solidFill>
                  <a:srgbClr val="FFFFFF"/>
                </a:solidFill>
                <a:latin typeface="Calibri"/>
                <a:cs typeface="Calibri"/>
              </a:rPr>
              <a:t>Μείωση</a:t>
            </a:r>
            <a:r>
              <a:rPr sz="1500" spc="55" dirty="0">
                <a:solidFill>
                  <a:srgbClr val="FFFFFF"/>
                </a:solidFill>
                <a:latin typeface="Calibri"/>
                <a:cs typeface="Calibri"/>
              </a:rPr>
              <a:t> </a:t>
            </a:r>
            <a:r>
              <a:rPr sz="1500" spc="150" dirty="0">
                <a:solidFill>
                  <a:srgbClr val="FFFFFF"/>
                </a:solidFill>
                <a:latin typeface="Calibri"/>
                <a:cs typeface="Calibri"/>
              </a:rPr>
              <a:t>να</a:t>
            </a:r>
            <a:r>
              <a:rPr sz="1500" spc="55" dirty="0">
                <a:solidFill>
                  <a:srgbClr val="FFFFFF"/>
                </a:solidFill>
                <a:latin typeface="Calibri"/>
                <a:cs typeface="Calibri"/>
              </a:rPr>
              <a:t> </a:t>
            </a:r>
            <a:r>
              <a:rPr sz="1500" spc="150" dirty="0">
                <a:solidFill>
                  <a:srgbClr val="FFFFFF"/>
                </a:solidFill>
                <a:latin typeface="Calibri"/>
                <a:cs typeface="Calibri"/>
              </a:rPr>
              <a:t>λάβουν</a:t>
            </a:r>
            <a:r>
              <a:rPr sz="1500" spc="55" dirty="0">
                <a:solidFill>
                  <a:srgbClr val="FFFFFF"/>
                </a:solidFill>
                <a:latin typeface="Calibri"/>
                <a:cs typeface="Calibri"/>
              </a:rPr>
              <a:t> </a:t>
            </a:r>
            <a:r>
              <a:rPr sz="1500" spc="150" dirty="0">
                <a:solidFill>
                  <a:srgbClr val="FFFFFF"/>
                </a:solidFill>
                <a:latin typeface="Calibri"/>
                <a:cs typeface="Calibri"/>
              </a:rPr>
              <a:t>αποφάσεις</a:t>
            </a:r>
            <a:endParaRPr sz="1500">
              <a:latin typeface="Calibri"/>
              <a:cs typeface="Calibri"/>
            </a:endParaRPr>
          </a:p>
        </p:txBody>
      </p:sp>
      <p:sp>
        <p:nvSpPr>
          <p:cNvPr id="5" name="object 5"/>
          <p:cNvSpPr txBox="1"/>
          <p:nvPr/>
        </p:nvSpPr>
        <p:spPr>
          <a:xfrm>
            <a:off x="1402714" y="2353945"/>
            <a:ext cx="2961640" cy="254000"/>
          </a:xfrm>
          <a:prstGeom prst="rect">
            <a:avLst/>
          </a:prstGeom>
        </p:spPr>
        <p:txBody>
          <a:bodyPr vert="horz" wrap="square" lIns="0" tIns="0" rIns="0" bIns="0" rtlCol="0">
            <a:spAutoFit/>
          </a:bodyPr>
          <a:lstStyle/>
          <a:p>
            <a:pPr marL="12700">
              <a:lnSpc>
                <a:spcPts val="1980"/>
              </a:lnSpc>
            </a:pPr>
            <a:r>
              <a:rPr sz="1900" dirty="0">
                <a:solidFill>
                  <a:srgbClr val="FFBA00"/>
                </a:solidFill>
                <a:latin typeface="Courier New"/>
                <a:cs typeface="Courier New"/>
              </a:rPr>
              <a:t>o</a:t>
            </a:r>
            <a:r>
              <a:rPr sz="1900" spc="-170" dirty="0">
                <a:solidFill>
                  <a:srgbClr val="FFBA00"/>
                </a:solidFill>
                <a:latin typeface="Courier New"/>
                <a:cs typeface="Courier New"/>
              </a:rPr>
              <a:t> </a:t>
            </a:r>
            <a:r>
              <a:rPr sz="1500" spc="110" dirty="0">
                <a:solidFill>
                  <a:srgbClr val="FFFFFF"/>
                </a:solidFill>
                <a:latin typeface="Calibri"/>
                <a:cs typeface="Calibri"/>
              </a:rPr>
              <a:t>Απλοποιημένο</a:t>
            </a:r>
            <a:r>
              <a:rPr sz="1500" spc="30" dirty="0">
                <a:solidFill>
                  <a:srgbClr val="FFFFFF"/>
                </a:solidFill>
                <a:latin typeface="Calibri"/>
                <a:cs typeface="Calibri"/>
              </a:rPr>
              <a:t> </a:t>
            </a:r>
            <a:r>
              <a:rPr sz="1500" spc="105" dirty="0">
                <a:solidFill>
                  <a:srgbClr val="FFFFFF"/>
                </a:solidFill>
                <a:latin typeface="Calibri"/>
                <a:cs typeface="Calibri"/>
              </a:rPr>
              <a:t>να</a:t>
            </a:r>
            <a:r>
              <a:rPr sz="1500" spc="15" dirty="0">
                <a:solidFill>
                  <a:srgbClr val="FFFFFF"/>
                </a:solidFill>
                <a:latin typeface="Calibri"/>
                <a:cs typeface="Calibri"/>
              </a:rPr>
              <a:t> </a:t>
            </a:r>
            <a:r>
              <a:rPr sz="1500" spc="95" dirty="0">
                <a:solidFill>
                  <a:srgbClr val="FFFFFF"/>
                </a:solidFill>
                <a:latin typeface="Calibri"/>
                <a:cs typeface="Calibri"/>
              </a:rPr>
              <a:t>κατανοήσει</a:t>
            </a:r>
            <a:endParaRPr sz="1500">
              <a:latin typeface="Calibri"/>
              <a:cs typeface="Calibri"/>
            </a:endParaRPr>
          </a:p>
        </p:txBody>
      </p:sp>
      <p:sp>
        <p:nvSpPr>
          <p:cNvPr id="6" name="object 6"/>
          <p:cNvSpPr txBox="1"/>
          <p:nvPr/>
        </p:nvSpPr>
        <p:spPr>
          <a:xfrm>
            <a:off x="1402714" y="3231515"/>
            <a:ext cx="6887845" cy="254000"/>
          </a:xfrm>
          <a:prstGeom prst="rect">
            <a:avLst/>
          </a:prstGeom>
        </p:spPr>
        <p:txBody>
          <a:bodyPr vert="horz" wrap="square" lIns="0" tIns="0" rIns="0" bIns="0" rtlCol="0">
            <a:spAutoFit/>
          </a:bodyPr>
          <a:lstStyle/>
          <a:p>
            <a:pPr marL="12700">
              <a:lnSpc>
                <a:spcPts val="1980"/>
              </a:lnSpc>
            </a:pPr>
            <a:r>
              <a:rPr sz="1900" dirty="0">
                <a:solidFill>
                  <a:srgbClr val="FFBA00"/>
                </a:solidFill>
                <a:latin typeface="Courier New"/>
                <a:cs typeface="Courier New"/>
              </a:rPr>
              <a:t>o</a:t>
            </a:r>
            <a:r>
              <a:rPr sz="1900" spc="-114" dirty="0">
                <a:solidFill>
                  <a:srgbClr val="FFBA00"/>
                </a:solidFill>
                <a:latin typeface="Courier New"/>
                <a:cs typeface="Courier New"/>
              </a:rPr>
              <a:t> </a:t>
            </a:r>
            <a:r>
              <a:rPr sz="1500" spc="125" dirty="0">
                <a:solidFill>
                  <a:srgbClr val="FFFFFF"/>
                </a:solidFill>
                <a:latin typeface="Calibri"/>
                <a:cs typeface="Calibri"/>
              </a:rPr>
              <a:t>Safe</a:t>
            </a:r>
            <a:r>
              <a:rPr sz="1500" spc="70" dirty="0">
                <a:solidFill>
                  <a:srgbClr val="FFFFFF"/>
                </a:solidFill>
                <a:latin typeface="Calibri"/>
                <a:cs typeface="Calibri"/>
              </a:rPr>
              <a:t> </a:t>
            </a:r>
            <a:r>
              <a:rPr sz="1500" spc="100" dirty="0">
                <a:solidFill>
                  <a:srgbClr val="FFFFFF"/>
                </a:solidFill>
                <a:latin typeface="Calibri"/>
                <a:cs typeface="Calibri"/>
              </a:rPr>
              <a:t>Fail</a:t>
            </a:r>
            <a:r>
              <a:rPr sz="1500" spc="70" dirty="0">
                <a:solidFill>
                  <a:srgbClr val="FFFFFF"/>
                </a:solidFill>
                <a:latin typeface="Calibri"/>
                <a:cs typeface="Calibri"/>
              </a:rPr>
              <a:t> </a:t>
            </a:r>
            <a:r>
              <a:rPr sz="1500" spc="125" dirty="0">
                <a:solidFill>
                  <a:srgbClr val="FFFFFF"/>
                </a:solidFill>
                <a:latin typeface="Calibri"/>
                <a:cs typeface="Calibri"/>
              </a:rPr>
              <a:t>Safe</a:t>
            </a:r>
            <a:r>
              <a:rPr sz="1500" spc="70" dirty="0">
                <a:solidFill>
                  <a:srgbClr val="FFFFFF"/>
                </a:solidFill>
                <a:latin typeface="Calibri"/>
                <a:cs typeface="Calibri"/>
              </a:rPr>
              <a:t> </a:t>
            </a:r>
            <a:r>
              <a:rPr sz="1500" spc="135" dirty="0">
                <a:solidFill>
                  <a:srgbClr val="FFFFFF"/>
                </a:solidFill>
                <a:latin typeface="Calibri"/>
                <a:cs typeface="Calibri"/>
              </a:rPr>
              <a:t>Προεπιλογές)</a:t>
            </a:r>
            <a:r>
              <a:rPr sz="1500" spc="65" dirty="0">
                <a:solidFill>
                  <a:srgbClr val="FFFFFF"/>
                </a:solidFill>
                <a:latin typeface="Calibri"/>
                <a:cs typeface="Calibri"/>
              </a:rPr>
              <a:t> </a:t>
            </a:r>
            <a:r>
              <a:rPr sz="1500" spc="90" dirty="0">
                <a:solidFill>
                  <a:srgbClr val="FFFFFF"/>
                </a:solidFill>
                <a:latin typeface="Calibri"/>
                <a:cs typeface="Calibri"/>
              </a:rPr>
              <a:t>-</a:t>
            </a:r>
            <a:r>
              <a:rPr sz="1500" spc="70" dirty="0">
                <a:solidFill>
                  <a:srgbClr val="FFFFFF"/>
                </a:solidFill>
                <a:latin typeface="Calibri"/>
                <a:cs typeface="Calibri"/>
              </a:rPr>
              <a:t> </a:t>
            </a:r>
            <a:r>
              <a:rPr sz="1500" spc="150" dirty="0">
                <a:solidFill>
                  <a:srgbClr val="FFFFFF"/>
                </a:solidFill>
                <a:latin typeface="Calibri"/>
                <a:cs typeface="Calibri"/>
              </a:rPr>
              <a:t>μην</a:t>
            </a:r>
            <a:r>
              <a:rPr sz="1500" spc="70" dirty="0">
                <a:solidFill>
                  <a:srgbClr val="FFFFFF"/>
                </a:solidFill>
                <a:latin typeface="Calibri"/>
                <a:cs typeface="Calibri"/>
              </a:rPr>
              <a:t> </a:t>
            </a:r>
            <a:r>
              <a:rPr sz="1500" spc="140" dirty="0">
                <a:solidFill>
                  <a:srgbClr val="FFFFFF"/>
                </a:solidFill>
                <a:latin typeface="Calibri"/>
                <a:cs typeface="Calibri"/>
              </a:rPr>
              <a:t>παρέχετε</a:t>
            </a:r>
            <a:r>
              <a:rPr sz="1500" spc="60" dirty="0">
                <a:solidFill>
                  <a:srgbClr val="FFFFFF"/>
                </a:solidFill>
                <a:latin typeface="Calibri"/>
                <a:cs typeface="Calibri"/>
              </a:rPr>
              <a:t> </a:t>
            </a:r>
            <a:r>
              <a:rPr sz="1500" spc="135" dirty="0">
                <a:solidFill>
                  <a:srgbClr val="FFFFFF"/>
                </a:solidFill>
                <a:latin typeface="Calibri"/>
                <a:cs typeface="Calibri"/>
              </a:rPr>
              <a:t>μια</a:t>
            </a:r>
            <a:r>
              <a:rPr sz="1500" spc="70" dirty="0">
                <a:solidFill>
                  <a:srgbClr val="FFFFFF"/>
                </a:solidFill>
                <a:latin typeface="Calibri"/>
                <a:cs typeface="Calibri"/>
              </a:rPr>
              <a:t> </a:t>
            </a:r>
            <a:r>
              <a:rPr sz="1500" spc="125" dirty="0">
                <a:solidFill>
                  <a:srgbClr val="FFFFFF"/>
                </a:solidFill>
                <a:latin typeface="Calibri"/>
                <a:cs typeface="Calibri"/>
              </a:rPr>
              <a:t>και</a:t>
            </a:r>
            <a:r>
              <a:rPr sz="1500" spc="70" dirty="0">
                <a:solidFill>
                  <a:srgbClr val="FFFFFF"/>
                </a:solidFill>
                <a:latin typeface="Calibri"/>
                <a:cs typeface="Calibri"/>
              </a:rPr>
              <a:t> </a:t>
            </a:r>
            <a:r>
              <a:rPr sz="1500" spc="160" dirty="0">
                <a:solidFill>
                  <a:srgbClr val="FFFFFF"/>
                </a:solidFill>
                <a:latin typeface="Calibri"/>
                <a:cs typeface="Calibri"/>
              </a:rPr>
              <a:t>ανασφαλή</a:t>
            </a:r>
            <a:r>
              <a:rPr sz="1500" spc="65" dirty="0">
                <a:solidFill>
                  <a:srgbClr val="FFFFFF"/>
                </a:solidFill>
                <a:latin typeface="Calibri"/>
                <a:cs typeface="Calibri"/>
              </a:rPr>
              <a:t> </a:t>
            </a:r>
            <a:r>
              <a:rPr sz="1500" spc="125" dirty="0">
                <a:solidFill>
                  <a:srgbClr val="FFFFFF"/>
                </a:solidFill>
                <a:latin typeface="Calibri"/>
                <a:cs typeface="Calibri"/>
              </a:rPr>
              <a:t>διέξοδο.</a:t>
            </a:r>
            <a:endParaRPr sz="1500">
              <a:latin typeface="Calibri"/>
              <a:cs typeface="Calibri"/>
            </a:endParaRPr>
          </a:p>
        </p:txBody>
      </p:sp>
      <p:sp>
        <p:nvSpPr>
          <p:cNvPr id="7" name="object 7"/>
          <p:cNvSpPr txBox="1"/>
          <p:nvPr/>
        </p:nvSpPr>
        <p:spPr>
          <a:xfrm>
            <a:off x="1402714" y="4114800"/>
            <a:ext cx="1940560" cy="254000"/>
          </a:xfrm>
          <a:prstGeom prst="rect">
            <a:avLst/>
          </a:prstGeom>
        </p:spPr>
        <p:txBody>
          <a:bodyPr vert="horz" wrap="square" lIns="0" tIns="0" rIns="0" bIns="0" rtlCol="0">
            <a:spAutoFit/>
          </a:bodyPr>
          <a:lstStyle/>
          <a:p>
            <a:pPr marL="12700">
              <a:lnSpc>
                <a:spcPts val="1980"/>
              </a:lnSpc>
            </a:pPr>
            <a:r>
              <a:rPr sz="1900" dirty="0">
                <a:solidFill>
                  <a:srgbClr val="FFBA00"/>
                </a:solidFill>
                <a:latin typeface="Courier New"/>
                <a:cs typeface="Courier New"/>
              </a:rPr>
              <a:t>o</a:t>
            </a:r>
            <a:r>
              <a:rPr sz="1900" spc="-165" dirty="0">
                <a:solidFill>
                  <a:srgbClr val="FFBA00"/>
                </a:solidFill>
                <a:latin typeface="Courier New"/>
                <a:cs typeface="Courier New"/>
              </a:rPr>
              <a:t> </a:t>
            </a:r>
            <a:r>
              <a:rPr sz="1500" spc="105" dirty="0">
                <a:solidFill>
                  <a:srgbClr val="FFFFFF"/>
                </a:solidFill>
                <a:latin typeface="Calibri"/>
                <a:cs typeface="Calibri"/>
              </a:rPr>
              <a:t>Ενεργό</a:t>
            </a:r>
            <a:r>
              <a:rPr sz="1500" spc="30" dirty="0">
                <a:solidFill>
                  <a:srgbClr val="FFFFFF"/>
                </a:solidFill>
                <a:latin typeface="Calibri"/>
                <a:cs typeface="Calibri"/>
              </a:rPr>
              <a:t> </a:t>
            </a:r>
            <a:r>
              <a:rPr sz="1500" spc="95" dirty="0">
                <a:solidFill>
                  <a:srgbClr val="FFFFFF"/>
                </a:solidFill>
                <a:latin typeface="Calibri"/>
                <a:cs typeface="Calibri"/>
              </a:rPr>
              <a:t>προτροπές</a:t>
            </a:r>
            <a:endParaRPr sz="1500">
              <a:latin typeface="Calibri"/>
              <a:cs typeface="Calibri"/>
            </a:endParaRPr>
          </a:p>
        </p:txBody>
      </p:sp>
      <p:sp>
        <p:nvSpPr>
          <p:cNvPr id="8" name="object 8"/>
          <p:cNvSpPr txBox="1"/>
          <p:nvPr/>
        </p:nvSpPr>
        <p:spPr>
          <a:xfrm>
            <a:off x="10924222" y="5249545"/>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8</a:t>
            </a:r>
            <a:endParaRPr sz="1100">
              <a:latin typeface="Arial"/>
              <a:cs typeface="Arial"/>
            </a:endParaRPr>
          </a:p>
        </p:txBody>
      </p:sp>
      <p:pic>
        <p:nvPicPr>
          <p:cNvPr id="9" name="object 9"/>
          <p:cNvPicPr/>
          <p:nvPr/>
        </p:nvPicPr>
        <p:blipFill>
          <a:blip r:embed="rId2" cstate="print"/>
          <a:stretch>
            <a:fillRect/>
          </a:stretch>
        </p:blipFill>
        <p:spPr>
          <a:xfrm>
            <a:off x="8334692" y="5226050"/>
            <a:ext cx="1530032" cy="612140"/>
          </a:xfrm>
          <a:prstGeom prst="rect">
            <a:avLst/>
          </a:prstGeom>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9245" rIns="0" bIns="0" rtlCol="0">
            <a:spAutoFit/>
          </a:bodyPr>
          <a:lstStyle/>
          <a:p>
            <a:pPr marL="619125" marR="5080">
              <a:lnSpc>
                <a:spcPts val="3279"/>
              </a:lnSpc>
              <a:spcBef>
                <a:spcPts val="325"/>
              </a:spcBef>
            </a:pPr>
            <a:r>
              <a:rPr spc="125" dirty="0"/>
              <a:t>Σχεδιασμός</a:t>
            </a:r>
            <a:r>
              <a:rPr spc="75" dirty="0"/>
              <a:t> </a:t>
            </a:r>
            <a:r>
              <a:rPr spc="125" dirty="0"/>
              <a:t>εξατομικευμένου</a:t>
            </a:r>
            <a:r>
              <a:rPr spc="114" dirty="0"/>
              <a:t> </a:t>
            </a:r>
            <a:r>
              <a:rPr spc="120" dirty="0"/>
              <a:t>μηχανισμού</a:t>
            </a:r>
            <a:r>
              <a:rPr spc="60" dirty="0"/>
              <a:t> </a:t>
            </a:r>
            <a:r>
              <a:rPr spc="114" dirty="0"/>
              <a:t>ελέγχου</a:t>
            </a:r>
            <a:r>
              <a:rPr spc="55" dirty="0"/>
              <a:t> </a:t>
            </a:r>
            <a:r>
              <a:rPr spc="130" dirty="0"/>
              <a:t>πρόσβασης</a:t>
            </a:r>
            <a:r>
              <a:rPr spc="60" dirty="0"/>
              <a:t> </a:t>
            </a:r>
            <a:r>
              <a:rPr spc="110" dirty="0"/>
              <a:t>για </a:t>
            </a:r>
            <a:r>
              <a:rPr spc="-695" dirty="0"/>
              <a:t> </a:t>
            </a:r>
            <a:r>
              <a:rPr spc="125" dirty="0"/>
              <a:t>αποτροπή</a:t>
            </a:r>
            <a:r>
              <a:rPr spc="45" dirty="0"/>
              <a:t> </a:t>
            </a:r>
            <a:r>
              <a:rPr spc="114" dirty="0"/>
              <a:t>εκτέλεσης</a:t>
            </a:r>
            <a:r>
              <a:rPr spc="45" dirty="0"/>
              <a:t> </a:t>
            </a:r>
            <a:r>
              <a:rPr spc="140" dirty="0"/>
              <a:t>μη</a:t>
            </a:r>
            <a:r>
              <a:rPr spc="50" dirty="0"/>
              <a:t> </a:t>
            </a:r>
            <a:r>
              <a:rPr spc="114" dirty="0"/>
              <a:t>εξουσιοδοτημένου</a:t>
            </a:r>
            <a:r>
              <a:rPr spc="45" dirty="0"/>
              <a:t> </a:t>
            </a:r>
            <a:r>
              <a:rPr spc="114" dirty="0"/>
              <a:t>λογισμικού</a:t>
            </a:r>
          </a:p>
        </p:txBody>
      </p:sp>
      <p:sp>
        <p:nvSpPr>
          <p:cNvPr id="3" name="object 3"/>
          <p:cNvSpPr txBox="1"/>
          <p:nvPr/>
        </p:nvSpPr>
        <p:spPr>
          <a:xfrm>
            <a:off x="3478212" y="2245042"/>
            <a:ext cx="1390650" cy="193040"/>
          </a:xfrm>
          <a:prstGeom prst="rect">
            <a:avLst/>
          </a:prstGeom>
        </p:spPr>
        <p:txBody>
          <a:bodyPr vert="horz" wrap="square" lIns="0" tIns="12700" rIns="0" bIns="0" rtlCol="0">
            <a:spAutoFit/>
          </a:bodyPr>
          <a:lstStyle/>
          <a:p>
            <a:pPr marL="12700">
              <a:lnSpc>
                <a:spcPct val="100000"/>
              </a:lnSpc>
              <a:spcBef>
                <a:spcPts val="100"/>
              </a:spcBef>
            </a:pPr>
            <a:r>
              <a:rPr sz="1100" spc="75" dirty="0">
                <a:latin typeface="Calibri"/>
                <a:cs typeface="Calibri"/>
              </a:rPr>
              <a:t>Κανονική</a:t>
            </a:r>
            <a:r>
              <a:rPr sz="1100" spc="-15" dirty="0">
                <a:latin typeface="Calibri"/>
                <a:cs typeface="Calibri"/>
              </a:rPr>
              <a:t> </a:t>
            </a:r>
            <a:r>
              <a:rPr sz="1100" spc="75" dirty="0">
                <a:latin typeface="Calibri"/>
                <a:cs typeface="Calibri"/>
              </a:rPr>
              <a:t>λειτουργία</a:t>
            </a:r>
            <a:endParaRPr sz="1100">
              <a:latin typeface="Calibri"/>
              <a:cs typeface="Calibri"/>
            </a:endParaRPr>
          </a:p>
        </p:txBody>
      </p:sp>
      <p:sp>
        <p:nvSpPr>
          <p:cNvPr id="4" name="object 4"/>
          <p:cNvSpPr txBox="1"/>
          <p:nvPr/>
        </p:nvSpPr>
        <p:spPr>
          <a:xfrm>
            <a:off x="7476172" y="2203132"/>
            <a:ext cx="1664970" cy="193040"/>
          </a:xfrm>
          <a:prstGeom prst="rect">
            <a:avLst/>
          </a:prstGeom>
        </p:spPr>
        <p:txBody>
          <a:bodyPr vert="horz" wrap="square" lIns="0" tIns="12700" rIns="0" bIns="0" rtlCol="0">
            <a:spAutoFit/>
          </a:bodyPr>
          <a:lstStyle/>
          <a:p>
            <a:pPr marL="12700">
              <a:lnSpc>
                <a:spcPct val="100000"/>
              </a:lnSpc>
              <a:spcBef>
                <a:spcPts val="100"/>
              </a:spcBef>
            </a:pPr>
            <a:r>
              <a:rPr sz="1100" spc="50" dirty="0">
                <a:latin typeface="Calibri"/>
                <a:cs typeface="Calibri"/>
              </a:rPr>
              <a:t>Λειτουργία</a:t>
            </a:r>
            <a:r>
              <a:rPr sz="1100" spc="-25" dirty="0">
                <a:latin typeface="Calibri"/>
                <a:cs typeface="Calibri"/>
              </a:rPr>
              <a:t> </a:t>
            </a:r>
            <a:r>
              <a:rPr sz="1100" spc="50" dirty="0">
                <a:latin typeface="Calibri"/>
                <a:cs typeface="Calibri"/>
              </a:rPr>
              <a:t>εγκατάστασης</a:t>
            </a:r>
            <a:endParaRPr sz="1100">
              <a:latin typeface="Calibri"/>
              <a:cs typeface="Calibri"/>
            </a:endParaRPr>
          </a:p>
        </p:txBody>
      </p:sp>
      <p:sp>
        <p:nvSpPr>
          <p:cNvPr id="5" name="object 5"/>
          <p:cNvSpPr txBox="1"/>
          <p:nvPr/>
        </p:nvSpPr>
        <p:spPr>
          <a:xfrm>
            <a:off x="2481579" y="2552382"/>
            <a:ext cx="3527425" cy="1514475"/>
          </a:xfrm>
          <a:prstGeom prst="rect">
            <a:avLst/>
          </a:prstGeom>
          <a:ln w="22225">
            <a:solidFill>
              <a:srgbClr val="FFBA00"/>
            </a:solidFill>
          </a:ln>
        </p:spPr>
        <p:txBody>
          <a:bodyPr vert="horz" wrap="square" lIns="0" tIns="56515" rIns="0" bIns="0" rtlCol="0">
            <a:spAutoFit/>
          </a:bodyPr>
          <a:lstStyle/>
          <a:p>
            <a:pPr marL="74930">
              <a:lnSpc>
                <a:spcPct val="100000"/>
              </a:lnSpc>
              <a:spcBef>
                <a:spcPts val="445"/>
              </a:spcBef>
            </a:pPr>
            <a:r>
              <a:rPr sz="1100" spc="65" dirty="0">
                <a:latin typeface="Calibri"/>
                <a:cs typeface="Calibri"/>
              </a:rPr>
              <a:t>=Εκτελείτε</a:t>
            </a:r>
            <a:r>
              <a:rPr sz="1100" spc="25" dirty="0">
                <a:latin typeface="Calibri"/>
                <a:cs typeface="Calibri"/>
              </a:rPr>
              <a:t> </a:t>
            </a:r>
            <a:r>
              <a:rPr sz="1100" spc="80" dirty="0">
                <a:latin typeface="Calibri"/>
                <a:cs typeface="Calibri"/>
              </a:rPr>
              <a:t>μόνο</a:t>
            </a:r>
            <a:r>
              <a:rPr sz="1100" spc="30" dirty="0">
                <a:latin typeface="Calibri"/>
                <a:cs typeface="Calibri"/>
              </a:rPr>
              <a:t> </a:t>
            </a:r>
            <a:r>
              <a:rPr sz="1100" spc="80" dirty="0">
                <a:latin typeface="Calibri"/>
                <a:cs typeface="Calibri"/>
              </a:rPr>
              <a:t>γνωστό</a:t>
            </a:r>
            <a:r>
              <a:rPr sz="1100" spc="25" dirty="0">
                <a:latin typeface="Calibri"/>
                <a:cs typeface="Calibri"/>
              </a:rPr>
              <a:t> </a:t>
            </a:r>
            <a:r>
              <a:rPr sz="1100" spc="70" dirty="0">
                <a:latin typeface="Calibri"/>
                <a:cs typeface="Calibri"/>
              </a:rPr>
              <a:t>λογισμικό</a:t>
            </a:r>
            <a:endParaRPr sz="1100">
              <a:latin typeface="Calibri"/>
              <a:cs typeface="Calibri"/>
            </a:endParaRPr>
          </a:p>
          <a:p>
            <a:pPr marL="74930" marR="649605">
              <a:lnSpc>
                <a:spcPct val="183100"/>
              </a:lnSpc>
            </a:pPr>
            <a:r>
              <a:rPr sz="1100" spc="70" dirty="0">
                <a:latin typeface="Calibri"/>
                <a:cs typeface="Calibri"/>
              </a:rPr>
              <a:t>Εμπιστευτικές</a:t>
            </a:r>
            <a:r>
              <a:rPr sz="1100" spc="25" dirty="0">
                <a:latin typeface="Calibri"/>
                <a:cs typeface="Calibri"/>
              </a:rPr>
              <a:t> </a:t>
            </a:r>
            <a:r>
              <a:rPr sz="1100" spc="80" dirty="0">
                <a:latin typeface="Calibri"/>
                <a:cs typeface="Calibri"/>
              </a:rPr>
              <a:t>υπογραφές</a:t>
            </a:r>
            <a:r>
              <a:rPr sz="1100" spc="25" dirty="0">
                <a:latin typeface="Calibri"/>
                <a:cs typeface="Calibri"/>
              </a:rPr>
              <a:t> </a:t>
            </a:r>
            <a:r>
              <a:rPr sz="1100" spc="95" dirty="0">
                <a:latin typeface="Calibri"/>
                <a:cs typeface="Calibri"/>
              </a:rPr>
              <a:t>XML</a:t>
            </a:r>
            <a:r>
              <a:rPr sz="1100" spc="25" dirty="0">
                <a:latin typeface="Calibri"/>
                <a:cs typeface="Calibri"/>
              </a:rPr>
              <a:t> </a:t>
            </a:r>
            <a:r>
              <a:rPr sz="1100" spc="65" dirty="0">
                <a:latin typeface="Calibri"/>
                <a:cs typeface="Calibri"/>
              </a:rPr>
              <a:t>(Extensible </a:t>
            </a:r>
            <a:r>
              <a:rPr sz="1100" spc="-235" dirty="0">
                <a:latin typeface="Calibri"/>
                <a:cs typeface="Calibri"/>
              </a:rPr>
              <a:t> </a:t>
            </a:r>
            <a:r>
              <a:rPr sz="1100" spc="85" dirty="0">
                <a:latin typeface="Calibri"/>
                <a:cs typeface="Calibri"/>
              </a:rPr>
              <a:t>Markup </a:t>
            </a:r>
            <a:r>
              <a:rPr sz="1100" spc="75" dirty="0">
                <a:latin typeface="Calibri"/>
                <a:cs typeface="Calibri"/>
              </a:rPr>
              <a:t>Language </a:t>
            </a:r>
            <a:r>
              <a:rPr sz="1100" spc="50" dirty="0">
                <a:latin typeface="Calibri"/>
                <a:cs typeface="Calibri"/>
              </a:rPr>
              <a:t>- </a:t>
            </a:r>
            <a:r>
              <a:rPr sz="1100" spc="80" dirty="0">
                <a:latin typeface="Calibri"/>
                <a:cs typeface="Calibri"/>
              </a:rPr>
              <a:t>δομημένη </a:t>
            </a:r>
            <a:r>
              <a:rPr sz="1100" spc="85" dirty="0">
                <a:latin typeface="Calibri"/>
                <a:cs typeface="Calibri"/>
              </a:rPr>
              <a:t>μορφή </a:t>
            </a:r>
            <a:r>
              <a:rPr sz="1100" spc="90" dirty="0">
                <a:latin typeface="Calibri"/>
                <a:cs typeface="Calibri"/>
              </a:rPr>
              <a:t> </a:t>
            </a:r>
            <a:r>
              <a:rPr sz="1100" spc="75" dirty="0">
                <a:latin typeface="Calibri"/>
                <a:cs typeface="Calibri"/>
              </a:rPr>
              <a:t>ανταλλαγής δεδομένωνn) προσθέστε στη </a:t>
            </a:r>
            <a:r>
              <a:rPr sz="1100" spc="80" dirty="0">
                <a:latin typeface="Calibri"/>
                <a:cs typeface="Calibri"/>
              </a:rPr>
              <a:t> </a:t>
            </a:r>
            <a:r>
              <a:rPr sz="1100" spc="75" dirty="0">
                <a:latin typeface="Calibri"/>
                <a:cs typeface="Calibri"/>
              </a:rPr>
              <a:t>λευκή</a:t>
            </a:r>
            <a:r>
              <a:rPr sz="1100" spc="20" dirty="0">
                <a:latin typeface="Calibri"/>
                <a:cs typeface="Calibri"/>
              </a:rPr>
              <a:t> </a:t>
            </a:r>
            <a:r>
              <a:rPr sz="1100" spc="70" dirty="0">
                <a:latin typeface="Calibri"/>
                <a:cs typeface="Calibri"/>
              </a:rPr>
              <a:t>λίστα</a:t>
            </a:r>
            <a:r>
              <a:rPr sz="1100" spc="25" dirty="0">
                <a:latin typeface="Calibri"/>
                <a:cs typeface="Calibri"/>
              </a:rPr>
              <a:t> </a:t>
            </a:r>
            <a:r>
              <a:rPr sz="1100" spc="70" dirty="0">
                <a:latin typeface="Calibri"/>
                <a:cs typeface="Calibri"/>
              </a:rPr>
              <a:t>Εμπιστευτικοί</a:t>
            </a:r>
            <a:r>
              <a:rPr sz="1100" spc="20" dirty="0">
                <a:latin typeface="Calibri"/>
                <a:cs typeface="Calibri"/>
              </a:rPr>
              <a:t> </a:t>
            </a:r>
            <a:r>
              <a:rPr sz="1100" spc="75" dirty="0">
                <a:latin typeface="Calibri"/>
                <a:cs typeface="Calibri"/>
              </a:rPr>
              <a:t>εγκαταστάτες</a:t>
            </a:r>
            <a:r>
              <a:rPr sz="1100" spc="25" dirty="0">
                <a:latin typeface="Calibri"/>
                <a:cs typeface="Calibri"/>
              </a:rPr>
              <a:t> </a:t>
            </a:r>
            <a:r>
              <a:rPr sz="1100" spc="80" dirty="0">
                <a:latin typeface="Calibri"/>
                <a:cs typeface="Calibri"/>
              </a:rPr>
              <a:t>=</a:t>
            </a:r>
            <a:endParaRPr sz="1100">
              <a:latin typeface="Calibri"/>
              <a:cs typeface="Calibri"/>
            </a:endParaRPr>
          </a:p>
        </p:txBody>
      </p:sp>
      <p:sp>
        <p:nvSpPr>
          <p:cNvPr id="6" name="object 6"/>
          <p:cNvSpPr txBox="1"/>
          <p:nvPr/>
        </p:nvSpPr>
        <p:spPr>
          <a:xfrm>
            <a:off x="6478270" y="2552382"/>
            <a:ext cx="3527425" cy="1514475"/>
          </a:xfrm>
          <a:prstGeom prst="rect">
            <a:avLst/>
          </a:prstGeom>
          <a:ln w="22225">
            <a:solidFill>
              <a:srgbClr val="FFBA00"/>
            </a:solidFill>
          </a:ln>
        </p:spPr>
        <p:txBody>
          <a:bodyPr vert="horz" wrap="square" lIns="0" tIns="58419" rIns="0" bIns="0" rtlCol="0">
            <a:spAutoFit/>
          </a:bodyPr>
          <a:lstStyle/>
          <a:p>
            <a:pPr marL="92075">
              <a:lnSpc>
                <a:spcPct val="100000"/>
              </a:lnSpc>
              <a:spcBef>
                <a:spcPts val="459"/>
              </a:spcBef>
            </a:pPr>
            <a:r>
              <a:rPr sz="1100" spc="75" dirty="0">
                <a:latin typeface="Calibri"/>
                <a:cs typeface="Calibri"/>
              </a:rPr>
              <a:t>Εκτέλεση</a:t>
            </a:r>
            <a:r>
              <a:rPr sz="1100" spc="20" dirty="0">
                <a:latin typeface="Calibri"/>
                <a:cs typeface="Calibri"/>
              </a:rPr>
              <a:t> </a:t>
            </a:r>
            <a:r>
              <a:rPr sz="1100" spc="80" dirty="0">
                <a:latin typeface="Calibri"/>
                <a:cs typeface="Calibri"/>
              </a:rPr>
              <a:t>όλου</a:t>
            </a:r>
            <a:r>
              <a:rPr sz="1100" spc="30" dirty="0">
                <a:latin typeface="Calibri"/>
                <a:cs typeface="Calibri"/>
              </a:rPr>
              <a:t> </a:t>
            </a:r>
            <a:r>
              <a:rPr sz="1100" spc="75" dirty="0">
                <a:latin typeface="Calibri"/>
                <a:cs typeface="Calibri"/>
              </a:rPr>
              <a:t>του</a:t>
            </a:r>
            <a:r>
              <a:rPr sz="1100" spc="30" dirty="0">
                <a:latin typeface="Calibri"/>
                <a:cs typeface="Calibri"/>
              </a:rPr>
              <a:t> </a:t>
            </a:r>
            <a:r>
              <a:rPr sz="1100" spc="70" dirty="0">
                <a:latin typeface="Calibri"/>
                <a:cs typeface="Calibri"/>
              </a:rPr>
              <a:t>λογισμικού</a:t>
            </a:r>
            <a:endParaRPr sz="1100">
              <a:latin typeface="Calibri"/>
              <a:cs typeface="Calibri"/>
            </a:endParaRPr>
          </a:p>
          <a:p>
            <a:pPr marL="92075" marR="967740">
              <a:lnSpc>
                <a:spcPct val="183100"/>
              </a:lnSpc>
            </a:pPr>
            <a:r>
              <a:rPr sz="1100" spc="70" dirty="0">
                <a:latin typeface="Calibri"/>
                <a:cs typeface="Calibri"/>
              </a:rPr>
              <a:t>Εκτελέστηκε</a:t>
            </a:r>
            <a:r>
              <a:rPr sz="1100" spc="30" dirty="0">
                <a:latin typeface="Calibri"/>
                <a:cs typeface="Calibri"/>
              </a:rPr>
              <a:t> </a:t>
            </a:r>
            <a:r>
              <a:rPr sz="1100" spc="80" dirty="0">
                <a:latin typeface="Calibri"/>
                <a:cs typeface="Calibri"/>
              </a:rPr>
              <a:t>=</a:t>
            </a:r>
            <a:r>
              <a:rPr sz="1100" spc="40" dirty="0">
                <a:latin typeface="Calibri"/>
                <a:cs typeface="Calibri"/>
              </a:rPr>
              <a:t> </a:t>
            </a:r>
            <a:r>
              <a:rPr sz="1100" spc="75" dirty="0">
                <a:latin typeface="Calibri"/>
                <a:cs typeface="Calibri"/>
              </a:rPr>
              <a:t>προστέθηκε</a:t>
            </a:r>
            <a:r>
              <a:rPr sz="1100" spc="35" dirty="0">
                <a:latin typeface="Calibri"/>
                <a:cs typeface="Calibri"/>
              </a:rPr>
              <a:t> </a:t>
            </a:r>
            <a:r>
              <a:rPr sz="1100" spc="75" dirty="0">
                <a:latin typeface="Calibri"/>
                <a:cs typeface="Calibri"/>
              </a:rPr>
              <a:t>στη</a:t>
            </a:r>
            <a:r>
              <a:rPr sz="1100" spc="40" dirty="0">
                <a:latin typeface="Calibri"/>
                <a:cs typeface="Calibri"/>
              </a:rPr>
              <a:t> </a:t>
            </a:r>
            <a:r>
              <a:rPr sz="1100" spc="75" dirty="0">
                <a:latin typeface="Calibri"/>
                <a:cs typeface="Calibri"/>
              </a:rPr>
              <a:t>λευκή </a:t>
            </a:r>
            <a:r>
              <a:rPr sz="1100" spc="-235" dirty="0">
                <a:latin typeface="Calibri"/>
                <a:cs typeface="Calibri"/>
              </a:rPr>
              <a:t> </a:t>
            </a:r>
            <a:r>
              <a:rPr sz="1100" spc="70" dirty="0">
                <a:latin typeface="Calibri"/>
                <a:cs typeface="Calibri"/>
              </a:rPr>
              <a:t>λίστα </a:t>
            </a:r>
            <a:r>
              <a:rPr sz="1100" spc="65" dirty="0">
                <a:latin typeface="Calibri"/>
                <a:cs typeface="Calibri"/>
              </a:rPr>
              <a:t>(λίστα </a:t>
            </a:r>
            <a:r>
              <a:rPr sz="1100" spc="75" dirty="0">
                <a:latin typeface="Calibri"/>
                <a:cs typeface="Calibri"/>
              </a:rPr>
              <a:t>επιτρεπόμενων </a:t>
            </a:r>
            <a:r>
              <a:rPr sz="1100" spc="55" dirty="0">
                <a:latin typeface="Calibri"/>
                <a:cs typeface="Calibri"/>
              </a:rPr>
              <a:t>IPs) </a:t>
            </a:r>
            <a:r>
              <a:rPr sz="1100" spc="60" dirty="0">
                <a:latin typeface="Calibri"/>
                <a:cs typeface="Calibri"/>
              </a:rPr>
              <a:t> </a:t>
            </a:r>
            <a:r>
              <a:rPr sz="1100" spc="80" dirty="0">
                <a:latin typeface="Calibri"/>
                <a:cs typeface="Calibri"/>
              </a:rPr>
              <a:t>Εγγραφή </a:t>
            </a:r>
            <a:r>
              <a:rPr sz="1100" spc="75" dirty="0">
                <a:latin typeface="Calibri"/>
                <a:cs typeface="Calibri"/>
              </a:rPr>
              <a:t>προστέθηκε στη λευκή </a:t>
            </a:r>
            <a:r>
              <a:rPr sz="1100" spc="80" dirty="0">
                <a:latin typeface="Calibri"/>
                <a:cs typeface="Calibri"/>
              </a:rPr>
              <a:t> </a:t>
            </a:r>
            <a:r>
              <a:rPr sz="1100" spc="70" dirty="0">
                <a:latin typeface="Calibri"/>
                <a:cs typeface="Calibri"/>
              </a:rPr>
              <a:t>λίστα</a:t>
            </a:r>
            <a:r>
              <a:rPr sz="1100" spc="30" dirty="0">
                <a:latin typeface="Calibri"/>
                <a:cs typeface="Calibri"/>
              </a:rPr>
              <a:t> </a:t>
            </a:r>
            <a:r>
              <a:rPr sz="1100" spc="65" dirty="0">
                <a:latin typeface="Calibri"/>
                <a:cs typeface="Calibri"/>
              </a:rPr>
              <a:t>(λίστα</a:t>
            </a:r>
            <a:r>
              <a:rPr sz="1100" spc="35" dirty="0">
                <a:latin typeface="Calibri"/>
                <a:cs typeface="Calibri"/>
              </a:rPr>
              <a:t> </a:t>
            </a:r>
            <a:r>
              <a:rPr sz="1100" spc="75" dirty="0">
                <a:latin typeface="Calibri"/>
                <a:cs typeface="Calibri"/>
              </a:rPr>
              <a:t>επιτρεπόμενων</a:t>
            </a:r>
            <a:r>
              <a:rPr sz="1100" spc="25" dirty="0">
                <a:latin typeface="Calibri"/>
                <a:cs typeface="Calibri"/>
              </a:rPr>
              <a:t> </a:t>
            </a:r>
            <a:r>
              <a:rPr sz="1100" spc="55" dirty="0">
                <a:latin typeface="Calibri"/>
                <a:cs typeface="Calibri"/>
              </a:rPr>
              <a:t>IPs)</a:t>
            </a:r>
            <a:endParaRPr sz="1100">
              <a:latin typeface="Calibri"/>
              <a:cs typeface="Calibri"/>
            </a:endParaRPr>
          </a:p>
        </p:txBody>
      </p:sp>
      <p:sp>
        <p:nvSpPr>
          <p:cNvPr id="7" name="object 7"/>
          <p:cNvSpPr txBox="1"/>
          <p:nvPr/>
        </p:nvSpPr>
        <p:spPr>
          <a:xfrm>
            <a:off x="1997075" y="4504372"/>
            <a:ext cx="4671060" cy="1299845"/>
          </a:xfrm>
          <a:prstGeom prst="rect">
            <a:avLst/>
          </a:prstGeom>
        </p:spPr>
        <p:txBody>
          <a:bodyPr vert="horz" wrap="square" lIns="0" tIns="0" rIns="0" bIns="0" rtlCol="0">
            <a:spAutoFit/>
          </a:bodyPr>
          <a:lstStyle/>
          <a:p>
            <a:pPr marL="286385" indent="-273685">
              <a:lnSpc>
                <a:spcPts val="1860"/>
              </a:lnSpc>
              <a:buClr>
                <a:srgbClr val="FFBA00"/>
              </a:buClr>
              <a:buSzPct val="128571"/>
              <a:buFont typeface="Courier New"/>
              <a:buChar char="o"/>
              <a:tabLst>
                <a:tab pos="286385" algn="l"/>
              </a:tabLst>
            </a:pPr>
            <a:r>
              <a:rPr sz="1400" spc="100" dirty="0">
                <a:latin typeface="Calibri"/>
                <a:cs typeface="Calibri"/>
              </a:rPr>
              <a:t>Προσέγγιση</a:t>
            </a:r>
            <a:r>
              <a:rPr sz="1400" spc="40" dirty="0">
                <a:latin typeface="Calibri"/>
                <a:cs typeface="Calibri"/>
              </a:rPr>
              <a:t> </a:t>
            </a:r>
            <a:r>
              <a:rPr sz="1400" spc="95" dirty="0">
                <a:latin typeface="Calibri"/>
                <a:cs typeface="Calibri"/>
              </a:rPr>
              <a:t>"διακοπής"</a:t>
            </a:r>
            <a:r>
              <a:rPr sz="1400" spc="40" dirty="0">
                <a:latin typeface="Calibri"/>
                <a:cs typeface="Calibri"/>
              </a:rPr>
              <a:t> </a:t>
            </a:r>
            <a:r>
              <a:rPr sz="1400" spc="85" dirty="0">
                <a:latin typeface="Calibri"/>
                <a:cs typeface="Calibri"/>
              </a:rPr>
              <a:t>έναντι</a:t>
            </a:r>
            <a:r>
              <a:rPr sz="1400" spc="40" dirty="0">
                <a:latin typeface="Calibri"/>
                <a:cs typeface="Calibri"/>
              </a:rPr>
              <a:t> </a:t>
            </a:r>
            <a:r>
              <a:rPr sz="1400" spc="95" dirty="0">
                <a:latin typeface="Calibri"/>
                <a:cs typeface="Calibri"/>
              </a:rPr>
              <a:t>"προειδοποίησης"</a:t>
            </a:r>
            <a:endParaRPr sz="1400">
              <a:latin typeface="Calibri"/>
              <a:cs typeface="Calibri"/>
            </a:endParaRPr>
          </a:p>
          <a:p>
            <a:pPr>
              <a:lnSpc>
                <a:spcPct val="100000"/>
              </a:lnSpc>
              <a:spcBef>
                <a:spcPts val="35"/>
              </a:spcBef>
              <a:buClr>
                <a:srgbClr val="FFBA00"/>
              </a:buClr>
              <a:buFont typeface="Courier New"/>
              <a:buChar char="o"/>
            </a:pPr>
            <a:endParaRPr sz="2900">
              <a:latin typeface="Calibri"/>
              <a:cs typeface="Calibri"/>
            </a:endParaRPr>
          </a:p>
          <a:p>
            <a:pPr marL="286385" indent="-273685">
              <a:lnSpc>
                <a:spcPct val="100000"/>
              </a:lnSpc>
              <a:buClr>
                <a:srgbClr val="FFBA00"/>
              </a:buClr>
              <a:buSzPct val="128571"/>
              <a:buFont typeface="Courier New"/>
              <a:buChar char="o"/>
              <a:tabLst>
                <a:tab pos="286385" algn="l"/>
              </a:tabLst>
            </a:pPr>
            <a:r>
              <a:rPr sz="1400" spc="175" dirty="0">
                <a:latin typeface="Calibri"/>
                <a:cs typeface="Calibri"/>
              </a:rPr>
              <a:t>Η</a:t>
            </a:r>
            <a:r>
              <a:rPr sz="1400" spc="50" dirty="0">
                <a:latin typeface="Calibri"/>
                <a:cs typeface="Calibri"/>
              </a:rPr>
              <a:t> </a:t>
            </a:r>
            <a:r>
              <a:rPr sz="1400" spc="155" dirty="0">
                <a:latin typeface="Calibri"/>
                <a:cs typeface="Calibri"/>
              </a:rPr>
              <a:t>απόφαση</a:t>
            </a:r>
            <a:r>
              <a:rPr sz="1400" spc="60" dirty="0">
                <a:latin typeface="Calibri"/>
                <a:cs typeface="Calibri"/>
              </a:rPr>
              <a:t> </a:t>
            </a:r>
            <a:r>
              <a:rPr sz="1400" spc="150" dirty="0">
                <a:latin typeface="Calibri"/>
                <a:cs typeface="Calibri"/>
              </a:rPr>
              <a:t>που</a:t>
            </a:r>
            <a:r>
              <a:rPr sz="1400" spc="50" dirty="0">
                <a:latin typeface="Calibri"/>
                <a:cs typeface="Calibri"/>
              </a:rPr>
              <a:t> </a:t>
            </a:r>
            <a:r>
              <a:rPr sz="1400" spc="130" dirty="0">
                <a:latin typeface="Calibri"/>
                <a:cs typeface="Calibri"/>
              </a:rPr>
              <a:t>πρέπει</a:t>
            </a:r>
            <a:r>
              <a:rPr sz="1400" spc="60" dirty="0">
                <a:latin typeface="Calibri"/>
                <a:cs typeface="Calibri"/>
              </a:rPr>
              <a:t> </a:t>
            </a:r>
            <a:r>
              <a:rPr sz="1400" spc="140" dirty="0">
                <a:latin typeface="Calibri"/>
                <a:cs typeface="Calibri"/>
              </a:rPr>
              <a:t>να</a:t>
            </a:r>
            <a:r>
              <a:rPr sz="1400" spc="60" dirty="0">
                <a:latin typeface="Calibri"/>
                <a:cs typeface="Calibri"/>
              </a:rPr>
              <a:t> </a:t>
            </a:r>
            <a:r>
              <a:rPr sz="1400" spc="105" dirty="0">
                <a:latin typeface="Calibri"/>
                <a:cs typeface="Calibri"/>
              </a:rPr>
              <a:t>παράγει/κάνει</a:t>
            </a:r>
            <a:r>
              <a:rPr sz="1400" spc="20" dirty="0">
                <a:latin typeface="Calibri"/>
                <a:cs typeface="Calibri"/>
              </a:rPr>
              <a:t> </a:t>
            </a:r>
            <a:r>
              <a:rPr sz="1400" spc="130" dirty="0">
                <a:latin typeface="Calibri"/>
                <a:cs typeface="Calibri"/>
              </a:rPr>
              <a:t>χρήστης</a:t>
            </a:r>
            <a:endParaRPr sz="1400">
              <a:latin typeface="Calibri"/>
              <a:cs typeface="Calibri"/>
            </a:endParaRPr>
          </a:p>
          <a:p>
            <a:pPr marL="213360">
              <a:lnSpc>
                <a:spcPct val="100000"/>
              </a:lnSpc>
              <a:spcBef>
                <a:spcPts val="375"/>
              </a:spcBef>
            </a:pPr>
            <a:r>
              <a:rPr sz="1800" dirty="0">
                <a:latin typeface="Courier New"/>
                <a:cs typeface="Courier New"/>
              </a:rPr>
              <a:t>o</a:t>
            </a:r>
            <a:r>
              <a:rPr sz="1800" spc="-730" dirty="0">
                <a:latin typeface="Courier New"/>
                <a:cs typeface="Courier New"/>
              </a:rPr>
              <a:t> </a:t>
            </a:r>
            <a:r>
              <a:rPr sz="1400" spc="110" dirty="0">
                <a:latin typeface="Calibri"/>
                <a:cs typeface="Calibri"/>
              </a:rPr>
              <a:t>"Θέλω</a:t>
            </a:r>
            <a:r>
              <a:rPr sz="1400" spc="45" dirty="0">
                <a:latin typeface="Calibri"/>
                <a:cs typeface="Calibri"/>
              </a:rPr>
              <a:t> </a:t>
            </a:r>
            <a:r>
              <a:rPr sz="1400" spc="105" dirty="0">
                <a:latin typeface="Calibri"/>
                <a:cs typeface="Calibri"/>
              </a:rPr>
              <a:t>να</a:t>
            </a:r>
            <a:r>
              <a:rPr sz="1400" spc="45" dirty="0">
                <a:latin typeface="Calibri"/>
                <a:cs typeface="Calibri"/>
              </a:rPr>
              <a:t> </a:t>
            </a:r>
            <a:r>
              <a:rPr sz="1400" spc="100" dirty="0">
                <a:latin typeface="Calibri"/>
                <a:cs typeface="Calibri"/>
              </a:rPr>
              <a:t>εγκαταστήσω</a:t>
            </a:r>
            <a:r>
              <a:rPr sz="1400" spc="50" dirty="0">
                <a:latin typeface="Calibri"/>
                <a:cs typeface="Calibri"/>
              </a:rPr>
              <a:t> </a:t>
            </a:r>
            <a:r>
              <a:rPr sz="1400" spc="90" dirty="0">
                <a:latin typeface="Calibri"/>
                <a:cs typeface="Calibri"/>
              </a:rPr>
              <a:t>λογισμικό</a:t>
            </a:r>
            <a:r>
              <a:rPr sz="1400" spc="50" dirty="0">
                <a:latin typeface="Calibri"/>
                <a:cs typeface="Calibri"/>
              </a:rPr>
              <a:t> </a:t>
            </a:r>
            <a:r>
              <a:rPr sz="1400" spc="85" dirty="0">
                <a:latin typeface="Calibri"/>
                <a:cs typeface="Calibri"/>
              </a:rPr>
              <a:t>τώρα"</a:t>
            </a:r>
            <a:endParaRPr sz="1400">
              <a:latin typeface="Calibri"/>
              <a:cs typeface="Calibri"/>
            </a:endParaRPr>
          </a:p>
        </p:txBody>
      </p:sp>
      <p:pic>
        <p:nvPicPr>
          <p:cNvPr id="8" name="object 8"/>
          <p:cNvPicPr/>
          <p:nvPr/>
        </p:nvPicPr>
        <p:blipFill>
          <a:blip r:embed="rId2" cstate="print"/>
          <a:stretch>
            <a:fillRect/>
          </a:stretch>
        </p:blipFill>
        <p:spPr>
          <a:xfrm>
            <a:off x="8491855" y="6105207"/>
            <a:ext cx="1530032" cy="612140"/>
          </a:xfrm>
          <a:prstGeom prst="rect">
            <a:avLst/>
          </a:prstGeom>
        </p:spPr>
      </p:pic>
      <p:sp>
        <p:nvSpPr>
          <p:cNvPr id="9" name="object 9"/>
          <p:cNvSpPr txBox="1"/>
          <p:nvPr/>
        </p:nvSpPr>
        <p:spPr>
          <a:xfrm>
            <a:off x="11002327" y="6140386"/>
            <a:ext cx="103505" cy="181610"/>
          </a:xfrm>
          <a:prstGeom prst="rect">
            <a:avLst/>
          </a:prstGeom>
        </p:spPr>
        <p:txBody>
          <a:bodyPr vert="horz" wrap="square" lIns="0" tIns="0" rIns="0" bIns="0" rtlCol="0">
            <a:spAutoFit/>
          </a:bodyPr>
          <a:lstStyle/>
          <a:p>
            <a:pPr marL="12700">
              <a:lnSpc>
                <a:spcPts val="1315"/>
              </a:lnSpc>
            </a:pPr>
            <a:r>
              <a:rPr sz="1100" dirty="0">
                <a:latin typeface="Arial"/>
                <a:cs typeface="Arial"/>
              </a:rPr>
              <a:t>9</a:t>
            </a:r>
            <a:endParaRPr sz="11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29257" y="5954395"/>
            <a:ext cx="1530032" cy="612140"/>
          </a:xfrm>
          <a:prstGeom prst="rect">
            <a:avLst/>
          </a:prstGeom>
        </p:spPr>
      </p:pic>
      <p:sp>
        <p:nvSpPr>
          <p:cNvPr id="3" name="object 3"/>
          <p:cNvSpPr txBox="1">
            <a:spLocks noGrp="1"/>
          </p:cNvSpPr>
          <p:nvPr>
            <p:ph type="title"/>
          </p:nvPr>
        </p:nvSpPr>
        <p:spPr>
          <a:xfrm>
            <a:off x="875030" y="1225550"/>
            <a:ext cx="1983105" cy="459740"/>
          </a:xfrm>
          <a:prstGeom prst="rect">
            <a:avLst/>
          </a:prstGeom>
        </p:spPr>
        <p:txBody>
          <a:bodyPr vert="horz" wrap="square" lIns="0" tIns="12700" rIns="0" bIns="0" rtlCol="0">
            <a:spAutoFit/>
          </a:bodyPr>
          <a:lstStyle/>
          <a:p>
            <a:pPr marL="12700">
              <a:lnSpc>
                <a:spcPct val="100000"/>
              </a:lnSpc>
              <a:spcBef>
                <a:spcPts val="100"/>
              </a:spcBef>
            </a:pPr>
            <a:r>
              <a:rPr spc="295" dirty="0"/>
              <a:t>Μη</a:t>
            </a:r>
            <a:r>
              <a:rPr spc="-10" dirty="0"/>
              <a:t> </a:t>
            </a:r>
            <a:r>
              <a:rPr spc="210" dirty="0"/>
              <a:t>άρνηση</a:t>
            </a:r>
          </a:p>
        </p:txBody>
      </p:sp>
      <p:sp>
        <p:nvSpPr>
          <p:cNvPr id="5" name="object 5"/>
          <p:cNvSpPr txBox="1"/>
          <p:nvPr/>
        </p:nvSpPr>
        <p:spPr>
          <a:xfrm>
            <a:off x="10632757" y="619150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24</a:t>
            </a:r>
            <a:endParaRPr sz="1100">
              <a:latin typeface="Arial"/>
              <a:cs typeface="Arial"/>
            </a:endParaRPr>
          </a:p>
        </p:txBody>
      </p:sp>
      <p:sp>
        <p:nvSpPr>
          <p:cNvPr id="4" name="object 4"/>
          <p:cNvSpPr txBox="1"/>
          <p:nvPr/>
        </p:nvSpPr>
        <p:spPr>
          <a:xfrm>
            <a:off x="783590" y="2182812"/>
            <a:ext cx="10525125" cy="1181100"/>
          </a:xfrm>
          <a:prstGeom prst="rect">
            <a:avLst/>
          </a:prstGeom>
        </p:spPr>
        <p:txBody>
          <a:bodyPr vert="horz" wrap="square" lIns="0" tIns="0" rIns="0" bIns="0" rtlCol="0">
            <a:spAutoFit/>
          </a:bodyPr>
          <a:lstStyle/>
          <a:p>
            <a:pPr marL="12700">
              <a:lnSpc>
                <a:spcPts val="2425"/>
              </a:lnSpc>
            </a:pPr>
            <a:r>
              <a:rPr sz="2400" dirty="0">
                <a:solidFill>
                  <a:srgbClr val="FFBA00"/>
                </a:solidFill>
                <a:latin typeface="Courier New"/>
                <a:cs typeface="Courier New"/>
              </a:rPr>
              <a:t>o</a:t>
            </a:r>
            <a:r>
              <a:rPr sz="2400" spc="-720" dirty="0">
                <a:solidFill>
                  <a:srgbClr val="FFBA00"/>
                </a:solidFill>
                <a:latin typeface="Courier New"/>
                <a:cs typeface="Courier New"/>
              </a:rPr>
              <a:t> </a:t>
            </a:r>
            <a:r>
              <a:rPr sz="1900" spc="175" dirty="0">
                <a:latin typeface="Calibri"/>
                <a:cs typeface="Calibri"/>
              </a:rPr>
              <a:t>Η</a:t>
            </a:r>
            <a:r>
              <a:rPr sz="1900" spc="65" dirty="0">
                <a:latin typeface="Calibri"/>
                <a:cs typeface="Calibri"/>
              </a:rPr>
              <a:t> </a:t>
            </a:r>
            <a:r>
              <a:rPr sz="1900" spc="150" dirty="0">
                <a:latin typeface="Calibri"/>
                <a:cs typeface="Calibri"/>
              </a:rPr>
              <a:t>μη</a:t>
            </a:r>
            <a:r>
              <a:rPr sz="1900" spc="55" dirty="0">
                <a:latin typeface="Calibri"/>
                <a:cs typeface="Calibri"/>
              </a:rPr>
              <a:t> </a:t>
            </a:r>
            <a:r>
              <a:rPr sz="1900" spc="145" dirty="0">
                <a:latin typeface="Calibri"/>
                <a:cs typeface="Calibri"/>
              </a:rPr>
              <a:t>άρνηση</a:t>
            </a:r>
            <a:r>
              <a:rPr sz="1900" spc="65" dirty="0">
                <a:latin typeface="Calibri"/>
                <a:cs typeface="Calibri"/>
              </a:rPr>
              <a:t> </a:t>
            </a:r>
            <a:r>
              <a:rPr sz="1900" spc="110" dirty="0">
                <a:latin typeface="Calibri"/>
                <a:cs typeface="Calibri"/>
              </a:rPr>
              <a:t>είναι</a:t>
            </a:r>
            <a:r>
              <a:rPr sz="1900" spc="65" dirty="0">
                <a:latin typeface="Calibri"/>
                <a:cs typeface="Calibri"/>
              </a:rPr>
              <a:t> </a:t>
            </a:r>
            <a:r>
              <a:rPr sz="1900" spc="155" dirty="0">
                <a:latin typeface="Calibri"/>
                <a:cs typeface="Calibri"/>
              </a:rPr>
              <a:t>η</a:t>
            </a:r>
            <a:r>
              <a:rPr sz="1900" spc="60" dirty="0">
                <a:latin typeface="Calibri"/>
                <a:cs typeface="Calibri"/>
              </a:rPr>
              <a:t> </a:t>
            </a:r>
            <a:r>
              <a:rPr sz="1900" spc="140" dirty="0">
                <a:latin typeface="Calibri"/>
                <a:cs typeface="Calibri"/>
              </a:rPr>
              <a:t>διαβεβαίωση</a:t>
            </a:r>
            <a:r>
              <a:rPr sz="1900" spc="65" dirty="0">
                <a:latin typeface="Calibri"/>
                <a:cs typeface="Calibri"/>
              </a:rPr>
              <a:t> </a:t>
            </a:r>
            <a:r>
              <a:rPr sz="1900" spc="110" dirty="0">
                <a:latin typeface="Calibri"/>
                <a:cs typeface="Calibri"/>
              </a:rPr>
              <a:t>ότι</a:t>
            </a:r>
            <a:r>
              <a:rPr sz="1900" spc="60" dirty="0">
                <a:latin typeface="Calibri"/>
                <a:cs typeface="Calibri"/>
              </a:rPr>
              <a:t> </a:t>
            </a:r>
            <a:r>
              <a:rPr sz="1900" spc="130" dirty="0">
                <a:latin typeface="Calibri"/>
                <a:cs typeface="Calibri"/>
              </a:rPr>
              <a:t>κάποιος</a:t>
            </a:r>
            <a:r>
              <a:rPr sz="1900" spc="65" dirty="0">
                <a:latin typeface="Calibri"/>
                <a:cs typeface="Calibri"/>
              </a:rPr>
              <a:t> </a:t>
            </a:r>
            <a:r>
              <a:rPr sz="1900" spc="135" dirty="0">
                <a:latin typeface="Calibri"/>
                <a:cs typeface="Calibri"/>
              </a:rPr>
              <a:t>δεν</a:t>
            </a:r>
            <a:r>
              <a:rPr sz="1900" spc="60" dirty="0">
                <a:latin typeface="Calibri"/>
                <a:cs typeface="Calibri"/>
              </a:rPr>
              <a:t> </a:t>
            </a:r>
            <a:r>
              <a:rPr sz="1900" spc="135" dirty="0">
                <a:latin typeface="Calibri"/>
                <a:cs typeface="Calibri"/>
              </a:rPr>
              <a:t>μπορεί</a:t>
            </a:r>
            <a:r>
              <a:rPr sz="1900" spc="65" dirty="0">
                <a:latin typeface="Calibri"/>
                <a:cs typeface="Calibri"/>
              </a:rPr>
              <a:t> </a:t>
            </a:r>
            <a:r>
              <a:rPr sz="1900" spc="140" dirty="0">
                <a:latin typeface="Calibri"/>
                <a:cs typeface="Calibri"/>
              </a:rPr>
              <a:t>να</a:t>
            </a:r>
            <a:r>
              <a:rPr sz="1900" spc="60" dirty="0">
                <a:latin typeface="Calibri"/>
                <a:cs typeface="Calibri"/>
              </a:rPr>
              <a:t> </a:t>
            </a:r>
            <a:r>
              <a:rPr sz="1900" spc="130" dirty="0">
                <a:latin typeface="Calibri"/>
                <a:cs typeface="Calibri"/>
              </a:rPr>
              <a:t>αρνηθεί</a:t>
            </a:r>
            <a:r>
              <a:rPr sz="1900" spc="60" dirty="0">
                <a:latin typeface="Calibri"/>
                <a:cs typeface="Calibri"/>
              </a:rPr>
              <a:t> </a:t>
            </a:r>
            <a:r>
              <a:rPr sz="1900" spc="110" dirty="0">
                <a:latin typeface="Calibri"/>
                <a:cs typeface="Calibri"/>
              </a:rPr>
              <a:t>κάτι.</a:t>
            </a:r>
            <a:r>
              <a:rPr sz="1900" spc="60" dirty="0">
                <a:latin typeface="Calibri"/>
                <a:cs typeface="Calibri"/>
              </a:rPr>
              <a:t> </a:t>
            </a:r>
            <a:r>
              <a:rPr sz="1900" spc="135" dirty="0">
                <a:latin typeface="Calibri"/>
                <a:cs typeface="Calibri"/>
              </a:rPr>
              <a:t>Συνήθως,</a:t>
            </a:r>
            <a:r>
              <a:rPr sz="1900" spc="60" dirty="0">
                <a:latin typeface="Calibri"/>
                <a:cs typeface="Calibri"/>
              </a:rPr>
              <a:t> </a:t>
            </a:r>
            <a:r>
              <a:rPr sz="1900" spc="155" dirty="0">
                <a:latin typeface="Calibri"/>
                <a:cs typeface="Calibri"/>
              </a:rPr>
              <a:t>η</a:t>
            </a:r>
            <a:r>
              <a:rPr sz="1900" spc="65" dirty="0">
                <a:latin typeface="Calibri"/>
                <a:cs typeface="Calibri"/>
              </a:rPr>
              <a:t> </a:t>
            </a:r>
            <a:r>
              <a:rPr sz="1900" spc="150" dirty="0">
                <a:latin typeface="Calibri"/>
                <a:cs typeface="Calibri"/>
              </a:rPr>
              <a:t>μη</a:t>
            </a:r>
            <a:endParaRPr sz="1900">
              <a:latin typeface="Calibri"/>
              <a:cs typeface="Calibri"/>
            </a:endParaRPr>
          </a:p>
          <a:p>
            <a:pPr marL="286385" marR="83185">
              <a:lnSpc>
                <a:spcPts val="2270"/>
              </a:lnSpc>
              <a:spcBef>
                <a:spcPts val="30"/>
              </a:spcBef>
            </a:pPr>
            <a:r>
              <a:rPr sz="1900" spc="145" dirty="0">
                <a:latin typeface="Calibri"/>
                <a:cs typeface="Calibri"/>
              </a:rPr>
              <a:t>άρνηση </a:t>
            </a:r>
            <a:r>
              <a:rPr sz="1900" spc="135" dirty="0">
                <a:latin typeface="Calibri"/>
                <a:cs typeface="Calibri"/>
              </a:rPr>
              <a:t>αναφέρεται στην </a:t>
            </a:r>
            <a:r>
              <a:rPr sz="1900" spc="130" dirty="0">
                <a:latin typeface="Calibri"/>
                <a:cs typeface="Calibri"/>
              </a:rPr>
              <a:t>ικανότητα </a:t>
            </a:r>
            <a:r>
              <a:rPr sz="1900" spc="140" dirty="0">
                <a:latin typeface="Calibri"/>
                <a:cs typeface="Calibri"/>
              </a:rPr>
              <a:t>να </a:t>
            </a:r>
            <a:r>
              <a:rPr sz="1900" spc="125" dirty="0">
                <a:latin typeface="Calibri"/>
                <a:cs typeface="Calibri"/>
              </a:rPr>
              <a:t>διασφαλίζεται </a:t>
            </a:r>
            <a:r>
              <a:rPr sz="1900" spc="110" dirty="0">
                <a:latin typeface="Calibri"/>
                <a:cs typeface="Calibri"/>
              </a:rPr>
              <a:t>ότι </a:t>
            </a:r>
            <a:r>
              <a:rPr sz="1900" spc="135" dirty="0">
                <a:latin typeface="Calibri"/>
                <a:cs typeface="Calibri"/>
              </a:rPr>
              <a:t>ένα </a:t>
            </a:r>
            <a:r>
              <a:rPr sz="1900" spc="125" dirty="0">
                <a:latin typeface="Calibri"/>
                <a:cs typeface="Calibri"/>
              </a:rPr>
              <a:t>μιας </a:t>
            </a:r>
            <a:r>
              <a:rPr sz="1900" spc="145" dirty="0">
                <a:latin typeface="Calibri"/>
                <a:cs typeface="Calibri"/>
              </a:rPr>
              <a:t>σύμβασης </a:t>
            </a:r>
            <a:r>
              <a:rPr sz="1900" spc="155" dirty="0">
                <a:latin typeface="Calibri"/>
                <a:cs typeface="Calibri"/>
              </a:rPr>
              <a:t>ή </a:t>
            </a:r>
            <a:r>
              <a:rPr sz="1900" spc="125" dirty="0">
                <a:latin typeface="Calibri"/>
                <a:cs typeface="Calibri"/>
              </a:rPr>
              <a:t>μιας </a:t>
            </a:r>
            <a:r>
              <a:rPr sz="1900" spc="130" dirty="0">
                <a:latin typeface="Calibri"/>
                <a:cs typeface="Calibri"/>
              </a:rPr>
              <a:t> </a:t>
            </a:r>
            <a:r>
              <a:rPr sz="1900" spc="125" dirty="0">
                <a:latin typeface="Calibri"/>
                <a:cs typeface="Calibri"/>
              </a:rPr>
              <a:t>επικοινωνίας</a:t>
            </a:r>
            <a:r>
              <a:rPr sz="1900" spc="60" dirty="0">
                <a:latin typeface="Calibri"/>
                <a:cs typeface="Calibri"/>
              </a:rPr>
              <a:t> </a:t>
            </a:r>
            <a:r>
              <a:rPr sz="1900" spc="135" dirty="0">
                <a:latin typeface="Calibri"/>
                <a:cs typeface="Calibri"/>
              </a:rPr>
              <a:t>δεν</a:t>
            </a:r>
            <a:r>
              <a:rPr sz="1900" spc="60" dirty="0">
                <a:latin typeface="Calibri"/>
                <a:cs typeface="Calibri"/>
              </a:rPr>
              <a:t> </a:t>
            </a:r>
            <a:r>
              <a:rPr sz="1900" spc="135" dirty="0">
                <a:latin typeface="Calibri"/>
                <a:cs typeface="Calibri"/>
              </a:rPr>
              <a:t>μπορεί</a:t>
            </a:r>
            <a:r>
              <a:rPr sz="1900" spc="65" dirty="0">
                <a:latin typeface="Calibri"/>
                <a:cs typeface="Calibri"/>
              </a:rPr>
              <a:t> </a:t>
            </a:r>
            <a:r>
              <a:rPr sz="1900" spc="140" dirty="0">
                <a:latin typeface="Calibri"/>
                <a:cs typeface="Calibri"/>
              </a:rPr>
              <a:t>να</a:t>
            </a:r>
            <a:r>
              <a:rPr sz="1900" spc="55" dirty="0">
                <a:latin typeface="Calibri"/>
                <a:cs typeface="Calibri"/>
              </a:rPr>
              <a:t> </a:t>
            </a:r>
            <a:r>
              <a:rPr sz="1900" spc="130" dirty="0">
                <a:latin typeface="Calibri"/>
                <a:cs typeface="Calibri"/>
              </a:rPr>
              <a:t>αρνηθεί</a:t>
            </a:r>
            <a:r>
              <a:rPr sz="1900" spc="60" dirty="0">
                <a:latin typeface="Calibri"/>
                <a:cs typeface="Calibri"/>
              </a:rPr>
              <a:t> </a:t>
            </a:r>
            <a:r>
              <a:rPr sz="1900" spc="130" dirty="0">
                <a:latin typeface="Calibri"/>
                <a:cs typeface="Calibri"/>
              </a:rPr>
              <a:t>τη</a:t>
            </a:r>
            <a:r>
              <a:rPr sz="1900" spc="60" dirty="0">
                <a:latin typeface="Calibri"/>
                <a:cs typeface="Calibri"/>
              </a:rPr>
              <a:t> </a:t>
            </a:r>
            <a:r>
              <a:rPr sz="1900" spc="130" dirty="0">
                <a:latin typeface="Calibri"/>
                <a:cs typeface="Calibri"/>
              </a:rPr>
              <a:t>γνησιότητα</a:t>
            </a:r>
            <a:r>
              <a:rPr sz="1900" spc="55" dirty="0">
                <a:latin typeface="Calibri"/>
                <a:cs typeface="Calibri"/>
              </a:rPr>
              <a:t> </a:t>
            </a:r>
            <a:r>
              <a:rPr sz="1900" spc="125" dirty="0">
                <a:latin typeface="Calibri"/>
                <a:cs typeface="Calibri"/>
              </a:rPr>
              <a:t>της</a:t>
            </a:r>
            <a:r>
              <a:rPr sz="1900" spc="65" dirty="0">
                <a:latin typeface="Calibri"/>
                <a:cs typeface="Calibri"/>
              </a:rPr>
              <a:t> </a:t>
            </a:r>
            <a:r>
              <a:rPr sz="1900" spc="145" dirty="0">
                <a:latin typeface="Calibri"/>
                <a:cs typeface="Calibri"/>
              </a:rPr>
              <a:t>υπογραφής</a:t>
            </a:r>
            <a:r>
              <a:rPr sz="1900" spc="60" dirty="0">
                <a:latin typeface="Calibri"/>
                <a:cs typeface="Calibri"/>
              </a:rPr>
              <a:t> </a:t>
            </a:r>
            <a:r>
              <a:rPr sz="1900" spc="140" dirty="0">
                <a:latin typeface="Calibri"/>
                <a:cs typeface="Calibri"/>
              </a:rPr>
              <a:t>σε</a:t>
            </a:r>
            <a:r>
              <a:rPr sz="1900" spc="60" dirty="0">
                <a:latin typeface="Calibri"/>
                <a:cs typeface="Calibri"/>
              </a:rPr>
              <a:t> </a:t>
            </a:r>
            <a:r>
              <a:rPr sz="1900" spc="135" dirty="0">
                <a:latin typeface="Calibri"/>
                <a:cs typeface="Calibri"/>
              </a:rPr>
              <a:t>ένα</a:t>
            </a:r>
            <a:r>
              <a:rPr sz="1900" spc="60" dirty="0">
                <a:latin typeface="Calibri"/>
                <a:cs typeface="Calibri"/>
              </a:rPr>
              <a:t> </a:t>
            </a:r>
            <a:r>
              <a:rPr sz="1900" spc="145" dirty="0">
                <a:latin typeface="Calibri"/>
                <a:cs typeface="Calibri"/>
              </a:rPr>
              <a:t>έγγραφο</a:t>
            </a:r>
            <a:r>
              <a:rPr sz="1900" spc="65" dirty="0">
                <a:latin typeface="Calibri"/>
                <a:cs typeface="Calibri"/>
              </a:rPr>
              <a:t> </a:t>
            </a:r>
            <a:r>
              <a:rPr sz="1900" spc="155" dirty="0">
                <a:latin typeface="Calibri"/>
                <a:cs typeface="Calibri"/>
              </a:rPr>
              <a:t>ή</a:t>
            </a:r>
            <a:r>
              <a:rPr sz="1900" spc="60" dirty="0">
                <a:latin typeface="Calibri"/>
                <a:cs typeface="Calibri"/>
              </a:rPr>
              <a:t> </a:t>
            </a:r>
            <a:r>
              <a:rPr sz="1900" spc="125" dirty="0">
                <a:latin typeface="Calibri"/>
                <a:cs typeface="Calibri"/>
              </a:rPr>
              <a:t>την </a:t>
            </a:r>
            <a:r>
              <a:rPr sz="1900" spc="-415" dirty="0">
                <a:latin typeface="Calibri"/>
                <a:cs typeface="Calibri"/>
              </a:rPr>
              <a:t> </a:t>
            </a:r>
            <a:r>
              <a:rPr sz="1900" spc="140" dirty="0">
                <a:latin typeface="Calibri"/>
                <a:cs typeface="Calibri"/>
              </a:rPr>
              <a:t>αποστολή</a:t>
            </a:r>
            <a:r>
              <a:rPr sz="1900" spc="60" dirty="0">
                <a:latin typeface="Calibri"/>
                <a:cs typeface="Calibri"/>
              </a:rPr>
              <a:t> </a:t>
            </a:r>
            <a:r>
              <a:rPr sz="1900" spc="130" dirty="0">
                <a:latin typeface="Calibri"/>
                <a:cs typeface="Calibri"/>
              </a:rPr>
              <a:t>ενός</a:t>
            </a:r>
            <a:r>
              <a:rPr sz="1900" spc="55" dirty="0">
                <a:latin typeface="Calibri"/>
                <a:cs typeface="Calibri"/>
              </a:rPr>
              <a:t> </a:t>
            </a:r>
            <a:r>
              <a:rPr sz="1900" spc="140" dirty="0">
                <a:latin typeface="Calibri"/>
                <a:cs typeface="Calibri"/>
              </a:rPr>
              <a:t>μηνύματος</a:t>
            </a:r>
            <a:r>
              <a:rPr sz="1900" spc="55" dirty="0">
                <a:latin typeface="Calibri"/>
                <a:cs typeface="Calibri"/>
              </a:rPr>
              <a:t> </a:t>
            </a:r>
            <a:r>
              <a:rPr sz="1900" spc="150" dirty="0">
                <a:latin typeface="Calibri"/>
                <a:cs typeface="Calibri"/>
              </a:rPr>
              <a:t>που</a:t>
            </a:r>
            <a:r>
              <a:rPr sz="1900" spc="90" dirty="0">
                <a:latin typeface="Calibri"/>
                <a:cs typeface="Calibri"/>
              </a:rPr>
              <a:t> </a:t>
            </a:r>
            <a:r>
              <a:rPr sz="1900" spc="130" dirty="0">
                <a:latin typeface="Calibri"/>
                <a:cs typeface="Calibri"/>
              </a:rPr>
              <a:t>προέρχεται</a:t>
            </a:r>
            <a:r>
              <a:rPr sz="1900" spc="65" dirty="0">
                <a:latin typeface="Calibri"/>
                <a:cs typeface="Calibri"/>
              </a:rPr>
              <a:t> </a:t>
            </a:r>
            <a:r>
              <a:rPr sz="1900" spc="155" dirty="0">
                <a:latin typeface="Calibri"/>
                <a:cs typeface="Calibri"/>
              </a:rPr>
              <a:t>από</a:t>
            </a:r>
            <a:r>
              <a:rPr sz="1900" spc="55" dirty="0">
                <a:latin typeface="Calibri"/>
                <a:cs typeface="Calibri"/>
              </a:rPr>
              <a:t> </a:t>
            </a:r>
            <a:r>
              <a:rPr sz="1900" spc="125" dirty="0">
                <a:latin typeface="Calibri"/>
                <a:cs typeface="Calibri"/>
              </a:rPr>
              <a:t>το</a:t>
            </a:r>
            <a:r>
              <a:rPr sz="1900" spc="60" dirty="0">
                <a:latin typeface="Calibri"/>
                <a:cs typeface="Calibri"/>
              </a:rPr>
              <a:t> </a:t>
            </a:r>
            <a:r>
              <a:rPr sz="1900" spc="135" dirty="0">
                <a:latin typeface="Calibri"/>
                <a:cs typeface="Calibri"/>
              </a:rPr>
              <a:t>πρωτότυπο.</a:t>
            </a:r>
            <a:endParaRPr sz="1900">
              <a:latin typeface="Calibri"/>
              <a:cs typeface="Calibri"/>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21080" y="649604"/>
            <a:ext cx="4949825" cy="459740"/>
          </a:xfrm>
          <a:prstGeom prst="rect">
            <a:avLst/>
          </a:prstGeom>
        </p:spPr>
        <p:txBody>
          <a:bodyPr vert="horz" wrap="square" lIns="0" tIns="12700" rIns="0" bIns="0" rtlCol="0">
            <a:spAutoFit/>
          </a:bodyPr>
          <a:lstStyle/>
          <a:p>
            <a:pPr marL="12700">
              <a:lnSpc>
                <a:spcPct val="100000"/>
              </a:lnSpc>
              <a:spcBef>
                <a:spcPts val="100"/>
              </a:spcBef>
            </a:pPr>
            <a:r>
              <a:rPr spc="135" dirty="0">
                <a:solidFill>
                  <a:srgbClr val="FFFFFF"/>
                </a:solidFill>
              </a:rPr>
              <a:t>Αρχές</a:t>
            </a:r>
            <a:r>
              <a:rPr spc="45" dirty="0">
                <a:solidFill>
                  <a:srgbClr val="FFFFFF"/>
                </a:solidFill>
              </a:rPr>
              <a:t> </a:t>
            </a:r>
            <a:r>
              <a:rPr spc="130" dirty="0">
                <a:solidFill>
                  <a:srgbClr val="FFFFFF"/>
                </a:solidFill>
              </a:rPr>
              <a:t>σχεδιασμού</a:t>
            </a:r>
            <a:r>
              <a:rPr spc="50" dirty="0">
                <a:solidFill>
                  <a:srgbClr val="FFFFFF"/>
                </a:solidFill>
              </a:rPr>
              <a:t> </a:t>
            </a:r>
            <a:r>
              <a:rPr spc="135" dirty="0">
                <a:solidFill>
                  <a:srgbClr val="FFFFFF"/>
                </a:solidFill>
              </a:rPr>
              <a:t>στην</a:t>
            </a:r>
            <a:r>
              <a:rPr spc="75" dirty="0">
                <a:solidFill>
                  <a:srgbClr val="FFFFFF"/>
                </a:solidFill>
              </a:rPr>
              <a:t> </a:t>
            </a:r>
            <a:r>
              <a:rPr spc="130" dirty="0">
                <a:solidFill>
                  <a:srgbClr val="FFFFFF"/>
                </a:solidFill>
              </a:rPr>
              <a:t>πράξη</a:t>
            </a:r>
          </a:p>
        </p:txBody>
      </p:sp>
      <p:sp>
        <p:nvSpPr>
          <p:cNvPr id="4" name="object 4"/>
          <p:cNvSpPr txBox="1"/>
          <p:nvPr/>
        </p:nvSpPr>
        <p:spPr>
          <a:xfrm>
            <a:off x="1268094" y="1597025"/>
            <a:ext cx="6678930" cy="405765"/>
          </a:xfrm>
          <a:prstGeom prst="rect">
            <a:avLst/>
          </a:prstGeom>
        </p:spPr>
        <p:txBody>
          <a:bodyPr vert="horz" wrap="square" lIns="0" tIns="31115" rIns="0" bIns="0" rtlCol="0">
            <a:spAutoFit/>
          </a:bodyPr>
          <a:lstStyle/>
          <a:p>
            <a:pPr marL="287020" marR="5080" indent="-274320">
              <a:lnSpc>
                <a:spcPct val="74600"/>
              </a:lnSpc>
              <a:spcBef>
                <a:spcPts val="245"/>
              </a:spcBef>
            </a:pPr>
            <a:r>
              <a:rPr sz="1800" dirty="0">
                <a:solidFill>
                  <a:srgbClr val="FFBA00"/>
                </a:solidFill>
                <a:latin typeface="Courier New"/>
                <a:cs typeface="Courier New"/>
              </a:rPr>
              <a:t>o</a:t>
            </a:r>
            <a:r>
              <a:rPr sz="1800" spc="-5" dirty="0">
                <a:solidFill>
                  <a:srgbClr val="FFBA00"/>
                </a:solidFill>
                <a:latin typeface="Courier New"/>
                <a:cs typeface="Courier New"/>
              </a:rPr>
              <a:t> </a:t>
            </a:r>
            <a:r>
              <a:rPr sz="1400" spc="114" dirty="0">
                <a:solidFill>
                  <a:srgbClr val="FFFFFF"/>
                </a:solidFill>
                <a:latin typeface="Calibri"/>
                <a:cs typeface="Calibri"/>
              </a:rPr>
              <a:t>Μείωση</a:t>
            </a:r>
            <a:r>
              <a:rPr sz="1400" spc="50" dirty="0">
                <a:solidFill>
                  <a:srgbClr val="FFFFFF"/>
                </a:solidFill>
                <a:latin typeface="Calibri"/>
                <a:cs typeface="Calibri"/>
              </a:rPr>
              <a:t> </a:t>
            </a:r>
            <a:r>
              <a:rPr sz="1400" spc="65" dirty="0">
                <a:solidFill>
                  <a:srgbClr val="FFFFFF"/>
                </a:solidFill>
                <a:latin typeface="Calibri"/>
                <a:cs typeface="Calibri"/>
              </a:rPr>
              <a:t>-</a:t>
            </a:r>
            <a:r>
              <a:rPr sz="1400" spc="45" dirty="0">
                <a:solidFill>
                  <a:srgbClr val="FFFFFF"/>
                </a:solidFill>
                <a:latin typeface="Calibri"/>
                <a:cs typeface="Calibri"/>
              </a:rPr>
              <a:t> </a:t>
            </a:r>
            <a:r>
              <a:rPr sz="1400" spc="95" dirty="0">
                <a:solidFill>
                  <a:srgbClr val="FFFFFF"/>
                </a:solidFill>
                <a:latin typeface="Calibri"/>
                <a:cs typeface="Calibri"/>
              </a:rPr>
              <a:t>πρέπει</a:t>
            </a:r>
            <a:r>
              <a:rPr sz="1400" spc="50" dirty="0">
                <a:solidFill>
                  <a:srgbClr val="FFFFFF"/>
                </a:solidFill>
                <a:latin typeface="Calibri"/>
                <a:cs typeface="Calibri"/>
              </a:rPr>
              <a:t> </a:t>
            </a:r>
            <a:r>
              <a:rPr sz="1400" spc="105" dirty="0">
                <a:solidFill>
                  <a:srgbClr val="FFFFFF"/>
                </a:solidFill>
                <a:latin typeface="Calibri"/>
                <a:cs typeface="Calibri"/>
              </a:rPr>
              <a:t>να</a:t>
            </a:r>
            <a:r>
              <a:rPr sz="1400" spc="45" dirty="0">
                <a:solidFill>
                  <a:srgbClr val="FFFFFF"/>
                </a:solidFill>
                <a:latin typeface="Calibri"/>
                <a:cs typeface="Calibri"/>
              </a:rPr>
              <a:t> </a:t>
            </a:r>
            <a:r>
              <a:rPr sz="1400" spc="95" dirty="0">
                <a:solidFill>
                  <a:srgbClr val="FFFFFF"/>
                </a:solidFill>
                <a:latin typeface="Calibri"/>
                <a:cs typeface="Calibri"/>
              </a:rPr>
              <a:t>παράγεται/κάνει</a:t>
            </a:r>
            <a:r>
              <a:rPr sz="1400" spc="55" dirty="0">
                <a:solidFill>
                  <a:srgbClr val="FFFFFF"/>
                </a:solidFill>
                <a:latin typeface="Calibri"/>
                <a:cs typeface="Calibri"/>
              </a:rPr>
              <a:t> </a:t>
            </a:r>
            <a:r>
              <a:rPr sz="1400" spc="95" dirty="0">
                <a:solidFill>
                  <a:srgbClr val="FFFFFF"/>
                </a:solidFill>
                <a:latin typeface="Calibri"/>
                <a:cs typeface="Calibri"/>
              </a:rPr>
              <a:t>μία</a:t>
            </a:r>
            <a:r>
              <a:rPr sz="1400" spc="45" dirty="0">
                <a:solidFill>
                  <a:srgbClr val="FFFFFF"/>
                </a:solidFill>
                <a:latin typeface="Calibri"/>
                <a:cs typeface="Calibri"/>
              </a:rPr>
              <a:t> </a:t>
            </a:r>
            <a:r>
              <a:rPr sz="1400" spc="105" dirty="0">
                <a:solidFill>
                  <a:srgbClr val="FFFFFF"/>
                </a:solidFill>
                <a:latin typeface="Calibri"/>
                <a:cs typeface="Calibri"/>
              </a:rPr>
              <a:t>μόνο</a:t>
            </a:r>
            <a:r>
              <a:rPr sz="1400" spc="45" dirty="0">
                <a:solidFill>
                  <a:srgbClr val="FFFFFF"/>
                </a:solidFill>
                <a:latin typeface="Calibri"/>
                <a:cs typeface="Calibri"/>
              </a:rPr>
              <a:t> </a:t>
            </a:r>
            <a:r>
              <a:rPr sz="1400" spc="114" dirty="0">
                <a:solidFill>
                  <a:srgbClr val="FFFFFF"/>
                </a:solidFill>
                <a:latin typeface="Calibri"/>
                <a:cs typeface="Calibri"/>
              </a:rPr>
              <a:t>απόφαση</a:t>
            </a:r>
            <a:r>
              <a:rPr sz="1400" spc="50" dirty="0">
                <a:solidFill>
                  <a:srgbClr val="FFFFFF"/>
                </a:solidFill>
                <a:latin typeface="Calibri"/>
                <a:cs typeface="Calibri"/>
              </a:rPr>
              <a:t> </a:t>
            </a:r>
            <a:r>
              <a:rPr sz="1400" spc="100" dirty="0">
                <a:solidFill>
                  <a:srgbClr val="FFFFFF"/>
                </a:solidFill>
                <a:latin typeface="Calibri"/>
                <a:cs typeface="Calibri"/>
              </a:rPr>
              <a:t>ασφαλείας</a:t>
            </a:r>
            <a:r>
              <a:rPr sz="1400" spc="45" dirty="0">
                <a:solidFill>
                  <a:srgbClr val="FFFFFF"/>
                </a:solidFill>
                <a:latin typeface="Calibri"/>
                <a:cs typeface="Calibri"/>
              </a:rPr>
              <a:t> </a:t>
            </a:r>
            <a:r>
              <a:rPr sz="1400" spc="90" dirty="0">
                <a:solidFill>
                  <a:srgbClr val="FFFFFF"/>
                </a:solidFill>
                <a:latin typeface="Calibri"/>
                <a:cs typeface="Calibri"/>
              </a:rPr>
              <a:t>για</a:t>
            </a:r>
            <a:r>
              <a:rPr sz="1400" spc="45" dirty="0">
                <a:solidFill>
                  <a:srgbClr val="FFFFFF"/>
                </a:solidFill>
                <a:latin typeface="Calibri"/>
                <a:cs typeface="Calibri"/>
              </a:rPr>
              <a:t> </a:t>
            </a:r>
            <a:r>
              <a:rPr sz="1400" spc="90" dirty="0">
                <a:solidFill>
                  <a:srgbClr val="FFFFFF"/>
                </a:solidFill>
                <a:latin typeface="Calibri"/>
                <a:cs typeface="Calibri"/>
              </a:rPr>
              <a:t>την </a:t>
            </a:r>
            <a:r>
              <a:rPr sz="1400" spc="-300" dirty="0">
                <a:solidFill>
                  <a:srgbClr val="FFFFFF"/>
                </a:solidFill>
                <a:latin typeface="Calibri"/>
                <a:cs typeface="Calibri"/>
              </a:rPr>
              <a:t> </a:t>
            </a:r>
            <a:r>
              <a:rPr sz="1400" spc="100" dirty="0">
                <a:solidFill>
                  <a:srgbClr val="FFFFFF"/>
                </a:solidFill>
                <a:latin typeface="Calibri"/>
                <a:cs typeface="Calibri"/>
              </a:rPr>
              <a:t>εγκατάσταση</a:t>
            </a:r>
            <a:r>
              <a:rPr sz="1400" spc="45" dirty="0">
                <a:solidFill>
                  <a:srgbClr val="FFFFFF"/>
                </a:solidFill>
                <a:latin typeface="Calibri"/>
                <a:cs typeface="Calibri"/>
              </a:rPr>
              <a:t> </a:t>
            </a:r>
            <a:r>
              <a:rPr sz="1400" spc="95" dirty="0">
                <a:solidFill>
                  <a:srgbClr val="FFFFFF"/>
                </a:solidFill>
                <a:latin typeface="Calibri"/>
                <a:cs typeface="Calibri"/>
              </a:rPr>
              <a:t>εφαρμογής</a:t>
            </a:r>
            <a:endParaRPr sz="1400">
              <a:latin typeface="Calibri"/>
              <a:cs typeface="Calibri"/>
            </a:endParaRPr>
          </a:p>
        </p:txBody>
      </p:sp>
      <p:sp>
        <p:nvSpPr>
          <p:cNvPr id="5" name="object 5"/>
          <p:cNvSpPr txBox="1"/>
          <p:nvPr/>
        </p:nvSpPr>
        <p:spPr>
          <a:xfrm>
            <a:off x="1268094" y="2618740"/>
            <a:ext cx="7181215" cy="572135"/>
          </a:xfrm>
          <a:prstGeom prst="rect">
            <a:avLst/>
          </a:prstGeom>
        </p:spPr>
        <p:txBody>
          <a:bodyPr vert="horz" wrap="square" lIns="0" tIns="26670" rIns="0" bIns="0" rtlCol="0">
            <a:spAutoFit/>
          </a:bodyPr>
          <a:lstStyle/>
          <a:p>
            <a:pPr marL="287020" marR="5080" indent="-274320">
              <a:lnSpc>
                <a:spcPct val="76300"/>
              </a:lnSpc>
              <a:spcBef>
                <a:spcPts val="210"/>
              </a:spcBef>
              <a:tabLst>
                <a:tab pos="430530" algn="l"/>
              </a:tabLst>
            </a:pPr>
            <a:r>
              <a:rPr sz="1800" dirty="0">
                <a:solidFill>
                  <a:srgbClr val="FFBA00"/>
                </a:solidFill>
                <a:latin typeface="Courier New"/>
                <a:cs typeface="Courier New"/>
              </a:rPr>
              <a:t>o		</a:t>
            </a:r>
            <a:r>
              <a:rPr sz="1400" spc="100" dirty="0">
                <a:solidFill>
                  <a:srgbClr val="FFFFFF"/>
                </a:solidFill>
                <a:latin typeface="Calibri"/>
                <a:cs typeface="Calibri"/>
              </a:rPr>
              <a:t>Απλοποιημένο</a:t>
            </a:r>
            <a:r>
              <a:rPr sz="1400" spc="45" dirty="0">
                <a:solidFill>
                  <a:srgbClr val="FFFFFF"/>
                </a:solidFill>
                <a:latin typeface="Calibri"/>
                <a:cs typeface="Calibri"/>
              </a:rPr>
              <a:t> </a:t>
            </a:r>
            <a:r>
              <a:rPr sz="1400" spc="65" dirty="0">
                <a:solidFill>
                  <a:srgbClr val="FFFFFF"/>
                </a:solidFill>
                <a:latin typeface="Calibri"/>
                <a:cs typeface="Calibri"/>
              </a:rPr>
              <a:t>-</a:t>
            </a:r>
            <a:r>
              <a:rPr sz="1400" spc="55" dirty="0">
                <a:solidFill>
                  <a:srgbClr val="FFFFFF"/>
                </a:solidFill>
                <a:latin typeface="Calibri"/>
                <a:cs typeface="Calibri"/>
              </a:rPr>
              <a:t> </a:t>
            </a:r>
            <a:r>
              <a:rPr sz="1400" spc="105" dirty="0">
                <a:solidFill>
                  <a:srgbClr val="FFFFFF"/>
                </a:solidFill>
                <a:latin typeface="Calibri"/>
                <a:cs typeface="Calibri"/>
              </a:rPr>
              <a:t>αυτό</a:t>
            </a:r>
            <a:r>
              <a:rPr sz="1400" spc="50" dirty="0">
                <a:solidFill>
                  <a:srgbClr val="FFFFFF"/>
                </a:solidFill>
                <a:latin typeface="Calibri"/>
                <a:cs typeface="Calibri"/>
              </a:rPr>
              <a:t> </a:t>
            </a:r>
            <a:r>
              <a:rPr sz="1400" spc="90" dirty="0">
                <a:solidFill>
                  <a:srgbClr val="FFFFFF"/>
                </a:solidFill>
                <a:latin typeface="Calibri"/>
                <a:cs typeface="Calibri"/>
              </a:rPr>
              <a:t>το</a:t>
            </a:r>
            <a:r>
              <a:rPr sz="1400" spc="55" dirty="0">
                <a:solidFill>
                  <a:srgbClr val="FFFFFF"/>
                </a:solidFill>
                <a:latin typeface="Calibri"/>
                <a:cs typeface="Calibri"/>
              </a:rPr>
              <a:t> </a:t>
            </a:r>
            <a:r>
              <a:rPr sz="1400" spc="100" dirty="0">
                <a:solidFill>
                  <a:srgbClr val="FFFFFF"/>
                </a:solidFill>
                <a:latin typeface="Calibri"/>
                <a:cs typeface="Calibri"/>
              </a:rPr>
              <a:t>παράδειγμα</a:t>
            </a:r>
            <a:r>
              <a:rPr sz="1400" spc="55" dirty="0">
                <a:solidFill>
                  <a:srgbClr val="FFFFFF"/>
                </a:solidFill>
                <a:latin typeface="Calibri"/>
                <a:cs typeface="Calibri"/>
              </a:rPr>
              <a:t> </a:t>
            </a:r>
            <a:r>
              <a:rPr sz="1400" spc="80" dirty="0">
                <a:solidFill>
                  <a:srgbClr val="FFFFFF"/>
                </a:solidFill>
                <a:latin typeface="Calibri"/>
                <a:cs typeface="Calibri"/>
              </a:rPr>
              <a:t>ταιριάζει</a:t>
            </a:r>
            <a:r>
              <a:rPr sz="1400" spc="60" dirty="0">
                <a:solidFill>
                  <a:srgbClr val="FFFFFF"/>
                </a:solidFill>
                <a:latin typeface="Calibri"/>
                <a:cs typeface="Calibri"/>
              </a:rPr>
              <a:t> </a:t>
            </a:r>
            <a:r>
              <a:rPr sz="1400" spc="95" dirty="0">
                <a:solidFill>
                  <a:srgbClr val="FFFFFF"/>
                </a:solidFill>
                <a:latin typeface="Calibri"/>
                <a:cs typeface="Calibri"/>
              </a:rPr>
              <a:t>περισσότερο</a:t>
            </a:r>
            <a:r>
              <a:rPr sz="1400" spc="50" dirty="0">
                <a:solidFill>
                  <a:srgbClr val="FFFFFF"/>
                </a:solidFill>
                <a:latin typeface="Calibri"/>
                <a:cs typeface="Calibri"/>
              </a:rPr>
              <a:t> </a:t>
            </a:r>
            <a:r>
              <a:rPr sz="1400" spc="105" dirty="0">
                <a:solidFill>
                  <a:srgbClr val="FFFFFF"/>
                </a:solidFill>
                <a:latin typeface="Calibri"/>
                <a:cs typeface="Calibri"/>
              </a:rPr>
              <a:t>με</a:t>
            </a:r>
            <a:r>
              <a:rPr sz="1400" spc="50" dirty="0">
                <a:solidFill>
                  <a:srgbClr val="FFFFFF"/>
                </a:solidFill>
                <a:latin typeface="Calibri"/>
                <a:cs typeface="Calibri"/>
              </a:rPr>
              <a:t> </a:t>
            </a:r>
            <a:r>
              <a:rPr sz="1400" spc="95" dirty="0">
                <a:solidFill>
                  <a:srgbClr val="FFFFFF"/>
                </a:solidFill>
                <a:latin typeface="Calibri"/>
                <a:cs typeface="Calibri"/>
              </a:rPr>
              <a:t>τον</a:t>
            </a:r>
            <a:r>
              <a:rPr sz="1400" spc="50" dirty="0">
                <a:solidFill>
                  <a:srgbClr val="FFFFFF"/>
                </a:solidFill>
                <a:latin typeface="Calibri"/>
                <a:cs typeface="Calibri"/>
              </a:rPr>
              <a:t> </a:t>
            </a:r>
            <a:r>
              <a:rPr sz="1400" spc="100" dirty="0">
                <a:solidFill>
                  <a:srgbClr val="FFFFFF"/>
                </a:solidFill>
                <a:latin typeface="Calibri"/>
                <a:cs typeface="Calibri"/>
              </a:rPr>
              <a:t>τρόπο</a:t>
            </a:r>
            <a:r>
              <a:rPr sz="1400" spc="55" dirty="0">
                <a:solidFill>
                  <a:srgbClr val="FFFFFF"/>
                </a:solidFill>
                <a:latin typeface="Calibri"/>
                <a:cs typeface="Calibri"/>
              </a:rPr>
              <a:t> </a:t>
            </a:r>
            <a:r>
              <a:rPr sz="1400" spc="110" dirty="0">
                <a:solidFill>
                  <a:srgbClr val="FFFFFF"/>
                </a:solidFill>
                <a:latin typeface="Calibri"/>
                <a:cs typeface="Calibri"/>
              </a:rPr>
              <a:t>που</a:t>
            </a:r>
            <a:r>
              <a:rPr sz="1400" spc="50" dirty="0">
                <a:solidFill>
                  <a:srgbClr val="FFFFFF"/>
                </a:solidFill>
                <a:latin typeface="Calibri"/>
                <a:cs typeface="Calibri"/>
              </a:rPr>
              <a:t> </a:t>
            </a:r>
            <a:r>
              <a:rPr sz="1400" spc="80" dirty="0">
                <a:solidFill>
                  <a:srgbClr val="FFFFFF"/>
                </a:solidFill>
                <a:latin typeface="Calibri"/>
                <a:cs typeface="Calibri"/>
              </a:rPr>
              <a:t>οι </a:t>
            </a:r>
            <a:r>
              <a:rPr sz="1400" spc="-300" dirty="0">
                <a:solidFill>
                  <a:srgbClr val="FFFFFF"/>
                </a:solidFill>
                <a:latin typeface="Calibri"/>
                <a:cs typeface="Calibri"/>
              </a:rPr>
              <a:t> </a:t>
            </a:r>
            <a:r>
              <a:rPr sz="1400" spc="85" dirty="0">
                <a:solidFill>
                  <a:srgbClr val="FFFFFF"/>
                </a:solidFill>
                <a:latin typeface="Calibri"/>
                <a:cs typeface="Calibri"/>
              </a:rPr>
              <a:t>τυπικοί </a:t>
            </a:r>
            <a:r>
              <a:rPr sz="1400" spc="95" dirty="0">
                <a:solidFill>
                  <a:srgbClr val="FFFFFF"/>
                </a:solidFill>
                <a:latin typeface="Calibri"/>
                <a:cs typeface="Calibri"/>
              </a:rPr>
              <a:t>χρήστες </a:t>
            </a:r>
            <a:r>
              <a:rPr sz="1400" spc="70" dirty="0">
                <a:solidFill>
                  <a:srgbClr val="FFFFFF"/>
                </a:solidFill>
                <a:latin typeface="Calibri"/>
                <a:cs typeface="Calibri"/>
              </a:rPr>
              <a:t>τις </a:t>
            </a:r>
            <a:r>
              <a:rPr sz="1400" spc="85" dirty="0">
                <a:solidFill>
                  <a:srgbClr val="FFFFFF"/>
                </a:solidFill>
                <a:latin typeface="Calibri"/>
                <a:cs typeface="Calibri"/>
              </a:rPr>
              <a:t>ενέργειές </a:t>
            </a:r>
            <a:r>
              <a:rPr sz="1400" spc="50" dirty="0">
                <a:solidFill>
                  <a:srgbClr val="FFFFFF"/>
                </a:solidFill>
                <a:latin typeface="Calibri"/>
                <a:cs typeface="Calibri"/>
              </a:rPr>
              <a:t>. </a:t>
            </a:r>
            <a:r>
              <a:rPr sz="1400" spc="125" dirty="0">
                <a:solidFill>
                  <a:srgbClr val="FFFFFF"/>
                </a:solidFill>
                <a:latin typeface="Calibri"/>
                <a:cs typeface="Calibri"/>
              </a:rPr>
              <a:t>XML </a:t>
            </a:r>
            <a:r>
              <a:rPr sz="1400" spc="80" dirty="0">
                <a:solidFill>
                  <a:srgbClr val="FFFFFF"/>
                </a:solidFill>
                <a:latin typeface="Calibri"/>
                <a:cs typeface="Calibri"/>
              </a:rPr>
              <a:t>(Extensible </a:t>
            </a:r>
            <a:r>
              <a:rPr sz="1400" spc="105" dirty="0">
                <a:solidFill>
                  <a:srgbClr val="FFFFFF"/>
                </a:solidFill>
                <a:latin typeface="Calibri"/>
                <a:cs typeface="Calibri"/>
              </a:rPr>
              <a:t>Markup </a:t>
            </a:r>
            <a:r>
              <a:rPr sz="1400" spc="95" dirty="0">
                <a:solidFill>
                  <a:srgbClr val="FFFFFF"/>
                </a:solidFill>
                <a:latin typeface="Calibri"/>
                <a:cs typeface="Calibri"/>
              </a:rPr>
              <a:t>Language </a:t>
            </a:r>
            <a:r>
              <a:rPr sz="1400" spc="65" dirty="0">
                <a:solidFill>
                  <a:srgbClr val="FFFFFF"/>
                </a:solidFill>
                <a:latin typeface="Calibri"/>
                <a:cs typeface="Calibri"/>
              </a:rPr>
              <a:t>- </a:t>
            </a:r>
            <a:r>
              <a:rPr sz="1400" spc="105" dirty="0">
                <a:solidFill>
                  <a:srgbClr val="FFFFFF"/>
                </a:solidFill>
                <a:latin typeface="Calibri"/>
                <a:cs typeface="Calibri"/>
              </a:rPr>
              <a:t>δομημένη </a:t>
            </a:r>
            <a:r>
              <a:rPr sz="1400" spc="110" dirty="0">
                <a:solidFill>
                  <a:srgbClr val="FFFFFF"/>
                </a:solidFill>
                <a:latin typeface="Calibri"/>
                <a:cs typeface="Calibri"/>
              </a:rPr>
              <a:t> μορφή</a:t>
            </a:r>
            <a:r>
              <a:rPr sz="1400" spc="40" dirty="0">
                <a:solidFill>
                  <a:srgbClr val="FFFFFF"/>
                </a:solidFill>
                <a:latin typeface="Calibri"/>
                <a:cs typeface="Calibri"/>
              </a:rPr>
              <a:t> </a:t>
            </a:r>
            <a:r>
              <a:rPr sz="1400" spc="100" dirty="0">
                <a:solidFill>
                  <a:srgbClr val="FFFFFF"/>
                </a:solidFill>
                <a:latin typeface="Calibri"/>
                <a:cs typeface="Calibri"/>
              </a:rPr>
              <a:t>ανταλλαγής</a:t>
            </a:r>
            <a:r>
              <a:rPr sz="1400" spc="45" dirty="0">
                <a:solidFill>
                  <a:srgbClr val="FFFFFF"/>
                </a:solidFill>
                <a:latin typeface="Calibri"/>
                <a:cs typeface="Calibri"/>
              </a:rPr>
              <a:t> </a:t>
            </a:r>
            <a:r>
              <a:rPr sz="1400" spc="100" dirty="0">
                <a:solidFill>
                  <a:srgbClr val="FFFFFF"/>
                </a:solidFill>
                <a:latin typeface="Calibri"/>
                <a:cs typeface="Calibri"/>
              </a:rPr>
              <a:t>δεδομένωνn)</a:t>
            </a:r>
            <a:r>
              <a:rPr sz="1400" spc="45" dirty="0">
                <a:solidFill>
                  <a:srgbClr val="FFFFFF"/>
                </a:solidFill>
                <a:latin typeface="Calibri"/>
                <a:cs typeface="Calibri"/>
              </a:rPr>
              <a:t> </a:t>
            </a:r>
            <a:r>
              <a:rPr sz="1400" spc="105" dirty="0">
                <a:solidFill>
                  <a:srgbClr val="FFFFFF"/>
                </a:solidFill>
                <a:latin typeface="Calibri"/>
                <a:cs typeface="Calibri"/>
              </a:rPr>
              <a:t>"Προσθέτω</a:t>
            </a:r>
            <a:r>
              <a:rPr sz="1400" spc="45" dirty="0">
                <a:solidFill>
                  <a:srgbClr val="FFFFFF"/>
                </a:solidFill>
                <a:latin typeface="Calibri"/>
                <a:cs typeface="Calibri"/>
              </a:rPr>
              <a:t> </a:t>
            </a:r>
            <a:r>
              <a:rPr sz="1400" spc="85" dirty="0">
                <a:solidFill>
                  <a:srgbClr val="FFFFFF"/>
                </a:solidFill>
                <a:latin typeface="Calibri"/>
                <a:cs typeface="Calibri"/>
              </a:rPr>
              <a:t>κάτι</a:t>
            </a:r>
            <a:r>
              <a:rPr sz="1400" spc="50" dirty="0">
                <a:solidFill>
                  <a:srgbClr val="FFFFFF"/>
                </a:solidFill>
                <a:latin typeface="Calibri"/>
                <a:cs typeface="Calibri"/>
              </a:rPr>
              <a:t> </a:t>
            </a:r>
            <a:r>
              <a:rPr sz="1400" spc="95" dirty="0">
                <a:solidFill>
                  <a:srgbClr val="FFFFFF"/>
                </a:solidFill>
                <a:latin typeface="Calibri"/>
                <a:cs typeface="Calibri"/>
              </a:rPr>
              <a:t>νέο"</a:t>
            </a:r>
            <a:endParaRPr sz="1400">
              <a:latin typeface="Calibri"/>
              <a:cs typeface="Calibri"/>
            </a:endParaRPr>
          </a:p>
        </p:txBody>
      </p:sp>
      <p:sp>
        <p:nvSpPr>
          <p:cNvPr id="6" name="object 6"/>
          <p:cNvSpPr txBox="1"/>
          <p:nvPr/>
        </p:nvSpPr>
        <p:spPr>
          <a:xfrm>
            <a:off x="1268094" y="3803332"/>
            <a:ext cx="8341359" cy="238760"/>
          </a:xfrm>
          <a:prstGeom prst="rect">
            <a:avLst/>
          </a:prstGeom>
        </p:spPr>
        <p:txBody>
          <a:bodyPr vert="horz" wrap="square" lIns="0" tIns="0" rIns="0" bIns="0" rtlCol="0">
            <a:spAutoFit/>
          </a:bodyPr>
          <a:lstStyle/>
          <a:p>
            <a:pPr marL="12700">
              <a:lnSpc>
                <a:spcPts val="1860"/>
              </a:lnSpc>
            </a:pPr>
            <a:r>
              <a:rPr sz="1800" dirty="0">
                <a:solidFill>
                  <a:srgbClr val="FFBA00"/>
                </a:solidFill>
                <a:latin typeface="Courier New"/>
                <a:cs typeface="Courier New"/>
              </a:rPr>
              <a:t>o</a:t>
            </a:r>
            <a:r>
              <a:rPr sz="1800" spc="-5" dirty="0">
                <a:solidFill>
                  <a:srgbClr val="FFBA00"/>
                </a:solidFill>
                <a:latin typeface="Courier New"/>
                <a:cs typeface="Courier New"/>
              </a:rPr>
              <a:t> </a:t>
            </a:r>
            <a:r>
              <a:rPr sz="1400" spc="90" dirty="0">
                <a:solidFill>
                  <a:srgbClr val="FFFFFF"/>
                </a:solidFill>
                <a:latin typeface="Calibri"/>
                <a:cs typeface="Calibri"/>
              </a:rPr>
              <a:t>Safe</a:t>
            </a:r>
            <a:r>
              <a:rPr sz="1400" spc="50" dirty="0">
                <a:solidFill>
                  <a:srgbClr val="FFFFFF"/>
                </a:solidFill>
                <a:latin typeface="Calibri"/>
                <a:cs typeface="Calibri"/>
              </a:rPr>
              <a:t> </a:t>
            </a:r>
            <a:r>
              <a:rPr sz="1400" spc="70" dirty="0">
                <a:solidFill>
                  <a:srgbClr val="FFFFFF"/>
                </a:solidFill>
                <a:latin typeface="Calibri"/>
                <a:cs typeface="Calibri"/>
              </a:rPr>
              <a:t>Fail</a:t>
            </a:r>
            <a:r>
              <a:rPr sz="1400" spc="40" dirty="0">
                <a:solidFill>
                  <a:srgbClr val="FFFFFF"/>
                </a:solidFill>
                <a:latin typeface="Calibri"/>
                <a:cs typeface="Calibri"/>
              </a:rPr>
              <a:t> </a:t>
            </a:r>
            <a:r>
              <a:rPr sz="1400" spc="90" dirty="0">
                <a:solidFill>
                  <a:srgbClr val="FFFFFF"/>
                </a:solidFill>
                <a:latin typeface="Calibri"/>
                <a:cs typeface="Calibri"/>
              </a:rPr>
              <a:t>Safe</a:t>
            </a:r>
            <a:r>
              <a:rPr sz="1400" spc="50" dirty="0">
                <a:solidFill>
                  <a:srgbClr val="FFFFFF"/>
                </a:solidFill>
                <a:latin typeface="Calibri"/>
                <a:cs typeface="Calibri"/>
              </a:rPr>
              <a:t> </a:t>
            </a:r>
            <a:r>
              <a:rPr sz="1400" spc="95" dirty="0">
                <a:solidFill>
                  <a:srgbClr val="FFFFFF"/>
                </a:solidFill>
                <a:latin typeface="Calibri"/>
                <a:cs typeface="Calibri"/>
              </a:rPr>
              <a:t>Προεπιλογές)</a:t>
            </a:r>
            <a:r>
              <a:rPr sz="1400" spc="45" dirty="0">
                <a:solidFill>
                  <a:srgbClr val="FFFFFF"/>
                </a:solidFill>
                <a:latin typeface="Calibri"/>
                <a:cs typeface="Calibri"/>
              </a:rPr>
              <a:t> </a:t>
            </a:r>
            <a:r>
              <a:rPr sz="1400" spc="65" dirty="0">
                <a:solidFill>
                  <a:srgbClr val="FFFFFF"/>
                </a:solidFill>
                <a:latin typeface="Calibri"/>
                <a:cs typeface="Calibri"/>
              </a:rPr>
              <a:t>-</a:t>
            </a:r>
            <a:r>
              <a:rPr sz="1400" spc="50" dirty="0">
                <a:solidFill>
                  <a:srgbClr val="FFFFFF"/>
                </a:solidFill>
                <a:latin typeface="Calibri"/>
                <a:cs typeface="Calibri"/>
              </a:rPr>
              <a:t> </a:t>
            </a:r>
            <a:r>
              <a:rPr sz="1400" spc="105" dirty="0">
                <a:solidFill>
                  <a:srgbClr val="FFFFFF"/>
                </a:solidFill>
                <a:latin typeface="Calibri"/>
                <a:cs typeface="Calibri"/>
              </a:rPr>
              <a:t>Το</a:t>
            </a:r>
            <a:r>
              <a:rPr sz="1400" spc="45" dirty="0">
                <a:solidFill>
                  <a:srgbClr val="FFFFFF"/>
                </a:solidFill>
                <a:latin typeface="Calibri"/>
                <a:cs typeface="Calibri"/>
              </a:rPr>
              <a:t> </a:t>
            </a:r>
            <a:r>
              <a:rPr sz="1400" spc="105" dirty="0">
                <a:solidFill>
                  <a:srgbClr val="FFFFFF"/>
                </a:solidFill>
                <a:latin typeface="Calibri"/>
                <a:cs typeface="Calibri"/>
              </a:rPr>
              <a:t>να</a:t>
            </a:r>
            <a:r>
              <a:rPr sz="1400" spc="45" dirty="0">
                <a:solidFill>
                  <a:srgbClr val="FFFFFF"/>
                </a:solidFill>
                <a:latin typeface="Calibri"/>
                <a:cs typeface="Calibri"/>
              </a:rPr>
              <a:t> </a:t>
            </a:r>
            <a:r>
              <a:rPr sz="1400" spc="105" dirty="0">
                <a:solidFill>
                  <a:srgbClr val="FFFFFF"/>
                </a:solidFill>
                <a:latin typeface="Calibri"/>
                <a:cs typeface="Calibri"/>
              </a:rPr>
              <a:t>μην</a:t>
            </a:r>
            <a:r>
              <a:rPr sz="1400" spc="50" dirty="0">
                <a:solidFill>
                  <a:srgbClr val="FFFFFF"/>
                </a:solidFill>
                <a:latin typeface="Calibri"/>
                <a:cs typeface="Calibri"/>
              </a:rPr>
              <a:t> </a:t>
            </a:r>
            <a:r>
              <a:rPr sz="1400" spc="90" dirty="0">
                <a:solidFill>
                  <a:srgbClr val="FFFFFF"/>
                </a:solidFill>
                <a:latin typeface="Calibri"/>
                <a:cs typeface="Calibri"/>
              </a:rPr>
              <a:t>επιτρέπεται</a:t>
            </a:r>
            <a:r>
              <a:rPr sz="1400" spc="50" dirty="0">
                <a:solidFill>
                  <a:srgbClr val="FFFFFF"/>
                </a:solidFill>
                <a:latin typeface="Calibri"/>
                <a:cs typeface="Calibri"/>
              </a:rPr>
              <a:t> </a:t>
            </a:r>
            <a:r>
              <a:rPr sz="1400" spc="95" dirty="0">
                <a:solidFill>
                  <a:srgbClr val="FFFFFF"/>
                </a:solidFill>
                <a:latin typeface="Calibri"/>
                <a:cs typeface="Calibri"/>
              </a:rPr>
              <a:t>νέος</a:t>
            </a:r>
            <a:r>
              <a:rPr sz="1400" spc="45" dirty="0">
                <a:solidFill>
                  <a:srgbClr val="FFFFFF"/>
                </a:solidFill>
                <a:latin typeface="Calibri"/>
                <a:cs typeface="Calibri"/>
              </a:rPr>
              <a:t> </a:t>
            </a:r>
            <a:r>
              <a:rPr sz="1400" spc="100" dirty="0">
                <a:solidFill>
                  <a:srgbClr val="FFFFFF"/>
                </a:solidFill>
                <a:latin typeface="Calibri"/>
                <a:cs typeface="Calibri"/>
              </a:rPr>
              <a:t>κώδικας</a:t>
            </a:r>
            <a:r>
              <a:rPr sz="1400" spc="45" dirty="0">
                <a:solidFill>
                  <a:srgbClr val="FFFFFF"/>
                </a:solidFill>
                <a:latin typeface="Calibri"/>
                <a:cs typeface="Calibri"/>
              </a:rPr>
              <a:t> </a:t>
            </a:r>
            <a:r>
              <a:rPr sz="1400" spc="100" dirty="0">
                <a:solidFill>
                  <a:srgbClr val="FFFFFF"/>
                </a:solidFill>
                <a:latin typeface="Calibri"/>
                <a:cs typeface="Calibri"/>
              </a:rPr>
              <a:t>προγραμματισμού</a:t>
            </a:r>
            <a:r>
              <a:rPr sz="1400" spc="55" dirty="0">
                <a:solidFill>
                  <a:srgbClr val="FFFFFF"/>
                </a:solidFill>
                <a:latin typeface="Calibri"/>
                <a:cs typeface="Calibri"/>
              </a:rPr>
              <a:t> </a:t>
            </a:r>
            <a:r>
              <a:rPr sz="1400" spc="110" dirty="0">
                <a:solidFill>
                  <a:srgbClr val="FFFFFF"/>
                </a:solidFill>
                <a:latin typeface="Calibri"/>
                <a:cs typeface="Calibri"/>
              </a:rPr>
              <a:t>η</a:t>
            </a:r>
            <a:r>
              <a:rPr sz="1400" spc="50" dirty="0">
                <a:solidFill>
                  <a:srgbClr val="FFFFFF"/>
                </a:solidFill>
                <a:latin typeface="Calibri"/>
                <a:cs typeface="Calibri"/>
              </a:rPr>
              <a:t> </a:t>
            </a:r>
            <a:r>
              <a:rPr sz="1400" spc="85" dirty="0">
                <a:solidFill>
                  <a:srgbClr val="FFFFFF"/>
                </a:solidFill>
                <a:latin typeface="Calibri"/>
                <a:cs typeface="Calibri"/>
              </a:rPr>
              <a:t>ενέργεια.</a:t>
            </a:r>
            <a:endParaRPr sz="1400">
              <a:latin typeface="Calibri"/>
              <a:cs typeface="Calibri"/>
            </a:endParaRPr>
          </a:p>
        </p:txBody>
      </p:sp>
      <p:sp>
        <p:nvSpPr>
          <p:cNvPr id="7" name="object 7"/>
          <p:cNvSpPr txBox="1"/>
          <p:nvPr/>
        </p:nvSpPr>
        <p:spPr>
          <a:xfrm>
            <a:off x="1268094" y="4649152"/>
            <a:ext cx="7042784" cy="405765"/>
          </a:xfrm>
          <a:prstGeom prst="rect">
            <a:avLst/>
          </a:prstGeom>
        </p:spPr>
        <p:txBody>
          <a:bodyPr vert="horz" wrap="square" lIns="0" tIns="31115" rIns="0" bIns="0" rtlCol="0">
            <a:spAutoFit/>
          </a:bodyPr>
          <a:lstStyle/>
          <a:p>
            <a:pPr marL="287020" marR="5080" indent="-274320">
              <a:lnSpc>
                <a:spcPct val="74600"/>
              </a:lnSpc>
              <a:spcBef>
                <a:spcPts val="245"/>
              </a:spcBef>
            </a:pPr>
            <a:r>
              <a:rPr sz="1800" dirty="0">
                <a:solidFill>
                  <a:srgbClr val="FFBA00"/>
                </a:solidFill>
                <a:latin typeface="Courier New"/>
                <a:cs typeface="Courier New"/>
              </a:rPr>
              <a:t>o</a:t>
            </a:r>
            <a:r>
              <a:rPr sz="1800" spc="10" dirty="0">
                <a:solidFill>
                  <a:srgbClr val="FFBA00"/>
                </a:solidFill>
                <a:latin typeface="Courier New"/>
                <a:cs typeface="Courier New"/>
              </a:rPr>
              <a:t> </a:t>
            </a:r>
            <a:r>
              <a:rPr sz="1400" spc="130" dirty="0">
                <a:solidFill>
                  <a:srgbClr val="FFFFFF"/>
                </a:solidFill>
                <a:latin typeface="Calibri"/>
                <a:cs typeface="Calibri"/>
              </a:rPr>
              <a:t>Ενεργό</a:t>
            </a:r>
            <a:r>
              <a:rPr sz="1400" spc="65" dirty="0">
                <a:solidFill>
                  <a:srgbClr val="FFFFFF"/>
                </a:solidFill>
                <a:latin typeface="Calibri"/>
                <a:cs typeface="Calibri"/>
              </a:rPr>
              <a:t> </a:t>
            </a:r>
            <a:r>
              <a:rPr sz="1400" spc="114" dirty="0">
                <a:solidFill>
                  <a:srgbClr val="FFFFFF"/>
                </a:solidFill>
                <a:latin typeface="Calibri"/>
                <a:cs typeface="Calibri"/>
              </a:rPr>
              <a:t>λογισμικό,</a:t>
            </a:r>
            <a:r>
              <a:rPr sz="1400" spc="65" dirty="0">
                <a:solidFill>
                  <a:srgbClr val="FFFFFF"/>
                </a:solidFill>
                <a:latin typeface="Calibri"/>
                <a:cs typeface="Calibri"/>
              </a:rPr>
              <a:t> </a:t>
            </a:r>
            <a:r>
              <a:rPr sz="1400" spc="130" dirty="0">
                <a:solidFill>
                  <a:srgbClr val="FFFFFF"/>
                </a:solidFill>
                <a:latin typeface="Calibri"/>
                <a:cs typeface="Calibri"/>
              </a:rPr>
              <a:t>χρήστης</a:t>
            </a:r>
            <a:r>
              <a:rPr sz="1400" spc="65" dirty="0">
                <a:solidFill>
                  <a:srgbClr val="FFFFFF"/>
                </a:solidFill>
                <a:latin typeface="Calibri"/>
                <a:cs typeface="Calibri"/>
              </a:rPr>
              <a:t> </a:t>
            </a:r>
            <a:r>
              <a:rPr sz="1400" spc="125" dirty="0">
                <a:solidFill>
                  <a:srgbClr val="FFFFFF"/>
                </a:solidFill>
                <a:latin typeface="Calibri"/>
                <a:cs typeface="Calibri"/>
              </a:rPr>
              <a:t>πρέπει</a:t>
            </a:r>
            <a:r>
              <a:rPr sz="1400" spc="75" dirty="0">
                <a:solidFill>
                  <a:srgbClr val="FFFFFF"/>
                </a:solidFill>
                <a:latin typeface="Calibri"/>
                <a:cs typeface="Calibri"/>
              </a:rPr>
              <a:t> </a:t>
            </a:r>
            <a:r>
              <a:rPr sz="1400" spc="140" dirty="0">
                <a:solidFill>
                  <a:srgbClr val="FFFFFF"/>
                </a:solidFill>
                <a:latin typeface="Calibri"/>
                <a:cs typeface="Calibri"/>
              </a:rPr>
              <a:t>να</a:t>
            </a:r>
            <a:r>
              <a:rPr sz="1400" spc="65" dirty="0">
                <a:solidFill>
                  <a:srgbClr val="FFFFFF"/>
                </a:solidFill>
                <a:latin typeface="Calibri"/>
                <a:cs typeface="Calibri"/>
              </a:rPr>
              <a:t> </a:t>
            </a:r>
            <a:r>
              <a:rPr sz="1400" spc="125" dirty="0">
                <a:solidFill>
                  <a:srgbClr val="FFFFFF"/>
                </a:solidFill>
                <a:latin typeface="Calibri"/>
                <a:cs typeface="Calibri"/>
              </a:rPr>
              <a:t>συμμετέχει</a:t>
            </a:r>
            <a:r>
              <a:rPr sz="1400" spc="65" dirty="0">
                <a:solidFill>
                  <a:srgbClr val="FFFFFF"/>
                </a:solidFill>
                <a:latin typeface="Calibri"/>
                <a:cs typeface="Calibri"/>
              </a:rPr>
              <a:t> </a:t>
            </a:r>
            <a:r>
              <a:rPr sz="1400" spc="130" dirty="0">
                <a:solidFill>
                  <a:srgbClr val="FFFFFF"/>
                </a:solidFill>
                <a:latin typeface="Calibri"/>
                <a:cs typeface="Calibri"/>
              </a:rPr>
              <a:t>ενεργά</a:t>
            </a:r>
            <a:r>
              <a:rPr sz="1400" spc="70" dirty="0">
                <a:solidFill>
                  <a:srgbClr val="FFFFFF"/>
                </a:solidFill>
                <a:latin typeface="Calibri"/>
                <a:cs typeface="Calibri"/>
              </a:rPr>
              <a:t> </a:t>
            </a:r>
            <a:r>
              <a:rPr sz="1400" spc="120" dirty="0">
                <a:solidFill>
                  <a:srgbClr val="FFFFFF"/>
                </a:solidFill>
                <a:latin typeface="Calibri"/>
                <a:cs typeface="Calibri"/>
              </a:rPr>
              <a:t>και</a:t>
            </a:r>
            <a:r>
              <a:rPr sz="1400" spc="70" dirty="0">
                <a:solidFill>
                  <a:srgbClr val="FFFFFF"/>
                </a:solidFill>
                <a:latin typeface="Calibri"/>
                <a:cs typeface="Calibri"/>
              </a:rPr>
              <a:t> </a:t>
            </a:r>
            <a:r>
              <a:rPr sz="1400" spc="140" dirty="0">
                <a:solidFill>
                  <a:srgbClr val="FFFFFF"/>
                </a:solidFill>
                <a:latin typeface="Calibri"/>
                <a:cs typeface="Calibri"/>
              </a:rPr>
              <a:t>να</a:t>
            </a:r>
            <a:r>
              <a:rPr sz="1400" spc="65" dirty="0">
                <a:solidFill>
                  <a:srgbClr val="FFFFFF"/>
                </a:solidFill>
                <a:latin typeface="Calibri"/>
                <a:cs typeface="Calibri"/>
              </a:rPr>
              <a:t> </a:t>
            </a:r>
            <a:r>
              <a:rPr sz="1400" spc="114" dirty="0">
                <a:solidFill>
                  <a:srgbClr val="FFFFFF"/>
                </a:solidFill>
                <a:latin typeface="Calibri"/>
                <a:cs typeface="Calibri"/>
              </a:rPr>
              <a:t>ξεκινήσει</a:t>
            </a:r>
            <a:r>
              <a:rPr sz="1400" spc="75" dirty="0">
                <a:solidFill>
                  <a:srgbClr val="FFFFFF"/>
                </a:solidFill>
                <a:latin typeface="Calibri"/>
                <a:cs typeface="Calibri"/>
              </a:rPr>
              <a:t> </a:t>
            </a:r>
            <a:r>
              <a:rPr sz="1400" spc="125" dirty="0">
                <a:solidFill>
                  <a:srgbClr val="FFFFFF"/>
                </a:solidFill>
                <a:latin typeface="Calibri"/>
                <a:cs typeface="Calibri"/>
              </a:rPr>
              <a:t>την </a:t>
            </a:r>
            <a:r>
              <a:rPr sz="1400" spc="-305" dirty="0">
                <a:solidFill>
                  <a:srgbClr val="FFFFFF"/>
                </a:solidFill>
                <a:latin typeface="Calibri"/>
                <a:cs typeface="Calibri"/>
              </a:rPr>
              <a:t> </a:t>
            </a:r>
            <a:r>
              <a:rPr sz="1400" spc="114" dirty="0">
                <a:solidFill>
                  <a:srgbClr val="FFFFFF"/>
                </a:solidFill>
                <a:latin typeface="Calibri"/>
                <a:cs typeface="Calibri"/>
              </a:rPr>
              <a:t>ενέργεια.</a:t>
            </a:r>
            <a:endParaRPr sz="1400">
              <a:latin typeface="Calibri"/>
              <a:cs typeface="Calibri"/>
            </a:endParaRPr>
          </a:p>
        </p:txBody>
      </p:sp>
      <p:pic>
        <p:nvPicPr>
          <p:cNvPr id="8" name="object 8"/>
          <p:cNvPicPr/>
          <p:nvPr/>
        </p:nvPicPr>
        <p:blipFill>
          <a:blip r:embed="rId2" cstate="print"/>
          <a:stretch>
            <a:fillRect/>
          </a:stretch>
        </p:blipFill>
        <p:spPr>
          <a:xfrm>
            <a:off x="6889115" y="5741670"/>
            <a:ext cx="1530032" cy="612140"/>
          </a:xfrm>
          <a:prstGeom prst="rect">
            <a:avLst/>
          </a:prstGeom>
        </p:spPr>
      </p:pic>
      <p:sp>
        <p:nvSpPr>
          <p:cNvPr id="9" name="object 9"/>
          <p:cNvSpPr txBox="1"/>
          <p:nvPr/>
        </p:nvSpPr>
        <p:spPr>
          <a:xfrm>
            <a:off x="10945494" y="5754623"/>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0</a:t>
            </a:r>
            <a:endParaRPr sz="1100">
              <a:latin typeface="Arial"/>
              <a:cs typeface="Arial"/>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600709"/>
            <a:ext cx="9009380" cy="459740"/>
          </a:xfrm>
          <a:prstGeom prst="rect">
            <a:avLst/>
          </a:prstGeom>
        </p:spPr>
        <p:txBody>
          <a:bodyPr vert="horz" wrap="square" lIns="0" tIns="12700" rIns="0" bIns="0" rtlCol="0">
            <a:spAutoFit/>
          </a:bodyPr>
          <a:lstStyle/>
          <a:p>
            <a:pPr marL="12700">
              <a:lnSpc>
                <a:spcPct val="100000"/>
              </a:lnSpc>
              <a:spcBef>
                <a:spcPts val="100"/>
              </a:spcBef>
            </a:pPr>
            <a:r>
              <a:rPr spc="120" dirty="0"/>
              <a:t>Λειτουργία</a:t>
            </a:r>
            <a:r>
              <a:rPr spc="80" dirty="0"/>
              <a:t> </a:t>
            </a:r>
            <a:r>
              <a:rPr spc="130" dirty="0"/>
              <a:t>εγκατάστασης</a:t>
            </a:r>
            <a:r>
              <a:rPr spc="75" dirty="0"/>
              <a:t> </a:t>
            </a:r>
            <a:r>
              <a:rPr spc="114" dirty="0"/>
              <a:t>έναντι</a:t>
            </a:r>
            <a:r>
              <a:rPr spc="80" dirty="0"/>
              <a:t> </a:t>
            </a:r>
            <a:r>
              <a:rPr spc="125" dirty="0"/>
              <a:t>κανονικής</a:t>
            </a:r>
            <a:r>
              <a:rPr spc="110" dirty="0"/>
              <a:t> </a:t>
            </a:r>
            <a:r>
              <a:rPr spc="100" dirty="0"/>
              <a:t>λειτουργίας</a:t>
            </a:r>
          </a:p>
        </p:txBody>
      </p:sp>
      <p:sp>
        <p:nvSpPr>
          <p:cNvPr id="3" name="object 3"/>
          <p:cNvSpPr txBox="1"/>
          <p:nvPr/>
        </p:nvSpPr>
        <p:spPr>
          <a:xfrm>
            <a:off x="783590" y="2183129"/>
            <a:ext cx="7545705" cy="1370965"/>
          </a:xfrm>
          <a:prstGeom prst="rect">
            <a:avLst/>
          </a:prstGeom>
        </p:spPr>
        <p:txBody>
          <a:bodyPr vert="horz" wrap="square" lIns="0" tIns="0" rIns="0" bIns="0" rtlCol="0">
            <a:spAutoFit/>
          </a:bodyPr>
          <a:lstStyle/>
          <a:p>
            <a:pPr marL="287020" indent="-274320">
              <a:lnSpc>
                <a:spcPts val="1614"/>
              </a:lnSpc>
              <a:buClr>
                <a:srgbClr val="FFBA00"/>
              </a:buClr>
              <a:buSzPct val="128000"/>
              <a:buFont typeface="Courier New"/>
              <a:buChar char="o"/>
              <a:tabLst>
                <a:tab pos="287020" algn="l"/>
              </a:tabLst>
            </a:pPr>
            <a:r>
              <a:rPr sz="1250" spc="125" dirty="0">
                <a:latin typeface="Calibri"/>
                <a:cs typeface="Calibri"/>
              </a:rPr>
              <a:t>Αυτή</a:t>
            </a:r>
            <a:r>
              <a:rPr sz="1250" spc="60" dirty="0">
                <a:latin typeface="Calibri"/>
                <a:cs typeface="Calibri"/>
              </a:rPr>
              <a:t> </a:t>
            </a:r>
            <a:r>
              <a:rPr sz="1250" spc="135" dirty="0">
                <a:latin typeface="Calibri"/>
                <a:cs typeface="Calibri"/>
              </a:rPr>
              <a:t>η</a:t>
            </a:r>
            <a:r>
              <a:rPr sz="1250" spc="60" dirty="0">
                <a:latin typeface="Calibri"/>
                <a:cs typeface="Calibri"/>
              </a:rPr>
              <a:t> </a:t>
            </a:r>
            <a:r>
              <a:rPr sz="1250" spc="114" dirty="0">
                <a:latin typeface="Calibri"/>
                <a:cs typeface="Calibri"/>
              </a:rPr>
              <a:t>διπλή</a:t>
            </a:r>
            <a:r>
              <a:rPr sz="1250" spc="55" dirty="0">
                <a:latin typeface="Calibri"/>
                <a:cs typeface="Calibri"/>
              </a:rPr>
              <a:t> </a:t>
            </a:r>
            <a:r>
              <a:rPr sz="1250" spc="105" dirty="0">
                <a:latin typeface="Calibri"/>
                <a:cs typeface="Calibri"/>
              </a:rPr>
              <a:t>λειτουργία</a:t>
            </a:r>
            <a:r>
              <a:rPr sz="1250" spc="60" dirty="0">
                <a:latin typeface="Calibri"/>
                <a:cs typeface="Calibri"/>
              </a:rPr>
              <a:t> </a:t>
            </a:r>
            <a:r>
              <a:rPr sz="1250" spc="114" dirty="0">
                <a:latin typeface="Calibri"/>
                <a:cs typeface="Calibri"/>
              </a:rPr>
              <a:t>μπορεί</a:t>
            </a:r>
            <a:r>
              <a:rPr sz="1250" spc="55" dirty="0">
                <a:latin typeface="Calibri"/>
                <a:cs typeface="Calibri"/>
              </a:rPr>
              <a:t> </a:t>
            </a:r>
            <a:r>
              <a:rPr sz="1250" spc="125" dirty="0">
                <a:latin typeface="Calibri"/>
                <a:cs typeface="Calibri"/>
              </a:rPr>
              <a:t>να</a:t>
            </a:r>
            <a:r>
              <a:rPr sz="1250" spc="60" dirty="0">
                <a:latin typeface="Calibri"/>
                <a:cs typeface="Calibri"/>
              </a:rPr>
              <a:t> </a:t>
            </a:r>
            <a:r>
              <a:rPr sz="1250" spc="100" dirty="0">
                <a:latin typeface="Calibri"/>
                <a:cs typeface="Calibri"/>
              </a:rPr>
              <a:t>ταιριάζει</a:t>
            </a:r>
            <a:r>
              <a:rPr sz="1250" spc="60" dirty="0">
                <a:latin typeface="Calibri"/>
                <a:cs typeface="Calibri"/>
              </a:rPr>
              <a:t> </a:t>
            </a:r>
            <a:r>
              <a:rPr sz="1250" spc="114" dirty="0">
                <a:latin typeface="Calibri"/>
                <a:cs typeface="Calibri"/>
              </a:rPr>
              <a:t>περισσότερο</a:t>
            </a:r>
            <a:r>
              <a:rPr sz="1250" spc="60" dirty="0">
                <a:latin typeface="Calibri"/>
                <a:cs typeface="Calibri"/>
              </a:rPr>
              <a:t> </a:t>
            </a:r>
            <a:r>
              <a:rPr sz="1250" spc="125" dirty="0">
                <a:latin typeface="Calibri"/>
                <a:cs typeface="Calibri"/>
              </a:rPr>
              <a:t>με</a:t>
            </a:r>
            <a:r>
              <a:rPr sz="1250" spc="55" dirty="0">
                <a:latin typeface="Calibri"/>
                <a:cs typeface="Calibri"/>
              </a:rPr>
              <a:t> </a:t>
            </a:r>
            <a:r>
              <a:rPr sz="1250" spc="114" dirty="0">
                <a:latin typeface="Calibri"/>
                <a:cs typeface="Calibri"/>
              </a:rPr>
              <a:t>το</a:t>
            </a:r>
            <a:r>
              <a:rPr sz="1250" spc="65" dirty="0">
                <a:latin typeface="Calibri"/>
                <a:cs typeface="Calibri"/>
              </a:rPr>
              <a:t> </a:t>
            </a:r>
            <a:r>
              <a:rPr sz="1250" spc="110" dirty="0">
                <a:latin typeface="Calibri"/>
                <a:cs typeface="Calibri"/>
              </a:rPr>
              <a:t>νοητικό</a:t>
            </a:r>
            <a:r>
              <a:rPr sz="1250" spc="60" dirty="0">
                <a:latin typeface="Calibri"/>
                <a:cs typeface="Calibri"/>
              </a:rPr>
              <a:t> </a:t>
            </a:r>
            <a:r>
              <a:rPr sz="1250" spc="114" dirty="0">
                <a:latin typeface="Calibri"/>
                <a:cs typeface="Calibri"/>
              </a:rPr>
              <a:t>μοντέλο</a:t>
            </a:r>
            <a:r>
              <a:rPr sz="1250" spc="60" dirty="0">
                <a:latin typeface="Calibri"/>
                <a:cs typeface="Calibri"/>
              </a:rPr>
              <a:t> </a:t>
            </a:r>
            <a:r>
              <a:rPr sz="1250" spc="110" dirty="0">
                <a:latin typeface="Calibri"/>
                <a:cs typeface="Calibri"/>
              </a:rPr>
              <a:t>ενός</a:t>
            </a:r>
            <a:endParaRPr sz="1250">
              <a:latin typeface="Calibri"/>
              <a:cs typeface="Calibri"/>
            </a:endParaRPr>
          </a:p>
          <a:p>
            <a:pPr marL="286385">
              <a:lnSpc>
                <a:spcPts val="1445"/>
              </a:lnSpc>
            </a:pPr>
            <a:r>
              <a:rPr sz="1250" spc="114" dirty="0">
                <a:latin typeface="Calibri"/>
                <a:cs typeface="Calibri"/>
              </a:rPr>
              <a:t>τυπικού</a:t>
            </a:r>
            <a:r>
              <a:rPr sz="1250" spc="25" dirty="0">
                <a:latin typeface="Calibri"/>
                <a:cs typeface="Calibri"/>
              </a:rPr>
              <a:t> </a:t>
            </a:r>
            <a:r>
              <a:rPr sz="1250" spc="90" dirty="0">
                <a:latin typeface="Calibri"/>
                <a:cs typeface="Calibri"/>
              </a:rPr>
              <a:t>χρήστη.</a:t>
            </a:r>
            <a:endParaRPr sz="1250">
              <a:latin typeface="Calibri"/>
              <a:cs typeface="Calibri"/>
            </a:endParaRPr>
          </a:p>
          <a:p>
            <a:pPr marL="396875" marR="958850" lvl="1" indent="-182880">
              <a:lnSpc>
                <a:spcPct val="100000"/>
              </a:lnSpc>
              <a:spcBef>
                <a:spcPts val="720"/>
              </a:spcBef>
              <a:buSzPct val="128000"/>
              <a:buChar char="◦"/>
              <a:tabLst>
                <a:tab pos="396875" algn="l"/>
              </a:tabLst>
            </a:pPr>
            <a:r>
              <a:rPr sz="1250" spc="114" dirty="0">
                <a:latin typeface="Calibri"/>
                <a:cs typeface="Calibri"/>
              </a:rPr>
              <a:t>Οι</a:t>
            </a:r>
            <a:r>
              <a:rPr sz="1250" spc="50" dirty="0">
                <a:latin typeface="Calibri"/>
                <a:cs typeface="Calibri"/>
              </a:rPr>
              <a:t> </a:t>
            </a:r>
            <a:r>
              <a:rPr sz="1250" spc="114" dirty="0">
                <a:latin typeface="Calibri"/>
                <a:cs typeface="Calibri"/>
              </a:rPr>
              <a:t>χρήστες</a:t>
            </a:r>
            <a:r>
              <a:rPr sz="1250" spc="50" dirty="0">
                <a:latin typeface="Calibri"/>
                <a:cs typeface="Calibri"/>
              </a:rPr>
              <a:t> </a:t>
            </a:r>
            <a:r>
              <a:rPr sz="1250" spc="114" dirty="0">
                <a:latin typeface="Calibri"/>
                <a:cs typeface="Calibri"/>
              </a:rPr>
              <a:t>μπορεί</a:t>
            </a:r>
            <a:r>
              <a:rPr sz="1250" spc="50" dirty="0">
                <a:latin typeface="Calibri"/>
                <a:cs typeface="Calibri"/>
              </a:rPr>
              <a:t> </a:t>
            </a:r>
            <a:r>
              <a:rPr sz="1250" spc="125" dirty="0">
                <a:latin typeface="Calibri"/>
                <a:cs typeface="Calibri"/>
              </a:rPr>
              <a:t>να</a:t>
            </a:r>
            <a:r>
              <a:rPr sz="1250" spc="55" dirty="0">
                <a:latin typeface="Calibri"/>
                <a:cs typeface="Calibri"/>
              </a:rPr>
              <a:t> </a:t>
            </a:r>
            <a:r>
              <a:rPr sz="1250" spc="125" dirty="0">
                <a:latin typeface="Calibri"/>
                <a:cs typeface="Calibri"/>
              </a:rPr>
              <a:t>μην</a:t>
            </a:r>
            <a:r>
              <a:rPr sz="1250" spc="55" dirty="0">
                <a:latin typeface="Calibri"/>
                <a:cs typeface="Calibri"/>
              </a:rPr>
              <a:t> </a:t>
            </a:r>
            <a:r>
              <a:rPr sz="1250" spc="120" dirty="0">
                <a:latin typeface="Calibri"/>
                <a:cs typeface="Calibri"/>
              </a:rPr>
              <a:t>καταλαβαίνουν</a:t>
            </a:r>
            <a:r>
              <a:rPr sz="1250" spc="55" dirty="0">
                <a:latin typeface="Calibri"/>
                <a:cs typeface="Calibri"/>
              </a:rPr>
              <a:t> </a:t>
            </a:r>
            <a:r>
              <a:rPr sz="1250" spc="114" dirty="0">
                <a:latin typeface="Calibri"/>
                <a:cs typeface="Calibri"/>
              </a:rPr>
              <a:t>το</a:t>
            </a:r>
            <a:r>
              <a:rPr sz="1250" spc="55" dirty="0">
                <a:latin typeface="Calibri"/>
                <a:cs typeface="Calibri"/>
              </a:rPr>
              <a:t> </a:t>
            </a:r>
            <a:r>
              <a:rPr sz="1250" spc="114" dirty="0">
                <a:latin typeface="Calibri"/>
                <a:cs typeface="Calibri"/>
              </a:rPr>
              <a:t>"Θέλετε</a:t>
            </a:r>
            <a:r>
              <a:rPr sz="1250" spc="50" dirty="0">
                <a:latin typeface="Calibri"/>
                <a:cs typeface="Calibri"/>
              </a:rPr>
              <a:t> </a:t>
            </a:r>
            <a:r>
              <a:rPr sz="1250" spc="125" dirty="0">
                <a:latin typeface="Calibri"/>
                <a:cs typeface="Calibri"/>
              </a:rPr>
              <a:t>να</a:t>
            </a:r>
            <a:r>
              <a:rPr sz="1250" spc="55" dirty="0">
                <a:latin typeface="Calibri"/>
                <a:cs typeface="Calibri"/>
              </a:rPr>
              <a:t> </a:t>
            </a:r>
            <a:r>
              <a:rPr sz="1250" spc="110" dirty="0">
                <a:latin typeface="Calibri"/>
                <a:cs typeface="Calibri"/>
              </a:rPr>
              <a:t>επιτρέψετε</a:t>
            </a:r>
            <a:r>
              <a:rPr sz="1250" spc="55" dirty="0">
                <a:latin typeface="Calibri"/>
                <a:cs typeface="Calibri"/>
              </a:rPr>
              <a:t> </a:t>
            </a:r>
            <a:r>
              <a:rPr sz="1250" spc="120" dirty="0">
                <a:latin typeface="Calibri"/>
                <a:cs typeface="Calibri"/>
              </a:rPr>
              <a:t>σε</a:t>
            </a:r>
            <a:r>
              <a:rPr sz="1250" spc="50" dirty="0">
                <a:latin typeface="Calibri"/>
                <a:cs typeface="Calibri"/>
              </a:rPr>
              <a:t> </a:t>
            </a:r>
            <a:r>
              <a:rPr sz="1250" spc="125" dirty="0">
                <a:latin typeface="Calibri"/>
                <a:cs typeface="Calibri"/>
              </a:rPr>
              <a:t>αυτό</a:t>
            </a:r>
            <a:r>
              <a:rPr sz="1250" spc="55" dirty="0">
                <a:latin typeface="Calibri"/>
                <a:cs typeface="Calibri"/>
              </a:rPr>
              <a:t> </a:t>
            </a:r>
            <a:r>
              <a:rPr sz="1250" spc="114" dirty="0">
                <a:latin typeface="Calibri"/>
                <a:cs typeface="Calibri"/>
              </a:rPr>
              <a:t>το </a:t>
            </a:r>
            <a:r>
              <a:rPr sz="1250" spc="-265" dirty="0">
                <a:latin typeface="Calibri"/>
                <a:cs typeface="Calibri"/>
              </a:rPr>
              <a:t> </a:t>
            </a:r>
            <a:r>
              <a:rPr sz="1250" spc="120" dirty="0">
                <a:latin typeface="Calibri"/>
                <a:cs typeface="Calibri"/>
              </a:rPr>
              <a:t>προγραμματίζω</a:t>
            </a:r>
            <a:r>
              <a:rPr sz="1250" spc="50" dirty="0">
                <a:latin typeface="Calibri"/>
                <a:cs typeface="Calibri"/>
              </a:rPr>
              <a:t> </a:t>
            </a:r>
            <a:r>
              <a:rPr sz="1250" spc="125" dirty="0">
                <a:latin typeface="Calibri"/>
                <a:cs typeface="Calibri"/>
              </a:rPr>
              <a:t>να</a:t>
            </a:r>
            <a:r>
              <a:rPr sz="1250" spc="55" dirty="0">
                <a:latin typeface="Calibri"/>
                <a:cs typeface="Calibri"/>
              </a:rPr>
              <a:t> </a:t>
            </a:r>
            <a:r>
              <a:rPr sz="1250" spc="110" dirty="0">
                <a:latin typeface="Calibri"/>
                <a:cs typeface="Calibri"/>
              </a:rPr>
              <a:t>παράγει/κάνει</a:t>
            </a:r>
            <a:r>
              <a:rPr sz="1250" spc="55" dirty="0">
                <a:latin typeface="Calibri"/>
                <a:cs typeface="Calibri"/>
              </a:rPr>
              <a:t> </a:t>
            </a:r>
            <a:r>
              <a:rPr sz="1250" spc="100" dirty="0">
                <a:latin typeface="Calibri"/>
                <a:cs typeface="Calibri"/>
              </a:rPr>
              <a:t>αλλαγές".</a:t>
            </a:r>
            <a:endParaRPr sz="1250">
              <a:latin typeface="Calibri"/>
              <a:cs typeface="Calibri"/>
            </a:endParaRPr>
          </a:p>
          <a:p>
            <a:pPr marL="396875" marR="5080" lvl="1" indent="-182880">
              <a:lnSpc>
                <a:spcPct val="100000"/>
              </a:lnSpc>
              <a:spcBef>
                <a:spcPts val="920"/>
              </a:spcBef>
              <a:buSzPct val="128000"/>
              <a:buChar char="◦"/>
              <a:tabLst>
                <a:tab pos="396875" algn="l"/>
              </a:tabLst>
            </a:pPr>
            <a:r>
              <a:rPr sz="1250" spc="125" dirty="0">
                <a:latin typeface="Calibri"/>
                <a:cs typeface="Calibri"/>
              </a:rPr>
              <a:t>Αλλά</a:t>
            </a:r>
            <a:r>
              <a:rPr sz="1250" spc="55" dirty="0">
                <a:latin typeface="Calibri"/>
                <a:cs typeface="Calibri"/>
              </a:rPr>
              <a:t> </a:t>
            </a:r>
            <a:r>
              <a:rPr sz="1250" spc="100" dirty="0">
                <a:latin typeface="Calibri"/>
                <a:cs typeface="Calibri"/>
              </a:rPr>
              <a:t>οι</a:t>
            </a:r>
            <a:r>
              <a:rPr sz="1250" spc="55" dirty="0">
                <a:latin typeface="Calibri"/>
                <a:cs typeface="Calibri"/>
              </a:rPr>
              <a:t> </a:t>
            </a:r>
            <a:r>
              <a:rPr sz="1250" spc="110" dirty="0">
                <a:latin typeface="Calibri"/>
                <a:cs typeface="Calibri"/>
              </a:rPr>
              <a:t>περισσότεροι</a:t>
            </a:r>
            <a:r>
              <a:rPr sz="1250" spc="55" dirty="0">
                <a:latin typeface="Calibri"/>
                <a:cs typeface="Calibri"/>
              </a:rPr>
              <a:t> </a:t>
            </a:r>
            <a:r>
              <a:rPr sz="1250" spc="125" dirty="0">
                <a:latin typeface="Calibri"/>
                <a:cs typeface="Calibri"/>
              </a:rPr>
              <a:t>μπορούν</a:t>
            </a:r>
            <a:r>
              <a:rPr sz="1250" spc="55" dirty="0">
                <a:latin typeface="Calibri"/>
                <a:cs typeface="Calibri"/>
              </a:rPr>
              <a:t> </a:t>
            </a:r>
            <a:r>
              <a:rPr sz="1250" spc="125" dirty="0">
                <a:latin typeface="Calibri"/>
                <a:cs typeface="Calibri"/>
              </a:rPr>
              <a:t>να</a:t>
            </a:r>
            <a:r>
              <a:rPr sz="1250" spc="60" dirty="0">
                <a:latin typeface="Calibri"/>
                <a:cs typeface="Calibri"/>
              </a:rPr>
              <a:t> </a:t>
            </a:r>
            <a:r>
              <a:rPr sz="1250" spc="114" dirty="0">
                <a:latin typeface="Calibri"/>
                <a:cs typeface="Calibri"/>
              </a:rPr>
              <a:t>εκπαιδευτούν</a:t>
            </a:r>
            <a:r>
              <a:rPr sz="1250" spc="60" dirty="0">
                <a:latin typeface="Calibri"/>
                <a:cs typeface="Calibri"/>
              </a:rPr>
              <a:t> </a:t>
            </a:r>
            <a:r>
              <a:rPr sz="1250" spc="105" dirty="0">
                <a:latin typeface="Calibri"/>
                <a:cs typeface="Calibri"/>
              </a:rPr>
              <a:t>σχετικά</a:t>
            </a:r>
            <a:r>
              <a:rPr sz="1250" spc="65" dirty="0">
                <a:latin typeface="Calibri"/>
                <a:cs typeface="Calibri"/>
              </a:rPr>
              <a:t> </a:t>
            </a:r>
            <a:r>
              <a:rPr sz="1250" spc="125" dirty="0">
                <a:latin typeface="Calibri"/>
                <a:cs typeface="Calibri"/>
              </a:rPr>
              <a:t>με</a:t>
            </a:r>
            <a:r>
              <a:rPr sz="1250" spc="55" dirty="0">
                <a:latin typeface="Calibri"/>
                <a:cs typeface="Calibri"/>
              </a:rPr>
              <a:t> </a:t>
            </a:r>
            <a:r>
              <a:rPr sz="1250" spc="114" dirty="0">
                <a:latin typeface="Calibri"/>
                <a:cs typeface="Calibri"/>
              </a:rPr>
              <a:t>το</a:t>
            </a:r>
            <a:r>
              <a:rPr sz="1250" spc="60" dirty="0">
                <a:latin typeface="Calibri"/>
                <a:cs typeface="Calibri"/>
              </a:rPr>
              <a:t> </a:t>
            </a:r>
            <a:r>
              <a:rPr sz="1250" spc="114" dirty="0">
                <a:latin typeface="Calibri"/>
                <a:cs typeface="Calibri"/>
              </a:rPr>
              <a:t>"Θέλετε</a:t>
            </a:r>
            <a:r>
              <a:rPr sz="1250" spc="55" dirty="0">
                <a:latin typeface="Calibri"/>
                <a:cs typeface="Calibri"/>
              </a:rPr>
              <a:t> </a:t>
            </a:r>
            <a:r>
              <a:rPr sz="1250" spc="125" dirty="0">
                <a:latin typeface="Calibri"/>
                <a:cs typeface="Calibri"/>
              </a:rPr>
              <a:t>να</a:t>
            </a:r>
            <a:r>
              <a:rPr sz="1250" spc="60" dirty="0">
                <a:latin typeface="Calibri"/>
                <a:cs typeface="Calibri"/>
              </a:rPr>
              <a:t> </a:t>
            </a:r>
            <a:r>
              <a:rPr sz="1250" spc="120" dirty="0">
                <a:latin typeface="Calibri"/>
                <a:cs typeface="Calibri"/>
              </a:rPr>
              <a:t>προσθέσετε</a:t>
            </a:r>
            <a:r>
              <a:rPr sz="1250" spc="60" dirty="0">
                <a:latin typeface="Calibri"/>
                <a:cs typeface="Calibri"/>
              </a:rPr>
              <a:t> </a:t>
            </a:r>
            <a:r>
              <a:rPr sz="1250" spc="105" dirty="0">
                <a:latin typeface="Calibri"/>
                <a:cs typeface="Calibri"/>
              </a:rPr>
              <a:t>κάτι </a:t>
            </a:r>
            <a:r>
              <a:rPr sz="1250" spc="-265" dirty="0">
                <a:latin typeface="Calibri"/>
                <a:cs typeface="Calibri"/>
              </a:rPr>
              <a:t> </a:t>
            </a:r>
            <a:r>
              <a:rPr sz="1250" spc="114" dirty="0">
                <a:latin typeface="Calibri"/>
                <a:cs typeface="Calibri"/>
              </a:rPr>
              <a:t>νέο</a:t>
            </a:r>
            <a:r>
              <a:rPr sz="1250" spc="50" dirty="0">
                <a:latin typeface="Calibri"/>
                <a:cs typeface="Calibri"/>
              </a:rPr>
              <a:t> </a:t>
            </a:r>
            <a:r>
              <a:rPr sz="1250" spc="114" dirty="0">
                <a:latin typeface="Calibri"/>
                <a:cs typeface="Calibri"/>
              </a:rPr>
              <a:t>στον</a:t>
            </a:r>
            <a:r>
              <a:rPr sz="1250" spc="55" dirty="0">
                <a:latin typeface="Calibri"/>
                <a:cs typeface="Calibri"/>
              </a:rPr>
              <a:t> </a:t>
            </a:r>
            <a:r>
              <a:rPr sz="1250" spc="114" dirty="0">
                <a:latin typeface="Calibri"/>
                <a:cs typeface="Calibri"/>
              </a:rPr>
              <a:t>υπολογιστή</a:t>
            </a:r>
            <a:r>
              <a:rPr sz="1250" spc="55" dirty="0">
                <a:latin typeface="Calibri"/>
                <a:cs typeface="Calibri"/>
              </a:rPr>
              <a:t> </a:t>
            </a:r>
            <a:r>
              <a:rPr sz="1250" spc="125" dirty="0">
                <a:latin typeface="Calibri"/>
                <a:cs typeface="Calibri"/>
              </a:rPr>
              <a:t>σας</a:t>
            </a:r>
            <a:r>
              <a:rPr sz="1250" spc="50" dirty="0">
                <a:latin typeface="Calibri"/>
                <a:cs typeface="Calibri"/>
              </a:rPr>
              <a:t> </a:t>
            </a:r>
            <a:r>
              <a:rPr sz="1250" spc="125" dirty="0">
                <a:latin typeface="Calibri"/>
                <a:cs typeface="Calibri"/>
              </a:rPr>
              <a:t>αυτή</a:t>
            </a:r>
            <a:r>
              <a:rPr sz="1250" spc="55" dirty="0">
                <a:latin typeface="Calibri"/>
                <a:cs typeface="Calibri"/>
              </a:rPr>
              <a:t> </a:t>
            </a:r>
            <a:r>
              <a:rPr sz="1250" spc="114" dirty="0">
                <a:latin typeface="Calibri"/>
                <a:cs typeface="Calibri"/>
              </a:rPr>
              <a:t>τη</a:t>
            </a:r>
            <a:r>
              <a:rPr sz="1250" spc="55" dirty="0">
                <a:latin typeface="Calibri"/>
                <a:cs typeface="Calibri"/>
              </a:rPr>
              <a:t> </a:t>
            </a:r>
            <a:r>
              <a:rPr sz="1250" spc="100" dirty="0">
                <a:latin typeface="Calibri"/>
                <a:cs typeface="Calibri"/>
              </a:rPr>
              <a:t>στιγμή".</a:t>
            </a:r>
            <a:endParaRPr sz="1250">
              <a:latin typeface="Calibri"/>
              <a:cs typeface="Calibri"/>
            </a:endParaRPr>
          </a:p>
        </p:txBody>
      </p:sp>
      <p:sp>
        <p:nvSpPr>
          <p:cNvPr id="4" name="object 4"/>
          <p:cNvSpPr txBox="1"/>
          <p:nvPr/>
        </p:nvSpPr>
        <p:spPr>
          <a:xfrm>
            <a:off x="783590" y="4070032"/>
            <a:ext cx="7272020" cy="215900"/>
          </a:xfrm>
          <a:prstGeom prst="rect">
            <a:avLst/>
          </a:prstGeom>
        </p:spPr>
        <p:txBody>
          <a:bodyPr vert="horz" wrap="square" lIns="0" tIns="0" rIns="0" bIns="0" rtlCol="0">
            <a:spAutoFit/>
          </a:bodyPr>
          <a:lstStyle/>
          <a:p>
            <a:pPr marL="12700">
              <a:lnSpc>
                <a:spcPts val="1670"/>
              </a:lnSpc>
            </a:pPr>
            <a:r>
              <a:rPr sz="1600" dirty="0">
                <a:solidFill>
                  <a:srgbClr val="FFBA00"/>
                </a:solidFill>
                <a:latin typeface="Courier New"/>
                <a:cs typeface="Courier New"/>
              </a:rPr>
              <a:t>o</a:t>
            </a:r>
            <a:r>
              <a:rPr sz="1600" spc="235" dirty="0">
                <a:solidFill>
                  <a:srgbClr val="FFBA00"/>
                </a:solidFill>
                <a:latin typeface="Courier New"/>
                <a:cs typeface="Courier New"/>
              </a:rPr>
              <a:t> </a:t>
            </a:r>
            <a:r>
              <a:rPr sz="1250" spc="110" dirty="0">
                <a:latin typeface="Calibri"/>
                <a:cs typeface="Calibri"/>
              </a:rPr>
              <a:t>Επιπλέον,</a:t>
            </a:r>
            <a:r>
              <a:rPr sz="1250" spc="50" dirty="0">
                <a:latin typeface="Calibri"/>
                <a:cs typeface="Calibri"/>
              </a:rPr>
              <a:t> </a:t>
            </a:r>
            <a:r>
              <a:rPr sz="1250" spc="125" dirty="0">
                <a:latin typeface="Calibri"/>
                <a:cs typeface="Calibri"/>
              </a:rPr>
              <a:t>μπορούν</a:t>
            </a:r>
            <a:r>
              <a:rPr sz="1250" spc="45" dirty="0">
                <a:latin typeface="Calibri"/>
                <a:cs typeface="Calibri"/>
              </a:rPr>
              <a:t> </a:t>
            </a:r>
            <a:r>
              <a:rPr sz="1250" spc="125" dirty="0">
                <a:latin typeface="Calibri"/>
                <a:cs typeface="Calibri"/>
              </a:rPr>
              <a:t>να</a:t>
            </a:r>
            <a:r>
              <a:rPr sz="1250" spc="55" dirty="0">
                <a:latin typeface="Calibri"/>
                <a:cs typeface="Calibri"/>
              </a:rPr>
              <a:t> </a:t>
            </a:r>
            <a:r>
              <a:rPr sz="1250" spc="114" dirty="0">
                <a:latin typeface="Calibri"/>
                <a:cs typeface="Calibri"/>
              </a:rPr>
              <a:t>εκπαιδευτούν</a:t>
            </a:r>
            <a:r>
              <a:rPr sz="1250" spc="55" dirty="0">
                <a:latin typeface="Calibri"/>
                <a:cs typeface="Calibri"/>
              </a:rPr>
              <a:t> </a:t>
            </a:r>
            <a:r>
              <a:rPr sz="1250" spc="114" dirty="0">
                <a:latin typeface="Calibri"/>
                <a:cs typeface="Calibri"/>
              </a:rPr>
              <a:t>το</a:t>
            </a:r>
            <a:r>
              <a:rPr sz="1250" spc="55" dirty="0">
                <a:latin typeface="Calibri"/>
                <a:cs typeface="Calibri"/>
              </a:rPr>
              <a:t> </a:t>
            </a:r>
            <a:r>
              <a:rPr sz="1250" spc="120" dirty="0">
                <a:latin typeface="Calibri"/>
                <a:cs typeface="Calibri"/>
              </a:rPr>
              <a:t>πότε</a:t>
            </a:r>
            <a:r>
              <a:rPr sz="1250" spc="50" dirty="0">
                <a:latin typeface="Calibri"/>
                <a:cs typeface="Calibri"/>
              </a:rPr>
              <a:t> </a:t>
            </a:r>
            <a:r>
              <a:rPr sz="1250" spc="114" dirty="0">
                <a:latin typeface="Calibri"/>
                <a:cs typeface="Calibri"/>
              </a:rPr>
              <a:t>δεν</a:t>
            </a:r>
            <a:r>
              <a:rPr sz="1250" spc="50" dirty="0">
                <a:latin typeface="Calibri"/>
                <a:cs typeface="Calibri"/>
              </a:rPr>
              <a:t> </a:t>
            </a:r>
            <a:r>
              <a:rPr sz="1250" spc="114" dirty="0">
                <a:latin typeface="Calibri"/>
                <a:cs typeface="Calibri"/>
              </a:rPr>
              <a:t>πρέπει</a:t>
            </a:r>
            <a:r>
              <a:rPr sz="1250" spc="50" dirty="0">
                <a:latin typeface="Calibri"/>
                <a:cs typeface="Calibri"/>
              </a:rPr>
              <a:t> </a:t>
            </a:r>
            <a:r>
              <a:rPr sz="1250" spc="125" dirty="0">
                <a:latin typeface="Calibri"/>
                <a:cs typeface="Calibri"/>
              </a:rPr>
              <a:t>να</a:t>
            </a:r>
            <a:r>
              <a:rPr sz="1250" spc="55" dirty="0">
                <a:latin typeface="Calibri"/>
                <a:cs typeface="Calibri"/>
              </a:rPr>
              <a:t> </a:t>
            </a:r>
            <a:r>
              <a:rPr sz="1250" spc="120" dirty="0">
                <a:latin typeface="Calibri"/>
                <a:cs typeface="Calibri"/>
              </a:rPr>
              <a:t>σε</a:t>
            </a:r>
            <a:r>
              <a:rPr sz="1250" spc="50" dirty="0">
                <a:latin typeface="Calibri"/>
                <a:cs typeface="Calibri"/>
              </a:rPr>
              <a:t> </a:t>
            </a:r>
            <a:r>
              <a:rPr sz="1250" spc="125" dirty="0">
                <a:latin typeface="Calibri"/>
                <a:cs typeface="Calibri"/>
              </a:rPr>
              <a:t>κατάσταση</a:t>
            </a:r>
            <a:r>
              <a:rPr sz="1250" spc="60" dirty="0">
                <a:latin typeface="Calibri"/>
                <a:cs typeface="Calibri"/>
              </a:rPr>
              <a:t> </a:t>
            </a:r>
            <a:r>
              <a:rPr sz="1250" spc="114" dirty="0">
                <a:latin typeface="Calibri"/>
                <a:cs typeface="Calibri"/>
              </a:rPr>
              <a:t>εγκατάστασης.</a:t>
            </a:r>
            <a:endParaRPr sz="1250">
              <a:latin typeface="Calibri"/>
              <a:cs typeface="Calibri"/>
            </a:endParaRPr>
          </a:p>
        </p:txBody>
      </p:sp>
      <p:pic>
        <p:nvPicPr>
          <p:cNvPr id="5" name="object 5"/>
          <p:cNvPicPr/>
          <p:nvPr/>
        </p:nvPicPr>
        <p:blipFill>
          <a:blip r:embed="rId2" cstate="print"/>
          <a:stretch>
            <a:fillRect/>
          </a:stretch>
        </p:blipFill>
        <p:spPr>
          <a:xfrm>
            <a:off x="8491855" y="5358129"/>
            <a:ext cx="1530032" cy="612140"/>
          </a:xfrm>
          <a:prstGeom prst="rect">
            <a:avLst/>
          </a:prstGeom>
        </p:spPr>
      </p:pic>
      <p:sp>
        <p:nvSpPr>
          <p:cNvPr id="6" name="object 6"/>
          <p:cNvSpPr txBox="1"/>
          <p:nvPr/>
        </p:nvSpPr>
        <p:spPr>
          <a:xfrm>
            <a:off x="11033759" y="5392991"/>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1</a:t>
            </a:r>
            <a:r>
              <a:rPr sz="1100" dirty="0">
                <a:latin typeface="Arial"/>
                <a:cs typeface="Arial"/>
              </a:rPr>
              <a:t>1</a:t>
            </a:r>
            <a:endParaRPr sz="1100">
              <a:latin typeface="Arial"/>
              <a:cs typeface="Arial"/>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22655" y="906145"/>
            <a:ext cx="8343265" cy="459740"/>
          </a:xfrm>
          <a:prstGeom prst="rect">
            <a:avLst/>
          </a:prstGeom>
        </p:spPr>
        <p:txBody>
          <a:bodyPr vert="horz" wrap="square" lIns="0" tIns="12700" rIns="0" bIns="0" rtlCol="0">
            <a:spAutoFit/>
          </a:bodyPr>
          <a:lstStyle/>
          <a:p>
            <a:pPr marL="12700">
              <a:lnSpc>
                <a:spcPct val="100000"/>
              </a:lnSpc>
              <a:spcBef>
                <a:spcPts val="100"/>
              </a:spcBef>
            </a:pPr>
            <a:r>
              <a:rPr spc="155" dirty="0">
                <a:solidFill>
                  <a:srgbClr val="FFFFFF"/>
                </a:solidFill>
              </a:rPr>
              <a:t>Το</a:t>
            </a:r>
            <a:r>
              <a:rPr spc="65" dirty="0">
                <a:solidFill>
                  <a:srgbClr val="FFFFFF"/>
                </a:solidFill>
              </a:rPr>
              <a:t> </a:t>
            </a:r>
            <a:r>
              <a:rPr spc="130" dirty="0">
                <a:solidFill>
                  <a:srgbClr val="FFFFFF"/>
                </a:solidFill>
              </a:rPr>
              <a:t>όφελος</a:t>
            </a:r>
            <a:r>
              <a:rPr spc="75" dirty="0">
                <a:solidFill>
                  <a:srgbClr val="FFFFFF"/>
                </a:solidFill>
              </a:rPr>
              <a:t> </a:t>
            </a:r>
            <a:r>
              <a:rPr spc="145" dirty="0">
                <a:solidFill>
                  <a:srgbClr val="FFFFFF"/>
                </a:solidFill>
              </a:rPr>
              <a:t>από</a:t>
            </a:r>
            <a:r>
              <a:rPr spc="70" dirty="0">
                <a:solidFill>
                  <a:srgbClr val="FFFFFF"/>
                </a:solidFill>
              </a:rPr>
              <a:t> </a:t>
            </a:r>
            <a:r>
              <a:rPr spc="125" dirty="0">
                <a:solidFill>
                  <a:srgbClr val="FFFFFF"/>
                </a:solidFill>
              </a:rPr>
              <a:t>το</a:t>
            </a:r>
            <a:r>
              <a:rPr spc="65" dirty="0">
                <a:solidFill>
                  <a:srgbClr val="FFFFFF"/>
                </a:solidFill>
              </a:rPr>
              <a:t> </a:t>
            </a:r>
            <a:r>
              <a:rPr spc="130" dirty="0">
                <a:solidFill>
                  <a:srgbClr val="FFFFFF"/>
                </a:solidFill>
              </a:rPr>
              <a:t>φορτίο</a:t>
            </a:r>
            <a:r>
              <a:rPr spc="85" dirty="0">
                <a:solidFill>
                  <a:srgbClr val="FFFFFF"/>
                </a:solidFill>
              </a:rPr>
              <a:t> </a:t>
            </a:r>
            <a:r>
              <a:rPr spc="114" dirty="0">
                <a:solidFill>
                  <a:srgbClr val="FFFFFF"/>
                </a:solidFill>
              </a:rPr>
              <a:t>του</a:t>
            </a:r>
            <a:r>
              <a:rPr spc="35" dirty="0">
                <a:solidFill>
                  <a:srgbClr val="FFFFFF"/>
                </a:solidFill>
              </a:rPr>
              <a:t> </a:t>
            </a:r>
            <a:r>
              <a:rPr spc="114" dirty="0">
                <a:solidFill>
                  <a:srgbClr val="FFFFFF"/>
                </a:solidFill>
              </a:rPr>
              <a:t>τρόπου</a:t>
            </a:r>
            <a:r>
              <a:rPr spc="45" dirty="0">
                <a:solidFill>
                  <a:srgbClr val="FFFFFF"/>
                </a:solidFill>
              </a:rPr>
              <a:t> </a:t>
            </a:r>
            <a:r>
              <a:rPr spc="130" dirty="0">
                <a:solidFill>
                  <a:srgbClr val="FFFFFF"/>
                </a:solidFill>
              </a:rPr>
              <a:t>εγκατάστασης</a:t>
            </a:r>
          </a:p>
        </p:txBody>
      </p:sp>
      <p:sp>
        <p:nvSpPr>
          <p:cNvPr id="4" name="object 4"/>
          <p:cNvSpPr txBox="1"/>
          <p:nvPr/>
        </p:nvSpPr>
        <p:spPr>
          <a:xfrm>
            <a:off x="1140460" y="1742054"/>
            <a:ext cx="8674100" cy="2778760"/>
          </a:xfrm>
          <a:prstGeom prst="rect">
            <a:avLst/>
          </a:prstGeom>
        </p:spPr>
        <p:txBody>
          <a:bodyPr vert="horz" wrap="square" lIns="0" tIns="47625" rIns="0" bIns="0" rtlCol="0">
            <a:spAutoFit/>
          </a:bodyPr>
          <a:lstStyle/>
          <a:p>
            <a:pPr marL="286385" indent="-273685">
              <a:lnSpc>
                <a:spcPct val="100000"/>
              </a:lnSpc>
              <a:spcBef>
                <a:spcPts val="375"/>
              </a:spcBef>
              <a:buClr>
                <a:srgbClr val="FFBA00"/>
              </a:buClr>
              <a:buSzPct val="127272"/>
              <a:buFont typeface="Courier New"/>
              <a:buChar char="o"/>
              <a:tabLst>
                <a:tab pos="285750" algn="l"/>
                <a:tab pos="286385" algn="l"/>
              </a:tabLst>
            </a:pPr>
            <a:r>
              <a:rPr sz="1100" spc="85" dirty="0">
                <a:solidFill>
                  <a:srgbClr val="FFFFFF"/>
                </a:solidFill>
                <a:latin typeface="Calibri"/>
                <a:cs typeface="Calibri"/>
              </a:rPr>
              <a:t>Απλή</a:t>
            </a:r>
            <a:r>
              <a:rPr sz="1100" spc="35" dirty="0">
                <a:solidFill>
                  <a:srgbClr val="FFFFFF"/>
                </a:solidFill>
                <a:latin typeface="Calibri"/>
                <a:cs typeface="Calibri"/>
              </a:rPr>
              <a:t> </a:t>
            </a:r>
            <a:r>
              <a:rPr sz="1100" spc="80" dirty="0">
                <a:solidFill>
                  <a:srgbClr val="FFFFFF"/>
                </a:solidFill>
                <a:latin typeface="Calibri"/>
                <a:cs typeface="Calibri"/>
              </a:rPr>
              <a:t>μετάβαση</a:t>
            </a:r>
            <a:r>
              <a:rPr sz="1100" spc="35" dirty="0">
                <a:solidFill>
                  <a:srgbClr val="FFFFFF"/>
                </a:solidFill>
                <a:latin typeface="Calibri"/>
                <a:cs typeface="Calibri"/>
              </a:rPr>
              <a:t> </a:t>
            </a:r>
            <a:r>
              <a:rPr sz="1100" spc="80" dirty="0">
                <a:solidFill>
                  <a:srgbClr val="FFFFFF"/>
                </a:solidFill>
                <a:latin typeface="Calibri"/>
                <a:cs typeface="Calibri"/>
              </a:rPr>
              <a:t>σε</a:t>
            </a:r>
            <a:r>
              <a:rPr sz="1100" spc="40" dirty="0">
                <a:solidFill>
                  <a:srgbClr val="FFFFFF"/>
                </a:solidFill>
                <a:latin typeface="Calibri"/>
                <a:cs typeface="Calibri"/>
              </a:rPr>
              <a:t> </a:t>
            </a:r>
            <a:r>
              <a:rPr sz="1100" spc="50" dirty="0">
                <a:solidFill>
                  <a:srgbClr val="FFFFFF"/>
                </a:solidFill>
                <a:latin typeface="Calibri"/>
                <a:cs typeface="Calibri"/>
              </a:rPr>
              <a:t>λειτουργία</a:t>
            </a:r>
            <a:r>
              <a:rPr sz="1100" spc="15" dirty="0">
                <a:solidFill>
                  <a:srgbClr val="FFFFFF"/>
                </a:solidFill>
                <a:latin typeface="Calibri"/>
                <a:cs typeface="Calibri"/>
              </a:rPr>
              <a:t> </a:t>
            </a:r>
            <a:r>
              <a:rPr sz="1100" spc="75" dirty="0">
                <a:solidFill>
                  <a:srgbClr val="FFFFFF"/>
                </a:solidFill>
                <a:latin typeface="Calibri"/>
                <a:cs typeface="Calibri"/>
              </a:rPr>
              <a:t>εγκατάστασης</a:t>
            </a:r>
            <a:endParaRPr sz="1100">
              <a:latin typeface="Calibri"/>
              <a:cs typeface="Calibri"/>
            </a:endParaRPr>
          </a:p>
          <a:p>
            <a:pPr marL="396875" lvl="1" indent="-274320">
              <a:lnSpc>
                <a:spcPct val="100000"/>
              </a:lnSpc>
              <a:spcBef>
                <a:spcPts val="969"/>
              </a:spcBef>
              <a:buSzPct val="127272"/>
              <a:buChar char="◦"/>
              <a:tabLst>
                <a:tab pos="396240" algn="l"/>
                <a:tab pos="396875" algn="l"/>
              </a:tabLst>
            </a:pPr>
            <a:r>
              <a:rPr sz="1100" spc="105" dirty="0">
                <a:solidFill>
                  <a:srgbClr val="FFFFFF"/>
                </a:solidFill>
                <a:latin typeface="Calibri"/>
                <a:cs typeface="Calibri"/>
              </a:rPr>
              <a:t>Πλεονέκτημα</a:t>
            </a:r>
            <a:r>
              <a:rPr sz="1100" spc="30" dirty="0">
                <a:solidFill>
                  <a:srgbClr val="FFFFFF"/>
                </a:solidFill>
                <a:latin typeface="Calibri"/>
                <a:cs typeface="Calibri"/>
              </a:rPr>
              <a:t> </a:t>
            </a:r>
            <a:r>
              <a:rPr sz="1100" spc="85" dirty="0">
                <a:solidFill>
                  <a:srgbClr val="FFFFFF"/>
                </a:solidFill>
                <a:latin typeface="Calibri"/>
                <a:cs typeface="Calibri"/>
              </a:rPr>
              <a:t>είναι</a:t>
            </a:r>
            <a:r>
              <a:rPr sz="1100" spc="35" dirty="0">
                <a:solidFill>
                  <a:srgbClr val="FFFFFF"/>
                </a:solidFill>
                <a:latin typeface="Calibri"/>
                <a:cs typeface="Calibri"/>
              </a:rPr>
              <a:t> </a:t>
            </a:r>
            <a:r>
              <a:rPr sz="1100" spc="105" dirty="0">
                <a:solidFill>
                  <a:srgbClr val="FFFFFF"/>
                </a:solidFill>
                <a:latin typeface="Calibri"/>
                <a:cs typeface="Calibri"/>
              </a:rPr>
              <a:t>εύκολο</a:t>
            </a:r>
            <a:endParaRPr sz="1100">
              <a:latin typeface="Calibri"/>
              <a:cs typeface="Calibri"/>
            </a:endParaRPr>
          </a:p>
          <a:p>
            <a:pPr marL="396875" lvl="1" indent="-274320">
              <a:lnSpc>
                <a:spcPct val="100000"/>
              </a:lnSpc>
              <a:spcBef>
                <a:spcPts val="885"/>
              </a:spcBef>
              <a:buSzPct val="127272"/>
              <a:buChar char="◦"/>
              <a:tabLst>
                <a:tab pos="396240" algn="l"/>
                <a:tab pos="396875" algn="l"/>
              </a:tabLst>
            </a:pPr>
            <a:r>
              <a:rPr sz="1100" spc="80" dirty="0">
                <a:solidFill>
                  <a:srgbClr val="FFFFFF"/>
                </a:solidFill>
                <a:latin typeface="Calibri"/>
                <a:cs typeface="Calibri"/>
              </a:rPr>
              <a:t>Μειονέκτημα</a:t>
            </a:r>
            <a:r>
              <a:rPr sz="1100" spc="-5" dirty="0">
                <a:solidFill>
                  <a:srgbClr val="FFFFFF"/>
                </a:solidFill>
                <a:latin typeface="Calibri"/>
                <a:cs typeface="Calibri"/>
              </a:rPr>
              <a:t> </a:t>
            </a:r>
            <a:r>
              <a:rPr sz="1100" spc="70" dirty="0">
                <a:solidFill>
                  <a:srgbClr val="FFFFFF"/>
                </a:solidFill>
                <a:latin typeface="Calibri"/>
                <a:cs typeface="Calibri"/>
              </a:rPr>
              <a:t>συχνά</a:t>
            </a:r>
            <a:endParaRPr sz="1100">
              <a:latin typeface="Calibri"/>
              <a:cs typeface="Calibri"/>
            </a:endParaRPr>
          </a:p>
          <a:p>
            <a:pPr lvl="1">
              <a:lnSpc>
                <a:spcPct val="100000"/>
              </a:lnSpc>
              <a:spcBef>
                <a:spcPts val="5"/>
              </a:spcBef>
              <a:buClr>
                <a:srgbClr val="FFFFFF"/>
              </a:buClr>
              <a:buFont typeface="Calibri"/>
              <a:buChar char="◦"/>
            </a:pPr>
            <a:endParaRPr sz="115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1100" spc="114" dirty="0">
                <a:solidFill>
                  <a:srgbClr val="FFFFFF"/>
                </a:solidFill>
                <a:latin typeface="Calibri"/>
                <a:cs typeface="Calibri"/>
              </a:rPr>
              <a:t>Υψηλό</a:t>
            </a:r>
            <a:r>
              <a:rPr sz="1100" spc="50" dirty="0">
                <a:solidFill>
                  <a:srgbClr val="FFFFFF"/>
                </a:solidFill>
                <a:latin typeface="Calibri"/>
                <a:cs typeface="Calibri"/>
              </a:rPr>
              <a:t> </a:t>
            </a:r>
            <a:r>
              <a:rPr sz="1100" spc="100" dirty="0">
                <a:solidFill>
                  <a:srgbClr val="FFFFFF"/>
                </a:solidFill>
                <a:latin typeface="Calibri"/>
                <a:cs typeface="Calibri"/>
              </a:rPr>
              <a:t>εναλλάκτη</a:t>
            </a:r>
            <a:r>
              <a:rPr sz="1100" spc="55" dirty="0">
                <a:solidFill>
                  <a:srgbClr val="FFFFFF"/>
                </a:solidFill>
                <a:latin typeface="Calibri"/>
                <a:cs typeface="Calibri"/>
              </a:rPr>
              <a:t> </a:t>
            </a:r>
            <a:r>
              <a:rPr sz="1100" spc="105" dirty="0">
                <a:solidFill>
                  <a:srgbClr val="FFFFFF"/>
                </a:solidFill>
                <a:latin typeface="Calibri"/>
                <a:cs typeface="Calibri"/>
              </a:rPr>
              <a:t>σε</a:t>
            </a:r>
            <a:r>
              <a:rPr sz="1100" spc="50" dirty="0">
                <a:solidFill>
                  <a:srgbClr val="FFFFFF"/>
                </a:solidFill>
                <a:latin typeface="Calibri"/>
                <a:cs typeface="Calibri"/>
              </a:rPr>
              <a:t> </a:t>
            </a:r>
            <a:r>
              <a:rPr sz="1100" spc="95" dirty="0">
                <a:solidFill>
                  <a:srgbClr val="FFFFFF"/>
                </a:solidFill>
                <a:latin typeface="Calibri"/>
                <a:cs typeface="Calibri"/>
              </a:rPr>
              <a:t>λειτουργία</a:t>
            </a:r>
            <a:r>
              <a:rPr sz="1100" spc="55" dirty="0">
                <a:solidFill>
                  <a:srgbClr val="FFFFFF"/>
                </a:solidFill>
                <a:latin typeface="Calibri"/>
                <a:cs typeface="Calibri"/>
              </a:rPr>
              <a:t> </a:t>
            </a:r>
            <a:r>
              <a:rPr sz="1100" spc="105" dirty="0">
                <a:solidFill>
                  <a:srgbClr val="FFFFFF"/>
                </a:solidFill>
                <a:latin typeface="Calibri"/>
                <a:cs typeface="Calibri"/>
              </a:rPr>
              <a:t>εγκατάστασης</a:t>
            </a:r>
            <a:r>
              <a:rPr sz="1100" spc="55" dirty="0">
                <a:solidFill>
                  <a:srgbClr val="FFFFFF"/>
                </a:solidFill>
                <a:latin typeface="Calibri"/>
                <a:cs typeface="Calibri"/>
              </a:rPr>
              <a:t> </a:t>
            </a:r>
            <a:r>
              <a:rPr sz="1100" spc="80" dirty="0">
                <a:solidFill>
                  <a:srgbClr val="FFFFFF"/>
                </a:solidFill>
                <a:latin typeface="Calibri"/>
                <a:cs typeface="Calibri"/>
              </a:rPr>
              <a:t>π.χ.</a:t>
            </a:r>
            <a:r>
              <a:rPr sz="1100" spc="50" dirty="0">
                <a:solidFill>
                  <a:srgbClr val="FFFFFF"/>
                </a:solidFill>
                <a:latin typeface="Calibri"/>
                <a:cs typeface="Calibri"/>
              </a:rPr>
              <a:t> </a:t>
            </a:r>
            <a:r>
              <a:rPr sz="1100" spc="95" dirty="0">
                <a:solidFill>
                  <a:srgbClr val="FFFFFF"/>
                </a:solidFill>
                <a:latin typeface="Calibri"/>
                <a:cs typeface="Calibri"/>
              </a:rPr>
              <a:t>επανεκκίνηση)</a:t>
            </a:r>
            <a:endParaRPr sz="1100">
              <a:latin typeface="Calibri"/>
              <a:cs typeface="Calibri"/>
            </a:endParaRPr>
          </a:p>
          <a:p>
            <a:pPr marL="396875" lvl="1" indent="-274320">
              <a:lnSpc>
                <a:spcPct val="100000"/>
              </a:lnSpc>
              <a:spcBef>
                <a:spcPts val="975"/>
              </a:spcBef>
              <a:buSzPct val="127272"/>
              <a:buChar char="◦"/>
              <a:tabLst>
                <a:tab pos="396240" algn="l"/>
                <a:tab pos="396875" algn="l"/>
              </a:tabLst>
            </a:pPr>
            <a:r>
              <a:rPr sz="1100" spc="75" dirty="0">
                <a:solidFill>
                  <a:srgbClr val="FFFFFF"/>
                </a:solidFill>
                <a:latin typeface="Calibri"/>
                <a:cs typeface="Calibri"/>
              </a:rPr>
              <a:t>Πλεονεκτήματα</a:t>
            </a:r>
            <a:r>
              <a:rPr sz="1100" spc="20" dirty="0">
                <a:solidFill>
                  <a:srgbClr val="FFFFFF"/>
                </a:solidFill>
                <a:latin typeface="Calibri"/>
                <a:cs typeface="Calibri"/>
              </a:rPr>
              <a:t> </a:t>
            </a:r>
            <a:r>
              <a:rPr sz="1100" spc="55" dirty="0">
                <a:solidFill>
                  <a:srgbClr val="FFFFFF"/>
                </a:solidFill>
                <a:latin typeface="Calibri"/>
                <a:cs typeface="Calibri"/>
              </a:rPr>
              <a:t>είναι</a:t>
            </a:r>
            <a:r>
              <a:rPr sz="1100" spc="10" dirty="0">
                <a:solidFill>
                  <a:srgbClr val="FFFFFF"/>
                </a:solidFill>
                <a:latin typeface="Calibri"/>
                <a:cs typeface="Calibri"/>
              </a:rPr>
              <a:t> </a:t>
            </a:r>
            <a:r>
              <a:rPr sz="1100" spc="70" dirty="0">
                <a:solidFill>
                  <a:srgbClr val="FFFFFF"/>
                </a:solidFill>
                <a:latin typeface="Calibri"/>
                <a:cs typeface="Calibri"/>
              </a:rPr>
              <a:t>απαραίτητο</a:t>
            </a:r>
            <a:endParaRPr sz="1100">
              <a:latin typeface="Calibri"/>
              <a:cs typeface="Calibri"/>
            </a:endParaRPr>
          </a:p>
          <a:p>
            <a:pPr marL="396875" lvl="1" indent="-274320">
              <a:lnSpc>
                <a:spcPct val="100000"/>
              </a:lnSpc>
              <a:spcBef>
                <a:spcPts val="875"/>
              </a:spcBef>
              <a:buSzPct val="127272"/>
              <a:buChar char="◦"/>
              <a:tabLst>
                <a:tab pos="396240" algn="l"/>
                <a:tab pos="396875" algn="l"/>
              </a:tabLst>
            </a:pPr>
            <a:r>
              <a:rPr sz="1100" spc="105" dirty="0">
                <a:solidFill>
                  <a:srgbClr val="FFFFFF"/>
                </a:solidFill>
                <a:latin typeface="Calibri"/>
                <a:cs typeface="Calibri"/>
              </a:rPr>
              <a:t>Μειονέκτημα</a:t>
            </a:r>
            <a:r>
              <a:rPr sz="1100" spc="25" dirty="0">
                <a:solidFill>
                  <a:srgbClr val="FFFFFF"/>
                </a:solidFill>
                <a:latin typeface="Calibri"/>
                <a:cs typeface="Calibri"/>
              </a:rPr>
              <a:t> </a:t>
            </a:r>
            <a:r>
              <a:rPr sz="1100" spc="95" dirty="0">
                <a:solidFill>
                  <a:srgbClr val="FFFFFF"/>
                </a:solidFill>
                <a:latin typeface="Calibri"/>
                <a:cs typeface="Calibri"/>
              </a:rPr>
              <a:t>ενόχληση</a:t>
            </a:r>
            <a:endParaRPr sz="1100">
              <a:latin typeface="Calibri"/>
              <a:cs typeface="Calibri"/>
            </a:endParaRPr>
          </a:p>
          <a:p>
            <a:pPr lvl="1">
              <a:lnSpc>
                <a:spcPct val="100000"/>
              </a:lnSpc>
              <a:spcBef>
                <a:spcPts val="10"/>
              </a:spcBef>
              <a:buClr>
                <a:srgbClr val="FFFFFF"/>
              </a:buClr>
              <a:buFont typeface="Calibri"/>
              <a:buChar char="◦"/>
            </a:pPr>
            <a:endParaRPr sz="115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1100" spc="105" dirty="0">
                <a:solidFill>
                  <a:srgbClr val="FFFFFF"/>
                </a:solidFill>
                <a:latin typeface="Calibri"/>
                <a:cs typeface="Calibri"/>
              </a:rPr>
              <a:t>Πλεονεκτήματα</a:t>
            </a:r>
            <a:r>
              <a:rPr sz="1100" spc="30" dirty="0">
                <a:solidFill>
                  <a:srgbClr val="FFFFFF"/>
                </a:solidFill>
                <a:latin typeface="Calibri"/>
                <a:cs typeface="Calibri"/>
              </a:rPr>
              <a:t> </a:t>
            </a:r>
            <a:r>
              <a:rPr sz="1100" spc="95" dirty="0">
                <a:solidFill>
                  <a:srgbClr val="FFFFFF"/>
                </a:solidFill>
                <a:latin typeface="Calibri"/>
                <a:cs typeface="Calibri"/>
              </a:rPr>
              <a:t>της</a:t>
            </a:r>
            <a:r>
              <a:rPr sz="1100" spc="35" dirty="0">
                <a:solidFill>
                  <a:srgbClr val="FFFFFF"/>
                </a:solidFill>
                <a:latin typeface="Calibri"/>
                <a:cs typeface="Calibri"/>
              </a:rPr>
              <a:t> </a:t>
            </a:r>
            <a:r>
              <a:rPr sz="1100" spc="90" dirty="0">
                <a:solidFill>
                  <a:srgbClr val="FFFFFF"/>
                </a:solidFill>
                <a:latin typeface="Calibri"/>
                <a:cs typeface="Calibri"/>
              </a:rPr>
              <a:t>επανεκκίνησης</a:t>
            </a:r>
            <a:endParaRPr sz="1100">
              <a:latin typeface="Calibri"/>
              <a:cs typeface="Calibri"/>
            </a:endParaRPr>
          </a:p>
          <a:p>
            <a:pPr marL="396875" lvl="1" indent="-274320">
              <a:lnSpc>
                <a:spcPct val="100000"/>
              </a:lnSpc>
              <a:spcBef>
                <a:spcPts val="975"/>
              </a:spcBef>
              <a:buSzPct val="127272"/>
              <a:buChar char="◦"/>
              <a:tabLst>
                <a:tab pos="396240" algn="l"/>
                <a:tab pos="396875" algn="l"/>
              </a:tabLst>
            </a:pPr>
            <a:r>
              <a:rPr sz="1100" spc="100" dirty="0">
                <a:solidFill>
                  <a:srgbClr val="FFFFFF"/>
                </a:solidFill>
                <a:latin typeface="Calibri"/>
                <a:cs typeface="Calibri"/>
              </a:rPr>
              <a:t>Εκκαθαρίστε</a:t>
            </a:r>
            <a:r>
              <a:rPr sz="1100" spc="50" dirty="0">
                <a:solidFill>
                  <a:srgbClr val="FFFFFF"/>
                </a:solidFill>
                <a:latin typeface="Calibri"/>
                <a:cs typeface="Calibri"/>
              </a:rPr>
              <a:t> </a:t>
            </a:r>
            <a:r>
              <a:rPr sz="1100" spc="100" dirty="0">
                <a:solidFill>
                  <a:srgbClr val="FFFFFF"/>
                </a:solidFill>
                <a:latin typeface="Calibri"/>
                <a:cs typeface="Calibri"/>
              </a:rPr>
              <a:t>τη</a:t>
            </a:r>
            <a:r>
              <a:rPr sz="1100" spc="50" dirty="0">
                <a:solidFill>
                  <a:srgbClr val="FFFFFF"/>
                </a:solidFill>
                <a:latin typeface="Calibri"/>
                <a:cs typeface="Calibri"/>
              </a:rPr>
              <a:t> </a:t>
            </a:r>
            <a:r>
              <a:rPr sz="1100" spc="100" dirty="0">
                <a:solidFill>
                  <a:srgbClr val="FFFFFF"/>
                </a:solidFill>
                <a:latin typeface="Calibri"/>
                <a:cs typeface="Calibri"/>
              </a:rPr>
              <a:t>μνήμη,</a:t>
            </a:r>
            <a:r>
              <a:rPr sz="1100" spc="50" dirty="0">
                <a:solidFill>
                  <a:srgbClr val="FFFFFF"/>
                </a:solidFill>
                <a:latin typeface="Calibri"/>
                <a:cs typeface="Calibri"/>
              </a:rPr>
              <a:t> </a:t>
            </a:r>
            <a:r>
              <a:rPr sz="1100" spc="95" dirty="0">
                <a:solidFill>
                  <a:srgbClr val="FFFFFF"/>
                </a:solidFill>
                <a:latin typeface="Calibri"/>
                <a:cs typeface="Calibri"/>
              </a:rPr>
              <a:t>το</a:t>
            </a:r>
            <a:r>
              <a:rPr sz="1100" spc="50" dirty="0">
                <a:solidFill>
                  <a:srgbClr val="FFFFFF"/>
                </a:solidFill>
                <a:latin typeface="Calibri"/>
                <a:cs typeface="Calibri"/>
              </a:rPr>
              <a:t> </a:t>
            </a:r>
            <a:r>
              <a:rPr sz="1100" spc="110" dirty="0">
                <a:solidFill>
                  <a:srgbClr val="FFFFFF"/>
                </a:solidFill>
                <a:latin typeface="Calibri"/>
                <a:cs typeface="Calibri"/>
              </a:rPr>
              <a:t>κακόβουλο</a:t>
            </a:r>
            <a:r>
              <a:rPr sz="1100" spc="55" dirty="0">
                <a:solidFill>
                  <a:srgbClr val="FFFFFF"/>
                </a:solidFill>
                <a:latin typeface="Calibri"/>
                <a:cs typeface="Calibri"/>
              </a:rPr>
              <a:t> </a:t>
            </a:r>
            <a:r>
              <a:rPr sz="1100" spc="95" dirty="0">
                <a:solidFill>
                  <a:srgbClr val="FFFFFF"/>
                </a:solidFill>
                <a:latin typeface="Calibri"/>
                <a:cs typeface="Calibri"/>
              </a:rPr>
              <a:t>λογισμικό</a:t>
            </a:r>
            <a:r>
              <a:rPr sz="1100" spc="50" dirty="0">
                <a:solidFill>
                  <a:srgbClr val="FFFFFF"/>
                </a:solidFill>
                <a:latin typeface="Calibri"/>
                <a:cs typeface="Calibri"/>
              </a:rPr>
              <a:t> </a:t>
            </a:r>
            <a:r>
              <a:rPr sz="1100" spc="100" dirty="0">
                <a:solidFill>
                  <a:srgbClr val="FFFFFF"/>
                </a:solidFill>
                <a:latin typeface="Calibri"/>
                <a:cs typeface="Calibri"/>
              </a:rPr>
              <a:t>στη</a:t>
            </a:r>
            <a:r>
              <a:rPr sz="1100" spc="50" dirty="0">
                <a:solidFill>
                  <a:srgbClr val="FFFFFF"/>
                </a:solidFill>
                <a:latin typeface="Calibri"/>
                <a:cs typeface="Calibri"/>
              </a:rPr>
              <a:t> </a:t>
            </a:r>
            <a:r>
              <a:rPr sz="1100" spc="110" dirty="0">
                <a:solidFill>
                  <a:srgbClr val="FFFFFF"/>
                </a:solidFill>
                <a:latin typeface="Calibri"/>
                <a:cs typeface="Calibri"/>
              </a:rPr>
              <a:t>μνήμη</a:t>
            </a:r>
            <a:r>
              <a:rPr sz="1100" spc="50" dirty="0">
                <a:solidFill>
                  <a:srgbClr val="FFFFFF"/>
                </a:solidFill>
                <a:latin typeface="Calibri"/>
                <a:cs typeface="Calibri"/>
              </a:rPr>
              <a:t> </a:t>
            </a:r>
            <a:r>
              <a:rPr sz="1100" spc="100" dirty="0">
                <a:solidFill>
                  <a:srgbClr val="FFFFFF"/>
                </a:solidFill>
                <a:latin typeface="Calibri"/>
                <a:cs typeface="Calibri"/>
              </a:rPr>
              <a:t>δεν</a:t>
            </a:r>
            <a:r>
              <a:rPr sz="1100" spc="45" dirty="0">
                <a:solidFill>
                  <a:srgbClr val="FFFFFF"/>
                </a:solidFill>
                <a:latin typeface="Calibri"/>
                <a:cs typeface="Calibri"/>
              </a:rPr>
              <a:t> </a:t>
            </a:r>
            <a:r>
              <a:rPr sz="1100" spc="100" dirty="0">
                <a:solidFill>
                  <a:srgbClr val="FFFFFF"/>
                </a:solidFill>
                <a:latin typeface="Calibri"/>
                <a:cs typeface="Calibri"/>
              </a:rPr>
              <a:t>μπορεί</a:t>
            </a:r>
            <a:r>
              <a:rPr sz="1100" spc="50" dirty="0">
                <a:solidFill>
                  <a:srgbClr val="FFFFFF"/>
                </a:solidFill>
                <a:latin typeface="Calibri"/>
                <a:cs typeface="Calibri"/>
              </a:rPr>
              <a:t> </a:t>
            </a:r>
            <a:r>
              <a:rPr sz="1100" spc="110" dirty="0">
                <a:solidFill>
                  <a:srgbClr val="FFFFFF"/>
                </a:solidFill>
                <a:latin typeface="Calibri"/>
                <a:cs typeface="Calibri"/>
              </a:rPr>
              <a:t>να</a:t>
            </a:r>
            <a:r>
              <a:rPr sz="1100" spc="55" dirty="0">
                <a:solidFill>
                  <a:srgbClr val="FFFFFF"/>
                </a:solidFill>
                <a:latin typeface="Calibri"/>
                <a:cs typeface="Calibri"/>
              </a:rPr>
              <a:t> </a:t>
            </a:r>
            <a:r>
              <a:rPr sz="1100" spc="110" dirty="0">
                <a:solidFill>
                  <a:srgbClr val="FFFFFF"/>
                </a:solidFill>
                <a:latin typeface="Calibri"/>
                <a:cs typeface="Calibri"/>
              </a:rPr>
              <a:t>επωφεληθεί</a:t>
            </a:r>
            <a:r>
              <a:rPr sz="1100" spc="50" dirty="0">
                <a:solidFill>
                  <a:srgbClr val="FFFFFF"/>
                </a:solidFill>
                <a:latin typeface="Calibri"/>
                <a:cs typeface="Calibri"/>
              </a:rPr>
              <a:t> </a:t>
            </a:r>
            <a:r>
              <a:rPr sz="1100" spc="120" dirty="0">
                <a:solidFill>
                  <a:srgbClr val="FFFFFF"/>
                </a:solidFill>
                <a:latin typeface="Calibri"/>
                <a:cs typeface="Calibri"/>
              </a:rPr>
              <a:t>από</a:t>
            </a:r>
            <a:r>
              <a:rPr sz="1100" spc="55" dirty="0">
                <a:solidFill>
                  <a:srgbClr val="FFFFFF"/>
                </a:solidFill>
                <a:latin typeface="Calibri"/>
                <a:cs typeface="Calibri"/>
              </a:rPr>
              <a:t> </a:t>
            </a:r>
            <a:r>
              <a:rPr sz="1100" spc="100" dirty="0">
                <a:solidFill>
                  <a:srgbClr val="FFFFFF"/>
                </a:solidFill>
                <a:latin typeface="Calibri"/>
                <a:cs typeface="Calibri"/>
              </a:rPr>
              <a:t>τη</a:t>
            </a:r>
            <a:r>
              <a:rPr sz="1100" spc="50" dirty="0">
                <a:solidFill>
                  <a:srgbClr val="FFFFFF"/>
                </a:solidFill>
                <a:latin typeface="Calibri"/>
                <a:cs typeface="Calibri"/>
              </a:rPr>
              <a:t> </a:t>
            </a:r>
            <a:r>
              <a:rPr sz="1100" spc="95" dirty="0">
                <a:solidFill>
                  <a:srgbClr val="FFFFFF"/>
                </a:solidFill>
                <a:latin typeface="Calibri"/>
                <a:cs typeface="Calibri"/>
              </a:rPr>
              <a:t>λειτουργία</a:t>
            </a:r>
            <a:r>
              <a:rPr sz="1100" spc="50" dirty="0">
                <a:solidFill>
                  <a:srgbClr val="FFFFFF"/>
                </a:solidFill>
                <a:latin typeface="Calibri"/>
                <a:cs typeface="Calibri"/>
              </a:rPr>
              <a:t> </a:t>
            </a:r>
            <a:r>
              <a:rPr sz="1100" spc="105" dirty="0">
                <a:solidFill>
                  <a:srgbClr val="FFFFFF"/>
                </a:solidFill>
                <a:latin typeface="Calibri"/>
                <a:cs typeface="Calibri"/>
              </a:rPr>
              <a:t>εγκατάστασης</a:t>
            </a:r>
            <a:endParaRPr sz="1100">
              <a:latin typeface="Calibri"/>
              <a:cs typeface="Calibri"/>
            </a:endParaRPr>
          </a:p>
          <a:p>
            <a:pPr marL="396875" lvl="1" indent="-274320">
              <a:lnSpc>
                <a:spcPct val="100000"/>
              </a:lnSpc>
              <a:spcBef>
                <a:spcPts val="875"/>
              </a:spcBef>
              <a:buSzPct val="127272"/>
              <a:buChar char="◦"/>
              <a:tabLst>
                <a:tab pos="396240" algn="l"/>
                <a:tab pos="396875" algn="l"/>
              </a:tabLst>
            </a:pPr>
            <a:r>
              <a:rPr sz="1100" spc="70" dirty="0">
                <a:solidFill>
                  <a:srgbClr val="FFFFFF"/>
                </a:solidFill>
                <a:latin typeface="Calibri"/>
                <a:cs typeface="Calibri"/>
              </a:rPr>
              <a:t>Ελάχιστος</a:t>
            </a:r>
            <a:r>
              <a:rPr sz="1100" spc="35" dirty="0">
                <a:solidFill>
                  <a:srgbClr val="FFFFFF"/>
                </a:solidFill>
                <a:latin typeface="Calibri"/>
                <a:cs typeface="Calibri"/>
              </a:rPr>
              <a:t> </a:t>
            </a:r>
            <a:r>
              <a:rPr sz="1100" spc="75" dirty="0">
                <a:solidFill>
                  <a:srgbClr val="FFFFFF"/>
                </a:solidFill>
                <a:latin typeface="Calibri"/>
                <a:cs typeface="Calibri"/>
              </a:rPr>
              <a:t>αριθμός</a:t>
            </a:r>
            <a:r>
              <a:rPr sz="1100" spc="40" dirty="0">
                <a:solidFill>
                  <a:srgbClr val="FFFFFF"/>
                </a:solidFill>
                <a:latin typeface="Calibri"/>
                <a:cs typeface="Calibri"/>
              </a:rPr>
              <a:t> </a:t>
            </a:r>
            <a:r>
              <a:rPr sz="1100" spc="80" dirty="0">
                <a:solidFill>
                  <a:srgbClr val="FFFFFF"/>
                </a:solidFill>
                <a:latin typeface="Calibri"/>
                <a:cs typeface="Calibri"/>
              </a:rPr>
              <a:t>ενεργών</a:t>
            </a:r>
            <a:r>
              <a:rPr sz="1100" spc="35" dirty="0">
                <a:solidFill>
                  <a:srgbClr val="FFFFFF"/>
                </a:solidFill>
                <a:latin typeface="Calibri"/>
                <a:cs typeface="Calibri"/>
              </a:rPr>
              <a:t> </a:t>
            </a:r>
            <a:r>
              <a:rPr sz="1100" spc="85" dirty="0">
                <a:solidFill>
                  <a:srgbClr val="FFFFFF"/>
                </a:solidFill>
                <a:latin typeface="Calibri"/>
                <a:cs typeface="Calibri"/>
              </a:rPr>
              <a:t>εφαρμογών</a:t>
            </a:r>
            <a:r>
              <a:rPr sz="1100" spc="40" dirty="0">
                <a:solidFill>
                  <a:srgbClr val="FFFFFF"/>
                </a:solidFill>
                <a:latin typeface="Calibri"/>
                <a:cs typeface="Calibri"/>
              </a:rPr>
              <a:t> </a:t>
            </a:r>
            <a:r>
              <a:rPr sz="1100" spc="85" dirty="0">
                <a:solidFill>
                  <a:srgbClr val="FFFFFF"/>
                </a:solidFill>
                <a:latin typeface="Calibri"/>
                <a:cs typeface="Calibri"/>
              </a:rPr>
              <a:t>αμέσως</a:t>
            </a:r>
            <a:r>
              <a:rPr sz="1100" spc="35" dirty="0">
                <a:solidFill>
                  <a:srgbClr val="FFFFFF"/>
                </a:solidFill>
                <a:latin typeface="Calibri"/>
                <a:cs typeface="Calibri"/>
              </a:rPr>
              <a:t> </a:t>
            </a:r>
            <a:r>
              <a:rPr sz="1100" spc="75" dirty="0">
                <a:solidFill>
                  <a:srgbClr val="FFFFFF"/>
                </a:solidFill>
                <a:latin typeface="Calibri"/>
                <a:cs typeface="Calibri"/>
              </a:rPr>
              <a:t>μετά</a:t>
            </a:r>
            <a:r>
              <a:rPr sz="1100" spc="50" dirty="0">
                <a:solidFill>
                  <a:srgbClr val="FFFFFF"/>
                </a:solidFill>
                <a:latin typeface="Calibri"/>
                <a:cs typeface="Calibri"/>
              </a:rPr>
              <a:t> </a:t>
            </a:r>
            <a:r>
              <a:rPr sz="1100" spc="65" dirty="0">
                <a:solidFill>
                  <a:srgbClr val="FFFFFF"/>
                </a:solidFill>
                <a:latin typeface="Calibri"/>
                <a:cs typeface="Calibri"/>
              </a:rPr>
              <a:t>την</a:t>
            </a:r>
            <a:r>
              <a:rPr sz="1100" spc="15" dirty="0">
                <a:solidFill>
                  <a:srgbClr val="FFFFFF"/>
                </a:solidFill>
                <a:latin typeface="Calibri"/>
                <a:cs typeface="Calibri"/>
              </a:rPr>
              <a:t> </a:t>
            </a:r>
            <a:r>
              <a:rPr sz="1100" spc="65" dirty="0">
                <a:solidFill>
                  <a:srgbClr val="FFFFFF"/>
                </a:solidFill>
                <a:latin typeface="Calibri"/>
                <a:cs typeface="Calibri"/>
              </a:rPr>
              <a:t>επανεκκίνηση</a:t>
            </a:r>
            <a:endParaRPr sz="1100">
              <a:latin typeface="Calibri"/>
              <a:cs typeface="Calibri"/>
            </a:endParaRPr>
          </a:p>
        </p:txBody>
      </p:sp>
      <p:pic>
        <p:nvPicPr>
          <p:cNvPr id="5" name="object 5"/>
          <p:cNvPicPr/>
          <p:nvPr/>
        </p:nvPicPr>
        <p:blipFill>
          <a:blip r:embed="rId2" cstate="print"/>
          <a:stretch>
            <a:fillRect/>
          </a:stretch>
        </p:blipFill>
        <p:spPr>
          <a:xfrm>
            <a:off x="6889115" y="5712777"/>
            <a:ext cx="1530032" cy="612140"/>
          </a:xfrm>
          <a:prstGeom prst="rect">
            <a:avLst/>
          </a:prstGeom>
        </p:spPr>
      </p:pic>
      <p:sp>
        <p:nvSpPr>
          <p:cNvPr id="6" name="object 6"/>
          <p:cNvSpPr txBox="1"/>
          <p:nvPr/>
        </p:nvSpPr>
        <p:spPr>
          <a:xfrm>
            <a:off x="10945494" y="5725096"/>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2</a:t>
            </a:r>
            <a:endParaRPr sz="1100">
              <a:latin typeface="Arial"/>
              <a:cs typeface="Arial"/>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91855" y="5972809"/>
            <a:ext cx="1530032" cy="612140"/>
          </a:xfrm>
          <a:prstGeom prst="rect">
            <a:avLst/>
          </a:prstGeom>
        </p:spPr>
      </p:pic>
      <p:sp>
        <p:nvSpPr>
          <p:cNvPr id="3" name="object 3"/>
          <p:cNvSpPr txBox="1">
            <a:spLocks noGrp="1"/>
          </p:cNvSpPr>
          <p:nvPr>
            <p:ph type="title"/>
          </p:nvPr>
        </p:nvSpPr>
        <p:spPr>
          <a:xfrm>
            <a:off x="875030" y="590550"/>
            <a:ext cx="2063114" cy="459740"/>
          </a:xfrm>
          <a:prstGeom prst="rect">
            <a:avLst/>
          </a:prstGeom>
        </p:spPr>
        <p:txBody>
          <a:bodyPr vert="horz" wrap="square" lIns="0" tIns="12700" rIns="0" bIns="0" rtlCol="0">
            <a:spAutoFit/>
          </a:bodyPr>
          <a:lstStyle/>
          <a:p>
            <a:pPr marL="12700">
              <a:lnSpc>
                <a:spcPct val="100000"/>
              </a:lnSpc>
              <a:spcBef>
                <a:spcPts val="100"/>
              </a:spcBef>
            </a:pPr>
            <a:r>
              <a:rPr b="1" spc="140" dirty="0">
                <a:latin typeface="Times New Roman"/>
                <a:cs typeface="Times New Roman"/>
              </a:rPr>
              <a:t>IDS</a:t>
            </a:r>
            <a:r>
              <a:rPr b="1" spc="-65" dirty="0">
                <a:latin typeface="Times New Roman"/>
                <a:cs typeface="Times New Roman"/>
              </a:rPr>
              <a:t> </a:t>
            </a:r>
            <a:r>
              <a:rPr b="1" spc="65" dirty="0">
                <a:latin typeface="Times New Roman"/>
                <a:cs typeface="Times New Roman"/>
              </a:rPr>
              <a:t>δικτύου</a:t>
            </a:r>
          </a:p>
        </p:txBody>
      </p:sp>
      <p:sp>
        <p:nvSpPr>
          <p:cNvPr id="5" name="object 5"/>
          <p:cNvSpPr txBox="1"/>
          <p:nvPr/>
        </p:nvSpPr>
        <p:spPr>
          <a:xfrm>
            <a:off x="10958512" y="6007671"/>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13</a:t>
            </a:r>
            <a:endParaRPr sz="1100">
              <a:latin typeface="Arial"/>
              <a:cs typeface="Arial"/>
            </a:endParaRPr>
          </a:p>
        </p:txBody>
      </p:sp>
      <p:sp>
        <p:nvSpPr>
          <p:cNvPr id="4" name="object 4"/>
          <p:cNvSpPr txBox="1"/>
          <p:nvPr/>
        </p:nvSpPr>
        <p:spPr>
          <a:xfrm>
            <a:off x="999489" y="1705088"/>
            <a:ext cx="9291320" cy="2473960"/>
          </a:xfrm>
          <a:prstGeom prst="rect">
            <a:avLst/>
          </a:prstGeom>
        </p:spPr>
        <p:txBody>
          <a:bodyPr vert="horz" wrap="square" lIns="0" tIns="0" rIns="0" bIns="0" rtlCol="0">
            <a:spAutoFit/>
          </a:bodyPr>
          <a:lstStyle/>
          <a:p>
            <a:pPr marL="286385" indent="-273685">
              <a:lnSpc>
                <a:spcPts val="1610"/>
              </a:lnSpc>
              <a:buClr>
                <a:srgbClr val="FFBA00"/>
              </a:buClr>
              <a:buSzPct val="127272"/>
              <a:buFont typeface="Courier New"/>
              <a:buChar char="o"/>
              <a:tabLst>
                <a:tab pos="285750" algn="l"/>
                <a:tab pos="286385" algn="l"/>
              </a:tabLst>
            </a:pPr>
            <a:r>
              <a:rPr sz="1100" spc="70" dirty="0">
                <a:latin typeface="Calibri"/>
                <a:cs typeface="Calibri"/>
              </a:rPr>
              <a:t>Διαδικασία</a:t>
            </a:r>
            <a:r>
              <a:rPr sz="1100" spc="40" dirty="0">
                <a:latin typeface="Calibri"/>
                <a:cs typeface="Calibri"/>
              </a:rPr>
              <a:t> </a:t>
            </a:r>
            <a:r>
              <a:rPr sz="1100" spc="80" dirty="0">
                <a:latin typeface="Calibri"/>
                <a:cs typeface="Calibri"/>
              </a:rPr>
              <a:t>μεταφοράς</a:t>
            </a:r>
            <a:r>
              <a:rPr sz="1100" spc="40" dirty="0">
                <a:latin typeface="Calibri"/>
                <a:cs typeface="Calibri"/>
              </a:rPr>
              <a:t> </a:t>
            </a:r>
            <a:r>
              <a:rPr sz="1100" spc="75" dirty="0">
                <a:latin typeface="Calibri"/>
                <a:cs typeface="Calibri"/>
              </a:rPr>
              <a:t>κώδικα</a:t>
            </a:r>
            <a:r>
              <a:rPr sz="1100" spc="35" dirty="0">
                <a:latin typeface="Calibri"/>
                <a:cs typeface="Calibri"/>
              </a:rPr>
              <a:t> </a:t>
            </a:r>
            <a:r>
              <a:rPr sz="1100" spc="90" dirty="0">
                <a:latin typeface="Calibri"/>
                <a:cs typeface="Calibri"/>
              </a:rPr>
              <a:t>από</a:t>
            </a:r>
            <a:r>
              <a:rPr sz="1100" spc="40" dirty="0">
                <a:latin typeface="Calibri"/>
                <a:cs typeface="Calibri"/>
              </a:rPr>
              <a:t> </a:t>
            </a:r>
            <a:r>
              <a:rPr sz="1100" spc="80" dirty="0">
                <a:latin typeface="Calibri"/>
                <a:cs typeface="Calibri"/>
              </a:rPr>
              <a:t>ανάπτυξη</a:t>
            </a:r>
            <a:r>
              <a:rPr sz="1100" spc="30" dirty="0">
                <a:latin typeface="Calibri"/>
                <a:cs typeface="Calibri"/>
              </a:rPr>
              <a:t> </a:t>
            </a:r>
            <a:r>
              <a:rPr sz="1100" spc="80" dirty="0">
                <a:latin typeface="Calibri"/>
                <a:cs typeface="Calibri"/>
              </a:rPr>
              <a:t>σε</a:t>
            </a:r>
            <a:r>
              <a:rPr sz="1100" spc="35" dirty="0">
                <a:latin typeface="Calibri"/>
                <a:cs typeface="Calibri"/>
              </a:rPr>
              <a:t> </a:t>
            </a:r>
            <a:r>
              <a:rPr sz="1100" spc="75" dirty="0">
                <a:latin typeface="Calibri"/>
                <a:cs typeface="Calibri"/>
              </a:rPr>
              <a:t>χρήση</a:t>
            </a:r>
            <a:r>
              <a:rPr sz="1100" spc="15" dirty="0">
                <a:latin typeface="Calibri"/>
                <a:cs typeface="Calibri"/>
              </a:rPr>
              <a:t> </a:t>
            </a:r>
            <a:r>
              <a:rPr sz="1100" spc="75" dirty="0">
                <a:latin typeface="Calibri"/>
                <a:cs typeface="Calibri"/>
              </a:rPr>
              <a:t>παραγωγής</a:t>
            </a:r>
            <a:r>
              <a:rPr sz="1100" spc="30" dirty="0">
                <a:latin typeface="Calibri"/>
                <a:cs typeface="Calibri"/>
              </a:rPr>
              <a:t> </a:t>
            </a:r>
            <a:r>
              <a:rPr sz="1100" spc="75" dirty="0">
                <a:latin typeface="Calibri"/>
                <a:cs typeface="Calibri"/>
              </a:rPr>
              <a:t>(επ)αισθητήρων</a:t>
            </a:r>
            <a:endParaRPr sz="1100">
              <a:latin typeface="Calibri"/>
              <a:cs typeface="Calibri"/>
            </a:endParaRPr>
          </a:p>
          <a:p>
            <a:pPr marL="396240" lvl="1" indent="-182880">
              <a:lnSpc>
                <a:spcPct val="100000"/>
              </a:lnSpc>
              <a:spcBef>
                <a:spcPts val="405"/>
              </a:spcBef>
              <a:buSzPct val="127272"/>
              <a:buChar char="◦"/>
              <a:tabLst>
                <a:tab pos="396240" algn="l"/>
              </a:tabLst>
            </a:pPr>
            <a:r>
              <a:rPr sz="1100" spc="75" dirty="0">
                <a:latin typeface="Calibri"/>
                <a:cs typeface="Calibri"/>
              </a:rPr>
              <a:t>Π.χ.,</a:t>
            </a:r>
            <a:r>
              <a:rPr sz="1100" spc="50" dirty="0">
                <a:latin typeface="Calibri"/>
                <a:cs typeface="Calibri"/>
              </a:rPr>
              <a:t> </a:t>
            </a:r>
            <a:r>
              <a:rPr sz="1100" spc="100" dirty="0">
                <a:latin typeface="Calibri"/>
                <a:cs typeface="Calibri"/>
              </a:rPr>
              <a:t>Ανίχνευση</a:t>
            </a:r>
            <a:r>
              <a:rPr sz="1100" spc="55" dirty="0">
                <a:latin typeface="Calibri"/>
                <a:cs typeface="Calibri"/>
              </a:rPr>
              <a:t> </a:t>
            </a:r>
            <a:r>
              <a:rPr sz="1100" spc="110" dirty="0">
                <a:latin typeface="Calibri"/>
                <a:cs typeface="Calibri"/>
              </a:rPr>
              <a:t>πακέτων</a:t>
            </a:r>
            <a:r>
              <a:rPr sz="1100" spc="45" dirty="0">
                <a:latin typeface="Calibri"/>
                <a:cs typeface="Calibri"/>
              </a:rPr>
              <a:t> </a:t>
            </a:r>
            <a:r>
              <a:rPr sz="1100" spc="110" dirty="0">
                <a:latin typeface="Calibri"/>
                <a:cs typeface="Calibri"/>
              </a:rPr>
              <a:t>δεδομένων</a:t>
            </a:r>
            <a:r>
              <a:rPr sz="1100" spc="50" dirty="0">
                <a:latin typeface="Calibri"/>
                <a:cs typeface="Calibri"/>
              </a:rPr>
              <a:t> </a:t>
            </a:r>
            <a:r>
              <a:rPr sz="1100" spc="120" dirty="0">
                <a:latin typeface="Calibri"/>
                <a:cs typeface="Calibri"/>
              </a:rPr>
              <a:t>μέσω</a:t>
            </a:r>
            <a:r>
              <a:rPr sz="1100" spc="50" dirty="0">
                <a:latin typeface="Calibri"/>
                <a:cs typeface="Calibri"/>
              </a:rPr>
              <a:t> </a:t>
            </a:r>
            <a:r>
              <a:rPr sz="1100" spc="114" dirty="0">
                <a:latin typeface="Calibri"/>
                <a:cs typeface="Calibri"/>
              </a:rPr>
              <a:t>Tcpdump</a:t>
            </a:r>
            <a:r>
              <a:rPr sz="1100" spc="55" dirty="0">
                <a:latin typeface="Calibri"/>
                <a:cs typeface="Calibri"/>
              </a:rPr>
              <a:t> </a:t>
            </a:r>
            <a:r>
              <a:rPr sz="1100" spc="95" dirty="0">
                <a:latin typeface="Calibri"/>
                <a:cs typeface="Calibri"/>
              </a:rPr>
              <a:t>(εργαλείο</a:t>
            </a:r>
            <a:r>
              <a:rPr sz="1100" spc="50" dirty="0">
                <a:latin typeface="Calibri"/>
                <a:cs typeface="Calibri"/>
              </a:rPr>
              <a:t> </a:t>
            </a:r>
            <a:r>
              <a:rPr sz="1100" spc="110" dirty="0">
                <a:latin typeface="Calibri"/>
                <a:cs typeface="Calibri"/>
              </a:rPr>
              <a:t>σύλληψης</a:t>
            </a:r>
            <a:r>
              <a:rPr sz="1100" spc="55" dirty="0">
                <a:latin typeface="Calibri"/>
                <a:cs typeface="Calibri"/>
              </a:rPr>
              <a:t> </a:t>
            </a:r>
            <a:r>
              <a:rPr sz="1100" spc="90" dirty="0">
                <a:latin typeface="Calibri"/>
                <a:cs typeface="Calibri"/>
              </a:rPr>
              <a:t>και</a:t>
            </a:r>
            <a:r>
              <a:rPr sz="1100" spc="55" dirty="0">
                <a:latin typeface="Calibri"/>
                <a:cs typeface="Calibri"/>
              </a:rPr>
              <a:t> </a:t>
            </a:r>
            <a:r>
              <a:rPr sz="1100" spc="110" dirty="0">
                <a:latin typeface="Calibri"/>
                <a:cs typeface="Calibri"/>
              </a:rPr>
              <a:t>ανάλυσης</a:t>
            </a:r>
            <a:r>
              <a:rPr sz="1100" spc="55" dirty="0">
                <a:latin typeface="Calibri"/>
                <a:cs typeface="Calibri"/>
              </a:rPr>
              <a:t> </a:t>
            </a:r>
            <a:r>
              <a:rPr sz="1100" spc="110" dirty="0">
                <a:latin typeface="Calibri"/>
                <a:cs typeface="Calibri"/>
              </a:rPr>
              <a:t>πακέτων</a:t>
            </a:r>
            <a:r>
              <a:rPr sz="1100" spc="50" dirty="0">
                <a:latin typeface="Calibri"/>
                <a:cs typeface="Calibri"/>
              </a:rPr>
              <a:t> </a:t>
            </a:r>
            <a:r>
              <a:rPr sz="1100" spc="95" dirty="0">
                <a:latin typeface="Calibri"/>
                <a:cs typeface="Calibri"/>
              </a:rPr>
              <a:t>δικτύου)</a:t>
            </a:r>
            <a:r>
              <a:rPr sz="1100" spc="55" dirty="0">
                <a:latin typeface="Calibri"/>
                <a:cs typeface="Calibri"/>
              </a:rPr>
              <a:t> </a:t>
            </a:r>
            <a:r>
              <a:rPr sz="1100" spc="105" dirty="0">
                <a:latin typeface="Calibri"/>
                <a:cs typeface="Calibri"/>
              </a:rPr>
              <a:t>σε</a:t>
            </a:r>
            <a:r>
              <a:rPr sz="1100" spc="60" dirty="0">
                <a:latin typeface="Calibri"/>
                <a:cs typeface="Calibri"/>
              </a:rPr>
              <a:t> </a:t>
            </a:r>
            <a:r>
              <a:rPr sz="1100" i="1" spc="100" dirty="0">
                <a:latin typeface="Calibri"/>
                <a:cs typeface="Calibri"/>
              </a:rPr>
              <a:t>δρομολογητές</a:t>
            </a:r>
            <a:endParaRPr sz="1100">
              <a:latin typeface="Calibri"/>
              <a:cs typeface="Calibri"/>
            </a:endParaRPr>
          </a:p>
          <a:p>
            <a:pPr marL="286385" indent="-273685">
              <a:lnSpc>
                <a:spcPct val="100000"/>
              </a:lnSpc>
              <a:spcBef>
                <a:spcPts val="1240"/>
              </a:spcBef>
              <a:buClr>
                <a:srgbClr val="FFBA00"/>
              </a:buClr>
              <a:buSzPct val="127272"/>
              <a:buFont typeface="Courier New"/>
              <a:buChar char="o"/>
              <a:tabLst>
                <a:tab pos="285750" algn="l"/>
                <a:tab pos="286385" algn="l"/>
              </a:tabLst>
            </a:pPr>
            <a:r>
              <a:rPr sz="1100" spc="80" dirty="0">
                <a:latin typeface="Calibri"/>
                <a:cs typeface="Calibri"/>
              </a:rPr>
              <a:t>Επιθεώρηση</a:t>
            </a:r>
            <a:r>
              <a:rPr sz="1100" spc="20" dirty="0">
                <a:latin typeface="Calibri"/>
                <a:cs typeface="Calibri"/>
              </a:rPr>
              <a:t> </a:t>
            </a:r>
            <a:r>
              <a:rPr sz="1100" spc="65" dirty="0">
                <a:latin typeface="Calibri"/>
                <a:cs typeface="Calibri"/>
              </a:rPr>
              <a:t>της</a:t>
            </a:r>
            <a:r>
              <a:rPr sz="1100" spc="10" dirty="0">
                <a:latin typeface="Calibri"/>
                <a:cs typeface="Calibri"/>
              </a:rPr>
              <a:t> </a:t>
            </a:r>
            <a:r>
              <a:rPr sz="1100" spc="65" dirty="0">
                <a:latin typeface="Calibri"/>
                <a:cs typeface="Calibri"/>
              </a:rPr>
              <a:t>κίνησης</a:t>
            </a:r>
            <a:r>
              <a:rPr sz="1100" spc="15" dirty="0">
                <a:latin typeface="Calibri"/>
                <a:cs typeface="Calibri"/>
              </a:rPr>
              <a:t> </a:t>
            </a:r>
            <a:r>
              <a:rPr sz="1100" spc="70" dirty="0">
                <a:latin typeface="Calibri"/>
                <a:cs typeface="Calibri"/>
              </a:rPr>
              <a:t>δικτύου</a:t>
            </a:r>
            <a:endParaRPr sz="1100">
              <a:latin typeface="Calibri"/>
              <a:cs typeface="Calibri"/>
            </a:endParaRPr>
          </a:p>
          <a:p>
            <a:pPr marL="396240" lvl="1" indent="-182880">
              <a:lnSpc>
                <a:spcPct val="100000"/>
              </a:lnSpc>
              <a:spcBef>
                <a:spcPts val="409"/>
              </a:spcBef>
              <a:buSzPct val="127272"/>
              <a:buChar char="◦"/>
              <a:tabLst>
                <a:tab pos="396240" algn="l"/>
              </a:tabLst>
            </a:pPr>
            <a:r>
              <a:rPr sz="1100" spc="80" dirty="0">
                <a:latin typeface="Calibri"/>
                <a:cs typeface="Calibri"/>
              </a:rPr>
              <a:t>Παρακολουθήστε</a:t>
            </a:r>
            <a:r>
              <a:rPr sz="1100" spc="45" dirty="0">
                <a:latin typeface="Calibri"/>
                <a:cs typeface="Calibri"/>
              </a:rPr>
              <a:t> </a:t>
            </a:r>
            <a:r>
              <a:rPr sz="1100" spc="70" dirty="0">
                <a:latin typeface="Calibri"/>
                <a:cs typeface="Calibri"/>
              </a:rPr>
              <a:t>για</a:t>
            </a:r>
            <a:r>
              <a:rPr sz="1100" spc="45" dirty="0">
                <a:latin typeface="Calibri"/>
                <a:cs typeface="Calibri"/>
              </a:rPr>
              <a:t> </a:t>
            </a:r>
            <a:r>
              <a:rPr sz="1100" spc="75" dirty="0">
                <a:latin typeface="Calibri"/>
                <a:cs typeface="Calibri"/>
              </a:rPr>
              <a:t>παραβιάσεις</a:t>
            </a:r>
            <a:r>
              <a:rPr sz="1100" spc="50" dirty="0">
                <a:latin typeface="Calibri"/>
                <a:cs typeface="Calibri"/>
              </a:rPr>
              <a:t> </a:t>
            </a:r>
            <a:r>
              <a:rPr sz="1100" spc="80" dirty="0">
                <a:latin typeface="Calibri"/>
                <a:cs typeface="Calibri"/>
              </a:rPr>
              <a:t>πρωτοκόλλων</a:t>
            </a:r>
            <a:r>
              <a:rPr sz="1100" spc="40" dirty="0">
                <a:latin typeface="Calibri"/>
                <a:cs typeface="Calibri"/>
              </a:rPr>
              <a:t> </a:t>
            </a:r>
            <a:r>
              <a:rPr sz="1100" spc="70" dirty="0">
                <a:latin typeface="Calibri"/>
                <a:cs typeface="Calibri"/>
              </a:rPr>
              <a:t>και</a:t>
            </a:r>
            <a:r>
              <a:rPr sz="1100" spc="45" dirty="0">
                <a:latin typeface="Calibri"/>
                <a:cs typeface="Calibri"/>
              </a:rPr>
              <a:t> </a:t>
            </a:r>
            <a:r>
              <a:rPr sz="1100" spc="75" dirty="0">
                <a:latin typeface="Calibri"/>
                <a:cs typeface="Calibri"/>
              </a:rPr>
              <a:t>ασυνήθιστα</a:t>
            </a:r>
            <a:r>
              <a:rPr sz="1100" spc="50" dirty="0">
                <a:latin typeface="Calibri"/>
                <a:cs typeface="Calibri"/>
              </a:rPr>
              <a:t> </a:t>
            </a:r>
            <a:r>
              <a:rPr sz="1100" spc="65" dirty="0">
                <a:latin typeface="Calibri"/>
                <a:cs typeface="Calibri"/>
              </a:rPr>
              <a:t>μοτίβα</a:t>
            </a:r>
            <a:r>
              <a:rPr sz="1100" spc="40" dirty="0">
                <a:latin typeface="Calibri"/>
                <a:cs typeface="Calibri"/>
              </a:rPr>
              <a:t> </a:t>
            </a:r>
            <a:r>
              <a:rPr sz="1100" spc="80" dirty="0">
                <a:latin typeface="Calibri"/>
                <a:cs typeface="Calibri"/>
              </a:rPr>
              <a:t>σύνδεσης</a:t>
            </a:r>
            <a:endParaRPr sz="1100">
              <a:latin typeface="Calibri"/>
              <a:cs typeface="Calibri"/>
            </a:endParaRPr>
          </a:p>
          <a:p>
            <a:pPr marL="286385" indent="-273685">
              <a:lnSpc>
                <a:spcPct val="100000"/>
              </a:lnSpc>
              <a:spcBef>
                <a:spcPts val="1245"/>
              </a:spcBef>
              <a:buClr>
                <a:srgbClr val="FFBA00"/>
              </a:buClr>
              <a:buSzPct val="127272"/>
              <a:buFont typeface="Courier New"/>
              <a:buChar char="o"/>
              <a:tabLst>
                <a:tab pos="285750" algn="l"/>
                <a:tab pos="286385" algn="l"/>
              </a:tabLst>
            </a:pPr>
            <a:r>
              <a:rPr sz="1100" spc="55" dirty="0">
                <a:latin typeface="Calibri"/>
                <a:cs typeface="Calibri"/>
              </a:rPr>
              <a:t>Παρακολούθηση</a:t>
            </a:r>
            <a:r>
              <a:rPr sz="1100" spc="10" dirty="0">
                <a:latin typeface="Calibri"/>
                <a:cs typeface="Calibri"/>
              </a:rPr>
              <a:t> </a:t>
            </a:r>
            <a:r>
              <a:rPr sz="1100" spc="45" dirty="0">
                <a:latin typeface="Calibri"/>
                <a:cs typeface="Calibri"/>
              </a:rPr>
              <a:t>των</a:t>
            </a:r>
            <a:r>
              <a:rPr sz="1100" spc="-5" dirty="0">
                <a:latin typeface="Calibri"/>
                <a:cs typeface="Calibri"/>
              </a:rPr>
              <a:t> </a:t>
            </a:r>
            <a:r>
              <a:rPr sz="1100" spc="40" dirty="0">
                <a:latin typeface="Calibri"/>
                <a:cs typeface="Calibri"/>
              </a:rPr>
              <a:t>δραστηριοτήτων</a:t>
            </a:r>
            <a:r>
              <a:rPr sz="1100" dirty="0">
                <a:latin typeface="Calibri"/>
                <a:cs typeface="Calibri"/>
              </a:rPr>
              <a:t> </a:t>
            </a:r>
            <a:r>
              <a:rPr sz="1100" spc="55" dirty="0">
                <a:latin typeface="Calibri"/>
                <a:cs typeface="Calibri"/>
              </a:rPr>
              <a:t>των</a:t>
            </a:r>
            <a:r>
              <a:rPr sz="1100" spc="15" dirty="0">
                <a:latin typeface="Calibri"/>
                <a:cs typeface="Calibri"/>
              </a:rPr>
              <a:t> </a:t>
            </a:r>
            <a:r>
              <a:rPr sz="1100" spc="50" dirty="0">
                <a:latin typeface="Calibri"/>
                <a:cs typeface="Calibri"/>
              </a:rPr>
              <a:t>χρηστών</a:t>
            </a:r>
            <a:endParaRPr sz="1100">
              <a:latin typeface="Calibri"/>
              <a:cs typeface="Calibri"/>
            </a:endParaRPr>
          </a:p>
          <a:p>
            <a:pPr marL="396240" lvl="1" indent="-182880">
              <a:lnSpc>
                <a:spcPct val="100000"/>
              </a:lnSpc>
              <a:spcBef>
                <a:spcPts val="405"/>
              </a:spcBef>
              <a:buSzPct val="127272"/>
              <a:buChar char="◦"/>
              <a:tabLst>
                <a:tab pos="396240" algn="l"/>
              </a:tabLst>
            </a:pPr>
            <a:r>
              <a:rPr sz="1100" spc="55" dirty="0">
                <a:latin typeface="Calibri"/>
                <a:cs typeface="Calibri"/>
              </a:rPr>
              <a:t>Π.χ.,</a:t>
            </a:r>
            <a:r>
              <a:rPr sz="1100" spc="45" dirty="0">
                <a:latin typeface="Calibri"/>
                <a:cs typeface="Calibri"/>
              </a:rPr>
              <a:t> </a:t>
            </a:r>
            <a:r>
              <a:rPr sz="1100" spc="70" dirty="0">
                <a:latin typeface="Calibri"/>
                <a:cs typeface="Calibri"/>
              </a:rPr>
              <a:t>εξετάστε</a:t>
            </a:r>
            <a:r>
              <a:rPr sz="1100" spc="40" dirty="0">
                <a:latin typeface="Calibri"/>
                <a:cs typeface="Calibri"/>
              </a:rPr>
              <a:t> </a:t>
            </a:r>
            <a:r>
              <a:rPr sz="1100" spc="75" dirty="0">
                <a:latin typeface="Calibri"/>
                <a:cs typeface="Calibri"/>
              </a:rPr>
              <a:t>τα</a:t>
            </a:r>
            <a:r>
              <a:rPr sz="1100" spc="350" dirty="0">
                <a:latin typeface="Calibri"/>
                <a:cs typeface="Calibri"/>
              </a:rPr>
              <a:t> </a:t>
            </a:r>
            <a:r>
              <a:rPr sz="1100" spc="80" dirty="0">
                <a:latin typeface="Calibri"/>
                <a:cs typeface="Calibri"/>
              </a:rPr>
              <a:t>δεδομένων</a:t>
            </a:r>
            <a:r>
              <a:rPr sz="1100" spc="45" dirty="0">
                <a:latin typeface="Calibri"/>
                <a:cs typeface="Calibri"/>
              </a:rPr>
              <a:t> </a:t>
            </a:r>
            <a:r>
              <a:rPr sz="1100" spc="80" dirty="0">
                <a:latin typeface="Calibri"/>
                <a:cs typeface="Calibri"/>
              </a:rPr>
              <a:t>των</a:t>
            </a:r>
            <a:r>
              <a:rPr sz="1100" spc="45" dirty="0">
                <a:latin typeface="Calibri"/>
                <a:cs typeface="Calibri"/>
              </a:rPr>
              <a:t> </a:t>
            </a:r>
            <a:r>
              <a:rPr sz="1100" spc="80" dirty="0">
                <a:latin typeface="Calibri"/>
                <a:cs typeface="Calibri"/>
              </a:rPr>
              <a:t>πακέτων</a:t>
            </a:r>
            <a:r>
              <a:rPr sz="1100" spc="40" dirty="0">
                <a:latin typeface="Calibri"/>
                <a:cs typeface="Calibri"/>
              </a:rPr>
              <a:t> </a:t>
            </a:r>
            <a:r>
              <a:rPr sz="1100" spc="80" dirty="0">
                <a:latin typeface="Calibri"/>
                <a:cs typeface="Calibri"/>
              </a:rPr>
              <a:t>δεδομένων</a:t>
            </a:r>
            <a:r>
              <a:rPr sz="1100" spc="45" dirty="0">
                <a:latin typeface="Calibri"/>
                <a:cs typeface="Calibri"/>
              </a:rPr>
              <a:t> </a:t>
            </a:r>
            <a:r>
              <a:rPr sz="1100" spc="70" dirty="0">
                <a:latin typeface="Calibri"/>
                <a:cs typeface="Calibri"/>
              </a:rPr>
              <a:t>για</a:t>
            </a:r>
            <a:r>
              <a:rPr sz="1100" spc="50" dirty="0">
                <a:latin typeface="Calibri"/>
                <a:cs typeface="Calibri"/>
              </a:rPr>
              <a:t> </a:t>
            </a:r>
            <a:r>
              <a:rPr sz="1100" spc="80" dirty="0">
                <a:latin typeface="Calibri"/>
                <a:cs typeface="Calibri"/>
              </a:rPr>
              <a:t>κακόβουλο</a:t>
            </a:r>
            <a:r>
              <a:rPr sz="1100" spc="50" dirty="0">
                <a:latin typeface="Calibri"/>
                <a:cs typeface="Calibri"/>
              </a:rPr>
              <a:t> </a:t>
            </a:r>
            <a:r>
              <a:rPr sz="1100" spc="75" dirty="0">
                <a:latin typeface="Calibri"/>
                <a:cs typeface="Calibri"/>
              </a:rPr>
              <a:t>κώδικα</a:t>
            </a:r>
            <a:r>
              <a:rPr sz="1100" spc="45" dirty="0">
                <a:latin typeface="Calibri"/>
                <a:cs typeface="Calibri"/>
              </a:rPr>
              <a:t> </a:t>
            </a:r>
            <a:r>
              <a:rPr sz="1100" spc="80" dirty="0">
                <a:latin typeface="Calibri"/>
                <a:cs typeface="Calibri"/>
              </a:rPr>
              <a:t>προγραμματισμού</a:t>
            </a:r>
            <a:r>
              <a:rPr sz="1100" spc="50" dirty="0">
                <a:latin typeface="Calibri"/>
                <a:cs typeface="Calibri"/>
              </a:rPr>
              <a:t> </a:t>
            </a:r>
            <a:r>
              <a:rPr sz="1100" spc="85" dirty="0">
                <a:latin typeface="Calibri"/>
                <a:cs typeface="Calibri"/>
              </a:rPr>
              <a:t>ή</a:t>
            </a:r>
            <a:r>
              <a:rPr sz="1100" spc="50" dirty="0">
                <a:latin typeface="Calibri"/>
                <a:cs typeface="Calibri"/>
              </a:rPr>
              <a:t> </a:t>
            </a:r>
            <a:r>
              <a:rPr sz="1100" spc="75" dirty="0">
                <a:latin typeface="Calibri"/>
                <a:cs typeface="Calibri"/>
              </a:rPr>
              <a:t>γνωστές</a:t>
            </a:r>
            <a:r>
              <a:rPr sz="1100" spc="45" dirty="0">
                <a:latin typeface="Calibri"/>
                <a:cs typeface="Calibri"/>
              </a:rPr>
              <a:t> </a:t>
            </a:r>
            <a:r>
              <a:rPr sz="1100" spc="70" dirty="0">
                <a:latin typeface="Calibri"/>
                <a:cs typeface="Calibri"/>
              </a:rPr>
              <a:t>εκμεταλλεύσεις</a:t>
            </a:r>
            <a:r>
              <a:rPr sz="1100" spc="45" dirty="0">
                <a:latin typeface="Calibri"/>
                <a:cs typeface="Calibri"/>
              </a:rPr>
              <a:t> </a:t>
            </a:r>
            <a:r>
              <a:rPr sz="1100" spc="75" dirty="0">
                <a:latin typeface="Calibri"/>
                <a:cs typeface="Calibri"/>
              </a:rPr>
              <a:t>ευπάθειας</a:t>
            </a:r>
            <a:endParaRPr sz="1100">
              <a:latin typeface="Calibri"/>
              <a:cs typeface="Calibri"/>
            </a:endParaRPr>
          </a:p>
          <a:p>
            <a:pPr marL="286385" indent="-273685">
              <a:lnSpc>
                <a:spcPct val="100000"/>
              </a:lnSpc>
              <a:spcBef>
                <a:spcPts val="1240"/>
              </a:spcBef>
              <a:buClr>
                <a:srgbClr val="FFBA00"/>
              </a:buClr>
              <a:buSzPct val="127272"/>
              <a:buFont typeface="Courier New"/>
              <a:buChar char="o"/>
              <a:tabLst>
                <a:tab pos="285750" algn="l"/>
                <a:tab pos="286385" algn="l"/>
              </a:tabLst>
            </a:pPr>
            <a:r>
              <a:rPr sz="1100" spc="100" dirty="0">
                <a:latin typeface="Calibri"/>
                <a:cs typeface="Calibri"/>
              </a:rPr>
              <a:t>Η</a:t>
            </a:r>
            <a:r>
              <a:rPr sz="1100" spc="40" dirty="0">
                <a:latin typeface="Calibri"/>
                <a:cs typeface="Calibri"/>
              </a:rPr>
              <a:t> </a:t>
            </a:r>
            <a:r>
              <a:rPr sz="1100" spc="75" dirty="0">
                <a:latin typeface="Calibri"/>
                <a:cs typeface="Calibri"/>
              </a:rPr>
              <a:t>δυνατότητα</a:t>
            </a:r>
            <a:r>
              <a:rPr sz="1100" spc="35" dirty="0">
                <a:latin typeface="Calibri"/>
                <a:cs typeface="Calibri"/>
              </a:rPr>
              <a:t> </a:t>
            </a:r>
            <a:r>
              <a:rPr sz="1100" spc="80" dirty="0">
                <a:latin typeface="Calibri"/>
                <a:cs typeface="Calibri"/>
              </a:rPr>
              <a:t>επιθεώρησης</a:t>
            </a:r>
            <a:r>
              <a:rPr sz="1100" spc="40" dirty="0">
                <a:latin typeface="Calibri"/>
                <a:cs typeface="Calibri"/>
              </a:rPr>
              <a:t> </a:t>
            </a:r>
            <a:r>
              <a:rPr sz="1100" spc="65" dirty="0">
                <a:latin typeface="Calibri"/>
                <a:cs typeface="Calibri"/>
              </a:rPr>
              <a:t>περιορίζεται</a:t>
            </a:r>
            <a:r>
              <a:rPr sz="1100" spc="40" dirty="0">
                <a:latin typeface="Calibri"/>
                <a:cs typeface="Calibri"/>
              </a:rPr>
              <a:t> </a:t>
            </a:r>
            <a:r>
              <a:rPr sz="1100" spc="90" dirty="0">
                <a:latin typeface="Calibri"/>
                <a:cs typeface="Calibri"/>
              </a:rPr>
              <a:t>από</a:t>
            </a:r>
            <a:r>
              <a:rPr sz="1100" spc="45" dirty="0">
                <a:latin typeface="Calibri"/>
                <a:cs typeface="Calibri"/>
              </a:rPr>
              <a:t> </a:t>
            </a:r>
            <a:r>
              <a:rPr sz="1100" spc="65" dirty="0">
                <a:latin typeface="Calibri"/>
                <a:cs typeface="Calibri"/>
              </a:rPr>
              <a:t>την</a:t>
            </a:r>
            <a:r>
              <a:rPr sz="1100" spc="15" dirty="0">
                <a:latin typeface="Calibri"/>
                <a:cs typeface="Calibri"/>
              </a:rPr>
              <a:t> </a:t>
            </a:r>
            <a:r>
              <a:rPr sz="1100" spc="70" dirty="0">
                <a:latin typeface="Calibri"/>
                <a:cs typeface="Calibri"/>
              </a:rPr>
              <a:t>κρυπτογράφηση</a:t>
            </a:r>
            <a:endParaRPr sz="1100">
              <a:latin typeface="Calibri"/>
              <a:cs typeface="Calibri"/>
            </a:endParaRPr>
          </a:p>
          <a:p>
            <a:pPr marL="396240" lvl="1" indent="-182880">
              <a:lnSpc>
                <a:spcPct val="100000"/>
              </a:lnSpc>
              <a:spcBef>
                <a:spcPts val="409"/>
              </a:spcBef>
              <a:buSzPct val="127272"/>
              <a:buChar char="◦"/>
              <a:tabLst>
                <a:tab pos="396240" algn="l"/>
              </a:tabLst>
            </a:pPr>
            <a:r>
              <a:rPr sz="1100" spc="110" dirty="0">
                <a:latin typeface="Calibri"/>
                <a:cs typeface="Calibri"/>
              </a:rPr>
              <a:t>Τα</a:t>
            </a:r>
            <a:r>
              <a:rPr sz="1100" spc="55" dirty="0">
                <a:latin typeface="Calibri"/>
                <a:cs typeface="Calibri"/>
              </a:rPr>
              <a:t> </a:t>
            </a:r>
            <a:r>
              <a:rPr sz="1100" spc="105" dirty="0">
                <a:latin typeface="Calibri"/>
                <a:cs typeface="Calibri"/>
              </a:rPr>
              <a:t>τμήματα</a:t>
            </a:r>
            <a:r>
              <a:rPr sz="1100" spc="55" dirty="0">
                <a:latin typeface="Calibri"/>
                <a:cs typeface="Calibri"/>
              </a:rPr>
              <a:t> </a:t>
            </a:r>
            <a:r>
              <a:rPr sz="1100" spc="110" dirty="0">
                <a:latin typeface="Calibri"/>
                <a:cs typeface="Calibri"/>
              </a:rPr>
              <a:t>δεδομένων</a:t>
            </a:r>
            <a:r>
              <a:rPr sz="1100" spc="50" dirty="0">
                <a:latin typeface="Calibri"/>
                <a:cs typeface="Calibri"/>
              </a:rPr>
              <a:t> </a:t>
            </a:r>
            <a:r>
              <a:rPr sz="1100" spc="90" dirty="0">
                <a:latin typeface="Calibri"/>
                <a:cs typeface="Calibri"/>
              </a:rPr>
              <a:t>και</a:t>
            </a:r>
            <a:r>
              <a:rPr sz="1100" spc="60" dirty="0">
                <a:latin typeface="Calibri"/>
                <a:cs typeface="Calibri"/>
              </a:rPr>
              <a:t> </a:t>
            </a:r>
            <a:r>
              <a:rPr sz="1100" spc="95" dirty="0">
                <a:latin typeface="Calibri"/>
                <a:cs typeface="Calibri"/>
              </a:rPr>
              <a:t>ορισμένες</a:t>
            </a:r>
            <a:r>
              <a:rPr sz="1100" spc="55" dirty="0">
                <a:latin typeface="Calibri"/>
                <a:cs typeface="Calibri"/>
              </a:rPr>
              <a:t> </a:t>
            </a:r>
            <a:r>
              <a:rPr sz="1100" spc="105" dirty="0">
                <a:latin typeface="Calibri"/>
                <a:cs typeface="Calibri"/>
              </a:rPr>
              <a:t>πληροφορίες</a:t>
            </a:r>
            <a:r>
              <a:rPr sz="1100" spc="55" dirty="0">
                <a:latin typeface="Calibri"/>
                <a:cs typeface="Calibri"/>
              </a:rPr>
              <a:t> </a:t>
            </a:r>
            <a:r>
              <a:rPr sz="1100" spc="105" dirty="0">
                <a:latin typeface="Calibri"/>
                <a:cs typeface="Calibri"/>
              </a:rPr>
              <a:t>κεφαλίδας</a:t>
            </a:r>
            <a:r>
              <a:rPr sz="1100" spc="60" dirty="0">
                <a:latin typeface="Calibri"/>
                <a:cs typeface="Calibri"/>
              </a:rPr>
              <a:t> </a:t>
            </a:r>
            <a:r>
              <a:rPr sz="1100" spc="110" dirty="0">
                <a:latin typeface="Calibri"/>
                <a:cs typeface="Calibri"/>
              </a:rPr>
              <a:t>μπορούν</a:t>
            </a:r>
            <a:r>
              <a:rPr sz="1100" spc="50" dirty="0">
                <a:latin typeface="Calibri"/>
                <a:cs typeface="Calibri"/>
              </a:rPr>
              <a:t> </a:t>
            </a:r>
            <a:r>
              <a:rPr sz="1100" spc="110" dirty="0">
                <a:latin typeface="Calibri"/>
                <a:cs typeface="Calibri"/>
              </a:rPr>
              <a:t>να</a:t>
            </a:r>
            <a:r>
              <a:rPr sz="1100" spc="60" dirty="0">
                <a:latin typeface="Calibri"/>
                <a:cs typeface="Calibri"/>
              </a:rPr>
              <a:t> </a:t>
            </a:r>
            <a:r>
              <a:rPr sz="1100" spc="100" dirty="0">
                <a:latin typeface="Calibri"/>
                <a:cs typeface="Calibri"/>
              </a:rPr>
              <a:t>κρυπτογραφηθούν</a:t>
            </a:r>
            <a:endParaRPr sz="1100">
              <a:latin typeface="Calibri"/>
              <a:cs typeface="Calibri"/>
            </a:endParaRPr>
          </a:p>
          <a:p>
            <a:pPr marL="396240" lvl="1" indent="-182880">
              <a:lnSpc>
                <a:spcPct val="100000"/>
              </a:lnSpc>
              <a:spcBef>
                <a:spcPts val="710"/>
              </a:spcBef>
              <a:buSzPct val="127272"/>
              <a:buChar char="◦"/>
              <a:tabLst>
                <a:tab pos="396240" algn="l"/>
              </a:tabLst>
            </a:pPr>
            <a:r>
              <a:rPr sz="1100" spc="100" dirty="0">
                <a:latin typeface="Calibri"/>
                <a:cs typeface="Calibri"/>
              </a:rPr>
              <a:t>Η</a:t>
            </a:r>
            <a:r>
              <a:rPr sz="1100" spc="40" dirty="0">
                <a:latin typeface="Calibri"/>
                <a:cs typeface="Calibri"/>
              </a:rPr>
              <a:t> </a:t>
            </a:r>
            <a:r>
              <a:rPr sz="1100" spc="80" dirty="0">
                <a:latin typeface="Calibri"/>
                <a:cs typeface="Calibri"/>
              </a:rPr>
              <a:t>μηχανή</a:t>
            </a:r>
            <a:r>
              <a:rPr sz="1100" spc="40" dirty="0">
                <a:latin typeface="Calibri"/>
                <a:cs typeface="Calibri"/>
              </a:rPr>
              <a:t> </a:t>
            </a:r>
            <a:r>
              <a:rPr sz="1100" spc="80" dirty="0">
                <a:latin typeface="Calibri"/>
                <a:cs typeface="Calibri"/>
              </a:rPr>
              <a:t>αποκρυπτογράφησης</a:t>
            </a:r>
            <a:r>
              <a:rPr sz="1100" spc="40" dirty="0">
                <a:latin typeface="Calibri"/>
                <a:cs typeface="Calibri"/>
              </a:rPr>
              <a:t> </a:t>
            </a:r>
            <a:r>
              <a:rPr sz="1100" spc="75" dirty="0">
                <a:latin typeface="Calibri"/>
                <a:cs typeface="Calibri"/>
              </a:rPr>
              <a:t>μπορεί</a:t>
            </a:r>
            <a:r>
              <a:rPr sz="1100" spc="40" dirty="0">
                <a:latin typeface="Calibri"/>
                <a:cs typeface="Calibri"/>
              </a:rPr>
              <a:t> </a:t>
            </a:r>
            <a:r>
              <a:rPr sz="1100" spc="80" dirty="0">
                <a:latin typeface="Calibri"/>
                <a:cs typeface="Calibri"/>
              </a:rPr>
              <a:t>να</a:t>
            </a:r>
            <a:r>
              <a:rPr sz="1100" spc="40" dirty="0">
                <a:latin typeface="Calibri"/>
                <a:cs typeface="Calibri"/>
              </a:rPr>
              <a:t> </a:t>
            </a:r>
            <a:r>
              <a:rPr sz="1100" spc="75" dirty="0">
                <a:latin typeface="Calibri"/>
                <a:cs typeface="Calibri"/>
              </a:rPr>
              <a:t>εξακολουθεί</a:t>
            </a:r>
            <a:r>
              <a:rPr sz="1100" spc="45" dirty="0">
                <a:latin typeface="Calibri"/>
                <a:cs typeface="Calibri"/>
              </a:rPr>
              <a:t> </a:t>
            </a:r>
            <a:r>
              <a:rPr sz="1100" spc="80" dirty="0">
                <a:latin typeface="Calibri"/>
                <a:cs typeface="Calibri"/>
              </a:rPr>
              <a:t>να</a:t>
            </a:r>
            <a:r>
              <a:rPr sz="1100" spc="40" dirty="0">
                <a:latin typeface="Calibri"/>
                <a:cs typeface="Calibri"/>
              </a:rPr>
              <a:t> </a:t>
            </a:r>
            <a:r>
              <a:rPr sz="1100" spc="70" dirty="0">
                <a:latin typeface="Calibri"/>
                <a:cs typeface="Calibri"/>
              </a:rPr>
              <a:t>υπάρχει,</a:t>
            </a:r>
            <a:r>
              <a:rPr sz="1100" spc="40" dirty="0">
                <a:latin typeface="Calibri"/>
                <a:cs typeface="Calibri"/>
              </a:rPr>
              <a:t> </a:t>
            </a:r>
            <a:r>
              <a:rPr sz="1100" spc="65" dirty="0">
                <a:latin typeface="Calibri"/>
                <a:cs typeface="Calibri"/>
              </a:rPr>
              <a:t>ειδικά</a:t>
            </a:r>
            <a:r>
              <a:rPr sz="1100" spc="40" dirty="0">
                <a:latin typeface="Calibri"/>
                <a:cs typeface="Calibri"/>
              </a:rPr>
              <a:t> </a:t>
            </a:r>
            <a:r>
              <a:rPr sz="1100" spc="70" dirty="0">
                <a:latin typeface="Calibri"/>
                <a:cs typeface="Calibri"/>
              </a:rPr>
              <a:t>για</a:t>
            </a:r>
            <a:r>
              <a:rPr sz="1100" spc="45" dirty="0">
                <a:latin typeface="Calibri"/>
                <a:cs typeface="Calibri"/>
              </a:rPr>
              <a:t> </a:t>
            </a:r>
            <a:r>
              <a:rPr sz="1100" spc="65" dirty="0">
                <a:latin typeface="Calibri"/>
                <a:cs typeface="Calibri"/>
              </a:rPr>
              <a:t>την</a:t>
            </a:r>
            <a:r>
              <a:rPr sz="1100" spc="15" dirty="0">
                <a:latin typeface="Calibri"/>
                <a:cs typeface="Calibri"/>
              </a:rPr>
              <a:t> </a:t>
            </a:r>
            <a:r>
              <a:rPr sz="1100" spc="70" dirty="0">
                <a:latin typeface="Calibri"/>
                <a:cs typeface="Calibri"/>
              </a:rPr>
              <a:t>εκμετάλλευση</a:t>
            </a:r>
            <a:r>
              <a:rPr sz="1100" spc="20" dirty="0">
                <a:latin typeface="Calibri"/>
                <a:cs typeface="Calibri"/>
              </a:rPr>
              <a:t> </a:t>
            </a:r>
            <a:r>
              <a:rPr sz="1100" spc="70" dirty="0">
                <a:latin typeface="Calibri"/>
                <a:cs typeface="Calibri"/>
              </a:rPr>
              <a:t>ευπάθειας</a:t>
            </a:r>
            <a:endParaRPr sz="1100">
              <a:latin typeface="Calibri"/>
              <a:cs typeface="Calibri"/>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91855" y="5972809"/>
            <a:ext cx="1530032" cy="612140"/>
          </a:xfrm>
          <a:prstGeom prst="rect">
            <a:avLst/>
          </a:prstGeom>
        </p:spPr>
      </p:pic>
      <p:sp>
        <p:nvSpPr>
          <p:cNvPr id="3" name="object 3"/>
          <p:cNvSpPr txBox="1">
            <a:spLocks noGrp="1"/>
          </p:cNvSpPr>
          <p:nvPr>
            <p:ph type="title"/>
          </p:nvPr>
        </p:nvSpPr>
        <p:spPr>
          <a:prstGeom prst="rect">
            <a:avLst/>
          </a:prstGeom>
        </p:spPr>
        <p:txBody>
          <a:bodyPr vert="horz" wrap="square" lIns="0" tIns="152400" rIns="0" bIns="0" rtlCol="0">
            <a:spAutoFit/>
          </a:bodyPr>
          <a:lstStyle/>
          <a:p>
            <a:pPr marL="619125" marR="5080">
              <a:lnSpc>
                <a:spcPts val="3279"/>
              </a:lnSpc>
              <a:spcBef>
                <a:spcPts val="325"/>
              </a:spcBef>
            </a:pPr>
            <a:r>
              <a:rPr b="1" spc="65" dirty="0">
                <a:latin typeface="Times New Roman"/>
                <a:cs typeface="Times New Roman"/>
              </a:rPr>
              <a:t>Αρχιτεκτονική</a:t>
            </a:r>
            <a:r>
              <a:rPr b="1" spc="25" dirty="0">
                <a:latin typeface="Times New Roman"/>
                <a:cs typeface="Times New Roman"/>
              </a:rPr>
              <a:t> </a:t>
            </a:r>
            <a:r>
              <a:rPr b="1" spc="70" dirty="0">
                <a:latin typeface="Times New Roman"/>
                <a:cs typeface="Times New Roman"/>
              </a:rPr>
              <a:t>του</a:t>
            </a:r>
            <a:r>
              <a:rPr b="1" spc="35" dirty="0">
                <a:latin typeface="Times New Roman"/>
                <a:cs typeface="Times New Roman"/>
              </a:rPr>
              <a:t> </a:t>
            </a:r>
            <a:r>
              <a:rPr b="1" spc="60" dirty="0">
                <a:latin typeface="Times New Roman"/>
                <a:cs typeface="Times New Roman"/>
              </a:rPr>
              <a:t>IDS</a:t>
            </a:r>
            <a:r>
              <a:rPr b="1" spc="5" dirty="0">
                <a:latin typeface="Times New Roman"/>
                <a:cs typeface="Times New Roman"/>
              </a:rPr>
              <a:t> </a:t>
            </a:r>
            <a:r>
              <a:rPr b="1" spc="55" dirty="0">
                <a:latin typeface="Times New Roman"/>
                <a:cs typeface="Times New Roman"/>
              </a:rPr>
              <a:t>(Intrusion</a:t>
            </a:r>
            <a:r>
              <a:rPr b="1" spc="35" dirty="0">
                <a:latin typeface="Times New Roman"/>
                <a:cs typeface="Times New Roman"/>
              </a:rPr>
              <a:t> </a:t>
            </a:r>
            <a:r>
              <a:rPr b="1" spc="60" dirty="0">
                <a:latin typeface="Times New Roman"/>
                <a:cs typeface="Times New Roman"/>
              </a:rPr>
              <a:t>Detection</a:t>
            </a:r>
            <a:r>
              <a:rPr b="1" spc="30" dirty="0">
                <a:latin typeface="Times New Roman"/>
                <a:cs typeface="Times New Roman"/>
              </a:rPr>
              <a:t> </a:t>
            </a:r>
            <a:r>
              <a:rPr b="1" spc="70" dirty="0">
                <a:latin typeface="Times New Roman"/>
                <a:cs typeface="Times New Roman"/>
              </a:rPr>
              <a:t>System</a:t>
            </a:r>
            <a:r>
              <a:rPr b="1" spc="35" dirty="0">
                <a:latin typeface="Times New Roman"/>
                <a:cs typeface="Times New Roman"/>
              </a:rPr>
              <a:t> </a:t>
            </a:r>
            <a:r>
              <a:rPr b="1" spc="50" dirty="0">
                <a:latin typeface="Times New Roman"/>
                <a:cs typeface="Times New Roman"/>
              </a:rPr>
              <a:t>-</a:t>
            </a:r>
            <a:r>
              <a:rPr b="1" spc="35" dirty="0">
                <a:latin typeface="Times New Roman"/>
                <a:cs typeface="Times New Roman"/>
              </a:rPr>
              <a:t> </a:t>
            </a:r>
            <a:r>
              <a:rPr b="1" spc="70" dirty="0">
                <a:latin typeface="Times New Roman"/>
                <a:cs typeface="Times New Roman"/>
              </a:rPr>
              <a:t>Σύστημα </a:t>
            </a:r>
            <a:r>
              <a:rPr b="1" spc="-700" dirty="0">
                <a:latin typeface="Times New Roman"/>
                <a:cs typeface="Times New Roman"/>
              </a:rPr>
              <a:t> </a:t>
            </a:r>
            <a:r>
              <a:rPr b="1" spc="60" dirty="0">
                <a:latin typeface="Times New Roman"/>
                <a:cs typeface="Times New Roman"/>
              </a:rPr>
              <a:t>ανίχνευσης</a:t>
            </a:r>
            <a:r>
              <a:rPr b="1" spc="20" dirty="0">
                <a:latin typeface="Times New Roman"/>
                <a:cs typeface="Times New Roman"/>
              </a:rPr>
              <a:t> </a:t>
            </a:r>
            <a:r>
              <a:rPr b="1" spc="65" dirty="0">
                <a:latin typeface="Times New Roman"/>
                <a:cs typeface="Times New Roman"/>
              </a:rPr>
              <a:t>εισβολών)</a:t>
            </a:r>
          </a:p>
        </p:txBody>
      </p:sp>
      <p:pic>
        <p:nvPicPr>
          <p:cNvPr id="4" name="object 4"/>
          <p:cNvPicPr/>
          <p:nvPr/>
        </p:nvPicPr>
        <p:blipFill>
          <a:blip r:embed="rId3" cstate="print"/>
          <a:stretch>
            <a:fillRect/>
          </a:stretch>
        </p:blipFill>
        <p:spPr>
          <a:xfrm>
            <a:off x="4932997" y="5528945"/>
            <a:ext cx="589914" cy="434975"/>
          </a:xfrm>
          <a:prstGeom prst="rect">
            <a:avLst/>
          </a:prstGeom>
        </p:spPr>
      </p:pic>
      <p:sp>
        <p:nvSpPr>
          <p:cNvPr id="5" name="object 5"/>
          <p:cNvSpPr txBox="1"/>
          <p:nvPr/>
        </p:nvSpPr>
        <p:spPr>
          <a:xfrm>
            <a:off x="5548266" y="5779770"/>
            <a:ext cx="1739264" cy="193040"/>
          </a:xfrm>
          <a:prstGeom prst="rect">
            <a:avLst/>
          </a:prstGeom>
        </p:spPr>
        <p:txBody>
          <a:bodyPr vert="horz" wrap="square" lIns="0" tIns="12700" rIns="0" bIns="0" rtlCol="0">
            <a:spAutoFit/>
          </a:bodyPr>
          <a:lstStyle/>
          <a:p>
            <a:pPr marL="12700">
              <a:lnSpc>
                <a:spcPct val="100000"/>
              </a:lnSpc>
              <a:spcBef>
                <a:spcPts val="100"/>
              </a:spcBef>
            </a:pPr>
            <a:r>
              <a:rPr sz="1100" spc="110" dirty="0">
                <a:latin typeface="Calibri"/>
                <a:cs typeface="Calibri"/>
              </a:rPr>
              <a:t>Ροή</a:t>
            </a:r>
            <a:r>
              <a:rPr sz="1100" spc="15" dirty="0">
                <a:latin typeface="Calibri"/>
                <a:cs typeface="Calibri"/>
              </a:rPr>
              <a:t> </a:t>
            </a:r>
            <a:r>
              <a:rPr sz="1100" spc="110" dirty="0">
                <a:latin typeface="Calibri"/>
                <a:cs typeface="Calibri"/>
              </a:rPr>
              <a:t>πακέτων</a:t>
            </a:r>
            <a:r>
              <a:rPr sz="1100" spc="10" dirty="0">
                <a:latin typeface="Calibri"/>
                <a:cs typeface="Calibri"/>
              </a:rPr>
              <a:t> </a:t>
            </a:r>
            <a:r>
              <a:rPr sz="1100" spc="110" dirty="0">
                <a:latin typeface="Calibri"/>
                <a:cs typeface="Calibri"/>
              </a:rPr>
              <a:t>δεδομένων</a:t>
            </a:r>
            <a:endParaRPr sz="1100">
              <a:latin typeface="Calibri"/>
              <a:cs typeface="Calibri"/>
            </a:endParaRPr>
          </a:p>
        </p:txBody>
      </p:sp>
      <p:sp>
        <p:nvSpPr>
          <p:cNvPr id="10" name="object 10"/>
          <p:cNvSpPr txBox="1"/>
          <p:nvPr/>
        </p:nvSpPr>
        <p:spPr>
          <a:xfrm>
            <a:off x="10958512" y="6007671"/>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14</a:t>
            </a:r>
            <a:endParaRPr sz="1100">
              <a:latin typeface="Arial"/>
              <a:cs typeface="Arial"/>
            </a:endParaRPr>
          </a:p>
        </p:txBody>
      </p:sp>
      <p:sp>
        <p:nvSpPr>
          <p:cNvPr id="6" name="object 6"/>
          <p:cNvSpPr txBox="1"/>
          <p:nvPr/>
        </p:nvSpPr>
        <p:spPr>
          <a:xfrm>
            <a:off x="3365182" y="1982787"/>
            <a:ext cx="4498340" cy="941069"/>
          </a:xfrm>
          <a:prstGeom prst="rect">
            <a:avLst/>
          </a:prstGeom>
          <a:ln w="12700">
            <a:solidFill>
              <a:srgbClr val="000000"/>
            </a:solidFill>
          </a:ln>
        </p:spPr>
        <p:txBody>
          <a:bodyPr vert="horz" wrap="square" lIns="0" tIns="3175" rIns="0" bIns="0" rtlCol="0">
            <a:spAutoFit/>
          </a:bodyPr>
          <a:lstStyle/>
          <a:p>
            <a:pPr>
              <a:lnSpc>
                <a:spcPct val="100000"/>
              </a:lnSpc>
              <a:spcBef>
                <a:spcPts val="25"/>
              </a:spcBef>
            </a:pPr>
            <a:endParaRPr sz="1500">
              <a:latin typeface="Times New Roman"/>
              <a:cs typeface="Times New Roman"/>
            </a:endParaRPr>
          </a:p>
          <a:p>
            <a:pPr marL="56515" algn="ctr">
              <a:lnSpc>
                <a:spcPct val="100000"/>
              </a:lnSpc>
            </a:pPr>
            <a:r>
              <a:rPr sz="1100" spc="60" dirty="0">
                <a:latin typeface="Calibri"/>
                <a:cs typeface="Calibri"/>
              </a:rPr>
              <a:t>Αντιστοίχιση</a:t>
            </a:r>
            <a:r>
              <a:rPr sz="1100" spc="-15" dirty="0">
                <a:latin typeface="Calibri"/>
                <a:cs typeface="Calibri"/>
              </a:rPr>
              <a:t> </a:t>
            </a:r>
            <a:r>
              <a:rPr sz="1100" spc="85" dirty="0">
                <a:latin typeface="Calibri"/>
                <a:cs typeface="Calibri"/>
              </a:rPr>
              <a:t>υπογραφής</a:t>
            </a:r>
            <a:endParaRPr sz="1100">
              <a:latin typeface="Calibri"/>
              <a:cs typeface="Calibri"/>
            </a:endParaRPr>
          </a:p>
          <a:p>
            <a:pPr marL="56515" algn="ctr">
              <a:lnSpc>
                <a:spcPct val="100000"/>
              </a:lnSpc>
              <a:spcBef>
                <a:spcPts val="375"/>
              </a:spcBef>
            </a:pPr>
            <a:r>
              <a:rPr sz="1100" spc="105" dirty="0">
                <a:latin typeface="Calibri"/>
                <a:cs typeface="Calibri"/>
              </a:rPr>
              <a:t>(&amp;</a:t>
            </a:r>
            <a:r>
              <a:rPr sz="1100" spc="35" dirty="0">
                <a:latin typeface="Calibri"/>
                <a:cs typeface="Calibri"/>
              </a:rPr>
              <a:t> </a:t>
            </a:r>
            <a:r>
              <a:rPr sz="1100" spc="110" dirty="0">
                <a:latin typeface="Calibri"/>
                <a:cs typeface="Calibri"/>
              </a:rPr>
              <a:t>ανάλυση</a:t>
            </a:r>
            <a:r>
              <a:rPr sz="1100" spc="35" dirty="0">
                <a:latin typeface="Calibri"/>
                <a:cs typeface="Calibri"/>
              </a:rPr>
              <a:t> </a:t>
            </a:r>
            <a:r>
              <a:rPr sz="1100" spc="110" dirty="0">
                <a:latin typeface="Calibri"/>
                <a:cs typeface="Calibri"/>
              </a:rPr>
              <a:t>πρωτοκόλλου</a:t>
            </a:r>
            <a:r>
              <a:rPr sz="1100" spc="40" dirty="0">
                <a:latin typeface="Calibri"/>
                <a:cs typeface="Calibri"/>
              </a:rPr>
              <a:t> </a:t>
            </a:r>
            <a:r>
              <a:rPr sz="1100" spc="105" dirty="0">
                <a:latin typeface="Calibri"/>
                <a:cs typeface="Calibri"/>
              </a:rPr>
              <a:t>όταν</a:t>
            </a:r>
            <a:r>
              <a:rPr sz="1100" spc="35" dirty="0">
                <a:latin typeface="Calibri"/>
                <a:cs typeface="Calibri"/>
              </a:rPr>
              <a:t> </a:t>
            </a:r>
            <a:r>
              <a:rPr sz="1100" spc="80" dirty="0">
                <a:latin typeface="Calibri"/>
                <a:cs typeface="Calibri"/>
              </a:rPr>
              <a:t>χρειάζεται)</a:t>
            </a:r>
            <a:endParaRPr sz="1100">
              <a:latin typeface="Calibri"/>
              <a:cs typeface="Calibri"/>
            </a:endParaRPr>
          </a:p>
        </p:txBody>
      </p:sp>
      <p:sp>
        <p:nvSpPr>
          <p:cNvPr id="7" name="object 7"/>
          <p:cNvSpPr txBox="1"/>
          <p:nvPr/>
        </p:nvSpPr>
        <p:spPr>
          <a:xfrm>
            <a:off x="3741420" y="3129597"/>
            <a:ext cx="3787140" cy="627380"/>
          </a:xfrm>
          <a:prstGeom prst="rect">
            <a:avLst/>
          </a:prstGeom>
          <a:ln w="12700">
            <a:solidFill>
              <a:srgbClr val="000000"/>
            </a:solidFill>
          </a:ln>
        </p:spPr>
        <p:txBody>
          <a:bodyPr vert="horz" wrap="square" lIns="0" tIns="0" rIns="0" bIns="0" rtlCol="0">
            <a:spAutoFit/>
          </a:bodyPr>
          <a:lstStyle/>
          <a:p>
            <a:pPr>
              <a:lnSpc>
                <a:spcPct val="100000"/>
              </a:lnSpc>
            </a:pPr>
            <a:endParaRPr sz="1100">
              <a:latin typeface="Times New Roman"/>
              <a:cs typeface="Times New Roman"/>
            </a:endParaRPr>
          </a:p>
          <a:p>
            <a:pPr marL="909955">
              <a:lnSpc>
                <a:spcPct val="100000"/>
              </a:lnSpc>
              <a:spcBef>
                <a:spcPts val="705"/>
              </a:spcBef>
            </a:pPr>
            <a:r>
              <a:rPr sz="1100" spc="70" dirty="0">
                <a:latin typeface="Calibri"/>
                <a:cs typeface="Calibri"/>
              </a:rPr>
              <a:t>Αναγνώριση</a:t>
            </a:r>
            <a:r>
              <a:rPr sz="1100" dirty="0">
                <a:latin typeface="Calibri"/>
                <a:cs typeface="Calibri"/>
              </a:rPr>
              <a:t> </a:t>
            </a:r>
            <a:r>
              <a:rPr sz="1100" spc="80" dirty="0">
                <a:latin typeface="Calibri"/>
                <a:cs typeface="Calibri"/>
              </a:rPr>
              <a:t>πρωτοκόλλου</a:t>
            </a:r>
            <a:endParaRPr sz="1100">
              <a:latin typeface="Calibri"/>
              <a:cs typeface="Calibri"/>
            </a:endParaRPr>
          </a:p>
        </p:txBody>
      </p:sp>
      <p:sp>
        <p:nvSpPr>
          <p:cNvPr id="8" name="object 8"/>
          <p:cNvSpPr txBox="1"/>
          <p:nvPr/>
        </p:nvSpPr>
        <p:spPr>
          <a:xfrm>
            <a:off x="3757612" y="4048125"/>
            <a:ext cx="3771265" cy="546100"/>
          </a:xfrm>
          <a:prstGeom prst="rect">
            <a:avLst/>
          </a:prstGeom>
          <a:ln w="12700">
            <a:solidFill>
              <a:srgbClr val="000000"/>
            </a:solidFill>
          </a:ln>
        </p:spPr>
        <p:txBody>
          <a:bodyPr vert="horz" wrap="square" lIns="0" tIns="2540" rIns="0" bIns="0" rtlCol="0">
            <a:spAutoFit/>
          </a:bodyPr>
          <a:lstStyle/>
          <a:p>
            <a:pPr>
              <a:lnSpc>
                <a:spcPct val="100000"/>
              </a:lnSpc>
              <a:spcBef>
                <a:spcPts val="20"/>
              </a:spcBef>
            </a:pPr>
            <a:endParaRPr sz="1200">
              <a:latin typeface="Times New Roman"/>
              <a:cs typeface="Times New Roman"/>
            </a:endParaRPr>
          </a:p>
          <a:p>
            <a:pPr marL="1115695" marR="547370">
              <a:lnSpc>
                <a:spcPct val="101699"/>
              </a:lnSpc>
            </a:pPr>
            <a:r>
              <a:rPr sz="1100" spc="70" dirty="0">
                <a:latin typeface="Calibri"/>
                <a:cs typeface="Calibri"/>
              </a:rPr>
              <a:t>Επανασυναρμολόγηση </a:t>
            </a:r>
            <a:r>
              <a:rPr sz="1100" spc="80" dirty="0">
                <a:latin typeface="Calibri"/>
                <a:cs typeface="Calibri"/>
              </a:rPr>
              <a:t>TCP </a:t>
            </a:r>
            <a:r>
              <a:rPr sz="1100" spc="85" dirty="0">
                <a:latin typeface="Calibri"/>
                <a:cs typeface="Calibri"/>
              </a:rPr>
              <a:t> </a:t>
            </a:r>
            <a:r>
              <a:rPr sz="1100" spc="65" dirty="0">
                <a:latin typeface="Calibri"/>
                <a:cs typeface="Calibri"/>
              </a:rPr>
              <a:t>(Transmission</a:t>
            </a:r>
            <a:r>
              <a:rPr sz="1100" spc="25" dirty="0">
                <a:latin typeface="Calibri"/>
                <a:cs typeface="Calibri"/>
              </a:rPr>
              <a:t> </a:t>
            </a:r>
            <a:r>
              <a:rPr sz="1100" spc="70" dirty="0">
                <a:latin typeface="Calibri"/>
                <a:cs typeface="Calibri"/>
              </a:rPr>
              <a:t>Control</a:t>
            </a:r>
            <a:r>
              <a:rPr sz="1100" spc="30" dirty="0">
                <a:latin typeface="Calibri"/>
                <a:cs typeface="Calibri"/>
              </a:rPr>
              <a:t> </a:t>
            </a:r>
            <a:r>
              <a:rPr sz="1100" spc="65" dirty="0">
                <a:latin typeface="Calibri"/>
                <a:cs typeface="Calibri"/>
              </a:rPr>
              <a:t>Protocol</a:t>
            </a:r>
            <a:r>
              <a:rPr sz="1100" spc="35" dirty="0">
                <a:latin typeface="Calibri"/>
                <a:cs typeface="Calibri"/>
              </a:rPr>
              <a:t> </a:t>
            </a:r>
            <a:r>
              <a:rPr sz="1100" spc="50" dirty="0">
                <a:latin typeface="Calibri"/>
                <a:cs typeface="Calibri"/>
              </a:rPr>
              <a:t>-</a:t>
            </a:r>
            <a:endParaRPr sz="1100">
              <a:latin typeface="Calibri"/>
              <a:cs typeface="Calibri"/>
            </a:endParaRPr>
          </a:p>
        </p:txBody>
      </p:sp>
      <p:sp>
        <p:nvSpPr>
          <p:cNvPr id="9" name="object 9"/>
          <p:cNvSpPr txBox="1"/>
          <p:nvPr/>
        </p:nvSpPr>
        <p:spPr>
          <a:xfrm>
            <a:off x="3741420" y="4962525"/>
            <a:ext cx="3787140" cy="546100"/>
          </a:xfrm>
          <a:prstGeom prst="rect">
            <a:avLst/>
          </a:prstGeom>
          <a:ln w="12700">
            <a:solidFill>
              <a:srgbClr val="000000"/>
            </a:solidFill>
          </a:ln>
        </p:spPr>
        <p:txBody>
          <a:bodyPr vert="horz" wrap="square" lIns="0" tIns="6350" rIns="0" bIns="0" rtlCol="0">
            <a:spAutoFit/>
          </a:bodyPr>
          <a:lstStyle/>
          <a:p>
            <a:pPr>
              <a:lnSpc>
                <a:spcPct val="100000"/>
              </a:lnSpc>
              <a:spcBef>
                <a:spcPts val="50"/>
              </a:spcBef>
            </a:pPr>
            <a:endParaRPr sz="1000">
              <a:latin typeface="Times New Roman"/>
              <a:cs typeface="Times New Roman"/>
            </a:endParaRPr>
          </a:p>
          <a:p>
            <a:pPr marL="220345" algn="ctr">
              <a:lnSpc>
                <a:spcPct val="100000"/>
              </a:lnSpc>
            </a:pPr>
            <a:r>
              <a:rPr sz="1100" spc="145" dirty="0">
                <a:latin typeface="Calibri"/>
                <a:cs typeface="Calibri"/>
              </a:rPr>
              <a:t>Σύλληψη</a:t>
            </a:r>
            <a:r>
              <a:rPr sz="1100" spc="60" dirty="0">
                <a:latin typeface="Calibri"/>
                <a:cs typeface="Calibri"/>
              </a:rPr>
              <a:t> </a:t>
            </a:r>
            <a:r>
              <a:rPr sz="1100" spc="135" dirty="0">
                <a:latin typeface="Calibri"/>
                <a:cs typeface="Calibri"/>
              </a:rPr>
              <a:t>πακέτων</a:t>
            </a:r>
            <a:r>
              <a:rPr sz="1100" spc="50" dirty="0">
                <a:latin typeface="Calibri"/>
                <a:cs typeface="Calibri"/>
              </a:rPr>
              <a:t> </a:t>
            </a:r>
            <a:r>
              <a:rPr sz="1100" spc="135" dirty="0">
                <a:latin typeface="Calibri"/>
                <a:cs typeface="Calibri"/>
              </a:rPr>
              <a:t>δεδομένων</a:t>
            </a:r>
            <a:r>
              <a:rPr sz="1100" spc="55" dirty="0">
                <a:latin typeface="Calibri"/>
                <a:cs typeface="Calibri"/>
              </a:rPr>
              <a:t> </a:t>
            </a:r>
            <a:r>
              <a:rPr sz="1100" spc="100" dirty="0">
                <a:latin typeface="Calibri"/>
                <a:cs typeface="Calibri"/>
              </a:rPr>
              <a:t>libpcap</a:t>
            </a:r>
            <a:endParaRPr sz="1100">
              <a:latin typeface="Calibri"/>
              <a:cs typeface="Calibri"/>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91855" y="5972809"/>
            <a:ext cx="1530032" cy="612140"/>
          </a:xfrm>
          <a:prstGeom prst="rect">
            <a:avLst/>
          </a:prstGeom>
        </p:spPr>
      </p:pic>
      <p:sp>
        <p:nvSpPr>
          <p:cNvPr id="3" name="object 3"/>
          <p:cNvSpPr txBox="1">
            <a:spLocks noGrp="1"/>
          </p:cNvSpPr>
          <p:nvPr>
            <p:ph type="title"/>
          </p:nvPr>
        </p:nvSpPr>
        <p:spPr>
          <a:xfrm>
            <a:off x="875030" y="703579"/>
            <a:ext cx="6777355" cy="459740"/>
          </a:xfrm>
          <a:prstGeom prst="rect">
            <a:avLst/>
          </a:prstGeom>
        </p:spPr>
        <p:txBody>
          <a:bodyPr vert="horz" wrap="square" lIns="0" tIns="12700" rIns="0" bIns="0" rtlCol="0">
            <a:spAutoFit/>
          </a:bodyPr>
          <a:lstStyle/>
          <a:p>
            <a:pPr marL="12700">
              <a:lnSpc>
                <a:spcPct val="100000"/>
              </a:lnSpc>
              <a:spcBef>
                <a:spcPts val="100"/>
              </a:spcBef>
            </a:pPr>
            <a:r>
              <a:rPr b="1" spc="65" dirty="0">
                <a:latin typeface="Times New Roman"/>
                <a:cs typeface="Times New Roman"/>
              </a:rPr>
              <a:t>IDS</a:t>
            </a:r>
            <a:r>
              <a:rPr b="1" spc="5" dirty="0">
                <a:latin typeface="Times New Roman"/>
                <a:cs typeface="Times New Roman"/>
              </a:rPr>
              <a:t> </a:t>
            </a:r>
            <a:r>
              <a:rPr b="1" spc="65" dirty="0">
                <a:latin typeface="Times New Roman"/>
                <a:cs typeface="Times New Roman"/>
              </a:rPr>
              <a:t>βασισμένα</a:t>
            </a:r>
            <a:r>
              <a:rPr b="1" spc="20" dirty="0">
                <a:latin typeface="Times New Roman"/>
                <a:cs typeface="Times New Roman"/>
              </a:rPr>
              <a:t> </a:t>
            </a:r>
            <a:r>
              <a:rPr b="1" spc="65" dirty="0">
                <a:latin typeface="Times New Roman"/>
                <a:cs typeface="Times New Roman"/>
              </a:rPr>
              <a:t>στον</a:t>
            </a:r>
            <a:r>
              <a:rPr b="1" spc="20" dirty="0">
                <a:latin typeface="Times New Roman"/>
                <a:cs typeface="Times New Roman"/>
              </a:rPr>
              <a:t> </a:t>
            </a:r>
            <a:r>
              <a:rPr b="1" spc="60" dirty="0">
                <a:latin typeface="Times New Roman"/>
                <a:cs typeface="Times New Roman"/>
              </a:rPr>
              <a:t>κεντρικό</a:t>
            </a:r>
            <a:r>
              <a:rPr b="1" spc="20" dirty="0">
                <a:latin typeface="Times New Roman"/>
                <a:cs typeface="Times New Roman"/>
              </a:rPr>
              <a:t> </a:t>
            </a:r>
            <a:r>
              <a:rPr b="1" spc="65" dirty="0">
                <a:latin typeface="Times New Roman"/>
                <a:cs typeface="Times New Roman"/>
              </a:rPr>
              <a:t>υπολογιστή</a:t>
            </a:r>
          </a:p>
        </p:txBody>
      </p:sp>
      <p:sp>
        <p:nvSpPr>
          <p:cNvPr id="5" name="object 5"/>
          <p:cNvSpPr txBox="1"/>
          <p:nvPr/>
        </p:nvSpPr>
        <p:spPr>
          <a:xfrm>
            <a:off x="10958512" y="6007671"/>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15</a:t>
            </a:r>
            <a:endParaRPr sz="1100">
              <a:latin typeface="Arial"/>
              <a:cs typeface="Arial"/>
            </a:endParaRPr>
          </a:p>
        </p:txBody>
      </p:sp>
      <p:sp>
        <p:nvSpPr>
          <p:cNvPr id="4" name="object 4"/>
          <p:cNvSpPr txBox="1"/>
          <p:nvPr/>
        </p:nvSpPr>
        <p:spPr>
          <a:xfrm>
            <a:off x="921385" y="2165561"/>
            <a:ext cx="3669665" cy="1610360"/>
          </a:xfrm>
          <a:prstGeom prst="rect">
            <a:avLst/>
          </a:prstGeom>
        </p:spPr>
        <p:txBody>
          <a:bodyPr vert="horz" wrap="square" lIns="0" tIns="48895" rIns="0" bIns="0" rtlCol="0">
            <a:spAutoFit/>
          </a:bodyPr>
          <a:lstStyle/>
          <a:p>
            <a:pPr marL="286385" indent="-273685">
              <a:lnSpc>
                <a:spcPct val="100000"/>
              </a:lnSpc>
              <a:spcBef>
                <a:spcPts val="385"/>
              </a:spcBef>
              <a:buClr>
                <a:srgbClr val="FFBA00"/>
              </a:buClr>
              <a:buSzPct val="128571"/>
              <a:buFont typeface="Courier New"/>
              <a:buChar char="o"/>
              <a:tabLst>
                <a:tab pos="286385" algn="l"/>
              </a:tabLst>
            </a:pPr>
            <a:r>
              <a:rPr sz="1400" spc="130" dirty="0">
                <a:latin typeface="Calibri"/>
                <a:cs typeface="Calibri"/>
              </a:rPr>
              <a:t>Εκτέλεση</a:t>
            </a:r>
            <a:r>
              <a:rPr sz="1400" spc="45" dirty="0">
                <a:latin typeface="Calibri"/>
                <a:cs typeface="Calibri"/>
              </a:rPr>
              <a:t> </a:t>
            </a:r>
            <a:r>
              <a:rPr sz="1400" spc="135" dirty="0">
                <a:latin typeface="Calibri"/>
                <a:cs typeface="Calibri"/>
              </a:rPr>
              <a:t>σε</a:t>
            </a:r>
            <a:r>
              <a:rPr sz="1400" spc="50" dirty="0">
                <a:latin typeface="Calibri"/>
                <a:cs typeface="Calibri"/>
              </a:rPr>
              <a:t> </a:t>
            </a:r>
            <a:r>
              <a:rPr sz="1400" spc="140" dirty="0">
                <a:latin typeface="Calibri"/>
                <a:cs typeface="Calibri"/>
              </a:rPr>
              <a:t>μόνο</a:t>
            </a:r>
            <a:r>
              <a:rPr sz="1400" spc="55" dirty="0">
                <a:latin typeface="Calibri"/>
                <a:cs typeface="Calibri"/>
              </a:rPr>
              <a:t> </a:t>
            </a:r>
            <a:r>
              <a:rPr sz="1400" spc="100" dirty="0">
                <a:latin typeface="Calibri"/>
                <a:cs typeface="Calibri"/>
              </a:rPr>
              <a:t>κεντρικό</a:t>
            </a:r>
            <a:r>
              <a:rPr sz="1400" spc="10" dirty="0">
                <a:latin typeface="Calibri"/>
                <a:cs typeface="Calibri"/>
              </a:rPr>
              <a:t> </a:t>
            </a:r>
            <a:r>
              <a:rPr sz="1400" spc="110" dirty="0">
                <a:latin typeface="Calibri"/>
                <a:cs typeface="Calibri"/>
              </a:rPr>
              <a:t>υπολογιστή</a:t>
            </a:r>
            <a:endParaRPr sz="1400">
              <a:latin typeface="Calibri"/>
              <a:cs typeface="Calibri"/>
            </a:endParaRPr>
          </a:p>
          <a:p>
            <a:pPr marL="286385" indent="-273685">
              <a:lnSpc>
                <a:spcPct val="100000"/>
              </a:lnSpc>
              <a:spcBef>
                <a:spcPts val="805"/>
              </a:spcBef>
              <a:buClr>
                <a:srgbClr val="FFBA00"/>
              </a:buClr>
              <a:buSzPct val="128571"/>
              <a:buFont typeface="Courier New"/>
              <a:buChar char="o"/>
              <a:tabLst>
                <a:tab pos="286385" algn="l"/>
              </a:tabLst>
            </a:pPr>
            <a:r>
              <a:rPr sz="1400" spc="60" dirty="0">
                <a:latin typeface="Calibri"/>
                <a:cs typeface="Calibri"/>
              </a:rPr>
              <a:t>Παρακολούθηση</a:t>
            </a:r>
            <a:endParaRPr sz="1400">
              <a:latin typeface="Calibri"/>
              <a:cs typeface="Calibri"/>
            </a:endParaRPr>
          </a:p>
          <a:p>
            <a:pPr marL="396240" lvl="1" indent="-182245">
              <a:lnSpc>
                <a:spcPct val="100000"/>
              </a:lnSpc>
              <a:spcBef>
                <a:spcPts val="425"/>
              </a:spcBef>
              <a:buSzPct val="128571"/>
              <a:buChar char="◦"/>
              <a:tabLst>
                <a:tab pos="396240" algn="l"/>
              </a:tabLst>
            </a:pPr>
            <a:r>
              <a:rPr sz="1400" spc="114" dirty="0">
                <a:latin typeface="Calibri"/>
                <a:cs typeface="Calibri"/>
              </a:rPr>
              <a:t>Εντολές</a:t>
            </a:r>
            <a:r>
              <a:rPr sz="1400" spc="-45" dirty="0">
                <a:latin typeface="Calibri"/>
                <a:cs typeface="Calibri"/>
              </a:rPr>
              <a:t> </a:t>
            </a:r>
            <a:r>
              <a:rPr sz="1400" spc="70" dirty="0">
                <a:latin typeface="Calibri"/>
                <a:cs typeface="Calibri"/>
              </a:rPr>
              <a:t>Shell</a:t>
            </a:r>
            <a:endParaRPr sz="1400">
              <a:latin typeface="Calibri"/>
              <a:cs typeface="Calibri"/>
            </a:endParaRPr>
          </a:p>
          <a:p>
            <a:pPr marL="396240" lvl="1" indent="-182245">
              <a:lnSpc>
                <a:spcPct val="100000"/>
              </a:lnSpc>
              <a:spcBef>
                <a:spcPts val="760"/>
              </a:spcBef>
              <a:buSzPct val="128571"/>
              <a:buChar char="◦"/>
              <a:tabLst>
                <a:tab pos="396240" algn="l"/>
              </a:tabLst>
            </a:pPr>
            <a:r>
              <a:rPr sz="1400" spc="120" dirty="0">
                <a:latin typeface="Calibri"/>
                <a:cs typeface="Calibri"/>
              </a:rPr>
              <a:t>Ακολουθίες</a:t>
            </a:r>
            <a:r>
              <a:rPr sz="1400" spc="40" dirty="0">
                <a:latin typeface="Calibri"/>
                <a:cs typeface="Calibri"/>
              </a:rPr>
              <a:t> </a:t>
            </a:r>
            <a:r>
              <a:rPr sz="1400" spc="140" dirty="0">
                <a:latin typeface="Calibri"/>
                <a:cs typeface="Calibri"/>
              </a:rPr>
              <a:t>κλήσεων</a:t>
            </a:r>
            <a:r>
              <a:rPr sz="1400" spc="45" dirty="0">
                <a:latin typeface="Calibri"/>
                <a:cs typeface="Calibri"/>
              </a:rPr>
              <a:t> </a:t>
            </a:r>
            <a:r>
              <a:rPr sz="1400" spc="135" dirty="0">
                <a:latin typeface="Calibri"/>
                <a:cs typeface="Calibri"/>
              </a:rPr>
              <a:t>συστήματος</a:t>
            </a:r>
            <a:endParaRPr sz="1400">
              <a:latin typeface="Calibri"/>
              <a:cs typeface="Calibri"/>
            </a:endParaRPr>
          </a:p>
          <a:p>
            <a:pPr marL="396240" lvl="1" indent="-182245">
              <a:lnSpc>
                <a:spcPct val="100000"/>
              </a:lnSpc>
              <a:spcBef>
                <a:spcPts val="760"/>
              </a:spcBef>
              <a:buSzPct val="128571"/>
              <a:buChar char="◦"/>
              <a:tabLst>
                <a:tab pos="396240" algn="l"/>
              </a:tabLst>
            </a:pPr>
            <a:r>
              <a:rPr sz="1400" spc="90" dirty="0">
                <a:latin typeface="Calibri"/>
                <a:cs typeface="Calibri"/>
              </a:rPr>
              <a:t>κ.λπ.</a:t>
            </a:r>
            <a:endParaRPr sz="1400">
              <a:latin typeface="Calibri"/>
              <a:cs typeface="Calibri"/>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91855" y="5972809"/>
            <a:ext cx="1530032" cy="612140"/>
          </a:xfrm>
          <a:prstGeom prst="rect">
            <a:avLst/>
          </a:prstGeom>
        </p:spPr>
      </p:pic>
      <p:grpSp>
        <p:nvGrpSpPr>
          <p:cNvPr id="3" name="object 3"/>
          <p:cNvGrpSpPr/>
          <p:nvPr/>
        </p:nvGrpSpPr>
        <p:grpSpPr>
          <a:xfrm>
            <a:off x="5129212" y="2712720"/>
            <a:ext cx="1087120" cy="1168400"/>
            <a:chOff x="5129212" y="2712720"/>
            <a:chExt cx="1087120" cy="1168400"/>
          </a:xfrm>
        </p:grpSpPr>
        <p:sp>
          <p:nvSpPr>
            <p:cNvPr id="4" name="object 4"/>
            <p:cNvSpPr/>
            <p:nvPr/>
          </p:nvSpPr>
          <p:spPr>
            <a:xfrm>
              <a:off x="5191760" y="3205162"/>
              <a:ext cx="734060" cy="509905"/>
            </a:xfrm>
            <a:custGeom>
              <a:avLst/>
              <a:gdLst/>
              <a:ahLst/>
              <a:cxnLst/>
              <a:rect l="l" t="t" r="r" b="b"/>
              <a:pathLst>
                <a:path w="734060" h="509904">
                  <a:moveTo>
                    <a:pt x="639127" y="0"/>
                  </a:moveTo>
                  <a:lnTo>
                    <a:pt x="0" y="509587"/>
                  </a:lnTo>
                </a:path>
                <a:path w="734060" h="509904">
                  <a:moveTo>
                    <a:pt x="734060" y="117157"/>
                  </a:moveTo>
                  <a:lnTo>
                    <a:pt x="581660" y="490855"/>
                  </a:lnTo>
                </a:path>
              </a:pathLst>
            </a:custGeom>
            <a:ln w="11430">
              <a:solidFill>
                <a:srgbClr val="000000"/>
              </a:solidFill>
            </a:ln>
          </p:spPr>
          <p:txBody>
            <a:bodyPr wrap="square" lIns="0" tIns="0" rIns="0" bIns="0" rtlCol="0"/>
            <a:lstStyle/>
            <a:p>
              <a:endParaRPr/>
            </a:p>
          </p:txBody>
        </p:sp>
        <p:sp>
          <p:nvSpPr>
            <p:cNvPr id="5" name="object 5"/>
            <p:cNvSpPr/>
            <p:nvPr/>
          </p:nvSpPr>
          <p:spPr>
            <a:xfrm>
              <a:off x="5129212" y="3634740"/>
              <a:ext cx="645160" cy="246379"/>
            </a:xfrm>
            <a:custGeom>
              <a:avLst/>
              <a:gdLst/>
              <a:ahLst/>
              <a:cxnLst/>
              <a:rect l="l" t="t" r="r" b="b"/>
              <a:pathLst>
                <a:path w="645160" h="246379">
                  <a:moveTo>
                    <a:pt x="322579" y="0"/>
                  </a:moveTo>
                  <a:lnTo>
                    <a:pt x="257492" y="2540"/>
                  </a:lnTo>
                  <a:lnTo>
                    <a:pt x="197167" y="9525"/>
                  </a:lnTo>
                  <a:lnTo>
                    <a:pt x="142239" y="20955"/>
                  </a:lnTo>
                  <a:lnTo>
                    <a:pt x="94614" y="36195"/>
                  </a:lnTo>
                  <a:lnTo>
                    <a:pt x="55245" y="54292"/>
                  </a:lnTo>
                  <a:lnTo>
                    <a:pt x="6667" y="98425"/>
                  </a:lnTo>
                  <a:lnTo>
                    <a:pt x="0" y="123190"/>
                  </a:lnTo>
                  <a:lnTo>
                    <a:pt x="6667" y="147955"/>
                  </a:lnTo>
                  <a:lnTo>
                    <a:pt x="55245" y="192087"/>
                  </a:lnTo>
                  <a:lnTo>
                    <a:pt x="94614" y="210185"/>
                  </a:lnTo>
                  <a:lnTo>
                    <a:pt x="142239" y="225425"/>
                  </a:lnTo>
                  <a:lnTo>
                    <a:pt x="197167" y="236855"/>
                  </a:lnTo>
                  <a:lnTo>
                    <a:pt x="257492" y="243840"/>
                  </a:lnTo>
                  <a:lnTo>
                    <a:pt x="322579" y="246380"/>
                  </a:lnTo>
                  <a:lnTo>
                    <a:pt x="387667" y="243840"/>
                  </a:lnTo>
                  <a:lnTo>
                    <a:pt x="447992" y="236855"/>
                  </a:lnTo>
                  <a:lnTo>
                    <a:pt x="502920" y="225425"/>
                  </a:lnTo>
                  <a:lnTo>
                    <a:pt x="550545" y="210185"/>
                  </a:lnTo>
                  <a:lnTo>
                    <a:pt x="589914" y="192087"/>
                  </a:lnTo>
                  <a:lnTo>
                    <a:pt x="638492" y="147955"/>
                  </a:lnTo>
                  <a:lnTo>
                    <a:pt x="645160" y="123190"/>
                  </a:lnTo>
                  <a:lnTo>
                    <a:pt x="638492" y="98425"/>
                  </a:lnTo>
                  <a:lnTo>
                    <a:pt x="589914" y="54292"/>
                  </a:lnTo>
                  <a:lnTo>
                    <a:pt x="550545" y="36195"/>
                  </a:lnTo>
                  <a:lnTo>
                    <a:pt x="502920" y="20955"/>
                  </a:lnTo>
                  <a:lnTo>
                    <a:pt x="447992" y="9525"/>
                  </a:lnTo>
                  <a:lnTo>
                    <a:pt x="387667" y="2540"/>
                  </a:lnTo>
                  <a:lnTo>
                    <a:pt x="322579" y="0"/>
                  </a:lnTo>
                  <a:close/>
                </a:path>
              </a:pathLst>
            </a:custGeom>
            <a:solidFill>
              <a:srgbClr val="FFFF80"/>
            </a:solidFill>
          </p:spPr>
          <p:txBody>
            <a:bodyPr wrap="square" lIns="0" tIns="0" rIns="0" bIns="0" rtlCol="0"/>
            <a:lstStyle/>
            <a:p>
              <a:endParaRPr/>
            </a:p>
          </p:txBody>
        </p:sp>
        <p:pic>
          <p:nvPicPr>
            <p:cNvPr id="6" name="object 6"/>
            <p:cNvPicPr/>
            <p:nvPr/>
          </p:nvPicPr>
          <p:blipFill>
            <a:blip r:embed="rId3" cstate="print"/>
            <a:stretch>
              <a:fillRect/>
            </a:stretch>
          </p:blipFill>
          <p:spPr>
            <a:xfrm>
              <a:off x="5825172" y="3168015"/>
              <a:ext cx="131445" cy="161925"/>
            </a:xfrm>
            <a:prstGeom prst="rect">
              <a:avLst/>
            </a:prstGeom>
          </p:spPr>
        </p:pic>
        <p:pic>
          <p:nvPicPr>
            <p:cNvPr id="7" name="object 7"/>
            <p:cNvPicPr/>
            <p:nvPr/>
          </p:nvPicPr>
          <p:blipFill>
            <a:blip r:embed="rId4" cstate="print"/>
            <a:stretch>
              <a:fillRect/>
            </a:stretch>
          </p:blipFill>
          <p:spPr>
            <a:xfrm>
              <a:off x="5853747" y="2878772"/>
              <a:ext cx="362585" cy="438150"/>
            </a:xfrm>
            <a:prstGeom prst="rect">
              <a:avLst/>
            </a:prstGeom>
          </p:spPr>
        </p:pic>
        <p:sp>
          <p:nvSpPr>
            <p:cNvPr id="8" name="object 8"/>
            <p:cNvSpPr/>
            <p:nvPr/>
          </p:nvSpPr>
          <p:spPr>
            <a:xfrm>
              <a:off x="5370829" y="3364230"/>
              <a:ext cx="382270" cy="78740"/>
            </a:xfrm>
            <a:custGeom>
              <a:avLst/>
              <a:gdLst/>
              <a:ahLst/>
              <a:cxnLst/>
              <a:rect l="l" t="t" r="r" b="b"/>
              <a:pathLst>
                <a:path w="382270" h="78739">
                  <a:moveTo>
                    <a:pt x="86995" y="0"/>
                  </a:moveTo>
                  <a:lnTo>
                    <a:pt x="0" y="28892"/>
                  </a:lnTo>
                  <a:lnTo>
                    <a:pt x="332422" y="78740"/>
                  </a:lnTo>
                  <a:lnTo>
                    <a:pt x="381952" y="30162"/>
                  </a:lnTo>
                  <a:lnTo>
                    <a:pt x="86995" y="0"/>
                  </a:lnTo>
                  <a:close/>
                </a:path>
              </a:pathLst>
            </a:custGeom>
            <a:solidFill>
              <a:srgbClr val="000000"/>
            </a:solidFill>
          </p:spPr>
          <p:txBody>
            <a:bodyPr wrap="square" lIns="0" tIns="0" rIns="0" bIns="0" rtlCol="0"/>
            <a:lstStyle/>
            <a:p>
              <a:endParaRPr/>
            </a:p>
          </p:txBody>
        </p:sp>
        <p:sp>
          <p:nvSpPr>
            <p:cNvPr id="9" name="object 9"/>
            <p:cNvSpPr/>
            <p:nvPr/>
          </p:nvSpPr>
          <p:spPr>
            <a:xfrm>
              <a:off x="5370829" y="3364230"/>
              <a:ext cx="382270" cy="78740"/>
            </a:xfrm>
            <a:custGeom>
              <a:avLst/>
              <a:gdLst/>
              <a:ahLst/>
              <a:cxnLst/>
              <a:rect l="l" t="t" r="r" b="b"/>
              <a:pathLst>
                <a:path w="382270" h="78739">
                  <a:moveTo>
                    <a:pt x="0" y="28892"/>
                  </a:moveTo>
                  <a:lnTo>
                    <a:pt x="86995" y="0"/>
                  </a:lnTo>
                  <a:lnTo>
                    <a:pt x="381952" y="30162"/>
                  </a:lnTo>
                  <a:lnTo>
                    <a:pt x="332422" y="78740"/>
                  </a:lnTo>
                  <a:lnTo>
                    <a:pt x="0" y="28892"/>
                  </a:lnTo>
                </a:path>
              </a:pathLst>
            </a:custGeom>
            <a:ln w="10795">
              <a:solidFill>
                <a:srgbClr val="000000"/>
              </a:solidFill>
            </a:ln>
          </p:spPr>
          <p:txBody>
            <a:bodyPr wrap="square" lIns="0" tIns="0" rIns="0" bIns="0" rtlCol="0"/>
            <a:lstStyle/>
            <a:p>
              <a:endParaRPr/>
            </a:p>
          </p:txBody>
        </p:sp>
        <p:sp>
          <p:nvSpPr>
            <p:cNvPr id="10" name="object 10"/>
            <p:cNvSpPr/>
            <p:nvPr/>
          </p:nvSpPr>
          <p:spPr>
            <a:xfrm>
              <a:off x="5702617" y="3553460"/>
              <a:ext cx="217170" cy="278130"/>
            </a:xfrm>
            <a:custGeom>
              <a:avLst/>
              <a:gdLst/>
              <a:ahLst/>
              <a:cxnLst/>
              <a:rect l="l" t="t" r="r" b="b"/>
              <a:pathLst>
                <a:path w="217170" h="278129">
                  <a:moveTo>
                    <a:pt x="217170" y="0"/>
                  </a:moveTo>
                  <a:lnTo>
                    <a:pt x="99695" y="37782"/>
                  </a:lnTo>
                  <a:lnTo>
                    <a:pt x="0" y="188912"/>
                  </a:lnTo>
                  <a:lnTo>
                    <a:pt x="0" y="278129"/>
                  </a:lnTo>
                  <a:lnTo>
                    <a:pt x="217170" y="89852"/>
                  </a:lnTo>
                  <a:lnTo>
                    <a:pt x="217170" y="0"/>
                  </a:lnTo>
                  <a:close/>
                </a:path>
              </a:pathLst>
            </a:custGeom>
            <a:solidFill>
              <a:srgbClr val="000000"/>
            </a:solidFill>
          </p:spPr>
          <p:txBody>
            <a:bodyPr wrap="square" lIns="0" tIns="0" rIns="0" bIns="0" rtlCol="0"/>
            <a:lstStyle/>
            <a:p>
              <a:endParaRPr/>
            </a:p>
          </p:txBody>
        </p:sp>
        <p:sp>
          <p:nvSpPr>
            <p:cNvPr id="11" name="object 11"/>
            <p:cNvSpPr/>
            <p:nvPr/>
          </p:nvSpPr>
          <p:spPr>
            <a:xfrm>
              <a:off x="5702617" y="3553460"/>
              <a:ext cx="217170" cy="278130"/>
            </a:xfrm>
            <a:custGeom>
              <a:avLst/>
              <a:gdLst/>
              <a:ahLst/>
              <a:cxnLst/>
              <a:rect l="l" t="t" r="r" b="b"/>
              <a:pathLst>
                <a:path w="217170" h="278129">
                  <a:moveTo>
                    <a:pt x="0" y="188912"/>
                  </a:moveTo>
                  <a:lnTo>
                    <a:pt x="0" y="278129"/>
                  </a:lnTo>
                  <a:lnTo>
                    <a:pt x="217170" y="89852"/>
                  </a:lnTo>
                  <a:lnTo>
                    <a:pt x="217170" y="0"/>
                  </a:lnTo>
                  <a:lnTo>
                    <a:pt x="99695" y="37782"/>
                  </a:lnTo>
                  <a:lnTo>
                    <a:pt x="0" y="188912"/>
                  </a:lnTo>
                </a:path>
              </a:pathLst>
            </a:custGeom>
            <a:ln w="10795">
              <a:solidFill>
                <a:srgbClr val="000000"/>
              </a:solidFill>
            </a:ln>
          </p:spPr>
          <p:txBody>
            <a:bodyPr wrap="square" lIns="0" tIns="0" rIns="0" bIns="0" rtlCol="0"/>
            <a:lstStyle/>
            <a:p>
              <a:endParaRPr/>
            </a:p>
          </p:txBody>
        </p:sp>
        <p:sp>
          <p:nvSpPr>
            <p:cNvPr id="12" name="object 12"/>
            <p:cNvSpPr/>
            <p:nvPr/>
          </p:nvSpPr>
          <p:spPr>
            <a:xfrm>
              <a:off x="5225732" y="3688080"/>
              <a:ext cx="476884" cy="143510"/>
            </a:xfrm>
            <a:custGeom>
              <a:avLst/>
              <a:gdLst/>
              <a:ahLst/>
              <a:cxnLst/>
              <a:rect l="l" t="t" r="r" b="b"/>
              <a:pathLst>
                <a:path w="476885" h="143510">
                  <a:moveTo>
                    <a:pt x="43497" y="0"/>
                  </a:moveTo>
                  <a:lnTo>
                    <a:pt x="0" y="5080"/>
                  </a:lnTo>
                  <a:lnTo>
                    <a:pt x="0" y="91122"/>
                  </a:lnTo>
                  <a:lnTo>
                    <a:pt x="476884" y="143510"/>
                  </a:lnTo>
                  <a:lnTo>
                    <a:pt x="476884" y="45402"/>
                  </a:lnTo>
                  <a:lnTo>
                    <a:pt x="43497" y="0"/>
                  </a:lnTo>
                  <a:close/>
                </a:path>
              </a:pathLst>
            </a:custGeom>
            <a:solidFill>
              <a:srgbClr val="000000"/>
            </a:solidFill>
          </p:spPr>
          <p:txBody>
            <a:bodyPr wrap="square" lIns="0" tIns="0" rIns="0" bIns="0" rtlCol="0"/>
            <a:lstStyle/>
            <a:p>
              <a:endParaRPr/>
            </a:p>
          </p:txBody>
        </p:sp>
        <p:sp>
          <p:nvSpPr>
            <p:cNvPr id="13" name="object 13"/>
            <p:cNvSpPr/>
            <p:nvPr/>
          </p:nvSpPr>
          <p:spPr>
            <a:xfrm>
              <a:off x="5225732" y="3688080"/>
              <a:ext cx="476884" cy="143510"/>
            </a:xfrm>
            <a:custGeom>
              <a:avLst/>
              <a:gdLst/>
              <a:ahLst/>
              <a:cxnLst/>
              <a:rect l="l" t="t" r="r" b="b"/>
              <a:pathLst>
                <a:path w="476885" h="143510">
                  <a:moveTo>
                    <a:pt x="0" y="5080"/>
                  </a:moveTo>
                  <a:lnTo>
                    <a:pt x="0" y="91122"/>
                  </a:lnTo>
                  <a:lnTo>
                    <a:pt x="476884" y="143510"/>
                  </a:lnTo>
                  <a:lnTo>
                    <a:pt x="476884" y="45402"/>
                  </a:lnTo>
                  <a:lnTo>
                    <a:pt x="43497" y="0"/>
                  </a:lnTo>
                  <a:lnTo>
                    <a:pt x="0" y="5080"/>
                  </a:lnTo>
                </a:path>
              </a:pathLst>
            </a:custGeom>
            <a:ln w="10795">
              <a:solidFill>
                <a:srgbClr val="000000"/>
              </a:solidFill>
            </a:ln>
          </p:spPr>
          <p:txBody>
            <a:bodyPr wrap="square" lIns="0" tIns="0" rIns="0" bIns="0" rtlCol="0"/>
            <a:lstStyle/>
            <a:p>
              <a:endParaRPr/>
            </a:p>
          </p:txBody>
        </p:sp>
        <p:sp>
          <p:nvSpPr>
            <p:cNvPr id="14" name="object 14"/>
            <p:cNvSpPr/>
            <p:nvPr/>
          </p:nvSpPr>
          <p:spPr>
            <a:xfrm>
              <a:off x="5225732" y="3503930"/>
              <a:ext cx="694055" cy="238760"/>
            </a:xfrm>
            <a:custGeom>
              <a:avLst/>
              <a:gdLst/>
              <a:ahLst/>
              <a:cxnLst/>
              <a:rect l="l" t="t" r="r" b="b"/>
              <a:pathLst>
                <a:path w="694054" h="238760">
                  <a:moveTo>
                    <a:pt x="217169" y="0"/>
                  </a:moveTo>
                  <a:lnTo>
                    <a:pt x="0" y="189230"/>
                  </a:lnTo>
                  <a:lnTo>
                    <a:pt x="476250" y="238760"/>
                  </a:lnTo>
                  <a:lnTo>
                    <a:pt x="694054" y="49530"/>
                  </a:lnTo>
                  <a:lnTo>
                    <a:pt x="217169" y="0"/>
                  </a:lnTo>
                  <a:close/>
                </a:path>
              </a:pathLst>
            </a:custGeom>
            <a:solidFill>
              <a:srgbClr val="000000"/>
            </a:solidFill>
          </p:spPr>
          <p:txBody>
            <a:bodyPr wrap="square" lIns="0" tIns="0" rIns="0" bIns="0" rtlCol="0"/>
            <a:lstStyle/>
            <a:p>
              <a:endParaRPr/>
            </a:p>
          </p:txBody>
        </p:sp>
        <p:sp>
          <p:nvSpPr>
            <p:cNvPr id="15" name="object 15"/>
            <p:cNvSpPr/>
            <p:nvPr/>
          </p:nvSpPr>
          <p:spPr>
            <a:xfrm>
              <a:off x="5225732" y="3503930"/>
              <a:ext cx="694055" cy="238760"/>
            </a:xfrm>
            <a:custGeom>
              <a:avLst/>
              <a:gdLst/>
              <a:ahLst/>
              <a:cxnLst/>
              <a:rect l="l" t="t" r="r" b="b"/>
              <a:pathLst>
                <a:path w="694054" h="238760">
                  <a:moveTo>
                    <a:pt x="0" y="189230"/>
                  </a:moveTo>
                  <a:lnTo>
                    <a:pt x="217169" y="0"/>
                  </a:lnTo>
                  <a:lnTo>
                    <a:pt x="694054" y="49530"/>
                  </a:lnTo>
                  <a:lnTo>
                    <a:pt x="476250" y="238760"/>
                  </a:lnTo>
                  <a:lnTo>
                    <a:pt x="0" y="189230"/>
                  </a:lnTo>
                </a:path>
              </a:pathLst>
            </a:custGeom>
            <a:ln w="10795">
              <a:solidFill>
                <a:srgbClr val="000000"/>
              </a:solidFill>
            </a:ln>
          </p:spPr>
          <p:txBody>
            <a:bodyPr wrap="square" lIns="0" tIns="0" rIns="0" bIns="0" rtlCol="0"/>
            <a:lstStyle/>
            <a:p>
              <a:endParaRPr/>
            </a:p>
          </p:txBody>
        </p:sp>
        <p:sp>
          <p:nvSpPr>
            <p:cNvPr id="16" name="object 16"/>
            <p:cNvSpPr/>
            <p:nvPr/>
          </p:nvSpPr>
          <p:spPr>
            <a:xfrm>
              <a:off x="5325745" y="3418840"/>
              <a:ext cx="350520" cy="274320"/>
            </a:xfrm>
            <a:custGeom>
              <a:avLst/>
              <a:gdLst/>
              <a:ahLst/>
              <a:cxnLst/>
              <a:rect l="l" t="t" r="r" b="b"/>
              <a:pathLst>
                <a:path w="350520" h="274320">
                  <a:moveTo>
                    <a:pt x="0" y="0"/>
                  </a:moveTo>
                  <a:lnTo>
                    <a:pt x="0" y="237490"/>
                  </a:lnTo>
                  <a:lnTo>
                    <a:pt x="350202" y="274320"/>
                  </a:lnTo>
                  <a:lnTo>
                    <a:pt x="350202" y="37464"/>
                  </a:lnTo>
                  <a:lnTo>
                    <a:pt x="0" y="0"/>
                  </a:lnTo>
                  <a:close/>
                </a:path>
              </a:pathLst>
            </a:custGeom>
            <a:solidFill>
              <a:srgbClr val="000000"/>
            </a:solidFill>
          </p:spPr>
          <p:txBody>
            <a:bodyPr wrap="square" lIns="0" tIns="0" rIns="0" bIns="0" rtlCol="0"/>
            <a:lstStyle/>
            <a:p>
              <a:endParaRPr/>
            </a:p>
          </p:txBody>
        </p:sp>
        <p:sp>
          <p:nvSpPr>
            <p:cNvPr id="17" name="object 17"/>
            <p:cNvSpPr/>
            <p:nvPr/>
          </p:nvSpPr>
          <p:spPr>
            <a:xfrm>
              <a:off x="5325745" y="3418840"/>
              <a:ext cx="350520" cy="274320"/>
            </a:xfrm>
            <a:custGeom>
              <a:avLst/>
              <a:gdLst/>
              <a:ahLst/>
              <a:cxnLst/>
              <a:rect l="l" t="t" r="r" b="b"/>
              <a:pathLst>
                <a:path w="350520" h="274320">
                  <a:moveTo>
                    <a:pt x="0" y="0"/>
                  </a:moveTo>
                  <a:lnTo>
                    <a:pt x="0" y="237490"/>
                  </a:lnTo>
                  <a:lnTo>
                    <a:pt x="350202" y="274320"/>
                  </a:lnTo>
                  <a:lnTo>
                    <a:pt x="350202" y="37464"/>
                  </a:lnTo>
                  <a:lnTo>
                    <a:pt x="0" y="0"/>
                  </a:lnTo>
                </a:path>
              </a:pathLst>
            </a:custGeom>
            <a:ln w="10795">
              <a:solidFill>
                <a:srgbClr val="000000"/>
              </a:solidFill>
            </a:ln>
          </p:spPr>
          <p:txBody>
            <a:bodyPr wrap="square" lIns="0" tIns="0" rIns="0" bIns="0" rtlCol="0"/>
            <a:lstStyle/>
            <a:p>
              <a:endParaRPr/>
            </a:p>
          </p:txBody>
        </p:sp>
        <p:sp>
          <p:nvSpPr>
            <p:cNvPr id="18" name="object 18"/>
            <p:cNvSpPr/>
            <p:nvPr/>
          </p:nvSpPr>
          <p:spPr>
            <a:xfrm>
              <a:off x="5325745" y="3388360"/>
              <a:ext cx="389255" cy="68580"/>
            </a:xfrm>
            <a:custGeom>
              <a:avLst/>
              <a:gdLst/>
              <a:ahLst/>
              <a:cxnLst/>
              <a:rect l="l" t="t" r="r" b="b"/>
              <a:pathLst>
                <a:path w="389254" h="68579">
                  <a:moveTo>
                    <a:pt x="34289" y="0"/>
                  </a:moveTo>
                  <a:lnTo>
                    <a:pt x="0" y="31114"/>
                  </a:lnTo>
                  <a:lnTo>
                    <a:pt x="349567" y="68579"/>
                  </a:lnTo>
                  <a:lnTo>
                    <a:pt x="389254" y="38735"/>
                  </a:lnTo>
                  <a:lnTo>
                    <a:pt x="34289" y="0"/>
                  </a:lnTo>
                  <a:close/>
                </a:path>
              </a:pathLst>
            </a:custGeom>
            <a:solidFill>
              <a:srgbClr val="000000"/>
            </a:solidFill>
          </p:spPr>
          <p:txBody>
            <a:bodyPr wrap="square" lIns="0" tIns="0" rIns="0" bIns="0" rtlCol="0"/>
            <a:lstStyle/>
            <a:p>
              <a:endParaRPr/>
            </a:p>
          </p:txBody>
        </p:sp>
        <p:sp>
          <p:nvSpPr>
            <p:cNvPr id="19" name="object 19"/>
            <p:cNvSpPr/>
            <p:nvPr/>
          </p:nvSpPr>
          <p:spPr>
            <a:xfrm>
              <a:off x="5325745" y="3388360"/>
              <a:ext cx="389255" cy="68580"/>
            </a:xfrm>
            <a:custGeom>
              <a:avLst/>
              <a:gdLst/>
              <a:ahLst/>
              <a:cxnLst/>
              <a:rect l="l" t="t" r="r" b="b"/>
              <a:pathLst>
                <a:path w="389254" h="68579">
                  <a:moveTo>
                    <a:pt x="0" y="31114"/>
                  </a:moveTo>
                  <a:lnTo>
                    <a:pt x="34289" y="0"/>
                  </a:lnTo>
                  <a:lnTo>
                    <a:pt x="389254" y="38735"/>
                  </a:lnTo>
                  <a:lnTo>
                    <a:pt x="349567" y="68579"/>
                  </a:lnTo>
                  <a:lnTo>
                    <a:pt x="0" y="31114"/>
                  </a:lnTo>
                </a:path>
              </a:pathLst>
            </a:custGeom>
            <a:ln w="10795">
              <a:solidFill>
                <a:srgbClr val="000000"/>
              </a:solidFill>
            </a:ln>
          </p:spPr>
          <p:txBody>
            <a:bodyPr wrap="square" lIns="0" tIns="0" rIns="0" bIns="0" rtlCol="0"/>
            <a:lstStyle/>
            <a:p>
              <a:endParaRPr/>
            </a:p>
          </p:txBody>
        </p:sp>
        <p:sp>
          <p:nvSpPr>
            <p:cNvPr id="20" name="object 20"/>
            <p:cNvSpPr/>
            <p:nvPr/>
          </p:nvSpPr>
          <p:spPr>
            <a:xfrm>
              <a:off x="5699125" y="3392170"/>
              <a:ext cx="53975" cy="264160"/>
            </a:xfrm>
            <a:custGeom>
              <a:avLst/>
              <a:gdLst/>
              <a:ahLst/>
              <a:cxnLst/>
              <a:rect l="l" t="t" r="r" b="b"/>
              <a:pathLst>
                <a:path w="53975" h="264160">
                  <a:moveTo>
                    <a:pt x="53657" y="0"/>
                  </a:moveTo>
                  <a:lnTo>
                    <a:pt x="0" y="50800"/>
                  </a:lnTo>
                  <a:lnTo>
                    <a:pt x="3492" y="264159"/>
                  </a:lnTo>
                  <a:lnTo>
                    <a:pt x="53657" y="173989"/>
                  </a:lnTo>
                  <a:lnTo>
                    <a:pt x="53657" y="0"/>
                  </a:lnTo>
                  <a:close/>
                </a:path>
              </a:pathLst>
            </a:custGeom>
            <a:solidFill>
              <a:srgbClr val="000000"/>
            </a:solidFill>
          </p:spPr>
          <p:txBody>
            <a:bodyPr wrap="square" lIns="0" tIns="0" rIns="0" bIns="0" rtlCol="0"/>
            <a:lstStyle/>
            <a:p>
              <a:endParaRPr/>
            </a:p>
          </p:txBody>
        </p:sp>
        <p:sp>
          <p:nvSpPr>
            <p:cNvPr id="21" name="object 21"/>
            <p:cNvSpPr/>
            <p:nvPr/>
          </p:nvSpPr>
          <p:spPr>
            <a:xfrm>
              <a:off x="5699125" y="3392170"/>
              <a:ext cx="53975" cy="264160"/>
            </a:xfrm>
            <a:custGeom>
              <a:avLst/>
              <a:gdLst/>
              <a:ahLst/>
              <a:cxnLst/>
              <a:rect l="l" t="t" r="r" b="b"/>
              <a:pathLst>
                <a:path w="53975" h="264160">
                  <a:moveTo>
                    <a:pt x="53657" y="0"/>
                  </a:moveTo>
                  <a:lnTo>
                    <a:pt x="53657" y="173989"/>
                  </a:lnTo>
                  <a:lnTo>
                    <a:pt x="3492" y="264159"/>
                  </a:lnTo>
                  <a:lnTo>
                    <a:pt x="0" y="50800"/>
                  </a:lnTo>
                  <a:lnTo>
                    <a:pt x="53657" y="0"/>
                  </a:lnTo>
                </a:path>
              </a:pathLst>
            </a:custGeom>
            <a:ln w="10794">
              <a:solidFill>
                <a:srgbClr val="000000"/>
              </a:solidFill>
            </a:ln>
          </p:spPr>
          <p:txBody>
            <a:bodyPr wrap="square" lIns="0" tIns="0" rIns="0" bIns="0" rtlCol="0"/>
            <a:lstStyle/>
            <a:p>
              <a:endParaRPr/>
            </a:p>
          </p:txBody>
        </p:sp>
        <p:sp>
          <p:nvSpPr>
            <p:cNvPr id="22" name="object 22"/>
            <p:cNvSpPr/>
            <p:nvPr/>
          </p:nvSpPr>
          <p:spPr>
            <a:xfrm>
              <a:off x="5675947" y="3399790"/>
              <a:ext cx="50165" cy="292100"/>
            </a:xfrm>
            <a:custGeom>
              <a:avLst/>
              <a:gdLst/>
              <a:ahLst/>
              <a:cxnLst/>
              <a:rect l="l" t="t" r="r" b="b"/>
              <a:pathLst>
                <a:path w="50164" h="292100">
                  <a:moveTo>
                    <a:pt x="50164" y="0"/>
                  </a:moveTo>
                  <a:lnTo>
                    <a:pt x="0" y="57150"/>
                  </a:lnTo>
                  <a:lnTo>
                    <a:pt x="0" y="292100"/>
                  </a:lnTo>
                  <a:lnTo>
                    <a:pt x="39052" y="256540"/>
                  </a:lnTo>
                  <a:lnTo>
                    <a:pt x="50164" y="0"/>
                  </a:lnTo>
                  <a:close/>
                </a:path>
              </a:pathLst>
            </a:custGeom>
            <a:solidFill>
              <a:srgbClr val="000000"/>
            </a:solidFill>
          </p:spPr>
          <p:txBody>
            <a:bodyPr wrap="square" lIns="0" tIns="0" rIns="0" bIns="0" rtlCol="0"/>
            <a:lstStyle/>
            <a:p>
              <a:endParaRPr/>
            </a:p>
          </p:txBody>
        </p:sp>
        <p:sp>
          <p:nvSpPr>
            <p:cNvPr id="23" name="object 23"/>
            <p:cNvSpPr/>
            <p:nvPr/>
          </p:nvSpPr>
          <p:spPr>
            <a:xfrm>
              <a:off x="5675947" y="3399790"/>
              <a:ext cx="50165" cy="292100"/>
            </a:xfrm>
            <a:custGeom>
              <a:avLst/>
              <a:gdLst/>
              <a:ahLst/>
              <a:cxnLst/>
              <a:rect l="l" t="t" r="r" b="b"/>
              <a:pathLst>
                <a:path w="50164" h="292100">
                  <a:moveTo>
                    <a:pt x="50164" y="0"/>
                  </a:moveTo>
                  <a:lnTo>
                    <a:pt x="39052" y="256540"/>
                  </a:lnTo>
                  <a:lnTo>
                    <a:pt x="0" y="292100"/>
                  </a:lnTo>
                  <a:lnTo>
                    <a:pt x="0" y="57150"/>
                  </a:lnTo>
                  <a:lnTo>
                    <a:pt x="50164" y="0"/>
                  </a:lnTo>
                </a:path>
              </a:pathLst>
            </a:custGeom>
            <a:ln w="10794">
              <a:solidFill>
                <a:srgbClr val="000000"/>
              </a:solidFill>
            </a:ln>
          </p:spPr>
          <p:txBody>
            <a:bodyPr wrap="square" lIns="0" tIns="0" rIns="0" bIns="0" rtlCol="0"/>
            <a:lstStyle/>
            <a:p>
              <a:endParaRPr/>
            </a:p>
          </p:txBody>
        </p:sp>
        <p:sp>
          <p:nvSpPr>
            <p:cNvPr id="24" name="object 24"/>
            <p:cNvSpPr/>
            <p:nvPr/>
          </p:nvSpPr>
          <p:spPr>
            <a:xfrm>
              <a:off x="5375592" y="3357880"/>
              <a:ext cx="373380" cy="78740"/>
            </a:xfrm>
            <a:custGeom>
              <a:avLst/>
              <a:gdLst/>
              <a:ahLst/>
              <a:cxnLst/>
              <a:rect l="l" t="t" r="r" b="b"/>
              <a:pathLst>
                <a:path w="373379" h="78739">
                  <a:moveTo>
                    <a:pt x="74930" y="0"/>
                  </a:moveTo>
                  <a:lnTo>
                    <a:pt x="0" y="25400"/>
                  </a:lnTo>
                  <a:lnTo>
                    <a:pt x="319722" y="78740"/>
                  </a:lnTo>
                  <a:lnTo>
                    <a:pt x="373380" y="31750"/>
                  </a:lnTo>
                  <a:lnTo>
                    <a:pt x="74930" y="0"/>
                  </a:lnTo>
                  <a:close/>
                </a:path>
              </a:pathLst>
            </a:custGeom>
            <a:solidFill>
              <a:srgbClr val="EFEFEF"/>
            </a:solidFill>
          </p:spPr>
          <p:txBody>
            <a:bodyPr wrap="square" lIns="0" tIns="0" rIns="0" bIns="0" rtlCol="0"/>
            <a:lstStyle/>
            <a:p>
              <a:endParaRPr/>
            </a:p>
          </p:txBody>
        </p:sp>
        <p:sp>
          <p:nvSpPr>
            <p:cNvPr id="25" name="object 25"/>
            <p:cNvSpPr/>
            <p:nvPr/>
          </p:nvSpPr>
          <p:spPr>
            <a:xfrm>
              <a:off x="5375592" y="3357880"/>
              <a:ext cx="373380" cy="78740"/>
            </a:xfrm>
            <a:custGeom>
              <a:avLst/>
              <a:gdLst/>
              <a:ahLst/>
              <a:cxnLst/>
              <a:rect l="l" t="t" r="r" b="b"/>
              <a:pathLst>
                <a:path w="373379" h="78739">
                  <a:moveTo>
                    <a:pt x="0" y="25400"/>
                  </a:moveTo>
                  <a:lnTo>
                    <a:pt x="74930" y="0"/>
                  </a:lnTo>
                  <a:lnTo>
                    <a:pt x="373380" y="31750"/>
                  </a:lnTo>
                  <a:lnTo>
                    <a:pt x="319722" y="78740"/>
                  </a:lnTo>
                  <a:lnTo>
                    <a:pt x="0" y="25400"/>
                  </a:lnTo>
                </a:path>
              </a:pathLst>
            </a:custGeom>
            <a:ln w="10794">
              <a:solidFill>
                <a:srgbClr val="000000"/>
              </a:solidFill>
            </a:ln>
          </p:spPr>
          <p:txBody>
            <a:bodyPr wrap="square" lIns="0" tIns="0" rIns="0" bIns="0" rtlCol="0"/>
            <a:lstStyle/>
            <a:p>
              <a:endParaRPr/>
            </a:p>
          </p:txBody>
        </p:sp>
        <p:sp>
          <p:nvSpPr>
            <p:cNvPr id="26" name="object 26"/>
            <p:cNvSpPr/>
            <p:nvPr/>
          </p:nvSpPr>
          <p:spPr>
            <a:xfrm>
              <a:off x="5694044" y="3549650"/>
              <a:ext cx="219710" cy="275590"/>
            </a:xfrm>
            <a:custGeom>
              <a:avLst/>
              <a:gdLst/>
              <a:ahLst/>
              <a:cxnLst/>
              <a:rect l="l" t="t" r="r" b="b"/>
              <a:pathLst>
                <a:path w="219710" h="275589">
                  <a:moveTo>
                    <a:pt x="219709" y="0"/>
                  </a:moveTo>
                  <a:lnTo>
                    <a:pt x="100329" y="35560"/>
                  </a:lnTo>
                  <a:lnTo>
                    <a:pt x="0" y="186372"/>
                  </a:lnTo>
                  <a:lnTo>
                    <a:pt x="0" y="275589"/>
                  </a:lnTo>
                  <a:lnTo>
                    <a:pt x="219709" y="87630"/>
                  </a:lnTo>
                  <a:lnTo>
                    <a:pt x="219709" y="0"/>
                  </a:lnTo>
                  <a:close/>
                </a:path>
              </a:pathLst>
            </a:custGeom>
            <a:solidFill>
              <a:srgbClr val="8E8E8E"/>
            </a:solidFill>
          </p:spPr>
          <p:txBody>
            <a:bodyPr wrap="square" lIns="0" tIns="0" rIns="0" bIns="0" rtlCol="0"/>
            <a:lstStyle/>
            <a:p>
              <a:endParaRPr/>
            </a:p>
          </p:txBody>
        </p:sp>
        <p:sp>
          <p:nvSpPr>
            <p:cNvPr id="27" name="object 27"/>
            <p:cNvSpPr/>
            <p:nvPr/>
          </p:nvSpPr>
          <p:spPr>
            <a:xfrm>
              <a:off x="5694044" y="3549650"/>
              <a:ext cx="219710" cy="275590"/>
            </a:xfrm>
            <a:custGeom>
              <a:avLst/>
              <a:gdLst/>
              <a:ahLst/>
              <a:cxnLst/>
              <a:rect l="l" t="t" r="r" b="b"/>
              <a:pathLst>
                <a:path w="219710" h="275589">
                  <a:moveTo>
                    <a:pt x="0" y="186372"/>
                  </a:moveTo>
                  <a:lnTo>
                    <a:pt x="0" y="275589"/>
                  </a:lnTo>
                  <a:lnTo>
                    <a:pt x="219709" y="87630"/>
                  </a:lnTo>
                  <a:lnTo>
                    <a:pt x="219709" y="0"/>
                  </a:lnTo>
                  <a:lnTo>
                    <a:pt x="100329" y="35560"/>
                  </a:lnTo>
                  <a:lnTo>
                    <a:pt x="0" y="186372"/>
                  </a:lnTo>
                </a:path>
              </a:pathLst>
            </a:custGeom>
            <a:ln w="10795">
              <a:solidFill>
                <a:srgbClr val="000000"/>
              </a:solidFill>
            </a:ln>
          </p:spPr>
          <p:txBody>
            <a:bodyPr wrap="square" lIns="0" tIns="0" rIns="0" bIns="0" rtlCol="0"/>
            <a:lstStyle/>
            <a:p>
              <a:endParaRPr/>
            </a:p>
          </p:txBody>
        </p:sp>
        <p:sp>
          <p:nvSpPr>
            <p:cNvPr id="28" name="object 28"/>
            <p:cNvSpPr/>
            <p:nvPr/>
          </p:nvSpPr>
          <p:spPr>
            <a:xfrm>
              <a:off x="5217160" y="3681730"/>
              <a:ext cx="476884" cy="143510"/>
            </a:xfrm>
            <a:custGeom>
              <a:avLst/>
              <a:gdLst/>
              <a:ahLst/>
              <a:cxnLst/>
              <a:rect l="l" t="t" r="r" b="b"/>
              <a:pathLst>
                <a:path w="476885" h="143510">
                  <a:moveTo>
                    <a:pt x="44450" y="0"/>
                  </a:moveTo>
                  <a:lnTo>
                    <a:pt x="0" y="5715"/>
                  </a:lnTo>
                  <a:lnTo>
                    <a:pt x="0" y="91440"/>
                  </a:lnTo>
                  <a:lnTo>
                    <a:pt x="476885" y="143510"/>
                  </a:lnTo>
                  <a:lnTo>
                    <a:pt x="476885" y="45720"/>
                  </a:lnTo>
                  <a:lnTo>
                    <a:pt x="44450" y="0"/>
                  </a:lnTo>
                  <a:close/>
                </a:path>
              </a:pathLst>
            </a:custGeom>
            <a:solidFill>
              <a:srgbClr val="D1D1D1"/>
            </a:solidFill>
          </p:spPr>
          <p:txBody>
            <a:bodyPr wrap="square" lIns="0" tIns="0" rIns="0" bIns="0" rtlCol="0"/>
            <a:lstStyle/>
            <a:p>
              <a:endParaRPr/>
            </a:p>
          </p:txBody>
        </p:sp>
        <p:sp>
          <p:nvSpPr>
            <p:cNvPr id="29" name="object 29"/>
            <p:cNvSpPr/>
            <p:nvPr/>
          </p:nvSpPr>
          <p:spPr>
            <a:xfrm>
              <a:off x="5217160" y="3681730"/>
              <a:ext cx="476884" cy="143510"/>
            </a:xfrm>
            <a:custGeom>
              <a:avLst/>
              <a:gdLst/>
              <a:ahLst/>
              <a:cxnLst/>
              <a:rect l="l" t="t" r="r" b="b"/>
              <a:pathLst>
                <a:path w="476885" h="143510">
                  <a:moveTo>
                    <a:pt x="0" y="5715"/>
                  </a:moveTo>
                  <a:lnTo>
                    <a:pt x="0" y="91440"/>
                  </a:lnTo>
                  <a:lnTo>
                    <a:pt x="476885" y="143510"/>
                  </a:lnTo>
                  <a:lnTo>
                    <a:pt x="476885" y="45720"/>
                  </a:lnTo>
                  <a:lnTo>
                    <a:pt x="44450" y="0"/>
                  </a:lnTo>
                  <a:lnTo>
                    <a:pt x="0" y="5715"/>
                  </a:lnTo>
                </a:path>
              </a:pathLst>
            </a:custGeom>
            <a:ln w="10795">
              <a:solidFill>
                <a:srgbClr val="000000"/>
              </a:solidFill>
            </a:ln>
          </p:spPr>
          <p:txBody>
            <a:bodyPr wrap="square" lIns="0" tIns="0" rIns="0" bIns="0" rtlCol="0"/>
            <a:lstStyle/>
            <a:p>
              <a:endParaRPr/>
            </a:p>
          </p:txBody>
        </p:sp>
        <p:sp>
          <p:nvSpPr>
            <p:cNvPr id="30" name="object 30"/>
            <p:cNvSpPr/>
            <p:nvPr/>
          </p:nvSpPr>
          <p:spPr>
            <a:xfrm>
              <a:off x="5217160" y="3500120"/>
              <a:ext cx="696595" cy="237490"/>
            </a:xfrm>
            <a:custGeom>
              <a:avLst/>
              <a:gdLst/>
              <a:ahLst/>
              <a:cxnLst/>
              <a:rect l="l" t="t" r="r" b="b"/>
              <a:pathLst>
                <a:path w="696595" h="237489">
                  <a:moveTo>
                    <a:pt x="218439" y="0"/>
                  </a:moveTo>
                  <a:lnTo>
                    <a:pt x="0" y="188594"/>
                  </a:lnTo>
                  <a:lnTo>
                    <a:pt x="477519" y="237489"/>
                  </a:lnTo>
                  <a:lnTo>
                    <a:pt x="696594" y="48894"/>
                  </a:lnTo>
                  <a:lnTo>
                    <a:pt x="218439" y="0"/>
                  </a:lnTo>
                  <a:close/>
                </a:path>
              </a:pathLst>
            </a:custGeom>
            <a:solidFill>
              <a:srgbClr val="EFEFEF"/>
            </a:solidFill>
          </p:spPr>
          <p:txBody>
            <a:bodyPr wrap="square" lIns="0" tIns="0" rIns="0" bIns="0" rtlCol="0"/>
            <a:lstStyle/>
            <a:p>
              <a:endParaRPr/>
            </a:p>
          </p:txBody>
        </p:sp>
        <p:sp>
          <p:nvSpPr>
            <p:cNvPr id="31" name="object 31"/>
            <p:cNvSpPr/>
            <p:nvPr/>
          </p:nvSpPr>
          <p:spPr>
            <a:xfrm>
              <a:off x="5217160" y="3500120"/>
              <a:ext cx="696595" cy="237490"/>
            </a:xfrm>
            <a:custGeom>
              <a:avLst/>
              <a:gdLst/>
              <a:ahLst/>
              <a:cxnLst/>
              <a:rect l="l" t="t" r="r" b="b"/>
              <a:pathLst>
                <a:path w="696595" h="237489">
                  <a:moveTo>
                    <a:pt x="0" y="188594"/>
                  </a:moveTo>
                  <a:lnTo>
                    <a:pt x="218439" y="0"/>
                  </a:lnTo>
                  <a:lnTo>
                    <a:pt x="696594" y="48894"/>
                  </a:lnTo>
                  <a:lnTo>
                    <a:pt x="477519" y="237489"/>
                  </a:lnTo>
                  <a:lnTo>
                    <a:pt x="0" y="188594"/>
                  </a:lnTo>
                </a:path>
              </a:pathLst>
            </a:custGeom>
            <a:ln w="10795">
              <a:solidFill>
                <a:srgbClr val="000000"/>
              </a:solidFill>
            </a:ln>
          </p:spPr>
          <p:txBody>
            <a:bodyPr wrap="square" lIns="0" tIns="0" rIns="0" bIns="0" rtlCol="0"/>
            <a:lstStyle/>
            <a:p>
              <a:endParaRPr/>
            </a:p>
          </p:txBody>
        </p:sp>
        <p:sp>
          <p:nvSpPr>
            <p:cNvPr id="32" name="object 32"/>
            <p:cNvSpPr/>
            <p:nvPr/>
          </p:nvSpPr>
          <p:spPr>
            <a:xfrm>
              <a:off x="5379402" y="3553460"/>
              <a:ext cx="318770" cy="129539"/>
            </a:xfrm>
            <a:custGeom>
              <a:avLst/>
              <a:gdLst/>
              <a:ahLst/>
              <a:cxnLst/>
              <a:rect l="l" t="t" r="r" b="b"/>
              <a:pathLst>
                <a:path w="318770" h="129539">
                  <a:moveTo>
                    <a:pt x="159385" y="0"/>
                  </a:moveTo>
                  <a:lnTo>
                    <a:pt x="97472" y="5079"/>
                  </a:lnTo>
                  <a:lnTo>
                    <a:pt x="46672" y="19050"/>
                  </a:lnTo>
                  <a:lnTo>
                    <a:pt x="12382" y="39687"/>
                  </a:lnTo>
                  <a:lnTo>
                    <a:pt x="0" y="64769"/>
                  </a:lnTo>
                  <a:lnTo>
                    <a:pt x="12382" y="89852"/>
                  </a:lnTo>
                  <a:lnTo>
                    <a:pt x="46672" y="110489"/>
                  </a:lnTo>
                  <a:lnTo>
                    <a:pt x="97472" y="124459"/>
                  </a:lnTo>
                  <a:lnTo>
                    <a:pt x="159385" y="129539"/>
                  </a:lnTo>
                  <a:lnTo>
                    <a:pt x="221297" y="124459"/>
                  </a:lnTo>
                  <a:lnTo>
                    <a:pt x="272097" y="110489"/>
                  </a:lnTo>
                  <a:lnTo>
                    <a:pt x="306387" y="89852"/>
                  </a:lnTo>
                  <a:lnTo>
                    <a:pt x="318770" y="64769"/>
                  </a:lnTo>
                  <a:lnTo>
                    <a:pt x="306387" y="39687"/>
                  </a:lnTo>
                  <a:lnTo>
                    <a:pt x="272097" y="19050"/>
                  </a:lnTo>
                  <a:lnTo>
                    <a:pt x="221297" y="5079"/>
                  </a:lnTo>
                  <a:lnTo>
                    <a:pt x="159385" y="0"/>
                  </a:lnTo>
                  <a:close/>
                </a:path>
              </a:pathLst>
            </a:custGeom>
            <a:solidFill>
              <a:srgbClr val="8E8E8E"/>
            </a:solidFill>
          </p:spPr>
          <p:txBody>
            <a:bodyPr wrap="square" lIns="0" tIns="0" rIns="0" bIns="0" rtlCol="0"/>
            <a:lstStyle/>
            <a:p>
              <a:endParaRPr/>
            </a:p>
          </p:txBody>
        </p:sp>
        <p:sp>
          <p:nvSpPr>
            <p:cNvPr id="33" name="object 33"/>
            <p:cNvSpPr/>
            <p:nvPr/>
          </p:nvSpPr>
          <p:spPr>
            <a:xfrm>
              <a:off x="5319712" y="3382010"/>
              <a:ext cx="378460" cy="300990"/>
            </a:xfrm>
            <a:custGeom>
              <a:avLst/>
              <a:gdLst/>
              <a:ahLst/>
              <a:cxnLst/>
              <a:rect l="l" t="t" r="r" b="b"/>
              <a:pathLst>
                <a:path w="378460" h="300989">
                  <a:moveTo>
                    <a:pt x="59689" y="236219"/>
                  </a:moveTo>
                  <a:lnTo>
                    <a:pt x="72072" y="211137"/>
                  </a:lnTo>
                  <a:lnTo>
                    <a:pt x="106362" y="190500"/>
                  </a:lnTo>
                  <a:lnTo>
                    <a:pt x="157162" y="176529"/>
                  </a:lnTo>
                  <a:lnTo>
                    <a:pt x="219075" y="171450"/>
                  </a:lnTo>
                  <a:lnTo>
                    <a:pt x="280987" y="176529"/>
                  </a:lnTo>
                  <a:lnTo>
                    <a:pt x="331787" y="190500"/>
                  </a:lnTo>
                  <a:lnTo>
                    <a:pt x="366077" y="211137"/>
                  </a:lnTo>
                  <a:lnTo>
                    <a:pt x="378460" y="236219"/>
                  </a:lnTo>
                  <a:lnTo>
                    <a:pt x="366077" y="261302"/>
                  </a:lnTo>
                  <a:lnTo>
                    <a:pt x="331787" y="281939"/>
                  </a:lnTo>
                  <a:lnTo>
                    <a:pt x="280987" y="295909"/>
                  </a:lnTo>
                  <a:lnTo>
                    <a:pt x="219075" y="300989"/>
                  </a:lnTo>
                  <a:lnTo>
                    <a:pt x="157162" y="295909"/>
                  </a:lnTo>
                  <a:lnTo>
                    <a:pt x="106362" y="281939"/>
                  </a:lnTo>
                  <a:lnTo>
                    <a:pt x="72072" y="261302"/>
                  </a:lnTo>
                  <a:lnTo>
                    <a:pt x="59689" y="236219"/>
                  </a:lnTo>
                </a:path>
                <a:path w="378460" h="300989">
                  <a:moveTo>
                    <a:pt x="0" y="30479"/>
                  </a:moveTo>
                  <a:lnTo>
                    <a:pt x="36512" y="0"/>
                  </a:lnTo>
                </a:path>
              </a:pathLst>
            </a:custGeom>
            <a:ln w="10795">
              <a:solidFill>
                <a:srgbClr val="000000"/>
              </a:solidFill>
            </a:ln>
          </p:spPr>
          <p:txBody>
            <a:bodyPr wrap="square" lIns="0" tIns="0" rIns="0" bIns="0" rtlCol="0"/>
            <a:lstStyle/>
            <a:p>
              <a:endParaRPr/>
            </a:p>
          </p:txBody>
        </p:sp>
        <p:sp>
          <p:nvSpPr>
            <p:cNvPr id="34" name="object 34"/>
            <p:cNvSpPr/>
            <p:nvPr/>
          </p:nvSpPr>
          <p:spPr>
            <a:xfrm>
              <a:off x="5319712" y="3412490"/>
              <a:ext cx="349250" cy="275590"/>
            </a:xfrm>
            <a:custGeom>
              <a:avLst/>
              <a:gdLst/>
              <a:ahLst/>
              <a:cxnLst/>
              <a:rect l="l" t="t" r="r" b="b"/>
              <a:pathLst>
                <a:path w="349250" h="275589">
                  <a:moveTo>
                    <a:pt x="0" y="0"/>
                  </a:moveTo>
                  <a:lnTo>
                    <a:pt x="0" y="238760"/>
                  </a:lnTo>
                  <a:lnTo>
                    <a:pt x="348932" y="275590"/>
                  </a:lnTo>
                  <a:lnTo>
                    <a:pt x="348932" y="38100"/>
                  </a:lnTo>
                  <a:lnTo>
                    <a:pt x="0" y="0"/>
                  </a:lnTo>
                  <a:close/>
                </a:path>
              </a:pathLst>
            </a:custGeom>
            <a:solidFill>
              <a:srgbClr val="D1D1D1"/>
            </a:solidFill>
          </p:spPr>
          <p:txBody>
            <a:bodyPr wrap="square" lIns="0" tIns="0" rIns="0" bIns="0" rtlCol="0"/>
            <a:lstStyle/>
            <a:p>
              <a:endParaRPr/>
            </a:p>
          </p:txBody>
        </p:sp>
        <p:sp>
          <p:nvSpPr>
            <p:cNvPr id="35" name="object 35"/>
            <p:cNvSpPr/>
            <p:nvPr/>
          </p:nvSpPr>
          <p:spPr>
            <a:xfrm>
              <a:off x="5319712" y="3412490"/>
              <a:ext cx="349250" cy="275590"/>
            </a:xfrm>
            <a:custGeom>
              <a:avLst/>
              <a:gdLst/>
              <a:ahLst/>
              <a:cxnLst/>
              <a:rect l="l" t="t" r="r" b="b"/>
              <a:pathLst>
                <a:path w="349250" h="275589">
                  <a:moveTo>
                    <a:pt x="0" y="0"/>
                  </a:moveTo>
                  <a:lnTo>
                    <a:pt x="0" y="238760"/>
                  </a:lnTo>
                  <a:lnTo>
                    <a:pt x="348932" y="275590"/>
                  </a:lnTo>
                  <a:lnTo>
                    <a:pt x="348932" y="38100"/>
                  </a:lnTo>
                  <a:lnTo>
                    <a:pt x="0" y="0"/>
                  </a:lnTo>
                </a:path>
              </a:pathLst>
            </a:custGeom>
            <a:ln w="10795">
              <a:solidFill>
                <a:srgbClr val="000000"/>
              </a:solidFill>
            </a:ln>
          </p:spPr>
          <p:txBody>
            <a:bodyPr wrap="square" lIns="0" tIns="0" rIns="0" bIns="0" rtlCol="0"/>
            <a:lstStyle/>
            <a:p>
              <a:endParaRPr/>
            </a:p>
          </p:txBody>
        </p:sp>
        <p:sp>
          <p:nvSpPr>
            <p:cNvPr id="36" name="object 36"/>
            <p:cNvSpPr/>
            <p:nvPr/>
          </p:nvSpPr>
          <p:spPr>
            <a:xfrm>
              <a:off x="5319712" y="3382010"/>
              <a:ext cx="387985" cy="68580"/>
            </a:xfrm>
            <a:custGeom>
              <a:avLst/>
              <a:gdLst/>
              <a:ahLst/>
              <a:cxnLst/>
              <a:rect l="l" t="t" r="r" b="b"/>
              <a:pathLst>
                <a:path w="387985" h="68579">
                  <a:moveTo>
                    <a:pt x="35242" y="0"/>
                  </a:moveTo>
                  <a:lnTo>
                    <a:pt x="0" y="30479"/>
                  </a:lnTo>
                  <a:lnTo>
                    <a:pt x="348297" y="68579"/>
                  </a:lnTo>
                  <a:lnTo>
                    <a:pt x="387985" y="39369"/>
                  </a:lnTo>
                  <a:lnTo>
                    <a:pt x="35242" y="0"/>
                  </a:lnTo>
                  <a:close/>
                </a:path>
              </a:pathLst>
            </a:custGeom>
            <a:solidFill>
              <a:srgbClr val="EFEFEF"/>
            </a:solidFill>
          </p:spPr>
          <p:txBody>
            <a:bodyPr wrap="square" lIns="0" tIns="0" rIns="0" bIns="0" rtlCol="0"/>
            <a:lstStyle/>
            <a:p>
              <a:endParaRPr/>
            </a:p>
          </p:txBody>
        </p:sp>
        <p:sp>
          <p:nvSpPr>
            <p:cNvPr id="37" name="object 37"/>
            <p:cNvSpPr/>
            <p:nvPr/>
          </p:nvSpPr>
          <p:spPr>
            <a:xfrm>
              <a:off x="5319712" y="3382010"/>
              <a:ext cx="387985" cy="68580"/>
            </a:xfrm>
            <a:custGeom>
              <a:avLst/>
              <a:gdLst/>
              <a:ahLst/>
              <a:cxnLst/>
              <a:rect l="l" t="t" r="r" b="b"/>
              <a:pathLst>
                <a:path w="387985" h="68579">
                  <a:moveTo>
                    <a:pt x="0" y="30479"/>
                  </a:moveTo>
                  <a:lnTo>
                    <a:pt x="35242" y="0"/>
                  </a:lnTo>
                  <a:lnTo>
                    <a:pt x="387985" y="39369"/>
                  </a:lnTo>
                  <a:lnTo>
                    <a:pt x="348297" y="68579"/>
                  </a:lnTo>
                  <a:lnTo>
                    <a:pt x="0" y="30479"/>
                  </a:lnTo>
                </a:path>
              </a:pathLst>
            </a:custGeom>
            <a:ln w="10795">
              <a:solidFill>
                <a:srgbClr val="000000"/>
              </a:solidFill>
            </a:ln>
          </p:spPr>
          <p:txBody>
            <a:bodyPr wrap="square" lIns="0" tIns="0" rIns="0" bIns="0" rtlCol="0"/>
            <a:lstStyle/>
            <a:p>
              <a:endParaRPr/>
            </a:p>
          </p:txBody>
        </p:sp>
        <p:sp>
          <p:nvSpPr>
            <p:cNvPr id="38" name="object 38"/>
            <p:cNvSpPr/>
            <p:nvPr/>
          </p:nvSpPr>
          <p:spPr>
            <a:xfrm>
              <a:off x="5691505" y="3387090"/>
              <a:ext cx="55244" cy="264160"/>
            </a:xfrm>
            <a:custGeom>
              <a:avLst/>
              <a:gdLst/>
              <a:ahLst/>
              <a:cxnLst/>
              <a:rect l="l" t="t" r="r" b="b"/>
              <a:pathLst>
                <a:path w="55245" h="264160">
                  <a:moveTo>
                    <a:pt x="54927" y="0"/>
                  </a:moveTo>
                  <a:lnTo>
                    <a:pt x="0" y="50164"/>
                  </a:lnTo>
                  <a:lnTo>
                    <a:pt x="3175" y="264160"/>
                  </a:lnTo>
                  <a:lnTo>
                    <a:pt x="54927" y="173672"/>
                  </a:lnTo>
                  <a:lnTo>
                    <a:pt x="54927" y="0"/>
                  </a:lnTo>
                  <a:close/>
                </a:path>
              </a:pathLst>
            </a:custGeom>
            <a:solidFill>
              <a:srgbClr val="8E8E8E"/>
            </a:solidFill>
          </p:spPr>
          <p:txBody>
            <a:bodyPr wrap="square" lIns="0" tIns="0" rIns="0" bIns="0" rtlCol="0"/>
            <a:lstStyle/>
            <a:p>
              <a:endParaRPr/>
            </a:p>
          </p:txBody>
        </p:sp>
        <p:sp>
          <p:nvSpPr>
            <p:cNvPr id="39" name="object 39"/>
            <p:cNvSpPr/>
            <p:nvPr/>
          </p:nvSpPr>
          <p:spPr>
            <a:xfrm>
              <a:off x="5691505" y="3387090"/>
              <a:ext cx="55244" cy="264160"/>
            </a:xfrm>
            <a:custGeom>
              <a:avLst/>
              <a:gdLst/>
              <a:ahLst/>
              <a:cxnLst/>
              <a:rect l="l" t="t" r="r" b="b"/>
              <a:pathLst>
                <a:path w="55245" h="264160">
                  <a:moveTo>
                    <a:pt x="54927" y="0"/>
                  </a:moveTo>
                  <a:lnTo>
                    <a:pt x="54927" y="173672"/>
                  </a:lnTo>
                  <a:lnTo>
                    <a:pt x="3175" y="264160"/>
                  </a:lnTo>
                  <a:lnTo>
                    <a:pt x="0" y="50164"/>
                  </a:lnTo>
                  <a:lnTo>
                    <a:pt x="54927" y="0"/>
                  </a:lnTo>
                </a:path>
              </a:pathLst>
            </a:custGeom>
            <a:ln w="10795">
              <a:solidFill>
                <a:srgbClr val="000000"/>
              </a:solidFill>
            </a:ln>
          </p:spPr>
          <p:txBody>
            <a:bodyPr wrap="square" lIns="0" tIns="0" rIns="0" bIns="0" rtlCol="0"/>
            <a:lstStyle/>
            <a:p>
              <a:endParaRPr/>
            </a:p>
          </p:txBody>
        </p:sp>
        <p:sp>
          <p:nvSpPr>
            <p:cNvPr id="40" name="object 40"/>
            <p:cNvSpPr/>
            <p:nvPr/>
          </p:nvSpPr>
          <p:spPr>
            <a:xfrm>
              <a:off x="5668327" y="3421380"/>
              <a:ext cx="41910" cy="265430"/>
            </a:xfrm>
            <a:custGeom>
              <a:avLst/>
              <a:gdLst/>
              <a:ahLst/>
              <a:cxnLst/>
              <a:rect l="l" t="t" r="r" b="b"/>
              <a:pathLst>
                <a:path w="41910" h="265429">
                  <a:moveTo>
                    <a:pt x="41592" y="0"/>
                  </a:moveTo>
                  <a:lnTo>
                    <a:pt x="1905" y="29210"/>
                  </a:lnTo>
                  <a:lnTo>
                    <a:pt x="0" y="265430"/>
                  </a:lnTo>
                  <a:lnTo>
                    <a:pt x="39687" y="230505"/>
                  </a:lnTo>
                  <a:lnTo>
                    <a:pt x="41592" y="0"/>
                  </a:lnTo>
                  <a:close/>
                </a:path>
              </a:pathLst>
            </a:custGeom>
            <a:solidFill>
              <a:srgbClr val="8E8E8E"/>
            </a:solidFill>
          </p:spPr>
          <p:txBody>
            <a:bodyPr wrap="square" lIns="0" tIns="0" rIns="0" bIns="0" rtlCol="0"/>
            <a:lstStyle/>
            <a:p>
              <a:endParaRPr/>
            </a:p>
          </p:txBody>
        </p:sp>
        <p:sp>
          <p:nvSpPr>
            <p:cNvPr id="41" name="object 41"/>
            <p:cNvSpPr/>
            <p:nvPr/>
          </p:nvSpPr>
          <p:spPr>
            <a:xfrm>
              <a:off x="5668327" y="3421380"/>
              <a:ext cx="41910" cy="265430"/>
            </a:xfrm>
            <a:custGeom>
              <a:avLst/>
              <a:gdLst/>
              <a:ahLst/>
              <a:cxnLst/>
              <a:rect l="l" t="t" r="r" b="b"/>
              <a:pathLst>
                <a:path w="41910" h="265429">
                  <a:moveTo>
                    <a:pt x="41592" y="0"/>
                  </a:moveTo>
                  <a:lnTo>
                    <a:pt x="39687" y="230505"/>
                  </a:lnTo>
                  <a:lnTo>
                    <a:pt x="0" y="265430"/>
                  </a:lnTo>
                  <a:lnTo>
                    <a:pt x="1905" y="29210"/>
                  </a:lnTo>
                  <a:lnTo>
                    <a:pt x="41592" y="0"/>
                  </a:lnTo>
                </a:path>
              </a:pathLst>
            </a:custGeom>
            <a:ln w="10795">
              <a:solidFill>
                <a:srgbClr val="000000"/>
              </a:solidFill>
            </a:ln>
          </p:spPr>
          <p:txBody>
            <a:bodyPr wrap="square" lIns="0" tIns="0" rIns="0" bIns="0" rtlCol="0"/>
            <a:lstStyle/>
            <a:p>
              <a:endParaRPr/>
            </a:p>
          </p:txBody>
        </p:sp>
        <p:sp>
          <p:nvSpPr>
            <p:cNvPr id="42" name="object 42"/>
            <p:cNvSpPr/>
            <p:nvPr/>
          </p:nvSpPr>
          <p:spPr>
            <a:xfrm>
              <a:off x="5354954" y="3450590"/>
              <a:ext cx="275590" cy="195580"/>
            </a:xfrm>
            <a:custGeom>
              <a:avLst/>
              <a:gdLst/>
              <a:ahLst/>
              <a:cxnLst/>
              <a:rect l="l" t="t" r="r" b="b"/>
              <a:pathLst>
                <a:path w="275589" h="195579">
                  <a:moveTo>
                    <a:pt x="0" y="0"/>
                  </a:moveTo>
                  <a:lnTo>
                    <a:pt x="0" y="169545"/>
                  </a:lnTo>
                  <a:lnTo>
                    <a:pt x="275590" y="195580"/>
                  </a:lnTo>
                  <a:lnTo>
                    <a:pt x="275590" y="27305"/>
                  </a:lnTo>
                  <a:lnTo>
                    <a:pt x="0" y="0"/>
                  </a:lnTo>
                  <a:close/>
                </a:path>
              </a:pathLst>
            </a:custGeom>
            <a:solidFill>
              <a:srgbClr val="808080"/>
            </a:solidFill>
          </p:spPr>
          <p:txBody>
            <a:bodyPr wrap="square" lIns="0" tIns="0" rIns="0" bIns="0" rtlCol="0"/>
            <a:lstStyle/>
            <a:p>
              <a:endParaRPr/>
            </a:p>
          </p:txBody>
        </p:sp>
        <p:sp>
          <p:nvSpPr>
            <p:cNvPr id="43" name="object 43"/>
            <p:cNvSpPr/>
            <p:nvPr/>
          </p:nvSpPr>
          <p:spPr>
            <a:xfrm>
              <a:off x="5354954" y="3450590"/>
              <a:ext cx="275590" cy="195580"/>
            </a:xfrm>
            <a:custGeom>
              <a:avLst/>
              <a:gdLst/>
              <a:ahLst/>
              <a:cxnLst/>
              <a:rect l="l" t="t" r="r" b="b"/>
              <a:pathLst>
                <a:path w="275589" h="195579">
                  <a:moveTo>
                    <a:pt x="0" y="0"/>
                  </a:moveTo>
                  <a:lnTo>
                    <a:pt x="275590" y="27305"/>
                  </a:lnTo>
                  <a:lnTo>
                    <a:pt x="275590" y="195580"/>
                  </a:lnTo>
                  <a:lnTo>
                    <a:pt x="0" y="169545"/>
                  </a:lnTo>
                  <a:lnTo>
                    <a:pt x="0" y="0"/>
                  </a:lnTo>
                </a:path>
              </a:pathLst>
            </a:custGeom>
            <a:ln w="10795">
              <a:solidFill>
                <a:srgbClr val="000000"/>
              </a:solidFill>
            </a:ln>
          </p:spPr>
          <p:txBody>
            <a:bodyPr wrap="square" lIns="0" tIns="0" rIns="0" bIns="0" rtlCol="0"/>
            <a:lstStyle/>
            <a:p>
              <a:endParaRPr/>
            </a:p>
          </p:txBody>
        </p:sp>
        <p:sp>
          <p:nvSpPr>
            <p:cNvPr id="44" name="object 44"/>
            <p:cNvSpPr/>
            <p:nvPr/>
          </p:nvSpPr>
          <p:spPr>
            <a:xfrm>
              <a:off x="5363527" y="3451860"/>
              <a:ext cx="267335" cy="187960"/>
            </a:xfrm>
            <a:custGeom>
              <a:avLst/>
              <a:gdLst/>
              <a:ahLst/>
              <a:cxnLst/>
              <a:rect l="l" t="t" r="r" b="b"/>
              <a:pathLst>
                <a:path w="267335" h="187960">
                  <a:moveTo>
                    <a:pt x="0" y="0"/>
                  </a:moveTo>
                  <a:lnTo>
                    <a:pt x="0" y="162877"/>
                  </a:lnTo>
                  <a:lnTo>
                    <a:pt x="267017" y="187959"/>
                  </a:lnTo>
                  <a:lnTo>
                    <a:pt x="267017" y="26035"/>
                  </a:lnTo>
                  <a:lnTo>
                    <a:pt x="0" y="0"/>
                  </a:lnTo>
                  <a:close/>
                </a:path>
              </a:pathLst>
            </a:custGeom>
            <a:solidFill>
              <a:srgbClr val="FFFFFF"/>
            </a:solidFill>
          </p:spPr>
          <p:txBody>
            <a:bodyPr wrap="square" lIns="0" tIns="0" rIns="0" bIns="0" rtlCol="0"/>
            <a:lstStyle/>
            <a:p>
              <a:endParaRPr/>
            </a:p>
          </p:txBody>
        </p:sp>
        <p:sp>
          <p:nvSpPr>
            <p:cNvPr id="45" name="object 45"/>
            <p:cNvSpPr/>
            <p:nvPr/>
          </p:nvSpPr>
          <p:spPr>
            <a:xfrm>
              <a:off x="5363527" y="3451860"/>
              <a:ext cx="267335" cy="187960"/>
            </a:xfrm>
            <a:custGeom>
              <a:avLst/>
              <a:gdLst/>
              <a:ahLst/>
              <a:cxnLst/>
              <a:rect l="l" t="t" r="r" b="b"/>
              <a:pathLst>
                <a:path w="267335" h="187960">
                  <a:moveTo>
                    <a:pt x="0" y="0"/>
                  </a:moveTo>
                  <a:lnTo>
                    <a:pt x="267017" y="26035"/>
                  </a:lnTo>
                  <a:lnTo>
                    <a:pt x="267017" y="187959"/>
                  </a:lnTo>
                  <a:lnTo>
                    <a:pt x="0" y="162877"/>
                  </a:lnTo>
                  <a:lnTo>
                    <a:pt x="0" y="0"/>
                  </a:lnTo>
                </a:path>
              </a:pathLst>
            </a:custGeom>
            <a:ln w="10795">
              <a:solidFill>
                <a:srgbClr val="000000"/>
              </a:solidFill>
            </a:ln>
          </p:spPr>
          <p:txBody>
            <a:bodyPr wrap="square" lIns="0" tIns="0" rIns="0" bIns="0" rtlCol="0"/>
            <a:lstStyle/>
            <a:p>
              <a:endParaRPr/>
            </a:p>
          </p:txBody>
        </p:sp>
        <p:sp>
          <p:nvSpPr>
            <p:cNvPr id="46" name="object 46"/>
            <p:cNvSpPr/>
            <p:nvPr/>
          </p:nvSpPr>
          <p:spPr>
            <a:xfrm>
              <a:off x="5707380" y="3388360"/>
              <a:ext cx="39370" cy="241300"/>
            </a:xfrm>
            <a:custGeom>
              <a:avLst/>
              <a:gdLst/>
              <a:ahLst/>
              <a:cxnLst/>
              <a:rect l="l" t="t" r="r" b="b"/>
              <a:pathLst>
                <a:path w="39370" h="241300">
                  <a:moveTo>
                    <a:pt x="39052" y="0"/>
                  </a:moveTo>
                  <a:lnTo>
                    <a:pt x="0" y="33019"/>
                  </a:lnTo>
                  <a:lnTo>
                    <a:pt x="0" y="241300"/>
                  </a:lnTo>
                  <a:lnTo>
                    <a:pt x="36512" y="174625"/>
                  </a:lnTo>
                  <a:lnTo>
                    <a:pt x="39052" y="0"/>
                  </a:lnTo>
                  <a:close/>
                </a:path>
              </a:pathLst>
            </a:custGeom>
            <a:solidFill>
              <a:srgbClr val="808080"/>
            </a:solidFill>
          </p:spPr>
          <p:txBody>
            <a:bodyPr wrap="square" lIns="0" tIns="0" rIns="0" bIns="0" rtlCol="0"/>
            <a:lstStyle/>
            <a:p>
              <a:endParaRPr/>
            </a:p>
          </p:txBody>
        </p:sp>
        <p:sp>
          <p:nvSpPr>
            <p:cNvPr id="47" name="object 47"/>
            <p:cNvSpPr/>
            <p:nvPr/>
          </p:nvSpPr>
          <p:spPr>
            <a:xfrm>
              <a:off x="5707380" y="3388360"/>
              <a:ext cx="39370" cy="241300"/>
            </a:xfrm>
            <a:custGeom>
              <a:avLst/>
              <a:gdLst/>
              <a:ahLst/>
              <a:cxnLst/>
              <a:rect l="l" t="t" r="r" b="b"/>
              <a:pathLst>
                <a:path w="39370" h="241300">
                  <a:moveTo>
                    <a:pt x="0" y="241300"/>
                  </a:moveTo>
                  <a:lnTo>
                    <a:pt x="0" y="33019"/>
                  </a:lnTo>
                  <a:lnTo>
                    <a:pt x="39052" y="0"/>
                  </a:lnTo>
                  <a:lnTo>
                    <a:pt x="36512" y="174625"/>
                  </a:lnTo>
                  <a:lnTo>
                    <a:pt x="0" y="241300"/>
                  </a:lnTo>
                </a:path>
              </a:pathLst>
            </a:custGeom>
            <a:ln w="9525">
              <a:solidFill>
                <a:srgbClr val="000000"/>
              </a:solidFill>
            </a:ln>
          </p:spPr>
          <p:txBody>
            <a:bodyPr wrap="square" lIns="0" tIns="0" rIns="0" bIns="0" rtlCol="0"/>
            <a:lstStyle/>
            <a:p>
              <a:endParaRPr/>
            </a:p>
          </p:txBody>
        </p:sp>
        <p:sp>
          <p:nvSpPr>
            <p:cNvPr id="48" name="object 48"/>
            <p:cNvSpPr/>
            <p:nvPr/>
          </p:nvSpPr>
          <p:spPr>
            <a:xfrm>
              <a:off x="5380672" y="3360420"/>
              <a:ext cx="366395" cy="60960"/>
            </a:xfrm>
            <a:custGeom>
              <a:avLst/>
              <a:gdLst/>
              <a:ahLst/>
              <a:cxnLst/>
              <a:rect l="l" t="t" r="r" b="b"/>
              <a:pathLst>
                <a:path w="366395" h="60960">
                  <a:moveTo>
                    <a:pt x="62864" y="0"/>
                  </a:moveTo>
                  <a:lnTo>
                    <a:pt x="0" y="22859"/>
                  </a:lnTo>
                  <a:lnTo>
                    <a:pt x="327660" y="60959"/>
                  </a:lnTo>
                  <a:lnTo>
                    <a:pt x="366077" y="29209"/>
                  </a:lnTo>
                  <a:lnTo>
                    <a:pt x="62864" y="0"/>
                  </a:lnTo>
                  <a:close/>
                </a:path>
              </a:pathLst>
            </a:custGeom>
            <a:solidFill>
              <a:srgbClr val="E1E1E1"/>
            </a:solidFill>
          </p:spPr>
          <p:txBody>
            <a:bodyPr wrap="square" lIns="0" tIns="0" rIns="0" bIns="0" rtlCol="0"/>
            <a:lstStyle/>
            <a:p>
              <a:endParaRPr/>
            </a:p>
          </p:txBody>
        </p:sp>
        <p:sp>
          <p:nvSpPr>
            <p:cNvPr id="49" name="object 49"/>
            <p:cNvSpPr/>
            <p:nvPr/>
          </p:nvSpPr>
          <p:spPr>
            <a:xfrm>
              <a:off x="5380672" y="3360420"/>
              <a:ext cx="366395" cy="60960"/>
            </a:xfrm>
            <a:custGeom>
              <a:avLst/>
              <a:gdLst/>
              <a:ahLst/>
              <a:cxnLst/>
              <a:rect l="l" t="t" r="r" b="b"/>
              <a:pathLst>
                <a:path w="366395" h="60960">
                  <a:moveTo>
                    <a:pt x="0" y="22859"/>
                  </a:moveTo>
                  <a:lnTo>
                    <a:pt x="327660" y="60959"/>
                  </a:lnTo>
                  <a:lnTo>
                    <a:pt x="366077" y="29209"/>
                  </a:lnTo>
                  <a:lnTo>
                    <a:pt x="62864" y="0"/>
                  </a:lnTo>
                  <a:lnTo>
                    <a:pt x="0" y="22859"/>
                  </a:lnTo>
                </a:path>
              </a:pathLst>
            </a:custGeom>
            <a:ln w="9525">
              <a:solidFill>
                <a:srgbClr val="000000"/>
              </a:solidFill>
            </a:ln>
          </p:spPr>
          <p:txBody>
            <a:bodyPr wrap="square" lIns="0" tIns="0" rIns="0" bIns="0" rtlCol="0"/>
            <a:lstStyle/>
            <a:p>
              <a:endParaRPr/>
            </a:p>
          </p:txBody>
        </p:sp>
        <p:sp>
          <p:nvSpPr>
            <p:cNvPr id="50" name="object 50"/>
            <p:cNvSpPr/>
            <p:nvPr/>
          </p:nvSpPr>
          <p:spPr>
            <a:xfrm>
              <a:off x="5466079" y="3743960"/>
              <a:ext cx="116205" cy="15240"/>
            </a:xfrm>
            <a:custGeom>
              <a:avLst/>
              <a:gdLst/>
              <a:ahLst/>
              <a:cxnLst/>
              <a:rect l="l" t="t" r="r" b="b"/>
              <a:pathLst>
                <a:path w="116204" h="15239">
                  <a:moveTo>
                    <a:pt x="0" y="0"/>
                  </a:moveTo>
                  <a:lnTo>
                    <a:pt x="0" y="3175"/>
                  </a:lnTo>
                  <a:lnTo>
                    <a:pt x="115887" y="15239"/>
                  </a:lnTo>
                  <a:lnTo>
                    <a:pt x="114617" y="12700"/>
                  </a:lnTo>
                  <a:lnTo>
                    <a:pt x="0" y="0"/>
                  </a:lnTo>
                  <a:close/>
                </a:path>
              </a:pathLst>
            </a:custGeom>
            <a:solidFill>
              <a:srgbClr val="5D5D5D"/>
            </a:solidFill>
          </p:spPr>
          <p:txBody>
            <a:bodyPr wrap="square" lIns="0" tIns="0" rIns="0" bIns="0" rtlCol="0"/>
            <a:lstStyle/>
            <a:p>
              <a:endParaRPr/>
            </a:p>
          </p:txBody>
        </p:sp>
        <p:sp>
          <p:nvSpPr>
            <p:cNvPr id="51" name="object 51"/>
            <p:cNvSpPr/>
            <p:nvPr/>
          </p:nvSpPr>
          <p:spPr>
            <a:xfrm>
              <a:off x="5466079" y="3743960"/>
              <a:ext cx="116205" cy="15240"/>
            </a:xfrm>
            <a:custGeom>
              <a:avLst/>
              <a:gdLst/>
              <a:ahLst/>
              <a:cxnLst/>
              <a:rect l="l" t="t" r="r" b="b"/>
              <a:pathLst>
                <a:path w="116204" h="15239">
                  <a:moveTo>
                    <a:pt x="114617" y="12700"/>
                  </a:moveTo>
                  <a:lnTo>
                    <a:pt x="0" y="0"/>
                  </a:lnTo>
                  <a:lnTo>
                    <a:pt x="0" y="3175"/>
                  </a:lnTo>
                  <a:lnTo>
                    <a:pt x="115887" y="15239"/>
                  </a:lnTo>
                  <a:lnTo>
                    <a:pt x="114617" y="12700"/>
                  </a:lnTo>
                </a:path>
              </a:pathLst>
            </a:custGeom>
            <a:ln w="9525">
              <a:solidFill>
                <a:srgbClr val="000000"/>
              </a:solidFill>
            </a:ln>
          </p:spPr>
          <p:txBody>
            <a:bodyPr wrap="square" lIns="0" tIns="0" rIns="0" bIns="0" rtlCol="0"/>
            <a:lstStyle/>
            <a:p>
              <a:endParaRPr/>
            </a:p>
          </p:txBody>
        </p:sp>
        <p:sp>
          <p:nvSpPr>
            <p:cNvPr id="52" name="object 52"/>
            <p:cNvSpPr/>
            <p:nvPr/>
          </p:nvSpPr>
          <p:spPr>
            <a:xfrm>
              <a:off x="5484177" y="2717482"/>
              <a:ext cx="175895" cy="671195"/>
            </a:xfrm>
            <a:custGeom>
              <a:avLst/>
              <a:gdLst/>
              <a:ahLst/>
              <a:cxnLst/>
              <a:rect l="l" t="t" r="r" b="b"/>
              <a:pathLst>
                <a:path w="175895" h="671195">
                  <a:moveTo>
                    <a:pt x="131762" y="160972"/>
                  </a:moveTo>
                  <a:lnTo>
                    <a:pt x="43814" y="160972"/>
                  </a:lnTo>
                  <a:lnTo>
                    <a:pt x="43814" y="670877"/>
                  </a:lnTo>
                  <a:lnTo>
                    <a:pt x="131762" y="670877"/>
                  </a:lnTo>
                  <a:lnTo>
                    <a:pt x="131762" y="160972"/>
                  </a:lnTo>
                  <a:close/>
                </a:path>
                <a:path w="175895" h="671195">
                  <a:moveTo>
                    <a:pt x="87947" y="0"/>
                  </a:moveTo>
                  <a:lnTo>
                    <a:pt x="0" y="160972"/>
                  </a:lnTo>
                  <a:lnTo>
                    <a:pt x="175577" y="160972"/>
                  </a:lnTo>
                  <a:lnTo>
                    <a:pt x="87947" y="0"/>
                  </a:lnTo>
                  <a:close/>
                </a:path>
              </a:pathLst>
            </a:custGeom>
            <a:solidFill>
              <a:srgbClr val="FFBA00"/>
            </a:solidFill>
          </p:spPr>
          <p:txBody>
            <a:bodyPr wrap="square" lIns="0" tIns="0" rIns="0" bIns="0" rtlCol="0"/>
            <a:lstStyle/>
            <a:p>
              <a:endParaRPr/>
            </a:p>
          </p:txBody>
        </p:sp>
        <p:sp>
          <p:nvSpPr>
            <p:cNvPr id="53" name="object 53"/>
            <p:cNvSpPr/>
            <p:nvPr/>
          </p:nvSpPr>
          <p:spPr>
            <a:xfrm>
              <a:off x="5484177" y="2717482"/>
              <a:ext cx="175895" cy="671195"/>
            </a:xfrm>
            <a:custGeom>
              <a:avLst/>
              <a:gdLst/>
              <a:ahLst/>
              <a:cxnLst/>
              <a:rect l="l" t="t" r="r" b="b"/>
              <a:pathLst>
                <a:path w="175895" h="671195">
                  <a:moveTo>
                    <a:pt x="0" y="160972"/>
                  </a:moveTo>
                  <a:lnTo>
                    <a:pt x="87947" y="0"/>
                  </a:lnTo>
                  <a:lnTo>
                    <a:pt x="175577" y="160972"/>
                  </a:lnTo>
                  <a:lnTo>
                    <a:pt x="131762" y="160972"/>
                  </a:lnTo>
                  <a:lnTo>
                    <a:pt x="131762" y="670877"/>
                  </a:lnTo>
                  <a:lnTo>
                    <a:pt x="43814" y="670877"/>
                  </a:lnTo>
                  <a:lnTo>
                    <a:pt x="43814" y="160972"/>
                  </a:lnTo>
                  <a:lnTo>
                    <a:pt x="0" y="160972"/>
                  </a:lnTo>
                </a:path>
              </a:pathLst>
            </a:custGeom>
            <a:ln w="9525">
              <a:solidFill>
                <a:srgbClr val="000000"/>
              </a:solidFill>
            </a:ln>
          </p:spPr>
          <p:txBody>
            <a:bodyPr wrap="square" lIns="0" tIns="0" rIns="0" bIns="0" rtlCol="0"/>
            <a:lstStyle/>
            <a:p>
              <a:endParaRPr/>
            </a:p>
          </p:txBody>
        </p:sp>
      </p:grpSp>
      <p:pic>
        <p:nvPicPr>
          <p:cNvPr id="54" name="object 54"/>
          <p:cNvPicPr/>
          <p:nvPr/>
        </p:nvPicPr>
        <p:blipFill>
          <a:blip r:embed="rId5" cstate="print"/>
          <a:stretch>
            <a:fillRect/>
          </a:stretch>
        </p:blipFill>
        <p:spPr>
          <a:xfrm>
            <a:off x="4960937" y="1871979"/>
            <a:ext cx="184785" cy="192404"/>
          </a:xfrm>
          <a:prstGeom prst="rect">
            <a:avLst/>
          </a:prstGeom>
        </p:spPr>
      </p:pic>
      <p:pic>
        <p:nvPicPr>
          <p:cNvPr id="55" name="object 55"/>
          <p:cNvPicPr/>
          <p:nvPr/>
        </p:nvPicPr>
        <p:blipFill>
          <a:blip r:embed="rId6" cstate="print"/>
          <a:stretch>
            <a:fillRect/>
          </a:stretch>
        </p:blipFill>
        <p:spPr>
          <a:xfrm>
            <a:off x="5312409" y="2299017"/>
            <a:ext cx="184785" cy="192404"/>
          </a:xfrm>
          <a:prstGeom prst="rect">
            <a:avLst/>
          </a:prstGeom>
        </p:spPr>
      </p:pic>
      <p:pic>
        <p:nvPicPr>
          <p:cNvPr id="56" name="object 56"/>
          <p:cNvPicPr/>
          <p:nvPr/>
        </p:nvPicPr>
        <p:blipFill>
          <a:blip r:embed="rId7" cstate="print"/>
          <a:stretch>
            <a:fillRect/>
          </a:stretch>
        </p:blipFill>
        <p:spPr>
          <a:xfrm>
            <a:off x="4726940" y="2359977"/>
            <a:ext cx="184785" cy="192404"/>
          </a:xfrm>
          <a:prstGeom prst="rect">
            <a:avLst/>
          </a:prstGeom>
        </p:spPr>
      </p:pic>
      <p:pic>
        <p:nvPicPr>
          <p:cNvPr id="57" name="object 57"/>
          <p:cNvPicPr/>
          <p:nvPr/>
        </p:nvPicPr>
        <p:blipFill>
          <a:blip r:embed="rId6" cstate="print"/>
          <a:stretch>
            <a:fillRect/>
          </a:stretch>
        </p:blipFill>
        <p:spPr>
          <a:xfrm>
            <a:off x="5605145" y="2664777"/>
            <a:ext cx="184785" cy="192404"/>
          </a:xfrm>
          <a:prstGeom prst="rect">
            <a:avLst/>
          </a:prstGeom>
        </p:spPr>
      </p:pic>
      <p:pic>
        <p:nvPicPr>
          <p:cNvPr id="58" name="object 58"/>
          <p:cNvPicPr/>
          <p:nvPr/>
        </p:nvPicPr>
        <p:blipFill>
          <a:blip r:embed="rId8" cstate="print"/>
          <a:stretch>
            <a:fillRect/>
          </a:stretch>
        </p:blipFill>
        <p:spPr>
          <a:xfrm>
            <a:off x="5019675" y="2725737"/>
            <a:ext cx="184785" cy="192404"/>
          </a:xfrm>
          <a:prstGeom prst="rect">
            <a:avLst/>
          </a:prstGeom>
        </p:spPr>
      </p:pic>
      <p:grpSp>
        <p:nvGrpSpPr>
          <p:cNvPr id="59" name="object 59"/>
          <p:cNvGrpSpPr/>
          <p:nvPr/>
        </p:nvGrpSpPr>
        <p:grpSpPr>
          <a:xfrm>
            <a:off x="4843462" y="2054860"/>
            <a:ext cx="186055" cy="319405"/>
            <a:chOff x="4843462" y="2054860"/>
            <a:chExt cx="186055" cy="319405"/>
          </a:xfrm>
        </p:grpSpPr>
        <p:sp>
          <p:nvSpPr>
            <p:cNvPr id="60" name="object 60"/>
            <p:cNvSpPr/>
            <p:nvPr/>
          </p:nvSpPr>
          <p:spPr>
            <a:xfrm>
              <a:off x="4849177" y="2059622"/>
              <a:ext cx="175895" cy="304800"/>
            </a:xfrm>
            <a:custGeom>
              <a:avLst/>
              <a:gdLst/>
              <a:ahLst/>
              <a:cxnLst/>
              <a:rect l="l" t="t" r="r" b="b"/>
              <a:pathLst>
                <a:path w="175895" h="304800">
                  <a:moveTo>
                    <a:pt x="175577" y="0"/>
                  </a:moveTo>
                  <a:lnTo>
                    <a:pt x="0" y="304800"/>
                  </a:lnTo>
                </a:path>
              </a:pathLst>
            </a:custGeom>
            <a:ln w="9525">
              <a:solidFill>
                <a:srgbClr val="000000"/>
              </a:solidFill>
            </a:ln>
          </p:spPr>
          <p:txBody>
            <a:bodyPr wrap="square" lIns="0" tIns="0" rIns="0" bIns="0" rtlCol="0"/>
            <a:lstStyle/>
            <a:p>
              <a:endParaRPr/>
            </a:p>
          </p:txBody>
        </p:sp>
        <p:sp>
          <p:nvSpPr>
            <p:cNvPr id="61" name="object 61"/>
            <p:cNvSpPr/>
            <p:nvPr/>
          </p:nvSpPr>
          <p:spPr>
            <a:xfrm>
              <a:off x="4843462" y="2289175"/>
              <a:ext cx="71120" cy="85090"/>
            </a:xfrm>
            <a:custGeom>
              <a:avLst/>
              <a:gdLst/>
              <a:ahLst/>
              <a:cxnLst/>
              <a:rect l="l" t="t" r="r" b="b"/>
              <a:pathLst>
                <a:path w="71120" h="85089">
                  <a:moveTo>
                    <a:pt x="5079" y="0"/>
                  </a:moveTo>
                  <a:lnTo>
                    <a:pt x="0" y="85089"/>
                  </a:lnTo>
                  <a:lnTo>
                    <a:pt x="71120" y="38100"/>
                  </a:lnTo>
                  <a:lnTo>
                    <a:pt x="5079" y="0"/>
                  </a:lnTo>
                  <a:close/>
                </a:path>
              </a:pathLst>
            </a:custGeom>
            <a:solidFill>
              <a:srgbClr val="000000"/>
            </a:solidFill>
          </p:spPr>
          <p:txBody>
            <a:bodyPr wrap="square" lIns="0" tIns="0" rIns="0" bIns="0" rtlCol="0"/>
            <a:lstStyle/>
            <a:p>
              <a:endParaRPr/>
            </a:p>
          </p:txBody>
        </p:sp>
      </p:grpSp>
      <p:grpSp>
        <p:nvGrpSpPr>
          <p:cNvPr id="62" name="object 62"/>
          <p:cNvGrpSpPr/>
          <p:nvPr/>
        </p:nvGrpSpPr>
        <p:grpSpPr>
          <a:xfrm>
            <a:off x="5136832" y="2054860"/>
            <a:ext cx="247015" cy="257175"/>
            <a:chOff x="5136832" y="2054860"/>
            <a:chExt cx="247015" cy="257175"/>
          </a:xfrm>
        </p:grpSpPr>
        <p:sp>
          <p:nvSpPr>
            <p:cNvPr id="63" name="object 63"/>
            <p:cNvSpPr/>
            <p:nvPr/>
          </p:nvSpPr>
          <p:spPr>
            <a:xfrm>
              <a:off x="5141595" y="2059622"/>
              <a:ext cx="234315" cy="243840"/>
            </a:xfrm>
            <a:custGeom>
              <a:avLst/>
              <a:gdLst/>
              <a:ahLst/>
              <a:cxnLst/>
              <a:rect l="l" t="t" r="r" b="b"/>
              <a:pathLst>
                <a:path w="234314" h="243839">
                  <a:moveTo>
                    <a:pt x="0" y="0"/>
                  </a:moveTo>
                  <a:lnTo>
                    <a:pt x="234314" y="243839"/>
                  </a:lnTo>
                </a:path>
              </a:pathLst>
            </a:custGeom>
            <a:ln w="9525">
              <a:solidFill>
                <a:srgbClr val="FFBA00"/>
              </a:solidFill>
            </a:ln>
          </p:spPr>
          <p:txBody>
            <a:bodyPr wrap="square" lIns="0" tIns="0" rIns="0" bIns="0" rtlCol="0"/>
            <a:lstStyle/>
            <a:p>
              <a:endParaRPr/>
            </a:p>
          </p:txBody>
        </p:sp>
        <p:sp>
          <p:nvSpPr>
            <p:cNvPr id="64" name="object 64"/>
            <p:cNvSpPr/>
            <p:nvPr/>
          </p:nvSpPr>
          <p:spPr>
            <a:xfrm>
              <a:off x="5303520" y="2230437"/>
              <a:ext cx="80645" cy="81280"/>
            </a:xfrm>
            <a:custGeom>
              <a:avLst/>
              <a:gdLst/>
              <a:ahLst/>
              <a:cxnLst/>
              <a:rect l="l" t="t" r="r" b="b"/>
              <a:pathLst>
                <a:path w="80645" h="81280">
                  <a:moveTo>
                    <a:pt x="54927" y="0"/>
                  </a:moveTo>
                  <a:lnTo>
                    <a:pt x="0" y="52704"/>
                  </a:lnTo>
                  <a:lnTo>
                    <a:pt x="80327" y="81279"/>
                  </a:lnTo>
                  <a:lnTo>
                    <a:pt x="54927" y="0"/>
                  </a:lnTo>
                  <a:close/>
                </a:path>
              </a:pathLst>
            </a:custGeom>
            <a:solidFill>
              <a:srgbClr val="FFBA00"/>
            </a:solidFill>
          </p:spPr>
          <p:txBody>
            <a:bodyPr wrap="square" lIns="0" tIns="0" rIns="0" bIns="0" rtlCol="0"/>
            <a:lstStyle/>
            <a:p>
              <a:endParaRPr/>
            </a:p>
          </p:txBody>
        </p:sp>
      </p:grpSp>
      <p:grpSp>
        <p:nvGrpSpPr>
          <p:cNvPr id="65" name="object 65"/>
          <p:cNvGrpSpPr/>
          <p:nvPr/>
        </p:nvGrpSpPr>
        <p:grpSpPr>
          <a:xfrm>
            <a:off x="5135245" y="2481897"/>
            <a:ext cx="187325" cy="257810"/>
            <a:chOff x="5135245" y="2481897"/>
            <a:chExt cx="187325" cy="257810"/>
          </a:xfrm>
        </p:grpSpPr>
        <p:sp>
          <p:nvSpPr>
            <p:cNvPr id="66" name="object 66"/>
            <p:cNvSpPr/>
            <p:nvPr/>
          </p:nvSpPr>
          <p:spPr>
            <a:xfrm>
              <a:off x="5141912" y="2486660"/>
              <a:ext cx="175895" cy="243840"/>
            </a:xfrm>
            <a:custGeom>
              <a:avLst/>
              <a:gdLst/>
              <a:ahLst/>
              <a:cxnLst/>
              <a:rect l="l" t="t" r="r" b="b"/>
              <a:pathLst>
                <a:path w="175895" h="243839">
                  <a:moveTo>
                    <a:pt x="175577" y="0"/>
                  </a:moveTo>
                  <a:lnTo>
                    <a:pt x="0" y="243839"/>
                  </a:lnTo>
                </a:path>
              </a:pathLst>
            </a:custGeom>
            <a:ln w="9525">
              <a:solidFill>
                <a:srgbClr val="000000"/>
              </a:solidFill>
            </a:ln>
          </p:spPr>
          <p:txBody>
            <a:bodyPr wrap="square" lIns="0" tIns="0" rIns="0" bIns="0" rtlCol="0"/>
            <a:lstStyle/>
            <a:p>
              <a:endParaRPr/>
            </a:p>
          </p:txBody>
        </p:sp>
        <p:sp>
          <p:nvSpPr>
            <p:cNvPr id="67" name="object 67"/>
            <p:cNvSpPr/>
            <p:nvPr/>
          </p:nvSpPr>
          <p:spPr>
            <a:xfrm>
              <a:off x="5135245" y="2655570"/>
              <a:ext cx="75565" cy="84455"/>
            </a:xfrm>
            <a:custGeom>
              <a:avLst/>
              <a:gdLst/>
              <a:ahLst/>
              <a:cxnLst/>
              <a:rect l="l" t="t" r="r" b="b"/>
              <a:pathLst>
                <a:path w="75564" h="84455">
                  <a:moveTo>
                    <a:pt x="13652" y="0"/>
                  </a:moveTo>
                  <a:lnTo>
                    <a:pt x="0" y="84137"/>
                  </a:lnTo>
                  <a:lnTo>
                    <a:pt x="75564" y="44767"/>
                  </a:lnTo>
                  <a:lnTo>
                    <a:pt x="13652" y="0"/>
                  </a:lnTo>
                  <a:close/>
                </a:path>
              </a:pathLst>
            </a:custGeom>
            <a:solidFill>
              <a:srgbClr val="000000"/>
            </a:solidFill>
          </p:spPr>
          <p:txBody>
            <a:bodyPr wrap="square" lIns="0" tIns="0" rIns="0" bIns="0" rtlCol="0"/>
            <a:lstStyle/>
            <a:p>
              <a:endParaRPr/>
            </a:p>
          </p:txBody>
        </p:sp>
      </p:grpSp>
      <p:grpSp>
        <p:nvGrpSpPr>
          <p:cNvPr id="68" name="object 68"/>
          <p:cNvGrpSpPr/>
          <p:nvPr/>
        </p:nvGrpSpPr>
        <p:grpSpPr>
          <a:xfrm>
            <a:off x="5487987" y="2481897"/>
            <a:ext cx="188595" cy="196215"/>
            <a:chOff x="5487987" y="2481897"/>
            <a:chExt cx="188595" cy="196215"/>
          </a:xfrm>
        </p:grpSpPr>
        <p:sp>
          <p:nvSpPr>
            <p:cNvPr id="69" name="object 69"/>
            <p:cNvSpPr/>
            <p:nvPr/>
          </p:nvSpPr>
          <p:spPr>
            <a:xfrm>
              <a:off x="5492750" y="2486660"/>
              <a:ext cx="175895" cy="182880"/>
            </a:xfrm>
            <a:custGeom>
              <a:avLst/>
              <a:gdLst/>
              <a:ahLst/>
              <a:cxnLst/>
              <a:rect l="l" t="t" r="r" b="b"/>
              <a:pathLst>
                <a:path w="175895" h="182880">
                  <a:moveTo>
                    <a:pt x="0" y="0"/>
                  </a:moveTo>
                  <a:lnTo>
                    <a:pt x="175577" y="182879"/>
                  </a:lnTo>
                </a:path>
              </a:pathLst>
            </a:custGeom>
            <a:ln w="9525">
              <a:solidFill>
                <a:srgbClr val="FFBA00"/>
              </a:solidFill>
            </a:ln>
          </p:spPr>
          <p:txBody>
            <a:bodyPr wrap="square" lIns="0" tIns="0" rIns="0" bIns="0" rtlCol="0"/>
            <a:lstStyle/>
            <a:p>
              <a:endParaRPr/>
            </a:p>
          </p:txBody>
        </p:sp>
        <p:sp>
          <p:nvSpPr>
            <p:cNvPr id="70" name="object 70"/>
            <p:cNvSpPr/>
            <p:nvPr/>
          </p:nvSpPr>
          <p:spPr>
            <a:xfrm>
              <a:off x="5595937" y="2596515"/>
              <a:ext cx="80645" cy="81280"/>
            </a:xfrm>
            <a:custGeom>
              <a:avLst/>
              <a:gdLst/>
              <a:ahLst/>
              <a:cxnLst/>
              <a:rect l="l" t="t" r="r" b="b"/>
              <a:pathLst>
                <a:path w="80645" h="81280">
                  <a:moveTo>
                    <a:pt x="54927" y="0"/>
                  </a:moveTo>
                  <a:lnTo>
                    <a:pt x="0" y="52705"/>
                  </a:lnTo>
                  <a:lnTo>
                    <a:pt x="80327" y="81280"/>
                  </a:lnTo>
                  <a:lnTo>
                    <a:pt x="54927" y="0"/>
                  </a:lnTo>
                  <a:close/>
                </a:path>
              </a:pathLst>
            </a:custGeom>
            <a:solidFill>
              <a:srgbClr val="FFBA00"/>
            </a:solidFill>
          </p:spPr>
          <p:txBody>
            <a:bodyPr wrap="square" lIns="0" tIns="0" rIns="0" bIns="0" rtlCol="0"/>
            <a:lstStyle/>
            <a:p>
              <a:endParaRPr/>
            </a:p>
          </p:txBody>
        </p:sp>
      </p:grpSp>
      <p:sp>
        <p:nvSpPr>
          <p:cNvPr id="71" name="object 71"/>
          <p:cNvSpPr txBox="1">
            <a:spLocks noGrp="1"/>
          </p:cNvSpPr>
          <p:nvPr>
            <p:ph type="title"/>
          </p:nvPr>
        </p:nvSpPr>
        <p:spPr>
          <a:xfrm>
            <a:off x="828675" y="574675"/>
            <a:ext cx="9077960" cy="459740"/>
          </a:xfrm>
          <a:prstGeom prst="rect">
            <a:avLst/>
          </a:prstGeom>
        </p:spPr>
        <p:txBody>
          <a:bodyPr vert="horz" wrap="square" lIns="0" tIns="12700" rIns="0" bIns="0" rtlCol="0">
            <a:spAutoFit/>
          </a:bodyPr>
          <a:lstStyle/>
          <a:p>
            <a:pPr marL="12700">
              <a:lnSpc>
                <a:spcPct val="100000"/>
              </a:lnSpc>
              <a:spcBef>
                <a:spcPts val="100"/>
              </a:spcBef>
            </a:pPr>
            <a:r>
              <a:rPr b="1" spc="60" dirty="0">
                <a:latin typeface="Times New Roman"/>
                <a:cs typeface="Times New Roman"/>
              </a:rPr>
              <a:t>Ανίχνευση</a:t>
            </a:r>
            <a:r>
              <a:rPr b="1" spc="25" dirty="0">
                <a:latin typeface="Times New Roman"/>
                <a:cs typeface="Times New Roman"/>
              </a:rPr>
              <a:t> </a:t>
            </a:r>
            <a:r>
              <a:rPr b="1" spc="70" dirty="0">
                <a:latin typeface="Times New Roman"/>
                <a:cs typeface="Times New Roman"/>
              </a:rPr>
              <a:t>κατάχρησης</a:t>
            </a:r>
            <a:r>
              <a:rPr b="1" spc="25" dirty="0">
                <a:latin typeface="Times New Roman"/>
                <a:cs typeface="Times New Roman"/>
              </a:rPr>
              <a:t> </a:t>
            </a:r>
            <a:r>
              <a:rPr b="1" spc="80" dirty="0">
                <a:latin typeface="Times New Roman"/>
                <a:cs typeface="Times New Roman"/>
              </a:rPr>
              <a:t>ή</a:t>
            </a:r>
            <a:r>
              <a:rPr b="1" spc="25" dirty="0">
                <a:latin typeface="Times New Roman"/>
                <a:cs typeface="Times New Roman"/>
              </a:rPr>
              <a:t> </a:t>
            </a:r>
            <a:r>
              <a:rPr b="1" spc="70" dirty="0">
                <a:latin typeface="Times New Roman"/>
                <a:cs typeface="Times New Roman"/>
              </a:rPr>
              <a:t>αλλιώς</a:t>
            </a:r>
            <a:r>
              <a:rPr b="1" spc="60" dirty="0">
                <a:latin typeface="Times New Roman"/>
                <a:cs typeface="Times New Roman"/>
              </a:rPr>
              <a:t> </a:t>
            </a:r>
            <a:r>
              <a:rPr b="1" spc="55" dirty="0">
                <a:latin typeface="Times New Roman"/>
                <a:cs typeface="Times New Roman"/>
              </a:rPr>
              <a:t>ανίχνευση</a:t>
            </a:r>
            <a:r>
              <a:rPr b="1" spc="15" dirty="0">
                <a:latin typeface="Times New Roman"/>
                <a:cs typeface="Times New Roman"/>
              </a:rPr>
              <a:t> </a:t>
            </a:r>
            <a:r>
              <a:rPr b="1" spc="70" dirty="0">
                <a:latin typeface="Times New Roman"/>
                <a:cs typeface="Times New Roman"/>
              </a:rPr>
              <a:t>υπογραφής)</a:t>
            </a:r>
          </a:p>
        </p:txBody>
      </p:sp>
      <p:sp>
        <p:nvSpPr>
          <p:cNvPr id="72" name="object 72"/>
          <p:cNvSpPr txBox="1"/>
          <p:nvPr/>
        </p:nvSpPr>
        <p:spPr>
          <a:xfrm>
            <a:off x="5395595" y="1534477"/>
            <a:ext cx="880110" cy="360045"/>
          </a:xfrm>
          <a:prstGeom prst="rect">
            <a:avLst/>
          </a:prstGeom>
        </p:spPr>
        <p:txBody>
          <a:bodyPr vert="horz" wrap="square" lIns="0" tIns="12700" rIns="0" bIns="0" rtlCol="0">
            <a:spAutoFit/>
          </a:bodyPr>
          <a:lstStyle/>
          <a:p>
            <a:pPr marL="12700" marR="5080">
              <a:lnSpc>
                <a:spcPct val="100000"/>
              </a:lnSpc>
              <a:spcBef>
                <a:spcPts val="100"/>
              </a:spcBef>
            </a:pPr>
            <a:r>
              <a:rPr sz="1100" spc="114" dirty="0">
                <a:latin typeface="Calibri"/>
                <a:cs typeface="Calibri"/>
              </a:rPr>
              <a:t>α</a:t>
            </a:r>
            <a:r>
              <a:rPr sz="1100" spc="85" dirty="0">
                <a:latin typeface="Calibri"/>
                <a:cs typeface="Calibri"/>
              </a:rPr>
              <a:t>ν</a:t>
            </a:r>
            <a:r>
              <a:rPr sz="1100" spc="70" dirty="0">
                <a:latin typeface="Calibri"/>
                <a:cs typeface="Calibri"/>
              </a:rPr>
              <a:t>τ</a:t>
            </a:r>
            <a:r>
              <a:rPr sz="1100" spc="50" dirty="0">
                <a:latin typeface="Calibri"/>
                <a:cs typeface="Calibri"/>
              </a:rPr>
              <a:t>ι</a:t>
            </a:r>
            <a:r>
              <a:rPr sz="1100" spc="100" dirty="0">
                <a:latin typeface="Calibri"/>
                <a:cs typeface="Calibri"/>
              </a:rPr>
              <a:t>σ</a:t>
            </a:r>
            <a:r>
              <a:rPr sz="1100" spc="70" dirty="0">
                <a:latin typeface="Calibri"/>
                <a:cs typeface="Calibri"/>
              </a:rPr>
              <a:t>τ</a:t>
            </a:r>
            <a:r>
              <a:rPr sz="1100" spc="105" dirty="0">
                <a:latin typeface="Calibri"/>
                <a:cs typeface="Calibri"/>
              </a:rPr>
              <a:t>ο</a:t>
            </a:r>
            <a:r>
              <a:rPr sz="1100" spc="45" dirty="0">
                <a:latin typeface="Calibri"/>
                <a:cs typeface="Calibri"/>
              </a:rPr>
              <a:t>ί</a:t>
            </a:r>
            <a:r>
              <a:rPr sz="1100" spc="80" dirty="0">
                <a:latin typeface="Calibri"/>
                <a:cs typeface="Calibri"/>
              </a:rPr>
              <a:t>χ</a:t>
            </a:r>
            <a:r>
              <a:rPr sz="1100" spc="50" dirty="0">
                <a:latin typeface="Calibri"/>
                <a:cs typeface="Calibri"/>
              </a:rPr>
              <a:t>ι</a:t>
            </a:r>
            <a:r>
              <a:rPr sz="1100" spc="100" dirty="0">
                <a:latin typeface="Calibri"/>
                <a:cs typeface="Calibri"/>
              </a:rPr>
              <a:t>σ</a:t>
            </a:r>
            <a:r>
              <a:rPr sz="1100" spc="70" dirty="0">
                <a:latin typeface="Calibri"/>
                <a:cs typeface="Calibri"/>
              </a:rPr>
              <a:t>η  </a:t>
            </a:r>
            <a:r>
              <a:rPr sz="1100" spc="95" dirty="0">
                <a:latin typeface="Calibri"/>
                <a:cs typeface="Calibri"/>
              </a:rPr>
              <a:t>μοτίβων</a:t>
            </a:r>
            <a:endParaRPr sz="1100">
              <a:latin typeface="Calibri"/>
              <a:cs typeface="Calibri"/>
            </a:endParaRPr>
          </a:p>
        </p:txBody>
      </p:sp>
      <p:sp>
        <p:nvSpPr>
          <p:cNvPr id="73" name="object 73"/>
          <p:cNvSpPr txBox="1"/>
          <p:nvPr/>
        </p:nvSpPr>
        <p:spPr>
          <a:xfrm>
            <a:off x="5972809" y="2296795"/>
            <a:ext cx="504825"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FF0000"/>
                </a:solidFill>
                <a:latin typeface="Calibri"/>
                <a:cs typeface="Calibri"/>
              </a:rPr>
              <a:t>εισβολή</a:t>
            </a:r>
            <a:endParaRPr sz="1100">
              <a:latin typeface="Calibri"/>
              <a:cs typeface="Calibri"/>
            </a:endParaRPr>
          </a:p>
        </p:txBody>
      </p:sp>
      <p:sp>
        <p:nvSpPr>
          <p:cNvPr id="74" name="object 74"/>
          <p:cNvSpPr txBox="1"/>
          <p:nvPr/>
        </p:nvSpPr>
        <p:spPr>
          <a:xfrm>
            <a:off x="4306252" y="2984500"/>
            <a:ext cx="1062990" cy="193040"/>
          </a:xfrm>
          <a:prstGeom prst="rect">
            <a:avLst/>
          </a:prstGeom>
        </p:spPr>
        <p:txBody>
          <a:bodyPr vert="horz" wrap="square" lIns="0" tIns="12700" rIns="0" bIns="0" rtlCol="0">
            <a:spAutoFit/>
          </a:bodyPr>
          <a:lstStyle/>
          <a:p>
            <a:pPr marL="12700">
              <a:lnSpc>
                <a:spcPct val="100000"/>
              </a:lnSpc>
              <a:spcBef>
                <a:spcPts val="100"/>
              </a:spcBef>
            </a:pPr>
            <a:r>
              <a:rPr sz="1100" spc="65" dirty="0">
                <a:solidFill>
                  <a:srgbClr val="FF0000"/>
                </a:solidFill>
                <a:latin typeface="Calibri"/>
                <a:cs typeface="Calibri"/>
              </a:rPr>
              <a:t>δραστηριότητες</a:t>
            </a:r>
            <a:endParaRPr sz="1100">
              <a:latin typeface="Calibri"/>
              <a:cs typeface="Calibri"/>
            </a:endParaRPr>
          </a:p>
        </p:txBody>
      </p:sp>
      <p:sp>
        <p:nvSpPr>
          <p:cNvPr id="75" name="object 75"/>
          <p:cNvSpPr txBox="1"/>
          <p:nvPr/>
        </p:nvSpPr>
        <p:spPr>
          <a:xfrm>
            <a:off x="1986914" y="4326254"/>
            <a:ext cx="6644640" cy="1136015"/>
          </a:xfrm>
          <a:prstGeom prst="rect">
            <a:avLst/>
          </a:prstGeom>
        </p:spPr>
        <p:txBody>
          <a:bodyPr vert="horz" wrap="square" lIns="0" tIns="0" rIns="0" bIns="0" rtlCol="0">
            <a:spAutoFit/>
          </a:bodyPr>
          <a:lstStyle/>
          <a:p>
            <a:pPr marL="12700">
              <a:lnSpc>
                <a:spcPts val="1480"/>
              </a:lnSpc>
              <a:tabLst>
                <a:tab pos="285750" algn="l"/>
              </a:tabLst>
            </a:pPr>
            <a:r>
              <a:rPr sz="1400" dirty="0">
                <a:solidFill>
                  <a:srgbClr val="FFBA00"/>
                </a:solidFill>
                <a:latin typeface="Courier New"/>
                <a:cs typeface="Courier New"/>
              </a:rPr>
              <a:t>o	</a:t>
            </a:r>
            <a:r>
              <a:rPr sz="1100" spc="75" dirty="0">
                <a:latin typeface="Calibri"/>
                <a:cs typeface="Calibri"/>
              </a:rPr>
              <a:t>Πα</a:t>
            </a:r>
            <a:r>
              <a:rPr sz="1100" spc="75" dirty="0" err="1">
                <a:latin typeface="Calibri"/>
                <a:cs typeface="Calibri"/>
              </a:rPr>
              <a:t>ράδειγμ</a:t>
            </a:r>
            <a:r>
              <a:rPr sz="1100" spc="75" dirty="0">
                <a:latin typeface="Calibri"/>
                <a:cs typeface="Calibri"/>
              </a:rPr>
              <a:t>α:</a:t>
            </a:r>
            <a:r>
              <a:rPr sz="1100" spc="50" dirty="0">
                <a:latin typeface="Calibri"/>
                <a:cs typeface="Calibri"/>
              </a:rPr>
              <a:t> </a:t>
            </a:r>
            <a:r>
              <a:rPr sz="1100" spc="45" dirty="0">
                <a:latin typeface="Calibri"/>
                <a:cs typeface="Calibri"/>
              </a:rPr>
              <a:t>if</a:t>
            </a:r>
            <a:r>
              <a:rPr sz="1100" spc="50" dirty="0">
                <a:latin typeface="Calibri"/>
                <a:cs typeface="Calibri"/>
              </a:rPr>
              <a:t> </a:t>
            </a:r>
            <a:r>
              <a:rPr sz="1100" spc="60" dirty="0">
                <a:latin typeface="Calibri"/>
                <a:cs typeface="Calibri"/>
              </a:rPr>
              <a:t>(src_ip</a:t>
            </a:r>
            <a:r>
              <a:rPr sz="1100" spc="45" dirty="0">
                <a:latin typeface="Calibri"/>
                <a:cs typeface="Calibri"/>
              </a:rPr>
              <a:t> (-</a:t>
            </a:r>
            <a:r>
              <a:rPr sz="1100" spc="50" dirty="0">
                <a:latin typeface="Calibri"/>
                <a:cs typeface="Calibri"/>
              </a:rPr>
              <a:t> </a:t>
            </a:r>
            <a:r>
              <a:rPr sz="1100" spc="80" dirty="0">
                <a:latin typeface="Calibri"/>
                <a:cs typeface="Calibri"/>
              </a:rPr>
              <a:t>δομημένη</a:t>
            </a:r>
            <a:r>
              <a:rPr sz="1100" spc="45" dirty="0">
                <a:latin typeface="Calibri"/>
                <a:cs typeface="Calibri"/>
              </a:rPr>
              <a:t> </a:t>
            </a:r>
            <a:r>
              <a:rPr sz="1100" spc="85" dirty="0">
                <a:latin typeface="Calibri"/>
                <a:cs typeface="Calibri"/>
              </a:rPr>
              <a:t>μορφή</a:t>
            </a:r>
            <a:r>
              <a:rPr sz="1100" spc="50" dirty="0">
                <a:latin typeface="Calibri"/>
                <a:cs typeface="Calibri"/>
              </a:rPr>
              <a:t> </a:t>
            </a:r>
            <a:r>
              <a:rPr sz="1100" spc="75" dirty="0">
                <a:latin typeface="Calibri"/>
                <a:cs typeface="Calibri"/>
              </a:rPr>
              <a:t>ανταλλαγής</a:t>
            </a:r>
            <a:r>
              <a:rPr sz="1100" spc="55" dirty="0">
                <a:latin typeface="Calibri"/>
                <a:cs typeface="Calibri"/>
              </a:rPr>
              <a:t> </a:t>
            </a:r>
            <a:r>
              <a:rPr sz="1100" spc="75" dirty="0">
                <a:latin typeface="Calibri"/>
                <a:cs typeface="Calibri"/>
              </a:rPr>
              <a:t>δεδομένωνn)</a:t>
            </a:r>
            <a:r>
              <a:rPr sz="1100" spc="40" dirty="0">
                <a:latin typeface="Calibri"/>
                <a:cs typeface="Calibri"/>
              </a:rPr>
              <a:t> </a:t>
            </a:r>
            <a:r>
              <a:rPr sz="1100" b="1" i="1" spc="75" dirty="0">
                <a:latin typeface="Arial"/>
                <a:cs typeface="Arial"/>
              </a:rPr>
              <a:t>dst_ip</a:t>
            </a:r>
            <a:r>
              <a:rPr sz="1100" spc="75" dirty="0">
                <a:latin typeface="Calibri"/>
                <a:cs typeface="Calibri"/>
              </a:rPr>
              <a:t>then</a:t>
            </a:r>
            <a:r>
              <a:rPr sz="1100" spc="45" dirty="0">
                <a:latin typeface="Calibri"/>
                <a:cs typeface="Calibri"/>
              </a:rPr>
              <a:t> </a:t>
            </a:r>
            <a:r>
              <a:rPr sz="1100" spc="60" dirty="0">
                <a:latin typeface="Calibri"/>
                <a:cs typeface="Calibri"/>
              </a:rPr>
              <a:t>"land</a:t>
            </a:r>
            <a:r>
              <a:rPr sz="1100" spc="30" dirty="0">
                <a:latin typeface="Calibri"/>
                <a:cs typeface="Calibri"/>
              </a:rPr>
              <a:t> </a:t>
            </a:r>
            <a:r>
              <a:rPr sz="1100" spc="55" dirty="0">
                <a:latin typeface="Calibri"/>
                <a:cs typeface="Calibri"/>
              </a:rPr>
              <a:t>attack"</a:t>
            </a:r>
            <a:endParaRPr sz="1100" dirty="0">
              <a:latin typeface="Calibri"/>
              <a:cs typeface="Calibri"/>
            </a:endParaRPr>
          </a:p>
          <a:p>
            <a:pPr>
              <a:lnSpc>
                <a:spcPct val="100000"/>
              </a:lnSpc>
              <a:spcBef>
                <a:spcPts val="55"/>
              </a:spcBef>
            </a:pPr>
            <a:endParaRPr sz="1400" dirty="0">
              <a:latin typeface="Calibri"/>
              <a:cs typeface="Calibri"/>
            </a:endParaRPr>
          </a:p>
          <a:p>
            <a:pPr marL="312420" marR="2679700">
              <a:lnSpc>
                <a:spcPct val="100000"/>
              </a:lnSpc>
            </a:pPr>
            <a:r>
              <a:rPr sz="1100" spc="80" dirty="0">
                <a:latin typeface="Calibri"/>
                <a:cs typeface="Calibri"/>
              </a:rPr>
              <a:t>*Αυτό</a:t>
            </a:r>
            <a:r>
              <a:rPr sz="1100" spc="35" dirty="0">
                <a:latin typeface="Calibri"/>
                <a:cs typeface="Calibri"/>
              </a:rPr>
              <a:t> </a:t>
            </a:r>
            <a:r>
              <a:rPr sz="1100" spc="75" dirty="0">
                <a:latin typeface="Calibri"/>
                <a:cs typeface="Calibri"/>
              </a:rPr>
              <a:t>προκαλεί</a:t>
            </a:r>
            <a:r>
              <a:rPr sz="1100" spc="40" dirty="0">
                <a:latin typeface="Calibri"/>
                <a:cs typeface="Calibri"/>
              </a:rPr>
              <a:t> </a:t>
            </a:r>
            <a:r>
              <a:rPr sz="1100" spc="75" dirty="0">
                <a:latin typeface="Calibri"/>
                <a:cs typeface="Calibri"/>
              </a:rPr>
              <a:t>κάποια</a:t>
            </a:r>
            <a:r>
              <a:rPr sz="1100" spc="40" dirty="0">
                <a:latin typeface="Calibri"/>
                <a:cs typeface="Calibri"/>
              </a:rPr>
              <a:t> </a:t>
            </a:r>
            <a:r>
              <a:rPr sz="1100" spc="75" dirty="0">
                <a:latin typeface="Calibri"/>
                <a:cs typeface="Calibri"/>
              </a:rPr>
              <a:t>υλοποίηση</a:t>
            </a:r>
            <a:r>
              <a:rPr sz="1100" spc="40" dirty="0">
                <a:latin typeface="Calibri"/>
                <a:cs typeface="Calibri"/>
              </a:rPr>
              <a:t> </a:t>
            </a:r>
            <a:r>
              <a:rPr sz="1100" spc="80" dirty="0">
                <a:latin typeface="Calibri"/>
                <a:cs typeface="Calibri"/>
              </a:rPr>
              <a:t>TCP</a:t>
            </a:r>
            <a:r>
              <a:rPr sz="1100" spc="40" dirty="0">
                <a:latin typeface="Calibri"/>
                <a:cs typeface="Calibri"/>
              </a:rPr>
              <a:t> </a:t>
            </a:r>
            <a:r>
              <a:rPr sz="1100" spc="80" dirty="0">
                <a:latin typeface="Calibri"/>
                <a:cs typeface="Calibri"/>
              </a:rPr>
              <a:t>να</a:t>
            </a:r>
            <a:r>
              <a:rPr sz="1100" spc="40" dirty="0">
                <a:latin typeface="Calibri"/>
                <a:cs typeface="Calibri"/>
              </a:rPr>
              <a:t> </a:t>
            </a:r>
            <a:r>
              <a:rPr sz="1100" spc="65" dirty="0">
                <a:latin typeface="Calibri"/>
                <a:cs typeface="Calibri"/>
              </a:rPr>
              <a:t>συνεχίζει</a:t>
            </a:r>
            <a:r>
              <a:rPr sz="1100" spc="40" dirty="0">
                <a:latin typeface="Calibri"/>
                <a:cs typeface="Calibri"/>
              </a:rPr>
              <a:t> </a:t>
            </a:r>
            <a:r>
              <a:rPr sz="1100" spc="80" dirty="0">
                <a:latin typeface="Calibri"/>
                <a:cs typeface="Calibri"/>
              </a:rPr>
              <a:t>να </a:t>
            </a:r>
            <a:r>
              <a:rPr sz="1100" spc="-235" dirty="0">
                <a:latin typeface="Calibri"/>
                <a:cs typeface="Calibri"/>
              </a:rPr>
              <a:t> </a:t>
            </a:r>
            <a:r>
              <a:rPr sz="1100" spc="65" dirty="0">
                <a:latin typeface="Calibri"/>
                <a:cs typeface="Calibri"/>
              </a:rPr>
              <a:t>στέλνει</a:t>
            </a:r>
            <a:r>
              <a:rPr sz="1100" spc="35" dirty="0">
                <a:latin typeface="Calibri"/>
                <a:cs typeface="Calibri"/>
              </a:rPr>
              <a:t> </a:t>
            </a:r>
            <a:r>
              <a:rPr sz="1100" spc="75" dirty="0">
                <a:latin typeface="Calibri"/>
                <a:cs typeface="Calibri"/>
              </a:rPr>
              <a:t>πακέτο</a:t>
            </a:r>
            <a:r>
              <a:rPr sz="1100" spc="30" dirty="0">
                <a:latin typeface="Calibri"/>
                <a:cs typeface="Calibri"/>
              </a:rPr>
              <a:t> </a:t>
            </a:r>
            <a:r>
              <a:rPr sz="1100" spc="80" dirty="0">
                <a:latin typeface="Calibri"/>
                <a:cs typeface="Calibri"/>
              </a:rPr>
              <a:t>δεδομένων</a:t>
            </a:r>
            <a:r>
              <a:rPr sz="1100" spc="25" dirty="0">
                <a:latin typeface="Calibri"/>
                <a:cs typeface="Calibri"/>
              </a:rPr>
              <a:t> </a:t>
            </a:r>
            <a:r>
              <a:rPr sz="1100" spc="75" dirty="0">
                <a:latin typeface="Calibri"/>
                <a:cs typeface="Calibri"/>
              </a:rPr>
              <a:t>στον</a:t>
            </a:r>
            <a:r>
              <a:rPr sz="1100" spc="35" dirty="0">
                <a:latin typeface="Calibri"/>
                <a:cs typeface="Calibri"/>
              </a:rPr>
              <a:t> </a:t>
            </a:r>
            <a:r>
              <a:rPr sz="1100" spc="80" dirty="0">
                <a:latin typeface="Calibri"/>
                <a:cs typeface="Calibri"/>
              </a:rPr>
              <a:t>εαυτό</a:t>
            </a:r>
            <a:r>
              <a:rPr sz="1100" spc="30" dirty="0">
                <a:latin typeface="Calibri"/>
                <a:cs typeface="Calibri"/>
              </a:rPr>
              <a:t> </a:t>
            </a:r>
            <a:r>
              <a:rPr sz="1100" spc="60" dirty="0">
                <a:latin typeface="Calibri"/>
                <a:cs typeface="Calibri"/>
              </a:rPr>
              <a:t>της.</a:t>
            </a:r>
            <a:endParaRPr sz="1100" dirty="0">
              <a:latin typeface="Calibri"/>
              <a:cs typeface="Calibri"/>
            </a:endParaRPr>
          </a:p>
          <a:p>
            <a:pPr>
              <a:lnSpc>
                <a:spcPct val="100000"/>
              </a:lnSpc>
              <a:spcBef>
                <a:spcPts val="50"/>
              </a:spcBef>
            </a:pPr>
            <a:endParaRPr sz="1300" dirty="0">
              <a:latin typeface="Calibri"/>
              <a:cs typeface="Calibri"/>
            </a:endParaRPr>
          </a:p>
          <a:p>
            <a:pPr marL="1119505">
              <a:lnSpc>
                <a:spcPct val="100000"/>
              </a:lnSpc>
            </a:pPr>
            <a:r>
              <a:rPr sz="1100" spc="130" dirty="0">
                <a:solidFill>
                  <a:srgbClr val="D8791A"/>
                </a:solidFill>
                <a:latin typeface="Calibri"/>
                <a:cs typeface="Calibri"/>
              </a:rPr>
              <a:t>Δεν</a:t>
            </a:r>
            <a:r>
              <a:rPr sz="1100" spc="45" dirty="0">
                <a:solidFill>
                  <a:srgbClr val="D8791A"/>
                </a:solidFill>
                <a:latin typeface="Calibri"/>
                <a:cs typeface="Calibri"/>
              </a:rPr>
              <a:t> </a:t>
            </a:r>
            <a:r>
              <a:rPr sz="1100" spc="130" dirty="0">
                <a:solidFill>
                  <a:srgbClr val="D8791A"/>
                </a:solidFill>
                <a:latin typeface="Calibri"/>
                <a:cs typeface="Calibri"/>
              </a:rPr>
              <a:t>μπορεί</a:t>
            </a:r>
            <a:r>
              <a:rPr sz="1100" spc="50" dirty="0">
                <a:solidFill>
                  <a:srgbClr val="D8791A"/>
                </a:solidFill>
                <a:latin typeface="Calibri"/>
                <a:cs typeface="Calibri"/>
              </a:rPr>
              <a:t> </a:t>
            </a:r>
            <a:r>
              <a:rPr sz="1100" spc="135" dirty="0">
                <a:solidFill>
                  <a:srgbClr val="D8791A"/>
                </a:solidFill>
                <a:latin typeface="Calibri"/>
                <a:cs typeface="Calibri"/>
              </a:rPr>
              <a:t>να</a:t>
            </a:r>
            <a:r>
              <a:rPr sz="1100" spc="50" dirty="0">
                <a:solidFill>
                  <a:srgbClr val="D8791A"/>
                </a:solidFill>
                <a:latin typeface="Calibri"/>
                <a:cs typeface="Calibri"/>
              </a:rPr>
              <a:t> </a:t>
            </a:r>
            <a:r>
              <a:rPr sz="1100" spc="120" dirty="0">
                <a:solidFill>
                  <a:srgbClr val="D8791A"/>
                </a:solidFill>
                <a:latin typeface="Calibri"/>
                <a:cs typeface="Calibri"/>
              </a:rPr>
              <a:t>ανιχνεύσει</a:t>
            </a:r>
            <a:r>
              <a:rPr sz="1100" spc="50" dirty="0">
                <a:solidFill>
                  <a:srgbClr val="D8791A"/>
                </a:solidFill>
                <a:latin typeface="Calibri"/>
                <a:cs typeface="Calibri"/>
              </a:rPr>
              <a:t> </a:t>
            </a:r>
            <a:r>
              <a:rPr sz="1100" spc="114" dirty="0">
                <a:solidFill>
                  <a:srgbClr val="D8791A"/>
                </a:solidFill>
                <a:latin typeface="Calibri"/>
                <a:cs typeface="Calibri"/>
              </a:rPr>
              <a:t>νέες</a:t>
            </a:r>
            <a:endParaRPr sz="1100" dirty="0">
              <a:latin typeface="Calibri"/>
              <a:cs typeface="Calibri"/>
            </a:endParaRPr>
          </a:p>
        </p:txBody>
      </p:sp>
      <p:sp>
        <p:nvSpPr>
          <p:cNvPr id="76" name="object 76"/>
          <p:cNvSpPr/>
          <p:nvPr/>
        </p:nvSpPr>
        <p:spPr>
          <a:xfrm>
            <a:off x="2331085" y="1876742"/>
            <a:ext cx="1170940" cy="1402715"/>
          </a:xfrm>
          <a:custGeom>
            <a:avLst/>
            <a:gdLst/>
            <a:ahLst/>
            <a:cxnLst/>
            <a:rect l="l" t="t" r="r" b="b"/>
            <a:pathLst>
              <a:path w="1170939" h="1402714">
                <a:moveTo>
                  <a:pt x="1170939" y="168275"/>
                </a:moveTo>
                <a:lnTo>
                  <a:pt x="1155382" y="207010"/>
                </a:lnTo>
                <a:lnTo>
                  <a:pt x="1111567" y="242252"/>
                </a:lnTo>
                <a:lnTo>
                  <a:pt x="1042352" y="273367"/>
                </a:lnTo>
                <a:lnTo>
                  <a:pt x="999489" y="287337"/>
                </a:lnTo>
                <a:lnTo>
                  <a:pt x="951547" y="299720"/>
                </a:lnTo>
                <a:lnTo>
                  <a:pt x="899477" y="310197"/>
                </a:lnTo>
                <a:lnTo>
                  <a:pt x="842962" y="319405"/>
                </a:lnTo>
                <a:lnTo>
                  <a:pt x="782954" y="326707"/>
                </a:lnTo>
                <a:lnTo>
                  <a:pt x="719772" y="332105"/>
                </a:lnTo>
                <a:lnTo>
                  <a:pt x="653732" y="335280"/>
                </a:lnTo>
                <a:lnTo>
                  <a:pt x="585469" y="336550"/>
                </a:lnTo>
                <a:lnTo>
                  <a:pt x="517207" y="335280"/>
                </a:lnTo>
                <a:lnTo>
                  <a:pt x="451167" y="332105"/>
                </a:lnTo>
                <a:lnTo>
                  <a:pt x="387984" y="326707"/>
                </a:lnTo>
                <a:lnTo>
                  <a:pt x="327977" y="319405"/>
                </a:lnTo>
                <a:lnTo>
                  <a:pt x="271462" y="310197"/>
                </a:lnTo>
                <a:lnTo>
                  <a:pt x="219392" y="299720"/>
                </a:lnTo>
                <a:lnTo>
                  <a:pt x="171450" y="287337"/>
                </a:lnTo>
                <a:lnTo>
                  <a:pt x="128587" y="273367"/>
                </a:lnTo>
                <a:lnTo>
                  <a:pt x="91122" y="258445"/>
                </a:lnTo>
                <a:lnTo>
                  <a:pt x="34289" y="225107"/>
                </a:lnTo>
                <a:lnTo>
                  <a:pt x="3809" y="187960"/>
                </a:lnTo>
                <a:lnTo>
                  <a:pt x="0" y="168275"/>
                </a:lnTo>
                <a:lnTo>
                  <a:pt x="15557" y="129540"/>
                </a:lnTo>
                <a:lnTo>
                  <a:pt x="59372" y="94297"/>
                </a:lnTo>
                <a:lnTo>
                  <a:pt x="128587" y="63182"/>
                </a:lnTo>
                <a:lnTo>
                  <a:pt x="171450" y="49212"/>
                </a:lnTo>
                <a:lnTo>
                  <a:pt x="219392" y="36830"/>
                </a:lnTo>
                <a:lnTo>
                  <a:pt x="271462" y="26352"/>
                </a:lnTo>
                <a:lnTo>
                  <a:pt x="327977" y="17145"/>
                </a:lnTo>
                <a:lnTo>
                  <a:pt x="387984" y="9842"/>
                </a:lnTo>
                <a:lnTo>
                  <a:pt x="451167" y="4445"/>
                </a:lnTo>
                <a:lnTo>
                  <a:pt x="517207" y="1270"/>
                </a:lnTo>
                <a:lnTo>
                  <a:pt x="585469" y="0"/>
                </a:lnTo>
                <a:lnTo>
                  <a:pt x="653732" y="1270"/>
                </a:lnTo>
                <a:lnTo>
                  <a:pt x="719772" y="4445"/>
                </a:lnTo>
                <a:lnTo>
                  <a:pt x="782954" y="9842"/>
                </a:lnTo>
                <a:lnTo>
                  <a:pt x="842962" y="17145"/>
                </a:lnTo>
                <a:lnTo>
                  <a:pt x="899477" y="26352"/>
                </a:lnTo>
                <a:lnTo>
                  <a:pt x="951547" y="36830"/>
                </a:lnTo>
                <a:lnTo>
                  <a:pt x="999489" y="49212"/>
                </a:lnTo>
                <a:lnTo>
                  <a:pt x="1042352" y="63182"/>
                </a:lnTo>
                <a:lnTo>
                  <a:pt x="1079817" y="78105"/>
                </a:lnTo>
                <a:lnTo>
                  <a:pt x="1136650" y="111442"/>
                </a:lnTo>
                <a:lnTo>
                  <a:pt x="1167129" y="148590"/>
                </a:lnTo>
                <a:lnTo>
                  <a:pt x="1170939" y="168275"/>
                </a:lnTo>
                <a:lnTo>
                  <a:pt x="1170939" y="1234440"/>
                </a:lnTo>
                <a:lnTo>
                  <a:pt x="1155382" y="1273175"/>
                </a:lnTo>
                <a:lnTo>
                  <a:pt x="1111567" y="1308417"/>
                </a:lnTo>
                <a:lnTo>
                  <a:pt x="1042352" y="1339532"/>
                </a:lnTo>
                <a:lnTo>
                  <a:pt x="999489" y="1353502"/>
                </a:lnTo>
                <a:lnTo>
                  <a:pt x="951547" y="1365885"/>
                </a:lnTo>
                <a:lnTo>
                  <a:pt x="899477" y="1376362"/>
                </a:lnTo>
                <a:lnTo>
                  <a:pt x="842962" y="1385570"/>
                </a:lnTo>
                <a:lnTo>
                  <a:pt x="782954" y="1392872"/>
                </a:lnTo>
                <a:lnTo>
                  <a:pt x="719772" y="1398270"/>
                </a:lnTo>
                <a:lnTo>
                  <a:pt x="653732" y="1401445"/>
                </a:lnTo>
                <a:lnTo>
                  <a:pt x="585469" y="1402715"/>
                </a:lnTo>
                <a:lnTo>
                  <a:pt x="517207" y="1401445"/>
                </a:lnTo>
                <a:lnTo>
                  <a:pt x="451167" y="1398270"/>
                </a:lnTo>
                <a:lnTo>
                  <a:pt x="387984" y="1392872"/>
                </a:lnTo>
                <a:lnTo>
                  <a:pt x="327977" y="1385570"/>
                </a:lnTo>
                <a:lnTo>
                  <a:pt x="271462" y="1376362"/>
                </a:lnTo>
                <a:lnTo>
                  <a:pt x="219392" y="1365885"/>
                </a:lnTo>
                <a:lnTo>
                  <a:pt x="171450" y="1353502"/>
                </a:lnTo>
                <a:lnTo>
                  <a:pt x="128587" y="1339532"/>
                </a:lnTo>
                <a:lnTo>
                  <a:pt x="91122" y="1324610"/>
                </a:lnTo>
                <a:lnTo>
                  <a:pt x="34289" y="1291272"/>
                </a:lnTo>
                <a:lnTo>
                  <a:pt x="3809" y="1254125"/>
                </a:lnTo>
                <a:lnTo>
                  <a:pt x="0" y="1234440"/>
                </a:lnTo>
                <a:lnTo>
                  <a:pt x="0" y="168275"/>
                </a:lnTo>
              </a:path>
            </a:pathLst>
          </a:custGeom>
          <a:ln w="12699">
            <a:solidFill>
              <a:srgbClr val="000000"/>
            </a:solidFill>
          </a:ln>
        </p:spPr>
        <p:txBody>
          <a:bodyPr wrap="square" lIns="0" tIns="0" rIns="0" bIns="0" rtlCol="0"/>
          <a:lstStyle/>
          <a:p>
            <a:endParaRPr/>
          </a:p>
        </p:txBody>
      </p:sp>
      <p:sp>
        <p:nvSpPr>
          <p:cNvPr id="77" name="object 77"/>
          <p:cNvSpPr txBox="1"/>
          <p:nvPr/>
        </p:nvSpPr>
        <p:spPr>
          <a:xfrm>
            <a:off x="2526664" y="2327592"/>
            <a:ext cx="538480" cy="360045"/>
          </a:xfrm>
          <a:prstGeom prst="rect">
            <a:avLst/>
          </a:prstGeom>
        </p:spPr>
        <p:txBody>
          <a:bodyPr vert="horz" wrap="square" lIns="0" tIns="12700" rIns="0" bIns="0" rtlCol="0">
            <a:spAutoFit/>
          </a:bodyPr>
          <a:lstStyle/>
          <a:p>
            <a:pPr marL="12700" marR="5080">
              <a:lnSpc>
                <a:spcPct val="100000"/>
              </a:lnSpc>
              <a:spcBef>
                <a:spcPts val="100"/>
              </a:spcBef>
            </a:pPr>
            <a:r>
              <a:rPr sz="1100" spc="45" dirty="0">
                <a:latin typeface="Calibri"/>
                <a:cs typeface="Calibri"/>
              </a:rPr>
              <a:t>Μοτίβα </a:t>
            </a:r>
            <a:r>
              <a:rPr sz="1100" spc="-235" dirty="0">
                <a:latin typeface="Calibri"/>
                <a:cs typeface="Calibri"/>
              </a:rPr>
              <a:t> </a:t>
            </a:r>
            <a:r>
              <a:rPr sz="1100" spc="-15" dirty="0">
                <a:latin typeface="Calibri"/>
                <a:cs typeface="Calibri"/>
              </a:rPr>
              <a:t>ε</a:t>
            </a:r>
            <a:r>
              <a:rPr sz="1100" spc="-10" dirty="0">
                <a:latin typeface="Calibri"/>
                <a:cs typeface="Calibri"/>
              </a:rPr>
              <a:t>ι</a:t>
            </a:r>
            <a:r>
              <a:rPr sz="1100" spc="-15" dirty="0">
                <a:latin typeface="Calibri"/>
                <a:cs typeface="Calibri"/>
              </a:rPr>
              <a:t>σ</a:t>
            </a:r>
            <a:r>
              <a:rPr sz="1100" spc="-10" dirty="0">
                <a:latin typeface="Calibri"/>
                <a:cs typeface="Calibri"/>
              </a:rPr>
              <a:t>β</a:t>
            </a:r>
            <a:r>
              <a:rPr sz="1100" spc="-15" dirty="0">
                <a:latin typeface="Calibri"/>
                <a:cs typeface="Calibri"/>
              </a:rPr>
              <a:t>ο</a:t>
            </a:r>
            <a:r>
              <a:rPr sz="1100" spc="-10" dirty="0">
                <a:latin typeface="Calibri"/>
                <a:cs typeface="Calibri"/>
              </a:rPr>
              <a:t>λ</a:t>
            </a:r>
            <a:r>
              <a:rPr sz="1100" spc="-15" dirty="0">
                <a:latin typeface="Calibri"/>
                <a:cs typeface="Calibri"/>
              </a:rPr>
              <a:t>ή</a:t>
            </a:r>
            <a:r>
              <a:rPr sz="1100" dirty="0">
                <a:latin typeface="Calibri"/>
                <a:cs typeface="Calibri"/>
              </a:rPr>
              <a:t>ς</a:t>
            </a:r>
            <a:endParaRPr sz="1100">
              <a:latin typeface="Calibri"/>
              <a:cs typeface="Calibri"/>
            </a:endParaRPr>
          </a:p>
        </p:txBody>
      </p:sp>
      <p:sp>
        <p:nvSpPr>
          <p:cNvPr id="78" name="object 78"/>
          <p:cNvSpPr/>
          <p:nvPr/>
        </p:nvSpPr>
        <p:spPr>
          <a:xfrm>
            <a:off x="3560762" y="2395537"/>
            <a:ext cx="937260" cy="121920"/>
          </a:xfrm>
          <a:custGeom>
            <a:avLst/>
            <a:gdLst/>
            <a:ahLst/>
            <a:cxnLst/>
            <a:rect l="l" t="t" r="r" b="b"/>
            <a:pathLst>
              <a:path w="937260" h="121919">
                <a:moveTo>
                  <a:pt x="0" y="30479"/>
                </a:moveTo>
                <a:lnTo>
                  <a:pt x="692785" y="30479"/>
                </a:lnTo>
                <a:lnTo>
                  <a:pt x="692785" y="0"/>
                </a:lnTo>
                <a:lnTo>
                  <a:pt x="936942" y="60960"/>
                </a:lnTo>
                <a:lnTo>
                  <a:pt x="692785" y="121920"/>
                </a:lnTo>
                <a:lnTo>
                  <a:pt x="692785" y="91439"/>
                </a:lnTo>
                <a:lnTo>
                  <a:pt x="0" y="91439"/>
                </a:lnTo>
                <a:lnTo>
                  <a:pt x="0" y="30479"/>
                </a:lnTo>
              </a:path>
            </a:pathLst>
          </a:custGeom>
          <a:ln w="9525">
            <a:solidFill>
              <a:srgbClr val="000000"/>
            </a:solidFill>
          </a:ln>
        </p:spPr>
        <p:txBody>
          <a:bodyPr wrap="square" lIns="0" tIns="0" rIns="0" bIns="0" rtlCol="0"/>
          <a:lstStyle/>
          <a:p>
            <a:endParaRPr/>
          </a:p>
        </p:txBody>
      </p:sp>
      <p:grpSp>
        <p:nvGrpSpPr>
          <p:cNvPr id="79" name="object 79"/>
          <p:cNvGrpSpPr/>
          <p:nvPr/>
        </p:nvGrpSpPr>
        <p:grpSpPr>
          <a:xfrm>
            <a:off x="6774815" y="2390775"/>
            <a:ext cx="712470" cy="680720"/>
            <a:chOff x="6774815" y="2390775"/>
            <a:chExt cx="712470" cy="680720"/>
          </a:xfrm>
        </p:grpSpPr>
        <p:sp>
          <p:nvSpPr>
            <p:cNvPr id="80" name="object 80"/>
            <p:cNvSpPr/>
            <p:nvPr/>
          </p:nvSpPr>
          <p:spPr>
            <a:xfrm>
              <a:off x="6779577" y="2395537"/>
              <a:ext cx="702945" cy="671195"/>
            </a:xfrm>
            <a:custGeom>
              <a:avLst/>
              <a:gdLst/>
              <a:ahLst/>
              <a:cxnLst/>
              <a:rect l="l" t="t" r="r" b="b"/>
              <a:pathLst>
                <a:path w="702945" h="671194">
                  <a:moveTo>
                    <a:pt x="487679" y="0"/>
                  </a:moveTo>
                  <a:lnTo>
                    <a:pt x="214312" y="0"/>
                  </a:lnTo>
                  <a:lnTo>
                    <a:pt x="0" y="191452"/>
                  </a:lnTo>
                  <a:lnTo>
                    <a:pt x="0" y="467677"/>
                  </a:lnTo>
                  <a:lnTo>
                    <a:pt x="214312" y="670877"/>
                  </a:lnTo>
                  <a:lnTo>
                    <a:pt x="487679" y="670877"/>
                  </a:lnTo>
                  <a:lnTo>
                    <a:pt x="702627" y="467677"/>
                  </a:lnTo>
                  <a:lnTo>
                    <a:pt x="702627" y="191452"/>
                  </a:lnTo>
                  <a:lnTo>
                    <a:pt x="487679" y="0"/>
                  </a:lnTo>
                  <a:close/>
                </a:path>
              </a:pathLst>
            </a:custGeom>
            <a:solidFill>
              <a:srgbClr val="FF0000"/>
            </a:solidFill>
          </p:spPr>
          <p:txBody>
            <a:bodyPr wrap="square" lIns="0" tIns="0" rIns="0" bIns="0" rtlCol="0"/>
            <a:lstStyle/>
            <a:p>
              <a:endParaRPr/>
            </a:p>
          </p:txBody>
        </p:sp>
        <p:sp>
          <p:nvSpPr>
            <p:cNvPr id="81" name="object 81"/>
            <p:cNvSpPr/>
            <p:nvPr/>
          </p:nvSpPr>
          <p:spPr>
            <a:xfrm>
              <a:off x="6779577" y="2395537"/>
              <a:ext cx="702945" cy="671195"/>
            </a:xfrm>
            <a:custGeom>
              <a:avLst/>
              <a:gdLst/>
              <a:ahLst/>
              <a:cxnLst/>
              <a:rect l="l" t="t" r="r" b="b"/>
              <a:pathLst>
                <a:path w="702945" h="671194">
                  <a:moveTo>
                    <a:pt x="0" y="191452"/>
                  </a:moveTo>
                  <a:lnTo>
                    <a:pt x="214312" y="0"/>
                  </a:lnTo>
                  <a:lnTo>
                    <a:pt x="487679" y="0"/>
                  </a:lnTo>
                  <a:lnTo>
                    <a:pt x="702627" y="191452"/>
                  </a:lnTo>
                  <a:lnTo>
                    <a:pt x="702627" y="467677"/>
                  </a:lnTo>
                  <a:lnTo>
                    <a:pt x="487679" y="670877"/>
                  </a:lnTo>
                  <a:lnTo>
                    <a:pt x="214312" y="670877"/>
                  </a:lnTo>
                  <a:lnTo>
                    <a:pt x="0" y="467677"/>
                  </a:lnTo>
                  <a:lnTo>
                    <a:pt x="0" y="191452"/>
                  </a:lnTo>
                </a:path>
              </a:pathLst>
            </a:custGeom>
            <a:ln w="9525">
              <a:solidFill>
                <a:srgbClr val="000000"/>
              </a:solidFill>
            </a:ln>
          </p:spPr>
          <p:txBody>
            <a:bodyPr wrap="square" lIns="0" tIns="0" rIns="0" bIns="0" rtlCol="0"/>
            <a:lstStyle/>
            <a:p>
              <a:endParaRPr/>
            </a:p>
          </p:txBody>
        </p:sp>
        <p:sp>
          <p:nvSpPr>
            <p:cNvPr id="82" name="object 82"/>
            <p:cNvSpPr/>
            <p:nvPr/>
          </p:nvSpPr>
          <p:spPr>
            <a:xfrm>
              <a:off x="6827202" y="2440940"/>
              <a:ext cx="607695" cy="580390"/>
            </a:xfrm>
            <a:custGeom>
              <a:avLst/>
              <a:gdLst/>
              <a:ahLst/>
              <a:cxnLst/>
              <a:rect l="l" t="t" r="r" b="b"/>
              <a:pathLst>
                <a:path w="607695" h="580389">
                  <a:moveTo>
                    <a:pt x="0" y="165417"/>
                  </a:moveTo>
                  <a:lnTo>
                    <a:pt x="185737" y="0"/>
                  </a:lnTo>
                  <a:lnTo>
                    <a:pt x="422592" y="0"/>
                  </a:lnTo>
                  <a:lnTo>
                    <a:pt x="607694" y="165417"/>
                  </a:lnTo>
                  <a:lnTo>
                    <a:pt x="607694" y="403860"/>
                  </a:lnTo>
                  <a:lnTo>
                    <a:pt x="422592" y="580072"/>
                  </a:lnTo>
                  <a:lnTo>
                    <a:pt x="185737" y="580072"/>
                  </a:lnTo>
                  <a:lnTo>
                    <a:pt x="0" y="403860"/>
                  </a:lnTo>
                  <a:lnTo>
                    <a:pt x="0" y="165417"/>
                  </a:lnTo>
                </a:path>
              </a:pathLst>
            </a:custGeom>
            <a:ln w="77469">
              <a:solidFill>
                <a:srgbClr val="000000"/>
              </a:solidFill>
            </a:ln>
          </p:spPr>
          <p:txBody>
            <a:bodyPr wrap="square" lIns="0" tIns="0" rIns="0" bIns="0" rtlCol="0"/>
            <a:lstStyle/>
            <a:p>
              <a:endParaRPr/>
            </a:p>
          </p:txBody>
        </p:sp>
        <p:sp>
          <p:nvSpPr>
            <p:cNvPr id="83" name="object 83"/>
            <p:cNvSpPr/>
            <p:nvPr/>
          </p:nvSpPr>
          <p:spPr>
            <a:xfrm>
              <a:off x="6827202" y="2440940"/>
              <a:ext cx="607695" cy="580390"/>
            </a:xfrm>
            <a:custGeom>
              <a:avLst/>
              <a:gdLst/>
              <a:ahLst/>
              <a:cxnLst/>
              <a:rect l="l" t="t" r="r" b="b"/>
              <a:pathLst>
                <a:path w="607695" h="580389">
                  <a:moveTo>
                    <a:pt x="0" y="165417"/>
                  </a:moveTo>
                  <a:lnTo>
                    <a:pt x="184784" y="0"/>
                  </a:lnTo>
                  <a:lnTo>
                    <a:pt x="421957" y="0"/>
                  </a:lnTo>
                  <a:lnTo>
                    <a:pt x="607694" y="165417"/>
                  </a:lnTo>
                  <a:lnTo>
                    <a:pt x="607694" y="403860"/>
                  </a:lnTo>
                  <a:lnTo>
                    <a:pt x="421957" y="580072"/>
                  </a:lnTo>
                  <a:lnTo>
                    <a:pt x="184784" y="580072"/>
                  </a:lnTo>
                  <a:lnTo>
                    <a:pt x="0" y="403860"/>
                  </a:lnTo>
                  <a:lnTo>
                    <a:pt x="0" y="165417"/>
                  </a:lnTo>
                </a:path>
              </a:pathLst>
            </a:custGeom>
            <a:ln w="45719">
              <a:solidFill>
                <a:srgbClr val="FFFFFF"/>
              </a:solidFill>
            </a:ln>
          </p:spPr>
          <p:txBody>
            <a:bodyPr wrap="square" lIns="0" tIns="0" rIns="0" bIns="0" rtlCol="0"/>
            <a:lstStyle/>
            <a:p>
              <a:endParaRPr/>
            </a:p>
          </p:txBody>
        </p:sp>
        <p:sp>
          <p:nvSpPr>
            <p:cNvPr id="84" name="object 84"/>
            <p:cNvSpPr/>
            <p:nvPr/>
          </p:nvSpPr>
          <p:spPr>
            <a:xfrm>
              <a:off x="7260590" y="2578417"/>
              <a:ext cx="104775" cy="314960"/>
            </a:xfrm>
            <a:custGeom>
              <a:avLst/>
              <a:gdLst/>
              <a:ahLst/>
              <a:cxnLst/>
              <a:rect l="l" t="t" r="r" b="b"/>
              <a:pathLst>
                <a:path w="104775" h="314960">
                  <a:moveTo>
                    <a:pt x="73659" y="0"/>
                  </a:moveTo>
                  <a:lnTo>
                    <a:pt x="0" y="0"/>
                  </a:lnTo>
                  <a:lnTo>
                    <a:pt x="0" y="314960"/>
                  </a:lnTo>
                  <a:lnTo>
                    <a:pt x="42862" y="314960"/>
                  </a:lnTo>
                  <a:lnTo>
                    <a:pt x="42862" y="215582"/>
                  </a:lnTo>
                  <a:lnTo>
                    <a:pt x="73659" y="215582"/>
                  </a:lnTo>
                  <a:lnTo>
                    <a:pt x="104775" y="165735"/>
                  </a:lnTo>
                  <a:lnTo>
                    <a:pt x="104775" y="49847"/>
                  </a:lnTo>
                  <a:lnTo>
                    <a:pt x="73659" y="0"/>
                  </a:lnTo>
                  <a:close/>
                </a:path>
              </a:pathLst>
            </a:custGeom>
            <a:solidFill>
              <a:srgbClr val="FFFFFF"/>
            </a:solidFill>
          </p:spPr>
          <p:txBody>
            <a:bodyPr wrap="square" lIns="0" tIns="0" rIns="0" bIns="0" rtlCol="0"/>
            <a:lstStyle/>
            <a:p>
              <a:endParaRPr/>
            </a:p>
          </p:txBody>
        </p:sp>
        <p:sp>
          <p:nvSpPr>
            <p:cNvPr id="85" name="object 85"/>
            <p:cNvSpPr/>
            <p:nvPr/>
          </p:nvSpPr>
          <p:spPr>
            <a:xfrm>
              <a:off x="7260590" y="2578417"/>
              <a:ext cx="104775" cy="314960"/>
            </a:xfrm>
            <a:custGeom>
              <a:avLst/>
              <a:gdLst/>
              <a:ahLst/>
              <a:cxnLst/>
              <a:rect l="l" t="t" r="r" b="b"/>
              <a:pathLst>
                <a:path w="104775" h="314960">
                  <a:moveTo>
                    <a:pt x="0" y="0"/>
                  </a:moveTo>
                  <a:lnTo>
                    <a:pt x="73659" y="0"/>
                  </a:lnTo>
                  <a:lnTo>
                    <a:pt x="104775" y="49847"/>
                  </a:lnTo>
                  <a:lnTo>
                    <a:pt x="104775" y="165735"/>
                  </a:lnTo>
                  <a:lnTo>
                    <a:pt x="73659" y="215582"/>
                  </a:lnTo>
                  <a:lnTo>
                    <a:pt x="42862" y="215582"/>
                  </a:lnTo>
                  <a:lnTo>
                    <a:pt x="42862" y="314960"/>
                  </a:lnTo>
                  <a:lnTo>
                    <a:pt x="0" y="314960"/>
                  </a:lnTo>
                  <a:lnTo>
                    <a:pt x="0" y="0"/>
                  </a:lnTo>
                </a:path>
              </a:pathLst>
            </a:custGeom>
            <a:ln w="9525">
              <a:solidFill>
                <a:srgbClr val="000000"/>
              </a:solidFill>
            </a:ln>
          </p:spPr>
          <p:txBody>
            <a:bodyPr wrap="square" lIns="0" tIns="0" rIns="0" bIns="0" rtlCol="0"/>
            <a:lstStyle/>
            <a:p>
              <a:endParaRPr/>
            </a:p>
          </p:txBody>
        </p:sp>
        <p:sp>
          <p:nvSpPr>
            <p:cNvPr id="86" name="object 86"/>
            <p:cNvSpPr/>
            <p:nvPr/>
          </p:nvSpPr>
          <p:spPr>
            <a:xfrm>
              <a:off x="7129780" y="2578417"/>
              <a:ext cx="111760" cy="314960"/>
            </a:xfrm>
            <a:custGeom>
              <a:avLst/>
              <a:gdLst/>
              <a:ahLst/>
              <a:cxnLst/>
              <a:rect l="l" t="t" r="r" b="b"/>
              <a:pathLst>
                <a:path w="111759" h="314960">
                  <a:moveTo>
                    <a:pt x="80962" y="0"/>
                  </a:moveTo>
                  <a:lnTo>
                    <a:pt x="31115" y="0"/>
                  </a:lnTo>
                  <a:lnTo>
                    <a:pt x="0" y="49847"/>
                  </a:lnTo>
                  <a:lnTo>
                    <a:pt x="0" y="270510"/>
                  </a:lnTo>
                  <a:lnTo>
                    <a:pt x="31115" y="314960"/>
                  </a:lnTo>
                  <a:lnTo>
                    <a:pt x="80962" y="314960"/>
                  </a:lnTo>
                  <a:lnTo>
                    <a:pt x="111760" y="265112"/>
                  </a:lnTo>
                  <a:lnTo>
                    <a:pt x="111760" y="49847"/>
                  </a:lnTo>
                  <a:lnTo>
                    <a:pt x="80962" y="0"/>
                  </a:lnTo>
                  <a:close/>
                </a:path>
              </a:pathLst>
            </a:custGeom>
            <a:solidFill>
              <a:srgbClr val="FFFFFF"/>
            </a:solidFill>
          </p:spPr>
          <p:txBody>
            <a:bodyPr wrap="square" lIns="0" tIns="0" rIns="0" bIns="0" rtlCol="0"/>
            <a:lstStyle/>
            <a:p>
              <a:endParaRPr/>
            </a:p>
          </p:txBody>
        </p:sp>
        <p:sp>
          <p:nvSpPr>
            <p:cNvPr id="87" name="object 87"/>
            <p:cNvSpPr/>
            <p:nvPr/>
          </p:nvSpPr>
          <p:spPr>
            <a:xfrm>
              <a:off x="7129780" y="2578417"/>
              <a:ext cx="111760" cy="314960"/>
            </a:xfrm>
            <a:custGeom>
              <a:avLst/>
              <a:gdLst/>
              <a:ahLst/>
              <a:cxnLst/>
              <a:rect l="l" t="t" r="r" b="b"/>
              <a:pathLst>
                <a:path w="111759" h="314960">
                  <a:moveTo>
                    <a:pt x="31115" y="0"/>
                  </a:moveTo>
                  <a:lnTo>
                    <a:pt x="80962" y="0"/>
                  </a:lnTo>
                  <a:lnTo>
                    <a:pt x="111760" y="49847"/>
                  </a:lnTo>
                  <a:lnTo>
                    <a:pt x="111760" y="265112"/>
                  </a:lnTo>
                  <a:lnTo>
                    <a:pt x="80962" y="314960"/>
                  </a:lnTo>
                  <a:lnTo>
                    <a:pt x="31115" y="314960"/>
                  </a:lnTo>
                  <a:lnTo>
                    <a:pt x="0" y="270510"/>
                  </a:lnTo>
                  <a:lnTo>
                    <a:pt x="0" y="49847"/>
                  </a:lnTo>
                  <a:lnTo>
                    <a:pt x="31115" y="0"/>
                  </a:lnTo>
                </a:path>
              </a:pathLst>
            </a:custGeom>
            <a:ln w="9525">
              <a:solidFill>
                <a:srgbClr val="000000"/>
              </a:solidFill>
            </a:ln>
          </p:spPr>
          <p:txBody>
            <a:bodyPr wrap="square" lIns="0" tIns="0" rIns="0" bIns="0" rtlCol="0"/>
            <a:lstStyle/>
            <a:p>
              <a:endParaRPr/>
            </a:p>
          </p:txBody>
        </p:sp>
        <p:sp>
          <p:nvSpPr>
            <p:cNvPr id="88" name="object 88"/>
            <p:cNvSpPr/>
            <p:nvPr/>
          </p:nvSpPr>
          <p:spPr>
            <a:xfrm>
              <a:off x="6898005" y="2578417"/>
              <a:ext cx="104139" cy="314960"/>
            </a:xfrm>
            <a:custGeom>
              <a:avLst/>
              <a:gdLst/>
              <a:ahLst/>
              <a:cxnLst/>
              <a:rect l="l" t="t" r="r" b="b"/>
              <a:pathLst>
                <a:path w="104140" h="314960">
                  <a:moveTo>
                    <a:pt x="38100" y="215582"/>
                  </a:moveTo>
                  <a:lnTo>
                    <a:pt x="0" y="215582"/>
                  </a:lnTo>
                  <a:lnTo>
                    <a:pt x="0" y="270510"/>
                  </a:lnTo>
                  <a:lnTo>
                    <a:pt x="26670" y="314960"/>
                  </a:lnTo>
                  <a:lnTo>
                    <a:pt x="76835" y="314960"/>
                  </a:lnTo>
                  <a:lnTo>
                    <a:pt x="103822" y="270510"/>
                  </a:lnTo>
                  <a:lnTo>
                    <a:pt x="103822" y="254952"/>
                  </a:lnTo>
                  <a:lnTo>
                    <a:pt x="38100" y="254952"/>
                  </a:lnTo>
                  <a:lnTo>
                    <a:pt x="38100" y="215582"/>
                  </a:lnTo>
                  <a:close/>
                </a:path>
                <a:path w="104140" h="314960">
                  <a:moveTo>
                    <a:pt x="72707" y="0"/>
                  </a:moveTo>
                  <a:lnTo>
                    <a:pt x="26670" y="0"/>
                  </a:lnTo>
                  <a:lnTo>
                    <a:pt x="0" y="49847"/>
                  </a:lnTo>
                  <a:lnTo>
                    <a:pt x="0" y="145415"/>
                  </a:lnTo>
                  <a:lnTo>
                    <a:pt x="30797" y="185102"/>
                  </a:lnTo>
                  <a:lnTo>
                    <a:pt x="65404" y="185102"/>
                  </a:lnTo>
                  <a:lnTo>
                    <a:pt x="65404" y="254952"/>
                  </a:lnTo>
                  <a:lnTo>
                    <a:pt x="103822" y="254952"/>
                  </a:lnTo>
                  <a:lnTo>
                    <a:pt x="103822" y="175577"/>
                  </a:lnTo>
                  <a:lnTo>
                    <a:pt x="72707" y="135255"/>
                  </a:lnTo>
                  <a:lnTo>
                    <a:pt x="38100" y="135255"/>
                  </a:lnTo>
                  <a:lnTo>
                    <a:pt x="38100" y="64770"/>
                  </a:lnTo>
                  <a:lnTo>
                    <a:pt x="103822" y="64770"/>
                  </a:lnTo>
                  <a:lnTo>
                    <a:pt x="103822" y="49847"/>
                  </a:lnTo>
                  <a:lnTo>
                    <a:pt x="72707" y="0"/>
                  </a:lnTo>
                  <a:close/>
                </a:path>
                <a:path w="104140" h="314960">
                  <a:moveTo>
                    <a:pt x="103822" y="64770"/>
                  </a:moveTo>
                  <a:lnTo>
                    <a:pt x="65404" y="64770"/>
                  </a:lnTo>
                  <a:lnTo>
                    <a:pt x="65404" y="105727"/>
                  </a:lnTo>
                  <a:lnTo>
                    <a:pt x="103822" y="105727"/>
                  </a:lnTo>
                  <a:lnTo>
                    <a:pt x="103822" y="64770"/>
                  </a:lnTo>
                  <a:close/>
                </a:path>
              </a:pathLst>
            </a:custGeom>
            <a:solidFill>
              <a:srgbClr val="FFFFFF"/>
            </a:solidFill>
          </p:spPr>
          <p:txBody>
            <a:bodyPr wrap="square" lIns="0" tIns="0" rIns="0" bIns="0" rtlCol="0"/>
            <a:lstStyle/>
            <a:p>
              <a:endParaRPr/>
            </a:p>
          </p:txBody>
        </p:sp>
        <p:sp>
          <p:nvSpPr>
            <p:cNvPr id="89" name="object 89"/>
            <p:cNvSpPr/>
            <p:nvPr/>
          </p:nvSpPr>
          <p:spPr>
            <a:xfrm>
              <a:off x="6898005" y="2578417"/>
              <a:ext cx="104139" cy="314960"/>
            </a:xfrm>
            <a:custGeom>
              <a:avLst/>
              <a:gdLst/>
              <a:ahLst/>
              <a:cxnLst/>
              <a:rect l="l" t="t" r="r" b="b"/>
              <a:pathLst>
                <a:path w="104140" h="314960">
                  <a:moveTo>
                    <a:pt x="26670" y="0"/>
                  </a:moveTo>
                  <a:lnTo>
                    <a:pt x="72707" y="0"/>
                  </a:lnTo>
                  <a:lnTo>
                    <a:pt x="103822" y="49847"/>
                  </a:lnTo>
                  <a:lnTo>
                    <a:pt x="103822" y="105727"/>
                  </a:lnTo>
                  <a:lnTo>
                    <a:pt x="65404" y="105727"/>
                  </a:lnTo>
                  <a:lnTo>
                    <a:pt x="65404" y="64770"/>
                  </a:lnTo>
                  <a:lnTo>
                    <a:pt x="38100" y="64770"/>
                  </a:lnTo>
                  <a:lnTo>
                    <a:pt x="38100" y="135255"/>
                  </a:lnTo>
                  <a:lnTo>
                    <a:pt x="72707" y="135255"/>
                  </a:lnTo>
                  <a:lnTo>
                    <a:pt x="103822" y="175577"/>
                  </a:lnTo>
                  <a:lnTo>
                    <a:pt x="103822" y="270510"/>
                  </a:lnTo>
                  <a:lnTo>
                    <a:pt x="76835" y="314960"/>
                  </a:lnTo>
                  <a:lnTo>
                    <a:pt x="26670" y="314960"/>
                  </a:lnTo>
                  <a:lnTo>
                    <a:pt x="0" y="270510"/>
                  </a:lnTo>
                  <a:lnTo>
                    <a:pt x="0" y="215582"/>
                  </a:lnTo>
                  <a:lnTo>
                    <a:pt x="38100" y="215582"/>
                  </a:lnTo>
                  <a:lnTo>
                    <a:pt x="38100" y="254952"/>
                  </a:lnTo>
                  <a:lnTo>
                    <a:pt x="65404" y="254952"/>
                  </a:lnTo>
                  <a:lnTo>
                    <a:pt x="65404" y="185102"/>
                  </a:lnTo>
                  <a:lnTo>
                    <a:pt x="30797" y="185102"/>
                  </a:lnTo>
                  <a:lnTo>
                    <a:pt x="0" y="145415"/>
                  </a:lnTo>
                  <a:lnTo>
                    <a:pt x="0" y="49847"/>
                  </a:lnTo>
                  <a:lnTo>
                    <a:pt x="26670" y="0"/>
                  </a:lnTo>
                </a:path>
              </a:pathLst>
            </a:custGeom>
            <a:ln w="9525">
              <a:solidFill>
                <a:srgbClr val="000000"/>
              </a:solidFill>
            </a:ln>
          </p:spPr>
          <p:txBody>
            <a:bodyPr wrap="square" lIns="0" tIns="0" rIns="0" bIns="0" rtlCol="0"/>
            <a:lstStyle/>
            <a:p>
              <a:endParaRPr/>
            </a:p>
          </p:txBody>
        </p:sp>
        <p:sp>
          <p:nvSpPr>
            <p:cNvPr id="90" name="object 90"/>
            <p:cNvSpPr/>
            <p:nvPr/>
          </p:nvSpPr>
          <p:spPr>
            <a:xfrm>
              <a:off x="7021830" y="2578099"/>
              <a:ext cx="95885" cy="314960"/>
            </a:xfrm>
            <a:custGeom>
              <a:avLst/>
              <a:gdLst/>
              <a:ahLst/>
              <a:cxnLst/>
              <a:rect l="l" t="t" r="r" b="b"/>
              <a:pathLst>
                <a:path w="95884" h="314960">
                  <a:moveTo>
                    <a:pt x="95885" y="0"/>
                  </a:moveTo>
                  <a:lnTo>
                    <a:pt x="0" y="0"/>
                  </a:lnTo>
                  <a:lnTo>
                    <a:pt x="0" y="64770"/>
                  </a:lnTo>
                  <a:lnTo>
                    <a:pt x="26987" y="64770"/>
                  </a:lnTo>
                  <a:lnTo>
                    <a:pt x="26987" y="314960"/>
                  </a:lnTo>
                  <a:lnTo>
                    <a:pt x="69532" y="314960"/>
                  </a:lnTo>
                  <a:lnTo>
                    <a:pt x="69532" y="64770"/>
                  </a:lnTo>
                  <a:lnTo>
                    <a:pt x="95885" y="64770"/>
                  </a:lnTo>
                  <a:lnTo>
                    <a:pt x="95885" y="0"/>
                  </a:lnTo>
                  <a:close/>
                </a:path>
              </a:pathLst>
            </a:custGeom>
            <a:solidFill>
              <a:srgbClr val="FFFFFF"/>
            </a:solidFill>
          </p:spPr>
          <p:txBody>
            <a:bodyPr wrap="square" lIns="0" tIns="0" rIns="0" bIns="0" rtlCol="0"/>
            <a:lstStyle/>
            <a:p>
              <a:endParaRPr/>
            </a:p>
          </p:txBody>
        </p:sp>
        <p:sp>
          <p:nvSpPr>
            <p:cNvPr id="91" name="object 91"/>
            <p:cNvSpPr/>
            <p:nvPr/>
          </p:nvSpPr>
          <p:spPr>
            <a:xfrm>
              <a:off x="7021830" y="2578417"/>
              <a:ext cx="95885" cy="314960"/>
            </a:xfrm>
            <a:custGeom>
              <a:avLst/>
              <a:gdLst/>
              <a:ahLst/>
              <a:cxnLst/>
              <a:rect l="l" t="t" r="r" b="b"/>
              <a:pathLst>
                <a:path w="95884" h="314960">
                  <a:moveTo>
                    <a:pt x="0" y="0"/>
                  </a:moveTo>
                  <a:lnTo>
                    <a:pt x="95885" y="0"/>
                  </a:lnTo>
                  <a:lnTo>
                    <a:pt x="95885" y="64770"/>
                  </a:lnTo>
                  <a:lnTo>
                    <a:pt x="69532" y="64770"/>
                  </a:lnTo>
                  <a:lnTo>
                    <a:pt x="69532" y="314960"/>
                  </a:lnTo>
                  <a:lnTo>
                    <a:pt x="26987" y="314960"/>
                  </a:lnTo>
                  <a:lnTo>
                    <a:pt x="26987" y="64770"/>
                  </a:lnTo>
                  <a:lnTo>
                    <a:pt x="0" y="64770"/>
                  </a:lnTo>
                  <a:lnTo>
                    <a:pt x="0" y="0"/>
                  </a:lnTo>
                </a:path>
              </a:pathLst>
            </a:custGeom>
            <a:ln w="9524">
              <a:solidFill>
                <a:srgbClr val="000000"/>
              </a:solidFill>
            </a:ln>
          </p:spPr>
          <p:txBody>
            <a:bodyPr wrap="square" lIns="0" tIns="0" rIns="0" bIns="0" rtlCol="0"/>
            <a:lstStyle/>
            <a:p>
              <a:endParaRPr/>
            </a:p>
          </p:txBody>
        </p:sp>
        <p:sp>
          <p:nvSpPr>
            <p:cNvPr id="92" name="object 92"/>
            <p:cNvSpPr/>
            <p:nvPr/>
          </p:nvSpPr>
          <p:spPr>
            <a:xfrm>
              <a:off x="7173277" y="2646045"/>
              <a:ext cx="24765" cy="180975"/>
            </a:xfrm>
            <a:custGeom>
              <a:avLst/>
              <a:gdLst/>
              <a:ahLst/>
              <a:cxnLst/>
              <a:rect l="l" t="t" r="r" b="b"/>
              <a:pathLst>
                <a:path w="24765" h="180975">
                  <a:moveTo>
                    <a:pt x="24447" y="0"/>
                  </a:moveTo>
                  <a:lnTo>
                    <a:pt x="0" y="0"/>
                  </a:lnTo>
                  <a:lnTo>
                    <a:pt x="0" y="180975"/>
                  </a:lnTo>
                  <a:lnTo>
                    <a:pt x="24447" y="180975"/>
                  </a:lnTo>
                  <a:lnTo>
                    <a:pt x="24447" y="0"/>
                  </a:lnTo>
                  <a:close/>
                </a:path>
              </a:pathLst>
            </a:custGeom>
            <a:solidFill>
              <a:srgbClr val="FF0000"/>
            </a:solidFill>
          </p:spPr>
          <p:txBody>
            <a:bodyPr wrap="square" lIns="0" tIns="0" rIns="0" bIns="0" rtlCol="0"/>
            <a:lstStyle/>
            <a:p>
              <a:endParaRPr/>
            </a:p>
          </p:txBody>
        </p:sp>
        <p:sp>
          <p:nvSpPr>
            <p:cNvPr id="93" name="object 93"/>
            <p:cNvSpPr/>
            <p:nvPr/>
          </p:nvSpPr>
          <p:spPr>
            <a:xfrm>
              <a:off x="7173277" y="2646045"/>
              <a:ext cx="24765" cy="180975"/>
            </a:xfrm>
            <a:custGeom>
              <a:avLst/>
              <a:gdLst/>
              <a:ahLst/>
              <a:cxnLst/>
              <a:rect l="l" t="t" r="r" b="b"/>
              <a:pathLst>
                <a:path w="24765" h="180975">
                  <a:moveTo>
                    <a:pt x="0" y="0"/>
                  </a:moveTo>
                  <a:lnTo>
                    <a:pt x="24447" y="0"/>
                  </a:lnTo>
                  <a:lnTo>
                    <a:pt x="24447" y="180975"/>
                  </a:lnTo>
                  <a:lnTo>
                    <a:pt x="0" y="180975"/>
                  </a:lnTo>
                  <a:lnTo>
                    <a:pt x="0" y="0"/>
                  </a:lnTo>
                </a:path>
              </a:pathLst>
            </a:custGeom>
            <a:ln w="9525">
              <a:solidFill>
                <a:srgbClr val="000000"/>
              </a:solidFill>
            </a:ln>
          </p:spPr>
          <p:txBody>
            <a:bodyPr wrap="square" lIns="0" tIns="0" rIns="0" bIns="0" rtlCol="0"/>
            <a:lstStyle/>
            <a:p>
              <a:endParaRPr/>
            </a:p>
          </p:txBody>
        </p:sp>
        <p:sp>
          <p:nvSpPr>
            <p:cNvPr id="94" name="object 94"/>
            <p:cNvSpPr/>
            <p:nvPr/>
          </p:nvSpPr>
          <p:spPr>
            <a:xfrm>
              <a:off x="7305040" y="2646045"/>
              <a:ext cx="20955" cy="81280"/>
            </a:xfrm>
            <a:custGeom>
              <a:avLst/>
              <a:gdLst/>
              <a:ahLst/>
              <a:cxnLst/>
              <a:rect l="l" t="t" r="r" b="b"/>
              <a:pathLst>
                <a:path w="20954" h="81280">
                  <a:moveTo>
                    <a:pt x="20637" y="0"/>
                  </a:moveTo>
                  <a:lnTo>
                    <a:pt x="0" y="0"/>
                  </a:lnTo>
                  <a:lnTo>
                    <a:pt x="0" y="80962"/>
                  </a:lnTo>
                  <a:lnTo>
                    <a:pt x="20637" y="80962"/>
                  </a:lnTo>
                  <a:lnTo>
                    <a:pt x="20637" y="0"/>
                  </a:lnTo>
                  <a:close/>
                </a:path>
              </a:pathLst>
            </a:custGeom>
            <a:solidFill>
              <a:srgbClr val="FF0000"/>
            </a:solidFill>
          </p:spPr>
          <p:txBody>
            <a:bodyPr wrap="square" lIns="0" tIns="0" rIns="0" bIns="0" rtlCol="0"/>
            <a:lstStyle/>
            <a:p>
              <a:endParaRPr/>
            </a:p>
          </p:txBody>
        </p:sp>
        <p:sp>
          <p:nvSpPr>
            <p:cNvPr id="95" name="object 95"/>
            <p:cNvSpPr/>
            <p:nvPr/>
          </p:nvSpPr>
          <p:spPr>
            <a:xfrm>
              <a:off x="7305040" y="2646045"/>
              <a:ext cx="20955" cy="81280"/>
            </a:xfrm>
            <a:custGeom>
              <a:avLst/>
              <a:gdLst/>
              <a:ahLst/>
              <a:cxnLst/>
              <a:rect l="l" t="t" r="r" b="b"/>
              <a:pathLst>
                <a:path w="20954" h="81280">
                  <a:moveTo>
                    <a:pt x="0" y="0"/>
                  </a:moveTo>
                  <a:lnTo>
                    <a:pt x="20637" y="0"/>
                  </a:lnTo>
                  <a:lnTo>
                    <a:pt x="20637" y="80962"/>
                  </a:lnTo>
                  <a:lnTo>
                    <a:pt x="0" y="80962"/>
                  </a:lnTo>
                  <a:lnTo>
                    <a:pt x="0" y="0"/>
                  </a:lnTo>
                </a:path>
              </a:pathLst>
            </a:custGeom>
            <a:ln w="9525">
              <a:solidFill>
                <a:srgbClr val="000000"/>
              </a:solidFill>
            </a:ln>
          </p:spPr>
          <p:txBody>
            <a:bodyPr wrap="square" lIns="0" tIns="0" rIns="0" bIns="0" rtlCol="0"/>
            <a:lstStyle/>
            <a:p>
              <a:endParaRPr/>
            </a:p>
          </p:txBody>
        </p:sp>
      </p:grpSp>
      <p:grpSp>
        <p:nvGrpSpPr>
          <p:cNvPr id="96" name="object 96"/>
          <p:cNvGrpSpPr/>
          <p:nvPr/>
        </p:nvGrpSpPr>
        <p:grpSpPr>
          <a:xfrm>
            <a:off x="5839459" y="2587942"/>
            <a:ext cx="887730" cy="131445"/>
            <a:chOff x="5839459" y="2587942"/>
            <a:chExt cx="887730" cy="131445"/>
          </a:xfrm>
        </p:grpSpPr>
        <p:sp>
          <p:nvSpPr>
            <p:cNvPr id="97" name="object 97"/>
            <p:cNvSpPr/>
            <p:nvPr/>
          </p:nvSpPr>
          <p:spPr>
            <a:xfrm>
              <a:off x="5844222" y="2592704"/>
              <a:ext cx="878205" cy="121920"/>
            </a:xfrm>
            <a:custGeom>
              <a:avLst/>
              <a:gdLst/>
              <a:ahLst/>
              <a:cxnLst/>
              <a:rect l="l" t="t" r="r" b="b"/>
              <a:pathLst>
                <a:path w="878204" h="121919">
                  <a:moveTo>
                    <a:pt x="649604" y="0"/>
                  </a:moveTo>
                  <a:lnTo>
                    <a:pt x="649604" y="30480"/>
                  </a:lnTo>
                  <a:lnTo>
                    <a:pt x="0" y="30480"/>
                  </a:lnTo>
                  <a:lnTo>
                    <a:pt x="0" y="91440"/>
                  </a:lnTo>
                  <a:lnTo>
                    <a:pt x="649604" y="91440"/>
                  </a:lnTo>
                  <a:lnTo>
                    <a:pt x="649604" y="121920"/>
                  </a:lnTo>
                  <a:lnTo>
                    <a:pt x="878205" y="60960"/>
                  </a:lnTo>
                  <a:lnTo>
                    <a:pt x="649604" y="0"/>
                  </a:lnTo>
                  <a:close/>
                </a:path>
              </a:pathLst>
            </a:custGeom>
            <a:solidFill>
              <a:srgbClr val="FFBA00"/>
            </a:solidFill>
          </p:spPr>
          <p:txBody>
            <a:bodyPr wrap="square" lIns="0" tIns="0" rIns="0" bIns="0" rtlCol="0"/>
            <a:lstStyle/>
            <a:p>
              <a:endParaRPr/>
            </a:p>
          </p:txBody>
        </p:sp>
        <p:sp>
          <p:nvSpPr>
            <p:cNvPr id="98" name="object 98"/>
            <p:cNvSpPr/>
            <p:nvPr/>
          </p:nvSpPr>
          <p:spPr>
            <a:xfrm>
              <a:off x="5844222" y="2592704"/>
              <a:ext cx="878205" cy="121920"/>
            </a:xfrm>
            <a:custGeom>
              <a:avLst/>
              <a:gdLst/>
              <a:ahLst/>
              <a:cxnLst/>
              <a:rect l="l" t="t" r="r" b="b"/>
              <a:pathLst>
                <a:path w="878204" h="121919">
                  <a:moveTo>
                    <a:pt x="0" y="30480"/>
                  </a:moveTo>
                  <a:lnTo>
                    <a:pt x="649604" y="30480"/>
                  </a:lnTo>
                  <a:lnTo>
                    <a:pt x="649604" y="0"/>
                  </a:lnTo>
                  <a:lnTo>
                    <a:pt x="878205" y="60960"/>
                  </a:lnTo>
                  <a:lnTo>
                    <a:pt x="649604" y="121920"/>
                  </a:lnTo>
                  <a:lnTo>
                    <a:pt x="649604" y="91440"/>
                  </a:lnTo>
                  <a:lnTo>
                    <a:pt x="0" y="91440"/>
                  </a:lnTo>
                  <a:lnTo>
                    <a:pt x="0" y="30480"/>
                  </a:lnTo>
                </a:path>
              </a:pathLst>
            </a:custGeom>
            <a:ln w="9524">
              <a:solidFill>
                <a:srgbClr val="000000"/>
              </a:solidFill>
            </a:ln>
          </p:spPr>
          <p:txBody>
            <a:bodyPr wrap="square" lIns="0" tIns="0" rIns="0" bIns="0" rtlCol="0"/>
            <a:lstStyle/>
            <a:p>
              <a:endParaRPr/>
            </a:p>
          </p:txBody>
        </p:sp>
      </p:grpSp>
      <p:sp>
        <p:nvSpPr>
          <p:cNvPr id="99" name="object 99"/>
          <p:cNvSpPr txBox="1"/>
          <p:nvPr/>
        </p:nvSpPr>
        <p:spPr>
          <a:xfrm>
            <a:off x="10958512" y="6007671"/>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16</a:t>
            </a:r>
            <a:endParaRPr sz="1100">
              <a:latin typeface="Arial"/>
              <a:cs typeface="Arial"/>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91855" y="5972809"/>
            <a:ext cx="1530032" cy="612140"/>
          </a:xfrm>
          <a:prstGeom prst="rect">
            <a:avLst/>
          </a:prstGeom>
        </p:spPr>
      </p:pic>
      <p:grpSp>
        <p:nvGrpSpPr>
          <p:cNvPr id="3" name="object 3"/>
          <p:cNvGrpSpPr/>
          <p:nvPr/>
        </p:nvGrpSpPr>
        <p:grpSpPr>
          <a:xfrm>
            <a:off x="955039" y="1756727"/>
            <a:ext cx="1092200" cy="1252220"/>
            <a:chOff x="955039" y="1756727"/>
            <a:chExt cx="1092200" cy="1252220"/>
          </a:xfrm>
        </p:grpSpPr>
        <p:sp>
          <p:nvSpPr>
            <p:cNvPr id="4" name="object 4"/>
            <p:cNvSpPr/>
            <p:nvPr/>
          </p:nvSpPr>
          <p:spPr>
            <a:xfrm>
              <a:off x="1017269" y="2164714"/>
              <a:ext cx="737870" cy="636905"/>
            </a:xfrm>
            <a:custGeom>
              <a:avLst/>
              <a:gdLst/>
              <a:ahLst/>
              <a:cxnLst/>
              <a:rect l="l" t="t" r="r" b="b"/>
              <a:pathLst>
                <a:path w="737869" h="636905">
                  <a:moveTo>
                    <a:pt x="642937" y="0"/>
                  </a:moveTo>
                  <a:lnTo>
                    <a:pt x="0" y="636587"/>
                  </a:lnTo>
                </a:path>
                <a:path w="737869" h="636905">
                  <a:moveTo>
                    <a:pt x="737869" y="146050"/>
                  </a:moveTo>
                  <a:lnTo>
                    <a:pt x="585470" y="612775"/>
                  </a:lnTo>
                </a:path>
              </a:pathLst>
            </a:custGeom>
            <a:ln w="11430">
              <a:solidFill>
                <a:srgbClr val="000000"/>
              </a:solidFill>
            </a:ln>
          </p:spPr>
          <p:txBody>
            <a:bodyPr wrap="square" lIns="0" tIns="0" rIns="0" bIns="0" rtlCol="0"/>
            <a:lstStyle/>
            <a:p>
              <a:endParaRPr/>
            </a:p>
          </p:txBody>
        </p:sp>
        <p:sp>
          <p:nvSpPr>
            <p:cNvPr id="5" name="object 5"/>
            <p:cNvSpPr/>
            <p:nvPr/>
          </p:nvSpPr>
          <p:spPr>
            <a:xfrm>
              <a:off x="955039" y="2701607"/>
              <a:ext cx="646430" cy="307340"/>
            </a:xfrm>
            <a:custGeom>
              <a:avLst/>
              <a:gdLst/>
              <a:ahLst/>
              <a:cxnLst/>
              <a:rect l="l" t="t" r="r" b="b"/>
              <a:pathLst>
                <a:path w="646430" h="307339">
                  <a:moveTo>
                    <a:pt x="323215" y="0"/>
                  </a:moveTo>
                  <a:lnTo>
                    <a:pt x="258127" y="3175"/>
                  </a:lnTo>
                  <a:lnTo>
                    <a:pt x="197484" y="12064"/>
                  </a:lnTo>
                  <a:lnTo>
                    <a:pt x="142557" y="26352"/>
                  </a:lnTo>
                  <a:lnTo>
                    <a:pt x="94615" y="45084"/>
                  </a:lnTo>
                  <a:lnTo>
                    <a:pt x="55244" y="67627"/>
                  </a:lnTo>
                  <a:lnTo>
                    <a:pt x="25400" y="93979"/>
                  </a:lnTo>
                  <a:lnTo>
                    <a:pt x="0" y="153669"/>
                  </a:lnTo>
                  <a:lnTo>
                    <a:pt x="6667" y="184784"/>
                  </a:lnTo>
                  <a:lnTo>
                    <a:pt x="55244" y="239712"/>
                  </a:lnTo>
                  <a:lnTo>
                    <a:pt x="94615" y="262254"/>
                  </a:lnTo>
                  <a:lnTo>
                    <a:pt x="142557" y="280987"/>
                  </a:lnTo>
                  <a:lnTo>
                    <a:pt x="197484" y="295275"/>
                  </a:lnTo>
                  <a:lnTo>
                    <a:pt x="258127" y="304164"/>
                  </a:lnTo>
                  <a:lnTo>
                    <a:pt x="323215" y="307339"/>
                  </a:lnTo>
                  <a:lnTo>
                    <a:pt x="388302" y="304164"/>
                  </a:lnTo>
                  <a:lnTo>
                    <a:pt x="448944" y="295275"/>
                  </a:lnTo>
                  <a:lnTo>
                    <a:pt x="503872" y="280987"/>
                  </a:lnTo>
                  <a:lnTo>
                    <a:pt x="551815" y="262254"/>
                  </a:lnTo>
                  <a:lnTo>
                    <a:pt x="591185" y="239712"/>
                  </a:lnTo>
                  <a:lnTo>
                    <a:pt x="621029" y="213359"/>
                  </a:lnTo>
                  <a:lnTo>
                    <a:pt x="646429" y="153669"/>
                  </a:lnTo>
                  <a:lnTo>
                    <a:pt x="639762" y="122554"/>
                  </a:lnTo>
                  <a:lnTo>
                    <a:pt x="591185" y="67627"/>
                  </a:lnTo>
                  <a:lnTo>
                    <a:pt x="551815" y="45084"/>
                  </a:lnTo>
                  <a:lnTo>
                    <a:pt x="503872" y="26352"/>
                  </a:lnTo>
                  <a:lnTo>
                    <a:pt x="448944" y="12064"/>
                  </a:lnTo>
                  <a:lnTo>
                    <a:pt x="388302" y="3175"/>
                  </a:lnTo>
                  <a:lnTo>
                    <a:pt x="323215" y="0"/>
                  </a:lnTo>
                  <a:close/>
                </a:path>
              </a:pathLst>
            </a:custGeom>
            <a:solidFill>
              <a:srgbClr val="FFFF80"/>
            </a:solidFill>
          </p:spPr>
          <p:txBody>
            <a:bodyPr wrap="square" lIns="0" tIns="0" rIns="0" bIns="0" rtlCol="0"/>
            <a:lstStyle/>
            <a:p>
              <a:endParaRPr/>
            </a:p>
          </p:txBody>
        </p:sp>
        <p:pic>
          <p:nvPicPr>
            <p:cNvPr id="6" name="object 6"/>
            <p:cNvPicPr/>
            <p:nvPr/>
          </p:nvPicPr>
          <p:blipFill>
            <a:blip r:embed="rId3" cstate="print"/>
            <a:stretch>
              <a:fillRect/>
            </a:stretch>
          </p:blipFill>
          <p:spPr>
            <a:xfrm>
              <a:off x="1654492" y="2119629"/>
              <a:ext cx="131444" cy="199707"/>
            </a:xfrm>
            <a:prstGeom prst="rect">
              <a:avLst/>
            </a:prstGeom>
          </p:spPr>
        </p:pic>
        <p:sp>
          <p:nvSpPr>
            <p:cNvPr id="7" name="object 7"/>
            <p:cNvSpPr/>
            <p:nvPr/>
          </p:nvSpPr>
          <p:spPr>
            <a:xfrm>
              <a:off x="1686877" y="1756727"/>
              <a:ext cx="360680" cy="520700"/>
            </a:xfrm>
            <a:custGeom>
              <a:avLst/>
              <a:gdLst/>
              <a:ahLst/>
              <a:cxnLst/>
              <a:rect l="l" t="t" r="r" b="b"/>
              <a:pathLst>
                <a:path w="360680" h="520700">
                  <a:moveTo>
                    <a:pt x="52070" y="333375"/>
                  </a:moveTo>
                  <a:lnTo>
                    <a:pt x="33020" y="339725"/>
                  </a:lnTo>
                  <a:lnTo>
                    <a:pt x="0" y="369252"/>
                  </a:lnTo>
                  <a:lnTo>
                    <a:pt x="30797" y="393700"/>
                  </a:lnTo>
                  <a:lnTo>
                    <a:pt x="57467" y="428625"/>
                  </a:lnTo>
                  <a:lnTo>
                    <a:pt x="93027" y="519112"/>
                  </a:lnTo>
                  <a:lnTo>
                    <a:pt x="93027" y="520700"/>
                  </a:lnTo>
                  <a:lnTo>
                    <a:pt x="118427" y="461010"/>
                  </a:lnTo>
                  <a:lnTo>
                    <a:pt x="121920" y="436562"/>
                  </a:lnTo>
                  <a:lnTo>
                    <a:pt x="121285" y="412750"/>
                  </a:lnTo>
                  <a:lnTo>
                    <a:pt x="176864" y="334327"/>
                  </a:lnTo>
                  <a:lnTo>
                    <a:pt x="72390" y="334327"/>
                  </a:lnTo>
                  <a:lnTo>
                    <a:pt x="52070" y="333375"/>
                  </a:lnTo>
                  <a:close/>
                </a:path>
                <a:path w="360680" h="520700">
                  <a:moveTo>
                    <a:pt x="310197" y="0"/>
                  </a:moveTo>
                  <a:lnTo>
                    <a:pt x="291147" y="25400"/>
                  </a:lnTo>
                  <a:lnTo>
                    <a:pt x="283845" y="28575"/>
                  </a:lnTo>
                  <a:lnTo>
                    <a:pt x="267335" y="50800"/>
                  </a:lnTo>
                  <a:lnTo>
                    <a:pt x="266065" y="64452"/>
                  </a:lnTo>
                  <a:lnTo>
                    <a:pt x="72390" y="334327"/>
                  </a:lnTo>
                  <a:lnTo>
                    <a:pt x="176864" y="334327"/>
                  </a:lnTo>
                  <a:lnTo>
                    <a:pt x="317500" y="135889"/>
                  </a:lnTo>
                  <a:lnTo>
                    <a:pt x="328612" y="133350"/>
                  </a:lnTo>
                  <a:lnTo>
                    <a:pt x="341947" y="112712"/>
                  </a:lnTo>
                  <a:lnTo>
                    <a:pt x="345757" y="96202"/>
                  </a:lnTo>
                  <a:lnTo>
                    <a:pt x="359727" y="73977"/>
                  </a:lnTo>
                  <a:lnTo>
                    <a:pt x="360362" y="66675"/>
                  </a:lnTo>
                  <a:lnTo>
                    <a:pt x="356552" y="53975"/>
                  </a:lnTo>
                  <a:lnTo>
                    <a:pt x="340677" y="26352"/>
                  </a:lnTo>
                  <a:lnTo>
                    <a:pt x="310197" y="0"/>
                  </a:lnTo>
                  <a:close/>
                </a:path>
              </a:pathLst>
            </a:custGeom>
            <a:solidFill>
              <a:srgbClr val="A00000"/>
            </a:solidFill>
          </p:spPr>
          <p:txBody>
            <a:bodyPr wrap="square" lIns="0" tIns="0" rIns="0" bIns="0" rtlCol="0"/>
            <a:lstStyle/>
            <a:p>
              <a:endParaRPr/>
            </a:p>
          </p:txBody>
        </p:sp>
        <p:sp>
          <p:nvSpPr>
            <p:cNvPr id="8" name="object 8"/>
            <p:cNvSpPr/>
            <p:nvPr/>
          </p:nvSpPr>
          <p:spPr>
            <a:xfrm>
              <a:off x="1767839" y="1821814"/>
              <a:ext cx="228600" cy="317500"/>
            </a:xfrm>
            <a:custGeom>
              <a:avLst/>
              <a:gdLst/>
              <a:ahLst/>
              <a:cxnLst/>
              <a:rect l="l" t="t" r="r" b="b"/>
              <a:pathLst>
                <a:path w="228600" h="317500">
                  <a:moveTo>
                    <a:pt x="220566" y="23177"/>
                  </a:moveTo>
                  <a:lnTo>
                    <a:pt x="198755" y="23177"/>
                  </a:lnTo>
                  <a:lnTo>
                    <a:pt x="208915" y="33337"/>
                  </a:lnTo>
                  <a:lnTo>
                    <a:pt x="71437" y="227964"/>
                  </a:lnTo>
                  <a:lnTo>
                    <a:pt x="70802" y="240664"/>
                  </a:lnTo>
                  <a:lnTo>
                    <a:pt x="66040" y="250189"/>
                  </a:lnTo>
                  <a:lnTo>
                    <a:pt x="25717" y="306387"/>
                  </a:lnTo>
                  <a:lnTo>
                    <a:pt x="31115" y="317500"/>
                  </a:lnTo>
                  <a:lnTo>
                    <a:pt x="228600" y="39052"/>
                  </a:lnTo>
                  <a:lnTo>
                    <a:pt x="220566" y="23177"/>
                  </a:lnTo>
                  <a:close/>
                </a:path>
                <a:path w="228600" h="317500">
                  <a:moveTo>
                    <a:pt x="196215" y="0"/>
                  </a:moveTo>
                  <a:lnTo>
                    <a:pt x="0" y="274002"/>
                  </a:lnTo>
                  <a:lnTo>
                    <a:pt x="11747" y="284162"/>
                  </a:lnTo>
                  <a:lnTo>
                    <a:pt x="198755" y="23177"/>
                  </a:lnTo>
                  <a:lnTo>
                    <a:pt x="220566" y="23177"/>
                  </a:lnTo>
                  <a:lnTo>
                    <a:pt x="215265" y="12700"/>
                  </a:lnTo>
                  <a:lnTo>
                    <a:pt x="196215" y="0"/>
                  </a:lnTo>
                  <a:close/>
                </a:path>
              </a:pathLst>
            </a:custGeom>
            <a:solidFill>
              <a:srgbClr val="FF0000"/>
            </a:solidFill>
          </p:spPr>
          <p:txBody>
            <a:bodyPr wrap="square" lIns="0" tIns="0" rIns="0" bIns="0" rtlCol="0"/>
            <a:lstStyle/>
            <a:p>
              <a:endParaRPr/>
            </a:p>
          </p:txBody>
        </p:sp>
        <p:sp>
          <p:nvSpPr>
            <p:cNvPr id="9" name="object 9"/>
            <p:cNvSpPr/>
            <p:nvPr/>
          </p:nvSpPr>
          <p:spPr>
            <a:xfrm>
              <a:off x="1771014" y="2158364"/>
              <a:ext cx="25400" cy="84455"/>
            </a:xfrm>
            <a:custGeom>
              <a:avLst/>
              <a:gdLst/>
              <a:ahLst/>
              <a:cxnLst/>
              <a:rect l="l" t="t" r="r" b="b"/>
              <a:pathLst>
                <a:path w="25400" h="84455">
                  <a:moveTo>
                    <a:pt x="23177" y="0"/>
                  </a:moveTo>
                  <a:lnTo>
                    <a:pt x="23177" y="6985"/>
                  </a:lnTo>
                  <a:lnTo>
                    <a:pt x="21907" y="23812"/>
                  </a:lnTo>
                  <a:lnTo>
                    <a:pt x="14922" y="44450"/>
                  </a:lnTo>
                  <a:lnTo>
                    <a:pt x="0" y="62547"/>
                  </a:lnTo>
                  <a:lnTo>
                    <a:pt x="4762" y="74612"/>
                  </a:lnTo>
                  <a:lnTo>
                    <a:pt x="7620" y="84137"/>
                  </a:lnTo>
                  <a:lnTo>
                    <a:pt x="25400" y="38735"/>
                  </a:lnTo>
                  <a:lnTo>
                    <a:pt x="24765" y="19050"/>
                  </a:lnTo>
                  <a:lnTo>
                    <a:pt x="23177" y="0"/>
                  </a:lnTo>
                  <a:close/>
                </a:path>
              </a:pathLst>
            </a:custGeom>
            <a:solidFill>
              <a:srgbClr val="FF3F70"/>
            </a:solidFill>
          </p:spPr>
          <p:txBody>
            <a:bodyPr wrap="square" lIns="0" tIns="0" rIns="0" bIns="0" rtlCol="0"/>
            <a:lstStyle/>
            <a:p>
              <a:endParaRPr/>
            </a:p>
          </p:txBody>
        </p:sp>
        <p:pic>
          <p:nvPicPr>
            <p:cNvPr id="10" name="object 10"/>
            <p:cNvPicPr/>
            <p:nvPr/>
          </p:nvPicPr>
          <p:blipFill>
            <a:blip r:embed="rId4" cstate="print"/>
            <a:stretch>
              <a:fillRect/>
            </a:stretch>
          </p:blipFill>
          <p:spPr>
            <a:xfrm>
              <a:off x="1810702" y="1948814"/>
              <a:ext cx="65087" cy="98425"/>
            </a:xfrm>
            <a:prstGeom prst="rect">
              <a:avLst/>
            </a:prstGeom>
          </p:spPr>
        </p:pic>
        <p:sp>
          <p:nvSpPr>
            <p:cNvPr id="11" name="object 11"/>
            <p:cNvSpPr/>
            <p:nvPr/>
          </p:nvSpPr>
          <p:spPr>
            <a:xfrm>
              <a:off x="1812289" y="1877377"/>
              <a:ext cx="193675" cy="276225"/>
            </a:xfrm>
            <a:custGeom>
              <a:avLst/>
              <a:gdLst/>
              <a:ahLst/>
              <a:cxnLst/>
              <a:rect l="l" t="t" r="r" b="b"/>
              <a:pathLst>
                <a:path w="193675" h="276225">
                  <a:moveTo>
                    <a:pt x="192405" y="0"/>
                  </a:moveTo>
                  <a:lnTo>
                    <a:pt x="0" y="271462"/>
                  </a:lnTo>
                  <a:lnTo>
                    <a:pt x="3175" y="276225"/>
                  </a:lnTo>
                  <a:lnTo>
                    <a:pt x="193675" y="2539"/>
                  </a:lnTo>
                  <a:lnTo>
                    <a:pt x="192405" y="0"/>
                  </a:lnTo>
                  <a:close/>
                </a:path>
              </a:pathLst>
            </a:custGeom>
            <a:solidFill>
              <a:srgbClr val="FF3F70"/>
            </a:solidFill>
          </p:spPr>
          <p:txBody>
            <a:bodyPr wrap="square" lIns="0" tIns="0" rIns="0" bIns="0" rtlCol="0"/>
            <a:lstStyle/>
            <a:p>
              <a:endParaRPr/>
            </a:p>
          </p:txBody>
        </p:sp>
        <p:pic>
          <p:nvPicPr>
            <p:cNvPr id="12" name="object 12"/>
            <p:cNvPicPr/>
            <p:nvPr/>
          </p:nvPicPr>
          <p:blipFill>
            <a:blip r:embed="rId5" cstate="print"/>
            <a:stretch>
              <a:fillRect/>
            </a:stretch>
          </p:blipFill>
          <p:spPr>
            <a:xfrm>
              <a:off x="1683702" y="2128202"/>
              <a:ext cx="95250" cy="176212"/>
            </a:xfrm>
            <a:prstGeom prst="rect">
              <a:avLst/>
            </a:prstGeom>
          </p:spPr>
        </p:pic>
        <p:sp>
          <p:nvSpPr>
            <p:cNvPr id="13" name="object 13"/>
            <p:cNvSpPr/>
            <p:nvPr/>
          </p:nvSpPr>
          <p:spPr>
            <a:xfrm>
              <a:off x="1197927" y="2363152"/>
              <a:ext cx="382905" cy="98425"/>
            </a:xfrm>
            <a:custGeom>
              <a:avLst/>
              <a:gdLst/>
              <a:ahLst/>
              <a:cxnLst/>
              <a:rect l="l" t="t" r="r" b="b"/>
              <a:pathLst>
                <a:path w="382905" h="98425">
                  <a:moveTo>
                    <a:pt x="86994" y="0"/>
                  </a:moveTo>
                  <a:lnTo>
                    <a:pt x="0" y="35877"/>
                  </a:lnTo>
                  <a:lnTo>
                    <a:pt x="333375" y="98425"/>
                  </a:lnTo>
                  <a:lnTo>
                    <a:pt x="382587" y="37464"/>
                  </a:lnTo>
                  <a:lnTo>
                    <a:pt x="86994" y="0"/>
                  </a:lnTo>
                  <a:close/>
                </a:path>
              </a:pathLst>
            </a:custGeom>
            <a:solidFill>
              <a:srgbClr val="000000"/>
            </a:solidFill>
          </p:spPr>
          <p:txBody>
            <a:bodyPr wrap="square" lIns="0" tIns="0" rIns="0" bIns="0" rtlCol="0"/>
            <a:lstStyle/>
            <a:p>
              <a:endParaRPr/>
            </a:p>
          </p:txBody>
        </p:sp>
        <p:sp>
          <p:nvSpPr>
            <p:cNvPr id="14" name="object 14"/>
            <p:cNvSpPr/>
            <p:nvPr/>
          </p:nvSpPr>
          <p:spPr>
            <a:xfrm>
              <a:off x="1197927" y="2363152"/>
              <a:ext cx="382905" cy="98425"/>
            </a:xfrm>
            <a:custGeom>
              <a:avLst/>
              <a:gdLst/>
              <a:ahLst/>
              <a:cxnLst/>
              <a:rect l="l" t="t" r="r" b="b"/>
              <a:pathLst>
                <a:path w="382905" h="98425">
                  <a:moveTo>
                    <a:pt x="0" y="35877"/>
                  </a:moveTo>
                  <a:lnTo>
                    <a:pt x="86994" y="0"/>
                  </a:lnTo>
                  <a:lnTo>
                    <a:pt x="382587" y="37464"/>
                  </a:lnTo>
                  <a:lnTo>
                    <a:pt x="333375" y="98425"/>
                  </a:lnTo>
                  <a:lnTo>
                    <a:pt x="0" y="35877"/>
                  </a:lnTo>
                </a:path>
              </a:pathLst>
            </a:custGeom>
            <a:ln w="10795">
              <a:solidFill>
                <a:srgbClr val="000000"/>
              </a:solidFill>
            </a:ln>
          </p:spPr>
          <p:txBody>
            <a:bodyPr wrap="square" lIns="0" tIns="0" rIns="0" bIns="0" rtlCol="0"/>
            <a:lstStyle/>
            <a:p>
              <a:endParaRPr/>
            </a:p>
          </p:txBody>
        </p:sp>
        <p:sp>
          <p:nvSpPr>
            <p:cNvPr id="15" name="object 15"/>
            <p:cNvSpPr/>
            <p:nvPr/>
          </p:nvSpPr>
          <p:spPr>
            <a:xfrm>
              <a:off x="1531302" y="2599689"/>
              <a:ext cx="217804" cy="347980"/>
            </a:xfrm>
            <a:custGeom>
              <a:avLst/>
              <a:gdLst/>
              <a:ahLst/>
              <a:cxnLst/>
              <a:rect l="l" t="t" r="r" b="b"/>
              <a:pathLst>
                <a:path w="217805" h="347980">
                  <a:moveTo>
                    <a:pt x="217487" y="0"/>
                  </a:moveTo>
                  <a:lnTo>
                    <a:pt x="100012" y="46989"/>
                  </a:lnTo>
                  <a:lnTo>
                    <a:pt x="0" y="235902"/>
                  </a:lnTo>
                  <a:lnTo>
                    <a:pt x="0" y="347662"/>
                  </a:lnTo>
                  <a:lnTo>
                    <a:pt x="217487" y="112395"/>
                  </a:lnTo>
                  <a:lnTo>
                    <a:pt x="217487" y="0"/>
                  </a:lnTo>
                  <a:close/>
                </a:path>
              </a:pathLst>
            </a:custGeom>
            <a:solidFill>
              <a:srgbClr val="000000"/>
            </a:solidFill>
          </p:spPr>
          <p:txBody>
            <a:bodyPr wrap="square" lIns="0" tIns="0" rIns="0" bIns="0" rtlCol="0"/>
            <a:lstStyle/>
            <a:p>
              <a:endParaRPr/>
            </a:p>
          </p:txBody>
        </p:sp>
        <p:sp>
          <p:nvSpPr>
            <p:cNvPr id="16" name="object 16"/>
            <p:cNvSpPr/>
            <p:nvPr/>
          </p:nvSpPr>
          <p:spPr>
            <a:xfrm>
              <a:off x="1531302" y="2599689"/>
              <a:ext cx="217804" cy="347980"/>
            </a:xfrm>
            <a:custGeom>
              <a:avLst/>
              <a:gdLst/>
              <a:ahLst/>
              <a:cxnLst/>
              <a:rect l="l" t="t" r="r" b="b"/>
              <a:pathLst>
                <a:path w="217805" h="347980">
                  <a:moveTo>
                    <a:pt x="0" y="235902"/>
                  </a:moveTo>
                  <a:lnTo>
                    <a:pt x="0" y="347662"/>
                  </a:lnTo>
                  <a:lnTo>
                    <a:pt x="217487" y="112395"/>
                  </a:lnTo>
                  <a:lnTo>
                    <a:pt x="217487" y="0"/>
                  </a:lnTo>
                  <a:lnTo>
                    <a:pt x="100012" y="46989"/>
                  </a:lnTo>
                  <a:lnTo>
                    <a:pt x="0" y="235902"/>
                  </a:lnTo>
                </a:path>
              </a:pathLst>
            </a:custGeom>
            <a:ln w="10794">
              <a:solidFill>
                <a:srgbClr val="000000"/>
              </a:solidFill>
            </a:ln>
          </p:spPr>
          <p:txBody>
            <a:bodyPr wrap="square" lIns="0" tIns="0" rIns="0" bIns="0" rtlCol="0"/>
            <a:lstStyle/>
            <a:p>
              <a:endParaRPr/>
            </a:p>
          </p:txBody>
        </p:sp>
        <p:sp>
          <p:nvSpPr>
            <p:cNvPr id="17" name="object 17"/>
            <p:cNvSpPr/>
            <p:nvPr/>
          </p:nvSpPr>
          <p:spPr>
            <a:xfrm>
              <a:off x="1051877" y="2767964"/>
              <a:ext cx="479425" cy="179705"/>
            </a:xfrm>
            <a:custGeom>
              <a:avLst/>
              <a:gdLst/>
              <a:ahLst/>
              <a:cxnLst/>
              <a:rect l="l" t="t" r="r" b="b"/>
              <a:pathLst>
                <a:path w="479425" h="179705">
                  <a:moveTo>
                    <a:pt x="43497" y="0"/>
                  </a:moveTo>
                  <a:lnTo>
                    <a:pt x="0" y="6350"/>
                  </a:lnTo>
                  <a:lnTo>
                    <a:pt x="0" y="113982"/>
                  </a:lnTo>
                  <a:lnTo>
                    <a:pt x="479425" y="179387"/>
                  </a:lnTo>
                  <a:lnTo>
                    <a:pt x="479425" y="56514"/>
                  </a:lnTo>
                  <a:lnTo>
                    <a:pt x="43497" y="0"/>
                  </a:lnTo>
                  <a:close/>
                </a:path>
              </a:pathLst>
            </a:custGeom>
            <a:solidFill>
              <a:srgbClr val="000000"/>
            </a:solidFill>
          </p:spPr>
          <p:txBody>
            <a:bodyPr wrap="square" lIns="0" tIns="0" rIns="0" bIns="0" rtlCol="0"/>
            <a:lstStyle/>
            <a:p>
              <a:endParaRPr/>
            </a:p>
          </p:txBody>
        </p:sp>
        <p:sp>
          <p:nvSpPr>
            <p:cNvPr id="18" name="object 18"/>
            <p:cNvSpPr/>
            <p:nvPr/>
          </p:nvSpPr>
          <p:spPr>
            <a:xfrm>
              <a:off x="1051877" y="2767964"/>
              <a:ext cx="479425" cy="179705"/>
            </a:xfrm>
            <a:custGeom>
              <a:avLst/>
              <a:gdLst/>
              <a:ahLst/>
              <a:cxnLst/>
              <a:rect l="l" t="t" r="r" b="b"/>
              <a:pathLst>
                <a:path w="479425" h="179705">
                  <a:moveTo>
                    <a:pt x="0" y="6350"/>
                  </a:moveTo>
                  <a:lnTo>
                    <a:pt x="0" y="113982"/>
                  </a:lnTo>
                  <a:lnTo>
                    <a:pt x="479425" y="179387"/>
                  </a:lnTo>
                  <a:lnTo>
                    <a:pt x="479425" y="56514"/>
                  </a:lnTo>
                  <a:lnTo>
                    <a:pt x="43497" y="0"/>
                  </a:lnTo>
                  <a:lnTo>
                    <a:pt x="0" y="6350"/>
                  </a:lnTo>
                </a:path>
              </a:pathLst>
            </a:custGeom>
            <a:ln w="10795">
              <a:solidFill>
                <a:srgbClr val="000000"/>
              </a:solidFill>
            </a:ln>
          </p:spPr>
          <p:txBody>
            <a:bodyPr wrap="square" lIns="0" tIns="0" rIns="0" bIns="0" rtlCol="0"/>
            <a:lstStyle/>
            <a:p>
              <a:endParaRPr/>
            </a:p>
          </p:txBody>
        </p:sp>
        <p:sp>
          <p:nvSpPr>
            <p:cNvPr id="19" name="object 19"/>
            <p:cNvSpPr/>
            <p:nvPr/>
          </p:nvSpPr>
          <p:spPr>
            <a:xfrm>
              <a:off x="1051877" y="2537777"/>
              <a:ext cx="697230" cy="298450"/>
            </a:xfrm>
            <a:custGeom>
              <a:avLst/>
              <a:gdLst/>
              <a:ahLst/>
              <a:cxnLst/>
              <a:rect l="l" t="t" r="r" b="b"/>
              <a:pathLst>
                <a:path w="697230" h="298450">
                  <a:moveTo>
                    <a:pt x="218122" y="0"/>
                  </a:moveTo>
                  <a:lnTo>
                    <a:pt x="0" y="236220"/>
                  </a:lnTo>
                  <a:lnTo>
                    <a:pt x="478154" y="298450"/>
                  </a:lnTo>
                  <a:lnTo>
                    <a:pt x="696912" y="62230"/>
                  </a:lnTo>
                  <a:lnTo>
                    <a:pt x="218122" y="0"/>
                  </a:lnTo>
                  <a:close/>
                </a:path>
              </a:pathLst>
            </a:custGeom>
            <a:solidFill>
              <a:srgbClr val="000000"/>
            </a:solidFill>
          </p:spPr>
          <p:txBody>
            <a:bodyPr wrap="square" lIns="0" tIns="0" rIns="0" bIns="0" rtlCol="0"/>
            <a:lstStyle/>
            <a:p>
              <a:endParaRPr/>
            </a:p>
          </p:txBody>
        </p:sp>
        <p:sp>
          <p:nvSpPr>
            <p:cNvPr id="20" name="object 20"/>
            <p:cNvSpPr/>
            <p:nvPr/>
          </p:nvSpPr>
          <p:spPr>
            <a:xfrm>
              <a:off x="1051877" y="2537777"/>
              <a:ext cx="697230" cy="298450"/>
            </a:xfrm>
            <a:custGeom>
              <a:avLst/>
              <a:gdLst/>
              <a:ahLst/>
              <a:cxnLst/>
              <a:rect l="l" t="t" r="r" b="b"/>
              <a:pathLst>
                <a:path w="697230" h="298450">
                  <a:moveTo>
                    <a:pt x="0" y="236220"/>
                  </a:moveTo>
                  <a:lnTo>
                    <a:pt x="218122" y="0"/>
                  </a:lnTo>
                  <a:lnTo>
                    <a:pt x="696912" y="62230"/>
                  </a:lnTo>
                  <a:lnTo>
                    <a:pt x="478154" y="298450"/>
                  </a:lnTo>
                  <a:lnTo>
                    <a:pt x="0" y="236220"/>
                  </a:lnTo>
                </a:path>
              </a:pathLst>
            </a:custGeom>
            <a:ln w="10795">
              <a:solidFill>
                <a:srgbClr val="000000"/>
              </a:solidFill>
            </a:ln>
          </p:spPr>
          <p:txBody>
            <a:bodyPr wrap="square" lIns="0" tIns="0" rIns="0" bIns="0" rtlCol="0"/>
            <a:lstStyle/>
            <a:p>
              <a:endParaRPr/>
            </a:p>
          </p:txBody>
        </p:sp>
        <p:sp>
          <p:nvSpPr>
            <p:cNvPr id="21" name="object 21"/>
            <p:cNvSpPr/>
            <p:nvPr/>
          </p:nvSpPr>
          <p:spPr>
            <a:xfrm>
              <a:off x="1151889" y="2431414"/>
              <a:ext cx="352425" cy="342900"/>
            </a:xfrm>
            <a:custGeom>
              <a:avLst/>
              <a:gdLst/>
              <a:ahLst/>
              <a:cxnLst/>
              <a:rect l="l" t="t" r="r" b="b"/>
              <a:pathLst>
                <a:path w="352425" h="342900">
                  <a:moveTo>
                    <a:pt x="0" y="0"/>
                  </a:moveTo>
                  <a:lnTo>
                    <a:pt x="0" y="296862"/>
                  </a:lnTo>
                  <a:lnTo>
                    <a:pt x="352425" y="342900"/>
                  </a:lnTo>
                  <a:lnTo>
                    <a:pt x="352425" y="46989"/>
                  </a:lnTo>
                  <a:lnTo>
                    <a:pt x="0" y="0"/>
                  </a:lnTo>
                  <a:close/>
                </a:path>
              </a:pathLst>
            </a:custGeom>
            <a:solidFill>
              <a:srgbClr val="000000"/>
            </a:solidFill>
          </p:spPr>
          <p:txBody>
            <a:bodyPr wrap="square" lIns="0" tIns="0" rIns="0" bIns="0" rtlCol="0"/>
            <a:lstStyle/>
            <a:p>
              <a:endParaRPr/>
            </a:p>
          </p:txBody>
        </p:sp>
        <p:sp>
          <p:nvSpPr>
            <p:cNvPr id="22" name="object 22"/>
            <p:cNvSpPr/>
            <p:nvPr/>
          </p:nvSpPr>
          <p:spPr>
            <a:xfrm>
              <a:off x="1151889" y="2431414"/>
              <a:ext cx="352425" cy="342900"/>
            </a:xfrm>
            <a:custGeom>
              <a:avLst/>
              <a:gdLst/>
              <a:ahLst/>
              <a:cxnLst/>
              <a:rect l="l" t="t" r="r" b="b"/>
              <a:pathLst>
                <a:path w="352425" h="342900">
                  <a:moveTo>
                    <a:pt x="0" y="0"/>
                  </a:moveTo>
                  <a:lnTo>
                    <a:pt x="0" y="296862"/>
                  </a:lnTo>
                  <a:lnTo>
                    <a:pt x="352425" y="342900"/>
                  </a:lnTo>
                  <a:lnTo>
                    <a:pt x="352425" y="46989"/>
                  </a:lnTo>
                  <a:lnTo>
                    <a:pt x="0" y="0"/>
                  </a:lnTo>
                </a:path>
              </a:pathLst>
            </a:custGeom>
            <a:ln w="10795">
              <a:solidFill>
                <a:srgbClr val="000000"/>
              </a:solidFill>
            </a:ln>
          </p:spPr>
          <p:txBody>
            <a:bodyPr wrap="square" lIns="0" tIns="0" rIns="0" bIns="0" rtlCol="0"/>
            <a:lstStyle/>
            <a:p>
              <a:endParaRPr/>
            </a:p>
          </p:txBody>
        </p:sp>
        <p:sp>
          <p:nvSpPr>
            <p:cNvPr id="23" name="object 23"/>
            <p:cNvSpPr/>
            <p:nvPr/>
          </p:nvSpPr>
          <p:spPr>
            <a:xfrm>
              <a:off x="1151889" y="2393314"/>
              <a:ext cx="392430" cy="85725"/>
            </a:xfrm>
            <a:custGeom>
              <a:avLst/>
              <a:gdLst/>
              <a:ahLst/>
              <a:cxnLst/>
              <a:rect l="l" t="t" r="r" b="b"/>
              <a:pathLst>
                <a:path w="392430" h="85725">
                  <a:moveTo>
                    <a:pt x="34607" y="0"/>
                  </a:moveTo>
                  <a:lnTo>
                    <a:pt x="0" y="39052"/>
                  </a:lnTo>
                  <a:lnTo>
                    <a:pt x="352107" y="85725"/>
                  </a:lnTo>
                  <a:lnTo>
                    <a:pt x="392112" y="48577"/>
                  </a:lnTo>
                  <a:lnTo>
                    <a:pt x="34607" y="0"/>
                  </a:lnTo>
                  <a:close/>
                </a:path>
              </a:pathLst>
            </a:custGeom>
            <a:solidFill>
              <a:srgbClr val="000000"/>
            </a:solidFill>
          </p:spPr>
          <p:txBody>
            <a:bodyPr wrap="square" lIns="0" tIns="0" rIns="0" bIns="0" rtlCol="0"/>
            <a:lstStyle/>
            <a:p>
              <a:endParaRPr/>
            </a:p>
          </p:txBody>
        </p:sp>
        <p:sp>
          <p:nvSpPr>
            <p:cNvPr id="24" name="object 24"/>
            <p:cNvSpPr/>
            <p:nvPr/>
          </p:nvSpPr>
          <p:spPr>
            <a:xfrm>
              <a:off x="1151889" y="2393314"/>
              <a:ext cx="392430" cy="85725"/>
            </a:xfrm>
            <a:custGeom>
              <a:avLst/>
              <a:gdLst/>
              <a:ahLst/>
              <a:cxnLst/>
              <a:rect l="l" t="t" r="r" b="b"/>
              <a:pathLst>
                <a:path w="392430" h="85725">
                  <a:moveTo>
                    <a:pt x="0" y="39052"/>
                  </a:moveTo>
                  <a:lnTo>
                    <a:pt x="34607" y="0"/>
                  </a:lnTo>
                  <a:lnTo>
                    <a:pt x="392112" y="48577"/>
                  </a:lnTo>
                  <a:lnTo>
                    <a:pt x="352107" y="85725"/>
                  </a:lnTo>
                  <a:lnTo>
                    <a:pt x="0" y="39052"/>
                  </a:lnTo>
                </a:path>
              </a:pathLst>
            </a:custGeom>
            <a:ln w="10795">
              <a:solidFill>
                <a:srgbClr val="000000"/>
              </a:solidFill>
            </a:ln>
          </p:spPr>
          <p:txBody>
            <a:bodyPr wrap="square" lIns="0" tIns="0" rIns="0" bIns="0" rtlCol="0"/>
            <a:lstStyle/>
            <a:p>
              <a:endParaRPr/>
            </a:p>
          </p:txBody>
        </p:sp>
        <p:sp>
          <p:nvSpPr>
            <p:cNvPr id="25" name="object 25"/>
            <p:cNvSpPr/>
            <p:nvPr/>
          </p:nvSpPr>
          <p:spPr>
            <a:xfrm>
              <a:off x="1526539" y="2398077"/>
              <a:ext cx="53975" cy="330200"/>
            </a:xfrm>
            <a:custGeom>
              <a:avLst/>
              <a:gdLst/>
              <a:ahLst/>
              <a:cxnLst/>
              <a:rect l="l" t="t" r="r" b="b"/>
              <a:pathLst>
                <a:path w="53975" h="330200">
                  <a:moveTo>
                    <a:pt x="53975" y="0"/>
                  </a:moveTo>
                  <a:lnTo>
                    <a:pt x="0" y="63500"/>
                  </a:lnTo>
                  <a:lnTo>
                    <a:pt x="3492" y="330200"/>
                  </a:lnTo>
                  <a:lnTo>
                    <a:pt x="53975" y="217487"/>
                  </a:lnTo>
                  <a:lnTo>
                    <a:pt x="53975" y="0"/>
                  </a:lnTo>
                  <a:close/>
                </a:path>
              </a:pathLst>
            </a:custGeom>
            <a:solidFill>
              <a:srgbClr val="000000"/>
            </a:solidFill>
          </p:spPr>
          <p:txBody>
            <a:bodyPr wrap="square" lIns="0" tIns="0" rIns="0" bIns="0" rtlCol="0"/>
            <a:lstStyle/>
            <a:p>
              <a:endParaRPr/>
            </a:p>
          </p:txBody>
        </p:sp>
        <p:sp>
          <p:nvSpPr>
            <p:cNvPr id="26" name="object 26"/>
            <p:cNvSpPr/>
            <p:nvPr/>
          </p:nvSpPr>
          <p:spPr>
            <a:xfrm>
              <a:off x="1526539" y="2398077"/>
              <a:ext cx="53975" cy="330200"/>
            </a:xfrm>
            <a:custGeom>
              <a:avLst/>
              <a:gdLst/>
              <a:ahLst/>
              <a:cxnLst/>
              <a:rect l="l" t="t" r="r" b="b"/>
              <a:pathLst>
                <a:path w="53975" h="330200">
                  <a:moveTo>
                    <a:pt x="53975" y="0"/>
                  </a:moveTo>
                  <a:lnTo>
                    <a:pt x="53975" y="217487"/>
                  </a:lnTo>
                  <a:lnTo>
                    <a:pt x="3492" y="330200"/>
                  </a:lnTo>
                  <a:lnTo>
                    <a:pt x="0" y="63500"/>
                  </a:lnTo>
                  <a:lnTo>
                    <a:pt x="53975" y="0"/>
                  </a:lnTo>
                </a:path>
              </a:pathLst>
            </a:custGeom>
            <a:ln w="10795">
              <a:solidFill>
                <a:srgbClr val="000000"/>
              </a:solidFill>
            </a:ln>
          </p:spPr>
          <p:txBody>
            <a:bodyPr wrap="square" lIns="0" tIns="0" rIns="0" bIns="0" rtlCol="0"/>
            <a:lstStyle/>
            <a:p>
              <a:endParaRPr/>
            </a:p>
          </p:txBody>
        </p:sp>
        <p:sp>
          <p:nvSpPr>
            <p:cNvPr id="27" name="object 27"/>
            <p:cNvSpPr/>
            <p:nvPr/>
          </p:nvSpPr>
          <p:spPr>
            <a:xfrm>
              <a:off x="1504314" y="2407602"/>
              <a:ext cx="49530" cy="365125"/>
            </a:xfrm>
            <a:custGeom>
              <a:avLst/>
              <a:gdLst/>
              <a:ahLst/>
              <a:cxnLst/>
              <a:rect l="l" t="t" r="r" b="b"/>
              <a:pathLst>
                <a:path w="49530" h="365125">
                  <a:moveTo>
                    <a:pt x="49212" y="0"/>
                  </a:moveTo>
                  <a:lnTo>
                    <a:pt x="0" y="71437"/>
                  </a:lnTo>
                  <a:lnTo>
                    <a:pt x="0" y="365125"/>
                  </a:lnTo>
                  <a:lnTo>
                    <a:pt x="38417" y="320675"/>
                  </a:lnTo>
                  <a:lnTo>
                    <a:pt x="49212" y="0"/>
                  </a:lnTo>
                  <a:close/>
                </a:path>
              </a:pathLst>
            </a:custGeom>
            <a:solidFill>
              <a:srgbClr val="000000"/>
            </a:solidFill>
          </p:spPr>
          <p:txBody>
            <a:bodyPr wrap="square" lIns="0" tIns="0" rIns="0" bIns="0" rtlCol="0"/>
            <a:lstStyle/>
            <a:p>
              <a:endParaRPr/>
            </a:p>
          </p:txBody>
        </p:sp>
        <p:sp>
          <p:nvSpPr>
            <p:cNvPr id="28" name="object 28"/>
            <p:cNvSpPr/>
            <p:nvPr/>
          </p:nvSpPr>
          <p:spPr>
            <a:xfrm>
              <a:off x="1504314" y="2407602"/>
              <a:ext cx="49530" cy="365125"/>
            </a:xfrm>
            <a:custGeom>
              <a:avLst/>
              <a:gdLst/>
              <a:ahLst/>
              <a:cxnLst/>
              <a:rect l="l" t="t" r="r" b="b"/>
              <a:pathLst>
                <a:path w="49530" h="365125">
                  <a:moveTo>
                    <a:pt x="49212" y="0"/>
                  </a:moveTo>
                  <a:lnTo>
                    <a:pt x="38417" y="320675"/>
                  </a:lnTo>
                  <a:lnTo>
                    <a:pt x="0" y="365125"/>
                  </a:lnTo>
                  <a:lnTo>
                    <a:pt x="0" y="71437"/>
                  </a:lnTo>
                  <a:lnTo>
                    <a:pt x="49212" y="0"/>
                  </a:lnTo>
                </a:path>
              </a:pathLst>
            </a:custGeom>
            <a:ln w="10795">
              <a:solidFill>
                <a:srgbClr val="000000"/>
              </a:solidFill>
            </a:ln>
          </p:spPr>
          <p:txBody>
            <a:bodyPr wrap="square" lIns="0" tIns="0" rIns="0" bIns="0" rtlCol="0"/>
            <a:lstStyle/>
            <a:p>
              <a:endParaRPr/>
            </a:p>
          </p:txBody>
        </p:sp>
        <p:sp>
          <p:nvSpPr>
            <p:cNvPr id="29" name="object 29"/>
            <p:cNvSpPr/>
            <p:nvPr/>
          </p:nvSpPr>
          <p:spPr>
            <a:xfrm>
              <a:off x="1202689" y="2355214"/>
              <a:ext cx="374650" cy="98425"/>
            </a:xfrm>
            <a:custGeom>
              <a:avLst/>
              <a:gdLst/>
              <a:ahLst/>
              <a:cxnLst/>
              <a:rect l="l" t="t" r="r" b="b"/>
              <a:pathLst>
                <a:path w="374650" h="98425">
                  <a:moveTo>
                    <a:pt x="75247" y="0"/>
                  </a:moveTo>
                  <a:lnTo>
                    <a:pt x="0" y="31750"/>
                  </a:lnTo>
                  <a:lnTo>
                    <a:pt x="320992" y="98425"/>
                  </a:lnTo>
                  <a:lnTo>
                    <a:pt x="374650" y="39687"/>
                  </a:lnTo>
                  <a:lnTo>
                    <a:pt x="75247" y="0"/>
                  </a:lnTo>
                  <a:close/>
                </a:path>
              </a:pathLst>
            </a:custGeom>
            <a:solidFill>
              <a:srgbClr val="EFEFEF"/>
            </a:solidFill>
          </p:spPr>
          <p:txBody>
            <a:bodyPr wrap="square" lIns="0" tIns="0" rIns="0" bIns="0" rtlCol="0"/>
            <a:lstStyle/>
            <a:p>
              <a:endParaRPr/>
            </a:p>
          </p:txBody>
        </p:sp>
        <p:sp>
          <p:nvSpPr>
            <p:cNvPr id="30" name="object 30"/>
            <p:cNvSpPr/>
            <p:nvPr/>
          </p:nvSpPr>
          <p:spPr>
            <a:xfrm>
              <a:off x="1202689" y="2355214"/>
              <a:ext cx="374650" cy="98425"/>
            </a:xfrm>
            <a:custGeom>
              <a:avLst/>
              <a:gdLst/>
              <a:ahLst/>
              <a:cxnLst/>
              <a:rect l="l" t="t" r="r" b="b"/>
              <a:pathLst>
                <a:path w="374650" h="98425">
                  <a:moveTo>
                    <a:pt x="0" y="31750"/>
                  </a:moveTo>
                  <a:lnTo>
                    <a:pt x="75247" y="0"/>
                  </a:lnTo>
                  <a:lnTo>
                    <a:pt x="374650" y="39687"/>
                  </a:lnTo>
                  <a:lnTo>
                    <a:pt x="320992" y="98425"/>
                  </a:lnTo>
                  <a:lnTo>
                    <a:pt x="0" y="31750"/>
                  </a:lnTo>
                </a:path>
              </a:pathLst>
            </a:custGeom>
            <a:ln w="10795">
              <a:solidFill>
                <a:srgbClr val="000000"/>
              </a:solidFill>
            </a:ln>
          </p:spPr>
          <p:txBody>
            <a:bodyPr wrap="square" lIns="0" tIns="0" rIns="0" bIns="0" rtlCol="0"/>
            <a:lstStyle/>
            <a:p>
              <a:endParaRPr/>
            </a:p>
          </p:txBody>
        </p:sp>
        <p:sp>
          <p:nvSpPr>
            <p:cNvPr id="31" name="object 31"/>
            <p:cNvSpPr/>
            <p:nvPr/>
          </p:nvSpPr>
          <p:spPr>
            <a:xfrm>
              <a:off x="1521777" y="2594927"/>
              <a:ext cx="220979" cy="344805"/>
            </a:xfrm>
            <a:custGeom>
              <a:avLst/>
              <a:gdLst/>
              <a:ahLst/>
              <a:cxnLst/>
              <a:rect l="l" t="t" r="r" b="b"/>
              <a:pathLst>
                <a:path w="220980" h="344805">
                  <a:moveTo>
                    <a:pt x="220662" y="0"/>
                  </a:moveTo>
                  <a:lnTo>
                    <a:pt x="100647" y="44450"/>
                  </a:lnTo>
                  <a:lnTo>
                    <a:pt x="0" y="232727"/>
                  </a:lnTo>
                  <a:lnTo>
                    <a:pt x="0" y="344487"/>
                  </a:lnTo>
                  <a:lnTo>
                    <a:pt x="220662" y="109220"/>
                  </a:lnTo>
                  <a:lnTo>
                    <a:pt x="220662" y="0"/>
                  </a:lnTo>
                  <a:close/>
                </a:path>
              </a:pathLst>
            </a:custGeom>
            <a:solidFill>
              <a:srgbClr val="8E8E8E"/>
            </a:solidFill>
          </p:spPr>
          <p:txBody>
            <a:bodyPr wrap="square" lIns="0" tIns="0" rIns="0" bIns="0" rtlCol="0"/>
            <a:lstStyle/>
            <a:p>
              <a:endParaRPr/>
            </a:p>
          </p:txBody>
        </p:sp>
        <p:sp>
          <p:nvSpPr>
            <p:cNvPr id="32" name="object 32"/>
            <p:cNvSpPr/>
            <p:nvPr/>
          </p:nvSpPr>
          <p:spPr>
            <a:xfrm>
              <a:off x="1521777" y="2594927"/>
              <a:ext cx="220979" cy="344805"/>
            </a:xfrm>
            <a:custGeom>
              <a:avLst/>
              <a:gdLst/>
              <a:ahLst/>
              <a:cxnLst/>
              <a:rect l="l" t="t" r="r" b="b"/>
              <a:pathLst>
                <a:path w="220980" h="344805">
                  <a:moveTo>
                    <a:pt x="0" y="232727"/>
                  </a:moveTo>
                  <a:lnTo>
                    <a:pt x="0" y="344487"/>
                  </a:lnTo>
                  <a:lnTo>
                    <a:pt x="220662" y="109220"/>
                  </a:lnTo>
                  <a:lnTo>
                    <a:pt x="220662" y="0"/>
                  </a:lnTo>
                  <a:lnTo>
                    <a:pt x="100647" y="44450"/>
                  </a:lnTo>
                  <a:lnTo>
                    <a:pt x="0" y="232727"/>
                  </a:lnTo>
                </a:path>
              </a:pathLst>
            </a:custGeom>
            <a:ln w="10794">
              <a:solidFill>
                <a:srgbClr val="000000"/>
              </a:solidFill>
            </a:ln>
          </p:spPr>
          <p:txBody>
            <a:bodyPr wrap="square" lIns="0" tIns="0" rIns="0" bIns="0" rtlCol="0"/>
            <a:lstStyle/>
            <a:p>
              <a:endParaRPr/>
            </a:p>
          </p:txBody>
        </p:sp>
        <p:sp>
          <p:nvSpPr>
            <p:cNvPr id="33" name="object 33"/>
            <p:cNvSpPr/>
            <p:nvPr/>
          </p:nvSpPr>
          <p:spPr>
            <a:xfrm>
              <a:off x="1043939" y="2760027"/>
              <a:ext cx="478155" cy="179705"/>
            </a:xfrm>
            <a:custGeom>
              <a:avLst/>
              <a:gdLst/>
              <a:ahLst/>
              <a:cxnLst/>
              <a:rect l="l" t="t" r="r" b="b"/>
              <a:pathLst>
                <a:path w="478155" h="179705">
                  <a:moveTo>
                    <a:pt x="44450" y="0"/>
                  </a:moveTo>
                  <a:lnTo>
                    <a:pt x="0" y="7302"/>
                  </a:lnTo>
                  <a:lnTo>
                    <a:pt x="0" y="114300"/>
                  </a:lnTo>
                  <a:lnTo>
                    <a:pt x="477837" y="179387"/>
                  </a:lnTo>
                  <a:lnTo>
                    <a:pt x="477837" y="57150"/>
                  </a:lnTo>
                  <a:lnTo>
                    <a:pt x="44450" y="0"/>
                  </a:lnTo>
                  <a:close/>
                </a:path>
              </a:pathLst>
            </a:custGeom>
            <a:solidFill>
              <a:srgbClr val="D1D1D1"/>
            </a:solidFill>
          </p:spPr>
          <p:txBody>
            <a:bodyPr wrap="square" lIns="0" tIns="0" rIns="0" bIns="0" rtlCol="0"/>
            <a:lstStyle/>
            <a:p>
              <a:endParaRPr/>
            </a:p>
          </p:txBody>
        </p:sp>
        <p:sp>
          <p:nvSpPr>
            <p:cNvPr id="34" name="object 34"/>
            <p:cNvSpPr/>
            <p:nvPr/>
          </p:nvSpPr>
          <p:spPr>
            <a:xfrm>
              <a:off x="1043939" y="2760027"/>
              <a:ext cx="478155" cy="179705"/>
            </a:xfrm>
            <a:custGeom>
              <a:avLst/>
              <a:gdLst/>
              <a:ahLst/>
              <a:cxnLst/>
              <a:rect l="l" t="t" r="r" b="b"/>
              <a:pathLst>
                <a:path w="478155" h="179705">
                  <a:moveTo>
                    <a:pt x="0" y="7302"/>
                  </a:moveTo>
                  <a:lnTo>
                    <a:pt x="0" y="114300"/>
                  </a:lnTo>
                  <a:lnTo>
                    <a:pt x="477837" y="179387"/>
                  </a:lnTo>
                  <a:lnTo>
                    <a:pt x="477837" y="57150"/>
                  </a:lnTo>
                  <a:lnTo>
                    <a:pt x="44450" y="0"/>
                  </a:lnTo>
                  <a:lnTo>
                    <a:pt x="0" y="7302"/>
                  </a:lnTo>
                </a:path>
              </a:pathLst>
            </a:custGeom>
            <a:ln w="10795">
              <a:solidFill>
                <a:srgbClr val="000000"/>
              </a:solidFill>
            </a:ln>
          </p:spPr>
          <p:txBody>
            <a:bodyPr wrap="square" lIns="0" tIns="0" rIns="0" bIns="0" rtlCol="0"/>
            <a:lstStyle/>
            <a:p>
              <a:endParaRPr/>
            </a:p>
          </p:txBody>
        </p:sp>
        <p:sp>
          <p:nvSpPr>
            <p:cNvPr id="35" name="object 35"/>
            <p:cNvSpPr/>
            <p:nvPr/>
          </p:nvSpPr>
          <p:spPr>
            <a:xfrm>
              <a:off x="1043939" y="2533014"/>
              <a:ext cx="698500" cy="297180"/>
            </a:xfrm>
            <a:custGeom>
              <a:avLst/>
              <a:gdLst/>
              <a:ahLst/>
              <a:cxnLst/>
              <a:rect l="l" t="t" r="r" b="b"/>
              <a:pathLst>
                <a:path w="698500" h="297180">
                  <a:moveTo>
                    <a:pt x="219075" y="0"/>
                  </a:moveTo>
                  <a:lnTo>
                    <a:pt x="0" y="235585"/>
                  </a:lnTo>
                  <a:lnTo>
                    <a:pt x="478790" y="296862"/>
                  </a:lnTo>
                  <a:lnTo>
                    <a:pt x="698499" y="60960"/>
                  </a:lnTo>
                  <a:lnTo>
                    <a:pt x="219075" y="0"/>
                  </a:lnTo>
                  <a:close/>
                </a:path>
              </a:pathLst>
            </a:custGeom>
            <a:solidFill>
              <a:srgbClr val="EFEFEF"/>
            </a:solidFill>
          </p:spPr>
          <p:txBody>
            <a:bodyPr wrap="square" lIns="0" tIns="0" rIns="0" bIns="0" rtlCol="0"/>
            <a:lstStyle/>
            <a:p>
              <a:endParaRPr/>
            </a:p>
          </p:txBody>
        </p:sp>
        <p:sp>
          <p:nvSpPr>
            <p:cNvPr id="36" name="object 36"/>
            <p:cNvSpPr/>
            <p:nvPr/>
          </p:nvSpPr>
          <p:spPr>
            <a:xfrm>
              <a:off x="1043939" y="2533014"/>
              <a:ext cx="698500" cy="297180"/>
            </a:xfrm>
            <a:custGeom>
              <a:avLst/>
              <a:gdLst/>
              <a:ahLst/>
              <a:cxnLst/>
              <a:rect l="l" t="t" r="r" b="b"/>
              <a:pathLst>
                <a:path w="698500" h="297180">
                  <a:moveTo>
                    <a:pt x="0" y="235585"/>
                  </a:moveTo>
                  <a:lnTo>
                    <a:pt x="219075" y="0"/>
                  </a:lnTo>
                  <a:lnTo>
                    <a:pt x="698499" y="60960"/>
                  </a:lnTo>
                  <a:lnTo>
                    <a:pt x="478790" y="296862"/>
                  </a:lnTo>
                  <a:lnTo>
                    <a:pt x="0" y="235585"/>
                  </a:lnTo>
                </a:path>
              </a:pathLst>
            </a:custGeom>
            <a:ln w="10795">
              <a:solidFill>
                <a:srgbClr val="000000"/>
              </a:solidFill>
            </a:ln>
          </p:spPr>
          <p:txBody>
            <a:bodyPr wrap="square" lIns="0" tIns="0" rIns="0" bIns="0" rtlCol="0"/>
            <a:lstStyle/>
            <a:p>
              <a:endParaRPr/>
            </a:p>
          </p:txBody>
        </p:sp>
        <p:sp>
          <p:nvSpPr>
            <p:cNvPr id="37" name="object 37"/>
            <p:cNvSpPr/>
            <p:nvPr/>
          </p:nvSpPr>
          <p:spPr>
            <a:xfrm>
              <a:off x="1205864" y="2600007"/>
              <a:ext cx="320040" cy="161290"/>
            </a:xfrm>
            <a:custGeom>
              <a:avLst/>
              <a:gdLst/>
              <a:ahLst/>
              <a:cxnLst/>
              <a:rect l="l" t="t" r="r" b="b"/>
              <a:pathLst>
                <a:path w="320040" h="161289">
                  <a:moveTo>
                    <a:pt x="160019" y="0"/>
                  </a:moveTo>
                  <a:lnTo>
                    <a:pt x="97790" y="6350"/>
                  </a:lnTo>
                  <a:lnTo>
                    <a:pt x="46990" y="23494"/>
                  </a:lnTo>
                  <a:lnTo>
                    <a:pt x="12700" y="49212"/>
                  </a:lnTo>
                  <a:lnTo>
                    <a:pt x="0" y="80644"/>
                  </a:lnTo>
                  <a:lnTo>
                    <a:pt x="12700" y="112077"/>
                  </a:lnTo>
                  <a:lnTo>
                    <a:pt x="46990" y="137794"/>
                  </a:lnTo>
                  <a:lnTo>
                    <a:pt x="97790" y="154939"/>
                  </a:lnTo>
                  <a:lnTo>
                    <a:pt x="160019" y="161289"/>
                  </a:lnTo>
                  <a:lnTo>
                    <a:pt x="222250" y="154939"/>
                  </a:lnTo>
                  <a:lnTo>
                    <a:pt x="273050" y="137794"/>
                  </a:lnTo>
                  <a:lnTo>
                    <a:pt x="307340" y="112077"/>
                  </a:lnTo>
                  <a:lnTo>
                    <a:pt x="320040" y="80644"/>
                  </a:lnTo>
                  <a:lnTo>
                    <a:pt x="307340" y="49212"/>
                  </a:lnTo>
                  <a:lnTo>
                    <a:pt x="273050" y="23494"/>
                  </a:lnTo>
                  <a:lnTo>
                    <a:pt x="222250" y="6350"/>
                  </a:lnTo>
                  <a:lnTo>
                    <a:pt x="160019" y="0"/>
                  </a:lnTo>
                  <a:close/>
                </a:path>
              </a:pathLst>
            </a:custGeom>
            <a:solidFill>
              <a:srgbClr val="8E8E8E"/>
            </a:solidFill>
          </p:spPr>
          <p:txBody>
            <a:bodyPr wrap="square" lIns="0" tIns="0" rIns="0" bIns="0" rtlCol="0"/>
            <a:lstStyle/>
            <a:p>
              <a:endParaRPr/>
            </a:p>
          </p:txBody>
        </p:sp>
        <p:sp>
          <p:nvSpPr>
            <p:cNvPr id="38" name="object 38"/>
            <p:cNvSpPr/>
            <p:nvPr/>
          </p:nvSpPr>
          <p:spPr>
            <a:xfrm>
              <a:off x="1145539" y="2385377"/>
              <a:ext cx="380365" cy="375920"/>
            </a:xfrm>
            <a:custGeom>
              <a:avLst/>
              <a:gdLst/>
              <a:ahLst/>
              <a:cxnLst/>
              <a:rect l="l" t="t" r="r" b="b"/>
              <a:pathLst>
                <a:path w="380365" h="375919">
                  <a:moveTo>
                    <a:pt x="60325" y="295275"/>
                  </a:moveTo>
                  <a:lnTo>
                    <a:pt x="73025" y="263842"/>
                  </a:lnTo>
                  <a:lnTo>
                    <a:pt x="107315" y="238125"/>
                  </a:lnTo>
                  <a:lnTo>
                    <a:pt x="158115" y="220980"/>
                  </a:lnTo>
                  <a:lnTo>
                    <a:pt x="220344" y="214630"/>
                  </a:lnTo>
                  <a:lnTo>
                    <a:pt x="282575" y="220980"/>
                  </a:lnTo>
                  <a:lnTo>
                    <a:pt x="333375" y="238125"/>
                  </a:lnTo>
                  <a:lnTo>
                    <a:pt x="367665" y="263842"/>
                  </a:lnTo>
                  <a:lnTo>
                    <a:pt x="380365" y="295275"/>
                  </a:lnTo>
                  <a:lnTo>
                    <a:pt x="367665" y="326707"/>
                  </a:lnTo>
                  <a:lnTo>
                    <a:pt x="333375" y="352425"/>
                  </a:lnTo>
                  <a:lnTo>
                    <a:pt x="282575" y="369570"/>
                  </a:lnTo>
                  <a:lnTo>
                    <a:pt x="220344" y="375920"/>
                  </a:lnTo>
                  <a:lnTo>
                    <a:pt x="158115" y="369570"/>
                  </a:lnTo>
                  <a:lnTo>
                    <a:pt x="107315" y="352425"/>
                  </a:lnTo>
                  <a:lnTo>
                    <a:pt x="73025" y="326707"/>
                  </a:lnTo>
                  <a:lnTo>
                    <a:pt x="60325" y="295275"/>
                  </a:lnTo>
                </a:path>
                <a:path w="380365" h="375919">
                  <a:moveTo>
                    <a:pt x="0" y="38100"/>
                  </a:moveTo>
                  <a:lnTo>
                    <a:pt x="38100" y="0"/>
                  </a:lnTo>
                </a:path>
              </a:pathLst>
            </a:custGeom>
            <a:ln w="10795">
              <a:solidFill>
                <a:srgbClr val="000000"/>
              </a:solidFill>
            </a:ln>
          </p:spPr>
          <p:txBody>
            <a:bodyPr wrap="square" lIns="0" tIns="0" rIns="0" bIns="0" rtlCol="0"/>
            <a:lstStyle/>
            <a:p>
              <a:endParaRPr/>
            </a:p>
          </p:txBody>
        </p:sp>
        <p:sp>
          <p:nvSpPr>
            <p:cNvPr id="39" name="object 39"/>
            <p:cNvSpPr/>
            <p:nvPr/>
          </p:nvSpPr>
          <p:spPr>
            <a:xfrm>
              <a:off x="1145539" y="2423477"/>
              <a:ext cx="351155" cy="344805"/>
            </a:xfrm>
            <a:custGeom>
              <a:avLst/>
              <a:gdLst/>
              <a:ahLst/>
              <a:cxnLst/>
              <a:rect l="l" t="t" r="r" b="b"/>
              <a:pathLst>
                <a:path w="351155" h="344805">
                  <a:moveTo>
                    <a:pt x="0" y="0"/>
                  </a:moveTo>
                  <a:lnTo>
                    <a:pt x="0" y="298450"/>
                  </a:lnTo>
                  <a:lnTo>
                    <a:pt x="350837" y="344487"/>
                  </a:lnTo>
                  <a:lnTo>
                    <a:pt x="350837" y="47625"/>
                  </a:lnTo>
                  <a:lnTo>
                    <a:pt x="0" y="0"/>
                  </a:lnTo>
                  <a:close/>
                </a:path>
              </a:pathLst>
            </a:custGeom>
            <a:solidFill>
              <a:srgbClr val="D1D1D1"/>
            </a:solidFill>
          </p:spPr>
          <p:txBody>
            <a:bodyPr wrap="square" lIns="0" tIns="0" rIns="0" bIns="0" rtlCol="0"/>
            <a:lstStyle/>
            <a:p>
              <a:endParaRPr/>
            </a:p>
          </p:txBody>
        </p:sp>
        <p:sp>
          <p:nvSpPr>
            <p:cNvPr id="40" name="object 40"/>
            <p:cNvSpPr/>
            <p:nvPr/>
          </p:nvSpPr>
          <p:spPr>
            <a:xfrm>
              <a:off x="1145539" y="2423477"/>
              <a:ext cx="351155" cy="344805"/>
            </a:xfrm>
            <a:custGeom>
              <a:avLst/>
              <a:gdLst/>
              <a:ahLst/>
              <a:cxnLst/>
              <a:rect l="l" t="t" r="r" b="b"/>
              <a:pathLst>
                <a:path w="351155" h="344805">
                  <a:moveTo>
                    <a:pt x="0" y="0"/>
                  </a:moveTo>
                  <a:lnTo>
                    <a:pt x="0" y="298450"/>
                  </a:lnTo>
                  <a:lnTo>
                    <a:pt x="350837" y="344487"/>
                  </a:lnTo>
                  <a:lnTo>
                    <a:pt x="350837" y="47625"/>
                  </a:lnTo>
                  <a:lnTo>
                    <a:pt x="0" y="0"/>
                  </a:lnTo>
                </a:path>
              </a:pathLst>
            </a:custGeom>
            <a:ln w="10795">
              <a:solidFill>
                <a:srgbClr val="000000"/>
              </a:solidFill>
            </a:ln>
          </p:spPr>
          <p:txBody>
            <a:bodyPr wrap="square" lIns="0" tIns="0" rIns="0" bIns="0" rtlCol="0"/>
            <a:lstStyle/>
            <a:p>
              <a:endParaRPr/>
            </a:p>
          </p:txBody>
        </p:sp>
        <p:sp>
          <p:nvSpPr>
            <p:cNvPr id="41" name="object 41"/>
            <p:cNvSpPr/>
            <p:nvPr/>
          </p:nvSpPr>
          <p:spPr>
            <a:xfrm>
              <a:off x="1145539" y="2385377"/>
              <a:ext cx="390525" cy="85725"/>
            </a:xfrm>
            <a:custGeom>
              <a:avLst/>
              <a:gdLst/>
              <a:ahLst/>
              <a:cxnLst/>
              <a:rect l="l" t="t" r="r" b="b"/>
              <a:pathLst>
                <a:path w="390525" h="85725">
                  <a:moveTo>
                    <a:pt x="35559" y="0"/>
                  </a:moveTo>
                  <a:lnTo>
                    <a:pt x="0" y="38100"/>
                  </a:lnTo>
                  <a:lnTo>
                    <a:pt x="350519" y="85725"/>
                  </a:lnTo>
                  <a:lnTo>
                    <a:pt x="390525" y="49212"/>
                  </a:lnTo>
                  <a:lnTo>
                    <a:pt x="35559" y="0"/>
                  </a:lnTo>
                  <a:close/>
                </a:path>
              </a:pathLst>
            </a:custGeom>
            <a:solidFill>
              <a:srgbClr val="EFEFEF"/>
            </a:solidFill>
          </p:spPr>
          <p:txBody>
            <a:bodyPr wrap="square" lIns="0" tIns="0" rIns="0" bIns="0" rtlCol="0"/>
            <a:lstStyle/>
            <a:p>
              <a:endParaRPr/>
            </a:p>
          </p:txBody>
        </p:sp>
        <p:sp>
          <p:nvSpPr>
            <p:cNvPr id="42" name="object 42"/>
            <p:cNvSpPr/>
            <p:nvPr/>
          </p:nvSpPr>
          <p:spPr>
            <a:xfrm>
              <a:off x="1145539" y="2385377"/>
              <a:ext cx="390525" cy="85725"/>
            </a:xfrm>
            <a:custGeom>
              <a:avLst/>
              <a:gdLst/>
              <a:ahLst/>
              <a:cxnLst/>
              <a:rect l="l" t="t" r="r" b="b"/>
              <a:pathLst>
                <a:path w="390525" h="85725">
                  <a:moveTo>
                    <a:pt x="0" y="38100"/>
                  </a:moveTo>
                  <a:lnTo>
                    <a:pt x="35559" y="0"/>
                  </a:lnTo>
                  <a:lnTo>
                    <a:pt x="390525" y="49212"/>
                  </a:lnTo>
                  <a:lnTo>
                    <a:pt x="350519" y="85725"/>
                  </a:lnTo>
                  <a:lnTo>
                    <a:pt x="0" y="38100"/>
                  </a:lnTo>
                </a:path>
              </a:pathLst>
            </a:custGeom>
            <a:ln w="10795">
              <a:solidFill>
                <a:srgbClr val="000000"/>
              </a:solidFill>
            </a:ln>
          </p:spPr>
          <p:txBody>
            <a:bodyPr wrap="square" lIns="0" tIns="0" rIns="0" bIns="0" rtlCol="0"/>
            <a:lstStyle/>
            <a:p>
              <a:endParaRPr/>
            </a:p>
          </p:txBody>
        </p:sp>
        <p:sp>
          <p:nvSpPr>
            <p:cNvPr id="43" name="object 43"/>
            <p:cNvSpPr/>
            <p:nvPr/>
          </p:nvSpPr>
          <p:spPr>
            <a:xfrm>
              <a:off x="1520189" y="2391727"/>
              <a:ext cx="55880" cy="330200"/>
            </a:xfrm>
            <a:custGeom>
              <a:avLst/>
              <a:gdLst/>
              <a:ahLst/>
              <a:cxnLst/>
              <a:rect l="l" t="t" r="r" b="b"/>
              <a:pathLst>
                <a:path w="55880" h="330200">
                  <a:moveTo>
                    <a:pt x="55562" y="0"/>
                  </a:moveTo>
                  <a:lnTo>
                    <a:pt x="0" y="62547"/>
                  </a:lnTo>
                  <a:lnTo>
                    <a:pt x="3175" y="330200"/>
                  </a:lnTo>
                  <a:lnTo>
                    <a:pt x="55562" y="216852"/>
                  </a:lnTo>
                  <a:lnTo>
                    <a:pt x="55562" y="0"/>
                  </a:lnTo>
                  <a:close/>
                </a:path>
              </a:pathLst>
            </a:custGeom>
            <a:solidFill>
              <a:srgbClr val="8E8E8E"/>
            </a:solidFill>
          </p:spPr>
          <p:txBody>
            <a:bodyPr wrap="square" lIns="0" tIns="0" rIns="0" bIns="0" rtlCol="0"/>
            <a:lstStyle/>
            <a:p>
              <a:endParaRPr/>
            </a:p>
          </p:txBody>
        </p:sp>
        <p:sp>
          <p:nvSpPr>
            <p:cNvPr id="44" name="object 44"/>
            <p:cNvSpPr/>
            <p:nvPr/>
          </p:nvSpPr>
          <p:spPr>
            <a:xfrm>
              <a:off x="1520189" y="2391727"/>
              <a:ext cx="55880" cy="330200"/>
            </a:xfrm>
            <a:custGeom>
              <a:avLst/>
              <a:gdLst/>
              <a:ahLst/>
              <a:cxnLst/>
              <a:rect l="l" t="t" r="r" b="b"/>
              <a:pathLst>
                <a:path w="55880" h="330200">
                  <a:moveTo>
                    <a:pt x="55562" y="0"/>
                  </a:moveTo>
                  <a:lnTo>
                    <a:pt x="55562" y="216852"/>
                  </a:lnTo>
                  <a:lnTo>
                    <a:pt x="3175" y="330200"/>
                  </a:lnTo>
                  <a:lnTo>
                    <a:pt x="0" y="62547"/>
                  </a:lnTo>
                  <a:lnTo>
                    <a:pt x="55562" y="0"/>
                  </a:lnTo>
                </a:path>
              </a:pathLst>
            </a:custGeom>
            <a:ln w="10795">
              <a:solidFill>
                <a:srgbClr val="000000"/>
              </a:solidFill>
            </a:ln>
          </p:spPr>
          <p:txBody>
            <a:bodyPr wrap="square" lIns="0" tIns="0" rIns="0" bIns="0" rtlCol="0"/>
            <a:lstStyle/>
            <a:p>
              <a:endParaRPr/>
            </a:p>
          </p:txBody>
        </p:sp>
        <p:sp>
          <p:nvSpPr>
            <p:cNvPr id="45" name="object 45"/>
            <p:cNvSpPr/>
            <p:nvPr/>
          </p:nvSpPr>
          <p:spPr>
            <a:xfrm>
              <a:off x="1496377" y="2434589"/>
              <a:ext cx="41275" cy="332105"/>
            </a:xfrm>
            <a:custGeom>
              <a:avLst/>
              <a:gdLst/>
              <a:ahLst/>
              <a:cxnLst/>
              <a:rect l="l" t="t" r="r" b="b"/>
              <a:pathLst>
                <a:path w="41275" h="332105">
                  <a:moveTo>
                    <a:pt x="41275" y="0"/>
                  </a:moveTo>
                  <a:lnTo>
                    <a:pt x="1904" y="36512"/>
                  </a:lnTo>
                  <a:lnTo>
                    <a:pt x="0" y="331787"/>
                  </a:lnTo>
                  <a:lnTo>
                    <a:pt x="39369" y="287972"/>
                  </a:lnTo>
                  <a:lnTo>
                    <a:pt x="41275" y="0"/>
                  </a:lnTo>
                  <a:close/>
                </a:path>
              </a:pathLst>
            </a:custGeom>
            <a:solidFill>
              <a:srgbClr val="8E8E8E"/>
            </a:solidFill>
          </p:spPr>
          <p:txBody>
            <a:bodyPr wrap="square" lIns="0" tIns="0" rIns="0" bIns="0" rtlCol="0"/>
            <a:lstStyle/>
            <a:p>
              <a:endParaRPr/>
            </a:p>
          </p:txBody>
        </p:sp>
        <p:sp>
          <p:nvSpPr>
            <p:cNvPr id="46" name="object 46"/>
            <p:cNvSpPr/>
            <p:nvPr/>
          </p:nvSpPr>
          <p:spPr>
            <a:xfrm>
              <a:off x="1496377" y="2434589"/>
              <a:ext cx="41275" cy="332105"/>
            </a:xfrm>
            <a:custGeom>
              <a:avLst/>
              <a:gdLst/>
              <a:ahLst/>
              <a:cxnLst/>
              <a:rect l="l" t="t" r="r" b="b"/>
              <a:pathLst>
                <a:path w="41275" h="332105">
                  <a:moveTo>
                    <a:pt x="41275" y="0"/>
                  </a:moveTo>
                  <a:lnTo>
                    <a:pt x="39369" y="287972"/>
                  </a:lnTo>
                  <a:lnTo>
                    <a:pt x="0" y="331787"/>
                  </a:lnTo>
                  <a:lnTo>
                    <a:pt x="1904" y="36512"/>
                  </a:lnTo>
                  <a:lnTo>
                    <a:pt x="41275" y="0"/>
                  </a:lnTo>
                </a:path>
              </a:pathLst>
            </a:custGeom>
            <a:ln w="10795">
              <a:solidFill>
                <a:srgbClr val="000000"/>
              </a:solidFill>
            </a:ln>
          </p:spPr>
          <p:txBody>
            <a:bodyPr wrap="square" lIns="0" tIns="0" rIns="0" bIns="0" rtlCol="0"/>
            <a:lstStyle/>
            <a:p>
              <a:endParaRPr/>
            </a:p>
          </p:txBody>
        </p:sp>
        <p:sp>
          <p:nvSpPr>
            <p:cNvPr id="47" name="object 47"/>
            <p:cNvSpPr/>
            <p:nvPr/>
          </p:nvSpPr>
          <p:spPr>
            <a:xfrm>
              <a:off x="1182052" y="2471102"/>
              <a:ext cx="276225" cy="244475"/>
            </a:xfrm>
            <a:custGeom>
              <a:avLst/>
              <a:gdLst/>
              <a:ahLst/>
              <a:cxnLst/>
              <a:rect l="l" t="t" r="r" b="b"/>
              <a:pathLst>
                <a:path w="276225" h="244475">
                  <a:moveTo>
                    <a:pt x="0" y="0"/>
                  </a:moveTo>
                  <a:lnTo>
                    <a:pt x="0" y="211772"/>
                  </a:lnTo>
                  <a:lnTo>
                    <a:pt x="276225" y="244475"/>
                  </a:lnTo>
                  <a:lnTo>
                    <a:pt x="276225" y="34289"/>
                  </a:lnTo>
                  <a:lnTo>
                    <a:pt x="0" y="0"/>
                  </a:lnTo>
                  <a:close/>
                </a:path>
              </a:pathLst>
            </a:custGeom>
            <a:solidFill>
              <a:srgbClr val="808080"/>
            </a:solidFill>
          </p:spPr>
          <p:txBody>
            <a:bodyPr wrap="square" lIns="0" tIns="0" rIns="0" bIns="0" rtlCol="0"/>
            <a:lstStyle/>
            <a:p>
              <a:endParaRPr/>
            </a:p>
          </p:txBody>
        </p:sp>
        <p:sp>
          <p:nvSpPr>
            <p:cNvPr id="48" name="object 48"/>
            <p:cNvSpPr/>
            <p:nvPr/>
          </p:nvSpPr>
          <p:spPr>
            <a:xfrm>
              <a:off x="1182052" y="2471102"/>
              <a:ext cx="276225" cy="244475"/>
            </a:xfrm>
            <a:custGeom>
              <a:avLst/>
              <a:gdLst/>
              <a:ahLst/>
              <a:cxnLst/>
              <a:rect l="l" t="t" r="r" b="b"/>
              <a:pathLst>
                <a:path w="276225" h="244475">
                  <a:moveTo>
                    <a:pt x="0" y="0"/>
                  </a:moveTo>
                  <a:lnTo>
                    <a:pt x="276225" y="34289"/>
                  </a:lnTo>
                  <a:lnTo>
                    <a:pt x="276225" y="244475"/>
                  </a:lnTo>
                  <a:lnTo>
                    <a:pt x="0" y="211772"/>
                  </a:lnTo>
                  <a:lnTo>
                    <a:pt x="0" y="0"/>
                  </a:lnTo>
                </a:path>
              </a:pathLst>
            </a:custGeom>
            <a:ln w="10795">
              <a:solidFill>
                <a:srgbClr val="000000"/>
              </a:solidFill>
            </a:ln>
          </p:spPr>
          <p:txBody>
            <a:bodyPr wrap="square" lIns="0" tIns="0" rIns="0" bIns="0" rtlCol="0"/>
            <a:lstStyle/>
            <a:p>
              <a:endParaRPr/>
            </a:p>
          </p:txBody>
        </p:sp>
        <p:sp>
          <p:nvSpPr>
            <p:cNvPr id="49" name="object 49"/>
            <p:cNvSpPr/>
            <p:nvPr/>
          </p:nvSpPr>
          <p:spPr>
            <a:xfrm>
              <a:off x="1189989" y="2472689"/>
              <a:ext cx="268605" cy="234950"/>
            </a:xfrm>
            <a:custGeom>
              <a:avLst/>
              <a:gdLst/>
              <a:ahLst/>
              <a:cxnLst/>
              <a:rect l="l" t="t" r="r" b="b"/>
              <a:pathLst>
                <a:path w="268605" h="234950">
                  <a:moveTo>
                    <a:pt x="0" y="0"/>
                  </a:moveTo>
                  <a:lnTo>
                    <a:pt x="0" y="203200"/>
                  </a:lnTo>
                  <a:lnTo>
                    <a:pt x="268287" y="234950"/>
                  </a:lnTo>
                  <a:lnTo>
                    <a:pt x="268287" y="32385"/>
                  </a:lnTo>
                  <a:lnTo>
                    <a:pt x="0" y="0"/>
                  </a:lnTo>
                  <a:close/>
                </a:path>
              </a:pathLst>
            </a:custGeom>
            <a:solidFill>
              <a:srgbClr val="FFFFFF"/>
            </a:solidFill>
          </p:spPr>
          <p:txBody>
            <a:bodyPr wrap="square" lIns="0" tIns="0" rIns="0" bIns="0" rtlCol="0"/>
            <a:lstStyle/>
            <a:p>
              <a:endParaRPr/>
            </a:p>
          </p:txBody>
        </p:sp>
        <p:sp>
          <p:nvSpPr>
            <p:cNvPr id="50" name="object 50"/>
            <p:cNvSpPr/>
            <p:nvPr/>
          </p:nvSpPr>
          <p:spPr>
            <a:xfrm>
              <a:off x="1189989" y="2472689"/>
              <a:ext cx="268605" cy="234950"/>
            </a:xfrm>
            <a:custGeom>
              <a:avLst/>
              <a:gdLst/>
              <a:ahLst/>
              <a:cxnLst/>
              <a:rect l="l" t="t" r="r" b="b"/>
              <a:pathLst>
                <a:path w="268605" h="234950">
                  <a:moveTo>
                    <a:pt x="0" y="0"/>
                  </a:moveTo>
                  <a:lnTo>
                    <a:pt x="268287" y="32385"/>
                  </a:lnTo>
                  <a:lnTo>
                    <a:pt x="268287" y="234950"/>
                  </a:lnTo>
                  <a:lnTo>
                    <a:pt x="0" y="203200"/>
                  </a:lnTo>
                  <a:lnTo>
                    <a:pt x="0" y="0"/>
                  </a:lnTo>
                </a:path>
              </a:pathLst>
            </a:custGeom>
            <a:ln w="10795">
              <a:solidFill>
                <a:srgbClr val="000000"/>
              </a:solidFill>
            </a:ln>
          </p:spPr>
          <p:txBody>
            <a:bodyPr wrap="square" lIns="0" tIns="0" rIns="0" bIns="0" rtlCol="0"/>
            <a:lstStyle/>
            <a:p>
              <a:endParaRPr/>
            </a:p>
          </p:txBody>
        </p:sp>
        <p:sp>
          <p:nvSpPr>
            <p:cNvPr id="51" name="object 51"/>
            <p:cNvSpPr/>
            <p:nvPr/>
          </p:nvSpPr>
          <p:spPr>
            <a:xfrm>
              <a:off x="1536064" y="2393314"/>
              <a:ext cx="40005" cy="301625"/>
            </a:xfrm>
            <a:custGeom>
              <a:avLst/>
              <a:gdLst/>
              <a:ahLst/>
              <a:cxnLst/>
              <a:rect l="l" t="t" r="r" b="b"/>
              <a:pathLst>
                <a:path w="40005" h="301625">
                  <a:moveTo>
                    <a:pt x="39687" y="0"/>
                  </a:moveTo>
                  <a:lnTo>
                    <a:pt x="0" y="41275"/>
                  </a:lnTo>
                  <a:lnTo>
                    <a:pt x="0" y="301625"/>
                  </a:lnTo>
                  <a:lnTo>
                    <a:pt x="37147" y="218122"/>
                  </a:lnTo>
                  <a:lnTo>
                    <a:pt x="39687" y="0"/>
                  </a:lnTo>
                  <a:close/>
                </a:path>
              </a:pathLst>
            </a:custGeom>
            <a:solidFill>
              <a:srgbClr val="808080"/>
            </a:solidFill>
          </p:spPr>
          <p:txBody>
            <a:bodyPr wrap="square" lIns="0" tIns="0" rIns="0" bIns="0" rtlCol="0"/>
            <a:lstStyle/>
            <a:p>
              <a:endParaRPr/>
            </a:p>
          </p:txBody>
        </p:sp>
        <p:sp>
          <p:nvSpPr>
            <p:cNvPr id="52" name="object 52"/>
            <p:cNvSpPr/>
            <p:nvPr/>
          </p:nvSpPr>
          <p:spPr>
            <a:xfrm>
              <a:off x="1536064" y="2393314"/>
              <a:ext cx="40005" cy="301625"/>
            </a:xfrm>
            <a:custGeom>
              <a:avLst/>
              <a:gdLst/>
              <a:ahLst/>
              <a:cxnLst/>
              <a:rect l="l" t="t" r="r" b="b"/>
              <a:pathLst>
                <a:path w="40005" h="301625">
                  <a:moveTo>
                    <a:pt x="0" y="301625"/>
                  </a:moveTo>
                  <a:lnTo>
                    <a:pt x="0" y="41275"/>
                  </a:lnTo>
                  <a:lnTo>
                    <a:pt x="39687" y="0"/>
                  </a:lnTo>
                  <a:lnTo>
                    <a:pt x="37147" y="218122"/>
                  </a:lnTo>
                  <a:lnTo>
                    <a:pt x="0" y="301625"/>
                  </a:lnTo>
                </a:path>
              </a:pathLst>
            </a:custGeom>
            <a:ln w="9525">
              <a:solidFill>
                <a:srgbClr val="000000"/>
              </a:solidFill>
            </a:ln>
          </p:spPr>
          <p:txBody>
            <a:bodyPr wrap="square" lIns="0" tIns="0" rIns="0" bIns="0" rtlCol="0"/>
            <a:lstStyle/>
            <a:p>
              <a:endParaRPr/>
            </a:p>
          </p:txBody>
        </p:sp>
        <p:sp>
          <p:nvSpPr>
            <p:cNvPr id="53" name="object 53"/>
            <p:cNvSpPr/>
            <p:nvPr/>
          </p:nvSpPr>
          <p:spPr>
            <a:xfrm>
              <a:off x="1207452" y="2358389"/>
              <a:ext cx="368300" cy="76200"/>
            </a:xfrm>
            <a:custGeom>
              <a:avLst/>
              <a:gdLst/>
              <a:ahLst/>
              <a:cxnLst/>
              <a:rect l="l" t="t" r="r" b="b"/>
              <a:pathLst>
                <a:path w="368300" h="76200">
                  <a:moveTo>
                    <a:pt x="63182" y="0"/>
                  </a:moveTo>
                  <a:lnTo>
                    <a:pt x="0" y="28575"/>
                  </a:lnTo>
                  <a:lnTo>
                    <a:pt x="329565" y="76200"/>
                  </a:lnTo>
                  <a:lnTo>
                    <a:pt x="368300" y="36512"/>
                  </a:lnTo>
                  <a:lnTo>
                    <a:pt x="63182" y="0"/>
                  </a:lnTo>
                  <a:close/>
                </a:path>
              </a:pathLst>
            </a:custGeom>
            <a:solidFill>
              <a:srgbClr val="E1E1E1"/>
            </a:solidFill>
          </p:spPr>
          <p:txBody>
            <a:bodyPr wrap="square" lIns="0" tIns="0" rIns="0" bIns="0" rtlCol="0"/>
            <a:lstStyle/>
            <a:p>
              <a:endParaRPr/>
            </a:p>
          </p:txBody>
        </p:sp>
        <p:sp>
          <p:nvSpPr>
            <p:cNvPr id="54" name="object 54"/>
            <p:cNvSpPr/>
            <p:nvPr/>
          </p:nvSpPr>
          <p:spPr>
            <a:xfrm>
              <a:off x="1207452" y="2358389"/>
              <a:ext cx="368300" cy="76200"/>
            </a:xfrm>
            <a:custGeom>
              <a:avLst/>
              <a:gdLst/>
              <a:ahLst/>
              <a:cxnLst/>
              <a:rect l="l" t="t" r="r" b="b"/>
              <a:pathLst>
                <a:path w="368300" h="76200">
                  <a:moveTo>
                    <a:pt x="0" y="28575"/>
                  </a:moveTo>
                  <a:lnTo>
                    <a:pt x="329565" y="76200"/>
                  </a:lnTo>
                  <a:lnTo>
                    <a:pt x="368300" y="36512"/>
                  </a:lnTo>
                  <a:lnTo>
                    <a:pt x="63182" y="0"/>
                  </a:lnTo>
                  <a:lnTo>
                    <a:pt x="0" y="28575"/>
                  </a:lnTo>
                </a:path>
              </a:pathLst>
            </a:custGeom>
            <a:ln w="9525">
              <a:solidFill>
                <a:srgbClr val="000000"/>
              </a:solidFill>
            </a:ln>
          </p:spPr>
          <p:txBody>
            <a:bodyPr wrap="square" lIns="0" tIns="0" rIns="0" bIns="0" rtlCol="0"/>
            <a:lstStyle/>
            <a:p>
              <a:endParaRPr/>
            </a:p>
          </p:txBody>
        </p:sp>
        <p:sp>
          <p:nvSpPr>
            <p:cNvPr id="55" name="object 55"/>
            <p:cNvSpPr/>
            <p:nvPr/>
          </p:nvSpPr>
          <p:spPr>
            <a:xfrm>
              <a:off x="1293177" y="2837814"/>
              <a:ext cx="116205" cy="19050"/>
            </a:xfrm>
            <a:custGeom>
              <a:avLst/>
              <a:gdLst/>
              <a:ahLst/>
              <a:cxnLst/>
              <a:rect l="l" t="t" r="r" b="b"/>
              <a:pathLst>
                <a:path w="116205" h="19050">
                  <a:moveTo>
                    <a:pt x="0" y="0"/>
                  </a:moveTo>
                  <a:lnTo>
                    <a:pt x="0" y="4127"/>
                  </a:lnTo>
                  <a:lnTo>
                    <a:pt x="115887" y="19050"/>
                  </a:lnTo>
                  <a:lnTo>
                    <a:pt x="114617" y="15875"/>
                  </a:lnTo>
                  <a:lnTo>
                    <a:pt x="0" y="0"/>
                  </a:lnTo>
                  <a:close/>
                </a:path>
              </a:pathLst>
            </a:custGeom>
            <a:solidFill>
              <a:srgbClr val="5D5D5D"/>
            </a:solidFill>
          </p:spPr>
          <p:txBody>
            <a:bodyPr wrap="square" lIns="0" tIns="0" rIns="0" bIns="0" rtlCol="0"/>
            <a:lstStyle/>
            <a:p>
              <a:endParaRPr/>
            </a:p>
          </p:txBody>
        </p:sp>
        <p:sp>
          <p:nvSpPr>
            <p:cNvPr id="56" name="object 56"/>
            <p:cNvSpPr/>
            <p:nvPr/>
          </p:nvSpPr>
          <p:spPr>
            <a:xfrm>
              <a:off x="1293177" y="2837814"/>
              <a:ext cx="116205" cy="19050"/>
            </a:xfrm>
            <a:custGeom>
              <a:avLst/>
              <a:gdLst/>
              <a:ahLst/>
              <a:cxnLst/>
              <a:rect l="l" t="t" r="r" b="b"/>
              <a:pathLst>
                <a:path w="116205" h="19050">
                  <a:moveTo>
                    <a:pt x="114617" y="15875"/>
                  </a:moveTo>
                  <a:lnTo>
                    <a:pt x="0" y="0"/>
                  </a:lnTo>
                  <a:lnTo>
                    <a:pt x="0" y="4127"/>
                  </a:lnTo>
                  <a:lnTo>
                    <a:pt x="115887" y="19050"/>
                  </a:lnTo>
                  <a:lnTo>
                    <a:pt x="114617" y="15875"/>
                  </a:lnTo>
                </a:path>
              </a:pathLst>
            </a:custGeom>
            <a:ln w="9525">
              <a:solidFill>
                <a:srgbClr val="000000"/>
              </a:solidFill>
            </a:ln>
          </p:spPr>
          <p:txBody>
            <a:bodyPr wrap="square" lIns="0" tIns="0" rIns="0" bIns="0" rtlCol="0"/>
            <a:lstStyle/>
            <a:p>
              <a:endParaRPr/>
            </a:p>
          </p:txBody>
        </p:sp>
      </p:grpSp>
      <p:grpSp>
        <p:nvGrpSpPr>
          <p:cNvPr id="57" name="object 57"/>
          <p:cNvGrpSpPr/>
          <p:nvPr/>
        </p:nvGrpSpPr>
        <p:grpSpPr>
          <a:xfrm>
            <a:off x="1788477" y="1508125"/>
            <a:ext cx="9934575" cy="4078604"/>
            <a:chOff x="1788477" y="1508125"/>
            <a:chExt cx="9934575" cy="4078604"/>
          </a:xfrm>
        </p:grpSpPr>
        <p:pic>
          <p:nvPicPr>
            <p:cNvPr id="58" name="object 58"/>
            <p:cNvPicPr/>
            <p:nvPr/>
          </p:nvPicPr>
          <p:blipFill>
            <a:blip r:embed="rId6" cstate="print"/>
            <a:stretch>
              <a:fillRect/>
            </a:stretch>
          </p:blipFill>
          <p:spPr>
            <a:xfrm>
              <a:off x="2399347" y="1508125"/>
              <a:ext cx="4667249" cy="4008437"/>
            </a:xfrm>
            <a:prstGeom prst="rect">
              <a:avLst/>
            </a:prstGeom>
          </p:spPr>
        </p:pic>
        <p:sp>
          <p:nvSpPr>
            <p:cNvPr id="59" name="object 59"/>
            <p:cNvSpPr/>
            <p:nvPr/>
          </p:nvSpPr>
          <p:spPr>
            <a:xfrm>
              <a:off x="1793239" y="2728277"/>
              <a:ext cx="882650" cy="152400"/>
            </a:xfrm>
            <a:custGeom>
              <a:avLst/>
              <a:gdLst/>
              <a:ahLst/>
              <a:cxnLst/>
              <a:rect l="l" t="t" r="r" b="b"/>
              <a:pathLst>
                <a:path w="882650" h="152400">
                  <a:moveTo>
                    <a:pt x="661987" y="0"/>
                  </a:moveTo>
                  <a:lnTo>
                    <a:pt x="661987" y="38100"/>
                  </a:lnTo>
                  <a:lnTo>
                    <a:pt x="0" y="38100"/>
                  </a:lnTo>
                  <a:lnTo>
                    <a:pt x="0" y="114300"/>
                  </a:lnTo>
                  <a:lnTo>
                    <a:pt x="661987" y="114300"/>
                  </a:lnTo>
                  <a:lnTo>
                    <a:pt x="661987" y="152400"/>
                  </a:lnTo>
                  <a:lnTo>
                    <a:pt x="882650" y="76200"/>
                  </a:lnTo>
                  <a:lnTo>
                    <a:pt x="661987" y="0"/>
                  </a:lnTo>
                  <a:close/>
                </a:path>
              </a:pathLst>
            </a:custGeom>
            <a:solidFill>
              <a:srgbClr val="FFBA00"/>
            </a:solidFill>
          </p:spPr>
          <p:txBody>
            <a:bodyPr wrap="square" lIns="0" tIns="0" rIns="0" bIns="0" rtlCol="0"/>
            <a:lstStyle/>
            <a:p>
              <a:endParaRPr/>
            </a:p>
          </p:txBody>
        </p:sp>
        <p:sp>
          <p:nvSpPr>
            <p:cNvPr id="60" name="object 60"/>
            <p:cNvSpPr/>
            <p:nvPr/>
          </p:nvSpPr>
          <p:spPr>
            <a:xfrm>
              <a:off x="1793239" y="2728277"/>
              <a:ext cx="882650" cy="152400"/>
            </a:xfrm>
            <a:custGeom>
              <a:avLst/>
              <a:gdLst/>
              <a:ahLst/>
              <a:cxnLst/>
              <a:rect l="l" t="t" r="r" b="b"/>
              <a:pathLst>
                <a:path w="882650" h="152400">
                  <a:moveTo>
                    <a:pt x="0" y="38100"/>
                  </a:moveTo>
                  <a:lnTo>
                    <a:pt x="661987" y="38100"/>
                  </a:lnTo>
                  <a:lnTo>
                    <a:pt x="661987" y="0"/>
                  </a:lnTo>
                  <a:lnTo>
                    <a:pt x="882650" y="76200"/>
                  </a:lnTo>
                  <a:lnTo>
                    <a:pt x="661987" y="152400"/>
                  </a:lnTo>
                  <a:lnTo>
                    <a:pt x="661987" y="114300"/>
                  </a:lnTo>
                  <a:lnTo>
                    <a:pt x="0" y="114300"/>
                  </a:lnTo>
                  <a:lnTo>
                    <a:pt x="0" y="38100"/>
                  </a:lnTo>
                </a:path>
              </a:pathLst>
            </a:custGeom>
            <a:ln w="9525">
              <a:solidFill>
                <a:srgbClr val="000000"/>
              </a:solidFill>
            </a:ln>
          </p:spPr>
          <p:txBody>
            <a:bodyPr wrap="square" lIns="0" tIns="0" rIns="0" bIns="0" rtlCol="0"/>
            <a:lstStyle/>
            <a:p>
              <a:endParaRPr/>
            </a:p>
          </p:txBody>
        </p:sp>
        <p:sp>
          <p:nvSpPr>
            <p:cNvPr id="61" name="object 61"/>
            <p:cNvSpPr/>
            <p:nvPr/>
          </p:nvSpPr>
          <p:spPr>
            <a:xfrm>
              <a:off x="5104764" y="2479039"/>
              <a:ext cx="882650" cy="152400"/>
            </a:xfrm>
            <a:custGeom>
              <a:avLst/>
              <a:gdLst/>
              <a:ahLst/>
              <a:cxnLst/>
              <a:rect l="l" t="t" r="r" b="b"/>
              <a:pathLst>
                <a:path w="882650" h="152400">
                  <a:moveTo>
                    <a:pt x="661987" y="0"/>
                  </a:moveTo>
                  <a:lnTo>
                    <a:pt x="661987" y="38100"/>
                  </a:lnTo>
                  <a:lnTo>
                    <a:pt x="0" y="38100"/>
                  </a:lnTo>
                  <a:lnTo>
                    <a:pt x="0" y="114300"/>
                  </a:lnTo>
                  <a:lnTo>
                    <a:pt x="661987" y="114300"/>
                  </a:lnTo>
                  <a:lnTo>
                    <a:pt x="661987" y="152400"/>
                  </a:lnTo>
                  <a:lnTo>
                    <a:pt x="882650" y="76200"/>
                  </a:lnTo>
                  <a:lnTo>
                    <a:pt x="661987" y="0"/>
                  </a:lnTo>
                  <a:close/>
                </a:path>
              </a:pathLst>
            </a:custGeom>
            <a:solidFill>
              <a:srgbClr val="FFBA00"/>
            </a:solidFill>
          </p:spPr>
          <p:txBody>
            <a:bodyPr wrap="square" lIns="0" tIns="0" rIns="0" bIns="0" rtlCol="0"/>
            <a:lstStyle/>
            <a:p>
              <a:endParaRPr/>
            </a:p>
          </p:txBody>
        </p:sp>
        <p:sp>
          <p:nvSpPr>
            <p:cNvPr id="62" name="object 62"/>
            <p:cNvSpPr/>
            <p:nvPr/>
          </p:nvSpPr>
          <p:spPr>
            <a:xfrm>
              <a:off x="5104764" y="2479039"/>
              <a:ext cx="882650" cy="152400"/>
            </a:xfrm>
            <a:custGeom>
              <a:avLst/>
              <a:gdLst/>
              <a:ahLst/>
              <a:cxnLst/>
              <a:rect l="l" t="t" r="r" b="b"/>
              <a:pathLst>
                <a:path w="882650" h="152400">
                  <a:moveTo>
                    <a:pt x="0" y="38100"/>
                  </a:moveTo>
                  <a:lnTo>
                    <a:pt x="661987" y="38100"/>
                  </a:lnTo>
                  <a:lnTo>
                    <a:pt x="661987" y="0"/>
                  </a:lnTo>
                  <a:lnTo>
                    <a:pt x="882650" y="76200"/>
                  </a:lnTo>
                  <a:lnTo>
                    <a:pt x="661987" y="152400"/>
                  </a:lnTo>
                  <a:lnTo>
                    <a:pt x="661987" y="114300"/>
                  </a:lnTo>
                  <a:lnTo>
                    <a:pt x="0" y="114300"/>
                  </a:lnTo>
                  <a:lnTo>
                    <a:pt x="0" y="38100"/>
                  </a:lnTo>
                </a:path>
              </a:pathLst>
            </a:custGeom>
            <a:ln w="9525">
              <a:solidFill>
                <a:srgbClr val="000000"/>
              </a:solidFill>
            </a:ln>
          </p:spPr>
          <p:txBody>
            <a:bodyPr wrap="square" lIns="0" tIns="0" rIns="0" bIns="0" rtlCol="0"/>
            <a:lstStyle/>
            <a:p>
              <a:endParaRPr/>
            </a:p>
          </p:txBody>
        </p:sp>
        <p:pic>
          <p:nvPicPr>
            <p:cNvPr id="63" name="object 63"/>
            <p:cNvPicPr/>
            <p:nvPr/>
          </p:nvPicPr>
          <p:blipFill>
            <a:blip r:embed="rId7" cstate="print"/>
            <a:stretch>
              <a:fillRect/>
            </a:stretch>
          </p:blipFill>
          <p:spPr>
            <a:xfrm>
              <a:off x="6580187" y="2403157"/>
              <a:ext cx="628650" cy="1119187"/>
            </a:xfrm>
            <a:prstGeom prst="rect">
              <a:avLst/>
            </a:prstGeom>
          </p:spPr>
        </p:pic>
        <p:pic>
          <p:nvPicPr>
            <p:cNvPr id="64" name="object 64"/>
            <p:cNvPicPr/>
            <p:nvPr/>
          </p:nvPicPr>
          <p:blipFill>
            <a:blip r:embed="rId6" cstate="print"/>
            <a:stretch>
              <a:fillRect/>
            </a:stretch>
          </p:blipFill>
          <p:spPr>
            <a:xfrm>
              <a:off x="7061835" y="1585912"/>
              <a:ext cx="4660900" cy="4000500"/>
            </a:xfrm>
            <a:prstGeom prst="rect">
              <a:avLst/>
            </a:prstGeom>
          </p:spPr>
        </p:pic>
        <p:pic>
          <p:nvPicPr>
            <p:cNvPr id="65" name="object 65"/>
            <p:cNvPicPr/>
            <p:nvPr/>
          </p:nvPicPr>
          <p:blipFill>
            <a:blip r:embed="rId7" cstate="print"/>
            <a:stretch>
              <a:fillRect/>
            </a:stretch>
          </p:blipFill>
          <p:spPr>
            <a:xfrm>
              <a:off x="9785349" y="1675447"/>
              <a:ext cx="622300" cy="1117600"/>
            </a:xfrm>
            <a:prstGeom prst="rect">
              <a:avLst/>
            </a:prstGeom>
          </p:spPr>
        </p:pic>
      </p:grpSp>
      <p:sp>
        <p:nvSpPr>
          <p:cNvPr id="66" name="object 66"/>
          <p:cNvSpPr txBox="1">
            <a:spLocks noGrp="1"/>
          </p:cNvSpPr>
          <p:nvPr>
            <p:ph type="title"/>
          </p:nvPr>
        </p:nvSpPr>
        <p:spPr>
          <a:xfrm>
            <a:off x="268605" y="495300"/>
            <a:ext cx="11654789" cy="464871"/>
          </a:xfrm>
          <a:prstGeom prst="rect">
            <a:avLst/>
          </a:prstGeom>
        </p:spPr>
        <p:txBody>
          <a:bodyPr vert="horz" wrap="square" lIns="0" tIns="41275" rIns="0" bIns="0" rtlCol="0">
            <a:spAutoFit/>
          </a:bodyPr>
          <a:lstStyle/>
          <a:p>
            <a:pPr marL="619125" marR="5080" indent="253365">
              <a:lnSpc>
                <a:spcPts val="3279"/>
              </a:lnSpc>
              <a:spcBef>
                <a:spcPts val="325"/>
              </a:spcBef>
            </a:pPr>
            <a:r>
              <a:rPr b="1" spc="25" dirty="0" err="1">
                <a:latin typeface="Times New Roman"/>
                <a:cs typeface="Times New Roman"/>
              </a:rPr>
              <a:t>Ανίχνευση</a:t>
            </a:r>
            <a:r>
              <a:rPr b="1" spc="25" dirty="0">
                <a:latin typeface="Times New Roman"/>
                <a:cs typeface="Times New Roman"/>
              </a:rPr>
              <a:t> α</a:t>
            </a:r>
            <a:r>
              <a:rPr b="1" spc="25" dirty="0" err="1">
                <a:latin typeface="Times New Roman"/>
                <a:cs typeface="Times New Roman"/>
              </a:rPr>
              <a:t>νωμ</a:t>
            </a:r>
            <a:r>
              <a:rPr b="1" spc="25" dirty="0">
                <a:latin typeface="Times New Roman"/>
                <a:cs typeface="Times New Roman"/>
              </a:rPr>
              <a:t>αλιών</a:t>
            </a:r>
            <a:endParaRPr b="1" spc="-15" dirty="0">
              <a:latin typeface="Times New Roman"/>
              <a:cs typeface="Times New Roman"/>
            </a:endParaRPr>
          </a:p>
        </p:txBody>
      </p:sp>
      <p:sp>
        <p:nvSpPr>
          <p:cNvPr id="67" name="object 67"/>
          <p:cNvSpPr txBox="1"/>
          <p:nvPr/>
        </p:nvSpPr>
        <p:spPr>
          <a:xfrm>
            <a:off x="5117465" y="2004695"/>
            <a:ext cx="553085" cy="360045"/>
          </a:xfrm>
          <a:prstGeom prst="rect">
            <a:avLst/>
          </a:prstGeom>
        </p:spPr>
        <p:txBody>
          <a:bodyPr vert="horz" wrap="square" lIns="0" tIns="12700" rIns="0" bIns="0" rtlCol="0">
            <a:spAutoFit/>
          </a:bodyPr>
          <a:lstStyle/>
          <a:p>
            <a:pPr marL="12700" marR="5080">
              <a:lnSpc>
                <a:spcPct val="100000"/>
              </a:lnSpc>
              <a:spcBef>
                <a:spcPts val="100"/>
              </a:spcBef>
            </a:pPr>
            <a:r>
              <a:rPr sz="1100" spc="70" dirty="0">
                <a:solidFill>
                  <a:srgbClr val="FF0000"/>
                </a:solidFill>
                <a:latin typeface="Calibri"/>
                <a:cs typeface="Calibri"/>
              </a:rPr>
              <a:t>πιθανή </a:t>
            </a:r>
            <a:r>
              <a:rPr sz="1100" spc="75" dirty="0">
                <a:solidFill>
                  <a:srgbClr val="FF0000"/>
                </a:solidFill>
                <a:latin typeface="Calibri"/>
                <a:cs typeface="Calibri"/>
              </a:rPr>
              <a:t> </a:t>
            </a:r>
            <a:r>
              <a:rPr sz="1100" spc="60" dirty="0">
                <a:solidFill>
                  <a:srgbClr val="FF0000"/>
                </a:solidFill>
                <a:latin typeface="Calibri"/>
                <a:cs typeface="Calibri"/>
              </a:rPr>
              <a:t>ε</a:t>
            </a:r>
            <a:r>
              <a:rPr sz="1100" spc="35" dirty="0">
                <a:solidFill>
                  <a:srgbClr val="FF0000"/>
                </a:solidFill>
                <a:latin typeface="Calibri"/>
                <a:cs typeface="Calibri"/>
              </a:rPr>
              <a:t>ι</a:t>
            </a:r>
            <a:r>
              <a:rPr sz="1100" spc="70" dirty="0">
                <a:solidFill>
                  <a:srgbClr val="FF0000"/>
                </a:solidFill>
                <a:latin typeface="Calibri"/>
                <a:cs typeface="Calibri"/>
              </a:rPr>
              <a:t>σ</a:t>
            </a:r>
            <a:r>
              <a:rPr sz="1100" spc="75" dirty="0">
                <a:solidFill>
                  <a:srgbClr val="FF0000"/>
                </a:solidFill>
                <a:latin typeface="Calibri"/>
                <a:cs typeface="Calibri"/>
              </a:rPr>
              <a:t>β</a:t>
            </a:r>
            <a:r>
              <a:rPr sz="1100" spc="70" dirty="0">
                <a:solidFill>
                  <a:srgbClr val="FF0000"/>
                </a:solidFill>
                <a:latin typeface="Calibri"/>
                <a:cs typeface="Calibri"/>
              </a:rPr>
              <a:t>ο</a:t>
            </a:r>
            <a:r>
              <a:rPr sz="1100" spc="65" dirty="0">
                <a:solidFill>
                  <a:srgbClr val="FF0000"/>
                </a:solidFill>
                <a:latin typeface="Calibri"/>
                <a:cs typeface="Calibri"/>
              </a:rPr>
              <a:t>λ</a:t>
            </a:r>
            <a:r>
              <a:rPr sz="1100" spc="85" dirty="0">
                <a:solidFill>
                  <a:srgbClr val="FF0000"/>
                </a:solidFill>
                <a:latin typeface="Calibri"/>
                <a:cs typeface="Calibri"/>
              </a:rPr>
              <a:t>ή</a:t>
            </a:r>
            <a:endParaRPr sz="1100">
              <a:latin typeface="Calibri"/>
              <a:cs typeface="Calibri"/>
            </a:endParaRPr>
          </a:p>
        </p:txBody>
      </p:sp>
      <p:sp>
        <p:nvSpPr>
          <p:cNvPr id="68" name="object 68"/>
          <p:cNvSpPr txBox="1"/>
          <p:nvPr/>
        </p:nvSpPr>
        <p:spPr>
          <a:xfrm>
            <a:off x="1778000" y="2814954"/>
            <a:ext cx="1080770" cy="360045"/>
          </a:xfrm>
          <a:prstGeom prst="rect">
            <a:avLst/>
          </a:prstGeom>
        </p:spPr>
        <p:txBody>
          <a:bodyPr vert="horz" wrap="square" lIns="0" tIns="12700" rIns="0" bIns="0" rtlCol="0">
            <a:spAutoFit/>
          </a:bodyPr>
          <a:lstStyle/>
          <a:p>
            <a:pPr marL="12700" marR="5080">
              <a:lnSpc>
                <a:spcPct val="100000"/>
              </a:lnSpc>
              <a:spcBef>
                <a:spcPts val="100"/>
              </a:spcBef>
            </a:pPr>
            <a:r>
              <a:rPr sz="1100" spc="70" dirty="0">
                <a:solidFill>
                  <a:srgbClr val="FF0000"/>
                </a:solidFill>
                <a:latin typeface="Calibri"/>
                <a:cs typeface="Calibri"/>
              </a:rPr>
              <a:t>μέτρα </a:t>
            </a:r>
            <a:r>
              <a:rPr sz="1100" spc="75" dirty="0">
                <a:solidFill>
                  <a:srgbClr val="FF0000"/>
                </a:solidFill>
                <a:latin typeface="Calibri"/>
                <a:cs typeface="Calibri"/>
              </a:rPr>
              <a:t> </a:t>
            </a:r>
            <a:r>
              <a:rPr sz="1100" spc="70" dirty="0">
                <a:solidFill>
                  <a:srgbClr val="FF0000"/>
                </a:solidFill>
                <a:latin typeface="Calibri"/>
                <a:cs typeface="Calibri"/>
              </a:rPr>
              <a:t>δρ</a:t>
            </a:r>
            <a:r>
              <a:rPr sz="1100" spc="80" dirty="0">
                <a:solidFill>
                  <a:srgbClr val="FF0000"/>
                </a:solidFill>
                <a:latin typeface="Calibri"/>
                <a:cs typeface="Calibri"/>
              </a:rPr>
              <a:t>α</a:t>
            </a:r>
            <a:r>
              <a:rPr sz="1100" spc="70" dirty="0">
                <a:solidFill>
                  <a:srgbClr val="FF0000"/>
                </a:solidFill>
                <a:latin typeface="Calibri"/>
                <a:cs typeface="Calibri"/>
              </a:rPr>
              <a:t>σ</a:t>
            </a:r>
            <a:r>
              <a:rPr sz="1100" spc="45" dirty="0">
                <a:solidFill>
                  <a:srgbClr val="FF0000"/>
                </a:solidFill>
                <a:latin typeface="Calibri"/>
                <a:cs typeface="Calibri"/>
              </a:rPr>
              <a:t>τ</a:t>
            </a:r>
            <a:r>
              <a:rPr sz="1100" spc="70" dirty="0">
                <a:solidFill>
                  <a:srgbClr val="FF0000"/>
                </a:solidFill>
                <a:latin typeface="Calibri"/>
                <a:cs typeface="Calibri"/>
              </a:rPr>
              <a:t>ηρ</a:t>
            </a:r>
            <a:r>
              <a:rPr sz="1100" spc="35" dirty="0">
                <a:solidFill>
                  <a:srgbClr val="FF0000"/>
                </a:solidFill>
                <a:latin typeface="Calibri"/>
                <a:cs typeface="Calibri"/>
              </a:rPr>
              <a:t>ι</a:t>
            </a:r>
            <a:r>
              <a:rPr sz="1100" spc="75" dirty="0">
                <a:solidFill>
                  <a:srgbClr val="FF0000"/>
                </a:solidFill>
                <a:latin typeface="Calibri"/>
                <a:cs typeface="Calibri"/>
              </a:rPr>
              <a:t>ό</a:t>
            </a:r>
            <a:r>
              <a:rPr sz="1100" spc="50" dirty="0">
                <a:solidFill>
                  <a:srgbClr val="FF0000"/>
                </a:solidFill>
                <a:latin typeface="Calibri"/>
                <a:cs typeface="Calibri"/>
              </a:rPr>
              <a:t>τ</a:t>
            </a:r>
            <a:r>
              <a:rPr sz="1100" spc="70" dirty="0">
                <a:solidFill>
                  <a:srgbClr val="FF0000"/>
                </a:solidFill>
                <a:latin typeface="Calibri"/>
                <a:cs typeface="Calibri"/>
              </a:rPr>
              <a:t>η</a:t>
            </a:r>
            <a:r>
              <a:rPr sz="1100" spc="45" dirty="0">
                <a:solidFill>
                  <a:srgbClr val="FF0000"/>
                </a:solidFill>
                <a:latin typeface="Calibri"/>
                <a:cs typeface="Calibri"/>
              </a:rPr>
              <a:t>τ</a:t>
            </a:r>
            <a:r>
              <a:rPr sz="1100" spc="80" dirty="0">
                <a:solidFill>
                  <a:srgbClr val="FF0000"/>
                </a:solidFill>
                <a:latin typeface="Calibri"/>
                <a:cs typeface="Calibri"/>
              </a:rPr>
              <a:t>α</a:t>
            </a:r>
            <a:r>
              <a:rPr sz="1100" spc="65" dirty="0">
                <a:solidFill>
                  <a:srgbClr val="FF0000"/>
                </a:solidFill>
                <a:latin typeface="Calibri"/>
                <a:cs typeface="Calibri"/>
              </a:rPr>
              <a:t>ς</a:t>
            </a:r>
            <a:endParaRPr sz="1100">
              <a:latin typeface="Calibri"/>
              <a:cs typeface="Calibri"/>
            </a:endParaRPr>
          </a:p>
        </p:txBody>
      </p:sp>
      <p:sp>
        <p:nvSpPr>
          <p:cNvPr id="69" name="object 69"/>
          <p:cNvSpPr txBox="1"/>
          <p:nvPr/>
        </p:nvSpPr>
        <p:spPr>
          <a:xfrm>
            <a:off x="1170305" y="5096192"/>
            <a:ext cx="6084570" cy="810895"/>
          </a:xfrm>
          <a:prstGeom prst="rect">
            <a:avLst/>
          </a:prstGeom>
        </p:spPr>
        <p:txBody>
          <a:bodyPr vert="horz" wrap="square" lIns="0" tIns="12700" rIns="0" bIns="0" rtlCol="0">
            <a:spAutoFit/>
          </a:bodyPr>
          <a:lstStyle/>
          <a:p>
            <a:pPr marL="12700">
              <a:lnSpc>
                <a:spcPct val="100000"/>
              </a:lnSpc>
              <a:spcBef>
                <a:spcPts val="100"/>
              </a:spcBef>
            </a:pPr>
            <a:r>
              <a:rPr sz="1100" spc="80" dirty="0">
                <a:solidFill>
                  <a:srgbClr val="D8791A"/>
                </a:solidFill>
                <a:latin typeface="Calibri"/>
                <a:cs typeface="Calibri"/>
              </a:rPr>
              <a:t>Πρόβλημα:</a:t>
            </a:r>
            <a:r>
              <a:rPr sz="1100" spc="30" dirty="0">
                <a:solidFill>
                  <a:srgbClr val="D8791A"/>
                </a:solidFill>
                <a:latin typeface="Calibri"/>
                <a:cs typeface="Calibri"/>
              </a:rPr>
              <a:t> </a:t>
            </a:r>
            <a:r>
              <a:rPr sz="1100" spc="65" dirty="0">
                <a:solidFill>
                  <a:srgbClr val="D8791A"/>
                </a:solidFill>
                <a:latin typeface="Calibri"/>
                <a:cs typeface="Calibri"/>
              </a:rPr>
              <a:t>Σχετικά</a:t>
            </a:r>
            <a:r>
              <a:rPr sz="1100" spc="30" dirty="0">
                <a:solidFill>
                  <a:srgbClr val="D8791A"/>
                </a:solidFill>
                <a:latin typeface="Calibri"/>
                <a:cs typeface="Calibri"/>
              </a:rPr>
              <a:t> </a:t>
            </a:r>
            <a:r>
              <a:rPr sz="1100" spc="90" dirty="0">
                <a:solidFill>
                  <a:srgbClr val="D8791A"/>
                </a:solidFill>
                <a:latin typeface="Calibri"/>
                <a:cs typeface="Calibri"/>
              </a:rPr>
              <a:t>υψηλό</a:t>
            </a:r>
            <a:r>
              <a:rPr sz="1100" spc="35" dirty="0">
                <a:solidFill>
                  <a:srgbClr val="D8791A"/>
                </a:solidFill>
                <a:latin typeface="Calibri"/>
                <a:cs typeface="Calibri"/>
              </a:rPr>
              <a:t> </a:t>
            </a:r>
            <a:r>
              <a:rPr sz="1100" spc="65" dirty="0">
                <a:solidFill>
                  <a:srgbClr val="D8791A"/>
                </a:solidFill>
                <a:latin typeface="Calibri"/>
                <a:cs typeface="Calibri"/>
              </a:rPr>
              <a:t>ποσοστό</a:t>
            </a:r>
            <a:r>
              <a:rPr sz="1100" spc="-10" dirty="0">
                <a:solidFill>
                  <a:srgbClr val="D8791A"/>
                </a:solidFill>
                <a:latin typeface="Calibri"/>
                <a:cs typeface="Calibri"/>
              </a:rPr>
              <a:t> </a:t>
            </a:r>
            <a:r>
              <a:rPr sz="1100" spc="90" dirty="0">
                <a:solidFill>
                  <a:srgbClr val="D8791A"/>
                </a:solidFill>
                <a:latin typeface="Calibri"/>
                <a:cs typeface="Calibri"/>
              </a:rPr>
              <a:t>ψευδώς</a:t>
            </a:r>
            <a:r>
              <a:rPr sz="1100" spc="25" dirty="0">
                <a:solidFill>
                  <a:srgbClr val="D8791A"/>
                </a:solidFill>
                <a:latin typeface="Calibri"/>
                <a:cs typeface="Calibri"/>
              </a:rPr>
              <a:t> </a:t>
            </a:r>
            <a:r>
              <a:rPr sz="1100" spc="75" dirty="0">
                <a:solidFill>
                  <a:srgbClr val="D8791A"/>
                </a:solidFill>
                <a:latin typeface="Calibri"/>
                <a:cs typeface="Calibri"/>
              </a:rPr>
              <a:t>θετικών</a:t>
            </a:r>
            <a:r>
              <a:rPr sz="1100" spc="25" dirty="0">
                <a:solidFill>
                  <a:srgbClr val="D8791A"/>
                </a:solidFill>
                <a:latin typeface="Calibri"/>
                <a:cs typeface="Calibri"/>
              </a:rPr>
              <a:t> </a:t>
            </a:r>
            <a:r>
              <a:rPr sz="1100" spc="80" dirty="0">
                <a:solidFill>
                  <a:srgbClr val="D8791A"/>
                </a:solidFill>
                <a:latin typeface="Calibri"/>
                <a:cs typeface="Calibri"/>
              </a:rPr>
              <a:t>αποτελεσμάτων</a:t>
            </a:r>
            <a:endParaRPr sz="1100">
              <a:latin typeface="Calibri"/>
              <a:cs typeface="Calibri"/>
            </a:endParaRPr>
          </a:p>
          <a:p>
            <a:pPr marL="335915" indent="-323215">
              <a:lnSpc>
                <a:spcPts val="1635"/>
              </a:lnSpc>
              <a:spcBef>
                <a:spcPts val="10"/>
              </a:spcBef>
              <a:buSzPct val="127272"/>
              <a:buFont typeface="Courier New"/>
              <a:buChar char="o"/>
              <a:tabLst>
                <a:tab pos="335280" algn="l"/>
                <a:tab pos="335915" algn="l"/>
              </a:tabLst>
            </a:pPr>
            <a:r>
              <a:rPr sz="1100" spc="100" dirty="0">
                <a:solidFill>
                  <a:srgbClr val="D8791A"/>
                </a:solidFill>
                <a:latin typeface="Calibri"/>
                <a:cs typeface="Calibri"/>
              </a:rPr>
              <a:t>Οι</a:t>
            </a:r>
            <a:r>
              <a:rPr sz="1100" spc="50" dirty="0">
                <a:solidFill>
                  <a:srgbClr val="D8791A"/>
                </a:solidFill>
                <a:latin typeface="Calibri"/>
                <a:cs typeface="Calibri"/>
              </a:rPr>
              <a:t> </a:t>
            </a:r>
            <a:r>
              <a:rPr sz="1100" spc="105" dirty="0">
                <a:solidFill>
                  <a:srgbClr val="D8791A"/>
                </a:solidFill>
                <a:latin typeface="Calibri"/>
                <a:cs typeface="Calibri"/>
              </a:rPr>
              <a:t>ανωμαλίες</a:t>
            </a:r>
            <a:r>
              <a:rPr sz="1100" spc="55" dirty="0">
                <a:solidFill>
                  <a:srgbClr val="D8791A"/>
                </a:solidFill>
                <a:latin typeface="Calibri"/>
                <a:cs typeface="Calibri"/>
              </a:rPr>
              <a:t> </a:t>
            </a:r>
            <a:r>
              <a:rPr sz="1100" spc="100" dirty="0">
                <a:solidFill>
                  <a:srgbClr val="D8791A"/>
                </a:solidFill>
                <a:latin typeface="Calibri"/>
                <a:cs typeface="Calibri"/>
              </a:rPr>
              <a:t>μπορεί</a:t>
            </a:r>
            <a:r>
              <a:rPr sz="1100" spc="50" dirty="0">
                <a:solidFill>
                  <a:srgbClr val="D8791A"/>
                </a:solidFill>
                <a:latin typeface="Calibri"/>
                <a:cs typeface="Calibri"/>
              </a:rPr>
              <a:t> </a:t>
            </a:r>
            <a:r>
              <a:rPr sz="1100" spc="114" dirty="0">
                <a:solidFill>
                  <a:srgbClr val="D8791A"/>
                </a:solidFill>
                <a:latin typeface="Calibri"/>
                <a:cs typeface="Calibri"/>
              </a:rPr>
              <a:t>απλώς</a:t>
            </a:r>
            <a:r>
              <a:rPr sz="1100" spc="45" dirty="0">
                <a:solidFill>
                  <a:srgbClr val="D8791A"/>
                </a:solidFill>
                <a:latin typeface="Calibri"/>
                <a:cs typeface="Calibri"/>
              </a:rPr>
              <a:t> </a:t>
            </a:r>
            <a:r>
              <a:rPr sz="1100" spc="110" dirty="0">
                <a:solidFill>
                  <a:srgbClr val="D8791A"/>
                </a:solidFill>
                <a:latin typeface="Calibri"/>
                <a:cs typeface="Calibri"/>
              </a:rPr>
              <a:t>να</a:t>
            </a:r>
            <a:r>
              <a:rPr sz="1100" spc="55" dirty="0">
                <a:solidFill>
                  <a:srgbClr val="D8791A"/>
                </a:solidFill>
                <a:latin typeface="Calibri"/>
                <a:cs typeface="Calibri"/>
              </a:rPr>
              <a:t> </a:t>
            </a:r>
            <a:r>
              <a:rPr sz="1100" spc="85" dirty="0">
                <a:solidFill>
                  <a:srgbClr val="D8791A"/>
                </a:solidFill>
                <a:latin typeface="Calibri"/>
                <a:cs typeface="Calibri"/>
              </a:rPr>
              <a:t>είναι</a:t>
            </a:r>
            <a:r>
              <a:rPr sz="1100" spc="55" dirty="0">
                <a:solidFill>
                  <a:srgbClr val="D8791A"/>
                </a:solidFill>
                <a:latin typeface="Calibri"/>
                <a:cs typeface="Calibri"/>
              </a:rPr>
              <a:t> </a:t>
            </a:r>
            <a:r>
              <a:rPr sz="1100" spc="95" dirty="0">
                <a:solidFill>
                  <a:srgbClr val="D8791A"/>
                </a:solidFill>
                <a:latin typeface="Calibri"/>
                <a:cs typeface="Calibri"/>
              </a:rPr>
              <a:t>νέες</a:t>
            </a:r>
            <a:r>
              <a:rPr sz="1100" spc="45" dirty="0">
                <a:solidFill>
                  <a:srgbClr val="D8791A"/>
                </a:solidFill>
                <a:latin typeface="Calibri"/>
                <a:cs typeface="Calibri"/>
              </a:rPr>
              <a:t> </a:t>
            </a:r>
            <a:r>
              <a:rPr sz="1100" spc="100" dirty="0">
                <a:solidFill>
                  <a:srgbClr val="D8791A"/>
                </a:solidFill>
                <a:latin typeface="Calibri"/>
                <a:cs typeface="Calibri"/>
              </a:rPr>
              <a:t>φυσιολογικές</a:t>
            </a:r>
            <a:r>
              <a:rPr sz="1100" spc="55" dirty="0">
                <a:solidFill>
                  <a:srgbClr val="D8791A"/>
                </a:solidFill>
                <a:latin typeface="Calibri"/>
                <a:cs typeface="Calibri"/>
              </a:rPr>
              <a:t> </a:t>
            </a:r>
            <a:r>
              <a:rPr sz="1100" spc="85" dirty="0">
                <a:solidFill>
                  <a:srgbClr val="D8791A"/>
                </a:solidFill>
                <a:latin typeface="Calibri"/>
                <a:cs typeface="Calibri"/>
              </a:rPr>
              <a:t>δραστηριότητες.</a:t>
            </a:r>
            <a:endParaRPr sz="1100">
              <a:latin typeface="Calibri"/>
              <a:cs typeface="Calibri"/>
            </a:endParaRPr>
          </a:p>
          <a:p>
            <a:pPr marL="335915" indent="-323215">
              <a:lnSpc>
                <a:spcPts val="1590"/>
              </a:lnSpc>
              <a:buSzPct val="127272"/>
              <a:buFont typeface="Courier New"/>
              <a:buChar char="o"/>
              <a:tabLst>
                <a:tab pos="335280" algn="l"/>
                <a:tab pos="335915" algn="l"/>
              </a:tabLst>
            </a:pPr>
            <a:r>
              <a:rPr sz="1100" spc="105" dirty="0">
                <a:solidFill>
                  <a:srgbClr val="D8791A"/>
                </a:solidFill>
                <a:latin typeface="Calibri"/>
                <a:cs typeface="Calibri"/>
              </a:rPr>
              <a:t>Ανωμαλίες</a:t>
            </a:r>
            <a:r>
              <a:rPr sz="1100" spc="50" dirty="0">
                <a:solidFill>
                  <a:srgbClr val="D8791A"/>
                </a:solidFill>
                <a:latin typeface="Calibri"/>
                <a:cs typeface="Calibri"/>
              </a:rPr>
              <a:t> </a:t>
            </a:r>
            <a:r>
              <a:rPr sz="1100" spc="114" dirty="0">
                <a:solidFill>
                  <a:srgbClr val="D8791A"/>
                </a:solidFill>
                <a:latin typeface="Calibri"/>
                <a:cs typeface="Calibri"/>
              </a:rPr>
              <a:t>που</a:t>
            </a:r>
            <a:r>
              <a:rPr sz="1100" spc="50" dirty="0">
                <a:solidFill>
                  <a:srgbClr val="D8791A"/>
                </a:solidFill>
                <a:latin typeface="Calibri"/>
                <a:cs typeface="Calibri"/>
              </a:rPr>
              <a:t> </a:t>
            </a:r>
            <a:r>
              <a:rPr sz="1100" spc="100" dirty="0">
                <a:solidFill>
                  <a:srgbClr val="D8791A"/>
                </a:solidFill>
                <a:latin typeface="Calibri"/>
                <a:cs typeface="Calibri"/>
              </a:rPr>
              <a:t>προκαλούνται</a:t>
            </a:r>
            <a:r>
              <a:rPr sz="1100" spc="55" dirty="0">
                <a:solidFill>
                  <a:srgbClr val="D8791A"/>
                </a:solidFill>
                <a:latin typeface="Calibri"/>
                <a:cs typeface="Calibri"/>
              </a:rPr>
              <a:t> </a:t>
            </a:r>
            <a:r>
              <a:rPr sz="1100" spc="120" dirty="0">
                <a:solidFill>
                  <a:srgbClr val="D8791A"/>
                </a:solidFill>
                <a:latin typeface="Calibri"/>
                <a:cs typeface="Calibri"/>
              </a:rPr>
              <a:t>από</a:t>
            </a:r>
            <a:r>
              <a:rPr sz="1100" spc="60" dirty="0">
                <a:solidFill>
                  <a:srgbClr val="D8791A"/>
                </a:solidFill>
                <a:latin typeface="Calibri"/>
                <a:cs typeface="Calibri"/>
              </a:rPr>
              <a:t> </a:t>
            </a:r>
            <a:r>
              <a:rPr sz="1100" spc="105" dirty="0">
                <a:solidFill>
                  <a:srgbClr val="D8791A"/>
                </a:solidFill>
                <a:latin typeface="Calibri"/>
                <a:cs typeface="Calibri"/>
              </a:rPr>
              <a:t>σφάλματα</a:t>
            </a:r>
            <a:r>
              <a:rPr sz="1100" spc="50" dirty="0">
                <a:solidFill>
                  <a:srgbClr val="D8791A"/>
                </a:solidFill>
                <a:latin typeface="Calibri"/>
                <a:cs typeface="Calibri"/>
              </a:rPr>
              <a:t> </a:t>
            </a:r>
            <a:r>
              <a:rPr sz="1100" spc="110" dirty="0">
                <a:solidFill>
                  <a:srgbClr val="D8791A"/>
                </a:solidFill>
                <a:latin typeface="Calibri"/>
                <a:cs typeface="Calibri"/>
              </a:rPr>
              <a:t>άλλων</a:t>
            </a:r>
            <a:r>
              <a:rPr sz="1100" spc="55" dirty="0">
                <a:solidFill>
                  <a:srgbClr val="D8791A"/>
                </a:solidFill>
                <a:latin typeface="Calibri"/>
                <a:cs typeface="Calibri"/>
              </a:rPr>
              <a:t> </a:t>
            </a:r>
            <a:r>
              <a:rPr sz="1100" spc="95" dirty="0">
                <a:solidFill>
                  <a:srgbClr val="D8791A"/>
                </a:solidFill>
                <a:latin typeface="Calibri"/>
                <a:cs typeface="Calibri"/>
              </a:rPr>
              <a:t>στοιχείων</a:t>
            </a:r>
            <a:endParaRPr sz="1100">
              <a:latin typeface="Calibri"/>
              <a:cs typeface="Calibri"/>
            </a:endParaRPr>
          </a:p>
          <a:p>
            <a:pPr marL="213360">
              <a:lnSpc>
                <a:spcPts val="1635"/>
              </a:lnSpc>
            </a:pPr>
            <a:r>
              <a:rPr sz="1400" dirty="0">
                <a:solidFill>
                  <a:srgbClr val="D8791A"/>
                </a:solidFill>
                <a:latin typeface="Courier New"/>
                <a:cs typeface="Courier New"/>
              </a:rPr>
              <a:t>o</a:t>
            </a:r>
            <a:r>
              <a:rPr sz="1400" spc="150" dirty="0">
                <a:solidFill>
                  <a:srgbClr val="D8791A"/>
                </a:solidFill>
                <a:latin typeface="Courier New"/>
                <a:cs typeface="Courier New"/>
              </a:rPr>
              <a:t> </a:t>
            </a:r>
            <a:r>
              <a:rPr sz="1100" spc="55" dirty="0">
                <a:solidFill>
                  <a:srgbClr val="D8791A"/>
                </a:solidFill>
                <a:latin typeface="Calibri"/>
                <a:cs typeface="Calibri"/>
              </a:rPr>
              <a:t>Π.χ.,</a:t>
            </a:r>
            <a:r>
              <a:rPr sz="1100" spc="35" dirty="0">
                <a:solidFill>
                  <a:srgbClr val="D8791A"/>
                </a:solidFill>
                <a:latin typeface="Calibri"/>
                <a:cs typeface="Calibri"/>
              </a:rPr>
              <a:t> </a:t>
            </a:r>
            <a:r>
              <a:rPr sz="1100" spc="75" dirty="0">
                <a:solidFill>
                  <a:srgbClr val="D8791A"/>
                </a:solidFill>
                <a:latin typeface="Calibri"/>
                <a:cs typeface="Calibri"/>
              </a:rPr>
              <a:t>αποτυχία</a:t>
            </a:r>
            <a:r>
              <a:rPr sz="1100" spc="40" dirty="0">
                <a:solidFill>
                  <a:srgbClr val="D8791A"/>
                </a:solidFill>
                <a:latin typeface="Calibri"/>
                <a:cs typeface="Calibri"/>
              </a:rPr>
              <a:t> </a:t>
            </a:r>
            <a:r>
              <a:rPr sz="1100" spc="80" dirty="0">
                <a:solidFill>
                  <a:srgbClr val="D8791A"/>
                </a:solidFill>
                <a:latin typeface="Calibri"/>
                <a:cs typeface="Calibri"/>
              </a:rPr>
              <a:t>λανθασμένη</a:t>
            </a:r>
            <a:r>
              <a:rPr sz="1100" spc="40" dirty="0">
                <a:solidFill>
                  <a:srgbClr val="D8791A"/>
                </a:solidFill>
                <a:latin typeface="Calibri"/>
                <a:cs typeface="Calibri"/>
              </a:rPr>
              <a:t> </a:t>
            </a:r>
            <a:r>
              <a:rPr sz="1100" spc="85" dirty="0">
                <a:solidFill>
                  <a:srgbClr val="D8791A"/>
                </a:solidFill>
                <a:latin typeface="Calibri"/>
                <a:cs typeface="Calibri"/>
              </a:rPr>
              <a:t>διαμόρφωση</a:t>
            </a:r>
            <a:r>
              <a:rPr sz="1100" spc="40" dirty="0">
                <a:solidFill>
                  <a:srgbClr val="D8791A"/>
                </a:solidFill>
                <a:latin typeface="Calibri"/>
                <a:cs typeface="Calibri"/>
              </a:rPr>
              <a:t> </a:t>
            </a:r>
            <a:r>
              <a:rPr sz="1100" spc="80" dirty="0">
                <a:solidFill>
                  <a:srgbClr val="D8791A"/>
                </a:solidFill>
                <a:latin typeface="Calibri"/>
                <a:cs typeface="Calibri"/>
              </a:rPr>
              <a:t>δρομολογητήλανθασμένη</a:t>
            </a:r>
            <a:r>
              <a:rPr sz="1100" spc="30" dirty="0">
                <a:solidFill>
                  <a:srgbClr val="D8791A"/>
                </a:solidFill>
                <a:latin typeface="Calibri"/>
                <a:cs typeface="Calibri"/>
              </a:rPr>
              <a:t> </a:t>
            </a:r>
            <a:r>
              <a:rPr sz="1100" spc="85" dirty="0">
                <a:solidFill>
                  <a:srgbClr val="D8791A"/>
                </a:solidFill>
                <a:latin typeface="Calibri"/>
                <a:cs typeface="Calibri"/>
              </a:rPr>
              <a:t>διαμόρφωση</a:t>
            </a:r>
            <a:r>
              <a:rPr sz="1100" spc="40" dirty="0">
                <a:solidFill>
                  <a:srgbClr val="D8791A"/>
                </a:solidFill>
                <a:latin typeface="Calibri"/>
                <a:cs typeface="Calibri"/>
              </a:rPr>
              <a:t> </a:t>
            </a:r>
            <a:r>
              <a:rPr sz="1100" spc="80" dirty="0">
                <a:solidFill>
                  <a:srgbClr val="D8791A"/>
                </a:solidFill>
                <a:latin typeface="Calibri"/>
                <a:cs typeface="Calibri"/>
              </a:rPr>
              <a:t>P2P</a:t>
            </a:r>
            <a:endParaRPr sz="1100">
              <a:latin typeface="Calibri"/>
              <a:cs typeface="Calibri"/>
            </a:endParaRPr>
          </a:p>
        </p:txBody>
      </p:sp>
      <p:grpSp>
        <p:nvGrpSpPr>
          <p:cNvPr id="70" name="object 70"/>
          <p:cNvGrpSpPr/>
          <p:nvPr/>
        </p:nvGrpSpPr>
        <p:grpSpPr>
          <a:xfrm>
            <a:off x="5105400" y="863600"/>
            <a:ext cx="4800600" cy="4000500"/>
            <a:chOff x="5105400" y="863600"/>
            <a:chExt cx="4800600" cy="4000500"/>
          </a:xfrm>
        </p:grpSpPr>
        <p:pic>
          <p:nvPicPr>
            <p:cNvPr id="71" name="object 71"/>
            <p:cNvPicPr/>
            <p:nvPr/>
          </p:nvPicPr>
          <p:blipFill>
            <a:blip r:embed="rId6" cstate="print"/>
            <a:stretch>
              <a:fillRect/>
            </a:stretch>
          </p:blipFill>
          <p:spPr>
            <a:xfrm>
              <a:off x="5105400" y="863600"/>
              <a:ext cx="4660900" cy="4000500"/>
            </a:xfrm>
            <a:prstGeom prst="rect">
              <a:avLst/>
            </a:prstGeom>
          </p:spPr>
        </p:pic>
        <p:pic>
          <p:nvPicPr>
            <p:cNvPr id="72" name="object 72"/>
            <p:cNvPicPr/>
            <p:nvPr/>
          </p:nvPicPr>
          <p:blipFill>
            <a:blip r:embed="rId7" cstate="print"/>
            <a:stretch>
              <a:fillRect/>
            </a:stretch>
          </p:blipFill>
          <p:spPr>
            <a:xfrm>
              <a:off x="9283700" y="1752600"/>
              <a:ext cx="622300" cy="1117600"/>
            </a:xfrm>
            <a:prstGeom prst="rect">
              <a:avLst/>
            </a:prstGeom>
          </p:spPr>
        </p:pic>
      </p:grpSp>
      <p:sp>
        <p:nvSpPr>
          <p:cNvPr id="73" name="object 73"/>
          <p:cNvSpPr txBox="1"/>
          <p:nvPr/>
        </p:nvSpPr>
        <p:spPr>
          <a:xfrm>
            <a:off x="10958512" y="6007671"/>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17</a:t>
            </a:r>
            <a:endParaRPr sz="1100">
              <a:latin typeface="Arial"/>
              <a:cs typeface="Arial"/>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91855" y="5972809"/>
            <a:ext cx="1530032" cy="612140"/>
          </a:xfrm>
          <a:prstGeom prst="rect">
            <a:avLst/>
          </a:prstGeom>
        </p:spPr>
      </p:pic>
      <p:sp>
        <p:nvSpPr>
          <p:cNvPr id="3" name="object 3"/>
          <p:cNvSpPr txBox="1">
            <a:spLocks noGrp="1"/>
          </p:cNvSpPr>
          <p:nvPr>
            <p:ph type="title"/>
          </p:nvPr>
        </p:nvSpPr>
        <p:spPr>
          <a:xfrm>
            <a:off x="875030" y="679450"/>
            <a:ext cx="5364480" cy="459740"/>
          </a:xfrm>
          <a:prstGeom prst="rect">
            <a:avLst/>
          </a:prstGeom>
        </p:spPr>
        <p:txBody>
          <a:bodyPr vert="horz" wrap="square" lIns="0" tIns="12700" rIns="0" bIns="0" rtlCol="0">
            <a:spAutoFit/>
          </a:bodyPr>
          <a:lstStyle/>
          <a:p>
            <a:pPr marL="12700">
              <a:lnSpc>
                <a:spcPct val="100000"/>
              </a:lnSpc>
              <a:spcBef>
                <a:spcPts val="100"/>
              </a:spcBef>
            </a:pPr>
            <a:r>
              <a:rPr b="1" spc="75" dirty="0">
                <a:latin typeface="Times New Roman"/>
                <a:cs typeface="Times New Roman"/>
              </a:rPr>
              <a:t>Προβλήματα</a:t>
            </a:r>
            <a:r>
              <a:rPr b="1" spc="5" dirty="0">
                <a:latin typeface="Times New Roman"/>
                <a:cs typeface="Times New Roman"/>
              </a:rPr>
              <a:t> </a:t>
            </a:r>
            <a:r>
              <a:rPr b="1" spc="65" dirty="0">
                <a:latin typeface="Times New Roman"/>
                <a:cs typeface="Times New Roman"/>
              </a:rPr>
              <a:t>με</a:t>
            </a:r>
            <a:r>
              <a:rPr b="1" spc="30" dirty="0">
                <a:latin typeface="Times New Roman"/>
                <a:cs typeface="Times New Roman"/>
              </a:rPr>
              <a:t> </a:t>
            </a:r>
            <a:r>
              <a:rPr b="1" spc="60" dirty="0">
                <a:latin typeface="Times New Roman"/>
                <a:cs typeface="Times New Roman"/>
              </a:rPr>
              <a:t>τα</a:t>
            </a:r>
            <a:r>
              <a:rPr b="1" spc="-5" dirty="0">
                <a:latin typeface="Times New Roman"/>
                <a:cs typeface="Times New Roman"/>
              </a:rPr>
              <a:t> </a:t>
            </a:r>
            <a:r>
              <a:rPr b="1" spc="65" dirty="0">
                <a:latin typeface="Times New Roman"/>
                <a:cs typeface="Times New Roman"/>
              </a:rPr>
              <a:t>τρέχοντα</a:t>
            </a:r>
            <a:r>
              <a:rPr b="1" spc="15" dirty="0">
                <a:latin typeface="Times New Roman"/>
                <a:cs typeface="Times New Roman"/>
              </a:rPr>
              <a:t> </a:t>
            </a:r>
            <a:r>
              <a:rPr b="1" spc="65" dirty="0">
                <a:latin typeface="Times New Roman"/>
                <a:cs typeface="Times New Roman"/>
              </a:rPr>
              <a:t>IDS</a:t>
            </a:r>
          </a:p>
        </p:txBody>
      </p:sp>
      <p:sp>
        <p:nvSpPr>
          <p:cNvPr id="5" name="object 5"/>
          <p:cNvSpPr txBox="1"/>
          <p:nvPr/>
        </p:nvSpPr>
        <p:spPr>
          <a:xfrm>
            <a:off x="10958512" y="6007671"/>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18</a:t>
            </a:r>
            <a:endParaRPr sz="1100">
              <a:latin typeface="Arial"/>
              <a:cs typeface="Arial"/>
            </a:endParaRPr>
          </a:p>
        </p:txBody>
      </p:sp>
      <p:sp>
        <p:nvSpPr>
          <p:cNvPr id="4" name="object 4"/>
          <p:cNvSpPr txBox="1"/>
          <p:nvPr/>
        </p:nvSpPr>
        <p:spPr>
          <a:xfrm>
            <a:off x="796290" y="1737359"/>
            <a:ext cx="9474200" cy="2810510"/>
          </a:xfrm>
          <a:prstGeom prst="rect">
            <a:avLst/>
          </a:prstGeom>
        </p:spPr>
        <p:txBody>
          <a:bodyPr vert="horz" wrap="square" lIns="0" tIns="0" rIns="0" bIns="0" rtlCol="0">
            <a:spAutoFit/>
          </a:bodyPr>
          <a:lstStyle/>
          <a:p>
            <a:pPr marL="297815" indent="-285115">
              <a:lnSpc>
                <a:spcPts val="1860"/>
              </a:lnSpc>
              <a:buClr>
                <a:srgbClr val="FFBA00"/>
              </a:buClr>
              <a:buSzPct val="128571"/>
              <a:buFont typeface="Courier New"/>
              <a:buChar char="o"/>
              <a:tabLst>
                <a:tab pos="297815" algn="l"/>
              </a:tabLst>
            </a:pPr>
            <a:r>
              <a:rPr sz="1400" spc="125" dirty="0">
                <a:latin typeface="Calibri"/>
                <a:cs typeface="Calibri"/>
              </a:rPr>
              <a:t>Ανακρίβεια</a:t>
            </a:r>
            <a:r>
              <a:rPr sz="1400" spc="70" dirty="0">
                <a:latin typeface="Calibri"/>
                <a:cs typeface="Calibri"/>
              </a:rPr>
              <a:t> </a:t>
            </a:r>
            <a:r>
              <a:rPr sz="1400" spc="114" dirty="0">
                <a:latin typeface="Calibri"/>
                <a:cs typeface="Calibri"/>
              </a:rPr>
              <a:t>για</a:t>
            </a:r>
            <a:r>
              <a:rPr sz="1400" spc="70" dirty="0">
                <a:latin typeface="Calibri"/>
                <a:cs typeface="Calibri"/>
              </a:rPr>
              <a:t> </a:t>
            </a:r>
            <a:r>
              <a:rPr sz="1400" spc="130" dirty="0">
                <a:latin typeface="Calibri"/>
                <a:cs typeface="Calibri"/>
              </a:rPr>
              <a:t>υπογραφές</a:t>
            </a:r>
            <a:r>
              <a:rPr sz="1400" spc="55" dirty="0">
                <a:latin typeface="Calibri"/>
                <a:cs typeface="Calibri"/>
              </a:rPr>
              <a:t> </a:t>
            </a:r>
            <a:r>
              <a:rPr sz="1400" spc="140" dirty="0">
                <a:latin typeface="Calibri"/>
                <a:cs typeface="Calibri"/>
              </a:rPr>
              <a:t>με</a:t>
            </a:r>
            <a:r>
              <a:rPr sz="1400" spc="70" dirty="0">
                <a:latin typeface="Calibri"/>
                <a:cs typeface="Calibri"/>
              </a:rPr>
              <a:t> </a:t>
            </a:r>
            <a:r>
              <a:rPr sz="1400" spc="150" dirty="0">
                <a:latin typeface="Calibri"/>
                <a:cs typeface="Calibri"/>
              </a:rPr>
              <a:t>βάση</a:t>
            </a:r>
            <a:r>
              <a:rPr sz="1400" spc="70" dirty="0">
                <a:latin typeface="Calibri"/>
                <a:cs typeface="Calibri"/>
              </a:rPr>
              <a:t> </a:t>
            </a:r>
            <a:r>
              <a:rPr sz="1400" spc="125" dirty="0">
                <a:latin typeface="Calibri"/>
                <a:cs typeface="Calibri"/>
              </a:rPr>
              <a:t>την</a:t>
            </a:r>
            <a:r>
              <a:rPr sz="1400" spc="60" dirty="0">
                <a:latin typeface="Calibri"/>
                <a:cs typeface="Calibri"/>
              </a:rPr>
              <a:t> </a:t>
            </a:r>
            <a:r>
              <a:rPr sz="1400" spc="135" dirty="0">
                <a:latin typeface="Calibri"/>
                <a:cs typeface="Calibri"/>
              </a:rPr>
              <a:t>εκμετάλλευση</a:t>
            </a:r>
            <a:r>
              <a:rPr sz="1400" spc="65" dirty="0">
                <a:latin typeface="Calibri"/>
                <a:cs typeface="Calibri"/>
              </a:rPr>
              <a:t> </a:t>
            </a:r>
            <a:r>
              <a:rPr sz="1400" spc="130" dirty="0">
                <a:latin typeface="Calibri"/>
                <a:cs typeface="Calibri"/>
              </a:rPr>
              <a:t>ευπάθειας</a:t>
            </a:r>
            <a:endParaRPr sz="1400">
              <a:latin typeface="Calibri"/>
              <a:cs typeface="Calibri"/>
            </a:endParaRPr>
          </a:p>
          <a:p>
            <a:pPr>
              <a:lnSpc>
                <a:spcPct val="100000"/>
              </a:lnSpc>
              <a:spcBef>
                <a:spcPts val="5"/>
              </a:spcBef>
              <a:buClr>
                <a:srgbClr val="FFBA00"/>
              </a:buClr>
              <a:buFont typeface="Courier New"/>
              <a:buChar char="o"/>
            </a:pPr>
            <a:endParaRPr sz="1650">
              <a:latin typeface="Calibri"/>
              <a:cs typeface="Calibri"/>
            </a:endParaRPr>
          </a:p>
          <a:p>
            <a:pPr marL="297815" indent="-285115">
              <a:lnSpc>
                <a:spcPct val="100000"/>
              </a:lnSpc>
              <a:buClr>
                <a:srgbClr val="FFBA00"/>
              </a:buClr>
              <a:buSzPct val="128571"/>
              <a:buFont typeface="Courier New"/>
              <a:buChar char="o"/>
              <a:tabLst>
                <a:tab pos="297815" algn="l"/>
              </a:tabLst>
            </a:pPr>
            <a:r>
              <a:rPr sz="1400" spc="135" dirty="0">
                <a:latin typeface="Calibri"/>
                <a:cs typeface="Calibri"/>
              </a:rPr>
              <a:t>Δεν</a:t>
            </a:r>
            <a:r>
              <a:rPr sz="1400" spc="50" dirty="0">
                <a:latin typeface="Calibri"/>
                <a:cs typeface="Calibri"/>
              </a:rPr>
              <a:t> </a:t>
            </a:r>
            <a:r>
              <a:rPr sz="1400" spc="130" dirty="0">
                <a:latin typeface="Calibri"/>
                <a:cs typeface="Calibri"/>
              </a:rPr>
              <a:t>μπορεί</a:t>
            </a:r>
            <a:r>
              <a:rPr sz="1400" spc="55" dirty="0">
                <a:latin typeface="Calibri"/>
                <a:cs typeface="Calibri"/>
              </a:rPr>
              <a:t> </a:t>
            </a:r>
            <a:r>
              <a:rPr sz="1400" spc="140" dirty="0">
                <a:latin typeface="Calibri"/>
                <a:cs typeface="Calibri"/>
              </a:rPr>
              <a:t>να</a:t>
            </a:r>
            <a:r>
              <a:rPr sz="1400" spc="50" dirty="0">
                <a:latin typeface="Calibri"/>
                <a:cs typeface="Calibri"/>
              </a:rPr>
              <a:t> </a:t>
            </a:r>
            <a:r>
              <a:rPr sz="1400" spc="130" dirty="0">
                <a:latin typeface="Calibri"/>
                <a:cs typeface="Calibri"/>
              </a:rPr>
              <a:t>αναγνωρίσει</a:t>
            </a:r>
            <a:r>
              <a:rPr sz="1400" spc="55" dirty="0">
                <a:latin typeface="Calibri"/>
                <a:cs typeface="Calibri"/>
              </a:rPr>
              <a:t> </a:t>
            </a:r>
            <a:r>
              <a:rPr sz="1400" spc="135" dirty="0">
                <a:latin typeface="Calibri"/>
                <a:cs typeface="Calibri"/>
              </a:rPr>
              <a:t>άγνωστες</a:t>
            </a:r>
            <a:r>
              <a:rPr sz="1400" spc="55" dirty="0">
                <a:latin typeface="Calibri"/>
                <a:cs typeface="Calibri"/>
              </a:rPr>
              <a:t> </a:t>
            </a:r>
            <a:r>
              <a:rPr sz="1400" spc="120" dirty="0">
                <a:latin typeface="Calibri"/>
                <a:cs typeface="Calibri"/>
              </a:rPr>
              <a:t>ανωμαλίες/εισβολές</a:t>
            </a:r>
            <a:endParaRPr sz="1400">
              <a:latin typeface="Calibri"/>
              <a:cs typeface="Calibri"/>
            </a:endParaRPr>
          </a:p>
          <a:p>
            <a:pPr>
              <a:lnSpc>
                <a:spcPct val="100000"/>
              </a:lnSpc>
              <a:spcBef>
                <a:spcPts val="5"/>
              </a:spcBef>
              <a:buClr>
                <a:srgbClr val="FFBA00"/>
              </a:buClr>
              <a:buFont typeface="Courier New"/>
              <a:buChar char="o"/>
            </a:pPr>
            <a:endParaRPr sz="1650">
              <a:latin typeface="Calibri"/>
              <a:cs typeface="Calibri"/>
            </a:endParaRPr>
          </a:p>
          <a:p>
            <a:pPr marL="297815" indent="-285115">
              <a:lnSpc>
                <a:spcPct val="100000"/>
              </a:lnSpc>
              <a:buClr>
                <a:srgbClr val="FFBA00"/>
              </a:buClr>
              <a:buSzPct val="128571"/>
              <a:buFont typeface="Courier New"/>
              <a:buChar char="o"/>
              <a:tabLst>
                <a:tab pos="297815" algn="l"/>
              </a:tabLst>
            </a:pPr>
            <a:r>
              <a:rPr sz="1400" spc="100" dirty="0">
                <a:latin typeface="Calibri"/>
                <a:cs typeface="Calibri"/>
              </a:rPr>
              <a:t>Δεν</a:t>
            </a:r>
            <a:r>
              <a:rPr sz="1400" spc="55" dirty="0">
                <a:latin typeface="Calibri"/>
                <a:cs typeface="Calibri"/>
              </a:rPr>
              <a:t> </a:t>
            </a:r>
            <a:r>
              <a:rPr sz="1400" spc="95" dirty="0">
                <a:latin typeface="Calibri"/>
                <a:cs typeface="Calibri"/>
              </a:rPr>
              <a:t>μπορεί</a:t>
            </a:r>
            <a:r>
              <a:rPr sz="1400" spc="55" dirty="0">
                <a:latin typeface="Calibri"/>
                <a:cs typeface="Calibri"/>
              </a:rPr>
              <a:t> </a:t>
            </a:r>
            <a:r>
              <a:rPr sz="1400" spc="105" dirty="0">
                <a:latin typeface="Calibri"/>
                <a:cs typeface="Calibri"/>
              </a:rPr>
              <a:t>να</a:t>
            </a:r>
            <a:r>
              <a:rPr sz="1400" spc="55" dirty="0">
                <a:latin typeface="Calibri"/>
                <a:cs typeface="Calibri"/>
              </a:rPr>
              <a:t> </a:t>
            </a:r>
            <a:r>
              <a:rPr sz="1400" spc="100" dirty="0">
                <a:latin typeface="Calibri"/>
                <a:cs typeface="Calibri"/>
              </a:rPr>
              <a:t>παράσχει</a:t>
            </a:r>
            <a:r>
              <a:rPr sz="1400" spc="65" dirty="0">
                <a:latin typeface="Calibri"/>
                <a:cs typeface="Calibri"/>
              </a:rPr>
              <a:t> </a:t>
            </a:r>
            <a:r>
              <a:rPr sz="1400" spc="85" dirty="0">
                <a:latin typeface="Calibri"/>
                <a:cs typeface="Calibri"/>
              </a:rPr>
              <a:t>ποιοτικές</a:t>
            </a:r>
            <a:r>
              <a:rPr sz="1400" spc="55" dirty="0">
                <a:latin typeface="Calibri"/>
                <a:cs typeface="Calibri"/>
              </a:rPr>
              <a:t> </a:t>
            </a:r>
            <a:r>
              <a:rPr sz="1400" spc="100" dirty="0">
                <a:latin typeface="Calibri"/>
                <a:cs typeface="Calibri"/>
              </a:rPr>
              <a:t>πληροφορίες</a:t>
            </a:r>
            <a:r>
              <a:rPr sz="1400" spc="55" dirty="0">
                <a:latin typeface="Calibri"/>
                <a:cs typeface="Calibri"/>
              </a:rPr>
              <a:t> </a:t>
            </a:r>
            <a:r>
              <a:rPr sz="1400" spc="85" dirty="0">
                <a:latin typeface="Calibri"/>
                <a:cs typeface="Calibri"/>
              </a:rPr>
              <a:t>για</a:t>
            </a:r>
            <a:r>
              <a:rPr sz="1400" spc="55" dirty="0">
                <a:latin typeface="Calibri"/>
                <a:cs typeface="Calibri"/>
              </a:rPr>
              <a:t> </a:t>
            </a:r>
            <a:r>
              <a:rPr sz="1400" spc="95" dirty="0">
                <a:latin typeface="Calibri"/>
                <a:cs typeface="Calibri"/>
              </a:rPr>
              <a:t>εγκληματολογία</a:t>
            </a:r>
            <a:r>
              <a:rPr sz="1400" spc="60" dirty="0">
                <a:latin typeface="Calibri"/>
                <a:cs typeface="Calibri"/>
              </a:rPr>
              <a:t> </a:t>
            </a:r>
            <a:r>
              <a:rPr sz="1400" spc="110" dirty="0">
                <a:latin typeface="Calibri"/>
                <a:cs typeface="Calibri"/>
              </a:rPr>
              <a:t>ή</a:t>
            </a:r>
            <a:r>
              <a:rPr sz="1400" spc="55" dirty="0">
                <a:latin typeface="Calibri"/>
                <a:cs typeface="Calibri"/>
              </a:rPr>
              <a:t> </a:t>
            </a:r>
            <a:r>
              <a:rPr sz="1400" spc="95" dirty="0">
                <a:latin typeface="Calibri"/>
                <a:cs typeface="Calibri"/>
              </a:rPr>
              <a:t>ανάλυση</a:t>
            </a:r>
            <a:r>
              <a:rPr sz="1400" spc="50" dirty="0">
                <a:latin typeface="Calibri"/>
                <a:cs typeface="Calibri"/>
              </a:rPr>
              <a:t> </a:t>
            </a:r>
            <a:r>
              <a:rPr sz="1400" spc="105" dirty="0">
                <a:latin typeface="Calibri"/>
                <a:cs typeface="Calibri"/>
              </a:rPr>
              <a:t>με</a:t>
            </a:r>
            <a:r>
              <a:rPr sz="1400" spc="55" dirty="0">
                <a:latin typeface="Calibri"/>
                <a:cs typeface="Calibri"/>
              </a:rPr>
              <a:t> </a:t>
            </a:r>
            <a:r>
              <a:rPr sz="1400" spc="100" dirty="0">
                <a:latin typeface="Calibri"/>
                <a:cs typeface="Calibri"/>
              </a:rPr>
              <a:t>επίγνωση</a:t>
            </a:r>
            <a:r>
              <a:rPr sz="1400" spc="60" dirty="0">
                <a:latin typeface="Calibri"/>
                <a:cs typeface="Calibri"/>
              </a:rPr>
              <a:t> </a:t>
            </a:r>
            <a:r>
              <a:rPr sz="1400" spc="90" dirty="0">
                <a:latin typeface="Calibri"/>
                <a:cs typeface="Calibri"/>
              </a:rPr>
              <a:t>της</a:t>
            </a:r>
            <a:r>
              <a:rPr sz="1400" spc="60" dirty="0">
                <a:latin typeface="Calibri"/>
                <a:cs typeface="Calibri"/>
              </a:rPr>
              <a:t> </a:t>
            </a:r>
            <a:r>
              <a:rPr sz="1400" spc="100" dirty="0">
                <a:latin typeface="Calibri"/>
                <a:cs typeface="Calibri"/>
              </a:rPr>
              <a:t>κατάστασης</a:t>
            </a:r>
            <a:endParaRPr sz="1400">
              <a:latin typeface="Calibri"/>
              <a:cs typeface="Calibri"/>
            </a:endParaRPr>
          </a:p>
          <a:p>
            <a:pPr marL="499109" lvl="1" indent="-285750">
              <a:lnSpc>
                <a:spcPct val="100000"/>
              </a:lnSpc>
              <a:spcBef>
                <a:spcPts val="1625"/>
              </a:spcBef>
              <a:buSzPct val="128571"/>
              <a:buFont typeface="Courier New"/>
              <a:buChar char="o"/>
              <a:tabLst>
                <a:tab pos="499109" algn="l"/>
              </a:tabLst>
            </a:pPr>
            <a:r>
              <a:rPr sz="1400" spc="105" dirty="0">
                <a:latin typeface="Calibri"/>
                <a:cs typeface="Calibri"/>
              </a:rPr>
              <a:t>Δύσκολο</a:t>
            </a:r>
            <a:r>
              <a:rPr sz="1400" spc="50" dirty="0">
                <a:latin typeface="Calibri"/>
                <a:cs typeface="Calibri"/>
              </a:rPr>
              <a:t> </a:t>
            </a:r>
            <a:r>
              <a:rPr sz="1400" spc="105" dirty="0">
                <a:latin typeface="Calibri"/>
                <a:cs typeface="Calibri"/>
              </a:rPr>
              <a:t>να</a:t>
            </a:r>
            <a:r>
              <a:rPr sz="1400" spc="55" dirty="0">
                <a:latin typeface="Calibri"/>
                <a:cs typeface="Calibri"/>
              </a:rPr>
              <a:t> </a:t>
            </a:r>
            <a:r>
              <a:rPr sz="1400" spc="100" dirty="0">
                <a:latin typeface="Calibri"/>
                <a:cs typeface="Calibri"/>
              </a:rPr>
              <a:t>διαφοροποιηθούν</a:t>
            </a:r>
            <a:r>
              <a:rPr sz="1400" spc="50" dirty="0">
                <a:latin typeface="Calibri"/>
                <a:cs typeface="Calibri"/>
              </a:rPr>
              <a:t> </a:t>
            </a:r>
            <a:r>
              <a:rPr sz="1400" spc="95" dirty="0">
                <a:latin typeface="Calibri"/>
                <a:cs typeface="Calibri"/>
              </a:rPr>
              <a:t>τα</a:t>
            </a:r>
            <a:r>
              <a:rPr sz="1400" spc="55" dirty="0">
                <a:latin typeface="Calibri"/>
                <a:cs typeface="Calibri"/>
              </a:rPr>
              <a:t> </a:t>
            </a:r>
            <a:r>
              <a:rPr sz="1400" spc="105" dirty="0">
                <a:latin typeface="Calibri"/>
                <a:cs typeface="Calibri"/>
              </a:rPr>
              <a:t>κακόβουλα</a:t>
            </a:r>
            <a:r>
              <a:rPr sz="1400" spc="55" dirty="0">
                <a:latin typeface="Calibri"/>
                <a:cs typeface="Calibri"/>
              </a:rPr>
              <a:t> </a:t>
            </a:r>
            <a:r>
              <a:rPr sz="1400" spc="105" dirty="0">
                <a:latin typeface="Calibri"/>
                <a:cs typeface="Calibri"/>
              </a:rPr>
              <a:t>συμβάντα</a:t>
            </a:r>
            <a:r>
              <a:rPr sz="1400" spc="50" dirty="0">
                <a:latin typeface="Calibri"/>
                <a:cs typeface="Calibri"/>
              </a:rPr>
              <a:t> </a:t>
            </a:r>
            <a:r>
              <a:rPr sz="1400" spc="114" dirty="0">
                <a:latin typeface="Calibri"/>
                <a:cs typeface="Calibri"/>
              </a:rPr>
              <a:t>από</a:t>
            </a:r>
            <a:r>
              <a:rPr sz="1400" spc="55" dirty="0">
                <a:latin typeface="Calibri"/>
                <a:cs typeface="Calibri"/>
              </a:rPr>
              <a:t> </a:t>
            </a:r>
            <a:r>
              <a:rPr sz="1400" spc="65" dirty="0">
                <a:latin typeface="Calibri"/>
                <a:cs typeface="Calibri"/>
              </a:rPr>
              <a:t>τις</a:t>
            </a:r>
            <a:r>
              <a:rPr sz="1400" spc="50" dirty="0">
                <a:latin typeface="Calibri"/>
                <a:cs typeface="Calibri"/>
              </a:rPr>
              <a:t> </a:t>
            </a:r>
            <a:r>
              <a:rPr sz="1400" spc="95" dirty="0">
                <a:latin typeface="Calibri"/>
                <a:cs typeface="Calibri"/>
              </a:rPr>
              <a:t>ακούσιες</a:t>
            </a:r>
            <a:r>
              <a:rPr sz="1400" spc="50" dirty="0">
                <a:latin typeface="Calibri"/>
                <a:cs typeface="Calibri"/>
              </a:rPr>
              <a:t> </a:t>
            </a:r>
            <a:r>
              <a:rPr sz="1400" spc="90" dirty="0">
                <a:latin typeface="Calibri"/>
                <a:cs typeface="Calibri"/>
              </a:rPr>
              <a:t>ανωμαλίες</a:t>
            </a:r>
            <a:endParaRPr sz="1400">
              <a:latin typeface="Calibri"/>
              <a:cs typeface="Calibri"/>
            </a:endParaRPr>
          </a:p>
          <a:p>
            <a:pPr marL="682625" marR="19685" lvl="2" indent="-285750">
              <a:lnSpc>
                <a:spcPct val="93200"/>
              </a:lnSpc>
              <a:spcBef>
                <a:spcPts val="370"/>
              </a:spcBef>
              <a:buSzPct val="128571"/>
              <a:buFont typeface="Courier New"/>
              <a:buChar char="o"/>
              <a:tabLst>
                <a:tab pos="682625" algn="l"/>
              </a:tabLst>
            </a:pPr>
            <a:r>
              <a:rPr sz="1400" spc="130" dirty="0">
                <a:latin typeface="Calibri"/>
                <a:cs typeface="Calibri"/>
              </a:rPr>
              <a:t>Οι</a:t>
            </a:r>
            <a:r>
              <a:rPr sz="1400" spc="70" dirty="0">
                <a:latin typeface="Calibri"/>
                <a:cs typeface="Calibri"/>
              </a:rPr>
              <a:t> </a:t>
            </a:r>
            <a:r>
              <a:rPr sz="1400" spc="135" dirty="0">
                <a:latin typeface="Calibri"/>
                <a:cs typeface="Calibri"/>
              </a:rPr>
              <a:t>ανωμαλίες</a:t>
            </a:r>
            <a:r>
              <a:rPr sz="1400" spc="70" dirty="0">
                <a:latin typeface="Calibri"/>
                <a:cs typeface="Calibri"/>
              </a:rPr>
              <a:t> </a:t>
            </a:r>
            <a:r>
              <a:rPr sz="1400" spc="130" dirty="0">
                <a:latin typeface="Calibri"/>
                <a:cs typeface="Calibri"/>
              </a:rPr>
              <a:t>μπορεί</a:t>
            </a:r>
            <a:r>
              <a:rPr sz="1400" spc="75" dirty="0">
                <a:latin typeface="Calibri"/>
                <a:cs typeface="Calibri"/>
              </a:rPr>
              <a:t> </a:t>
            </a:r>
            <a:r>
              <a:rPr sz="1400" spc="140" dirty="0">
                <a:latin typeface="Calibri"/>
                <a:cs typeface="Calibri"/>
              </a:rPr>
              <a:t>να</a:t>
            </a:r>
            <a:r>
              <a:rPr sz="1400" spc="70" dirty="0">
                <a:latin typeface="Calibri"/>
                <a:cs typeface="Calibri"/>
              </a:rPr>
              <a:t> </a:t>
            </a:r>
            <a:r>
              <a:rPr sz="1400" spc="125" dirty="0">
                <a:latin typeface="Calibri"/>
                <a:cs typeface="Calibri"/>
              </a:rPr>
              <a:t>οφείλονται</a:t>
            </a:r>
            <a:r>
              <a:rPr sz="1400" spc="70" dirty="0">
                <a:latin typeface="Calibri"/>
                <a:cs typeface="Calibri"/>
              </a:rPr>
              <a:t> </a:t>
            </a:r>
            <a:r>
              <a:rPr sz="1400" spc="135" dirty="0">
                <a:latin typeface="Calibri"/>
                <a:cs typeface="Calibri"/>
              </a:rPr>
              <a:t>σε</a:t>
            </a:r>
            <a:r>
              <a:rPr sz="1400" spc="75" dirty="0">
                <a:latin typeface="Calibri"/>
                <a:cs typeface="Calibri"/>
              </a:rPr>
              <a:t> </a:t>
            </a:r>
            <a:r>
              <a:rPr sz="1400" spc="145" dirty="0">
                <a:latin typeface="Calibri"/>
                <a:cs typeface="Calibri"/>
              </a:rPr>
              <a:t>σφάλματα</a:t>
            </a:r>
            <a:r>
              <a:rPr sz="1400" spc="75" dirty="0">
                <a:latin typeface="Calibri"/>
                <a:cs typeface="Calibri"/>
              </a:rPr>
              <a:t> </a:t>
            </a:r>
            <a:r>
              <a:rPr sz="1400" spc="120" dirty="0">
                <a:latin typeface="Calibri"/>
                <a:cs typeface="Calibri"/>
              </a:rPr>
              <a:t>στοιχείων</a:t>
            </a:r>
            <a:r>
              <a:rPr sz="1400" spc="70" dirty="0">
                <a:latin typeface="Calibri"/>
                <a:cs typeface="Calibri"/>
              </a:rPr>
              <a:t> </a:t>
            </a:r>
            <a:r>
              <a:rPr sz="1400" spc="120" dirty="0">
                <a:latin typeface="Calibri"/>
                <a:cs typeface="Calibri"/>
              </a:rPr>
              <a:t>δικτύου,</a:t>
            </a:r>
            <a:r>
              <a:rPr sz="1400" spc="75" dirty="0">
                <a:latin typeface="Calibri"/>
                <a:cs typeface="Calibri"/>
              </a:rPr>
              <a:t> </a:t>
            </a:r>
            <a:r>
              <a:rPr sz="1400" spc="100" dirty="0">
                <a:latin typeface="Calibri"/>
                <a:cs typeface="Calibri"/>
              </a:rPr>
              <a:t>π.χ.</a:t>
            </a:r>
            <a:r>
              <a:rPr sz="1400" spc="70" dirty="0">
                <a:latin typeface="Calibri"/>
                <a:cs typeface="Calibri"/>
              </a:rPr>
              <a:t> </a:t>
            </a:r>
            <a:r>
              <a:rPr sz="1400" spc="140" dirty="0">
                <a:latin typeface="Calibri"/>
                <a:cs typeface="Calibri"/>
              </a:rPr>
              <a:t>λανθασμένη</a:t>
            </a:r>
            <a:r>
              <a:rPr sz="1400" spc="70" dirty="0">
                <a:latin typeface="Calibri"/>
                <a:cs typeface="Calibri"/>
              </a:rPr>
              <a:t> </a:t>
            </a:r>
            <a:r>
              <a:rPr sz="1400" spc="145" dirty="0">
                <a:latin typeface="Calibri"/>
                <a:cs typeface="Calibri"/>
              </a:rPr>
              <a:t>διαμόρφωση </a:t>
            </a:r>
            <a:r>
              <a:rPr sz="1400" spc="-300" dirty="0">
                <a:latin typeface="Calibri"/>
                <a:cs typeface="Calibri"/>
              </a:rPr>
              <a:t> </a:t>
            </a:r>
            <a:r>
              <a:rPr sz="1400" spc="130" dirty="0">
                <a:latin typeface="Calibri"/>
                <a:cs typeface="Calibri"/>
              </a:rPr>
              <a:t>δρομολογητή,</a:t>
            </a:r>
            <a:r>
              <a:rPr sz="1400" spc="55" dirty="0">
                <a:latin typeface="Calibri"/>
                <a:cs typeface="Calibri"/>
              </a:rPr>
              <a:t> </a:t>
            </a:r>
            <a:r>
              <a:rPr sz="1400" spc="95" dirty="0">
                <a:latin typeface="Calibri"/>
                <a:cs typeface="Calibri"/>
              </a:rPr>
              <a:t>αποτυχίες</a:t>
            </a:r>
            <a:r>
              <a:rPr sz="1400" spc="45" dirty="0">
                <a:latin typeface="Calibri"/>
                <a:cs typeface="Calibri"/>
              </a:rPr>
              <a:t> </a:t>
            </a:r>
            <a:r>
              <a:rPr sz="1400" spc="105" dirty="0">
                <a:latin typeface="Calibri"/>
                <a:cs typeface="Calibri"/>
              </a:rPr>
              <a:t>συνδέσμων</a:t>
            </a:r>
            <a:r>
              <a:rPr sz="1400" spc="45" dirty="0">
                <a:latin typeface="Calibri"/>
                <a:cs typeface="Calibri"/>
              </a:rPr>
              <a:t> </a:t>
            </a:r>
            <a:r>
              <a:rPr sz="1400" spc="75" dirty="0">
                <a:latin typeface="Calibri"/>
                <a:cs typeface="Calibri"/>
              </a:rPr>
              <a:t>κ.λπ.,</a:t>
            </a:r>
            <a:r>
              <a:rPr sz="1400" spc="45" dirty="0">
                <a:latin typeface="Calibri"/>
                <a:cs typeface="Calibri"/>
              </a:rPr>
              <a:t> </a:t>
            </a:r>
            <a:r>
              <a:rPr sz="1400" spc="110" dirty="0">
                <a:latin typeface="Calibri"/>
                <a:cs typeface="Calibri"/>
              </a:rPr>
              <a:t>ή</a:t>
            </a:r>
            <a:r>
              <a:rPr sz="1400" spc="50" dirty="0">
                <a:latin typeface="Calibri"/>
                <a:cs typeface="Calibri"/>
              </a:rPr>
              <a:t> </a:t>
            </a:r>
            <a:r>
              <a:rPr sz="1400" spc="100" dirty="0">
                <a:latin typeface="Calibri"/>
                <a:cs typeface="Calibri"/>
              </a:rPr>
              <a:t>σε</a:t>
            </a:r>
            <a:r>
              <a:rPr sz="1400" spc="40" dirty="0">
                <a:latin typeface="Calibri"/>
                <a:cs typeface="Calibri"/>
              </a:rPr>
              <a:t> </a:t>
            </a:r>
            <a:r>
              <a:rPr sz="1400" spc="105" dirty="0">
                <a:latin typeface="Calibri"/>
                <a:cs typeface="Calibri"/>
              </a:rPr>
              <a:t>λανθασμένη</a:t>
            </a:r>
            <a:r>
              <a:rPr sz="1400" spc="45" dirty="0">
                <a:latin typeface="Calibri"/>
                <a:cs typeface="Calibri"/>
              </a:rPr>
              <a:t> </a:t>
            </a:r>
            <a:r>
              <a:rPr sz="1400" spc="110" dirty="0">
                <a:latin typeface="Calibri"/>
                <a:cs typeface="Calibri"/>
              </a:rPr>
              <a:t>διαμόρφωση</a:t>
            </a:r>
            <a:r>
              <a:rPr sz="1400" spc="50" dirty="0">
                <a:latin typeface="Calibri"/>
                <a:cs typeface="Calibri"/>
              </a:rPr>
              <a:t> </a:t>
            </a:r>
            <a:r>
              <a:rPr sz="1400" spc="110" dirty="0">
                <a:latin typeface="Calibri"/>
                <a:cs typeface="Calibri"/>
              </a:rPr>
              <a:t>εφαρμογών</a:t>
            </a:r>
            <a:r>
              <a:rPr sz="1400" spc="50" dirty="0">
                <a:latin typeface="Calibri"/>
                <a:cs typeface="Calibri"/>
              </a:rPr>
              <a:t> </a:t>
            </a:r>
            <a:r>
              <a:rPr sz="1400" spc="80" dirty="0">
                <a:latin typeface="Calibri"/>
                <a:cs typeface="Calibri"/>
              </a:rPr>
              <a:t>(P2P).</a:t>
            </a:r>
            <a:endParaRPr sz="1400">
              <a:latin typeface="Calibri"/>
              <a:cs typeface="Calibri"/>
            </a:endParaRPr>
          </a:p>
          <a:p>
            <a:pPr marL="682625" marR="662940" lvl="2" indent="-285750">
              <a:lnSpc>
                <a:spcPct val="93200"/>
              </a:lnSpc>
              <a:spcBef>
                <a:spcPts val="509"/>
              </a:spcBef>
              <a:buSzPct val="128571"/>
              <a:buFont typeface="Courier New"/>
              <a:buChar char="o"/>
              <a:tabLst>
                <a:tab pos="682625" algn="l"/>
              </a:tabLst>
            </a:pPr>
            <a:r>
              <a:rPr sz="1400" spc="135" dirty="0">
                <a:latin typeface="Calibri"/>
                <a:cs typeface="Calibri"/>
              </a:rPr>
              <a:t>Δεν</a:t>
            </a:r>
            <a:r>
              <a:rPr sz="1400" spc="65" dirty="0">
                <a:latin typeface="Calibri"/>
                <a:cs typeface="Calibri"/>
              </a:rPr>
              <a:t> </a:t>
            </a:r>
            <a:r>
              <a:rPr sz="1400" spc="130" dirty="0">
                <a:latin typeface="Calibri"/>
                <a:cs typeface="Calibri"/>
              </a:rPr>
              <a:t>μπορεί</a:t>
            </a:r>
            <a:r>
              <a:rPr sz="1400" spc="65" dirty="0">
                <a:latin typeface="Calibri"/>
                <a:cs typeface="Calibri"/>
              </a:rPr>
              <a:t> </a:t>
            </a:r>
            <a:r>
              <a:rPr sz="1400" spc="140" dirty="0">
                <a:latin typeface="Calibri"/>
                <a:cs typeface="Calibri"/>
              </a:rPr>
              <a:t>να</a:t>
            </a:r>
            <a:r>
              <a:rPr sz="1400" spc="65" dirty="0">
                <a:latin typeface="Calibri"/>
                <a:cs typeface="Calibri"/>
              </a:rPr>
              <a:t> </a:t>
            </a:r>
            <a:r>
              <a:rPr sz="1400" spc="114" dirty="0">
                <a:latin typeface="Calibri"/>
                <a:cs typeface="Calibri"/>
              </a:rPr>
              <a:t>πει</a:t>
            </a:r>
            <a:r>
              <a:rPr sz="1400" spc="65" dirty="0">
                <a:latin typeface="Calibri"/>
                <a:cs typeface="Calibri"/>
              </a:rPr>
              <a:t> </a:t>
            </a:r>
            <a:r>
              <a:rPr sz="1400" spc="95" dirty="0">
                <a:latin typeface="Calibri"/>
                <a:cs typeface="Calibri"/>
              </a:rPr>
              <a:t>τις</a:t>
            </a:r>
            <a:r>
              <a:rPr sz="1400" spc="65" dirty="0">
                <a:latin typeface="Calibri"/>
                <a:cs typeface="Calibri"/>
              </a:rPr>
              <a:t> </a:t>
            </a:r>
            <a:r>
              <a:rPr sz="1400" spc="135" dirty="0">
                <a:latin typeface="Calibri"/>
                <a:cs typeface="Calibri"/>
              </a:rPr>
              <a:t>πληροφορίες</a:t>
            </a:r>
            <a:r>
              <a:rPr sz="1400" spc="70" dirty="0">
                <a:latin typeface="Calibri"/>
                <a:cs typeface="Calibri"/>
              </a:rPr>
              <a:t> </a:t>
            </a:r>
            <a:r>
              <a:rPr sz="1400" spc="120" dirty="0">
                <a:latin typeface="Calibri"/>
                <a:cs typeface="Calibri"/>
              </a:rPr>
              <a:t>για</a:t>
            </a:r>
            <a:r>
              <a:rPr sz="1400" spc="65" dirty="0">
                <a:latin typeface="Calibri"/>
                <a:cs typeface="Calibri"/>
              </a:rPr>
              <a:t> </a:t>
            </a:r>
            <a:r>
              <a:rPr sz="1400" spc="125" dirty="0">
                <a:latin typeface="Calibri"/>
                <a:cs typeface="Calibri"/>
              </a:rPr>
              <a:t>την</a:t>
            </a:r>
            <a:r>
              <a:rPr sz="1400" spc="60" dirty="0">
                <a:latin typeface="Calibri"/>
                <a:cs typeface="Calibri"/>
              </a:rPr>
              <a:t> </a:t>
            </a:r>
            <a:r>
              <a:rPr sz="1400" spc="130" dirty="0">
                <a:latin typeface="Calibri"/>
                <a:cs typeface="Calibri"/>
              </a:rPr>
              <a:t>κατάσταση:</a:t>
            </a:r>
            <a:r>
              <a:rPr sz="1400" spc="70" dirty="0">
                <a:latin typeface="Calibri"/>
                <a:cs typeface="Calibri"/>
              </a:rPr>
              <a:t> </a:t>
            </a:r>
            <a:r>
              <a:rPr sz="1400" spc="125" dirty="0">
                <a:latin typeface="Calibri"/>
                <a:cs typeface="Calibri"/>
              </a:rPr>
              <a:t>πεδίο</a:t>
            </a:r>
            <a:r>
              <a:rPr sz="1400" spc="60" dirty="0">
                <a:latin typeface="Calibri"/>
                <a:cs typeface="Calibri"/>
              </a:rPr>
              <a:t> </a:t>
            </a:r>
            <a:r>
              <a:rPr sz="1400" spc="130" dirty="0">
                <a:latin typeface="Calibri"/>
                <a:cs typeface="Calibri"/>
              </a:rPr>
              <a:t>εφαρμογής/στόχος/στρατηγική </a:t>
            </a:r>
            <a:r>
              <a:rPr sz="1400" spc="-300" dirty="0">
                <a:latin typeface="Calibri"/>
                <a:cs typeface="Calibri"/>
              </a:rPr>
              <a:t> </a:t>
            </a:r>
            <a:r>
              <a:rPr sz="1400" spc="120" dirty="0">
                <a:latin typeface="Calibri"/>
                <a:cs typeface="Calibri"/>
              </a:rPr>
              <a:t>επίθεσης,</a:t>
            </a:r>
            <a:r>
              <a:rPr sz="1400" spc="55" dirty="0">
                <a:latin typeface="Calibri"/>
                <a:cs typeface="Calibri"/>
              </a:rPr>
              <a:t> </a:t>
            </a:r>
            <a:r>
              <a:rPr sz="1400" spc="130" dirty="0">
                <a:latin typeface="Calibri"/>
                <a:cs typeface="Calibri"/>
              </a:rPr>
              <a:t>μέγεθος</a:t>
            </a:r>
            <a:r>
              <a:rPr sz="1400" spc="60" dirty="0">
                <a:latin typeface="Calibri"/>
                <a:cs typeface="Calibri"/>
              </a:rPr>
              <a:t> </a:t>
            </a:r>
            <a:r>
              <a:rPr sz="1400" spc="125" dirty="0">
                <a:latin typeface="Calibri"/>
                <a:cs typeface="Calibri"/>
              </a:rPr>
              <a:t>επιτιθέμενου</a:t>
            </a:r>
            <a:r>
              <a:rPr sz="1400" spc="60" dirty="0">
                <a:latin typeface="Calibri"/>
                <a:cs typeface="Calibri"/>
              </a:rPr>
              <a:t> </a:t>
            </a:r>
            <a:r>
              <a:rPr sz="1400" spc="114" dirty="0">
                <a:latin typeface="Calibri"/>
                <a:cs typeface="Calibri"/>
              </a:rPr>
              <a:t>(botnet)</a:t>
            </a:r>
            <a:r>
              <a:rPr sz="1400" spc="65" dirty="0">
                <a:latin typeface="Calibri"/>
                <a:cs typeface="Calibri"/>
              </a:rPr>
              <a:t> </a:t>
            </a:r>
            <a:r>
              <a:rPr sz="1400" spc="105" dirty="0">
                <a:latin typeface="Calibri"/>
                <a:cs typeface="Calibri"/>
              </a:rPr>
              <a:t>κ.λπ.</a:t>
            </a:r>
            <a:endParaRPr sz="1400">
              <a:latin typeface="Calibri"/>
              <a:cs typeface="Calibri"/>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84657" y="0"/>
            <a:ext cx="5407660" cy="6858000"/>
          </a:xfrm>
          <a:custGeom>
            <a:avLst/>
            <a:gdLst/>
            <a:ahLst/>
            <a:cxnLst/>
            <a:rect l="l" t="t" r="r" b="b"/>
            <a:pathLst>
              <a:path w="5407659" h="6858000">
                <a:moveTo>
                  <a:pt x="0" y="6858000"/>
                </a:moveTo>
                <a:lnTo>
                  <a:pt x="5407342" y="6858000"/>
                </a:lnTo>
                <a:lnTo>
                  <a:pt x="5407342" y="0"/>
                </a:lnTo>
                <a:lnTo>
                  <a:pt x="0" y="0"/>
                </a:lnTo>
                <a:lnTo>
                  <a:pt x="0" y="685800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049134" y="2205354"/>
            <a:ext cx="4040504" cy="756920"/>
          </a:xfrm>
          <a:prstGeom prst="rect">
            <a:avLst/>
          </a:prstGeom>
        </p:spPr>
        <p:txBody>
          <a:bodyPr vert="horz" wrap="square" lIns="0" tIns="12700" rIns="0" bIns="0" rtlCol="0">
            <a:spAutoFit/>
          </a:bodyPr>
          <a:lstStyle/>
          <a:p>
            <a:pPr marL="12700">
              <a:lnSpc>
                <a:spcPct val="100000"/>
              </a:lnSpc>
              <a:spcBef>
                <a:spcPts val="100"/>
              </a:spcBef>
            </a:pPr>
            <a:r>
              <a:rPr sz="4800" spc="220" dirty="0">
                <a:solidFill>
                  <a:srgbClr val="FFBA00"/>
                </a:solidFill>
              </a:rPr>
              <a:t>Σας</a:t>
            </a:r>
            <a:r>
              <a:rPr sz="4800" spc="10" dirty="0">
                <a:solidFill>
                  <a:srgbClr val="FFBA00"/>
                </a:solidFill>
              </a:rPr>
              <a:t> </a:t>
            </a:r>
            <a:r>
              <a:rPr sz="4800" spc="220" dirty="0">
                <a:solidFill>
                  <a:srgbClr val="FFBA00"/>
                </a:solidFill>
              </a:rPr>
              <a:t>ευχαριστώ</a:t>
            </a:r>
            <a:endParaRPr sz="4800"/>
          </a:p>
        </p:txBody>
      </p:sp>
      <p:grpSp>
        <p:nvGrpSpPr>
          <p:cNvPr id="4" name="object 4"/>
          <p:cNvGrpSpPr/>
          <p:nvPr/>
        </p:nvGrpSpPr>
        <p:grpSpPr>
          <a:xfrm>
            <a:off x="0" y="0"/>
            <a:ext cx="10843260" cy="6880225"/>
            <a:chOff x="0" y="0"/>
            <a:chExt cx="10843260" cy="6880225"/>
          </a:xfrm>
        </p:grpSpPr>
        <p:pic>
          <p:nvPicPr>
            <p:cNvPr id="5" name="object 5"/>
            <p:cNvPicPr/>
            <p:nvPr/>
          </p:nvPicPr>
          <p:blipFill>
            <a:blip r:embed="rId2" cstate="print"/>
            <a:stretch>
              <a:fillRect/>
            </a:stretch>
          </p:blipFill>
          <p:spPr>
            <a:xfrm>
              <a:off x="0" y="0"/>
              <a:ext cx="6784657" cy="6858000"/>
            </a:xfrm>
            <a:prstGeom prst="rect">
              <a:avLst/>
            </a:prstGeom>
          </p:spPr>
        </p:pic>
        <p:sp>
          <p:nvSpPr>
            <p:cNvPr id="6" name="object 6"/>
            <p:cNvSpPr/>
            <p:nvPr/>
          </p:nvSpPr>
          <p:spPr>
            <a:xfrm>
              <a:off x="4443729" y="5079"/>
              <a:ext cx="2545080" cy="6837045"/>
            </a:xfrm>
            <a:custGeom>
              <a:avLst/>
              <a:gdLst/>
              <a:ahLst/>
              <a:cxnLst/>
              <a:rect l="l" t="t" r="r" b="b"/>
              <a:pathLst>
                <a:path w="2545079" h="6837045">
                  <a:moveTo>
                    <a:pt x="1321435" y="2283142"/>
                  </a:moveTo>
                  <a:lnTo>
                    <a:pt x="1271587" y="2291080"/>
                  </a:lnTo>
                  <a:lnTo>
                    <a:pt x="1226185" y="2312352"/>
                  </a:lnTo>
                  <a:lnTo>
                    <a:pt x="1188085" y="2345372"/>
                  </a:lnTo>
                  <a:lnTo>
                    <a:pt x="1159510" y="2388870"/>
                  </a:lnTo>
                  <a:lnTo>
                    <a:pt x="1159510" y="2390140"/>
                  </a:lnTo>
                  <a:lnTo>
                    <a:pt x="819467" y="3658552"/>
                  </a:lnTo>
                  <a:lnTo>
                    <a:pt x="0" y="6835775"/>
                  </a:lnTo>
                  <a:lnTo>
                    <a:pt x="6667" y="6836410"/>
                  </a:lnTo>
                  <a:lnTo>
                    <a:pt x="20955" y="6837045"/>
                  </a:lnTo>
                  <a:lnTo>
                    <a:pt x="26670" y="6837045"/>
                  </a:lnTo>
                  <a:lnTo>
                    <a:pt x="843365" y="3664585"/>
                  </a:lnTo>
                  <a:lnTo>
                    <a:pt x="1183322" y="2397760"/>
                  </a:lnTo>
                  <a:lnTo>
                    <a:pt x="1208087" y="2360295"/>
                  </a:lnTo>
                  <a:lnTo>
                    <a:pt x="1241107" y="2332037"/>
                  </a:lnTo>
                  <a:lnTo>
                    <a:pt x="1280160" y="2313940"/>
                  </a:lnTo>
                  <a:lnTo>
                    <a:pt x="1322705" y="2307272"/>
                  </a:lnTo>
                  <a:lnTo>
                    <a:pt x="1417320" y="2307272"/>
                  </a:lnTo>
                  <a:lnTo>
                    <a:pt x="1373187" y="2289175"/>
                  </a:lnTo>
                  <a:lnTo>
                    <a:pt x="1321435" y="2283142"/>
                  </a:lnTo>
                  <a:close/>
                </a:path>
                <a:path w="2545079" h="6837045">
                  <a:moveTo>
                    <a:pt x="1417320" y="2307272"/>
                  </a:moveTo>
                  <a:lnTo>
                    <a:pt x="1322705" y="2307272"/>
                  </a:lnTo>
                  <a:lnTo>
                    <a:pt x="1366837" y="2312987"/>
                  </a:lnTo>
                  <a:lnTo>
                    <a:pt x="1412557" y="2333942"/>
                  </a:lnTo>
                  <a:lnTo>
                    <a:pt x="1448752" y="2366962"/>
                  </a:lnTo>
                  <a:lnTo>
                    <a:pt x="1472882" y="2408872"/>
                  </a:lnTo>
                  <a:lnTo>
                    <a:pt x="1483042" y="2456497"/>
                  </a:lnTo>
                  <a:lnTo>
                    <a:pt x="1477962" y="2506345"/>
                  </a:lnTo>
                  <a:lnTo>
                    <a:pt x="1220152" y="3457575"/>
                  </a:lnTo>
                  <a:lnTo>
                    <a:pt x="1214120" y="3492817"/>
                  </a:lnTo>
                  <a:lnTo>
                    <a:pt x="1215072" y="3525837"/>
                  </a:lnTo>
                  <a:lnTo>
                    <a:pt x="1215072" y="3528377"/>
                  </a:lnTo>
                  <a:lnTo>
                    <a:pt x="1223327" y="3563302"/>
                  </a:lnTo>
                  <a:lnTo>
                    <a:pt x="1258570" y="3626485"/>
                  </a:lnTo>
                  <a:lnTo>
                    <a:pt x="1314767" y="3669665"/>
                  </a:lnTo>
                  <a:lnTo>
                    <a:pt x="1349375" y="3682365"/>
                  </a:lnTo>
                  <a:lnTo>
                    <a:pt x="1349692" y="3682365"/>
                  </a:lnTo>
                  <a:lnTo>
                    <a:pt x="1397635" y="3688715"/>
                  </a:lnTo>
                  <a:lnTo>
                    <a:pt x="1444625" y="3682365"/>
                  </a:lnTo>
                  <a:lnTo>
                    <a:pt x="1488122" y="3664585"/>
                  </a:lnTo>
                  <a:lnTo>
                    <a:pt x="1490662" y="3662362"/>
                  </a:lnTo>
                  <a:lnTo>
                    <a:pt x="1404302" y="3662362"/>
                  </a:lnTo>
                  <a:lnTo>
                    <a:pt x="1354137" y="3657282"/>
                  </a:lnTo>
                  <a:lnTo>
                    <a:pt x="1299210" y="3629977"/>
                  </a:lnTo>
                  <a:lnTo>
                    <a:pt x="1259205" y="3583940"/>
                  </a:lnTo>
                  <a:lnTo>
                    <a:pt x="1239520" y="3525837"/>
                  </a:lnTo>
                  <a:lnTo>
                    <a:pt x="1238885" y="3495040"/>
                  </a:lnTo>
                  <a:lnTo>
                    <a:pt x="1244282" y="3463925"/>
                  </a:lnTo>
                  <a:lnTo>
                    <a:pt x="1502092" y="2512695"/>
                  </a:lnTo>
                  <a:lnTo>
                    <a:pt x="1508442" y="2464117"/>
                  </a:lnTo>
                  <a:lnTo>
                    <a:pt x="1502092" y="2417127"/>
                  </a:lnTo>
                  <a:lnTo>
                    <a:pt x="1483995" y="2373630"/>
                  </a:lnTo>
                  <a:lnTo>
                    <a:pt x="1455737" y="2336482"/>
                  </a:lnTo>
                  <a:lnTo>
                    <a:pt x="1418272" y="2307590"/>
                  </a:lnTo>
                  <a:lnTo>
                    <a:pt x="1417320" y="2307272"/>
                  </a:lnTo>
                  <a:close/>
                </a:path>
                <a:path w="2545079" h="6837045">
                  <a:moveTo>
                    <a:pt x="2545079" y="0"/>
                  </a:moveTo>
                  <a:lnTo>
                    <a:pt x="2518410" y="0"/>
                  </a:lnTo>
                  <a:lnTo>
                    <a:pt x="1939607" y="2100897"/>
                  </a:lnTo>
                  <a:lnTo>
                    <a:pt x="1547495" y="3546157"/>
                  </a:lnTo>
                  <a:lnTo>
                    <a:pt x="1526857" y="3591877"/>
                  </a:lnTo>
                  <a:lnTo>
                    <a:pt x="1493837" y="3627755"/>
                  </a:lnTo>
                  <a:lnTo>
                    <a:pt x="1451927" y="3651885"/>
                  </a:lnTo>
                  <a:lnTo>
                    <a:pt x="1404302" y="3662362"/>
                  </a:lnTo>
                  <a:lnTo>
                    <a:pt x="1490662" y="3662362"/>
                  </a:lnTo>
                  <a:lnTo>
                    <a:pt x="1525270" y="3636327"/>
                  </a:lnTo>
                  <a:lnTo>
                    <a:pt x="1554162" y="3598862"/>
                  </a:lnTo>
                  <a:lnTo>
                    <a:pt x="1572895" y="3553777"/>
                  </a:lnTo>
                  <a:lnTo>
                    <a:pt x="1964690" y="2108517"/>
                  </a:lnTo>
                  <a:lnTo>
                    <a:pt x="2540000" y="16192"/>
                  </a:lnTo>
                  <a:lnTo>
                    <a:pt x="2543810" y="3810"/>
                  </a:lnTo>
                  <a:lnTo>
                    <a:pt x="2545079" y="0"/>
                  </a:lnTo>
                  <a:close/>
                </a:path>
              </a:pathLst>
            </a:custGeom>
            <a:solidFill>
              <a:srgbClr val="FFBA00"/>
            </a:solidFill>
          </p:spPr>
          <p:txBody>
            <a:bodyPr wrap="square" lIns="0" tIns="0" rIns="0" bIns="0" rtlCol="0"/>
            <a:lstStyle/>
            <a:p>
              <a:endParaRPr/>
            </a:p>
          </p:txBody>
        </p:sp>
        <p:sp>
          <p:nvSpPr>
            <p:cNvPr id="7" name="object 7"/>
            <p:cNvSpPr/>
            <p:nvPr/>
          </p:nvSpPr>
          <p:spPr>
            <a:xfrm>
              <a:off x="4062729" y="0"/>
              <a:ext cx="1818639" cy="6858000"/>
            </a:xfrm>
            <a:custGeom>
              <a:avLst/>
              <a:gdLst/>
              <a:ahLst/>
              <a:cxnLst/>
              <a:rect l="l" t="t" r="r" b="b"/>
              <a:pathLst>
                <a:path w="1818639" h="6858000">
                  <a:moveTo>
                    <a:pt x="1818640" y="0"/>
                  </a:moveTo>
                  <a:lnTo>
                    <a:pt x="0" y="6857999"/>
                  </a:lnTo>
                </a:path>
              </a:pathLst>
            </a:custGeom>
            <a:ln w="22225">
              <a:solidFill>
                <a:srgbClr val="D8791A"/>
              </a:solidFill>
            </a:ln>
          </p:spPr>
          <p:txBody>
            <a:bodyPr wrap="square" lIns="0" tIns="0" rIns="0" bIns="0" rtlCol="0"/>
            <a:lstStyle/>
            <a:p>
              <a:endParaRPr/>
            </a:p>
          </p:txBody>
        </p:sp>
        <p:pic>
          <p:nvPicPr>
            <p:cNvPr id="8" name="object 8"/>
            <p:cNvPicPr/>
            <p:nvPr/>
          </p:nvPicPr>
          <p:blipFill>
            <a:blip r:embed="rId3" cstate="print"/>
            <a:stretch>
              <a:fillRect/>
            </a:stretch>
          </p:blipFill>
          <p:spPr>
            <a:xfrm>
              <a:off x="7549515" y="5992495"/>
              <a:ext cx="3293427" cy="612140"/>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29257" y="5954395"/>
            <a:ext cx="1530032" cy="612140"/>
          </a:xfrm>
          <a:prstGeom prst="rect">
            <a:avLst/>
          </a:prstGeom>
        </p:spPr>
      </p:pic>
      <p:sp>
        <p:nvSpPr>
          <p:cNvPr id="3" name="object 3"/>
          <p:cNvSpPr txBox="1">
            <a:spLocks noGrp="1"/>
          </p:cNvSpPr>
          <p:nvPr>
            <p:ph type="title"/>
          </p:nvPr>
        </p:nvSpPr>
        <p:spPr>
          <a:xfrm>
            <a:off x="875030" y="531495"/>
            <a:ext cx="2488565" cy="459740"/>
          </a:xfrm>
          <a:prstGeom prst="rect">
            <a:avLst/>
          </a:prstGeom>
        </p:spPr>
        <p:txBody>
          <a:bodyPr vert="horz" wrap="square" lIns="0" tIns="12700" rIns="0" bIns="0" rtlCol="0">
            <a:spAutoFit/>
          </a:bodyPr>
          <a:lstStyle/>
          <a:p>
            <a:pPr marL="12700">
              <a:lnSpc>
                <a:spcPct val="100000"/>
              </a:lnSpc>
              <a:spcBef>
                <a:spcPts val="100"/>
              </a:spcBef>
            </a:pPr>
            <a:r>
              <a:rPr dirty="0"/>
              <a:t>Η</a:t>
            </a:r>
            <a:r>
              <a:rPr spc="-45" dirty="0"/>
              <a:t> </a:t>
            </a:r>
            <a:r>
              <a:rPr spc="-10" dirty="0"/>
              <a:t>μεγάλη</a:t>
            </a:r>
            <a:r>
              <a:rPr spc="-25" dirty="0"/>
              <a:t> </a:t>
            </a:r>
            <a:r>
              <a:rPr spc="-10" dirty="0"/>
              <a:t>εικόνα</a:t>
            </a:r>
          </a:p>
        </p:txBody>
      </p:sp>
      <p:sp>
        <p:nvSpPr>
          <p:cNvPr id="5" name="object 5"/>
          <p:cNvSpPr txBox="1"/>
          <p:nvPr/>
        </p:nvSpPr>
        <p:spPr>
          <a:xfrm>
            <a:off x="10632757" y="619150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25</a:t>
            </a:r>
            <a:endParaRPr sz="1100">
              <a:latin typeface="Arial"/>
              <a:cs typeface="Arial"/>
            </a:endParaRPr>
          </a:p>
        </p:txBody>
      </p:sp>
      <p:graphicFrame>
        <p:nvGraphicFramePr>
          <p:cNvPr id="4" name="object 4"/>
          <p:cNvGraphicFramePr>
            <a:graphicFrameLocks noGrp="1"/>
          </p:cNvGraphicFramePr>
          <p:nvPr/>
        </p:nvGraphicFramePr>
        <p:xfrm>
          <a:off x="2526347" y="1997392"/>
          <a:ext cx="5859780" cy="2614291"/>
        </p:xfrm>
        <a:graphic>
          <a:graphicData uri="http://schemas.openxmlformats.org/drawingml/2006/table">
            <a:tbl>
              <a:tblPr firstRow="1" bandRow="1">
                <a:tableStyleId>{2D5ABB26-0587-4C30-8999-92F81FD0307C}</a:tableStyleId>
              </a:tblPr>
              <a:tblGrid>
                <a:gridCol w="1953260">
                  <a:extLst>
                    <a:ext uri="{9D8B030D-6E8A-4147-A177-3AD203B41FA5}">
                      <a16:colId xmlns:a16="http://schemas.microsoft.com/office/drawing/2014/main" val="20000"/>
                    </a:ext>
                  </a:extLst>
                </a:gridCol>
                <a:gridCol w="1953260">
                  <a:extLst>
                    <a:ext uri="{9D8B030D-6E8A-4147-A177-3AD203B41FA5}">
                      <a16:colId xmlns:a16="http://schemas.microsoft.com/office/drawing/2014/main" val="20001"/>
                    </a:ext>
                  </a:extLst>
                </a:gridCol>
                <a:gridCol w="1953260">
                  <a:extLst>
                    <a:ext uri="{9D8B030D-6E8A-4147-A177-3AD203B41FA5}">
                      <a16:colId xmlns:a16="http://schemas.microsoft.com/office/drawing/2014/main" val="20002"/>
                    </a:ext>
                  </a:extLst>
                </a:gridCol>
              </a:tblGrid>
              <a:tr h="871537">
                <a:tc>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04775">
                        <a:lnSpc>
                          <a:spcPct val="100000"/>
                        </a:lnSpc>
                        <a:spcBef>
                          <a:spcPts val="265"/>
                        </a:spcBef>
                      </a:pPr>
                      <a:r>
                        <a:rPr sz="1100" spc="105" dirty="0">
                          <a:latin typeface="Arial"/>
                          <a:cs typeface="Arial"/>
                        </a:rPr>
                        <a:t>Ρύθμιση</a:t>
                      </a:r>
                      <a:r>
                        <a:rPr sz="1100" spc="-55" dirty="0">
                          <a:latin typeface="Arial"/>
                          <a:cs typeface="Arial"/>
                        </a:rPr>
                        <a:t> </a:t>
                      </a:r>
                      <a:r>
                        <a:rPr sz="1100" spc="105" dirty="0">
                          <a:latin typeface="Arial"/>
                          <a:cs typeface="Arial"/>
                        </a:rPr>
                        <a:t>μυστικού</a:t>
                      </a:r>
                      <a:endParaRPr sz="1100">
                        <a:latin typeface="Arial"/>
                        <a:cs typeface="Arial"/>
                      </a:endParaRPr>
                    </a:p>
                    <a:p>
                      <a:pPr marL="104775">
                        <a:lnSpc>
                          <a:spcPct val="100000"/>
                        </a:lnSpc>
                        <a:spcBef>
                          <a:spcPts val="425"/>
                        </a:spcBef>
                      </a:pPr>
                      <a:r>
                        <a:rPr sz="1100" spc="95" dirty="0">
                          <a:latin typeface="Arial"/>
                          <a:cs typeface="Arial"/>
                        </a:rPr>
                        <a:t>κλειδιού</a:t>
                      </a:r>
                      <a:endParaRPr sz="1100">
                        <a:latin typeface="Arial"/>
                        <a:cs typeface="Arial"/>
                      </a:endParaRPr>
                    </a:p>
                  </a:txBody>
                  <a:tcPr marL="0" marR="0" marT="3365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05410">
                        <a:lnSpc>
                          <a:spcPct val="100000"/>
                        </a:lnSpc>
                        <a:spcBef>
                          <a:spcPts val="265"/>
                        </a:spcBef>
                      </a:pPr>
                      <a:r>
                        <a:rPr sz="1100" spc="105" dirty="0">
                          <a:latin typeface="Arial"/>
                          <a:cs typeface="Arial"/>
                        </a:rPr>
                        <a:t>Ρύθμιση</a:t>
                      </a:r>
                      <a:r>
                        <a:rPr sz="1100" spc="-50" dirty="0">
                          <a:latin typeface="Arial"/>
                          <a:cs typeface="Arial"/>
                        </a:rPr>
                        <a:t> </a:t>
                      </a:r>
                      <a:r>
                        <a:rPr sz="1100" spc="110" dirty="0">
                          <a:latin typeface="Arial"/>
                          <a:cs typeface="Arial"/>
                        </a:rPr>
                        <a:t>δημόσιου</a:t>
                      </a:r>
                      <a:endParaRPr sz="1100">
                        <a:latin typeface="Arial"/>
                        <a:cs typeface="Arial"/>
                      </a:endParaRPr>
                    </a:p>
                    <a:p>
                      <a:pPr marL="105410">
                        <a:lnSpc>
                          <a:spcPct val="100000"/>
                        </a:lnSpc>
                        <a:spcBef>
                          <a:spcPts val="425"/>
                        </a:spcBef>
                      </a:pPr>
                      <a:r>
                        <a:rPr sz="1100" spc="95" dirty="0">
                          <a:latin typeface="Arial"/>
                          <a:cs typeface="Arial"/>
                        </a:rPr>
                        <a:t>κλειδιού</a:t>
                      </a:r>
                      <a:endParaRPr sz="1100">
                        <a:latin typeface="Arial"/>
                        <a:cs typeface="Arial"/>
                      </a:endParaRPr>
                    </a:p>
                  </a:txBody>
                  <a:tcPr marL="0" marR="0" marT="3365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87521">
                <a:tc>
                  <a:txBody>
                    <a:bodyPr/>
                    <a:lstStyle/>
                    <a:p>
                      <a:pPr marL="105410">
                        <a:lnSpc>
                          <a:spcPts val="1310"/>
                        </a:lnSpc>
                        <a:spcBef>
                          <a:spcPts val="285"/>
                        </a:spcBef>
                      </a:pPr>
                      <a:r>
                        <a:rPr sz="1100" spc="80" dirty="0">
                          <a:latin typeface="Arial"/>
                          <a:cs typeface="Arial"/>
                        </a:rPr>
                        <a:t>Μυστικότητα</a:t>
                      </a:r>
                      <a:r>
                        <a:rPr sz="1100" spc="-50" dirty="0">
                          <a:latin typeface="Arial"/>
                          <a:cs typeface="Arial"/>
                        </a:rPr>
                        <a:t> </a:t>
                      </a:r>
                      <a:r>
                        <a:rPr sz="1100" spc="60" dirty="0">
                          <a:latin typeface="Calibri"/>
                          <a:cs typeface="Calibri"/>
                        </a:rPr>
                        <a:t>/</a:t>
                      </a:r>
                      <a:endParaRPr sz="1100">
                        <a:latin typeface="Calibri"/>
                        <a:cs typeface="Calibri"/>
                      </a:endParaRPr>
                    </a:p>
                    <a:p>
                      <a:pPr marL="105410">
                        <a:lnSpc>
                          <a:spcPts val="1310"/>
                        </a:lnSpc>
                      </a:pPr>
                      <a:r>
                        <a:rPr sz="1100" spc="65" dirty="0">
                          <a:latin typeface="Arial"/>
                          <a:cs typeface="Arial"/>
                        </a:rPr>
                        <a:t>Εμπιστευτικότητα</a:t>
                      </a:r>
                      <a:endParaRPr sz="110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tcPr>
                </a:tc>
                <a:tc>
                  <a:txBody>
                    <a:bodyPr/>
                    <a:lstStyle/>
                    <a:p>
                      <a:pPr marL="104775" marR="215900">
                        <a:lnSpc>
                          <a:spcPct val="102699"/>
                        </a:lnSpc>
                        <a:spcBef>
                          <a:spcPts val="229"/>
                        </a:spcBef>
                      </a:pPr>
                      <a:r>
                        <a:rPr sz="1100" spc="110" dirty="0">
                          <a:latin typeface="Arial"/>
                          <a:cs typeface="Arial"/>
                        </a:rPr>
                        <a:t>Κωδικοποιητές </a:t>
                      </a:r>
                      <a:r>
                        <a:rPr sz="1100" spc="114" dirty="0">
                          <a:latin typeface="Arial"/>
                          <a:cs typeface="Arial"/>
                        </a:rPr>
                        <a:t>ροής </a:t>
                      </a:r>
                      <a:r>
                        <a:rPr sz="1100" spc="120" dirty="0">
                          <a:latin typeface="Arial"/>
                          <a:cs typeface="Arial"/>
                        </a:rPr>
                        <a:t> </a:t>
                      </a:r>
                      <a:r>
                        <a:rPr sz="1100" spc="110" dirty="0">
                          <a:latin typeface="Arial"/>
                          <a:cs typeface="Arial"/>
                        </a:rPr>
                        <a:t>Κωδικοποιητές</a:t>
                      </a:r>
                      <a:r>
                        <a:rPr sz="1100" spc="-70" dirty="0">
                          <a:latin typeface="Arial"/>
                          <a:cs typeface="Arial"/>
                        </a:rPr>
                        <a:t> </a:t>
                      </a:r>
                      <a:r>
                        <a:rPr sz="1100" spc="120" dirty="0">
                          <a:latin typeface="Arial"/>
                          <a:cs typeface="Arial"/>
                        </a:rPr>
                        <a:t>μπλοκ</a:t>
                      </a:r>
                      <a:endParaRPr sz="1100">
                        <a:latin typeface="Arial"/>
                        <a:cs typeface="Arial"/>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105410" marR="126364">
                        <a:lnSpc>
                          <a:spcPts val="1250"/>
                        </a:lnSpc>
                        <a:spcBef>
                          <a:spcPts val="370"/>
                        </a:spcBef>
                      </a:pPr>
                      <a:r>
                        <a:rPr sz="1100" spc="90" dirty="0">
                          <a:latin typeface="Arial"/>
                          <a:cs typeface="Arial"/>
                        </a:rPr>
                        <a:t>Κρυπτογράφηση </a:t>
                      </a:r>
                      <a:r>
                        <a:rPr sz="1100" spc="95" dirty="0">
                          <a:latin typeface="Arial"/>
                          <a:cs typeface="Arial"/>
                        </a:rPr>
                        <a:t> </a:t>
                      </a:r>
                      <a:r>
                        <a:rPr sz="1100" spc="85" dirty="0">
                          <a:latin typeface="Arial"/>
                          <a:cs typeface="Arial"/>
                        </a:rPr>
                        <a:t>δημόσιου</a:t>
                      </a:r>
                      <a:r>
                        <a:rPr sz="1100" spc="-45" dirty="0">
                          <a:latin typeface="Arial"/>
                          <a:cs typeface="Arial"/>
                        </a:rPr>
                        <a:t> </a:t>
                      </a:r>
                      <a:r>
                        <a:rPr sz="1100" spc="65" dirty="0">
                          <a:latin typeface="Arial"/>
                          <a:cs typeface="Arial"/>
                        </a:rPr>
                        <a:t>κλειδιού</a:t>
                      </a:r>
                      <a:r>
                        <a:rPr sz="1100" spc="65" dirty="0">
                          <a:latin typeface="Calibri"/>
                          <a:cs typeface="Calibri"/>
                        </a:rPr>
                        <a:t>:</a:t>
                      </a:r>
                      <a:r>
                        <a:rPr sz="1100" spc="10" dirty="0">
                          <a:latin typeface="Calibri"/>
                          <a:cs typeface="Calibri"/>
                        </a:rPr>
                        <a:t> </a:t>
                      </a:r>
                      <a:r>
                        <a:rPr sz="1100" spc="70" dirty="0">
                          <a:latin typeface="Arial"/>
                          <a:cs typeface="Arial"/>
                        </a:rPr>
                        <a:t>κ</a:t>
                      </a:r>
                      <a:r>
                        <a:rPr sz="1100" spc="70" dirty="0">
                          <a:latin typeface="Calibri"/>
                          <a:cs typeface="Calibri"/>
                        </a:rPr>
                        <a:t>.</a:t>
                      </a:r>
                      <a:r>
                        <a:rPr sz="1100" spc="70" dirty="0">
                          <a:latin typeface="Arial"/>
                          <a:cs typeface="Arial"/>
                        </a:rPr>
                        <a:t>λπ</a:t>
                      </a:r>
                      <a:r>
                        <a:rPr sz="1100" spc="70" dirty="0">
                          <a:latin typeface="Calibri"/>
                          <a:cs typeface="Calibri"/>
                        </a:rPr>
                        <a:t>.</a:t>
                      </a:r>
                      <a:endParaRPr sz="1100">
                        <a:latin typeface="Calibri"/>
                        <a:cs typeface="Calibri"/>
                      </a:endParaRPr>
                    </a:p>
                  </a:txBody>
                  <a:tcPr marL="0" marR="0" marT="46990" marB="0">
                    <a:lnL w="12700">
                      <a:solidFill>
                        <a:srgbClr val="000000"/>
                      </a:solidFill>
                      <a:prstDash val="solid"/>
                    </a:lnL>
                    <a:lnR w="28575">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82041">
                <a:tc>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R w="12700">
                      <a:solidFill>
                        <a:srgbClr val="000000"/>
                      </a:solidFill>
                      <a:prstDash val="solid"/>
                    </a:lnR>
                  </a:tcPr>
                </a:tc>
                <a:tc>
                  <a:txBody>
                    <a:bodyPr/>
                    <a:lstStyle/>
                    <a:p>
                      <a:pPr marL="104775">
                        <a:lnSpc>
                          <a:spcPts val="1310"/>
                        </a:lnSpc>
                      </a:pPr>
                      <a:r>
                        <a:rPr sz="1100" spc="110" dirty="0">
                          <a:latin typeface="Calibri"/>
                          <a:cs typeface="Calibri"/>
                        </a:rPr>
                        <a:t>+</a:t>
                      </a:r>
                      <a:r>
                        <a:rPr sz="1100" spc="10" dirty="0">
                          <a:latin typeface="Calibri"/>
                          <a:cs typeface="Calibri"/>
                        </a:rPr>
                        <a:t> </a:t>
                      </a:r>
                      <a:r>
                        <a:rPr sz="1100" spc="105" dirty="0">
                          <a:latin typeface="Arial"/>
                          <a:cs typeface="Arial"/>
                        </a:rPr>
                        <a:t>τρόποι</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28575">
                      <a:solidFill>
                        <a:srgbClr val="000000"/>
                      </a:solidFill>
                      <a:prstDash val="solid"/>
                    </a:lnR>
                  </a:tcPr>
                </a:tc>
                <a:extLst>
                  <a:ext uri="{0D108BD9-81ED-4DB2-BD59-A6C34878D82A}">
                    <a16:rowId xmlns:a16="http://schemas.microsoft.com/office/drawing/2014/main" val="10002"/>
                  </a:ext>
                </a:extLst>
              </a:tr>
              <a:tr h="301656">
                <a:tc>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12700">
                      <a:solidFill>
                        <a:srgbClr val="000000"/>
                      </a:solidFill>
                      <a:prstDash val="solid"/>
                    </a:lnR>
                    <a:lnB w="12700">
                      <a:solidFill>
                        <a:srgbClr val="000000"/>
                      </a:solidFill>
                      <a:prstDash val="solid"/>
                    </a:lnB>
                  </a:tcPr>
                </a:tc>
                <a:tc>
                  <a:txBody>
                    <a:bodyPr/>
                    <a:lstStyle/>
                    <a:p>
                      <a:pPr marL="104775">
                        <a:lnSpc>
                          <a:spcPts val="1285"/>
                        </a:lnSpc>
                      </a:pPr>
                      <a:r>
                        <a:rPr sz="1100" spc="120" dirty="0">
                          <a:latin typeface="Arial"/>
                          <a:cs typeface="Arial"/>
                        </a:rPr>
                        <a:t>κρυπτογράφησης</a:t>
                      </a:r>
                      <a:endParaRPr sz="1100">
                        <a:latin typeface="Arial"/>
                        <a:cs typeface="Arial"/>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28575">
                      <a:solidFill>
                        <a:srgbClr val="000000"/>
                      </a:solidFill>
                      <a:prstDash val="solid"/>
                    </a:lnR>
                    <a:lnB w="12700">
                      <a:solidFill>
                        <a:srgbClr val="000000"/>
                      </a:solidFill>
                      <a:prstDash val="solid"/>
                    </a:lnB>
                  </a:tcPr>
                </a:tc>
                <a:extLst>
                  <a:ext uri="{0D108BD9-81ED-4DB2-BD59-A6C34878D82A}">
                    <a16:rowId xmlns:a16="http://schemas.microsoft.com/office/drawing/2014/main" val="10003"/>
                  </a:ext>
                </a:extLst>
              </a:tr>
              <a:tr h="207771">
                <a:tc>
                  <a:txBody>
                    <a:bodyPr/>
                    <a:lstStyle/>
                    <a:p>
                      <a:pPr marL="105410">
                        <a:lnSpc>
                          <a:spcPts val="1265"/>
                        </a:lnSpc>
                        <a:spcBef>
                          <a:spcPts val="270"/>
                        </a:spcBef>
                      </a:pPr>
                      <a:r>
                        <a:rPr sz="1100" spc="80" dirty="0">
                          <a:latin typeface="Arial"/>
                          <a:cs typeface="Arial"/>
                        </a:rPr>
                        <a:t>Πιστοποιημένη</a:t>
                      </a:r>
                      <a:endParaRPr sz="1100">
                        <a:latin typeface="Arial"/>
                        <a:cs typeface="Arial"/>
                      </a:endParaRPr>
                    </a:p>
                  </a:txBody>
                  <a:tcPr marL="0" marR="0" marT="34290" marB="0">
                    <a:lnL w="28575">
                      <a:solidFill>
                        <a:srgbClr val="000000"/>
                      </a:solidFill>
                      <a:prstDash val="solid"/>
                    </a:lnL>
                    <a:lnR w="12700">
                      <a:solidFill>
                        <a:srgbClr val="000000"/>
                      </a:solidFill>
                      <a:prstDash val="solid"/>
                    </a:lnR>
                    <a:lnT w="12700">
                      <a:solidFill>
                        <a:srgbClr val="000000"/>
                      </a:solidFill>
                      <a:prstDash val="solid"/>
                    </a:lnT>
                  </a:tcPr>
                </a:tc>
                <a:tc>
                  <a:txBody>
                    <a:bodyPr/>
                    <a:lstStyle/>
                    <a:p>
                      <a:pPr marL="104775">
                        <a:lnSpc>
                          <a:spcPts val="1265"/>
                        </a:lnSpc>
                        <a:spcBef>
                          <a:spcPts val="270"/>
                        </a:spcBef>
                      </a:pPr>
                      <a:r>
                        <a:rPr sz="1100" spc="95" dirty="0">
                          <a:latin typeface="Arial"/>
                          <a:cs typeface="Arial"/>
                        </a:rPr>
                        <a:t>Κώδικας</a:t>
                      </a:r>
                      <a:endParaRPr sz="1100">
                        <a:latin typeface="Arial"/>
                        <a:cs typeface="Arial"/>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105410">
                        <a:lnSpc>
                          <a:spcPts val="1250"/>
                        </a:lnSpc>
                        <a:spcBef>
                          <a:spcPts val="285"/>
                        </a:spcBef>
                      </a:pPr>
                      <a:r>
                        <a:rPr sz="1100" spc="85" dirty="0">
                          <a:latin typeface="Arial"/>
                          <a:cs typeface="Arial"/>
                        </a:rPr>
                        <a:t>Ψηφιακές</a:t>
                      </a:r>
                      <a:r>
                        <a:rPr sz="1100" spc="-60" dirty="0">
                          <a:latin typeface="Arial"/>
                          <a:cs typeface="Arial"/>
                        </a:rPr>
                        <a:t> </a:t>
                      </a:r>
                      <a:r>
                        <a:rPr sz="1100" spc="85" dirty="0">
                          <a:latin typeface="Arial"/>
                          <a:cs typeface="Arial"/>
                        </a:rPr>
                        <a:t>υπογραφές</a:t>
                      </a:r>
                      <a:r>
                        <a:rPr sz="1100" spc="85" dirty="0">
                          <a:latin typeface="Calibri"/>
                          <a:cs typeface="Calibri"/>
                        </a:rPr>
                        <a:t>:</a:t>
                      </a:r>
                      <a:endParaRPr sz="1100">
                        <a:latin typeface="Calibri"/>
                        <a:cs typeface="Calibri"/>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tcPr>
                </a:tc>
                <a:extLst>
                  <a:ext uri="{0D108BD9-81ED-4DB2-BD59-A6C34878D82A}">
                    <a16:rowId xmlns:a16="http://schemas.microsoft.com/office/drawing/2014/main" val="10004"/>
                  </a:ext>
                </a:extLst>
              </a:tr>
              <a:tr h="310718">
                <a:tc>
                  <a:txBody>
                    <a:bodyPr/>
                    <a:lstStyle/>
                    <a:p>
                      <a:pPr marL="105410">
                        <a:lnSpc>
                          <a:spcPts val="1190"/>
                        </a:lnSpc>
                      </a:pPr>
                      <a:r>
                        <a:rPr sz="1100" spc="75" dirty="0">
                          <a:latin typeface="Arial"/>
                          <a:cs typeface="Arial"/>
                        </a:rPr>
                        <a:t>ολοκληρωμένη</a:t>
                      </a:r>
                      <a:endParaRPr sz="1100">
                        <a:latin typeface="Arial"/>
                        <a:cs typeface="Arial"/>
                      </a:endParaRPr>
                    </a:p>
                  </a:txBody>
                  <a:tcPr marL="0" marR="0" marT="0" marB="0">
                    <a:lnL w="28575">
                      <a:solidFill>
                        <a:srgbClr val="000000"/>
                      </a:solidFill>
                      <a:prstDash val="solid"/>
                    </a:lnL>
                    <a:lnR w="12700">
                      <a:solidFill>
                        <a:srgbClr val="000000"/>
                      </a:solidFill>
                      <a:prstDash val="solid"/>
                    </a:lnR>
                  </a:tcPr>
                </a:tc>
                <a:tc>
                  <a:txBody>
                    <a:bodyPr/>
                    <a:lstStyle/>
                    <a:p>
                      <a:pPr marL="104775">
                        <a:lnSpc>
                          <a:spcPts val="1150"/>
                        </a:lnSpc>
                      </a:pPr>
                      <a:r>
                        <a:rPr sz="1100" spc="95" dirty="0">
                          <a:latin typeface="Arial"/>
                          <a:cs typeface="Arial"/>
                        </a:rPr>
                        <a:t>προγραμματισμού</a:t>
                      </a:r>
                      <a:endParaRPr sz="1100">
                        <a:latin typeface="Arial"/>
                        <a:cs typeface="Arial"/>
                      </a:endParaRPr>
                    </a:p>
                    <a:p>
                      <a:pPr marL="104775">
                        <a:lnSpc>
                          <a:spcPts val="1195"/>
                        </a:lnSpc>
                      </a:pPr>
                      <a:r>
                        <a:rPr sz="1100" spc="60" dirty="0">
                          <a:latin typeface="Arial"/>
                          <a:cs typeface="Arial"/>
                        </a:rPr>
                        <a:t>για</a:t>
                      </a:r>
                      <a:r>
                        <a:rPr sz="1100" spc="-70" dirty="0">
                          <a:latin typeface="Arial"/>
                          <a:cs typeface="Arial"/>
                        </a:rPr>
                        <a:t> </a:t>
                      </a:r>
                      <a:r>
                        <a:rPr sz="1100" spc="70" dirty="0">
                          <a:latin typeface="Arial"/>
                          <a:cs typeface="Arial"/>
                        </a:rPr>
                        <a:t>την</a:t>
                      </a:r>
                      <a:r>
                        <a:rPr sz="1100" spc="-60" dirty="0">
                          <a:latin typeface="Arial"/>
                          <a:cs typeface="Arial"/>
                        </a:rPr>
                        <a:t> </a:t>
                      </a:r>
                      <a:r>
                        <a:rPr sz="1100" spc="80" dirty="0">
                          <a:latin typeface="Arial"/>
                          <a:cs typeface="Arial"/>
                        </a:rPr>
                        <a:t>επαλήθευση</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marL="105410">
                        <a:lnSpc>
                          <a:spcPts val="1285"/>
                        </a:lnSpc>
                      </a:pPr>
                      <a:r>
                        <a:rPr sz="1100" spc="70" dirty="0">
                          <a:latin typeface="Calibri"/>
                          <a:cs typeface="Calibri"/>
                        </a:rPr>
                        <a:t>RSA,</a:t>
                      </a:r>
                      <a:r>
                        <a:rPr sz="1100" spc="15" dirty="0">
                          <a:latin typeface="Calibri"/>
                          <a:cs typeface="Calibri"/>
                        </a:rPr>
                        <a:t> </a:t>
                      </a:r>
                      <a:r>
                        <a:rPr sz="1100" spc="75" dirty="0">
                          <a:latin typeface="Calibri"/>
                          <a:cs typeface="Calibri"/>
                        </a:rPr>
                        <a:t>DSA,</a:t>
                      </a:r>
                      <a:r>
                        <a:rPr sz="1100" spc="20" dirty="0">
                          <a:latin typeface="Calibri"/>
                          <a:cs typeface="Calibri"/>
                        </a:rPr>
                        <a:t> </a:t>
                      </a:r>
                      <a:r>
                        <a:rPr sz="1100" spc="70" dirty="0">
                          <a:latin typeface="Arial"/>
                          <a:cs typeface="Arial"/>
                        </a:rPr>
                        <a:t>κ</a:t>
                      </a:r>
                      <a:r>
                        <a:rPr sz="1100" spc="70" dirty="0">
                          <a:latin typeface="Calibri"/>
                          <a:cs typeface="Calibri"/>
                        </a:rPr>
                        <a:t>.</a:t>
                      </a:r>
                      <a:r>
                        <a:rPr sz="1100" spc="70" dirty="0">
                          <a:latin typeface="Arial"/>
                          <a:cs typeface="Arial"/>
                        </a:rPr>
                        <a:t>λπ</a:t>
                      </a:r>
                      <a:r>
                        <a:rPr sz="1100" spc="70" dirty="0">
                          <a:latin typeface="Calibri"/>
                          <a:cs typeface="Calibri"/>
                        </a:rPr>
                        <a:t>.</a:t>
                      </a:r>
                      <a:endParaRPr sz="1100">
                        <a:latin typeface="Calibri"/>
                        <a:cs typeface="Calibri"/>
                      </a:endParaRPr>
                    </a:p>
                  </a:txBody>
                  <a:tcPr marL="0" marR="0" marT="0" marB="0">
                    <a:lnL w="12700">
                      <a:solidFill>
                        <a:srgbClr val="000000"/>
                      </a:solidFill>
                      <a:prstDash val="solid"/>
                    </a:lnL>
                    <a:lnR w="28575">
                      <a:solidFill>
                        <a:srgbClr val="000000"/>
                      </a:solidFill>
                      <a:prstDash val="solid"/>
                    </a:lnR>
                  </a:tcPr>
                </a:tc>
                <a:extLst>
                  <a:ext uri="{0D108BD9-81ED-4DB2-BD59-A6C34878D82A}">
                    <a16:rowId xmlns:a16="http://schemas.microsoft.com/office/drawing/2014/main" val="10005"/>
                  </a:ext>
                </a:extLst>
              </a:tr>
              <a:tr h="353047">
                <a:tc>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12700">
                      <a:solidFill>
                        <a:srgbClr val="000000"/>
                      </a:solidFill>
                      <a:prstDash val="solid"/>
                    </a:lnR>
                    <a:lnB w="28575">
                      <a:solidFill>
                        <a:srgbClr val="000000"/>
                      </a:solidFill>
                      <a:prstDash val="solid"/>
                    </a:lnB>
                  </a:tcPr>
                </a:tc>
                <a:tc>
                  <a:txBody>
                    <a:bodyPr/>
                    <a:lstStyle/>
                    <a:p>
                      <a:pPr marL="104775">
                        <a:lnSpc>
                          <a:spcPts val="1220"/>
                        </a:lnSpc>
                      </a:pPr>
                      <a:r>
                        <a:rPr sz="1100" spc="100" dirty="0">
                          <a:latin typeface="Arial"/>
                          <a:cs typeface="Arial"/>
                        </a:rPr>
                        <a:t>του</a:t>
                      </a:r>
                      <a:r>
                        <a:rPr sz="1100" spc="-60" dirty="0">
                          <a:latin typeface="Arial"/>
                          <a:cs typeface="Arial"/>
                        </a:rPr>
                        <a:t> </a:t>
                      </a:r>
                      <a:r>
                        <a:rPr sz="1100" spc="105" dirty="0">
                          <a:latin typeface="Arial"/>
                          <a:cs typeface="Arial"/>
                        </a:rPr>
                        <a:t>χρήστη</a:t>
                      </a:r>
                      <a:endParaRPr sz="1100">
                        <a:latin typeface="Arial"/>
                        <a:cs typeface="Arial"/>
                      </a:endParaRPr>
                    </a:p>
                  </a:txBody>
                  <a:tcPr marL="0" marR="0" marT="0"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28575">
                      <a:solidFill>
                        <a:srgbClr val="000000"/>
                      </a:solidFill>
                      <a:prstDash val="solid"/>
                    </a:lnR>
                    <a:lnB w="28575">
                      <a:solidFill>
                        <a:srgbClr val="000000"/>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1101070" cy="6883400"/>
            <a:chOff x="0" y="0"/>
            <a:chExt cx="11101070" cy="6883400"/>
          </a:xfrm>
        </p:grpSpPr>
        <p:pic>
          <p:nvPicPr>
            <p:cNvPr id="3" name="object 3"/>
            <p:cNvPicPr/>
            <p:nvPr/>
          </p:nvPicPr>
          <p:blipFill>
            <a:blip r:embed="rId2" cstate="print"/>
            <a:stretch>
              <a:fillRect/>
            </a:stretch>
          </p:blipFill>
          <p:spPr>
            <a:xfrm>
              <a:off x="5032057" y="0"/>
              <a:ext cx="6064567" cy="6849745"/>
            </a:xfrm>
            <a:prstGeom prst="rect">
              <a:avLst/>
            </a:prstGeom>
          </p:spPr>
        </p:pic>
        <p:sp>
          <p:nvSpPr>
            <p:cNvPr id="4" name="object 4"/>
            <p:cNvSpPr/>
            <p:nvPr/>
          </p:nvSpPr>
          <p:spPr>
            <a:xfrm>
              <a:off x="4562475" y="0"/>
              <a:ext cx="1924685" cy="6858000"/>
            </a:xfrm>
            <a:custGeom>
              <a:avLst/>
              <a:gdLst/>
              <a:ahLst/>
              <a:cxnLst/>
              <a:rect l="l" t="t" r="r" b="b"/>
              <a:pathLst>
                <a:path w="1924685" h="6858000">
                  <a:moveTo>
                    <a:pt x="1924685" y="0"/>
                  </a:moveTo>
                  <a:lnTo>
                    <a:pt x="0" y="6858000"/>
                  </a:lnTo>
                </a:path>
              </a:pathLst>
            </a:custGeom>
            <a:ln w="25400">
              <a:solidFill>
                <a:srgbClr val="D8791A"/>
              </a:solidFill>
            </a:ln>
          </p:spPr>
          <p:txBody>
            <a:bodyPr wrap="square" lIns="0" tIns="0" rIns="0" bIns="0" rtlCol="0"/>
            <a:lstStyle/>
            <a:p>
              <a:endParaRPr/>
            </a:p>
          </p:txBody>
        </p:sp>
        <p:sp>
          <p:nvSpPr>
            <p:cNvPr id="5" name="object 5"/>
            <p:cNvSpPr/>
            <p:nvPr/>
          </p:nvSpPr>
          <p:spPr>
            <a:xfrm>
              <a:off x="3508057" y="0"/>
              <a:ext cx="2549525" cy="6847840"/>
            </a:xfrm>
            <a:custGeom>
              <a:avLst/>
              <a:gdLst/>
              <a:ahLst/>
              <a:cxnLst/>
              <a:rect l="l" t="t" r="r" b="b"/>
              <a:pathLst>
                <a:path w="2549525" h="6847840">
                  <a:moveTo>
                    <a:pt x="1325562" y="2279015"/>
                  </a:moveTo>
                  <a:lnTo>
                    <a:pt x="1275397" y="2286952"/>
                  </a:lnTo>
                  <a:lnTo>
                    <a:pt x="1229994" y="2308225"/>
                  </a:lnTo>
                  <a:lnTo>
                    <a:pt x="1191577" y="2341562"/>
                  </a:lnTo>
                  <a:lnTo>
                    <a:pt x="1163002" y="2385377"/>
                  </a:lnTo>
                  <a:lnTo>
                    <a:pt x="1163002" y="2386329"/>
                  </a:lnTo>
                  <a:lnTo>
                    <a:pt x="821689" y="3658870"/>
                  </a:lnTo>
                  <a:lnTo>
                    <a:pt x="0" y="6846252"/>
                  </a:lnTo>
                  <a:lnTo>
                    <a:pt x="6667" y="6846887"/>
                  </a:lnTo>
                  <a:lnTo>
                    <a:pt x="20002" y="6847522"/>
                  </a:lnTo>
                  <a:lnTo>
                    <a:pt x="26669" y="6847522"/>
                  </a:lnTo>
                  <a:lnTo>
                    <a:pt x="845905" y="3664902"/>
                  </a:lnTo>
                  <a:lnTo>
                    <a:pt x="1187132" y="2393950"/>
                  </a:lnTo>
                  <a:lnTo>
                    <a:pt x="1211897" y="2356485"/>
                  </a:lnTo>
                  <a:lnTo>
                    <a:pt x="1244917" y="2328227"/>
                  </a:lnTo>
                  <a:lnTo>
                    <a:pt x="1283969" y="2310129"/>
                  </a:lnTo>
                  <a:lnTo>
                    <a:pt x="1326832" y="2303462"/>
                  </a:lnTo>
                  <a:lnTo>
                    <a:pt x="1421947" y="2303462"/>
                  </a:lnTo>
                  <a:lnTo>
                    <a:pt x="1377314" y="2285047"/>
                  </a:lnTo>
                  <a:lnTo>
                    <a:pt x="1325562" y="2279015"/>
                  </a:lnTo>
                  <a:close/>
                </a:path>
                <a:path w="2549525" h="6847840">
                  <a:moveTo>
                    <a:pt x="1421947" y="2303462"/>
                  </a:moveTo>
                  <a:lnTo>
                    <a:pt x="1326832" y="2303462"/>
                  </a:lnTo>
                  <a:lnTo>
                    <a:pt x="1370964" y="2309177"/>
                  </a:lnTo>
                  <a:lnTo>
                    <a:pt x="1417002" y="2330132"/>
                  </a:lnTo>
                  <a:lnTo>
                    <a:pt x="1452879" y="2363152"/>
                  </a:lnTo>
                  <a:lnTo>
                    <a:pt x="1477327" y="2405379"/>
                  </a:lnTo>
                  <a:lnTo>
                    <a:pt x="1487804" y="2453004"/>
                  </a:lnTo>
                  <a:lnTo>
                    <a:pt x="1482725" y="2503170"/>
                  </a:lnTo>
                  <a:lnTo>
                    <a:pt x="1223962" y="3457257"/>
                  </a:lnTo>
                  <a:lnTo>
                    <a:pt x="1217929" y="3492817"/>
                  </a:lnTo>
                  <a:lnTo>
                    <a:pt x="1227137" y="3563302"/>
                  </a:lnTo>
                  <a:lnTo>
                    <a:pt x="1262379" y="3626485"/>
                  </a:lnTo>
                  <a:lnTo>
                    <a:pt x="1318894" y="3670300"/>
                  </a:lnTo>
                  <a:lnTo>
                    <a:pt x="1402079" y="3689350"/>
                  </a:lnTo>
                  <a:lnTo>
                    <a:pt x="1449069" y="3683000"/>
                  </a:lnTo>
                  <a:lnTo>
                    <a:pt x="1492567" y="3664902"/>
                  </a:lnTo>
                  <a:lnTo>
                    <a:pt x="1495514" y="3662679"/>
                  </a:lnTo>
                  <a:lnTo>
                    <a:pt x="1408429" y="3662679"/>
                  </a:lnTo>
                  <a:lnTo>
                    <a:pt x="1358264" y="3657600"/>
                  </a:lnTo>
                  <a:lnTo>
                    <a:pt x="1303019" y="3630295"/>
                  </a:lnTo>
                  <a:lnTo>
                    <a:pt x="1263014" y="3584257"/>
                  </a:lnTo>
                  <a:lnTo>
                    <a:pt x="1243329" y="3525837"/>
                  </a:lnTo>
                  <a:lnTo>
                    <a:pt x="1242694" y="3495040"/>
                  </a:lnTo>
                  <a:lnTo>
                    <a:pt x="1248092" y="3463607"/>
                  </a:lnTo>
                  <a:lnTo>
                    <a:pt x="1506537" y="2509520"/>
                  </a:lnTo>
                  <a:lnTo>
                    <a:pt x="1512887" y="2460625"/>
                  </a:lnTo>
                  <a:lnTo>
                    <a:pt x="1506537" y="2413635"/>
                  </a:lnTo>
                  <a:lnTo>
                    <a:pt x="1488439" y="2370137"/>
                  </a:lnTo>
                  <a:lnTo>
                    <a:pt x="1460182" y="2332672"/>
                  </a:lnTo>
                  <a:lnTo>
                    <a:pt x="1422717" y="2303779"/>
                  </a:lnTo>
                  <a:lnTo>
                    <a:pt x="1421947" y="2303462"/>
                  </a:lnTo>
                  <a:close/>
                </a:path>
                <a:path w="2549525" h="6847840">
                  <a:moveTo>
                    <a:pt x="2549525" y="0"/>
                  </a:moveTo>
                  <a:lnTo>
                    <a:pt x="2523172" y="0"/>
                  </a:lnTo>
                  <a:lnTo>
                    <a:pt x="1945639" y="2096135"/>
                  </a:lnTo>
                  <a:lnTo>
                    <a:pt x="1552257" y="3546157"/>
                  </a:lnTo>
                  <a:lnTo>
                    <a:pt x="1531302" y="3591877"/>
                  </a:lnTo>
                  <a:lnTo>
                    <a:pt x="1498282" y="3628072"/>
                  </a:lnTo>
                  <a:lnTo>
                    <a:pt x="1456054" y="3652202"/>
                  </a:lnTo>
                  <a:lnTo>
                    <a:pt x="1408429" y="3662679"/>
                  </a:lnTo>
                  <a:lnTo>
                    <a:pt x="1495514" y="3662679"/>
                  </a:lnTo>
                  <a:lnTo>
                    <a:pt x="1530032" y="3636645"/>
                  </a:lnTo>
                  <a:lnTo>
                    <a:pt x="1558925" y="3599179"/>
                  </a:lnTo>
                  <a:lnTo>
                    <a:pt x="1577657" y="3553777"/>
                  </a:lnTo>
                  <a:lnTo>
                    <a:pt x="1970722" y="2103754"/>
                  </a:lnTo>
                  <a:lnTo>
                    <a:pt x="2549525"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5840730" cy="6858000"/>
            </a:xfrm>
            <a:prstGeom prst="rect">
              <a:avLst/>
            </a:prstGeom>
          </p:spPr>
        </p:pic>
        <p:pic>
          <p:nvPicPr>
            <p:cNvPr id="7" name="object 7"/>
            <p:cNvPicPr/>
            <p:nvPr/>
          </p:nvPicPr>
          <p:blipFill>
            <a:blip r:embed="rId4" cstate="print"/>
            <a:stretch>
              <a:fillRect/>
            </a:stretch>
          </p:blipFill>
          <p:spPr>
            <a:xfrm>
              <a:off x="7549515" y="6167437"/>
              <a:ext cx="3293745" cy="612140"/>
            </a:xfrm>
            <a:prstGeom prst="rect">
              <a:avLst/>
            </a:prstGeom>
          </p:spPr>
        </p:pic>
        <p:pic>
          <p:nvPicPr>
            <p:cNvPr id="8" name="object 8"/>
            <p:cNvPicPr/>
            <p:nvPr/>
          </p:nvPicPr>
          <p:blipFill>
            <a:blip r:embed="rId5" cstate="print"/>
            <a:stretch>
              <a:fillRect/>
            </a:stretch>
          </p:blipFill>
          <p:spPr>
            <a:xfrm>
              <a:off x="9568497" y="4898707"/>
              <a:ext cx="1532572" cy="568325"/>
            </a:xfrm>
            <a:prstGeom prst="rect">
              <a:avLst/>
            </a:prstGeom>
          </p:spPr>
        </p:pic>
      </p:grpSp>
      <p:sp>
        <p:nvSpPr>
          <p:cNvPr id="9" name="object 9"/>
          <p:cNvSpPr txBox="1">
            <a:spLocks noGrp="1"/>
          </p:cNvSpPr>
          <p:nvPr>
            <p:ph type="ctrTitle"/>
          </p:nvPr>
        </p:nvSpPr>
        <p:spPr>
          <a:prstGeom prst="rect">
            <a:avLst/>
          </a:prstGeom>
        </p:spPr>
        <p:txBody>
          <a:bodyPr vert="horz" wrap="square" lIns="0" tIns="53340" rIns="0" bIns="0" rtlCol="0">
            <a:spAutoFit/>
          </a:bodyPr>
          <a:lstStyle/>
          <a:p>
            <a:pPr marL="5403850" marR="5080">
              <a:lnSpc>
                <a:spcPts val="4350"/>
              </a:lnSpc>
              <a:spcBef>
                <a:spcPts val="420"/>
              </a:spcBef>
            </a:pPr>
            <a:r>
              <a:rPr spc="-5" dirty="0"/>
              <a:t>Ασφάλεια</a:t>
            </a:r>
            <a:r>
              <a:rPr spc="110" dirty="0"/>
              <a:t> </a:t>
            </a:r>
            <a:r>
              <a:rPr spc="165" dirty="0"/>
              <a:t>δικτύου </a:t>
            </a:r>
            <a:r>
              <a:rPr spc="-844" dirty="0"/>
              <a:t> </a:t>
            </a:r>
            <a:r>
              <a:rPr dirty="0"/>
              <a:t>για</a:t>
            </a:r>
            <a:r>
              <a:rPr spc="75" dirty="0"/>
              <a:t> </a:t>
            </a:r>
            <a:r>
              <a:rPr spc="165" dirty="0"/>
              <a:t>την</a:t>
            </a:r>
            <a:r>
              <a:rPr spc="145" dirty="0"/>
              <a:t> </a:t>
            </a:r>
            <a:r>
              <a:rPr spc="160" dirty="0"/>
              <a:t>υγεία</a:t>
            </a:r>
          </a:p>
          <a:p>
            <a:pPr marL="4854575">
              <a:lnSpc>
                <a:spcPct val="100000"/>
              </a:lnSpc>
              <a:spcBef>
                <a:spcPts val="1065"/>
              </a:spcBef>
            </a:pPr>
            <a:r>
              <a:rPr sz="4800" b="1" spc="360" dirty="0">
                <a:solidFill>
                  <a:srgbClr val="D8791A"/>
                </a:solidFill>
                <a:latin typeface="Calibri"/>
                <a:cs typeface="Calibri"/>
              </a:rPr>
              <a:t>CSP004_C_H</a:t>
            </a:r>
            <a:endParaRPr sz="4800">
              <a:latin typeface="Calibri"/>
              <a:cs typeface="Calibri"/>
            </a:endParaRPr>
          </a:p>
        </p:txBody>
      </p:sp>
      <p:sp>
        <p:nvSpPr>
          <p:cNvPr id="10" name="object 10"/>
          <p:cNvSpPr txBox="1"/>
          <p:nvPr/>
        </p:nvSpPr>
        <p:spPr>
          <a:xfrm>
            <a:off x="6318250" y="3435667"/>
            <a:ext cx="3573779" cy="1328569"/>
          </a:xfrm>
          <a:prstGeom prst="rect">
            <a:avLst/>
          </a:prstGeom>
        </p:spPr>
        <p:txBody>
          <a:bodyPr vert="horz" wrap="square" lIns="0" tIns="12700" rIns="0" bIns="0" rtlCol="0">
            <a:spAutoFit/>
          </a:bodyPr>
          <a:lstStyle/>
          <a:p>
            <a:pPr marL="12700">
              <a:lnSpc>
                <a:spcPct val="100000"/>
              </a:lnSpc>
              <a:spcBef>
                <a:spcPts val="100"/>
              </a:spcBef>
            </a:pPr>
            <a:r>
              <a:rPr sz="1400" b="1" spc="60" dirty="0">
                <a:solidFill>
                  <a:srgbClr val="FF0000"/>
                </a:solidFill>
                <a:latin typeface="Calibri"/>
                <a:cs typeface="Calibri"/>
              </a:rPr>
              <a:t>SLIDE</a:t>
            </a:r>
            <a:r>
              <a:rPr sz="1400" b="1" spc="25" dirty="0">
                <a:solidFill>
                  <a:srgbClr val="FF0000"/>
                </a:solidFill>
                <a:latin typeface="Calibri"/>
                <a:cs typeface="Calibri"/>
              </a:rPr>
              <a:t> </a:t>
            </a:r>
            <a:r>
              <a:rPr sz="1400" b="1" spc="65" dirty="0">
                <a:solidFill>
                  <a:srgbClr val="FF0000"/>
                </a:solidFill>
                <a:latin typeface="Calibri"/>
                <a:cs typeface="Calibri"/>
              </a:rPr>
              <a:t>SET</a:t>
            </a:r>
            <a:r>
              <a:rPr sz="1400" b="1" spc="25" dirty="0">
                <a:solidFill>
                  <a:srgbClr val="FF0000"/>
                </a:solidFill>
                <a:latin typeface="Calibri"/>
                <a:cs typeface="Calibri"/>
              </a:rPr>
              <a:t> </a:t>
            </a:r>
            <a:r>
              <a:rPr sz="1400" b="1" spc="55" dirty="0">
                <a:solidFill>
                  <a:srgbClr val="FF0000"/>
                </a:solidFill>
                <a:latin typeface="Calibri"/>
                <a:cs typeface="Calibri"/>
              </a:rPr>
              <a:t>#7:</a:t>
            </a:r>
            <a:r>
              <a:rPr sz="1400" b="1" spc="30" dirty="0">
                <a:solidFill>
                  <a:srgbClr val="FF0000"/>
                </a:solidFill>
                <a:latin typeface="Calibri"/>
                <a:cs typeface="Calibri"/>
              </a:rPr>
              <a:t> </a:t>
            </a:r>
            <a:r>
              <a:rPr sz="1400" b="1" spc="65" dirty="0">
                <a:latin typeface="Calibri"/>
                <a:cs typeface="Calibri"/>
              </a:rPr>
              <a:t>Επίθεση</a:t>
            </a:r>
            <a:r>
              <a:rPr sz="1400" b="1" spc="30" dirty="0">
                <a:latin typeface="Calibri"/>
                <a:cs typeface="Calibri"/>
              </a:rPr>
              <a:t> </a:t>
            </a:r>
            <a:r>
              <a:rPr sz="1400" b="1" spc="60" dirty="0">
                <a:latin typeface="Calibri"/>
                <a:cs typeface="Calibri"/>
              </a:rPr>
              <a:t>Man-in-the-Middle</a:t>
            </a:r>
            <a:r>
              <a:rPr sz="1400" b="1" spc="25" dirty="0">
                <a:latin typeface="Calibri"/>
                <a:cs typeface="Calibri"/>
              </a:rPr>
              <a:t> </a:t>
            </a:r>
            <a:r>
              <a:rPr sz="1400" b="1" spc="40" dirty="0">
                <a:latin typeface="Calibri"/>
                <a:cs typeface="Calibri"/>
              </a:rPr>
              <a:t>(</a:t>
            </a:r>
            <a:r>
              <a:rPr lang="en-US" sz="1400" b="1" spc="40" dirty="0">
                <a:latin typeface="Calibri"/>
                <a:cs typeface="Calibri"/>
              </a:rPr>
              <a:t>MITM</a:t>
            </a:r>
            <a:r>
              <a:rPr sz="1400" b="1" spc="40" dirty="0">
                <a:latin typeface="Calibri"/>
                <a:cs typeface="Calibri"/>
              </a:rPr>
              <a:t>)</a:t>
            </a:r>
            <a:endParaRPr sz="1400" dirty="0">
              <a:latin typeface="Calibri"/>
              <a:cs typeface="Calibri"/>
            </a:endParaRPr>
          </a:p>
          <a:p>
            <a:pPr>
              <a:lnSpc>
                <a:spcPct val="100000"/>
              </a:lnSpc>
              <a:spcBef>
                <a:spcPts val="45"/>
              </a:spcBef>
            </a:pPr>
            <a:endParaRPr sz="1100" dirty="0">
              <a:latin typeface="Calibri"/>
              <a:cs typeface="Calibri"/>
            </a:endParaRPr>
          </a:p>
          <a:p>
            <a:pPr marL="12700" marR="2226945">
              <a:lnSpc>
                <a:spcPct val="200000"/>
              </a:lnSpc>
            </a:pPr>
            <a:r>
              <a:rPr sz="1250" spc="60" dirty="0">
                <a:latin typeface="Calibri"/>
                <a:cs typeface="Calibri"/>
              </a:rPr>
              <a:t>ΠΑΡΟΥΣΊΑΣΗ</a:t>
            </a:r>
            <a:r>
              <a:rPr sz="1250" spc="-15" dirty="0">
                <a:latin typeface="Calibri"/>
                <a:cs typeface="Calibri"/>
              </a:rPr>
              <a:t> </a:t>
            </a:r>
            <a:r>
              <a:rPr sz="1250" spc="60" dirty="0">
                <a:latin typeface="Calibri"/>
                <a:cs typeface="Calibri"/>
              </a:rPr>
              <a:t>ΑΠΌ: </a:t>
            </a:r>
            <a:r>
              <a:rPr sz="1250" spc="-270" dirty="0">
                <a:latin typeface="Calibri"/>
                <a:cs typeface="Calibri"/>
              </a:rPr>
              <a:t> </a:t>
            </a:r>
            <a:r>
              <a:rPr sz="1250" spc="65" dirty="0">
                <a:latin typeface="Calibri"/>
                <a:cs typeface="Calibri"/>
              </a:rPr>
              <a:t>ΑΝΤΩΝΙΟΣ</a:t>
            </a:r>
            <a:r>
              <a:rPr sz="1250" spc="10" dirty="0">
                <a:latin typeface="Calibri"/>
                <a:cs typeface="Calibri"/>
              </a:rPr>
              <a:t> </a:t>
            </a:r>
            <a:r>
              <a:rPr sz="1250" spc="55" dirty="0">
                <a:latin typeface="Calibri"/>
                <a:cs typeface="Calibri"/>
              </a:rPr>
              <a:t>ΝΤΙΒ</a:t>
            </a:r>
            <a:endParaRPr sz="1250" dirty="0">
              <a:latin typeface="Calibri"/>
              <a:cs typeface="Calibri"/>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1719" y="514984"/>
            <a:ext cx="5824220" cy="414020"/>
          </a:xfrm>
          <a:prstGeom prst="rect">
            <a:avLst/>
          </a:prstGeom>
        </p:spPr>
        <p:txBody>
          <a:bodyPr vert="horz" wrap="square" lIns="0" tIns="12700" rIns="0" bIns="0" rtlCol="0">
            <a:spAutoFit/>
          </a:bodyPr>
          <a:lstStyle/>
          <a:p>
            <a:pPr marL="12700">
              <a:lnSpc>
                <a:spcPct val="100000"/>
              </a:lnSpc>
              <a:spcBef>
                <a:spcPts val="100"/>
              </a:spcBef>
            </a:pPr>
            <a:r>
              <a:rPr sz="2550" spc="105" dirty="0"/>
              <a:t>Επιθέσεις</a:t>
            </a:r>
            <a:r>
              <a:rPr sz="2550" spc="50" dirty="0"/>
              <a:t> </a:t>
            </a:r>
            <a:r>
              <a:rPr sz="2550" spc="145" dirty="0"/>
              <a:t>MITM:</a:t>
            </a:r>
            <a:r>
              <a:rPr sz="2550" spc="50" dirty="0"/>
              <a:t> </a:t>
            </a:r>
            <a:r>
              <a:rPr sz="2550" spc="114" dirty="0"/>
              <a:t>στον</a:t>
            </a:r>
            <a:r>
              <a:rPr sz="2550" spc="85" dirty="0"/>
              <a:t> </a:t>
            </a:r>
            <a:r>
              <a:rPr sz="2550" spc="110" dirty="0"/>
              <a:t>τομέα</a:t>
            </a:r>
            <a:r>
              <a:rPr sz="2550" spc="40" dirty="0"/>
              <a:t> </a:t>
            </a:r>
            <a:r>
              <a:rPr sz="2550" spc="105" dirty="0"/>
              <a:t>της</a:t>
            </a:r>
            <a:r>
              <a:rPr sz="2550" spc="50" dirty="0"/>
              <a:t> </a:t>
            </a:r>
            <a:r>
              <a:rPr sz="2550" spc="105" dirty="0"/>
              <a:t>υγείας</a:t>
            </a:r>
            <a:endParaRPr sz="2550"/>
          </a:p>
        </p:txBody>
      </p:sp>
      <p:sp>
        <p:nvSpPr>
          <p:cNvPr id="3" name="object 3"/>
          <p:cNvSpPr txBox="1"/>
          <p:nvPr/>
        </p:nvSpPr>
        <p:spPr>
          <a:xfrm>
            <a:off x="758825" y="1332230"/>
            <a:ext cx="10050145" cy="1377950"/>
          </a:xfrm>
          <a:prstGeom prst="rect">
            <a:avLst/>
          </a:prstGeom>
        </p:spPr>
        <p:txBody>
          <a:bodyPr vert="horz" wrap="square" lIns="0" tIns="12700" rIns="0" bIns="0" rtlCol="0">
            <a:spAutoFit/>
          </a:bodyPr>
          <a:lstStyle/>
          <a:p>
            <a:pPr marL="12700" marR="5080">
              <a:lnSpc>
                <a:spcPct val="105700"/>
              </a:lnSpc>
              <a:spcBef>
                <a:spcPts val="100"/>
              </a:spcBef>
            </a:pPr>
            <a:r>
              <a:rPr sz="1400" dirty="0">
                <a:latin typeface="Calibri"/>
                <a:cs typeface="Calibri"/>
              </a:rPr>
              <a:t>Οι</a:t>
            </a:r>
            <a:r>
              <a:rPr sz="1400" spc="80" dirty="0">
                <a:latin typeface="Calibri"/>
                <a:cs typeface="Calibri"/>
              </a:rPr>
              <a:t> </a:t>
            </a:r>
            <a:r>
              <a:rPr sz="1400" spc="-5" dirty="0">
                <a:latin typeface="Calibri"/>
                <a:cs typeface="Calibri"/>
              </a:rPr>
              <a:t>επιθέσεις</a:t>
            </a:r>
            <a:r>
              <a:rPr sz="1400" spc="90" dirty="0">
                <a:latin typeface="Calibri"/>
                <a:cs typeface="Calibri"/>
              </a:rPr>
              <a:t> </a:t>
            </a:r>
            <a:r>
              <a:rPr sz="1400" spc="-5" dirty="0">
                <a:latin typeface="Arial"/>
                <a:cs typeface="Arial"/>
              </a:rPr>
              <a:t>MITM</a:t>
            </a:r>
            <a:r>
              <a:rPr sz="1400" spc="5" dirty="0">
                <a:latin typeface="Arial"/>
                <a:cs typeface="Arial"/>
              </a:rPr>
              <a:t> </a:t>
            </a:r>
            <a:r>
              <a:rPr sz="1400" spc="-5" dirty="0">
                <a:latin typeface="Calibri"/>
                <a:cs typeface="Calibri"/>
              </a:rPr>
              <a:t>είναι</a:t>
            </a:r>
            <a:r>
              <a:rPr sz="1400" spc="85" dirty="0">
                <a:latin typeface="Calibri"/>
                <a:cs typeface="Calibri"/>
              </a:rPr>
              <a:t> </a:t>
            </a:r>
            <a:r>
              <a:rPr sz="1400" spc="-5" dirty="0">
                <a:latin typeface="Calibri"/>
                <a:cs typeface="Calibri"/>
              </a:rPr>
              <a:t>ένας</a:t>
            </a:r>
            <a:r>
              <a:rPr sz="1400" spc="80" dirty="0">
                <a:latin typeface="Calibri"/>
                <a:cs typeface="Calibri"/>
              </a:rPr>
              <a:t> </a:t>
            </a:r>
            <a:r>
              <a:rPr sz="1400" spc="-5" dirty="0">
                <a:latin typeface="Calibri"/>
                <a:cs typeface="Calibri"/>
              </a:rPr>
              <a:t>τύπος</a:t>
            </a:r>
            <a:r>
              <a:rPr sz="1400" spc="85" dirty="0">
                <a:latin typeface="Calibri"/>
                <a:cs typeface="Calibri"/>
              </a:rPr>
              <a:t> </a:t>
            </a:r>
            <a:r>
              <a:rPr sz="1400" spc="-5" dirty="0">
                <a:latin typeface="Calibri"/>
                <a:cs typeface="Calibri"/>
              </a:rPr>
              <a:t>επιθέσεων</a:t>
            </a:r>
            <a:r>
              <a:rPr sz="1400" spc="80" dirty="0">
                <a:latin typeface="Calibri"/>
                <a:cs typeface="Calibri"/>
              </a:rPr>
              <a:t> </a:t>
            </a:r>
            <a:r>
              <a:rPr sz="1400" spc="-5" dirty="0">
                <a:latin typeface="Calibri"/>
                <a:cs typeface="Calibri"/>
              </a:rPr>
              <a:t>που</a:t>
            </a:r>
            <a:r>
              <a:rPr sz="1400" spc="85" dirty="0">
                <a:latin typeface="Calibri"/>
                <a:cs typeface="Calibri"/>
              </a:rPr>
              <a:t> </a:t>
            </a:r>
            <a:r>
              <a:rPr sz="1400" spc="-5" dirty="0">
                <a:latin typeface="Calibri"/>
                <a:cs typeface="Calibri"/>
              </a:rPr>
              <a:t>θα</a:t>
            </a:r>
            <a:r>
              <a:rPr sz="1400" spc="80" dirty="0">
                <a:latin typeface="Calibri"/>
                <a:cs typeface="Calibri"/>
              </a:rPr>
              <a:t> </a:t>
            </a:r>
            <a:r>
              <a:rPr sz="1400" spc="-5" dirty="0">
                <a:latin typeface="Calibri"/>
                <a:cs typeface="Calibri"/>
              </a:rPr>
              <a:t>μπορούσαν</a:t>
            </a:r>
            <a:r>
              <a:rPr sz="1400" spc="85" dirty="0">
                <a:latin typeface="Calibri"/>
                <a:cs typeface="Calibri"/>
              </a:rPr>
              <a:t> </a:t>
            </a:r>
            <a:r>
              <a:rPr sz="1400" spc="-5" dirty="0">
                <a:latin typeface="Calibri"/>
                <a:cs typeface="Calibri"/>
              </a:rPr>
              <a:t>να</a:t>
            </a:r>
            <a:r>
              <a:rPr sz="1400" spc="80" dirty="0">
                <a:latin typeface="Calibri"/>
                <a:cs typeface="Calibri"/>
              </a:rPr>
              <a:t> </a:t>
            </a:r>
            <a:r>
              <a:rPr sz="1400" spc="-5" dirty="0">
                <a:latin typeface="Calibri"/>
                <a:cs typeface="Calibri"/>
              </a:rPr>
              <a:t>χρησιμοποιηθούν</a:t>
            </a:r>
            <a:r>
              <a:rPr sz="1400" spc="85" dirty="0">
                <a:latin typeface="Calibri"/>
                <a:cs typeface="Calibri"/>
              </a:rPr>
              <a:t> </a:t>
            </a:r>
            <a:r>
              <a:rPr sz="1400" spc="-5" dirty="0">
                <a:latin typeface="Calibri"/>
                <a:cs typeface="Calibri"/>
              </a:rPr>
              <a:t>από</a:t>
            </a:r>
            <a:r>
              <a:rPr sz="1400" spc="80" dirty="0">
                <a:latin typeface="Calibri"/>
                <a:cs typeface="Calibri"/>
              </a:rPr>
              <a:t> </a:t>
            </a:r>
            <a:r>
              <a:rPr sz="1400" spc="-5" dirty="0">
                <a:latin typeface="Calibri"/>
                <a:cs typeface="Calibri"/>
              </a:rPr>
              <a:t>εγκληματίες</a:t>
            </a:r>
            <a:r>
              <a:rPr sz="1400" spc="85" dirty="0">
                <a:latin typeface="Calibri"/>
                <a:cs typeface="Calibri"/>
              </a:rPr>
              <a:t> </a:t>
            </a:r>
            <a:r>
              <a:rPr sz="1400" spc="-5" dirty="0">
                <a:latin typeface="Calibri"/>
                <a:cs typeface="Calibri"/>
              </a:rPr>
              <a:t>του</a:t>
            </a:r>
            <a:r>
              <a:rPr sz="1400" spc="80" dirty="0">
                <a:latin typeface="Calibri"/>
                <a:cs typeface="Calibri"/>
              </a:rPr>
              <a:t> </a:t>
            </a:r>
            <a:r>
              <a:rPr sz="1400" spc="-5" dirty="0">
                <a:latin typeface="Calibri"/>
                <a:cs typeface="Calibri"/>
              </a:rPr>
              <a:t>κυβερνοχώρου</a:t>
            </a:r>
            <a:r>
              <a:rPr sz="1400" spc="85" dirty="0">
                <a:latin typeface="Calibri"/>
                <a:cs typeface="Calibri"/>
              </a:rPr>
              <a:t> </a:t>
            </a:r>
            <a:r>
              <a:rPr sz="1400" spc="-5" dirty="0">
                <a:latin typeface="Calibri"/>
                <a:cs typeface="Calibri"/>
              </a:rPr>
              <a:t>για</a:t>
            </a:r>
            <a:r>
              <a:rPr sz="1400" spc="80" dirty="0">
                <a:latin typeface="Calibri"/>
                <a:cs typeface="Calibri"/>
              </a:rPr>
              <a:t> </a:t>
            </a:r>
            <a:r>
              <a:rPr sz="1400" spc="-5" dirty="0">
                <a:latin typeface="Calibri"/>
                <a:cs typeface="Calibri"/>
              </a:rPr>
              <a:t>την </a:t>
            </a:r>
            <a:r>
              <a:rPr sz="1400" dirty="0">
                <a:latin typeface="Calibri"/>
                <a:cs typeface="Calibri"/>
              </a:rPr>
              <a:t> </a:t>
            </a:r>
            <a:r>
              <a:rPr sz="1400" spc="-5" dirty="0">
                <a:latin typeface="Calibri"/>
                <a:cs typeface="Calibri"/>
              </a:rPr>
              <a:t>υποκλοπή</a:t>
            </a:r>
            <a:r>
              <a:rPr sz="1400" spc="80" dirty="0">
                <a:latin typeface="Calibri"/>
                <a:cs typeface="Calibri"/>
              </a:rPr>
              <a:t> </a:t>
            </a:r>
            <a:r>
              <a:rPr sz="1400" spc="-5" dirty="0">
                <a:latin typeface="Calibri"/>
                <a:cs typeface="Calibri"/>
              </a:rPr>
              <a:t>της</a:t>
            </a:r>
            <a:r>
              <a:rPr sz="1400" spc="85" dirty="0">
                <a:latin typeface="Calibri"/>
                <a:cs typeface="Calibri"/>
              </a:rPr>
              <a:t> </a:t>
            </a:r>
            <a:r>
              <a:rPr sz="1400" spc="-5" dirty="0">
                <a:latin typeface="Calibri"/>
                <a:cs typeface="Calibri"/>
              </a:rPr>
              <a:t>επικοινωνίας</a:t>
            </a:r>
            <a:r>
              <a:rPr sz="1400" spc="80" dirty="0">
                <a:latin typeface="Calibri"/>
                <a:cs typeface="Calibri"/>
              </a:rPr>
              <a:t> </a:t>
            </a:r>
            <a:r>
              <a:rPr sz="1400" spc="-5" dirty="0">
                <a:latin typeface="Calibri"/>
                <a:cs typeface="Calibri"/>
              </a:rPr>
              <a:t>μεταξύ</a:t>
            </a:r>
            <a:r>
              <a:rPr sz="1400" spc="85" dirty="0">
                <a:latin typeface="Calibri"/>
                <a:cs typeface="Calibri"/>
              </a:rPr>
              <a:t> </a:t>
            </a:r>
            <a:r>
              <a:rPr sz="1400" spc="-5" dirty="0">
                <a:latin typeface="Calibri"/>
                <a:cs typeface="Calibri"/>
              </a:rPr>
              <a:t>οργανώσεων</a:t>
            </a:r>
            <a:r>
              <a:rPr sz="1400" spc="80" dirty="0">
                <a:latin typeface="Calibri"/>
                <a:cs typeface="Calibri"/>
              </a:rPr>
              <a:t> </a:t>
            </a:r>
            <a:r>
              <a:rPr sz="1400" spc="-5" dirty="0">
                <a:latin typeface="Calibri"/>
                <a:cs typeface="Calibri"/>
              </a:rPr>
              <a:t>υγειονομικής</a:t>
            </a:r>
            <a:r>
              <a:rPr sz="1400" spc="85" dirty="0">
                <a:latin typeface="Calibri"/>
                <a:cs typeface="Calibri"/>
              </a:rPr>
              <a:t> </a:t>
            </a:r>
            <a:r>
              <a:rPr sz="1400" spc="-5" dirty="0">
                <a:latin typeface="Calibri"/>
                <a:cs typeface="Calibri"/>
              </a:rPr>
              <a:t>περίθαλψης</a:t>
            </a:r>
            <a:r>
              <a:rPr sz="1400" spc="-5" dirty="0">
                <a:latin typeface="Arial"/>
                <a:cs typeface="Arial"/>
              </a:rPr>
              <a:t>,</a:t>
            </a:r>
            <a:r>
              <a:rPr sz="1400" spc="10" dirty="0">
                <a:latin typeface="Arial"/>
                <a:cs typeface="Arial"/>
              </a:rPr>
              <a:t> </a:t>
            </a:r>
            <a:r>
              <a:rPr sz="1400" spc="-5" dirty="0">
                <a:latin typeface="Calibri"/>
                <a:cs typeface="Calibri"/>
              </a:rPr>
              <a:t>γιατρών</a:t>
            </a:r>
            <a:r>
              <a:rPr sz="1400" spc="-5" dirty="0">
                <a:latin typeface="Arial"/>
                <a:cs typeface="Arial"/>
              </a:rPr>
              <a:t>,</a:t>
            </a:r>
            <a:r>
              <a:rPr sz="1400" spc="15" dirty="0">
                <a:latin typeface="Arial"/>
                <a:cs typeface="Arial"/>
              </a:rPr>
              <a:t> </a:t>
            </a:r>
            <a:r>
              <a:rPr sz="1400" spc="-5" dirty="0">
                <a:latin typeface="Calibri"/>
                <a:cs typeface="Calibri"/>
              </a:rPr>
              <a:t>ασθενών</a:t>
            </a:r>
            <a:r>
              <a:rPr sz="1400" spc="80" dirty="0">
                <a:latin typeface="Calibri"/>
                <a:cs typeface="Calibri"/>
              </a:rPr>
              <a:t> </a:t>
            </a:r>
            <a:r>
              <a:rPr sz="1400" spc="-5" dirty="0">
                <a:latin typeface="Calibri"/>
                <a:cs typeface="Calibri"/>
              </a:rPr>
              <a:t>και</a:t>
            </a:r>
            <a:r>
              <a:rPr sz="1400" spc="90" dirty="0">
                <a:latin typeface="Calibri"/>
                <a:cs typeface="Calibri"/>
              </a:rPr>
              <a:t> </a:t>
            </a:r>
            <a:r>
              <a:rPr sz="1400" spc="-5" dirty="0">
                <a:latin typeface="Calibri"/>
                <a:cs typeface="Calibri"/>
              </a:rPr>
              <a:t>υγείας</a:t>
            </a:r>
            <a:r>
              <a:rPr sz="1400" spc="-5" dirty="0">
                <a:latin typeface="Arial"/>
                <a:cs typeface="Arial"/>
              </a:rPr>
              <a:t>,</a:t>
            </a:r>
            <a:r>
              <a:rPr sz="1400" spc="15" dirty="0">
                <a:latin typeface="Arial"/>
                <a:cs typeface="Arial"/>
              </a:rPr>
              <a:t> </a:t>
            </a:r>
            <a:r>
              <a:rPr sz="1400" spc="-5" dirty="0">
                <a:latin typeface="Calibri"/>
                <a:cs typeface="Calibri"/>
              </a:rPr>
              <a:t>καθώς</a:t>
            </a:r>
            <a:r>
              <a:rPr sz="1400" spc="80" dirty="0">
                <a:latin typeface="Calibri"/>
                <a:cs typeface="Calibri"/>
              </a:rPr>
              <a:t> </a:t>
            </a:r>
            <a:r>
              <a:rPr sz="1400" spc="-5" dirty="0">
                <a:latin typeface="Calibri"/>
                <a:cs typeface="Calibri"/>
              </a:rPr>
              <a:t>και</a:t>
            </a:r>
            <a:r>
              <a:rPr sz="1400" spc="90" dirty="0">
                <a:latin typeface="Calibri"/>
                <a:cs typeface="Calibri"/>
              </a:rPr>
              <a:t> </a:t>
            </a:r>
            <a:r>
              <a:rPr sz="1400" spc="-5" dirty="0">
                <a:latin typeface="Calibri"/>
                <a:cs typeface="Calibri"/>
              </a:rPr>
              <a:t>για</a:t>
            </a:r>
            <a:r>
              <a:rPr sz="1400" spc="80" dirty="0">
                <a:latin typeface="Calibri"/>
                <a:cs typeface="Calibri"/>
              </a:rPr>
              <a:t> </a:t>
            </a:r>
            <a:r>
              <a:rPr sz="1400" spc="-5" dirty="0">
                <a:latin typeface="Calibri"/>
                <a:cs typeface="Calibri"/>
              </a:rPr>
              <a:t>την</a:t>
            </a:r>
            <a:r>
              <a:rPr sz="1400" spc="85" dirty="0">
                <a:latin typeface="Calibri"/>
                <a:cs typeface="Calibri"/>
              </a:rPr>
              <a:t> </a:t>
            </a:r>
            <a:r>
              <a:rPr sz="1400" spc="-5" dirty="0">
                <a:latin typeface="Calibri"/>
                <a:cs typeface="Calibri"/>
              </a:rPr>
              <a:t>κλοπή </a:t>
            </a:r>
            <a:r>
              <a:rPr sz="1400" dirty="0">
                <a:latin typeface="Calibri"/>
                <a:cs typeface="Calibri"/>
              </a:rPr>
              <a:t> </a:t>
            </a:r>
            <a:r>
              <a:rPr sz="1400" spc="-5" dirty="0">
                <a:latin typeface="Calibri"/>
                <a:cs typeface="Calibri"/>
              </a:rPr>
              <a:t>δεδομένων από </a:t>
            </a:r>
            <a:r>
              <a:rPr sz="1400" dirty="0">
                <a:latin typeface="Calibri"/>
                <a:cs typeface="Calibri"/>
              </a:rPr>
              <a:t>τα </a:t>
            </a:r>
            <a:r>
              <a:rPr sz="1400" spc="-5" dirty="0">
                <a:latin typeface="Calibri"/>
                <a:cs typeface="Calibri"/>
              </a:rPr>
              <a:t>εσωτερικά</a:t>
            </a:r>
            <a:r>
              <a:rPr sz="1400" dirty="0">
                <a:latin typeface="Calibri"/>
                <a:cs typeface="Calibri"/>
              </a:rPr>
              <a:t> </a:t>
            </a:r>
            <a:r>
              <a:rPr sz="1400" spc="-5" dirty="0">
                <a:latin typeface="Calibri"/>
                <a:cs typeface="Calibri"/>
              </a:rPr>
              <a:t>δίκτυα</a:t>
            </a:r>
            <a:r>
              <a:rPr sz="1400" dirty="0">
                <a:latin typeface="Calibri"/>
                <a:cs typeface="Calibri"/>
              </a:rPr>
              <a:t> </a:t>
            </a:r>
            <a:r>
              <a:rPr sz="1400" spc="-5" dirty="0">
                <a:latin typeface="Calibri"/>
                <a:cs typeface="Calibri"/>
              </a:rPr>
              <a:t>που χρησιμοποιεί</a:t>
            </a:r>
            <a:r>
              <a:rPr sz="1400" dirty="0">
                <a:latin typeface="Calibri"/>
                <a:cs typeface="Calibri"/>
              </a:rPr>
              <a:t> το </a:t>
            </a:r>
            <a:r>
              <a:rPr sz="1400" spc="-5" dirty="0">
                <a:latin typeface="Calibri"/>
                <a:cs typeface="Calibri"/>
              </a:rPr>
              <a:t>ιατρικό</a:t>
            </a:r>
            <a:r>
              <a:rPr sz="1400" dirty="0">
                <a:latin typeface="Calibri"/>
                <a:cs typeface="Calibri"/>
              </a:rPr>
              <a:t> </a:t>
            </a:r>
            <a:r>
              <a:rPr sz="1400" spc="-5" dirty="0">
                <a:latin typeface="Calibri"/>
                <a:cs typeface="Calibri"/>
              </a:rPr>
              <a:t>προσωπικό</a:t>
            </a:r>
            <a:r>
              <a:rPr sz="1400" spc="-5" dirty="0">
                <a:latin typeface="Arial"/>
                <a:cs typeface="Arial"/>
              </a:rPr>
              <a:t>. </a:t>
            </a:r>
            <a:r>
              <a:rPr sz="1400" spc="-5" dirty="0">
                <a:latin typeface="Calibri"/>
                <a:cs typeface="Calibri"/>
              </a:rPr>
              <a:t>Με την υλοποίηση πολιτικών ασφάλειας και</a:t>
            </a:r>
            <a:r>
              <a:rPr sz="1400" dirty="0">
                <a:latin typeface="Calibri"/>
                <a:cs typeface="Calibri"/>
              </a:rPr>
              <a:t> </a:t>
            </a:r>
            <a:r>
              <a:rPr sz="1400" spc="-5" dirty="0">
                <a:latin typeface="Calibri"/>
                <a:cs typeface="Calibri"/>
              </a:rPr>
              <a:t>την έκδοση </a:t>
            </a:r>
            <a:r>
              <a:rPr sz="1400" spc="-305" dirty="0">
                <a:latin typeface="Calibri"/>
                <a:cs typeface="Calibri"/>
              </a:rPr>
              <a:t> </a:t>
            </a:r>
            <a:r>
              <a:rPr sz="1400" spc="-5" dirty="0">
                <a:latin typeface="Calibri"/>
                <a:cs typeface="Calibri"/>
              </a:rPr>
              <a:t>πιστοποιητικών</a:t>
            </a:r>
            <a:r>
              <a:rPr sz="1400" dirty="0">
                <a:latin typeface="Calibri"/>
                <a:cs typeface="Calibri"/>
              </a:rPr>
              <a:t> </a:t>
            </a:r>
            <a:r>
              <a:rPr sz="1400" spc="-5" dirty="0">
                <a:latin typeface="Calibri"/>
                <a:cs typeface="Calibri"/>
              </a:rPr>
              <a:t>για υπηρεσίες που χρησιμοποιούνται</a:t>
            </a:r>
            <a:r>
              <a:rPr sz="1400" dirty="0">
                <a:latin typeface="Calibri"/>
                <a:cs typeface="Calibri"/>
              </a:rPr>
              <a:t> </a:t>
            </a:r>
            <a:r>
              <a:rPr sz="1400" spc="-5" dirty="0">
                <a:latin typeface="Calibri"/>
                <a:cs typeface="Calibri"/>
              </a:rPr>
              <a:t>και</a:t>
            </a:r>
            <a:r>
              <a:rPr sz="1400" dirty="0">
                <a:latin typeface="Calibri"/>
                <a:cs typeface="Calibri"/>
              </a:rPr>
              <a:t> </a:t>
            </a:r>
            <a:r>
              <a:rPr sz="1400" spc="-5" dirty="0">
                <a:latin typeface="Calibri"/>
                <a:cs typeface="Calibri"/>
              </a:rPr>
              <a:t>παρέχονται</a:t>
            </a:r>
            <a:r>
              <a:rPr sz="1400" dirty="0">
                <a:latin typeface="Calibri"/>
                <a:cs typeface="Calibri"/>
              </a:rPr>
              <a:t> </a:t>
            </a:r>
            <a:r>
              <a:rPr sz="1400" spc="-5" dirty="0">
                <a:latin typeface="Calibri"/>
                <a:cs typeface="Calibri"/>
              </a:rPr>
              <a:t>από οργανώσεις υγειονομικής περίθαλψης</a:t>
            </a:r>
            <a:r>
              <a:rPr sz="1400" spc="-5" dirty="0">
                <a:latin typeface="Arial"/>
                <a:cs typeface="Arial"/>
              </a:rPr>
              <a:t>, </a:t>
            </a:r>
            <a:r>
              <a:rPr sz="1400" dirty="0">
                <a:latin typeface="Calibri"/>
                <a:cs typeface="Calibri"/>
              </a:rPr>
              <a:t>η </a:t>
            </a:r>
            <a:r>
              <a:rPr sz="1400" spc="-5" dirty="0">
                <a:latin typeface="Calibri"/>
                <a:cs typeface="Calibri"/>
              </a:rPr>
              <a:t>εγκυρότητα και</a:t>
            </a:r>
            <a:r>
              <a:rPr sz="1400" dirty="0">
                <a:latin typeface="Calibri"/>
                <a:cs typeface="Calibri"/>
              </a:rPr>
              <a:t> το </a:t>
            </a:r>
            <a:r>
              <a:rPr sz="1400" spc="5" dirty="0">
                <a:latin typeface="Calibri"/>
                <a:cs typeface="Calibri"/>
              </a:rPr>
              <a:t> </a:t>
            </a:r>
            <a:r>
              <a:rPr sz="1400" spc="-5" dirty="0">
                <a:latin typeface="Calibri"/>
                <a:cs typeface="Calibri"/>
              </a:rPr>
              <a:t>απόρρητο</a:t>
            </a:r>
            <a:r>
              <a:rPr sz="1400" spc="80" dirty="0">
                <a:latin typeface="Calibri"/>
                <a:cs typeface="Calibri"/>
              </a:rPr>
              <a:t> </a:t>
            </a:r>
            <a:r>
              <a:rPr sz="1400" spc="-5" dirty="0">
                <a:latin typeface="Calibri"/>
                <a:cs typeface="Calibri"/>
              </a:rPr>
              <a:t>των</a:t>
            </a:r>
            <a:r>
              <a:rPr sz="1400" spc="80" dirty="0">
                <a:latin typeface="Calibri"/>
                <a:cs typeface="Calibri"/>
              </a:rPr>
              <a:t> </a:t>
            </a:r>
            <a:r>
              <a:rPr sz="1400" spc="-5" dirty="0">
                <a:latin typeface="Calibri"/>
                <a:cs typeface="Calibri"/>
              </a:rPr>
              <a:t>δεδομένων</a:t>
            </a:r>
            <a:r>
              <a:rPr sz="1400" spc="75" dirty="0">
                <a:latin typeface="Calibri"/>
                <a:cs typeface="Calibri"/>
              </a:rPr>
              <a:t> </a:t>
            </a:r>
            <a:r>
              <a:rPr sz="1400" spc="-5" dirty="0">
                <a:latin typeface="Calibri"/>
                <a:cs typeface="Calibri"/>
              </a:rPr>
              <a:t>σκληραίνει</a:t>
            </a:r>
            <a:r>
              <a:rPr sz="1400" spc="90" dirty="0">
                <a:latin typeface="Calibri"/>
                <a:cs typeface="Calibri"/>
              </a:rPr>
              <a:t> </a:t>
            </a:r>
            <a:r>
              <a:rPr sz="1400" spc="-5" dirty="0">
                <a:latin typeface="Calibri"/>
                <a:cs typeface="Calibri"/>
              </a:rPr>
              <a:t>και</a:t>
            </a:r>
            <a:r>
              <a:rPr sz="1400" spc="85" dirty="0">
                <a:latin typeface="Calibri"/>
                <a:cs typeface="Calibri"/>
              </a:rPr>
              <a:t> </a:t>
            </a:r>
            <a:r>
              <a:rPr sz="1400" spc="-5" dirty="0">
                <a:latin typeface="Calibri"/>
                <a:cs typeface="Calibri"/>
              </a:rPr>
              <a:t>όλα</a:t>
            </a:r>
            <a:r>
              <a:rPr sz="1400" spc="80" dirty="0">
                <a:latin typeface="Calibri"/>
                <a:cs typeface="Calibri"/>
              </a:rPr>
              <a:t> </a:t>
            </a:r>
            <a:r>
              <a:rPr sz="1400" dirty="0">
                <a:latin typeface="Calibri"/>
                <a:cs typeface="Calibri"/>
              </a:rPr>
              <a:t>τα</a:t>
            </a:r>
            <a:r>
              <a:rPr sz="1400" spc="80" dirty="0">
                <a:latin typeface="Calibri"/>
                <a:cs typeface="Calibri"/>
              </a:rPr>
              <a:t> </a:t>
            </a:r>
            <a:r>
              <a:rPr sz="1400" spc="-5" dirty="0">
                <a:latin typeface="Calibri"/>
                <a:cs typeface="Calibri"/>
              </a:rPr>
              <a:t>μέρη</a:t>
            </a:r>
            <a:r>
              <a:rPr sz="1400" spc="85" dirty="0">
                <a:latin typeface="Calibri"/>
                <a:cs typeface="Calibri"/>
              </a:rPr>
              <a:t> </a:t>
            </a:r>
            <a:r>
              <a:rPr sz="1400" spc="-5" dirty="0">
                <a:latin typeface="Calibri"/>
                <a:cs typeface="Calibri"/>
              </a:rPr>
              <a:t>που</a:t>
            </a:r>
            <a:r>
              <a:rPr sz="1400" spc="80" dirty="0">
                <a:latin typeface="Calibri"/>
                <a:cs typeface="Calibri"/>
              </a:rPr>
              <a:t> </a:t>
            </a:r>
            <a:r>
              <a:rPr sz="1400" spc="-5" dirty="0">
                <a:latin typeface="Calibri"/>
                <a:cs typeface="Calibri"/>
              </a:rPr>
              <a:t>εμπλέκονται</a:t>
            </a:r>
            <a:r>
              <a:rPr sz="1400" spc="80" dirty="0">
                <a:latin typeface="Calibri"/>
                <a:cs typeface="Calibri"/>
              </a:rPr>
              <a:t> </a:t>
            </a:r>
            <a:r>
              <a:rPr sz="1400" spc="-5" dirty="0">
                <a:latin typeface="Calibri"/>
                <a:cs typeface="Calibri"/>
              </a:rPr>
              <a:t>στην</a:t>
            </a:r>
            <a:r>
              <a:rPr sz="1400" spc="80" dirty="0">
                <a:latin typeface="Calibri"/>
                <a:cs typeface="Calibri"/>
              </a:rPr>
              <a:t> </a:t>
            </a:r>
            <a:r>
              <a:rPr sz="1400" spc="-5" dirty="0">
                <a:latin typeface="Calibri"/>
                <a:cs typeface="Calibri"/>
              </a:rPr>
              <a:t>αποθήκευση</a:t>
            </a:r>
            <a:r>
              <a:rPr sz="1400" spc="-5" dirty="0">
                <a:latin typeface="Arial"/>
                <a:cs typeface="Arial"/>
              </a:rPr>
              <a:t>,</a:t>
            </a:r>
            <a:r>
              <a:rPr sz="1400" spc="15" dirty="0">
                <a:latin typeface="Arial"/>
                <a:cs typeface="Arial"/>
              </a:rPr>
              <a:t> </a:t>
            </a:r>
            <a:r>
              <a:rPr sz="1400" dirty="0">
                <a:latin typeface="Calibri"/>
                <a:cs typeface="Calibri"/>
              </a:rPr>
              <a:t>τη</a:t>
            </a:r>
            <a:r>
              <a:rPr sz="1400" spc="80" dirty="0">
                <a:latin typeface="Calibri"/>
                <a:cs typeface="Calibri"/>
              </a:rPr>
              <a:t> </a:t>
            </a:r>
            <a:r>
              <a:rPr sz="1400" spc="-5" dirty="0">
                <a:latin typeface="Calibri"/>
                <a:cs typeface="Calibri"/>
              </a:rPr>
              <a:t>μετάδοση</a:t>
            </a:r>
            <a:r>
              <a:rPr sz="1400" spc="80" dirty="0">
                <a:latin typeface="Calibri"/>
                <a:cs typeface="Calibri"/>
              </a:rPr>
              <a:t> </a:t>
            </a:r>
            <a:r>
              <a:rPr sz="1400" spc="-5" dirty="0">
                <a:latin typeface="Calibri"/>
                <a:cs typeface="Calibri"/>
              </a:rPr>
              <a:t>και</a:t>
            </a:r>
            <a:r>
              <a:rPr sz="1400" spc="85" dirty="0">
                <a:latin typeface="Calibri"/>
                <a:cs typeface="Calibri"/>
              </a:rPr>
              <a:t> </a:t>
            </a:r>
            <a:r>
              <a:rPr sz="1400" spc="-5" dirty="0">
                <a:latin typeface="Calibri"/>
                <a:cs typeface="Calibri"/>
              </a:rPr>
              <a:t>την</a:t>
            </a:r>
            <a:r>
              <a:rPr sz="1400" spc="85" dirty="0">
                <a:latin typeface="Calibri"/>
                <a:cs typeface="Calibri"/>
              </a:rPr>
              <a:t> </a:t>
            </a:r>
            <a:r>
              <a:rPr sz="1400" spc="-5" dirty="0">
                <a:latin typeface="Calibri"/>
                <a:cs typeface="Calibri"/>
              </a:rPr>
              <a:t>ανταλλαγή</a:t>
            </a:r>
            <a:r>
              <a:rPr sz="1400" spc="80" dirty="0">
                <a:latin typeface="Calibri"/>
                <a:cs typeface="Calibri"/>
              </a:rPr>
              <a:t> </a:t>
            </a:r>
            <a:r>
              <a:rPr sz="1400" spc="-5" dirty="0">
                <a:latin typeface="Calibri"/>
                <a:cs typeface="Calibri"/>
              </a:rPr>
              <a:t>ιατρικών </a:t>
            </a:r>
            <a:r>
              <a:rPr sz="1400" dirty="0">
                <a:latin typeface="Calibri"/>
                <a:cs typeface="Calibri"/>
              </a:rPr>
              <a:t> </a:t>
            </a:r>
            <a:r>
              <a:rPr sz="1400" spc="-5" dirty="0">
                <a:latin typeface="Calibri"/>
                <a:cs typeface="Calibri"/>
              </a:rPr>
              <a:t>δεδομένων</a:t>
            </a:r>
            <a:r>
              <a:rPr sz="1400" spc="65" dirty="0">
                <a:latin typeface="Calibri"/>
                <a:cs typeface="Calibri"/>
              </a:rPr>
              <a:t> </a:t>
            </a:r>
            <a:r>
              <a:rPr sz="1400" spc="-5" dirty="0">
                <a:latin typeface="Calibri"/>
                <a:cs typeface="Calibri"/>
              </a:rPr>
              <a:t>έχουν</a:t>
            </a:r>
            <a:r>
              <a:rPr sz="1400" spc="70" dirty="0">
                <a:latin typeface="Calibri"/>
                <a:cs typeface="Calibri"/>
              </a:rPr>
              <a:t> </a:t>
            </a:r>
            <a:r>
              <a:rPr sz="1400" spc="-5" dirty="0">
                <a:latin typeface="Calibri"/>
                <a:cs typeface="Calibri"/>
              </a:rPr>
              <a:t>μειωμένο</a:t>
            </a:r>
            <a:r>
              <a:rPr sz="1400" spc="70" dirty="0">
                <a:latin typeface="Calibri"/>
                <a:cs typeface="Calibri"/>
              </a:rPr>
              <a:t> </a:t>
            </a:r>
            <a:r>
              <a:rPr sz="1400" spc="-5" dirty="0">
                <a:latin typeface="Calibri"/>
                <a:cs typeface="Calibri"/>
              </a:rPr>
              <a:t>κίνδυνο</a:t>
            </a:r>
            <a:r>
              <a:rPr sz="1400" spc="70" dirty="0">
                <a:latin typeface="Calibri"/>
                <a:cs typeface="Calibri"/>
              </a:rPr>
              <a:t> </a:t>
            </a:r>
            <a:r>
              <a:rPr sz="1400" spc="-5" dirty="0">
                <a:latin typeface="Calibri"/>
                <a:cs typeface="Calibri"/>
              </a:rPr>
              <a:t>διαρροής</a:t>
            </a:r>
            <a:r>
              <a:rPr sz="1400" spc="70" dirty="0">
                <a:latin typeface="Calibri"/>
                <a:cs typeface="Calibri"/>
              </a:rPr>
              <a:t> </a:t>
            </a:r>
            <a:r>
              <a:rPr sz="1400" spc="-5" dirty="0">
                <a:latin typeface="Calibri"/>
                <a:cs typeface="Calibri"/>
              </a:rPr>
              <a:t>των</a:t>
            </a:r>
            <a:r>
              <a:rPr sz="1400" spc="70" dirty="0">
                <a:latin typeface="Calibri"/>
                <a:cs typeface="Calibri"/>
              </a:rPr>
              <a:t> </a:t>
            </a:r>
            <a:r>
              <a:rPr sz="1400" spc="-5" dirty="0">
                <a:latin typeface="Calibri"/>
                <a:cs typeface="Calibri"/>
              </a:rPr>
              <a:t>δεδομένων</a:t>
            </a:r>
            <a:r>
              <a:rPr sz="1400" spc="65" dirty="0">
                <a:latin typeface="Calibri"/>
                <a:cs typeface="Calibri"/>
              </a:rPr>
              <a:t> </a:t>
            </a:r>
            <a:r>
              <a:rPr sz="1400" spc="-5" dirty="0">
                <a:latin typeface="Calibri"/>
                <a:cs typeface="Calibri"/>
              </a:rPr>
              <a:t>τους</a:t>
            </a:r>
            <a:r>
              <a:rPr sz="1400" spc="-5" dirty="0">
                <a:latin typeface="Arial"/>
                <a:cs typeface="Arial"/>
              </a:rPr>
              <a:t>.</a:t>
            </a:r>
            <a:endParaRPr sz="1400">
              <a:latin typeface="Arial"/>
              <a:cs typeface="Arial"/>
            </a:endParaRPr>
          </a:p>
        </p:txBody>
      </p:sp>
      <p:pic>
        <p:nvPicPr>
          <p:cNvPr id="4" name="object 4"/>
          <p:cNvPicPr/>
          <p:nvPr/>
        </p:nvPicPr>
        <p:blipFill>
          <a:blip r:embed="rId2" cstate="print"/>
          <a:stretch>
            <a:fillRect/>
          </a:stretch>
        </p:blipFill>
        <p:spPr>
          <a:xfrm>
            <a:off x="8975090" y="5927725"/>
            <a:ext cx="1523682" cy="609600"/>
          </a:xfrm>
          <a:prstGeom prst="rect">
            <a:avLst/>
          </a:prstGeom>
        </p:spPr>
      </p:pic>
      <p:pic>
        <p:nvPicPr>
          <p:cNvPr id="5" name="object 5"/>
          <p:cNvPicPr/>
          <p:nvPr/>
        </p:nvPicPr>
        <p:blipFill>
          <a:blip r:embed="rId3" cstate="print"/>
          <a:stretch>
            <a:fillRect/>
          </a:stretch>
        </p:blipFill>
        <p:spPr>
          <a:xfrm>
            <a:off x="1006157" y="3442970"/>
            <a:ext cx="4560570" cy="2394902"/>
          </a:xfrm>
          <a:prstGeom prst="rect">
            <a:avLst/>
          </a:prstGeom>
        </p:spPr>
      </p:pic>
      <p:pic>
        <p:nvPicPr>
          <p:cNvPr id="6" name="object 6"/>
          <p:cNvPicPr/>
          <p:nvPr/>
        </p:nvPicPr>
        <p:blipFill>
          <a:blip r:embed="rId4" cstate="print"/>
          <a:stretch>
            <a:fillRect/>
          </a:stretch>
        </p:blipFill>
        <p:spPr>
          <a:xfrm>
            <a:off x="5779134" y="3069272"/>
            <a:ext cx="3901757" cy="2657792"/>
          </a:xfrm>
          <a:prstGeom prst="rect">
            <a:avLst/>
          </a:prstGeom>
        </p:spPr>
      </p:pic>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4859" y="884554"/>
            <a:ext cx="10064115" cy="876300"/>
          </a:xfrm>
          <a:prstGeom prst="rect">
            <a:avLst/>
          </a:prstGeom>
        </p:spPr>
        <p:txBody>
          <a:bodyPr vert="horz" wrap="square" lIns="0" tIns="41275" rIns="0" bIns="0" rtlCol="0">
            <a:spAutoFit/>
          </a:bodyPr>
          <a:lstStyle/>
          <a:p>
            <a:pPr marL="12700" marR="5080">
              <a:lnSpc>
                <a:spcPts val="3279"/>
              </a:lnSpc>
              <a:spcBef>
                <a:spcPts val="325"/>
              </a:spcBef>
              <a:tabLst>
                <a:tab pos="3952875" algn="l"/>
              </a:tabLst>
            </a:pPr>
            <a:r>
              <a:rPr spc="5" dirty="0"/>
              <a:t>Επιτιθέμενος</a:t>
            </a:r>
            <a:r>
              <a:rPr spc="15" dirty="0"/>
              <a:t> </a:t>
            </a:r>
            <a:r>
              <a:rPr spc="5" dirty="0"/>
              <a:t>XML</a:t>
            </a:r>
            <a:r>
              <a:rPr spc="25" dirty="0"/>
              <a:t> </a:t>
            </a:r>
            <a:r>
              <a:rPr spc="-15" dirty="0"/>
              <a:t>(Extensible</a:t>
            </a:r>
            <a:r>
              <a:rPr spc="-10" dirty="0"/>
              <a:t> Markup </a:t>
            </a:r>
            <a:r>
              <a:rPr spc="-15" dirty="0"/>
              <a:t>Language </a:t>
            </a:r>
            <a:r>
              <a:rPr dirty="0"/>
              <a:t>-</a:t>
            </a:r>
            <a:r>
              <a:rPr spc="-15" dirty="0"/>
              <a:t> δομημένη</a:t>
            </a:r>
            <a:r>
              <a:rPr spc="-25" dirty="0"/>
              <a:t> </a:t>
            </a:r>
            <a:r>
              <a:rPr spc="-10" dirty="0"/>
              <a:t>μορφή </a:t>
            </a:r>
            <a:r>
              <a:rPr spc="-695" dirty="0"/>
              <a:t> </a:t>
            </a:r>
            <a:r>
              <a:rPr spc="-15" dirty="0"/>
              <a:t>ανταλλαγής</a:t>
            </a:r>
            <a:r>
              <a:rPr spc="-5" dirty="0"/>
              <a:t> </a:t>
            </a:r>
            <a:r>
              <a:rPr spc="-15" dirty="0"/>
              <a:t>δεδομένωνn)	</a:t>
            </a:r>
            <a:r>
              <a:rPr spc="-10" dirty="0"/>
              <a:t>(MITM)</a:t>
            </a:r>
          </a:p>
        </p:txBody>
      </p:sp>
      <p:sp>
        <p:nvSpPr>
          <p:cNvPr id="3" name="object 3"/>
          <p:cNvSpPr txBox="1"/>
          <p:nvPr/>
        </p:nvSpPr>
        <p:spPr>
          <a:xfrm>
            <a:off x="855344" y="1958340"/>
            <a:ext cx="10618470" cy="1909445"/>
          </a:xfrm>
          <a:prstGeom prst="rect">
            <a:avLst/>
          </a:prstGeom>
        </p:spPr>
        <p:txBody>
          <a:bodyPr vert="horz" wrap="square" lIns="0" tIns="12700" rIns="0" bIns="0" rtlCol="0">
            <a:spAutoFit/>
          </a:bodyPr>
          <a:lstStyle/>
          <a:p>
            <a:pPr marL="12700" marR="162560">
              <a:lnSpc>
                <a:spcPct val="100000"/>
              </a:lnSpc>
              <a:spcBef>
                <a:spcPts val="100"/>
              </a:spcBef>
            </a:pPr>
            <a:r>
              <a:rPr sz="1400" spc="175" dirty="0">
                <a:latin typeface="Calibri"/>
                <a:cs typeface="Calibri"/>
              </a:rPr>
              <a:t>Η</a:t>
            </a:r>
            <a:r>
              <a:rPr sz="1400" spc="65" dirty="0">
                <a:latin typeface="Calibri"/>
                <a:cs typeface="Calibri"/>
              </a:rPr>
              <a:t> </a:t>
            </a:r>
            <a:r>
              <a:rPr sz="1400" spc="130" dirty="0">
                <a:latin typeface="Calibri"/>
                <a:cs typeface="Calibri"/>
              </a:rPr>
              <a:t>επίθεση</a:t>
            </a:r>
            <a:r>
              <a:rPr sz="1400" spc="70" dirty="0">
                <a:latin typeface="Calibri"/>
                <a:cs typeface="Calibri"/>
              </a:rPr>
              <a:t> </a:t>
            </a:r>
            <a:r>
              <a:rPr sz="1400" spc="135" dirty="0">
                <a:latin typeface="Calibri"/>
                <a:cs typeface="Calibri"/>
              </a:rPr>
              <a:t>"άνθρωπος-στο-Μέσον"</a:t>
            </a:r>
            <a:r>
              <a:rPr sz="1400" spc="70" dirty="0">
                <a:latin typeface="Calibri"/>
                <a:cs typeface="Calibri"/>
              </a:rPr>
              <a:t> </a:t>
            </a:r>
            <a:r>
              <a:rPr sz="1400" spc="150" dirty="0">
                <a:latin typeface="Calibri"/>
                <a:cs typeface="Calibri"/>
              </a:rPr>
              <a:t>MITM)</a:t>
            </a:r>
            <a:r>
              <a:rPr sz="1400" spc="70" dirty="0">
                <a:latin typeface="Calibri"/>
                <a:cs typeface="Calibri"/>
              </a:rPr>
              <a:t> </a:t>
            </a:r>
            <a:r>
              <a:rPr sz="1400" spc="125" dirty="0">
                <a:latin typeface="Calibri"/>
                <a:cs typeface="Calibri"/>
              </a:rPr>
              <a:t>μια</a:t>
            </a:r>
            <a:r>
              <a:rPr sz="1400" spc="70" dirty="0">
                <a:latin typeface="Calibri"/>
                <a:cs typeface="Calibri"/>
              </a:rPr>
              <a:t> </a:t>
            </a:r>
            <a:r>
              <a:rPr sz="1400" spc="130" dirty="0">
                <a:latin typeface="Calibri"/>
                <a:cs typeface="Calibri"/>
              </a:rPr>
              <a:t>επίθεση</a:t>
            </a:r>
            <a:r>
              <a:rPr sz="1400" spc="70" dirty="0">
                <a:latin typeface="Calibri"/>
                <a:cs typeface="Calibri"/>
              </a:rPr>
              <a:t> </a:t>
            </a:r>
            <a:r>
              <a:rPr sz="1400" spc="130" dirty="0">
                <a:latin typeface="Calibri"/>
                <a:cs typeface="Calibri"/>
              </a:rPr>
              <a:t>στον</a:t>
            </a:r>
            <a:r>
              <a:rPr sz="1400" spc="70" dirty="0">
                <a:latin typeface="Calibri"/>
                <a:cs typeface="Calibri"/>
              </a:rPr>
              <a:t> </a:t>
            </a:r>
            <a:r>
              <a:rPr sz="1400" spc="140" dirty="0">
                <a:latin typeface="Calibri"/>
                <a:cs typeface="Calibri"/>
              </a:rPr>
              <a:t>κυβερνοχώρο</a:t>
            </a:r>
            <a:r>
              <a:rPr sz="1400" spc="70" dirty="0">
                <a:latin typeface="Calibri"/>
                <a:cs typeface="Calibri"/>
              </a:rPr>
              <a:t> </a:t>
            </a:r>
            <a:r>
              <a:rPr sz="1400" spc="125" dirty="0">
                <a:latin typeface="Calibri"/>
                <a:cs typeface="Calibri"/>
              </a:rPr>
              <a:t>την</a:t>
            </a:r>
            <a:r>
              <a:rPr sz="1400" spc="70" dirty="0">
                <a:latin typeface="Calibri"/>
                <a:cs typeface="Calibri"/>
              </a:rPr>
              <a:t> </a:t>
            </a:r>
            <a:r>
              <a:rPr sz="1400" spc="135" dirty="0">
                <a:latin typeface="Calibri"/>
                <a:cs typeface="Calibri"/>
              </a:rPr>
              <a:t>οποία</a:t>
            </a:r>
            <a:r>
              <a:rPr sz="1400" spc="70" dirty="0">
                <a:latin typeface="Calibri"/>
                <a:cs typeface="Calibri"/>
              </a:rPr>
              <a:t> </a:t>
            </a:r>
            <a:r>
              <a:rPr sz="1400" spc="130" dirty="0">
                <a:latin typeface="Calibri"/>
                <a:cs typeface="Calibri"/>
              </a:rPr>
              <a:t>ένας</a:t>
            </a:r>
            <a:r>
              <a:rPr sz="1400" spc="70" dirty="0">
                <a:latin typeface="Calibri"/>
                <a:cs typeface="Calibri"/>
              </a:rPr>
              <a:t> </a:t>
            </a:r>
            <a:r>
              <a:rPr sz="1400" spc="135" dirty="0">
                <a:latin typeface="Calibri"/>
                <a:cs typeface="Calibri"/>
              </a:rPr>
              <a:t>παράγοντας</a:t>
            </a:r>
            <a:r>
              <a:rPr sz="1400" spc="65" dirty="0">
                <a:latin typeface="Calibri"/>
                <a:cs typeface="Calibri"/>
              </a:rPr>
              <a:t> </a:t>
            </a:r>
            <a:r>
              <a:rPr sz="1400" spc="125" dirty="0">
                <a:latin typeface="Calibri"/>
                <a:cs typeface="Calibri"/>
              </a:rPr>
              <a:t>απειλής</a:t>
            </a:r>
            <a:r>
              <a:rPr sz="1400" spc="70" dirty="0">
                <a:latin typeface="Calibri"/>
                <a:cs typeface="Calibri"/>
              </a:rPr>
              <a:t> </a:t>
            </a:r>
            <a:r>
              <a:rPr sz="1400" spc="120" dirty="0">
                <a:latin typeface="Calibri"/>
                <a:cs typeface="Calibri"/>
              </a:rPr>
              <a:t>μπαίνει </a:t>
            </a:r>
            <a:r>
              <a:rPr sz="1400" spc="-300" dirty="0">
                <a:latin typeface="Calibri"/>
                <a:cs typeface="Calibri"/>
              </a:rPr>
              <a:t> </a:t>
            </a:r>
            <a:r>
              <a:rPr sz="1400" spc="135" dirty="0">
                <a:latin typeface="Calibri"/>
                <a:cs typeface="Calibri"/>
              </a:rPr>
              <a:t>στη</a:t>
            </a:r>
            <a:r>
              <a:rPr sz="1400" spc="65" dirty="0">
                <a:latin typeface="Calibri"/>
                <a:cs typeface="Calibri"/>
              </a:rPr>
              <a:t> </a:t>
            </a:r>
            <a:r>
              <a:rPr sz="1400" spc="140" dirty="0">
                <a:latin typeface="Calibri"/>
                <a:cs typeface="Calibri"/>
              </a:rPr>
              <a:t>μέση</a:t>
            </a:r>
            <a:r>
              <a:rPr sz="1400" spc="65" dirty="0">
                <a:latin typeface="Calibri"/>
                <a:cs typeface="Calibri"/>
              </a:rPr>
              <a:t> </a:t>
            </a:r>
            <a:r>
              <a:rPr sz="1400" spc="145" dirty="0">
                <a:latin typeface="Calibri"/>
                <a:cs typeface="Calibri"/>
              </a:rPr>
              <a:t>δύο</a:t>
            </a:r>
            <a:r>
              <a:rPr sz="1400" spc="65" dirty="0">
                <a:latin typeface="Calibri"/>
                <a:cs typeface="Calibri"/>
              </a:rPr>
              <a:t> </a:t>
            </a:r>
            <a:r>
              <a:rPr sz="1400" spc="130" dirty="0">
                <a:latin typeface="Calibri"/>
                <a:cs typeface="Calibri"/>
              </a:rPr>
              <a:t>μερών,</a:t>
            </a:r>
            <a:r>
              <a:rPr sz="1400" spc="65" dirty="0">
                <a:latin typeface="Calibri"/>
                <a:cs typeface="Calibri"/>
              </a:rPr>
              <a:t> </a:t>
            </a:r>
            <a:r>
              <a:rPr sz="1400" spc="145" dirty="0">
                <a:latin typeface="Calibri"/>
                <a:cs typeface="Calibri"/>
              </a:rPr>
              <a:t>συνήθως</a:t>
            </a:r>
            <a:r>
              <a:rPr sz="1400" spc="65" dirty="0">
                <a:latin typeface="Calibri"/>
                <a:cs typeface="Calibri"/>
              </a:rPr>
              <a:t> </a:t>
            </a:r>
            <a:r>
              <a:rPr sz="1400" spc="125" dirty="0">
                <a:latin typeface="Calibri"/>
                <a:cs typeface="Calibri"/>
              </a:rPr>
              <a:t>ενός</a:t>
            </a:r>
            <a:r>
              <a:rPr sz="1400" spc="65" dirty="0">
                <a:latin typeface="Calibri"/>
                <a:cs typeface="Calibri"/>
              </a:rPr>
              <a:t> </a:t>
            </a:r>
            <a:r>
              <a:rPr sz="1400" spc="130" dirty="0">
                <a:latin typeface="Calibri"/>
                <a:cs typeface="Calibri"/>
              </a:rPr>
              <a:t>χρήστη</a:t>
            </a:r>
            <a:r>
              <a:rPr sz="1400" spc="70" dirty="0">
                <a:latin typeface="Calibri"/>
                <a:cs typeface="Calibri"/>
              </a:rPr>
              <a:t> </a:t>
            </a:r>
            <a:r>
              <a:rPr sz="1400" spc="120" dirty="0">
                <a:latin typeface="Calibri"/>
                <a:cs typeface="Calibri"/>
              </a:rPr>
              <a:t>και</a:t>
            </a:r>
            <a:r>
              <a:rPr sz="1400" spc="70" dirty="0">
                <a:latin typeface="Calibri"/>
                <a:cs typeface="Calibri"/>
              </a:rPr>
              <a:t> </a:t>
            </a:r>
            <a:r>
              <a:rPr sz="1400" spc="125" dirty="0">
                <a:latin typeface="Calibri"/>
                <a:cs typeface="Calibri"/>
              </a:rPr>
              <a:t>μιας</a:t>
            </a:r>
            <a:r>
              <a:rPr sz="1400" spc="65" dirty="0">
                <a:latin typeface="Calibri"/>
                <a:cs typeface="Calibri"/>
              </a:rPr>
              <a:t> </a:t>
            </a:r>
            <a:r>
              <a:rPr sz="1400" spc="135" dirty="0">
                <a:latin typeface="Calibri"/>
                <a:cs typeface="Calibri"/>
              </a:rPr>
              <a:t>εφαρμογής,</a:t>
            </a:r>
            <a:r>
              <a:rPr sz="1400" spc="70" dirty="0">
                <a:latin typeface="Calibri"/>
                <a:cs typeface="Calibri"/>
              </a:rPr>
              <a:t> </a:t>
            </a:r>
            <a:r>
              <a:rPr sz="1400" spc="114" dirty="0">
                <a:latin typeface="Calibri"/>
                <a:cs typeface="Calibri"/>
              </a:rPr>
              <a:t>για</a:t>
            </a:r>
            <a:r>
              <a:rPr sz="1400" spc="65" dirty="0">
                <a:latin typeface="Calibri"/>
                <a:cs typeface="Calibri"/>
              </a:rPr>
              <a:t> </a:t>
            </a:r>
            <a:r>
              <a:rPr sz="1400" spc="140" dirty="0">
                <a:latin typeface="Calibri"/>
                <a:cs typeface="Calibri"/>
              </a:rPr>
              <a:t>να</a:t>
            </a:r>
            <a:r>
              <a:rPr sz="1400" spc="65" dirty="0">
                <a:latin typeface="Calibri"/>
                <a:cs typeface="Calibri"/>
              </a:rPr>
              <a:t> </a:t>
            </a:r>
            <a:r>
              <a:rPr sz="1400" spc="135" dirty="0">
                <a:latin typeface="Calibri"/>
                <a:cs typeface="Calibri"/>
              </a:rPr>
              <a:t>υποκλέψει</a:t>
            </a:r>
            <a:r>
              <a:rPr sz="1400" spc="65" dirty="0">
                <a:latin typeface="Calibri"/>
                <a:cs typeface="Calibri"/>
              </a:rPr>
              <a:t> </a:t>
            </a:r>
            <a:r>
              <a:rPr sz="1400" spc="95" dirty="0">
                <a:latin typeface="Calibri"/>
                <a:cs typeface="Calibri"/>
              </a:rPr>
              <a:t>τις</a:t>
            </a:r>
            <a:r>
              <a:rPr sz="1400" spc="65" dirty="0">
                <a:latin typeface="Calibri"/>
                <a:cs typeface="Calibri"/>
              </a:rPr>
              <a:t> </a:t>
            </a:r>
            <a:r>
              <a:rPr sz="1400" spc="120" dirty="0">
                <a:latin typeface="Calibri"/>
                <a:cs typeface="Calibri"/>
              </a:rPr>
              <a:t>επικοινωνίες</a:t>
            </a:r>
            <a:r>
              <a:rPr sz="1400" spc="65" dirty="0">
                <a:latin typeface="Calibri"/>
                <a:cs typeface="Calibri"/>
              </a:rPr>
              <a:t> </a:t>
            </a:r>
            <a:r>
              <a:rPr sz="1400" spc="120" dirty="0">
                <a:latin typeface="Calibri"/>
                <a:cs typeface="Calibri"/>
              </a:rPr>
              <a:t>και</a:t>
            </a:r>
            <a:r>
              <a:rPr sz="1400" spc="75" dirty="0">
                <a:latin typeface="Calibri"/>
                <a:cs typeface="Calibri"/>
              </a:rPr>
              <a:t> </a:t>
            </a:r>
            <a:r>
              <a:rPr sz="1400" spc="95" dirty="0">
                <a:latin typeface="Calibri"/>
                <a:cs typeface="Calibri"/>
              </a:rPr>
              <a:t>τις</a:t>
            </a:r>
            <a:r>
              <a:rPr sz="1400" spc="65" dirty="0">
                <a:latin typeface="Calibri"/>
                <a:cs typeface="Calibri"/>
              </a:rPr>
              <a:t> </a:t>
            </a:r>
            <a:r>
              <a:rPr sz="1400" spc="130" dirty="0">
                <a:latin typeface="Calibri"/>
                <a:cs typeface="Calibri"/>
              </a:rPr>
              <a:t>ανταλλαγές </a:t>
            </a:r>
            <a:r>
              <a:rPr sz="1400" spc="135" dirty="0">
                <a:latin typeface="Calibri"/>
                <a:cs typeface="Calibri"/>
              </a:rPr>
              <a:t> </a:t>
            </a:r>
            <a:r>
              <a:rPr sz="1400" spc="140" dirty="0">
                <a:latin typeface="Calibri"/>
                <a:cs typeface="Calibri"/>
              </a:rPr>
              <a:t>δεδομένων</a:t>
            </a:r>
            <a:r>
              <a:rPr sz="1400" spc="65" dirty="0">
                <a:latin typeface="Calibri"/>
                <a:cs typeface="Calibri"/>
              </a:rPr>
              <a:t> </a:t>
            </a:r>
            <a:r>
              <a:rPr sz="1400" spc="125" dirty="0">
                <a:latin typeface="Calibri"/>
                <a:cs typeface="Calibri"/>
              </a:rPr>
              <a:t>τους</a:t>
            </a:r>
            <a:r>
              <a:rPr sz="1400" spc="65" dirty="0">
                <a:latin typeface="Calibri"/>
                <a:cs typeface="Calibri"/>
              </a:rPr>
              <a:t> </a:t>
            </a:r>
            <a:r>
              <a:rPr sz="1400" spc="120" dirty="0">
                <a:latin typeface="Calibri"/>
                <a:cs typeface="Calibri"/>
              </a:rPr>
              <a:t>και</a:t>
            </a:r>
            <a:r>
              <a:rPr sz="1400" spc="80" dirty="0">
                <a:latin typeface="Calibri"/>
                <a:cs typeface="Calibri"/>
              </a:rPr>
              <a:t> </a:t>
            </a:r>
            <a:r>
              <a:rPr sz="1400" spc="140" dirty="0">
                <a:latin typeface="Calibri"/>
                <a:cs typeface="Calibri"/>
              </a:rPr>
              <a:t>να</a:t>
            </a:r>
            <a:r>
              <a:rPr sz="1400" spc="70" dirty="0">
                <a:latin typeface="Calibri"/>
                <a:cs typeface="Calibri"/>
              </a:rPr>
              <a:t> </a:t>
            </a:r>
            <a:r>
              <a:rPr sz="1400" spc="95" dirty="0">
                <a:latin typeface="Calibri"/>
                <a:cs typeface="Calibri"/>
              </a:rPr>
              <a:t>τις</a:t>
            </a:r>
            <a:r>
              <a:rPr sz="1400" spc="70" dirty="0">
                <a:latin typeface="Calibri"/>
                <a:cs typeface="Calibri"/>
              </a:rPr>
              <a:t> </a:t>
            </a:r>
            <a:r>
              <a:rPr sz="1400" spc="125" dirty="0">
                <a:latin typeface="Calibri"/>
                <a:cs typeface="Calibri"/>
              </a:rPr>
              <a:t>χρησιμοποιήσει</a:t>
            </a:r>
            <a:r>
              <a:rPr sz="1400" spc="85" dirty="0">
                <a:latin typeface="Calibri"/>
                <a:cs typeface="Calibri"/>
              </a:rPr>
              <a:t> </a:t>
            </a:r>
            <a:r>
              <a:rPr sz="1400" spc="114" dirty="0">
                <a:latin typeface="Calibri"/>
                <a:cs typeface="Calibri"/>
              </a:rPr>
              <a:t>για</a:t>
            </a:r>
            <a:r>
              <a:rPr sz="1400" spc="70" dirty="0">
                <a:latin typeface="Calibri"/>
                <a:cs typeface="Calibri"/>
              </a:rPr>
              <a:t> </a:t>
            </a:r>
            <a:r>
              <a:rPr sz="1400" spc="135" dirty="0">
                <a:latin typeface="Calibri"/>
                <a:cs typeface="Calibri"/>
              </a:rPr>
              <a:t>κακόβουλους</a:t>
            </a:r>
            <a:r>
              <a:rPr sz="1400" spc="75" dirty="0">
                <a:latin typeface="Calibri"/>
                <a:cs typeface="Calibri"/>
              </a:rPr>
              <a:t> </a:t>
            </a:r>
            <a:r>
              <a:rPr sz="1400" spc="130" dirty="0">
                <a:latin typeface="Calibri"/>
                <a:cs typeface="Calibri"/>
              </a:rPr>
              <a:t>σκοπούς,</a:t>
            </a:r>
            <a:r>
              <a:rPr sz="1400" spc="70" dirty="0">
                <a:latin typeface="Calibri"/>
                <a:cs typeface="Calibri"/>
              </a:rPr>
              <a:t> </a:t>
            </a:r>
            <a:r>
              <a:rPr sz="1400" spc="150" dirty="0">
                <a:latin typeface="Calibri"/>
                <a:cs typeface="Calibri"/>
              </a:rPr>
              <a:t>όπως</a:t>
            </a:r>
            <a:r>
              <a:rPr sz="1400" spc="65" dirty="0">
                <a:latin typeface="Calibri"/>
                <a:cs typeface="Calibri"/>
              </a:rPr>
              <a:t> </a:t>
            </a:r>
            <a:r>
              <a:rPr sz="1400" spc="150" dirty="0">
                <a:latin typeface="Calibri"/>
                <a:cs typeface="Calibri"/>
              </a:rPr>
              <a:t>η</a:t>
            </a:r>
            <a:r>
              <a:rPr sz="1400" spc="75" dirty="0">
                <a:latin typeface="Calibri"/>
                <a:cs typeface="Calibri"/>
              </a:rPr>
              <a:t> </a:t>
            </a:r>
            <a:r>
              <a:rPr sz="1400" spc="150" dirty="0">
                <a:latin typeface="Calibri"/>
                <a:cs typeface="Calibri"/>
              </a:rPr>
              <a:t>παράκαμψη</a:t>
            </a:r>
            <a:r>
              <a:rPr sz="1400" spc="75" dirty="0">
                <a:latin typeface="Calibri"/>
                <a:cs typeface="Calibri"/>
              </a:rPr>
              <a:t> </a:t>
            </a:r>
            <a:r>
              <a:rPr sz="1400" spc="135" dirty="0">
                <a:latin typeface="Calibri"/>
                <a:cs typeface="Calibri"/>
              </a:rPr>
              <a:t>ασφαλείας</a:t>
            </a:r>
            <a:r>
              <a:rPr sz="1400" spc="75" dirty="0">
                <a:latin typeface="Calibri"/>
                <a:cs typeface="Calibri"/>
              </a:rPr>
              <a:t> </a:t>
            </a:r>
            <a:r>
              <a:rPr sz="1400" spc="150" dirty="0">
                <a:latin typeface="Calibri"/>
                <a:cs typeface="Calibri"/>
              </a:rPr>
              <a:t>ή</a:t>
            </a:r>
            <a:r>
              <a:rPr sz="1400" spc="70" dirty="0">
                <a:latin typeface="Calibri"/>
                <a:cs typeface="Calibri"/>
              </a:rPr>
              <a:t> </a:t>
            </a:r>
            <a:r>
              <a:rPr sz="1400" spc="150" dirty="0">
                <a:latin typeface="Calibri"/>
                <a:cs typeface="Calibri"/>
              </a:rPr>
              <a:t>η</a:t>
            </a:r>
            <a:r>
              <a:rPr sz="1400" spc="70" dirty="0">
                <a:latin typeface="Calibri"/>
                <a:cs typeface="Calibri"/>
              </a:rPr>
              <a:t> </a:t>
            </a:r>
            <a:r>
              <a:rPr sz="1400" spc="150" dirty="0">
                <a:latin typeface="Calibri"/>
                <a:cs typeface="Calibri"/>
              </a:rPr>
              <a:t>παράκαμψη </a:t>
            </a:r>
            <a:r>
              <a:rPr sz="1400" spc="155" dirty="0">
                <a:latin typeface="Calibri"/>
                <a:cs typeface="Calibri"/>
              </a:rPr>
              <a:t> </a:t>
            </a:r>
            <a:r>
              <a:rPr sz="1400" spc="130" dirty="0">
                <a:latin typeface="Calibri"/>
                <a:cs typeface="Calibri"/>
              </a:rPr>
              <a:t>ασφαλείας.</a:t>
            </a:r>
            <a:endParaRPr sz="1400">
              <a:latin typeface="Calibri"/>
              <a:cs typeface="Calibri"/>
            </a:endParaRPr>
          </a:p>
          <a:p>
            <a:pPr>
              <a:lnSpc>
                <a:spcPct val="100000"/>
              </a:lnSpc>
              <a:spcBef>
                <a:spcPts val="5"/>
              </a:spcBef>
            </a:pPr>
            <a:endParaRPr sz="1150">
              <a:latin typeface="Calibri"/>
              <a:cs typeface="Calibri"/>
            </a:endParaRPr>
          </a:p>
          <a:p>
            <a:pPr marL="12700" marR="5080">
              <a:lnSpc>
                <a:spcPct val="100000"/>
              </a:lnSpc>
            </a:pPr>
            <a:r>
              <a:rPr sz="1400" spc="130" dirty="0">
                <a:latin typeface="Calibri"/>
                <a:cs typeface="Calibri"/>
              </a:rPr>
              <a:t>Βρισκόμενος </a:t>
            </a:r>
            <a:r>
              <a:rPr sz="1400" spc="150" dirty="0">
                <a:latin typeface="Calibri"/>
                <a:cs typeface="Calibri"/>
              </a:rPr>
              <a:t>κρυφά </a:t>
            </a:r>
            <a:r>
              <a:rPr sz="1400" spc="130" dirty="0">
                <a:latin typeface="Calibri"/>
                <a:cs typeface="Calibri"/>
              </a:rPr>
              <a:t>μεταξύ του </a:t>
            </a:r>
            <a:r>
              <a:rPr sz="1400" spc="135" dirty="0">
                <a:latin typeface="Calibri"/>
                <a:cs typeface="Calibri"/>
              </a:rPr>
              <a:t>χρήστη </a:t>
            </a:r>
            <a:r>
              <a:rPr sz="1400" spc="114" dirty="0">
                <a:latin typeface="Calibri"/>
                <a:cs typeface="Calibri"/>
              </a:rPr>
              <a:t>και </a:t>
            </a:r>
            <a:r>
              <a:rPr sz="1400" spc="125" dirty="0">
                <a:latin typeface="Calibri"/>
                <a:cs typeface="Calibri"/>
              </a:rPr>
              <a:t>αξιόπιστου </a:t>
            </a:r>
            <a:r>
              <a:rPr sz="1400" spc="130" dirty="0">
                <a:latin typeface="Calibri"/>
                <a:cs typeface="Calibri"/>
              </a:rPr>
              <a:t>συστήματος, </a:t>
            </a:r>
            <a:r>
              <a:rPr sz="1400" spc="150" dirty="0">
                <a:latin typeface="Calibri"/>
                <a:cs typeface="Calibri"/>
              </a:rPr>
              <a:t>όπως </a:t>
            </a:r>
            <a:r>
              <a:rPr sz="1400" spc="125" dirty="0">
                <a:latin typeface="Calibri"/>
                <a:cs typeface="Calibri"/>
              </a:rPr>
              <a:t>μια ιστοσελίδα </a:t>
            </a:r>
            <a:r>
              <a:rPr sz="1400" spc="150" dirty="0">
                <a:latin typeface="Calibri"/>
                <a:cs typeface="Calibri"/>
              </a:rPr>
              <a:t>ή </a:t>
            </a:r>
            <a:r>
              <a:rPr sz="1400" spc="125" dirty="0">
                <a:latin typeface="Calibri"/>
                <a:cs typeface="Calibri"/>
              </a:rPr>
              <a:t>μια </a:t>
            </a:r>
            <a:r>
              <a:rPr sz="1400" spc="135" dirty="0">
                <a:latin typeface="Calibri"/>
                <a:cs typeface="Calibri"/>
              </a:rPr>
              <a:t>εφαρμογή, </a:t>
            </a:r>
            <a:r>
              <a:rPr sz="1400" spc="125" dirty="0">
                <a:latin typeface="Calibri"/>
                <a:cs typeface="Calibri"/>
              </a:rPr>
              <a:t>ένας </a:t>
            </a:r>
            <a:r>
              <a:rPr sz="1400" spc="130" dirty="0">
                <a:latin typeface="Calibri"/>
                <a:cs typeface="Calibri"/>
              </a:rPr>
              <a:t> </a:t>
            </a:r>
            <a:r>
              <a:rPr sz="1400" spc="125" dirty="0">
                <a:latin typeface="Calibri"/>
                <a:cs typeface="Calibri"/>
              </a:rPr>
              <a:t>εγκληματίας </a:t>
            </a:r>
            <a:r>
              <a:rPr sz="1400" spc="130" dirty="0">
                <a:latin typeface="Calibri"/>
                <a:cs typeface="Calibri"/>
              </a:rPr>
              <a:t>του </a:t>
            </a:r>
            <a:r>
              <a:rPr sz="1400" spc="140" dirty="0">
                <a:latin typeface="Calibri"/>
                <a:cs typeface="Calibri"/>
              </a:rPr>
              <a:t>κυβερνοχώρου </a:t>
            </a:r>
            <a:r>
              <a:rPr sz="1400" spc="130" dirty="0">
                <a:latin typeface="Calibri"/>
                <a:cs typeface="Calibri"/>
              </a:rPr>
              <a:t>μπορεί </a:t>
            </a:r>
            <a:r>
              <a:rPr sz="1400" spc="135" dirty="0">
                <a:latin typeface="Calibri"/>
                <a:cs typeface="Calibri"/>
              </a:rPr>
              <a:t>εύκολα </a:t>
            </a:r>
            <a:r>
              <a:rPr sz="1400" spc="140" dirty="0">
                <a:latin typeface="Calibri"/>
                <a:cs typeface="Calibri"/>
              </a:rPr>
              <a:t>να </a:t>
            </a:r>
            <a:r>
              <a:rPr sz="1400" spc="130" dirty="0">
                <a:latin typeface="Calibri"/>
                <a:cs typeface="Calibri"/>
              </a:rPr>
              <a:t>αποκτήσει δεδομένα. </a:t>
            </a:r>
            <a:r>
              <a:rPr sz="1400" spc="185" dirty="0">
                <a:latin typeface="Calibri"/>
                <a:cs typeface="Calibri"/>
              </a:rPr>
              <a:t>Ο </a:t>
            </a:r>
            <a:r>
              <a:rPr sz="1400" spc="130" dirty="0">
                <a:latin typeface="Calibri"/>
                <a:cs typeface="Calibri"/>
              </a:rPr>
              <a:t>χρήστης </a:t>
            </a:r>
            <a:r>
              <a:rPr sz="1400" spc="125" dirty="0">
                <a:latin typeface="Calibri"/>
                <a:cs typeface="Calibri"/>
              </a:rPr>
              <a:t>υποθέτει </a:t>
            </a:r>
            <a:r>
              <a:rPr sz="1400" spc="105" dirty="0">
                <a:latin typeface="Calibri"/>
                <a:cs typeface="Calibri"/>
              </a:rPr>
              <a:t>ότι </a:t>
            </a:r>
            <a:r>
              <a:rPr sz="1400" spc="110" dirty="0">
                <a:latin typeface="Calibri"/>
                <a:cs typeface="Calibri"/>
              </a:rPr>
              <a:t>είναι </a:t>
            </a:r>
            <a:r>
              <a:rPr sz="1400" spc="125" dirty="0">
                <a:latin typeface="Calibri"/>
                <a:cs typeface="Calibri"/>
              </a:rPr>
              <a:t>διαδραστικός </a:t>
            </a:r>
            <a:r>
              <a:rPr sz="1400" spc="130" dirty="0">
                <a:latin typeface="Calibri"/>
                <a:cs typeface="Calibri"/>
              </a:rPr>
              <a:t> </a:t>
            </a:r>
            <a:r>
              <a:rPr sz="1400" spc="125" dirty="0">
                <a:latin typeface="Calibri"/>
                <a:cs typeface="Calibri"/>
              </a:rPr>
              <a:t>αποκλειστικά</a:t>
            </a:r>
            <a:r>
              <a:rPr sz="1400" spc="75" dirty="0">
                <a:latin typeface="Calibri"/>
                <a:cs typeface="Calibri"/>
              </a:rPr>
              <a:t> </a:t>
            </a:r>
            <a:r>
              <a:rPr sz="1400" spc="140" dirty="0">
                <a:latin typeface="Calibri"/>
                <a:cs typeface="Calibri"/>
              </a:rPr>
              <a:t>με</a:t>
            </a:r>
            <a:r>
              <a:rPr sz="1400" spc="75" dirty="0">
                <a:latin typeface="Calibri"/>
                <a:cs typeface="Calibri"/>
              </a:rPr>
              <a:t> </a:t>
            </a:r>
            <a:r>
              <a:rPr sz="1400" spc="130" dirty="0">
                <a:latin typeface="Calibri"/>
                <a:cs typeface="Calibri"/>
              </a:rPr>
              <a:t>έναν</a:t>
            </a:r>
            <a:r>
              <a:rPr sz="1400" spc="65" dirty="0">
                <a:latin typeface="Calibri"/>
                <a:cs typeface="Calibri"/>
              </a:rPr>
              <a:t> </a:t>
            </a:r>
            <a:r>
              <a:rPr sz="1400" spc="90" dirty="0">
                <a:latin typeface="Calibri"/>
                <a:cs typeface="Calibri"/>
              </a:rPr>
              <a:t>αξιόπιστο</a:t>
            </a:r>
            <a:r>
              <a:rPr sz="1400" spc="60" dirty="0">
                <a:latin typeface="Calibri"/>
                <a:cs typeface="Calibri"/>
              </a:rPr>
              <a:t> </a:t>
            </a:r>
            <a:r>
              <a:rPr sz="1400" spc="95" dirty="0">
                <a:latin typeface="Calibri"/>
                <a:cs typeface="Calibri"/>
              </a:rPr>
              <a:t>ιστότοπο</a:t>
            </a:r>
            <a:r>
              <a:rPr sz="1400" spc="60" dirty="0">
                <a:latin typeface="Calibri"/>
                <a:cs typeface="Calibri"/>
              </a:rPr>
              <a:t> </a:t>
            </a:r>
            <a:r>
              <a:rPr sz="1400" spc="85" dirty="0">
                <a:latin typeface="Calibri"/>
                <a:cs typeface="Calibri"/>
              </a:rPr>
              <a:t>και</a:t>
            </a:r>
            <a:r>
              <a:rPr sz="1400" spc="60" dirty="0">
                <a:latin typeface="Calibri"/>
                <a:cs typeface="Calibri"/>
              </a:rPr>
              <a:t> </a:t>
            </a:r>
            <a:r>
              <a:rPr sz="1400" spc="95" dirty="0">
                <a:latin typeface="Calibri"/>
                <a:cs typeface="Calibri"/>
              </a:rPr>
              <a:t>παραδίδει</a:t>
            </a:r>
            <a:r>
              <a:rPr sz="1400" spc="65" dirty="0">
                <a:latin typeface="Calibri"/>
                <a:cs typeface="Calibri"/>
              </a:rPr>
              <a:t> </a:t>
            </a:r>
            <a:r>
              <a:rPr sz="1400" spc="95" dirty="0">
                <a:latin typeface="Calibri"/>
                <a:cs typeface="Calibri"/>
              </a:rPr>
              <a:t>οικειοθελώς</a:t>
            </a:r>
            <a:r>
              <a:rPr sz="1400" spc="55" dirty="0">
                <a:latin typeface="Calibri"/>
                <a:cs typeface="Calibri"/>
              </a:rPr>
              <a:t> </a:t>
            </a:r>
            <a:r>
              <a:rPr sz="1400" spc="100" dirty="0">
                <a:latin typeface="Calibri"/>
                <a:cs typeface="Calibri"/>
              </a:rPr>
              <a:t>τα</a:t>
            </a:r>
            <a:r>
              <a:rPr sz="1400" spc="55" dirty="0">
                <a:latin typeface="Calibri"/>
                <a:cs typeface="Calibri"/>
              </a:rPr>
              <a:t> </a:t>
            </a:r>
            <a:r>
              <a:rPr sz="1400" spc="90" dirty="0">
                <a:latin typeface="Calibri"/>
                <a:cs typeface="Calibri"/>
              </a:rPr>
              <a:t>διαπιστευτήρια</a:t>
            </a:r>
            <a:r>
              <a:rPr sz="1400" spc="65" dirty="0">
                <a:latin typeface="Calibri"/>
                <a:cs typeface="Calibri"/>
              </a:rPr>
              <a:t> </a:t>
            </a:r>
            <a:r>
              <a:rPr sz="1400" spc="95" dirty="0">
                <a:latin typeface="Calibri"/>
                <a:cs typeface="Calibri"/>
              </a:rPr>
              <a:t>σύνδεσης,</a:t>
            </a:r>
            <a:r>
              <a:rPr sz="1400" spc="55" dirty="0">
                <a:latin typeface="Calibri"/>
                <a:cs typeface="Calibri"/>
              </a:rPr>
              <a:t> </a:t>
            </a:r>
            <a:r>
              <a:rPr sz="1400" spc="90" dirty="0">
                <a:latin typeface="Calibri"/>
                <a:cs typeface="Calibri"/>
              </a:rPr>
              <a:t>οικονομικές</a:t>
            </a:r>
            <a:r>
              <a:rPr sz="1400" spc="60" dirty="0">
                <a:latin typeface="Calibri"/>
                <a:cs typeface="Calibri"/>
              </a:rPr>
              <a:t> </a:t>
            </a:r>
            <a:r>
              <a:rPr sz="1400" spc="100" dirty="0">
                <a:latin typeface="Calibri"/>
                <a:cs typeface="Calibri"/>
              </a:rPr>
              <a:t>πληροφορίες </a:t>
            </a:r>
            <a:r>
              <a:rPr sz="1400" spc="-305" dirty="0">
                <a:latin typeface="Calibri"/>
                <a:cs typeface="Calibri"/>
              </a:rPr>
              <a:t> </a:t>
            </a:r>
            <a:r>
              <a:rPr sz="1400" spc="110" dirty="0">
                <a:latin typeface="Calibri"/>
                <a:cs typeface="Calibri"/>
              </a:rPr>
              <a:t>ή</a:t>
            </a:r>
            <a:r>
              <a:rPr sz="1400" spc="40" dirty="0">
                <a:latin typeface="Calibri"/>
                <a:cs typeface="Calibri"/>
              </a:rPr>
              <a:t> </a:t>
            </a:r>
            <a:r>
              <a:rPr sz="1400" spc="105" dirty="0">
                <a:latin typeface="Calibri"/>
                <a:cs typeface="Calibri"/>
              </a:rPr>
              <a:t>άλλα</a:t>
            </a:r>
            <a:r>
              <a:rPr sz="1400" spc="45" dirty="0">
                <a:latin typeface="Calibri"/>
                <a:cs typeface="Calibri"/>
              </a:rPr>
              <a:t> </a:t>
            </a:r>
            <a:r>
              <a:rPr sz="1400" spc="90" dirty="0">
                <a:latin typeface="Calibri"/>
                <a:cs typeface="Calibri"/>
              </a:rPr>
              <a:t>επικίνδυνα</a:t>
            </a:r>
            <a:r>
              <a:rPr sz="1400" spc="45" dirty="0">
                <a:latin typeface="Calibri"/>
                <a:cs typeface="Calibri"/>
              </a:rPr>
              <a:t> </a:t>
            </a:r>
            <a:r>
              <a:rPr sz="1400" spc="100" dirty="0">
                <a:latin typeface="Calibri"/>
                <a:cs typeface="Calibri"/>
              </a:rPr>
              <a:t>δεδομένα.</a:t>
            </a:r>
            <a:endParaRPr sz="1400">
              <a:latin typeface="Calibri"/>
              <a:cs typeface="Calibri"/>
            </a:endParaRPr>
          </a:p>
        </p:txBody>
      </p:sp>
      <p:pic>
        <p:nvPicPr>
          <p:cNvPr id="4" name="object 4"/>
          <p:cNvPicPr/>
          <p:nvPr/>
        </p:nvPicPr>
        <p:blipFill>
          <a:blip r:embed="rId2" cstate="print"/>
          <a:stretch>
            <a:fillRect/>
          </a:stretch>
        </p:blipFill>
        <p:spPr>
          <a:xfrm>
            <a:off x="8975090" y="5748654"/>
            <a:ext cx="1530032" cy="612140"/>
          </a:xfrm>
          <a:prstGeom prst="rect">
            <a:avLst/>
          </a:prstGeom>
        </p:spPr>
      </p:pic>
      <p:pic>
        <p:nvPicPr>
          <p:cNvPr id="5" name="object 5"/>
          <p:cNvPicPr/>
          <p:nvPr/>
        </p:nvPicPr>
        <p:blipFill>
          <a:blip r:embed="rId3" cstate="print"/>
          <a:stretch>
            <a:fillRect/>
          </a:stretch>
        </p:blipFill>
        <p:spPr>
          <a:xfrm>
            <a:off x="894714" y="4309427"/>
            <a:ext cx="4911090" cy="2294572"/>
          </a:xfrm>
          <a:prstGeom prst="rect">
            <a:avLst/>
          </a:prstGeom>
        </p:spPr>
      </p:pic>
      <p:pic>
        <p:nvPicPr>
          <p:cNvPr id="6" name="object 6"/>
          <p:cNvPicPr/>
          <p:nvPr/>
        </p:nvPicPr>
        <p:blipFill>
          <a:blip r:embed="rId4" cstate="print"/>
          <a:stretch>
            <a:fillRect/>
          </a:stretch>
        </p:blipFill>
        <p:spPr>
          <a:xfrm>
            <a:off x="6601459" y="4049077"/>
            <a:ext cx="3497579" cy="1619885"/>
          </a:xfrm>
          <a:prstGeom prst="rect">
            <a:avLst/>
          </a:prstGeom>
        </p:spPr>
      </p:pic>
      <p:sp>
        <p:nvSpPr>
          <p:cNvPr id="7" name="object 7"/>
          <p:cNvSpPr txBox="1"/>
          <p:nvPr/>
        </p:nvSpPr>
        <p:spPr>
          <a:xfrm>
            <a:off x="10785792" y="6025451"/>
            <a:ext cx="103505" cy="181610"/>
          </a:xfrm>
          <a:prstGeom prst="rect">
            <a:avLst/>
          </a:prstGeom>
        </p:spPr>
        <p:txBody>
          <a:bodyPr vert="horz" wrap="square" lIns="0" tIns="0" rIns="0" bIns="0" rtlCol="0">
            <a:spAutoFit/>
          </a:bodyPr>
          <a:lstStyle/>
          <a:p>
            <a:pPr marL="12700">
              <a:lnSpc>
                <a:spcPts val="1315"/>
              </a:lnSpc>
            </a:pPr>
            <a:r>
              <a:rPr sz="1100" dirty="0">
                <a:latin typeface="Arial"/>
                <a:cs typeface="Arial"/>
              </a:rPr>
              <a:t>1</a:t>
            </a:r>
            <a:endParaRPr sz="1100">
              <a:latin typeface="Arial"/>
              <a:cs typeface="Arial"/>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89660" y="699134"/>
            <a:ext cx="9464675" cy="464871"/>
          </a:xfrm>
          <a:prstGeom prst="rect">
            <a:avLst/>
          </a:prstGeom>
        </p:spPr>
        <p:txBody>
          <a:bodyPr vert="horz" wrap="square" lIns="0" tIns="41275" rIns="0" bIns="0" rtlCol="0">
            <a:spAutoFit/>
          </a:bodyPr>
          <a:lstStyle/>
          <a:p>
            <a:pPr marL="12700" marR="5080" indent="433070">
              <a:lnSpc>
                <a:spcPts val="3279"/>
              </a:lnSpc>
              <a:spcBef>
                <a:spcPts val="325"/>
              </a:spcBef>
            </a:pPr>
            <a:r>
              <a:rPr spc="-5" dirty="0">
                <a:solidFill>
                  <a:srgbClr val="FFFFFF"/>
                </a:solidFill>
              </a:rPr>
              <a:t>SSL</a:t>
            </a:r>
            <a:r>
              <a:rPr spc="-10" dirty="0">
                <a:solidFill>
                  <a:srgbClr val="FFFFFF"/>
                </a:solidFill>
              </a:rPr>
              <a:t> </a:t>
            </a:r>
            <a:r>
              <a:rPr lang="en-US" spc="-10" dirty="0">
                <a:solidFill>
                  <a:srgbClr val="FFFFFF"/>
                </a:solidFill>
              </a:rPr>
              <a:t>&amp; </a:t>
            </a:r>
            <a:r>
              <a:rPr lang="en-US" spc="-5" dirty="0">
                <a:solidFill>
                  <a:srgbClr val="FFFFFF"/>
                </a:solidFill>
              </a:rPr>
              <a:t>Man In The Middle</a:t>
            </a:r>
            <a:endParaRPr spc="-10" dirty="0">
              <a:solidFill>
                <a:srgbClr val="FFFFFF"/>
              </a:solidFill>
            </a:endParaRPr>
          </a:p>
        </p:txBody>
      </p:sp>
      <p:sp>
        <p:nvSpPr>
          <p:cNvPr id="4" name="object 4"/>
          <p:cNvSpPr txBox="1"/>
          <p:nvPr/>
        </p:nvSpPr>
        <p:spPr>
          <a:xfrm>
            <a:off x="1387475" y="3219767"/>
            <a:ext cx="7936865" cy="763270"/>
          </a:xfrm>
          <a:prstGeom prst="rect">
            <a:avLst/>
          </a:prstGeom>
        </p:spPr>
        <p:txBody>
          <a:bodyPr vert="horz" wrap="square" lIns="0" tIns="0" rIns="0" bIns="0" rtlCol="0">
            <a:spAutoFit/>
          </a:bodyPr>
          <a:lstStyle/>
          <a:p>
            <a:pPr marL="12700">
              <a:lnSpc>
                <a:spcPts val="2090"/>
              </a:lnSpc>
            </a:pPr>
            <a:r>
              <a:rPr sz="2000" dirty="0">
                <a:solidFill>
                  <a:srgbClr val="FFBA00"/>
                </a:solidFill>
                <a:latin typeface="Courier New"/>
                <a:cs typeface="Courier New"/>
              </a:rPr>
              <a:t>o</a:t>
            </a:r>
            <a:r>
              <a:rPr sz="2000" spc="-240" dirty="0">
                <a:solidFill>
                  <a:srgbClr val="FFBA00"/>
                </a:solidFill>
                <a:latin typeface="Courier New"/>
                <a:cs typeface="Courier New"/>
              </a:rPr>
              <a:t> </a:t>
            </a:r>
            <a:r>
              <a:rPr sz="1600" spc="140" dirty="0">
                <a:solidFill>
                  <a:srgbClr val="FFFFFF"/>
                </a:solidFill>
                <a:latin typeface="Calibri"/>
                <a:cs typeface="Calibri"/>
              </a:rPr>
              <a:t>Αρκετοί</a:t>
            </a:r>
            <a:r>
              <a:rPr sz="1600" spc="85" dirty="0">
                <a:solidFill>
                  <a:srgbClr val="FFFFFF"/>
                </a:solidFill>
                <a:latin typeface="Calibri"/>
                <a:cs typeface="Calibri"/>
              </a:rPr>
              <a:t> </a:t>
            </a:r>
            <a:r>
              <a:rPr sz="1600" spc="150" dirty="0">
                <a:solidFill>
                  <a:srgbClr val="FFFFFF"/>
                </a:solidFill>
                <a:latin typeface="Calibri"/>
                <a:cs typeface="Calibri"/>
              </a:rPr>
              <a:t>παράγοντες</a:t>
            </a:r>
            <a:r>
              <a:rPr sz="1600" spc="75" dirty="0">
                <a:solidFill>
                  <a:srgbClr val="FFFFFF"/>
                </a:solidFill>
                <a:latin typeface="Calibri"/>
                <a:cs typeface="Calibri"/>
              </a:rPr>
              <a:t> </a:t>
            </a:r>
            <a:r>
              <a:rPr sz="1600" spc="135" dirty="0">
                <a:solidFill>
                  <a:srgbClr val="FFFFFF"/>
                </a:solidFill>
                <a:latin typeface="Calibri"/>
                <a:cs typeface="Calibri"/>
              </a:rPr>
              <a:t>και</a:t>
            </a:r>
            <a:r>
              <a:rPr sz="1600" spc="80" dirty="0">
                <a:solidFill>
                  <a:srgbClr val="FFFFFF"/>
                </a:solidFill>
                <a:latin typeface="Calibri"/>
                <a:cs typeface="Calibri"/>
              </a:rPr>
              <a:t> </a:t>
            </a:r>
            <a:r>
              <a:rPr sz="1600" spc="150" dirty="0">
                <a:solidFill>
                  <a:srgbClr val="FFFFFF"/>
                </a:solidFill>
                <a:latin typeface="Calibri"/>
                <a:cs typeface="Calibri"/>
              </a:rPr>
              <a:t>παραβιάσεις</a:t>
            </a:r>
            <a:r>
              <a:rPr sz="1600" spc="75" dirty="0">
                <a:solidFill>
                  <a:srgbClr val="FFFFFF"/>
                </a:solidFill>
                <a:latin typeface="Calibri"/>
                <a:cs typeface="Calibri"/>
              </a:rPr>
              <a:t> </a:t>
            </a:r>
            <a:r>
              <a:rPr sz="1600" spc="160" dirty="0">
                <a:solidFill>
                  <a:srgbClr val="FFFFFF"/>
                </a:solidFill>
                <a:latin typeface="Calibri"/>
                <a:cs typeface="Calibri"/>
              </a:rPr>
              <a:t>συμβάλλουν</a:t>
            </a:r>
            <a:r>
              <a:rPr sz="1600" spc="75" dirty="0">
                <a:solidFill>
                  <a:srgbClr val="FFFFFF"/>
                </a:solidFill>
                <a:latin typeface="Calibri"/>
                <a:cs typeface="Calibri"/>
              </a:rPr>
              <a:t> </a:t>
            </a:r>
            <a:r>
              <a:rPr sz="1600" spc="155" dirty="0">
                <a:solidFill>
                  <a:srgbClr val="FFFFFF"/>
                </a:solidFill>
                <a:latin typeface="Calibri"/>
                <a:cs typeface="Calibri"/>
              </a:rPr>
              <a:t>σε</a:t>
            </a:r>
            <a:r>
              <a:rPr sz="1600" spc="85" dirty="0">
                <a:solidFill>
                  <a:srgbClr val="FFFFFF"/>
                </a:solidFill>
                <a:latin typeface="Calibri"/>
                <a:cs typeface="Calibri"/>
              </a:rPr>
              <a:t> </a:t>
            </a:r>
            <a:r>
              <a:rPr sz="1600" spc="140" dirty="0">
                <a:solidFill>
                  <a:srgbClr val="FFFFFF"/>
                </a:solidFill>
                <a:latin typeface="Calibri"/>
                <a:cs typeface="Calibri"/>
              </a:rPr>
              <a:t>επίθεση</a:t>
            </a:r>
            <a:r>
              <a:rPr sz="1600" spc="70" dirty="0">
                <a:solidFill>
                  <a:srgbClr val="FFFFFF"/>
                </a:solidFill>
                <a:latin typeface="Calibri"/>
                <a:cs typeface="Calibri"/>
              </a:rPr>
              <a:t> </a:t>
            </a:r>
            <a:r>
              <a:rPr sz="1600" spc="170" dirty="0">
                <a:solidFill>
                  <a:srgbClr val="FFFFFF"/>
                </a:solidFill>
                <a:latin typeface="Calibri"/>
                <a:cs typeface="Calibri"/>
              </a:rPr>
              <a:t>MITM.</a:t>
            </a:r>
            <a:endParaRPr sz="1600" dirty="0">
              <a:latin typeface="Calibri"/>
              <a:cs typeface="Calibri"/>
            </a:endParaRPr>
          </a:p>
          <a:p>
            <a:pPr marL="286385" marR="5080">
              <a:lnSpc>
                <a:spcPts val="1910"/>
              </a:lnSpc>
              <a:spcBef>
                <a:spcPts val="60"/>
              </a:spcBef>
            </a:pPr>
            <a:r>
              <a:rPr sz="1600" spc="125" dirty="0">
                <a:solidFill>
                  <a:srgbClr val="FFFFFF"/>
                </a:solidFill>
                <a:latin typeface="Calibri"/>
                <a:cs typeface="Calibri"/>
              </a:rPr>
              <a:t>Τα</a:t>
            </a:r>
            <a:r>
              <a:rPr sz="1600" spc="50" dirty="0">
                <a:solidFill>
                  <a:srgbClr val="FFFFFF"/>
                </a:solidFill>
                <a:latin typeface="Calibri"/>
                <a:cs typeface="Calibri"/>
              </a:rPr>
              <a:t> </a:t>
            </a:r>
            <a:r>
              <a:rPr sz="1600" spc="105" dirty="0">
                <a:solidFill>
                  <a:srgbClr val="FFFFFF"/>
                </a:solidFill>
                <a:latin typeface="Calibri"/>
                <a:cs typeface="Calibri"/>
              </a:rPr>
              <a:t>πιο</a:t>
            </a:r>
            <a:r>
              <a:rPr sz="1600" spc="55" dirty="0">
                <a:solidFill>
                  <a:srgbClr val="FFFFFF"/>
                </a:solidFill>
                <a:latin typeface="Calibri"/>
                <a:cs typeface="Calibri"/>
              </a:rPr>
              <a:t> </a:t>
            </a:r>
            <a:r>
              <a:rPr sz="1600" spc="114" dirty="0">
                <a:solidFill>
                  <a:srgbClr val="FFFFFF"/>
                </a:solidFill>
                <a:latin typeface="Calibri"/>
                <a:cs typeface="Calibri"/>
              </a:rPr>
              <a:t>συνηθισμένα</a:t>
            </a:r>
            <a:r>
              <a:rPr sz="1600" spc="50" dirty="0">
                <a:solidFill>
                  <a:srgbClr val="FFFFFF"/>
                </a:solidFill>
                <a:latin typeface="Calibri"/>
                <a:cs typeface="Calibri"/>
              </a:rPr>
              <a:t> </a:t>
            </a:r>
            <a:r>
              <a:rPr sz="1600" spc="114" dirty="0">
                <a:solidFill>
                  <a:srgbClr val="FFFFFF"/>
                </a:solidFill>
                <a:latin typeface="Calibri"/>
                <a:cs typeface="Calibri"/>
              </a:rPr>
              <a:t>κενά</a:t>
            </a:r>
            <a:r>
              <a:rPr sz="1600" spc="55" dirty="0">
                <a:solidFill>
                  <a:srgbClr val="FFFFFF"/>
                </a:solidFill>
                <a:latin typeface="Calibri"/>
                <a:cs typeface="Calibri"/>
              </a:rPr>
              <a:t> </a:t>
            </a:r>
            <a:r>
              <a:rPr sz="1600" spc="95" dirty="0">
                <a:solidFill>
                  <a:srgbClr val="FFFFFF"/>
                </a:solidFill>
                <a:latin typeface="Calibri"/>
                <a:cs typeface="Calibri"/>
              </a:rPr>
              <a:t>είναι</a:t>
            </a:r>
            <a:r>
              <a:rPr sz="1600" spc="50" dirty="0">
                <a:solidFill>
                  <a:srgbClr val="FFFFFF"/>
                </a:solidFill>
                <a:latin typeface="Calibri"/>
                <a:cs typeface="Calibri"/>
              </a:rPr>
              <a:t> </a:t>
            </a:r>
            <a:r>
              <a:rPr sz="1600" spc="130" dirty="0">
                <a:solidFill>
                  <a:srgbClr val="FFFFFF"/>
                </a:solidFill>
                <a:latin typeface="Calibri"/>
                <a:cs typeface="Calibri"/>
              </a:rPr>
              <a:t>η</a:t>
            </a:r>
            <a:r>
              <a:rPr sz="1600" spc="50" dirty="0">
                <a:solidFill>
                  <a:srgbClr val="FFFFFF"/>
                </a:solidFill>
                <a:latin typeface="Calibri"/>
                <a:cs typeface="Calibri"/>
              </a:rPr>
              <a:t> </a:t>
            </a:r>
            <a:r>
              <a:rPr sz="1600" spc="120" dirty="0">
                <a:solidFill>
                  <a:srgbClr val="FFFFFF"/>
                </a:solidFill>
                <a:latin typeface="Calibri"/>
                <a:cs typeface="Calibri"/>
              </a:rPr>
              <a:t>απουσία</a:t>
            </a:r>
            <a:r>
              <a:rPr sz="1600" spc="60" dirty="0">
                <a:solidFill>
                  <a:srgbClr val="FFFFFF"/>
                </a:solidFill>
                <a:latin typeface="Calibri"/>
                <a:cs typeface="Calibri"/>
              </a:rPr>
              <a:t> </a:t>
            </a:r>
            <a:r>
              <a:rPr sz="1600" spc="114" dirty="0">
                <a:solidFill>
                  <a:srgbClr val="FFFFFF"/>
                </a:solidFill>
                <a:latin typeface="Calibri"/>
                <a:cs typeface="Calibri"/>
              </a:rPr>
              <a:t>έγκυρου</a:t>
            </a:r>
            <a:r>
              <a:rPr sz="1600" spc="55" dirty="0">
                <a:solidFill>
                  <a:srgbClr val="FFFFFF"/>
                </a:solidFill>
                <a:latin typeface="Calibri"/>
                <a:cs typeface="Calibri"/>
              </a:rPr>
              <a:t> </a:t>
            </a:r>
            <a:r>
              <a:rPr sz="1600" spc="105" dirty="0">
                <a:solidFill>
                  <a:srgbClr val="FFFFFF"/>
                </a:solidFill>
                <a:latin typeface="Calibri"/>
                <a:cs typeface="Calibri"/>
              </a:rPr>
              <a:t>πιστοποιητικού</a:t>
            </a:r>
            <a:r>
              <a:rPr sz="1600" spc="60" dirty="0">
                <a:solidFill>
                  <a:srgbClr val="FFFFFF"/>
                </a:solidFill>
                <a:latin typeface="Calibri"/>
                <a:cs typeface="Calibri"/>
              </a:rPr>
              <a:t> </a:t>
            </a:r>
            <a:r>
              <a:rPr sz="1600" spc="90" dirty="0">
                <a:solidFill>
                  <a:srgbClr val="FFFFFF"/>
                </a:solidFill>
                <a:latin typeface="Calibri"/>
                <a:cs typeface="Calibri"/>
              </a:rPr>
              <a:t>SSL,</a:t>
            </a:r>
            <a:r>
              <a:rPr sz="1600" spc="55" dirty="0">
                <a:solidFill>
                  <a:srgbClr val="FFFFFF"/>
                </a:solidFill>
                <a:latin typeface="Calibri"/>
                <a:cs typeface="Calibri"/>
              </a:rPr>
              <a:t> </a:t>
            </a:r>
            <a:r>
              <a:rPr sz="1600" spc="130" dirty="0">
                <a:solidFill>
                  <a:srgbClr val="FFFFFF"/>
                </a:solidFill>
                <a:latin typeface="Calibri"/>
                <a:cs typeface="Calibri"/>
              </a:rPr>
              <a:t>η</a:t>
            </a:r>
            <a:r>
              <a:rPr sz="1600" spc="50" dirty="0">
                <a:solidFill>
                  <a:srgbClr val="FFFFFF"/>
                </a:solidFill>
                <a:latin typeface="Calibri"/>
                <a:cs typeface="Calibri"/>
              </a:rPr>
              <a:t> </a:t>
            </a:r>
            <a:r>
              <a:rPr lang="el-GR" sz="1600" spc="110" dirty="0">
                <a:solidFill>
                  <a:srgbClr val="FFFFFF"/>
                </a:solidFill>
                <a:latin typeface="Calibri"/>
                <a:cs typeface="Calibri"/>
              </a:rPr>
              <a:t>παράνομη</a:t>
            </a:r>
            <a:r>
              <a:rPr sz="1600" spc="110" dirty="0">
                <a:solidFill>
                  <a:srgbClr val="FFFFFF"/>
                </a:solidFill>
                <a:latin typeface="Calibri"/>
                <a:cs typeface="Calibri"/>
              </a:rPr>
              <a:t> </a:t>
            </a:r>
            <a:r>
              <a:rPr sz="1600" spc="-350" dirty="0">
                <a:solidFill>
                  <a:srgbClr val="FFFFFF"/>
                </a:solidFill>
                <a:latin typeface="Calibri"/>
                <a:cs typeface="Calibri"/>
              </a:rPr>
              <a:t> </a:t>
            </a:r>
            <a:r>
              <a:rPr sz="1600" spc="114" dirty="0">
                <a:solidFill>
                  <a:srgbClr val="FFFFFF"/>
                </a:solidFill>
                <a:latin typeface="Calibri"/>
                <a:cs typeface="Calibri"/>
              </a:rPr>
              <a:t>έκδοση</a:t>
            </a:r>
            <a:r>
              <a:rPr sz="1600" spc="50" dirty="0">
                <a:solidFill>
                  <a:srgbClr val="FFFFFF"/>
                </a:solidFill>
                <a:latin typeface="Calibri"/>
                <a:cs typeface="Calibri"/>
              </a:rPr>
              <a:t> </a:t>
            </a:r>
            <a:r>
              <a:rPr sz="1600" spc="105" dirty="0">
                <a:solidFill>
                  <a:srgbClr val="FFFFFF"/>
                </a:solidFill>
                <a:latin typeface="Calibri"/>
                <a:cs typeface="Calibri"/>
              </a:rPr>
              <a:t>SSL</a:t>
            </a:r>
            <a:r>
              <a:rPr sz="1600" spc="50" dirty="0">
                <a:solidFill>
                  <a:srgbClr val="FFFFFF"/>
                </a:solidFill>
                <a:latin typeface="Calibri"/>
                <a:cs typeface="Calibri"/>
              </a:rPr>
              <a:t> </a:t>
            </a:r>
            <a:r>
              <a:rPr sz="1600" spc="130" dirty="0">
                <a:solidFill>
                  <a:srgbClr val="FFFFFF"/>
                </a:solidFill>
                <a:latin typeface="Calibri"/>
                <a:cs typeface="Calibri"/>
              </a:rPr>
              <a:t>ή</a:t>
            </a:r>
            <a:r>
              <a:rPr sz="1600" spc="55" dirty="0">
                <a:solidFill>
                  <a:srgbClr val="FFFFFF"/>
                </a:solidFill>
                <a:latin typeface="Calibri"/>
                <a:cs typeface="Calibri"/>
              </a:rPr>
              <a:t> </a:t>
            </a:r>
            <a:r>
              <a:rPr sz="1600" spc="130" dirty="0">
                <a:solidFill>
                  <a:srgbClr val="FFFFFF"/>
                </a:solidFill>
                <a:latin typeface="Calibri"/>
                <a:cs typeface="Calibri"/>
              </a:rPr>
              <a:t>η</a:t>
            </a:r>
            <a:r>
              <a:rPr sz="1600" spc="45" dirty="0">
                <a:solidFill>
                  <a:srgbClr val="FFFFFF"/>
                </a:solidFill>
                <a:latin typeface="Calibri"/>
                <a:cs typeface="Calibri"/>
              </a:rPr>
              <a:t> </a:t>
            </a:r>
            <a:r>
              <a:rPr sz="1600" spc="114" dirty="0">
                <a:solidFill>
                  <a:srgbClr val="FFFFFF"/>
                </a:solidFill>
                <a:latin typeface="Calibri"/>
                <a:cs typeface="Calibri"/>
              </a:rPr>
              <a:t>ακατάλληλη</a:t>
            </a:r>
            <a:r>
              <a:rPr sz="1600" spc="50" dirty="0">
                <a:solidFill>
                  <a:srgbClr val="FFFFFF"/>
                </a:solidFill>
                <a:latin typeface="Calibri"/>
                <a:cs typeface="Calibri"/>
              </a:rPr>
              <a:t> </a:t>
            </a:r>
            <a:r>
              <a:rPr sz="1600" spc="114" dirty="0">
                <a:solidFill>
                  <a:srgbClr val="FFFFFF"/>
                </a:solidFill>
                <a:latin typeface="Calibri"/>
                <a:cs typeface="Calibri"/>
              </a:rPr>
              <a:t>διαρθρωσή</a:t>
            </a:r>
            <a:r>
              <a:rPr sz="1600" spc="45" dirty="0">
                <a:solidFill>
                  <a:srgbClr val="FFFFFF"/>
                </a:solidFill>
                <a:latin typeface="Calibri"/>
                <a:cs typeface="Calibri"/>
              </a:rPr>
              <a:t> </a:t>
            </a:r>
            <a:r>
              <a:rPr sz="1600" spc="114" dirty="0">
                <a:solidFill>
                  <a:srgbClr val="FFFFFF"/>
                </a:solidFill>
                <a:latin typeface="Calibri"/>
                <a:cs typeface="Calibri"/>
              </a:rPr>
              <a:t>του</a:t>
            </a:r>
            <a:r>
              <a:rPr sz="1600" spc="50" dirty="0">
                <a:solidFill>
                  <a:srgbClr val="FFFFFF"/>
                </a:solidFill>
                <a:latin typeface="Calibri"/>
                <a:cs typeface="Calibri"/>
              </a:rPr>
              <a:t> </a:t>
            </a:r>
            <a:r>
              <a:rPr sz="1600" spc="95" dirty="0">
                <a:solidFill>
                  <a:srgbClr val="FFFFFF"/>
                </a:solidFill>
                <a:latin typeface="Calibri"/>
                <a:cs typeface="Calibri"/>
              </a:rPr>
              <a:t>SSL.</a:t>
            </a:r>
            <a:endParaRPr sz="1600" dirty="0">
              <a:latin typeface="Calibri"/>
              <a:cs typeface="Calibri"/>
            </a:endParaRPr>
          </a:p>
        </p:txBody>
      </p:sp>
      <p:pic>
        <p:nvPicPr>
          <p:cNvPr id="5" name="object 5"/>
          <p:cNvPicPr/>
          <p:nvPr/>
        </p:nvPicPr>
        <p:blipFill>
          <a:blip r:embed="rId2" cstate="print"/>
          <a:stretch>
            <a:fillRect/>
          </a:stretch>
        </p:blipFill>
        <p:spPr>
          <a:xfrm>
            <a:off x="7146290" y="6229032"/>
            <a:ext cx="1530032" cy="612140"/>
          </a:xfrm>
          <a:prstGeom prst="rect">
            <a:avLst/>
          </a:prstGeom>
        </p:spPr>
      </p:pic>
      <p:sp>
        <p:nvSpPr>
          <p:cNvPr id="6" name="object 6"/>
          <p:cNvSpPr txBox="1"/>
          <p:nvPr/>
        </p:nvSpPr>
        <p:spPr>
          <a:xfrm>
            <a:off x="10805477" y="6417881"/>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2</a:t>
            </a:r>
            <a:endParaRPr sz="1100">
              <a:latin typeface="Arial"/>
              <a:cs typeface="Arial"/>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16280" y="524509"/>
            <a:ext cx="10008870" cy="459740"/>
          </a:xfrm>
          <a:prstGeom prst="rect">
            <a:avLst/>
          </a:prstGeom>
        </p:spPr>
        <p:txBody>
          <a:bodyPr vert="horz" wrap="square" lIns="0" tIns="12700" rIns="0" bIns="0" rtlCol="0">
            <a:spAutoFit/>
          </a:bodyPr>
          <a:lstStyle/>
          <a:p>
            <a:pPr marL="12700">
              <a:lnSpc>
                <a:spcPct val="100000"/>
              </a:lnSpc>
              <a:spcBef>
                <a:spcPts val="100"/>
              </a:spcBef>
            </a:pPr>
            <a:r>
              <a:rPr spc="140" dirty="0">
                <a:solidFill>
                  <a:srgbClr val="FFFFFF"/>
                </a:solidFill>
              </a:rPr>
              <a:t>Πράγματα</a:t>
            </a:r>
            <a:r>
              <a:rPr spc="55" dirty="0">
                <a:solidFill>
                  <a:srgbClr val="FFFFFF"/>
                </a:solidFill>
              </a:rPr>
              <a:t> </a:t>
            </a:r>
            <a:r>
              <a:rPr spc="135" dirty="0">
                <a:solidFill>
                  <a:srgbClr val="FFFFFF"/>
                </a:solidFill>
              </a:rPr>
              <a:t>που</a:t>
            </a:r>
            <a:r>
              <a:rPr spc="60" dirty="0">
                <a:solidFill>
                  <a:srgbClr val="FFFFFF"/>
                </a:solidFill>
              </a:rPr>
              <a:t> </a:t>
            </a:r>
            <a:r>
              <a:rPr spc="130" dirty="0">
                <a:solidFill>
                  <a:srgbClr val="FFFFFF"/>
                </a:solidFill>
              </a:rPr>
              <a:t>συμβαίνουν</a:t>
            </a:r>
            <a:r>
              <a:rPr spc="55" dirty="0">
                <a:solidFill>
                  <a:srgbClr val="FFFFFF"/>
                </a:solidFill>
              </a:rPr>
              <a:t> </a:t>
            </a:r>
            <a:r>
              <a:rPr spc="135" dirty="0">
                <a:solidFill>
                  <a:srgbClr val="FFFFFF"/>
                </a:solidFill>
              </a:rPr>
              <a:t>κατά</a:t>
            </a:r>
            <a:r>
              <a:rPr spc="55" dirty="0">
                <a:solidFill>
                  <a:srgbClr val="FFFFFF"/>
                </a:solidFill>
              </a:rPr>
              <a:t> </a:t>
            </a:r>
            <a:r>
              <a:rPr spc="130" dirty="0">
                <a:solidFill>
                  <a:srgbClr val="FFFFFF"/>
                </a:solidFill>
              </a:rPr>
              <a:t>τη</a:t>
            </a:r>
            <a:r>
              <a:rPr spc="65" dirty="0">
                <a:solidFill>
                  <a:srgbClr val="FFFFFF"/>
                </a:solidFill>
              </a:rPr>
              <a:t> </a:t>
            </a:r>
            <a:r>
              <a:rPr spc="120" dirty="0">
                <a:solidFill>
                  <a:srgbClr val="FFFFFF"/>
                </a:solidFill>
              </a:rPr>
              <a:t>διάρκεια</a:t>
            </a:r>
            <a:r>
              <a:rPr spc="155" dirty="0">
                <a:solidFill>
                  <a:srgbClr val="FFFFFF"/>
                </a:solidFill>
              </a:rPr>
              <a:t> </a:t>
            </a:r>
            <a:r>
              <a:rPr spc="110" dirty="0">
                <a:solidFill>
                  <a:srgbClr val="FFFFFF"/>
                </a:solidFill>
              </a:rPr>
              <a:t>επίθεσης</a:t>
            </a:r>
            <a:r>
              <a:rPr spc="55" dirty="0">
                <a:solidFill>
                  <a:srgbClr val="FFFFFF"/>
                </a:solidFill>
              </a:rPr>
              <a:t> </a:t>
            </a:r>
            <a:r>
              <a:rPr spc="170" dirty="0">
                <a:solidFill>
                  <a:srgbClr val="FFFFFF"/>
                </a:solidFill>
              </a:rPr>
              <a:t>MITM:</a:t>
            </a:r>
          </a:p>
        </p:txBody>
      </p:sp>
      <p:sp>
        <p:nvSpPr>
          <p:cNvPr id="4" name="object 4"/>
          <p:cNvSpPr txBox="1"/>
          <p:nvPr/>
        </p:nvSpPr>
        <p:spPr>
          <a:xfrm>
            <a:off x="1160780" y="1162367"/>
            <a:ext cx="9610090" cy="4492625"/>
          </a:xfrm>
          <a:prstGeom prst="rect">
            <a:avLst/>
          </a:prstGeom>
        </p:spPr>
        <p:txBody>
          <a:bodyPr vert="horz" wrap="square" lIns="0" tIns="0" rIns="0" bIns="0" rtlCol="0">
            <a:spAutoFit/>
          </a:bodyPr>
          <a:lstStyle/>
          <a:p>
            <a:pPr marL="287020" indent="-274320">
              <a:lnSpc>
                <a:spcPts val="2400"/>
              </a:lnSpc>
              <a:buClr>
                <a:srgbClr val="FFBA00"/>
              </a:buClr>
              <a:buSzPct val="126315"/>
              <a:buFont typeface="Courier New"/>
              <a:buChar char="o"/>
              <a:tabLst>
                <a:tab pos="287020" algn="l"/>
              </a:tabLst>
            </a:pPr>
            <a:r>
              <a:rPr sz="1900" spc="250" dirty="0">
                <a:solidFill>
                  <a:srgbClr val="FFFFFF"/>
                </a:solidFill>
                <a:latin typeface="Calibri"/>
                <a:cs typeface="Calibri"/>
              </a:rPr>
              <a:t>Ο</a:t>
            </a:r>
            <a:r>
              <a:rPr sz="1900" spc="80" dirty="0">
                <a:solidFill>
                  <a:srgbClr val="FFFFFF"/>
                </a:solidFill>
                <a:latin typeface="Calibri"/>
                <a:cs typeface="Calibri"/>
              </a:rPr>
              <a:t> </a:t>
            </a:r>
            <a:r>
              <a:rPr sz="1900" spc="140" dirty="0">
                <a:solidFill>
                  <a:srgbClr val="FFFFFF"/>
                </a:solidFill>
                <a:latin typeface="Calibri"/>
                <a:cs typeface="Calibri"/>
              </a:rPr>
              <a:t>client</a:t>
            </a:r>
            <a:r>
              <a:rPr sz="1900" spc="75" dirty="0">
                <a:solidFill>
                  <a:srgbClr val="FFFFFF"/>
                </a:solidFill>
                <a:latin typeface="Calibri"/>
                <a:cs typeface="Calibri"/>
              </a:rPr>
              <a:t> </a:t>
            </a:r>
            <a:r>
              <a:rPr sz="1900" spc="185" dirty="0">
                <a:solidFill>
                  <a:srgbClr val="FFFFFF"/>
                </a:solidFill>
                <a:latin typeface="Calibri"/>
                <a:cs typeface="Calibri"/>
              </a:rPr>
              <a:t>(σύστημα</a:t>
            </a:r>
            <a:r>
              <a:rPr sz="1900" spc="75" dirty="0">
                <a:solidFill>
                  <a:srgbClr val="FFFFFF"/>
                </a:solidFill>
                <a:latin typeface="Calibri"/>
                <a:cs typeface="Calibri"/>
              </a:rPr>
              <a:t> </a:t>
            </a:r>
            <a:r>
              <a:rPr sz="1900" spc="204" dirty="0">
                <a:solidFill>
                  <a:srgbClr val="FFFFFF"/>
                </a:solidFill>
                <a:latin typeface="Calibri"/>
                <a:cs typeface="Calibri"/>
              </a:rPr>
              <a:t>ή</a:t>
            </a:r>
            <a:r>
              <a:rPr sz="1900" spc="80" dirty="0">
                <a:solidFill>
                  <a:srgbClr val="FFFFFF"/>
                </a:solidFill>
                <a:latin typeface="Calibri"/>
                <a:cs typeface="Calibri"/>
              </a:rPr>
              <a:t> </a:t>
            </a:r>
            <a:r>
              <a:rPr sz="1900" spc="200" dirty="0">
                <a:solidFill>
                  <a:srgbClr val="FFFFFF"/>
                </a:solidFill>
                <a:latin typeface="Calibri"/>
                <a:cs typeface="Calibri"/>
              </a:rPr>
              <a:t>πρόγραμμα</a:t>
            </a:r>
            <a:r>
              <a:rPr sz="1900" spc="85" dirty="0">
                <a:solidFill>
                  <a:srgbClr val="FFFFFF"/>
                </a:solidFill>
                <a:latin typeface="Calibri"/>
                <a:cs typeface="Calibri"/>
              </a:rPr>
              <a:t> </a:t>
            </a:r>
            <a:r>
              <a:rPr sz="1900" spc="200" dirty="0">
                <a:solidFill>
                  <a:srgbClr val="FFFFFF"/>
                </a:solidFill>
                <a:latin typeface="Calibri"/>
                <a:cs typeface="Calibri"/>
              </a:rPr>
              <a:t>που</a:t>
            </a:r>
            <a:r>
              <a:rPr sz="1900" spc="85" dirty="0">
                <a:solidFill>
                  <a:srgbClr val="FFFFFF"/>
                </a:solidFill>
                <a:latin typeface="Calibri"/>
                <a:cs typeface="Calibri"/>
              </a:rPr>
              <a:t> </a:t>
            </a:r>
            <a:r>
              <a:rPr sz="1900" spc="165" dirty="0">
                <a:solidFill>
                  <a:srgbClr val="FFFFFF"/>
                </a:solidFill>
                <a:latin typeface="Calibri"/>
                <a:cs typeface="Calibri"/>
              </a:rPr>
              <a:t>επικοινωνεί</a:t>
            </a:r>
            <a:r>
              <a:rPr sz="1900" spc="90" dirty="0">
                <a:solidFill>
                  <a:srgbClr val="FFFFFF"/>
                </a:solidFill>
                <a:latin typeface="Calibri"/>
                <a:cs typeface="Calibri"/>
              </a:rPr>
              <a:t> </a:t>
            </a:r>
            <a:r>
              <a:rPr sz="1900" spc="190" dirty="0">
                <a:solidFill>
                  <a:srgbClr val="FFFFFF"/>
                </a:solidFill>
                <a:latin typeface="Calibri"/>
                <a:cs typeface="Calibri"/>
              </a:rPr>
              <a:t>με</a:t>
            </a:r>
            <a:r>
              <a:rPr sz="1900" spc="80" dirty="0">
                <a:solidFill>
                  <a:srgbClr val="FFFFFF"/>
                </a:solidFill>
                <a:latin typeface="Calibri"/>
                <a:cs typeface="Calibri"/>
              </a:rPr>
              <a:t> </a:t>
            </a:r>
            <a:r>
              <a:rPr sz="1900" spc="150" dirty="0">
                <a:solidFill>
                  <a:srgbClr val="FFFFFF"/>
                </a:solidFill>
                <a:latin typeface="Calibri"/>
                <a:cs typeface="Calibri"/>
              </a:rPr>
              <a:t>server)</a:t>
            </a:r>
            <a:r>
              <a:rPr sz="1900" spc="75" dirty="0">
                <a:solidFill>
                  <a:srgbClr val="FFFFFF"/>
                </a:solidFill>
                <a:latin typeface="Calibri"/>
                <a:cs typeface="Calibri"/>
              </a:rPr>
              <a:t> </a:t>
            </a:r>
            <a:r>
              <a:rPr sz="1900" spc="160" dirty="0">
                <a:solidFill>
                  <a:srgbClr val="FFFFFF"/>
                </a:solidFill>
                <a:latin typeface="Calibri"/>
                <a:cs typeface="Calibri"/>
              </a:rPr>
              <a:t>ξεκινά</a:t>
            </a:r>
            <a:endParaRPr sz="1900">
              <a:latin typeface="Calibri"/>
              <a:cs typeface="Calibri"/>
            </a:endParaRPr>
          </a:p>
          <a:p>
            <a:pPr marL="286385" marR="2382520">
              <a:lnSpc>
                <a:spcPts val="2230"/>
              </a:lnSpc>
              <a:spcBef>
                <a:spcPts val="35"/>
              </a:spcBef>
            </a:pPr>
            <a:r>
              <a:rPr sz="1900" spc="190" dirty="0">
                <a:solidFill>
                  <a:srgbClr val="FFFFFF"/>
                </a:solidFill>
                <a:latin typeface="Calibri"/>
                <a:cs typeface="Calibri"/>
              </a:rPr>
              <a:t>σύνδεση</a:t>
            </a:r>
            <a:r>
              <a:rPr sz="1900" spc="80" dirty="0">
                <a:solidFill>
                  <a:srgbClr val="FFFFFF"/>
                </a:solidFill>
                <a:latin typeface="Calibri"/>
                <a:cs typeface="Calibri"/>
              </a:rPr>
              <a:t> </a:t>
            </a:r>
            <a:r>
              <a:rPr sz="1900" spc="190" dirty="0">
                <a:solidFill>
                  <a:srgbClr val="FFFFFF"/>
                </a:solidFill>
                <a:latin typeface="Calibri"/>
                <a:cs typeface="Calibri"/>
              </a:rPr>
              <a:t>με</a:t>
            </a:r>
            <a:r>
              <a:rPr sz="1900" spc="80" dirty="0">
                <a:solidFill>
                  <a:srgbClr val="FFFFFF"/>
                </a:solidFill>
                <a:latin typeface="Calibri"/>
                <a:cs typeface="Calibri"/>
              </a:rPr>
              <a:t> </a:t>
            </a:r>
            <a:r>
              <a:rPr sz="1900" spc="170" dirty="0">
                <a:solidFill>
                  <a:srgbClr val="FFFFFF"/>
                </a:solidFill>
                <a:latin typeface="Calibri"/>
                <a:cs typeface="Calibri"/>
              </a:rPr>
              <a:t>ιστοσελίδα</a:t>
            </a:r>
            <a:r>
              <a:rPr sz="1900" spc="85" dirty="0">
                <a:solidFill>
                  <a:srgbClr val="FFFFFF"/>
                </a:solidFill>
                <a:latin typeface="Calibri"/>
                <a:cs typeface="Calibri"/>
              </a:rPr>
              <a:t> </a:t>
            </a:r>
            <a:r>
              <a:rPr sz="1900" spc="190" dirty="0">
                <a:solidFill>
                  <a:srgbClr val="FFFFFF"/>
                </a:solidFill>
                <a:latin typeface="Calibri"/>
                <a:cs typeface="Calibri"/>
              </a:rPr>
              <a:t>με</a:t>
            </a:r>
            <a:r>
              <a:rPr sz="1900" spc="80" dirty="0">
                <a:solidFill>
                  <a:srgbClr val="FFFFFF"/>
                </a:solidFill>
                <a:latin typeface="Calibri"/>
                <a:cs typeface="Calibri"/>
              </a:rPr>
              <a:t> </a:t>
            </a:r>
            <a:r>
              <a:rPr sz="1900" spc="165" dirty="0">
                <a:solidFill>
                  <a:srgbClr val="FFFFFF"/>
                </a:solidFill>
                <a:latin typeface="Calibri"/>
                <a:cs typeface="Calibri"/>
              </a:rPr>
              <a:t>πιστοποιητικό</a:t>
            </a:r>
            <a:r>
              <a:rPr sz="1900" spc="85" dirty="0">
                <a:solidFill>
                  <a:srgbClr val="FFFFFF"/>
                </a:solidFill>
                <a:latin typeface="Calibri"/>
                <a:cs typeface="Calibri"/>
              </a:rPr>
              <a:t> </a:t>
            </a:r>
            <a:r>
              <a:rPr sz="1900" spc="150" dirty="0">
                <a:solidFill>
                  <a:srgbClr val="FFFFFF"/>
                </a:solidFill>
                <a:latin typeface="Calibri"/>
                <a:cs typeface="Calibri"/>
              </a:rPr>
              <a:t>SSL,</a:t>
            </a:r>
            <a:r>
              <a:rPr sz="1900" spc="80" dirty="0">
                <a:solidFill>
                  <a:srgbClr val="FFFFFF"/>
                </a:solidFill>
                <a:latin typeface="Calibri"/>
                <a:cs typeface="Calibri"/>
              </a:rPr>
              <a:t> </a:t>
            </a:r>
            <a:r>
              <a:rPr sz="1900" spc="190" dirty="0">
                <a:solidFill>
                  <a:srgbClr val="FFFFFF"/>
                </a:solidFill>
                <a:latin typeface="Calibri"/>
                <a:cs typeface="Calibri"/>
              </a:rPr>
              <a:t>με</a:t>
            </a:r>
            <a:r>
              <a:rPr sz="1900" spc="80" dirty="0">
                <a:solidFill>
                  <a:srgbClr val="FFFFFF"/>
                </a:solidFill>
                <a:latin typeface="Calibri"/>
                <a:cs typeface="Calibri"/>
              </a:rPr>
              <a:t> </a:t>
            </a:r>
            <a:r>
              <a:rPr sz="1900" spc="195" dirty="0">
                <a:solidFill>
                  <a:srgbClr val="FFFFFF"/>
                </a:solidFill>
                <a:latin typeface="Calibri"/>
                <a:cs typeface="Calibri"/>
              </a:rPr>
              <a:t>σκοπό</a:t>
            </a:r>
            <a:r>
              <a:rPr sz="1900" spc="90" dirty="0">
                <a:solidFill>
                  <a:srgbClr val="FFFFFF"/>
                </a:solidFill>
                <a:latin typeface="Calibri"/>
                <a:cs typeface="Calibri"/>
              </a:rPr>
              <a:t> </a:t>
            </a:r>
            <a:r>
              <a:rPr sz="1900" spc="190" dirty="0">
                <a:solidFill>
                  <a:srgbClr val="FFFFFF"/>
                </a:solidFill>
                <a:latin typeface="Calibri"/>
                <a:cs typeface="Calibri"/>
              </a:rPr>
              <a:t>να </a:t>
            </a:r>
            <a:r>
              <a:rPr sz="1900" spc="-415" dirty="0">
                <a:solidFill>
                  <a:srgbClr val="FFFFFF"/>
                </a:solidFill>
                <a:latin typeface="Calibri"/>
                <a:cs typeface="Calibri"/>
              </a:rPr>
              <a:t> </a:t>
            </a:r>
            <a:r>
              <a:rPr sz="1900" spc="175" dirty="0">
                <a:solidFill>
                  <a:srgbClr val="FFFFFF"/>
                </a:solidFill>
                <a:latin typeface="Calibri"/>
                <a:cs typeface="Calibri"/>
              </a:rPr>
              <a:t>δημιουργήσει</a:t>
            </a:r>
            <a:r>
              <a:rPr sz="1900" spc="90" dirty="0">
                <a:solidFill>
                  <a:srgbClr val="FFFFFF"/>
                </a:solidFill>
                <a:latin typeface="Calibri"/>
                <a:cs typeface="Calibri"/>
              </a:rPr>
              <a:t> </a:t>
            </a:r>
            <a:r>
              <a:rPr sz="1900" spc="170" dirty="0">
                <a:solidFill>
                  <a:srgbClr val="FFFFFF"/>
                </a:solidFill>
                <a:latin typeface="Calibri"/>
                <a:cs typeface="Calibri"/>
              </a:rPr>
              <a:t>μια</a:t>
            </a:r>
            <a:r>
              <a:rPr sz="1900" spc="85" dirty="0">
                <a:solidFill>
                  <a:srgbClr val="FFFFFF"/>
                </a:solidFill>
                <a:latin typeface="Calibri"/>
                <a:cs typeface="Calibri"/>
              </a:rPr>
              <a:t> </a:t>
            </a:r>
            <a:r>
              <a:rPr sz="1900" spc="204" dirty="0">
                <a:solidFill>
                  <a:srgbClr val="FFFFFF"/>
                </a:solidFill>
                <a:latin typeface="Calibri"/>
                <a:cs typeface="Calibri"/>
              </a:rPr>
              <a:t>ασφαλή</a:t>
            </a:r>
            <a:r>
              <a:rPr sz="1900" spc="80" dirty="0">
                <a:solidFill>
                  <a:srgbClr val="FFFFFF"/>
                </a:solidFill>
                <a:latin typeface="Calibri"/>
                <a:cs typeface="Calibri"/>
              </a:rPr>
              <a:t> </a:t>
            </a:r>
            <a:r>
              <a:rPr sz="1900" spc="175" dirty="0">
                <a:solidFill>
                  <a:srgbClr val="FFFFFF"/>
                </a:solidFill>
                <a:latin typeface="Calibri"/>
                <a:cs typeface="Calibri"/>
              </a:rPr>
              <a:t>σύνδεση.</a:t>
            </a:r>
            <a:endParaRPr sz="1900">
              <a:latin typeface="Calibri"/>
              <a:cs typeface="Calibri"/>
            </a:endParaRPr>
          </a:p>
          <a:p>
            <a:pPr marL="286385" marR="627380" indent="-274320" algn="just">
              <a:lnSpc>
                <a:spcPct val="95500"/>
              </a:lnSpc>
              <a:spcBef>
                <a:spcPts val="1545"/>
              </a:spcBef>
              <a:buClr>
                <a:srgbClr val="FFBA00"/>
              </a:buClr>
              <a:buSzPct val="126315"/>
              <a:buFont typeface="Courier New"/>
              <a:buChar char="o"/>
              <a:tabLst>
                <a:tab pos="287020" algn="l"/>
              </a:tabLst>
            </a:pPr>
            <a:r>
              <a:rPr sz="1900" spc="250" dirty="0">
                <a:solidFill>
                  <a:srgbClr val="FFFFFF"/>
                </a:solidFill>
                <a:latin typeface="Calibri"/>
                <a:cs typeface="Calibri"/>
              </a:rPr>
              <a:t>Ο</a:t>
            </a:r>
            <a:r>
              <a:rPr sz="1900" spc="80" dirty="0">
                <a:solidFill>
                  <a:srgbClr val="FFFFFF"/>
                </a:solidFill>
                <a:latin typeface="Calibri"/>
                <a:cs typeface="Calibri"/>
              </a:rPr>
              <a:t> </a:t>
            </a:r>
            <a:r>
              <a:rPr sz="1900" spc="165" dirty="0">
                <a:solidFill>
                  <a:srgbClr val="FFFFFF"/>
                </a:solidFill>
                <a:latin typeface="Calibri"/>
                <a:cs typeface="Calibri"/>
              </a:rPr>
              <a:t>επιτιθέμενος</a:t>
            </a:r>
            <a:r>
              <a:rPr sz="1900" spc="80" dirty="0">
                <a:solidFill>
                  <a:srgbClr val="FFFFFF"/>
                </a:solidFill>
                <a:latin typeface="Calibri"/>
                <a:cs typeface="Calibri"/>
              </a:rPr>
              <a:t> </a:t>
            </a:r>
            <a:r>
              <a:rPr sz="1900" spc="175" dirty="0">
                <a:solidFill>
                  <a:srgbClr val="FFFFFF"/>
                </a:solidFill>
                <a:latin typeface="Calibri"/>
                <a:cs typeface="Calibri"/>
              </a:rPr>
              <a:t>υποκλέπτει</a:t>
            </a:r>
            <a:r>
              <a:rPr sz="1900" spc="80" dirty="0">
                <a:solidFill>
                  <a:srgbClr val="FFFFFF"/>
                </a:solidFill>
                <a:latin typeface="Calibri"/>
                <a:cs typeface="Calibri"/>
              </a:rPr>
              <a:t> </a:t>
            </a:r>
            <a:r>
              <a:rPr sz="1900" spc="190" dirty="0">
                <a:solidFill>
                  <a:srgbClr val="FFFFFF"/>
                </a:solidFill>
                <a:latin typeface="Calibri"/>
                <a:cs typeface="Calibri"/>
              </a:rPr>
              <a:t>αυτή</a:t>
            </a:r>
            <a:r>
              <a:rPr sz="1900" spc="80" dirty="0">
                <a:solidFill>
                  <a:srgbClr val="FFFFFF"/>
                </a:solidFill>
                <a:latin typeface="Calibri"/>
                <a:cs typeface="Calibri"/>
              </a:rPr>
              <a:t> </a:t>
            </a:r>
            <a:r>
              <a:rPr sz="1900" spc="175" dirty="0">
                <a:solidFill>
                  <a:srgbClr val="FFFFFF"/>
                </a:solidFill>
                <a:latin typeface="Calibri"/>
                <a:cs typeface="Calibri"/>
              </a:rPr>
              <a:t>τη</a:t>
            </a:r>
            <a:r>
              <a:rPr sz="1900" spc="80" dirty="0">
                <a:solidFill>
                  <a:srgbClr val="FFFFFF"/>
                </a:solidFill>
                <a:latin typeface="Calibri"/>
                <a:cs typeface="Calibri"/>
              </a:rPr>
              <a:t> </a:t>
            </a:r>
            <a:r>
              <a:rPr sz="1900" spc="190" dirty="0">
                <a:solidFill>
                  <a:srgbClr val="FFFFFF"/>
                </a:solidFill>
                <a:latin typeface="Calibri"/>
                <a:cs typeface="Calibri"/>
              </a:rPr>
              <a:t>σύνδεση</a:t>
            </a:r>
            <a:r>
              <a:rPr sz="1900" spc="80" dirty="0">
                <a:solidFill>
                  <a:srgbClr val="FFFFFF"/>
                </a:solidFill>
                <a:latin typeface="Calibri"/>
                <a:cs typeface="Calibri"/>
              </a:rPr>
              <a:t> </a:t>
            </a:r>
            <a:r>
              <a:rPr sz="1900" spc="160" dirty="0">
                <a:solidFill>
                  <a:srgbClr val="FFFFFF"/>
                </a:solidFill>
                <a:latin typeface="Calibri"/>
                <a:cs typeface="Calibri"/>
              </a:rPr>
              <a:t>και</a:t>
            </a:r>
            <a:r>
              <a:rPr sz="1900" spc="80" dirty="0">
                <a:solidFill>
                  <a:srgbClr val="FFFFFF"/>
                </a:solidFill>
                <a:latin typeface="Calibri"/>
                <a:cs typeface="Calibri"/>
              </a:rPr>
              <a:t> </a:t>
            </a:r>
            <a:r>
              <a:rPr sz="1900" spc="170" dirty="0">
                <a:solidFill>
                  <a:srgbClr val="FFFFFF"/>
                </a:solidFill>
                <a:latin typeface="Calibri"/>
                <a:cs typeface="Calibri"/>
              </a:rPr>
              <a:t>προσποιείται</a:t>
            </a:r>
            <a:r>
              <a:rPr sz="1900" spc="90" dirty="0">
                <a:solidFill>
                  <a:srgbClr val="FFFFFF"/>
                </a:solidFill>
                <a:latin typeface="Calibri"/>
                <a:cs typeface="Calibri"/>
              </a:rPr>
              <a:t> </a:t>
            </a:r>
            <a:r>
              <a:rPr sz="1900" spc="150" dirty="0">
                <a:solidFill>
                  <a:srgbClr val="FFFFFF"/>
                </a:solidFill>
                <a:latin typeface="Calibri"/>
                <a:cs typeface="Calibri"/>
              </a:rPr>
              <a:t>ότι</a:t>
            </a:r>
            <a:r>
              <a:rPr sz="1900" spc="90" dirty="0">
                <a:solidFill>
                  <a:srgbClr val="FFFFFF"/>
                </a:solidFill>
                <a:latin typeface="Calibri"/>
                <a:cs typeface="Calibri"/>
              </a:rPr>
              <a:t> </a:t>
            </a:r>
            <a:r>
              <a:rPr sz="1900" spc="150" dirty="0">
                <a:solidFill>
                  <a:srgbClr val="FFFFFF"/>
                </a:solidFill>
                <a:latin typeface="Calibri"/>
                <a:cs typeface="Calibri"/>
              </a:rPr>
              <a:t>είναι</a:t>
            </a:r>
            <a:r>
              <a:rPr sz="1900" spc="85" dirty="0">
                <a:solidFill>
                  <a:srgbClr val="FFFFFF"/>
                </a:solidFill>
                <a:latin typeface="Calibri"/>
                <a:cs typeface="Calibri"/>
              </a:rPr>
              <a:t> </a:t>
            </a:r>
            <a:r>
              <a:rPr sz="1900" spc="204" dirty="0">
                <a:solidFill>
                  <a:srgbClr val="FFFFFF"/>
                </a:solidFill>
                <a:latin typeface="Calibri"/>
                <a:cs typeface="Calibri"/>
              </a:rPr>
              <a:t>η </a:t>
            </a:r>
            <a:r>
              <a:rPr sz="1900" spc="-420" dirty="0">
                <a:solidFill>
                  <a:srgbClr val="FFFFFF"/>
                </a:solidFill>
                <a:latin typeface="Calibri"/>
                <a:cs typeface="Calibri"/>
              </a:rPr>
              <a:t> </a:t>
            </a:r>
            <a:r>
              <a:rPr sz="1900" spc="160" dirty="0">
                <a:solidFill>
                  <a:srgbClr val="FFFFFF"/>
                </a:solidFill>
                <a:latin typeface="Calibri"/>
                <a:cs typeface="Calibri"/>
              </a:rPr>
              <a:t>ιστοσελίδα,</a:t>
            </a:r>
            <a:r>
              <a:rPr sz="1900" spc="85" dirty="0">
                <a:solidFill>
                  <a:srgbClr val="FFFFFF"/>
                </a:solidFill>
                <a:latin typeface="Calibri"/>
                <a:cs typeface="Calibri"/>
              </a:rPr>
              <a:t> </a:t>
            </a:r>
            <a:r>
              <a:rPr sz="1900" spc="185" dirty="0">
                <a:solidFill>
                  <a:srgbClr val="FFFFFF"/>
                </a:solidFill>
                <a:latin typeface="Calibri"/>
                <a:cs typeface="Calibri"/>
              </a:rPr>
              <a:t>δημιουργώντας</a:t>
            </a:r>
            <a:r>
              <a:rPr sz="1900" spc="85" dirty="0">
                <a:solidFill>
                  <a:srgbClr val="FFFFFF"/>
                </a:solidFill>
                <a:latin typeface="Calibri"/>
                <a:cs typeface="Calibri"/>
              </a:rPr>
              <a:t> </a:t>
            </a:r>
            <a:r>
              <a:rPr sz="1900" spc="185" dirty="0">
                <a:solidFill>
                  <a:srgbClr val="FFFFFF"/>
                </a:solidFill>
                <a:latin typeface="Calibri"/>
                <a:cs typeface="Calibri"/>
              </a:rPr>
              <a:t>ένα</a:t>
            </a:r>
            <a:r>
              <a:rPr sz="1900" spc="85" dirty="0">
                <a:solidFill>
                  <a:srgbClr val="FFFFFF"/>
                </a:solidFill>
                <a:latin typeface="Calibri"/>
                <a:cs typeface="Calibri"/>
              </a:rPr>
              <a:t> </a:t>
            </a:r>
            <a:r>
              <a:rPr sz="1900" spc="180" dirty="0">
                <a:solidFill>
                  <a:srgbClr val="FFFFFF"/>
                </a:solidFill>
                <a:latin typeface="Calibri"/>
                <a:cs typeface="Calibri"/>
              </a:rPr>
              <a:t>ψεύτικο</a:t>
            </a:r>
            <a:r>
              <a:rPr sz="1900" spc="90" dirty="0">
                <a:solidFill>
                  <a:srgbClr val="FFFFFF"/>
                </a:solidFill>
                <a:latin typeface="Calibri"/>
                <a:cs typeface="Calibri"/>
              </a:rPr>
              <a:t> </a:t>
            </a:r>
            <a:r>
              <a:rPr sz="1900" spc="165" dirty="0">
                <a:solidFill>
                  <a:srgbClr val="FFFFFF"/>
                </a:solidFill>
                <a:latin typeface="Calibri"/>
                <a:cs typeface="Calibri"/>
              </a:rPr>
              <a:t>πιστοποιητικό</a:t>
            </a:r>
            <a:r>
              <a:rPr sz="1900" spc="95" dirty="0">
                <a:solidFill>
                  <a:srgbClr val="FFFFFF"/>
                </a:solidFill>
                <a:latin typeface="Calibri"/>
                <a:cs typeface="Calibri"/>
              </a:rPr>
              <a:t> </a:t>
            </a:r>
            <a:r>
              <a:rPr sz="1900" spc="165" dirty="0">
                <a:solidFill>
                  <a:srgbClr val="FFFFFF"/>
                </a:solidFill>
                <a:latin typeface="Calibri"/>
                <a:cs typeface="Calibri"/>
              </a:rPr>
              <a:t>SSL</a:t>
            </a:r>
            <a:r>
              <a:rPr sz="1900" spc="90" dirty="0">
                <a:solidFill>
                  <a:srgbClr val="FFFFFF"/>
                </a:solidFill>
                <a:latin typeface="Calibri"/>
                <a:cs typeface="Calibri"/>
              </a:rPr>
              <a:t> </a:t>
            </a:r>
            <a:r>
              <a:rPr sz="1900" spc="204" dirty="0">
                <a:solidFill>
                  <a:srgbClr val="FFFFFF"/>
                </a:solidFill>
                <a:latin typeface="Calibri"/>
                <a:cs typeface="Calibri"/>
              </a:rPr>
              <a:t>που</a:t>
            </a:r>
            <a:r>
              <a:rPr sz="1900" spc="85" dirty="0">
                <a:solidFill>
                  <a:srgbClr val="FFFFFF"/>
                </a:solidFill>
                <a:latin typeface="Calibri"/>
                <a:cs typeface="Calibri"/>
              </a:rPr>
              <a:t> </a:t>
            </a:r>
            <a:r>
              <a:rPr sz="1900" spc="170" dirty="0">
                <a:solidFill>
                  <a:srgbClr val="FFFFFF"/>
                </a:solidFill>
                <a:latin typeface="Calibri"/>
                <a:cs typeface="Calibri"/>
              </a:rPr>
              <a:t>φαίνεται </a:t>
            </a:r>
            <a:r>
              <a:rPr sz="1900" spc="-415" dirty="0">
                <a:solidFill>
                  <a:srgbClr val="FFFFFF"/>
                </a:solidFill>
                <a:latin typeface="Calibri"/>
                <a:cs typeface="Calibri"/>
              </a:rPr>
              <a:t> </a:t>
            </a:r>
            <a:r>
              <a:rPr sz="1900" spc="170" dirty="0">
                <a:solidFill>
                  <a:srgbClr val="FFFFFF"/>
                </a:solidFill>
                <a:latin typeface="Calibri"/>
                <a:cs typeface="Calibri"/>
              </a:rPr>
              <a:t>έγκυρο.</a:t>
            </a:r>
            <a:endParaRPr sz="1900">
              <a:latin typeface="Calibri"/>
              <a:cs typeface="Calibri"/>
            </a:endParaRPr>
          </a:p>
          <a:p>
            <a:pPr marL="286385" marR="5080" indent="-274320" algn="just">
              <a:lnSpc>
                <a:spcPct val="96900"/>
              </a:lnSpc>
              <a:spcBef>
                <a:spcPts val="1565"/>
              </a:spcBef>
              <a:buClr>
                <a:srgbClr val="FFBA00"/>
              </a:buClr>
              <a:buSzPct val="126315"/>
              <a:buFont typeface="Courier New"/>
              <a:buChar char="o"/>
              <a:tabLst>
                <a:tab pos="287020" algn="l"/>
              </a:tabLst>
            </a:pPr>
            <a:r>
              <a:rPr sz="1900" spc="250" dirty="0">
                <a:solidFill>
                  <a:srgbClr val="FFFFFF"/>
                </a:solidFill>
                <a:latin typeface="Calibri"/>
                <a:cs typeface="Calibri"/>
              </a:rPr>
              <a:t>Ο</a:t>
            </a:r>
            <a:r>
              <a:rPr sz="1900" spc="75" dirty="0">
                <a:solidFill>
                  <a:srgbClr val="FFFFFF"/>
                </a:solidFill>
                <a:latin typeface="Calibri"/>
                <a:cs typeface="Calibri"/>
              </a:rPr>
              <a:t> </a:t>
            </a:r>
            <a:r>
              <a:rPr sz="1900" spc="140" dirty="0">
                <a:solidFill>
                  <a:srgbClr val="FFFFFF"/>
                </a:solidFill>
                <a:latin typeface="Calibri"/>
                <a:cs typeface="Calibri"/>
              </a:rPr>
              <a:t>client</a:t>
            </a:r>
            <a:r>
              <a:rPr sz="1900" spc="75" dirty="0">
                <a:solidFill>
                  <a:srgbClr val="FFFFFF"/>
                </a:solidFill>
                <a:latin typeface="Calibri"/>
                <a:cs typeface="Calibri"/>
              </a:rPr>
              <a:t> </a:t>
            </a:r>
            <a:r>
              <a:rPr sz="1900" spc="185" dirty="0">
                <a:solidFill>
                  <a:srgbClr val="FFFFFF"/>
                </a:solidFill>
                <a:latin typeface="Calibri"/>
                <a:cs typeface="Calibri"/>
              </a:rPr>
              <a:t>(σύστημα</a:t>
            </a:r>
            <a:r>
              <a:rPr sz="1900" spc="75" dirty="0">
                <a:solidFill>
                  <a:srgbClr val="FFFFFF"/>
                </a:solidFill>
                <a:latin typeface="Calibri"/>
                <a:cs typeface="Calibri"/>
              </a:rPr>
              <a:t> </a:t>
            </a:r>
            <a:r>
              <a:rPr sz="1900" spc="204" dirty="0">
                <a:solidFill>
                  <a:srgbClr val="FFFFFF"/>
                </a:solidFill>
                <a:latin typeface="Calibri"/>
                <a:cs typeface="Calibri"/>
              </a:rPr>
              <a:t>ή</a:t>
            </a:r>
            <a:r>
              <a:rPr sz="1900" spc="80" dirty="0">
                <a:solidFill>
                  <a:srgbClr val="FFFFFF"/>
                </a:solidFill>
                <a:latin typeface="Calibri"/>
                <a:cs typeface="Calibri"/>
              </a:rPr>
              <a:t> </a:t>
            </a:r>
            <a:r>
              <a:rPr sz="1900" spc="200" dirty="0">
                <a:solidFill>
                  <a:srgbClr val="FFFFFF"/>
                </a:solidFill>
                <a:latin typeface="Calibri"/>
                <a:cs typeface="Calibri"/>
              </a:rPr>
              <a:t>πρόγραμμα</a:t>
            </a:r>
            <a:r>
              <a:rPr sz="1900" spc="85" dirty="0">
                <a:solidFill>
                  <a:srgbClr val="FFFFFF"/>
                </a:solidFill>
                <a:latin typeface="Calibri"/>
                <a:cs typeface="Calibri"/>
              </a:rPr>
              <a:t> </a:t>
            </a:r>
            <a:r>
              <a:rPr sz="1900" spc="200" dirty="0">
                <a:solidFill>
                  <a:srgbClr val="FFFFFF"/>
                </a:solidFill>
                <a:latin typeface="Calibri"/>
                <a:cs typeface="Calibri"/>
              </a:rPr>
              <a:t>που</a:t>
            </a:r>
            <a:r>
              <a:rPr sz="1900" spc="80" dirty="0">
                <a:solidFill>
                  <a:srgbClr val="FFFFFF"/>
                </a:solidFill>
                <a:latin typeface="Calibri"/>
                <a:cs typeface="Calibri"/>
              </a:rPr>
              <a:t> </a:t>
            </a:r>
            <a:r>
              <a:rPr sz="1900" spc="165" dirty="0">
                <a:solidFill>
                  <a:srgbClr val="FFFFFF"/>
                </a:solidFill>
                <a:latin typeface="Calibri"/>
                <a:cs typeface="Calibri"/>
              </a:rPr>
              <a:t>επικοινωνεί</a:t>
            </a:r>
            <a:r>
              <a:rPr sz="1900" spc="90" dirty="0">
                <a:solidFill>
                  <a:srgbClr val="FFFFFF"/>
                </a:solidFill>
                <a:latin typeface="Calibri"/>
                <a:cs typeface="Calibri"/>
              </a:rPr>
              <a:t> </a:t>
            </a:r>
            <a:r>
              <a:rPr sz="1900" spc="190" dirty="0">
                <a:solidFill>
                  <a:srgbClr val="FFFFFF"/>
                </a:solidFill>
                <a:latin typeface="Calibri"/>
                <a:cs typeface="Calibri"/>
              </a:rPr>
              <a:t>με</a:t>
            </a:r>
            <a:r>
              <a:rPr sz="1900" spc="80" dirty="0">
                <a:solidFill>
                  <a:srgbClr val="FFFFFF"/>
                </a:solidFill>
                <a:latin typeface="Calibri"/>
                <a:cs typeface="Calibri"/>
              </a:rPr>
              <a:t> </a:t>
            </a:r>
            <a:r>
              <a:rPr sz="1900" spc="150" dirty="0">
                <a:solidFill>
                  <a:srgbClr val="FFFFFF"/>
                </a:solidFill>
                <a:latin typeface="Calibri"/>
                <a:cs typeface="Calibri"/>
              </a:rPr>
              <a:t>server)</a:t>
            </a:r>
            <a:r>
              <a:rPr sz="1900" spc="75" dirty="0">
                <a:solidFill>
                  <a:srgbClr val="FFFFFF"/>
                </a:solidFill>
                <a:latin typeface="Calibri"/>
                <a:cs typeface="Calibri"/>
              </a:rPr>
              <a:t> </a:t>
            </a:r>
            <a:r>
              <a:rPr sz="1900" spc="185" dirty="0">
                <a:solidFill>
                  <a:srgbClr val="FFFFFF"/>
                </a:solidFill>
                <a:latin typeface="Calibri"/>
                <a:cs typeface="Calibri"/>
              </a:rPr>
              <a:t>του</a:t>
            </a:r>
            <a:r>
              <a:rPr sz="1900" spc="75" dirty="0">
                <a:solidFill>
                  <a:srgbClr val="FFFFFF"/>
                </a:solidFill>
                <a:latin typeface="Calibri"/>
                <a:cs typeface="Calibri"/>
              </a:rPr>
              <a:t> </a:t>
            </a:r>
            <a:r>
              <a:rPr sz="1900" spc="165" dirty="0">
                <a:solidFill>
                  <a:srgbClr val="FFFFFF"/>
                </a:solidFill>
                <a:latin typeface="Calibri"/>
                <a:cs typeface="Calibri"/>
              </a:rPr>
              <a:t>επιτιθέμενου, </a:t>
            </a:r>
            <a:r>
              <a:rPr sz="1900" spc="170" dirty="0">
                <a:solidFill>
                  <a:srgbClr val="FFFFFF"/>
                </a:solidFill>
                <a:latin typeface="Calibri"/>
                <a:cs typeface="Calibri"/>
              </a:rPr>
              <a:t> </a:t>
            </a:r>
            <a:r>
              <a:rPr sz="1900" spc="175" dirty="0">
                <a:solidFill>
                  <a:srgbClr val="FFFFFF"/>
                </a:solidFill>
                <a:latin typeface="Calibri"/>
                <a:cs typeface="Calibri"/>
              </a:rPr>
              <a:t>χωρίς</a:t>
            </a:r>
            <a:r>
              <a:rPr sz="1900" spc="85" dirty="0">
                <a:solidFill>
                  <a:srgbClr val="FFFFFF"/>
                </a:solidFill>
                <a:latin typeface="Calibri"/>
                <a:cs typeface="Calibri"/>
              </a:rPr>
              <a:t> </a:t>
            </a:r>
            <a:r>
              <a:rPr sz="1900" spc="190" dirty="0">
                <a:solidFill>
                  <a:srgbClr val="FFFFFF"/>
                </a:solidFill>
                <a:latin typeface="Calibri"/>
                <a:cs typeface="Calibri"/>
              </a:rPr>
              <a:t>να</a:t>
            </a:r>
            <a:r>
              <a:rPr sz="1900" spc="85" dirty="0">
                <a:solidFill>
                  <a:srgbClr val="FFFFFF"/>
                </a:solidFill>
                <a:latin typeface="Calibri"/>
                <a:cs typeface="Calibri"/>
              </a:rPr>
              <a:t> </a:t>
            </a:r>
            <a:r>
              <a:rPr sz="1900" spc="160" dirty="0">
                <a:solidFill>
                  <a:srgbClr val="FFFFFF"/>
                </a:solidFill>
                <a:latin typeface="Calibri"/>
                <a:cs typeface="Calibri"/>
              </a:rPr>
              <a:t>γνωρίζει</a:t>
            </a:r>
            <a:r>
              <a:rPr sz="1900" spc="90" dirty="0">
                <a:solidFill>
                  <a:srgbClr val="FFFFFF"/>
                </a:solidFill>
                <a:latin typeface="Calibri"/>
                <a:cs typeface="Calibri"/>
              </a:rPr>
              <a:t> </a:t>
            </a:r>
            <a:r>
              <a:rPr sz="1900" spc="170" dirty="0">
                <a:solidFill>
                  <a:srgbClr val="FFFFFF"/>
                </a:solidFill>
                <a:latin typeface="Calibri"/>
                <a:cs typeface="Calibri"/>
              </a:rPr>
              <a:t>την</a:t>
            </a:r>
            <a:r>
              <a:rPr sz="1900" spc="85" dirty="0">
                <a:solidFill>
                  <a:srgbClr val="FFFFFF"/>
                </a:solidFill>
                <a:latin typeface="Calibri"/>
                <a:cs typeface="Calibri"/>
              </a:rPr>
              <a:t> </a:t>
            </a:r>
            <a:r>
              <a:rPr sz="1900" spc="170" dirty="0">
                <a:solidFill>
                  <a:srgbClr val="FFFFFF"/>
                </a:solidFill>
                <a:latin typeface="Calibri"/>
                <a:cs typeface="Calibri"/>
              </a:rPr>
              <a:t>επίθεση,</a:t>
            </a:r>
            <a:r>
              <a:rPr sz="1900" spc="85" dirty="0">
                <a:solidFill>
                  <a:srgbClr val="FFFFFF"/>
                </a:solidFill>
                <a:latin typeface="Calibri"/>
                <a:cs typeface="Calibri"/>
              </a:rPr>
              <a:t> </a:t>
            </a:r>
            <a:r>
              <a:rPr sz="1900" spc="180" dirty="0">
                <a:solidFill>
                  <a:srgbClr val="FFFFFF"/>
                </a:solidFill>
                <a:latin typeface="Calibri"/>
                <a:cs typeface="Calibri"/>
              </a:rPr>
              <a:t>λαμβάνει</a:t>
            </a:r>
            <a:r>
              <a:rPr sz="1900" spc="90" dirty="0">
                <a:solidFill>
                  <a:srgbClr val="FFFFFF"/>
                </a:solidFill>
                <a:latin typeface="Calibri"/>
                <a:cs typeface="Calibri"/>
              </a:rPr>
              <a:t> </a:t>
            </a:r>
            <a:r>
              <a:rPr sz="1900" spc="170" dirty="0">
                <a:solidFill>
                  <a:srgbClr val="FFFFFF"/>
                </a:solidFill>
                <a:latin typeface="Calibri"/>
                <a:cs typeface="Calibri"/>
              </a:rPr>
              <a:t>το</a:t>
            </a:r>
            <a:r>
              <a:rPr sz="1900" spc="85" dirty="0">
                <a:solidFill>
                  <a:srgbClr val="FFFFFF"/>
                </a:solidFill>
                <a:latin typeface="Calibri"/>
                <a:cs typeface="Calibri"/>
              </a:rPr>
              <a:t> </a:t>
            </a:r>
            <a:r>
              <a:rPr sz="1900" spc="180" dirty="0">
                <a:solidFill>
                  <a:srgbClr val="FFFFFF"/>
                </a:solidFill>
                <a:latin typeface="Calibri"/>
                <a:cs typeface="Calibri"/>
              </a:rPr>
              <a:t>ψεύτικο</a:t>
            </a:r>
            <a:r>
              <a:rPr sz="1900" spc="90" dirty="0">
                <a:solidFill>
                  <a:srgbClr val="FFFFFF"/>
                </a:solidFill>
                <a:latin typeface="Calibri"/>
                <a:cs typeface="Calibri"/>
              </a:rPr>
              <a:t> </a:t>
            </a:r>
            <a:r>
              <a:rPr sz="1900" spc="165" dirty="0">
                <a:solidFill>
                  <a:srgbClr val="FFFFFF"/>
                </a:solidFill>
                <a:latin typeface="Calibri"/>
                <a:cs typeface="Calibri"/>
              </a:rPr>
              <a:t>πιστοποιητικό</a:t>
            </a:r>
            <a:r>
              <a:rPr sz="1900" spc="90" dirty="0">
                <a:solidFill>
                  <a:srgbClr val="FFFFFF"/>
                </a:solidFill>
                <a:latin typeface="Calibri"/>
                <a:cs typeface="Calibri"/>
              </a:rPr>
              <a:t> </a:t>
            </a:r>
            <a:r>
              <a:rPr sz="1900" spc="160" dirty="0">
                <a:solidFill>
                  <a:srgbClr val="FFFFFF"/>
                </a:solidFill>
                <a:latin typeface="Calibri"/>
                <a:cs typeface="Calibri"/>
              </a:rPr>
              <a:t>και</a:t>
            </a:r>
            <a:r>
              <a:rPr sz="1900" spc="85" dirty="0">
                <a:solidFill>
                  <a:srgbClr val="FFFFFF"/>
                </a:solidFill>
                <a:latin typeface="Calibri"/>
                <a:cs typeface="Calibri"/>
              </a:rPr>
              <a:t> </a:t>
            </a:r>
            <a:r>
              <a:rPr sz="1900" spc="180" dirty="0">
                <a:solidFill>
                  <a:srgbClr val="FFFFFF"/>
                </a:solidFill>
                <a:latin typeface="Calibri"/>
                <a:cs typeface="Calibri"/>
              </a:rPr>
              <a:t>θεωρεί </a:t>
            </a:r>
            <a:r>
              <a:rPr sz="1900" spc="-420" dirty="0">
                <a:solidFill>
                  <a:srgbClr val="FFFFFF"/>
                </a:solidFill>
                <a:latin typeface="Calibri"/>
                <a:cs typeface="Calibri"/>
              </a:rPr>
              <a:t> </a:t>
            </a:r>
            <a:r>
              <a:rPr sz="1900" spc="150" dirty="0">
                <a:solidFill>
                  <a:srgbClr val="FFFFFF"/>
                </a:solidFill>
                <a:latin typeface="Calibri"/>
                <a:cs typeface="Calibri"/>
              </a:rPr>
              <a:t>ότι</a:t>
            </a:r>
            <a:r>
              <a:rPr sz="1900" spc="85" dirty="0">
                <a:solidFill>
                  <a:srgbClr val="FFFFFF"/>
                </a:solidFill>
                <a:latin typeface="Calibri"/>
                <a:cs typeface="Calibri"/>
              </a:rPr>
              <a:t> </a:t>
            </a:r>
            <a:r>
              <a:rPr sz="1900" spc="150" dirty="0">
                <a:solidFill>
                  <a:srgbClr val="FFFFFF"/>
                </a:solidFill>
                <a:latin typeface="Calibri"/>
                <a:cs typeface="Calibri"/>
              </a:rPr>
              <a:t>είναι</a:t>
            </a:r>
            <a:r>
              <a:rPr sz="1900" spc="90" dirty="0">
                <a:solidFill>
                  <a:srgbClr val="FFFFFF"/>
                </a:solidFill>
                <a:latin typeface="Calibri"/>
                <a:cs typeface="Calibri"/>
              </a:rPr>
              <a:t> </a:t>
            </a:r>
            <a:r>
              <a:rPr sz="1900" spc="165" dirty="0">
                <a:solidFill>
                  <a:srgbClr val="FFFFFF"/>
                </a:solidFill>
                <a:latin typeface="Calibri"/>
                <a:cs typeface="Calibri"/>
              </a:rPr>
              <a:t>νόμιμο,</a:t>
            </a:r>
            <a:r>
              <a:rPr sz="1900" spc="85" dirty="0">
                <a:solidFill>
                  <a:srgbClr val="FFFFFF"/>
                </a:solidFill>
                <a:latin typeface="Calibri"/>
                <a:cs typeface="Calibri"/>
              </a:rPr>
              <a:t> </a:t>
            </a:r>
            <a:r>
              <a:rPr sz="1900" spc="200" dirty="0">
                <a:solidFill>
                  <a:srgbClr val="FFFFFF"/>
                </a:solidFill>
                <a:latin typeface="Calibri"/>
                <a:cs typeface="Calibri"/>
              </a:rPr>
              <a:t>καθώς</a:t>
            </a:r>
            <a:r>
              <a:rPr sz="1900" spc="85" dirty="0">
                <a:solidFill>
                  <a:srgbClr val="FFFFFF"/>
                </a:solidFill>
                <a:latin typeface="Calibri"/>
                <a:cs typeface="Calibri"/>
              </a:rPr>
              <a:t> </a:t>
            </a:r>
            <a:r>
              <a:rPr sz="1900" spc="180" dirty="0">
                <a:solidFill>
                  <a:srgbClr val="FFFFFF"/>
                </a:solidFill>
                <a:latin typeface="Calibri"/>
                <a:cs typeface="Calibri"/>
              </a:rPr>
              <a:t>μπορεί</a:t>
            </a:r>
            <a:r>
              <a:rPr sz="1900" spc="85" dirty="0">
                <a:solidFill>
                  <a:srgbClr val="FFFFFF"/>
                </a:solidFill>
                <a:latin typeface="Calibri"/>
                <a:cs typeface="Calibri"/>
              </a:rPr>
              <a:t> </a:t>
            </a:r>
            <a:r>
              <a:rPr sz="1900" spc="190" dirty="0">
                <a:solidFill>
                  <a:srgbClr val="FFFFFF"/>
                </a:solidFill>
                <a:latin typeface="Calibri"/>
                <a:cs typeface="Calibri"/>
              </a:rPr>
              <a:t>να</a:t>
            </a:r>
            <a:r>
              <a:rPr sz="1900" spc="85" dirty="0">
                <a:solidFill>
                  <a:srgbClr val="FFFFFF"/>
                </a:solidFill>
                <a:latin typeface="Calibri"/>
                <a:cs typeface="Calibri"/>
              </a:rPr>
              <a:t> </a:t>
            </a:r>
            <a:r>
              <a:rPr sz="1900" spc="150" dirty="0">
                <a:solidFill>
                  <a:srgbClr val="FFFFFF"/>
                </a:solidFill>
                <a:latin typeface="Calibri"/>
                <a:cs typeface="Calibri"/>
              </a:rPr>
              <a:t>είναι</a:t>
            </a:r>
            <a:r>
              <a:rPr sz="1900" spc="90" dirty="0">
                <a:solidFill>
                  <a:srgbClr val="FFFFFF"/>
                </a:solidFill>
                <a:latin typeface="Calibri"/>
                <a:cs typeface="Calibri"/>
              </a:rPr>
              <a:t> </a:t>
            </a:r>
            <a:r>
              <a:rPr sz="1900" spc="175" dirty="0">
                <a:solidFill>
                  <a:srgbClr val="FFFFFF"/>
                </a:solidFill>
                <a:latin typeface="Calibri"/>
                <a:cs typeface="Calibri"/>
              </a:rPr>
              <a:t>προκλήσεις</a:t>
            </a:r>
            <a:r>
              <a:rPr sz="1900" spc="85" dirty="0">
                <a:solidFill>
                  <a:srgbClr val="FFFFFF"/>
                </a:solidFill>
                <a:latin typeface="Calibri"/>
                <a:cs typeface="Calibri"/>
              </a:rPr>
              <a:t> </a:t>
            </a:r>
            <a:r>
              <a:rPr sz="1900" spc="190" dirty="0">
                <a:solidFill>
                  <a:srgbClr val="FFFFFF"/>
                </a:solidFill>
                <a:latin typeface="Calibri"/>
                <a:cs typeface="Calibri"/>
              </a:rPr>
              <a:t>να</a:t>
            </a:r>
            <a:r>
              <a:rPr sz="1900" spc="85" dirty="0">
                <a:solidFill>
                  <a:srgbClr val="FFFFFF"/>
                </a:solidFill>
                <a:latin typeface="Calibri"/>
                <a:cs typeface="Calibri"/>
              </a:rPr>
              <a:t> </a:t>
            </a:r>
            <a:r>
              <a:rPr sz="1900" spc="160" dirty="0">
                <a:solidFill>
                  <a:srgbClr val="FFFFFF"/>
                </a:solidFill>
                <a:latin typeface="Calibri"/>
                <a:cs typeface="Calibri"/>
              </a:rPr>
              <a:t>εντοπιστεί</a:t>
            </a:r>
            <a:r>
              <a:rPr sz="1900" spc="85" dirty="0">
                <a:solidFill>
                  <a:srgbClr val="FFFFFF"/>
                </a:solidFill>
                <a:latin typeface="Calibri"/>
                <a:cs typeface="Calibri"/>
              </a:rPr>
              <a:t> </a:t>
            </a:r>
            <a:r>
              <a:rPr sz="1900" spc="185" dirty="0">
                <a:solidFill>
                  <a:srgbClr val="FFFFFF"/>
                </a:solidFill>
                <a:latin typeface="Calibri"/>
                <a:cs typeface="Calibri"/>
              </a:rPr>
              <a:t>ένα</a:t>
            </a:r>
            <a:r>
              <a:rPr sz="1900" spc="85" dirty="0">
                <a:solidFill>
                  <a:srgbClr val="FFFFFF"/>
                </a:solidFill>
                <a:latin typeface="Calibri"/>
                <a:cs typeface="Calibri"/>
              </a:rPr>
              <a:t> </a:t>
            </a:r>
            <a:r>
              <a:rPr sz="1900" spc="185" dirty="0">
                <a:solidFill>
                  <a:srgbClr val="FFFFFF"/>
                </a:solidFill>
                <a:latin typeface="Calibri"/>
                <a:cs typeface="Calibri"/>
              </a:rPr>
              <a:t>πλαστό </a:t>
            </a:r>
            <a:r>
              <a:rPr sz="1900" spc="190" dirty="0">
                <a:solidFill>
                  <a:srgbClr val="FFFFFF"/>
                </a:solidFill>
                <a:latin typeface="Calibri"/>
                <a:cs typeface="Calibri"/>
              </a:rPr>
              <a:t> </a:t>
            </a:r>
            <a:r>
              <a:rPr sz="1900" spc="160" dirty="0">
                <a:solidFill>
                  <a:srgbClr val="FFFFFF"/>
                </a:solidFill>
                <a:latin typeface="Calibri"/>
                <a:cs typeface="Calibri"/>
              </a:rPr>
              <a:t>πιστοποιητικό.</a:t>
            </a:r>
            <a:endParaRPr sz="1900">
              <a:latin typeface="Calibri"/>
              <a:cs typeface="Calibri"/>
            </a:endParaRPr>
          </a:p>
          <a:p>
            <a:pPr marL="286385" marR="175895" indent="-274320">
              <a:lnSpc>
                <a:spcPct val="96200"/>
              </a:lnSpc>
              <a:spcBef>
                <a:spcPts val="1590"/>
              </a:spcBef>
              <a:buClr>
                <a:srgbClr val="FFBA00"/>
              </a:buClr>
              <a:buSzPct val="126315"/>
              <a:buFont typeface="Courier New"/>
              <a:buChar char="o"/>
              <a:tabLst>
                <a:tab pos="287020" algn="l"/>
              </a:tabLst>
            </a:pPr>
            <a:r>
              <a:rPr sz="1900" spc="250" dirty="0">
                <a:solidFill>
                  <a:srgbClr val="FFFFFF"/>
                </a:solidFill>
                <a:latin typeface="Calibri"/>
                <a:cs typeface="Calibri"/>
              </a:rPr>
              <a:t>Ο </a:t>
            </a:r>
            <a:r>
              <a:rPr sz="1900" spc="165" dirty="0">
                <a:solidFill>
                  <a:srgbClr val="FFFFFF"/>
                </a:solidFill>
                <a:latin typeface="Calibri"/>
                <a:cs typeface="Calibri"/>
              </a:rPr>
              <a:t>επιτιθέμενος </a:t>
            </a:r>
            <a:r>
              <a:rPr sz="1900" spc="160" dirty="0">
                <a:solidFill>
                  <a:srgbClr val="FFFFFF"/>
                </a:solidFill>
                <a:latin typeface="Calibri"/>
                <a:cs typeface="Calibri"/>
              </a:rPr>
              <a:t>ενεργεί </a:t>
            </a:r>
            <a:r>
              <a:rPr sz="1900" spc="210" dirty="0">
                <a:solidFill>
                  <a:srgbClr val="FFFFFF"/>
                </a:solidFill>
                <a:latin typeface="Calibri"/>
                <a:cs typeface="Calibri"/>
              </a:rPr>
              <a:t>ως </a:t>
            </a:r>
            <a:r>
              <a:rPr sz="1900" spc="180" dirty="0">
                <a:solidFill>
                  <a:srgbClr val="FFFFFF"/>
                </a:solidFill>
                <a:latin typeface="Calibri"/>
                <a:cs typeface="Calibri"/>
              </a:rPr>
              <a:t>μεσάζων, </a:t>
            </a:r>
            <a:r>
              <a:rPr sz="1900" spc="195" dirty="0">
                <a:solidFill>
                  <a:srgbClr val="FFFFFF"/>
                </a:solidFill>
                <a:latin typeface="Calibri"/>
                <a:cs typeface="Calibri"/>
              </a:rPr>
              <a:t>αποκρυπτογραφώντας </a:t>
            </a:r>
            <a:r>
              <a:rPr sz="1900" spc="170" dirty="0">
                <a:solidFill>
                  <a:srgbClr val="FFFFFF"/>
                </a:solidFill>
                <a:latin typeface="Calibri"/>
                <a:cs typeface="Calibri"/>
              </a:rPr>
              <a:t>την </a:t>
            </a:r>
            <a:r>
              <a:rPr sz="1900" spc="175" dirty="0">
                <a:solidFill>
                  <a:srgbClr val="FFFFFF"/>
                </a:solidFill>
                <a:latin typeface="Calibri"/>
                <a:cs typeface="Calibri"/>
              </a:rPr>
              <a:t> </a:t>
            </a:r>
            <a:r>
              <a:rPr sz="1900" spc="190" dirty="0">
                <a:solidFill>
                  <a:srgbClr val="FFFFFF"/>
                </a:solidFill>
                <a:latin typeface="Calibri"/>
                <a:cs typeface="Calibri"/>
              </a:rPr>
              <a:t>κρυπτογραφημένη</a:t>
            </a:r>
            <a:r>
              <a:rPr sz="1900" spc="90" dirty="0">
                <a:solidFill>
                  <a:srgbClr val="FFFFFF"/>
                </a:solidFill>
                <a:latin typeface="Calibri"/>
                <a:cs typeface="Calibri"/>
              </a:rPr>
              <a:t> </a:t>
            </a:r>
            <a:r>
              <a:rPr sz="1900" spc="170" dirty="0">
                <a:solidFill>
                  <a:srgbClr val="FFFFFF"/>
                </a:solidFill>
                <a:latin typeface="Calibri"/>
                <a:cs typeface="Calibri"/>
              </a:rPr>
              <a:t>επικοινωνία</a:t>
            </a:r>
            <a:r>
              <a:rPr sz="1900" spc="95" dirty="0">
                <a:solidFill>
                  <a:srgbClr val="FFFFFF"/>
                </a:solidFill>
                <a:latin typeface="Calibri"/>
                <a:cs typeface="Calibri"/>
              </a:rPr>
              <a:t> </a:t>
            </a:r>
            <a:r>
              <a:rPr sz="1900" spc="180" dirty="0">
                <a:solidFill>
                  <a:srgbClr val="FFFFFF"/>
                </a:solidFill>
                <a:latin typeface="Calibri"/>
                <a:cs typeface="Calibri"/>
              </a:rPr>
              <a:t>του</a:t>
            </a:r>
            <a:r>
              <a:rPr sz="1900" spc="90" dirty="0">
                <a:solidFill>
                  <a:srgbClr val="FFFFFF"/>
                </a:solidFill>
                <a:latin typeface="Calibri"/>
                <a:cs typeface="Calibri"/>
              </a:rPr>
              <a:t> </a:t>
            </a:r>
            <a:r>
              <a:rPr sz="1900" spc="170" dirty="0">
                <a:solidFill>
                  <a:srgbClr val="FFFFFF"/>
                </a:solidFill>
                <a:latin typeface="Calibri"/>
                <a:cs typeface="Calibri"/>
              </a:rPr>
              <a:t>πελάτη,</a:t>
            </a:r>
            <a:r>
              <a:rPr sz="1900" spc="90" dirty="0">
                <a:solidFill>
                  <a:srgbClr val="FFFFFF"/>
                </a:solidFill>
                <a:latin typeface="Calibri"/>
                <a:cs typeface="Calibri"/>
              </a:rPr>
              <a:t> </a:t>
            </a:r>
            <a:r>
              <a:rPr sz="1900" spc="175" dirty="0">
                <a:solidFill>
                  <a:srgbClr val="FFFFFF"/>
                </a:solidFill>
                <a:latin typeface="Calibri"/>
                <a:cs typeface="Calibri"/>
              </a:rPr>
              <a:t>διαβάζοντας</a:t>
            </a:r>
            <a:r>
              <a:rPr sz="1900" spc="90" dirty="0">
                <a:solidFill>
                  <a:srgbClr val="FFFFFF"/>
                </a:solidFill>
                <a:latin typeface="Calibri"/>
                <a:cs typeface="Calibri"/>
              </a:rPr>
              <a:t> </a:t>
            </a:r>
            <a:r>
              <a:rPr sz="1900" spc="180" dirty="0">
                <a:solidFill>
                  <a:srgbClr val="FFFFFF"/>
                </a:solidFill>
                <a:latin typeface="Calibri"/>
                <a:cs typeface="Calibri"/>
              </a:rPr>
              <a:t>τα</a:t>
            </a:r>
            <a:r>
              <a:rPr sz="1900" spc="85" dirty="0">
                <a:solidFill>
                  <a:srgbClr val="FFFFFF"/>
                </a:solidFill>
                <a:latin typeface="Calibri"/>
                <a:cs typeface="Calibri"/>
              </a:rPr>
              <a:t> </a:t>
            </a:r>
            <a:r>
              <a:rPr sz="1900" spc="175" dirty="0">
                <a:solidFill>
                  <a:srgbClr val="FFFFFF"/>
                </a:solidFill>
                <a:latin typeface="Calibri"/>
                <a:cs typeface="Calibri"/>
              </a:rPr>
              <a:t>περιεχόμενά</a:t>
            </a:r>
            <a:r>
              <a:rPr sz="1900" spc="95" dirty="0">
                <a:solidFill>
                  <a:srgbClr val="FFFFFF"/>
                </a:solidFill>
                <a:latin typeface="Calibri"/>
                <a:cs typeface="Calibri"/>
              </a:rPr>
              <a:t> </a:t>
            </a:r>
            <a:r>
              <a:rPr sz="1900" spc="165" dirty="0">
                <a:solidFill>
                  <a:srgbClr val="FFFFFF"/>
                </a:solidFill>
                <a:latin typeface="Calibri"/>
                <a:cs typeface="Calibri"/>
              </a:rPr>
              <a:t>της </a:t>
            </a:r>
            <a:r>
              <a:rPr sz="1900" spc="-415" dirty="0">
                <a:solidFill>
                  <a:srgbClr val="FFFFFF"/>
                </a:solidFill>
                <a:latin typeface="Calibri"/>
                <a:cs typeface="Calibri"/>
              </a:rPr>
              <a:t> </a:t>
            </a:r>
            <a:r>
              <a:rPr sz="1900" spc="160" dirty="0">
                <a:solidFill>
                  <a:srgbClr val="FFFFFF"/>
                </a:solidFill>
                <a:latin typeface="Calibri"/>
                <a:cs typeface="Calibri"/>
              </a:rPr>
              <a:t>και</a:t>
            </a:r>
            <a:r>
              <a:rPr sz="1900" spc="85" dirty="0">
                <a:solidFill>
                  <a:srgbClr val="FFFFFF"/>
                </a:solidFill>
                <a:latin typeface="Calibri"/>
                <a:cs typeface="Calibri"/>
              </a:rPr>
              <a:t> </a:t>
            </a:r>
            <a:r>
              <a:rPr sz="1900" spc="175" dirty="0">
                <a:solidFill>
                  <a:srgbClr val="FFFFFF"/>
                </a:solidFill>
                <a:latin typeface="Calibri"/>
                <a:cs typeface="Calibri"/>
              </a:rPr>
              <a:t>δυνητικά</a:t>
            </a:r>
            <a:r>
              <a:rPr sz="1900" spc="85" dirty="0">
                <a:solidFill>
                  <a:srgbClr val="FFFFFF"/>
                </a:solidFill>
                <a:latin typeface="Calibri"/>
                <a:cs typeface="Calibri"/>
              </a:rPr>
              <a:t> </a:t>
            </a:r>
            <a:r>
              <a:rPr sz="1900" spc="180" dirty="0">
                <a:solidFill>
                  <a:srgbClr val="FFFFFF"/>
                </a:solidFill>
                <a:latin typeface="Calibri"/>
                <a:cs typeface="Calibri"/>
              </a:rPr>
              <a:t>τροποποιώντας</a:t>
            </a:r>
            <a:r>
              <a:rPr sz="1900" spc="80" dirty="0">
                <a:solidFill>
                  <a:srgbClr val="FFFFFF"/>
                </a:solidFill>
                <a:latin typeface="Calibri"/>
                <a:cs typeface="Calibri"/>
              </a:rPr>
              <a:t> </a:t>
            </a:r>
            <a:r>
              <a:rPr sz="1900" spc="180" dirty="0">
                <a:solidFill>
                  <a:srgbClr val="FFFFFF"/>
                </a:solidFill>
                <a:latin typeface="Calibri"/>
                <a:cs typeface="Calibri"/>
              </a:rPr>
              <a:t>τα</a:t>
            </a:r>
            <a:r>
              <a:rPr sz="1900" spc="80" dirty="0">
                <a:solidFill>
                  <a:srgbClr val="FFFFFF"/>
                </a:solidFill>
                <a:latin typeface="Calibri"/>
                <a:cs typeface="Calibri"/>
              </a:rPr>
              <a:t> </a:t>
            </a:r>
            <a:r>
              <a:rPr sz="1900" spc="175" dirty="0">
                <a:solidFill>
                  <a:srgbClr val="FFFFFF"/>
                </a:solidFill>
                <a:latin typeface="Calibri"/>
                <a:cs typeface="Calibri"/>
              </a:rPr>
              <a:t>δεδομένα.</a:t>
            </a:r>
            <a:endParaRPr sz="1900">
              <a:latin typeface="Calibri"/>
              <a:cs typeface="Calibri"/>
            </a:endParaRPr>
          </a:p>
        </p:txBody>
      </p:sp>
      <p:pic>
        <p:nvPicPr>
          <p:cNvPr id="5" name="object 5"/>
          <p:cNvPicPr/>
          <p:nvPr/>
        </p:nvPicPr>
        <p:blipFill>
          <a:blip r:embed="rId2" cstate="print"/>
          <a:stretch>
            <a:fillRect/>
          </a:stretch>
        </p:blipFill>
        <p:spPr>
          <a:xfrm>
            <a:off x="7883525" y="6046152"/>
            <a:ext cx="1530032" cy="612140"/>
          </a:xfrm>
          <a:prstGeom prst="rect">
            <a:avLst/>
          </a:prstGeom>
        </p:spPr>
      </p:pic>
      <p:sp>
        <p:nvSpPr>
          <p:cNvPr id="6" name="object 6"/>
          <p:cNvSpPr txBox="1"/>
          <p:nvPr/>
        </p:nvSpPr>
        <p:spPr>
          <a:xfrm>
            <a:off x="10805477" y="6158484"/>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3</a:t>
            </a:r>
            <a:endParaRPr sz="1100">
              <a:latin typeface="Arial"/>
              <a:cs typeface="Arial"/>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02664" y="838834"/>
            <a:ext cx="9498965" cy="850265"/>
          </a:xfrm>
          <a:prstGeom prst="rect">
            <a:avLst/>
          </a:prstGeom>
        </p:spPr>
        <p:txBody>
          <a:bodyPr vert="horz" wrap="square" lIns="0" tIns="61594" rIns="0" bIns="0" rtlCol="0">
            <a:spAutoFit/>
          </a:bodyPr>
          <a:lstStyle/>
          <a:p>
            <a:pPr marL="12700" marR="5080">
              <a:lnSpc>
                <a:spcPts val="3080"/>
              </a:lnSpc>
              <a:spcBef>
                <a:spcPts val="484"/>
              </a:spcBef>
            </a:pPr>
            <a:r>
              <a:rPr spc="140" dirty="0">
                <a:solidFill>
                  <a:srgbClr val="FFFFFF"/>
                </a:solidFill>
              </a:rPr>
              <a:t>Πράγματα</a:t>
            </a:r>
            <a:r>
              <a:rPr spc="55" dirty="0">
                <a:solidFill>
                  <a:srgbClr val="FFFFFF"/>
                </a:solidFill>
              </a:rPr>
              <a:t> </a:t>
            </a:r>
            <a:r>
              <a:rPr spc="135" dirty="0">
                <a:solidFill>
                  <a:srgbClr val="FFFFFF"/>
                </a:solidFill>
              </a:rPr>
              <a:t>που</a:t>
            </a:r>
            <a:r>
              <a:rPr spc="60" dirty="0">
                <a:solidFill>
                  <a:srgbClr val="FFFFFF"/>
                </a:solidFill>
              </a:rPr>
              <a:t> </a:t>
            </a:r>
            <a:r>
              <a:rPr spc="130" dirty="0">
                <a:solidFill>
                  <a:srgbClr val="FFFFFF"/>
                </a:solidFill>
              </a:rPr>
              <a:t>συμβαίνουν</a:t>
            </a:r>
            <a:r>
              <a:rPr spc="60" dirty="0">
                <a:solidFill>
                  <a:srgbClr val="FFFFFF"/>
                </a:solidFill>
              </a:rPr>
              <a:t> </a:t>
            </a:r>
            <a:r>
              <a:rPr spc="135" dirty="0">
                <a:solidFill>
                  <a:srgbClr val="FFFFFF"/>
                </a:solidFill>
              </a:rPr>
              <a:t>κατά</a:t>
            </a:r>
            <a:r>
              <a:rPr spc="55" dirty="0">
                <a:solidFill>
                  <a:srgbClr val="FFFFFF"/>
                </a:solidFill>
              </a:rPr>
              <a:t> </a:t>
            </a:r>
            <a:r>
              <a:rPr spc="130" dirty="0">
                <a:solidFill>
                  <a:srgbClr val="FFFFFF"/>
                </a:solidFill>
              </a:rPr>
              <a:t>τη</a:t>
            </a:r>
            <a:r>
              <a:rPr spc="65" dirty="0">
                <a:solidFill>
                  <a:srgbClr val="FFFFFF"/>
                </a:solidFill>
              </a:rPr>
              <a:t> </a:t>
            </a:r>
            <a:r>
              <a:rPr spc="120" dirty="0">
                <a:solidFill>
                  <a:srgbClr val="FFFFFF"/>
                </a:solidFill>
              </a:rPr>
              <a:t>διάρκεια</a:t>
            </a:r>
            <a:r>
              <a:rPr spc="60" dirty="0">
                <a:solidFill>
                  <a:srgbClr val="FFFFFF"/>
                </a:solidFill>
              </a:rPr>
              <a:t> </a:t>
            </a:r>
            <a:r>
              <a:rPr spc="120" dirty="0">
                <a:solidFill>
                  <a:srgbClr val="FFFFFF"/>
                </a:solidFill>
              </a:rPr>
              <a:t>μιας</a:t>
            </a:r>
            <a:r>
              <a:rPr spc="65" dirty="0">
                <a:solidFill>
                  <a:srgbClr val="FFFFFF"/>
                </a:solidFill>
              </a:rPr>
              <a:t> </a:t>
            </a:r>
            <a:r>
              <a:rPr spc="120" dirty="0">
                <a:solidFill>
                  <a:srgbClr val="FFFFFF"/>
                </a:solidFill>
              </a:rPr>
              <a:t>επίθεσης </a:t>
            </a:r>
            <a:r>
              <a:rPr spc="-700" dirty="0">
                <a:solidFill>
                  <a:srgbClr val="FFFFFF"/>
                </a:solidFill>
              </a:rPr>
              <a:t> </a:t>
            </a:r>
            <a:r>
              <a:rPr spc="165" dirty="0">
                <a:solidFill>
                  <a:srgbClr val="FFFFFF"/>
                </a:solidFill>
              </a:rPr>
              <a:t>MITM:</a:t>
            </a:r>
            <a:r>
              <a:rPr spc="60" dirty="0">
                <a:solidFill>
                  <a:srgbClr val="FFFFFF"/>
                </a:solidFill>
              </a:rPr>
              <a:t> </a:t>
            </a:r>
            <a:r>
              <a:rPr spc="110" dirty="0">
                <a:solidFill>
                  <a:srgbClr val="FFFFFF"/>
                </a:solidFill>
              </a:rPr>
              <a:t>(συνέχεια)</a:t>
            </a:r>
          </a:p>
        </p:txBody>
      </p:sp>
      <p:sp>
        <p:nvSpPr>
          <p:cNvPr id="4" name="object 4"/>
          <p:cNvSpPr txBox="1"/>
          <p:nvPr/>
        </p:nvSpPr>
        <p:spPr>
          <a:xfrm>
            <a:off x="1002664" y="1893570"/>
            <a:ext cx="9530715" cy="3306445"/>
          </a:xfrm>
          <a:prstGeom prst="rect">
            <a:avLst/>
          </a:prstGeom>
        </p:spPr>
        <p:txBody>
          <a:bodyPr vert="horz" wrap="square" lIns="0" tIns="0" rIns="0" bIns="0" rtlCol="0">
            <a:spAutoFit/>
          </a:bodyPr>
          <a:lstStyle/>
          <a:p>
            <a:pPr marL="287020" indent="-274320">
              <a:lnSpc>
                <a:spcPts val="2585"/>
              </a:lnSpc>
              <a:buClr>
                <a:srgbClr val="FFBA00"/>
              </a:buClr>
              <a:buSzPct val="126829"/>
              <a:buFont typeface="Courier New"/>
              <a:buChar char="o"/>
              <a:tabLst>
                <a:tab pos="287020" algn="l"/>
              </a:tabLst>
            </a:pPr>
            <a:r>
              <a:rPr sz="2050" spc="185" dirty="0">
                <a:solidFill>
                  <a:srgbClr val="FFFFFF"/>
                </a:solidFill>
                <a:latin typeface="Calibri"/>
                <a:cs typeface="Calibri"/>
              </a:rPr>
              <a:t>Στη</a:t>
            </a:r>
            <a:r>
              <a:rPr sz="2050" spc="95" dirty="0">
                <a:solidFill>
                  <a:srgbClr val="FFFFFF"/>
                </a:solidFill>
                <a:latin typeface="Calibri"/>
                <a:cs typeface="Calibri"/>
              </a:rPr>
              <a:t> </a:t>
            </a:r>
            <a:r>
              <a:rPr sz="2050" spc="175" dirty="0">
                <a:solidFill>
                  <a:srgbClr val="FFFFFF"/>
                </a:solidFill>
                <a:latin typeface="Calibri"/>
                <a:cs typeface="Calibri"/>
              </a:rPr>
              <a:t>συνέχεια,</a:t>
            </a:r>
            <a:r>
              <a:rPr sz="2050" spc="100" dirty="0">
                <a:solidFill>
                  <a:srgbClr val="FFFFFF"/>
                </a:solidFill>
                <a:latin typeface="Calibri"/>
                <a:cs typeface="Calibri"/>
              </a:rPr>
              <a:t> </a:t>
            </a:r>
            <a:r>
              <a:rPr sz="2050" spc="215" dirty="0">
                <a:solidFill>
                  <a:srgbClr val="FFFFFF"/>
                </a:solidFill>
                <a:latin typeface="Calibri"/>
                <a:cs typeface="Calibri"/>
              </a:rPr>
              <a:t>ο</a:t>
            </a:r>
            <a:r>
              <a:rPr sz="2050" spc="90" dirty="0">
                <a:solidFill>
                  <a:srgbClr val="FFFFFF"/>
                </a:solidFill>
                <a:latin typeface="Calibri"/>
                <a:cs typeface="Calibri"/>
              </a:rPr>
              <a:t> </a:t>
            </a:r>
            <a:r>
              <a:rPr sz="2050" spc="180" dirty="0">
                <a:solidFill>
                  <a:srgbClr val="FFFFFF"/>
                </a:solidFill>
                <a:latin typeface="Calibri"/>
                <a:cs typeface="Calibri"/>
              </a:rPr>
              <a:t>επιτιθέμενος</a:t>
            </a:r>
            <a:r>
              <a:rPr sz="2050" spc="100" dirty="0">
                <a:solidFill>
                  <a:srgbClr val="FFFFFF"/>
                </a:solidFill>
                <a:latin typeface="Calibri"/>
                <a:cs typeface="Calibri"/>
              </a:rPr>
              <a:t> </a:t>
            </a:r>
            <a:r>
              <a:rPr sz="2050" spc="195" dirty="0">
                <a:solidFill>
                  <a:srgbClr val="FFFFFF"/>
                </a:solidFill>
                <a:latin typeface="Calibri"/>
                <a:cs typeface="Calibri"/>
              </a:rPr>
              <a:t>κρυπτογραφεί</a:t>
            </a:r>
            <a:r>
              <a:rPr sz="2050" spc="100" dirty="0">
                <a:solidFill>
                  <a:srgbClr val="FFFFFF"/>
                </a:solidFill>
                <a:latin typeface="Calibri"/>
                <a:cs typeface="Calibri"/>
              </a:rPr>
              <a:t> </a:t>
            </a:r>
            <a:r>
              <a:rPr sz="2050" spc="190" dirty="0">
                <a:solidFill>
                  <a:srgbClr val="FFFFFF"/>
                </a:solidFill>
                <a:latin typeface="Calibri"/>
                <a:cs typeface="Calibri"/>
              </a:rPr>
              <a:t>εκ</a:t>
            </a:r>
            <a:r>
              <a:rPr sz="2050" spc="90" dirty="0">
                <a:solidFill>
                  <a:srgbClr val="FFFFFF"/>
                </a:solidFill>
                <a:latin typeface="Calibri"/>
                <a:cs typeface="Calibri"/>
              </a:rPr>
              <a:t> </a:t>
            </a:r>
            <a:r>
              <a:rPr sz="2050" spc="200" dirty="0">
                <a:solidFill>
                  <a:srgbClr val="FFFFFF"/>
                </a:solidFill>
                <a:latin typeface="Calibri"/>
                <a:cs typeface="Calibri"/>
              </a:rPr>
              <a:t>νέου</a:t>
            </a:r>
            <a:r>
              <a:rPr sz="2050" spc="95" dirty="0">
                <a:solidFill>
                  <a:srgbClr val="FFFFFF"/>
                </a:solidFill>
                <a:latin typeface="Calibri"/>
                <a:cs typeface="Calibri"/>
              </a:rPr>
              <a:t> </a:t>
            </a:r>
            <a:r>
              <a:rPr sz="2050" spc="185" dirty="0">
                <a:solidFill>
                  <a:srgbClr val="FFFFFF"/>
                </a:solidFill>
                <a:latin typeface="Calibri"/>
                <a:cs typeface="Calibri"/>
              </a:rPr>
              <a:t>την</a:t>
            </a:r>
            <a:r>
              <a:rPr sz="2050" spc="95" dirty="0">
                <a:solidFill>
                  <a:srgbClr val="FFFFFF"/>
                </a:solidFill>
                <a:latin typeface="Calibri"/>
                <a:cs typeface="Calibri"/>
              </a:rPr>
              <a:t> </a:t>
            </a:r>
            <a:r>
              <a:rPr sz="2050" spc="180" dirty="0">
                <a:solidFill>
                  <a:srgbClr val="FFFFFF"/>
                </a:solidFill>
                <a:latin typeface="Calibri"/>
                <a:cs typeface="Calibri"/>
              </a:rPr>
              <a:t>επικοινωνία</a:t>
            </a:r>
            <a:endParaRPr sz="2050">
              <a:latin typeface="Calibri"/>
              <a:cs typeface="Calibri"/>
            </a:endParaRPr>
          </a:p>
          <a:p>
            <a:pPr marL="286385" marR="556260">
              <a:lnSpc>
                <a:spcPts val="2400"/>
              </a:lnSpc>
              <a:spcBef>
                <a:spcPts val="40"/>
              </a:spcBef>
            </a:pPr>
            <a:r>
              <a:rPr sz="2050" spc="195" dirty="0">
                <a:solidFill>
                  <a:srgbClr val="FFFFFF"/>
                </a:solidFill>
                <a:latin typeface="Calibri"/>
                <a:cs typeface="Calibri"/>
              </a:rPr>
              <a:t>χρησιμοποιώντας</a:t>
            </a:r>
            <a:r>
              <a:rPr sz="2050" spc="90" dirty="0">
                <a:solidFill>
                  <a:srgbClr val="FFFFFF"/>
                </a:solidFill>
                <a:latin typeface="Calibri"/>
                <a:cs typeface="Calibri"/>
              </a:rPr>
              <a:t> </a:t>
            </a:r>
            <a:r>
              <a:rPr sz="2050" spc="190" dirty="0">
                <a:solidFill>
                  <a:srgbClr val="FFFFFF"/>
                </a:solidFill>
                <a:latin typeface="Calibri"/>
                <a:cs typeface="Calibri"/>
              </a:rPr>
              <a:t>νόμιμο</a:t>
            </a:r>
            <a:r>
              <a:rPr sz="2050" spc="90" dirty="0">
                <a:solidFill>
                  <a:srgbClr val="FFFFFF"/>
                </a:solidFill>
                <a:latin typeface="Calibri"/>
                <a:cs typeface="Calibri"/>
              </a:rPr>
              <a:t> </a:t>
            </a:r>
            <a:r>
              <a:rPr sz="2050" spc="180" dirty="0">
                <a:solidFill>
                  <a:srgbClr val="FFFFFF"/>
                </a:solidFill>
                <a:latin typeface="Calibri"/>
                <a:cs typeface="Calibri"/>
              </a:rPr>
              <a:t>πιστοποιητικό</a:t>
            </a:r>
            <a:r>
              <a:rPr sz="2050" spc="85" dirty="0">
                <a:solidFill>
                  <a:srgbClr val="FFFFFF"/>
                </a:solidFill>
                <a:latin typeface="Calibri"/>
                <a:cs typeface="Calibri"/>
              </a:rPr>
              <a:t> </a:t>
            </a:r>
            <a:r>
              <a:rPr sz="2050" spc="180" dirty="0">
                <a:solidFill>
                  <a:srgbClr val="FFFFFF"/>
                </a:solidFill>
                <a:latin typeface="Calibri"/>
                <a:cs typeface="Calibri"/>
              </a:rPr>
              <a:t>SSL</a:t>
            </a:r>
            <a:r>
              <a:rPr sz="2050" spc="90" dirty="0">
                <a:solidFill>
                  <a:srgbClr val="FFFFFF"/>
                </a:solidFill>
                <a:latin typeface="Calibri"/>
                <a:cs typeface="Calibri"/>
              </a:rPr>
              <a:t> </a:t>
            </a:r>
            <a:r>
              <a:rPr sz="2050" spc="220" dirty="0">
                <a:solidFill>
                  <a:srgbClr val="FFFFFF"/>
                </a:solidFill>
                <a:latin typeface="Calibri"/>
                <a:cs typeface="Calibri"/>
              </a:rPr>
              <a:t>από</a:t>
            </a:r>
            <a:r>
              <a:rPr sz="2050" spc="90" dirty="0">
                <a:solidFill>
                  <a:srgbClr val="FFFFFF"/>
                </a:solidFill>
                <a:latin typeface="Calibri"/>
                <a:cs typeface="Calibri"/>
              </a:rPr>
              <a:t> </a:t>
            </a:r>
            <a:r>
              <a:rPr sz="2050" spc="190" dirty="0">
                <a:solidFill>
                  <a:srgbClr val="FFFFFF"/>
                </a:solidFill>
                <a:latin typeface="Calibri"/>
                <a:cs typeface="Calibri"/>
              </a:rPr>
              <a:t>μια</a:t>
            </a:r>
            <a:r>
              <a:rPr sz="2050" spc="90" dirty="0">
                <a:solidFill>
                  <a:srgbClr val="FFFFFF"/>
                </a:solidFill>
                <a:latin typeface="Calibri"/>
                <a:cs typeface="Calibri"/>
              </a:rPr>
              <a:t> </a:t>
            </a:r>
            <a:r>
              <a:rPr sz="2050" spc="190" dirty="0">
                <a:solidFill>
                  <a:srgbClr val="FFFFFF"/>
                </a:solidFill>
                <a:latin typeface="Calibri"/>
                <a:cs typeface="Calibri"/>
              </a:rPr>
              <a:t>πιστοποιημένη </a:t>
            </a:r>
            <a:r>
              <a:rPr sz="2050" spc="-450" dirty="0">
                <a:solidFill>
                  <a:srgbClr val="FFFFFF"/>
                </a:solidFill>
                <a:latin typeface="Calibri"/>
                <a:cs typeface="Calibri"/>
              </a:rPr>
              <a:t> </a:t>
            </a:r>
            <a:r>
              <a:rPr sz="2050" spc="175" dirty="0">
                <a:solidFill>
                  <a:srgbClr val="FFFFFF"/>
                </a:solidFill>
                <a:latin typeface="Calibri"/>
                <a:cs typeface="Calibri"/>
              </a:rPr>
              <a:t>ιστοσελίδα.</a:t>
            </a:r>
            <a:endParaRPr sz="2050">
              <a:latin typeface="Calibri"/>
              <a:cs typeface="Calibri"/>
            </a:endParaRPr>
          </a:p>
          <a:p>
            <a:pPr marL="286385" marR="253365" indent="-274320">
              <a:lnSpc>
                <a:spcPct val="93300"/>
              </a:lnSpc>
              <a:spcBef>
                <a:spcPts val="1590"/>
              </a:spcBef>
              <a:buClr>
                <a:srgbClr val="FFBA00"/>
              </a:buClr>
              <a:buSzPct val="126829"/>
              <a:buFont typeface="Courier New"/>
              <a:buChar char="o"/>
              <a:tabLst>
                <a:tab pos="287020" algn="l"/>
              </a:tabLst>
            </a:pPr>
            <a:r>
              <a:rPr sz="2050" spc="270" dirty="0">
                <a:solidFill>
                  <a:srgbClr val="FFFFFF"/>
                </a:solidFill>
                <a:latin typeface="Calibri"/>
                <a:cs typeface="Calibri"/>
              </a:rPr>
              <a:t>Ο </a:t>
            </a:r>
            <a:r>
              <a:rPr sz="2050" spc="190" dirty="0">
                <a:solidFill>
                  <a:srgbClr val="FFFFFF"/>
                </a:solidFill>
                <a:latin typeface="Calibri"/>
                <a:cs typeface="Calibri"/>
              </a:rPr>
              <a:t>εξυπηρετητής </a:t>
            </a:r>
            <a:r>
              <a:rPr sz="2050" spc="195" dirty="0">
                <a:solidFill>
                  <a:srgbClr val="FFFFFF"/>
                </a:solidFill>
                <a:latin typeface="Calibri"/>
                <a:cs typeface="Calibri"/>
              </a:rPr>
              <a:t>λαμβάνει </a:t>
            </a:r>
            <a:r>
              <a:rPr sz="2050" spc="185" dirty="0">
                <a:solidFill>
                  <a:srgbClr val="FFFFFF"/>
                </a:solidFill>
                <a:latin typeface="Calibri"/>
                <a:cs typeface="Calibri"/>
              </a:rPr>
              <a:t>την </a:t>
            </a:r>
            <a:r>
              <a:rPr sz="2050" spc="200" dirty="0">
                <a:solidFill>
                  <a:srgbClr val="FFFFFF"/>
                </a:solidFill>
                <a:latin typeface="Calibri"/>
                <a:cs typeface="Calibri"/>
              </a:rPr>
              <a:t>τροποποιημένη </a:t>
            </a:r>
            <a:r>
              <a:rPr sz="2050" spc="180" dirty="0">
                <a:solidFill>
                  <a:srgbClr val="FFFFFF"/>
                </a:solidFill>
                <a:latin typeface="Calibri"/>
                <a:cs typeface="Calibri"/>
              </a:rPr>
              <a:t>επικοινωνία </a:t>
            </a:r>
            <a:r>
              <a:rPr sz="2050" spc="220" dirty="0">
                <a:solidFill>
                  <a:srgbClr val="FFFFFF"/>
                </a:solidFill>
                <a:latin typeface="Calibri"/>
                <a:cs typeface="Calibri"/>
              </a:rPr>
              <a:t>από </a:t>
            </a:r>
            <a:r>
              <a:rPr sz="2050" spc="180" dirty="0">
                <a:solidFill>
                  <a:srgbClr val="FFFFFF"/>
                </a:solidFill>
                <a:latin typeface="Calibri"/>
                <a:cs typeface="Calibri"/>
              </a:rPr>
              <a:t>τον </a:t>
            </a:r>
            <a:r>
              <a:rPr sz="2050" spc="185" dirty="0">
                <a:solidFill>
                  <a:srgbClr val="FFFFFF"/>
                </a:solidFill>
                <a:latin typeface="Calibri"/>
                <a:cs typeface="Calibri"/>
              </a:rPr>
              <a:t> </a:t>
            </a:r>
            <a:r>
              <a:rPr sz="2050" spc="175" dirty="0">
                <a:solidFill>
                  <a:srgbClr val="FFFFFF"/>
                </a:solidFill>
                <a:latin typeface="Calibri"/>
                <a:cs typeface="Calibri"/>
              </a:rPr>
              <a:t>επιτιθέμενο,</a:t>
            </a:r>
            <a:r>
              <a:rPr sz="2050" spc="80" dirty="0">
                <a:solidFill>
                  <a:srgbClr val="FFFFFF"/>
                </a:solidFill>
                <a:latin typeface="Calibri"/>
                <a:cs typeface="Calibri"/>
              </a:rPr>
              <a:t> </a:t>
            </a:r>
            <a:r>
              <a:rPr sz="2050" spc="190" dirty="0">
                <a:solidFill>
                  <a:srgbClr val="FFFFFF"/>
                </a:solidFill>
                <a:latin typeface="Calibri"/>
                <a:cs typeface="Calibri"/>
              </a:rPr>
              <a:t>χωρίς</a:t>
            </a:r>
            <a:r>
              <a:rPr sz="2050" spc="85" dirty="0">
                <a:solidFill>
                  <a:srgbClr val="FFFFFF"/>
                </a:solidFill>
                <a:latin typeface="Calibri"/>
                <a:cs typeface="Calibri"/>
              </a:rPr>
              <a:t> </a:t>
            </a:r>
            <a:r>
              <a:rPr sz="2050" spc="204" dirty="0">
                <a:solidFill>
                  <a:srgbClr val="FFFFFF"/>
                </a:solidFill>
                <a:latin typeface="Calibri"/>
                <a:cs typeface="Calibri"/>
              </a:rPr>
              <a:t>να</a:t>
            </a:r>
            <a:r>
              <a:rPr sz="2050" spc="80" dirty="0">
                <a:solidFill>
                  <a:srgbClr val="FFFFFF"/>
                </a:solidFill>
                <a:latin typeface="Calibri"/>
                <a:cs typeface="Calibri"/>
              </a:rPr>
              <a:t> </a:t>
            </a:r>
            <a:r>
              <a:rPr sz="2050" spc="175" dirty="0">
                <a:solidFill>
                  <a:srgbClr val="FFFFFF"/>
                </a:solidFill>
                <a:latin typeface="Calibri"/>
                <a:cs typeface="Calibri"/>
              </a:rPr>
              <a:t>γνωρίζει</a:t>
            </a:r>
            <a:r>
              <a:rPr sz="2050" spc="80" dirty="0">
                <a:solidFill>
                  <a:srgbClr val="FFFFFF"/>
                </a:solidFill>
                <a:latin typeface="Calibri"/>
                <a:cs typeface="Calibri"/>
              </a:rPr>
              <a:t> </a:t>
            </a:r>
            <a:r>
              <a:rPr sz="2050" spc="185" dirty="0">
                <a:solidFill>
                  <a:srgbClr val="FFFFFF"/>
                </a:solidFill>
                <a:latin typeface="Calibri"/>
                <a:cs typeface="Calibri"/>
              </a:rPr>
              <a:t>την</a:t>
            </a:r>
            <a:r>
              <a:rPr sz="2050" spc="80" dirty="0">
                <a:solidFill>
                  <a:srgbClr val="FFFFFF"/>
                </a:solidFill>
                <a:latin typeface="Calibri"/>
                <a:cs typeface="Calibri"/>
              </a:rPr>
              <a:t> </a:t>
            </a:r>
            <a:r>
              <a:rPr sz="2050" spc="200" dirty="0">
                <a:solidFill>
                  <a:srgbClr val="FFFFFF"/>
                </a:solidFill>
                <a:latin typeface="Calibri"/>
                <a:cs typeface="Calibri"/>
              </a:rPr>
              <a:t>παραποίηση,</a:t>
            </a:r>
            <a:r>
              <a:rPr sz="2050" spc="75" dirty="0">
                <a:solidFill>
                  <a:srgbClr val="FFFFFF"/>
                </a:solidFill>
                <a:latin typeface="Calibri"/>
                <a:cs typeface="Calibri"/>
              </a:rPr>
              <a:t> </a:t>
            </a:r>
            <a:r>
              <a:rPr sz="2050" spc="175" dirty="0">
                <a:solidFill>
                  <a:srgbClr val="FFFFFF"/>
                </a:solidFill>
                <a:latin typeface="Calibri"/>
                <a:cs typeface="Calibri"/>
              </a:rPr>
              <a:t>και</a:t>
            </a:r>
            <a:r>
              <a:rPr sz="2050" spc="80" dirty="0">
                <a:solidFill>
                  <a:srgbClr val="FFFFFF"/>
                </a:solidFill>
                <a:latin typeface="Calibri"/>
                <a:cs typeface="Calibri"/>
              </a:rPr>
              <a:t> </a:t>
            </a:r>
            <a:r>
              <a:rPr sz="2050" spc="210" dirty="0">
                <a:solidFill>
                  <a:srgbClr val="FFFFFF"/>
                </a:solidFill>
                <a:latin typeface="Calibri"/>
                <a:cs typeface="Calibri"/>
              </a:rPr>
              <a:t>απαντά</a:t>
            </a:r>
            <a:r>
              <a:rPr sz="2050" spc="80" dirty="0">
                <a:solidFill>
                  <a:srgbClr val="FFFFFF"/>
                </a:solidFill>
                <a:latin typeface="Calibri"/>
                <a:cs typeface="Calibri"/>
              </a:rPr>
              <a:t> </a:t>
            </a:r>
            <a:r>
              <a:rPr sz="2050" spc="195" dirty="0">
                <a:solidFill>
                  <a:srgbClr val="FFFFFF"/>
                </a:solidFill>
                <a:latin typeface="Calibri"/>
                <a:cs typeface="Calibri"/>
              </a:rPr>
              <a:t>ανάλογα.</a:t>
            </a:r>
            <a:endParaRPr sz="2050">
              <a:latin typeface="Calibri"/>
              <a:cs typeface="Calibri"/>
            </a:endParaRPr>
          </a:p>
          <a:p>
            <a:pPr marL="286385" marR="5080" indent="-274320">
              <a:lnSpc>
                <a:spcPct val="96900"/>
              </a:lnSpc>
              <a:spcBef>
                <a:spcPts val="1550"/>
              </a:spcBef>
              <a:buClr>
                <a:srgbClr val="FFBA00"/>
              </a:buClr>
              <a:buSzPct val="126829"/>
              <a:buFont typeface="Courier New"/>
              <a:buChar char="o"/>
              <a:tabLst>
                <a:tab pos="287020" algn="l"/>
              </a:tabLst>
            </a:pPr>
            <a:r>
              <a:rPr sz="2050" spc="204" dirty="0">
                <a:solidFill>
                  <a:srgbClr val="FFFFFF"/>
                </a:solidFill>
                <a:latin typeface="Calibri"/>
                <a:cs typeface="Calibri"/>
              </a:rPr>
              <a:t>Ο </a:t>
            </a:r>
            <a:r>
              <a:rPr sz="2050" spc="135" dirty="0">
                <a:solidFill>
                  <a:srgbClr val="FFFFFF"/>
                </a:solidFill>
                <a:latin typeface="Calibri"/>
                <a:cs typeface="Calibri"/>
              </a:rPr>
              <a:t>επιτιθέμενος </a:t>
            </a:r>
            <a:r>
              <a:rPr sz="2050" spc="150" dirty="0">
                <a:solidFill>
                  <a:srgbClr val="FFFFFF"/>
                </a:solidFill>
                <a:latin typeface="Calibri"/>
                <a:cs typeface="Calibri"/>
              </a:rPr>
              <a:t>επαναλαμβάνει </a:t>
            </a:r>
            <a:r>
              <a:rPr sz="2050" spc="155" dirty="0">
                <a:solidFill>
                  <a:srgbClr val="FFFFFF"/>
                </a:solidFill>
                <a:latin typeface="Calibri"/>
                <a:cs typeface="Calibri"/>
              </a:rPr>
              <a:t>αυτή </a:t>
            </a:r>
            <a:r>
              <a:rPr sz="2050" spc="140" dirty="0">
                <a:solidFill>
                  <a:srgbClr val="FFFFFF"/>
                </a:solidFill>
                <a:latin typeface="Calibri"/>
                <a:cs typeface="Calibri"/>
              </a:rPr>
              <a:t>τη </a:t>
            </a:r>
            <a:r>
              <a:rPr sz="2050" spc="135" dirty="0">
                <a:solidFill>
                  <a:srgbClr val="FFFFFF"/>
                </a:solidFill>
                <a:latin typeface="Calibri"/>
                <a:cs typeface="Calibri"/>
              </a:rPr>
              <a:t>διαδικασία </a:t>
            </a:r>
            <a:r>
              <a:rPr sz="2050" spc="130" dirty="0">
                <a:solidFill>
                  <a:srgbClr val="FFFFFF"/>
                </a:solidFill>
                <a:latin typeface="Calibri"/>
                <a:cs typeface="Calibri"/>
              </a:rPr>
              <a:t>για </a:t>
            </a:r>
            <a:r>
              <a:rPr sz="2050" spc="150" dirty="0">
                <a:solidFill>
                  <a:srgbClr val="FFFFFF"/>
                </a:solidFill>
                <a:latin typeface="Calibri"/>
                <a:cs typeface="Calibri"/>
              </a:rPr>
              <a:t>κάθε </a:t>
            </a:r>
            <a:r>
              <a:rPr sz="2050" spc="145" dirty="0">
                <a:solidFill>
                  <a:srgbClr val="FFFFFF"/>
                </a:solidFill>
                <a:latin typeface="Calibri"/>
                <a:cs typeface="Calibri"/>
              </a:rPr>
              <a:t>συνεδρία </a:t>
            </a:r>
            <a:r>
              <a:rPr sz="2050" spc="150" dirty="0">
                <a:solidFill>
                  <a:srgbClr val="FFFFFF"/>
                </a:solidFill>
                <a:latin typeface="Calibri"/>
                <a:cs typeface="Calibri"/>
              </a:rPr>
              <a:t> </a:t>
            </a:r>
            <a:r>
              <a:rPr sz="2050" spc="145" dirty="0">
                <a:solidFill>
                  <a:srgbClr val="FFFFFF"/>
                </a:solidFill>
                <a:latin typeface="Calibri"/>
                <a:cs typeface="Calibri"/>
              </a:rPr>
              <a:t>μεταξύ</a:t>
            </a:r>
            <a:r>
              <a:rPr sz="2050" spc="70" dirty="0">
                <a:solidFill>
                  <a:srgbClr val="FFFFFF"/>
                </a:solidFill>
                <a:latin typeface="Calibri"/>
                <a:cs typeface="Calibri"/>
              </a:rPr>
              <a:t> </a:t>
            </a:r>
            <a:r>
              <a:rPr sz="2050" spc="145" dirty="0">
                <a:solidFill>
                  <a:srgbClr val="FFFFFF"/>
                </a:solidFill>
                <a:latin typeface="Calibri"/>
                <a:cs typeface="Calibri"/>
              </a:rPr>
              <a:t>του</a:t>
            </a:r>
            <a:r>
              <a:rPr sz="2050" spc="70" dirty="0">
                <a:solidFill>
                  <a:srgbClr val="FFFFFF"/>
                </a:solidFill>
                <a:latin typeface="Calibri"/>
                <a:cs typeface="Calibri"/>
              </a:rPr>
              <a:t> </a:t>
            </a:r>
            <a:r>
              <a:rPr sz="2050" spc="110" dirty="0">
                <a:solidFill>
                  <a:srgbClr val="FFFFFF"/>
                </a:solidFill>
                <a:latin typeface="Calibri"/>
                <a:cs typeface="Calibri"/>
              </a:rPr>
              <a:t>client</a:t>
            </a:r>
            <a:r>
              <a:rPr sz="2050" spc="75" dirty="0">
                <a:solidFill>
                  <a:srgbClr val="FFFFFF"/>
                </a:solidFill>
                <a:latin typeface="Calibri"/>
                <a:cs typeface="Calibri"/>
              </a:rPr>
              <a:t> </a:t>
            </a:r>
            <a:r>
              <a:rPr sz="2050" spc="145" dirty="0">
                <a:solidFill>
                  <a:srgbClr val="FFFFFF"/>
                </a:solidFill>
                <a:latin typeface="Calibri"/>
                <a:cs typeface="Calibri"/>
              </a:rPr>
              <a:t>(συστήματος</a:t>
            </a:r>
            <a:r>
              <a:rPr sz="2050" spc="70" dirty="0">
                <a:solidFill>
                  <a:srgbClr val="FFFFFF"/>
                </a:solidFill>
                <a:latin typeface="Calibri"/>
                <a:cs typeface="Calibri"/>
              </a:rPr>
              <a:t> </a:t>
            </a:r>
            <a:r>
              <a:rPr sz="2050" spc="165" dirty="0">
                <a:solidFill>
                  <a:srgbClr val="FFFFFF"/>
                </a:solidFill>
                <a:latin typeface="Calibri"/>
                <a:cs typeface="Calibri"/>
              </a:rPr>
              <a:t>ή</a:t>
            </a:r>
            <a:r>
              <a:rPr sz="2050" spc="70" dirty="0">
                <a:solidFill>
                  <a:srgbClr val="FFFFFF"/>
                </a:solidFill>
                <a:latin typeface="Calibri"/>
                <a:cs typeface="Calibri"/>
              </a:rPr>
              <a:t> </a:t>
            </a:r>
            <a:r>
              <a:rPr sz="2050" spc="150" dirty="0">
                <a:solidFill>
                  <a:srgbClr val="FFFFFF"/>
                </a:solidFill>
                <a:latin typeface="Calibri"/>
                <a:cs typeface="Calibri"/>
              </a:rPr>
              <a:t>προγράμματος</a:t>
            </a:r>
            <a:r>
              <a:rPr sz="2050" spc="70" dirty="0">
                <a:solidFill>
                  <a:srgbClr val="FFFFFF"/>
                </a:solidFill>
                <a:latin typeface="Calibri"/>
                <a:cs typeface="Calibri"/>
              </a:rPr>
              <a:t> </a:t>
            </a:r>
            <a:r>
              <a:rPr sz="2050" spc="165" dirty="0">
                <a:solidFill>
                  <a:srgbClr val="FFFFFF"/>
                </a:solidFill>
                <a:latin typeface="Calibri"/>
                <a:cs typeface="Calibri"/>
              </a:rPr>
              <a:t>που</a:t>
            </a:r>
            <a:r>
              <a:rPr sz="2050" spc="65" dirty="0">
                <a:solidFill>
                  <a:srgbClr val="FFFFFF"/>
                </a:solidFill>
                <a:latin typeface="Calibri"/>
                <a:cs typeface="Calibri"/>
              </a:rPr>
              <a:t> </a:t>
            </a:r>
            <a:r>
              <a:rPr sz="2050" spc="130" dirty="0">
                <a:solidFill>
                  <a:srgbClr val="FFFFFF"/>
                </a:solidFill>
                <a:latin typeface="Calibri"/>
                <a:cs typeface="Calibri"/>
              </a:rPr>
              <a:t>επικοινωνεί</a:t>
            </a:r>
            <a:r>
              <a:rPr sz="2050" spc="75" dirty="0">
                <a:solidFill>
                  <a:srgbClr val="FFFFFF"/>
                </a:solidFill>
                <a:latin typeface="Calibri"/>
                <a:cs typeface="Calibri"/>
              </a:rPr>
              <a:t> </a:t>
            </a:r>
            <a:r>
              <a:rPr sz="2050" spc="155" dirty="0">
                <a:solidFill>
                  <a:srgbClr val="FFFFFF"/>
                </a:solidFill>
                <a:latin typeface="Calibri"/>
                <a:cs typeface="Calibri"/>
              </a:rPr>
              <a:t>με</a:t>
            </a:r>
            <a:r>
              <a:rPr sz="2050" spc="70" dirty="0">
                <a:solidFill>
                  <a:srgbClr val="FFFFFF"/>
                </a:solidFill>
                <a:latin typeface="Calibri"/>
                <a:cs typeface="Calibri"/>
              </a:rPr>
              <a:t> </a:t>
            </a:r>
            <a:r>
              <a:rPr sz="2050" spc="120" dirty="0">
                <a:solidFill>
                  <a:srgbClr val="FFFFFF"/>
                </a:solidFill>
                <a:latin typeface="Calibri"/>
                <a:cs typeface="Calibri"/>
              </a:rPr>
              <a:t>server) </a:t>
            </a:r>
            <a:r>
              <a:rPr sz="2050" spc="-445" dirty="0">
                <a:solidFill>
                  <a:srgbClr val="FFFFFF"/>
                </a:solidFill>
                <a:latin typeface="Calibri"/>
                <a:cs typeface="Calibri"/>
              </a:rPr>
              <a:t> </a:t>
            </a:r>
            <a:r>
              <a:rPr sz="2050" spc="130" dirty="0">
                <a:solidFill>
                  <a:srgbClr val="FFFFFF"/>
                </a:solidFill>
                <a:latin typeface="Calibri"/>
                <a:cs typeface="Calibri"/>
              </a:rPr>
              <a:t>και </a:t>
            </a:r>
            <a:r>
              <a:rPr sz="2050" spc="145" dirty="0">
                <a:solidFill>
                  <a:srgbClr val="FFFFFF"/>
                </a:solidFill>
                <a:latin typeface="Calibri"/>
                <a:cs typeface="Calibri"/>
              </a:rPr>
              <a:t>του </a:t>
            </a:r>
            <a:r>
              <a:rPr sz="2050" spc="140" dirty="0">
                <a:solidFill>
                  <a:srgbClr val="FFFFFF"/>
                </a:solidFill>
                <a:latin typeface="Calibri"/>
                <a:cs typeface="Calibri"/>
              </a:rPr>
              <a:t>εξυπηρετητή, </a:t>
            </a:r>
            <a:r>
              <a:rPr sz="2050" spc="145" dirty="0">
                <a:solidFill>
                  <a:srgbClr val="FFFFFF"/>
                </a:solidFill>
                <a:latin typeface="Calibri"/>
                <a:cs typeface="Calibri"/>
              </a:rPr>
              <a:t>υποκλέπτοντας </a:t>
            </a:r>
            <a:r>
              <a:rPr sz="2050" spc="165" dirty="0">
                <a:solidFill>
                  <a:srgbClr val="FFFFFF"/>
                </a:solidFill>
                <a:latin typeface="Calibri"/>
                <a:cs typeface="Calibri"/>
              </a:rPr>
              <a:t>ή </a:t>
            </a:r>
            <a:r>
              <a:rPr sz="2050" spc="145" dirty="0">
                <a:solidFill>
                  <a:srgbClr val="FFFFFF"/>
                </a:solidFill>
                <a:latin typeface="Calibri"/>
                <a:cs typeface="Calibri"/>
              </a:rPr>
              <a:t>χειραγωγώντας </a:t>
            </a:r>
            <a:r>
              <a:rPr sz="2050" spc="140" dirty="0">
                <a:solidFill>
                  <a:srgbClr val="FFFFFF"/>
                </a:solidFill>
                <a:latin typeface="Calibri"/>
                <a:cs typeface="Calibri"/>
              </a:rPr>
              <a:t>ουσιαστικά </a:t>
            </a:r>
            <a:r>
              <a:rPr sz="2050" spc="145" dirty="0">
                <a:solidFill>
                  <a:srgbClr val="FFFFFF"/>
                </a:solidFill>
                <a:latin typeface="Calibri"/>
                <a:cs typeface="Calibri"/>
              </a:rPr>
              <a:t> </a:t>
            </a:r>
            <a:r>
              <a:rPr sz="2050" spc="150" dirty="0">
                <a:solidFill>
                  <a:srgbClr val="FFFFFF"/>
                </a:solidFill>
                <a:latin typeface="Calibri"/>
                <a:cs typeface="Calibri"/>
              </a:rPr>
              <a:t>ολόκληρη</a:t>
            </a:r>
            <a:r>
              <a:rPr sz="2050" spc="60" dirty="0">
                <a:solidFill>
                  <a:srgbClr val="FFFFFF"/>
                </a:solidFill>
                <a:latin typeface="Calibri"/>
                <a:cs typeface="Calibri"/>
              </a:rPr>
              <a:t> </a:t>
            </a:r>
            <a:r>
              <a:rPr sz="2050" spc="140" dirty="0">
                <a:solidFill>
                  <a:srgbClr val="FFFFFF"/>
                </a:solidFill>
                <a:latin typeface="Calibri"/>
                <a:cs typeface="Calibri"/>
              </a:rPr>
              <a:t>τη</a:t>
            </a:r>
            <a:r>
              <a:rPr sz="2050" spc="60" dirty="0">
                <a:solidFill>
                  <a:srgbClr val="FFFFFF"/>
                </a:solidFill>
                <a:latin typeface="Calibri"/>
                <a:cs typeface="Calibri"/>
              </a:rPr>
              <a:t> </a:t>
            </a:r>
            <a:r>
              <a:rPr sz="2050" spc="130" dirty="0">
                <a:solidFill>
                  <a:srgbClr val="FFFFFF"/>
                </a:solidFill>
                <a:latin typeface="Calibri"/>
                <a:cs typeface="Calibri"/>
              </a:rPr>
              <a:t>συνομιλία.</a:t>
            </a:r>
            <a:endParaRPr sz="2050">
              <a:latin typeface="Calibri"/>
              <a:cs typeface="Calibri"/>
            </a:endParaRPr>
          </a:p>
        </p:txBody>
      </p:sp>
      <p:pic>
        <p:nvPicPr>
          <p:cNvPr id="5" name="object 5"/>
          <p:cNvPicPr/>
          <p:nvPr/>
        </p:nvPicPr>
        <p:blipFill>
          <a:blip r:embed="rId2" cstate="print"/>
          <a:stretch>
            <a:fillRect/>
          </a:stretch>
        </p:blipFill>
        <p:spPr>
          <a:xfrm>
            <a:off x="7883525" y="5878512"/>
            <a:ext cx="1530032" cy="612140"/>
          </a:xfrm>
          <a:prstGeom prst="rect">
            <a:avLst/>
          </a:prstGeom>
        </p:spPr>
      </p:pic>
      <p:sp>
        <p:nvSpPr>
          <p:cNvPr id="6" name="object 6"/>
          <p:cNvSpPr txBox="1"/>
          <p:nvPr/>
        </p:nvSpPr>
        <p:spPr>
          <a:xfrm>
            <a:off x="10805477" y="5991161"/>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4</a:t>
            </a:r>
            <a:endParaRPr sz="1100">
              <a:latin typeface="Arial"/>
              <a:cs typeface="Arial"/>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821689" y="364490"/>
            <a:ext cx="5891530" cy="459740"/>
          </a:xfrm>
          <a:prstGeom prst="rect">
            <a:avLst/>
          </a:prstGeom>
        </p:spPr>
        <p:txBody>
          <a:bodyPr vert="horz" wrap="square" lIns="0" tIns="12700" rIns="0" bIns="0" rtlCol="0">
            <a:spAutoFit/>
          </a:bodyPr>
          <a:lstStyle/>
          <a:p>
            <a:pPr marL="12700">
              <a:lnSpc>
                <a:spcPct val="100000"/>
              </a:lnSpc>
              <a:spcBef>
                <a:spcPts val="100"/>
              </a:spcBef>
            </a:pPr>
            <a:r>
              <a:rPr spc="130" dirty="0">
                <a:solidFill>
                  <a:srgbClr val="FFFFFF"/>
                </a:solidFill>
              </a:rPr>
              <a:t>Τύποι</a:t>
            </a:r>
            <a:r>
              <a:rPr spc="75" dirty="0">
                <a:solidFill>
                  <a:srgbClr val="FFFFFF"/>
                </a:solidFill>
              </a:rPr>
              <a:t> </a:t>
            </a:r>
            <a:r>
              <a:rPr spc="114" dirty="0">
                <a:solidFill>
                  <a:srgbClr val="FFFFFF"/>
                </a:solidFill>
              </a:rPr>
              <a:t>επιθέσεων</a:t>
            </a:r>
            <a:r>
              <a:rPr spc="55" dirty="0">
                <a:solidFill>
                  <a:srgbClr val="FFFFFF"/>
                </a:solidFill>
              </a:rPr>
              <a:t> </a:t>
            </a:r>
            <a:r>
              <a:rPr spc="125" dirty="0">
                <a:solidFill>
                  <a:srgbClr val="FFFFFF"/>
                </a:solidFill>
              </a:rPr>
              <a:t>Man-in-the-Middle</a:t>
            </a:r>
          </a:p>
        </p:txBody>
      </p:sp>
      <p:sp>
        <p:nvSpPr>
          <p:cNvPr id="4" name="object 4"/>
          <p:cNvSpPr txBox="1"/>
          <p:nvPr/>
        </p:nvSpPr>
        <p:spPr>
          <a:xfrm>
            <a:off x="530859" y="1124902"/>
            <a:ext cx="11539220" cy="1239520"/>
          </a:xfrm>
          <a:prstGeom prst="rect">
            <a:avLst/>
          </a:prstGeom>
        </p:spPr>
        <p:txBody>
          <a:bodyPr vert="horz" wrap="square" lIns="0" tIns="21590" rIns="0" bIns="0" rtlCol="0">
            <a:spAutoFit/>
          </a:bodyPr>
          <a:lstStyle/>
          <a:p>
            <a:pPr marL="12700" marR="5080">
              <a:lnSpc>
                <a:spcPts val="1910"/>
              </a:lnSpc>
              <a:spcBef>
                <a:spcPts val="170"/>
              </a:spcBef>
            </a:pPr>
            <a:r>
              <a:rPr sz="1600" spc="170" dirty="0">
                <a:solidFill>
                  <a:srgbClr val="FFFFFF"/>
                </a:solidFill>
                <a:latin typeface="Calibri"/>
                <a:cs typeface="Calibri"/>
              </a:rPr>
              <a:t>Ως </a:t>
            </a:r>
            <a:r>
              <a:rPr sz="1600" spc="150" dirty="0">
                <a:solidFill>
                  <a:srgbClr val="FFFFFF"/>
                </a:solidFill>
                <a:latin typeface="Calibri"/>
                <a:cs typeface="Calibri"/>
              </a:rPr>
              <a:t>επίθεση </a:t>
            </a:r>
            <a:r>
              <a:rPr sz="1600" spc="140" dirty="0">
                <a:solidFill>
                  <a:srgbClr val="FFFFFF"/>
                </a:solidFill>
                <a:latin typeface="Calibri"/>
                <a:cs typeface="Calibri"/>
              </a:rPr>
              <a:t>man-in-the-middle </a:t>
            </a:r>
            <a:r>
              <a:rPr sz="1600" spc="150" dirty="0">
                <a:solidFill>
                  <a:srgbClr val="FFFFFF"/>
                </a:solidFill>
                <a:latin typeface="Calibri"/>
                <a:cs typeface="Calibri"/>
              </a:rPr>
              <a:t>στην </a:t>
            </a:r>
            <a:r>
              <a:rPr sz="1600" spc="160" dirty="0">
                <a:solidFill>
                  <a:srgbClr val="FFFFFF"/>
                </a:solidFill>
                <a:latin typeface="Calibri"/>
                <a:cs typeface="Calibri"/>
              </a:rPr>
              <a:t>ασφάλεια </a:t>
            </a:r>
            <a:r>
              <a:rPr sz="1600" spc="150" dirty="0">
                <a:solidFill>
                  <a:srgbClr val="FFFFFF"/>
                </a:solidFill>
                <a:latin typeface="Calibri"/>
                <a:cs typeface="Calibri"/>
              </a:rPr>
              <a:t>στον </a:t>
            </a:r>
            <a:r>
              <a:rPr sz="1600" spc="160" dirty="0">
                <a:solidFill>
                  <a:srgbClr val="FFFFFF"/>
                </a:solidFill>
                <a:latin typeface="Calibri"/>
                <a:cs typeface="Calibri"/>
              </a:rPr>
              <a:t>κυβερνοχώρο </a:t>
            </a:r>
            <a:r>
              <a:rPr sz="1600" spc="140" dirty="0">
                <a:solidFill>
                  <a:srgbClr val="FFFFFF"/>
                </a:solidFill>
                <a:latin typeface="Calibri"/>
                <a:cs typeface="Calibri"/>
              </a:rPr>
              <a:t>χαρακτηρίζεται </a:t>
            </a:r>
            <a:r>
              <a:rPr sz="1600" spc="155" dirty="0">
                <a:solidFill>
                  <a:srgbClr val="FFFFFF"/>
                </a:solidFill>
                <a:latin typeface="Calibri"/>
                <a:cs typeface="Calibri"/>
              </a:rPr>
              <a:t>κάθε </a:t>
            </a:r>
            <a:r>
              <a:rPr sz="1600" spc="150" dirty="0">
                <a:solidFill>
                  <a:srgbClr val="FFFFFF"/>
                </a:solidFill>
                <a:latin typeface="Calibri"/>
                <a:cs typeface="Calibri"/>
              </a:rPr>
              <a:t>περίσταση </a:t>
            </a:r>
            <a:r>
              <a:rPr sz="1600" spc="155" dirty="0">
                <a:solidFill>
                  <a:srgbClr val="FFFFFF"/>
                </a:solidFill>
                <a:latin typeface="Calibri"/>
                <a:cs typeface="Calibri"/>
              </a:rPr>
              <a:t>κατά </a:t>
            </a:r>
            <a:r>
              <a:rPr sz="1600" spc="145" dirty="0">
                <a:solidFill>
                  <a:srgbClr val="FFFFFF"/>
                </a:solidFill>
                <a:latin typeface="Calibri"/>
                <a:cs typeface="Calibri"/>
              </a:rPr>
              <a:t>την </a:t>
            </a:r>
            <a:r>
              <a:rPr sz="1600" spc="155" dirty="0">
                <a:solidFill>
                  <a:srgbClr val="FFFFFF"/>
                </a:solidFill>
                <a:latin typeface="Calibri"/>
                <a:cs typeface="Calibri"/>
              </a:rPr>
              <a:t>οποία </a:t>
            </a:r>
            <a:r>
              <a:rPr sz="1600" spc="-350" dirty="0">
                <a:solidFill>
                  <a:srgbClr val="FFFFFF"/>
                </a:solidFill>
                <a:latin typeface="Calibri"/>
                <a:cs typeface="Calibri"/>
              </a:rPr>
              <a:t> </a:t>
            </a:r>
            <a:r>
              <a:rPr sz="1600" spc="145" dirty="0">
                <a:solidFill>
                  <a:srgbClr val="FFFFFF"/>
                </a:solidFill>
                <a:latin typeface="Calibri"/>
                <a:cs typeface="Calibri"/>
              </a:rPr>
              <a:t>ένας</a:t>
            </a:r>
            <a:r>
              <a:rPr sz="1600" spc="70" dirty="0">
                <a:solidFill>
                  <a:srgbClr val="FFFFFF"/>
                </a:solidFill>
                <a:latin typeface="Calibri"/>
                <a:cs typeface="Calibri"/>
              </a:rPr>
              <a:t> </a:t>
            </a:r>
            <a:r>
              <a:rPr sz="1600" spc="155" dirty="0">
                <a:solidFill>
                  <a:srgbClr val="FFFFFF"/>
                </a:solidFill>
                <a:latin typeface="Calibri"/>
                <a:cs typeface="Calibri"/>
              </a:rPr>
              <a:t>δράστης</a:t>
            </a:r>
            <a:r>
              <a:rPr sz="1600" spc="75" dirty="0">
                <a:solidFill>
                  <a:srgbClr val="FFFFFF"/>
                </a:solidFill>
                <a:latin typeface="Calibri"/>
                <a:cs typeface="Calibri"/>
              </a:rPr>
              <a:t> </a:t>
            </a:r>
            <a:r>
              <a:rPr sz="1600" spc="145" dirty="0">
                <a:solidFill>
                  <a:srgbClr val="FFFFFF"/>
                </a:solidFill>
                <a:latin typeface="Calibri"/>
                <a:cs typeface="Calibri"/>
              </a:rPr>
              <a:t>απειλής</a:t>
            </a:r>
            <a:r>
              <a:rPr sz="1600" spc="75" dirty="0">
                <a:solidFill>
                  <a:srgbClr val="FFFFFF"/>
                </a:solidFill>
                <a:latin typeface="Calibri"/>
                <a:cs typeface="Calibri"/>
              </a:rPr>
              <a:t> </a:t>
            </a:r>
            <a:r>
              <a:rPr sz="1600" spc="140" dirty="0">
                <a:solidFill>
                  <a:srgbClr val="FFFFFF"/>
                </a:solidFill>
                <a:latin typeface="Calibri"/>
                <a:cs typeface="Calibri"/>
              </a:rPr>
              <a:t>τοποθετείται</a:t>
            </a:r>
            <a:r>
              <a:rPr sz="1600" spc="90" dirty="0">
                <a:solidFill>
                  <a:srgbClr val="FFFFFF"/>
                </a:solidFill>
                <a:latin typeface="Calibri"/>
                <a:cs typeface="Calibri"/>
              </a:rPr>
              <a:t> </a:t>
            </a:r>
            <a:r>
              <a:rPr sz="1600" spc="150" dirty="0">
                <a:solidFill>
                  <a:srgbClr val="FFFFFF"/>
                </a:solidFill>
                <a:latin typeface="Calibri"/>
                <a:cs typeface="Calibri"/>
              </a:rPr>
              <a:t>μεταξύ</a:t>
            </a:r>
            <a:r>
              <a:rPr sz="1600" spc="75" dirty="0">
                <a:solidFill>
                  <a:srgbClr val="FFFFFF"/>
                </a:solidFill>
                <a:latin typeface="Calibri"/>
                <a:cs typeface="Calibri"/>
              </a:rPr>
              <a:t> </a:t>
            </a:r>
            <a:r>
              <a:rPr sz="1600" spc="145" dirty="0">
                <a:solidFill>
                  <a:srgbClr val="FFFFFF"/>
                </a:solidFill>
                <a:latin typeface="Calibri"/>
                <a:cs typeface="Calibri"/>
              </a:rPr>
              <a:t>ενός</a:t>
            </a:r>
            <a:r>
              <a:rPr sz="1600" spc="75" dirty="0">
                <a:solidFill>
                  <a:srgbClr val="FFFFFF"/>
                </a:solidFill>
                <a:latin typeface="Calibri"/>
                <a:cs typeface="Calibri"/>
              </a:rPr>
              <a:t> </a:t>
            </a:r>
            <a:r>
              <a:rPr sz="1600" spc="155" dirty="0">
                <a:solidFill>
                  <a:srgbClr val="FFFFFF"/>
                </a:solidFill>
                <a:latin typeface="Calibri"/>
                <a:cs typeface="Calibri"/>
              </a:rPr>
              <a:t>χρήστη</a:t>
            </a:r>
            <a:r>
              <a:rPr sz="1600" spc="75" dirty="0">
                <a:solidFill>
                  <a:srgbClr val="FFFFFF"/>
                </a:solidFill>
                <a:latin typeface="Calibri"/>
                <a:cs typeface="Calibri"/>
              </a:rPr>
              <a:t> </a:t>
            </a:r>
            <a:r>
              <a:rPr sz="1600" spc="135" dirty="0">
                <a:solidFill>
                  <a:srgbClr val="FFFFFF"/>
                </a:solidFill>
                <a:latin typeface="Calibri"/>
                <a:cs typeface="Calibri"/>
              </a:rPr>
              <a:t>και</a:t>
            </a:r>
            <a:r>
              <a:rPr sz="1600" spc="80" dirty="0">
                <a:solidFill>
                  <a:srgbClr val="FFFFFF"/>
                </a:solidFill>
                <a:latin typeface="Calibri"/>
                <a:cs typeface="Calibri"/>
              </a:rPr>
              <a:t> </a:t>
            </a:r>
            <a:r>
              <a:rPr sz="1600" spc="140" dirty="0">
                <a:solidFill>
                  <a:srgbClr val="FFFFFF"/>
                </a:solidFill>
                <a:latin typeface="Calibri"/>
                <a:cs typeface="Calibri"/>
              </a:rPr>
              <a:t>μιας</a:t>
            </a:r>
            <a:r>
              <a:rPr sz="1600" spc="75" dirty="0">
                <a:solidFill>
                  <a:srgbClr val="FFFFFF"/>
                </a:solidFill>
                <a:latin typeface="Calibri"/>
                <a:cs typeface="Calibri"/>
              </a:rPr>
              <a:t> </a:t>
            </a:r>
            <a:r>
              <a:rPr sz="1600" spc="140" dirty="0">
                <a:solidFill>
                  <a:srgbClr val="FFFFFF"/>
                </a:solidFill>
                <a:latin typeface="Calibri"/>
                <a:cs typeface="Calibri"/>
              </a:rPr>
              <a:t>οντότητας,</a:t>
            </a:r>
            <a:r>
              <a:rPr sz="1600" spc="80" dirty="0">
                <a:solidFill>
                  <a:srgbClr val="FFFFFF"/>
                </a:solidFill>
                <a:latin typeface="Calibri"/>
                <a:cs typeface="Calibri"/>
              </a:rPr>
              <a:t> </a:t>
            </a:r>
            <a:r>
              <a:rPr sz="1600" spc="170" dirty="0">
                <a:solidFill>
                  <a:srgbClr val="FFFFFF"/>
                </a:solidFill>
                <a:latin typeface="Calibri"/>
                <a:cs typeface="Calibri"/>
              </a:rPr>
              <a:t>όπως</a:t>
            </a:r>
            <a:r>
              <a:rPr sz="1600" spc="75" dirty="0">
                <a:solidFill>
                  <a:srgbClr val="FFFFFF"/>
                </a:solidFill>
                <a:latin typeface="Calibri"/>
                <a:cs typeface="Calibri"/>
              </a:rPr>
              <a:t> </a:t>
            </a:r>
            <a:r>
              <a:rPr sz="1600" spc="155" dirty="0">
                <a:solidFill>
                  <a:srgbClr val="FFFFFF"/>
                </a:solidFill>
                <a:latin typeface="Calibri"/>
                <a:cs typeface="Calibri"/>
              </a:rPr>
              <a:t>ένα</a:t>
            </a:r>
            <a:r>
              <a:rPr sz="1600" spc="80" dirty="0">
                <a:solidFill>
                  <a:srgbClr val="FFFFFF"/>
                </a:solidFill>
                <a:latin typeface="Calibri"/>
                <a:cs typeface="Calibri"/>
              </a:rPr>
              <a:t> </a:t>
            </a:r>
            <a:r>
              <a:rPr sz="1600" spc="130" dirty="0">
                <a:solidFill>
                  <a:srgbClr val="FFFFFF"/>
                </a:solidFill>
                <a:latin typeface="Calibri"/>
                <a:cs typeface="Calibri"/>
              </a:rPr>
              <a:t>δίκτυο,</a:t>
            </a:r>
            <a:r>
              <a:rPr sz="1600" spc="75" dirty="0">
                <a:solidFill>
                  <a:srgbClr val="FFFFFF"/>
                </a:solidFill>
                <a:latin typeface="Calibri"/>
                <a:cs typeface="Calibri"/>
              </a:rPr>
              <a:t> </a:t>
            </a:r>
            <a:r>
              <a:rPr sz="1600" spc="145" dirty="0">
                <a:solidFill>
                  <a:srgbClr val="FFFFFF"/>
                </a:solidFill>
                <a:latin typeface="Calibri"/>
                <a:cs typeface="Calibri"/>
              </a:rPr>
              <a:t>μια</a:t>
            </a:r>
            <a:r>
              <a:rPr sz="1600" spc="75" dirty="0">
                <a:solidFill>
                  <a:srgbClr val="FFFFFF"/>
                </a:solidFill>
                <a:latin typeface="Calibri"/>
                <a:cs typeface="Calibri"/>
              </a:rPr>
              <a:t> </a:t>
            </a:r>
            <a:r>
              <a:rPr sz="1600" spc="140" dirty="0">
                <a:solidFill>
                  <a:srgbClr val="FFFFFF"/>
                </a:solidFill>
                <a:latin typeface="Calibri"/>
                <a:cs typeface="Calibri"/>
              </a:rPr>
              <a:t>ιστοσελίδα</a:t>
            </a:r>
            <a:r>
              <a:rPr sz="1600" spc="75" dirty="0">
                <a:solidFill>
                  <a:srgbClr val="FFFFFF"/>
                </a:solidFill>
                <a:latin typeface="Calibri"/>
                <a:cs typeface="Calibri"/>
              </a:rPr>
              <a:t> </a:t>
            </a:r>
            <a:r>
              <a:rPr sz="1600" spc="170" dirty="0">
                <a:solidFill>
                  <a:srgbClr val="FFFFFF"/>
                </a:solidFill>
                <a:latin typeface="Calibri"/>
                <a:cs typeface="Calibri"/>
              </a:rPr>
              <a:t>ή</a:t>
            </a:r>
            <a:r>
              <a:rPr sz="1600" spc="80" dirty="0">
                <a:solidFill>
                  <a:srgbClr val="FFFFFF"/>
                </a:solidFill>
                <a:latin typeface="Calibri"/>
                <a:cs typeface="Calibri"/>
              </a:rPr>
              <a:t> </a:t>
            </a:r>
            <a:r>
              <a:rPr sz="1600" spc="145" dirty="0">
                <a:solidFill>
                  <a:srgbClr val="FFFFFF"/>
                </a:solidFill>
                <a:latin typeface="Calibri"/>
                <a:cs typeface="Calibri"/>
              </a:rPr>
              <a:t>μια </a:t>
            </a:r>
            <a:r>
              <a:rPr sz="1600" spc="-350" dirty="0">
                <a:solidFill>
                  <a:srgbClr val="FFFFFF"/>
                </a:solidFill>
                <a:latin typeface="Calibri"/>
                <a:cs typeface="Calibri"/>
              </a:rPr>
              <a:t> </a:t>
            </a:r>
            <a:r>
              <a:rPr sz="1600" spc="155" dirty="0">
                <a:solidFill>
                  <a:srgbClr val="FFFFFF"/>
                </a:solidFill>
                <a:latin typeface="Calibri"/>
                <a:cs typeface="Calibri"/>
              </a:rPr>
              <a:t>εφαρμογή, </a:t>
            </a:r>
            <a:r>
              <a:rPr sz="1600" spc="135" dirty="0">
                <a:solidFill>
                  <a:srgbClr val="FFFFFF"/>
                </a:solidFill>
                <a:latin typeface="Calibri"/>
                <a:cs typeface="Calibri"/>
              </a:rPr>
              <a:t>για </a:t>
            </a:r>
            <a:r>
              <a:rPr sz="1600" spc="145" dirty="0">
                <a:solidFill>
                  <a:srgbClr val="FFFFFF"/>
                </a:solidFill>
                <a:latin typeface="Calibri"/>
                <a:cs typeface="Calibri"/>
              </a:rPr>
              <a:t>πληροφορίες. </a:t>
            </a:r>
            <a:r>
              <a:rPr sz="1600" spc="200" dirty="0">
                <a:solidFill>
                  <a:srgbClr val="FFFFFF"/>
                </a:solidFill>
                <a:latin typeface="Calibri"/>
                <a:cs typeface="Calibri"/>
              </a:rPr>
              <a:t>Η </a:t>
            </a:r>
            <a:r>
              <a:rPr sz="1600" spc="155" dirty="0">
                <a:solidFill>
                  <a:srgbClr val="FFFFFF"/>
                </a:solidFill>
                <a:latin typeface="Calibri"/>
                <a:cs typeface="Calibri"/>
              </a:rPr>
              <a:t>μέθοδος </a:t>
            </a:r>
            <a:r>
              <a:rPr sz="1600" spc="160" dirty="0">
                <a:solidFill>
                  <a:srgbClr val="FFFFFF"/>
                </a:solidFill>
                <a:latin typeface="Calibri"/>
                <a:cs typeface="Calibri"/>
              </a:rPr>
              <a:t>με </a:t>
            </a:r>
            <a:r>
              <a:rPr sz="1600" spc="145" dirty="0">
                <a:solidFill>
                  <a:srgbClr val="FFFFFF"/>
                </a:solidFill>
                <a:latin typeface="Calibri"/>
                <a:cs typeface="Calibri"/>
              </a:rPr>
              <a:t>την </a:t>
            </a:r>
            <a:r>
              <a:rPr sz="1600" spc="155" dirty="0">
                <a:solidFill>
                  <a:srgbClr val="FFFFFF"/>
                </a:solidFill>
                <a:latin typeface="Calibri"/>
                <a:cs typeface="Calibri"/>
              </a:rPr>
              <a:t>οποία </a:t>
            </a:r>
            <a:r>
              <a:rPr sz="1600" spc="125" dirty="0">
                <a:solidFill>
                  <a:srgbClr val="FFFFFF"/>
                </a:solidFill>
                <a:latin typeface="Calibri"/>
                <a:cs typeface="Calibri"/>
              </a:rPr>
              <a:t>οι </a:t>
            </a:r>
            <a:r>
              <a:rPr sz="1600" spc="145" dirty="0">
                <a:solidFill>
                  <a:srgbClr val="FFFFFF"/>
                </a:solidFill>
                <a:latin typeface="Calibri"/>
                <a:cs typeface="Calibri"/>
              </a:rPr>
              <a:t>χάκερς </a:t>
            </a:r>
            <a:r>
              <a:rPr sz="1600" spc="155" dirty="0">
                <a:solidFill>
                  <a:srgbClr val="FFFFFF"/>
                </a:solidFill>
                <a:latin typeface="Calibri"/>
                <a:cs typeface="Calibri"/>
              </a:rPr>
              <a:t>αποκτούν </a:t>
            </a:r>
            <a:r>
              <a:rPr sz="1600" spc="150" dirty="0">
                <a:solidFill>
                  <a:srgbClr val="FFFFFF"/>
                </a:solidFill>
                <a:latin typeface="Calibri"/>
                <a:cs typeface="Calibri"/>
              </a:rPr>
              <a:t>αυτές </a:t>
            </a:r>
            <a:r>
              <a:rPr sz="1600" spc="110" dirty="0">
                <a:solidFill>
                  <a:srgbClr val="FFFFFF"/>
                </a:solidFill>
                <a:latin typeface="Calibri"/>
                <a:cs typeface="Calibri"/>
              </a:rPr>
              <a:t>τις </a:t>
            </a:r>
            <a:r>
              <a:rPr sz="1600" spc="155" dirty="0">
                <a:solidFill>
                  <a:srgbClr val="FFFFFF"/>
                </a:solidFill>
                <a:latin typeface="Calibri"/>
                <a:cs typeface="Calibri"/>
              </a:rPr>
              <a:t>πληροφορίες </a:t>
            </a:r>
            <a:r>
              <a:rPr sz="1600" spc="95" dirty="0">
                <a:solidFill>
                  <a:srgbClr val="FFFFFF"/>
                </a:solidFill>
                <a:latin typeface="Calibri"/>
                <a:cs typeface="Calibri"/>
              </a:rPr>
              <a:t>ποικίλλει </a:t>
            </a:r>
            <a:r>
              <a:rPr sz="1600" spc="100" dirty="0">
                <a:solidFill>
                  <a:srgbClr val="FFFFFF"/>
                </a:solidFill>
                <a:latin typeface="Calibri"/>
                <a:cs typeface="Calibri"/>
              </a:rPr>
              <a:t> </a:t>
            </a:r>
            <a:r>
              <a:rPr sz="1600" spc="110" dirty="0">
                <a:solidFill>
                  <a:srgbClr val="FFFFFF"/>
                </a:solidFill>
                <a:latin typeface="Calibri"/>
                <a:cs typeface="Calibri"/>
              </a:rPr>
              <a:t>χρησιμοποιώντας </a:t>
            </a:r>
            <a:r>
              <a:rPr sz="1600" spc="114" dirty="0">
                <a:solidFill>
                  <a:srgbClr val="FFFFFF"/>
                </a:solidFill>
                <a:latin typeface="Calibri"/>
                <a:cs typeface="Calibri"/>
              </a:rPr>
              <a:t>διάφορες </a:t>
            </a:r>
            <a:r>
              <a:rPr sz="1600" spc="120" dirty="0">
                <a:solidFill>
                  <a:srgbClr val="FFFFFF"/>
                </a:solidFill>
                <a:latin typeface="Calibri"/>
                <a:cs typeface="Calibri"/>
              </a:rPr>
              <a:t>φόρμες </a:t>
            </a:r>
            <a:r>
              <a:rPr sz="1600" spc="110" dirty="0">
                <a:solidFill>
                  <a:srgbClr val="FFFFFF"/>
                </a:solidFill>
                <a:latin typeface="Calibri"/>
                <a:cs typeface="Calibri"/>
              </a:rPr>
              <a:t>παραποίησης, μια </a:t>
            </a:r>
            <a:r>
              <a:rPr sz="1600" spc="120" dirty="0">
                <a:solidFill>
                  <a:srgbClr val="FFFFFF"/>
                </a:solidFill>
                <a:latin typeface="Calibri"/>
                <a:cs typeface="Calibri"/>
              </a:rPr>
              <a:t>μέθοδο </a:t>
            </a:r>
            <a:r>
              <a:rPr sz="1600" spc="114" dirty="0">
                <a:solidFill>
                  <a:srgbClr val="FFFFFF"/>
                </a:solidFill>
                <a:latin typeface="Calibri"/>
                <a:cs typeface="Calibri"/>
              </a:rPr>
              <a:t>υποκατάστασης </a:t>
            </a:r>
            <a:r>
              <a:rPr sz="1600" spc="110" dirty="0">
                <a:solidFill>
                  <a:srgbClr val="FFFFFF"/>
                </a:solidFill>
                <a:latin typeface="Calibri"/>
                <a:cs typeface="Calibri"/>
              </a:rPr>
              <a:t>αξιόπιστων διαδικτυακών </a:t>
            </a:r>
            <a:r>
              <a:rPr sz="1600" spc="114" dirty="0">
                <a:solidFill>
                  <a:srgbClr val="FFFFFF"/>
                </a:solidFill>
                <a:latin typeface="Calibri"/>
                <a:cs typeface="Calibri"/>
              </a:rPr>
              <a:t>οντοτήτων </a:t>
            </a:r>
            <a:r>
              <a:rPr sz="1600" spc="130" dirty="0">
                <a:solidFill>
                  <a:srgbClr val="FFFFFF"/>
                </a:solidFill>
                <a:latin typeface="Calibri"/>
                <a:cs typeface="Calibri"/>
              </a:rPr>
              <a:t>ή </a:t>
            </a:r>
            <a:r>
              <a:rPr sz="1600" spc="135" dirty="0">
                <a:solidFill>
                  <a:srgbClr val="FFFFFF"/>
                </a:solidFill>
                <a:latin typeface="Calibri"/>
                <a:cs typeface="Calibri"/>
              </a:rPr>
              <a:t> </a:t>
            </a:r>
            <a:r>
              <a:rPr sz="1600" spc="140" dirty="0">
                <a:solidFill>
                  <a:srgbClr val="FFFFFF"/>
                </a:solidFill>
                <a:latin typeface="Calibri"/>
                <a:cs typeface="Calibri"/>
              </a:rPr>
              <a:t>ιστοσελίδων.</a:t>
            </a:r>
            <a:r>
              <a:rPr sz="1600" spc="65" dirty="0">
                <a:solidFill>
                  <a:srgbClr val="FFFFFF"/>
                </a:solidFill>
                <a:latin typeface="Calibri"/>
                <a:cs typeface="Calibri"/>
              </a:rPr>
              <a:t> </a:t>
            </a:r>
            <a:r>
              <a:rPr sz="1600" spc="150" dirty="0">
                <a:solidFill>
                  <a:srgbClr val="FFFFFF"/>
                </a:solidFill>
                <a:latin typeface="Calibri"/>
                <a:cs typeface="Calibri"/>
              </a:rPr>
              <a:t>Οι</a:t>
            </a:r>
            <a:r>
              <a:rPr sz="1600" spc="70" dirty="0">
                <a:solidFill>
                  <a:srgbClr val="FFFFFF"/>
                </a:solidFill>
                <a:latin typeface="Calibri"/>
                <a:cs typeface="Calibri"/>
              </a:rPr>
              <a:t> </a:t>
            </a:r>
            <a:r>
              <a:rPr sz="1600" spc="135" dirty="0">
                <a:solidFill>
                  <a:srgbClr val="FFFFFF"/>
                </a:solidFill>
                <a:latin typeface="Calibri"/>
                <a:cs typeface="Calibri"/>
              </a:rPr>
              <a:t>κύριοι</a:t>
            </a:r>
            <a:r>
              <a:rPr sz="1600" spc="75" dirty="0">
                <a:solidFill>
                  <a:srgbClr val="FFFFFF"/>
                </a:solidFill>
                <a:latin typeface="Calibri"/>
                <a:cs typeface="Calibri"/>
              </a:rPr>
              <a:t> </a:t>
            </a:r>
            <a:r>
              <a:rPr sz="1600" spc="145" dirty="0">
                <a:solidFill>
                  <a:srgbClr val="FFFFFF"/>
                </a:solidFill>
                <a:latin typeface="Calibri"/>
                <a:cs typeface="Calibri"/>
              </a:rPr>
              <a:t>τύποι</a:t>
            </a:r>
            <a:r>
              <a:rPr sz="1600" spc="75" dirty="0">
                <a:solidFill>
                  <a:srgbClr val="FFFFFF"/>
                </a:solidFill>
                <a:latin typeface="Calibri"/>
                <a:cs typeface="Calibri"/>
              </a:rPr>
              <a:t> </a:t>
            </a:r>
            <a:r>
              <a:rPr sz="1600" spc="155" dirty="0">
                <a:solidFill>
                  <a:srgbClr val="FFFFFF"/>
                </a:solidFill>
                <a:latin typeface="Calibri"/>
                <a:cs typeface="Calibri"/>
              </a:rPr>
              <a:t>επιθέσεων</a:t>
            </a:r>
            <a:r>
              <a:rPr sz="1600" spc="75" dirty="0">
                <a:solidFill>
                  <a:srgbClr val="FFFFFF"/>
                </a:solidFill>
                <a:latin typeface="Calibri"/>
                <a:cs typeface="Calibri"/>
              </a:rPr>
              <a:t> </a:t>
            </a:r>
            <a:r>
              <a:rPr sz="1600" spc="195" dirty="0">
                <a:solidFill>
                  <a:srgbClr val="FFFFFF"/>
                </a:solidFill>
                <a:latin typeface="Calibri"/>
                <a:cs typeface="Calibri"/>
              </a:rPr>
              <a:t>MITM</a:t>
            </a:r>
            <a:r>
              <a:rPr sz="1600" spc="70" dirty="0">
                <a:solidFill>
                  <a:srgbClr val="FFFFFF"/>
                </a:solidFill>
                <a:latin typeface="Calibri"/>
                <a:cs typeface="Calibri"/>
              </a:rPr>
              <a:t> </a:t>
            </a:r>
            <a:r>
              <a:rPr sz="1600" spc="150" dirty="0">
                <a:solidFill>
                  <a:srgbClr val="FFFFFF"/>
                </a:solidFill>
                <a:latin typeface="Calibri"/>
                <a:cs typeface="Calibri"/>
              </a:rPr>
              <a:t>περιλαμβάνουν:</a:t>
            </a:r>
            <a:endParaRPr sz="1600">
              <a:latin typeface="Calibri"/>
              <a:cs typeface="Calibri"/>
            </a:endParaRPr>
          </a:p>
        </p:txBody>
      </p:sp>
      <p:sp>
        <p:nvSpPr>
          <p:cNvPr id="5" name="object 5"/>
          <p:cNvSpPr txBox="1"/>
          <p:nvPr/>
        </p:nvSpPr>
        <p:spPr>
          <a:xfrm>
            <a:off x="530859" y="3199765"/>
            <a:ext cx="10673080" cy="1359346"/>
          </a:xfrm>
          <a:prstGeom prst="rect">
            <a:avLst/>
          </a:prstGeom>
        </p:spPr>
        <p:txBody>
          <a:bodyPr vert="horz" wrap="square" lIns="0" tIns="0" rIns="0" bIns="0" rtlCol="0">
            <a:spAutoFit/>
          </a:bodyPr>
          <a:lstStyle/>
          <a:p>
            <a:pPr marL="12700">
              <a:lnSpc>
                <a:spcPts val="2225"/>
              </a:lnSpc>
            </a:pPr>
            <a:r>
              <a:rPr sz="2200" dirty="0">
                <a:solidFill>
                  <a:srgbClr val="FFBA00"/>
                </a:solidFill>
                <a:latin typeface="Courier New"/>
                <a:cs typeface="Courier New"/>
              </a:rPr>
              <a:t>o</a:t>
            </a:r>
            <a:r>
              <a:rPr sz="2200" spc="-475" dirty="0">
                <a:solidFill>
                  <a:srgbClr val="FFBA00"/>
                </a:solidFill>
                <a:latin typeface="Courier New"/>
                <a:cs typeface="Courier New"/>
              </a:rPr>
              <a:t> </a:t>
            </a:r>
            <a:r>
              <a:rPr sz="1750" b="1" spc="140" dirty="0">
                <a:solidFill>
                  <a:srgbClr val="FFFFFF"/>
                </a:solidFill>
                <a:latin typeface="Calibri"/>
                <a:cs typeface="Calibri"/>
              </a:rPr>
              <a:t>IPS</a:t>
            </a:r>
            <a:r>
              <a:rPr sz="1750" b="1" spc="65" dirty="0">
                <a:solidFill>
                  <a:srgbClr val="FFFFFF"/>
                </a:solidFill>
                <a:latin typeface="Calibri"/>
                <a:cs typeface="Calibri"/>
              </a:rPr>
              <a:t> </a:t>
            </a:r>
            <a:r>
              <a:rPr lang="en-US" sz="1750" b="1" spc="130" dirty="0">
                <a:solidFill>
                  <a:srgbClr val="FFFFFF"/>
                </a:solidFill>
                <a:latin typeface="Calibri"/>
                <a:cs typeface="Calibri"/>
              </a:rPr>
              <a:t>spoofing-</a:t>
            </a:r>
            <a:r>
              <a:rPr sz="1750" b="1" spc="60" dirty="0">
                <a:solidFill>
                  <a:srgbClr val="FFFFFF"/>
                </a:solidFill>
                <a:latin typeface="Calibri"/>
                <a:cs typeface="Calibri"/>
              </a:rPr>
              <a:t> </a:t>
            </a:r>
            <a:r>
              <a:rPr sz="1750" spc="155" dirty="0">
                <a:solidFill>
                  <a:srgbClr val="FFFFFF"/>
                </a:solidFill>
                <a:latin typeface="Calibri"/>
                <a:cs typeface="Calibri"/>
              </a:rPr>
              <a:t>Ένας</a:t>
            </a:r>
            <a:r>
              <a:rPr sz="1750" spc="65" dirty="0">
                <a:solidFill>
                  <a:srgbClr val="FFFFFF"/>
                </a:solidFill>
                <a:latin typeface="Calibri"/>
                <a:cs typeface="Calibri"/>
              </a:rPr>
              <a:t> </a:t>
            </a:r>
            <a:r>
              <a:rPr sz="1750" spc="150" dirty="0">
                <a:solidFill>
                  <a:srgbClr val="FFFFFF"/>
                </a:solidFill>
                <a:latin typeface="Calibri"/>
                <a:cs typeface="Calibri"/>
              </a:rPr>
              <a:t>εγκληματίας</a:t>
            </a:r>
            <a:r>
              <a:rPr sz="1750" spc="55" dirty="0">
                <a:solidFill>
                  <a:srgbClr val="FFFFFF"/>
                </a:solidFill>
                <a:latin typeface="Calibri"/>
                <a:cs typeface="Calibri"/>
              </a:rPr>
              <a:t> </a:t>
            </a:r>
            <a:r>
              <a:rPr sz="1750" spc="160" dirty="0">
                <a:solidFill>
                  <a:srgbClr val="FFFFFF"/>
                </a:solidFill>
                <a:latin typeface="Calibri"/>
                <a:cs typeface="Calibri"/>
              </a:rPr>
              <a:t>του</a:t>
            </a:r>
            <a:endParaRPr sz="1750" dirty="0">
              <a:latin typeface="Calibri"/>
              <a:cs typeface="Calibri"/>
            </a:endParaRPr>
          </a:p>
          <a:p>
            <a:pPr marL="287020" marR="5080">
              <a:lnSpc>
                <a:spcPts val="2060"/>
              </a:lnSpc>
              <a:spcBef>
                <a:spcPts val="40"/>
              </a:spcBef>
            </a:pPr>
            <a:r>
              <a:rPr sz="1750" spc="165" dirty="0">
                <a:solidFill>
                  <a:srgbClr val="FFFFFF"/>
                </a:solidFill>
                <a:latin typeface="Calibri"/>
                <a:cs typeface="Calibri"/>
              </a:rPr>
              <a:t>κυβερνοχώρου </a:t>
            </a:r>
            <a:r>
              <a:rPr sz="1750" spc="150" dirty="0">
                <a:solidFill>
                  <a:srgbClr val="FFFFFF"/>
                </a:solidFill>
                <a:latin typeface="Calibri"/>
                <a:cs typeface="Calibri"/>
              </a:rPr>
              <a:t>αλλοιώνει </a:t>
            </a:r>
            <a:r>
              <a:rPr sz="1750" spc="155" dirty="0">
                <a:solidFill>
                  <a:srgbClr val="FFFFFF"/>
                </a:solidFill>
                <a:latin typeface="Calibri"/>
                <a:cs typeface="Calibri"/>
              </a:rPr>
              <a:t>τη </a:t>
            </a:r>
            <a:r>
              <a:rPr sz="1750" spc="160" dirty="0">
                <a:solidFill>
                  <a:srgbClr val="FFFFFF"/>
                </a:solidFill>
                <a:latin typeface="Calibri"/>
                <a:cs typeface="Calibri"/>
              </a:rPr>
              <a:t>διεύθυνση </a:t>
            </a:r>
            <a:r>
              <a:rPr sz="1750" spc="165" dirty="0">
                <a:solidFill>
                  <a:srgbClr val="FFFFFF"/>
                </a:solidFill>
                <a:latin typeface="Calibri"/>
                <a:cs typeface="Calibri"/>
              </a:rPr>
              <a:t>πρωτοκόλλου </a:t>
            </a:r>
            <a:r>
              <a:rPr sz="1750" spc="130" dirty="0">
                <a:solidFill>
                  <a:srgbClr val="FFFFFF"/>
                </a:solidFill>
                <a:latin typeface="Calibri"/>
                <a:cs typeface="Calibri"/>
              </a:rPr>
              <a:t>Internet </a:t>
            </a:r>
            <a:r>
              <a:rPr lang="en-US" sz="1750" spc="130" dirty="0">
                <a:solidFill>
                  <a:srgbClr val="FFFFFF"/>
                </a:solidFill>
                <a:latin typeface="Calibri"/>
                <a:cs typeface="Calibri"/>
              </a:rPr>
              <a:t>(</a:t>
            </a:r>
            <a:r>
              <a:rPr sz="1750" spc="114" dirty="0">
                <a:solidFill>
                  <a:srgbClr val="FFFFFF"/>
                </a:solidFill>
                <a:latin typeface="Calibri"/>
                <a:cs typeface="Calibri"/>
              </a:rPr>
              <a:t>IP) </a:t>
            </a:r>
            <a:r>
              <a:rPr sz="1750" spc="90" dirty="0">
                <a:solidFill>
                  <a:srgbClr val="FFFFFF"/>
                </a:solidFill>
                <a:latin typeface="Calibri"/>
                <a:cs typeface="Calibri"/>
              </a:rPr>
              <a:t>, </a:t>
            </a:r>
            <a:r>
              <a:rPr sz="1750" spc="145" dirty="0">
                <a:solidFill>
                  <a:srgbClr val="FFFFFF"/>
                </a:solidFill>
                <a:latin typeface="Calibri"/>
                <a:cs typeface="Calibri"/>
              </a:rPr>
              <a:t>μιας </a:t>
            </a:r>
            <a:r>
              <a:rPr sz="1750" spc="155" dirty="0">
                <a:solidFill>
                  <a:srgbClr val="FFFFFF"/>
                </a:solidFill>
                <a:latin typeface="Calibri"/>
                <a:cs typeface="Calibri"/>
              </a:rPr>
              <a:t>διεύθυνσης </a:t>
            </a:r>
            <a:r>
              <a:rPr sz="1750" spc="160" dirty="0">
                <a:solidFill>
                  <a:srgbClr val="FFFFFF"/>
                </a:solidFill>
                <a:latin typeface="Calibri"/>
                <a:cs typeface="Calibri"/>
              </a:rPr>
              <a:t> </a:t>
            </a:r>
            <a:r>
              <a:rPr sz="1750" spc="150" dirty="0">
                <a:solidFill>
                  <a:srgbClr val="FFFFFF"/>
                </a:solidFill>
                <a:latin typeface="Calibri"/>
                <a:cs typeface="Calibri"/>
              </a:rPr>
              <a:t>ηλεκτρονικού</a:t>
            </a:r>
            <a:r>
              <a:rPr sz="1750" spc="60" dirty="0">
                <a:solidFill>
                  <a:srgbClr val="FFFFFF"/>
                </a:solidFill>
                <a:latin typeface="Calibri"/>
                <a:cs typeface="Calibri"/>
              </a:rPr>
              <a:t> </a:t>
            </a:r>
            <a:r>
              <a:rPr sz="1750" spc="155" dirty="0">
                <a:solidFill>
                  <a:srgbClr val="FFFFFF"/>
                </a:solidFill>
                <a:latin typeface="Calibri"/>
                <a:cs typeface="Calibri"/>
              </a:rPr>
              <a:t>ταχυδρομείου</a:t>
            </a:r>
            <a:r>
              <a:rPr sz="1750" spc="65" dirty="0">
                <a:solidFill>
                  <a:srgbClr val="FFFFFF"/>
                </a:solidFill>
                <a:latin typeface="Calibri"/>
                <a:cs typeface="Calibri"/>
              </a:rPr>
              <a:t> </a:t>
            </a:r>
            <a:r>
              <a:rPr sz="1750" spc="185" dirty="0">
                <a:solidFill>
                  <a:srgbClr val="FFFFFF"/>
                </a:solidFill>
                <a:latin typeface="Calibri"/>
                <a:cs typeface="Calibri"/>
              </a:rPr>
              <a:t>ή</a:t>
            </a:r>
            <a:r>
              <a:rPr sz="1750" spc="75" dirty="0">
                <a:solidFill>
                  <a:srgbClr val="FFFFFF"/>
                </a:solidFill>
                <a:latin typeface="Calibri"/>
                <a:cs typeface="Calibri"/>
              </a:rPr>
              <a:t> </a:t>
            </a:r>
            <a:r>
              <a:rPr sz="1750" spc="155" dirty="0">
                <a:solidFill>
                  <a:srgbClr val="FFFFFF"/>
                </a:solidFill>
                <a:latin typeface="Calibri"/>
                <a:cs typeface="Calibri"/>
              </a:rPr>
              <a:t>μιας</a:t>
            </a:r>
            <a:r>
              <a:rPr sz="1750" spc="80" dirty="0">
                <a:solidFill>
                  <a:srgbClr val="FFFFFF"/>
                </a:solidFill>
                <a:latin typeface="Calibri"/>
                <a:cs typeface="Calibri"/>
              </a:rPr>
              <a:t> </a:t>
            </a:r>
            <a:r>
              <a:rPr sz="1750" spc="170" dirty="0">
                <a:solidFill>
                  <a:srgbClr val="FFFFFF"/>
                </a:solidFill>
                <a:latin typeface="Calibri"/>
                <a:cs typeface="Calibri"/>
              </a:rPr>
              <a:t>συσκευής</a:t>
            </a:r>
            <a:r>
              <a:rPr sz="1750" spc="80" dirty="0">
                <a:solidFill>
                  <a:srgbClr val="FFFFFF"/>
                </a:solidFill>
                <a:latin typeface="Calibri"/>
                <a:cs typeface="Calibri"/>
              </a:rPr>
              <a:t> </a:t>
            </a:r>
            <a:r>
              <a:rPr sz="1750" spc="145" dirty="0">
                <a:solidFill>
                  <a:srgbClr val="FFFFFF"/>
                </a:solidFill>
                <a:latin typeface="Calibri"/>
                <a:cs typeface="Calibri"/>
              </a:rPr>
              <a:t>και</a:t>
            </a:r>
            <a:r>
              <a:rPr sz="1750" spc="75" dirty="0">
                <a:solidFill>
                  <a:srgbClr val="FFFFFF"/>
                </a:solidFill>
                <a:latin typeface="Calibri"/>
                <a:cs typeface="Calibri"/>
              </a:rPr>
              <a:t> </a:t>
            </a:r>
            <a:r>
              <a:rPr sz="1750" spc="155" dirty="0">
                <a:solidFill>
                  <a:srgbClr val="FFFFFF"/>
                </a:solidFill>
                <a:latin typeface="Calibri"/>
                <a:cs typeface="Calibri"/>
              </a:rPr>
              <a:t>την</a:t>
            </a:r>
            <a:r>
              <a:rPr lang="en-US" sz="1750" spc="155" dirty="0">
                <a:solidFill>
                  <a:srgbClr val="FFFFFF"/>
                </a:solidFill>
                <a:latin typeface="Calibri"/>
                <a:cs typeface="Calibri"/>
              </a:rPr>
              <a:t> </a:t>
            </a:r>
            <a:r>
              <a:rPr lang="el-GR" sz="1750" spc="155" dirty="0">
                <a:solidFill>
                  <a:srgbClr val="FFFFFF"/>
                </a:solidFill>
                <a:latin typeface="Calibri"/>
                <a:cs typeface="Calibri"/>
              </a:rPr>
              <a:t>παραποιεί</a:t>
            </a:r>
            <a:r>
              <a:rPr sz="1750" spc="80" dirty="0">
                <a:solidFill>
                  <a:srgbClr val="FFFFFF"/>
                </a:solidFill>
                <a:latin typeface="Calibri"/>
                <a:cs typeface="Calibri"/>
              </a:rPr>
              <a:t> </a:t>
            </a:r>
            <a:r>
              <a:rPr sz="1750" spc="90" dirty="0">
                <a:solidFill>
                  <a:srgbClr val="FFFFFF"/>
                </a:solidFill>
                <a:latin typeface="Calibri"/>
                <a:cs typeface="Calibri"/>
              </a:rPr>
              <a:t>,</a:t>
            </a:r>
            <a:r>
              <a:rPr sz="1750" spc="80" dirty="0">
                <a:solidFill>
                  <a:srgbClr val="FFFFFF"/>
                </a:solidFill>
                <a:latin typeface="Calibri"/>
                <a:cs typeface="Calibri"/>
              </a:rPr>
              <a:t> </a:t>
            </a:r>
            <a:r>
              <a:rPr sz="1750" spc="165" dirty="0">
                <a:solidFill>
                  <a:srgbClr val="FFFFFF"/>
                </a:solidFill>
                <a:latin typeface="Calibri"/>
                <a:cs typeface="Calibri"/>
              </a:rPr>
              <a:t>κάνοντας</a:t>
            </a:r>
            <a:r>
              <a:rPr sz="1750" spc="75" dirty="0">
                <a:solidFill>
                  <a:srgbClr val="FFFFFF"/>
                </a:solidFill>
                <a:latin typeface="Calibri"/>
                <a:cs typeface="Calibri"/>
              </a:rPr>
              <a:t> </a:t>
            </a:r>
            <a:r>
              <a:rPr sz="1750" spc="155" dirty="0">
                <a:solidFill>
                  <a:srgbClr val="FFFFFF"/>
                </a:solidFill>
                <a:latin typeface="Calibri"/>
                <a:cs typeface="Calibri"/>
              </a:rPr>
              <a:t>τον</a:t>
            </a:r>
            <a:r>
              <a:rPr sz="1750" spc="80" dirty="0">
                <a:solidFill>
                  <a:srgbClr val="FFFFFF"/>
                </a:solidFill>
                <a:latin typeface="Calibri"/>
                <a:cs typeface="Calibri"/>
              </a:rPr>
              <a:t> </a:t>
            </a:r>
            <a:r>
              <a:rPr sz="1750" spc="165" dirty="0">
                <a:solidFill>
                  <a:srgbClr val="FFFFFF"/>
                </a:solidFill>
                <a:latin typeface="Calibri"/>
                <a:cs typeface="Calibri"/>
              </a:rPr>
              <a:t>χρήστη</a:t>
            </a:r>
            <a:r>
              <a:rPr sz="1750" spc="80" dirty="0">
                <a:solidFill>
                  <a:srgbClr val="FFFFFF"/>
                </a:solidFill>
                <a:latin typeface="Calibri"/>
                <a:cs typeface="Calibri"/>
              </a:rPr>
              <a:t> </a:t>
            </a:r>
            <a:r>
              <a:rPr sz="1750" spc="175" dirty="0">
                <a:solidFill>
                  <a:srgbClr val="FFFFFF"/>
                </a:solidFill>
                <a:latin typeface="Calibri"/>
                <a:cs typeface="Calibri"/>
              </a:rPr>
              <a:t>να</a:t>
            </a:r>
            <a:r>
              <a:rPr sz="1750" spc="75" dirty="0">
                <a:solidFill>
                  <a:srgbClr val="FFFFFF"/>
                </a:solidFill>
                <a:latin typeface="Calibri"/>
                <a:cs typeface="Calibri"/>
              </a:rPr>
              <a:t> </a:t>
            </a:r>
            <a:r>
              <a:rPr sz="1750" spc="140" dirty="0">
                <a:solidFill>
                  <a:srgbClr val="FFFFFF"/>
                </a:solidFill>
                <a:latin typeface="Calibri"/>
                <a:cs typeface="Calibri"/>
              </a:rPr>
              <a:t>νομίζει</a:t>
            </a:r>
            <a:r>
              <a:rPr sz="1750" spc="80" dirty="0">
                <a:solidFill>
                  <a:srgbClr val="FFFFFF"/>
                </a:solidFill>
                <a:latin typeface="Calibri"/>
                <a:cs typeface="Calibri"/>
              </a:rPr>
              <a:t> </a:t>
            </a:r>
            <a:r>
              <a:rPr sz="1750" spc="135" dirty="0">
                <a:solidFill>
                  <a:srgbClr val="FFFFFF"/>
                </a:solidFill>
                <a:latin typeface="Calibri"/>
                <a:cs typeface="Calibri"/>
              </a:rPr>
              <a:t>ότι</a:t>
            </a:r>
            <a:r>
              <a:rPr sz="1750" spc="75" dirty="0">
                <a:solidFill>
                  <a:srgbClr val="FFFFFF"/>
                </a:solidFill>
                <a:latin typeface="Calibri"/>
                <a:cs typeface="Calibri"/>
              </a:rPr>
              <a:t> </a:t>
            </a:r>
            <a:r>
              <a:rPr sz="1750" spc="135" dirty="0">
                <a:solidFill>
                  <a:srgbClr val="FFFFFF"/>
                </a:solidFill>
                <a:latin typeface="Calibri"/>
                <a:cs typeface="Calibri"/>
              </a:rPr>
              <a:t>είναι </a:t>
            </a:r>
            <a:r>
              <a:rPr sz="1750" spc="-380" dirty="0">
                <a:solidFill>
                  <a:srgbClr val="FFFFFF"/>
                </a:solidFill>
                <a:latin typeface="Calibri"/>
                <a:cs typeface="Calibri"/>
              </a:rPr>
              <a:t> </a:t>
            </a:r>
            <a:r>
              <a:rPr sz="1750" spc="160" dirty="0">
                <a:solidFill>
                  <a:srgbClr val="FFFFFF"/>
                </a:solidFill>
                <a:latin typeface="Calibri"/>
                <a:cs typeface="Calibri"/>
              </a:rPr>
              <a:t>διαδραστικός </a:t>
            </a:r>
            <a:r>
              <a:rPr sz="1750" spc="175" dirty="0">
                <a:solidFill>
                  <a:srgbClr val="FFFFFF"/>
                </a:solidFill>
                <a:latin typeface="Calibri"/>
                <a:cs typeface="Calibri"/>
              </a:rPr>
              <a:t>με </a:t>
            </a:r>
            <a:r>
              <a:rPr sz="1750" spc="160" dirty="0">
                <a:solidFill>
                  <a:srgbClr val="FFFFFF"/>
                </a:solidFill>
                <a:latin typeface="Calibri"/>
                <a:cs typeface="Calibri"/>
              </a:rPr>
              <a:t>μια </a:t>
            </a:r>
            <a:r>
              <a:rPr sz="1750" spc="155" dirty="0">
                <a:solidFill>
                  <a:srgbClr val="FFFFFF"/>
                </a:solidFill>
                <a:latin typeface="Calibri"/>
                <a:cs typeface="Calibri"/>
              </a:rPr>
              <a:t>αξιόπιστη </a:t>
            </a:r>
            <a:r>
              <a:rPr sz="1750" spc="160" dirty="0">
                <a:solidFill>
                  <a:srgbClr val="FFFFFF"/>
                </a:solidFill>
                <a:latin typeface="Calibri"/>
                <a:cs typeface="Calibri"/>
              </a:rPr>
              <a:t>πηγή, </a:t>
            </a:r>
            <a:r>
              <a:rPr sz="1750" spc="185" dirty="0">
                <a:solidFill>
                  <a:srgbClr val="FFFFFF"/>
                </a:solidFill>
                <a:latin typeface="Calibri"/>
                <a:cs typeface="Calibri"/>
              </a:rPr>
              <a:t>ενώ </a:t>
            </a:r>
            <a:r>
              <a:rPr sz="1750" spc="165" dirty="0">
                <a:solidFill>
                  <a:srgbClr val="FFFFFF"/>
                </a:solidFill>
                <a:latin typeface="Calibri"/>
                <a:cs typeface="Calibri"/>
              </a:rPr>
              <a:t>στην πραγματικότητα </a:t>
            </a:r>
            <a:r>
              <a:rPr sz="1750" spc="150" dirty="0">
                <a:solidFill>
                  <a:srgbClr val="FFFFFF"/>
                </a:solidFill>
                <a:latin typeface="Calibri"/>
                <a:cs typeface="Calibri"/>
              </a:rPr>
              <a:t>διαβιβάζει </a:t>
            </a:r>
            <a:r>
              <a:rPr sz="1750" spc="170" dirty="0">
                <a:solidFill>
                  <a:srgbClr val="FFFFFF"/>
                </a:solidFill>
                <a:latin typeface="Calibri"/>
                <a:cs typeface="Calibri"/>
              </a:rPr>
              <a:t>πληροφορίες σε </a:t>
            </a:r>
            <a:r>
              <a:rPr sz="1750" spc="175" dirty="0">
                <a:solidFill>
                  <a:srgbClr val="FFFFFF"/>
                </a:solidFill>
                <a:latin typeface="Calibri"/>
                <a:cs typeface="Calibri"/>
              </a:rPr>
              <a:t> κακόβουλο</a:t>
            </a:r>
            <a:r>
              <a:rPr sz="1750" spc="65" dirty="0">
                <a:solidFill>
                  <a:srgbClr val="FFFFFF"/>
                </a:solidFill>
                <a:latin typeface="Calibri"/>
                <a:cs typeface="Calibri"/>
              </a:rPr>
              <a:t> </a:t>
            </a:r>
            <a:r>
              <a:rPr sz="1750" spc="165" dirty="0">
                <a:solidFill>
                  <a:srgbClr val="FFFFFF"/>
                </a:solidFill>
                <a:latin typeface="Calibri"/>
                <a:cs typeface="Calibri"/>
              </a:rPr>
              <a:t>παράγοντα.</a:t>
            </a:r>
            <a:endParaRPr sz="1750" dirty="0">
              <a:latin typeface="Calibri"/>
              <a:cs typeface="Calibri"/>
            </a:endParaRPr>
          </a:p>
        </p:txBody>
      </p:sp>
      <p:pic>
        <p:nvPicPr>
          <p:cNvPr id="6" name="object 6"/>
          <p:cNvPicPr/>
          <p:nvPr/>
        </p:nvPicPr>
        <p:blipFill>
          <a:blip r:embed="rId2" cstate="print"/>
          <a:stretch>
            <a:fillRect/>
          </a:stretch>
        </p:blipFill>
        <p:spPr>
          <a:xfrm>
            <a:off x="7146290" y="5515609"/>
            <a:ext cx="1530032" cy="612140"/>
          </a:xfrm>
          <a:prstGeom prst="rect">
            <a:avLst/>
          </a:prstGeom>
        </p:spPr>
      </p:pic>
      <p:sp>
        <p:nvSpPr>
          <p:cNvPr id="7" name="object 7"/>
          <p:cNvSpPr txBox="1"/>
          <p:nvPr/>
        </p:nvSpPr>
        <p:spPr>
          <a:xfrm>
            <a:off x="10805477" y="5704776"/>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5</a:t>
            </a:r>
            <a:endParaRPr sz="1100">
              <a:latin typeface="Arial"/>
              <a:cs typeface="Arial"/>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207768" y="964565"/>
            <a:ext cx="8317231" cy="451406"/>
          </a:xfrm>
          <a:prstGeom prst="rect">
            <a:avLst/>
          </a:prstGeom>
        </p:spPr>
        <p:txBody>
          <a:bodyPr vert="horz" wrap="square" lIns="0" tIns="12700" rIns="0" bIns="0" rtlCol="0">
            <a:spAutoFit/>
          </a:bodyPr>
          <a:lstStyle/>
          <a:p>
            <a:pPr marL="12700">
              <a:lnSpc>
                <a:spcPct val="100000"/>
              </a:lnSpc>
              <a:spcBef>
                <a:spcPts val="100"/>
              </a:spcBef>
            </a:pPr>
            <a:r>
              <a:rPr spc="130" dirty="0">
                <a:solidFill>
                  <a:srgbClr val="FFFFFF"/>
                </a:solidFill>
              </a:rPr>
              <a:t>Τύποι</a:t>
            </a:r>
            <a:r>
              <a:rPr spc="65" dirty="0">
                <a:solidFill>
                  <a:srgbClr val="FFFFFF"/>
                </a:solidFill>
              </a:rPr>
              <a:t> </a:t>
            </a:r>
            <a:r>
              <a:rPr spc="125" dirty="0">
                <a:solidFill>
                  <a:srgbClr val="FFFFFF"/>
                </a:solidFill>
              </a:rPr>
              <a:t>επιθέσεων</a:t>
            </a:r>
            <a:r>
              <a:rPr spc="75" dirty="0">
                <a:solidFill>
                  <a:srgbClr val="FFFFFF"/>
                </a:solidFill>
              </a:rPr>
              <a:t> </a:t>
            </a:r>
            <a:r>
              <a:rPr spc="125" dirty="0">
                <a:solidFill>
                  <a:srgbClr val="FFFFFF"/>
                </a:solidFill>
              </a:rPr>
              <a:t>Man-in-the-Middle</a:t>
            </a:r>
            <a:r>
              <a:rPr spc="90" dirty="0">
                <a:solidFill>
                  <a:srgbClr val="FFFFFF"/>
                </a:solidFill>
              </a:rPr>
              <a:t> </a:t>
            </a:r>
            <a:r>
              <a:rPr lang="el-GR" spc="90" dirty="0">
                <a:solidFill>
                  <a:srgbClr val="FFFFFF"/>
                </a:solidFill>
              </a:rPr>
              <a:t>(</a:t>
            </a:r>
            <a:r>
              <a:rPr spc="110" dirty="0" err="1">
                <a:solidFill>
                  <a:srgbClr val="FFFFFF"/>
                </a:solidFill>
              </a:rPr>
              <a:t>συνέχει</a:t>
            </a:r>
            <a:r>
              <a:rPr spc="110" dirty="0">
                <a:solidFill>
                  <a:srgbClr val="FFFFFF"/>
                </a:solidFill>
              </a:rPr>
              <a:t>α)</a:t>
            </a:r>
          </a:p>
        </p:txBody>
      </p:sp>
      <p:sp>
        <p:nvSpPr>
          <p:cNvPr id="4" name="object 4"/>
          <p:cNvSpPr txBox="1"/>
          <p:nvPr/>
        </p:nvSpPr>
        <p:spPr>
          <a:xfrm>
            <a:off x="727709" y="1843722"/>
            <a:ext cx="10447655" cy="1475740"/>
          </a:xfrm>
          <a:prstGeom prst="rect">
            <a:avLst/>
          </a:prstGeom>
        </p:spPr>
        <p:txBody>
          <a:bodyPr vert="horz" wrap="square" lIns="0" tIns="0" rIns="0" bIns="0" rtlCol="0">
            <a:spAutoFit/>
          </a:bodyPr>
          <a:lstStyle/>
          <a:p>
            <a:pPr marL="12700">
              <a:lnSpc>
                <a:spcPts val="2045"/>
              </a:lnSpc>
            </a:pPr>
            <a:r>
              <a:rPr sz="2000" dirty="0">
                <a:solidFill>
                  <a:srgbClr val="FFBA00"/>
                </a:solidFill>
                <a:latin typeface="Courier New"/>
                <a:cs typeface="Courier New"/>
              </a:rPr>
              <a:t>o</a:t>
            </a:r>
            <a:r>
              <a:rPr sz="2000" spc="310" dirty="0">
                <a:solidFill>
                  <a:srgbClr val="FFBA00"/>
                </a:solidFill>
                <a:latin typeface="Courier New"/>
                <a:cs typeface="Courier New"/>
              </a:rPr>
              <a:t> </a:t>
            </a:r>
            <a:r>
              <a:rPr sz="1600" b="1" spc="130" dirty="0">
                <a:solidFill>
                  <a:srgbClr val="FFFFFF"/>
                </a:solidFill>
                <a:latin typeface="Calibri"/>
                <a:cs typeface="Calibri"/>
              </a:rPr>
              <a:t>Hijacking</a:t>
            </a:r>
            <a:r>
              <a:rPr sz="1600" b="1" spc="70" dirty="0">
                <a:solidFill>
                  <a:srgbClr val="FFFFFF"/>
                </a:solidFill>
                <a:latin typeface="Calibri"/>
                <a:cs typeface="Calibri"/>
              </a:rPr>
              <a:t> </a:t>
            </a:r>
            <a:r>
              <a:rPr sz="1600" b="1" spc="150" dirty="0">
                <a:solidFill>
                  <a:srgbClr val="FFFFFF"/>
                </a:solidFill>
                <a:latin typeface="Calibri"/>
                <a:cs typeface="Calibri"/>
              </a:rPr>
              <a:t>ηλεκτρονικού</a:t>
            </a:r>
            <a:r>
              <a:rPr sz="1600" b="1" spc="70" dirty="0">
                <a:solidFill>
                  <a:srgbClr val="FFFFFF"/>
                </a:solidFill>
                <a:latin typeface="Calibri"/>
                <a:cs typeface="Calibri"/>
              </a:rPr>
              <a:t> </a:t>
            </a:r>
            <a:r>
              <a:rPr sz="1600" b="1" spc="150" dirty="0">
                <a:solidFill>
                  <a:srgbClr val="FFFFFF"/>
                </a:solidFill>
                <a:latin typeface="Calibri"/>
                <a:cs typeface="Calibri"/>
              </a:rPr>
              <a:t>ταχυδρομείου:</a:t>
            </a:r>
            <a:r>
              <a:rPr sz="1600" b="1" spc="80" dirty="0">
                <a:solidFill>
                  <a:srgbClr val="FFFFFF"/>
                </a:solidFill>
                <a:latin typeface="Calibri"/>
                <a:cs typeface="Calibri"/>
              </a:rPr>
              <a:t> </a:t>
            </a:r>
            <a:r>
              <a:rPr sz="1600" spc="150" dirty="0">
                <a:solidFill>
                  <a:srgbClr val="FFFFFF"/>
                </a:solidFill>
                <a:latin typeface="Calibri"/>
                <a:cs typeface="Calibri"/>
              </a:rPr>
              <a:t>Οι</a:t>
            </a:r>
            <a:r>
              <a:rPr sz="1600" spc="75" dirty="0">
                <a:solidFill>
                  <a:srgbClr val="FFFFFF"/>
                </a:solidFill>
                <a:latin typeface="Calibri"/>
                <a:cs typeface="Calibri"/>
              </a:rPr>
              <a:t> </a:t>
            </a:r>
            <a:r>
              <a:rPr sz="1600" spc="135" dirty="0">
                <a:solidFill>
                  <a:srgbClr val="FFFFFF"/>
                </a:solidFill>
                <a:latin typeface="Calibri"/>
                <a:cs typeface="Calibri"/>
              </a:rPr>
              <a:t>επιτιθέμενοι</a:t>
            </a:r>
            <a:r>
              <a:rPr sz="1600" spc="85" dirty="0">
                <a:solidFill>
                  <a:srgbClr val="FFFFFF"/>
                </a:solidFill>
                <a:latin typeface="Calibri"/>
                <a:cs typeface="Calibri"/>
              </a:rPr>
              <a:t> </a:t>
            </a:r>
            <a:r>
              <a:rPr sz="1600" spc="155" dirty="0">
                <a:solidFill>
                  <a:srgbClr val="FFFFFF"/>
                </a:solidFill>
                <a:latin typeface="Calibri"/>
                <a:cs typeface="Calibri"/>
              </a:rPr>
              <a:t>αποκτούν</a:t>
            </a:r>
            <a:r>
              <a:rPr sz="1600" spc="80" dirty="0">
                <a:solidFill>
                  <a:srgbClr val="FFFFFF"/>
                </a:solidFill>
                <a:latin typeface="Calibri"/>
                <a:cs typeface="Calibri"/>
              </a:rPr>
              <a:t> </a:t>
            </a:r>
            <a:r>
              <a:rPr sz="1600" spc="170" dirty="0">
                <a:solidFill>
                  <a:srgbClr val="FFFFFF"/>
                </a:solidFill>
                <a:latin typeface="Calibri"/>
                <a:cs typeface="Calibri"/>
              </a:rPr>
              <a:t>κρυφά</a:t>
            </a:r>
            <a:r>
              <a:rPr sz="1600" spc="75" dirty="0">
                <a:solidFill>
                  <a:srgbClr val="FFFFFF"/>
                </a:solidFill>
                <a:latin typeface="Calibri"/>
                <a:cs typeface="Calibri"/>
              </a:rPr>
              <a:t> </a:t>
            </a:r>
            <a:r>
              <a:rPr sz="1600" spc="170" dirty="0">
                <a:solidFill>
                  <a:srgbClr val="FFFFFF"/>
                </a:solidFill>
                <a:latin typeface="Calibri"/>
                <a:cs typeface="Calibri"/>
              </a:rPr>
              <a:t>πρόσβαση</a:t>
            </a:r>
            <a:r>
              <a:rPr sz="1600" spc="75" dirty="0">
                <a:solidFill>
                  <a:srgbClr val="FFFFFF"/>
                </a:solidFill>
                <a:latin typeface="Calibri"/>
                <a:cs typeface="Calibri"/>
              </a:rPr>
              <a:t> </a:t>
            </a:r>
            <a:r>
              <a:rPr sz="1600" spc="150" dirty="0">
                <a:solidFill>
                  <a:srgbClr val="FFFFFF"/>
                </a:solidFill>
                <a:latin typeface="Calibri"/>
                <a:cs typeface="Calibri"/>
              </a:rPr>
              <a:t>στους</a:t>
            </a:r>
            <a:endParaRPr sz="1600" dirty="0">
              <a:latin typeface="Calibri"/>
              <a:cs typeface="Calibri"/>
            </a:endParaRPr>
          </a:p>
          <a:p>
            <a:pPr marL="355600" marR="5080">
              <a:lnSpc>
                <a:spcPts val="1889"/>
              </a:lnSpc>
              <a:spcBef>
                <a:spcPts val="30"/>
              </a:spcBef>
            </a:pPr>
            <a:r>
              <a:rPr sz="1600" spc="150" dirty="0">
                <a:solidFill>
                  <a:srgbClr val="FFFFFF"/>
                </a:solidFill>
                <a:latin typeface="Calibri"/>
                <a:cs typeface="Calibri"/>
              </a:rPr>
              <a:t>λογαριασμούς/απολογισμούς </a:t>
            </a:r>
            <a:r>
              <a:rPr sz="1600" spc="145" dirty="0">
                <a:solidFill>
                  <a:srgbClr val="FFFFFF"/>
                </a:solidFill>
                <a:latin typeface="Calibri"/>
                <a:cs typeface="Calibri"/>
              </a:rPr>
              <a:t>ηλεκτρονικού </a:t>
            </a:r>
            <a:r>
              <a:rPr sz="1600" spc="150" dirty="0">
                <a:solidFill>
                  <a:srgbClr val="FFFFFF"/>
                </a:solidFill>
                <a:latin typeface="Calibri"/>
                <a:cs typeface="Calibri"/>
              </a:rPr>
              <a:t>ταχυδρομείου </a:t>
            </a:r>
            <a:r>
              <a:rPr sz="1600" spc="140" dirty="0">
                <a:solidFill>
                  <a:srgbClr val="FFFFFF"/>
                </a:solidFill>
                <a:latin typeface="Calibri"/>
                <a:cs typeface="Calibri"/>
              </a:rPr>
              <a:t>μιας τραπεζικής </a:t>
            </a:r>
            <a:r>
              <a:rPr sz="1600" spc="170" dirty="0">
                <a:solidFill>
                  <a:srgbClr val="FFFFFF"/>
                </a:solidFill>
                <a:latin typeface="Calibri"/>
                <a:cs typeface="Calibri"/>
              </a:rPr>
              <a:t>ή </a:t>
            </a:r>
            <a:r>
              <a:rPr sz="1600" spc="140" dirty="0">
                <a:solidFill>
                  <a:srgbClr val="FFFFFF"/>
                </a:solidFill>
                <a:latin typeface="Calibri"/>
                <a:cs typeface="Calibri"/>
              </a:rPr>
              <a:t>πιστωτικής </a:t>
            </a:r>
            <a:r>
              <a:rPr sz="1600" spc="135" dirty="0">
                <a:solidFill>
                  <a:srgbClr val="FFFFFF"/>
                </a:solidFill>
                <a:latin typeface="Calibri"/>
                <a:cs typeface="Calibri"/>
              </a:rPr>
              <a:t>εταιρείας </a:t>
            </a:r>
            <a:r>
              <a:rPr sz="1600" spc="140" dirty="0">
                <a:solidFill>
                  <a:srgbClr val="FFFFFF"/>
                </a:solidFill>
                <a:latin typeface="Calibri"/>
                <a:cs typeface="Calibri"/>
              </a:rPr>
              <a:t> </a:t>
            </a:r>
            <a:r>
              <a:rPr sz="1600" spc="135" dirty="0">
                <a:solidFill>
                  <a:srgbClr val="FFFFFF"/>
                </a:solidFill>
                <a:latin typeface="Calibri"/>
                <a:cs typeface="Calibri"/>
              </a:rPr>
              <a:t>για </a:t>
            </a:r>
            <a:r>
              <a:rPr sz="1600" spc="160" dirty="0">
                <a:solidFill>
                  <a:srgbClr val="FFFFFF"/>
                </a:solidFill>
                <a:latin typeface="Calibri"/>
                <a:cs typeface="Calibri"/>
              </a:rPr>
              <a:t>να παρακολουθούν </a:t>
            </a:r>
            <a:r>
              <a:rPr sz="1600" spc="110" dirty="0">
                <a:solidFill>
                  <a:srgbClr val="FFFFFF"/>
                </a:solidFill>
                <a:latin typeface="Calibri"/>
                <a:cs typeface="Calibri"/>
              </a:rPr>
              <a:t>τις </a:t>
            </a:r>
            <a:r>
              <a:rPr sz="1600" spc="150" dirty="0">
                <a:solidFill>
                  <a:srgbClr val="FFFFFF"/>
                </a:solidFill>
                <a:latin typeface="Calibri"/>
                <a:cs typeface="Calibri"/>
              </a:rPr>
              <a:t>συναλλαγές </a:t>
            </a:r>
            <a:r>
              <a:rPr sz="1600" spc="135" dirty="0">
                <a:solidFill>
                  <a:srgbClr val="FFFFFF"/>
                </a:solidFill>
                <a:latin typeface="Calibri"/>
                <a:cs typeface="Calibri"/>
              </a:rPr>
              <a:t>και </a:t>
            </a:r>
            <a:r>
              <a:rPr sz="1600" spc="145" dirty="0">
                <a:solidFill>
                  <a:srgbClr val="FFFFFF"/>
                </a:solidFill>
                <a:latin typeface="Calibri"/>
                <a:cs typeface="Calibri"/>
              </a:rPr>
              <a:t>πληροφορίες. </a:t>
            </a:r>
            <a:r>
              <a:rPr sz="1600" spc="165" dirty="0">
                <a:solidFill>
                  <a:srgbClr val="FFFFFF"/>
                </a:solidFill>
                <a:latin typeface="Calibri"/>
                <a:cs typeface="Calibri"/>
              </a:rPr>
              <a:t>Μπορεί </a:t>
            </a:r>
            <a:r>
              <a:rPr sz="1600" spc="145" dirty="0">
                <a:solidFill>
                  <a:srgbClr val="FFFFFF"/>
                </a:solidFill>
                <a:latin typeface="Calibri"/>
                <a:cs typeface="Calibri"/>
              </a:rPr>
              <a:t>επίσης </a:t>
            </a:r>
            <a:r>
              <a:rPr sz="1600" spc="160" dirty="0">
                <a:solidFill>
                  <a:srgbClr val="FFFFFF"/>
                </a:solidFill>
                <a:latin typeface="Calibri"/>
                <a:cs typeface="Calibri"/>
              </a:rPr>
              <a:t>να </a:t>
            </a:r>
            <a:r>
              <a:rPr sz="1600" spc="150" dirty="0">
                <a:solidFill>
                  <a:srgbClr val="FFFFFF"/>
                </a:solidFill>
                <a:latin typeface="Calibri"/>
                <a:cs typeface="Calibri"/>
              </a:rPr>
              <a:t>χρησιμοποιήσουν </a:t>
            </a:r>
            <a:r>
              <a:rPr sz="1600" spc="140" dirty="0">
                <a:solidFill>
                  <a:srgbClr val="FFFFFF"/>
                </a:solidFill>
                <a:latin typeface="Calibri"/>
                <a:cs typeface="Calibri"/>
              </a:rPr>
              <a:t>τον </a:t>
            </a:r>
            <a:r>
              <a:rPr sz="1600" spc="145" dirty="0">
                <a:solidFill>
                  <a:srgbClr val="FFFFFF"/>
                </a:solidFill>
                <a:latin typeface="Calibri"/>
                <a:cs typeface="Calibri"/>
              </a:rPr>
              <a:t> </a:t>
            </a:r>
            <a:r>
              <a:rPr sz="1600" spc="155" dirty="0">
                <a:solidFill>
                  <a:srgbClr val="FFFFFF"/>
                </a:solidFill>
                <a:latin typeface="Calibri"/>
                <a:cs typeface="Calibri"/>
              </a:rPr>
              <a:t>λογαριασμό</a:t>
            </a:r>
            <a:r>
              <a:rPr sz="1600" spc="90" dirty="0">
                <a:solidFill>
                  <a:srgbClr val="FFFFFF"/>
                </a:solidFill>
                <a:latin typeface="Calibri"/>
                <a:cs typeface="Calibri"/>
              </a:rPr>
              <a:t> </a:t>
            </a:r>
            <a:r>
              <a:rPr sz="1600" spc="145" dirty="0">
                <a:solidFill>
                  <a:srgbClr val="FFFFFF"/>
                </a:solidFill>
                <a:latin typeface="Calibri"/>
                <a:cs typeface="Calibri"/>
              </a:rPr>
              <a:t>ηλεκτρονικού</a:t>
            </a:r>
            <a:r>
              <a:rPr sz="1600" spc="95" dirty="0">
                <a:solidFill>
                  <a:srgbClr val="FFFFFF"/>
                </a:solidFill>
                <a:latin typeface="Calibri"/>
                <a:cs typeface="Calibri"/>
              </a:rPr>
              <a:t> </a:t>
            </a:r>
            <a:r>
              <a:rPr sz="1600" spc="150" dirty="0">
                <a:solidFill>
                  <a:srgbClr val="FFFFFF"/>
                </a:solidFill>
                <a:latin typeface="Calibri"/>
                <a:cs typeface="Calibri"/>
              </a:rPr>
              <a:t>ταχυδρομείου</a:t>
            </a:r>
            <a:r>
              <a:rPr sz="1600" spc="95" dirty="0">
                <a:solidFill>
                  <a:srgbClr val="FFFFFF"/>
                </a:solidFill>
                <a:latin typeface="Calibri"/>
                <a:cs typeface="Calibri"/>
              </a:rPr>
              <a:t> </a:t>
            </a:r>
            <a:r>
              <a:rPr sz="1600" spc="170" dirty="0">
                <a:solidFill>
                  <a:srgbClr val="FFFFFF"/>
                </a:solidFill>
                <a:latin typeface="Calibri"/>
                <a:cs typeface="Calibri"/>
              </a:rPr>
              <a:t>ή</a:t>
            </a:r>
            <a:r>
              <a:rPr sz="1600" spc="85" dirty="0">
                <a:solidFill>
                  <a:srgbClr val="FFFFFF"/>
                </a:solidFill>
                <a:latin typeface="Calibri"/>
                <a:cs typeface="Calibri"/>
              </a:rPr>
              <a:t> </a:t>
            </a:r>
            <a:r>
              <a:rPr sz="1600" spc="160" dirty="0">
                <a:solidFill>
                  <a:srgbClr val="FFFFFF"/>
                </a:solidFill>
                <a:latin typeface="Calibri"/>
                <a:cs typeface="Calibri"/>
              </a:rPr>
              <a:t>πλαστή</a:t>
            </a:r>
            <a:r>
              <a:rPr sz="1600" spc="90" dirty="0">
                <a:solidFill>
                  <a:srgbClr val="FFFFFF"/>
                </a:solidFill>
                <a:latin typeface="Calibri"/>
                <a:cs typeface="Calibri"/>
              </a:rPr>
              <a:t> </a:t>
            </a:r>
            <a:r>
              <a:rPr sz="1600" spc="150" dirty="0">
                <a:solidFill>
                  <a:srgbClr val="FFFFFF"/>
                </a:solidFill>
                <a:latin typeface="Calibri"/>
                <a:cs typeface="Calibri"/>
              </a:rPr>
              <a:t>διεύθυνση</a:t>
            </a:r>
            <a:r>
              <a:rPr sz="1600" spc="95" dirty="0">
                <a:solidFill>
                  <a:srgbClr val="FFFFFF"/>
                </a:solidFill>
                <a:latin typeface="Calibri"/>
                <a:cs typeface="Calibri"/>
              </a:rPr>
              <a:t> </a:t>
            </a:r>
            <a:r>
              <a:rPr sz="1600" spc="145" dirty="0">
                <a:solidFill>
                  <a:srgbClr val="FFFFFF"/>
                </a:solidFill>
                <a:latin typeface="Calibri"/>
                <a:cs typeface="Calibri"/>
              </a:rPr>
              <a:t>ηλεκτρονικού</a:t>
            </a:r>
            <a:r>
              <a:rPr sz="1600" spc="90" dirty="0">
                <a:solidFill>
                  <a:srgbClr val="FFFFFF"/>
                </a:solidFill>
                <a:latin typeface="Calibri"/>
                <a:cs typeface="Calibri"/>
              </a:rPr>
              <a:t> </a:t>
            </a:r>
            <a:r>
              <a:rPr sz="1600" spc="150" dirty="0">
                <a:solidFill>
                  <a:srgbClr val="FFFFFF"/>
                </a:solidFill>
                <a:latin typeface="Calibri"/>
                <a:cs typeface="Calibri"/>
              </a:rPr>
              <a:t>ταχυδρομείου</a:t>
            </a:r>
            <a:r>
              <a:rPr sz="1600" spc="95" dirty="0">
                <a:solidFill>
                  <a:srgbClr val="FFFFFF"/>
                </a:solidFill>
                <a:latin typeface="Calibri"/>
                <a:cs typeface="Calibri"/>
              </a:rPr>
              <a:t> </a:t>
            </a:r>
            <a:r>
              <a:rPr sz="1600" spc="165" dirty="0">
                <a:solidFill>
                  <a:srgbClr val="FFFFFF"/>
                </a:solidFill>
                <a:latin typeface="Calibri"/>
                <a:cs typeface="Calibri"/>
              </a:rPr>
              <a:t>ελαφρώς </a:t>
            </a:r>
            <a:r>
              <a:rPr sz="1600" spc="-345" dirty="0">
                <a:solidFill>
                  <a:srgbClr val="FFFFFF"/>
                </a:solidFill>
                <a:latin typeface="Calibri"/>
                <a:cs typeface="Calibri"/>
              </a:rPr>
              <a:t> </a:t>
            </a:r>
            <a:r>
              <a:rPr sz="1600" spc="145" dirty="0">
                <a:solidFill>
                  <a:srgbClr val="FFFFFF"/>
                </a:solidFill>
                <a:latin typeface="Calibri"/>
                <a:cs typeface="Calibri"/>
              </a:rPr>
              <a:t>διαφορετική</a:t>
            </a:r>
            <a:r>
              <a:rPr sz="1600" spc="75" dirty="0">
                <a:solidFill>
                  <a:srgbClr val="FFFFFF"/>
                </a:solidFill>
                <a:latin typeface="Calibri"/>
                <a:cs typeface="Calibri"/>
              </a:rPr>
              <a:t> </a:t>
            </a:r>
            <a:r>
              <a:rPr sz="1600" spc="175" dirty="0">
                <a:solidFill>
                  <a:srgbClr val="FFFFFF"/>
                </a:solidFill>
                <a:latin typeface="Calibri"/>
                <a:cs typeface="Calibri"/>
              </a:rPr>
              <a:t>από</a:t>
            </a:r>
            <a:r>
              <a:rPr sz="1600" spc="70" dirty="0">
                <a:solidFill>
                  <a:srgbClr val="FFFFFF"/>
                </a:solidFill>
                <a:latin typeface="Calibri"/>
                <a:cs typeface="Calibri"/>
              </a:rPr>
              <a:t> </a:t>
            </a:r>
            <a:r>
              <a:rPr sz="1600" spc="145" dirty="0">
                <a:solidFill>
                  <a:srgbClr val="FFFFFF"/>
                </a:solidFill>
                <a:latin typeface="Calibri"/>
                <a:cs typeface="Calibri"/>
              </a:rPr>
              <a:t>την</a:t>
            </a:r>
            <a:r>
              <a:rPr sz="1600" spc="65" dirty="0">
                <a:solidFill>
                  <a:srgbClr val="FFFFFF"/>
                </a:solidFill>
                <a:latin typeface="Calibri"/>
                <a:cs typeface="Calibri"/>
              </a:rPr>
              <a:t> </a:t>
            </a:r>
            <a:r>
              <a:rPr sz="1600" spc="150" dirty="0">
                <a:solidFill>
                  <a:srgbClr val="FFFFFF"/>
                </a:solidFill>
                <a:latin typeface="Calibri"/>
                <a:cs typeface="Calibri"/>
              </a:rPr>
              <a:t>πραγματική</a:t>
            </a:r>
            <a:r>
              <a:rPr sz="1600" spc="70" dirty="0">
                <a:solidFill>
                  <a:srgbClr val="FFFFFF"/>
                </a:solidFill>
                <a:latin typeface="Calibri"/>
                <a:cs typeface="Calibri"/>
              </a:rPr>
              <a:t> </a:t>
            </a:r>
            <a:r>
              <a:rPr sz="1600" spc="135" dirty="0">
                <a:solidFill>
                  <a:srgbClr val="FFFFFF"/>
                </a:solidFill>
                <a:latin typeface="Calibri"/>
                <a:cs typeface="Calibri"/>
              </a:rPr>
              <a:t>για</a:t>
            </a:r>
            <a:r>
              <a:rPr sz="1600" spc="70" dirty="0">
                <a:solidFill>
                  <a:srgbClr val="FFFFFF"/>
                </a:solidFill>
                <a:latin typeface="Calibri"/>
                <a:cs typeface="Calibri"/>
              </a:rPr>
              <a:t> </a:t>
            </a:r>
            <a:r>
              <a:rPr sz="1600" spc="160" dirty="0">
                <a:solidFill>
                  <a:srgbClr val="FFFFFF"/>
                </a:solidFill>
                <a:latin typeface="Calibri"/>
                <a:cs typeface="Calibri"/>
              </a:rPr>
              <a:t>να</a:t>
            </a:r>
            <a:r>
              <a:rPr sz="1600" spc="70" dirty="0">
                <a:solidFill>
                  <a:srgbClr val="FFFFFF"/>
                </a:solidFill>
                <a:latin typeface="Calibri"/>
                <a:cs typeface="Calibri"/>
              </a:rPr>
              <a:t> </a:t>
            </a:r>
            <a:r>
              <a:rPr sz="1600" spc="155" dirty="0">
                <a:solidFill>
                  <a:srgbClr val="FFFFFF"/>
                </a:solidFill>
                <a:latin typeface="Calibri"/>
                <a:cs typeface="Calibri"/>
              </a:rPr>
              <a:t>παρέχουν</a:t>
            </a:r>
            <a:r>
              <a:rPr sz="1600" spc="75" dirty="0">
                <a:solidFill>
                  <a:srgbClr val="FFFFFF"/>
                </a:solidFill>
                <a:latin typeface="Calibri"/>
                <a:cs typeface="Calibri"/>
              </a:rPr>
              <a:t> </a:t>
            </a:r>
            <a:r>
              <a:rPr sz="1600" spc="170" dirty="0">
                <a:solidFill>
                  <a:srgbClr val="FFFFFF"/>
                </a:solidFill>
                <a:latin typeface="Calibri"/>
                <a:cs typeface="Calibri"/>
              </a:rPr>
              <a:t>ψευδή</a:t>
            </a:r>
            <a:r>
              <a:rPr lang="el-GR" sz="1600" spc="170" dirty="0">
                <a:solidFill>
                  <a:srgbClr val="FFFFFF"/>
                </a:solidFill>
                <a:latin typeface="Calibri"/>
                <a:cs typeface="Calibri"/>
              </a:rPr>
              <a:t> </a:t>
            </a:r>
            <a:r>
              <a:rPr sz="1600" spc="145" dirty="0" err="1">
                <a:solidFill>
                  <a:srgbClr val="FFFFFF"/>
                </a:solidFill>
                <a:latin typeface="Calibri"/>
                <a:cs typeface="Calibri"/>
              </a:rPr>
              <a:t>εντολοδοτήσεις</a:t>
            </a:r>
            <a:r>
              <a:rPr sz="1600" spc="80" dirty="0">
                <a:solidFill>
                  <a:srgbClr val="FFFFFF"/>
                </a:solidFill>
                <a:latin typeface="Calibri"/>
                <a:cs typeface="Calibri"/>
              </a:rPr>
              <a:t> </a:t>
            </a:r>
            <a:r>
              <a:rPr sz="1600" spc="155" dirty="0">
                <a:solidFill>
                  <a:srgbClr val="FFFFFF"/>
                </a:solidFill>
                <a:latin typeface="Calibri"/>
                <a:cs typeface="Calibri"/>
              </a:rPr>
              <a:t>προς</a:t>
            </a:r>
            <a:r>
              <a:rPr sz="1600" spc="75" dirty="0">
                <a:solidFill>
                  <a:srgbClr val="FFFFFF"/>
                </a:solidFill>
                <a:latin typeface="Calibri"/>
                <a:cs typeface="Calibri"/>
              </a:rPr>
              <a:t> </a:t>
            </a:r>
            <a:r>
              <a:rPr sz="1600" spc="145" dirty="0">
                <a:solidFill>
                  <a:srgbClr val="FFFFFF"/>
                </a:solidFill>
                <a:latin typeface="Calibri"/>
                <a:cs typeface="Calibri"/>
              </a:rPr>
              <a:t>τους</a:t>
            </a:r>
            <a:r>
              <a:rPr sz="1600" spc="80" dirty="0">
                <a:solidFill>
                  <a:srgbClr val="FFFFFF"/>
                </a:solidFill>
                <a:latin typeface="Calibri"/>
                <a:cs typeface="Calibri"/>
              </a:rPr>
              <a:t> </a:t>
            </a:r>
            <a:r>
              <a:rPr sz="1600" spc="140" dirty="0">
                <a:solidFill>
                  <a:srgbClr val="FFFFFF"/>
                </a:solidFill>
                <a:latin typeface="Calibri"/>
                <a:cs typeface="Calibri"/>
              </a:rPr>
              <a:t>πελάτες,</a:t>
            </a:r>
            <a:r>
              <a:rPr sz="1600" spc="75" dirty="0">
                <a:solidFill>
                  <a:srgbClr val="FFFFFF"/>
                </a:solidFill>
                <a:latin typeface="Calibri"/>
                <a:cs typeface="Calibri"/>
              </a:rPr>
              <a:t> </a:t>
            </a:r>
            <a:r>
              <a:rPr sz="1600" spc="175" dirty="0">
                <a:solidFill>
                  <a:srgbClr val="FFFFFF"/>
                </a:solidFill>
                <a:latin typeface="Calibri"/>
                <a:cs typeface="Calibri"/>
              </a:rPr>
              <a:t>όπως</a:t>
            </a:r>
            <a:r>
              <a:rPr sz="1600" spc="80" dirty="0">
                <a:solidFill>
                  <a:srgbClr val="FFFFFF"/>
                </a:solidFill>
                <a:latin typeface="Calibri"/>
                <a:cs typeface="Calibri"/>
              </a:rPr>
              <a:t> </a:t>
            </a:r>
            <a:r>
              <a:rPr sz="1600" spc="170" dirty="0">
                <a:solidFill>
                  <a:srgbClr val="FFFFFF"/>
                </a:solidFill>
                <a:latin typeface="Calibri"/>
                <a:cs typeface="Calibri"/>
              </a:rPr>
              <a:t>η</a:t>
            </a:r>
            <a:r>
              <a:rPr sz="1600" spc="75" dirty="0">
                <a:solidFill>
                  <a:srgbClr val="FFFFFF"/>
                </a:solidFill>
                <a:latin typeface="Calibri"/>
                <a:cs typeface="Calibri"/>
              </a:rPr>
              <a:t> </a:t>
            </a:r>
            <a:r>
              <a:rPr sz="1600" spc="155" dirty="0">
                <a:solidFill>
                  <a:srgbClr val="FFFFFF"/>
                </a:solidFill>
                <a:latin typeface="Calibri"/>
                <a:cs typeface="Calibri"/>
              </a:rPr>
              <a:t>ενσύρματη</a:t>
            </a:r>
            <a:r>
              <a:rPr sz="1600" spc="75" dirty="0">
                <a:solidFill>
                  <a:srgbClr val="FFFFFF"/>
                </a:solidFill>
                <a:latin typeface="Calibri"/>
                <a:cs typeface="Calibri"/>
              </a:rPr>
              <a:t> </a:t>
            </a:r>
            <a:r>
              <a:rPr sz="1600" spc="165" dirty="0">
                <a:solidFill>
                  <a:srgbClr val="FFFFFF"/>
                </a:solidFill>
                <a:latin typeface="Calibri"/>
                <a:cs typeface="Calibri"/>
              </a:rPr>
              <a:t>καλωδίωση</a:t>
            </a:r>
            <a:r>
              <a:rPr sz="1600" spc="85" dirty="0">
                <a:solidFill>
                  <a:srgbClr val="FFFFFF"/>
                </a:solidFill>
                <a:latin typeface="Calibri"/>
                <a:cs typeface="Calibri"/>
              </a:rPr>
              <a:t> </a:t>
            </a:r>
            <a:r>
              <a:rPr sz="1600" spc="155" dirty="0">
                <a:solidFill>
                  <a:srgbClr val="FFFFFF"/>
                </a:solidFill>
                <a:latin typeface="Calibri"/>
                <a:cs typeface="Calibri"/>
              </a:rPr>
              <a:t>σε</a:t>
            </a:r>
            <a:r>
              <a:rPr sz="1600" spc="540" dirty="0">
                <a:solidFill>
                  <a:srgbClr val="FFFFFF"/>
                </a:solidFill>
                <a:latin typeface="Calibri"/>
                <a:cs typeface="Calibri"/>
              </a:rPr>
              <a:t> </a:t>
            </a:r>
            <a:r>
              <a:rPr sz="1600" spc="140" dirty="0">
                <a:solidFill>
                  <a:srgbClr val="FFFFFF"/>
                </a:solidFill>
                <a:latin typeface="Calibri"/>
                <a:cs typeface="Calibri"/>
              </a:rPr>
              <a:t>λογαριασμό/απολογισμό.</a:t>
            </a:r>
            <a:endParaRPr sz="1600" dirty="0">
              <a:latin typeface="Calibri"/>
              <a:cs typeface="Calibri"/>
            </a:endParaRPr>
          </a:p>
        </p:txBody>
      </p:sp>
      <p:sp>
        <p:nvSpPr>
          <p:cNvPr id="5" name="object 5"/>
          <p:cNvSpPr txBox="1"/>
          <p:nvPr/>
        </p:nvSpPr>
        <p:spPr>
          <a:xfrm>
            <a:off x="727709" y="4072890"/>
            <a:ext cx="10196195" cy="748665"/>
          </a:xfrm>
          <a:prstGeom prst="rect">
            <a:avLst/>
          </a:prstGeom>
        </p:spPr>
        <p:txBody>
          <a:bodyPr vert="horz" wrap="square" lIns="0" tIns="0" rIns="0" bIns="0" rtlCol="0">
            <a:spAutoFit/>
          </a:bodyPr>
          <a:lstStyle/>
          <a:p>
            <a:pPr marL="12700">
              <a:lnSpc>
                <a:spcPts val="2045"/>
              </a:lnSpc>
            </a:pPr>
            <a:r>
              <a:rPr sz="2000" dirty="0">
                <a:solidFill>
                  <a:srgbClr val="FFBA00"/>
                </a:solidFill>
                <a:latin typeface="Courier New"/>
                <a:cs typeface="Courier New"/>
              </a:rPr>
              <a:t>o</a:t>
            </a:r>
            <a:r>
              <a:rPr sz="2000" spc="310" dirty="0">
                <a:solidFill>
                  <a:srgbClr val="FFBA00"/>
                </a:solidFill>
                <a:latin typeface="Courier New"/>
                <a:cs typeface="Courier New"/>
              </a:rPr>
              <a:t> </a:t>
            </a:r>
            <a:r>
              <a:rPr sz="1600" b="1" spc="185" dirty="0">
                <a:solidFill>
                  <a:srgbClr val="FFFFFF"/>
                </a:solidFill>
                <a:latin typeface="Calibri"/>
                <a:cs typeface="Calibri"/>
              </a:rPr>
              <a:t>DNS</a:t>
            </a:r>
            <a:r>
              <a:rPr sz="1600" b="1" spc="75" dirty="0">
                <a:solidFill>
                  <a:srgbClr val="FFFFFF"/>
                </a:solidFill>
                <a:latin typeface="Calibri"/>
                <a:cs typeface="Calibri"/>
              </a:rPr>
              <a:t> </a:t>
            </a:r>
            <a:r>
              <a:rPr sz="1600" b="1" spc="135" dirty="0">
                <a:solidFill>
                  <a:srgbClr val="FFFFFF"/>
                </a:solidFill>
                <a:latin typeface="Calibri"/>
                <a:cs typeface="Calibri"/>
              </a:rPr>
              <a:t>Spoofing:</a:t>
            </a:r>
            <a:r>
              <a:rPr sz="1600" b="1" spc="65" dirty="0">
                <a:solidFill>
                  <a:srgbClr val="FFFFFF"/>
                </a:solidFill>
                <a:latin typeface="Calibri"/>
                <a:cs typeface="Calibri"/>
              </a:rPr>
              <a:t> </a:t>
            </a:r>
            <a:r>
              <a:rPr sz="1600" spc="130" dirty="0">
                <a:solidFill>
                  <a:srgbClr val="FFFFFF"/>
                </a:solidFill>
                <a:latin typeface="Calibri"/>
                <a:cs typeface="Calibri"/>
              </a:rPr>
              <a:t>Για</a:t>
            </a:r>
            <a:r>
              <a:rPr sz="1600" spc="65" dirty="0">
                <a:solidFill>
                  <a:srgbClr val="FFFFFF"/>
                </a:solidFill>
                <a:latin typeface="Calibri"/>
                <a:cs typeface="Calibri"/>
              </a:rPr>
              <a:t> </a:t>
            </a:r>
            <a:r>
              <a:rPr sz="1600" spc="145" dirty="0">
                <a:solidFill>
                  <a:srgbClr val="FFFFFF"/>
                </a:solidFill>
                <a:latin typeface="Calibri"/>
                <a:cs typeface="Calibri"/>
              </a:rPr>
              <a:t>το</a:t>
            </a:r>
            <a:r>
              <a:rPr sz="1600" spc="75" dirty="0">
                <a:solidFill>
                  <a:srgbClr val="FFFFFF"/>
                </a:solidFill>
                <a:latin typeface="Calibri"/>
                <a:cs typeface="Calibri"/>
              </a:rPr>
              <a:t> </a:t>
            </a:r>
            <a:r>
              <a:rPr sz="1600" spc="165" dirty="0">
                <a:solidFill>
                  <a:srgbClr val="FFFFFF"/>
                </a:solidFill>
                <a:latin typeface="Calibri"/>
                <a:cs typeface="Calibri"/>
              </a:rPr>
              <a:t>Domain</a:t>
            </a:r>
            <a:r>
              <a:rPr sz="1600" spc="75" dirty="0">
                <a:solidFill>
                  <a:srgbClr val="FFFFFF"/>
                </a:solidFill>
                <a:latin typeface="Calibri"/>
                <a:cs typeface="Calibri"/>
              </a:rPr>
              <a:t> </a:t>
            </a:r>
            <a:r>
              <a:rPr sz="1600" spc="190" dirty="0">
                <a:solidFill>
                  <a:srgbClr val="FFFFFF"/>
                </a:solidFill>
                <a:latin typeface="Calibri"/>
                <a:cs typeface="Calibri"/>
              </a:rPr>
              <a:t>Name</a:t>
            </a:r>
            <a:r>
              <a:rPr sz="1600" spc="75" dirty="0">
                <a:solidFill>
                  <a:srgbClr val="FFFFFF"/>
                </a:solidFill>
                <a:latin typeface="Calibri"/>
                <a:cs typeface="Calibri"/>
              </a:rPr>
              <a:t> </a:t>
            </a:r>
            <a:r>
              <a:rPr sz="1600" spc="155" dirty="0">
                <a:solidFill>
                  <a:srgbClr val="FFFFFF"/>
                </a:solidFill>
                <a:latin typeface="Calibri"/>
                <a:cs typeface="Calibri"/>
              </a:rPr>
              <a:t>System</a:t>
            </a:r>
            <a:r>
              <a:rPr sz="1600" spc="70" dirty="0">
                <a:solidFill>
                  <a:srgbClr val="FFFFFF"/>
                </a:solidFill>
                <a:latin typeface="Calibri"/>
                <a:cs typeface="Calibri"/>
              </a:rPr>
              <a:t> </a:t>
            </a:r>
            <a:r>
              <a:rPr sz="1600" spc="160" dirty="0">
                <a:solidFill>
                  <a:srgbClr val="FFFFFF"/>
                </a:solidFill>
                <a:latin typeface="Calibri"/>
                <a:cs typeface="Calibri"/>
              </a:rPr>
              <a:t>DNS)</a:t>
            </a:r>
            <a:r>
              <a:rPr sz="1600" spc="75" dirty="0">
                <a:solidFill>
                  <a:srgbClr val="FFFFFF"/>
                </a:solidFill>
                <a:latin typeface="Calibri"/>
                <a:cs typeface="Calibri"/>
              </a:rPr>
              <a:t> </a:t>
            </a:r>
            <a:r>
              <a:rPr sz="1600" spc="140" dirty="0">
                <a:solidFill>
                  <a:srgbClr val="FFFFFF"/>
                </a:solidFill>
                <a:latin typeface="Calibri"/>
                <a:cs typeface="Calibri"/>
              </a:rPr>
              <a:t>spoofingένας</a:t>
            </a:r>
            <a:r>
              <a:rPr sz="1600" spc="75" dirty="0">
                <a:solidFill>
                  <a:srgbClr val="FFFFFF"/>
                </a:solidFill>
                <a:latin typeface="Calibri"/>
                <a:cs typeface="Calibri"/>
              </a:rPr>
              <a:t> </a:t>
            </a:r>
            <a:r>
              <a:rPr sz="1600" spc="170" dirty="0">
                <a:solidFill>
                  <a:srgbClr val="FFFFFF"/>
                </a:solidFill>
                <a:latin typeface="Calibri"/>
                <a:cs typeface="Calibri"/>
              </a:rPr>
              <a:t>spammer</a:t>
            </a:r>
            <a:r>
              <a:rPr sz="1600" spc="70" dirty="0">
                <a:solidFill>
                  <a:srgbClr val="FFFFFF"/>
                </a:solidFill>
                <a:latin typeface="Calibri"/>
                <a:cs typeface="Calibri"/>
              </a:rPr>
              <a:t> </a:t>
            </a:r>
            <a:r>
              <a:rPr sz="1600" spc="145" dirty="0">
                <a:solidFill>
                  <a:srgbClr val="FFFFFF"/>
                </a:solidFill>
                <a:latin typeface="Calibri"/>
                <a:cs typeface="Calibri"/>
              </a:rPr>
              <a:t>δημιουργεί</a:t>
            </a:r>
            <a:r>
              <a:rPr sz="1600" spc="85" dirty="0">
                <a:solidFill>
                  <a:srgbClr val="FFFFFF"/>
                </a:solidFill>
                <a:latin typeface="Calibri"/>
                <a:cs typeface="Calibri"/>
              </a:rPr>
              <a:t> </a:t>
            </a:r>
            <a:r>
              <a:rPr sz="1600" spc="135" dirty="0">
                <a:solidFill>
                  <a:srgbClr val="FFFFFF"/>
                </a:solidFill>
                <a:latin typeface="Calibri"/>
                <a:cs typeface="Calibri"/>
              </a:rPr>
              <a:t>και</a:t>
            </a:r>
            <a:endParaRPr sz="1600">
              <a:latin typeface="Calibri"/>
              <a:cs typeface="Calibri"/>
            </a:endParaRPr>
          </a:p>
          <a:p>
            <a:pPr marL="355600" marR="5080">
              <a:lnSpc>
                <a:spcPts val="1889"/>
              </a:lnSpc>
              <a:spcBef>
                <a:spcPts val="30"/>
              </a:spcBef>
            </a:pPr>
            <a:r>
              <a:rPr sz="1600" spc="140" dirty="0">
                <a:solidFill>
                  <a:srgbClr val="FFFFFF"/>
                </a:solidFill>
                <a:latin typeface="Calibri"/>
                <a:cs typeface="Calibri"/>
              </a:rPr>
              <a:t>λειτουργικό</a:t>
            </a:r>
            <a:r>
              <a:rPr sz="1600" spc="85" dirty="0">
                <a:solidFill>
                  <a:srgbClr val="FFFFFF"/>
                </a:solidFill>
                <a:latin typeface="Calibri"/>
                <a:cs typeface="Calibri"/>
              </a:rPr>
              <a:t> </a:t>
            </a:r>
            <a:r>
              <a:rPr sz="1600" spc="150" dirty="0">
                <a:solidFill>
                  <a:srgbClr val="FFFFFF"/>
                </a:solidFill>
                <a:latin typeface="Calibri"/>
                <a:cs typeface="Calibri"/>
              </a:rPr>
              <a:t>ψεύτικο</a:t>
            </a:r>
            <a:r>
              <a:rPr sz="1600" spc="80" dirty="0">
                <a:solidFill>
                  <a:srgbClr val="FFFFFF"/>
                </a:solidFill>
                <a:latin typeface="Calibri"/>
                <a:cs typeface="Calibri"/>
              </a:rPr>
              <a:t> </a:t>
            </a:r>
            <a:r>
              <a:rPr sz="1600" spc="145" dirty="0">
                <a:solidFill>
                  <a:srgbClr val="FFFFFF"/>
                </a:solidFill>
                <a:latin typeface="Calibri"/>
                <a:cs typeface="Calibri"/>
              </a:rPr>
              <a:t>ιστότοπο</a:t>
            </a:r>
            <a:r>
              <a:rPr sz="1600" spc="80" dirty="0">
                <a:solidFill>
                  <a:srgbClr val="FFFFFF"/>
                </a:solidFill>
                <a:latin typeface="Calibri"/>
                <a:cs typeface="Calibri"/>
              </a:rPr>
              <a:t> </a:t>
            </a:r>
            <a:r>
              <a:rPr sz="1600" spc="170" dirty="0">
                <a:solidFill>
                  <a:srgbClr val="FFFFFF"/>
                </a:solidFill>
                <a:latin typeface="Calibri"/>
                <a:cs typeface="Calibri"/>
              </a:rPr>
              <a:t>που</a:t>
            </a:r>
            <a:r>
              <a:rPr sz="1600" spc="80" dirty="0">
                <a:solidFill>
                  <a:srgbClr val="FFFFFF"/>
                </a:solidFill>
                <a:latin typeface="Calibri"/>
                <a:cs typeface="Calibri"/>
              </a:rPr>
              <a:t> </a:t>
            </a:r>
            <a:r>
              <a:rPr sz="1600" spc="170" dirty="0">
                <a:solidFill>
                  <a:srgbClr val="FFFFFF"/>
                </a:solidFill>
                <a:latin typeface="Calibri"/>
                <a:cs typeface="Calibri"/>
              </a:rPr>
              <a:t>ο</a:t>
            </a:r>
            <a:r>
              <a:rPr sz="1600" spc="75" dirty="0">
                <a:solidFill>
                  <a:srgbClr val="FFFFFF"/>
                </a:solidFill>
                <a:latin typeface="Calibri"/>
                <a:cs typeface="Calibri"/>
              </a:rPr>
              <a:t> </a:t>
            </a:r>
            <a:r>
              <a:rPr sz="1600" spc="135" dirty="0">
                <a:solidFill>
                  <a:srgbClr val="FFFFFF"/>
                </a:solidFill>
                <a:latin typeface="Calibri"/>
                <a:cs typeface="Calibri"/>
              </a:rPr>
              <a:t>και</a:t>
            </a:r>
            <a:r>
              <a:rPr sz="1600" spc="80" dirty="0">
                <a:solidFill>
                  <a:srgbClr val="FFFFFF"/>
                </a:solidFill>
                <a:latin typeface="Calibri"/>
                <a:cs typeface="Calibri"/>
              </a:rPr>
              <a:t> </a:t>
            </a:r>
            <a:r>
              <a:rPr sz="1600" spc="140" dirty="0">
                <a:solidFill>
                  <a:srgbClr val="FFFFFF"/>
                </a:solidFill>
                <a:latin typeface="Calibri"/>
                <a:cs typeface="Calibri"/>
              </a:rPr>
              <a:t>τον</a:t>
            </a:r>
            <a:r>
              <a:rPr sz="1600" spc="75" dirty="0">
                <a:solidFill>
                  <a:srgbClr val="FFFFFF"/>
                </a:solidFill>
                <a:latin typeface="Calibri"/>
                <a:cs typeface="Calibri"/>
              </a:rPr>
              <a:t> </a:t>
            </a:r>
            <a:r>
              <a:rPr sz="1600" spc="145" dirty="0">
                <a:solidFill>
                  <a:srgbClr val="FFFFFF"/>
                </a:solidFill>
                <a:latin typeface="Calibri"/>
                <a:cs typeface="Calibri"/>
              </a:rPr>
              <a:t>κατευθύνει</a:t>
            </a:r>
            <a:r>
              <a:rPr sz="1600" spc="80" dirty="0">
                <a:solidFill>
                  <a:srgbClr val="FFFFFF"/>
                </a:solidFill>
                <a:latin typeface="Calibri"/>
                <a:cs typeface="Calibri"/>
              </a:rPr>
              <a:t> </a:t>
            </a:r>
            <a:r>
              <a:rPr sz="1600" spc="155" dirty="0">
                <a:solidFill>
                  <a:srgbClr val="FFFFFF"/>
                </a:solidFill>
                <a:latin typeface="Calibri"/>
                <a:cs typeface="Calibri"/>
              </a:rPr>
              <a:t>σε</a:t>
            </a:r>
            <a:r>
              <a:rPr sz="1600" spc="75" dirty="0">
                <a:solidFill>
                  <a:srgbClr val="FFFFFF"/>
                </a:solidFill>
                <a:latin typeface="Calibri"/>
                <a:cs typeface="Calibri"/>
              </a:rPr>
              <a:t> </a:t>
            </a:r>
            <a:r>
              <a:rPr sz="1600" spc="155" dirty="0">
                <a:solidFill>
                  <a:srgbClr val="FFFFFF"/>
                </a:solidFill>
                <a:latin typeface="Calibri"/>
                <a:cs typeface="Calibri"/>
              </a:rPr>
              <a:t>αυτόν</a:t>
            </a:r>
            <a:r>
              <a:rPr sz="1600" spc="75" dirty="0">
                <a:solidFill>
                  <a:srgbClr val="FFFFFF"/>
                </a:solidFill>
                <a:latin typeface="Calibri"/>
                <a:cs typeface="Calibri"/>
              </a:rPr>
              <a:t> </a:t>
            </a:r>
            <a:r>
              <a:rPr sz="1600" spc="150" dirty="0">
                <a:solidFill>
                  <a:srgbClr val="FFFFFF"/>
                </a:solidFill>
                <a:latin typeface="Calibri"/>
                <a:cs typeface="Calibri"/>
              </a:rPr>
              <a:t>τα</a:t>
            </a:r>
            <a:r>
              <a:rPr sz="1600" spc="75" dirty="0">
                <a:solidFill>
                  <a:srgbClr val="FFFFFF"/>
                </a:solidFill>
                <a:latin typeface="Calibri"/>
                <a:cs typeface="Calibri"/>
              </a:rPr>
              <a:t> </a:t>
            </a:r>
            <a:r>
              <a:rPr sz="1600" spc="140" dirty="0">
                <a:solidFill>
                  <a:srgbClr val="FFFFFF"/>
                </a:solidFill>
                <a:latin typeface="Calibri"/>
                <a:cs typeface="Calibri"/>
              </a:rPr>
              <a:t>διαπιστευτήρια</a:t>
            </a:r>
            <a:r>
              <a:rPr sz="1600" spc="85" dirty="0">
                <a:solidFill>
                  <a:srgbClr val="FFFFFF"/>
                </a:solidFill>
                <a:latin typeface="Calibri"/>
                <a:cs typeface="Calibri"/>
              </a:rPr>
              <a:t> </a:t>
            </a:r>
            <a:r>
              <a:rPr sz="1600" spc="155" dirty="0">
                <a:solidFill>
                  <a:srgbClr val="FFFFFF"/>
                </a:solidFill>
                <a:latin typeface="Calibri"/>
                <a:cs typeface="Calibri"/>
              </a:rPr>
              <a:t>του</a:t>
            </a:r>
            <a:r>
              <a:rPr sz="1600" spc="80" dirty="0">
                <a:solidFill>
                  <a:srgbClr val="FFFFFF"/>
                </a:solidFill>
                <a:latin typeface="Calibri"/>
                <a:cs typeface="Calibri"/>
              </a:rPr>
              <a:t> </a:t>
            </a:r>
            <a:r>
              <a:rPr sz="1600" spc="150" dirty="0">
                <a:solidFill>
                  <a:srgbClr val="FFFFFF"/>
                </a:solidFill>
                <a:latin typeface="Calibri"/>
                <a:cs typeface="Calibri"/>
              </a:rPr>
              <a:t>χρήστη</a:t>
            </a:r>
            <a:r>
              <a:rPr sz="1600" spc="80" dirty="0">
                <a:solidFill>
                  <a:srgbClr val="FFFFFF"/>
                </a:solidFill>
                <a:latin typeface="Calibri"/>
                <a:cs typeface="Calibri"/>
              </a:rPr>
              <a:t> </a:t>
            </a:r>
            <a:r>
              <a:rPr sz="1600" spc="170" dirty="0">
                <a:solidFill>
                  <a:srgbClr val="FFFFFF"/>
                </a:solidFill>
                <a:latin typeface="Calibri"/>
                <a:cs typeface="Calibri"/>
              </a:rPr>
              <a:t>ή </a:t>
            </a:r>
            <a:r>
              <a:rPr sz="1600" spc="-345" dirty="0">
                <a:solidFill>
                  <a:srgbClr val="FFFFFF"/>
                </a:solidFill>
                <a:latin typeface="Calibri"/>
                <a:cs typeface="Calibri"/>
              </a:rPr>
              <a:t> </a:t>
            </a:r>
            <a:r>
              <a:rPr sz="1600" spc="145" dirty="0">
                <a:solidFill>
                  <a:srgbClr val="FFFFFF"/>
                </a:solidFill>
                <a:latin typeface="Calibri"/>
                <a:cs typeface="Calibri"/>
              </a:rPr>
              <a:t>άλλες</a:t>
            </a:r>
            <a:r>
              <a:rPr sz="1600" spc="65" dirty="0">
                <a:solidFill>
                  <a:srgbClr val="FFFFFF"/>
                </a:solidFill>
                <a:latin typeface="Calibri"/>
                <a:cs typeface="Calibri"/>
              </a:rPr>
              <a:t> </a:t>
            </a:r>
            <a:r>
              <a:rPr sz="1600" spc="145" dirty="0">
                <a:solidFill>
                  <a:srgbClr val="FFFFFF"/>
                </a:solidFill>
                <a:latin typeface="Calibri"/>
                <a:cs typeface="Calibri"/>
              </a:rPr>
              <a:t>πληροφορίες.</a:t>
            </a:r>
            <a:endParaRPr sz="1600">
              <a:latin typeface="Calibri"/>
              <a:cs typeface="Calibri"/>
            </a:endParaRPr>
          </a:p>
        </p:txBody>
      </p:sp>
      <p:pic>
        <p:nvPicPr>
          <p:cNvPr id="6" name="object 6"/>
          <p:cNvPicPr/>
          <p:nvPr/>
        </p:nvPicPr>
        <p:blipFill>
          <a:blip r:embed="rId2" cstate="print"/>
          <a:stretch>
            <a:fillRect/>
          </a:stretch>
        </p:blipFill>
        <p:spPr>
          <a:xfrm>
            <a:off x="7146290" y="5591492"/>
            <a:ext cx="1530032" cy="612140"/>
          </a:xfrm>
          <a:prstGeom prst="rect">
            <a:avLst/>
          </a:prstGeom>
        </p:spPr>
      </p:pic>
      <p:sp>
        <p:nvSpPr>
          <p:cNvPr id="7" name="object 7"/>
          <p:cNvSpPr txBox="1"/>
          <p:nvPr/>
        </p:nvSpPr>
        <p:spPr>
          <a:xfrm>
            <a:off x="10775632" y="5809869"/>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6</a:t>
            </a:r>
            <a:endParaRPr sz="1100">
              <a:latin typeface="Arial"/>
              <a:cs typeface="Arial"/>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864869" y="895350"/>
            <a:ext cx="7544434" cy="889987"/>
          </a:xfrm>
          <a:prstGeom prst="rect">
            <a:avLst/>
          </a:prstGeom>
        </p:spPr>
        <p:txBody>
          <a:bodyPr vert="horz" wrap="square" lIns="0" tIns="12700" rIns="0" bIns="0" rtlCol="0">
            <a:spAutoFit/>
          </a:bodyPr>
          <a:lstStyle/>
          <a:p>
            <a:pPr marL="12700">
              <a:lnSpc>
                <a:spcPct val="100000"/>
              </a:lnSpc>
              <a:spcBef>
                <a:spcPts val="100"/>
              </a:spcBef>
            </a:pPr>
            <a:r>
              <a:rPr spc="130" dirty="0">
                <a:solidFill>
                  <a:srgbClr val="FFFFFF"/>
                </a:solidFill>
              </a:rPr>
              <a:t>Τύποι</a:t>
            </a:r>
            <a:r>
              <a:rPr spc="65" dirty="0">
                <a:solidFill>
                  <a:srgbClr val="FFFFFF"/>
                </a:solidFill>
              </a:rPr>
              <a:t> </a:t>
            </a:r>
            <a:r>
              <a:rPr spc="125" dirty="0">
                <a:solidFill>
                  <a:srgbClr val="FFFFFF"/>
                </a:solidFill>
              </a:rPr>
              <a:t>επιθέσεων</a:t>
            </a:r>
            <a:r>
              <a:rPr spc="75" dirty="0">
                <a:solidFill>
                  <a:srgbClr val="FFFFFF"/>
                </a:solidFill>
              </a:rPr>
              <a:t> </a:t>
            </a:r>
            <a:r>
              <a:rPr spc="125" dirty="0">
                <a:solidFill>
                  <a:srgbClr val="FFFFFF"/>
                </a:solidFill>
              </a:rPr>
              <a:t>Man-in-the-Middle</a:t>
            </a:r>
            <a:r>
              <a:rPr spc="90" dirty="0">
                <a:solidFill>
                  <a:srgbClr val="FFFFFF"/>
                </a:solidFill>
              </a:rPr>
              <a:t> </a:t>
            </a:r>
            <a:r>
              <a:rPr lang="el-GR" spc="90" dirty="0">
                <a:solidFill>
                  <a:srgbClr val="FFFFFF"/>
                </a:solidFill>
              </a:rPr>
              <a:t>(</a:t>
            </a:r>
            <a:r>
              <a:rPr spc="110" dirty="0" err="1">
                <a:solidFill>
                  <a:srgbClr val="FFFFFF"/>
                </a:solidFill>
              </a:rPr>
              <a:t>συνέχει</a:t>
            </a:r>
            <a:r>
              <a:rPr spc="110" dirty="0">
                <a:solidFill>
                  <a:srgbClr val="FFFFFF"/>
                </a:solidFill>
              </a:rPr>
              <a:t>α)</a:t>
            </a:r>
          </a:p>
        </p:txBody>
      </p:sp>
      <p:sp>
        <p:nvSpPr>
          <p:cNvPr id="4" name="object 4"/>
          <p:cNvSpPr txBox="1"/>
          <p:nvPr/>
        </p:nvSpPr>
        <p:spPr>
          <a:xfrm>
            <a:off x="1209675" y="2003742"/>
            <a:ext cx="10171430" cy="2574925"/>
          </a:xfrm>
          <a:prstGeom prst="rect">
            <a:avLst/>
          </a:prstGeom>
        </p:spPr>
        <p:txBody>
          <a:bodyPr vert="horz" wrap="square" lIns="0" tIns="3810" rIns="0" bIns="0" rtlCol="0">
            <a:spAutoFit/>
          </a:bodyPr>
          <a:lstStyle/>
          <a:p>
            <a:pPr marL="330200" marR="59690" indent="-317500">
              <a:lnSpc>
                <a:spcPct val="85600"/>
              </a:lnSpc>
              <a:spcBef>
                <a:spcPts val="30"/>
              </a:spcBef>
              <a:buClr>
                <a:srgbClr val="FFBA00"/>
              </a:buClr>
              <a:buSzPct val="125714"/>
              <a:buFont typeface="Courier New"/>
              <a:buChar char="o"/>
              <a:tabLst>
                <a:tab pos="330200" algn="l"/>
              </a:tabLst>
            </a:pPr>
            <a:r>
              <a:rPr sz="1750" b="1" spc="135" dirty="0">
                <a:solidFill>
                  <a:srgbClr val="FFFFFF"/>
                </a:solidFill>
                <a:latin typeface="Calibri"/>
                <a:cs typeface="Calibri"/>
              </a:rPr>
              <a:t>HTTPS </a:t>
            </a:r>
            <a:r>
              <a:rPr sz="1750" b="1" spc="110" dirty="0">
                <a:solidFill>
                  <a:srgbClr val="FFFFFF"/>
                </a:solidFill>
                <a:latin typeface="Calibri"/>
                <a:cs typeface="Calibri"/>
              </a:rPr>
              <a:t>Spoofing: </a:t>
            </a:r>
            <a:r>
              <a:rPr sz="1750" spc="150" dirty="0">
                <a:solidFill>
                  <a:srgbClr val="FFFFFF"/>
                </a:solidFill>
                <a:latin typeface="Calibri"/>
                <a:cs typeface="Calibri"/>
              </a:rPr>
              <a:t>Α </a:t>
            </a:r>
            <a:r>
              <a:rPr sz="1750" spc="114" dirty="0">
                <a:solidFill>
                  <a:srgbClr val="FFFFFF"/>
                </a:solidFill>
                <a:latin typeface="Calibri"/>
                <a:cs typeface="Calibri"/>
              </a:rPr>
              <a:t>σημαίνει </a:t>
            </a:r>
            <a:r>
              <a:rPr sz="1750" spc="100" dirty="0">
                <a:solidFill>
                  <a:srgbClr val="FFFFFF"/>
                </a:solidFill>
                <a:latin typeface="Calibri"/>
                <a:cs typeface="Calibri"/>
              </a:rPr>
              <a:t>ότι </a:t>
            </a:r>
            <a:r>
              <a:rPr sz="1750" spc="125" dirty="0">
                <a:solidFill>
                  <a:srgbClr val="FFFFFF"/>
                </a:solidFill>
                <a:latin typeface="Calibri"/>
                <a:cs typeface="Calibri"/>
              </a:rPr>
              <a:t>του </a:t>
            </a:r>
            <a:r>
              <a:rPr sz="1750" spc="120" dirty="0">
                <a:solidFill>
                  <a:srgbClr val="FFFFFF"/>
                </a:solidFill>
                <a:latin typeface="Calibri"/>
                <a:cs typeface="Calibri"/>
              </a:rPr>
              <a:t>υπολογιστή </a:t>
            </a:r>
            <a:r>
              <a:rPr sz="1750" spc="125" dirty="0">
                <a:solidFill>
                  <a:srgbClr val="FFFFFF"/>
                </a:solidFill>
                <a:latin typeface="Calibri"/>
                <a:cs typeface="Calibri"/>
              </a:rPr>
              <a:t>του </a:t>
            </a:r>
            <a:r>
              <a:rPr sz="1750" spc="100" dirty="0">
                <a:solidFill>
                  <a:srgbClr val="FFFFFF"/>
                </a:solidFill>
                <a:latin typeface="Calibri"/>
                <a:cs typeface="Calibri"/>
              </a:rPr>
              <a:t>είναι </a:t>
            </a:r>
            <a:r>
              <a:rPr sz="1750" spc="130" dirty="0">
                <a:solidFill>
                  <a:srgbClr val="FFFFFF"/>
                </a:solidFill>
                <a:latin typeface="Calibri"/>
                <a:cs typeface="Calibri"/>
              </a:rPr>
              <a:t>κρυπτογραφημένα </a:t>
            </a:r>
            <a:r>
              <a:rPr sz="1750" spc="125" dirty="0">
                <a:solidFill>
                  <a:srgbClr val="FFFFFF"/>
                </a:solidFill>
                <a:latin typeface="Calibri"/>
                <a:cs typeface="Calibri"/>
              </a:rPr>
              <a:t>προς </a:t>
            </a:r>
            <a:r>
              <a:rPr sz="1750" spc="114" dirty="0">
                <a:solidFill>
                  <a:srgbClr val="FFFFFF"/>
                </a:solidFill>
                <a:latin typeface="Calibri"/>
                <a:cs typeface="Calibri"/>
              </a:rPr>
              <a:t>τον </a:t>
            </a:r>
            <a:r>
              <a:rPr sz="1750" spc="120" dirty="0">
                <a:solidFill>
                  <a:srgbClr val="FFFFFF"/>
                </a:solidFill>
                <a:latin typeface="Calibri"/>
                <a:cs typeface="Calibri"/>
              </a:rPr>
              <a:t> οικοδεσπότη</a:t>
            </a:r>
            <a:r>
              <a:rPr sz="1750" spc="60" dirty="0">
                <a:solidFill>
                  <a:srgbClr val="FFFFFF"/>
                </a:solidFill>
                <a:latin typeface="Calibri"/>
                <a:cs typeface="Calibri"/>
              </a:rPr>
              <a:t> </a:t>
            </a:r>
            <a:r>
              <a:rPr sz="1750" spc="114" dirty="0">
                <a:solidFill>
                  <a:srgbClr val="FFFFFF"/>
                </a:solidFill>
                <a:latin typeface="Calibri"/>
                <a:cs typeface="Calibri"/>
              </a:rPr>
              <a:t>της</a:t>
            </a:r>
            <a:r>
              <a:rPr sz="1750" spc="65" dirty="0">
                <a:solidFill>
                  <a:srgbClr val="FFFFFF"/>
                </a:solidFill>
                <a:latin typeface="Calibri"/>
                <a:cs typeface="Calibri"/>
              </a:rPr>
              <a:t> </a:t>
            </a:r>
            <a:r>
              <a:rPr sz="1750" spc="120" dirty="0">
                <a:solidFill>
                  <a:srgbClr val="FFFFFF"/>
                </a:solidFill>
                <a:latin typeface="Calibri"/>
                <a:cs typeface="Calibri"/>
              </a:rPr>
              <a:t>ιστοσελίδαςΩστόσο,</a:t>
            </a:r>
            <a:r>
              <a:rPr sz="1750" spc="50" dirty="0">
                <a:solidFill>
                  <a:srgbClr val="FFFFFF"/>
                </a:solidFill>
                <a:latin typeface="Calibri"/>
                <a:cs typeface="Calibri"/>
              </a:rPr>
              <a:t> </a:t>
            </a:r>
            <a:r>
              <a:rPr sz="1750" spc="120" dirty="0">
                <a:solidFill>
                  <a:srgbClr val="FFFFFF"/>
                </a:solidFill>
                <a:latin typeface="Calibri"/>
                <a:cs typeface="Calibri"/>
              </a:rPr>
              <a:t>ανακατευθύνεται</a:t>
            </a:r>
            <a:r>
              <a:rPr sz="1750" spc="60" dirty="0">
                <a:solidFill>
                  <a:srgbClr val="FFFFFF"/>
                </a:solidFill>
                <a:latin typeface="Calibri"/>
                <a:cs typeface="Calibri"/>
              </a:rPr>
              <a:t> </a:t>
            </a:r>
            <a:r>
              <a:rPr sz="1750" spc="140" dirty="0">
                <a:solidFill>
                  <a:srgbClr val="FFFFFF"/>
                </a:solidFill>
                <a:latin typeface="Calibri"/>
                <a:cs typeface="Calibri"/>
              </a:rPr>
              <a:t>κρυφά</a:t>
            </a:r>
            <a:r>
              <a:rPr sz="1750" spc="60" dirty="0">
                <a:solidFill>
                  <a:srgbClr val="FFFFFF"/>
                </a:solidFill>
                <a:latin typeface="Calibri"/>
                <a:cs typeface="Calibri"/>
              </a:rPr>
              <a:t> </a:t>
            </a:r>
            <a:r>
              <a:rPr sz="1750" spc="125" dirty="0">
                <a:solidFill>
                  <a:srgbClr val="FFFFFF"/>
                </a:solidFill>
                <a:latin typeface="Calibri"/>
                <a:cs typeface="Calibri"/>
              </a:rPr>
              <a:t>σε</a:t>
            </a:r>
            <a:r>
              <a:rPr sz="1750" spc="65" dirty="0">
                <a:solidFill>
                  <a:srgbClr val="FFFFFF"/>
                </a:solidFill>
                <a:latin typeface="Calibri"/>
                <a:cs typeface="Calibri"/>
              </a:rPr>
              <a:t> </a:t>
            </a:r>
            <a:r>
              <a:rPr sz="1750" spc="120" dirty="0">
                <a:solidFill>
                  <a:srgbClr val="FFFFFF"/>
                </a:solidFill>
                <a:latin typeface="Calibri"/>
                <a:cs typeface="Calibri"/>
              </a:rPr>
              <a:t>μια</a:t>
            </a:r>
            <a:r>
              <a:rPr sz="1750" spc="65" dirty="0">
                <a:solidFill>
                  <a:srgbClr val="FFFFFF"/>
                </a:solidFill>
                <a:latin typeface="Calibri"/>
                <a:cs typeface="Calibri"/>
              </a:rPr>
              <a:t> </a:t>
            </a:r>
            <a:r>
              <a:rPr sz="1750" spc="140" dirty="0">
                <a:solidFill>
                  <a:srgbClr val="FFFFFF"/>
                </a:solidFill>
                <a:latin typeface="Calibri"/>
                <a:cs typeface="Calibri"/>
              </a:rPr>
              <a:t>μη</a:t>
            </a:r>
            <a:r>
              <a:rPr sz="1750" spc="60" dirty="0">
                <a:solidFill>
                  <a:srgbClr val="FFFFFF"/>
                </a:solidFill>
                <a:latin typeface="Calibri"/>
                <a:cs typeface="Calibri"/>
              </a:rPr>
              <a:t> </a:t>
            </a:r>
            <a:r>
              <a:rPr sz="1750" spc="140" dirty="0">
                <a:solidFill>
                  <a:srgbClr val="FFFFFF"/>
                </a:solidFill>
                <a:latin typeface="Calibri"/>
                <a:cs typeface="Calibri"/>
              </a:rPr>
              <a:t>ασφαλή</a:t>
            </a:r>
            <a:r>
              <a:rPr sz="1750" spc="65" dirty="0">
                <a:solidFill>
                  <a:srgbClr val="FFFFFF"/>
                </a:solidFill>
                <a:latin typeface="Calibri"/>
                <a:cs typeface="Calibri"/>
              </a:rPr>
              <a:t> </a:t>
            </a:r>
            <a:r>
              <a:rPr sz="1750" spc="114" dirty="0">
                <a:solidFill>
                  <a:srgbClr val="FFFFFF"/>
                </a:solidFill>
                <a:latin typeface="Calibri"/>
                <a:cs typeface="Calibri"/>
              </a:rPr>
              <a:t>ιστοσελίδα</a:t>
            </a:r>
            <a:endParaRPr sz="1750">
              <a:latin typeface="Calibri"/>
              <a:cs typeface="Calibri"/>
            </a:endParaRPr>
          </a:p>
          <a:p>
            <a:pPr marL="330200" marR="5080">
              <a:lnSpc>
                <a:spcPts val="1880"/>
              </a:lnSpc>
              <a:spcBef>
                <a:spcPts val="20"/>
              </a:spcBef>
            </a:pPr>
            <a:r>
              <a:rPr sz="1750" spc="120" dirty="0">
                <a:solidFill>
                  <a:srgbClr val="FFFFFF"/>
                </a:solidFill>
                <a:latin typeface="Calibri"/>
                <a:cs typeface="Calibri"/>
              </a:rPr>
              <a:t>HTTP,</a:t>
            </a:r>
            <a:r>
              <a:rPr sz="1750" spc="65" dirty="0">
                <a:solidFill>
                  <a:srgbClr val="FFFFFF"/>
                </a:solidFill>
                <a:latin typeface="Calibri"/>
                <a:cs typeface="Calibri"/>
              </a:rPr>
              <a:t> </a:t>
            </a:r>
            <a:r>
              <a:rPr sz="1750" spc="114" dirty="0">
                <a:solidFill>
                  <a:srgbClr val="FFFFFF"/>
                </a:solidFill>
                <a:latin typeface="Calibri"/>
                <a:cs typeface="Calibri"/>
              </a:rPr>
              <a:t>επιτρέποντας</a:t>
            </a:r>
            <a:r>
              <a:rPr sz="1750" spc="65" dirty="0">
                <a:solidFill>
                  <a:srgbClr val="FFFFFF"/>
                </a:solidFill>
                <a:latin typeface="Calibri"/>
                <a:cs typeface="Calibri"/>
              </a:rPr>
              <a:t> </a:t>
            </a:r>
            <a:r>
              <a:rPr sz="1750" spc="125" dirty="0">
                <a:solidFill>
                  <a:srgbClr val="FFFFFF"/>
                </a:solidFill>
                <a:latin typeface="Calibri"/>
                <a:cs typeface="Calibri"/>
              </a:rPr>
              <a:t>στους</a:t>
            </a:r>
            <a:r>
              <a:rPr sz="1750" spc="60" dirty="0">
                <a:solidFill>
                  <a:srgbClr val="FFFFFF"/>
                </a:solidFill>
                <a:latin typeface="Calibri"/>
                <a:cs typeface="Calibri"/>
              </a:rPr>
              <a:t> </a:t>
            </a:r>
            <a:r>
              <a:rPr sz="1750" spc="114" dirty="0">
                <a:solidFill>
                  <a:srgbClr val="FFFFFF"/>
                </a:solidFill>
                <a:latin typeface="Calibri"/>
                <a:cs typeface="Calibri"/>
              </a:rPr>
              <a:t>εγκληματίες</a:t>
            </a:r>
            <a:r>
              <a:rPr sz="1750" spc="65" dirty="0">
                <a:solidFill>
                  <a:srgbClr val="FFFFFF"/>
                </a:solidFill>
                <a:latin typeface="Calibri"/>
                <a:cs typeface="Calibri"/>
              </a:rPr>
              <a:t> </a:t>
            </a:r>
            <a:r>
              <a:rPr sz="1750" spc="130" dirty="0">
                <a:solidFill>
                  <a:srgbClr val="FFFFFF"/>
                </a:solidFill>
                <a:latin typeface="Calibri"/>
                <a:cs typeface="Calibri"/>
              </a:rPr>
              <a:t>να</a:t>
            </a:r>
            <a:r>
              <a:rPr sz="1750" spc="65" dirty="0">
                <a:solidFill>
                  <a:srgbClr val="FFFFFF"/>
                </a:solidFill>
                <a:latin typeface="Calibri"/>
                <a:cs typeface="Calibri"/>
              </a:rPr>
              <a:t> </a:t>
            </a:r>
            <a:r>
              <a:rPr sz="1750" spc="130" dirty="0">
                <a:solidFill>
                  <a:srgbClr val="FFFFFF"/>
                </a:solidFill>
                <a:latin typeface="Calibri"/>
                <a:cs typeface="Calibri"/>
              </a:rPr>
              <a:t>παρακολουθούν</a:t>
            </a:r>
            <a:r>
              <a:rPr sz="1750" spc="60" dirty="0">
                <a:solidFill>
                  <a:srgbClr val="FFFFFF"/>
                </a:solidFill>
                <a:latin typeface="Calibri"/>
                <a:cs typeface="Calibri"/>
              </a:rPr>
              <a:t> </a:t>
            </a:r>
            <a:r>
              <a:rPr sz="1750" spc="90" dirty="0">
                <a:solidFill>
                  <a:srgbClr val="FFFFFF"/>
                </a:solidFill>
                <a:latin typeface="Calibri"/>
                <a:cs typeface="Calibri"/>
              </a:rPr>
              <a:t>τις</a:t>
            </a:r>
            <a:r>
              <a:rPr sz="1750" spc="65" dirty="0">
                <a:solidFill>
                  <a:srgbClr val="FFFFFF"/>
                </a:solidFill>
                <a:latin typeface="Calibri"/>
                <a:cs typeface="Calibri"/>
              </a:rPr>
              <a:t> </a:t>
            </a:r>
            <a:r>
              <a:rPr sz="1750" spc="114" dirty="0">
                <a:solidFill>
                  <a:srgbClr val="FFFFFF"/>
                </a:solidFill>
                <a:latin typeface="Calibri"/>
                <a:cs typeface="Calibri"/>
              </a:rPr>
              <a:t>διαδραστικές</a:t>
            </a:r>
            <a:r>
              <a:rPr sz="1750" spc="60" dirty="0">
                <a:solidFill>
                  <a:srgbClr val="FFFFFF"/>
                </a:solidFill>
                <a:latin typeface="Calibri"/>
                <a:cs typeface="Calibri"/>
              </a:rPr>
              <a:t> </a:t>
            </a:r>
            <a:r>
              <a:rPr sz="1750" spc="120" dirty="0">
                <a:solidFill>
                  <a:srgbClr val="FFFFFF"/>
                </a:solidFill>
                <a:latin typeface="Calibri"/>
                <a:cs typeface="Calibri"/>
              </a:rPr>
              <a:t>αλληλεπιδράσεις </a:t>
            </a:r>
            <a:r>
              <a:rPr sz="1750" spc="-385" dirty="0">
                <a:solidFill>
                  <a:srgbClr val="FFFFFF"/>
                </a:solidFill>
                <a:latin typeface="Calibri"/>
                <a:cs typeface="Calibri"/>
              </a:rPr>
              <a:t> </a:t>
            </a:r>
            <a:r>
              <a:rPr sz="1750" spc="110" dirty="0">
                <a:solidFill>
                  <a:srgbClr val="FFFFFF"/>
                </a:solidFill>
                <a:latin typeface="Calibri"/>
                <a:cs typeface="Calibri"/>
              </a:rPr>
              <a:t>και</a:t>
            </a:r>
            <a:r>
              <a:rPr sz="1750" spc="50" dirty="0">
                <a:solidFill>
                  <a:srgbClr val="FFFFFF"/>
                </a:solidFill>
                <a:latin typeface="Calibri"/>
                <a:cs typeface="Calibri"/>
              </a:rPr>
              <a:t> </a:t>
            </a:r>
            <a:r>
              <a:rPr sz="1750" spc="130" dirty="0">
                <a:solidFill>
                  <a:srgbClr val="FFFFFF"/>
                </a:solidFill>
                <a:latin typeface="Calibri"/>
                <a:cs typeface="Calibri"/>
              </a:rPr>
              <a:t>να</a:t>
            </a:r>
            <a:r>
              <a:rPr sz="1750" spc="55" dirty="0">
                <a:solidFill>
                  <a:srgbClr val="FFFFFF"/>
                </a:solidFill>
                <a:latin typeface="Calibri"/>
                <a:cs typeface="Calibri"/>
              </a:rPr>
              <a:t> </a:t>
            </a:r>
            <a:r>
              <a:rPr sz="1750" spc="125" dirty="0">
                <a:solidFill>
                  <a:srgbClr val="FFFFFF"/>
                </a:solidFill>
                <a:latin typeface="Calibri"/>
                <a:cs typeface="Calibri"/>
              </a:rPr>
              <a:t>κλέβουν</a:t>
            </a:r>
            <a:r>
              <a:rPr sz="1750" spc="55" dirty="0">
                <a:solidFill>
                  <a:srgbClr val="FFFFFF"/>
                </a:solidFill>
                <a:latin typeface="Calibri"/>
                <a:cs typeface="Calibri"/>
              </a:rPr>
              <a:t> </a:t>
            </a:r>
            <a:r>
              <a:rPr sz="1750" spc="120" dirty="0">
                <a:solidFill>
                  <a:srgbClr val="FFFFFF"/>
                </a:solidFill>
                <a:latin typeface="Calibri"/>
                <a:cs typeface="Calibri"/>
              </a:rPr>
              <a:t>πληροφορίες.</a:t>
            </a:r>
            <a:endParaRPr sz="1750">
              <a:latin typeface="Calibri"/>
              <a:cs typeface="Calibri"/>
            </a:endParaRPr>
          </a:p>
          <a:p>
            <a:pPr>
              <a:lnSpc>
                <a:spcPct val="100000"/>
              </a:lnSpc>
            </a:pPr>
            <a:endParaRPr sz="1700">
              <a:latin typeface="Calibri"/>
              <a:cs typeface="Calibri"/>
            </a:endParaRPr>
          </a:p>
          <a:p>
            <a:pPr>
              <a:lnSpc>
                <a:spcPct val="100000"/>
              </a:lnSpc>
              <a:spcBef>
                <a:spcPts val="45"/>
              </a:spcBef>
            </a:pPr>
            <a:endParaRPr sz="2000">
              <a:latin typeface="Calibri"/>
              <a:cs typeface="Calibri"/>
            </a:endParaRPr>
          </a:p>
          <a:p>
            <a:pPr marL="330200" marR="358140" indent="-317500">
              <a:lnSpc>
                <a:spcPct val="86900"/>
              </a:lnSpc>
              <a:buClr>
                <a:srgbClr val="FFBA00"/>
              </a:buClr>
              <a:buSzPct val="125714"/>
              <a:buFont typeface="Courier New"/>
              <a:buChar char="o"/>
              <a:tabLst>
                <a:tab pos="330200" algn="l"/>
              </a:tabLst>
            </a:pPr>
            <a:r>
              <a:rPr sz="1750" b="1" spc="135" dirty="0">
                <a:solidFill>
                  <a:srgbClr val="FFFFFF"/>
                </a:solidFill>
                <a:latin typeface="Calibri"/>
                <a:cs typeface="Calibri"/>
              </a:rPr>
              <a:t>Υποκλοπή </a:t>
            </a:r>
            <a:r>
              <a:rPr sz="1750" b="1" spc="100" dirty="0">
                <a:solidFill>
                  <a:srgbClr val="FFFFFF"/>
                </a:solidFill>
                <a:latin typeface="Calibri"/>
                <a:cs typeface="Calibri"/>
              </a:rPr>
              <a:t>Wi-Fi: </a:t>
            </a:r>
            <a:r>
              <a:rPr sz="1750" spc="120" dirty="0">
                <a:solidFill>
                  <a:srgbClr val="FFFFFF"/>
                </a:solidFill>
                <a:latin typeface="Calibri"/>
                <a:cs typeface="Calibri"/>
              </a:rPr>
              <a:t>Οι </a:t>
            </a:r>
            <a:r>
              <a:rPr sz="1750" spc="135" dirty="0">
                <a:solidFill>
                  <a:srgbClr val="FFFFFF"/>
                </a:solidFill>
                <a:latin typeface="Calibri"/>
                <a:cs typeface="Calibri"/>
              </a:rPr>
              <a:t>spammers </a:t>
            </a:r>
            <a:r>
              <a:rPr sz="1750" spc="125" dirty="0">
                <a:solidFill>
                  <a:srgbClr val="FFFFFF"/>
                </a:solidFill>
                <a:latin typeface="Calibri"/>
                <a:cs typeface="Calibri"/>
              </a:rPr>
              <a:t>δημιουργούν </a:t>
            </a:r>
            <a:r>
              <a:rPr sz="1750" spc="130" dirty="0">
                <a:solidFill>
                  <a:srgbClr val="FFFFFF"/>
                </a:solidFill>
                <a:latin typeface="Calibri"/>
                <a:cs typeface="Calibri"/>
              </a:rPr>
              <a:t>δημόσια </a:t>
            </a:r>
            <a:r>
              <a:rPr sz="1750" spc="114" dirty="0">
                <a:solidFill>
                  <a:srgbClr val="FFFFFF"/>
                </a:solidFill>
                <a:latin typeface="Calibri"/>
                <a:cs typeface="Calibri"/>
              </a:rPr>
              <a:t>δίκτυα </a:t>
            </a:r>
            <a:r>
              <a:rPr sz="1750" spc="110" dirty="0">
                <a:solidFill>
                  <a:srgbClr val="FFFFFF"/>
                </a:solidFill>
                <a:latin typeface="Calibri"/>
                <a:cs typeface="Calibri"/>
              </a:rPr>
              <a:t>Wi-Fi </a:t>
            </a:r>
            <a:r>
              <a:rPr sz="1750" spc="140" dirty="0">
                <a:solidFill>
                  <a:srgbClr val="FFFFFF"/>
                </a:solidFill>
                <a:latin typeface="Calibri"/>
                <a:cs typeface="Calibri"/>
              </a:rPr>
              <a:t>ή </a:t>
            </a:r>
            <a:r>
              <a:rPr sz="1750" spc="114" dirty="0">
                <a:solidFill>
                  <a:srgbClr val="FFFFFF"/>
                </a:solidFill>
                <a:latin typeface="Calibri"/>
                <a:cs typeface="Calibri"/>
              </a:rPr>
              <a:t>hotspots </a:t>
            </a:r>
            <a:r>
              <a:rPr sz="1750" spc="185" dirty="0">
                <a:solidFill>
                  <a:srgbClr val="FFFFFF"/>
                </a:solidFill>
                <a:latin typeface="Calibri"/>
                <a:cs typeface="Calibri"/>
              </a:rPr>
              <a:t>που </a:t>
            </a:r>
            <a:r>
              <a:rPr sz="1750" spc="190" dirty="0">
                <a:solidFill>
                  <a:srgbClr val="FFFFFF"/>
                </a:solidFill>
                <a:latin typeface="Calibri"/>
                <a:cs typeface="Calibri"/>
              </a:rPr>
              <a:t> </a:t>
            </a:r>
            <a:r>
              <a:rPr sz="1750" spc="155" dirty="0">
                <a:solidFill>
                  <a:srgbClr val="FFFFFF"/>
                </a:solidFill>
                <a:latin typeface="Calibri"/>
                <a:cs typeface="Calibri"/>
              </a:rPr>
              <a:t>εμφανίζονται </a:t>
            </a:r>
            <a:r>
              <a:rPr sz="1750" spc="190" dirty="0">
                <a:solidFill>
                  <a:srgbClr val="FFFFFF"/>
                </a:solidFill>
                <a:latin typeface="Calibri"/>
                <a:cs typeface="Calibri"/>
              </a:rPr>
              <a:t>ως </a:t>
            </a:r>
            <a:r>
              <a:rPr sz="1750" spc="145" dirty="0">
                <a:solidFill>
                  <a:srgbClr val="FFFFFF"/>
                </a:solidFill>
                <a:latin typeface="Calibri"/>
                <a:cs typeface="Calibri"/>
              </a:rPr>
              <a:t>γειτονική </a:t>
            </a:r>
            <a:r>
              <a:rPr sz="1750" spc="155" dirty="0">
                <a:solidFill>
                  <a:srgbClr val="FFFFFF"/>
                </a:solidFill>
                <a:latin typeface="Calibri"/>
                <a:cs typeface="Calibri"/>
              </a:rPr>
              <a:t>επιχείρηση </a:t>
            </a:r>
            <a:r>
              <a:rPr sz="1750" spc="185" dirty="0">
                <a:solidFill>
                  <a:srgbClr val="FFFFFF"/>
                </a:solidFill>
                <a:latin typeface="Calibri"/>
                <a:cs typeface="Calibri"/>
              </a:rPr>
              <a:t>ή </a:t>
            </a:r>
            <a:r>
              <a:rPr sz="1750" spc="175" dirty="0">
                <a:solidFill>
                  <a:srgbClr val="FFFFFF"/>
                </a:solidFill>
                <a:latin typeface="Calibri"/>
                <a:cs typeface="Calibri"/>
              </a:rPr>
              <a:t>άλλη </a:t>
            </a:r>
            <a:r>
              <a:rPr sz="1750" spc="150" dirty="0">
                <a:solidFill>
                  <a:srgbClr val="FFFFFF"/>
                </a:solidFill>
                <a:latin typeface="Calibri"/>
                <a:cs typeface="Calibri"/>
              </a:rPr>
              <a:t>αξιόπιστη </a:t>
            </a:r>
            <a:r>
              <a:rPr sz="1750" spc="160" dirty="0">
                <a:solidFill>
                  <a:srgbClr val="FFFFFF"/>
                </a:solidFill>
                <a:latin typeface="Calibri"/>
                <a:cs typeface="Calibri"/>
              </a:rPr>
              <a:t>πηγή. </a:t>
            </a:r>
            <a:r>
              <a:rPr sz="1750" spc="165" dirty="0">
                <a:solidFill>
                  <a:srgbClr val="FFFFFF"/>
                </a:solidFill>
                <a:latin typeface="Calibri"/>
                <a:cs typeface="Calibri"/>
              </a:rPr>
              <a:t>Οι </a:t>
            </a:r>
            <a:r>
              <a:rPr sz="1750" spc="160" dirty="0">
                <a:solidFill>
                  <a:srgbClr val="FFFFFF"/>
                </a:solidFill>
                <a:latin typeface="Calibri"/>
                <a:cs typeface="Calibri"/>
              </a:rPr>
              <a:t>χρήστες </a:t>
            </a:r>
            <a:r>
              <a:rPr sz="1750" spc="185" dirty="0">
                <a:solidFill>
                  <a:srgbClr val="FFFFFF"/>
                </a:solidFill>
                <a:latin typeface="Calibri"/>
                <a:cs typeface="Calibri"/>
              </a:rPr>
              <a:t>που </a:t>
            </a:r>
            <a:r>
              <a:rPr sz="1750" spc="190" dirty="0">
                <a:solidFill>
                  <a:srgbClr val="FFFFFF"/>
                </a:solidFill>
                <a:latin typeface="Calibri"/>
                <a:cs typeface="Calibri"/>
              </a:rPr>
              <a:t> </a:t>
            </a:r>
            <a:r>
              <a:rPr sz="1750" spc="160" dirty="0">
                <a:solidFill>
                  <a:srgbClr val="FFFFFF"/>
                </a:solidFill>
                <a:latin typeface="Calibri"/>
                <a:cs typeface="Calibri"/>
              </a:rPr>
              <a:t>συνδέονται</a:t>
            </a:r>
            <a:r>
              <a:rPr sz="1750" spc="75" dirty="0">
                <a:solidFill>
                  <a:srgbClr val="FFFFFF"/>
                </a:solidFill>
                <a:latin typeface="Calibri"/>
                <a:cs typeface="Calibri"/>
              </a:rPr>
              <a:t> </a:t>
            </a:r>
            <a:r>
              <a:rPr sz="1750" spc="170" dirty="0">
                <a:solidFill>
                  <a:srgbClr val="FFFFFF"/>
                </a:solidFill>
                <a:latin typeface="Calibri"/>
                <a:cs typeface="Calibri"/>
              </a:rPr>
              <a:t>στη</a:t>
            </a:r>
            <a:r>
              <a:rPr sz="1750" spc="75" dirty="0">
                <a:solidFill>
                  <a:srgbClr val="FFFFFF"/>
                </a:solidFill>
                <a:latin typeface="Calibri"/>
                <a:cs typeface="Calibri"/>
              </a:rPr>
              <a:t> </a:t>
            </a:r>
            <a:r>
              <a:rPr sz="1750" spc="160" dirty="0">
                <a:solidFill>
                  <a:srgbClr val="FFFFFF"/>
                </a:solidFill>
                <a:latin typeface="Calibri"/>
                <a:cs typeface="Calibri"/>
              </a:rPr>
              <a:t>συνέχεια</a:t>
            </a:r>
            <a:r>
              <a:rPr sz="1750" spc="75" dirty="0">
                <a:solidFill>
                  <a:srgbClr val="FFFFFF"/>
                </a:solidFill>
                <a:latin typeface="Calibri"/>
                <a:cs typeface="Calibri"/>
              </a:rPr>
              <a:t> </a:t>
            </a:r>
            <a:r>
              <a:rPr sz="1750" spc="170" dirty="0">
                <a:solidFill>
                  <a:srgbClr val="FFFFFF"/>
                </a:solidFill>
                <a:latin typeface="Calibri"/>
                <a:cs typeface="Calibri"/>
              </a:rPr>
              <a:t>υποκλέπτουν</a:t>
            </a:r>
            <a:r>
              <a:rPr sz="1750" spc="80" dirty="0">
                <a:solidFill>
                  <a:srgbClr val="FFFFFF"/>
                </a:solidFill>
                <a:latin typeface="Calibri"/>
                <a:cs typeface="Calibri"/>
              </a:rPr>
              <a:t> </a:t>
            </a:r>
            <a:r>
              <a:rPr sz="1750" spc="160" dirty="0">
                <a:solidFill>
                  <a:srgbClr val="FFFFFF"/>
                </a:solidFill>
                <a:latin typeface="Calibri"/>
                <a:cs typeface="Calibri"/>
              </a:rPr>
              <a:t>όλες</a:t>
            </a:r>
            <a:r>
              <a:rPr sz="1750" spc="75" dirty="0">
                <a:solidFill>
                  <a:srgbClr val="FFFFFF"/>
                </a:solidFill>
                <a:latin typeface="Calibri"/>
                <a:cs typeface="Calibri"/>
              </a:rPr>
              <a:t> </a:t>
            </a:r>
            <a:r>
              <a:rPr sz="1750" spc="120" dirty="0">
                <a:solidFill>
                  <a:srgbClr val="FFFFFF"/>
                </a:solidFill>
                <a:latin typeface="Calibri"/>
                <a:cs typeface="Calibri"/>
              </a:rPr>
              <a:t>τις</a:t>
            </a:r>
            <a:r>
              <a:rPr sz="1750" spc="75" dirty="0">
                <a:solidFill>
                  <a:srgbClr val="FFFFFF"/>
                </a:solidFill>
                <a:latin typeface="Calibri"/>
                <a:cs typeface="Calibri"/>
              </a:rPr>
              <a:t> </a:t>
            </a:r>
            <a:r>
              <a:rPr sz="1750" spc="160" dirty="0">
                <a:solidFill>
                  <a:srgbClr val="FFFFFF"/>
                </a:solidFill>
                <a:latin typeface="Calibri"/>
                <a:cs typeface="Calibri"/>
              </a:rPr>
              <a:t>δραστηριότητές</a:t>
            </a:r>
            <a:r>
              <a:rPr sz="1750" spc="75" dirty="0">
                <a:solidFill>
                  <a:srgbClr val="FFFFFF"/>
                </a:solidFill>
                <a:latin typeface="Calibri"/>
                <a:cs typeface="Calibri"/>
              </a:rPr>
              <a:t> </a:t>
            </a:r>
            <a:r>
              <a:rPr sz="1750" spc="160" dirty="0">
                <a:solidFill>
                  <a:srgbClr val="FFFFFF"/>
                </a:solidFill>
                <a:latin typeface="Calibri"/>
                <a:cs typeface="Calibri"/>
              </a:rPr>
              <a:t>τους</a:t>
            </a:r>
            <a:r>
              <a:rPr sz="1750" spc="75" dirty="0">
                <a:solidFill>
                  <a:srgbClr val="FFFFFF"/>
                </a:solidFill>
                <a:latin typeface="Calibri"/>
                <a:cs typeface="Calibri"/>
              </a:rPr>
              <a:t> </a:t>
            </a:r>
            <a:r>
              <a:rPr sz="1750" spc="145" dirty="0">
                <a:solidFill>
                  <a:srgbClr val="FFFFFF"/>
                </a:solidFill>
                <a:latin typeface="Calibri"/>
                <a:cs typeface="Calibri"/>
              </a:rPr>
              <a:t>και</a:t>
            </a:r>
            <a:r>
              <a:rPr sz="1750" spc="75" dirty="0">
                <a:solidFill>
                  <a:srgbClr val="FFFFFF"/>
                </a:solidFill>
                <a:latin typeface="Calibri"/>
                <a:cs typeface="Calibri"/>
              </a:rPr>
              <a:t> </a:t>
            </a:r>
            <a:r>
              <a:rPr sz="1750" spc="165" dirty="0">
                <a:solidFill>
                  <a:srgbClr val="FFFFFF"/>
                </a:solidFill>
                <a:latin typeface="Calibri"/>
                <a:cs typeface="Calibri"/>
              </a:rPr>
              <a:t>τα</a:t>
            </a:r>
            <a:r>
              <a:rPr sz="1750" spc="75" dirty="0">
                <a:solidFill>
                  <a:srgbClr val="FFFFFF"/>
                </a:solidFill>
                <a:latin typeface="Calibri"/>
                <a:cs typeface="Calibri"/>
              </a:rPr>
              <a:t> </a:t>
            </a:r>
            <a:r>
              <a:rPr sz="1750" spc="165" dirty="0">
                <a:solidFill>
                  <a:srgbClr val="FFFFFF"/>
                </a:solidFill>
                <a:latin typeface="Calibri"/>
                <a:cs typeface="Calibri"/>
              </a:rPr>
              <a:t>ευαίσθητα </a:t>
            </a:r>
            <a:r>
              <a:rPr sz="1750" spc="-380" dirty="0">
                <a:solidFill>
                  <a:srgbClr val="FFFFFF"/>
                </a:solidFill>
                <a:latin typeface="Calibri"/>
                <a:cs typeface="Calibri"/>
              </a:rPr>
              <a:t> </a:t>
            </a:r>
            <a:r>
              <a:rPr sz="1750" spc="175" dirty="0">
                <a:solidFill>
                  <a:srgbClr val="FFFFFF"/>
                </a:solidFill>
                <a:latin typeface="Calibri"/>
                <a:cs typeface="Calibri"/>
              </a:rPr>
              <a:t>δεδομένα</a:t>
            </a:r>
            <a:r>
              <a:rPr sz="1750" spc="65" dirty="0">
                <a:solidFill>
                  <a:srgbClr val="FFFFFF"/>
                </a:solidFill>
                <a:latin typeface="Calibri"/>
                <a:cs typeface="Calibri"/>
              </a:rPr>
              <a:t> </a:t>
            </a:r>
            <a:r>
              <a:rPr sz="1750" spc="145" dirty="0">
                <a:solidFill>
                  <a:srgbClr val="FFFFFF"/>
                </a:solidFill>
                <a:latin typeface="Calibri"/>
                <a:cs typeface="Calibri"/>
              </a:rPr>
              <a:t>τους.</a:t>
            </a:r>
            <a:endParaRPr sz="1750">
              <a:latin typeface="Calibri"/>
              <a:cs typeface="Calibri"/>
            </a:endParaRPr>
          </a:p>
        </p:txBody>
      </p:sp>
      <p:pic>
        <p:nvPicPr>
          <p:cNvPr id="5" name="object 5"/>
          <p:cNvPicPr/>
          <p:nvPr/>
        </p:nvPicPr>
        <p:blipFill>
          <a:blip r:embed="rId2" cstate="print"/>
          <a:stretch>
            <a:fillRect/>
          </a:stretch>
        </p:blipFill>
        <p:spPr>
          <a:xfrm>
            <a:off x="7146290" y="5342572"/>
            <a:ext cx="1530032" cy="612140"/>
          </a:xfrm>
          <a:prstGeom prst="rect">
            <a:avLst/>
          </a:prstGeom>
        </p:spPr>
      </p:pic>
      <p:sp>
        <p:nvSpPr>
          <p:cNvPr id="6" name="object 6"/>
          <p:cNvSpPr txBox="1"/>
          <p:nvPr/>
        </p:nvSpPr>
        <p:spPr>
          <a:xfrm>
            <a:off x="10805477" y="5531739"/>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7</a:t>
            </a:r>
            <a:endParaRPr sz="1100">
              <a:latin typeface="Arial"/>
              <a:cs typeface="Arial"/>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658494" y="919479"/>
            <a:ext cx="5891530" cy="459740"/>
          </a:xfrm>
          <a:prstGeom prst="rect">
            <a:avLst/>
          </a:prstGeom>
        </p:spPr>
        <p:txBody>
          <a:bodyPr vert="horz" wrap="square" lIns="0" tIns="12700" rIns="0" bIns="0" rtlCol="0">
            <a:spAutoFit/>
          </a:bodyPr>
          <a:lstStyle/>
          <a:p>
            <a:pPr marL="12700">
              <a:lnSpc>
                <a:spcPct val="100000"/>
              </a:lnSpc>
              <a:spcBef>
                <a:spcPts val="100"/>
              </a:spcBef>
            </a:pPr>
            <a:r>
              <a:rPr spc="130" dirty="0">
                <a:solidFill>
                  <a:srgbClr val="FFFFFF"/>
                </a:solidFill>
              </a:rPr>
              <a:t>Τύποι</a:t>
            </a:r>
            <a:r>
              <a:rPr spc="75" dirty="0">
                <a:solidFill>
                  <a:srgbClr val="FFFFFF"/>
                </a:solidFill>
              </a:rPr>
              <a:t> </a:t>
            </a:r>
            <a:r>
              <a:rPr spc="114" dirty="0">
                <a:solidFill>
                  <a:srgbClr val="FFFFFF"/>
                </a:solidFill>
              </a:rPr>
              <a:t>επιθέσεων</a:t>
            </a:r>
            <a:r>
              <a:rPr spc="55" dirty="0">
                <a:solidFill>
                  <a:srgbClr val="FFFFFF"/>
                </a:solidFill>
              </a:rPr>
              <a:t> </a:t>
            </a:r>
            <a:r>
              <a:rPr spc="125" dirty="0">
                <a:solidFill>
                  <a:srgbClr val="FFFFFF"/>
                </a:solidFill>
              </a:rPr>
              <a:t>Man-in-the-Middle</a:t>
            </a:r>
          </a:p>
        </p:txBody>
      </p:sp>
      <p:sp>
        <p:nvSpPr>
          <p:cNvPr id="4" name="object 4"/>
          <p:cNvSpPr txBox="1"/>
          <p:nvPr/>
        </p:nvSpPr>
        <p:spPr>
          <a:xfrm>
            <a:off x="946150" y="1893570"/>
            <a:ext cx="9611995" cy="1604645"/>
          </a:xfrm>
          <a:prstGeom prst="rect">
            <a:avLst/>
          </a:prstGeom>
        </p:spPr>
        <p:txBody>
          <a:bodyPr vert="horz" wrap="square" lIns="0" tIns="0" rIns="0" bIns="0" rtlCol="0">
            <a:spAutoFit/>
          </a:bodyPr>
          <a:lstStyle/>
          <a:p>
            <a:pPr marL="287020" indent="-274320">
              <a:lnSpc>
                <a:spcPts val="1805"/>
              </a:lnSpc>
              <a:buClr>
                <a:srgbClr val="FFBA00"/>
              </a:buClr>
              <a:buSzPct val="128571"/>
              <a:buFont typeface="Courier New"/>
              <a:buChar char="o"/>
              <a:tabLst>
                <a:tab pos="287020" algn="l"/>
              </a:tabLst>
            </a:pPr>
            <a:r>
              <a:rPr sz="1400" b="1" spc="90" dirty="0">
                <a:solidFill>
                  <a:srgbClr val="FFFFFF"/>
                </a:solidFill>
                <a:latin typeface="Calibri"/>
                <a:cs typeface="Calibri"/>
              </a:rPr>
              <a:t>SSL</a:t>
            </a:r>
            <a:r>
              <a:rPr sz="1400" b="1" spc="50" dirty="0">
                <a:solidFill>
                  <a:srgbClr val="FFFFFF"/>
                </a:solidFill>
                <a:latin typeface="Calibri"/>
                <a:cs typeface="Calibri"/>
              </a:rPr>
              <a:t> </a:t>
            </a:r>
            <a:r>
              <a:rPr sz="1400" b="1" spc="80" dirty="0">
                <a:solidFill>
                  <a:srgbClr val="FFFFFF"/>
                </a:solidFill>
                <a:latin typeface="Calibri"/>
                <a:cs typeface="Calibri"/>
              </a:rPr>
              <a:t>Hijacking:</a:t>
            </a:r>
            <a:r>
              <a:rPr sz="1400" b="1" spc="50" dirty="0">
                <a:solidFill>
                  <a:srgbClr val="FFFFFF"/>
                </a:solidFill>
                <a:latin typeface="Calibri"/>
                <a:cs typeface="Calibri"/>
              </a:rPr>
              <a:t> </a:t>
            </a:r>
            <a:r>
              <a:rPr sz="1400" spc="80" dirty="0">
                <a:solidFill>
                  <a:srgbClr val="FFFFFF"/>
                </a:solidFill>
                <a:latin typeface="Calibri"/>
                <a:cs typeface="Calibri"/>
              </a:rPr>
              <a:t>είναι</a:t>
            </a:r>
            <a:r>
              <a:rPr sz="1400" spc="55" dirty="0">
                <a:solidFill>
                  <a:srgbClr val="FFFFFF"/>
                </a:solidFill>
                <a:latin typeface="Calibri"/>
                <a:cs typeface="Calibri"/>
              </a:rPr>
              <a:t> </a:t>
            </a:r>
            <a:r>
              <a:rPr sz="1400" spc="100" dirty="0">
                <a:solidFill>
                  <a:srgbClr val="FFFFFF"/>
                </a:solidFill>
                <a:latin typeface="Calibri"/>
                <a:cs typeface="Calibri"/>
              </a:rPr>
              <a:t>όταν</a:t>
            </a:r>
            <a:r>
              <a:rPr sz="1400" spc="45" dirty="0">
                <a:solidFill>
                  <a:srgbClr val="FFFFFF"/>
                </a:solidFill>
                <a:latin typeface="Calibri"/>
                <a:cs typeface="Calibri"/>
              </a:rPr>
              <a:t> </a:t>
            </a:r>
            <a:r>
              <a:rPr sz="1400" spc="95" dirty="0">
                <a:solidFill>
                  <a:srgbClr val="FFFFFF"/>
                </a:solidFill>
                <a:latin typeface="Calibri"/>
                <a:cs typeface="Calibri"/>
              </a:rPr>
              <a:t>ένας</a:t>
            </a:r>
            <a:r>
              <a:rPr sz="1400" spc="55" dirty="0">
                <a:solidFill>
                  <a:srgbClr val="FFFFFF"/>
                </a:solidFill>
                <a:latin typeface="Calibri"/>
                <a:cs typeface="Calibri"/>
              </a:rPr>
              <a:t> </a:t>
            </a:r>
            <a:r>
              <a:rPr sz="1400" spc="100" dirty="0">
                <a:solidFill>
                  <a:srgbClr val="FFFFFF"/>
                </a:solidFill>
                <a:latin typeface="Calibri"/>
                <a:cs typeface="Calibri"/>
              </a:rPr>
              <a:t>χάκερ</a:t>
            </a:r>
            <a:r>
              <a:rPr sz="1400" spc="50" dirty="0">
                <a:solidFill>
                  <a:srgbClr val="FFFFFF"/>
                </a:solidFill>
                <a:latin typeface="Calibri"/>
                <a:cs typeface="Calibri"/>
              </a:rPr>
              <a:t> </a:t>
            </a:r>
            <a:r>
              <a:rPr sz="1400" spc="90" dirty="0">
                <a:solidFill>
                  <a:srgbClr val="FFFFFF"/>
                </a:solidFill>
                <a:latin typeface="Calibri"/>
                <a:cs typeface="Calibri"/>
              </a:rPr>
              <a:t>παίρνει</a:t>
            </a:r>
            <a:r>
              <a:rPr sz="1400" spc="60" dirty="0">
                <a:solidFill>
                  <a:srgbClr val="FFFFFF"/>
                </a:solidFill>
                <a:latin typeface="Calibri"/>
                <a:cs typeface="Calibri"/>
              </a:rPr>
              <a:t> </a:t>
            </a:r>
            <a:r>
              <a:rPr sz="1400" spc="105" dirty="0">
                <a:solidFill>
                  <a:srgbClr val="FFFFFF"/>
                </a:solidFill>
                <a:latin typeface="Calibri"/>
                <a:cs typeface="Calibri"/>
              </a:rPr>
              <a:t>αυτό</a:t>
            </a:r>
            <a:r>
              <a:rPr sz="1400" spc="50" dirty="0">
                <a:solidFill>
                  <a:srgbClr val="FFFFFF"/>
                </a:solidFill>
                <a:latin typeface="Calibri"/>
                <a:cs typeface="Calibri"/>
              </a:rPr>
              <a:t> </a:t>
            </a:r>
            <a:r>
              <a:rPr sz="1400" spc="110" dirty="0">
                <a:solidFill>
                  <a:srgbClr val="FFFFFF"/>
                </a:solidFill>
                <a:latin typeface="Calibri"/>
                <a:cs typeface="Calibri"/>
              </a:rPr>
              <a:t>που</a:t>
            </a:r>
            <a:r>
              <a:rPr sz="1400" spc="50" dirty="0">
                <a:solidFill>
                  <a:srgbClr val="FFFFFF"/>
                </a:solidFill>
                <a:latin typeface="Calibri"/>
                <a:cs typeface="Calibri"/>
              </a:rPr>
              <a:t> </a:t>
            </a:r>
            <a:r>
              <a:rPr sz="1400" spc="80" dirty="0">
                <a:solidFill>
                  <a:srgbClr val="FFFFFF"/>
                </a:solidFill>
                <a:latin typeface="Calibri"/>
                <a:cs typeface="Calibri"/>
              </a:rPr>
              <a:t>είναι</a:t>
            </a:r>
            <a:r>
              <a:rPr sz="1400" spc="55" dirty="0">
                <a:solidFill>
                  <a:srgbClr val="FFFFFF"/>
                </a:solidFill>
                <a:latin typeface="Calibri"/>
                <a:cs typeface="Calibri"/>
              </a:rPr>
              <a:t> </a:t>
            </a:r>
            <a:r>
              <a:rPr sz="1400" spc="105" dirty="0">
                <a:solidFill>
                  <a:srgbClr val="FFFFFF"/>
                </a:solidFill>
                <a:latin typeface="Calibri"/>
                <a:cs typeface="Calibri"/>
              </a:rPr>
              <a:t>υπεύθυνο</a:t>
            </a:r>
            <a:r>
              <a:rPr sz="1400" spc="45" dirty="0">
                <a:solidFill>
                  <a:srgbClr val="FFFFFF"/>
                </a:solidFill>
                <a:latin typeface="Calibri"/>
                <a:cs typeface="Calibri"/>
              </a:rPr>
              <a:t> </a:t>
            </a:r>
            <a:r>
              <a:rPr sz="1400" spc="85" dirty="0">
                <a:solidFill>
                  <a:srgbClr val="FFFFFF"/>
                </a:solidFill>
                <a:latin typeface="Calibri"/>
                <a:cs typeface="Calibri"/>
              </a:rPr>
              <a:t>για</a:t>
            </a:r>
            <a:r>
              <a:rPr sz="1400" spc="55" dirty="0">
                <a:solidFill>
                  <a:srgbClr val="FFFFFF"/>
                </a:solidFill>
                <a:latin typeface="Calibri"/>
                <a:cs typeface="Calibri"/>
              </a:rPr>
              <a:t> </a:t>
            </a:r>
            <a:r>
              <a:rPr sz="1400" spc="95" dirty="0">
                <a:solidFill>
                  <a:srgbClr val="FFFFFF"/>
                </a:solidFill>
                <a:latin typeface="Calibri"/>
                <a:cs typeface="Calibri"/>
              </a:rPr>
              <a:t>την</a:t>
            </a:r>
            <a:r>
              <a:rPr sz="1400" spc="50" dirty="0">
                <a:solidFill>
                  <a:srgbClr val="FFFFFF"/>
                </a:solidFill>
                <a:latin typeface="Calibri"/>
                <a:cs typeface="Calibri"/>
              </a:rPr>
              <a:t> </a:t>
            </a:r>
            <a:r>
              <a:rPr sz="1400" spc="105" dirty="0">
                <a:solidFill>
                  <a:srgbClr val="FFFFFF"/>
                </a:solidFill>
                <a:latin typeface="Calibri"/>
                <a:cs typeface="Calibri"/>
              </a:rPr>
              <a:t>κρυπτογράφηση</a:t>
            </a:r>
            <a:r>
              <a:rPr sz="1400" spc="60" dirty="0">
                <a:solidFill>
                  <a:srgbClr val="FFFFFF"/>
                </a:solidFill>
                <a:latin typeface="Calibri"/>
                <a:cs typeface="Calibri"/>
              </a:rPr>
              <a:t> </a:t>
            </a:r>
            <a:r>
              <a:rPr sz="1400" spc="105" dirty="0">
                <a:solidFill>
                  <a:srgbClr val="FFFFFF"/>
                </a:solidFill>
                <a:latin typeface="Calibri"/>
                <a:cs typeface="Calibri"/>
              </a:rPr>
              <a:t>των</a:t>
            </a:r>
            <a:r>
              <a:rPr sz="1400" spc="50" dirty="0">
                <a:solidFill>
                  <a:srgbClr val="FFFFFF"/>
                </a:solidFill>
                <a:latin typeface="Calibri"/>
                <a:cs typeface="Calibri"/>
              </a:rPr>
              <a:t> </a:t>
            </a:r>
            <a:r>
              <a:rPr sz="1400" spc="105" dirty="0">
                <a:solidFill>
                  <a:srgbClr val="FFFFFF"/>
                </a:solidFill>
                <a:latin typeface="Calibri"/>
                <a:cs typeface="Calibri"/>
              </a:rPr>
              <a:t>συνδέσεων</a:t>
            </a:r>
            <a:endParaRPr sz="1400">
              <a:latin typeface="Calibri"/>
              <a:cs typeface="Calibri"/>
            </a:endParaRPr>
          </a:p>
          <a:p>
            <a:pPr marL="286385" marR="16510">
              <a:lnSpc>
                <a:spcPts val="1650"/>
              </a:lnSpc>
              <a:spcBef>
                <a:spcPts val="25"/>
              </a:spcBef>
            </a:pPr>
            <a:r>
              <a:rPr sz="1400" spc="105" dirty="0">
                <a:solidFill>
                  <a:srgbClr val="FFFFFF"/>
                </a:solidFill>
                <a:latin typeface="Calibri"/>
                <a:cs typeface="Calibri"/>
              </a:rPr>
              <a:t>HTTPS</a:t>
            </a:r>
            <a:r>
              <a:rPr sz="1400" spc="50" dirty="0">
                <a:solidFill>
                  <a:srgbClr val="FFFFFF"/>
                </a:solidFill>
                <a:latin typeface="Calibri"/>
                <a:cs typeface="Calibri"/>
              </a:rPr>
              <a:t> </a:t>
            </a:r>
            <a:r>
              <a:rPr sz="1400" spc="85" dirty="0">
                <a:solidFill>
                  <a:srgbClr val="FFFFFF"/>
                </a:solidFill>
                <a:latin typeface="Calibri"/>
                <a:cs typeface="Calibri"/>
              </a:rPr>
              <a:t>και</a:t>
            </a:r>
            <a:r>
              <a:rPr sz="1400" spc="55" dirty="0">
                <a:solidFill>
                  <a:srgbClr val="FFFFFF"/>
                </a:solidFill>
                <a:latin typeface="Calibri"/>
                <a:cs typeface="Calibri"/>
              </a:rPr>
              <a:t> </a:t>
            </a:r>
            <a:r>
              <a:rPr sz="1400" spc="95" dirty="0">
                <a:solidFill>
                  <a:srgbClr val="FFFFFF"/>
                </a:solidFill>
                <a:latin typeface="Calibri"/>
                <a:cs typeface="Calibri"/>
              </a:rPr>
              <a:t>υποκλέπτει</a:t>
            </a:r>
            <a:r>
              <a:rPr sz="1400" spc="50" dirty="0">
                <a:solidFill>
                  <a:srgbClr val="FFFFFF"/>
                </a:solidFill>
                <a:latin typeface="Calibri"/>
                <a:cs typeface="Calibri"/>
              </a:rPr>
              <a:t> </a:t>
            </a:r>
            <a:r>
              <a:rPr sz="1400" spc="95" dirty="0">
                <a:solidFill>
                  <a:srgbClr val="FFFFFF"/>
                </a:solidFill>
                <a:latin typeface="Calibri"/>
                <a:cs typeface="Calibri"/>
              </a:rPr>
              <a:t>τα</a:t>
            </a:r>
            <a:r>
              <a:rPr sz="1400" spc="55" dirty="0">
                <a:solidFill>
                  <a:srgbClr val="FFFFFF"/>
                </a:solidFill>
                <a:latin typeface="Calibri"/>
                <a:cs typeface="Calibri"/>
              </a:rPr>
              <a:t> </a:t>
            </a:r>
            <a:r>
              <a:rPr sz="1400" spc="100" dirty="0">
                <a:solidFill>
                  <a:srgbClr val="FFFFFF"/>
                </a:solidFill>
                <a:latin typeface="Calibri"/>
                <a:cs typeface="Calibri"/>
              </a:rPr>
              <a:t>δεδομένα</a:t>
            </a:r>
            <a:r>
              <a:rPr sz="1400" spc="50" dirty="0">
                <a:solidFill>
                  <a:srgbClr val="FFFFFF"/>
                </a:solidFill>
                <a:latin typeface="Calibri"/>
                <a:cs typeface="Calibri"/>
              </a:rPr>
              <a:t> </a:t>
            </a:r>
            <a:r>
              <a:rPr sz="1400" spc="105" dirty="0">
                <a:solidFill>
                  <a:srgbClr val="FFFFFF"/>
                </a:solidFill>
                <a:latin typeface="Calibri"/>
                <a:cs typeface="Calibri"/>
              </a:rPr>
              <a:t>των</a:t>
            </a:r>
            <a:r>
              <a:rPr sz="1400" spc="50" dirty="0">
                <a:solidFill>
                  <a:srgbClr val="FFFFFF"/>
                </a:solidFill>
                <a:latin typeface="Calibri"/>
                <a:cs typeface="Calibri"/>
              </a:rPr>
              <a:t> </a:t>
            </a:r>
            <a:r>
              <a:rPr sz="1400" spc="100" dirty="0">
                <a:solidFill>
                  <a:srgbClr val="FFFFFF"/>
                </a:solidFill>
                <a:latin typeface="Calibri"/>
                <a:cs typeface="Calibri"/>
              </a:rPr>
              <a:t>χρηστών</a:t>
            </a:r>
            <a:r>
              <a:rPr sz="1400" spc="55" dirty="0">
                <a:solidFill>
                  <a:srgbClr val="FFFFFF"/>
                </a:solidFill>
                <a:latin typeface="Calibri"/>
                <a:cs typeface="Calibri"/>
              </a:rPr>
              <a:t> </a:t>
            </a:r>
            <a:r>
              <a:rPr sz="1400" spc="110" dirty="0">
                <a:solidFill>
                  <a:srgbClr val="FFFFFF"/>
                </a:solidFill>
                <a:latin typeface="Calibri"/>
                <a:cs typeface="Calibri"/>
              </a:rPr>
              <a:t>που</a:t>
            </a:r>
            <a:r>
              <a:rPr sz="1400" spc="50" dirty="0">
                <a:solidFill>
                  <a:srgbClr val="FFFFFF"/>
                </a:solidFill>
                <a:latin typeface="Calibri"/>
                <a:cs typeface="Calibri"/>
              </a:rPr>
              <a:t> </a:t>
            </a:r>
            <a:r>
              <a:rPr sz="1400" spc="95" dirty="0">
                <a:solidFill>
                  <a:srgbClr val="FFFFFF"/>
                </a:solidFill>
                <a:latin typeface="Calibri"/>
                <a:cs typeface="Calibri"/>
              </a:rPr>
              <a:t>ταξιδεύουν</a:t>
            </a:r>
            <a:r>
              <a:rPr sz="1400" spc="50" dirty="0">
                <a:solidFill>
                  <a:srgbClr val="FFFFFF"/>
                </a:solidFill>
                <a:latin typeface="Calibri"/>
                <a:cs typeface="Calibri"/>
              </a:rPr>
              <a:t> </a:t>
            </a:r>
            <a:r>
              <a:rPr sz="1400" spc="100" dirty="0">
                <a:solidFill>
                  <a:srgbClr val="FFFFFF"/>
                </a:solidFill>
                <a:latin typeface="Calibri"/>
                <a:cs typeface="Calibri"/>
              </a:rPr>
              <a:t>μεταξύ</a:t>
            </a:r>
            <a:r>
              <a:rPr sz="1400" spc="55" dirty="0">
                <a:solidFill>
                  <a:srgbClr val="FFFFFF"/>
                </a:solidFill>
                <a:latin typeface="Calibri"/>
                <a:cs typeface="Calibri"/>
              </a:rPr>
              <a:t> </a:t>
            </a:r>
            <a:r>
              <a:rPr sz="1400" spc="110" dirty="0">
                <a:solidFill>
                  <a:srgbClr val="FFFFFF"/>
                </a:solidFill>
                <a:latin typeface="Calibri"/>
                <a:cs typeface="Calibri"/>
              </a:rPr>
              <a:t>αυτών</a:t>
            </a:r>
            <a:r>
              <a:rPr sz="1400" spc="50" dirty="0">
                <a:solidFill>
                  <a:srgbClr val="FFFFFF"/>
                </a:solidFill>
                <a:latin typeface="Calibri"/>
                <a:cs typeface="Calibri"/>
              </a:rPr>
              <a:t> </a:t>
            </a:r>
            <a:r>
              <a:rPr sz="1400" spc="85" dirty="0">
                <a:solidFill>
                  <a:srgbClr val="FFFFFF"/>
                </a:solidFill>
                <a:latin typeface="Calibri"/>
                <a:cs typeface="Calibri"/>
              </a:rPr>
              <a:t>και</a:t>
            </a:r>
            <a:r>
              <a:rPr sz="1400" spc="55" dirty="0">
                <a:solidFill>
                  <a:srgbClr val="FFFFFF"/>
                </a:solidFill>
                <a:latin typeface="Calibri"/>
                <a:cs typeface="Calibri"/>
              </a:rPr>
              <a:t> </a:t>
            </a:r>
            <a:r>
              <a:rPr sz="1400" spc="100" dirty="0">
                <a:solidFill>
                  <a:srgbClr val="FFFFFF"/>
                </a:solidFill>
                <a:latin typeface="Calibri"/>
                <a:cs typeface="Calibri"/>
              </a:rPr>
              <a:t>του</a:t>
            </a:r>
            <a:r>
              <a:rPr sz="1400" spc="50" dirty="0">
                <a:solidFill>
                  <a:srgbClr val="FFFFFF"/>
                </a:solidFill>
                <a:latin typeface="Calibri"/>
                <a:cs typeface="Calibri"/>
              </a:rPr>
              <a:t> </a:t>
            </a:r>
            <a:r>
              <a:rPr sz="1400" spc="95" dirty="0">
                <a:solidFill>
                  <a:srgbClr val="FFFFFF"/>
                </a:solidFill>
                <a:latin typeface="Calibri"/>
                <a:cs typeface="Calibri"/>
              </a:rPr>
              <a:t>διακομιστή</a:t>
            </a:r>
            <a:r>
              <a:rPr sz="1400" spc="60" dirty="0">
                <a:solidFill>
                  <a:srgbClr val="FFFFFF"/>
                </a:solidFill>
                <a:latin typeface="Calibri"/>
                <a:cs typeface="Calibri"/>
              </a:rPr>
              <a:t> </a:t>
            </a:r>
            <a:r>
              <a:rPr sz="1400" spc="95" dirty="0">
                <a:solidFill>
                  <a:srgbClr val="FFFFFF"/>
                </a:solidFill>
                <a:latin typeface="Calibri"/>
                <a:cs typeface="Calibri"/>
              </a:rPr>
              <a:t>στον</a:t>
            </a:r>
            <a:r>
              <a:rPr sz="1400" spc="50" dirty="0">
                <a:solidFill>
                  <a:srgbClr val="FFFFFF"/>
                </a:solidFill>
                <a:latin typeface="Calibri"/>
                <a:cs typeface="Calibri"/>
              </a:rPr>
              <a:t> </a:t>
            </a:r>
            <a:r>
              <a:rPr sz="1400" spc="95" dirty="0">
                <a:solidFill>
                  <a:srgbClr val="FFFFFF"/>
                </a:solidFill>
                <a:latin typeface="Calibri"/>
                <a:cs typeface="Calibri"/>
              </a:rPr>
              <a:t>οποίο </a:t>
            </a:r>
            <a:r>
              <a:rPr sz="1400" spc="-300" dirty="0">
                <a:solidFill>
                  <a:srgbClr val="FFFFFF"/>
                </a:solidFill>
                <a:latin typeface="Calibri"/>
                <a:cs typeface="Calibri"/>
              </a:rPr>
              <a:t> </a:t>
            </a:r>
            <a:r>
              <a:rPr sz="1400" spc="90" dirty="0">
                <a:solidFill>
                  <a:srgbClr val="FFFFFF"/>
                </a:solidFill>
                <a:latin typeface="Calibri"/>
                <a:cs typeface="Calibri"/>
              </a:rPr>
              <a:t>συνδέονται.</a:t>
            </a:r>
            <a:endParaRPr sz="1400">
              <a:latin typeface="Calibri"/>
              <a:cs typeface="Calibri"/>
            </a:endParaRPr>
          </a:p>
          <a:p>
            <a:pPr>
              <a:lnSpc>
                <a:spcPct val="100000"/>
              </a:lnSpc>
            </a:pPr>
            <a:endParaRPr sz="1400">
              <a:latin typeface="Calibri"/>
              <a:cs typeface="Calibri"/>
            </a:endParaRPr>
          </a:p>
          <a:p>
            <a:pPr>
              <a:lnSpc>
                <a:spcPct val="100000"/>
              </a:lnSpc>
              <a:spcBef>
                <a:spcPts val="40"/>
              </a:spcBef>
            </a:pPr>
            <a:endParaRPr sz="1700">
              <a:latin typeface="Calibri"/>
              <a:cs typeface="Calibri"/>
            </a:endParaRPr>
          </a:p>
          <a:p>
            <a:pPr marL="286385" marR="1300480" indent="-274320">
              <a:lnSpc>
                <a:spcPct val="93200"/>
              </a:lnSpc>
              <a:buClr>
                <a:srgbClr val="FFBA00"/>
              </a:buClr>
              <a:buSzPct val="128571"/>
              <a:buFont typeface="Courier New"/>
              <a:buChar char="o"/>
              <a:tabLst>
                <a:tab pos="287020" algn="l"/>
              </a:tabLst>
            </a:pPr>
            <a:r>
              <a:rPr sz="1400" b="1" spc="114" dirty="0">
                <a:solidFill>
                  <a:srgbClr val="FFFFFF"/>
                </a:solidFill>
                <a:latin typeface="Calibri"/>
                <a:cs typeface="Calibri"/>
              </a:rPr>
              <a:t>Hijacking</a:t>
            </a:r>
            <a:r>
              <a:rPr sz="1400" b="1" spc="65" dirty="0">
                <a:solidFill>
                  <a:srgbClr val="FFFFFF"/>
                </a:solidFill>
                <a:latin typeface="Calibri"/>
                <a:cs typeface="Calibri"/>
              </a:rPr>
              <a:t> </a:t>
            </a:r>
            <a:r>
              <a:rPr sz="1400" b="1" spc="135" dirty="0">
                <a:solidFill>
                  <a:srgbClr val="FFFFFF"/>
                </a:solidFill>
                <a:latin typeface="Calibri"/>
                <a:cs typeface="Calibri"/>
              </a:rPr>
              <a:t>συνόδου:</a:t>
            </a:r>
            <a:r>
              <a:rPr sz="1400" b="1" spc="70" dirty="0">
                <a:solidFill>
                  <a:srgbClr val="FFFFFF"/>
                </a:solidFill>
                <a:latin typeface="Calibri"/>
                <a:cs typeface="Calibri"/>
              </a:rPr>
              <a:t> </a:t>
            </a:r>
            <a:r>
              <a:rPr sz="1400" spc="185" dirty="0">
                <a:solidFill>
                  <a:srgbClr val="FFFFFF"/>
                </a:solidFill>
                <a:latin typeface="Calibri"/>
                <a:cs typeface="Calibri"/>
              </a:rPr>
              <a:t>Ο</a:t>
            </a:r>
            <a:r>
              <a:rPr sz="1400" spc="70" dirty="0">
                <a:solidFill>
                  <a:srgbClr val="FFFFFF"/>
                </a:solidFill>
                <a:latin typeface="Calibri"/>
                <a:cs typeface="Calibri"/>
              </a:rPr>
              <a:t> </a:t>
            </a:r>
            <a:r>
              <a:rPr sz="1400" spc="120" dirty="0">
                <a:solidFill>
                  <a:srgbClr val="FFFFFF"/>
                </a:solidFill>
                <a:latin typeface="Calibri"/>
                <a:cs typeface="Calibri"/>
              </a:rPr>
              <a:t>επιτιθέμενος</a:t>
            </a:r>
            <a:r>
              <a:rPr sz="1400" spc="70" dirty="0">
                <a:solidFill>
                  <a:srgbClr val="FFFFFF"/>
                </a:solidFill>
                <a:latin typeface="Calibri"/>
                <a:cs typeface="Calibri"/>
              </a:rPr>
              <a:t> </a:t>
            </a:r>
            <a:r>
              <a:rPr sz="1400" spc="135" dirty="0">
                <a:solidFill>
                  <a:srgbClr val="FFFFFF"/>
                </a:solidFill>
                <a:latin typeface="Calibri"/>
                <a:cs typeface="Calibri"/>
              </a:rPr>
              <a:t>πληροφορίες</a:t>
            </a:r>
            <a:r>
              <a:rPr sz="1400" spc="65" dirty="0">
                <a:solidFill>
                  <a:srgbClr val="FFFFFF"/>
                </a:solidFill>
                <a:latin typeface="Calibri"/>
                <a:cs typeface="Calibri"/>
              </a:rPr>
              <a:t> </a:t>
            </a:r>
            <a:r>
              <a:rPr sz="1400" spc="145" dirty="0">
                <a:solidFill>
                  <a:srgbClr val="FFFFFF"/>
                </a:solidFill>
                <a:latin typeface="Calibri"/>
                <a:cs typeface="Calibri"/>
              </a:rPr>
              <a:t>που</a:t>
            </a:r>
            <a:r>
              <a:rPr sz="1400" spc="70" dirty="0">
                <a:solidFill>
                  <a:srgbClr val="FFFFFF"/>
                </a:solidFill>
                <a:latin typeface="Calibri"/>
                <a:cs typeface="Calibri"/>
              </a:rPr>
              <a:t> </a:t>
            </a:r>
            <a:r>
              <a:rPr sz="1400" spc="110" dirty="0">
                <a:solidFill>
                  <a:srgbClr val="FFFFFF"/>
                </a:solidFill>
                <a:latin typeface="Calibri"/>
                <a:cs typeface="Calibri"/>
              </a:rPr>
              <a:t>είναι</a:t>
            </a:r>
            <a:r>
              <a:rPr sz="1400" spc="70" dirty="0">
                <a:solidFill>
                  <a:srgbClr val="FFFFFF"/>
                </a:solidFill>
                <a:latin typeface="Calibri"/>
                <a:cs typeface="Calibri"/>
              </a:rPr>
              <a:t> </a:t>
            </a:r>
            <a:r>
              <a:rPr sz="1400" spc="135" dirty="0">
                <a:solidFill>
                  <a:srgbClr val="FFFFFF"/>
                </a:solidFill>
                <a:latin typeface="Calibri"/>
                <a:cs typeface="Calibri"/>
              </a:rPr>
              <a:t>αποθηκευμένες</a:t>
            </a:r>
            <a:r>
              <a:rPr sz="1400" spc="70" dirty="0">
                <a:solidFill>
                  <a:srgbClr val="FFFFFF"/>
                </a:solidFill>
                <a:latin typeface="Calibri"/>
                <a:cs typeface="Calibri"/>
              </a:rPr>
              <a:t> </a:t>
            </a:r>
            <a:r>
              <a:rPr sz="1400" spc="135" dirty="0">
                <a:solidFill>
                  <a:srgbClr val="FFFFFF"/>
                </a:solidFill>
                <a:latin typeface="Calibri"/>
                <a:cs typeface="Calibri"/>
              </a:rPr>
              <a:t>στα</a:t>
            </a:r>
            <a:r>
              <a:rPr sz="1400" spc="65" dirty="0">
                <a:solidFill>
                  <a:srgbClr val="FFFFFF"/>
                </a:solidFill>
                <a:latin typeface="Calibri"/>
                <a:cs typeface="Calibri"/>
              </a:rPr>
              <a:t> </a:t>
            </a:r>
            <a:r>
              <a:rPr sz="1400" spc="120" dirty="0">
                <a:solidFill>
                  <a:srgbClr val="FFFFFF"/>
                </a:solidFill>
                <a:latin typeface="Calibri"/>
                <a:cs typeface="Calibri"/>
              </a:rPr>
              <a:t>cookies</a:t>
            </a:r>
            <a:r>
              <a:rPr sz="1400" spc="70" dirty="0">
                <a:solidFill>
                  <a:srgbClr val="FFFFFF"/>
                </a:solidFill>
                <a:latin typeface="Calibri"/>
                <a:cs typeface="Calibri"/>
              </a:rPr>
              <a:t> </a:t>
            </a:r>
            <a:r>
              <a:rPr sz="1400" spc="130" dirty="0">
                <a:solidFill>
                  <a:srgbClr val="FFFFFF"/>
                </a:solidFill>
                <a:latin typeface="Calibri"/>
                <a:cs typeface="Calibri"/>
              </a:rPr>
              <a:t>του </a:t>
            </a:r>
            <a:r>
              <a:rPr sz="1400" spc="-300" dirty="0">
                <a:solidFill>
                  <a:srgbClr val="FFFFFF"/>
                </a:solidFill>
                <a:latin typeface="Calibri"/>
                <a:cs typeface="Calibri"/>
              </a:rPr>
              <a:t> </a:t>
            </a:r>
            <a:r>
              <a:rPr sz="1400" spc="130" dirty="0">
                <a:solidFill>
                  <a:srgbClr val="FFFFFF"/>
                </a:solidFill>
                <a:latin typeface="Calibri"/>
                <a:cs typeface="Calibri"/>
              </a:rPr>
              <a:t>φυλλομετρητή,</a:t>
            </a:r>
            <a:r>
              <a:rPr sz="1400" spc="55" dirty="0">
                <a:solidFill>
                  <a:srgbClr val="FFFFFF"/>
                </a:solidFill>
                <a:latin typeface="Calibri"/>
                <a:cs typeface="Calibri"/>
              </a:rPr>
              <a:t> </a:t>
            </a:r>
            <a:r>
              <a:rPr sz="1400" spc="150" dirty="0">
                <a:solidFill>
                  <a:srgbClr val="FFFFFF"/>
                </a:solidFill>
                <a:latin typeface="Calibri"/>
                <a:cs typeface="Calibri"/>
              </a:rPr>
              <a:t>όπως</a:t>
            </a:r>
            <a:r>
              <a:rPr sz="1400" spc="60" dirty="0">
                <a:solidFill>
                  <a:srgbClr val="FFFFFF"/>
                </a:solidFill>
                <a:latin typeface="Calibri"/>
                <a:cs typeface="Calibri"/>
              </a:rPr>
              <a:t> </a:t>
            </a:r>
            <a:r>
              <a:rPr sz="1400" spc="140" dirty="0">
                <a:solidFill>
                  <a:srgbClr val="FFFFFF"/>
                </a:solidFill>
                <a:latin typeface="Calibri"/>
                <a:cs typeface="Calibri"/>
              </a:rPr>
              <a:t>αποθηκευμένους</a:t>
            </a:r>
            <a:r>
              <a:rPr sz="1400" spc="60" dirty="0">
                <a:solidFill>
                  <a:srgbClr val="FFFFFF"/>
                </a:solidFill>
                <a:latin typeface="Calibri"/>
                <a:cs typeface="Calibri"/>
              </a:rPr>
              <a:t> </a:t>
            </a:r>
            <a:r>
              <a:rPr sz="1400" spc="70" dirty="0">
                <a:solidFill>
                  <a:srgbClr val="FFFFFF"/>
                </a:solidFill>
                <a:latin typeface="Calibri"/>
                <a:cs typeface="Calibri"/>
              </a:rPr>
              <a:t>.</a:t>
            </a:r>
            <a:endParaRPr sz="1400">
              <a:latin typeface="Calibri"/>
              <a:cs typeface="Calibri"/>
            </a:endParaRPr>
          </a:p>
        </p:txBody>
      </p:sp>
      <p:sp>
        <p:nvSpPr>
          <p:cNvPr id="5" name="object 5"/>
          <p:cNvSpPr txBox="1"/>
          <p:nvPr/>
        </p:nvSpPr>
        <p:spPr>
          <a:xfrm>
            <a:off x="946150" y="4224654"/>
            <a:ext cx="9528175" cy="863600"/>
          </a:xfrm>
          <a:prstGeom prst="rect">
            <a:avLst/>
          </a:prstGeom>
        </p:spPr>
        <p:txBody>
          <a:bodyPr vert="horz" wrap="square" lIns="0" tIns="0" rIns="0" bIns="0" rtlCol="0">
            <a:spAutoFit/>
          </a:bodyPr>
          <a:lstStyle/>
          <a:p>
            <a:pPr marL="12700">
              <a:lnSpc>
                <a:spcPts val="1800"/>
              </a:lnSpc>
            </a:pPr>
            <a:r>
              <a:rPr sz="1800" dirty="0">
                <a:solidFill>
                  <a:srgbClr val="FFBA00"/>
                </a:solidFill>
                <a:latin typeface="Courier New"/>
                <a:cs typeface="Courier New"/>
              </a:rPr>
              <a:t>o</a:t>
            </a:r>
            <a:r>
              <a:rPr sz="1800" spc="25" dirty="0">
                <a:solidFill>
                  <a:srgbClr val="FFBA00"/>
                </a:solidFill>
                <a:latin typeface="Courier New"/>
                <a:cs typeface="Courier New"/>
              </a:rPr>
              <a:t> </a:t>
            </a:r>
            <a:r>
              <a:rPr sz="1400" b="1" spc="120" dirty="0">
                <a:solidFill>
                  <a:srgbClr val="FFFFFF"/>
                </a:solidFill>
                <a:latin typeface="Calibri"/>
                <a:cs typeface="Calibri"/>
              </a:rPr>
              <a:t>Ettercap</a:t>
            </a:r>
            <a:r>
              <a:rPr sz="1400" b="1" spc="70" dirty="0">
                <a:solidFill>
                  <a:srgbClr val="FFFFFF"/>
                </a:solidFill>
                <a:latin typeface="Calibri"/>
                <a:cs typeface="Calibri"/>
              </a:rPr>
              <a:t> </a:t>
            </a:r>
            <a:r>
              <a:rPr sz="1400" b="1" spc="120" dirty="0">
                <a:solidFill>
                  <a:srgbClr val="FFFFFF"/>
                </a:solidFill>
                <a:latin typeface="Calibri"/>
                <a:cs typeface="Calibri"/>
              </a:rPr>
              <a:t>(λογισμικό</a:t>
            </a:r>
            <a:r>
              <a:rPr sz="1400" b="1" spc="65" dirty="0">
                <a:solidFill>
                  <a:srgbClr val="FFFFFF"/>
                </a:solidFill>
                <a:latin typeface="Calibri"/>
                <a:cs typeface="Calibri"/>
              </a:rPr>
              <a:t> </a:t>
            </a:r>
            <a:r>
              <a:rPr sz="1400" b="1" spc="140" dirty="0">
                <a:solidFill>
                  <a:srgbClr val="FFFFFF"/>
                </a:solidFill>
                <a:latin typeface="Calibri"/>
                <a:cs typeface="Calibri"/>
              </a:rPr>
              <a:t>ανάλυσης</a:t>
            </a:r>
            <a:r>
              <a:rPr sz="1400" b="1" spc="75" dirty="0">
                <a:solidFill>
                  <a:srgbClr val="FFFFFF"/>
                </a:solidFill>
                <a:latin typeface="Calibri"/>
                <a:cs typeface="Calibri"/>
              </a:rPr>
              <a:t> </a:t>
            </a:r>
            <a:r>
              <a:rPr sz="1400" b="1" spc="145" dirty="0">
                <a:solidFill>
                  <a:srgbClr val="FFFFFF"/>
                </a:solidFill>
                <a:latin typeface="Calibri"/>
                <a:cs typeface="Calibri"/>
              </a:rPr>
              <a:t>πακέτων</a:t>
            </a:r>
            <a:r>
              <a:rPr sz="1400" b="1" spc="70" dirty="0">
                <a:solidFill>
                  <a:srgbClr val="FFFFFF"/>
                </a:solidFill>
                <a:latin typeface="Calibri"/>
                <a:cs typeface="Calibri"/>
              </a:rPr>
              <a:t> </a:t>
            </a:r>
            <a:r>
              <a:rPr sz="1400" b="1" spc="125" dirty="0">
                <a:solidFill>
                  <a:srgbClr val="FFFFFF"/>
                </a:solidFill>
                <a:latin typeface="Calibri"/>
                <a:cs typeface="Calibri"/>
              </a:rPr>
              <a:t>και</a:t>
            </a:r>
            <a:r>
              <a:rPr sz="1400" b="1" spc="75" dirty="0">
                <a:solidFill>
                  <a:srgbClr val="FFFFFF"/>
                </a:solidFill>
                <a:latin typeface="Calibri"/>
                <a:cs typeface="Calibri"/>
              </a:rPr>
              <a:t> </a:t>
            </a:r>
            <a:r>
              <a:rPr sz="1400" b="1" spc="135" dirty="0">
                <a:solidFill>
                  <a:srgbClr val="FFFFFF"/>
                </a:solidFill>
                <a:latin typeface="Calibri"/>
                <a:cs typeface="Calibri"/>
              </a:rPr>
              <a:t>επιθέσεων</a:t>
            </a:r>
            <a:r>
              <a:rPr sz="1400" b="1" spc="65" dirty="0">
                <a:solidFill>
                  <a:srgbClr val="FFFFFF"/>
                </a:solidFill>
                <a:latin typeface="Calibri"/>
                <a:cs typeface="Calibri"/>
              </a:rPr>
              <a:t> </a:t>
            </a:r>
            <a:r>
              <a:rPr sz="1400" b="1" spc="125" dirty="0">
                <a:solidFill>
                  <a:srgbClr val="FFFFFF"/>
                </a:solidFill>
                <a:latin typeface="Calibri"/>
                <a:cs typeface="Calibri"/>
              </a:rPr>
              <a:t>Man-in-the-Middle</a:t>
            </a:r>
            <a:r>
              <a:rPr sz="1400" b="1" spc="70" dirty="0">
                <a:solidFill>
                  <a:srgbClr val="FFFFFF"/>
                </a:solidFill>
                <a:latin typeface="Calibri"/>
                <a:cs typeface="Calibri"/>
              </a:rPr>
              <a:t> </a:t>
            </a:r>
            <a:r>
              <a:rPr sz="1400" b="1" spc="85" dirty="0">
                <a:solidFill>
                  <a:srgbClr val="FFFFFF"/>
                </a:solidFill>
                <a:latin typeface="Calibri"/>
                <a:cs typeface="Calibri"/>
              </a:rPr>
              <a:t>-</a:t>
            </a:r>
            <a:r>
              <a:rPr sz="1400" b="1" spc="75" dirty="0">
                <a:solidFill>
                  <a:srgbClr val="FFFFFF"/>
                </a:solidFill>
                <a:latin typeface="Calibri"/>
                <a:cs typeface="Calibri"/>
              </a:rPr>
              <a:t> </a:t>
            </a:r>
            <a:r>
              <a:rPr sz="1400" b="1" spc="175" dirty="0">
                <a:solidFill>
                  <a:srgbClr val="FFFFFF"/>
                </a:solidFill>
                <a:latin typeface="Calibri"/>
                <a:cs typeface="Calibri"/>
              </a:rPr>
              <a:t>MITM</a:t>
            </a:r>
            <a:r>
              <a:rPr sz="1400" b="1" spc="65" dirty="0">
                <a:solidFill>
                  <a:srgbClr val="FFFFFF"/>
                </a:solidFill>
                <a:latin typeface="Calibri"/>
                <a:cs typeface="Calibri"/>
              </a:rPr>
              <a:t> </a:t>
            </a:r>
            <a:r>
              <a:rPr sz="1400" b="1" spc="114" dirty="0">
                <a:solidFill>
                  <a:srgbClr val="FFFFFF"/>
                </a:solidFill>
                <a:latin typeface="Calibri"/>
                <a:cs typeface="Calibri"/>
              </a:rPr>
              <a:t>attack</a:t>
            </a:r>
            <a:r>
              <a:rPr sz="1400" b="1" spc="70" dirty="0">
                <a:solidFill>
                  <a:srgbClr val="FFFFFF"/>
                </a:solidFill>
                <a:latin typeface="Calibri"/>
                <a:cs typeface="Calibri"/>
              </a:rPr>
              <a:t> </a:t>
            </a:r>
            <a:r>
              <a:rPr sz="1400" b="1" spc="105" dirty="0">
                <a:solidFill>
                  <a:srgbClr val="FFFFFF"/>
                </a:solidFill>
                <a:latin typeface="Calibri"/>
                <a:cs typeface="Calibri"/>
              </a:rPr>
              <a:t>tool)</a:t>
            </a:r>
            <a:r>
              <a:rPr sz="1400" b="1" spc="95" dirty="0">
                <a:solidFill>
                  <a:srgbClr val="FFFFFF"/>
                </a:solidFill>
                <a:latin typeface="Calibri"/>
                <a:cs typeface="Calibri"/>
              </a:rPr>
              <a:t> </a:t>
            </a:r>
            <a:r>
              <a:rPr sz="1400" spc="125" dirty="0">
                <a:solidFill>
                  <a:srgbClr val="FFFFFF"/>
                </a:solidFill>
                <a:latin typeface="Calibri"/>
                <a:cs typeface="Calibri"/>
              </a:rPr>
              <a:t>Εργαλείο</a:t>
            </a:r>
            <a:endParaRPr sz="1400">
              <a:latin typeface="Calibri"/>
              <a:cs typeface="Calibri"/>
            </a:endParaRPr>
          </a:p>
          <a:p>
            <a:pPr marL="286385" marR="127000">
              <a:lnSpc>
                <a:spcPts val="1639"/>
              </a:lnSpc>
              <a:spcBef>
                <a:spcPts val="25"/>
              </a:spcBef>
            </a:pPr>
            <a:r>
              <a:rPr sz="1400" spc="125" dirty="0">
                <a:solidFill>
                  <a:srgbClr val="FFFFFF"/>
                </a:solidFill>
                <a:latin typeface="Calibri"/>
                <a:cs typeface="Calibri"/>
              </a:rPr>
              <a:t>ανοικτού </a:t>
            </a:r>
            <a:r>
              <a:rPr sz="1400" spc="135" dirty="0">
                <a:solidFill>
                  <a:srgbClr val="FFFFFF"/>
                </a:solidFill>
                <a:latin typeface="Calibri"/>
                <a:cs typeface="Calibri"/>
              </a:rPr>
              <a:t>κώδικα </a:t>
            </a:r>
            <a:r>
              <a:rPr sz="1400" spc="120" dirty="0">
                <a:solidFill>
                  <a:srgbClr val="FFFFFF"/>
                </a:solidFill>
                <a:latin typeface="Calibri"/>
                <a:cs typeface="Calibri"/>
              </a:rPr>
              <a:t>για </a:t>
            </a:r>
            <a:r>
              <a:rPr sz="1400" spc="125" dirty="0">
                <a:solidFill>
                  <a:srgbClr val="FFFFFF"/>
                </a:solidFill>
                <a:latin typeface="Calibri"/>
                <a:cs typeface="Calibri"/>
              </a:rPr>
              <a:t>την </a:t>
            </a:r>
            <a:r>
              <a:rPr sz="1400" spc="145" dirty="0">
                <a:solidFill>
                  <a:srgbClr val="FFFFFF"/>
                </a:solidFill>
                <a:latin typeface="Calibri"/>
                <a:cs typeface="Calibri"/>
              </a:rPr>
              <a:t>ανάλυση </a:t>
            </a:r>
            <a:r>
              <a:rPr sz="1400" spc="140" dirty="0">
                <a:solidFill>
                  <a:srgbClr val="FFFFFF"/>
                </a:solidFill>
                <a:latin typeface="Calibri"/>
                <a:cs typeface="Calibri"/>
              </a:rPr>
              <a:t>πρωτοκόλλων </a:t>
            </a:r>
            <a:r>
              <a:rPr sz="1400" spc="120" dirty="0">
                <a:solidFill>
                  <a:srgbClr val="FFFFFF"/>
                </a:solidFill>
                <a:latin typeface="Calibri"/>
                <a:cs typeface="Calibri"/>
              </a:rPr>
              <a:t>δικτύου, </a:t>
            </a:r>
            <a:r>
              <a:rPr sz="1400" spc="114" dirty="0">
                <a:solidFill>
                  <a:srgbClr val="FFFFFF"/>
                </a:solidFill>
                <a:latin typeface="Calibri"/>
                <a:cs typeface="Calibri"/>
              </a:rPr>
              <a:t>και </a:t>
            </a:r>
            <a:r>
              <a:rPr sz="1400" spc="135" dirty="0">
                <a:solidFill>
                  <a:srgbClr val="FFFFFF"/>
                </a:solidFill>
                <a:latin typeface="Calibri"/>
                <a:cs typeface="Calibri"/>
              </a:rPr>
              <a:t>δραστηριοτήτωνΜπορεί </a:t>
            </a:r>
            <a:r>
              <a:rPr sz="1400" spc="140" dirty="0">
                <a:solidFill>
                  <a:srgbClr val="FFFFFF"/>
                </a:solidFill>
                <a:latin typeface="Calibri"/>
                <a:cs typeface="Calibri"/>
              </a:rPr>
              <a:t>να </a:t>
            </a:r>
            <a:r>
              <a:rPr sz="1400" spc="130" dirty="0">
                <a:solidFill>
                  <a:srgbClr val="FFFFFF"/>
                </a:solidFill>
                <a:latin typeface="Calibri"/>
                <a:cs typeface="Calibri"/>
              </a:rPr>
              <a:t>υποκλέψει </a:t>
            </a:r>
            <a:r>
              <a:rPr sz="1400" spc="135" dirty="0">
                <a:solidFill>
                  <a:srgbClr val="FFFFFF"/>
                </a:solidFill>
                <a:latin typeface="Calibri"/>
                <a:cs typeface="Calibri"/>
              </a:rPr>
              <a:t> δεδομένα</a:t>
            </a:r>
            <a:r>
              <a:rPr sz="1400" spc="70" dirty="0">
                <a:solidFill>
                  <a:srgbClr val="FFFFFF"/>
                </a:solidFill>
                <a:latin typeface="Calibri"/>
                <a:cs typeface="Calibri"/>
              </a:rPr>
              <a:t> </a:t>
            </a:r>
            <a:r>
              <a:rPr sz="1400" spc="125" dirty="0">
                <a:solidFill>
                  <a:srgbClr val="FFFFFF"/>
                </a:solidFill>
                <a:latin typeface="Calibri"/>
                <a:cs typeface="Calibri"/>
              </a:rPr>
              <a:t>κίνησης</a:t>
            </a:r>
            <a:r>
              <a:rPr sz="1400" spc="70" dirty="0">
                <a:solidFill>
                  <a:srgbClr val="FFFFFF"/>
                </a:solidFill>
                <a:latin typeface="Calibri"/>
                <a:cs typeface="Calibri"/>
              </a:rPr>
              <a:t> </a:t>
            </a:r>
            <a:r>
              <a:rPr sz="1400" spc="120" dirty="0">
                <a:solidFill>
                  <a:srgbClr val="FFFFFF"/>
                </a:solidFill>
                <a:latin typeface="Calibri"/>
                <a:cs typeface="Calibri"/>
              </a:rPr>
              <a:t>δικτύου,</a:t>
            </a:r>
            <a:r>
              <a:rPr sz="1400" spc="70" dirty="0">
                <a:solidFill>
                  <a:srgbClr val="FFFFFF"/>
                </a:solidFill>
                <a:latin typeface="Calibri"/>
                <a:cs typeface="Calibri"/>
              </a:rPr>
              <a:t> </a:t>
            </a:r>
            <a:r>
              <a:rPr sz="1400" spc="140" dirty="0">
                <a:solidFill>
                  <a:srgbClr val="FFFFFF"/>
                </a:solidFill>
                <a:latin typeface="Calibri"/>
                <a:cs typeface="Calibri"/>
              </a:rPr>
              <a:t>να</a:t>
            </a:r>
            <a:r>
              <a:rPr sz="1400" spc="70" dirty="0">
                <a:solidFill>
                  <a:srgbClr val="FFFFFF"/>
                </a:solidFill>
                <a:latin typeface="Calibri"/>
                <a:cs typeface="Calibri"/>
              </a:rPr>
              <a:t> </a:t>
            </a:r>
            <a:r>
              <a:rPr sz="1400" spc="130" dirty="0">
                <a:solidFill>
                  <a:srgbClr val="FFFFFF"/>
                </a:solidFill>
                <a:latin typeface="Calibri"/>
                <a:cs typeface="Calibri"/>
              </a:rPr>
              <a:t>συλλάβει</a:t>
            </a:r>
            <a:r>
              <a:rPr sz="1400" spc="70" dirty="0">
                <a:solidFill>
                  <a:srgbClr val="FFFFFF"/>
                </a:solidFill>
                <a:latin typeface="Calibri"/>
                <a:cs typeface="Calibri"/>
              </a:rPr>
              <a:t> </a:t>
            </a:r>
            <a:r>
              <a:rPr sz="1400" spc="125" dirty="0">
                <a:solidFill>
                  <a:srgbClr val="FFFFFF"/>
                </a:solidFill>
                <a:latin typeface="Calibri"/>
                <a:cs typeface="Calibri"/>
              </a:rPr>
              <a:t>διαπιστευτήρια</a:t>
            </a:r>
            <a:r>
              <a:rPr sz="1400" spc="75" dirty="0">
                <a:solidFill>
                  <a:srgbClr val="FFFFFF"/>
                </a:solidFill>
                <a:latin typeface="Calibri"/>
                <a:cs typeface="Calibri"/>
              </a:rPr>
              <a:t> </a:t>
            </a:r>
            <a:r>
              <a:rPr sz="1400" spc="120" dirty="0">
                <a:solidFill>
                  <a:srgbClr val="FFFFFF"/>
                </a:solidFill>
                <a:latin typeface="Calibri"/>
                <a:cs typeface="Calibri"/>
              </a:rPr>
              <a:t>και</a:t>
            </a:r>
            <a:r>
              <a:rPr sz="1400" spc="75" dirty="0">
                <a:solidFill>
                  <a:srgbClr val="FFFFFF"/>
                </a:solidFill>
                <a:latin typeface="Calibri"/>
                <a:cs typeface="Calibri"/>
              </a:rPr>
              <a:t> </a:t>
            </a:r>
            <a:r>
              <a:rPr sz="1400" spc="140" dirty="0">
                <a:solidFill>
                  <a:srgbClr val="FFFFFF"/>
                </a:solidFill>
                <a:latin typeface="Calibri"/>
                <a:cs typeface="Calibri"/>
              </a:rPr>
              <a:t>να</a:t>
            </a:r>
            <a:r>
              <a:rPr sz="1400" spc="70" dirty="0">
                <a:solidFill>
                  <a:srgbClr val="FFFFFF"/>
                </a:solidFill>
                <a:latin typeface="Calibri"/>
                <a:cs typeface="Calibri"/>
              </a:rPr>
              <a:t> </a:t>
            </a:r>
            <a:r>
              <a:rPr sz="1400" spc="135" dirty="0">
                <a:solidFill>
                  <a:srgbClr val="FFFFFF"/>
                </a:solidFill>
                <a:latin typeface="Calibri"/>
                <a:cs typeface="Calibri"/>
              </a:rPr>
              <a:t>αποκρυπτογραφήσει</a:t>
            </a:r>
            <a:r>
              <a:rPr sz="1400" spc="80" dirty="0">
                <a:solidFill>
                  <a:srgbClr val="FFFFFF"/>
                </a:solidFill>
                <a:latin typeface="Calibri"/>
                <a:cs typeface="Calibri"/>
              </a:rPr>
              <a:t> </a:t>
            </a:r>
            <a:r>
              <a:rPr sz="1400" spc="140" dirty="0">
                <a:solidFill>
                  <a:srgbClr val="FFFFFF"/>
                </a:solidFill>
                <a:latin typeface="Calibri"/>
                <a:cs typeface="Calibri"/>
              </a:rPr>
              <a:t>δεδομένα</a:t>
            </a:r>
            <a:r>
              <a:rPr sz="1400" spc="70" dirty="0">
                <a:solidFill>
                  <a:srgbClr val="FFFFFF"/>
                </a:solidFill>
                <a:latin typeface="Calibri"/>
                <a:cs typeface="Calibri"/>
              </a:rPr>
              <a:t> </a:t>
            </a:r>
            <a:r>
              <a:rPr sz="1400" spc="135" dirty="0">
                <a:solidFill>
                  <a:srgbClr val="FFFFFF"/>
                </a:solidFill>
                <a:latin typeface="Calibri"/>
                <a:cs typeface="Calibri"/>
              </a:rPr>
              <a:t>κωδικού </a:t>
            </a:r>
            <a:r>
              <a:rPr sz="1400" spc="-305" dirty="0">
                <a:solidFill>
                  <a:srgbClr val="FFFFFF"/>
                </a:solidFill>
                <a:latin typeface="Calibri"/>
                <a:cs typeface="Calibri"/>
              </a:rPr>
              <a:t> </a:t>
            </a:r>
            <a:r>
              <a:rPr sz="1400" spc="135" dirty="0">
                <a:solidFill>
                  <a:srgbClr val="FFFFFF"/>
                </a:solidFill>
                <a:latin typeface="Calibri"/>
                <a:cs typeface="Calibri"/>
              </a:rPr>
              <a:t>πρόσβασης.</a:t>
            </a:r>
            <a:endParaRPr sz="1400">
              <a:latin typeface="Calibri"/>
              <a:cs typeface="Calibri"/>
            </a:endParaRPr>
          </a:p>
        </p:txBody>
      </p:sp>
      <p:pic>
        <p:nvPicPr>
          <p:cNvPr id="6" name="object 6"/>
          <p:cNvPicPr/>
          <p:nvPr/>
        </p:nvPicPr>
        <p:blipFill>
          <a:blip r:embed="rId2" cstate="print"/>
          <a:stretch>
            <a:fillRect/>
          </a:stretch>
        </p:blipFill>
        <p:spPr>
          <a:xfrm>
            <a:off x="7146290" y="5856604"/>
            <a:ext cx="1530032" cy="612140"/>
          </a:xfrm>
          <a:prstGeom prst="rect">
            <a:avLst/>
          </a:prstGeom>
        </p:spPr>
      </p:pic>
      <p:sp>
        <p:nvSpPr>
          <p:cNvPr id="7" name="object 7"/>
          <p:cNvSpPr txBox="1"/>
          <p:nvPr/>
        </p:nvSpPr>
        <p:spPr>
          <a:xfrm>
            <a:off x="10805477" y="6045771"/>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8</a:t>
            </a:r>
            <a:endParaRPr sz="11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984875"/>
            <a:ext cx="1530032" cy="612140"/>
          </a:xfrm>
          <a:prstGeom prst="rect">
            <a:avLst/>
          </a:prstGeom>
        </p:spPr>
      </p:pic>
      <p:sp>
        <p:nvSpPr>
          <p:cNvPr id="3" name="object 3"/>
          <p:cNvSpPr txBox="1">
            <a:spLocks noGrp="1"/>
          </p:cNvSpPr>
          <p:nvPr>
            <p:ph type="title"/>
          </p:nvPr>
        </p:nvSpPr>
        <p:spPr>
          <a:xfrm>
            <a:off x="875030" y="705802"/>
            <a:ext cx="9556750" cy="459740"/>
          </a:xfrm>
          <a:prstGeom prst="rect">
            <a:avLst/>
          </a:prstGeom>
        </p:spPr>
        <p:txBody>
          <a:bodyPr vert="horz" wrap="square" lIns="0" tIns="12700" rIns="0" bIns="0" rtlCol="0">
            <a:spAutoFit/>
          </a:bodyPr>
          <a:lstStyle/>
          <a:p>
            <a:pPr marL="12700">
              <a:lnSpc>
                <a:spcPct val="100000"/>
              </a:lnSpc>
              <a:spcBef>
                <a:spcPts val="100"/>
              </a:spcBef>
            </a:pPr>
            <a:r>
              <a:rPr spc="130" dirty="0">
                <a:latin typeface="Calibri"/>
                <a:cs typeface="Calibri"/>
              </a:rPr>
              <a:t>Κρυπτογραφημένη</a:t>
            </a:r>
            <a:r>
              <a:rPr spc="105" dirty="0">
                <a:latin typeface="Calibri"/>
                <a:cs typeface="Calibri"/>
              </a:rPr>
              <a:t> </a:t>
            </a:r>
            <a:r>
              <a:rPr spc="135" dirty="0">
                <a:latin typeface="Calibri"/>
                <a:cs typeface="Calibri"/>
              </a:rPr>
              <a:t>κρυπτογράφηση</a:t>
            </a:r>
            <a:r>
              <a:rPr spc="105" dirty="0">
                <a:latin typeface="Calibri"/>
                <a:cs typeface="Calibri"/>
              </a:rPr>
              <a:t> </a:t>
            </a:r>
            <a:r>
              <a:rPr spc="120" dirty="0">
                <a:latin typeface="Calibri"/>
                <a:cs typeface="Calibri"/>
              </a:rPr>
              <a:t>ελλειπτικής</a:t>
            </a:r>
            <a:r>
              <a:rPr spc="130" dirty="0">
                <a:latin typeface="Calibri"/>
                <a:cs typeface="Calibri"/>
              </a:rPr>
              <a:t> </a:t>
            </a:r>
            <a:r>
              <a:rPr spc="140" dirty="0">
                <a:latin typeface="Calibri"/>
                <a:cs typeface="Calibri"/>
              </a:rPr>
              <a:t>καμπύλης</a:t>
            </a:r>
          </a:p>
        </p:txBody>
      </p:sp>
      <p:sp>
        <p:nvSpPr>
          <p:cNvPr id="8" name="object 8"/>
          <p:cNvSpPr txBox="1"/>
          <p:nvPr/>
        </p:nvSpPr>
        <p:spPr>
          <a:xfrm>
            <a:off x="11127422" y="6343015"/>
            <a:ext cx="142875" cy="133350"/>
          </a:xfrm>
          <a:prstGeom prst="rect">
            <a:avLst/>
          </a:prstGeom>
        </p:spPr>
        <p:txBody>
          <a:bodyPr vert="horz" wrap="square" lIns="0" tIns="0" rIns="0" bIns="0" rtlCol="0">
            <a:spAutoFit/>
          </a:bodyPr>
          <a:lstStyle/>
          <a:p>
            <a:pPr marL="12700">
              <a:lnSpc>
                <a:spcPts val="910"/>
              </a:lnSpc>
            </a:pPr>
            <a:r>
              <a:rPr sz="850" spc="10" dirty="0">
                <a:latin typeface="Calibri"/>
                <a:cs typeface="Calibri"/>
              </a:rPr>
              <a:t>2</a:t>
            </a:r>
            <a:r>
              <a:rPr sz="850" spc="40" dirty="0">
                <a:latin typeface="Calibri"/>
                <a:cs typeface="Calibri"/>
              </a:rPr>
              <a:t>6</a:t>
            </a:r>
            <a:endParaRPr sz="850">
              <a:latin typeface="Calibri"/>
              <a:cs typeface="Calibri"/>
            </a:endParaRPr>
          </a:p>
        </p:txBody>
      </p:sp>
      <p:sp>
        <p:nvSpPr>
          <p:cNvPr id="4" name="object 4"/>
          <p:cNvSpPr txBox="1"/>
          <p:nvPr/>
        </p:nvSpPr>
        <p:spPr>
          <a:xfrm>
            <a:off x="1506219" y="2020570"/>
            <a:ext cx="4320540" cy="360680"/>
          </a:xfrm>
          <a:prstGeom prst="rect">
            <a:avLst/>
          </a:prstGeom>
        </p:spPr>
        <p:txBody>
          <a:bodyPr vert="horz" wrap="square" lIns="0" tIns="12700" rIns="0" bIns="0" rtlCol="0">
            <a:spAutoFit/>
          </a:bodyPr>
          <a:lstStyle/>
          <a:p>
            <a:pPr marL="12700">
              <a:lnSpc>
                <a:spcPct val="100000"/>
              </a:lnSpc>
              <a:spcBef>
                <a:spcPts val="100"/>
              </a:spcBef>
            </a:pPr>
            <a:r>
              <a:rPr sz="2200" spc="125" dirty="0">
                <a:latin typeface="Calibri"/>
                <a:cs typeface="Calibri"/>
              </a:rPr>
              <a:t>Τι</a:t>
            </a:r>
            <a:r>
              <a:rPr sz="2200" spc="55" dirty="0">
                <a:latin typeface="Calibri"/>
                <a:cs typeface="Calibri"/>
              </a:rPr>
              <a:t> </a:t>
            </a:r>
            <a:r>
              <a:rPr sz="2200" spc="130" dirty="0">
                <a:latin typeface="Calibri"/>
                <a:cs typeface="Calibri"/>
              </a:rPr>
              <a:t>είναι</a:t>
            </a:r>
            <a:r>
              <a:rPr sz="2200" spc="60" dirty="0">
                <a:latin typeface="Calibri"/>
                <a:cs typeface="Calibri"/>
              </a:rPr>
              <a:t> </a:t>
            </a:r>
            <a:r>
              <a:rPr sz="2200" spc="125" dirty="0">
                <a:latin typeface="Calibri"/>
                <a:cs typeface="Calibri"/>
              </a:rPr>
              <a:t>οι</a:t>
            </a:r>
            <a:r>
              <a:rPr sz="2200" spc="50" dirty="0">
                <a:latin typeface="Calibri"/>
                <a:cs typeface="Calibri"/>
              </a:rPr>
              <a:t> </a:t>
            </a:r>
            <a:r>
              <a:rPr sz="2200" spc="135" dirty="0">
                <a:latin typeface="Calibri"/>
                <a:cs typeface="Calibri"/>
              </a:rPr>
              <a:t>ελλειπτικές</a:t>
            </a:r>
            <a:r>
              <a:rPr sz="2200" spc="50" dirty="0">
                <a:latin typeface="Calibri"/>
                <a:cs typeface="Calibri"/>
              </a:rPr>
              <a:t> </a:t>
            </a:r>
            <a:r>
              <a:rPr sz="2200" spc="145" dirty="0">
                <a:latin typeface="Calibri"/>
                <a:cs typeface="Calibri"/>
              </a:rPr>
              <a:t>καμπύλες;</a:t>
            </a:r>
            <a:endParaRPr sz="2200">
              <a:latin typeface="Calibri"/>
              <a:cs typeface="Calibri"/>
            </a:endParaRPr>
          </a:p>
        </p:txBody>
      </p:sp>
      <p:sp>
        <p:nvSpPr>
          <p:cNvPr id="5" name="object 5"/>
          <p:cNvSpPr txBox="1"/>
          <p:nvPr/>
        </p:nvSpPr>
        <p:spPr>
          <a:xfrm>
            <a:off x="1645920" y="2380932"/>
            <a:ext cx="12509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Calibri"/>
                <a:cs typeface="Calibri"/>
              </a:rPr>
              <a:t>◦</a:t>
            </a:r>
            <a:endParaRPr sz="2200">
              <a:latin typeface="Calibri"/>
              <a:cs typeface="Calibri"/>
            </a:endParaRPr>
          </a:p>
        </p:txBody>
      </p:sp>
      <p:sp>
        <p:nvSpPr>
          <p:cNvPr id="6" name="object 6"/>
          <p:cNvSpPr txBox="1"/>
          <p:nvPr/>
        </p:nvSpPr>
        <p:spPr>
          <a:xfrm>
            <a:off x="2877820" y="2438082"/>
            <a:ext cx="5002530" cy="564257"/>
          </a:xfrm>
          <a:prstGeom prst="rect">
            <a:avLst/>
          </a:prstGeom>
        </p:spPr>
        <p:txBody>
          <a:bodyPr vert="horz" wrap="square" lIns="0" tIns="12700" rIns="0" bIns="0" rtlCol="0">
            <a:spAutoFit/>
          </a:bodyPr>
          <a:lstStyle/>
          <a:p>
            <a:pPr marL="12700">
              <a:lnSpc>
                <a:spcPct val="100000"/>
              </a:lnSpc>
              <a:spcBef>
                <a:spcPts val="100"/>
              </a:spcBef>
            </a:pPr>
            <a:r>
              <a:rPr sz="1750" spc="135" dirty="0">
                <a:latin typeface="Calibri"/>
                <a:cs typeface="Calibri"/>
              </a:rPr>
              <a:t>Καμπύλη</a:t>
            </a:r>
            <a:r>
              <a:rPr sz="1750" spc="55" dirty="0">
                <a:latin typeface="Calibri"/>
                <a:cs typeface="Calibri"/>
              </a:rPr>
              <a:t> </a:t>
            </a:r>
            <a:r>
              <a:rPr sz="1750" spc="130" dirty="0">
                <a:latin typeface="Calibri"/>
                <a:cs typeface="Calibri"/>
              </a:rPr>
              <a:t>με</a:t>
            </a:r>
            <a:r>
              <a:rPr sz="1750" spc="55" dirty="0">
                <a:latin typeface="Calibri"/>
                <a:cs typeface="Calibri"/>
              </a:rPr>
              <a:t> </a:t>
            </a:r>
            <a:r>
              <a:rPr sz="1750" spc="114" dirty="0">
                <a:latin typeface="Calibri"/>
                <a:cs typeface="Calibri"/>
              </a:rPr>
              <a:t>τυπική</a:t>
            </a:r>
            <a:r>
              <a:rPr sz="1750" spc="50" dirty="0">
                <a:latin typeface="Calibri"/>
                <a:cs typeface="Calibri"/>
              </a:rPr>
              <a:t> </a:t>
            </a:r>
            <a:r>
              <a:rPr sz="1750" spc="130" dirty="0">
                <a:latin typeface="Calibri"/>
                <a:cs typeface="Calibri"/>
              </a:rPr>
              <a:t>φόρμες</a:t>
            </a:r>
            <a:r>
              <a:rPr sz="1750" spc="55" dirty="0">
                <a:latin typeface="Calibri"/>
                <a:cs typeface="Calibri"/>
              </a:rPr>
              <a:t> </a:t>
            </a:r>
            <a:r>
              <a:rPr sz="1750" spc="125" dirty="0">
                <a:latin typeface="Calibri"/>
                <a:cs typeface="Calibri"/>
              </a:rPr>
              <a:t>y</a:t>
            </a:r>
            <a:r>
              <a:rPr sz="1750" spc="125" baseline="30000" dirty="0">
                <a:latin typeface="Calibri"/>
                <a:cs typeface="Calibri"/>
              </a:rPr>
              <a:t>2</a:t>
            </a:r>
            <a:r>
              <a:rPr sz="1750" spc="55" dirty="0">
                <a:latin typeface="Calibri"/>
                <a:cs typeface="Calibri"/>
              </a:rPr>
              <a:t> </a:t>
            </a:r>
            <a:r>
              <a:rPr sz="1750" spc="120" dirty="0">
                <a:latin typeface="Calibri"/>
                <a:cs typeface="Calibri"/>
              </a:rPr>
              <a:t>x</a:t>
            </a:r>
            <a:r>
              <a:rPr sz="1750" spc="120" baseline="30000" dirty="0">
                <a:latin typeface="Calibri"/>
                <a:cs typeface="Calibri"/>
              </a:rPr>
              <a:t>3</a:t>
            </a:r>
            <a:r>
              <a:rPr sz="1750" spc="50" dirty="0">
                <a:latin typeface="Calibri"/>
                <a:cs typeface="Calibri"/>
              </a:rPr>
              <a:t> </a:t>
            </a:r>
            <a:r>
              <a:rPr sz="1750" spc="114" dirty="0">
                <a:latin typeface="Calibri"/>
                <a:cs typeface="Calibri"/>
              </a:rPr>
              <a:t>ax</a:t>
            </a:r>
            <a:r>
              <a:rPr sz="1750" spc="55" dirty="0">
                <a:latin typeface="Calibri"/>
                <a:cs typeface="Calibri"/>
              </a:rPr>
              <a:t> </a:t>
            </a:r>
            <a:r>
              <a:rPr sz="1750" spc="130" dirty="0">
                <a:latin typeface="Calibri"/>
                <a:cs typeface="Calibri"/>
              </a:rPr>
              <a:t>+</a:t>
            </a:r>
            <a:r>
              <a:rPr sz="1750" spc="55" dirty="0">
                <a:latin typeface="Calibri"/>
                <a:cs typeface="Calibri"/>
              </a:rPr>
              <a:t> </a:t>
            </a:r>
            <a:r>
              <a:rPr sz="1750" spc="135" dirty="0">
                <a:latin typeface="Calibri"/>
                <a:cs typeface="Calibri"/>
              </a:rPr>
              <a:t>b</a:t>
            </a:r>
            <a:r>
              <a:rPr sz="1750" spc="55" dirty="0">
                <a:latin typeface="Calibri"/>
                <a:cs typeface="Calibri"/>
              </a:rPr>
              <a:t> </a:t>
            </a:r>
            <a:endParaRPr lang="en-US" sz="1750" spc="55" dirty="0">
              <a:latin typeface="Calibri"/>
              <a:cs typeface="Calibri"/>
            </a:endParaRPr>
          </a:p>
          <a:p>
            <a:pPr marL="12700">
              <a:lnSpc>
                <a:spcPct val="100000"/>
              </a:lnSpc>
              <a:spcBef>
                <a:spcPts val="100"/>
              </a:spcBef>
            </a:pPr>
            <a:r>
              <a:rPr sz="1750" spc="95" dirty="0">
                <a:latin typeface="Calibri"/>
                <a:cs typeface="Calibri"/>
              </a:rPr>
              <a:t>a,</a:t>
            </a:r>
            <a:r>
              <a:rPr sz="1750" spc="55" dirty="0">
                <a:latin typeface="Calibri"/>
                <a:cs typeface="Calibri"/>
              </a:rPr>
              <a:t> </a:t>
            </a:r>
            <a:r>
              <a:rPr sz="1750" spc="135" dirty="0">
                <a:latin typeface="Calibri"/>
                <a:cs typeface="Calibri"/>
              </a:rPr>
              <a:t>b</a:t>
            </a:r>
            <a:r>
              <a:rPr sz="1750" spc="55" dirty="0">
                <a:latin typeface="Calibri"/>
                <a:cs typeface="Calibri"/>
              </a:rPr>
              <a:t> </a:t>
            </a:r>
            <a:r>
              <a:rPr sz="1750" spc="114" dirty="0">
                <a:latin typeface="Calibri"/>
                <a:cs typeface="Calibri"/>
              </a:rPr>
              <a:t>ϵ</a:t>
            </a:r>
            <a:r>
              <a:rPr sz="1750" spc="40" dirty="0">
                <a:latin typeface="Calibri"/>
                <a:cs typeface="Calibri"/>
              </a:rPr>
              <a:t> </a:t>
            </a:r>
            <a:r>
              <a:rPr sz="1750" spc="65" dirty="0">
                <a:latin typeface="Cambria"/>
                <a:cs typeface="Cambria"/>
              </a:rPr>
              <a:t>ℝ</a:t>
            </a:r>
            <a:endParaRPr sz="1750" dirty="0">
              <a:latin typeface="Cambria"/>
              <a:cs typeface="Cambria"/>
            </a:endParaRPr>
          </a:p>
        </p:txBody>
      </p:sp>
      <p:sp>
        <p:nvSpPr>
          <p:cNvPr id="7" name="object 7"/>
          <p:cNvSpPr txBox="1"/>
          <p:nvPr/>
        </p:nvSpPr>
        <p:spPr>
          <a:xfrm>
            <a:off x="1506219" y="3275329"/>
            <a:ext cx="6407785" cy="1437005"/>
          </a:xfrm>
          <a:prstGeom prst="rect">
            <a:avLst/>
          </a:prstGeom>
        </p:spPr>
        <p:txBody>
          <a:bodyPr vert="horz" wrap="square" lIns="0" tIns="38100" rIns="0" bIns="0" rtlCol="0">
            <a:spAutoFit/>
          </a:bodyPr>
          <a:lstStyle/>
          <a:p>
            <a:pPr marL="12700">
              <a:lnSpc>
                <a:spcPct val="100000"/>
              </a:lnSpc>
              <a:spcBef>
                <a:spcPts val="300"/>
              </a:spcBef>
            </a:pPr>
            <a:r>
              <a:rPr sz="2200" spc="150" dirty="0">
                <a:latin typeface="Calibri"/>
                <a:cs typeface="Calibri"/>
              </a:rPr>
              <a:t>Χαρακτηριστικά</a:t>
            </a:r>
            <a:r>
              <a:rPr sz="2200" spc="65" dirty="0">
                <a:latin typeface="Calibri"/>
                <a:cs typeface="Calibri"/>
              </a:rPr>
              <a:t> </a:t>
            </a:r>
            <a:r>
              <a:rPr sz="2200" spc="145" dirty="0">
                <a:latin typeface="Calibri"/>
                <a:cs typeface="Calibri"/>
              </a:rPr>
              <a:t>της</a:t>
            </a:r>
            <a:r>
              <a:rPr sz="2200" spc="65" dirty="0">
                <a:latin typeface="Calibri"/>
                <a:cs typeface="Calibri"/>
              </a:rPr>
              <a:t> </a:t>
            </a:r>
            <a:r>
              <a:rPr sz="2200" spc="135" dirty="0">
                <a:latin typeface="Calibri"/>
                <a:cs typeface="Calibri"/>
              </a:rPr>
              <a:t>ελλειπτικής</a:t>
            </a:r>
            <a:r>
              <a:rPr sz="2200" spc="80" dirty="0">
                <a:latin typeface="Calibri"/>
                <a:cs typeface="Calibri"/>
              </a:rPr>
              <a:t> </a:t>
            </a:r>
            <a:r>
              <a:rPr sz="2200" spc="155" dirty="0">
                <a:latin typeface="Calibri"/>
                <a:cs typeface="Calibri"/>
              </a:rPr>
              <a:t>καμπύλης</a:t>
            </a:r>
            <a:endParaRPr sz="2200">
              <a:latin typeface="Calibri"/>
              <a:cs typeface="Calibri"/>
            </a:endParaRPr>
          </a:p>
          <a:p>
            <a:pPr marL="1384300" indent="-1231900">
              <a:lnSpc>
                <a:spcPct val="100000"/>
              </a:lnSpc>
              <a:spcBef>
                <a:spcPts val="650"/>
              </a:spcBef>
              <a:buSzPct val="125714"/>
              <a:buChar char="◦"/>
              <a:tabLst>
                <a:tab pos="1383665" algn="l"/>
                <a:tab pos="1384300" algn="l"/>
              </a:tabLst>
            </a:pPr>
            <a:r>
              <a:rPr sz="1750" spc="185" dirty="0">
                <a:latin typeface="Calibri"/>
                <a:cs typeface="Calibri"/>
              </a:rPr>
              <a:t>Φόρμες</a:t>
            </a:r>
            <a:r>
              <a:rPr sz="1750" spc="55" dirty="0">
                <a:latin typeface="Calibri"/>
                <a:cs typeface="Calibri"/>
              </a:rPr>
              <a:t> </a:t>
            </a:r>
            <a:r>
              <a:rPr sz="1750" spc="145" dirty="0">
                <a:latin typeface="Calibri"/>
                <a:cs typeface="Calibri"/>
              </a:rPr>
              <a:t>για</a:t>
            </a:r>
            <a:r>
              <a:rPr sz="1750" spc="65" dirty="0">
                <a:latin typeface="Calibri"/>
                <a:cs typeface="Calibri"/>
              </a:rPr>
              <a:t> </a:t>
            </a:r>
            <a:r>
              <a:rPr sz="1750" spc="160" dirty="0">
                <a:latin typeface="Calibri"/>
                <a:cs typeface="Calibri"/>
              </a:rPr>
              <a:t>μια</a:t>
            </a:r>
            <a:r>
              <a:rPr sz="1750" spc="60" dirty="0">
                <a:latin typeface="Calibri"/>
                <a:cs typeface="Calibri"/>
              </a:rPr>
              <a:t> </a:t>
            </a:r>
            <a:r>
              <a:rPr sz="1750" spc="165" dirty="0">
                <a:latin typeface="Calibri"/>
                <a:cs typeface="Calibri"/>
              </a:rPr>
              <a:t>αβελιανή</a:t>
            </a:r>
            <a:r>
              <a:rPr sz="1750" spc="70" dirty="0">
                <a:latin typeface="Calibri"/>
                <a:cs typeface="Calibri"/>
              </a:rPr>
              <a:t> </a:t>
            </a:r>
            <a:r>
              <a:rPr sz="1750" spc="180" dirty="0">
                <a:latin typeface="Calibri"/>
                <a:cs typeface="Calibri"/>
              </a:rPr>
              <a:t>ομάδα</a:t>
            </a:r>
            <a:endParaRPr sz="1750">
              <a:latin typeface="Calibri"/>
              <a:cs typeface="Calibri"/>
            </a:endParaRPr>
          </a:p>
          <a:p>
            <a:pPr marL="624840" indent="-472440">
              <a:lnSpc>
                <a:spcPct val="100000"/>
              </a:lnSpc>
              <a:spcBef>
                <a:spcPts val="615"/>
              </a:spcBef>
              <a:buSzPct val="125714"/>
              <a:buChar char="◦"/>
              <a:tabLst>
                <a:tab pos="624205" algn="l"/>
                <a:tab pos="624840" algn="l"/>
              </a:tabLst>
            </a:pPr>
            <a:r>
              <a:rPr sz="1750" spc="120" dirty="0">
                <a:latin typeface="Calibri"/>
                <a:cs typeface="Calibri"/>
              </a:rPr>
              <a:t>Συμμετρική</a:t>
            </a:r>
            <a:r>
              <a:rPr sz="1750" spc="50" dirty="0">
                <a:latin typeface="Calibri"/>
                <a:cs typeface="Calibri"/>
              </a:rPr>
              <a:t> </a:t>
            </a:r>
            <a:r>
              <a:rPr sz="1750" spc="140" dirty="0">
                <a:latin typeface="Calibri"/>
                <a:cs typeface="Calibri"/>
              </a:rPr>
              <a:t>ως</a:t>
            </a:r>
            <a:r>
              <a:rPr sz="1750" spc="45" dirty="0">
                <a:latin typeface="Calibri"/>
                <a:cs typeface="Calibri"/>
              </a:rPr>
              <a:t> </a:t>
            </a:r>
            <a:r>
              <a:rPr sz="1750" spc="125" dirty="0">
                <a:latin typeface="Calibri"/>
                <a:cs typeface="Calibri"/>
              </a:rPr>
              <a:t>προς</a:t>
            </a:r>
            <a:r>
              <a:rPr sz="1750" spc="45" dirty="0">
                <a:latin typeface="Calibri"/>
                <a:cs typeface="Calibri"/>
              </a:rPr>
              <a:t> </a:t>
            </a:r>
            <a:r>
              <a:rPr sz="1750" spc="114" dirty="0">
                <a:latin typeface="Calibri"/>
                <a:cs typeface="Calibri"/>
              </a:rPr>
              <a:t>τον</a:t>
            </a:r>
            <a:r>
              <a:rPr sz="1750" spc="60" dirty="0">
                <a:latin typeface="Calibri"/>
                <a:cs typeface="Calibri"/>
              </a:rPr>
              <a:t> </a:t>
            </a:r>
            <a:r>
              <a:rPr sz="1750" spc="110" dirty="0">
                <a:latin typeface="Calibri"/>
                <a:cs typeface="Calibri"/>
              </a:rPr>
              <a:t>άξονα</a:t>
            </a:r>
            <a:r>
              <a:rPr sz="1750" spc="5" dirty="0">
                <a:latin typeface="Calibri"/>
                <a:cs typeface="Calibri"/>
              </a:rPr>
              <a:t> </a:t>
            </a:r>
            <a:r>
              <a:rPr sz="1750" spc="114" dirty="0">
                <a:latin typeface="Calibri"/>
                <a:cs typeface="Calibri"/>
              </a:rPr>
              <a:t>x</a:t>
            </a:r>
            <a:endParaRPr sz="1750">
              <a:latin typeface="Calibri"/>
              <a:cs typeface="Calibri"/>
            </a:endParaRPr>
          </a:p>
          <a:p>
            <a:pPr marL="624840" indent="-472440">
              <a:lnSpc>
                <a:spcPct val="100000"/>
              </a:lnSpc>
              <a:spcBef>
                <a:spcPts val="620"/>
              </a:spcBef>
              <a:buSzPct val="125714"/>
              <a:buFont typeface="Calibri"/>
              <a:buChar char="◦"/>
              <a:tabLst>
                <a:tab pos="624205" algn="l"/>
                <a:tab pos="624840" algn="l"/>
              </a:tabLst>
            </a:pPr>
            <a:r>
              <a:rPr sz="1750" i="1" spc="114" dirty="0">
                <a:latin typeface="Calibri"/>
                <a:cs typeface="Calibri"/>
              </a:rPr>
              <a:t>Σημείο</a:t>
            </a:r>
            <a:r>
              <a:rPr sz="1750" i="1" spc="55" dirty="0">
                <a:latin typeface="Calibri"/>
                <a:cs typeface="Calibri"/>
              </a:rPr>
              <a:t> </a:t>
            </a:r>
            <a:r>
              <a:rPr sz="1750" i="1" spc="120" dirty="0">
                <a:latin typeface="Calibri"/>
                <a:cs typeface="Calibri"/>
              </a:rPr>
              <a:t>στο</a:t>
            </a:r>
            <a:r>
              <a:rPr sz="1750" i="1" spc="55" dirty="0">
                <a:latin typeface="Calibri"/>
                <a:cs typeface="Calibri"/>
              </a:rPr>
              <a:t> </a:t>
            </a:r>
            <a:r>
              <a:rPr sz="1750" i="1" spc="120" dirty="0">
                <a:latin typeface="Calibri"/>
                <a:cs typeface="Calibri"/>
              </a:rPr>
              <a:t>άπειρο</a:t>
            </a:r>
            <a:r>
              <a:rPr sz="1750" i="1" spc="60" dirty="0">
                <a:latin typeface="Calibri"/>
                <a:cs typeface="Calibri"/>
              </a:rPr>
              <a:t> </a:t>
            </a:r>
            <a:r>
              <a:rPr sz="1750" spc="140" dirty="0">
                <a:latin typeface="Calibri"/>
                <a:cs typeface="Calibri"/>
              </a:rPr>
              <a:t>που</a:t>
            </a:r>
            <a:r>
              <a:rPr sz="1750" spc="55" dirty="0">
                <a:latin typeface="Calibri"/>
                <a:cs typeface="Calibri"/>
              </a:rPr>
              <a:t> </a:t>
            </a:r>
            <a:r>
              <a:rPr sz="1750" spc="114" dirty="0">
                <a:latin typeface="Calibri"/>
                <a:cs typeface="Calibri"/>
              </a:rPr>
              <a:t>πράττει</a:t>
            </a:r>
            <a:r>
              <a:rPr sz="1750" spc="55" dirty="0">
                <a:latin typeface="Calibri"/>
                <a:cs typeface="Calibri"/>
              </a:rPr>
              <a:t> </a:t>
            </a:r>
            <a:r>
              <a:rPr sz="1750" spc="140" dirty="0">
                <a:latin typeface="Calibri"/>
                <a:cs typeface="Calibri"/>
              </a:rPr>
              <a:t>ως</a:t>
            </a:r>
            <a:r>
              <a:rPr sz="1750" spc="65" dirty="0">
                <a:latin typeface="Calibri"/>
                <a:cs typeface="Calibri"/>
              </a:rPr>
              <a:t> </a:t>
            </a:r>
            <a:r>
              <a:rPr sz="1750" spc="100" dirty="0">
                <a:latin typeface="Calibri"/>
                <a:cs typeface="Calibri"/>
              </a:rPr>
              <a:t>στοιχείο</a:t>
            </a:r>
            <a:r>
              <a:rPr sz="1750" spc="45" dirty="0">
                <a:latin typeface="Calibri"/>
                <a:cs typeface="Calibri"/>
              </a:rPr>
              <a:t> </a:t>
            </a:r>
            <a:r>
              <a:rPr sz="1750" spc="120" dirty="0">
                <a:latin typeface="Calibri"/>
                <a:cs typeface="Calibri"/>
              </a:rPr>
              <a:t>ταυτότητας</a:t>
            </a:r>
            <a:endParaRPr sz="1750">
              <a:latin typeface="Calibri"/>
              <a:cs typeface="Calibri"/>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550544" y="866140"/>
            <a:ext cx="7544434" cy="459740"/>
          </a:xfrm>
          <a:prstGeom prst="rect">
            <a:avLst/>
          </a:prstGeom>
        </p:spPr>
        <p:txBody>
          <a:bodyPr vert="horz" wrap="square" lIns="0" tIns="12700" rIns="0" bIns="0" rtlCol="0">
            <a:spAutoFit/>
          </a:bodyPr>
          <a:lstStyle/>
          <a:p>
            <a:pPr marL="12700">
              <a:lnSpc>
                <a:spcPct val="100000"/>
              </a:lnSpc>
              <a:spcBef>
                <a:spcPts val="100"/>
              </a:spcBef>
            </a:pPr>
            <a:r>
              <a:rPr spc="130" dirty="0">
                <a:solidFill>
                  <a:srgbClr val="FFFFFF"/>
                </a:solidFill>
              </a:rPr>
              <a:t>Τύποι</a:t>
            </a:r>
            <a:r>
              <a:rPr spc="65" dirty="0">
                <a:solidFill>
                  <a:srgbClr val="FFFFFF"/>
                </a:solidFill>
              </a:rPr>
              <a:t> </a:t>
            </a:r>
            <a:r>
              <a:rPr spc="125" dirty="0">
                <a:solidFill>
                  <a:srgbClr val="FFFFFF"/>
                </a:solidFill>
              </a:rPr>
              <a:t>επιθέσεων</a:t>
            </a:r>
            <a:r>
              <a:rPr spc="75" dirty="0">
                <a:solidFill>
                  <a:srgbClr val="FFFFFF"/>
                </a:solidFill>
              </a:rPr>
              <a:t> </a:t>
            </a:r>
            <a:r>
              <a:rPr spc="125" dirty="0">
                <a:solidFill>
                  <a:srgbClr val="FFFFFF"/>
                </a:solidFill>
              </a:rPr>
              <a:t>Man-in-the-Middle</a:t>
            </a:r>
            <a:r>
              <a:rPr spc="90" dirty="0">
                <a:solidFill>
                  <a:srgbClr val="FFFFFF"/>
                </a:solidFill>
              </a:rPr>
              <a:t> </a:t>
            </a:r>
            <a:r>
              <a:rPr spc="110" dirty="0">
                <a:solidFill>
                  <a:srgbClr val="FFFFFF"/>
                </a:solidFill>
              </a:rPr>
              <a:t>συνέχεια)</a:t>
            </a:r>
          </a:p>
        </p:txBody>
      </p:sp>
      <p:sp>
        <p:nvSpPr>
          <p:cNvPr id="4" name="object 4"/>
          <p:cNvSpPr txBox="1"/>
          <p:nvPr/>
        </p:nvSpPr>
        <p:spPr>
          <a:xfrm>
            <a:off x="1325880" y="2008504"/>
            <a:ext cx="8634730" cy="995044"/>
          </a:xfrm>
          <a:prstGeom prst="rect">
            <a:avLst/>
          </a:prstGeom>
        </p:spPr>
        <p:txBody>
          <a:bodyPr vert="horz" wrap="square" lIns="0" tIns="14604" rIns="0" bIns="0" rtlCol="0">
            <a:spAutoFit/>
          </a:bodyPr>
          <a:lstStyle/>
          <a:p>
            <a:pPr marL="286385" marR="5080" indent="-274320">
              <a:lnSpc>
                <a:spcPct val="99200"/>
              </a:lnSpc>
              <a:spcBef>
                <a:spcPts val="114"/>
              </a:spcBef>
            </a:pPr>
            <a:r>
              <a:rPr sz="1600" spc="145" dirty="0">
                <a:solidFill>
                  <a:srgbClr val="FFBA00"/>
                </a:solidFill>
                <a:latin typeface="Courier New"/>
                <a:cs typeface="Courier New"/>
              </a:rPr>
              <a:t>o</a:t>
            </a:r>
            <a:r>
              <a:rPr sz="1600" spc="155" dirty="0">
                <a:solidFill>
                  <a:srgbClr val="FFBA00"/>
                </a:solidFill>
                <a:latin typeface="Courier New"/>
                <a:cs typeface="Courier New"/>
              </a:rPr>
              <a:t> </a:t>
            </a:r>
            <a:r>
              <a:rPr sz="1600" b="1" spc="85" dirty="0">
                <a:solidFill>
                  <a:srgbClr val="FFFFFF"/>
                </a:solidFill>
                <a:latin typeface="Calibri"/>
                <a:cs typeface="Calibri"/>
              </a:rPr>
              <a:t>dsniff:</a:t>
            </a:r>
            <a:r>
              <a:rPr sz="1600" b="1" spc="50" dirty="0">
                <a:solidFill>
                  <a:srgbClr val="FFFFFF"/>
                </a:solidFill>
                <a:latin typeface="Calibri"/>
                <a:cs typeface="Calibri"/>
              </a:rPr>
              <a:t> </a:t>
            </a:r>
            <a:r>
              <a:rPr sz="1600" spc="135" dirty="0">
                <a:solidFill>
                  <a:srgbClr val="FFFFFF"/>
                </a:solidFill>
                <a:latin typeface="Calibri"/>
                <a:cs typeface="Calibri"/>
              </a:rPr>
              <a:t>Μια</a:t>
            </a:r>
            <a:r>
              <a:rPr sz="1600" spc="60" dirty="0">
                <a:solidFill>
                  <a:srgbClr val="FFFFFF"/>
                </a:solidFill>
                <a:latin typeface="Calibri"/>
                <a:cs typeface="Calibri"/>
              </a:rPr>
              <a:t> </a:t>
            </a:r>
            <a:r>
              <a:rPr sz="1600" spc="110" dirty="0">
                <a:solidFill>
                  <a:srgbClr val="FFFFFF"/>
                </a:solidFill>
                <a:latin typeface="Calibri"/>
                <a:cs typeface="Calibri"/>
              </a:rPr>
              <a:t>σειρά</a:t>
            </a:r>
            <a:r>
              <a:rPr sz="1600" spc="55" dirty="0">
                <a:solidFill>
                  <a:srgbClr val="FFFFFF"/>
                </a:solidFill>
                <a:latin typeface="Calibri"/>
                <a:cs typeface="Calibri"/>
              </a:rPr>
              <a:t> </a:t>
            </a:r>
            <a:r>
              <a:rPr sz="1600" spc="110" dirty="0">
                <a:solidFill>
                  <a:srgbClr val="FFFFFF"/>
                </a:solidFill>
                <a:latin typeface="Calibri"/>
                <a:cs typeface="Calibri"/>
              </a:rPr>
              <a:t>εργαλείων</a:t>
            </a:r>
            <a:r>
              <a:rPr sz="1600" spc="60" dirty="0">
                <a:solidFill>
                  <a:srgbClr val="FFFFFF"/>
                </a:solidFill>
                <a:latin typeface="Calibri"/>
                <a:cs typeface="Calibri"/>
              </a:rPr>
              <a:t> </a:t>
            </a:r>
            <a:r>
              <a:rPr sz="1600" spc="120" dirty="0">
                <a:solidFill>
                  <a:srgbClr val="FFFFFF"/>
                </a:solidFill>
                <a:latin typeface="Calibri"/>
                <a:cs typeface="Calibri"/>
              </a:rPr>
              <a:t>ανάλυσης</a:t>
            </a:r>
            <a:r>
              <a:rPr sz="1600" spc="60" dirty="0">
                <a:solidFill>
                  <a:srgbClr val="FFFFFF"/>
                </a:solidFill>
                <a:latin typeface="Calibri"/>
                <a:cs typeface="Calibri"/>
              </a:rPr>
              <a:t> </a:t>
            </a:r>
            <a:r>
              <a:rPr sz="1600" spc="120" dirty="0">
                <a:solidFill>
                  <a:srgbClr val="FFFFFF"/>
                </a:solidFill>
                <a:latin typeface="Calibri"/>
                <a:cs typeface="Calibri"/>
              </a:rPr>
              <a:t>κωδικών</a:t>
            </a:r>
            <a:r>
              <a:rPr sz="1600" spc="55" dirty="0">
                <a:solidFill>
                  <a:srgbClr val="FFFFFF"/>
                </a:solidFill>
                <a:latin typeface="Calibri"/>
                <a:cs typeface="Calibri"/>
              </a:rPr>
              <a:t> </a:t>
            </a:r>
            <a:r>
              <a:rPr sz="1600" spc="120" dirty="0">
                <a:solidFill>
                  <a:srgbClr val="FFFFFF"/>
                </a:solidFill>
                <a:latin typeface="Calibri"/>
                <a:cs typeface="Calibri"/>
              </a:rPr>
              <a:t>πρόσβασης</a:t>
            </a:r>
            <a:r>
              <a:rPr sz="1600" spc="60" dirty="0">
                <a:solidFill>
                  <a:srgbClr val="FFFFFF"/>
                </a:solidFill>
                <a:latin typeface="Calibri"/>
                <a:cs typeface="Calibri"/>
              </a:rPr>
              <a:t> </a:t>
            </a:r>
            <a:r>
              <a:rPr sz="1600" spc="100" dirty="0">
                <a:solidFill>
                  <a:srgbClr val="FFFFFF"/>
                </a:solidFill>
                <a:latin typeface="Calibri"/>
                <a:cs typeface="Calibri"/>
              </a:rPr>
              <a:t>και</a:t>
            </a:r>
            <a:r>
              <a:rPr sz="1600" spc="60" dirty="0">
                <a:solidFill>
                  <a:srgbClr val="FFFFFF"/>
                </a:solidFill>
                <a:latin typeface="Calibri"/>
                <a:cs typeface="Calibri"/>
              </a:rPr>
              <a:t> </a:t>
            </a:r>
            <a:r>
              <a:rPr sz="1600" spc="105" dirty="0">
                <a:solidFill>
                  <a:srgbClr val="FFFFFF"/>
                </a:solidFill>
                <a:latin typeface="Calibri"/>
                <a:cs typeface="Calibri"/>
              </a:rPr>
              <a:t>δικτύου</a:t>
            </a:r>
            <a:r>
              <a:rPr sz="1600" spc="60" dirty="0">
                <a:solidFill>
                  <a:srgbClr val="FFFFFF"/>
                </a:solidFill>
                <a:latin typeface="Calibri"/>
                <a:cs typeface="Calibri"/>
              </a:rPr>
              <a:t> </a:t>
            </a:r>
            <a:r>
              <a:rPr sz="1600" spc="130" dirty="0">
                <a:solidFill>
                  <a:srgbClr val="FFFFFF"/>
                </a:solidFill>
                <a:latin typeface="Calibri"/>
                <a:cs typeface="Calibri"/>
              </a:rPr>
              <a:t>που</a:t>
            </a:r>
            <a:r>
              <a:rPr sz="1600" spc="60" dirty="0">
                <a:solidFill>
                  <a:srgbClr val="FFFFFF"/>
                </a:solidFill>
                <a:latin typeface="Calibri"/>
                <a:cs typeface="Calibri"/>
              </a:rPr>
              <a:t> </a:t>
            </a:r>
            <a:r>
              <a:rPr sz="1600" spc="100" dirty="0">
                <a:solidFill>
                  <a:srgbClr val="FFFFFF"/>
                </a:solidFill>
                <a:latin typeface="Calibri"/>
                <a:cs typeface="Calibri"/>
              </a:rPr>
              <a:t>επιτρέπει </a:t>
            </a:r>
            <a:r>
              <a:rPr sz="1600" spc="-350" dirty="0">
                <a:solidFill>
                  <a:srgbClr val="FFFFFF"/>
                </a:solidFill>
                <a:latin typeface="Calibri"/>
                <a:cs typeface="Calibri"/>
              </a:rPr>
              <a:t> </a:t>
            </a:r>
            <a:r>
              <a:rPr sz="1600" spc="114" dirty="0">
                <a:solidFill>
                  <a:srgbClr val="FFFFFF"/>
                </a:solidFill>
                <a:latin typeface="Calibri"/>
                <a:cs typeface="Calibri"/>
              </a:rPr>
              <a:t>στους </a:t>
            </a:r>
            <a:r>
              <a:rPr sz="1600" spc="105" dirty="0">
                <a:solidFill>
                  <a:srgbClr val="FFFFFF"/>
                </a:solidFill>
                <a:latin typeface="Calibri"/>
                <a:cs typeface="Calibri"/>
              </a:rPr>
              <a:t>χρήστες </a:t>
            </a:r>
            <a:r>
              <a:rPr sz="1600" spc="120" dirty="0">
                <a:solidFill>
                  <a:srgbClr val="FFFFFF"/>
                </a:solidFill>
                <a:latin typeface="Calibri"/>
                <a:cs typeface="Calibri"/>
              </a:rPr>
              <a:t>να </a:t>
            </a:r>
            <a:r>
              <a:rPr sz="1600" spc="114" dirty="0">
                <a:solidFill>
                  <a:srgbClr val="FFFFFF"/>
                </a:solidFill>
                <a:latin typeface="Calibri"/>
                <a:cs typeface="Calibri"/>
              </a:rPr>
              <a:t>αντλούν κωδικούς πρόσβασης, </a:t>
            </a:r>
            <a:r>
              <a:rPr sz="1600" spc="110" dirty="0">
                <a:solidFill>
                  <a:srgbClr val="FFFFFF"/>
                </a:solidFill>
                <a:latin typeface="Calibri"/>
                <a:cs typeface="Calibri"/>
              </a:rPr>
              <a:t>περιεχόμενα </a:t>
            </a:r>
            <a:r>
              <a:rPr sz="1600" spc="105" dirty="0">
                <a:solidFill>
                  <a:srgbClr val="FFFFFF"/>
                </a:solidFill>
                <a:latin typeface="Calibri"/>
                <a:cs typeface="Calibri"/>
              </a:rPr>
              <a:t>ηλεκτρονικού </a:t>
            </a:r>
            <a:r>
              <a:rPr sz="1600" spc="110" dirty="0">
                <a:solidFill>
                  <a:srgbClr val="FFFFFF"/>
                </a:solidFill>
                <a:latin typeface="Calibri"/>
                <a:cs typeface="Calibri"/>
              </a:rPr>
              <a:t> </a:t>
            </a:r>
            <a:r>
              <a:rPr sz="1600" spc="114" dirty="0">
                <a:solidFill>
                  <a:srgbClr val="FFFFFF"/>
                </a:solidFill>
                <a:latin typeface="Calibri"/>
                <a:cs typeface="Calibri"/>
              </a:rPr>
              <a:t>ταχυδρομείου </a:t>
            </a:r>
            <a:r>
              <a:rPr sz="1600" spc="100" dirty="0">
                <a:solidFill>
                  <a:srgbClr val="FFFFFF"/>
                </a:solidFill>
                <a:latin typeface="Calibri"/>
                <a:cs typeface="Calibri"/>
              </a:rPr>
              <a:t>και αρχεία, </a:t>
            </a:r>
            <a:r>
              <a:rPr sz="1600" spc="120" dirty="0">
                <a:solidFill>
                  <a:srgbClr val="FFFFFF"/>
                </a:solidFill>
                <a:latin typeface="Calibri"/>
                <a:cs typeface="Calibri"/>
              </a:rPr>
              <a:t>να </a:t>
            </a:r>
            <a:r>
              <a:rPr sz="1600" spc="114" dirty="0">
                <a:solidFill>
                  <a:srgbClr val="FFFFFF"/>
                </a:solidFill>
                <a:latin typeface="Calibri"/>
                <a:cs typeface="Calibri"/>
              </a:rPr>
              <a:t>υποκλέπτουν δεδομένα </a:t>
            </a:r>
            <a:r>
              <a:rPr sz="1600" spc="105" dirty="0">
                <a:solidFill>
                  <a:srgbClr val="FFFFFF"/>
                </a:solidFill>
                <a:latin typeface="Calibri"/>
                <a:cs typeface="Calibri"/>
              </a:rPr>
              <a:t>κίνησης δικτύου </a:t>
            </a:r>
            <a:r>
              <a:rPr sz="1600" spc="100" dirty="0">
                <a:solidFill>
                  <a:srgbClr val="FFFFFF"/>
                </a:solidFill>
                <a:latin typeface="Calibri"/>
                <a:cs typeface="Calibri"/>
              </a:rPr>
              <a:t>και </a:t>
            </a:r>
            <a:r>
              <a:rPr sz="1600" spc="120" dirty="0">
                <a:solidFill>
                  <a:srgbClr val="FFFFFF"/>
                </a:solidFill>
                <a:latin typeface="Calibri"/>
                <a:cs typeface="Calibri"/>
              </a:rPr>
              <a:t>να </a:t>
            </a:r>
            <a:r>
              <a:rPr sz="1600" spc="105" dirty="0">
                <a:solidFill>
                  <a:srgbClr val="FFFFFF"/>
                </a:solidFill>
                <a:latin typeface="Calibri"/>
                <a:cs typeface="Calibri"/>
              </a:rPr>
              <a:t>εκτελούν </a:t>
            </a:r>
            <a:r>
              <a:rPr sz="1600" spc="-350" dirty="0">
                <a:solidFill>
                  <a:srgbClr val="FFFFFF"/>
                </a:solidFill>
                <a:latin typeface="Calibri"/>
                <a:cs typeface="Calibri"/>
              </a:rPr>
              <a:t> </a:t>
            </a:r>
            <a:r>
              <a:rPr sz="1600" spc="100" dirty="0">
                <a:solidFill>
                  <a:srgbClr val="FFFFFF"/>
                </a:solidFill>
                <a:latin typeface="Calibri"/>
                <a:cs typeface="Calibri"/>
              </a:rPr>
              <a:t>επιθέσεις</a:t>
            </a:r>
            <a:r>
              <a:rPr sz="1600" spc="55" dirty="0">
                <a:solidFill>
                  <a:srgbClr val="FFFFFF"/>
                </a:solidFill>
                <a:latin typeface="Calibri"/>
                <a:cs typeface="Calibri"/>
              </a:rPr>
              <a:t> </a:t>
            </a:r>
            <a:r>
              <a:rPr sz="1600" spc="105" dirty="0">
                <a:solidFill>
                  <a:srgbClr val="FFFFFF"/>
                </a:solidFill>
                <a:latin typeface="Calibri"/>
                <a:cs typeface="Calibri"/>
              </a:rPr>
              <a:t>man-in-the-middle</a:t>
            </a:r>
            <a:r>
              <a:rPr sz="1600" spc="45" dirty="0">
                <a:solidFill>
                  <a:srgbClr val="FFFFFF"/>
                </a:solidFill>
                <a:latin typeface="Calibri"/>
                <a:cs typeface="Calibri"/>
              </a:rPr>
              <a:t> </a:t>
            </a:r>
            <a:r>
              <a:rPr sz="1600" spc="110" dirty="0">
                <a:solidFill>
                  <a:srgbClr val="FFFFFF"/>
                </a:solidFill>
                <a:latin typeface="Calibri"/>
                <a:cs typeface="Calibri"/>
              </a:rPr>
              <a:t>χρησιμοποιώντας</a:t>
            </a:r>
            <a:r>
              <a:rPr sz="1600" spc="65" dirty="0">
                <a:solidFill>
                  <a:srgbClr val="FFFFFF"/>
                </a:solidFill>
                <a:latin typeface="Calibri"/>
                <a:cs typeface="Calibri"/>
              </a:rPr>
              <a:t> </a:t>
            </a:r>
            <a:r>
              <a:rPr sz="1600" spc="110" dirty="0">
                <a:solidFill>
                  <a:srgbClr val="FFFFFF"/>
                </a:solidFill>
                <a:latin typeface="Calibri"/>
                <a:cs typeface="Calibri"/>
              </a:rPr>
              <a:t>ανακατευθύνσεις</a:t>
            </a:r>
            <a:r>
              <a:rPr sz="1600" spc="55" dirty="0">
                <a:solidFill>
                  <a:srgbClr val="FFFFFF"/>
                </a:solidFill>
                <a:latin typeface="Calibri"/>
                <a:cs typeface="Calibri"/>
              </a:rPr>
              <a:t> </a:t>
            </a:r>
            <a:r>
              <a:rPr sz="1600" spc="110" dirty="0">
                <a:solidFill>
                  <a:srgbClr val="FFFFFF"/>
                </a:solidFill>
                <a:latin typeface="Calibri"/>
                <a:cs typeface="Calibri"/>
              </a:rPr>
              <a:t>HTTPS.</a:t>
            </a:r>
            <a:endParaRPr sz="1600">
              <a:latin typeface="Calibri"/>
              <a:cs typeface="Calibri"/>
            </a:endParaRPr>
          </a:p>
        </p:txBody>
      </p:sp>
      <p:sp>
        <p:nvSpPr>
          <p:cNvPr id="5" name="object 5"/>
          <p:cNvSpPr txBox="1"/>
          <p:nvPr/>
        </p:nvSpPr>
        <p:spPr>
          <a:xfrm>
            <a:off x="1325880" y="3756977"/>
            <a:ext cx="8728710" cy="1228090"/>
          </a:xfrm>
          <a:prstGeom prst="rect">
            <a:avLst/>
          </a:prstGeom>
        </p:spPr>
        <p:txBody>
          <a:bodyPr vert="horz" wrap="square" lIns="0" tIns="0" rIns="0" bIns="0" rtlCol="0">
            <a:spAutoFit/>
          </a:bodyPr>
          <a:lstStyle/>
          <a:p>
            <a:pPr marL="12700">
              <a:lnSpc>
                <a:spcPts val="2045"/>
              </a:lnSpc>
            </a:pPr>
            <a:r>
              <a:rPr sz="2000" dirty="0">
                <a:solidFill>
                  <a:srgbClr val="FFBA00"/>
                </a:solidFill>
                <a:latin typeface="Courier New"/>
                <a:cs typeface="Courier New"/>
              </a:rPr>
              <a:t>o</a:t>
            </a:r>
            <a:r>
              <a:rPr sz="2000" spc="-240" dirty="0">
                <a:solidFill>
                  <a:srgbClr val="FFBA00"/>
                </a:solidFill>
                <a:latin typeface="Courier New"/>
                <a:cs typeface="Courier New"/>
              </a:rPr>
              <a:t> </a:t>
            </a:r>
            <a:r>
              <a:rPr sz="1600" b="1" spc="140" dirty="0">
                <a:solidFill>
                  <a:srgbClr val="FFFFFF"/>
                </a:solidFill>
                <a:latin typeface="Calibri"/>
                <a:cs typeface="Calibri"/>
              </a:rPr>
              <a:t>Cain</a:t>
            </a:r>
            <a:r>
              <a:rPr sz="1600" b="1" spc="70" dirty="0">
                <a:solidFill>
                  <a:srgbClr val="FFFFFF"/>
                </a:solidFill>
                <a:latin typeface="Calibri"/>
                <a:cs typeface="Calibri"/>
              </a:rPr>
              <a:t> </a:t>
            </a:r>
            <a:r>
              <a:rPr sz="1600" b="1" spc="165" dirty="0">
                <a:solidFill>
                  <a:srgbClr val="FFFFFF"/>
                </a:solidFill>
                <a:latin typeface="Calibri"/>
                <a:cs typeface="Calibri"/>
              </a:rPr>
              <a:t>and</a:t>
            </a:r>
            <a:r>
              <a:rPr sz="1600" b="1" spc="65" dirty="0">
                <a:solidFill>
                  <a:srgbClr val="FFFFFF"/>
                </a:solidFill>
                <a:latin typeface="Calibri"/>
                <a:cs typeface="Calibri"/>
              </a:rPr>
              <a:t> </a:t>
            </a:r>
            <a:r>
              <a:rPr sz="1600" b="1" spc="135" dirty="0">
                <a:solidFill>
                  <a:srgbClr val="FFFFFF"/>
                </a:solidFill>
                <a:latin typeface="Calibri"/>
                <a:cs typeface="Calibri"/>
              </a:rPr>
              <a:t>Abel:</a:t>
            </a:r>
            <a:r>
              <a:rPr sz="1600" b="1" spc="75" dirty="0">
                <a:solidFill>
                  <a:srgbClr val="FFFFFF"/>
                </a:solidFill>
                <a:latin typeface="Calibri"/>
                <a:cs typeface="Calibri"/>
              </a:rPr>
              <a:t> </a:t>
            </a:r>
            <a:r>
              <a:rPr sz="1600" spc="145" dirty="0">
                <a:solidFill>
                  <a:srgbClr val="FFFFFF"/>
                </a:solidFill>
                <a:latin typeface="Calibri"/>
                <a:cs typeface="Calibri"/>
              </a:rPr>
              <a:t>Αρχικά</a:t>
            </a:r>
            <a:r>
              <a:rPr sz="1600" spc="70" dirty="0">
                <a:solidFill>
                  <a:srgbClr val="FFFFFF"/>
                </a:solidFill>
                <a:latin typeface="Calibri"/>
                <a:cs typeface="Calibri"/>
              </a:rPr>
              <a:t> </a:t>
            </a:r>
            <a:r>
              <a:rPr sz="1600" spc="155" dirty="0">
                <a:solidFill>
                  <a:srgbClr val="FFFFFF"/>
                </a:solidFill>
                <a:latin typeface="Calibri"/>
                <a:cs typeface="Calibri"/>
              </a:rPr>
              <a:t>δημιουργήθηκε</a:t>
            </a:r>
            <a:r>
              <a:rPr sz="1600" spc="85" dirty="0">
                <a:solidFill>
                  <a:srgbClr val="FFFFFF"/>
                </a:solidFill>
                <a:latin typeface="Calibri"/>
                <a:cs typeface="Calibri"/>
              </a:rPr>
              <a:t> </a:t>
            </a:r>
            <a:r>
              <a:rPr sz="1600" spc="175" dirty="0">
                <a:solidFill>
                  <a:srgbClr val="FFFFFF"/>
                </a:solidFill>
                <a:latin typeface="Calibri"/>
                <a:cs typeface="Calibri"/>
              </a:rPr>
              <a:t>ως</a:t>
            </a:r>
            <a:r>
              <a:rPr sz="1600" spc="75" dirty="0">
                <a:solidFill>
                  <a:srgbClr val="FFFFFF"/>
                </a:solidFill>
                <a:latin typeface="Calibri"/>
                <a:cs typeface="Calibri"/>
              </a:rPr>
              <a:t> </a:t>
            </a:r>
            <a:r>
              <a:rPr sz="1600" spc="145" dirty="0">
                <a:solidFill>
                  <a:srgbClr val="FFFFFF"/>
                </a:solidFill>
                <a:latin typeface="Calibri"/>
                <a:cs typeface="Calibri"/>
              </a:rPr>
              <a:t>εργαλείο</a:t>
            </a:r>
            <a:r>
              <a:rPr sz="1600" spc="75" dirty="0">
                <a:solidFill>
                  <a:srgbClr val="FFFFFF"/>
                </a:solidFill>
                <a:latin typeface="Calibri"/>
                <a:cs typeface="Calibri"/>
              </a:rPr>
              <a:t> </a:t>
            </a:r>
            <a:r>
              <a:rPr sz="1600" spc="155" dirty="0">
                <a:solidFill>
                  <a:srgbClr val="FFFFFF"/>
                </a:solidFill>
                <a:latin typeface="Calibri"/>
                <a:cs typeface="Calibri"/>
              </a:rPr>
              <a:t>ανάκτησης</a:t>
            </a:r>
            <a:r>
              <a:rPr sz="1600" spc="75" dirty="0">
                <a:solidFill>
                  <a:srgbClr val="FFFFFF"/>
                </a:solidFill>
                <a:latin typeface="Calibri"/>
                <a:cs typeface="Calibri"/>
              </a:rPr>
              <a:t> </a:t>
            </a:r>
            <a:r>
              <a:rPr sz="1600" spc="160" dirty="0">
                <a:solidFill>
                  <a:srgbClr val="FFFFFF"/>
                </a:solidFill>
                <a:latin typeface="Calibri"/>
                <a:cs typeface="Calibri"/>
              </a:rPr>
              <a:t>κωδικών</a:t>
            </a:r>
            <a:r>
              <a:rPr sz="1600" spc="75" dirty="0">
                <a:solidFill>
                  <a:srgbClr val="FFFFFF"/>
                </a:solidFill>
                <a:latin typeface="Calibri"/>
                <a:cs typeface="Calibri"/>
              </a:rPr>
              <a:t> </a:t>
            </a:r>
            <a:r>
              <a:rPr sz="1600" spc="155" dirty="0">
                <a:solidFill>
                  <a:srgbClr val="FFFFFF"/>
                </a:solidFill>
                <a:latin typeface="Calibri"/>
                <a:cs typeface="Calibri"/>
              </a:rPr>
              <a:t>πρόσβασης,</a:t>
            </a:r>
            <a:endParaRPr sz="1600">
              <a:latin typeface="Calibri"/>
              <a:cs typeface="Calibri"/>
            </a:endParaRPr>
          </a:p>
          <a:p>
            <a:pPr marL="286385" marR="381635">
              <a:lnSpc>
                <a:spcPts val="1889"/>
              </a:lnSpc>
              <a:spcBef>
                <a:spcPts val="30"/>
              </a:spcBef>
            </a:pPr>
            <a:r>
              <a:rPr sz="1600" spc="160" dirty="0">
                <a:solidFill>
                  <a:srgbClr val="FFFFFF"/>
                </a:solidFill>
                <a:latin typeface="Calibri"/>
                <a:cs typeface="Calibri"/>
              </a:rPr>
              <a:t>αλλά </a:t>
            </a:r>
            <a:r>
              <a:rPr sz="1600" spc="155" dirty="0">
                <a:solidFill>
                  <a:srgbClr val="FFFFFF"/>
                </a:solidFill>
                <a:latin typeface="Calibri"/>
                <a:cs typeface="Calibri"/>
              </a:rPr>
              <a:t>αναπτύχθηκε σε ένα </a:t>
            </a:r>
            <a:r>
              <a:rPr sz="1600" spc="140" dirty="0">
                <a:solidFill>
                  <a:srgbClr val="FFFFFF"/>
                </a:solidFill>
                <a:latin typeface="Calibri"/>
                <a:cs typeface="Calibri"/>
              </a:rPr>
              <a:t>λογισμικό </a:t>
            </a:r>
            <a:r>
              <a:rPr sz="1600" spc="160" dirty="0">
                <a:solidFill>
                  <a:srgbClr val="FFFFFF"/>
                </a:solidFill>
                <a:latin typeface="Calibri"/>
                <a:cs typeface="Calibri"/>
              </a:rPr>
              <a:t>παρακολούθησης </a:t>
            </a:r>
            <a:r>
              <a:rPr sz="1600" spc="135" dirty="0">
                <a:solidFill>
                  <a:srgbClr val="FFFFFF"/>
                </a:solidFill>
                <a:latin typeface="Calibri"/>
                <a:cs typeface="Calibri"/>
              </a:rPr>
              <a:t>και </a:t>
            </a:r>
            <a:r>
              <a:rPr sz="1600" spc="160" dirty="0">
                <a:solidFill>
                  <a:srgbClr val="FFFFFF"/>
                </a:solidFill>
                <a:latin typeface="Calibri"/>
                <a:cs typeface="Calibri"/>
              </a:rPr>
              <a:t>ανάλυσης πακέτων </a:t>
            </a:r>
            <a:r>
              <a:rPr sz="1600" spc="165" dirty="0">
                <a:solidFill>
                  <a:srgbClr val="FFFFFF"/>
                </a:solidFill>
                <a:latin typeface="Calibri"/>
                <a:cs typeface="Calibri"/>
              </a:rPr>
              <a:t> </a:t>
            </a:r>
            <a:r>
              <a:rPr sz="1600" spc="160" dirty="0">
                <a:solidFill>
                  <a:srgbClr val="FFFFFF"/>
                </a:solidFill>
                <a:latin typeface="Calibri"/>
                <a:cs typeface="Calibri"/>
              </a:rPr>
              <a:t>δεδομένων </a:t>
            </a:r>
            <a:r>
              <a:rPr sz="1600" spc="135" dirty="0">
                <a:solidFill>
                  <a:srgbClr val="FFFFFF"/>
                </a:solidFill>
                <a:latin typeface="Calibri"/>
                <a:cs typeface="Calibri"/>
              </a:rPr>
              <a:t>για </a:t>
            </a:r>
            <a:r>
              <a:rPr sz="1600" spc="145" dirty="0">
                <a:solidFill>
                  <a:srgbClr val="FFFFFF"/>
                </a:solidFill>
                <a:latin typeface="Calibri"/>
                <a:cs typeface="Calibri"/>
              </a:rPr>
              <a:t>την </a:t>
            </a:r>
            <a:r>
              <a:rPr sz="1600" spc="150" dirty="0">
                <a:solidFill>
                  <a:srgbClr val="FFFFFF"/>
                </a:solidFill>
                <a:latin typeface="Calibri"/>
                <a:cs typeface="Calibri"/>
              </a:rPr>
              <a:t>αξιολόγηση </a:t>
            </a:r>
            <a:r>
              <a:rPr sz="1600" spc="145" dirty="0">
                <a:solidFill>
                  <a:srgbClr val="FFFFFF"/>
                </a:solidFill>
                <a:latin typeface="Calibri"/>
                <a:cs typeface="Calibri"/>
              </a:rPr>
              <a:t>ενός δικτύου </a:t>
            </a:r>
            <a:r>
              <a:rPr sz="1600" spc="135" dirty="0">
                <a:solidFill>
                  <a:srgbClr val="FFFFFF"/>
                </a:solidFill>
                <a:latin typeface="Calibri"/>
                <a:cs typeface="Calibri"/>
              </a:rPr>
              <a:t>και </a:t>
            </a:r>
            <a:r>
              <a:rPr sz="1600" spc="145" dirty="0">
                <a:solidFill>
                  <a:srgbClr val="FFFFFF"/>
                </a:solidFill>
                <a:latin typeface="Calibri"/>
                <a:cs typeface="Calibri"/>
              </a:rPr>
              <a:t>την </a:t>
            </a:r>
            <a:r>
              <a:rPr sz="1600" spc="165" dirty="0">
                <a:solidFill>
                  <a:srgbClr val="FFFFFF"/>
                </a:solidFill>
                <a:latin typeface="Calibri"/>
                <a:cs typeface="Calibri"/>
              </a:rPr>
              <a:t>αποδοχή </a:t>
            </a:r>
            <a:r>
              <a:rPr sz="1600" spc="130" dirty="0">
                <a:solidFill>
                  <a:srgbClr val="FFFFFF"/>
                </a:solidFill>
                <a:latin typeface="Calibri"/>
                <a:cs typeface="Calibri"/>
              </a:rPr>
              <a:t>spoofing, </a:t>
            </a:r>
            <a:r>
              <a:rPr sz="1600" spc="165" dirty="0">
                <a:solidFill>
                  <a:srgbClr val="FFFFFF"/>
                </a:solidFill>
                <a:latin typeface="Calibri"/>
                <a:cs typeface="Calibri"/>
              </a:rPr>
              <a:t>ενώ </a:t>
            </a:r>
            <a:r>
              <a:rPr sz="1600" spc="170" dirty="0">
                <a:solidFill>
                  <a:srgbClr val="FFFFFF"/>
                </a:solidFill>
                <a:latin typeface="Calibri"/>
                <a:cs typeface="Calibri"/>
              </a:rPr>
              <a:t> </a:t>
            </a:r>
            <a:r>
              <a:rPr sz="1600" spc="160" dirty="0">
                <a:solidFill>
                  <a:srgbClr val="FFFFFF"/>
                </a:solidFill>
                <a:latin typeface="Calibri"/>
                <a:cs typeface="Calibri"/>
              </a:rPr>
              <a:t>παράλληλα</a:t>
            </a:r>
            <a:r>
              <a:rPr sz="1600" spc="75" dirty="0">
                <a:solidFill>
                  <a:srgbClr val="FFFFFF"/>
                </a:solidFill>
                <a:latin typeface="Calibri"/>
                <a:cs typeface="Calibri"/>
              </a:rPr>
              <a:t> </a:t>
            </a:r>
            <a:r>
              <a:rPr sz="1600" spc="150" dirty="0">
                <a:solidFill>
                  <a:srgbClr val="FFFFFF"/>
                </a:solidFill>
                <a:latin typeface="Calibri"/>
                <a:cs typeface="Calibri"/>
              </a:rPr>
              <a:t>μπορεί</a:t>
            </a:r>
            <a:r>
              <a:rPr sz="1600" spc="85" dirty="0">
                <a:solidFill>
                  <a:srgbClr val="FFFFFF"/>
                </a:solidFill>
                <a:latin typeface="Calibri"/>
                <a:cs typeface="Calibri"/>
              </a:rPr>
              <a:t> </a:t>
            </a:r>
            <a:r>
              <a:rPr sz="1600" spc="160" dirty="0">
                <a:solidFill>
                  <a:srgbClr val="FFFFFF"/>
                </a:solidFill>
                <a:latin typeface="Calibri"/>
                <a:cs typeface="Calibri"/>
              </a:rPr>
              <a:t>να</a:t>
            </a:r>
            <a:r>
              <a:rPr sz="1600" spc="75" dirty="0">
                <a:solidFill>
                  <a:srgbClr val="FFFFFF"/>
                </a:solidFill>
                <a:latin typeface="Calibri"/>
                <a:cs typeface="Calibri"/>
              </a:rPr>
              <a:t> </a:t>
            </a:r>
            <a:r>
              <a:rPr sz="1600" spc="150" dirty="0">
                <a:solidFill>
                  <a:srgbClr val="FFFFFF"/>
                </a:solidFill>
                <a:latin typeface="Calibri"/>
                <a:cs typeface="Calibri"/>
              </a:rPr>
              <a:t>πραγματοποιήσει</a:t>
            </a:r>
            <a:r>
              <a:rPr sz="1600" spc="90" dirty="0">
                <a:solidFill>
                  <a:srgbClr val="FFFFFF"/>
                </a:solidFill>
                <a:latin typeface="Calibri"/>
                <a:cs typeface="Calibri"/>
              </a:rPr>
              <a:t> </a:t>
            </a:r>
            <a:r>
              <a:rPr sz="1600" spc="135" dirty="0">
                <a:solidFill>
                  <a:srgbClr val="FFFFFF"/>
                </a:solidFill>
                <a:latin typeface="Calibri"/>
                <a:cs typeface="Calibri"/>
              </a:rPr>
              <a:t>και</a:t>
            </a:r>
            <a:r>
              <a:rPr sz="1600" spc="75" dirty="0">
                <a:solidFill>
                  <a:srgbClr val="FFFFFF"/>
                </a:solidFill>
                <a:latin typeface="Calibri"/>
                <a:cs typeface="Calibri"/>
              </a:rPr>
              <a:t> </a:t>
            </a:r>
            <a:r>
              <a:rPr sz="1600" spc="145" dirty="0">
                <a:solidFill>
                  <a:srgbClr val="FFFFFF"/>
                </a:solidFill>
                <a:latin typeface="Calibri"/>
                <a:cs typeface="Calibri"/>
              </a:rPr>
              <a:t>άλλες</a:t>
            </a:r>
            <a:r>
              <a:rPr sz="1600" spc="80" dirty="0">
                <a:solidFill>
                  <a:srgbClr val="FFFFFF"/>
                </a:solidFill>
                <a:latin typeface="Calibri"/>
                <a:cs typeface="Calibri"/>
              </a:rPr>
              <a:t> </a:t>
            </a:r>
            <a:r>
              <a:rPr sz="1600" spc="135" dirty="0">
                <a:solidFill>
                  <a:srgbClr val="FFFFFF"/>
                </a:solidFill>
                <a:latin typeface="Calibri"/>
                <a:cs typeface="Calibri"/>
              </a:rPr>
              <a:t>επιθέσεις</a:t>
            </a:r>
            <a:r>
              <a:rPr sz="1600" spc="85" dirty="0">
                <a:solidFill>
                  <a:srgbClr val="FFFFFF"/>
                </a:solidFill>
                <a:latin typeface="Calibri"/>
                <a:cs typeface="Calibri"/>
              </a:rPr>
              <a:t> </a:t>
            </a:r>
            <a:r>
              <a:rPr sz="1600" spc="150" dirty="0">
                <a:solidFill>
                  <a:srgbClr val="FFFFFF"/>
                </a:solidFill>
                <a:latin typeface="Calibri"/>
                <a:cs typeface="Calibri"/>
              </a:rPr>
              <a:t>στον</a:t>
            </a:r>
            <a:r>
              <a:rPr sz="1600" spc="75" dirty="0">
                <a:solidFill>
                  <a:srgbClr val="FFFFFF"/>
                </a:solidFill>
                <a:latin typeface="Calibri"/>
                <a:cs typeface="Calibri"/>
              </a:rPr>
              <a:t> </a:t>
            </a:r>
            <a:r>
              <a:rPr sz="1600" spc="155" dirty="0">
                <a:solidFill>
                  <a:srgbClr val="FFFFFF"/>
                </a:solidFill>
                <a:latin typeface="Calibri"/>
                <a:cs typeface="Calibri"/>
              </a:rPr>
              <a:t>κυβερνοχώρο, </a:t>
            </a:r>
            <a:r>
              <a:rPr sz="1600" spc="-345" dirty="0">
                <a:solidFill>
                  <a:srgbClr val="FFFFFF"/>
                </a:solidFill>
                <a:latin typeface="Calibri"/>
                <a:cs typeface="Calibri"/>
              </a:rPr>
              <a:t> </a:t>
            </a:r>
            <a:r>
              <a:rPr sz="1600" spc="175" dirty="0">
                <a:solidFill>
                  <a:srgbClr val="FFFFFF"/>
                </a:solidFill>
                <a:latin typeface="Calibri"/>
                <a:cs typeface="Calibri"/>
              </a:rPr>
              <a:t>όπως</a:t>
            </a:r>
            <a:r>
              <a:rPr sz="1600" spc="65" dirty="0">
                <a:solidFill>
                  <a:srgbClr val="FFFFFF"/>
                </a:solidFill>
                <a:latin typeface="Calibri"/>
                <a:cs typeface="Calibri"/>
              </a:rPr>
              <a:t> </a:t>
            </a:r>
            <a:r>
              <a:rPr sz="1600" spc="140" dirty="0">
                <a:solidFill>
                  <a:srgbClr val="FFFFFF"/>
                </a:solidFill>
                <a:latin typeface="Calibri"/>
                <a:cs typeface="Calibri"/>
              </a:rPr>
              <a:t>brute</a:t>
            </a:r>
            <a:r>
              <a:rPr sz="1600" spc="65" dirty="0">
                <a:solidFill>
                  <a:srgbClr val="FFFFFF"/>
                </a:solidFill>
                <a:latin typeface="Calibri"/>
                <a:cs typeface="Calibri"/>
              </a:rPr>
              <a:t> </a:t>
            </a:r>
            <a:r>
              <a:rPr sz="1600" spc="120" dirty="0">
                <a:solidFill>
                  <a:srgbClr val="FFFFFF"/>
                </a:solidFill>
                <a:latin typeface="Calibri"/>
                <a:cs typeface="Calibri"/>
              </a:rPr>
              <a:t>force.</a:t>
            </a:r>
            <a:endParaRPr sz="1600">
              <a:latin typeface="Calibri"/>
              <a:cs typeface="Calibri"/>
            </a:endParaRPr>
          </a:p>
        </p:txBody>
      </p:sp>
      <p:pic>
        <p:nvPicPr>
          <p:cNvPr id="6" name="object 6"/>
          <p:cNvPicPr/>
          <p:nvPr/>
        </p:nvPicPr>
        <p:blipFill>
          <a:blip r:embed="rId2" cstate="print"/>
          <a:stretch>
            <a:fillRect/>
          </a:stretch>
        </p:blipFill>
        <p:spPr>
          <a:xfrm>
            <a:off x="8385175" y="5941695"/>
            <a:ext cx="1530032" cy="612140"/>
          </a:xfrm>
          <a:prstGeom prst="rect">
            <a:avLst/>
          </a:prstGeom>
        </p:spPr>
      </p:pic>
      <p:sp>
        <p:nvSpPr>
          <p:cNvPr id="7" name="object 7"/>
          <p:cNvSpPr txBox="1"/>
          <p:nvPr/>
        </p:nvSpPr>
        <p:spPr>
          <a:xfrm>
            <a:off x="10628312" y="6130226"/>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9</a:t>
            </a:r>
            <a:endParaRPr sz="1100">
              <a:latin typeface="Arial"/>
              <a:cs typeface="Arial"/>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266825" y="445770"/>
            <a:ext cx="7320280" cy="45974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FFFF"/>
                </a:solidFill>
              </a:rPr>
              <a:t>SSL -&gt;</a:t>
            </a:r>
            <a:r>
              <a:rPr dirty="0">
                <a:solidFill>
                  <a:srgbClr val="FFFFFF"/>
                </a:solidFill>
              </a:rPr>
              <a:t> </a:t>
            </a:r>
            <a:r>
              <a:rPr spc="-10" dirty="0">
                <a:solidFill>
                  <a:srgbClr val="FFFFFF"/>
                </a:solidFill>
              </a:rPr>
              <a:t>Πρόληψη</a:t>
            </a:r>
            <a:r>
              <a:rPr spc="35" dirty="0">
                <a:solidFill>
                  <a:srgbClr val="FFFFFF"/>
                </a:solidFill>
              </a:rPr>
              <a:t> </a:t>
            </a:r>
            <a:r>
              <a:rPr spc="114" dirty="0">
                <a:solidFill>
                  <a:srgbClr val="FFFFFF"/>
                </a:solidFill>
              </a:rPr>
              <a:t>επιθέσεων</a:t>
            </a:r>
            <a:r>
              <a:rPr spc="-10" dirty="0">
                <a:solidFill>
                  <a:srgbClr val="FFFFFF"/>
                </a:solidFill>
              </a:rPr>
              <a:t> </a:t>
            </a:r>
            <a:r>
              <a:rPr spc="-5" dirty="0">
                <a:solidFill>
                  <a:srgbClr val="FFFFFF"/>
                </a:solidFill>
              </a:rPr>
              <a:t>Man-In-The-Middle</a:t>
            </a:r>
          </a:p>
        </p:txBody>
      </p:sp>
      <p:sp>
        <p:nvSpPr>
          <p:cNvPr id="4" name="object 4"/>
          <p:cNvSpPr txBox="1"/>
          <p:nvPr/>
        </p:nvSpPr>
        <p:spPr>
          <a:xfrm>
            <a:off x="1534160" y="1400175"/>
            <a:ext cx="9010650" cy="2973070"/>
          </a:xfrm>
          <a:prstGeom prst="rect">
            <a:avLst/>
          </a:prstGeom>
        </p:spPr>
        <p:txBody>
          <a:bodyPr vert="horz" wrap="square" lIns="0" tIns="0" rIns="0" bIns="0" rtlCol="0">
            <a:spAutoFit/>
          </a:bodyPr>
          <a:lstStyle/>
          <a:p>
            <a:pPr marL="287020" indent="-274320">
              <a:lnSpc>
                <a:spcPts val="2220"/>
              </a:lnSpc>
              <a:buClr>
                <a:srgbClr val="FFBA00"/>
              </a:buClr>
              <a:buSzPct val="125714"/>
              <a:buFont typeface="Courier New"/>
              <a:buChar char="o"/>
              <a:tabLst>
                <a:tab pos="287020" algn="l"/>
              </a:tabLst>
            </a:pPr>
            <a:r>
              <a:rPr sz="1750" spc="175" dirty="0">
                <a:solidFill>
                  <a:srgbClr val="FFFFFF"/>
                </a:solidFill>
                <a:latin typeface="Calibri"/>
                <a:cs typeface="Calibri"/>
              </a:rPr>
              <a:t>Το</a:t>
            </a:r>
            <a:r>
              <a:rPr sz="1750" spc="70" dirty="0">
                <a:solidFill>
                  <a:srgbClr val="FFFFFF"/>
                </a:solidFill>
                <a:latin typeface="Calibri"/>
                <a:cs typeface="Calibri"/>
              </a:rPr>
              <a:t> </a:t>
            </a:r>
            <a:r>
              <a:rPr sz="1750" spc="155" dirty="0">
                <a:solidFill>
                  <a:srgbClr val="FFFFFF"/>
                </a:solidFill>
                <a:latin typeface="Calibri"/>
                <a:cs typeface="Calibri"/>
              </a:rPr>
              <a:t>SSL</a:t>
            </a:r>
            <a:r>
              <a:rPr sz="1750" spc="80" dirty="0">
                <a:solidFill>
                  <a:srgbClr val="FFFFFF"/>
                </a:solidFill>
                <a:latin typeface="Calibri"/>
                <a:cs typeface="Calibri"/>
              </a:rPr>
              <a:t> </a:t>
            </a:r>
            <a:r>
              <a:rPr sz="1750" spc="160" dirty="0">
                <a:solidFill>
                  <a:srgbClr val="FFFFFF"/>
                </a:solidFill>
                <a:latin typeface="Calibri"/>
                <a:cs typeface="Calibri"/>
              </a:rPr>
              <a:t>αποτρέπει</a:t>
            </a:r>
            <a:r>
              <a:rPr sz="1750" spc="75" dirty="0">
                <a:solidFill>
                  <a:srgbClr val="FFFFFF"/>
                </a:solidFill>
                <a:latin typeface="Calibri"/>
                <a:cs typeface="Calibri"/>
              </a:rPr>
              <a:t> </a:t>
            </a:r>
            <a:r>
              <a:rPr sz="1750" spc="175" dirty="0">
                <a:solidFill>
                  <a:srgbClr val="FFFFFF"/>
                </a:solidFill>
                <a:latin typeface="Calibri"/>
                <a:cs typeface="Calibri"/>
              </a:rPr>
              <a:t>αυτού</a:t>
            </a:r>
            <a:r>
              <a:rPr sz="1750" spc="75" dirty="0">
                <a:solidFill>
                  <a:srgbClr val="FFFFFF"/>
                </a:solidFill>
                <a:latin typeface="Calibri"/>
                <a:cs typeface="Calibri"/>
              </a:rPr>
              <a:t> </a:t>
            </a:r>
            <a:r>
              <a:rPr sz="1750" spc="165" dirty="0">
                <a:solidFill>
                  <a:srgbClr val="FFFFFF"/>
                </a:solidFill>
                <a:latin typeface="Calibri"/>
                <a:cs typeface="Calibri"/>
              </a:rPr>
              <a:t>του</a:t>
            </a:r>
            <a:r>
              <a:rPr sz="1750" spc="75" dirty="0">
                <a:solidFill>
                  <a:srgbClr val="FFFFFF"/>
                </a:solidFill>
                <a:latin typeface="Calibri"/>
                <a:cs typeface="Calibri"/>
              </a:rPr>
              <a:t> </a:t>
            </a:r>
            <a:r>
              <a:rPr sz="1750" spc="155" dirty="0">
                <a:solidFill>
                  <a:srgbClr val="FFFFFF"/>
                </a:solidFill>
                <a:latin typeface="Calibri"/>
                <a:cs typeface="Calibri"/>
              </a:rPr>
              <a:t>είδους</a:t>
            </a:r>
            <a:r>
              <a:rPr sz="1750" spc="70" dirty="0">
                <a:solidFill>
                  <a:srgbClr val="FFFFFF"/>
                </a:solidFill>
                <a:latin typeface="Calibri"/>
                <a:cs typeface="Calibri"/>
              </a:rPr>
              <a:t> </a:t>
            </a:r>
            <a:r>
              <a:rPr sz="1750" spc="125" dirty="0">
                <a:solidFill>
                  <a:srgbClr val="FFFFFF"/>
                </a:solidFill>
                <a:latin typeface="Calibri"/>
                <a:cs typeface="Calibri"/>
              </a:rPr>
              <a:t>τις</a:t>
            </a:r>
            <a:r>
              <a:rPr sz="1750" spc="75" dirty="0">
                <a:solidFill>
                  <a:srgbClr val="FFFFFF"/>
                </a:solidFill>
                <a:latin typeface="Calibri"/>
                <a:cs typeface="Calibri"/>
              </a:rPr>
              <a:t> </a:t>
            </a:r>
            <a:r>
              <a:rPr sz="1750" spc="150" dirty="0">
                <a:solidFill>
                  <a:srgbClr val="FFFFFF"/>
                </a:solidFill>
                <a:latin typeface="Calibri"/>
                <a:cs typeface="Calibri"/>
              </a:rPr>
              <a:t>επιθέσεις</a:t>
            </a:r>
            <a:r>
              <a:rPr sz="1750" spc="75" dirty="0">
                <a:solidFill>
                  <a:srgbClr val="FFFFFF"/>
                </a:solidFill>
                <a:latin typeface="Calibri"/>
                <a:cs typeface="Calibri"/>
              </a:rPr>
              <a:t> </a:t>
            </a:r>
            <a:r>
              <a:rPr sz="1750" spc="190" dirty="0">
                <a:solidFill>
                  <a:srgbClr val="FFFFFF"/>
                </a:solidFill>
                <a:latin typeface="Calibri"/>
                <a:cs typeface="Calibri"/>
              </a:rPr>
              <a:t>μέσω</a:t>
            </a:r>
            <a:r>
              <a:rPr sz="1750" spc="75" dirty="0">
                <a:solidFill>
                  <a:srgbClr val="FFFFFF"/>
                </a:solidFill>
                <a:latin typeface="Calibri"/>
                <a:cs typeface="Calibri"/>
              </a:rPr>
              <a:t> </a:t>
            </a:r>
            <a:r>
              <a:rPr sz="1750" spc="180" dirty="0">
                <a:solidFill>
                  <a:srgbClr val="FFFFFF"/>
                </a:solidFill>
                <a:latin typeface="Calibri"/>
                <a:cs typeface="Calibri"/>
              </a:rPr>
              <a:t>διαφόρων</a:t>
            </a:r>
            <a:r>
              <a:rPr sz="1750" spc="75" dirty="0">
                <a:solidFill>
                  <a:srgbClr val="FFFFFF"/>
                </a:solidFill>
                <a:latin typeface="Calibri"/>
                <a:cs typeface="Calibri"/>
              </a:rPr>
              <a:t> </a:t>
            </a:r>
            <a:r>
              <a:rPr sz="1750" spc="165" dirty="0">
                <a:solidFill>
                  <a:srgbClr val="FFFFFF"/>
                </a:solidFill>
                <a:latin typeface="Calibri"/>
                <a:cs typeface="Calibri"/>
              </a:rPr>
              <a:t>μηχανισμών,</a:t>
            </a:r>
            <a:endParaRPr sz="1750">
              <a:latin typeface="Calibri"/>
              <a:cs typeface="Calibri"/>
            </a:endParaRPr>
          </a:p>
          <a:p>
            <a:pPr marL="287020" marR="236854">
              <a:lnSpc>
                <a:spcPts val="2039"/>
              </a:lnSpc>
              <a:spcBef>
                <a:spcPts val="45"/>
              </a:spcBef>
            </a:pPr>
            <a:r>
              <a:rPr sz="1750" spc="170" dirty="0">
                <a:solidFill>
                  <a:srgbClr val="FFFFFF"/>
                </a:solidFill>
                <a:latin typeface="Calibri"/>
                <a:cs typeface="Calibri"/>
              </a:rPr>
              <a:t>πράττουν</a:t>
            </a:r>
            <a:r>
              <a:rPr sz="1750" spc="70" dirty="0">
                <a:solidFill>
                  <a:srgbClr val="FFFFFF"/>
                </a:solidFill>
                <a:latin typeface="Calibri"/>
                <a:cs typeface="Calibri"/>
              </a:rPr>
              <a:t> </a:t>
            </a:r>
            <a:r>
              <a:rPr sz="1750" spc="190" dirty="0">
                <a:solidFill>
                  <a:srgbClr val="FFFFFF"/>
                </a:solidFill>
                <a:latin typeface="Calibri"/>
                <a:cs typeface="Calibri"/>
              </a:rPr>
              <a:t>ως</a:t>
            </a:r>
            <a:r>
              <a:rPr sz="1750" spc="75" dirty="0">
                <a:solidFill>
                  <a:srgbClr val="FFFFFF"/>
                </a:solidFill>
                <a:latin typeface="Calibri"/>
                <a:cs typeface="Calibri"/>
              </a:rPr>
              <a:t> </a:t>
            </a:r>
            <a:r>
              <a:rPr sz="1750" spc="170" dirty="0">
                <a:solidFill>
                  <a:srgbClr val="FFFFFF"/>
                </a:solidFill>
                <a:latin typeface="Calibri"/>
                <a:cs typeface="Calibri"/>
              </a:rPr>
              <a:t>πολυεπίπεδη</a:t>
            </a:r>
            <a:r>
              <a:rPr sz="1750" spc="70" dirty="0">
                <a:solidFill>
                  <a:srgbClr val="FFFFFF"/>
                </a:solidFill>
                <a:latin typeface="Calibri"/>
                <a:cs typeface="Calibri"/>
              </a:rPr>
              <a:t> </a:t>
            </a:r>
            <a:r>
              <a:rPr sz="1750" spc="175" dirty="0">
                <a:solidFill>
                  <a:srgbClr val="FFFFFF"/>
                </a:solidFill>
                <a:latin typeface="Calibri"/>
                <a:cs typeface="Calibri"/>
              </a:rPr>
              <a:t>ασφάλεια</a:t>
            </a:r>
            <a:r>
              <a:rPr sz="1750" spc="75" dirty="0">
                <a:solidFill>
                  <a:srgbClr val="FFFFFF"/>
                </a:solidFill>
                <a:latin typeface="Calibri"/>
                <a:cs typeface="Calibri"/>
              </a:rPr>
              <a:t> </a:t>
            </a:r>
            <a:r>
              <a:rPr sz="1750" spc="155" dirty="0">
                <a:solidFill>
                  <a:srgbClr val="FFFFFF"/>
                </a:solidFill>
                <a:latin typeface="Calibri"/>
                <a:cs typeface="Calibri"/>
              </a:rPr>
              <a:t>ενάντια</a:t>
            </a:r>
            <a:r>
              <a:rPr sz="1750" spc="75" dirty="0">
                <a:solidFill>
                  <a:srgbClr val="FFFFFF"/>
                </a:solidFill>
                <a:latin typeface="Calibri"/>
                <a:cs typeface="Calibri"/>
              </a:rPr>
              <a:t> </a:t>
            </a:r>
            <a:r>
              <a:rPr sz="1750" spc="180" dirty="0">
                <a:solidFill>
                  <a:srgbClr val="FFFFFF"/>
                </a:solidFill>
                <a:latin typeface="Calibri"/>
                <a:cs typeface="Calibri"/>
              </a:rPr>
              <a:t>ακόμη</a:t>
            </a:r>
            <a:r>
              <a:rPr sz="1750" spc="75" dirty="0">
                <a:solidFill>
                  <a:srgbClr val="FFFFFF"/>
                </a:solidFill>
                <a:latin typeface="Calibri"/>
                <a:cs typeface="Calibri"/>
              </a:rPr>
              <a:t> </a:t>
            </a:r>
            <a:r>
              <a:rPr sz="1750" spc="150" dirty="0">
                <a:solidFill>
                  <a:srgbClr val="FFFFFF"/>
                </a:solidFill>
                <a:latin typeface="Calibri"/>
                <a:cs typeface="Calibri"/>
              </a:rPr>
              <a:t>και</a:t>
            </a:r>
            <a:r>
              <a:rPr sz="1750" spc="70" dirty="0">
                <a:solidFill>
                  <a:srgbClr val="FFFFFF"/>
                </a:solidFill>
                <a:latin typeface="Calibri"/>
                <a:cs typeface="Calibri"/>
              </a:rPr>
              <a:t> </a:t>
            </a:r>
            <a:r>
              <a:rPr sz="1750" spc="135" dirty="0">
                <a:solidFill>
                  <a:srgbClr val="FFFFFF"/>
                </a:solidFill>
                <a:latin typeface="Calibri"/>
                <a:cs typeface="Calibri"/>
              </a:rPr>
              <a:t>στις</a:t>
            </a:r>
            <a:r>
              <a:rPr sz="1750" spc="75" dirty="0">
                <a:solidFill>
                  <a:srgbClr val="FFFFFF"/>
                </a:solidFill>
                <a:latin typeface="Calibri"/>
                <a:cs typeface="Calibri"/>
              </a:rPr>
              <a:t> </a:t>
            </a:r>
            <a:r>
              <a:rPr sz="1750" spc="155" dirty="0">
                <a:solidFill>
                  <a:srgbClr val="FFFFFF"/>
                </a:solidFill>
                <a:latin typeface="Calibri"/>
                <a:cs typeface="Calibri"/>
              </a:rPr>
              <a:t>πιο</a:t>
            </a:r>
            <a:r>
              <a:rPr sz="1750" spc="70" dirty="0">
                <a:solidFill>
                  <a:srgbClr val="FFFFFF"/>
                </a:solidFill>
                <a:latin typeface="Calibri"/>
                <a:cs typeface="Calibri"/>
              </a:rPr>
              <a:t> </a:t>
            </a:r>
            <a:r>
              <a:rPr sz="1750" spc="175" dirty="0">
                <a:solidFill>
                  <a:srgbClr val="FFFFFF"/>
                </a:solidFill>
                <a:latin typeface="Calibri"/>
                <a:cs typeface="Calibri"/>
              </a:rPr>
              <a:t>αδυσώπητες </a:t>
            </a:r>
            <a:r>
              <a:rPr sz="1750" spc="-380" dirty="0">
                <a:solidFill>
                  <a:srgbClr val="FFFFFF"/>
                </a:solidFill>
                <a:latin typeface="Calibri"/>
                <a:cs typeface="Calibri"/>
              </a:rPr>
              <a:t> </a:t>
            </a:r>
            <a:r>
              <a:rPr sz="1750" spc="155" dirty="0">
                <a:solidFill>
                  <a:srgbClr val="FFFFFF"/>
                </a:solidFill>
                <a:latin typeface="Calibri"/>
                <a:cs typeface="Calibri"/>
              </a:rPr>
              <a:t>απειλές</a:t>
            </a:r>
            <a:endParaRPr sz="1750">
              <a:latin typeface="Calibri"/>
              <a:cs typeface="Calibri"/>
            </a:endParaRPr>
          </a:p>
          <a:p>
            <a:pPr>
              <a:lnSpc>
                <a:spcPct val="100000"/>
              </a:lnSpc>
            </a:pPr>
            <a:endParaRPr sz="1700">
              <a:latin typeface="Calibri"/>
              <a:cs typeface="Calibri"/>
            </a:endParaRPr>
          </a:p>
          <a:p>
            <a:pPr>
              <a:lnSpc>
                <a:spcPct val="100000"/>
              </a:lnSpc>
              <a:spcBef>
                <a:spcPts val="5"/>
              </a:spcBef>
            </a:pPr>
            <a:endParaRPr sz="1700">
              <a:latin typeface="Calibri"/>
              <a:cs typeface="Calibri"/>
            </a:endParaRPr>
          </a:p>
          <a:p>
            <a:pPr marL="287020" marR="5080" indent="-274320">
              <a:lnSpc>
                <a:spcPct val="97500"/>
              </a:lnSpc>
              <a:buClr>
                <a:srgbClr val="FFBA00"/>
              </a:buClr>
              <a:buSzPct val="125714"/>
              <a:buFont typeface="Courier New"/>
              <a:buChar char="o"/>
              <a:tabLst>
                <a:tab pos="287020" algn="l"/>
              </a:tabLst>
            </a:pPr>
            <a:r>
              <a:rPr sz="1750" spc="125" dirty="0">
                <a:solidFill>
                  <a:srgbClr val="FFFFFF"/>
                </a:solidFill>
                <a:latin typeface="Calibri"/>
                <a:cs typeface="Calibri"/>
              </a:rPr>
              <a:t>Κρυπτογραφία: </a:t>
            </a:r>
            <a:r>
              <a:rPr sz="1750" spc="110" dirty="0">
                <a:solidFill>
                  <a:srgbClr val="FFFFFF"/>
                </a:solidFill>
                <a:latin typeface="Calibri"/>
                <a:cs typeface="Calibri"/>
              </a:rPr>
              <a:t>SSL/TLS </a:t>
            </a:r>
            <a:r>
              <a:rPr sz="1750" spc="125" dirty="0">
                <a:solidFill>
                  <a:srgbClr val="FFFFFF"/>
                </a:solidFill>
                <a:latin typeface="Calibri"/>
                <a:cs typeface="Calibri"/>
              </a:rPr>
              <a:t>κρυπτογραφεί </a:t>
            </a:r>
            <a:r>
              <a:rPr sz="1750" spc="120" dirty="0">
                <a:solidFill>
                  <a:srgbClr val="FFFFFF"/>
                </a:solidFill>
                <a:latin typeface="Calibri"/>
                <a:cs typeface="Calibri"/>
              </a:rPr>
              <a:t>τα </a:t>
            </a:r>
            <a:r>
              <a:rPr sz="1750" spc="130" dirty="0">
                <a:solidFill>
                  <a:srgbClr val="FFFFFF"/>
                </a:solidFill>
                <a:latin typeface="Calibri"/>
                <a:cs typeface="Calibri"/>
              </a:rPr>
              <a:t>δεδομένα </a:t>
            </a:r>
            <a:r>
              <a:rPr sz="1750" spc="140" dirty="0">
                <a:solidFill>
                  <a:srgbClr val="FFFFFF"/>
                </a:solidFill>
                <a:latin typeface="Calibri"/>
                <a:cs typeface="Calibri"/>
              </a:rPr>
              <a:t>που </a:t>
            </a:r>
            <a:r>
              <a:rPr sz="1750" spc="120" dirty="0">
                <a:solidFill>
                  <a:srgbClr val="FFFFFF"/>
                </a:solidFill>
                <a:latin typeface="Calibri"/>
                <a:cs typeface="Calibri"/>
              </a:rPr>
              <a:t>ανταλλάσσονται μεταξύ </a:t>
            </a:r>
            <a:r>
              <a:rPr sz="1750" spc="125" dirty="0">
                <a:solidFill>
                  <a:srgbClr val="FFFFFF"/>
                </a:solidFill>
                <a:latin typeface="Calibri"/>
                <a:cs typeface="Calibri"/>
              </a:rPr>
              <a:t> του </a:t>
            </a:r>
            <a:r>
              <a:rPr sz="1750" spc="95" dirty="0">
                <a:solidFill>
                  <a:srgbClr val="FFFFFF"/>
                </a:solidFill>
                <a:latin typeface="Calibri"/>
                <a:cs typeface="Calibri"/>
              </a:rPr>
              <a:t>client </a:t>
            </a:r>
            <a:r>
              <a:rPr sz="1750" spc="125" dirty="0">
                <a:solidFill>
                  <a:srgbClr val="FFFFFF"/>
                </a:solidFill>
                <a:latin typeface="Calibri"/>
                <a:cs typeface="Calibri"/>
              </a:rPr>
              <a:t>(σύστημα </a:t>
            </a:r>
            <a:r>
              <a:rPr sz="1750" spc="140" dirty="0">
                <a:solidFill>
                  <a:srgbClr val="FFFFFF"/>
                </a:solidFill>
                <a:latin typeface="Calibri"/>
                <a:cs typeface="Calibri"/>
              </a:rPr>
              <a:t>ή </a:t>
            </a:r>
            <a:r>
              <a:rPr sz="1750" spc="135" dirty="0">
                <a:solidFill>
                  <a:srgbClr val="FFFFFF"/>
                </a:solidFill>
                <a:latin typeface="Calibri"/>
                <a:cs typeface="Calibri"/>
              </a:rPr>
              <a:t>πρόγραμμα </a:t>
            </a:r>
            <a:r>
              <a:rPr sz="1750" spc="140" dirty="0">
                <a:solidFill>
                  <a:srgbClr val="FFFFFF"/>
                </a:solidFill>
                <a:latin typeface="Calibri"/>
                <a:cs typeface="Calibri"/>
              </a:rPr>
              <a:t>που </a:t>
            </a:r>
            <a:r>
              <a:rPr sz="1750" spc="110" dirty="0">
                <a:solidFill>
                  <a:srgbClr val="FFFFFF"/>
                </a:solidFill>
                <a:latin typeface="Calibri"/>
                <a:cs typeface="Calibri"/>
              </a:rPr>
              <a:t>επικοινωνεί </a:t>
            </a:r>
            <a:r>
              <a:rPr sz="1750" spc="130" dirty="0">
                <a:solidFill>
                  <a:srgbClr val="FFFFFF"/>
                </a:solidFill>
                <a:latin typeface="Calibri"/>
                <a:cs typeface="Calibri"/>
              </a:rPr>
              <a:t>με </a:t>
            </a:r>
            <a:r>
              <a:rPr sz="1750" spc="120" dirty="0">
                <a:solidFill>
                  <a:srgbClr val="FFFFFF"/>
                </a:solidFill>
                <a:latin typeface="Calibri"/>
                <a:cs typeface="Calibri"/>
              </a:rPr>
              <a:t>εξυπηρετητή) </a:t>
            </a:r>
            <a:r>
              <a:rPr sz="1750" spc="110" dirty="0">
                <a:solidFill>
                  <a:srgbClr val="FFFFFF"/>
                </a:solidFill>
                <a:latin typeface="Calibri"/>
                <a:cs typeface="Calibri"/>
              </a:rPr>
              <a:t>και </a:t>
            </a:r>
            <a:r>
              <a:rPr sz="1750" spc="120" dirty="0">
                <a:solidFill>
                  <a:srgbClr val="FFFFFF"/>
                </a:solidFill>
                <a:latin typeface="Calibri"/>
                <a:cs typeface="Calibri"/>
              </a:rPr>
              <a:t>του </a:t>
            </a:r>
            <a:r>
              <a:rPr sz="1750" spc="125" dirty="0">
                <a:solidFill>
                  <a:srgbClr val="FFFFFF"/>
                </a:solidFill>
                <a:latin typeface="Calibri"/>
                <a:cs typeface="Calibri"/>
              </a:rPr>
              <a:t> </a:t>
            </a:r>
            <a:r>
              <a:rPr sz="1750" spc="120" dirty="0">
                <a:solidFill>
                  <a:srgbClr val="FFFFFF"/>
                </a:solidFill>
                <a:latin typeface="Calibri"/>
                <a:cs typeface="Calibri"/>
              </a:rPr>
              <a:t>εξυπηρετητή χρησιμοποιώντας </a:t>
            </a:r>
            <a:r>
              <a:rPr sz="1750" spc="125" dirty="0">
                <a:solidFill>
                  <a:srgbClr val="FFFFFF"/>
                </a:solidFill>
                <a:latin typeface="Calibri"/>
                <a:cs typeface="Calibri"/>
              </a:rPr>
              <a:t>κρυπτογραφικούς </a:t>
            </a:r>
            <a:r>
              <a:rPr sz="1750" spc="120" dirty="0">
                <a:solidFill>
                  <a:srgbClr val="FFFFFF"/>
                </a:solidFill>
                <a:latin typeface="Calibri"/>
                <a:cs typeface="Calibri"/>
              </a:rPr>
              <a:t>αλγορίθμους. </a:t>
            </a:r>
            <a:r>
              <a:rPr sz="1750" spc="130" dirty="0">
                <a:solidFill>
                  <a:srgbClr val="FFFFFF"/>
                </a:solidFill>
                <a:latin typeface="Calibri"/>
                <a:cs typeface="Calibri"/>
              </a:rPr>
              <a:t>Αυτή </a:t>
            </a:r>
            <a:r>
              <a:rPr sz="1750" spc="140" dirty="0">
                <a:solidFill>
                  <a:srgbClr val="FFFFFF"/>
                </a:solidFill>
                <a:latin typeface="Calibri"/>
                <a:cs typeface="Calibri"/>
              </a:rPr>
              <a:t>η </a:t>
            </a:r>
            <a:r>
              <a:rPr sz="1750" spc="145" dirty="0">
                <a:solidFill>
                  <a:srgbClr val="FFFFFF"/>
                </a:solidFill>
                <a:latin typeface="Calibri"/>
                <a:cs typeface="Calibri"/>
              </a:rPr>
              <a:t> </a:t>
            </a:r>
            <a:r>
              <a:rPr sz="1750" spc="130" dirty="0">
                <a:solidFill>
                  <a:srgbClr val="FFFFFF"/>
                </a:solidFill>
                <a:latin typeface="Calibri"/>
                <a:cs typeface="Calibri"/>
              </a:rPr>
              <a:t>κρυπτογράφηση </a:t>
            </a:r>
            <a:r>
              <a:rPr sz="1750" spc="114" dirty="0">
                <a:solidFill>
                  <a:srgbClr val="FFFFFF"/>
                </a:solidFill>
                <a:latin typeface="Calibri"/>
                <a:cs typeface="Calibri"/>
              </a:rPr>
              <a:t>διασφαλίζει </a:t>
            </a:r>
            <a:r>
              <a:rPr sz="1750" spc="100" dirty="0">
                <a:solidFill>
                  <a:srgbClr val="FFFFFF"/>
                </a:solidFill>
                <a:latin typeface="Calibri"/>
                <a:cs typeface="Calibri"/>
              </a:rPr>
              <a:t>ότι </a:t>
            </a:r>
            <a:r>
              <a:rPr sz="1750" spc="135" dirty="0">
                <a:solidFill>
                  <a:srgbClr val="FFFFFF"/>
                </a:solidFill>
                <a:latin typeface="Calibri"/>
                <a:cs typeface="Calibri"/>
              </a:rPr>
              <a:t>ακόμη </a:t>
            </a:r>
            <a:r>
              <a:rPr sz="1750" spc="110" dirty="0">
                <a:solidFill>
                  <a:srgbClr val="FFFFFF"/>
                </a:solidFill>
                <a:latin typeface="Calibri"/>
                <a:cs typeface="Calibri"/>
              </a:rPr>
              <a:t>και </a:t>
            </a:r>
            <a:r>
              <a:rPr sz="1750" spc="130" dirty="0">
                <a:solidFill>
                  <a:srgbClr val="FFFFFF"/>
                </a:solidFill>
                <a:latin typeface="Calibri"/>
                <a:cs typeface="Calibri"/>
              </a:rPr>
              <a:t>αν </a:t>
            </a:r>
            <a:r>
              <a:rPr sz="1750" spc="120" dirty="0">
                <a:solidFill>
                  <a:srgbClr val="FFFFFF"/>
                </a:solidFill>
                <a:latin typeface="Calibri"/>
                <a:cs typeface="Calibri"/>
              </a:rPr>
              <a:t>ένας </a:t>
            </a:r>
            <a:r>
              <a:rPr sz="1750" spc="110" dirty="0">
                <a:solidFill>
                  <a:srgbClr val="FFFFFF"/>
                </a:solidFill>
                <a:latin typeface="Calibri"/>
                <a:cs typeface="Calibri"/>
              </a:rPr>
              <a:t>επιτιθέμενος </a:t>
            </a:r>
            <a:r>
              <a:rPr sz="1750" spc="125" dirty="0">
                <a:solidFill>
                  <a:srgbClr val="FFFFFF"/>
                </a:solidFill>
                <a:latin typeface="Calibri"/>
                <a:cs typeface="Calibri"/>
              </a:rPr>
              <a:t>υποκλέψει </a:t>
            </a:r>
            <a:r>
              <a:rPr sz="1750" spc="120" dirty="0">
                <a:solidFill>
                  <a:srgbClr val="FFFFFF"/>
                </a:solidFill>
                <a:latin typeface="Calibri"/>
                <a:cs typeface="Calibri"/>
              </a:rPr>
              <a:t>τα </a:t>
            </a:r>
            <a:r>
              <a:rPr sz="1750" spc="125" dirty="0">
                <a:solidFill>
                  <a:srgbClr val="FFFFFF"/>
                </a:solidFill>
                <a:latin typeface="Calibri"/>
                <a:cs typeface="Calibri"/>
              </a:rPr>
              <a:t> </a:t>
            </a:r>
            <a:r>
              <a:rPr sz="1750" spc="120" dirty="0">
                <a:solidFill>
                  <a:srgbClr val="FFFFFF"/>
                </a:solidFill>
                <a:latin typeface="Calibri"/>
                <a:cs typeface="Calibri"/>
              </a:rPr>
              <a:t>δεδομένα,</a:t>
            </a:r>
            <a:r>
              <a:rPr sz="1750" spc="50" dirty="0">
                <a:solidFill>
                  <a:srgbClr val="FFFFFF"/>
                </a:solidFill>
                <a:latin typeface="Calibri"/>
                <a:cs typeface="Calibri"/>
              </a:rPr>
              <a:t> </a:t>
            </a:r>
            <a:r>
              <a:rPr sz="1750" spc="120" dirty="0">
                <a:solidFill>
                  <a:srgbClr val="FFFFFF"/>
                </a:solidFill>
                <a:latin typeface="Calibri"/>
                <a:cs typeface="Calibri"/>
              </a:rPr>
              <a:t>δεν</a:t>
            </a:r>
            <a:r>
              <a:rPr sz="1750" spc="55" dirty="0">
                <a:solidFill>
                  <a:srgbClr val="FFFFFF"/>
                </a:solidFill>
                <a:latin typeface="Calibri"/>
                <a:cs typeface="Calibri"/>
              </a:rPr>
              <a:t> </a:t>
            </a:r>
            <a:r>
              <a:rPr sz="1750" spc="120" dirty="0">
                <a:solidFill>
                  <a:srgbClr val="FFFFFF"/>
                </a:solidFill>
                <a:latin typeface="Calibri"/>
                <a:cs typeface="Calibri"/>
              </a:rPr>
              <a:t>μπορεί</a:t>
            </a:r>
            <a:r>
              <a:rPr sz="1750" spc="60" dirty="0">
                <a:solidFill>
                  <a:srgbClr val="FFFFFF"/>
                </a:solidFill>
                <a:latin typeface="Calibri"/>
                <a:cs typeface="Calibri"/>
              </a:rPr>
              <a:t> </a:t>
            </a:r>
            <a:r>
              <a:rPr sz="1750" spc="130" dirty="0">
                <a:solidFill>
                  <a:srgbClr val="FFFFFF"/>
                </a:solidFill>
                <a:latin typeface="Calibri"/>
                <a:cs typeface="Calibri"/>
              </a:rPr>
              <a:t>να</a:t>
            </a:r>
            <a:r>
              <a:rPr sz="1750" spc="55" dirty="0">
                <a:solidFill>
                  <a:srgbClr val="FFFFFF"/>
                </a:solidFill>
                <a:latin typeface="Calibri"/>
                <a:cs typeface="Calibri"/>
              </a:rPr>
              <a:t> </a:t>
            </a:r>
            <a:r>
              <a:rPr sz="1750" spc="130" dirty="0">
                <a:solidFill>
                  <a:srgbClr val="FFFFFF"/>
                </a:solidFill>
                <a:latin typeface="Calibri"/>
                <a:cs typeface="Calibri"/>
              </a:rPr>
              <a:t>αποκρυπτογραφήσει</a:t>
            </a:r>
            <a:r>
              <a:rPr sz="1750" spc="60" dirty="0">
                <a:solidFill>
                  <a:srgbClr val="FFFFFF"/>
                </a:solidFill>
                <a:latin typeface="Calibri"/>
                <a:cs typeface="Calibri"/>
              </a:rPr>
              <a:t> </a:t>
            </a:r>
            <a:r>
              <a:rPr sz="1750" spc="114" dirty="0">
                <a:solidFill>
                  <a:srgbClr val="FFFFFF"/>
                </a:solidFill>
                <a:latin typeface="Calibri"/>
                <a:cs typeface="Calibri"/>
              </a:rPr>
              <a:t>το</a:t>
            </a:r>
            <a:r>
              <a:rPr sz="1750" spc="55" dirty="0">
                <a:solidFill>
                  <a:srgbClr val="FFFFFF"/>
                </a:solidFill>
                <a:latin typeface="Calibri"/>
                <a:cs typeface="Calibri"/>
              </a:rPr>
              <a:t> </a:t>
            </a:r>
            <a:r>
              <a:rPr sz="1750" spc="120" dirty="0">
                <a:solidFill>
                  <a:srgbClr val="FFFFFF"/>
                </a:solidFill>
                <a:latin typeface="Calibri"/>
                <a:cs typeface="Calibri"/>
              </a:rPr>
              <a:t>περιεχόμενό</a:t>
            </a:r>
            <a:r>
              <a:rPr sz="1750" spc="60" dirty="0">
                <a:solidFill>
                  <a:srgbClr val="FFFFFF"/>
                </a:solidFill>
                <a:latin typeface="Calibri"/>
                <a:cs typeface="Calibri"/>
              </a:rPr>
              <a:t> </a:t>
            </a:r>
            <a:r>
              <a:rPr sz="1750" spc="120" dirty="0">
                <a:solidFill>
                  <a:srgbClr val="FFFFFF"/>
                </a:solidFill>
                <a:latin typeface="Calibri"/>
                <a:cs typeface="Calibri"/>
              </a:rPr>
              <a:t>τους</a:t>
            </a:r>
            <a:r>
              <a:rPr sz="1750" spc="50" dirty="0">
                <a:solidFill>
                  <a:srgbClr val="FFFFFF"/>
                </a:solidFill>
                <a:latin typeface="Calibri"/>
                <a:cs typeface="Calibri"/>
              </a:rPr>
              <a:t> </a:t>
            </a:r>
            <a:r>
              <a:rPr sz="1750" spc="120" dirty="0">
                <a:solidFill>
                  <a:srgbClr val="FFFFFF"/>
                </a:solidFill>
                <a:latin typeface="Calibri"/>
                <a:cs typeface="Calibri"/>
              </a:rPr>
              <a:t>χωρίς</a:t>
            </a:r>
            <a:r>
              <a:rPr sz="1750" spc="55" dirty="0">
                <a:solidFill>
                  <a:srgbClr val="FFFFFF"/>
                </a:solidFill>
                <a:latin typeface="Calibri"/>
                <a:cs typeface="Calibri"/>
              </a:rPr>
              <a:t> </a:t>
            </a:r>
            <a:r>
              <a:rPr sz="1750" spc="114" dirty="0">
                <a:solidFill>
                  <a:srgbClr val="FFFFFF"/>
                </a:solidFill>
                <a:latin typeface="Calibri"/>
                <a:cs typeface="Calibri"/>
              </a:rPr>
              <a:t>το</a:t>
            </a:r>
            <a:r>
              <a:rPr sz="1750" spc="55" dirty="0">
                <a:solidFill>
                  <a:srgbClr val="FFFFFF"/>
                </a:solidFill>
                <a:latin typeface="Calibri"/>
                <a:cs typeface="Calibri"/>
              </a:rPr>
              <a:t> </a:t>
            </a:r>
            <a:r>
              <a:rPr sz="1750" spc="105" dirty="0">
                <a:solidFill>
                  <a:srgbClr val="FFFFFF"/>
                </a:solidFill>
                <a:latin typeface="Calibri"/>
                <a:cs typeface="Calibri"/>
              </a:rPr>
              <a:t>κλειδί </a:t>
            </a:r>
            <a:r>
              <a:rPr sz="1750" spc="-380" dirty="0">
                <a:solidFill>
                  <a:srgbClr val="FFFFFF"/>
                </a:solidFill>
                <a:latin typeface="Calibri"/>
                <a:cs typeface="Calibri"/>
              </a:rPr>
              <a:t> </a:t>
            </a:r>
            <a:r>
              <a:rPr sz="1750" spc="125" dirty="0">
                <a:solidFill>
                  <a:srgbClr val="FFFFFF"/>
                </a:solidFill>
                <a:latin typeface="Calibri"/>
                <a:cs typeface="Calibri"/>
              </a:rPr>
              <a:t>κρυπτογράφησης.</a:t>
            </a:r>
            <a:endParaRPr sz="1750">
              <a:latin typeface="Calibri"/>
              <a:cs typeface="Calibri"/>
            </a:endParaRPr>
          </a:p>
        </p:txBody>
      </p:sp>
      <p:pic>
        <p:nvPicPr>
          <p:cNvPr id="5" name="object 5"/>
          <p:cNvPicPr/>
          <p:nvPr/>
        </p:nvPicPr>
        <p:blipFill>
          <a:blip r:embed="rId2" cstate="print"/>
          <a:stretch>
            <a:fillRect/>
          </a:stretch>
        </p:blipFill>
        <p:spPr>
          <a:xfrm>
            <a:off x="7146290" y="5731192"/>
            <a:ext cx="1530032" cy="612140"/>
          </a:xfrm>
          <a:prstGeom prst="rect">
            <a:avLst/>
          </a:prstGeom>
        </p:spPr>
      </p:pic>
      <p:sp>
        <p:nvSpPr>
          <p:cNvPr id="6" name="object 6"/>
          <p:cNvSpPr txBox="1"/>
          <p:nvPr/>
        </p:nvSpPr>
        <p:spPr>
          <a:xfrm>
            <a:off x="10648950" y="5979096"/>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0</a:t>
            </a:r>
            <a:endParaRPr sz="1100">
              <a:latin typeface="Arial"/>
              <a:cs typeface="Arial"/>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42035" y="750570"/>
            <a:ext cx="8933815" cy="45974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FFFF"/>
                </a:solidFill>
              </a:rPr>
              <a:t>SSL</a:t>
            </a:r>
            <a:r>
              <a:rPr dirty="0">
                <a:solidFill>
                  <a:srgbClr val="FFFFFF"/>
                </a:solidFill>
              </a:rPr>
              <a:t> </a:t>
            </a:r>
            <a:r>
              <a:rPr spc="-5" dirty="0">
                <a:solidFill>
                  <a:srgbClr val="FFFFFF"/>
                </a:solidFill>
              </a:rPr>
              <a:t>-&gt;</a:t>
            </a:r>
            <a:r>
              <a:rPr dirty="0">
                <a:solidFill>
                  <a:srgbClr val="FFFFFF"/>
                </a:solidFill>
              </a:rPr>
              <a:t> </a:t>
            </a:r>
            <a:r>
              <a:rPr spc="-10" dirty="0">
                <a:solidFill>
                  <a:srgbClr val="FFFFFF"/>
                </a:solidFill>
              </a:rPr>
              <a:t>Πρόληψη</a:t>
            </a:r>
            <a:r>
              <a:rPr dirty="0">
                <a:solidFill>
                  <a:srgbClr val="FFFFFF"/>
                </a:solidFill>
              </a:rPr>
              <a:t> </a:t>
            </a:r>
            <a:r>
              <a:rPr spc="-5" dirty="0">
                <a:solidFill>
                  <a:srgbClr val="FFFFFF"/>
                </a:solidFill>
              </a:rPr>
              <a:t>επιθέσεων</a:t>
            </a:r>
            <a:r>
              <a:rPr spc="15" dirty="0">
                <a:solidFill>
                  <a:srgbClr val="FFFFFF"/>
                </a:solidFill>
              </a:rPr>
              <a:t> </a:t>
            </a:r>
            <a:r>
              <a:rPr spc="-5" dirty="0">
                <a:solidFill>
                  <a:srgbClr val="FFFFFF"/>
                </a:solidFill>
              </a:rPr>
              <a:t>Man-In-The-Middle</a:t>
            </a:r>
            <a:r>
              <a:rPr spc="5" dirty="0">
                <a:solidFill>
                  <a:srgbClr val="FFFFFF"/>
                </a:solidFill>
              </a:rPr>
              <a:t> </a:t>
            </a:r>
            <a:r>
              <a:rPr spc="100" dirty="0">
                <a:solidFill>
                  <a:srgbClr val="FFFFFF"/>
                </a:solidFill>
              </a:rPr>
              <a:t>(συνέχεια)</a:t>
            </a:r>
          </a:p>
        </p:txBody>
      </p:sp>
      <p:sp>
        <p:nvSpPr>
          <p:cNvPr id="4" name="object 4"/>
          <p:cNvSpPr txBox="1"/>
          <p:nvPr/>
        </p:nvSpPr>
        <p:spPr>
          <a:xfrm>
            <a:off x="1472564" y="1709420"/>
            <a:ext cx="9284970" cy="2938145"/>
          </a:xfrm>
          <a:prstGeom prst="rect">
            <a:avLst/>
          </a:prstGeom>
        </p:spPr>
        <p:txBody>
          <a:bodyPr vert="horz" wrap="square" lIns="0" tIns="0" rIns="0" bIns="0" rtlCol="0">
            <a:spAutoFit/>
          </a:bodyPr>
          <a:lstStyle/>
          <a:p>
            <a:pPr marL="287020" indent="-274320">
              <a:lnSpc>
                <a:spcPts val="2055"/>
              </a:lnSpc>
              <a:buClr>
                <a:srgbClr val="FFBA00"/>
              </a:buClr>
              <a:buSzPct val="125000"/>
              <a:buFont typeface="Courier New"/>
              <a:buChar char="o"/>
              <a:tabLst>
                <a:tab pos="287020" algn="l"/>
              </a:tabLst>
            </a:pPr>
            <a:r>
              <a:rPr sz="1600" spc="114" dirty="0">
                <a:solidFill>
                  <a:srgbClr val="FFFFFF"/>
                </a:solidFill>
                <a:latin typeface="Calibri"/>
                <a:cs typeface="Calibri"/>
              </a:rPr>
              <a:t>Ταυτοποίηση</a:t>
            </a:r>
            <a:r>
              <a:rPr sz="1600" spc="65" dirty="0">
                <a:solidFill>
                  <a:srgbClr val="FFFFFF"/>
                </a:solidFill>
                <a:latin typeface="Calibri"/>
                <a:cs typeface="Calibri"/>
              </a:rPr>
              <a:t> </a:t>
            </a:r>
            <a:r>
              <a:rPr sz="1600" spc="105" dirty="0">
                <a:solidFill>
                  <a:srgbClr val="FFFFFF"/>
                </a:solidFill>
                <a:latin typeface="Calibri"/>
                <a:cs typeface="Calibri"/>
              </a:rPr>
              <a:t>χρήστη:</a:t>
            </a:r>
            <a:r>
              <a:rPr sz="1600" spc="60" dirty="0">
                <a:solidFill>
                  <a:srgbClr val="FFFFFF"/>
                </a:solidFill>
                <a:latin typeface="Calibri"/>
                <a:cs typeface="Calibri"/>
              </a:rPr>
              <a:t> </a:t>
            </a:r>
            <a:r>
              <a:rPr sz="1600" spc="120" dirty="0">
                <a:solidFill>
                  <a:srgbClr val="FFFFFF"/>
                </a:solidFill>
                <a:latin typeface="Calibri"/>
                <a:cs typeface="Calibri"/>
              </a:rPr>
              <a:t>Το</a:t>
            </a:r>
            <a:r>
              <a:rPr sz="1600" spc="55" dirty="0">
                <a:solidFill>
                  <a:srgbClr val="FFFFFF"/>
                </a:solidFill>
                <a:latin typeface="Calibri"/>
                <a:cs typeface="Calibri"/>
              </a:rPr>
              <a:t> </a:t>
            </a:r>
            <a:r>
              <a:rPr sz="1600" spc="100" dirty="0">
                <a:solidFill>
                  <a:srgbClr val="FFFFFF"/>
                </a:solidFill>
                <a:latin typeface="Calibri"/>
                <a:cs typeface="Calibri"/>
              </a:rPr>
              <a:t>SSL/TLS</a:t>
            </a:r>
            <a:r>
              <a:rPr sz="1600" spc="60" dirty="0">
                <a:solidFill>
                  <a:srgbClr val="FFFFFF"/>
                </a:solidFill>
                <a:latin typeface="Calibri"/>
                <a:cs typeface="Calibri"/>
              </a:rPr>
              <a:t> </a:t>
            </a:r>
            <a:r>
              <a:rPr sz="1600" spc="105" dirty="0">
                <a:solidFill>
                  <a:srgbClr val="FFFFFF"/>
                </a:solidFill>
                <a:latin typeface="Calibri"/>
                <a:cs typeface="Calibri"/>
              </a:rPr>
              <a:t>χρησιμοποιεί</a:t>
            </a:r>
            <a:r>
              <a:rPr sz="1600" spc="70" dirty="0">
                <a:solidFill>
                  <a:srgbClr val="FFFFFF"/>
                </a:solidFill>
                <a:latin typeface="Calibri"/>
                <a:cs typeface="Calibri"/>
              </a:rPr>
              <a:t> </a:t>
            </a:r>
            <a:r>
              <a:rPr sz="1600" spc="125" dirty="0">
                <a:solidFill>
                  <a:srgbClr val="FFFFFF"/>
                </a:solidFill>
                <a:latin typeface="Calibri"/>
                <a:cs typeface="Calibri"/>
              </a:rPr>
              <a:t>ψηφιακά</a:t>
            </a:r>
            <a:r>
              <a:rPr sz="1600" spc="55" dirty="0">
                <a:solidFill>
                  <a:srgbClr val="FFFFFF"/>
                </a:solidFill>
                <a:latin typeface="Calibri"/>
                <a:cs typeface="Calibri"/>
              </a:rPr>
              <a:t> </a:t>
            </a:r>
            <a:r>
              <a:rPr sz="1600" spc="105" dirty="0">
                <a:solidFill>
                  <a:srgbClr val="FFFFFF"/>
                </a:solidFill>
                <a:latin typeface="Calibri"/>
                <a:cs typeface="Calibri"/>
              </a:rPr>
              <a:t>πιστοποιητικά</a:t>
            </a:r>
            <a:r>
              <a:rPr sz="1600" spc="65" dirty="0">
                <a:solidFill>
                  <a:srgbClr val="FFFFFF"/>
                </a:solidFill>
                <a:latin typeface="Calibri"/>
                <a:cs typeface="Calibri"/>
              </a:rPr>
              <a:t> </a:t>
            </a:r>
            <a:r>
              <a:rPr sz="1600" spc="100" dirty="0">
                <a:solidFill>
                  <a:srgbClr val="FFFFFF"/>
                </a:solidFill>
                <a:latin typeface="Calibri"/>
                <a:cs typeface="Calibri"/>
              </a:rPr>
              <a:t>για</a:t>
            </a:r>
            <a:r>
              <a:rPr sz="1600" spc="60" dirty="0">
                <a:solidFill>
                  <a:srgbClr val="FFFFFF"/>
                </a:solidFill>
                <a:latin typeface="Calibri"/>
                <a:cs typeface="Calibri"/>
              </a:rPr>
              <a:t> </a:t>
            </a:r>
            <a:r>
              <a:rPr sz="1600" spc="110" dirty="0">
                <a:solidFill>
                  <a:srgbClr val="FFFFFF"/>
                </a:solidFill>
                <a:latin typeface="Calibri"/>
                <a:cs typeface="Calibri"/>
              </a:rPr>
              <a:t>την</a:t>
            </a:r>
            <a:r>
              <a:rPr sz="1600" spc="60" dirty="0">
                <a:solidFill>
                  <a:srgbClr val="FFFFFF"/>
                </a:solidFill>
                <a:latin typeface="Calibri"/>
                <a:cs typeface="Calibri"/>
              </a:rPr>
              <a:t> </a:t>
            </a:r>
            <a:r>
              <a:rPr sz="1600" spc="120" dirty="0">
                <a:solidFill>
                  <a:srgbClr val="FFFFFF"/>
                </a:solidFill>
                <a:latin typeface="Calibri"/>
                <a:cs typeface="Calibri"/>
              </a:rPr>
              <a:t>επαλήθευση</a:t>
            </a:r>
            <a:endParaRPr sz="1600">
              <a:latin typeface="Calibri"/>
              <a:cs typeface="Calibri"/>
            </a:endParaRPr>
          </a:p>
          <a:p>
            <a:pPr marL="287020" marR="5080">
              <a:lnSpc>
                <a:spcPts val="1910"/>
              </a:lnSpc>
              <a:spcBef>
                <a:spcPts val="25"/>
              </a:spcBef>
            </a:pPr>
            <a:r>
              <a:rPr sz="1600" spc="105" dirty="0">
                <a:solidFill>
                  <a:srgbClr val="FFFFFF"/>
                </a:solidFill>
                <a:latin typeface="Calibri"/>
                <a:cs typeface="Calibri"/>
              </a:rPr>
              <a:t>της </a:t>
            </a:r>
            <a:r>
              <a:rPr sz="1600" spc="110" dirty="0">
                <a:solidFill>
                  <a:srgbClr val="FFFFFF"/>
                </a:solidFill>
                <a:latin typeface="Calibri"/>
                <a:cs typeface="Calibri"/>
              </a:rPr>
              <a:t>ταυτότητας </a:t>
            </a:r>
            <a:r>
              <a:rPr sz="1600" spc="114" dirty="0">
                <a:solidFill>
                  <a:srgbClr val="FFFFFF"/>
                </a:solidFill>
                <a:latin typeface="Calibri"/>
                <a:cs typeface="Calibri"/>
              </a:rPr>
              <a:t>του </a:t>
            </a:r>
            <a:r>
              <a:rPr sz="1600" spc="105" dirty="0">
                <a:solidFill>
                  <a:srgbClr val="FFFFFF"/>
                </a:solidFill>
                <a:latin typeface="Calibri"/>
                <a:cs typeface="Calibri"/>
              </a:rPr>
              <a:t>εξυπηρετητή/εξυπηρετητή. </a:t>
            </a:r>
            <a:r>
              <a:rPr sz="1600" spc="120" dirty="0">
                <a:solidFill>
                  <a:srgbClr val="FFFFFF"/>
                </a:solidFill>
                <a:latin typeface="Calibri"/>
                <a:cs typeface="Calibri"/>
              </a:rPr>
              <a:t>Αυτά </a:t>
            </a:r>
            <a:r>
              <a:rPr sz="1600" spc="114" dirty="0">
                <a:solidFill>
                  <a:srgbClr val="FFFFFF"/>
                </a:solidFill>
                <a:latin typeface="Calibri"/>
                <a:cs typeface="Calibri"/>
              </a:rPr>
              <a:t>τα </a:t>
            </a:r>
            <a:r>
              <a:rPr sz="1600" spc="105" dirty="0">
                <a:solidFill>
                  <a:srgbClr val="FFFFFF"/>
                </a:solidFill>
                <a:latin typeface="Calibri"/>
                <a:cs typeface="Calibri"/>
              </a:rPr>
              <a:t>πιστοποιητικά εκδίδονται </a:t>
            </a:r>
            <a:r>
              <a:rPr sz="1600" spc="125" dirty="0">
                <a:solidFill>
                  <a:srgbClr val="FFFFFF"/>
                </a:solidFill>
                <a:latin typeface="Calibri"/>
                <a:cs typeface="Calibri"/>
              </a:rPr>
              <a:t>από </a:t>
            </a:r>
            <a:r>
              <a:rPr sz="1600" spc="130" dirty="0">
                <a:solidFill>
                  <a:srgbClr val="FFFFFF"/>
                </a:solidFill>
                <a:latin typeface="Calibri"/>
                <a:cs typeface="Calibri"/>
              </a:rPr>
              <a:t> </a:t>
            </a:r>
            <a:r>
              <a:rPr sz="1600" spc="100" dirty="0">
                <a:solidFill>
                  <a:srgbClr val="FFFFFF"/>
                </a:solidFill>
                <a:latin typeface="Calibri"/>
                <a:cs typeface="Calibri"/>
              </a:rPr>
              <a:t>αξιόπιστες </a:t>
            </a:r>
            <a:r>
              <a:rPr sz="1600" spc="110" dirty="0">
                <a:solidFill>
                  <a:srgbClr val="FFFFFF"/>
                </a:solidFill>
                <a:latin typeface="Calibri"/>
                <a:cs typeface="Calibri"/>
              </a:rPr>
              <a:t>Αρχές Πιστοποιητικών </a:t>
            </a:r>
            <a:r>
              <a:rPr sz="1600" spc="100" dirty="0">
                <a:solidFill>
                  <a:srgbClr val="FFFFFF"/>
                </a:solidFill>
                <a:latin typeface="Calibri"/>
                <a:cs typeface="Calibri"/>
              </a:rPr>
              <a:t>(CAs) και </a:t>
            </a:r>
            <a:r>
              <a:rPr sz="1600" spc="110" dirty="0">
                <a:solidFill>
                  <a:srgbClr val="FFFFFF"/>
                </a:solidFill>
                <a:latin typeface="Calibri"/>
                <a:cs typeface="Calibri"/>
              </a:rPr>
              <a:t>περιέχουν </a:t>
            </a:r>
            <a:r>
              <a:rPr sz="1600" spc="114" dirty="0">
                <a:solidFill>
                  <a:srgbClr val="FFFFFF"/>
                </a:solidFill>
                <a:latin typeface="Calibri"/>
                <a:cs typeface="Calibri"/>
              </a:rPr>
              <a:t>πληροφορίες </a:t>
            </a:r>
            <a:r>
              <a:rPr sz="1600" spc="125" dirty="0">
                <a:solidFill>
                  <a:srgbClr val="FFFFFF"/>
                </a:solidFill>
                <a:latin typeface="Calibri"/>
                <a:cs typeface="Calibri"/>
              </a:rPr>
              <a:t>που </a:t>
            </a:r>
            <a:r>
              <a:rPr sz="1600" spc="120" dirty="0">
                <a:solidFill>
                  <a:srgbClr val="FFFFFF"/>
                </a:solidFill>
                <a:latin typeface="Calibri"/>
                <a:cs typeface="Calibri"/>
              </a:rPr>
              <a:t>επαληθεύουν </a:t>
            </a:r>
            <a:r>
              <a:rPr sz="1600" spc="105" dirty="0">
                <a:solidFill>
                  <a:srgbClr val="FFFFFF"/>
                </a:solidFill>
                <a:latin typeface="Calibri"/>
                <a:cs typeface="Calibri"/>
              </a:rPr>
              <a:t>την </a:t>
            </a:r>
            <a:r>
              <a:rPr sz="1600" spc="110" dirty="0">
                <a:solidFill>
                  <a:srgbClr val="FFFFFF"/>
                </a:solidFill>
                <a:latin typeface="Calibri"/>
                <a:cs typeface="Calibri"/>
              </a:rPr>
              <a:t> ταυτότητα </a:t>
            </a:r>
            <a:r>
              <a:rPr sz="1600" spc="114" dirty="0">
                <a:solidFill>
                  <a:srgbClr val="FFFFFF"/>
                </a:solidFill>
                <a:latin typeface="Calibri"/>
                <a:cs typeface="Calibri"/>
              </a:rPr>
              <a:t>του </a:t>
            </a:r>
            <a:r>
              <a:rPr sz="1600" spc="105" dirty="0">
                <a:solidFill>
                  <a:srgbClr val="FFFFFF"/>
                </a:solidFill>
                <a:latin typeface="Calibri"/>
                <a:cs typeface="Calibri"/>
              </a:rPr>
              <a:t>διακομιστή, εμποδίζοντας </a:t>
            </a:r>
            <a:r>
              <a:rPr sz="1600" spc="110" dirty="0">
                <a:solidFill>
                  <a:srgbClr val="FFFFFF"/>
                </a:solidFill>
                <a:latin typeface="Calibri"/>
                <a:cs typeface="Calibri"/>
              </a:rPr>
              <a:t>τους </a:t>
            </a:r>
            <a:r>
              <a:rPr sz="1600" spc="105" dirty="0">
                <a:solidFill>
                  <a:srgbClr val="FFFFFF"/>
                </a:solidFill>
                <a:latin typeface="Calibri"/>
                <a:cs typeface="Calibri"/>
              </a:rPr>
              <a:t>επιτιθέμενους </a:t>
            </a:r>
            <a:r>
              <a:rPr sz="1600" spc="120" dirty="0">
                <a:solidFill>
                  <a:srgbClr val="FFFFFF"/>
                </a:solidFill>
                <a:latin typeface="Calibri"/>
                <a:cs typeface="Calibri"/>
              </a:rPr>
              <a:t>να </a:t>
            </a:r>
            <a:r>
              <a:rPr sz="1600" spc="125" dirty="0">
                <a:solidFill>
                  <a:srgbClr val="FFFFFF"/>
                </a:solidFill>
                <a:latin typeface="Calibri"/>
                <a:cs typeface="Calibri"/>
              </a:rPr>
              <a:t>υποδυθούν </a:t>
            </a:r>
            <a:r>
              <a:rPr sz="1600" spc="105" dirty="0">
                <a:solidFill>
                  <a:srgbClr val="FFFFFF"/>
                </a:solidFill>
                <a:latin typeface="Calibri"/>
                <a:cs typeface="Calibri"/>
              </a:rPr>
              <a:t>τον διακομιστή </a:t>
            </a:r>
            <a:r>
              <a:rPr sz="1600" spc="110" dirty="0">
                <a:solidFill>
                  <a:srgbClr val="FFFFFF"/>
                </a:solidFill>
                <a:latin typeface="Calibri"/>
                <a:cs typeface="Calibri"/>
              </a:rPr>
              <a:t> </a:t>
            </a:r>
            <a:r>
              <a:rPr sz="1600" spc="100" dirty="0">
                <a:solidFill>
                  <a:srgbClr val="FFFFFF"/>
                </a:solidFill>
                <a:latin typeface="Calibri"/>
                <a:cs typeface="Calibri"/>
              </a:rPr>
              <a:t>και</a:t>
            </a:r>
            <a:r>
              <a:rPr sz="1600" spc="50" dirty="0">
                <a:solidFill>
                  <a:srgbClr val="FFFFFF"/>
                </a:solidFill>
                <a:latin typeface="Calibri"/>
                <a:cs typeface="Calibri"/>
              </a:rPr>
              <a:t> </a:t>
            </a:r>
            <a:r>
              <a:rPr sz="1600" spc="120" dirty="0">
                <a:solidFill>
                  <a:srgbClr val="FFFFFF"/>
                </a:solidFill>
                <a:latin typeface="Calibri"/>
                <a:cs typeface="Calibri"/>
              </a:rPr>
              <a:t>να</a:t>
            </a:r>
            <a:r>
              <a:rPr sz="1600" spc="55" dirty="0">
                <a:solidFill>
                  <a:srgbClr val="FFFFFF"/>
                </a:solidFill>
                <a:latin typeface="Calibri"/>
                <a:cs typeface="Calibri"/>
              </a:rPr>
              <a:t> </a:t>
            </a:r>
            <a:r>
              <a:rPr sz="1600" spc="114" dirty="0">
                <a:solidFill>
                  <a:srgbClr val="FFFFFF"/>
                </a:solidFill>
                <a:latin typeface="Calibri"/>
                <a:cs typeface="Calibri"/>
              </a:rPr>
              <a:t>εξαπατήσουν</a:t>
            </a:r>
            <a:r>
              <a:rPr sz="1600" spc="60" dirty="0">
                <a:solidFill>
                  <a:srgbClr val="FFFFFF"/>
                </a:solidFill>
                <a:latin typeface="Calibri"/>
                <a:cs typeface="Calibri"/>
              </a:rPr>
              <a:t> </a:t>
            </a:r>
            <a:r>
              <a:rPr sz="1600" spc="105" dirty="0">
                <a:solidFill>
                  <a:srgbClr val="FFFFFF"/>
                </a:solidFill>
                <a:latin typeface="Calibri"/>
                <a:cs typeface="Calibri"/>
              </a:rPr>
              <a:t>το</a:t>
            </a:r>
            <a:r>
              <a:rPr sz="1600" spc="50" dirty="0">
                <a:solidFill>
                  <a:srgbClr val="FFFFFF"/>
                </a:solidFill>
                <a:latin typeface="Calibri"/>
                <a:cs typeface="Calibri"/>
              </a:rPr>
              <a:t> </a:t>
            </a:r>
            <a:r>
              <a:rPr sz="1600" spc="120" dirty="0">
                <a:solidFill>
                  <a:srgbClr val="FFFFFF"/>
                </a:solidFill>
                <a:latin typeface="Calibri"/>
                <a:cs typeface="Calibri"/>
              </a:rPr>
              <a:t>σύστημα</a:t>
            </a:r>
            <a:r>
              <a:rPr sz="1600" spc="55" dirty="0">
                <a:solidFill>
                  <a:srgbClr val="FFFFFF"/>
                </a:solidFill>
                <a:latin typeface="Calibri"/>
                <a:cs typeface="Calibri"/>
              </a:rPr>
              <a:t> </a:t>
            </a:r>
            <a:r>
              <a:rPr sz="1600" spc="130" dirty="0">
                <a:solidFill>
                  <a:srgbClr val="FFFFFF"/>
                </a:solidFill>
                <a:latin typeface="Calibri"/>
                <a:cs typeface="Calibri"/>
              </a:rPr>
              <a:t>ή</a:t>
            </a:r>
            <a:r>
              <a:rPr sz="1600" spc="55" dirty="0">
                <a:solidFill>
                  <a:srgbClr val="FFFFFF"/>
                </a:solidFill>
                <a:latin typeface="Calibri"/>
                <a:cs typeface="Calibri"/>
              </a:rPr>
              <a:t> </a:t>
            </a:r>
            <a:r>
              <a:rPr sz="1600" spc="110" dirty="0">
                <a:solidFill>
                  <a:srgbClr val="FFFFFF"/>
                </a:solidFill>
                <a:latin typeface="Calibri"/>
                <a:cs typeface="Calibri"/>
              </a:rPr>
              <a:t>το</a:t>
            </a:r>
            <a:r>
              <a:rPr sz="1600" spc="50" dirty="0">
                <a:solidFill>
                  <a:srgbClr val="FFFFFF"/>
                </a:solidFill>
                <a:latin typeface="Calibri"/>
                <a:cs typeface="Calibri"/>
              </a:rPr>
              <a:t> </a:t>
            </a:r>
            <a:r>
              <a:rPr sz="1600" spc="125" dirty="0">
                <a:solidFill>
                  <a:srgbClr val="FFFFFF"/>
                </a:solidFill>
                <a:latin typeface="Calibri"/>
                <a:cs typeface="Calibri"/>
              </a:rPr>
              <a:t>πρόγραμμα</a:t>
            </a:r>
            <a:r>
              <a:rPr sz="1600" spc="60" dirty="0">
                <a:solidFill>
                  <a:srgbClr val="FFFFFF"/>
                </a:solidFill>
                <a:latin typeface="Calibri"/>
                <a:cs typeface="Calibri"/>
              </a:rPr>
              <a:t> </a:t>
            </a:r>
            <a:r>
              <a:rPr sz="1600" spc="80" dirty="0">
                <a:solidFill>
                  <a:srgbClr val="FFFFFF"/>
                </a:solidFill>
                <a:latin typeface="Calibri"/>
                <a:cs typeface="Calibri"/>
              </a:rPr>
              <a:t>(client)</a:t>
            </a:r>
            <a:r>
              <a:rPr sz="1600" spc="50" dirty="0">
                <a:solidFill>
                  <a:srgbClr val="FFFFFF"/>
                </a:solidFill>
                <a:latin typeface="Calibri"/>
                <a:cs typeface="Calibri"/>
              </a:rPr>
              <a:t> </a:t>
            </a:r>
            <a:r>
              <a:rPr sz="1600" spc="120" dirty="0">
                <a:solidFill>
                  <a:srgbClr val="FFFFFF"/>
                </a:solidFill>
                <a:latin typeface="Calibri"/>
                <a:cs typeface="Calibri"/>
              </a:rPr>
              <a:t>ώστε</a:t>
            </a:r>
            <a:r>
              <a:rPr sz="1600" spc="50" dirty="0">
                <a:solidFill>
                  <a:srgbClr val="FFFFFF"/>
                </a:solidFill>
                <a:latin typeface="Calibri"/>
                <a:cs typeface="Calibri"/>
              </a:rPr>
              <a:t> </a:t>
            </a:r>
            <a:r>
              <a:rPr sz="1600" spc="120" dirty="0">
                <a:solidFill>
                  <a:srgbClr val="FFFFFF"/>
                </a:solidFill>
                <a:latin typeface="Calibri"/>
                <a:cs typeface="Calibri"/>
              </a:rPr>
              <a:t>να</a:t>
            </a:r>
            <a:r>
              <a:rPr sz="1600" spc="55" dirty="0">
                <a:solidFill>
                  <a:srgbClr val="FFFFFF"/>
                </a:solidFill>
                <a:latin typeface="Calibri"/>
                <a:cs typeface="Calibri"/>
              </a:rPr>
              <a:t> </a:t>
            </a:r>
            <a:r>
              <a:rPr sz="1600" spc="110" dirty="0">
                <a:solidFill>
                  <a:srgbClr val="FFFFFF"/>
                </a:solidFill>
                <a:latin typeface="Calibri"/>
                <a:cs typeface="Calibri"/>
              </a:rPr>
              <a:t>συνδεθεί</a:t>
            </a:r>
            <a:r>
              <a:rPr sz="1600" spc="60" dirty="0">
                <a:solidFill>
                  <a:srgbClr val="FFFFFF"/>
                </a:solidFill>
                <a:latin typeface="Calibri"/>
                <a:cs typeface="Calibri"/>
              </a:rPr>
              <a:t> </a:t>
            </a:r>
            <a:r>
              <a:rPr sz="1600" spc="114" dirty="0">
                <a:solidFill>
                  <a:srgbClr val="FFFFFF"/>
                </a:solidFill>
                <a:latin typeface="Calibri"/>
                <a:cs typeface="Calibri"/>
              </a:rPr>
              <a:t>σε</a:t>
            </a:r>
            <a:r>
              <a:rPr sz="1600" spc="50" dirty="0">
                <a:solidFill>
                  <a:srgbClr val="FFFFFF"/>
                </a:solidFill>
                <a:latin typeface="Calibri"/>
                <a:cs typeface="Calibri"/>
              </a:rPr>
              <a:t> </a:t>
            </a:r>
            <a:r>
              <a:rPr sz="1600" spc="110" dirty="0">
                <a:solidFill>
                  <a:srgbClr val="FFFFFF"/>
                </a:solidFill>
                <a:latin typeface="Calibri"/>
                <a:cs typeface="Calibri"/>
              </a:rPr>
              <a:t>μια</a:t>
            </a:r>
            <a:r>
              <a:rPr sz="1600" spc="55" dirty="0">
                <a:solidFill>
                  <a:srgbClr val="FFFFFF"/>
                </a:solidFill>
                <a:latin typeface="Calibri"/>
                <a:cs typeface="Calibri"/>
              </a:rPr>
              <a:t> </a:t>
            </a:r>
            <a:r>
              <a:rPr sz="1600" spc="120" dirty="0">
                <a:solidFill>
                  <a:srgbClr val="FFFFFF"/>
                </a:solidFill>
                <a:latin typeface="Calibri"/>
                <a:cs typeface="Calibri"/>
              </a:rPr>
              <a:t>κακόβουλη </a:t>
            </a:r>
            <a:r>
              <a:rPr sz="1600" spc="-345" dirty="0">
                <a:solidFill>
                  <a:srgbClr val="FFFFFF"/>
                </a:solidFill>
                <a:latin typeface="Calibri"/>
                <a:cs typeface="Calibri"/>
              </a:rPr>
              <a:t> </a:t>
            </a:r>
            <a:r>
              <a:rPr sz="1600" spc="110" dirty="0">
                <a:solidFill>
                  <a:srgbClr val="FFFFFF"/>
                </a:solidFill>
                <a:latin typeface="Calibri"/>
                <a:cs typeface="Calibri"/>
              </a:rPr>
              <a:t>οντότητα</a:t>
            </a:r>
            <a:endParaRPr sz="1600">
              <a:latin typeface="Calibri"/>
              <a:cs typeface="Calibri"/>
            </a:endParaRPr>
          </a:p>
          <a:p>
            <a:pPr>
              <a:lnSpc>
                <a:spcPct val="100000"/>
              </a:lnSpc>
              <a:spcBef>
                <a:spcPts val="15"/>
              </a:spcBef>
            </a:pPr>
            <a:endParaRPr sz="1200">
              <a:latin typeface="Calibri"/>
              <a:cs typeface="Calibri"/>
            </a:endParaRPr>
          </a:p>
          <a:p>
            <a:pPr marL="287020" marR="130175" indent="-274320">
              <a:lnSpc>
                <a:spcPct val="98500"/>
              </a:lnSpc>
              <a:buClr>
                <a:srgbClr val="FFBA00"/>
              </a:buClr>
              <a:buSzPct val="125000"/>
              <a:buFont typeface="Courier New"/>
              <a:buChar char="o"/>
              <a:tabLst>
                <a:tab pos="287020" algn="l"/>
              </a:tabLst>
            </a:pPr>
            <a:r>
              <a:rPr sz="1600" spc="170" dirty="0">
                <a:solidFill>
                  <a:srgbClr val="FFFFFF"/>
                </a:solidFill>
                <a:latin typeface="Calibri"/>
                <a:cs typeface="Calibri"/>
              </a:rPr>
              <a:t>Ολοκληρώνω</a:t>
            </a:r>
            <a:r>
              <a:rPr sz="1600" spc="80" dirty="0">
                <a:solidFill>
                  <a:srgbClr val="FFFFFF"/>
                </a:solidFill>
                <a:latin typeface="Calibri"/>
                <a:cs typeface="Calibri"/>
              </a:rPr>
              <a:t> </a:t>
            </a:r>
            <a:r>
              <a:rPr sz="1600" spc="145" dirty="0">
                <a:solidFill>
                  <a:srgbClr val="FFFFFF"/>
                </a:solidFill>
                <a:latin typeface="Calibri"/>
                <a:cs typeface="Calibri"/>
              </a:rPr>
              <a:t>την</a:t>
            </a:r>
            <a:r>
              <a:rPr sz="1600" spc="80" dirty="0">
                <a:solidFill>
                  <a:srgbClr val="FFFFFF"/>
                </a:solidFill>
                <a:latin typeface="Calibri"/>
                <a:cs typeface="Calibri"/>
              </a:rPr>
              <a:t> </a:t>
            </a:r>
            <a:r>
              <a:rPr sz="1600" spc="145" dirty="0">
                <a:solidFill>
                  <a:srgbClr val="FFFFFF"/>
                </a:solidFill>
                <a:latin typeface="Calibri"/>
                <a:cs typeface="Calibri"/>
              </a:rPr>
              <a:t>ακεραιότητα:</a:t>
            </a:r>
            <a:r>
              <a:rPr sz="1600" spc="80" dirty="0">
                <a:solidFill>
                  <a:srgbClr val="FFFFFF"/>
                </a:solidFill>
                <a:latin typeface="Calibri"/>
                <a:cs typeface="Calibri"/>
              </a:rPr>
              <a:t> </a:t>
            </a:r>
            <a:r>
              <a:rPr sz="1600" spc="160" dirty="0">
                <a:solidFill>
                  <a:srgbClr val="FFFFFF"/>
                </a:solidFill>
                <a:latin typeface="Calibri"/>
                <a:cs typeface="Calibri"/>
              </a:rPr>
              <a:t>Το</a:t>
            </a:r>
            <a:r>
              <a:rPr sz="1600" spc="80" dirty="0">
                <a:solidFill>
                  <a:srgbClr val="FFFFFF"/>
                </a:solidFill>
                <a:latin typeface="Calibri"/>
                <a:cs typeface="Calibri"/>
              </a:rPr>
              <a:t> </a:t>
            </a:r>
            <a:r>
              <a:rPr sz="1600" spc="140" dirty="0">
                <a:solidFill>
                  <a:srgbClr val="FFFFFF"/>
                </a:solidFill>
                <a:latin typeface="Calibri"/>
                <a:cs typeface="Calibri"/>
              </a:rPr>
              <a:t>SSL</a:t>
            </a:r>
            <a:r>
              <a:rPr sz="1600" spc="80" dirty="0">
                <a:solidFill>
                  <a:srgbClr val="FFFFFF"/>
                </a:solidFill>
                <a:latin typeface="Calibri"/>
                <a:cs typeface="Calibri"/>
              </a:rPr>
              <a:t> </a:t>
            </a:r>
            <a:r>
              <a:rPr sz="1600" spc="145" dirty="0">
                <a:solidFill>
                  <a:srgbClr val="FFFFFF"/>
                </a:solidFill>
                <a:latin typeface="Calibri"/>
                <a:cs typeface="Calibri"/>
              </a:rPr>
              <a:t>προσθέτει</a:t>
            </a:r>
            <a:r>
              <a:rPr sz="1600" spc="85" dirty="0">
                <a:solidFill>
                  <a:srgbClr val="FFFFFF"/>
                </a:solidFill>
                <a:latin typeface="Calibri"/>
                <a:cs typeface="Calibri"/>
              </a:rPr>
              <a:t> </a:t>
            </a:r>
            <a:r>
              <a:rPr sz="1600" spc="165" dirty="0">
                <a:solidFill>
                  <a:srgbClr val="FFFFFF"/>
                </a:solidFill>
                <a:latin typeface="Calibri"/>
                <a:cs typeface="Calibri"/>
              </a:rPr>
              <a:t>ψηφιακή</a:t>
            </a:r>
            <a:r>
              <a:rPr sz="1600" spc="80" dirty="0">
                <a:solidFill>
                  <a:srgbClr val="FFFFFF"/>
                </a:solidFill>
                <a:latin typeface="Calibri"/>
                <a:cs typeface="Calibri"/>
              </a:rPr>
              <a:t> </a:t>
            </a:r>
            <a:r>
              <a:rPr sz="1600" spc="170" dirty="0">
                <a:solidFill>
                  <a:srgbClr val="FFFFFF"/>
                </a:solidFill>
                <a:latin typeface="Calibri"/>
                <a:cs typeface="Calibri"/>
              </a:rPr>
              <a:t>υπογραφή</a:t>
            </a:r>
            <a:r>
              <a:rPr sz="1600" spc="85" dirty="0">
                <a:solidFill>
                  <a:srgbClr val="FFFFFF"/>
                </a:solidFill>
                <a:latin typeface="Calibri"/>
                <a:cs typeface="Calibri"/>
              </a:rPr>
              <a:t> </a:t>
            </a:r>
            <a:r>
              <a:rPr sz="1600" spc="155" dirty="0">
                <a:solidFill>
                  <a:srgbClr val="FFFFFF"/>
                </a:solidFill>
                <a:latin typeface="Calibri"/>
                <a:cs typeface="Calibri"/>
              </a:rPr>
              <a:t>στα</a:t>
            </a:r>
            <a:r>
              <a:rPr sz="1600" spc="80" dirty="0">
                <a:solidFill>
                  <a:srgbClr val="FFFFFF"/>
                </a:solidFill>
                <a:latin typeface="Calibri"/>
                <a:cs typeface="Calibri"/>
              </a:rPr>
              <a:t> </a:t>
            </a:r>
            <a:r>
              <a:rPr sz="1600" spc="150" dirty="0">
                <a:solidFill>
                  <a:srgbClr val="FFFFFF"/>
                </a:solidFill>
                <a:latin typeface="Calibri"/>
                <a:cs typeface="Calibri"/>
              </a:rPr>
              <a:t>μεταδιδόμενα </a:t>
            </a:r>
            <a:r>
              <a:rPr sz="1600" spc="-345" dirty="0">
                <a:solidFill>
                  <a:srgbClr val="FFFFFF"/>
                </a:solidFill>
                <a:latin typeface="Calibri"/>
                <a:cs typeface="Calibri"/>
              </a:rPr>
              <a:t> </a:t>
            </a:r>
            <a:r>
              <a:rPr sz="1600" spc="150" dirty="0">
                <a:solidFill>
                  <a:srgbClr val="FFFFFF"/>
                </a:solidFill>
                <a:latin typeface="Calibri"/>
                <a:cs typeface="Calibri"/>
              </a:rPr>
              <a:t>δεδομένα, </a:t>
            </a:r>
            <a:r>
              <a:rPr sz="1600" spc="135" dirty="0">
                <a:solidFill>
                  <a:srgbClr val="FFFFFF"/>
                </a:solidFill>
                <a:latin typeface="Calibri"/>
                <a:cs typeface="Calibri"/>
              </a:rPr>
              <a:t>επιτρέπει </a:t>
            </a:r>
            <a:r>
              <a:rPr sz="1600" spc="150" dirty="0">
                <a:solidFill>
                  <a:srgbClr val="FFFFFF"/>
                </a:solidFill>
                <a:latin typeface="Calibri"/>
                <a:cs typeface="Calibri"/>
              </a:rPr>
              <a:t>στον </a:t>
            </a:r>
            <a:r>
              <a:rPr sz="1600" spc="160" dirty="0">
                <a:solidFill>
                  <a:srgbClr val="FFFFFF"/>
                </a:solidFill>
                <a:latin typeface="Calibri"/>
                <a:cs typeface="Calibri"/>
              </a:rPr>
              <a:t>παραλήπτη να </a:t>
            </a:r>
            <a:r>
              <a:rPr sz="1600" spc="150" dirty="0">
                <a:solidFill>
                  <a:srgbClr val="FFFFFF"/>
                </a:solidFill>
                <a:latin typeface="Calibri"/>
                <a:cs typeface="Calibri"/>
              </a:rPr>
              <a:t>επαληθεύσει </a:t>
            </a:r>
            <a:r>
              <a:rPr sz="1600" spc="125" dirty="0">
                <a:solidFill>
                  <a:srgbClr val="FFFFFF"/>
                </a:solidFill>
                <a:latin typeface="Calibri"/>
                <a:cs typeface="Calibri"/>
              </a:rPr>
              <a:t>ότι </a:t>
            </a:r>
            <a:r>
              <a:rPr sz="1600" spc="150" dirty="0">
                <a:solidFill>
                  <a:srgbClr val="FFFFFF"/>
                </a:solidFill>
                <a:latin typeface="Calibri"/>
                <a:cs typeface="Calibri"/>
              </a:rPr>
              <a:t>τα </a:t>
            </a:r>
            <a:r>
              <a:rPr sz="1600" spc="160" dirty="0">
                <a:solidFill>
                  <a:srgbClr val="FFFFFF"/>
                </a:solidFill>
                <a:latin typeface="Calibri"/>
                <a:cs typeface="Calibri"/>
              </a:rPr>
              <a:t>δεδομένα </a:t>
            </a:r>
            <a:r>
              <a:rPr sz="1600" spc="150" dirty="0">
                <a:solidFill>
                  <a:srgbClr val="FFFFFF"/>
                </a:solidFill>
                <a:latin typeface="Calibri"/>
                <a:cs typeface="Calibri"/>
              </a:rPr>
              <a:t>δεν έχουν </a:t>
            </a:r>
            <a:r>
              <a:rPr sz="1600" spc="155" dirty="0">
                <a:solidFill>
                  <a:srgbClr val="FFFFFF"/>
                </a:solidFill>
                <a:latin typeface="Calibri"/>
                <a:cs typeface="Calibri"/>
              </a:rPr>
              <a:t> </a:t>
            </a:r>
            <a:r>
              <a:rPr sz="1600" spc="145" dirty="0">
                <a:solidFill>
                  <a:srgbClr val="FFFFFF"/>
                </a:solidFill>
                <a:latin typeface="Calibri"/>
                <a:cs typeface="Calibri"/>
              </a:rPr>
              <a:t>αλλοιωθεί </a:t>
            </a:r>
            <a:r>
              <a:rPr sz="1600" spc="155" dirty="0">
                <a:solidFill>
                  <a:srgbClr val="FFFFFF"/>
                </a:solidFill>
                <a:latin typeface="Calibri"/>
                <a:cs typeface="Calibri"/>
              </a:rPr>
              <a:t>κατά </a:t>
            </a:r>
            <a:r>
              <a:rPr sz="1600" spc="145" dirty="0">
                <a:solidFill>
                  <a:srgbClr val="FFFFFF"/>
                </a:solidFill>
                <a:latin typeface="Calibri"/>
                <a:cs typeface="Calibri"/>
              </a:rPr>
              <a:t>τη </a:t>
            </a:r>
            <a:r>
              <a:rPr sz="1600" spc="150" dirty="0">
                <a:solidFill>
                  <a:srgbClr val="FFFFFF"/>
                </a:solidFill>
                <a:latin typeface="Calibri"/>
                <a:cs typeface="Calibri"/>
              </a:rPr>
              <a:t>μετάδοση. </a:t>
            </a:r>
            <a:r>
              <a:rPr sz="1600" spc="160" dirty="0">
                <a:solidFill>
                  <a:srgbClr val="FFFFFF"/>
                </a:solidFill>
                <a:latin typeface="Calibri"/>
                <a:cs typeface="Calibri"/>
              </a:rPr>
              <a:t>Εάν </a:t>
            </a:r>
            <a:r>
              <a:rPr sz="1600" spc="145" dirty="0">
                <a:solidFill>
                  <a:srgbClr val="FFFFFF"/>
                </a:solidFill>
                <a:latin typeface="Calibri"/>
                <a:cs typeface="Calibri"/>
              </a:rPr>
              <a:t>ένας </a:t>
            </a:r>
            <a:r>
              <a:rPr sz="1600" spc="135" dirty="0">
                <a:solidFill>
                  <a:srgbClr val="FFFFFF"/>
                </a:solidFill>
                <a:latin typeface="Calibri"/>
                <a:cs typeface="Calibri"/>
              </a:rPr>
              <a:t>επιτιθέμενος </a:t>
            </a:r>
            <a:r>
              <a:rPr sz="1600" spc="150" dirty="0">
                <a:solidFill>
                  <a:srgbClr val="FFFFFF"/>
                </a:solidFill>
                <a:latin typeface="Calibri"/>
                <a:cs typeface="Calibri"/>
              </a:rPr>
              <a:t>αλλοιώσει τα </a:t>
            </a:r>
            <a:r>
              <a:rPr sz="1600" spc="155" dirty="0">
                <a:solidFill>
                  <a:srgbClr val="FFFFFF"/>
                </a:solidFill>
                <a:latin typeface="Calibri"/>
                <a:cs typeface="Calibri"/>
              </a:rPr>
              <a:t>υποκλαπέντα </a:t>
            </a:r>
            <a:r>
              <a:rPr sz="1600" spc="160" dirty="0">
                <a:solidFill>
                  <a:srgbClr val="FFFFFF"/>
                </a:solidFill>
                <a:latin typeface="Calibri"/>
                <a:cs typeface="Calibri"/>
              </a:rPr>
              <a:t> </a:t>
            </a:r>
            <a:r>
              <a:rPr sz="1600" spc="150" dirty="0">
                <a:solidFill>
                  <a:srgbClr val="FFFFFF"/>
                </a:solidFill>
                <a:latin typeface="Calibri"/>
                <a:cs typeface="Calibri"/>
              </a:rPr>
              <a:t>δεδομένα, </a:t>
            </a:r>
            <a:r>
              <a:rPr sz="1600" spc="170" dirty="0">
                <a:solidFill>
                  <a:srgbClr val="FFFFFF"/>
                </a:solidFill>
                <a:latin typeface="Calibri"/>
                <a:cs typeface="Calibri"/>
              </a:rPr>
              <a:t>η </a:t>
            </a:r>
            <a:r>
              <a:rPr sz="1600" spc="165" dirty="0">
                <a:solidFill>
                  <a:srgbClr val="FFFFFF"/>
                </a:solidFill>
                <a:latin typeface="Calibri"/>
                <a:cs typeface="Calibri"/>
              </a:rPr>
              <a:t>ψηφιακή </a:t>
            </a:r>
            <a:r>
              <a:rPr sz="1600" spc="170" dirty="0">
                <a:solidFill>
                  <a:srgbClr val="FFFFFF"/>
                </a:solidFill>
                <a:latin typeface="Calibri"/>
                <a:cs typeface="Calibri"/>
              </a:rPr>
              <a:t>υπογραφή </a:t>
            </a:r>
            <a:r>
              <a:rPr sz="1600" spc="175" dirty="0">
                <a:solidFill>
                  <a:srgbClr val="FFFFFF"/>
                </a:solidFill>
                <a:latin typeface="Calibri"/>
                <a:cs typeface="Calibri"/>
              </a:rPr>
              <a:t>θα </a:t>
            </a:r>
            <a:r>
              <a:rPr sz="1600" spc="140" dirty="0">
                <a:solidFill>
                  <a:srgbClr val="FFFFFF"/>
                </a:solidFill>
                <a:latin typeface="Calibri"/>
                <a:cs typeface="Calibri"/>
              </a:rPr>
              <a:t>καταστεί </a:t>
            </a:r>
            <a:r>
              <a:rPr sz="1600" spc="150" dirty="0">
                <a:solidFill>
                  <a:srgbClr val="FFFFFF"/>
                </a:solidFill>
                <a:latin typeface="Calibri"/>
                <a:cs typeface="Calibri"/>
              </a:rPr>
              <a:t>άκυρη, προειδοποιώντας </a:t>
            </a:r>
            <a:r>
              <a:rPr sz="1600" spc="140" dirty="0">
                <a:solidFill>
                  <a:srgbClr val="FFFFFF"/>
                </a:solidFill>
                <a:latin typeface="Calibri"/>
                <a:cs typeface="Calibri"/>
              </a:rPr>
              <a:t>τον </a:t>
            </a:r>
            <a:r>
              <a:rPr sz="1600" spc="135" dirty="0">
                <a:solidFill>
                  <a:srgbClr val="FFFFFF"/>
                </a:solidFill>
                <a:latin typeface="Calibri"/>
                <a:cs typeface="Calibri"/>
              </a:rPr>
              <a:t>για </a:t>
            </a:r>
            <a:r>
              <a:rPr sz="1600" spc="140" dirty="0">
                <a:solidFill>
                  <a:srgbClr val="FFFFFF"/>
                </a:solidFill>
                <a:latin typeface="Calibri"/>
                <a:cs typeface="Calibri"/>
              </a:rPr>
              <a:t> </a:t>
            </a:r>
            <a:r>
              <a:rPr sz="1600" spc="155" dirty="0">
                <a:solidFill>
                  <a:srgbClr val="FFFFFF"/>
                </a:solidFill>
                <a:latin typeface="Calibri"/>
                <a:cs typeface="Calibri"/>
              </a:rPr>
              <a:t>παραποίηση.</a:t>
            </a:r>
            <a:endParaRPr sz="1600">
              <a:latin typeface="Calibri"/>
              <a:cs typeface="Calibri"/>
            </a:endParaRPr>
          </a:p>
        </p:txBody>
      </p:sp>
      <p:sp>
        <p:nvSpPr>
          <p:cNvPr id="5" name="object 5"/>
          <p:cNvSpPr txBox="1"/>
          <p:nvPr/>
        </p:nvSpPr>
        <p:spPr>
          <a:xfrm>
            <a:off x="10648950" y="5217159"/>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Arial"/>
                <a:cs typeface="Arial"/>
              </a:rPr>
              <a:t>1</a:t>
            </a:r>
            <a:r>
              <a:rPr sz="1100" dirty="0">
                <a:solidFill>
                  <a:srgbClr val="FFFFFF"/>
                </a:solidFill>
                <a:latin typeface="Arial"/>
                <a:cs typeface="Arial"/>
              </a:rPr>
              <a:t>1</a:t>
            </a:r>
            <a:endParaRPr sz="1100">
              <a:latin typeface="Arial"/>
              <a:cs typeface="Arial"/>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268605" y="495300"/>
            <a:ext cx="11654789" cy="464871"/>
          </a:xfrm>
          <a:prstGeom prst="rect">
            <a:avLst/>
          </a:prstGeom>
        </p:spPr>
        <p:txBody>
          <a:bodyPr vert="horz" wrap="square" lIns="0" tIns="41275" rIns="0" bIns="0" rtlCol="0">
            <a:spAutoFit/>
          </a:bodyPr>
          <a:lstStyle/>
          <a:p>
            <a:pPr marL="420370" marR="5080" indent="940435">
              <a:lnSpc>
                <a:spcPts val="3279"/>
              </a:lnSpc>
              <a:spcBef>
                <a:spcPts val="325"/>
              </a:spcBef>
            </a:pPr>
            <a:r>
              <a:rPr spc="10" dirty="0" err="1">
                <a:solidFill>
                  <a:srgbClr val="FFFFFF"/>
                </a:solidFill>
              </a:rPr>
              <a:t>Πώς</a:t>
            </a:r>
            <a:r>
              <a:rPr spc="35" dirty="0">
                <a:solidFill>
                  <a:srgbClr val="FFFFFF"/>
                </a:solidFill>
                <a:hlinkClick r:id="rId2"/>
              </a:rPr>
              <a:t> </a:t>
            </a:r>
            <a:r>
              <a:rPr spc="5" dirty="0" err="1">
                <a:solidFill>
                  <a:srgbClr val="FFFFFF"/>
                </a:solidFill>
              </a:rPr>
              <a:t>το</a:t>
            </a:r>
            <a:r>
              <a:rPr spc="35" dirty="0">
                <a:solidFill>
                  <a:srgbClr val="FFFFFF"/>
                </a:solidFill>
              </a:rPr>
              <a:t> </a:t>
            </a:r>
            <a:r>
              <a:rPr spc="-695" dirty="0">
                <a:solidFill>
                  <a:srgbClr val="FFFFFF"/>
                </a:solidFill>
              </a:rPr>
              <a:t> </a:t>
            </a:r>
            <a:r>
              <a:rPr spc="10" dirty="0">
                <a:solidFill>
                  <a:srgbClr val="FFFFFF"/>
                </a:solidFill>
              </a:rPr>
              <a:t>SSL</a:t>
            </a:r>
            <a:r>
              <a:rPr spc="40" dirty="0">
                <a:solidFill>
                  <a:srgbClr val="FFFFFF"/>
                </a:solidFill>
              </a:rPr>
              <a:t> </a:t>
            </a:r>
            <a:r>
              <a:rPr lang="el-GR" spc="-15" dirty="0">
                <a:solidFill>
                  <a:srgbClr val="FFFFFF"/>
                </a:solidFill>
              </a:rPr>
              <a:t>α</a:t>
            </a:r>
            <a:r>
              <a:rPr spc="-15" dirty="0">
                <a:solidFill>
                  <a:srgbClr val="FFFFFF"/>
                </a:solidFill>
              </a:rPr>
              <a:t>π</a:t>
            </a:r>
            <a:r>
              <a:rPr spc="-15" dirty="0" err="1">
                <a:solidFill>
                  <a:srgbClr val="FFFFFF"/>
                </a:solidFill>
              </a:rPr>
              <a:t>οτρέ</a:t>
            </a:r>
            <a:r>
              <a:rPr spc="-15" dirty="0">
                <a:solidFill>
                  <a:srgbClr val="FFFFFF"/>
                </a:solidFill>
              </a:rPr>
              <a:t>πει</a:t>
            </a:r>
            <a:r>
              <a:rPr spc="-10" dirty="0">
                <a:solidFill>
                  <a:srgbClr val="FFFFFF"/>
                </a:solidFill>
              </a:rPr>
              <a:t> τις</a:t>
            </a:r>
            <a:r>
              <a:rPr spc="-25" dirty="0">
                <a:solidFill>
                  <a:srgbClr val="FFFFFF"/>
                </a:solidFill>
              </a:rPr>
              <a:t> </a:t>
            </a:r>
            <a:r>
              <a:rPr spc="-15" dirty="0">
                <a:solidFill>
                  <a:srgbClr val="FFFFFF"/>
                </a:solidFill>
              </a:rPr>
              <a:t>επιθέσεις</a:t>
            </a:r>
            <a:r>
              <a:rPr spc="-10" dirty="0">
                <a:solidFill>
                  <a:srgbClr val="FFFFFF"/>
                </a:solidFill>
              </a:rPr>
              <a:t> </a:t>
            </a:r>
            <a:r>
              <a:rPr spc="-15" dirty="0">
                <a:solidFill>
                  <a:srgbClr val="FFFFFF"/>
                </a:solidFill>
              </a:rPr>
              <a:t>Man-In-The-Middle</a:t>
            </a:r>
          </a:p>
        </p:txBody>
      </p:sp>
      <p:sp>
        <p:nvSpPr>
          <p:cNvPr id="4" name="object 4"/>
          <p:cNvSpPr txBox="1"/>
          <p:nvPr/>
        </p:nvSpPr>
        <p:spPr>
          <a:xfrm>
            <a:off x="631190" y="2019617"/>
            <a:ext cx="11471275" cy="1808187"/>
          </a:xfrm>
          <a:prstGeom prst="rect">
            <a:avLst/>
          </a:prstGeom>
        </p:spPr>
        <p:txBody>
          <a:bodyPr vert="horz" wrap="square" lIns="0" tIns="12700" rIns="0" bIns="0" rtlCol="0">
            <a:spAutoFit/>
          </a:bodyPr>
          <a:lstStyle/>
          <a:p>
            <a:pPr marL="12700" marR="5080">
              <a:lnSpc>
                <a:spcPct val="100000"/>
              </a:lnSpc>
              <a:spcBef>
                <a:spcPts val="100"/>
              </a:spcBef>
            </a:pPr>
            <a:r>
              <a:rPr lang="el-GR" sz="1250" spc="114" dirty="0">
                <a:solidFill>
                  <a:srgbClr val="FFFFFF"/>
                </a:solidFill>
                <a:latin typeface="Calibri"/>
                <a:cs typeface="Calibri"/>
              </a:rPr>
              <a:t>Η προστασία που παρέχει το HTTPS βασίζεται στην έννοια των ψηφιακών πιστοποιητικών SSL και των Αρχών Πιστοποίησης (</a:t>
            </a:r>
            <a:r>
              <a:rPr lang="el-GR" sz="1250" spc="114" dirty="0" err="1">
                <a:solidFill>
                  <a:srgbClr val="FFFFFF"/>
                </a:solidFill>
                <a:latin typeface="Calibri"/>
                <a:cs typeface="Calibri"/>
              </a:rPr>
              <a:t>Certificate</a:t>
            </a:r>
            <a:r>
              <a:rPr lang="el-GR" sz="1250" spc="114" dirty="0">
                <a:solidFill>
                  <a:srgbClr val="FFFFFF"/>
                </a:solidFill>
                <a:latin typeface="Calibri"/>
                <a:cs typeface="Calibri"/>
              </a:rPr>
              <a:t> </a:t>
            </a:r>
            <a:r>
              <a:rPr lang="el-GR" sz="1250" spc="114" dirty="0" err="1">
                <a:solidFill>
                  <a:srgbClr val="FFFFFF"/>
                </a:solidFill>
                <a:latin typeface="Calibri"/>
                <a:cs typeface="Calibri"/>
              </a:rPr>
              <a:t>Authorities</a:t>
            </a:r>
            <a:r>
              <a:rPr lang="el-GR" sz="1250" spc="114" dirty="0">
                <a:solidFill>
                  <a:srgbClr val="FFFFFF"/>
                </a:solidFill>
                <a:latin typeface="Calibri"/>
                <a:cs typeface="Calibri"/>
              </a:rPr>
              <a:t> – </a:t>
            </a:r>
            <a:r>
              <a:rPr lang="el-GR" sz="1250" spc="114" dirty="0" err="1">
                <a:solidFill>
                  <a:srgbClr val="FFFFFF"/>
                </a:solidFill>
                <a:latin typeface="Calibri"/>
                <a:cs typeface="Calibri"/>
              </a:rPr>
              <a:t>CAs</a:t>
            </a:r>
            <a:r>
              <a:rPr lang="el-GR" sz="1250" spc="114" dirty="0">
                <a:solidFill>
                  <a:srgbClr val="FFFFFF"/>
                </a:solidFill>
                <a:latin typeface="Calibri"/>
                <a:cs typeface="Calibri"/>
              </a:rPr>
              <a:t>), που αποτελούν δομικά στοιχεία της Υποδομής Δημοσίου Κλειδιού (</a:t>
            </a:r>
            <a:r>
              <a:rPr lang="el-GR" sz="1250" spc="114" dirty="0" err="1">
                <a:solidFill>
                  <a:srgbClr val="FFFFFF"/>
                </a:solidFill>
                <a:latin typeface="Calibri"/>
                <a:cs typeface="Calibri"/>
              </a:rPr>
              <a:t>Public</a:t>
            </a:r>
            <a:r>
              <a:rPr lang="el-GR" sz="1250" spc="114" dirty="0">
                <a:solidFill>
                  <a:srgbClr val="FFFFFF"/>
                </a:solidFill>
                <a:latin typeface="Calibri"/>
                <a:cs typeface="Calibri"/>
              </a:rPr>
              <a:t> </a:t>
            </a:r>
            <a:r>
              <a:rPr lang="el-GR" sz="1250" spc="114" dirty="0" err="1">
                <a:solidFill>
                  <a:srgbClr val="FFFFFF"/>
                </a:solidFill>
                <a:latin typeface="Calibri"/>
                <a:cs typeface="Calibri"/>
              </a:rPr>
              <a:t>Key</a:t>
            </a:r>
            <a:r>
              <a:rPr lang="el-GR" sz="1250" spc="114" dirty="0">
                <a:solidFill>
                  <a:srgbClr val="FFFFFF"/>
                </a:solidFill>
                <a:latin typeface="Calibri"/>
                <a:cs typeface="Calibri"/>
              </a:rPr>
              <a:t> </a:t>
            </a:r>
            <a:r>
              <a:rPr lang="el-GR" sz="1250" spc="114" dirty="0" err="1">
                <a:solidFill>
                  <a:srgbClr val="FFFFFF"/>
                </a:solidFill>
                <a:latin typeface="Calibri"/>
                <a:cs typeface="Calibri"/>
              </a:rPr>
              <a:t>Infrastructure</a:t>
            </a:r>
            <a:r>
              <a:rPr lang="el-GR" sz="1250" spc="114" dirty="0">
                <a:solidFill>
                  <a:srgbClr val="FFFFFF"/>
                </a:solidFill>
                <a:latin typeface="Calibri"/>
                <a:cs typeface="Calibri"/>
              </a:rPr>
              <a:t> – PKI).</a:t>
            </a:r>
          </a:p>
          <a:p>
            <a:pPr marL="12700" marR="5080">
              <a:lnSpc>
                <a:spcPct val="100000"/>
              </a:lnSpc>
              <a:spcBef>
                <a:spcPts val="100"/>
              </a:spcBef>
            </a:pPr>
            <a:endParaRPr lang="el-GR" sz="1250" spc="114" dirty="0">
              <a:solidFill>
                <a:srgbClr val="FFFFFF"/>
              </a:solidFill>
              <a:latin typeface="Calibri"/>
              <a:cs typeface="Calibri"/>
            </a:endParaRPr>
          </a:p>
          <a:p>
            <a:pPr marL="12700" marR="5080">
              <a:lnSpc>
                <a:spcPct val="100000"/>
              </a:lnSpc>
              <a:spcBef>
                <a:spcPts val="100"/>
              </a:spcBef>
            </a:pPr>
            <a:r>
              <a:rPr lang="el-GR" sz="1250" spc="114" dirty="0">
                <a:solidFill>
                  <a:srgbClr val="FFFFFF"/>
                </a:solidFill>
                <a:latin typeface="Calibri"/>
                <a:cs typeface="Calibri"/>
              </a:rPr>
              <a:t>Η διαδικασία στηρίζεται στη χρήση του ιδιωτικού κλειδιού του διακομιστή, το οποίο συνδέεται με το αντίστοιχο πιστοποιητικό και χρησιμοποιείται για τη δημιουργία ασφαλούς σύνδεσης</a:t>
            </a:r>
            <a:endParaRPr sz="1500" dirty="0">
              <a:latin typeface="Calibri"/>
              <a:cs typeface="Calibri"/>
            </a:endParaRPr>
          </a:p>
          <a:p>
            <a:pPr marL="12700" marR="662940">
              <a:lnSpc>
                <a:spcPts val="2090"/>
              </a:lnSpc>
              <a:spcBef>
                <a:spcPts val="5"/>
              </a:spcBef>
            </a:pPr>
            <a:r>
              <a:rPr sz="1400" b="1" u="heavy" spc="140" dirty="0">
                <a:solidFill>
                  <a:srgbClr val="FFFFFF"/>
                </a:solidFill>
                <a:uFill>
                  <a:solidFill>
                    <a:srgbClr val="FFFFFF"/>
                  </a:solidFill>
                </a:uFill>
                <a:latin typeface="Calibri"/>
                <a:cs typeface="Calibri"/>
              </a:rPr>
              <a:t>Το</a:t>
            </a:r>
            <a:r>
              <a:rPr sz="1400" b="1" u="heavy" spc="60" dirty="0">
                <a:solidFill>
                  <a:srgbClr val="FFFFFF"/>
                </a:solidFill>
                <a:uFill>
                  <a:solidFill>
                    <a:srgbClr val="FFFFFF"/>
                  </a:solidFill>
                </a:uFill>
                <a:latin typeface="Calibri"/>
                <a:cs typeface="Calibri"/>
              </a:rPr>
              <a:t> </a:t>
            </a:r>
            <a:r>
              <a:rPr sz="1400" b="1" u="heavy" spc="150" dirty="0">
                <a:solidFill>
                  <a:srgbClr val="FFFFFF"/>
                </a:solidFill>
                <a:uFill>
                  <a:solidFill>
                    <a:srgbClr val="FFFFFF"/>
                  </a:solidFill>
                </a:uFill>
                <a:latin typeface="Calibri"/>
                <a:cs typeface="Calibri"/>
              </a:rPr>
              <a:t>ερώτημα</a:t>
            </a:r>
            <a:r>
              <a:rPr sz="1400" b="1" u="heavy" spc="65" dirty="0">
                <a:solidFill>
                  <a:srgbClr val="FFFFFF"/>
                </a:solidFill>
                <a:uFill>
                  <a:solidFill>
                    <a:srgbClr val="FFFFFF"/>
                  </a:solidFill>
                </a:uFill>
                <a:latin typeface="Calibri"/>
                <a:cs typeface="Calibri"/>
              </a:rPr>
              <a:t> </a:t>
            </a:r>
            <a:r>
              <a:rPr sz="1400" b="1" u="heavy" spc="105" dirty="0">
                <a:solidFill>
                  <a:srgbClr val="FFFFFF"/>
                </a:solidFill>
                <a:uFill>
                  <a:solidFill>
                    <a:srgbClr val="FFFFFF"/>
                  </a:solidFill>
                </a:uFill>
                <a:latin typeface="Calibri"/>
                <a:cs typeface="Calibri"/>
              </a:rPr>
              <a:t>είναι:</a:t>
            </a:r>
            <a:r>
              <a:rPr sz="1400" b="1" u="heavy" spc="65" dirty="0">
                <a:solidFill>
                  <a:srgbClr val="FFFFFF"/>
                </a:solidFill>
                <a:uFill>
                  <a:solidFill>
                    <a:srgbClr val="FFFFFF"/>
                  </a:solidFill>
                </a:uFill>
                <a:latin typeface="Calibri"/>
                <a:cs typeface="Calibri"/>
              </a:rPr>
              <a:t> </a:t>
            </a:r>
            <a:r>
              <a:rPr sz="1400" b="1" i="1" u="heavy" spc="140" dirty="0">
                <a:solidFill>
                  <a:srgbClr val="FFFFFF"/>
                </a:solidFill>
                <a:uFill>
                  <a:solidFill>
                    <a:srgbClr val="FFFFFF"/>
                  </a:solidFill>
                </a:uFill>
                <a:latin typeface="Calibri"/>
                <a:cs typeface="Calibri"/>
              </a:rPr>
              <a:t>εάν</a:t>
            </a:r>
            <a:r>
              <a:rPr sz="1400" b="1" i="1" u="heavy" spc="150" dirty="0">
                <a:solidFill>
                  <a:srgbClr val="FFFFFF"/>
                </a:solidFill>
                <a:uFill>
                  <a:solidFill>
                    <a:srgbClr val="FFFFFF"/>
                  </a:solidFill>
                </a:uFill>
                <a:latin typeface="Calibri"/>
                <a:cs typeface="Calibri"/>
              </a:rPr>
              <a:t> </a:t>
            </a:r>
            <a:r>
              <a:rPr sz="1400" b="1" i="1" u="heavy" spc="130" dirty="0">
                <a:solidFill>
                  <a:srgbClr val="FFFFFF"/>
                </a:solidFill>
                <a:uFill>
                  <a:solidFill>
                    <a:srgbClr val="FFFFFF"/>
                  </a:solidFill>
                </a:uFill>
                <a:latin typeface="Calibri"/>
                <a:cs typeface="Calibri"/>
              </a:rPr>
              <a:t>ένας</a:t>
            </a:r>
            <a:r>
              <a:rPr sz="1400" b="1" i="1" spc="155" dirty="0">
                <a:solidFill>
                  <a:srgbClr val="FFFFFF"/>
                </a:solidFill>
                <a:latin typeface="Calibri"/>
                <a:cs typeface="Calibri"/>
              </a:rPr>
              <a:t> </a:t>
            </a:r>
            <a:r>
              <a:rPr sz="1750" i="1" spc="125" dirty="0">
                <a:solidFill>
                  <a:srgbClr val="FFFFFF"/>
                </a:solidFill>
                <a:latin typeface="Calibri"/>
                <a:cs typeface="Calibri"/>
              </a:rPr>
              <a:t>client</a:t>
            </a:r>
            <a:r>
              <a:rPr sz="1750" i="1" spc="75" dirty="0">
                <a:solidFill>
                  <a:srgbClr val="FFFFFF"/>
                </a:solidFill>
                <a:latin typeface="Calibri"/>
                <a:cs typeface="Calibri"/>
              </a:rPr>
              <a:t> </a:t>
            </a:r>
            <a:r>
              <a:rPr sz="1750" i="1" spc="170" dirty="0">
                <a:solidFill>
                  <a:srgbClr val="FFFFFF"/>
                </a:solidFill>
                <a:latin typeface="Calibri"/>
                <a:cs typeface="Calibri"/>
              </a:rPr>
              <a:t>(σύστημα</a:t>
            </a:r>
            <a:r>
              <a:rPr sz="1750" i="1" spc="75" dirty="0">
                <a:solidFill>
                  <a:srgbClr val="FFFFFF"/>
                </a:solidFill>
                <a:latin typeface="Calibri"/>
                <a:cs typeface="Calibri"/>
              </a:rPr>
              <a:t> </a:t>
            </a:r>
            <a:r>
              <a:rPr sz="1750" i="1" spc="185" dirty="0">
                <a:solidFill>
                  <a:srgbClr val="FFFFFF"/>
                </a:solidFill>
                <a:latin typeface="Calibri"/>
                <a:cs typeface="Calibri"/>
              </a:rPr>
              <a:t>ή</a:t>
            </a:r>
            <a:r>
              <a:rPr sz="1750" i="1" spc="75" dirty="0">
                <a:solidFill>
                  <a:srgbClr val="FFFFFF"/>
                </a:solidFill>
                <a:latin typeface="Calibri"/>
                <a:cs typeface="Calibri"/>
              </a:rPr>
              <a:t> </a:t>
            </a:r>
            <a:r>
              <a:rPr sz="1750" i="1" spc="180" dirty="0">
                <a:solidFill>
                  <a:srgbClr val="FFFFFF"/>
                </a:solidFill>
                <a:latin typeface="Calibri"/>
                <a:cs typeface="Calibri"/>
              </a:rPr>
              <a:t>πρόγραμμα</a:t>
            </a:r>
            <a:r>
              <a:rPr sz="1750" i="1" spc="75" dirty="0">
                <a:solidFill>
                  <a:srgbClr val="FFFFFF"/>
                </a:solidFill>
                <a:latin typeface="Calibri"/>
                <a:cs typeface="Calibri"/>
              </a:rPr>
              <a:t> </a:t>
            </a:r>
            <a:r>
              <a:rPr sz="1750" i="1" spc="185" dirty="0">
                <a:solidFill>
                  <a:srgbClr val="FFFFFF"/>
                </a:solidFill>
                <a:latin typeface="Calibri"/>
                <a:cs typeface="Calibri"/>
              </a:rPr>
              <a:t>που</a:t>
            </a:r>
            <a:r>
              <a:rPr sz="1750" i="1" spc="75" dirty="0">
                <a:solidFill>
                  <a:srgbClr val="FFFFFF"/>
                </a:solidFill>
                <a:latin typeface="Calibri"/>
                <a:cs typeface="Calibri"/>
              </a:rPr>
              <a:t> </a:t>
            </a:r>
            <a:r>
              <a:rPr sz="1750" i="1" spc="150" dirty="0">
                <a:solidFill>
                  <a:srgbClr val="FFFFFF"/>
                </a:solidFill>
                <a:latin typeface="Calibri"/>
                <a:cs typeface="Calibri"/>
              </a:rPr>
              <a:t>επικοινωνεί</a:t>
            </a:r>
            <a:r>
              <a:rPr sz="1750" i="1" spc="75" dirty="0">
                <a:solidFill>
                  <a:srgbClr val="FFFFFF"/>
                </a:solidFill>
                <a:latin typeface="Calibri"/>
                <a:cs typeface="Calibri"/>
              </a:rPr>
              <a:t> </a:t>
            </a:r>
            <a:r>
              <a:rPr sz="1750" i="1" spc="170" dirty="0">
                <a:solidFill>
                  <a:srgbClr val="FFFFFF"/>
                </a:solidFill>
                <a:latin typeface="Calibri"/>
                <a:cs typeface="Calibri"/>
              </a:rPr>
              <a:t>με</a:t>
            </a:r>
            <a:r>
              <a:rPr sz="1750" i="1" spc="75" dirty="0">
                <a:solidFill>
                  <a:srgbClr val="FFFFFF"/>
                </a:solidFill>
                <a:latin typeface="Calibri"/>
                <a:cs typeface="Calibri"/>
              </a:rPr>
              <a:t> </a:t>
            </a:r>
            <a:r>
              <a:rPr sz="1750" i="1" spc="135" dirty="0">
                <a:solidFill>
                  <a:srgbClr val="FFFFFF"/>
                </a:solidFill>
                <a:latin typeface="Calibri"/>
                <a:cs typeface="Calibri"/>
              </a:rPr>
              <a:t>server)</a:t>
            </a:r>
            <a:r>
              <a:rPr sz="1750" i="1" spc="75" dirty="0">
                <a:solidFill>
                  <a:srgbClr val="FFFFFF"/>
                </a:solidFill>
                <a:latin typeface="Calibri"/>
                <a:cs typeface="Calibri"/>
              </a:rPr>
              <a:t> </a:t>
            </a:r>
            <a:r>
              <a:rPr sz="1750" i="1" spc="160" dirty="0">
                <a:solidFill>
                  <a:srgbClr val="FFFFFF"/>
                </a:solidFill>
                <a:latin typeface="Calibri"/>
                <a:cs typeface="Calibri"/>
              </a:rPr>
              <a:t>συνδέεται</a:t>
            </a:r>
            <a:r>
              <a:rPr sz="1750" i="1" spc="75" dirty="0">
                <a:solidFill>
                  <a:srgbClr val="FFFFFF"/>
                </a:solidFill>
                <a:latin typeface="Calibri"/>
                <a:cs typeface="Calibri"/>
              </a:rPr>
              <a:t> </a:t>
            </a:r>
            <a:r>
              <a:rPr sz="1750" i="1" spc="170" dirty="0">
                <a:solidFill>
                  <a:srgbClr val="FFFFFF"/>
                </a:solidFill>
                <a:latin typeface="Calibri"/>
                <a:cs typeface="Calibri"/>
              </a:rPr>
              <a:t>με</a:t>
            </a:r>
            <a:r>
              <a:rPr sz="1750" i="1" spc="75" dirty="0">
                <a:solidFill>
                  <a:srgbClr val="FFFFFF"/>
                </a:solidFill>
                <a:latin typeface="Calibri"/>
                <a:cs typeface="Calibri"/>
              </a:rPr>
              <a:t> </a:t>
            </a:r>
            <a:r>
              <a:rPr sz="1750" i="1" spc="165" dirty="0">
                <a:solidFill>
                  <a:srgbClr val="FFFFFF"/>
                </a:solidFill>
                <a:latin typeface="Calibri"/>
                <a:cs typeface="Calibri"/>
              </a:rPr>
              <a:t>έναν </a:t>
            </a:r>
            <a:r>
              <a:rPr sz="1750" i="1" spc="-380" dirty="0">
                <a:solidFill>
                  <a:srgbClr val="FFFFFF"/>
                </a:solidFill>
                <a:latin typeface="Calibri"/>
                <a:cs typeface="Calibri"/>
              </a:rPr>
              <a:t> </a:t>
            </a:r>
            <a:r>
              <a:rPr sz="1750" i="1" spc="155" dirty="0">
                <a:solidFill>
                  <a:srgbClr val="FFFFFF"/>
                </a:solidFill>
                <a:latin typeface="Calibri"/>
                <a:cs typeface="Calibri"/>
              </a:rPr>
              <a:t>εξυπηρετητή, </a:t>
            </a:r>
            <a:r>
              <a:rPr sz="1750" i="1" spc="160" dirty="0">
                <a:solidFill>
                  <a:srgbClr val="FFFFFF"/>
                </a:solidFill>
                <a:latin typeface="Calibri"/>
                <a:cs typeface="Calibri"/>
              </a:rPr>
              <a:t>μπορεί ένας </a:t>
            </a:r>
            <a:r>
              <a:rPr sz="1750" i="1" spc="145" dirty="0">
                <a:solidFill>
                  <a:srgbClr val="FFFFFF"/>
                </a:solidFill>
                <a:latin typeface="Calibri"/>
                <a:cs typeface="Calibri"/>
              </a:rPr>
              <a:t>επιτιθέμενος, </a:t>
            </a:r>
            <a:r>
              <a:rPr sz="1750" i="1" spc="180" dirty="0">
                <a:solidFill>
                  <a:srgbClr val="FFFFFF"/>
                </a:solidFill>
                <a:latin typeface="Calibri"/>
                <a:cs typeface="Calibri"/>
              </a:rPr>
              <a:t>ο </a:t>
            </a:r>
            <a:r>
              <a:rPr sz="1750" i="1" spc="160" dirty="0">
                <a:solidFill>
                  <a:srgbClr val="FFFFFF"/>
                </a:solidFill>
                <a:latin typeface="Calibri"/>
                <a:cs typeface="Calibri"/>
              </a:rPr>
              <a:t>οποίος </a:t>
            </a:r>
            <a:r>
              <a:rPr sz="1750" i="1" spc="150" dirty="0">
                <a:solidFill>
                  <a:srgbClr val="FFFFFF"/>
                </a:solidFill>
                <a:latin typeface="Calibri"/>
                <a:cs typeface="Calibri"/>
              </a:rPr>
              <a:t>μπαίνει </a:t>
            </a:r>
            <a:r>
              <a:rPr sz="1750" i="1" spc="180" dirty="0">
                <a:solidFill>
                  <a:srgbClr val="FFFFFF"/>
                </a:solidFill>
                <a:latin typeface="Calibri"/>
                <a:cs typeface="Calibri"/>
              </a:rPr>
              <a:t>ανάμεσά </a:t>
            </a:r>
            <a:r>
              <a:rPr sz="1750" i="1" spc="145" dirty="0">
                <a:solidFill>
                  <a:srgbClr val="FFFFFF"/>
                </a:solidFill>
                <a:latin typeface="Calibri"/>
                <a:cs typeface="Calibri"/>
              </a:rPr>
              <a:t>τους, </a:t>
            </a:r>
            <a:r>
              <a:rPr sz="1750" i="1" spc="155" dirty="0">
                <a:solidFill>
                  <a:srgbClr val="FFFFFF"/>
                </a:solidFill>
                <a:latin typeface="Calibri"/>
                <a:cs typeface="Calibri"/>
              </a:rPr>
              <a:t>το </a:t>
            </a:r>
            <a:r>
              <a:rPr sz="1750" i="1" spc="150" dirty="0">
                <a:solidFill>
                  <a:srgbClr val="FFFFFF"/>
                </a:solidFill>
                <a:latin typeface="Calibri"/>
                <a:cs typeface="Calibri"/>
              </a:rPr>
              <a:t>πιστοποιητικό SSL και </a:t>
            </a:r>
            <a:r>
              <a:rPr sz="1750" i="1" spc="-385" dirty="0">
                <a:solidFill>
                  <a:srgbClr val="FFFFFF"/>
                </a:solidFill>
                <a:latin typeface="Calibri"/>
                <a:cs typeface="Calibri"/>
              </a:rPr>
              <a:t> </a:t>
            </a:r>
            <a:r>
              <a:rPr sz="1750" i="1" spc="175" dirty="0">
                <a:solidFill>
                  <a:srgbClr val="FFFFFF"/>
                </a:solidFill>
                <a:latin typeface="Calibri"/>
                <a:cs typeface="Calibri"/>
              </a:rPr>
              <a:t>να</a:t>
            </a:r>
            <a:r>
              <a:rPr sz="1750" i="1" spc="70" dirty="0">
                <a:solidFill>
                  <a:srgbClr val="FFFFFF"/>
                </a:solidFill>
                <a:latin typeface="Calibri"/>
                <a:cs typeface="Calibri"/>
              </a:rPr>
              <a:t> </a:t>
            </a:r>
            <a:r>
              <a:rPr sz="1750" i="1" spc="170" dirty="0">
                <a:solidFill>
                  <a:srgbClr val="FFFFFF"/>
                </a:solidFill>
                <a:latin typeface="Calibri"/>
                <a:cs typeface="Calibri"/>
              </a:rPr>
              <a:t>αποκρυπτογραφήσει</a:t>
            </a:r>
            <a:r>
              <a:rPr sz="1750" i="1" spc="70" dirty="0">
                <a:solidFill>
                  <a:srgbClr val="FFFFFF"/>
                </a:solidFill>
                <a:latin typeface="Calibri"/>
                <a:cs typeface="Calibri"/>
              </a:rPr>
              <a:t> </a:t>
            </a:r>
            <a:r>
              <a:rPr sz="1750" i="1" spc="160" dirty="0">
                <a:solidFill>
                  <a:srgbClr val="FFFFFF"/>
                </a:solidFill>
                <a:latin typeface="Calibri"/>
                <a:cs typeface="Calibri"/>
              </a:rPr>
              <a:t>επιτυχώς</a:t>
            </a:r>
            <a:r>
              <a:rPr sz="1750" i="1" spc="70" dirty="0">
                <a:solidFill>
                  <a:srgbClr val="FFFFFF"/>
                </a:solidFill>
                <a:latin typeface="Calibri"/>
                <a:cs typeface="Calibri"/>
              </a:rPr>
              <a:t> </a:t>
            </a:r>
            <a:r>
              <a:rPr sz="1750" i="1" spc="165" dirty="0">
                <a:solidFill>
                  <a:srgbClr val="FFFFFF"/>
                </a:solidFill>
                <a:latin typeface="Calibri"/>
                <a:cs typeface="Calibri"/>
              </a:rPr>
              <a:t>τα</a:t>
            </a:r>
            <a:r>
              <a:rPr sz="1750" i="1" spc="70" dirty="0">
                <a:solidFill>
                  <a:srgbClr val="FFFFFF"/>
                </a:solidFill>
                <a:latin typeface="Calibri"/>
                <a:cs typeface="Calibri"/>
              </a:rPr>
              <a:t> </a:t>
            </a:r>
            <a:r>
              <a:rPr sz="1750" i="1" spc="170" dirty="0">
                <a:solidFill>
                  <a:srgbClr val="FFFFFF"/>
                </a:solidFill>
                <a:latin typeface="Calibri"/>
                <a:cs typeface="Calibri"/>
              </a:rPr>
              <a:t>δεδομένα</a:t>
            </a:r>
            <a:endParaRPr sz="1750" dirty="0">
              <a:latin typeface="Calibri"/>
              <a:cs typeface="Calibri"/>
            </a:endParaRPr>
          </a:p>
        </p:txBody>
      </p:sp>
      <p:sp>
        <p:nvSpPr>
          <p:cNvPr id="5" name="object 5"/>
          <p:cNvSpPr txBox="1"/>
          <p:nvPr/>
        </p:nvSpPr>
        <p:spPr>
          <a:xfrm>
            <a:off x="631190" y="4256722"/>
            <a:ext cx="11018520" cy="491490"/>
          </a:xfrm>
          <a:prstGeom prst="rect">
            <a:avLst/>
          </a:prstGeom>
        </p:spPr>
        <p:txBody>
          <a:bodyPr vert="horz" wrap="square" lIns="0" tIns="50800" rIns="0" bIns="0" rtlCol="0">
            <a:spAutoFit/>
          </a:bodyPr>
          <a:lstStyle/>
          <a:p>
            <a:pPr marL="298450" marR="5080" indent="-285750">
              <a:lnSpc>
                <a:spcPct val="77100"/>
              </a:lnSpc>
              <a:spcBef>
                <a:spcPts val="400"/>
              </a:spcBef>
              <a:buClr>
                <a:srgbClr val="FFBA00"/>
              </a:buClr>
              <a:buSzPct val="127272"/>
              <a:buFont typeface="Noto Sans Symbols2"/>
              <a:buChar char="⮚"/>
              <a:tabLst>
                <a:tab pos="297815" algn="l"/>
                <a:tab pos="298450" algn="l"/>
              </a:tabLst>
            </a:pPr>
            <a:r>
              <a:rPr sz="1100" spc="100" dirty="0">
                <a:solidFill>
                  <a:srgbClr val="FFFFFF"/>
                </a:solidFill>
                <a:latin typeface="Calibri"/>
                <a:cs typeface="Calibri"/>
              </a:rPr>
              <a:t>Πράγματι,</a:t>
            </a:r>
            <a:r>
              <a:rPr sz="1100" spc="50" dirty="0">
                <a:solidFill>
                  <a:srgbClr val="FFFFFF"/>
                </a:solidFill>
                <a:latin typeface="Calibri"/>
                <a:cs typeface="Calibri"/>
              </a:rPr>
              <a:t> </a:t>
            </a:r>
            <a:r>
              <a:rPr sz="1100" spc="114" dirty="0">
                <a:solidFill>
                  <a:srgbClr val="FFFFFF"/>
                </a:solidFill>
                <a:latin typeface="Calibri"/>
                <a:cs typeface="Calibri"/>
              </a:rPr>
              <a:t>ο</a:t>
            </a:r>
            <a:r>
              <a:rPr sz="1100" spc="60" dirty="0">
                <a:solidFill>
                  <a:srgbClr val="FFFFFF"/>
                </a:solidFill>
                <a:latin typeface="Calibri"/>
                <a:cs typeface="Calibri"/>
              </a:rPr>
              <a:t> </a:t>
            </a:r>
            <a:r>
              <a:rPr sz="1100" spc="95" dirty="0">
                <a:solidFill>
                  <a:srgbClr val="FFFFFF"/>
                </a:solidFill>
                <a:latin typeface="Calibri"/>
                <a:cs typeface="Calibri"/>
              </a:rPr>
              <a:t>επιτιθέμενος</a:t>
            </a:r>
            <a:r>
              <a:rPr sz="1100" spc="50" dirty="0">
                <a:solidFill>
                  <a:srgbClr val="FFFFFF"/>
                </a:solidFill>
                <a:latin typeface="Calibri"/>
                <a:cs typeface="Calibri"/>
              </a:rPr>
              <a:t> </a:t>
            </a:r>
            <a:r>
              <a:rPr sz="1100" spc="100" dirty="0">
                <a:solidFill>
                  <a:srgbClr val="FFFFFF"/>
                </a:solidFill>
                <a:latin typeface="Calibri"/>
                <a:cs typeface="Calibri"/>
              </a:rPr>
              <a:t>μπορεί</a:t>
            </a:r>
            <a:r>
              <a:rPr sz="1100" spc="55" dirty="0">
                <a:solidFill>
                  <a:srgbClr val="FFFFFF"/>
                </a:solidFill>
                <a:latin typeface="Calibri"/>
                <a:cs typeface="Calibri"/>
              </a:rPr>
              <a:t> </a:t>
            </a:r>
            <a:r>
              <a:rPr sz="1100" spc="110" dirty="0">
                <a:solidFill>
                  <a:srgbClr val="FFFFFF"/>
                </a:solidFill>
                <a:latin typeface="Calibri"/>
                <a:cs typeface="Calibri"/>
              </a:rPr>
              <a:t>να</a:t>
            </a:r>
            <a:r>
              <a:rPr sz="1100" spc="55" dirty="0">
                <a:solidFill>
                  <a:srgbClr val="FFFFFF"/>
                </a:solidFill>
                <a:latin typeface="Calibri"/>
                <a:cs typeface="Calibri"/>
              </a:rPr>
              <a:t> </a:t>
            </a:r>
            <a:r>
              <a:rPr sz="1100" spc="100" dirty="0">
                <a:solidFill>
                  <a:srgbClr val="FFFFFF"/>
                </a:solidFill>
                <a:latin typeface="Calibri"/>
                <a:cs typeface="Calibri"/>
              </a:rPr>
              <a:t>λάβει</a:t>
            </a:r>
            <a:r>
              <a:rPr sz="1100" spc="60" dirty="0">
                <a:solidFill>
                  <a:srgbClr val="FFFFFF"/>
                </a:solidFill>
                <a:latin typeface="Calibri"/>
                <a:cs typeface="Calibri"/>
              </a:rPr>
              <a:t> </a:t>
            </a:r>
            <a:r>
              <a:rPr sz="1100" spc="95" dirty="0">
                <a:solidFill>
                  <a:srgbClr val="FFFFFF"/>
                </a:solidFill>
                <a:latin typeface="Calibri"/>
                <a:cs typeface="Calibri"/>
              </a:rPr>
              <a:t>το</a:t>
            </a:r>
            <a:r>
              <a:rPr sz="1100" spc="55" dirty="0">
                <a:solidFill>
                  <a:srgbClr val="FFFFFF"/>
                </a:solidFill>
                <a:latin typeface="Calibri"/>
                <a:cs typeface="Calibri"/>
              </a:rPr>
              <a:t> </a:t>
            </a:r>
            <a:r>
              <a:rPr sz="1100" spc="85" dirty="0">
                <a:solidFill>
                  <a:srgbClr val="FFFFFF"/>
                </a:solidFill>
                <a:latin typeface="Calibri"/>
                <a:cs typeface="Calibri"/>
              </a:rPr>
              <a:t>ίδιο</a:t>
            </a:r>
            <a:r>
              <a:rPr sz="1100" spc="55" dirty="0">
                <a:solidFill>
                  <a:srgbClr val="FFFFFF"/>
                </a:solidFill>
                <a:latin typeface="Calibri"/>
                <a:cs typeface="Calibri"/>
              </a:rPr>
              <a:t> </a:t>
            </a:r>
            <a:r>
              <a:rPr sz="1100" spc="95" dirty="0">
                <a:solidFill>
                  <a:srgbClr val="FFFFFF"/>
                </a:solidFill>
                <a:latin typeface="Calibri"/>
                <a:cs typeface="Calibri"/>
              </a:rPr>
              <a:t>πιστοποιητικό</a:t>
            </a:r>
            <a:r>
              <a:rPr sz="1100" spc="55" dirty="0">
                <a:solidFill>
                  <a:srgbClr val="FFFFFF"/>
                </a:solidFill>
                <a:latin typeface="Calibri"/>
                <a:cs typeface="Calibri"/>
              </a:rPr>
              <a:t> </a:t>
            </a:r>
            <a:r>
              <a:rPr sz="1100" spc="100" dirty="0">
                <a:solidFill>
                  <a:srgbClr val="FFFFFF"/>
                </a:solidFill>
                <a:latin typeface="Calibri"/>
                <a:cs typeface="Calibri"/>
              </a:rPr>
              <a:t>επειδή</a:t>
            </a:r>
            <a:r>
              <a:rPr sz="1100" spc="50" dirty="0">
                <a:solidFill>
                  <a:srgbClr val="FFFFFF"/>
                </a:solidFill>
                <a:latin typeface="Calibri"/>
                <a:cs typeface="Calibri"/>
              </a:rPr>
              <a:t> </a:t>
            </a:r>
            <a:r>
              <a:rPr sz="1100" spc="95" dirty="0">
                <a:solidFill>
                  <a:srgbClr val="FFFFFF"/>
                </a:solidFill>
                <a:latin typeface="Calibri"/>
                <a:cs typeface="Calibri"/>
              </a:rPr>
              <a:t>το</a:t>
            </a:r>
            <a:r>
              <a:rPr sz="1100" spc="55" dirty="0">
                <a:solidFill>
                  <a:srgbClr val="FFFFFF"/>
                </a:solidFill>
                <a:latin typeface="Calibri"/>
                <a:cs typeface="Calibri"/>
              </a:rPr>
              <a:t> </a:t>
            </a:r>
            <a:r>
              <a:rPr sz="1100" spc="95" dirty="0">
                <a:solidFill>
                  <a:srgbClr val="FFFFFF"/>
                </a:solidFill>
                <a:latin typeface="Calibri"/>
                <a:cs typeface="Calibri"/>
              </a:rPr>
              <a:t>τελευταίο</a:t>
            </a:r>
            <a:r>
              <a:rPr sz="1100" spc="50" dirty="0">
                <a:solidFill>
                  <a:srgbClr val="FFFFFF"/>
                </a:solidFill>
                <a:latin typeface="Calibri"/>
                <a:cs typeface="Calibri"/>
              </a:rPr>
              <a:t> </a:t>
            </a:r>
            <a:r>
              <a:rPr sz="1100" spc="90" dirty="0">
                <a:solidFill>
                  <a:srgbClr val="FFFFFF"/>
                </a:solidFill>
                <a:latin typeface="Calibri"/>
                <a:cs typeface="Calibri"/>
              </a:rPr>
              <a:t>περιέχει</a:t>
            </a:r>
            <a:r>
              <a:rPr sz="1100" spc="55" dirty="0">
                <a:solidFill>
                  <a:srgbClr val="FFFFFF"/>
                </a:solidFill>
                <a:latin typeface="Calibri"/>
                <a:cs typeface="Calibri"/>
              </a:rPr>
              <a:t> </a:t>
            </a:r>
            <a:r>
              <a:rPr sz="1100" spc="95" dirty="0">
                <a:solidFill>
                  <a:srgbClr val="FFFFFF"/>
                </a:solidFill>
                <a:latin typeface="Calibri"/>
                <a:cs typeface="Calibri"/>
              </a:rPr>
              <a:t>το</a:t>
            </a:r>
            <a:r>
              <a:rPr sz="1100" spc="55" dirty="0">
                <a:solidFill>
                  <a:srgbClr val="FFFFFF"/>
                </a:solidFill>
                <a:latin typeface="Calibri"/>
                <a:cs typeface="Calibri"/>
              </a:rPr>
              <a:t> </a:t>
            </a:r>
            <a:r>
              <a:rPr sz="1100" spc="105" dirty="0">
                <a:solidFill>
                  <a:srgbClr val="FFFFFF"/>
                </a:solidFill>
                <a:latin typeface="Calibri"/>
                <a:cs typeface="Calibri"/>
              </a:rPr>
              <a:t>δημόσιο</a:t>
            </a:r>
            <a:r>
              <a:rPr sz="1100" spc="55" dirty="0">
                <a:solidFill>
                  <a:srgbClr val="FFFFFF"/>
                </a:solidFill>
                <a:latin typeface="Calibri"/>
                <a:cs typeface="Calibri"/>
              </a:rPr>
              <a:t> </a:t>
            </a:r>
            <a:r>
              <a:rPr sz="1100" spc="85" dirty="0">
                <a:solidFill>
                  <a:srgbClr val="FFFFFF"/>
                </a:solidFill>
                <a:latin typeface="Calibri"/>
                <a:cs typeface="Calibri"/>
              </a:rPr>
              <a:t>κλειδί</a:t>
            </a:r>
            <a:r>
              <a:rPr sz="1100" spc="60" dirty="0">
                <a:solidFill>
                  <a:srgbClr val="FFFFFF"/>
                </a:solidFill>
                <a:latin typeface="Calibri"/>
                <a:cs typeface="Calibri"/>
              </a:rPr>
              <a:t> </a:t>
            </a:r>
            <a:r>
              <a:rPr sz="1100" spc="90" dirty="0">
                <a:solidFill>
                  <a:srgbClr val="FFFFFF"/>
                </a:solidFill>
                <a:latin typeface="Calibri"/>
                <a:cs typeface="Calibri"/>
              </a:rPr>
              <a:t>και</a:t>
            </a:r>
            <a:r>
              <a:rPr sz="1100" spc="55" dirty="0">
                <a:solidFill>
                  <a:srgbClr val="FFFFFF"/>
                </a:solidFill>
                <a:latin typeface="Calibri"/>
                <a:cs typeface="Calibri"/>
              </a:rPr>
              <a:t> </a:t>
            </a:r>
            <a:r>
              <a:rPr sz="1100" spc="95" dirty="0">
                <a:solidFill>
                  <a:srgbClr val="FFFFFF"/>
                </a:solidFill>
                <a:latin typeface="Calibri"/>
                <a:cs typeface="Calibri"/>
              </a:rPr>
              <a:t>το</a:t>
            </a:r>
            <a:r>
              <a:rPr sz="1100" spc="55" dirty="0">
                <a:solidFill>
                  <a:srgbClr val="FFFFFF"/>
                </a:solidFill>
                <a:latin typeface="Calibri"/>
                <a:cs typeface="Calibri"/>
              </a:rPr>
              <a:t> </a:t>
            </a:r>
            <a:r>
              <a:rPr sz="1100" spc="110" dirty="0">
                <a:solidFill>
                  <a:srgbClr val="FFFFFF"/>
                </a:solidFill>
                <a:latin typeface="Calibri"/>
                <a:cs typeface="Calibri"/>
              </a:rPr>
              <a:t>όνομα</a:t>
            </a:r>
            <a:r>
              <a:rPr sz="1100" spc="55" dirty="0">
                <a:solidFill>
                  <a:srgbClr val="FFFFFF"/>
                </a:solidFill>
                <a:latin typeface="Calibri"/>
                <a:cs typeface="Calibri"/>
              </a:rPr>
              <a:t> </a:t>
            </a:r>
            <a:r>
              <a:rPr sz="1100" spc="105" dirty="0">
                <a:solidFill>
                  <a:srgbClr val="FFFFFF"/>
                </a:solidFill>
                <a:latin typeface="Calibri"/>
                <a:cs typeface="Calibri"/>
              </a:rPr>
              <a:t>τομέα</a:t>
            </a:r>
            <a:r>
              <a:rPr sz="1100" spc="50" dirty="0">
                <a:solidFill>
                  <a:srgbClr val="FFFFFF"/>
                </a:solidFill>
                <a:latin typeface="Calibri"/>
                <a:cs typeface="Calibri"/>
              </a:rPr>
              <a:t> </a:t>
            </a:r>
            <a:r>
              <a:rPr sz="1100" spc="114" dirty="0">
                <a:solidFill>
                  <a:srgbClr val="FFFFFF"/>
                </a:solidFill>
                <a:latin typeface="Calibri"/>
                <a:cs typeface="Calibri"/>
              </a:rPr>
              <a:t>που</a:t>
            </a:r>
            <a:r>
              <a:rPr sz="1100" spc="55" dirty="0">
                <a:solidFill>
                  <a:srgbClr val="FFFFFF"/>
                </a:solidFill>
                <a:latin typeface="Calibri"/>
                <a:cs typeface="Calibri"/>
              </a:rPr>
              <a:t> </a:t>
            </a:r>
            <a:r>
              <a:rPr sz="1100" spc="114" dirty="0">
                <a:solidFill>
                  <a:srgbClr val="FFFFFF"/>
                </a:solidFill>
                <a:latin typeface="Calibri"/>
                <a:cs typeface="Calibri"/>
              </a:rPr>
              <a:t>ο</a:t>
            </a:r>
            <a:r>
              <a:rPr sz="1100" spc="50" dirty="0">
                <a:solidFill>
                  <a:srgbClr val="FFFFFF"/>
                </a:solidFill>
                <a:latin typeface="Calibri"/>
                <a:cs typeface="Calibri"/>
              </a:rPr>
              <a:t> </a:t>
            </a:r>
            <a:r>
              <a:rPr sz="1100" spc="100" dirty="0">
                <a:solidFill>
                  <a:srgbClr val="FFFFFF"/>
                </a:solidFill>
                <a:latin typeface="Calibri"/>
                <a:cs typeface="Calibri"/>
              </a:rPr>
              <a:t>εξυπηρετητής</a:t>
            </a:r>
            <a:r>
              <a:rPr sz="1100" spc="50" dirty="0">
                <a:solidFill>
                  <a:srgbClr val="FFFFFF"/>
                </a:solidFill>
                <a:latin typeface="Calibri"/>
                <a:cs typeface="Calibri"/>
              </a:rPr>
              <a:t> </a:t>
            </a:r>
            <a:r>
              <a:rPr sz="1100" spc="105" dirty="0">
                <a:solidFill>
                  <a:srgbClr val="FFFFFF"/>
                </a:solidFill>
                <a:latin typeface="Calibri"/>
                <a:cs typeface="Calibri"/>
              </a:rPr>
              <a:t>σε </a:t>
            </a:r>
            <a:r>
              <a:rPr sz="1100" spc="-235" dirty="0">
                <a:solidFill>
                  <a:srgbClr val="FFFFFF"/>
                </a:solidFill>
                <a:latin typeface="Calibri"/>
                <a:cs typeface="Calibri"/>
              </a:rPr>
              <a:t> </a:t>
            </a:r>
            <a:r>
              <a:rPr sz="1100" spc="100" dirty="0">
                <a:solidFill>
                  <a:srgbClr val="FFFFFF"/>
                </a:solidFill>
                <a:latin typeface="Calibri"/>
                <a:cs typeface="Calibri"/>
              </a:rPr>
              <a:t>όποιον</a:t>
            </a:r>
            <a:r>
              <a:rPr sz="1100" spc="45" dirty="0">
                <a:solidFill>
                  <a:srgbClr val="FFFFFF"/>
                </a:solidFill>
                <a:latin typeface="Calibri"/>
                <a:cs typeface="Calibri"/>
              </a:rPr>
              <a:t> </a:t>
            </a:r>
            <a:r>
              <a:rPr sz="1100" spc="110" dirty="0">
                <a:solidFill>
                  <a:srgbClr val="FFFFFF"/>
                </a:solidFill>
                <a:latin typeface="Calibri"/>
                <a:cs typeface="Calibri"/>
              </a:rPr>
              <a:t>να</a:t>
            </a:r>
            <a:r>
              <a:rPr sz="1100" spc="50" dirty="0">
                <a:solidFill>
                  <a:srgbClr val="FFFFFF"/>
                </a:solidFill>
                <a:latin typeface="Calibri"/>
                <a:cs typeface="Calibri"/>
              </a:rPr>
              <a:t> </a:t>
            </a:r>
            <a:r>
              <a:rPr sz="1100" spc="100" dirty="0">
                <a:solidFill>
                  <a:srgbClr val="FFFFFF"/>
                </a:solidFill>
                <a:latin typeface="Calibri"/>
                <a:cs typeface="Calibri"/>
              </a:rPr>
              <a:t>συνδεθεί</a:t>
            </a:r>
            <a:r>
              <a:rPr sz="1100" spc="45" dirty="0">
                <a:solidFill>
                  <a:srgbClr val="FFFFFF"/>
                </a:solidFill>
                <a:latin typeface="Calibri"/>
                <a:cs typeface="Calibri"/>
              </a:rPr>
              <a:t> </a:t>
            </a:r>
            <a:r>
              <a:rPr sz="1100" spc="105" dirty="0">
                <a:solidFill>
                  <a:srgbClr val="FFFFFF"/>
                </a:solidFill>
                <a:latin typeface="Calibri"/>
                <a:cs typeface="Calibri"/>
              </a:rPr>
              <a:t>σε</a:t>
            </a:r>
            <a:r>
              <a:rPr sz="1100" spc="45" dirty="0">
                <a:solidFill>
                  <a:srgbClr val="FFFFFF"/>
                </a:solidFill>
                <a:latin typeface="Calibri"/>
                <a:cs typeface="Calibri"/>
              </a:rPr>
              <a:t> </a:t>
            </a:r>
            <a:r>
              <a:rPr sz="1100" spc="55" dirty="0">
                <a:solidFill>
                  <a:srgbClr val="FFFFFF"/>
                </a:solidFill>
                <a:latin typeface="Calibri"/>
                <a:cs typeface="Calibri"/>
              </a:rPr>
              <a:t>. </a:t>
            </a:r>
            <a:r>
              <a:rPr sz="1100" spc="105" dirty="0">
                <a:solidFill>
                  <a:srgbClr val="FFFFFF"/>
                </a:solidFill>
                <a:latin typeface="Calibri"/>
                <a:cs typeface="Calibri"/>
              </a:rPr>
              <a:t>Ωστόσο,</a:t>
            </a:r>
            <a:r>
              <a:rPr sz="1100" spc="45" dirty="0">
                <a:solidFill>
                  <a:srgbClr val="FFFFFF"/>
                </a:solidFill>
                <a:latin typeface="Calibri"/>
                <a:cs typeface="Calibri"/>
              </a:rPr>
              <a:t> </a:t>
            </a:r>
            <a:r>
              <a:rPr sz="1100" spc="114" dirty="0">
                <a:solidFill>
                  <a:srgbClr val="FFFFFF"/>
                </a:solidFill>
                <a:latin typeface="Calibri"/>
                <a:cs typeface="Calibri"/>
              </a:rPr>
              <a:t>ο</a:t>
            </a:r>
            <a:r>
              <a:rPr sz="1100" spc="50" dirty="0">
                <a:solidFill>
                  <a:srgbClr val="FFFFFF"/>
                </a:solidFill>
                <a:latin typeface="Calibri"/>
                <a:cs typeface="Calibri"/>
              </a:rPr>
              <a:t> </a:t>
            </a:r>
            <a:r>
              <a:rPr sz="1100" spc="95" dirty="0">
                <a:solidFill>
                  <a:srgbClr val="FFFFFF"/>
                </a:solidFill>
                <a:latin typeface="Calibri"/>
                <a:cs typeface="Calibri"/>
              </a:rPr>
              <a:t>επιτιθέμενος</a:t>
            </a:r>
            <a:r>
              <a:rPr sz="1100" spc="45" dirty="0">
                <a:solidFill>
                  <a:srgbClr val="FFFFFF"/>
                </a:solidFill>
                <a:latin typeface="Calibri"/>
                <a:cs typeface="Calibri"/>
              </a:rPr>
              <a:t> </a:t>
            </a:r>
            <a:r>
              <a:rPr sz="1100" spc="100" dirty="0">
                <a:solidFill>
                  <a:srgbClr val="FFFFFF"/>
                </a:solidFill>
                <a:latin typeface="Calibri"/>
                <a:cs typeface="Calibri"/>
              </a:rPr>
              <a:t>δεν</a:t>
            </a:r>
            <a:r>
              <a:rPr sz="1100" spc="50" dirty="0">
                <a:solidFill>
                  <a:srgbClr val="FFFFFF"/>
                </a:solidFill>
                <a:latin typeface="Calibri"/>
                <a:cs typeface="Calibri"/>
              </a:rPr>
              <a:t> </a:t>
            </a:r>
            <a:r>
              <a:rPr sz="1100" spc="100" dirty="0">
                <a:solidFill>
                  <a:srgbClr val="FFFFFF"/>
                </a:solidFill>
                <a:latin typeface="Calibri"/>
                <a:cs typeface="Calibri"/>
              </a:rPr>
              <a:t>μπορεί</a:t>
            </a:r>
            <a:r>
              <a:rPr sz="1100" spc="45" dirty="0">
                <a:solidFill>
                  <a:srgbClr val="FFFFFF"/>
                </a:solidFill>
                <a:latin typeface="Calibri"/>
                <a:cs typeface="Calibri"/>
              </a:rPr>
              <a:t> </a:t>
            </a:r>
            <a:r>
              <a:rPr sz="1100" spc="110" dirty="0">
                <a:solidFill>
                  <a:srgbClr val="FFFFFF"/>
                </a:solidFill>
                <a:latin typeface="Calibri"/>
                <a:cs typeface="Calibri"/>
              </a:rPr>
              <a:t>να</a:t>
            </a:r>
            <a:r>
              <a:rPr sz="1100" spc="50" dirty="0">
                <a:solidFill>
                  <a:srgbClr val="FFFFFF"/>
                </a:solidFill>
                <a:latin typeface="Calibri"/>
                <a:cs typeface="Calibri"/>
              </a:rPr>
              <a:t> </a:t>
            </a:r>
            <a:r>
              <a:rPr sz="1100" spc="105" dirty="0">
                <a:solidFill>
                  <a:srgbClr val="FFFFFF"/>
                </a:solidFill>
                <a:latin typeface="Calibri"/>
                <a:cs typeface="Calibri"/>
              </a:rPr>
              <a:t>αποκρυπτογραφήσει</a:t>
            </a:r>
            <a:r>
              <a:rPr sz="1100" spc="45" dirty="0">
                <a:solidFill>
                  <a:srgbClr val="FFFFFF"/>
                </a:solidFill>
                <a:latin typeface="Calibri"/>
                <a:cs typeface="Calibri"/>
              </a:rPr>
              <a:t> </a:t>
            </a:r>
            <a:r>
              <a:rPr sz="1100" spc="100" dirty="0">
                <a:solidFill>
                  <a:srgbClr val="FFFFFF"/>
                </a:solidFill>
                <a:latin typeface="Calibri"/>
                <a:cs typeface="Calibri"/>
              </a:rPr>
              <a:t>επειδή</a:t>
            </a:r>
            <a:r>
              <a:rPr sz="1100" spc="50" dirty="0">
                <a:solidFill>
                  <a:srgbClr val="FFFFFF"/>
                </a:solidFill>
                <a:latin typeface="Calibri"/>
                <a:cs typeface="Calibri"/>
              </a:rPr>
              <a:t> </a:t>
            </a:r>
            <a:r>
              <a:rPr sz="1100" spc="110" dirty="0">
                <a:solidFill>
                  <a:srgbClr val="FFFFFF"/>
                </a:solidFill>
                <a:latin typeface="Calibri"/>
                <a:cs typeface="Calibri"/>
              </a:rPr>
              <a:t>μόνο</a:t>
            </a:r>
            <a:r>
              <a:rPr sz="1100" spc="50" dirty="0">
                <a:solidFill>
                  <a:srgbClr val="FFFFFF"/>
                </a:solidFill>
                <a:latin typeface="Calibri"/>
                <a:cs typeface="Calibri"/>
              </a:rPr>
              <a:t> </a:t>
            </a:r>
            <a:r>
              <a:rPr sz="1100" spc="114" dirty="0">
                <a:solidFill>
                  <a:srgbClr val="FFFFFF"/>
                </a:solidFill>
                <a:latin typeface="Calibri"/>
                <a:cs typeface="Calibri"/>
              </a:rPr>
              <a:t>ο</a:t>
            </a:r>
            <a:r>
              <a:rPr sz="1100" spc="45" dirty="0">
                <a:solidFill>
                  <a:srgbClr val="FFFFFF"/>
                </a:solidFill>
                <a:latin typeface="Calibri"/>
                <a:cs typeface="Calibri"/>
              </a:rPr>
              <a:t> </a:t>
            </a:r>
            <a:r>
              <a:rPr sz="1100" spc="100" dirty="0">
                <a:solidFill>
                  <a:srgbClr val="FFFFFF"/>
                </a:solidFill>
                <a:latin typeface="Calibri"/>
                <a:cs typeface="Calibri"/>
              </a:rPr>
              <a:t>εξυπηρετητής</a:t>
            </a:r>
            <a:endParaRPr sz="1100">
              <a:latin typeface="Calibri"/>
              <a:cs typeface="Calibri"/>
            </a:endParaRPr>
          </a:p>
          <a:p>
            <a:pPr marL="298450">
              <a:lnSpc>
                <a:spcPct val="100000"/>
              </a:lnSpc>
              <a:spcBef>
                <a:spcPts val="10"/>
              </a:spcBef>
            </a:pPr>
            <a:r>
              <a:rPr sz="1100" spc="90" dirty="0">
                <a:solidFill>
                  <a:srgbClr val="FFFFFF"/>
                </a:solidFill>
                <a:latin typeface="Calibri"/>
                <a:cs typeface="Calibri"/>
              </a:rPr>
              <a:t>κατέχει</a:t>
            </a:r>
            <a:r>
              <a:rPr sz="1100" spc="60" dirty="0">
                <a:solidFill>
                  <a:srgbClr val="FFFFFF"/>
                </a:solidFill>
                <a:latin typeface="Calibri"/>
                <a:cs typeface="Calibri"/>
              </a:rPr>
              <a:t> </a:t>
            </a:r>
            <a:r>
              <a:rPr sz="1100" spc="95" dirty="0">
                <a:solidFill>
                  <a:srgbClr val="FFFFFF"/>
                </a:solidFill>
                <a:latin typeface="Calibri"/>
                <a:cs typeface="Calibri"/>
              </a:rPr>
              <a:t>το</a:t>
            </a:r>
            <a:r>
              <a:rPr sz="1100" spc="60" dirty="0">
                <a:solidFill>
                  <a:srgbClr val="FFFFFF"/>
                </a:solidFill>
                <a:latin typeface="Calibri"/>
                <a:cs typeface="Calibri"/>
              </a:rPr>
              <a:t> </a:t>
            </a:r>
            <a:r>
              <a:rPr sz="1100" spc="90" dirty="0">
                <a:solidFill>
                  <a:srgbClr val="FFFFFF"/>
                </a:solidFill>
                <a:latin typeface="Calibri"/>
                <a:cs typeface="Calibri"/>
              </a:rPr>
              <a:t>αντίστοιχο</a:t>
            </a:r>
            <a:r>
              <a:rPr sz="1100" spc="60" dirty="0">
                <a:solidFill>
                  <a:srgbClr val="FFFFFF"/>
                </a:solidFill>
                <a:latin typeface="Calibri"/>
                <a:cs typeface="Calibri"/>
              </a:rPr>
              <a:t> </a:t>
            </a:r>
            <a:r>
              <a:rPr sz="1100" spc="90" dirty="0">
                <a:solidFill>
                  <a:srgbClr val="FFFFFF"/>
                </a:solidFill>
                <a:latin typeface="Calibri"/>
                <a:cs typeface="Calibri"/>
              </a:rPr>
              <a:t>ιδιωτικό</a:t>
            </a:r>
            <a:r>
              <a:rPr sz="1100" spc="65" dirty="0">
                <a:solidFill>
                  <a:srgbClr val="FFFFFF"/>
                </a:solidFill>
                <a:latin typeface="Calibri"/>
                <a:cs typeface="Calibri"/>
              </a:rPr>
              <a:t> </a:t>
            </a:r>
            <a:r>
              <a:rPr sz="1100" spc="85" dirty="0">
                <a:solidFill>
                  <a:srgbClr val="FFFFFF"/>
                </a:solidFill>
                <a:latin typeface="Calibri"/>
                <a:cs typeface="Calibri"/>
              </a:rPr>
              <a:t>κλειδί</a:t>
            </a:r>
            <a:r>
              <a:rPr sz="1100" spc="65" dirty="0">
                <a:solidFill>
                  <a:srgbClr val="FFFFFF"/>
                </a:solidFill>
                <a:latin typeface="Calibri"/>
                <a:cs typeface="Calibri"/>
              </a:rPr>
              <a:t> </a:t>
            </a:r>
            <a:r>
              <a:rPr sz="1100" spc="114" dirty="0">
                <a:solidFill>
                  <a:srgbClr val="FFFFFF"/>
                </a:solidFill>
                <a:latin typeface="Calibri"/>
                <a:cs typeface="Calibri"/>
              </a:rPr>
              <a:t>που</a:t>
            </a:r>
            <a:r>
              <a:rPr sz="1100" spc="55" dirty="0">
                <a:solidFill>
                  <a:srgbClr val="FFFFFF"/>
                </a:solidFill>
                <a:latin typeface="Calibri"/>
                <a:cs typeface="Calibri"/>
              </a:rPr>
              <a:t> </a:t>
            </a:r>
            <a:r>
              <a:rPr sz="1100" spc="100" dirty="0">
                <a:solidFill>
                  <a:srgbClr val="FFFFFF"/>
                </a:solidFill>
                <a:latin typeface="Calibri"/>
                <a:cs typeface="Calibri"/>
              </a:rPr>
              <a:t>μπορεί</a:t>
            </a:r>
            <a:r>
              <a:rPr sz="1100" spc="60" dirty="0">
                <a:solidFill>
                  <a:srgbClr val="FFFFFF"/>
                </a:solidFill>
                <a:latin typeface="Calibri"/>
                <a:cs typeface="Calibri"/>
              </a:rPr>
              <a:t> </a:t>
            </a:r>
            <a:r>
              <a:rPr sz="1100" spc="110" dirty="0">
                <a:solidFill>
                  <a:srgbClr val="FFFFFF"/>
                </a:solidFill>
                <a:latin typeface="Calibri"/>
                <a:cs typeface="Calibri"/>
              </a:rPr>
              <a:t>να</a:t>
            </a:r>
            <a:r>
              <a:rPr sz="1100" spc="65" dirty="0">
                <a:solidFill>
                  <a:srgbClr val="FFFFFF"/>
                </a:solidFill>
                <a:latin typeface="Calibri"/>
                <a:cs typeface="Calibri"/>
              </a:rPr>
              <a:t> </a:t>
            </a:r>
            <a:r>
              <a:rPr sz="1100" spc="105" dirty="0">
                <a:solidFill>
                  <a:srgbClr val="FFFFFF"/>
                </a:solidFill>
                <a:latin typeface="Calibri"/>
                <a:cs typeface="Calibri"/>
              </a:rPr>
              <a:t>αποκρυπτογραφήσει</a:t>
            </a:r>
            <a:r>
              <a:rPr sz="1100" spc="60" dirty="0">
                <a:solidFill>
                  <a:srgbClr val="FFFFFF"/>
                </a:solidFill>
                <a:latin typeface="Calibri"/>
                <a:cs typeface="Calibri"/>
              </a:rPr>
              <a:t> </a:t>
            </a:r>
            <a:r>
              <a:rPr sz="1100" spc="100" dirty="0">
                <a:solidFill>
                  <a:srgbClr val="FFFFFF"/>
                </a:solidFill>
                <a:latin typeface="Calibri"/>
                <a:cs typeface="Calibri"/>
              </a:rPr>
              <a:t>τα</a:t>
            </a:r>
            <a:r>
              <a:rPr sz="1100" spc="65" dirty="0">
                <a:solidFill>
                  <a:srgbClr val="FFFFFF"/>
                </a:solidFill>
                <a:latin typeface="Calibri"/>
                <a:cs typeface="Calibri"/>
              </a:rPr>
              <a:t> </a:t>
            </a:r>
            <a:r>
              <a:rPr sz="1100" spc="80" dirty="0">
                <a:solidFill>
                  <a:srgbClr val="FFFFFF"/>
                </a:solidFill>
                <a:latin typeface="Calibri"/>
                <a:cs typeface="Calibri"/>
              </a:rPr>
              <a:t>δεδομένα.</a:t>
            </a:r>
            <a:endParaRPr sz="1100">
              <a:latin typeface="Calibri"/>
              <a:cs typeface="Calibri"/>
            </a:endParaRPr>
          </a:p>
        </p:txBody>
      </p:sp>
      <p:sp>
        <p:nvSpPr>
          <p:cNvPr id="6" name="object 6"/>
          <p:cNvSpPr txBox="1"/>
          <p:nvPr/>
        </p:nvSpPr>
        <p:spPr>
          <a:xfrm>
            <a:off x="631190" y="5428615"/>
            <a:ext cx="11181715" cy="490855"/>
          </a:xfrm>
          <a:prstGeom prst="rect">
            <a:avLst/>
          </a:prstGeom>
        </p:spPr>
        <p:txBody>
          <a:bodyPr vert="horz" wrap="square" lIns="0" tIns="50800" rIns="0" bIns="0" rtlCol="0">
            <a:spAutoFit/>
          </a:bodyPr>
          <a:lstStyle/>
          <a:p>
            <a:pPr marL="298450" marR="5080" indent="-285750">
              <a:lnSpc>
                <a:spcPct val="77100"/>
              </a:lnSpc>
              <a:spcBef>
                <a:spcPts val="400"/>
              </a:spcBef>
              <a:buClr>
                <a:srgbClr val="FFBA00"/>
              </a:buClr>
              <a:buSzPct val="127272"/>
              <a:buFont typeface="Noto Sans Symbols2"/>
              <a:buChar char="⮚"/>
              <a:tabLst>
                <a:tab pos="297815" algn="l"/>
                <a:tab pos="298450" algn="l"/>
              </a:tabLst>
            </a:pPr>
            <a:r>
              <a:rPr sz="1100" spc="60" dirty="0">
                <a:solidFill>
                  <a:srgbClr val="FFFFFF"/>
                </a:solidFill>
                <a:latin typeface="Calibri"/>
                <a:cs typeface="Calibri"/>
              </a:rPr>
              <a:t>Έτσι,</a:t>
            </a:r>
            <a:r>
              <a:rPr sz="1100" spc="45" dirty="0">
                <a:solidFill>
                  <a:srgbClr val="FFFFFF"/>
                </a:solidFill>
                <a:latin typeface="Calibri"/>
                <a:cs typeface="Calibri"/>
              </a:rPr>
              <a:t> </a:t>
            </a:r>
            <a:r>
              <a:rPr sz="1100" spc="75" dirty="0">
                <a:solidFill>
                  <a:srgbClr val="FFFFFF"/>
                </a:solidFill>
                <a:latin typeface="Calibri"/>
                <a:cs typeface="Calibri"/>
              </a:rPr>
              <a:t>επειδή</a:t>
            </a:r>
            <a:r>
              <a:rPr sz="1100" spc="40" dirty="0">
                <a:solidFill>
                  <a:srgbClr val="FFFFFF"/>
                </a:solidFill>
                <a:latin typeface="Calibri"/>
                <a:cs typeface="Calibri"/>
              </a:rPr>
              <a:t> </a:t>
            </a:r>
            <a:r>
              <a:rPr sz="1100" spc="85" dirty="0">
                <a:solidFill>
                  <a:srgbClr val="FFFFFF"/>
                </a:solidFill>
                <a:latin typeface="Calibri"/>
                <a:cs typeface="Calibri"/>
              </a:rPr>
              <a:t>ο</a:t>
            </a:r>
            <a:r>
              <a:rPr sz="1100" spc="45" dirty="0">
                <a:solidFill>
                  <a:srgbClr val="FFFFFF"/>
                </a:solidFill>
                <a:latin typeface="Calibri"/>
                <a:cs typeface="Calibri"/>
              </a:rPr>
              <a:t> </a:t>
            </a:r>
            <a:r>
              <a:rPr sz="1100" spc="75" dirty="0">
                <a:solidFill>
                  <a:srgbClr val="FFFFFF"/>
                </a:solidFill>
                <a:latin typeface="Calibri"/>
                <a:cs typeface="Calibri"/>
              </a:rPr>
              <a:t>εξυπηρετητής/εξυπηρετητής</a:t>
            </a:r>
            <a:r>
              <a:rPr sz="1100" spc="25" dirty="0">
                <a:solidFill>
                  <a:srgbClr val="FFFFFF"/>
                </a:solidFill>
                <a:latin typeface="Calibri"/>
                <a:cs typeface="Calibri"/>
              </a:rPr>
              <a:t> </a:t>
            </a:r>
            <a:r>
              <a:rPr sz="1100" spc="80" dirty="0">
                <a:solidFill>
                  <a:srgbClr val="FFFFFF"/>
                </a:solidFill>
                <a:latin typeface="Calibri"/>
                <a:cs typeface="Calibri"/>
              </a:rPr>
              <a:t>αυτό</a:t>
            </a:r>
            <a:r>
              <a:rPr sz="1100" spc="45" dirty="0">
                <a:solidFill>
                  <a:srgbClr val="FFFFFF"/>
                </a:solidFill>
                <a:latin typeface="Calibri"/>
                <a:cs typeface="Calibri"/>
              </a:rPr>
              <a:t> </a:t>
            </a:r>
            <a:r>
              <a:rPr sz="1100" spc="70" dirty="0">
                <a:solidFill>
                  <a:srgbClr val="FFFFFF"/>
                </a:solidFill>
                <a:latin typeface="Calibri"/>
                <a:cs typeface="Calibri"/>
              </a:rPr>
              <a:t>το</a:t>
            </a:r>
            <a:r>
              <a:rPr sz="1100" spc="45" dirty="0">
                <a:solidFill>
                  <a:srgbClr val="FFFFFF"/>
                </a:solidFill>
                <a:latin typeface="Calibri"/>
                <a:cs typeface="Calibri"/>
              </a:rPr>
              <a:t> </a:t>
            </a:r>
            <a:r>
              <a:rPr sz="1100" spc="65" dirty="0">
                <a:solidFill>
                  <a:srgbClr val="FFFFFF"/>
                </a:solidFill>
                <a:latin typeface="Calibri"/>
                <a:cs typeface="Calibri"/>
              </a:rPr>
              <a:t>ιδιωτικό</a:t>
            </a:r>
            <a:r>
              <a:rPr sz="1100" spc="45" dirty="0">
                <a:solidFill>
                  <a:srgbClr val="FFFFFF"/>
                </a:solidFill>
                <a:latin typeface="Calibri"/>
                <a:cs typeface="Calibri"/>
              </a:rPr>
              <a:t> </a:t>
            </a:r>
            <a:r>
              <a:rPr sz="1100" spc="65" dirty="0">
                <a:solidFill>
                  <a:srgbClr val="FFFFFF"/>
                </a:solidFill>
                <a:latin typeface="Calibri"/>
                <a:cs typeface="Calibri"/>
              </a:rPr>
              <a:t>κλειδί</a:t>
            </a:r>
            <a:r>
              <a:rPr sz="1100" spc="45" dirty="0">
                <a:solidFill>
                  <a:srgbClr val="FFFFFF"/>
                </a:solidFill>
                <a:latin typeface="Calibri"/>
                <a:cs typeface="Calibri"/>
              </a:rPr>
              <a:t> </a:t>
            </a:r>
            <a:r>
              <a:rPr sz="1100" spc="70" dirty="0">
                <a:solidFill>
                  <a:srgbClr val="FFFFFF"/>
                </a:solidFill>
                <a:latin typeface="Calibri"/>
                <a:cs typeface="Calibri"/>
              </a:rPr>
              <a:t>μυστικό,</a:t>
            </a:r>
            <a:r>
              <a:rPr sz="1100" spc="45" dirty="0">
                <a:solidFill>
                  <a:srgbClr val="FFFFFF"/>
                </a:solidFill>
                <a:latin typeface="Calibri"/>
                <a:cs typeface="Calibri"/>
              </a:rPr>
              <a:t> </a:t>
            </a:r>
            <a:r>
              <a:rPr sz="1100" spc="85" dirty="0">
                <a:solidFill>
                  <a:srgbClr val="FFFFFF"/>
                </a:solidFill>
                <a:latin typeface="Calibri"/>
                <a:cs typeface="Calibri"/>
              </a:rPr>
              <a:t>ο</a:t>
            </a:r>
            <a:r>
              <a:rPr sz="1100" spc="45" dirty="0">
                <a:solidFill>
                  <a:srgbClr val="FFFFFF"/>
                </a:solidFill>
                <a:latin typeface="Calibri"/>
                <a:cs typeface="Calibri"/>
              </a:rPr>
              <a:t> </a:t>
            </a:r>
            <a:r>
              <a:rPr sz="1100" spc="75" dirty="0">
                <a:solidFill>
                  <a:srgbClr val="FFFFFF"/>
                </a:solidFill>
                <a:latin typeface="Calibri"/>
                <a:cs typeface="Calibri"/>
              </a:rPr>
              <a:t>χάκερ</a:t>
            </a:r>
            <a:r>
              <a:rPr sz="1100" spc="45" dirty="0">
                <a:solidFill>
                  <a:srgbClr val="FFFFFF"/>
                </a:solidFill>
                <a:latin typeface="Calibri"/>
                <a:cs typeface="Calibri"/>
              </a:rPr>
              <a:t> </a:t>
            </a:r>
            <a:r>
              <a:rPr sz="1100" spc="75" dirty="0">
                <a:solidFill>
                  <a:srgbClr val="FFFFFF"/>
                </a:solidFill>
                <a:latin typeface="Calibri"/>
                <a:cs typeface="Calibri"/>
              </a:rPr>
              <a:t>δεν</a:t>
            </a:r>
            <a:r>
              <a:rPr sz="1100" spc="40" dirty="0">
                <a:solidFill>
                  <a:srgbClr val="FFFFFF"/>
                </a:solidFill>
                <a:latin typeface="Calibri"/>
                <a:cs typeface="Calibri"/>
              </a:rPr>
              <a:t> </a:t>
            </a:r>
            <a:r>
              <a:rPr sz="1100" spc="75" dirty="0">
                <a:solidFill>
                  <a:srgbClr val="FFFFFF"/>
                </a:solidFill>
                <a:latin typeface="Calibri"/>
                <a:cs typeface="Calibri"/>
              </a:rPr>
              <a:t>μπορεί</a:t>
            </a:r>
            <a:r>
              <a:rPr sz="1100" spc="45" dirty="0">
                <a:solidFill>
                  <a:srgbClr val="FFFFFF"/>
                </a:solidFill>
                <a:latin typeface="Calibri"/>
                <a:cs typeface="Calibri"/>
              </a:rPr>
              <a:t> </a:t>
            </a:r>
            <a:r>
              <a:rPr sz="1100" spc="80" dirty="0">
                <a:solidFill>
                  <a:srgbClr val="FFFFFF"/>
                </a:solidFill>
                <a:latin typeface="Calibri"/>
                <a:cs typeface="Calibri"/>
              </a:rPr>
              <a:t>να</a:t>
            </a:r>
            <a:r>
              <a:rPr sz="1100" spc="45" dirty="0">
                <a:solidFill>
                  <a:srgbClr val="FFFFFF"/>
                </a:solidFill>
                <a:latin typeface="Calibri"/>
                <a:cs typeface="Calibri"/>
              </a:rPr>
              <a:t> </a:t>
            </a:r>
            <a:r>
              <a:rPr sz="1100" spc="70" dirty="0">
                <a:solidFill>
                  <a:srgbClr val="FFFFFF"/>
                </a:solidFill>
                <a:latin typeface="Calibri"/>
                <a:cs typeface="Calibri"/>
              </a:rPr>
              <a:t>χρησιμοποιήσει</a:t>
            </a:r>
            <a:r>
              <a:rPr sz="1100" spc="50" dirty="0">
                <a:solidFill>
                  <a:srgbClr val="FFFFFF"/>
                </a:solidFill>
                <a:latin typeface="Calibri"/>
                <a:cs typeface="Calibri"/>
              </a:rPr>
              <a:t> </a:t>
            </a:r>
            <a:r>
              <a:rPr sz="1100" spc="70" dirty="0">
                <a:solidFill>
                  <a:srgbClr val="FFFFFF"/>
                </a:solidFill>
                <a:latin typeface="Calibri"/>
                <a:cs typeface="Calibri"/>
              </a:rPr>
              <a:t>το</a:t>
            </a:r>
            <a:r>
              <a:rPr sz="1100" spc="45" dirty="0">
                <a:solidFill>
                  <a:srgbClr val="FFFFFF"/>
                </a:solidFill>
                <a:latin typeface="Calibri"/>
                <a:cs typeface="Calibri"/>
              </a:rPr>
              <a:t> </a:t>
            </a:r>
            <a:r>
              <a:rPr sz="1100" spc="70" dirty="0">
                <a:solidFill>
                  <a:srgbClr val="FFFFFF"/>
                </a:solidFill>
                <a:latin typeface="Calibri"/>
                <a:cs typeface="Calibri"/>
              </a:rPr>
              <a:t>πιστοποιητικό</a:t>
            </a:r>
            <a:r>
              <a:rPr sz="1100" spc="40" dirty="0">
                <a:solidFill>
                  <a:srgbClr val="FFFFFF"/>
                </a:solidFill>
                <a:latin typeface="Calibri"/>
                <a:cs typeface="Calibri"/>
              </a:rPr>
              <a:t> .</a:t>
            </a:r>
            <a:r>
              <a:rPr sz="1100" spc="45" dirty="0">
                <a:solidFill>
                  <a:srgbClr val="FFFFFF"/>
                </a:solidFill>
                <a:latin typeface="Calibri"/>
                <a:cs typeface="Calibri"/>
              </a:rPr>
              <a:t> </a:t>
            </a:r>
            <a:r>
              <a:rPr sz="1100" spc="75" dirty="0">
                <a:solidFill>
                  <a:srgbClr val="FFFFFF"/>
                </a:solidFill>
                <a:latin typeface="Calibri"/>
                <a:cs typeface="Calibri"/>
              </a:rPr>
              <a:t>Πρέπει</a:t>
            </a:r>
            <a:r>
              <a:rPr sz="1100" spc="45" dirty="0">
                <a:solidFill>
                  <a:srgbClr val="FFFFFF"/>
                </a:solidFill>
                <a:latin typeface="Calibri"/>
                <a:cs typeface="Calibri"/>
              </a:rPr>
              <a:t> </a:t>
            </a:r>
            <a:r>
              <a:rPr sz="1100" spc="80" dirty="0">
                <a:solidFill>
                  <a:srgbClr val="FFFFFF"/>
                </a:solidFill>
                <a:latin typeface="Calibri"/>
                <a:cs typeface="Calibri"/>
              </a:rPr>
              <a:t>να</a:t>
            </a:r>
            <a:r>
              <a:rPr sz="1100" spc="45" dirty="0">
                <a:solidFill>
                  <a:srgbClr val="FFFFFF"/>
                </a:solidFill>
                <a:latin typeface="Calibri"/>
                <a:cs typeface="Calibri"/>
              </a:rPr>
              <a:t> </a:t>
            </a:r>
            <a:r>
              <a:rPr sz="1100" spc="70" dirty="0">
                <a:solidFill>
                  <a:srgbClr val="FFFFFF"/>
                </a:solidFill>
                <a:latin typeface="Calibri"/>
                <a:cs typeface="Calibri"/>
              </a:rPr>
              <a:t>χρησιμοποιήσει</a:t>
            </a:r>
            <a:r>
              <a:rPr sz="1100" spc="45" dirty="0">
                <a:solidFill>
                  <a:srgbClr val="FFFFFF"/>
                </a:solidFill>
                <a:latin typeface="Calibri"/>
                <a:cs typeface="Calibri"/>
              </a:rPr>
              <a:t> </a:t>
            </a:r>
            <a:r>
              <a:rPr sz="1100" spc="80" dirty="0">
                <a:solidFill>
                  <a:srgbClr val="FFFFFF"/>
                </a:solidFill>
                <a:latin typeface="Calibri"/>
                <a:cs typeface="Calibri"/>
              </a:rPr>
              <a:t>ένα </a:t>
            </a:r>
            <a:r>
              <a:rPr sz="1100" spc="-235" dirty="0">
                <a:solidFill>
                  <a:srgbClr val="FFFFFF"/>
                </a:solidFill>
                <a:latin typeface="Calibri"/>
                <a:cs typeface="Calibri"/>
              </a:rPr>
              <a:t> </a:t>
            </a:r>
            <a:r>
              <a:rPr sz="1100" spc="70" dirty="0">
                <a:solidFill>
                  <a:srgbClr val="FFFFFF"/>
                </a:solidFill>
                <a:latin typeface="Calibri"/>
                <a:cs typeface="Calibri"/>
              </a:rPr>
              <a:t>δικό</a:t>
            </a:r>
            <a:r>
              <a:rPr sz="1100" spc="35" dirty="0">
                <a:solidFill>
                  <a:srgbClr val="FFFFFF"/>
                </a:solidFill>
                <a:latin typeface="Calibri"/>
                <a:cs typeface="Calibri"/>
              </a:rPr>
              <a:t> </a:t>
            </a:r>
            <a:r>
              <a:rPr sz="1100" spc="65" dirty="0">
                <a:solidFill>
                  <a:srgbClr val="FFFFFF"/>
                </a:solidFill>
                <a:latin typeface="Calibri"/>
                <a:cs typeface="Calibri"/>
              </a:rPr>
              <a:t>του,</a:t>
            </a:r>
            <a:r>
              <a:rPr sz="1100" spc="35" dirty="0">
                <a:solidFill>
                  <a:srgbClr val="FFFFFF"/>
                </a:solidFill>
                <a:latin typeface="Calibri"/>
                <a:cs typeface="Calibri"/>
              </a:rPr>
              <a:t> </a:t>
            </a:r>
            <a:r>
              <a:rPr sz="1100" spc="75" dirty="0">
                <a:solidFill>
                  <a:srgbClr val="FFFFFF"/>
                </a:solidFill>
                <a:latin typeface="Calibri"/>
                <a:cs typeface="Calibri"/>
              </a:rPr>
              <a:t>πείθοντας</a:t>
            </a:r>
            <a:r>
              <a:rPr sz="1100" spc="30" dirty="0">
                <a:solidFill>
                  <a:srgbClr val="FFFFFF"/>
                </a:solidFill>
                <a:latin typeface="Calibri"/>
                <a:cs typeface="Calibri"/>
              </a:rPr>
              <a:t> </a:t>
            </a:r>
            <a:r>
              <a:rPr sz="1100" spc="75" dirty="0">
                <a:solidFill>
                  <a:srgbClr val="FFFFFF"/>
                </a:solidFill>
                <a:latin typeface="Calibri"/>
                <a:cs typeface="Calibri"/>
              </a:rPr>
              <a:t>την</a:t>
            </a:r>
            <a:r>
              <a:rPr sz="1100" spc="35" dirty="0">
                <a:solidFill>
                  <a:srgbClr val="FFFFFF"/>
                </a:solidFill>
                <a:latin typeface="Calibri"/>
                <a:cs typeface="Calibri"/>
              </a:rPr>
              <a:t> </a:t>
            </a:r>
            <a:r>
              <a:rPr sz="1100" spc="80" dirty="0">
                <a:solidFill>
                  <a:srgbClr val="FFFFFF"/>
                </a:solidFill>
                <a:latin typeface="Calibri"/>
                <a:cs typeface="Calibri"/>
              </a:rPr>
              <a:t>Αρχή</a:t>
            </a:r>
            <a:r>
              <a:rPr sz="1100" spc="40" dirty="0">
                <a:solidFill>
                  <a:srgbClr val="FFFFFF"/>
                </a:solidFill>
                <a:latin typeface="Calibri"/>
                <a:cs typeface="Calibri"/>
              </a:rPr>
              <a:t> </a:t>
            </a:r>
            <a:r>
              <a:rPr sz="1100" spc="70" dirty="0">
                <a:solidFill>
                  <a:srgbClr val="FFFFFF"/>
                </a:solidFill>
                <a:latin typeface="Calibri"/>
                <a:cs typeface="Calibri"/>
              </a:rPr>
              <a:t>Πιστοποιητικών</a:t>
            </a:r>
            <a:r>
              <a:rPr sz="1100" spc="30" dirty="0">
                <a:solidFill>
                  <a:srgbClr val="FFFFFF"/>
                </a:solidFill>
                <a:latin typeface="Calibri"/>
                <a:cs typeface="Calibri"/>
              </a:rPr>
              <a:t> </a:t>
            </a:r>
            <a:r>
              <a:rPr sz="1100" spc="65" dirty="0">
                <a:solidFill>
                  <a:srgbClr val="FFFFFF"/>
                </a:solidFill>
                <a:latin typeface="Calibri"/>
                <a:cs typeface="Calibri"/>
              </a:rPr>
              <a:t>είτε</a:t>
            </a:r>
            <a:r>
              <a:rPr sz="1100" spc="35" dirty="0">
                <a:solidFill>
                  <a:srgbClr val="FFFFFF"/>
                </a:solidFill>
                <a:latin typeface="Calibri"/>
                <a:cs typeface="Calibri"/>
              </a:rPr>
              <a:t> </a:t>
            </a:r>
            <a:r>
              <a:rPr sz="1100" spc="80" dirty="0">
                <a:solidFill>
                  <a:srgbClr val="FFFFFF"/>
                </a:solidFill>
                <a:latin typeface="Calibri"/>
                <a:cs typeface="Calibri"/>
              </a:rPr>
              <a:t>να</a:t>
            </a:r>
            <a:r>
              <a:rPr sz="1100" spc="40" dirty="0">
                <a:solidFill>
                  <a:srgbClr val="FFFFFF"/>
                </a:solidFill>
                <a:latin typeface="Calibri"/>
                <a:cs typeface="Calibri"/>
              </a:rPr>
              <a:t> </a:t>
            </a:r>
            <a:r>
              <a:rPr sz="1100" spc="80" dirty="0">
                <a:solidFill>
                  <a:srgbClr val="FFFFFF"/>
                </a:solidFill>
                <a:latin typeface="Calibri"/>
                <a:cs typeface="Calibri"/>
              </a:rPr>
              <a:t>προσημασμένο</a:t>
            </a:r>
            <a:r>
              <a:rPr sz="1100" spc="35" dirty="0">
                <a:solidFill>
                  <a:srgbClr val="FFFFFF"/>
                </a:solidFill>
                <a:latin typeface="Calibri"/>
                <a:cs typeface="Calibri"/>
              </a:rPr>
              <a:t> </a:t>
            </a:r>
            <a:r>
              <a:rPr sz="1100" spc="65" dirty="0">
                <a:solidFill>
                  <a:srgbClr val="FFFFFF"/>
                </a:solidFill>
                <a:latin typeface="Calibri"/>
                <a:cs typeface="Calibri"/>
              </a:rPr>
              <a:t>είτε</a:t>
            </a:r>
            <a:r>
              <a:rPr sz="1100" spc="35" dirty="0">
                <a:solidFill>
                  <a:srgbClr val="FFFFFF"/>
                </a:solidFill>
                <a:latin typeface="Calibri"/>
                <a:cs typeface="Calibri"/>
              </a:rPr>
              <a:t> </a:t>
            </a:r>
            <a:r>
              <a:rPr sz="1100" spc="80" dirty="0">
                <a:solidFill>
                  <a:srgbClr val="FFFFFF"/>
                </a:solidFill>
                <a:latin typeface="Calibri"/>
                <a:cs typeface="Calibri"/>
              </a:rPr>
              <a:t>να</a:t>
            </a:r>
            <a:r>
              <a:rPr sz="1100" spc="40" dirty="0">
                <a:solidFill>
                  <a:srgbClr val="FFFFFF"/>
                </a:solidFill>
                <a:latin typeface="Calibri"/>
                <a:cs typeface="Calibri"/>
              </a:rPr>
              <a:t> </a:t>
            </a:r>
            <a:r>
              <a:rPr sz="1100" spc="70" dirty="0">
                <a:solidFill>
                  <a:srgbClr val="FFFFFF"/>
                </a:solidFill>
                <a:latin typeface="Calibri"/>
                <a:cs typeface="Calibri"/>
              </a:rPr>
              <a:t>το</a:t>
            </a:r>
            <a:r>
              <a:rPr sz="1100" spc="35" dirty="0">
                <a:solidFill>
                  <a:srgbClr val="FFFFFF"/>
                </a:solidFill>
                <a:latin typeface="Calibri"/>
                <a:cs typeface="Calibri"/>
              </a:rPr>
              <a:t> </a:t>
            </a:r>
            <a:r>
              <a:rPr sz="1100" spc="70" dirty="0">
                <a:solidFill>
                  <a:srgbClr val="FFFFFF"/>
                </a:solidFill>
                <a:latin typeface="Calibri"/>
                <a:cs typeface="Calibri"/>
              </a:rPr>
              <a:t>χρησιμοποιήσει</a:t>
            </a:r>
            <a:r>
              <a:rPr sz="1100" spc="40" dirty="0">
                <a:solidFill>
                  <a:srgbClr val="FFFFFF"/>
                </a:solidFill>
                <a:latin typeface="Calibri"/>
                <a:cs typeface="Calibri"/>
              </a:rPr>
              <a:t> . </a:t>
            </a:r>
            <a:r>
              <a:rPr sz="1100" spc="60" dirty="0">
                <a:solidFill>
                  <a:srgbClr val="FFFFFF"/>
                </a:solidFill>
                <a:latin typeface="Calibri"/>
                <a:cs typeface="Calibri"/>
              </a:rPr>
              <a:t>Έτσι,</a:t>
            </a:r>
            <a:r>
              <a:rPr sz="1100" spc="35" dirty="0">
                <a:solidFill>
                  <a:srgbClr val="FFFFFF"/>
                </a:solidFill>
                <a:latin typeface="Calibri"/>
                <a:cs typeface="Calibri"/>
              </a:rPr>
              <a:t> </a:t>
            </a:r>
            <a:r>
              <a:rPr sz="1100" spc="80" dirty="0">
                <a:solidFill>
                  <a:srgbClr val="FFFFFF"/>
                </a:solidFill>
                <a:latin typeface="Calibri"/>
                <a:cs typeface="Calibri"/>
              </a:rPr>
              <a:t>εάν</a:t>
            </a:r>
            <a:r>
              <a:rPr sz="1100" spc="40" dirty="0">
                <a:solidFill>
                  <a:srgbClr val="FFFFFF"/>
                </a:solidFill>
                <a:latin typeface="Calibri"/>
                <a:cs typeface="Calibri"/>
              </a:rPr>
              <a:t> </a:t>
            </a:r>
            <a:r>
              <a:rPr sz="1100" spc="70" dirty="0">
                <a:solidFill>
                  <a:srgbClr val="FFFFFF"/>
                </a:solidFill>
                <a:latin typeface="Calibri"/>
                <a:cs typeface="Calibri"/>
              </a:rPr>
              <a:t>το</a:t>
            </a:r>
            <a:r>
              <a:rPr sz="1100" spc="335" dirty="0">
                <a:solidFill>
                  <a:srgbClr val="FFFFFF"/>
                </a:solidFill>
                <a:latin typeface="Calibri"/>
                <a:cs typeface="Calibri"/>
              </a:rPr>
              <a:t> </a:t>
            </a:r>
            <a:r>
              <a:rPr sz="1100" spc="75" dirty="0">
                <a:solidFill>
                  <a:srgbClr val="FFFFFF"/>
                </a:solidFill>
                <a:latin typeface="Calibri"/>
                <a:cs typeface="Calibri"/>
              </a:rPr>
              <a:t>του</a:t>
            </a:r>
            <a:r>
              <a:rPr sz="1100" spc="40" dirty="0">
                <a:solidFill>
                  <a:srgbClr val="FFFFFF"/>
                </a:solidFill>
                <a:latin typeface="Calibri"/>
                <a:cs typeface="Calibri"/>
              </a:rPr>
              <a:t> </a:t>
            </a:r>
            <a:r>
              <a:rPr sz="1100" spc="70" dirty="0">
                <a:solidFill>
                  <a:srgbClr val="FFFFFF"/>
                </a:solidFill>
                <a:latin typeface="Calibri"/>
                <a:cs typeface="Calibri"/>
              </a:rPr>
              <a:t>επιτιθέμενου</a:t>
            </a:r>
            <a:r>
              <a:rPr sz="1100" spc="25" dirty="0">
                <a:solidFill>
                  <a:srgbClr val="FFFFFF"/>
                </a:solidFill>
                <a:latin typeface="Calibri"/>
                <a:cs typeface="Calibri"/>
              </a:rPr>
              <a:t> </a:t>
            </a:r>
            <a:r>
              <a:rPr sz="1100" spc="75" dirty="0">
                <a:solidFill>
                  <a:srgbClr val="FFFFFF"/>
                </a:solidFill>
                <a:latin typeface="Calibri"/>
                <a:cs typeface="Calibri"/>
              </a:rPr>
              <a:t>δεν</a:t>
            </a:r>
            <a:r>
              <a:rPr sz="1100" spc="35" dirty="0">
                <a:solidFill>
                  <a:srgbClr val="FFFFFF"/>
                </a:solidFill>
                <a:latin typeface="Calibri"/>
                <a:cs typeface="Calibri"/>
              </a:rPr>
              <a:t> </a:t>
            </a:r>
            <a:r>
              <a:rPr sz="1100" spc="65" dirty="0">
                <a:solidFill>
                  <a:srgbClr val="FFFFFF"/>
                </a:solidFill>
                <a:latin typeface="Calibri"/>
                <a:cs typeface="Calibri"/>
              </a:rPr>
              <a:t>είναι</a:t>
            </a:r>
            <a:endParaRPr sz="1100">
              <a:latin typeface="Calibri"/>
              <a:cs typeface="Calibri"/>
            </a:endParaRPr>
          </a:p>
          <a:p>
            <a:pPr marL="298450">
              <a:lnSpc>
                <a:spcPct val="100000"/>
              </a:lnSpc>
              <a:spcBef>
                <a:spcPts val="5"/>
              </a:spcBef>
            </a:pPr>
            <a:r>
              <a:rPr sz="1100" spc="75" dirty="0">
                <a:solidFill>
                  <a:srgbClr val="FFFFFF"/>
                </a:solidFill>
                <a:latin typeface="Calibri"/>
                <a:cs typeface="Calibri"/>
              </a:rPr>
              <a:t>επικυρωθεί</a:t>
            </a:r>
            <a:r>
              <a:rPr sz="1100" spc="40" dirty="0">
                <a:solidFill>
                  <a:srgbClr val="FFFFFF"/>
                </a:solidFill>
                <a:latin typeface="Calibri"/>
                <a:cs typeface="Calibri"/>
              </a:rPr>
              <a:t> </a:t>
            </a:r>
            <a:r>
              <a:rPr sz="1100" spc="90" dirty="0">
                <a:solidFill>
                  <a:srgbClr val="FFFFFF"/>
                </a:solidFill>
                <a:latin typeface="Calibri"/>
                <a:cs typeface="Calibri"/>
              </a:rPr>
              <a:t>από</a:t>
            </a:r>
            <a:r>
              <a:rPr sz="1100" spc="45" dirty="0">
                <a:solidFill>
                  <a:srgbClr val="FFFFFF"/>
                </a:solidFill>
                <a:latin typeface="Calibri"/>
                <a:cs typeface="Calibri"/>
              </a:rPr>
              <a:t> </a:t>
            </a:r>
            <a:r>
              <a:rPr sz="1100" spc="70" dirty="0">
                <a:solidFill>
                  <a:srgbClr val="FFFFFF"/>
                </a:solidFill>
                <a:latin typeface="Calibri"/>
                <a:cs typeface="Calibri"/>
              </a:rPr>
              <a:t>αξιόπιστη</a:t>
            </a:r>
            <a:r>
              <a:rPr sz="1100" spc="45" dirty="0">
                <a:solidFill>
                  <a:srgbClr val="FFFFFF"/>
                </a:solidFill>
                <a:latin typeface="Calibri"/>
                <a:cs typeface="Calibri"/>
              </a:rPr>
              <a:t> </a:t>
            </a:r>
            <a:r>
              <a:rPr sz="1100" spc="80" dirty="0">
                <a:solidFill>
                  <a:srgbClr val="FFFFFF"/>
                </a:solidFill>
                <a:latin typeface="Calibri"/>
                <a:cs typeface="Calibri"/>
              </a:rPr>
              <a:t>Αρχή</a:t>
            </a:r>
            <a:r>
              <a:rPr sz="1100" spc="45" dirty="0">
                <a:solidFill>
                  <a:srgbClr val="FFFFFF"/>
                </a:solidFill>
                <a:latin typeface="Calibri"/>
                <a:cs typeface="Calibri"/>
              </a:rPr>
              <a:t> </a:t>
            </a:r>
            <a:r>
              <a:rPr sz="1100" spc="70" dirty="0">
                <a:solidFill>
                  <a:srgbClr val="FFFFFF"/>
                </a:solidFill>
                <a:latin typeface="Calibri"/>
                <a:cs typeface="Calibri"/>
              </a:rPr>
              <a:t>Πιστοποιητικών,</a:t>
            </a:r>
            <a:r>
              <a:rPr sz="1100" spc="40" dirty="0">
                <a:solidFill>
                  <a:srgbClr val="FFFFFF"/>
                </a:solidFill>
                <a:latin typeface="Calibri"/>
                <a:cs typeface="Calibri"/>
              </a:rPr>
              <a:t> </a:t>
            </a:r>
            <a:r>
              <a:rPr sz="1100" spc="85" dirty="0">
                <a:solidFill>
                  <a:srgbClr val="FFFFFF"/>
                </a:solidFill>
                <a:latin typeface="Calibri"/>
                <a:cs typeface="Calibri"/>
              </a:rPr>
              <a:t>ο</a:t>
            </a:r>
            <a:r>
              <a:rPr sz="1100" spc="345" dirty="0">
                <a:solidFill>
                  <a:srgbClr val="FFFFFF"/>
                </a:solidFill>
                <a:latin typeface="Calibri"/>
                <a:cs typeface="Calibri"/>
              </a:rPr>
              <a:t> </a:t>
            </a:r>
            <a:r>
              <a:rPr sz="1100" spc="75" dirty="0">
                <a:solidFill>
                  <a:srgbClr val="FFFFFF"/>
                </a:solidFill>
                <a:latin typeface="Calibri"/>
                <a:cs typeface="Calibri"/>
              </a:rPr>
              <a:t>(σύστημα</a:t>
            </a:r>
            <a:r>
              <a:rPr sz="1100" spc="45" dirty="0">
                <a:solidFill>
                  <a:srgbClr val="FFFFFF"/>
                </a:solidFill>
                <a:latin typeface="Calibri"/>
                <a:cs typeface="Calibri"/>
              </a:rPr>
              <a:t> </a:t>
            </a:r>
            <a:r>
              <a:rPr sz="1100" spc="85" dirty="0">
                <a:solidFill>
                  <a:srgbClr val="FFFFFF"/>
                </a:solidFill>
                <a:latin typeface="Calibri"/>
                <a:cs typeface="Calibri"/>
              </a:rPr>
              <a:t>ή</a:t>
            </a:r>
            <a:r>
              <a:rPr sz="1100" spc="45" dirty="0">
                <a:solidFill>
                  <a:srgbClr val="FFFFFF"/>
                </a:solidFill>
                <a:latin typeface="Calibri"/>
                <a:cs typeface="Calibri"/>
              </a:rPr>
              <a:t> </a:t>
            </a:r>
            <a:r>
              <a:rPr sz="1100" spc="85" dirty="0">
                <a:solidFill>
                  <a:srgbClr val="FFFFFF"/>
                </a:solidFill>
                <a:latin typeface="Calibri"/>
                <a:cs typeface="Calibri"/>
              </a:rPr>
              <a:t>πρόγραμμα</a:t>
            </a:r>
            <a:r>
              <a:rPr sz="1100" spc="40" dirty="0">
                <a:solidFill>
                  <a:srgbClr val="FFFFFF"/>
                </a:solidFill>
                <a:latin typeface="Calibri"/>
                <a:cs typeface="Calibri"/>
              </a:rPr>
              <a:t> </a:t>
            </a:r>
            <a:r>
              <a:rPr sz="1100" spc="85" dirty="0">
                <a:solidFill>
                  <a:srgbClr val="FFFFFF"/>
                </a:solidFill>
                <a:latin typeface="Calibri"/>
                <a:cs typeface="Calibri"/>
              </a:rPr>
              <a:t>που</a:t>
            </a:r>
            <a:r>
              <a:rPr sz="1100" spc="45" dirty="0">
                <a:solidFill>
                  <a:srgbClr val="FFFFFF"/>
                </a:solidFill>
                <a:latin typeface="Calibri"/>
                <a:cs typeface="Calibri"/>
              </a:rPr>
              <a:t> </a:t>
            </a:r>
            <a:r>
              <a:rPr sz="1100" spc="70" dirty="0">
                <a:solidFill>
                  <a:srgbClr val="FFFFFF"/>
                </a:solidFill>
                <a:latin typeface="Calibri"/>
                <a:cs typeface="Calibri"/>
              </a:rPr>
              <a:t>επικοινωνεί</a:t>
            </a:r>
            <a:r>
              <a:rPr sz="1100" spc="40" dirty="0">
                <a:solidFill>
                  <a:srgbClr val="FFFFFF"/>
                </a:solidFill>
                <a:latin typeface="Calibri"/>
                <a:cs typeface="Calibri"/>
              </a:rPr>
              <a:t> </a:t>
            </a:r>
            <a:r>
              <a:rPr sz="1100" spc="80" dirty="0">
                <a:solidFill>
                  <a:srgbClr val="FFFFFF"/>
                </a:solidFill>
                <a:latin typeface="Calibri"/>
                <a:cs typeface="Calibri"/>
              </a:rPr>
              <a:t>με</a:t>
            </a:r>
            <a:r>
              <a:rPr sz="1100" spc="45" dirty="0">
                <a:solidFill>
                  <a:srgbClr val="FFFFFF"/>
                </a:solidFill>
                <a:latin typeface="Calibri"/>
                <a:cs typeface="Calibri"/>
              </a:rPr>
              <a:t> </a:t>
            </a:r>
            <a:r>
              <a:rPr sz="1100" spc="60" dirty="0">
                <a:solidFill>
                  <a:srgbClr val="FFFFFF"/>
                </a:solidFill>
                <a:latin typeface="Calibri"/>
                <a:cs typeface="Calibri"/>
              </a:rPr>
              <a:t>server)</a:t>
            </a:r>
            <a:r>
              <a:rPr sz="1100" spc="45" dirty="0">
                <a:solidFill>
                  <a:srgbClr val="FFFFFF"/>
                </a:solidFill>
                <a:latin typeface="Calibri"/>
                <a:cs typeface="Calibri"/>
              </a:rPr>
              <a:t> </a:t>
            </a:r>
            <a:r>
              <a:rPr sz="1100" spc="75" dirty="0">
                <a:solidFill>
                  <a:srgbClr val="FFFFFF"/>
                </a:solidFill>
                <a:latin typeface="Calibri"/>
                <a:cs typeface="Calibri"/>
              </a:rPr>
              <a:t>του</a:t>
            </a:r>
            <a:r>
              <a:rPr sz="1100" spc="45" dirty="0">
                <a:solidFill>
                  <a:srgbClr val="FFFFFF"/>
                </a:solidFill>
                <a:latin typeface="Calibri"/>
                <a:cs typeface="Calibri"/>
              </a:rPr>
              <a:t> </a:t>
            </a:r>
            <a:r>
              <a:rPr sz="1100" spc="55" dirty="0">
                <a:solidFill>
                  <a:srgbClr val="FFFFFF"/>
                </a:solidFill>
                <a:latin typeface="Calibri"/>
                <a:cs typeface="Calibri"/>
              </a:rPr>
              <a:t>client</a:t>
            </a:r>
            <a:r>
              <a:rPr sz="1100" spc="45" dirty="0">
                <a:solidFill>
                  <a:srgbClr val="FFFFFF"/>
                </a:solidFill>
                <a:latin typeface="Calibri"/>
                <a:cs typeface="Calibri"/>
              </a:rPr>
              <a:t> </a:t>
            </a:r>
            <a:r>
              <a:rPr sz="1100" spc="75" dirty="0">
                <a:solidFill>
                  <a:srgbClr val="FFFFFF"/>
                </a:solidFill>
                <a:latin typeface="Calibri"/>
                <a:cs typeface="Calibri"/>
              </a:rPr>
              <a:t>δεν</a:t>
            </a:r>
            <a:r>
              <a:rPr sz="1100" spc="40" dirty="0">
                <a:solidFill>
                  <a:srgbClr val="FFFFFF"/>
                </a:solidFill>
                <a:latin typeface="Calibri"/>
                <a:cs typeface="Calibri"/>
              </a:rPr>
              <a:t> </a:t>
            </a:r>
            <a:r>
              <a:rPr sz="1100" spc="85" dirty="0">
                <a:solidFill>
                  <a:srgbClr val="FFFFFF"/>
                </a:solidFill>
                <a:latin typeface="Calibri"/>
                <a:cs typeface="Calibri"/>
              </a:rPr>
              <a:t>θα</a:t>
            </a:r>
            <a:r>
              <a:rPr sz="1100" spc="45" dirty="0">
                <a:solidFill>
                  <a:srgbClr val="FFFFFF"/>
                </a:solidFill>
                <a:latin typeface="Calibri"/>
                <a:cs typeface="Calibri"/>
              </a:rPr>
              <a:t> </a:t>
            </a:r>
            <a:r>
              <a:rPr sz="1100" spc="70" dirty="0">
                <a:solidFill>
                  <a:srgbClr val="FFFFFF"/>
                </a:solidFill>
                <a:latin typeface="Calibri"/>
                <a:cs typeface="Calibri"/>
              </a:rPr>
              <a:t>το</a:t>
            </a:r>
            <a:r>
              <a:rPr sz="1100" spc="45" dirty="0">
                <a:solidFill>
                  <a:srgbClr val="FFFFFF"/>
                </a:solidFill>
                <a:latin typeface="Calibri"/>
                <a:cs typeface="Calibri"/>
              </a:rPr>
              <a:t> </a:t>
            </a:r>
            <a:r>
              <a:rPr sz="1100" spc="65" dirty="0">
                <a:solidFill>
                  <a:srgbClr val="FFFFFF"/>
                </a:solidFill>
                <a:latin typeface="Calibri"/>
                <a:cs typeface="Calibri"/>
              </a:rPr>
              <a:t>εμπιστευτεί.</a:t>
            </a:r>
            <a:endParaRPr sz="1100">
              <a:latin typeface="Calibri"/>
              <a:cs typeface="Calibri"/>
            </a:endParaRPr>
          </a:p>
        </p:txBody>
      </p:sp>
      <p:sp>
        <p:nvSpPr>
          <p:cNvPr id="7" name="object 7"/>
          <p:cNvSpPr txBox="1"/>
          <p:nvPr/>
        </p:nvSpPr>
        <p:spPr>
          <a:xfrm>
            <a:off x="10648950" y="6388100"/>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Arial"/>
                <a:cs typeface="Arial"/>
              </a:rPr>
              <a:t>1</a:t>
            </a:r>
            <a:r>
              <a:rPr sz="1100" dirty="0">
                <a:solidFill>
                  <a:srgbClr val="FFFFFF"/>
                </a:solidFill>
                <a:latin typeface="Arial"/>
                <a:cs typeface="Arial"/>
              </a:rPr>
              <a:t>2</a:t>
            </a:r>
            <a:endParaRPr sz="1100">
              <a:latin typeface="Arial"/>
              <a:cs typeface="Arial"/>
            </a:endParaRPr>
          </a:p>
        </p:txBody>
      </p:sp>
      <p:pic>
        <p:nvPicPr>
          <p:cNvPr id="8" name="object 8"/>
          <p:cNvPicPr/>
          <p:nvPr/>
        </p:nvPicPr>
        <p:blipFill>
          <a:blip r:embed="rId3" cstate="print"/>
          <a:stretch>
            <a:fillRect/>
          </a:stretch>
        </p:blipFill>
        <p:spPr>
          <a:xfrm>
            <a:off x="8444230" y="6263322"/>
            <a:ext cx="1530032" cy="594677"/>
          </a:xfrm>
          <a:prstGeom prst="rect">
            <a:avLst/>
          </a:prstGeom>
        </p:spPr>
      </p:pic>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76605" y="487679"/>
            <a:ext cx="9767570" cy="414020"/>
          </a:xfrm>
          <a:prstGeom prst="rect">
            <a:avLst/>
          </a:prstGeom>
        </p:spPr>
        <p:txBody>
          <a:bodyPr vert="horz" wrap="square" lIns="0" tIns="12700" rIns="0" bIns="0" rtlCol="0">
            <a:spAutoFit/>
          </a:bodyPr>
          <a:lstStyle/>
          <a:p>
            <a:pPr marL="12700">
              <a:lnSpc>
                <a:spcPct val="100000"/>
              </a:lnSpc>
              <a:spcBef>
                <a:spcPts val="100"/>
              </a:spcBef>
            </a:pPr>
            <a:r>
              <a:rPr sz="2550" spc="140" dirty="0">
                <a:solidFill>
                  <a:srgbClr val="FFFFFF"/>
                </a:solidFill>
              </a:rPr>
              <a:t>Πώς</a:t>
            </a:r>
            <a:r>
              <a:rPr sz="2550" spc="40" dirty="0">
                <a:solidFill>
                  <a:srgbClr val="FFFFFF"/>
                </a:solidFill>
              </a:rPr>
              <a:t> </a:t>
            </a:r>
            <a:r>
              <a:rPr sz="2550" spc="100" dirty="0">
                <a:solidFill>
                  <a:srgbClr val="FFFFFF"/>
                </a:solidFill>
              </a:rPr>
              <a:t>αποτρέπει</a:t>
            </a:r>
            <a:r>
              <a:rPr sz="2550" spc="45" dirty="0">
                <a:solidFill>
                  <a:srgbClr val="FFFFFF"/>
                </a:solidFill>
              </a:rPr>
              <a:t> </a:t>
            </a:r>
            <a:r>
              <a:rPr sz="2550" spc="110" dirty="0">
                <a:solidFill>
                  <a:srgbClr val="FFFFFF"/>
                </a:solidFill>
              </a:rPr>
              <a:t>το</a:t>
            </a:r>
            <a:r>
              <a:rPr sz="2550" spc="40" dirty="0">
                <a:solidFill>
                  <a:srgbClr val="FFFFFF"/>
                </a:solidFill>
              </a:rPr>
              <a:t> </a:t>
            </a:r>
            <a:r>
              <a:rPr sz="2550" spc="135" dirty="0">
                <a:solidFill>
                  <a:srgbClr val="FFFFFF"/>
                </a:solidFill>
              </a:rPr>
              <a:t>SSL</a:t>
            </a:r>
            <a:r>
              <a:rPr sz="2550" spc="45" dirty="0">
                <a:solidFill>
                  <a:srgbClr val="FFFFFF"/>
                </a:solidFill>
              </a:rPr>
              <a:t> </a:t>
            </a:r>
            <a:r>
              <a:rPr sz="2550" spc="80" dirty="0">
                <a:solidFill>
                  <a:srgbClr val="FFFFFF"/>
                </a:solidFill>
              </a:rPr>
              <a:t>τις</a:t>
            </a:r>
            <a:r>
              <a:rPr sz="2550" spc="40" dirty="0">
                <a:solidFill>
                  <a:srgbClr val="FFFFFF"/>
                </a:solidFill>
              </a:rPr>
              <a:t> </a:t>
            </a:r>
            <a:r>
              <a:rPr sz="2550" spc="90" dirty="0">
                <a:solidFill>
                  <a:srgbClr val="FFFFFF"/>
                </a:solidFill>
              </a:rPr>
              <a:t>επιθέσεις</a:t>
            </a:r>
            <a:r>
              <a:rPr sz="2550" spc="45" dirty="0">
                <a:solidFill>
                  <a:srgbClr val="FFFFFF"/>
                </a:solidFill>
              </a:rPr>
              <a:t> </a:t>
            </a:r>
            <a:r>
              <a:rPr sz="2550" spc="105" dirty="0">
                <a:solidFill>
                  <a:srgbClr val="FFFFFF"/>
                </a:solidFill>
              </a:rPr>
              <a:t>Man-In-The-Middle;</a:t>
            </a:r>
            <a:r>
              <a:rPr sz="2550" spc="45" dirty="0">
                <a:solidFill>
                  <a:srgbClr val="FFFFFF"/>
                </a:solidFill>
              </a:rPr>
              <a:t> </a:t>
            </a:r>
            <a:r>
              <a:rPr sz="2550" spc="95" dirty="0">
                <a:solidFill>
                  <a:srgbClr val="FFFFFF"/>
                </a:solidFill>
              </a:rPr>
              <a:t>(συνέχεια)</a:t>
            </a:r>
            <a:endParaRPr sz="2550"/>
          </a:p>
        </p:txBody>
      </p:sp>
      <p:sp>
        <p:nvSpPr>
          <p:cNvPr id="4" name="object 4"/>
          <p:cNvSpPr txBox="1"/>
          <p:nvPr/>
        </p:nvSpPr>
        <p:spPr>
          <a:xfrm>
            <a:off x="1286510" y="1717675"/>
            <a:ext cx="8343265" cy="292100"/>
          </a:xfrm>
          <a:prstGeom prst="rect">
            <a:avLst/>
          </a:prstGeom>
        </p:spPr>
        <p:txBody>
          <a:bodyPr vert="horz" wrap="square" lIns="0" tIns="12700" rIns="0" bIns="0" rtlCol="0">
            <a:spAutoFit/>
          </a:bodyPr>
          <a:lstStyle/>
          <a:p>
            <a:pPr marL="298450" indent="-285750">
              <a:lnSpc>
                <a:spcPct val="100000"/>
              </a:lnSpc>
              <a:spcBef>
                <a:spcPts val="100"/>
              </a:spcBef>
              <a:buClr>
                <a:srgbClr val="FFBA00"/>
              </a:buClr>
              <a:buSzPct val="125714"/>
              <a:buFont typeface="Noto Sans Symbols2"/>
              <a:buChar char="⮚"/>
              <a:tabLst>
                <a:tab pos="298450" algn="l"/>
              </a:tabLst>
            </a:pPr>
            <a:r>
              <a:rPr sz="1750" spc="120" dirty="0">
                <a:solidFill>
                  <a:srgbClr val="FFFFFF"/>
                </a:solidFill>
                <a:latin typeface="Calibri"/>
                <a:cs typeface="Calibri"/>
              </a:rPr>
              <a:t>Οι</a:t>
            </a:r>
            <a:r>
              <a:rPr sz="1750" spc="60" dirty="0">
                <a:solidFill>
                  <a:srgbClr val="FFFFFF"/>
                </a:solidFill>
                <a:latin typeface="Calibri"/>
                <a:cs typeface="Calibri"/>
              </a:rPr>
              <a:t> </a:t>
            </a:r>
            <a:r>
              <a:rPr sz="1750" spc="110" dirty="0">
                <a:solidFill>
                  <a:srgbClr val="FFFFFF"/>
                </a:solidFill>
                <a:latin typeface="Calibri"/>
                <a:cs typeface="Calibri"/>
              </a:rPr>
              <a:t>επιτιθέμενοι</a:t>
            </a:r>
            <a:r>
              <a:rPr sz="1750" spc="65" dirty="0">
                <a:solidFill>
                  <a:srgbClr val="FFFFFF"/>
                </a:solidFill>
                <a:latin typeface="Calibri"/>
                <a:cs typeface="Calibri"/>
              </a:rPr>
              <a:t> </a:t>
            </a:r>
            <a:r>
              <a:rPr sz="1750" spc="135" dirty="0">
                <a:solidFill>
                  <a:srgbClr val="FFFFFF"/>
                </a:solidFill>
                <a:latin typeface="Calibri"/>
                <a:cs typeface="Calibri"/>
              </a:rPr>
              <a:t>μπορούν</a:t>
            </a:r>
            <a:r>
              <a:rPr sz="1750" spc="60" dirty="0">
                <a:solidFill>
                  <a:srgbClr val="FFFFFF"/>
                </a:solidFill>
                <a:latin typeface="Calibri"/>
                <a:cs typeface="Calibri"/>
              </a:rPr>
              <a:t> </a:t>
            </a:r>
            <a:r>
              <a:rPr sz="1750" spc="114" dirty="0">
                <a:solidFill>
                  <a:srgbClr val="FFFFFF"/>
                </a:solidFill>
                <a:latin typeface="Calibri"/>
                <a:cs typeface="Calibri"/>
              </a:rPr>
              <a:t>επίσης</a:t>
            </a:r>
            <a:r>
              <a:rPr sz="1750" spc="60" dirty="0">
                <a:solidFill>
                  <a:srgbClr val="FFFFFF"/>
                </a:solidFill>
                <a:latin typeface="Calibri"/>
                <a:cs typeface="Calibri"/>
              </a:rPr>
              <a:t> </a:t>
            </a:r>
            <a:r>
              <a:rPr sz="1750" spc="130" dirty="0">
                <a:solidFill>
                  <a:srgbClr val="FFFFFF"/>
                </a:solidFill>
                <a:latin typeface="Calibri"/>
                <a:cs typeface="Calibri"/>
              </a:rPr>
              <a:t>να</a:t>
            </a:r>
            <a:r>
              <a:rPr sz="1750" spc="65" dirty="0">
                <a:solidFill>
                  <a:srgbClr val="FFFFFF"/>
                </a:solidFill>
                <a:latin typeface="Calibri"/>
                <a:cs typeface="Calibri"/>
              </a:rPr>
              <a:t> </a:t>
            </a:r>
            <a:r>
              <a:rPr sz="1750" spc="135" dirty="0">
                <a:solidFill>
                  <a:srgbClr val="FFFFFF"/>
                </a:solidFill>
                <a:latin typeface="Calibri"/>
                <a:cs typeface="Calibri"/>
              </a:rPr>
              <a:t>προσπαθήσουν</a:t>
            </a:r>
            <a:r>
              <a:rPr sz="1750" spc="55" dirty="0">
                <a:solidFill>
                  <a:srgbClr val="FFFFFF"/>
                </a:solidFill>
                <a:latin typeface="Calibri"/>
                <a:cs typeface="Calibri"/>
              </a:rPr>
              <a:t> </a:t>
            </a:r>
            <a:r>
              <a:rPr sz="1750" spc="130" dirty="0">
                <a:solidFill>
                  <a:srgbClr val="FFFFFF"/>
                </a:solidFill>
                <a:latin typeface="Calibri"/>
                <a:cs typeface="Calibri"/>
              </a:rPr>
              <a:t>να</a:t>
            </a:r>
            <a:r>
              <a:rPr sz="1750" spc="65" dirty="0">
                <a:solidFill>
                  <a:srgbClr val="FFFFFF"/>
                </a:solidFill>
                <a:latin typeface="Calibri"/>
                <a:cs typeface="Calibri"/>
              </a:rPr>
              <a:t> </a:t>
            </a:r>
            <a:r>
              <a:rPr sz="1750" spc="130" dirty="0">
                <a:solidFill>
                  <a:srgbClr val="FFFFFF"/>
                </a:solidFill>
                <a:latin typeface="Calibri"/>
                <a:cs typeface="Calibri"/>
              </a:rPr>
              <a:t>πλαστογραφήσουν</a:t>
            </a:r>
            <a:r>
              <a:rPr sz="1750" spc="55" dirty="0">
                <a:solidFill>
                  <a:srgbClr val="FFFFFF"/>
                </a:solidFill>
                <a:latin typeface="Calibri"/>
                <a:cs typeface="Calibri"/>
              </a:rPr>
              <a:t> </a:t>
            </a:r>
            <a:r>
              <a:rPr sz="1750" spc="114" dirty="0">
                <a:solidFill>
                  <a:srgbClr val="FFFFFF"/>
                </a:solidFill>
                <a:latin typeface="Calibri"/>
                <a:cs typeface="Calibri"/>
              </a:rPr>
              <a:t>το</a:t>
            </a:r>
            <a:endParaRPr sz="1750">
              <a:latin typeface="Calibri"/>
              <a:cs typeface="Calibri"/>
            </a:endParaRPr>
          </a:p>
        </p:txBody>
      </p:sp>
      <p:sp>
        <p:nvSpPr>
          <p:cNvPr id="5" name="object 5"/>
          <p:cNvSpPr txBox="1"/>
          <p:nvPr/>
        </p:nvSpPr>
        <p:spPr>
          <a:xfrm>
            <a:off x="1572260" y="1901825"/>
            <a:ext cx="9251950" cy="852285"/>
          </a:xfrm>
          <a:prstGeom prst="rect">
            <a:avLst/>
          </a:prstGeom>
        </p:spPr>
        <p:txBody>
          <a:bodyPr vert="horz" wrap="square" lIns="0" tIns="95250" rIns="0" bIns="0" rtlCol="0">
            <a:spAutoFit/>
          </a:bodyPr>
          <a:lstStyle/>
          <a:p>
            <a:pPr marL="12700" marR="5080">
              <a:lnSpc>
                <a:spcPct val="69000"/>
              </a:lnSpc>
              <a:spcBef>
                <a:spcPts val="750"/>
              </a:spcBef>
            </a:pPr>
            <a:r>
              <a:rPr sz="1750" spc="110" dirty="0">
                <a:solidFill>
                  <a:srgbClr val="FFFFFF"/>
                </a:solidFill>
                <a:latin typeface="Calibri"/>
                <a:cs typeface="Calibri"/>
              </a:rPr>
              <a:t>πιστοποιητικό</a:t>
            </a:r>
            <a:r>
              <a:rPr sz="1750" spc="60" dirty="0">
                <a:solidFill>
                  <a:srgbClr val="FFFFFF"/>
                </a:solidFill>
                <a:latin typeface="Calibri"/>
                <a:cs typeface="Calibri"/>
              </a:rPr>
              <a:t> </a:t>
            </a:r>
            <a:r>
              <a:rPr sz="1750" spc="114" dirty="0">
                <a:solidFill>
                  <a:srgbClr val="FFFFFF"/>
                </a:solidFill>
                <a:latin typeface="Calibri"/>
                <a:cs typeface="Calibri"/>
              </a:rPr>
              <a:t>SSL</a:t>
            </a:r>
            <a:r>
              <a:rPr sz="1750" spc="70" dirty="0">
                <a:solidFill>
                  <a:srgbClr val="FFFFFF"/>
                </a:solidFill>
                <a:latin typeface="Calibri"/>
                <a:cs typeface="Calibri"/>
              </a:rPr>
              <a:t> </a:t>
            </a:r>
            <a:r>
              <a:rPr sz="1750" spc="110" dirty="0">
                <a:solidFill>
                  <a:srgbClr val="FFFFFF"/>
                </a:solidFill>
                <a:latin typeface="Calibri"/>
                <a:cs typeface="Calibri"/>
              </a:rPr>
              <a:t>και</a:t>
            </a:r>
            <a:r>
              <a:rPr sz="1750" spc="65" dirty="0">
                <a:solidFill>
                  <a:srgbClr val="FFFFFF"/>
                </a:solidFill>
                <a:latin typeface="Calibri"/>
                <a:cs typeface="Calibri"/>
              </a:rPr>
              <a:t> </a:t>
            </a:r>
            <a:r>
              <a:rPr sz="1750" spc="130" dirty="0">
                <a:solidFill>
                  <a:srgbClr val="FFFFFF"/>
                </a:solidFill>
                <a:latin typeface="Calibri"/>
                <a:cs typeface="Calibri"/>
              </a:rPr>
              <a:t>να</a:t>
            </a:r>
            <a:r>
              <a:rPr sz="1750" spc="60" dirty="0">
                <a:solidFill>
                  <a:srgbClr val="FFFFFF"/>
                </a:solidFill>
                <a:latin typeface="Calibri"/>
                <a:cs typeface="Calibri"/>
              </a:rPr>
              <a:t> </a:t>
            </a:r>
            <a:r>
              <a:rPr sz="1750" spc="130" dirty="0">
                <a:solidFill>
                  <a:srgbClr val="FFFFFF"/>
                </a:solidFill>
                <a:latin typeface="Calibri"/>
                <a:cs typeface="Calibri"/>
              </a:rPr>
              <a:t>παράσχουν</a:t>
            </a:r>
            <a:r>
              <a:rPr sz="1750" spc="60" dirty="0">
                <a:solidFill>
                  <a:srgbClr val="FFFFFF"/>
                </a:solidFill>
                <a:latin typeface="Calibri"/>
                <a:cs typeface="Calibri"/>
              </a:rPr>
              <a:t> </a:t>
            </a:r>
            <a:r>
              <a:rPr sz="1750" spc="114" dirty="0">
                <a:solidFill>
                  <a:srgbClr val="FFFFFF"/>
                </a:solidFill>
                <a:latin typeface="Calibri"/>
                <a:cs typeface="Calibri"/>
              </a:rPr>
              <a:t>το</a:t>
            </a:r>
            <a:r>
              <a:rPr sz="1750" spc="65" dirty="0">
                <a:solidFill>
                  <a:srgbClr val="FFFFFF"/>
                </a:solidFill>
                <a:latin typeface="Calibri"/>
                <a:cs typeface="Calibri"/>
              </a:rPr>
              <a:t> </a:t>
            </a:r>
            <a:r>
              <a:rPr sz="1750" spc="114" dirty="0">
                <a:solidFill>
                  <a:srgbClr val="FFFFFF"/>
                </a:solidFill>
                <a:latin typeface="Calibri"/>
                <a:cs typeface="Calibri"/>
              </a:rPr>
              <a:t>δικό</a:t>
            </a:r>
            <a:r>
              <a:rPr sz="1750" spc="55" dirty="0">
                <a:solidFill>
                  <a:srgbClr val="FFFFFF"/>
                </a:solidFill>
                <a:latin typeface="Calibri"/>
                <a:cs typeface="Calibri"/>
              </a:rPr>
              <a:t> </a:t>
            </a:r>
            <a:r>
              <a:rPr sz="1750" spc="120" dirty="0">
                <a:solidFill>
                  <a:srgbClr val="FFFFFF"/>
                </a:solidFill>
                <a:latin typeface="Calibri"/>
                <a:cs typeface="Calibri"/>
              </a:rPr>
              <a:t>τους</a:t>
            </a:r>
            <a:r>
              <a:rPr sz="1750" spc="65" dirty="0">
                <a:solidFill>
                  <a:srgbClr val="FFFFFF"/>
                </a:solidFill>
                <a:latin typeface="Calibri"/>
                <a:cs typeface="Calibri"/>
              </a:rPr>
              <a:t> </a:t>
            </a:r>
            <a:r>
              <a:rPr sz="1750" spc="125" dirty="0">
                <a:solidFill>
                  <a:srgbClr val="FFFFFF"/>
                </a:solidFill>
                <a:latin typeface="Calibri"/>
                <a:cs typeface="Calibri"/>
              </a:rPr>
              <a:t>δημόσιο</a:t>
            </a:r>
            <a:r>
              <a:rPr sz="1750" spc="60" dirty="0">
                <a:solidFill>
                  <a:srgbClr val="FFFFFF"/>
                </a:solidFill>
                <a:latin typeface="Calibri"/>
                <a:cs typeface="Calibri"/>
              </a:rPr>
              <a:t> </a:t>
            </a:r>
            <a:r>
              <a:rPr sz="1750" spc="105" dirty="0">
                <a:solidFill>
                  <a:srgbClr val="FFFFFF"/>
                </a:solidFill>
                <a:latin typeface="Calibri"/>
                <a:cs typeface="Calibri"/>
              </a:rPr>
              <a:t>κλειδί</a:t>
            </a:r>
            <a:r>
              <a:rPr sz="1750" spc="60" dirty="0">
                <a:solidFill>
                  <a:srgbClr val="FFFFFF"/>
                </a:solidFill>
                <a:latin typeface="Calibri"/>
                <a:cs typeface="Calibri"/>
              </a:rPr>
              <a:t> </a:t>
            </a:r>
            <a:r>
              <a:rPr sz="1750" spc="120" dirty="0">
                <a:solidFill>
                  <a:srgbClr val="FFFFFF"/>
                </a:solidFill>
                <a:latin typeface="Calibri"/>
                <a:cs typeface="Calibri"/>
              </a:rPr>
              <a:t>στον</a:t>
            </a:r>
            <a:r>
              <a:rPr sz="1750" spc="65" dirty="0">
                <a:solidFill>
                  <a:srgbClr val="FFFFFF"/>
                </a:solidFill>
                <a:latin typeface="Calibri"/>
                <a:cs typeface="Calibri"/>
              </a:rPr>
              <a:t> </a:t>
            </a:r>
            <a:r>
              <a:rPr sz="1750" spc="125" dirty="0">
                <a:solidFill>
                  <a:srgbClr val="FFFFFF"/>
                </a:solidFill>
                <a:latin typeface="Calibri"/>
                <a:cs typeface="Calibri"/>
              </a:rPr>
              <a:t>πελάτη</a:t>
            </a:r>
            <a:r>
              <a:rPr sz="1750" spc="65" dirty="0">
                <a:solidFill>
                  <a:srgbClr val="FFFFFF"/>
                </a:solidFill>
                <a:latin typeface="Calibri"/>
                <a:cs typeface="Calibri"/>
              </a:rPr>
              <a:t> </a:t>
            </a:r>
            <a:r>
              <a:rPr sz="1750" spc="125" dirty="0">
                <a:solidFill>
                  <a:srgbClr val="FFFFFF"/>
                </a:solidFill>
                <a:latin typeface="Calibri"/>
                <a:cs typeface="Calibri"/>
              </a:rPr>
              <a:t>(σύστημα </a:t>
            </a:r>
            <a:r>
              <a:rPr sz="1750" spc="-380" dirty="0">
                <a:solidFill>
                  <a:srgbClr val="FFFFFF"/>
                </a:solidFill>
                <a:latin typeface="Calibri"/>
                <a:cs typeface="Calibri"/>
              </a:rPr>
              <a:t> </a:t>
            </a:r>
            <a:r>
              <a:rPr sz="1750" spc="140" dirty="0">
                <a:solidFill>
                  <a:srgbClr val="FFFFFF"/>
                </a:solidFill>
                <a:latin typeface="Calibri"/>
                <a:cs typeface="Calibri"/>
              </a:rPr>
              <a:t>ή </a:t>
            </a:r>
            <a:r>
              <a:rPr sz="1750" spc="135" dirty="0">
                <a:solidFill>
                  <a:srgbClr val="FFFFFF"/>
                </a:solidFill>
                <a:latin typeface="Calibri"/>
                <a:cs typeface="Calibri"/>
              </a:rPr>
              <a:t>πρόγραμμα </a:t>
            </a:r>
            <a:r>
              <a:rPr sz="1750" spc="140" dirty="0">
                <a:solidFill>
                  <a:srgbClr val="FFFFFF"/>
                </a:solidFill>
                <a:latin typeface="Calibri"/>
                <a:cs typeface="Calibri"/>
              </a:rPr>
              <a:t>που </a:t>
            </a:r>
            <a:r>
              <a:rPr sz="1750" spc="110" dirty="0">
                <a:solidFill>
                  <a:srgbClr val="FFFFFF"/>
                </a:solidFill>
                <a:latin typeface="Calibri"/>
                <a:cs typeface="Calibri"/>
              </a:rPr>
              <a:t>επικοινωνεί </a:t>
            </a:r>
            <a:r>
              <a:rPr sz="1750" spc="130" dirty="0">
                <a:solidFill>
                  <a:srgbClr val="FFFFFF"/>
                </a:solidFill>
                <a:latin typeface="Calibri"/>
                <a:cs typeface="Calibri"/>
              </a:rPr>
              <a:t>με </a:t>
            </a:r>
            <a:r>
              <a:rPr sz="1750" spc="100" dirty="0">
                <a:solidFill>
                  <a:srgbClr val="FFFFFF"/>
                </a:solidFill>
                <a:latin typeface="Calibri"/>
                <a:cs typeface="Calibri"/>
              </a:rPr>
              <a:t>server). </a:t>
            </a:r>
            <a:r>
              <a:rPr sz="1750" spc="130" dirty="0">
                <a:solidFill>
                  <a:srgbClr val="FFFFFF"/>
                </a:solidFill>
                <a:latin typeface="Calibri"/>
                <a:cs typeface="Calibri"/>
              </a:rPr>
              <a:t>Αυτή </a:t>
            </a:r>
            <a:r>
              <a:rPr sz="1750" spc="140" dirty="0">
                <a:solidFill>
                  <a:srgbClr val="FFFFFF"/>
                </a:solidFill>
                <a:latin typeface="Calibri"/>
                <a:cs typeface="Calibri"/>
              </a:rPr>
              <a:t>η </a:t>
            </a:r>
            <a:r>
              <a:rPr sz="1750" spc="114" dirty="0">
                <a:solidFill>
                  <a:srgbClr val="FFFFFF"/>
                </a:solidFill>
                <a:latin typeface="Calibri"/>
                <a:cs typeface="Calibri"/>
              </a:rPr>
              <a:t>ενέργεια </a:t>
            </a:r>
            <a:r>
              <a:rPr sz="1750" spc="140" dirty="0">
                <a:solidFill>
                  <a:srgbClr val="FFFFFF"/>
                </a:solidFill>
                <a:latin typeface="Calibri"/>
                <a:cs typeface="Calibri"/>
              </a:rPr>
              <a:t>θα </a:t>
            </a:r>
            <a:r>
              <a:rPr sz="1750" spc="130" dirty="0">
                <a:solidFill>
                  <a:srgbClr val="FFFFFF"/>
                </a:solidFill>
                <a:latin typeface="Calibri"/>
                <a:cs typeface="Calibri"/>
              </a:rPr>
              <a:t>ακυρώσει </a:t>
            </a:r>
            <a:r>
              <a:rPr sz="1750" spc="114" dirty="0">
                <a:solidFill>
                  <a:srgbClr val="FFFFFF"/>
                </a:solidFill>
                <a:latin typeface="Calibri"/>
                <a:cs typeface="Calibri"/>
              </a:rPr>
              <a:t>την </a:t>
            </a:r>
            <a:r>
              <a:rPr sz="1750" spc="140" dirty="0">
                <a:solidFill>
                  <a:srgbClr val="FFFFFF"/>
                </a:solidFill>
                <a:latin typeface="Calibri"/>
                <a:cs typeface="Calibri"/>
              </a:rPr>
              <a:t>υπογραφή </a:t>
            </a:r>
            <a:r>
              <a:rPr sz="1750" spc="-385" dirty="0">
                <a:solidFill>
                  <a:srgbClr val="FFFFFF"/>
                </a:solidFill>
                <a:latin typeface="Calibri"/>
                <a:cs typeface="Calibri"/>
              </a:rPr>
              <a:t> </a:t>
            </a:r>
            <a:r>
              <a:rPr sz="1750" spc="114" dirty="0">
                <a:solidFill>
                  <a:srgbClr val="FFFFFF"/>
                </a:solidFill>
                <a:latin typeface="Calibri"/>
                <a:cs typeface="Calibri"/>
              </a:rPr>
              <a:t>της</a:t>
            </a:r>
            <a:r>
              <a:rPr sz="1750" spc="50" dirty="0">
                <a:solidFill>
                  <a:srgbClr val="FFFFFF"/>
                </a:solidFill>
                <a:latin typeface="Calibri"/>
                <a:cs typeface="Calibri"/>
              </a:rPr>
              <a:t> </a:t>
            </a:r>
            <a:r>
              <a:rPr sz="1750" spc="114" dirty="0">
                <a:solidFill>
                  <a:srgbClr val="FFFFFF"/>
                </a:solidFill>
                <a:latin typeface="Calibri"/>
                <a:cs typeface="Calibri"/>
              </a:rPr>
              <a:t>CA</a:t>
            </a:r>
            <a:r>
              <a:rPr lang="el-GR" sz="1750" spc="114" dirty="0">
                <a:solidFill>
                  <a:srgbClr val="FFFFFF"/>
                </a:solidFill>
                <a:latin typeface="Calibri"/>
                <a:cs typeface="Calibri"/>
              </a:rPr>
              <a:t> </a:t>
            </a:r>
            <a:r>
              <a:rPr sz="1750" spc="135" dirty="0" err="1">
                <a:solidFill>
                  <a:srgbClr val="FFFFFF"/>
                </a:solidFill>
                <a:latin typeface="Calibri"/>
                <a:cs typeface="Calibri"/>
              </a:rPr>
              <a:t>ενώ</a:t>
            </a:r>
            <a:r>
              <a:rPr sz="1750" spc="60" dirty="0">
                <a:solidFill>
                  <a:srgbClr val="FFFFFF"/>
                </a:solidFill>
                <a:latin typeface="Calibri"/>
                <a:cs typeface="Calibri"/>
              </a:rPr>
              <a:t> </a:t>
            </a:r>
            <a:r>
              <a:rPr sz="1750" spc="135" dirty="0">
                <a:solidFill>
                  <a:srgbClr val="FFFFFF"/>
                </a:solidFill>
                <a:latin typeface="Calibri"/>
                <a:cs typeface="Calibri"/>
              </a:rPr>
              <a:t>ο</a:t>
            </a:r>
            <a:r>
              <a:rPr sz="1750" spc="60" dirty="0">
                <a:solidFill>
                  <a:srgbClr val="FFFFFF"/>
                </a:solidFill>
                <a:latin typeface="Calibri"/>
                <a:cs typeface="Calibri"/>
              </a:rPr>
              <a:t> </a:t>
            </a:r>
            <a:r>
              <a:rPr sz="1750" spc="125" dirty="0">
                <a:solidFill>
                  <a:srgbClr val="FFFFFF"/>
                </a:solidFill>
                <a:latin typeface="Calibri"/>
                <a:cs typeface="Calibri"/>
              </a:rPr>
              <a:t>φυλλομετρητής</a:t>
            </a:r>
            <a:r>
              <a:rPr sz="1750" spc="65" dirty="0">
                <a:solidFill>
                  <a:srgbClr val="FFFFFF"/>
                </a:solidFill>
                <a:latin typeface="Calibri"/>
                <a:cs typeface="Calibri"/>
              </a:rPr>
              <a:t> </a:t>
            </a:r>
            <a:r>
              <a:rPr sz="1750" spc="140" dirty="0">
                <a:solidFill>
                  <a:srgbClr val="FFFFFF"/>
                </a:solidFill>
                <a:latin typeface="Calibri"/>
                <a:cs typeface="Calibri"/>
              </a:rPr>
              <a:t>θα</a:t>
            </a:r>
            <a:r>
              <a:rPr sz="1750" spc="60" dirty="0">
                <a:solidFill>
                  <a:srgbClr val="FFFFFF"/>
                </a:solidFill>
                <a:latin typeface="Calibri"/>
                <a:cs typeface="Calibri"/>
              </a:rPr>
              <a:t> </a:t>
            </a:r>
            <a:r>
              <a:rPr sz="1750" spc="114" dirty="0">
                <a:solidFill>
                  <a:srgbClr val="FFFFFF"/>
                </a:solidFill>
                <a:latin typeface="Calibri"/>
                <a:cs typeface="Calibri"/>
              </a:rPr>
              <a:t>εμφανίζει</a:t>
            </a:r>
            <a:r>
              <a:rPr sz="1750" spc="65" dirty="0">
                <a:solidFill>
                  <a:srgbClr val="FFFFFF"/>
                </a:solidFill>
                <a:latin typeface="Calibri"/>
                <a:cs typeface="Calibri"/>
              </a:rPr>
              <a:t> </a:t>
            </a:r>
            <a:r>
              <a:rPr sz="1750" spc="114" dirty="0">
                <a:solidFill>
                  <a:srgbClr val="FFFFFF"/>
                </a:solidFill>
                <a:latin typeface="Calibri"/>
                <a:cs typeface="Calibri"/>
              </a:rPr>
              <a:t>προειδοποιήσεις</a:t>
            </a:r>
            <a:r>
              <a:rPr sz="1750" spc="55" dirty="0">
                <a:solidFill>
                  <a:srgbClr val="FFFFFF"/>
                </a:solidFill>
                <a:latin typeface="Calibri"/>
                <a:cs typeface="Calibri"/>
              </a:rPr>
              <a:t> </a:t>
            </a:r>
            <a:r>
              <a:rPr sz="1750" spc="110" dirty="0">
                <a:solidFill>
                  <a:srgbClr val="FFFFFF"/>
                </a:solidFill>
                <a:latin typeface="Calibri"/>
                <a:cs typeface="Calibri"/>
              </a:rPr>
              <a:t>σχετικά</a:t>
            </a:r>
            <a:r>
              <a:rPr sz="1750" spc="60" dirty="0">
                <a:solidFill>
                  <a:srgbClr val="FFFFFF"/>
                </a:solidFill>
                <a:latin typeface="Calibri"/>
                <a:cs typeface="Calibri"/>
              </a:rPr>
              <a:t> </a:t>
            </a:r>
            <a:r>
              <a:rPr sz="1750" spc="130" dirty="0">
                <a:solidFill>
                  <a:srgbClr val="FFFFFF"/>
                </a:solidFill>
                <a:latin typeface="Calibri"/>
                <a:cs typeface="Calibri"/>
              </a:rPr>
              <a:t>με</a:t>
            </a:r>
            <a:r>
              <a:rPr sz="1750" spc="60" dirty="0">
                <a:solidFill>
                  <a:srgbClr val="FFFFFF"/>
                </a:solidFill>
                <a:latin typeface="Calibri"/>
                <a:cs typeface="Calibri"/>
              </a:rPr>
              <a:t> </a:t>
            </a:r>
            <a:r>
              <a:rPr sz="1750" spc="114" dirty="0">
                <a:solidFill>
                  <a:srgbClr val="FFFFFF"/>
                </a:solidFill>
                <a:latin typeface="Calibri"/>
                <a:cs typeface="Calibri"/>
              </a:rPr>
              <a:t>το</a:t>
            </a:r>
            <a:r>
              <a:rPr sz="1750" spc="65" dirty="0">
                <a:solidFill>
                  <a:srgbClr val="FFFFFF"/>
                </a:solidFill>
                <a:latin typeface="Calibri"/>
                <a:cs typeface="Calibri"/>
              </a:rPr>
              <a:t> </a:t>
            </a:r>
            <a:r>
              <a:rPr sz="1750" spc="135" dirty="0">
                <a:solidFill>
                  <a:srgbClr val="FFFFFF"/>
                </a:solidFill>
                <a:latin typeface="Calibri"/>
                <a:cs typeface="Calibri"/>
              </a:rPr>
              <a:t>άκυρο </a:t>
            </a:r>
            <a:r>
              <a:rPr sz="1750" spc="-385" dirty="0">
                <a:solidFill>
                  <a:srgbClr val="FFFFFF"/>
                </a:solidFill>
                <a:latin typeface="Calibri"/>
                <a:cs typeface="Calibri"/>
              </a:rPr>
              <a:t> </a:t>
            </a:r>
            <a:r>
              <a:rPr sz="1750" spc="105" dirty="0">
                <a:solidFill>
                  <a:srgbClr val="FFFFFF"/>
                </a:solidFill>
                <a:latin typeface="Calibri"/>
                <a:cs typeface="Calibri"/>
              </a:rPr>
              <a:t>πιστοποιητικό</a:t>
            </a:r>
            <a:r>
              <a:rPr sz="1750" spc="40" dirty="0">
                <a:solidFill>
                  <a:srgbClr val="FFFFFF"/>
                </a:solidFill>
                <a:latin typeface="Calibri"/>
                <a:cs typeface="Calibri"/>
              </a:rPr>
              <a:t> </a:t>
            </a:r>
            <a:r>
              <a:rPr sz="1750" spc="100" dirty="0">
                <a:solidFill>
                  <a:srgbClr val="FFFFFF"/>
                </a:solidFill>
                <a:latin typeface="Calibri"/>
                <a:cs typeface="Calibri"/>
              </a:rPr>
              <a:t>SSL.</a:t>
            </a:r>
            <a:endParaRPr sz="1750" dirty="0">
              <a:latin typeface="Calibri"/>
              <a:cs typeface="Calibri"/>
            </a:endParaRPr>
          </a:p>
        </p:txBody>
      </p:sp>
      <p:sp>
        <p:nvSpPr>
          <p:cNvPr id="6" name="object 6"/>
          <p:cNvSpPr txBox="1"/>
          <p:nvPr/>
        </p:nvSpPr>
        <p:spPr>
          <a:xfrm>
            <a:off x="1286510" y="3799840"/>
            <a:ext cx="9237980" cy="292100"/>
          </a:xfrm>
          <a:prstGeom prst="rect">
            <a:avLst/>
          </a:prstGeom>
        </p:spPr>
        <p:txBody>
          <a:bodyPr vert="horz" wrap="square" lIns="0" tIns="12700" rIns="0" bIns="0" rtlCol="0">
            <a:spAutoFit/>
          </a:bodyPr>
          <a:lstStyle/>
          <a:p>
            <a:pPr marL="298450" indent="-285750">
              <a:lnSpc>
                <a:spcPct val="100000"/>
              </a:lnSpc>
              <a:spcBef>
                <a:spcPts val="100"/>
              </a:spcBef>
              <a:buClr>
                <a:srgbClr val="FFBA00"/>
              </a:buClr>
              <a:buSzPct val="125714"/>
              <a:buFont typeface="Noto Sans Symbols2"/>
              <a:buChar char="⮚"/>
              <a:tabLst>
                <a:tab pos="298450" algn="l"/>
              </a:tabLst>
            </a:pPr>
            <a:r>
              <a:rPr sz="1750" spc="140" dirty="0">
                <a:solidFill>
                  <a:srgbClr val="FFFFFF"/>
                </a:solidFill>
                <a:latin typeface="Calibri"/>
                <a:cs typeface="Calibri"/>
              </a:rPr>
              <a:t>Ως</a:t>
            </a:r>
            <a:r>
              <a:rPr sz="1750" spc="60" dirty="0">
                <a:solidFill>
                  <a:srgbClr val="FFFFFF"/>
                </a:solidFill>
                <a:latin typeface="Calibri"/>
                <a:cs typeface="Calibri"/>
              </a:rPr>
              <a:t> </a:t>
            </a:r>
            <a:r>
              <a:rPr sz="1750" spc="114" dirty="0">
                <a:solidFill>
                  <a:srgbClr val="FFFFFF"/>
                </a:solidFill>
                <a:latin typeface="Calibri"/>
                <a:cs typeface="Calibri"/>
              </a:rPr>
              <a:t>εκ</a:t>
            </a:r>
            <a:r>
              <a:rPr sz="1750" spc="60" dirty="0">
                <a:solidFill>
                  <a:srgbClr val="FFFFFF"/>
                </a:solidFill>
                <a:latin typeface="Calibri"/>
                <a:cs typeface="Calibri"/>
              </a:rPr>
              <a:t> </a:t>
            </a:r>
            <a:r>
              <a:rPr sz="1750" spc="114" dirty="0">
                <a:solidFill>
                  <a:srgbClr val="FFFFFF"/>
                </a:solidFill>
                <a:latin typeface="Calibri"/>
                <a:cs typeface="Calibri"/>
              </a:rPr>
              <a:t>τούτου,</a:t>
            </a:r>
            <a:r>
              <a:rPr sz="1750" spc="60" dirty="0">
                <a:solidFill>
                  <a:srgbClr val="FFFFFF"/>
                </a:solidFill>
                <a:latin typeface="Calibri"/>
                <a:cs typeface="Calibri"/>
              </a:rPr>
              <a:t> </a:t>
            </a:r>
            <a:r>
              <a:rPr sz="1750" spc="140" dirty="0">
                <a:solidFill>
                  <a:srgbClr val="FFFFFF"/>
                </a:solidFill>
                <a:latin typeface="Calibri"/>
                <a:cs typeface="Calibri"/>
              </a:rPr>
              <a:t>η</a:t>
            </a:r>
            <a:r>
              <a:rPr sz="1750" spc="65" dirty="0">
                <a:solidFill>
                  <a:srgbClr val="FFFFFF"/>
                </a:solidFill>
                <a:latin typeface="Calibri"/>
                <a:cs typeface="Calibri"/>
              </a:rPr>
              <a:t> </a:t>
            </a:r>
            <a:r>
              <a:rPr sz="1750" spc="105" dirty="0">
                <a:solidFill>
                  <a:srgbClr val="FFFFFF"/>
                </a:solidFill>
                <a:latin typeface="Calibri"/>
                <a:cs typeface="Calibri"/>
              </a:rPr>
              <a:t>ειδική</a:t>
            </a:r>
            <a:r>
              <a:rPr sz="1750" spc="55" dirty="0">
                <a:solidFill>
                  <a:srgbClr val="FFFFFF"/>
                </a:solidFill>
                <a:latin typeface="Calibri"/>
                <a:cs typeface="Calibri"/>
              </a:rPr>
              <a:t> </a:t>
            </a:r>
            <a:r>
              <a:rPr sz="1750" spc="135" dirty="0">
                <a:solidFill>
                  <a:srgbClr val="FFFFFF"/>
                </a:solidFill>
                <a:latin typeface="Calibri"/>
                <a:cs typeface="Calibri"/>
              </a:rPr>
              <a:t>δομή</a:t>
            </a:r>
            <a:r>
              <a:rPr sz="1750" spc="60" dirty="0">
                <a:solidFill>
                  <a:srgbClr val="FFFFFF"/>
                </a:solidFill>
                <a:latin typeface="Calibri"/>
                <a:cs typeface="Calibri"/>
              </a:rPr>
              <a:t> </a:t>
            </a:r>
            <a:r>
              <a:rPr sz="1750" spc="125" dirty="0">
                <a:solidFill>
                  <a:srgbClr val="FFFFFF"/>
                </a:solidFill>
                <a:latin typeface="Calibri"/>
                <a:cs typeface="Calibri"/>
              </a:rPr>
              <a:t>του</a:t>
            </a:r>
            <a:r>
              <a:rPr sz="1750" spc="60" dirty="0">
                <a:solidFill>
                  <a:srgbClr val="FFFFFF"/>
                </a:solidFill>
                <a:latin typeface="Calibri"/>
                <a:cs typeface="Calibri"/>
              </a:rPr>
              <a:t> </a:t>
            </a:r>
            <a:r>
              <a:rPr sz="1750" spc="114" dirty="0">
                <a:solidFill>
                  <a:srgbClr val="FFFFFF"/>
                </a:solidFill>
                <a:latin typeface="Calibri"/>
                <a:cs typeface="Calibri"/>
              </a:rPr>
              <a:t>πιστοποιητικού</a:t>
            </a:r>
            <a:r>
              <a:rPr sz="1750" spc="55" dirty="0">
                <a:solidFill>
                  <a:srgbClr val="FFFFFF"/>
                </a:solidFill>
                <a:latin typeface="Calibri"/>
                <a:cs typeface="Calibri"/>
              </a:rPr>
              <a:t> </a:t>
            </a:r>
            <a:r>
              <a:rPr sz="1750" spc="114" dirty="0">
                <a:solidFill>
                  <a:srgbClr val="FFFFFF"/>
                </a:solidFill>
                <a:latin typeface="Calibri"/>
                <a:cs typeface="Calibri"/>
              </a:rPr>
              <a:t>SSL</a:t>
            </a:r>
            <a:r>
              <a:rPr sz="1750" spc="60" dirty="0">
                <a:solidFill>
                  <a:srgbClr val="FFFFFF"/>
                </a:solidFill>
                <a:latin typeface="Calibri"/>
                <a:cs typeface="Calibri"/>
              </a:rPr>
              <a:t> </a:t>
            </a:r>
            <a:r>
              <a:rPr sz="1750" spc="120" dirty="0">
                <a:solidFill>
                  <a:srgbClr val="FFFFFF"/>
                </a:solidFill>
                <a:latin typeface="Calibri"/>
                <a:cs typeface="Calibri"/>
              </a:rPr>
              <a:t>αποτρέπει</a:t>
            </a:r>
            <a:r>
              <a:rPr sz="1750" spc="65" dirty="0">
                <a:solidFill>
                  <a:srgbClr val="FFFFFF"/>
                </a:solidFill>
                <a:latin typeface="Calibri"/>
                <a:cs typeface="Calibri"/>
              </a:rPr>
              <a:t> </a:t>
            </a:r>
            <a:r>
              <a:rPr sz="1750" spc="90" dirty="0">
                <a:solidFill>
                  <a:srgbClr val="FFFFFF"/>
                </a:solidFill>
                <a:latin typeface="Calibri"/>
                <a:cs typeface="Calibri"/>
              </a:rPr>
              <a:t>τις</a:t>
            </a:r>
            <a:r>
              <a:rPr sz="1750" spc="55" dirty="0">
                <a:solidFill>
                  <a:srgbClr val="FFFFFF"/>
                </a:solidFill>
                <a:latin typeface="Calibri"/>
                <a:cs typeface="Calibri"/>
              </a:rPr>
              <a:t> </a:t>
            </a:r>
            <a:r>
              <a:rPr sz="1750" spc="110" dirty="0">
                <a:solidFill>
                  <a:srgbClr val="FFFFFF"/>
                </a:solidFill>
                <a:latin typeface="Calibri"/>
                <a:cs typeface="Calibri"/>
              </a:rPr>
              <a:t>επιθέσεις</a:t>
            </a:r>
            <a:r>
              <a:rPr sz="1750" spc="55" dirty="0">
                <a:solidFill>
                  <a:srgbClr val="FFFFFF"/>
                </a:solidFill>
                <a:latin typeface="Calibri"/>
                <a:cs typeface="Calibri"/>
              </a:rPr>
              <a:t> </a:t>
            </a:r>
            <a:r>
              <a:rPr sz="1750" spc="140" dirty="0">
                <a:solidFill>
                  <a:srgbClr val="FFFFFF"/>
                </a:solidFill>
                <a:latin typeface="Calibri"/>
                <a:cs typeface="Calibri"/>
              </a:rPr>
              <a:t>Man-</a:t>
            </a:r>
            <a:r>
              <a:rPr sz="1750" spc="60" dirty="0">
                <a:solidFill>
                  <a:srgbClr val="FFFFFF"/>
                </a:solidFill>
                <a:latin typeface="Calibri"/>
                <a:cs typeface="Calibri"/>
              </a:rPr>
              <a:t> </a:t>
            </a:r>
            <a:r>
              <a:rPr sz="1750" spc="90" dirty="0">
                <a:solidFill>
                  <a:srgbClr val="FFFFFF"/>
                </a:solidFill>
                <a:latin typeface="Calibri"/>
                <a:cs typeface="Calibri"/>
              </a:rPr>
              <a:t>in-</a:t>
            </a:r>
            <a:endParaRPr sz="1750">
              <a:latin typeface="Calibri"/>
              <a:cs typeface="Calibri"/>
            </a:endParaRPr>
          </a:p>
        </p:txBody>
      </p:sp>
      <p:sp>
        <p:nvSpPr>
          <p:cNvPr id="7" name="object 7"/>
          <p:cNvSpPr txBox="1"/>
          <p:nvPr/>
        </p:nvSpPr>
        <p:spPr>
          <a:xfrm>
            <a:off x="1608836" y="4035649"/>
            <a:ext cx="8790940" cy="604653"/>
          </a:xfrm>
          <a:prstGeom prst="rect">
            <a:avLst/>
          </a:prstGeom>
        </p:spPr>
        <p:txBody>
          <a:bodyPr vert="horz" wrap="square" lIns="0" tIns="12700" rIns="0" bIns="0" rtlCol="0">
            <a:spAutoFit/>
          </a:bodyPr>
          <a:lstStyle/>
          <a:p>
            <a:pPr marL="12700" marR="5080">
              <a:lnSpc>
                <a:spcPct val="113199"/>
              </a:lnSpc>
              <a:spcBef>
                <a:spcPts val="100"/>
              </a:spcBef>
            </a:pPr>
            <a:r>
              <a:rPr sz="1750" spc="110" dirty="0">
                <a:solidFill>
                  <a:srgbClr val="FFFFFF"/>
                </a:solidFill>
                <a:latin typeface="Calibri"/>
                <a:cs typeface="Calibri"/>
              </a:rPr>
              <a:t>the-Middle, </a:t>
            </a:r>
            <a:r>
              <a:rPr sz="1750" spc="120" dirty="0">
                <a:solidFill>
                  <a:srgbClr val="FFFFFF"/>
                </a:solidFill>
                <a:latin typeface="Calibri"/>
                <a:cs typeface="Calibri"/>
              </a:rPr>
              <a:t>προστατεύει</a:t>
            </a:r>
            <a:r>
              <a:rPr sz="1750" spc="125" dirty="0">
                <a:solidFill>
                  <a:srgbClr val="FFFFFF"/>
                </a:solidFill>
                <a:latin typeface="Calibri"/>
                <a:cs typeface="Calibri"/>
              </a:rPr>
              <a:t> </a:t>
            </a:r>
            <a:r>
              <a:rPr sz="1750" spc="130" dirty="0">
                <a:solidFill>
                  <a:srgbClr val="FFFFFF"/>
                </a:solidFill>
                <a:latin typeface="Calibri"/>
                <a:cs typeface="Calibri"/>
              </a:rPr>
              <a:t>σας </a:t>
            </a:r>
            <a:r>
              <a:rPr sz="1750" spc="140" dirty="0">
                <a:solidFill>
                  <a:srgbClr val="FFFFFF"/>
                </a:solidFill>
                <a:latin typeface="Calibri"/>
                <a:cs typeface="Calibri"/>
              </a:rPr>
              <a:t>από </a:t>
            </a:r>
            <a:r>
              <a:rPr sz="1750" spc="114" dirty="0">
                <a:solidFill>
                  <a:srgbClr val="FFFFFF"/>
                </a:solidFill>
                <a:latin typeface="Calibri"/>
                <a:cs typeface="Calibri"/>
              </a:rPr>
              <a:t>την </a:t>
            </a:r>
            <a:r>
              <a:rPr sz="1750" spc="120" dirty="0">
                <a:solidFill>
                  <a:srgbClr val="FFFFFF"/>
                </a:solidFill>
                <a:latin typeface="Calibri"/>
                <a:cs typeface="Calibri"/>
              </a:rPr>
              <a:t>αντιμετώπιση </a:t>
            </a:r>
            <a:r>
              <a:rPr sz="1750" spc="125" dirty="0">
                <a:solidFill>
                  <a:srgbClr val="FFFFFF"/>
                </a:solidFill>
                <a:latin typeface="Calibri"/>
                <a:cs typeface="Calibri"/>
              </a:rPr>
              <a:t>χάκερ</a:t>
            </a:r>
            <a:r>
              <a:rPr sz="1750" spc="50" dirty="0">
                <a:solidFill>
                  <a:srgbClr val="FFFFFF"/>
                </a:solidFill>
                <a:latin typeface="Calibri"/>
                <a:cs typeface="Calibri"/>
              </a:rPr>
              <a:t> </a:t>
            </a:r>
            <a:r>
              <a:rPr sz="1750" spc="110" dirty="0">
                <a:solidFill>
                  <a:srgbClr val="FFFFFF"/>
                </a:solidFill>
                <a:latin typeface="Calibri"/>
                <a:cs typeface="Calibri"/>
              </a:rPr>
              <a:t>και</a:t>
            </a:r>
            <a:r>
              <a:rPr sz="1750" spc="55" dirty="0">
                <a:solidFill>
                  <a:srgbClr val="FFFFFF"/>
                </a:solidFill>
                <a:latin typeface="Calibri"/>
                <a:cs typeface="Calibri"/>
              </a:rPr>
              <a:t> </a:t>
            </a:r>
            <a:r>
              <a:rPr sz="1750" spc="114" dirty="0">
                <a:solidFill>
                  <a:srgbClr val="FFFFFF"/>
                </a:solidFill>
                <a:latin typeface="Calibri"/>
                <a:cs typeface="Calibri"/>
              </a:rPr>
              <a:t>διασφαλίζει</a:t>
            </a:r>
            <a:r>
              <a:rPr sz="1750" spc="55" dirty="0">
                <a:solidFill>
                  <a:srgbClr val="FFFFFF"/>
                </a:solidFill>
                <a:latin typeface="Calibri"/>
                <a:cs typeface="Calibri"/>
              </a:rPr>
              <a:t> </a:t>
            </a:r>
            <a:r>
              <a:rPr sz="1750" spc="114" dirty="0">
                <a:solidFill>
                  <a:srgbClr val="FFFFFF"/>
                </a:solidFill>
                <a:latin typeface="Calibri"/>
                <a:cs typeface="Calibri"/>
              </a:rPr>
              <a:t>την</a:t>
            </a:r>
            <a:r>
              <a:rPr sz="1750" spc="50" dirty="0">
                <a:solidFill>
                  <a:srgbClr val="FFFFFF"/>
                </a:solidFill>
                <a:latin typeface="Calibri"/>
                <a:cs typeface="Calibri"/>
              </a:rPr>
              <a:t> </a:t>
            </a:r>
            <a:r>
              <a:rPr sz="1750" spc="110" dirty="0">
                <a:solidFill>
                  <a:srgbClr val="FFFFFF"/>
                </a:solidFill>
                <a:latin typeface="Calibri"/>
                <a:cs typeface="Calibri"/>
              </a:rPr>
              <a:t>αξιοπιστία</a:t>
            </a:r>
            <a:r>
              <a:rPr sz="1750" spc="50" dirty="0">
                <a:solidFill>
                  <a:srgbClr val="FFFFFF"/>
                </a:solidFill>
                <a:latin typeface="Calibri"/>
                <a:cs typeface="Calibri"/>
              </a:rPr>
              <a:t> </a:t>
            </a:r>
            <a:r>
              <a:rPr sz="1750" spc="114" dirty="0">
                <a:solidFill>
                  <a:srgbClr val="FFFFFF"/>
                </a:solidFill>
                <a:latin typeface="Calibri"/>
                <a:cs typeface="Calibri"/>
              </a:rPr>
              <a:t>της</a:t>
            </a:r>
            <a:r>
              <a:rPr sz="1750" spc="70" dirty="0">
                <a:solidFill>
                  <a:srgbClr val="FFFFFF"/>
                </a:solidFill>
                <a:latin typeface="Calibri"/>
                <a:cs typeface="Calibri"/>
              </a:rPr>
              <a:t> </a:t>
            </a:r>
            <a:r>
              <a:rPr sz="1750" spc="100" dirty="0">
                <a:solidFill>
                  <a:srgbClr val="FFFFFF"/>
                </a:solidFill>
                <a:latin typeface="Calibri"/>
                <a:cs typeface="Calibri"/>
              </a:rPr>
              <a:t>εταιρείας</a:t>
            </a:r>
            <a:r>
              <a:rPr sz="1750" spc="40" dirty="0">
                <a:solidFill>
                  <a:srgbClr val="FFFFFF"/>
                </a:solidFill>
                <a:latin typeface="Calibri"/>
                <a:cs typeface="Calibri"/>
              </a:rPr>
              <a:t> </a:t>
            </a:r>
            <a:r>
              <a:rPr sz="1750" spc="110" dirty="0">
                <a:solidFill>
                  <a:srgbClr val="FFFFFF"/>
                </a:solidFill>
                <a:latin typeface="Calibri"/>
                <a:cs typeface="Calibri"/>
              </a:rPr>
              <a:t>σας.</a:t>
            </a:r>
            <a:endParaRPr sz="1750" dirty="0">
              <a:latin typeface="Calibri"/>
              <a:cs typeface="Calibri"/>
            </a:endParaRPr>
          </a:p>
        </p:txBody>
      </p:sp>
      <p:sp>
        <p:nvSpPr>
          <p:cNvPr id="8" name="object 8"/>
          <p:cNvSpPr txBox="1"/>
          <p:nvPr/>
        </p:nvSpPr>
        <p:spPr>
          <a:xfrm>
            <a:off x="10648950" y="5624195"/>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Arial"/>
                <a:cs typeface="Arial"/>
              </a:rPr>
              <a:t>1</a:t>
            </a:r>
            <a:r>
              <a:rPr sz="1100" dirty="0">
                <a:solidFill>
                  <a:srgbClr val="FFFFFF"/>
                </a:solidFill>
                <a:latin typeface="Arial"/>
                <a:cs typeface="Arial"/>
              </a:rPr>
              <a:t>3</a:t>
            </a:r>
            <a:endParaRPr sz="1100">
              <a:latin typeface="Arial"/>
              <a:cs typeface="Arial"/>
            </a:endParaRPr>
          </a:p>
        </p:txBody>
      </p:sp>
      <p:pic>
        <p:nvPicPr>
          <p:cNvPr id="9" name="object 9"/>
          <p:cNvPicPr/>
          <p:nvPr/>
        </p:nvPicPr>
        <p:blipFill>
          <a:blip r:embed="rId2" cstate="print"/>
          <a:stretch>
            <a:fillRect/>
          </a:stretch>
        </p:blipFill>
        <p:spPr>
          <a:xfrm>
            <a:off x="8444230" y="5499417"/>
            <a:ext cx="1530032" cy="612140"/>
          </a:xfrm>
          <a:prstGeom prst="rect">
            <a:avLst/>
          </a:prstGeom>
        </p:spPr>
      </p:pic>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875030" y="779779"/>
            <a:ext cx="7940040" cy="459740"/>
          </a:xfrm>
          <a:prstGeom prst="rect">
            <a:avLst/>
          </a:prstGeom>
        </p:spPr>
        <p:txBody>
          <a:bodyPr vert="horz" wrap="square" lIns="0" tIns="12700" rIns="0" bIns="0" rtlCol="0">
            <a:spAutoFit/>
          </a:bodyPr>
          <a:lstStyle/>
          <a:p>
            <a:pPr marL="12700">
              <a:lnSpc>
                <a:spcPct val="100000"/>
              </a:lnSpc>
              <a:spcBef>
                <a:spcPts val="100"/>
              </a:spcBef>
            </a:pPr>
            <a:r>
              <a:rPr spc="165" dirty="0">
                <a:solidFill>
                  <a:srgbClr val="FFFFFF"/>
                </a:solidFill>
              </a:rPr>
              <a:t>Πώς</a:t>
            </a:r>
            <a:r>
              <a:rPr spc="60" dirty="0">
                <a:solidFill>
                  <a:srgbClr val="FFFFFF"/>
                </a:solidFill>
              </a:rPr>
              <a:t> </a:t>
            </a:r>
            <a:r>
              <a:rPr spc="135" dirty="0">
                <a:solidFill>
                  <a:srgbClr val="FFFFFF"/>
                </a:solidFill>
              </a:rPr>
              <a:t>να</a:t>
            </a:r>
            <a:r>
              <a:rPr spc="65" dirty="0">
                <a:solidFill>
                  <a:srgbClr val="FFFFFF"/>
                </a:solidFill>
              </a:rPr>
              <a:t> </a:t>
            </a:r>
            <a:r>
              <a:rPr spc="130" dirty="0">
                <a:solidFill>
                  <a:srgbClr val="FFFFFF"/>
                </a:solidFill>
              </a:rPr>
              <a:t>αποτρέψετε</a:t>
            </a:r>
            <a:r>
              <a:rPr spc="70" dirty="0">
                <a:solidFill>
                  <a:srgbClr val="FFFFFF"/>
                </a:solidFill>
              </a:rPr>
              <a:t> </a:t>
            </a:r>
            <a:r>
              <a:rPr spc="105" dirty="0">
                <a:solidFill>
                  <a:srgbClr val="FFFFFF"/>
                </a:solidFill>
              </a:rPr>
              <a:t>επιθέσεις</a:t>
            </a:r>
            <a:r>
              <a:rPr spc="65" dirty="0">
                <a:solidFill>
                  <a:srgbClr val="FFFFFF"/>
                </a:solidFill>
              </a:rPr>
              <a:t> </a:t>
            </a:r>
            <a:r>
              <a:rPr spc="125" dirty="0">
                <a:solidFill>
                  <a:srgbClr val="FFFFFF"/>
                </a:solidFill>
              </a:rPr>
              <a:t>Man-in-the-Middle</a:t>
            </a:r>
          </a:p>
        </p:txBody>
      </p:sp>
      <p:sp>
        <p:nvSpPr>
          <p:cNvPr id="4" name="object 4"/>
          <p:cNvSpPr txBox="1"/>
          <p:nvPr/>
        </p:nvSpPr>
        <p:spPr>
          <a:xfrm>
            <a:off x="1082039" y="1322704"/>
            <a:ext cx="9494520" cy="3967479"/>
          </a:xfrm>
          <a:prstGeom prst="rect">
            <a:avLst/>
          </a:prstGeom>
        </p:spPr>
        <p:txBody>
          <a:bodyPr vert="horz" wrap="square" lIns="0" tIns="0" rIns="0" bIns="0" rtlCol="0">
            <a:spAutoFit/>
          </a:bodyPr>
          <a:lstStyle/>
          <a:p>
            <a:pPr marL="287020" indent="-274320">
              <a:lnSpc>
                <a:spcPts val="2225"/>
              </a:lnSpc>
              <a:buClr>
                <a:srgbClr val="FFBA00"/>
              </a:buClr>
              <a:buSzPct val="125714"/>
              <a:buFont typeface="Courier New"/>
              <a:buChar char="o"/>
              <a:tabLst>
                <a:tab pos="287020" algn="l"/>
              </a:tabLst>
            </a:pPr>
            <a:r>
              <a:rPr sz="1750" b="1" spc="140" dirty="0">
                <a:solidFill>
                  <a:srgbClr val="FFFFFF"/>
                </a:solidFill>
                <a:latin typeface="Calibri"/>
                <a:cs typeface="Calibri"/>
              </a:rPr>
              <a:t>Δώστε</a:t>
            </a:r>
            <a:r>
              <a:rPr sz="1750" b="1" spc="50" dirty="0">
                <a:solidFill>
                  <a:srgbClr val="FFFFFF"/>
                </a:solidFill>
                <a:latin typeface="Calibri"/>
                <a:cs typeface="Calibri"/>
              </a:rPr>
              <a:t> </a:t>
            </a:r>
            <a:r>
              <a:rPr sz="1750" b="1" spc="125" dirty="0">
                <a:solidFill>
                  <a:srgbClr val="FFFFFF"/>
                </a:solidFill>
                <a:latin typeface="Calibri"/>
                <a:cs typeface="Calibri"/>
              </a:rPr>
              <a:t>προτεραιότητα</a:t>
            </a:r>
            <a:r>
              <a:rPr sz="1750" b="1" spc="50" dirty="0">
                <a:solidFill>
                  <a:srgbClr val="FFFFFF"/>
                </a:solidFill>
                <a:latin typeface="Calibri"/>
                <a:cs typeface="Calibri"/>
              </a:rPr>
              <a:t> </a:t>
            </a:r>
            <a:r>
              <a:rPr sz="1750" b="1" spc="105" dirty="0">
                <a:solidFill>
                  <a:srgbClr val="FFFFFF"/>
                </a:solidFill>
                <a:latin typeface="Calibri"/>
                <a:cs typeface="Calibri"/>
              </a:rPr>
              <a:t>στις</a:t>
            </a:r>
            <a:r>
              <a:rPr sz="1750" b="1" spc="55" dirty="0">
                <a:solidFill>
                  <a:srgbClr val="FFFFFF"/>
                </a:solidFill>
                <a:latin typeface="Calibri"/>
                <a:cs typeface="Calibri"/>
              </a:rPr>
              <a:t> </a:t>
            </a:r>
            <a:r>
              <a:rPr sz="1750" b="1" spc="120" dirty="0">
                <a:solidFill>
                  <a:srgbClr val="FFFFFF"/>
                </a:solidFill>
                <a:latin typeface="Calibri"/>
                <a:cs typeface="Calibri"/>
              </a:rPr>
              <a:t>συνδέσεις</a:t>
            </a:r>
            <a:r>
              <a:rPr sz="1750" b="1" spc="55" dirty="0">
                <a:solidFill>
                  <a:srgbClr val="FFFFFF"/>
                </a:solidFill>
                <a:latin typeface="Calibri"/>
                <a:cs typeface="Calibri"/>
              </a:rPr>
              <a:t> </a:t>
            </a:r>
            <a:r>
              <a:rPr sz="1750" b="1" spc="125" dirty="0">
                <a:solidFill>
                  <a:srgbClr val="FFFFFF"/>
                </a:solidFill>
                <a:latin typeface="Calibri"/>
                <a:cs typeface="Calibri"/>
              </a:rPr>
              <a:t>HTTPS:</a:t>
            </a:r>
            <a:r>
              <a:rPr sz="1750" b="1" spc="60" dirty="0">
                <a:solidFill>
                  <a:srgbClr val="FFFFFF"/>
                </a:solidFill>
                <a:latin typeface="Calibri"/>
                <a:cs typeface="Calibri"/>
              </a:rPr>
              <a:t> </a:t>
            </a:r>
            <a:r>
              <a:rPr sz="1750" spc="130" dirty="0">
                <a:solidFill>
                  <a:srgbClr val="FFFFFF"/>
                </a:solidFill>
                <a:latin typeface="Calibri"/>
                <a:cs typeface="Calibri"/>
              </a:rPr>
              <a:t>Αποφύγετε</a:t>
            </a:r>
            <a:r>
              <a:rPr sz="1750" spc="50" dirty="0">
                <a:solidFill>
                  <a:srgbClr val="FFFFFF"/>
                </a:solidFill>
                <a:latin typeface="Calibri"/>
                <a:cs typeface="Calibri"/>
              </a:rPr>
              <a:t> </a:t>
            </a:r>
            <a:r>
              <a:rPr sz="1750" spc="120" dirty="0">
                <a:solidFill>
                  <a:srgbClr val="FFFFFF"/>
                </a:solidFill>
                <a:latin typeface="Calibri"/>
                <a:cs typeface="Calibri"/>
              </a:rPr>
              <a:t>ιστότοπους</a:t>
            </a:r>
            <a:r>
              <a:rPr sz="1750" spc="50" dirty="0">
                <a:solidFill>
                  <a:srgbClr val="FFFFFF"/>
                </a:solidFill>
                <a:latin typeface="Calibri"/>
                <a:cs typeface="Calibri"/>
              </a:rPr>
              <a:t> </a:t>
            </a:r>
            <a:r>
              <a:rPr sz="1750" spc="120" dirty="0">
                <a:solidFill>
                  <a:srgbClr val="FFFFFF"/>
                </a:solidFill>
                <a:latin typeface="Calibri"/>
                <a:cs typeface="Calibri"/>
              </a:rPr>
              <a:t>χωρίς</a:t>
            </a:r>
            <a:endParaRPr sz="1750">
              <a:latin typeface="Calibri"/>
              <a:cs typeface="Calibri"/>
            </a:endParaRPr>
          </a:p>
          <a:p>
            <a:pPr marL="286385" marR="823594">
              <a:lnSpc>
                <a:spcPts val="2070"/>
              </a:lnSpc>
              <a:spcBef>
                <a:spcPts val="30"/>
              </a:spcBef>
            </a:pPr>
            <a:r>
              <a:rPr sz="1750" spc="130" dirty="0">
                <a:solidFill>
                  <a:srgbClr val="FFFFFF"/>
                </a:solidFill>
                <a:latin typeface="Calibri"/>
                <a:cs typeface="Calibri"/>
              </a:rPr>
              <a:t>σύνδεση HTTPS </a:t>
            </a:r>
            <a:r>
              <a:rPr sz="1750" spc="140" dirty="0">
                <a:solidFill>
                  <a:srgbClr val="FFFFFF"/>
                </a:solidFill>
                <a:latin typeface="Calibri"/>
                <a:cs typeface="Calibri"/>
              </a:rPr>
              <a:t>που </a:t>
            </a:r>
            <a:r>
              <a:rPr sz="1750" spc="125" dirty="0">
                <a:solidFill>
                  <a:srgbClr val="FFFFFF"/>
                </a:solidFill>
                <a:latin typeface="Calibri"/>
                <a:cs typeface="Calibri"/>
              </a:rPr>
              <a:t>αναφέρεται στη διεύθυνση </a:t>
            </a:r>
            <a:r>
              <a:rPr sz="1750" spc="114" dirty="0">
                <a:solidFill>
                  <a:srgbClr val="FFFFFF"/>
                </a:solidFill>
                <a:latin typeface="Calibri"/>
                <a:cs typeface="Calibri"/>
              </a:rPr>
              <a:t>της </a:t>
            </a:r>
            <a:r>
              <a:rPr sz="1750" spc="110" dirty="0">
                <a:solidFill>
                  <a:srgbClr val="FFFFFF"/>
                </a:solidFill>
                <a:latin typeface="Calibri"/>
                <a:cs typeface="Calibri"/>
              </a:rPr>
              <a:t>ιστοσελίδας. </a:t>
            </a:r>
            <a:r>
              <a:rPr sz="1750" spc="130" dirty="0">
                <a:solidFill>
                  <a:srgbClr val="FFFFFF"/>
                </a:solidFill>
                <a:latin typeface="Calibri"/>
                <a:cs typeface="Calibri"/>
              </a:rPr>
              <a:t>Μπορείτε </a:t>
            </a:r>
            <a:r>
              <a:rPr sz="1750" spc="135" dirty="0">
                <a:solidFill>
                  <a:srgbClr val="FFFFFF"/>
                </a:solidFill>
                <a:latin typeface="Calibri"/>
                <a:cs typeface="Calibri"/>
              </a:rPr>
              <a:t> </a:t>
            </a:r>
            <a:r>
              <a:rPr sz="1750" spc="114" dirty="0">
                <a:solidFill>
                  <a:srgbClr val="FFFFFF"/>
                </a:solidFill>
                <a:latin typeface="Calibri"/>
                <a:cs typeface="Calibri"/>
              </a:rPr>
              <a:t>επίσης</a:t>
            </a:r>
            <a:r>
              <a:rPr sz="1750" spc="60" dirty="0">
                <a:solidFill>
                  <a:srgbClr val="FFFFFF"/>
                </a:solidFill>
                <a:latin typeface="Calibri"/>
                <a:cs typeface="Calibri"/>
              </a:rPr>
              <a:t> </a:t>
            </a:r>
            <a:r>
              <a:rPr sz="1750" spc="130" dirty="0">
                <a:solidFill>
                  <a:srgbClr val="FFFFFF"/>
                </a:solidFill>
                <a:latin typeface="Calibri"/>
                <a:cs typeface="Calibri"/>
              </a:rPr>
              <a:t>να</a:t>
            </a:r>
            <a:r>
              <a:rPr sz="1750" spc="60" dirty="0">
                <a:solidFill>
                  <a:srgbClr val="FFFFFF"/>
                </a:solidFill>
                <a:latin typeface="Calibri"/>
                <a:cs typeface="Calibri"/>
              </a:rPr>
              <a:t> </a:t>
            </a:r>
            <a:r>
              <a:rPr sz="1750" spc="120" dirty="0">
                <a:solidFill>
                  <a:srgbClr val="FFFFFF"/>
                </a:solidFill>
                <a:latin typeface="Calibri"/>
                <a:cs typeface="Calibri"/>
              </a:rPr>
              <a:t>υλοποιήσετε</a:t>
            </a:r>
            <a:r>
              <a:rPr sz="1750" spc="60" dirty="0">
                <a:solidFill>
                  <a:srgbClr val="FFFFFF"/>
                </a:solidFill>
                <a:latin typeface="Calibri"/>
                <a:cs typeface="Calibri"/>
              </a:rPr>
              <a:t> </a:t>
            </a:r>
            <a:r>
              <a:rPr sz="1750" spc="114" dirty="0">
                <a:solidFill>
                  <a:srgbClr val="FFFFFF"/>
                </a:solidFill>
                <a:latin typeface="Calibri"/>
                <a:cs typeface="Calibri"/>
              </a:rPr>
              <a:t>το</a:t>
            </a:r>
            <a:r>
              <a:rPr sz="1750" spc="60" dirty="0">
                <a:solidFill>
                  <a:srgbClr val="FFFFFF"/>
                </a:solidFill>
                <a:latin typeface="Calibri"/>
                <a:cs typeface="Calibri"/>
              </a:rPr>
              <a:t> </a:t>
            </a:r>
            <a:r>
              <a:rPr sz="1750" spc="150" dirty="0">
                <a:solidFill>
                  <a:srgbClr val="FFFFFF"/>
                </a:solidFill>
                <a:latin typeface="Calibri"/>
                <a:cs typeface="Calibri"/>
              </a:rPr>
              <a:t>DNS</a:t>
            </a:r>
            <a:r>
              <a:rPr sz="1750" spc="60" dirty="0">
                <a:solidFill>
                  <a:srgbClr val="FFFFFF"/>
                </a:solidFill>
                <a:latin typeface="Calibri"/>
                <a:cs typeface="Calibri"/>
              </a:rPr>
              <a:t> </a:t>
            </a:r>
            <a:r>
              <a:rPr sz="1750" spc="114" dirty="0">
                <a:solidFill>
                  <a:srgbClr val="FFFFFF"/>
                </a:solidFill>
                <a:latin typeface="Calibri"/>
                <a:cs typeface="Calibri"/>
              </a:rPr>
              <a:t>over</a:t>
            </a:r>
            <a:r>
              <a:rPr sz="1750" spc="60" dirty="0">
                <a:solidFill>
                  <a:srgbClr val="FFFFFF"/>
                </a:solidFill>
                <a:latin typeface="Calibri"/>
                <a:cs typeface="Calibri"/>
              </a:rPr>
              <a:t> </a:t>
            </a:r>
            <a:r>
              <a:rPr sz="1750" spc="120" dirty="0">
                <a:solidFill>
                  <a:srgbClr val="FFFFFF"/>
                </a:solidFill>
                <a:latin typeface="Calibri"/>
                <a:cs typeface="Calibri"/>
              </a:rPr>
              <a:t>HTTPS,</a:t>
            </a:r>
            <a:r>
              <a:rPr sz="1750" spc="60" dirty="0">
                <a:solidFill>
                  <a:srgbClr val="FFFFFF"/>
                </a:solidFill>
                <a:latin typeface="Calibri"/>
                <a:cs typeface="Calibri"/>
              </a:rPr>
              <a:t> </a:t>
            </a:r>
            <a:r>
              <a:rPr sz="1750" spc="114" dirty="0">
                <a:solidFill>
                  <a:srgbClr val="FFFFFF"/>
                </a:solidFill>
                <a:latin typeface="Calibri"/>
                <a:cs typeface="Calibri"/>
              </a:rPr>
              <a:t>το</a:t>
            </a:r>
            <a:r>
              <a:rPr sz="1750" spc="60" dirty="0">
                <a:solidFill>
                  <a:srgbClr val="FFFFFF"/>
                </a:solidFill>
                <a:latin typeface="Calibri"/>
                <a:cs typeface="Calibri"/>
              </a:rPr>
              <a:t> </a:t>
            </a:r>
            <a:r>
              <a:rPr sz="1750" spc="125" dirty="0">
                <a:solidFill>
                  <a:srgbClr val="FFFFFF"/>
                </a:solidFill>
                <a:latin typeface="Calibri"/>
                <a:cs typeface="Calibri"/>
              </a:rPr>
              <a:t>οποίο</a:t>
            </a:r>
            <a:r>
              <a:rPr sz="1750" spc="60" dirty="0">
                <a:solidFill>
                  <a:srgbClr val="FFFFFF"/>
                </a:solidFill>
                <a:latin typeface="Calibri"/>
                <a:cs typeface="Calibri"/>
              </a:rPr>
              <a:t> </a:t>
            </a:r>
            <a:r>
              <a:rPr sz="1750" spc="125" dirty="0">
                <a:solidFill>
                  <a:srgbClr val="FFFFFF"/>
                </a:solidFill>
                <a:latin typeface="Calibri"/>
                <a:cs typeface="Calibri"/>
              </a:rPr>
              <a:t>κρυπτογραφεί</a:t>
            </a:r>
            <a:r>
              <a:rPr sz="1750" spc="55" dirty="0">
                <a:solidFill>
                  <a:srgbClr val="FFFFFF"/>
                </a:solidFill>
                <a:latin typeface="Calibri"/>
                <a:cs typeface="Calibri"/>
              </a:rPr>
              <a:t> </a:t>
            </a:r>
            <a:r>
              <a:rPr sz="1750" spc="120" dirty="0">
                <a:solidFill>
                  <a:srgbClr val="FFFFFF"/>
                </a:solidFill>
                <a:latin typeface="Calibri"/>
                <a:cs typeface="Calibri"/>
              </a:rPr>
              <a:t>τα</a:t>
            </a:r>
            <a:r>
              <a:rPr sz="1750" spc="60" dirty="0">
                <a:solidFill>
                  <a:srgbClr val="FFFFFF"/>
                </a:solidFill>
                <a:latin typeface="Calibri"/>
                <a:cs typeface="Calibri"/>
              </a:rPr>
              <a:t> </a:t>
            </a:r>
            <a:r>
              <a:rPr sz="1750" spc="120" dirty="0">
                <a:solidFill>
                  <a:srgbClr val="FFFFFF"/>
                </a:solidFill>
                <a:latin typeface="Calibri"/>
                <a:cs typeface="Calibri"/>
              </a:rPr>
              <a:t>αιτήματα </a:t>
            </a:r>
            <a:r>
              <a:rPr sz="1750" spc="-380" dirty="0">
                <a:solidFill>
                  <a:srgbClr val="FFFFFF"/>
                </a:solidFill>
                <a:latin typeface="Calibri"/>
                <a:cs typeface="Calibri"/>
              </a:rPr>
              <a:t> </a:t>
            </a:r>
            <a:r>
              <a:rPr sz="1750" spc="125" dirty="0">
                <a:solidFill>
                  <a:srgbClr val="FFFFFF"/>
                </a:solidFill>
                <a:latin typeface="Calibri"/>
                <a:cs typeface="Calibri"/>
              </a:rPr>
              <a:t>DNS,</a:t>
            </a:r>
            <a:r>
              <a:rPr sz="1750" spc="55" dirty="0">
                <a:solidFill>
                  <a:srgbClr val="FFFFFF"/>
                </a:solidFill>
                <a:latin typeface="Calibri"/>
                <a:cs typeface="Calibri"/>
              </a:rPr>
              <a:t> </a:t>
            </a:r>
            <a:r>
              <a:rPr sz="1750" spc="125" dirty="0">
                <a:solidFill>
                  <a:srgbClr val="FFFFFF"/>
                </a:solidFill>
                <a:latin typeface="Calibri"/>
                <a:cs typeface="Calibri"/>
              </a:rPr>
              <a:t>αποκρύπτοντας</a:t>
            </a:r>
            <a:r>
              <a:rPr sz="1750" spc="45" dirty="0">
                <a:solidFill>
                  <a:srgbClr val="FFFFFF"/>
                </a:solidFill>
                <a:latin typeface="Calibri"/>
                <a:cs typeface="Calibri"/>
              </a:rPr>
              <a:t> </a:t>
            </a:r>
            <a:r>
              <a:rPr sz="1750" spc="120" dirty="0">
                <a:solidFill>
                  <a:srgbClr val="FFFFFF"/>
                </a:solidFill>
                <a:latin typeface="Calibri"/>
                <a:cs typeface="Calibri"/>
              </a:rPr>
              <a:t>τη</a:t>
            </a:r>
            <a:r>
              <a:rPr sz="1750" spc="55" dirty="0">
                <a:solidFill>
                  <a:srgbClr val="FFFFFF"/>
                </a:solidFill>
                <a:latin typeface="Calibri"/>
                <a:cs typeface="Calibri"/>
              </a:rPr>
              <a:t> </a:t>
            </a:r>
            <a:r>
              <a:rPr sz="1750" spc="120" dirty="0">
                <a:solidFill>
                  <a:srgbClr val="FFFFFF"/>
                </a:solidFill>
                <a:latin typeface="Calibri"/>
                <a:cs typeface="Calibri"/>
              </a:rPr>
              <a:t>διαδικτυακή</a:t>
            </a:r>
            <a:r>
              <a:rPr sz="1750" spc="45" dirty="0">
                <a:solidFill>
                  <a:srgbClr val="FFFFFF"/>
                </a:solidFill>
                <a:latin typeface="Calibri"/>
                <a:cs typeface="Calibri"/>
              </a:rPr>
              <a:t> </a:t>
            </a:r>
            <a:r>
              <a:rPr sz="1750" spc="130" dirty="0">
                <a:solidFill>
                  <a:srgbClr val="FFFFFF"/>
                </a:solidFill>
                <a:latin typeface="Calibri"/>
                <a:cs typeface="Calibri"/>
              </a:rPr>
              <a:t>σας</a:t>
            </a:r>
            <a:r>
              <a:rPr sz="1750" spc="55" dirty="0">
                <a:solidFill>
                  <a:srgbClr val="FFFFFF"/>
                </a:solidFill>
                <a:latin typeface="Calibri"/>
                <a:cs typeface="Calibri"/>
              </a:rPr>
              <a:t> </a:t>
            </a:r>
            <a:r>
              <a:rPr sz="1750" spc="114" dirty="0">
                <a:solidFill>
                  <a:srgbClr val="FFFFFF"/>
                </a:solidFill>
                <a:latin typeface="Calibri"/>
                <a:cs typeface="Calibri"/>
              </a:rPr>
              <a:t>δραστηριότητα.</a:t>
            </a:r>
            <a:endParaRPr sz="1750">
              <a:latin typeface="Calibri"/>
              <a:cs typeface="Calibri"/>
            </a:endParaRPr>
          </a:p>
          <a:p>
            <a:pPr>
              <a:lnSpc>
                <a:spcPct val="100000"/>
              </a:lnSpc>
              <a:spcBef>
                <a:spcPts val="45"/>
              </a:spcBef>
            </a:pPr>
            <a:endParaRPr sz="1250">
              <a:latin typeface="Calibri"/>
              <a:cs typeface="Calibri"/>
            </a:endParaRPr>
          </a:p>
          <a:p>
            <a:pPr marL="286385" marR="5080" indent="-274320" algn="just">
              <a:lnSpc>
                <a:spcPct val="96300"/>
              </a:lnSpc>
              <a:spcBef>
                <a:spcPts val="5"/>
              </a:spcBef>
              <a:buClr>
                <a:srgbClr val="FFBA00"/>
              </a:buClr>
              <a:buSzPct val="125714"/>
              <a:buFont typeface="Courier New"/>
              <a:buChar char="o"/>
              <a:tabLst>
                <a:tab pos="287020" algn="l"/>
              </a:tabLst>
            </a:pPr>
            <a:r>
              <a:rPr sz="1750" b="1" spc="175" dirty="0">
                <a:solidFill>
                  <a:srgbClr val="FFFFFF"/>
                </a:solidFill>
                <a:latin typeface="Calibri"/>
                <a:cs typeface="Calibri"/>
              </a:rPr>
              <a:t>Αποφύγετε </a:t>
            </a:r>
            <a:r>
              <a:rPr sz="1750" b="1" spc="155" dirty="0">
                <a:solidFill>
                  <a:srgbClr val="FFFFFF"/>
                </a:solidFill>
                <a:latin typeface="Calibri"/>
                <a:cs typeface="Calibri"/>
              </a:rPr>
              <a:t>το </a:t>
            </a:r>
            <a:r>
              <a:rPr sz="1750" b="1" spc="185" dirty="0">
                <a:solidFill>
                  <a:srgbClr val="FFFFFF"/>
                </a:solidFill>
                <a:latin typeface="Calibri"/>
                <a:cs typeface="Calibri"/>
              </a:rPr>
              <a:t>μη </a:t>
            </a:r>
            <a:r>
              <a:rPr sz="1750" b="1" spc="165" dirty="0">
                <a:solidFill>
                  <a:srgbClr val="FFFFFF"/>
                </a:solidFill>
                <a:latin typeface="Calibri"/>
                <a:cs typeface="Calibri"/>
              </a:rPr>
              <a:t>ασφαλές/δημόσιο </a:t>
            </a:r>
            <a:r>
              <a:rPr sz="1750" b="1" spc="175" dirty="0">
                <a:solidFill>
                  <a:srgbClr val="FFFFFF"/>
                </a:solidFill>
                <a:latin typeface="Calibri"/>
                <a:cs typeface="Calibri"/>
              </a:rPr>
              <a:t>ασύρματο </a:t>
            </a:r>
            <a:r>
              <a:rPr sz="1750" b="1" spc="140" dirty="0">
                <a:solidFill>
                  <a:srgbClr val="FFFFFF"/>
                </a:solidFill>
                <a:latin typeface="Calibri"/>
                <a:cs typeface="Calibri"/>
              </a:rPr>
              <a:t>δίκτυο: </a:t>
            </a:r>
            <a:r>
              <a:rPr sz="1750" spc="175" dirty="0">
                <a:solidFill>
                  <a:srgbClr val="FFFFFF"/>
                </a:solidFill>
                <a:latin typeface="Calibri"/>
                <a:cs typeface="Calibri"/>
              </a:rPr>
              <a:t>Αν </a:t>
            </a:r>
            <a:r>
              <a:rPr sz="1750" spc="140" dirty="0">
                <a:solidFill>
                  <a:srgbClr val="FFFFFF"/>
                </a:solidFill>
                <a:latin typeface="Calibri"/>
                <a:cs typeface="Calibri"/>
              </a:rPr>
              <a:t>και </a:t>
            </a:r>
            <a:r>
              <a:rPr sz="1750" spc="155" dirty="0">
                <a:solidFill>
                  <a:srgbClr val="FFFFFF"/>
                </a:solidFill>
                <a:latin typeface="Calibri"/>
                <a:cs typeface="Calibri"/>
              </a:rPr>
              <a:t>μπορεί </a:t>
            </a:r>
            <a:r>
              <a:rPr sz="1750" spc="170" dirty="0">
                <a:solidFill>
                  <a:srgbClr val="FFFFFF"/>
                </a:solidFill>
                <a:latin typeface="Calibri"/>
                <a:cs typeface="Calibri"/>
              </a:rPr>
              <a:t>να </a:t>
            </a:r>
            <a:r>
              <a:rPr sz="1750" spc="145" dirty="0">
                <a:solidFill>
                  <a:srgbClr val="FFFFFF"/>
                </a:solidFill>
                <a:latin typeface="Calibri"/>
                <a:cs typeface="Calibri"/>
              </a:rPr>
              <a:t>φαίνεται </a:t>
            </a:r>
            <a:r>
              <a:rPr sz="1750" spc="150" dirty="0">
                <a:solidFill>
                  <a:srgbClr val="FFFFFF"/>
                </a:solidFill>
                <a:latin typeface="Calibri"/>
                <a:cs typeface="Calibri"/>
              </a:rPr>
              <a:t> </a:t>
            </a:r>
            <a:r>
              <a:rPr sz="1750" spc="140" dirty="0">
                <a:solidFill>
                  <a:srgbClr val="FFFFFF"/>
                </a:solidFill>
                <a:latin typeface="Calibri"/>
                <a:cs typeface="Calibri"/>
              </a:rPr>
              <a:t>βολικό, </a:t>
            </a:r>
            <a:r>
              <a:rPr sz="1750" spc="150" dirty="0">
                <a:solidFill>
                  <a:srgbClr val="FFFFFF"/>
                </a:solidFill>
                <a:latin typeface="Calibri"/>
                <a:cs typeface="Calibri"/>
              </a:rPr>
              <a:t>το </a:t>
            </a:r>
            <a:r>
              <a:rPr sz="1750" spc="160" dirty="0">
                <a:solidFill>
                  <a:srgbClr val="FFFFFF"/>
                </a:solidFill>
                <a:latin typeface="Calibri"/>
                <a:cs typeface="Calibri"/>
              </a:rPr>
              <a:t>δημόσιο </a:t>
            </a:r>
            <a:r>
              <a:rPr sz="1750" spc="170" dirty="0">
                <a:solidFill>
                  <a:srgbClr val="FFFFFF"/>
                </a:solidFill>
                <a:latin typeface="Calibri"/>
                <a:cs typeface="Calibri"/>
              </a:rPr>
              <a:t>ασύρματο </a:t>
            </a:r>
            <a:r>
              <a:rPr sz="1750" spc="145" dirty="0">
                <a:solidFill>
                  <a:srgbClr val="FFFFFF"/>
                </a:solidFill>
                <a:latin typeface="Calibri"/>
                <a:cs typeface="Calibri"/>
              </a:rPr>
              <a:t>δίκτυο </a:t>
            </a:r>
            <a:r>
              <a:rPr sz="1750" spc="165" dirty="0">
                <a:solidFill>
                  <a:srgbClr val="FFFFFF"/>
                </a:solidFill>
                <a:latin typeface="Calibri"/>
                <a:cs typeface="Calibri"/>
              </a:rPr>
              <a:t>μπορεί </a:t>
            </a:r>
            <a:r>
              <a:rPr sz="1750" spc="175" dirty="0">
                <a:solidFill>
                  <a:srgbClr val="FFFFFF"/>
                </a:solidFill>
                <a:latin typeface="Calibri"/>
                <a:cs typeface="Calibri"/>
              </a:rPr>
              <a:t>να </a:t>
            </a:r>
            <a:r>
              <a:rPr sz="1750" spc="135" dirty="0">
                <a:solidFill>
                  <a:srgbClr val="FFFFFF"/>
                </a:solidFill>
                <a:latin typeface="Calibri"/>
                <a:cs typeface="Calibri"/>
              </a:rPr>
              <a:t>είναι </a:t>
            </a:r>
            <a:r>
              <a:rPr sz="1750" spc="160" dirty="0">
                <a:solidFill>
                  <a:srgbClr val="FFFFFF"/>
                </a:solidFill>
                <a:latin typeface="Calibri"/>
                <a:cs typeface="Calibri"/>
              </a:rPr>
              <a:t>μια </a:t>
            </a:r>
            <a:r>
              <a:rPr sz="1750" spc="145" dirty="0">
                <a:solidFill>
                  <a:srgbClr val="FFFFFF"/>
                </a:solidFill>
                <a:latin typeface="Calibri"/>
                <a:cs typeface="Calibri"/>
              </a:rPr>
              <a:t>για </a:t>
            </a:r>
            <a:r>
              <a:rPr sz="1750" spc="175" dirty="0">
                <a:solidFill>
                  <a:srgbClr val="FFFFFF"/>
                </a:solidFill>
                <a:latin typeface="Calibri"/>
                <a:cs typeface="Calibri"/>
              </a:rPr>
              <a:t>χρηστών </a:t>
            </a:r>
            <a:r>
              <a:rPr sz="1750" spc="185" dirty="0">
                <a:solidFill>
                  <a:srgbClr val="FFFFFF"/>
                </a:solidFill>
                <a:latin typeface="Calibri"/>
                <a:cs typeface="Calibri"/>
              </a:rPr>
              <a:t>που </a:t>
            </a:r>
            <a:r>
              <a:rPr sz="1750" spc="160" dirty="0">
                <a:solidFill>
                  <a:srgbClr val="FFFFFF"/>
                </a:solidFill>
                <a:latin typeface="Calibri"/>
                <a:cs typeface="Calibri"/>
              </a:rPr>
              <a:t>δεν </a:t>
            </a:r>
            <a:r>
              <a:rPr sz="1750" spc="165" dirty="0">
                <a:solidFill>
                  <a:srgbClr val="FFFFFF"/>
                </a:solidFill>
                <a:latin typeface="Calibri"/>
                <a:cs typeface="Calibri"/>
              </a:rPr>
              <a:t> έχουν</a:t>
            </a:r>
            <a:r>
              <a:rPr sz="1750" spc="65" dirty="0">
                <a:solidFill>
                  <a:srgbClr val="FFFFFF"/>
                </a:solidFill>
                <a:latin typeface="Calibri"/>
                <a:cs typeface="Calibri"/>
              </a:rPr>
              <a:t> </a:t>
            </a:r>
            <a:r>
              <a:rPr sz="1750" spc="175" dirty="0">
                <a:solidFill>
                  <a:srgbClr val="FFFFFF"/>
                </a:solidFill>
                <a:latin typeface="Calibri"/>
                <a:cs typeface="Calibri"/>
              </a:rPr>
              <a:t>καλή</a:t>
            </a:r>
            <a:r>
              <a:rPr sz="1750" spc="70" dirty="0">
                <a:solidFill>
                  <a:srgbClr val="FFFFFF"/>
                </a:solidFill>
                <a:latin typeface="Calibri"/>
                <a:cs typeface="Calibri"/>
              </a:rPr>
              <a:t> </a:t>
            </a:r>
            <a:r>
              <a:rPr sz="1750" spc="170" dirty="0">
                <a:solidFill>
                  <a:srgbClr val="FFFFFF"/>
                </a:solidFill>
                <a:latin typeface="Calibri"/>
                <a:cs typeface="Calibri"/>
              </a:rPr>
              <a:t>επίγνωση</a:t>
            </a:r>
            <a:r>
              <a:rPr sz="1750" spc="70" dirty="0">
                <a:solidFill>
                  <a:srgbClr val="FFFFFF"/>
                </a:solidFill>
                <a:latin typeface="Calibri"/>
                <a:cs typeface="Calibri"/>
              </a:rPr>
              <a:t> </a:t>
            </a:r>
            <a:r>
              <a:rPr sz="1750" spc="165" dirty="0">
                <a:solidFill>
                  <a:srgbClr val="FFFFFF"/>
                </a:solidFill>
                <a:latin typeface="Calibri"/>
                <a:cs typeface="Calibri"/>
              </a:rPr>
              <a:t>του</a:t>
            </a:r>
            <a:r>
              <a:rPr sz="1750" spc="70" dirty="0">
                <a:solidFill>
                  <a:srgbClr val="FFFFFF"/>
                </a:solidFill>
                <a:latin typeface="Calibri"/>
                <a:cs typeface="Calibri"/>
              </a:rPr>
              <a:t> </a:t>
            </a:r>
            <a:r>
              <a:rPr sz="1750" spc="170" dirty="0">
                <a:solidFill>
                  <a:srgbClr val="FFFFFF"/>
                </a:solidFill>
                <a:latin typeface="Calibri"/>
                <a:cs typeface="Calibri"/>
              </a:rPr>
              <a:t>κυβερνοχώρου.</a:t>
            </a:r>
            <a:endParaRPr sz="1750">
              <a:latin typeface="Calibri"/>
              <a:cs typeface="Calibri"/>
            </a:endParaRPr>
          </a:p>
          <a:p>
            <a:pPr>
              <a:lnSpc>
                <a:spcPct val="100000"/>
              </a:lnSpc>
              <a:spcBef>
                <a:spcPts val="20"/>
              </a:spcBef>
              <a:buClr>
                <a:srgbClr val="FFBA00"/>
              </a:buClr>
              <a:buFont typeface="Courier New"/>
              <a:buChar char="o"/>
            </a:pPr>
            <a:endParaRPr sz="1250">
              <a:latin typeface="Calibri"/>
              <a:cs typeface="Calibri"/>
            </a:endParaRPr>
          </a:p>
          <a:p>
            <a:pPr marL="286385" marR="209550" indent="-274320">
              <a:lnSpc>
                <a:spcPct val="98700"/>
              </a:lnSpc>
              <a:buClr>
                <a:srgbClr val="FFBA00"/>
              </a:buClr>
              <a:buSzPct val="125714"/>
              <a:buFont typeface="Courier New"/>
              <a:buChar char="o"/>
              <a:tabLst>
                <a:tab pos="287020" algn="l"/>
              </a:tabLst>
            </a:pPr>
            <a:r>
              <a:rPr sz="1750" b="1" spc="180" dirty="0">
                <a:solidFill>
                  <a:srgbClr val="FFFFFF"/>
                </a:solidFill>
                <a:latin typeface="Calibri"/>
                <a:cs typeface="Calibri"/>
              </a:rPr>
              <a:t>Ενσωμάτωση MFA: </a:t>
            </a:r>
            <a:r>
              <a:rPr sz="1750" spc="220" dirty="0">
                <a:solidFill>
                  <a:srgbClr val="FFFFFF"/>
                </a:solidFill>
                <a:latin typeface="Calibri"/>
                <a:cs typeface="Calibri"/>
              </a:rPr>
              <a:t>Η </a:t>
            </a:r>
            <a:r>
              <a:rPr sz="1750" spc="170" dirty="0">
                <a:solidFill>
                  <a:srgbClr val="FFFFFF"/>
                </a:solidFill>
                <a:latin typeface="Calibri"/>
                <a:cs typeface="Calibri"/>
              </a:rPr>
              <a:t>επαλήθευση </a:t>
            </a:r>
            <a:r>
              <a:rPr sz="1750" spc="150" dirty="0">
                <a:solidFill>
                  <a:srgbClr val="FFFFFF"/>
                </a:solidFill>
                <a:latin typeface="Calibri"/>
                <a:cs typeface="Calibri"/>
              </a:rPr>
              <a:t>ταυτότητας </a:t>
            </a:r>
            <a:r>
              <a:rPr sz="1750" spc="160" dirty="0">
                <a:solidFill>
                  <a:srgbClr val="FFFFFF"/>
                </a:solidFill>
                <a:latin typeface="Calibri"/>
                <a:cs typeface="Calibri"/>
              </a:rPr>
              <a:t>χρήστη </a:t>
            </a:r>
            <a:r>
              <a:rPr sz="1750" spc="170" dirty="0">
                <a:solidFill>
                  <a:srgbClr val="FFFFFF"/>
                </a:solidFill>
                <a:latin typeface="Calibri"/>
                <a:cs typeface="Calibri"/>
              </a:rPr>
              <a:t>πολλαπλών </a:t>
            </a:r>
            <a:r>
              <a:rPr sz="1750" spc="165" dirty="0">
                <a:solidFill>
                  <a:srgbClr val="FFFFFF"/>
                </a:solidFill>
                <a:latin typeface="Calibri"/>
                <a:cs typeface="Calibri"/>
              </a:rPr>
              <a:t>παραγόντων </a:t>
            </a:r>
            <a:r>
              <a:rPr sz="1750" spc="170" dirty="0">
                <a:solidFill>
                  <a:srgbClr val="FFFFFF"/>
                </a:solidFill>
                <a:latin typeface="Calibri"/>
                <a:cs typeface="Calibri"/>
              </a:rPr>
              <a:t> </a:t>
            </a:r>
            <a:r>
              <a:rPr sz="1750" spc="175" dirty="0">
                <a:solidFill>
                  <a:srgbClr val="FFFFFF"/>
                </a:solidFill>
                <a:latin typeface="Calibri"/>
                <a:cs typeface="Calibri"/>
              </a:rPr>
              <a:t>(MFAβοηθά </a:t>
            </a:r>
            <a:r>
              <a:rPr sz="1750" spc="155" dirty="0">
                <a:solidFill>
                  <a:srgbClr val="FFFFFF"/>
                </a:solidFill>
                <a:latin typeface="Calibri"/>
                <a:cs typeface="Calibri"/>
              </a:rPr>
              <a:t>στην </a:t>
            </a:r>
            <a:r>
              <a:rPr sz="1750" spc="180" dirty="0">
                <a:solidFill>
                  <a:srgbClr val="FFFFFF"/>
                </a:solidFill>
                <a:latin typeface="Calibri"/>
                <a:cs typeface="Calibri"/>
              </a:rPr>
              <a:t>αποφυγή </a:t>
            </a:r>
            <a:r>
              <a:rPr sz="1750" spc="170" dirty="0">
                <a:solidFill>
                  <a:srgbClr val="FFFFFF"/>
                </a:solidFill>
                <a:latin typeface="Calibri"/>
                <a:cs typeface="Calibri"/>
              </a:rPr>
              <a:t>προβλημάτων </a:t>
            </a:r>
            <a:r>
              <a:rPr sz="1750" spc="180" dirty="0">
                <a:solidFill>
                  <a:srgbClr val="FFFFFF"/>
                </a:solidFill>
                <a:latin typeface="Calibri"/>
                <a:cs typeface="Calibri"/>
              </a:rPr>
              <a:t>που </a:t>
            </a:r>
            <a:r>
              <a:rPr sz="1750" spc="165" dirty="0">
                <a:solidFill>
                  <a:srgbClr val="FFFFFF"/>
                </a:solidFill>
                <a:latin typeface="Calibri"/>
                <a:cs typeface="Calibri"/>
              </a:rPr>
              <a:t>μπορεί </a:t>
            </a:r>
            <a:r>
              <a:rPr sz="1750" spc="175" dirty="0">
                <a:solidFill>
                  <a:srgbClr val="FFFFFF"/>
                </a:solidFill>
                <a:latin typeface="Calibri"/>
                <a:cs typeface="Calibri"/>
              </a:rPr>
              <a:t>να </a:t>
            </a:r>
            <a:r>
              <a:rPr sz="1750" spc="185" dirty="0">
                <a:solidFill>
                  <a:srgbClr val="FFFFFF"/>
                </a:solidFill>
                <a:latin typeface="Calibri"/>
                <a:cs typeface="Calibri"/>
              </a:rPr>
              <a:t>προκύψουν </a:t>
            </a:r>
            <a:r>
              <a:rPr sz="1750" spc="165" dirty="0">
                <a:solidFill>
                  <a:srgbClr val="FFFFFF"/>
                </a:solidFill>
                <a:latin typeface="Calibri"/>
                <a:cs typeface="Calibri"/>
              </a:rPr>
              <a:t>μετά </a:t>
            </a:r>
            <a:r>
              <a:rPr sz="1750" spc="155" dirty="0">
                <a:solidFill>
                  <a:srgbClr val="FFFFFF"/>
                </a:solidFill>
                <a:latin typeface="Calibri"/>
                <a:cs typeface="Calibri"/>
              </a:rPr>
              <a:t>την </a:t>
            </a:r>
            <a:r>
              <a:rPr sz="1750" spc="160" dirty="0">
                <a:solidFill>
                  <a:srgbClr val="FFFFFF"/>
                </a:solidFill>
                <a:latin typeface="Calibri"/>
                <a:cs typeface="Calibri"/>
              </a:rPr>
              <a:t> </a:t>
            </a:r>
            <a:r>
              <a:rPr sz="1750" spc="175" dirty="0">
                <a:solidFill>
                  <a:srgbClr val="FFFFFF"/>
                </a:solidFill>
                <a:latin typeface="Calibri"/>
                <a:cs typeface="Calibri"/>
              </a:rPr>
              <a:t>απόκτηση</a:t>
            </a:r>
            <a:r>
              <a:rPr sz="1750" spc="70" dirty="0">
                <a:solidFill>
                  <a:srgbClr val="FFFFFF"/>
                </a:solidFill>
                <a:latin typeface="Calibri"/>
                <a:cs typeface="Calibri"/>
              </a:rPr>
              <a:t> </a:t>
            </a:r>
            <a:r>
              <a:rPr sz="1750" spc="160" dirty="0">
                <a:solidFill>
                  <a:srgbClr val="FFFFFF"/>
                </a:solidFill>
                <a:latin typeface="Calibri"/>
                <a:cs typeface="Calibri"/>
              </a:rPr>
              <a:t>διαπιστευτηρίων</a:t>
            </a:r>
            <a:r>
              <a:rPr sz="1750" spc="75" dirty="0">
                <a:solidFill>
                  <a:srgbClr val="FFFFFF"/>
                </a:solidFill>
                <a:latin typeface="Calibri"/>
                <a:cs typeface="Calibri"/>
              </a:rPr>
              <a:t> </a:t>
            </a:r>
            <a:r>
              <a:rPr sz="1750" spc="190" dirty="0">
                <a:solidFill>
                  <a:srgbClr val="FFFFFF"/>
                </a:solidFill>
                <a:latin typeface="Calibri"/>
                <a:cs typeface="Calibri"/>
              </a:rPr>
              <a:t>από</a:t>
            </a:r>
            <a:r>
              <a:rPr sz="1750" spc="75" dirty="0">
                <a:solidFill>
                  <a:srgbClr val="FFFFFF"/>
                </a:solidFill>
                <a:latin typeface="Calibri"/>
                <a:cs typeface="Calibri"/>
              </a:rPr>
              <a:t> </a:t>
            </a:r>
            <a:r>
              <a:rPr sz="1750" spc="165" dirty="0">
                <a:solidFill>
                  <a:srgbClr val="FFFFFF"/>
                </a:solidFill>
                <a:latin typeface="Calibri"/>
                <a:cs typeface="Calibri"/>
              </a:rPr>
              <a:t>έναν</a:t>
            </a:r>
            <a:r>
              <a:rPr sz="1750" spc="70" dirty="0">
                <a:solidFill>
                  <a:srgbClr val="FFFFFF"/>
                </a:solidFill>
                <a:latin typeface="Calibri"/>
                <a:cs typeface="Calibri"/>
              </a:rPr>
              <a:t> </a:t>
            </a:r>
            <a:r>
              <a:rPr sz="1750" spc="160" dirty="0">
                <a:solidFill>
                  <a:srgbClr val="FFFFFF"/>
                </a:solidFill>
                <a:latin typeface="Calibri"/>
                <a:cs typeface="Calibri"/>
              </a:rPr>
              <a:t>εγκληματία</a:t>
            </a:r>
            <a:r>
              <a:rPr sz="1750" spc="75" dirty="0">
                <a:solidFill>
                  <a:srgbClr val="FFFFFF"/>
                </a:solidFill>
                <a:latin typeface="Calibri"/>
                <a:cs typeface="Calibri"/>
              </a:rPr>
              <a:t> </a:t>
            </a:r>
            <a:r>
              <a:rPr sz="1750" spc="165" dirty="0">
                <a:solidFill>
                  <a:srgbClr val="FFFFFF"/>
                </a:solidFill>
                <a:latin typeface="Calibri"/>
                <a:cs typeface="Calibri"/>
              </a:rPr>
              <a:t>του</a:t>
            </a:r>
            <a:r>
              <a:rPr sz="1750" spc="75" dirty="0">
                <a:solidFill>
                  <a:srgbClr val="FFFFFF"/>
                </a:solidFill>
                <a:latin typeface="Calibri"/>
                <a:cs typeface="Calibri"/>
              </a:rPr>
              <a:t> </a:t>
            </a:r>
            <a:r>
              <a:rPr sz="1750" spc="170" dirty="0">
                <a:solidFill>
                  <a:srgbClr val="FFFFFF"/>
                </a:solidFill>
                <a:latin typeface="Calibri"/>
                <a:cs typeface="Calibri"/>
              </a:rPr>
              <a:t>κυβερνοχώρου.</a:t>
            </a:r>
            <a:r>
              <a:rPr sz="1750" spc="75" dirty="0">
                <a:solidFill>
                  <a:srgbClr val="FFFFFF"/>
                </a:solidFill>
                <a:latin typeface="Calibri"/>
                <a:cs typeface="Calibri"/>
              </a:rPr>
              <a:t> </a:t>
            </a:r>
            <a:r>
              <a:rPr sz="1750" spc="220" dirty="0">
                <a:solidFill>
                  <a:srgbClr val="FFFFFF"/>
                </a:solidFill>
                <a:latin typeface="Calibri"/>
                <a:cs typeface="Calibri"/>
              </a:rPr>
              <a:t>Η</a:t>
            </a:r>
            <a:r>
              <a:rPr sz="1750" spc="70" dirty="0">
                <a:solidFill>
                  <a:srgbClr val="FFFFFF"/>
                </a:solidFill>
                <a:latin typeface="Calibri"/>
                <a:cs typeface="Calibri"/>
              </a:rPr>
              <a:t> </a:t>
            </a:r>
            <a:r>
              <a:rPr sz="1750" spc="175" dirty="0">
                <a:solidFill>
                  <a:srgbClr val="FFFFFF"/>
                </a:solidFill>
                <a:latin typeface="Calibri"/>
                <a:cs typeface="Calibri"/>
              </a:rPr>
              <a:t>απόκτηση </a:t>
            </a:r>
            <a:r>
              <a:rPr sz="1750" spc="-380" dirty="0">
                <a:solidFill>
                  <a:srgbClr val="FFFFFF"/>
                </a:solidFill>
                <a:latin typeface="Calibri"/>
                <a:cs typeface="Calibri"/>
              </a:rPr>
              <a:t> </a:t>
            </a:r>
            <a:r>
              <a:rPr sz="1750" spc="155" dirty="0">
                <a:solidFill>
                  <a:srgbClr val="FFFFFF"/>
                </a:solidFill>
                <a:latin typeface="Calibri"/>
                <a:cs typeface="Calibri"/>
              </a:rPr>
              <a:t>ενός </a:t>
            </a:r>
            <a:r>
              <a:rPr sz="1750" spc="175" dirty="0">
                <a:solidFill>
                  <a:srgbClr val="FFFFFF"/>
                </a:solidFill>
                <a:latin typeface="Calibri"/>
                <a:cs typeface="Calibri"/>
              </a:rPr>
              <a:t>πρόσθετου παράγοντα </a:t>
            </a:r>
            <a:r>
              <a:rPr sz="1750" spc="165" dirty="0">
                <a:solidFill>
                  <a:srgbClr val="FFFFFF"/>
                </a:solidFill>
                <a:latin typeface="Calibri"/>
                <a:cs typeface="Calibri"/>
              </a:rPr>
              <a:t>ταυτοποίησης </a:t>
            </a:r>
            <a:r>
              <a:rPr sz="1750" spc="155" dirty="0">
                <a:solidFill>
                  <a:srgbClr val="FFFFFF"/>
                </a:solidFill>
                <a:latin typeface="Calibri"/>
                <a:cs typeface="Calibri"/>
              </a:rPr>
              <a:t>χρήστη, </a:t>
            </a:r>
            <a:r>
              <a:rPr sz="1750" spc="190" dirty="0">
                <a:solidFill>
                  <a:srgbClr val="FFFFFF"/>
                </a:solidFill>
                <a:latin typeface="Calibri"/>
                <a:cs typeface="Calibri"/>
              </a:rPr>
              <a:t>όπως </a:t>
            </a:r>
            <a:r>
              <a:rPr sz="1750" spc="170" dirty="0">
                <a:solidFill>
                  <a:srgbClr val="FFFFFF"/>
                </a:solidFill>
                <a:latin typeface="Calibri"/>
                <a:cs typeface="Calibri"/>
              </a:rPr>
              <a:t>ένα </a:t>
            </a:r>
            <a:r>
              <a:rPr sz="1750" spc="145" dirty="0">
                <a:solidFill>
                  <a:srgbClr val="FFFFFF"/>
                </a:solidFill>
                <a:latin typeface="Calibri"/>
                <a:cs typeface="Calibri"/>
              </a:rPr>
              <a:t>διακριτικό </a:t>
            </a:r>
            <a:r>
              <a:rPr sz="1750" spc="160" dirty="0">
                <a:solidFill>
                  <a:srgbClr val="FFFFFF"/>
                </a:solidFill>
                <a:latin typeface="Calibri"/>
                <a:cs typeface="Calibri"/>
              </a:rPr>
              <a:t>υλικού </a:t>
            </a:r>
            <a:r>
              <a:rPr sz="1750" spc="185" dirty="0">
                <a:solidFill>
                  <a:srgbClr val="FFFFFF"/>
                </a:solidFill>
                <a:latin typeface="Calibri"/>
                <a:cs typeface="Calibri"/>
              </a:rPr>
              <a:t>ή </a:t>
            </a:r>
            <a:r>
              <a:rPr sz="1750" spc="-385" dirty="0">
                <a:solidFill>
                  <a:srgbClr val="FFFFFF"/>
                </a:solidFill>
                <a:latin typeface="Calibri"/>
                <a:cs typeface="Calibri"/>
              </a:rPr>
              <a:t> </a:t>
            </a:r>
            <a:r>
              <a:rPr sz="1750" spc="160" dirty="0">
                <a:solidFill>
                  <a:srgbClr val="FFFFFF"/>
                </a:solidFill>
                <a:latin typeface="Calibri"/>
                <a:cs typeface="Calibri"/>
              </a:rPr>
              <a:t>μια </a:t>
            </a:r>
            <a:r>
              <a:rPr sz="1750" spc="195" dirty="0">
                <a:solidFill>
                  <a:srgbClr val="FFFFFF"/>
                </a:solidFill>
                <a:latin typeface="Calibri"/>
                <a:cs typeface="Calibri"/>
              </a:rPr>
              <a:t>σάρωση </a:t>
            </a:r>
            <a:r>
              <a:rPr sz="1750" spc="180" dirty="0">
                <a:solidFill>
                  <a:srgbClr val="FFFFFF"/>
                </a:solidFill>
                <a:latin typeface="Calibri"/>
                <a:cs typeface="Calibri"/>
              </a:rPr>
              <a:t>προσώπου, </a:t>
            </a:r>
            <a:r>
              <a:rPr sz="1750" spc="160" dirty="0">
                <a:solidFill>
                  <a:srgbClr val="FFFFFF"/>
                </a:solidFill>
                <a:latin typeface="Calibri"/>
                <a:cs typeface="Calibri"/>
              </a:rPr>
              <a:t>αποτρέπει </a:t>
            </a:r>
            <a:r>
              <a:rPr sz="1750" spc="155" dirty="0">
                <a:solidFill>
                  <a:srgbClr val="FFFFFF"/>
                </a:solidFill>
                <a:latin typeface="Calibri"/>
                <a:cs typeface="Calibri"/>
              </a:rPr>
              <a:t>τον </a:t>
            </a:r>
            <a:r>
              <a:rPr sz="1750" spc="165" dirty="0">
                <a:solidFill>
                  <a:srgbClr val="FFFFFF"/>
                </a:solidFill>
                <a:latin typeface="Calibri"/>
                <a:cs typeface="Calibri"/>
              </a:rPr>
              <a:t>χάκερ </a:t>
            </a:r>
            <a:r>
              <a:rPr sz="1750" spc="190" dirty="0">
                <a:solidFill>
                  <a:srgbClr val="FFFFFF"/>
                </a:solidFill>
                <a:latin typeface="Calibri"/>
                <a:cs typeface="Calibri"/>
              </a:rPr>
              <a:t>από </a:t>
            </a:r>
            <a:r>
              <a:rPr sz="1750" spc="155" dirty="0">
                <a:solidFill>
                  <a:srgbClr val="FFFFFF"/>
                </a:solidFill>
                <a:latin typeface="Calibri"/>
                <a:cs typeface="Calibri"/>
              </a:rPr>
              <a:t>το </a:t>
            </a:r>
            <a:r>
              <a:rPr sz="1750" spc="175" dirty="0">
                <a:solidFill>
                  <a:srgbClr val="FFFFFF"/>
                </a:solidFill>
                <a:latin typeface="Calibri"/>
                <a:cs typeface="Calibri"/>
              </a:rPr>
              <a:t>να </a:t>
            </a:r>
            <a:r>
              <a:rPr sz="1750" spc="135" dirty="0">
                <a:solidFill>
                  <a:srgbClr val="FFFFFF"/>
                </a:solidFill>
                <a:latin typeface="Calibri"/>
                <a:cs typeface="Calibri"/>
              </a:rPr>
              <a:t>έχει </a:t>
            </a:r>
            <a:r>
              <a:rPr sz="1750" spc="185" dirty="0">
                <a:solidFill>
                  <a:srgbClr val="FFFFFF"/>
                </a:solidFill>
                <a:latin typeface="Calibri"/>
                <a:cs typeface="Calibri"/>
              </a:rPr>
              <a:t>πρόσβαση </a:t>
            </a:r>
            <a:r>
              <a:rPr sz="1750" spc="170" dirty="0">
                <a:solidFill>
                  <a:srgbClr val="FFFFFF"/>
                </a:solidFill>
                <a:latin typeface="Calibri"/>
                <a:cs typeface="Calibri"/>
              </a:rPr>
              <a:t>σε </a:t>
            </a:r>
            <a:r>
              <a:rPr sz="1750" spc="165" dirty="0">
                <a:solidFill>
                  <a:srgbClr val="FFFFFF"/>
                </a:solidFill>
                <a:latin typeface="Calibri"/>
                <a:cs typeface="Calibri"/>
              </a:rPr>
              <a:t>έναν </a:t>
            </a:r>
            <a:r>
              <a:rPr sz="1750" spc="170" dirty="0">
                <a:solidFill>
                  <a:srgbClr val="FFFFFF"/>
                </a:solidFill>
                <a:latin typeface="Calibri"/>
                <a:cs typeface="Calibri"/>
              </a:rPr>
              <a:t> </a:t>
            </a:r>
            <a:r>
              <a:rPr sz="1750" spc="165" dirty="0">
                <a:solidFill>
                  <a:srgbClr val="FFFFFF"/>
                </a:solidFill>
                <a:latin typeface="Calibri"/>
                <a:cs typeface="Calibri"/>
              </a:rPr>
              <a:t>λογαριασμό/απολογισμό.</a:t>
            </a:r>
            <a:endParaRPr sz="1750">
              <a:latin typeface="Calibri"/>
              <a:cs typeface="Calibri"/>
            </a:endParaRPr>
          </a:p>
        </p:txBody>
      </p:sp>
      <p:sp>
        <p:nvSpPr>
          <p:cNvPr id="5" name="object 5"/>
          <p:cNvSpPr txBox="1"/>
          <p:nvPr/>
        </p:nvSpPr>
        <p:spPr>
          <a:xfrm>
            <a:off x="10648950" y="5532437"/>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Arial"/>
                <a:cs typeface="Arial"/>
              </a:rPr>
              <a:t>1</a:t>
            </a:r>
            <a:r>
              <a:rPr sz="1100" dirty="0">
                <a:solidFill>
                  <a:srgbClr val="FFFFFF"/>
                </a:solidFill>
                <a:latin typeface="Arial"/>
                <a:cs typeface="Arial"/>
              </a:rPr>
              <a:t>4</a:t>
            </a:r>
            <a:endParaRPr sz="1100">
              <a:latin typeface="Arial"/>
              <a:cs typeface="Arial"/>
            </a:endParaRPr>
          </a:p>
        </p:txBody>
      </p:sp>
      <p:pic>
        <p:nvPicPr>
          <p:cNvPr id="6" name="object 6"/>
          <p:cNvPicPr/>
          <p:nvPr/>
        </p:nvPicPr>
        <p:blipFill>
          <a:blip r:embed="rId2" cstate="print"/>
          <a:stretch>
            <a:fillRect/>
          </a:stretch>
        </p:blipFill>
        <p:spPr>
          <a:xfrm>
            <a:off x="8404859" y="5431472"/>
            <a:ext cx="1530032" cy="612140"/>
          </a:xfrm>
          <a:prstGeom prst="rect">
            <a:avLst/>
          </a:prstGeom>
        </p:spPr>
      </p:pic>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875030" y="290195"/>
            <a:ext cx="9725660" cy="459740"/>
          </a:xfrm>
          <a:prstGeom prst="rect">
            <a:avLst/>
          </a:prstGeom>
        </p:spPr>
        <p:txBody>
          <a:bodyPr vert="horz" wrap="square" lIns="0" tIns="12700" rIns="0" bIns="0" rtlCol="0">
            <a:spAutoFit/>
          </a:bodyPr>
          <a:lstStyle/>
          <a:p>
            <a:pPr marL="12700">
              <a:lnSpc>
                <a:spcPct val="100000"/>
              </a:lnSpc>
              <a:spcBef>
                <a:spcPts val="100"/>
              </a:spcBef>
            </a:pPr>
            <a:r>
              <a:rPr spc="165" dirty="0">
                <a:solidFill>
                  <a:srgbClr val="FFFFFF"/>
                </a:solidFill>
              </a:rPr>
              <a:t>Πώς</a:t>
            </a:r>
            <a:r>
              <a:rPr spc="65" dirty="0">
                <a:solidFill>
                  <a:srgbClr val="FFFFFF"/>
                </a:solidFill>
              </a:rPr>
              <a:t> </a:t>
            </a:r>
            <a:r>
              <a:rPr spc="135" dirty="0">
                <a:solidFill>
                  <a:srgbClr val="FFFFFF"/>
                </a:solidFill>
              </a:rPr>
              <a:t>να</a:t>
            </a:r>
            <a:r>
              <a:rPr spc="75" dirty="0">
                <a:solidFill>
                  <a:srgbClr val="FFFFFF"/>
                </a:solidFill>
              </a:rPr>
              <a:t> </a:t>
            </a:r>
            <a:r>
              <a:rPr spc="130" dirty="0">
                <a:solidFill>
                  <a:srgbClr val="FFFFFF"/>
                </a:solidFill>
              </a:rPr>
              <a:t>αποτρέψετε</a:t>
            </a:r>
            <a:r>
              <a:rPr spc="70" dirty="0">
                <a:solidFill>
                  <a:srgbClr val="FFFFFF"/>
                </a:solidFill>
              </a:rPr>
              <a:t> </a:t>
            </a:r>
            <a:r>
              <a:rPr spc="110" dirty="0">
                <a:solidFill>
                  <a:srgbClr val="FFFFFF"/>
                </a:solidFill>
              </a:rPr>
              <a:t>επιθέσεις</a:t>
            </a:r>
            <a:r>
              <a:rPr spc="80" dirty="0">
                <a:solidFill>
                  <a:srgbClr val="FFFFFF"/>
                </a:solidFill>
              </a:rPr>
              <a:t> </a:t>
            </a:r>
            <a:r>
              <a:rPr spc="125" dirty="0">
                <a:solidFill>
                  <a:srgbClr val="FFFFFF"/>
                </a:solidFill>
              </a:rPr>
              <a:t>Man-in-the-Middle</a:t>
            </a:r>
            <a:r>
              <a:rPr spc="70" dirty="0">
                <a:solidFill>
                  <a:srgbClr val="FFFFFF"/>
                </a:solidFill>
              </a:rPr>
              <a:t> </a:t>
            </a:r>
            <a:r>
              <a:rPr spc="110" dirty="0">
                <a:solidFill>
                  <a:srgbClr val="FFFFFF"/>
                </a:solidFill>
              </a:rPr>
              <a:t>(συνέχεια)</a:t>
            </a:r>
          </a:p>
        </p:txBody>
      </p:sp>
      <p:sp>
        <p:nvSpPr>
          <p:cNvPr id="4" name="object 4"/>
          <p:cNvSpPr txBox="1"/>
          <p:nvPr/>
        </p:nvSpPr>
        <p:spPr>
          <a:xfrm>
            <a:off x="1082039" y="1603375"/>
            <a:ext cx="9285605" cy="1758314"/>
          </a:xfrm>
          <a:prstGeom prst="rect">
            <a:avLst/>
          </a:prstGeom>
        </p:spPr>
        <p:txBody>
          <a:bodyPr vert="horz" wrap="square" lIns="0" tIns="0" rIns="0" bIns="0" rtlCol="0">
            <a:spAutoFit/>
          </a:bodyPr>
          <a:lstStyle/>
          <a:p>
            <a:pPr marL="12700">
              <a:lnSpc>
                <a:spcPts val="2425"/>
              </a:lnSpc>
            </a:pPr>
            <a:r>
              <a:rPr sz="2400" dirty="0">
                <a:solidFill>
                  <a:srgbClr val="FFBA00"/>
                </a:solidFill>
                <a:latin typeface="Courier New"/>
                <a:cs typeface="Courier New"/>
              </a:rPr>
              <a:t>o</a:t>
            </a:r>
            <a:r>
              <a:rPr sz="2400" spc="-725" dirty="0">
                <a:solidFill>
                  <a:srgbClr val="FFBA00"/>
                </a:solidFill>
                <a:latin typeface="Courier New"/>
                <a:cs typeface="Courier New"/>
              </a:rPr>
              <a:t> </a:t>
            </a:r>
            <a:r>
              <a:rPr sz="1900" b="1" spc="135" dirty="0">
                <a:solidFill>
                  <a:srgbClr val="FFFFFF"/>
                </a:solidFill>
                <a:latin typeface="Calibri"/>
                <a:cs typeface="Calibri"/>
              </a:rPr>
              <a:t>Πρακτική</a:t>
            </a:r>
            <a:r>
              <a:rPr sz="1900" b="1" spc="60" dirty="0">
                <a:solidFill>
                  <a:srgbClr val="FFFFFF"/>
                </a:solidFill>
                <a:latin typeface="Calibri"/>
                <a:cs typeface="Calibri"/>
              </a:rPr>
              <a:t> </a:t>
            </a:r>
            <a:r>
              <a:rPr sz="1900" b="1" spc="145" dirty="0">
                <a:solidFill>
                  <a:srgbClr val="FFFFFF"/>
                </a:solidFill>
                <a:latin typeface="Calibri"/>
                <a:cs typeface="Calibri"/>
              </a:rPr>
              <a:t>κατάτμηση</a:t>
            </a:r>
            <a:r>
              <a:rPr sz="1900" b="1" spc="55" dirty="0">
                <a:solidFill>
                  <a:srgbClr val="FFFFFF"/>
                </a:solidFill>
                <a:latin typeface="Calibri"/>
                <a:cs typeface="Calibri"/>
              </a:rPr>
              <a:t> </a:t>
            </a:r>
            <a:r>
              <a:rPr sz="1900" b="1" spc="125" dirty="0">
                <a:solidFill>
                  <a:srgbClr val="FFFFFF"/>
                </a:solidFill>
                <a:latin typeface="Calibri"/>
                <a:cs typeface="Calibri"/>
              </a:rPr>
              <a:t>δικτύου:</a:t>
            </a:r>
            <a:r>
              <a:rPr sz="1900" b="1" spc="65" dirty="0">
                <a:solidFill>
                  <a:srgbClr val="FFFFFF"/>
                </a:solidFill>
                <a:latin typeface="Calibri"/>
                <a:cs typeface="Calibri"/>
              </a:rPr>
              <a:t> </a:t>
            </a:r>
            <a:r>
              <a:rPr sz="1900" spc="120" dirty="0">
                <a:solidFill>
                  <a:srgbClr val="FFFFFF"/>
                </a:solidFill>
                <a:latin typeface="Calibri"/>
                <a:cs typeface="Calibri"/>
              </a:rPr>
              <a:t>ιδιαίτερα</a:t>
            </a:r>
            <a:r>
              <a:rPr sz="1900" spc="65" dirty="0">
                <a:solidFill>
                  <a:srgbClr val="FFFFFF"/>
                </a:solidFill>
                <a:latin typeface="Calibri"/>
                <a:cs typeface="Calibri"/>
              </a:rPr>
              <a:t> </a:t>
            </a:r>
            <a:r>
              <a:rPr sz="1900" spc="120" dirty="0">
                <a:solidFill>
                  <a:srgbClr val="FFFFFF"/>
                </a:solidFill>
                <a:latin typeface="Calibri"/>
                <a:cs typeface="Calibri"/>
              </a:rPr>
              <a:t>για</a:t>
            </a:r>
            <a:r>
              <a:rPr sz="1900" spc="55" dirty="0">
                <a:solidFill>
                  <a:srgbClr val="FFFFFF"/>
                </a:solidFill>
                <a:latin typeface="Calibri"/>
                <a:cs typeface="Calibri"/>
              </a:rPr>
              <a:t> </a:t>
            </a:r>
            <a:r>
              <a:rPr sz="1900" spc="130" dirty="0">
                <a:solidFill>
                  <a:srgbClr val="FFFFFF"/>
                </a:solidFill>
                <a:latin typeface="Calibri"/>
                <a:cs typeface="Calibri"/>
              </a:rPr>
              <a:t>τη</a:t>
            </a:r>
            <a:r>
              <a:rPr sz="1900" spc="60" dirty="0">
                <a:solidFill>
                  <a:srgbClr val="FFFFFF"/>
                </a:solidFill>
                <a:latin typeface="Calibri"/>
                <a:cs typeface="Calibri"/>
              </a:rPr>
              <a:t> </a:t>
            </a:r>
            <a:r>
              <a:rPr sz="1900" spc="140" dirty="0">
                <a:solidFill>
                  <a:srgbClr val="FFFFFF"/>
                </a:solidFill>
                <a:latin typeface="Calibri"/>
                <a:cs typeface="Calibri"/>
              </a:rPr>
              <a:t>χρήση</a:t>
            </a:r>
            <a:r>
              <a:rPr sz="1900" spc="55" dirty="0">
                <a:solidFill>
                  <a:srgbClr val="FFFFFF"/>
                </a:solidFill>
                <a:latin typeface="Calibri"/>
                <a:cs typeface="Calibri"/>
              </a:rPr>
              <a:t> </a:t>
            </a:r>
            <a:r>
              <a:rPr sz="1900" spc="145" dirty="0">
                <a:solidFill>
                  <a:srgbClr val="FFFFFF"/>
                </a:solidFill>
                <a:latin typeface="Calibri"/>
                <a:cs typeface="Calibri"/>
              </a:rPr>
              <a:t>αρχών</a:t>
            </a:r>
            <a:r>
              <a:rPr sz="1900" spc="65" dirty="0">
                <a:solidFill>
                  <a:srgbClr val="FFFFFF"/>
                </a:solidFill>
                <a:latin typeface="Calibri"/>
                <a:cs typeface="Calibri"/>
              </a:rPr>
              <a:t> </a:t>
            </a:r>
            <a:r>
              <a:rPr sz="1900" spc="150" dirty="0">
                <a:solidFill>
                  <a:srgbClr val="FFFFFF"/>
                </a:solidFill>
                <a:latin typeface="Calibri"/>
                <a:cs typeface="Calibri"/>
              </a:rPr>
              <a:t>όπως</a:t>
            </a:r>
            <a:r>
              <a:rPr sz="1900" spc="55" dirty="0">
                <a:solidFill>
                  <a:srgbClr val="FFFFFF"/>
                </a:solidFill>
                <a:latin typeface="Calibri"/>
                <a:cs typeface="Calibri"/>
              </a:rPr>
              <a:t> </a:t>
            </a:r>
            <a:r>
              <a:rPr sz="1900" spc="155" dirty="0">
                <a:solidFill>
                  <a:srgbClr val="FFFFFF"/>
                </a:solidFill>
                <a:latin typeface="Calibri"/>
                <a:cs typeface="Calibri"/>
              </a:rPr>
              <a:t>η</a:t>
            </a:r>
            <a:endParaRPr sz="1900">
              <a:latin typeface="Calibri"/>
              <a:cs typeface="Calibri"/>
            </a:endParaRPr>
          </a:p>
          <a:p>
            <a:pPr marL="286385" marR="5080">
              <a:lnSpc>
                <a:spcPts val="2270"/>
              </a:lnSpc>
              <a:spcBef>
                <a:spcPts val="30"/>
              </a:spcBef>
            </a:pPr>
            <a:r>
              <a:rPr sz="1900" spc="140" dirty="0">
                <a:solidFill>
                  <a:srgbClr val="FFFFFF"/>
                </a:solidFill>
                <a:latin typeface="Calibri"/>
                <a:cs typeface="Calibri"/>
              </a:rPr>
              <a:t>κατάτμηση</a:t>
            </a:r>
            <a:r>
              <a:rPr sz="1900" spc="60" dirty="0">
                <a:solidFill>
                  <a:srgbClr val="FFFFFF"/>
                </a:solidFill>
                <a:latin typeface="Calibri"/>
                <a:cs typeface="Calibri"/>
              </a:rPr>
              <a:t> </a:t>
            </a:r>
            <a:r>
              <a:rPr sz="1900" spc="135" dirty="0">
                <a:solidFill>
                  <a:srgbClr val="FFFFFF"/>
                </a:solidFill>
                <a:latin typeface="Calibri"/>
                <a:cs typeface="Calibri"/>
              </a:rPr>
              <a:t>του</a:t>
            </a:r>
            <a:r>
              <a:rPr sz="1900" spc="65" dirty="0">
                <a:solidFill>
                  <a:srgbClr val="FFFFFF"/>
                </a:solidFill>
                <a:latin typeface="Calibri"/>
                <a:cs typeface="Calibri"/>
              </a:rPr>
              <a:t> </a:t>
            </a:r>
            <a:r>
              <a:rPr sz="1900" spc="130" dirty="0">
                <a:solidFill>
                  <a:srgbClr val="FFFFFF"/>
                </a:solidFill>
                <a:latin typeface="Calibri"/>
                <a:cs typeface="Calibri"/>
              </a:rPr>
              <a:t>δικτύου</a:t>
            </a:r>
            <a:r>
              <a:rPr sz="1900" spc="70" dirty="0">
                <a:solidFill>
                  <a:srgbClr val="FFFFFF"/>
                </a:solidFill>
                <a:latin typeface="Calibri"/>
                <a:cs typeface="Calibri"/>
              </a:rPr>
              <a:t> </a:t>
            </a:r>
            <a:r>
              <a:rPr sz="1900" spc="120" dirty="0">
                <a:solidFill>
                  <a:srgbClr val="FFFFFF"/>
                </a:solidFill>
                <a:latin typeface="Calibri"/>
                <a:cs typeface="Calibri"/>
              </a:rPr>
              <a:t>για</a:t>
            </a:r>
            <a:r>
              <a:rPr sz="1900" spc="60" dirty="0">
                <a:solidFill>
                  <a:srgbClr val="FFFFFF"/>
                </a:solidFill>
                <a:latin typeface="Calibri"/>
                <a:cs typeface="Calibri"/>
              </a:rPr>
              <a:t> </a:t>
            </a:r>
            <a:r>
              <a:rPr sz="1900" spc="125" dirty="0">
                <a:solidFill>
                  <a:srgbClr val="FFFFFF"/>
                </a:solidFill>
                <a:latin typeface="Calibri"/>
                <a:cs typeface="Calibri"/>
              </a:rPr>
              <a:t>την</a:t>
            </a:r>
            <a:r>
              <a:rPr sz="1900" spc="70" dirty="0">
                <a:solidFill>
                  <a:srgbClr val="FFFFFF"/>
                </a:solidFill>
                <a:latin typeface="Calibri"/>
                <a:cs typeface="Calibri"/>
              </a:rPr>
              <a:t> </a:t>
            </a:r>
            <a:r>
              <a:rPr sz="1900" spc="150" dirty="0">
                <a:solidFill>
                  <a:srgbClr val="FFFFFF"/>
                </a:solidFill>
                <a:latin typeface="Calibri"/>
                <a:cs typeface="Calibri"/>
              </a:rPr>
              <a:t>άμυνα</a:t>
            </a:r>
            <a:r>
              <a:rPr sz="1900" spc="60" dirty="0">
                <a:solidFill>
                  <a:srgbClr val="FFFFFF"/>
                </a:solidFill>
                <a:latin typeface="Calibri"/>
                <a:cs typeface="Calibri"/>
              </a:rPr>
              <a:t> </a:t>
            </a:r>
            <a:r>
              <a:rPr sz="1900" spc="135" dirty="0">
                <a:solidFill>
                  <a:srgbClr val="FFFFFF"/>
                </a:solidFill>
                <a:latin typeface="Calibri"/>
                <a:cs typeface="Calibri"/>
              </a:rPr>
              <a:t>κατά</a:t>
            </a:r>
            <a:r>
              <a:rPr sz="1900" spc="65" dirty="0">
                <a:solidFill>
                  <a:srgbClr val="FFFFFF"/>
                </a:solidFill>
                <a:latin typeface="Calibri"/>
                <a:cs typeface="Calibri"/>
              </a:rPr>
              <a:t> </a:t>
            </a:r>
            <a:r>
              <a:rPr sz="1900" spc="140" dirty="0">
                <a:solidFill>
                  <a:srgbClr val="FFFFFF"/>
                </a:solidFill>
                <a:latin typeface="Calibri"/>
                <a:cs typeface="Calibri"/>
              </a:rPr>
              <a:t>των</a:t>
            </a:r>
            <a:r>
              <a:rPr sz="1900" spc="65" dirty="0">
                <a:solidFill>
                  <a:srgbClr val="FFFFFF"/>
                </a:solidFill>
                <a:latin typeface="Calibri"/>
                <a:cs typeface="Calibri"/>
              </a:rPr>
              <a:t> </a:t>
            </a:r>
            <a:r>
              <a:rPr sz="1900" spc="135" dirty="0">
                <a:solidFill>
                  <a:srgbClr val="FFFFFF"/>
                </a:solidFill>
                <a:latin typeface="Calibri"/>
                <a:cs typeface="Calibri"/>
              </a:rPr>
              <a:t>επιθέσεων</a:t>
            </a:r>
            <a:r>
              <a:rPr sz="1900" spc="60" dirty="0">
                <a:solidFill>
                  <a:srgbClr val="FFFFFF"/>
                </a:solidFill>
                <a:latin typeface="Calibri"/>
                <a:cs typeface="Calibri"/>
              </a:rPr>
              <a:t> </a:t>
            </a:r>
            <a:r>
              <a:rPr sz="1900" spc="120" dirty="0">
                <a:solidFill>
                  <a:srgbClr val="FFFFFF"/>
                </a:solidFill>
                <a:latin typeface="Calibri"/>
                <a:cs typeface="Calibri"/>
              </a:rPr>
              <a:t>man-in-the-middle. </a:t>
            </a:r>
            <a:r>
              <a:rPr sz="1900" spc="-415" dirty="0">
                <a:solidFill>
                  <a:srgbClr val="FFFFFF"/>
                </a:solidFill>
                <a:latin typeface="Calibri"/>
                <a:cs typeface="Calibri"/>
              </a:rPr>
              <a:t> </a:t>
            </a:r>
            <a:r>
              <a:rPr sz="1900" spc="140" dirty="0">
                <a:solidFill>
                  <a:srgbClr val="FFFFFF"/>
                </a:solidFill>
                <a:latin typeface="Calibri"/>
                <a:cs typeface="Calibri"/>
              </a:rPr>
              <a:t>Αυτό </a:t>
            </a:r>
            <a:r>
              <a:rPr sz="1900" spc="125" dirty="0">
                <a:solidFill>
                  <a:srgbClr val="FFFFFF"/>
                </a:solidFill>
                <a:latin typeface="Calibri"/>
                <a:cs typeface="Calibri"/>
              </a:rPr>
              <a:t>το </a:t>
            </a:r>
            <a:r>
              <a:rPr sz="1900" spc="120" dirty="0">
                <a:solidFill>
                  <a:srgbClr val="FFFFFF"/>
                </a:solidFill>
                <a:latin typeface="Calibri"/>
                <a:cs typeface="Calibri"/>
              </a:rPr>
              <a:t>στοιχείο </a:t>
            </a:r>
            <a:r>
              <a:rPr sz="1900" spc="135" dirty="0">
                <a:solidFill>
                  <a:srgbClr val="FFFFFF"/>
                </a:solidFill>
                <a:latin typeface="Calibri"/>
                <a:cs typeface="Calibri"/>
              </a:rPr>
              <a:t>του </a:t>
            </a:r>
            <a:r>
              <a:rPr sz="1900" b="1" spc="130" dirty="0">
                <a:solidFill>
                  <a:srgbClr val="FFFFFF"/>
                </a:solidFill>
                <a:latin typeface="Calibri"/>
                <a:cs typeface="Calibri"/>
              </a:rPr>
              <a:t>Zero </a:t>
            </a:r>
            <a:r>
              <a:rPr sz="1900" b="1" spc="120" dirty="0">
                <a:solidFill>
                  <a:srgbClr val="FFFFFF"/>
                </a:solidFill>
                <a:latin typeface="Calibri"/>
                <a:cs typeface="Calibri"/>
              </a:rPr>
              <a:t>Trust </a:t>
            </a:r>
            <a:r>
              <a:rPr sz="1900" spc="135" dirty="0">
                <a:solidFill>
                  <a:srgbClr val="FFFFFF"/>
                </a:solidFill>
                <a:latin typeface="Calibri"/>
                <a:cs typeface="Calibri"/>
              </a:rPr>
              <a:t>αναφέρεται στη </a:t>
            </a:r>
            <a:r>
              <a:rPr sz="1900" spc="125" dirty="0">
                <a:solidFill>
                  <a:srgbClr val="FFFFFF"/>
                </a:solidFill>
                <a:latin typeface="Calibri"/>
                <a:cs typeface="Calibri"/>
              </a:rPr>
              <a:t>διαίρεση </a:t>
            </a:r>
            <a:r>
              <a:rPr sz="1900" spc="135" dirty="0">
                <a:solidFill>
                  <a:srgbClr val="FFFFFF"/>
                </a:solidFill>
                <a:latin typeface="Calibri"/>
                <a:cs typeface="Calibri"/>
              </a:rPr>
              <a:t>του </a:t>
            </a:r>
            <a:r>
              <a:rPr sz="1900" spc="130" dirty="0">
                <a:solidFill>
                  <a:srgbClr val="FFFFFF"/>
                </a:solidFill>
                <a:latin typeface="Calibri"/>
                <a:cs typeface="Calibri"/>
              </a:rPr>
              <a:t>δικτύου </a:t>
            </a:r>
            <a:r>
              <a:rPr sz="1900" spc="140" dirty="0">
                <a:solidFill>
                  <a:srgbClr val="FFFFFF"/>
                </a:solidFill>
                <a:latin typeface="Calibri"/>
                <a:cs typeface="Calibri"/>
              </a:rPr>
              <a:t>σε </a:t>
            </a:r>
            <a:r>
              <a:rPr sz="1900" spc="145" dirty="0">
                <a:solidFill>
                  <a:srgbClr val="FFFFFF"/>
                </a:solidFill>
                <a:latin typeface="Calibri"/>
                <a:cs typeface="Calibri"/>
              </a:rPr>
              <a:t> </a:t>
            </a:r>
            <a:r>
              <a:rPr sz="1900" spc="140" dirty="0">
                <a:solidFill>
                  <a:srgbClr val="FFFFFF"/>
                </a:solidFill>
                <a:latin typeface="Calibri"/>
                <a:cs typeface="Calibri"/>
              </a:rPr>
              <a:t>ασφαλισμένα τμήματα </a:t>
            </a:r>
            <a:r>
              <a:rPr sz="1900" spc="120" dirty="0">
                <a:solidFill>
                  <a:srgbClr val="FFFFFF"/>
                </a:solidFill>
                <a:latin typeface="Calibri"/>
                <a:cs typeface="Calibri"/>
              </a:rPr>
              <a:t>για </a:t>
            </a:r>
            <a:r>
              <a:rPr sz="1900" spc="125" dirty="0">
                <a:solidFill>
                  <a:srgbClr val="FFFFFF"/>
                </a:solidFill>
                <a:latin typeface="Calibri"/>
                <a:cs typeface="Calibri"/>
              </a:rPr>
              <a:t>την </a:t>
            </a:r>
            <a:r>
              <a:rPr sz="1900" spc="155" dirty="0">
                <a:solidFill>
                  <a:srgbClr val="FFFFFF"/>
                </a:solidFill>
                <a:latin typeface="Calibri"/>
                <a:cs typeface="Calibri"/>
              </a:rPr>
              <a:t>απομόνωση </a:t>
            </a:r>
            <a:r>
              <a:rPr sz="1900" spc="140" dirty="0">
                <a:solidFill>
                  <a:srgbClr val="FFFFFF"/>
                </a:solidFill>
                <a:latin typeface="Calibri"/>
                <a:cs typeface="Calibri"/>
              </a:rPr>
              <a:t>των </a:t>
            </a:r>
            <a:r>
              <a:rPr sz="1900" spc="130" dirty="0">
                <a:solidFill>
                  <a:srgbClr val="FFFFFF"/>
                </a:solidFill>
                <a:latin typeface="Calibri"/>
                <a:cs typeface="Calibri"/>
              </a:rPr>
              <a:t>περιστατικών </a:t>
            </a:r>
            <a:r>
              <a:rPr sz="1900" spc="165" dirty="0">
                <a:solidFill>
                  <a:srgbClr val="FFFFFF"/>
                </a:solidFill>
                <a:latin typeface="Calibri"/>
                <a:cs typeface="Calibri"/>
              </a:rPr>
              <a:t>XML </a:t>
            </a:r>
            <a:r>
              <a:rPr sz="1900" spc="110" dirty="0">
                <a:solidFill>
                  <a:srgbClr val="FFFFFF"/>
                </a:solidFill>
                <a:latin typeface="Calibri"/>
                <a:cs typeface="Calibri"/>
              </a:rPr>
              <a:t>(Extensible </a:t>
            </a:r>
            <a:r>
              <a:rPr sz="1900" spc="114" dirty="0">
                <a:solidFill>
                  <a:srgbClr val="FFFFFF"/>
                </a:solidFill>
                <a:latin typeface="Calibri"/>
                <a:cs typeface="Calibri"/>
              </a:rPr>
              <a:t> </a:t>
            </a:r>
            <a:r>
              <a:rPr sz="1900" spc="150" dirty="0">
                <a:solidFill>
                  <a:srgbClr val="FFFFFF"/>
                </a:solidFill>
                <a:latin typeface="Calibri"/>
                <a:cs typeface="Calibri"/>
              </a:rPr>
              <a:t>Markup </a:t>
            </a:r>
            <a:r>
              <a:rPr sz="1900" spc="135" dirty="0">
                <a:solidFill>
                  <a:srgbClr val="FFFFFF"/>
                </a:solidFill>
                <a:latin typeface="Calibri"/>
                <a:cs typeface="Calibri"/>
              </a:rPr>
              <a:t>Language </a:t>
            </a:r>
            <a:r>
              <a:rPr sz="1900" spc="85" dirty="0">
                <a:solidFill>
                  <a:srgbClr val="FFFFFF"/>
                </a:solidFill>
                <a:latin typeface="Calibri"/>
                <a:cs typeface="Calibri"/>
              </a:rPr>
              <a:t>- </a:t>
            </a:r>
            <a:r>
              <a:rPr sz="1900" spc="145" dirty="0">
                <a:solidFill>
                  <a:srgbClr val="FFFFFF"/>
                </a:solidFill>
                <a:latin typeface="Calibri"/>
                <a:cs typeface="Calibri"/>
              </a:rPr>
              <a:t>δομημένη </a:t>
            </a:r>
            <a:r>
              <a:rPr sz="1900" spc="155" dirty="0">
                <a:solidFill>
                  <a:srgbClr val="FFFFFF"/>
                </a:solidFill>
                <a:latin typeface="Calibri"/>
                <a:cs typeface="Calibri"/>
              </a:rPr>
              <a:t>μορφή </a:t>
            </a:r>
            <a:r>
              <a:rPr sz="1900" spc="135" dirty="0">
                <a:solidFill>
                  <a:srgbClr val="FFFFFF"/>
                </a:solidFill>
                <a:latin typeface="Calibri"/>
                <a:cs typeface="Calibri"/>
              </a:rPr>
              <a:t>ανταλλαγής δεδομένωνn) </a:t>
            </a:r>
            <a:r>
              <a:rPr sz="1900" spc="120" dirty="0">
                <a:solidFill>
                  <a:srgbClr val="FFFFFF"/>
                </a:solidFill>
                <a:latin typeface="Calibri"/>
                <a:cs typeface="Calibri"/>
              </a:rPr>
              <a:t>και της </a:t>
            </a:r>
            <a:r>
              <a:rPr sz="1900" spc="125" dirty="0">
                <a:solidFill>
                  <a:srgbClr val="FFFFFF"/>
                </a:solidFill>
                <a:latin typeface="Calibri"/>
                <a:cs typeface="Calibri"/>
              </a:rPr>
              <a:t> </a:t>
            </a:r>
            <a:r>
              <a:rPr sz="1900" spc="130" dirty="0">
                <a:solidFill>
                  <a:srgbClr val="FFFFFF"/>
                </a:solidFill>
                <a:latin typeface="Calibri"/>
                <a:cs typeface="Calibri"/>
              </a:rPr>
              <a:t>πλευρικής</a:t>
            </a:r>
            <a:r>
              <a:rPr sz="1900" spc="55" dirty="0">
                <a:solidFill>
                  <a:srgbClr val="FFFFFF"/>
                </a:solidFill>
                <a:latin typeface="Calibri"/>
                <a:cs typeface="Calibri"/>
              </a:rPr>
              <a:t> </a:t>
            </a:r>
            <a:r>
              <a:rPr sz="1900" spc="130" dirty="0">
                <a:solidFill>
                  <a:srgbClr val="FFFFFF"/>
                </a:solidFill>
                <a:latin typeface="Calibri"/>
                <a:cs typeface="Calibri"/>
              </a:rPr>
              <a:t>μετακίνησης</a:t>
            </a:r>
            <a:r>
              <a:rPr sz="1900" spc="60" dirty="0">
                <a:solidFill>
                  <a:srgbClr val="FFFFFF"/>
                </a:solidFill>
                <a:latin typeface="Calibri"/>
                <a:cs typeface="Calibri"/>
              </a:rPr>
              <a:t> </a:t>
            </a:r>
            <a:r>
              <a:rPr sz="1900" spc="140" dirty="0">
                <a:solidFill>
                  <a:srgbClr val="FFFFFF"/>
                </a:solidFill>
                <a:latin typeface="Calibri"/>
                <a:cs typeface="Calibri"/>
              </a:rPr>
              <a:t>των</a:t>
            </a:r>
            <a:r>
              <a:rPr sz="1900" spc="55" dirty="0">
                <a:solidFill>
                  <a:srgbClr val="FFFFFF"/>
                </a:solidFill>
                <a:latin typeface="Calibri"/>
                <a:cs typeface="Calibri"/>
              </a:rPr>
              <a:t> </a:t>
            </a:r>
            <a:r>
              <a:rPr sz="1900" spc="155" dirty="0">
                <a:solidFill>
                  <a:srgbClr val="FFFFFF"/>
                </a:solidFill>
                <a:latin typeface="Calibri"/>
                <a:cs typeface="Calibri"/>
              </a:rPr>
              <a:t>φορέων</a:t>
            </a:r>
            <a:r>
              <a:rPr sz="1900" spc="55" dirty="0">
                <a:solidFill>
                  <a:srgbClr val="FFFFFF"/>
                </a:solidFill>
                <a:latin typeface="Calibri"/>
                <a:cs typeface="Calibri"/>
              </a:rPr>
              <a:t> </a:t>
            </a:r>
            <a:r>
              <a:rPr sz="1900" spc="125" dirty="0">
                <a:solidFill>
                  <a:srgbClr val="FFFFFF"/>
                </a:solidFill>
                <a:latin typeface="Calibri"/>
                <a:cs typeface="Calibri"/>
              </a:rPr>
              <a:t>απειλών.</a:t>
            </a:r>
            <a:endParaRPr sz="1900">
              <a:latin typeface="Calibri"/>
              <a:cs typeface="Calibri"/>
            </a:endParaRPr>
          </a:p>
        </p:txBody>
      </p:sp>
      <p:sp>
        <p:nvSpPr>
          <p:cNvPr id="5" name="object 5"/>
          <p:cNvSpPr txBox="1"/>
          <p:nvPr/>
        </p:nvSpPr>
        <p:spPr>
          <a:xfrm>
            <a:off x="10648950" y="5126354"/>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Arial"/>
                <a:cs typeface="Arial"/>
              </a:rPr>
              <a:t>1</a:t>
            </a:r>
            <a:r>
              <a:rPr sz="1100" dirty="0">
                <a:solidFill>
                  <a:srgbClr val="FFFFFF"/>
                </a:solidFill>
                <a:latin typeface="Arial"/>
                <a:cs typeface="Arial"/>
              </a:rPr>
              <a:t>5</a:t>
            </a:r>
            <a:endParaRPr sz="1100">
              <a:latin typeface="Arial"/>
              <a:cs typeface="Arial"/>
            </a:endParaRPr>
          </a:p>
        </p:txBody>
      </p:sp>
      <p:pic>
        <p:nvPicPr>
          <p:cNvPr id="6" name="object 6"/>
          <p:cNvPicPr/>
          <p:nvPr/>
        </p:nvPicPr>
        <p:blipFill>
          <a:blip r:embed="rId2" cstate="print"/>
          <a:stretch>
            <a:fillRect/>
          </a:stretch>
        </p:blipFill>
        <p:spPr>
          <a:xfrm>
            <a:off x="8404859" y="5025390"/>
            <a:ext cx="1530032" cy="612140"/>
          </a:xfrm>
          <a:prstGeom prst="rect">
            <a:avLst/>
          </a:prstGeom>
        </p:spPr>
      </p:pic>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658494" y="984250"/>
            <a:ext cx="9592945" cy="459740"/>
          </a:xfrm>
          <a:prstGeom prst="rect">
            <a:avLst/>
          </a:prstGeom>
        </p:spPr>
        <p:txBody>
          <a:bodyPr vert="horz" wrap="square" lIns="0" tIns="12700" rIns="0" bIns="0" rtlCol="0">
            <a:spAutoFit/>
          </a:bodyPr>
          <a:lstStyle/>
          <a:p>
            <a:pPr marL="12700">
              <a:lnSpc>
                <a:spcPct val="100000"/>
              </a:lnSpc>
              <a:spcBef>
                <a:spcPts val="100"/>
              </a:spcBef>
            </a:pPr>
            <a:r>
              <a:rPr spc="165" dirty="0">
                <a:solidFill>
                  <a:srgbClr val="FFFFFF"/>
                </a:solidFill>
              </a:rPr>
              <a:t>Πώς</a:t>
            </a:r>
            <a:r>
              <a:rPr spc="60" dirty="0">
                <a:solidFill>
                  <a:srgbClr val="FFFFFF"/>
                </a:solidFill>
              </a:rPr>
              <a:t> </a:t>
            </a:r>
            <a:r>
              <a:rPr spc="135" dirty="0">
                <a:solidFill>
                  <a:srgbClr val="FFFFFF"/>
                </a:solidFill>
              </a:rPr>
              <a:t>να</a:t>
            </a:r>
            <a:r>
              <a:rPr spc="70" dirty="0">
                <a:solidFill>
                  <a:srgbClr val="FFFFFF"/>
                </a:solidFill>
              </a:rPr>
              <a:t> </a:t>
            </a:r>
            <a:r>
              <a:rPr spc="130" dirty="0">
                <a:solidFill>
                  <a:srgbClr val="FFFFFF"/>
                </a:solidFill>
              </a:rPr>
              <a:t>αποτρέψετε</a:t>
            </a:r>
            <a:r>
              <a:rPr spc="70" dirty="0">
                <a:solidFill>
                  <a:srgbClr val="FFFFFF"/>
                </a:solidFill>
              </a:rPr>
              <a:t> </a:t>
            </a:r>
            <a:r>
              <a:rPr spc="110" dirty="0">
                <a:solidFill>
                  <a:srgbClr val="FFFFFF"/>
                </a:solidFill>
              </a:rPr>
              <a:t>επιθέσεις</a:t>
            </a:r>
            <a:r>
              <a:rPr spc="75" dirty="0">
                <a:solidFill>
                  <a:srgbClr val="FFFFFF"/>
                </a:solidFill>
              </a:rPr>
              <a:t> </a:t>
            </a:r>
            <a:r>
              <a:rPr spc="125" dirty="0">
                <a:solidFill>
                  <a:srgbClr val="FFFFFF"/>
                </a:solidFill>
              </a:rPr>
              <a:t>Man-in-the-Middle</a:t>
            </a:r>
            <a:r>
              <a:rPr spc="110" dirty="0">
                <a:solidFill>
                  <a:srgbClr val="FFFFFF"/>
                </a:solidFill>
              </a:rPr>
              <a:t> συνέχεια)</a:t>
            </a:r>
          </a:p>
        </p:txBody>
      </p:sp>
      <p:sp>
        <p:nvSpPr>
          <p:cNvPr id="4" name="object 4"/>
          <p:cNvSpPr txBox="1"/>
          <p:nvPr/>
        </p:nvSpPr>
        <p:spPr>
          <a:xfrm>
            <a:off x="982980" y="2025967"/>
            <a:ext cx="10558780" cy="1482090"/>
          </a:xfrm>
          <a:prstGeom prst="rect">
            <a:avLst/>
          </a:prstGeom>
        </p:spPr>
        <p:txBody>
          <a:bodyPr vert="horz" wrap="square" lIns="0" tIns="0" rIns="0" bIns="0" rtlCol="0">
            <a:spAutoFit/>
          </a:bodyPr>
          <a:lstStyle/>
          <a:p>
            <a:pPr marL="12700">
              <a:lnSpc>
                <a:spcPts val="2055"/>
              </a:lnSpc>
            </a:pPr>
            <a:r>
              <a:rPr sz="2000" dirty="0">
                <a:solidFill>
                  <a:srgbClr val="FFBA00"/>
                </a:solidFill>
                <a:latin typeface="Courier New"/>
                <a:cs typeface="Courier New"/>
              </a:rPr>
              <a:t>o</a:t>
            </a:r>
            <a:r>
              <a:rPr sz="2000" spc="-229" dirty="0">
                <a:solidFill>
                  <a:srgbClr val="FFBA00"/>
                </a:solidFill>
                <a:latin typeface="Courier New"/>
                <a:cs typeface="Courier New"/>
              </a:rPr>
              <a:t> </a:t>
            </a:r>
            <a:r>
              <a:rPr sz="1600" b="1" spc="125" dirty="0">
                <a:solidFill>
                  <a:srgbClr val="FFFFFF"/>
                </a:solidFill>
                <a:latin typeface="Calibri"/>
                <a:cs typeface="Calibri"/>
              </a:rPr>
              <a:t>Κρυπτογραφημένα</a:t>
            </a:r>
            <a:r>
              <a:rPr sz="1600" b="1" spc="60" dirty="0">
                <a:solidFill>
                  <a:srgbClr val="FFFFFF"/>
                </a:solidFill>
                <a:latin typeface="Calibri"/>
                <a:cs typeface="Calibri"/>
              </a:rPr>
              <a:t> </a:t>
            </a:r>
            <a:r>
              <a:rPr sz="1600" b="1" spc="114" dirty="0">
                <a:solidFill>
                  <a:srgbClr val="FFFFFF"/>
                </a:solidFill>
                <a:latin typeface="Calibri"/>
                <a:cs typeface="Calibri"/>
              </a:rPr>
              <a:t>τα</a:t>
            </a:r>
            <a:r>
              <a:rPr sz="1600" b="1" spc="60" dirty="0">
                <a:solidFill>
                  <a:srgbClr val="FFFFFF"/>
                </a:solidFill>
                <a:latin typeface="Calibri"/>
                <a:cs typeface="Calibri"/>
              </a:rPr>
              <a:t> </a:t>
            </a:r>
            <a:r>
              <a:rPr sz="1600" b="1" spc="110" dirty="0">
                <a:solidFill>
                  <a:srgbClr val="FFFFFF"/>
                </a:solidFill>
                <a:latin typeface="Calibri"/>
                <a:cs typeface="Calibri"/>
              </a:rPr>
              <a:t>ηλεκτρονικά</a:t>
            </a:r>
            <a:r>
              <a:rPr sz="1600" b="1" spc="50" dirty="0">
                <a:solidFill>
                  <a:srgbClr val="FFFFFF"/>
                </a:solidFill>
                <a:latin typeface="Calibri"/>
                <a:cs typeface="Calibri"/>
              </a:rPr>
              <a:t> </a:t>
            </a:r>
            <a:r>
              <a:rPr sz="1600" b="1" spc="120" dirty="0">
                <a:solidFill>
                  <a:srgbClr val="FFFFFF"/>
                </a:solidFill>
                <a:latin typeface="Calibri"/>
                <a:cs typeface="Calibri"/>
              </a:rPr>
              <a:t>σας</a:t>
            </a:r>
            <a:r>
              <a:rPr sz="1600" b="1" spc="55" dirty="0">
                <a:solidFill>
                  <a:srgbClr val="FFFFFF"/>
                </a:solidFill>
                <a:latin typeface="Calibri"/>
                <a:cs typeface="Calibri"/>
              </a:rPr>
              <a:t> </a:t>
            </a:r>
            <a:r>
              <a:rPr sz="1600" b="1" spc="110" dirty="0">
                <a:solidFill>
                  <a:srgbClr val="FFFFFF"/>
                </a:solidFill>
                <a:latin typeface="Calibri"/>
                <a:cs typeface="Calibri"/>
              </a:rPr>
              <a:t>ταχυδρομεία:</a:t>
            </a:r>
            <a:r>
              <a:rPr sz="1600" b="1" spc="55" dirty="0">
                <a:solidFill>
                  <a:srgbClr val="FFFFFF"/>
                </a:solidFill>
                <a:latin typeface="Calibri"/>
                <a:cs typeface="Calibri"/>
              </a:rPr>
              <a:t> </a:t>
            </a:r>
            <a:r>
              <a:rPr sz="1600" spc="114" dirty="0">
                <a:solidFill>
                  <a:srgbClr val="FFFFFF"/>
                </a:solidFill>
                <a:latin typeface="Calibri"/>
                <a:cs typeface="Calibri"/>
              </a:rPr>
              <a:t>(S/MIME)</a:t>
            </a:r>
            <a:r>
              <a:rPr sz="1600" spc="55" dirty="0">
                <a:solidFill>
                  <a:srgbClr val="FFFFFF"/>
                </a:solidFill>
                <a:latin typeface="Calibri"/>
                <a:cs typeface="Calibri"/>
              </a:rPr>
              <a:t> </a:t>
            </a:r>
            <a:r>
              <a:rPr sz="1600" spc="120" dirty="0">
                <a:solidFill>
                  <a:srgbClr val="FFFFFF"/>
                </a:solidFill>
                <a:latin typeface="Calibri"/>
                <a:cs typeface="Calibri"/>
              </a:rPr>
              <a:t>κρυπτογραφούν</a:t>
            </a:r>
            <a:r>
              <a:rPr sz="1600" spc="65" dirty="0">
                <a:solidFill>
                  <a:srgbClr val="FFFFFF"/>
                </a:solidFill>
                <a:latin typeface="Calibri"/>
                <a:cs typeface="Calibri"/>
              </a:rPr>
              <a:t> </a:t>
            </a:r>
            <a:r>
              <a:rPr sz="1600" spc="110" dirty="0">
                <a:solidFill>
                  <a:srgbClr val="FFFFFF"/>
                </a:solidFill>
                <a:latin typeface="Calibri"/>
                <a:cs typeface="Calibri"/>
              </a:rPr>
              <a:t>τα</a:t>
            </a:r>
            <a:r>
              <a:rPr sz="1600" spc="55" dirty="0">
                <a:solidFill>
                  <a:srgbClr val="FFFFFF"/>
                </a:solidFill>
                <a:latin typeface="Calibri"/>
                <a:cs typeface="Calibri"/>
              </a:rPr>
              <a:t> </a:t>
            </a:r>
            <a:r>
              <a:rPr sz="1600" spc="110" dirty="0">
                <a:solidFill>
                  <a:srgbClr val="FFFFFF"/>
                </a:solidFill>
                <a:latin typeface="Calibri"/>
                <a:cs typeface="Calibri"/>
              </a:rPr>
              <a:t>περιεχόμενα</a:t>
            </a:r>
            <a:r>
              <a:rPr sz="1600" spc="65" dirty="0">
                <a:solidFill>
                  <a:srgbClr val="FFFFFF"/>
                </a:solidFill>
                <a:latin typeface="Calibri"/>
                <a:cs typeface="Calibri"/>
              </a:rPr>
              <a:t> </a:t>
            </a:r>
            <a:r>
              <a:rPr sz="1600" spc="120" dirty="0">
                <a:solidFill>
                  <a:srgbClr val="FFFFFF"/>
                </a:solidFill>
                <a:latin typeface="Calibri"/>
                <a:cs typeface="Calibri"/>
              </a:rPr>
              <a:t>των</a:t>
            </a:r>
            <a:endParaRPr sz="1600">
              <a:latin typeface="Calibri"/>
              <a:cs typeface="Calibri"/>
            </a:endParaRPr>
          </a:p>
          <a:p>
            <a:pPr marL="286385" marR="5080">
              <a:lnSpc>
                <a:spcPts val="1910"/>
              </a:lnSpc>
              <a:spcBef>
                <a:spcPts val="25"/>
              </a:spcBef>
            </a:pPr>
            <a:r>
              <a:rPr sz="1600" spc="120" dirty="0">
                <a:solidFill>
                  <a:srgbClr val="FFFFFF"/>
                </a:solidFill>
                <a:latin typeface="Calibri"/>
                <a:cs typeface="Calibri"/>
              </a:rPr>
              <a:t>μηνυμάτων </a:t>
            </a:r>
            <a:r>
              <a:rPr sz="1600" spc="105" dirty="0">
                <a:solidFill>
                  <a:srgbClr val="FFFFFF"/>
                </a:solidFill>
                <a:latin typeface="Calibri"/>
                <a:cs typeface="Calibri"/>
              </a:rPr>
              <a:t>ηλεκτρονικού </a:t>
            </a:r>
            <a:r>
              <a:rPr sz="1600" spc="110" dirty="0">
                <a:solidFill>
                  <a:srgbClr val="FFFFFF"/>
                </a:solidFill>
                <a:latin typeface="Calibri"/>
                <a:cs typeface="Calibri"/>
              </a:rPr>
              <a:t>ταδρομείου </a:t>
            </a:r>
            <a:r>
              <a:rPr sz="1600" spc="100" dirty="0">
                <a:solidFill>
                  <a:srgbClr val="FFFFFF"/>
                </a:solidFill>
                <a:latin typeface="Calibri"/>
                <a:cs typeface="Calibri"/>
              </a:rPr>
              <a:t>και </a:t>
            </a:r>
            <a:r>
              <a:rPr sz="1600" spc="110" dirty="0">
                <a:solidFill>
                  <a:srgbClr val="FFFFFF"/>
                </a:solidFill>
                <a:latin typeface="Calibri"/>
                <a:cs typeface="Calibri"/>
              </a:rPr>
              <a:t>πιστοποιούν </a:t>
            </a:r>
            <a:r>
              <a:rPr sz="1600" spc="114" dirty="0">
                <a:solidFill>
                  <a:srgbClr val="FFFFFF"/>
                </a:solidFill>
                <a:latin typeface="Calibri"/>
                <a:cs typeface="Calibri"/>
              </a:rPr>
              <a:t>τα </a:t>
            </a:r>
            <a:r>
              <a:rPr sz="1600" spc="120" dirty="0">
                <a:solidFill>
                  <a:srgbClr val="FFFFFF"/>
                </a:solidFill>
                <a:latin typeface="Calibri"/>
                <a:cs typeface="Calibri"/>
              </a:rPr>
              <a:t>μηνύματα </a:t>
            </a:r>
            <a:r>
              <a:rPr sz="1600" spc="110" dirty="0">
                <a:solidFill>
                  <a:srgbClr val="FFFFFF"/>
                </a:solidFill>
                <a:latin typeface="Calibri"/>
                <a:cs typeface="Calibri"/>
              </a:rPr>
              <a:t>ηλεκτρονικού </a:t>
            </a:r>
            <a:r>
              <a:rPr sz="1600" spc="114" dirty="0">
                <a:solidFill>
                  <a:srgbClr val="FFFFFF"/>
                </a:solidFill>
                <a:latin typeface="Calibri"/>
                <a:cs typeface="Calibri"/>
              </a:rPr>
              <a:t>ταχυδρομείου με </a:t>
            </a:r>
            <a:r>
              <a:rPr sz="1600" spc="120" dirty="0">
                <a:solidFill>
                  <a:srgbClr val="FFFFFF"/>
                </a:solidFill>
                <a:latin typeface="Calibri"/>
                <a:cs typeface="Calibri"/>
              </a:rPr>
              <a:t> </a:t>
            </a:r>
            <a:r>
              <a:rPr sz="1600" spc="105" dirty="0">
                <a:solidFill>
                  <a:srgbClr val="FFFFFF"/>
                </a:solidFill>
                <a:latin typeface="Calibri"/>
                <a:cs typeface="Calibri"/>
              </a:rPr>
              <a:t>πιστοποιητικά</a:t>
            </a:r>
            <a:r>
              <a:rPr sz="1600" spc="65" dirty="0">
                <a:solidFill>
                  <a:srgbClr val="FFFFFF"/>
                </a:solidFill>
                <a:latin typeface="Calibri"/>
                <a:cs typeface="Calibri"/>
              </a:rPr>
              <a:t> </a:t>
            </a:r>
            <a:r>
              <a:rPr sz="1600" spc="100" dirty="0">
                <a:solidFill>
                  <a:srgbClr val="FFFFFF"/>
                </a:solidFill>
                <a:latin typeface="Calibri"/>
                <a:cs typeface="Calibri"/>
              </a:rPr>
              <a:t>για</a:t>
            </a:r>
            <a:r>
              <a:rPr sz="1600" spc="60" dirty="0">
                <a:solidFill>
                  <a:srgbClr val="FFFFFF"/>
                </a:solidFill>
                <a:latin typeface="Calibri"/>
                <a:cs typeface="Calibri"/>
              </a:rPr>
              <a:t> </a:t>
            </a:r>
            <a:r>
              <a:rPr sz="1600" spc="110" dirty="0">
                <a:solidFill>
                  <a:srgbClr val="FFFFFF"/>
                </a:solidFill>
                <a:latin typeface="Calibri"/>
                <a:cs typeface="Calibri"/>
              </a:rPr>
              <a:t>την</a:t>
            </a:r>
            <a:r>
              <a:rPr sz="1600" spc="55" dirty="0">
                <a:solidFill>
                  <a:srgbClr val="FFFFFF"/>
                </a:solidFill>
                <a:latin typeface="Calibri"/>
                <a:cs typeface="Calibri"/>
              </a:rPr>
              <a:t> </a:t>
            </a:r>
            <a:r>
              <a:rPr sz="1600" spc="120" dirty="0">
                <a:solidFill>
                  <a:srgbClr val="FFFFFF"/>
                </a:solidFill>
                <a:latin typeface="Calibri"/>
                <a:cs typeface="Calibri"/>
              </a:rPr>
              <a:t>επαλήθευση</a:t>
            </a:r>
            <a:r>
              <a:rPr sz="1600" spc="65" dirty="0">
                <a:solidFill>
                  <a:srgbClr val="FFFFFF"/>
                </a:solidFill>
                <a:latin typeface="Calibri"/>
                <a:cs typeface="Calibri"/>
              </a:rPr>
              <a:t> </a:t>
            </a:r>
            <a:r>
              <a:rPr sz="1600" spc="120" dirty="0">
                <a:solidFill>
                  <a:srgbClr val="FFFFFF"/>
                </a:solidFill>
                <a:latin typeface="Calibri"/>
                <a:cs typeface="Calibri"/>
              </a:rPr>
              <a:t>των</a:t>
            </a:r>
            <a:r>
              <a:rPr sz="1600" spc="60" dirty="0">
                <a:solidFill>
                  <a:srgbClr val="FFFFFF"/>
                </a:solidFill>
                <a:latin typeface="Calibri"/>
                <a:cs typeface="Calibri"/>
              </a:rPr>
              <a:t> </a:t>
            </a:r>
            <a:r>
              <a:rPr sz="1600" spc="110" dirty="0">
                <a:solidFill>
                  <a:srgbClr val="FFFFFF"/>
                </a:solidFill>
                <a:latin typeface="Calibri"/>
                <a:cs typeface="Calibri"/>
              </a:rPr>
              <a:t>χρηστών.</a:t>
            </a:r>
            <a:r>
              <a:rPr sz="1600" spc="70" dirty="0">
                <a:solidFill>
                  <a:srgbClr val="FFFFFF"/>
                </a:solidFill>
                <a:latin typeface="Calibri"/>
                <a:cs typeface="Calibri"/>
              </a:rPr>
              <a:t> </a:t>
            </a:r>
            <a:r>
              <a:rPr sz="1600" i="1" u="heavy" spc="110" dirty="0">
                <a:solidFill>
                  <a:srgbClr val="FFFFFF"/>
                </a:solidFill>
                <a:uFill>
                  <a:solidFill>
                    <a:srgbClr val="FFFFFF"/>
                  </a:solidFill>
                </a:uFill>
                <a:latin typeface="Calibri"/>
                <a:cs typeface="Calibri"/>
              </a:rPr>
              <a:t>Χρησιμοποιήστε</a:t>
            </a:r>
            <a:r>
              <a:rPr sz="1600" i="1" u="heavy" spc="60" dirty="0">
                <a:solidFill>
                  <a:srgbClr val="FFFFFF"/>
                </a:solidFill>
                <a:uFill>
                  <a:solidFill>
                    <a:srgbClr val="FFFFFF"/>
                  </a:solidFill>
                </a:uFill>
                <a:latin typeface="Calibri"/>
                <a:cs typeface="Calibri"/>
              </a:rPr>
              <a:t> </a:t>
            </a:r>
            <a:r>
              <a:rPr sz="1600" i="1" u="heavy" spc="120" dirty="0">
                <a:solidFill>
                  <a:srgbClr val="FFFFFF"/>
                </a:solidFill>
                <a:uFill>
                  <a:solidFill>
                    <a:srgbClr val="FFFFFF"/>
                  </a:solidFill>
                </a:uFill>
                <a:latin typeface="Calibri"/>
                <a:cs typeface="Calibri"/>
              </a:rPr>
              <a:t>σύστημα</a:t>
            </a:r>
            <a:r>
              <a:rPr sz="1600" i="1" u="heavy" spc="60" dirty="0">
                <a:solidFill>
                  <a:srgbClr val="FFFFFF"/>
                </a:solidFill>
                <a:uFill>
                  <a:solidFill>
                    <a:srgbClr val="FFFFFF"/>
                  </a:solidFill>
                </a:uFill>
                <a:latin typeface="Calibri"/>
                <a:cs typeface="Calibri"/>
              </a:rPr>
              <a:t> </a:t>
            </a:r>
            <a:r>
              <a:rPr sz="1600" i="1" u="heavy" spc="100" dirty="0">
                <a:solidFill>
                  <a:srgbClr val="FFFFFF"/>
                </a:solidFill>
                <a:uFill>
                  <a:solidFill>
                    <a:srgbClr val="FFFFFF"/>
                  </a:solidFill>
                </a:uFill>
                <a:latin typeface="Calibri"/>
                <a:cs typeface="Calibri"/>
              </a:rPr>
              <a:t>διαχείρισης</a:t>
            </a:r>
            <a:r>
              <a:rPr sz="1600" i="1" u="heavy" spc="60" dirty="0">
                <a:solidFill>
                  <a:srgbClr val="FFFFFF"/>
                </a:solidFill>
                <a:uFill>
                  <a:solidFill>
                    <a:srgbClr val="FFFFFF"/>
                  </a:solidFill>
                </a:uFill>
                <a:latin typeface="Calibri"/>
                <a:cs typeface="Calibri"/>
              </a:rPr>
              <a:t> </a:t>
            </a:r>
            <a:r>
              <a:rPr sz="1600" i="1" u="heavy" spc="105" dirty="0">
                <a:solidFill>
                  <a:srgbClr val="FFFFFF"/>
                </a:solidFill>
                <a:uFill>
                  <a:solidFill>
                    <a:srgbClr val="FFFFFF"/>
                  </a:solidFill>
                </a:uFill>
                <a:latin typeface="Calibri"/>
                <a:cs typeface="Calibri"/>
              </a:rPr>
              <a:t>πιστοποιητικών:</a:t>
            </a:r>
            <a:r>
              <a:rPr sz="1600" i="1" u="heavy" spc="60" dirty="0">
                <a:solidFill>
                  <a:srgbClr val="FFFFFF"/>
                </a:solidFill>
                <a:uFill>
                  <a:solidFill>
                    <a:srgbClr val="FFFFFF"/>
                  </a:solidFill>
                </a:uFill>
                <a:latin typeface="Calibri"/>
                <a:cs typeface="Calibri"/>
              </a:rPr>
              <a:t> </a:t>
            </a:r>
            <a:r>
              <a:rPr sz="1600" i="1" u="heavy" spc="105" dirty="0">
                <a:solidFill>
                  <a:srgbClr val="FFFFFF"/>
                </a:solidFill>
                <a:uFill>
                  <a:solidFill>
                    <a:srgbClr val="FFFFFF"/>
                  </a:solidFill>
                </a:uFill>
                <a:latin typeface="Calibri"/>
                <a:cs typeface="Calibri"/>
              </a:rPr>
              <a:t>Οι </a:t>
            </a:r>
            <a:r>
              <a:rPr sz="1600" i="1" spc="-345" dirty="0">
                <a:solidFill>
                  <a:srgbClr val="FFFFFF"/>
                </a:solidFill>
                <a:latin typeface="Calibri"/>
                <a:cs typeface="Calibri"/>
              </a:rPr>
              <a:t> </a:t>
            </a:r>
            <a:r>
              <a:rPr sz="1600" i="1" u="heavy" spc="110" dirty="0">
                <a:solidFill>
                  <a:srgbClr val="FFFFFF"/>
                </a:solidFill>
                <a:uFill>
                  <a:solidFill>
                    <a:srgbClr val="FFFFFF"/>
                  </a:solidFill>
                </a:uFill>
                <a:latin typeface="Calibri"/>
                <a:cs typeface="Calibri"/>
              </a:rPr>
              <a:t>αυτοματοποιημένες </a:t>
            </a:r>
            <a:r>
              <a:rPr sz="1600" i="1" u="heavy" spc="105" dirty="0">
                <a:solidFill>
                  <a:srgbClr val="FFFFFF"/>
                </a:solidFill>
                <a:uFill>
                  <a:solidFill>
                    <a:srgbClr val="FFFFFF"/>
                  </a:solidFill>
                </a:uFill>
                <a:latin typeface="Calibri"/>
                <a:cs typeface="Calibri"/>
              </a:rPr>
              <a:t>λύσεις </a:t>
            </a:r>
            <a:r>
              <a:rPr sz="1600" i="1" u="heavy" spc="100" dirty="0">
                <a:solidFill>
                  <a:srgbClr val="FFFFFF"/>
                </a:solidFill>
                <a:uFill>
                  <a:solidFill>
                    <a:srgbClr val="FFFFFF"/>
                  </a:solidFill>
                </a:uFill>
                <a:latin typeface="Calibri"/>
                <a:cs typeface="Calibri"/>
              </a:rPr>
              <a:t>για </a:t>
            </a:r>
            <a:r>
              <a:rPr sz="1600" i="1" u="heavy" spc="105" dirty="0">
                <a:solidFill>
                  <a:srgbClr val="FFFFFF"/>
                </a:solidFill>
                <a:uFill>
                  <a:solidFill>
                    <a:srgbClr val="FFFFFF"/>
                  </a:solidFill>
                </a:uFill>
                <a:latin typeface="Calibri"/>
                <a:cs typeface="Calibri"/>
              </a:rPr>
              <a:t>τη </a:t>
            </a:r>
            <a:r>
              <a:rPr sz="1600" i="1" u="heavy" spc="100" dirty="0">
                <a:solidFill>
                  <a:srgbClr val="FFFFFF"/>
                </a:solidFill>
                <a:uFill>
                  <a:solidFill>
                    <a:srgbClr val="FFFFFF"/>
                  </a:solidFill>
                </a:uFill>
                <a:latin typeface="Calibri"/>
                <a:cs typeface="Calibri"/>
              </a:rPr>
              <a:t>διαχείριση </a:t>
            </a:r>
            <a:r>
              <a:rPr sz="1600" i="1" u="heavy" spc="120" dirty="0">
                <a:solidFill>
                  <a:srgbClr val="FFFFFF"/>
                </a:solidFill>
                <a:uFill>
                  <a:solidFill>
                    <a:srgbClr val="FFFFFF"/>
                  </a:solidFill>
                </a:uFill>
                <a:latin typeface="Calibri"/>
                <a:cs typeface="Calibri"/>
              </a:rPr>
              <a:t>των </a:t>
            </a:r>
            <a:r>
              <a:rPr sz="1600" i="1" u="heavy" spc="105" dirty="0">
                <a:solidFill>
                  <a:srgbClr val="FFFFFF"/>
                </a:solidFill>
                <a:uFill>
                  <a:solidFill>
                    <a:srgbClr val="FFFFFF"/>
                  </a:solidFill>
                </a:uFill>
                <a:latin typeface="Calibri"/>
                <a:cs typeface="Calibri"/>
              </a:rPr>
              <a:t>πιστοποιητικών SSL </a:t>
            </a:r>
            <a:r>
              <a:rPr sz="1600" i="1" u="heavy" spc="114" dirty="0">
                <a:solidFill>
                  <a:srgbClr val="FFFFFF"/>
                </a:solidFill>
                <a:uFill>
                  <a:solidFill>
                    <a:srgbClr val="FFFFFF"/>
                  </a:solidFill>
                </a:uFill>
                <a:latin typeface="Calibri"/>
                <a:cs typeface="Calibri"/>
              </a:rPr>
              <a:t>του </a:t>
            </a:r>
            <a:r>
              <a:rPr sz="1600" i="1" u="heavy" spc="105" dirty="0">
                <a:solidFill>
                  <a:srgbClr val="FFFFFF"/>
                </a:solidFill>
                <a:uFill>
                  <a:solidFill>
                    <a:srgbClr val="FFFFFF"/>
                  </a:solidFill>
                </a:uFill>
                <a:latin typeface="Calibri"/>
                <a:cs typeface="Calibri"/>
              </a:rPr>
              <a:t>δικτύου </a:t>
            </a:r>
            <a:r>
              <a:rPr sz="1600" i="1" u="heavy" spc="110" dirty="0">
                <a:solidFill>
                  <a:srgbClr val="FFFFFF"/>
                </a:solidFill>
                <a:uFill>
                  <a:solidFill>
                    <a:srgbClr val="FFFFFF"/>
                  </a:solidFill>
                </a:uFill>
                <a:latin typeface="Calibri"/>
                <a:cs typeface="Calibri"/>
              </a:rPr>
              <a:t>εξασφαλίζουν </a:t>
            </a:r>
            <a:r>
              <a:rPr sz="1600" i="1" u="heavy" spc="100" dirty="0">
                <a:solidFill>
                  <a:srgbClr val="FFFFFF"/>
                </a:solidFill>
                <a:uFill>
                  <a:solidFill>
                    <a:srgbClr val="FFFFFF"/>
                  </a:solidFill>
                </a:uFill>
                <a:latin typeface="Calibri"/>
                <a:cs typeface="Calibri"/>
              </a:rPr>
              <a:t>κεντρική </a:t>
            </a:r>
            <a:r>
              <a:rPr sz="1600" i="1" spc="105" dirty="0">
                <a:solidFill>
                  <a:srgbClr val="FFFFFF"/>
                </a:solidFill>
                <a:latin typeface="Calibri"/>
                <a:cs typeface="Calibri"/>
              </a:rPr>
              <a:t> </a:t>
            </a:r>
            <a:r>
              <a:rPr sz="1600" i="1" u="heavy" spc="100" dirty="0">
                <a:solidFill>
                  <a:srgbClr val="FFFFFF"/>
                </a:solidFill>
                <a:uFill>
                  <a:solidFill>
                    <a:srgbClr val="FFFFFF"/>
                  </a:solidFill>
                </a:uFill>
                <a:latin typeface="Calibri"/>
                <a:cs typeface="Calibri"/>
              </a:rPr>
              <a:t>και </a:t>
            </a:r>
            <a:r>
              <a:rPr sz="1600" i="1" u="heavy" spc="114" dirty="0">
                <a:solidFill>
                  <a:srgbClr val="FFFFFF"/>
                </a:solidFill>
                <a:uFill>
                  <a:solidFill>
                    <a:srgbClr val="FFFFFF"/>
                  </a:solidFill>
                </a:uFill>
                <a:latin typeface="Calibri"/>
                <a:cs typeface="Calibri"/>
              </a:rPr>
              <a:t>απλοποιημένη </a:t>
            </a:r>
            <a:r>
              <a:rPr sz="1600" i="1" u="heavy" spc="120" dirty="0">
                <a:solidFill>
                  <a:srgbClr val="FFFFFF"/>
                </a:solidFill>
                <a:uFill>
                  <a:solidFill>
                    <a:srgbClr val="FFFFFF"/>
                  </a:solidFill>
                </a:uFill>
                <a:latin typeface="Calibri"/>
                <a:cs typeface="Calibri"/>
              </a:rPr>
              <a:t>μέθοδο </a:t>
            </a:r>
            <a:r>
              <a:rPr sz="1600" i="1" u="heavy" spc="100" dirty="0">
                <a:solidFill>
                  <a:srgbClr val="FFFFFF"/>
                </a:solidFill>
                <a:uFill>
                  <a:solidFill>
                    <a:srgbClr val="FFFFFF"/>
                  </a:solidFill>
                </a:uFill>
                <a:latin typeface="Calibri"/>
                <a:cs typeface="Calibri"/>
              </a:rPr>
              <a:t>για </a:t>
            </a:r>
            <a:r>
              <a:rPr sz="1600" i="1" u="heavy" spc="105" dirty="0">
                <a:solidFill>
                  <a:srgbClr val="FFFFFF"/>
                </a:solidFill>
                <a:uFill>
                  <a:solidFill>
                    <a:srgbClr val="FFFFFF"/>
                  </a:solidFill>
                </a:uFill>
                <a:latin typeface="Calibri"/>
                <a:cs typeface="Calibri"/>
              </a:rPr>
              <a:t>την </a:t>
            </a:r>
            <a:r>
              <a:rPr sz="1600" i="1" u="heavy" spc="120" dirty="0">
                <a:solidFill>
                  <a:srgbClr val="FFFFFF"/>
                </a:solidFill>
                <a:uFill>
                  <a:solidFill>
                    <a:srgbClr val="FFFFFF"/>
                  </a:solidFill>
                </a:uFill>
                <a:latin typeface="Calibri"/>
                <a:cs typeface="Calibri"/>
              </a:rPr>
              <a:t>αποκατάσταση των ληγμένων </a:t>
            </a:r>
            <a:r>
              <a:rPr sz="1600" i="1" u="heavy" spc="105" dirty="0">
                <a:solidFill>
                  <a:srgbClr val="FFFFFF"/>
                </a:solidFill>
                <a:uFill>
                  <a:solidFill>
                    <a:srgbClr val="FFFFFF"/>
                  </a:solidFill>
                </a:uFill>
                <a:latin typeface="Calibri"/>
                <a:cs typeface="Calibri"/>
              </a:rPr>
              <a:t>πιστοποιητικών </a:t>
            </a:r>
            <a:r>
              <a:rPr sz="1600" i="1" u="heavy" spc="125" dirty="0">
                <a:solidFill>
                  <a:srgbClr val="FFFFFF"/>
                </a:solidFill>
                <a:uFill>
                  <a:solidFill>
                    <a:srgbClr val="FFFFFF"/>
                  </a:solidFill>
                </a:uFill>
                <a:latin typeface="Calibri"/>
                <a:cs typeface="Calibri"/>
              </a:rPr>
              <a:t>που </a:t>
            </a:r>
            <a:r>
              <a:rPr sz="1600" i="1" u="heavy" spc="90" dirty="0">
                <a:solidFill>
                  <a:srgbClr val="FFFFFF"/>
                </a:solidFill>
                <a:uFill>
                  <a:solidFill>
                    <a:srgbClr val="FFFFFF"/>
                  </a:solidFill>
                </a:uFill>
                <a:latin typeface="Calibri"/>
                <a:cs typeface="Calibri"/>
              </a:rPr>
              <a:t>είναι </a:t>
            </a:r>
            <a:r>
              <a:rPr sz="1600" i="1" u="heavy" spc="110" dirty="0">
                <a:solidFill>
                  <a:srgbClr val="FFFFFF"/>
                </a:solidFill>
                <a:uFill>
                  <a:solidFill>
                    <a:srgbClr val="FFFFFF"/>
                  </a:solidFill>
                </a:uFill>
                <a:latin typeface="Calibri"/>
                <a:cs typeface="Calibri"/>
              </a:rPr>
              <a:t>επιρρεπή </a:t>
            </a:r>
            <a:r>
              <a:rPr sz="1600" i="1" u="heavy" spc="114" dirty="0">
                <a:solidFill>
                  <a:srgbClr val="FFFFFF"/>
                </a:solidFill>
                <a:uFill>
                  <a:solidFill>
                    <a:srgbClr val="FFFFFF"/>
                  </a:solidFill>
                </a:uFill>
                <a:latin typeface="Calibri"/>
                <a:cs typeface="Calibri"/>
              </a:rPr>
              <a:t>σε </a:t>
            </a:r>
            <a:r>
              <a:rPr sz="1600" i="1" spc="120" dirty="0">
                <a:solidFill>
                  <a:srgbClr val="FFFFFF"/>
                </a:solidFill>
                <a:latin typeface="Calibri"/>
                <a:cs typeface="Calibri"/>
              </a:rPr>
              <a:t> </a:t>
            </a:r>
            <a:r>
              <a:rPr sz="1600" i="1" u="heavy" spc="100" dirty="0">
                <a:solidFill>
                  <a:srgbClr val="FFFFFF"/>
                </a:solidFill>
                <a:uFill>
                  <a:solidFill>
                    <a:srgbClr val="FFFFFF"/>
                  </a:solidFill>
                </a:uFill>
                <a:latin typeface="Calibri"/>
                <a:cs typeface="Calibri"/>
              </a:rPr>
              <a:t>πειρατεία.</a:t>
            </a:r>
            <a:endParaRPr sz="1600">
              <a:latin typeface="Calibri"/>
              <a:cs typeface="Calibri"/>
            </a:endParaRPr>
          </a:p>
        </p:txBody>
      </p:sp>
      <p:sp>
        <p:nvSpPr>
          <p:cNvPr id="5" name="object 5"/>
          <p:cNvSpPr txBox="1"/>
          <p:nvPr/>
        </p:nvSpPr>
        <p:spPr>
          <a:xfrm>
            <a:off x="982980" y="4257992"/>
            <a:ext cx="10359390" cy="748665"/>
          </a:xfrm>
          <a:prstGeom prst="rect">
            <a:avLst/>
          </a:prstGeom>
        </p:spPr>
        <p:txBody>
          <a:bodyPr vert="horz" wrap="square" lIns="0" tIns="0" rIns="0" bIns="0" rtlCol="0">
            <a:spAutoFit/>
          </a:bodyPr>
          <a:lstStyle/>
          <a:p>
            <a:pPr marL="12700">
              <a:lnSpc>
                <a:spcPts val="2045"/>
              </a:lnSpc>
              <a:tabLst>
                <a:tab pos="6336030" algn="l"/>
              </a:tabLst>
            </a:pPr>
            <a:r>
              <a:rPr sz="2000" dirty="0">
                <a:solidFill>
                  <a:srgbClr val="FFBA00"/>
                </a:solidFill>
                <a:latin typeface="Courier New"/>
                <a:cs typeface="Courier New"/>
              </a:rPr>
              <a:t>o</a:t>
            </a:r>
            <a:r>
              <a:rPr sz="2000" spc="-225" dirty="0">
                <a:solidFill>
                  <a:srgbClr val="FFBA00"/>
                </a:solidFill>
                <a:latin typeface="Courier New"/>
                <a:cs typeface="Courier New"/>
              </a:rPr>
              <a:t> </a:t>
            </a:r>
            <a:r>
              <a:rPr sz="1600" b="1" spc="110" dirty="0">
                <a:solidFill>
                  <a:srgbClr val="FFFFFF"/>
                </a:solidFill>
                <a:latin typeface="Calibri"/>
                <a:cs typeface="Calibri"/>
              </a:rPr>
              <a:t>Αξιοποιήστε</a:t>
            </a:r>
            <a:r>
              <a:rPr sz="1600" b="1" spc="60" dirty="0">
                <a:solidFill>
                  <a:srgbClr val="FFFFFF"/>
                </a:solidFill>
                <a:latin typeface="Calibri"/>
                <a:cs typeface="Calibri"/>
              </a:rPr>
              <a:t> </a:t>
            </a:r>
            <a:r>
              <a:rPr sz="1600" b="1" spc="110" dirty="0">
                <a:solidFill>
                  <a:srgbClr val="FFFFFF"/>
                </a:solidFill>
                <a:latin typeface="Calibri"/>
                <a:cs typeface="Calibri"/>
              </a:rPr>
              <a:t>τη</a:t>
            </a:r>
            <a:r>
              <a:rPr sz="1600" b="1" spc="60" dirty="0">
                <a:solidFill>
                  <a:srgbClr val="FFFFFF"/>
                </a:solidFill>
                <a:latin typeface="Calibri"/>
                <a:cs typeface="Calibri"/>
              </a:rPr>
              <a:t> </a:t>
            </a:r>
            <a:r>
              <a:rPr sz="1600" b="1" spc="105" dirty="0">
                <a:solidFill>
                  <a:srgbClr val="FFFFFF"/>
                </a:solidFill>
                <a:latin typeface="Calibri"/>
                <a:cs typeface="Calibri"/>
              </a:rPr>
              <a:t>διαχείριση</a:t>
            </a:r>
            <a:r>
              <a:rPr sz="1600" b="1" spc="50" dirty="0">
                <a:solidFill>
                  <a:srgbClr val="FFFFFF"/>
                </a:solidFill>
                <a:latin typeface="Calibri"/>
                <a:cs typeface="Calibri"/>
              </a:rPr>
              <a:t> </a:t>
            </a:r>
            <a:r>
              <a:rPr sz="1600" b="1" spc="114" dirty="0">
                <a:solidFill>
                  <a:srgbClr val="FFFFFF"/>
                </a:solidFill>
                <a:latin typeface="Calibri"/>
                <a:cs typeface="Calibri"/>
              </a:rPr>
              <a:t>προνομιακής</a:t>
            </a:r>
            <a:r>
              <a:rPr sz="1600" b="1" spc="60" dirty="0">
                <a:solidFill>
                  <a:srgbClr val="FFFFFF"/>
                </a:solidFill>
                <a:latin typeface="Calibri"/>
                <a:cs typeface="Calibri"/>
              </a:rPr>
              <a:t> </a:t>
            </a:r>
            <a:r>
              <a:rPr sz="1600" b="1" spc="125" dirty="0">
                <a:solidFill>
                  <a:srgbClr val="FFFFFF"/>
                </a:solidFill>
                <a:latin typeface="Calibri"/>
                <a:cs typeface="Calibri"/>
              </a:rPr>
              <a:t>πρόσβασης</a:t>
            </a:r>
            <a:r>
              <a:rPr sz="1600" b="1" spc="50" dirty="0">
                <a:solidFill>
                  <a:srgbClr val="FFFFFF"/>
                </a:solidFill>
                <a:latin typeface="Calibri"/>
                <a:cs typeface="Calibri"/>
              </a:rPr>
              <a:t> </a:t>
            </a:r>
            <a:r>
              <a:rPr sz="1600" b="1" spc="114" dirty="0">
                <a:solidFill>
                  <a:srgbClr val="FFFFFF"/>
                </a:solidFill>
                <a:latin typeface="Calibri"/>
                <a:cs typeface="Calibri"/>
              </a:rPr>
              <a:t>(PAM):	</a:t>
            </a:r>
            <a:r>
              <a:rPr sz="1600" spc="114" dirty="0">
                <a:solidFill>
                  <a:srgbClr val="FFFFFF"/>
                </a:solidFill>
                <a:latin typeface="Calibri"/>
                <a:cs typeface="Calibri"/>
              </a:rPr>
              <a:t>Υλοποιούμε</a:t>
            </a:r>
            <a:r>
              <a:rPr sz="1600" spc="40" dirty="0">
                <a:solidFill>
                  <a:srgbClr val="FFFFFF"/>
                </a:solidFill>
                <a:latin typeface="Calibri"/>
                <a:cs typeface="Calibri"/>
              </a:rPr>
              <a:t> </a:t>
            </a:r>
            <a:r>
              <a:rPr sz="1600" spc="110" dirty="0">
                <a:solidFill>
                  <a:srgbClr val="FFFFFF"/>
                </a:solidFill>
                <a:latin typeface="Calibri"/>
                <a:cs typeface="Calibri"/>
              </a:rPr>
              <a:t>ελέγχους</a:t>
            </a:r>
            <a:r>
              <a:rPr sz="1600" spc="35" dirty="0">
                <a:solidFill>
                  <a:srgbClr val="FFFFFF"/>
                </a:solidFill>
                <a:latin typeface="Calibri"/>
                <a:cs typeface="Calibri"/>
              </a:rPr>
              <a:t> </a:t>
            </a:r>
            <a:r>
              <a:rPr sz="1600" spc="114" dirty="0">
                <a:solidFill>
                  <a:srgbClr val="FFFFFF"/>
                </a:solidFill>
                <a:latin typeface="Calibri"/>
                <a:cs typeface="Calibri"/>
              </a:rPr>
              <a:t>προνομιακής</a:t>
            </a:r>
            <a:endParaRPr sz="1600">
              <a:latin typeface="Calibri"/>
              <a:cs typeface="Calibri"/>
            </a:endParaRPr>
          </a:p>
          <a:p>
            <a:pPr marL="286385" marR="5080">
              <a:lnSpc>
                <a:spcPts val="1889"/>
              </a:lnSpc>
              <a:spcBef>
                <a:spcPts val="30"/>
              </a:spcBef>
            </a:pPr>
            <a:r>
              <a:rPr sz="1600" spc="120" dirty="0">
                <a:solidFill>
                  <a:srgbClr val="FFFFFF"/>
                </a:solidFill>
                <a:latin typeface="Calibri"/>
                <a:cs typeface="Calibri"/>
              </a:rPr>
              <a:t>πρόσβασης</a:t>
            </a:r>
            <a:r>
              <a:rPr sz="1600" spc="65" dirty="0">
                <a:solidFill>
                  <a:srgbClr val="FFFFFF"/>
                </a:solidFill>
                <a:latin typeface="Calibri"/>
                <a:cs typeface="Calibri"/>
              </a:rPr>
              <a:t> </a:t>
            </a:r>
            <a:r>
              <a:rPr sz="1600" spc="140" dirty="0">
                <a:solidFill>
                  <a:srgbClr val="FFFFFF"/>
                </a:solidFill>
                <a:latin typeface="Calibri"/>
                <a:cs typeface="Calibri"/>
              </a:rPr>
              <a:t>XML</a:t>
            </a:r>
            <a:r>
              <a:rPr sz="1600" spc="60" dirty="0">
                <a:solidFill>
                  <a:srgbClr val="FFFFFF"/>
                </a:solidFill>
                <a:latin typeface="Calibri"/>
                <a:cs typeface="Calibri"/>
              </a:rPr>
              <a:t> </a:t>
            </a:r>
            <a:r>
              <a:rPr sz="1600" spc="70" dirty="0">
                <a:solidFill>
                  <a:srgbClr val="FFFFFF"/>
                </a:solidFill>
                <a:latin typeface="Calibri"/>
                <a:cs typeface="Calibri"/>
              </a:rPr>
              <a:t>()</a:t>
            </a:r>
            <a:r>
              <a:rPr sz="1600" spc="60" dirty="0">
                <a:solidFill>
                  <a:srgbClr val="FFFFFF"/>
                </a:solidFill>
                <a:latin typeface="Calibri"/>
                <a:cs typeface="Calibri"/>
              </a:rPr>
              <a:t> </a:t>
            </a:r>
            <a:r>
              <a:rPr sz="1600" spc="100" dirty="0">
                <a:solidFill>
                  <a:srgbClr val="FFFFFF"/>
                </a:solidFill>
                <a:latin typeface="Calibri"/>
                <a:cs typeface="Calibri"/>
              </a:rPr>
              <a:t>για</a:t>
            </a:r>
            <a:r>
              <a:rPr sz="1600" spc="60" dirty="0">
                <a:solidFill>
                  <a:srgbClr val="FFFFFF"/>
                </a:solidFill>
                <a:latin typeface="Calibri"/>
                <a:cs typeface="Calibri"/>
              </a:rPr>
              <a:t> </a:t>
            </a:r>
            <a:r>
              <a:rPr sz="1600" spc="120" dirty="0">
                <a:solidFill>
                  <a:srgbClr val="FFFFFF"/>
                </a:solidFill>
                <a:latin typeface="Calibri"/>
                <a:cs typeface="Calibri"/>
              </a:rPr>
              <a:t>να</a:t>
            </a:r>
            <a:r>
              <a:rPr sz="1600" spc="60" dirty="0">
                <a:solidFill>
                  <a:srgbClr val="FFFFFF"/>
                </a:solidFill>
                <a:latin typeface="Calibri"/>
                <a:cs typeface="Calibri"/>
              </a:rPr>
              <a:t> </a:t>
            </a:r>
            <a:r>
              <a:rPr sz="1600" spc="114" dirty="0">
                <a:solidFill>
                  <a:srgbClr val="FFFFFF"/>
                </a:solidFill>
                <a:latin typeface="Calibri"/>
                <a:cs typeface="Calibri"/>
              </a:rPr>
              <a:t>επιβάλλουμε</a:t>
            </a:r>
            <a:r>
              <a:rPr sz="1600" spc="65" dirty="0">
                <a:solidFill>
                  <a:srgbClr val="FFFFFF"/>
                </a:solidFill>
                <a:latin typeface="Calibri"/>
                <a:cs typeface="Calibri"/>
              </a:rPr>
              <a:t> </a:t>
            </a:r>
            <a:r>
              <a:rPr sz="1600" spc="114" dirty="0">
                <a:solidFill>
                  <a:srgbClr val="FFFFFF"/>
                </a:solidFill>
                <a:latin typeface="Calibri"/>
                <a:cs typeface="Calibri"/>
              </a:rPr>
              <a:t>τα</a:t>
            </a:r>
            <a:r>
              <a:rPr sz="1600" spc="60" dirty="0">
                <a:solidFill>
                  <a:srgbClr val="FFFFFF"/>
                </a:solidFill>
                <a:latin typeface="Calibri"/>
                <a:cs typeface="Calibri"/>
              </a:rPr>
              <a:t> </a:t>
            </a:r>
            <a:r>
              <a:rPr sz="1600" spc="105" dirty="0">
                <a:solidFill>
                  <a:srgbClr val="FFFFFF"/>
                </a:solidFill>
                <a:latin typeface="Calibri"/>
                <a:cs typeface="Calibri"/>
              </a:rPr>
              <a:t>λιγότερα</a:t>
            </a:r>
            <a:r>
              <a:rPr sz="1600" spc="70" dirty="0">
                <a:solidFill>
                  <a:srgbClr val="FFFFFF"/>
                </a:solidFill>
                <a:latin typeface="Calibri"/>
                <a:cs typeface="Calibri"/>
              </a:rPr>
              <a:t> </a:t>
            </a:r>
            <a:r>
              <a:rPr sz="1600" spc="114" dirty="0">
                <a:solidFill>
                  <a:srgbClr val="FFFFFF"/>
                </a:solidFill>
                <a:latin typeface="Calibri"/>
                <a:cs typeface="Calibri"/>
              </a:rPr>
              <a:t>προνόμια</a:t>
            </a:r>
            <a:r>
              <a:rPr sz="1600" spc="65" dirty="0">
                <a:solidFill>
                  <a:srgbClr val="FFFFFF"/>
                </a:solidFill>
                <a:latin typeface="Calibri"/>
                <a:cs typeface="Calibri"/>
              </a:rPr>
              <a:t> </a:t>
            </a:r>
            <a:r>
              <a:rPr sz="1600" spc="110" dirty="0">
                <a:solidFill>
                  <a:srgbClr val="FFFFFF"/>
                </a:solidFill>
                <a:latin typeface="Calibri"/>
                <a:cs typeface="Calibri"/>
              </a:rPr>
              <a:t>τη</a:t>
            </a:r>
            <a:r>
              <a:rPr sz="1600" spc="60" dirty="0">
                <a:solidFill>
                  <a:srgbClr val="FFFFFF"/>
                </a:solidFill>
                <a:latin typeface="Calibri"/>
                <a:cs typeface="Calibri"/>
              </a:rPr>
              <a:t> </a:t>
            </a:r>
            <a:r>
              <a:rPr sz="1600" spc="110" dirty="0">
                <a:solidFill>
                  <a:srgbClr val="FFFFFF"/>
                </a:solidFill>
                <a:latin typeface="Calibri"/>
                <a:cs typeface="Calibri"/>
              </a:rPr>
              <a:t>δημιουργία</a:t>
            </a:r>
            <a:r>
              <a:rPr sz="1600" spc="70" dirty="0">
                <a:solidFill>
                  <a:srgbClr val="FFFFFF"/>
                </a:solidFill>
                <a:latin typeface="Calibri"/>
                <a:cs typeface="Calibri"/>
              </a:rPr>
              <a:t> </a:t>
            </a:r>
            <a:r>
              <a:rPr sz="1600" spc="114" dirty="0">
                <a:solidFill>
                  <a:srgbClr val="FFFFFF"/>
                </a:solidFill>
                <a:latin typeface="Calibri"/>
                <a:cs typeface="Calibri"/>
              </a:rPr>
              <a:t>λογαριασμών/απολογισμών </a:t>
            </a:r>
            <a:r>
              <a:rPr sz="1600" spc="-345" dirty="0">
                <a:solidFill>
                  <a:srgbClr val="FFFFFF"/>
                </a:solidFill>
                <a:latin typeface="Calibri"/>
                <a:cs typeface="Calibri"/>
              </a:rPr>
              <a:t> </a:t>
            </a:r>
            <a:r>
              <a:rPr sz="1600" spc="100" dirty="0">
                <a:solidFill>
                  <a:srgbClr val="FFFFFF"/>
                </a:solidFill>
                <a:latin typeface="Calibri"/>
                <a:cs typeface="Calibri"/>
              </a:rPr>
              <a:t>και</a:t>
            </a:r>
            <a:r>
              <a:rPr sz="1600" spc="50" dirty="0">
                <a:solidFill>
                  <a:srgbClr val="FFFFFF"/>
                </a:solidFill>
                <a:latin typeface="Calibri"/>
                <a:cs typeface="Calibri"/>
              </a:rPr>
              <a:t> </a:t>
            </a:r>
            <a:r>
              <a:rPr sz="1600" spc="114" dirty="0">
                <a:solidFill>
                  <a:srgbClr val="FFFFFF"/>
                </a:solidFill>
                <a:latin typeface="Calibri"/>
                <a:cs typeface="Calibri"/>
              </a:rPr>
              <a:t>τα</a:t>
            </a:r>
            <a:r>
              <a:rPr sz="1600" spc="50" dirty="0">
                <a:solidFill>
                  <a:srgbClr val="FFFFFF"/>
                </a:solidFill>
                <a:latin typeface="Calibri"/>
                <a:cs typeface="Calibri"/>
              </a:rPr>
              <a:t> </a:t>
            </a:r>
            <a:r>
              <a:rPr sz="1600" spc="114" dirty="0">
                <a:solidFill>
                  <a:srgbClr val="FFFFFF"/>
                </a:solidFill>
                <a:latin typeface="Calibri"/>
                <a:cs typeface="Calibri"/>
              </a:rPr>
              <a:t>δικαιώματα</a:t>
            </a:r>
            <a:r>
              <a:rPr sz="1600" spc="50" dirty="0">
                <a:solidFill>
                  <a:srgbClr val="FFFFFF"/>
                </a:solidFill>
                <a:latin typeface="Calibri"/>
                <a:cs typeface="Calibri"/>
              </a:rPr>
              <a:t> </a:t>
            </a:r>
            <a:r>
              <a:rPr sz="1600" spc="110" dirty="0">
                <a:solidFill>
                  <a:srgbClr val="FFFFFF"/>
                </a:solidFill>
                <a:latin typeface="Calibri"/>
                <a:cs typeface="Calibri"/>
              </a:rPr>
              <a:t>στο</a:t>
            </a:r>
            <a:r>
              <a:rPr sz="1600" spc="55" dirty="0">
                <a:solidFill>
                  <a:srgbClr val="FFFFFF"/>
                </a:solidFill>
                <a:latin typeface="Calibri"/>
                <a:cs typeface="Calibri"/>
              </a:rPr>
              <a:t> </a:t>
            </a:r>
            <a:r>
              <a:rPr sz="1600" spc="105" dirty="0">
                <a:solidFill>
                  <a:srgbClr val="FFFFFF"/>
                </a:solidFill>
                <a:latin typeface="Calibri"/>
                <a:cs typeface="Calibri"/>
              </a:rPr>
              <a:t>ελάχιστο</a:t>
            </a:r>
            <a:r>
              <a:rPr sz="1600" spc="50" dirty="0">
                <a:solidFill>
                  <a:srgbClr val="FFFFFF"/>
                </a:solidFill>
                <a:latin typeface="Calibri"/>
                <a:cs typeface="Calibri"/>
              </a:rPr>
              <a:t> </a:t>
            </a:r>
            <a:r>
              <a:rPr sz="1600" spc="110" dirty="0">
                <a:solidFill>
                  <a:srgbClr val="FFFFFF"/>
                </a:solidFill>
                <a:latin typeface="Calibri"/>
                <a:cs typeface="Calibri"/>
              </a:rPr>
              <a:t>επίπεδο</a:t>
            </a:r>
            <a:r>
              <a:rPr sz="1600" spc="60" dirty="0">
                <a:solidFill>
                  <a:srgbClr val="FFFFFF"/>
                </a:solidFill>
                <a:latin typeface="Calibri"/>
                <a:cs typeface="Calibri"/>
              </a:rPr>
              <a:t> </a:t>
            </a:r>
            <a:r>
              <a:rPr sz="1600" spc="125" dirty="0">
                <a:solidFill>
                  <a:srgbClr val="FFFFFF"/>
                </a:solidFill>
                <a:latin typeface="Calibri"/>
                <a:cs typeface="Calibri"/>
              </a:rPr>
              <a:t>που</a:t>
            </a:r>
            <a:r>
              <a:rPr sz="1600" spc="55" dirty="0">
                <a:solidFill>
                  <a:srgbClr val="FFFFFF"/>
                </a:solidFill>
                <a:latin typeface="Calibri"/>
                <a:cs typeface="Calibri"/>
              </a:rPr>
              <a:t> </a:t>
            </a:r>
            <a:r>
              <a:rPr sz="1600" spc="100" dirty="0">
                <a:solidFill>
                  <a:srgbClr val="FFFFFF"/>
                </a:solidFill>
                <a:latin typeface="Calibri"/>
                <a:cs typeface="Calibri"/>
              </a:rPr>
              <a:t>χρειάζεται</a:t>
            </a:r>
            <a:r>
              <a:rPr sz="1600" spc="55" dirty="0">
                <a:solidFill>
                  <a:srgbClr val="FFFFFF"/>
                </a:solidFill>
                <a:latin typeface="Calibri"/>
                <a:cs typeface="Calibri"/>
              </a:rPr>
              <a:t> </a:t>
            </a:r>
            <a:r>
              <a:rPr sz="1600" spc="100" dirty="0">
                <a:solidFill>
                  <a:srgbClr val="FFFFFF"/>
                </a:solidFill>
                <a:latin typeface="Calibri"/>
                <a:cs typeface="Calibri"/>
              </a:rPr>
              <a:t>για</a:t>
            </a:r>
            <a:r>
              <a:rPr sz="1600" spc="55" dirty="0">
                <a:solidFill>
                  <a:srgbClr val="FFFFFF"/>
                </a:solidFill>
                <a:latin typeface="Calibri"/>
                <a:cs typeface="Calibri"/>
              </a:rPr>
              <a:t> </a:t>
            </a:r>
            <a:r>
              <a:rPr sz="1600" spc="120" dirty="0">
                <a:solidFill>
                  <a:srgbClr val="FFFFFF"/>
                </a:solidFill>
                <a:latin typeface="Calibri"/>
                <a:cs typeface="Calibri"/>
              </a:rPr>
              <a:t>να</a:t>
            </a:r>
            <a:r>
              <a:rPr sz="1600" spc="50" dirty="0">
                <a:solidFill>
                  <a:srgbClr val="FFFFFF"/>
                </a:solidFill>
                <a:latin typeface="Calibri"/>
                <a:cs typeface="Calibri"/>
              </a:rPr>
              <a:t> </a:t>
            </a:r>
            <a:r>
              <a:rPr sz="1600" spc="100" dirty="0">
                <a:solidFill>
                  <a:srgbClr val="FFFFFF"/>
                </a:solidFill>
                <a:latin typeface="Calibri"/>
                <a:cs typeface="Calibri"/>
              </a:rPr>
              <a:t>κάνει</a:t>
            </a:r>
            <a:r>
              <a:rPr sz="1600" spc="50" dirty="0">
                <a:solidFill>
                  <a:srgbClr val="FFFFFF"/>
                </a:solidFill>
                <a:latin typeface="Calibri"/>
                <a:cs typeface="Calibri"/>
              </a:rPr>
              <a:t> </a:t>
            </a:r>
            <a:r>
              <a:rPr sz="1600" spc="110" dirty="0">
                <a:solidFill>
                  <a:srgbClr val="FFFFFF"/>
                </a:solidFill>
                <a:latin typeface="Calibri"/>
                <a:cs typeface="Calibri"/>
              </a:rPr>
              <a:t>τη</a:t>
            </a:r>
            <a:r>
              <a:rPr sz="1600" spc="50" dirty="0">
                <a:solidFill>
                  <a:srgbClr val="FFFFFF"/>
                </a:solidFill>
                <a:latin typeface="Calibri"/>
                <a:cs typeface="Calibri"/>
              </a:rPr>
              <a:t> </a:t>
            </a:r>
            <a:r>
              <a:rPr sz="1600" spc="110" dirty="0">
                <a:solidFill>
                  <a:srgbClr val="FFFFFF"/>
                </a:solidFill>
                <a:latin typeface="Calibri"/>
                <a:cs typeface="Calibri"/>
              </a:rPr>
              <a:t>δουλειά</a:t>
            </a:r>
            <a:r>
              <a:rPr sz="1600" spc="55" dirty="0">
                <a:solidFill>
                  <a:srgbClr val="FFFFFF"/>
                </a:solidFill>
                <a:latin typeface="Calibri"/>
                <a:cs typeface="Calibri"/>
              </a:rPr>
              <a:t> </a:t>
            </a:r>
            <a:r>
              <a:rPr sz="1600" spc="100" dirty="0">
                <a:solidFill>
                  <a:srgbClr val="FFFFFF"/>
                </a:solidFill>
                <a:latin typeface="Calibri"/>
                <a:cs typeface="Calibri"/>
              </a:rPr>
              <a:t>του.</a:t>
            </a:r>
            <a:endParaRPr sz="1600">
              <a:latin typeface="Calibri"/>
              <a:cs typeface="Calibri"/>
            </a:endParaRPr>
          </a:p>
        </p:txBody>
      </p:sp>
      <p:pic>
        <p:nvPicPr>
          <p:cNvPr id="6" name="object 6"/>
          <p:cNvPicPr/>
          <p:nvPr/>
        </p:nvPicPr>
        <p:blipFill>
          <a:blip r:embed="rId2" cstate="print"/>
          <a:stretch>
            <a:fillRect/>
          </a:stretch>
        </p:blipFill>
        <p:spPr>
          <a:xfrm>
            <a:off x="8493125" y="5639752"/>
            <a:ext cx="1530032" cy="612140"/>
          </a:xfrm>
          <a:prstGeom prst="rect">
            <a:avLst/>
          </a:prstGeom>
        </p:spPr>
      </p:pic>
      <p:sp>
        <p:nvSpPr>
          <p:cNvPr id="7" name="object 7"/>
          <p:cNvSpPr txBox="1"/>
          <p:nvPr/>
        </p:nvSpPr>
        <p:spPr>
          <a:xfrm>
            <a:off x="10648950" y="5842571"/>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6</a:t>
            </a:r>
            <a:endParaRPr sz="1100">
              <a:latin typeface="Arial"/>
              <a:cs typeface="Arial"/>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848359"/>
            <a:ext cx="7089140" cy="414020"/>
          </a:xfrm>
          <a:prstGeom prst="rect">
            <a:avLst/>
          </a:prstGeom>
        </p:spPr>
        <p:txBody>
          <a:bodyPr vert="horz" wrap="square" lIns="0" tIns="12700" rIns="0" bIns="0" rtlCol="0">
            <a:spAutoFit/>
          </a:bodyPr>
          <a:lstStyle/>
          <a:p>
            <a:pPr marL="12700">
              <a:lnSpc>
                <a:spcPct val="100000"/>
              </a:lnSpc>
              <a:spcBef>
                <a:spcPts val="100"/>
              </a:spcBef>
            </a:pPr>
            <a:r>
              <a:rPr sz="2550" spc="105" dirty="0"/>
              <a:t>Έννοιες</a:t>
            </a:r>
            <a:r>
              <a:rPr sz="2550" spc="30" dirty="0"/>
              <a:t> </a:t>
            </a:r>
            <a:r>
              <a:rPr sz="2550" spc="100" dirty="0"/>
              <a:t>επίθεσης</a:t>
            </a:r>
            <a:r>
              <a:rPr sz="2550" spc="30" dirty="0"/>
              <a:t> </a:t>
            </a:r>
            <a:r>
              <a:rPr sz="2550" spc="165" dirty="0"/>
              <a:t>MITM</a:t>
            </a:r>
            <a:r>
              <a:rPr sz="2550" spc="35" dirty="0"/>
              <a:t> </a:t>
            </a:r>
            <a:r>
              <a:rPr sz="2550" spc="120" dirty="0"/>
              <a:t>που</a:t>
            </a:r>
            <a:r>
              <a:rPr sz="2550" spc="35" dirty="0"/>
              <a:t> </a:t>
            </a:r>
            <a:r>
              <a:rPr sz="2550" spc="100" dirty="0"/>
              <a:t>πρέπει</a:t>
            </a:r>
            <a:r>
              <a:rPr sz="2550" spc="30" dirty="0"/>
              <a:t> </a:t>
            </a:r>
            <a:r>
              <a:rPr sz="2550" spc="114" dirty="0"/>
              <a:t>να</a:t>
            </a:r>
            <a:r>
              <a:rPr sz="2550" spc="30" dirty="0"/>
              <a:t> </a:t>
            </a:r>
            <a:r>
              <a:rPr sz="2550" spc="90" dirty="0"/>
              <a:t>γνωρίζετε</a:t>
            </a:r>
            <a:endParaRPr sz="2550"/>
          </a:p>
        </p:txBody>
      </p:sp>
      <p:sp>
        <p:nvSpPr>
          <p:cNvPr id="3" name="object 3"/>
          <p:cNvSpPr txBox="1"/>
          <p:nvPr/>
        </p:nvSpPr>
        <p:spPr>
          <a:xfrm>
            <a:off x="910589" y="1720215"/>
            <a:ext cx="9933305" cy="269240"/>
          </a:xfrm>
          <a:prstGeom prst="rect">
            <a:avLst/>
          </a:prstGeom>
        </p:spPr>
        <p:txBody>
          <a:bodyPr vert="horz" wrap="square" lIns="0" tIns="12700" rIns="0" bIns="0" rtlCol="0">
            <a:spAutoFit/>
          </a:bodyPr>
          <a:lstStyle/>
          <a:p>
            <a:pPr marL="12700">
              <a:lnSpc>
                <a:spcPct val="100000"/>
              </a:lnSpc>
              <a:spcBef>
                <a:spcPts val="100"/>
              </a:spcBef>
            </a:pPr>
            <a:r>
              <a:rPr sz="1600" i="1" spc="150" dirty="0">
                <a:latin typeface="Calibri"/>
                <a:cs typeface="Calibri"/>
              </a:rPr>
              <a:t>Ορισμένες</a:t>
            </a:r>
            <a:r>
              <a:rPr sz="1600" i="1" spc="70" dirty="0">
                <a:latin typeface="Calibri"/>
                <a:cs typeface="Calibri"/>
              </a:rPr>
              <a:t> </a:t>
            </a:r>
            <a:r>
              <a:rPr sz="1600" i="1" spc="135" dirty="0">
                <a:latin typeface="Calibri"/>
                <a:cs typeface="Calibri"/>
              </a:rPr>
              <a:t>έννοιες</a:t>
            </a:r>
            <a:r>
              <a:rPr sz="1600" i="1" spc="75" dirty="0">
                <a:latin typeface="Calibri"/>
                <a:cs typeface="Calibri"/>
              </a:rPr>
              <a:t> </a:t>
            </a:r>
            <a:r>
              <a:rPr sz="1600" i="1" spc="170" dirty="0">
                <a:latin typeface="Calibri"/>
                <a:cs typeface="Calibri"/>
              </a:rPr>
              <a:t>που</a:t>
            </a:r>
            <a:r>
              <a:rPr sz="1600" i="1" spc="75" dirty="0">
                <a:latin typeface="Calibri"/>
                <a:cs typeface="Calibri"/>
              </a:rPr>
              <a:t> </a:t>
            </a:r>
            <a:r>
              <a:rPr sz="1600" i="1" spc="145" dirty="0">
                <a:latin typeface="Calibri"/>
                <a:cs typeface="Calibri"/>
              </a:rPr>
              <a:t>πρέπει</a:t>
            </a:r>
            <a:r>
              <a:rPr sz="1600" i="1" spc="80" dirty="0">
                <a:latin typeface="Calibri"/>
                <a:cs typeface="Calibri"/>
              </a:rPr>
              <a:t> </a:t>
            </a:r>
            <a:r>
              <a:rPr sz="1600" i="1" spc="160" dirty="0">
                <a:latin typeface="Calibri"/>
                <a:cs typeface="Calibri"/>
              </a:rPr>
              <a:t>να</a:t>
            </a:r>
            <a:r>
              <a:rPr sz="1600" i="1" spc="75" dirty="0">
                <a:latin typeface="Calibri"/>
                <a:cs typeface="Calibri"/>
              </a:rPr>
              <a:t> </a:t>
            </a:r>
            <a:r>
              <a:rPr sz="1600" i="1" spc="140" dirty="0">
                <a:latin typeface="Calibri"/>
                <a:cs typeface="Calibri"/>
              </a:rPr>
              <a:t>γνωρίζετε</a:t>
            </a:r>
            <a:r>
              <a:rPr sz="1600" i="1" spc="80" dirty="0">
                <a:latin typeface="Calibri"/>
                <a:cs typeface="Calibri"/>
              </a:rPr>
              <a:t> </a:t>
            </a:r>
            <a:r>
              <a:rPr sz="1600" i="1" spc="135" dirty="0">
                <a:latin typeface="Calibri"/>
                <a:cs typeface="Calibri"/>
              </a:rPr>
              <a:t>για</a:t>
            </a:r>
            <a:r>
              <a:rPr sz="1600" i="1" spc="75" dirty="0">
                <a:latin typeface="Calibri"/>
                <a:cs typeface="Calibri"/>
              </a:rPr>
              <a:t> </a:t>
            </a:r>
            <a:r>
              <a:rPr sz="1600" i="1" spc="160" dirty="0">
                <a:latin typeface="Calibri"/>
                <a:cs typeface="Calibri"/>
              </a:rPr>
              <a:t>να</a:t>
            </a:r>
            <a:r>
              <a:rPr sz="1600" i="1" spc="509" dirty="0">
                <a:latin typeface="Calibri"/>
                <a:cs typeface="Calibri"/>
              </a:rPr>
              <a:t> </a:t>
            </a:r>
            <a:r>
              <a:rPr sz="1600" i="1" spc="150" dirty="0">
                <a:latin typeface="Calibri"/>
                <a:cs typeface="Calibri"/>
              </a:rPr>
              <a:t>ευκολότερα</a:t>
            </a:r>
            <a:r>
              <a:rPr sz="1600" i="1" spc="75" dirty="0">
                <a:latin typeface="Calibri"/>
                <a:cs typeface="Calibri"/>
              </a:rPr>
              <a:t> </a:t>
            </a:r>
            <a:r>
              <a:rPr sz="1600" i="1" spc="145" dirty="0">
                <a:latin typeface="Calibri"/>
                <a:cs typeface="Calibri"/>
              </a:rPr>
              <a:t>μια</a:t>
            </a:r>
            <a:r>
              <a:rPr sz="1600" i="1" spc="70" dirty="0">
                <a:latin typeface="Calibri"/>
                <a:cs typeface="Calibri"/>
              </a:rPr>
              <a:t> </a:t>
            </a:r>
            <a:r>
              <a:rPr sz="1600" i="1" spc="150" dirty="0">
                <a:latin typeface="Calibri"/>
                <a:cs typeface="Calibri"/>
              </a:rPr>
              <a:t>επίθεση</a:t>
            </a:r>
            <a:r>
              <a:rPr sz="1600" i="1" spc="80" dirty="0">
                <a:latin typeface="Calibri"/>
                <a:cs typeface="Calibri"/>
              </a:rPr>
              <a:t> </a:t>
            </a:r>
            <a:r>
              <a:rPr sz="1600" i="1" spc="195" dirty="0">
                <a:latin typeface="Calibri"/>
                <a:cs typeface="Calibri"/>
              </a:rPr>
              <a:t>MITM</a:t>
            </a:r>
            <a:r>
              <a:rPr sz="1600" i="1" spc="85" dirty="0">
                <a:latin typeface="Calibri"/>
                <a:cs typeface="Calibri"/>
              </a:rPr>
              <a:t> </a:t>
            </a:r>
            <a:r>
              <a:rPr sz="1600" i="1" spc="140" dirty="0">
                <a:latin typeface="Calibri"/>
                <a:cs typeface="Calibri"/>
              </a:rPr>
              <a:t>περιλαμβάνουν:</a:t>
            </a:r>
            <a:endParaRPr sz="1600">
              <a:latin typeface="Calibri"/>
              <a:cs typeface="Calibri"/>
            </a:endParaRPr>
          </a:p>
        </p:txBody>
      </p:sp>
      <p:sp>
        <p:nvSpPr>
          <p:cNvPr id="4" name="object 4"/>
          <p:cNvSpPr txBox="1"/>
          <p:nvPr/>
        </p:nvSpPr>
        <p:spPr>
          <a:xfrm>
            <a:off x="783590" y="2755265"/>
            <a:ext cx="11022330" cy="1842135"/>
          </a:xfrm>
          <a:prstGeom prst="rect">
            <a:avLst/>
          </a:prstGeom>
        </p:spPr>
        <p:txBody>
          <a:bodyPr vert="horz" wrap="square" lIns="0" tIns="59055" rIns="0" bIns="0" rtlCol="0">
            <a:spAutoFit/>
          </a:bodyPr>
          <a:lstStyle/>
          <a:p>
            <a:pPr marL="12700" marR="5080">
              <a:lnSpc>
                <a:spcPts val="1540"/>
              </a:lnSpc>
              <a:spcBef>
                <a:spcPts val="465"/>
              </a:spcBef>
            </a:pPr>
            <a:r>
              <a:rPr sz="1600" b="1" spc="135" dirty="0">
                <a:latin typeface="Calibri"/>
                <a:cs typeface="Calibri"/>
              </a:rPr>
              <a:t>Spoofing: </a:t>
            </a:r>
            <a:r>
              <a:rPr sz="1600" spc="140" dirty="0">
                <a:latin typeface="Calibri"/>
                <a:cs typeface="Calibri"/>
              </a:rPr>
              <a:t>Τεχνική </a:t>
            </a:r>
            <a:r>
              <a:rPr sz="1600" spc="170" dirty="0">
                <a:latin typeface="Calibri"/>
                <a:cs typeface="Calibri"/>
              </a:rPr>
              <a:t>που </a:t>
            </a:r>
            <a:r>
              <a:rPr sz="1600" spc="140" dirty="0">
                <a:latin typeface="Calibri"/>
                <a:cs typeface="Calibri"/>
              </a:rPr>
              <a:t>χρησιμοποιείται </a:t>
            </a:r>
            <a:r>
              <a:rPr sz="1600" spc="165" dirty="0">
                <a:latin typeface="Calibri"/>
                <a:cs typeface="Calibri"/>
              </a:rPr>
              <a:t>συνήθως </a:t>
            </a:r>
            <a:r>
              <a:rPr sz="1600" spc="155" dirty="0">
                <a:latin typeface="Calibri"/>
                <a:cs typeface="Calibri"/>
              </a:rPr>
              <a:t>σε </a:t>
            </a:r>
            <a:r>
              <a:rPr sz="1600" spc="135" dirty="0">
                <a:latin typeface="Calibri"/>
                <a:cs typeface="Calibri"/>
              </a:rPr>
              <a:t>επιθέσεις man-in-the- middle, </a:t>
            </a:r>
            <a:r>
              <a:rPr sz="1600" spc="170" dirty="0">
                <a:latin typeface="Calibri"/>
                <a:cs typeface="Calibri"/>
              </a:rPr>
              <a:t>όπου </a:t>
            </a:r>
            <a:r>
              <a:rPr sz="1600" spc="140" dirty="0">
                <a:latin typeface="Calibri"/>
                <a:cs typeface="Calibri"/>
              </a:rPr>
              <a:t>αξιόπιστο </a:t>
            </a:r>
            <a:r>
              <a:rPr sz="1600" spc="150" dirty="0">
                <a:latin typeface="Calibri"/>
                <a:cs typeface="Calibri"/>
              </a:rPr>
              <a:t>σύστημα, </a:t>
            </a:r>
            <a:r>
              <a:rPr sz="1600" spc="155" dirty="0">
                <a:latin typeface="Calibri"/>
                <a:cs typeface="Calibri"/>
              </a:rPr>
              <a:t> </a:t>
            </a:r>
            <a:r>
              <a:rPr sz="1600" spc="175" dirty="0">
                <a:latin typeface="Calibri"/>
                <a:cs typeface="Calibri"/>
              </a:rPr>
              <a:t>όπως</a:t>
            </a:r>
            <a:r>
              <a:rPr sz="1600" spc="75" dirty="0">
                <a:latin typeface="Calibri"/>
                <a:cs typeface="Calibri"/>
              </a:rPr>
              <a:t> </a:t>
            </a:r>
            <a:r>
              <a:rPr sz="1600" spc="145" dirty="0">
                <a:latin typeface="Calibri"/>
                <a:cs typeface="Calibri"/>
              </a:rPr>
              <a:t>μια</a:t>
            </a:r>
            <a:r>
              <a:rPr sz="1600" spc="70" dirty="0">
                <a:latin typeface="Calibri"/>
                <a:cs typeface="Calibri"/>
              </a:rPr>
              <a:t> </a:t>
            </a:r>
            <a:r>
              <a:rPr sz="1600" spc="140" dirty="0">
                <a:latin typeface="Calibri"/>
                <a:cs typeface="Calibri"/>
              </a:rPr>
              <a:t>ιστοσελίδα</a:t>
            </a:r>
            <a:r>
              <a:rPr sz="1600" spc="80" dirty="0">
                <a:latin typeface="Calibri"/>
                <a:cs typeface="Calibri"/>
              </a:rPr>
              <a:t> </a:t>
            </a:r>
            <a:r>
              <a:rPr sz="1600" spc="170" dirty="0">
                <a:latin typeface="Calibri"/>
                <a:cs typeface="Calibri"/>
              </a:rPr>
              <a:t>ή</a:t>
            </a:r>
            <a:r>
              <a:rPr sz="1600" spc="75" dirty="0">
                <a:latin typeface="Calibri"/>
                <a:cs typeface="Calibri"/>
              </a:rPr>
              <a:t> </a:t>
            </a:r>
            <a:r>
              <a:rPr sz="1600" spc="145" dirty="0">
                <a:latin typeface="Calibri"/>
                <a:cs typeface="Calibri"/>
              </a:rPr>
              <a:t>μια</a:t>
            </a:r>
            <a:r>
              <a:rPr sz="1600" spc="75" dirty="0">
                <a:latin typeface="Calibri"/>
                <a:cs typeface="Calibri"/>
              </a:rPr>
              <a:t> </a:t>
            </a:r>
            <a:r>
              <a:rPr sz="1600" spc="150" dirty="0">
                <a:latin typeface="Calibri"/>
                <a:cs typeface="Calibri"/>
              </a:rPr>
              <a:t>διεύθυνση</a:t>
            </a:r>
            <a:r>
              <a:rPr sz="1600" spc="75" dirty="0">
                <a:latin typeface="Calibri"/>
                <a:cs typeface="Calibri"/>
              </a:rPr>
              <a:t> </a:t>
            </a:r>
            <a:r>
              <a:rPr sz="1600" spc="80" dirty="0">
                <a:latin typeface="Calibri"/>
                <a:cs typeface="Calibri"/>
              </a:rPr>
              <a:t>, </a:t>
            </a:r>
            <a:r>
              <a:rPr sz="1600" spc="140" dirty="0">
                <a:latin typeface="Calibri"/>
                <a:cs typeface="Calibri"/>
              </a:rPr>
              <a:t>προσποιείται</a:t>
            </a:r>
            <a:r>
              <a:rPr sz="1600" spc="85" dirty="0">
                <a:latin typeface="Calibri"/>
                <a:cs typeface="Calibri"/>
              </a:rPr>
              <a:t> </a:t>
            </a:r>
            <a:r>
              <a:rPr sz="1600" spc="125" dirty="0">
                <a:latin typeface="Calibri"/>
                <a:cs typeface="Calibri"/>
              </a:rPr>
              <a:t>ότι</a:t>
            </a:r>
            <a:r>
              <a:rPr sz="1600" spc="85" dirty="0">
                <a:latin typeface="Calibri"/>
                <a:cs typeface="Calibri"/>
              </a:rPr>
              <a:t> </a:t>
            </a:r>
            <a:r>
              <a:rPr sz="1600" spc="125" dirty="0">
                <a:latin typeface="Calibri"/>
                <a:cs typeface="Calibri"/>
              </a:rPr>
              <a:t>είναι</a:t>
            </a:r>
            <a:r>
              <a:rPr sz="1600" spc="75" dirty="0">
                <a:latin typeface="Calibri"/>
                <a:cs typeface="Calibri"/>
              </a:rPr>
              <a:t> </a:t>
            </a:r>
            <a:r>
              <a:rPr sz="1600" spc="160" dirty="0">
                <a:latin typeface="Calibri"/>
                <a:cs typeface="Calibri"/>
              </a:rPr>
              <a:t>άλλο</a:t>
            </a:r>
            <a:r>
              <a:rPr sz="1600" spc="80" dirty="0">
                <a:latin typeface="Calibri"/>
                <a:cs typeface="Calibri"/>
              </a:rPr>
              <a:t> </a:t>
            </a:r>
            <a:r>
              <a:rPr sz="1600" spc="175" dirty="0">
                <a:latin typeface="Calibri"/>
                <a:cs typeface="Calibri"/>
              </a:rPr>
              <a:t>μέσω</a:t>
            </a:r>
            <a:r>
              <a:rPr sz="1600" spc="75" dirty="0">
                <a:latin typeface="Calibri"/>
                <a:cs typeface="Calibri"/>
              </a:rPr>
              <a:t> </a:t>
            </a:r>
            <a:r>
              <a:rPr sz="1600" spc="150" dirty="0">
                <a:latin typeface="Calibri"/>
                <a:cs typeface="Calibri"/>
              </a:rPr>
              <a:t>αντιγραφής</a:t>
            </a:r>
            <a:r>
              <a:rPr sz="1600" spc="75" dirty="0">
                <a:latin typeface="Calibri"/>
                <a:cs typeface="Calibri"/>
              </a:rPr>
              <a:t> </a:t>
            </a:r>
            <a:r>
              <a:rPr sz="1600" spc="170" dirty="0">
                <a:latin typeface="Calibri"/>
                <a:cs typeface="Calibri"/>
              </a:rPr>
              <a:t>ή</a:t>
            </a:r>
            <a:r>
              <a:rPr sz="1600" spc="80" dirty="0">
                <a:latin typeface="Calibri"/>
                <a:cs typeface="Calibri"/>
              </a:rPr>
              <a:t> </a:t>
            </a:r>
            <a:r>
              <a:rPr sz="1600" spc="165" dirty="0">
                <a:latin typeface="Calibri"/>
                <a:cs typeface="Calibri"/>
              </a:rPr>
              <a:t>παραπλάνησης</a:t>
            </a:r>
            <a:r>
              <a:rPr sz="1600" spc="75" dirty="0">
                <a:latin typeface="Calibri"/>
                <a:cs typeface="Calibri"/>
              </a:rPr>
              <a:t> </a:t>
            </a:r>
            <a:r>
              <a:rPr sz="1600" spc="135" dirty="0">
                <a:latin typeface="Calibri"/>
                <a:cs typeface="Calibri"/>
              </a:rPr>
              <a:t>για</a:t>
            </a:r>
            <a:r>
              <a:rPr sz="1600" spc="85" dirty="0">
                <a:latin typeface="Calibri"/>
                <a:cs typeface="Calibri"/>
              </a:rPr>
              <a:t> </a:t>
            </a:r>
            <a:r>
              <a:rPr sz="1600" spc="160" dirty="0">
                <a:latin typeface="Calibri"/>
                <a:cs typeface="Calibri"/>
              </a:rPr>
              <a:t>να </a:t>
            </a:r>
            <a:r>
              <a:rPr sz="1600" spc="-350" dirty="0">
                <a:latin typeface="Calibri"/>
                <a:cs typeface="Calibri"/>
              </a:rPr>
              <a:t> </a:t>
            </a:r>
            <a:r>
              <a:rPr sz="1600" spc="135" dirty="0">
                <a:latin typeface="Calibri"/>
                <a:cs typeface="Calibri"/>
              </a:rPr>
              <a:t>κερδίσει</a:t>
            </a:r>
            <a:r>
              <a:rPr sz="1600" spc="75" dirty="0">
                <a:latin typeface="Calibri"/>
                <a:cs typeface="Calibri"/>
              </a:rPr>
              <a:t> </a:t>
            </a:r>
            <a:r>
              <a:rPr sz="1600" spc="145" dirty="0">
                <a:latin typeface="Calibri"/>
                <a:cs typeface="Calibri"/>
              </a:rPr>
              <a:t>την</a:t>
            </a:r>
            <a:r>
              <a:rPr sz="1600" spc="70" dirty="0">
                <a:latin typeface="Calibri"/>
                <a:cs typeface="Calibri"/>
              </a:rPr>
              <a:t> </a:t>
            </a:r>
            <a:r>
              <a:rPr sz="1600" spc="150" dirty="0">
                <a:latin typeface="Calibri"/>
                <a:cs typeface="Calibri"/>
              </a:rPr>
              <a:t>εμπιστοσύνη</a:t>
            </a:r>
            <a:r>
              <a:rPr sz="1600" spc="75" dirty="0">
                <a:latin typeface="Calibri"/>
                <a:cs typeface="Calibri"/>
              </a:rPr>
              <a:t> </a:t>
            </a:r>
            <a:r>
              <a:rPr sz="1600" spc="155" dirty="0">
                <a:latin typeface="Calibri"/>
                <a:cs typeface="Calibri"/>
              </a:rPr>
              <a:t>του</a:t>
            </a:r>
            <a:r>
              <a:rPr sz="1600" spc="70" dirty="0">
                <a:latin typeface="Calibri"/>
                <a:cs typeface="Calibri"/>
              </a:rPr>
              <a:t> </a:t>
            </a:r>
            <a:r>
              <a:rPr sz="1600" spc="140" dirty="0">
                <a:latin typeface="Calibri"/>
                <a:cs typeface="Calibri"/>
              </a:rPr>
              <a:t>στόχου.</a:t>
            </a:r>
            <a:endParaRPr sz="1600">
              <a:latin typeface="Calibri"/>
              <a:cs typeface="Calibri"/>
            </a:endParaRPr>
          </a:p>
          <a:p>
            <a:pPr>
              <a:lnSpc>
                <a:spcPct val="100000"/>
              </a:lnSpc>
            </a:pPr>
            <a:endParaRPr sz="1600">
              <a:latin typeface="Calibri"/>
              <a:cs typeface="Calibri"/>
            </a:endParaRPr>
          </a:p>
          <a:p>
            <a:pPr>
              <a:lnSpc>
                <a:spcPct val="100000"/>
              </a:lnSpc>
              <a:spcBef>
                <a:spcPts val="50"/>
              </a:spcBef>
            </a:pPr>
            <a:endParaRPr sz="2200">
              <a:latin typeface="Calibri"/>
              <a:cs typeface="Calibri"/>
            </a:endParaRPr>
          </a:p>
          <a:p>
            <a:pPr marL="12700" marR="1182370">
              <a:lnSpc>
                <a:spcPts val="1540"/>
              </a:lnSpc>
              <a:spcBef>
                <a:spcPts val="5"/>
              </a:spcBef>
            </a:pPr>
            <a:r>
              <a:rPr sz="1600" b="1" spc="110" dirty="0">
                <a:latin typeface="Calibri"/>
                <a:cs typeface="Calibri"/>
              </a:rPr>
              <a:t>Αεροπειρατεία: </a:t>
            </a:r>
            <a:r>
              <a:rPr sz="1600" spc="100" dirty="0">
                <a:latin typeface="Calibri"/>
                <a:cs typeface="Calibri"/>
              </a:rPr>
              <a:t>για </a:t>
            </a:r>
            <a:r>
              <a:rPr sz="1600" spc="110" dirty="0">
                <a:latin typeface="Calibri"/>
                <a:cs typeface="Calibri"/>
              </a:rPr>
              <a:t>την </a:t>
            </a:r>
            <a:r>
              <a:rPr sz="1600" spc="114" dirty="0">
                <a:latin typeface="Calibri"/>
                <a:cs typeface="Calibri"/>
              </a:rPr>
              <a:t>οποία </a:t>
            </a:r>
            <a:r>
              <a:rPr sz="1600" spc="110" dirty="0">
                <a:latin typeface="Calibri"/>
                <a:cs typeface="Calibri"/>
              </a:rPr>
              <a:t>ένας </a:t>
            </a:r>
            <a:r>
              <a:rPr sz="1600" spc="100" dirty="0">
                <a:latin typeface="Calibri"/>
                <a:cs typeface="Calibri"/>
              </a:rPr>
              <a:t>επιτιθέμενος </a:t>
            </a:r>
            <a:r>
              <a:rPr sz="1600" spc="114" dirty="0">
                <a:latin typeface="Calibri"/>
                <a:cs typeface="Calibri"/>
              </a:rPr>
              <a:t>αναλαμβάνει ολόκληρο </a:t>
            </a:r>
            <a:r>
              <a:rPr sz="1600" spc="105" dirty="0">
                <a:latin typeface="Calibri"/>
                <a:cs typeface="Calibri"/>
              </a:rPr>
              <a:t>τον έλεγχο ενός </a:t>
            </a:r>
            <a:r>
              <a:rPr sz="1600" spc="110" dirty="0">
                <a:latin typeface="Calibri"/>
                <a:cs typeface="Calibri"/>
              </a:rPr>
              <a:t> </a:t>
            </a:r>
            <a:r>
              <a:rPr sz="1600" spc="114" dirty="0">
                <a:latin typeface="Calibri"/>
                <a:cs typeface="Calibri"/>
              </a:rPr>
              <a:t>λογαριασμού/απολογισμού</a:t>
            </a:r>
            <a:r>
              <a:rPr sz="1600" spc="65" dirty="0">
                <a:latin typeface="Calibri"/>
                <a:cs typeface="Calibri"/>
              </a:rPr>
              <a:t> </a:t>
            </a:r>
            <a:r>
              <a:rPr sz="1600" spc="105" dirty="0">
                <a:latin typeface="Calibri"/>
                <a:cs typeface="Calibri"/>
              </a:rPr>
              <a:t>ηλεκτρονικού</a:t>
            </a:r>
            <a:r>
              <a:rPr sz="1600" spc="65" dirty="0">
                <a:latin typeface="Calibri"/>
                <a:cs typeface="Calibri"/>
              </a:rPr>
              <a:t> </a:t>
            </a:r>
            <a:r>
              <a:rPr sz="1600" spc="110" dirty="0">
                <a:latin typeface="Calibri"/>
                <a:cs typeface="Calibri"/>
              </a:rPr>
              <a:t>ταχυδρομείου,</a:t>
            </a:r>
            <a:r>
              <a:rPr sz="1600" spc="70" dirty="0">
                <a:latin typeface="Calibri"/>
                <a:cs typeface="Calibri"/>
              </a:rPr>
              <a:t> </a:t>
            </a:r>
            <a:r>
              <a:rPr sz="1600" spc="105" dirty="0">
                <a:latin typeface="Calibri"/>
                <a:cs typeface="Calibri"/>
              </a:rPr>
              <a:t>μιας</a:t>
            </a:r>
            <a:r>
              <a:rPr sz="1600" spc="60" dirty="0">
                <a:latin typeface="Calibri"/>
                <a:cs typeface="Calibri"/>
              </a:rPr>
              <a:t> </a:t>
            </a:r>
            <a:r>
              <a:rPr sz="1600" spc="105" dirty="0">
                <a:latin typeface="Calibri"/>
                <a:cs typeface="Calibri"/>
              </a:rPr>
              <a:t>ιστοσελίδας</a:t>
            </a:r>
            <a:r>
              <a:rPr sz="1600" spc="60" dirty="0">
                <a:latin typeface="Calibri"/>
                <a:cs typeface="Calibri"/>
              </a:rPr>
              <a:t> </a:t>
            </a:r>
            <a:r>
              <a:rPr sz="1600" spc="130" dirty="0">
                <a:latin typeface="Calibri"/>
                <a:cs typeface="Calibri"/>
              </a:rPr>
              <a:t>ή</a:t>
            </a:r>
            <a:r>
              <a:rPr sz="1600" spc="60" dirty="0">
                <a:latin typeface="Calibri"/>
                <a:cs typeface="Calibri"/>
              </a:rPr>
              <a:t> </a:t>
            </a:r>
            <a:r>
              <a:rPr sz="1600" spc="105" dirty="0">
                <a:latin typeface="Calibri"/>
                <a:cs typeface="Calibri"/>
              </a:rPr>
              <a:t>ενός</a:t>
            </a:r>
            <a:r>
              <a:rPr sz="1600" spc="60" dirty="0">
                <a:latin typeface="Calibri"/>
                <a:cs typeface="Calibri"/>
              </a:rPr>
              <a:t> </a:t>
            </a:r>
            <a:r>
              <a:rPr sz="1600" spc="105" dirty="0">
                <a:latin typeface="Calibri"/>
                <a:cs typeface="Calibri"/>
              </a:rPr>
              <a:t>SSL</a:t>
            </a:r>
            <a:r>
              <a:rPr sz="1600" spc="60" dirty="0">
                <a:latin typeface="Calibri"/>
                <a:cs typeface="Calibri"/>
              </a:rPr>
              <a:t> </a:t>
            </a:r>
            <a:r>
              <a:rPr sz="1600" spc="120" dirty="0">
                <a:latin typeface="Calibri"/>
                <a:cs typeface="Calibri"/>
              </a:rPr>
              <a:t>να</a:t>
            </a:r>
            <a:r>
              <a:rPr sz="1600" spc="55" dirty="0">
                <a:latin typeface="Calibri"/>
                <a:cs typeface="Calibri"/>
              </a:rPr>
              <a:t> </a:t>
            </a:r>
            <a:r>
              <a:rPr sz="1600" spc="114" dirty="0">
                <a:latin typeface="Calibri"/>
                <a:cs typeface="Calibri"/>
              </a:rPr>
              <a:t>παρεμβληθεί </a:t>
            </a:r>
            <a:r>
              <a:rPr sz="1600" spc="-345" dirty="0">
                <a:latin typeface="Calibri"/>
                <a:cs typeface="Calibri"/>
              </a:rPr>
              <a:t> </a:t>
            </a:r>
            <a:r>
              <a:rPr sz="1600" spc="110" dirty="0">
                <a:latin typeface="Calibri"/>
                <a:cs typeface="Calibri"/>
              </a:rPr>
              <a:t>μεταξύ</a:t>
            </a:r>
            <a:r>
              <a:rPr sz="1600" spc="45" dirty="0">
                <a:latin typeface="Calibri"/>
                <a:cs typeface="Calibri"/>
              </a:rPr>
              <a:t> </a:t>
            </a:r>
            <a:r>
              <a:rPr sz="1600" spc="114" dirty="0">
                <a:latin typeface="Calibri"/>
                <a:cs typeface="Calibri"/>
              </a:rPr>
              <a:t>χρήστη</a:t>
            </a:r>
            <a:r>
              <a:rPr sz="1600" spc="55" dirty="0">
                <a:latin typeface="Calibri"/>
                <a:cs typeface="Calibri"/>
              </a:rPr>
              <a:t> </a:t>
            </a:r>
            <a:r>
              <a:rPr sz="1600" spc="100" dirty="0">
                <a:latin typeface="Calibri"/>
                <a:cs typeface="Calibri"/>
              </a:rPr>
              <a:t>και</a:t>
            </a:r>
            <a:r>
              <a:rPr sz="1600" spc="55" dirty="0">
                <a:latin typeface="Calibri"/>
                <a:cs typeface="Calibri"/>
              </a:rPr>
              <a:t> </a:t>
            </a:r>
            <a:r>
              <a:rPr sz="1600" spc="105" dirty="0">
                <a:latin typeface="Calibri"/>
                <a:cs typeface="Calibri"/>
              </a:rPr>
              <a:t>ενός</a:t>
            </a:r>
            <a:r>
              <a:rPr sz="1600" spc="50" dirty="0">
                <a:latin typeface="Calibri"/>
                <a:cs typeface="Calibri"/>
              </a:rPr>
              <a:t> </a:t>
            </a:r>
            <a:r>
              <a:rPr sz="1600" spc="110" dirty="0">
                <a:latin typeface="Calibri"/>
                <a:cs typeface="Calibri"/>
              </a:rPr>
              <a:t>συστήματος.</a:t>
            </a:r>
            <a:endParaRPr sz="1600">
              <a:latin typeface="Calibri"/>
              <a:cs typeface="Calibri"/>
            </a:endParaRPr>
          </a:p>
        </p:txBody>
      </p:sp>
      <p:pic>
        <p:nvPicPr>
          <p:cNvPr id="5" name="object 5"/>
          <p:cNvPicPr/>
          <p:nvPr/>
        </p:nvPicPr>
        <p:blipFill>
          <a:blip r:embed="rId2" cstate="print"/>
          <a:stretch>
            <a:fillRect/>
          </a:stretch>
        </p:blipFill>
        <p:spPr>
          <a:xfrm>
            <a:off x="8031162" y="6118225"/>
            <a:ext cx="1530032" cy="612140"/>
          </a:xfrm>
          <a:prstGeom prst="rect">
            <a:avLst/>
          </a:prstGeom>
        </p:spPr>
      </p:pic>
      <p:sp>
        <p:nvSpPr>
          <p:cNvPr id="6" name="object 6"/>
          <p:cNvSpPr txBox="1"/>
          <p:nvPr/>
        </p:nvSpPr>
        <p:spPr>
          <a:xfrm>
            <a:off x="10589577" y="6154673"/>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1</a:t>
            </a:r>
            <a:r>
              <a:rPr sz="1100" dirty="0">
                <a:latin typeface="Arial"/>
                <a:cs typeface="Arial"/>
              </a:rPr>
              <a:t>7</a:t>
            </a:r>
            <a:endParaRPr sz="1100">
              <a:latin typeface="Arial"/>
              <a:cs typeface="Arial"/>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984230" y="6067107"/>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latin typeface="Arial"/>
                <a:cs typeface="Arial"/>
              </a:rPr>
              <a:t>1</a:t>
            </a:r>
            <a:r>
              <a:rPr sz="1100" dirty="0">
                <a:latin typeface="Arial"/>
                <a:cs typeface="Arial"/>
              </a:rPr>
              <a:t>8</a:t>
            </a:r>
            <a:endParaRPr sz="1100">
              <a:latin typeface="Arial"/>
              <a:cs typeface="Arial"/>
            </a:endParaRPr>
          </a:p>
        </p:txBody>
      </p:sp>
      <p:sp>
        <p:nvSpPr>
          <p:cNvPr id="3" name="object 3"/>
          <p:cNvSpPr txBox="1">
            <a:spLocks noGrp="1"/>
          </p:cNvSpPr>
          <p:nvPr>
            <p:ph type="title"/>
          </p:nvPr>
        </p:nvSpPr>
        <p:spPr>
          <a:xfrm>
            <a:off x="875030" y="728345"/>
            <a:ext cx="9639935" cy="459740"/>
          </a:xfrm>
          <a:prstGeom prst="rect">
            <a:avLst/>
          </a:prstGeom>
        </p:spPr>
        <p:txBody>
          <a:bodyPr vert="horz" wrap="square" lIns="0" tIns="12700" rIns="0" bIns="0" rtlCol="0">
            <a:spAutoFit/>
          </a:bodyPr>
          <a:lstStyle/>
          <a:p>
            <a:pPr marL="12700">
              <a:lnSpc>
                <a:spcPct val="100000"/>
              </a:lnSpc>
              <a:spcBef>
                <a:spcPts val="100"/>
              </a:spcBef>
            </a:pPr>
            <a:r>
              <a:rPr spc="125" dirty="0"/>
              <a:t>Έννοιες</a:t>
            </a:r>
            <a:r>
              <a:rPr spc="60" dirty="0"/>
              <a:t> </a:t>
            </a:r>
            <a:r>
              <a:rPr spc="120" dirty="0"/>
              <a:t>επίθεσης</a:t>
            </a:r>
            <a:r>
              <a:rPr spc="65" dirty="0"/>
              <a:t> </a:t>
            </a:r>
            <a:r>
              <a:rPr spc="190" dirty="0"/>
              <a:t>MITM</a:t>
            </a:r>
            <a:r>
              <a:rPr spc="65" dirty="0"/>
              <a:t> </a:t>
            </a:r>
            <a:r>
              <a:rPr spc="135" dirty="0"/>
              <a:t>που</a:t>
            </a:r>
            <a:r>
              <a:rPr spc="65" dirty="0"/>
              <a:t> </a:t>
            </a:r>
            <a:r>
              <a:rPr spc="120" dirty="0"/>
              <a:t>πρέπει</a:t>
            </a:r>
            <a:r>
              <a:rPr spc="70" dirty="0"/>
              <a:t> </a:t>
            </a:r>
            <a:r>
              <a:rPr spc="135" dirty="0"/>
              <a:t>να</a:t>
            </a:r>
            <a:r>
              <a:rPr spc="65" dirty="0"/>
              <a:t> </a:t>
            </a:r>
            <a:r>
              <a:rPr spc="120" dirty="0"/>
              <a:t>γνωρίζετε</a:t>
            </a:r>
            <a:r>
              <a:rPr spc="130" dirty="0"/>
              <a:t> </a:t>
            </a:r>
            <a:r>
              <a:rPr spc="110" dirty="0"/>
              <a:t>συνέχεια)</a:t>
            </a:r>
          </a:p>
        </p:txBody>
      </p:sp>
      <p:sp>
        <p:nvSpPr>
          <p:cNvPr id="4" name="object 4"/>
          <p:cNvSpPr txBox="1"/>
          <p:nvPr/>
        </p:nvSpPr>
        <p:spPr>
          <a:xfrm>
            <a:off x="875030" y="2161857"/>
            <a:ext cx="9679940" cy="754380"/>
          </a:xfrm>
          <a:prstGeom prst="rect">
            <a:avLst/>
          </a:prstGeom>
        </p:spPr>
        <p:txBody>
          <a:bodyPr vert="horz" wrap="square" lIns="0" tIns="21590" rIns="0" bIns="0" rtlCol="0">
            <a:spAutoFit/>
          </a:bodyPr>
          <a:lstStyle/>
          <a:p>
            <a:pPr marL="12700" marR="5080" indent="35560">
              <a:lnSpc>
                <a:spcPts val="1910"/>
              </a:lnSpc>
              <a:spcBef>
                <a:spcPts val="170"/>
              </a:spcBef>
            </a:pPr>
            <a:r>
              <a:rPr sz="1600" b="1" spc="130" dirty="0">
                <a:latin typeface="Calibri"/>
                <a:cs typeface="Calibri"/>
              </a:rPr>
              <a:t>Phishing:</a:t>
            </a:r>
            <a:r>
              <a:rPr sz="1600" b="1" spc="75" dirty="0">
                <a:latin typeface="Calibri"/>
                <a:cs typeface="Calibri"/>
              </a:rPr>
              <a:t> </a:t>
            </a:r>
            <a:r>
              <a:rPr sz="1600" spc="125" dirty="0">
                <a:latin typeface="Calibri"/>
                <a:cs typeface="Calibri"/>
              </a:rPr>
              <a:t>γίνεται</a:t>
            </a:r>
            <a:r>
              <a:rPr sz="1600" spc="85" dirty="0">
                <a:latin typeface="Calibri"/>
                <a:cs typeface="Calibri"/>
              </a:rPr>
              <a:t> </a:t>
            </a:r>
            <a:r>
              <a:rPr sz="1600" spc="175" dirty="0">
                <a:latin typeface="Calibri"/>
                <a:cs typeface="Calibri"/>
              </a:rPr>
              <a:t>μέσω</a:t>
            </a:r>
            <a:r>
              <a:rPr sz="1600" spc="80" dirty="0">
                <a:latin typeface="Calibri"/>
                <a:cs typeface="Calibri"/>
              </a:rPr>
              <a:t> </a:t>
            </a:r>
            <a:r>
              <a:rPr sz="1600" spc="170" dirty="0">
                <a:latin typeface="Calibri"/>
                <a:cs typeface="Calibri"/>
              </a:rPr>
              <a:t>ή</a:t>
            </a:r>
            <a:r>
              <a:rPr sz="1600" spc="80" dirty="0">
                <a:latin typeface="Calibri"/>
                <a:cs typeface="Calibri"/>
              </a:rPr>
              <a:t> </a:t>
            </a:r>
            <a:r>
              <a:rPr sz="1600" spc="140" dirty="0">
                <a:latin typeface="Calibri"/>
                <a:cs typeface="Calibri"/>
              </a:rPr>
              <a:t>ιστότοπους,</a:t>
            </a:r>
            <a:r>
              <a:rPr sz="1600" spc="85" dirty="0">
                <a:latin typeface="Calibri"/>
                <a:cs typeface="Calibri"/>
              </a:rPr>
              <a:t> </a:t>
            </a:r>
            <a:r>
              <a:rPr sz="1600" spc="125" dirty="0">
                <a:latin typeface="Calibri"/>
                <a:cs typeface="Calibri"/>
              </a:rPr>
              <a:t>είναι</a:t>
            </a:r>
            <a:r>
              <a:rPr sz="1600" spc="80" dirty="0">
                <a:latin typeface="Calibri"/>
                <a:cs typeface="Calibri"/>
              </a:rPr>
              <a:t> </a:t>
            </a:r>
            <a:r>
              <a:rPr sz="1600" spc="145" dirty="0">
                <a:latin typeface="Calibri"/>
                <a:cs typeface="Calibri"/>
              </a:rPr>
              <a:t>μια</a:t>
            </a:r>
            <a:r>
              <a:rPr sz="1600" spc="75" dirty="0">
                <a:latin typeface="Calibri"/>
                <a:cs typeface="Calibri"/>
              </a:rPr>
              <a:t> </a:t>
            </a:r>
            <a:r>
              <a:rPr sz="1600" spc="135" dirty="0">
                <a:latin typeface="Calibri"/>
                <a:cs typeface="Calibri"/>
              </a:rPr>
              <a:t>τακτική</a:t>
            </a:r>
            <a:r>
              <a:rPr sz="1600" spc="90" dirty="0">
                <a:latin typeface="Calibri"/>
                <a:cs typeface="Calibri"/>
              </a:rPr>
              <a:t> </a:t>
            </a:r>
            <a:r>
              <a:rPr sz="1600" spc="170" dirty="0">
                <a:latin typeface="Calibri"/>
                <a:cs typeface="Calibri"/>
              </a:rPr>
              <a:t>που</a:t>
            </a:r>
            <a:r>
              <a:rPr sz="1600" spc="80" dirty="0">
                <a:latin typeface="Calibri"/>
                <a:cs typeface="Calibri"/>
              </a:rPr>
              <a:t> </a:t>
            </a:r>
            <a:r>
              <a:rPr sz="1600" spc="140" dirty="0">
                <a:latin typeface="Calibri"/>
                <a:cs typeface="Calibri"/>
              </a:rPr>
              <a:t>χρησιμοποιείται</a:t>
            </a:r>
            <a:r>
              <a:rPr sz="1600" spc="95" dirty="0">
                <a:latin typeface="Calibri"/>
                <a:cs typeface="Calibri"/>
              </a:rPr>
              <a:t> </a:t>
            </a:r>
            <a:r>
              <a:rPr sz="1600" spc="155" dirty="0">
                <a:latin typeface="Calibri"/>
                <a:cs typeface="Calibri"/>
              </a:rPr>
              <a:t>σε</a:t>
            </a:r>
            <a:r>
              <a:rPr sz="1600" spc="80" dirty="0">
                <a:latin typeface="Calibri"/>
                <a:cs typeface="Calibri"/>
              </a:rPr>
              <a:t> </a:t>
            </a:r>
            <a:r>
              <a:rPr sz="1600" spc="135" dirty="0">
                <a:latin typeface="Calibri"/>
                <a:cs typeface="Calibri"/>
              </a:rPr>
              <a:t>επιθέσεις</a:t>
            </a:r>
            <a:r>
              <a:rPr sz="1600" spc="85" dirty="0">
                <a:latin typeface="Calibri"/>
                <a:cs typeface="Calibri"/>
              </a:rPr>
              <a:t> </a:t>
            </a:r>
            <a:r>
              <a:rPr sz="1600" spc="170" dirty="0">
                <a:latin typeface="Calibri"/>
                <a:cs typeface="Calibri"/>
              </a:rPr>
              <a:t>MITM, </a:t>
            </a:r>
            <a:r>
              <a:rPr sz="1600" spc="-345" dirty="0">
                <a:latin typeface="Calibri"/>
                <a:cs typeface="Calibri"/>
              </a:rPr>
              <a:t> </a:t>
            </a:r>
            <a:r>
              <a:rPr sz="1600" spc="125" dirty="0">
                <a:latin typeface="Calibri"/>
                <a:cs typeface="Calibri"/>
              </a:rPr>
              <a:t>όπου </a:t>
            </a:r>
            <a:r>
              <a:rPr sz="1600" spc="110" dirty="0">
                <a:latin typeface="Calibri"/>
                <a:cs typeface="Calibri"/>
              </a:rPr>
              <a:t>ένας </a:t>
            </a:r>
            <a:r>
              <a:rPr sz="1600" spc="130" dirty="0">
                <a:latin typeface="Calibri"/>
                <a:cs typeface="Calibri"/>
              </a:rPr>
              <a:t>spammer ή </a:t>
            </a:r>
            <a:r>
              <a:rPr sz="1600" spc="110" dirty="0">
                <a:latin typeface="Calibri"/>
                <a:cs typeface="Calibri"/>
              </a:rPr>
              <a:t>εγκληματίας </a:t>
            </a:r>
            <a:r>
              <a:rPr sz="1600" spc="114" dirty="0">
                <a:latin typeface="Calibri"/>
                <a:cs typeface="Calibri"/>
              </a:rPr>
              <a:t>προσπαθεί </a:t>
            </a:r>
            <a:r>
              <a:rPr sz="1600" spc="120" dirty="0">
                <a:latin typeface="Calibri"/>
                <a:cs typeface="Calibri"/>
              </a:rPr>
              <a:t>να </a:t>
            </a:r>
            <a:r>
              <a:rPr sz="1600" spc="110" dirty="0">
                <a:latin typeface="Calibri"/>
                <a:cs typeface="Calibri"/>
              </a:rPr>
              <a:t>κλέψει </a:t>
            </a:r>
            <a:r>
              <a:rPr sz="1600" spc="114" dirty="0">
                <a:latin typeface="Calibri"/>
                <a:cs typeface="Calibri"/>
              </a:rPr>
              <a:t>πληροφορίες </a:t>
            </a:r>
            <a:r>
              <a:rPr sz="1600" spc="130" dirty="0">
                <a:latin typeface="Calibri"/>
                <a:cs typeface="Calibri"/>
              </a:rPr>
              <a:t>ή </a:t>
            </a:r>
            <a:r>
              <a:rPr sz="1600" spc="120" dirty="0">
                <a:latin typeface="Calibri"/>
                <a:cs typeface="Calibri"/>
              </a:rPr>
              <a:t>να παραδώσει κακόβουλο </a:t>
            </a:r>
            <a:r>
              <a:rPr sz="1600" spc="-350" dirty="0">
                <a:latin typeface="Calibri"/>
                <a:cs typeface="Calibri"/>
              </a:rPr>
              <a:t> </a:t>
            </a:r>
            <a:r>
              <a:rPr sz="1600" spc="105" dirty="0">
                <a:latin typeface="Calibri"/>
                <a:cs typeface="Calibri"/>
              </a:rPr>
              <a:t>λογισμικό</a:t>
            </a:r>
            <a:r>
              <a:rPr sz="1600" spc="55" dirty="0">
                <a:latin typeface="Calibri"/>
                <a:cs typeface="Calibri"/>
              </a:rPr>
              <a:t> </a:t>
            </a:r>
            <a:r>
              <a:rPr sz="1600" spc="155" dirty="0">
                <a:latin typeface="Calibri"/>
                <a:cs typeface="Calibri"/>
              </a:rPr>
              <a:t>προσποιούμενος</a:t>
            </a:r>
            <a:r>
              <a:rPr sz="1600" spc="80" dirty="0">
                <a:latin typeface="Calibri"/>
                <a:cs typeface="Calibri"/>
              </a:rPr>
              <a:t> </a:t>
            </a:r>
            <a:r>
              <a:rPr sz="1600" spc="125" dirty="0">
                <a:latin typeface="Calibri"/>
                <a:cs typeface="Calibri"/>
              </a:rPr>
              <a:t>ότι</a:t>
            </a:r>
            <a:r>
              <a:rPr sz="1600" spc="80" dirty="0">
                <a:latin typeface="Calibri"/>
                <a:cs typeface="Calibri"/>
              </a:rPr>
              <a:t> </a:t>
            </a:r>
            <a:r>
              <a:rPr sz="1600" spc="125" dirty="0">
                <a:latin typeface="Calibri"/>
                <a:cs typeface="Calibri"/>
              </a:rPr>
              <a:t>είναι</a:t>
            </a:r>
            <a:r>
              <a:rPr sz="1600" spc="70" dirty="0">
                <a:latin typeface="Calibri"/>
                <a:cs typeface="Calibri"/>
              </a:rPr>
              <a:t> </a:t>
            </a:r>
            <a:r>
              <a:rPr sz="1600" spc="140" dirty="0">
                <a:latin typeface="Calibri"/>
                <a:cs typeface="Calibri"/>
              </a:rPr>
              <a:t>αξιόπιστος</a:t>
            </a:r>
            <a:r>
              <a:rPr sz="1600" spc="80" dirty="0">
                <a:latin typeface="Calibri"/>
                <a:cs typeface="Calibri"/>
              </a:rPr>
              <a:t> </a:t>
            </a:r>
            <a:r>
              <a:rPr sz="1600" spc="155" dirty="0">
                <a:latin typeface="Calibri"/>
                <a:cs typeface="Calibri"/>
              </a:rPr>
              <a:t>αποστολέας</a:t>
            </a:r>
            <a:r>
              <a:rPr sz="1600" spc="70" dirty="0">
                <a:latin typeface="Calibri"/>
                <a:cs typeface="Calibri"/>
              </a:rPr>
              <a:t> </a:t>
            </a:r>
            <a:r>
              <a:rPr sz="1600" spc="170" dirty="0">
                <a:latin typeface="Calibri"/>
                <a:cs typeface="Calibri"/>
              </a:rPr>
              <a:t>ή</a:t>
            </a:r>
            <a:r>
              <a:rPr sz="1600" spc="70" dirty="0">
                <a:latin typeface="Calibri"/>
                <a:cs typeface="Calibri"/>
              </a:rPr>
              <a:t> </a:t>
            </a:r>
            <a:r>
              <a:rPr sz="1600" spc="145" dirty="0">
                <a:latin typeface="Calibri"/>
                <a:cs typeface="Calibri"/>
              </a:rPr>
              <a:t>νόμιμος</a:t>
            </a:r>
            <a:r>
              <a:rPr sz="1600" spc="75" dirty="0">
                <a:latin typeface="Calibri"/>
                <a:cs typeface="Calibri"/>
              </a:rPr>
              <a:t> </a:t>
            </a:r>
            <a:r>
              <a:rPr sz="1600" spc="135" dirty="0">
                <a:latin typeface="Calibri"/>
                <a:cs typeface="Calibri"/>
              </a:rPr>
              <a:t>ιστότοπος.</a:t>
            </a:r>
            <a:endParaRPr sz="1600">
              <a:latin typeface="Calibri"/>
              <a:cs typeface="Calibri"/>
            </a:endParaRPr>
          </a:p>
        </p:txBody>
      </p:sp>
      <p:sp>
        <p:nvSpPr>
          <p:cNvPr id="5" name="object 5"/>
          <p:cNvSpPr txBox="1"/>
          <p:nvPr/>
        </p:nvSpPr>
        <p:spPr>
          <a:xfrm>
            <a:off x="875030" y="3553142"/>
            <a:ext cx="9325610" cy="511809"/>
          </a:xfrm>
          <a:prstGeom prst="rect">
            <a:avLst/>
          </a:prstGeom>
        </p:spPr>
        <p:txBody>
          <a:bodyPr vert="horz" wrap="square" lIns="0" tIns="12700" rIns="0" bIns="0" rtlCol="0">
            <a:spAutoFit/>
          </a:bodyPr>
          <a:lstStyle/>
          <a:p>
            <a:pPr marL="12700" marR="5080" indent="35560">
              <a:lnSpc>
                <a:spcPct val="100000"/>
              </a:lnSpc>
              <a:spcBef>
                <a:spcPts val="100"/>
              </a:spcBef>
            </a:pPr>
            <a:r>
              <a:rPr sz="1600" b="1" spc="155" dirty="0">
                <a:latin typeface="Calibri"/>
                <a:cs typeface="Calibri"/>
              </a:rPr>
              <a:t>Υποκλοπή:</a:t>
            </a:r>
            <a:r>
              <a:rPr sz="1600" b="1" spc="80" dirty="0">
                <a:latin typeface="Calibri"/>
                <a:cs typeface="Calibri"/>
              </a:rPr>
              <a:t> </a:t>
            </a:r>
            <a:r>
              <a:rPr sz="1600" spc="175" dirty="0">
                <a:latin typeface="Calibri"/>
                <a:cs typeface="Calibri"/>
              </a:rPr>
              <a:t>Μέρος</a:t>
            </a:r>
            <a:r>
              <a:rPr sz="1600" spc="85" dirty="0">
                <a:latin typeface="Calibri"/>
                <a:cs typeface="Calibri"/>
              </a:rPr>
              <a:t> </a:t>
            </a:r>
            <a:r>
              <a:rPr sz="1600" spc="140" dirty="0">
                <a:latin typeface="Calibri"/>
                <a:cs typeface="Calibri"/>
              </a:rPr>
              <a:t>της</a:t>
            </a:r>
            <a:r>
              <a:rPr sz="1600" spc="80" dirty="0">
                <a:latin typeface="Calibri"/>
                <a:cs typeface="Calibri"/>
              </a:rPr>
              <a:t> </a:t>
            </a:r>
            <a:r>
              <a:rPr sz="1600" spc="140" dirty="0">
                <a:latin typeface="Calibri"/>
                <a:cs typeface="Calibri"/>
              </a:rPr>
              <a:t>διαδικασίας</a:t>
            </a:r>
            <a:r>
              <a:rPr sz="1600" spc="85" dirty="0">
                <a:latin typeface="Calibri"/>
                <a:cs typeface="Calibri"/>
              </a:rPr>
              <a:t> </a:t>
            </a:r>
            <a:r>
              <a:rPr sz="1600" spc="145" dirty="0">
                <a:latin typeface="Calibri"/>
                <a:cs typeface="Calibri"/>
              </a:rPr>
              <a:t>επίθεσης</a:t>
            </a:r>
            <a:r>
              <a:rPr sz="1600" spc="80" dirty="0">
                <a:latin typeface="Calibri"/>
                <a:cs typeface="Calibri"/>
              </a:rPr>
              <a:t> </a:t>
            </a:r>
            <a:r>
              <a:rPr sz="1600" spc="170" dirty="0">
                <a:latin typeface="Calibri"/>
                <a:cs typeface="Calibri"/>
              </a:rPr>
              <a:t>MITM,</a:t>
            </a:r>
            <a:r>
              <a:rPr sz="1600" spc="80" dirty="0">
                <a:latin typeface="Calibri"/>
                <a:cs typeface="Calibri"/>
              </a:rPr>
              <a:t> </a:t>
            </a:r>
            <a:r>
              <a:rPr sz="1600" spc="170" dirty="0">
                <a:latin typeface="Calibri"/>
                <a:cs typeface="Calibri"/>
              </a:rPr>
              <a:t>όπου</a:t>
            </a:r>
            <a:r>
              <a:rPr sz="1600" spc="85" dirty="0">
                <a:latin typeface="Calibri"/>
                <a:cs typeface="Calibri"/>
              </a:rPr>
              <a:t> </a:t>
            </a:r>
            <a:r>
              <a:rPr sz="1600" spc="145" dirty="0">
                <a:latin typeface="Calibri"/>
                <a:cs typeface="Calibri"/>
              </a:rPr>
              <a:t>επιτυχημένος</a:t>
            </a:r>
            <a:r>
              <a:rPr sz="1600" spc="90" dirty="0">
                <a:latin typeface="Calibri"/>
                <a:cs typeface="Calibri"/>
              </a:rPr>
              <a:t> </a:t>
            </a:r>
            <a:r>
              <a:rPr sz="1600" spc="150" dirty="0">
                <a:latin typeface="Calibri"/>
                <a:cs typeface="Calibri"/>
              </a:rPr>
              <a:t>χάκερ</a:t>
            </a:r>
            <a:r>
              <a:rPr sz="1600" spc="90" dirty="0">
                <a:latin typeface="Calibri"/>
                <a:cs typeface="Calibri"/>
              </a:rPr>
              <a:t> </a:t>
            </a:r>
            <a:r>
              <a:rPr sz="1600" spc="135" dirty="0">
                <a:latin typeface="Calibri"/>
                <a:cs typeface="Calibri"/>
              </a:rPr>
              <a:t>υποκλέπτει</a:t>
            </a:r>
            <a:r>
              <a:rPr sz="1600" spc="70" dirty="0">
                <a:latin typeface="Calibri"/>
                <a:cs typeface="Calibri"/>
              </a:rPr>
              <a:t> </a:t>
            </a:r>
            <a:r>
              <a:rPr sz="1600" spc="140" dirty="0">
                <a:latin typeface="Calibri"/>
                <a:cs typeface="Calibri"/>
              </a:rPr>
              <a:t>τη </a:t>
            </a:r>
            <a:r>
              <a:rPr sz="1600" spc="-350" dirty="0">
                <a:latin typeface="Calibri"/>
                <a:cs typeface="Calibri"/>
              </a:rPr>
              <a:t> </a:t>
            </a:r>
            <a:r>
              <a:rPr sz="1600" spc="150" dirty="0">
                <a:latin typeface="Calibri"/>
                <a:cs typeface="Calibri"/>
              </a:rPr>
              <a:t>μετάδοση</a:t>
            </a:r>
            <a:r>
              <a:rPr sz="1600" spc="55" dirty="0">
                <a:latin typeface="Calibri"/>
                <a:cs typeface="Calibri"/>
              </a:rPr>
              <a:t> </a:t>
            </a:r>
            <a:r>
              <a:rPr sz="1600" spc="150" dirty="0">
                <a:latin typeface="Calibri"/>
                <a:cs typeface="Calibri"/>
              </a:rPr>
              <a:t>δεδομένων</a:t>
            </a:r>
            <a:r>
              <a:rPr sz="1600" spc="55" dirty="0">
                <a:latin typeface="Calibri"/>
                <a:cs typeface="Calibri"/>
              </a:rPr>
              <a:t> </a:t>
            </a:r>
            <a:r>
              <a:rPr sz="1600" spc="130" dirty="0">
                <a:latin typeface="Calibri"/>
                <a:cs typeface="Calibri"/>
              </a:rPr>
              <a:t>και</a:t>
            </a:r>
            <a:r>
              <a:rPr sz="1600" spc="55" dirty="0">
                <a:latin typeface="Calibri"/>
                <a:cs typeface="Calibri"/>
              </a:rPr>
              <a:t> </a:t>
            </a:r>
            <a:r>
              <a:rPr sz="1600" spc="105" dirty="0">
                <a:latin typeface="Calibri"/>
                <a:cs typeface="Calibri"/>
              </a:rPr>
              <a:t>τις</a:t>
            </a:r>
            <a:r>
              <a:rPr sz="1600" spc="60" dirty="0">
                <a:latin typeface="Calibri"/>
                <a:cs typeface="Calibri"/>
              </a:rPr>
              <a:t> </a:t>
            </a:r>
            <a:r>
              <a:rPr sz="1600" spc="130" dirty="0">
                <a:latin typeface="Calibri"/>
                <a:cs typeface="Calibri"/>
              </a:rPr>
              <a:t>επικοινωνίες</a:t>
            </a:r>
            <a:r>
              <a:rPr sz="1600" spc="65" dirty="0">
                <a:latin typeface="Calibri"/>
                <a:cs typeface="Calibri"/>
              </a:rPr>
              <a:t> </a:t>
            </a:r>
            <a:r>
              <a:rPr sz="1600" spc="140" dirty="0">
                <a:latin typeface="Calibri"/>
                <a:cs typeface="Calibri"/>
              </a:rPr>
              <a:t>μεταξύ</a:t>
            </a:r>
            <a:r>
              <a:rPr sz="1600" spc="60" dirty="0">
                <a:latin typeface="Calibri"/>
                <a:cs typeface="Calibri"/>
              </a:rPr>
              <a:t> </a:t>
            </a:r>
            <a:r>
              <a:rPr sz="1600" spc="160" dirty="0">
                <a:latin typeface="Calibri"/>
                <a:cs typeface="Calibri"/>
              </a:rPr>
              <a:t>δύο</a:t>
            </a:r>
            <a:r>
              <a:rPr sz="1600" spc="60" dirty="0">
                <a:latin typeface="Calibri"/>
                <a:cs typeface="Calibri"/>
              </a:rPr>
              <a:t> </a:t>
            </a:r>
            <a:r>
              <a:rPr sz="1600" spc="150" dirty="0">
                <a:latin typeface="Calibri"/>
                <a:cs typeface="Calibri"/>
              </a:rPr>
              <a:t>χρηστών</a:t>
            </a:r>
            <a:r>
              <a:rPr sz="1600" spc="60" dirty="0">
                <a:latin typeface="Calibri"/>
                <a:cs typeface="Calibri"/>
              </a:rPr>
              <a:t> </a:t>
            </a:r>
            <a:r>
              <a:rPr sz="1600" spc="170" dirty="0">
                <a:latin typeface="Calibri"/>
                <a:cs typeface="Calibri"/>
              </a:rPr>
              <a:t>ή</a:t>
            </a:r>
            <a:r>
              <a:rPr sz="1600" spc="55" dirty="0">
                <a:latin typeface="Calibri"/>
                <a:cs typeface="Calibri"/>
              </a:rPr>
              <a:t> </a:t>
            </a:r>
            <a:r>
              <a:rPr sz="1600" spc="150" dirty="0">
                <a:latin typeface="Calibri"/>
                <a:cs typeface="Calibri"/>
              </a:rPr>
              <a:t>χρηστών</a:t>
            </a:r>
            <a:r>
              <a:rPr sz="1600" spc="60" dirty="0">
                <a:latin typeface="Calibri"/>
                <a:cs typeface="Calibri"/>
              </a:rPr>
              <a:t> </a:t>
            </a:r>
            <a:r>
              <a:rPr sz="1600" spc="130" dirty="0">
                <a:latin typeface="Calibri"/>
                <a:cs typeface="Calibri"/>
              </a:rPr>
              <a:t>και</a:t>
            </a:r>
            <a:r>
              <a:rPr sz="1600" spc="60" dirty="0">
                <a:latin typeface="Calibri"/>
                <a:cs typeface="Calibri"/>
              </a:rPr>
              <a:t> </a:t>
            </a:r>
            <a:r>
              <a:rPr sz="1600" spc="140" dirty="0">
                <a:latin typeface="Calibri"/>
                <a:cs typeface="Calibri"/>
              </a:rPr>
              <a:t>υπηρεσιών.</a:t>
            </a:r>
            <a:endParaRPr sz="1600">
              <a:latin typeface="Calibri"/>
              <a:cs typeface="Calibri"/>
            </a:endParaRPr>
          </a:p>
        </p:txBody>
      </p:sp>
      <p:pic>
        <p:nvPicPr>
          <p:cNvPr id="6" name="object 6"/>
          <p:cNvPicPr/>
          <p:nvPr/>
        </p:nvPicPr>
        <p:blipFill>
          <a:blip r:embed="rId2" cstate="print"/>
          <a:stretch>
            <a:fillRect/>
          </a:stretch>
        </p:blipFill>
        <p:spPr>
          <a:xfrm>
            <a:off x="7972107" y="6043929"/>
            <a:ext cx="1530032" cy="61214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5030" y="374650"/>
            <a:ext cx="8024495" cy="459740"/>
          </a:xfrm>
          <a:prstGeom prst="rect">
            <a:avLst/>
          </a:prstGeom>
        </p:spPr>
        <p:txBody>
          <a:bodyPr vert="horz" wrap="square" lIns="0" tIns="12700" rIns="0" bIns="0" rtlCol="0">
            <a:spAutoFit/>
          </a:bodyPr>
          <a:lstStyle/>
          <a:p>
            <a:pPr marL="12700">
              <a:lnSpc>
                <a:spcPct val="100000"/>
              </a:lnSpc>
              <a:spcBef>
                <a:spcPts val="100"/>
              </a:spcBef>
            </a:pPr>
            <a:r>
              <a:rPr sz="2850" spc="135" dirty="0">
                <a:latin typeface="Times New Roman"/>
                <a:cs typeface="Times New Roman"/>
              </a:rPr>
              <a:t>Κρυπτογραφημένη</a:t>
            </a:r>
            <a:r>
              <a:rPr sz="2850" spc="65" dirty="0">
                <a:latin typeface="Times New Roman"/>
                <a:cs typeface="Times New Roman"/>
              </a:rPr>
              <a:t> </a:t>
            </a:r>
            <a:r>
              <a:rPr sz="2850" spc="120" dirty="0">
                <a:latin typeface="Times New Roman"/>
                <a:cs typeface="Times New Roman"/>
              </a:rPr>
              <a:t>ελλειπτική</a:t>
            </a:r>
            <a:r>
              <a:rPr sz="2850" spc="75" dirty="0">
                <a:latin typeface="Times New Roman"/>
                <a:cs typeface="Times New Roman"/>
              </a:rPr>
              <a:t> </a:t>
            </a:r>
            <a:r>
              <a:rPr sz="2850" spc="140" dirty="0">
                <a:latin typeface="Times New Roman"/>
                <a:cs typeface="Times New Roman"/>
              </a:rPr>
              <a:t>καμπύλη</a:t>
            </a:r>
            <a:r>
              <a:rPr sz="2850" spc="100" dirty="0">
                <a:latin typeface="Times New Roman"/>
                <a:cs typeface="Times New Roman"/>
              </a:rPr>
              <a:t> </a:t>
            </a:r>
            <a:r>
              <a:rPr sz="2850" spc="110" dirty="0">
                <a:latin typeface="Times New Roman"/>
                <a:cs typeface="Times New Roman"/>
              </a:rPr>
              <a:t>συνέχεια)</a:t>
            </a:r>
            <a:endParaRPr sz="2850">
              <a:latin typeface="Times New Roman"/>
              <a:cs typeface="Times New Roman"/>
            </a:endParaRPr>
          </a:p>
        </p:txBody>
      </p:sp>
      <p:sp>
        <p:nvSpPr>
          <p:cNvPr id="3" name="object 3"/>
          <p:cNvSpPr txBox="1"/>
          <p:nvPr/>
        </p:nvSpPr>
        <p:spPr>
          <a:xfrm>
            <a:off x="7258684" y="3365817"/>
            <a:ext cx="3568065" cy="314960"/>
          </a:xfrm>
          <a:prstGeom prst="rect">
            <a:avLst/>
          </a:prstGeom>
        </p:spPr>
        <p:txBody>
          <a:bodyPr vert="horz" wrap="square" lIns="0" tIns="12700" rIns="0" bIns="0" rtlCol="0">
            <a:spAutoFit/>
          </a:bodyPr>
          <a:lstStyle/>
          <a:p>
            <a:pPr marL="12700">
              <a:lnSpc>
                <a:spcPct val="100000"/>
              </a:lnSpc>
              <a:spcBef>
                <a:spcPts val="100"/>
              </a:spcBef>
            </a:pPr>
            <a:r>
              <a:rPr sz="1900" spc="-5" dirty="0">
                <a:latin typeface="Calibri"/>
                <a:cs typeface="Calibri"/>
              </a:rPr>
              <a:t>Παδείγματα</a:t>
            </a:r>
            <a:r>
              <a:rPr sz="1900" spc="95" dirty="0">
                <a:latin typeface="Calibri"/>
                <a:cs typeface="Calibri"/>
              </a:rPr>
              <a:t> </a:t>
            </a:r>
            <a:r>
              <a:rPr sz="1900" spc="-5" dirty="0">
                <a:latin typeface="Calibri"/>
                <a:cs typeface="Calibri"/>
              </a:rPr>
              <a:t>ελλειπτικών</a:t>
            </a:r>
            <a:r>
              <a:rPr sz="1900" spc="95" dirty="0">
                <a:latin typeface="Calibri"/>
                <a:cs typeface="Calibri"/>
              </a:rPr>
              <a:t> </a:t>
            </a:r>
            <a:r>
              <a:rPr sz="1900" spc="-15" dirty="0">
                <a:latin typeface="Calibri"/>
                <a:cs typeface="Calibri"/>
              </a:rPr>
              <a:t>καμπυλών</a:t>
            </a:r>
            <a:endParaRPr sz="1900">
              <a:latin typeface="Calibri"/>
              <a:cs typeface="Calibri"/>
            </a:endParaRPr>
          </a:p>
        </p:txBody>
      </p:sp>
      <p:pic>
        <p:nvPicPr>
          <p:cNvPr id="4" name="object 4"/>
          <p:cNvPicPr/>
          <p:nvPr/>
        </p:nvPicPr>
        <p:blipFill>
          <a:blip r:embed="rId2" cstate="print"/>
          <a:stretch>
            <a:fillRect/>
          </a:stretch>
        </p:blipFill>
        <p:spPr>
          <a:xfrm>
            <a:off x="805497" y="1176972"/>
            <a:ext cx="6341745" cy="5406390"/>
          </a:xfrm>
          <a:prstGeom prst="rect">
            <a:avLst/>
          </a:prstGeom>
        </p:spPr>
      </p:pic>
      <p:sp>
        <p:nvSpPr>
          <p:cNvPr id="5" name="object 5"/>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28</a:t>
            </a:fld>
            <a:endParaRPr sz="850">
              <a:latin typeface="Calibri"/>
              <a:cs typeface="Calibri"/>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84657" y="0"/>
            <a:ext cx="5407660" cy="6858000"/>
          </a:xfrm>
          <a:custGeom>
            <a:avLst/>
            <a:gdLst/>
            <a:ahLst/>
            <a:cxnLst/>
            <a:rect l="l" t="t" r="r" b="b"/>
            <a:pathLst>
              <a:path w="5407659" h="6858000">
                <a:moveTo>
                  <a:pt x="0" y="6858000"/>
                </a:moveTo>
                <a:lnTo>
                  <a:pt x="5407342" y="6858000"/>
                </a:lnTo>
                <a:lnTo>
                  <a:pt x="5407342" y="0"/>
                </a:lnTo>
                <a:lnTo>
                  <a:pt x="0" y="0"/>
                </a:lnTo>
                <a:lnTo>
                  <a:pt x="0" y="685800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049134" y="2205354"/>
            <a:ext cx="4040504" cy="756920"/>
          </a:xfrm>
          <a:prstGeom prst="rect">
            <a:avLst/>
          </a:prstGeom>
        </p:spPr>
        <p:txBody>
          <a:bodyPr vert="horz" wrap="square" lIns="0" tIns="12700" rIns="0" bIns="0" rtlCol="0">
            <a:spAutoFit/>
          </a:bodyPr>
          <a:lstStyle/>
          <a:p>
            <a:pPr marL="12700">
              <a:lnSpc>
                <a:spcPct val="100000"/>
              </a:lnSpc>
              <a:spcBef>
                <a:spcPts val="100"/>
              </a:spcBef>
            </a:pPr>
            <a:r>
              <a:rPr sz="4800" spc="220" dirty="0">
                <a:solidFill>
                  <a:srgbClr val="FFBA00"/>
                </a:solidFill>
              </a:rPr>
              <a:t>Σας</a:t>
            </a:r>
            <a:r>
              <a:rPr sz="4800" spc="10" dirty="0">
                <a:solidFill>
                  <a:srgbClr val="FFBA00"/>
                </a:solidFill>
              </a:rPr>
              <a:t> </a:t>
            </a:r>
            <a:r>
              <a:rPr sz="4800" spc="220" dirty="0">
                <a:solidFill>
                  <a:srgbClr val="FFBA00"/>
                </a:solidFill>
              </a:rPr>
              <a:t>ευχαριστώ</a:t>
            </a:r>
            <a:endParaRPr sz="4800"/>
          </a:p>
        </p:txBody>
      </p:sp>
      <p:grpSp>
        <p:nvGrpSpPr>
          <p:cNvPr id="4" name="object 4"/>
          <p:cNvGrpSpPr/>
          <p:nvPr/>
        </p:nvGrpSpPr>
        <p:grpSpPr>
          <a:xfrm>
            <a:off x="0" y="0"/>
            <a:ext cx="9073515" cy="6880225"/>
            <a:chOff x="0" y="0"/>
            <a:chExt cx="9073515" cy="6880225"/>
          </a:xfrm>
        </p:grpSpPr>
        <p:pic>
          <p:nvPicPr>
            <p:cNvPr id="5" name="object 5"/>
            <p:cNvPicPr/>
            <p:nvPr/>
          </p:nvPicPr>
          <p:blipFill>
            <a:blip r:embed="rId2" cstate="print"/>
            <a:stretch>
              <a:fillRect/>
            </a:stretch>
          </p:blipFill>
          <p:spPr>
            <a:xfrm>
              <a:off x="0" y="0"/>
              <a:ext cx="6784657" cy="6858000"/>
            </a:xfrm>
            <a:prstGeom prst="rect">
              <a:avLst/>
            </a:prstGeom>
          </p:spPr>
        </p:pic>
        <p:sp>
          <p:nvSpPr>
            <p:cNvPr id="6" name="object 6"/>
            <p:cNvSpPr/>
            <p:nvPr/>
          </p:nvSpPr>
          <p:spPr>
            <a:xfrm>
              <a:off x="4443729" y="5079"/>
              <a:ext cx="2545080" cy="6837045"/>
            </a:xfrm>
            <a:custGeom>
              <a:avLst/>
              <a:gdLst/>
              <a:ahLst/>
              <a:cxnLst/>
              <a:rect l="l" t="t" r="r" b="b"/>
              <a:pathLst>
                <a:path w="2545079" h="6837045">
                  <a:moveTo>
                    <a:pt x="1321435" y="2283142"/>
                  </a:moveTo>
                  <a:lnTo>
                    <a:pt x="1271587" y="2291080"/>
                  </a:lnTo>
                  <a:lnTo>
                    <a:pt x="1226185" y="2312352"/>
                  </a:lnTo>
                  <a:lnTo>
                    <a:pt x="1188085" y="2345372"/>
                  </a:lnTo>
                  <a:lnTo>
                    <a:pt x="1159510" y="2388870"/>
                  </a:lnTo>
                  <a:lnTo>
                    <a:pt x="1159510" y="2390140"/>
                  </a:lnTo>
                  <a:lnTo>
                    <a:pt x="819467" y="3658552"/>
                  </a:lnTo>
                  <a:lnTo>
                    <a:pt x="0" y="6835775"/>
                  </a:lnTo>
                  <a:lnTo>
                    <a:pt x="6667" y="6836410"/>
                  </a:lnTo>
                  <a:lnTo>
                    <a:pt x="20955" y="6837045"/>
                  </a:lnTo>
                  <a:lnTo>
                    <a:pt x="26670" y="6837045"/>
                  </a:lnTo>
                  <a:lnTo>
                    <a:pt x="843365" y="3664585"/>
                  </a:lnTo>
                  <a:lnTo>
                    <a:pt x="1183322" y="2397760"/>
                  </a:lnTo>
                  <a:lnTo>
                    <a:pt x="1208087" y="2360295"/>
                  </a:lnTo>
                  <a:lnTo>
                    <a:pt x="1241107" y="2332037"/>
                  </a:lnTo>
                  <a:lnTo>
                    <a:pt x="1280160" y="2313940"/>
                  </a:lnTo>
                  <a:lnTo>
                    <a:pt x="1322705" y="2307272"/>
                  </a:lnTo>
                  <a:lnTo>
                    <a:pt x="1417320" y="2307272"/>
                  </a:lnTo>
                  <a:lnTo>
                    <a:pt x="1373187" y="2289175"/>
                  </a:lnTo>
                  <a:lnTo>
                    <a:pt x="1321435" y="2283142"/>
                  </a:lnTo>
                  <a:close/>
                </a:path>
                <a:path w="2545079" h="6837045">
                  <a:moveTo>
                    <a:pt x="1417320" y="2307272"/>
                  </a:moveTo>
                  <a:lnTo>
                    <a:pt x="1322705" y="2307272"/>
                  </a:lnTo>
                  <a:lnTo>
                    <a:pt x="1366837" y="2312987"/>
                  </a:lnTo>
                  <a:lnTo>
                    <a:pt x="1412557" y="2333942"/>
                  </a:lnTo>
                  <a:lnTo>
                    <a:pt x="1448752" y="2366962"/>
                  </a:lnTo>
                  <a:lnTo>
                    <a:pt x="1472882" y="2408872"/>
                  </a:lnTo>
                  <a:lnTo>
                    <a:pt x="1483042" y="2456497"/>
                  </a:lnTo>
                  <a:lnTo>
                    <a:pt x="1477962" y="2506345"/>
                  </a:lnTo>
                  <a:lnTo>
                    <a:pt x="1220152" y="3457575"/>
                  </a:lnTo>
                  <a:lnTo>
                    <a:pt x="1214120" y="3492817"/>
                  </a:lnTo>
                  <a:lnTo>
                    <a:pt x="1215072" y="3525837"/>
                  </a:lnTo>
                  <a:lnTo>
                    <a:pt x="1215072" y="3528377"/>
                  </a:lnTo>
                  <a:lnTo>
                    <a:pt x="1223327" y="3563302"/>
                  </a:lnTo>
                  <a:lnTo>
                    <a:pt x="1258570" y="3626485"/>
                  </a:lnTo>
                  <a:lnTo>
                    <a:pt x="1314767" y="3669665"/>
                  </a:lnTo>
                  <a:lnTo>
                    <a:pt x="1349375" y="3682365"/>
                  </a:lnTo>
                  <a:lnTo>
                    <a:pt x="1349692" y="3682365"/>
                  </a:lnTo>
                  <a:lnTo>
                    <a:pt x="1397635" y="3688715"/>
                  </a:lnTo>
                  <a:lnTo>
                    <a:pt x="1444625" y="3682365"/>
                  </a:lnTo>
                  <a:lnTo>
                    <a:pt x="1488122" y="3664585"/>
                  </a:lnTo>
                  <a:lnTo>
                    <a:pt x="1490662" y="3662362"/>
                  </a:lnTo>
                  <a:lnTo>
                    <a:pt x="1404302" y="3662362"/>
                  </a:lnTo>
                  <a:lnTo>
                    <a:pt x="1354137" y="3657282"/>
                  </a:lnTo>
                  <a:lnTo>
                    <a:pt x="1299210" y="3629977"/>
                  </a:lnTo>
                  <a:lnTo>
                    <a:pt x="1259205" y="3583940"/>
                  </a:lnTo>
                  <a:lnTo>
                    <a:pt x="1239520" y="3525837"/>
                  </a:lnTo>
                  <a:lnTo>
                    <a:pt x="1238885" y="3495040"/>
                  </a:lnTo>
                  <a:lnTo>
                    <a:pt x="1244282" y="3463925"/>
                  </a:lnTo>
                  <a:lnTo>
                    <a:pt x="1502092" y="2512695"/>
                  </a:lnTo>
                  <a:lnTo>
                    <a:pt x="1508442" y="2464117"/>
                  </a:lnTo>
                  <a:lnTo>
                    <a:pt x="1502092" y="2417127"/>
                  </a:lnTo>
                  <a:lnTo>
                    <a:pt x="1483995" y="2373630"/>
                  </a:lnTo>
                  <a:lnTo>
                    <a:pt x="1455737" y="2336482"/>
                  </a:lnTo>
                  <a:lnTo>
                    <a:pt x="1418272" y="2307590"/>
                  </a:lnTo>
                  <a:lnTo>
                    <a:pt x="1417320" y="2307272"/>
                  </a:lnTo>
                  <a:close/>
                </a:path>
                <a:path w="2545079" h="6837045">
                  <a:moveTo>
                    <a:pt x="2545079" y="0"/>
                  </a:moveTo>
                  <a:lnTo>
                    <a:pt x="2518410" y="0"/>
                  </a:lnTo>
                  <a:lnTo>
                    <a:pt x="1939607" y="2100897"/>
                  </a:lnTo>
                  <a:lnTo>
                    <a:pt x="1547495" y="3546157"/>
                  </a:lnTo>
                  <a:lnTo>
                    <a:pt x="1526857" y="3591877"/>
                  </a:lnTo>
                  <a:lnTo>
                    <a:pt x="1493837" y="3627755"/>
                  </a:lnTo>
                  <a:lnTo>
                    <a:pt x="1451927" y="3651885"/>
                  </a:lnTo>
                  <a:lnTo>
                    <a:pt x="1404302" y="3662362"/>
                  </a:lnTo>
                  <a:lnTo>
                    <a:pt x="1490662" y="3662362"/>
                  </a:lnTo>
                  <a:lnTo>
                    <a:pt x="1525270" y="3636327"/>
                  </a:lnTo>
                  <a:lnTo>
                    <a:pt x="1554162" y="3598862"/>
                  </a:lnTo>
                  <a:lnTo>
                    <a:pt x="1572895" y="3553777"/>
                  </a:lnTo>
                  <a:lnTo>
                    <a:pt x="1964690" y="2108517"/>
                  </a:lnTo>
                  <a:lnTo>
                    <a:pt x="2540000" y="16192"/>
                  </a:lnTo>
                  <a:lnTo>
                    <a:pt x="2543810" y="3810"/>
                  </a:lnTo>
                  <a:lnTo>
                    <a:pt x="2545079" y="0"/>
                  </a:lnTo>
                  <a:close/>
                </a:path>
              </a:pathLst>
            </a:custGeom>
            <a:solidFill>
              <a:srgbClr val="FFBA00"/>
            </a:solidFill>
          </p:spPr>
          <p:txBody>
            <a:bodyPr wrap="square" lIns="0" tIns="0" rIns="0" bIns="0" rtlCol="0"/>
            <a:lstStyle/>
            <a:p>
              <a:endParaRPr/>
            </a:p>
          </p:txBody>
        </p:sp>
        <p:sp>
          <p:nvSpPr>
            <p:cNvPr id="7" name="object 7"/>
            <p:cNvSpPr/>
            <p:nvPr/>
          </p:nvSpPr>
          <p:spPr>
            <a:xfrm>
              <a:off x="4062729" y="0"/>
              <a:ext cx="1818639" cy="6858000"/>
            </a:xfrm>
            <a:custGeom>
              <a:avLst/>
              <a:gdLst/>
              <a:ahLst/>
              <a:cxnLst/>
              <a:rect l="l" t="t" r="r" b="b"/>
              <a:pathLst>
                <a:path w="1818639" h="6858000">
                  <a:moveTo>
                    <a:pt x="1818640" y="0"/>
                  </a:moveTo>
                  <a:lnTo>
                    <a:pt x="0" y="6857999"/>
                  </a:lnTo>
                </a:path>
              </a:pathLst>
            </a:custGeom>
            <a:ln w="22225">
              <a:solidFill>
                <a:srgbClr val="D8791A"/>
              </a:solidFill>
            </a:ln>
          </p:spPr>
          <p:txBody>
            <a:bodyPr wrap="square" lIns="0" tIns="0" rIns="0" bIns="0" rtlCol="0"/>
            <a:lstStyle/>
            <a:p>
              <a:endParaRPr/>
            </a:p>
          </p:txBody>
        </p:sp>
        <p:pic>
          <p:nvPicPr>
            <p:cNvPr id="8" name="object 8"/>
            <p:cNvPicPr/>
            <p:nvPr/>
          </p:nvPicPr>
          <p:blipFill>
            <a:blip r:embed="rId3" cstate="print"/>
            <a:stretch>
              <a:fillRect/>
            </a:stretch>
          </p:blipFill>
          <p:spPr>
            <a:xfrm>
              <a:off x="7549515" y="5992495"/>
              <a:ext cx="1523682" cy="609600"/>
            </a:xfrm>
            <a:prstGeom prst="rect">
              <a:avLst/>
            </a:prstGeom>
          </p:spPr>
        </p:pic>
      </p:gr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1101070" cy="6883400"/>
            <a:chOff x="0" y="0"/>
            <a:chExt cx="11101070" cy="6883400"/>
          </a:xfrm>
        </p:grpSpPr>
        <p:pic>
          <p:nvPicPr>
            <p:cNvPr id="3" name="object 3"/>
            <p:cNvPicPr/>
            <p:nvPr/>
          </p:nvPicPr>
          <p:blipFill>
            <a:blip r:embed="rId2" cstate="print"/>
            <a:stretch>
              <a:fillRect/>
            </a:stretch>
          </p:blipFill>
          <p:spPr>
            <a:xfrm>
              <a:off x="5032057" y="0"/>
              <a:ext cx="6064567" cy="6849745"/>
            </a:xfrm>
            <a:prstGeom prst="rect">
              <a:avLst/>
            </a:prstGeom>
          </p:spPr>
        </p:pic>
        <p:sp>
          <p:nvSpPr>
            <p:cNvPr id="4" name="object 4"/>
            <p:cNvSpPr/>
            <p:nvPr/>
          </p:nvSpPr>
          <p:spPr>
            <a:xfrm>
              <a:off x="4562475" y="0"/>
              <a:ext cx="1924685" cy="6858000"/>
            </a:xfrm>
            <a:custGeom>
              <a:avLst/>
              <a:gdLst/>
              <a:ahLst/>
              <a:cxnLst/>
              <a:rect l="l" t="t" r="r" b="b"/>
              <a:pathLst>
                <a:path w="1924685" h="6858000">
                  <a:moveTo>
                    <a:pt x="1924685" y="0"/>
                  </a:moveTo>
                  <a:lnTo>
                    <a:pt x="0" y="6858000"/>
                  </a:lnTo>
                </a:path>
              </a:pathLst>
            </a:custGeom>
            <a:ln w="25400">
              <a:solidFill>
                <a:srgbClr val="D8791A"/>
              </a:solidFill>
            </a:ln>
          </p:spPr>
          <p:txBody>
            <a:bodyPr wrap="square" lIns="0" tIns="0" rIns="0" bIns="0" rtlCol="0"/>
            <a:lstStyle/>
            <a:p>
              <a:endParaRPr/>
            </a:p>
          </p:txBody>
        </p:sp>
        <p:sp>
          <p:nvSpPr>
            <p:cNvPr id="5" name="object 5"/>
            <p:cNvSpPr/>
            <p:nvPr/>
          </p:nvSpPr>
          <p:spPr>
            <a:xfrm>
              <a:off x="3508057" y="0"/>
              <a:ext cx="2549525" cy="6847840"/>
            </a:xfrm>
            <a:custGeom>
              <a:avLst/>
              <a:gdLst/>
              <a:ahLst/>
              <a:cxnLst/>
              <a:rect l="l" t="t" r="r" b="b"/>
              <a:pathLst>
                <a:path w="2549525" h="6847840">
                  <a:moveTo>
                    <a:pt x="1325562" y="2279015"/>
                  </a:moveTo>
                  <a:lnTo>
                    <a:pt x="1275397" y="2286952"/>
                  </a:lnTo>
                  <a:lnTo>
                    <a:pt x="1229994" y="2308225"/>
                  </a:lnTo>
                  <a:lnTo>
                    <a:pt x="1191577" y="2341562"/>
                  </a:lnTo>
                  <a:lnTo>
                    <a:pt x="1163002" y="2385377"/>
                  </a:lnTo>
                  <a:lnTo>
                    <a:pt x="1163002" y="2386329"/>
                  </a:lnTo>
                  <a:lnTo>
                    <a:pt x="821689" y="3658870"/>
                  </a:lnTo>
                  <a:lnTo>
                    <a:pt x="0" y="6846252"/>
                  </a:lnTo>
                  <a:lnTo>
                    <a:pt x="6667" y="6846887"/>
                  </a:lnTo>
                  <a:lnTo>
                    <a:pt x="20002" y="6847522"/>
                  </a:lnTo>
                  <a:lnTo>
                    <a:pt x="26669" y="6847522"/>
                  </a:lnTo>
                  <a:lnTo>
                    <a:pt x="845905" y="3664902"/>
                  </a:lnTo>
                  <a:lnTo>
                    <a:pt x="1187132" y="2393950"/>
                  </a:lnTo>
                  <a:lnTo>
                    <a:pt x="1211897" y="2356485"/>
                  </a:lnTo>
                  <a:lnTo>
                    <a:pt x="1244917" y="2328227"/>
                  </a:lnTo>
                  <a:lnTo>
                    <a:pt x="1283969" y="2310129"/>
                  </a:lnTo>
                  <a:lnTo>
                    <a:pt x="1326832" y="2303462"/>
                  </a:lnTo>
                  <a:lnTo>
                    <a:pt x="1421947" y="2303462"/>
                  </a:lnTo>
                  <a:lnTo>
                    <a:pt x="1377314" y="2285047"/>
                  </a:lnTo>
                  <a:lnTo>
                    <a:pt x="1325562" y="2279015"/>
                  </a:lnTo>
                  <a:close/>
                </a:path>
                <a:path w="2549525" h="6847840">
                  <a:moveTo>
                    <a:pt x="1421947" y="2303462"/>
                  </a:moveTo>
                  <a:lnTo>
                    <a:pt x="1326832" y="2303462"/>
                  </a:lnTo>
                  <a:lnTo>
                    <a:pt x="1370964" y="2309177"/>
                  </a:lnTo>
                  <a:lnTo>
                    <a:pt x="1417002" y="2330132"/>
                  </a:lnTo>
                  <a:lnTo>
                    <a:pt x="1452879" y="2363152"/>
                  </a:lnTo>
                  <a:lnTo>
                    <a:pt x="1477327" y="2405379"/>
                  </a:lnTo>
                  <a:lnTo>
                    <a:pt x="1487804" y="2453004"/>
                  </a:lnTo>
                  <a:lnTo>
                    <a:pt x="1482725" y="2503170"/>
                  </a:lnTo>
                  <a:lnTo>
                    <a:pt x="1223962" y="3457257"/>
                  </a:lnTo>
                  <a:lnTo>
                    <a:pt x="1217929" y="3492817"/>
                  </a:lnTo>
                  <a:lnTo>
                    <a:pt x="1227137" y="3563302"/>
                  </a:lnTo>
                  <a:lnTo>
                    <a:pt x="1262379" y="3626485"/>
                  </a:lnTo>
                  <a:lnTo>
                    <a:pt x="1318894" y="3670300"/>
                  </a:lnTo>
                  <a:lnTo>
                    <a:pt x="1402079" y="3689350"/>
                  </a:lnTo>
                  <a:lnTo>
                    <a:pt x="1449069" y="3683000"/>
                  </a:lnTo>
                  <a:lnTo>
                    <a:pt x="1492567" y="3664902"/>
                  </a:lnTo>
                  <a:lnTo>
                    <a:pt x="1495514" y="3662679"/>
                  </a:lnTo>
                  <a:lnTo>
                    <a:pt x="1408429" y="3662679"/>
                  </a:lnTo>
                  <a:lnTo>
                    <a:pt x="1358264" y="3657600"/>
                  </a:lnTo>
                  <a:lnTo>
                    <a:pt x="1303019" y="3630295"/>
                  </a:lnTo>
                  <a:lnTo>
                    <a:pt x="1263014" y="3584257"/>
                  </a:lnTo>
                  <a:lnTo>
                    <a:pt x="1243329" y="3525837"/>
                  </a:lnTo>
                  <a:lnTo>
                    <a:pt x="1242694" y="3495040"/>
                  </a:lnTo>
                  <a:lnTo>
                    <a:pt x="1248092" y="3463607"/>
                  </a:lnTo>
                  <a:lnTo>
                    <a:pt x="1506537" y="2509520"/>
                  </a:lnTo>
                  <a:lnTo>
                    <a:pt x="1512887" y="2460625"/>
                  </a:lnTo>
                  <a:lnTo>
                    <a:pt x="1506537" y="2413635"/>
                  </a:lnTo>
                  <a:lnTo>
                    <a:pt x="1488439" y="2370137"/>
                  </a:lnTo>
                  <a:lnTo>
                    <a:pt x="1460182" y="2332672"/>
                  </a:lnTo>
                  <a:lnTo>
                    <a:pt x="1422717" y="2303779"/>
                  </a:lnTo>
                  <a:lnTo>
                    <a:pt x="1421947" y="2303462"/>
                  </a:lnTo>
                  <a:close/>
                </a:path>
                <a:path w="2549525" h="6847840">
                  <a:moveTo>
                    <a:pt x="2549525" y="0"/>
                  </a:moveTo>
                  <a:lnTo>
                    <a:pt x="2523172" y="0"/>
                  </a:lnTo>
                  <a:lnTo>
                    <a:pt x="1945639" y="2096135"/>
                  </a:lnTo>
                  <a:lnTo>
                    <a:pt x="1552257" y="3546157"/>
                  </a:lnTo>
                  <a:lnTo>
                    <a:pt x="1531302" y="3591877"/>
                  </a:lnTo>
                  <a:lnTo>
                    <a:pt x="1498282" y="3628072"/>
                  </a:lnTo>
                  <a:lnTo>
                    <a:pt x="1456054" y="3652202"/>
                  </a:lnTo>
                  <a:lnTo>
                    <a:pt x="1408429" y="3662679"/>
                  </a:lnTo>
                  <a:lnTo>
                    <a:pt x="1495514" y="3662679"/>
                  </a:lnTo>
                  <a:lnTo>
                    <a:pt x="1530032" y="3636645"/>
                  </a:lnTo>
                  <a:lnTo>
                    <a:pt x="1558925" y="3599179"/>
                  </a:lnTo>
                  <a:lnTo>
                    <a:pt x="1577657" y="3553777"/>
                  </a:lnTo>
                  <a:lnTo>
                    <a:pt x="1970722" y="2103754"/>
                  </a:lnTo>
                  <a:lnTo>
                    <a:pt x="2549525"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5840730" cy="6858000"/>
            </a:xfrm>
            <a:prstGeom prst="rect">
              <a:avLst/>
            </a:prstGeom>
          </p:spPr>
        </p:pic>
        <p:pic>
          <p:nvPicPr>
            <p:cNvPr id="7" name="object 7"/>
            <p:cNvPicPr/>
            <p:nvPr/>
          </p:nvPicPr>
          <p:blipFill>
            <a:blip r:embed="rId4" cstate="print"/>
            <a:stretch>
              <a:fillRect/>
            </a:stretch>
          </p:blipFill>
          <p:spPr>
            <a:xfrm>
              <a:off x="7549515" y="6167437"/>
              <a:ext cx="3293745" cy="612140"/>
            </a:xfrm>
            <a:prstGeom prst="rect">
              <a:avLst/>
            </a:prstGeom>
          </p:spPr>
        </p:pic>
        <p:pic>
          <p:nvPicPr>
            <p:cNvPr id="8" name="object 8"/>
            <p:cNvPicPr/>
            <p:nvPr/>
          </p:nvPicPr>
          <p:blipFill>
            <a:blip r:embed="rId5" cstate="print"/>
            <a:stretch>
              <a:fillRect/>
            </a:stretch>
          </p:blipFill>
          <p:spPr>
            <a:xfrm>
              <a:off x="9568497" y="4955222"/>
              <a:ext cx="1532572" cy="568324"/>
            </a:xfrm>
            <a:prstGeom prst="rect">
              <a:avLst/>
            </a:prstGeom>
          </p:spPr>
        </p:pic>
      </p:grpSp>
      <p:sp>
        <p:nvSpPr>
          <p:cNvPr id="9" name="object 9"/>
          <p:cNvSpPr txBox="1">
            <a:spLocks noGrp="1"/>
          </p:cNvSpPr>
          <p:nvPr>
            <p:ph type="title"/>
          </p:nvPr>
        </p:nvSpPr>
        <p:spPr>
          <a:xfrm>
            <a:off x="7099934" y="979487"/>
            <a:ext cx="3848100" cy="1156970"/>
          </a:xfrm>
          <a:prstGeom prst="rect">
            <a:avLst/>
          </a:prstGeom>
        </p:spPr>
        <p:txBody>
          <a:bodyPr vert="horz" wrap="square" lIns="0" tIns="51435" rIns="0" bIns="0" rtlCol="0">
            <a:spAutoFit/>
          </a:bodyPr>
          <a:lstStyle/>
          <a:p>
            <a:pPr marL="12700" marR="5080">
              <a:lnSpc>
                <a:spcPts val="4350"/>
              </a:lnSpc>
              <a:spcBef>
                <a:spcPts val="405"/>
              </a:spcBef>
            </a:pPr>
            <a:r>
              <a:rPr sz="3800" spc="-5" dirty="0">
                <a:latin typeface="Calibri"/>
                <a:cs typeface="Calibri"/>
              </a:rPr>
              <a:t>Ασφάλεια</a:t>
            </a:r>
            <a:r>
              <a:rPr sz="3800" spc="110" dirty="0">
                <a:latin typeface="Calibri"/>
                <a:cs typeface="Calibri"/>
              </a:rPr>
              <a:t> </a:t>
            </a:r>
            <a:r>
              <a:rPr sz="3800" spc="165" dirty="0">
                <a:latin typeface="Calibri"/>
                <a:cs typeface="Calibri"/>
              </a:rPr>
              <a:t>δικτύου </a:t>
            </a:r>
            <a:r>
              <a:rPr sz="3800" spc="-844" dirty="0">
                <a:latin typeface="Calibri"/>
                <a:cs typeface="Calibri"/>
              </a:rPr>
              <a:t> </a:t>
            </a:r>
            <a:r>
              <a:rPr sz="3800" dirty="0">
                <a:latin typeface="Calibri"/>
                <a:cs typeface="Calibri"/>
              </a:rPr>
              <a:t>για</a:t>
            </a:r>
            <a:r>
              <a:rPr sz="3800" spc="75" dirty="0">
                <a:latin typeface="Calibri"/>
                <a:cs typeface="Calibri"/>
              </a:rPr>
              <a:t> </a:t>
            </a:r>
            <a:r>
              <a:rPr sz="3800" spc="165" dirty="0">
                <a:latin typeface="Calibri"/>
                <a:cs typeface="Calibri"/>
              </a:rPr>
              <a:t>την</a:t>
            </a:r>
            <a:r>
              <a:rPr sz="3800" spc="145" dirty="0">
                <a:latin typeface="Calibri"/>
                <a:cs typeface="Calibri"/>
              </a:rPr>
              <a:t> </a:t>
            </a:r>
            <a:r>
              <a:rPr sz="3800" spc="160" dirty="0">
                <a:latin typeface="Calibri"/>
                <a:cs typeface="Calibri"/>
              </a:rPr>
              <a:t>υγεία</a:t>
            </a:r>
            <a:endParaRPr sz="3800">
              <a:latin typeface="Calibri"/>
              <a:cs typeface="Calibri"/>
            </a:endParaRPr>
          </a:p>
        </p:txBody>
      </p:sp>
      <p:sp>
        <p:nvSpPr>
          <p:cNvPr id="10" name="object 10"/>
          <p:cNvSpPr txBox="1"/>
          <p:nvPr/>
        </p:nvSpPr>
        <p:spPr>
          <a:xfrm>
            <a:off x="6281420" y="2372359"/>
            <a:ext cx="3670935" cy="1318895"/>
          </a:xfrm>
          <a:prstGeom prst="rect">
            <a:avLst/>
          </a:prstGeom>
        </p:spPr>
        <p:txBody>
          <a:bodyPr vert="horz" wrap="square" lIns="0" tIns="12700" rIns="0" bIns="0" rtlCol="0">
            <a:spAutoFit/>
          </a:bodyPr>
          <a:lstStyle/>
          <a:p>
            <a:pPr marL="13335">
              <a:lnSpc>
                <a:spcPct val="100000"/>
              </a:lnSpc>
              <a:spcBef>
                <a:spcPts val="100"/>
              </a:spcBef>
            </a:pPr>
            <a:r>
              <a:rPr sz="4800" b="1" spc="360" dirty="0">
                <a:solidFill>
                  <a:srgbClr val="D8791A"/>
                </a:solidFill>
                <a:latin typeface="Calibri"/>
                <a:cs typeface="Calibri"/>
              </a:rPr>
              <a:t>CSP004_C_H</a:t>
            </a:r>
            <a:endParaRPr sz="4800">
              <a:latin typeface="Calibri"/>
              <a:cs typeface="Calibri"/>
            </a:endParaRPr>
          </a:p>
          <a:p>
            <a:pPr marL="12700">
              <a:lnSpc>
                <a:spcPct val="100000"/>
              </a:lnSpc>
              <a:spcBef>
                <a:spcPts val="2745"/>
              </a:spcBef>
            </a:pPr>
            <a:r>
              <a:rPr sz="1400" b="1" spc="60" dirty="0">
                <a:solidFill>
                  <a:srgbClr val="FF0000"/>
                </a:solidFill>
                <a:latin typeface="Calibri"/>
                <a:cs typeface="Calibri"/>
              </a:rPr>
              <a:t>SLIDE</a:t>
            </a:r>
            <a:r>
              <a:rPr sz="1400" b="1" spc="20" dirty="0">
                <a:solidFill>
                  <a:srgbClr val="FF0000"/>
                </a:solidFill>
                <a:latin typeface="Calibri"/>
                <a:cs typeface="Calibri"/>
              </a:rPr>
              <a:t> </a:t>
            </a:r>
            <a:r>
              <a:rPr sz="1400" b="1" spc="65" dirty="0">
                <a:solidFill>
                  <a:srgbClr val="FF0000"/>
                </a:solidFill>
                <a:latin typeface="Calibri"/>
                <a:cs typeface="Calibri"/>
              </a:rPr>
              <a:t>SET</a:t>
            </a:r>
            <a:r>
              <a:rPr sz="1400" b="1" spc="15" dirty="0">
                <a:solidFill>
                  <a:srgbClr val="FF0000"/>
                </a:solidFill>
                <a:latin typeface="Calibri"/>
                <a:cs typeface="Calibri"/>
              </a:rPr>
              <a:t> </a:t>
            </a:r>
            <a:r>
              <a:rPr sz="1400" b="1" spc="55" dirty="0">
                <a:solidFill>
                  <a:srgbClr val="FF0000"/>
                </a:solidFill>
                <a:latin typeface="Calibri"/>
                <a:cs typeface="Calibri"/>
              </a:rPr>
              <a:t>#8:</a:t>
            </a:r>
            <a:r>
              <a:rPr sz="1400" b="1" spc="20" dirty="0">
                <a:solidFill>
                  <a:srgbClr val="FF0000"/>
                </a:solidFill>
                <a:latin typeface="Calibri"/>
                <a:cs typeface="Calibri"/>
              </a:rPr>
              <a:t> </a:t>
            </a:r>
            <a:r>
              <a:rPr sz="1400" b="1" spc="60" dirty="0">
                <a:latin typeface="Calibri"/>
                <a:cs typeface="Calibri"/>
              </a:rPr>
              <a:t>Ασφάλεια</a:t>
            </a:r>
            <a:r>
              <a:rPr sz="1400" b="1" spc="10" dirty="0">
                <a:latin typeface="Calibri"/>
                <a:cs typeface="Calibri"/>
              </a:rPr>
              <a:t> </a:t>
            </a:r>
            <a:r>
              <a:rPr sz="1400" b="1" spc="60" dirty="0">
                <a:solidFill>
                  <a:srgbClr val="FF0000"/>
                </a:solidFill>
                <a:latin typeface="Calibri"/>
                <a:cs typeface="Calibri"/>
              </a:rPr>
              <a:t>Ιστού</a:t>
            </a:r>
            <a:endParaRPr sz="1400">
              <a:latin typeface="Calibri"/>
              <a:cs typeface="Calibri"/>
            </a:endParaRPr>
          </a:p>
        </p:txBody>
      </p:sp>
      <p:sp>
        <p:nvSpPr>
          <p:cNvPr id="11" name="object 11"/>
          <p:cNvSpPr txBox="1"/>
          <p:nvPr/>
        </p:nvSpPr>
        <p:spPr>
          <a:xfrm>
            <a:off x="6282690" y="3922395"/>
            <a:ext cx="1351915" cy="596900"/>
          </a:xfrm>
          <a:prstGeom prst="rect">
            <a:avLst/>
          </a:prstGeom>
        </p:spPr>
        <p:txBody>
          <a:bodyPr vert="horz" wrap="square" lIns="0" tIns="12700" rIns="0" bIns="0" rtlCol="0">
            <a:spAutoFit/>
          </a:bodyPr>
          <a:lstStyle/>
          <a:p>
            <a:pPr marL="12700">
              <a:lnSpc>
                <a:spcPct val="100000"/>
              </a:lnSpc>
              <a:spcBef>
                <a:spcPts val="100"/>
              </a:spcBef>
            </a:pPr>
            <a:r>
              <a:rPr sz="1250" spc="60" dirty="0">
                <a:latin typeface="Calibri"/>
                <a:cs typeface="Calibri"/>
              </a:rPr>
              <a:t>ΠΑΡΟΥΣ</a:t>
            </a:r>
            <a:r>
              <a:rPr lang="el-GR" sz="1250" spc="60" dirty="0">
                <a:latin typeface="Calibri"/>
                <a:cs typeface="Calibri"/>
              </a:rPr>
              <a:t>Ι</a:t>
            </a:r>
            <a:r>
              <a:rPr sz="1250" spc="60" dirty="0">
                <a:latin typeface="Calibri"/>
                <a:cs typeface="Calibri"/>
              </a:rPr>
              <a:t>ΑΣΗ</a:t>
            </a:r>
            <a:r>
              <a:rPr sz="1250" spc="-10" dirty="0">
                <a:latin typeface="Calibri"/>
                <a:cs typeface="Calibri"/>
              </a:rPr>
              <a:t> </a:t>
            </a:r>
            <a:r>
              <a:rPr sz="1250" spc="60" dirty="0">
                <a:latin typeface="Calibri"/>
                <a:cs typeface="Calibri"/>
              </a:rPr>
              <a:t>ΑΠ</a:t>
            </a:r>
            <a:r>
              <a:rPr lang="el-GR" sz="1250" spc="60" dirty="0">
                <a:latin typeface="Calibri"/>
                <a:cs typeface="Calibri"/>
              </a:rPr>
              <a:t>Ο</a:t>
            </a:r>
            <a:r>
              <a:rPr sz="1250" spc="60" dirty="0">
                <a:latin typeface="Calibri"/>
                <a:cs typeface="Calibri"/>
              </a:rPr>
              <a:t>:</a:t>
            </a:r>
            <a:endParaRPr sz="1250" dirty="0">
              <a:latin typeface="Calibri"/>
              <a:cs typeface="Calibri"/>
            </a:endParaRPr>
          </a:p>
          <a:p>
            <a:pPr>
              <a:lnSpc>
                <a:spcPct val="100000"/>
              </a:lnSpc>
              <a:spcBef>
                <a:spcPts val="35"/>
              </a:spcBef>
            </a:pPr>
            <a:endParaRPr sz="1200" dirty="0">
              <a:latin typeface="Calibri"/>
              <a:cs typeface="Calibri"/>
            </a:endParaRPr>
          </a:p>
          <a:p>
            <a:pPr marL="12700">
              <a:lnSpc>
                <a:spcPct val="100000"/>
              </a:lnSpc>
            </a:pPr>
            <a:r>
              <a:rPr sz="1250" spc="65" dirty="0">
                <a:latin typeface="Calibri"/>
                <a:cs typeface="Calibri"/>
              </a:rPr>
              <a:t>ΑΝΤΩΝΙΟΣ</a:t>
            </a:r>
            <a:r>
              <a:rPr sz="1250" spc="-10" dirty="0">
                <a:latin typeface="Calibri"/>
                <a:cs typeface="Calibri"/>
              </a:rPr>
              <a:t> </a:t>
            </a:r>
            <a:r>
              <a:rPr sz="1250" spc="55" dirty="0">
                <a:latin typeface="Calibri"/>
                <a:cs typeface="Calibri"/>
              </a:rPr>
              <a:t>ΝΤΙΒ</a:t>
            </a:r>
            <a:endParaRPr sz="1250" dirty="0">
              <a:latin typeface="Calibri"/>
              <a:cs typeface="Calibri"/>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703579"/>
            <a:ext cx="10674985" cy="459740"/>
          </a:xfrm>
          <a:prstGeom prst="rect">
            <a:avLst/>
          </a:prstGeom>
        </p:spPr>
        <p:txBody>
          <a:bodyPr vert="horz" wrap="square" lIns="0" tIns="12700" rIns="0" bIns="0" rtlCol="0">
            <a:spAutoFit/>
          </a:bodyPr>
          <a:lstStyle/>
          <a:p>
            <a:pPr marL="12700">
              <a:lnSpc>
                <a:spcPct val="100000"/>
              </a:lnSpc>
              <a:spcBef>
                <a:spcPts val="100"/>
              </a:spcBef>
            </a:pPr>
            <a:r>
              <a:rPr spc="204" dirty="0"/>
              <a:t>Η</a:t>
            </a:r>
            <a:r>
              <a:rPr spc="65" dirty="0"/>
              <a:t> </a:t>
            </a:r>
            <a:r>
              <a:rPr spc="135" dirty="0"/>
              <a:t>ασφάλεια</a:t>
            </a:r>
            <a:r>
              <a:rPr spc="65" dirty="0"/>
              <a:t> </a:t>
            </a:r>
            <a:r>
              <a:rPr spc="130" dirty="0"/>
              <a:t>του</a:t>
            </a:r>
            <a:r>
              <a:rPr spc="70" dirty="0"/>
              <a:t> </a:t>
            </a:r>
            <a:r>
              <a:rPr spc="114" dirty="0"/>
              <a:t>διαδικτύου</a:t>
            </a:r>
            <a:r>
              <a:rPr spc="60" dirty="0"/>
              <a:t> </a:t>
            </a:r>
            <a:r>
              <a:rPr spc="120" dirty="0"/>
              <a:t>και</a:t>
            </a:r>
            <a:r>
              <a:rPr spc="65" dirty="0"/>
              <a:t> </a:t>
            </a:r>
            <a:r>
              <a:rPr spc="145" dirty="0"/>
              <a:t>ο</a:t>
            </a:r>
            <a:r>
              <a:rPr spc="70" dirty="0"/>
              <a:t> </a:t>
            </a:r>
            <a:r>
              <a:rPr spc="135" dirty="0"/>
              <a:t>ρόλος</a:t>
            </a:r>
            <a:r>
              <a:rPr spc="65" dirty="0"/>
              <a:t> </a:t>
            </a:r>
            <a:r>
              <a:rPr spc="120" dirty="0"/>
              <a:t>της</a:t>
            </a:r>
            <a:r>
              <a:rPr spc="65" dirty="0"/>
              <a:t> </a:t>
            </a:r>
            <a:r>
              <a:rPr spc="135" dirty="0"/>
              <a:t>στον</a:t>
            </a:r>
            <a:r>
              <a:rPr spc="110" dirty="0"/>
              <a:t> </a:t>
            </a:r>
            <a:r>
              <a:rPr spc="125" dirty="0"/>
              <a:t>τομέα</a:t>
            </a:r>
            <a:r>
              <a:rPr spc="55" dirty="0"/>
              <a:t> </a:t>
            </a:r>
            <a:r>
              <a:rPr spc="120" dirty="0"/>
              <a:t>της</a:t>
            </a:r>
            <a:r>
              <a:rPr spc="65" dirty="0"/>
              <a:t> </a:t>
            </a:r>
            <a:r>
              <a:rPr spc="114" dirty="0"/>
              <a:t>υγείας</a:t>
            </a:r>
          </a:p>
        </p:txBody>
      </p:sp>
      <p:sp>
        <p:nvSpPr>
          <p:cNvPr id="3" name="object 3"/>
          <p:cNvSpPr txBox="1"/>
          <p:nvPr/>
        </p:nvSpPr>
        <p:spPr>
          <a:xfrm>
            <a:off x="923289" y="1153159"/>
            <a:ext cx="10650220" cy="1907573"/>
          </a:xfrm>
          <a:prstGeom prst="rect">
            <a:avLst/>
          </a:prstGeom>
        </p:spPr>
        <p:txBody>
          <a:bodyPr vert="horz" wrap="square" lIns="0" tIns="12700" rIns="0" bIns="0" rtlCol="0">
            <a:spAutoFit/>
          </a:bodyPr>
          <a:lstStyle/>
          <a:p>
            <a:pPr marL="12700" marR="5080">
              <a:lnSpc>
                <a:spcPct val="116700"/>
              </a:lnSpc>
              <a:spcBef>
                <a:spcPts val="100"/>
              </a:spcBef>
            </a:pPr>
            <a:r>
              <a:rPr sz="1250" spc="85" dirty="0">
                <a:latin typeface="Calibri"/>
                <a:cs typeface="Calibri"/>
              </a:rPr>
              <a:t>Ένας</a:t>
            </a:r>
            <a:r>
              <a:rPr sz="1250" spc="40" dirty="0">
                <a:latin typeface="Calibri"/>
                <a:cs typeface="Calibri"/>
              </a:rPr>
              <a:t> </a:t>
            </a:r>
            <a:r>
              <a:rPr sz="1250" spc="100" dirty="0">
                <a:latin typeface="Calibri"/>
                <a:cs typeface="Calibri"/>
              </a:rPr>
              <a:t>από</a:t>
            </a:r>
            <a:r>
              <a:rPr sz="1250" spc="45" dirty="0">
                <a:latin typeface="Calibri"/>
                <a:cs typeface="Calibri"/>
              </a:rPr>
              <a:t> </a:t>
            </a:r>
            <a:r>
              <a:rPr sz="1250" spc="85" dirty="0">
                <a:latin typeface="Calibri"/>
                <a:cs typeface="Calibri"/>
              </a:rPr>
              <a:t>τους</a:t>
            </a:r>
            <a:r>
              <a:rPr sz="1250" spc="50" dirty="0">
                <a:latin typeface="Calibri"/>
                <a:cs typeface="Calibri"/>
              </a:rPr>
              <a:t> </a:t>
            </a:r>
            <a:r>
              <a:rPr sz="1250" spc="90" dirty="0">
                <a:latin typeface="Calibri"/>
                <a:cs typeface="Calibri"/>
              </a:rPr>
              <a:t>λόγους</a:t>
            </a:r>
            <a:r>
              <a:rPr sz="1250" spc="40" dirty="0">
                <a:latin typeface="Calibri"/>
                <a:cs typeface="Calibri"/>
              </a:rPr>
              <a:t> </a:t>
            </a:r>
            <a:r>
              <a:rPr sz="1250" spc="75" dirty="0">
                <a:latin typeface="Calibri"/>
                <a:cs typeface="Calibri"/>
              </a:rPr>
              <a:t>για</a:t>
            </a:r>
            <a:r>
              <a:rPr sz="1250" spc="50" dirty="0">
                <a:latin typeface="Calibri"/>
                <a:cs typeface="Calibri"/>
              </a:rPr>
              <a:t> </a:t>
            </a:r>
            <a:r>
              <a:rPr sz="1250" spc="85" dirty="0">
                <a:latin typeface="Calibri"/>
                <a:cs typeface="Calibri"/>
              </a:rPr>
              <a:t>τους</a:t>
            </a:r>
            <a:r>
              <a:rPr sz="1250" spc="45" dirty="0">
                <a:latin typeface="Calibri"/>
                <a:cs typeface="Calibri"/>
              </a:rPr>
              <a:t> </a:t>
            </a:r>
            <a:r>
              <a:rPr sz="1250" spc="85" dirty="0">
                <a:latin typeface="Calibri"/>
                <a:cs typeface="Calibri"/>
              </a:rPr>
              <a:t>οποίους</a:t>
            </a:r>
            <a:r>
              <a:rPr sz="1250" spc="50" dirty="0">
                <a:latin typeface="Calibri"/>
                <a:cs typeface="Calibri"/>
              </a:rPr>
              <a:t> </a:t>
            </a:r>
            <a:r>
              <a:rPr sz="1250" spc="95" dirty="0">
                <a:latin typeface="Calibri"/>
                <a:cs typeface="Calibri"/>
              </a:rPr>
              <a:t>ο</a:t>
            </a:r>
            <a:r>
              <a:rPr sz="1250" spc="45" dirty="0">
                <a:latin typeface="Calibri"/>
                <a:cs typeface="Calibri"/>
              </a:rPr>
              <a:t> </a:t>
            </a:r>
            <a:r>
              <a:rPr sz="1250" spc="85" dirty="0">
                <a:latin typeface="Calibri"/>
                <a:cs typeface="Calibri"/>
              </a:rPr>
              <a:t>τομέας</a:t>
            </a:r>
            <a:r>
              <a:rPr sz="1250" spc="50" dirty="0">
                <a:latin typeface="Calibri"/>
                <a:cs typeface="Calibri"/>
              </a:rPr>
              <a:t> </a:t>
            </a:r>
            <a:r>
              <a:rPr sz="1250" spc="80" dirty="0">
                <a:latin typeface="Calibri"/>
                <a:cs typeface="Calibri"/>
              </a:rPr>
              <a:t>της</a:t>
            </a:r>
            <a:r>
              <a:rPr sz="1250" spc="45" dirty="0">
                <a:latin typeface="Calibri"/>
                <a:cs typeface="Calibri"/>
              </a:rPr>
              <a:t> </a:t>
            </a:r>
            <a:r>
              <a:rPr sz="1250" spc="80" dirty="0">
                <a:latin typeface="Calibri"/>
                <a:cs typeface="Calibri"/>
              </a:rPr>
              <a:t>υγείας</a:t>
            </a:r>
            <a:r>
              <a:rPr sz="1250" spc="45" dirty="0">
                <a:latin typeface="Calibri"/>
                <a:cs typeface="Calibri"/>
              </a:rPr>
              <a:t> </a:t>
            </a:r>
            <a:r>
              <a:rPr sz="1250" spc="85" dirty="0">
                <a:latin typeface="Calibri"/>
                <a:cs typeface="Calibri"/>
              </a:rPr>
              <a:t>δεν</a:t>
            </a:r>
            <a:r>
              <a:rPr sz="1250" spc="40" dirty="0">
                <a:latin typeface="Calibri"/>
                <a:cs typeface="Calibri"/>
              </a:rPr>
              <a:t> </a:t>
            </a:r>
            <a:r>
              <a:rPr sz="1250" spc="90" dirty="0">
                <a:latin typeface="Calibri"/>
                <a:cs typeface="Calibri"/>
              </a:rPr>
              <a:t>ήταν</a:t>
            </a:r>
            <a:r>
              <a:rPr sz="1250" spc="50" dirty="0">
                <a:latin typeface="Calibri"/>
                <a:cs typeface="Calibri"/>
              </a:rPr>
              <a:t> </a:t>
            </a:r>
            <a:r>
              <a:rPr sz="1250" spc="90" dirty="0">
                <a:latin typeface="Calibri"/>
                <a:cs typeface="Calibri"/>
              </a:rPr>
              <a:t>σε</a:t>
            </a:r>
            <a:r>
              <a:rPr sz="1250" spc="40" dirty="0">
                <a:latin typeface="Calibri"/>
                <a:cs typeface="Calibri"/>
              </a:rPr>
              <a:t> </a:t>
            </a:r>
            <a:r>
              <a:rPr sz="1250" spc="90" dirty="0">
                <a:latin typeface="Calibri"/>
                <a:cs typeface="Calibri"/>
              </a:rPr>
              <a:t>θέση</a:t>
            </a:r>
            <a:r>
              <a:rPr sz="1250" spc="45" dirty="0">
                <a:latin typeface="Calibri"/>
                <a:cs typeface="Calibri"/>
              </a:rPr>
              <a:t> </a:t>
            </a:r>
            <a:r>
              <a:rPr sz="1250" spc="90" dirty="0">
                <a:latin typeface="Calibri"/>
                <a:cs typeface="Calibri"/>
              </a:rPr>
              <a:t>να</a:t>
            </a:r>
            <a:r>
              <a:rPr sz="1250" spc="50" dirty="0">
                <a:latin typeface="Calibri"/>
                <a:cs typeface="Calibri"/>
              </a:rPr>
              <a:t> </a:t>
            </a:r>
            <a:r>
              <a:rPr sz="1250" spc="90" dirty="0">
                <a:latin typeface="Calibri"/>
                <a:cs typeface="Calibri"/>
              </a:rPr>
              <a:t>προσφέρει</a:t>
            </a:r>
            <a:r>
              <a:rPr sz="1250" spc="40" dirty="0">
                <a:latin typeface="Calibri"/>
                <a:cs typeface="Calibri"/>
              </a:rPr>
              <a:t> </a:t>
            </a:r>
            <a:r>
              <a:rPr sz="1250" spc="85" dirty="0">
                <a:latin typeface="Calibri"/>
                <a:cs typeface="Calibri"/>
              </a:rPr>
              <a:t>την</a:t>
            </a:r>
            <a:r>
              <a:rPr sz="1250" spc="50" dirty="0">
                <a:latin typeface="Calibri"/>
                <a:cs typeface="Calibri"/>
              </a:rPr>
              <a:t> </a:t>
            </a:r>
            <a:r>
              <a:rPr sz="1250" spc="90" dirty="0">
                <a:latin typeface="Calibri"/>
                <a:cs typeface="Calibri"/>
              </a:rPr>
              <a:t>καλύτερη</a:t>
            </a:r>
            <a:r>
              <a:rPr sz="1250" spc="45" dirty="0">
                <a:latin typeface="Calibri"/>
                <a:cs typeface="Calibri"/>
              </a:rPr>
              <a:t> </a:t>
            </a:r>
            <a:r>
              <a:rPr sz="1250" spc="90" dirty="0">
                <a:latin typeface="Calibri"/>
                <a:cs typeface="Calibri"/>
              </a:rPr>
              <a:t>δυνατή</a:t>
            </a:r>
            <a:r>
              <a:rPr sz="1250" spc="55" dirty="0">
                <a:latin typeface="Calibri"/>
                <a:cs typeface="Calibri"/>
              </a:rPr>
              <a:t> </a:t>
            </a:r>
            <a:r>
              <a:rPr sz="1250" spc="85" dirty="0">
                <a:latin typeface="Calibri"/>
                <a:cs typeface="Calibri"/>
              </a:rPr>
              <a:t>ποιότητα</a:t>
            </a:r>
            <a:r>
              <a:rPr sz="1250" spc="50" dirty="0">
                <a:latin typeface="Calibri"/>
                <a:cs typeface="Calibri"/>
              </a:rPr>
              <a:t> </a:t>
            </a:r>
            <a:r>
              <a:rPr sz="1250" spc="90" dirty="0">
                <a:latin typeface="Calibri"/>
                <a:cs typeface="Calibri"/>
              </a:rPr>
              <a:t>υπηρεσιών</a:t>
            </a:r>
            <a:r>
              <a:rPr sz="1250" spc="45" dirty="0">
                <a:latin typeface="Calibri"/>
                <a:cs typeface="Calibri"/>
              </a:rPr>
              <a:t> </a:t>
            </a:r>
            <a:r>
              <a:rPr sz="1250" spc="85" dirty="0">
                <a:latin typeface="Calibri"/>
                <a:cs typeface="Calibri"/>
              </a:rPr>
              <a:t>στους </a:t>
            </a:r>
            <a:r>
              <a:rPr sz="1250" spc="-270" dirty="0">
                <a:latin typeface="Calibri"/>
                <a:cs typeface="Calibri"/>
              </a:rPr>
              <a:t> </a:t>
            </a:r>
            <a:r>
              <a:rPr sz="1250" spc="75" dirty="0">
                <a:latin typeface="Calibri"/>
                <a:cs typeface="Calibri"/>
              </a:rPr>
              <a:t>ασθενείς</a:t>
            </a:r>
            <a:r>
              <a:rPr lang="el-GR" sz="1250" spc="75" dirty="0">
                <a:latin typeface="Calibri"/>
                <a:cs typeface="Calibri"/>
              </a:rPr>
              <a:t> </a:t>
            </a:r>
            <a:r>
              <a:rPr sz="1250" spc="90" dirty="0" err="1">
                <a:latin typeface="Calibri"/>
                <a:cs typeface="Calibri"/>
              </a:rPr>
              <a:t>ήτ</a:t>
            </a:r>
            <a:r>
              <a:rPr sz="1250" spc="90" dirty="0">
                <a:latin typeface="Calibri"/>
                <a:cs typeface="Calibri"/>
              </a:rPr>
              <a:t>αν </a:t>
            </a:r>
            <a:r>
              <a:rPr sz="1250" spc="100" dirty="0">
                <a:latin typeface="Calibri"/>
                <a:cs typeface="Calibri"/>
              </a:rPr>
              <a:t>η </a:t>
            </a:r>
            <a:r>
              <a:rPr sz="1250" spc="85" dirty="0">
                <a:latin typeface="Calibri"/>
                <a:cs typeface="Calibri"/>
              </a:rPr>
              <a:t>γραφειοκρατία </a:t>
            </a:r>
            <a:r>
              <a:rPr sz="1250" spc="80" dirty="0">
                <a:latin typeface="Calibri"/>
                <a:cs typeface="Calibri"/>
              </a:rPr>
              <a:t>και </a:t>
            </a:r>
            <a:r>
              <a:rPr sz="1250" spc="100" dirty="0">
                <a:latin typeface="Calibri"/>
                <a:cs typeface="Calibri"/>
              </a:rPr>
              <a:t>η </a:t>
            </a:r>
            <a:r>
              <a:rPr sz="1250" spc="90" dirty="0">
                <a:latin typeface="Calibri"/>
                <a:cs typeface="Calibri"/>
              </a:rPr>
              <a:t>αδυναμία συλλογής δεδομένων με </a:t>
            </a:r>
            <a:r>
              <a:rPr sz="1250" spc="80" dirty="0">
                <a:latin typeface="Calibri"/>
                <a:cs typeface="Calibri"/>
              </a:rPr>
              <a:t>κεντρικό </a:t>
            </a:r>
            <a:r>
              <a:rPr sz="1250" spc="90" dirty="0">
                <a:latin typeface="Calibri"/>
                <a:cs typeface="Calibri"/>
              </a:rPr>
              <a:t>τρόπο </a:t>
            </a:r>
            <a:r>
              <a:rPr sz="1250" spc="95" dirty="0">
                <a:latin typeface="Calibri"/>
                <a:cs typeface="Calibri"/>
              </a:rPr>
              <a:t>ώστε </a:t>
            </a:r>
            <a:r>
              <a:rPr sz="1250" spc="80" dirty="0">
                <a:latin typeface="Calibri"/>
                <a:cs typeface="Calibri"/>
              </a:rPr>
              <a:t>όλοι </a:t>
            </a:r>
            <a:r>
              <a:rPr sz="1250" spc="75" dirty="0">
                <a:latin typeface="Calibri"/>
                <a:cs typeface="Calibri"/>
              </a:rPr>
              <a:t>οι </a:t>
            </a:r>
            <a:r>
              <a:rPr sz="1250" spc="90" dirty="0">
                <a:latin typeface="Calibri"/>
                <a:cs typeface="Calibri"/>
              </a:rPr>
              <a:t>προμηθευτές του τομέα </a:t>
            </a:r>
            <a:r>
              <a:rPr sz="1250" spc="80" dirty="0">
                <a:latin typeface="Calibri"/>
                <a:cs typeface="Calibri"/>
              </a:rPr>
              <a:t>της υγείας </a:t>
            </a:r>
            <a:r>
              <a:rPr sz="1250" spc="90" dirty="0">
                <a:latin typeface="Calibri"/>
                <a:cs typeface="Calibri"/>
              </a:rPr>
              <a:t>να </a:t>
            </a:r>
            <a:r>
              <a:rPr sz="1250" spc="95" dirty="0">
                <a:latin typeface="Calibri"/>
                <a:cs typeface="Calibri"/>
              </a:rPr>
              <a:t> </a:t>
            </a:r>
            <a:r>
              <a:rPr sz="1250" spc="85" dirty="0">
                <a:latin typeface="Calibri"/>
                <a:cs typeface="Calibri"/>
              </a:rPr>
              <a:t>έχουν</a:t>
            </a:r>
            <a:r>
              <a:rPr sz="1250" spc="50" dirty="0">
                <a:latin typeface="Calibri"/>
                <a:cs typeface="Calibri"/>
              </a:rPr>
              <a:t> </a:t>
            </a:r>
            <a:r>
              <a:rPr sz="1250" spc="95" dirty="0">
                <a:latin typeface="Calibri"/>
                <a:cs typeface="Calibri"/>
              </a:rPr>
              <a:t>πρόσβαση</a:t>
            </a:r>
            <a:r>
              <a:rPr sz="1250" spc="50" dirty="0">
                <a:latin typeface="Calibri"/>
                <a:cs typeface="Calibri"/>
              </a:rPr>
              <a:t> </a:t>
            </a:r>
            <a:r>
              <a:rPr sz="1250" spc="90" dirty="0">
                <a:latin typeface="Calibri"/>
                <a:cs typeface="Calibri"/>
              </a:rPr>
              <a:t>σε</a:t>
            </a:r>
            <a:r>
              <a:rPr sz="1250" spc="45" dirty="0">
                <a:latin typeface="Calibri"/>
                <a:cs typeface="Calibri"/>
              </a:rPr>
              <a:t> </a:t>
            </a:r>
            <a:r>
              <a:rPr sz="1250" spc="95" dirty="0">
                <a:latin typeface="Calibri"/>
                <a:cs typeface="Calibri"/>
              </a:rPr>
              <a:t>αυτά</a:t>
            </a:r>
            <a:r>
              <a:rPr sz="1250" spc="55" dirty="0">
                <a:latin typeface="Calibri"/>
                <a:cs typeface="Calibri"/>
              </a:rPr>
              <a:t> </a:t>
            </a:r>
            <a:r>
              <a:rPr sz="1250" spc="90" dirty="0">
                <a:latin typeface="Calibri"/>
                <a:cs typeface="Calibri"/>
              </a:rPr>
              <a:t>με</a:t>
            </a:r>
            <a:r>
              <a:rPr sz="1250" spc="50" dirty="0">
                <a:latin typeface="Calibri"/>
                <a:cs typeface="Calibri"/>
              </a:rPr>
              <a:t> </a:t>
            </a:r>
            <a:r>
              <a:rPr sz="1250" spc="95" dirty="0">
                <a:latin typeface="Calibri"/>
                <a:cs typeface="Calibri"/>
              </a:rPr>
              <a:t>σεβασμό</a:t>
            </a:r>
            <a:r>
              <a:rPr sz="1250" spc="55" dirty="0">
                <a:latin typeface="Calibri"/>
                <a:cs typeface="Calibri"/>
              </a:rPr>
              <a:t> </a:t>
            </a:r>
            <a:r>
              <a:rPr sz="1250" spc="85" dirty="0">
                <a:latin typeface="Calibri"/>
                <a:cs typeface="Calibri"/>
              </a:rPr>
              <a:t>στην</a:t>
            </a:r>
            <a:r>
              <a:rPr sz="1250" spc="50" dirty="0">
                <a:latin typeface="Calibri"/>
                <a:cs typeface="Calibri"/>
              </a:rPr>
              <a:t> </a:t>
            </a:r>
            <a:r>
              <a:rPr sz="1250" spc="75" dirty="0">
                <a:latin typeface="Calibri"/>
                <a:cs typeface="Calibri"/>
              </a:rPr>
              <a:t>ιδιωτική</a:t>
            </a:r>
            <a:r>
              <a:rPr sz="1250" spc="50" dirty="0">
                <a:latin typeface="Calibri"/>
                <a:cs typeface="Calibri"/>
              </a:rPr>
              <a:t> </a:t>
            </a:r>
            <a:r>
              <a:rPr sz="1250" spc="95" dirty="0">
                <a:latin typeface="Calibri"/>
                <a:cs typeface="Calibri"/>
              </a:rPr>
              <a:t>ζωή</a:t>
            </a:r>
            <a:r>
              <a:rPr sz="1250" spc="55" dirty="0">
                <a:latin typeface="Calibri"/>
                <a:cs typeface="Calibri"/>
              </a:rPr>
              <a:t> </a:t>
            </a:r>
            <a:r>
              <a:rPr sz="1250" spc="95" dirty="0">
                <a:latin typeface="Calibri"/>
                <a:cs typeface="Calibri"/>
              </a:rPr>
              <a:t>των</a:t>
            </a:r>
            <a:r>
              <a:rPr sz="1250" spc="45" dirty="0">
                <a:latin typeface="Calibri"/>
                <a:cs typeface="Calibri"/>
              </a:rPr>
              <a:t> </a:t>
            </a:r>
            <a:r>
              <a:rPr sz="1250" spc="90" dirty="0">
                <a:latin typeface="Calibri"/>
                <a:cs typeface="Calibri"/>
              </a:rPr>
              <a:t>ασθενών.</a:t>
            </a:r>
            <a:r>
              <a:rPr sz="1250" spc="45" dirty="0">
                <a:latin typeface="Calibri"/>
                <a:cs typeface="Calibri"/>
              </a:rPr>
              <a:t> </a:t>
            </a:r>
            <a:r>
              <a:rPr sz="1250" spc="100" dirty="0">
                <a:latin typeface="Calibri"/>
                <a:cs typeface="Calibri"/>
              </a:rPr>
              <a:t>Τώρα</a:t>
            </a:r>
            <a:r>
              <a:rPr sz="1250" spc="50" dirty="0">
                <a:latin typeface="Calibri"/>
                <a:cs typeface="Calibri"/>
              </a:rPr>
              <a:t> </a:t>
            </a:r>
            <a:r>
              <a:rPr sz="1250" spc="100" dirty="0">
                <a:latin typeface="Calibri"/>
                <a:cs typeface="Calibri"/>
              </a:rPr>
              <a:t>που</a:t>
            </a:r>
            <a:r>
              <a:rPr sz="1250" spc="50" dirty="0">
                <a:latin typeface="Calibri"/>
                <a:cs typeface="Calibri"/>
              </a:rPr>
              <a:t> </a:t>
            </a:r>
            <a:r>
              <a:rPr sz="1250" spc="95" dirty="0">
                <a:latin typeface="Calibri"/>
                <a:cs typeface="Calibri"/>
              </a:rPr>
              <a:t>ο</a:t>
            </a:r>
            <a:r>
              <a:rPr sz="1250" spc="50" dirty="0">
                <a:latin typeface="Calibri"/>
                <a:cs typeface="Calibri"/>
              </a:rPr>
              <a:t> </a:t>
            </a:r>
            <a:r>
              <a:rPr sz="1250" spc="85" dirty="0">
                <a:latin typeface="Calibri"/>
                <a:cs typeface="Calibri"/>
              </a:rPr>
              <a:t>τομέας</a:t>
            </a:r>
            <a:r>
              <a:rPr sz="1250" spc="50" dirty="0">
                <a:latin typeface="Calibri"/>
                <a:cs typeface="Calibri"/>
              </a:rPr>
              <a:t> </a:t>
            </a:r>
            <a:r>
              <a:rPr sz="1250" spc="75" dirty="0">
                <a:latin typeface="Calibri"/>
                <a:cs typeface="Calibri"/>
              </a:rPr>
              <a:t>εξελίσσεται</a:t>
            </a:r>
            <a:r>
              <a:rPr sz="1250" spc="60" dirty="0">
                <a:latin typeface="Calibri"/>
                <a:cs typeface="Calibri"/>
              </a:rPr>
              <a:t> </a:t>
            </a:r>
            <a:r>
              <a:rPr sz="1250" spc="80" dirty="0">
                <a:latin typeface="Calibri"/>
                <a:cs typeface="Calibri"/>
              </a:rPr>
              <a:t>και</a:t>
            </a:r>
            <a:r>
              <a:rPr sz="1250" spc="50" dirty="0">
                <a:latin typeface="Calibri"/>
                <a:cs typeface="Calibri"/>
              </a:rPr>
              <a:t> </a:t>
            </a:r>
            <a:r>
              <a:rPr sz="1250" spc="75" dirty="0">
                <a:latin typeface="Calibri"/>
                <a:cs typeface="Calibri"/>
              </a:rPr>
              <a:t>εκσυγχρονίζει</a:t>
            </a:r>
            <a:r>
              <a:rPr sz="1250" spc="45" dirty="0">
                <a:latin typeface="Calibri"/>
                <a:cs typeface="Calibri"/>
              </a:rPr>
              <a:t> </a:t>
            </a:r>
            <a:r>
              <a:rPr sz="1250" spc="85" dirty="0">
                <a:latin typeface="Calibri"/>
                <a:cs typeface="Calibri"/>
              </a:rPr>
              <a:t>την</a:t>
            </a:r>
            <a:r>
              <a:rPr sz="1250" spc="50" dirty="0">
                <a:latin typeface="Calibri"/>
                <a:cs typeface="Calibri"/>
              </a:rPr>
              <a:t> </a:t>
            </a:r>
            <a:r>
              <a:rPr sz="1250" spc="95" dirty="0">
                <a:latin typeface="Calibri"/>
                <a:cs typeface="Calibri"/>
              </a:rPr>
              <a:t>υποδομή </a:t>
            </a:r>
            <a:r>
              <a:rPr sz="1250" spc="-270" dirty="0">
                <a:latin typeface="Calibri"/>
                <a:cs typeface="Calibri"/>
              </a:rPr>
              <a:t> </a:t>
            </a:r>
            <a:r>
              <a:rPr sz="1250" spc="90" dirty="0">
                <a:latin typeface="Calibri"/>
                <a:cs typeface="Calibri"/>
              </a:rPr>
              <a:t>του με </a:t>
            </a:r>
            <a:r>
              <a:rPr sz="1250" spc="80" dirty="0">
                <a:latin typeface="Calibri"/>
                <a:cs typeface="Calibri"/>
              </a:rPr>
              <a:t>(επ)αισθητήρες, διαδικτυακές </a:t>
            </a:r>
            <a:r>
              <a:rPr sz="1250" spc="85" dirty="0">
                <a:latin typeface="Calibri"/>
                <a:cs typeface="Calibri"/>
              </a:rPr>
              <a:t>υπηρεσίες </a:t>
            </a:r>
            <a:r>
              <a:rPr sz="1250" spc="100" dirty="0">
                <a:latin typeface="Calibri"/>
                <a:cs typeface="Calibri"/>
              </a:rPr>
              <a:t>όπως </a:t>
            </a:r>
            <a:r>
              <a:rPr sz="1250" spc="75" dirty="0">
                <a:latin typeface="Calibri"/>
                <a:cs typeface="Calibri"/>
              </a:rPr>
              <a:t>οι </a:t>
            </a:r>
            <a:r>
              <a:rPr sz="1250" spc="90" dirty="0">
                <a:latin typeface="Calibri"/>
                <a:cs typeface="Calibri"/>
              </a:rPr>
              <a:t>καταγραφές </a:t>
            </a:r>
            <a:r>
              <a:rPr sz="1250" spc="75" dirty="0">
                <a:latin typeface="Calibri"/>
                <a:cs typeface="Calibri"/>
              </a:rPr>
              <a:t>υγείας, </a:t>
            </a:r>
            <a:r>
              <a:rPr sz="1250" spc="100" dirty="0">
                <a:latin typeface="Calibri"/>
                <a:cs typeface="Calibri"/>
              </a:rPr>
              <a:t>η </a:t>
            </a:r>
            <a:r>
              <a:rPr sz="1250" spc="90" dirty="0">
                <a:latin typeface="Calibri"/>
                <a:cs typeface="Calibri"/>
              </a:rPr>
              <a:t>ανάγκη </a:t>
            </a:r>
            <a:r>
              <a:rPr sz="1250" spc="85" dirty="0">
                <a:latin typeface="Calibri"/>
                <a:cs typeface="Calibri"/>
              </a:rPr>
              <a:t>προστασίας </a:t>
            </a:r>
            <a:r>
              <a:rPr sz="1250" spc="95" dirty="0">
                <a:latin typeface="Calibri"/>
                <a:cs typeface="Calibri"/>
              </a:rPr>
              <a:t>των ψηφιακών </a:t>
            </a:r>
            <a:r>
              <a:rPr sz="1250" spc="85" dirty="0">
                <a:latin typeface="Calibri"/>
                <a:cs typeface="Calibri"/>
              </a:rPr>
              <a:t>περιουσιακών </a:t>
            </a:r>
            <a:r>
              <a:rPr sz="1250" spc="90" dirty="0">
                <a:latin typeface="Calibri"/>
                <a:cs typeface="Calibri"/>
              </a:rPr>
              <a:t> </a:t>
            </a:r>
            <a:r>
              <a:rPr sz="1250" spc="80" dirty="0">
                <a:latin typeface="Calibri"/>
                <a:cs typeface="Calibri"/>
              </a:rPr>
              <a:t>στοιχείων</a:t>
            </a:r>
            <a:r>
              <a:rPr sz="1250" spc="40" dirty="0">
                <a:latin typeface="Calibri"/>
                <a:cs typeface="Calibri"/>
              </a:rPr>
              <a:t> </a:t>
            </a:r>
            <a:r>
              <a:rPr sz="1250" spc="100" dirty="0">
                <a:latin typeface="Calibri"/>
                <a:cs typeface="Calibri"/>
              </a:rPr>
              <a:t>που</a:t>
            </a:r>
            <a:r>
              <a:rPr sz="1250" spc="40" dirty="0">
                <a:latin typeface="Calibri"/>
                <a:cs typeface="Calibri"/>
              </a:rPr>
              <a:t> </a:t>
            </a:r>
            <a:r>
              <a:rPr sz="1250" spc="80" dirty="0">
                <a:latin typeface="Calibri"/>
                <a:cs typeface="Calibri"/>
              </a:rPr>
              <a:t>χρησιμοποιεί</a:t>
            </a:r>
            <a:r>
              <a:rPr sz="1250" spc="45" dirty="0">
                <a:latin typeface="Calibri"/>
                <a:cs typeface="Calibri"/>
              </a:rPr>
              <a:t> </a:t>
            </a:r>
            <a:r>
              <a:rPr sz="1250" spc="95" dirty="0">
                <a:latin typeface="Calibri"/>
                <a:cs typeface="Calibri"/>
              </a:rPr>
              <a:t>ο</a:t>
            </a:r>
            <a:r>
              <a:rPr sz="1250" spc="45" dirty="0">
                <a:latin typeface="Calibri"/>
                <a:cs typeface="Calibri"/>
              </a:rPr>
              <a:t> </a:t>
            </a:r>
            <a:r>
              <a:rPr sz="1250" spc="85" dirty="0">
                <a:latin typeface="Calibri"/>
                <a:cs typeface="Calibri"/>
              </a:rPr>
              <a:t>τομέας</a:t>
            </a:r>
            <a:r>
              <a:rPr sz="1250" spc="45" dirty="0">
                <a:latin typeface="Calibri"/>
                <a:cs typeface="Calibri"/>
              </a:rPr>
              <a:t> </a:t>
            </a:r>
            <a:r>
              <a:rPr sz="1250" spc="80" dirty="0">
                <a:latin typeface="Calibri"/>
                <a:cs typeface="Calibri"/>
              </a:rPr>
              <a:t>της</a:t>
            </a:r>
            <a:r>
              <a:rPr sz="1250" spc="50" dirty="0">
                <a:latin typeface="Calibri"/>
                <a:cs typeface="Calibri"/>
              </a:rPr>
              <a:t> </a:t>
            </a:r>
            <a:r>
              <a:rPr sz="1250" spc="80" dirty="0">
                <a:latin typeface="Calibri"/>
                <a:cs typeface="Calibri"/>
              </a:rPr>
              <a:t>υγείας</a:t>
            </a:r>
            <a:r>
              <a:rPr sz="1250" spc="40" dirty="0">
                <a:latin typeface="Calibri"/>
                <a:cs typeface="Calibri"/>
              </a:rPr>
              <a:t> </a:t>
            </a:r>
            <a:r>
              <a:rPr sz="1250" spc="75" dirty="0">
                <a:latin typeface="Calibri"/>
                <a:cs typeface="Calibri"/>
              </a:rPr>
              <a:t>για</a:t>
            </a:r>
            <a:r>
              <a:rPr sz="1250" spc="50" dirty="0">
                <a:latin typeface="Calibri"/>
                <a:cs typeface="Calibri"/>
              </a:rPr>
              <a:t> </a:t>
            </a:r>
            <a:r>
              <a:rPr sz="1250" spc="45" dirty="0">
                <a:latin typeface="Calibri"/>
                <a:cs typeface="Calibri"/>
              </a:rPr>
              <a:t>,</a:t>
            </a:r>
            <a:r>
              <a:rPr sz="1250" spc="40" dirty="0">
                <a:latin typeface="Calibri"/>
                <a:cs typeface="Calibri"/>
              </a:rPr>
              <a:t> </a:t>
            </a:r>
            <a:r>
              <a:rPr sz="1250" spc="85" dirty="0">
                <a:latin typeface="Calibri"/>
                <a:cs typeface="Calibri"/>
              </a:rPr>
              <a:t>την</a:t>
            </a:r>
            <a:r>
              <a:rPr sz="1250" spc="45" dirty="0">
                <a:latin typeface="Calibri"/>
                <a:cs typeface="Calibri"/>
              </a:rPr>
              <a:t> </a:t>
            </a:r>
            <a:r>
              <a:rPr sz="1250" spc="95" dirty="0">
                <a:latin typeface="Calibri"/>
                <a:cs typeface="Calibri"/>
              </a:rPr>
              <a:t>οργάνωση</a:t>
            </a:r>
            <a:r>
              <a:rPr sz="1250" spc="50" dirty="0">
                <a:latin typeface="Calibri"/>
                <a:cs typeface="Calibri"/>
              </a:rPr>
              <a:t> </a:t>
            </a:r>
            <a:r>
              <a:rPr sz="1250" spc="80" dirty="0">
                <a:latin typeface="Calibri"/>
                <a:cs typeface="Calibri"/>
              </a:rPr>
              <a:t>και</a:t>
            </a:r>
            <a:r>
              <a:rPr sz="1250" spc="40" dirty="0">
                <a:latin typeface="Calibri"/>
                <a:cs typeface="Calibri"/>
              </a:rPr>
              <a:t> </a:t>
            </a:r>
            <a:r>
              <a:rPr sz="1250" spc="85" dirty="0">
                <a:latin typeface="Calibri"/>
                <a:cs typeface="Calibri"/>
              </a:rPr>
              <a:t>την</a:t>
            </a:r>
            <a:r>
              <a:rPr sz="1250" spc="45" dirty="0">
                <a:latin typeface="Calibri"/>
                <a:cs typeface="Calibri"/>
              </a:rPr>
              <a:t> </a:t>
            </a:r>
            <a:r>
              <a:rPr sz="1250" spc="95" dirty="0">
                <a:latin typeface="Calibri"/>
                <a:cs typeface="Calibri"/>
              </a:rPr>
              <a:t>πρόσβαση</a:t>
            </a:r>
            <a:r>
              <a:rPr sz="1250" spc="50" dirty="0">
                <a:latin typeface="Calibri"/>
                <a:cs typeface="Calibri"/>
              </a:rPr>
              <a:t> </a:t>
            </a:r>
            <a:r>
              <a:rPr sz="1250" spc="90" dirty="0">
                <a:latin typeface="Calibri"/>
                <a:cs typeface="Calibri"/>
              </a:rPr>
              <a:t>στα</a:t>
            </a:r>
            <a:r>
              <a:rPr sz="1250" spc="45" dirty="0">
                <a:latin typeface="Calibri"/>
                <a:cs typeface="Calibri"/>
              </a:rPr>
              <a:t> </a:t>
            </a:r>
            <a:r>
              <a:rPr sz="1250" spc="90" dirty="0">
                <a:latin typeface="Calibri"/>
                <a:cs typeface="Calibri"/>
              </a:rPr>
              <a:t>δεδομένα</a:t>
            </a:r>
            <a:r>
              <a:rPr sz="1250" spc="55" dirty="0">
                <a:latin typeface="Calibri"/>
                <a:cs typeface="Calibri"/>
              </a:rPr>
              <a:t> </a:t>
            </a:r>
            <a:r>
              <a:rPr sz="1250" spc="70" dirty="0">
                <a:latin typeface="Calibri"/>
                <a:cs typeface="Calibri"/>
              </a:rPr>
              <a:t>έχει</a:t>
            </a:r>
            <a:r>
              <a:rPr sz="1250" spc="55" dirty="0">
                <a:latin typeface="Calibri"/>
                <a:cs typeface="Calibri"/>
              </a:rPr>
              <a:t> </a:t>
            </a:r>
            <a:r>
              <a:rPr sz="1250" spc="85" dirty="0">
                <a:latin typeface="Calibri"/>
                <a:cs typeface="Calibri"/>
              </a:rPr>
              <a:t>περισσότερο</a:t>
            </a:r>
            <a:r>
              <a:rPr sz="1250" spc="45" dirty="0">
                <a:latin typeface="Calibri"/>
                <a:cs typeface="Calibri"/>
              </a:rPr>
              <a:t> </a:t>
            </a:r>
            <a:r>
              <a:rPr sz="1250" spc="100" dirty="0">
                <a:latin typeface="Calibri"/>
                <a:cs typeface="Calibri"/>
              </a:rPr>
              <a:t>από</a:t>
            </a:r>
            <a:r>
              <a:rPr sz="1250" spc="50" dirty="0">
                <a:latin typeface="Calibri"/>
                <a:cs typeface="Calibri"/>
              </a:rPr>
              <a:t> </a:t>
            </a:r>
            <a:r>
              <a:rPr sz="1250" spc="75" dirty="0">
                <a:latin typeface="Calibri"/>
                <a:cs typeface="Calibri"/>
              </a:rPr>
              <a:t>ποτέ.</a:t>
            </a:r>
            <a:endParaRPr sz="1250" dirty="0">
              <a:latin typeface="Calibri"/>
              <a:cs typeface="Calibri"/>
            </a:endParaRPr>
          </a:p>
          <a:p>
            <a:pPr marL="12700" marR="539750">
              <a:lnSpc>
                <a:spcPts val="1490"/>
              </a:lnSpc>
              <a:spcBef>
                <a:spcPts val="25"/>
              </a:spcBef>
            </a:pPr>
            <a:r>
              <a:rPr sz="1250" spc="80" dirty="0">
                <a:latin typeface="Calibri"/>
                <a:cs typeface="Calibri"/>
              </a:rPr>
              <a:t>Διαφορετικοί</a:t>
            </a:r>
            <a:r>
              <a:rPr sz="1250" spc="50" dirty="0">
                <a:latin typeface="Calibri"/>
                <a:cs typeface="Calibri"/>
              </a:rPr>
              <a:t> </a:t>
            </a:r>
            <a:r>
              <a:rPr sz="1250" spc="85" dirty="0">
                <a:latin typeface="Calibri"/>
                <a:cs typeface="Calibri"/>
              </a:rPr>
              <a:t>τύποι</a:t>
            </a:r>
            <a:r>
              <a:rPr sz="1250" spc="50" dirty="0">
                <a:latin typeface="Calibri"/>
                <a:cs typeface="Calibri"/>
              </a:rPr>
              <a:t> </a:t>
            </a:r>
            <a:r>
              <a:rPr sz="1250" spc="85" dirty="0">
                <a:latin typeface="Calibri"/>
                <a:cs typeface="Calibri"/>
              </a:rPr>
              <a:t>επιθέσεων</a:t>
            </a:r>
            <a:r>
              <a:rPr sz="1250" spc="45" dirty="0">
                <a:latin typeface="Calibri"/>
                <a:cs typeface="Calibri"/>
              </a:rPr>
              <a:t> </a:t>
            </a:r>
            <a:r>
              <a:rPr sz="1250" spc="100" dirty="0">
                <a:latin typeface="Calibri"/>
                <a:cs typeface="Calibri"/>
              </a:rPr>
              <a:t>όπως</a:t>
            </a:r>
            <a:r>
              <a:rPr sz="1250" spc="45" dirty="0">
                <a:latin typeface="Calibri"/>
                <a:cs typeface="Calibri"/>
              </a:rPr>
              <a:t> </a:t>
            </a:r>
            <a:r>
              <a:rPr sz="1250" spc="95" dirty="0">
                <a:latin typeface="Calibri"/>
                <a:cs typeface="Calibri"/>
              </a:rPr>
              <a:t>SQL</a:t>
            </a:r>
            <a:r>
              <a:rPr sz="1250" spc="50" dirty="0">
                <a:latin typeface="Calibri"/>
                <a:cs typeface="Calibri"/>
              </a:rPr>
              <a:t> </a:t>
            </a:r>
            <a:r>
              <a:rPr sz="1250" spc="70" dirty="0">
                <a:latin typeface="Calibri"/>
                <a:cs typeface="Calibri"/>
              </a:rPr>
              <a:t>injection,</a:t>
            </a:r>
            <a:r>
              <a:rPr sz="1250" spc="55" dirty="0">
                <a:latin typeface="Calibri"/>
                <a:cs typeface="Calibri"/>
              </a:rPr>
              <a:t> </a:t>
            </a:r>
            <a:r>
              <a:rPr sz="1250" spc="90" dirty="0">
                <a:latin typeface="Calibri"/>
                <a:cs typeface="Calibri"/>
              </a:rPr>
              <a:t>DDoS,</a:t>
            </a:r>
            <a:r>
              <a:rPr sz="1250" spc="50" dirty="0">
                <a:latin typeface="Calibri"/>
                <a:cs typeface="Calibri"/>
              </a:rPr>
              <a:t> </a:t>
            </a:r>
            <a:r>
              <a:rPr sz="1250" spc="70" dirty="0">
                <a:latin typeface="Calibri"/>
                <a:cs typeface="Calibri"/>
              </a:rPr>
              <a:t>cross-site</a:t>
            </a:r>
            <a:r>
              <a:rPr sz="1250" spc="50" dirty="0">
                <a:latin typeface="Calibri"/>
                <a:cs typeface="Calibri"/>
              </a:rPr>
              <a:t> </a:t>
            </a:r>
            <a:r>
              <a:rPr sz="1250" spc="70" dirty="0">
                <a:latin typeface="Calibri"/>
                <a:cs typeface="Calibri"/>
              </a:rPr>
              <a:t>scripting</a:t>
            </a:r>
            <a:r>
              <a:rPr sz="1250" spc="55" dirty="0">
                <a:latin typeface="Calibri"/>
                <a:cs typeface="Calibri"/>
              </a:rPr>
              <a:t> </a:t>
            </a:r>
            <a:r>
              <a:rPr sz="1250" spc="70" dirty="0">
                <a:latin typeface="Calibri"/>
                <a:cs typeface="Calibri"/>
              </a:rPr>
              <a:t>κ.λπ.</a:t>
            </a:r>
            <a:r>
              <a:rPr sz="1250" spc="45" dirty="0">
                <a:latin typeface="Calibri"/>
                <a:cs typeface="Calibri"/>
              </a:rPr>
              <a:t> </a:t>
            </a:r>
            <a:r>
              <a:rPr sz="1250" spc="100" dirty="0">
                <a:latin typeface="Calibri"/>
                <a:cs typeface="Calibri"/>
              </a:rPr>
              <a:t>θα</a:t>
            </a:r>
            <a:r>
              <a:rPr sz="1250" spc="50" dirty="0">
                <a:latin typeface="Calibri"/>
                <a:cs typeface="Calibri"/>
              </a:rPr>
              <a:t> </a:t>
            </a:r>
            <a:r>
              <a:rPr sz="1250" spc="95" dirty="0">
                <a:latin typeface="Calibri"/>
                <a:cs typeface="Calibri"/>
              </a:rPr>
              <a:t>μπορούσαν</a:t>
            </a:r>
            <a:r>
              <a:rPr sz="1250" spc="50" dirty="0">
                <a:latin typeface="Calibri"/>
                <a:cs typeface="Calibri"/>
              </a:rPr>
              <a:t> </a:t>
            </a:r>
            <a:r>
              <a:rPr sz="1250" spc="85" dirty="0">
                <a:latin typeface="Calibri"/>
                <a:cs typeface="Calibri"/>
              </a:rPr>
              <a:t>δυνητικά</a:t>
            </a:r>
            <a:r>
              <a:rPr sz="1250" spc="50" dirty="0">
                <a:latin typeface="Calibri"/>
                <a:cs typeface="Calibri"/>
              </a:rPr>
              <a:t> </a:t>
            </a:r>
            <a:r>
              <a:rPr sz="1250" spc="90" dirty="0">
                <a:latin typeface="Calibri"/>
                <a:cs typeface="Calibri"/>
              </a:rPr>
              <a:t>να</a:t>
            </a:r>
            <a:r>
              <a:rPr sz="1250" spc="55" dirty="0">
                <a:latin typeface="Calibri"/>
                <a:cs typeface="Calibri"/>
              </a:rPr>
              <a:t> </a:t>
            </a:r>
            <a:r>
              <a:rPr sz="1250" spc="85" dirty="0">
                <a:latin typeface="Calibri"/>
                <a:cs typeface="Calibri"/>
              </a:rPr>
              <a:t>χρησιμοποιηθούν</a:t>
            </a:r>
            <a:r>
              <a:rPr sz="1250" spc="50" dirty="0">
                <a:latin typeface="Calibri"/>
                <a:cs typeface="Calibri"/>
              </a:rPr>
              <a:t> </a:t>
            </a:r>
            <a:r>
              <a:rPr sz="1250" spc="75" dirty="0">
                <a:latin typeface="Calibri"/>
                <a:cs typeface="Calibri"/>
              </a:rPr>
              <a:t>για</a:t>
            </a:r>
            <a:r>
              <a:rPr sz="1250" spc="50" dirty="0">
                <a:latin typeface="Calibri"/>
                <a:cs typeface="Calibri"/>
              </a:rPr>
              <a:t> </a:t>
            </a:r>
            <a:r>
              <a:rPr sz="1250" spc="90" dirty="0">
                <a:latin typeface="Calibri"/>
                <a:cs typeface="Calibri"/>
              </a:rPr>
              <a:t>να </a:t>
            </a:r>
            <a:r>
              <a:rPr sz="1250" spc="-265" dirty="0">
                <a:latin typeface="Calibri"/>
                <a:cs typeface="Calibri"/>
              </a:rPr>
              <a:t> </a:t>
            </a:r>
            <a:r>
              <a:rPr sz="1250" spc="95" dirty="0">
                <a:latin typeface="Calibri"/>
                <a:cs typeface="Calibri"/>
              </a:rPr>
              <a:t>ανατρέψουν </a:t>
            </a:r>
            <a:r>
              <a:rPr sz="1250" spc="65" dirty="0">
                <a:latin typeface="Calibri"/>
                <a:cs typeface="Calibri"/>
              </a:rPr>
              <a:t>τις </a:t>
            </a:r>
            <a:r>
              <a:rPr sz="1250" spc="75" dirty="0">
                <a:latin typeface="Calibri"/>
                <a:cs typeface="Calibri"/>
              </a:rPr>
              <a:t>λειτουργίες </a:t>
            </a:r>
            <a:r>
              <a:rPr sz="1250" spc="95" dirty="0">
                <a:latin typeface="Calibri"/>
                <a:cs typeface="Calibri"/>
              </a:rPr>
              <a:t>οργανώσεων </a:t>
            </a:r>
            <a:r>
              <a:rPr sz="1250" spc="85" dirty="0">
                <a:latin typeface="Calibri"/>
                <a:cs typeface="Calibri"/>
              </a:rPr>
              <a:t>υγείαςΗ </a:t>
            </a:r>
            <a:r>
              <a:rPr sz="1250" spc="100" dirty="0">
                <a:latin typeface="Calibri"/>
                <a:cs typeface="Calibri"/>
              </a:rPr>
              <a:t>μάθηση </a:t>
            </a:r>
            <a:r>
              <a:rPr sz="1250" spc="75" dirty="0">
                <a:latin typeface="Calibri"/>
                <a:cs typeface="Calibri"/>
              </a:rPr>
              <a:t>για </a:t>
            </a:r>
            <a:r>
              <a:rPr sz="1250" spc="85" dirty="0">
                <a:latin typeface="Calibri"/>
                <a:cs typeface="Calibri"/>
              </a:rPr>
              <a:t>την </a:t>
            </a:r>
            <a:r>
              <a:rPr sz="1250" spc="100" dirty="0">
                <a:latin typeface="Calibri"/>
                <a:cs typeface="Calibri"/>
              </a:rPr>
              <a:t>ασφαλή </a:t>
            </a:r>
            <a:r>
              <a:rPr sz="1250" spc="95" dirty="0">
                <a:latin typeface="Calibri"/>
                <a:cs typeface="Calibri"/>
              </a:rPr>
              <a:t>παροχή </a:t>
            </a:r>
            <a:r>
              <a:rPr sz="1250" spc="85" dirty="0">
                <a:latin typeface="Calibri"/>
                <a:cs typeface="Calibri"/>
              </a:rPr>
              <a:t>διαδικτυακών </a:t>
            </a:r>
            <a:r>
              <a:rPr sz="1250" spc="90" dirty="0">
                <a:latin typeface="Calibri"/>
                <a:cs typeface="Calibri"/>
              </a:rPr>
              <a:t>υπηρεσιών </a:t>
            </a:r>
            <a:r>
              <a:rPr sz="1250" spc="80" dirty="0">
                <a:latin typeface="Calibri"/>
                <a:cs typeface="Calibri"/>
              </a:rPr>
              <a:t>και </a:t>
            </a:r>
            <a:r>
              <a:rPr sz="1250" spc="95" dirty="0">
                <a:latin typeface="Calibri"/>
                <a:cs typeface="Calibri"/>
              </a:rPr>
              <a:t>συσκευών </a:t>
            </a:r>
            <a:r>
              <a:rPr sz="1250" spc="100" dirty="0">
                <a:latin typeface="Calibri"/>
                <a:cs typeface="Calibri"/>
              </a:rPr>
              <a:t>που </a:t>
            </a:r>
            <a:r>
              <a:rPr sz="1250" spc="105" dirty="0">
                <a:latin typeface="Calibri"/>
                <a:cs typeface="Calibri"/>
              </a:rPr>
              <a:t> </a:t>
            </a:r>
            <a:r>
              <a:rPr sz="1250" spc="85" dirty="0">
                <a:latin typeface="Calibri"/>
                <a:cs typeface="Calibri"/>
              </a:rPr>
              <a:t>χρησιμοποιούν υπηρεσίες </a:t>
            </a:r>
            <a:r>
              <a:rPr sz="1250" spc="90" dirty="0">
                <a:latin typeface="Calibri"/>
                <a:cs typeface="Calibri"/>
              </a:rPr>
              <a:t>πλήρους </a:t>
            </a:r>
            <a:r>
              <a:rPr sz="1250" spc="85" dirty="0">
                <a:latin typeface="Calibri"/>
                <a:cs typeface="Calibri"/>
              </a:rPr>
              <a:t>στοίβας αποτελεί σημαντικό </a:t>
            </a:r>
            <a:r>
              <a:rPr sz="1250" spc="90" dirty="0">
                <a:latin typeface="Calibri"/>
                <a:cs typeface="Calibri"/>
              </a:rPr>
              <a:t>μέρος εμπειρογνώμονα κυβερνοασφάλειας </a:t>
            </a:r>
            <a:r>
              <a:rPr sz="1250" spc="100" dirty="0">
                <a:latin typeface="Calibri"/>
                <a:cs typeface="Calibri"/>
              </a:rPr>
              <a:t>που </a:t>
            </a:r>
            <a:r>
              <a:rPr sz="1250" spc="75" dirty="0">
                <a:latin typeface="Calibri"/>
                <a:cs typeface="Calibri"/>
              </a:rPr>
              <a:t>θέλει </a:t>
            </a:r>
            <a:r>
              <a:rPr sz="1250" spc="90" dirty="0">
                <a:latin typeface="Calibri"/>
                <a:cs typeface="Calibri"/>
              </a:rPr>
              <a:t>να </a:t>
            </a:r>
            <a:r>
              <a:rPr sz="1250" spc="95" dirty="0">
                <a:latin typeface="Calibri"/>
                <a:cs typeface="Calibri"/>
              </a:rPr>
              <a:t> </a:t>
            </a:r>
            <a:r>
              <a:rPr sz="1250" spc="85" dirty="0">
                <a:latin typeface="Calibri"/>
                <a:cs typeface="Calibri"/>
              </a:rPr>
              <a:t>υπερασπιστεί</a:t>
            </a:r>
            <a:r>
              <a:rPr sz="1250" spc="35" dirty="0">
                <a:latin typeface="Calibri"/>
                <a:cs typeface="Calibri"/>
              </a:rPr>
              <a:t> </a:t>
            </a:r>
            <a:r>
              <a:rPr sz="1250" spc="75" dirty="0">
                <a:latin typeface="Calibri"/>
                <a:cs typeface="Calibri"/>
              </a:rPr>
              <a:t>τέτοιες</a:t>
            </a:r>
            <a:r>
              <a:rPr sz="1250" spc="40" dirty="0">
                <a:latin typeface="Calibri"/>
                <a:cs typeface="Calibri"/>
              </a:rPr>
              <a:t> </a:t>
            </a:r>
            <a:r>
              <a:rPr sz="1250" spc="80" dirty="0">
                <a:latin typeface="Calibri"/>
                <a:cs typeface="Calibri"/>
              </a:rPr>
              <a:t>οντότητες</a:t>
            </a:r>
            <a:r>
              <a:rPr sz="1250" spc="45" dirty="0">
                <a:latin typeface="Calibri"/>
                <a:cs typeface="Calibri"/>
              </a:rPr>
              <a:t> </a:t>
            </a:r>
            <a:r>
              <a:rPr sz="1250" spc="100" dirty="0">
                <a:latin typeface="Calibri"/>
                <a:cs typeface="Calibri"/>
              </a:rPr>
              <a:t>από</a:t>
            </a:r>
            <a:r>
              <a:rPr sz="1250" spc="35" dirty="0">
                <a:latin typeface="Calibri"/>
                <a:cs typeface="Calibri"/>
              </a:rPr>
              <a:t> </a:t>
            </a:r>
            <a:r>
              <a:rPr sz="1250" spc="80" dirty="0">
                <a:latin typeface="Calibri"/>
                <a:cs typeface="Calibri"/>
              </a:rPr>
              <a:t>επιτιθέμενους</a:t>
            </a:r>
            <a:endParaRPr sz="1250" dirty="0">
              <a:latin typeface="Calibri"/>
              <a:cs typeface="Calibri"/>
            </a:endParaRPr>
          </a:p>
        </p:txBody>
      </p:sp>
      <p:pic>
        <p:nvPicPr>
          <p:cNvPr id="4" name="object 4"/>
          <p:cNvPicPr/>
          <p:nvPr/>
        </p:nvPicPr>
        <p:blipFill>
          <a:blip r:embed="rId2" cstate="print"/>
          <a:stretch>
            <a:fillRect/>
          </a:stretch>
        </p:blipFill>
        <p:spPr>
          <a:xfrm>
            <a:off x="1253489" y="3153410"/>
            <a:ext cx="3532504" cy="2959100"/>
          </a:xfrm>
          <a:prstGeom prst="rect">
            <a:avLst/>
          </a:prstGeom>
        </p:spPr>
      </p:pic>
      <p:pic>
        <p:nvPicPr>
          <p:cNvPr id="5" name="object 5"/>
          <p:cNvPicPr/>
          <p:nvPr/>
        </p:nvPicPr>
        <p:blipFill>
          <a:blip r:embed="rId3" cstate="print"/>
          <a:stretch>
            <a:fillRect/>
          </a:stretch>
        </p:blipFill>
        <p:spPr>
          <a:xfrm>
            <a:off x="5697220" y="3140710"/>
            <a:ext cx="3477577" cy="2971800"/>
          </a:xfrm>
          <a:prstGeom prst="rect">
            <a:avLst/>
          </a:prstGeom>
        </p:spPr>
      </p:pic>
      <p:pic>
        <p:nvPicPr>
          <p:cNvPr id="6" name="object 6"/>
          <p:cNvPicPr/>
          <p:nvPr/>
        </p:nvPicPr>
        <p:blipFill>
          <a:blip r:embed="rId4" cstate="print"/>
          <a:stretch>
            <a:fillRect/>
          </a:stretch>
        </p:blipFill>
        <p:spPr>
          <a:xfrm>
            <a:off x="9547225" y="5502909"/>
            <a:ext cx="1523682" cy="609600"/>
          </a:xfrm>
          <a:prstGeom prst="rect">
            <a:avLst/>
          </a:prstGeom>
        </p:spPr>
      </p:pic>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735965"/>
            <a:ext cx="9561830" cy="850265"/>
          </a:xfrm>
          <a:prstGeom prst="rect">
            <a:avLst/>
          </a:prstGeom>
        </p:spPr>
        <p:txBody>
          <a:bodyPr vert="horz" wrap="square" lIns="0" tIns="61594" rIns="0" bIns="0" rtlCol="0">
            <a:spAutoFit/>
          </a:bodyPr>
          <a:lstStyle/>
          <a:p>
            <a:pPr marL="12700" marR="5080">
              <a:lnSpc>
                <a:spcPts val="3080"/>
              </a:lnSpc>
              <a:spcBef>
                <a:spcPts val="484"/>
              </a:spcBef>
            </a:pPr>
            <a:r>
              <a:rPr spc="204" dirty="0"/>
              <a:t>Η</a:t>
            </a:r>
            <a:r>
              <a:rPr spc="65" dirty="0"/>
              <a:t> </a:t>
            </a:r>
            <a:r>
              <a:rPr spc="135" dirty="0"/>
              <a:t>ασφάλεια</a:t>
            </a:r>
            <a:r>
              <a:rPr spc="65" dirty="0"/>
              <a:t> </a:t>
            </a:r>
            <a:r>
              <a:rPr spc="130" dirty="0"/>
              <a:t>του</a:t>
            </a:r>
            <a:r>
              <a:rPr spc="65" dirty="0"/>
              <a:t> </a:t>
            </a:r>
            <a:r>
              <a:rPr spc="114" dirty="0"/>
              <a:t>διαδικτύου</a:t>
            </a:r>
            <a:r>
              <a:rPr spc="60" dirty="0"/>
              <a:t> </a:t>
            </a:r>
            <a:r>
              <a:rPr spc="120" dirty="0"/>
              <a:t>και</a:t>
            </a:r>
            <a:r>
              <a:rPr spc="65" dirty="0"/>
              <a:t> </a:t>
            </a:r>
            <a:r>
              <a:rPr spc="145" dirty="0"/>
              <a:t>ο</a:t>
            </a:r>
            <a:r>
              <a:rPr spc="65" dirty="0"/>
              <a:t> </a:t>
            </a:r>
            <a:r>
              <a:rPr spc="135" dirty="0"/>
              <a:t>ρόλος</a:t>
            </a:r>
            <a:r>
              <a:rPr spc="65" dirty="0"/>
              <a:t> </a:t>
            </a:r>
            <a:r>
              <a:rPr spc="120" dirty="0"/>
              <a:t>της</a:t>
            </a:r>
            <a:r>
              <a:rPr spc="60" dirty="0"/>
              <a:t> </a:t>
            </a:r>
            <a:r>
              <a:rPr spc="135" dirty="0"/>
              <a:t>στον</a:t>
            </a:r>
            <a:r>
              <a:rPr spc="70" dirty="0"/>
              <a:t> </a:t>
            </a:r>
            <a:r>
              <a:rPr spc="130" dirty="0"/>
              <a:t>τομέα</a:t>
            </a:r>
            <a:r>
              <a:rPr spc="65" dirty="0"/>
              <a:t> </a:t>
            </a:r>
            <a:r>
              <a:rPr spc="120" dirty="0"/>
              <a:t>της </a:t>
            </a:r>
            <a:r>
              <a:rPr spc="-700" dirty="0"/>
              <a:t> </a:t>
            </a:r>
            <a:r>
              <a:rPr spc="114" dirty="0"/>
              <a:t>υγείας</a:t>
            </a:r>
            <a:r>
              <a:rPr spc="60" dirty="0"/>
              <a:t> </a:t>
            </a:r>
            <a:r>
              <a:rPr spc="110" dirty="0"/>
              <a:t>(συνέχεια)</a:t>
            </a:r>
          </a:p>
        </p:txBody>
      </p:sp>
      <p:pic>
        <p:nvPicPr>
          <p:cNvPr id="3" name="object 3"/>
          <p:cNvPicPr/>
          <p:nvPr/>
        </p:nvPicPr>
        <p:blipFill>
          <a:blip r:embed="rId2" cstate="print"/>
          <a:stretch>
            <a:fillRect/>
          </a:stretch>
        </p:blipFill>
        <p:spPr>
          <a:xfrm>
            <a:off x="304800" y="1814830"/>
            <a:ext cx="8001000" cy="4307205"/>
          </a:xfrm>
          <a:prstGeom prst="rect">
            <a:avLst/>
          </a:prstGeom>
        </p:spPr>
      </p:pic>
      <p:pic>
        <p:nvPicPr>
          <p:cNvPr id="4" name="object 4"/>
          <p:cNvPicPr/>
          <p:nvPr/>
        </p:nvPicPr>
        <p:blipFill>
          <a:blip r:embed="rId3" cstate="print"/>
          <a:stretch>
            <a:fillRect/>
          </a:stretch>
        </p:blipFill>
        <p:spPr>
          <a:xfrm>
            <a:off x="9675019" y="5985947"/>
            <a:ext cx="1523682" cy="609600"/>
          </a:xfrm>
          <a:prstGeom prst="rect">
            <a:avLst/>
          </a:prstGeom>
        </p:spPr>
      </p:pic>
      <p:sp>
        <p:nvSpPr>
          <p:cNvPr id="6" name="TextBox 5">
            <a:extLst>
              <a:ext uri="{FF2B5EF4-FFF2-40B4-BE49-F238E27FC236}">
                <a16:creationId xmlns:a16="http://schemas.microsoft.com/office/drawing/2014/main" id="{EF67AF78-AF27-61A4-90A7-BF5F9F1CBA66}"/>
              </a:ext>
            </a:extLst>
          </p:cNvPr>
          <p:cNvSpPr txBox="1"/>
          <p:nvPr/>
        </p:nvSpPr>
        <p:spPr>
          <a:xfrm>
            <a:off x="8610600" y="1814830"/>
            <a:ext cx="2971800" cy="4247317"/>
          </a:xfrm>
          <a:prstGeom prst="rect">
            <a:avLst/>
          </a:prstGeom>
          <a:noFill/>
        </p:spPr>
        <p:txBody>
          <a:bodyPr wrap="square">
            <a:spAutoFit/>
          </a:bodyPr>
          <a:lstStyle/>
          <a:p>
            <a:r>
              <a:rPr lang="el-GR" dirty="0"/>
              <a:t>6 ΣΥΝΗΘΕΙΣ ΤΥΠΟΙ ΠΑΡΑΒΙΑΣΕΩΝ ΑΣΦΑΛΕΙΑΣ ΣΤΟΝ ΤΟΜΕΑ ΤΗΣ ΥΓΕΙΑΣ</a:t>
            </a:r>
          </a:p>
          <a:p>
            <a:endParaRPr lang="el-GR" dirty="0"/>
          </a:p>
          <a:p>
            <a:r>
              <a:rPr lang="el-GR" dirty="0"/>
              <a:t>Οι απειλές για την ασφάλεια στον κυβερνοχώρο μπορούν να εμποδίσουν την ικανότητα ενός οργανισμού υγειονομικής περίθαλψης να παρέχει την απαραίτητη φροντίδα στους ασθενείς. Αυτές οι απειλές προέρχονται από διάφορες εσωτερικές και εξωτερικές πηγές.</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219200" y="939482"/>
            <a:ext cx="1395095" cy="459740"/>
          </a:xfrm>
          <a:prstGeom prst="rect">
            <a:avLst/>
          </a:prstGeom>
        </p:spPr>
        <p:txBody>
          <a:bodyPr vert="horz" wrap="square" lIns="0" tIns="12700" rIns="0" bIns="0" rtlCol="0">
            <a:spAutoFit/>
          </a:bodyPr>
          <a:lstStyle/>
          <a:p>
            <a:pPr marL="12700">
              <a:lnSpc>
                <a:spcPct val="100000"/>
              </a:lnSpc>
              <a:spcBef>
                <a:spcPts val="100"/>
              </a:spcBef>
            </a:pPr>
            <a:r>
              <a:rPr spc="55" dirty="0">
                <a:solidFill>
                  <a:srgbClr val="FFFFFF"/>
                </a:solidFill>
                <a:latin typeface="Calibri"/>
                <a:cs typeface="Calibri"/>
              </a:rPr>
              <a:t>Ι</a:t>
            </a:r>
            <a:r>
              <a:rPr spc="135" dirty="0">
                <a:solidFill>
                  <a:srgbClr val="FFFFFF"/>
                </a:solidFill>
                <a:latin typeface="Calibri"/>
                <a:cs typeface="Calibri"/>
              </a:rPr>
              <a:t>σ</a:t>
            </a:r>
            <a:r>
              <a:rPr spc="100" dirty="0">
                <a:solidFill>
                  <a:srgbClr val="FFFFFF"/>
                </a:solidFill>
                <a:latin typeface="Calibri"/>
                <a:cs typeface="Calibri"/>
              </a:rPr>
              <a:t>τ</a:t>
            </a:r>
            <a:r>
              <a:rPr spc="130" dirty="0">
                <a:solidFill>
                  <a:srgbClr val="FFFFFF"/>
                </a:solidFill>
                <a:latin typeface="Calibri"/>
                <a:cs typeface="Calibri"/>
              </a:rPr>
              <a:t>ο</a:t>
            </a:r>
            <a:r>
              <a:rPr spc="125" dirty="0">
                <a:solidFill>
                  <a:srgbClr val="FFFFFF"/>
                </a:solidFill>
                <a:latin typeface="Calibri"/>
                <a:cs typeface="Calibri"/>
              </a:rPr>
              <a:t>ρ</a:t>
            </a:r>
            <a:r>
              <a:rPr spc="70" dirty="0">
                <a:solidFill>
                  <a:srgbClr val="FFFFFF"/>
                </a:solidFill>
                <a:latin typeface="Calibri"/>
                <a:cs typeface="Calibri"/>
              </a:rPr>
              <a:t>ι</a:t>
            </a:r>
            <a:r>
              <a:rPr spc="110" dirty="0">
                <a:solidFill>
                  <a:srgbClr val="FFFFFF"/>
                </a:solidFill>
                <a:latin typeface="Calibri"/>
                <a:cs typeface="Calibri"/>
              </a:rPr>
              <a:t>κ</a:t>
            </a:r>
            <a:r>
              <a:rPr spc="150" dirty="0">
                <a:solidFill>
                  <a:srgbClr val="FFFFFF"/>
                </a:solidFill>
                <a:latin typeface="Calibri"/>
                <a:cs typeface="Calibri"/>
              </a:rPr>
              <a:t>ό</a:t>
            </a:r>
          </a:p>
        </p:txBody>
      </p:sp>
      <p:sp>
        <p:nvSpPr>
          <p:cNvPr id="4" name="object 4"/>
          <p:cNvSpPr txBox="1"/>
          <p:nvPr/>
        </p:nvSpPr>
        <p:spPr>
          <a:xfrm>
            <a:off x="1620519" y="1673965"/>
            <a:ext cx="5888990" cy="1127760"/>
          </a:xfrm>
          <a:prstGeom prst="rect">
            <a:avLst/>
          </a:prstGeom>
        </p:spPr>
        <p:txBody>
          <a:bodyPr vert="horz" wrap="square" lIns="0" tIns="0" rIns="0" bIns="0" rtlCol="0">
            <a:spAutoFit/>
          </a:bodyPr>
          <a:lstStyle/>
          <a:p>
            <a:pPr marL="286385" indent="-273685">
              <a:lnSpc>
                <a:spcPts val="2080"/>
              </a:lnSpc>
              <a:buClr>
                <a:srgbClr val="FFBA00"/>
              </a:buClr>
              <a:buSzPct val="128571"/>
              <a:buFont typeface="Courier New"/>
              <a:buChar char="o"/>
              <a:tabLst>
                <a:tab pos="286385" algn="l"/>
              </a:tabLst>
            </a:pPr>
            <a:r>
              <a:rPr sz="1400" spc="100" dirty="0">
                <a:solidFill>
                  <a:srgbClr val="FFFFFF"/>
                </a:solidFill>
                <a:latin typeface="Calibri"/>
                <a:cs typeface="Calibri"/>
              </a:rPr>
              <a:t>Πολλές</a:t>
            </a:r>
            <a:r>
              <a:rPr sz="1400" spc="50" dirty="0">
                <a:solidFill>
                  <a:srgbClr val="FFFFFF"/>
                </a:solidFill>
                <a:latin typeface="Calibri"/>
                <a:cs typeface="Calibri"/>
              </a:rPr>
              <a:t> </a:t>
            </a:r>
            <a:r>
              <a:rPr sz="1400" spc="95" dirty="0">
                <a:solidFill>
                  <a:srgbClr val="FFFFFF"/>
                </a:solidFill>
                <a:latin typeface="Calibri"/>
                <a:cs typeface="Calibri"/>
              </a:rPr>
              <a:t>ευαίσθητες</a:t>
            </a:r>
            <a:r>
              <a:rPr sz="1400" spc="55" dirty="0">
                <a:solidFill>
                  <a:srgbClr val="FFFFFF"/>
                </a:solidFill>
                <a:latin typeface="Calibri"/>
                <a:cs typeface="Calibri"/>
              </a:rPr>
              <a:t> </a:t>
            </a:r>
            <a:r>
              <a:rPr sz="1400" spc="90" dirty="0">
                <a:solidFill>
                  <a:srgbClr val="FFFFFF"/>
                </a:solidFill>
                <a:latin typeface="Calibri"/>
                <a:cs typeface="Calibri"/>
              </a:rPr>
              <a:t>εργασίες</a:t>
            </a:r>
            <a:r>
              <a:rPr sz="1400" spc="55" dirty="0">
                <a:solidFill>
                  <a:srgbClr val="FFFFFF"/>
                </a:solidFill>
                <a:latin typeface="Calibri"/>
                <a:cs typeface="Calibri"/>
              </a:rPr>
              <a:t> </a:t>
            </a:r>
            <a:r>
              <a:rPr sz="1400" spc="95" dirty="0">
                <a:solidFill>
                  <a:srgbClr val="FFFFFF"/>
                </a:solidFill>
                <a:latin typeface="Calibri"/>
                <a:cs typeface="Calibri"/>
              </a:rPr>
              <a:t>πραγματοποιούνται</a:t>
            </a:r>
            <a:r>
              <a:rPr sz="1400" spc="60" dirty="0">
                <a:solidFill>
                  <a:srgbClr val="FFFFFF"/>
                </a:solidFill>
                <a:latin typeface="Calibri"/>
                <a:cs typeface="Calibri"/>
              </a:rPr>
              <a:t> </a:t>
            </a:r>
            <a:r>
              <a:rPr sz="1400" spc="114" dirty="0">
                <a:solidFill>
                  <a:srgbClr val="FFFFFF"/>
                </a:solidFill>
                <a:latin typeface="Calibri"/>
                <a:cs typeface="Calibri"/>
              </a:rPr>
              <a:t>μέσω</a:t>
            </a:r>
            <a:r>
              <a:rPr sz="1400" spc="65" dirty="0">
                <a:solidFill>
                  <a:srgbClr val="FFFFFF"/>
                </a:solidFill>
                <a:latin typeface="Calibri"/>
                <a:cs typeface="Calibri"/>
              </a:rPr>
              <a:t> </a:t>
            </a:r>
            <a:r>
              <a:rPr sz="1400" spc="70" dirty="0">
                <a:solidFill>
                  <a:srgbClr val="FFFFFF"/>
                </a:solidFill>
                <a:latin typeface="Calibri"/>
                <a:cs typeface="Calibri"/>
              </a:rPr>
              <a:t>διαδικτύου</a:t>
            </a:r>
            <a:endParaRPr sz="1400">
              <a:latin typeface="Calibri"/>
              <a:cs typeface="Calibri"/>
            </a:endParaRPr>
          </a:p>
          <a:p>
            <a:pPr marL="396240" lvl="1" indent="-273685">
              <a:lnSpc>
                <a:spcPct val="100000"/>
              </a:lnSpc>
              <a:spcBef>
                <a:spcPts val="204"/>
              </a:spcBef>
              <a:buSzPct val="128571"/>
              <a:buFont typeface="Courier New"/>
              <a:buChar char="o"/>
              <a:tabLst>
                <a:tab pos="396240" algn="l"/>
              </a:tabLst>
            </a:pPr>
            <a:r>
              <a:rPr sz="1400" spc="125" dirty="0">
                <a:solidFill>
                  <a:srgbClr val="FFFFFF"/>
                </a:solidFill>
                <a:latin typeface="Calibri"/>
                <a:cs typeface="Calibri"/>
              </a:rPr>
              <a:t>Διαδικτυακές</a:t>
            </a:r>
            <a:r>
              <a:rPr sz="1400" spc="70" dirty="0">
                <a:solidFill>
                  <a:srgbClr val="FFFFFF"/>
                </a:solidFill>
                <a:latin typeface="Calibri"/>
                <a:cs typeface="Calibri"/>
              </a:rPr>
              <a:t> </a:t>
            </a:r>
            <a:r>
              <a:rPr sz="1400" spc="120" dirty="0">
                <a:solidFill>
                  <a:srgbClr val="FFFFFF"/>
                </a:solidFill>
                <a:latin typeface="Calibri"/>
                <a:cs typeface="Calibri"/>
              </a:rPr>
              <a:t>τραπεζικές</a:t>
            </a:r>
            <a:r>
              <a:rPr sz="1400" spc="75" dirty="0">
                <a:solidFill>
                  <a:srgbClr val="FFFFFF"/>
                </a:solidFill>
                <a:latin typeface="Calibri"/>
                <a:cs typeface="Calibri"/>
              </a:rPr>
              <a:t> </a:t>
            </a:r>
            <a:r>
              <a:rPr sz="1400" spc="125" dirty="0">
                <a:solidFill>
                  <a:srgbClr val="FFFFFF"/>
                </a:solidFill>
                <a:latin typeface="Calibri"/>
                <a:cs typeface="Calibri"/>
              </a:rPr>
              <a:t>συναλλαγές,</a:t>
            </a:r>
            <a:r>
              <a:rPr sz="1400" spc="65" dirty="0">
                <a:solidFill>
                  <a:srgbClr val="FFFFFF"/>
                </a:solidFill>
                <a:latin typeface="Calibri"/>
                <a:cs typeface="Calibri"/>
              </a:rPr>
              <a:t> </a:t>
            </a:r>
            <a:r>
              <a:rPr sz="1400" spc="120" dirty="0">
                <a:solidFill>
                  <a:srgbClr val="FFFFFF"/>
                </a:solidFill>
                <a:latin typeface="Calibri"/>
                <a:cs typeface="Calibri"/>
              </a:rPr>
              <a:t>ηλεκτρονικές</a:t>
            </a:r>
            <a:r>
              <a:rPr sz="1400" spc="80" dirty="0">
                <a:solidFill>
                  <a:srgbClr val="FFFFFF"/>
                </a:solidFill>
                <a:latin typeface="Calibri"/>
                <a:cs typeface="Calibri"/>
              </a:rPr>
              <a:t> </a:t>
            </a:r>
            <a:r>
              <a:rPr sz="1400" spc="125" dirty="0">
                <a:solidFill>
                  <a:srgbClr val="FFFFFF"/>
                </a:solidFill>
                <a:latin typeface="Calibri"/>
                <a:cs typeface="Calibri"/>
              </a:rPr>
              <a:t>αγορές</a:t>
            </a:r>
            <a:endParaRPr sz="1400">
              <a:latin typeface="Calibri"/>
              <a:cs typeface="Calibri"/>
            </a:endParaRPr>
          </a:p>
          <a:p>
            <a:pPr marL="396240" lvl="1" indent="-273685">
              <a:lnSpc>
                <a:spcPct val="100000"/>
              </a:lnSpc>
              <a:spcBef>
                <a:spcPts val="5"/>
              </a:spcBef>
              <a:buSzPct val="128571"/>
              <a:buFont typeface="Courier New"/>
              <a:buChar char="o"/>
              <a:tabLst>
                <a:tab pos="396240" algn="l"/>
              </a:tabLst>
            </a:pPr>
            <a:r>
              <a:rPr sz="1400" spc="215" dirty="0">
                <a:solidFill>
                  <a:srgbClr val="FFFFFF"/>
                </a:solidFill>
                <a:latin typeface="Calibri"/>
                <a:cs typeface="Calibri"/>
              </a:rPr>
              <a:t>Πρόσβαση</a:t>
            </a:r>
            <a:r>
              <a:rPr sz="1400" spc="55" dirty="0">
                <a:solidFill>
                  <a:srgbClr val="FFFFFF"/>
                </a:solidFill>
                <a:latin typeface="Calibri"/>
                <a:cs typeface="Calibri"/>
              </a:rPr>
              <a:t> </a:t>
            </a:r>
            <a:r>
              <a:rPr sz="1400" spc="165" dirty="0">
                <a:solidFill>
                  <a:srgbClr val="FFFFFF"/>
                </a:solidFill>
                <a:latin typeface="Calibri"/>
                <a:cs typeface="Calibri"/>
              </a:rPr>
              <a:t>στη</a:t>
            </a:r>
            <a:r>
              <a:rPr sz="1400" spc="70" dirty="0">
                <a:solidFill>
                  <a:srgbClr val="FFFFFF"/>
                </a:solidFill>
                <a:latin typeface="Calibri"/>
                <a:cs typeface="Calibri"/>
              </a:rPr>
              <a:t> </a:t>
            </a:r>
            <a:r>
              <a:rPr sz="1400" spc="185" dirty="0">
                <a:solidFill>
                  <a:srgbClr val="FFFFFF"/>
                </a:solidFill>
                <a:latin typeface="Calibri"/>
                <a:cs typeface="Calibri"/>
              </a:rPr>
              <a:t>βάση</a:t>
            </a:r>
            <a:r>
              <a:rPr sz="1400" spc="70" dirty="0">
                <a:solidFill>
                  <a:srgbClr val="FFFFFF"/>
                </a:solidFill>
                <a:latin typeface="Calibri"/>
                <a:cs typeface="Calibri"/>
              </a:rPr>
              <a:t> </a:t>
            </a:r>
            <a:r>
              <a:rPr sz="1400" spc="175" dirty="0">
                <a:solidFill>
                  <a:srgbClr val="FFFFFF"/>
                </a:solidFill>
                <a:latin typeface="Calibri"/>
                <a:cs typeface="Calibri"/>
              </a:rPr>
              <a:t>δεδομένων</a:t>
            </a:r>
            <a:endParaRPr sz="1400">
              <a:latin typeface="Calibri"/>
              <a:cs typeface="Calibri"/>
            </a:endParaRPr>
          </a:p>
          <a:p>
            <a:pPr marL="396240" lvl="1" indent="-273685">
              <a:lnSpc>
                <a:spcPct val="100000"/>
              </a:lnSpc>
              <a:spcBef>
                <a:spcPts val="5"/>
              </a:spcBef>
              <a:buSzPct val="128571"/>
              <a:buFont typeface="Courier New"/>
              <a:buChar char="o"/>
              <a:tabLst>
                <a:tab pos="396240" algn="l"/>
              </a:tabLst>
            </a:pPr>
            <a:r>
              <a:rPr sz="1400" spc="80" dirty="0">
                <a:solidFill>
                  <a:srgbClr val="FFFFFF"/>
                </a:solidFill>
                <a:latin typeface="Calibri"/>
                <a:cs typeface="Calibri"/>
              </a:rPr>
              <a:t>Διαχείριση</a:t>
            </a:r>
            <a:r>
              <a:rPr sz="1400" spc="30" dirty="0">
                <a:solidFill>
                  <a:srgbClr val="FFFFFF"/>
                </a:solidFill>
                <a:latin typeface="Calibri"/>
                <a:cs typeface="Calibri"/>
              </a:rPr>
              <a:t> </a:t>
            </a:r>
            <a:r>
              <a:rPr sz="1400" spc="100" dirty="0">
                <a:solidFill>
                  <a:srgbClr val="FFFFFF"/>
                </a:solidFill>
                <a:latin typeface="Calibri"/>
                <a:cs typeface="Calibri"/>
              </a:rPr>
              <a:t>συστήματος</a:t>
            </a:r>
            <a:endParaRPr sz="1400">
              <a:latin typeface="Calibri"/>
              <a:cs typeface="Calibri"/>
            </a:endParaRPr>
          </a:p>
        </p:txBody>
      </p:sp>
      <p:sp>
        <p:nvSpPr>
          <p:cNvPr id="5" name="object 5"/>
          <p:cNvSpPr txBox="1"/>
          <p:nvPr/>
        </p:nvSpPr>
        <p:spPr>
          <a:xfrm>
            <a:off x="1620519" y="3463395"/>
            <a:ext cx="6672580" cy="1677670"/>
          </a:xfrm>
          <a:prstGeom prst="rect">
            <a:avLst/>
          </a:prstGeom>
        </p:spPr>
        <p:txBody>
          <a:bodyPr vert="horz" wrap="square" lIns="0" tIns="0" rIns="0" bIns="0" rtlCol="0">
            <a:spAutoFit/>
          </a:bodyPr>
          <a:lstStyle/>
          <a:p>
            <a:pPr marL="286385" indent="-273685">
              <a:lnSpc>
                <a:spcPts val="2080"/>
              </a:lnSpc>
              <a:buClr>
                <a:srgbClr val="FFBA00"/>
              </a:buClr>
              <a:buSzPct val="128571"/>
              <a:buFont typeface="Courier New"/>
              <a:buChar char="o"/>
              <a:tabLst>
                <a:tab pos="286385" algn="l"/>
              </a:tabLst>
            </a:pPr>
            <a:r>
              <a:rPr sz="1400" spc="130" dirty="0">
                <a:solidFill>
                  <a:srgbClr val="FFFFFF"/>
                </a:solidFill>
                <a:latin typeface="Calibri"/>
                <a:cs typeface="Calibri"/>
              </a:rPr>
              <a:t>Οι</a:t>
            </a:r>
            <a:r>
              <a:rPr sz="1400" spc="60" dirty="0">
                <a:solidFill>
                  <a:srgbClr val="FFFFFF"/>
                </a:solidFill>
                <a:latin typeface="Calibri"/>
                <a:cs typeface="Calibri"/>
              </a:rPr>
              <a:t> </a:t>
            </a:r>
            <a:r>
              <a:rPr sz="1400" spc="140" dirty="0">
                <a:solidFill>
                  <a:srgbClr val="FFFFFF"/>
                </a:solidFill>
                <a:latin typeface="Calibri"/>
                <a:cs typeface="Calibri"/>
              </a:rPr>
              <a:t>εφαρμογές</a:t>
            </a:r>
            <a:r>
              <a:rPr sz="1400" spc="60" dirty="0">
                <a:solidFill>
                  <a:srgbClr val="FFFFFF"/>
                </a:solidFill>
                <a:latin typeface="Calibri"/>
                <a:cs typeface="Calibri"/>
              </a:rPr>
              <a:t> </a:t>
            </a:r>
            <a:r>
              <a:rPr sz="1400" spc="125" dirty="0">
                <a:solidFill>
                  <a:srgbClr val="FFFFFF"/>
                </a:solidFill>
                <a:latin typeface="Calibri"/>
                <a:cs typeface="Calibri"/>
              </a:rPr>
              <a:t>ιστού</a:t>
            </a:r>
            <a:r>
              <a:rPr sz="1400" spc="60" dirty="0">
                <a:solidFill>
                  <a:srgbClr val="FFFFFF"/>
                </a:solidFill>
                <a:latin typeface="Calibri"/>
                <a:cs typeface="Calibri"/>
              </a:rPr>
              <a:t> </a:t>
            </a:r>
            <a:r>
              <a:rPr sz="1400" spc="114" dirty="0">
                <a:solidFill>
                  <a:srgbClr val="FFFFFF"/>
                </a:solidFill>
                <a:latin typeface="Calibri"/>
                <a:cs typeface="Calibri"/>
              </a:rPr>
              <a:t>και</a:t>
            </a:r>
            <a:r>
              <a:rPr sz="1400" spc="70" dirty="0">
                <a:solidFill>
                  <a:srgbClr val="FFFFFF"/>
                </a:solidFill>
                <a:latin typeface="Calibri"/>
                <a:cs typeface="Calibri"/>
              </a:rPr>
              <a:t> </a:t>
            </a:r>
            <a:r>
              <a:rPr sz="1400" spc="110" dirty="0">
                <a:solidFill>
                  <a:srgbClr val="FFFFFF"/>
                </a:solidFill>
                <a:latin typeface="Calibri"/>
                <a:cs typeface="Calibri"/>
              </a:rPr>
              <a:t>οι</a:t>
            </a:r>
            <a:r>
              <a:rPr sz="1400" spc="60" dirty="0">
                <a:solidFill>
                  <a:srgbClr val="FFFFFF"/>
                </a:solidFill>
                <a:latin typeface="Calibri"/>
                <a:cs typeface="Calibri"/>
              </a:rPr>
              <a:t> </a:t>
            </a:r>
            <a:r>
              <a:rPr sz="1400" spc="125" dirty="0">
                <a:solidFill>
                  <a:srgbClr val="FFFFFF"/>
                </a:solidFill>
                <a:latin typeface="Calibri"/>
                <a:cs typeface="Calibri"/>
              </a:rPr>
              <a:t>χρήστες</a:t>
            </a:r>
            <a:r>
              <a:rPr sz="1400" spc="60" dirty="0">
                <a:solidFill>
                  <a:srgbClr val="FFFFFF"/>
                </a:solidFill>
                <a:latin typeface="Calibri"/>
                <a:cs typeface="Calibri"/>
              </a:rPr>
              <a:t> </a:t>
            </a:r>
            <a:r>
              <a:rPr sz="1400" spc="125" dirty="0">
                <a:solidFill>
                  <a:srgbClr val="FFFFFF"/>
                </a:solidFill>
                <a:latin typeface="Calibri"/>
                <a:cs typeface="Calibri"/>
              </a:rPr>
              <a:t>ιστού</a:t>
            </a:r>
            <a:r>
              <a:rPr sz="1400" spc="65" dirty="0">
                <a:solidFill>
                  <a:srgbClr val="FFFFFF"/>
                </a:solidFill>
                <a:latin typeface="Calibri"/>
                <a:cs typeface="Calibri"/>
              </a:rPr>
              <a:t> </a:t>
            </a:r>
            <a:r>
              <a:rPr sz="1400" spc="110" dirty="0">
                <a:solidFill>
                  <a:srgbClr val="FFFFFF"/>
                </a:solidFill>
                <a:latin typeface="Calibri"/>
                <a:cs typeface="Calibri"/>
              </a:rPr>
              <a:t>είναι</a:t>
            </a:r>
            <a:r>
              <a:rPr sz="1400" spc="60" dirty="0">
                <a:solidFill>
                  <a:srgbClr val="FFFFFF"/>
                </a:solidFill>
                <a:latin typeface="Calibri"/>
                <a:cs typeface="Calibri"/>
              </a:rPr>
              <a:t> </a:t>
            </a:r>
            <a:r>
              <a:rPr sz="1400" spc="120" dirty="0">
                <a:solidFill>
                  <a:srgbClr val="FFFFFF"/>
                </a:solidFill>
                <a:latin typeface="Calibri"/>
                <a:cs typeface="Calibri"/>
              </a:rPr>
              <a:t>στόχοι</a:t>
            </a:r>
            <a:r>
              <a:rPr sz="1400" spc="60" dirty="0">
                <a:solidFill>
                  <a:srgbClr val="FFFFFF"/>
                </a:solidFill>
                <a:latin typeface="Calibri"/>
                <a:cs typeface="Calibri"/>
              </a:rPr>
              <a:t> </a:t>
            </a:r>
            <a:r>
              <a:rPr sz="1400" spc="145" dirty="0">
                <a:solidFill>
                  <a:srgbClr val="FFFFFF"/>
                </a:solidFill>
                <a:latin typeface="Calibri"/>
                <a:cs typeface="Calibri"/>
              </a:rPr>
              <a:t>πολλών</a:t>
            </a:r>
            <a:r>
              <a:rPr sz="1400" spc="60" dirty="0">
                <a:solidFill>
                  <a:srgbClr val="FFFFFF"/>
                </a:solidFill>
                <a:latin typeface="Calibri"/>
                <a:cs typeface="Calibri"/>
              </a:rPr>
              <a:t> </a:t>
            </a:r>
            <a:r>
              <a:rPr sz="1400" spc="125" dirty="0">
                <a:solidFill>
                  <a:srgbClr val="FFFFFF"/>
                </a:solidFill>
                <a:latin typeface="Calibri"/>
                <a:cs typeface="Calibri"/>
              </a:rPr>
              <a:t>επιθέσεων</a:t>
            </a:r>
            <a:endParaRPr sz="1400">
              <a:latin typeface="Calibri"/>
              <a:cs typeface="Calibri"/>
            </a:endParaRPr>
          </a:p>
          <a:p>
            <a:pPr marL="396240" lvl="1" indent="-273685">
              <a:lnSpc>
                <a:spcPct val="100000"/>
              </a:lnSpc>
              <a:spcBef>
                <a:spcPts val="204"/>
              </a:spcBef>
              <a:buSzPct val="128571"/>
              <a:buFont typeface="Courier New"/>
              <a:buChar char="o"/>
              <a:tabLst>
                <a:tab pos="396240" algn="l"/>
              </a:tabLst>
            </a:pPr>
            <a:r>
              <a:rPr sz="1400" spc="90" dirty="0">
                <a:solidFill>
                  <a:srgbClr val="FFFFFF"/>
                </a:solidFill>
                <a:latin typeface="Calibri"/>
                <a:cs typeface="Calibri"/>
              </a:rPr>
              <a:t>Cross</a:t>
            </a:r>
            <a:r>
              <a:rPr sz="1400" spc="20" dirty="0">
                <a:solidFill>
                  <a:srgbClr val="FFFFFF"/>
                </a:solidFill>
                <a:latin typeface="Calibri"/>
                <a:cs typeface="Calibri"/>
              </a:rPr>
              <a:t> </a:t>
            </a:r>
            <a:r>
              <a:rPr sz="1400" spc="75" dirty="0">
                <a:solidFill>
                  <a:srgbClr val="FFFFFF"/>
                </a:solidFill>
                <a:latin typeface="Calibri"/>
                <a:cs typeface="Calibri"/>
              </a:rPr>
              <a:t>site</a:t>
            </a:r>
            <a:r>
              <a:rPr sz="1400" spc="25" dirty="0">
                <a:solidFill>
                  <a:srgbClr val="FFFFFF"/>
                </a:solidFill>
                <a:latin typeface="Calibri"/>
                <a:cs typeface="Calibri"/>
              </a:rPr>
              <a:t> </a:t>
            </a:r>
            <a:r>
              <a:rPr sz="1400" spc="70" dirty="0">
                <a:solidFill>
                  <a:srgbClr val="FFFFFF"/>
                </a:solidFill>
                <a:latin typeface="Calibri"/>
                <a:cs typeface="Calibri"/>
              </a:rPr>
              <a:t>scripting</a:t>
            </a:r>
            <a:endParaRPr sz="1400">
              <a:latin typeface="Calibri"/>
              <a:cs typeface="Calibri"/>
            </a:endParaRPr>
          </a:p>
          <a:p>
            <a:pPr marL="396240" lvl="1" indent="-273685">
              <a:lnSpc>
                <a:spcPct val="100000"/>
              </a:lnSpc>
              <a:spcBef>
                <a:spcPts val="5"/>
              </a:spcBef>
              <a:buSzPct val="128571"/>
              <a:buFont typeface="Courier New"/>
              <a:buChar char="o"/>
              <a:tabLst>
                <a:tab pos="396240" algn="l"/>
              </a:tabLst>
            </a:pPr>
            <a:r>
              <a:rPr sz="1400" spc="95" dirty="0">
                <a:solidFill>
                  <a:srgbClr val="FFFFFF"/>
                </a:solidFill>
                <a:latin typeface="Calibri"/>
                <a:cs typeface="Calibri"/>
              </a:rPr>
              <a:t>Έγχυση</a:t>
            </a:r>
            <a:r>
              <a:rPr sz="1400" dirty="0">
                <a:solidFill>
                  <a:srgbClr val="FFFFFF"/>
                </a:solidFill>
                <a:latin typeface="Calibri"/>
                <a:cs typeface="Calibri"/>
              </a:rPr>
              <a:t> </a:t>
            </a:r>
            <a:r>
              <a:rPr sz="1400" spc="100" dirty="0">
                <a:solidFill>
                  <a:srgbClr val="FFFFFF"/>
                </a:solidFill>
                <a:latin typeface="Calibri"/>
                <a:cs typeface="Calibri"/>
              </a:rPr>
              <a:t>SQL</a:t>
            </a:r>
            <a:endParaRPr sz="1400">
              <a:latin typeface="Calibri"/>
              <a:cs typeface="Calibri"/>
            </a:endParaRPr>
          </a:p>
          <a:p>
            <a:pPr marL="396240" lvl="1" indent="-273685">
              <a:lnSpc>
                <a:spcPct val="100000"/>
              </a:lnSpc>
              <a:spcBef>
                <a:spcPts val="5"/>
              </a:spcBef>
              <a:buSzPct val="128571"/>
              <a:buFont typeface="Courier New"/>
              <a:buChar char="o"/>
              <a:tabLst>
                <a:tab pos="396240" algn="l"/>
              </a:tabLst>
            </a:pPr>
            <a:r>
              <a:rPr sz="1400" spc="60" dirty="0">
                <a:solidFill>
                  <a:srgbClr val="FFFFFF"/>
                </a:solidFill>
                <a:latin typeface="Calibri"/>
                <a:cs typeface="Calibri"/>
              </a:rPr>
              <a:t>Πλαστογράφηση</a:t>
            </a:r>
            <a:r>
              <a:rPr sz="1400" spc="20" dirty="0">
                <a:solidFill>
                  <a:srgbClr val="FFFFFF"/>
                </a:solidFill>
                <a:latin typeface="Calibri"/>
                <a:cs typeface="Calibri"/>
              </a:rPr>
              <a:t> </a:t>
            </a:r>
            <a:r>
              <a:rPr sz="1400" spc="60" dirty="0">
                <a:solidFill>
                  <a:srgbClr val="FFFFFF"/>
                </a:solidFill>
                <a:latin typeface="Calibri"/>
                <a:cs typeface="Calibri"/>
              </a:rPr>
              <a:t>αιτήματος</a:t>
            </a:r>
            <a:r>
              <a:rPr sz="1400" spc="30" dirty="0">
                <a:solidFill>
                  <a:srgbClr val="FFFFFF"/>
                </a:solidFill>
                <a:latin typeface="Calibri"/>
                <a:cs typeface="Calibri"/>
              </a:rPr>
              <a:t> </a:t>
            </a:r>
            <a:r>
              <a:rPr sz="1400" spc="55" dirty="0">
                <a:solidFill>
                  <a:srgbClr val="FFFFFF"/>
                </a:solidFill>
                <a:latin typeface="Calibri"/>
                <a:cs typeface="Calibri"/>
              </a:rPr>
              <a:t>Cross</a:t>
            </a:r>
            <a:r>
              <a:rPr sz="1400" spc="30" dirty="0">
                <a:solidFill>
                  <a:srgbClr val="FFFFFF"/>
                </a:solidFill>
                <a:latin typeface="Calibri"/>
                <a:cs typeface="Calibri"/>
              </a:rPr>
              <a:t> </a:t>
            </a:r>
            <a:r>
              <a:rPr sz="1400" spc="45" dirty="0">
                <a:solidFill>
                  <a:srgbClr val="FFFFFF"/>
                </a:solidFill>
                <a:latin typeface="Calibri"/>
                <a:cs typeface="Calibri"/>
              </a:rPr>
              <a:t>site</a:t>
            </a:r>
            <a:endParaRPr sz="1400">
              <a:latin typeface="Calibri"/>
              <a:cs typeface="Calibri"/>
            </a:endParaRPr>
          </a:p>
          <a:p>
            <a:pPr marL="396240" lvl="1" indent="-273685">
              <a:lnSpc>
                <a:spcPct val="100000"/>
              </a:lnSpc>
              <a:spcBef>
                <a:spcPts val="5"/>
              </a:spcBef>
              <a:buSzPct val="128571"/>
              <a:buFont typeface="Courier New"/>
              <a:buChar char="o"/>
              <a:tabLst>
                <a:tab pos="396240" algn="l"/>
              </a:tabLst>
            </a:pPr>
            <a:r>
              <a:rPr sz="1400" spc="125" dirty="0">
                <a:solidFill>
                  <a:srgbClr val="FFFFFF"/>
                </a:solidFill>
                <a:latin typeface="Calibri"/>
                <a:cs typeface="Calibri"/>
              </a:rPr>
              <a:t>Διαρροή</a:t>
            </a:r>
            <a:r>
              <a:rPr sz="1400" spc="15" dirty="0">
                <a:solidFill>
                  <a:srgbClr val="FFFFFF"/>
                </a:solidFill>
                <a:latin typeface="Calibri"/>
                <a:cs typeface="Calibri"/>
              </a:rPr>
              <a:t> </a:t>
            </a:r>
            <a:r>
              <a:rPr sz="1400" spc="95" dirty="0">
                <a:solidFill>
                  <a:srgbClr val="FFFFFF"/>
                </a:solidFill>
                <a:latin typeface="Calibri"/>
                <a:cs typeface="Calibri"/>
              </a:rPr>
              <a:t>πληροφοριών</a:t>
            </a:r>
            <a:endParaRPr sz="1400">
              <a:latin typeface="Calibri"/>
              <a:cs typeface="Calibri"/>
            </a:endParaRPr>
          </a:p>
          <a:p>
            <a:pPr marL="396240" lvl="1" indent="-273685">
              <a:lnSpc>
                <a:spcPct val="100000"/>
              </a:lnSpc>
              <a:spcBef>
                <a:spcPts val="5"/>
              </a:spcBef>
              <a:buSzPct val="128571"/>
              <a:buFont typeface="Courier New"/>
              <a:buChar char="o"/>
              <a:tabLst>
                <a:tab pos="396240" algn="l"/>
              </a:tabLst>
            </a:pPr>
            <a:r>
              <a:rPr sz="1400" spc="95" dirty="0">
                <a:solidFill>
                  <a:srgbClr val="FFFFFF"/>
                </a:solidFill>
                <a:latin typeface="Calibri"/>
                <a:cs typeface="Calibri"/>
              </a:rPr>
              <a:t>Κατάχρηση</a:t>
            </a:r>
            <a:r>
              <a:rPr sz="1400" spc="-10" dirty="0">
                <a:solidFill>
                  <a:srgbClr val="FFFFFF"/>
                </a:solidFill>
                <a:latin typeface="Calibri"/>
                <a:cs typeface="Calibri"/>
              </a:rPr>
              <a:t> </a:t>
            </a:r>
            <a:r>
              <a:rPr sz="1400" spc="70" dirty="0">
                <a:solidFill>
                  <a:srgbClr val="FFFFFF"/>
                </a:solidFill>
                <a:latin typeface="Calibri"/>
                <a:cs typeface="Calibri"/>
              </a:rPr>
              <a:t>συνόδου</a:t>
            </a:r>
            <a:endParaRPr sz="1400">
              <a:latin typeface="Calibri"/>
              <a:cs typeface="Calibri"/>
            </a:endParaRPr>
          </a:p>
        </p:txBody>
      </p:sp>
      <p:sp>
        <p:nvSpPr>
          <p:cNvPr id="6" name="object 6"/>
          <p:cNvSpPr txBox="1"/>
          <p:nvPr/>
        </p:nvSpPr>
        <p:spPr>
          <a:xfrm>
            <a:off x="10795317" y="5442584"/>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2</a:t>
            </a:r>
            <a:endParaRPr sz="1100">
              <a:latin typeface="Arial"/>
              <a:cs typeface="Arial"/>
            </a:endParaRPr>
          </a:p>
        </p:txBody>
      </p:sp>
      <p:pic>
        <p:nvPicPr>
          <p:cNvPr id="7" name="object 7"/>
          <p:cNvPicPr/>
          <p:nvPr/>
        </p:nvPicPr>
        <p:blipFill>
          <a:blip r:embed="rId2" cstate="print"/>
          <a:stretch>
            <a:fillRect/>
          </a:stretch>
        </p:blipFill>
        <p:spPr>
          <a:xfrm>
            <a:off x="9039542" y="5163502"/>
            <a:ext cx="1530032" cy="612140"/>
          </a:xfrm>
          <a:prstGeom prst="rect">
            <a:avLst/>
          </a:prstGeom>
        </p:spPr>
      </p:pic>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32510" y="575309"/>
            <a:ext cx="4332605" cy="459740"/>
          </a:xfrm>
          <a:prstGeom prst="rect">
            <a:avLst/>
          </a:prstGeom>
        </p:spPr>
        <p:txBody>
          <a:bodyPr vert="horz" wrap="square" lIns="0" tIns="12700" rIns="0" bIns="0" rtlCol="0">
            <a:spAutoFit/>
          </a:bodyPr>
          <a:lstStyle/>
          <a:p>
            <a:pPr marL="12700">
              <a:lnSpc>
                <a:spcPct val="100000"/>
              </a:lnSpc>
              <a:spcBef>
                <a:spcPts val="100"/>
              </a:spcBef>
            </a:pPr>
            <a:r>
              <a:rPr spc="135" dirty="0">
                <a:solidFill>
                  <a:srgbClr val="FFFFFF"/>
                </a:solidFill>
              </a:rPr>
              <a:t>Φυλλομετρητής</a:t>
            </a:r>
            <a:r>
              <a:rPr spc="55" dirty="0">
                <a:solidFill>
                  <a:srgbClr val="FFFFFF"/>
                </a:solidFill>
              </a:rPr>
              <a:t> </a:t>
            </a:r>
            <a:r>
              <a:rPr spc="120" dirty="0">
                <a:solidFill>
                  <a:srgbClr val="FFFFFF"/>
                </a:solidFill>
              </a:rPr>
              <a:t>και</a:t>
            </a:r>
            <a:r>
              <a:rPr spc="60" dirty="0">
                <a:solidFill>
                  <a:srgbClr val="FFFFFF"/>
                </a:solidFill>
              </a:rPr>
              <a:t> </a:t>
            </a:r>
            <a:r>
              <a:rPr spc="110" dirty="0">
                <a:solidFill>
                  <a:srgbClr val="FFFFFF"/>
                </a:solidFill>
              </a:rPr>
              <a:t>δίκτυο</a:t>
            </a:r>
          </a:p>
        </p:txBody>
      </p:sp>
      <p:sp>
        <p:nvSpPr>
          <p:cNvPr id="4" name="object 4"/>
          <p:cNvSpPr txBox="1"/>
          <p:nvPr/>
        </p:nvSpPr>
        <p:spPr>
          <a:xfrm>
            <a:off x="1268094" y="1289367"/>
            <a:ext cx="10325100" cy="1242060"/>
          </a:xfrm>
          <a:prstGeom prst="rect">
            <a:avLst/>
          </a:prstGeom>
        </p:spPr>
        <p:txBody>
          <a:bodyPr vert="horz" wrap="square" lIns="0" tIns="0" rIns="0" bIns="0" rtlCol="0">
            <a:spAutoFit/>
          </a:bodyPr>
          <a:lstStyle/>
          <a:p>
            <a:pPr marL="286385" indent="-273685">
              <a:lnSpc>
                <a:spcPts val="2100"/>
              </a:lnSpc>
              <a:buClr>
                <a:srgbClr val="FFBA00"/>
              </a:buClr>
              <a:buSzPct val="125000"/>
              <a:buFont typeface="Courier New"/>
              <a:buChar char="o"/>
              <a:tabLst>
                <a:tab pos="286385" algn="l"/>
              </a:tabLst>
            </a:pPr>
            <a:r>
              <a:rPr sz="1600" spc="105" dirty="0">
                <a:solidFill>
                  <a:srgbClr val="FFFFFF"/>
                </a:solidFill>
                <a:latin typeface="Calibri"/>
                <a:cs typeface="Calibri"/>
              </a:rPr>
              <a:t>Ο</a:t>
            </a:r>
            <a:r>
              <a:rPr sz="1600" spc="25" dirty="0">
                <a:solidFill>
                  <a:srgbClr val="FFFFFF"/>
                </a:solidFill>
                <a:latin typeface="Calibri"/>
                <a:cs typeface="Calibri"/>
              </a:rPr>
              <a:t> </a:t>
            </a:r>
            <a:r>
              <a:rPr sz="1600" spc="75" dirty="0">
                <a:solidFill>
                  <a:srgbClr val="FFFFFF"/>
                </a:solidFill>
                <a:latin typeface="Calibri"/>
                <a:cs typeface="Calibri"/>
              </a:rPr>
              <a:t>φυλλομετρητής</a:t>
            </a:r>
            <a:r>
              <a:rPr sz="1600" spc="35" dirty="0">
                <a:solidFill>
                  <a:srgbClr val="FFFFFF"/>
                </a:solidFill>
                <a:latin typeface="Calibri"/>
                <a:cs typeface="Calibri"/>
              </a:rPr>
              <a:t> </a:t>
            </a:r>
            <a:r>
              <a:rPr sz="1600" spc="65" dirty="0">
                <a:solidFill>
                  <a:srgbClr val="FFFFFF"/>
                </a:solidFill>
                <a:latin typeface="Calibri"/>
                <a:cs typeface="Calibri"/>
              </a:rPr>
              <a:t>στέλνει</a:t>
            </a:r>
            <a:r>
              <a:rPr sz="1600" spc="25" dirty="0">
                <a:solidFill>
                  <a:srgbClr val="FFFFFF"/>
                </a:solidFill>
                <a:latin typeface="Calibri"/>
                <a:cs typeface="Calibri"/>
              </a:rPr>
              <a:t> </a:t>
            </a:r>
            <a:r>
              <a:rPr sz="1600" spc="55" dirty="0">
                <a:solidFill>
                  <a:srgbClr val="FFFFFF"/>
                </a:solidFill>
                <a:latin typeface="Calibri"/>
                <a:cs typeface="Calibri"/>
              </a:rPr>
              <a:t>αιτήσεις</a:t>
            </a:r>
            <a:endParaRPr sz="1600">
              <a:latin typeface="Calibri"/>
              <a:cs typeface="Calibri"/>
            </a:endParaRPr>
          </a:p>
          <a:p>
            <a:pPr marL="286385" indent="-273685">
              <a:lnSpc>
                <a:spcPct val="100000"/>
              </a:lnSpc>
              <a:spcBef>
                <a:spcPts val="1390"/>
              </a:spcBef>
              <a:buClr>
                <a:srgbClr val="FFBA00"/>
              </a:buClr>
              <a:buSzPct val="125000"/>
              <a:buFont typeface="Courier New"/>
              <a:buChar char="o"/>
              <a:tabLst>
                <a:tab pos="286385" algn="l"/>
              </a:tabLst>
            </a:pPr>
            <a:r>
              <a:rPr sz="1600" spc="210" dirty="0">
                <a:solidFill>
                  <a:srgbClr val="FFFFFF"/>
                </a:solidFill>
                <a:latin typeface="Calibri"/>
                <a:cs typeface="Calibri"/>
              </a:rPr>
              <a:t>Ο</a:t>
            </a:r>
            <a:r>
              <a:rPr sz="1600" spc="75" dirty="0">
                <a:solidFill>
                  <a:srgbClr val="FFFFFF"/>
                </a:solidFill>
                <a:latin typeface="Calibri"/>
                <a:cs typeface="Calibri"/>
              </a:rPr>
              <a:t> </a:t>
            </a:r>
            <a:r>
              <a:rPr sz="1600" spc="145" dirty="0">
                <a:solidFill>
                  <a:srgbClr val="FFFFFF"/>
                </a:solidFill>
                <a:latin typeface="Calibri"/>
                <a:cs typeface="Calibri"/>
              </a:rPr>
              <a:t>δικτυακός</a:t>
            </a:r>
            <a:r>
              <a:rPr sz="1600" spc="80" dirty="0">
                <a:solidFill>
                  <a:srgbClr val="FFFFFF"/>
                </a:solidFill>
                <a:latin typeface="Calibri"/>
                <a:cs typeface="Calibri"/>
              </a:rPr>
              <a:t> </a:t>
            </a:r>
            <a:r>
              <a:rPr sz="1600" spc="150" dirty="0">
                <a:solidFill>
                  <a:srgbClr val="FFFFFF"/>
                </a:solidFill>
                <a:latin typeface="Calibri"/>
                <a:cs typeface="Calibri"/>
              </a:rPr>
              <a:t>τόπος</a:t>
            </a:r>
            <a:r>
              <a:rPr sz="1600" spc="80" dirty="0">
                <a:solidFill>
                  <a:srgbClr val="FFFFFF"/>
                </a:solidFill>
                <a:latin typeface="Calibri"/>
                <a:cs typeface="Calibri"/>
              </a:rPr>
              <a:t> </a:t>
            </a:r>
            <a:r>
              <a:rPr sz="1600" spc="135" dirty="0">
                <a:solidFill>
                  <a:srgbClr val="FFFFFF"/>
                </a:solidFill>
                <a:latin typeface="Calibri"/>
                <a:cs typeface="Calibri"/>
              </a:rPr>
              <a:t>στέλνει</a:t>
            </a:r>
            <a:r>
              <a:rPr sz="1600" spc="80" dirty="0">
                <a:solidFill>
                  <a:srgbClr val="FFFFFF"/>
                </a:solidFill>
                <a:latin typeface="Calibri"/>
                <a:cs typeface="Calibri"/>
              </a:rPr>
              <a:t> </a:t>
            </a:r>
            <a:r>
              <a:rPr sz="1600" spc="140" dirty="0">
                <a:solidFill>
                  <a:srgbClr val="FFFFFF"/>
                </a:solidFill>
                <a:latin typeface="Calibri"/>
                <a:cs typeface="Calibri"/>
              </a:rPr>
              <a:t>σελίδες</a:t>
            </a:r>
            <a:r>
              <a:rPr sz="1600" spc="80" dirty="0">
                <a:solidFill>
                  <a:srgbClr val="FFFFFF"/>
                </a:solidFill>
                <a:latin typeface="Calibri"/>
                <a:cs typeface="Calibri"/>
              </a:rPr>
              <a:t> </a:t>
            </a:r>
            <a:r>
              <a:rPr sz="1600" spc="145" dirty="0">
                <a:solidFill>
                  <a:srgbClr val="FFFFFF"/>
                </a:solidFill>
                <a:latin typeface="Calibri"/>
                <a:cs typeface="Calibri"/>
              </a:rPr>
              <a:t>απόκρισης,</a:t>
            </a:r>
            <a:r>
              <a:rPr sz="1600" spc="75" dirty="0">
                <a:solidFill>
                  <a:srgbClr val="FFFFFF"/>
                </a:solidFill>
                <a:latin typeface="Calibri"/>
                <a:cs typeface="Calibri"/>
              </a:rPr>
              <a:t> </a:t>
            </a:r>
            <a:r>
              <a:rPr sz="1600" spc="150" dirty="0">
                <a:solidFill>
                  <a:srgbClr val="FFFFFF"/>
                </a:solidFill>
                <a:latin typeface="Calibri"/>
                <a:cs typeface="Calibri"/>
              </a:rPr>
              <a:t>μπορεί</a:t>
            </a:r>
            <a:r>
              <a:rPr sz="1600" spc="85" dirty="0">
                <a:solidFill>
                  <a:srgbClr val="FFFFFF"/>
                </a:solidFill>
                <a:latin typeface="Calibri"/>
                <a:cs typeface="Calibri"/>
              </a:rPr>
              <a:t> </a:t>
            </a:r>
            <a:r>
              <a:rPr sz="1600" spc="160" dirty="0">
                <a:solidFill>
                  <a:srgbClr val="FFFFFF"/>
                </a:solidFill>
                <a:latin typeface="Calibri"/>
                <a:cs typeface="Calibri"/>
              </a:rPr>
              <a:t>να</a:t>
            </a:r>
            <a:r>
              <a:rPr sz="1600" spc="80" dirty="0">
                <a:solidFill>
                  <a:srgbClr val="FFFFFF"/>
                </a:solidFill>
                <a:latin typeface="Calibri"/>
                <a:cs typeface="Calibri"/>
              </a:rPr>
              <a:t> </a:t>
            </a:r>
            <a:r>
              <a:rPr sz="1600" spc="155" dirty="0">
                <a:solidFill>
                  <a:srgbClr val="FFFFFF"/>
                </a:solidFill>
                <a:latin typeface="Calibri"/>
                <a:cs typeface="Calibri"/>
              </a:rPr>
              <a:t>περιλαμβάνουν</a:t>
            </a:r>
            <a:r>
              <a:rPr sz="1600" spc="85" dirty="0">
                <a:solidFill>
                  <a:srgbClr val="FFFFFF"/>
                </a:solidFill>
                <a:latin typeface="Calibri"/>
                <a:cs typeface="Calibri"/>
              </a:rPr>
              <a:t> </a:t>
            </a:r>
            <a:r>
              <a:rPr sz="1600" spc="155" dirty="0">
                <a:solidFill>
                  <a:srgbClr val="FFFFFF"/>
                </a:solidFill>
                <a:latin typeface="Calibri"/>
                <a:cs typeface="Calibri"/>
              </a:rPr>
              <a:t>κώδικα</a:t>
            </a:r>
            <a:r>
              <a:rPr sz="1600" spc="80" dirty="0">
                <a:solidFill>
                  <a:srgbClr val="FFFFFF"/>
                </a:solidFill>
                <a:latin typeface="Calibri"/>
                <a:cs typeface="Calibri"/>
              </a:rPr>
              <a:t> </a:t>
            </a:r>
            <a:r>
              <a:rPr sz="1600" spc="155" dirty="0">
                <a:solidFill>
                  <a:srgbClr val="FFFFFF"/>
                </a:solidFill>
                <a:latin typeface="Calibri"/>
                <a:cs typeface="Calibri"/>
              </a:rPr>
              <a:t>προγραμματισμού</a:t>
            </a:r>
            <a:endParaRPr sz="1600">
              <a:latin typeface="Calibri"/>
              <a:cs typeface="Calibri"/>
            </a:endParaRPr>
          </a:p>
          <a:p>
            <a:pPr marL="286385" indent="-273685">
              <a:lnSpc>
                <a:spcPct val="100000"/>
              </a:lnSpc>
              <a:spcBef>
                <a:spcPts val="1390"/>
              </a:spcBef>
              <a:buClr>
                <a:srgbClr val="FFBA00"/>
              </a:buClr>
              <a:buSzPct val="125000"/>
              <a:buFont typeface="Courier New"/>
              <a:buChar char="o"/>
              <a:tabLst>
                <a:tab pos="286385" algn="l"/>
              </a:tabLst>
            </a:pPr>
            <a:r>
              <a:rPr sz="1600" spc="110" dirty="0">
                <a:solidFill>
                  <a:srgbClr val="FFFFFF"/>
                </a:solidFill>
                <a:latin typeface="Calibri"/>
                <a:cs typeface="Calibri"/>
              </a:rPr>
              <a:t>Διαδραστική</a:t>
            </a:r>
            <a:r>
              <a:rPr sz="1600" spc="55" dirty="0">
                <a:solidFill>
                  <a:srgbClr val="FFFFFF"/>
                </a:solidFill>
                <a:latin typeface="Calibri"/>
                <a:cs typeface="Calibri"/>
              </a:rPr>
              <a:t> </a:t>
            </a:r>
            <a:r>
              <a:rPr sz="1600" spc="114" dirty="0">
                <a:solidFill>
                  <a:srgbClr val="FFFFFF"/>
                </a:solidFill>
                <a:latin typeface="Calibri"/>
                <a:cs typeface="Calibri"/>
              </a:rPr>
              <a:t>αλληλεπίδραση</a:t>
            </a:r>
            <a:r>
              <a:rPr sz="1600" spc="55" dirty="0">
                <a:solidFill>
                  <a:srgbClr val="FFFFFF"/>
                </a:solidFill>
                <a:latin typeface="Calibri"/>
                <a:cs typeface="Calibri"/>
              </a:rPr>
              <a:t> </a:t>
            </a:r>
            <a:r>
              <a:rPr sz="1600" spc="120" dirty="0">
                <a:solidFill>
                  <a:srgbClr val="FFFFFF"/>
                </a:solidFill>
                <a:latin typeface="Calibri"/>
                <a:cs typeface="Calibri"/>
              </a:rPr>
              <a:t>ευάλωτη</a:t>
            </a:r>
            <a:r>
              <a:rPr sz="1600" spc="55" dirty="0">
                <a:solidFill>
                  <a:srgbClr val="FFFFFF"/>
                </a:solidFill>
                <a:latin typeface="Calibri"/>
                <a:cs typeface="Calibri"/>
              </a:rPr>
              <a:t> </a:t>
            </a:r>
            <a:r>
              <a:rPr sz="1600" spc="114" dirty="0">
                <a:solidFill>
                  <a:srgbClr val="FFFFFF"/>
                </a:solidFill>
                <a:latin typeface="Calibri"/>
                <a:cs typeface="Calibri"/>
              </a:rPr>
              <a:t>σε</a:t>
            </a:r>
            <a:r>
              <a:rPr sz="1600" spc="55" dirty="0">
                <a:solidFill>
                  <a:srgbClr val="FFFFFF"/>
                </a:solidFill>
                <a:latin typeface="Calibri"/>
                <a:cs typeface="Calibri"/>
              </a:rPr>
              <a:t> </a:t>
            </a:r>
            <a:r>
              <a:rPr sz="1600" spc="95" dirty="0">
                <a:solidFill>
                  <a:srgbClr val="FFFFFF"/>
                </a:solidFill>
                <a:latin typeface="Calibri"/>
                <a:cs typeface="Calibri"/>
              </a:rPr>
              <a:t>επιθέσεις</a:t>
            </a:r>
            <a:r>
              <a:rPr sz="1600" spc="55" dirty="0">
                <a:solidFill>
                  <a:srgbClr val="FFFFFF"/>
                </a:solidFill>
                <a:latin typeface="Calibri"/>
                <a:cs typeface="Calibri"/>
              </a:rPr>
              <a:t> </a:t>
            </a:r>
            <a:r>
              <a:rPr sz="1600" spc="105" dirty="0">
                <a:solidFill>
                  <a:srgbClr val="FFFFFF"/>
                </a:solidFill>
                <a:latin typeface="Calibri"/>
                <a:cs typeface="Calibri"/>
              </a:rPr>
              <a:t>δικτύου</a:t>
            </a:r>
            <a:endParaRPr sz="1600">
              <a:latin typeface="Calibri"/>
              <a:cs typeface="Calibri"/>
            </a:endParaRPr>
          </a:p>
        </p:txBody>
      </p:sp>
      <p:graphicFrame>
        <p:nvGraphicFramePr>
          <p:cNvPr id="5" name="object 5"/>
          <p:cNvGraphicFramePr>
            <a:graphicFrameLocks noGrp="1"/>
          </p:cNvGraphicFramePr>
          <p:nvPr/>
        </p:nvGraphicFramePr>
        <p:xfrm>
          <a:off x="2822892" y="3364547"/>
          <a:ext cx="1445895" cy="1561146"/>
        </p:xfrm>
        <a:graphic>
          <a:graphicData uri="http://schemas.openxmlformats.org/drawingml/2006/table">
            <a:tbl>
              <a:tblPr firstRow="1" bandRow="1">
                <a:tableStyleId>{2D5ABB26-0587-4C30-8999-92F81FD0307C}</a:tableStyleId>
              </a:tblPr>
              <a:tblGrid>
                <a:gridCol w="1445895">
                  <a:extLst>
                    <a:ext uri="{9D8B030D-6E8A-4147-A177-3AD203B41FA5}">
                      <a16:colId xmlns:a16="http://schemas.microsoft.com/office/drawing/2014/main" val="20000"/>
                    </a:ext>
                  </a:extLst>
                </a:gridCol>
              </a:tblGrid>
              <a:tr h="810577">
                <a:tc>
                  <a:txBody>
                    <a:bodyPr/>
                    <a:lstStyle/>
                    <a:p>
                      <a:pPr marL="207010" marR="190500" algn="ctr">
                        <a:lnSpc>
                          <a:spcPct val="99700"/>
                        </a:lnSpc>
                        <a:spcBef>
                          <a:spcPts val="1000"/>
                        </a:spcBef>
                      </a:pPr>
                      <a:r>
                        <a:rPr sz="1100" spc="-15" dirty="0">
                          <a:latin typeface="Arial"/>
                          <a:cs typeface="Arial"/>
                        </a:rPr>
                        <a:t>Φυλλομετρητή</a:t>
                      </a:r>
                      <a:r>
                        <a:rPr sz="1100" dirty="0">
                          <a:latin typeface="Arial"/>
                          <a:cs typeface="Arial"/>
                        </a:rPr>
                        <a:t>ς  </a:t>
                      </a:r>
                      <a:r>
                        <a:rPr sz="1100" spc="35" dirty="0">
                          <a:latin typeface="Calibri"/>
                          <a:cs typeface="Calibri"/>
                        </a:rPr>
                        <a:t>(browsers </a:t>
                      </a:r>
                      <a:r>
                        <a:rPr sz="1100" spc="30" dirty="0">
                          <a:latin typeface="Calibri"/>
                          <a:cs typeface="Calibri"/>
                        </a:rPr>
                        <a:t>- </a:t>
                      </a:r>
                      <a:r>
                        <a:rPr sz="1100" spc="35" dirty="0">
                          <a:latin typeface="Calibri"/>
                          <a:cs typeface="Calibri"/>
                        </a:rPr>
                        <a:t> </a:t>
                      </a:r>
                      <a:r>
                        <a:rPr sz="1100" spc="45" dirty="0">
                          <a:latin typeface="Arial"/>
                          <a:cs typeface="Arial"/>
                        </a:rPr>
                        <a:t>προγράμματα </a:t>
                      </a:r>
                      <a:r>
                        <a:rPr sz="1100" spc="50" dirty="0">
                          <a:latin typeface="Arial"/>
                          <a:cs typeface="Arial"/>
                        </a:rPr>
                        <a:t> </a:t>
                      </a:r>
                      <a:r>
                        <a:rPr sz="1100" spc="40" dirty="0">
                          <a:latin typeface="Arial"/>
                          <a:cs typeface="Arial"/>
                        </a:rPr>
                        <a:t>περιήγησης</a:t>
                      </a:r>
                      <a:r>
                        <a:rPr sz="1100" spc="40" dirty="0">
                          <a:latin typeface="Calibri"/>
                          <a:cs typeface="Calibri"/>
                        </a:rPr>
                        <a:t>)</a:t>
                      </a:r>
                      <a:endParaRPr sz="1100">
                        <a:latin typeface="Calibri"/>
                        <a:cs typeface="Calibri"/>
                      </a:endParaRPr>
                    </a:p>
                  </a:txBody>
                  <a:tcPr marL="0" marR="0" marT="127000" marB="0">
                    <a:lnL w="9525">
                      <a:solidFill>
                        <a:srgbClr val="E6E6E6"/>
                      </a:solidFill>
                      <a:prstDash val="solid"/>
                    </a:lnL>
                    <a:lnR w="9525">
                      <a:solidFill>
                        <a:srgbClr val="D8791A"/>
                      </a:solidFill>
                      <a:prstDash val="solid"/>
                    </a:lnR>
                    <a:lnT w="9525">
                      <a:solidFill>
                        <a:srgbClr val="E6E6E6"/>
                      </a:solidFill>
                      <a:prstDash val="solid"/>
                    </a:lnT>
                    <a:lnB w="9525">
                      <a:solidFill>
                        <a:srgbClr val="87872D"/>
                      </a:solidFill>
                      <a:prstDash val="solid"/>
                    </a:lnB>
                    <a:solidFill>
                      <a:srgbClr val="FFBA00"/>
                    </a:solidFill>
                  </a:tcPr>
                </a:tc>
                <a:extLst>
                  <a:ext uri="{0D108BD9-81ED-4DB2-BD59-A6C34878D82A}">
                    <a16:rowId xmlns:a16="http://schemas.microsoft.com/office/drawing/2014/main" val="10000"/>
                  </a:ext>
                </a:extLst>
              </a:tr>
              <a:tr h="548639">
                <a:tc>
                  <a:txBody>
                    <a:bodyPr/>
                    <a:lstStyle/>
                    <a:p>
                      <a:pPr marL="27305" marR="8255" indent="635" algn="ctr">
                        <a:lnSpc>
                          <a:spcPts val="1420"/>
                        </a:lnSpc>
                      </a:pPr>
                      <a:r>
                        <a:rPr sz="1100" spc="105" dirty="0">
                          <a:latin typeface="Calibri"/>
                          <a:cs typeface="Calibri"/>
                        </a:rPr>
                        <a:t>OS</a:t>
                      </a:r>
                      <a:r>
                        <a:rPr sz="1100" spc="110" dirty="0">
                          <a:latin typeface="Calibri"/>
                          <a:cs typeface="Calibri"/>
                        </a:rPr>
                        <a:t> </a:t>
                      </a:r>
                      <a:r>
                        <a:rPr sz="1100" spc="70" dirty="0">
                          <a:latin typeface="Calibri"/>
                          <a:cs typeface="Calibri"/>
                        </a:rPr>
                        <a:t>(Operating </a:t>
                      </a:r>
                      <a:r>
                        <a:rPr sz="1100" spc="75" dirty="0">
                          <a:latin typeface="Calibri"/>
                          <a:cs typeface="Calibri"/>
                        </a:rPr>
                        <a:t> </a:t>
                      </a:r>
                      <a:r>
                        <a:rPr sz="1100" spc="80" dirty="0">
                          <a:latin typeface="Calibri"/>
                          <a:cs typeface="Calibri"/>
                        </a:rPr>
                        <a:t>System</a:t>
                      </a:r>
                      <a:r>
                        <a:rPr sz="1100" spc="-30" dirty="0">
                          <a:latin typeface="Calibri"/>
                          <a:cs typeface="Calibri"/>
                        </a:rPr>
                        <a:t> </a:t>
                      </a:r>
                      <a:r>
                        <a:rPr sz="1100" spc="65" dirty="0">
                          <a:latin typeface="Calibri"/>
                          <a:cs typeface="Calibri"/>
                        </a:rPr>
                        <a:t>-</a:t>
                      </a:r>
                      <a:r>
                        <a:rPr sz="1100" spc="-30" dirty="0">
                          <a:latin typeface="Calibri"/>
                          <a:cs typeface="Calibri"/>
                        </a:rPr>
                        <a:t> </a:t>
                      </a:r>
                      <a:r>
                        <a:rPr sz="1100" spc="75" dirty="0">
                          <a:latin typeface="Arial"/>
                          <a:cs typeface="Arial"/>
                        </a:rPr>
                        <a:t>λειτουργικό </a:t>
                      </a:r>
                      <a:r>
                        <a:rPr sz="1100" spc="-290" dirty="0">
                          <a:latin typeface="Arial"/>
                          <a:cs typeface="Arial"/>
                        </a:rPr>
                        <a:t> </a:t>
                      </a:r>
                      <a:r>
                        <a:rPr sz="1100" spc="90" dirty="0">
                          <a:latin typeface="Arial"/>
                          <a:cs typeface="Arial"/>
                        </a:rPr>
                        <a:t>σύστημα</a:t>
                      </a:r>
                      <a:r>
                        <a:rPr sz="1100" spc="90" dirty="0">
                          <a:latin typeface="Calibri"/>
                          <a:cs typeface="Calibri"/>
                        </a:rPr>
                        <a:t>)</a:t>
                      </a:r>
                      <a:endParaRPr sz="1100">
                        <a:latin typeface="Calibri"/>
                        <a:cs typeface="Calibri"/>
                      </a:endParaRPr>
                    </a:p>
                  </a:txBody>
                  <a:tcPr marL="0" marR="0" marT="0" marB="0">
                    <a:lnL w="9525">
                      <a:solidFill>
                        <a:srgbClr val="87872D"/>
                      </a:solidFill>
                      <a:prstDash val="solid"/>
                    </a:lnL>
                    <a:lnR w="9525">
                      <a:solidFill>
                        <a:srgbClr val="D8791A"/>
                      </a:solidFill>
                      <a:prstDash val="solid"/>
                    </a:lnR>
                    <a:lnT w="9525">
                      <a:solidFill>
                        <a:srgbClr val="87872D"/>
                      </a:solidFill>
                      <a:prstDash val="solid"/>
                    </a:lnT>
                    <a:lnB w="9525">
                      <a:solidFill>
                        <a:srgbClr val="87872D"/>
                      </a:solidFill>
                      <a:prstDash val="solid"/>
                    </a:lnB>
                    <a:solidFill>
                      <a:srgbClr val="E6E6E6"/>
                    </a:solidFill>
                  </a:tcPr>
                </a:tc>
                <a:extLst>
                  <a:ext uri="{0D108BD9-81ED-4DB2-BD59-A6C34878D82A}">
                    <a16:rowId xmlns:a16="http://schemas.microsoft.com/office/drawing/2014/main" val="10001"/>
                  </a:ext>
                </a:extLst>
              </a:tr>
              <a:tr h="201930">
                <a:tc>
                  <a:txBody>
                    <a:bodyPr/>
                    <a:lstStyle/>
                    <a:p>
                      <a:pPr marL="9525" algn="ctr">
                        <a:lnSpc>
                          <a:spcPct val="100000"/>
                        </a:lnSpc>
                        <a:spcBef>
                          <a:spcPts val="70"/>
                        </a:spcBef>
                      </a:pPr>
                      <a:r>
                        <a:rPr sz="1100" spc="95" dirty="0">
                          <a:latin typeface="Arial"/>
                          <a:cs typeface="Arial"/>
                        </a:rPr>
                        <a:t>Υλικό</a:t>
                      </a:r>
                      <a:endParaRPr sz="1100">
                        <a:latin typeface="Arial"/>
                        <a:cs typeface="Arial"/>
                      </a:endParaRPr>
                    </a:p>
                  </a:txBody>
                  <a:tcPr marL="0" marR="0" marT="8890" marB="0">
                    <a:lnL w="9525">
                      <a:solidFill>
                        <a:srgbClr val="87872D"/>
                      </a:solidFill>
                      <a:prstDash val="solid"/>
                    </a:lnL>
                    <a:lnR w="9525">
                      <a:solidFill>
                        <a:srgbClr val="87872D"/>
                      </a:solidFill>
                      <a:prstDash val="solid"/>
                    </a:lnR>
                    <a:lnT w="9525">
                      <a:solidFill>
                        <a:srgbClr val="87872D"/>
                      </a:solidFill>
                      <a:prstDash val="solid"/>
                    </a:lnT>
                    <a:lnB w="9525">
                      <a:solidFill>
                        <a:srgbClr val="87872D"/>
                      </a:solidFill>
                      <a:prstDash val="solid"/>
                    </a:lnB>
                    <a:solidFill>
                      <a:srgbClr val="E6E6E6"/>
                    </a:solidFill>
                  </a:tcPr>
                </a:tc>
                <a:extLst>
                  <a:ext uri="{0D108BD9-81ED-4DB2-BD59-A6C34878D82A}">
                    <a16:rowId xmlns:a16="http://schemas.microsoft.com/office/drawing/2014/main" val="10002"/>
                  </a:ext>
                </a:extLst>
              </a:tr>
            </a:tbl>
          </a:graphicData>
        </a:graphic>
      </p:graphicFrame>
      <p:sp>
        <p:nvSpPr>
          <p:cNvPr id="6" name="object 6"/>
          <p:cNvSpPr txBox="1"/>
          <p:nvPr/>
        </p:nvSpPr>
        <p:spPr>
          <a:xfrm>
            <a:off x="10795317" y="6413182"/>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3</a:t>
            </a:r>
            <a:endParaRPr sz="1100">
              <a:latin typeface="Arial"/>
              <a:cs typeface="Arial"/>
            </a:endParaRPr>
          </a:p>
        </p:txBody>
      </p:sp>
      <p:grpSp>
        <p:nvGrpSpPr>
          <p:cNvPr id="7" name="object 7"/>
          <p:cNvGrpSpPr/>
          <p:nvPr/>
        </p:nvGrpSpPr>
        <p:grpSpPr>
          <a:xfrm>
            <a:off x="4255134" y="3801427"/>
            <a:ext cx="4413885" cy="2190750"/>
            <a:chOff x="4255134" y="3801427"/>
            <a:chExt cx="4413885" cy="2190750"/>
          </a:xfrm>
        </p:grpSpPr>
        <p:sp>
          <p:nvSpPr>
            <p:cNvPr id="8" name="object 8"/>
            <p:cNvSpPr/>
            <p:nvPr/>
          </p:nvSpPr>
          <p:spPr>
            <a:xfrm>
              <a:off x="6701154" y="3806190"/>
              <a:ext cx="1963420" cy="1682114"/>
            </a:xfrm>
            <a:custGeom>
              <a:avLst/>
              <a:gdLst/>
              <a:ahLst/>
              <a:cxnLst/>
              <a:rect l="l" t="t" r="r" b="b"/>
              <a:pathLst>
                <a:path w="1963420" h="1682114">
                  <a:moveTo>
                    <a:pt x="1258252" y="1521460"/>
                  </a:moveTo>
                  <a:lnTo>
                    <a:pt x="746760" y="1521460"/>
                  </a:lnTo>
                  <a:lnTo>
                    <a:pt x="774382" y="1563370"/>
                  </a:lnTo>
                  <a:lnTo>
                    <a:pt x="806450" y="1599247"/>
                  </a:lnTo>
                  <a:lnTo>
                    <a:pt x="842010" y="1629092"/>
                  </a:lnTo>
                  <a:lnTo>
                    <a:pt x="880427" y="1652270"/>
                  </a:lnTo>
                  <a:lnTo>
                    <a:pt x="921067" y="1669097"/>
                  </a:lnTo>
                  <a:lnTo>
                    <a:pt x="962977" y="1678940"/>
                  </a:lnTo>
                  <a:lnTo>
                    <a:pt x="1005840" y="1681797"/>
                  </a:lnTo>
                  <a:lnTo>
                    <a:pt x="1049020" y="1677987"/>
                  </a:lnTo>
                  <a:lnTo>
                    <a:pt x="1091565" y="1666557"/>
                  </a:lnTo>
                  <a:lnTo>
                    <a:pt x="1133157" y="1648142"/>
                  </a:lnTo>
                  <a:lnTo>
                    <a:pt x="1172527" y="1622107"/>
                  </a:lnTo>
                  <a:lnTo>
                    <a:pt x="1206500" y="1591627"/>
                  </a:lnTo>
                  <a:lnTo>
                    <a:pt x="1236027" y="1556385"/>
                  </a:lnTo>
                  <a:lnTo>
                    <a:pt x="1258252" y="1521460"/>
                  </a:lnTo>
                  <a:close/>
                </a:path>
                <a:path w="1963420" h="1682114">
                  <a:moveTo>
                    <a:pt x="95567" y="987425"/>
                  </a:moveTo>
                  <a:lnTo>
                    <a:pt x="71437" y="1024572"/>
                  </a:lnTo>
                  <a:lnTo>
                    <a:pt x="54610" y="1065530"/>
                  </a:lnTo>
                  <a:lnTo>
                    <a:pt x="45085" y="1108710"/>
                  </a:lnTo>
                  <a:lnTo>
                    <a:pt x="43179" y="1152842"/>
                  </a:lnTo>
                  <a:lnTo>
                    <a:pt x="48260" y="1196657"/>
                  </a:lnTo>
                  <a:lnTo>
                    <a:pt x="60642" y="1238885"/>
                  </a:lnTo>
                  <a:lnTo>
                    <a:pt x="80327" y="1278255"/>
                  </a:lnTo>
                  <a:lnTo>
                    <a:pt x="106997" y="1313180"/>
                  </a:lnTo>
                  <a:lnTo>
                    <a:pt x="140970" y="1342390"/>
                  </a:lnTo>
                  <a:lnTo>
                    <a:pt x="178752" y="1362392"/>
                  </a:lnTo>
                  <a:lnTo>
                    <a:pt x="219710" y="1372552"/>
                  </a:lnTo>
                  <a:lnTo>
                    <a:pt x="261937" y="1372870"/>
                  </a:lnTo>
                  <a:lnTo>
                    <a:pt x="286067" y="1415732"/>
                  </a:lnTo>
                  <a:lnTo>
                    <a:pt x="314007" y="1454150"/>
                  </a:lnTo>
                  <a:lnTo>
                    <a:pt x="345440" y="1487805"/>
                  </a:lnTo>
                  <a:lnTo>
                    <a:pt x="379729" y="1516380"/>
                  </a:lnTo>
                  <a:lnTo>
                    <a:pt x="416242" y="1539875"/>
                  </a:lnTo>
                  <a:lnTo>
                    <a:pt x="454977" y="1557972"/>
                  </a:lnTo>
                  <a:lnTo>
                    <a:pt x="494982" y="1570672"/>
                  </a:lnTo>
                  <a:lnTo>
                    <a:pt x="535940" y="1577657"/>
                  </a:lnTo>
                  <a:lnTo>
                    <a:pt x="577532" y="1579245"/>
                  </a:lnTo>
                  <a:lnTo>
                    <a:pt x="619442" y="1574800"/>
                  </a:lnTo>
                  <a:lnTo>
                    <a:pt x="661035" y="1564322"/>
                  </a:lnTo>
                  <a:lnTo>
                    <a:pt x="701992" y="1547812"/>
                  </a:lnTo>
                  <a:lnTo>
                    <a:pt x="741679" y="1524952"/>
                  </a:lnTo>
                  <a:lnTo>
                    <a:pt x="746760" y="1521460"/>
                  </a:lnTo>
                  <a:lnTo>
                    <a:pt x="1258252" y="1521460"/>
                  </a:lnTo>
                  <a:lnTo>
                    <a:pt x="1261427" y="1516697"/>
                  </a:lnTo>
                  <a:lnTo>
                    <a:pt x="1281747" y="1473200"/>
                  </a:lnTo>
                  <a:lnTo>
                    <a:pt x="1296987" y="1426845"/>
                  </a:lnTo>
                  <a:lnTo>
                    <a:pt x="1572895" y="1426845"/>
                  </a:lnTo>
                  <a:lnTo>
                    <a:pt x="1604010" y="1401127"/>
                  </a:lnTo>
                  <a:lnTo>
                    <a:pt x="1633854" y="1366837"/>
                  </a:lnTo>
                  <a:lnTo>
                    <a:pt x="1658937" y="1326832"/>
                  </a:lnTo>
                  <a:lnTo>
                    <a:pt x="1675447" y="1290320"/>
                  </a:lnTo>
                  <a:lnTo>
                    <a:pt x="1687512" y="1251902"/>
                  </a:lnTo>
                  <a:lnTo>
                    <a:pt x="1695132" y="1211897"/>
                  </a:lnTo>
                  <a:lnTo>
                    <a:pt x="1698307" y="1170940"/>
                  </a:lnTo>
                  <a:lnTo>
                    <a:pt x="1739265" y="1160780"/>
                  </a:lnTo>
                  <a:lnTo>
                    <a:pt x="1777682" y="1144587"/>
                  </a:lnTo>
                  <a:lnTo>
                    <a:pt x="1813560" y="1123315"/>
                  </a:lnTo>
                  <a:lnTo>
                    <a:pt x="1846262" y="1096962"/>
                  </a:lnTo>
                  <a:lnTo>
                    <a:pt x="1875790" y="1065847"/>
                  </a:lnTo>
                  <a:lnTo>
                    <a:pt x="1901190" y="1030922"/>
                  </a:lnTo>
                  <a:lnTo>
                    <a:pt x="1908810" y="1017587"/>
                  </a:lnTo>
                  <a:lnTo>
                    <a:pt x="180340" y="1017587"/>
                  </a:lnTo>
                  <a:lnTo>
                    <a:pt x="150812" y="1012507"/>
                  </a:lnTo>
                  <a:lnTo>
                    <a:pt x="122237" y="1002347"/>
                  </a:lnTo>
                  <a:lnTo>
                    <a:pt x="95567" y="987425"/>
                  </a:lnTo>
                  <a:close/>
                </a:path>
                <a:path w="1963420" h="1682114">
                  <a:moveTo>
                    <a:pt x="1572895" y="1426845"/>
                  </a:moveTo>
                  <a:lnTo>
                    <a:pt x="1296987" y="1426845"/>
                  </a:lnTo>
                  <a:lnTo>
                    <a:pt x="1335087" y="1449387"/>
                  </a:lnTo>
                  <a:lnTo>
                    <a:pt x="1374775" y="1464310"/>
                  </a:lnTo>
                  <a:lnTo>
                    <a:pt x="1415097" y="1471612"/>
                  </a:lnTo>
                  <a:lnTo>
                    <a:pt x="1455737" y="1471295"/>
                  </a:lnTo>
                  <a:lnTo>
                    <a:pt x="1495742" y="1463992"/>
                  </a:lnTo>
                  <a:lnTo>
                    <a:pt x="1534160" y="1449705"/>
                  </a:lnTo>
                  <a:lnTo>
                    <a:pt x="1570672" y="1428750"/>
                  </a:lnTo>
                  <a:lnTo>
                    <a:pt x="1572895" y="1426845"/>
                  </a:lnTo>
                  <a:close/>
                </a:path>
                <a:path w="1963420" h="1682114">
                  <a:moveTo>
                    <a:pt x="465137" y="150495"/>
                  </a:moveTo>
                  <a:lnTo>
                    <a:pt x="422592" y="156210"/>
                  </a:lnTo>
                  <a:lnTo>
                    <a:pt x="381000" y="168910"/>
                  </a:lnTo>
                  <a:lnTo>
                    <a:pt x="341312" y="187960"/>
                  </a:lnTo>
                  <a:lnTo>
                    <a:pt x="304165" y="213677"/>
                  </a:lnTo>
                  <a:lnTo>
                    <a:pt x="270192" y="245427"/>
                  </a:lnTo>
                  <a:lnTo>
                    <a:pt x="239712" y="283210"/>
                  </a:lnTo>
                  <a:lnTo>
                    <a:pt x="213995" y="326707"/>
                  </a:lnTo>
                  <a:lnTo>
                    <a:pt x="195262" y="369887"/>
                  </a:lnTo>
                  <a:lnTo>
                    <a:pt x="181927" y="415290"/>
                  </a:lnTo>
                  <a:lnTo>
                    <a:pt x="173990" y="462280"/>
                  </a:lnTo>
                  <a:lnTo>
                    <a:pt x="171450" y="510222"/>
                  </a:lnTo>
                  <a:lnTo>
                    <a:pt x="174625" y="558482"/>
                  </a:lnTo>
                  <a:lnTo>
                    <a:pt x="130175" y="570547"/>
                  </a:lnTo>
                  <a:lnTo>
                    <a:pt x="90170" y="593090"/>
                  </a:lnTo>
                  <a:lnTo>
                    <a:pt x="56515" y="625157"/>
                  </a:lnTo>
                  <a:lnTo>
                    <a:pt x="29527" y="664845"/>
                  </a:lnTo>
                  <a:lnTo>
                    <a:pt x="10160" y="710565"/>
                  </a:lnTo>
                  <a:lnTo>
                    <a:pt x="0" y="760730"/>
                  </a:lnTo>
                  <a:lnTo>
                    <a:pt x="0" y="814387"/>
                  </a:lnTo>
                  <a:lnTo>
                    <a:pt x="10477" y="866457"/>
                  </a:lnTo>
                  <a:lnTo>
                    <a:pt x="30479" y="913765"/>
                  </a:lnTo>
                  <a:lnTo>
                    <a:pt x="59054" y="954722"/>
                  </a:lnTo>
                  <a:lnTo>
                    <a:pt x="95567" y="987425"/>
                  </a:lnTo>
                  <a:lnTo>
                    <a:pt x="210185" y="1017587"/>
                  </a:lnTo>
                  <a:lnTo>
                    <a:pt x="1908810" y="1017587"/>
                  </a:lnTo>
                  <a:lnTo>
                    <a:pt x="1940242" y="951230"/>
                  </a:lnTo>
                  <a:lnTo>
                    <a:pt x="1952942" y="907097"/>
                  </a:lnTo>
                  <a:lnTo>
                    <a:pt x="1960562" y="861060"/>
                  </a:lnTo>
                  <a:lnTo>
                    <a:pt x="1963102" y="814387"/>
                  </a:lnTo>
                  <a:lnTo>
                    <a:pt x="1963102" y="813435"/>
                  </a:lnTo>
                  <a:lnTo>
                    <a:pt x="1959927" y="764857"/>
                  </a:lnTo>
                  <a:lnTo>
                    <a:pt x="1951990" y="719455"/>
                  </a:lnTo>
                  <a:lnTo>
                    <a:pt x="1938972" y="675640"/>
                  </a:lnTo>
                  <a:lnTo>
                    <a:pt x="1921192" y="634365"/>
                  </a:lnTo>
                  <a:lnTo>
                    <a:pt x="1898967" y="595947"/>
                  </a:lnTo>
                  <a:lnTo>
                    <a:pt x="1912620" y="547370"/>
                  </a:lnTo>
                  <a:lnTo>
                    <a:pt x="1918335" y="498157"/>
                  </a:lnTo>
                  <a:lnTo>
                    <a:pt x="1917065" y="449262"/>
                  </a:lnTo>
                  <a:lnTo>
                    <a:pt x="1908492" y="401955"/>
                  </a:lnTo>
                  <a:lnTo>
                    <a:pt x="1893252" y="357187"/>
                  </a:lnTo>
                  <a:lnTo>
                    <a:pt x="1871662" y="315912"/>
                  </a:lnTo>
                  <a:lnTo>
                    <a:pt x="1844040" y="279082"/>
                  </a:lnTo>
                  <a:lnTo>
                    <a:pt x="1810702" y="247967"/>
                  </a:lnTo>
                  <a:lnTo>
                    <a:pt x="1772285" y="223520"/>
                  </a:lnTo>
                  <a:lnTo>
                    <a:pt x="1739265" y="210185"/>
                  </a:lnTo>
                  <a:lnTo>
                    <a:pt x="1736407" y="199707"/>
                  </a:lnTo>
                  <a:lnTo>
                    <a:pt x="634682" y="199707"/>
                  </a:lnTo>
                  <a:lnTo>
                    <a:pt x="593725" y="176212"/>
                  </a:lnTo>
                  <a:lnTo>
                    <a:pt x="551497" y="160337"/>
                  </a:lnTo>
                  <a:lnTo>
                    <a:pt x="508317" y="151765"/>
                  </a:lnTo>
                  <a:lnTo>
                    <a:pt x="465137" y="150495"/>
                  </a:lnTo>
                  <a:close/>
                </a:path>
                <a:path w="1963420" h="1682114">
                  <a:moveTo>
                    <a:pt x="869950" y="47307"/>
                  </a:moveTo>
                  <a:lnTo>
                    <a:pt x="828357" y="47307"/>
                  </a:lnTo>
                  <a:lnTo>
                    <a:pt x="787717" y="55880"/>
                  </a:lnTo>
                  <a:lnTo>
                    <a:pt x="748347" y="72390"/>
                  </a:lnTo>
                  <a:lnTo>
                    <a:pt x="711517" y="97155"/>
                  </a:lnTo>
                  <a:lnTo>
                    <a:pt x="677862" y="130175"/>
                  </a:lnTo>
                  <a:lnTo>
                    <a:pt x="654050" y="162877"/>
                  </a:lnTo>
                  <a:lnTo>
                    <a:pt x="634682" y="199707"/>
                  </a:lnTo>
                  <a:lnTo>
                    <a:pt x="1736407" y="199707"/>
                  </a:lnTo>
                  <a:lnTo>
                    <a:pt x="1726565" y="160337"/>
                  </a:lnTo>
                  <a:lnTo>
                    <a:pt x="1726565" y="160020"/>
                  </a:lnTo>
                  <a:lnTo>
                    <a:pt x="1712277" y="128587"/>
                  </a:lnTo>
                  <a:lnTo>
                    <a:pt x="1021079" y="128587"/>
                  </a:lnTo>
                  <a:lnTo>
                    <a:pt x="987107" y="95885"/>
                  </a:lnTo>
                  <a:lnTo>
                    <a:pt x="950277" y="71437"/>
                  </a:lnTo>
                  <a:lnTo>
                    <a:pt x="910590" y="55245"/>
                  </a:lnTo>
                  <a:lnTo>
                    <a:pt x="869950" y="47307"/>
                  </a:lnTo>
                  <a:close/>
                </a:path>
                <a:path w="1963420" h="1682114">
                  <a:moveTo>
                    <a:pt x="1199515" y="1905"/>
                  </a:moveTo>
                  <a:lnTo>
                    <a:pt x="1156017" y="7302"/>
                  </a:lnTo>
                  <a:lnTo>
                    <a:pt x="1113790" y="23812"/>
                  </a:lnTo>
                  <a:lnTo>
                    <a:pt x="1074737" y="52070"/>
                  </a:lnTo>
                  <a:lnTo>
                    <a:pt x="1044257" y="86677"/>
                  </a:lnTo>
                  <a:lnTo>
                    <a:pt x="1021079" y="128587"/>
                  </a:lnTo>
                  <a:lnTo>
                    <a:pt x="1712277" y="128587"/>
                  </a:lnTo>
                  <a:lnTo>
                    <a:pt x="1706562" y="115570"/>
                  </a:lnTo>
                  <a:lnTo>
                    <a:pt x="1688465" y="89852"/>
                  </a:lnTo>
                  <a:lnTo>
                    <a:pt x="1354137" y="89852"/>
                  </a:lnTo>
                  <a:lnTo>
                    <a:pt x="1321752" y="52070"/>
                  </a:lnTo>
                  <a:lnTo>
                    <a:pt x="1283970" y="24447"/>
                  </a:lnTo>
                  <a:lnTo>
                    <a:pt x="1242695" y="7937"/>
                  </a:lnTo>
                  <a:lnTo>
                    <a:pt x="1199515" y="1905"/>
                  </a:lnTo>
                  <a:close/>
                </a:path>
                <a:path w="1963420" h="1682114">
                  <a:moveTo>
                    <a:pt x="1526222" y="0"/>
                  </a:moveTo>
                  <a:lnTo>
                    <a:pt x="1481772" y="4445"/>
                  </a:lnTo>
                  <a:lnTo>
                    <a:pt x="1411604" y="34290"/>
                  </a:lnTo>
                  <a:lnTo>
                    <a:pt x="1380807" y="59055"/>
                  </a:lnTo>
                  <a:lnTo>
                    <a:pt x="1354137" y="89852"/>
                  </a:lnTo>
                  <a:lnTo>
                    <a:pt x="1688465" y="89852"/>
                  </a:lnTo>
                  <a:lnTo>
                    <a:pt x="1647190" y="45085"/>
                  </a:lnTo>
                  <a:lnTo>
                    <a:pt x="1610042" y="21272"/>
                  </a:lnTo>
                  <a:lnTo>
                    <a:pt x="1569402" y="6032"/>
                  </a:lnTo>
                  <a:lnTo>
                    <a:pt x="1526222" y="0"/>
                  </a:lnTo>
                  <a:close/>
                </a:path>
              </a:pathLst>
            </a:custGeom>
            <a:solidFill>
              <a:srgbClr val="7E7E7E"/>
            </a:solidFill>
          </p:spPr>
          <p:txBody>
            <a:bodyPr wrap="square" lIns="0" tIns="0" rIns="0" bIns="0" rtlCol="0"/>
            <a:lstStyle/>
            <a:p>
              <a:endParaRPr/>
            </a:p>
          </p:txBody>
        </p:sp>
        <p:sp>
          <p:nvSpPr>
            <p:cNvPr id="9" name="object 9"/>
            <p:cNvSpPr/>
            <p:nvPr/>
          </p:nvSpPr>
          <p:spPr>
            <a:xfrm>
              <a:off x="6701154" y="3806190"/>
              <a:ext cx="1963420" cy="1682114"/>
            </a:xfrm>
            <a:custGeom>
              <a:avLst/>
              <a:gdLst/>
              <a:ahLst/>
              <a:cxnLst/>
              <a:rect l="l" t="t" r="r" b="b"/>
              <a:pathLst>
                <a:path w="1963420" h="1682114">
                  <a:moveTo>
                    <a:pt x="174625" y="558482"/>
                  </a:moveTo>
                  <a:lnTo>
                    <a:pt x="130175" y="570547"/>
                  </a:lnTo>
                  <a:lnTo>
                    <a:pt x="90170" y="593090"/>
                  </a:lnTo>
                  <a:lnTo>
                    <a:pt x="56515" y="625157"/>
                  </a:lnTo>
                  <a:lnTo>
                    <a:pt x="29527" y="664845"/>
                  </a:lnTo>
                  <a:lnTo>
                    <a:pt x="10160" y="710565"/>
                  </a:lnTo>
                  <a:lnTo>
                    <a:pt x="0" y="760730"/>
                  </a:lnTo>
                  <a:lnTo>
                    <a:pt x="0" y="814387"/>
                  </a:lnTo>
                  <a:lnTo>
                    <a:pt x="10477" y="866457"/>
                  </a:lnTo>
                  <a:lnTo>
                    <a:pt x="30479" y="913765"/>
                  </a:lnTo>
                  <a:lnTo>
                    <a:pt x="59054" y="954722"/>
                  </a:lnTo>
                  <a:lnTo>
                    <a:pt x="95567" y="987425"/>
                  </a:lnTo>
                  <a:lnTo>
                    <a:pt x="71437" y="1024572"/>
                  </a:lnTo>
                  <a:lnTo>
                    <a:pt x="54610" y="1065530"/>
                  </a:lnTo>
                  <a:lnTo>
                    <a:pt x="45085" y="1108710"/>
                  </a:lnTo>
                  <a:lnTo>
                    <a:pt x="43179" y="1152842"/>
                  </a:lnTo>
                  <a:lnTo>
                    <a:pt x="48260" y="1196657"/>
                  </a:lnTo>
                  <a:lnTo>
                    <a:pt x="60642" y="1238885"/>
                  </a:lnTo>
                  <a:lnTo>
                    <a:pt x="80327" y="1278255"/>
                  </a:lnTo>
                  <a:lnTo>
                    <a:pt x="106997" y="1313180"/>
                  </a:lnTo>
                  <a:lnTo>
                    <a:pt x="140970" y="1342390"/>
                  </a:lnTo>
                  <a:lnTo>
                    <a:pt x="178752" y="1362392"/>
                  </a:lnTo>
                  <a:lnTo>
                    <a:pt x="219710" y="1372552"/>
                  </a:lnTo>
                  <a:lnTo>
                    <a:pt x="261937" y="1372870"/>
                  </a:lnTo>
                  <a:lnTo>
                    <a:pt x="286067" y="1415732"/>
                  </a:lnTo>
                  <a:lnTo>
                    <a:pt x="314007" y="1454150"/>
                  </a:lnTo>
                  <a:lnTo>
                    <a:pt x="345440" y="1487805"/>
                  </a:lnTo>
                  <a:lnTo>
                    <a:pt x="379729" y="1516380"/>
                  </a:lnTo>
                  <a:lnTo>
                    <a:pt x="416242" y="1539875"/>
                  </a:lnTo>
                  <a:lnTo>
                    <a:pt x="454977" y="1557972"/>
                  </a:lnTo>
                  <a:lnTo>
                    <a:pt x="494982" y="1570672"/>
                  </a:lnTo>
                  <a:lnTo>
                    <a:pt x="535940" y="1577657"/>
                  </a:lnTo>
                  <a:lnTo>
                    <a:pt x="577532" y="1579245"/>
                  </a:lnTo>
                  <a:lnTo>
                    <a:pt x="619442" y="1574800"/>
                  </a:lnTo>
                  <a:lnTo>
                    <a:pt x="661035" y="1564322"/>
                  </a:lnTo>
                  <a:lnTo>
                    <a:pt x="701992" y="1547812"/>
                  </a:lnTo>
                  <a:lnTo>
                    <a:pt x="741679" y="1524952"/>
                  </a:lnTo>
                  <a:lnTo>
                    <a:pt x="746760" y="1521460"/>
                  </a:lnTo>
                  <a:lnTo>
                    <a:pt x="774382" y="1563370"/>
                  </a:lnTo>
                  <a:lnTo>
                    <a:pt x="806450" y="1599247"/>
                  </a:lnTo>
                  <a:lnTo>
                    <a:pt x="842010" y="1629092"/>
                  </a:lnTo>
                  <a:lnTo>
                    <a:pt x="880427" y="1652270"/>
                  </a:lnTo>
                  <a:lnTo>
                    <a:pt x="921067" y="1669097"/>
                  </a:lnTo>
                  <a:lnTo>
                    <a:pt x="962977" y="1678940"/>
                  </a:lnTo>
                  <a:lnTo>
                    <a:pt x="1005840" y="1681797"/>
                  </a:lnTo>
                  <a:lnTo>
                    <a:pt x="1049020" y="1677987"/>
                  </a:lnTo>
                  <a:lnTo>
                    <a:pt x="1091565" y="1666557"/>
                  </a:lnTo>
                  <a:lnTo>
                    <a:pt x="1133157" y="1648142"/>
                  </a:lnTo>
                  <a:lnTo>
                    <a:pt x="1172527" y="1622107"/>
                  </a:lnTo>
                  <a:lnTo>
                    <a:pt x="1206500" y="1591627"/>
                  </a:lnTo>
                  <a:lnTo>
                    <a:pt x="1236027" y="1556385"/>
                  </a:lnTo>
                  <a:lnTo>
                    <a:pt x="1261427" y="1516697"/>
                  </a:lnTo>
                  <a:lnTo>
                    <a:pt x="1281747" y="1473200"/>
                  </a:lnTo>
                  <a:lnTo>
                    <a:pt x="1296987" y="1426845"/>
                  </a:lnTo>
                  <a:lnTo>
                    <a:pt x="1335087" y="1449387"/>
                  </a:lnTo>
                  <a:lnTo>
                    <a:pt x="1374775" y="1464310"/>
                  </a:lnTo>
                  <a:lnTo>
                    <a:pt x="1415097" y="1471612"/>
                  </a:lnTo>
                  <a:lnTo>
                    <a:pt x="1455737" y="1471295"/>
                  </a:lnTo>
                  <a:lnTo>
                    <a:pt x="1495742" y="1463992"/>
                  </a:lnTo>
                  <a:lnTo>
                    <a:pt x="1534160" y="1449705"/>
                  </a:lnTo>
                  <a:lnTo>
                    <a:pt x="1570672" y="1428750"/>
                  </a:lnTo>
                  <a:lnTo>
                    <a:pt x="1604010" y="1401127"/>
                  </a:lnTo>
                  <a:lnTo>
                    <a:pt x="1633854" y="1366837"/>
                  </a:lnTo>
                  <a:lnTo>
                    <a:pt x="1658937" y="1326832"/>
                  </a:lnTo>
                  <a:lnTo>
                    <a:pt x="1675447" y="1290320"/>
                  </a:lnTo>
                  <a:lnTo>
                    <a:pt x="1687512" y="1251902"/>
                  </a:lnTo>
                  <a:lnTo>
                    <a:pt x="1695132" y="1211897"/>
                  </a:lnTo>
                  <a:lnTo>
                    <a:pt x="1698307" y="1170940"/>
                  </a:lnTo>
                  <a:lnTo>
                    <a:pt x="1739265" y="1160780"/>
                  </a:lnTo>
                  <a:lnTo>
                    <a:pt x="1777682" y="1144587"/>
                  </a:lnTo>
                  <a:lnTo>
                    <a:pt x="1813560" y="1123315"/>
                  </a:lnTo>
                  <a:lnTo>
                    <a:pt x="1846262" y="1096962"/>
                  </a:lnTo>
                  <a:lnTo>
                    <a:pt x="1875790" y="1065847"/>
                  </a:lnTo>
                  <a:lnTo>
                    <a:pt x="1901190" y="1030922"/>
                  </a:lnTo>
                  <a:lnTo>
                    <a:pt x="1923097" y="992505"/>
                  </a:lnTo>
                  <a:lnTo>
                    <a:pt x="1940242" y="951230"/>
                  </a:lnTo>
                  <a:lnTo>
                    <a:pt x="1952942" y="907097"/>
                  </a:lnTo>
                  <a:lnTo>
                    <a:pt x="1960562" y="861060"/>
                  </a:lnTo>
                  <a:lnTo>
                    <a:pt x="1963102" y="813435"/>
                  </a:lnTo>
                  <a:lnTo>
                    <a:pt x="1959927" y="764857"/>
                  </a:lnTo>
                  <a:lnTo>
                    <a:pt x="1951990" y="719455"/>
                  </a:lnTo>
                  <a:lnTo>
                    <a:pt x="1938972" y="675640"/>
                  </a:lnTo>
                  <a:lnTo>
                    <a:pt x="1921192" y="634365"/>
                  </a:lnTo>
                  <a:lnTo>
                    <a:pt x="1898967" y="595947"/>
                  </a:lnTo>
                  <a:lnTo>
                    <a:pt x="1912620" y="547370"/>
                  </a:lnTo>
                  <a:lnTo>
                    <a:pt x="1918335" y="498157"/>
                  </a:lnTo>
                  <a:lnTo>
                    <a:pt x="1917065" y="449262"/>
                  </a:lnTo>
                  <a:lnTo>
                    <a:pt x="1908492" y="401955"/>
                  </a:lnTo>
                  <a:lnTo>
                    <a:pt x="1893252" y="357187"/>
                  </a:lnTo>
                  <a:lnTo>
                    <a:pt x="1871662" y="315912"/>
                  </a:lnTo>
                  <a:lnTo>
                    <a:pt x="1844040" y="279082"/>
                  </a:lnTo>
                  <a:lnTo>
                    <a:pt x="1810702" y="247967"/>
                  </a:lnTo>
                  <a:lnTo>
                    <a:pt x="1772285" y="223520"/>
                  </a:lnTo>
                  <a:lnTo>
                    <a:pt x="1739265" y="210185"/>
                  </a:lnTo>
                  <a:lnTo>
                    <a:pt x="1726565" y="160020"/>
                  </a:lnTo>
                  <a:lnTo>
                    <a:pt x="1706562" y="115570"/>
                  </a:lnTo>
                  <a:lnTo>
                    <a:pt x="1679575" y="76835"/>
                  </a:lnTo>
                  <a:lnTo>
                    <a:pt x="1647190" y="45085"/>
                  </a:lnTo>
                  <a:lnTo>
                    <a:pt x="1610042" y="21272"/>
                  </a:lnTo>
                  <a:lnTo>
                    <a:pt x="1569402" y="6032"/>
                  </a:lnTo>
                  <a:lnTo>
                    <a:pt x="1526222" y="0"/>
                  </a:lnTo>
                  <a:lnTo>
                    <a:pt x="1481772" y="4445"/>
                  </a:lnTo>
                  <a:lnTo>
                    <a:pt x="1445260" y="15875"/>
                  </a:lnTo>
                  <a:lnTo>
                    <a:pt x="1411604" y="34290"/>
                  </a:lnTo>
                  <a:lnTo>
                    <a:pt x="1380807" y="59055"/>
                  </a:lnTo>
                  <a:lnTo>
                    <a:pt x="1354137" y="89852"/>
                  </a:lnTo>
                  <a:lnTo>
                    <a:pt x="1321752" y="52070"/>
                  </a:lnTo>
                  <a:lnTo>
                    <a:pt x="1283970" y="24447"/>
                  </a:lnTo>
                  <a:lnTo>
                    <a:pt x="1242695" y="7937"/>
                  </a:lnTo>
                  <a:lnTo>
                    <a:pt x="1199515" y="1905"/>
                  </a:lnTo>
                  <a:lnTo>
                    <a:pt x="1156017" y="7302"/>
                  </a:lnTo>
                  <a:lnTo>
                    <a:pt x="1113790" y="23812"/>
                  </a:lnTo>
                  <a:lnTo>
                    <a:pt x="1074737" y="51752"/>
                  </a:lnTo>
                  <a:lnTo>
                    <a:pt x="1044257" y="86677"/>
                  </a:lnTo>
                  <a:lnTo>
                    <a:pt x="1021079" y="128587"/>
                  </a:lnTo>
                  <a:lnTo>
                    <a:pt x="987107" y="95885"/>
                  </a:lnTo>
                  <a:lnTo>
                    <a:pt x="950277" y="71437"/>
                  </a:lnTo>
                  <a:lnTo>
                    <a:pt x="910590" y="55245"/>
                  </a:lnTo>
                  <a:lnTo>
                    <a:pt x="869950" y="47307"/>
                  </a:lnTo>
                  <a:lnTo>
                    <a:pt x="828357" y="47307"/>
                  </a:lnTo>
                  <a:lnTo>
                    <a:pt x="787717" y="55880"/>
                  </a:lnTo>
                  <a:lnTo>
                    <a:pt x="748347" y="72390"/>
                  </a:lnTo>
                  <a:lnTo>
                    <a:pt x="711517" y="97155"/>
                  </a:lnTo>
                  <a:lnTo>
                    <a:pt x="677862" y="130175"/>
                  </a:lnTo>
                  <a:lnTo>
                    <a:pt x="654050" y="162877"/>
                  </a:lnTo>
                  <a:lnTo>
                    <a:pt x="634682" y="199707"/>
                  </a:lnTo>
                  <a:lnTo>
                    <a:pt x="593725" y="176212"/>
                  </a:lnTo>
                  <a:lnTo>
                    <a:pt x="551497" y="160337"/>
                  </a:lnTo>
                  <a:lnTo>
                    <a:pt x="508317" y="151765"/>
                  </a:lnTo>
                  <a:lnTo>
                    <a:pt x="465137" y="150495"/>
                  </a:lnTo>
                  <a:lnTo>
                    <a:pt x="422592" y="156210"/>
                  </a:lnTo>
                  <a:lnTo>
                    <a:pt x="381000" y="168910"/>
                  </a:lnTo>
                  <a:lnTo>
                    <a:pt x="341312" y="187960"/>
                  </a:lnTo>
                  <a:lnTo>
                    <a:pt x="304165" y="213677"/>
                  </a:lnTo>
                  <a:lnTo>
                    <a:pt x="270192" y="245427"/>
                  </a:lnTo>
                  <a:lnTo>
                    <a:pt x="239712" y="283210"/>
                  </a:lnTo>
                  <a:lnTo>
                    <a:pt x="213995" y="326707"/>
                  </a:lnTo>
                  <a:lnTo>
                    <a:pt x="195262" y="369887"/>
                  </a:lnTo>
                  <a:lnTo>
                    <a:pt x="181927" y="415290"/>
                  </a:lnTo>
                  <a:lnTo>
                    <a:pt x="173990" y="462280"/>
                  </a:lnTo>
                  <a:lnTo>
                    <a:pt x="171450" y="510222"/>
                  </a:lnTo>
                  <a:lnTo>
                    <a:pt x="174625" y="558482"/>
                  </a:lnTo>
                </a:path>
                <a:path w="1963420" h="1682114">
                  <a:moveTo>
                    <a:pt x="95567" y="987425"/>
                  </a:moveTo>
                  <a:lnTo>
                    <a:pt x="122237" y="1002347"/>
                  </a:lnTo>
                  <a:lnTo>
                    <a:pt x="150812" y="1012507"/>
                  </a:lnTo>
                  <a:lnTo>
                    <a:pt x="180340" y="1017587"/>
                  </a:lnTo>
                  <a:lnTo>
                    <a:pt x="210185" y="1017587"/>
                  </a:lnTo>
                </a:path>
              </a:pathLst>
            </a:custGeom>
            <a:ln w="9525">
              <a:solidFill>
                <a:srgbClr val="000000"/>
              </a:solidFill>
            </a:ln>
          </p:spPr>
          <p:txBody>
            <a:bodyPr wrap="square" lIns="0" tIns="0" rIns="0" bIns="0" rtlCol="0"/>
            <a:lstStyle/>
            <a:p>
              <a:endParaRPr/>
            </a:p>
          </p:txBody>
        </p:sp>
        <p:sp>
          <p:nvSpPr>
            <p:cNvPr id="10" name="object 10"/>
            <p:cNvSpPr/>
            <p:nvPr/>
          </p:nvSpPr>
          <p:spPr>
            <a:xfrm>
              <a:off x="6963092" y="5163820"/>
              <a:ext cx="50800" cy="15240"/>
            </a:xfrm>
            <a:custGeom>
              <a:avLst/>
              <a:gdLst/>
              <a:ahLst/>
              <a:cxnLst/>
              <a:rect l="l" t="t" r="r" b="b"/>
              <a:pathLst>
                <a:path w="50800" h="15239">
                  <a:moveTo>
                    <a:pt x="50482" y="0"/>
                  </a:moveTo>
                  <a:lnTo>
                    <a:pt x="0" y="15239"/>
                  </a:lnTo>
                  <a:lnTo>
                    <a:pt x="13017" y="13017"/>
                  </a:lnTo>
                  <a:lnTo>
                    <a:pt x="25717" y="9524"/>
                  </a:lnTo>
                  <a:lnTo>
                    <a:pt x="38100" y="5397"/>
                  </a:lnTo>
                  <a:lnTo>
                    <a:pt x="50482" y="0"/>
                  </a:lnTo>
                  <a:close/>
                </a:path>
              </a:pathLst>
            </a:custGeom>
            <a:solidFill>
              <a:srgbClr val="7E7E7E"/>
            </a:solidFill>
          </p:spPr>
          <p:txBody>
            <a:bodyPr wrap="square" lIns="0" tIns="0" rIns="0" bIns="0" rtlCol="0"/>
            <a:lstStyle/>
            <a:p>
              <a:endParaRPr/>
            </a:p>
          </p:txBody>
        </p:sp>
        <p:sp>
          <p:nvSpPr>
            <p:cNvPr id="11" name="object 11"/>
            <p:cNvSpPr/>
            <p:nvPr/>
          </p:nvSpPr>
          <p:spPr>
            <a:xfrm>
              <a:off x="6963092" y="5163820"/>
              <a:ext cx="50800" cy="15240"/>
            </a:xfrm>
            <a:custGeom>
              <a:avLst/>
              <a:gdLst/>
              <a:ahLst/>
              <a:cxnLst/>
              <a:rect l="l" t="t" r="r" b="b"/>
              <a:pathLst>
                <a:path w="50800" h="15239">
                  <a:moveTo>
                    <a:pt x="0" y="15239"/>
                  </a:moveTo>
                  <a:lnTo>
                    <a:pt x="13017" y="13017"/>
                  </a:lnTo>
                  <a:lnTo>
                    <a:pt x="25717" y="9524"/>
                  </a:lnTo>
                  <a:lnTo>
                    <a:pt x="38100" y="5397"/>
                  </a:lnTo>
                  <a:lnTo>
                    <a:pt x="50482" y="0"/>
                  </a:lnTo>
                </a:path>
              </a:pathLst>
            </a:custGeom>
            <a:ln w="9525">
              <a:solidFill>
                <a:srgbClr val="000000"/>
              </a:solidFill>
            </a:ln>
          </p:spPr>
          <p:txBody>
            <a:bodyPr wrap="square" lIns="0" tIns="0" rIns="0" bIns="0" rtlCol="0"/>
            <a:lstStyle/>
            <a:p>
              <a:endParaRPr/>
            </a:p>
          </p:txBody>
        </p:sp>
        <p:sp>
          <p:nvSpPr>
            <p:cNvPr id="12" name="object 12"/>
            <p:cNvSpPr/>
            <p:nvPr/>
          </p:nvSpPr>
          <p:spPr>
            <a:xfrm>
              <a:off x="7417752" y="5259705"/>
              <a:ext cx="30480" cy="67945"/>
            </a:xfrm>
            <a:custGeom>
              <a:avLst/>
              <a:gdLst/>
              <a:ahLst/>
              <a:cxnLst/>
              <a:rect l="l" t="t" r="r" b="b"/>
              <a:pathLst>
                <a:path w="30479" h="67945">
                  <a:moveTo>
                    <a:pt x="0" y="0"/>
                  </a:moveTo>
                  <a:lnTo>
                    <a:pt x="6350" y="17780"/>
                  </a:lnTo>
                  <a:lnTo>
                    <a:pt x="13652" y="34925"/>
                  </a:lnTo>
                  <a:lnTo>
                    <a:pt x="21589" y="51752"/>
                  </a:lnTo>
                  <a:lnTo>
                    <a:pt x="30162" y="67945"/>
                  </a:lnTo>
                  <a:lnTo>
                    <a:pt x="0" y="0"/>
                  </a:lnTo>
                  <a:close/>
                </a:path>
              </a:pathLst>
            </a:custGeom>
            <a:solidFill>
              <a:srgbClr val="7E7E7E"/>
            </a:solidFill>
          </p:spPr>
          <p:txBody>
            <a:bodyPr wrap="square" lIns="0" tIns="0" rIns="0" bIns="0" rtlCol="0"/>
            <a:lstStyle/>
            <a:p>
              <a:endParaRPr/>
            </a:p>
          </p:txBody>
        </p:sp>
        <p:sp>
          <p:nvSpPr>
            <p:cNvPr id="13" name="object 13"/>
            <p:cNvSpPr/>
            <p:nvPr/>
          </p:nvSpPr>
          <p:spPr>
            <a:xfrm>
              <a:off x="7417752" y="5259705"/>
              <a:ext cx="30480" cy="67945"/>
            </a:xfrm>
            <a:custGeom>
              <a:avLst/>
              <a:gdLst/>
              <a:ahLst/>
              <a:cxnLst/>
              <a:rect l="l" t="t" r="r" b="b"/>
              <a:pathLst>
                <a:path w="30479" h="67945">
                  <a:moveTo>
                    <a:pt x="0" y="0"/>
                  </a:moveTo>
                  <a:lnTo>
                    <a:pt x="6350" y="17780"/>
                  </a:lnTo>
                  <a:lnTo>
                    <a:pt x="13652" y="34925"/>
                  </a:lnTo>
                  <a:lnTo>
                    <a:pt x="21589" y="51752"/>
                  </a:lnTo>
                  <a:lnTo>
                    <a:pt x="30162" y="67945"/>
                  </a:lnTo>
                </a:path>
              </a:pathLst>
            </a:custGeom>
            <a:ln w="9525">
              <a:solidFill>
                <a:srgbClr val="000000"/>
              </a:solidFill>
            </a:ln>
          </p:spPr>
          <p:txBody>
            <a:bodyPr wrap="square" lIns="0" tIns="0" rIns="0" bIns="0" rtlCol="0"/>
            <a:lstStyle/>
            <a:p>
              <a:endParaRPr/>
            </a:p>
          </p:txBody>
        </p:sp>
        <p:sp>
          <p:nvSpPr>
            <p:cNvPr id="14" name="object 14"/>
            <p:cNvSpPr/>
            <p:nvPr/>
          </p:nvSpPr>
          <p:spPr>
            <a:xfrm>
              <a:off x="7998142" y="5158105"/>
              <a:ext cx="10795" cy="74930"/>
            </a:xfrm>
            <a:custGeom>
              <a:avLst/>
              <a:gdLst/>
              <a:ahLst/>
              <a:cxnLst/>
              <a:rect l="l" t="t" r="r" b="b"/>
              <a:pathLst>
                <a:path w="10795" h="74929">
                  <a:moveTo>
                    <a:pt x="10795" y="0"/>
                  </a:moveTo>
                  <a:lnTo>
                    <a:pt x="0" y="74930"/>
                  </a:lnTo>
                  <a:lnTo>
                    <a:pt x="4127" y="56515"/>
                  </a:lnTo>
                  <a:lnTo>
                    <a:pt x="6985" y="37782"/>
                  </a:lnTo>
                  <a:lnTo>
                    <a:pt x="9525" y="19050"/>
                  </a:lnTo>
                  <a:lnTo>
                    <a:pt x="10795" y="0"/>
                  </a:lnTo>
                  <a:close/>
                </a:path>
              </a:pathLst>
            </a:custGeom>
            <a:solidFill>
              <a:srgbClr val="7E7E7E"/>
            </a:solidFill>
          </p:spPr>
          <p:txBody>
            <a:bodyPr wrap="square" lIns="0" tIns="0" rIns="0" bIns="0" rtlCol="0"/>
            <a:lstStyle/>
            <a:p>
              <a:endParaRPr/>
            </a:p>
          </p:txBody>
        </p:sp>
        <p:sp>
          <p:nvSpPr>
            <p:cNvPr id="15" name="object 15"/>
            <p:cNvSpPr/>
            <p:nvPr/>
          </p:nvSpPr>
          <p:spPr>
            <a:xfrm>
              <a:off x="7998142" y="5158105"/>
              <a:ext cx="10795" cy="74930"/>
            </a:xfrm>
            <a:custGeom>
              <a:avLst/>
              <a:gdLst/>
              <a:ahLst/>
              <a:cxnLst/>
              <a:rect l="l" t="t" r="r" b="b"/>
              <a:pathLst>
                <a:path w="10795" h="74929">
                  <a:moveTo>
                    <a:pt x="0" y="74930"/>
                  </a:moveTo>
                  <a:lnTo>
                    <a:pt x="4127" y="56515"/>
                  </a:lnTo>
                  <a:lnTo>
                    <a:pt x="6985" y="37782"/>
                  </a:lnTo>
                  <a:lnTo>
                    <a:pt x="9525" y="19050"/>
                  </a:lnTo>
                  <a:lnTo>
                    <a:pt x="10795" y="0"/>
                  </a:lnTo>
                </a:path>
              </a:pathLst>
            </a:custGeom>
            <a:ln w="9525">
              <a:solidFill>
                <a:srgbClr val="000000"/>
              </a:solidFill>
            </a:ln>
          </p:spPr>
          <p:txBody>
            <a:bodyPr wrap="square" lIns="0" tIns="0" rIns="0" bIns="0" rtlCol="0"/>
            <a:lstStyle/>
            <a:p>
              <a:endParaRPr/>
            </a:p>
          </p:txBody>
        </p:sp>
        <p:sp>
          <p:nvSpPr>
            <p:cNvPr id="16" name="object 16"/>
            <p:cNvSpPr/>
            <p:nvPr/>
          </p:nvSpPr>
          <p:spPr>
            <a:xfrm>
              <a:off x="8251825" y="4699000"/>
              <a:ext cx="147955" cy="278130"/>
            </a:xfrm>
            <a:custGeom>
              <a:avLst/>
              <a:gdLst/>
              <a:ahLst/>
              <a:cxnLst/>
              <a:rect l="l" t="t" r="r" b="b"/>
              <a:pathLst>
                <a:path w="147954" h="278129">
                  <a:moveTo>
                    <a:pt x="0" y="0"/>
                  </a:moveTo>
                  <a:lnTo>
                    <a:pt x="147637" y="278130"/>
                  </a:lnTo>
                  <a:lnTo>
                    <a:pt x="144462" y="228282"/>
                  </a:lnTo>
                  <a:lnTo>
                    <a:pt x="134620" y="180339"/>
                  </a:lnTo>
                  <a:lnTo>
                    <a:pt x="118745" y="135255"/>
                  </a:lnTo>
                  <a:lnTo>
                    <a:pt x="96520" y="93980"/>
                  </a:lnTo>
                  <a:lnTo>
                    <a:pt x="69215" y="57150"/>
                  </a:lnTo>
                  <a:lnTo>
                    <a:pt x="36829" y="25400"/>
                  </a:lnTo>
                  <a:lnTo>
                    <a:pt x="0" y="0"/>
                  </a:lnTo>
                  <a:close/>
                </a:path>
              </a:pathLst>
            </a:custGeom>
            <a:solidFill>
              <a:srgbClr val="7E7E7E"/>
            </a:solidFill>
          </p:spPr>
          <p:txBody>
            <a:bodyPr wrap="square" lIns="0" tIns="0" rIns="0" bIns="0" rtlCol="0"/>
            <a:lstStyle/>
            <a:p>
              <a:endParaRPr/>
            </a:p>
          </p:txBody>
        </p:sp>
        <p:sp>
          <p:nvSpPr>
            <p:cNvPr id="17" name="object 17"/>
            <p:cNvSpPr/>
            <p:nvPr/>
          </p:nvSpPr>
          <p:spPr>
            <a:xfrm>
              <a:off x="8251825" y="4699000"/>
              <a:ext cx="147955" cy="278130"/>
            </a:xfrm>
            <a:custGeom>
              <a:avLst/>
              <a:gdLst/>
              <a:ahLst/>
              <a:cxnLst/>
              <a:rect l="l" t="t" r="r" b="b"/>
              <a:pathLst>
                <a:path w="147954" h="278129">
                  <a:moveTo>
                    <a:pt x="147637" y="278130"/>
                  </a:moveTo>
                  <a:lnTo>
                    <a:pt x="144462" y="228282"/>
                  </a:lnTo>
                  <a:lnTo>
                    <a:pt x="134620" y="180339"/>
                  </a:lnTo>
                  <a:lnTo>
                    <a:pt x="118745" y="135255"/>
                  </a:lnTo>
                  <a:lnTo>
                    <a:pt x="96520" y="93980"/>
                  </a:lnTo>
                  <a:lnTo>
                    <a:pt x="69215" y="57150"/>
                  </a:lnTo>
                  <a:lnTo>
                    <a:pt x="36829" y="25400"/>
                  </a:lnTo>
                  <a:lnTo>
                    <a:pt x="0" y="0"/>
                  </a:lnTo>
                </a:path>
              </a:pathLst>
            </a:custGeom>
            <a:ln w="9525">
              <a:solidFill>
                <a:srgbClr val="000000"/>
              </a:solidFill>
            </a:ln>
          </p:spPr>
          <p:txBody>
            <a:bodyPr wrap="square" lIns="0" tIns="0" rIns="0" bIns="0" rtlCol="0"/>
            <a:lstStyle/>
            <a:p>
              <a:endParaRPr/>
            </a:p>
          </p:txBody>
        </p:sp>
        <p:pic>
          <p:nvPicPr>
            <p:cNvPr id="18" name="object 18"/>
            <p:cNvPicPr/>
            <p:nvPr/>
          </p:nvPicPr>
          <p:blipFill>
            <a:blip r:embed="rId2" cstate="print"/>
            <a:stretch>
              <a:fillRect/>
            </a:stretch>
          </p:blipFill>
          <p:spPr>
            <a:xfrm>
              <a:off x="8529637" y="4397375"/>
              <a:ext cx="75247" cy="114617"/>
            </a:xfrm>
            <a:prstGeom prst="rect">
              <a:avLst/>
            </a:prstGeom>
          </p:spPr>
        </p:pic>
        <p:sp>
          <p:nvSpPr>
            <p:cNvPr id="19" name="object 19"/>
            <p:cNvSpPr/>
            <p:nvPr/>
          </p:nvSpPr>
          <p:spPr>
            <a:xfrm>
              <a:off x="8440419" y="4016375"/>
              <a:ext cx="5715" cy="49530"/>
            </a:xfrm>
            <a:custGeom>
              <a:avLst/>
              <a:gdLst/>
              <a:ahLst/>
              <a:cxnLst/>
              <a:rect l="l" t="t" r="r" b="b"/>
              <a:pathLst>
                <a:path w="5715" h="49529">
                  <a:moveTo>
                    <a:pt x="0" y="0"/>
                  </a:moveTo>
                  <a:lnTo>
                    <a:pt x="5397" y="49212"/>
                  </a:lnTo>
                  <a:lnTo>
                    <a:pt x="4762" y="36830"/>
                  </a:lnTo>
                  <a:lnTo>
                    <a:pt x="3809" y="24447"/>
                  </a:lnTo>
                  <a:lnTo>
                    <a:pt x="2222" y="12064"/>
                  </a:lnTo>
                  <a:lnTo>
                    <a:pt x="0" y="0"/>
                  </a:lnTo>
                  <a:close/>
                </a:path>
              </a:pathLst>
            </a:custGeom>
            <a:solidFill>
              <a:srgbClr val="7E7E7E"/>
            </a:solidFill>
          </p:spPr>
          <p:txBody>
            <a:bodyPr wrap="square" lIns="0" tIns="0" rIns="0" bIns="0" rtlCol="0"/>
            <a:lstStyle/>
            <a:p>
              <a:endParaRPr/>
            </a:p>
          </p:txBody>
        </p:sp>
        <p:sp>
          <p:nvSpPr>
            <p:cNvPr id="20" name="object 20"/>
            <p:cNvSpPr/>
            <p:nvPr/>
          </p:nvSpPr>
          <p:spPr>
            <a:xfrm>
              <a:off x="8440419" y="4016375"/>
              <a:ext cx="5715" cy="49530"/>
            </a:xfrm>
            <a:custGeom>
              <a:avLst/>
              <a:gdLst/>
              <a:ahLst/>
              <a:cxnLst/>
              <a:rect l="l" t="t" r="r" b="b"/>
              <a:pathLst>
                <a:path w="5715" h="49529">
                  <a:moveTo>
                    <a:pt x="5397" y="49212"/>
                  </a:moveTo>
                  <a:lnTo>
                    <a:pt x="4762" y="36830"/>
                  </a:lnTo>
                  <a:lnTo>
                    <a:pt x="3809" y="24447"/>
                  </a:lnTo>
                  <a:lnTo>
                    <a:pt x="2222" y="12064"/>
                  </a:lnTo>
                  <a:lnTo>
                    <a:pt x="0" y="0"/>
                  </a:lnTo>
                </a:path>
              </a:pathLst>
            </a:custGeom>
            <a:ln w="9524">
              <a:solidFill>
                <a:srgbClr val="000000"/>
              </a:solidFill>
            </a:ln>
          </p:spPr>
          <p:txBody>
            <a:bodyPr wrap="square" lIns="0" tIns="0" rIns="0" bIns="0" rtlCol="0"/>
            <a:lstStyle/>
            <a:p>
              <a:endParaRPr/>
            </a:p>
          </p:txBody>
        </p:sp>
        <p:sp>
          <p:nvSpPr>
            <p:cNvPr id="21" name="object 21"/>
            <p:cNvSpPr/>
            <p:nvPr/>
          </p:nvSpPr>
          <p:spPr>
            <a:xfrm>
              <a:off x="8022589" y="3896042"/>
              <a:ext cx="33020" cy="63500"/>
            </a:xfrm>
            <a:custGeom>
              <a:avLst/>
              <a:gdLst/>
              <a:ahLst/>
              <a:cxnLst/>
              <a:rect l="l" t="t" r="r" b="b"/>
              <a:pathLst>
                <a:path w="33020" h="63500">
                  <a:moveTo>
                    <a:pt x="32702" y="0"/>
                  </a:moveTo>
                  <a:lnTo>
                    <a:pt x="23177" y="14605"/>
                  </a:lnTo>
                  <a:lnTo>
                    <a:pt x="14287" y="30162"/>
                  </a:lnTo>
                  <a:lnTo>
                    <a:pt x="6667" y="46355"/>
                  </a:lnTo>
                  <a:lnTo>
                    <a:pt x="0" y="63182"/>
                  </a:lnTo>
                  <a:lnTo>
                    <a:pt x="32702" y="0"/>
                  </a:lnTo>
                  <a:close/>
                </a:path>
              </a:pathLst>
            </a:custGeom>
            <a:solidFill>
              <a:srgbClr val="7E7E7E"/>
            </a:solidFill>
          </p:spPr>
          <p:txBody>
            <a:bodyPr wrap="square" lIns="0" tIns="0" rIns="0" bIns="0" rtlCol="0"/>
            <a:lstStyle/>
            <a:p>
              <a:endParaRPr/>
            </a:p>
          </p:txBody>
        </p:sp>
        <p:sp>
          <p:nvSpPr>
            <p:cNvPr id="22" name="object 22"/>
            <p:cNvSpPr/>
            <p:nvPr/>
          </p:nvSpPr>
          <p:spPr>
            <a:xfrm>
              <a:off x="8022589" y="3896042"/>
              <a:ext cx="33020" cy="63500"/>
            </a:xfrm>
            <a:custGeom>
              <a:avLst/>
              <a:gdLst/>
              <a:ahLst/>
              <a:cxnLst/>
              <a:rect l="l" t="t" r="r" b="b"/>
              <a:pathLst>
                <a:path w="33020" h="63500">
                  <a:moveTo>
                    <a:pt x="32702" y="0"/>
                  </a:moveTo>
                  <a:lnTo>
                    <a:pt x="23177" y="14605"/>
                  </a:lnTo>
                  <a:lnTo>
                    <a:pt x="14287" y="30162"/>
                  </a:lnTo>
                  <a:lnTo>
                    <a:pt x="6667" y="46355"/>
                  </a:lnTo>
                  <a:lnTo>
                    <a:pt x="0" y="63182"/>
                  </a:lnTo>
                </a:path>
              </a:pathLst>
            </a:custGeom>
            <a:ln w="9525">
              <a:solidFill>
                <a:srgbClr val="000000"/>
              </a:solidFill>
            </a:ln>
          </p:spPr>
          <p:txBody>
            <a:bodyPr wrap="square" lIns="0" tIns="0" rIns="0" bIns="0" rtlCol="0"/>
            <a:lstStyle/>
            <a:p>
              <a:endParaRPr/>
            </a:p>
          </p:txBody>
        </p:sp>
        <p:sp>
          <p:nvSpPr>
            <p:cNvPr id="23" name="object 23"/>
            <p:cNvSpPr/>
            <p:nvPr/>
          </p:nvSpPr>
          <p:spPr>
            <a:xfrm>
              <a:off x="7703184" y="3934777"/>
              <a:ext cx="19050" cy="52705"/>
            </a:xfrm>
            <a:custGeom>
              <a:avLst/>
              <a:gdLst/>
              <a:ahLst/>
              <a:cxnLst/>
              <a:rect l="l" t="t" r="r" b="b"/>
              <a:pathLst>
                <a:path w="19050" h="52704">
                  <a:moveTo>
                    <a:pt x="19050" y="0"/>
                  </a:moveTo>
                  <a:lnTo>
                    <a:pt x="13335" y="12700"/>
                  </a:lnTo>
                  <a:lnTo>
                    <a:pt x="8255" y="25400"/>
                  </a:lnTo>
                  <a:lnTo>
                    <a:pt x="3810" y="38735"/>
                  </a:lnTo>
                  <a:lnTo>
                    <a:pt x="0" y="52387"/>
                  </a:lnTo>
                  <a:lnTo>
                    <a:pt x="19050" y="0"/>
                  </a:lnTo>
                  <a:close/>
                </a:path>
              </a:pathLst>
            </a:custGeom>
            <a:solidFill>
              <a:srgbClr val="7E7E7E"/>
            </a:solidFill>
          </p:spPr>
          <p:txBody>
            <a:bodyPr wrap="square" lIns="0" tIns="0" rIns="0" bIns="0" rtlCol="0"/>
            <a:lstStyle/>
            <a:p>
              <a:endParaRPr/>
            </a:p>
          </p:txBody>
        </p:sp>
        <p:sp>
          <p:nvSpPr>
            <p:cNvPr id="24" name="object 24"/>
            <p:cNvSpPr/>
            <p:nvPr/>
          </p:nvSpPr>
          <p:spPr>
            <a:xfrm>
              <a:off x="7703184" y="3934777"/>
              <a:ext cx="19050" cy="52705"/>
            </a:xfrm>
            <a:custGeom>
              <a:avLst/>
              <a:gdLst/>
              <a:ahLst/>
              <a:cxnLst/>
              <a:rect l="l" t="t" r="r" b="b"/>
              <a:pathLst>
                <a:path w="19050" h="52704">
                  <a:moveTo>
                    <a:pt x="19050" y="0"/>
                  </a:moveTo>
                  <a:lnTo>
                    <a:pt x="13335" y="12700"/>
                  </a:lnTo>
                  <a:lnTo>
                    <a:pt x="8255" y="25400"/>
                  </a:lnTo>
                  <a:lnTo>
                    <a:pt x="3810" y="38735"/>
                  </a:lnTo>
                  <a:lnTo>
                    <a:pt x="0" y="52387"/>
                  </a:lnTo>
                </a:path>
              </a:pathLst>
            </a:custGeom>
            <a:ln w="9525">
              <a:solidFill>
                <a:srgbClr val="000000"/>
              </a:solidFill>
            </a:ln>
          </p:spPr>
          <p:txBody>
            <a:bodyPr wrap="square" lIns="0" tIns="0" rIns="0" bIns="0" rtlCol="0"/>
            <a:lstStyle/>
            <a:p>
              <a:endParaRPr/>
            </a:p>
          </p:txBody>
        </p:sp>
        <p:sp>
          <p:nvSpPr>
            <p:cNvPr id="25" name="object 25"/>
            <p:cNvSpPr/>
            <p:nvPr/>
          </p:nvSpPr>
          <p:spPr>
            <a:xfrm>
              <a:off x="7335837" y="4005897"/>
              <a:ext cx="59055" cy="53975"/>
            </a:xfrm>
            <a:custGeom>
              <a:avLst/>
              <a:gdLst/>
              <a:ahLst/>
              <a:cxnLst/>
              <a:rect l="l" t="t" r="r" b="b"/>
              <a:pathLst>
                <a:path w="59054" h="53975">
                  <a:moveTo>
                    <a:pt x="0" y="0"/>
                  </a:moveTo>
                  <a:lnTo>
                    <a:pt x="58737" y="53657"/>
                  </a:lnTo>
                  <a:lnTo>
                    <a:pt x="45084" y="38734"/>
                  </a:lnTo>
                  <a:lnTo>
                    <a:pt x="30797" y="24764"/>
                  </a:lnTo>
                  <a:lnTo>
                    <a:pt x="15557" y="11747"/>
                  </a:lnTo>
                  <a:lnTo>
                    <a:pt x="0" y="0"/>
                  </a:lnTo>
                  <a:close/>
                </a:path>
              </a:pathLst>
            </a:custGeom>
            <a:solidFill>
              <a:srgbClr val="7E7E7E"/>
            </a:solidFill>
          </p:spPr>
          <p:txBody>
            <a:bodyPr wrap="square" lIns="0" tIns="0" rIns="0" bIns="0" rtlCol="0"/>
            <a:lstStyle/>
            <a:p>
              <a:endParaRPr/>
            </a:p>
          </p:txBody>
        </p:sp>
        <p:sp>
          <p:nvSpPr>
            <p:cNvPr id="26" name="object 26"/>
            <p:cNvSpPr/>
            <p:nvPr/>
          </p:nvSpPr>
          <p:spPr>
            <a:xfrm>
              <a:off x="7335837" y="4005897"/>
              <a:ext cx="59055" cy="53975"/>
            </a:xfrm>
            <a:custGeom>
              <a:avLst/>
              <a:gdLst/>
              <a:ahLst/>
              <a:cxnLst/>
              <a:rect l="l" t="t" r="r" b="b"/>
              <a:pathLst>
                <a:path w="59054" h="53975">
                  <a:moveTo>
                    <a:pt x="58737" y="53657"/>
                  </a:moveTo>
                  <a:lnTo>
                    <a:pt x="45084" y="38734"/>
                  </a:lnTo>
                  <a:lnTo>
                    <a:pt x="30797" y="24764"/>
                  </a:lnTo>
                  <a:lnTo>
                    <a:pt x="15557" y="11747"/>
                  </a:lnTo>
                  <a:lnTo>
                    <a:pt x="0" y="0"/>
                  </a:lnTo>
                </a:path>
              </a:pathLst>
            </a:custGeom>
            <a:ln w="9525">
              <a:solidFill>
                <a:srgbClr val="000000"/>
              </a:solidFill>
            </a:ln>
          </p:spPr>
          <p:txBody>
            <a:bodyPr wrap="square" lIns="0" tIns="0" rIns="0" bIns="0" rtlCol="0"/>
            <a:lstStyle/>
            <a:p>
              <a:endParaRPr/>
            </a:p>
          </p:txBody>
        </p:sp>
        <p:sp>
          <p:nvSpPr>
            <p:cNvPr id="27" name="object 27"/>
            <p:cNvSpPr/>
            <p:nvPr/>
          </p:nvSpPr>
          <p:spPr>
            <a:xfrm>
              <a:off x="6875779" y="4364672"/>
              <a:ext cx="10795" cy="55244"/>
            </a:xfrm>
            <a:custGeom>
              <a:avLst/>
              <a:gdLst/>
              <a:ahLst/>
              <a:cxnLst/>
              <a:rect l="l" t="t" r="r" b="b"/>
              <a:pathLst>
                <a:path w="10795" h="55245">
                  <a:moveTo>
                    <a:pt x="0" y="0"/>
                  </a:moveTo>
                  <a:lnTo>
                    <a:pt x="1904" y="13969"/>
                  </a:lnTo>
                  <a:lnTo>
                    <a:pt x="4445" y="27622"/>
                  </a:lnTo>
                  <a:lnTo>
                    <a:pt x="7302" y="41275"/>
                  </a:lnTo>
                  <a:lnTo>
                    <a:pt x="10795" y="54927"/>
                  </a:lnTo>
                  <a:lnTo>
                    <a:pt x="0" y="0"/>
                  </a:lnTo>
                  <a:close/>
                </a:path>
              </a:pathLst>
            </a:custGeom>
            <a:solidFill>
              <a:srgbClr val="7E7E7E"/>
            </a:solidFill>
          </p:spPr>
          <p:txBody>
            <a:bodyPr wrap="square" lIns="0" tIns="0" rIns="0" bIns="0" rtlCol="0"/>
            <a:lstStyle/>
            <a:p>
              <a:endParaRPr/>
            </a:p>
          </p:txBody>
        </p:sp>
        <p:sp>
          <p:nvSpPr>
            <p:cNvPr id="28" name="object 28"/>
            <p:cNvSpPr/>
            <p:nvPr/>
          </p:nvSpPr>
          <p:spPr>
            <a:xfrm>
              <a:off x="6875779" y="4364672"/>
              <a:ext cx="10795" cy="55244"/>
            </a:xfrm>
            <a:custGeom>
              <a:avLst/>
              <a:gdLst/>
              <a:ahLst/>
              <a:cxnLst/>
              <a:rect l="l" t="t" r="r" b="b"/>
              <a:pathLst>
                <a:path w="10795" h="55245">
                  <a:moveTo>
                    <a:pt x="0" y="0"/>
                  </a:moveTo>
                  <a:lnTo>
                    <a:pt x="1904" y="13969"/>
                  </a:lnTo>
                  <a:lnTo>
                    <a:pt x="4445" y="27622"/>
                  </a:lnTo>
                  <a:lnTo>
                    <a:pt x="7302" y="41275"/>
                  </a:lnTo>
                  <a:lnTo>
                    <a:pt x="10795" y="54927"/>
                  </a:lnTo>
                </a:path>
              </a:pathLst>
            </a:custGeom>
            <a:ln w="9525">
              <a:solidFill>
                <a:srgbClr val="000000"/>
              </a:solidFill>
            </a:ln>
          </p:spPr>
          <p:txBody>
            <a:bodyPr wrap="square" lIns="0" tIns="0" rIns="0" bIns="0" rtlCol="0"/>
            <a:lstStyle/>
            <a:p>
              <a:endParaRPr/>
            </a:p>
          </p:txBody>
        </p:sp>
        <p:sp>
          <p:nvSpPr>
            <p:cNvPr id="29" name="object 29"/>
            <p:cNvSpPr/>
            <p:nvPr/>
          </p:nvSpPr>
          <p:spPr>
            <a:xfrm>
              <a:off x="6774497" y="5349557"/>
              <a:ext cx="431800" cy="521970"/>
            </a:xfrm>
            <a:custGeom>
              <a:avLst/>
              <a:gdLst/>
              <a:ahLst/>
              <a:cxnLst/>
              <a:rect l="l" t="t" r="r" b="b"/>
              <a:pathLst>
                <a:path w="431800" h="521970">
                  <a:moveTo>
                    <a:pt x="46672" y="428307"/>
                  </a:moveTo>
                  <a:lnTo>
                    <a:pt x="28575" y="432117"/>
                  </a:lnTo>
                  <a:lnTo>
                    <a:pt x="13652" y="441959"/>
                  </a:lnTo>
                  <a:lnTo>
                    <a:pt x="3810" y="456882"/>
                  </a:lnTo>
                  <a:lnTo>
                    <a:pt x="0" y="474979"/>
                  </a:lnTo>
                  <a:lnTo>
                    <a:pt x="3810" y="493077"/>
                  </a:lnTo>
                  <a:lnTo>
                    <a:pt x="13652" y="507999"/>
                  </a:lnTo>
                  <a:lnTo>
                    <a:pt x="28575" y="517842"/>
                  </a:lnTo>
                  <a:lnTo>
                    <a:pt x="46672" y="521652"/>
                  </a:lnTo>
                  <a:lnTo>
                    <a:pt x="64770" y="517842"/>
                  </a:lnTo>
                  <a:lnTo>
                    <a:pt x="79692" y="507999"/>
                  </a:lnTo>
                  <a:lnTo>
                    <a:pt x="89535" y="493077"/>
                  </a:lnTo>
                  <a:lnTo>
                    <a:pt x="93345" y="474979"/>
                  </a:lnTo>
                  <a:lnTo>
                    <a:pt x="89535" y="456882"/>
                  </a:lnTo>
                  <a:lnTo>
                    <a:pt x="79692" y="441959"/>
                  </a:lnTo>
                  <a:lnTo>
                    <a:pt x="64770" y="432117"/>
                  </a:lnTo>
                  <a:lnTo>
                    <a:pt x="46672" y="428307"/>
                  </a:lnTo>
                  <a:close/>
                </a:path>
                <a:path w="431800" h="521970">
                  <a:moveTo>
                    <a:pt x="141605" y="251777"/>
                  </a:moveTo>
                  <a:lnTo>
                    <a:pt x="105410" y="259079"/>
                  </a:lnTo>
                  <a:lnTo>
                    <a:pt x="75565" y="279082"/>
                  </a:lnTo>
                  <a:lnTo>
                    <a:pt x="55562" y="308927"/>
                  </a:lnTo>
                  <a:lnTo>
                    <a:pt x="48260" y="345122"/>
                  </a:lnTo>
                  <a:lnTo>
                    <a:pt x="55562" y="381317"/>
                  </a:lnTo>
                  <a:lnTo>
                    <a:pt x="75565" y="411162"/>
                  </a:lnTo>
                  <a:lnTo>
                    <a:pt x="105410" y="431164"/>
                  </a:lnTo>
                  <a:lnTo>
                    <a:pt x="141605" y="438467"/>
                  </a:lnTo>
                  <a:lnTo>
                    <a:pt x="177800" y="431164"/>
                  </a:lnTo>
                  <a:lnTo>
                    <a:pt x="207645" y="411162"/>
                  </a:lnTo>
                  <a:lnTo>
                    <a:pt x="227647" y="381317"/>
                  </a:lnTo>
                  <a:lnTo>
                    <a:pt x="234950" y="345122"/>
                  </a:lnTo>
                  <a:lnTo>
                    <a:pt x="227647" y="308927"/>
                  </a:lnTo>
                  <a:lnTo>
                    <a:pt x="207645" y="279082"/>
                  </a:lnTo>
                  <a:lnTo>
                    <a:pt x="177800" y="259079"/>
                  </a:lnTo>
                  <a:lnTo>
                    <a:pt x="141605" y="251777"/>
                  </a:lnTo>
                  <a:close/>
                </a:path>
                <a:path w="431800" h="521970">
                  <a:moveTo>
                    <a:pt x="291465" y="0"/>
                  </a:moveTo>
                  <a:lnTo>
                    <a:pt x="247332" y="6984"/>
                  </a:lnTo>
                  <a:lnTo>
                    <a:pt x="208915" y="26987"/>
                  </a:lnTo>
                  <a:lnTo>
                    <a:pt x="178435" y="57467"/>
                  </a:lnTo>
                  <a:lnTo>
                    <a:pt x="158432" y="95884"/>
                  </a:lnTo>
                  <a:lnTo>
                    <a:pt x="151447" y="140017"/>
                  </a:lnTo>
                  <a:lnTo>
                    <a:pt x="158432" y="184149"/>
                  </a:lnTo>
                  <a:lnTo>
                    <a:pt x="178435" y="222567"/>
                  </a:lnTo>
                  <a:lnTo>
                    <a:pt x="208915" y="253047"/>
                  </a:lnTo>
                  <a:lnTo>
                    <a:pt x="247332" y="273049"/>
                  </a:lnTo>
                  <a:lnTo>
                    <a:pt x="291465" y="280034"/>
                  </a:lnTo>
                  <a:lnTo>
                    <a:pt x="335597" y="273049"/>
                  </a:lnTo>
                  <a:lnTo>
                    <a:pt x="374015" y="253047"/>
                  </a:lnTo>
                  <a:lnTo>
                    <a:pt x="404495" y="222567"/>
                  </a:lnTo>
                  <a:lnTo>
                    <a:pt x="424497" y="184149"/>
                  </a:lnTo>
                  <a:lnTo>
                    <a:pt x="431482" y="140017"/>
                  </a:lnTo>
                  <a:lnTo>
                    <a:pt x="424497" y="95884"/>
                  </a:lnTo>
                  <a:lnTo>
                    <a:pt x="404495" y="57467"/>
                  </a:lnTo>
                  <a:lnTo>
                    <a:pt x="374015" y="26987"/>
                  </a:lnTo>
                  <a:lnTo>
                    <a:pt x="335597" y="6984"/>
                  </a:lnTo>
                  <a:lnTo>
                    <a:pt x="291465" y="0"/>
                  </a:lnTo>
                  <a:close/>
                </a:path>
              </a:pathLst>
            </a:custGeom>
            <a:solidFill>
              <a:srgbClr val="7E7E7E"/>
            </a:solidFill>
          </p:spPr>
          <p:txBody>
            <a:bodyPr wrap="square" lIns="0" tIns="0" rIns="0" bIns="0" rtlCol="0"/>
            <a:lstStyle/>
            <a:p>
              <a:endParaRPr/>
            </a:p>
          </p:txBody>
        </p:sp>
        <p:sp>
          <p:nvSpPr>
            <p:cNvPr id="30" name="object 30"/>
            <p:cNvSpPr/>
            <p:nvPr/>
          </p:nvSpPr>
          <p:spPr>
            <a:xfrm>
              <a:off x="6925944" y="5349557"/>
              <a:ext cx="280035" cy="280035"/>
            </a:xfrm>
            <a:custGeom>
              <a:avLst/>
              <a:gdLst/>
              <a:ahLst/>
              <a:cxnLst/>
              <a:rect l="l" t="t" r="r" b="b"/>
              <a:pathLst>
                <a:path w="280034" h="280035">
                  <a:moveTo>
                    <a:pt x="280034" y="140017"/>
                  </a:moveTo>
                  <a:lnTo>
                    <a:pt x="273050" y="184149"/>
                  </a:lnTo>
                  <a:lnTo>
                    <a:pt x="253047" y="222567"/>
                  </a:lnTo>
                  <a:lnTo>
                    <a:pt x="222567" y="253047"/>
                  </a:lnTo>
                  <a:lnTo>
                    <a:pt x="184150" y="273049"/>
                  </a:lnTo>
                  <a:lnTo>
                    <a:pt x="140017" y="280034"/>
                  </a:lnTo>
                  <a:lnTo>
                    <a:pt x="95884" y="273049"/>
                  </a:lnTo>
                  <a:lnTo>
                    <a:pt x="57467" y="253047"/>
                  </a:lnTo>
                  <a:lnTo>
                    <a:pt x="26987" y="222567"/>
                  </a:lnTo>
                  <a:lnTo>
                    <a:pt x="6984" y="184149"/>
                  </a:lnTo>
                  <a:lnTo>
                    <a:pt x="0" y="140017"/>
                  </a:lnTo>
                  <a:lnTo>
                    <a:pt x="6984" y="95884"/>
                  </a:lnTo>
                  <a:lnTo>
                    <a:pt x="26987" y="57467"/>
                  </a:lnTo>
                  <a:lnTo>
                    <a:pt x="57467" y="26987"/>
                  </a:lnTo>
                  <a:lnTo>
                    <a:pt x="95884" y="6984"/>
                  </a:lnTo>
                  <a:lnTo>
                    <a:pt x="140017" y="0"/>
                  </a:lnTo>
                  <a:lnTo>
                    <a:pt x="184150" y="6984"/>
                  </a:lnTo>
                  <a:lnTo>
                    <a:pt x="222567" y="26987"/>
                  </a:lnTo>
                  <a:lnTo>
                    <a:pt x="253047" y="57467"/>
                  </a:lnTo>
                  <a:lnTo>
                    <a:pt x="273050" y="95884"/>
                  </a:lnTo>
                  <a:lnTo>
                    <a:pt x="280034" y="140017"/>
                  </a:lnTo>
                </a:path>
              </a:pathLst>
            </a:custGeom>
            <a:ln w="9525">
              <a:solidFill>
                <a:srgbClr val="000000"/>
              </a:solidFill>
            </a:ln>
          </p:spPr>
          <p:txBody>
            <a:bodyPr wrap="square" lIns="0" tIns="0" rIns="0" bIns="0" rtlCol="0"/>
            <a:lstStyle/>
            <a:p>
              <a:endParaRPr/>
            </a:p>
          </p:txBody>
        </p:sp>
        <p:pic>
          <p:nvPicPr>
            <p:cNvPr id="31" name="object 31"/>
            <p:cNvPicPr/>
            <p:nvPr/>
          </p:nvPicPr>
          <p:blipFill>
            <a:blip r:embed="rId3" cstate="print"/>
            <a:stretch>
              <a:fillRect/>
            </a:stretch>
          </p:blipFill>
          <p:spPr>
            <a:xfrm>
              <a:off x="6769734" y="5596572"/>
              <a:ext cx="244475" cy="279400"/>
            </a:xfrm>
            <a:prstGeom prst="rect">
              <a:avLst/>
            </a:prstGeom>
          </p:spPr>
        </p:pic>
        <p:sp>
          <p:nvSpPr>
            <p:cNvPr id="32" name="object 32"/>
            <p:cNvSpPr/>
            <p:nvPr/>
          </p:nvSpPr>
          <p:spPr>
            <a:xfrm>
              <a:off x="6690994" y="5341937"/>
              <a:ext cx="679450" cy="650240"/>
            </a:xfrm>
            <a:custGeom>
              <a:avLst/>
              <a:gdLst/>
              <a:ahLst/>
              <a:cxnLst/>
              <a:rect l="l" t="t" r="r" b="b"/>
              <a:pathLst>
                <a:path w="679450" h="650239">
                  <a:moveTo>
                    <a:pt x="339725" y="0"/>
                  </a:moveTo>
                  <a:lnTo>
                    <a:pt x="289559" y="3492"/>
                  </a:lnTo>
                  <a:lnTo>
                    <a:pt x="241617" y="13652"/>
                  </a:lnTo>
                  <a:lnTo>
                    <a:pt x="196532" y="30162"/>
                  </a:lnTo>
                  <a:lnTo>
                    <a:pt x="154622" y="52387"/>
                  </a:lnTo>
                  <a:lnTo>
                    <a:pt x="116839" y="79692"/>
                  </a:lnTo>
                  <a:lnTo>
                    <a:pt x="83184" y="111759"/>
                  </a:lnTo>
                  <a:lnTo>
                    <a:pt x="54609" y="147955"/>
                  </a:lnTo>
                  <a:lnTo>
                    <a:pt x="31432" y="187959"/>
                  </a:lnTo>
                  <a:lnTo>
                    <a:pt x="14287" y="231140"/>
                  </a:lnTo>
                  <a:lnTo>
                    <a:pt x="3809" y="277177"/>
                  </a:lnTo>
                  <a:lnTo>
                    <a:pt x="0" y="325119"/>
                  </a:lnTo>
                  <a:lnTo>
                    <a:pt x="3809" y="373062"/>
                  </a:lnTo>
                  <a:lnTo>
                    <a:pt x="14287" y="419100"/>
                  </a:lnTo>
                  <a:lnTo>
                    <a:pt x="31432" y="462280"/>
                  </a:lnTo>
                  <a:lnTo>
                    <a:pt x="54609" y="502284"/>
                  </a:lnTo>
                  <a:lnTo>
                    <a:pt x="83184" y="538480"/>
                  </a:lnTo>
                  <a:lnTo>
                    <a:pt x="116839" y="570547"/>
                  </a:lnTo>
                  <a:lnTo>
                    <a:pt x="154622" y="597852"/>
                  </a:lnTo>
                  <a:lnTo>
                    <a:pt x="196532" y="620077"/>
                  </a:lnTo>
                  <a:lnTo>
                    <a:pt x="241617" y="636587"/>
                  </a:lnTo>
                  <a:lnTo>
                    <a:pt x="289559" y="646747"/>
                  </a:lnTo>
                  <a:lnTo>
                    <a:pt x="339725" y="650240"/>
                  </a:lnTo>
                  <a:lnTo>
                    <a:pt x="389889" y="646747"/>
                  </a:lnTo>
                  <a:lnTo>
                    <a:pt x="437832" y="636587"/>
                  </a:lnTo>
                  <a:lnTo>
                    <a:pt x="482917" y="620077"/>
                  </a:lnTo>
                  <a:lnTo>
                    <a:pt x="524827" y="597852"/>
                  </a:lnTo>
                  <a:lnTo>
                    <a:pt x="562609" y="570547"/>
                  </a:lnTo>
                  <a:lnTo>
                    <a:pt x="596264" y="538480"/>
                  </a:lnTo>
                  <a:lnTo>
                    <a:pt x="624839" y="502284"/>
                  </a:lnTo>
                  <a:lnTo>
                    <a:pt x="648017" y="462280"/>
                  </a:lnTo>
                  <a:lnTo>
                    <a:pt x="665162" y="419100"/>
                  </a:lnTo>
                  <a:lnTo>
                    <a:pt x="675639" y="373062"/>
                  </a:lnTo>
                  <a:lnTo>
                    <a:pt x="679450" y="325119"/>
                  </a:lnTo>
                  <a:lnTo>
                    <a:pt x="675639" y="277177"/>
                  </a:lnTo>
                  <a:lnTo>
                    <a:pt x="665162" y="231140"/>
                  </a:lnTo>
                  <a:lnTo>
                    <a:pt x="648017" y="187959"/>
                  </a:lnTo>
                  <a:lnTo>
                    <a:pt x="624839" y="147955"/>
                  </a:lnTo>
                  <a:lnTo>
                    <a:pt x="596264" y="111759"/>
                  </a:lnTo>
                  <a:lnTo>
                    <a:pt x="562609" y="79692"/>
                  </a:lnTo>
                  <a:lnTo>
                    <a:pt x="524827" y="52387"/>
                  </a:lnTo>
                  <a:lnTo>
                    <a:pt x="482917" y="30162"/>
                  </a:lnTo>
                  <a:lnTo>
                    <a:pt x="437832" y="13652"/>
                  </a:lnTo>
                  <a:lnTo>
                    <a:pt x="389889" y="3492"/>
                  </a:lnTo>
                  <a:lnTo>
                    <a:pt x="339725" y="0"/>
                  </a:lnTo>
                  <a:close/>
                </a:path>
              </a:pathLst>
            </a:custGeom>
            <a:solidFill>
              <a:srgbClr val="FFFFFF"/>
            </a:solidFill>
          </p:spPr>
          <p:txBody>
            <a:bodyPr wrap="square" lIns="0" tIns="0" rIns="0" bIns="0" rtlCol="0"/>
            <a:lstStyle/>
            <a:p>
              <a:endParaRPr/>
            </a:p>
          </p:txBody>
        </p:sp>
        <p:sp>
          <p:nvSpPr>
            <p:cNvPr id="33" name="object 33"/>
            <p:cNvSpPr/>
            <p:nvPr/>
          </p:nvSpPr>
          <p:spPr>
            <a:xfrm>
              <a:off x="4269422" y="4120515"/>
              <a:ext cx="3274695" cy="162560"/>
            </a:xfrm>
            <a:custGeom>
              <a:avLst/>
              <a:gdLst/>
              <a:ahLst/>
              <a:cxnLst/>
              <a:rect l="l" t="t" r="r" b="b"/>
              <a:pathLst>
                <a:path w="3274695" h="162560">
                  <a:moveTo>
                    <a:pt x="0" y="150812"/>
                  </a:moveTo>
                  <a:lnTo>
                    <a:pt x="25082" y="151447"/>
                  </a:lnTo>
                  <a:lnTo>
                    <a:pt x="52387" y="153352"/>
                  </a:lnTo>
                  <a:lnTo>
                    <a:pt x="82550" y="155892"/>
                  </a:lnTo>
                  <a:lnTo>
                    <a:pt x="117475" y="158432"/>
                  </a:lnTo>
                  <a:lnTo>
                    <a:pt x="158114" y="160655"/>
                  </a:lnTo>
                  <a:lnTo>
                    <a:pt x="205739" y="162242"/>
                  </a:lnTo>
                  <a:lnTo>
                    <a:pt x="261619" y="162560"/>
                  </a:lnTo>
                  <a:lnTo>
                    <a:pt x="327025" y="161290"/>
                  </a:lnTo>
                  <a:lnTo>
                    <a:pt x="403225" y="157480"/>
                  </a:lnTo>
                  <a:lnTo>
                    <a:pt x="491489" y="151447"/>
                  </a:lnTo>
                  <a:lnTo>
                    <a:pt x="563562" y="144462"/>
                  </a:lnTo>
                  <a:lnTo>
                    <a:pt x="602932" y="140335"/>
                  </a:lnTo>
                  <a:lnTo>
                    <a:pt x="644207" y="135255"/>
                  </a:lnTo>
                  <a:lnTo>
                    <a:pt x="687387" y="129540"/>
                  </a:lnTo>
                  <a:lnTo>
                    <a:pt x="732154" y="123825"/>
                  </a:lnTo>
                  <a:lnTo>
                    <a:pt x="778510" y="117157"/>
                  </a:lnTo>
                  <a:lnTo>
                    <a:pt x="826452" y="110490"/>
                  </a:lnTo>
                  <a:lnTo>
                    <a:pt x="875664" y="103505"/>
                  </a:lnTo>
                  <a:lnTo>
                    <a:pt x="925829" y="96202"/>
                  </a:lnTo>
                  <a:lnTo>
                    <a:pt x="977582" y="88900"/>
                  </a:lnTo>
                  <a:lnTo>
                    <a:pt x="1029969" y="81597"/>
                  </a:lnTo>
                  <a:lnTo>
                    <a:pt x="1082992" y="73977"/>
                  </a:lnTo>
                  <a:lnTo>
                    <a:pt x="1136967" y="66675"/>
                  </a:lnTo>
                  <a:lnTo>
                    <a:pt x="1191577" y="59055"/>
                  </a:lnTo>
                  <a:lnTo>
                    <a:pt x="1246504" y="52070"/>
                  </a:lnTo>
                  <a:lnTo>
                    <a:pt x="1301750" y="45085"/>
                  </a:lnTo>
                  <a:lnTo>
                    <a:pt x="1357312" y="38417"/>
                  </a:lnTo>
                  <a:lnTo>
                    <a:pt x="1412875" y="31750"/>
                  </a:lnTo>
                  <a:lnTo>
                    <a:pt x="1468119" y="26035"/>
                  </a:lnTo>
                  <a:lnTo>
                    <a:pt x="1523364" y="20320"/>
                  </a:lnTo>
                  <a:lnTo>
                    <a:pt x="1578292" y="15557"/>
                  </a:lnTo>
                  <a:lnTo>
                    <a:pt x="1632902" y="11112"/>
                  </a:lnTo>
                  <a:lnTo>
                    <a:pt x="1686560" y="7302"/>
                  </a:lnTo>
                  <a:lnTo>
                    <a:pt x="1739900" y="4127"/>
                  </a:lnTo>
                  <a:lnTo>
                    <a:pt x="1792287" y="1905"/>
                  </a:lnTo>
                  <a:lnTo>
                    <a:pt x="1843722" y="635"/>
                  </a:lnTo>
                  <a:lnTo>
                    <a:pt x="1893887" y="0"/>
                  </a:lnTo>
                  <a:lnTo>
                    <a:pt x="1945957" y="317"/>
                  </a:lnTo>
                  <a:lnTo>
                    <a:pt x="1999614" y="1587"/>
                  </a:lnTo>
                  <a:lnTo>
                    <a:pt x="2053907" y="3810"/>
                  </a:lnTo>
                  <a:lnTo>
                    <a:pt x="2109152" y="6667"/>
                  </a:lnTo>
                  <a:lnTo>
                    <a:pt x="2165350" y="10477"/>
                  </a:lnTo>
                  <a:lnTo>
                    <a:pt x="2222182" y="14922"/>
                  </a:lnTo>
                  <a:lnTo>
                    <a:pt x="2279015" y="19685"/>
                  </a:lnTo>
                  <a:lnTo>
                    <a:pt x="2336482" y="25082"/>
                  </a:lnTo>
                  <a:lnTo>
                    <a:pt x="2393949" y="31115"/>
                  </a:lnTo>
                  <a:lnTo>
                    <a:pt x="2451417" y="37465"/>
                  </a:lnTo>
                  <a:lnTo>
                    <a:pt x="2508885" y="44132"/>
                  </a:lnTo>
                  <a:lnTo>
                    <a:pt x="2565717" y="51117"/>
                  </a:lnTo>
                  <a:lnTo>
                    <a:pt x="2622232" y="58102"/>
                  </a:lnTo>
                  <a:lnTo>
                    <a:pt x="2678112" y="65405"/>
                  </a:lnTo>
                  <a:lnTo>
                    <a:pt x="2733040" y="73025"/>
                  </a:lnTo>
                  <a:lnTo>
                    <a:pt x="2787015" y="80327"/>
                  </a:lnTo>
                  <a:lnTo>
                    <a:pt x="2840037" y="87947"/>
                  </a:lnTo>
                  <a:lnTo>
                    <a:pt x="2891790" y="95250"/>
                  </a:lnTo>
                  <a:lnTo>
                    <a:pt x="2941955" y="102552"/>
                  </a:lnTo>
                  <a:lnTo>
                    <a:pt x="2990849" y="109537"/>
                  </a:lnTo>
                  <a:lnTo>
                    <a:pt x="3037840" y="116205"/>
                  </a:lnTo>
                  <a:lnTo>
                    <a:pt x="3082924" y="122555"/>
                  </a:lnTo>
                  <a:lnTo>
                    <a:pt x="3125787" y="128587"/>
                  </a:lnTo>
                  <a:lnTo>
                    <a:pt x="3166744" y="133985"/>
                  </a:lnTo>
                  <a:lnTo>
                    <a:pt x="3205162" y="139065"/>
                  </a:lnTo>
                  <a:lnTo>
                    <a:pt x="3241357" y="143510"/>
                  </a:lnTo>
                  <a:lnTo>
                    <a:pt x="3274694" y="147320"/>
                  </a:lnTo>
                </a:path>
              </a:pathLst>
            </a:custGeom>
            <a:ln w="28575">
              <a:solidFill>
                <a:srgbClr val="D8791A"/>
              </a:solidFill>
            </a:ln>
          </p:spPr>
          <p:txBody>
            <a:bodyPr wrap="square" lIns="0" tIns="0" rIns="0" bIns="0" rtlCol="0"/>
            <a:lstStyle/>
            <a:p>
              <a:endParaRPr/>
            </a:p>
          </p:txBody>
        </p:sp>
        <p:sp>
          <p:nvSpPr>
            <p:cNvPr id="34" name="object 34"/>
            <p:cNvSpPr/>
            <p:nvPr/>
          </p:nvSpPr>
          <p:spPr>
            <a:xfrm>
              <a:off x="7534275" y="4233545"/>
              <a:ext cx="303530" cy="176530"/>
            </a:xfrm>
            <a:custGeom>
              <a:avLst/>
              <a:gdLst/>
              <a:ahLst/>
              <a:cxnLst/>
              <a:rect l="l" t="t" r="r" b="b"/>
              <a:pathLst>
                <a:path w="303529" h="176529">
                  <a:moveTo>
                    <a:pt x="151765" y="0"/>
                  </a:moveTo>
                  <a:lnTo>
                    <a:pt x="92709" y="6984"/>
                  </a:lnTo>
                  <a:lnTo>
                    <a:pt x="44450" y="25717"/>
                  </a:lnTo>
                  <a:lnTo>
                    <a:pt x="12065" y="53974"/>
                  </a:lnTo>
                  <a:lnTo>
                    <a:pt x="0" y="88264"/>
                  </a:lnTo>
                  <a:lnTo>
                    <a:pt x="12065" y="122554"/>
                  </a:lnTo>
                  <a:lnTo>
                    <a:pt x="44450" y="150812"/>
                  </a:lnTo>
                  <a:lnTo>
                    <a:pt x="92709" y="169544"/>
                  </a:lnTo>
                  <a:lnTo>
                    <a:pt x="151765" y="176529"/>
                  </a:lnTo>
                  <a:lnTo>
                    <a:pt x="210820" y="169544"/>
                  </a:lnTo>
                  <a:lnTo>
                    <a:pt x="259079" y="150812"/>
                  </a:lnTo>
                  <a:lnTo>
                    <a:pt x="291465" y="122554"/>
                  </a:lnTo>
                  <a:lnTo>
                    <a:pt x="303529" y="88264"/>
                  </a:lnTo>
                  <a:lnTo>
                    <a:pt x="291465" y="53974"/>
                  </a:lnTo>
                  <a:lnTo>
                    <a:pt x="259079" y="25717"/>
                  </a:lnTo>
                  <a:lnTo>
                    <a:pt x="210820" y="6984"/>
                  </a:lnTo>
                  <a:lnTo>
                    <a:pt x="151765" y="0"/>
                  </a:lnTo>
                  <a:close/>
                </a:path>
              </a:pathLst>
            </a:custGeom>
            <a:solidFill>
              <a:srgbClr val="D8791A"/>
            </a:solidFill>
          </p:spPr>
          <p:txBody>
            <a:bodyPr wrap="square" lIns="0" tIns="0" rIns="0" bIns="0" rtlCol="0"/>
            <a:lstStyle/>
            <a:p>
              <a:endParaRPr/>
            </a:p>
          </p:txBody>
        </p:sp>
        <p:sp>
          <p:nvSpPr>
            <p:cNvPr id="35" name="object 35"/>
            <p:cNvSpPr/>
            <p:nvPr/>
          </p:nvSpPr>
          <p:spPr>
            <a:xfrm>
              <a:off x="4269422" y="4262755"/>
              <a:ext cx="3267710" cy="175895"/>
            </a:xfrm>
            <a:custGeom>
              <a:avLst/>
              <a:gdLst/>
              <a:ahLst/>
              <a:cxnLst/>
              <a:rect l="l" t="t" r="r" b="b"/>
              <a:pathLst>
                <a:path w="3267709" h="175895">
                  <a:moveTo>
                    <a:pt x="0" y="160655"/>
                  </a:moveTo>
                  <a:lnTo>
                    <a:pt x="25717" y="161925"/>
                  </a:lnTo>
                  <a:lnTo>
                    <a:pt x="53975" y="164147"/>
                  </a:lnTo>
                  <a:lnTo>
                    <a:pt x="86042" y="167005"/>
                  </a:lnTo>
                  <a:lnTo>
                    <a:pt x="122554" y="170180"/>
                  </a:lnTo>
                  <a:lnTo>
                    <a:pt x="164782" y="173037"/>
                  </a:lnTo>
                  <a:lnTo>
                    <a:pt x="213677" y="175260"/>
                  </a:lnTo>
                  <a:lnTo>
                    <a:pt x="269557" y="175895"/>
                  </a:lnTo>
                  <a:lnTo>
                    <a:pt x="334010" y="174942"/>
                  </a:lnTo>
                  <a:lnTo>
                    <a:pt x="407669" y="171450"/>
                  </a:lnTo>
                  <a:lnTo>
                    <a:pt x="491489" y="164782"/>
                  </a:lnTo>
                  <a:lnTo>
                    <a:pt x="564197" y="157162"/>
                  </a:lnTo>
                  <a:lnTo>
                    <a:pt x="603567" y="152082"/>
                  </a:lnTo>
                  <a:lnTo>
                    <a:pt x="644525" y="146367"/>
                  </a:lnTo>
                  <a:lnTo>
                    <a:pt x="687069" y="140017"/>
                  </a:lnTo>
                  <a:lnTo>
                    <a:pt x="731519" y="133032"/>
                  </a:lnTo>
                  <a:lnTo>
                    <a:pt x="777239" y="125730"/>
                  </a:lnTo>
                  <a:lnTo>
                    <a:pt x="824229" y="118110"/>
                  </a:lnTo>
                  <a:lnTo>
                    <a:pt x="872489" y="110172"/>
                  </a:lnTo>
                  <a:lnTo>
                    <a:pt x="922019" y="101917"/>
                  </a:lnTo>
                  <a:lnTo>
                    <a:pt x="972819" y="93662"/>
                  </a:lnTo>
                  <a:lnTo>
                    <a:pt x="1024254" y="85090"/>
                  </a:lnTo>
                  <a:lnTo>
                    <a:pt x="1076642" y="76835"/>
                  </a:lnTo>
                  <a:lnTo>
                    <a:pt x="1129664" y="68580"/>
                  </a:lnTo>
                  <a:lnTo>
                    <a:pt x="1183322" y="60325"/>
                  </a:lnTo>
                  <a:lnTo>
                    <a:pt x="1237614" y="52387"/>
                  </a:lnTo>
                  <a:lnTo>
                    <a:pt x="1292225" y="44450"/>
                  </a:lnTo>
                  <a:lnTo>
                    <a:pt x="1347152" y="37147"/>
                  </a:lnTo>
                  <a:lnTo>
                    <a:pt x="1402397" y="30480"/>
                  </a:lnTo>
                  <a:lnTo>
                    <a:pt x="1457642" y="24130"/>
                  </a:lnTo>
                  <a:lnTo>
                    <a:pt x="1512887" y="18097"/>
                  </a:lnTo>
                  <a:lnTo>
                    <a:pt x="1568132" y="13017"/>
                  </a:lnTo>
                  <a:lnTo>
                    <a:pt x="1623060" y="8572"/>
                  </a:lnTo>
                  <a:lnTo>
                    <a:pt x="1677669" y="5080"/>
                  </a:lnTo>
                  <a:lnTo>
                    <a:pt x="1731962" y="2540"/>
                  </a:lnTo>
                  <a:lnTo>
                    <a:pt x="1785619" y="635"/>
                  </a:lnTo>
                  <a:lnTo>
                    <a:pt x="1834197" y="0"/>
                  </a:lnTo>
                  <a:lnTo>
                    <a:pt x="1884679" y="0"/>
                  </a:lnTo>
                  <a:lnTo>
                    <a:pt x="1936432" y="635"/>
                  </a:lnTo>
                  <a:lnTo>
                    <a:pt x="1989454" y="1905"/>
                  </a:lnTo>
                  <a:lnTo>
                    <a:pt x="2043747" y="3492"/>
                  </a:lnTo>
                  <a:lnTo>
                    <a:pt x="2098992" y="5715"/>
                  </a:lnTo>
                  <a:lnTo>
                    <a:pt x="2154872" y="8572"/>
                  </a:lnTo>
                  <a:lnTo>
                    <a:pt x="2211387" y="11430"/>
                  </a:lnTo>
                  <a:lnTo>
                    <a:pt x="2268537" y="15240"/>
                  </a:lnTo>
                  <a:lnTo>
                    <a:pt x="2326005" y="19050"/>
                  </a:lnTo>
                  <a:lnTo>
                    <a:pt x="2383472" y="23177"/>
                  </a:lnTo>
                  <a:lnTo>
                    <a:pt x="2441257" y="27622"/>
                  </a:lnTo>
                  <a:lnTo>
                    <a:pt x="2498724" y="32067"/>
                  </a:lnTo>
                  <a:lnTo>
                    <a:pt x="2555874" y="37147"/>
                  </a:lnTo>
                  <a:lnTo>
                    <a:pt x="2612390" y="41910"/>
                  </a:lnTo>
                  <a:lnTo>
                    <a:pt x="2668587" y="46990"/>
                  </a:lnTo>
                  <a:lnTo>
                    <a:pt x="2723832" y="52070"/>
                  </a:lnTo>
                  <a:lnTo>
                    <a:pt x="2778124" y="57150"/>
                  </a:lnTo>
                  <a:lnTo>
                    <a:pt x="2831465" y="62230"/>
                  </a:lnTo>
                  <a:lnTo>
                    <a:pt x="2883217" y="67310"/>
                  </a:lnTo>
                  <a:lnTo>
                    <a:pt x="2934017" y="72072"/>
                  </a:lnTo>
                  <a:lnTo>
                    <a:pt x="2982912" y="76835"/>
                  </a:lnTo>
                  <a:lnTo>
                    <a:pt x="3029902" y="81280"/>
                  </a:lnTo>
                  <a:lnTo>
                    <a:pt x="3075305" y="85725"/>
                  </a:lnTo>
                  <a:lnTo>
                    <a:pt x="3118485" y="89535"/>
                  </a:lnTo>
                  <a:lnTo>
                    <a:pt x="3159442" y="93345"/>
                  </a:lnTo>
                  <a:lnTo>
                    <a:pt x="3198177" y="96520"/>
                  </a:lnTo>
                  <a:lnTo>
                    <a:pt x="3234055" y="99377"/>
                  </a:lnTo>
                  <a:lnTo>
                    <a:pt x="3267392" y="101600"/>
                  </a:lnTo>
                </a:path>
              </a:pathLst>
            </a:custGeom>
            <a:ln w="28575">
              <a:solidFill>
                <a:srgbClr val="D8791A"/>
              </a:solidFill>
            </a:ln>
          </p:spPr>
          <p:txBody>
            <a:bodyPr wrap="square" lIns="0" tIns="0" rIns="0" bIns="0" rtlCol="0"/>
            <a:lstStyle/>
            <a:p>
              <a:endParaRPr/>
            </a:p>
          </p:txBody>
        </p:sp>
      </p:grpSp>
      <p:sp>
        <p:nvSpPr>
          <p:cNvPr id="36" name="object 36"/>
          <p:cNvSpPr txBox="1"/>
          <p:nvPr/>
        </p:nvSpPr>
        <p:spPr>
          <a:xfrm>
            <a:off x="4836159" y="3855084"/>
            <a:ext cx="483870" cy="193040"/>
          </a:xfrm>
          <a:prstGeom prst="rect">
            <a:avLst/>
          </a:prstGeom>
        </p:spPr>
        <p:txBody>
          <a:bodyPr vert="horz" wrap="square" lIns="0" tIns="12700" rIns="0" bIns="0" rtlCol="0">
            <a:spAutoFit/>
          </a:bodyPr>
          <a:lstStyle/>
          <a:p>
            <a:pPr marL="12700">
              <a:lnSpc>
                <a:spcPct val="100000"/>
              </a:lnSpc>
              <a:spcBef>
                <a:spcPts val="100"/>
              </a:spcBef>
            </a:pPr>
            <a:r>
              <a:rPr sz="1100" spc="65" dirty="0">
                <a:solidFill>
                  <a:srgbClr val="D8791A"/>
                </a:solidFill>
                <a:latin typeface="Calibri"/>
                <a:cs typeface="Calibri"/>
              </a:rPr>
              <a:t>αίτημα</a:t>
            </a:r>
            <a:endParaRPr sz="1100">
              <a:latin typeface="Calibri"/>
              <a:cs typeface="Calibri"/>
            </a:endParaRPr>
          </a:p>
        </p:txBody>
      </p:sp>
      <p:sp>
        <p:nvSpPr>
          <p:cNvPr id="37" name="object 37"/>
          <p:cNvSpPr txBox="1"/>
          <p:nvPr/>
        </p:nvSpPr>
        <p:spPr>
          <a:xfrm>
            <a:off x="5449570" y="4312602"/>
            <a:ext cx="421005" cy="193040"/>
          </a:xfrm>
          <a:prstGeom prst="rect">
            <a:avLst/>
          </a:prstGeom>
        </p:spPr>
        <p:txBody>
          <a:bodyPr vert="horz" wrap="square" lIns="0" tIns="12700" rIns="0" bIns="0" rtlCol="0">
            <a:spAutoFit/>
          </a:bodyPr>
          <a:lstStyle/>
          <a:p>
            <a:pPr marL="12700">
              <a:lnSpc>
                <a:spcPct val="100000"/>
              </a:lnSpc>
              <a:spcBef>
                <a:spcPts val="100"/>
              </a:spcBef>
            </a:pPr>
            <a:r>
              <a:rPr sz="1100" spc="60" dirty="0">
                <a:solidFill>
                  <a:srgbClr val="D8791A"/>
                </a:solidFill>
                <a:latin typeface="Calibri"/>
                <a:cs typeface="Calibri"/>
              </a:rPr>
              <a:t>απάντ</a:t>
            </a:r>
            <a:endParaRPr sz="1100">
              <a:latin typeface="Calibri"/>
              <a:cs typeface="Calibri"/>
            </a:endParaRPr>
          </a:p>
        </p:txBody>
      </p:sp>
      <p:sp>
        <p:nvSpPr>
          <p:cNvPr id="38" name="object 38"/>
          <p:cNvSpPr txBox="1"/>
          <p:nvPr/>
        </p:nvSpPr>
        <p:spPr>
          <a:xfrm>
            <a:off x="7890192" y="4164647"/>
            <a:ext cx="444500" cy="360045"/>
          </a:xfrm>
          <a:prstGeom prst="rect">
            <a:avLst/>
          </a:prstGeom>
        </p:spPr>
        <p:txBody>
          <a:bodyPr vert="horz" wrap="square" lIns="0" tIns="12700" rIns="0" bIns="0" rtlCol="0">
            <a:spAutoFit/>
          </a:bodyPr>
          <a:lstStyle/>
          <a:p>
            <a:pPr marL="76200" marR="5080" indent="-63500">
              <a:lnSpc>
                <a:spcPct val="100000"/>
              </a:lnSpc>
              <a:spcBef>
                <a:spcPts val="100"/>
              </a:spcBef>
            </a:pPr>
            <a:r>
              <a:rPr sz="1100" spc="15" dirty="0">
                <a:solidFill>
                  <a:srgbClr val="D8791A"/>
                </a:solidFill>
                <a:latin typeface="Calibri"/>
                <a:cs typeface="Calibri"/>
              </a:rPr>
              <a:t>Ι</a:t>
            </a:r>
            <a:r>
              <a:rPr sz="1100" spc="60" dirty="0">
                <a:solidFill>
                  <a:srgbClr val="D8791A"/>
                </a:solidFill>
                <a:latin typeface="Calibri"/>
                <a:cs typeface="Calibri"/>
              </a:rPr>
              <a:t>σ</a:t>
            </a:r>
            <a:r>
              <a:rPr sz="1100" spc="35" dirty="0">
                <a:solidFill>
                  <a:srgbClr val="D8791A"/>
                </a:solidFill>
                <a:latin typeface="Calibri"/>
                <a:cs typeface="Calibri"/>
              </a:rPr>
              <a:t>τ</a:t>
            </a:r>
            <a:r>
              <a:rPr sz="1100" spc="60" dirty="0">
                <a:solidFill>
                  <a:srgbClr val="D8791A"/>
                </a:solidFill>
                <a:latin typeface="Calibri"/>
                <a:cs typeface="Calibri"/>
              </a:rPr>
              <a:t>οσ</a:t>
            </a:r>
            <a:r>
              <a:rPr sz="1100" spc="50" dirty="0">
                <a:solidFill>
                  <a:srgbClr val="D8791A"/>
                </a:solidFill>
                <a:latin typeface="Calibri"/>
                <a:cs typeface="Calibri"/>
              </a:rPr>
              <a:t>ε  </a:t>
            </a:r>
            <a:r>
              <a:rPr sz="1100" spc="55" dirty="0">
                <a:solidFill>
                  <a:srgbClr val="D8791A"/>
                </a:solidFill>
                <a:latin typeface="Calibri"/>
                <a:cs typeface="Calibri"/>
              </a:rPr>
              <a:t>λίδα</a:t>
            </a:r>
            <a:endParaRPr sz="1100">
              <a:latin typeface="Calibri"/>
              <a:cs typeface="Calibri"/>
            </a:endParaRPr>
          </a:p>
        </p:txBody>
      </p:sp>
      <p:sp>
        <p:nvSpPr>
          <p:cNvPr id="39" name="object 39"/>
          <p:cNvSpPr txBox="1"/>
          <p:nvPr/>
        </p:nvSpPr>
        <p:spPr>
          <a:xfrm>
            <a:off x="7241857" y="4668520"/>
            <a:ext cx="462280" cy="193040"/>
          </a:xfrm>
          <a:prstGeom prst="rect">
            <a:avLst/>
          </a:prstGeom>
        </p:spPr>
        <p:txBody>
          <a:bodyPr vert="horz" wrap="square" lIns="0" tIns="12700" rIns="0" bIns="0" rtlCol="0">
            <a:spAutoFit/>
          </a:bodyPr>
          <a:lstStyle/>
          <a:p>
            <a:pPr marL="12700">
              <a:lnSpc>
                <a:spcPct val="100000"/>
              </a:lnSpc>
              <a:spcBef>
                <a:spcPts val="100"/>
              </a:spcBef>
            </a:pPr>
            <a:r>
              <a:rPr sz="1100" spc="75" dirty="0">
                <a:solidFill>
                  <a:srgbClr val="D8791A"/>
                </a:solidFill>
                <a:latin typeface="Calibri"/>
                <a:cs typeface="Calibri"/>
              </a:rPr>
              <a:t>Δ</a:t>
            </a:r>
            <a:r>
              <a:rPr sz="1100" spc="35" dirty="0">
                <a:solidFill>
                  <a:srgbClr val="D8791A"/>
                </a:solidFill>
                <a:latin typeface="Calibri"/>
                <a:cs typeface="Calibri"/>
              </a:rPr>
              <a:t>ί</a:t>
            </a:r>
            <a:r>
              <a:rPr sz="1100" spc="60" dirty="0">
                <a:solidFill>
                  <a:srgbClr val="D8791A"/>
                </a:solidFill>
                <a:latin typeface="Calibri"/>
                <a:cs typeface="Calibri"/>
              </a:rPr>
              <a:t>κ</a:t>
            </a:r>
            <a:r>
              <a:rPr sz="1100" spc="50" dirty="0">
                <a:solidFill>
                  <a:srgbClr val="D8791A"/>
                </a:solidFill>
                <a:latin typeface="Calibri"/>
                <a:cs typeface="Calibri"/>
              </a:rPr>
              <a:t>τ</a:t>
            </a:r>
            <a:r>
              <a:rPr sz="1100" spc="75" dirty="0">
                <a:solidFill>
                  <a:srgbClr val="D8791A"/>
                </a:solidFill>
                <a:latin typeface="Calibri"/>
                <a:cs typeface="Calibri"/>
              </a:rPr>
              <a:t>υ</a:t>
            </a:r>
            <a:r>
              <a:rPr sz="1100" spc="85" dirty="0">
                <a:solidFill>
                  <a:srgbClr val="D8791A"/>
                </a:solidFill>
                <a:latin typeface="Calibri"/>
                <a:cs typeface="Calibri"/>
              </a:rPr>
              <a:t>ο</a:t>
            </a:r>
            <a:endParaRPr sz="1100">
              <a:latin typeface="Calibri"/>
              <a:cs typeface="Calibri"/>
            </a:endParaRPr>
          </a:p>
        </p:txBody>
      </p:sp>
      <p:pic>
        <p:nvPicPr>
          <p:cNvPr id="40" name="object 40"/>
          <p:cNvPicPr/>
          <p:nvPr/>
        </p:nvPicPr>
        <p:blipFill>
          <a:blip r:embed="rId4" cstate="print"/>
          <a:stretch>
            <a:fillRect/>
          </a:stretch>
        </p:blipFill>
        <p:spPr>
          <a:xfrm>
            <a:off x="7203122" y="6380162"/>
            <a:ext cx="1530032" cy="477837"/>
          </a:xfrm>
          <a:prstGeom prst="rect">
            <a:avLst/>
          </a:prstGeom>
        </p:spPr>
      </p:pic>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268094" y="846454"/>
            <a:ext cx="7719059" cy="459740"/>
          </a:xfrm>
          <a:prstGeom prst="rect">
            <a:avLst/>
          </a:prstGeom>
        </p:spPr>
        <p:txBody>
          <a:bodyPr vert="horz" wrap="square" lIns="0" tIns="12700" rIns="0" bIns="0" rtlCol="0">
            <a:spAutoFit/>
          </a:bodyPr>
          <a:lstStyle/>
          <a:p>
            <a:pPr marL="12700">
              <a:lnSpc>
                <a:spcPct val="100000"/>
              </a:lnSpc>
              <a:spcBef>
                <a:spcPts val="100"/>
              </a:spcBef>
            </a:pPr>
            <a:r>
              <a:rPr spc="135" dirty="0">
                <a:solidFill>
                  <a:srgbClr val="FFFFFF"/>
                </a:solidFill>
              </a:rPr>
              <a:t>Θέματα</a:t>
            </a:r>
            <a:r>
              <a:rPr spc="60" dirty="0">
                <a:solidFill>
                  <a:srgbClr val="FFFFFF"/>
                </a:solidFill>
              </a:rPr>
              <a:t> </a:t>
            </a:r>
            <a:r>
              <a:rPr spc="120" dirty="0">
                <a:solidFill>
                  <a:srgbClr val="FFFFFF"/>
                </a:solidFill>
              </a:rPr>
              <a:t>ασφάλειας/ιδιωτικότητας</a:t>
            </a:r>
            <a:r>
              <a:rPr spc="70" dirty="0">
                <a:solidFill>
                  <a:srgbClr val="FFFFFF"/>
                </a:solidFill>
              </a:rPr>
              <a:t> </a:t>
            </a:r>
            <a:r>
              <a:rPr spc="130" dirty="0">
                <a:solidFill>
                  <a:srgbClr val="FFFFFF"/>
                </a:solidFill>
              </a:rPr>
              <a:t>στο</a:t>
            </a:r>
            <a:r>
              <a:rPr spc="75" dirty="0">
                <a:solidFill>
                  <a:srgbClr val="FFFFFF"/>
                </a:solidFill>
              </a:rPr>
              <a:t> </a:t>
            </a:r>
            <a:r>
              <a:rPr spc="120" dirty="0">
                <a:solidFill>
                  <a:srgbClr val="FFFFFF"/>
                </a:solidFill>
              </a:rPr>
              <a:t>διαδίκτυο</a:t>
            </a:r>
          </a:p>
        </p:txBody>
      </p:sp>
      <p:sp>
        <p:nvSpPr>
          <p:cNvPr id="4" name="object 4"/>
          <p:cNvSpPr txBox="1"/>
          <p:nvPr/>
        </p:nvSpPr>
        <p:spPr>
          <a:xfrm>
            <a:off x="1670050" y="1743581"/>
            <a:ext cx="10427970" cy="3258185"/>
          </a:xfrm>
          <a:prstGeom prst="rect">
            <a:avLst/>
          </a:prstGeom>
        </p:spPr>
        <p:txBody>
          <a:bodyPr vert="horz" wrap="square" lIns="0" tIns="20955" rIns="0" bIns="0" rtlCol="0">
            <a:spAutoFit/>
          </a:bodyPr>
          <a:lstStyle/>
          <a:p>
            <a:pPr marL="286385" indent="-273685">
              <a:lnSpc>
                <a:spcPct val="100000"/>
              </a:lnSpc>
              <a:spcBef>
                <a:spcPts val="165"/>
              </a:spcBef>
              <a:buClr>
                <a:srgbClr val="FFBA00"/>
              </a:buClr>
              <a:buSzPct val="128000"/>
              <a:buFont typeface="Courier New"/>
              <a:buChar char="o"/>
              <a:tabLst>
                <a:tab pos="286385" algn="l"/>
              </a:tabLst>
            </a:pPr>
            <a:r>
              <a:rPr sz="1250" spc="120" dirty="0">
                <a:solidFill>
                  <a:srgbClr val="FFFFFF"/>
                </a:solidFill>
                <a:latin typeface="Calibri"/>
                <a:cs typeface="Calibri"/>
              </a:rPr>
              <a:t>Ασφαλισμένες</a:t>
            </a:r>
            <a:r>
              <a:rPr sz="1250" spc="60" dirty="0">
                <a:solidFill>
                  <a:srgbClr val="FFFFFF"/>
                </a:solidFill>
                <a:latin typeface="Calibri"/>
                <a:cs typeface="Calibri"/>
              </a:rPr>
              <a:t> </a:t>
            </a:r>
            <a:r>
              <a:rPr sz="1250" spc="105" dirty="0">
                <a:solidFill>
                  <a:srgbClr val="FFFFFF"/>
                </a:solidFill>
                <a:latin typeface="Calibri"/>
                <a:cs typeface="Calibri"/>
              </a:rPr>
              <a:t>επικοινωνίες</a:t>
            </a:r>
            <a:r>
              <a:rPr sz="1250" spc="65" dirty="0">
                <a:solidFill>
                  <a:srgbClr val="FFFFFF"/>
                </a:solidFill>
                <a:latin typeface="Calibri"/>
                <a:cs typeface="Calibri"/>
              </a:rPr>
              <a:t> </a:t>
            </a:r>
            <a:r>
              <a:rPr sz="1250" spc="114" dirty="0">
                <a:solidFill>
                  <a:srgbClr val="FFFFFF"/>
                </a:solidFill>
                <a:latin typeface="Calibri"/>
                <a:cs typeface="Calibri"/>
              </a:rPr>
              <a:t>μεταξύ</a:t>
            </a:r>
            <a:r>
              <a:rPr sz="1250" spc="70" dirty="0">
                <a:solidFill>
                  <a:srgbClr val="FFFFFF"/>
                </a:solidFill>
                <a:latin typeface="Calibri"/>
                <a:cs typeface="Calibri"/>
              </a:rPr>
              <a:t> </a:t>
            </a:r>
            <a:r>
              <a:rPr sz="1250" spc="90" dirty="0">
                <a:solidFill>
                  <a:srgbClr val="FFFFFF"/>
                </a:solidFill>
                <a:latin typeface="Calibri"/>
                <a:cs typeface="Calibri"/>
              </a:rPr>
              <a:t>client</a:t>
            </a:r>
            <a:r>
              <a:rPr sz="1250" spc="65" dirty="0">
                <a:solidFill>
                  <a:srgbClr val="FFFFFF"/>
                </a:solidFill>
                <a:latin typeface="Calibri"/>
                <a:cs typeface="Calibri"/>
              </a:rPr>
              <a:t> </a:t>
            </a:r>
            <a:r>
              <a:rPr sz="1250" spc="110" dirty="0">
                <a:solidFill>
                  <a:srgbClr val="FFFFFF"/>
                </a:solidFill>
                <a:latin typeface="Calibri"/>
                <a:cs typeface="Calibri"/>
              </a:rPr>
              <a:t>(σύστημα</a:t>
            </a:r>
            <a:r>
              <a:rPr sz="1250" spc="55" dirty="0">
                <a:solidFill>
                  <a:srgbClr val="FFFFFF"/>
                </a:solidFill>
                <a:latin typeface="Calibri"/>
                <a:cs typeface="Calibri"/>
              </a:rPr>
              <a:t> </a:t>
            </a:r>
            <a:r>
              <a:rPr sz="1250" spc="135" dirty="0">
                <a:solidFill>
                  <a:srgbClr val="FFFFFF"/>
                </a:solidFill>
                <a:latin typeface="Calibri"/>
                <a:cs typeface="Calibri"/>
              </a:rPr>
              <a:t>ή</a:t>
            </a:r>
            <a:r>
              <a:rPr sz="1250" spc="50" dirty="0">
                <a:solidFill>
                  <a:srgbClr val="FFFFFF"/>
                </a:solidFill>
                <a:latin typeface="Calibri"/>
                <a:cs typeface="Calibri"/>
              </a:rPr>
              <a:t> </a:t>
            </a:r>
            <a:r>
              <a:rPr sz="1250" spc="120" dirty="0">
                <a:solidFill>
                  <a:srgbClr val="FFFFFF"/>
                </a:solidFill>
                <a:latin typeface="Calibri"/>
                <a:cs typeface="Calibri"/>
              </a:rPr>
              <a:t>πρόγραμμα</a:t>
            </a:r>
            <a:r>
              <a:rPr sz="1250" spc="45" dirty="0">
                <a:solidFill>
                  <a:srgbClr val="FFFFFF"/>
                </a:solidFill>
                <a:latin typeface="Calibri"/>
                <a:cs typeface="Calibri"/>
              </a:rPr>
              <a:t> </a:t>
            </a:r>
            <a:r>
              <a:rPr sz="1250" spc="125" dirty="0">
                <a:solidFill>
                  <a:srgbClr val="FFFFFF"/>
                </a:solidFill>
                <a:latin typeface="Calibri"/>
                <a:cs typeface="Calibri"/>
              </a:rPr>
              <a:t>που</a:t>
            </a:r>
            <a:r>
              <a:rPr sz="1250" spc="50" dirty="0">
                <a:solidFill>
                  <a:srgbClr val="FFFFFF"/>
                </a:solidFill>
                <a:latin typeface="Calibri"/>
                <a:cs typeface="Calibri"/>
              </a:rPr>
              <a:t> </a:t>
            </a:r>
            <a:r>
              <a:rPr sz="1250" spc="95" dirty="0">
                <a:solidFill>
                  <a:srgbClr val="FFFFFF"/>
                </a:solidFill>
                <a:latin typeface="Calibri"/>
                <a:cs typeface="Calibri"/>
              </a:rPr>
              <a:t>επικοινωνεί</a:t>
            </a:r>
            <a:r>
              <a:rPr sz="1250" spc="40" dirty="0">
                <a:solidFill>
                  <a:srgbClr val="FFFFFF"/>
                </a:solidFill>
                <a:latin typeface="Calibri"/>
                <a:cs typeface="Calibri"/>
              </a:rPr>
              <a:t> </a:t>
            </a:r>
            <a:r>
              <a:rPr sz="1250" spc="120" dirty="0">
                <a:solidFill>
                  <a:srgbClr val="FFFFFF"/>
                </a:solidFill>
                <a:latin typeface="Calibri"/>
                <a:cs typeface="Calibri"/>
              </a:rPr>
              <a:t>με</a:t>
            </a:r>
            <a:r>
              <a:rPr sz="1250" spc="50" dirty="0">
                <a:solidFill>
                  <a:srgbClr val="FFFFFF"/>
                </a:solidFill>
                <a:latin typeface="Calibri"/>
                <a:cs typeface="Calibri"/>
              </a:rPr>
              <a:t> </a:t>
            </a:r>
            <a:r>
              <a:rPr sz="1250" spc="105" dirty="0">
                <a:solidFill>
                  <a:srgbClr val="FFFFFF"/>
                </a:solidFill>
                <a:latin typeface="Calibri"/>
                <a:cs typeface="Calibri"/>
              </a:rPr>
              <a:t>εξυπηρετητή)</a:t>
            </a:r>
            <a:r>
              <a:rPr sz="1250" spc="70" dirty="0">
                <a:solidFill>
                  <a:srgbClr val="FFFFFF"/>
                </a:solidFill>
                <a:latin typeface="Calibri"/>
                <a:cs typeface="Calibri"/>
              </a:rPr>
              <a:t> </a:t>
            </a:r>
            <a:r>
              <a:rPr sz="1250" spc="105" dirty="0">
                <a:solidFill>
                  <a:srgbClr val="FFFFFF"/>
                </a:solidFill>
                <a:latin typeface="Calibri"/>
                <a:cs typeface="Calibri"/>
              </a:rPr>
              <a:t>και</a:t>
            </a:r>
            <a:r>
              <a:rPr sz="1250" spc="60" dirty="0">
                <a:solidFill>
                  <a:srgbClr val="FFFFFF"/>
                </a:solidFill>
                <a:latin typeface="Calibri"/>
                <a:cs typeface="Calibri"/>
              </a:rPr>
              <a:t> </a:t>
            </a:r>
            <a:r>
              <a:rPr sz="1250" spc="105" dirty="0">
                <a:solidFill>
                  <a:srgbClr val="FFFFFF"/>
                </a:solidFill>
                <a:latin typeface="Calibri"/>
                <a:cs typeface="Calibri"/>
              </a:rPr>
              <a:t>εξυπηρετητή/εξυπηρετητή</a:t>
            </a:r>
            <a:endParaRPr sz="1250">
              <a:latin typeface="Calibri"/>
              <a:cs typeface="Calibri"/>
            </a:endParaRPr>
          </a:p>
          <a:p>
            <a:pPr marL="396240" lvl="1" indent="-273685">
              <a:lnSpc>
                <a:spcPct val="100000"/>
              </a:lnSpc>
              <a:spcBef>
                <a:spcPts val="459"/>
              </a:spcBef>
              <a:buSzPct val="128000"/>
              <a:buFont typeface="Courier New"/>
              <a:buChar char="o"/>
              <a:tabLst>
                <a:tab pos="396240" algn="l"/>
              </a:tabLst>
            </a:pPr>
            <a:r>
              <a:rPr sz="1250" spc="95" dirty="0">
                <a:solidFill>
                  <a:srgbClr val="FFFFFF"/>
                </a:solidFill>
                <a:latin typeface="Calibri"/>
                <a:cs typeface="Calibri"/>
              </a:rPr>
              <a:t>HTTPS</a:t>
            </a:r>
            <a:r>
              <a:rPr sz="1250" spc="40" dirty="0">
                <a:solidFill>
                  <a:srgbClr val="FFFFFF"/>
                </a:solidFill>
                <a:latin typeface="Calibri"/>
                <a:cs typeface="Calibri"/>
              </a:rPr>
              <a:t> </a:t>
            </a:r>
            <a:r>
              <a:rPr sz="1250" spc="95" dirty="0">
                <a:solidFill>
                  <a:srgbClr val="FFFFFF"/>
                </a:solidFill>
                <a:latin typeface="Calibri"/>
                <a:cs typeface="Calibri"/>
              </a:rPr>
              <a:t>HTTP</a:t>
            </a:r>
            <a:r>
              <a:rPr sz="1250" spc="35" dirty="0">
                <a:solidFill>
                  <a:srgbClr val="FFFFFF"/>
                </a:solidFill>
                <a:latin typeface="Calibri"/>
                <a:cs typeface="Calibri"/>
              </a:rPr>
              <a:t> </a:t>
            </a:r>
            <a:r>
              <a:rPr sz="1250" spc="100" dirty="0">
                <a:solidFill>
                  <a:srgbClr val="FFFFFF"/>
                </a:solidFill>
                <a:latin typeface="Calibri"/>
                <a:cs typeface="Calibri"/>
              </a:rPr>
              <a:t>μέσω</a:t>
            </a:r>
            <a:r>
              <a:rPr sz="1250" spc="35" dirty="0">
                <a:solidFill>
                  <a:srgbClr val="FFFFFF"/>
                </a:solidFill>
                <a:latin typeface="Calibri"/>
                <a:cs typeface="Calibri"/>
              </a:rPr>
              <a:t> </a:t>
            </a:r>
            <a:r>
              <a:rPr sz="1250" spc="95" dirty="0">
                <a:solidFill>
                  <a:srgbClr val="FFFFFF"/>
                </a:solidFill>
                <a:latin typeface="Calibri"/>
                <a:cs typeface="Calibri"/>
              </a:rPr>
              <a:t>ασφαλούς</a:t>
            </a:r>
            <a:r>
              <a:rPr sz="1250" spc="35" dirty="0">
                <a:solidFill>
                  <a:srgbClr val="FFFFFF"/>
                </a:solidFill>
                <a:latin typeface="Calibri"/>
                <a:cs typeface="Calibri"/>
              </a:rPr>
              <a:t> </a:t>
            </a:r>
            <a:r>
              <a:rPr sz="1250" spc="80" dirty="0">
                <a:solidFill>
                  <a:srgbClr val="FFFFFF"/>
                </a:solidFill>
                <a:latin typeface="Calibri"/>
                <a:cs typeface="Calibri"/>
              </a:rPr>
              <a:t>Socket</a:t>
            </a:r>
            <a:r>
              <a:rPr sz="1250" spc="45" dirty="0">
                <a:solidFill>
                  <a:srgbClr val="FFFFFF"/>
                </a:solidFill>
                <a:latin typeface="Calibri"/>
                <a:cs typeface="Calibri"/>
              </a:rPr>
              <a:t> </a:t>
            </a:r>
            <a:r>
              <a:rPr sz="1250" spc="55" dirty="0">
                <a:solidFill>
                  <a:srgbClr val="FFFFFF"/>
                </a:solidFill>
                <a:latin typeface="Calibri"/>
                <a:cs typeface="Calibri"/>
              </a:rPr>
              <a:t>)</a:t>
            </a:r>
            <a:endParaRPr sz="1250">
              <a:latin typeface="Calibri"/>
              <a:cs typeface="Calibri"/>
            </a:endParaRPr>
          </a:p>
          <a:p>
            <a:pPr marL="286385" indent="-273685">
              <a:lnSpc>
                <a:spcPct val="100000"/>
              </a:lnSpc>
              <a:spcBef>
                <a:spcPts val="1265"/>
              </a:spcBef>
              <a:buClr>
                <a:srgbClr val="FFBA00"/>
              </a:buClr>
              <a:buSzPct val="128000"/>
              <a:buFont typeface="Courier New"/>
              <a:buChar char="o"/>
              <a:tabLst>
                <a:tab pos="286385" algn="l"/>
              </a:tabLst>
            </a:pPr>
            <a:r>
              <a:rPr sz="1250" spc="95" dirty="0">
                <a:solidFill>
                  <a:srgbClr val="FFFFFF"/>
                </a:solidFill>
                <a:latin typeface="Calibri"/>
                <a:cs typeface="Calibri"/>
              </a:rPr>
              <a:t>Επαλήθευση</a:t>
            </a:r>
            <a:r>
              <a:rPr sz="1250" spc="35" dirty="0">
                <a:solidFill>
                  <a:srgbClr val="FFFFFF"/>
                </a:solidFill>
                <a:latin typeface="Calibri"/>
                <a:cs typeface="Calibri"/>
              </a:rPr>
              <a:t> </a:t>
            </a:r>
            <a:r>
              <a:rPr sz="1250" spc="85" dirty="0">
                <a:solidFill>
                  <a:srgbClr val="FFFFFF"/>
                </a:solidFill>
                <a:latin typeface="Calibri"/>
                <a:cs typeface="Calibri"/>
              </a:rPr>
              <a:t>ταυτότητας</a:t>
            </a:r>
            <a:r>
              <a:rPr sz="1250" spc="35" dirty="0">
                <a:solidFill>
                  <a:srgbClr val="FFFFFF"/>
                </a:solidFill>
                <a:latin typeface="Calibri"/>
                <a:cs typeface="Calibri"/>
              </a:rPr>
              <a:t> </a:t>
            </a:r>
            <a:r>
              <a:rPr sz="1250" spc="90" dirty="0">
                <a:solidFill>
                  <a:srgbClr val="FFFFFF"/>
                </a:solidFill>
                <a:latin typeface="Calibri"/>
                <a:cs typeface="Calibri"/>
              </a:rPr>
              <a:t>χρήστη</a:t>
            </a:r>
            <a:r>
              <a:rPr sz="1250" spc="30" dirty="0">
                <a:solidFill>
                  <a:srgbClr val="FFFFFF"/>
                </a:solidFill>
                <a:latin typeface="Calibri"/>
                <a:cs typeface="Calibri"/>
              </a:rPr>
              <a:t> </a:t>
            </a:r>
            <a:r>
              <a:rPr sz="1250" spc="70" dirty="0">
                <a:solidFill>
                  <a:srgbClr val="FFFFFF"/>
                </a:solidFill>
                <a:latin typeface="Calibri"/>
                <a:cs typeface="Calibri"/>
              </a:rPr>
              <a:t>διαχείριση</a:t>
            </a:r>
            <a:r>
              <a:rPr sz="1250" spc="20" dirty="0">
                <a:solidFill>
                  <a:srgbClr val="FFFFFF"/>
                </a:solidFill>
                <a:latin typeface="Calibri"/>
                <a:cs typeface="Calibri"/>
              </a:rPr>
              <a:t> </a:t>
            </a:r>
            <a:r>
              <a:rPr sz="1250" spc="95" dirty="0">
                <a:solidFill>
                  <a:srgbClr val="FFFFFF"/>
                </a:solidFill>
                <a:latin typeface="Calibri"/>
                <a:cs typeface="Calibri"/>
              </a:rPr>
              <a:t>συνόδου</a:t>
            </a:r>
            <a:endParaRPr sz="1250">
              <a:latin typeface="Calibri"/>
              <a:cs typeface="Calibri"/>
            </a:endParaRPr>
          </a:p>
          <a:p>
            <a:pPr marL="396240" lvl="1" indent="-273685">
              <a:lnSpc>
                <a:spcPct val="100000"/>
              </a:lnSpc>
              <a:spcBef>
                <a:spcPts val="459"/>
              </a:spcBef>
              <a:buSzPct val="128000"/>
              <a:buFont typeface="Courier New"/>
              <a:buChar char="o"/>
              <a:tabLst>
                <a:tab pos="396240" algn="l"/>
              </a:tabLst>
            </a:pPr>
            <a:r>
              <a:rPr sz="1250" spc="80" dirty="0">
                <a:solidFill>
                  <a:srgbClr val="FFFFFF"/>
                </a:solidFill>
                <a:latin typeface="Calibri"/>
                <a:cs typeface="Calibri"/>
              </a:rPr>
              <a:t>Cookies</a:t>
            </a:r>
            <a:r>
              <a:rPr sz="1250" spc="25" dirty="0">
                <a:solidFill>
                  <a:srgbClr val="FFFFFF"/>
                </a:solidFill>
                <a:latin typeface="Calibri"/>
                <a:cs typeface="Calibri"/>
              </a:rPr>
              <a:t> </a:t>
            </a:r>
            <a:r>
              <a:rPr sz="1250" spc="85" dirty="0">
                <a:solidFill>
                  <a:srgbClr val="FFFFFF"/>
                </a:solidFill>
                <a:latin typeface="Calibri"/>
                <a:cs typeface="Calibri"/>
              </a:rPr>
              <a:t>άλλες</a:t>
            </a:r>
            <a:r>
              <a:rPr sz="1250" spc="20" dirty="0">
                <a:solidFill>
                  <a:srgbClr val="FFFFFF"/>
                </a:solidFill>
                <a:latin typeface="Calibri"/>
                <a:cs typeface="Calibri"/>
              </a:rPr>
              <a:t> </a:t>
            </a:r>
            <a:r>
              <a:rPr sz="1250" spc="80" dirty="0">
                <a:solidFill>
                  <a:srgbClr val="FFFFFF"/>
                </a:solidFill>
                <a:latin typeface="Calibri"/>
                <a:cs typeface="Calibri"/>
              </a:rPr>
              <a:t>μέθοδοι</a:t>
            </a:r>
            <a:endParaRPr sz="1250">
              <a:latin typeface="Calibri"/>
              <a:cs typeface="Calibri"/>
            </a:endParaRPr>
          </a:p>
          <a:p>
            <a:pPr marL="286385" indent="-273685">
              <a:lnSpc>
                <a:spcPct val="100000"/>
              </a:lnSpc>
              <a:spcBef>
                <a:spcPts val="1265"/>
              </a:spcBef>
              <a:buClr>
                <a:srgbClr val="FFBA00"/>
              </a:buClr>
              <a:buSzPct val="128000"/>
              <a:buFont typeface="Courier New"/>
              <a:buChar char="o"/>
              <a:tabLst>
                <a:tab pos="286385" algn="l"/>
              </a:tabLst>
            </a:pPr>
            <a:r>
              <a:rPr sz="1250" spc="85" dirty="0">
                <a:solidFill>
                  <a:srgbClr val="FFFFFF"/>
                </a:solidFill>
                <a:latin typeface="Calibri"/>
                <a:cs typeface="Calibri"/>
              </a:rPr>
              <a:t>Ενεργό</a:t>
            </a:r>
            <a:r>
              <a:rPr sz="1250" spc="30" dirty="0">
                <a:solidFill>
                  <a:srgbClr val="FFFFFF"/>
                </a:solidFill>
                <a:latin typeface="Calibri"/>
                <a:cs typeface="Calibri"/>
              </a:rPr>
              <a:t> </a:t>
            </a:r>
            <a:r>
              <a:rPr sz="1250" spc="85" dirty="0">
                <a:solidFill>
                  <a:srgbClr val="FFFFFF"/>
                </a:solidFill>
                <a:latin typeface="Calibri"/>
                <a:cs typeface="Calibri"/>
              </a:rPr>
              <a:t>περιεχόμενο</a:t>
            </a:r>
            <a:r>
              <a:rPr sz="1250" spc="40" dirty="0">
                <a:solidFill>
                  <a:srgbClr val="FFFFFF"/>
                </a:solidFill>
                <a:latin typeface="Calibri"/>
                <a:cs typeface="Calibri"/>
              </a:rPr>
              <a:t> </a:t>
            </a:r>
            <a:r>
              <a:rPr sz="1250" spc="100" dirty="0">
                <a:solidFill>
                  <a:srgbClr val="FFFFFF"/>
                </a:solidFill>
                <a:latin typeface="Calibri"/>
                <a:cs typeface="Calibri"/>
              </a:rPr>
              <a:t>από</a:t>
            </a:r>
            <a:r>
              <a:rPr sz="1250" spc="40" dirty="0">
                <a:solidFill>
                  <a:srgbClr val="FFFFFF"/>
                </a:solidFill>
                <a:latin typeface="Calibri"/>
                <a:cs typeface="Calibri"/>
              </a:rPr>
              <a:t> </a:t>
            </a:r>
            <a:r>
              <a:rPr sz="1250" spc="80" dirty="0">
                <a:solidFill>
                  <a:srgbClr val="FFFFFF"/>
                </a:solidFill>
                <a:latin typeface="Calibri"/>
                <a:cs typeface="Calibri"/>
              </a:rPr>
              <a:t>διαφορετικές</a:t>
            </a:r>
            <a:r>
              <a:rPr sz="1250" spc="40" dirty="0">
                <a:solidFill>
                  <a:srgbClr val="FFFFFF"/>
                </a:solidFill>
                <a:latin typeface="Calibri"/>
                <a:cs typeface="Calibri"/>
              </a:rPr>
              <a:t> </a:t>
            </a:r>
            <a:r>
              <a:rPr sz="1250" spc="70" dirty="0">
                <a:solidFill>
                  <a:srgbClr val="FFFFFF"/>
                </a:solidFill>
                <a:latin typeface="Calibri"/>
                <a:cs typeface="Calibri"/>
              </a:rPr>
              <a:t>ιστοσελίδες</a:t>
            </a:r>
            <a:endParaRPr sz="1250">
              <a:latin typeface="Calibri"/>
              <a:cs typeface="Calibri"/>
            </a:endParaRPr>
          </a:p>
          <a:p>
            <a:pPr marL="396240" lvl="1" indent="-273685">
              <a:lnSpc>
                <a:spcPct val="100000"/>
              </a:lnSpc>
              <a:spcBef>
                <a:spcPts val="465"/>
              </a:spcBef>
              <a:buSzPct val="128000"/>
              <a:buFont typeface="Courier New"/>
              <a:buChar char="o"/>
              <a:tabLst>
                <a:tab pos="396240" algn="l"/>
              </a:tabLst>
            </a:pPr>
            <a:r>
              <a:rPr sz="1250" spc="120" dirty="0">
                <a:solidFill>
                  <a:srgbClr val="FFFFFF"/>
                </a:solidFill>
                <a:latin typeface="Calibri"/>
                <a:cs typeface="Calibri"/>
              </a:rPr>
              <a:t>Προστασία</a:t>
            </a:r>
            <a:r>
              <a:rPr sz="1250" spc="55" dirty="0">
                <a:solidFill>
                  <a:srgbClr val="FFFFFF"/>
                </a:solidFill>
                <a:latin typeface="Calibri"/>
                <a:cs typeface="Calibri"/>
              </a:rPr>
              <a:t> </a:t>
            </a:r>
            <a:r>
              <a:rPr sz="1250" spc="135" dirty="0">
                <a:solidFill>
                  <a:srgbClr val="FFFFFF"/>
                </a:solidFill>
                <a:latin typeface="Calibri"/>
                <a:cs typeface="Calibri"/>
              </a:rPr>
              <a:t>πόρων</a:t>
            </a:r>
            <a:r>
              <a:rPr sz="1250" spc="55" dirty="0">
                <a:solidFill>
                  <a:srgbClr val="FFFFFF"/>
                </a:solidFill>
                <a:latin typeface="Calibri"/>
                <a:cs typeface="Calibri"/>
              </a:rPr>
              <a:t> </a:t>
            </a:r>
            <a:r>
              <a:rPr sz="1250" spc="135" dirty="0">
                <a:solidFill>
                  <a:srgbClr val="FFFFFF"/>
                </a:solidFill>
                <a:latin typeface="Calibri"/>
                <a:cs typeface="Calibri"/>
              </a:rPr>
              <a:t>που</a:t>
            </a:r>
            <a:r>
              <a:rPr sz="1250" spc="50" dirty="0">
                <a:solidFill>
                  <a:srgbClr val="FFFFFF"/>
                </a:solidFill>
                <a:latin typeface="Calibri"/>
                <a:cs typeface="Calibri"/>
              </a:rPr>
              <a:t> </a:t>
            </a:r>
            <a:r>
              <a:rPr sz="1250" spc="114" dirty="0">
                <a:solidFill>
                  <a:srgbClr val="FFFFFF"/>
                </a:solidFill>
                <a:latin typeface="Calibri"/>
                <a:cs typeface="Calibri"/>
              </a:rPr>
              <a:t>συντηρούνται</a:t>
            </a:r>
            <a:r>
              <a:rPr sz="1250" spc="60" dirty="0">
                <a:solidFill>
                  <a:srgbClr val="FFFFFF"/>
                </a:solidFill>
                <a:latin typeface="Calibri"/>
                <a:cs typeface="Calibri"/>
              </a:rPr>
              <a:t> </a:t>
            </a:r>
            <a:r>
              <a:rPr sz="1250" spc="135" dirty="0">
                <a:solidFill>
                  <a:srgbClr val="FFFFFF"/>
                </a:solidFill>
                <a:latin typeface="Calibri"/>
                <a:cs typeface="Calibri"/>
              </a:rPr>
              <a:t>από</a:t>
            </a:r>
            <a:r>
              <a:rPr sz="1250" spc="60" dirty="0">
                <a:solidFill>
                  <a:srgbClr val="FFFFFF"/>
                </a:solidFill>
                <a:latin typeface="Calibri"/>
                <a:cs typeface="Calibri"/>
              </a:rPr>
              <a:t> </a:t>
            </a:r>
            <a:r>
              <a:rPr sz="1250" spc="110" dirty="0">
                <a:solidFill>
                  <a:srgbClr val="FFFFFF"/>
                </a:solidFill>
                <a:latin typeface="Calibri"/>
                <a:cs typeface="Calibri"/>
              </a:rPr>
              <a:t>φυλλομετρητές</a:t>
            </a:r>
            <a:r>
              <a:rPr sz="1250" spc="35" dirty="0">
                <a:solidFill>
                  <a:srgbClr val="FFFFFF"/>
                </a:solidFill>
                <a:latin typeface="Calibri"/>
                <a:cs typeface="Calibri"/>
              </a:rPr>
              <a:t> </a:t>
            </a:r>
            <a:r>
              <a:rPr sz="1250" spc="100" dirty="0">
                <a:solidFill>
                  <a:srgbClr val="FFFFFF"/>
                </a:solidFill>
                <a:latin typeface="Calibri"/>
                <a:cs typeface="Calibri"/>
              </a:rPr>
              <a:t>(browsers</a:t>
            </a:r>
            <a:r>
              <a:rPr sz="1250" spc="45" dirty="0">
                <a:solidFill>
                  <a:srgbClr val="FFFFFF"/>
                </a:solidFill>
                <a:latin typeface="Calibri"/>
                <a:cs typeface="Calibri"/>
              </a:rPr>
              <a:t> </a:t>
            </a:r>
            <a:r>
              <a:rPr sz="1250" spc="75" dirty="0">
                <a:solidFill>
                  <a:srgbClr val="FFFFFF"/>
                </a:solidFill>
                <a:latin typeface="Calibri"/>
                <a:cs typeface="Calibri"/>
              </a:rPr>
              <a:t>-</a:t>
            </a:r>
            <a:r>
              <a:rPr sz="1250" spc="35" dirty="0">
                <a:solidFill>
                  <a:srgbClr val="FFFFFF"/>
                </a:solidFill>
                <a:latin typeface="Calibri"/>
                <a:cs typeface="Calibri"/>
              </a:rPr>
              <a:t> </a:t>
            </a:r>
            <a:r>
              <a:rPr sz="1250" spc="120" dirty="0">
                <a:solidFill>
                  <a:srgbClr val="FFFFFF"/>
                </a:solidFill>
                <a:latin typeface="Calibri"/>
                <a:cs typeface="Calibri"/>
              </a:rPr>
              <a:t>προγράμματα</a:t>
            </a:r>
            <a:r>
              <a:rPr sz="1250" spc="40" dirty="0">
                <a:solidFill>
                  <a:srgbClr val="FFFFFF"/>
                </a:solidFill>
                <a:latin typeface="Calibri"/>
                <a:cs typeface="Calibri"/>
              </a:rPr>
              <a:t> </a:t>
            </a:r>
            <a:r>
              <a:rPr sz="1250" spc="105" dirty="0">
                <a:solidFill>
                  <a:srgbClr val="FFFFFF"/>
                </a:solidFill>
                <a:latin typeface="Calibri"/>
                <a:cs typeface="Calibri"/>
              </a:rPr>
              <a:t>περιήγησης)</a:t>
            </a:r>
            <a:endParaRPr sz="1250">
              <a:latin typeface="Calibri"/>
              <a:cs typeface="Calibri"/>
            </a:endParaRPr>
          </a:p>
          <a:p>
            <a:pPr marL="286385" indent="-273685">
              <a:lnSpc>
                <a:spcPct val="100000"/>
              </a:lnSpc>
              <a:spcBef>
                <a:spcPts val="1265"/>
              </a:spcBef>
              <a:buClr>
                <a:srgbClr val="FFBA00"/>
              </a:buClr>
              <a:buSzPct val="128000"/>
              <a:buFont typeface="Courier New"/>
              <a:buChar char="o"/>
              <a:tabLst>
                <a:tab pos="286385" algn="l"/>
              </a:tabLst>
            </a:pPr>
            <a:r>
              <a:rPr sz="1250" spc="114" dirty="0">
                <a:solidFill>
                  <a:srgbClr val="FFFFFF"/>
                </a:solidFill>
                <a:latin typeface="Calibri"/>
                <a:cs typeface="Calibri"/>
              </a:rPr>
              <a:t>Ασφάλεια</a:t>
            </a:r>
            <a:r>
              <a:rPr sz="1250" spc="30" dirty="0">
                <a:solidFill>
                  <a:srgbClr val="FFFFFF"/>
                </a:solidFill>
                <a:latin typeface="Calibri"/>
                <a:cs typeface="Calibri"/>
              </a:rPr>
              <a:t> </a:t>
            </a:r>
            <a:r>
              <a:rPr sz="1250" spc="130" dirty="0">
                <a:solidFill>
                  <a:srgbClr val="FFFFFF"/>
                </a:solidFill>
                <a:latin typeface="Calibri"/>
                <a:cs typeface="Calibri"/>
              </a:rPr>
              <a:t>εφαρμογών</a:t>
            </a:r>
            <a:r>
              <a:rPr sz="1250" spc="40" dirty="0">
                <a:solidFill>
                  <a:srgbClr val="FFFFFF"/>
                </a:solidFill>
                <a:latin typeface="Calibri"/>
                <a:cs typeface="Calibri"/>
              </a:rPr>
              <a:t> </a:t>
            </a:r>
            <a:r>
              <a:rPr sz="1250" spc="155" dirty="0">
                <a:solidFill>
                  <a:srgbClr val="FFFFFF"/>
                </a:solidFill>
                <a:latin typeface="Calibri"/>
                <a:cs typeface="Calibri"/>
              </a:rPr>
              <a:t>Web</a:t>
            </a:r>
            <a:endParaRPr sz="1250">
              <a:latin typeface="Calibri"/>
              <a:cs typeface="Calibri"/>
            </a:endParaRPr>
          </a:p>
          <a:p>
            <a:pPr marL="286385" indent="-273685">
              <a:lnSpc>
                <a:spcPct val="100000"/>
              </a:lnSpc>
              <a:spcBef>
                <a:spcPts val="1460"/>
              </a:spcBef>
              <a:buClr>
                <a:srgbClr val="FFBA00"/>
              </a:buClr>
              <a:buSzPct val="128000"/>
              <a:buFont typeface="Courier New"/>
              <a:buChar char="o"/>
              <a:tabLst>
                <a:tab pos="286385" algn="l"/>
              </a:tabLst>
            </a:pPr>
            <a:r>
              <a:rPr sz="1250" spc="120" dirty="0">
                <a:solidFill>
                  <a:srgbClr val="FFFFFF"/>
                </a:solidFill>
                <a:latin typeface="Calibri"/>
                <a:cs typeface="Calibri"/>
              </a:rPr>
              <a:t>Ταυτοποίηση</a:t>
            </a:r>
            <a:r>
              <a:rPr sz="1250" spc="65" dirty="0">
                <a:solidFill>
                  <a:srgbClr val="FFFFFF"/>
                </a:solidFill>
                <a:latin typeface="Calibri"/>
                <a:cs typeface="Calibri"/>
              </a:rPr>
              <a:t> </a:t>
            </a:r>
            <a:r>
              <a:rPr sz="1250" spc="120" dirty="0">
                <a:solidFill>
                  <a:srgbClr val="FFFFFF"/>
                </a:solidFill>
                <a:latin typeface="Calibri"/>
                <a:cs typeface="Calibri"/>
              </a:rPr>
              <a:t>χρήστη</a:t>
            </a:r>
            <a:r>
              <a:rPr sz="1250" spc="60" dirty="0">
                <a:solidFill>
                  <a:srgbClr val="FFFFFF"/>
                </a:solidFill>
                <a:latin typeface="Calibri"/>
                <a:cs typeface="Calibri"/>
              </a:rPr>
              <a:t> </a:t>
            </a:r>
            <a:r>
              <a:rPr sz="1250" spc="114" dirty="0">
                <a:solidFill>
                  <a:srgbClr val="FFFFFF"/>
                </a:solidFill>
                <a:latin typeface="Calibri"/>
                <a:cs typeface="Calibri"/>
              </a:rPr>
              <a:t>ιστότοπου</a:t>
            </a:r>
            <a:r>
              <a:rPr sz="1250" spc="60" dirty="0">
                <a:solidFill>
                  <a:srgbClr val="FFFFFF"/>
                </a:solidFill>
                <a:latin typeface="Calibri"/>
                <a:cs typeface="Calibri"/>
              </a:rPr>
              <a:t> </a:t>
            </a:r>
            <a:r>
              <a:rPr sz="1250" spc="90" dirty="0">
                <a:solidFill>
                  <a:srgbClr val="FFFFFF"/>
                </a:solidFill>
                <a:latin typeface="Calibri"/>
                <a:cs typeface="Calibri"/>
              </a:rPr>
              <a:t>π.χ.</a:t>
            </a:r>
            <a:r>
              <a:rPr sz="1250" spc="55" dirty="0">
                <a:solidFill>
                  <a:srgbClr val="FFFFFF"/>
                </a:solidFill>
                <a:latin typeface="Calibri"/>
                <a:cs typeface="Calibri"/>
              </a:rPr>
              <a:t> </a:t>
            </a:r>
            <a:r>
              <a:rPr sz="1250" spc="95" dirty="0">
                <a:solidFill>
                  <a:srgbClr val="FFFFFF"/>
                </a:solidFill>
                <a:latin typeface="Calibri"/>
                <a:cs typeface="Calibri"/>
              </a:rPr>
              <a:t>anti-phishing)</a:t>
            </a:r>
            <a:endParaRPr sz="1250">
              <a:latin typeface="Calibri"/>
              <a:cs typeface="Calibri"/>
            </a:endParaRPr>
          </a:p>
          <a:p>
            <a:pPr marL="286385" indent="-273685">
              <a:lnSpc>
                <a:spcPct val="100000"/>
              </a:lnSpc>
              <a:spcBef>
                <a:spcPts val="1465"/>
              </a:spcBef>
              <a:buClr>
                <a:srgbClr val="FFBA00"/>
              </a:buClr>
              <a:buSzPct val="128000"/>
              <a:buFont typeface="Courier New"/>
              <a:buChar char="o"/>
              <a:tabLst>
                <a:tab pos="286385" algn="l"/>
              </a:tabLst>
            </a:pPr>
            <a:r>
              <a:rPr sz="1250" spc="105" dirty="0">
                <a:solidFill>
                  <a:srgbClr val="FFFFFF"/>
                </a:solidFill>
                <a:latin typeface="Calibri"/>
                <a:cs typeface="Calibri"/>
              </a:rPr>
              <a:t>Ανησυχίες</a:t>
            </a:r>
            <a:r>
              <a:rPr sz="1250" spc="35" dirty="0">
                <a:solidFill>
                  <a:srgbClr val="FFFFFF"/>
                </a:solidFill>
                <a:latin typeface="Calibri"/>
                <a:cs typeface="Calibri"/>
              </a:rPr>
              <a:t> </a:t>
            </a:r>
            <a:r>
              <a:rPr sz="1250" spc="95" dirty="0">
                <a:solidFill>
                  <a:srgbClr val="FFFFFF"/>
                </a:solidFill>
                <a:latin typeface="Calibri"/>
                <a:cs typeface="Calibri"/>
              </a:rPr>
              <a:t>σχετικά</a:t>
            </a:r>
            <a:r>
              <a:rPr sz="1250" spc="40" dirty="0">
                <a:solidFill>
                  <a:srgbClr val="FFFFFF"/>
                </a:solidFill>
                <a:latin typeface="Calibri"/>
                <a:cs typeface="Calibri"/>
              </a:rPr>
              <a:t> </a:t>
            </a:r>
            <a:r>
              <a:rPr sz="1250" spc="120" dirty="0">
                <a:solidFill>
                  <a:srgbClr val="FFFFFF"/>
                </a:solidFill>
                <a:latin typeface="Calibri"/>
                <a:cs typeface="Calibri"/>
              </a:rPr>
              <a:t>με</a:t>
            </a:r>
            <a:r>
              <a:rPr sz="1250" spc="35" dirty="0">
                <a:solidFill>
                  <a:srgbClr val="FFFFFF"/>
                </a:solidFill>
                <a:latin typeface="Calibri"/>
                <a:cs typeface="Calibri"/>
              </a:rPr>
              <a:t> </a:t>
            </a:r>
            <a:r>
              <a:rPr sz="1250" spc="105" dirty="0">
                <a:solidFill>
                  <a:srgbClr val="FFFFFF"/>
                </a:solidFill>
                <a:latin typeface="Calibri"/>
                <a:cs typeface="Calibri"/>
              </a:rPr>
              <a:t>την</a:t>
            </a:r>
            <a:r>
              <a:rPr sz="1250" spc="40" dirty="0">
                <a:solidFill>
                  <a:srgbClr val="FFFFFF"/>
                </a:solidFill>
                <a:latin typeface="Calibri"/>
                <a:cs typeface="Calibri"/>
              </a:rPr>
              <a:t> </a:t>
            </a:r>
            <a:r>
              <a:rPr sz="1250" spc="120" dirty="0">
                <a:solidFill>
                  <a:srgbClr val="FFFFFF"/>
                </a:solidFill>
                <a:latin typeface="Calibri"/>
                <a:cs typeface="Calibri"/>
              </a:rPr>
              <a:t>προστασία</a:t>
            </a:r>
            <a:r>
              <a:rPr sz="1250" spc="60" dirty="0">
                <a:solidFill>
                  <a:srgbClr val="FFFFFF"/>
                </a:solidFill>
                <a:latin typeface="Calibri"/>
                <a:cs typeface="Calibri"/>
              </a:rPr>
              <a:t> </a:t>
            </a:r>
            <a:r>
              <a:rPr sz="1250" spc="110" dirty="0">
                <a:solidFill>
                  <a:srgbClr val="FFFFFF"/>
                </a:solidFill>
                <a:latin typeface="Calibri"/>
                <a:cs typeface="Calibri"/>
              </a:rPr>
              <a:t>της</a:t>
            </a:r>
            <a:r>
              <a:rPr sz="1250" spc="55" dirty="0">
                <a:solidFill>
                  <a:srgbClr val="FFFFFF"/>
                </a:solidFill>
                <a:latin typeface="Calibri"/>
                <a:cs typeface="Calibri"/>
              </a:rPr>
              <a:t> </a:t>
            </a:r>
            <a:r>
              <a:rPr sz="1250" spc="100" dirty="0">
                <a:solidFill>
                  <a:srgbClr val="FFFFFF"/>
                </a:solidFill>
                <a:latin typeface="Calibri"/>
                <a:cs typeface="Calibri"/>
              </a:rPr>
              <a:t>ιδιωτικής</a:t>
            </a:r>
            <a:r>
              <a:rPr sz="1250" spc="55" dirty="0">
                <a:solidFill>
                  <a:srgbClr val="FFFFFF"/>
                </a:solidFill>
                <a:latin typeface="Calibri"/>
                <a:cs typeface="Calibri"/>
              </a:rPr>
              <a:t> </a:t>
            </a:r>
            <a:r>
              <a:rPr sz="1250" spc="120" dirty="0">
                <a:solidFill>
                  <a:srgbClr val="FFFFFF"/>
                </a:solidFill>
                <a:latin typeface="Calibri"/>
                <a:cs typeface="Calibri"/>
              </a:rPr>
              <a:t>ζωής</a:t>
            </a:r>
            <a:endParaRPr sz="1250">
              <a:latin typeface="Calibri"/>
              <a:cs typeface="Calibri"/>
            </a:endParaRPr>
          </a:p>
        </p:txBody>
      </p:sp>
      <p:pic>
        <p:nvPicPr>
          <p:cNvPr id="5" name="object 5"/>
          <p:cNvPicPr/>
          <p:nvPr/>
        </p:nvPicPr>
        <p:blipFill>
          <a:blip r:embed="rId2" cstate="print"/>
          <a:stretch>
            <a:fillRect/>
          </a:stretch>
        </p:blipFill>
        <p:spPr>
          <a:xfrm>
            <a:off x="7203122" y="5481637"/>
            <a:ext cx="1530032" cy="612140"/>
          </a:xfrm>
          <a:prstGeom prst="rect">
            <a:avLst/>
          </a:prstGeom>
        </p:spPr>
      </p:pic>
      <p:sp>
        <p:nvSpPr>
          <p:cNvPr id="6" name="object 6"/>
          <p:cNvSpPr txBox="1"/>
          <p:nvPr/>
        </p:nvSpPr>
        <p:spPr>
          <a:xfrm>
            <a:off x="10795317" y="5527928"/>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4</a:t>
            </a:r>
            <a:endParaRPr sz="1100">
              <a:latin typeface="Arial"/>
              <a:cs typeface="Arial"/>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327150" y="807084"/>
            <a:ext cx="10621010" cy="464871"/>
          </a:xfrm>
          <a:prstGeom prst="rect">
            <a:avLst/>
          </a:prstGeom>
        </p:spPr>
        <p:txBody>
          <a:bodyPr vert="horz" wrap="square" lIns="0" tIns="41275" rIns="0" bIns="0" rtlCol="0">
            <a:spAutoFit/>
          </a:bodyPr>
          <a:lstStyle/>
          <a:p>
            <a:pPr marL="12700" marR="5080" indent="187325">
              <a:lnSpc>
                <a:spcPts val="3279"/>
              </a:lnSpc>
              <a:spcBef>
                <a:spcPts val="325"/>
              </a:spcBef>
              <a:tabLst>
                <a:tab pos="1499235" algn="l"/>
              </a:tabLst>
            </a:pPr>
            <a:r>
              <a:rPr spc="20" dirty="0">
                <a:solidFill>
                  <a:srgbClr val="FFFFFF"/>
                </a:solidFill>
              </a:rPr>
              <a:t>HTTP:	</a:t>
            </a:r>
            <a:r>
              <a:rPr lang="en-US" spc="20" dirty="0" err="1">
                <a:solidFill>
                  <a:srgbClr val="FFFFFF"/>
                </a:solidFill>
              </a:rPr>
              <a:t>HyperText</a:t>
            </a:r>
            <a:r>
              <a:rPr lang="en-US" spc="20" dirty="0">
                <a:solidFill>
                  <a:srgbClr val="FFFFFF"/>
                </a:solidFill>
              </a:rPr>
              <a:t> Transfer Protocol</a:t>
            </a:r>
            <a:endParaRPr spc="-15" dirty="0">
              <a:solidFill>
                <a:srgbClr val="FFFFFF"/>
              </a:solidFill>
            </a:endParaRPr>
          </a:p>
        </p:txBody>
      </p:sp>
      <p:sp>
        <p:nvSpPr>
          <p:cNvPr id="4" name="object 4"/>
          <p:cNvSpPr txBox="1"/>
          <p:nvPr/>
        </p:nvSpPr>
        <p:spPr>
          <a:xfrm>
            <a:off x="1858010" y="2166443"/>
            <a:ext cx="7340600" cy="3246120"/>
          </a:xfrm>
          <a:prstGeom prst="rect">
            <a:avLst/>
          </a:prstGeom>
        </p:spPr>
        <p:txBody>
          <a:bodyPr vert="horz" wrap="square" lIns="0" tIns="10795" rIns="0" bIns="0" rtlCol="0">
            <a:spAutoFit/>
          </a:bodyPr>
          <a:lstStyle/>
          <a:p>
            <a:pPr marL="286385" indent="-273685">
              <a:lnSpc>
                <a:spcPct val="100000"/>
              </a:lnSpc>
              <a:spcBef>
                <a:spcPts val="85"/>
              </a:spcBef>
              <a:buClr>
                <a:srgbClr val="FFBA00"/>
              </a:buClr>
              <a:buSzPct val="128571"/>
              <a:buFont typeface="Courier New"/>
              <a:buChar char="o"/>
              <a:tabLst>
                <a:tab pos="286385" algn="l"/>
              </a:tabLst>
            </a:pPr>
            <a:r>
              <a:rPr sz="1400" spc="90" dirty="0">
                <a:solidFill>
                  <a:srgbClr val="FFFFFF"/>
                </a:solidFill>
                <a:latin typeface="Calibri"/>
                <a:cs typeface="Calibri"/>
              </a:rPr>
              <a:t>Ο</a:t>
            </a:r>
            <a:r>
              <a:rPr sz="1400" spc="35" dirty="0">
                <a:solidFill>
                  <a:srgbClr val="FFFFFF"/>
                </a:solidFill>
                <a:latin typeface="Calibri"/>
                <a:cs typeface="Calibri"/>
              </a:rPr>
              <a:t> </a:t>
            </a:r>
            <a:r>
              <a:rPr sz="1400" spc="65" dirty="0">
                <a:solidFill>
                  <a:srgbClr val="FFFFFF"/>
                </a:solidFill>
                <a:latin typeface="Calibri"/>
                <a:cs typeface="Calibri"/>
              </a:rPr>
              <a:t>φυλλομετρητής</a:t>
            </a:r>
            <a:r>
              <a:rPr sz="1400" spc="40" dirty="0">
                <a:solidFill>
                  <a:srgbClr val="FFFFFF"/>
                </a:solidFill>
                <a:latin typeface="Calibri"/>
                <a:cs typeface="Calibri"/>
              </a:rPr>
              <a:t> </a:t>
            </a:r>
            <a:r>
              <a:rPr sz="1400" spc="55" dirty="0">
                <a:solidFill>
                  <a:srgbClr val="FFFFFF"/>
                </a:solidFill>
                <a:latin typeface="Calibri"/>
                <a:cs typeface="Calibri"/>
              </a:rPr>
              <a:t>στέλνει</a:t>
            </a:r>
            <a:r>
              <a:rPr sz="1400" spc="35" dirty="0">
                <a:solidFill>
                  <a:srgbClr val="FFFFFF"/>
                </a:solidFill>
                <a:latin typeface="Calibri"/>
                <a:cs typeface="Calibri"/>
              </a:rPr>
              <a:t> </a:t>
            </a:r>
            <a:r>
              <a:rPr sz="1400" spc="55" dirty="0">
                <a:solidFill>
                  <a:srgbClr val="FFFFFF"/>
                </a:solidFill>
                <a:latin typeface="Calibri"/>
                <a:cs typeface="Calibri"/>
              </a:rPr>
              <a:t>αιτήσεις</a:t>
            </a:r>
            <a:r>
              <a:rPr sz="1400" spc="40" dirty="0">
                <a:solidFill>
                  <a:srgbClr val="FFFFFF"/>
                </a:solidFill>
                <a:latin typeface="Calibri"/>
                <a:cs typeface="Calibri"/>
              </a:rPr>
              <a:t> </a:t>
            </a:r>
            <a:r>
              <a:rPr sz="1400" spc="70" dirty="0">
                <a:solidFill>
                  <a:srgbClr val="FFFFFF"/>
                </a:solidFill>
                <a:latin typeface="Calibri"/>
                <a:cs typeface="Calibri"/>
              </a:rPr>
              <a:t>HTTP</a:t>
            </a:r>
            <a:r>
              <a:rPr sz="1400" spc="30" dirty="0">
                <a:solidFill>
                  <a:srgbClr val="FFFFFF"/>
                </a:solidFill>
                <a:latin typeface="Calibri"/>
                <a:cs typeface="Calibri"/>
              </a:rPr>
              <a:t> </a:t>
            </a:r>
            <a:r>
              <a:rPr sz="1400" spc="65" dirty="0">
                <a:solidFill>
                  <a:srgbClr val="FFFFFF"/>
                </a:solidFill>
                <a:latin typeface="Calibri"/>
                <a:cs typeface="Calibri"/>
              </a:rPr>
              <a:t>στον</a:t>
            </a:r>
            <a:r>
              <a:rPr sz="1400" spc="40" dirty="0">
                <a:solidFill>
                  <a:srgbClr val="FFFFFF"/>
                </a:solidFill>
                <a:latin typeface="Calibri"/>
                <a:cs typeface="Calibri"/>
              </a:rPr>
              <a:t> </a:t>
            </a:r>
            <a:r>
              <a:rPr sz="1400" spc="50" dirty="0">
                <a:solidFill>
                  <a:srgbClr val="FFFFFF"/>
                </a:solidFill>
                <a:latin typeface="Calibri"/>
                <a:cs typeface="Calibri"/>
              </a:rPr>
              <a:t>εξυπηρετητή</a:t>
            </a:r>
            <a:endParaRPr sz="1400">
              <a:latin typeface="Calibri"/>
              <a:cs typeface="Calibri"/>
            </a:endParaRPr>
          </a:p>
          <a:p>
            <a:pPr marL="396240" lvl="1" indent="-274320">
              <a:lnSpc>
                <a:spcPct val="100000"/>
              </a:lnSpc>
              <a:spcBef>
                <a:spcPts val="420"/>
              </a:spcBef>
              <a:buSzPct val="128571"/>
              <a:buFont typeface="Courier New"/>
              <a:buChar char="o"/>
              <a:tabLst>
                <a:tab pos="396240" algn="l"/>
              </a:tabLst>
            </a:pPr>
            <a:r>
              <a:rPr sz="1400" spc="100" dirty="0">
                <a:solidFill>
                  <a:srgbClr val="FFFFFF"/>
                </a:solidFill>
                <a:latin typeface="Calibri"/>
                <a:cs typeface="Calibri"/>
              </a:rPr>
              <a:t>Μέθοδοι:</a:t>
            </a:r>
            <a:endParaRPr sz="1400">
              <a:latin typeface="Calibri"/>
              <a:cs typeface="Calibri"/>
            </a:endParaRPr>
          </a:p>
          <a:p>
            <a:pPr marL="396240" lvl="1" indent="-274320">
              <a:lnSpc>
                <a:spcPct val="100000"/>
              </a:lnSpc>
              <a:spcBef>
                <a:spcPts val="220"/>
              </a:spcBef>
              <a:buSzPct val="128571"/>
              <a:buFont typeface="Courier New"/>
              <a:buChar char="o"/>
              <a:tabLst>
                <a:tab pos="396240" algn="l"/>
              </a:tabLst>
            </a:pPr>
            <a:r>
              <a:rPr sz="1400" spc="95" dirty="0">
                <a:solidFill>
                  <a:srgbClr val="FFFFFF"/>
                </a:solidFill>
                <a:latin typeface="Calibri"/>
                <a:cs typeface="Calibri"/>
              </a:rPr>
              <a:t>GET:</a:t>
            </a:r>
            <a:r>
              <a:rPr sz="1400" spc="45" dirty="0">
                <a:solidFill>
                  <a:srgbClr val="FFFFFF"/>
                </a:solidFill>
                <a:latin typeface="Calibri"/>
                <a:cs typeface="Calibri"/>
              </a:rPr>
              <a:t> </a:t>
            </a:r>
            <a:r>
              <a:rPr sz="1400" spc="85" dirty="0">
                <a:solidFill>
                  <a:srgbClr val="FFFFFF"/>
                </a:solidFill>
                <a:latin typeface="Calibri"/>
                <a:cs typeface="Calibri"/>
              </a:rPr>
              <a:t>για</a:t>
            </a:r>
            <a:r>
              <a:rPr sz="1400" spc="50" dirty="0">
                <a:solidFill>
                  <a:srgbClr val="FFFFFF"/>
                </a:solidFill>
                <a:latin typeface="Calibri"/>
                <a:cs typeface="Calibri"/>
              </a:rPr>
              <a:t> </a:t>
            </a:r>
            <a:r>
              <a:rPr sz="1400" spc="105" dirty="0">
                <a:solidFill>
                  <a:srgbClr val="FFFFFF"/>
                </a:solidFill>
                <a:latin typeface="Calibri"/>
                <a:cs typeface="Calibri"/>
              </a:rPr>
              <a:t>να</a:t>
            </a:r>
            <a:r>
              <a:rPr sz="1400" spc="50" dirty="0">
                <a:solidFill>
                  <a:srgbClr val="FFFFFF"/>
                </a:solidFill>
                <a:latin typeface="Calibri"/>
                <a:cs typeface="Calibri"/>
              </a:rPr>
              <a:t> </a:t>
            </a:r>
            <a:r>
              <a:rPr sz="1400" spc="95" dirty="0">
                <a:solidFill>
                  <a:srgbClr val="FFFFFF"/>
                </a:solidFill>
                <a:latin typeface="Calibri"/>
                <a:cs typeface="Calibri"/>
              </a:rPr>
              <a:t>ανακτήσετε</a:t>
            </a:r>
            <a:r>
              <a:rPr sz="1400" spc="50" dirty="0">
                <a:solidFill>
                  <a:srgbClr val="FFFFFF"/>
                </a:solidFill>
                <a:latin typeface="Calibri"/>
                <a:cs typeface="Calibri"/>
              </a:rPr>
              <a:t> </a:t>
            </a:r>
            <a:r>
              <a:rPr sz="1400" spc="100" dirty="0">
                <a:solidFill>
                  <a:srgbClr val="FFFFFF"/>
                </a:solidFill>
                <a:latin typeface="Calibri"/>
                <a:cs typeface="Calibri"/>
              </a:rPr>
              <a:t>έναν</a:t>
            </a:r>
            <a:r>
              <a:rPr sz="1400" spc="50" dirty="0">
                <a:solidFill>
                  <a:srgbClr val="FFFFFF"/>
                </a:solidFill>
                <a:latin typeface="Calibri"/>
                <a:cs typeface="Calibri"/>
              </a:rPr>
              <a:t> </a:t>
            </a:r>
            <a:r>
              <a:rPr sz="1400" spc="105" dirty="0">
                <a:solidFill>
                  <a:srgbClr val="FFFFFF"/>
                </a:solidFill>
                <a:latin typeface="Calibri"/>
                <a:cs typeface="Calibri"/>
              </a:rPr>
              <a:t>πόρο</a:t>
            </a:r>
            <a:r>
              <a:rPr sz="1400" spc="50" dirty="0">
                <a:solidFill>
                  <a:srgbClr val="FFFFFF"/>
                </a:solidFill>
                <a:latin typeface="Calibri"/>
                <a:cs typeface="Calibri"/>
              </a:rPr>
              <a:t> </a:t>
            </a:r>
            <a:r>
              <a:rPr sz="1400" spc="55" dirty="0">
                <a:solidFill>
                  <a:srgbClr val="FFFFFF"/>
                </a:solidFill>
                <a:latin typeface="Calibri"/>
                <a:cs typeface="Calibri"/>
              </a:rPr>
              <a:t>(,</a:t>
            </a:r>
            <a:r>
              <a:rPr sz="1400" spc="50" dirty="0">
                <a:solidFill>
                  <a:srgbClr val="FFFFFF"/>
                </a:solidFill>
                <a:latin typeface="Calibri"/>
                <a:cs typeface="Calibri"/>
              </a:rPr>
              <a:t> </a:t>
            </a:r>
            <a:r>
              <a:rPr sz="1400" spc="85" dirty="0">
                <a:solidFill>
                  <a:srgbClr val="FFFFFF"/>
                </a:solidFill>
                <a:latin typeface="Calibri"/>
                <a:cs typeface="Calibri"/>
              </a:rPr>
              <a:t>εικόνα,</a:t>
            </a:r>
            <a:r>
              <a:rPr sz="1400" spc="45" dirty="0">
                <a:solidFill>
                  <a:srgbClr val="FFFFFF"/>
                </a:solidFill>
                <a:latin typeface="Calibri"/>
                <a:cs typeface="Calibri"/>
              </a:rPr>
              <a:t> </a:t>
            </a:r>
            <a:r>
              <a:rPr sz="1400" spc="50" dirty="0">
                <a:solidFill>
                  <a:srgbClr val="FFFFFF"/>
                </a:solidFill>
                <a:latin typeface="Calibri"/>
                <a:cs typeface="Calibri"/>
              </a:rPr>
              <a:t>, </a:t>
            </a:r>
            <a:r>
              <a:rPr sz="1400" spc="60" dirty="0">
                <a:solidFill>
                  <a:srgbClr val="FFFFFF"/>
                </a:solidFill>
                <a:latin typeface="Calibri"/>
                <a:cs typeface="Calibri"/>
              </a:rPr>
              <a:t>css,...)</a:t>
            </a:r>
            <a:endParaRPr sz="1400">
              <a:latin typeface="Calibri"/>
              <a:cs typeface="Calibri"/>
            </a:endParaRPr>
          </a:p>
          <a:p>
            <a:pPr marL="396240" lvl="1" indent="-274320">
              <a:lnSpc>
                <a:spcPct val="100000"/>
              </a:lnSpc>
              <a:spcBef>
                <a:spcPts val="220"/>
              </a:spcBef>
              <a:buSzPct val="128571"/>
              <a:buFont typeface="Courier New"/>
              <a:buChar char="o"/>
              <a:tabLst>
                <a:tab pos="396240" algn="l"/>
              </a:tabLst>
            </a:pPr>
            <a:r>
              <a:rPr sz="1400" spc="100" dirty="0">
                <a:solidFill>
                  <a:srgbClr val="FFFFFF"/>
                </a:solidFill>
                <a:latin typeface="Calibri"/>
                <a:cs typeface="Calibri"/>
              </a:rPr>
              <a:t>ΔΗΜΟΣΙΕΥΣΕΙΣ:</a:t>
            </a:r>
            <a:r>
              <a:rPr sz="1400" spc="50" dirty="0">
                <a:solidFill>
                  <a:srgbClr val="FFFFFF"/>
                </a:solidFill>
                <a:latin typeface="Calibri"/>
                <a:cs typeface="Calibri"/>
              </a:rPr>
              <a:t> </a:t>
            </a:r>
            <a:r>
              <a:rPr sz="1400" spc="85" dirty="0">
                <a:solidFill>
                  <a:srgbClr val="FFFFFF"/>
                </a:solidFill>
                <a:latin typeface="Calibri"/>
                <a:cs typeface="Calibri"/>
              </a:rPr>
              <a:t>για</a:t>
            </a:r>
            <a:r>
              <a:rPr sz="1400" spc="50" dirty="0">
                <a:solidFill>
                  <a:srgbClr val="FFFFFF"/>
                </a:solidFill>
                <a:latin typeface="Calibri"/>
                <a:cs typeface="Calibri"/>
              </a:rPr>
              <a:t> </a:t>
            </a:r>
            <a:r>
              <a:rPr sz="1400" spc="95" dirty="0">
                <a:solidFill>
                  <a:srgbClr val="FFFFFF"/>
                </a:solidFill>
                <a:latin typeface="Calibri"/>
                <a:cs typeface="Calibri"/>
              </a:rPr>
              <a:t>την</a:t>
            </a:r>
            <a:r>
              <a:rPr sz="1400" spc="50" dirty="0">
                <a:solidFill>
                  <a:srgbClr val="FFFFFF"/>
                </a:solidFill>
                <a:latin typeface="Calibri"/>
                <a:cs typeface="Calibri"/>
              </a:rPr>
              <a:t> </a:t>
            </a:r>
            <a:r>
              <a:rPr sz="1400" spc="105" dirty="0">
                <a:solidFill>
                  <a:srgbClr val="FFFFFF"/>
                </a:solidFill>
                <a:latin typeface="Calibri"/>
                <a:cs typeface="Calibri"/>
              </a:rPr>
              <a:t>υποβολή</a:t>
            </a:r>
            <a:r>
              <a:rPr sz="1400" spc="50" dirty="0">
                <a:solidFill>
                  <a:srgbClr val="FFFFFF"/>
                </a:solidFill>
                <a:latin typeface="Calibri"/>
                <a:cs typeface="Calibri"/>
              </a:rPr>
              <a:t> </a:t>
            </a:r>
            <a:r>
              <a:rPr sz="1400" spc="90" dirty="0">
                <a:solidFill>
                  <a:srgbClr val="FFFFFF"/>
                </a:solidFill>
                <a:latin typeface="Calibri"/>
                <a:cs typeface="Calibri"/>
              </a:rPr>
              <a:t>μιας</a:t>
            </a:r>
            <a:r>
              <a:rPr sz="1400" spc="50" dirty="0">
                <a:solidFill>
                  <a:srgbClr val="FFFFFF"/>
                </a:solidFill>
                <a:latin typeface="Calibri"/>
                <a:cs typeface="Calibri"/>
              </a:rPr>
              <a:t> </a:t>
            </a:r>
            <a:r>
              <a:rPr sz="1400" spc="110" dirty="0">
                <a:solidFill>
                  <a:srgbClr val="FFFFFF"/>
                </a:solidFill>
                <a:latin typeface="Calibri"/>
                <a:cs typeface="Calibri"/>
              </a:rPr>
              <a:t>φόρμας</a:t>
            </a:r>
            <a:r>
              <a:rPr sz="1400" spc="50" dirty="0">
                <a:solidFill>
                  <a:srgbClr val="FFFFFF"/>
                </a:solidFill>
                <a:latin typeface="Calibri"/>
                <a:cs typeface="Calibri"/>
              </a:rPr>
              <a:t> </a:t>
            </a:r>
            <a:r>
              <a:rPr sz="1400" spc="90" dirty="0">
                <a:solidFill>
                  <a:srgbClr val="FFFFFF"/>
                </a:solidFill>
                <a:latin typeface="Calibri"/>
                <a:cs typeface="Calibri"/>
              </a:rPr>
              <a:t>(σύνδεση,</a:t>
            </a:r>
            <a:r>
              <a:rPr sz="1400" spc="55" dirty="0">
                <a:solidFill>
                  <a:srgbClr val="FFFFFF"/>
                </a:solidFill>
                <a:latin typeface="Calibri"/>
                <a:cs typeface="Calibri"/>
              </a:rPr>
              <a:t> </a:t>
            </a:r>
            <a:r>
              <a:rPr sz="1400" spc="95" dirty="0">
                <a:solidFill>
                  <a:srgbClr val="FFFFFF"/>
                </a:solidFill>
                <a:latin typeface="Calibri"/>
                <a:cs typeface="Calibri"/>
              </a:rPr>
              <a:t>εγγραφή,</a:t>
            </a:r>
            <a:r>
              <a:rPr sz="1400" spc="50" dirty="0">
                <a:solidFill>
                  <a:srgbClr val="FFFFFF"/>
                </a:solidFill>
                <a:latin typeface="Calibri"/>
                <a:cs typeface="Calibri"/>
              </a:rPr>
              <a:t> </a:t>
            </a:r>
            <a:r>
              <a:rPr sz="1400" spc="60" dirty="0">
                <a:solidFill>
                  <a:srgbClr val="FFFFFF"/>
                </a:solidFill>
                <a:latin typeface="Calibri"/>
                <a:cs typeface="Calibri"/>
              </a:rPr>
              <a:t>)</a:t>
            </a:r>
            <a:endParaRPr sz="1400">
              <a:latin typeface="Calibri"/>
              <a:cs typeface="Calibri"/>
            </a:endParaRPr>
          </a:p>
          <a:p>
            <a:pPr marL="396240" lvl="1" indent="-274320">
              <a:lnSpc>
                <a:spcPct val="100000"/>
              </a:lnSpc>
              <a:spcBef>
                <a:spcPts val="225"/>
              </a:spcBef>
              <a:buSzPct val="128571"/>
              <a:buFont typeface="Courier New"/>
              <a:buChar char="o"/>
              <a:tabLst>
                <a:tab pos="396240" algn="l"/>
              </a:tabLst>
            </a:pPr>
            <a:r>
              <a:rPr sz="1400" spc="100" dirty="0">
                <a:solidFill>
                  <a:srgbClr val="FFFFFF"/>
                </a:solidFill>
                <a:latin typeface="Calibri"/>
                <a:cs typeface="Calibri"/>
              </a:rPr>
              <a:t>HEAD</a:t>
            </a:r>
            <a:endParaRPr sz="1400">
              <a:latin typeface="Calibri"/>
              <a:cs typeface="Calibri"/>
            </a:endParaRPr>
          </a:p>
          <a:p>
            <a:pPr marL="286385" indent="-273685">
              <a:lnSpc>
                <a:spcPct val="100000"/>
              </a:lnSpc>
              <a:spcBef>
                <a:spcPts val="1220"/>
              </a:spcBef>
              <a:buClr>
                <a:srgbClr val="FFBA00"/>
              </a:buClr>
              <a:buSzPct val="128571"/>
              <a:buFont typeface="Courier New"/>
              <a:buChar char="o"/>
              <a:tabLst>
                <a:tab pos="286385" algn="l"/>
              </a:tabLst>
            </a:pPr>
            <a:r>
              <a:rPr sz="1400" spc="140" dirty="0">
                <a:solidFill>
                  <a:srgbClr val="FFFFFF"/>
                </a:solidFill>
                <a:latin typeface="Calibri"/>
                <a:cs typeface="Calibri"/>
              </a:rPr>
              <a:t>Ο</a:t>
            </a:r>
            <a:r>
              <a:rPr sz="1400" spc="25" dirty="0">
                <a:solidFill>
                  <a:srgbClr val="FFFFFF"/>
                </a:solidFill>
                <a:latin typeface="Calibri"/>
                <a:cs typeface="Calibri"/>
              </a:rPr>
              <a:t> </a:t>
            </a:r>
            <a:r>
              <a:rPr sz="1400" spc="90" dirty="0">
                <a:solidFill>
                  <a:srgbClr val="FFFFFF"/>
                </a:solidFill>
                <a:latin typeface="Calibri"/>
                <a:cs typeface="Calibri"/>
              </a:rPr>
              <a:t>εξυπηρετητής</a:t>
            </a:r>
            <a:r>
              <a:rPr sz="1400" spc="25" dirty="0">
                <a:solidFill>
                  <a:srgbClr val="FFFFFF"/>
                </a:solidFill>
                <a:latin typeface="Calibri"/>
                <a:cs typeface="Calibri"/>
              </a:rPr>
              <a:t> </a:t>
            </a:r>
            <a:r>
              <a:rPr sz="1400" spc="95" dirty="0">
                <a:solidFill>
                  <a:srgbClr val="FFFFFF"/>
                </a:solidFill>
                <a:latin typeface="Calibri"/>
                <a:cs typeface="Calibri"/>
              </a:rPr>
              <a:t>απαντά</a:t>
            </a:r>
            <a:r>
              <a:rPr sz="1400" spc="25" dirty="0">
                <a:solidFill>
                  <a:srgbClr val="FFFFFF"/>
                </a:solidFill>
                <a:latin typeface="Calibri"/>
                <a:cs typeface="Calibri"/>
              </a:rPr>
              <a:t> </a:t>
            </a:r>
            <a:r>
              <a:rPr sz="1400" spc="100" dirty="0">
                <a:solidFill>
                  <a:srgbClr val="FFFFFF"/>
                </a:solidFill>
                <a:latin typeface="Calibri"/>
                <a:cs typeface="Calibri"/>
              </a:rPr>
              <a:t>με</a:t>
            </a:r>
            <a:r>
              <a:rPr sz="1400" spc="25" dirty="0">
                <a:solidFill>
                  <a:srgbClr val="FFFFFF"/>
                </a:solidFill>
                <a:latin typeface="Calibri"/>
                <a:cs typeface="Calibri"/>
              </a:rPr>
              <a:t> </a:t>
            </a:r>
            <a:r>
              <a:rPr sz="1400" spc="95" dirty="0">
                <a:solidFill>
                  <a:srgbClr val="FFFFFF"/>
                </a:solidFill>
                <a:latin typeface="Calibri"/>
                <a:cs typeface="Calibri"/>
              </a:rPr>
              <a:t>απάντηση</a:t>
            </a:r>
            <a:r>
              <a:rPr sz="1400" spc="25" dirty="0">
                <a:solidFill>
                  <a:srgbClr val="FFFFFF"/>
                </a:solidFill>
                <a:latin typeface="Calibri"/>
                <a:cs typeface="Calibri"/>
              </a:rPr>
              <a:t> </a:t>
            </a:r>
            <a:r>
              <a:rPr sz="1400" spc="105" dirty="0">
                <a:solidFill>
                  <a:srgbClr val="FFFFFF"/>
                </a:solidFill>
                <a:latin typeface="Calibri"/>
                <a:cs typeface="Calibri"/>
              </a:rPr>
              <a:t>HTTP</a:t>
            </a:r>
            <a:endParaRPr sz="1400">
              <a:latin typeface="Calibri"/>
              <a:cs typeface="Calibri"/>
            </a:endParaRPr>
          </a:p>
          <a:p>
            <a:pPr marL="286385" indent="-273685">
              <a:lnSpc>
                <a:spcPct val="100000"/>
              </a:lnSpc>
              <a:spcBef>
                <a:spcPts val="1420"/>
              </a:spcBef>
              <a:buClr>
                <a:srgbClr val="FFBA00"/>
              </a:buClr>
              <a:buSzPct val="128571"/>
              <a:buFont typeface="Courier New"/>
              <a:buChar char="o"/>
              <a:tabLst>
                <a:tab pos="286385" algn="l"/>
              </a:tabLst>
            </a:pPr>
            <a:r>
              <a:rPr sz="1400" spc="95" dirty="0">
                <a:solidFill>
                  <a:srgbClr val="FFFFFF"/>
                </a:solidFill>
                <a:latin typeface="Calibri"/>
                <a:cs typeface="Calibri"/>
              </a:rPr>
              <a:t>Πρωτόκολλο</a:t>
            </a:r>
            <a:r>
              <a:rPr sz="1400" spc="35" dirty="0">
                <a:solidFill>
                  <a:srgbClr val="FFFFFF"/>
                </a:solidFill>
                <a:latin typeface="Calibri"/>
                <a:cs typeface="Calibri"/>
              </a:rPr>
              <a:t> </a:t>
            </a:r>
            <a:r>
              <a:rPr sz="1400" spc="95" dirty="0">
                <a:solidFill>
                  <a:srgbClr val="FFFFFF"/>
                </a:solidFill>
                <a:latin typeface="Calibri"/>
                <a:cs typeface="Calibri"/>
              </a:rPr>
              <a:t>αίτησης/απόκρισης</a:t>
            </a:r>
            <a:r>
              <a:rPr sz="1400" spc="55" dirty="0">
                <a:solidFill>
                  <a:srgbClr val="FFFFFF"/>
                </a:solidFill>
                <a:latin typeface="Calibri"/>
                <a:cs typeface="Calibri"/>
              </a:rPr>
              <a:t> </a:t>
            </a:r>
            <a:r>
              <a:rPr sz="1400" spc="95" dirty="0">
                <a:solidFill>
                  <a:srgbClr val="FFBA00"/>
                </a:solidFill>
                <a:latin typeface="Calibri"/>
                <a:cs typeface="Calibri"/>
              </a:rPr>
              <a:t>χωρίς</a:t>
            </a:r>
            <a:r>
              <a:rPr sz="1400" spc="50" dirty="0">
                <a:solidFill>
                  <a:srgbClr val="FFBA00"/>
                </a:solidFill>
                <a:latin typeface="Calibri"/>
                <a:cs typeface="Calibri"/>
              </a:rPr>
              <a:t> </a:t>
            </a:r>
            <a:r>
              <a:rPr sz="1400" spc="100" dirty="0">
                <a:solidFill>
                  <a:srgbClr val="FFBA00"/>
                </a:solidFill>
                <a:latin typeface="Calibri"/>
                <a:cs typeface="Calibri"/>
              </a:rPr>
              <a:t>κατάσταση</a:t>
            </a:r>
            <a:endParaRPr sz="1400">
              <a:latin typeface="Calibri"/>
              <a:cs typeface="Calibri"/>
            </a:endParaRPr>
          </a:p>
          <a:p>
            <a:pPr marL="396240" lvl="1" indent="-274320">
              <a:lnSpc>
                <a:spcPct val="100000"/>
              </a:lnSpc>
              <a:spcBef>
                <a:spcPts val="420"/>
              </a:spcBef>
              <a:buSzPct val="128571"/>
              <a:buFont typeface="Courier New"/>
              <a:buChar char="o"/>
              <a:tabLst>
                <a:tab pos="396240" algn="l"/>
              </a:tabLst>
            </a:pPr>
            <a:r>
              <a:rPr sz="1400" spc="105" dirty="0">
                <a:solidFill>
                  <a:srgbClr val="FFFFFF"/>
                </a:solidFill>
                <a:latin typeface="Calibri"/>
                <a:cs typeface="Calibri"/>
              </a:rPr>
              <a:t>Κάθε</a:t>
            </a:r>
            <a:r>
              <a:rPr sz="1400" spc="45" dirty="0">
                <a:solidFill>
                  <a:srgbClr val="FFFFFF"/>
                </a:solidFill>
                <a:latin typeface="Calibri"/>
                <a:cs typeface="Calibri"/>
              </a:rPr>
              <a:t> </a:t>
            </a:r>
            <a:r>
              <a:rPr sz="1400" spc="95" dirty="0">
                <a:solidFill>
                  <a:srgbClr val="FFFFFF"/>
                </a:solidFill>
                <a:latin typeface="Calibri"/>
                <a:cs typeface="Calibri"/>
              </a:rPr>
              <a:t>αίτημα</a:t>
            </a:r>
            <a:r>
              <a:rPr sz="1400" spc="55" dirty="0">
                <a:solidFill>
                  <a:srgbClr val="FFFFFF"/>
                </a:solidFill>
                <a:latin typeface="Calibri"/>
                <a:cs typeface="Calibri"/>
              </a:rPr>
              <a:t> </a:t>
            </a:r>
            <a:r>
              <a:rPr sz="1400" spc="80" dirty="0">
                <a:solidFill>
                  <a:srgbClr val="FFFFFF"/>
                </a:solidFill>
                <a:latin typeface="Calibri"/>
                <a:cs typeface="Calibri"/>
              </a:rPr>
              <a:t>είναι</a:t>
            </a:r>
            <a:r>
              <a:rPr sz="1400" spc="50" dirty="0">
                <a:solidFill>
                  <a:srgbClr val="FFFFFF"/>
                </a:solidFill>
                <a:latin typeface="Calibri"/>
                <a:cs typeface="Calibri"/>
              </a:rPr>
              <a:t> </a:t>
            </a:r>
            <a:r>
              <a:rPr sz="1400" spc="95" dirty="0">
                <a:solidFill>
                  <a:srgbClr val="FFFFFF"/>
                </a:solidFill>
                <a:latin typeface="Calibri"/>
                <a:cs typeface="Calibri"/>
              </a:rPr>
              <a:t>ανεξάρτητο</a:t>
            </a:r>
            <a:r>
              <a:rPr sz="1400" spc="50" dirty="0">
                <a:solidFill>
                  <a:srgbClr val="FFFFFF"/>
                </a:solidFill>
                <a:latin typeface="Calibri"/>
                <a:cs typeface="Calibri"/>
              </a:rPr>
              <a:t> </a:t>
            </a:r>
            <a:r>
              <a:rPr sz="1400" spc="110" dirty="0">
                <a:solidFill>
                  <a:srgbClr val="FFFFFF"/>
                </a:solidFill>
                <a:latin typeface="Calibri"/>
                <a:cs typeface="Calibri"/>
              </a:rPr>
              <a:t>από</a:t>
            </a:r>
            <a:r>
              <a:rPr sz="1400" spc="55" dirty="0">
                <a:solidFill>
                  <a:srgbClr val="FFFFFF"/>
                </a:solidFill>
                <a:latin typeface="Calibri"/>
                <a:cs typeface="Calibri"/>
              </a:rPr>
              <a:t> </a:t>
            </a:r>
            <a:r>
              <a:rPr sz="1400" spc="95" dirty="0">
                <a:solidFill>
                  <a:srgbClr val="FFFFFF"/>
                </a:solidFill>
                <a:latin typeface="Calibri"/>
                <a:cs typeface="Calibri"/>
              </a:rPr>
              <a:t>τα</a:t>
            </a:r>
            <a:r>
              <a:rPr sz="1400" spc="35" dirty="0">
                <a:solidFill>
                  <a:srgbClr val="FFFFFF"/>
                </a:solidFill>
                <a:latin typeface="Calibri"/>
                <a:cs typeface="Calibri"/>
              </a:rPr>
              <a:t> </a:t>
            </a:r>
            <a:r>
              <a:rPr sz="1400" spc="105" dirty="0">
                <a:solidFill>
                  <a:srgbClr val="FFFFFF"/>
                </a:solidFill>
                <a:latin typeface="Calibri"/>
                <a:cs typeface="Calibri"/>
              </a:rPr>
              <a:t>προηγούμενα</a:t>
            </a:r>
            <a:r>
              <a:rPr sz="1400" spc="50" dirty="0">
                <a:solidFill>
                  <a:srgbClr val="FFFFFF"/>
                </a:solidFill>
                <a:latin typeface="Calibri"/>
                <a:cs typeface="Calibri"/>
              </a:rPr>
              <a:t> </a:t>
            </a:r>
            <a:r>
              <a:rPr sz="1400" spc="90" dirty="0">
                <a:solidFill>
                  <a:srgbClr val="FFFFFF"/>
                </a:solidFill>
                <a:latin typeface="Calibri"/>
                <a:cs typeface="Calibri"/>
              </a:rPr>
              <a:t>αιτήματα</a:t>
            </a:r>
            <a:endParaRPr sz="1400">
              <a:latin typeface="Calibri"/>
              <a:cs typeface="Calibri"/>
            </a:endParaRPr>
          </a:p>
          <a:p>
            <a:pPr marL="396875" marR="5080" lvl="1" indent="-274320">
              <a:lnSpc>
                <a:spcPct val="93200"/>
              </a:lnSpc>
              <a:spcBef>
                <a:spcPts val="370"/>
              </a:spcBef>
              <a:buSzPct val="128571"/>
              <a:buFont typeface="Courier New"/>
              <a:buChar char="o"/>
              <a:tabLst>
                <a:tab pos="396875" algn="l"/>
              </a:tabLst>
            </a:pPr>
            <a:r>
              <a:rPr sz="1400" spc="175" dirty="0">
                <a:solidFill>
                  <a:srgbClr val="FFFFFF"/>
                </a:solidFill>
                <a:latin typeface="Calibri"/>
                <a:cs typeface="Calibri"/>
              </a:rPr>
              <a:t>Η</a:t>
            </a:r>
            <a:r>
              <a:rPr sz="1400" spc="65" dirty="0">
                <a:solidFill>
                  <a:srgbClr val="FFFFFF"/>
                </a:solidFill>
                <a:latin typeface="Calibri"/>
                <a:cs typeface="Calibri"/>
              </a:rPr>
              <a:t> </a:t>
            </a:r>
            <a:r>
              <a:rPr sz="1400" spc="125" dirty="0">
                <a:solidFill>
                  <a:srgbClr val="FFFFFF"/>
                </a:solidFill>
                <a:latin typeface="Calibri"/>
                <a:cs typeface="Calibri"/>
              </a:rPr>
              <a:t>ανιθαγένεια</a:t>
            </a:r>
            <a:r>
              <a:rPr sz="1400" spc="70" dirty="0">
                <a:solidFill>
                  <a:srgbClr val="FFFFFF"/>
                </a:solidFill>
                <a:latin typeface="Calibri"/>
                <a:cs typeface="Calibri"/>
              </a:rPr>
              <a:t> </a:t>
            </a:r>
            <a:r>
              <a:rPr sz="1400" spc="110" dirty="0">
                <a:solidFill>
                  <a:srgbClr val="FFFFFF"/>
                </a:solidFill>
                <a:latin typeface="Calibri"/>
                <a:cs typeface="Calibri"/>
              </a:rPr>
              <a:t>έχει</a:t>
            </a:r>
            <a:r>
              <a:rPr sz="1400" spc="70" dirty="0">
                <a:solidFill>
                  <a:srgbClr val="FFFFFF"/>
                </a:solidFill>
                <a:latin typeface="Calibri"/>
                <a:cs typeface="Calibri"/>
              </a:rPr>
              <a:t> </a:t>
            </a:r>
            <a:r>
              <a:rPr sz="1400" spc="130" dirty="0">
                <a:solidFill>
                  <a:srgbClr val="FFFFFF"/>
                </a:solidFill>
                <a:latin typeface="Calibri"/>
                <a:cs typeface="Calibri"/>
              </a:rPr>
              <a:t>σημαντικό</a:t>
            </a:r>
            <a:r>
              <a:rPr sz="1400" spc="65" dirty="0">
                <a:solidFill>
                  <a:srgbClr val="FFFFFF"/>
                </a:solidFill>
                <a:latin typeface="Calibri"/>
                <a:cs typeface="Calibri"/>
              </a:rPr>
              <a:t> </a:t>
            </a:r>
            <a:r>
              <a:rPr sz="1400" spc="125" dirty="0">
                <a:solidFill>
                  <a:srgbClr val="FFFFFF"/>
                </a:solidFill>
                <a:latin typeface="Calibri"/>
                <a:cs typeface="Calibri"/>
              </a:rPr>
              <a:t>αντίκτυπο</a:t>
            </a:r>
            <a:r>
              <a:rPr sz="1400" spc="70" dirty="0">
                <a:solidFill>
                  <a:srgbClr val="FFFFFF"/>
                </a:solidFill>
                <a:latin typeface="Calibri"/>
                <a:cs typeface="Calibri"/>
              </a:rPr>
              <a:t> </a:t>
            </a:r>
            <a:r>
              <a:rPr sz="1400" spc="130" dirty="0">
                <a:solidFill>
                  <a:srgbClr val="FFFFFF"/>
                </a:solidFill>
                <a:latin typeface="Calibri"/>
                <a:cs typeface="Calibri"/>
              </a:rPr>
              <a:t>στο</a:t>
            </a:r>
            <a:r>
              <a:rPr sz="1400" spc="65" dirty="0">
                <a:solidFill>
                  <a:srgbClr val="FFFFFF"/>
                </a:solidFill>
                <a:latin typeface="Calibri"/>
                <a:cs typeface="Calibri"/>
              </a:rPr>
              <a:t> </a:t>
            </a:r>
            <a:r>
              <a:rPr sz="1400" spc="130" dirty="0">
                <a:solidFill>
                  <a:srgbClr val="FFFFFF"/>
                </a:solidFill>
                <a:latin typeface="Calibri"/>
                <a:cs typeface="Calibri"/>
              </a:rPr>
              <a:t>σχεδιασμό</a:t>
            </a:r>
            <a:r>
              <a:rPr sz="1400" spc="70" dirty="0">
                <a:solidFill>
                  <a:srgbClr val="FFFFFF"/>
                </a:solidFill>
                <a:latin typeface="Calibri"/>
                <a:cs typeface="Calibri"/>
              </a:rPr>
              <a:t> </a:t>
            </a:r>
            <a:r>
              <a:rPr sz="1400" spc="120" dirty="0">
                <a:solidFill>
                  <a:srgbClr val="FFFFFF"/>
                </a:solidFill>
                <a:latin typeface="Calibri"/>
                <a:cs typeface="Calibri"/>
              </a:rPr>
              <a:t>και</a:t>
            </a:r>
            <a:r>
              <a:rPr sz="1400" spc="70" dirty="0">
                <a:solidFill>
                  <a:srgbClr val="FFFFFF"/>
                </a:solidFill>
                <a:latin typeface="Calibri"/>
                <a:cs typeface="Calibri"/>
              </a:rPr>
              <a:t> </a:t>
            </a:r>
            <a:r>
              <a:rPr sz="1400" spc="125" dirty="0">
                <a:solidFill>
                  <a:srgbClr val="FFFFFF"/>
                </a:solidFill>
                <a:latin typeface="Calibri"/>
                <a:cs typeface="Calibri"/>
              </a:rPr>
              <a:t>την</a:t>
            </a:r>
            <a:r>
              <a:rPr sz="1400" spc="65" dirty="0">
                <a:solidFill>
                  <a:srgbClr val="FFFFFF"/>
                </a:solidFill>
                <a:latin typeface="Calibri"/>
                <a:cs typeface="Calibri"/>
              </a:rPr>
              <a:t> </a:t>
            </a:r>
            <a:r>
              <a:rPr sz="1400" spc="135" dirty="0">
                <a:solidFill>
                  <a:srgbClr val="FFFFFF"/>
                </a:solidFill>
                <a:latin typeface="Calibri"/>
                <a:cs typeface="Calibri"/>
              </a:rPr>
              <a:t>υλοποίηση</a:t>
            </a:r>
            <a:r>
              <a:rPr sz="1400" spc="70" dirty="0">
                <a:solidFill>
                  <a:srgbClr val="FFFFFF"/>
                </a:solidFill>
                <a:latin typeface="Calibri"/>
                <a:cs typeface="Calibri"/>
              </a:rPr>
              <a:t> </a:t>
            </a:r>
            <a:r>
              <a:rPr sz="1400" spc="140" dirty="0">
                <a:solidFill>
                  <a:srgbClr val="FFFFFF"/>
                </a:solidFill>
                <a:latin typeface="Calibri"/>
                <a:cs typeface="Calibri"/>
              </a:rPr>
              <a:t>των </a:t>
            </a:r>
            <a:r>
              <a:rPr sz="1400" spc="-300" dirty="0">
                <a:solidFill>
                  <a:srgbClr val="FFFFFF"/>
                </a:solidFill>
                <a:latin typeface="Calibri"/>
                <a:cs typeface="Calibri"/>
              </a:rPr>
              <a:t> </a:t>
            </a:r>
            <a:r>
              <a:rPr sz="1400" spc="140" dirty="0">
                <a:solidFill>
                  <a:srgbClr val="FFFFFF"/>
                </a:solidFill>
                <a:latin typeface="Calibri"/>
                <a:cs typeface="Calibri"/>
              </a:rPr>
              <a:t>εφαρμογών</a:t>
            </a:r>
            <a:endParaRPr sz="1400">
              <a:latin typeface="Calibri"/>
              <a:cs typeface="Calibri"/>
            </a:endParaRPr>
          </a:p>
        </p:txBody>
      </p:sp>
      <p:pic>
        <p:nvPicPr>
          <p:cNvPr id="5" name="object 5"/>
          <p:cNvPicPr/>
          <p:nvPr/>
        </p:nvPicPr>
        <p:blipFill>
          <a:blip r:embed="rId2" cstate="print"/>
          <a:stretch>
            <a:fillRect/>
          </a:stretch>
        </p:blipFill>
        <p:spPr>
          <a:xfrm>
            <a:off x="7203122" y="5790565"/>
            <a:ext cx="1530032" cy="612140"/>
          </a:xfrm>
          <a:prstGeom prst="rect">
            <a:avLst/>
          </a:prstGeom>
        </p:spPr>
      </p:pic>
      <p:sp>
        <p:nvSpPr>
          <p:cNvPr id="6" name="object 6"/>
          <p:cNvSpPr txBox="1"/>
          <p:nvPr/>
        </p:nvSpPr>
        <p:spPr>
          <a:xfrm>
            <a:off x="10795317" y="5836856"/>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5</a:t>
            </a:r>
            <a:endParaRPr sz="1100">
              <a:latin typeface="Arial"/>
              <a:cs typeface="Arial"/>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855344" y="853440"/>
            <a:ext cx="10172065" cy="459740"/>
          </a:xfrm>
          <a:prstGeom prst="rect">
            <a:avLst/>
          </a:prstGeom>
        </p:spPr>
        <p:txBody>
          <a:bodyPr vert="horz" wrap="square" lIns="0" tIns="12700" rIns="0" bIns="0" rtlCol="0">
            <a:spAutoFit/>
          </a:bodyPr>
          <a:lstStyle/>
          <a:p>
            <a:pPr marL="12700">
              <a:lnSpc>
                <a:spcPct val="100000"/>
              </a:lnSpc>
              <a:spcBef>
                <a:spcPts val="100"/>
              </a:spcBef>
            </a:pPr>
            <a:r>
              <a:rPr spc="155" dirty="0">
                <a:solidFill>
                  <a:srgbClr val="FFFFFF"/>
                </a:solidFill>
              </a:rPr>
              <a:t>Χρήση</a:t>
            </a:r>
            <a:r>
              <a:rPr spc="60" dirty="0">
                <a:solidFill>
                  <a:srgbClr val="FFFFFF"/>
                </a:solidFill>
              </a:rPr>
              <a:t> </a:t>
            </a:r>
            <a:r>
              <a:rPr spc="125" dirty="0">
                <a:solidFill>
                  <a:srgbClr val="FFFFFF"/>
                </a:solidFill>
              </a:rPr>
              <a:t>Cookies</a:t>
            </a:r>
            <a:r>
              <a:rPr spc="65" dirty="0">
                <a:solidFill>
                  <a:srgbClr val="FFFFFF"/>
                </a:solidFill>
              </a:rPr>
              <a:t> </a:t>
            </a:r>
            <a:r>
              <a:rPr spc="110" dirty="0">
                <a:solidFill>
                  <a:srgbClr val="FFFFFF"/>
                </a:solidFill>
              </a:rPr>
              <a:t>για</a:t>
            </a:r>
            <a:r>
              <a:rPr spc="65" dirty="0">
                <a:solidFill>
                  <a:srgbClr val="FFFFFF"/>
                </a:solidFill>
              </a:rPr>
              <a:t> </a:t>
            </a:r>
            <a:r>
              <a:rPr spc="125" dirty="0">
                <a:solidFill>
                  <a:srgbClr val="FFFFFF"/>
                </a:solidFill>
              </a:rPr>
              <a:t>την</a:t>
            </a:r>
            <a:r>
              <a:rPr spc="60" dirty="0">
                <a:solidFill>
                  <a:srgbClr val="FFFFFF"/>
                </a:solidFill>
              </a:rPr>
              <a:t> </a:t>
            </a:r>
            <a:r>
              <a:rPr spc="140" dirty="0">
                <a:solidFill>
                  <a:srgbClr val="FFFFFF"/>
                </a:solidFill>
              </a:rPr>
              <a:t>αποθήκευση</a:t>
            </a:r>
            <a:r>
              <a:rPr spc="120" dirty="0">
                <a:solidFill>
                  <a:srgbClr val="FFFFFF"/>
                </a:solidFill>
              </a:rPr>
              <a:t> πληροφοριών</a:t>
            </a:r>
            <a:r>
              <a:rPr spc="50" dirty="0">
                <a:solidFill>
                  <a:srgbClr val="FFFFFF"/>
                </a:solidFill>
              </a:rPr>
              <a:t> </a:t>
            </a:r>
            <a:r>
              <a:rPr spc="135" dirty="0">
                <a:solidFill>
                  <a:srgbClr val="FFFFFF"/>
                </a:solidFill>
              </a:rPr>
              <a:t>κατάστασης</a:t>
            </a:r>
          </a:p>
        </p:txBody>
      </p:sp>
      <p:sp>
        <p:nvSpPr>
          <p:cNvPr id="4" name="object 4"/>
          <p:cNvSpPr txBox="1"/>
          <p:nvPr/>
        </p:nvSpPr>
        <p:spPr>
          <a:xfrm>
            <a:off x="1329055" y="1631843"/>
            <a:ext cx="8725535" cy="824865"/>
          </a:xfrm>
          <a:prstGeom prst="rect">
            <a:avLst/>
          </a:prstGeom>
        </p:spPr>
        <p:txBody>
          <a:bodyPr vert="horz" wrap="square" lIns="0" tIns="11430" rIns="0" bIns="0" rtlCol="0">
            <a:spAutoFit/>
          </a:bodyPr>
          <a:lstStyle/>
          <a:p>
            <a:pPr marL="12700">
              <a:lnSpc>
                <a:spcPct val="100000"/>
              </a:lnSpc>
              <a:spcBef>
                <a:spcPts val="90"/>
              </a:spcBef>
            </a:pPr>
            <a:r>
              <a:rPr sz="1800" dirty="0">
                <a:solidFill>
                  <a:srgbClr val="FFBA00"/>
                </a:solidFill>
                <a:latin typeface="Courier New"/>
                <a:cs typeface="Courier New"/>
              </a:rPr>
              <a:t>o</a:t>
            </a:r>
            <a:r>
              <a:rPr sz="1800" spc="-70" dirty="0">
                <a:solidFill>
                  <a:srgbClr val="FFBA00"/>
                </a:solidFill>
                <a:latin typeface="Courier New"/>
                <a:cs typeface="Courier New"/>
              </a:rPr>
              <a:t> </a:t>
            </a:r>
            <a:r>
              <a:rPr sz="1400" spc="114" dirty="0">
                <a:solidFill>
                  <a:srgbClr val="FFFFFF"/>
                </a:solidFill>
                <a:latin typeface="Calibri"/>
                <a:cs typeface="Calibri"/>
              </a:rPr>
              <a:t>Cookies</a:t>
            </a:r>
            <a:endParaRPr sz="1400">
              <a:latin typeface="Calibri"/>
              <a:cs typeface="Calibri"/>
            </a:endParaRPr>
          </a:p>
          <a:p>
            <a:pPr marL="396875" marR="5080" indent="-274320">
              <a:lnSpc>
                <a:spcPct val="93200"/>
              </a:lnSpc>
              <a:spcBef>
                <a:spcPts val="570"/>
              </a:spcBef>
            </a:pPr>
            <a:r>
              <a:rPr sz="1800" dirty="0">
                <a:solidFill>
                  <a:srgbClr val="FFFFFF"/>
                </a:solidFill>
                <a:latin typeface="Courier New"/>
                <a:cs typeface="Courier New"/>
              </a:rPr>
              <a:t>o</a:t>
            </a:r>
            <a:r>
              <a:rPr sz="1800" spc="10" dirty="0">
                <a:solidFill>
                  <a:srgbClr val="FFFFFF"/>
                </a:solidFill>
                <a:latin typeface="Courier New"/>
                <a:cs typeface="Courier New"/>
              </a:rPr>
              <a:t> </a:t>
            </a:r>
            <a:r>
              <a:rPr sz="1400" spc="140" dirty="0">
                <a:solidFill>
                  <a:srgbClr val="FFFFFF"/>
                </a:solidFill>
                <a:latin typeface="Calibri"/>
                <a:cs typeface="Calibri"/>
              </a:rPr>
              <a:t>Το</a:t>
            </a:r>
            <a:r>
              <a:rPr sz="1400" spc="65" dirty="0">
                <a:solidFill>
                  <a:srgbClr val="FFFFFF"/>
                </a:solidFill>
                <a:latin typeface="Calibri"/>
                <a:cs typeface="Calibri"/>
              </a:rPr>
              <a:t> </a:t>
            </a:r>
            <a:r>
              <a:rPr sz="1400" spc="120" dirty="0">
                <a:solidFill>
                  <a:srgbClr val="FFFFFF"/>
                </a:solidFill>
                <a:latin typeface="Calibri"/>
                <a:cs typeface="Calibri"/>
              </a:rPr>
              <a:t>cookie</a:t>
            </a:r>
            <a:r>
              <a:rPr sz="1400" spc="65" dirty="0">
                <a:solidFill>
                  <a:srgbClr val="FFFFFF"/>
                </a:solidFill>
                <a:latin typeface="Calibri"/>
                <a:cs typeface="Calibri"/>
              </a:rPr>
              <a:t> </a:t>
            </a:r>
            <a:r>
              <a:rPr sz="1400" spc="110" dirty="0">
                <a:solidFill>
                  <a:srgbClr val="FFFFFF"/>
                </a:solidFill>
                <a:latin typeface="Calibri"/>
                <a:cs typeface="Calibri"/>
              </a:rPr>
              <a:t>είναι</a:t>
            </a:r>
            <a:r>
              <a:rPr sz="1400" spc="65" dirty="0">
                <a:solidFill>
                  <a:srgbClr val="FFFFFF"/>
                </a:solidFill>
                <a:latin typeface="Calibri"/>
                <a:cs typeface="Calibri"/>
              </a:rPr>
              <a:t> </a:t>
            </a:r>
            <a:r>
              <a:rPr sz="1400" spc="125" dirty="0">
                <a:solidFill>
                  <a:srgbClr val="FFFFFF"/>
                </a:solidFill>
                <a:latin typeface="Calibri"/>
                <a:cs typeface="Calibri"/>
              </a:rPr>
              <a:t>ζεύγος</a:t>
            </a:r>
            <a:r>
              <a:rPr sz="1400" spc="60" dirty="0">
                <a:solidFill>
                  <a:srgbClr val="FFFFFF"/>
                </a:solidFill>
                <a:latin typeface="Calibri"/>
                <a:cs typeface="Calibri"/>
              </a:rPr>
              <a:t> </a:t>
            </a:r>
            <a:r>
              <a:rPr sz="1400" spc="125" dirty="0">
                <a:solidFill>
                  <a:srgbClr val="FFFFFF"/>
                </a:solidFill>
                <a:latin typeface="Calibri"/>
                <a:cs typeface="Calibri"/>
              </a:rPr>
              <a:t>ονόματος/τιμής</a:t>
            </a:r>
            <a:r>
              <a:rPr sz="1400" spc="65" dirty="0">
                <a:solidFill>
                  <a:srgbClr val="FFFFFF"/>
                </a:solidFill>
                <a:latin typeface="Calibri"/>
                <a:cs typeface="Calibri"/>
              </a:rPr>
              <a:t> </a:t>
            </a:r>
            <a:r>
              <a:rPr sz="1400" spc="150" dirty="0">
                <a:solidFill>
                  <a:srgbClr val="FFFFFF"/>
                </a:solidFill>
                <a:latin typeface="Calibri"/>
                <a:cs typeface="Calibri"/>
              </a:rPr>
              <a:t>που</a:t>
            </a:r>
            <a:r>
              <a:rPr sz="1400" spc="60" dirty="0">
                <a:solidFill>
                  <a:srgbClr val="FFFFFF"/>
                </a:solidFill>
                <a:latin typeface="Calibri"/>
                <a:cs typeface="Calibri"/>
              </a:rPr>
              <a:t> </a:t>
            </a:r>
            <a:r>
              <a:rPr sz="1400" spc="120" dirty="0">
                <a:solidFill>
                  <a:srgbClr val="FFFFFF"/>
                </a:solidFill>
                <a:latin typeface="Calibri"/>
                <a:cs typeface="Calibri"/>
              </a:rPr>
              <a:t>δημιουργείται</a:t>
            </a:r>
            <a:r>
              <a:rPr sz="1400" spc="70" dirty="0">
                <a:solidFill>
                  <a:srgbClr val="FFFFFF"/>
                </a:solidFill>
                <a:latin typeface="Calibri"/>
                <a:cs typeface="Calibri"/>
              </a:rPr>
              <a:t> </a:t>
            </a:r>
            <a:r>
              <a:rPr sz="1400" spc="150" dirty="0">
                <a:solidFill>
                  <a:srgbClr val="FFFFFF"/>
                </a:solidFill>
                <a:latin typeface="Calibri"/>
                <a:cs typeface="Calibri"/>
              </a:rPr>
              <a:t>από</a:t>
            </a:r>
            <a:r>
              <a:rPr sz="1400" spc="70" dirty="0">
                <a:solidFill>
                  <a:srgbClr val="FFFFFF"/>
                </a:solidFill>
                <a:latin typeface="Calibri"/>
                <a:cs typeface="Calibri"/>
              </a:rPr>
              <a:t> </a:t>
            </a:r>
            <a:r>
              <a:rPr sz="1400" spc="125" dirty="0">
                <a:solidFill>
                  <a:srgbClr val="FFFFFF"/>
                </a:solidFill>
                <a:latin typeface="Calibri"/>
                <a:cs typeface="Calibri"/>
              </a:rPr>
              <a:t>ιστοσελίδα</a:t>
            </a:r>
            <a:r>
              <a:rPr sz="1400" spc="70" dirty="0">
                <a:solidFill>
                  <a:srgbClr val="FFFFFF"/>
                </a:solidFill>
                <a:latin typeface="Calibri"/>
                <a:cs typeface="Calibri"/>
              </a:rPr>
              <a:t> </a:t>
            </a:r>
            <a:r>
              <a:rPr sz="1400" spc="120" dirty="0">
                <a:solidFill>
                  <a:srgbClr val="FFFFFF"/>
                </a:solidFill>
                <a:latin typeface="Calibri"/>
                <a:cs typeface="Calibri"/>
              </a:rPr>
              <a:t>για</a:t>
            </a:r>
            <a:r>
              <a:rPr sz="1400" spc="65" dirty="0">
                <a:solidFill>
                  <a:srgbClr val="FFFFFF"/>
                </a:solidFill>
                <a:latin typeface="Calibri"/>
                <a:cs typeface="Calibri"/>
              </a:rPr>
              <a:t> </a:t>
            </a:r>
            <a:r>
              <a:rPr sz="1400" spc="125" dirty="0">
                <a:solidFill>
                  <a:srgbClr val="FFFFFF"/>
                </a:solidFill>
                <a:latin typeface="Calibri"/>
                <a:cs typeface="Calibri"/>
              </a:rPr>
              <a:t>την</a:t>
            </a:r>
            <a:r>
              <a:rPr sz="1400" spc="65" dirty="0">
                <a:solidFill>
                  <a:srgbClr val="FFFFFF"/>
                </a:solidFill>
                <a:latin typeface="Calibri"/>
                <a:cs typeface="Calibri"/>
              </a:rPr>
              <a:t> </a:t>
            </a:r>
            <a:r>
              <a:rPr sz="1400" spc="145" dirty="0">
                <a:solidFill>
                  <a:srgbClr val="FFFFFF"/>
                </a:solidFill>
                <a:latin typeface="Calibri"/>
                <a:cs typeface="Calibri"/>
              </a:rPr>
              <a:t>αποθήκευση </a:t>
            </a:r>
            <a:r>
              <a:rPr sz="1400" spc="-300" dirty="0">
                <a:solidFill>
                  <a:srgbClr val="FFFFFF"/>
                </a:solidFill>
                <a:latin typeface="Calibri"/>
                <a:cs typeface="Calibri"/>
              </a:rPr>
              <a:t> </a:t>
            </a:r>
            <a:r>
              <a:rPr sz="1400" spc="140" dirty="0">
                <a:solidFill>
                  <a:srgbClr val="FFFFFF"/>
                </a:solidFill>
                <a:latin typeface="Calibri"/>
                <a:cs typeface="Calibri"/>
              </a:rPr>
              <a:t>πληροφοριών</a:t>
            </a:r>
            <a:r>
              <a:rPr sz="1400" spc="55" dirty="0">
                <a:solidFill>
                  <a:srgbClr val="FFFFFF"/>
                </a:solidFill>
                <a:latin typeface="Calibri"/>
                <a:cs typeface="Calibri"/>
              </a:rPr>
              <a:t> </a:t>
            </a:r>
            <a:r>
              <a:rPr sz="1400" spc="130" dirty="0">
                <a:solidFill>
                  <a:srgbClr val="FFFFFF"/>
                </a:solidFill>
                <a:latin typeface="Calibri"/>
                <a:cs typeface="Calibri"/>
              </a:rPr>
              <a:t>στον</a:t>
            </a:r>
            <a:r>
              <a:rPr sz="1400" spc="60" dirty="0">
                <a:solidFill>
                  <a:srgbClr val="FFFFFF"/>
                </a:solidFill>
                <a:latin typeface="Calibri"/>
                <a:cs typeface="Calibri"/>
              </a:rPr>
              <a:t> </a:t>
            </a:r>
            <a:r>
              <a:rPr sz="1400" spc="130" dirty="0">
                <a:solidFill>
                  <a:srgbClr val="FFFFFF"/>
                </a:solidFill>
                <a:latin typeface="Calibri"/>
                <a:cs typeface="Calibri"/>
              </a:rPr>
              <a:t>υπολογιστή</a:t>
            </a:r>
            <a:r>
              <a:rPr sz="1400" spc="60" dirty="0">
                <a:solidFill>
                  <a:srgbClr val="FFFFFF"/>
                </a:solidFill>
                <a:latin typeface="Calibri"/>
                <a:cs typeface="Calibri"/>
              </a:rPr>
              <a:t> </a:t>
            </a:r>
            <a:r>
              <a:rPr sz="1400" spc="120" dirty="0">
                <a:solidFill>
                  <a:srgbClr val="FFFFFF"/>
                </a:solidFill>
                <a:latin typeface="Calibri"/>
                <a:cs typeface="Calibri"/>
              </a:rPr>
              <a:t>σας.</a:t>
            </a:r>
            <a:endParaRPr sz="1400">
              <a:latin typeface="Calibri"/>
              <a:cs typeface="Calibri"/>
            </a:endParaRPr>
          </a:p>
        </p:txBody>
      </p:sp>
      <p:pic>
        <p:nvPicPr>
          <p:cNvPr id="5" name="object 5"/>
          <p:cNvPicPr/>
          <p:nvPr/>
        </p:nvPicPr>
        <p:blipFill>
          <a:blip r:embed="rId2" cstate="print"/>
          <a:stretch>
            <a:fillRect/>
          </a:stretch>
        </p:blipFill>
        <p:spPr>
          <a:xfrm>
            <a:off x="7203122" y="5711507"/>
            <a:ext cx="1530032" cy="612140"/>
          </a:xfrm>
          <a:prstGeom prst="rect">
            <a:avLst/>
          </a:prstGeom>
        </p:spPr>
      </p:pic>
      <p:grpSp>
        <p:nvGrpSpPr>
          <p:cNvPr id="6" name="object 6"/>
          <p:cNvGrpSpPr/>
          <p:nvPr/>
        </p:nvGrpSpPr>
        <p:grpSpPr>
          <a:xfrm>
            <a:off x="3463290" y="2892107"/>
            <a:ext cx="4625975" cy="972819"/>
            <a:chOff x="3463290" y="2892107"/>
            <a:chExt cx="4625975" cy="972819"/>
          </a:xfrm>
        </p:grpSpPr>
        <p:sp>
          <p:nvSpPr>
            <p:cNvPr id="7" name="object 7"/>
            <p:cNvSpPr/>
            <p:nvPr/>
          </p:nvSpPr>
          <p:spPr>
            <a:xfrm>
              <a:off x="3746182" y="2953067"/>
              <a:ext cx="824230" cy="623570"/>
            </a:xfrm>
            <a:custGeom>
              <a:avLst/>
              <a:gdLst/>
              <a:ahLst/>
              <a:cxnLst/>
              <a:rect l="l" t="t" r="r" b="b"/>
              <a:pathLst>
                <a:path w="824229" h="623570">
                  <a:moveTo>
                    <a:pt x="823912" y="0"/>
                  </a:moveTo>
                  <a:lnTo>
                    <a:pt x="0" y="0"/>
                  </a:lnTo>
                  <a:lnTo>
                    <a:pt x="0" y="623252"/>
                  </a:lnTo>
                  <a:lnTo>
                    <a:pt x="823912" y="623252"/>
                  </a:lnTo>
                  <a:lnTo>
                    <a:pt x="823912" y="0"/>
                  </a:lnTo>
                  <a:close/>
                </a:path>
              </a:pathLst>
            </a:custGeom>
            <a:solidFill>
              <a:srgbClr val="FFBA00"/>
            </a:solidFill>
          </p:spPr>
          <p:txBody>
            <a:bodyPr wrap="square" lIns="0" tIns="0" rIns="0" bIns="0" rtlCol="0"/>
            <a:lstStyle/>
            <a:p>
              <a:endParaRPr/>
            </a:p>
          </p:txBody>
        </p:sp>
        <p:sp>
          <p:nvSpPr>
            <p:cNvPr id="8" name="object 8"/>
            <p:cNvSpPr/>
            <p:nvPr/>
          </p:nvSpPr>
          <p:spPr>
            <a:xfrm>
              <a:off x="3746182" y="2953067"/>
              <a:ext cx="824230" cy="623570"/>
            </a:xfrm>
            <a:custGeom>
              <a:avLst/>
              <a:gdLst/>
              <a:ahLst/>
              <a:cxnLst/>
              <a:rect l="l" t="t" r="r" b="b"/>
              <a:pathLst>
                <a:path w="824229" h="623570">
                  <a:moveTo>
                    <a:pt x="0" y="0"/>
                  </a:moveTo>
                  <a:lnTo>
                    <a:pt x="823912" y="0"/>
                  </a:lnTo>
                  <a:lnTo>
                    <a:pt x="823912" y="623252"/>
                  </a:lnTo>
                  <a:lnTo>
                    <a:pt x="0" y="623252"/>
                  </a:lnTo>
                  <a:lnTo>
                    <a:pt x="0" y="0"/>
                  </a:lnTo>
                </a:path>
              </a:pathLst>
            </a:custGeom>
            <a:ln w="9525">
              <a:solidFill>
                <a:srgbClr val="000000"/>
              </a:solidFill>
            </a:ln>
          </p:spPr>
          <p:txBody>
            <a:bodyPr wrap="square" lIns="0" tIns="0" rIns="0" bIns="0" rtlCol="0"/>
            <a:lstStyle/>
            <a:p>
              <a:endParaRPr/>
            </a:p>
          </p:txBody>
        </p:sp>
        <p:sp>
          <p:nvSpPr>
            <p:cNvPr id="9" name="object 9"/>
            <p:cNvSpPr/>
            <p:nvPr/>
          </p:nvSpPr>
          <p:spPr>
            <a:xfrm>
              <a:off x="3819207" y="3028315"/>
              <a:ext cx="666115" cy="452120"/>
            </a:xfrm>
            <a:custGeom>
              <a:avLst/>
              <a:gdLst/>
              <a:ahLst/>
              <a:cxnLst/>
              <a:rect l="l" t="t" r="r" b="b"/>
              <a:pathLst>
                <a:path w="666114" h="452120">
                  <a:moveTo>
                    <a:pt x="591184" y="0"/>
                  </a:moveTo>
                  <a:lnTo>
                    <a:pt x="74929" y="0"/>
                  </a:lnTo>
                  <a:lnTo>
                    <a:pt x="45719" y="6032"/>
                  </a:lnTo>
                  <a:lnTo>
                    <a:pt x="21907" y="21907"/>
                  </a:lnTo>
                  <a:lnTo>
                    <a:pt x="6032" y="45720"/>
                  </a:lnTo>
                  <a:lnTo>
                    <a:pt x="0" y="74930"/>
                  </a:lnTo>
                  <a:lnTo>
                    <a:pt x="0" y="377189"/>
                  </a:lnTo>
                  <a:lnTo>
                    <a:pt x="6032" y="406400"/>
                  </a:lnTo>
                  <a:lnTo>
                    <a:pt x="21907" y="430212"/>
                  </a:lnTo>
                  <a:lnTo>
                    <a:pt x="45719" y="446087"/>
                  </a:lnTo>
                  <a:lnTo>
                    <a:pt x="74929" y="452120"/>
                  </a:lnTo>
                  <a:lnTo>
                    <a:pt x="591184" y="452120"/>
                  </a:lnTo>
                  <a:lnTo>
                    <a:pt x="620394" y="446087"/>
                  </a:lnTo>
                  <a:lnTo>
                    <a:pt x="644207" y="430212"/>
                  </a:lnTo>
                  <a:lnTo>
                    <a:pt x="660082" y="406400"/>
                  </a:lnTo>
                  <a:lnTo>
                    <a:pt x="666114" y="377189"/>
                  </a:lnTo>
                  <a:lnTo>
                    <a:pt x="666114" y="74930"/>
                  </a:lnTo>
                  <a:lnTo>
                    <a:pt x="660082" y="45720"/>
                  </a:lnTo>
                  <a:lnTo>
                    <a:pt x="644207" y="21907"/>
                  </a:lnTo>
                  <a:lnTo>
                    <a:pt x="620394" y="6032"/>
                  </a:lnTo>
                  <a:lnTo>
                    <a:pt x="591184" y="0"/>
                  </a:lnTo>
                  <a:close/>
                </a:path>
              </a:pathLst>
            </a:custGeom>
            <a:solidFill>
              <a:srgbClr val="FFBA00"/>
            </a:solidFill>
          </p:spPr>
          <p:txBody>
            <a:bodyPr wrap="square" lIns="0" tIns="0" rIns="0" bIns="0" rtlCol="0"/>
            <a:lstStyle/>
            <a:p>
              <a:endParaRPr/>
            </a:p>
          </p:txBody>
        </p:sp>
        <p:sp>
          <p:nvSpPr>
            <p:cNvPr id="10" name="object 10"/>
            <p:cNvSpPr/>
            <p:nvPr/>
          </p:nvSpPr>
          <p:spPr>
            <a:xfrm>
              <a:off x="3819207" y="3028315"/>
              <a:ext cx="666115" cy="452120"/>
            </a:xfrm>
            <a:custGeom>
              <a:avLst/>
              <a:gdLst/>
              <a:ahLst/>
              <a:cxnLst/>
              <a:rect l="l" t="t" r="r" b="b"/>
              <a:pathLst>
                <a:path w="666114" h="452120">
                  <a:moveTo>
                    <a:pt x="0" y="74930"/>
                  </a:moveTo>
                  <a:lnTo>
                    <a:pt x="6032" y="45720"/>
                  </a:lnTo>
                  <a:lnTo>
                    <a:pt x="21907" y="21907"/>
                  </a:lnTo>
                  <a:lnTo>
                    <a:pt x="45719" y="6032"/>
                  </a:lnTo>
                  <a:lnTo>
                    <a:pt x="74929" y="0"/>
                  </a:lnTo>
                  <a:lnTo>
                    <a:pt x="591184" y="0"/>
                  </a:lnTo>
                  <a:lnTo>
                    <a:pt x="620394" y="6032"/>
                  </a:lnTo>
                  <a:lnTo>
                    <a:pt x="644207" y="21907"/>
                  </a:lnTo>
                  <a:lnTo>
                    <a:pt x="660082" y="45720"/>
                  </a:lnTo>
                  <a:lnTo>
                    <a:pt x="666114" y="74930"/>
                  </a:lnTo>
                  <a:lnTo>
                    <a:pt x="666114" y="377189"/>
                  </a:lnTo>
                  <a:lnTo>
                    <a:pt x="660082" y="406400"/>
                  </a:lnTo>
                  <a:lnTo>
                    <a:pt x="644207" y="430212"/>
                  </a:lnTo>
                  <a:lnTo>
                    <a:pt x="620394" y="446087"/>
                  </a:lnTo>
                  <a:lnTo>
                    <a:pt x="591184" y="452120"/>
                  </a:lnTo>
                  <a:lnTo>
                    <a:pt x="74929" y="452120"/>
                  </a:lnTo>
                  <a:lnTo>
                    <a:pt x="45719" y="446087"/>
                  </a:lnTo>
                  <a:lnTo>
                    <a:pt x="21907" y="430212"/>
                  </a:lnTo>
                  <a:lnTo>
                    <a:pt x="6032" y="406400"/>
                  </a:lnTo>
                  <a:lnTo>
                    <a:pt x="0" y="377189"/>
                  </a:lnTo>
                  <a:lnTo>
                    <a:pt x="0" y="74930"/>
                  </a:lnTo>
                </a:path>
              </a:pathLst>
            </a:custGeom>
            <a:ln w="9525">
              <a:solidFill>
                <a:srgbClr val="000000"/>
              </a:solidFill>
            </a:ln>
          </p:spPr>
          <p:txBody>
            <a:bodyPr wrap="square" lIns="0" tIns="0" rIns="0" bIns="0" rtlCol="0"/>
            <a:lstStyle/>
            <a:p>
              <a:endParaRPr/>
            </a:p>
          </p:txBody>
        </p:sp>
        <p:sp>
          <p:nvSpPr>
            <p:cNvPr id="11" name="object 11"/>
            <p:cNvSpPr/>
            <p:nvPr/>
          </p:nvSpPr>
          <p:spPr>
            <a:xfrm>
              <a:off x="3468052" y="3576320"/>
              <a:ext cx="1112520" cy="170180"/>
            </a:xfrm>
            <a:custGeom>
              <a:avLst/>
              <a:gdLst/>
              <a:ahLst/>
              <a:cxnLst/>
              <a:rect l="l" t="t" r="r" b="b"/>
              <a:pathLst>
                <a:path w="1112520" h="170179">
                  <a:moveTo>
                    <a:pt x="1112202" y="0"/>
                  </a:moveTo>
                  <a:lnTo>
                    <a:pt x="283210" y="0"/>
                  </a:lnTo>
                  <a:lnTo>
                    <a:pt x="0" y="169862"/>
                  </a:lnTo>
                  <a:lnTo>
                    <a:pt x="828992" y="169862"/>
                  </a:lnTo>
                  <a:lnTo>
                    <a:pt x="1112202" y="0"/>
                  </a:lnTo>
                  <a:close/>
                </a:path>
              </a:pathLst>
            </a:custGeom>
            <a:solidFill>
              <a:srgbClr val="FFBA00"/>
            </a:solidFill>
          </p:spPr>
          <p:txBody>
            <a:bodyPr wrap="square" lIns="0" tIns="0" rIns="0" bIns="0" rtlCol="0"/>
            <a:lstStyle/>
            <a:p>
              <a:endParaRPr/>
            </a:p>
          </p:txBody>
        </p:sp>
        <p:sp>
          <p:nvSpPr>
            <p:cNvPr id="12" name="object 12"/>
            <p:cNvSpPr/>
            <p:nvPr/>
          </p:nvSpPr>
          <p:spPr>
            <a:xfrm>
              <a:off x="3468052" y="3576320"/>
              <a:ext cx="1112520" cy="170180"/>
            </a:xfrm>
            <a:custGeom>
              <a:avLst/>
              <a:gdLst/>
              <a:ahLst/>
              <a:cxnLst/>
              <a:rect l="l" t="t" r="r" b="b"/>
              <a:pathLst>
                <a:path w="1112520" h="170179">
                  <a:moveTo>
                    <a:pt x="0" y="169862"/>
                  </a:moveTo>
                  <a:lnTo>
                    <a:pt x="283210" y="0"/>
                  </a:lnTo>
                  <a:lnTo>
                    <a:pt x="1112202" y="0"/>
                  </a:lnTo>
                  <a:lnTo>
                    <a:pt x="828992" y="169862"/>
                  </a:lnTo>
                  <a:lnTo>
                    <a:pt x="0" y="169862"/>
                  </a:lnTo>
                </a:path>
              </a:pathLst>
            </a:custGeom>
            <a:ln w="9525">
              <a:solidFill>
                <a:srgbClr val="000000"/>
              </a:solidFill>
            </a:ln>
          </p:spPr>
          <p:txBody>
            <a:bodyPr wrap="square" lIns="0" tIns="0" rIns="0" bIns="0" rtlCol="0"/>
            <a:lstStyle/>
            <a:p>
              <a:endParaRPr/>
            </a:p>
          </p:txBody>
        </p:sp>
        <p:sp>
          <p:nvSpPr>
            <p:cNvPr id="13" name="object 13"/>
            <p:cNvSpPr/>
            <p:nvPr/>
          </p:nvSpPr>
          <p:spPr>
            <a:xfrm>
              <a:off x="3468052" y="3746500"/>
              <a:ext cx="834390" cy="113664"/>
            </a:xfrm>
            <a:custGeom>
              <a:avLst/>
              <a:gdLst/>
              <a:ahLst/>
              <a:cxnLst/>
              <a:rect l="l" t="t" r="r" b="b"/>
              <a:pathLst>
                <a:path w="834389" h="113664">
                  <a:moveTo>
                    <a:pt x="834389" y="0"/>
                  </a:moveTo>
                  <a:lnTo>
                    <a:pt x="0" y="0"/>
                  </a:lnTo>
                  <a:lnTo>
                    <a:pt x="0" y="113347"/>
                  </a:lnTo>
                  <a:lnTo>
                    <a:pt x="834389" y="113347"/>
                  </a:lnTo>
                  <a:lnTo>
                    <a:pt x="834389" y="0"/>
                  </a:lnTo>
                  <a:close/>
                </a:path>
              </a:pathLst>
            </a:custGeom>
            <a:solidFill>
              <a:srgbClr val="FFBA00"/>
            </a:solidFill>
          </p:spPr>
          <p:txBody>
            <a:bodyPr wrap="square" lIns="0" tIns="0" rIns="0" bIns="0" rtlCol="0"/>
            <a:lstStyle/>
            <a:p>
              <a:endParaRPr/>
            </a:p>
          </p:txBody>
        </p:sp>
        <p:sp>
          <p:nvSpPr>
            <p:cNvPr id="14" name="object 14"/>
            <p:cNvSpPr/>
            <p:nvPr/>
          </p:nvSpPr>
          <p:spPr>
            <a:xfrm>
              <a:off x="3468052" y="3746500"/>
              <a:ext cx="834390" cy="113664"/>
            </a:xfrm>
            <a:custGeom>
              <a:avLst/>
              <a:gdLst/>
              <a:ahLst/>
              <a:cxnLst/>
              <a:rect l="l" t="t" r="r" b="b"/>
              <a:pathLst>
                <a:path w="834389" h="113664">
                  <a:moveTo>
                    <a:pt x="0" y="0"/>
                  </a:moveTo>
                  <a:lnTo>
                    <a:pt x="834389" y="0"/>
                  </a:lnTo>
                  <a:lnTo>
                    <a:pt x="834389" y="113347"/>
                  </a:lnTo>
                  <a:lnTo>
                    <a:pt x="0" y="113347"/>
                  </a:lnTo>
                  <a:lnTo>
                    <a:pt x="0" y="0"/>
                  </a:lnTo>
                </a:path>
              </a:pathLst>
            </a:custGeom>
            <a:ln w="9524">
              <a:solidFill>
                <a:srgbClr val="000000"/>
              </a:solidFill>
            </a:ln>
          </p:spPr>
          <p:txBody>
            <a:bodyPr wrap="square" lIns="0" tIns="0" rIns="0" bIns="0" rtlCol="0"/>
            <a:lstStyle/>
            <a:p>
              <a:endParaRPr/>
            </a:p>
          </p:txBody>
        </p:sp>
        <p:sp>
          <p:nvSpPr>
            <p:cNvPr id="15" name="object 15"/>
            <p:cNvSpPr/>
            <p:nvPr/>
          </p:nvSpPr>
          <p:spPr>
            <a:xfrm>
              <a:off x="4288472" y="3572827"/>
              <a:ext cx="292100" cy="287020"/>
            </a:xfrm>
            <a:custGeom>
              <a:avLst/>
              <a:gdLst/>
              <a:ahLst/>
              <a:cxnLst/>
              <a:rect l="l" t="t" r="r" b="b"/>
              <a:pathLst>
                <a:path w="292100" h="287020">
                  <a:moveTo>
                    <a:pt x="288607" y="0"/>
                  </a:moveTo>
                  <a:lnTo>
                    <a:pt x="0" y="173672"/>
                  </a:lnTo>
                  <a:lnTo>
                    <a:pt x="0" y="286702"/>
                  </a:lnTo>
                  <a:lnTo>
                    <a:pt x="292100" y="95567"/>
                  </a:lnTo>
                  <a:lnTo>
                    <a:pt x="288607" y="0"/>
                  </a:lnTo>
                  <a:close/>
                </a:path>
              </a:pathLst>
            </a:custGeom>
            <a:solidFill>
              <a:srgbClr val="FFBA00"/>
            </a:solidFill>
          </p:spPr>
          <p:txBody>
            <a:bodyPr wrap="square" lIns="0" tIns="0" rIns="0" bIns="0" rtlCol="0"/>
            <a:lstStyle/>
            <a:p>
              <a:endParaRPr/>
            </a:p>
          </p:txBody>
        </p:sp>
        <p:sp>
          <p:nvSpPr>
            <p:cNvPr id="16" name="object 16"/>
            <p:cNvSpPr/>
            <p:nvPr/>
          </p:nvSpPr>
          <p:spPr>
            <a:xfrm>
              <a:off x="4288472" y="3572827"/>
              <a:ext cx="292100" cy="287020"/>
            </a:xfrm>
            <a:custGeom>
              <a:avLst/>
              <a:gdLst/>
              <a:ahLst/>
              <a:cxnLst/>
              <a:rect l="l" t="t" r="r" b="b"/>
              <a:pathLst>
                <a:path w="292100" h="287020">
                  <a:moveTo>
                    <a:pt x="0" y="286702"/>
                  </a:moveTo>
                  <a:lnTo>
                    <a:pt x="292100" y="95567"/>
                  </a:lnTo>
                  <a:lnTo>
                    <a:pt x="288607" y="0"/>
                  </a:lnTo>
                  <a:lnTo>
                    <a:pt x="0" y="173672"/>
                  </a:lnTo>
                  <a:lnTo>
                    <a:pt x="0" y="286702"/>
                  </a:lnTo>
                </a:path>
              </a:pathLst>
            </a:custGeom>
            <a:ln w="9525">
              <a:solidFill>
                <a:srgbClr val="000000"/>
              </a:solidFill>
            </a:ln>
          </p:spPr>
          <p:txBody>
            <a:bodyPr wrap="square" lIns="0" tIns="0" rIns="0" bIns="0" rtlCol="0"/>
            <a:lstStyle/>
            <a:p>
              <a:endParaRPr/>
            </a:p>
          </p:txBody>
        </p:sp>
        <p:sp>
          <p:nvSpPr>
            <p:cNvPr id="17" name="object 17"/>
            <p:cNvSpPr/>
            <p:nvPr/>
          </p:nvSpPr>
          <p:spPr>
            <a:xfrm>
              <a:off x="7194550" y="2896870"/>
              <a:ext cx="889635" cy="945515"/>
            </a:xfrm>
            <a:custGeom>
              <a:avLst/>
              <a:gdLst/>
              <a:ahLst/>
              <a:cxnLst/>
              <a:rect l="l" t="t" r="r" b="b"/>
              <a:pathLst>
                <a:path w="889634" h="945514">
                  <a:moveTo>
                    <a:pt x="444817" y="0"/>
                  </a:moveTo>
                  <a:lnTo>
                    <a:pt x="372745" y="1587"/>
                  </a:lnTo>
                  <a:lnTo>
                    <a:pt x="304165" y="6032"/>
                  </a:lnTo>
                  <a:lnTo>
                    <a:pt x="240347" y="13017"/>
                  </a:lnTo>
                  <a:lnTo>
                    <a:pt x="182245" y="22225"/>
                  </a:lnTo>
                  <a:lnTo>
                    <a:pt x="130175" y="33972"/>
                  </a:lnTo>
                  <a:lnTo>
                    <a:pt x="85725" y="47307"/>
                  </a:lnTo>
                  <a:lnTo>
                    <a:pt x="49529" y="62547"/>
                  </a:lnTo>
                  <a:lnTo>
                    <a:pt x="5715" y="96837"/>
                  </a:lnTo>
                  <a:lnTo>
                    <a:pt x="0" y="115569"/>
                  </a:lnTo>
                  <a:lnTo>
                    <a:pt x="0" y="829309"/>
                  </a:lnTo>
                  <a:lnTo>
                    <a:pt x="22542" y="865822"/>
                  </a:lnTo>
                  <a:lnTo>
                    <a:pt x="85725" y="897572"/>
                  </a:lnTo>
                  <a:lnTo>
                    <a:pt x="130175" y="911224"/>
                  </a:lnTo>
                  <a:lnTo>
                    <a:pt x="182245" y="922654"/>
                  </a:lnTo>
                  <a:lnTo>
                    <a:pt x="240347" y="932179"/>
                  </a:lnTo>
                  <a:lnTo>
                    <a:pt x="304165" y="939164"/>
                  </a:lnTo>
                  <a:lnTo>
                    <a:pt x="372745" y="943609"/>
                  </a:lnTo>
                  <a:lnTo>
                    <a:pt x="444817" y="945197"/>
                  </a:lnTo>
                  <a:lnTo>
                    <a:pt x="516890" y="943609"/>
                  </a:lnTo>
                  <a:lnTo>
                    <a:pt x="585470" y="939164"/>
                  </a:lnTo>
                  <a:lnTo>
                    <a:pt x="649287" y="932179"/>
                  </a:lnTo>
                  <a:lnTo>
                    <a:pt x="707390" y="922654"/>
                  </a:lnTo>
                  <a:lnTo>
                    <a:pt x="759459" y="911224"/>
                  </a:lnTo>
                  <a:lnTo>
                    <a:pt x="803909" y="897572"/>
                  </a:lnTo>
                  <a:lnTo>
                    <a:pt x="840104" y="882649"/>
                  </a:lnTo>
                  <a:lnTo>
                    <a:pt x="883920" y="848042"/>
                  </a:lnTo>
                  <a:lnTo>
                    <a:pt x="889634" y="829309"/>
                  </a:lnTo>
                  <a:lnTo>
                    <a:pt x="889634" y="115569"/>
                  </a:lnTo>
                  <a:lnTo>
                    <a:pt x="867092" y="79057"/>
                  </a:lnTo>
                  <a:lnTo>
                    <a:pt x="803909" y="47307"/>
                  </a:lnTo>
                  <a:lnTo>
                    <a:pt x="759459" y="33972"/>
                  </a:lnTo>
                  <a:lnTo>
                    <a:pt x="707390" y="22225"/>
                  </a:lnTo>
                  <a:lnTo>
                    <a:pt x="649287" y="13017"/>
                  </a:lnTo>
                  <a:lnTo>
                    <a:pt x="585470" y="6032"/>
                  </a:lnTo>
                  <a:lnTo>
                    <a:pt x="516890" y="1587"/>
                  </a:lnTo>
                  <a:lnTo>
                    <a:pt x="444817" y="0"/>
                  </a:lnTo>
                  <a:close/>
                </a:path>
              </a:pathLst>
            </a:custGeom>
            <a:solidFill>
              <a:srgbClr val="FFBA00"/>
            </a:solidFill>
          </p:spPr>
          <p:txBody>
            <a:bodyPr wrap="square" lIns="0" tIns="0" rIns="0" bIns="0" rtlCol="0"/>
            <a:lstStyle/>
            <a:p>
              <a:endParaRPr/>
            </a:p>
          </p:txBody>
        </p:sp>
        <p:sp>
          <p:nvSpPr>
            <p:cNvPr id="18" name="object 18"/>
            <p:cNvSpPr/>
            <p:nvPr/>
          </p:nvSpPr>
          <p:spPr>
            <a:xfrm>
              <a:off x="7194867" y="2896870"/>
              <a:ext cx="889635" cy="945515"/>
            </a:xfrm>
            <a:custGeom>
              <a:avLst/>
              <a:gdLst/>
              <a:ahLst/>
              <a:cxnLst/>
              <a:rect l="l" t="t" r="r" b="b"/>
              <a:pathLst>
                <a:path w="889634" h="945514">
                  <a:moveTo>
                    <a:pt x="889635" y="115569"/>
                  </a:moveTo>
                  <a:lnTo>
                    <a:pt x="867092" y="152082"/>
                  </a:lnTo>
                  <a:lnTo>
                    <a:pt x="803910" y="183832"/>
                  </a:lnTo>
                  <a:lnTo>
                    <a:pt x="759460" y="197484"/>
                  </a:lnTo>
                  <a:lnTo>
                    <a:pt x="707390" y="208914"/>
                  </a:lnTo>
                  <a:lnTo>
                    <a:pt x="649287" y="218439"/>
                  </a:lnTo>
                  <a:lnTo>
                    <a:pt x="585470" y="225425"/>
                  </a:lnTo>
                  <a:lnTo>
                    <a:pt x="516890" y="229869"/>
                  </a:lnTo>
                  <a:lnTo>
                    <a:pt x="444817" y="231457"/>
                  </a:lnTo>
                  <a:lnTo>
                    <a:pt x="372745" y="229869"/>
                  </a:lnTo>
                  <a:lnTo>
                    <a:pt x="304165" y="225425"/>
                  </a:lnTo>
                  <a:lnTo>
                    <a:pt x="240347" y="218439"/>
                  </a:lnTo>
                  <a:lnTo>
                    <a:pt x="182245" y="208914"/>
                  </a:lnTo>
                  <a:lnTo>
                    <a:pt x="130175" y="197484"/>
                  </a:lnTo>
                  <a:lnTo>
                    <a:pt x="85725" y="183832"/>
                  </a:lnTo>
                  <a:lnTo>
                    <a:pt x="49529" y="168909"/>
                  </a:lnTo>
                  <a:lnTo>
                    <a:pt x="5715" y="134302"/>
                  </a:lnTo>
                  <a:lnTo>
                    <a:pt x="0" y="115569"/>
                  </a:lnTo>
                  <a:lnTo>
                    <a:pt x="22542" y="79057"/>
                  </a:lnTo>
                  <a:lnTo>
                    <a:pt x="85725" y="47307"/>
                  </a:lnTo>
                  <a:lnTo>
                    <a:pt x="130175" y="33972"/>
                  </a:lnTo>
                  <a:lnTo>
                    <a:pt x="182245" y="22225"/>
                  </a:lnTo>
                  <a:lnTo>
                    <a:pt x="240347" y="13017"/>
                  </a:lnTo>
                  <a:lnTo>
                    <a:pt x="304165" y="6032"/>
                  </a:lnTo>
                  <a:lnTo>
                    <a:pt x="372745" y="1587"/>
                  </a:lnTo>
                  <a:lnTo>
                    <a:pt x="444817" y="0"/>
                  </a:lnTo>
                  <a:lnTo>
                    <a:pt x="516890" y="1587"/>
                  </a:lnTo>
                  <a:lnTo>
                    <a:pt x="585470" y="6032"/>
                  </a:lnTo>
                  <a:lnTo>
                    <a:pt x="649287" y="13017"/>
                  </a:lnTo>
                  <a:lnTo>
                    <a:pt x="707390" y="22225"/>
                  </a:lnTo>
                  <a:lnTo>
                    <a:pt x="759460" y="33972"/>
                  </a:lnTo>
                  <a:lnTo>
                    <a:pt x="803910" y="47307"/>
                  </a:lnTo>
                  <a:lnTo>
                    <a:pt x="840104" y="62547"/>
                  </a:lnTo>
                  <a:lnTo>
                    <a:pt x="883920" y="96837"/>
                  </a:lnTo>
                  <a:lnTo>
                    <a:pt x="889635" y="115569"/>
                  </a:lnTo>
                  <a:lnTo>
                    <a:pt x="889635" y="829309"/>
                  </a:lnTo>
                  <a:lnTo>
                    <a:pt x="867092" y="865822"/>
                  </a:lnTo>
                  <a:lnTo>
                    <a:pt x="803910" y="897572"/>
                  </a:lnTo>
                  <a:lnTo>
                    <a:pt x="759460" y="911224"/>
                  </a:lnTo>
                  <a:lnTo>
                    <a:pt x="707390" y="922654"/>
                  </a:lnTo>
                  <a:lnTo>
                    <a:pt x="649287" y="932179"/>
                  </a:lnTo>
                  <a:lnTo>
                    <a:pt x="585470" y="939164"/>
                  </a:lnTo>
                  <a:lnTo>
                    <a:pt x="516890" y="943609"/>
                  </a:lnTo>
                  <a:lnTo>
                    <a:pt x="444817" y="945197"/>
                  </a:lnTo>
                  <a:lnTo>
                    <a:pt x="372745" y="943609"/>
                  </a:lnTo>
                  <a:lnTo>
                    <a:pt x="304165" y="939164"/>
                  </a:lnTo>
                  <a:lnTo>
                    <a:pt x="240347" y="932179"/>
                  </a:lnTo>
                  <a:lnTo>
                    <a:pt x="182245" y="922654"/>
                  </a:lnTo>
                  <a:lnTo>
                    <a:pt x="130175" y="911224"/>
                  </a:lnTo>
                  <a:lnTo>
                    <a:pt x="85725" y="897572"/>
                  </a:lnTo>
                  <a:lnTo>
                    <a:pt x="49529" y="882649"/>
                  </a:lnTo>
                  <a:lnTo>
                    <a:pt x="5715" y="848042"/>
                  </a:lnTo>
                  <a:lnTo>
                    <a:pt x="0" y="829309"/>
                  </a:lnTo>
                  <a:lnTo>
                    <a:pt x="0" y="115569"/>
                  </a:lnTo>
                </a:path>
              </a:pathLst>
            </a:custGeom>
            <a:ln w="9524">
              <a:solidFill>
                <a:srgbClr val="000000"/>
              </a:solidFill>
            </a:ln>
          </p:spPr>
          <p:txBody>
            <a:bodyPr wrap="square" lIns="0" tIns="0" rIns="0" bIns="0" rtlCol="0"/>
            <a:lstStyle/>
            <a:p>
              <a:endParaRPr/>
            </a:p>
          </p:txBody>
        </p:sp>
        <p:sp>
          <p:nvSpPr>
            <p:cNvPr id="19" name="object 19"/>
            <p:cNvSpPr/>
            <p:nvPr/>
          </p:nvSpPr>
          <p:spPr>
            <a:xfrm>
              <a:off x="4580572" y="3236595"/>
              <a:ext cx="2614295" cy="0"/>
            </a:xfrm>
            <a:custGeom>
              <a:avLst/>
              <a:gdLst/>
              <a:ahLst/>
              <a:cxnLst/>
              <a:rect l="l" t="t" r="r" b="b"/>
              <a:pathLst>
                <a:path w="2614295">
                  <a:moveTo>
                    <a:pt x="0" y="0"/>
                  </a:moveTo>
                  <a:lnTo>
                    <a:pt x="2613977" y="0"/>
                  </a:lnTo>
                </a:path>
              </a:pathLst>
            </a:custGeom>
            <a:ln w="12700">
              <a:solidFill>
                <a:srgbClr val="FFBA00"/>
              </a:solidFill>
            </a:ln>
          </p:spPr>
          <p:txBody>
            <a:bodyPr wrap="square" lIns="0" tIns="0" rIns="0" bIns="0" rtlCol="0"/>
            <a:lstStyle/>
            <a:p>
              <a:endParaRPr/>
            </a:p>
          </p:txBody>
        </p:sp>
        <p:sp>
          <p:nvSpPr>
            <p:cNvPr id="20" name="object 20"/>
            <p:cNvSpPr/>
            <p:nvPr/>
          </p:nvSpPr>
          <p:spPr>
            <a:xfrm>
              <a:off x="4569142" y="3198495"/>
              <a:ext cx="2637155" cy="246379"/>
            </a:xfrm>
            <a:custGeom>
              <a:avLst/>
              <a:gdLst/>
              <a:ahLst/>
              <a:cxnLst/>
              <a:rect l="l" t="t" r="r" b="b"/>
              <a:pathLst>
                <a:path w="2637154" h="246379">
                  <a:moveTo>
                    <a:pt x="76200" y="169862"/>
                  </a:moveTo>
                  <a:lnTo>
                    <a:pt x="0" y="207962"/>
                  </a:lnTo>
                  <a:lnTo>
                    <a:pt x="76200" y="246062"/>
                  </a:lnTo>
                  <a:lnTo>
                    <a:pt x="76200" y="169862"/>
                  </a:lnTo>
                  <a:close/>
                </a:path>
                <a:path w="2637154" h="246379">
                  <a:moveTo>
                    <a:pt x="2560637" y="0"/>
                  </a:moveTo>
                  <a:lnTo>
                    <a:pt x="2560637" y="76200"/>
                  </a:lnTo>
                  <a:lnTo>
                    <a:pt x="2636837" y="38100"/>
                  </a:lnTo>
                  <a:lnTo>
                    <a:pt x="2560637" y="0"/>
                  </a:lnTo>
                  <a:close/>
                </a:path>
              </a:pathLst>
            </a:custGeom>
            <a:solidFill>
              <a:srgbClr val="FFBA00"/>
            </a:solidFill>
          </p:spPr>
          <p:txBody>
            <a:bodyPr wrap="square" lIns="0" tIns="0" rIns="0" bIns="0" rtlCol="0"/>
            <a:lstStyle/>
            <a:p>
              <a:endParaRPr/>
            </a:p>
          </p:txBody>
        </p:sp>
        <p:sp>
          <p:nvSpPr>
            <p:cNvPr id="21" name="object 21"/>
            <p:cNvSpPr/>
            <p:nvPr/>
          </p:nvSpPr>
          <p:spPr>
            <a:xfrm>
              <a:off x="4580572" y="3406457"/>
              <a:ext cx="2614295" cy="0"/>
            </a:xfrm>
            <a:custGeom>
              <a:avLst/>
              <a:gdLst/>
              <a:ahLst/>
              <a:cxnLst/>
              <a:rect l="l" t="t" r="r" b="b"/>
              <a:pathLst>
                <a:path w="2614295">
                  <a:moveTo>
                    <a:pt x="0" y="0"/>
                  </a:moveTo>
                  <a:lnTo>
                    <a:pt x="2613977" y="0"/>
                  </a:lnTo>
                </a:path>
              </a:pathLst>
            </a:custGeom>
            <a:ln w="12700">
              <a:solidFill>
                <a:srgbClr val="FFBA00"/>
              </a:solidFill>
            </a:ln>
          </p:spPr>
          <p:txBody>
            <a:bodyPr wrap="square" lIns="0" tIns="0" rIns="0" bIns="0" rtlCol="0"/>
            <a:lstStyle/>
            <a:p>
              <a:endParaRPr/>
            </a:p>
          </p:txBody>
        </p:sp>
      </p:grpSp>
      <p:sp>
        <p:nvSpPr>
          <p:cNvPr id="22" name="object 22"/>
          <p:cNvSpPr txBox="1"/>
          <p:nvPr/>
        </p:nvSpPr>
        <p:spPr>
          <a:xfrm>
            <a:off x="5012690" y="2941637"/>
            <a:ext cx="1364615" cy="193040"/>
          </a:xfrm>
          <a:prstGeom prst="rect">
            <a:avLst/>
          </a:prstGeom>
        </p:spPr>
        <p:txBody>
          <a:bodyPr vert="horz" wrap="square" lIns="0" tIns="12700" rIns="0" bIns="0" rtlCol="0">
            <a:spAutoFit/>
          </a:bodyPr>
          <a:lstStyle/>
          <a:p>
            <a:pPr marL="12700">
              <a:lnSpc>
                <a:spcPct val="100000"/>
              </a:lnSpc>
              <a:spcBef>
                <a:spcPts val="100"/>
              </a:spcBef>
            </a:pPr>
            <a:r>
              <a:rPr sz="1100" spc="50" dirty="0">
                <a:solidFill>
                  <a:srgbClr val="FFBA00"/>
                </a:solidFill>
                <a:latin typeface="Calibri"/>
                <a:cs typeface="Calibri"/>
              </a:rPr>
              <a:t>Εισαγωγή</a:t>
            </a:r>
            <a:r>
              <a:rPr sz="1100" spc="-20" dirty="0">
                <a:solidFill>
                  <a:srgbClr val="FFBA00"/>
                </a:solidFill>
                <a:latin typeface="Calibri"/>
                <a:cs typeface="Calibri"/>
              </a:rPr>
              <a:t> </a:t>
            </a:r>
            <a:r>
              <a:rPr sz="1100" spc="35" dirty="0">
                <a:solidFill>
                  <a:srgbClr val="FFBA00"/>
                </a:solidFill>
                <a:latin typeface="Calibri"/>
                <a:cs typeface="Calibri"/>
              </a:rPr>
              <a:t>δεδομένων</a:t>
            </a:r>
            <a:endParaRPr sz="1100">
              <a:latin typeface="Calibri"/>
              <a:cs typeface="Calibri"/>
            </a:endParaRPr>
          </a:p>
        </p:txBody>
      </p:sp>
      <p:sp>
        <p:nvSpPr>
          <p:cNvPr id="23" name="object 23"/>
          <p:cNvSpPr txBox="1"/>
          <p:nvPr/>
        </p:nvSpPr>
        <p:spPr>
          <a:xfrm>
            <a:off x="4882515" y="3508057"/>
            <a:ext cx="773430" cy="193040"/>
          </a:xfrm>
          <a:prstGeom prst="rect">
            <a:avLst/>
          </a:prstGeom>
        </p:spPr>
        <p:txBody>
          <a:bodyPr vert="horz" wrap="square" lIns="0" tIns="12700" rIns="0" bIns="0" rtlCol="0">
            <a:spAutoFit/>
          </a:bodyPr>
          <a:lstStyle/>
          <a:p>
            <a:pPr marL="12700">
              <a:lnSpc>
                <a:spcPct val="100000"/>
              </a:lnSpc>
              <a:spcBef>
                <a:spcPts val="100"/>
              </a:spcBef>
            </a:pPr>
            <a:r>
              <a:rPr sz="1100" spc="110" dirty="0">
                <a:solidFill>
                  <a:srgbClr val="FFBA00"/>
                </a:solidFill>
                <a:latin typeface="Calibri"/>
                <a:cs typeface="Calibri"/>
              </a:rPr>
              <a:t>+Απόκ</a:t>
            </a:r>
            <a:r>
              <a:rPr sz="1100" spc="105" dirty="0">
                <a:solidFill>
                  <a:srgbClr val="FFBA00"/>
                </a:solidFill>
                <a:latin typeface="Calibri"/>
                <a:cs typeface="Calibri"/>
              </a:rPr>
              <a:t>ρ</a:t>
            </a:r>
            <a:r>
              <a:rPr sz="1100" spc="60" dirty="0">
                <a:solidFill>
                  <a:srgbClr val="FFBA00"/>
                </a:solidFill>
                <a:latin typeface="Calibri"/>
                <a:cs typeface="Calibri"/>
              </a:rPr>
              <a:t>ι</a:t>
            </a:r>
            <a:r>
              <a:rPr sz="1100" spc="110" dirty="0">
                <a:solidFill>
                  <a:srgbClr val="FFBA00"/>
                </a:solidFill>
                <a:latin typeface="Calibri"/>
                <a:cs typeface="Calibri"/>
              </a:rPr>
              <a:t>ση</a:t>
            </a:r>
            <a:endParaRPr sz="1100">
              <a:latin typeface="Calibri"/>
              <a:cs typeface="Calibri"/>
            </a:endParaRPr>
          </a:p>
        </p:txBody>
      </p:sp>
      <p:sp>
        <p:nvSpPr>
          <p:cNvPr id="24" name="object 24"/>
          <p:cNvSpPr txBox="1"/>
          <p:nvPr/>
        </p:nvSpPr>
        <p:spPr>
          <a:xfrm>
            <a:off x="7364412" y="3331845"/>
            <a:ext cx="502920" cy="193040"/>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Ε</a:t>
            </a:r>
            <a:r>
              <a:rPr sz="1100" spc="45" dirty="0">
                <a:latin typeface="Calibri"/>
                <a:cs typeface="Calibri"/>
              </a:rPr>
              <a:t>ξ</a:t>
            </a:r>
            <a:r>
              <a:rPr sz="1100" spc="80" dirty="0">
                <a:latin typeface="Calibri"/>
                <a:cs typeface="Calibri"/>
              </a:rPr>
              <a:t>υ</a:t>
            </a:r>
            <a:r>
              <a:rPr sz="1100" spc="75" dirty="0">
                <a:latin typeface="Calibri"/>
                <a:cs typeface="Calibri"/>
              </a:rPr>
              <a:t>π</a:t>
            </a:r>
            <a:r>
              <a:rPr sz="1100" spc="70" dirty="0">
                <a:latin typeface="Calibri"/>
                <a:cs typeface="Calibri"/>
              </a:rPr>
              <a:t>η</a:t>
            </a:r>
            <a:r>
              <a:rPr sz="1100" spc="85" dirty="0">
                <a:latin typeface="Calibri"/>
                <a:cs typeface="Calibri"/>
              </a:rPr>
              <a:t>ρ</a:t>
            </a:r>
            <a:endParaRPr sz="1100">
              <a:latin typeface="Calibri"/>
              <a:cs typeface="Calibri"/>
            </a:endParaRPr>
          </a:p>
        </p:txBody>
      </p:sp>
      <p:sp>
        <p:nvSpPr>
          <p:cNvPr id="25" name="object 25"/>
          <p:cNvSpPr txBox="1"/>
          <p:nvPr/>
        </p:nvSpPr>
        <p:spPr>
          <a:xfrm>
            <a:off x="3746182" y="2953067"/>
            <a:ext cx="824230" cy="623570"/>
          </a:xfrm>
          <a:prstGeom prst="rect">
            <a:avLst/>
          </a:prstGeom>
        </p:spPr>
        <p:txBody>
          <a:bodyPr vert="horz" wrap="square" lIns="0" tIns="67310" rIns="0" bIns="0" rtlCol="0">
            <a:spAutoFit/>
          </a:bodyPr>
          <a:lstStyle/>
          <a:p>
            <a:pPr marL="195580">
              <a:lnSpc>
                <a:spcPct val="100000"/>
              </a:lnSpc>
              <a:spcBef>
                <a:spcPts val="530"/>
              </a:spcBef>
            </a:pPr>
            <a:r>
              <a:rPr sz="1100" spc="5" dirty="0">
                <a:latin typeface="Calibri"/>
                <a:cs typeface="Calibri"/>
              </a:rPr>
              <a:t>B</a:t>
            </a:r>
            <a:r>
              <a:rPr sz="1100" spc="-5" dirty="0">
                <a:latin typeface="Calibri"/>
                <a:cs typeface="Calibri"/>
              </a:rPr>
              <a:t>r</a:t>
            </a:r>
            <a:r>
              <a:rPr sz="1100" dirty="0">
                <a:latin typeface="Calibri"/>
                <a:cs typeface="Calibri"/>
              </a:rPr>
              <a:t>o</a:t>
            </a:r>
            <a:r>
              <a:rPr sz="1100" spc="40" dirty="0">
                <a:latin typeface="Calibri"/>
                <a:cs typeface="Calibri"/>
              </a:rPr>
              <a:t>w</a:t>
            </a:r>
            <a:r>
              <a:rPr sz="1100" spc="-35" dirty="0">
                <a:latin typeface="Calibri"/>
                <a:cs typeface="Calibri"/>
              </a:rPr>
              <a:t> </a:t>
            </a:r>
            <a:r>
              <a:rPr sz="1100" spc="-5" dirty="0">
                <a:latin typeface="Calibri"/>
                <a:cs typeface="Calibri"/>
              </a:rPr>
              <a:t>s</a:t>
            </a:r>
            <a:r>
              <a:rPr sz="1100" dirty="0">
                <a:latin typeface="Calibri"/>
                <a:cs typeface="Calibri"/>
              </a:rPr>
              <a:t>e</a:t>
            </a:r>
            <a:r>
              <a:rPr sz="1100" spc="20" dirty="0">
                <a:latin typeface="Calibri"/>
                <a:cs typeface="Calibri"/>
              </a:rPr>
              <a:t>r</a:t>
            </a:r>
            <a:endParaRPr sz="1100">
              <a:latin typeface="Calibri"/>
              <a:cs typeface="Calibri"/>
            </a:endParaRPr>
          </a:p>
        </p:txBody>
      </p:sp>
      <p:grpSp>
        <p:nvGrpSpPr>
          <p:cNvPr id="26" name="object 26"/>
          <p:cNvGrpSpPr/>
          <p:nvPr/>
        </p:nvGrpSpPr>
        <p:grpSpPr>
          <a:xfrm>
            <a:off x="3463290" y="4126865"/>
            <a:ext cx="4625975" cy="972819"/>
            <a:chOff x="3463290" y="4126865"/>
            <a:chExt cx="4625975" cy="972819"/>
          </a:xfrm>
        </p:grpSpPr>
        <p:sp>
          <p:nvSpPr>
            <p:cNvPr id="27" name="object 27"/>
            <p:cNvSpPr/>
            <p:nvPr/>
          </p:nvSpPr>
          <p:spPr>
            <a:xfrm>
              <a:off x="3746182" y="4187825"/>
              <a:ext cx="824230" cy="623570"/>
            </a:xfrm>
            <a:custGeom>
              <a:avLst/>
              <a:gdLst/>
              <a:ahLst/>
              <a:cxnLst/>
              <a:rect l="l" t="t" r="r" b="b"/>
              <a:pathLst>
                <a:path w="824229" h="623570">
                  <a:moveTo>
                    <a:pt x="823912" y="0"/>
                  </a:moveTo>
                  <a:lnTo>
                    <a:pt x="0" y="0"/>
                  </a:lnTo>
                  <a:lnTo>
                    <a:pt x="0" y="623252"/>
                  </a:lnTo>
                  <a:lnTo>
                    <a:pt x="823912" y="623252"/>
                  </a:lnTo>
                  <a:lnTo>
                    <a:pt x="823912" y="0"/>
                  </a:lnTo>
                  <a:close/>
                </a:path>
              </a:pathLst>
            </a:custGeom>
            <a:solidFill>
              <a:srgbClr val="FFBA00"/>
            </a:solidFill>
          </p:spPr>
          <p:txBody>
            <a:bodyPr wrap="square" lIns="0" tIns="0" rIns="0" bIns="0" rtlCol="0"/>
            <a:lstStyle/>
            <a:p>
              <a:endParaRPr/>
            </a:p>
          </p:txBody>
        </p:sp>
        <p:sp>
          <p:nvSpPr>
            <p:cNvPr id="28" name="object 28"/>
            <p:cNvSpPr/>
            <p:nvPr/>
          </p:nvSpPr>
          <p:spPr>
            <a:xfrm>
              <a:off x="3746182" y="4187825"/>
              <a:ext cx="824230" cy="623570"/>
            </a:xfrm>
            <a:custGeom>
              <a:avLst/>
              <a:gdLst/>
              <a:ahLst/>
              <a:cxnLst/>
              <a:rect l="l" t="t" r="r" b="b"/>
              <a:pathLst>
                <a:path w="824229" h="623570">
                  <a:moveTo>
                    <a:pt x="0" y="0"/>
                  </a:moveTo>
                  <a:lnTo>
                    <a:pt x="823912" y="0"/>
                  </a:lnTo>
                  <a:lnTo>
                    <a:pt x="823912" y="623252"/>
                  </a:lnTo>
                  <a:lnTo>
                    <a:pt x="0" y="623252"/>
                  </a:lnTo>
                  <a:lnTo>
                    <a:pt x="0" y="0"/>
                  </a:lnTo>
                </a:path>
              </a:pathLst>
            </a:custGeom>
            <a:ln w="9525">
              <a:solidFill>
                <a:srgbClr val="000000"/>
              </a:solidFill>
            </a:ln>
          </p:spPr>
          <p:txBody>
            <a:bodyPr wrap="square" lIns="0" tIns="0" rIns="0" bIns="0" rtlCol="0"/>
            <a:lstStyle/>
            <a:p>
              <a:endParaRPr/>
            </a:p>
          </p:txBody>
        </p:sp>
        <p:sp>
          <p:nvSpPr>
            <p:cNvPr id="29" name="object 29"/>
            <p:cNvSpPr/>
            <p:nvPr/>
          </p:nvSpPr>
          <p:spPr>
            <a:xfrm>
              <a:off x="3819207" y="4262755"/>
              <a:ext cx="666115" cy="452120"/>
            </a:xfrm>
            <a:custGeom>
              <a:avLst/>
              <a:gdLst/>
              <a:ahLst/>
              <a:cxnLst/>
              <a:rect l="l" t="t" r="r" b="b"/>
              <a:pathLst>
                <a:path w="666114" h="452120">
                  <a:moveTo>
                    <a:pt x="591184" y="0"/>
                  </a:moveTo>
                  <a:lnTo>
                    <a:pt x="74929" y="0"/>
                  </a:lnTo>
                  <a:lnTo>
                    <a:pt x="45719" y="6032"/>
                  </a:lnTo>
                  <a:lnTo>
                    <a:pt x="21907" y="21907"/>
                  </a:lnTo>
                  <a:lnTo>
                    <a:pt x="6032" y="45720"/>
                  </a:lnTo>
                  <a:lnTo>
                    <a:pt x="0" y="74930"/>
                  </a:lnTo>
                  <a:lnTo>
                    <a:pt x="0" y="377190"/>
                  </a:lnTo>
                  <a:lnTo>
                    <a:pt x="6032" y="406400"/>
                  </a:lnTo>
                  <a:lnTo>
                    <a:pt x="21907" y="430212"/>
                  </a:lnTo>
                  <a:lnTo>
                    <a:pt x="45719" y="446087"/>
                  </a:lnTo>
                  <a:lnTo>
                    <a:pt x="74929" y="452120"/>
                  </a:lnTo>
                  <a:lnTo>
                    <a:pt x="591184" y="452120"/>
                  </a:lnTo>
                  <a:lnTo>
                    <a:pt x="620394" y="446087"/>
                  </a:lnTo>
                  <a:lnTo>
                    <a:pt x="644207" y="430212"/>
                  </a:lnTo>
                  <a:lnTo>
                    <a:pt x="660082" y="406400"/>
                  </a:lnTo>
                  <a:lnTo>
                    <a:pt x="666114" y="377190"/>
                  </a:lnTo>
                  <a:lnTo>
                    <a:pt x="666114" y="74930"/>
                  </a:lnTo>
                  <a:lnTo>
                    <a:pt x="660082" y="45720"/>
                  </a:lnTo>
                  <a:lnTo>
                    <a:pt x="644207" y="21907"/>
                  </a:lnTo>
                  <a:lnTo>
                    <a:pt x="620394" y="6032"/>
                  </a:lnTo>
                  <a:lnTo>
                    <a:pt x="591184" y="0"/>
                  </a:lnTo>
                  <a:close/>
                </a:path>
              </a:pathLst>
            </a:custGeom>
            <a:solidFill>
              <a:srgbClr val="FFBA00"/>
            </a:solidFill>
          </p:spPr>
          <p:txBody>
            <a:bodyPr wrap="square" lIns="0" tIns="0" rIns="0" bIns="0" rtlCol="0"/>
            <a:lstStyle/>
            <a:p>
              <a:endParaRPr/>
            </a:p>
          </p:txBody>
        </p:sp>
        <p:sp>
          <p:nvSpPr>
            <p:cNvPr id="30" name="object 30"/>
            <p:cNvSpPr/>
            <p:nvPr/>
          </p:nvSpPr>
          <p:spPr>
            <a:xfrm>
              <a:off x="3819207" y="4262755"/>
              <a:ext cx="666115" cy="452120"/>
            </a:xfrm>
            <a:custGeom>
              <a:avLst/>
              <a:gdLst/>
              <a:ahLst/>
              <a:cxnLst/>
              <a:rect l="l" t="t" r="r" b="b"/>
              <a:pathLst>
                <a:path w="666114" h="452120">
                  <a:moveTo>
                    <a:pt x="0" y="74930"/>
                  </a:moveTo>
                  <a:lnTo>
                    <a:pt x="6032" y="45720"/>
                  </a:lnTo>
                  <a:lnTo>
                    <a:pt x="21907" y="21907"/>
                  </a:lnTo>
                  <a:lnTo>
                    <a:pt x="45719" y="6032"/>
                  </a:lnTo>
                  <a:lnTo>
                    <a:pt x="74929" y="0"/>
                  </a:lnTo>
                  <a:lnTo>
                    <a:pt x="591184" y="0"/>
                  </a:lnTo>
                  <a:lnTo>
                    <a:pt x="620394" y="6032"/>
                  </a:lnTo>
                  <a:lnTo>
                    <a:pt x="644207" y="21907"/>
                  </a:lnTo>
                  <a:lnTo>
                    <a:pt x="660082" y="45720"/>
                  </a:lnTo>
                  <a:lnTo>
                    <a:pt x="666114" y="74930"/>
                  </a:lnTo>
                  <a:lnTo>
                    <a:pt x="666114" y="377190"/>
                  </a:lnTo>
                  <a:lnTo>
                    <a:pt x="660082" y="406400"/>
                  </a:lnTo>
                  <a:lnTo>
                    <a:pt x="644207" y="430212"/>
                  </a:lnTo>
                  <a:lnTo>
                    <a:pt x="620394" y="446087"/>
                  </a:lnTo>
                  <a:lnTo>
                    <a:pt x="591184" y="452120"/>
                  </a:lnTo>
                  <a:lnTo>
                    <a:pt x="74929" y="452120"/>
                  </a:lnTo>
                  <a:lnTo>
                    <a:pt x="45719" y="446087"/>
                  </a:lnTo>
                  <a:lnTo>
                    <a:pt x="21907" y="430212"/>
                  </a:lnTo>
                  <a:lnTo>
                    <a:pt x="6032" y="406400"/>
                  </a:lnTo>
                  <a:lnTo>
                    <a:pt x="0" y="377190"/>
                  </a:lnTo>
                  <a:lnTo>
                    <a:pt x="0" y="74930"/>
                  </a:lnTo>
                </a:path>
              </a:pathLst>
            </a:custGeom>
            <a:ln w="9525">
              <a:solidFill>
                <a:srgbClr val="000000"/>
              </a:solidFill>
            </a:ln>
          </p:spPr>
          <p:txBody>
            <a:bodyPr wrap="square" lIns="0" tIns="0" rIns="0" bIns="0" rtlCol="0"/>
            <a:lstStyle/>
            <a:p>
              <a:endParaRPr/>
            </a:p>
          </p:txBody>
        </p:sp>
        <p:sp>
          <p:nvSpPr>
            <p:cNvPr id="31" name="object 31"/>
            <p:cNvSpPr/>
            <p:nvPr/>
          </p:nvSpPr>
          <p:spPr>
            <a:xfrm>
              <a:off x="3468052" y="4811077"/>
              <a:ext cx="1112520" cy="170180"/>
            </a:xfrm>
            <a:custGeom>
              <a:avLst/>
              <a:gdLst/>
              <a:ahLst/>
              <a:cxnLst/>
              <a:rect l="l" t="t" r="r" b="b"/>
              <a:pathLst>
                <a:path w="1112520" h="170179">
                  <a:moveTo>
                    <a:pt x="1112202" y="0"/>
                  </a:moveTo>
                  <a:lnTo>
                    <a:pt x="283210" y="0"/>
                  </a:lnTo>
                  <a:lnTo>
                    <a:pt x="0" y="169862"/>
                  </a:lnTo>
                  <a:lnTo>
                    <a:pt x="828992" y="169862"/>
                  </a:lnTo>
                  <a:lnTo>
                    <a:pt x="1112202" y="0"/>
                  </a:lnTo>
                  <a:close/>
                </a:path>
              </a:pathLst>
            </a:custGeom>
            <a:solidFill>
              <a:srgbClr val="FFBA00"/>
            </a:solidFill>
          </p:spPr>
          <p:txBody>
            <a:bodyPr wrap="square" lIns="0" tIns="0" rIns="0" bIns="0" rtlCol="0"/>
            <a:lstStyle/>
            <a:p>
              <a:endParaRPr/>
            </a:p>
          </p:txBody>
        </p:sp>
        <p:sp>
          <p:nvSpPr>
            <p:cNvPr id="32" name="object 32"/>
            <p:cNvSpPr/>
            <p:nvPr/>
          </p:nvSpPr>
          <p:spPr>
            <a:xfrm>
              <a:off x="3468052" y="4811077"/>
              <a:ext cx="1112520" cy="170180"/>
            </a:xfrm>
            <a:custGeom>
              <a:avLst/>
              <a:gdLst/>
              <a:ahLst/>
              <a:cxnLst/>
              <a:rect l="l" t="t" r="r" b="b"/>
              <a:pathLst>
                <a:path w="1112520" h="170179">
                  <a:moveTo>
                    <a:pt x="0" y="169862"/>
                  </a:moveTo>
                  <a:lnTo>
                    <a:pt x="283210" y="0"/>
                  </a:lnTo>
                  <a:lnTo>
                    <a:pt x="1112202" y="0"/>
                  </a:lnTo>
                  <a:lnTo>
                    <a:pt x="828992" y="169862"/>
                  </a:lnTo>
                  <a:lnTo>
                    <a:pt x="0" y="169862"/>
                  </a:lnTo>
                </a:path>
              </a:pathLst>
            </a:custGeom>
            <a:ln w="9525">
              <a:solidFill>
                <a:srgbClr val="000000"/>
              </a:solidFill>
            </a:ln>
          </p:spPr>
          <p:txBody>
            <a:bodyPr wrap="square" lIns="0" tIns="0" rIns="0" bIns="0" rtlCol="0"/>
            <a:lstStyle/>
            <a:p>
              <a:endParaRPr/>
            </a:p>
          </p:txBody>
        </p:sp>
        <p:sp>
          <p:nvSpPr>
            <p:cNvPr id="33" name="object 33"/>
            <p:cNvSpPr/>
            <p:nvPr/>
          </p:nvSpPr>
          <p:spPr>
            <a:xfrm>
              <a:off x="3468052" y="4981257"/>
              <a:ext cx="834390" cy="113664"/>
            </a:xfrm>
            <a:custGeom>
              <a:avLst/>
              <a:gdLst/>
              <a:ahLst/>
              <a:cxnLst/>
              <a:rect l="l" t="t" r="r" b="b"/>
              <a:pathLst>
                <a:path w="834389" h="113664">
                  <a:moveTo>
                    <a:pt x="834389" y="0"/>
                  </a:moveTo>
                  <a:lnTo>
                    <a:pt x="0" y="0"/>
                  </a:lnTo>
                  <a:lnTo>
                    <a:pt x="0" y="113347"/>
                  </a:lnTo>
                  <a:lnTo>
                    <a:pt x="834389" y="113347"/>
                  </a:lnTo>
                  <a:lnTo>
                    <a:pt x="834389" y="0"/>
                  </a:lnTo>
                  <a:close/>
                </a:path>
              </a:pathLst>
            </a:custGeom>
            <a:solidFill>
              <a:srgbClr val="FFBA00"/>
            </a:solidFill>
          </p:spPr>
          <p:txBody>
            <a:bodyPr wrap="square" lIns="0" tIns="0" rIns="0" bIns="0" rtlCol="0"/>
            <a:lstStyle/>
            <a:p>
              <a:endParaRPr/>
            </a:p>
          </p:txBody>
        </p:sp>
        <p:sp>
          <p:nvSpPr>
            <p:cNvPr id="34" name="object 34"/>
            <p:cNvSpPr/>
            <p:nvPr/>
          </p:nvSpPr>
          <p:spPr>
            <a:xfrm>
              <a:off x="3468052" y="4981257"/>
              <a:ext cx="834390" cy="113664"/>
            </a:xfrm>
            <a:custGeom>
              <a:avLst/>
              <a:gdLst/>
              <a:ahLst/>
              <a:cxnLst/>
              <a:rect l="l" t="t" r="r" b="b"/>
              <a:pathLst>
                <a:path w="834389" h="113664">
                  <a:moveTo>
                    <a:pt x="0" y="0"/>
                  </a:moveTo>
                  <a:lnTo>
                    <a:pt x="834389" y="0"/>
                  </a:lnTo>
                  <a:lnTo>
                    <a:pt x="834389" y="113347"/>
                  </a:lnTo>
                  <a:lnTo>
                    <a:pt x="0" y="113347"/>
                  </a:lnTo>
                  <a:lnTo>
                    <a:pt x="0" y="0"/>
                  </a:lnTo>
                </a:path>
              </a:pathLst>
            </a:custGeom>
            <a:ln w="9524">
              <a:solidFill>
                <a:srgbClr val="000000"/>
              </a:solidFill>
            </a:ln>
          </p:spPr>
          <p:txBody>
            <a:bodyPr wrap="square" lIns="0" tIns="0" rIns="0" bIns="0" rtlCol="0"/>
            <a:lstStyle/>
            <a:p>
              <a:endParaRPr/>
            </a:p>
          </p:txBody>
        </p:sp>
        <p:sp>
          <p:nvSpPr>
            <p:cNvPr id="35" name="object 35"/>
            <p:cNvSpPr/>
            <p:nvPr/>
          </p:nvSpPr>
          <p:spPr>
            <a:xfrm>
              <a:off x="4288472" y="4807585"/>
              <a:ext cx="292100" cy="287020"/>
            </a:xfrm>
            <a:custGeom>
              <a:avLst/>
              <a:gdLst/>
              <a:ahLst/>
              <a:cxnLst/>
              <a:rect l="l" t="t" r="r" b="b"/>
              <a:pathLst>
                <a:path w="292100" h="287020">
                  <a:moveTo>
                    <a:pt x="288607" y="0"/>
                  </a:moveTo>
                  <a:lnTo>
                    <a:pt x="0" y="173672"/>
                  </a:lnTo>
                  <a:lnTo>
                    <a:pt x="0" y="286702"/>
                  </a:lnTo>
                  <a:lnTo>
                    <a:pt x="292100" y="95567"/>
                  </a:lnTo>
                  <a:lnTo>
                    <a:pt x="288607" y="0"/>
                  </a:lnTo>
                  <a:close/>
                </a:path>
              </a:pathLst>
            </a:custGeom>
            <a:solidFill>
              <a:srgbClr val="FFBA00"/>
            </a:solidFill>
          </p:spPr>
          <p:txBody>
            <a:bodyPr wrap="square" lIns="0" tIns="0" rIns="0" bIns="0" rtlCol="0"/>
            <a:lstStyle/>
            <a:p>
              <a:endParaRPr/>
            </a:p>
          </p:txBody>
        </p:sp>
        <p:sp>
          <p:nvSpPr>
            <p:cNvPr id="36" name="object 36"/>
            <p:cNvSpPr/>
            <p:nvPr/>
          </p:nvSpPr>
          <p:spPr>
            <a:xfrm>
              <a:off x="4288472" y="4807585"/>
              <a:ext cx="292100" cy="287020"/>
            </a:xfrm>
            <a:custGeom>
              <a:avLst/>
              <a:gdLst/>
              <a:ahLst/>
              <a:cxnLst/>
              <a:rect l="l" t="t" r="r" b="b"/>
              <a:pathLst>
                <a:path w="292100" h="287020">
                  <a:moveTo>
                    <a:pt x="0" y="286702"/>
                  </a:moveTo>
                  <a:lnTo>
                    <a:pt x="292100" y="95567"/>
                  </a:lnTo>
                  <a:lnTo>
                    <a:pt x="288607" y="0"/>
                  </a:lnTo>
                  <a:lnTo>
                    <a:pt x="0" y="173672"/>
                  </a:lnTo>
                  <a:lnTo>
                    <a:pt x="0" y="286702"/>
                  </a:lnTo>
                </a:path>
              </a:pathLst>
            </a:custGeom>
            <a:ln w="9525">
              <a:solidFill>
                <a:srgbClr val="000000"/>
              </a:solidFill>
            </a:ln>
          </p:spPr>
          <p:txBody>
            <a:bodyPr wrap="square" lIns="0" tIns="0" rIns="0" bIns="0" rtlCol="0"/>
            <a:lstStyle/>
            <a:p>
              <a:endParaRPr/>
            </a:p>
          </p:txBody>
        </p:sp>
        <p:sp>
          <p:nvSpPr>
            <p:cNvPr id="37" name="object 37"/>
            <p:cNvSpPr/>
            <p:nvPr/>
          </p:nvSpPr>
          <p:spPr>
            <a:xfrm>
              <a:off x="7194550" y="4131627"/>
              <a:ext cx="889635" cy="945515"/>
            </a:xfrm>
            <a:custGeom>
              <a:avLst/>
              <a:gdLst/>
              <a:ahLst/>
              <a:cxnLst/>
              <a:rect l="l" t="t" r="r" b="b"/>
              <a:pathLst>
                <a:path w="889634" h="945514">
                  <a:moveTo>
                    <a:pt x="444817" y="0"/>
                  </a:moveTo>
                  <a:lnTo>
                    <a:pt x="372745" y="1587"/>
                  </a:lnTo>
                  <a:lnTo>
                    <a:pt x="304165" y="6032"/>
                  </a:lnTo>
                  <a:lnTo>
                    <a:pt x="240347" y="13017"/>
                  </a:lnTo>
                  <a:lnTo>
                    <a:pt x="182245" y="22225"/>
                  </a:lnTo>
                  <a:lnTo>
                    <a:pt x="130175" y="33972"/>
                  </a:lnTo>
                  <a:lnTo>
                    <a:pt x="85725" y="47307"/>
                  </a:lnTo>
                  <a:lnTo>
                    <a:pt x="49529" y="62547"/>
                  </a:lnTo>
                  <a:lnTo>
                    <a:pt x="5715" y="96837"/>
                  </a:lnTo>
                  <a:lnTo>
                    <a:pt x="0" y="115570"/>
                  </a:lnTo>
                  <a:lnTo>
                    <a:pt x="0" y="829310"/>
                  </a:lnTo>
                  <a:lnTo>
                    <a:pt x="22542" y="865822"/>
                  </a:lnTo>
                  <a:lnTo>
                    <a:pt x="85725" y="897572"/>
                  </a:lnTo>
                  <a:lnTo>
                    <a:pt x="130175" y="911225"/>
                  </a:lnTo>
                  <a:lnTo>
                    <a:pt x="182245" y="922655"/>
                  </a:lnTo>
                  <a:lnTo>
                    <a:pt x="240347" y="932180"/>
                  </a:lnTo>
                  <a:lnTo>
                    <a:pt x="304165" y="939165"/>
                  </a:lnTo>
                  <a:lnTo>
                    <a:pt x="372745" y="943610"/>
                  </a:lnTo>
                  <a:lnTo>
                    <a:pt x="444817" y="945197"/>
                  </a:lnTo>
                  <a:lnTo>
                    <a:pt x="516890" y="943610"/>
                  </a:lnTo>
                  <a:lnTo>
                    <a:pt x="585470" y="939165"/>
                  </a:lnTo>
                  <a:lnTo>
                    <a:pt x="649287" y="932180"/>
                  </a:lnTo>
                  <a:lnTo>
                    <a:pt x="707390" y="922655"/>
                  </a:lnTo>
                  <a:lnTo>
                    <a:pt x="759459" y="911225"/>
                  </a:lnTo>
                  <a:lnTo>
                    <a:pt x="803909" y="897572"/>
                  </a:lnTo>
                  <a:lnTo>
                    <a:pt x="840104" y="882650"/>
                  </a:lnTo>
                  <a:lnTo>
                    <a:pt x="883920" y="848042"/>
                  </a:lnTo>
                  <a:lnTo>
                    <a:pt x="889634" y="829310"/>
                  </a:lnTo>
                  <a:lnTo>
                    <a:pt x="889634" y="115570"/>
                  </a:lnTo>
                  <a:lnTo>
                    <a:pt x="867092" y="79057"/>
                  </a:lnTo>
                  <a:lnTo>
                    <a:pt x="803909" y="47307"/>
                  </a:lnTo>
                  <a:lnTo>
                    <a:pt x="759459" y="33972"/>
                  </a:lnTo>
                  <a:lnTo>
                    <a:pt x="707390" y="22225"/>
                  </a:lnTo>
                  <a:lnTo>
                    <a:pt x="649287" y="13017"/>
                  </a:lnTo>
                  <a:lnTo>
                    <a:pt x="585470" y="6032"/>
                  </a:lnTo>
                  <a:lnTo>
                    <a:pt x="516890" y="1587"/>
                  </a:lnTo>
                  <a:lnTo>
                    <a:pt x="444817" y="0"/>
                  </a:lnTo>
                  <a:close/>
                </a:path>
              </a:pathLst>
            </a:custGeom>
            <a:solidFill>
              <a:srgbClr val="FFBA00"/>
            </a:solidFill>
          </p:spPr>
          <p:txBody>
            <a:bodyPr wrap="square" lIns="0" tIns="0" rIns="0" bIns="0" rtlCol="0"/>
            <a:lstStyle/>
            <a:p>
              <a:endParaRPr/>
            </a:p>
          </p:txBody>
        </p:sp>
        <p:sp>
          <p:nvSpPr>
            <p:cNvPr id="38" name="object 38"/>
            <p:cNvSpPr/>
            <p:nvPr/>
          </p:nvSpPr>
          <p:spPr>
            <a:xfrm>
              <a:off x="7194867" y="4131627"/>
              <a:ext cx="889635" cy="945515"/>
            </a:xfrm>
            <a:custGeom>
              <a:avLst/>
              <a:gdLst/>
              <a:ahLst/>
              <a:cxnLst/>
              <a:rect l="l" t="t" r="r" b="b"/>
              <a:pathLst>
                <a:path w="889634" h="945514">
                  <a:moveTo>
                    <a:pt x="889635" y="115570"/>
                  </a:moveTo>
                  <a:lnTo>
                    <a:pt x="867092" y="152082"/>
                  </a:lnTo>
                  <a:lnTo>
                    <a:pt x="803910" y="183832"/>
                  </a:lnTo>
                  <a:lnTo>
                    <a:pt x="759460" y="197485"/>
                  </a:lnTo>
                  <a:lnTo>
                    <a:pt x="707390" y="208915"/>
                  </a:lnTo>
                  <a:lnTo>
                    <a:pt x="649287" y="218440"/>
                  </a:lnTo>
                  <a:lnTo>
                    <a:pt x="585470" y="225425"/>
                  </a:lnTo>
                  <a:lnTo>
                    <a:pt x="516890" y="229870"/>
                  </a:lnTo>
                  <a:lnTo>
                    <a:pt x="444817" y="231457"/>
                  </a:lnTo>
                  <a:lnTo>
                    <a:pt x="372745" y="229870"/>
                  </a:lnTo>
                  <a:lnTo>
                    <a:pt x="304165" y="225425"/>
                  </a:lnTo>
                  <a:lnTo>
                    <a:pt x="240347" y="218440"/>
                  </a:lnTo>
                  <a:lnTo>
                    <a:pt x="182245" y="208915"/>
                  </a:lnTo>
                  <a:lnTo>
                    <a:pt x="130175" y="197485"/>
                  </a:lnTo>
                  <a:lnTo>
                    <a:pt x="85725" y="183832"/>
                  </a:lnTo>
                  <a:lnTo>
                    <a:pt x="49529" y="168910"/>
                  </a:lnTo>
                  <a:lnTo>
                    <a:pt x="5715" y="134302"/>
                  </a:lnTo>
                  <a:lnTo>
                    <a:pt x="0" y="115570"/>
                  </a:lnTo>
                  <a:lnTo>
                    <a:pt x="22542" y="79057"/>
                  </a:lnTo>
                  <a:lnTo>
                    <a:pt x="85725" y="47307"/>
                  </a:lnTo>
                  <a:lnTo>
                    <a:pt x="130175" y="33972"/>
                  </a:lnTo>
                  <a:lnTo>
                    <a:pt x="182245" y="22225"/>
                  </a:lnTo>
                  <a:lnTo>
                    <a:pt x="240347" y="13017"/>
                  </a:lnTo>
                  <a:lnTo>
                    <a:pt x="304165" y="6032"/>
                  </a:lnTo>
                  <a:lnTo>
                    <a:pt x="372745" y="1587"/>
                  </a:lnTo>
                  <a:lnTo>
                    <a:pt x="444817" y="0"/>
                  </a:lnTo>
                  <a:lnTo>
                    <a:pt x="516890" y="1587"/>
                  </a:lnTo>
                  <a:lnTo>
                    <a:pt x="585470" y="6032"/>
                  </a:lnTo>
                  <a:lnTo>
                    <a:pt x="649287" y="13017"/>
                  </a:lnTo>
                  <a:lnTo>
                    <a:pt x="707390" y="22225"/>
                  </a:lnTo>
                  <a:lnTo>
                    <a:pt x="759460" y="33972"/>
                  </a:lnTo>
                  <a:lnTo>
                    <a:pt x="803910" y="47307"/>
                  </a:lnTo>
                  <a:lnTo>
                    <a:pt x="840104" y="62547"/>
                  </a:lnTo>
                  <a:lnTo>
                    <a:pt x="883920" y="96837"/>
                  </a:lnTo>
                  <a:lnTo>
                    <a:pt x="889635" y="115570"/>
                  </a:lnTo>
                  <a:lnTo>
                    <a:pt x="889635" y="829310"/>
                  </a:lnTo>
                  <a:lnTo>
                    <a:pt x="867092" y="865822"/>
                  </a:lnTo>
                  <a:lnTo>
                    <a:pt x="803910" y="897572"/>
                  </a:lnTo>
                  <a:lnTo>
                    <a:pt x="759460" y="911225"/>
                  </a:lnTo>
                  <a:lnTo>
                    <a:pt x="707390" y="922655"/>
                  </a:lnTo>
                  <a:lnTo>
                    <a:pt x="649287" y="932180"/>
                  </a:lnTo>
                  <a:lnTo>
                    <a:pt x="585470" y="939165"/>
                  </a:lnTo>
                  <a:lnTo>
                    <a:pt x="516890" y="943610"/>
                  </a:lnTo>
                  <a:lnTo>
                    <a:pt x="444817" y="945197"/>
                  </a:lnTo>
                  <a:lnTo>
                    <a:pt x="372745" y="943610"/>
                  </a:lnTo>
                  <a:lnTo>
                    <a:pt x="304165" y="939165"/>
                  </a:lnTo>
                  <a:lnTo>
                    <a:pt x="240347" y="932180"/>
                  </a:lnTo>
                  <a:lnTo>
                    <a:pt x="182245" y="922655"/>
                  </a:lnTo>
                  <a:lnTo>
                    <a:pt x="130175" y="911225"/>
                  </a:lnTo>
                  <a:lnTo>
                    <a:pt x="85725" y="897572"/>
                  </a:lnTo>
                  <a:lnTo>
                    <a:pt x="49529" y="882650"/>
                  </a:lnTo>
                  <a:lnTo>
                    <a:pt x="5715" y="848042"/>
                  </a:lnTo>
                  <a:lnTo>
                    <a:pt x="0" y="829310"/>
                  </a:lnTo>
                  <a:lnTo>
                    <a:pt x="0" y="115570"/>
                  </a:lnTo>
                </a:path>
              </a:pathLst>
            </a:custGeom>
            <a:ln w="9525">
              <a:solidFill>
                <a:srgbClr val="000000"/>
              </a:solidFill>
            </a:ln>
          </p:spPr>
          <p:txBody>
            <a:bodyPr wrap="square" lIns="0" tIns="0" rIns="0" bIns="0" rtlCol="0"/>
            <a:lstStyle/>
            <a:p>
              <a:endParaRPr/>
            </a:p>
          </p:txBody>
        </p:sp>
        <p:sp>
          <p:nvSpPr>
            <p:cNvPr id="39" name="object 39"/>
            <p:cNvSpPr/>
            <p:nvPr/>
          </p:nvSpPr>
          <p:spPr>
            <a:xfrm>
              <a:off x="4580572" y="4414520"/>
              <a:ext cx="2614295" cy="0"/>
            </a:xfrm>
            <a:custGeom>
              <a:avLst/>
              <a:gdLst/>
              <a:ahLst/>
              <a:cxnLst/>
              <a:rect l="l" t="t" r="r" b="b"/>
              <a:pathLst>
                <a:path w="2614295">
                  <a:moveTo>
                    <a:pt x="0" y="0"/>
                  </a:moveTo>
                  <a:lnTo>
                    <a:pt x="2613977" y="0"/>
                  </a:lnTo>
                </a:path>
              </a:pathLst>
            </a:custGeom>
            <a:ln w="12700">
              <a:solidFill>
                <a:srgbClr val="FFBA00"/>
              </a:solidFill>
            </a:ln>
          </p:spPr>
          <p:txBody>
            <a:bodyPr wrap="square" lIns="0" tIns="0" rIns="0" bIns="0" rtlCol="0"/>
            <a:lstStyle/>
            <a:p>
              <a:endParaRPr/>
            </a:p>
          </p:txBody>
        </p:sp>
        <p:sp>
          <p:nvSpPr>
            <p:cNvPr id="40" name="object 40"/>
            <p:cNvSpPr/>
            <p:nvPr/>
          </p:nvSpPr>
          <p:spPr>
            <a:xfrm>
              <a:off x="4569142" y="4376420"/>
              <a:ext cx="2637155" cy="359410"/>
            </a:xfrm>
            <a:custGeom>
              <a:avLst/>
              <a:gdLst/>
              <a:ahLst/>
              <a:cxnLst/>
              <a:rect l="l" t="t" r="r" b="b"/>
              <a:pathLst>
                <a:path w="2637154" h="359410">
                  <a:moveTo>
                    <a:pt x="76200" y="283209"/>
                  </a:moveTo>
                  <a:lnTo>
                    <a:pt x="0" y="321309"/>
                  </a:lnTo>
                  <a:lnTo>
                    <a:pt x="76200" y="359409"/>
                  </a:lnTo>
                  <a:lnTo>
                    <a:pt x="76200" y="283209"/>
                  </a:lnTo>
                  <a:close/>
                </a:path>
                <a:path w="2637154" h="359410">
                  <a:moveTo>
                    <a:pt x="2560637" y="0"/>
                  </a:moveTo>
                  <a:lnTo>
                    <a:pt x="2560637" y="76199"/>
                  </a:lnTo>
                  <a:lnTo>
                    <a:pt x="2636837" y="38099"/>
                  </a:lnTo>
                  <a:lnTo>
                    <a:pt x="2560637" y="0"/>
                  </a:lnTo>
                  <a:close/>
                </a:path>
              </a:pathLst>
            </a:custGeom>
            <a:solidFill>
              <a:srgbClr val="FFBA00"/>
            </a:solidFill>
          </p:spPr>
          <p:txBody>
            <a:bodyPr wrap="square" lIns="0" tIns="0" rIns="0" bIns="0" rtlCol="0"/>
            <a:lstStyle/>
            <a:p>
              <a:endParaRPr/>
            </a:p>
          </p:txBody>
        </p:sp>
        <p:sp>
          <p:nvSpPr>
            <p:cNvPr id="41" name="object 41"/>
            <p:cNvSpPr/>
            <p:nvPr/>
          </p:nvSpPr>
          <p:spPr>
            <a:xfrm>
              <a:off x="4580572" y="4697730"/>
              <a:ext cx="2614295" cy="0"/>
            </a:xfrm>
            <a:custGeom>
              <a:avLst/>
              <a:gdLst/>
              <a:ahLst/>
              <a:cxnLst/>
              <a:rect l="l" t="t" r="r" b="b"/>
              <a:pathLst>
                <a:path w="2614295">
                  <a:moveTo>
                    <a:pt x="0" y="0"/>
                  </a:moveTo>
                  <a:lnTo>
                    <a:pt x="2613977" y="0"/>
                  </a:lnTo>
                </a:path>
              </a:pathLst>
            </a:custGeom>
            <a:ln w="12700">
              <a:solidFill>
                <a:srgbClr val="FFBA00"/>
              </a:solidFill>
            </a:ln>
          </p:spPr>
          <p:txBody>
            <a:bodyPr wrap="square" lIns="0" tIns="0" rIns="0" bIns="0" rtlCol="0"/>
            <a:lstStyle/>
            <a:p>
              <a:endParaRPr/>
            </a:p>
          </p:txBody>
        </p:sp>
      </p:grpSp>
      <p:sp>
        <p:nvSpPr>
          <p:cNvPr id="42" name="object 42"/>
          <p:cNvSpPr txBox="1"/>
          <p:nvPr/>
        </p:nvSpPr>
        <p:spPr>
          <a:xfrm>
            <a:off x="4944109" y="4176395"/>
            <a:ext cx="594360" cy="193040"/>
          </a:xfrm>
          <a:prstGeom prst="rect">
            <a:avLst/>
          </a:prstGeom>
        </p:spPr>
        <p:txBody>
          <a:bodyPr vert="horz" wrap="square" lIns="0" tIns="12700" rIns="0" bIns="0" rtlCol="0">
            <a:spAutoFit/>
          </a:bodyPr>
          <a:lstStyle/>
          <a:p>
            <a:pPr marL="12700">
              <a:lnSpc>
                <a:spcPct val="100000"/>
              </a:lnSpc>
              <a:spcBef>
                <a:spcPts val="100"/>
              </a:spcBef>
            </a:pPr>
            <a:r>
              <a:rPr sz="1100" spc="100" dirty="0">
                <a:solidFill>
                  <a:srgbClr val="FFBA00"/>
                </a:solidFill>
                <a:latin typeface="Calibri"/>
                <a:cs typeface="Calibri"/>
              </a:rPr>
              <a:t>+Αίτημα</a:t>
            </a:r>
            <a:endParaRPr sz="1100">
              <a:latin typeface="Calibri"/>
              <a:cs typeface="Calibri"/>
            </a:endParaRPr>
          </a:p>
        </p:txBody>
      </p:sp>
      <p:sp>
        <p:nvSpPr>
          <p:cNvPr id="46" name="object 46"/>
          <p:cNvSpPr txBox="1"/>
          <p:nvPr/>
        </p:nvSpPr>
        <p:spPr>
          <a:xfrm>
            <a:off x="10795317" y="5757798"/>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6</a:t>
            </a:r>
            <a:endParaRPr sz="1100">
              <a:latin typeface="Arial"/>
              <a:cs typeface="Arial"/>
            </a:endParaRPr>
          </a:p>
        </p:txBody>
      </p:sp>
      <p:sp>
        <p:nvSpPr>
          <p:cNvPr id="43" name="object 43"/>
          <p:cNvSpPr txBox="1"/>
          <p:nvPr/>
        </p:nvSpPr>
        <p:spPr>
          <a:xfrm>
            <a:off x="5175250" y="4742815"/>
            <a:ext cx="729615" cy="193040"/>
          </a:xfrm>
          <a:prstGeom prst="rect">
            <a:avLst/>
          </a:prstGeom>
        </p:spPr>
        <p:txBody>
          <a:bodyPr vert="horz" wrap="square" lIns="0" tIns="12700" rIns="0" bIns="0" rtlCol="0">
            <a:spAutoFit/>
          </a:bodyPr>
          <a:lstStyle/>
          <a:p>
            <a:pPr marL="12700">
              <a:lnSpc>
                <a:spcPct val="100000"/>
              </a:lnSpc>
              <a:spcBef>
                <a:spcPts val="100"/>
              </a:spcBef>
            </a:pPr>
            <a:r>
              <a:rPr sz="1100" spc="45" dirty="0">
                <a:solidFill>
                  <a:srgbClr val="FFBA00"/>
                </a:solidFill>
                <a:latin typeface="Calibri"/>
                <a:cs typeface="Calibri"/>
              </a:rPr>
              <a:t>Επιστρέφει</a:t>
            </a:r>
            <a:endParaRPr sz="1100">
              <a:latin typeface="Calibri"/>
              <a:cs typeface="Calibri"/>
            </a:endParaRPr>
          </a:p>
        </p:txBody>
      </p:sp>
      <p:sp>
        <p:nvSpPr>
          <p:cNvPr id="44" name="object 44"/>
          <p:cNvSpPr txBox="1"/>
          <p:nvPr/>
        </p:nvSpPr>
        <p:spPr>
          <a:xfrm>
            <a:off x="7364412" y="4566602"/>
            <a:ext cx="502920" cy="193040"/>
          </a:xfrm>
          <a:prstGeom prst="rect">
            <a:avLst/>
          </a:prstGeom>
        </p:spPr>
        <p:txBody>
          <a:bodyPr vert="horz" wrap="square" lIns="0" tIns="12700" rIns="0" bIns="0" rtlCol="0">
            <a:spAutoFit/>
          </a:bodyPr>
          <a:lstStyle/>
          <a:p>
            <a:pPr marL="12700">
              <a:lnSpc>
                <a:spcPct val="100000"/>
              </a:lnSpc>
              <a:spcBef>
                <a:spcPts val="100"/>
              </a:spcBef>
            </a:pPr>
            <a:r>
              <a:rPr sz="1100" spc="70" dirty="0">
                <a:latin typeface="Calibri"/>
                <a:cs typeface="Calibri"/>
              </a:rPr>
              <a:t>Ε</a:t>
            </a:r>
            <a:r>
              <a:rPr sz="1100" spc="45" dirty="0">
                <a:latin typeface="Calibri"/>
                <a:cs typeface="Calibri"/>
              </a:rPr>
              <a:t>ξ</a:t>
            </a:r>
            <a:r>
              <a:rPr sz="1100" spc="80" dirty="0">
                <a:latin typeface="Calibri"/>
                <a:cs typeface="Calibri"/>
              </a:rPr>
              <a:t>υ</a:t>
            </a:r>
            <a:r>
              <a:rPr sz="1100" spc="75" dirty="0">
                <a:latin typeface="Calibri"/>
                <a:cs typeface="Calibri"/>
              </a:rPr>
              <a:t>π</a:t>
            </a:r>
            <a:r>
              <a:rPr sz="1100" spc="70" dirty="0">
                <a:latin typeface="Calibri"/>
                <a:cs typeface="Calibri"/>
              </a:rPr>
              <a:t>η</a:t>
            </a:r>
            <a:r>
              <a:rPr sz="1100" spc="85" dirty="0">
                <a:latin typeface="Calibri"/>
                <a:cs typeface="Calibri"/>
              </a:rPr>
              <a:t>ρ</a:t>
            </a:r>
            <a:endParaRPr sz="1100">
              <a:latin typeface="Calibri"/>
              <a:cs typeface="Calibri"/>
            </a:endParaRPr>
          </a:p>
        </p:txBody>
      </p:sp>
      <p:sp>
        <p:nvSpPr>
          <p:cNvPr id="45" name="object 45"/>
          <p:cNvSpPr txBox="1"/>
          <p:nvPr/>
        </p:nvSpPr>
        <p:spPr>
          <a:xfrm>
            <a:off x="3746182" y="4187825"/>
            <a:ext cx="824230" cy="623570"/>
          </a:xfrm>
          <a:prstGeom prst="rect">
            <a:avLst/>
          </a:prstGeom>
        </p:spPr>
        <p:txBody>
          <a:bodyPr vert="horz" wrap="square" lIns="0" tIns="66675" rIns="0" bIns="0" rtlCol="0">
            <a:spAutoFit/>
          </a:bodyPr>
          <a:lstStyle/>
          <a:p>
            <a:pPr marL="195580">
              <a:lnSpc>
                <a:spcPct val="100000"/>
              </a:lnSpc>
              <a:spcBef>
                <a:spcPts val="525"/>
              </a:spcBef>
            </a:pPr>
            <a:r>
              <a:rPr sz="1100" spc="5" dirty="0">
                <a:latin typeface="Calibri"/>
                <a:cs typeface="Calibri"/>
              </a:rPr>
              <a:t>B</a:t>
            </a:r>
            <a:r>
              <a:rPr sz="1100" spc="-5" dirty="0">
                <a:latin typeface="Calibri"/>
                <a:cs typeface="Calibri"/>
              </a:rPr>
              <a:t>r</a:t>
            </a:r>
            <a:r>
              <a:rPr sz="1100" dirty="0">
                <a:latin typeface="Calibri"/>
                <a:cs typeface="Calibri"/>
              </a:rPr>
              <a:t>o</a:t>
            </a:r>
            <a:r>
              <a:rPr sz="1100" spc="40" dirty="0">
                <a:latin typeface="Calibri"/>
                <a:cs typeface="Calibri"/>
              </a:rPr>
              <a:t>w</a:t>
            </a:r>
            <a:r>
              <a:rPr sz="1100" spc="-35" dirty="0">
                <a:latin typeface="Calibri"/>
                <a:cs typeface="Calibri"/>
              </a:rPr>
              <a:t> </a:t>
            </a:r>
            <a:r>
              <a:rPr sz="1100" spc="-5" dirty="0">
                <a:latin typeface="Calibri"/>
                <a:cs typeface="Calibri"/>
              </a:rPr>
              <a:t>s</a:t>
            </a:r>
            <a:r>
              <a:rPr sz="1100" dirty="0">
                <a:latin typeface="Calibri"/>
                <a:cs typeface="Calibri"/>
              </a:rPr>
              <a:t>e</a:t>
            </a:r>
            <a:r>
              <a:rPr sz="1100" spc="20" dirty="0">
                <a:latin typeface="Calibri"/>
                <a:cs typeface="Calibri"/>
              </a:rPr>
              <a:t>r</a:t>
            </a:r>
            <a:endParaRPr sz="1100">
              <a:latin typeface="Calibri"/>
              <a:cs typeface="Calibri"/>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63294" y="816609"/>
            <a:ext cx="2317115" cy="459740"/>
          </a:xfrm>
          <a:prstGeom prst="rect">
            <a:avLst/>
          </a:prstGeom>
        </p:spPr>
        <p:txBody>
          <a:bodyPr vert="horz" wrap="square" lIns="0" tIns="12700" rIns="0" bIns="0" rtlCol="0">
            <a:spAutoFit/>
          </a:bodyPr>
          <a:lstStyle/>
          <a:p>
            <a:pPr marL="12700">
              <a:lnSpc>
                <a:spcPct val="100000"/>
              </a:lnSpc>
              <a:spcBef>
                <a:spcPts val="100"/>
              </a:spcBef>
            </a:pPr>
            <a:r>
              <a:rPr spc="125" dirty="0">
                <a:solidFill>
                  <a:srgbClr val="FFFFFF"/>
                </a:solidFill>
              </a:rPr>
              <a:t>Πεδία</a:t>
            </a:r>
            <a:r>
              <a:rPr spc="-45" dirty="0">
                <a:solidFill>
                  <a:srgbClr val="FFFFFF"/>
                </a:solidFill>
              </a:rPr>
              <a:t> </a:t>
            </a:r>
            <a:r>
              <a:rPr spc="60" dirty="0">
                <a:solidFill>
                  <a:srgbClr val="FFFFFF"/>
                </a:solidFill>
              </a:rPr>
              <a:t>Cookies</a:t>
            </a:r>
          </a:p>
        </p:txBody>
      </p:sp>
      <p:sp>
        <p:nvSpPr>
          <p:cNvPr id="4" name="object 4"/>
          <p:cNvSpPr txBox="1"/>
          <p:nvPr/>
        </p:nvSpPr>
        <p:spPr>
          <a:xfrm>
            <a:off x="1394460" y="1675765"/>
            <a:ext cx="4705350" cy="238760"/>
          </a:xfrm>
          <a:prstGeom prst="rect">
            <a:avLst/>
          </a:prstGeom>
        </p:spPr>
        <p:txBody>
          <a:bodyPr vert="horz" wrap="square" lIns="0" tIns="0" rIns="0" bIns="0" rtlCol="0">
            <a:spAutoFit/>
          </a:bodyPr>
          <a:lstStyle/>
          <a:p>
            <a:pPr marL="12700">
              <a:lnSpc>
                <a:spcPts val="1860"/>
              </a:lnSpc>
            </a:pPr>
            <a:r>
              <a:rPr sz="1800" dirty="0">
                <a:solidFill>
                  <a:srgbClr val="FFBA00"/>
                </a:solidFill>
                <a:latin typeface="Courier New"/>
                <a:cs typeface="Courier New"/>
              </a:rPr>
              <a:t>o</a:t>
            </a:r>
            <a:r>
              <a:rPr sz="1800" spc="-5" dirty="0">
                <a:solidFill>
                  <a:srgbClr val="FFBA00"/>
                </a:solidFill>
                <a:latin typeface="Courier New"/>
                <a:cs typeface="Courier New"/>
              </a:rPr>
              <a:t> </a:t>
            </a:r>
            <a:r>
              <a:rPr sz="1400" spc="140" dirty="0">
                <a:solidFill>
                  <a:srgbClr val="FFFFFF"/>
                </a:solidFill>
                <a:latin typeface="Calibri"/>
                <a:cs typeface="Calibri"/>
              </a:rPr>
              <a:t>Ένα</a:t>
            </a:r>
            <a:r>
              <a:rPr sz="1400" spc="60" dirty="0">
                <a:solidFill>
                  <a:srgbClr val="FFFFFF"/>
                </a:solidFill>
                <a:latin typeface="Calibri"/>
                <a:cs typeface="Calibri"/>
              </a:rPr>
              <a:t> </a:t>
            </a:r>
            <a:r>
              <a:rPr sz="1400" spc="135" dirty="0">
                <a:solidFill>
                  <a:srgbClr val="FFFFFF"/>
                </a:solidFill>
                <a:latin typeface="Calibri"/>
                <a:cs typeface="Calibri"/>
              </a:rPr>
              <a:t>παράδειγμα</a:t>
            </a:r>
            <a:r>
              <a:rPr sz="1400" spc="65" dirty="0">
                <a:solidFill>
                  <a:srgbClr val="FFFFFF"/>
                </a:solidFill>
                <a:latin typeface="Calibri"/>
                <a:cs typeface="Calibri"/>
              </a:rPr>
              <a:t> </a:t>
            </a:r>
            <a:r>
              <a:rPr sz="1400" spc="120" dirty="0">
                <a:solidFill>
                  <a:srgbClr val="FFFFFF"/>
                </a:solidFill>
                <a:latin typeface="Calibri"/>
                <a:cs typeface="Calibri"/>
              </a:rPr>
              <a:t>cookie</a:t>
            </a:r>
            <a:r>
              <a:rPr sz="1400" spc="65" dirty="0">
                <a:solidFill>
                  <a:srgbClr val="FFFFFF"/>
                </a:solidFill>
                <a:latin typeface="Calibri"/>
                <a:cs typeface="Calibri"/>
              </a:rPr>
              <a:t> </a:t>
            </a:r>
            <a:r>
              <a:rPr sz="1400" spc="150" dirty="0">
                <a:solidFill>
                  <a:srgbClr val="FFFFFF"/>
                </a:solidFill>
                <a:latin typeface="Calibri"/>
                <a:cs typeface="Calibri"/>
              </a:rPr>
              <a:t>από</a:t>
            </a:r>
            <a:r>
              <a:rPr sz="1400" spc="70" dirty="0">
                <a:solidFill>
                  <a:srgbClr val="FFFFFF"/>
                </a:solidFill>
                <a:latin typeface="Calibri"/>
                <a:cs typeface="Calibri"/>
              </a:rPr>
              <a:t> </a:t>
            </a:r>
            <a:r>
              <a:rPr sz="1400" spc="120" dirty="0">
                <a:solidFill>
                  <a:srgbClr val="FFFFFF"/>
                </a:solidFill>
                <a:latin typeface="Calibri"/>
                <a:cs typeface="Calibri"/>
              </a:rPr>
              <a:t>το</a:t>
            </a:r>
            <a:r>
              <a:rPr sz="1400" spc="45" dirty="0">
                <a:solidFill>
                  <a:srgbClr val="FFFFFF"/>
                </a:solidFill>
                <a:latin typeface="Calibri"/>
                <a:cs typeface="Calibri"/>
              </a:rPr>
              <a:t> </a:t>
            </a:r>
            <a:r>
              <a:rPr sz="1400" spc="125" dirty="0">
                <a:solidFill>
                  <a:srgbClr val="FFFFFF"/>
                </a:solidFill>
                <a:latin typeface="Calibri"/>
                <a:cs typeface="Calibri"/>
              </a:rPr>
              <a:t>φυλλομετρητή</a:t>
            </a:r>
            <a:r>
              <a:rPr sz="1400" spc="50" dirty="0">
                <a:solidFill>
                  <a:srgbClr val="FFFFFF"/>
                </a:solidFill>
                <a:latin typeface="Calibri"/>
                <a:cs typeface="Calibri"/>
              </a:rPr>
              <a:t> </a:t>
            </a:r>
            <a:r>
              <a:rPr sz="1400" spc="145" dirty="0">
                <a:solidFill>
                  <a:srgbClr val="FFFFFF"/>
                </a:solidFill>
                <a:latin typeface="Calibri"/>
                <a:cs typeface="Calibri"/>
              </a:rPr>
              <a:t>μου</a:t>
            </a:r>
            <a:endParaRPr sz="1400">
              <a:latin typeface="Calibri"/>
              <a:cs typeface="Calibri"/>
            </a:endParaRPr>
          </a:p>
        </p:txBody>
      </p:sp>
      <p:sp>
        <p:nvSpPr>
          <p:cNvPr id="5" name="object 5"/>
          <p:cNvSpPr txBox="1"/>
          <p:nvPr/>
        </p:nvSpPr>
        <p:spPr>
          <a:xfrm>
            <a:off x="1504314" y="1973791"/>
            <a:ext cx="1435100" cy="1790700"/>
          </a:xfrm>
          <a:prstGeom prst="rect">
            <a:avLst/>
          </a:prstGeom>
        </p:spPr>
        <p:txBody>
          <a:bodyPr vert="horz" wrap="square" lIns="0" tIns="0" rIns="0" bIns="0" rtlCol="0">
            <a:spAutoFit/>
          </a:bodyPr>
          <a:lstStyle/>
          <a:p>
            <a:pPr marL="286385" indent="-273685">
              <a:lnSpc>
                <a:spcPts val="2095"/>
              </a:lnSpc>
              <a:buSzPct val="128571"/>
              <a:buFont typeface="Courier New"/>
              <a:buChar char="o"/>
              <a:tabLst>
                <a:tab pos="286385" algn="l"/>
              </a:tabLst>
            </a:pPr>
            <a:r>
              <a:rPr sz="1400" spc="85" dirty="0">
                <a:solidFill>
                  <a:srgbClr val="FFFFFF"/>
                </a:solidFill>
                <a:latin typeface="Calibri"/>
                <a:cs typeface="Calibri"/>
              </a:rPr>
              <a:t>Ονομασμένος</a:t>
            </a:r>
            <a:endParaRPr sz="1400">
              <a:latin typeface="Calibri"/>
              <a:cs typeface="Calibri"/>
            </a:endParaRPr>
          </a:p>
          <a:p>
            <a:pPr marL="286385" indent="-273685">
              <a:lnSpc>
                <a:spcPct val="100000"/>
              </a:lnSpc>
              <a:spcBef>
                <a:spcPts val="219"/>
              </a:spcBef>
              <a:buSzPct val="128571"/>
              <a:buFont typeface="Courier New"/>
              <a:buChar char="o"/>
              <a:tabLst>
                <a:tab pos="286385" algn="l"/>
              </a:tabLst>
            </a:pPr>
            <a:r>
              <a:rPr sz="1400" spc="120" dirty="0">
                <a:solidFill>
                  <a:srgbClr val="FFFFFF"/>
                </a:solidFill>
                <a:latin typeface="Calibri"/>
                <a:cs typeface="Calibri"/>
              </a:rPr>
              <a:t>Περιεχόμενο</a:t>
            </a:r>
            <a:endParaRPr sz="1400">
              <a:latin typeface="Calibri"/>
              <a:cs typeface="Calibri"/>
            </a:endParaRPr>
          </a:p>
          <a:p>
            <a:pPr marL="286385" indent="-273685">
              <a:lnSpc>
                <a:spcPct val="100000"/>
              </a:lnSpc>
              <a:spcBef>
                <a:spcPts val="220"/>
              </a:spcBef>
              <a:buSzPct val="128571"/>
              <a:buFont typeface="Courier New"/>
              <a:buChar char="o"/>
              <a:tabLst>
                <a:tab pos="286385" algn="l"/>
              </a:tabLst>
            </a:pPr>
            <a:r>
              <a:rPr sz="1400" spc="125" dirty="0">
                <a:solidFill>
                  <a:srgbClr val="FFFFFF"/>
                </a:solidFill>
                <a:latin typeface="Calibri"/>
                <a:cs typeface="Calibri"/>
              </a:rPr>
              <a:t>Τομέας</a:t>
            </a:r>
            <a:endParaRPr sz="1400">
              <a:latin typeface="Calibri"/>
              <a:cs typeface="Calibri"/>
            </a:endParaRPr>
          </a:p>
          <a:p>
            <a:pPr marL="286385" indent="-273685">
              <a:lnSpc>
                <a:spcPct val="100000"/>
              </a:lnSpc>
              <a:spcBef>
                <a:spcPts val="219"/>
              </a:spcBef>
              <a:buSzPct val="128571"/>
              <a:buFont typeface="Courier New"/>
              <a:buChar char="o"/>
              <a:tabLst>
                <a:tab pos="286385" algn="l"/>
              </a:tabLst>
            </a:pPr>
            <a:r>
              <a:rPr sz="1400" spc="85" dirty="0">
                <a:solidFill>
                  <a:srgbClr val="FFFFFF"/>
                </a:solidFill>
                <a:latin typeface="Calibri"/>
                <a:cs typeface="Calibri"/>
              </a:rPr>
              <a:t>Διαδρομή</a:t>
            </a:r>
            <a:endParaRPr sz="1400">
              <a:latin typeface="Calibri"/>
              <a:cs typeface="Calibri"/>
            </a:endParaRPr>
          </a:p>
          <a:p>
            <a:pPr marL="286385" indent="-273685">
              <a:lnSpc>
                <a:spcPct val="100000"/>
              </a:lnSpc>
              <a:spcBef>
                <a:spcPts val="225"/>
              </a:spcBef>
              <a:buSzPct val="128571"/>
              <a:buFont typeface="Courier New"/>
              <a:buChar char="o"/>
              <a:tabLst>
                <a:tab pos="286385" algn="l"/>
              </a:tabLst>
            </a:pPr>
            <a:r>
              <a:rPr sz="1400" spc="110" dirty="0">
                <a:solidFill>
                  <a:srgbClr val="FFFFFF"/>
                </a:solidFill>
                <a:latin typeface="Calibri"/>
                <a:cs typeface="Calibri"/>
              </a:rPr>
              <a:t>Στείλτε</a:t>
            </a:r>
            <a:r>
              <a:rPr sz="1400" spc="30" dirty="0">
                <a:solidFill>
                  <a:srgbClr val="FFFFFF"/>
                </a:solidFill>
                <a:latin typeface="Calibri"/>
                <a:cs typeface="Calibri"/>
              </a:rPr>
              <a:t> </a:t>
            </a:r>
            <a:r>
              <a:rPr sz="1400" spc="100" dirty="0">
                <a:solidFill>
                  <a:srgbClr val="FFFFFF"/>
                </a:solidFill>
                <a:latin typeface="Calibri"/>
                <a:cs typeface="Calibri"/>
              </a:rPr>
              <a:t>για</a:t>
            </a:r>
            <a:endParaRPr sz="1400">
              <a:latin typeface="Calibri"/>
              <a:cs typeface="Calibri"/>
            </a:endParaRPr>
          </a:p>
          <a:p>
            <a:pPr marL="286385" indent="-273685">
              <a:lnSpc>
                <a:spcPct val="100000"/>
              </a:lnSpc>
              <a:spcBef>
                <a:spcPts val="220"/>
              </a:spcBef>
              <a:buSzPct val="128571"/>
              <a:buFont typeface="Courier New"/>
              <a:buChar char="o"/>
              <a:tabLst>
                <a:tab pos="286385" algn="l"/>
              </a:tabLst>
            </a:pPr>
            <a:r>
              <a:rPr sz="1400" spc="50" dirty="0">
                <a:solidFill>
                  <a:srgbClr val="FFFFFF"/>
                </a:solidFill>
                <a:latin typeface="Calibri"/>
                <a:cs typeface="Calibri"/>
              </a:rPr>
              <a:t>Λήγει</a:t>
            </a:r>
            <a:endParaRPr sz="1400">
              <a:latin typeface="Calibri"/>
              <a:cs typeface="Calibri"/>
            </a:endParaRPr>
          </a:p>
        </p:txBody>
      </p:sp>
      <p:sp>
        <p:nvSpPr>
          <p:cNvPr id="6" name="object 6"/>
          <p:cNvSpPr txBox="1"/>
          <p:nvPr/>
        </p:nvSpPr>
        <p:spPr>
          <a:xfrm>
            <a:off x="4137659" y="1914525"/>
            <a:ext cx="3214370" cy="1839595"/>
          </a:xfrm>
          <a:prstGeom prst="rect">
            <a:avLst/>
          </a:prstGeom>
        </p:spPr>
        <p:txBody>
          <a:bodyPr vert="horz" wrap="square" lIns="0" tIns="12700" rIns="0" bIns="0" rtlCol="0">
            <a:spAutoFit/>
          </a:bodyPr>
          <a:lstStyle/>
          <a:p>
            <a:pPr marL="12700" marR="1271905">
              <a:lnSpc>
                <a:spcPct val="141700"/>
              </a:lnSpc>
              <a:spcBef>
                <a:spcPts val="100"/>
              </a:spcBef>
            </a:pPr>
            <a:r>
              <a:rPr sz="1400" spc="80" dirty="0">
                <a:solidFill>
                  <a:srgbClr val="FFFFFF"/>
                </a:solidFill>
                <a:latin typeface="Calibri"/>
                <a:cs typeface="Calibri"/>
              </a:rPr>
              <a:t>διακριτικό </a:t>
            </a:r>
            <a:r>
              <a:rPr sz="1400" spc="85" dirty="0">
                <a:solidFill>
                  <a:srgbClr val="FFFFFF"/>
                </a:solidFill>
                <a:latin typeface="Calibri"/>
                <a:cs typeface="Calibri"/>
              </a:rPr>
              <a:t> </a:t>
            </a:r>
            <a:r>
              <a:rPr sz="1400" spc="95" dirty="0">
                <a:solidFill>
                  <a:srgbClr val="FFFFFF"/>
                </a:solidFill>
                <a:latin typeface="Calibri"/>
                <a:cs typeface="Calibri"/>
              </a:rPr>
              <a:t>"</a:t>
            </a:r>
            <a:r>
              <a:rPr sz="1400" spc="110" dirty="0">
                <a:solidFill>
                  <a:srgbClr val="FFFFFF"/>
                </a:solidFill>
                <a:latin typeface="Calibri"/>
                <a:cs typeface="Calibri"/>
              </a:rPr>
              <a:t>s7y</a:t>
            </a:r>
            <a:r>
              <a:rPr sz="1400" spc="114" dirty="0">
                <a:solidFill>
                  <a:srgbClr val="FFFFFF"/>
                </a:solidFill>
                <a:latin typeface="Calibri"/>
                <a:cs typeface="Calibri"/>
              </a:rPr>
              <a:t>Z</a:t>
            </a:r>
            <a:r>
              <a:rPr sz="1400" spc="55" dirty="0">
                <a:solidFill>
                  <a:srgbClr val="FFFFFF"/>
                </a:solidFill>
                <a:latin typeface="Calibri"/>
                <a:cs typeface="Calibri"/>
              </a:rPr>
              <a:t>i</a:t>
            </a:r>
            <a:r>
              <a:rPr sz="1400" spc="170" dirty="0">
                <a:solidFill>
                  <a:srgbClr val="FFFFFF"/>
                </a:solidFill>
                <a:latin typeface="Calibri"/>
                <a:cs typeface="Calibri"/>
              </a:rPr>
              <a:t>O</a:t>
            </a:r>
            <a:r>
              <a:rPr sz="1400" spc="110" dirty="0">
                <a:solidFill>
                  <a:srgbClr val="FFFFFF"/>
                </a:solidFill>
                <a:latin typeface="Calibri"/>
                <a:cs typeface="Calibri"/>
              </a:rPr>
              <a:t>v</a:t>
            </a:r>
            <a:r>
              <a:rPr sz="1400" spc="114" dirty="0">
                <a:solidFill>
                  <a:srgbClr val="FFFFFF"/>
                </a:solidFill>
                <a:latin typeface="Calibri"/>
                <a:cs typeface="Calibri"/>
              </a:rPr>
              <a:t>F</a:t>
            </a:r>
            <a:r>
              <a:rPr sz="1400" spc="210" dirty="0">
                <a:solidFill>
                  <a:srgbClr val="FFFFFF"/>
                </a:solidFill>
                <a:latin typeface="Calibri"/>
                <a:cs typeface="Calibri"/>
              </a:rPr>
              <a:t>m</a:t>
            </a:r>
            <a:r>
              <a:rPr sz="1400" spc="125" dirty="0">
                <a:solidFill>
                  <a:srgbClr val="FFFFFF"/>
                </a:solidFill>
                <a:latin typeface="Calibri"/>
                <a:cs typeface="Calibri"/>
              </a:rPr>
              <a:t>4</a:t>
            </a:r>
            <a:r>
              <a:rPr sz="1400" spc="120" dirty="0">
                <a:solidFill>
                  <a:srgbClr val="FFFFFF"/>
                </a:solidFill>
                <a:latin typeface="Calibri"/>
                <a:cs typeface="Calibri"/>
              </a:rPr>
              <a:t>Y</a:t>
            </a:r>
            <a:r>
              <a:rPr sz="1400" spc="110" dirty="0">
                <a:solidFill>
                  <a:srgbClr val="FFFFFF"/>
                </a:solidFill>
                <a:latin typeface="Calibri"/>
                <a:cs typeface="Calibri"/>
              </a:rPr>
              <a:t>y</a:t>
            </a:r>
            <a:r>
              <a:rPr sz="1400" spc="215" dirty="0">
                <a:solidFill>
                  <a:srgbClr val="FFFFFF"/>
                </a:solidFill>
                <a:latin typeface="Calibri"/>
                <a:cs typeface="Calibri"/>
              </a:rPr>
              <a:t>m</a:t>
            </a:r>
            <a:r>
              <a:rPr sz="1400" spc="160" dirty="0">
                <a:solidFill>
                  <a:srgbClr val="FFFFFF"/>
                </a:solidFill>
                <a:latin typeface="Calibri"/>
                <a:cs typeface="Calibri"/>
              </a:rPr>
              <a:t>G</a:t>
            </a:r>
            <a:r>
              <a:rPr sz="1400" spc="55" dirty="0">
                <a:solidFill>
                  <a:srgbClr val="FFFFFF"/>
                </a:solidFill>
                <a:latin typeface="Calibri"/>
                <a:cs typeface="Calibri"/>
              </a:rPr>
              <a:t>.</a:t>
            </a:r>
            <a:r>
              <a:rPr sz="1400" spc="60" dirty="0">
                <a:solidFill>
                  <a:srgbClr val="FFFFFF"/>
                </a:solidFill>
                <a:latin typeface="Calibri"/>
                <a:cs typeface="Calibri"/>
              </a:rPr>
              <a:t>.</a:t>
            </a:r>
            <a:r>
              <a:rPr sz="1400" spc="55" dirty="0">
                <a:solidFill>
                  <a:srgbClr val="FFFFFF"/>
                </a:solidFill>
                <a:latin typeface="Calibri"/>
                <a:cs typeface="Calibri"/>
              </a:rPr>
              <a:t>..</a:t>
            </a:r>
            <a:r>
              <a:rPr sz="1400" spc="110" dirty="0">
                <a:solidFill>
                  <a:srgbClr val="FFFFFF"/>
                </a:solidFill>
                <a:latin typeface="Calibri"/>
                <a:cs typeface="Calibri"/>
              </a:rPr>
              <a:t>"</a:t>
            </a:r>
            <a:endParaRPr sz="1400">
              <a:latin typeface="Calibri"/>
              <a:cs typeface="Calibri"/>
            </a:endParaRPr>
          </a:p>
          <a:p>
            <a:pPr marL="12700">
              <a:lnSpc>
                <a:spcPct val="100000"/>
              </a:lnSpc>
              <a:spcBef>
                <a:spcPts val="700"/>
              </a:spcBef>
            </a:pPr>
            <a:r>
              <a:rPr sz="1400" spc="125" dirty="0">
                <a:solidFill>
                  <a:srgbClr val="FFFFFF"/>
                </a:solidFill>
                <a:latin typeface="Calibri"/>
                <a:cs typeface="Calibri"/>
              </a:rPr>
              <a:t>.amazon</a:t>
            </a:r>
            <a:r>
              <a:rPr sz="1400" spc="15" dirty="0">
                <a:solidFill>
                  <a:srgbClr val="FFFFFF"/>
                </a:solidFill>
                <a:latin typeface="Calibri"/>
                <a:cs typeface="Calibri"/>
              </a:rPr>
              <a:t> </a:t>
            </a:r>
            <a:r>
              <a:rPr sz="1400" spc="105" dirty="0">
                <a:solidFill>
                  <a:srgbClr val="FFFFFF"/>
                </a:solidFill>
                <a:latin typeface="Calibri"/>
                <a:cs typeface="Calibri"/>
              </a:rPr>
              <a:t>(εταιρεία</a:t>
            </a:r>
            <a:r>
              <a:rPr sz="1400" spc="30" dirty="0">
                <a:solidFill>
                  <a:srgbClr val="FFFFFF"/>
                </a:solidFill>
                <a:latin typeface="Calibri"/>
                <a:cs typeface="Calibri"/>
              </a:rPr>
              <a:t> </a:t>
            </a:r>
            <a:r>
              <a:rPr sz="1400" spc="110" dirty="0">
                <a:solidFill>
                  <a:srgbClr val="FFFFFF"/>
                </a:solidFill>
                <a:latin typeface="Calibri"/>
                <a:cs typeface="Calibri"/>
              </a:rPr>
              <a:t>τεχνολογίας)</a:t>
            </a:r>
            <a:endParaRPr sz="1400">
              <a:latin typeface="Calibri"/>
              <a:cs typeface="Calibri"/>
            </a:endParaRPr>
          </a:p>
          <a:p>
            <a:pPr marL="12700">
              <a:lnSpc>
                <a:spcPct val="100000"/>
              </a:lnSpc>
              <a:spcBef>
                <a:spcPts val="700"/>
              </a:spcBef>
            </a:pPr>
            <a:r>
              <a:rPr sz="1400" spc="80" dirty="0">
                <a:solidFill>
                  <a:srgbClr val="FFFFFF"/>
                </a:solidFill>
                <a:latin typeface="Calibri"/>
                <a:cs typeface="Calibri"/>
              </a:rPr>
              <a:t>/</a:t>
            </a:r>
            <a:endParaRPr sz="1400">
              <a:latin typeface="Calibri"/>
              <a:cs typeface="Calibri"/>
            </a:endParaRPr>
          </a:p>
          <a:p>
            <a:pPr marL="12700" marR="5080">
              <a:lnSpc>
                <a:spcPct val="141700"/>
              </a:lnSpc>
            </a:pPr>
            <a:r>
              <a:rPr sz="1400" spc="140" dirty="0">
                <a:solidFill>
                  <a:srgbClr val="FFFFFF"/>
                </a:solidFill>
                <a:latin typeface="Calibri"/>
                <a:cs typeface="Calibri"/>
              </a:rPr>
              <a:t>Οποιοσδήποτε </a:t>
            </a:r>
            <a:r>
              <a:rPr sz="1400" spc="135" dirty="0">
                <a:solidFill>
                  <a:srgbClr val="FFFFFF"/>
                </a:solidFill>
                <a:latin typeface="Calibri"/>
                <a:cs typeface="Calibri"/>
              </a:rPr>
              <a:t>τύπος </a:t>
            </a:r>
            <a:r>
              <a:rPr sz="1400" spc="125" dirty="0">
                <a:solidFill>
                  <a:srgbClr val="FFFFFF"/>
                </a:solidFill>
                <a:latin typeface="Calibri"/>
                <a:cs typeface="Calibri"/>
              </a:rPr>
              <a:t>σύνδεσης </a:t>
            </a:r>
            <a:r>
              <a:rPr sz="1400" spc="130" dirty="0">
                <a:solidFill>
                  <a:srgbClr val="FFFFFF"/>
                </a:solidFill>
                <a:latin typeface="Calibri"/>
                <a:cs typeface="Calibri"/>
              </a:rPr>
              <a:t> </a:t>
            </a:r>
            <a:r>
              <a:rPr sz="1400" spc="60" dirty="0">
                <a:solidFill>
                  <a:srgbClr val="FFFFFF"/>
                </a:solidFill>
                <a:latin typeface="Calibri"/>
                <a:cs typeface="Calibri"/>
              </a:rPr>
              <a:t>Δευτέρα,</a:t>
            </a:r>
            <a:r>
              <a:rPr sz="1400" spc="20" dirty="0">
                <a:solidFill>
                  <a:srgbClr val="FFFFFF"/>
                </a:solidFill>
                <a:latin typeface="Calibri"/>
                <a:cs typeface="Calibri"/>
              </a:rPr>
              <a:t> </a:t>
            </a:r>
            <a:r>
              <a:rPr sz="1400" spc="70" dirty="0">
                <a:solidFill>
                  <a:srgbClr val="FFFFFF"/>
                </a:solidFill>
                <a:latin typeface="Calibri"/>
                <a:cs typeface="Calibri"/>
              </a:rPr>
              <a:t>08</a:t>
            </a:r>
            <a:r>
              <a:rPr sz="1400" spc="20" dirty="0">
                <a:solidFill>
                  <a:srgbClr val="FFFFFF"/>
                </a:solidFill>
                <a:latin typeface="Calibri"/>
                <a:cs typeface="Calibri"/>
              </a:rPr>
              <a:t> </a:t>
            </a:r>
            <a:r>
              <a:rPr sz="1400" spc="65" dirty="0">
                <a:solidFill>
                  <a:srgbClr val="FFFFFF"/>
                </a:solidFill>
                <a:latin typeface="Calibri"/>
                <a:cs typeface="Calibri"/>
              </a:rPr>
              <a:t>Σεπτεμβρίου</a:t>
            </a:r>
            <a:r>
              <a:rPr sz="1400" spc="25" dirty="0">
                <a:solidFill>
                  <a:srgbClr val="FFFFFF"/>
                </a:solidFill>
                <a:latin typeface="Calibri"/>
                <a:cs typeface="Calibri"/>
              </a:rPr>
              <a:t> </a:t>
            </a:r>
            <a:r>
              <a:rPr sz="1400" spc="65" dirty="0">
                <a:solidFill>
                  <a:srgbClr val="FFFFFF"/>
                </a:solidFill>
                <a:latin typeface="Calibri"/>
                <a:cs typeface="Calibri"/>
              </a:rPr>
              <a:t>2031</a:t>
            </a:r>
            <a:r>
              <a:rPr sz="1400" spc="20" dirty="0">
                <a:solidFill>
                  <a:srgbClr val="FFFFFF"/>
                </a:solidFill>
                <a:latin typeface="Calibri"/>
                <a:cs typeface="Calibri"/>
              </a:rPr>
              <a:t> </a:t>
            </a:r>
            <a:r>
              <a:rPr sz="1400" spc="55" dirty="0">
                <a:solidFill>
                  <a:srgbClr val="FFFFFF"/>
                </a:solidFill>
                <a:latin typeface="Calibri"/>
                <a:cs typeface="Calibri"/>
              </a:rPr>
              <a:t>7::41</a:t>
            </a:r>
            <a:r>
              <a:rPr sz="1400" spc="25" dirty="0">
                <a:solidFill>
                  <a:srgbClr val="FFFFFF"/>
                </a:solidFill>
                <a:latin typeface="Calibri"/>
                <a:cs typeface="Calibri"/>
              </a:rPr>
              <a:t> </a:t>
            </a:r>
            <a:r>
              <a:rPr sz="1400" spc="70" dirty="0">
                <a:solidFill>
                  <a:srgbClr val="FFFFFF"/>
                </a:solidFill>
                <a:latin typeface="Calibri"/>
                <a:cs typeface="Calibri"/>
              </a:rPr>
              <a:t>μμ</a:t>
            </a:r>
            <a:endParaRPr sz="1400">
              <a:latin typeface="Calibri"/>
              <a:cs typeface="Calibri"/>
            </a:endParaRPr>
          </a:p>
        </p:txBody>
      </p:sp>
      <p:pic>
        <p:nvPicPr>
          <p:cNvPr id="7" name="object 7"/>
          <p:cNvPicPr/>
          <p:nvPr/>
        </p:nvPicPr>
        <p:blipFill>
          <a:blip r:embed="rId2" cstate="print"/>
          <a:stretch>
            <a:fillRect/>
          </a:stretch>
        </p:blipFill>
        <p:spPr>
          <a:xfrm>
            <a:off x="7203122" y="5529579"/>
            <a:ext cx="1530032" cy="612140"/>
          </a:xfrm>
          <a:prstGeom prst="rect">
            <a:avLst/>
          </a:prstGeom>
        </p:spPr>
      </p:pic>
      <p:sp>
        <p:nvSpPr>
          <p:cNvPr id="8" name="object 8"/>
          <p:cNvSpPr txBox="1"/>
          <p:nvPr/>
        </p:nvSpPr>
        <p:spPr>
          <a:xfrm>
            <a:off x="10766107" y="5573331"/>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7</a:t>
            </a:r>
            <a:endParaRPr sz="11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984875"/>
            <a:ext cx="1530032" cy="612140"/>
          </a:xfrm>
          <a:prstGeom prst="rect">
            <a:avLst/>
          </a:prstGeom>
        </p:spPr>
      </p:pic>
      <p:sp>
        <p:nvSpPr>
          <p:cNvPr id="3" name="object 3"/>
          <p:cNvSpPr txBox="1">
            <a:spLocks noGrp="1"/>
          </p:cNvSpPr>
          <p:nvPr>
            <p:ph type="title"/>
          </p:nvPr>
        </p:nvSpPr>
        <p:spPr>
          <a:xfrm>
            <a:off x="697865" y="620395"/>
            <a:ext cx="7994015" cy="889987"/>
          </a:xfrm>
          <a:prstGeom prst="rect">
            <a:avLst/>
          </a:prstGeom>
        </p:spPr>
        <p:txBody>
          <a:bodyPr vert="horz" wrap="square" lIns="0" tIns="12700" rIns="0" bIns="0" rtlCol="0">
            <a:spAutoFit/>
          </a:bodyPr>
          <a:lstStyle/>
          <a:p>
            <a:pPr marL="12700">
              <a:lnSpc>
                <a:spcPct val="100000"/>
              </a:lnSpc>
              <a:spcBef>
                <a:spcPts val="100"/>
              </a:spcBef>
            </a:pPr>
            <a:r>
              <a:rPr spc="140" dirty="0"/>
              <a:t>Κρυπτογράφηση</a:t>
            </a:r>
            <a:r>
              <a:rPr spc="50" dirty="0"/>
              <a:t> </a:t>
            </a:r>
            <a:r>
              <a:rPr spc="120" dirty="0"/>
              <a:t>ελλειπτικής</a:t>
            </a:r>
            <a:r>
              <a:rPr spc="45" dirty="0"/>
              <a:t> </a:t>
            </a:r>
            <a:r>
              <a:rPr spc="140" dirty="0"/>
              <a:t>καμπύλης</a:t>
            </a:r>
            <a:r>
              <a:rPr spc="75" dirty="0"/>
              <a:t> </a:t>
            </a:r>
            <a:r>
              <a:rPr lang="en-US" spc="75" dirty="0"/>
              <a:t>(</a:t>
            </a:r>
            <a:r>
              <a:rPr spc="110" dirty="0"/>
              <a:t>συνέχεια)</a:t>
            </a:r>
          </a:p>
        </p:txBody>
      </p:sp>
      <p:sp>
        <p:nvSpPr>
          <p:cNvPr id="7" name="object 7"/>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29</a:t>
            </a:fld>
            <a:endParaRPr sz="850">
              <a:latin typeface="Calibri"/>
              <a:cs typeface="Calibri"/>
            </a:endParaRPr>
          </a:p>
        </p:txBody>
      </p:sp>
      <p:sp>
        <p:nvSpPr>
          <p:cNvPr id="4" name="object 4"/>
          <p:cNvSpPr txBox="1"/>
          <p:nvPr/>
        </p:nvSpPr>
        <p:spPr>
          <a:xfrm>
            <a:off x="1470025" y="1541779"/>
            <a:ext cx="4282440" cy="1021080"/>
          </a:xfrm>
          <a:prstGeom prst="rect">
            <a:avLst/>
          </a:prstGeom>
        </p:spPr>
        <p:txBody>
          <a:bodyPr vert="horz" wrap="square" lIns="0" tIns="12700" rIns="0" bIns="0" rtlCol="0">
            <a:spAutoFit/>
          </a:bodyPr>
          <a:lstStyle/>
          <a:p>
            <a:pPr marL="12700">
              <a:lnSpc>
                <a:spcPct val="100000"/>
              </a:lnSpc>
              <a:spcBef>
                <a:spcPts val="100"/>
              </a:spcBef>
            </a:pPr>
            <a:r>
              <a:rPr sz="2850" spc="70" dirty="0">
                <a:latin typeface="Calibri"/>
                <a:cs typeface="Calibri"/>
              </a:rPr>
              <a:t>Πεπερασμένα</a:t>
            </a:r>
            <a:r>
              <a:rPr sz="2850" spc="75" dirty="0">
                <a:latin typeface="Calibri"/>
                <a:cs typeface="Calibri"/>
              </a:rPr>
              <a:t> </a:t>
            </a:r>
            <a:r>
              <a:rPr sz="2850" spc="120" dirty="0">
                <a:latin typeface="Calibri"/>
                <a:cs typeface="Calibri"/>
              </a:rPr>
              <a:t>πεδία</a:t>
            </a:r>
            <a:endParaRPr sz="2850">
              <a:latin typeface="Calibri"/>
              <a:cs typeface="Calibri"/>
            </a:endParaRPr>
          </a:p>
          <a:p>
            <a:pPr marL="657860">
              <a:lnSpc>
                <a:spcPct val="100000"/>
              </a:lnSpc>
              <a:spcBef>
                <a:spcPts val="1960"/>
              </a:spcBef>
            </a:pPr>
            <a:r>
              <a:rPr sz="2050" spc="200" dirty="0">
                <a:latin typeface="Calibri"/>
                <a:cs typeface="Calibri"/>
              </a:rPr>
              <a:t>γνωστός</a:t>
            </a:r>
            <a:r>
              <a:rPr sz="2050" spc="70" dirty="0">
                <a:latin typeface="Calibri"/>
                <a:cs typeface="Calibri"/>
              </a:rPr>
              <a:t> </a:t>
            </a:r>
            <a:r>
              <a:rPr sz="2050" spc="175" dirty="0">
                <a:latin typeface="Calibri"/>
                <a:cs typeface="Calibri"/>
              </a:rPr>
              <a:t>και</a:t>
            </a:r>
            <a:r>
              <a:rPr sz="2050" spc="80" dirty="0">
                <a:latin typeface="Calibri"/>
                <a:cs typeface="Calibri"/>
              </a:rPr>
              <a:t> </a:t>
            </a:r>
            <a:r>
              <a:rPr sz="2050" spc="225" dirty="0">
                <a:latin typeface="Calibri"/>
                <a:cs typeface="Calibri"/>
              </a:rPr>
              <a:t>ως</a:t>
            </a:r>
            <a:r>
              <a:rPr sz="2050" spc="80" dirty="0">
                <a:latin typeface="Calibri"/>
                <a:cs typeface="Calibri"/>
              </a:rPr>
              <a:t> </a:t>
            </a:r>
            <a:r>
              <a:rPr sz="2050" spc="180" dirty="0">
                <a:latin typeface="Calibri"/>
                <a:cs typeface="Calibri"/>
              </a:rPr>
              <a:t>πεδίο</a:t>
            </a:r>
            <a:r>
              <a:rPr sz="2050" spc="65" dirty="0">
                <a:latin typeface="Calibri"/>
                <a:cs typeface="Calibri"/>
              </a:rPr>
              <a:t> </a:t>
            </a:r>
            <a:r>
              <a:rPr sz="2050" spc="165" dirty="0">
                <a:latin typeface="Calibri"/>
                <a:cs typeface="Calibri"/>
              </a:rPr>
              <a:t>Galois</a:t>
            </a:r>
            <a:endParaRPr sz="2050">
              <a:latin typeface="Calibri"/>
              <a:cs typeface="Calibri"/>
            </a:endParaRPr>
          </a:p>
        </p:txBody>
      </p:sp>
      <p:sp>
        <p:nvSpPr>
          <p:cNvPr id="5" name="object 5"/>
          <p:cNvSpPr txBox="1"/>
          <p:nvPr/>
        </p:nvSpPr>
        <p:spPr>
          <a:xfrm>
            <a:off x="2115820" y="3236277"/>
            <a:ext cx="9444990" cy="728917"/>
          </a:xfrm>
          <a:prstGeom prst="rect">
            <a:avLst/>
          </a:prstGeom>
        </p:spPr>
        <p:txBody>
          <a:bodyPr vert="horz" wrap="square" lIns="0" tIns="6985" rIns="0" bIns="0" rtlCol="0">
            <a:spAutoFit/>
          </a:bodyPr>
          <a:lstStyle/>
          <a:p>
            <a:pPr marL="12700" marR="5080">
              <a:lnSpc>
                <a:spcPct val="101699"/>
              </a:lnSpc>
              <a:spcBef>
                <a:spcPts val="55"/>
              </a:spcBef>
            </a:pPr>
            <a:r>
              <a:rPr sz="2050" spc="185" dirty="0">
                <a:latin typeface="Calibri"/>
                <a:cs typeface="Calibri"/>
              </a:rPr>
              <a:t>=GF(pn)</a:t>
            </a:r>
            <a:r>
              <a:rPr sz="2050" spc="85" dirty="0">
                <a:latin typeface="Calibri"/>
                <a:cs typeface="Calibri"/>
              </a:rPr>
              <a:t> </a:t>
            </a:r>
            <a:r>
              <a:rPr lang="en-US" sz="2050" spc="180" dirty="0">
                <a:latin typeface="Calibri"/>
                <a:cs typeface="Calibri"/>
              </a:rPr>
              <a:t>= </a:t>
            </a:r>
            <a:r>
              <a:rPr sz="2050" spc="204" dirty="0" err="1">
                <a:latin typeface="Calibri"/>
                <a:cs typeface="Calibri"/>
              </a:rPr>
              <a:t>σύνολο</a:t>
            </a:r>
            <a:r>
              <a:rPr sz="2050" spc="204" dirty="0">
                <a:latin typeface="Calibri"/>
                <a:cs typeface="Calibri"/>
              </a:rPr>
              <a:t> </a:t>
            </a:r>
            <a:r>
              <a:rPr sz="2050" spc="-450" dirty="0">
                <a:latin typeface="Calibri"/>
                <a:cs typeface="Calibri"/>
              </a:rPr>
              <a:t> </a:t>
            </a:r>
            <a:r>
              <a:rPr sz="2050" spc="200" dirty="0">
                <a:latin typeface="Calibri"/>
                <a:cs typeface="Calibri"/>
              </a:rPr>
              <a:t>ακεραίων</a:t>
            </a:r>
            <a:r>
              <a:rPr sz="2050" spc="80" dirty="0">
                <a:latin typeface="Calibri"/>
                <a:cs typeface="Calibri"/>
              </a:rPr>
              <a:t> </a:t>
            </a:r>
            <a:r>
              <a:rPr lang="en-US" sz="2050" spc="80" dirty="0">
                <a:latin typeface="Calibri"/>
                <a:cs typeface="Calibri"/>
              </a:rPr>
              <a:t>{0</a:t>
            </a:r>
            <a:r>
              <a:rPr sz="2050" spc="105" dirty="0">
                <a:latin typeface="Calibri"/>
                <a:cs typeface="Calibri"/>
              </a:rPr>
              <a:t>,</a:t>
            </a:r>
            <a:r>
              <a:rPr sz="2050" spc="85" dirty="0">
                <a:latin typeface="Calibri"/>
                <a:cs typeface="Calibri"/>
              </a:rPr>
              <a:t> </a:t>
            </a:r>
            <a:r>
              <a:rPr sz="2050" spc="155" dirty="0">
                <a:latin typeface="Calibri"/>
                <a:cs typeface="Calibri"/>
              </a:rPr>
              <a:t>1,</a:t>
            </a:r>
            <a:r>
              <a:rPr sz="2050" spc="85" dirty="0">
                <a:latin typeface="Calibri"/>
                <a:cs typeface="Calibri"/>
              </a:rPr>
              <a:t> </a:t>
            </a:r>
            <a:r>
              <a:rPr sz="2050" spc="120" dirty="0">
                <a:latin typeface="Calibri"/>
                <a:cs typeface="Calibri"/>
              </a:rPr>
              <a:t>2...,</a:t>
            </a:r>
            <a:r>
              <a:rPr sz="2050" spc="90" dirty="0">
                <a:latin typeface="Calibri"/>
                <a:cs typeface="Calibri"/>
              </a:rPr>
              <a:t> </a:t>
            </a:r>
            <a:r>
              <a:rPr sz="2050" spc="210" dirty="0">
                <a:latin typeface="Calibri"/>
                <a:cs typeface="Calibri"/>
              </a:rPr>
              <a:t>p</a:t>
            </a:r>
            <a:r>
              <a:rPr sz="2050" spc="210" baseline="30000" dirty="0">
                <a:latin typeface="Calibri"/>
                <a:cs typeface="Calibri"/>
              </a:rPr>
              <a:t>n</a:t>
            </a:r>
            <a:r>
              <a:rPr sz="2050" spc="90" dirty="0">
                <a:latin typeface="Calibri"/>
                <a:cs typeface="Calibri"/>
              </a:rPr>
              <a:t> </a:t>
            </a:r>
            <a:r>
              <a:rPr sz="2050" spc="150" dirty="0">
                <a:latin typeface="Calibri"/>
                <a:cs typeface="Calibri"/>
              </a:rPr>
              <a:t>-1)</a:t>
            </a:r>
            <a:endParaRPr sz="2050" dirty="0">
              <a:latin typeface="Calibri"/>
              <a:cs typeface="Calibri"/>
            </a:endParaRPr>
          </a:p>
          <a:p>
            <a:pPr marL="12700">
              <a:lnSpc>
                <a:spcPct val="100000"/>
              </a:lnSpc>
              <a:spcBef>
                <a:spcPts val="1220"/>
              </a:spcBef>
            </a:pPr>
            <a:r>
              <a:rPr sz="1600" spc="170" dirty="0">
                <a:latin typeface="Calibri"/>
                <a:cs typeface="Calibri"/>
              </a:rPr>
              <a:t>όπου</a:t>
            </a:r>
            <a:r>
              <a:rPr sz="1600" spc="75" dirty="0">
                <a:latin typeface="Calibri"/>
                <a:cs typeface="Calibri"/>
              </a:rPr>
              <a:t> </a:t>
            </a:r>
            <a:r>
              <a:rPr sz="1600" spc="125" dirty="0">
                <a:latin typeface="Calibri"/>
                <a:cs typeface="Calibri"/>
              </a:rPr>
              <a:t>είναι</a:t>
            </a:r>
            <a:r>
              <a:rPr sz="1600" spc="75" dirty="0">
                <a:latin typeface="Calibri"/>
                <a:cs typeface="Calibri"/>
              </a:rPr>
              <a:t> </a:t>
            </a:r>
            <a:r>
              <a:rPr sz="1600" spc="160" dirty="0">
                <a:latin typeface="Calibri"/>
                <a:cs typeface="Calibri"/>
              </a:rPr>
              <a:t>πρώτος</a:t>
            </a:r>
            <a:r>
              <a:rPr sz="1600" spc="85" dirty="0">
                <a:latin typeface="Calibri"/>
                <a:cs typeface="Calibri"/>
              </a:rPr>
              <a:t> </a:t>
            </a:r>
            <a:r>
              <a:rPr sz="1600" spc="140" dirty="0">
                <a:latin typeface="Calibri"/>
                <a:cs typeface="Calibri"/>
              </a:rPr>
              <a:t>αριθμός,</a:t>
            </a:r>
            <a:r>
              <a:rPr sz="1600" spc="75" dirty="0">
                <a:latin typeface="Calibri"/>
                <a:cs typeface="Calibri"/>
              </a:rPr>
              <a:t> </a:t>
            </a:r>
            <a:r>
              <a:rPr sz="1600" spc="165" dirty="0">
                <a:latin typeface="Calibri"/>
                <a:cs typeface="Calibri"/>
              </a:rPr>
              <a:t>n</a:t>
            </a:r>
            <a:r>
              <a:rPr sz="1600" spc="75" dirty="0">
                <a:latin typeface="Calibri"/>
                <a:cs typeface="Calibri"/>
              </a:rPr>
              <a:t> </a:t>
            </a:r>
            <a:r>
              <a:rPr sz="1600" spc="125" dirty="0">
                <a:latin typeface="Calibri"/>
                <a:cs typeface="Calibri"/>
              </a:rPr>
              <a:t>είναι</a:t>
            </a:r>
            <a:r>
              <a:rPr sz="1600" spc="75" dirty="0">
                <a:latin typeface="Calibri"/>
                <a:cs typeface="Calibri"/>
              </a:rPr>
              <a:t> </a:t>
            </a:r>
            <a:r>
              <a:rPr sz="1600" spc="145" dirty="0">
                <a:latin typeface="Calibri"/>
                <a:cs typeface="Calibri"/>
              </a:rPr>
              <a:t>ένας</a:t>
            </a:r>
            <a:r>
              <a:rPr sz="1600" spc="80" dirty="0">
                <a:latin typeface="Calibri"/>
                <a:cs typeface="Calibri"/>
              </a:rPr>
              <a:t> </a:t>
            </a:r>
            <a:r>
              <a:rPr sz="1600" spc="135" dirty="0">
                <a:latin typeface="Calibri"/>
                <a:cs typeface="Calibri"/>
              </a:rPr>
              <a:t>θετικός</a:t>
            </a:r>
            <a:r>
              <a:rPr sz="1600" spc="90" dirty="0">
                <a:latin typeface="Calibri"/>
                <a:cs typeface="Calibri"/>
              </a:rPr>
              <a:t> </a:t>
            </a:r>
            <a:r>
              <a:rPr sz="1600" spc="140" dirty="0">
                <a:latin typeface="Calibri"/>
                <a:cs typeface="Calibri"/>
              </a:rPr>
              <a:t>ακέραιος</a:t>
            </a:r>
            <a:r>
              <a:rPr sz="1600" spc="60" dirty="0">
                <a:latin typeface="Calibri"/>
                <a:cs typeface="Calibri"/>
              </a:rPr>
              <a:t> </a:t>
            </a:r>
            <a:r>
              <a:rPr sz="1600" spc="140" dirty="0">
                <a:latin typeface="Calibri"/>
                <a:cs typeface="Calibri"/>
              </a:rPr>
              <a:t>αριθμός</a:t>
            </a:r>
            <a:endParaRPr sz="1600" dirty="0">
              <a:latin typeface="Calibri"/>
              <a:cs typeface="Calibri"/>
            </a:endParaRPr>
          </a:p>
        </p:txBody>
      </p:sp>
      <p:sp>
        <p:nvSpPr>
          <p:cNvPr id="6" name="object 6"/>
          <p:cNvSpPr txBox="1"/>
          <p:nvPr/>
        </p:nvSpPr>
        <p:spPr>
          <a:xfrm>
            <a:off x="2115820" y="4903470"/>
            <a:ext cx="9587865" cy="724686"/>
          </a:xfrm>
          <a:prstGeom prst="rect">
            <a:avLst/>
          </a:prstGeom>
        </p:spPr>
        <p:txBody>
          <a:bodyPr vert="horz" wrap="square" lIns="0" tIns="12700" rIns="0" bIns="0" rtlCol="0">
            <a:spAutoFit/>
          </a:bodyPr>
          <a:lstStyle/>
          <a:p>
            <a:pPr marL="12700">
              <a:lnSpc>
                <a:spcPct val="100000"/>
              </a:lnSpc>
              <a:spcBef>
                <a:spcPts val="100"/>
              </a:spcBef>
            </a:pPr>
            <a:r>
              <a:rPr sz="2050" spc="135" dirty="0">
                <a:latin typeface="Calibri"/>
                <a:cs typeface="Calibri"/>
              </a:rPr>
              <a:t>Συμβολίζεται</a:t>
            </a:r>
            <a:r>
              <a:rPr sz="2050" spc="45" dirty="0">
                <a:latin typeface="Calibri"/>
                <a:cs typeface="Calibri"/>
              </a:rPr>
              <a:t> </a:t>
            </a:r>
            <a:r>
              <a:rPr sz="2050" spc="155" dirty="0">
                <a:latin typeface="Calibri"/>
                <a:cs typeface="Calibri"/>
              </a:rPr>
              <a:t>με</a:t>
            </a:r>
            <a:r>
              <a:rPr sz="2050" spc="45" dirty="0">
                <a:latin typeface="Calibri"/>
                <a:cs typeface="Calibri"/>
              </a:rPr>
              <a:t> </a:t>
            </a:r>
            <a:r>
              <a:rPr sz="2050" spc="105" dirty="0">
                <a:latin typeface="Calibri"/>
                <a:cs typeface="Calibri"/>
              </a:rPr>
              <a:t>{F,</a:t>
            </a:r>
            <a:r>
              <a:rPr sz="2050" spc="50" dirty="0">
                <a:latin typeface="Calibri"/>
                <a:cs typeface="Calibri"/>
              </a:rPr>
              <a:t> </a:t>
            </a:r>
            <a:r>
              <a:rPr sz="2050" spc="114" dirty="0">
                <a:latin typeface="Calibri"/>
                <a:cs typeface="Calibri"/>
              </a:rPr>
              <a:t>+,</a:t>
            </a:r>
            <a:r>
              <a:rPr lang="en-US" sz="2050" spc="114" dirty="0">
                <a:latin typeface="Calibri"/>
                <a:cs typeface="Calibri"/>
              </a:rPr>
              <a:t> X}</a:t>
            </a:r>
            <a:endParaRPr sz="2050" dirty="0">
              <a:latin typeface="Calibri"/>
              <a:cs typeface="Calibri"/>
            </a:endParaRPr>
          </a:p>
          <a:p>
            <a:pPr marL="12700" marR="5080">
              <a:lnSpc>
                <a:spcPct val="101699"/>
              </a:lnSpc>
              <a:spcBef>
                <a:spcPts val="1190"/>
              </a:spcBef>
            </a:pPr>
            <a:r>
              <a:rPr sz="1600" spc="125" dirty="0">
                <a:latin typeface="Calibri"/>
                <a:cs typeface="Calibri"/>
              </a:rPr>
              <a:t>όπ</a:t>
            </a:r>
            <a:r>
              <a:rPr sz="1600" spc="125" dirty="0" err="1">
                <a:latin typeface="Calibri"/>
                <a:cs typeface="Calibri"/>
              </a:rPr>
              <a:t>ου</a:t>
            </a:r>
            <a:r>
              <a:rPr sz="1600" spc="55" dirty="0">
                <a:latin typeface="Calibri"/>
                <a:cs typeface="Calibri"/>
              </a:rPr>
              <a:t> </a:t>
            </a:r>
            <a:r>
              <a:rPr lang="en-US" sz="1600" spc="140" dirty="0">
                <a:latin typeface="Calibri"/>
                <a:cs typeface="Calibri"/>
              </a:rPr>
              <a:t>+</a:t>
            </a:r>
            <a:r>
              <a:rPr sz="1600" spc="80" dirty="0">
                <a:latin typeface="Calibri"/>
                <a:cs typeface="Calibri"/>
              </a:rPr>
              <a:t> </a:t>
            </a:r>
            <a:r>
              <a:rPr sz="1600" spc="95" dirty="0">
                <a:latin typeface="Calibri"/>
                <a:cs typeface="Calibri"/>
              </a:rPr>
              <a:t>και</a:t>
            </a:r>
            <a:r>
              <a:rPr sz="1600" spc="40" dirty="0">
                <a:latin typeface="Calibri"/>
                <a:cs typeface="Calibri"/>
              </a:rPr>
              <a:t> </a:t>
            </a:r>
            <a:r>
              <a:rPr sz="1600" spc="105" dirty="0">
                <a:latin typeface="Calibri"/>
                <a:cs typeface="Calibri"/>
              </a:rPr>
              <a:t>x</a:t>
            </a:r>
            <a:r>
              <a:rPr sz="1600" spc="35" dirty="0">
                <a:latin typeface="Calibri"/>
                <a:cs typeface="Calibri"/>
              </a:rPr>
              <a:t> </a:t>
            </a:r>
            <a:r>
              <a:rPr sz="1600" spc="85" dirty="0">
                <a:latin typeface="Calibri"/>
                <a:cs typeface="Calibri"/>
              </a:rPr>
              <a:t>είναι</a:t>
            </a:r>
            <a:r>
              <a:rPr sz="1600" spc="40" dirty="0">
                <a:latin typeface="Calibri"/>
                <a:cs typeface="Calibri"/>
              </a:rPr>
              <a:t> </a:t>
            </a:r>
            <a:r>
              <a:rPr sz="1600" spc="85" dirty="0">
                <a:latin typeface="Calibri"/>
                <a:cs typeface="Calibri"/>
              </a:rPr>
              <a:t>οι </a:t>
            </a:r>
            <a:r>
              <a:rPr sz="1600" spc="-350" dirty="0">
                <a:latin typeface="Calibri"/>
                <a:cs typeface="Calibri"/>
              </a:rPr>
              <a:t> </a:t>
            </a:r>
            <a:r>
              <a:rPr sz="1600" spc="100" dirty="0">
                <a:latin typeface="Calibri"/>
                <a:cs typeface="Calibri"/>
              </a:rPr>
              <a:t>λειτουργικοί</a:t>
            </a:r>
            <a:r>
              <a:rPr sz="1600" spc="55" dirty="0">
                <a:latin typeface="Calibri"/>
                <a:cs typeface="Calibri"/>
              </a:rPr>
              <a:t> </a:t>
            </a:r>
            <a:r>
              <a:rPr lang="el-GR" sz="1600" spc="110" dirty="0">
                <a:latin typeface="Calibri"/>
                <a:cs typeface="Calibri"/>
              </a:rPr>
              <a:t>χαρακτήρες (</a:t>
            </a:r>
            <a:r>
              <a:rPr lang="en-US" sz="1600" spc="110" dirty="0">
                <a:latin typeface="Calibri"/>
                <a:cs typeface="Calibri"/>
              </a:rPr>
              <a:t>group operators</a:t>
            </a:r>
            <a:r>
              <a:rPr lang="el-GR" sz="1600" spc="110" dirty="0">
                <a:latin typeface="Calibri"/>
                <a:cs typeface="Calibri"/>
              </a:rPr>
              <a:t>)</a:t>
            </a:r>
            <a:endParaRPr sz="1600" dirty="0">
              <a:latin typeface="Calibri"/>
              <a:cs typeface="Calibri"/>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61719" y="866140"/>
            <a:ext cx="1322705" cy="459740"/>
          </a:xfrm>
          <a:prstGeom prst="rect">
            <a:avLst/>
          </a:prstGeom>
        </p:spPr>
        <p:txBody>
          <a:bodyPr vert="horz" wrap="square" lIns="0" tIns="12700" rIns="0" bIns="0" rtlCol="0">
            <a:spAutoFit/>
          </a:bodyPr>
          <a:lstStyle/>
          <a:p>
            <a:pPr marL="12700">
              <a:lnSpc>
                <a:spcPct val="100000"/>
              </a:lnSpc>
              <a:spcBef>
                <a:spcPts val="100"/>
              </a:spcBef>
            </a:pPr>
            <a:r>
              <a:rPr spc="170" dirty="0">
                <a:solidFill>
                  <a:srgbClr val="FFFFFF"/>
                </a:solidFill>
              </a:rPr>
              <a:t>C</a:t>
            </a:r>
            <a:r>
              <a:rPr spc="130" dirty="0">
                <a:solidFill>
                  <a:srgbClr val="FFFFFF"/>
                </a:solidFill>
              </a:rPr>
              <a:t>o</a:t>
            </a:r>
            <a:r>
              <a:rPr spc="125" dirty="0">
                <a:solidFill>
                  <a:srgbClr val="FFFFFF"/>
                </a:solidFill>
              </a:rPr>
              <a:t>o</a:t>
            </a:r>
            <a:r>
              <a:rPr spc="130" dirty="0">
                <a:solidFill>
                  <a:srgbClr val="FFFFFF"/>
                </a:solidFill>
              </a:rPr>
              <a:t>k</a:t>
            </a:r>
            <a:r>
              <a:rPr spc="60" dirty="0">
                <a:solidFill>
                  <a:srgbClr val="FFFFFF"/>
                </a:solidFill>
              </a:rPr>
              <a:t>i</a:t>
            </a:r>
            <a:r>
              <a:rPr spc="114" dirty="0">
                <a:solidFill>
                  <a:srgbClr val="FFFFFF"/>
                </a:solidFill>
              </a:rPr>
              <a:t>e</a:t>
            </a:r>
            <a:r>
              <a:rPr spc="110" dirty="0">
                <a:solidFill>
                  <a:srgbClr val="FFFFFF"/>
                </a:solidFill>
              </a:rPr>
              <a:t>s</a:t>
            </a:r>
          </a:p>
        </p:txBody>
      </p:sp>
      <p:sp>
        <p:nvSpPr>
          <p:cNvPr id="4" name="object 4"/>
          <p:cNvSpPr txBox="1"/>
          <p:nvPr/>
        </p:nvSpPr>
        <p:spPr>
          <a:xfrm>
            <a:off x="1522094" y="1728470"/>
            <a:ext cx="8561070" cy="3205480"/>
          </a:xfrm>
          <a:prstGeom prst="rect">
            <a:avLst/>
          </a:prstGeom>
        </p:spPr>
        <p:txBody>
          <a:bodyPr vert="horz" wrap="square" lIns="0" tIns="0" rIns="0" bIns="0" rtlCol="0">
            <a:spAutoFit/>
          </a:bodyPr>
          <a:lstStyle/>
          <a:p>
            <a:pPr marL="286385" indent="-273685">
              <a:lnSpc>
                <a:spcPts val="1860"/>
              </a:lnSpc>
              <a:buClr>
                <a:srgbClr val="FFBA00"/>
              </a:buClr>
              <a:buSzPct val="128571"/>
              <a:buFont typeface="Courier New"/>
              <a:buChar char="o"/>
              <a:tabLst>
                <a:tab pos="286385" algn="l"/>
              </a:tabLst>
            </a:pPr>
            <a:r>
              <a:rPr sz="1400" spc="100" dirty="0">
                <a:solidFill>
                  <a:srgbClr val="FFFFFF"/>
                </a:solidFill>
                <a:latin typeface="Calibri"/>
                <a:cs typeface="Calibri"/>
              </a:rPr>
              <a:t>Αποθηκεύεται</a:t>
            </a:r>
            <a:r>
              <a:rPr sz="1400" spc="30" dirty="0">
                <a:solidFill>
                  <a:srgbClr val="FFFFFF"/>
                </a:solidFill>
                <a:latin typeface="Calibri"/>
                <a:cs typeface="Calibri"/>
              </a:rPr>
              <a:t> </a:t>
            </a:r>
            <a:r>
              <a:rPr sz="1400" spc="114" dirty="0">
                <a:solidFill>
                  <a:srgbClr val="FFFFFF"/>
                </a:solidFill>
                <a:latin typeface="Calibri"/>
                <a:cs typeface="Calibri"/>
              </a:rPr>
              <a:t>από</a:t>
            </a:r>
            <a:r>
              <a:rPr sz="1400" spc="30" dirty="0">
                <a:solidFill>
                  <a:srgbClr val="FFFFFF"/>
                </a:solidFill>
                <a:latin typeface="Calibri"/>
                <a:cs typeface="Calibri"/>
              </a:rPr>
              <a:t> </a:t>
            </a:r>
            <a:r>
              <a:rPr sz="1400" spc="90" dirty="0">
                <a:solidFill>
                  <a:srgbClr val="FFFFFF"/>
                </a:solidFill>
                <a:latin typeface="Calibri"/>
                <a:cs typeface="Calibri"/>
              </a:rPr>
              <a:t>το</a:t>
            </a:r>
            <a:r>
              <a:rPr sz="1400" spc="25" dirty="0">
                <a:solidFill>
                  <a:srgbClr val="FFFFFF"/>
                </a:solidFill>
                <a:latin typeface="Calibri"/>
                <a:cs typeface="Calibri"/>
              </a:rPr>
              <a:t> </a:t>
            </a:r>
            <a:r>
              <a:rPr sz="1400" spc="95" dirty="0">
                <a:solidFill>
                  <a:srgbClr val="FFFFFF"/>
                </a:solidFill>
                <a:latin typeface="Calibri"/>
                <a:cs typeface="Calibri"/>
              </a:rPr>
              <a:t>φυλλομετρητή</a:t>
            </a:r>
            <a:endParaRPr sz="1400">
              <a:latin typeface="Calibri"/>
              <a:cs typeface="Calibri"/>
            </a:endParaRPr>
          </a:p>
          <a:p>
            <a:pPr marL="286385" indent="-273685">
              <a:lnSpc>
                <a:spcPct val="100000"/>
              </a:lnSpc>
              <a:spcBef>
                <a:spcPts val="1210"/>
              </a:spcBef>
              <a:buClr>
                <a:srgbClr val="FFBA00"/>
              </a:buClr>
              <a:buSzPct val="128571"/>
              <a:buFont typeface="Courier New"/>
              <a:buChar char="o"/>
              <a:tabLst>
                <a:tab pos="286385" algn="l"/>
              </a:tabLst>
            </a:pPr>
            <a:r>
              <a:rPr sz="1400" spc="120" dirty="0">
                <a:solidFill>
                  <a:srgbClr val="FFFFFF"/>
                </a:solidFill>
                <a:latin typeface="Calibri"/>
                <a:cs typeface="Calibri"/>
              </a:rPr>
              <a:t>Χρησιμοποιείται</a:t>
            </a:r>
            <a:r>
              <a:rPr sz="1400" spc="70" dirty="0">
                <a:solidFill>
                  <a:srgbClr val="FFFFFF"/>
                </a:solidFill>
                <a:latin typeface="Calibri"/>
                <a:cs typeface="Calibri"/>
              </a:rPr>
              <a:t> </a:t>
            </a:r>
            <a:r>
              <a:rPr sz="1400" spc="150" dirty="0">
                <a:solidFill>
                  <a:srgbClr val="FFFFFF"/>
                </a:solidFill>
                <a:latin typeface="Calibri"/>
                <a:cs typeface="Calibri"/>
              </a:rPr>
              <a:t>από</a:t>
            </a:r>
            <a:r>
              <a:rPr sz="1400" spc="65" dirty="0">
                <a:solidFill>
                  <a:srgbClr val="FFFFFF"/>
                </a:solidFill>
                <a:latin typeface="Calibri"/>
                <a:cs typeface="Calibri"/>
              </a:rPr>
              <a:t> </a:t>
            </a:r>
            <a:r>
              <a:rPr sz="1400" spc="95" dirty="0">
                <a:solidFill>
                  <a:srgbClr val="FFFFFF"/>
                </a:solidFill>
                <a:latin typeface="Calibri"/>
                <a:cs typeface="Calibri"/>
              </a:rPr>
              <a:t>τις</a:t>
            </a:r>
            <a:r>
              <a:rPr sz="1400" spc="65" dirty="0">
                <a:solidFill>
                  <a:srgbClr val="FFFFFF"/>
                </a:solidFill>
                <a:latin typeface="Calibri"/>
                <a:cs typeface="Calibri"/>
              </a:rPr>
              <a:t> </a:t>
            </a:r>
            <a:r>
              <a:rPr sz="1400" spc="125" dirty="0">
                <a:solidFill>
                  <a:srgbClr val="FFFFFF"/>
                </a:solidFill>
                <a:latin typeface="Calibri"/>
                <a:cs typeface="Calibri"/>
              </a:rPr>
              <a:t>διαδικτυακές</a:t>
            </a:r>
            <a:r>
              <a:rPr sz="1400" spc="65" dirty="0">
                <a:solidFill>
                  <a:srgbClr val="FFFFFF"/>
                </a:solidFill>
                <a:latin typeface="Calibri"/>
                <a:cs typeface="Calibri"/>
              </a:rPr>
              <a:t> </a:t>
            </a:r>
            <a:r>
              <a:rPr sz="1400" spc="130" dirty="0">
                <a:solidFill>
                  <a:srgbClr val="FFFFFF"/>
                </a:solidFill>
                <a:latin typeface="Calibri"/>
                <a:cs typeface="Calibri"/>
              </a:rPr>
              <a:t>εφαρμογές</a:t>
            </a:r>
            <a:endParaRPr sz="1400">
              <a:latin typeface="Calibri"/>
              <a:cs typeface="Calibri"/>
            </a:endParaRPr>
          </a:p>
          <a:p>
            <a:pPr marL="396875" marR="64769" lvl="1" indent="-274320">
              <a:lnSpc>
                <a:spcPct val="83400"/>
              </a:lnSpc>
              <a:spcBef>
                <a:spcPts val="580"/>
              </a:spcBef>
              <a:buSzPct val="128571"/>
              <a:buFont typeface="Courier New"/>
              <a:buChar char="o"/>
              <a:tabLst>
                <a:tab pos="396875" algn="l"/>
              </a:tabLst>
            </a:pPr>
            <a:r>
              <a:rPr sz="1400" spc="120" dirty="0">
                <a:solidFill>
                  <a:srgbClr val="FFFFFF"/>
                </a:solidFill>
                <a:latin typeface="Calibri"/>
                <a:cs typeface="Calibri"/>
              </a:rPr>
              <a:t>χρησιμοποιείται</a:t>
            </a:r>
            <a:r>
              <a:rPr sz="1400" spc="75" dirty="0">
                <a:solidFill>
                  <a:srgbClr val="FFFFFF"/>
                </a:solidFill>
                <a:latin typeface="Calibri"/>
                <a:cs typeface="Calibri"/>
              </a:rPr>
              <a:t> </a:t>
            </a:r>
            <a:r>
              <a:rPr sz="1400" spc="114" dirty="0">
                <a:solidFill>
                  <a:srgbClr val="FFFFFF"/>
                </a:solidFill>
                <a:latin typeface="Calibri"/>
                <a:cs typeface="Calibri"/>
              </a:rPr>
              <a:t>για</a:t>
            </a:r>
            <a:r>
              <a:rPr sz="1400" spc="70" dirty="0">
                <a:solidFill>
                  <a:srgbClr val="FFFFFF"/>
                </a:solidFill>
                <a:latin typeface="Calibri"/>
                <a:cs typeface="Calibri"/>
              </a:rPr>
              <a:t> </a:t>
            </a:r>
            <a:r>
              <a:rPr sz="1400" spc="125" dirty="0">
                <a:solidFill>
                  <a:srgbClr val="FFFFFF"/>
                </a:solidFill>
                <a:latin typeface="Calibri"/>
                <a:cs typeface="Calibri"/>
              </a:rPr>
              <a:t>την</a:t>
            </a:r>
            <a:r>
              <a:rPr sz="1400" spc="70" dirty="0">
                <a:solidFill>
                  <a:srgbClr val="FFFFFF"/>
                </a:solidFill>
                <a:latin typeface="Calibri"/>
                <a:cs typeface="Calibri"/>
              </a:rPr>
              <a:t> </a:t>
            </a:r>
            <a:r>
              <a:rPr sz="1400" spc="135" dirty="0">
                <a:solidFill>
                  <a:srgbClr val="FFFFFF"/>
                </a:solidFill>
                <a:latin typeface="Calibri"/>
                <a:cs typeface="Calibri"/>
              </a:rPr>
              <a:t>επαλήθευση,</a:t>
            </a:r>
            <a:r>
              <a:rPr sz="1400" spc="70" dirty="0">
                <a:solidFill>
                  <a:srgbClr val="FFFFFF"/>
                </a:solidFill>
                <a:latin typeface="Calibri"/>
                <a:cs typeface="Calibri"/>
              </a:rPr>
              <a:t> </a:t>
            </a:r>
            <a:r>
              <a:rPr sz="1400" spc="125" dirty="0">
                <a:solidFill>
                  <a:srgbClr val="FFFFFF"/>
                </a:solidFill>
                <a:latin typeface="Calibri"/>
                <a:cs typeface="Calibri"/>
              </a:rPr>
              <a:t>την</a:t>
            </a:r>
            <a:r>
              <a:rPr sz="1400" spc="70" dirty="0">
                <a:solidFill>
                  <a:srgbClr val="FFFFFF"/>
                </a:solidFill>
                <a:latin typeface="Calibri"/>
                <a:cs typeface="Calibri"/>
              </a:rPr>
              <a:t> </a:t>
            </a:r>
            <a:r>
              <a:rPr sz="1400" spc="145" dirty="0">
                <a:solidFill>
                  <a:srgbClr val="FFFFFF"/>
                </a:solidFill>
                <a:latin typeface="Calibri"/>
                <a:cs typeface="Calibri"/>
              </a:rPr>
              <a:t>παρακολούθηση</a:t>
            </a:r>
            <a:r>
              <a:rPr sz="1400" spc="70" dirty="0">
                <a:solidFill>
                  <a:srgbClr val="FFFFFF"/>
                </a:solidFill>
                <a:latin typeface="Calibri"/>
                <a:cs typeface="Calibri"/>
              </a:rPr>
              <a:t> </a:t>
            </a:r>
            <a:r>
              <a:rPr sz="1400" spc="114" dirty="0">
                <a:solidFill>
                  <a:srgbClr val="FFFFFF"/>
                </a:solidFill>
                <a:latin typeface="Calibri"/>
                <a:cs typeface="Calibri"/>
              </a:rPr>
              <a:t>και</a:t>
            </a:r>
            <a:r>
              <a:rPr sz="1400" spc="80" dirty="0">
                <a:solidFill>
                  <a:srgbClr val="FFFFFF"/>
                </a:solidFill>
                <a:latin typeface="Calibri"/>
                <a:cs typeface="Calibri"/>
              </a:rPr>
              <a:t> </a:t>
            </a:r>
            <a:r>
              <a:rPr sz="1400" spc="125" dirty="0">
                <a:solidFill>
                  <a:srgbClr val="FFFFFF"/>
                </a:solidFill>
                <a:latin typeface="Calibri"/>
                <a:cs typeface="Calibri"/>
              </a:rPr>
              <a:t>τη</a:t>
            </a:r>
            <a:r>
              <a:rPr sz="1400" spc="70" dirty="0">
                <a:solidFill>
                  <a:srgbClr val="FFFFFF"/>
                </a:solidFill>
                <a:latin typeface="Calibri"/>
                <a:cs typeface="Calibri"/>
              </a:rPr>
              <a:t> </a:t>
            </a:r>
            <a:r>
              <a:rPr sz="1400" spc="135" dirty="0">
                <a:solidFill>
                  <a:srgbClr val="FFFFFF"/>
                </a:solidFill>
                <a:latin typeface="Calibri"/>
                <a:cs typeface="Calibri"/>
              </a:rPr>
              <a:t>διατήρηση</a:t>
            </a:r>
            <a:r>
              <a:rPr sz="1400" spc="75" dirty="0">
                <a:solidFill>
                  <a:srgbClr val="FFFFFF"/>
                </a:solidFill>
                <a:latin typeface="Calibri"/>
                <a:cs typeface="Calibri"/>
              </a:rPr>
              <a:t> </a:t>
            </a:r>
            <a:r>
              <a:rPr sz="1400" spc="140" dirty="0">
                <a:solidFill>
                  <a:srgbClr val="FFFFFF"/>
                </a:solidFill>
                <a:latin typeface="Calibri"/>
                <a:cs typeface="Calibri"/>
              </a:rPr>
              <a:t>προδιαγραφών </a:t>
            </a:r>
            <a:r>
              <a:rPr sz="1400" spc="-300" dirty="0">
                <a:solidFill>
                  <a:srgbClr val="FFFFFF"/>
                </a:solidFill>
                <a:latin typeface="Calibri"/>
                <a:cs typeface="Calibri"/>
              </a:rPr>
              <a:t> </a:t>
            </a:r>
            <a:r>
              <a:rPr sz="1400" spc="120" dirty="0">
                <a:solidFill>
                  <a:srgbClr val="FFFFFF"/>
                </a:solidFill>
                <a:latin typeface="Calibri"/>
                <a:cs typeface="Calibri"/>
              </a:rPr>
              <a:t>σχετικά</a:t>
            </a:r>
            <a:r>
              <a:rPr sz="1400" spc="60" dirty="0">
                <a:solidFill>
                  <a:srgbClr val="FFFFFF"/>
                </a:solidFill>
                <a:latin typeface="Calibri"/>
                <a:cs typeface="Calibri"/>
              </a:rPr>
              <a:t> </a:t>
            </a:r>
            <a:r>
              <a:rPr sz="1400" spc="140" dirty="0">
                <a:solidFill>
                  <a:srgbClr val="FFFFFF"/>
                </a:solidFill>
                <a:latin typeface="Calibri"/>
                <a:cs typeface="Calibri"/>
              </a:rPr>
              <a:t>με</a:t>
            </a:r>
            <a:r>
              <a:rPr sz="1400" spc="60" dirty="0">
                <a:solidFill>
                  <a:srgbClr val="FFFFFF"/>
                </a:solidFill>
                <a:latin typeface="Calibri"/>
                <a:cs typeface="Calibri"/>
              </a:rPr>
              <a:t> </a:t>
            </a:r>
            <a:r>
              <a:rPr sz="1400" spc="125" dirty="0">
                <a:solidFill>
                  <a:srgbClr val="FFFFFF"/>
                </a:solidFill>
                <a:latin typeface="Calibri"/>
                <a:cs typeface="Calibri"/>
              </a:rPr>
              <a:t>τους</a:t>
            </a:r>
            <a:r>
              <a:rPr sz="1400" spc="60" dirty="0">
                <a:solidFill>
                  <a:srgbClr val="FFFFFF"/>
                </a:solidFill>
                <a:latin typeface="Calibri"/>
                <a:cs typeface="Calibri"/>
              </a:rPr>
              <a:t> </a:t>
            </a:r>
            <a:r>
              <a:rPr sz="1400" spc="125" dirty="0">
                <a:solidFill>
                  <a:srgbClr val="FFFFFF"/>
                </a:solidFill>
                <a:latin typeface="Calibri"/>
                <a:cs typeface="Calibri"/>
              </a:rPr>
              <a:t>χρήστες</a:t>
            </a:r>
            <a:endParaRPr sz="1400">
              <a:latin typeface="Calibri"/>
              <a:cs typeface="Calibri"/>
            </a:endParaRPr>
          </a:p>
          <a:p>
            <a:pPr marL="305435">
              <a:lnSpc>
                <a:spcPct val="100000"/>
              </a:lnSpc>
              <a:spcBef>
                <a:spcPts val="160"/>
              </a:spcBef>
            </a:pPr>
            <a:r>
              <a:rPr sz="1800" dirty="0">
                <a:solidFill>
                  <a:srgbClr val="FFFFFF"/>
                </a:solidFill>
                <a:latin typeface="Courier New"/>
                <a:cs typeface="Courier New"/>
              </a:rPr>
              <a:t>o</a:t>
            </a:r>
            <a:r>
              <a:rPr sz="1800" spc="-15" dirty="0">
                <a:solidFill>
                  <a:srgbClr val="FFFFFF"/>
                </a:solidFill>
                <a:latin typeface="Courier New"/>
                <a:cs typeface="Courier New"/>
              </a:rPr>
              <a:t> </a:t>
            </a:r>
            <a:r>
              <a:rPr sz="1400" spc="100" dirty="0">
                <a:solidFill>
                  <a:srgbClr val="FFFFFF"/>
                </a:solidFill>
                <a:latin typeface="Calibri"/>
                <a:cs typeface="Calibri"/>
              </a:rPr>
              <a:t>π.χ.</a:t>
            </a:r>
            <a:r>
              <a:rPr sz="1400" spc="55" dirty="0">
                <a:solidFill>
                  <a:srgbClr val="FFFFFF"/>
                </a:solidFill>
                <a:latin typeface="Calibri"/>
                <a:cs typeface="Calibri"/>
              </a:rPr>
              <a:t> </a:t>
            </a:r>
            <a:r>
              <a:rPr sz="1400" spc="125" dirty="0">
                <a:solidFill>
                  <a:srgbClr val="FFFFFF"/>
                </a:solidFill>
                <a:latin typeface="Calibri"/>
                <a:cs typeface="Calibri"/>
              </a:rPr>
              <a:t>προτιμήσεις</a:t>
            </a:r>
            <a:r>
              <a:rPr sz="1400" spc="60" dirty="0">
                <a:solidFill>
                  <a:srgbClr val="FFFFFF"/>
                </a:solidFill>
                <a:latin typeface="Calibri"/>
                <a:cs typeface="Calibri"/>
              </a:rPr>
              <a:t> </a:t>
            </a:r>
            <a:r>
              <a:rPr sz="1400" spc="130" dirty="0">
                <a:solidFill>
                  <a:srgbClr val="FFFFFF"/>
                </a:solidFill>
                <a:latin typeface="Calibri"/>
                <a:cs typeface="Calibri"/>
              </a:rPr>
              <a:t>ιστότοπουπεριεχόμενο</a:t>
            </a:r>
            <a:r>
              <a:rPr sz="1400" spc="60" dirty="0">
                <a:solidFill>
                  <a:srgbClr val="FFFFFF"/>
                </a:solidFill>
                <a:latin typeface="Calibri"/>
                <a:cs typeface="Calibri"/>
              </a:rPr>
              <a:t> </a:t>
            </a:r>
            <a:r>
              <a:rPr sz="1400" spc="135" dirty="0">
                <a:solidFill>
                  <a:srgbClr val="FFFFFF"/>
                </a:solidFill>
                <a:latin typeface="Calibri"/>
                <a:cs typeface="Calibri"/>
              </a:rPr>
              <a:t>καλαθιών</a:t>
            </a:r>
            <a:r>
              <a:rPr sz="1400" spc="60" dirty="0">
                <a:solidFill>
                  <a:srgbClr val="FFFFFF"/>
                </a:solidFill>
                <a:latin typeface="Calibri"/>
                <a:cs typeface="Calibri"/>
              </a:rPr>
              <a:t> </a:t>
            </a:r>
            <a:r>
              <a:rPr sz="1400" spc="145" dirty="0">
                <a:solidFill>
                  <a:srgbClr val="FFFFFF"/>
                </a:solidFill>
                <a:latin typeface="Calibri"/>
                <a:cs typeface="Calibri"/>
              </a:rPr>
              <a:t>αγορών</a:t>
            </a:r>
            <a:endParaRPr sz="1400">
              <a:latin typeface="Calibri"/>
              <a:cs typeface="Calibri"/>
            </a:endParaRPr>
          </a:p>
          <a:p>
            <a:pPr marL="396240" lvl="1" indent="-273685">
              <a:lnSpc>
                <a:spcPct val="100000"/>
              </a:lnSpc>
              <a:spcBef>
                <a:spcPts val="10"/>
              </a:spcBef>
              <a:buSzPct val="128571"/>
              <a:buFont typeface="Courier New"/>
              <a:buChar char="o"/>
              <a:tabLst>
                <a:tab pos="396240" algn="l"/>
              </a:tabLst>
            </a:pPr>
            <a:r>
              <a:rPr sz="1400" spc="165" dirty="0">
                <a:solidFill>
                  <a:srgbClr val="FFFFFF"/>
                </a:solidFill>
                <a:latin typeface="Calibri"/>
                <a:cs typeface="Calibri"/>
              </a:rPr>
              <a:t>τα</a:t>
            </a:r>
            <a:r>
              <a:rPr sz="1400" spc="65" dirty="0">
                <a:solidFill>
                  <a:srgbClr val="FFFFFF"/>
                </a:solidFill>
                <a:latin typeface="Calibri"/>
                <a:cs typeface="Calibri"/>
              </a:rPr>
              <a:t> </a:t>
            </a:r>
            <a:r>
              <a:rPr sz="1400" spc="175" dirty="0">
                <a:solidFill>
                  <a:srgbClr val="FFFFFF"/>
                </a:solidFill>
                <a:latin typeface="Calibri"/>
                <a:cs typeface="Calibri"/>
              </a:rPr>
              <a:t>δεδομένα</a:t>
            </a:r>
            <a:r>
              <a:rPr sz="1400" spc="70" dirty="0">
                <a:solidFill>
                  <a:srgbClr val="FFFFFF"/>
                </a:solidFill>
                <a:latin typeface="Calibri"/>
                <a:cs typeface="Calibri"/>
              </a:rPr>
              <a:t> </a:t>
            </a:r>
            <a:r>
              <a:rPr sz="1400" spc="165" dirty="0">
                <a:solidFill>
                  <a:srgbClr val="FFFFFF"/>
                </a:solidFill>
                <a:latin typeface="Calibri"/>
                <a:cs typeface="Calibri"/>
              </a:rPr>
              <a:t>μπορεί</a:t>
            </a:r>
            <a:r>
              <a:rPr sz="1400" spc="70" dirty="0">
                <a:solidFill>
                  <a:srgbClr val="FFFFFF"/>
                </a:solidFill>
                <a:latin typeface="Calibri"/>
                <a:cs typeface="Calibri"/>
              </a:rPr>
              <a:t> </a:t>
            </a:r>
            <a:r>
              <a:rPr sz="1400" spc="175" dirty="0">
                <a:solidFill>
                  <a:srgbClr val="FFFFFF"/>
                </a:solidFill>
                <a:latin typeface="Calibri"/>
                <a:cs typeface="Calibri"/>
              </a:rPr>
              <a:t>να</a:t>
            </a:r>
            <a:r>
              <a:rPr sz="1400" spc="70" dirty="0">
                <a:solidFill>
                  <a:srgbClr val="FFFFFF"/>
                </a:solidFill>
                <a:latin typeface="Calibri"/>
                <a:cs typeface="Calibri"/>
              </a:rPr>
              <a:t> </a:t>
            </a:r>
            <a:r>
              <a:rPr sz="1400" spc="140" dirty="0">
                <a:solidFill>
                  <a:srgbClr val="FFFFFF"/>
                </a:solidFill>
                <a:latin typeface="Calibri"/>
                <a:cs typeface="Calibri"/>
              </a:rPr>
              <a:t>είναι</a:t>
            </a:r>
            <a:r>
              <a:rPr sz="1400" spc="75" dirty="0">
                <a:solidFill>
                  <a:srgbClr val="FFFFFF"/>
                </a:solidFill>
                <a:latin typeface="Calibri"/>
                <a:cs typeface="Calibri"/>
              </a:rPr>
              <a:t> </a:t>
            </a:r>
            <a:r>
              <a:rPr sz="1400" spc="155" dirty="0">
                <a:solidFill>
                  <a:srgbClr val="FFFFFF"/>
                </a:solidFill>
                <a:latin typeface="Calibri"/>
                <a:cs typeface="Calibri"/>
              </a:rPr>
              <a:t>ευαίσθητα</a:t>
            </a:r>
            <a:endParaRPr sz="1400">
              <a:latin typeface="Calibri"/>
              <a:cs typeface="Calibri"/>
            </a:endParaRPr>
          </a:p>
          <a:p>
            <a:pPr marL="396240" lvl="1" indent="-273685">
              <a:lnSpc>
                <a:spcPct val="100000"/>
              </a:lnSpc>
              <a:spcBef>
                <a:spcPts val="5"/>
              </a:spcBef>
              <a:buSzPct val="128571"/>
              <a:buFont typeface="Courier New"/>
              <a:buChar char="o"/>
              <a:tabLst>
                <a:tab pos="396240" algn="l"/>
              </a:tabLst>
            </a:pPr>
            <a:r>
              <a:rPr sz="1400" spc="130" dirty="0">
                <a:solidFill>
                  <a:srgbClr val="FFFFFF"/>
                </a:solidFill>
                <a:latin typeface="Calibri"/>
                <a:cs typeface="Calibri"/>
              </a:rPr>
              <a:t>μπορεί</a:t>
            </a:r>
            <a:r>
              <a:rPr sz="1400" spc="65" dirty="0">
                <a:solidFill>
                  <a:srgbClr val="FFFFFF"/>
                </a:solidFill>
                <a:latin typeface="Calibri"/>
                <a:cs typeface="Calibri"/>
              </a:rPr>
              <a:t> </a:t>
            </a:r>
            <a:r>
              <a:rPr sz="1400" spc="140" dirty="0">
                <a:solidFill>
                  <a:srgbClr val="FFFFFF"/>
                </a:solidFill>
                <a:latin typeface="Calibri"/>
                <a:cs typeface="Calibri"/>
              </a:rPr>
              <a:t>να</a:t>
            </a:r>
            <a:r>
              <a:rPr sz="1400" spc="70" dirty="0">
                <a:solidFill>
                  <a:srgbClr val="FFFFFF"/>
                </a:solidFill>
                <a:latin typeface="Calibri"/>
                <a:cs typeface="Calibri"/>
              </a:rPr>
              <a:t> </a:t>
            </a:r>
            <a:r>
              <a:rPr sz="1400" spc="125" dirty="0">
                <a:solidFill>
                  <a:srgbClr val="FFFFFF"/>
                </a:solidFill>
                <a:latin typeface="Calibri"/>
                <a:cs typeface="Calibri"/>
              </a:rPr>
              <a:t>χρησιμοποιηθεί</a:t>
            </a:r>
            <a:r>
              <a:rPr sz="1400" spc="75" dirty="0">
                <a:solidFill>
                  <a:srgbClr val="FFFFFF"/>
                </a:solidFill>
                <a:latin typeface="Calibri"/>
                <a:cs typeface="Calibri"/>
              </a:rPr>
              <a:t> </a:t>
            </a:r>
            <a:r>
              <a:rPr sz="1400" spc="114" dirty="0">
                <a:solidFill>
                  <a:srgbClr val="FFFFFF"/>
                </a:solidFill>
                <a:latin typeface="Calibri"/>
                <a:cs typeface="Calibri"/>
              </a:rPr>
              <a:t>για</a:t>
            </a:r>
            <a:r>
              <a:rPr sz="1400" spc="70" dirty="0">
                <a:solidFill>
                  <a:srgbClr val="FFFFFF"/>
                </a:solidFill>
                <a:latin typeface="Calibri"/>
                <a:cs typeface="Calibri"/>
              </a:rPr>
              <a:t> </a:t>
            </a:r>
            <a:r>
              <a:rPr sz="1400" spc="125" dirty="0">
                <a:solidFill>
                  <a:srgbClr val="FFFFFF"/>
                </a:solidFill>
                <a:latin typeface="Calibri"/>
                <a:cs typeface="Calibri"/>
              </a:rPr>
              <a:t>τη</a:t>
            </a:r>
            <a:r>
              <a:rPr sz="1400" spc="65" dirty="0">
                <a:solidFill>
                  <a:srgbClr val="FFFFFF"/>
                </a:solidFill>
                <a:latin typeface="Calibri"/>
                <a:cs typeface="Calibri"/>
              </a:rPr>
              <a:t> </a:t>
            </a:r>
            <a:r>
              <a:rPr sz="1400" spc="140" dirty="0">
                <a:solidFill>
                  <a:srgbClr val="FFFFFF"/>
                </a:solidFill>
                <a:latin typeface="Calibri"/>
                <a:cs typeface="Calibri"/>
              </a:rPr>
              <a:t>συλλογή</a:t>
            </a:r>
            <a:r>
              <a:rPr sz="1400" spc="65" dirty="0">
                <a:solidFill>
                  <a:srgbClr val="FFFFFF"/>
                </a:solidFill>
                <a:latin typeface="Calibri"/>
                <a:cs typeface="Calibri"/>
              </a:rPr>
              <a:t> </a:t>
            </a:r>
            <a:r>
              <a:rPr sz="1400" spc="140" dirty="0">
                <a:solidFill>
                  <a:srgbClr val="FFFFFF"/>
                </a:solidFill>
                <a:latin typeface="Calibri"/>
                <a:cs typeface="Calibri"/>
              </a:rPr>
              <a:t>πληροφοριών</a:t>
            </a:r>
            <a:r>
              <a:rPr sz="1400" spc="65" dirty="0">
                <a:solidFill>
                  <a:srgbClr val="FFFFFF"/>
                </a:solidFill>
                <a:latin typeface="Calibri"/>
                <a:cs typeface="Calibri"/>
              </a:rPr>
              <a:t> </a:t>
            </a:r>
            <a:r>
              <a:rPr sz="1400" spc="120" dirty="0">
                <a:solidFill>
                  <a:srgbClr val="FFFFFF"/>
                </a:solidFill>
                <a:latin typeface="Calibri"/>
                <a:cs typeface="Calibri"/>
              </a:rPr>
              <a:t>σχετικά</a:t>
            </a:r>
            <a:r>
              <a:rPr sz="1400" spc="75" dirty="0">
                <a:solidFill>
                  <a:srgbClr val="FFFFFF"/>
                </a:solidFill>
                <a:latin typeface="Calibri"/>
                <a:cs typeface="Calibri"/>
              </a:rPr>
              <a:t> </a:t>
            </a:r>
            <a:r>
              <a:rPr sz="1400" spc="140" dirty="0">
                <a:solidFill>
                  <a:srgbClr val="FFFFFF"/>
                </a:solidFill>
                <a:latin typeface="Calibri"/>
                <a:cs typeface="Calibri"/>
              </a:rPr>
              <a:t>με</a:t>
            </a:r>
            <a:r>
              <a:rPr sz="1400" spc="65" dirty="0">
                <a:solidFill>
                  <a:srgbClr val="FFFFFF"/>
                </a:solidFill>
                <a:latin typeface="Calibri"/>
                <a:cs typeface="Calibri"/>
              </a:rPr>
              <a:t> </a:t>
            </a:r>
            <a:r>
              <a:rPr sz="1400" spc="130" dirty="0">
                <a:solidFill>
                  <a:srgbClr val="FFFFFF"/>
                </a:solidFill>
                <a:latin typeface="Calibri"/>
                <a:cs typeface="Calibri"/>
              </a:rPr>
              <a:t>συγκεκριμένους</a:t>
            </a:r>
            <a:r>
              <a:rPr sz="1400" spc="75" dirty="0">
                <a:solidFill>
                  <a:srgbClr val="FFFFFF"/>
                </a:solidFill>
                <a:latin typeface="Calibri"/>
                <a:cs typeface="Calibri"/>
              </a:rPr>
              <a:t> </a:t>
            </a:r>
            <a:r>
              <a:rPr sz="1400" spc="105" dirty="0">
                <a:solidFill>
                  <a:srgbClr val="FFFFFF"/>
                </a:solidFill>
                <a:latin typeface="Calibri"/>
                <a:cs typeface="Calibri"/>
              </a:rPr>
              <a:t>χρήστες</a:t>
            </a:r>
            <a:endParaRPr sz="1400">
              <a:latin typeface="Calibri"/>
              <a:cs typeface="Calibri"/>
            </a:endParaRPr>
          </a:p>
          <a:p>
            <a:pPr lvl="1">
              <a:lnSpc>
                <a:spcPct val="100000"/>
              </a:lnSpc>
              <a:spcBef>
                <a:spcPts val="10"/>
              </a:spcBef>
              <a:buClr>
                <a:srgbClr val="FFFFFF"/>
              </a:buClr>
              <a:buFont typeface="Courier New"/>
              <a:buChar char="o"/>
            </a:pPr>
            <a:endParaRPr sz="2900">
              <a:latin typeface="Calibri"/>
              <a:cs typeface="Calibri"/>
            </a:endParaRPr>
          </a:p>
          <a:p>
            <a:pPr marL="286385" indent="-273685">
              <a:lnSpc>
                <a:spcPct val="100000"/>
              </a:lnSpc>
              <a:buClr>
                <a:srgbClr val="FFBA00"/>
              </a:buClr>
              <a:buSzPct val="128571"/>
              <a:buFont typeface="Courier New"/>
              <a:buChar char="o"/>
              <a:tabLst>
                <a:tab pos="286385" algn="l"/>
              </a:tabLst>
            </a:pPr>
            <a:r>
              <a:rPr sz="1400" spc="105" dirty="0">
                <a:solidFill>
                  <a:srgbClr val="FFFFFF"/>
                </a:solidFill>
                <a:latin typeface="Calibri"/>
                <a:cs typeface="Calibri"/>
              </a:rPr>
              <a:t>Ιδιοκτησία</a:t>
            </a:r>
            <a:r>
              <a:rPr sz="1400" spc="30" dirty="0">
                <a:solidFill>
                  <a:srgbClr val="FFFFFF"/>
                </a:solidFill>
                <a:latin typeface="Calibri"/>
                <a:cs typeface="Calibri"/>
              </a:rPr>
              <a:t> </a:t>
            </a:r>
            <a:r>
              <a:rPr sz="1400" spc="120" dirty="0">
                <a:solidFill>
                  <a:srgbClr val="FFFFFF"/>
                </a:solidFill>
                <a:latin typeface="Calibri"/>
                <a:cs typeface="Calibri"/>
              </a:rPr>
              <a:t>cookie</a:t>
            </a:r>
            <a:endParaRPr sz="1400">
              <a:latin typeface="Calibri"/>
              <a:cs typeface="Calibri"/>
            </a:endParaRPr>
          </a:p>
          <a:p>
            <a:pPr marL="396875" marR="5080" lvl="1" indent="-274320">
              <a:lnSpc>
                <a:spcPct val="83400"/>
              </a:lnSpc>
              <a:spcBef>
                <a:spcPts val="585"/>
              </a:spcBef>
              <a:buSzPct val="128571"/>
              <a:buFont typeface="Courier New"/>
              <a:buChar char="o"/>
              <a:tabLst>
                <a:tab pos="396875" algn="l"/>
              </a:tabLst>
            </a:pPr>
            <a:r>
              <a:rPr sz="1400" spc="140" dirty="0">
                <a:solidFill>
                  <a:srgbClr val="FFFFFF"/>
                </a:solidFill>
                <a:latin typeface="Calibri"/>
                <a:cs typeface="Calibri"/>
              </a:rPr>
              <a:t>Μόλις</a:t>
            </a:r>
            <a:r>
              <a:rPr sz="1400" spc="60" dirty="0">
                <a:solidFill>
                  <a:srgbClr val="FFFFFF"/>
                </a:solidFill>
                <a:latin typeface="Calibri"/>
                <a:cs typeface="Calibri"/>
              </a:rPr>
              <a:t> </a:t>
            </a:r>
            <a:r>
              <a:rPr sz="1400" spc="135" dirty="0">
                <a:solidFill>
                  <a:srgbClr val="FFFFFF"/>
                </a:solidFill>
                <a:latin typeface="Calibri"/>
                <a:cs typeface="Calibri"/>
              </a:rPr>
              <a:t>ένα</a:t>
            </a:r>
            <a:r>
              <a:rPr sz="1400" spc="65" dirty="0">
                <a:solidFill>
                  <a:srgbClr val="FFFFFF"/>
                </a:solidFill>
                <a:latin typeface="Calibri"/>
                <a:cs typeface="Calibri"/>
              </a:rPr>
              <a:t> </a:t>
            </a:r>
            <a:r>
              <a:rPr sz="1400" spc="120" dirty="0">
                <a:solidFill>
                  <a:srgbClr val="FFFFFF"/>
                </a:solidFill>
                <a:latin typeface="Calibri"/>
                <a:cs typeface="Calibri"/>
              </a:rPr>
              <a:t>cookie</a:t>
            </a:r>
            <a:r>
              <a:rPr sz="1400" spc="65" dirty="0">
                <a:solidFill>
                  <a:srgbClr val="FFFFFF"/>
                </a:solidFill>
                <a:latin typeface="Calibri"/>
                <a:cs typeface="Calibri"/>
              </a:rPr>
              <a:t> </a:t>
            </a:r>
            <a:r>
              <a:rPr sz="1400" spc="130" dirty="0">
                <a:solidFill>
                  <a:srgbClr val="FFFFFF"/>
                </a:solidFill>
                <a:latin typeface="Calibri"/>
                <a:cs typeface="Calibri"/>
              </a:rPr>
              <a:t>αποθηκευτεί</a:t>
            </a:r>
            <a:r>
              <a:rPr sz="1400" spc="65" dirty="0">
                <a:solidFill>
                  <a:srgbClr val="FFFFFF"/>
                </a:solidFill>
                <a:latin typeface="Calibri"/>
                <a:cs typeface="Calibri"/>
              </a:rPr>
              <a:t> </a:t>
            </a:r>
            <a:r>
              <a:rPr sz="1400" spc="130" dirty="0">
                <a:solidFill>
                  <a:srgbClr val="FFFFFF"/>
                </a:solidFill>
                <a:latin typeface="Calibri"/>
                <a:cs typeface="Calibri"/>
              </a:rPr>
              <a:t>στον</a:t>
            </a:r>
            <a:r>
              <a:rPr sz="1400" spc="65" dirty="0">
                <a:solidFill>
                  <a:srgbClr val="FFFFFF"/>
                </a:solidFill>
                <a:latin typeface="Calibri"/>
                <a:cs typeface="Calibri"/>
              </a:rPr>
              <a:t> </a:t>
            </a:r>
            <a:r>
              <a:rPr sz="1400" spc="130" dirty="0">
                <a:solidFill>
                  <a:srgbClr val="FFFFFF"/>
                </a:solidFill>
                <a:latin typeface="Calibri"/>
                <a:cs typeface="Calibri"/>
              </a:rPr>
              <a:t>υπολογιστή</a:t>
            </a:r>
            <a:r>
              <a:rPr sz="1400" spc="65" dirty="0">
                <a:solidFill>
                  <a:srgbClr val="FFFFFF"/>
                </a:solidFill>
                <a:latin typeface="Calibri"/>
                <a:cs typeface="Calibri"/>
              </a:rPr>
              <a:t> </a:t>
            </a:r>
            <a:r>
              <a:rPr sz="1400" spc="120" dirty="0">
                <a:solidFill>
                  <a:srgbClr val="FFFFFF"/>
                </a:solidFill>
                <a:latin typeface="Calibri"/>
                <a:cs typeface="Calibri"/>
              </a:rPr>
              <a:t>σας,</a:t>
            </a:r>
            <a:r>
              <a:rPr sz="1400" spc="60" dirty="0">
                <a:solidFill>
                  <a:srgbClr val="FFFFFF"/>
                </a:solidFill>
                <a:latin typeface="Calibri"/>
                <a:cs typeface="Calibri"/>
              </a:rPr>
              <a:t> </a:t>
            </a:r>
            <a:r>
              <a:rPr sz="1400" spc="140" dirty="0">
                <a:solidFill>
                  <a:srgbClr val="FFFFFF"/>
                </a:solidFill>
                <a:latin typeface="Calibri"/>
                <a:cs typeface="Calibri"/>
              </a:rPr>
              <a:t>μόνο</a:t>
            </a:r>
            <a:r>
              <a:rPr sz="1400" spc="65" dirty="0">
                <a:solidFill>
                  <a:srgbClr val="FFFFFF"/>
                </a:solidFill>
                <a:latin typeface="Calibri"/>
                <a:cs typeface="Calibri"/>
              </a:rPr>
              <a:t> </a:t>
            </a:r>
            <a:r>
              <a:rPr sz="1400" spc="150" dirty="0">
                <a:solidFill>
                  <a:srgbClr val="FFFFFF"/>
                </a:solidFill>
                <a:latin typeface="Calibri"/>
                <a:cs typeface="Calibri"/>
              </a:rPr>
              <a:t>η</a:t>
            </a:r>
            <a:r>
              <a:rPr sz="1400" spc="65" dirty="0">
                <a:solidFill>
                  <a:srgbClr val="FFFFFF"/>
                </a:solidFill>
                <a:latin typeface="Calibri"/>
                <a:cs typeface="Calibri"/>
              </a:rPr>
              <a:t> </a:t>
            </a:r>
            <a:r>
              <a:rPr sz="1400" spc="125" dirty="0">
                <a:solidFill>
                  <a:srgbClr val="FFFFFF"/>
                </a:solidFill>
                <a:latin typeface="Calibri"/>
                <a:cs typeface="Calibri"/>
              </a:rPr>
              <a:t>ιστοσελίδα</a:t>
            </a:r>
            <a:r>
              <a:rPr sz="1400" spc="70" dirty="0">
                <a:solidFill>
                  <a:srgbClr val="FFFFFF"/>
                </a:solidFill>
                <a:latin typeface="Calibri"/>
                <a:cs typeface="Calibri"/>
              </a:rPr>
              <a:t> </a:t>
            </a:r>
            <a:r>
              <a:rPr sz="1400" spc="150" dirty="0">
                <a:solidFill>
                  <a:srgbClr val="FFFFFF"/>
                </a:solidFill>
                <a:latin typeface="Calibri"/>
                <a:cs typeface="Calibri"/>
              </a:rPr>
              <a:t>που</a:t>
            </a:r>
            <a:r>
              <a:rPr sz="1400" spc="60" dirty="0">
                <a:solidFill>
                  <a:srgbClr val="FFFFFF"/>
                </a:solidFill>
                <a:latin typeface="Calibri"/>
                <a:cs typeface="Calibri"/>
              </a:rPr>
              <a:t> </a:t>
            </a:r>
            <a:r>
              <a:rPr sz="1400" spc="135" dirty="0">
                <a:solidFill>
                  <a:srgbClr val="FFFFFF"/>
                </a:solidFill>
                <a:latin typeface="Calibri"/>
                <a:cs typeface="Calibri"/>
              </a:rPr>
              <a:t>δημιούργησε</a:t>
            </a:r>
            <a:r>
              <a:rPr sz="1400" spc="60" dirty="0">
                <a:solidFill>
                  <a:srgbClr val="FFFFFF"/>
                </a:solidFill>
                <a:latin typeface="Calibri"/>
                <a:cs typeface="Calibri"/>
              </a:rPr>
              <a:t> </a:t>
            </a:r>
            <a:r>
              <a:rPr sz="1400" spc="125" dirty="0">
                <a:solidFill>
                  <a:srgbClr val="FFFFFF"/>
                </a:solidFill>
                <a:latin typeface="Calibri"/>
                <a:cs typeface="Calibri"/>
              </a:rPr>
              <a:t>το </a:t>
            </a:r>
            <a:r>
              <a:rPr sz="1400" spc="-300" dirty="0">
                <a:solidFill>
                  <a:srgbClr val="FFFFFF"/>
                </a:solidFill>
                <a:latin typeface="Calibri"/>
                <a:cs typeface="Calibri"/>
              </a:rPr>
              <a:t> </a:t>
            </a:r>
            <a:r>
              <a:rPr sz="1400" spc="120" dirty="0">
                <a:solidFill>
                  <a:srgbClr val="FFFFFF"/>
                </a:solidFill>
                <a:latin typeface="Calibri"/>
                <a:cs typeface="Calibri"/>
              </a:rPr>
              <a:t>cookie</a:t>
            </a:r>
            <a:r>
              <a:rPr sz="1400" spc="55" dirty="0">
                <a:solidFill>
                  <a:srgbClr val="FFFFFF"/>
                </a:solidFill>
                <a:latin typeface="Calibri"/>
                <a:cs typeface="Calibri"/>
              </a:rPr>
              <a:t> </a:t>
            </a:r>
            <a:r>
              <a:rPr sz="1400" spc="130" dirty="0">
                <a:solidFill>
                  <a:srgbClr val="FFFFFF"/>
                </a:solidFill>
                <a:latin typeface="Calibri"/>
                <a:cs typeface="Calibri"/>
              </a:rPr>
              <a:t>μπορεί</a:t>
            </a:r>
            <a:r>
              <a:rPr sz="1400" spc="60" dirty="0">
                <a:solidFill>
                  <a:srgbClr val="FFFFFF"/>
                </a:solidFill>
                <a:latin typeface="Calibri"/>
                <a:cs typeface="Calibri"/>
              </a:rPr>
              <a:t> </a:t>
            </a:r>
            <a:r>
              <a:rPr sz="1400" spc="140" dirty="0">
                <a:solidFill>
                  <a:srgbClr val="FFFFFF"/>
                </a:solidFill>
                <a:latin typeface="Calibri"/>
                <a:cs typeface="Calibri"/>
              </a:rPr>
              <a:t>να</a:t>
            </a:r>
            <a:r>
              <a:rPr sz="1400" spc="60" dirty="0">
                <a:solidFill>
                  <a:srgbClr val="FFFFFF"/>
                </a:solidFill>
                <a:latin typeface="Calibri"/>
                <a:cs typeface="Calibri"/>
              </a:rPr>
              <a:t> </a:t>
            </a:r>
            <a:r>
              <a:rPr sz="1400" spc="125" dirty="0">
                <a:solidFill>
                  <a:srgbClr val="FFFFFF"/>
                </a:solidFill>
                <a:latin typeface="Calibri"/>
                <a:cs typeface="Calibri"/>
              </a:rPr>
              <a:t>το</a:t>
            </a:r>
            <a:r>
              <a:rPr sz="1400" spc="60" dirty="0">
                <a:solidFill>
                  <a:srgbClr val="FFFFFF"/>
                </a:solidFill>
                <a:latin typeface="Calibri"/>
                <a:cs typeface="Calibri"/>
              </a:rPr>
              <a:t> </a:t>
            </a:r>
            <a:r>
              <a:rPr sz="1400" spc="120" dirty="0">
                <a:solidFill>
                  <a:srgbClr val="FFFFFF"/>
                </a:solidFill>
                <a:latin typeface="Calibri"/>
                <a:cs typeface="Calibri"/>
              </a:rPr>
              <a:t>διαβάσει.</a:t>
            </a:r>
            <a:endParaRPr sz="1400">
              <a:latin typeface="Calibri"/>
              <a:cs typeface="Calibri"/>
            </a:endParaRPr>
          </a:p>
        </p:txBody>
      </p:sp>
      <p:pic>
        <p:nvPicPr>
          <p:cNvPr id="5" name="object 5"/>
          <p:cNvPicPr/>
          <p:nvPr/>
        </p:nvPicPr>
        <p:blipFill>
          <a:blip r:embed="rId2" cstate="print"/>
          <a:stretch>
            <a:fillRect/>
          </a:stretch>
        </p:blipFill>
        <p:spPr>
          <a:xfrm>
            <a:off x="7203122" y="5384165"/>
            <a:ext cx="1530032" cy="612140"/>
          </a:xfrm>
          <a:prstGeom prst="rect">
            <a:avLst/>
          </a:prstGeom>
        </p:spPr>
      </p:pic>
      <p:sp>
        <p:nvSpPr>
          <p:cNvPr id="6" name="object 6"/>
          <p:cNvSpPr txBox="1"/>
          <p:nvPr/>
        </p:nvSpPr>
        <p:spPr>
          <a:xfrm>
            <a:off x="10795317" y="5430773"/>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8</a:t>
            </a:r>
            <a:endParaRPr sz="1100">
              <a:latin typeface="Arial"/>
              <a:cs typeface="Arial"/>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590550"/>
            <a:ext cx="6612255" cy="459740"/>
          </a:xfrm>
          <a:prstGeom prst="rect">
            <a:avLst/>
          </a:prstGeom>
        </p:spPr>
        <p:txBody>
          <a:bodyPr vert="horz" wrap="square" lIns="0" tIns="12700" rIns="0" bIns="0" rtlCol="0">
            <a:spAutoFit/>
          </a:bodyPr>
          <a:lstStyle/>
          <a:p>
            <a:pPr marL="12700">
              <a:lnSpc>
                <a:spcPct val="100000"/>
              </a:lnSpc>
              <a:spcBef>
                <a:spcPts val="100"/>
              </a:spcBef>
            </a:pPr>
            <a:r>
              <a:rPr spc="140" dirty="0"/>
              <a:t>Επαλήθευση</a:t>
            </a:r>
            <a:r>
              <a:rPr spc="60" dirty="0"/>
              <a:t> </a:t>
            </a:r>
            <a:r>
              <a:rPr spc="140" dirty="0"/>
              <a:t>των</a:t>
            </a:r>
            <a:r>
              <a:rPr spc="60" dirty="0"/>
              <a:t> </a:t>
            </a:r>
            <a:r>
              <a:rPr spc="135" dirty="0"/>
              <a:t>χρηστών</a:t>
            </a:r>
            <a:r>
              <a:rPr spc="60" dirty="0"/>
              <a:t> </a:t>
            </a:r>
            <a:r>
              <a:rPr spc="150" dirty="0"/>
              <a:t>μέσω</a:t>
            </a:r>
            <a:r>
              <a:rPr spc="90" dirty="0"/>
              <a:t> </a:t>
            </a:r>
            <a:r>
              <a:rPr spc="120" dirty="0"/>
              <a:t>Cookies</a:t>
            </a:r>
          </a:p>
        </p:txBody>
      </p:sp>
      <p:sp>
        <p:nvSpPr>
          <p:cNvPr id="3" name="object 3"/>
          <p:cNvSpPr txBox="1"/>
          <p:nvPr/>
        </p:nvSpPr>
        <p:spPr>
          <a:xfrm>
            <a:off x="783590" y="1546923"/>
            <a:ext cx="10958195" cy="3666490"/>
          </a:xfrm>
          <a:prstGeom prst="rect">
            <a:avLst/>
          </a:prstGeom>
        </p:spPr>
        <p:txBody>
          <a:bodyPr vert="horz" wrap="square" lIns="0" tIns="0" rIns="0" bIns="0" rtlCol="0">
            <a:spAutoFit/>
          </a:bodyPr>
          <a:lstStyle/>
          <a:p>
            <a:pPr marL="286385" indent="-273685">
              <a:lnSpc>
                <a:spcPts val="2350"/>
              </a:lnSpc>
              <a:buClr>
                <a:srgbClr val="FFBA00"/>
              </a:buClr>
              <a:buSzPct val="125000"/>
              <a:buFont typeface="Courier New"/>
              <a:buChar char="o"/>
              <a:tabLst>
                <a:tab pos="286385" algn="l"/>
              </a:tabLst>
            </a:pPr>
            <a:r>
              <a:rPr sz="1600" spc="40" dirty="0">
                <a:latin typeface="Calibri"/>
                <a:cs typeface="Calibri"/>
              </a:rPr>
              <a:t>Το</a:t>
            </a:r>
            <a:r>
              <a:rPr sz="1600" dirty="0">
                <a:latin typeface="Calibri"/>
                <a:cs typeface="Calibri"/>
              </a:rPr>
              <a:t> </a:t>
            </a:r>
            <a:r>
              <a:rPr sz="1600" spc="40" dirty="0">
                <a:latin typeface="Calibri"/>
                <a:cs typeface="Calibri"/>
              </a:rPr>
              <a:t>HTTP</a:t>
            </a:r>
            <a:r>
              <a:rPr sz="1600" spc="5" dirty="0">
                <a:latin typeface="Calibri"/>
                <a:cs typeface="Calibri"/>
              </a:rPr>
              <a:t> </a:t>
            </a:r>
            <a:r>
              <a:rPr sz="1600" spc="30" dirty="0">
                <a:latin typeface="Calibri"/>
                <a:cs typeface="Calibri"/>
              </a:rPr>
              <a:t>είναι</a:t>
            </a:r>
            <a:r>
              <a:rPr sz="1600" spc="10" dirty="0">
                <a:latin typeface="Calibri"/>
                <a:cs typeface="Calibri"/>
              </a:rPr>
              <a:t> </a:t>
            </a:r>
            <a:r>
              <a:rPr sz="1600" spc="15" dirty="0">
                <a:latin typeface="Calibri"/>
                <a:cs typeface="Calibri"/>
              </a:rPr>
              <a:t>stateless</a:t>
            </a:r>
            <a:endParaRPr sz="1600">
              <a:latin typeface="Calibri"/>
              <a:cs typeface="Calibri"/>
            </a:endParaRPr>
          </a:p>
          <a:p>
            <a:pPr marL="396240" lvl="1" indent="-182880">
              <a:lnSpc>
                <a:spcPct val="100000"/>
              </a:lnSpc>
              <a:spcBef>
                <a:spcPts val="635"/>
              </a:spcBef>
              <a:buSzPct val="125000"/>
              <a:buChar char="◦"/>
              <a:tabLst>
                <a:tab pos="396240" algn="l"/>
              </a:tabLst>
            </a:pPr>
            <a:r>
              <a:rPr sz="1600" spc="180" dirty="0">
                <a:latin typeface="Calibri"/>
                <a:cs typeface="Calibri"/>
              </a:rPr>
              <a:t>Πώς</a:t>
            </a:r>
            <a:r>
              <a:rPr sz="1600" spc="65" dirty="0">
                <a:latin typeface="Calibri"/>
                <a:cs typeface="Calibri"/>
              </a:rPr>
              <a:t> </a:t>
            </a:r>
            <a:r>
              <a:rPr sz="1600" spc="145" dirty="0">
                <a:latin typeface="Calibri"/>
                <a:cs typeface="Calibri"/>
              </a:rPr>
              <a:t>αναγνωρίζει</a:t>
            </a:r>
            <a:r>
              <a:rPr sz="1600" spc="70" dirty="0">
                <a:latin typeface="Calibri"/>
                <a:cs typeface="Calibri"/>
              </a:rPr>
              <a:t> </a:t>
            </a:r>
            <a:r>
              <a:rPr sz="1600" spc="170" dirty="0">
                <a:latin typeface="Calibri"/>
                <a:cs typeface="Calibri"/>
              </a:rPr>
              <a:t>ο</a:t>
            </a:r>
            <a:r>
              <a:rPr sz="1600" spc="65" dirty="0">
                <a:latin typeface="Calibri"/>
                <a:cs typeface="Calibri"/>
              </a:rPr>
              <a:t> </a:t>
            </a:r>
            <a:r>
              <a:rPr sz="1600" spc="150" dirty="0">
                <a:latin typeface="Calibri"/>
                <a:cs typeface="Calibri"/>
              </a:rPr>
              <a:t>εξυπηρετητής</a:t>
            </a:r>
            <a:r>
              <a:rPr sz="1600" spc="70" dirty="0">
                <a:latin typeface="Calibri"/>
                <a:cs typeface="Calibri"/>
              </a:rPr>
              <a:t> </a:t>
            </a:r>
            <a:r>
              <a:rPr sz="1600" spc="155" dirty="0">
                <a:latin typeface="Calibri"/>
                <a:cs typeface="Calibri"/>
              </a:rPr>
              <a:t>χρήστη</a:t>
            </a:r>
            <a:r>
              <a:rPr sz="1600" spc="65" dirty="0">
                <a:latin typeface="Calibri"/>
                <a:cs typeface="Calibri"/>
              </a:rPr>
              <a:t> </a:t>
            </a:r>
            <a:r>
              <a:rPr sz="1600" spc="170" dirty="0">
                <a:latin typeface="Calibri"/>
                <a:cs typeface="Calibri"/>
              </a:rPr>
              <a:t>που</a:t>
            </a:r>
            <a:r>
              <a:rPr sz="1600" spc="70" dirty="0">
                <a:latin typeface="Calibri"/>
                <a:cs typeface="Calibri"/>
              </a:rPr>
              <a:t> </a:t>
            </a:r>
            <a:r>
              <a:rPr sz="1600" spc="125" dirty="0">
                <a:latin typeface="Calibri"/>
                <a:cs typeface="Calibri"/>
              </a:rPr>
              <a:t>έχει</a:t>
            </a:r>
            <a:r>
              <a:rPr sz="1600" spc="80" dirty="0">
                <a:latin typeface="Calibri"/>
                <a:cs typeface="Calibri"/>
              </a:rPr>
              <a:t> </a:t>
            </a:r>
            <a:r>
              <a:rPr sz="1600" spc="130" dirty="0">
                <a:latin typeface="Calibri"/>
                <a:cs typeface="Calibri"/>
              </a:rPr>
              <a:t>προσημασθεί;</a:t>
            </a:r>
            <a:endParaRPr sz="1600">
              <a:latin typeface="Calibri"/>
              <a:cs typeface="Calibri"/>
            </a:endParaRPr>
          </a:p>
          <a:p>
            <a:pPr lvl="1">
              <a:lnSpc>
                <a:spcPct val="100000"/>
              </a:lnSpc>
              <a:buFont typeface="Calibri"/>
              <a:buChar char="◦"/>
            </a:pPr>
            <a:endParaRPr sz="2000">
              <a:latin typeface="Calibri"/>
              <a:cs typeface="Calibri"/>
            </a:endParaRPr>
          </a:p>
          <a:p>
            <a:pPr lvl="1">
              <a:lnSpc>
                <a:spcPct val="100000"/>
              </a:lnSpc>
              <a:spcBef>
                <a:spcPts val="10"/>
              </a:spcBef>
              <a:buFont typeface="Calibri"/>
              <a:buChar char="◦"/>
            </a:pPr>
            <a:endParaRPr sz="1900">
              <a:latin typeface="Calibri"/>
              <a:cs typeface="Calibri"/>
            </a:endParaRPr>
          </a:p>
          <a:p>
            <a:pPr marL="285750" marR="5080" indent="-273685">
              <a:lnSpc>
                <a:spcPts val="1950"/>
              </a:lnSpc>
              <a:buClr>
                <a:srgbClr val="FFBA00"/>
              </a:buClr>
              <a:buSzPct val="125000"/>
              <a:buFont typeface="Courier New"/>
              <a:buChar char="o"/>
              <a:tabLst>
                <a:tab pos="286385" algn="l"/>
              </a:tabLst>
            </a:pPr>
            <a:r>
              <a:rPr sz="1600" spc="150" dirty="0">
                <a:latin typeface="Calibri"/>
                <a:cs typeface="Calibri"/>
              </a:rPr>
              <a:t>Οι</a:t>
            </a:r>
            <a:r>
              <a:rPr sz="1600" spc="80" dirty="0">
                <a:latin typeface="Calibri"/>
                <a:cs typeface="Calibri"/>
              </a:rPr>
              <a:t> </a:t>
            </a:r>
            <a:r>
              <a:rPr sz="1600" spc="140" dirty="0">
                <a:latin typeface="Calibri"/>
                <a:cs typeface="Calibri"/>
              </a:rPr>
              <a:t>διακομιστές/Εξυπηρετητές</a:t>
            </a:r>
            <a:r>
              <a:rPr sz="1600" spc="90" dirty="0">
                <a:latin typeface="Calibri"/>
                <a:cs typeface="Calibri"/>
              </a:rPr>
              <a:t> </a:t>
            </a:r>
            <a:r>
              <a:rPr sz="1600" spc="165" dirty="0">
                <a:latin typeface="Calibri"/>
                <a:cs typeface="Calibri"/>
              </a:rPr>
              <a:t>μπορούν</a:t>
            </a:r>
            <a:r>
              <a:rPr sz="1600" spc="85" dirty="0">
                <a:latin typeface="Calibri"/>
                <a:cs typeface="Calibri"/>
              </a:rPr>
              <a:t> </a:t>
            </a:r>
            <a:r>
              <a:rPr sz="1600" spc="160" dirty="0">
                <a:latin typeface="Calibri"/>
                <a:cs typeface="Calibri"/>
              </a:rPr>
              <a:t>να</a:t>
            </a:r>
            <a:r>
              <a:rPr sz="1600" spc="75" dirty="0">
                <a:latin typeface="Calibri"/>
                <a:cs typeface="Calibri"/>
              </a:rPr>
              <a:t> </a:t>
            </a:r>
            <a:r>
              <a:rPr sz="1600" spc="150" dirty="0">
                <a:latin typeface="Calibri"/>
                <a:cs typeface="Calibri"/>
              </a:rPr>
              <a:t>χρησιμοποιούν</a:t>
            </a:r>
            <a:r>
              <a:rPr sz="1600" spc="90" dirty="0">
                <a:latin typeface="Calibri"/>
                <a:cs typeface="Calibri"/>
              </a:rPr>
              <a:t> </a:t>
            </a:r>
            <a:r>
              <a:rPr sz="1600" spc="135" dirty="0">
                <a:latin typeface="Calibri"/>
                <a:cs typeface="Calibri"/>
              </a:rPr>
              <a:t>cookies</a:t>
            </a:r>
            <a:r>
              <a:rPr sz="1600" spc="80" dirty="0">
                <a:latin typeface="Calibri"/>
                <a:cs typeface="Calibri"/>
              </a:rPr>
              <a:t> </a:t>
            </a:r>
            <a:r>
              <a:rPr sz="1600" spc="135" dirty="0">
                <a:latin typeface="Calibri"/>
                <a:cs typeface="Calibri"/>
              </a:rPr>
              <a:t>για</a:t>
            </a:r>
            <a:r>
              <a:rPr sz="1600" spc="80" dirty="0">
                <a:latin typeface="Calibri"/>
                <a:cs typeface="Calibri"/>
              </a:rPr>
              <a:t> </a:t>
            </a:r>
            <a:r>
              <a:rPr sz="1600" spc="160" dirty="0">
                <a:latin typeface="Calibri"/>
                <a:cs typeface="Calibri"/>
              </a:rPr>
              <a:t>να</a:t>
            </a:r>
            <a:r>
              <a:rPr sz="1600" spc="80" dirty="0">
                <a:latin typeface="Calibri"/>
                <a:cs typeface="Calibri"/>
              </a:rPr>
              <a:t> </a:t>
            </a:r>
            <a:r>
              <a:rPr sz="1600" spc="160" dirty="0">
                <a:latin typeface="Calibri"/>
                <a:cs typeface="Calibri"/>
              </a:rPr>
              <a:t>αποθηκεύουν</a:t>
            </a:r>
            <a:r>
              <a:rPr sz="1600" spc="80" dirty="0">
                <a:latin typeface="Calibri"/>
                <a:cs typeface="Calibri"/>
              </a:rPr>
              <a:t> </a:t>
            </a:r>
            <a:r>
              <a:rPr sz="1600" spc="145" dirty="0">
                <a:latin typeface="Calibri"/>
                <a:cs typeface="Calibri"/>
              </a:rPr>
              <a:t>την</a:t>
            </a:r>
            <a:r>
              <a:rPr sz="1600" spc="75" dirty="0">
                <a:latin typeface="Calibri"/>
                <a:cs typeface="Calibri"/>
              </a:rPr>
              <a:t> </a:t>
            </a:r>
            <a:r>
              <a:rPr sz="1600" spc="160" dirty="0">
                <a:latin typeface="Calibri"/>
                <a:cs typeface="Calibri"/>
              </a:rPr>
              <a:t>κατάσταση</a:t>
            </a:r>
            <a:r>
              <a:rPr sz="1600" spc="75" dirty="0">
                <a:latin typeface="Calibri"/>
                <a:cs typeface="Calibri"/>
              </a:rPr>
              <a:t> </a:t>
            </a:r>
            <a:r>
              <a:rPr sz="1600" spc="155" dirty="0">
                <a:latin typeface="Calibri"/>
                <a:cs typeface="Calibri"/>
              </a:rPr>
              <a:t>του </a:t>
            </a:r>
            <a:r>
              <a:rPr sz="1600" spc="-345" dirty="0">
                <a:latin typeface="Calibri"/>
                <a:cs typeface="Calibri"/>
              </a:rPr>
              <a:t> </a:t>
            </a:r>
            <a:r>
              <a:rPr sz="1600" spc="110" dirty="0">
                <a:latin typeface="Calibri"/>
                <a:cs typeface="Calibri"/>
              </a:rPr>
              <a:t>client</a:t>
            </a:r>
            <a:r>
              <a:rPr sz="1600" spc="50" dirty="0">
                <a:latin typeface="Calibri"/>
                <a:cs typeface="Calibri"/>
              </a:rPr>
              <a:t> </a:t>
            </a:r>
            <a:r>
              <a:rPr sz="1600" spc="145" dirty="0">
                <a:latin typeface="Calibri"/>
                <a:cs typeface="Calibri"/>
              </a:rPr>
              <a:t>(σύστημα</a:t>
            </a:r>
            <a:r>
              <a:rPr sz="1600" spc="50" dirty="0">
                <a:latin typeface="Calibri"/>
                <a:cs typeface="Calibri"/>
              </a:rPr>
              <a:t> </a:t>
            </a:r>
            <a:r>
              <a:rPr sz="1600" spc="170" dirty="0">
                <a:latin typeface="Calibri"/>
                <a:cs typeface="Calibri"/>
              </a:rPr>
              <a:t>ή</a:t>
            </a:r>
            <a:r>
              <a:rPr sz="1600" spc="50" dirty="0">
                <a:latin typeface="Calibri"/>
                <a:cs typeface="Calibri"/>
              </a:rPr>
              <a:t> </a:t>
            </a:r>
            <a:r>
              <a:rPr sz="1600" spc="155" dirty="0">
                <a:latin typeface="Calibri"/>
                <a:cs typeface="Calibri"/>
              </a:rPr>
              <a:t>πρόγραμμα</a:t>
            </a:r>
            <a:r>
              <a:rPr sz="1600" spc="55" dirty="0">
                <a:latin typeface="Calibri"/>
                <a:cs typeface="Calibri"/>
              </a:rPr>
              <a:t> </a:t>
            </a:r>
            <a:r>
              <a:rPr sz="1600" spc="165" dirty="0">
                <a:latin typeface="Calibri"/>
                <a:cs typeface="Calibri"/>
              </a:rPr>
              <a:t>που</a:t>
            </a:r>
            <a:r>
              <a:rPr sz="1600" spc="50" dirty="0">
                <a:latin typeface="Calibri"/>
                <a:cs typeface="Calibri"/>
              </a:rPr>
              <a:t> </a:t>
            </a:r>
            <a:r>
              <a:rPr sz="1600" spc="130" dirty="0">
                <a:latin typeface="Calibri"/>
                <a:cs typeface="Calibri"/>
              </a:rPr>
              <a:t>επικοινωνεί</a:t>
            </a:r>
            <a:r>
              <a:rPr sz="1600" spc="55" dirty="0">
                <a:latin typeface="Calibri"/>
                <a:cs typeface="Calibri"/>
              </a:rPr>
              <a:t> </a:t>
            </a:r>
            <a:r>
              <a:rPr sz="1600" spc="155" dirty="0">
                <a:latin typeface="Calibri"/>
                <a:cs typeface="Calibri"/>
              </a:rPr>
              <a:t>με</a:t>
            </a:r>
            <a:r>
              <a:rPr sz="1600" spc="50" dirty="0">
                <a:latin typeface="Calibri"/>
                <a:cs typeface="Calibri"/>
              </a:rPr>
              <a:t> </a:t>
            </a:r>
            <a:r>
              <a:rPr sz="1600" spc="114" dirty="0">
                <a:latin typeface="Calibri"/>
                <a:cs typeface="Calibri"/>
              </a:rPr>
              <a:t>server)</a:t>
            </a:r>
            <a:endParaRPr sz="1600">
              <a:latin typeface="Calibri"/>
              <a:cs typeface="Calibri"/>
            </a:endParaRPr>
          </a:p>
          <a:p>
            <a:pPr marL="396875" marR="1497965" lvl="1" indent="-182880">
              <a:lnSpc>
                <a:spcPct val="100000"/>
              </a:lnSpc>
              <a:spcBef>
                <a:spcPts val="645"/>
              </a:spcBef>
              <a:buSzPct val="125000"/>
              <a:buChar char="◦"/>
              <a:tabLst>
                <a:tab pos="396875" algn="l"/>
              </a:tabLst>
            </a:pPr>
            <a:r>
              <a:rPr sz="1600" spc="175" dirty="0">
                <a:latin typeface="Calibri"/>
                <a:cs typeface="Calibri"/>
              </a:rPr>
              <a:t>Μετά</a:t>
            </a:r>
            <a:r>
              <a:rPr sz="1600" spc="80" dirty="0">
                <a:latin typeface="Calibri"/>
                <a:cs typeface="Calibri"/>
              </a:rPr>
              <a:t> </a:t>
            </a:r>
            <a:r>
              <a:rPr sz="1600" spc="145" dirty="0">
                <a:latin typeface="Calibri"/>
                <a:cs typeface="Calibri"/>
              </a:rPr>
              <a:t>την</a:t>
            </a:r>
            <a:r>
              <a:rPr sz="1600" spc="80" dirty="0">
                <a:latin typeface="Calibri"/>
                <a:cs typeface="Calibri"/>
              </a:rPr>
              <a:t> </a:t>
            </a:r>
            <a:r>
              <a:rPr sz="1600" spc="140" dirty="0">
                <a:latin typeface="Calibri"/>
                <a:cs typeface="Calibri"/>
              </a:rPr>
              <a:t>επιτυχή</a:t>
            </a:r>
            <a:r>
              <a:rPr sz="1600" spc="85" dirty="0">
                <a:latin typeface="Calibri"/>
                <a:cs typeface="Calibri"/>
              </a:rPr>
              <a:t> </a:t>
            </a:r>
            <a:r>
              <a:rPr sz="1600" spc="160" dirty="0">
                <a:latin typeface="Calibri"/>
                <a:cs typeface="Calibri"/>
              </a:rPr>
              <a:t>επαλήθευση</a:t>
            </a:r>
            <a:r>
              <a:rPr sz="1600" spc="85" dirty="0">
                <a:latin typeface="Calibri"/>
                <a:cs typeface="Calibri"/>
              </a:rPr>
              <a:t> </a:t>
            </a:r>
            <a:r>
              <a:rPr sz="1600" spc="155" dirty="0">
                <a:latin typeface="Calibri"/>
                <a:cs typeface="Calibri"/>
              </a:rPr>
              <a:t>του</a:t>
            </a:r>
            <a:r>
              <a:rPr sz="1600" spc="85" dirty="0">
                <a:latin typeface="Calibri"/>
                <a:cs typeface="Calibri"/>
              </a:rPr>
              <a:t> </a:t>
            </a:r>
            <a:r>
              <a:rPr sz="1600" spc="140" dirty="0">
                <a:latin typeface="Calibri"/>
                <a:cs typeface="Calibri"/>
              </a:rPr>
              <a:t>χρήστη,</a:t>
            </a:r>
            <a:r>
              <a:rPr sz="1600" spc="80" dirty="0">
                <a:latin typeface="Calibri"/>
                <a:cs typeface="Calibri"/>
              </a:rPr>
              <a:t> </a:t>
            </a:r>
            <a:r>
              <a:rPr sz="1600" spc="170" dirty="0">
                <a:latin typeface="Calibri"/>
                <a:cs typeface="Calibri"/>
              </a:rPr>
              <a:t>ο</a:t>
            </a:r>
            <a:r>
              <a:rPr sz="1600" spc="85" dirty="0">
                <a:latin typeface="Calibri"/>
                <a:cs typeface="Calibri"/>
              </a:rPr>
              <a:t> </a:t>
            </a:r>
            <a:r>
              <a:rPr sz="1600" spc="150" dirty="0">
                <a:latin typeface="Calibri"/>
                <a:cs typeface="Calibri"/>
              </a:rPr>
              <a:t>εξυπηρετητής</a:t>
            </a:r>
            <a:r>
              <a:rPr sz="1600" spc="90" dirty="0">
                <a:latin typeface="Calibri"/>
                <a:cs typeface="Calibri"/>
              </a:rPr>
              <a:t> </a:t>
            </a:r>
            <a:r>
              <a:rPr sz="1600" spc="135" dirty="0">
                <a:latin typeface="Calibri"/>
                <a:cs typeface="Calibri"/>
              </a:rPr>
              <a:t>υπολογίζει</a:t>
            </a:r>
            <a:r>
              <a:rPr sz="1600" spc="90" dirty="0">
                <a:latin typeface="Calibri"/>
                <a:cs typeface="Calibri"/>
              </a:rPr>
              <a:t> </a:t>
            </a:r>
            <a:r>
              <a:rPr sz="1600" spc="155" dirty="0">
                <a:latin typeface="Calibri"/>
                <a:cs typeface="Calibri"/>
              </a:rPr>
              <a:t>ένα</a:t>
            </a:r>
            <a:r>
              <a:rPr sz="1600" spc="105" dirty="0">
                <a:latin typeface="Calibri"/>
                <a:cs typeface="Calibri"/>
              </a:rPr>
              <a:t> </a:t>
            </a:r>
            <a:r>
              <a:rPr sz="1600" spc="145" dirty="0">
                <a:solidFill>
                  <a:srgbClr val="87872D"/>
                </a:solidFill>
                <a:latin typeface="Calibri"/>
                <a:cs typeface="Calibri"/>
              </a:rPr>
              <a:t>αναγνωριστικό </a:t>
            </a:r>
            <a:r>
              <a:rPr sz="1600" spc="-350" dirty="0">
                <a:solidFill>
                  <a:srgbClr val="87872D"/>
                </a:solidFill>
                <a:latin typeface="Calibri"/>
                <a:cs typeface="Calibri"/>
              </a:rPr>
              <a:t> </a:t>
            </a:r>
            <a:r>
              <a:rPr sz="1600" spc="155" dirty="0">
                <a:solidFill>
                  <a:srgbClr val="87872D"/>
                </a:solidFill>
                <a:latin typeface="Calibri"/>
                <a:cs typeface="Calibri"/>
              </a:rPr>
              <a:t>χρήστη</a:t>
            </a:r>
            <a:r>
              <a:rPr sz="1600" spc="65" dirty="0">
                <a:solidFill>
                  <a:srgbClr val="87872D"/>
                </a:solidFill>
                <a:latin typeface="Calibri"/>
                <a:cs typeface="Calibri"/>
              </a:rPr>
              <a:t> </a:t>
            </a:r>
            <a:r>
              <a:rPr sz="1600" spc="135" dirty="0">
                <a:solidFill>
                  <a:srgbClr val="87872D"/>
                </a:solidFill>
                <a:latin typeface="Calibri"/>
                <a:cs typeface="Calibri"/>
              </a:rPr>
              <a:t>και</a:t>
            </a:r>
            <a:r>
              <a:rPr sz="1600" spc="75" dirty="0">
                <a:solidFill>
                  <a:srgbClr val="87872D"/>
                </a:solidFill>
                <a:latin typeface="Calibri"/>
                <a:cs typeface="Calibri"/>
              </a:rPr>
              <a:t> </a:t>
            </a:r>
            <a:r>
              <a:rPr sz="1600" spc="145" dirty="0">
                <a:latin typeface="Calibri"/>
                <a:cs typeface="Calibri"/>
              </a:rPr>
              <a:t>το</a:t>
            </a:r>
            <a:r>
              <a:rPr sz="1600" spc="70" dirty="0">
                <a:latin typeface="Calibri"/>
                <a:cs typeface="Calibri"/>
              </a:rPr>
              <a:t> </a:t>
            </a:r>
            <a:r>
              <a:rPr sz="1600" spc="125" dirty="0">
                <a:latin typeface="Calibri"/>
                <a:cs typeface="Calibri"/>
              </a:rPr>
              <a:t>δίνει</a:t>
            </a:r>
            <a:r>
              <a:rPr sz="1600" spc="75" dirty="0">
                <a:latin typeface="Calibri"/>
                <a:cs typeface="Calibri"/>
              </a:rPr>
              <a:t> </a:t>
            </a:r>
            <a:r>
              <a:rPr sz="1600" spc="150" dirty="0">
                <a:latin typeface="Calibri"/>
                <a:cs typeface="Calibri"/>
              </a:rPr>
              <a:t>στο</a:t>
            </a:r>
            <a:r>
              <a:rPr sz="1600" spc="70" dirty="0">
                <a:latin typeface="Calibri"/>
                <a:cs typeface="Calibri"/>
              </a:rPr>
              <a:t> </a:t>
            </a:r>
            <a:r>
              <a:rPr sz="1600" spc="155" dirty="0">
                <a:latin typeface="Calibri"/>
                <a:cs typeface="Calibri"/>
              </a:rPr>
              <a:t>φυλλομετρητή</a:t>
            </a:r>
            <a:r>
              <a:rPr sz="1600" spc="75" dirty="0">
                <a:latin typeface="Calibri"/>
                <a:cs typeface="Calibri"/>
              </a:rPr>
              <a:t> </a:t>
            </a:r>
            <a:r>
              <a:rPr sz="1600" spc="155" dirty="0">
                <a:latin typeface="Calibri"/>
                <a:cs typeface="Calibri"/>
              </a:rPr>
              <a:t>σε</a:t>
            </a:r>
            <a:r>
              <a:rPr sz="1600" spc="65" dirty="0">
                <a:latin typeface="Calibri"/>
                <a:cs typeface="Calibri"/>
              </a:rPr>
              <a:t> </a:t>
            </a:r>
            <a:r>
              <a:rPr sz="1600" spc="155" dirty="0">
                <a:latin typeface="Calibri"/>
                <a:cs typeface="Calibri"/>
              </a:rPr>
              <a:t>ένα</a:t>
            </a:r>
            <a:r>
              <a:rPr sz="1600" spc="70" dirty="0">
                <a:latin typeface="Calibri"/>
                <a:cs typeface="Calibri"/>
              </a:rPr>
              <a:t> </a:t>
            </a:r>
            <a:r>
              <a:rPr sz="1600" spc="130" dirty="0">
                <a:latin typeface="Calibri"/>
                <a:cs typeface="Calibri"/>
              </a:rPr>
              <a:t>cookie.</a:t>
            </a:r>
            <a:endParaRPr sz="1600">
              <a:latin typeface="Calibri"/>
              <a:cs typeface="Calibri"/>
            </a:endParaRPr>
          </a:p>
          <a:p>
            <a:pPr marL="578485" marR="306070" lvl="2" indent="-182245">
              <a:lnSpc>
                <a:spcPct val="101699"/>
              </a:lnSpc>
              <a:spcBef>
                <a:spcPts val="935"/>
              </a:spcBef>
              <a:buSzPct val="125000"/>
              <a:buFont typeface="Calibri"/>
              <a:buChar char="◦"/>
              <a:tabLst>
                <a:tab pos="579120" algn="l"/>
              </a:tabLst>
            </a:pPr>
            <a:r>
              <a:rPr sz="1600" i="1" spc="210" dirty="0">
                <a:latin typeface="Calibri"/>
                <a:cs typeface="Calibri"/>
              </a:rPr>
              <a:t>Ο</a:t>
            </a:r>
            <a:r>
              <a:rPr sz="1600" i="1" spc="70" dirty="0">
                <a:latin typeface="Calibri"/>
                <a:cs typeface="Calibri"/>
              </a:rPr>
              <a:t> </a:t>
            </a:r>
            <a:r>
              <a:rPr sz="1600" i="1" spc="114" dirty="0">
                <a:latin typeface="Calibri"/>
                <a:cs typeface="Calibri"/>
              </a:rPr>
              <a:t>client</a:t>
            </a:r>
            <a:r>
              <a:rPr sz="1600" i="1" spc="70" dirty="0">
                <a:latin typeface="Calibri"/>
                <a:cs typeface="Calibri"/>
              </a:rPr>
              <a:t> </a:t>
            </a:r>
            <a:r>
              <a:rPr sz="1600" i="1" spc="160" dirty="0">
                <a:latin typeface="Calibri"/>
                <a:cs typeface="Calibri"/>
              </a:rPr>
              <a:t>σύστημα</a:t>
            </a:r>
            <a:r>
              <a:rPr sz="1600" i="1" spc="70" dirty="0">
                <a:latin typeface="Calibri"/>
                <a:cs typeface="Calibri"/>
              </a:rPr>
              <a:t> </a:t>
            </a:r>
            <a:r>
              <a:rPr sz="1600" i="1" spc="165" dirty="0">
                <a:latin typeface="Calibri"/>
                <a:cs typeface="Calibri"/>
              </a:rPr>
              <a:t>ή</a:t>
            </a:r>
            <a:r>
              <a:rPr sz="1600" i="1" spc="70" dirty="0">
                <a:latin typeface="Calibri"/>
                <a:cs typeface="Calibri"/>
              </a:rPr>
              <a:t> </a:t>
            </a:r>
            <a:r>
              <a:rPr sz="1600" i="1" spc="165" dirty="0">
                <a:latin typeface="Calibri"/>
                <a:cs typeface="Calibri"/>
              </a:rPr>
              <a:t>πρόγραμμα</a:t>
            </a:r>
            <a:r>
              <a:rPr sz="1600" i="1" spc="75" dirty="0">
                <a:latin typeface="Calibri"/>
                <a:cs typeface="Calibri"/>
              </a:rPr>
              <a:t> </a:t>
            </a:r>
            <a:r>
              <a:rPr sz="1600" i="1" spc="170" dirty="0">
                <a:latin typeface="Calibri"/>
                <a:cs typeface="Calibri"/>
              </a:rPr>
              <a:t>που</a:t>
            </a:r>
            <a:r>
              <a:rPr sz="1600" i="1" spc="75" dirty="0">
                <a:latin typeface="Calibri"/>
                <a:cs typeface="Calibri"/>
              </a:rPr>
              <a:t> </a:t>
            </a:r>
            <a:r>
              <a:rPr sz="1600" i="1" spc="140" dirty="0">
                <a:latin typeface="Calibri"/>
                <a:cs typeface="Calibri"/>
              </a:rPr>
              <a:t>επικοινωνεί</a:t>
            </a:r>
            <a:r>
              <a:rPr sz="1600" i="1" spc="75" dirty="0">
                <a:latin typeface="Calibri"/>
                <a:cs typeface="Calibri"/>
              </a:rPr>
              <a:t> </a:t>
            </a:r>
            <a:r>
              <a:rPr sz="1600" i="1" spc="155" dirty="0">
                <a:latin typeface="Calibri"/>
                <a:cs typeface="Calibri"/>
              </a:rPr>
              <a:t>με</a:t>
            </a:r>
            <a:r>
              <a:rPr sz="1600" i="1" spc="75" dirty="0">
                <a:latin typeface="Calibri"/>
                <a:cs typeface="Calibri"/>
              </a:rPr>
              <a:t> </a:t>
            </a:r>
            <a:r>
              <a:rPr sz="1600" i="1" spc="125" dirty="0">
                <a:latin typeface="Calibri"/>
                <a:cs typeface="Calibri"/>
              </a:rPr>
              <a:t>server)</a:t>
            </a:r>
            <a:r>
              <a:rPr sz="1600" i="1" spc="75" dirty="0">
                <a:latin typeface="Calibri"/>
                <a:cs typeface="Calibri"/>
              </a:rPr>
              <a:t> </a:t>
            </a:r>
            <a:r>
              <a:rPr sz="1600" i="1" spc="150" dirty="0">
                <a:latin typeface="Calibri"/>
                <a:cs typeface="Calibri"/>
              </a:rPr>
              <a:t>δεν</a:t>
            </a:r>
            <a:r>
              <a:rPr sz="1600" i="1" spc="70" dirty="0">
                <a:latin typeface="Calibri"/>
                <a:cs typeface="Calibri"/>
              </a:rPr>
              <a:t> </a:t>
            </a:r>
            <a:r>
              <a:rPr sz="1600" i="1" spc="150" dirty="0">
                <a:latin typeface="Calibri"/>
                <a:cs typeface="Calibri"/>
              </a:rPr>
              <a:t>μπορεί</a:t>
            </a:r>
            <a:r>
              <a:rPr sz="1600" i="1" spc="75" dirty="0">
                <a:latin typeface="Calibri"/>
                <a:cs typeface="Calibri"/>
              </a:rPr>
              <a:t> </a:t>
            </a:r>
            <a:r>
              <a:rPr sz="1600" i="1" spc="160" dirty="0">
                <a:latin typeface="Calibri"/>
                <a:cs typeface="Calibri"/>
              </a:rPr>
              <a:t>να</a:t>
            </a:r>
            <a:r>
              <a:rPr sz="1600" i="1" spc="75" dirty="0">
                <a:latin typeface="Calibri"/>
                <a:cs typeface="Calibri"/>
              </a:rPr>
              <a:t> </a:t>
            </a:r>
            <a:r>
              <a:rPr sz="1600" i="1" spc="145" dirty="0">
                <a:latin typeface="Calibri"/>
                <a:cs typeface="Calibri"/>
              </a:rPr>
              <a:t>Forge</a:t>
            </a:r>
            <a:r>
              <a:rPr sz="1600" i="1" spc="65" dirty="0">
                <a:latin typeface="Calibri"/>
                <a:cs typeface="Calibri"/>
              </a:rPr>
              <a:t> </a:t>
            </a:r>
            <a:r>
              <a:rPr sz="1600" i="1" spc="140" dirty="0">
                <a:latin typeface="Calibri"/>
                <a:cs typeface="Calibri"/>
              </a:rPr>
              <a:t>GitHub/GitLab</a:t>
            </a:r>
            <a:r>
              <a:rPr sz="1600" i="1" spc="75" dirty="0">
                <a:latin typeface="Calibri"/>
                <a:cs typeface="Calibri"/>
              </a:rPr>
              <a:t> </a:t>
            </a:r>
            <a:r>
              <a:rPr sz="1600" i="1" spc="135" dirty="0">
                <a:latin typeface="Calibri"/>
                <a:cs typeface="Calibri"/>
              </a:rPr>
              <a:t>forge</a:t>
            </a:r>
            <a:r>
              <a:rPr sz="1600" i="1" spc="70" dirty="0">
                <a:latin typeface="Calibri"/>
                <a:cs typeface="Calibri"/>
              </a:rPr>
              <a:t> </a:t>
            </a:r>
            <a:r>
              <a:rPr sz="1600" i="1" spc="95" dirty="0">
                <a:latin typeface="Calibri"/>
                <a:cs typeface="Calibri"/>
              </a:rPr>
              <a:t>- </a:t>
            </a:r>
            <a:r>
              <a:rPr sz="1600" i="1" spc="-350" dirty="0">
                <a:latin typeface="Calibri"/>
                <a:cs typeface="Calibri"/>
              </a:rPr>
              <a:t> </a:t>
            </a:r>
            <a:r>
              <a:rPr sz="1600" i="1" spc="160" dirty="0">
                <a:latin typeface="Calibri"/>
                <a:cs typeface="Calibri"/>
              </a:rPr>
              <a:t>σύστημα</a:t>
            </a:r>
            <a:r>
              <a:rPr sz="1600" i="1" spc="70" dirty="0">
                <a:latin typeface="Calibri"/>
                <a:cs typeface="Calibri"/>
              </a:rPr>
              <a:t> </a:t>
            </a:r>
            <a:r>
              <a:rPr sz="1600" i="1" spc="150" dirty="0">
                <a:latin typeface="Calibri"/>
                <a:cs typeface="Calibri"/>
              </a:rPr>
              <a:t>ανάπτυξης</a:t>
            </a:r>
            <a:r>
              <a:rPr sz="1600" i="1" spc="70" dirty="0">
                <a:latin typeface="Calibri"/>
                <a:cs typeface="Calibri"/>
              </a:rPr>
              <a:t> </a:t>
            </a:r>
            <a:r>
              <a:rPr sz="1600" i="1" spc="135" dirty="0">
                <a:latin typeface="Calibri"/>
                <a:cs typeface="Calibri"/>
              </a:rPr>
              <a:t>και</a:t>
            </a:r>
            <a:r>
              <a:rPr sz="1600" i="1" spc="75" dirty="0">
                <a:latin typeface="Calibri"/>
                <a:cs typeface="Calibri"/>
              </a:rPr>
              <a:t> </a:t>
            </a:r>
            <a:r>
              <a:rPr sz="1600" i="1" spc="135" dirty="0">
                <a:latin typeface="Calibri"/>
                <a:cs typeface="Calibri"/>
              </a:rPr>
              <a:t>διαχείρισης</a:t>
            </a:r>
            <a:r>
              <a:rPr sz="1600" i="1" spc="70" dirty="0">
                <a:latin typeface="Calibri"/>
                <a:cs typeface="Calibri"/>
              </a:rPr>
              <a:t> </a:t>
            </a:r>
            <a:r>
              <a:rPr sz="1600" i="1" spc="145" dirty="0">
                <a:latin typeface="Calibri"/>
                <a:cs typeface="Calibri"/>
              </a:rPr>
              <a:t>ανοιχτού</a:t>
            </a:r>
            <a:r>
              <a:rPr sz="1600" i="1" spc="70" dirty="0">
                <a:latin typeface="Calibri"/>
                <a:cs typeface="Calibri"/>
              </a:rPr>
              <a:t> </a:t>
            </a:r>
            <a:r>
              <a:rPr sz="1600" i="1" spc="145" dirty="0">
                <a:latin typeface="Calibri"/>
                <a:cs typeface="Calibri"/>
              </a:rPr>
              <a:t>κώδικα)</a:t>
            </a:r>
            <a:endParaRPr sz="1600">
              <a:latin typeface="Calibri"/>
              <a:cs typeface="Calibri"/>
            </a:endParaRPr>
          </a:p>
          <a:p>
            <a:pPr marL="396240" lvl="1" indent="-182880">
              <a:lnSpc>
                <a:spcPct val="100000"/>
              </a:lnSpc>
              <a:spcBef>
                <a:spcPts val="975"/>
              </a:spcBef>
              <a:buSzPct val="125000"/>
              <a:buChar char="◦"/>
              <a:tabLst>
                <a:tab pos="396240" algn="l"/>
              </a:tabLst>
            </a:pPr>
            <a:r>
              <a:rPr sz="1600" spc="155" dirty="0">
                <a:latin typeface="Calibri"/>
                <a:cs typeface="Calibri"/>
              </a:rPr>
              <a:t>Με</a:t>
            </a:r>
            <a:r>
              <a:rPr sz="1600" spc="45" dirty="0">
                <a:latin typeface="Calibri"/>
                <a:cs typeface="Calibri"/>
              </a:rPr>
              <a:t> </a:t>
            </a:r>
            <a:r>
              <a:rPr sz="1600" spc="114" dirty="0">
                <a:latin typeface="Calibri"/>
                <a:cs typeface="Calibri"/>
              </a:rPr>
              <a:t>κάθε</a:t>
            </a:r>
            <a:r>
              <a:rPr sz="1600" spc="45" dirty="0">
                <a:latin typeface="Calibri"/>
                <a:cs typeface="Calibri"/>
              </a:rPr>
              <a:t> </a:t>
            </a:r>
            <a:r>
              <a:rPr sz="1600" spc="105" dirty="0">
                <a:latin typeface="Calibri"/>
                <a:cs typeface="Calibri"/>
              </a:rPr>
              <a:t>αίτηση,</a:t>
            </a:r>
            <a:r>
              <a:rPr sz="1600" spc="50" dirty="0">
                <a:latin typeface="Calibri"/>
                <a:cs typeface="Calibri"/>
              </a:rPr>
              <a:t> </a:t>
            </a:r>
            <a:r>
              <a:rPr sz="1600" spc="125" dirty="0">
                <a:latin typeface="Calibri"/>
                <a:cs typeface="Calibri"/>
              </a:rPr>
              <a:t>ο</a:t>
            </a:r>
            <a:r>
              <a:rPr sz="1600" spc="50" dirty="0">
                <a:latin typeface="Calibri"/>
                <a:cs typeface="Calibri"/>
              </a:rPr>
              <a:t> </a:t>
            </a:r>
            <a:r>
              <a:rPr sz="1600" spc="114" dirty="0">
                <a:latin typeface="Calibri"/>
                <a:cs typeface="Calibri"/>
              </a:rPr>
              <a:t>φυλλομετρητής</a:t>
            </a:r>
            <a:r>
              <a:rPr sz="1600" spc="55" dirty="0">
                <a:latin typeface="Calibri"/>
                <a:cs typeface="Calibri"/>
              </a:rPr>
              <a:t> </a:t>
            </a:r>
            <a:r>
              <a:rPr sz="1600" spc="110" dirty="0">
                <a:latin typeface="Calibri"/>
                <a:cs typeface="Calibri"/>
              </a:rPr>
              <a:t>παρουσιάζει</a:t>
            </a:r>
            <a:r>
              <a:rPr sz="1600" spc="50" dirty="0">
                <a:latin typeface="Calibri"/>
                <a:cs typeface="Calibri"/>
              </a:rPr>
              <a:t> </a:t>
            </a:r>
            <a:r>
              <a:rPr sz="1600" spc="105" dirty="0">
                <a:latin typeface="Calibri"/>
                <a:cs typeface="Calibri"/>
              </a:rPr>
              <a:t>το</a:t>
            </a:r>
            <a:r>
              <a:rPr sz="1600" spc="65" dirty="0">
                <a:latin typeface="Calibri"/>
                <a:cs typeface="Calibri"/>
              </a:rPr>
              <a:t> </a:t>
            </a:r>
            <a:r>
              <a:rPr sz="1600" spc="95" dirty="0">
                <a:latin typeface="Calibri"/>
                <a:cs typeface="Calibri"/>
              </a:rPr>
              <a:t>cookie</a:t>
            </a:r>
            <a:endParaRPr sz="1600">
              <a:latin typeface="Calibri"/>
              <a:cs typeface="Calibri"/>
            </a:endParaRPr>
          </a:p>
          <a:p>
            <a:pPr marL="396240" lvl="1" indent="-182880">
              <a:lnSpc>
                <a:spcPct val="100000"/>
              </a:lnSpc>
              <a:spcBef>
                <a:spcPts val="969"/>
              </a:spcBef>
              <a:buSzPct val="125000"/>
              <a:buChar char="◦"/>
              <a:tabLst>
                <a:tab pos="396240" algn="l"/>
              </a:tabLst>
            </a:pPr>
            <a:r>
              <a:rPr sz="1600" spc="160" dirty="0">
                <a:latin typeface="Calibri"/>
                <a:cs typeface="Calibri"/>
              </a:rPr>
              <a:t>Ο</a:t>
            </a:r>
            <a:r>
              <a:rPr sz="1600" spc="45" dirty="0">
                <a:latin typeface="Calibri"/>
                <a:cs typeface="Calibri"/>
              </a:rPr>
              <a:t> </a:t>
            </a:r>
            <a:r>
              <a:rPr sz="1600" spc="110" dirty="0">
                <a:latin typeface="Calibri"/>
                <a:cs typeface="Calibri"/>
              </a:rPr>
              <a:t>εξυπηρετητής</a:t>
            </a:r>
            <a:r>
              <a:rPr sz="1600" spc="60" dirty="0">
                <a:latin typeface="Calibri"/>
                <a:cs typeface="Calibri"/>
              </a:rPr>
              <a:t> </a:t>
            </a:r>
            <a:r>
              <a:rPr sz="1600" spc="110" dirty="0">
                <a:latin typeface="Calibri"/>
                <a:cs typeface="Calibri"/>
              </a:rPr>
              <a:t>επαληθεύει</a:t>
            </a:r>
            <a:r>
              <a:rPr sz="1600" spc="60" dirty="0">
                <a:latin typeface="Calibri"/>
                <a:cs typeface="Calibri"/>
              </a:rPr>
              <a:t> </a:t>
            </a:r>
            <a:r>
              <a:rPr sz="1600" spc="105" dirty="0">
                <a:latin typeface="Calibri"/>
                <a:cs typeface="Calibri"/>
              </a:rPr>
              <a:t>τον</a:t>
            </a:r>
            <a:r>
              <a:rPr sz="1600" spc="50" dirty="0">
                <a:latin typeface="Calibri"/>
                <a:cs typeface="Calibri"/>
              </a:rPr>
              <a:t> </a:t>
            </a:r>
            <a:r>
              <a:rPr sz="1600" spc="110" dirty="0">
                <a:latin typeface="Calibri"/>
                <a:cs typeface="Calibri"/>
              </a:rPr>
              <a:t>επαληθευτή</a:t>
            </a:r>
            <a:endParaRPr sz="1600">
              <a:latin typeface="Calibri"/>
              <a:cs typeface="Calibri"/>
            </a:endParaRPr>
          </a:p>
        </p:txBody>
      </p:sp>
      <p:pic>
        <p:nvPicPr>
          <p:cNvPr id="4" name="object 4"/>
          <p:cNvPicPr/>
          <p:nvPr/>
        </p:nvPicPr>
        <p:blipFill>
          <a:blip r:embed="rId2" cstate="print"/>
          <a:stretch>
            <a:fillRect/>
          </a:stretch>
        </p:blipFill>
        <p:spPr>
          <a:xfrm>
            <a:off x="8031797" y="6138862"/>
            <a:ext cx="1530032" cy="612140"/>
          </a:xfrm>
          <a:prstGeom prst="rect">
            <a:avLst/>
          </a:prstGeom>
        </p:spPr>
      </p:pic>
      <p:sp>
        <p:nvSpPr>
          <p:cNvPr id="5" name="object 5"/>
          <p:cNvSpPr txBox="1"/>
          <p:nvPr/>
        </p:nvSpPr>
        <p:spPr>
          <a:xfrm>
            <a:off x="10795317" y="6175628"/>
            <a:ext cx="103505" cy="181610"/>
          </a:xfrm>
          <a:prstGeom prst="rect">
            <a:avLst/>
          </a:prstGeom>
        </p:spPr>
        <p:txBody>
          <a:bodyPr vert="horz" wrap="square" lIns="0" tIns="0" rIns="0" bIns="0" rtlCol="0">
            <a:spAutoFit/>
          </a:bodyPr>
          <a:lstStyle/>
          <a:p>
            <a:pPr marL="12700">
              <a:lnSpc>
                <a:spcPts val="1315"/>
              </a:lnSpc>
            </a:pPr>
            <a:r>
              <a:rPr sz="1100" dirty="0">
                <a:latin typeface="Arial"/>
                <a:cs typeface="Arial"/>
              </a:rPr>
              <a:t>9</a:t>
            </a:r>
            <a:endParaRPr sz="1100">
              <a:latin typeface="Arial"/>
              <a:cs typeface="Arial"/>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120775" y="590550"/>
            <a:ext cx="5306695" cy="459740"/>
          </a:xfrm>
          <a:prstGeom prst="rect">
            <a:avLst/>
          </a:prstGeom>
        </p:spPr>
        <p:txBody>
          <a:bodyPr vert="horz" wrap="square" lIns="0" tIns="12700" rIns="0" bIns="0" rtlCol="0">
            <a:spAutoFit/>
          </a:bodyPr>
          <a:lstStyle/>
          <a:p>
            <a:pPr marL="12700">
              <a:lnSpc>
                <a:spcPct val="100000"/>
              </a:lnSpc>
              <a:spcBef>
                <a:spcPts val="100"/>
              </a:spcBef>
            </a:pPr>
            <a:r>
              <a:rPr spc="155" dirty="0">
                <a:solidFill>
                  <a:srgbClr val="FFFFFF"/>
                </a:solidFill>
              </a:rPr>
              <a:t>Μια</a:t>
            </a:r>
            <a:r>
              <a:rPr spc="55" dirty="0">
                <a:solidFill>
                  <a:srgbClr val="FFFFFF"/>
                </a:solidFill>
              </a:rPr>
              <a:t> </a:t>
            </a:r>
            <a:r>
              <a:rPr spc="125" dirty="0">
                <a:solidFill>
                  <a:srgbClr val="FFFFFF"/>
                </a:solidFill>
              </a:rPr>
              <a:t>τυπική</a:t>
            </a:r>
            <a:r>
              <a:rPr spc="60" dirty="0">
                <a:solidFill>
                  <a:srgbClr val="FFFFFF"/>
                </a:solidFill>
              </a:rPr>
              <a:t> </a:t>
            </a:r>
            <a:r>
              <a:rPr spc="120" dirty="0">
                <a:solidFill>
                  <a:srgbClr val="FFFFFF"/>
                </a:solidFill>
              </a:rPr>
              <a:t>συνεδρία</a:t>
            </a:r>
            <a:r>
              <a:rPr spc="60" dirty="0">
                <a:solidFill>
                  <a:srgbClr val="FFFFFF"/>
                </a:solidFill>
              </a:rPr>
              <a:t> </a:t>
            </a:r>
            <a:r>
              <a:rPr spc="130" dirty="0">
                <a:solidFill>
                  <a:srgbClr val="FFFFFF"/>
                </a:solidFill>
              </a:rPr>
              <a:t>με</a:t>
            </a:r>
            <a:r>
              <a:rPr spc="105" dirty="0">
                <a:solidFill>
                  <a:srgbClr val="FFFFFF"/>
                </a:solidFill>
              </a:rPr>
              <a:t> </a:t>
            </a:r>
            <a:r>
              <a:rPr spc="120" dirty="0">
                <a:solidFill>
                  <a:srgbClr val="FFFFFF"/>
                </a:solidFill>
              </a:rPr>
              <a:t>Cookies</a:t>
            </a:r>
          </a:p>
        </p:txBody>
      </p:sp>
      <p:sp>
        <p:nvSpPr>
          <p:cNvPr id="4" name="object 4"/>
          <p:cNvSpPr txBox="1"/>
          <p:nvPr/>
        </p:nvSpPr>
        <p:spPr>
          <a:xfrm>
            <a:off x="1230630" y="1382077"/>
            <a:ext cx="6813550" cy="737870"/>
          </a:xfrm>
          <a:prstGeom prst="rect">
            <a:avLst/>
          </a:prstGeom>
        </p:spPr>
        <p:txBody>
          <a:bodyPr vert="horz" wrap="square" lIns="0" tIns="18415" rIns="0" bIns="0" rtlCol="0">
            <a:spAutoFit/>
          </a:bodyPr>
          <a:lstStyle/>
          <a:p>
            <a:pPr marL="12700" marR="5080" algn="just">
              <a:lnSpc>
                <a:spcPct val="123700"/>
              </a:lnSpc>
              <a:spcBef>
                <a:spcPts val="145"/>
              </a:spcBef>
            </a:pPr>
            <a:r>
              <a:rPr sz="1250" spc="85" dirty="0">
                <a:solidFill>
                  <a:srgbClr val="FFFFFF"/>
                </a:solidFill>
                <a:latin typeface="Calibri"/>
                <a:cs typeface="Calibri"/>
              </a:rPr>
              <a:t>Οι</a:t>
            </a:r>
            <a:r>
              <a:rPr sz="1250" spc="40" dirty="0">
                <a:solidFill>
                  <a:srgbClr val="FFFFFF"/>
                </a:solidFill>
                <a:latin typeface="Calibri"/>
                <a:cs typeface="Calibri"/>
              </a:rPr>
              <a:t> </a:t>
            </a:r>
            <a:r>
              <a:rPr sz="1250" spc="80" dirty="0">
                <a:solidFill>
                  <a:srgbClr val="FFFFFF"/>
                </a:solidFill>
                <a:latin typeface="Calibri"/>
                <a:cs typeface="Calibri"/>
              </a:rPr>
              <a:t>πιστοποιημένοι</a:t>
            </a:r>
            <a:r>
              <a:rPr sz="1250" spc="45" dirty="0">
                <a:solidFill>
                  <a:srgbClr val="FFFFFF"/>
                </a:solidFill>
                <a:latin typeface="Calibri"/>
                <a:cs typeface="Calibri"/>
              </a:rPr>
              <a:t> </a:t>
            </a:r>
            <a:r>
              <a:rPr sz="1250" spc="85" dirty="0">
                <a:solidFill>
                  <a:srgbClr val="FFFFFF"/>
                </a:solidFill>
                <a:latin typeface="Calibri"/>
                <a:cs typeface="Calibri"/>
              </a:rPr>
              <a:t>χρήστες</a:t>
            </a:r>
            <a:r>
              <a:rPr sz="1250" spc="45" dirty="0">
                <a:solidFill>
                  <a:srgbClr val="FFFFFF"/>
                </a:solidFill>
                <a:latin typeface="Calibri"/>
                <a:cs typeface="Calibri"/>
              </a:rPr>
              <a:t> </a:t>
            </a:r>
            <a:r>
              <a:rPr sz="1250" spc="85" dirty="0">
                <a:solidFill>
                  <a:srgbClr val="FFFFFF"/>
                </a:solidFill>
                <a:latin typeface="Calibri"/>
                <a:cs typeface="Calibri"/>
              </a:rPr>
              <a:t>πρέπει</a:t>
            </a:r>
            <a:r>
              <a:rPr sz="1250" spc="40" dirty="0">
                <a:solidFill>
                  <a:srgbClr val="FFFFFF"/>
                </a:solidFill>
                <a:latin typeface="Calibri"/>
                <a:cs typeface="Calibri"/>
              </a:rPr>
              <a:t> </a:t>
            </a:r>
            <a:r>
              <a:rPr sz="1250" spc="90" dirty="0">
                <a:solidFill>
                  <a:srgbClr val="FFFFFF"/>
                </a:solidFill>
                <a:latin typeface="Calibri"/>
                <a:cs typeface="Calibri"/>
              </a:rPr>
              <a:t>να</a:t>
            </a:r>
            <a:r>
              <a:rPr sz="1250" spc="45" dirty="0">
                <a:solidFill>
                  <a:srgbClr val="FFFFFF"/>
                </a:solidFill>
                <a:latin typeface="Calibri"/>
                <a:cs typeface="Calibri"/>
              </a:rPr>
              <a:t> </a:t>
            </a:r>
            <a:r>
              <a:rPr sz="1250" spc="70" dirty="0">
                <a:solidFill>
                  <a:srgbClr val="FFFFFF"/>
                </a:solidFill>
                <a:latin typeface="Calibri"/>
                <a:cs typeface="Calibri"/>
              </a:rPr>
              <a:t>είναι</a:t>
            </a:r>
            <a:r>
              <a:rPr sz="1250" spc="50" dirty="0">
                <a:solidFill>
                  <a:srgbClr val="FFFFFF"/>
                </a:solidFill>
                <a:latin typeface="Calibri"/>
                <a:cs typeface="Calibri"/>
              </a:rPr>
              <a:t> </a:t>
            </a:r>
            <a:r>
              <a:rPr sz="1250" spc="90" dirty="0">
                <a:solidFill>
                  <a:srgbClr val="87872D"/>
                </a:solidFill>
                <a:latin typeface="Calibri"/>
                <a:cs typeface="Calibri"/>
              </a:rPr>
              <a:t>απαραβίαστοι</a:t>
            </a:r>
            <a:r>
              <a:rPr sz="1250" spc="45" dirty="0">
                <a:solidFill>
                  <a:srgbClr val="87872D"/>
                </a:solidFill>
                <a:latin typeface="Calibri"/>
                <a:cs typeface="Calibri"/>
              </a:rPr>
              <a:t> </a:t>
            </a:r>
            <a:r>
              <a:rPr sz="1250" spc="80" dirty="0">
                <a:solidFill>
                  <a:srgbClr val="FFFFFF"/>
                </a:solidFill>
                <a:latin typeface="Calibri"/>
                <a:cs typeface="Calibri"/>
              </a:rPr>
              <a:t>και</a:t>
            </a:r>
            <a:r>
              <a:rPr sz="1250" spc="45" dirty="0">
                <a:solidFill>
                  <a:srgbClr val="FFFFFF"/>
                </a:solidFill>
                <a:latin typeface="Calibri"/>
                <a:cs typeface="Calibri"/>
              </a:rPr>
              <a:t> </a:t>
            </a:r>
            <a:r>
              <a:rPr sz="1250" spc="70" dirty="0">
                <a:solidFill>
                  <a:srgbClr val="87872D"/>
                </a:solidFill>
                <a:latin typeface="Calibri"/>
                <a:cs typeface="Calibri"/>
              </a:rPr>
              <a:t>ανθεκτικοί</a:t>
            </a:r>
            <a:r>
              <a:rPr sz="1250" spc="25" dirty="0">
                <a:solidFill>
                  <a:srgbClr val="87872D"/>
                </a:solidFill>
                <a:latin typeface="Calibri"/>
                <a:cs typeface="Calibri"/>
              </a:rPr>
              <a:t> </a:t>
            </a:r>
            <a:r>
              <a:rPr sz="1250" spc="80" dirty="0">
                <a:solidFill>
                  <a:srgbClr val="87872D"/>
                </a:solidFill>
                <a:latin typeface="Calibri"/>
                <a:cs typeface="Calibri"/>
              </a:rPr>
              <a:t>στην</a:t>
            </a:r>
            <a:r>
              <a:rPr sz="1250" spc="30" dirty="0">
                <a:solidFill>
                  <a:srgbClr val="87872D"/>
                </a:solidFill>
                <a:latin typeface="Calibri"/>
                <a:cs typeface="Calibri"/>
              </a:rPr>
              <a:t> </a:t>
            </a:r>
            <a:r>
              <a:rPr sz="1250" spc="85" dirty="0">
                <a:solidFill>
                  <a:srgbClr val="87872D"/>
                </a:solidFill>
                <a:latin typeface="Calibri"/>
                <a:cs typeface="Calibri"/>
              </a:rPr>
              <a:t>παραποίηση </a:t>
            </a:r>
            <a:r>
              <a:rPr sz="1250" spc="-275" dirty="0">
                <a:solidFill>
                  <a:srgbClr val="87872D"/>
                </a:solidFill>
                <a:latin typeface="Calibri"/>
                <a:cs typeface="Calibri"/>
              </a:rPr>
              <a:t> </a:t>
            </a:r>
            <a:r>
              <a:rPr sz="1250" spc="90" dirty="0">
                <a:solidFill>
                  <a:srgbClr val="FFFFFF"/>
                </a:solidFill>
                <a:latin typeface="Calibri"/>
                <a:cs typeface="Calibri"/>
              </a:rPr>
              <a:t>(οι</a:t>
            </a:r>
            <a:r>
              <a:rPr sz="1250" spc="60" dirty="0">
                <a:solidFill>
                  <a:srgbClr val="FFFFFF"/>
                </a:solidFill>
                <a:latin typeface="Calibri"/>
                <a:cs typeface="Calibri"/>
              </a:rPr>
              <a:t> </a:t>
            </a:r>
            <a:r>
              <a:rPr sz="1250" spc="120" dirty="0">
                <a:solidFill>
                  <a:srgbClr val="FFFFFF"/>
                </a:solidFill>
                <a:latin typeface="Calibri"/>
                <a:cs typeface="Calibri"/>
              </a:rPr>
              <a:t>κακόβουλοι</a:t>
            </a:r>
            <a:r>
              <a:rPr sz="1250" spc="60" dirty="0">
                <a:solidFill>
                  <a:srgbClr val="FFFFFF"/>
                </a:solidFill>
                <a:latin typeface="Calibri"/>
                <a:cs typeface="Calibri"/>
              </a:rPr>
              <a:t> </a:t>
            </a:r>
            <a:r>
              <a:rPr sz="1250" spc="114" dirty="0">
                <a:solidFill>
                  <a:srgbClr val="FFFFFF"/>
                </a:solidFill>
                <a:latin typeface="Calibri"/>
                <a:cs typeface="Calibri"/>
              </a:rPr>
              <a:t>πελάτες</a:t>
            </a:r>
            <a:r>
              <a:rPr sz="1250" spc="55" dirty="0">
                <a:solidFill>
                  <a:srgbClr val="FFFFFF"/>
                </a:solidFill>
                <a:latin typeface="Calibri"/>
                <a:cs typeface="Calibri"/>
              </a:rPr>
              <a:t> </a:t>
            </a:r>
            <a:r>
              <a:rPr sz="1250" spc="114" dirty="0">
                <a:solidFill>
                  <a:srgbClr val="FFFFFF"/>
                </a:solidFill>
                <a:latin typeface="Calibri"/>
                <a:cs typeface="Calibri"/>
              </a:rPr>
              <a:t>δεν</a:t>
            </a:r>
            <a:r>
              <a:rPr sz="1250" spc="55" dirty="0">
                <a:solidFill>
                  <a:srgbClr val="FFFFFF"/>
                </a:solidFill>
                <a:latin typeface="Calibri"/>
                <a:cs typeface="Calibri"/>
              </a:rPr>
              <a:t> </a:t>
            </a:r>
            <a:r>
              <a:rPr sz="1250" spc="135" dirty="0">
                <a:solidFill>
                  <a:srgbClr val="FFFFFF"/>
                </a:solidFill>
                <a:latin typeface="Calibri"/>
                <a:cs typeface="Calibri"/>
              </a:rPr>
              <a:t>θα</a:t>
            </a:r>
            <a:r>
              <a:rPr sz="1250" spc="60" dirty="0">
                <a:solidFill>
                  <a:srgbClr val="FFFFFF"/>
                </a:solidFill>
                <a:latin typeface="Calibri"/>
                <a:cs typeface="Calibri"/>
              </a:rPr>
              <a:t> </a:t>
            </a:r>
            <a:r>
              <a:rPr sz="1250" spc="114" dirty="0">
                <a:solidFill>
                  <a:srgbClr val="FFFFFF"/>
                </a:solidFill>
                <a:latin typeface="Calibri"/>
                <a:cs typeface="Calibri"/>
              </a:rPr>
              <a:t>πρέπει</a:t>
            </a:r>
            <a:r>
              <a:rPr sz="1250" spc="55" dirty="0">
                <a:solidFill>
                  <a:srgbClr val="FFFFFF"/>
                </a:solidFill>
                <a:latin typeface="Calibri"/>
                <a:cs typeface="Calibri"/>
              </a:rPr>
              <a:t> </a:t>
            </a:r>
            <a:r>
              <a:rPr sz="1250" spc="125" dirty="0">
                <a:solidFill>
                  <a:srgbClr val="FFFFFF"/>
                </a:solidFill>
                <a:latin typeface="Calibri"/>
                <a:cs typeface="Calibri"/>
              </a:rPr>
              <a:t>να</a:t>
            </a:r>
            <a:r>
              <a:rPr sz="1250" spc="60" dirty="0">
                <a:solidFill>
                  <a:srgbClr val="FFFFFF"/>
                </a:solidFill>
                <a:latin typeface="Calibri"/>
                <a:cs typeface="Calibri"/>
              </a:rPr>
              <a:t> </a:t>
            </a:r>
            <a:r>
              <a:rPr sz="1250" spc="125" dirty="0">
                <a:solidFill>
                  <a:srgbClr val="FFFFFF"/>
                </a:solidFill>
                <a:latin typeface="Calibri"/>
                <a:cs typeface="Calibri"/>
              </a:rPr>
              <a:t>μπορούν</a:t>
            </a:r>
            <a:r>
              <a:rPr sz="1250" spc="55" dirty="0">
                <a:solidFill>
                  <a:srgbClr val="FFFFFF"/>
                </a:solidFill>
                <a:latin typeface="Calibri"/>
                <a:cs typeface="Calibri"/>
              </a:rPr>
              <a:t> </a:t>
            </a:r>
            <a:r>
              <a:rPr sz="1250" spc="125" dirty="0">
                <a:solidFill>
                  <a:srgbClr val="FFFFFF"/>
                </a:solidFill>
                <a:latin typeface="Calibri"/>
                <a:cs typeface="Calibri"/>
              </a:rPr>
              <a:t>να</a:t>
            </a:r>
            <a:r>
              <a:rPr sz="1250" spc="60" dirty="0">
                <a:solidFill>
                  <a:srgbClr val="FFFFFF"/>
                </a:solidFill>
                <a:latin typeface="Calibri"/>
                <a:cs typeface="Calibri"/>
              </a:rPr>
              <a:t> </a:t>
            </a:r>
            <a:r>
              <a:rPr sz="1250" spc="120" dirty="0">
                <a:solidFill>
                  <a:srgbClr val="FFFFFF"/>
                </a:solidFill>
                <a:latin typeface="Calibri"/>
                <a:cs typeface="Calibri"/>
              </a:rPr>
              <a:t>τροποποιηθούν</a:t>
            </a:r>
            <a:r>
              <a:rPr sz="1250" spc="405" dirty="0">
                <a:solidFill>
                  <a:srgbClr val="FFFFFF"/>
                </a:solidFill>
                <a:latin typeface="Calibri"/>
                <a:cs typeface="Calibri"/>
              </a:rPr>
              <a:t> </a:t>
            </a:r>
            <a:r>
              <a:rPr sz="1250" spc="110" dirty="0">
                <a:solidFill>
                  <a:srgbClr val="FFFFFF"/>
                </a:solidFill>
                <a:latin typeface="Calibri"/>
                <a:cs typeface="Calibri"/>
              </a:rPr>
              <a:t>πιστοποιημένοι </a:t>
            </a:r>
            <a:r>
              <a:rPr sz="1250" spc="-270" dirty="0">
                <a:solidFill>
                  <a:srgbClr val="FFFFFF"/>
                </a:solidFill>
                <a:latin typeface="Calibri"/>
                <a:cs typeface="Calibri"/>
              </a:rPr>
              <a:t> </a:t>
            </a:r>
            <a:r>
              <a:rPr sz="1250" spc="110" dirty="0">
                <a:solidFill>
                  <a:srgbClr val="FFFFFF"/>
                </a:solidFill>
                <a:latin typeface="Calibri"/>
                <a:cs typeface="Calibri"/>
              </a:rPr>
              <a:t>χρήστες)</a:t>
            </a:r>
            <a:r>
              <a:rPr sz="1250" spc="50" dirty="0">
                <a:solidFill>
                  <a:srgbClr val="FFFFFF"/>
                </a:solidFill>
                <a:latin typeface="Calibri"/>
                <a:cs typeface="Calibri"/>
              </a:rPr>
              <a:t> </a:t>
            </a:r>
            <a:r>
              <a:rPr sz="1250" spc="140" dirty="0">
                <a:solidFill>
                  <a:srgbClr val="FFFFFF"/>
                </a:solidFill>
                <a:latin typeface="Calibri"/>
                <a:cs typeface="Calibri"/>
              </a:rPr>
              <a:t>Πώς</a:t>
            </a:r>
            <a:r>
              <a:rPr sz="1250" spc="50" dirty="0">
                <a:solidFill>
                  <a:srgbClr val="FFFFFF"/>
                </a:solidFill>
                <a:latin typeface="Calibri"/>
                <a:cs typeface="Calibri"/>
              </a:rPr>
              <a:t> </a:t>
            </a:r>
            <a:r>
              <a:rPr sz="1250" spc="125" dirty="0">
                <a:solidFill>
                  <a:srgbClr val="FFFFFF"/>
                </a:solidFill>
                <a:latin typeface="Calibri"/>
                <a:cs typeface="Calibri"/>
              </a:rPr>
              <a:t>να</a:t>
            </a:r>
            <a:r>
              <a:rPr sz="1250" spc="55" dirty="0">
                <a:solidFill>
                  <a:srgbClr val="FFFFFF"/>
                </a:solidFill>
                <a:latin typeface="Calibri"/>
                <a:cs typeface="Calibri"/>
              </a:rPr>
              <a:t> </a:t>
            </a:r>
            <a:r>
              <a:rPr sz="1250" spc="114" dirty="0">
                <a:solidFill>
                  <a:srgbClr val="FF0000"/>
                </a:solidFill>
                <a:latin typeface="Calibri"/>
                <a:cs typeface="Calibri"/>
              </a:rPr>
              <a:t>το</a:t>
            </a:r>
            <a:r>
              <a:rPr sz="1250" spc="55" dirty="0">
                <a:solidFill>
                  <a:srgbClr val="FF0000"/>
                </a:solidFill>
                <a:latin typeface="Calibri"/>
                <a:cs typeface="Calibri"/>
              </a:rPr>
              <a:t> </a:t>
            </a:r>
            <a:r>
              <a:rPr sz="1250" spc="105" dirty="0">
                <a:solidFill>
                  <a:srgbClr val="FFFFFF"/>
                </a:solidFill>
                <a:latin typeface="Calibri"/>
                <a:cs typeface="Calibri"/>
              </a:rPr>
              <a:t>σχεδιάσετε</a:t>
            </a:r>
            <a:r>
              <a:rPr sz="1250" spc="105" dirty="0">
                <a:solidFill>
                  <a:srgbClr val="FF0000"/>
                </a:solidFill>
                <a:latin typeface="Calibri"/>
                <a:cs typeface="Calibri"/>
              </a:rPr>
              <a:t>;</a:t>
            </a:r>
            <a:endParaRPr sz="1250">
              <a:latin typeface="Calibri"/>
              <a:cs typeface="Calibri"/>
            </a:endParaRPr>
          </a:p>
        </p:txBody>
      </p:sp>
      <p:pic>
        <p:nvPicPr>
          <p:cNvPr id="5" name="object 5"/>
          <p:cNvPicPr/>
          <p:nvPr/>
        </p:nvPicPr>
        <p:blipFill>
          <a:blip r:embed="rId2" cstate="print"/>
          <a:stretch>
            <a:fillRect/>
          </a:stretch>
        </p:blipFill>
        <p:spPr>
          <a:xfrm>
            <a:off x="7203122" y="5689600"/>
            <a:ext cx="1530032" cy="612140"/>
          </a:xfrm>
          <a:prstGeom prst="rect">
            <a:avLst/>
          </a:prstGeom>
        </p:spPr>
      </p:pic>
      <p:pic>
        <p:nvPicPr>
          <p:cNvPr id="6" name="object 6"/>
          <p:cNvPicPr/>
          <p:nvPr/>
        </p:nvPicPr>
        <p:blipFill>
          <a:blip r:embed="rId3" cstate="print"/>
          <a:stretch>
            <a:fillRect/>
          </a:stretch>
        </p:blipFill>
        <p:spPr>
          <a:xfrm>
            <a:off x="8104505" y="3804284"/>
            <a:ext cx="1734820" cy="431482"/>
          </a:xfrm>
          <a:prstGeom prst="rect">
            <a:avLst/>
          </a:prstGeom>
        </p:spPr>
      </p:pic>
      <p:grpSp>
        <p:nvGrpSpPr>
          <p:cNvPr id="7" name="object 7"/>
          <p:cNvGrpSpPr/>
          <p:nvPr/>
        </p:nvGrpSpPr>
        <p:grpSpPr>
          <a:xfrm>
            <a:off x="2433954" y="2665095"/>
            <a:ext cx="5613400" cy="2802890"/>
            <a:chOff x="2433954" y="2665095"/>
            <a:chExt cx="5613400" cy="2802890"/>
          </a:xfrm>
        </p:grpSpPr>
        <p:sp>
          <p:nvSpPr>
            <p:cNvPr id="8" name="object 8"/>
            <p:cNvSpPr/>
            <p:nvPr/>
          </p:nvSpPr>
          <p:spPr>
            <a:xfrm>
              <a:off x="2448242" y="2679382"/>
              <a:ext cx="1807210" cy="2774315"/>
            </a:xfrm>
            <a:custGeom>
              <a:avLst/>
              <a:gdLst/>
              <a:ahLst/>
              <a:cxnLst/>
              <a:rect l="l" t="t" r="r" b="b"/>
              <a:pathLst>
                <a:path w="1807210" h="2774315">
                  <a:moveTo>
                    <a:pt x="0" y="0"/>
                  </a:moveTo>
                  <a:lnTo>
                    <a:pt x="1806892" y="0"/>
                  </a:lnTo>
                  <a:lnTo>
                    <a:pt x="1806892" y="2774315"/>
                  </a:lnTo>
                  <a:lnTo>
                    <a:pt x="0" y="2774315"/>
                  </a:lnTo>
                  <a:lnTo>
                    <a:pt x="0" y="0"/>
                  </a:lnTo>
                </a:path>
              </a:pathLst>
            </a:custGeom>
            <a:ln w="28575">
              <a:solidFill>
                <a:srgbClr val="E6E6E6"/>
              </a:solidFill>
            </a:ln>
          </p:spPr>
          <p:txBody>
            <a:bodyPr wrap="square" lIns="0" tIns="0" rIns="0" bIns="0" rtlCol="0"/>
            <a:lstStyle/>
            <a:p>
              <a:endParaRPr/>
            </a:p>
          </p:txBody>
        </p:sp>
        <p:pic>
          <p:nvPicPr>
            <p:cNvPr id="9" name="object 9"/>
            <p:cNvPicPr/>
            <p:nvPr/>
          </p:nvPicPr>
          <p:blipFill>
            <a:blip r:embed="rId4" cstate="print"/>
            <a:stretch>
              <a:fillRect/>
            </a:stretch>
          </p:blipFill>
          <p:spPr>
            <a:xfrm>
              <a:off x="2776854" y="3692842"/>
              <a:ext cx="966787" cy="796607"/>
            </a:xfrm>
            <a:prstGeom prst="rect">
              <a:avLst/>
            </a:prstGeom>
          </p:spPr>
        </p:pic>
        <p:sp>
          <p:nvSpPr>
            <p:cNvPr id="10" name="object 10"/>
            <p:cNvSpPr/>
            <p:nvPr/>
          </p:nvSpPr>
          <p:spPr>
            <a:xfrm>
              <a:off x="4255134" y="2949892"/>
              <a:ext cx="3778250" cy="473709"/>
            </a:xfrm>
            <a:custGeom>
              <a:avLst/>
              <a:gdLst/>
              <a:ahLst/>
              <a:cxnLst/>
              <a:rect l="l" t="t" r="r" b="b"/>
              <a:pathLst>
                <a:path w="3778250" h="473710">
                  <a:moveTo>
                    <a:pt x="0" y="0"/>
                  </a:moveTo>
                  <a:lnTo>
                    <a:pt x="3777932" y="473710"/>
                  </a:lnTo>
                </a:path>
              </a:pathLst>
            </a:custGeom>
            <a:ln w="28575">
              <a:solidFill>
                <a:srgbClr val="E6E6E6"/>
              </a:solidFill>
            </a:ln>
          </p:spPr>
          <p:txBody>
            <a:bodyPr wrap="square" lIns="0" tIns="0" rIns="0" bIns="0" rtlCol="0"/>
            <a:lstStyle/>
            <a:p>
              <a:endParaRPr/>
            </a:p>
          </p:txBody>
        </p:sp>
        <p:sp>
          <p:nvSpPr>
            <p:cNvPr id="11" name="object 11"/>
            <p:cNvSpPr/>
            <p:nvPr/>
          </p:nvSpPr>
          <p:spPr>
            <a:xfrm>
              <a:off x="7955597" y="3375025"/>
              <a:ext cx="90170" cy="78740"/>
            </a:xfrm>
            <a:custGeom>
              <a:avLst/>
              <a:gdLst/>
              <a:ahLst/>
              <a:cxnLst/>
              <a:rect l="l" t="t" r="r" b="b"/>
              <a:pathLst>
                <a:path w="90170" h="78739">
                  <a:moveTo>
                    <a:pt x="9842" y="0"/>
                  </a:moveTo>
                  <a:lnTo>
                    <a:pt x="37782" y="43497"/>
                  </a:lnTo>
                  <a:lnTo>
                    <a:pt x="0" y="78739"/>
                  </a:lnTo>
                  <a:lnTo>
                    <a:pt x="90170" y="50164"/>
                  </a:lnTo>
                  <a:lnTo>
                    <a:pt x="9842" y="0"/>
                  </a:lnTo>
                  <a:close/>
                </a:path>
              </a:pathLst>
            </a:custGeom>
            <a:solidFill>
              <a:srgbClr val="E6E6E6"/>
            </a:solidFill>
          </p:spPr>
          <p:txBody>
            <a:bodyPr wrap="square" lIns="0" tIns="0" rIns="0" bIns="0" rtlCol="0"/>
            <a:lstStyle/>
            <a:p>
              <a:endParaRPr/>
            </a:p>
          </p:txBody>
        </p:sp>
        <p:sp>
          <p:nvSpPr>
            <p:cNvPr id="12" name="object 12"/>
            <p:cNvSpPr/>
            <p:nvPr/>
          </p:nvSpPr>
          <p:spPr>
            <a:xfrm>
              <a:off x="4977129" y="2935922"/>
              <a:ext cx="1593215" cy="273685"/>
            </a:xfrm>
            <a:custGeom>
              <a:avLst/>
              <a:gdLst/>
              <a:ahLst/>
              <a:cxnLst/>
              <a:rect l="l" t="t" r="r" b="b"/>
              <a:pathLst>
                <a:path w="1593215" h="273685">
                  <a:moveTo>
                    <a:pt x="0" y="0"/>
                  </a:moveTo>
                  <a:lnTo>
                    <a:pt x="1593215" y="0"/>
                  </a:lnTo>
                  <a:lnTo>
                    <a:pt x="1593215" y="273367"/>
                  </a:lnTo>
                  <a:lnTo>
                    <a:pt x="0" y="273367"/>
                  </a:lnTo>
                  <a:lnTo>
                    <a:pt x="0" y="0"/>
                  </a:lnTo>
                </a:path>
              </a:pathLst>
            </a:custGeom>
            <a:ln w="28575">
              <a:solidFill>
                <a:srgbClr val="000000"/>
              </a:solidFill>
            </a:ln>
          </p:spPr>
          <p:txBody>
            <a:bodyPr wrap="square" lIns="0" tIns="0" rIns="0" bIns="0" rtlCol="0"/>
            <a:lstStyle/>
            <a:p>
              <a:endParaRPr/>
            </a:p>
          </p:txBody>
        </p:sp>
        <p:sp>
          <p:nvSpPr>
            <p:cNvPr id="13" name="object 13"/>
            <p:cNvSpPr/>
            <p:nvPr/>
          </p:nvSpPr>
          <p:spPr>
            <a:xfrm>
              <a:off x="4255134" y="4167822"/>
              <a:ext cx="3778250" cy="473709"/>
            </a:xfrm>
            <a:custGeom>
              <a:avLst/>
              <a:gdLst/>
              <a:ahLst/>
              <a:cxnLst/>
              <a:rect l="l" t="t" r="r" b="b"/>
              <a:pathLst>
                <a:path w="3778250" h="473710">
                  <a:moveTo>
                    <a:pt x="0" y="0"/>
                  </a:moveTo>
                  <a:lnTo>
                    <a:pt x="3777932" y="473709"/>
                  </a:lnTo>
                </a:path>
              </a:pathLst>
            </a:custGeom>
            <a:ln w="28575">
              <a:solidFill>
                <a:srgbClr val="E6E6E6"/>
              </a:solidFill>
            </a:ln>
          </p:spPr>
          <p:txBody>
            <a:bodyPr wrap="square" lIns="0" tIns="0" rIns="0" bIns="0" rtlCol="0"/>
            <a:lstStyle/>
            <a:p>
              <a:endParaRPr/>
            </a:p>
          </p:txBody>
        </p:sp>
        <p:sp>
          <p:nvSpPr>
            <p:cNvPr id="14" name="object 14"/>
            <p:cNvSpPr/>
            <p:nvPr/>
          </p:nvSpPr>
          <p:spPr>
            <a:xfrm>
              <a:off x="7955597" y="4592955"/>
              <a:ext cx="90170" cy="78740"/>
            </a:xfrm>
            <a:custGeom>
              <a:avLst/>
              <a:gdLst/>
              <a:ahLst/>
              <a:cxnLst/>
              <a:rect l="l" t="t" r="r" b="b"/>
              <a:pathLst>
                <a:path w="90170" h="78739">
                  <a:moveTo>
                    <a:pt x="9842" y="0"/>
                  </a:moveTo>
                  <a:lnTo>
                    <a:pt x="37782" y="43497"/>
                  </a:lnTo>
                  <a:lnTo>
                    <a:pt x="0" y="78740"/>
                  </a:lnTo>
                  <a:lnTo>
                    <a:pt x="90170" y="50165"/>
                  </a:lnTo>
                  <a:lnTo>
                    <a:pt x="9842" y="0"/>
                  </a:lnTo>
                  <a:close/>
                </a:path>
              </a:pathLst>
            </a:custGeom>
            <a:solidFill>
              <a:srgbClr val="E6E6E6"/>
            </a:solidFill>
          </p:spPr>
          <p:txBody>
            <a:bodyPr wrap="square" lIns="0" tIns="0" rIns="0" bIns="0" rtlCol="0"/>
            <a:lstStyle/>
            <a:p>
              <a:endParaRPr/>
            </a:p>
          </p:txBody>
        </p:sp>
        <p:sp>
          <p:nvSpPr>
            <p:cNvPr id="15" name="object 15"/>
            <p:cNvSpPr/>
            <p:nvPr/>
          </p:nvSpPr>
          <p:spPr>
            <a:xfrm>
              <a:off x="4254817" y="3558857"/>
              <a:ext cx="3778250" cy="473709"/>
            </a:xfrm>
            <a:custGeom>
              <a:avLst/>
              <a:gdLst/>
              <a:ahLst/>
              <a:cxnLst/>
              <a:rect l="l" t="t" r="r" b="b"/>
              <a:pathLst>
                <a:path w="3778250" h="473710">
                  <a:moveTo>
                    <a:pt x="3777932" y="0"/>
                  </a:moveTo>
                  <a:lnTo>
                    <a:pt x="0" y="473709"/>
                  </a:lnTo>
                </a:path>
              </a:pathLst>
            </a:custGeom>
            <a:ln w="28575">
              <a:solidFill>
                <a:srgbClr val="E6E6E6"/>
              </a:solidFill>
            </a:ln>
          </p:spPr>
          <p:txBody>
            <a:bodyPr wrap="square" lIns="0" tIns="0" rIns="0" bIns="0" rtlCol="0"/>
            <a:lstStyle/>
            <a:p>
              <a:endParaRPr/>
            </a:p>
          </p:txBody>
        </p:sp>
        <p:sp>
          <p:nvSpPr>
            <p:cNvPr id="16" name="object 16"/>
            <p:cNvSpPr/>
            <p:nvPr/>
          </p:nvSpPr>
          <p:spPr>
            <a:xfrm>
              <a:off x="4242117" y="3983990"/>
              <a:ext cx="90170" cy="78740"/>
            </a:xfrm>
            <a:custGeom>
              <a:avLst/>
              <a:gdLst/>
              <a:ahLst/>
              <a:cxnLst/>
              <a:rect l="l" t="t" r="r" b="b"/>
              <a:pathLst>
                <a:path w="90170" h="78739">
                  <a:moveTo>
                    <a:pt x="80327" y="0"/>
                  </a:moveTo>
                  <a:lnTo>
                    <a:pt x="0" y="50165"/>
                  </a:lnTo>
                  <a:lnTo>
                    <a:pt x="90170" y="78740"/>
                  </a:lnTo>
                  <a:lnTo>
                    <a:pt x="52387" y="43497"/>
                  </a:lnTo>
                  <a:lnTo>
                    <a:pt x="80327" y="0"/>
                  </a:lnTo>
                  <a:close/>
                </a:path>
              </a:pathLst>
            </a:custGeom>
            <a:solidFill>
              <a:srgbClr val="E6E6E6"/>
            </a:solidFill>
          </p:spPr>
          <p:txBody>
            <a:bodyPr wrap="square" lIns="0" tIns="0" rIns="0" bIns="0" rtlCol="0"/>
            <a:lstStyle/>
            <a:p>
              <a:endParaRPr/>
            </a:p>
          </p:txBody>
        </p:sp>
        <p:sp>
          <p:nvSpPr>
            <p:cNvPr id="17" name="object 17"/>
            <p:cNvSpPr/>
            <p:nvPr/>
          </p:nvSpPr>
          <p:spPr>
            <a:xfrm>
              <a:off x="4254817" y="4844415"/>
              <a:ext cx="3778250" cy="473709"/>
            </a:xfrm>
            <a:custGeom>
              <a:avLst/>
              <a:gdLst/>
              <a:ahLst/>
              <a:cxnLst/>
              <a:rect l="l" t="t" r="r" b="b"/>
              <a:pathLst>
                <a:path w="3778250" h="473710">
                  <a:moveTo>
                    <a:pt x="3777932" y="0"/>
                  </a:moveTo>
                  <a:lnTo>
                    <a:pt x="0" y="473710"/>
                  </a:lnTo>
                </a:path>
              </a:pathLst>
            </a:custGeom>
            <a:ln w="28575">
              <a:solidFill>
                <a:srgbClr val="E6E6E6"/>
              </a:solidFill>
            </a:ln>
          </p:spPr>
          <p:txBody>
            <a:bodyPr wrap="square" lIns="0" tIns="0" rIns="0" bIns="0" rtlCol="0"/>
            <a:lstStyle/>
            <a:p>
              <a:endParaRPr/>
            </a:p>
          </p:txBody>
        </p:sp>
        <p:sp>
          <p:nvSpPr>
            <p:cNvPr id="18" name="object 18"/>
            <p:cNvSpPr/>
            <p:nvPr/>
          </p:nvSpPr>
          <p:spPr>
            <a:xfrm>
              <a:off x="4242117" y="5269547"/>
              <a:ext cx="90170" cy="78740"/>
            </a:xfrm>
            <a:custGeom>
              <a:avLst/>
              <a:gdLst/>
              <a:ahLst/>
              <a:cxnLst/>
              <a:rect l="l" t="t" r="r" b="b"/>
              <a:pathLst>
                <a:path w="90170" h="78739">
                  <a:moveTo>
                    <a:pt x="80327" y="0"/>
                  </a:moveTo>
                  <a:lnTo>
                    <a:pt x="0" y="50164"/>
                  </a:lnTo>
                  <a:lnTo>
                    <a:pt x="90170" y="78739"/>
                  </a:lnTo>
                  <a:lnTo>
                    <a:pt x="52387" y="43497"/>
                  </a:lnTo>
                  <a:lnTo>
                    <a:pt x="80327" y="0"/>
                  </a:lnTo>
                  <a:close/>
                </a:path>
              </a:pathLst>
            </a:custGeom>
            <a:solidFill>
              <a:srgbClr val="E6E6E6"/>
            </a:solidFill>
          </p:spPr>
          <p:txBody>
            <a:bodyPr wrap="square" lIns="0" tIns="0" rIns="0" bIns="0" rtlCol="0"/>
            <a:lstStyle/>
            <a:p>
              <a:endParaRPr/>
            </a:p>
          </p:txBody>
        </p:sp>
        <p:sp>
          <p:nvSpPr>
            <p:cNvPr id="19" name="object 19"/>
            <p:cNvSpPr/>
            <p:nvPr/>
          </p:nvSpPr>
          <p:spPr>
            <a:xfrm>
              <a:off x="4583429" y="3558857"/>
              <a:ext cx="2564130" cy="273685"/>
            </a:xfrm>
            <a:custGeom>
              <a:avLst/>
              <a:gdLst/>
              <a:ahLst/>
              <a:cxnLst/>
              <a:rect l="l" t="t" r="r" b="b"/>
              <a:pathLst>
                <a:path w="2564129" h="273685">
                  <a:moveTo>
                    <a:pt x="0" y="0"/>
                  </a:moveTo>
                  <a:lnTo>
                    <a:pt x="2564129" y="0"/>
                  </a:lnTo>
                  <a:lnTo>
                    <a:pt x="2564129" y="273367"/>
                  </a:lnTo>
                  <a:lnTo>
                    <a:pt x="0" y="273367"/>
                  </a:lnTo>
                  <a:lnTo>
                    <a:pt x="0" y="0"/>
                  </a:lnTo>
                </a:path>
              </a:pathLst>
            </a:custGeom>
            <a:ln w="28575">
              <a:solidFill>
                <a:srgbClr val="000000"/>
              </a:solidFill>
            </a:ln>
          </p:spPr>
          <p:txBody>
            <a:bodyPr wrap="square" lIns="0" tIns="0" rIns="0" bIns="0" rtlCol="0"/>
            <a:lstStyle/>
            <a:p>
              <a:endParaRPr/>
            </a:p>
          </p:txBody>
        </p:sp>
        <p:sp>
          <p:nvSpPr>
            <p:cNvPr id="20" name="object 20"/>
            <p:cNvSpPr/>
            <p:nvPr/>
          </p:nvSpPr>
          <p:spPr>
            <a:xfrm>
              <a:off x="4917122" y="4167822"/>
              <a:ext cx="2211705" cy="522605"/>
            </a:xfrm>
            <a:custGeom>
              <a:avLst/>
              <a:gdLst/>
              <a:ahLst/>
              <a:cxnLst/>
              <a:rect l="l" t="t" r="r" b="b"/>
              <a:pathLst>
                <a:path w="2211704" h="522604">
                  <a:moveTo>
                    <a:pt x="2211705" y="0"/>
                  </a:moveTo>
                  <a:lnTo>
                    <a:pt x="0" y="0"/>
                  </a:lnTo>
                  <a:lnTo>
                    <a:pt x="0" y="522287"/>
                  </a:lnTo>
                  <a:lnTo>
                    <a:pt x="2211705" y="522287"/>
                  </a:lnTo>
                  <a:lnTo>
                    <a:pt x="2211705" y="0"/>
                  </a:lnTo>
                  <a:close/>
                </a:path>
              </a:pathLst>
            </a:custGeom>
            <a:solidFill>
              <a:srgbClr val="FFBA00"/>
            </a:solidFill>
          </p:spPr>
          <p:txBody>
            <a:bodyPr wrap="square" lIns="0" tIns="0" rIns="0" bIns="0" rtlCol="0"/>
            <a:lstStyle/>
            <a:p>
              <a:endParaRPr/>
            </a:p>
          </p:txBody>
        </p:sp>
        <p:sp>
          <p:nvSpPr>
            <p:cNvPr id="21" name="object 21"/>
            <p:cNvSpPr/>
            <p:nvPr/>
          </p:nvSpPr>
          <p:spPr>
            <a:xfrm>
              <a:off x="4912042" y="4167822"/>
              <a:ext cx="2216785" cy="1085850"/>
            </a:xfrm>
            <a:custGeom>
              <a:avLst/>
              <a:gdLst/>
              <a:ahLst/>
              <a:cxnLst/>
              <a:rect l="l" t="t" r="r" b="b"/>
              <a:pathLst>
                <a:path w="2216784" h="1085850">
                  <a:moveTo>
                    <a:pt x="5080" y="0"/>
                  </a:moveTo>
                  <a:lnTo>
                    <a:pt x="2216785" y="0"/>
                  </a:lnTo>
                  <a:lnTo>
                    <a:pt x="2216785" y="522287"/>
                  </a:lnTo>
                  <a:lnTo>
                    <a:pt x="5080" y="522287"/>
                  </a:lnTo>
                  <a:lnTo>
                    <a:pt x="5080" y="0"/>
                  </a:lnTo>
                </a:path>
                <a:path w="2216784" h="1085850">
                  <a:moveTo>
                    <a:pt x="0" y="812164"/>
                  </a:moveTo>
                  <a:lnTo>
                    <a:pt x="1925002" y="812164"/>
                  </a:lnTo>
                  <a:lnTo>
                    <a:pt x="1925002" y="1085532"/>
                  </a:lnTo>
                  <a:lnTo>
                    <a:pt x="0" y="1085532"/>
                  </a:lnTo>
                  <a:lnTo>
                    <a:pt x="0" y="812164"/>
                  </a:lnTo>
                </a:path>
              </a:pathLst>
            </a:custGeom>
            <a:ln w="28575">
              <a:solidFill>
                <a:srgbClr val="000000"/>
              </a:solidFill>
            </a:ln>
          </p:spPr>
          <p:txBody>
            <a:bodyPr wrap="square" lIns="0" tIns="0" rIns="0" bIns="0" rtlCol="0"/>
            <a:lstStyle/>
            <a:p>
              <a:endParaRPr/>
            </a:p>
          </p:txBody>
        </p:sp>
        <p:pic>
          <p:nvPicPr>
            <p:cNvPr id="22" name="object 22"/>
            <p:cNvPicPr/>
            <p:nvPr/>
          </p:nvPicPr>
          <p:blipFill>
            <a:blip r:embed="rId5" cstate="print"/>
            <a:stretch>
              <a:fillRect/>
            </a:stretch>
          </p:blipFill>
          <p:spPr>
            <a:xfrm>
              <a:off x="2530474" y="4912360"/>
              <a:ext cx="656907" cy="360997"/>
            </a:xfrm>
            <a:prstGeom prst="rect">
              <a:avLst/>
            </a:prstGeom>
          </p:spPr>
        </p:pic>
      </p:grpSp>
      <p:sp>
        <p:nvSpPr>
          <p:cNvPr id="23" name="object 23"/>
          <p:cNvSpPr txBox="1"/>
          <p:nvPr/>
        </p:nvSpPr>
        <p:spPr>
          <a:xfrm>
            <a:off x="4977129" y="2978467"/>
            <a:ext cx="1592580" cy="208279"/>
          </a:xfrm>
          <a:prstGeom prst="rect">
            <a:avLst/>
          </a:prstGeom>
          <a:solidFill>
            <a:srgbClr val="FFBA00"/>
          </a:solidFill>
        </p:spPr>
        <p:txBody>
          <a:bodyPr vert="horz" wrap="square" lIns="0" tIns="26670" rIns="0" bIns="0" rtlCol="0">
            <a:spAutoFit/>
          </a:bodyPr>
          <a:lstStyle/>
          <a:p>
            <a:pPr marL="36195">
              <a:lnSpc>
                <a:spcPct val="100000"/>
              </a:lnSpc>
              <a:spcBef>
                <a:spcPts val="210"/>
              </a:spcBef>
            </a:pPr>
            <a:r>
              <a:rPr sz="1100" spc="85" dirty="0">
                <a:latin typeface="Calibri"/>
                <a:cs typeface="Calibri"/>
              </a:rPr>
              <a:t>POST</a:t>
            </a:r>
            <a:r>
              <a:rPr sz="1100" spc="-5" dirty="0">
                <a:latin typeface="Calibri"/>
                <a:cs typeface="Calibri"/>
              </a:rPr>
              <a:t> </a:t>
            </a:r>
            <a:r>
              <a:rPr sz="1100" spc="50" dirty="0">
                <a:latin typeface="Calibri"/>
                <a:cs typeface="Calibri"/>
              </a:rPr>
              <a:t>/login.cgi</a:t>
            </a:r>
            <a:endParaRPr sz="1100">
              <a:latin typeface="Calibri"/>
              <a:cs typeface="Calibri"/>
            </a:endParaRPr>
          </a:p>
        </p:txBody>
      </p:sp>
      <p:sp>
        <p:nvSpPr>
          <p:cNvPr id="28" name="object 28"/>
          <p:cNvSpPr txBox="1"/>
          <p:nvPr/>
        </p:nvSpPr>
        <p:spPr>
          <a:xfrm>
            <a:off x="10816590" y="5736209"/>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0</a:t>
            </a:r>
            <a:endParaRPr sz="1100">
              <a:latin typeface="Arial"/>
              <a:cs typeface="Arial"/>
            </a:endParaRPr>
          </a:p>
        </p:txBody>
      </p:sp>
      <p:sp>
        <p:nvSpPr>
          <p:cNvPr id="24" name="object 24"/>
          <p:cNvSpPr txBox="1"/>
          <p:nvPr/>
        </p:nvSpPr>
        <p:spPr>
          <a:xfrm>
            <a:off x="4583429" y="3601402"/>
            <a:ext cx="2563495" cy="208279"/>
          </a:xfrm>
          <a:prstGeom prst="rect">
            <a:avLst/>
          </a:prstGeom>
          <a:solidFill>
            <a:srgbClr val="FFBA00"/>
          </a:solidFill>
        </p:spPr>
        <p:txBody>
          <a:bodyPr vert="horz" wrap="square" lIns="0" tIns="26670" rIns="0" bIns="0" rtlCol="0">
            <a:spAutoFit/>
          </a:bodyPr>
          <a:lstStyle/>
          <a:p>
            <a:pPr marL="33020">
              <a:lnSpc>
                <a:spcPct val="100000"/>
              </a:lnSpc>
              <a:spcBef>
                <a:spcPts val="210"/>
              </a:spcBef>
            </a:pPr>
            <a:r>
              <a:rPr sz="1100" spc="35" dirty="0">
                <a:latin typeface="Calibri"/>
                <a:cs typeface="Calibri"/>
              </a:rPr>
              <a:t>Set-Cookie:επαλήθευση</a:t>
            </a:r>
            <a:r>
              <a:rPr sz="1100" spc="-5" dirty="0">
                <a:latin typeface="Calibri"/>
                <a:cs typeface="Calibri"/>
              </a:rPr>
              <a:t> </a:t>
            </a:r>
            <a:r>
              <a:rPr sz="1100" spc="40" dirty="0">
                <a:latin typeface="Calibri"/>
                <a:cs typeface="Calibri"/>
              </a:rPr>
              <a:t>χρήστη</a:t>
            </a:r>
            <a:endParaRPr sz="1100">
              <a:latin typeface="Calibri"/>
              <a:cs typeface="Calibri"/>
            </a:endParaRPr>
          </a:p>
        </p:txBody>
      </p:sp>
      <p:sp>
        <p:nvSpPr>
          <p:cNvPr id="25" name="object 25"/>
          <p:cNvSpPr txBox="1"/>
          <p:nvPr/>
        </p:nvSpPr>
        <p:spPr>
          <a:xfrm>
            <a:off x="4912042" y="5022532"/>
            <a:ext cx="1924685" cy="208279"/>
          </a:xfrm>
          <a:prstGeom prst="rect">
            <a:avLst/>
          </a:prstGeom>
          <a:solidFill>
            <a:srgbClr val="FFBA00"/>
          </a:solidFill>
        </p:spPr>
        <p:txBody>
          <a:bodyPr vert="horz" wrap="square" lIns="0" tIns="26670" rIns="0" bIns="0" rtlCol="0">
            <a:spAutoFit/>
          </a:bodyPr>
          <a:lstStyle/>
          <a:p>
            <a:pPr marL="36195">
              <a:lnSpc>
                <a:spcPct val="100000"/>
              </a:lnSpc>
              <a:spcBef>
                <a:spcPts val="210"/>
              </a:spcBef>
            </a:pPr>
            <a:r>
              <a:rPr sz="1100" spc="75" dirty="0">
                <a:latin typeface="Calibri"/>
                <a:cs typeface="Calibri"/>
              </a:rPr>
              <a:t>Περιορισμένο</a:t>
            </a:r>
            <a:r>
              <a:rPr sz="1100" spc="10" dirty="0">
                <a:latin typeface="Calibri"/>
                <a:cs typeface="Calibri"/>
              </a:rPr>
              <a:t> </a:t>
            </a:r>
            <a:r>
              <a:rPr sz="1100" spc="65" dirty="0">
                <a:latin typeface="Calibri"/>
                <a:cs typeface="Calibri"/>
              </a:rPr>
              <a:t>περιεχόμενο</a:t>
            </a:r>
            <a:endParaRPr sz="1100">
              <a:latin typeface="Calibri"/>
              <a:cs typeface="Calibri"/>
            </a:endParaRPr>
          </a:p>
        </p:txBody>
      </p:sp>
      <p:sp>
        <p:nvSpPr>
          <p:cNvPr id="26" name="object 26"/>
          <p:cNvSpPr txBox="1"/>
          <p:nvPr/>
        </p:nvSpPr>
        <p:spPr>
          <a:xfrm>
            <a:off x="4917122" y="4167822"/>
            <a:ext cx="2211705" cy="522605"/>
          </a:xfrm>
          <a:prstGeom prst="rect">
            <a:avLst/>
          </a:prstGeom>
        </p:spPr>
        <p:txBody>
          <a:bodyPr vert="horz" wrap="square" lIns="0" tIns="35560" rIns="0" bIns="0" rtlCol="0">
            <a:spAutoFit/>
          </a:bodyPr>
          <a:lstStyle/>
          <a:p>
            <a:pPr marL="90170" marR="780415">
              <a:lnSpc>
                <a:spcPct val="100000"/>
              </a:lnSpc>
              <a:spcBef>
                <a:spcPts val="280"/>
              </a:spcBef>
            </a:pPr>
            <a:r>
              <a:rPr sz="1100" spc="85" dirty="0">
                <a:latin typeface="Calibri"/>
                <a:cs typeface="Calibri"/>
              </a:rPr>
              <a:t>GET</a:t>
            </a:r>
            <a:r>
              <a:rPr sz="1100" spc="15" dirty="0">
                <a:latin typeface="Calibri"/>
                <a:cs typeface="Calibri"/>
              </a:rPr>
              <a:t> </a:t>
            </a:r>
            <a:r>
              <a:rPr sz="1100" spc="60" dirty="0">
                <a:latin typeface="Calibri"/>
                <a:cs typeface="Calibri"/>
              </a:rPr>
              <a:t>/restricted.html </a:t>
            </a:r>
            <a:r>
              <a:rPr sz="1100" spc="-235" dirty="0">
                <a:latin typeface="Calibri"/>
                <a:cs typeface="Calibri"/>
              </a:rPr>
              <a:t> </a:t>
            </a:r>
            <a:r>
              <a:rPr sz="1100" spc="70" dirty="0">
                <a:latin typeface="Calibri"/>
                <a:cs typeface="Calibri"/>
              </a:rPr>
              <a:t>Cookie:επαλήθευση</a:t>
            </a:r>
            <a:endParaRPr sz="1100">
              <a:latin typeface="Calibri"/>
              <a:cs typeface="Calibri"/>
            </a:endParaRPr>
          </a:p>
        </p:txBody>
      </p:sp>
      <p:sp>
        <p:nvSpPr>
          <p:cNvPr id="27" name="object 27"/>
          <p:cNvSpPr txBox="1"/>
          <p:nvPr/>
        </p:nvSpPr>
        <p:spPr>
          <a:xfrm>
            <a:off x="8032750" y="2679382"/>
            <a:ext cx="1807210" cy="2774315"/>
          </a:xfrm>
          <a:prstGeom prst="rect">
            <a:avLst/>
          </a:prstGeom>
          <a:solidFill>
            <a:srgbClr val="000000"/>
          </a:solidFill>
          <a:ln w="28575">
            <a:solidFill>
              <a:srgbClr val="E6E6E6"/>
            </a:solidFill>
          </a:ln>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5"/>
              </a:spcBef>
            </a:pPr>
            <a:endParaRPr sz="1600">
              <a:latin typeface="Times New Roman"/>
              <a:cs typeface="Times New Roman"/>
            </a:endParaRPr>
          </a:p>
          <a:p>
            <a:pPr marL="28575" marR="181610">
              <a:lnSpc>
                <a:spcPts val="1280"/>
              </a:lnSpc>
            </a:pPr>
            <a:r>
              <a:rPr sz="1100" spc="50" dirty="0">
                <a:solidFill>
                  <a:srgbClr val="FFFFFF"/>
                </a:solidFill>
                <a:latin typeface="Calibri"/>
                <a:cs typeface="Calibri"/>
              </a:rPr>
              <a:t>Επαληθεύστε</a:t>
            </a:r>
            <a:r>
              <a:rPr sz="1100" dirty="0">
                <a:solidFill>
                  <a:srgbClr val="FFFFFF"/>
                </a:solidFill>
                <a:latin typeface="Calibri"/>
                <a:cs typeface="Calibri"/>
              </a:rPr>
              <a:t> </a:t>
            </a:r>
            <a:r>
              <a:rPr sz="1100" spc="40" dirty="0">
                <a:solidFill>
                  <a:srgbClr val="FFFFFF"/>
                </a:solidFill>
                <a:latin typeface="Calibri"/>
                <a:cs typeface="Calibri"/>
              </a:rPr>
              <a:t>ότι</a:t>
            </a:r>
            <a:r>
              <a:rPr sz="1100" spc="15" dirty="0">
                <a:solidFill>
                  <a:srgbClr val="FFFFFF"/>
                </a:solidFill>
                <a:latin typeface="Calibri"/>
                <a:cs typeface="Calibri"/>
              </a:rPr>
              <a:t> </a:t>
            </a:r>
            <a:r>
              <a:rPr sz="1100" spc="50" dirty="0">
                <a:solidFill>
                  <a:srgbClr val="FFFFFF"/>
                </a:solidFill>
                <a:latin typeface="Calibri"/>
                <a:cs typeface="Calibri"/>
              </a:rPr>
              <a:t>αυτός</a:t>
            </a:r>
            <a:r>
              <a:rPr sz="1100" spc="5" dirty="0">
                <a:solidFill>
                  <a:srgbClr val="FFFFFF"/>
                </a:solidFill>
                <a:latin typeface="Calibri"/>
                <a:cs typeface="Calibri"/>
              </a:rPr>
              <a:t> </a:t>
            </a:r>
            <a:r>
              <a:rPr sz="1100" spc="55" dirty="0">
                <a:solidFill>
                  <a:srgbClr val="FFFFFF"/>
                </a:solidFill>
                <a:latin typeface="Calibri"/>
                <a:cs typeface="Calibri"/>
              </a:rPr>
              <a:t>ο </a:t>
            </a:r>
            <a:r>
              <a:rPr sz="1100" spc="-229" dirty="0">
                <a:solidFill>
                  <a:srgbClr val="FFFFFF"/>
                </a:solidFill>
                <a:latin typeface="Calibri"/>
                <a:cs typeface="Calibri"/>
              </a:rPr>
              <a:t> </a:t>
            </a:r>
            <a:r>
              <a:rPr sz="1100" spc="35" dirty="0">
                <a:solidFill>
                  <a:srgbClr val="FFFFFF"/>
                </a:solidFill>
                <a:latin typeface="Calibri"/>
                <a:cs typeface="Calibri"/>
              </a:rPr>
              <a:t>client </a:t>
            </a:r>
            <a:r>
              <a:rPr sz="1100" spc="50" dirty="0">
                <a:solidFill>
                  <a:srgbClr val="FFFFFF"/>
                </a:solidFill>
                <a:latin typeface="Calibri"/>
                <a:cs typeface="Calibri"/>
              </a:rPr>
              <a:t>(σύστημα </a:t>
            </a:r>
            <a:r>
              <a:rPr sz="1100" spc="60" dirty="0">
                <a:solidFill>
                  <a:srgbClr val="FFFFFF"/>
                </a:solidFill>
                <a:latin typeface="Calibri"/>
                <a:cs typeface="Calibri"/>
              </a:rPr>
              <a:t>ή </a:t>
            </a:r>
            <a:r>
              <a:rPr sz="1100" spc="65" dirty="0">
                <a:solidFill>
                  <a:srgbClr val="FFFFFF"/>
                </a:solidFill>
                <a:latin typeface="Calibri"/>
                <a:cs typeface="Calibri"/>
              </a:rPr>
              <a:t> </a:t>
            </a:r>
            <a:r>
              <a:rPr sz="1100" spc="55" dirty="0">
                <a:solidFill>
                  <a:srgbClr val="FFFFFF"/>
                </a:solidFill>
                <a:latin typeface="Calibri"/>
                <a:cs typeface="Calibri"/>
              </a:rPr>
              <a:t>πρόγραμμα που </a:t>
            </a:r>
            <a:r>
              <a:rPr sz="1100" spc="60" dirty="0">
                <a:solidFill>
                  <a:srgbClr val="FFFFFF"/>
                </a:solidFill>
                <a:latin typeface="Calibri"/>
                <a:cs typeface="Calibri"/>
              </a:rPr>
              <a:t> </a:t>
            </a:r>
            <a:r>
              <a:rPr sz="1100" spc="45" dirty="0">
                <a:solidFill>
                  <a:srgbClr val="FFFFFF"/>
                </a:solidFill>
                <a:latin typeface="Calibri"/>
                <a:cs typeface="Calibri"/>
              </a:rPr>
              <a:t>επικοινωνεί</a:t>
            </a:r>
            <a:r>
              <a:rPr sz="1100" spc="5" dirty="0">
                <a:solidFill>
                  <a:srgbClr val="FFFFFF"/>
                </a:solidFill>
                <a:latin typeface="Calibri"/>
                <a:cs typeface="Calibri"/>
              </a:rPr>
              <a:t> </a:t>
            </a:r>
            <a:r>
              <a:rPr sz="1100" spc="50" dirty="0">
                <a:solidFill>
                  <a:srgbClr val="FFFFFF"/>
                </a:solidFill>
                <a:latin typeface="Calibri"/>
                <a:cs typeface="Calibri"/>
              </a:rPr>
              <a:t>με</a:t>
            </a:r>
            <a:r>
              <a:rPr sz="1100" spc="15" dirty="0">
                <a:solidFill>
                  <a:srgbClr val="FFFFFF"/>
                </a:solidFill>
                <a:latin typeface="Calibri"/>
                <a:cs typeface="Calibri"/>
              </a:rPr>
              <a:t> </a:t>
            </a:r>
            <a:r>
              <a:rPr sz="1100" spc="40" dirty="0">
                <a:solidFill>
                  <a:srgbClr val="FFFFFF"/>
                </a:solidFill>
                <a:latin typeface="Calibri"/>
                <a:cs typeface="Calibri"/>
              </a:rPr>
              <a:t>server)</a:t>
            </a:r>
            <a:endParaRPr sz="1100">
              <a:latin typeface="Calibri"/>
              <a:cs typeface="Calibri"/>
            </a:endParaRPr>
          </a:p>
          <a:p>
            <a:pPr marL="28575">
              <a:lnSpc>
                <a:spcPts val="1225"/>
              </a:lnSpc>
            </a:pPr>
            <a:r>
              <a:rPr sz="1100" spc="50" dirty="0">
                <a:solidFill>
                  <a:srgbClr val="FFFFFF"/>
                </a:solidFill>
                <a:latin typeface="Calibri"/>
                <a:cs typeface="Calibri"/>
              </a:rPr>
              <a:t>ε </a:t>
            </a:r>
            <a:r>
              <a:rPr sz="1100" spc="275" dirty="0">
                <a:solidFill>
                  <a:srgbClr val="FFFFFF"/>
                </a:solidFill>
                <a:latin typeface="Calibri"/>
                <a:cs typeface="Calibri"/>
              </a:rPr>
              <a:t> </a:t>
            </a:r>
            <a:r>
              <a:rPr sz="1100" spc="40" dirty="0">
                <a:solidFill>
                  <a:srgbClr val="FFFFFF"/>
                </a:solidFill>
                <a:latin typeface="Calibri"/>
                <a:cs typeface="Calibri"/>
              </a:rPr>
              <a:t>αι</a:t>
            </a:r>
            <a:r>
              <a:rPr sz="1100" spc="10" dirty="0">
                <a:solidFill>
                  <a:srgbClr val="FFFFFF"/>
                </a:solidFill>
                <a:latin typeface="Calibri"/>
                <a:cs typeface="Calibri"/>
              </a:rPr>
              <a:t> </a:t>
            </a:r>
            <a:r>
              <a:rPr sz="1100" spc="50" dirty="0">
                <a:solidFill>
                  <a:srgbClr val="FFFFFF"/>
                </a:solidFill>
                <a:latin typeface="Calibri"/>
                <a:cs typeface="Calibri"/>
              </a:rPr>
              <a:t>εξουσιοδοτημένος</a:t>
            </a:r>
            <a:endParaRPr sz="1100">
              <a:latin typeface="Calibri"/>
              <a:cs typeface="Calibri"/>
            </a:endParaRPr>
          </a:p>
          <a:p>
            <a:pPr>
              <a:lnSpc>
                <a:spcPct val="100000"/>
              </a:lnSpc>
            </a:pPr>
            <a:endParaRPr sz="1100">
              <a:latin typeface="Calibri"/>
              <a:cs typeface="Calibri"/>
            </a:endParaRPr>
          </a:p>
          <a:p>
            <a:pPr>
              <a:lnSpc>
                <a:spcPct val="100000"/>
              </a:lnSpc>
            </a:pPr>
            <a:endParaRPr sz="1100">
              <a:latin typeface="Calibri"/>
              <a:cs typeface="Calibri"/>
            </a:endParaRPr>
          </a:p>
          <a:p>
            <a:pPr>
              <a:lnSpc>
                <a:spcPct val="100000"/>
              </a:lnSpc>
            </a:pPr>
            <a:endParaRPr sz="1100">
              <a:latin typeface="Calibri"/>
              <a:cs typeface="Calibri"/>
            </a:endParaRPr>
          </a:p>
          <a:p>
            <a:pPr>
              <a:lnSpc>
                <a:spcPct val="100000"/>
              </a:lnSpc>
            </a:pPr>
            <a:endParaRPr sz="1100">
              <a:latin typeface="Calibri"/>
              <a:cs typeface="Calibri"/>
            </a:endParaRPr>
          </a:p>
          <a:p>
            <a:pPr>
              <a:lnSpc>
                <a:spcPct val="100000"/>
              </a:lnSpc>
              <a:spcBef>
                <a:spcPts val="30"/>
              </a:spcBef>
            </a:pPr>
            <a:endParaRPr sz="1100">
              <a:latin typeface="Calibri"/>
              <a:cs typeface="Calibri"/>
            </a:endParaRPr>
          </a:p>
          <a:p>
            <a:pPr marL="76200" marR="269240">
              <a:lnSpc>
                <a:spcPts val="1280"/>
              </a:lnSpc>
            </a:pPr>
            <a:r>
              <a:rPr sz="1100" spc="95" dirty="0">
                <a:solidFill>
                  <a:srgbClr val="FFFFFF"/>
                </a:solidFill>
                <a:latin typeface="Calibri"/>
                <a:cs typeface="Calibri"/>
              </a:rPr>
              <a:t>Έλεγχος</a:t>
            </a:r>
            <a:r>
              <a:rPr sz="1100" spc="15" dirty="0">
                <a:solidFill>
                  <a:srgbClr val="FFFFFF"/>
                </a:solidFill>
                <a:latin typeface="Calibri"/>
                <a:cs typeface="Calibri"/>
              </a:rPr>
              <a:t> </a:t>
            </a:r>
            <a:r>
              <a:rPr sz="1100" spc="100" dirty="0">
                <a:solidFill>
                  <a:srgbClr val="FFFFFF"/>
                </a:solidFill>
                <a:latin typeface="Calibri"/>
                <a:cs typeface="Calibri"/>
              </a:rPr>
              <a:t>εγκυρότητας </a:t>
            </a:r>
            <a:r>
              <a:rPr sz="1100" spc="-235" dirty="0">
                <a:solidFill>
                  <a:srgbClr val="FFFFFF"/>
                </a:solidFill>
                <a:latin typeface="Calibri"/>
                <a:cs typeface="Calibri"/>
              </a:rPr>
              <a:t> </a:t>
            </a:r>
            <a:r>
              <a:rPr sz="1100" spc="105" dirty="0">
                <a:solidFill>
                  <a:srgbClr val="FFFFFF"/>
                </a:solidFill>
                <a:latin typeface="Calibri"/>
                <a:cs typeface="Calibri"/>
              </a:rPr>
              <a:t>του </a:t>
            </a:r>
            <a:r>
              <a:rPr sz="1100" spc="90" dirty="0">
                <a:solidFill>
                  <a:srgbClr val="FFFFFF"/>
                </a:solidFill>
                <a:latin typeface="Calibri"/>
                <a:cs typeface="Calibri"/>
              </a:rPr>
              <a:t>πιστοποιημένου </a:t>
            </a:r>
            <a:r>
              <a:rPr sz="1100" spc="95" dirty="0">
                <a:solidFill>
                  <a:srgbClr val="FFFFFF"/>
                </a:solidFill>
                <a:latin typeface="Calibri"/>
                <a:cs typeface="Calibri"/>
              </a:rPr>
              <a:t> χρήστη</a:t>
            </a:r>
            <a:endParaRPr sz="1100">
              <a:latin typeface="Calibri"/>
              <a:cs typeface="Calibri"/>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581025"/>
            <a:ext cx="10781665" cy="459740"/>
          </a:xfrm>
          <a:prstGeom prst="rect">
            <a:avLst/>
          </a:prstGeom>
        </p:spPr>
        <p:txBody>
          <a:bodyPr vert="horz" wrap="square" lIns="0" tIns="12700" rIns="0" bIns="0" rtlCol="0">
            <a:spAutoFit/>
          </a:bodyPr>
          <a:lstStyle/>
          <a:p>
            <a:pPr marL="12700">
              <a:lnSpc>
                <a:spcPct val="100000"/>
              </a:lnSpc>
              <a:spcBef>
                <a:spcPts val="100"/>
              </a:spcBef>
            </a:pPr>
            <a:r>
              <a:rPr spc="110" dirty="0"/>
              <a:t>Client</a:t>
            </a:r>
            <a:r>
              <a:rPr spc="75" dirty="0"/>
              <a:t> </a:t>
            </a:r>
            <a:r>
              <a:rPr spc="130" dirty="0"/>
              <a:t>(σύστημα</a:t>
            </a:r>
            <a:r>
              <a:rPr spc="70" dirty="0"/>
              <a:t> </a:t>
            </a:r>
            <a:r>
              <a:rPr spc="150" dirty="0"/>
              <a:t>ή</a:t>
            </a:r>
            <a:r>
              <a:rPr spc="75" dirty="0"/>
              <a:t> </a:t>
            </a:r>
            <a:r>
              <a:rPr spc="140" dirty="0"/>
              <a:t>πρόγραμμα</a:t>
            </a:r>
            <a:r>
              <a:rPr spc="75" dirty="0"/>
              <a:t> </a:t>
            </a:r>
            <a:r>
              <a:rPr spc="135" dirty="0"/>
              <a:t>που</a:t>
            </a:r>
            <a:r>
              <a:rPr spc="75" dirty="0"/>
              <a:t> </a:t>
            </a:r>
            <a:r>
              <a:rPr spc="114" dirty="0"/>
              <a:t>επικοινωνεί</a:t>
            </a:r>
            <a:r>
              <a:rPr spc="75" dirty="0"/>
              <a:t> </a:t>
            </a:r>
            <a:r>
              <a:rPr spc="130" dirty="0"/>
              <a:t>με</a:t>
            </a:r>
            <a:r>
              <a:rPr spc="75" dirty="0"/>
              <a:t> </a:t>
            </a:r>
            <a:r>
              <a:rPr spc="110" dirty="0"/>
              <a:t>server)</a:t>
            </a:r>
            <a:r>
              <a:rPr spc="165" dirty="0"/>
              <a:t> </a:t>
            </a:r>
            <a:r>
              <a:rPr spc="100" dirty="0"/>
              <a:t>Scripting</a:t>
            </a:r>
          </a:p>
        </p:txBody>
      </p:sp>
      <p:sp>
        <p:nvSpPr>
          <p:cNvPr id="3" name="object 3"/>
          <p:cNvSpPr txBox="1"/>
          <p:nvPr/>
        </p:nvSpPr>
        <p:spPr>
          <a:xfrm>
            <a:off x="491490" y="1745932"/>
            <a:ext cx="11036935" cy="3858260"/>
          </a:xfrm>
          <a:prstGeom prst="rect">
            <a:avLst/>
          </a:prstGeom>
        </p:spPr>
        <p:txBody>
          <a:bodyPr vert="horz" wrap="square" lIns="0" tIns="0" rIns="0" bIns="0" rtlCol="0">
            <a:spAutoFit/>
          </a:bodyPr>
          <a:lstStyle/>
          <a:p>
            <a:pPr marL="298450" indent="-285750">
              <a:lnSpc>
                <a:spcPts val="2035"/>
              </a:lnSpc>
              <a:buClr>
                <a:srgbClr val="FFBA00"/>
              </a:buClr>
              <a:buSzPct val="125000"/>
              <a:buFont typeface="Courier New"/>
              <a:buChar char="o"/>
              <a:tabLst>
                <a:tab pos="298450" algn="l"/>
              </a:tabLst>
            </a:pPr>
            <a:r>
              <a:rPr sz="1600" spc="185" dirty="0">
                <a:latin typeface="Calibri"/>
                <a:cs typeface="Calibri"/>
              </a:rPr>
              <a:t>Οι</a:t>
            </a:r>
            <a:r>
              <a:rPr sz="1600" spc="90" dirty="0">
                <a:latin typeface="Calibri"/>
                <a:cs typeface="Calibri"/>
              </a:rPr>
              <a:t> </a:t>
            </a:r>
            <a:r>
              <a:rPr sz="1600" spc="175" dirty="0">
                <a:latin typeface="Calibri"/>
                <a:cs typeface="Calibri"/>
              </a:rPr>
              <a:t>σελίδες</a:t>
            </a:r>
            <a:r>
              <a:rPr sz="1600" spc="90" dirty="0">
                <a:latin typeface="Calibri"/>
                <a:cs typeface="Calibri"/>
              </a:rPr>
              <a:t> </a:t>
            </a:r>
            <a:r>
              <a:rPr sz="1600" spc="210" dirty="0">
                <a:latin typeface="Calibri"/>
                <a:cs typeface="Calibri"/>
              </a:rPr>
              <a:t>HTML)</a:t>
            </a:r>
            <a:r>
              <a:rPr sz="1600" spc="85" dirty="0">
                <a:latin typeface="Calibri"/>
                <a:cs typeface="Calibri"/>
              </a:rPr>
              <a:t> </a:t>
            </a:r>
            <a:r>
              <a:rPr sz="1600" spc="204" dirty="0">
                <a:latin typeface="Calibri"/>
                <a:cs typeface="Calibri"/>
              </a:rPr>
              <a:t>μπορούν</a:t>
            </a:r>
            <a:r>
              <a:rPr sz="1600" spc="95" dirty="0">
                <a:latin typeface="Calibri"/>
                <a:cs typeface="Calibri"/>
              </a:rPr>
              <a:t> </a:t>
            </a:r>
            <a:r>
              <a:rPr sz="1600" spc="190" dirty="0">
                <a:latin typeface="Calibri"/>
                <a:cs typeface="Calibri"/>
              </a:rPr>
              <a:t>δυναμικό</a:t>
            </a:r>
            <a:r>
              <a:rPr sz="1600" spc="90" dirty="0">
                <a:latin typeface="Calibri"/>
                <a:cs typeface="Calibri"/>
              </a:rPr>
              <a:t> </a:t>
            </a:r>
            <a:r>
              <a:rPr sz="1600" spc="185" dirty="0">
                <a:latin typeface="Calibri"/>
                <a:cs typeface="Calibri"/>
              </a:rPr>
              <a:t>περιεχόμενο</a:t>
            </a:r>
            <a:r>
              <a:rPr sz="1600" spc="100" dirty="0">
                <a:latin typeface="Calibri"/>
                <a:cs typeface="Calibri"/>
              </a:rPr>
              <a:t> </a:t>
            </a:r>
            <a:r>
              <a:rPr sz="1600" spc="185" dirty="0">
                <a:latin typeface="Calibri"/>
                <a:cs typeface="Calibri"/>
              </a:rPr>
              <a:t>(κώδικα</a:t>
            </a:r>
            <a:r>
              <a:rPr sz="1600" spc="95" dirty="0">
                <a:latin typeface="Calibri"/>
                <a:cs typeface="Calibri"/>
              </a:rPr>
              <a:t> </a:t>
            </a:r>
            <a:r>
              <a:rPr sz="1600" spc="195" dirty="0">
                <a:latin typeface="Calibri"/>
                <a:cs typeface="Calibri"/>
              </a:rPr>
              <a:t>προγραμματισμού)</a:t>
            </a:r>
            <a:endParaRPr sz="1600">
              <a:latin typeface="Calibri"/>
              <a:cs typeface="Calibri"/>
            </a:endParaRPr>
          </a:p>
          <a:p>
            <a:pPr marL="298450">
              <a:lnSpc>
                <a:spcPts val="1855"/>
              </a:lnSpc>
            </a:pPr>
            <a:r>
              <a:rPr sz="1600" spc="215" dirty="0">
                <a:latin typeface="Calibri"/>
                <a:cs typeface="Calibri"/>
              </a:rPr>
              <a:t>που</a:t>
            </a:r>
            <a:r>
              <a:rPr sz="1600" spc="80" dirty="0">
                <a:latin typeface="Calibri"/>
                <a:cs typeface="Calibri"/>
              </a:rPr>
              <a:t> </a:t>
            </a:r>
            <a:r>
              <a:rPr sz="1600" spc="185" dirty="0">
                <a:latin typeface="Calibri"/>
                <a:cs typeface="Calibri"/>
              </a:rPr>
              <a:t>μπορεί</a:t>
            </a:r>
            <a:r>
              <a:rPr sz="1600" spc="90" dirty="0">
                <a:latin typeface="Calibri"/>
                <a:cs typeface="Calibri"/>
              </a:rPr>
              <a:t> </a:t>
            </a:r>
            <a:r>
              <a:rPr sz="1600" spc="200" dirty="0">
                <a:latin typeface="Calibri"/>
                <a:cs typeface="Calibri"/>
              </a:rPr>
              <a:t>να</a:t>
            </a:r>
            <a:r>
              <a:rPr sz="1600" spc="75" dirty="0">
                <a:latin typeface="Calibri"/>
                <a:cs typeface="Calibri"/>
              </a:rPr>
              <a:t> </a:t>
            </a:r>
            <a:r>
              <a:rPr sz="1600" spc="170" dirty="0">
                <a:latin typeface="Calibri"/>
                <a:cs typeface="Calibri"/>
              </a:rPr>
              <a:t>εκτελεστεί</a:t>
            </a:r>
            <a:r>
              <a:rPr sz="1600" spc="90" dirty="0">
                <a:latin typeface="Calibri"/>
                <a:cs typeface="Calibri"/>
              </a:rPr>
              <a:t> </a:t>
            </a:r>
            <a:r>
              <a:rPr sz="1600" spc="190" dirty="0">
                <a:latin typeface="Calibri"/>
                <a:cs typeface="Calibri"/>
              </a:rPr>
              <a:t>στο</a:t>
            </a:r>
            <a:r>
              <a:rPr sz="1600" spc="80" dirty="0">
                <a:latin typeface="Calibri"/>
                <a:cs typeface="Calibri"/>
              </a:rPr>
              <a:t> </a:t>
            </a:r>
            <a:r>
              <a:rPr sz="1600" spc="190" dirty="0">
                <a:latin typeface="Calibri"/>
                <a:cs typeface="Calibri"/>
              </a:rPr>
              <a:t>φυλλομετρητή.</a:t>
            </a:r>
            <a:endParaRPr sz="1600">
              <a:latin typeface="Calibri"/>
              <a:cs typeface="Calibri"/>
            </a:endParaRPr>
          </a:p>
          <a:p>
            <a:pPr>
              <a:lnSpc>
                <a:spcPct val="100000"/>
              </a:lnSpc>
              <a:spcBef>
                <a:spcPts val="55"/>
              </a:spcBef>
            </a:pPr>
            <a:endParaRPr sz="1700">
              <a:latin typeface="Calibri"/>
              <a:cs typeface="Calibri"/>
            </a:endParaRPr>
          </a:p>
          <a:p>
            <a:pPr marL="297815" indent="-285115">
              <a:lnSpc>
                <a:spcPct val="100000"/>
              </a:lnSpc>
              <a:buClr>
                <a:srgbClr val="FFBA00"/>
              </a:buClr>
              <a:buSzPct val="125000"/>
              <a:buFont typeface="Courier New"/>
              <a:buChar char="o"/>
              <a:tabLst>
                <a:tab pos="297815" algn="l"/>
              </a:tabLst>
            </a:pPr>
            <a:r>
              <a:rPr sz="1600" spc="150" dirty="0">
                <a:latin typeface="Calibri"/>
                <a:cs typeface="Calibri"/>
              </a:rPr>
              <a:t>JavaScript</a:t>
            </a:r>
            <a:endParaRPr sz="1600">
              <a:latin typeface="Calibri"/>
              <a:cs typeface="Calibri"/>
            </a:endParaRPr>
          </a:p>
          <a:p>
            <a:pPr marL="499109" lvl="1" indent="-285750">
              <a:lnSpc>
                <a:spcPct val="100000"/>
              </a:lnSpc>
              <a:spcBef>
                <a:spcPts val="1590"/>
              </a:spcBef>
              <a:buSzPct val="125000"/>
              <a:buFont typeface="Courier New"/>
              <a:buChar char="o"/>
              <a:tabLst>
                <a:tab pos="499109" algn="l"/>
              </a:tabLst>
            </a:pPr>
            <a:r>
              <a:rPr sz="1600" spc="165" dirty="0">
                <a:latin typeface="Calibri"/>
                <a:cs typeface="Calibri"/>
              </a:rPr>
              <a:t>ενσωματωμένο</a:t>
            </a:r>
            <a:r>
              <a:rPr sz="1600" spc="70" dirty="0">
                <a:latin typeface="Calibri"/>
                <a:cs typeface="Calibri"/>
              </a:rPr>
              <a:t> </a:t>
            </a:r>
            <a:r>
              <a:rPr sz="1600" spc="155" dirty="0">
                <a:latin typeface="Calibri"/>
                <a:cs typeface="Calibri"/>
              </a:rPr>
              <a:t>σε</a:t>
            </a:r>
            <a:r>
              <a:rPr sz="1600" spc="70" dirty="0">
                <a:latin typeface="Calibri"/>
                <a:cs typeface="Calibri"/>
              </a:rPr>
              <a:t> </a:t>
            </a:r>
            <a:r>
              <a:rPr sz="1600" spc="140" dirty="0">
                <a:latin typeface="Calibri"/>
                <a:cs typeface="Calibri"/>
              </a:rPr>
              <a:t>σελίδες</a:t>
            </a:r>
            <a:r>
              <a:rPr sz="1600" spc="70" dirty="0">
                <a:latin typeface="Calibri"/>
                <a:cs typeface="Calibri"/>
              </a:rPr>
              <a:t> </a:t>
            </a:r>
            <a:r>
              <a:rPr sz="1600" spc="135" dirty="0">
                <a:latin typeface="Calibri"/>
                <a:cs typeface="Calibri"/>
              </a:rPr>
              <a:t>και</a:t>
            </a:r>
            <a:r>
              <a:rPr sz="1600" spc="70" dirty="0">
                <a:latin typeface="Calibri"/>
                <a:cs typeface="Calibri"/>
              </a:rPr>
              <a:t> </a:t>
            </a:r>
            <a:r>
              <a:rPr sz="1600" spc="140" dirty="0">
                <a:latin typeface="Calibri"/>
                <a:cs typeface="Calibri"/>
              </a:rPr>
              <a:t>εκτελέσιμο</a:t>
            </a:r>
            <a:r>
              <a:rPr sz="1600" spc="75" dirty="0">
                <a:latin typeface="Calibri"/>
                <a:cs typeface="Calibri"/>
              </a:rPr>
              <a:t> </a:t>
            </a:r>
            <a:r>
              <a:rPr sz="1600" spc="165" dirty="0">
                <a:latin typeface="Calibri"/>
                <a:cs typeface="Calibri"/>
              </a:rPr>
              <a:t>μέσα</a:t>
            </a:r>
            <a:r>
              <a:rPr sz="1600" spc="75" dirty="0">
                <a:latin typeface="Calibri"/>
                <a:cs typeface="Calibri"/>
              </a:rPr>
              <a:t> </a:t>
            </a:r>
            <a:r>
              <a:rPr sz="1600" spc="145" dirty="0">
                <a:latin typeface="Calibri"/>
                <a:cs typeface="Calibri"/>
              </a:rPr>
              <a:t>στο</a:t>
            </a:r>
            <a:r>
              <a:rPr sz="1600" spc="50" dirty="0">
                <a:latin typeface="Calibri"/>
                <a:cs typeface="Calibri"/>
              </a:rPr>
              <a:t> </a:t>
            </a:r>
            <a:r>
              <a:rPr sz="1600" spc="150" dirty="0">
                <a:latin typeface="Calibri"/>
                <a:cs typeface="Calibri"/>
              </a:rPr>
              <a:t>φυλλομετρητή</a:t>
            </a:r>
            <a:endParaRPr sz="1600">
              <a:latin typeface="Calibri"/>
              <a:cs typeface="Calibri"/>
            </a:endParaRPr>
          </a:p>
          <a:p>
            <a:pPr marL="297815" indent="-285115">
              <a:lnSpc>
                <a:spcPct val="100000"/>
              </a:lnSpc>
              <a:spcBef>
                <a:spcPts val="590"/>
              </a:spcBef>
              <a:buClr>
                <a:srgbClr val="FFBA00"/>
              </a:buClr>
              <a:buSzPct val="125000"/>
              <a:buFont typeface="Courier New"/>
              <a:buChar char="o"/>
              <a:tabLst>
                <a:tab pos="297815" algn="l"/>
              </a:tabLst>
            </a:pPr>
            <a:r>
              <a:rPr sz="1600" spc="204" dirty="0">
                <a:latin typeface="Calibri"/>
                <a:cs typeface="Calibri"/>
              </a:rPr>
              <a:t>Java</a:t>
            </a:r>
            <a:r>
              <a:rPr sz="1600" spc="70" dirty="0">
                <a:latin typeface="Calibri"/>
                <a:cs typeface="Calibri"/>
              </a:rPr>
              <a:t> </a:t>
            </a:r>
            <a:r>
              <a:rPr sz="1600" spc="190" dirty="0">
                <a:latin typeface="Calibri"/>
                <a:cs typeface="Calibri"/>
              </a:rPr>
              <a:t>applets</a:t>
            </a:r>
            <a:endParaRPr sz="1600">
              <a:latin typeface="Calibri"/>
              <a:cs typeface="Calibri"/>
            </a:endParaRPr>
          </a:p>
          <a:p>
            <a:pPr>
              <a:lnSpc>
                <a:spcPct val="100000"/>
              </a:lnSpc>
              <a:spcBef>
                <a:spcPts val="15"/>
              </a:spcBef>
              <a:buClr>
                <a:srgbClr val="FFBA00"/>
              </a:buClr>
              <a:buFont typeface="Courier New"/>
              <a:buChar char="o"/>
            </a:pPr>
            <a:endParaRPr sz="1650">
              <a:latin typeface="Calibri"/>
              <a:cs typeface="Calibri"/>
            </a:endParaRPr>
          </a:p>
          <a:p>
            <a:pPr marL="499109" marR="567055" lvl="1" indent="-285115">
              <a:lnSpc>
                <a:spcPts val="1950"/>
              </a:lnSpc>
              <a:buSzPct val="125000"/>
              <a:buFont typeface="Courier New"/>
              <a:buChar char="o"/>
              <a:tabLst>
                <a:tab pos="499109" algn="l"/>
              </a:tabLst>
            </a:pPr>
            <a:r>
              <a:rPr sz="1600" spc="145" dirty="0">
                <a:latin typeface="Calibri"/>
                <a:cs typeface="Calibri"/>
              </a:rPr>
              <a:t>μικρά</a:t>
            </a:r>
            <a:r>
              <a:rPr sz="1600" spc="75" dirty="0">
                <a:latin typeface="Calibri"/>
                <a:cs typeface="Calibri"/>
              </a:rPr>
              <a:t> </a:t>
            </a:r>
            <a:r>
              <a:rPr sz="1600" spc="150" dirty="0">
                <a:latin typeface="Calibri"/>
                <a:cs typeface="Calibri"/>
              </a:rPr>
              <a:t>κομμάτια</a:t>
            </a:r>
            <a:r>
              <a:rPr sz="1600" spc="80" dirty="0">
                <a:latin typeface="Calibri"/>
                <a:cs typeface="Calibri"/>
              </a:rPr>
              <a:t> </a:t>
            </a:r>
            <a:r>
              <a:rPr sz="1600" spc="155" dirty="0">
                <a:latin typeface="Calibri"/>
                <a:cs typeface="Calibri"/>
              </a:rPr>
              <a:t>κώδικα</a:t>
            </a:r>
            <a:r>
              <a:rPr sz="1600" spc="80" dirty="0">
                <a:latin typeface="Calibri"/>
                <a:cs typeface="Calibri"/>
              </a:rPr>
              <a:t> </a:t>
            </a:r>
            <a:r>
              <a:rPr sz="1600" spc="145" dirty="0">
                <a:latin typeface="Calibri"/>
                <a:cs typeface="Calibri"/>
              </a:rPr>
              <a:t>bytecode</a:t>
            </a:r>
            <a:r>
              <a:rPr sz="1600" spc="80" dirty="0">
                <a:latin typeface="Calibri"/>
                <a:cs typeface="Calibri"/>
              </a:rPr>
              <a:t> </a:t>
            </a:r>
            <a:r>
              <a:rPr sz="1600" spc="145" dirty="0">
                <a:latin typeface="Calibri"/>
                <a:cs typeface="Calibri"/>
              </a:rPr>
              <a:t>(ενδιάμεσος</a:t>
            </a:r>
            <a:r>
              <a:rPr sz="1600" spc="75" dirty="0">
                <a:latin typeface="Calibri"/>
                <a:cs typeface="Calibri"/>
              </a:rPr>
              <a:t> </a:t>
            </a:r>
            <a:r>
              <a:rPr sz="1600" spc="150" dirty="0">
                <a:latin typeface="Calibri"/>
                <a:cs typeface="Calibri"/>
              </a:rPr>
              <a:t>κώδικας</a:t>
            </a:r>
            <a:r>
              <a:rPr sz="1600" spc="80" dirty="0">
                <a:latin typeface="Calibri"/>
                <a:cs typeface="Calibri"/>
              </a:rPr>
              <a:t> </a:t>
            </a:r>
            <a:r>
              <a:rPr sz="1600" spc="135" dirty="0">
                <a:latin typeface="Calibri"/>
                <a:cs typeface="Calibri"/>
              </a:rPr>
              <a:t>για</a:t>
            </a:r>
            <a:r>
              <a:rPr sz="1600" spc="80" dirty="0">
                <a:latin typeface="Calibri"/>
                <a:cs typeface="Calibri"/>
              </a:rPr>
              <a:t> </a:t>
            </a:r>
            <a:r>
              <a:rPr sz="1600" spc="145" dirty="0">
                <a:latin typeface="Calibri"/>
                <a:cs typeface="Calibri"/>
              </a:rPr>
              <a:t>εκτέλεση</a:t>
            </a:r>
            <a:r>
              <a:rPr sz="1600" spc="80" dirty="0">
                <a:latin typeface="Calibri"/>
                <a:cs typeface="Calibri"/>
              </a:rPr>
              <a:t> </a:t>
            </a:r>
            <a:r>
              <a:rPr sz="1600" spc="155" dirty="0">
                <a:latin typeface="Calibri"/>
                <a:cs typeface="Calibri"/>
              </a:rPr>
              <a:t>σε</a:t>
            </a:r>
            <a:r>
              <a:rPr sz="1600" spc="80" dirty="0">
                <a:latin typeface="Calibri"/>
                <a:cs typeface="Calibri"/>
              </a:rPr>
              <a:t> </a:t>
            </a:r>
            <a:r>
              <a:rPr sz="1600" spc="180" dirty="0">
                <a:latin typeface="Calibri"/>
                <a:cs typeface="Calibri"/>
              </a:rPr>
              <a:t>VM)</a:t>
            </a:r>
            <a:r>
              <a:rPr sz="1600" spc="75" dirty="0">
                <a:latin typeface="Calibri"/>
                <a:cs typeface="Calibri"/>
              </a:rPr>
              <a:t> </a:t>
            </a:r>
            <a:r>
              <a:rPr sz="1600" spc="170" dirty="0">
                <a:latin typeface="Calibri"/>
                <a:cs typeface="Calibri"/>
              </a:rPr>
              <a:t>που</a:t>
            </a:r>
            <a:r>
              <a:rPr sz="1600" spc="80" dirty="0">
                <a:latin typeface="Calibri"/>
                <a:cs typeface="Calibri"/>
              </a:rPr>
              <a:t> </a:t>
            </a:r>
            <a:r>
              <a:rPr sz="1600" spc="140" dirty="0">
                <a:latin typeface="Calibri"/>
                <a:cs typeface="Calibri"/>
              </a:rPr>
              <a:t>εκτελούνται</a:t>
            </a:r>
            <a:r>
              <a:rPr sz="1600" spc="85" dirty="0">
                <a:latin typeface="Calibri"/>
                <a:cs typeface="Calibri"/>
              </a:rPr>
              <a:t> </a:t>
            </a:r>
            <a:r>
              <a:rPr sz="1600" spc="150" dirty="0">
                <a:latin typeface="Calibri"/>
                <a:cs typeface="Calibri"/>
              </a:rPr>
              <a:t>στους </a:t>
            </a:r>
            <a:r>
              <a:rPr sz="1600" spc="-345" dirty="0">
                <a:latin typeface="Calibri"/>
                <a:cs typeface="Calibri"/>
              </a:rPr>
              <a:t> </a:t>
            </a:r>
            <a:r>
              <a:rPr sz="1600" spc="145" dirty="0">
                <a:latin typeface="Calibri"/>
                <a:cs typeface="Calibri"/>
              </a:rPr>
              <a:t>φυλλομετρητές</a:t>
            </a:r>
            <a:endParaRPr sz="1600">
              <a:latin typeface="Calibri"/>
              <a:cs typeface="Calibri"/>
            </a:endParaRPr>
          </a:p>
          <a:p>
            <a:pPr marL="297180" marR="5080" indent="-285115">
              <a:lnSpc>
                <a:spcPts val="1950"/>
              </a:lnSpc>
              <a:spcBef>
                <a:spcPts val="1045"/>
              </a:spcBef>
              <a:buClr>
                <a:srgbClr val="FFBA00"/>
              </a:buClr>
              <a:buSzPct val="125000"/>
              <a:buFont typeface="Courier New"/>
              <a:buChar char="o"/>
              <a:tabLst>
                <a:tab pos="297815" algn="l"/>
              </a:tabLst>
            </a:pPr>
            <a:r>
              <a:rPr sz="1600" spc="110" dirty="0">
                <a:latin typeface="Calibri"/>
                <a:cs typeface="Calibri"/>
              </a:rPr>
              <a:t>Οι </a:t>
            </a:r>
            <a:r>
              <a:rPr sz="1600" spc="105" dirty="0">
                <a:latin typeface="Calibri"/>
                <a:cs typeface="Calibri"/>
              </a:rPr>
              <a:t>επεκτάσεις </a:t>
            </a:r>
            <a:r>
              <a:rPr sz="1600" spc="114" dirty="0">
                <a:latin typeface="Calibri"/>
                <a:cs typeface="Calibri"/>
              </a:rPr>
              <a:t>του φυλλομετρητή </a:t>
            </a:r>
            <a:r>
              <a:rPr sz="1600" spc="90" dirty="0">
                <a:latin typeface="Calibri"/>
                <a:cs typeface="Calibri"/>
              </a:rPr>
              <a:t>plug-ins) </a:t>
            </a:r>
            <a:r>
              <a:rPr sz="1600" spc="114" dirty="0">
                <a:latin typeface="Calibri"/>
                <a:cs typeface="Calibri"/>
              </a:rPr>
              <a:t>παρέχουν περαιτέρω προγραμματισμού </a:t>
            </a:r>
            <a:r>
              <a:rPr sz="1600" spc="130" dirty="0">
                <a:latin typeface="Calibri"/>
                <a:cs typeface="Calibri"/>
              </a:rPr>
              <a:t>από </a:t>
            </a:r>
            <a:r>
              <a:rPr sz="1600" spc="105" dirty="0">
                <a:latin typeface="Calibri"/>
                <a:cs typeface="Calibri"/>
              </a:rPr>
              <a:t>τον </a:t>
            </a:r>
            <a:r>
              <a:rPr sz="1600" spc="114" dirty="0">
                <a:latin typeface="Calibri"/>
                <a:cs typeface="Calibri"/>
              </a:rPr>
              <a:t>πελάτη (σύστημα </a:t>
            </a:r>
            <a:r>
              <a:rPr sz="1600" spc="130" dirty="0">
                <a:latin typeface="Calibri"/>
                <a:cs typeface="Calibri"/>
              </a:rPr>
              <a:t>ή </a:t>
            </a:r>
            <a:r>
              <a:rPr sz="1600" spc="-350" dirty="0">
                <a:latin typeface="Calibri"/>
                <a:cs typeface="Calibri"/>
              </a:rPr>
              <a:t> </a:t>
            </a:r>
            <a:r>
              <a:rPr sz="1600" spc="125" dirty="0">
                <a:latin typeface="Calibri"/>
                <a:cs typeface="Calibri"/>
              </a:rPr>
              <a:t>πρόγραμμα</a:t>
            </a:r>
            <a:r>
              <a:rPr sz="1600" spc="50" dirty="0">
                <a:latin typeface="Calibri"/>
                <a:cs typeface="Calibri"/>
              </a:rPr>
              <a:t> </a:t>
            </a:r>
            <a:r>
              <a:rPr sz="1600" spc="125" dirty="0">
                <a:latin typeface="Calibri"/>
                <a:cs typeface="Calibri"/>
              </a:rPr>
              <a:t>που</a:t>
            </a:r>
            <a:r>
              <a:rPr sz="1600" spc="50" dirty="0">
                <a:latin typeface="Calibri"/>
                <a:cs typeface="Calibri"/>
              </a:rPr>
              <a:t> </a:t>
            </a:r>
            <a:r>
              <a:rPr sz="1600" spc="100" dirty="0">
                <a:latin typeface="Calibri"/>
                <a:cs typeface="Calibri"/>
              </a:rPr>
              <a:t>επικοινωνεί</a:t>
            </a:r>
            <a:r>
              <a:rPr sz="1600" spc="60" dirty="0">
                <a:latin typeface="Calibri"/>
                <a:cs typeface="Calibri"/>
              </a:rPr>
              <a:t> </a:t>
            </a:r>
            <a:r>
              <a:rPr sz="1600" spc="120" dirty="0">
                <a:latin typeface="Calibri"/>
                <a:cs typeface="Calibri"/>
              </a:rPr>
              <a:t>με</a:t>
            </a:r>
            <a:r>
              <a:rPr sz="1600" spc="50" dirty="0">
                <a:latin typeface="Calibri"/>
                <a:cs typeface="Calibri"/>
              </a:rPr>
              <a:t> </a:t>
            </a:r>
            <a:r>
              <a:rPr sz="1600" spc="90" dirty="0">
                <a:latin typeface="Calibri"/>
                <a:cs typeface="Calibri"/>
              </a:rPr>
              <a:t>server).</a:t>
            </a:r>
            <a:endParaRPr sz="1600">
              <a:latin typeface="Calibri"/>
              <a:cs typeface="Calibri"/>
            </a:endParaRPr>
          </a:p>
          <a:p>
            <a:pPr>
              <a:lnSpc>
                <a:spcPct val="100000"/>
              </a:lnSpc>
              <a:spcBef>
                <a:spcPts val="15"/>
              </a:spcBef>
              <a:buClr>
                <a:srgbClr val="FFBA00"/>
              </a:buClr>
              <a:buFont typeface="Courier New"/>
              <a:buChar char="o"/>
            </a:pPr>
            <a:endParaRPr sz="1300">
              <a:latin typeface="Calibri"/>
              <a:cs typeface="Calibri"/>
            </a:endParaRPr>
          </a:p>
          <a:p>
            <a:pPr marL="499109" lvl="1" indent="-285750">
              <a:lnSpc>
                <a:spcPct val="100000"/>
              </a:lnSpc>
              <a:buSzPct val="125000"/>
              <a:buFont typeface="Courier New"/>
              <a:buChar char="o"/>
              <a:tabLst>
                <a:tab pos="499109" algn="l"/>
              </a:tabLst>
            </a:pPr>
            <a:r>
              <a:rPr sz="1600" spc="85" dirty="0">
                <a:latin typeface="Calibri"/>
                <a:cs typeface="Calibri"/>
              </a:rPr>
              <a:t>Π.χ.,</a:t>
            </a:r>
            <a:r>
              <a:rPr sz="1600" spc="20" dirty="0">
                <a:latin typeface="Calibri"/>
                <a:cs typeface="Calibri"/>
              </a:rPr>
              <a:t> </a:t>
            </a:r>
            <a:r>
              <a:rPr sz="1600" spc="95" dirty="0">
                <a:latin typeface="Calibri"/>
                <a:cs typeface="Calibri"/>
              </a:rPr>
              <a:t>Flash</a:t>
            </a:r>
            <a:endParaRPr sz="1600">
              <a:latin typeface="Calibri"/>
              <a:cs typeface="Calibri"/>
            </a:endParaRPr>
          </a:p>
        </p:txBody>
      </p:sp>
      <p:pic>
        <p:nvPicPr>
          <p:cNvPr id="4" name="object 4"/>
          <p:cNvPicPr/>
          <p:nvPr/>
        </p:nvPicPr>
        <p:blipFill>
          <a:blip r:embed="rId2" cstate="print"/>
          <a:stretch>
            <a:fillRect/>
          </a:stretch>
        </p:blipFill>
        <p:spPr>
          <a:xfrm>
            <a:off x="8031797" y="5948679"/>
            <a:ext cx="1530032" cy="612140"/>
          </a:xfrm>
          <a:prstGeom prst="rect">
            <a:avLst/>
          </a:prstGeom>
        </p:spPr>
      </p:pic>
      <p:sp>
        <p:nvSpPr>
          <p:cNvPr id="5" name="object 5"/>
          <p:cNvSpPr txBox="1"/>
          <p:nvPr/>
        </p:nvSpPr>
        <p:spPr>
          <a:xfrm>
            <a:off x="10786744" y="5985446"/>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1</a:t>
            </a:r>
            <a:r>
              <a:rPr sz="1100" dirty="0">
                <a:latin typeface="Arial"/>
                <a:cs typeface="Arial"/>
              </a:rPr>
              <a:t>2</a:t>
            </a:r>
            <a:endParaRPr sz="1100">
              <a:latin typeface="Arial"/>
              <a:cs typeface="Arial"/>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21080" y="797559"/>
            <a:ext cx="3317875" cy="459740"/>
          </a:xfrm>
          <a:prstGeom prst="rect">
            <a:avLst/>
          </a:prstGeom>
        </p:spPr>
        <p:txBody>
          <a:bodyPr vert="horz" wrap="square" lIns="0" tIns="12700" rIns="0" bIns="0" rtlCol="0">
            <a:spAutoFit/>
          </a:bodyPr>
          <a:lstStyle/>
          <a:p>
            <a:pPr marL="12700">
              <a:lnSpc>
                <a:spcPct val="100000"/>
              </a:lnSpc>
              <a:spcBef>
                <a:spcPts val="100"/>
              </a:spcBef>
            </a:pPr>
            <a:r>
              <a:rPr spc="195" dirty="0">
                <a:solidFill>
                  <a:srgbClr val="FFFFFF"/>
                </a:solidFill>
              </a:rPr>
              <a:t>HTML</a:t>
            </a:r>
            <a:r>
              <a:rPr spc="40" dirty="0">
                <a:solidFill>
                  <a:srgbClr val="FFFFFF"/>
                </a:solidFill>
              </a:rPr>
              <a:t> </a:t>
            </a:r>
            <a:r>
              <a:rPr spc="120" dirty="0">
                <a:solidFill>
                  <a:srgbClr val="FFFFFF"/>
                </a:solidFill>
              </a:rPr>
              <a:t>και</a:t>
            </a:r>
            <a:r>
              <a:rPr spc="55" dirty="0">
                <a:solidFill>
                  <a:srgbClr val="FFFFFF"/>
                </a:solidFill>
              </a:rPr>
              <a:t> </a:t>
            </a:r>
            <a:r>
              <a:rPr spc="100" dirty="0">
                <a:solidFill>
                  <a:srgbClr val="FFFFFF"/>
                </a:solidFill>
              </a:rPr>
              <a:t>Scripting</a:t>
            </a:r>
          </a:p>
        </p:txBody>
      </p:sp>
      <p:sp>
        <p:nvSpPr>
          <p:cNvPr id="4" name="object 4"/>
          <p:cNvSpPr txBox="1"/>
          <p:nvPr/>
        </p:nvSpPr>
        <p:spPr>
          <a:xfrm>
            <a:off x="1497330" y="1665605"/>
            <a:ext cx="682625" cy="960119"/>
          </a:xfrm>
          <a:prstGeom prst="rect">
            <a:avLst/>
          </a:prstGeom>
        </p:spPr>
        <p:txBody>
          <a:bodyPr vert="horz" wrap="square" lIns="0" tIns="33019" rIns="0" bIns="0" rtlCol="0">
            <a:spAutoFit/>
          </a:bodyPr>
          <a:lstStyle/>
          <a:p>
            <a:pPr marR="76835" algn="r">
              <a:lnSpc>
                <a:spcPct val="100000"/>
              </a:lnSpc>
              <a:spcBef>
                <a:spcPts val="259"/>
              </a:spcBef>
            </a:pPr>
            <a:r>
              <a:rPr sz="1400" spc="90" dirty="0">
                <a:solidFill>
                  <a:srgbClr val="FFFFFF"/>
                </a:solidFill>
                <a:latin typeface="Calibri"/>
                <a:cs typeface="Calibri"/>
              </a:rPr>
              <a:t>&lt;html&gt;</a:t>
            </a:r>
            <a:endParaRPr sz="1400" dirty="0">
              <a:latin typeface="Calibri"/>
              <a:cs typeface="Calibri"/>
            </a:endParaRPr>
          </a:p>
          <a:p>
            <a:pPr marR="99695" algn="r">
              <a:lnSpc>
                <a:spcPct val="100000"/>
              </a:lnSpc>
              <a:spcBef>
                <a:spcPts val="160"/>
              </a:spcBef>
            </a:pPr>
            <a:r>
              <a:rPr sz="1400" spc="120" dirty="0">
                <a:solidFill>
                  <a:srgbClr val="FFFFFF"/>
                </a:solidFill>
                <a:latin typeface="Calibri"/>
                <a:cs typeface="Calibri"/>
              </a:rPr>
              <a:t>...</a:t>
            </a:r>
            <a:endParaRPr sz="1400" dirty="0">
              <a:latin typeface="Calibri"/>
              <a:cs typeface="Calibri"/>
            </a:endParaRPr>
          </a:p>
          <a:p>
            <a:pPr marL="265430">
              <a:lnSpc>
                <a:spcPct val="100000"/>
              </a:lnSpc>
              <a:spcBef>
                <a:spcPts val="160"/>
              </a:spcBef>
            </a:pPr>
            <a:r>
              <a:rPr sz="1400" spc="120" dirty="0">
                <a:solidFill>
                  <a:srgbClr val="FFFFFF"/>
                </a:solidFill>
                <a:latin typeface="Calibri"/>
                <a:cs typeface="Calibri"/>
              </a:rPr>
              <a:t>&lt;P&gt;</a:t>
            </a:r>
            <a:endParaRPr sz="1400" dirty="0">
              <a:latin typeface="Calibri"/>
              <a:cs typeface="Calibri"/>
            </a:endParaRPr>
          </a:p>
          <a:p>
            <a:pPr marL="12700">
              <a:lnSpc>
                <a:spcPct val="100000"/>
              </a:lnSpc>
              <a:spcBef>
                <a:spcPts val="160"/>
              </a:spcBef>
            </a:pPr>
            <a:r>
              <a:rPr sz="1400" spc="95" dirty="0">
                <a:solidFill>
                  <a:srgbClr val="FFFFFF"/>
                </a:solidFill>
                <a:latin typeface="Calibri"/>
                <a:cs typeface="Calibri"/>
              </a:rPr>
              <a:t>&lt;</a:t>
            </a:r>
            <a:r>
              <a:rPr sz="1400" spc="70" dirty="0">
                <a:solidFill>
                  <a:srgbClr val="FFFFFF"/>
                </a:solidFill>
                <a:latin typeface="Calibri"/>
                <a:cs typeface="Calibri"/>
              </a:rPr>
              <a:t>s</a:t>
            </a:r>
            <a:r>
              <a:rPr sz="1400" spc="75" dirty="0">
                <a:solidFill>
                  <a:srgbClr val="FFFFFF"/>
                </a:solidFill>
                <a:latin typeface="Calibri"/>
                <a:cs typeface="Calibri"/>
              </a:rPr>
              <a:t>c</a:t>
            </a:r>
            <a:r>
              <a:rPr sz="1400" spc="60" dirty="0">
                <a:solidFill>
                  <a:srgbClr val="FFFFFF"/>
                </a:solidFill>
                <a:latin typeface="Calibri"/>
                <a:cs typeface="Calibri"/>
              </a:rPr>
              <a:t>r</a:t>
            </a:r>
            <a:r>
              <a:rPr sz="1400" spc="35" dirty="0">
                <a:solidFill>
                  <a:srgbClr val="FFFFFF"/>
                </a:solidFill>
                <a:latin typeface="Calibri"/>
                <a:cs typeface="Calibri"/>
              </a:rPr>
              <a:t>i</a:t>
            </a:r>
            <a:r>
              <a:rPr sz="1400" spc="100" dirty="0">
                <a:solidFill>
                  <a:srgbClr val="FFFFFF"/>
                </a:solidFill>
                <a:latin typeface="Calibri"/>
                <a:cs typeface="Calibri"/>
              </a:rPr>
              <a:t>p</a:t>
            </a:r>
            <a:r>
              <a:rPr sz="1400" spc="55" dirty="0">
                <a:solidFill>
                  <a:srgbClr val="FFFFFF"/>
                </a:solidFill>
                <a:latin typeface="Calibri"/>
                <a:cs typeface="Calibri"/>
              </a:rPr>
              <a:t>t</a:t>
            </a:r>
            <a:r>
              <a:rPr sz="1400" spc="105" dirty="0">
                <a:solidFill>
                  <a:srgbClr val="FFFFFF"/>
                </a:solidFill>
                <a:latin typeface="Calibri"/>
                <a:cs typeface="Calibri"/>
              </a:rPr>
              <a:t>&gt;</a:t>
            </a:r>
            <a:endParaRPr sz="1400" dirty="0">
              <a:latin typeface="Calibri"/>
              <a:cs typeface="Calibri"/>
            </a:endParaRPr>
          </a:p>
        </p:txBody>
      </p:sp>
      <p:sp>
        <p:nvSpPr>
          <p:cNvPr id="5" name="object 5"/>
          <p:cNvSpPr txBox="1"/>
          <p:nvPr/>
        </p:nvSpPr>
        <p:spPr>
          <a:xfrm>
            <a:off x="2735579" y="1775142"/>
            <a:ext cx="2851150" cy="664210"/>
          </a:xfrm>
          <a:prstGeom prst="rect">
            <a:avLst/>
          </a:prstGeom>
        </p:spPr>
        <p:txBody>
          <a:bodyPr vert="horz" wrap="square" lIns="0" tIns="12700" rIns="0" bIns="0" rtlCol="0">
            <a:spAutoFit/>
          </a:bodyPr>
          <a:lstStyle/>
          <a:p>
            <a:pPr marL="12700" marR="5080">
              <a:lnSpc>
                <a:spcPct val="100000"/>
              </a:lnSpc>
              <a:spcBef>
                <a:spcPts val="100"/>
              </a:spcBef>
            </a:pPr>
            <a:r>
              <a:rPr sz="1400" spc="140" dirty="0">
                <a:solidFill>
                  <a:srgbClr val="FFBA00"/>
                </a:solidFill>
                <a:latin typeface="Calibri"/>
                <a:cs typeface="Calibri"/>
              </a:rPr>
              <a:t>Ο </a:t>
            </a:r>
            <a:r>
              <a:rPr sz="1400" spc="100" dirty="0">
                <a:solidFill>
                  <a:srgbClr val="FFBA00"/>
                </a:solidFill>
                <a:latin typeface="Calibri"/>
                <a:cs typeface="Calibri"/>
              </a:rPr>
              <a:t>φυλλομετρητής λαμβάνει </a:t>
            </a:r>
            <a:r>
              <a:rPr sz="1400" spc="105" dirty="0">
                <a:solidFill>
                  <a:srgbClr val="FFBA00"/>
                </a:solidFill>
                <a:latin typeface="Calibri"/>
                <a:cs typeface="Calibri"/>
              </a:rPr>
              <a:t> </a:t>
            </a:r>
            <a:r>
              <a:rPr sz="1400" spc="90" dirty="0">
                <a:solidFill>
                  <a:srgbClr val="FFBA00"/>
                </a:solidFill>
                <a:latin typeface="Calibri"/>
                <a:cs typeface="Calibri"/>
              </a:rPr>
              <a:t>περιεχόμενο,</a:t>
            </a:r>
            <a:r>
              <a:rPr sz="1400" spc="35" dirty="0">
                <a:solidFill>
                  <a:srgbClr val="FFBA00"/>
                </a:solidFill>
                <a:latin typeface="Calibri"/>
                <a:cs typeface="Calibri"/>
              </a:rPr>
              <a:t> </a:t>
            </a:r>
            <a:r>
              <a:rPr sz="1400" spc="90" dirty="0">
                <a:solidFill>
                  <a:srgbClr val="FFBA00"/>
                </a:solidFill>
                <a:latin typeface="Calibri"/>
                <a:cs typeface="Calibri"/>
              </a:rPr>
              <a:t>εμφανίζει</a:t>
            </a:r>
            <a:r>
              <a:rPr sz="1400" spc="45" dirty="0">
                <a:solidFill>
                  <a:srgbClr val="FFBA00"/>
                </a:solidFill>
                <a:latin typeface="Calibri"/>
                <a:cs typeface="Calibri"/>
              </a:rPr>
              <a:t> </a:t>
            </a:r>
            <a:r>
              <a:rPr sz="1400" spc="125" dirty="0">
                <a:solidFill>
                  <a:srgbClr val="FFBA00"/>
                </a:solidFill>
                <a:latin typeface="Calibri"/>
                <a:cs typeface="Calibri"/>
              </a:rPr>
              <a:t>HTML</a:t>
            </a:r>
            <a:r>
              <a:rPr sz="1400" spc="40" dirty="0">
                <a:solidFill>
                  <a:srgbClr val="FFBA00"/>
                </a:solidFill>
                <a:latin typeface="Calibri"/>
                <a:cs typeface="Calibri"/>
              </a:rPr>
              <a:t> </a:t>
            </a:r>
            <a:r>
              <a:rPr sz="1400" spc="85" dirty="0">
                <a:solidFill>
                  <a:srgbClr val="FFBA00"/>
                </a:solidFill>
                <a:latin typeface="Calibri"/>
                <a:cs typeface="Calibri"/>
              </a:rPr>
              <a:t>και </a:t>
            </a:r>
            <a:r>
              <a:rPr sz="1400" spc="-305" dirty="0">
                <a:solidFill>
                  <a:srgbClr val="FFBA00"/>
                </a:solidFill>
                <a:latin typeface="Calibri"/>
                <a:cs typeface="Calibri"/>
              </a:rPr>
              <a:t> </a:t>
            </a:r>
            <a:r>
              <a:rPr sz="1400" spc="85" dirty="0">
                <a:solidFill>
                  <a:srgbClr val="FFBA00"/>
                </a:solidFill>
                <a:latin typeface="Calibri"/>
                <a:cs typeface="Calibri"/>
              </a:rPr>
              <a:t>εκτελεί</a:t>
            </a:r>
            <a:r>
              <a:rPr sz="1400" spc="45" dirty="0">
                <a:solidFill>
                  <a:srgbClr val="FFBA00"/>
                </a:solidFill>
                <a:latin typeface="Calibri"/>
                <a:cs typeface="Calibri"/>
              </a:rPr>
              <a:t> </a:t>
            </a:r>
            <a:r>
              <a:rPr sz="1400" spc="90" dirty="0">
                <a:solidFill>
                  <a:srgbClr val="FFBA00"/>
                </a:solidFill>
                <a:latin typeface="Calibri"/>
                <a:cs typeface="Calibri"/>
              </a:rPr>
              <a:t>σενάρια</a:t>
            </a:r>
            <a:endParaRPr sz="1400">
              <a:latin typeface="Calibri"/>
              <a:cs typeface="Calibri"/>
            </a:endParaRPr>
          </a:p>
        </p:txBody>
      </p:sp>
      <p:sp>
        <p:nvSpPr>
          <p:cNvPr id="6" name="object 6"/>
          <p:cNvSpPr txBox="1"/>
          <p:nvPr/>
        </p:nvSpPr>
        <p:spPr>
          <a:xfrm>
            <a:off x="1497330" y="2769235"/>
            <a:ext cx="5118735" cy="2000547"/>
          </a:xfrm>
          <a:prstGeom prst="rect">
            <a:avLst/>
          </a:prstGeom>
        </p:spPr>
        <p:txBody>
          <a:bodyPr vert="horz" wrap="square" lIns="0" tIns="33019" rIns="0" bIns="0" rtlCol="0">
            <a:spAutoFit/>
          </a:bodyPr>
          <a:lstStyle/>
          <a:p>
            <a:pPr marL="817244">
              <a:lnSpc>
                <a:spcPct val="100000"/>
              </a:lnSpc>
              <a:spcBef>
                <a:spcPts val="259"/>
              </a:spcBef>
            </a:pPr>
            <a:r>
              <a:rPr lang="pt-BR" sz="1400" spc="85" dirty="0">
                <a:solidFill>
                  <a:srgbClr val="FFFFFF"/>
                </a:solidFill>
                <a:latin typeface="Calibri"/>
                <a:cs typeface="Calibri"/>
              </a:rPr>
              <a:t>var num1, num2, sum</a:t>
            </a:r>
          </a:p>
          <a:p>
            <a:pPr marL="817244">
              <a:lnSpc>
                <a:spcPct val="100000"/>
              </a:lnSpc>
              <a:spcBef>
                <a:spcPts val="259"/>
              </a:spcBef>
            </a:pPr>
            <a:r>
              <a:rPr lang="pt-BR" sz="1400" spc="85" dirty="0">
                <a:solidFill>
                  <a:srgbClr val="FFFFFF"/>
                </a:solidFill>
                <a:latin typeface="Calibri"/>
                <a:cs typeface="Calibri"/>
              </a:rPr>
              <a:t>num1 = prompt("Enter first number")</a:t>
            </a:r>
          </a:p>
          <a:p>
            <a:pPr marL="817244">
              <a:lnSpc>
                <a:spcPct val="100000"/>
              </a:lnSpc>
              <a:spcBef>
                <a:spcPts val="259"/>
              </a:spcBef>
            </a:pPr>
            <a:r>
              <a:rPr lang="pt-BR" sz="1400" spc="85" dirty="0">
                <a:solidFill>
                  <a:srgbClr val="FFFFFF"/>
                </a:solidFill>
                <a:latin typeface="Calibri"/>
                <a:cs typeface="Calibri"/>
              </a:rPr>
              <a:t>num2 = prompt("Enter second number")</a:t>
            </a:r>
          </a:p>
          <a:p>
            <a:pPr marL="817244">
              <a:lnSpc>
                <a:spcPct val="100000"/>
              </a:lnSpc>
              <a:spcBef>
                <a:spcPts val="259"/>
              </a:spcBef>
            </a:pPr>
            <a:r>
              <a:rPr lang="pt-BR" sz="1400" spc="85" dirty="0">
                <a:solidFill>
                  <a:srgbClr val="FFFFFF"/>
                </a:solidFill>
                <a:latin typeface="Calibri"/>
                <a:cs typeface="Calibri"/>
              </a:rPr>
              <a:t>sum = parseInt(num1) + parseInt(num2)</a:t>
            </a:r>
          </a:p>
          <a:p>
            <a:pPr marL="817244">
              <a:lnSpc>
                <a:spcPct val="100000"/>
              </a:lnSpc>
              <a:spcBef>
                <a:spcPts val="259"/>
              </a:spcBef>
            </a:pPr>
            <a:r>
              <a:rPr lang="pt-BR" sz="1400" spc="85" dirty="0">
                <a:solidFill>
                  <a:srgbClr val="FFFFFF"/>
                </a:solidFill>
                <a:latin typeface="Calibri"/>
                <a:cs typeface="Calibri"/>
              </a:rPr>
              <a:t>alert("Sum = " + sum)</a:t>
            </a:r>
            <a:endParaRPr lang="el-GR" sz="1400" spc="85" dirty="0">
              <a:solidFill>
                <a:srgbClr val="FFFFFF"/>
              </a:solidFill>
              <a:latin typeface="Calibri"/>
              <a:cs typeface="Calibri"/>
            </a:endParaRPr>
          </a:p>
          <a:p>
            <a:pPr marL="817244">
              <a:lnSpc>
                <a:spcPct val="100000"/>
              </a:lnSpc>
              <a:spcBef>
                <a:spcPts val="259"/>
              </a:spcBef>
            </a:pPr>
            <a:r>
              <a:rPr lang="en-US" sz="1400" spc="75" dirty="0">
                <a:solidFill>
                  <a:srgbClr val="FFFFFF"/>
                </a:solidFill>
                <a:latin typeface="Calibri"/>
                <a:cs typeface="Calibri"/>
              </a:rPr>
              <a:t>&lt;/script&gt;</a:t>
            </a:r>
            <a:endParaRPr lang="en-US" sz="1400" dirty="0">
              <a:latin typeface="Calibri"/>
              <a:cs typeface="Calibri"/>
            </a:endParaRPr>
          </a:p>
          <a:p>
            <a:pPr marL="817244">
              <a:lnSpc>
                <a:spcPct val="100000"/>
              </a:lnSpc>
              <a:spcBef>
                <a:spcPts val="220"/>
              </a:spcBef>
            </a:pPr>
            <a:r>
              <a:rPr sz="1400" spc="120" dirty="0">
                <a:solidFill>
                  <a:srgbClr val="FFFFFF"/>
                </a:solidFill>
                <a:latin typeface="Calibri"/>
                <a:cs typeface="Calibri"/>
              </a:rPr>
              <a:t>...</a:t>
            </a:r>
            <a:endParaRPr sz="1400" dirty="0">
              <a:latin typeface="Calibri"/>
              <a:cs typeface="Calibri"/>
            </a:endParaRPr>
          </a:p>
          <a:p>
            <a:pPr marL="12700">
              <a:lnSpc>
                <a:spcPct val="100000"/>
              </a:lnSpc>
              <a:spcBef>
                <a:spcPts val="160"/>
              </a:spcBef>
            </a:pPr>
            <a:r>
              <a:rPr sz="1400" spc="50" dirty="0">
                <a:solidFill>
                  <a:srgbClr val="FFFFFF"/>
                </a:solidFill>
                <a:latin typeface="Calibri"/>
                <a:cs typeface="Calibri"/>
              </a:rPr>
              <a:t>&lt;/html&gt;</a:t>
            </a:r>
            <a:endParaRPr sz="1400" dirty="0">
              <a:latin typeface="Calibri"/>
              <a:cs typeface="Calibri"/>
            </a:endParaRPr>
          </a:p>
        </p:txBody>
      </p:sp>
      <p:pic>
        <p:nvPicPr>
          <p:cNvPr id="7" name="object 7"/>
          <p:cNvPicPr/>
          <p:nvPr/>
        </p:nvPicPr>
        <p:blipFill>
          <a:blip r:embed="rId2" cstate="print"/>
          <a:stretch>
            <a:fillRect/>
          </a:stretch>
        </p:blipFill>
        <p:spPr>
          <a:xfrm>
            <a:off x="7203122" y="5567997"/>
            <a:ext cx="1530032" cy="612140"/>
          </a:xfrm>
          <a:prstGeom prst="rect">
            <a:avLst/>
          </a:prstGeom>
        </p:spPr>
      </p:pic>
      <p:sp>
        <p:nvSpPr>
          <p:cNvPr id="8" name="object 8"/>
          <p:cNvSpPr txBox="1"/>
          <p:nvPr/>
        </p:nvSpPr>
        <p:spPr>
          <a:xfrm>
            <a:off x="10816590" y="5614606"/>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3</a:t>
            </a:r>
            <a:endParaRPr sz="1100">
              <a:latin typeface="Arial"/>
              <a:cs typeface="Arial"/>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762634"/>
            <a:ext cx="3927475" cy="459740"/>
          </a:xfrm>
          <a:prstGeom prst="rect">
            <a:avLst/>
          </a:prstGeom>
        </p:spPr>
        <p:txBody>
          <a:bodyPr vert="horz" wrap="square" lIns="0" tIns="12700" rIns="0" bIns="0" rtlCol="0">
            <a:spAutoFit/>
          </a:bodyPr>
          <a:lstStyle/>
          <a:p>
            <a:pPr marL="12700">
              <a:lnSpc>
                <a:spcPct val="100000"/>
              </a:lnSpc>
              <a:spcBef>
                <a:spcPts val="100"/>
              </a:spcBef>
            </a:pPr>
            <a:r>
              <a:rPr spc="160" dirty="0"/>
              <a:t>Τα</a:t>
            </a:r>
            <a:r>
              <a:rPr spc="35" dirty="0"/>
              <a:t> </a:t>
            </a:r>
            <a:r>
              <a:rPr spc="130" dirty="0"/>
              <a:t>σενάρια</a:t>
            </a:r>
            <a:r>
              <a:rPr spc="40" dirty="0"/>
              <a:t> </a:t>
            </a:r>
            <a:r>
              <a:rPr spc="105" dirty="0"/>
              <a:t>είναι</a:t>
            </a:r>
            <a:r>
              <a:rPr spc="55" dirty="0"/>
              <a:t> </a:t>
            </a:r>
            <a:r>
              <a:rPr spc="120" dirty="0"/>
              <a:t>ισχυρά</a:t>
            </a:r>
          </a:p>
        </p:txBody>
      </p:sp>
      <p:sp>
        <p:nvSpPr>
          <p:cNvPr id="3" name="object 3"/>
          <p:cNvSpPr txBox="1"/>
          <p:nvPr/>
        </p:nvSpPr>
        <p:spPr>
          <a:xfrm>
            <a:off x="783590" y="2162809"/>
            <a:ext cx="10694035" cy="3222625"/>
          </a:xfrm>
          <a:prstGeom prst="rect">
            <a:avLst/>
          </a:prstGeom>
        </p:spPr>
        <p:txBody>
          <a:bodyPr vert="horz" wrap="square" lIns="0" tIns="0" rIns="0" bIns="0" rtlCol="0">
            <a:spAutoFit/>
          </a:bodyPr>
          <a:lstStyle/>
          <a:p>
            <a:pPr marL="286385" indent="-273685">
              <a:lnSpc>
                <a:spcPts val="1835"/>
              </a:lnSpc>
              <a:buClr>
                <a:srgbClr val="FFBA00"/>
              </a:buClr>
              <a:buSzPct val="128571"/>
              <a:buFont typeface="Courier New"/>
              <a:buChar char="o"/>
              <a:tabLst>
                <a:tab pos="286385" algn="l"/>
              </a:tabLst>
            </a:pPr>
            <a:r>
              <a:rPr sz="1400" spc="140" dirty="0">
                <a:latin typeface="Calibri"/>
                <a:cs typeface="Calibri"/>
              </a:rPr>
              <a:t>Το</a:t>
            </a:r>
            <a:r>
              <a:rPr sz="1400" spc="60" dirty="0">
                <a:latin typeface="Calibri"/>
                <a:cs typeface="Calibri"/>
              </a:rPr>
              <a:t> </a:t>
            </a:r>
            <a:r>
              <a:rPr sz="1400" spc="130" dirty="0">
                <a:latin typeface="Calibri"/>
                <a:cs typeface="Calibri"/>
              </a:rPr>
              <a:t>σενάριο</a:t>
            </a:r>
            <a:r>
              <a:rPr sz="1400" spc="65" dirty="0">
                <a:latin typeface="Calibri"/>
                <a:cs typeface="Calibri"/>
              </a:rPr>
              <a:t> </a:t>
            </a:r>
            <a:r>
              <a:rPr sz="1400" spc="150" dirty="0">
                <a:latin typeface="Calibri"/>
                <a:cs typeface="Calibri"/>
              </a:rPr>
              <a:t>από</a:t>
            </a:r>
            <a:r>
              <a:rPr sz="1400" spc="65" dirty="0">
                <a:latin typeface="Calibri"/>
                <a:cs typeface="Calibri"/>
              </a:rPr>
              <a:t> </a:t>
            </a:r>
            <a:r>
              <a:rPr sz="1400" spc="125" dirty="0">
                <a:latin typeface="Calibri"/>
                <a:cs typeface="Calibri"/>
              </a:rPr>
              <a:t>την</a:t>
            </a:r>
            <a:r>
              <a:rPr sz="1400" spc="65" dirty="0">
                <a:latin typeface="Calibri"/>
                <a:cs typeface="Calibri"/>
              </a:rPr>
              <a:t> </a:t>
            </a:r>
            <a:r>
              <a:rPr sz="1400" spc="140" dirty="0">
                <a:latin typeface="Calibri"/>
                <a:cs typeface="Calibri"/>
              </a:rPr>
              <a:t>πλευρά</a:t>
            </a:r>
            <a:r>
              <a:rPr sz="1400" spc="65" dirty="0">
                <a:latin typeface="Calibri"/>
                <a:cs typeface="Calibri"/>
              </a:rPr>
              <a:t> </a:t>
            </a:r>
            <a:r>
              <a:rPr sz="1400" spc="135" dirty="0">
                <a:latin typeface="Calibri"/>
                <a:cs typeface="Calibri"/>
              </a:rPr>
              <a:t>του</a:t>
            </a:r>
            <a:r>
              <a:rPr sz="1400" spc="60" dirty="0">
                <a:latin typeface="Calibri"/>
                <a:cs typeface="Calibri"/>
              </a:rPr>
              <a:t> </a:t>
            </a:r>
            <a:r>
              <a:rPr sz="1400" spc="135" dirty="0">
                <a:latin typeface="Calibri"/>
                <a:cs typeface="Calibri"/>
              </a:rPr>
              <a:t>πελάτη</a:t>
            </a:r>
            <a:r>
              <a:rPr sz="1400" spc="70" dirty="0">
                <a:latin typeface="Calibri"/>
                <a:cs typeface="Calibri"/>
              </a:rPr>
              <a:t> </a:t>
            </a:r>
            <a:r>
              <a:rPr sz="1400" spc="135" dirty="0">
                <a:latin typeface="Calibri"/>
                <a:cs typeface="Calibri"/>
              </a:rPr>
              <a:t>(σύστημα</a:t>
            </a:r>
            <a:r>
              <a:rPr sz="1400" spc="60" dirty="0">
                <a:latin typeface="Calibri"/>
                <a:cs typeface="Calibri"/>
              </a:rPr>
              <a:t> </a:t>
            </a:r>
            <a:r>
              <a:rPr sz="1400" spc="150" dirty="0">
                <a:latin typeface="Calibri"/>
                <a:cs typeface="Calibri"/>
              </a:rPr>
              <a:t>ή</a:t>
            </a:r>
            <a:r>
              <a:rPr sz="1400" spc="65" dirty="0">
                <a:latin typeface="Calibri"/>
                <a:cs typeface="Calibri"/>
              </a:rPr>
              <a:t> </a:t>
            </a:r>
            <a:r>
              <a:rPr sz="1400" spc="145" dirty="0">
                <a:latin typeface="Calibri"/>
                <a:cs typeface="Calibri"/>
              </a:rPr>
              <a:t>πρόγραμμα</a:t>
            </a:r>
            <a:r>
              <a:rPr sz="1400" spc="70" dirty="0">
                <a:latin typeface="Calibri"/>
                <a:cs typeface="Calibri"/>
              </a:rPr>
              <a:t> </a:t>
            </a:r>
            <a:r>
              <a:rPr sz="1400" spc="150" dirty="0">
                <a:latin typeface="Calibri"/>
                <a:cs typeface="Calibri"/>
              </a:rPr>
              <a:t>που</a:t>
            </a:r>
            <a:r>
              <a:rPr sz="1400" spc="65" dirty="0">
                <a:latin typeface="Calibri"/>
                <a:cs typeface="Calibri"/>
              </a:rPr>
              <a:t> </a:t>
            </a:r>
            <a:r>
              <a:rPr sz="1400" spc="120" dirty="0">
                <a:latin typeface="Calibri"/>
                <a:cs typeface="Calibri"/>
              </a:rPr>
              <a:t>επικοινωνεί</a:t>
            </a:r>
            <a:r>
              <a:rPr sz="1400" spc="65" dirty="0">
                <a:latin typeface="Calibri"/>
                <a:cs typeface="Calibri"/>
              </a:rPr>
              <a:t> </a:t>
            </a:r>
            <a:r>
              <a:rPr sz="1400" spc="140" dirty="0">
                <a:latin typeface="Calibri"/>
                <a:cs typeface="Calibri"/>
              </a:rPr>
              <a:t>με</a:t>
            </a:r>
            <a:r>
              <a:rPr sz="1400" spc="65" dirty="0">
                <a:latin typeface="Calibri"/>
                <a:cs typeface="Calibri"/>
              </a:rPr>
              <a:t> </a:t>
            </a:r>
            <a:r>
              <a:rPr sz="1400" spc="110" dirty="0">
                <a:latin typeface="Calibri"/>
                <a:cs typeface="Calibri"/>
              </a:rPr>
              <a:t>server)</a:t>
            </a:r>
            <a:r>
              <a:rPr sz="1400" spc="65" dirty="0">
                <a:latin typeface="Calibri"/>
                <a:cs typeface="Calibri"/>
              </a:rPr>
              <a:t> </a:t>
            </a:r>
            <a:r>
              <a:rPr sz="1400" spc="110" dirty="0">
                <a:latin typeface="Calibri"/>
                <a:cs typeface="Calibri"/>
              </a:rPr>
              <a:t>έχει</a:t>
            </a:r>
            <a:r>
              <a:rPr sz="1400" spc="60" dirty="0">
                <a:latin typeface="Calibri"/>
                <a:cs typeface="Calibri"/>
              </a:rPr>
              <a:t> </a:t>
            </a:r>
            <a:r>
              <a:rPr sz="1400" spc="125" dirty="0">
                <a:latin typeface="Calibri"/>
                <a:cs typeface="Calibri"/>
              </a:rPr>
              <a:t>εξουσίες/δυνάμεις</a:t>
            </a:r>
            <a:r>
              <a:rPr sz="1400" spc="60" dirty="0">
                <a:latin typeface="Calibri"/>
                <a:cs typeface="Calibri"/>
              </a:rPr>
              <a:t> </a:t>
            </a:r>
            <a:r>
              <a:rPr sz="1400" spc="120" dirty="0">
                <a:latin typeface="Calibri"/>
                <a:cs typeface="Calibri"/>
              </a:rPr>
              <a:t>και</a:t>
            </a:r>
            <a:endParaRPr sz="1400">
              <a:latin typeface="Calibri"/>
              <a:cs typeface="Calibri"/>
            </a:endParaRPr>
          </a:p>
          <a:p>
            <a:pPr marL="285750">
              <a:lnSpc>
                <a:spcPts val="1655"/>
              </a:lnSpc>
            </a:pPr>
            <a:r>
              <a:rPr sz="1400" spc="130" dirty="0">
                <a:latin typeface="Calibri"/>
                <a:cs typeface="Calibri"/>
              </a:rPr>
              <a:t>μπορεί</a:t>
            </a:r>
            <a:r>
              <a:rPr sz="1400" spc="55" dirty="0">
                <a:latin typeface="Calibri"/>
                <a:cs typeface="Calibri"/>
              </a:rPr>
              <a:t> </a:t>
            </a:r>
            <a:r>
              <a:rPr sz="1400" spc="140" dirty="0">
                <a:latin typeface="Calibri"/>
                <a:cs typeface="Calibri"/>
              </a:rPr>
              <a:t>να</a:t>
            </a:r>
            <a:r>
              <a:rPr sz="1400" spc="60" dirty="0">
                <a:latin typeface="Calibri"/>
                <a:cs typeface="Calibri"/>
              </a:rPr>
              <a:t> </a:t>
            </a:r>
            <a:r>
              <a:rPr sz="1400" spc="110" dirty="0">
                <a:latin typeface="Calibri"/>
                <a:cs typeface="Calibri"/>
              </a:rPr>
              <a:t>έχει</a:t>
            </a:r>
            <a:r>
              <a:rPr sz="1400" spc="60" dirty="0">
                <a:latin typeface="Calibri"/>
                <a:cs typeface="Calibri"/>
              </a:rPr>
              <a:t> </a:t>
            </a:r>
            <a:r>
              <a:rPr sz="1400" spc="145" dirty="0">
                <a:latin typeface="Calibri"/>
                <a:cs typeface="Calibri"/>
              </a:rPr>
              <a:t>πρόσβαση</a:t>
            </a:r>
            <a:r>
              <a:rPr sz="1400" spc="65" dirty="0">
                <a:latin typeface="Calibri"/>
                <a:cs typeface="Calibri"/>
              </a:rPr>
              <a:t> </a:t>
            </a:r>
            <a:r>
              <a:rPr sz="1400" spc="130" dirty="0">
                <a:latin typeface="Calibri"/>
                <a:cs typeface="Calibri"/>
              </a:rPr>
              <a:t>στους</a:t>
            </a:r>
            <a:r>
              <a:rPr sz="1400" spc="55" dirty="0">
                <a:latin typeface="Calibri"/>
                <a:cs typeface="Calibri"/>
              </a:rPr>
              <a:t> </a:t>
            </a:r>
            <a:r>
              <a:rPr sz="1400" spc="140" dirty="0">
                <a:latin typeface="Calibri"/>
                <a:cs typeface="Calibri"/>
              </a:rPr>
              <a:t>ακόλουθους</a:t>
            </a:r>
            <a:r>
              <a:rPr sz="1400" spc="60" dirty="0">
                <a:latin typeface="Calibri"/>
                <a:cs typeface="Calibri"/>
              </a:rPr>
              <a:t> </a:t>
            </a:r>
            <a:r>
              <a:rPr sz="1400" spc="130" dirty="0">
                <a:latin typeface="Calibri"/>
                <a:cs typeface="Calibri"/>
              </a:rPr>
              <a:t>πόρους</a:t>
            </a:r>
            <a:endParaRPr sz="1400">
              <a:latin typeface="Calibri"/>
              <a:cs typeface="Calibri"/>
            </a:endParaRPr>
          </a:p>
          <a:p>
            <a:pPr marL="396240" lvl="1" indent="-182880">
              <a:lnSpc>
                <a:spcPct val="100000"/>
              </a:lnSpc>
              <a:spcBef>
                <a:spcPts val="500"/>
              </a:spcBef>
              <a:buSzPct val="128571"/>
              <a:buChar char="◦"/>
              <a:tabLst>
                <a:tab pos="396240" algn="l"/>
              </a:tabLst>
            </a:pPr>
            <a:r>
              <a:rPr sz="1400" spc="95" dirty="0">
                <a:latin typeface="Calibri"/>
                <a:cs typeface="Calibri"/>
              </a:rPr>
              <a:t>Τοπικά</a:t>
            </a:r>
            <a:r>
              <a:rPr sz="1400" spc="50" dirty="0">
                <a:latin typeface="Calibri"/>
                <a:cs typeface="Calibri"/>
              </a:rPr>
              <a:t> </a:t>
            </a:r>
            <a:r>
              <a:rPr sz="1400" spc="95" dirty="0">
                <a:latin typeface="Calibri"/>
                <a:cs typeface="Calibri"/>
              </a:rPr>
              <a:t>αρχεία</a:t>
            </a:r>
            <a:r>
              <a:rPr sz="1400" spc="55" dirty="0">
                <a:latin typeface="Calibri"/>
                <a:cs typeface="Calibri"/>
              </a:rPr>
              <a:t> </a:t>
            </a:r>
            <a:r>
              <a:rPr sz="1400" spc="95" dirty="0">
                <a:latin typeface="Calibri"/>
                <a:cs typeface="Calibri"/>
              </a:rPr>
              <a:t>στον</a:t>
            </a:r>
            <a:r>
              <a:rPr sz="1400" spc="45" dirty="0">
                <a:latin typeface="Calibri"/>
                <a:cs typeface="Calibri"/>
              </a:rPr>
              <a:t> </a:t>
            </a:r>
            <a:r>
              <a:rPr sz="1400" spc="80" dirty="0">
                <a:latin typeface="Calibri"/>
                <a:cs typeface="Calibri"/>
              </a:rPr>
              <a:t>υπολογιστή</a:t>
            </a:r>
            <a:r>
              <a:rPr sz="1400" spc="25" dirty="0">
                <a:latin typeface="Calibri"/>
                <a:cs typeface="Calibri"/>
              </a:rPr>
              <a:t> </a:t>
            </a:r>
            <a:r>
              <a:rPr sz="1400" spc="100" dirty="0">
                <a:latin typeface="Calibri"/>
                <a:cs typeface="Calibri"/>
              </a:rPr>
              <a:t>(σύστημα</a:t>
            </a:r>
            <a:r>
              <a:rPr sz="1400" spc="55" dirty="0">
                <a:latin typeface="Calibri"/>
                <a:cs typeface="Calibri"/>
              </a:rPr>
              <a:t> </a:t>
            </a:r>
            <a:r>
              <a:rPr sz="1400" spc="110" dirty="0">
                <a:latin typeface="Calibri"/>
                <a:cs typeface="Calibri"/>
              </a:rPr>
              <a:t>ή</a:t>
            </a:r>
            <a:r>
              <a:rPr sz="1400" spc="50" dirty="0">
                <a:latin typeface="Calibri"/>
                <a:cs typeface="Calibri"/>
              </a:rPr>
              <a:t> </a:t>
            </a:r>
            <a:r>
              <a:rPr sz="1400" spc="105" dirty="0">
                <a:latin typeface="Calibri"/>
                <a:cs typeface="Calibri"/>
              </a:rPr>
              <a:t>πρόγραμμα</a:t>
            </a:r>
            <a:r>
              <a:rPr sz="1400" spc="55" dirty="0">
                <a:latin typeface="Calibri"/>
                <a:cs typeface="Calibri"/>
              </a:rPr>
              <a:t> </a:t>
            </a:r>
            <a:r>
              <a:rPr sz="1400" spc="110" dirty="0">
                <a:latin typeface="Calibri"/>
                <a:cs typeface="Calibri"/>
              </a:rPr>
              <a:t>που</a:t>
            </a:r>
            <a:r>
              <a:rPr sz="1400" spc="45" dirty="0">
                <a:latin typeface="Calibri"/>
                <a:cs typeface="Calibri"/>
              </a:rPr>
              <a:t> </a:t>
            </a:r>
            <a:r>
              <a:rPr sz="1400" spc="90" dirty="0">
                <a:latin typeface="Calibri"/>
                <a:cs typeface="Calibri"/>
              </a:rPr>
              <a:t>επικοινωνεί</a:t>
            </a:r>
            <a:r>
              <a:rPr sz="1400" spc="50" dirty="0">
                <a:latin typeface="Calibri"/>
                <a:cs typeface="Calibri"/>
              </a:rPr>
              <a:t> </a:t>
            </a:r>
            <a:r>
              <a:rPr sz="1400" spc="105" dirty="0">
                <a:latin typeface="Calibri"/>
                <a:cs typeface="Calibri"/>
              </a:rPr>
              <a:t>με</a:t>
            </a:r>
            <a:r>
              <a:rPr sz="1400" spc="50" dirty="0">
                <a:latin typeface="Calibri"/>
                <a:cs typeface="Calibri"/>
              </a:rPr>
              <a:t> </a:t>
            </a:r>
            <a:r>
              <a:rPr sz="1400" spc="65" dirty="0">
                <a:latin typeface="Calibri"/>
                <a:cs typeface="Calibri"/>
              </a:rPr>
              <a:t>server)</a:t>
            </a:r>
            <a:endParaRPr sz="1400">
              <a:latin typeface="Calibri"/>
              <a:cs typeface="Calibri"/>
            </a:endParaRPr>
          </a:p>
          <a:p>
            <a:pPr marL="579120" lvl="2" indent="-182245">
              <a:lnSpc>
                <a:spcPct val="100000"/>
              </a:lnSpc>
              <a:spcBef>
                <a:spcPts val="760"/>
              </a:spcBef>
              <a:buSzPct val="128571"/>
              <a:buChar char="◦"/>
              <a:tabLst>
                <a:tab pos="579120" algn="l"/>
              </a:tabLst>
            </a:pPr>
            <a:r>
              <a:rPr sz="1400" spc="105" dirty="0">
                <a:latin typeface="Calibri"/>
                <a:cs typeface="Calibri"/>
              </a:rPr>
              <a:t>ανάγνωση</a:t>
            </a:r>
            <a:r>
              <a:rPr sz="1400" spc="40" dirty="0">
                <a:latin typeface="Calibri"/>
                <a:cs typeface="Calibri"/>
              </a:rPr>
              <a:t> </a:t>
            </a:r>
            <a:r>
              <a:rPr sz="1400" spc="105" dirty="0">
                <a:latin typeface="Calibri"/>
                <a:cs typeface="Calibri"/>
              </a:rPr>
              <a:t>εγγραφή</a:t>
            </a:r>
            <a:r>
              <a:rPr sz="1400" spc="50" dirty="0">
                <a:latin typeface="Calibri"/>
                <a:cs typeface="Calibri"/>
              </a:rPr>
              <a:t> </a:t>
            </a:r>
            <a:r>
              <a:rPr sz="1400" spc="95" dirty="0">
                <a:latin typeface="Calibri"/>
                <a:cs typeface="Calibri"/>
              </a:rPr>
              <a:t>τοπικών</a:t>
            </a:r>
            <a:r>
              <a:rPr sz="1400" spc="40" dirty="0">
                <a:latin typeface="Calibri"/>
                <a:cs typeface="Calibri"/>
              </a:rPr>
              <a:t> </a:t>
            </a:r>
            <a:r>
              <a:rPr sz="1400" spc="90" dirty="0">
                <a:latin typeface="Calibri"/>
                <a:cs typeface="Calibri"/>
              </a:rPr>
              <a:t>αρχείων</a:t>
            </a:r>
            <a:endParaRPr sz="1400">
              <a:latin typeface="Calibri"/>
              <a:cs typeface="Calibri"/>
            </a:endParaRPr>
          </a:p>
          <a:p>
            <a:pPr marL="396240" lvl="1" indent="-182880">
              <a:lnSpc>
                <a:spcPct val="100000"/>
              </a:lnSpc>
              <a:spcBef>
                <a:spcPts val="760"/>
              </a:spcBef>
              <a:buSzPct val="128571"/>
              <a:buChar char="◦"/>
              <a:tabLst>
                <a:tab pos="396240" algn="l"/>
              </a:tabLst>
            </a:pPr>
            <a:r>
              <a:rPr sz="1400" spc="135" dirty="0">
                <a:latin typeface="Calibri"/>
                <a:cs typeface="Calibri"/>
              </a:rPr>
              <a:t>Πόροι</a:t>
            </a:r>
            <a:r>
              <a:rPr sz="1400" spc="75" dirty="0">
                <a:latin typeface="Calibri"/>
                <a:cs typeface="Calibri"/>
              </a:rPr>
              <a:t> </a:t>
            </a:r>
            <a:r>
              <a:rPr sz="1400" spc="120" dirty="0">
                <a:latin typeface="Calibri"/>
                <a:cs typeface="Calibri"/>
              </a:rPr>
              <a:t>ιστοσελίδας</a:t>
            </a:r>
            <a:r>
              <a:rPr sz="1400" spc="75" dirty="0">
                <a:latin typeface="Calibri"/>
                <a:cs typeface="Calibri"/>
              </a:rPr>
              <a:t> </a:t>
            </a:r>
            <a:r>
              <a:rPr sz="1400" spc="150" dirty="0">
                <a:latin typeface="Calibri"/>
                <a:cs typeface="Calibri"/>
              </a:rPr>
              <a:t>που</a:t>
            </a:r>
            <a:r>
              <a:rPr sz="1400" spc="80" dirty="0">
                <a:latin typeface="Calibri"/>
                <a:cs typeface="Calibri"/>
              </a:rPr>
              <a:t> </a:t>
            </a:r>
            <a:r>
              <a:rPr sz="1400" spc="125" dirty="0">
                <a:latin typeface="Calibri"/>
                <a:cs typeface="Calibri"/>
              </a:rPr>
              <a:t>διατηρούνται</a:t>
            </a:r>
            <a:r>
              <a:rPr sz="1400" spc="75" dirty="0">
                <a:latin typeface="Calibri"/>
                <a:cs typeface="Calibri"/>
              </a:rPr>
              <a:t> </a:t>
            </a:r>
            <a:r>
              <a:rPr sz="1400" spc="150" dirty="0">
                <a:latin typeface="Calibri"/>
                <a:cs typeface="Calibri"/>
              </a:rPr>
              <a:t>από</a:t>
            </a:r>
            <a:r>
              <a:rPr sz="1400" spc="80" dirty="0">
                <a:latin typeface="Calibri"/>
                <a:cs typeface="Calibri"/>
              </a:rPr>
              <a:t> </a:t>
            </a:r>
            <a:r>
              <a:rPr sz="1400" spc="125" dirty="0">
                <a:latin typeface="Calibri"/>
                <a:cs typeface="Calibri"/>
              </a:rPr>
              <a:t>το</a:t>
            </a:r>
            <a:r>
              <a:rPr sz="1400" spc="80" dirty="0">
                <a:latin typeface="Calibri"/>
                <a:cs typeface="Calibri"/>
              </a:rPr>
              <a:t> </a:t>
            </a:r>
            <a:r>
              <a:rPr sz="1400" spc="125" dirty="0">
                <a:latin typeface="Calibri"/>
                <a:cs typeface="Calibri"/>
              </a:rPr>
              <a:t>φυλλομετρητή</a:t>
            </a:r>
            <a:r>
              <a:rPr sz="1400" spc="60" dirty="0">
                <a:latin typeface="Calibri"/>
                <a:cs typeface="Calibri"/>
              </a:rPr>
              <a:t> </a:t>
            </a:r>
            <a:r>
              <a:rPr sz="1400" spc="110" dirty="0">
                <a:latin typeface="Calibri"/>
                <a:cs typeface="Calibri"/>
              </a:rPr>
              <a:t>(browsers</a:t>
            </a:r>
            <a:r>
              <a:rPr sz="1400" spc="55" dirty="0">
                <a:latin typeface="Calibri"/>
                <a:cs typeface="Calibri"/>
              </a:rPr>
              <a:t> </a:t>
            </a:r>
            <a:r>
              <a:rPr sz="1400" spc="85" dirty="0">
                <a:latin typeface="Calibri"/>
                <a:cs typeface="Calibri"/>
              </a:rPr>
              <a:t>-</a:t>
            </a:r>
            <a:r>
              <a:rPr sz="1400" spc="60" dirty="0">
                <a:latin typeface="Calibri"/>
                <a:cs typeface="Calibri"/>
              </a:rPr>
              <a:t> </a:t>
            </a:r>
            <a:r>
              <a:rPr sz="1400" spc="130" dirty="0">
                <a:latin typeface="Calibri"/>
                <a:cs typeface="Calibri"/>
              </a:rPr>
              <a:t>προγράμματα</a:t>
            </a:r>
            <a:r>
              <a:rPr sz="1400" spc="60" dirty="0">
                <a:latin typeface="Calibri"/>
                <a:cs typeface="Calibri"/>
              </a:rPr>
              <a:t> </a:t>
            </a:r>
            <a:r>
              <a:rPr sz="1400" spc="114" dirty="0">
                <a:latin typeface="Calibri"/>
                <a:cs typeface="Calibri"/>
              </a:rPr>
              <a:t>περιήγησης)</a:t>
            </a:r>
            <a:endParaRPr sz="1400">
              <a:latin typeface="Calibri"/>
              <a:cs typeface="Calibri"/>
            </a:endParaRPr>
          </a:p>
          <a:p>
            <a:pPr marL="579120" lvl="2" indent="-182245">
              <a:lnSpc>
                <a:spcPct val="100000"/>
              </a:lnSpc>
              <a:spcBef>
                <a:spcPts val="760"/>
              </a:spcBef>
              <a:buSzPct val="128571"/>
              <a:buChar char="◦"/>
              <a:tabLst>
                <a:tab pos="579120" algn="l"/>
              </a:tabLst>
            </a:pPr>
            <a:r>
              <a:rPr sz="1400" spc="114" dirty="0">
                <a:latin typeface="Calibri"/>
                <a:cs typeface="Calibri"/>
              </a:rPr>
              <a:t>Cookies</a:t>
            </a:r>
            <a:endParaRPr sz="1400">
              <a:latin typeface="Calibri"/>
              <a:cs typeface="Calibri"/>
            </a:endParaRPr>
          </a:p>
          <a:p>
            <a:pPr marL="579120" lvl="2" indent="-182245">
              <a:lnSpc>
                <a:spcPct val="100000"/>
              </a:lnSpc>
              <a:spcBef>
                <a:spcPts val="760"/>
              </a:spcBef>
              <a:buSzPct val="128571"/>
              <a:buChar char="◦"/>
              <a:tabLst>
                <a:tab pos="579120" algn="l"/>
              </a:tabLst>
            </a:pPr>
            <a:r>
              <a:rPr sz="1400" spc="120" dirty="0">
                <a:latin typeface="Calibri"/>
                <a:cs typeface="Calibri"/>
              </a:rPr>
              <a:t>Αντικείμενα</a:t>
            </a:r>
            <a:r>
              <a:rPr sz="1400" spc="55" dirty="0">
                <a:latin typeface="Calibri"/>
                <a:cs typeface="Calibri"/>
              </a:rPr>
              <a:t> </a:t>
            </a:r>
            <a:r>
              <a:rPr sz="1400" spc="145" dirty="0">
                <a:latin typeface="Calibri"/>
                <a:cs typeface="Calibri"/>
              </a:rPr>
              <a:t>Μοντέλου</a:t>
            </a:r>
            <a:r>
              <a:rPr sz="1400" spc="55" dirty="0">
                <a:latin typeface="Calibri"/>
                <a:cs typeface="Calibri"/>
              </a:rPr>
              <a:t> </a:t>
            </a:r>
            <a:r>
              <a:rPr sz="1400" spc="125" dirty="0">
                <a:latin typeface="Calibri"/>
                <a:cs typeface="Calibri"/>
              </a:rPr>
              <a:t>Αντικειμένων</a:t>
            </a:r>
            <a:r>
              <a:rPr sz="1400" spc="55" dirty="0">
                <a:latin typeface="Calibri"/>
                <a:cs typeface="Calibri"/>
              </a:rPr>
              <a:t> </a:t>
            </a:r>
            <a:r>
              <a:rPr sz="1400" spc="140" dirty="0">
                <a:latin typeface="Calibri"/>
                <a:cs typeface="Calibri"/>
              </a:rPr>
              <a:t>Τομέα</a:t>
            </a:r>
            <a:r>
              <a:rPr sz="1400" spc="60" dirty="0">
                <a:latin typeface="Calibri"/>
                <a:cs typeface="Calibri"/>
              </a:rPr>
              <a:t> </a:t>
            </a:r>
            <a:r>
              <a:rPr sz="1400" spc="165" dirty="0">
                <a:latin typeface="Calibri"/>
                <a:cs typeface="Calibri"/>
              </a:rPr>
              <a:t>DOM)</a:t>
            </a:r>
            <a:endParaRPr sz="1400">
              <a:latin typeface="Calibri"/>
              <a:cs typeface="Calibri"/>
            </a:endParaRPr>
          </a:p>
          <a:p>
            <a:pPr marL="762000" lvl="3" indent="-182880">
              <a:lnSpc>
                <a:spcPct val="100000"/>
              </a:lnSpc>
              <a:spcBef>
                <a:spcPts val="760"/>
              </a:spcBef>
              <a:buSzPct val="128571"/>
              <a:buChar char="◦"/>
              <a:tabLst>
                <a:tab pos="762000" algn="l"/>
              </a:tabLst>
            </a:pPr>
            <a:r>
              <a:rPr sz="1400" spc="100" dirty="0">
                <a:latin typeface="Calibri"/>
                <a:cs typeface="Calibri"/>
              </a:rPr>
              <a:t>κλέβουν</a:t>
            </a:r>
            <a:r>
              <a:rPr sz="1400" spc="40" dirty="0">
                <a:latin typeface="Calibri"/>
                <a:cs typeface="Calibri"/>
              </a:rPr>
              <a:t> </a:t>
            </a:r>
            <a:r>
              <a:rPr sz="1400" spc="100" dirty="0">
                <a:latin typeface="Calibri"/>
                <a:cs typeface="Calibri"/>
              </a:rPr>
              <a:t>προσωπικές</a:t>
            </a:r>
            <a:r>
              <a:rPr sz="1400" spc="45" dirty="0">
                <a:latin typeface="Calibri"/>
                <a:cs typeface="Calibri"/>
              </a:rPr>
              <a:t> </a:t>
            </a:r>
            <a:r>
              <a:rPr sz="1400" spc="90" dirty="0">
                <a:latin typeface="Calibri"/>
                <a:cs typeface="Calibri"/>
              </a:rPr>
              <a:t>πληροφορίες</a:t>
            </a:r>
            <a:endParaRPr sz="1400">
              <a:latin typeface="Calibri"/>
              <a:cs typeface="Calibri"/>
            </a:endParaRPr>
          </a:p>
          <a:p>
            <a:pPr marL="762000" lvl="3" indent="-182880">
              <a:lnSpc>
                <a:spcPct val="100000"/>
              </a:lnSpc>
              <a:spcBef>
                <a:spcPts val="760"/>
              </a:spcBef>
              <a:buSzPct val="128571"/>
              <a:buChar char="◦"/>
              <a:tabLst>
                <a:tab pos="762000" algn="l"/>
              </a:tabLst>
            </a:pPr>
            <a:r>
              <a:rPr sz="1400" spc="90" dirty="0">
                <a:latin typeface="Calibri"/>
                <a:cs typeface="Calibri"/>
              </a:rPr>
              <a:t>έλεγχος</a:t>
            </a:r>
            <a:r>
              <a:rPr sz="1400" spc="35" dirty="0">
                <a:latin typeface="Calibri"/>
                <a:cs typeface="Calibri"/>
              </a:rPr>
              <a:t> </a:t>
            </a:r>
            <a:r>
              <a:rPr sz="1400" spc="100" dirty="0">
                <a:latin typeface="Calibri"/>
                <a:cs typeface="Calibri"/>
              </a:rPr>
              <a:t>του</a:t>
            </a:r>
            <a:r>
              <a:rPr sz="1400" spc="35" dirty="0">
                <a:latin typeface="Calibri"/>
                <a:cs typeface="Calibri"/>
              </a:rPr>
              <a:t> </a:t>
            </a:r>
            <a:r>
              <a:rPr sz="1400" spc="65" dirty="0">
                <a:latin typeface="Calibri"/>
                <a:cs typeface="Calibri"/>
              </a:rPr>
              <a:t>τι</a:t>
            </a:r>
            <a:r>
              <a:rPr sz="1400" spc="45" dirty="0">
                <a:latin typeface="Calibri"/>
                <a:cs typeface="Calibri"/>
              </a:rPr>
              <a:t> </a:t>
            </a:r>
            <a:r>
              <a:rPr sz="1400" spc="80" dirty="0">
                <a:latin typeface="Calibri"/>
                <a:cs typeface="Calibri"/>
              </a:rPr>
              <a:t>βλέπουν</a:t>
            </a:r>
            <a:r>
              <a:rPr sz="1400" spc="5" dirty="0">
                <a:latin typeface="Calibri"/>
                <a:cs typeface="Calibri"/>
              </a:rPr>
              <a:t> </a:t>
            </a:r>
            <a:r>
              <a:rPr sz="1400" spc="80" dirty="0">
                <a:latin typeface="Calibri"/>
                <a:cs typeface="Calibri"/>
              </a:rPr>
              <a:t>οι</a:t>
            </a:r>
            <a:r>
              <a:rPr sz="1400" spc="40" dirty="0">
                <a:latin typeface="Calibri"/>
                <a:cs typeface="Calibri"/>
              </a:rPr>
              <a:t> </a:t>
            </a:r>
            <a:r>
              <a:rPr sz="1400" spc="95" dirty="0">
                <a:latin typeface="Calibri"/>
                <a:cs typeface="Calibri"/>
              </a:rPr>
              <a:t>χρήστες</a:t>
            </a:r>
            <a:endParaRPr sz="1400">
              <a:latin typeface="Calibri"/>
              <a:cs typeface="Calibri"/>
            </a:endParaRPr>
          </a:p>
          <a:p>
            <a:pPr marL="762000" lvl="3" indent="-182880">
              <a:lnSpc>
                <a:spcPct val="100000"/>
              </a:lnSpc>
              <a:spcBef>
                <a:spcPts val="765"/>
              </a:spcBef>
              <a:buSzPct val="128571"/>
              <a:buChar char="◦"/>
              <a:tabLst>
                <a:tab pos="762000" algn="l"/>
              </a:tabLst>
            </a:pPr>
            <a:r>
              <a:rPr sz="1400" spc="105" dirty="0">
                <a:latin typeface="Calibri"/>
                <a:cs typeface="Calibri"/>
              </a:rPr>
              <a:t>να</a:t>
            </a:r>
            <a:r>
              <a:rPr sz="1400" spc="30" dirty="0">
                <a:latin typeface="Calibri"/>
                <a:cs typeface="Calibri"/>
              </a:rPr>
              <a:t> </a:t>
            </a:r>
            <a:r>
              <a:rPr sz="1400" spc="100" dirty="0">
                <a:latin typeface="Calibri"/>
                <a:cs typeface="Calibri"/>
              </a:rPr>
              <a:t>υποδυθεί</a:t>
            </a:r>
            <a:r>
              <a:rPr sz="1400" spc="30" dirty="0">
                <a:latin typeface="Calibri"/>
                <a:cs typeface="Calibri"/>
              </a:rPr>
              <a:t> </a:t>
            </a:r>
            <a:r>
              <a:rPr sz="1400" spc="90" dirty="0">
                <a:latin typeface="Calibri"/>
                <a:cs typeface="Calibri"/>
              </a:rPr>
              <a:t>τον</a:t>
            </a:r>
            <a:r>
              <a:rPr sz="1400" spc="35" dirty="0">
                <a:latin typeface="Calibri"/>
                <a:cs typeface="Calibri"/>
              </a:rPr>
              <a:t> </a:t>
            </a:r>
            <a:r>
              <a:rPr sz="1400" spc="80" dirty="0">
                <a:latin typeface="Calibri"/>
                <a:cs typeface="Calibri"/>
              </a:rPr>
              <a:t>χρήστη</a:t>
            </a:r>
            <a:endParaRPr sz="1400">
              <a:latin typeface="Calibri"/>
              <a:cs typeface="Calibri"/>
            </a:endParaRPr>
          </a:p>
          <a:p>
            <a:pPr marL="396240" lvl="1" indent="-182880">
              <a:lnSpc>
                <a:spcPct val="100000"/>
              </a:lnSpc>
              <a:spcBef>
                <a:spcPts val="755"/>
              </a:spcBef>
              <a:buSzPct val="128571"/>
              <a:buChar char="◦"/>
              <a:tabLst>
                <a:tab pos="396240" algn="l"/>
              </a:tabLst>
            </a:pPr>
            <a:r>
              <a:rPr sz="1400" spc="90" dirty="0">
                <a:latin typeface="Calibri"/>
                <a:cs typeface="Calibri"/>
              </a:rPr>
              <a:t>Επικοινωνία</a:t>
            </a:r>
            <a:r>
              <a:rPr sz="1400" spc="50" dirty="0">
                <a:latin typeface="Calibri"/>
                <a:cs typeface="Calibri"/>
              </a:rPr>
              <a:t> </a:t>
            </a:r>
            <a:r>
              <a:rPr sz="1400" spc="105" dirty="0">
                <a:latin typeface="Calibri"/>
                <a:cs typeface="Calibri"/>
              </a:rPr>
              <a:t>με</a:t>
            </a:r>
            <a:r>
              <a:rPr sz="1400" spc="45" dirty="0">
                <a:latin typeface="Calibri"/>
                <a:cs typeface="Calibri"/>
              </a:rPr>
              <a:t> </a:t>
            </a:r>
            <a:r>
              <a:rPr sz="1400" spc="90" dirty="0">
                <a:latin typeface="Calibri"/>
                <a:cs typeface="Calibri"/>
              </a:rPr>
              <a:t>ιστοσελίδες</a:t>
            </a:r>
            <a:r>
              <a:rPr sz="1400" spc="40" dirty="0">
                <a:latin typeface="Calibri"/>
                <a:cs typeface="Calibri"/>
              </a:rPr>
              <a:t> </a:t>
            </a:r>
            <a:r>
              <a:rPr sz="1400" spc="114" dirty="0">
                <a:latin typeface="Calibri"/>
                <a:cs typeface="Calibri"/>
              </a:rPr>
              <a:t>μέσω</a:t>
            </a:r>
            <a:r>
              <a:rPr sz="1400" spc="55" dirty="0">
                <a:latin typeface="Calibri"/>
                <a:cs typeface="Calibri"/>
              </a:rPr>
              <a:t> </a:t>
            </a:r>
            <a:r>
              <a:rPr sz="1400" spc="90" dirty="0">
                <a:latin typeface="Calibri"/>
                <a:cs typeface="Calibri"/>
              </a:rPr>
              <a:t>XMLHttpRequest)</a:t>
            </a:r>
            <a:endParaRPr sz="1400">
              <a:latin typeface="Calibri"/>
              <a:cs typeface="Calibri"/>
            </a:endParaRPr>
          </a:p>
        </p:txBody>
      </p:sp>
      <p:pic>
        <p:nvPicPr>
          <p:cNvPr id="4" name="object 4"/>
          <p:cNvPicPr/>
          <p:nvPr/>
        </p:nvPicPr>
        <p:blipFill>
          <a:blip r:embed="rId2" cstate="print"/>
          <a:stretch>
            <a:fillRect/>
          </a:stretch>
        </p:blipFill>
        <p:spPr>
          <a:xfrm>
            <a:off x="8031797" y="5924867"/>
            <a:ext cx="1530032" cy="612140"/>
          </a:xfrm>
          <a:prstGeom prst="rect">
            <a:avLst/>
          </a:prstGeom>
        </p:spPr>
      </p:pic>
      <p:sp>
        <p:nvSpPr>
          <p:cNvPr id="5" name="object 5"/>
          <p:cNvSpPr txBox="1"/>
          <p:nvPr/>
        </p:nvSpPr>
        <p:spPr>
          <a:xfrm>
            <a:off x="10791190" y="5949886"/>
            <a:ext cx="229235" cy="191770"/>
          </a:xfrm>
          <a:prstGeom prst="rect">
            <a:avLst/>
          </a:prstGeom>
        </p:spPr>
        <p:txBody>
          <a:bodyPr vert="horz" wrap="square" lIns="0" tIns="8890" rIns="0" bIns="0" rtlCol="0">
            <a:spAutoFit/>
          </a:bodyPr>
          <a:lstStyle/>
          <a:p>
            <a:pPr marL="38100">
              <a:lnSpc>
                <a:spcPct val="100000"/>
              </a:lnSpc>
              <a:spcBef>
                <a:spcPts val="70"/>
              </a:spcBef>
            </a:pPr>
            <a:r>
              <a:rPr sz="1100" dirty="0">
                <a:latin typeface="Arial"/>
                <a:cs typeface="Arial"/>
              </a:rPr>
              <a:t>14</a:t>
            </a:r>
            <a:endParaRPr sz="1100">
              <a:latin typeface="Arial"/>
              <a:cs typeface="Arial"/>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187450" y="461009"/>
            <a:ext cx="5869940" cy="459740"/>
          </a:xfrm>
          <a:prstGeom prst="rect">
            <a:avLst/>
          </a:prstGeom>
        </p:spPr>
        <p:txBody>
          <a:bodyPr vert="horz" wrap="square" lIns="0" tIns="12700" rIns="0" bIns="0" rtlCol="0">
            <a:spAutoFit/>
          </a:bodyPr>
          <a:lstStyle/>
          <a:p>
            <a:pPr marL="12700">
              <a:lnSpc>
                <a:spcPct val="100000"/>
              </a:lnSpc>
              <a:spcBef>
                <a:spcPts val="100"/>
              </a:spcBef>
            </a:pPr>
            <a:r>
              <a:rPr spc="140" dirty="0">
                <a:solidFill>
                  <a:srgbClr val="FFFFFF"/>
                </a:solidFill>
              </a:rPr>
              <a:t>Μοντέλο</a:t>
            </a:r>
            <a:r>
              <a:rPr spc="40" dirty="0">
                <a:solidFill>
                  <a:srgbClr val="FFFFFF"/>
                </a:solidFill>
              </a:rPr>
              <a:t> </a:t>
            </a:r>
            <a:r>
              <a:rPr spc="120" dirty="0">
                <a:solidFill>
                  <a:srgbClr val="FFFFFF"/>
                </a:solidFill>
              </a:rPr>
              <a:t>αντικειμένου</a:t>
            </a:r>
            <a:r>
              <a:rPr spc="40" dirty="0">
                <a:solidFill>
                  <a:srgbClr val="FFFFFF"/>
                </a:solidFill>
              </a:rPr>
              <a:t> </a:t>
            </a:r>
            <a:r>
              <a:rPr spc="130" dirty="0">
                <a:solidFill>
                  <a:srgbClr val="FFFFFF"/>
                </a:solidFill>
              </a:rPr>
              <a:t>τομέα</a:t>
            </a:r>
            <a:r>
              <a:rPr spc="100" dirty="0">
                <a:solidFill>
                  <a:srgbClr val="FFFFFF"/>
                </a:solidFill>
              </a:rPr>
              <a:t> </a:t>
            </a:r>
            <a:r>
              <a:rPr spc="180" dirty="0">
                <a:solidFill>
                  <a:srgbClr val="FFFFFF"/>
                </a:solidFill>
              </a:rPr>
              <a:t>DOM)</a:t>
            </a:r>
          </a:p>
        </p:txBody>
      </p:sp>
      <p:sp>
        <p:nvSpPr>
          <p:cNvPr id="4" name="object 4"/>
          <p:cNvSpPr txBox="1"/>
          <p:nvPr/>
        </p:nvSpPr>
        <p:spPr>
          <a:xfrm>
            <a:off x="1187450" y="1728470"/>
            <a:ext cx="3822065" cy="777875"/>
          </a:xfrm>
          <a:prstGeom prst="rect">
            <a:avLst/>
          </a:prstGeom>
        </p:spPr>
        <p:txBody>
          <a:bodyPr vert="horz" wrap="square" lIns="0" tIns="0" rIns="0" bIns="0" rtlCol="0">
            <a:spAutoFit/>
          </a:bodyPr>
          <a:lstStyle/>
          <a:p>
            <a:pPr marL="12700">
              <a:lnSpc>
                <a:spcPts val="1625"/>
              </a:lnSpc>
              <a:tabLst>
                <a:tab pos="2141220" algn="l"/>
                <a:tab pos="3041015" algn="l"/>
                <a:tab pos="3546475" algn="l"/>
              </a:tabLst>
            </a:pPr>
            <a:r>
              <a:rPr sz="1600" dirty="0">
                <a:solidFill>
                  <a:srgbClr val="FFBA00"/>
                </a:solidFill>
                <a:latin typeface="Courier New"/>
                <a:cs typeface="Courier New"/>
              </a:rPr>
              <a:t>o</a:t>
            </a:r>
            <a:r>
              <a:rPr sz="1600" spc="235" dirty="0">
                <a:solidFill>
                  <a:srgbClr val="FFBA00"/>
                </a:solidFill>
                <a:latin typeface="Courier New"/>
                <a:cs typeface="Courier New"/>
              </a:rPr>
              <a:t> </a:t>
            </a:r>
            <a:r>
              <a:rPr sz="1250" spc="140" dirty="0">
                <a:solidFill>
                  <a:srgbClr val="FFFFFF"/>
                </a:solidFill>
                <a:latin typeface="Calibri"/>
                <a:cs typeface="Calibri"/>
              </a:rPr>
              <a:t>Α</a:t>
            </a:r>
            <a:r>
              <a:rPr sz="1250" spc="110" dirty="0">
                <a:solidFill>
                  <a:srgbClr val="FFFFFF"/>
                </a:solidFill>
                <a:latin typeface="Calibri"/>
                <a:cs typeface="Calibri"/>
              </a:rPr>
              <a:t>ν</a:t>
            </a:r>
            <a:r>
              <a:rPr sz="1250" spc="90" dirty="0">
                <a:solidFill>
                  <a:srgbClr val="FFFFFF"/>
                </a:solidFill>
                <a:latin typeface="Calibri"/>
                <a:cs typeface="Calibri"/>
              </a:rPr>
              <a:t>τ</a:t>
            </a:r>
            <a:r>
              <a:rPr sz="1250" spc="60" dirty="0">
                <a:solidFill>
                  <a:srgbClr val="FFFFFF"/>
                </a:solidFill>
                <a:latin typeface="Calibri"/>
                <a:cs typeface="Calibri"/>
              </a:rPr>
              <a:t>ι</a:t>
            </a:r>
            <a:r>
              <a:rPr sz="1250" spc="114" dirty="0">
                <a:solidFill>
                  <a:srgbClr val="FFFFFF"/>
                </a:solidFill>
                <a:latin typeface="Calibri"/>
                <a:cs typeface="Calibri"/>
              </a:rPr>
              <a:t>κ</a:t>
            </a:r>
            <a:r>
              <a:rPr sz="1250" spc="105" dirty="0">
                <a:solidFill>
                  <a:srgbClr val="FFFFFF"/>
                </a:solidFill>
                <a:latin typeface="Calibri"/>
                <a:cs typeface="Calibri"/>
              </a:rPr>
              <a:t>ειμεν</a:t>
            </a:r>
            <a:r>
              <a:rPr sz="1250" spc="130" dirty="0">
                <a:solidFill>
                  <a:srgbClr val="FFFFFF"/>
                </a:solidFill>
                <a:latin typeface="Calibri"/>
                <a:cs typeface="Calibri"/>
              </a:rPr>
              <a:t>ο</a:t>
            </a:r>
            <a:r>
              <a:rPr sz="1250" spc="125" dirty="0">
                <a:solidFill>
                  <a:srgbClr val="FFFFFF"/>
                </a:solidFill>
                <a:latin typeface="Calibri"/>
                <a:cs typeface="Calibri"/>
              </a:rPr>
              <a:t>σ</a:t>
            </a:r>
            <a:r>
              <a:rPr sz="1250" spc="95" dirty="0">
                <a:solidFill>
                  <a:srgbClr val="FFFFFF"/>
                </a:solidFill>
                <a:latin typeface="Calibri"/>
                <a:cs typeface="Calibri"/>
              </a:rPr>
              <a:t>τ</a:t>
            </a:r>
            <a:r>
              <a:rPr sz="1250" spc="120" dirty="0">
                <a:solidFill>
                  <a:srgbClr val="FFFFFF"/>
                </a:solidFill>
                <a:latin typeface="Calibri"/>
                <a:cs typeface="Calibri"/>
              </a:rPr>
              <a:t>ρ</a:t>
            </a:r>
            <a:r>
              <a:rPr sz="1250" spc="140" dirty="0">
                <a:solidFill>
                  <a:srgbClr val="FFFFFF"/>
                </a:solidFill>
                <a:latin typeface="Calibri"/>
                <a:cs typeface="Calibri"/>
              </a:rPr>
              <a:t>α</a:t>
            </a:r>
            <a:r>
              <a:rPr sz="1250" spc="160" dirty="0">
                <a:solidFill>
                  <a:srgbClr val="FFFFFF"/>
                </a:solidFill>
                <a:latin typeface="Calibri"/>
                <a:cs typeface="Calibri"/>
              </a:rPr>
              <a:t>φ</a:t>
            </a:r>
            <a:r>
              <a:rPr sz="1250" spc="110" dirty="0">
                <a:solidFill>
                  <a:srgbClr val="FFFFFF"/>
                </a:solidFill>
                <a:latin typeface="Calibri"/>
                <a:cs typeface="Calibri"/>
              </a:rPr>
              <a:t>έ</a:t>
            </a:r>
            <a:r>
              <a:rPr sz="1250" spc="100" dirty="0">
                <a:solidFill>
                  <a:srgbClr val="FFFFFF"/>
                </a:solidFill>
                <a:latin typeface="Calibri"/>
                <a:cs typeface="Calibri"/>
              </a:rPr>
              <a:t>ς</a:t>
            </a:r>
            <a:r>
              <a:rPr sz="1250" dirty="0">
                <a:solidFill>
                  <a:srgbClr val="FFFFFF"/>
                </a:solidFill>
                <a:latin typeface="Calibri"/>
                <a:cs typeface="Calibri"/>
              </a:rPr>
              <a:t>	</a:t>
            </a:r>
            <a:r>
              <a:rPr sz="1250" spc="130" dirty="0">
                <a:solidFill>
                  <a:srgbClr val="FFFFFF"/>
                </a:solidFill>
                <a:latin typeface="Calibri"/>
                <a:cs typeface="Calibri"/>
              </a:rPr>
              <a:t>μο</a:t>
            </a:r>
            <a:r>
              <a:rPr sz="1250" spc="105" dirty="0">
                <a:solidFill>
                  <a:srgbClr val="FFFFFF"/>
                </a:solidFill>
                <a:latin typeface="Calibri"/>
                <a:cs typeface="Calibri"/>
              </a:rPr>
              <a:t>ν</a:t>
            </a:r>
            <a:r>
              <a:rPr sz="1250" spc="95" dirty="0">
                <a:solidFill>
                  <a:srgbClr val="FFFFFF"/>
                </a:solidFill>
                <a:latin typeface="Calibri"/>
                <a:cs typeface="Calibri"/>
              </a:rPr>
              <a:t>τ</a:t>
            </a:r>
            <a:r>
              <a:rPr sz="1250" spc="110" dirty="0">
                <a:solidFill>
                  <a:srgbClr val="FFFFFF"/>
                </a:solidFill>
                <a:latin typeface="Calibri"/>
                <a:cs typeface="Calibri"/>
              </a:rPr>
              <a:t>έ</a:t>
            </a:r>
            <a:r>
              <a:rPr sz="1250" spc="114" dirty="0">
                <a:solidFill>
                  <a:srgbClr val="FFFFFF"/>
                </a:solidFill>
                <a:latin typeface="Calibri"/>
                <a:cs typeface="Calibri"/>
              </a:rPr>
              <a:t>λ</a:t>
            </a:r>
            <a:r>
              <a:rPr sz="1250" spc="130" dirty="0">
                <a:solidFill>
                  <a:srgbClr val="FFFFFF"/>
                </a:solidFill>
                <a:latin typeface="Calibri"/>
                <a:cs typeface="Calibri"/>
              </a:rPr>
              <a:t>ο</a:t>
            </a:r>
            <a:r>
              <a:rPr sz="1250" dirty="0">
                <a:solidFill>
                  <a:srgbClr val="FFFFFF"/>
                </a:solidFill>
                <a:latin typeface="Calibri"/>
                <a:cs typeface="Calibri"/>
              </a:rPr>
              <a:t>	</a:t>
            </a:r>
            <a:r>
              <a:rPr sz="1250" spc="85" dirty="0">
                <a:solidFill>
                  <a:srgbClr val="FFFFFF"/>
                </a:solidFill>
                <a:latin typeface="Calibri"/>
                <a:cs typeface="Calibri"/>
              </a:rPr>
              <a:t>γι</a:t>
            </a:r>
            <a:r>
              <a:rPr sz="1250" spc="140" dirty="0">
                <a:solidFill>
                  <a:srgbClr val="FFFFFF"/>
                </a:solidFill>
                <a:latin typeface="Calibri"/>
                <a:cs typeface="Calibri"/>
              </a:rPr>
              <a:t>α</a:t>
            </a:r>
            <a:r>
              <a:rPr sz="1250" dirty="0">
                <a:solidFill>
                  <a:srgbClr val="FFFFFF"/>
                </a:solidFill>
                <a:latin typeface="Calibri"/>
                <a:cs typeface="Calibri"/>
              </a:rPr>
              <a:t>	</a:t>
            </a:r>
            <a:r>
              <a:rPr sz="1250" spc="95" dirty="0">
                <a:solidFill>
                  <a:srgbClr val="FFFFFF"/>
                </a:solidFill>
                <a:latin typeface="Calibri"/>
                <a:cs typeface="Calibri"/>
              </a:rPr>
              <a:t>τ</a:t>
            </a:r>
            <a:r>
              <a:rPr sz="1250" spc="130" dirty="0">
                <a:solidFill>
                  <a:srgbClr val="FFFFFF"/>
                </a:solidFill>
                <a:latin typeface="Calibri"/>
                <a:cs typeface="Calibri"/>
              </a:rPr>
              <a:t>η</a:t>
            </a:r>
            <a:r>
              <a:rPr sz="1250" spc="110" dirty="0">
                <a:solidFill>
                  <a:srgbClr val="FFFFFF"/>
                </a:solidFill>
                <a:latin typeface="Calibri"/>
                <a:cs typeface="Calibri"/>
              </a:rPr>
              <a:t>ν</a:t>
            </a:r>
            <a:endParaRPr sz="1250">
              <a:latin typeface="Calibri"/>
              <a:cs typeface="Calibri"/>
            </a:endParaRPr>
          </a:p>
          <a:p>
            <a:pPr marL="286385" marR="5080" algn="just">
              <a:lnSpc>
                <a:spcPts val="1480"/>
              </a:lnSpc>
              <a:spcBef>
                <a:spcPts val="15"/>
              </a:spcBef>
            </a:pPr>
            <a:r>
              <a:rPr sz="1250" spc="130" dirty="0">
                <a:solidFill>
                  <a:srgbClr val="FFFFFF"/>
                </a:solidFill>
                <a:latin typeface="Calibri"/>
                <a:cs typeface="Calibri"/>
              </a:rPr>
              <a:t>αναπαράσταση </a:t>
            </a:r>
            <a:r>
              <a:rPr sz="1250" spc="110" dirty="0">
                <a:solidFill>
                  <a:srgbClr val="FFFFFF"/>
                </a:solidFill>
                <a:latin typeface="Calibri"/>
                <a:cs typeface="Calibri"/>
              </a:rPr>
              <a:t>ιστοσελίδων </a:t>
            </a:r>
            <a:r>
              <a:rPr sz="1250" spc="135" dirty="0">
                <a:solidFill>
                  <a:srgbClr val="FFFFFF"/>
                </a:solidFill>
                <a:latin typeface="Calibri"/>
                <a:cs typeface="Calibri"/>
              </a:rPr>
              <a:t>που </a:t>
            </a:r>
            <a:r>
              <a:rPr sz="1250" spc="105" dirty="0">
                <a:solidFill>
                  <a:srgbClr val="FFFFFF"/>
                </a:solidFill>
                <a:latin typeface="Calibri"/>
                <a:cs typeface="Calibri"/>
              </a:rPr>
              <a:t>επιτρέπει </a:t>
            </a:r>
            <a:r>
              <a:rPr sz="1250" spc="110" dirty="0">
                <a:solidFill>
                  <a:srgbClr val="FFFFFF"/>
                </a:solidFill>
                <a:latin typeface="Calibri"/>
                <a:cs typeface="Calibri"/>
              </a:rPr>
              <a:t> την</a:t>
            </a:r>
            <a:r>
              <a:rPr sz="1250" spc="114" dirty="0">
                <a:solidFill>
                  <a:srgbClr val="FFFFFF"/>
                </a:solidFill>
                <a:latin typeface="Calibri"/>
                <a:cs typeface="Calibri"/>
              </a:rPr>
              <a:t> </a:t>
            </a:r>
            <a:r>
              <a:rPr sz="1250" spc="130" dirty="0">
                <a:solidFill>
                  <a:srgbClr val="FFFFFF"/>
                </a:solidFill>
                <a:latin typeface="Calibri"/>
                <a:cs typeface="Calibri"/>
              </a:rPr>
              <a:t>πρόσβαση</a:t>
            </a:r>
            <a:r>
              <a:rPr sz="1250" spc="135" dirty="0">
                <a:solidFill>
                  <a:srgbClr val="FFFFFF"/>
                </a:solidFill>
                <a:latin typeface="Calibri"/>
                <a:cs typeface="Calibri"/>
              </a:rPr>
              <a:t> </a:t>
            </a:r>
            <a:r>
              <a:rPr sz="1250" spc="114" dirty="0">
                <a:solidFill>
                  <a:srgbClr val="FFFFFF"/>
                </a:solidFill>
                <a:latin typeface="Calibri"/>
                <a:cs typeface="Calibri"/>
              </a:rPr>
              <a:t>στον</a:t>
            </a:r>
            <a:r>
              <a:rPr sz="1250" spc="120" dirty="0">
                <a:solidFill>
                  <a:srgbClr val="FFFFFF"/>
                </a:solidFill>
                <a:latin typeface="Calibri"/>
                <a:cs typeface="Calibri"/>
              </a:rPr>
              <a:t> προγραμματισμό</a:t>
            </a:r>
            <a:r>
              <a:rPr sz="1250" spc="125" dirty="0">
                <a:solidFill>
                  <a:srgbClr val="FFFFFF"/>
                </a:solidFill>
                <a:latin typeface="Calibri"/>
                <a:cs typeface="Calibri"/>
              </a:rPr>
              <a:t> </a:t>
            </a:r>
            <a:r>
              <a:rPr sz="1250" spc="120" dirty="0">
                <a:solidFill>
                  <a:srgbClr val="FFFFFF"/>
                </a:solidFill>
                <a:latin typeface="Calibri"/>
                <a:cs typeface="Calibri"/>
              </a:rPr>
              <a:t>σε </a:t>
            </a:r>
            <a:r>
              <a:rPr sz="1250" spc="125" dirty="0">
                <a:solidFill>
                  <a:srgbClr val="FFFFFF"/>
                </a:solidFill>
                <a:latin typeface="Calibri"/>
                <a:cs typeface="Calibri"/>
              </a:rPr>
              <a:t> </a:t>
            </a:r>
            <a:r>
              <a:rPr sz="1250" spc="95" dirty="0">
                <a:solidFill>
                  <a:srgbClr val="FFFFFF"/>
                </a:solidFill>
                <a:latin typeface="Calibri"/>
                <a:cs typeface="Calibri"/>
              </a:rPr>
              <a:t>Javascript</a:t>
            </a:r>
            <a:endParaRPr sz="1250">
              <a:latin typeface="Calibri"/>
              <a:cs typeface="Calibri"/>
            </a:endParaRPr>
          </a:p>
        </p:txBody>
      </p:sp>
      <p:pic>
        <p:nvPicPr>
          <p:cNvPr id="5" name="object 5"/>
          <p:cNvPicPr/>
          <p:nvPr/>
        </p:nvPicPr>
        <p:blipFill>
          <a:blip r:embed="rId2" cstate="print"/>
          <a:stretch>
            <a:fillRect/>
          </a:stretch>
        </p:blipFill>
        <p:spPr>
          <a:xfrm>
            <a:off x="6096000" y="1463675"/>
            <a:ext cx="2959417" cy="3942715"/>
          </a:xfrm>
          <a:prstGeom prst="rect">
            <a:avLst/>
          </a:prstGeom>
        </p:spPr>
      </p:pic>
      <p:pic>
        <p:nvPicPr>
          <p:cNvPr id="6" name="object 6"/>
          <p:cNvPicPr/>
          <p:nvPr/>
        </p:nvPicPr>
        <p:blipFill>
          <a:blip r:embed="rId3" cstate="print"/>
          <a:stretch>
            <a:fillRect/>
          </a:stretch>
        </p:blipFill>
        <p:spPr>
          <a:xfrm>
            <a:off x="7203122" y="5903277"/>
            <a:ext cx="1530032" cy="612140"/>
          </a:xfrm>
          <a:prstGeom prst="rect">
            <a:avLst/>
          </a:prstGeom>
        </p:spPr>
      </p:pic>
      <p:sp>
        <p:nvSpPr>
          <p:cNvPr id="7" name="object 7"/>
          <p:cNvSpPr txBox="1"/>
          <p:nvPr/>
        </p:nvSpPr>
        <p:spPr>
          <a:xfrm>
            <a:off x="10791190" y="5949886"/>
            <a:ext cx="229235" cy="191770"/>
          </a:xfrm>
          <a:prstGeom prst="rect">
            <a:avLst/>
          </a:prstGeom>
        </p:spPr>
        <p:txBody>
          <a:bodyPr vert="horz" wrap="square" lIns="0" tIns="8890" rIns="0" bIns="0" rtlCol="0">
            <a:spAutoFit/>
          </a:bodyPr>
          <a:lstStyle/>
          <a:p>
            <a:pPr marL="38100">
              <a:lnSpc>
                <a:spcPct val="100000"/>
              </a:lnSpc>
              <a:spcBef>
                <a:spcPts val="70"/>
              </a:spcBef>
            </a:pPr>
            <a:r>
              <a:rPr sz="1100" dirty="0">
                <a:latin typeface="Arial"/>
                <a:cs typeface="Arial"/>
              </a:rPr>
              <a:t>15</a:t>
            </a:r>
            <a:endParaRPr sz="1100">
              <a:latin typeface="Arial"/>
              <a:cs typeface="Arial"/>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129664" y="403859"/>
            <a:ext cx="8823960" cy="459740"/>
          </a:xfrm>
          <a:prstGeom prst="rect">
            <a:avLst/>
          </a:prstGeom>
        </p:spPr>
        <p:txBody>
          <a:bodyPr vert="horz" wrap="square" lIns="0" tIns="12700" rIns="0" bIns="0" rtlCol="0">
            <a:spAutoFit/>
          </a:bodyPr>
          <a:lstStyle/>
          <a:p>
            <a:pPr marL="12700">
              <a:lnSpc>
                <a:spcPct val="100000"/>
              </a:lnSpc>
              <a:spcBef>
                <a:spcPts val="100"/>
              </a:spcBef>
            </a:pPr>
            <a:r>
              <a:rPr spc="135" dirty="0">
                <a:solidFill>
                  <a:srgbClr val="FFFFFF"/>
                </a:solidFill>
              </a:rPr>
              <a:t>Φυλλομετρητής</a:t>
            </a:r>
            <a:r>
              <a:rPr spc="60" dirty="0">
                <a:solidFill>
                  <a:srgbClr val="FFFFFF"/>
                </a:solidFill>
              </a:rPr>
              <a:t> </a:t>
            </a:r>
            <a:r>
              <a:rPr spc="120" dirty="0">
                <a:solidFill>
                  <a:srgbClr val="FFFFFF"/>
                </a:solidFill>
              </a:rPr>
              <a:t>(browsers</a:t>
            </a:r>
            <a:r>
              <a:rPr spc="65" dirty="0">
                <a:solidFill>
                  <a:srgbClr val="FFFFFF"/>
                </a:solidFill>
              </a:rPr>
              <a:t> </a:t>
            </a:r>
            <a:r>
              <a:rPr spc="95" dirty="0">
                <a:solidFill>
                  <a:srgbClr val="FFFFFF"/>
                </a:solidFill>
              </a:rPr>
              <a:t>-</a:t>
            </a:r>
            <a:r>
              <a:rPr spc="75" dirty="0">
                <a:solidFill>
                  <a:srgbClr val="FFFFFF"/>
                </a:solidFill>
              </a:rPr>
              <a:t> </a:t>
            </a:r>
            <a:r>
              <a:rPr spc="130" dirty="0">
                <a:solidFill>
                  <a:srgbClr val="FFFFFF"/>
                </a:solidFill>
              </a:rPr>
              <a:t>προγράμματα</a:t>
            </a:r>
            <a:r>
              <a:rPr spc="55" dirty="0">
                <a:solidFill>
                  <a:srgbClr val="FFFFFF"/>
                </a:solidFill>
              </a:rPr>
              <a:t> </a:t>
            </a:r>
            <a:r>
              <a:rPr spc="125" dirty="0">
                <a:solidFill>
                  <a:srgbClr val="FFFFFF"/>
                </a:solidFill>
              </a:rPr>
              <a:t>περιήγησης)</a:t>
            </a:r>
          </a:p>
        </p:txBody>
      </p:sp>
      <p:sp>
        <p:nvSpPr>
          <p:cNvPr id="4" name="object 4"/>
          <p:cNvSpPr txBox="1"/>
          <p:nvPr/>
        </p:nvSpPr>
        <p:spPr>
          <a:xfrm>
            <a:off x="1327150" y="1431925"/>
            <a:ext cx="8804910" cy="3576320"/>
          </a:xfrm>
          <a:prstGeom prst="rect">
            <a:avLst/>
          </a:prstGeom>
        </p:spPr>
        <p:txBody>
          <a:bodyPr vert="horz" wrap="square" lIns="0" tIns="0" rIns="0" bIns="0" rtlCol="0">
            <a:spAutoFit/>
          </a:bodyPr>
          <a:lstStyle/>
          <a:p>
            <a:pPr marL="286385" indent="-273685">
              <a:lnSpc>
                <a:spcPts val="1860"/>
              </a:lnSpc>
              <a:buClr>
                <a:srgbClr val="FFBA00"/>
              </a:buClr>
              <a:buSzPct val="128571"/>
              <a:buFont typeface="Courier New"/>
              <a:buChar char="o"/>
              <a:tabLst>
                <a:tab pos="286385" algn="l"/>
              </a:tabLst>
            </a:pPr>
            <a:r>
              <a:rPr sz="1400" spc="90" dirty="0">
                <a:solidFill>
                  <a:srgbClr val="FFFFFF"/>
                </a:solidFill>
                <a:latin typeface="Calibri"/>
                <a:cs typeface="Calibri"/>
              </a:rPr>
              <a:t>Οι</a:t>
            </a:r>
            <a:r>
              <a:rPr sz="1400" spc="35" dirty="0">
                <a:solidFill>
                  <a:srgbClr val="FFFFFF"/>
                </a:solidFill>
                <a:latin typeface="Calibri"/>
                <a:cs typeface="Calibri"/>
              </a:rPr>
              <a:t> </a:t>
            </a:r>
            <a:r>
              <a:rPr sz="1400" spc="85" dirty="0">
                <a:solidFill>
                  <a:srgbClr val="FFFFFF"/>
                </a:solidFill>
                <a:latin typeface="Calibri"/>
                <a:cs typeface="Calibri"/>
              </a:rPr>
              <a:t>χρήστες</a:t>
            </a:r>
            <a:r>
              <a:rPr sz="1400" spc="35" dirty="0">
                <a:solidFill>
                  <a:srgbClr val="FFFFFF"/>
                </a:solidFill>
                <a:latin typeface="Calibri"/>
                <a:cs typeface="Calibri"/>
              </a:rPr>
              <a:t> </a:t>
            </a:r>
            <a:r>
              <a:rPr sz="1400" spc="95" dirty="0">
                <a:solidFill>
                  <a:srgbClr val="FFFFFF"/>
                </a:solidFill>
                <a:latin typeface="Calibri"/>
                <a:cs typeface="Calibri"/>
              </a:rPr>
              <a:t>του</a:t>
            </a:r>
            <a:r>
              <a:rPr sz="1400" spc="30" dirty="0">
                <a:solidFill>
                  <a:srgbClr val="FFFFFF"/>
                </a:solidFill>
                <a:latin typeface="Calibri"/>
                <a:cs typeface="Calibri"/>
              </a:rPr>
              <a:t> </a:t>
            </a:r>
            <a:r>
              <a:rPr sz="1400" spc="85" dirty="0">
                <a:solidFill>
                  <a:srgbClr val="FFFFFF"/>
                </a:solidFill>
                <a:latin typeface="Calibri"/>
                <a:cs typeface="Calibri"/>
              </a:rPr>
              <a:t>διαδικτύου</a:t>
            </a:r>
            <a:r>
              <a:rPr sz="1400" spc="35" dirty="0">
                <a:solidFill>
                  <a:srgbClr val="FFFFFF"/>
                </a:solidFill>
                <a:latin typeface="Calibri"/>
                <a:cs typeface="Calibri"/>
              </a:rPr>
              <a:t> </a:t>
            </a:r>
            <a:r>
              <a:rPr sz="1400" spc="85" dirty="0">
                <a:solidFill>
                  <a:srgbClr val="FFFFFF"/>
                </a:solidFill>
                <a:latin typeface="Calibri"/>
                <a:cs typeface="Calibri"/>
              </a:rPr>
              <a:t>επισκέπτονται</a:t>
            </a:r>
            <a:r>
              <a:rPr sz="1400" spc="45" dirty="0">
                <a:solidFill>
                  <a:srgbClr val="FFFFFF"/>
                </a:solidFill>
                <a:latin typeface="Calibri"/>
                <a:cs typeface="Calibri"/>
              </a:rPr>
              <a:t> </a:t>
            </a:r>
            <a:r>
              <a:rPr sz="1400" spc="90" dirty="0">
                <a:solidFill>
                  <a:srgbClr val="FFFFFF"/>
                </a:solidFill>
                <a:latin typeface="Calibri"/>
                <a:cs typeface="Calibri"/>
              </a:rPr>
              <a:t>ταυτόχρονα</a:t>
            </a:r>
            <a:r>
              <a:rPr sz="1400" spc="35" dirty="0">
                <a:solidFill>
                  <a:srgbClr val="FFFFFF"/>
                </a:solidFill>
                <a:latin typeface="Calibri"/>
                <a:cs typeface="Calibri"/>
              </a:rPr>
              <a:t> </a:t>
            </a:r>
            <a:r>
              <a:rPr sz="1400" spc="90" dirty="0">
                <a:solidFill>
                  <a:srgbClr val="FFFFFF"/>
                </a:solidFill>
                <a:latin typeface="Calibri"/>
                <a:cs typeface="Calibri"/>
              </a:rPr>
              <a:t>πολλές</a:t>
            </a:r>
            <a:r>
              <a:rPr sz="1400" spc="30" dirty="0">
                <a:solidFill>
                  <a:srgbClr val="FFFFFF"/>
                </a:solidFill>
                <a:latin typeface="Calibri"/>
                <a:cs typeface="Calibri"/>
              </a:rPr>
              <a:t> </a:t>
            </a:r>
            <a:r>
              <a:rPr sz="1400" spc="80" dirty="0">
                <a:solidFill>
                  <a:srgbClr val="FFFFFF"/>
                </a:solidFill>
                <a:latin typeface="Calibri"/>
                <a:cs typeface="Calibri"/>
              </a:rPr>
              <a:t>ιστοσελίδες</a:t>
            </a:r>
            <a:endParaRPr sz="1400">
              <a:latin typeface="Calibri"/>
              <a:cs typeface="Calibri"/>
            </a:endParaRPr>
          </a:p>
          <a:p>
            <a:pPr marL="286385" marR="5080" indent="-274320">
              <a:lnSpc>
                <a:spcPct val="93200"/>
              </a:lnSpc>
              <a:spcBef>
                <a:spcPts val="1570"/>
              </a:spcBef>
              <a:buClr>
                <a:srgbClr val="FFBA00"/>
              </a:buClr>
              <a:buSzPct val="128571"/>
              <a:buFont typeface="Courier New"/>
              <a:buChar char="o"/>
              <a:tabLst>
                <a:tab pos="287020" algn="l"/>
              </a:tabLst>
            </a:pPr>
            <a:r>
              <a:rPr sz="1400" spc="130" dirty="0">
                <a:solidFill>
                  <a:srgbClr val="FFFFFF"/>
                </a:solidFill>
                <a:latin typeface="Calibri"/>
                <a:cs typeface="Calibri"/>
              </a:rPr>
              <a:t>Ένας</a:t>
            </a:r>
            <a:r>
              <a:rPr sz="1400" spc="70" dirty="0">
                <a:solidFill>
                  <a:srgbClr val="FFFFFF"/>
                </a:solidFill>
                <a:latin typeface="Calibri"/>
                <a:cs typeface="Calibri"/>
              </a:rPr>
              <a:t> </a:t>
            </a:r>
            <a:r>
              <a:rPr sz="1400" spc="135" dirty="0">
                <a:solidFill>
                  <a:srgbClr val="FFFFFF"/>
                </a:solidFill>
                <a:latin typeface="Calibri"/>
                <a:cs typeface="Calibri"/>
              </a:rPr>
              <a:t>φυλλομετρητής</a:t>
            </a:r>
            <a:r>
              <a:rPr sz="1400" spc="65" dirty="0">
                <a:solidFill>
                  <a:srgbClr val="FFFFFF"/>
                </a:solidFill>
                <a:latin typeface="Calibri"/>
                <a:cs typeface="Calibri"/>
              </a:rPr>
              <a:t> </a:t>
            </a:r>
            <a:r>
              <a:rPr sz="1400" spc="120" dirty="0">
                <a:solidFill>
                  <a:srgbClr val="FFFFFF"/>
                </a:solidFill>
                <a:latin typeface="Calibri"/>
                <a:cs typeface="Calibri"/>
              </a:rPr>
              <a:t>(browsers</a:t>
            </a:r>
            <a:r>
              <a:rPr sz="1400" spc="65" dirty="0">
                <a:solidFill>
                  <a:srgbClr val="FFFFFF"/>
                </a:solidFill>
                <a:latin typeface="Calibri"/>
                <a:cs typeface="Calibri"/>
              </a:rPr>
              <a:t> </a:t>
            </a:r>
            <a:r>
              <a:rPr sz="1400" spc="85" dirty="0">
                <a:solidFill>
                  <a:srgbClr val="FFFFFF"/>
                </a:solidFill>
                <a:latin typeface="Calibri"/>
                <a:cs typeface="Calibri"/>
              </a:rPr>
              <a:t>-</a:t>
            </a:r>
            <a:r>
              <a:rPr sz="1400" spc="70" dirty="0">
                <a:solidFill>
                  <a:srgbClr val="FFFFFF"/>
                </a:solidFill>
                <a:latin typeface="Calibri"/>
                <a:cs typeface="Calibri"/>
              </a:rPr>
              <a:t> </a:t>
            </a:r>
            <a:r>
              <a:rPr sz="1400" spc="140" dirty="0">
                <a:solidFill>
                  <a:srgbClr val="FFFFFF"/>
                </a:solidFill>
                <a:latin typeface="Calibri"/>
                <a:cs typeface="Calibri"/>
              </a:rPr>
              <a:t>προγράμματα</a:t>
            </a:r>
            <a:r>
              <a:rPr sz="1400" spc="75" dirty="0">
                <a:solidFill>
                  <a:srgbClr val="FFFFFF"/>
                </a:solidFill>
                <a:latin typeface="Calibri"/>
                <a:cs typeface="Calibri"/>
              </a:rPr>
              <a:t> </a:t>
            </a:r>
            <a:r>
              <a:rPr sz="1400" spc="125" dirty="0">
                <a:solidFill>
                  <a:srgbClr val="FFFFFF"/>
                </a:solidFill>
                <a:latin typeface="Calibri"/>
                <a:cs typeface="Calibri"/>
              </a:rPr>
              <a:t>περιήγησης)</a:t>
            </a:r>
            <a:r>
              <a:rPr sz="1400" spc="75" dirty="0">
                <a:solidFill>
                  <a:srgbClr val="FFFFFF"/>
                </a:solidFill>
                <a:latin typeface="Calibri"/>
                <a:cs typeface="Calibri"/>
              </a:rPr>
              <a:t> </a:t>
            </a:r>
            <a:r>
              <a:rPr sz="1400" spc="125" dirty="0">
                <a:solidFill>
                  <a:srgbClr val="FFFFFF"/>
                </a:solidFill>
                <a:latin typeface="Calibri"/>
                <a:cs typeface="Calibri"/>
              </a:rPr>
              <a:t>εξυπηρετεί</a:t>
            </a:r>
            <a:r>
              <a:rPr sz="1400" spc="75" dirty="0">
                <a:solidFill>
                  <a:srgbClr val="FFFFFF"/>
                </a:solidFill>
                <a:latin typeface="Calibri"/>
                <a:cs typeface="Calibri"/>
              </a:rPr>
              <a:t> </a:t>
            </a:r>
            <a:r>
              <a:rPr sz="1400" spc="120" dirty="0">
                <a:solidFill>
                  <a:srgbClr val="FFFFFF"/>
                </a:solidFill>
                <a:latin typeface="Calibri"/>
                <a:cs typeface="Calibri"/>
              </a:rPr>
              <a:t>σελίδες</a:t>
            </a:r>
            <a:r>
              <a:rPr sz="1400" spc="70" dirty="0">
                <a:solidFill>
                  <a:srgbClr val="FFFFFF"/>
                </a:solidFill>
                <a:latin typeface="Calibri"/>
                <a:cs typeface="Calibri"/>
              </a:rPr>
              <a:t> </a:t>
            </a:r>
            <a:r>
              <a:rPr sz="1400" spc="110" dirty="0">
                <a:solidFill>
                  <a:srgbClr val="FFFFFF"/>
                </a:solidFill>
                <a:latin typeface="Calibri"/>
                <a:cs typeface="Calibri"/>
              </a:rPr>
              <a:t>οι</a:t>
            </a:r>
            <a:r>
              <a:rPr sz="1400" spc="70" dirty="0">
                <a:solidFill>
                  <a:srgbClr val="FFFFFF"/>
                </a:solidFill>
                <a:latin typeface="Calibri"/>
                <a:cs typeface="Calibri"/>
              </a:rPr>
              <a:t> </a:t>
            </a:r>
            <a:r>
              <a:rPr sz="1400" spc="125" dirty="0">
                <a:solidFill>
                  <a:srgbClr val="FFFFFF"/>
                </a:solidFill>
                <a:latin typeface="Calibri"/>
                <a:cs typeface="Calibri"/>
              </a:rPr>
              <a:t>οποίες</a:t>
            </a:r>
            <a:r>
              <a:rPr sz="1400" spc="70" dirty="0">
                <a:solidFill>
                  <a:srgbClr val="FFFFFF"/>
                </a:solidFill>
                <a:latin typeface="Calibri"/>
                <a:cs typeface="Calibri"/>
              </a:rPr>
              <a:t> </a:t>
            </a:r>
            <a:r>
              <a:rPr sz="1400" spc="130" dirty="0">
                <a:solidFill>
                  <a:srgbClr val="FFFFFF"/>
                </a:solidFill>
                <a:latin typeface="Calibri"/>
                <a:cs typeface="Calibri"/>
              </a:rPr>
              <a:t>μπορεί </a:t>
            </a:r>
            <a:r>
              <a:rPr sz="1400" spc="-300" dirty="0">
                <a:solidFill>
                  <a:srgbClr val="FFFFFF"/>
                </a:solidFill>
                <a:latin typeface="Calibri"/>
                <a:cs typeface="Calibri"/>
              </a:rPr>
              <a:t> </a:t>
            </a:r>
            <a:r>
              <a:rPr sz="1400" spc="140" dirty="0">
                <a:solidFill>
                  <a:srgbClr val="FFFFFF"/>
                </a:solidFill>
                <a:latin typeface="Calibri"/>
                <a:cs typeface="Calibri"/>
              </a:rPr>
              <a:t>να</a:t>
            </a:r>
            <a:r>
              <a:rPr sz="1400" spc="60" dirty="0">
                <a:solidFill>
                  <a:srgbClr val="FFFFFF"/>
                </a:solidFill>
                <a:latin typeface="Calibri"/>
                <a:cs typeface="Calibri"/>
              </a:rPr>
              <a:t> </a:t>
            </a:r>
            <a:r>
              <a:rPr sz="1400" spc="125" dirty="0">
                <a:solidFill>
                  <a:srgbClr val="FFFFFF"/>
                </a:solidFill>
                <a:latin typeface="Calibri"/>
                <a:cs typeface="Calibri"/>
              </a:rPr>
              <a:t>περιέχουν</a:t>
            </a:r>
            <a:r>
              <a:rPr sz="1400" spc="60" dirty="0">
                <a:solidFill>
                  <a:srgbClr val="FFFFFF"/>
                </a:solidFill>
                <a:latin typeface="Calibri"/>
                <a:cs typeface="Calibri"/>
              </a:rPr>
              <a:t> </a:t>
            </a:r>
            <a:r>
              <a:rPr sz="1400" spc="130" dirty="0">
                <a:solidFill>
                  <a:srgbClr val="FFFFFF"/>
                </a:solidFill>
                <a:latin typeface="Calibri"/>
                <a:cs typeface="Calibri"/>
              </a:rPr>
              <a:t>προγραμματισμούς)</a:t>
            </a:r>
            <a:r>
              <a:rPr sz="1400" spc="65" dirty="0">
                <a:solidFill>
                  <a:srgbClr val="FFFFFF"/>
                </a:solidFill>
                <a:latin typeface="Calibri"/>
                <a:cs typeface="Calibri"/>
              </a:rPr>
              <a:t> </a:t>
            </a:r>
            <a:r>
              <a:rPr sz="1400" spc="150" dirty="0">
                <a:solidFill>
                  <a:srgbClr val="FFFFFF"/>
                </a:solidFill>
                <a:latin typeface="Calibri"/>
                <a:cs typeface="Calibri"/>
              </a:rPr>
              <a:t>από</a:t>
            </a:r>
            <a:r>
              <a:rPr sz="1400" spc="70" dirty="0">
                <a:solidFill>
                  <a:srgbClr val="FFFFFF"/>
                </a:solidFill>
                <a:latin typeface="Calibri"/>
                <a:cs typeface="Calibri"/>
              </a:rPr>
              <a:t> </a:t>
            </a:r>
            <a:r>
              <a:rPr sz="1400" spc="125" dirty="0">
                <a:solidFill>
                  <a:srgbClr val="FFFFFF"/>
                </a:solidFill>
                <a:latin typeface="Calibri"/>
                <a:cs typeface="Calibri"/>
              </a:rPr>
              <a:t>διαδικτυακούς</a:t>
            </a:r>
            <a:r>
              <a:rPr sz="1400" spc="60" dirty="0">
                <a:solidFill>
                  <a:srgbClr val="FFFFFF"/>
                </a:solidFill>
                <a:latin typeface="Calibri"/>
                <a:cs typeface="Calibri"/>
              </a:rPr>
              <a:t> </a:t>
            </a:r>
            <a:r>
              <a:rPr sz="1400" spc="110" dirty="0">
                <a:solidFill>
                  <a:srgbClr val="FFFFFF"/>
                </a:solidFill>
                <a:latin typeface="Calibri"/>
                <a:cs typeface="Calibri"/>
              </a:rPr>
              <a:t>τομείς.</a:t>
            </a:r>
            <a:endParaRPr sz="1400">
              <a:latin typeface="Calibri"/>
              <a:cs typeface="Calibri"/>
            </a:endParaRPr>
          </a:p>
          <a:p>
            <a:pPr marL="396240" lvl="1" indent="-273685">
              <a:lnSpc>
                <a:spcPct val="100000"/>
              </a:lnSpc>
              <a:spcBef>
                <a:spcPts val="560"/>
              </a:spcBef>
              <a:buSzPct val="128571"/>
              <a:buFont typeface="Courier New"/>
              <a:buChar char="o"/>
              <a:tabLst>
                <a:tab pos="396240" algn="l"/>
              </a:tabLst>
            </a:pPr>
            <a:r>
              <a:rPr sz="1400" spc="100" dirty="0">
                <a:solidFill>
                  <a:srgbClr val="FFFFFF"/>
                </a:solidFill>
                <a:latin typeface="Calibri"/>
                <a:cs typeface="Calibri"/>
              </a:rPr>
              <a:t>δηλαδή,</a:t>
            </a:r>
            <a:r>
              <a:rPr sz="1400" spc="50" dirty="0">
                <a:solidFill>
                  <a:srgbClr val="FFFFFF"/>
                </a:solidFill>
                <a:latin typeface="Calibri"/>
                <a:cs typeface="Calibri"/>
              </a:rPr>
              <a:t> </a:t>
            </a:r>
            <a:r>
              <a:rPr sz="1400" spc="95" dirty="0">
                <a:solidFill>
                  <a:srgbClr val="FFFFFF"/>
                </a:solidFill>
                <a:latin typeface="Calibri"/>
                <a:cs typeface="Calibri"/>
              </a:rPr>
              <a:t>ένας</a:t>
            </a:r>
            <a:r>
              <a:rPr sz="1400" spc="50" dirty="0">
                <a:solidFill>
                  <a:srgbClr val="FFFFFF"/>
                </a:solidFill>
                <a:latin typeface="Calibri"/>
                <a:cs typeface="Calibri"/>
              </a:rPr>
              <a:t> </a:t>
            </a:r>
            <a:r>
              <a:rPr sz="1400" spc="100" dirty="0">
                <a:solidFill>
                  <a:srgbClr val="FFFFFF"/>
                </a:solidFill>
                <a:latin typeface="Calibri"/>
                <a:cs typeface="Calibri"/>
              </a:rPr>
              <a:t>φυλλομετρητής</a:t>
            </a:r>
            <a:r>
              <a:rPr sz="1400" spc="50" dirty="0">
                <a:solidFill>
                  <a:srgbClr val="FFFFFF"/>
                </a:solidFill>
                <a:latin typeface="Calibri"/>
                <a:cs typeface="Calibri"/>
              </a:rPr>
              <a:t> </a:t>
            </a:r>
            <a:r>
              <a:rPr sz="1400" spc="85" dirty="0">
                <a:solidFill>
                  <a:srgbClr val="FFFFFF"/>
                </a:solidFill>
                <a:latin typeface="Calibri"/>
                <a:cs typeface="Calibri"/>
              </a:rPr>
              <a:t>εκτελεί</a:t>
            </a:r>
            <a:r>
              <a:rPr sz="1400" spc="50" dirty="0">
                <a:solidFill>
                  <a:srgbClr val="FFFFFF"/>
                </a:solidFill>
                <a:latin typeface="Calibri"/>
                <a:cs typeface="Calibri"/>
              </a:rPr>
              <a:t> </a:t>
            </a:r>
            <a:r>
              <a:rPr sz="1400" spc="100" dirty="0">
                <a:solidFill>
                  <a:srgbClr val="FFFFFF"/>
                </a:solidFill>
                <a:latin typeface="Calibri"/>
                <a:cs typeface="Calibri"/>
              </a:rPr>
              <a:t>προγραμματισμούς</a:t>
            </a:r>
            <a:r>
              <a:rPr sz="1400" spc="50" dirty="0">
                <a:solidFill>
                  <a:srgbClr val="FFFFFF"/>
                </a:solidFill>
                <a:latin typeface="Calibri"/>
                <a:cs typeface="Calibri"/>
              </a:rPr>
              <a:t> </a:t>
            </a:r>
            <a:r>
              <a:rPr sz="1400" spc="114" dirty="0">
                <a:solidFill>
                  <a:srgbClr val="FFFFFF"/>
                </a:solidFill>
                <a:latin typeface="Calibri"/>
                <a:cs typeface="Calibri"/>
              </a:rPr>
              <a:t>από</a:t>
            </a:r>
            <a:r>
              <a:rPr sz="1400" spc="50" dirty="0">
                <a:solidFill>
                  <a:srgbClr val="FFFFFF"/>
                </a:solidFill>
                <a:latin typeface="Calibri"/>
                <a:cs typeface="Calibri"/>
              </a:rPr>
              <a:t> </a:t>
            </a:r>
            <a:r>
              <a:rPr sz="1400" spc="100" dirty="0">
                <a:solidFill>
                  <a:srgbClr val="FFFFFF"/>
                </a:solidFill>
                <a:latin typeface="Calibri"/>
                <a:cs typeface="Calibri"/>
              </a:rPr>
              <a:t>αμοιβαία</a:t>
            </a:r>
            <a:r>
              <a:rPr sz="1400" spc="60" dirty="0">
                <a:solidFill>
                  <a:srgbClr val="FFFFFF"/>
                </a:solidFill>
                <a:latin typeface="Calibri"/>
                <a:cs typeface="Calibri"/>
              </a:rPr>
              <a:t> </a:t>
            </a:r>
            <a:r>
              <a:rPr sz="1400" spc="110" dirty="0">
                <a:solidFill>
                  <a:srgbClr val="FFFFFF"/>
                </a:solidFill>
                <a:latin typeface="Calibri"/>
                <a:cs typeface="Calibri"/>
              </a:rPr>
              <a:t>μη</a:t>
            </a:r>
            <a:r>
              <a:rPr sz="1400" spc="50" dirty="0">
                <a:solidFill>
                  <a:srgbClr val="FFFFFF"/>
                </a:solidFill>
                <a:latin typeface="Calibri"/>
                <a:cs typeface="Calibri"/>
              </a:rPr>
              <a:t> </a:t>
            </a:r>
            <a:r>
              <a:rPr sz="1400" spc="90" dirty="0">
                <a:solidFill>
                  <a:srgbClr val="FFFFFF"/>
                </a:solidFill>
                <a:latin typeface="Calibri"/>
                <a:cs typeface="Calibri"/>
              </a:rPr>
              <a:t>αξιόπιστες</a:t>
            </a:r>
            <a:r>
              <a:rPr sz="1400" spc="55" dirty="0">
                <a:solidFill>
                  <a:srgbClr val="FFFFFF"/>
                </a:solidFill>
                <a:latin typeface="Calibri"/>
                <a:cs typeface="Calibri"/>
              </a:rPr>
              <a:t> </a:t>
            </a:r>
            <a:r>
              <a:rPr sz="1400" spc="90" dirty="0">
                <a:solidFill>
                  <a:srgbClr val="FFFFFF"/>
                </a:solidFill>
                <a:latin typeface="Calibri"/>
                <a:cs typeface="Calibri"/>
              </a:rPr>
              <a:t>οντότητες</a:t>
            </a:r>
            <a:endParaRPr sz="1400">
              <a:latin typeface="Calibri"/>
              <a:cs typeface="Calibri"/>
            </a:endParaRPr>
          </a:p>
          <a:p>
            <a:pPr marL="396240" lvl="1" indent="-273685">
              <a:lnSpc>
                <a:spcPct val="100000"/>
              </a:lnSpc>
              <a:spcBef>
                <a:spcPts val="219"/>
              </a:spcBef>
              <a:buSzPct val="128571"/>
              <a:buFont typeface="Courier New"/>
              <a:buChar char="o"/>
              <a:tabLst>
                <a:tab pos="396240" algn="l"/>
              </a:tabLst>
            </a:pPr>
            <a:r>
              <a:rPr sz="1400" spc="130" dirty="0">
                <a:solidFill>
                  <a:srgbClr val="FFFFFF"/>
                </a:solidFill>
                <a:latin typeface="Calibri"/>
                <a:cs typeface="Calibri"/>
              </a:rPr>
              <a:t>Η</a:t>
            </a:r>
            <a:r>
              <a:rPr sz="1400" spc="50" dirty="0">
                <a:solidFill>
                  <a:srgbClr val="FFFFFF"/>
                </a:solidFill>
                <a:latin typeface="Calibri"/>
                <a:cs typeface="Calibri"/>
              </a:rPr>
              <a:t> </a:t>
            </a:r>
            <a:r>
              <a:rPr sz="1400" spc="95" dirty="0">
                <a:solidFill>
                  <a:srgbClr val="FFFFFF"/>
                </a:solidFill>
                <a:latin typeface="Calibri"/>
                <a:cs typeface="Calibri"/>
              </a:rPr>
              <a:t>εκτέλεση</a:t>
            </a:r>
            <a:r>
              <a:rPr sz="1400" spc="55" dirty="0">
                <a:solidFill>
                  <a:srgbClr val="FFFFFF"/>
                </a:solidFill>
                <a:latin typeface="Calibri"/>
                <a:cs typeface="Calibri"/>
              </a:rPr>
              <a:t> </a:t>
            </a:r>
            <a:r>
              <a:rPr sz="1400" spc="100" dirty="0">
                <a:solidFill>
                  <a:srgbClr val="FFFFFF"/>
                </a:solidFill>
                <a:latin typeface="Calibri"/>
                <a:cs typeface="Calibri"/>
              </a:rPr>
              <a:t>κώδικα</a:t>
            </a:r>
            <a:r>
              <a:rPr sz="1400" spc="60" dirty="0">
                <a:solidFill>
                  <a:srgbClr val="FFFFFF"/>
                </a:solidFill>
                <a:latin typeface="Calibri"/>
                <a:cs typeface="Calibri"/>
              </a:rPr>
              <a:t> </a:t>
            </a:r>
            <a:r>
              <a:rPr sz="1400" spc="100" dirty="0">
                <a:solidFill>
                  <a:srgbClr val="FFFFFF"/>
                </a:solidFill>
                <a:latin typeface="Calibri"/>
                <a:cs typeface="Calibri"/>
              </a:rPr>
              <a:t>προγραμματισμού</a:t>
            </a:r>
            <a:r>
              <a:rPr sz="1400" spc="60" dirty="0">
                <a:solidFill>
                  <a:srgbClr val="FFFFFF"/>
                </a:solidFill>
                <a:latin typeface="Calibri"/>
                <a:cs typeface="Calibri"/>
              </a:rPr>
              <a:t> </a:t>
            </a:r>
            <a:r>
              <a:rPr sz="1400" spc="110" dirty="0">
                <a:solidFill>
                  <a:srgbClr val="FFFFFF"/>
                </a:solidFill>
                <a:latin typeface="Calibri"/>
                <a:cs typeface="Calibri"/>
              </a:rPr>
              <a:t>που</a:t>
            </a:r>
            <a:r>
              <a:rPr sz="1400" spc="55" dirty="0">
                <a:solidFill>
                  <a:srgbClr val="FFFFFF"/>
                </a:solidFill>
                <a:latin typeface="Calibri"/>
                <a:cs typeface="Calibri"/>
              </a:rPr>
              <a:t> </a:t>
            </a:r>
            <a:r>
              <a:rPr sz="1400" spc="95" dirty="0">
                <a:solidFill>
                  <a:srgbClr val="FFFFFF"/>
                </a:solidFill>
                <a:latin typeface="Calibri"/>
                <a:cs typeface="Calibri"/>
              </a:rPr>
              <a:t>δεν</a:t>
            </a:r>
            <a:r>
              <a:rPr sz="1400" spc="55" dirty="0">
                <a:solidFill>
                  <a:srgbClr val="FFFFFF"/>
                </a:solidFill>
                <a:latin typeface="Calibri"/>
                <a:cs typeface="Calibri"/>
              </a:rPr>
              <a:t> </a:t>
            </a:r>
            <a:r>
              <a:rPr sz="1400" spc="90" dirty="0">
                <a:solidFill>
                  <a:srgbClr val="FFFFFF"/>
                </a:solidFill>
                <a:latin typeface="Calibri"/>
                <a:cs typeface="Calibri"/>
              </a:rPr>
              <a:t>γνωρίζει/εμπιστεύεται</a:t>
            </a:r>
            <a:r>
              <a:rPr sz="1400" spc="60" dirty="0">
                <a:solidFill>
                  <a:srgbClr val="FFFFFF"/>
                </a:solidFill>
                <a:latin typeface="Calibri"/>
                <a:cs typeface="Calibri"/>
              </a:rPr>
              <a:t> </a:t>
            </a:r>
            <a:r>
              <a:rPr sz="1400" spc="85" dirty="0">
                <a:solidFill>
                  <a:srgbClr val="FFFFFF"/>
                </a:solidFill>
                <a:latin typeface="Calibri"/>
                <a:cs typeface="Calibri"/>
              </a:rPr>
              <a:t>κανείς</a:t>
            </a:r>
            <a:r>
              <a:rPr sz="1400" spc="55" dirty="0">
                <a:solidFill>
                  <a:srgbClr val="FFFFFF"/>
                </a:solidFill>
                <a:latin typeface="Calibri"/>
                <a:cs typeface="Calibri"/>
              </a:rPr>
              <a:t> </a:t>
            </a:r>
            <a:r>
              <a:rPr sz="1400" spc="80" dirty="0">
                <a:solidFill>
                  <a:srgbClr val="FFFFFF"/>
                </a:solidFill>
                <a:latin typeface="Calibri"/>
                <a:cs typeface="Calibri"/>
              </a:rPr>
              <a:t>είναι</a:t>
            </a:r>
            <a:r>
              <a:rPr sz="1400" spc="55" dirty="0">
                <a:solidFill>
                  <a:srgbClr val="FFFFFF"/>
                </a:solidFill>
                <a:latin typeface="Calibri"/>
                <a:cs typeface="Calibri"/>
              </a:rPr>
              <a:t> </a:t>
            </a:r>
            <a:r>
              <a:rPr sz="1400" spc="85" dirty="0">
                <a:solidFill>
                  <a:srgbClr val="FFFFFF"/>
                </a:solidFill>
                <a:latin typeface="Calibri"/>
                <a:cs typeface="Calibri"/>
              </a:rPr>
              <a:t>επικίνδυνη</a:t>
            </a:r>
            <a:endParaRPr sz="1400">
              <a:latin typeface="Calibri"/>
              <a:cs typeface="Calibri"/>
            </a:endParaRPr>
          </a:p>
          <a:p>
            <a:pPr marL="395605" marR="891540" lvl="1" indent="-273685">
              <a:lnSpc>
                <a:spcPct val="97200"/>
              </a:lnSpc>
              <a:spcBef>
                <a:spcPts val="280"/>
              </a:spcBef>
              <a:buSzPct val="128571"/>
              <a:buFont typeface="Courier New"/>
              <a:buChar char="o"/>
              <a:tabLst>
                <a:tab pos="396240" algn="l"/>
              </a:tabLst>
            </a:pPr>
            <a:r>
              <a:rPr sz="1400" spc="130" dirty="0">
                <a:solidFill>
                  <a:srgbClr val="FFFFFF"/>
                </a:solidFill>
                <a:latin typeface="Calibri"/>
                <a:cs typeface="Calibri"/>
              </a:rPr>
              <a:t>Ένας</a:t>
            </a:r>
            <a:r>
              <a:rPr sz="1400" spc="60" dirty="0">
                <a:solidFill>
                  <a:srgbClr val="FFFFFF"/>
                </a:solidFill>
                <a:latin typeface="Calibri"/>
                <a:cs typeface="Calibri"/>
              </a:rPr>
              <a:t> </a:t>
            </a:r>
            <a:r>
              <a:rPr sz="1400" spc="135" dirty="0">
                <a:solidFill>
                  <a:srgbClr val="FFFFFF"/>
                </a:solidFill>
                <a:latin typeface="Calibri"/>
                <a:cs typeface="Calibri"/>
              </a:rPr>
              <a:t>φυλλομετρητής</a:t>
            </a:r>
            <a:r>
              <a:rPr sz="1400" spc="60" dirty="0">
                <a:solidFill>
                  <a:srgbClr val="FFFFFF"/>
                </a:solidFill>
                <a:latin typeface="Calibri"/>
                <a:cs typeface="Calibri"/>
              </a:rPr>
              <a:t> </a:t>
            </a:r>
            <a:r>
              <a:rPr sz="1400" spc="125" dirty="0">
                <a:solidFill>
                  <a:srgbClr val="FFFFFF"/>
                </a:solidFill>
                <a:latin typeface="Calibri"/>
                <a:cs typeface="Calibri"/>
              </a:rPr>
              <a:t>(browser</a:t>
            </a:r>
            <a:r>
              <a:rPr sz="1400" spc="60" dirty="0">
                <a:solidFill>
                  <a:srgbClr val="FFFFFF"/>
                </a:solidFill>
                <a:latin typeface="Calibri"/>
                <a:cs typeface="Calibri"/>
              </a:rPr>
              <a:t> </a:t>
            </a:r>
            <a:r>
              <a:rPr sz="1400" spc="85" dirty="0">
                <a:solidFill>
                  <a:srgbClr val="FFFFFF"/>
                </a:solidFill>
                <a:latin typeface="Calibri"/>
                <a:cs typeface="Calibri"/>
              </a:rPr>
              <a:t>-</a:t>
            </a:r>
            <a:r>
              <a:rPr sz="1400" spc="65" dirty="0">
                <a:solidFill>
                  <a:srgbClr val="FFFFFF"/>
                </a:solidFill>
                <a:latin typeface="Calibri"/>
                <a:cs typeface="Calibri"/>
              </a:rPr>
              <a:t> </a:t>
            </a:r>
            <a:r>
              <a:rPr sz="1400" spc="145" dirty="0">
                <a:solidFill>
                  <a:srgbClr val="FFFFFF"/>
                </a:solidFill>
                <a:latin typeface="Calibri"/>
                <a:cs typeface="Calibri"/>
              </a:rPr>
              <a:t>πρόγραμμα</a:t>
            </a:r>
            <a:r>
              <a:rPr sz="1400" spc="70" dirty="0">
                <a:solidFill>
                  <a:srgbClr val="FFFFFF"/>
                </a:solidFill>
                <a:latin typeface="Calibri"/>
                <a:cs typeface="Calibri"/>
              </a:rPr>
              <a:t> </a:t>
            </a:r>
            <a:r>
              <a:rPr sz="1400" spc="125" dirty="0">
                <a:solidFill>
                  <a:srgbClr val="FFFFFF"/>
                </a:solidFill>
                <a:latin typeface="Calibri"/>
                <a:cs typeface="Calibri"/>
              </a:rPr>
              <a:t>περιήγησης)</a:t>
            </a:r>
            <a:r>
              <a:rPr sz="1400" spc="70" dirty="0">
                <a:solidFill>
                  <a:srgbClr val="FFFFFF"/>
                </a:solidFill>
                <a:latin typeface="Calibri"/>
                <a:cs typeface="Calibri"/>
              </a:rPr>
              <a:t> </a:t>
            </a:r>
            <a:r>
              <a:rPr sz="1400" spc="120" dirty="0">
                <a:solidFill>
                  <a:srgbClr val="FFFFFF"/>
                </a:solidFill>
                <a:latin typeface="Calibri"/>
                <a:cs typeface="Calibri"/>
              </a:rPr>
              <a:t>διατηρεί</a:t>
            </a:r>
            <a:r>
              <a:rPr sz="1400" spc="70" dirty="0">
                <a:solidFill>
                  <a:srgbClr val="FFFFFF"/>
                </a:solidFill>
                <a:latin typeface="Calibri"/>
                <a:cs typeface="Calibri"/>
              </a:rPr>
              <a:t> </a:t>
            </a:r>
            <a:r>
              <a:rPr sz="1400" spc="125" dirty="0">
                <a:solidFill>
                  <a:srgbClr val="FFFFFF"/>
                </a:solidFill>
                <a:latin typeface="Calibri"/>
                <a:cs typeface="Calibri"/>
              </a:rPr>
              <a:t>επίσης</a:t>
            </a:r>
            <a:r>
              <a:rPr sz="1400" spc="65" dirty="0">
                <a:solidFill>
                  <a:srgbClr val="FFFFFF"/>
                </a:solidFill>
                <a:latin typeface="Calibri"/>
                <a:cs typeface="Calibri"/>
              </a:rPr>
              <a:t> </a:t>
            </a:r>
            <a:r>
              <a:rPr sz="1400" spc="140" dirty="0">
                <a:solidFill>
                  <a:srgbClr val="FFFFFF"/>
                </a:solidFill>
                <a:latin typeface="Calibri"/>
                <a:cs typeface="Calibri"/>
              </a:rPr>
              <a:t>πόρους</a:t>
            </a:r>
            <a:r>
              <a:rPr sz="1400" spc="65" dirty="0">
                <a:solidFill>
                  <a:srgbClr val="FFFFFF"/>
                </a:solidFill>
                <a:latin typeface="Calibri"/>
                <a:cs typeface="Calibri"/>
              </a:rPr>
              <a:t> </a:t>
            </a:r>
            <a:r>
              <a:rPr sz="1400" spc="145" dirty="0">
                <a:solidFill>
                  <a:srgbClr val="FFFFFF"/>
                </a:solidFill>
                <a:latin typeface="Calibri"/>
                <a:cs typeface="Calibri"/>
              </a:rPr>
              <a:t>που </a:t>
            </a:r>
            <a:r>
              <a:rPr sz="1400" spc="-300" dirty="0">
                <a:solidFill>
                  <a:srgbClr val="FFFFFF"/>
                </a:solidFill>
                <a:latin typeface="Calibri"/>
                <a:cs typeface="Calibri"/>
              </a:rPr>
              <a:t> </a:t>
            </a:r>
            <a:r>
              <a:rPr sz="1400" spc="130" dirty="0">
                <a:solidFill>
                  <a:srgbClr val="FFFFFF"/>
                </a:solidFill>
                <a:latin typeface="Calibri"/>
                <a:cs typeface="Calibri"/>
              </a:rPr>
              <a:t>δημιουργούνται/ενημερώνονται</a:t>
            </a:r>
            <a:r>
              <a:rPr sz="1400" spc="60" dirty="0">
                <a:solidFill>
                  <a:srgbClr val="FFFFFF"/>
                </a:solidFill>
                <a:latin typeface="Calibri"/>
                <a:cs typeface="Calibri"/>
              </a:rPr>
              <a:t> </a:t>
            </a:r>
            <a:r>
              <a:rPr sz="1400" spc="150" dirty="0">
                <a:solidFill>
                  <a:srgbClr val="FFFFFF"/>
                </a:solidFill>
                <a:latin typeface="Calibri"/>
                <a:cs typeface="Calibri"/>
              </a:rPr>
              <a:t>από</a:t>
            </a:r>
            <a:r>
              <a:rPr sz="1400" spc="60" dirty="0">
                <a:solidFill>
                  <a:srgbClr val="FFFFFF"/>
                </a:solidFill>
                <a:latin typeface="Calibri"/>
                <a:cs typeface="Calibri"/>
              </a:rPr>
              <a:t> </a:t>
            </a:r>
            <a:r>
              <a:rPr sz="1400" spc="125" dirty="0">
                <a:solidFill>
                  <a:srgbClr val="FFFFFF"/>
                </a:solidFill>
                <a:latin typeface="Calibri"/>
                <a:cs typeface="Calibri"/>
              </a:rPr>
              <a:t>διαδικτυακούς</a:t>
            </a:r>
            <a:r>
              <a:rPr sz="1400" spc="60" dirty="0">
                <a:solidFill>
                  <a:srgbClr val="FFFFFF"/>
                </a:solidFill>
                <a:latin typeface="Calibri"/>
                <a:cs typeface="Calibri"/>
              </a:rPr>
              <a:t> </a:t>
            </a:r>
            <a:r>
              <a:rPr sz="1400" spc="110" dirty="0">
                <a:solidFill>
                  <a:srgbClr val="FFFFFF"/>
                </a:solidFill>
                <a:latin typeface="Calibri"/>
                <a:cs typeface="Calibri"/>
              </a:rPr>
              <a:t>τομείς</a:t>
            </a:r>
            <a:endParaRPr sz="1400">
              <a:latin typeface="Calibri"/>
              <a:cs typeface="Calibri"/>
            </a:endParaRPr>
          </a:p>
          <a:p>
            <a:pPr lvl="1">
              <a:lnSpc>
                <a:spcPct val="100000"/>
              </a:lnSpc>
              <a:spcBef>
                <a:spcPts val="45"/>
              </a:spcBef>
              <a:buClr>
                <a:srgbClr val="FFFFFF"/>
              </a:buClr>
              <a:buFont typeface="Courier New"/>
              <a:buChar char="o"/>
            </a:pPr>
            <a:endParaRPr sz="1150">
              <a:latin typeface="Calibri"/>
              <a:cs typeface="Calibri"/>
            </a:endParaRPr>
          </a:p>
          <a:p>
            <a:pPr marL="286385" marR="197485" indent="-274320">
              <a:lnSpc>
                <a:spcPct val="93200"/>
              </a:lnSpc>
              <a:buClr>
                <a:srgbClr val="FFBA00"/>
              </a:buClr>
              <a:buSzPct val="128571"/>
              <a:buFont typeface="Courier New"/>
              <a:buChar char="o"/>
              <a:tabLst>
                <a:tab pos="287020" algn="l"/>
              </a:tabLst>
            </a:pPr>
            <a:r>
              <a:rPr sz="1400" spc="140" dirty="0">
                <a:solidFill>
                  <a:srgbClr val="FFFFFF"/>
                </a:solidFill>
                <a:latin typeface="Calibri"/>
                <a:cs typeface="Calibri"/>
              </a:rPr>
              <a:t>Ο</a:t>
            </a:r>
            <a:r>
              <a:rPr sz="1400" spc="50" dirty="0">
                <a:solidFill>
                  <a:srgbClr val="FFFFFF"/>
                </a:solidFill>
                <a:latin typeface="Calibri"/>
                <a:cs typeface="Calibri"/>
              </a:rPr>
              <a:t> </a:t>
            </a:r>
            <a:r>
              <a:rPr sz="1400" spc="100" dirty="0">
                <a:solidFill>
                  <a:srgbClr val="FFFFFF"/>
                </a:solidFill>
                <a:latin typeface="Calibri"/>
                <a:cs typeface="Calibri"/>
              </a:rPr>
              <a:t>φυλλομετρητής</a:t>
            </a:r>
            <a:r>
              <a:rPr sz="1400" spc="50" dirty="0">
                <a:solidFill>
                  <a:srgbClr val="FFFFFF"/>
                </a:solidFill>
                <a:latin typeface="Calibri"/>
                <a:cs typeface="Calibri"/>
              </a:rPr>
              <a:t> </a:t>
            </a:r>
            <a:r>
              <a:rPr sz="1400" spc="95" dirty="0">
                <a:solidFill>
                  <a:srgbClr val="FFFFFF"/>
                </a:solidFill>
                <a:latin typeface="Calibri"/>
                <a:cs typeface="Calibri"/>
              </a:rPr>
              <a:t>πρέπει</a:t>
            </a:r>
            <a:r>
              <a:rPr sz="1400" spc="55" dirty="0">
                <a:solidFill>
                  <a:srgbClr val="FFFFFF"/>
                </a:solidFill>
                <a:latin typeface="Calibri"/>
                <a:cs typeface="Calibri"/>
              </a:rPr>
              <a:t> </a:t>
            </a:r>
            <a:r>
              <a:rPr sz="1400" spc="105" dirty="0">
                <a:solidFill>
                  <a:srgbClr val="FFFFFF"/>
                </a:solidFill>
                <a:latin typeface="Calibri"/>
                <a:cs typeface="Calibri"/>
              </a:rPr>
              <a:t>να</a:t>
            </a:r>
            <a:r>
              <a:rPr sz="1400" spc="50" dirty="0">
                <a:solidFill>
                  <a:srgbClr val="FFFFFF"/>
                </a:solidFill>
                <a:latin typeface="Calibri"/>
                <a:cs typeface="Calibri"/>
              </a:rPr>
              <a:t> </a:t>
            </a:r>
            <a:r>
              <a:rPr sz="1400" spc="85" dirty="0">
                <a:solidFill>
                  <a:srgbClr val="FFFFFF"/>
                </a:solidFill>
                <a:latin typeface="Calibri"/>
                <a:cs typeface="Calibri"/>
              </a:rPr>
              <a:t>περιορίζει</a:t>
            </a:r>
            <a:r>
              <a:rPr sz="1400" spc="55" dirty="0">
                <a:solidFill>
                  <a:srgbClr val="FFFFFF"/>
                </a:solidFill>
                <a:latin typeface="Calibri"/>
                <a:cs typeface="Calibri"/>
              </a:rPr>
              <a:t> </a:t>
            </a:r>
            <a:r>
              <a:rPr sz="1400" spc="90" dirty="0">
                <a:solidFill>
                  <a:srgbClr val="FFFFFF"/>
                </a:solidFill>
                <a:latin typeface="Calibri"/>
                <a:cs typeface="Calibri"/>
              </a:rPr>
              <a:t>(Sandbox)</a:t>
            </a:r>
            <a:r>
              <a:rPr sz="1400" spc="50" dirty="0">
                <a:solidFill>
                  <a:srgbClr val="FFFFFF"/>
                </a:solidFill>
                <a:latin typeface="Calibri"/>
                <a:cs typeface="Calibri"/>
              </a:rPr>
              <a:t> </a:t>
            </a:r>
            <a:r>
              <a:rPr sz="1400" spc="105" dirty="0">
                <a:solidFill>
                  <a:srgbClr val="FFFFFF"/>
                </a:solidFill>
                <a:latin typeface="Calibri"/>
                <a:cs typeface="Calibri"/>
              </a:rPr>
              <a:t>αυτά</a:t>
            </a:r>
            <a:r>
              <a:rPr sz="1400" spc="50" dirty="0">
                <a:solidFill>
                  <a:srgbClr val="FFFFFF"/>
                </a:solidFill>
                <a:latin typeface="Calibri"/>
                <a:cs typeface="Calibri"/>
              </a:rPr>
              <a:t> </a:t>
            </a:r>
            <a:r>
              <a:rPr sz="1400" spc="100" dirty="0">
                <a:solidFill>
                  <a:srgbClr val="FFFFFF"/>
                </a:solidFill>
                <a:latin typeface="Calibri"/>
                <a:cs typeface="Calibri"/>
              </a:rPr>
              <a:t>τα</a:t>
            </a:r>
            <a:r>
              <a:rPr sz="1400" spc="50" dirty="0">
                <a:solidFill>
                  <a:srgbClr val="FFFFFF"/>
                </a:solidFill>
                <a:latin typeface="Calibri"/>
                <a:cs typeface="Calibri"/>
              </a:rPr>
              <a:t> </a:t>
            </a:r>
            <a:r>
              <a:rPr sz="1400" spc="90" dirty="0">
                <a:solidFill>
                  <a:srgbClr val="FFFFFF"/>
                </a:solidFill>
                <a:latin typeface="Calibri"/>
                <a:cs typeface="Calibri"/>
              </a:rPr>
              <a:t>σενάρια,</a:t>
            </a:r>
            <a:r>
              <a:rPr sz="1400" spc="50" dirty="0">
                <a:solidFill>
                  <a:srgbClr val="FFFFFF"/>
                </a:solidFill>
                <a:latin typeface="Calibri"/>
                <a:cs typeface="Calibri"/>
              </a:rPr>
              <a:t> </a:t>
            </a:r>
            <a:r>
              <a:rPr sz="1400" spc="105" dirty="0">
                <a:solidFill>
                  <a:srgbClr val="FFFFFF"/>
                </a:solidFill>
                <a:latin typeface="Calibri"/>
                <a:cs typeface="Calibri"/>
              </a:rPr>
              <a:t>ώστε</a:t>
            </a:r>
            <a:r>
              <a:rPr sz="1400" spc="50" dirty="0">
                <a:solidFill>
                  <a:srgbClr val="FFFFFF"/>
                </a:solidFill>
                <a:latin typeface="Calibri"/>
                <a:cs typeface="Calibri"/>
              </a:rPr>
              <a:t> </a:t>
            </a:r>
            <a:r>
              <a:rPr sz="1400" spc="105" dirty="0">
                <a:solidFill>
                  <a:srgbClr val="FFFFFF"/>
                </a:solidFill>
                <a:latin typeface="Calibri"/>
                <a:cs typeface="Calibri"/>
              </a:rPr>
              <a:t>να</a:t>
            </a:r>
            <a:r>
              <a:rPr sz="1400" spc="55" dirty="0">
                <a:solidFill>
                  <a:srgbClr val="FFFFFF"/>
                </a:solidFill>
                <a:latin typeface="Calibri"/>
                <a:cs typeface="Calibri"/>
              </a:rPr>
              <a:t> </a:t>
            </a:r>
            <a:r>
              <a:rPr sz="1400" spc="105" dirty="0">
                <a:solidFill>
                  <a:srgbClr val="FFFFFF"/>
                </a:solidFill>
                <a:latin typeface="Calibri"/>
                <a:cs typeface="Calibri"/>
              </a:rPr>
              <a:t>μην</a:t>
            </a:r>
            <a:r>
              <a:rPr sz="1400" spc="50" dirty="0">
                <a:solidFill>
                  <a:srgbClr val="FFFFFF"/>
                </a:solidFill>
                <a:latin typeface="Calibri"/>
                <a:cs typeface="Calibri"/>
              </a:rPr>
              <a:t> </a:t>
            </a:r>
            <a:r>
              <a:rPr sz="1400" spc="105" dirty="0">
                <a:solidFill>
                  <a:srgbClr val="FFFFFF"/>
                </a:solidFill>
                <a:latin typeface="Calibri"/>
                <a:cs typeface="Calibri"/>
              </a:rPr>
              <a:t>μπορούν</a:t>
            </a:r>
            <a:r>
              <a:rPr sz="1400" spc="50" dirty="0">
                <a:solidFill>
                  <a:srgbClr val="FFFFFF"/>
                </a:solidFill>
                <a:latin typeface="Calibri"/>
                <a:cs typeface="Calibri"/>
              </a:rPr>
              <a:t> </a:t>
            </a:r>
            <a:r>
              <a:rPr sz="1400" spc="105" dirty="0">
                <a:solidFill>
                  <a:srgbClr val="FFFFFF"/>
                </a:solidFill>
                <a:latin typeface="Calibri"/>
                <a:cs typeface="Calibri"/>
              </a:rPr>
              <a:t>να</a:t>
            </a:r>
            <a:r>
              <a:rPr sz="1400" spc="50" dirty="0">
                <a:solidFill>
                  <a:srgbClr val="FFFFFF"/>
                </a:solidFill>
                <a:latin typeface="Calibri"/>
                <a:cs typeface="Calibri"/>
              </a:rPr>
              <a:t> </a:t>
            </a:r>
            <a:r>
              <a:rPr sz="1400" spc="95" dirty="0">
                <a:solidFill>
                  <a:srgbClr val="FFFFFF"/>
                </a:solidFill>
                <a:latin typeface="Calibri"/>
                <a:cs typeface="Calibri"/>
              </a:rPr>
              <a:t>έχουν </a:t>
            </a:r>
            <a:r>
              <a:rPr sz="1400" spc="-300" dirty="0">
                <a:solidFill>
                  <a:srgbClr val="FFFFFF"/>
                </a:solidFill>
                <a:latin typeface="Calibri"/>
                <a:cs typeface="Calibri"/>
              </a:rPr>
              <a:t> </a:t>
            </a:r>
            <a:r>
              <a:rPr sz="1400" spc="110" dirty="0">
                <a:solidFill>
                  <a:srgbClr val="FFFFFF"/>
                </a:solidFill>
                <a:latin typeface="Calibri"/>
                <a:cs typeface="Calibri"/>
              </a:rPr>
              <a:t>πρόσβαση</a:t>
            </a:r>
            <a:r>
              <a:rPr sz="1400" spc="45" dirty="0">
                <a:solidFill>
                  <a:srgbClr val="FFFFFF"/>
                </a:solidFill>
                <a:latin typeface="Calibri"/>
                <a:cs typeface="Calibri"/>
              </a:rPr>
              <a:t> </a:t>
            </a:r>
            <a:r>
              <a:rPr sz="1400" spc="100" dirty="0">
                <a:solidFill>
                  <a:srgbClr val="FFFFFF"/>
                </a:solidFill>
                <a:latin typeface="Calibri"/>
                <a:cs typeface="Calibri"/>
              </a:rPr>
              <a:t>σε</a:t>
            </a:r>
            <a:r>
              <a:rPr sz="1400" spc="45" dirty="0">
                <a:solidFill>
                  <a:srgbClr val="FFFFFF"/>
                </a:solidFill>
                <a:latin typeface="Calibri"/>
                <a:cs typeface="Calibri"/>
              </a:rPr>
              <a:t> </a:t>
            </a:r>
            <a:r>
              <a:rPr sz="1400" spc="95" dirty="0">
                <a:solidFill>
                  <a:srgbClr val="FFFFFF"/>
                </a:solidFill>
                <a:latin typeface="Calibri"/>
                <a:cs typeface="Calibri"/>
              </a:rPr>
              <a:t>τοπικούς</a:t>
            </a:r>
            <a:r>
              <a:rPr sz="1400" spc="45" dirty="0">
                <a:solidFill>
                  <a:srgbClr val="FFFFFF"/>
                </a:solidFill>
                <a:latin typeface="Calibri"/>
                <a:cs typeface="Calibri"/>
              </a:rPr>
              <a:t> </a:t>
            </a:r>
            <a:r>
              <a:rPr sz="1400" spc="95" dirty="0">
                <a:solidFill>
                  <a:srgbClr val="FFFFFF"/>
                </a:solidFill>
                <a:latin typeface="Calibri"/>
                <a:cs typeface="Calibri"/>
              </a:rPr>
              <a:t>πόρους.</a:t>
            </a:r>
            <a:endParaRPr sz="1400">
              <a:latin typeface="Calibri"/>
              <a:cs typeface="Calibri"/>
            </a:endParaRPr>
          </a:p>
          <a:p>
            <a:pPr>
              <a:lnSpc>
                <a:spcPct val="100000"/>
              </a:lnSpc>
              <a:spcBef>
                <a:spcPts val="15"/>
              </a:spcBef>
              <a:buClr>
                <a:srgbClr val="FFBA00"/>
              </a:buClr>
              <a:buFont typeface="Courier New"/>
              <a:buChar char="o"/>
            </a:pPr>
            <a:endParaRPr sz="1350">
              <a:latin typeface="Calibri"/>
              <a:cs typeface="Calibri"/>
            </a:endParaRPr>
          </a:p>
          <a:p>
            <a:pPr marL="286385" marR="495300" indent="-274320">
              <a:lnSpc>
                <a:spcPct val="95300"/>
              </a:lnSpc>
              <a:buClr>
                <a:srgbClr val="FFBA00"/>
              </a:buClr>
              <a:buSzPct val="128571"/>
              <a:buFont typeface="Courier New"/>
              <a:buChar char="o"/>
              <a:tabLst>
                <a:tab pos="287020" algn="l"/>
              </a:tabLst>
            </a:pPr>
            <a:r>
              <a:rPr sz="1400" spc="185" dirty="0">
                <a:solidFill>
                  <a:srgbClr val="FFFFFF"/>
                </a:solidFill>
                <a:latin typeface="Calibri"/>
                <a:cs typeface="Calibri"/>
              </a:rPr>
              <a:t>Ο</a:t>
            </a:r>
            <a:r>
              <a:rPr sz="1400" spc="65" dirty="0">
                <a:solidFill>
                  <a:srgbClr val="FFFFFF"/>
                </a:solidFill>
                <a:latin typeface="Calibri"/>
                <a:cs typeface="Calibri"/>
              </a:rPr>
              <a:t> </a:t>
            </a:r>
            <a:r>
              <a:rPr sz="1400" spc="135" dirty="0">
                <a:solidFill>
                  <a:srgbClr val="FFFFFF"/>
                </a:solidFill>
                <a:latin typeface="Calibri"/>
                <a:cs typeface="Calibri"/>
              </a:rPr>
              <a:t>φυλλομετρητής</a:t>
            </a:r>
            <a:r>
              <a:rPr sz="1400" spc="70" dirty="0">
                <a:solidFill>
                  <a:srgbClr val="FFFFFF"/>
                </a:solidFill>
                <a:latin typeface="Calibri"/>
                <a:cs typeface="Calibri"/>
              </a:rPr>
              <a:t> </a:t>
            </a:r>
            <a:r>
              <a:rPr sz="1400" spc="125" dirty="0">
                <a:solidFill>
                  <a:srgbClr val="FFFFFF"/>
                </a:solidFill>
                <a:latin typeface="Calibri"/>
                <a:cs typeface="Calibri"/>
              </a:rPr>
              <a:t>πρέπει</a:t>
            </a:r>
            <a:r>
              <a:rPr sz="1400" spc="75" dirty="0">
                <a:solidFill>
                  <a:srgbClr val="FFFFFF"/>
                </a:solidFill>
                <a:latin typeface="Calibri"/>
                <a:cs typeface="Calibri"/>
              </a:rPr>
              <a:t> </a:t>
            </a:r>
            <a:r>
              <a:rPr sz="1400" spc="140" dirty="0">
                <a:solidFill>
                  <a:srgbClr val="FFFFFF"/>
                </a:solidFill>
                <a:latin typeface="Calibri"/>
                <a:cs typeface="Calibri"/>
              </a:rPr>
              <a:t>να</a:t>
            </a:r>
            <a:r>
              <a:rPr sz="1400" spc="70" dirty="0">
                <a:solidFill>
                  <a:srgbClr val="FFFFFF"/>
                </a:solidFill>
                <a:latin typeface="Calibri"/>
                <a:cs typeface="Calibri"/>
              </a:rPr>
              <a:t> </a:t>
            </a:r>
            <a:r>
              <a:rPr sz="1400" spc="114" dirty="0">
                <a:solidFill>
                  <a:srgbClr val="FFFFFF"/>
                </a:solidFill>
                <a:latin typeface="Calibri"/>
                <a:cs typeface="Calibri"/>
              </a:rPr>
              <a:t>διαθέτει</a:t>
            </a:r>
            <a:r>
              <a:rPr sz="1400" spc="75" dirty="0">
                <a:solidFill>
                  <a:srgbClr val="FFFFFF"/>
                </a:solidFill>
                <a:latin typeface="Calibri"/>
                <a:cs typeface="Calibri"/>
              </a:rPr>
              <a:t> </a:t>
            </a:r>
            <a:r>
              <a:rPr sz="1400" spc="120" dirty="0">
                <a:solidFill>
                  <a:srgbClr val="FFFFFF"/>
                </a:solidFill>
                <a:latin typeface="Calibri"/>
                <a:cs typeface="Calibri"/>
              </a:rPr>
              <a:t>πολιτική</a:t>
            </a:r>
            <a:r>
              <a:rPr sz="1400" spc="75" dirty="0">
                <a:solidFill>
                  <a:srgbClr val="FFFFFF"/>
                </a:solidFill>
                <a:latin typeface="Calibri"/>
                <a:cs typeface="Calibri"/>
              </a:rPr>
              <a:t> </a:t>
            </a:r>
            <a:r>
              <a:rPr sz="1400" spc="135" dirty="0">
                <a:solidFill>
                  <a:srgbClr val="FFFFFF"/>
                </a:solidFill>
                <a:latin typeface="Calibri"/>
                <a:cs typeface="Calibri"/>
              </a:rPr>
              <a:t>ασφαλείας</a:t>
            </a:r>
            <a:r>
              <a:rPr sz="1400" spc="70" dirty="0">
                <a:solidFill>
                  <a:srgbClr val="FFFFFF"/>
                </a:solidFill>
                <a:latin typeface="Calibri"/>
                <a:cs typeface="Calibri"/>
              </a:rPr>
              <a:t> </a:t>
            </a:r>
            <a:r>
              <a:rPr sz="1400" spc="120" dirty="0">
                <a:solidFill>
                  <a:srgbClr val="FFFFFF"/>
                </a:solidFill>
                <a:latin typeface="Calibri"/>
                <a:cs typeface="Calibri"/>
              </a:rPr>
              <a:t>για</a:t>
            </a:r>
            <a:r>
              <a:rPr sz="1400" spc="65" dirty="0">
                <a:solidFill>
                  <a:srgbClr val="FFFFFF"/>
                </a:solidFill>
                <a:latin typeface="Calibri"/>
                <a:cs typeface="Calibri"/>
              </a:rPr>
              <a:t> </a:t>
            </a:r>
            <a:r>
              <a:rPr sz="1400" spc="130" dirty="0">
                <a:solidFill>
                  <a:srgbClr val="FFFFFF"/>
                </a:solidFill>
                <a:latin typeface="Calibri"/>
                <a:cs typeface="Calibri"/>
              </a:rPr>
              <a:t>τη</a:t>
            </a:r>
            <a:r>
              <a:rPr sz="1400" spc="70" dirty="0">
                <a:solidFill>
                  <a:srgbClr val="FFFFFF"/>
                </a:solidFill>
                <a:latin typeface="Calibri"/>
                <a:cs typeface="Calibri"/>
              </a:rPr>
              <a:t> </a:t>
            </a:r>
            <a:r>
              <a:rPr sz="1400" spc="125" dirty="0">
                <a:solidFill>
                  <a:srgbClr val="FFFFFF"/>
                </a:solidFill>
                <a:latin typeface="Calibri"/>
                <a:cs typeface="Calibri"/>
              </a:rPr>
              <a:t>διαχείριση/προστασία</a:t>
            </a:r>
            <a:r>
              <a:rPr sz="1400" spc="80" dirty="0">
                <a:solidFill>
                  <a:srgbClr val="FFFFFF"/>
                </a:solidFill>
                <a:latin typeface="Calibri"/>
                <a:cs typeface="Calibri"/>
              </a:rPr>
              <a:t> </a:t>
            </a:r>
            <a:r>
              <a:rPr sz="1400" spc="140" dirty="0">
                <a:solidFill>
                  <a:srgbClr val="FFFFFF"/>
                </a:solidFill>
                <a:latin typeface="Calibri"/>
                <a:cs typeface="Calibri"/>
              </a:rPr>
              <a:t>των </a:t>
            </a:r>
            <a:r>
              <a:rPr sz="1400" spc="-300" dirty="0">
                <a:solidFill>
                  <a:srgbClr val="FFFFFF"/>
                </a:solidFill>
                <a:latin typeface="Calibri"/>
                <a:cs typeface="Calibri"/>
              </a:rPr>
              <a:t> </a:t>
            </a:r>
            <a:r>
              <a:rPr sz="1400" spc="150" dirty="0">
                <a:solidFill>
                  <a:srgbClr val="FFFFFF"/>
                </a:solidFill>
                <a:latin typeface="Calibri"/>
                <a:cs typeface="Calibri"/>
              </a:rPr>
              <a:t>πόρων </a:t>
            </a:r>
            <a:r>
              <a:rPr sz="1400" spc="145" dirty="0">
                <a:solidFill>
                  <a:srgbClr val="FFFFFF"/>
                </a:solidFill>
                <a:latin typeface="Calibri"/>
                <a:cs typeface="Calibri"/>
              </a:rPr>
              <a:t>που </a:t>
            </a:r>
            <a:r>
              <a:rPr sz="1400" spc="125" dirty="0">
                <a:solidFill>
                  <a:srgbClr val="FFFFFF"/>
                </a:solidFill>
                <a:latin typeface="Calibri"/>
                <a:cs typeface="Calibri"/>
              </a:rPr>
              <a:t>διατηρούνται </a:t>
            </a:r>
            <a:r>
              <a:rPr sz="1400" spc="150" dirty="0">
                <a:solidFill>
                  <a:srgbClr val="FFFFFF"/>
                </a:solidFill>
                <a:latin typeface="Calibri"/>
                <a:cs typeface="Calibri"/>
              </a:rPr>
              <a:t>από </a:t>
            </a:r>
            <a:r>
              <a:rPr sz="1400" spc="125" dirty="0">
                <a:solidFill>
                  <a:srgbClr val="FFFFFF"/>
                </a:solidFill>
                <a:latin typeface="Calibri"/>
                <a:cs typeface="Calibri"/>
              </a:rPr>
              <a:t>τον </a:t>
            </a:r>
            <a:r>
              <a:rPr sz="1400" spc="135" dirty="0">
                <a:solidFill>
                  <a:srgbClr val="FFFFFF"/>
                </a:solidFill>
                <a:latin typeface="Calibri"/>
                <a:cs typeface="Calibri"/>
              </a:rPr>
              <a:t>φυλλομετρητή </a:t>
            </a:r>
            <a:r>
              <a:rPr sz="1400" spc="114" dirty="0">
                <a:solidFill>
                  <a:srgbClr val="FFFFFF"/>
                </a:solidFill>
                <a:latin typeface="Calibri"/>
                <a:cs typeface="Calibri"/>
              </a:rPr>
              <a:t>και </a:t>
            </a:r>
            <a:r>
              <a:rPr sz="1400" spc="120" dirty="0">
                <a:solidFill>
                  <a:srgbClr val="FFFFFF"/>
                </a:solidFill>
                <a:latin typeface="Calibri"/>
                <a:cs typeface="Calibri"/>
              </a:rPr>
              <a:t>για </a:t>
            </a:r>
            <a:r>
              <a:rPr sz="1400" spc="125" dirty="0">
                <a:solidFill>
                  <a:srgbClr val="FFFFFF"/>
                </a:solidFill>
                <a:latin typeface="Calibri"/>
                <a:cs typeface="Calibri"/>
              </a:rPr>
              <a:t>την </a:t>
            </a:r>
            <a:r>
              <a:rPr sz="1400" spc="140" dirty="0">
                <a:solidFill>
                  <a:srgbClr val="FFFFFF"/>
                </a:solidFill>
                <a:latin typeface="Calibri"/>
                <a:cs typeface="Calibri"/>
              </a:rPr>
              <a:t>παροχή </a:t>
            </a:r>
            <a:r>
              <a:rPr sz="1400" spc="135" dirty="0">
                <a:solidFill>
                  <a:srgbClr val="FFFFFF"/>
                </a:solidFill>
                <a:latin typeface="Calibri"/>
                <a:cs typeface="Calibri"/>
              </a:rPr>
              <a:t>διαχωρισμού </a:t>
            </a:r>
            <a:r>
              <a:rPr sz="1400" spc="130" dirty="0">
                <a:solidFill>
                  <a:srgbClr val="FFFFFF"/>
                </a:solidFill>
                <a:latin typeface="Calibri"/>
                <a:cs typeface="Calibri"/>
              </a:rPr>
              <a:t>μεταξύ </a:t>
            </a:r>
            <a:r>
              <a:rPr sz="1400" spc="135" dirty="0">
                <a:solidFill>
                  <a:srgbClr val="FFFFFF"/>
                </a:solidFill>
                <a:latin typeface="Calibri"/>
                <a:cs typeface="Calibri"/>
              </a:rPr>
              <a:t> </a:t>
            </a:r>
            <a:r>
              <a:rPr sz="1400" spc="130" dirty="0">
                <a:solidFill>
                  <a:srgbClr val="FFFFFF"/>
                </a:solidFill>
                <a:latin typeface="Calibri"/>
                <a:cs typeface="Calibri"/>
              </a:rPr>
              <a:t>αμοιβαία</a:t>
            </a:r>
            <a:r>
              <a:rPr sz="1400" spc="60" dirty="0">
                <a:solidFill>
                  <a:srgbClr val="FFFFFF"/>
                </a:solidFill>
                <a:latin typeface="Calibri"/>
                <a:cs typeface="Calibri"/>
              </a:rPr>
              <a:t> </a:t>
            </a:r>
            <a:r>
              <a:rPr sz="1400" spc="130" dirty="0">
                <a:solidFill>
                  <a:srgbClr val="FFFFFF"/>
                </a:solidFill>
                <a:latin typeface="Calibri"/>
                <a:cs typeface="Calibri"/>
              </a:rPr>
              <a:t>αναξιόπιστων</a:t>
            </a:r>
            <a:r>
              <a:rPr sz="1400" spc="65" dirty="0">
                <a:solidFill>
                  <a:srgbClr val="FFFFFF"/>
                </a:solidFill>
                <a:latin typeface="Calibri"/>
                <a:cs typeface="Calibri"/>
              </a:rPr>
              <a:t> </a:t>
            </a:r>
            <a:r>
              <a:rPr sz="1400" spc="125" dirty="0">
                <a:solidFill>
                  <a:srgbClr val="FFFFFF"/>
                </a:solidFill>
                <a:latin typeface="Calibri"/>
                <a:cs typeface="Calibri"/>
              </a:rPr>
              <a:t>σεναρίων.</a:t>
            </a:r>
            <a:endParaRPr sz="1400">
              <a:latin typeface="Calibri"/>
              <a:cs typeface="Calibri"/>
            </a:endParaRPr>
          </a:p>
        </p:txBody>
      </p:sp>
      <p:pic>
        <p:nvPicPr>
          <p:cNvPr id="5" name="object 5"/>
          <p:cNvPicPr/>
          <p:nvPr/>
        </p:nvPicPr>
        <p:blipFill>
          <a:blip r:embed="rId2" cstate="print"/>
          <a:stretch>
            <a:fillRect/>
          </a:stretch>
        </p:blipFill>
        <p:spPr>
          <a:xfrm>
            <a:off x="7203122" y="5779452"/>
            <a:ext cx="1530032" cy="612140"/>
          </a:xfrm>
          <a:prstGeom prst="rect">
            <a:avLst/>
          </a:prstGeom>
        </p:spPr>
      </p:pic>
      <p:sp>
        <p:nvSpPr>
          <p:cNvPr id="6" name="object 6"/>
          <p:cNvSpPr txBox="1"/>
          <p:nvPr/>
        </p:nvSpPr>
        <p:spPr>
          <a:xfrm>
            <a:off x="10659109" y="5825744"/>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6</a:t>
            </a:r>
            <a:endParaRPr sz="1100">
              <a:latin typeface="Arial"/>
              <a:cs typeface="Arial"/>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42900" rIns="0" bIns="0" rtlCol="0">
            <a:spAutoFit/>
          </a:bodyPr>
          <a:lstStyle/>
          <a:p>
            <a:pPr marL="972185" marR="5080">
              <a:lnSpc>
                <a:spcPts val="3279"/>
              </a:lnSpc>
              <a:spcBef>
                <a:spcPts val="325"/>
              </a:spcBef>
            </a:pPr>
            <a:r>
              <a:rPr spc="130" dirty="0">
                <a:solidFill>
                  <a:srgbClr val="FFFFFF"/>
                </a:solidFill>
              </a:rPr>
              <a:t>Sandbox</a:t>
            </a:r>
            <a:r>
              <a:rPr spc="45" dirty="0">
                <a:solidFill>
                  <a:srgbClr val="FFFFFF"/>
                </a:solidFill>
              </a:rPr>
              <a:t> </a:t>
            </a:r>
            <a:r>
              <a:rPr spc="125" dirty="0">
                <a:solidFill>
                  <a:srgbClr val="FFFFFF"/>
                </a:solidFill>
              </a:rPr>
              <a:t>(απομονωμένο</a:t>
            </a:r>
            <a:r>
              <a:rPr spc="40" dirty="0">
                <a:solidFill>
                  <a:srgbClr val="FFFFFF"/>
                </a:solidFill>
              </a:rPr>
              <a:t> </a:t>
            </a:r>
            <a:r>
              <a:rPr spc="114" dirty="0">
                <a:solidFill>
                  <a:srgbClr val="FFFFFF"/>
                </a:solidFill>
              </a:rPr>
              <a:t>περιβάλλον</a:t>
            </a:r>
            <a:r>
              <a:rPr spc="45" dirty="0">
                <a:solidFill>
                  <a:srgbClr val="FFFFFF"/>
                </a:solidFill>
              </a:rPr>
              <a:t> </a:t>
            </a:r>
            <a:r>
              <a:rPr spc="105" dirty="0">
                <a:solidFill>
                  <a:srgbClr val="FFFFFF"/>
                </a:solidFill>
              </a:rPr>
              <a:t>για</a:t>
            </a:r>
            <a:r>
              <a:rPr spc="45" dirty="0">
                <a:solidFill>
                  <a:srgbClr val="FFFFFF"/>
                </a:solidFill>
              </a:rPr>
              <a:t> </a:t>
            </a:r>
            <a:r>
              <a:rPr spc="120" dirty="0">
                <a:solidFill>
                  <a:srgbClr val="FFFFFF"/>
                </a:solidFill>
              </a:rPr>
              <a:t>εκτέλεση</a:t>
            </a:r>
            <a:r>
              <a:rPr spc="45" dirty="0">
                <a:solidFill>
                  <a:srgbClr val="FFFFFF"/>
                </a:solidFill>
              </a:rPr>
              <a:t> </a:t>
            </a:r>
            <a:r>
              <a:rPr spc="125" dirty="0">
                <a:solidFill>
                  <a:srgbClr val="FFFFFF"/>
                </a:solidFill>
              </a:rPr>
              <a:t>ύποπτου </a:t>
            </a:r>
            <a:r>
              <a:rPr spc="-695" dirty="0">
                <a:solidFill>
                  <a:srgbClr val="FFFFFF"/>
                </a:solidFill>
              </a:rPr>
              <a:t> </a:t>
            </a:r>
            <a:r>
              <a:rPr spc="110" dirty="0">
                <a:solidFill>
                  <a:srgbClr val="FFFFFF"/>
                </a:solidFill>
              </a:rPr>
              <a:t>λογισμικού)</a:t>
            </a:r>
          </a:p>
        </p:txBody>
      </p:sp>
      <p:sp>
        <p:nvSpPr>
          <p:cNvPr id="4" name="object 4"/>
          <p:cNvSpPr txBox="1"/>
          <p:nvPr/>
        </p:nvSpPr>
        <p:spPr>
          <a:xfrm>
            <a:off x="1002664" y="2244548"/>
            <a:ext cx="10057765" cy="2489200"/>
          </a:xfrm>
          <a:prstGeom prst="rect">
            <a:avLst/>
          </a:prstGeom>
        </p:spPr>
        <p:txBody>
          <a:bodyPr vert="horz" wrap="square" lIns="0" tIns="10795" rIns="0" bIns="0" rtlCol="0">
            <a:spAutoFit/>
          </a:bodyPr>
          <a:lstStyle/>
          <a:p>
            <a:pPr marL="286385" indent="-273685">
              <a:lnSpc>
                <a:spcPct val="100000"/>
              </a:lnSpc>
              <a:spcBef>
                <a:spcPts val="85"/>
              </a:spcBef>
              <a:buClr>
                <a:srgbClr val="FFBA00"/>
              </a:buClr>
              <a:buSzPct val="128571"/>
              <a:buFont typeface="Courier New"/>
              <a:buChar char="o"/>
              <a:tabLst>
                <a:tab pos="286385" algn="l"/>
              </a:tabLst>
            </a:pPr>
            <a:r>
              <a:rPr sz="1400" spc="95" dirty="0">
                <a:solidFill>
                  <a:srgbClr val="FFFFFF"/>
                </a:solidFill>
                <a:latin typeface="Calibri"/>
                <a:cs typeface="Calibri"/>
              </a:rPr>
              <a:t>Ένας</a:t>
            </a:r>
            <a:r>
              <a:rPr sz="1400" spc="55" dirty="0">
                <a:solidFill>
                  <a:srgbClr val="FFFFFF"/>
                </a:solidFill>
                <a:latin typeface="Calibri"/>
                <a:cs typeface="Calibri"/>
              </a:rPr>
              <a:t> </a:t>
            </a:r>
            <a:r>
              <a:rPr sz="1400" spc="95" dirty="0">
                <a:solidFill>
                  <a:srgbClr val="FFFFFF"/>
                </a:solidFill>
                <a:latin typeface="Calibri"/>
                <a:cs typeface="Calibri"/>
              </a:rPr>
              <a:t>μηχανισμός</a:t>
            </a:r>
            <a:r>
              <a:rPr sz="1400" spc="60" dirty="0">
                <a:solidFill>
                  <a:srgbClr val="FFFFFF"/>
                </a:solidFill>
                <a:latin typeface="Calibri"/>
                <a:cs typeface="Calibri"/>
              </a:rPr>
              <a:t> </a:t>
            </a:r>
            <a:r>
              <a:rPr sz="1400" spc="100" dirty="0">
                <a:solidFill>
                  <a:srgbClr val="FFFFFF"/>
                </a:solidFill>
                <a:latin typeface="Calibri"/>
                <a:cs typeface="Calibri"/>
              </a:rPr>
              <a:t>ασφαλείας</a:t>
            </a:r>
            <a:r>
              <a:rPr sz="1400" spc="55" dirty="0">
                <a:solidFill>
                  <a:srgbClr val="FFFFFF"/>
                </a:solidFill>
                <a:latin typeface="Calibri"/>
                <a:cs typeface="Calibri"/>
              </a:rPr>
              <a:t> </a:t>
            </a:r>
            <a:r>
              <a:rPr sz="1400" spc="85" dirty="0">
                <a:solidFill>
                  <a:srgbClr val="FFFFFF"/>
                </a:solidFill>
                <a:latin typeface="Calibri"/>
                <a:cs typeface="Calibri"/>
              </a:rPr>
              <a:t>για</a:t>
            </a:r>
            <a:r>
              <a:rPr sz="1400" spc="60" dirty="0">
                <a:solidFill>
                  <a:srgbClr val="FFFFFF"/>
                </a:solidFill>
                <a:latin typeface="Calibri"/>
                <a:cs typeface="Calibri"/>
              </a:rPr>
              <a:t> </a:t>
            </a:r>
            <a:r>
              <a:rPr sz="1400" spc="90" dirty="0">
                <a:solidFill>
                  <a:srgbClr val="FFFFFF"/>
                </a:solidFill>
                <a:latin typeface="Calibri"/>
                <a:cs typeface="Calibri"/>
              </a:rPr>
              <a:t>το</a:t>
            </a:r>
            <a:r>
              <a:rPr sz="1400" spc="60" dirty="0">
                <a:solidFill>
                  <a:srgbClr val="FFFFFF"/>
                </a:solidFill>
                <a:latin typeface="Calibri"/>
                <a:cs typeface="Calibri"/>
              </a:rPr>
              <a:t> </a:t>
            </a:r>
            <a:r>
              <a:rPr sz="1400" spc="95" dirty="0">
                <a:solidFill>
                  <a:srgbClr val="FFFFFF"/>
                </a:solidFill>
                <a:latin typeface="Calibri"/>
                <a:cs typeface="Calibri"/>
              </a:rPr>
              <a:t>διαχωρισμό/περιορισμό</a:t>
            </a:r>
            <a:r>
              <a:rPr sz="1400" spc="65" dirty="0">
                <a:solidFill>
                  <a:srgbClr val="FFFFFF"/>
                </a:solidFill>
                <a:latin typeface="Calibri"/>
                <a:cs typeface="Calibri"/>
              </a:rPr>
              <a:t> </a:t>
            </a:r>
            <a:r>
              <a:rPr sz="1400" spc="100" dirty="0">
                <a:solidFill>
                  <a:srgbClr val="FFFFFF"/>
                </a:solidFill>
                <a:latin typeface="Calibri"/>
                <a:cs typeface="Calibri"/>
              </a:rPr>
              <a:t>των</a:t>
            </a:r>
            <a:r>
              <a:rPr sz="1400" spc="40" dirty="0">
                <a:solidFill>
                  <a:srgbClr val="FFFFFF"/>
                </a:solidFill>
                <a:latin typeface="Calibri"/>
                <a:cs typeface="Calibri"/>
              </a:rPr>
              <a:t> </a:t>
            </a:r>
            <a:r>
              <a:rPr sz="1400" spc="100" dirty="0">
                <a:solidFill>
                  <a:srgbClr val="FFFFFF"/>
                </a:solidFill>
                <a:latin typeface="Calibri"/>
                <a:cs typeface="Calibri"/>
              </a:rPr>
              <a:t>προγραμμάτων</a:t>
            </a:r>
            <a:r>
              <a:rPr sz="1400" spc="50" dirty="0">
                <a:solidFill>
                  <a:srgbClr val="FFFFFF"/>
                </a:solidFill>
                <a:latin typeface="Calibri"/>
                <a:cs typeface="Calibri"/>
              </a:rPr>
              <a:t> </a:t>
            </a:r>
            <a:r>
              <a:rPr sz="1400" spc="110" dirty="0">
                <a:solidFill>
                  <a:srgbClr val="FFFFFF"/>
                </a:solidFill>
                <a:latin typeface="Calibri"/>
                <a:cs typeface="Calibri"/>
              </a:rPr>
              <a:t>που</a:t>
            </a:r>
            <a:r>
              <a:rPr sz="1400" spc="60" dirty="0">
                <a:solidFill>
                  <a:srgbClr val="FFFFFF"/>
                </a:solidFill>
                <a:latin typeface="Calibri"/>
                <a:cs typeface="Calibri"/>
              </a:rPr>
              <a:t> </a:t>
            </a:r>
            <a:r>
              <a:rPr sz="1400" spc="90" dirty="0">
                <a:solidFill>
                  <a:srgbClr val="FFFFFF"/>
                </a:solidFill>
                <a:latin typeface="Calibri"/>
                <a:cs typeface="Calibri"/>
              </a:rPr>
              <a:t>εκτελούνται</a:t>
            </a:r>
            <a:endParaRPr sz="1400">
              <a:latin typeface="Calibri"/>
              <a:cs typeface="Calibri"/>
            </a:endParaRPr>
          </a:p>
          <a:p>
            <a:pPr marL="396240" lvl="1" indent="-274320">
              <a:lnSpc>
                <a:spcPct val="100000"/>
              </a:lnSpc>
              <a:spcBef>
                <a:spcPts val="420"/>
              </a:spcBef>
              <a:buSzPct val="128571"/>
              <a:buFont typeface="Courier New"/>
              <a:buChar char="o"/>
              <a:tabLst>
                <a:tab pos="396240" algn="l"/>
              </a:tabLst>
            </a:pPr>
            <a:r>
              <a:rPr sz="1400" spc="95" dirty="0">
                <a:solidFill>
                  <a:srgbClr val="FFFFFF"/>
                </a:solidFill>
                <a:latin typeface="Calibri"/>
                <a:cs typeface="Calibri"/>
              </a:rPr>
              <a:t>Εκτέλεση</a:t>
            </a:r>
            <a:r>
              <a:rPr sz="1400" spc="35" dirty="0">
                <a:solidFill>
                  <a:srgbClr val="FFFFFF"/>
                </a:solidFill>
                <a:latin typeface="Calibri"/>
                <a:cs typeface="Calibri"/>
              </a:rPr>
              <a:t> </a:t>
            </a:r>
            <a:r>
              <a:rPr sz="1400" spc="110" dirty="0">
                <a:solidFill>
                  <a:srgbClr val="FFFFFF"/>
                </a:solidFill>
                <a:latin typeface="Calibri"/>
                <a:cs typeface="Calibri"/>
              </a:rPr>
              <a:t>μη</a:t>
            </a:r>
            <a:r>
              <a:rPr sz="1400" spc="35" dirty="0">
                <a:solidFill>
                  <a:srgbClr val="FFFFFF"/>
                </a:solidFill>
                <a:latin typeface="Calibri"/>
                <a:cs typeface="Calibri"/>
              </a:rPr>
              <a:t> </a:t>
            </a:r>
            <a:r>
              <a:rPr sz="1400" spc="95" dirty="0">
                <a:solidFill>
                  <a:srgbClr val="FFFFFF"/>
                </a:solidFill>
                <a:latin typeface="Calibri"/>
                <a:cs typeface="Calibri"/>
              </a:rPr>
              <a:t>αξιόπιστων</a:t>
            </a:r>
            <a:r>
              <a:rPr sz="1400" spc="45" dirty="0">
                <a:solidFill>
                  <a:srgbClr val="FFFFFF"/>
                </a:solidFill>
                <a:latin typeface="Calibri"/>
                <a:cs typeface="Calibri"/>
              </a:rPr>
              <a:t> </a:t>
            </a:r>
            <a:r>
              <a:rPr sz="1400" spc="95" dirty="0">
                <a:solidFill>
                  <a:srgbClr val="FFFFFF"/>
                </a:solidFill>
                <a:latin typeface="Calibri"/>
                <a:cs typeface="Calibri"/>
              </a:rPr>
              <a:t>προγραμμάτων.</a:t>
            </a:r>
            <a:endParaRPr sz="1400">
              <a:latin typeface="Calibri"/>
              <a:cs typeface="Calibri"/>
            </a:endParaRPr>
          </a:p>
          <a:p>
            <a:pPr marL="579120" lvl="2" indent="-274320">
              <a:lnSpc>
                <a:spcPct val="100000"/>
              </a:lnSpc>
              <a:spcBef>
                <a:spcPts val="220"/>
              </a:spcBef>
              <a:buSzPct val="128571"/>
              <a:buFont typeface="Courier New"/>
              <a:buChar char="o"/>
              <a:tabLst>
                <a:tab pos="579120" algn="l"/>
              </a:tabLst>
            </a:pPr>
            <a:r>
              <a:rPr sz="1400" spc="95" dirty="0">
                <a:solidFill>
                  <a:srgbClr val="FFFFFF"/>
                </a:solidFill>
                <a:latin typeface="Calibri"/>
                <a:cs typeface="Calibri"/>
              </a:rPr>
              <a:t>Π.χ.,</a:t>
            </a:r>
            <a:r>
              <a:rPr sz="1400" spc="55" dirty="0">
                <a:solidFill>
                  <a:srgbClr val="FFFFFF"/>
                </a:solidFill>
                <a:latin typeface="Calibri"/>
                <a:cs typeface="Calibri"/>
              </a:rPr>
              <a:t> </a:t>
            </a:r>
            <a:r>
              <a:rPr sz="1400" spc="105" dirty="0">
                <a:solidFill>
                  <a:srgbClr val="FFFFFF"/>
                </a:solidFill>
                <a:latin typeface="Calibri"/>
                <a:cs typeface="Calibri"/>
              </a:rPr>
              <a:t>javascripts</a:t>
            </a:r>
            <a:r>
              <a:rPr sz="1400" spc="60" dirty="0">
                <a:solidFill>
                  <a:srgbClr val="FFFFFF"/>
                </a:solidFill>
                <a:latin typeface="Calibri"/>
                <a:cs typeface="Calibri"/>
              </a:rPr>
              <a:t> </a:t>
            </a:r>
            <a:r>
              <a:rPr sz="1400" spc="135" dirty="0">
                <a:solidFill>
                  <a:srgbClr val="FFFFFF"/>
                </a:solidFill>
                <a:latin typeface="Calibri"/>
                <a:cs typeface="Calibri"/>
              </a:rPr>
              <a:t>σε</a:t>
            </a:r>
            <a:r>
              <a:rPr sz="1400" spc="60" dirty="0">
                <a:solidFill>
                  <a:srgbClr val="FFFFFF"/>
                </a:solidFill>
                <a:latin typeface="Calibri"/>
                <a:cs typeface="Calibri"/>
              </a:rPr>
              <a:t> </a:t>
            </a:r>
            <a:r>
              <a:rPr sz="1400" spc="114" dirty="0">
                <a:solidFill>
                  <a:srgbClr val="FFFFFF"/>
                </a:solidFill>
                <a:latin typeface="Calibri"/>
                <a:cs typeface="Calibri"/>
              </a:rPr>
              <a:t>ιστοσελίδες,</a:t>
            </a:r>
            <a:r>
              <a:rPr sz="1400" spc="65" dirty="0">
                <a:solidFill>
                  <a:srgbClr val="FFFFFF"/>
                </a:solidFill>
                <a:latin typeface="Calibri"/>
                <a:cs typeface="Calibri"/>
              </a:rPr>
              <a:t> </a:t>
            </a:r>
            <a:r>
              <a:rPr sz="1400" spc="140" dirty="0">
                <a:solidFill>
                  <a:srgbClr val="FFFFFF"/>
                </a:solidFill>
                <a:latin typeface="Calibri"/>
                <a:cs typeface="Calibri"/>
              </a:rPr>
              <a:t>εφαρμογές</a:t>
            </a:r>
            <a:r>
              <a:rPr sz="1400" spc="65" dirty="0">
                <a:solidFill>
                  <a:srgbClr val="FFFFFF"/>
                </a:solidFill>
                <a:latin typeface="Calibri"/>
                <a:cs typeface="Calibri"/>
              </a:rPr>
              <a:t> </a:t>
            </a:r>
            <a:r>
              <a:rPr sz="1400" spc="114" dirty="0">
                <a:solidFill>
                  <a:srgbClr val="FFFFFF"/>
                </a:solidFill>
                <a:latin typeface="Calibri"/>
                <a:cs typeface="Calibri"/>
              </a:rPr>
              <a:t>για</a:t>
            </a:r>
            <a:r>
              <a:rPr sz="1400" spc="65" dirty="0">
                <a:solidFill>
                  <a:srgbClr val="FFFFFF"/>
                </a:solidFill>
                <a:latin typeface="Calibri"/>
                <a:cs typeface="Calibri"/>
              </a:rPr>
              <a:t> </a:t>
            </a:r>
            <a:r>
              <a:rPr sz="1400" spc="120" dirty="0">
                <a:solidFill>
                  <a:srgbClr val="FFFFFF"/>
                </a:solidFill>
                <a:latin typeface="Calibri"/>
                <a:cs typeface="Calibri"/>
              </a:rPr>
              <a:t>κινητά</a:t>
            </a:r>
            <a:r>
              <a:rPr sz="1400" spc="65" dirty="0">
                <a:solidFill>
                  <a:srgbClr val="FFFFFF"/>
                </a:solidFill>
                <a:latin typeface="Calibri"/>
                <a:cs typeface="Calibri"/>
              </a:rPr>
              <a:t> </a:t>
            </a:r>
            <a:r>
              <a:rPr sz="1400" spc="145" dirty="0">
                <a:solidFill>
                  <a:srgbClr val="FFFFFF"/>
                </a:solidFill>
                <a:latin typeface="Calibri"/>
                <a:cs typeface="Calibri"/>
              </a:rPr>
              <a:t>τηλέφωνα</a:t>
            </a:r>
            <a:endParaRPr sz="1400">
              <a:latin typeface="Calibri"/>
              <a:cs typeface="Calibri"/>
            </a:endParaRPr>
          </a:p>
          <a:p>
            <a:pPr marL="396240" lvl="1" indent="-274320">
              <a:lnSpc>
                <a:spcPct val="100000"/>
              </a:lnSpc>
              <a:spcBef>
                <a:spcPts val="220"/>
              </a:spcBef>
              <a:buSzPct val="128571"/>
              <a:buFont typeface="Courier New"/>
              <a:buChar char="o"/>
              <a:tabLst>
                <a:tab pos="396240" algn="l"/>
              </a:tabLst>
            </a:pPr>
            <a:r>
              <a:rPr sz="1400" spc="145" dirty="0">
                <a:solidFill>
                  <a:srgbClr val="FFFFFF"/>
                </a:solidFill>
                <a:latin typeface="Calibri"/>
                <a:cs typeface="Calibri"/>
              </a:rPr>
              <a:t>Προγράμματα</a:t>
            </a:r>
            <a:r>
              <a:rPr sz="1400" spc="70" dirty="0">
                <a:solidFill>
                  <a:srgbClr val="FFFFFF"/>
                </a:solidFill>
                <a:latin typeface="Calibri"/>
                <a:cs typeface="Calibri"/>
              </a:rPr>
              <a:t> </a:t>
            </a:r>
            <a:r>
              <a:rPr sz="1400" spc="150" dirty="0">
                <a:solidFill>
                  <a:srgbClr val="FFFFFF"/>
                </a:solidFill>
                <a:latin typeface="Calibri"/>
                <a:cs typeface="Calibri"/>
              </a:rPr>
              <a:t>που</a:t>
            </a:r>
            <a:r>
              <a:rPr sz="1400" spc="65" dirty="0">
                <a:solidFill>
                  <a:srgbClr val="FFFFFF"/>
                </a:solidFill>
                <a:latin typeface="Calibri"/>
                <a:cs typeface="Calibri"/>
              </a:rPr>
              <a:t> </a:t>
            </a:r>
            <a:r>
              <a:rPr sz="1400" spc="110" dirty="0">
                <a:solidFill>
                  <a:srgbClr val="FFFFFF"/>
                </a:solidFill>
                <a:latin typeface="Calibri"/>
                <a:cs typeface="Calibri"/>
              </a:rPr>
              <a:t>είναι</a:t>
            </a:r>
            <a:r>
              <a:rPr sz="1400" spc="70" dirty="0">
                <a:solidFill>
                  <a:srgbClr val="FFFFFF"/>
                </a:solidFill>
                <a:latin typeface="Calibri"/>
                <a:cs typeface="Calibri"/>
              </a:rPr>
              <a:t> </a:t>
            </a:r>
            <a:r>
              <a:rPr sz="1400" spc="130" dirty="0">
                <a:solidFill>
                  <a:srgbClr val="FFFFFF"/>
                </a:solidFill>
                <a:latin typeface="Calibri"/>
                <a:cs typeface="Calibri"/>
              </a:rPr>
              <a:t>πιθανό</a:t>
            </a:r>
            <a:r>
              <a:rPr sz="1400" spc="70" dirty="0">
                <a:solidFill>
                  <a:srgbClr val="FFFFFF"/>
                </a:solidFill>
                <a:latin typeface="Calibri"/>
                <a:cs typeface="Calibri"/>
              </a:rPr>
              <a:t> </a:t>
            </a:r>
            <a:r>
              <a:rPr sz="1400" spc="140" dirty="0">
                <a:solidFill>
                  <a:srgbClr val="FFFFFF"/>
                </a:solidFill>
                <a:latin typeface="Calibri"/>
                <a:cs typeface="Calibri"/>
              </a:rPr>
              <a:t>να</a:t>
            </a:r>
            <a:r>
              <a:rPr sz="1400" spc="70" dirty="0">
                <a:solidFill>
                  <a:srgbClr val="FFFFFF"/>
                </a:solidFill>
                <a:latin typeface="Calibri"/>
                <a:cs typeface="Calibri"/>
              </a:rPr>
              <a:t> </a:t>
            </a:r>
            <a:r>
              <a:rPr sz="1400" spc="135" dirty="0">
                <a:solidFill>
                  <a:srgbClr val="FFFFFF"/>
                </a:solidFill>
                <a:latin typeface="Calibri"/>
                <a:cs typeface="Calibri"/>
              </a:rPr>
              <a:t>αποτελέσουν</a:t>
            </a:r>
            <a:r>
              <a:rPr sz="1400" spc="70" dirty="0">
                <a:solidFill>
                  <a:srgbClr val="FFFFFF"/>
                </a:solidFill>
                <a:latin typeface="Calibri"/>
                <a:cs typeface="Calibri"/>
              </a:rPr>
              <a:t> </a:t>
            </a:r>
            <a:r>
              <a:rPr sz="1400" spc="110" dirty="0">
                <a:solidFill>
                  <a:srgbClr val="FFFFFF"/>
                </a:solidFill>
                <a:latin typeface="Calibri"/>
                <a:cs typeface="Calibri"/>
              </a:rPr>
              <a:t>αντικείμενο</a:t>
            </a:r>
            <a:r>
              <a:rPr sz="1400" spc="55" dirty="0">
                <a:solidFill>
                  <a:srgbClr val="FFFFFF"/>
                </a:solidFill>
                <a:latin typeface="Calibri"/>
                <a:cs typeface="Calibri"/>
              </a:rPr>
              <a:t> </a:t>
            </a:r>
            <a:r>
              <a:rPr sz="1400" spc="120" dirty="0">
                <a:solidFill>
                  <a:srgbClr val="FFFFFF"/>
                </a:solidFill>
                <a:latin typeface="Calibri"/>
                <a:cs typeface="Calibri"/>
              </a:rPr>
              <a:t>εκμετάλλευσης</a:t>
            </a:r>
            <a:r>
              <a:rPr sz="1400" spc="50" dirty="0">
                <a:solidFill>
                  <a:srgbClr val="FFFFFF"/>
                </a:solidFill>
                <a:latin typeface="Calibri"/>
                <a:cs typeface="Calibri"/>
              </a:rPr>
              <a:t> </a:t>
            </a:r>
            <a:r>
              <a:rPr sz="1400" spc="114" dirty="0">
                <a:solidFill>
                  <a:srgbClr val="FFFFFF"/>
                </a:solidFill>
                <a:latin typeface="Calibri"/>
                <a:cs typeface="Calibri"/>
              </a:rPr>
              <a:t>ευπάθειας.</a:t>
            </a:r>
            <a:endParaRPr sz="1400">
              <a:latin typeface="Calibri"/>
              <a:cs typeface="Calibri"/>
            </a:endParaRPr>
          </a:p>
          <a:p>
            <a:pPr marL="579120" lvl="2" indent="-274320">
              <a:lnSpc>
                <a:spcPct val="100000"/>
              </a:lnSpc>
              <a:spcBef>
                <a:spcPts val="225"/>
              </a:spcBef>
              <a:buSzPct val="128571"/>
              <a:buFont typeface="Courier New"/>
              <a:buChar char="o"/>
              <a:tabLst>
                <a:tab pos="579120" algn="l"/>
              </a:tabLst>
            </a:pPr>
            <a:r>
              <a:rPr sz="1400" spc="95" dirty="0">
                <a:solidFill>
                  <a:srgbClr val="FFFFFF"/>
                </a:solidFill>
                <a:latin typeface="Calibri"/>
                <a:cs typeface="Calibri"/>
              </a:rPr>
              <a:t>Π.χ.,</a:t>
            </a:r>
            <a:r>
              <a:rPr sz="1400" spc="50" dirty="0">
                <a:solidFill>
                  <a:srgbClr val="FFFFFF"/>
                </a:solidFill>
                <a:latin typeface="Calibri"/>
                <a:cs typeface="Calibri"/>
              </a:rPr>
              <a:t> </a:t>
            </a:r>
            <a:r>
              <a:rPr sz="1400" spc="135" dirty="0">
                <a:solidFill>
                  <a:srgbClr val="FFFFFF"/>
                </a:solidFill>
                <a:latin typeface="Calibri"/>
                <a:cs typeface="Calibri"/>
              </a:rPr>
              <a:t>προγραμματισμός</a:t>
            </a:r>
            <a:r>
              <a:rPr sz="1400" spc="60" dirty="0">
                <a:solidFill>
                  <a:srgbClr val="FFFFFF"/>
                </a:solidFill>
                <a:latin typeface="Calibri"/>
                <a:cs typeface="Calibri"/>
              </a:rPr>
              <a:t> </a:t>
            </a:r>
            <a:r>
              <a:rPr sz="1400" spc="125" dirty="0">
                <a:solidFill>
                  <a:srgbClr val="FFFFFF"/>
                </a:solidFill>
                <a:latin typeface="Calibri"/>
                <a:cs typeface="Calibri"/>
              </a:rPr>
              <a:t>δικτύου</a:t>
            </a:r>
            <a:endParaRPr sz="1400">
              <a:latin typeface="Calibri"/>
              <a:cs typeface="Calibri"/>
            </a:endParaRPr>
          </a:p>
          <a:p>
            <a:pPr marL="286385" indent="-273685">
              <a:lnSpc>
                <a:spcPct val="100000"/>
              </a:lnSpc>
              <a:spcBef>
                <a:spcPts val="1220"/>
              </a:spcBef>
              <a:buClr>
                <a:srgbClr val="FFBA00"/>
              </a:buClr>
              <a:buSzPct val="128571"/>
              <a:buFont typeface="Courier New"/>
              <a:buChar char="o"/>
              <a:tabLst>
                <a:tab pos="286385" algn="l"/>
              </a:tabLst>
            </a:pPr>
            <a:r>
              <a:rPr sz="1400" spc="130" dirty="0">
                <a:solidFill>
                  <a:srgbClr val="FFFFFF"/>
                </a:solidFill>
                <a:latin typeface="Calibri"/>
                <a:cs typeface="Calibri"/>
              </a:rPr>
              <a:t>Υλοποίηση:</a:t>
            </a:r>
            <a:r>
              <a:rPr sz="1400" spc="65" dirty="0">
                <a:solidFill>
                  <a:srgbClr val="FFFFFF"/>
                </a:solidFill>
                <a:latin typeface="Calibri"/>
                <a:cs typeface="Calibri"/>
              </a:rPr>
              <a:t> </a:t>
            </a:r>
            <a:r>
              <a:rPr sz="1400" spc="125" dirty="0">
                <a:solidFill>
                  <a:srgbClr val="FFFFFF"/>
                </a:solidFill>
                <a:latin typeface="Calibri"/>
                <a:cs typeface="Calibri"/>
              </a:rPr>
              <a:t>προσδιορίστε</a:t>
            </a:r>
            <a:r>
              <a:rPr sz="1400" spc="65" dirty="0">
                <a:solidFill>
                  <a:srgbClr val="FFFFFF"/>
                </a:solidFill>
                <a:latin typeface="Calibri"/>
                <a:cs typeface="Calibri"/>
              </a:rPr>
              <a:t> </a:t>
            </a:r>
            <a:r>
              <a:rPr sz="1400" spc="140" dirty="0">
                <a:solidFill>
                  <a:srgbClr val="FFFFFF"/>
                </a:solidFill>
                <a:latin typeface="Calibri"/>
                <a:cs typeface="Calibri"/>
              </a:rPr>
              <a:t>με</a:t>
            </a:r>
            <a:r>
              <a:rPr sz="1400" spc="65" dirty="0">
                <a:solidFill>
                  <a:srgbClr val="FFFFFF"/>
                </a:solidFill>
                <a:latin typeface="Calibri"/>
                <a:cs typeface="Calibri"/>
              </a:rPr>
              <a:t> </a:t>
            </a:r>
            <a:r>
              <a:rPr sz="1400" spc="140" dirty="0">
                <a:solidFill>
                  <a:srgbClr val="FFFFFF"/>
                </a:solidFill>
                <a:latin typeface="Calibri"/>
                <a:cs typeface="Calibri"/>
              </a:rPr>
              <a:t>σαφήνεια</a:t>
            </a:r>
            <a:r>
              <a:rPr sz="1400" spc="75" dirty="0">
                <a:solidFill>
                  <a:srgbClr val="FFFFFF"/>
                </a:solidFill>
                <a:latin typeface="Calibri"/>
                <a:cs typeface="Calibri"/>
              </a:rPr>
              <a:t> </a:t>
            </a:r>
            <a:r>
              <a:rPr sz="1400" spc="125" dirty="0">
                <a:solidFill>
                  <a:srgbClr val="FFFFFF"/>
                </a:solidFill>
                <a:latin typeface="Calibri"/>
                <a:cs typeface="Calibri"/>
              </a:rPr>
              <a:t>τους</a:t>
            </a:r>
            <a:r>
              <a:rPr sz="1400" spc="65" dirty="0">
                <a:solidFill>
                  <a:srgbClr val="FFFFFF"/>
                </a:solidFill>
                <a:latin typeface="Calibri"/>
                <a:cs typeface="Calibri"/>
              </a:rPr>
              <a:t> </a:t>
            </a:r>
            <a:r>
              <a:rPr sz="1400" spc="140" dirty="0">
                <a:solidFill>
                  <a:srgbClr val="FFFFFF"/>
                </a:solidFill>
                <a:latin typeface="Calibri"/>
                <a:cs typeface="Calibri"/>
              </a:rPr>
              <a:t>πόρους</a:t>
            </a:r>
            <a:r>
              <a:rPr sz="1400" spc="65" dirty="0">
                <a:solidFill>
                  <a:srgbClr val="FFFFFF"/>
                </a:solidFill>
                <a:latin typeface="Calibri"/>
                <a:cs typeface="Calibri"/>
              </a:rPr>
              <a:t> </a:t>
            </a:r>
            <a:r>
              <a:rPr sz="1400" spc="150" dirty="0">
                <a:solidFill>
                  <a:srgbClr val="FFFFFF"/>
                </a:solidFill>
                <a:latin typeface="Calibri"/>
                <a:cs typeface="Calibri"/>
              </a:rPr>
              <a:t>που</a:t>
            </a:r>
            <a:r>
              <a:rPr sz="1400" spc="65" dirty="0">
                <a:solidFill>
                  <a:srgbClr val="FFFFFF"/>
                </a:solidFill>
                <a:latin typeface="Calibri"/>
                <a:cs typeface="Calibri"/>
              </a:rPr>
              <a:t> </a:t>
            </a:r>
            <a:r>
              <a:rPr sz="1400" spc="114" dirty="0">
                <a:solidFill>
                  <a:srgbClr val="FFFFFF"/>
                </a:solidFill>
                <a:latin typeface="Calibri"/>
                <a:cs typeface="Calibri"/>
              </a:rPr>
              <a:t>χρειάζεται</a:t>
            </a:r>
            <a:r>
              <a:rPr sz="1400" spc="70" dirty="0">
                <a:solidFill>
                  <a:srgbClr val="FFFFFF"/>
                </a:solidFill>
                <a:latin typeface="Calibri"/>
                <a:cs typeface="Calibri"/>
              </a:rPr>
              <a:t> </a:t>
            </a:r>
            <a:r>
              <a:rPr sz="1400" spc="130" dirty="0">
                <a:solidFill>
                  <a:srgbClr val="FFFFFF"/>
                </a:solidFill>
                <a:latin typeface="Calibri"/>
                <a:cs typeface="Calibri"/>
              </a:rPr>
              <a:t>προγραμματίζοντας</a:t>
            </a:r>
            <a:r>
              <a:rPr sz="1400" spc="70" dirty="0">
                <a:solidFill>
                  <a:srgbClr val="FFFFFF"/>
                </a:solidFill>
                <a:latin typeface="Calibri"/>
                <a:cs typeface="Calibri"/>
              </a:rPr>
              <a:t> </a:t>
            </a:r>
            <a:r>
              <a:rPr sz="1400" spc="114" dirty="0">
                <a:solidFill>
                  <a:srgbClr val="FFFFFF"/>
                </a:solidFill>
                <a:latin typeface="Calibri"/>
                <a:cs typeface="Calibri"/>
              </a:rPr>
              <a:t>και</a:t>
            </a:r>
            <a:r>
              <a:rPr sz="1400" spc="70" dirty="0">
                <a:solidFill>
                  <a:srgbClr val="FFFFFF"/>
                </a:solidFill>
                <a:latin typeface="Calibri"/>
                <a:cs typeface="Calibri"/>
              </a:rPr>
              <a:t> </a:t>
            </a:r>
            <a:r>
              <a:rPr sz="1400" spc="140" dirty="0">
                <a:solidFill>
                  <a:srgbClr val="FFFFFF"/>
                </a:solidFill>
                <a:latin typeface="Calibri"/>
                <a:cs typeface="Calibri"/>
              </a:rPr>
              <a:t>κόψτε</a:t>
            </a:r>
            <a:r>
              <a:rPr sz="1400" spc="70" dirty="0">
                <a:solidFill>
                  <a:srgbClr val="FFFFFF"/>
                </a:solidFill>
                <a:latin typeface="Calibri"/>
                <a:cs typeface="Calibri"/>
              </a:rPr>
              <a:t> </a:t>
            </a:r>
            <a:r>
              <a:rPr sz="1400" spc="130" dirty="0">
                <a:solidFill>
                  <a:srgbClr val="FFFFFF"/>
                </a:solidFill>
                <a:latin typeface="Calibri"/>
                <a:cs typeface="Calibri"/>
              </a:rPr>
              <a:t>τα</a:t>
            </a:r>
            <a:r>
              <a:rPr sz="1400" spc="75" dirty="0">
                <a:solidFill>
                  <a:srgbClr val="FFFFFF"/>
                </a:solidFill>
                <a:latin typeface="Calibri"/>
                <a:cs typeface="Calibri"/>
              </a:rPr>
              <a:t> </a:t>
            </a:r>
            <a:r>
              <a:rPr sz="1400" spc="120" dirty="0">
                <a:solidFill>
                  <a:srgbClr val="FFFFFF"/>
                </a:solidFill>
                <a:latin typeface="Calibri"/>
                <a:cs typeface="Calibri"/>
              </a:rPr>
              <a:t>υπόλοιπα</a:t>
            </a:r>
            <a:endParaRPr sz="1400">
              <a:latin typeface="Calibri"/>
              <a:cs typeface="Calibri"/>
            </a:endParaRPr>
          </a:p>
          <a:p>
            <a:pPr marL="396875" marR="800735" lvl="1" indent="-274320">
              <a:lnSpc>
                <a:spcPct val="93200"/>
              </a:lnSpc>
              <a:spcBef>
                <a:spcPts val="570"/>
              </a:spcBef>
              <a:buSzPct val="128571"/>
              <a:buFont typeface="Courier New"/>
              <a:buChar char="o"/>
              <a:tabLst>
                <a:tab pos="396875" algn="l"/>
              </a:tabLst>
            </a:pPr>
            <a:r>
              <a:rPr sz="1400" spc="100" dirty="0">
                <a:solidFill>
                  <a:srgbClr val="FFFFFF"/>
                </a:solidFill>
                <a:latin typeface="Calibri"/>
                <a:cs typeface="Calibri"/>
              </a:rPr>
              <a:t>Παραδείγματα</a:t>
            </a:r>
            <a:r>
              <a:rPr sz="1400" spc="65" dirty="0">
                <a:solidFill>
                  <a:srgbClr val="FFFFFF"/>
                </a:solidFill>
                <a:latin typeface="Calibri"/>
                <a:cs typeface="Calibri"/>
              </a:rPr>
              <a:t> </a:t>
            </a:r>
            <a:r>
              <a:rPr sz="1400" spc="100" dirty="0">
                <a:solidFill>
                  <a:srgbClr val="FFFFFF"/>
                </a:solidFill>
                <a:latin typeface="Calibri"/>
                <a:cs typeface="Calibri"/>
              </a:rPr>
              <a:t>περιλαμβάνουν</a:t>
            </a:r>
            <a:r>
              <a:rPr sz="1400" spc="60" dirty="0">
                <a:solidFill>
                  <a:srgbClr val="FFFFFF"/>
                </a:solidFill>
                <a:latin typeface="Calibri"/>
                <a:cs typeface="Calibri"/>
              </a:rPr>
              <a:t> </a:t>
            </a:r>
            <a:r>
              <a:rPr sz="1400" spc="95" dirty="0">
                <a:solidFill>
                  <a:srgbClr val="FFFFFF"/>
                </a:solidFill>
                <a:latin typeface="Calibri"/>
                <a:cs typeface="Calibri"/>
              </a:rPr>
              <a:t>την</a:t>
            </a:r>
            <a:r>
              <a:rPr sz="1400" spc="60" dirty="0">
                <a:solidFill>
                  <a:srgbClr val="FFFFFF"/>
                </a:solidFill>
                <a:latin typeface="Calibri"/>
                <a:cs typeface="Calibri"/>
              </a:rPr>
              <a:t> </a:t>
            </a:r>
            <a:r>
              <a:rPr sz="1400" spc="90" dirty="0">
                <a:solidFill>
                  <a:srgbClr val="FFFFFF"/>
                </a:solidFill>
                <a:latin typeface="Calibri"/>
                <a:cs typeface="Calibri"/>
              </a:rPr>
              <a:t>εικονικοποίηση</a:t>
            </a:r>
            <a:r>
              <a:rPr sz="1400" spc="65" dirty="0">
                <a:solidFill>
                  <a:srgbClr val="FFFFFF"/>
                </a:solidFill>
                <a:latin typeface="Calibri"/>
                <a:cs typeface="Calibri"/>
              </a:rPr>
              <a:t> </a:t>
            </a:r>
            <a:r>
              <a:rPr sz="1400" spc="100" dirty="0">
                <a:solidFill>
                  <a:srgbClr val="FFFFFF"/>
                </a:solidFill>
                <a:latin typeface="Calibri"/>
                <a:cs typeface="Calibri"/>
              </a:rPr>
              <a:t>σε</a:t>
            </a:r>
            <a:r>
              <a:rPr sz="1400" spc="65" dirty="0">
                <a:solidFill>
                  <a:srgbClr val="FFFFFF"/>
                </a:solidFill>
                <a:latin typeface="Calibri"/>
                <a:cs typeface="Calibri"/>
              </a:rPr>
              <a:t> </a:t>
            </a:r>
            <a:r>
              <a:rPr sz="1400" spc="95" dirty="0">
                <a:solidFill>
                  <a:srgbClr val="FFFFFF"/>
                </a:solidFill>
                <a:latin typeface="Calibri"/>
                <a:cs typeface="Calibri"/>
              </a:rPr>
              <a:t>επίπεδο</a:t>
            </a:r>
            <a:r>
              <a:rPr sz="1400" spc="60" dirty="0">
                <a:solidFill>
                  <a:srgbClr val="FFFFFF"/>
                </a:solidFill>
                <a:latin typeface="Calibri"/>
                <a:cs typeface="Calibri"/>
              </a:rPr>
              <a:t> </a:t>
            </a:r>
            <a:r>
              <a:rPr sz="1400" spc="90" dirty="0">
                <a:solidFill>
                  <a:srgbClr val="FFFFFF"/>
                </a:solidFill>
                <a:latin typeface="Calibri"/>
                <a:cs typeface="Calibri"/>
              </a:rPr>
              <a:t>λειτουργικού</a:t>
            </a:r>
            <a:r>
              <a:rPr sz="1400" spc="60" dirty="0">
                <a:solidFill>
                  <a:srgbClr val="FFFFFF"/>
                </a:solidFill>
                <a:latin typeface="Calibri"/>
                <a:cs typeface="Calibri"/>
              </a:rPr>
              <a:t> </a:t>
            </a:r>
            <a:r>
              <a:rPr sz="1400" spc="100" dirty="0">
                <a:solidFill>
                  <a:srgbClr val="FFFFFF"/>
                </a:solidFill>
                <a:latin typeface="Calibri"/>
                <a:cs typeface="Calibri"/>
              </a:rPr>
              <a:t>συστήματος</a:t>
            </a:r>
            <a:r>
              <a:rPr sz="1400" spc="60" dirty="0">
                <a:solidFill>
                  <a:srgbClr val="FFFFFF"/>
                </a:solidFill>
                <a:latin typeface="Calibri"/>
                <a:cs typeface="Calibri"/>
              </a:rPr>
              <a:t> </a:t>
            </a:r>
            <a:r>
              <a:rPr sz="1400" spc="100" dirty="0">
                <a:solidFill>
                  <a:srgbClr val="FFFFFF"/>
                </a:solidFill>
                <a:latin typeface="Calibri"/>
                <a:cs typeface="Calibri"/>
              </a:rPr>
              <a:t>(όπως</a:t>
            </a:r>
            <a:r>
              <a:rPr sz="1400" spc="65" dirty="0">
                <a:solidFill>
                  <a:srgbClr val="FFFFFF"/>
                </a:solidFill>
                <a:latin typeface="Calibri"/>
                <a:cs typeface="Calibri"/>
              </a:rPr>
              <a:t> </a:t>
            </a:r>
            <a:r>
              <a:rPr sz="1400" spc="90" dirty="0">
                <a:solidFill>
                  <a:srgbClr val="FFFFFF"/>
                </a:solidFill>
                <a:latin typeface="Calibri"/>
                <a:cs typeface="Calibri"/>
              </a:rPr>
              <a:t>το</a:t>
            </a:r>
            <a:r>
              <a:rPr sz="1400" spc="60" dirty="0">
                <a:solidFill>
                  <a:srgbClr val="FFFFFF"/>
                </a:solidFill>
                <a:latin typeface="Calibri"/>
                <a:cs typeface="Calibri"/>
              </a:rPr>
              <a:t> </a:t>
            </a:r>
            <a:r>
              <a:rPr sz="1400" spc="90" dirty="0">
                <a:solidFill>
                  <a:srgbClr val="FFFFFF"/>
                </a:solidFill>
                <a:latin typeface="Calibri"/>
                <a:cs typeface="Calibri"/>
              </a:rPr>
              <a:t>chroot </a:t>
            </a:r>
            <a:r>
              <a:rPr sz="1400" spc="-305" dirty="0">
                <a:solidFill>
                  <a:srgbClr val="FFFFFF"/>
                </a:solidFill>
                <a:latin typeface="Calibri"/>
                <a:cs typeface="Calibri"/>
              </a:rPr>
              <a:t> </a:t>
            </a:r>
            <a:r>
              <a:rPr sz="1400" spc="100" dirty="0">
                <a:solidFill>
                  <a:srgbClr val="FFFFFF"/>
                </a:solidFill>
                <a:latin typeface="Calibri"/>
                <a:cs typeface="Calibri"/>
              </a:rPr>
              <a:t>του</a:t>
            </a:r>
            <a:r>
              <a:rPr sz="1400" spc="45" dirty="0">
                <a:solidFill>
                  <a:srgbClr val="FFFFFF"/>
                </a:solidFill>
                <a:latin typeface="Calibri"/>
                <a:cs typeface="Calibri"/>
              </a:rPr>
              <a:t> </a:t>
            </a:r>
            <a:r>
              <a:rPr sz="1400" spc="80" dirty="0">
                <a:solidFill>
                  <a:srgbClr val="FFFFFF"/>
                </a:solidFill>
                <a:latin typeface="Calibri"/>
                <a:cs typeface="Calibri"/>
              </a:rPr>
              <a:t>Unix),</a:t>
            </a:r>
            <a:r>
              <a:rPr sz="1400" spc="45" dirty="0">
                <a:solidFill>
                  <a:srgbClr val="FFFFFF"/>
                </a:solidFill>
                <a:latin typeface="Calibri"/>
                <a:cs typeface="Calibri"/>
              </a:rPr>
              <a:t> </a:t>
            </a:r>
            <a:r>
              <a:rPr sz="1400" spc="70" dirty="0">
                <a:solidFill>
                  <a:srgbClr val="FFFFFF"/>
                </a:solidFill>
                <a:latin typeface="Calibri"/>
                <a:cs typeface="Calibri"/>
              </a:rPr>
              <a:t>τις</a:t>
            </a:r>
            <a:r>
              <a:rPr sz="1400" spc="45" dirty="0">
                <a:solidFill>
                  <a:srgbClr val="FFFFFF"/>
                </a:solidFill>
                <a:latin typeface="Calibri"/>
                <a:cs typeface="Calibri"/>
              </a:rPr>
              <a:t> </a:t>
            </a:r>
            <a:r>
              <a:rPr sz="1400" spc="100" dirty="0">
                <a:solidFill>
                  <a:srgbClr val="FFFFFF"/>
                </a:solidFill>
                <a:latin typeface="Calibri"/>
                <a:cs typeface="Calibri"/>
              </a:rPr>
              <a:t>οθόνες</a:t>
            </a:r>
            <a:r>
              <a:rPr sz="1400" spc="40" dirty="0">
                <a:solidFill>
                  <a:srgbClr val="FFFFFF"/>
                </a:solidFill>
                <a:latin typeface="Calibri"/>
                <a:cs typeface="Calibri"/>
              </a:rPr>
              <a:t> </a:t>
            </a:r>
            <a:r>
              <a:rPr sz="1400" spc="90" dirty="0">
                <a:solidFill>
                  <a:srgbClr val="FFFFFF"/>
                </a:solidFill>
                <a:latin typeface="Calibri"/>
                <a:cs typeface="Calibri"/>
              </a:rPr>
              <a:t>εικονικών</a:t>
            </a:r>
            <a:r>
              <a:rPr sz="1400" spc="45" dirty="0">
                <a:solidFill>
                  <a:srgbClr val="FFFFFF"/>
                </a:solidFill>
                <a:latin typeface="Calibri"/>
                <a:cs typeface="Calibri"/>
              </a:rPr>
              <a:t> </a:t>
            </a:r>
            <a:r>
              <a:rPr sz="1400" spc="105" dirty="0">
                <a:solidFill>
                  <a:srgbClr val="FFFFFF"/>
                </a:solidFill>
                <a:latin typeface="Calibri"/>
                <a:cs typeface="Calibri"/>
              </a:rPr>
              <a:t>μηχανών</a:t>
            </a:r>
            <a:r>
              <a:rPr sz="1400" spc="45" dirty="0">
                <a:solidFill>
                  <a:srgbClr val="FFFFFF"/>
                </a:solidFill>
                <a:latin typeface="Calibri"/>
                <a:cs typeface="Calibri"/>
              </a:rPr>
              <a:t> </a:t>
            </a:r>
            <a:r>
              <a:rPr sz="1400" spc="105" dirty="0">
                <a:solidFill>
                  <a:srgbClr val="FFFFFF"/>
                </a:solidFill>
                <a:latin typeface="Calibri"/>
                <a:cs typeface="Calibri"/>
              </a:rPr>
              <a:t>(VMM),</a:t>
            </a:r>
            <a:r>
              <a:rPr sz="1400" spc="50" dirty="0">
                <a:solidFill>
                  <a:srgbClr val="FFFFFF"/>
                </a:solidFill>
                <a:latin typeface="Calibri"/>
                <a:cs typeface="Calibri"/>
              </a:rPr>
              <a:t> </a:t>
            </a:r>
            <a:r>
              <a:rPr sz="1400" spc="95" dirty="0">
                <a:solidFill>
                  <a:srgbClr val="FFFFFF"/>
                </a:solidFill>
                <a:latin typeface="Calibri"/>
                <a:cs typeface="Calibri"/>
              </a:rPr>
              <a:t>τα</a:t>
            </a:r>
            <a:r>
              <a:rPr sz="1400" spc="45" dirty="0">
                <a:solidFill>
                  <a:srgbClr val="FFFFFF"/>
                </a:solidFill>
                <a:latin typeface="Calibri"/>
                <a:cs typeface="Calibri"/>
              </a:rPr>
              <a:t> </a:t>
            </a:r>
            <a:r>
              <a:rPr sz="1400" spc="85" dirty="0">
                <a:solidFill>
                  <a:srgbClr val="FFFFFF"/>
                </a:solidFill>
                <a:latin typeface="Calibri"/>
                <a:cs typeface="Calibri"/>
              </a:rPr>
              <a:t>applets</a:t>
            </a:r>
            <a:r>
              <a:rPr sz="1400" spc="45" dirty="0">
                <a:solidFill>
                  <a:srgbClr val="FFFFFF"/>
                </a:solidFill>
                <a:latin typeface="Calibri"/>
                <a:cs typeface="Calibri"/>
              </a:rPr>
              <a:t> </a:t>
            </a:r>
            <a:r>
              <a:rPr sz="1400" spc="90" dirty="0">
                <a:solidFill>
                  <a:srgbClr val="FFFFFF"/>
                </a:solidFill>
                <a:latin typeface="Calibri"/>
                <a:cs typeface="Calibri"/>
              </a:rPr>
              <a:t>της</a:t>
            </a:r>
            <a:r>
              <a:rPr sz="1400" spc="45" dirty="0">
                <a:solidFill>
                  <a:srgbClr val="FFFFFF"/>
                </a:solidFill>
                <a:latin typeface="Calibri"/>
                <a:cs typeface="Calibri"/>
              </a:rPr>
              <a:t> </a:t>
            </a:r>
            <a:r>
              <a:rPr sz="1400" spc="80" dirty="0">
                <a:solidFill>
                  <a:srgbClr val="FFFFFF"/>
                </a:solidFill>
                <a:latin typeface="Calibri"/>
                <a:cs typeface="Calibri"/>
              </a:rPr>
              <a:t>Java,</a:t>
            </a:r>
            <a:endParaRPr sz="1400">
              <a:latin typeface="Calibri"/>
              <a:cs typeface="Calibri"/>
            </a:endParaRPr>
          </a:p>
        </p:txBody>
      </p:sp>
      <p:pic>
        <p:nvPicPr>
          <p:cNvPr id="5" name="object 5"/>
          <p:cNvPicPr/>
          <p:nvPr/>
        </p:nvPicPr>
        <p:blipFill>
          <a:blip r:embed="rId2" cstate="print"/>
          <a:stretch>
            <a:fillRect/>
          </a:stretch>
        </p:blipFill>
        <p:spPr>
          <a:xfrm>
            <a:off x="7203122" y="5887084"/>
            <a:ext cx="1530032" cy="612140"/>
          </a:xfrm>
          <a:prstGeom prst="rect">
            <a:avLst/>
          </a:prstGeom>
        </p:spPr>
      </p:pic>
      <p:sp>
        <p:nvSpPr>
          <p:cNvPr id="6" name="object 6"/>
          <p:cNvSpPr txBox="1"/>
          <p:nvPr/>
        </p:nvSpPr>
        <p:spPr>
          <a:xfrm>
            <a:off x="10668634" y="5933376"/>
            <a:ext cx="178435" cy="181610"/>
          </a:xfrm>
          <a:prstGeom prst="rect">
            <a:avLst/>
          </a:prstGeom>
        </p:spPr>
        <p:txBody>
          <a:bodyPr vert="horz" wrap="square" lIns="0" tIns="0" rIns="0" bIns="0" rtlCol="0">
            <a:spAutoFit/>
          </a:bodyPr>
          <a:lstStyle/>
          <a:p>
            <a:pPr marL="12700">
              <a:lnSpc>
                <a:spcPts val="1315"/>
              </a:lnSpc>
            </a:pPr>
            <a:r>
              <a:rPr sz="1100" spc="-30" dirty="0">
                <a:solidFill>
                  <a:srgbClr val="FFFFFF"/>
                </a:solidFill>
                <a:latin typeface="Arial"/>
                <a:cs typeface="Arial"/>
              </a:rPr>
              <a:t>1</a:t>
            </a:r>
            <a:r>
              <a:rPr sz="1100" dirty="0">
                <a:solidFill>
                  <a:srgbClr val="FFFFFF"/>
                </a:solidFill>
                <a:latin typeface="Arial"/>
                <a:cs typeface="Arial"/>
              </a:rPr>
              <a:t>7</a:t>
            </a:r>
            <a:endParaRPr sz="1100">
              <a:latin typeface="Arial"/>
              <a:cs typeface="Arial"/>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31797" y="5984875"/>
            <a:ext cx="1530032" cy="612140"/>
          </a:xfrm>
          <a:prstGeom prst="rect">
            <a:avLst/>
          </a:prstGeom>
        </p:spPr>
      </p:pic>
      <p:sp>
        <p:nvSpPr>
          <p:cNvPr id="3" name="object 3"/>
          <p:cNvSpPr txBox="1">
            <a:spLocks noGrp="1"/>
          </p:cNvSpPr>
          <p:nvPr>
            <p:ph type="title"/>
          </p:nvPr>
        </p:nvSpPr>
        <p:spPr>
          <a:xfrm>
            <a:off x="875030" y="600709"/>
            <a:ext cx="4993640" cy="889987"/>
          </a:xfrm>
          <a:prstGeom prst="rect">
            <a:avLst/>
          </a:prstGeom>
        </p:spPr>
        <p:txBody>
          <a:bodyPr vert="horz" wrap="square" lIns="0" tIns="12700" rIns="0" bIns="0" rtlCol="0">
            <a:spAutoFit/>
          </a:bodyPr>
          <a:lstStyle/>
          <a:p>
            <a:pPr marL="12700">
              <a:lnSpc>
                <a:spcPct val="100000"/>
              </a:lnSpc>
              <a:spcBef>
                <a:spcPts val="100"/>
              </a:spcBef>
            </a:pPr>
            <a:r>
              <a:rPr spc="55" dirty="0"/>
              <a:t>Πολιτική</a:t>
            </a:r>
            <a:r>
              <a:rPr spc="15" dirty="0"/>
              <a:t> </a:t>
            </a:r>
            <a:r>
              <a:rPr spc="45" dirty="0"/>
              <a:t>ίδιας</a:t>
            </a:r>
            <a:r>
              <a:rPr spc="20" dirty="0"/>
              <a:t> </a:t>
            </a:r>
            <a:r>
              <a:rPr spc="65" dirty="0"/>
              <a:t>προέλευσης </a:t>
            </a:r>
            <a:r>
              <a:rPr lang="el-GR" spc="65" dirty="0"/>
              <a:t>(</a:t>
            </a:r>
            <a:r>
              <a:rPr spc="60" dirty="0" err="1"/>
              <a:t>SoP</a:t>
            </a:r>
            <a:r>
              <a:rPr spc="60" dirty="0"/>
              <a:t>)</a:t>
            </a:r>
          </a:p>
        </p:txBody>
      </p:sp>
      <p:sp>
        <p:nvSpPr>
          <p:cNvPr id="5" name="object 5"/>
          <p:cNvSpPr txBox="1"/>
          <p:nvPr/>
        </p:nvSpPr>
        <p:spPr>
          <a:xfrm>
            <a:off x="10530522" y="6021323"/>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1</a:t>
            </a:r>
            <a:r>
              <a:rPr sz="1100" dirty="0">
                <a:latin typeface="Arial"/>
                <a:cs typeface="Arial"/>
              </a:rPr>
              <a:t>8</a:t>
            </a:r>
            <a:endParaRPr sz="1100">
              <a:latin typeface="Arial"/>
              <a:cs typeface="Arial"/>
            </a:endParaRPr>
          </a:p>
        </p:txBody>
      </p:sp>
      <p:sp>
        <p:nvSpPr>
          <p:cNvPr id="4" name="object 4"/>
          <p:cNvSpPr txBox="1"/>
          <p:nvPr/>
        </p:nvSpPr>
        <p:spPr>
          <a:xfrm>
            <a:off x="1088389" y="1633149"/>
            <a:ext cx="9674225" cy="4964821"/>
          </a:xfrm>
          <a:prstGeom prst="rect">
            <a:avLst/>
          </a:prstGeom>
        </p:spPr>
        <p:txBody>
          <a:bodyPr vert="horz" wrap="square" lIns="0" tIns="70485" rIns="0" bIns="0" rtlCol="0">
            <a:spAutoFit/>
          </a:bodyPr>
          <a:lstStyle/>
          <a:p>
            <a:pPr marL="286385" indent="-273685">
              <a:lnSpc>
                <a:spcPct val="100000"/>
              </a:lnSpc>
              <a:spcBef>
                <a:spcPts val="555"/>
              </a:spcBef>
              <a:buClr>
                <a:srgbClr val="FFBA00"/>
              </a:buClr>
              <a:buSzPct val="128571"/>
              <a:buFont typeface="Courier New"/>
              <a:buChar char="o"/>
              <a:tabLst>
                <a:tab pos="286385" algn="l"/>
              </a:tabLst>
            </a:pPr>
            <a:r>
              <a:rPr lang="el-GR" sz="1400" spc="105" dirty="0" err="1">
                <a:latin typeface="Calibri"/>
                <a:cs typeface="Calibri"/>
              </a:rPr>
              <a:t>Same-Origin</a:t>
            </a:r>
            <a:r>
              <a:rPr lang="el-GR" sz="1400" spc="105" dirty="0">
                <a:latin typeface="Calibri"/>
                <a:cs typeface="Calibri"/>
              </a:rPr>
              <a:t> Policy (</a:t>
            </a:r>
            <a:r>
              <a:rPr lang="el-GR" sz="1400" spc="105" dirty="0" err="1">
                <a:latin typeface="Calibri"/>
                <a:cs typeface="Calibri"/>
              </a:rPr>
              <a:t>SoP</a:t>
            </a:r>
            <a:r>
              <a:rPr lang="el-GR" sz="1400" spc="105" dirty="0">
                <a:latin typeface="Calibri"/>
                <a:cs typeface="Calibri"/>
              </a:rPr>
              <a:t>) – Θεμελιώδες Μοντέλο Ασφαλείας στους </a:t>
            </a:r>
            <a:r>
              <a:rPr lang="el-GR" sz="1400" spc="105" dirty="0" err="1">
                <a:latin typeface="Calibri"/>
                <a:cs typeface="Calibri"/>
              </a:rPr>
              <a:t>Browsers</a:t>
            </a:r>
            <a:endParaRPr lang="el-GR" sz="1400" spc="105" dirty="0">
              <a:latin typeface="Calibri"/>
              <a:cs typeface="Calibri"/>
            </a:endParaRPr>
          </a:p>
          <a:p>
            <a:pPr marL="286385" indent="-273685">
              <a:lnSpc>
                <a:spcPct val="100000"/>
              </a:lnSpc>
              <a:spcBef>
                <a:spcPts val="555"/>
              </a:spcBef>
              <a:buClr>
                <a:srgbClr val="FFBA00"/>
              </a:buClr>
              <a:buSzPct val="128571"/>
              <a:buFont typeface="Courier New"/>
              <a:buChar char="o"/>
              <a:tabLst>
                <a:tab pos="286385" algn="l"/>
              </a:tabLst>
            </a:pPr>
            <a:endParaRPr lang="el-GR" sz="1400" spc="105" dirty="0">
              <a:latin typeface="Calibri"/>
              <a:cs typeface="Calibri"/>
            </a:endParaRPr>
          </a:p>
          <a:p>
            <a:pPr marL="286385" indent="-273685">
              <a:lnSpc>
                <a:spcPct val="100000"/>
              </a:lnSpc>
              <a:spcBef>
                <a:spcPts val="555"/>
              </a:spcBef>
              <a:buClr>
                <a:srgbClr val="FFBA00"/>
              </a:buClr>
              <a:buSzPct val="128571"/>
              <a:buFont typeface="Courier New"/>
              <a:buChar char="o"/>
              <a:tabLst>
                <a:tab pos="286385" algn="l"/>
              </a:tabLst>
            </a:pPr>
            <a:r>
              <a:rPr lang="el-GR" sz="1400" spc="105" dirty="0">
                <a:latin typeface="Calibri"/>
                <a:cs typeface="Calibri"/>
              </a:rPr>
              <a:t>    Αποτελεί το βασικό μοντέλο ασφαλείας που εφαρμόζεται στους </a:t>
            </a:r>
            <a:r>
              <a:rPr lang="el-GR" sz="1400" spc="105" dirty="0" err="1">
                <a:latin typeface="Calibri"/>
                <a:cs typeface="Calibri"/>
              </a:rPr>
              <a:t>φυλλομετρητές</a:t>
            </a:r>
            <a:r>
              <a:rPr lang="el-GR" sz="1400" spc="105" dirty="0">
                <a:latin typeface="Calibri"/>
                <a:cs typeface="Calibri"/>
              </a:rPr>
              <a:t> (</a:t>
            </a:r>
            <a:r>
              <a:rPr lang="el-GR" sz="1400" spc="105" dirty="0" err="1">
                <a:latin typeface="Calibri"/>
                <a:cs typeface="Calibri"/>
              </a:rPr>
              <a:t>browsers</a:t>
            </a:r>
            <a:r>
              <a:rPr lang="el-GR" sz="1400" spc="105" dirty="0">
                <a:latin typeface="Calibri"/>
                <a:cs typeface="Calibri"/>
              </a:rPr>
              <a:t>)</a:t>
            </a:r>
          </a:p>
          <a:p>
            <a:pPr marL="286385" indent="-273685">
              <a:lnSpc>
                <a:spcPct val="100000"/>
              </a:lnSpc>
              <a:spcBef>
                <a:spcPts val="555"/>
              </a:spcBef>
              <a:buClr>
                <a:srgbClr val="FFBA00"/>
              </a:buClr>
              <a:buSzPct val="128571"/>
              <a:buFont typeface="Courier New"/>
              <a:buChar char="o"/>
              <a:tabLst>
                <a:tab pos="286385" algn="l"/>
              </a:tabLst>
            </a:pPr>
            <a:endParaRPr lang="el-GR" sz="1400" spc="105" dirty="0">
              <a:latin typeface="Calibri"/>
              <a:cs typeface="Calibri"/>
            </a:endParaRPr>
          </a:p>
          <a:p>
            <a:pPr marL="286385" indent="-273685">
              <a:lnSpc>
                <a:spcPct val="100000"/>
              </a:lnSpc>
              <a:spcBef>
                <a:spcPts val="555"/>
              </a:spcBef>
              <a:buClr>
                <a:srgbClr val="FFBA00"/>
              </a:buClr>
              <a:buSzPct val="128571"/>
              <a:buFont typeface="Courier New"/>
              <a:buChar char="o"/>
              <a:tabLst>
                <a:tab pos="286385" algn="l"/>
              </a:tabLst>
            </a:pPr>
            <a:r>
              <a:rPr lang="el-GR" sz="1400" spc="105" dirty="0">
                <a:latin typeface="Calibri"/>
                <a:cs typeface="Calibri"/>
              </a:rPr>
              <a:t>    Η </a:t>
            </a:r>
            <a:r>
              <a:rPr lang="el-GR" sz="1400" spc="105" dirty="0" err="1">
                <a:latin typeface="Calibri"/>
                <a:cs typeface="Calibri"/>
              </a:rPr>
              <a:t>Same-Origin</a:t>
            </a:r>
            <a:r>
              <a:rPr lang="el-GR" sz="1400" spc="105" dirty="0">
                <a:latin typeface="Calibri"/>
                <a:cs typeface="Calibri"/>
              </a:rPr>
              <a:t> Policy (</a:t>
            </a:r>
            <a:r>
              <a:rPr lang="el-GR" sz="1400" spc="105" dirty="0" err="1">
                <a:latin typeface="Calibri"/>
                <a:cs typeface="Calibri"/>
              </a:rPr>
              <a:t>SoP</a:t>
            </a:r>
            <a:r>
              <a:rPr lang="el-GR" sz="1400" spc="105" dirty="0">
                <a:latin typeface="Calibri"/>
                <a:cs typeface="Calibri"/>
              </a:rPr>
              <a:t>) απομονώνει </a:t>
            </a:r>
            <a:r>
              <a:rPr lang="el-GR" sz="1400" spc="105" dirty="0" err="1">
                <a:latin typeface="Calibri"/>
                <a:cs typeface="Calibri"/>
              </a:rPr>
              <a:t>scripts</a:t>
            </a:r>
            <a:r>
              <a:rPr lang="el-GR" sz="1400" spc="105" dirty="0">
                <a:latin typeface="Calibri"/>
                <a:cs typeface="Calibri"/>
              </a:rPr>
              <a:t> και πόρους που προέρχονται από διαφορετικές "</a:t>
            </a:r>
            <a:r>
              <a:rPr lang="el-GR" sz="1400" spc="105" dirty="0" err="1">
                <a:latin typeface="Calibri"/>
                <a:cs typeface="Calibri"/>
              </a:rPr>
              <a:t>origin</a:t>
            </a:r>
            <a:r>
              <a:rPr lang="el-GR" sz="1400" spc="105" dirty="0">
                <a:latin typeface="Calibri"/>
                <a:cs typeface="Calibri"/>
              </a:rPr>
              <a:t>"</a:t>
            </a:r>
          </a:p>
          <a:p>
            <a:pPr marL="286385" indent="-273685">
              <a:lnSpc>
                <a:spcPct val="100000"/>
              </a:lnSpc>
              <a:spcBef>
                <a:spcPts val="555"/>
              </a:spcBef>
              <a:buClr>
                <a:srgbClr val="FFBA00"/>
              </a:buClr>
              <a:buSzPct val="128571"/>
              <a:buFont typeface="Courier New"/>
              <a:buChar char="o"/>
              <a:tabLst>
                <a:tab pos="286385" algn="l"/>
              </a:tabLst>
            </a:pPr>
            <a:endParaRPr lang="el-GR" sz="1400" spc="105" dirty="0">
              <a:latin typeface="Calibri"/>
              <a:cs typeface="Calibri"/>
            </a:endParaRPr>
          </a:p>
          <a:p>
            <a:pPr marL="286385" indent="-273685">
              <a:lnSpc>
                <a:spcPct val="100000"/>
              </a:lnSpc>
              <a:spcBef>
                <a:spcPts val="555"/>
              </a:spcBef>
              <a:buClr>
                <a:srgbClr val="FFBA00"/>
              </a:buClr>
              <a:buSzPct val="128571"/>
              <a:buFont typeface="Courier New"/>
              <a:buChar char="o"/>
              <a:tabLst>
                <a:tab pos="286385" algn="l"/>
              </a:tabLst>
            </a:pPr>
            <a:r>
              <a:rPr lang="el-GR" sz="1400" spc="105" dirty="0">
                <a:latin typeface="Calibri"/>
                <a:cs typeface="Calibri"/>
              </a:rPr>
              <a:t>        Π.χ. </a:t>
            </a:r>
            <a:r>
              <a:rPr lang="el-GR" sz="1400" spc="105" dirty="0" err="1">
                <a:latin typeface="Calibri"/>
                <a:cs typeface="Calibri"/>
              </a:rPr>
              <a:t>scripts</a:t>
            </a:r>
            <a:r>
              <a:rPr lang="el-GR" sz="1400" spc="105" dirty="0">
                <a:latin typeface="Calibri"/>
                <a:cs typeface="Calibri"/>
              </a:rPr>
              <a:t> από το evil.org δεν μπορούν να έχουν πρόσβαση σε πόρους από το bank.com</a:t>
            </a:r>
          </a:p>
          <a:p>
            <a:pPr marL="286385" indent="-273685">
              <a:lnSpc>
                <a:spcPct val="100000"/>
              </a:lnSpc>
              <a:spcBef>
                <a:spcPts val="555"/>
              </a:spcBef>
              <a:buClr>
                <a:srgbClr val="FFBA00"/>
              </a:buClr>
              <a:buSzPct val="128571"/>
              <a:buFont typeface="Courier New"/>
              <a:buChar char="o"/>
              <a:tabLst>
                <a:tab pos="286385" algn="l"/>
              </a:tabLst>
            </a:pPr>
            <a:endParaRPr lang="el-GR" sz="1400" spc="105" dirty="0">
              <a:latin typeface="Calibri"/>
              <a:cs typeface="Calibri"/>
            </a:endParaRPr>
          </a:p>
          <a:p>
            <a:pPr marL="286385" indent="-273685">
              <a:lnSpc>
                <a:spcPct val="100000"/>
              </a:lnSpc>
              <a:spcBef>
                <a:spcPts val="555"/>
              </a:spcBef>
              <a:buClr>
                <a:srgbClr val="FFBA00"/>
              </a:buClr>
              <a:buSzPct val="128571"/>
              <a:buFont typeface="Courier New"/>
              <a:buChar char="o"/>
              <a:tabLst>
                <a:tab pos="286385" algn="l"/>
              </a:tabLst>
            </a:pPr>
            <a:r>
              <a:rPr lang="el-GR" sz="1400" spc="105" dirty="0">
                <a:latin typeface="Calibri"/>
                <a:cs typeface="Calibri"/>
              </a:rPr>
              <a:t>Τι είναι "</a:t>
            </a:r>
            <a:r>
              <a:rPr lang="el-GR" sz="1400" spc="105" dirty="0" err="1">
                <a:latin typeface="Calibri"/>
                <a:cs typeface="Calibri"/>
              </a:rPr>
              <a:t>origin</a:t>
            </a:r>
            <a:r>
              <a:rPr lang="el-GR" sz="1400" spc="105" dirty="0">
                <a:latin typeface="Calibri"/>
                <a:cs typeface="Calibri"/>
              </a:rPr>
              <a:t>";</a:t>
            </a:r>
          </a:p>
          <a:p>
            <a:pPr marL="286385" indent="-273685">
              <a:lnSpc>
                <a:spcPct val="100000"/>
              </a:lnSpc>
              <a:spcBef>
                <a:spcPts val="555"/>
              </a:spcBef>
              <a:buClr>
                <a:srgbClr val="FFBA00"/>
              </a:buClr>
              <a:buSzPct val="128571"/>
              <a:buFont typeface="Courier New"/>
              <a:buChar char="o"/>
              <a:tabLst>
                <a:tab pos="286385" algn="l"/>
              </a:tabLst>
            </a:pPr>
            <a:endParaRPr lang="el-GR" sz="1400" spc="105" dirty="0">
              <a:latin typeface="Calibri"/>
              <a:cs typeface="Calibri"/>
            </a:endParaRPr>
          </a:p>
          <a:p>
            <a:pPr marL="286385" indent="-273685">
              <a:lnSpc>
                <a:spcPct val="100000"/>
              </a:lnSpc>
              <a:spcBef>
                <a:spcPts val="555"/>
              </a:spcBef>
              <a:buClr>
                <a:srgbClr val="FFBA00"/>
              </a:buClr>
              <a:buSzPct val="128571"/>
              <a:buFont typeface="Courier New"/>
              <a:buChar char="o"/>
              <a:tabLst>
                <a:tab pos="286385" algn="l"/>
              </a:tabLst>
            </a:pPr>
            <a:r>
              <a:rPr lang="el-GR" sz="1400" spc="105" dirty="0">
                <a:latin typeface="Calibri"/>
                <a:cs typeface="Calibri"/>
              </a:rPr>
              <a:t>Το </a:t>
            </a:r>
            <a:r>
              <a:rPr lang="el-GR" sz="1400" spc="105" dirty="0" err="1">
                <a:latin typeface="Calibri"/>
                <a:cs typeface="Calibri"/>
              </a:rPr>
              <a:t>origin</a:t>
            </a:r>
            <a:r>
              <a:rPr lang="el-GR" sz="1400" spc="105" dirty="0">
                <a:latin typeface="Calibri"/>
                <a:cs typeface="Calibri"/>
              </a:rPr>
              <a:t> ορίζεται ως το σύνολο των εξής τριών στοιχείων:</a:t>
            </a:r>
          </a:p>
          <a:p>
            <a:pPr marL="286385" indent="-273685">
              <a:lnSpc>
                <a:spcPct val="100000"/>
              </a:lnSpc>
              <a:spcBef>
                <a:spcPts val="555"/>
              </a:spcBef>
              <a:buClr>
                <a:srgbClr val="FFBA00"/>
              </a:buClr>
              <a:buSzPct val="128571"/>
              <a:buFont typeface="Courier New"/>
              <a:buChar char="o"/>
              <a:tabLst>
                <a:tab pos="286385" algn="l"/>
              </a:tabLst>
            </a:pPr>
            <a:endParaRPr lang="el-GR" sz="1400" spc="105" dirty="0">
              <a:latin typeface="Calibri"/>
              <a:cs typeface="Calibri"/>
            </a:endParaRPr>
          </a:p>
          <a:p>
            <a:pPr marL="286385" indent="-273685">
              <a:lnSpc>
                <a:spcPct val="100000"/>
              </a:lnSpc>
              <a:spcBef>
                <a:spcPts val="555"/>
              </a:spcBef>
              <a:buClr>
                <a:srgbClr val="FFBA00"/>
              </a:buClr>
              <a:buSzPct val="128571"/>
              <a:buFont typeface="Courier New"/>
              <a:buChar char="o"/>
              <a:tabLst>
                <a:tab pos="286385" algn="l"/>
              </a:tabLst>
            </a:pPr>
            <a:r>
              <a:rPr lang="el-GR" sz="1400" spc="105" dirty="0">
                <a:latin typeface="Calibri"/>
                <a:cs typeface="Calibri"/>
              </a:rPr>
              <a:t>    Όνομα τομέα (</a:t>
            </a:r>
            <a:r>
              <a:rPr lang="el-GR" sz="1400" spc="105" dirty="0" err="1">
                <a:latin typeface="Calibri"/>
                <a:cs typeface="Calibri"/>
              </a:rPr>
              <a:t>domain</a:t>
            </a:r>
            <a:r>
              <a:rPr lang="el-GR" sz="1400" spc="105" dirty="0">
                <a:latin typeface="Calibri"/>
                <a:cs typeface="Calibri"/>
              </a:rPr>
              <a:t> </a:t>
            </a:r>
            <a:r>
              <a:rPr lang="el-GR" sz="1400" spc="105" dirty="0" err="1">
                <a:latin typeface="Calibri"/>
                <a:cs typeface="Calibri"/>
              </a:rPr>
              <a:t>name</a:t>
            </a:r>
            <a:r>
              <a:rPr lang="el-GR" sz="1400" spc="105" dirty="0">
                <a:latin typeface="Calibri"/>
                <a:cs typeface="Calibri"/>
              </a:rPr>
              <a:t>)</a:t>
            </a:r>
          </a:p>
          <a:p>
            <a:pPr marL="286385" indent="-273685">
              <a:lnSpc>
                <a:spcPct val="100000"/>
              </a:lnSpc>
              <a:spcBef>
                <a:spcPts val="555"/>
              </a:spcBef>
              <a:buClr>
                <a:srgbClr val="FFBA00"/>
              </a:buClr>
              <a:buSzPct val="128571"/>
              <a:buFont typeface="Courier New"/>
              <a:buChar char="o"/>
              <a:tabLst>
                <a:tab pos="286385" algn="l"/>
              </a:tabLst>
            </a:pPr>
            <a:endParaRPr lang="el-GR" sz="1400" spc="105" dirty="0">
              <a:latin typeface="Calibri"/>
              <a:cs typeface="Calibri"/>
            </a:endParaRPr>
          </a:p>
          <a:p>
            <a:pPr marL="286385" indent="-273685">
              <a:lnSpc>
                <a:spcPct val="100000"/>
              </a:lnSpc>
              <a:spcBef>
                <a:spcPts val="555"/>
              </a:spcBef>
              <a:buClr>
                <a:srgbClr val="FFBA00"/>
              </a:buClr>
              <a:buSzPct val="128571"/>
              <a:buFont typeface="Courier New"/>
              <a:buChar char="o"/>
              <a:tabLst>
                <a:tab pos="286385" algn="l"/>
              </a:tabLst>
            </a:pPr>
            <a:r>
              <a:rPr lang="el-GR" sz="1400" spc="105" dirty="0">
                <a:latin typeface="Calibri"/>
                <a:cs typeface="Calibri"/>
              </a:rPr>
              <a:t>    Πρωτόκολλο (π.χ. </a:t>
            </a:r>
            <a:r>
              <a:rPr lang="el-GR" sz="1400" spc="105" dirty="0" err="1">
                <a:latin typeface="Calibri"/>
                <a:cs typeface="Calibri"/>
              </a:rPr>
              <a:t>https</a:t>
            </a:r>
            <a:r>
              <a:rPr lang="el-GR" sz="1400" spc="105" dirty="0">
                <a:latin typeface="Calibri"/>
                <a:cs typeface="Calibri"/>
              </a:rPr>
              <a:t>)</a:t>
            </a:r>
          </a:p>
          <a:p>
            <a:pPr marL="286385" indent="-273685">
              <a:lnSpc>
                <a:spcPct val="100000"/>
              </a:lnSpc>
              <a:spcBef>
                <a:spcPts val="555"/>
              </a:spcBef>
              <a:buClr>
                <a:srgbClr val="FFBA00"/>
              </a:buClr>
              <a:buSzPct val="128571"/>
              <a:buFont typeface="Courier New"/>
              <a:buChar char="o"/>
              <a:tabLst>
                <a:tab pos="286385" algn="l"/>
              </a:tabLst>
            </a:pPr>
            <a:endParaRPr lang="el-GR" sz="1400" spc="105" dirty="0">
              <a:latin typeface="Calibri"/>
              <a:cs typeface="Calibri"/>
            </a:endParaRPr>
          </a:p>
          <a:p>
            <a:pPr marL="286385" indent="-273685">
              <a:lnSpc>
                <a:spcPct val="100000"/>
              </a:lnSpc>
              <a:spcBef>
                <a:spcPts val="555"/>
              </a:spcBef>
              <a:buClr>
                <a:srgbClr val="FFBA00"/>
              </a:buClr>
              <a:buSzPct val="128571"/>
              <a:buFont typeface="Courier New"/>
              <a:buChar char="o"/>
              <a:tabLst>
                <a:tab pos="286385" algn="l"/>
              </a:tabLst>
            </a:pPr>
            <a:r>
              <a:rPr lang="el-GR" sz="1400" spc="105" dirty="0">
                <a:latin typeface="Calibri"/>
                <a:cs typeface="Calibri"/>
              </a:rPr>
              <a:t>    Θύρα (</a:t>
            </a:r>
            <a:r>
              <a:rPr lang="el-GR" sz="1400" spc="105" dirty="0" err="1">
                <a:latin typeface="Calibri"/>
                <a:cs typeface="Calibri"/>
              </a:rPr>
              <a:t>port</a:t>
            </a:r>
            <a:r>
              <a:rPr lang="el-GR" sz="1400" spc="105" dirty="0">
                <a:latin typeface="Calibri"/>
                <a:cs typeface="Calibri"/>
              </a:rPr>
              <a:t>)</a:t>
            </a:r>
            <a:endParaRPr sz="14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550544" y="414654"/>
            <a:ext cx="7722234" cy="459740"/>
          </a:xfrm>
          <a:prstGeom prst="rect">
            <a:avLst/>
          </a:prstGeom>
        </p:spPr>
        <p:txBody>
          <a:bodyPr vert="horz" wrap="square" lIns="0" tIns="12700" rIns="0" bIns="0" rtlCol="0">
            <a:spAutoFit/>
          </a:bodyPr>
          <a:lstStyle/>
          <a:p>
            <a:pPr marL="12700">
              <a:lnSpc>
                <a:spcPct val="100000"/>
              </a:lnSpc>
              <a:spcBef>
                <a:spcPts val="100"/>
              </a:spcBef>
            </a:pPr>
            <a:r>
              <a:rPr spc="135" dirty="0">
                <a:solidFill>
                  <a:srgbClr val="FFFFFF"/>
                </a:solidFill>
              </a:rPr>
              <a:t>Έννοια</a:t>
            </a:r>
            <a:r>
              <a:rPr spc="60" dirty="0">
                <a:solidFill>
                  <a:srgbClr val="FFFFFF"/>
                </a:solidFill>
              </a:rPr>
              <a:t> </a:t>
            </a:r>
            <a:r>
              <a:rPr spc="120" dirty="0">
                <a:solidFill>
                  <a:srgbClr val="FFFFFF"/>
                </a:solidFill>
              </a:rPr>
              <a:t>της</a:t>
            </a:r>
            <a:r>
              <a:rPr spc="70" dirty="0">
                <a:solidFill>
                  <a:srgbClr val="FFFFFF"/>
                </a:solidFill>
              </a:rPr>
              <a:t> </a:t>
            </a:r>
            <a:r>
              <a:rPr spc="125" dirty="0">
                <a:solidFill>
                  <a:srgbClr val="FFFFFF"/>
                </a:solidFill>
              </a:rPr>
              <a:t>κρυπτογράφησης</a:t>
            </a:r>
            <a:r>
              <a:rPr spc="40" dirty="0">
                <a:solidFill>
                  <a:srgbClr val="FFFFFF"/>
                </a:solidFill>
              </a:rPr>
              <a:t> </a:t>
            </a:r>
            <a:r>
              <a:rPr spc="135" dirty="0">
                <a:solidFill>
                  <a:srgbClr val="FFFFFF"/>
                </a:solidFill>
              </a:rPr>
              <a:t>δημόσιου</a:t>
            </a:r>
            <a:r>
              <a:rPr spc="65" dirty="0">
                <a:solidFill>
                  <a:srgbClr val="FFFFFF"/>
                </a:solidFill>
              </a:rPr>
              <a:t> </a:t>
            </a:r>
            <a:r>
              <a:rPr spc="114" dirty="0">
                <a:solidFill>
                  <a:srgbClr val="FFFFFF"/>
                </a:solidFill>
              </a:rPr>
              <a:t>κλειδιού</a:t>
            </a:r>
          </a:p>
        </p:txBody>
      </p:sp>
      <p:sp>
        <p:nvSpPr>
          <p:cNvPr id="4" name="object 4"/>
          <p:cNvSpPr txBox="1"/>
          <p:nvPr/>
        </p:nvSpPr>
        <p:spPr>
          <a:xfrm>
            <a:off x="819785" y="1120140"/>
            <a:ext cx="5326380" cy="1033616"/>
          </a:xfrm>
          <a:prstGeom prst="rect">
            <a:avLst/>
          </a:prstGeom>
        </p:spPr>
        <p:txBody>
          <a:bodyPr vert="horz" wrap="square" lIns="0" tIns="12700" rIns="0" bIns="0" rtlCol="0">
            <a:spAutoFit/>
          </a:bodyPr>
          <a:lstStyle/>
          <a:p>
            <a:pPr marL="38100">
              <a:lnSpc>
                <a:spcPct val="100000"/>
              </a:lnSpc>
              <a:spcBef>
                <a:spcPts val="100"/>
              </a:spcBef>
            </a:pPr>
            <a:r>
              <a:rPr sz="1100" b="1" spc="114" dirty="0">
                <a:solidFill>
                  <a:srgbClr val="FFFFFF"/>
                </a:solidFill>
                <a:latin typeface="Calibri"/>
                <a:cs typeface="Calibri"/>
              </a:rPr>
              <a:t>Κάθε</a:t>
            </a:r>
            <a:r>
              <a:rPr sz="1100" b="1" spc="50" dirty="0">
                <a:solidFill>
                  <a:srgbClr val="FFFFFF"/>
                </a:solidFill>
                <a:latin typeface="Calibri"/>
                <a:cs typeface="Calibri"/>
              </a:rPr>
              <a:t> </a:t>
            </a:r>
            <a:r>
              <a:rPr sz="1100" b="1" spc="110" dirty="0">
                <a:solidFill>
                  <a:srgbClr val="FFFFFF"/>
                </a:solidFill>
                <a:latin typeface="Calibri"/>
                <a:cs typeface="Calibri"/>
              </a:rPr>
              <a:t>συμβαλλόμενο</a:t>
            </a:r>
            <a:r>
              <a:rPr sz="1100" b="1" spc="50" dirty="0">
                <a:solidFill>
                  <a:srgbClr val="FFFFFF"/>
                </a:solidFill>
                <a:latin typeface="Calibri"/>
                <a:cs typeface="Calibri"/>
              </a:rPr>
              <a:t> </a:t>
            </a:r>
            <a:r>
              <a:rPr sz="1100" b="1" spc="105" dirty="0">
                <a:solidFill>
                  <a:srgbClr val="FFFFFF"/>
                </a:solidFill>
                <a:latin typeface="Calibri"/>
                <a:cs typeface="Calibri"/>
              </a:rPr>
              <a:t>μέρος</a:t>
            </a:r>
            <a:r>
              <a:rPr sz="1100" b="1" spc="45" dirty="0">
                <a:solidFill>
                  <a:srgbClr val="FFFFFF"/>
                </a:solidFill>
                <a:latin typeface="Calibri"/>
                <a:cs typeface="Calibri"/>
              </a:rPr>
              <a:t> </a:t>
            </a:r>
            <a:r>
              <a:rPr sz="1100" b="1" spc="95" dirty="0">
                <a:solidFill>
                  <a:srgbClr val="FFFFFF"/>
                </a:solidFill>
                <a:latin typeface="Calibri"/>
                <a:cs typeface="Calibri"/>
              </a:rPr>
              <a:t>διαθέτει</a:t>
            </a:r>
            <a:r>
              <a:rPr sz="1100" b="1" spc="45" dirty="0">
                <a:solidFill>
                  <a:srgbClr val="FFFFFF"/>
                </a:solidFill>
                <a:latin typeface="Calibri"/>
                <a:cs typeface="Calibri"/>
              </a:rPr>
              <a:t> </a:t>
            </a:r>
            <a:r>
              <a:rPr sz="1100" b="1" spc="100" dirty="0">
                <a:solidFill>
                  <a:srgbClr val="FFFFFF"/>
                </a:solidFill>
                <a:latin typeface="Calibri"/>
                <a:cs typeface="Calibri"/>
              </a:rPr>
              <a:t>ζεύγος</a:t>
            </a:r>
            <a:r>
              <a:rPr sz="1100" b="1" spc="45" dirty="0">
                <a:solidFill>
                  <a:srgbClr val="FFFFFF"/>
                </a:solidFill>
                <a:latin typeface="Calibri"/>
                <a:cs typeface="Calibri"/>
              </a:rPr>
              <a:t> </a:t>
            </a:r>
            <a:r>
              <a:rPr sz="1100" b="1" spc="90" dirty="0">
                <a:solidFill>
                  <a:srgbClr val="FFFFFF"/>
                </a:solidFill>
                <a:latin typeface="Calibri"/>
                <a:cs typeface="Calibri"/>
              </a:rPr>
              <a:t>Κ,</a:t>
            </a:r>
            <a:r>
              <a:rPr sz="1100" b="1" spc="50" dirty="0">
                <a:solidFill>
                  <a:srgbClr val="FFFFFF"/>
                </a:solidFill>
                <a:latin typeface="Calibri"/>
                <a:cs typeface="Calibri"/>
              </a:rPr>
              <a:t> </a:t>
            </a:r>
            <a:r>
              <a:rPr sz="1100" b="1" spc="90" dirty="0">
                <a:solidFill>
                  <a:srgbClr val="FFFFFF"/>
                </a:solidFill>
                <a:latin typeface="Calibri"/>
                <a:cs typeface="Calibri"/>
              </a:rPr>
              <a:t>Κ-1)</a:t>
            </a:r>
            <a:r>
              <a:rPr sz="1100" b="1" spc="50" dirty="0">
                <a:solidFill>
                  <a:srgbClr val="FFFFFF"/>
                </a:solidFill>
                <a:latin typeface="Calibri"/>
                <a:cs typeface="Calibri"/>
              </a:rPr>
              <a:t> </a:t>
            </a:r>
            <a:r>
              <a:rPr sz="1050" b="1" spc="89" baseline="19841" dirty="0">
                <a:solidFill>
                  <a:srgbClr val="FFFFFF"/>
                </a:solidFill>
                <a:latin typeface="Calibri"/>
                <a:cs typeface="Calibri"/>
              </a:rPr>
              <a:t>κλειδιών</a:t>
            </a:r>
            <a:r>
              <a:rPr sz="1100" b="1" spc="60" dirty="0">
                <a:solidFill>
                  <a:srgbClr val="FFFFFF"/>
                </a:solidFill>
                <a:latin typeface="Calibri"/>
                <a:cs typeface="Calibri"/>
              </a:rPr>
              <a:t>:</a:t>
            </a:r>
            <a:endParaRPr sz="1100" dirty="0">
              <a:latin typeface="Calibri"/>
              <a:cs typeface="Calibri"/>
            </a:endParaRPr>
          </a:p>
          <a:p>
            <a:pPr>
              <a:lnSpc>
                <a:spcPct val="100000"/>
              </a:lnSpc>
            </a:pPr>
            <a:endParaRPr sz="1100" dirty="0">
              <a:latin typeface="Calibri"/>
              <a:cs typeface="Calibri"/>
            </a:endParaRPr>
          </a:p>
          <a:p>
            <a:pPr marL="768985" indent="-273685">
              <a:lnSpc>
                <a:spcPct val="100000"/>
              </a:lnSpc>
              <a:spcBef>
                <a:spcPts val="975"/>
              </a:spcBef>
              <a:buSzPct val="125000"/>
              <a:buFont typeface="Courier New"/>
              <a:buChar char="o"/>
              <a:tabLst>
                <a:tab pos="768350" algn="l"/>
                <a:tab pos="768985" algn="l"/>
              </a:tabLst>
            </a:pPr>
            <a:r>
              <a:rPr sz="1000" spc="75" dirty="0">
                <a:solidFill>
                  <a:srgbClr val="FFFFFF"/>
                </a:solidFill>
                <a:latin typeface="Calibri"/>
                <a:cs typeface="Calibri"/>
              </a:rPr>
              <a:t>Κ</a:t>
            </a:r>
            <a:r>
              <a:rPr sz="1000" spc="30" dirty="0">
                <a:solidFill>
                  <a:srgbClr val="FFFFFF"/>
                </a:solidFill>
                <a:latin typeface="Calibri"/>
                <a:cs typeface="Calibri"/>
              </a:rPr>
              <a:t> </a:t>
            </a:r>
            <a:r>
              <a:rPr sz="1000" spc="55" dirty="0">
                <a:solidFill>
                  <a:srgbClr val="FFFFFF"/>
                </a:solidFill>
                <a:latin typeface="Calibri"/>
                <a:cs typeface="Calibri"/>
              </a:rPr>
              <a:t>είναι</a:t>
            </a:r>
            <a:r>
              <a:rPr sz="1000" spc="35" dirty="0">
                <a:solidFill>
                  <a:srgbClr val="FFFFFF"/>
                </a:solidFill>
                <a:latin typeface="Calibri"/>
                <a:cs typeface="Calibri"/>
              </a:rPr>
              <a:t> </a:t>
            </a:r>
            <a:r>
              <a:rPr sz="1000" spc="65" dirty="0">
                <a:solidFill>
                  <a:srgbClr val="FFFFFF"/>
                </a:solidFill>
                <a:latin typeface="Calibri"/>
                <a:cs typeface="Calibri"/>
              </a:rPr>
              <a:t>το</a:t>
            </a:r>
            <a:r>
              <a:rPr sz="1000" spc="35" dirty="0">
                <a:solidFill>
                  <a:srgbClr val="FFFFFF"/>
                </a:solidFill>
                <a:latin typeface="Calibri"/>
                <a:cs typeface="Calibri"/>
              </a:rPr>
              <a:t> </a:t>
            </a:r>
            <a:r>
              <a:rPr sz="1000" b="1" spc="70" dirty="0">
                <a:solidFill>
                  <a:srgbClr val="FF0000"/>
                </a:solidFill>
                <a:latin typeface="Calibri"/>
                <a:cs typeface="Calibri"/>
              </a:rPr>
              <a:t>δημόσιο</a:t>
            </a:r>
            <a:r>
              <a:rPr sz="1000" b="1" spc="25" dirty="0">
                <a:solidFill>
                  <a:srgbClr val="FF0000"/>
                </a:solidFill>
                <a:latin typeface="Calibri"/>
                <a:cs typeface="Calibri"/>
              </a:rPr>
              <a:t> </a:t>
            </a:r>
            <a:r>
              <a:rPr sz="1000" spc="55" dirty="0">
                <a:solidFill>
                  <a:srgbClr val="FFFFFF"/>
                </a:solidFill>
                <a:latin typeface="Calibri"/>
                <a:cs typeface="Calibri"/>
              </a:rPr>
              <a:t>κλειδί</a:t>
            </a:r>
            <a:r>
              <a:rPr sz="1000" spc="35" dirty="0">
                <a:solidFill>
                  <a:srgbClr val="FFFFFF"/>
                </a:solidFill>
                <a:latin typeface="Calibri"/>
                <a:cs typeface="Calibri"/>
              </a:rPr>
              <a:t> </a:t>
            </a:r>
            <a:r>
              <a:rPr sz="1000" spc="60" dirty="0">
                <a:solidFill>
                  <a:srgbClr val="FFFFFF"/>
                </a:solidFill>
                <a:latin typeface="Calibri"/>
                <a:cs typeface="Calibri"/>
              </a:rPr>
              <a:t>και</a:t>
            </a:r>
            <a:r>
              <a:rPr sz="1000" spc="30" dirty="0">
                <a:solidFill>
                  <a:srgbClr val="FFFFFF"/>
                </a:solidFill>
                <a:latin typeface="Calibri"/>
                <a:cs typeface="Calibri"/>
              </a:rPr>
              <a:t> </a:t>
            </a:r>
            <a:r>
              <a:rPr sz="1000" spc="65" dirty="0">
                <a:solidFill>
                  <a:srgbClr val="FFFFFF"/>
                </a:solidFill>
                <a:latin typeface="Calibri"/>
                <a:cs typeface="Calibri"/>
              </a:rPr>
              <a:t>χρησιμοποιείται</a:t>
            </a:r>
            <a:r>
              <a:rPr sz="1000" spc="40" dirty="0">
                <a:solidFill>
                  <a:srgbClr val="FFFFFF"/>
                </a:solidFill>
                <a:latin typeface="Calibri"/>
                <a:cs typeface="Calibri"/>
              </a:rPr>
              <a:t> </a:t>
            </a:r>
            <a:r>
              <a:rPr sz="1000" spc="60" dirty="0">
                <a:solidFill>
                  <a:srgbClr val="FFFFFF"/>
                </a:solidFill>
                <a:latin typeface="Calibri"/>
                <a:cs typeface="Calibri"/>
              </a:rPr>
              <a:t>για</a:t>
            </a:r>
            <a:r>
              <a:rPr sz="1000" spc="30" dirty="0">
                <a:solidFill>
                  <a:srgbClr val="FFFFFF"/>
                </a:solidFill>
                <a:latin typeface="Calibri"/>
                <a:cs typeface="Calibri"/>
              </a:rPr>
              <a:t> </a:t>
            </a:r>
            <a:r>
              <a:rPr sz="1000" spc="60" dirty="0">
                <a:solidFill>
                  <a:srgbClr val="FFFFFF"/>
                </a:solidFill>
                <a:latin typeface="Calibri"/>
                <a:cs typeface="Calibri"/>
              </a:rPr>
              <a:t>την</a:t>
            </a:r>
            <a:r>
              <a:rPr sz="1000" spc="15" dirty="0">
                <a:solidFill>
                  <a:srgbClr val="FFFFFF"/>
                </a:solidFill>
                <a:latin typeface="Calibri"/>
                <a:cs typeface="Calibri"/>
              </a:rPr>
              <a:t> </a:t>
            </a:r>
            <a:r>
              <a:rPr sz="1000" spc="65" dirty="0">
                <a:solidFill>
                  <a:srgbClr val="FFFFFF"/>
                </a:solidFill>
                <a:latin typeface="Calibri"/>
                <a:cs typeface="Calibri"/>
              </a:rPr>
              <a:t>κρυπτογράφηση.</a:t>
            </a:r>
            <a:endParaRPr sz="1000" dirty="0">
              <a:latin typeface="Calibri"/>
              <a:cs typeface="Calibri"/>
            </a:endParaRPr>
          </a:p>
          <a:p>
            <a:pPr marL="768985" indent="-273685">
              <a:lnSpc>
                <a:spcPct val="100000"/>
              </a:lnSpc>
              <a:spcBef>
                <a:spcPts val="345"/>
              </a:spcBef>
              <a:buSzPct val="208333"/>
              <a:buFont typeface="Courier New"/>
              <a:buChar char="o"/>
              <a:tabLst>
                <a:tab pos="768350" algn="l"/>
                <a:tab pos="768985" algn="l"/>
              </a:tabLst>
            </a:pPr>
            <a:r>
              <a:rPr sz="1100" b="1" spc="60" dirty="0">
                <a:solidFill>
                  <a:schemeClr val="bg1"/>
                </a:solidFill>
                <a:latin typeface="Calibri"/>
                <a:cs typeface="Calibri"/>
              </a:rPr>
              <a:t>K</a:t>
            </a:r>
            <a:r>
              <a:rPr sz="900" spc="60" baseline="18518" dirty="0">
                <a:solidFill>
                  <a:srgbClr val="FFFFFF"/>
                </a:solidFill>
                <a:latin typeface="Calibri"/>
                <a:cs typeface="Calibri"/>
              </a:rPr>
              <a:t>-1</a:t>
            </a:r>
            <a:r>
              <a:rPr sz="900" spc="22" baseline="18518" dirty="0">
                <a:solidFill>
                  <a:srgbClr val="FFFFFF"/>
                </a:solidFill>
                <a:latin typeface="Calibri"/>
                <a:cs typeface="Calibri"/>
              </a:rPr>
              <a:t> </a:t>
            </a:r>
            <a:r>
              <a:rPr sz="1000" spc="55" dirty="0">
                <a:solidFill>
                  <a:srgbClr val="FFFFFF"/>
                </a:solidFill>
                <a:latin typeface="Calibri"/>
                <a:cs typeface="Calibri"/>
              </a:rPr>
              <a:t>είναι</a:t>
            </a:r>
            <a:r>
              <a:rPr sz="1000" spc="40" dirty="0">
                <a:solidFill>
                  <a:srgbClr val="FFFFFF"/>
                </a:solidFill>
                <a:latin typeface="Calibri"/>
                <a:cs typeface="Calibri"/>
              </a:rPr>
              <a:t> </a:t>
            </a:r>
            <a:r>
              <a:rPr sz="1000" spc="65" dirty="0">
                <a:solidFill>
                  <a:srgbClr val="FFFFFF"/>
                </a:solidFill>
                <a:latin typeface="Calibri"/>
                <a:cs typeface="Calibri"/>
              </a:rPr>
              <a:t>το</a:t>
            </a:r>
            <a:r>
              <a:rPr sz="1000" spc="35" dirty="0">
                <a:solidFill>
                  <a:srgbClr val="FFFFFF"/>
                </a:solidFill>
                <a:latin typeface="Calibri"/>
                <a:cs typeface="Calibri"/>
              </a:rPr>
              <a:t> </a:t>
            </a:r>
            <a:r>
              <a:rPr sz="1000" b="1" spc="60" dirty="0">
                <a:solidFill>
                  <a:srgbClr val="FF0000"/>
                </a:solidFill>
                <a:latin typeface="Calibri"/>
                <a:cs typeface="Calibri"/>
              </a:rPr>
              <a:t>ιδιωτικό</a:t>
            </a:r>
            <a:r>
              <a:rPr sz="1000" b="1" spc="25" dirty="0">
                <a:solidFill>
                  <a:srgbClr val="FF0000"/>
                </a:solidFill>
                <a:latin typeface="Calibri"/>
                <a:cs typeface="Calibri"/>
              </a:rPr>
              <a:t> </a:t>
            </a:r>
            <a:r>
              <a:rPr sz="1000" spc="55" dirty="0">
                <a:solidFill>
                  <a:srgbClr val="FFFFFF"/>
                </a:solidFill>
                <a:latin typeface="Calibri"/>
                <a:cs typeface="Calibri"/>
              </a:rPr>
              <a:t>κλειδί</a:t>
            </a:r>
            <a:r>
              <a:rPr sz="1000" spc="35" dirty="0">
                <a:solidFill>
                  <a:srgbClr val="FFFFFF"/>
                </a:solidFill>
                <a:latin typeface="Calibri"/>
                <a:cs typeface="Calibri"/>
              </a:rPr>
              <a:t> </a:t>
            </a:r>
            <a:r>
              <a:rPr sz="1000" spc="60" dirty="0">
                <a:solidFill>
                  <a:srgbClr val="FFFFFF"/>
                </a:solidFill>
                <a:latin typeface="Calibri"/>
                <a:cs typeface="Calibri"/>
              </a:rPr>
              <a:t>και</a:t>
            </a:r>
            <a:r>
              <a:rPr sz="1000" spc="35" dirty="0">
                <a:solidFill>
                  <a:srgbClr val="FFFFFF"/>
                </a:solidFill>
                <a:latin typeface="Calibri"/>
                <a:cs typeface="Calibri"/>
              </a:rPr>
              <a:t> </a:t>
            </a:r>
            <a:r>
              <a:rPr sz="1000" spc="65" dirty="0">
                <a:solidFill>
                  <a:srgbClr val="FFFFFF"/>
                </a:solidFill>
                <a:latin typeface="Calibri"/>
                <a:cs typeface="Calibri"/>
              </a:rPr>
              <a:t>χρησιμοποιείται</a:t>
            </a:r>
            <a:r>
              <a:rPr sz="1000" spc="40" dirty="0">
                <a:solidFill>
                  <a:srgbClr val="FFFFFF"/>
                </a:solidFill>
                <a:latin typeface="Calibri"/>
                <a:cs typeface="Calibri"/>
              </a:rPr>
              <a:t> </a:t>
            </a:r>
            <a:r>
              <a:rPr sz="1000" spc="60" dirty="0">
                <a:solidFill>
                  <a:srgbClr val="FFFFFF"/>
                </a:solidFill>
                <a:latin typeface="Calibri"/>
                <a:cs typeface="Calibri"/>
              </a:rPr>
              <a:t>για</a:t>
            </a:r>
            <a:r>
              <a:rPr sz="1000" spc="35" dirty="0">
                <a:solidFill>
                  <a:srgbClr val="FFFFFF"/>
                </a:solidFill>
                <a:latin typeface="Calibri"/>
                <a:cs typeface="Calibri"/>
              </a:rPr>
              <a:t> </a:t>
            </a:r>
            <a:r>
              <a:rPr sz="1000" spc="60" dirty="0">
                <a:solidFill>
                  <a:srgbClr val="FFFFFF"/>
                </a:solidFill>
                <a:latin typeface="Calibri"/>
                <a:cs typeface="Calibri"/>
              </a:rPr>
              <a:t>την</a:t>
            </a:r>
            <a:r>
              <a:rPr sz="1000" spc="15" dirty="0">
                <a:solidFill>
                  <a:srgbClr val="FFFFFF"/>
                </a:solidFill>
                <a:latin typeface="Calibri"/>
                <a:cs typeface="Calibri"/>
              </a:rPr>
              <a:t> </a:t>
            </a:r>
            <a:r>
              <a:rPr sz="1000" spc="65" dirty="0">
                <a:solidFill>
                  <a:srgbClr val="FFFFFF"/>
                </a:solidFill>
                <a:latin typeface="Calibri"/>
                <a:cs typeface="Calibri"/>
              </a:rPr>
              <a:t>αποκρυπτογράφηση.</a:t>
            </a:r>
            <a:endParaRPr sz="1000" dirty="0">
              <a:latin typeface="Calibri"/>
              <a:cs typeface="Calibri"/>
            </a:endParaRPr>
          </a:p>
          <a:p>
            <a:pPr marL="768985" indent="-273685">
              <a:lnSpc>
                <a:spcPct val="100000"/>
              </a:lnSpc>
              <a:spcBef>
                <a:spcPts val="345"/>
              </a:spcBef>
              <a:buSzPct val="125000"/>
              <a:buFont typeface="Courier New"/>
              <a:buChar char="o"/>
              <a:tabLst>
                <a:tab pos="768350" algn="l"/>
                <a:tab pos="768985" algn="l"/>
              </a:tabLst>
            </a:pPr>
            <a:r>
              <a:rPr sz="1000" spc="30" dirty="0">
                <a:solidFill>
                  <a:srgbClr val="FFFFFF"/>
                </a:solidFill>
                <a:latin typeface="Calibri"/>
                <a:cs typeface="Calibri"/>
              </a:rPr>
              <a:t>Ικανοποιεί</a:t>
            </a:r>
            <a:r>
              <a:rPr sz="1000" spc="-15" dirty="0">
                <a:solidFill>
                  <a:srgbClr val="FFFFFF"/>
                </a:solidFill>
                <a:latin typeface="Calibri"/>
                <a:cs typeface="Calibri"/>
              </a:rPr>
              <a:t> </a:t>
            </a:r>
            <a:r>
              <a:rPr sz="1000" spc="45" dirty="0">
                <a:solidFill>
                  <a:srgbClr val="FFFFFF"/>
                </a:solidFill>
                <a:latin typeface="Calibri"/>
                <a:cs typeface="Calibri"/>
              </a:rPr>
              <a:t>τοD</a:t>
            </a:r>
            <a:r>
              <a:rPr sz="700" spc="45" dirty="0">
                <a:solidFill>
                  <a:srgbClr val="FFFFFF"/>
                </a:solidFill>
                <a:latin typeface="Calibri"/>
                <a:cs typeface="Calibri"/>
              </a:rPr>
              <a:t>K-1</a:t>
            </a:r>
            <a:r>
              <a:rPr sz="1000" spc="45" dirty="0">
                <a:solidFill>
                  <a:srgbClr val="FFFFFF"/>
                </a:solidFill>
                <a:latin typeface="Calibri"/>
                <a:cs typeface="Calibri"/>
              </a:rPr>
              <a:t>[EK[M]]</a:t>
            </a:r>
            <a:r>
              <a:rPr sz="1000" spc="10" dirty="0">
                <a:solidFill>
                  <a:srgbClr val="FFFFFF"/>
                </a:solidFill>
                <a:latin typeface="Calibri"/>
                <a:cs typeface="Calibri"/>
              </a:rPr>
              <a:t> </a:t>
            </a:r>
            <a:r>
              <a:rPr sz="1000" spc="50" dirty="0">
                <a:solidFill>
                  <a:srgbClr val="FFFFFF"/>
                </a:solidFill>
                <a:latin typeface="Calibri"/>
                <a:cs typeface="Calibri"/>
              </a:rPr>
              <a:t>=</a:t>
            </a:r>
            <a:r>
              <a:rPr sz="1000" spc="-45" dirty="0">
                <a:solidFill>
                  <a:srgbClr val="FFFFFF"/>
                </a:solidFill>
                <a:latin typeface="Calibri"/>
                <a:cs typeface="Calibri"/>
              </a:rPr>
              <a:t> </a:t>
            </a:r>
            <a:r>
              <a:rPr sz="1000" spc="85" dirty="0">
                <a:solidFill>
                  <a:srgbClr val="FFFFFF"/>
                </a:solidFill>
                <a:latin typeface="Calibri"/>
                <a:cs typeface="Calibri"/>
              </a:rPr>
              <a:t>M</a:t>
            </a:r>
            <a:endParaRPr sz="1000" dirty="0">
              <a:latin typeface="Calibri"/>
              <a:cs typeface="Calibri"/>
            </a:endParaRPr>
          </a:p>
        </p:txBody>
      </p:sp>
      <p:sp>
        <p:nvSpPr>
          <p:cNvPr id="5" name="object 5"/>
          <p:cNvSpPr txBox="1"/>
          <p:nvPr/>
        </p:nvSpPr>
        <p:spPr>
          <a:xfrm>
            <a:off x="781050" y="2767012"/>
            <a:ext cx="9423400" cy="2032223"/>
          </a:xfrm>
          <a:prstGeom prst="rect">
            <a:avLst/>
          </a:prstGeom>
        </p:spPr>
        <p:txBody>
          <a:bodyPr vert="horz" wrap="square" lIns="0" tIns="12700" rIns="0" bIns="0" rtlCol="0">
            <a:spAutoFit/>
          </a:bodyPr>
          <a:lstStyle/>
          <a:p>
            <a:pPr marL="225425" marR="2146300" indent="-149860">
              <a:lnSpc>
                <a:spcPct val="147500"/>
              </a:lnSpc>
              <a:spcBef>
                <a:spcPts val="100"/>
              </a:spcBef>
            </a:pPr>
            <a:r>
              <a:rPr sz="1100" b="1" u="sng" spc="75" dirty="0">
                <a:solidFill>
                  <a:srgbClr val="FFFFFF"/>
                </a:solidFill>
                <a:uFill>
                  <a:solidFill>
                    <a:srgbClr val="FFFFFF"/>
                  </a:solidFill>
                </a:uFill>
                <a:latin typeface="Calibri"/>
                <a:cs typeface="Calibri"/>
              </a:rPr>
              <a:t>Γνωρίζοντας</a:t>
            </a:r>
            <a:r>
              <a:rPr sz="1100" b="1" u="sng" spc="40" dirty="0">
                <a:solidFill>
                  <a:srgbClr val="FFFFFF"/>
                </a:solidFill>
                <a:uFill>
                  <a:solidFill>
                    <a:srgbClr val="FFFFFF"/>
                  </a:solidFill>
                </a:uFill>
                <a:latin typeface="Calibri"/>
                <a:cs typeface="Calibri"/>
              </a:rPr>
              <a:t> </a:t>
            </a:r>
            <a:r>
              <a:rPr sz="1100" b="1" u="sng" spc="75" dirty="0">
                <a:solidFill>
                  <a:srgbClr val="FFFFFF"/>
                </a:solidFill>
                <a:uFill>
                  <a:solidFill>
                    <a:srgbClr val="FFFFFF"/>
                  </a:solidFill>
                </a:uFill>
                <a:latin typeface="Calibri"/>
                <a:cs typeface="Calibri"/>
              </a:rPr>
              <a:t>το</a:t>
            </a:r>
            <a:r>
              <a:rPr sz="1100" b="1" u="sng" spc="40" dirty="0">
                <a:solidFill>
                  <a:srgbClr val="FFFFFF"/>
                </a:solidFill>
                <a:uFill>
                  <a:solidFill>
                    <a:srgbClr val="FFFFFF"/>
                  </a:solidFill>
                </a:uFill>
                <a:latin typeface="Calibri"/>
                <a:cs typeface="Calibri"/>
              </a:rPr>
              <a:t> </a:t>
            </a:r>
            <a:r>
              <a:rPr sz="1100" b="1" u="sng" spc="80" dirty="0">
                <a:solidFill>
                  <a:srgbClr val="FFFFFF"/>
                </a:solidFill>
                <a:uFill>
                  <a:solidFill>
                    <a:srgbClr val="FFFFFF"/>
                  </a:solidFill>
                </a:uFill>
                <a:latin typeface="Calibri"/>
                <a:cs typeface="Calibri"/>
              </a:rPr>
              <a:t>δημόσιο</a:t>
            </a:r>
            <a:r>
              <a:rPr sz="1100" b="1" u="sng" spc="45" dirty="0">
                <a:solidFill>
                  <a:srgbClr val="FFFFFF"/>
                </a:solidFill>
                <a:uFill>
                  <a:solidFill>
                    <a:srgbClr val="FFFFFF"/>
                  </a:solidFill>
                </a:uFill>
                <a:latin typeface="Calibri"/>
                <a:cs typeface="Calibri"/>
              </a:rPr>
              <a:t> </a:t>
            </a:r>
            <a:r>
              <a:rPr sz="1100" b="1" u="sng" spc="65" dirty="0">
                <a:solidFill>
                  <a:srgbClr val="FFFFFF"/>
                </a:solidFill>
                <a:uFill>
                  <a:solidFill>
                    <a:srgbClr val="FFFFFF"/>
                  </a:solidFill>
                </a:uFill>
                <a:latin typeface="Calibri"/>
                <a:cs typeface="Calibri"/>
              </a:rPr>
              <a:t>κλειδί</a:t>
            </a:r>
            <a:r>
              <a:rPr sz="1100" b="1" u="sng" spc="35" dirty="0">
                <a:solidFill>
                  <a:srgbClr val="FFFFFF"/>
                </a:solidFill>
                <a:uFill>
                  <a:solidFill>
                    <a:srgbClr val="FFFFFF"/>
                  </a:solidFill>
                </a:uFill>
                <a:latin typeface="Calibri"/>
                <a:cs typeface="Calibri"/>
              </a:rPr>
              <a:t> </a:t>
            </a:r>
            <a:r>
              <a:rPr sz="1100" b="1" u="sng" spc="65" dirty="0">
                <a:solidFill>
                  <a:srgbClr val="FFFFFF"/>
                </a:solidFill>
                <a:uFill>
                  <a:solidFill>
                    <a:srgbClr val="FFFFFF"/>
                  </a:solidFill>
                </a:uFill>
                <a:latin typeface="Calibri"/>
                <a:cs typeface="Calibri"/>
              </a:rPr>
              <a:t>K,</a:t>
            </a:r>
            <a:r>
              <a:rPr sz="1100" b="1" u="sng" spc="40" dirty="0">
                <a:solidFill>
                  <a:srgbClr val="FFFFFF"/>
                </a:solidFill>
                <a:uFill>
                  <a:solidFill>
                    <a:srgbClr val="FFFFFF"/>
                  </a:solidFill>
                </a:uFill>
                <a:latin typeface="Calibri"/>
                <a:cs typeface="Calibri"/>
              </a:rPr>
              <a:t> </a:t>
            </a:r>
            <a:r>
              <a:rPr sz="1100" b="1" u="sng" spc="65" dirty="0">
                <a:solidFill>
                  <a:srgbClr val="FFFFFF"/>
                </a:solidFill>
                <a:uFill>
                  <a:solidFill>
                    <a:srgbClr val="FFFFFF"/>
                  </a:solidFill>
                </a:uFill>
                <a:latin typeface="Calibri"/>
                <a:cs typeface="Calibri"/>
              </a:rPr>
              <a:t>είναι</a:t>
            </a:r>
            <a:r>
              <a:rPr sz="1100" b="1" u="sng" spc="45" dirty="0">
                <a:solidFill>
                  <a:srgbClr val="FFFFFF"/>
                </a:solidFill>
                <a:uFill>
                  <a:solidFill>
                    <a:srgbClr val="FFFFFF"/>
                  </a:solidFill>
                </a:uFill>
                <a:latin typeface="Calibri"/>
                <a:cs typeface="Calibri"/>
              </a:rPr>
              <a:t> </a:t>
            </a:r>
            <a:r>
              <a:rPr sz="1100" b="1" u="sng" spc="75" dirty="0">
                <a:solidFill>
                  <a:srgbClr val="FFFFFF"/>
                </a:solidFill>
                <a:uFill>
                  <a:solidFill>
                    <a:srgbClr val="FFFFFF"/>
                  </a:solidFill>
                </a:uFill>
                <a:latin typeface="Calibri"/>
                <a:cs typeface="Calibri"/>
              </a:rPr>
              <a:t>υπολογιστικά</a:t>
            </a:r>
            <a:r>
              <a:rPr sz="1100" b="1" u="sng" spc="45" dirty="0">
                <a:solidFill>
                  <a:srgbClr val="FFFFFF"/>
                </a:solidFill>
                <a:uFill>
                  <a:solidFill>
                    <a:srgbClr val="FFFFFF"/>
                  </a:solidFill>
                </a:uFill>
                <a:latin typeface="Calibri"/>
                <a:cs typeface="Calibri"/>
              </a:rPr>
              <a:t> </a:t>
            </a:r>
            <a:r>
              <a:rPr sz="1100" b="1" u="sng" spc="75" dirty="0">
                <a:solidFill>
                  <a:srgbClr val="FFFFFF"/>
                </a:solidFill>
                <a:uFill>
                  <a:solidFill>
                    <a:srgbClr val="FFFFFF"/>
                  </a:solidFill>
                </a:uFill>
                <a:latin typeface="Calibri"/>
                <a:cs typeface="Calibri"/>
              </a:rPr>
              <a:t>ανέφικτο</a:t>
            </a:r>
            <a:r>
              <a:rPr sz="1100" b="1" u="sng" spc="40" dirty="0">
                <a:solidFill>
                  <a:srgbClr val="FFFFFF"/>
                </a:solidFill>
                <a:uFill>
                  <a:solidFill>
                    <a:srgbClr val="FFFFFF"/>
                  </a:solidFill>
                </a:uFill>
                <a:latin typeface="Calibri"/>
                <a:cs typeface="Calibri"/>
              </a:rPr>
              <a:t> </a:t>
            </a:r>
            <a:r>
              <a:rPr sz="1100" b="1" u="sng" spc="85" dirty="0">
                <a:solidFill>
                  <a:srgbClr val="FFFFFF"/>
                </a:solidFill>
                <a:uFill>
                  <a:solidFill>
                    <a:srgbClr val="FFFFFF"/>
                  </a:solidFill>
                </a:uFill>
                <a:latin typeface="Calibri"/>
                <a:cs typeface="Calibri"/>
              </a:rPr>
              <a:t>να</a:t>
            </a:r>
            <a:r>
              <a:rPr sz="1100" b="1" u="sng" spc="45" dirty="0">
                <a:solidFill>
                  <a:srgbClr val="FFFFFF"/>
                </a:solidFill>
                <a:uFill>
                  <a:solidFill>
                    <a:srgbClr val="FFFFFF"/>
                  </a:solidFill>
                </a:uFill>
                <a:latin typeface="Calibri"/>
                <a:cs typeface="Calibri"/>
              </a:rPr>
              <a:t> </a:t>
            </a:r>
            <a:r>
              <a:rPr sz="1100" b="1" u="sng" spc="70" dirty="0">
                <a:solidFill>
                  <a:srgbClr val="FFFFFF"/>
                </a:solidFill>
                <a:uFill>
                  <a:solidFill>
                    <a:srgbClr val="FFFFFF"/>
                  </a:solidFill>
                </a:uFill>
                <a:latin typeface="Calibri"/>
                <a:cs typeface="Calibri"/>
              </a:rPr>
              <a:t>υπολογιστεί</a:t>
            </a:r>
            <a:r>
              <a:rPr sz="1100" b="1" u="sng" spc="45" dirty="0">
                <a:solidFill>
                  <a:srgbClr val="FFFFFF"/>
                </a:solidFill>
                <a:uFill>
                  <a:solidFill>
                    <a:srgbClr val="FFFFFF"/>
                  </a:solidFill>
                </a:uFill>
                <a:latin typeface="Calibri"/>
                <a:cs typeface="Calibri"/>
              </a:rPr>
              <a:t> </a:t>
            </a:r>
            <a:r>
              <a:rPr sz="1100" b="1" u="sng" spc="75" dirty="0">
                <a:solidFill>
                  <a:srgbClr val="FFFFFF"/>
                </a:solidFill>
                <a:uFill>
                  <a:solidFill>
                    <a:srgbClr val="FFFFFF"/>
                  </a:solidFill>
                </a:uFill>
                <a:latin typeface="Calibri"/>
                <a:cs typeface="Calibri"/>
              </a:rPr>
              <a:t>το</a:t>
            </a:r>
            <a:r>
              <a:rPr sz="1100" b="1" u="sng" spc="45" dirty="0">
                <a:solidFill>
                  <a:srgbClr val="FFFFFF"/>
                </a:solidFill>
                <a:uFill>
                  <a:solidFill>
                    <a:srgbClr val="FFFFFF"/>
                  </a:solidFill>
                </a:uFill>
                <a:latin typeface="Calibri"/>
                <a:cs typeface="Calibri"/>
              </a:rPr>
              <a:t> </a:t>
            </a:r>
            <a:r>
              <a:rPr sz="1100" b="1" u="sng" spc="70" dirty="0">
                <a:solidFill>
                  <a:srgbClr val="FFFFFF"/>
                </a:solidFill>
                <a:uFill>
                  <a:solidFill>
                    <a:srgbClr val="FFFFFF"/>
                  </a:solidFill>
                </a:uFill>
                <a:latin typeface="Calibri"/>
                <a:cs typeface="Calibri"/>
              </a:rPr>
              <a:t>ιδιωτικό</a:t>
            </a:r>
            <a:r>
              <a:rPr sz="1100" b="1" u="sng" spc="40" dirty="0">
                <a:solidFill>
                  <a:srgbClr val="FFFFFF"/>
                </a:solidFill>
                <a:uFill>
                  <a:solidFill>
                    <a:srgbClr val="FFFFFF"/>
                  </a:solidFill>
                </a:uFill>
                <a:latin typeface="Calibri"/>
                <a:cs typeface="Calibri"/>
              </a:rPr>
              <a:t> </a:t>
            </a:r>
            <a:r>
              <a:rPr sz="1100" b="1" u="sng" spc="65" dirty="0">
                <a:solidFill>
                  <a:srgbClr val="FFFFFF"/>
                </a:solidFill>
                <a:uFill>
                  <a:solidFill>
                    <a:srgbClr val="FFFFFF"/>
                  </a:solidFill>
                </a:uFill>
                <a:latin typeface="Calibri"/>
                <a:cs typeface="Calibri"/>
              </a:rPr>
              <a:t>κλειδί</a:t>
            </a:r>
            <a:r>
              <a:rPr sz="1100" b="1" u="sng" spc="35" dirty="0">
                <a:solidFill>
                  <a:srgbClr val="FFFFFF"/>
                </a:solidFill>
                <a:uFill>
                  <a:solidFill>
                    <a:srgbClr val="FFFFFF"/>
                  </a:solidFill>
                </a:uFill>
                <a:latin typeface="Calibri"/>
                <a:cs typeface="Calibri"/>
              </a:rPr>
              <a:t> </a:t>
            </a:r>
            <a:r>
              <a:rPr sz="1100" b="1" u="sng" spc="75" dirty="0">
                <a:solidFill>
                  <a:srgbClr val="FFFFFF"/>
                </a:solidFill>
                <a:uFill>
                  <a:solidFill>
                    <a:srgbClr val="FFFFFF"/>
                  </a:solidFill>
                </a:uFill>
                <a:latin typeface="Calibri"/>
                <a:cs typeface="Calibri"/>
              </a:rPr>
              <a:t>K-1</a:t>
            </a:r>
            <a:r>
              <a:rPr sz="1100" b="1" spc="65" dirty="0">
                <a:solidFill>
                  <a:srgbClr val="FFFFFF"/>
                </a:solidFill>
                <a:latin typeface="Calibri"/>
                <a:cs typeface="Calibri"/>
              </a:rPr>
              <a:t> </a:t>
            </a:r>
            <a:r>
              <a:rPr sz="1050" b="1" u="sng" spc="89" baseline="19841" dirty="0">
                <a:solidFill>
                  <a:srgbClr val="FFFFFF"/>
                </a:solidFill>
                <a:uFill>
                  <a:solidFill>
                    <a:srgbClr val="FFFFFF"/>
                  </a:solidFill>
                </a:uFill>
                <a:latin typeface="Calibri"/>
                <a:cs typeface="Calibri"/>
              </a:rPr>
              <a:t>Πώς</a:t>
            </a:r>
            <a:r>
              <a:rPr sz="1050" b="1" spc="37" baseline="19841" dirty="0">
                <a:solidFill>
                  <a:srgbClr val="FFFFFF"/>
                </a:solidFill>
                <a:latin typeface="Calibri"/>
                <a:cs typeface="Calibri"/>
              </a:rPr>
              <a:t> </a:t>
            </a:r>
            <a:r>
              <a:rPr sz="1100" b="1" spc="85" dirty="0">
                <a:solidFill>
                  <a:srgbClr val="FF0000"/>
                </a:solidFill>
                <a:latin typeface="Calibri"/>
                <a:cs typeface="Calibri"/>
              </a:rPr>
              <a:t>να </a:t>
            </a:r>
            <a:r>
              <a:rPr sz="1100" b="1" spc="-235" dirty="0">
                <a:solidFill>
                  <a:srgbClr val="FF0000"/>
                </a:solidFill>
                <a:latin typeface="Calibri"/>
                <a:cs typeface="Calibri"/>
              </a:rPr>
              <a:t> </a:t>
            </a:r>
            <a:r>
              <a:rPr sz="1100" b="1" spc="70" dirty="0">
                <a:solidFill>
                  <a:srgbClr val="FF0000"/>
                </a:solidFill>
                <a:latin typeface="Calibri"/>
                <a:cs typeface="Calibri"/>
              </a:rPr>
              <a:t>ελέγξετε</a:t>
            </a:r>
            <a:r>
              <a:rPr sz="1100" b="1" spc="30" dirty="0">
                <a:solidFill>
                  <a:srgbClr val="FF0000"/>
                </a:solidFill>
                <a:latin typeface="Calibri"/>
                <a:cs typeface="Calibri"/>
              </a:rPr>
              <a:t> </a:t>
            </a:r>
            <a:r>
              <a:rPr sz="1100" b="1" spc="65" dirty="0">
                <a:solidFill>
                  <a:srgbClr val="FF0000"/>
                </a:solidFill>
                <a:latin typeface="Calibri"/>
                <a:cs typeface="Calibri"/>
              </a:rPr>
              <a:t>ότι</a:t>
            </a:r>
            <a:r>
              <a:rPr sz="1100" b="1" spc="40" dirty="0">
                <a:solidFill>
                  <a:srgbClr val="FF0000"/>
                </a:solidFill>
                <a:latin typeface="Calibri"/>
                <a:cs typeface="Calibri"/>
              </a:rPr>
              <a:t> </a:t>
            </a:r>
            <a:r>
              <a:rPr sz="1100" b="1" spc="75" dirty="0">
                <a:solidFill>
                  <a:srgbClr val="FF0000"/>
                </a:solidFill>
                <a:latin typeface="Calibri"/>
                <a:cs typeface="Calibri"/>
              </a:rPr>
              <a:t>το</a:t>
            </a:r>
            <a:r>
              <a:rPr sz="1100" b="1" spc="35" dirty="0">
                <a:solidFill>
                  <a:srgbClr val="FF0000"/>
                </a:solidFill>
                <a:latin typeface="Calibri"/>
                <a:cs typeface="Calibri"/>
              </a:rPr>
              <a:t> </a:t>
            </a:r>
            <a:r>
              <a:rPr sz="1100" b="1" spc="60" dirty="0">
                <a:solidFill>
                  <a:srgbClr val="FF0000"/>
                </a:solidFill>
                <a:latin typeface="Calibri"/>
                <a:cs typeface="Calibri"/>
              </a:rPr>
              <a:t>(K,K</a:t>
            </a:r>
            <a:r>
              <a:rPr sz="900" spc="60" baseline="18518" dirty="0">
                <a:solidFill>
                  <a:srgbClr val="FFFFFF"/>
                </a:solidFill>
                <a:latin typeface="Calibri"/>
                <a:cs typeface="Calibri"/>
              </a:rPr>
              <a:t>-1</a:t>
            </a:r>
            <a:r>
              <a:rPr sz="1100" b="1" spc="60" dirty="0">
                <a:solidFill>
                  <a:srgbClr val="FF0000"/>
                </a:solidFill>
                <a:latin typeface="Calibri"/>
                <a:cs typeface="Calibri"/>
              </a:rPr>
              <a:t>)</a:t>
            </a:r>
            <a:r>
              <a:rPr sz="1100" b="1" spc="35" dirty="0">
                <a:solidFill>
                  <a:srgbClr val="FF0000"/>
                </a:solidFill>
                <a:latin typeface="Calibri"/>
                <a:cs typeface="Calibri"/>
              </a:rPr>
              <a:t> </a:t>
            </a:r>
            <a:r>
              <a:rPr sz="1100" b="1" spc="65" dirty="0">
                <a:solidFill>
                  <a:srgbClr val="FF0000"/>
                </a:solidFill>
                <a:latin typeface="Calibri"/>
                <a:cs typeface="Calibri"/>
              </a:rPr>
              <a:t>είναι</a:t>
            </a:r>
            <a:r>
              <a:rPr sz="1100" b="1" spc="35" dirty="0">
                <a:solidFill>
                  <a:srgbClr val="FF0000"/>
                </a:solidFill>
                <a:latin typeface="Calibri"/>
                <a:cs typeface="Calibri"/>
              </a:rPr>
              <a:t> </a:t>
            </a:r>
            <a:r>
              <a:rPr sz="1100" b="1" spc="65" dirty="0">
                <a:solidFill>
                  <a:srgbClr val="FF0000"/>
                </a:solidFill>
                <a:latin typeface="Calibri"/>
                <a:cs typeface="Calibri"/>
              </a:rPr>
              <a:t>ζεύγος;</a:t>
            </a:r>
            <a:endParaRPr sz="1100" dirty="0">
              <a:latin typeface="Calibri"/>
              <a:cs typeface="Calibri"/>
            </a:endParaRPr>
          </a:p>
          <a:p>
            <a:pPr>
              <a:lnSpc>
                <a:spcPct val="100000"/>
              </a:lnSpc>
            </a:pPr>
            <a:endParaRPr sz="1100" dirty="0">
              <a:latin typeface="Calibri"/>
              <a:cs typeface="Calibri"/>
            </a:endParaRPr>
          </a:p>
          <a:p>
            <a:pPr>
              <a:lnSpc>
                <a:spcPct val="100000"/>
              </a:lnSpc>
              <a:spcBef>
                <a:spcPts val="20"/>
              </a:spcBef>
            </a:pPr>
            <a:endParaRPr sz="950" dirty="0">
              <a:latin typeface="Calibri"/>
              <a:cs typeface="Calibri"/>
            </a:endParaRPr>
          </a:p>
          <a:p>
            <a:pPr marL="808355" indent="-274320">
              <a:lnSpc>
                <a:spcPts val="1460"/>
              </a:lnSpc>
              <a:buSzPct val="125000"/>
              <a:buFont typeface="Courier New"/>
              <a:buChar char="o"/>
              <a:tabLst>
                <a:tab pos="807720" algn="l"/>
                <a:tab pos="808355" algn="l"/>
              </a:tabLst>
            </a:pPr>
            <a:r>
              <a:rPr sz="1000" spc="70" dirty="0">
                <a:solidFill>
                  <a:srgbClr val="FFFFFF"/>
                </a:solidFill>
                <a:latin typeface="Calibri"/>
                <a:cs typeface="Calibri"/>
              </a:rPr>
              <a:t>Προσφέρει</a:t>
            </a:r>
            <a:r>
              <a:rPr sz="1000" spc="45" dirty="0">
                <a:solidFill>
                  <a:srgbClr val="FFFFFF"/>
                </a:solidFill>
                <a:latin typeface="Calibri"/>
                <a:cs typeface="Calibri"/>
              </a:rPr>
              <a:t> </a:t>
            </a:r>
            <a:r>
              <a:rPr sz="1000" spc="75" dirty="0">
                <a:solidFill>
                  <a:srgbClr val="FFFFFF"/>
                </a:solidFill>
                <a:latin typeface="Calibri"/>
                <a:cs typeface="Calibri"/>
              </a:rPr>
              <a:t>μόνο</a:t>
            </a:r>
            <a:r>
              <a:rPr sz="1000" spc="45" dirty="0">
                <a:solidFill>
                  <a:srgbClr val="FFFFFF"/>
                </a:solidFill>
                <a:latin typeface="Calibri"/>
                <a:cs typeface="Calibri"/>
              </a:rPr>
              <a:t> </a:t>
            </a:r>
            <a:r>
              <a:rPr sz="1000" spc="65" dirty="0">
                <a:solidFill>
                  <a:srgbClr val="FFFFFF"/>
                </a:solidFill>
                <a:latin typeface="Calibri"/>
                <a:cs typeface="Calibri"/>
              </a:rPr>
              <a:t>υπολογιστική</a:t>
            </a:r>
            <a:r>
              <a:rPr sz="1000" spc="45" dirty="0">
                <a:solidFill>
                  <a:srgbClr val="FFFFFF"/>
                </a:solidFill>
                <a:latin typeface="Calibri"/>
                <a:cs typeface="Calibri"/>
              </a:rPr>
              <a:t> </a:t>
            </a:r>
            <a:r>
              <a:rPr sz="1000" spc="70" dirty="0">
                <a:solidFill>
                  <a:srgbClr val="FFFFFF"/>
                </a:solidFill>
                <a:latin typeface="Calibri"/>
                <a:cs typeface="Calibri"/>
              </a:rPr>
              <a:t>ασφάλεια.</a:t>
            </a:r>
            <a:r>
              <a:rPr sz="1000" spc="40" dirty="0">
                <a:solidFill>
                  <a:srgbClr val="FFFFFF"/>
                </a:solidFill>
                <a:latin typeface="Calibri"/>
                <a:cs typeface="Calibri"/>
              </a:rPr>
              <a:t> </a:t>
            </a:r>
            <a:r>
              <a:rPr sz="1000" spc="90" dirty="0">
                <a:solidFill>
                  <a:srgbClr val="FFFFFF"/>
                </a:solidFill>
                <a:latin typeface="Calibri"/>
                <a:cs typeface="Calibri"/>
              </a:rPr>
              <a:t>Η</a:t>
            </a:r>
            <a:r>
              <a:rPr sz="1000" spc="45" dirty="0">
                <a:solidFill>
                  <a:srgbClr val="FFFFFF"/>
                </a:solidFill>
                <a:latin typeface="Calibri"/>
                <a:cs typeface="Calibri"/>
              </a:rPr>
              <a:t> </a:t>
            </a:r>
            <a:r>
              <a:rPr sz="1000" spc="75" dirty="0">
                <a:solidFill>
                  <a:srgbClr val="FFFFFF"/>
                </a:solidFill>
                <a:latin typeface="Calibri"/>
                <a:cs typeface="Calibri"/>
              </a:rPr>
              <a:t>ασφαλής</a:t>
            </a:r>
            <a:r>
              <a:rPr sz="1000" spc="40" dirty="0">
                <a:solidFill>
                  <a:srgbClr val="FFFFFF"/>
                </a:solidFill>
                <a:latin typeface="Calibri"/>
                <a:cs typeface="Calibri"/>
              </a:rPr>
              <a:t> </a:t>
            </a:r>
            <a:r>
              <a:rPr sz="1000" spc="75" dirty="0">
                <a:solidFill>
                  <a:srgbClr val="FFFFFF"/>
                </a:solidFill>
                <a:latin typeface="Calibri"/>
                <a:cs typeface="Calibri"/>
              </a:rPr>
              <a:t>κρυπτογράφηση</a:t>
            </a:r>
            <a:r>
              <a:rPr sz="1000" spc="45" dirty="0">
                <a:solidFill>
                  <a:srgbClr val="FFFFFF"/>
                </a:solidFill>
                <a:latin typeface="Calibri"/>
                <a:cs typeface="Calibri"/>
              </a:rPr>
              <a:t> </a:t>
            </a:r>
            <a:r>
              <a:rPr sz="1000" spc="70" dirty="0">
                <a:solidFill>
                  <a:srgbClr val="FFFFFF"/>
                </a:solidFill>
                <a:latin typeface="Calibri"/>
                <a:cs typeface="Calibri"/>
              </a:rPr>
              <a:t>δημόσιου</a:t>
            </a:r>
            <a:r>
              <a:rPr sz="1000" spc="40" dirty="0">
                <a:solidFill>
                  <a:srgbClr val="FFFFFF"/>
                </a:solidFill>
                <a:latin typeface="Calibri"/>
                <a:cs typeface="Calibri"/>
              </a:rPr>
              <a:t> </a:t>
            </a:r>
            <a:r>
              <a:rPr sz="1000" spc="60" dirty="0">
                <a:solidFill>
                  <a:srgbClr val="FFFFFF"/>
                </a:solidFill>
                <a:latin typeface="Calibri"/>
                <a:cs typeface="Calibri"/>
              </a:rPr>
              <a:t>κλειδιού</a:t>
            </a:r>
            <a:r>
              <a:rPr sz="1000" spc="45" dirty="0">
                <a:solidFill>
                  <a:srgbClr val="FFFFFF"/>
                </a:solidFill>
                <a:latin typeface="Calibri"/>
                <a:cs typeface="Calibri"/>
              </a:rPr>
              <a:t> </a:t>
            </a:r>
            <a:r>
              <a:rPr sz="1000" spc="55" dirty="0">
                <a:solidFill>
                  <a:srgbClr val="FFFFFF"/>
                </a:solidFill>
                <a:latin typeface="Calibri"/>
                <a:cs typeface="Calibri"/>
              </a:rPr>
              <a:t>είναι</a:t>
            </a:r>
            <a:r>
              <a:rPr sz="1000" spc="45" dirty="0">
                <a:solidFill>
                  <a:srgbClr val="FFFFFF"/>
                </a:solidFill>
                <a:latin typeface="Calibri"/>
                <a:cs typeface="Calibri"/>
              </a:rPr>
              <a:t> </a:t>
            </a:r>
            <a:r>
              <a:rPr sz="1000" spc="75" dirty="0">
                <a:solidFill>
                  <a:srgbClr val="FFFFFF"/>
                </a:solidFill>
                <a:latin typeface="Calibri"/>
                <a:cs typeface="Calibri"/>
              </a:rPr>
              <a:t>αδύνατη</a:t>
            </a:r>
            <a:r>
              <a:rPr sz="1000" spc="45" dirty="0">
                <a:solidFill>
                  <a:srgbClr val="FFFFFF"/>
                </a:solidFill>
                <a:latin typeface="Calibri"/>
                <a:cs typeface="Calibri"/>
              </a:rPr>
              <a:t> </a:t>
            </a:r>
            <a:r>
              <a:rPr sz="1000" spc="70" dirty="0">
                <a:solidFill>
                  <a:srgbClr val="FFFFFF"/>
                </a:solidFill>
                <a:latin typeface="Calibri"/>
                <a:cs typeface="Calibri"/>
              </a:rPr>
              <a:t>όταν</a:t>
            </a:r>
            <a:r>
              <a:rPr sz="1000" spc="40" dirty="0">
                <a:solidFill>
                  <a:srgbClr val="FFFFFF"/>
                </a:solidFill>
                <a:latin typeface="Calibri"/>
                <a:cs typeface="Calibri"/>
              </a:rPr>
              <a:t> </a:t>
            </a:r>
            <a:r>
              <a:rPr sz="1000" spc="70" dirty="0">
                <a:solidFill>
                  <a:srgbClr val="FFFFFF"/>
                </a:solidFill>
                <a:latin typeface="Calibri"/>
                <a:cs typeface="Calibri"/>
              </a:rPr>
              <a:t>P=NP,</a:t>
            </a:r>
            <a:r>
              <a:rPr sz="1000" spc="40" dirty="0">
                <a:solidFill>
                  <a:srgbClr val="FFFFFF"/>
                </a:solidFill>
                <a:latin typeface="Calibri"/>
                <a:cs typeface="Calibri"/>
              </a:rPr>
              <a:t> </a:t>
            </a:r>
            <a:r>
              <a:rPr sz="1000" spc="75" dirty="0">
                <a:solidFill>
                  <a:srgbClr val="FFFFFF"/>
                </a:solidFill>
                <a:latin typeface="Calibri"/>
                <a:cs typeface="Calibri"/>
              </a:rPr>
              <a:t>καθώς</a:t>
            </a:r>
            <a:r>
              <a:rPr sz="1000" spc="45" dirty="0">
                <a:solidFill>
                  <a:srgbClr val="FFFFFF"/>
                </a:solidFill>
                <a:latin typeface="Calibri"/>
                <a:cs typeface="Calibri"/>
              </a:rPr>
              <a:t> </a:t>
            </a:r>
            <a:r>
              <a:rPr sz="1000" spc="80" dirty="0">
                <a:solidFill>
                  <a:srgbClr val="FFFFFF"/>
                </a:solidFill>
                <a:latin typeface="Calibri"/>
                <a:cs typeface="Calibri"/>
              </a:rPr>
              <a:t>η</a:t>
            </a:r>
            <a:r>
              <a:rPr sz="1000" spc="40" dirty="0">
                <a:solidFill>
                  <a:srgbClr val="FFFFFF"/>
                </a:solidFill>
                <a:latin typeface="Calibri"/>
                <a:cs typeface="Calibri"/>
              </a:rPr>
              <a:t> </a:t>
            </a:r>
            <a:r>
              <a:rPr sz="1000" spc="70" dirty="0">
                <a:solidFill>
                  <a:srgbClr val="FFFFFF"/>
                </a:solidFill>
                <a:latin typeface="Calibri"/>
                <a:cs typeface="Calibri"/>
              </a:rPr>
              <a:t>εξαγωγή</a:t>
            </a:r>
            <a:r>
              <a:rPr sz="1000" spc="35" dirty="0">
                <a:solidFill>
                  <a:srgbClr val="FFFFFF"/>
                </a:solidFill>
                <a:latin typeface="Calibri"/>
                <a:cs typeface="Calibri"/>
              </a:rPr>
              <a:t> </a:t>
            </a:r>
            <a:r>
              <a:rPr sz="1000" spc="70" dirty="0">
                <a:solidFill>
                  <a:srgbClr val="FFFFFF"/>
                </a:solidFill>
                <a:latin typeface="Calibri"/>
                <a:cs typeface="Calibri"/>
              </a:rPr>
              <a:t>του</a:t>
            </a:r>
            <a:r>
              <a:rPr sz="1000" spc="40" dirty="0">
                <a:solidFill>
                  <a:srgbClr val="FFFFFF"/>
                </a:solidFill>
                <a:latin typeface="Calibri"/>
                <a:cs typeface="Calibri"/>
              </a:rPr>
              <a:t> </a:t>
            </a:r>
            <a:r>
              <a:rPr sz="1000" spc="60" dirty="0">
                <a:solidFill>
                  <a:srgbClr val="FFFFFF"/>
                </a:solidFill>
                <a:latin typeface="Calibri"/>
                <a:cs typeface="Calibri"/>
              </a:rPr>
              <a:t>K</a:t>
            </a:r>
            <a:r>
              <a:rPr sz="900" spc="60" baseline="18518" dirty="0">
                <a:solidFill>
                  <a:srgbClr val="FFFFFF"/>
                </a:solidFill>
                <a:latin typeface="Calibri"/>
                <a:cs typeface="Calibri"/>
              </a:rPr>
              <a:t>-1</a:t>
            </a:r>
          </a:p>
          <a:p>
            <a:pPr marL="808355">
              <a:lnSpc>
                <a:spcPts val="1160"/>
              </a:lnSpc>
            </a:pPr>
            <a:r>
              <a:rPr sz="900" spc="67" baseline="18518" dirty="0">
                <a:solidFill>
                  <a:srgbClr val="FFFFFF"/>
                </a:solidFill>
                <a:latin typeface="Calibri"/>
                <a:cs typeface="Calibri"/>
              </a:rPr>
              <a:t>από</a:t>
            </a:r>
            <a:r>
              <a:rPr sz="900" spc="15" baseline="18518" dirty="0">
                <a:solidFill>
                  <a:srgbClr val="FFFFFF"/>
                </a:solidFill>
                <a:latin typeface="Calibri"/>
                <a:cs typeface="Calibri"/>
              </a:rPr>
              <a:t> </a:t>
            </a:r>
            <a:r>
              <a:rPr sz="1000" spc="65" dirty="0">
                <a:solidFill>
                  <a:srgbClr val="FFFFFF"/>
                </a:solidFill>
                <a:latin typeface="Calibri"/>
                <a:cs typeface="Calibri"/>
              </a:rPr>
              <a:t>το</a:t>
            </a:r>
            <a:r>
              <a:rPr sz="1000" spc="15" dirty="0">
                <a:solidFill>
                  <a:srgbClr val="FFFFFF"/>
                </a:solidFill>
                <a:latin typeface="Calibri"/>
                <a:cs typeface="Calibri"/>
              </a:rPr>
              <a:t> </a:t>
            </a:r>
            <a:r>
              <a:rPr sz="1000" spc="75" dirty="0">
                <a:solidFill>
                  <a:srgbClr val="FFFFFF"/>
                </a:solidFill>
                <a:latin typeface="Calibri"/>
                <a:cs typeface="Calibri"/>
              </a:rPr>
              <a:t>K</a:t>
            </a:r>
            <a:r>
              <a:rPr sz="1000" spc="20" dirty="0">
                <a:solidFill>
                  <a:srgbClr val="FFFFFF"/>
                </a:solidFill>
                <a:latin typeface="Calibri"/>
                <a:cs typeface="Calibri"/>
              </a:rPr>
              <a:t> </a:t>
            </a:r>
            <a:r>
              <a:rPr sz="1000" spc="55" dirty="0">
                <a:solidFill>
                  <a:srgbClr val="FFFFFF"/>
                </a:solidFill>
                <a:latin typeface="Calibri"/>
                <a:cs typeface="Calibri"/>
              </a:rPr>
              <a:t>είναι</a:t>
            </a:r>
            <a:r>
              <a:rPr sz="1000" spc="20" dirty="0">
                <a:solidFill>
                  <a:srgbClr val="FFFFFF"/>
                </a:solidFill>
                <a:latin typeface="Calibri"/>
                <a:cs typeface="Calibri"/>
              </a:rPr>
              <a:t> </a:t>
            </a:r>
            <a:r>
              <a:rPr sz="1000" spc="65" dirty="0">
                <a:solidFill>
                  <a:srgbClr val="FFFFFF"/>
                </a:solidFill>
                <a:latin typeface="Calibri"/>
                <a:cs typeface="Calibri"/>
              </a:rPr>
              <a:t>NP.</a:t>
            </a:r>
            <a:endParaRPr sz="1000" dirty="0">
              <a:latin typeface="Calibri"/>
              <a:cs typeface="Calibri"/>
            </a:endParaRPr>
          </a:p>
          <a:p>
            <a:pPr>
              <a:lnSpc>
                <a:spcPct val="100000"/>
              </a:lnSpc>
              <a:spcBef>
                <a:spcPts val="35"/>
              </a:spcBef>
            </a:pPr>
            <a:endParaRPr sz="1150" dirty="0">
              <a:latin typeface="Calibri"/>
              <a:cs typeface="Calibri"/>
            </a:endParaRPr>
          </a:p>
          <a:p>
            <a:pPr marL="807720" indent="-273685">
              <a:lnSpc>
                <a:spcPct val="100000"/>
              </a:lnSpc>
              <a:spcBef>
                <a:spcPts val="5"/>
              </a:spcBef>
              <a:buSzPct val="126315"/>
              <a:buFont typeface="Courier New"/>
              <a:buChar char="o"/>
              <a:tabLst>
                <a:tab pos="807085" algn="l"/>
                <a:tab pos="807720" algn="l"/>
              </a:tabLst>
            </a:pPr>
            <a:r>
              <a:rPr sz="950" spc="90" dirty="0">
                <a:solidFill>
                  <a:srgbClr val="FFFFFF"/>
                </a:solidFill>
                <a:latin typeface="Calibri"/>
                <a:cs typeface="Calibri"/>
              </a:rPr>
              <a:t>Το</a:t>
            </a:r>
            <a:r>
              <a:rPr sz="950" spc="45" dirty="0">
                <a:solidFill>
                  <a:srgbClr val="FFFFFF"/>
                </a:solidFill>
                <a:latin typeface="Calibri"/>
                <a:cs typeface="Calibri"/>
              </a:rPr>
              <a:t> </a:t>
            </a:r>
            <a:r>
              <a:rPr sz="950" spc="90" dirty="0">
                <a:solidFill>
                  <a:srgbClr val="FFFFFF"/>
                </a:solidFill>
                <a:latin typeface="Calibri"/>
                <a:cs typeface="Calibri"/>
              </a:rPr>
              <a:t>δημόσιο</a:t>
            </a:r>
            <a:r>
              <a:rPr sz="950" spc="45" dirty="0">
                <a:solidFill>
                  <a:srgbClr val="FFFFFF"/>
                </a:solidFill>
                <a:latin typeface="Calibri"/>
                <a:cs typeface="Calibri"/>
              </a:rPr>
              <a:t> </a:t>
            </a:r>
            <a:r>
              <a:rPr sz="950" spc="75" dirty="0">
                <a:solidFill>
                  <a:srgbClr val="FFFFFF"/>
                </a:solidFill>
                <a:latin typeface="Calibri"/>
                <a:cs typeface="Calibri"/>
              </a:rPr>
              <a:t>κλειδί</a:t>
            </a:r>
            <a:r>
              <a:rPr sz="950" spc="50" dirty="0">
                <a:solidFill>
                  <a:srgbClr val="FFFFFF"/>
                </a:solidFill>
                <a:latin typeface="Calibri"/>
                <a:cs typeface="Calibri"/>
              </a:rPr>
              <a:t> </a:t>
            </a:r>
            <a:r>
              <a:rPr sz="950" spc="85" dirty="0">
                <a:solidFill>
                  <a:srgbClr val="FFFFFF"/>
                </a:solidFill>
                <a:latin typeface="Calibri"/>
                <a:cs typeface="Calibri"/>
              </a:rPr>
              <a:t>μπορεί</a:t>
            </a:r>
            <a:r>
              <a:rPr sz="950" spc="40" dirty="0">
                <a:solidFill>
                  <a:srgbClr val="FFFFFF"/>
                </a:solidFill>
                <a:latin typeface="Calibri"/>
                <a:cs typeface="Calibri"/>
              </a:rPr>
              <a:t> </a:t>
            </a:r>
            <a:r>
              <a:rPr sz="950" spc="95" dirty="0">
                <a:solidFill>
                  <a:srgbClr val="FFFFFF"/>
                </a:solidFill>
                <a:latin typeface="Calibri"/>
                <a:cs typeface="Calibri"/>
              </a:rPr>
              <a:t>να</a:t>
            </a:r>
            <a:r>
              <a:rPr sz="950" spc="50" dirty="0">
                <a:solidFill>
                  <a:srgbClr val="FFFFFF"/>
                </a:solidFill>
                <a:latin typeface="Calibri"/>
                <a:cs typeface="Calibri"/>
              </a:rPr>
              <a:t> </a:t>
            </a:r>
            <a:r>
              <a:rPr sz="950" spc="85" dirty="0">
                <a:solidFill>
                  <a:srgbClr val="FFFFFF"/>
                </a:solidFill>
                <a:latin typeface="Calibri"/>
                <a:cs typeface="Calibri"/>
              </a:rPr>
              <a:t>δημιουργηθεί/δημιουργηθεί</a:t>
            </a:r>
            <a:r>
              <a:rPr sz="950" spc="45" dirty="0">
                <a:solidFill>
                  <a:srgbClr val="FFFFFF"/>
                </a:solidFill>
                <a:latin typeface="Calibri"/>
                <a:cs typeface="Calibri"/>
              </a:rPr>
              <a:t> </a:t>
            </a:r>
            <a:r>
              <a:rPr sz="950" spc="85" dirty="0">
                <a:solidFill>
                  <a:srgbClr val="FFFFFF"/>
                </a:solidFill>
                <a:latin typeface="Calibri"/>
                <a:cs typeface="Calibri"/>
              </a:rPr>
              <a:t>δημοσίως,</a:t>
            </a:r>
            <a:r>
              <a:rPr sz="950" spc="50" dirty="0">
                <a:solidFill>
                  <a:srgbClr val="FFFFFF"/>
                </a:solidFill>
                <a:latin typeface="Calibri"/>
                <a:cs typeface="Calibri"/>
              </a:rPr>
              <a:t> </a:t>
            </a:r>
            <a:r>
              <a:rPr sz="950" spc="80" dirty="0">
                <a:solidFill>
                  <a:srgbClr val="FFFFFF"/>
                </a:solidFill>
                <a:latin typeface="Calibri"/>
                <a:cs typeface="Calibri"/>
              </a:rPr>
              <a:t>π.χσε</a:t>
            </a:r>
            <a:r>
              <a:rPr sz="950" spc="45" dirty="0">
                <a:solidFill>
                  <a:srgbClr val="FFFFFF"/>
                </a:solidFill>
                <a:latin typeface="Calibri"/>
                <a:cs typeface="Calibri"/>
              </a:rPr>
              <a:t> </a:t>
            </a:r>
            <a:r>
              <a:rPr sz="950" spc="90" dirty="0">
                <a:solidFill>
                  <a:srgbClr val="FFFFFF"/>
                </a:solidFill>
                <a:latin typeface="Calibri"/>
                <a:cs typeface="Calibri"/>
              </a:rPr>
              <a:t>έναν</a:t>
            </a:r>
            <a:r>
              <a:rPr sz="950" spc="50" dirty="0">
                <a:solidFill>
                  <a:srgbClr val="FFFFFF"/>
                </a:solidFill>
                <a:latin typeface="Calibri"/>
                <a:cs typeface="Calibri"/>
              </a:rPr>
              <a:t> </a:t>
            </a:r>
            <a:r>
              <a:rPr sz="950" spc="90" dirty="0">
                <a:solidFill>
                  <a:srgbClr val="FFFFFF"/>
                </a:solidFill>
                <a:latin typeface="Calibri"/>
                <a:cs typeface="Calibri"/>
              </a:rPr>
              <a:t>δημόσια</a:t>
            </a:r>
            <a:r>
              <a:rPr sz="950" spc="50" dirty="0">
                <a:solidFill>
                  <a:srgbClr val="FFFFFF"/>
                </a:solidFill>
                <a:latin typeface="Calibri"/>
                <a:cs typeface="Calibri"/>
              </a:rPr>
              <a:t> </a:t>
            </a:r>
            <a:r>
              <a:rPr sz="950" spc="85" dirty="0">
                <a:solidFill>
                  <a:srgbClr val="FFFFFF"/>
                </a:solidFill>
                <a:latin typeface="Calibri"/>
                <a:cs typeface="Calibri"/>
              </a:rPr>
              <a:t>διαθέσιμο</a:t>
            </a:r>
            <a:r>
              <a:rPr sz="950" spc="50" dirty="0">
                <a:solidFill>
                  <a:srgbClr val="FFFFFF"/>
                </a:solidFill>
                <a:latin typeface="Calibri"/>
                <a:cs typeface="Calibri"/>
              </a:rPr>
              <a:t> </a:t>
            </a:r>
            <a:r>
              <a:rPr sz="950" spc="90" dirty="0">
                <a:solidFill>
                  <a:srgbClr val="FFFFFF"/>
                </a:solidFill>
                <a:latin typeface="Calibri"/>
                <a:cs typeface="Calibri"/>
              </a:rPr>
              <a:t>κατάλογο</a:t>
            </a:r>
            <a:endParaRPr sz="950" dirty="0">
              <a:latin typeface="Calibri"/>
              <a:cs typeface="Calibri"/>
            </a:endParaRPr>
          </a:p>
          <a:p>
            <a:pPr marL="807720" indent="-273685">
              <a:lnSpc>
                <a:spcPct val="100000"/>
              </a:lnSpc>
              <a:spcBef>
                <a:spcPts val="540"/>
              </a:spcBef>
              <a:buSzPct val="125000"/>
              <a:buFont typeface="Courier New"/>
              <a:buChar char="o"/>
              <a:tabLst>
                <a:tab pos="807085" algn="l"/>
                <a:tab pos="807720" algn="l"/>
              </a:tabLst>
            </a:pPr>
            <a:r>
              <a:rPr sz="1000" spc="114" dirty="0">
                <a:solidFill>
                  <a:srgbClr val="FFFFFF"/>
                </a:solidFill>
                <a:latin typeface="Calibri"/>
                <a:cs typeface="Calibri"/>
              </a:rPr>
              <a:t>Πολλοί</a:t>
            </a:r>
            <a:r>
              <a:rPr sz="1000" spc="55" dirty="0">
                <a:solidFill>
                  <a:srgbClr val="FFFFFF"/>
                </a:solidFill>
                <a:latin typeface="Calibri"/>
                <a:cs typeface="Calibri"/>
              </a:rPr>
              <a:t> </a:t>
            </a:r>
            <a:r>
              <a:rPr sz="1000" spc="125" dirty="0">
                <a:solidFill>
                  <a:srgbClr val="FFFFFF"/>
                </a:solidFill>
                <a:latin typeface="Calibri"/>
                <a:cs typeface="Calibri"/>
              </a:rPr>
              <a:t>μπορούν</a:t>
            </a:r>
            <a:r>
              <a:rPr sz="1000" spc="60" dirty="0">
                <a:solidFill>
                  <a:srgbClr val="FFFFFF"/>
                </a:solidFill>
                <a:latin typeface="Calibri"/>
                <a:cs typeface="Calibri"/>
              </a:rPr>
              <a:t> </a:t>
            </a:r>
            <a:r>
              <a:rPr sz="1000" spc="125" dirty="0">
                <a:solidFill>
                  <a:srgbClr val="FFFFFF"/>
                </a:solidFill>
                <a:latin typeface="Calibri"/>
                <a:cs typeface="Calibri"/>
              </a:rPr>
              <a:t>να</a:t>
            </a:r>
            <a:r>
              <a:rPr sz="1000" spc="55" dirty="0">
                <a:solidFill>
                  <a:srgbClr val="FFFFFF"/>
                </a:solidFill>
                <a:latin typeface="Calibri"/>
                <a:cs typeface="Calibri"/>
              </a:rPr>
              <a:t> </a:t>
            </a:r>
            <a:r>
              <a:rPr sz="1000" spc="120" dirty="0">
                <a:solidFill>
                  <a:srgbClr val="FFFFFF"/>
                </a:solidFill>
                <a:latin typeface="Calibri"/>
                <a:cs typeface="Calibri"/>
              </a:rPr>
              <a:t>κρυπτογραφήσουν,</a:t>
            </a:r>
            <a:r>
              <a:rPr sz="1000" spc="70" dirty="0">
                <a:solidFill>
                  <a:srgbClr val="FFFFFF"/>
                </a:solidFill>
                <a:latin typeface="Calibri"/>
                <a:cs typeface="Calibri"/>
              </a:rPr>
              <a:t> </a:t>
            </a:r>
            <a:r>
              <a:rPr sz="1000" spc="125" dirty="0">
                <a:solidFill>
                  <a:srgbClr val="FFFFFF"/>
                </a:solidFill>
                <a:latin typeface="Calibri"/>
                <a:cs typeface="Calibri"/>
              </a:rPr>
              <a:t>μόνο</a:t>
            </a:r>
            <a:r>
              <a:rPr sz="1000" spc="60" dirty="0">
                <a:solidFill>
                  <a:srgbClr val="FFFFFF"/>
                </a:solidFill>
                <a:latin typeface="Calibri"/>
                <a:cs typeface="Calibri"/>
              </a:rPr>
              <a:t> </a:t>
            </a:r>
            <a:r>
              <a:rPr sz="1000" spc="114" dirty="0">
                <a:solidFill>
                  <a:srgbClr val="FFFFFF"/>
                </a:solidFill>
                <a:latin typeface="Calibri"/>
                <a:cs typeface="Calibri"/>
              </a:rPr>
              <a:t>ένας</a:t>
            </a:r>
            <a:r>
              <a:rPr sz="1000" spc="55" dirty="0">
                <a:solidFill>
                  <a:srgbClr val="FFFFFF"/>
                </a:solidFill>
                <a:latin typeface="Calibri"/>
                <a:cs typeface="Calibri"/>
              </a:rPr>
              <a:t> </a:t>
            </a:r>
            <a:r>
              <a:rPr sz="1000" spc="114" dirty="0">
                <a:solidFill>
                  <a:srgbClr val="FFFFFF"/>
                </a:solidFill>
                <a:latin typeface="Calibri"/>
                <a:cs typeface="Calibri"/>
              </a:rPr>
              <a:t>μπορεί</a:t>
            </a:r>
            <a:r>
              <a:rPr sz="1000" spc="60" dirty="0">
                <a:solidFill>
                  <a:srgbClr val="FFFFFF"/>
                </a:solidFill>
                <a:latin typeface="Calibri"/>
                <a:cs typeface="Calibri"/>
              </a:rPr>
              <a:t> </a:t>
            </a:r>
            <a:r>
              <a:rPr sz="1000" spc="120" dirty="0">
                <a:solidFill>
                  <a:srgbClr val="FFFFFF"/>
                </a:solidFill>
                <a:latin typeface="Calibri"/>
                <a:cs typeface="Calibri"/>
              </a:rPr>
              <a:t>να</a:t>
            </a:r>
            <a:r>
              <a:rPr sz="1000" spc="45" dirty="0">
                <a:solidFill>
                  <a:srgbClr val="FFFFFF"/>
                </a:solidFill>
                <a:latin typeface="Calibri"/>
                <a:cs typeface="Calibri"/>
              </a:rPr>
              <a:t> </a:t>
            </a:r>
            <a:r>
              <a:rPr sz="1000" spc="114" dirty="0">
                <a:solidFill>
                  <a:srgbClr val="FFFFFF"/>
                </a:solidFill>
                <a:latin typeface="Calibri"/>
                <a:cs typeface="Calibri"/>
              </a:rPr>
              <a:t>αποκρυπτογραφήσει</a:t>
            </a:r>
            <a:endParaRPr sz="1000" dirty="0">
              <a:latin typeface="Calibri"/>
              <a:cs typeface="Calibri"/>
            </a:endParaRPr>
          </a:p>
          <a:p>
            <a:pPr>
              <a:lnSpc>
                <a:spcPct val="100000"/>
              </a:lnSpc>
              <a:spcBef>
                <a:spcPts val="5"/>
              </a:spcBef>
              <a:buChar char="o"/>
            </a:pPr>
            <a:endParaRPr sz="1100" dirty="0">
              <a:latin typeface="Calibri"/>
              <a:cs typeface="Calibri"/>
            </a:endParaRPr>
          </a:p>
          <a:p>
            <a:pPr marL="807720" indent="-273685">
              <a:lnSpc>
                <a:spcPct val="100000"/>
              </a:lnSpc>
              <a:buSzPct val="126315"/>
              <a:buFont typeface="Courier New"/>
              <a:buChar char="o"/>
              <a:tabLst>
                <a:tab pos="807085" algn="l"/>
                <a:tab pos="807720" algn="l"/>
              </a:tabLst>
            </a:pPr>
            <a:r>
              <a:rPr sz="950" spc="60" dirty="0">
                <a:solidFill>
                  <a:srgbClr val="FFFFFF"/>
                </a:solidFill>
                <a:latin typeface="Calibri"/>
                <a:cs typeface="Calibri"/>
              </a:rPr>
              <a:t>Συστήματα</a:t>
            </a:r>
            <a:r>
              <a:rPr sz="950" spc="25" dirty="0">
                <a:solidFill>
                  <a:srgbClr val="FFFFFF"/>
                </a:solidFill>
                <a:latin typeface="Calibri"/>
                <a:cs typeface="Calibri"/>
              </a:rPr>
              <a:t> </a:t>
            </a:r>
            <a:r>
              <a:rPr sz="950" spc="60" dirty="0">
                <a:solidFill>
                  <a:srgbClr val="FFFFFF"/>
                </a:solidFill>
                <a:latin typeface="Calibri"/>
                <a:cs typeface="Calibri"/>
              </a:rPr>
              <a:t>δημόσιου</a:t>
            </a:r>
            <a:r>
              <a:rPr sz="950" spc="25" dirty="0">
                <a:solidFill>
                  <a:srgbClr val="FFFFFF"/>
                </a:solidFill>
                <a:latin typeface="Calibri"/>
                <a:cs typeface="Calibri"/>
              </a:rPr>
              <a:t> </a:t>
            </a:r>
            <a:r>
              <a:rPr sz="950" spc="50" dirty="0">
                <a:solidFill>
                  <a:srgbClr val="FFFFFF"/>
                </a:solidFill>
                <a:latin typeface="Calibri"/>
                <a:cs typeface="Calibri"/>
              </a:rPr>
              <a:t>κλειδιού</a:t>
            </a:r>
            <a:r>
              <a:rPr sz="950" spc="25" dirty="0">
                <a:solidFill>
                  <a:srgbClr val="FFFFFF"/>
                </a:solidFill>
                <a:latin typeface="Calibri"/>
                <a:cs typeface="Calibri"/>
              </a:rPr>
              <a:t> </a:t>
            </a:r>
            <a:r>
              <a:rPr sz="950" spc="75" dirty="0">
                <a:solidFill>
                  <a:srgbClr val="FFFFFF"/>
                </a:solidFill>
                <a:latin typeface="Calibri"/>
                <a:cs typeface="Calibri"/>
              </a:rPr>
              <a:t>ή</a:t>
            </a:r>
            <a:r>
              <a:rPr sz="950" spc="25" dirty="0">
                <a:solidFill>
                  <a:srgbClr val="FFFFFF"/>
                </a:solidFill>
                <a:latin typeface="Calibri"/>
                <a:cs typeface="Calibri"/>
              </a:rPr>
              <a:t> </a:t>
            </a:r>
            <a:r>
              <a:rPr sz="950" spc="55" dirty="0">
                <a:solidFill>
                  <a:srgbClr val="FFFFFF"/>
                </a:solidFill>
                <a:latin typeface="Calibri"/>
                <a:cs typeface="Calibri"/>
              </a:rPr>
              <a:t>αλλιώς</a:t>
            </a:r>
            <a:r>
              <a:rPr sz="950" spc="30" dirty="0">
                <a:solidFill>
                  <a:srgbClr val="FFFFFF"/>
                </a:solidFill>
                <a:latin typeface="Calibri"/>
                <a:cs typeface="Calibri"/>
              </a:rPr>
              <a:t> </a:t>
            </a:r>
            <a:r>
              <a:rPr sz="950" b="1" i="1" spc="70" dirty="0">
                <a:solidFill>
                  <a:srgbClr val="008000"/>
                </a:solidFill>
                <a:latin typeface="Arial"/>
                <a:cs typeface="Arial"/>
              </a:rPr>
              <a:t>ασύμμετρα</a:t>
            </a:r>
            <a:r>
              <a:rPr sz="950" b="1" i="1" spc="35" dirty="0">
                <a:solidFill>
                  <a:srgbClr val="008000"/>
                </a:solidFill>
                <a:latin typeface="Arial"/>
                <a:cs typeface="Arial"/>
              </a:rPr>
              <a:t> </a:t>
            </a:r>
            <a:r>
              <a:rPr sz="950" spc="60" dirty="0">
                <a:solidFill>
                  <a:srgbClr val="FFFFFF"/>
                </a:solidFill>
                <a:latin typeface="Calibri"/>
                <a:cs typeface="Calibri"/>
              </a:rPr>
              <a:t>συστήματα</a:t>
            </a:r>
            <a:r>
              <a:rPr sz="950" spc="30" dirty="0">
                <a:solidFill>
                  <a:srgbClr val="FFFFFF"/>
                </a:solidFill>
                <a:latin typeface="Calibri"/>
                <a:cs typeface="Calibri"/>
              </a:rPr>
              <a:t> </a:t>
            </a:r>
            <a:r>
              <a:rPr sz="950" spc="60" dirty="0">
                <a:solidFill>
                  <a:srgbClr val="FFFFFF"/>
                </a:solidFill>
                <a:latin typeface="Calibri"/>
                <a:cs typeface="Calibri"/>
              </a:rPr>
              <a:t>κρυπτογράφησης</a:t>
            </a:r>
            <a:endParaRPr sz="950" dirty="0">
              <a:latin typeface="Calibri"/>
              <a:cs typeface="Calibri"/>
            </a:endParaRPr>
          </a:p>
        </p:txBody>
      </p:sp>
      <p:pic>
        <p:nvPicPr>
          <p:cNvPr id="6" name="object 6"/>
          <p:cNvPicPr/>
          <p:nvPr/>
        </p:nvPicPr>
        <p:blipFill>
          <a:blip r:embed="rId2" cstate="print"/>
          <a:stretch>
            <a:fillRect/>
          </a:stretch>
        </p:blipFill>
        <p:spPr>
          <a:xfrm>
            <a:off x="7136447" y="5455920"/>
            <a:ext cx="1530032" cy="612140"/>
          </a:xfrm>
          <a:prstGeom prst="rect">
            <a:avLst/>
          </a:prstGeom>
        </p:spPr>
      </p:pic>
      <p:sp>
        <p:nvSpPr>
          <p:cNvPr id="7" name="object 7"/>
          <p:cNvSpPr txBox="1"/>
          <p:nvPr/>
        </p:nvSpPr>
        <p:spPr>
          <a:xfrm>
            <a:off x="10760392" y="5677153"/>
            <a:ext cx="154305" cy="234950"/>
          </a:xfrm>
          <a:prstGeom prst="rect">
            <a:avLst/>
          </a:prstGeom>
        </p:spPr>
        <p:txBody>
          <a:bodyPr vert="horz" wrap="square" lIns="0" tIns="52705" rIns="0" bIns="0" rtlCol="0">
            <a:spAutoFit/>
          </a:bodyPr>
          <a:lstStyle/>
          <a:p>
            <a:pPr marL="38100">
              <a:lnSpc>
                <a:spcPct val="100000"/>
              </a:lnSpc>
              <a:spcBef>
                <a:spcPts val="415"/>
              </a:spcBef>
            </a:pPr>
            <a:r>
              <a:rPr sz="1100" dirty="0">
                <a:latin typeface="Arial"/>
                <a:cs typeface="Arial"/>
              </a:rPr>
              <a:t>2</a:t>
            </a:r>
            <a:endParaRPr sz="11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5030" y="551179"/>
            <a:ext cx="7994015" cy="459740"/>
          </a:xfrm>
          <a:prstGeom prst="rect">
            <a:avLst/>
          </a:prstGeom>
        </p:spPr>
        <p:txBody>
          <a:bodyPr vert="horz" wrap="square" lIns="0" tIns="12700" rIns="0" bIns="0" rtlCol="0">
            <a:spAutoFit/>
          </a:bodyPr>
          <a:lstStyle/>
          <a:p>
            <a:pPr marL="12700">
              <a:lnSpc>
                <a:spcPct val="100000"/>
              </a:lnSpc>
              <a:spcBef>
                <a:spcPts val="100"/>
              </a:spcBef>
            </a:pPr>
            <a:r>
              <a:rPr sz="2850" spc="140" dirty="0">
                <a:latin typeface="Times New Roman"/>
                <a:cs typeface="Times New Roman"/>
              </a:rPr>
              <a:t>Κρυπτογράφηση</a:t>
            </a:r>
            <a:r>
              <a:rPr sz="2850" spc="50" dirty="0">
                <a:latin typeface="Times New Roman"/>
                <a:cs typeface="Times New Roman"/>
              </a:rPr>
              <a:t> </a:t>
            </a:r>
            <a:r>
              <a:rPr sz="2850" spc="120" dirty="0">
                <a:latin typeface="Times New Roman"/>
                <a:cs typeface="Times New Roman"/>
              </a:rPr>
              <a:t>ελλειπτικής</a:t>
            </a:r>
            <a:r>
              <a:rPr sz="2850" spc="45" dirty="0">
                <a:latin typeface="Times New Roman"/>
                <a:cs typeface="Times New Roman"/>
              </a:rPr>
              <a:t> </a:t>
            </a:r>
            <a:r>
              <a:rPr sz="2850" spc="140" dirty="0">
                <a:latin typeface="Times New Roman"/>
                <a:cs typeface="Times New Roman"/>
              </a:rPr>
              <a:t>καμπύλης</a:t>
            </a:r>
            <a:r>
              <a:rPr sz="2850" spc="75" dirty="0">
                <a:latin typeface="Times New Roman"/>
                <a:cs typeface="Times New Roman"/>
              </a:rPr>
              <a:t> </a:t>
            </a:r>
            <a:r>
              <a:rPr sz="2850" spc="110" dirty="0">
                <a:latin typeface="Times New Roman"/>
                <a:cs typeface="Times New Roman"/>
              </a:rPr>
              <a:t>συνέχεια)</a:t>
            </a:r>
            <a:endParaRPr sz="2850">
              <a:latin typeface="Times New Roman"/>
              <a:cs typeface="Times New Roman"/>
            </a:endParaRPr>
          </a:p>
        </p:txBody>
      </p:sp>
      <p:sp>
        <p:nvSpPr>
          <p:cNvPr id="3" name="object 3"/>
          <p:cNvSpPr txBox="1"/>
          <p:nvPr/>
        </p:nvSpPr>
        <p:spPr>
          <a:xfrm>
            <a:off x="8368030" y="3109277"/>
            <a:ext cx="2416810" cy="597599"/>
          </a:xfrm>
          <a:prstGeom prst="rect">
            <a:avLst/>
          </a:prstGeom>
        </p:spPr>
        <p:txBody>
          <a:bodyPr vert="horz" wrap="square" lIns="0" tIns="12700" rIns="0" bIns="0" rtlCol="0">
            <a:spAutoFit/>
          </a:bodyPr>
          <a:lstStyle/>
          <a:p>
            <a:pPr marL="12700">
              <a:lnSpc>
                <a:spcPct val="100000"/>
              </a:lnSpc>
              <a:spcBef>
                <a:spcPts val="100"/>
              </a:spcBef>
            </a:pPr>
            <a:r>
              <a:rPr sz="1900" spc="-5" dirty="0">
                <a:latin typeface="Calibri"/>
                <a:cs typeface="Calibri"/>
              </a:rPr>
              <a:t>Ομάδα</a:t>
            </a:r>
            <a:r>
              <a:rPr sz="1900" spc="-5" dirty="0">
                <a:latin typeface="Arial"/>
                <a:cs typeface="Arial"/>
              </a:rPr>
              <a:t>,</a:t>
            </a:r>
            <a:r>
              <a:rPr sz="1900" spc="-30" dirty="0">
                <a:latin typeface="Arial"/>
                <a:cs typeface="Arial"/>
              </a:rPr>
              <a:t> </a:t>
            </a:r>
            <a:r>
              <a:rPr sz="1900" spc="-5" dirty="0">
                <a:latin typeface="Calibri"/>
                <a:cs typeface="Calibri"/>
              </a:rPr>
              <a:t>δακτύλιος</a:t>
            </a:r>
            <a:r>
              <a:rPr lang="en-US" sz="1900" spc="-5" dirty="0">
                <a:latin typeface="Calibri"/>
                <a:cs typeface="Calibri"/>
              </a:rPr>
              <a:t>, </a:t>
            </a:r>
            <a:r>
              <a:rPr sz="1900" spc="-5" dirty="0">
                <a:latin typeface="Calibri"/>
                <a:cs typeface="Calibri"/>
              </a:rPr>
              <a:t>πεδίο</a:t>
            </a:r>
            <a:endParaRPr sz="1900" dirty="0">
              <a:latin typeface="Calibri"/>
              <a:cs typeface="Calibri"/>
            </a:endParaRPr>
          </a:p>
        </p:txBody>
      </p:sp>
      <p:pic>
        <p:nvPicPr>
          <p:cNvPr id="4" name="object 4"/>
          <p:cNvPicPr/>
          <p:nvPr/>
        </p:nvPicPr>
        <p:blipFill>
          <a:blip r:embed="rId2" cstate="print"/>
          <a:stretch>
            <a:fillRect/>
          </a:stretch>
        </p:blipFill>
        <p:spPr>
          <a:xfrm>
            <a:off x="1212532" y="1722754"/>
            <a:ext cx="5928995" cy="3413442"/>
          </a:xfrm>
          <a:prstGeom prst="rect">
            <a:avLst/>
          </a:prstGeom>
        </p:spPr>
      </p:pic>
      <p:sp>
        <p:nvSpPr>
          <p:cNvPr id="5" name="object 5"/>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30</a:t>
            </a:fld>
            <a:endParaRPr sz="850">
              <a:latin typeface="Calibri"/>
              <a:cs typeface="Calibri"/>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31797" y="5984875"/>
            <a:ext cx="1530032" cy="612140"/>
          </a:xfrm>
          <a:prstGeom prst="rect">
            <a:avLst/>
          </a:prstGeom>
        </p:spPr>
      </p:pic>
      <p:sp>
        <p:nvSpPr>
          <p:cNvPr id="3" name="object 3"/>
          <p:cNvSpPr txBox="1">
            <a:spLocks noGrp="1"/>
          </p:cNvSpPr>
          <p:nvPr>
            <p:ph type="title"/>
          </p:nvPr>
        </p:nvSpPr>
        <p:spPr>
          <a:xfrm>
            <a:off x="875030" y="656272"/>
            <a:ext cx="6577965" cy="513080"/>
          </a:xfrm>
          <a:prstGeom prst="rect">
            <a:avLst/>
          </a:prstGeom>
        </p:spPr>
        <p:txBody>
          <a:bodyPr vert="horz" wrap="square" lIns="0" tIns="12700" rIns="0" bIns="0" rtlCol="0">
            <a:spAutoFit/>
          </a:bodyPr>
          <a:lstStyle/>
          <a:p>
            <a:pPr marL="12700">
              <a:lnSpc>
                <a:spcPct val="100000"/>
              </a:lnSpc>
              <a:spcBef>
                <a:spcPts val="100"/>
              </a:spcBef>
            </a:pPr>
            <a:r>
              <a:rPr sz="3200" spc="130" dirty="0"/>
              <a:t>Ίδια</a:t>
            </a:r>
            <a:r>
              <a:rPr sz="3200" spc="65" dirty="0"/>
              <a:t> </a:t>
            </a:r>
            <a:r>
              <a:rPr sz="3200" spc="155" dirty="0"/>
              <a:t>πρωτότυπη</a:t>
            </a:r>
            <a:r>
              <a:rPr sz="3200" spc="60" dirty="0"/>
              <a:t> </a:t>
            </a:r>
            <a:r>
              <a:rPr sz="3200" spc="125" dirty="0"/>
              <a:t>πολιτική:</a:t>
            </a:r>
            <a:r>
              <a:rPr sz="3200" spc="60" dirty="0"/>
              <a:t> </a:t>
            </a:r>
            <a:r>
              <a:rPr sz="3200" spc="135" dirty="0"/>
              <a:t>Τι</a:t>
            </a:r>
            <a:r>
              <a:rPr sz="3200" spc="114" dirty="0"/>
              <a:t> </a:t>
            </a:r>
            <a:r>
              <a:rPr sz="3200" spc="120" dirty="0"/>
              <a:t>ελέγχει</a:t>
            </a:r>
            <a:endParaRPr sz="3200"/>
          </a:p>
        </p:txBody>
      </p:sp>
      <p:sp>
        <p:nvSpPr>
          <p:cNvPr id="5" name="object 5"/>
          <p:cNvSpPr txBox="1"/>
          <p:nvPr/>
        </p:nvSpPr>
        <p:spPr>
          <a:xfrm>
            <a:off x="10766425" y="6021323"/>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1</a:t>
            </a:r>
            <a:r>
              <a:rPr sz="1100" dirty="0">
                <a:latin typeface="Arial"/>
                <a:cs typeface="Arial"/>
              </a:rPr>
              <a:t>9</a:t>
            </a:r>
            <a:endParaRPr sz="1100">
              <a:latin typeface="Arial"/>
              <a:cs typeface="Arial"/>
            </a:endParaRPr>
          </a:p>
        </p:txBody>
      </p:sp>
      <p:sp>
        <p:nvSpPr>
          <p:cNvPr id="4" name="object 4"/>
          <p:cNvSpPr txBox="1"/>
          <p:nvPr/>
        </p:nvSpPr>
        <p:spPr>
          <a:xfrm>
            <a:off x="783590" y="2171700"/>
            <a:ext cx="7530465" cy="2388870"/>
          </a:xfrm>
          <a:prstGeom prst="rect">
            <a:avLst/>
          </a:prstGeom>
        </p:spPr>
        <p:txBody>
          <a:bodyPr vert="horz" wrap="square" lIns="0" tIns="0" rIns="0" bIns="0" rtlCol="0">
            <a:spAutoFit/>
          </a:bodyPr>
          <a:lstStyle/>
          <a:p>
            <a:pPr marL="286385" indent="-273685">
              <a:lnSpc>
                <a:spcPts val="2100"/>
              </a:lnSpc>
              <a:buClr>
                <a:srgbClr val="FFBA00"/>
              </a:buClr>
              <a:buSzPct val="125000"/>
              <a:buFont typeface="Courier New"/>
              <a:buChar char="o"/>
              <a:tabLst>
                <a:tab pos="286385" algn="l"/>
              </a:tabLst>
            </a:pPr>
            <a:r>
              <a:rPr sz="1600" spc="150" dirty="0">
                <a:latin typeface="Calibri"/>
                <a:cs typeface="Calibri"/>
              </a:rPr>
              <a:t>Η</a:t>
            </a:r>
            <a:r>
              <a:rPr sz="1600" spc="60" dirty="0">
                <a:latin typeface="Calibri"/>
                <a:cs typeface="Calibri"/>
              </a:rPr>
              <a:t> </a:t>
            </a:r>
            <a:r>
              <a:rPr sz="1600" spc="100" dirty="0">
                <a:latin typeface="Calibri"/>
                <a:cs typeface="Calibri"/>
              </a:rPr>
              <a:t>πολιτική</a:t>
            </a:r>
            <a:r>
              <a:rPr sz="1600" spc="65" dirty="0">
                <a:latin typeface="Calibri"/>
                <a:cs typeface="Calibri"/>
              </a:rPr>
              <a:t> </a:t>
            </a:r>
            <a:r>
              <a:rPr sz="1600" spc="95" dirty="0">
                <a:latin typeface="Calibri"/>
                <a:cs typeface="Calibri"/>
              </a:rPr>
              <a:t>ίδιας</a:t>
            </a:r>
            <a:r>
              <a:rPr sz="1600" spc="60" dirty="0">
                <a:latin typeface="Calibri"/>
                <a:cs typeface="Calibri"/>
              </a:rPr>
              <a:t> </a:t>
            </a:r>
            <a:r>
              <a:rPr sz="1600" spc="114" dirty="0">
                <a:latin typeface="Calibri"/>
                <a:cs typeface="Calibri"/>
              </a:rPr>
              <a:t>προέλευσης</a:t>
            </a:r>
            <a:r>
              <a:rPr sz="1600" spc="65" dirty="0">
                <a:latin typeface="Calibri"/>
                <a:cs typeface="Calibri"/>
              </a:rPr>
              <a:t> </a:t>
            </a:r>
            <a:r>
              <a:rPr sz="1600" spc="110" dirty="0">
                <a:latin typeface="Calibri"/>
                <a:cs typeface="Calibri"/>
              </a:rPr>
              <a:t>εφαρμόζεται</a:t>
            </a:r>
            <a:r>
              <a:rPr sz="1600" spc="65" dirty="0">
                <a:latin typeface="Calibri"/>
                <a:cs typeface="Calibri"/>
              </a:rPr>
              <a:t> </a:t>
            </a:r>
            <a:r>
              <a:rPr sz="1600" spc="95" dirty="0">
                <a:latin typeface="Calibri"/>
                <a:cs typeface="Calibri"/>
              </a:rPr>
              <a:t>στις</a:t>
            </a:r>
            <a:r>
              <a:rPr sz="1600" spc="65" dirty="0">
                <a:latin typeface="Calibri"/>
                <a:cs typeface="Calibri"/>
              </a:rPr>
              <a:t> </a:t>
            </a:r>
            <a:r>
              <a:rPr sz="1600" spc="114" dirty="0">
                <a:latin typeface="Calibri"/>
                <a:cs typeface="Calibri"/>
              </a:rPr>
              <a:t>ακόλουθες</a:t>
            </a:r>
            <a:r>
              <a:rPr sz="1600" spc="75" dirty="0">
                <a:latin typeface="Calibri"/>
                <a:cs typeface="Calibri"/>
              </a:rPr>
              <a:t> </a:t>
            </a:r>
            <a:r>
              <a:rPr sz="1600" spc="100" dirty="0">
                <a:latin typeface="Calibri"/>
                <a:cs typeface="Calibri"/>
              </a:rPr>
              <a:t>προσβάσεις:</a:t>
            </a:r>
            <a:endParaRPr sz="1600">
              <a:latin typeface="Calibri"/>
              <a:cs typeface="Calibri"/>
            </a:endParaRPr>
          </a:p>
          <a:p>
            <a:pPr>
              <a:lnSpc>
                <a:spcPct val="100000"/>
              </a:lnSpc>
              <a:spcBef>
                <a:spcPts val="40"/>
              </a:spcBef>
              <a:buClr>
                <a:srgbClr val="FFBA00"/>
              </a:buClr>
              <a:buFont typeface="Courier New"/>
              <a:buChar char="o"/>
            </a:pPr>
            <a:endParaRPr sz="2450">
              <a:latin typeface="Calibri"/>
              <a:cs typeface="Calibri"/>
            </a:endParaRPr>
          </a:p>
          <a:p>
            <a:pPr marL="396240" lvl="1" indent="-182880">
              <a:lnSpc>
                <a:spcPct val="100000"/>
              </a:lnSpc>
              <a:buSzPct val="125000"/>
              <a:buChar char="◦"/>
              <a:tabLst>
                <a:tab pos="396240" algn="l"/>
              </a:tabLst>
            </a:pPr>
            <a:r>
              <a:rPr sz="1600" spc="100" dirty="0">
                <a:latin typeface="Calibri"/>
                <a:cs typeface="Calibri"/>
              </a:rPr>
              <a:t>χειρισμός</a:t>
            </a:r>
            <a:r>
              <a:rPr sz="1600" spc="55" dirty="0">
                <a:latin typeface="Calibri"/>
                <a:cs typeface="Calibri"/>
              </a:rPr>
              <a:t> </a:t>
            </a:r>
            <a:r>
              <a:rPr sz="1600" spc="114" dirty="0">
                <a:latin typeface="Calibri"/>
                <a:cs typeface="Calibri"/>
              </a:rPr>
              <a:t>των</a:t>
            </a:r>
            <a:r>
              <a:rPr sz="1600" spc="35" dirty="0">
                <a:latin typeface="Calibri"/>
                <a:cs typeface="Calibri"/>
              </a:rPr>
              <a:t> </a:t>
            </a:r>
            <a:r>
              <a:rPr sz="1600" spc="120" dirty="0">
                <a:latin typeface="Calibri"/>
                <a:cs typeface="Calibri"/>
              </a:rPr>
              <a:t>παραθύρων</a:t>
            </a:r>
            <a:r>
              <a:rPr sz="1600" spc="50" dirty="0">
                <a:latin typeface="Calibri"/>
                <a:cs typeface="Calibri"/>
              </a:rPr>
              <a:t> </a:t>
            </a:r>
            <a:r>
              <a:rPr sz="1600" spc="114" dirty="0">
                <a:latin typeface="Calibri"/>
                <a:cs typeface="Calibri"/>
              </a:rPr>
              <a:t>του</a:t>
            </a:r>
            <a:r>
              <a:rPr sz="1600" spc="50" dirty="0">
                <a:latin typeface="Calibri"/>
                <a:cs typeface="Calibri"/>
              </a:rPr>
              <a:t> </a:t>
            </a:r>
            <a:r>
              <a:rPr sz="1600" spc="114" dirty="0">
                <a:latin typeface="Calibri"/>
                <a:cs typeface="Calibri"/>
              </a:rPr>
              <a:t>φυλλομετρητή</a:t>
            </a:r>
            <a:endParaRPr sz="1600">
              <a:latin typeface="Calibri"/>
              <a:cs typeface="Calibri"/>
            </a:endParaRPr>
          </a:p>
          <a:p>
            <a:pPr marL="396240" lvl="1" indent="-182880">
              <a:lnSpc>
                <a:spcPct val="100000"/>
              </a:lnSpc>
              <a:spcBef>
                <a:spcPts val="975"/>
              </a:spcBef>
              <a:buSzPct val="125000"/>
              <a:buChar char="◦"/>
              <a:tabLst>
                <a:tab pos="396240" algn="l"/>
              </a:tabLst>
            </a:pPr>
            <a:r>
              <a:rPr sz="1600" spc="125" dirty="0">
                <a:latin typeface="Calibri"/>
                <a:cs typeface="Calibri"/>
              </a:rPr>
              <a:t>URL</a:t>
            </a:r>
            <a:r>
              <a:rPr sz="1600" spc="50" dirty="0">
                <a:latin typeface="Calibri"/>
                <a:cs typeface="Calibri"/>
              </a:rPr>
              <a:t> </a:t>
            </a:r>
            <a:r>
              <a:rPr sz="1600" spc="125" dirty="0">
                <a:latin typeface="Calibri"/>
                <a:cs typeface="Calibri"/>
              </a:rPr>
              <a:t>που</a:t>
            </a:r>
            <a:r>
              <a:rPr sz="1600" spc="50" dirty="0">
                <a:latin typeface="Calibri"/>
                <a:cs typeface="Calibri"/>
              </a:rPr>
              <a:t> </a:t>
            </a:r>
            <a:r>
              <a:rPr sz="1600" spc="105" dirty="0">
                <a:latin typeface="Calibri"/>
                <a:cs typeface="Calibri"/>
              </a:rPr>
              <a:t>ζητούνται</a:t>
            </a:r>
            <a:r>
              <a:rPr sz="1600" spc="50" dirty="0">
                <a:latin typeface="Calibri"/>
                <a:cs typeface="Calibri"/>
              </a:rPr>
              <a:t> </a:t>
            </a:r>
            <a:r>
              <a:rPr sz="1600" spc="130" dirty="0">
                <a:latin typeface="Calibri"/>
                <a:cs typeface="Calibri"/>
              </a:rPr>
              <a:t>μέσω</a:t>
            </a:r>
            <a:r>
              <a:rPr sz="1600" spc="50" dirty="0">
                <a:latin typeface="Calibri"/>
                <a:cs typeface="Calibri"/>
              </a:rPr>
              <a:t> </a:t>
            </a:r>
            <a:r>
              <a:rPr sz="1600" spc="114" dirty="0">
                <a:latin typeface="Calibri"/>
                <a:cs typeface="Calibri"/>
              </a:rPr>
              <a:t>του</a:t>
            </a:r>
            <a:r>
              <a:rPr sz="1600" spc="55" dirty="0">
                <a:latin typeface="Calibri"/>
                <a:cs typeface="Calibri"/>
              </a:rPr>
              <a:t> </a:t>
            </a:r>
            <a:r>
              <a:rPr sz="1600" spc="100" dirty="0">
                <a:latin typeface="Calibri"/>
                <a:cs typeface="Calibri"/>
              </a:rPr>
              <a:t>XmlHttpRequest</a:t>
            </a:r>
            <a:endParaRPr sz="1600">
              <a:latin typeface="Calibri"/>
              <a:cs typeface="Calibri"/>
            </a:endParaRPr>
          </a:p>
          <a:p>
            <a:pPr marL="396240" lvl="1" indent="-182880">
              <a:lnSpc>
                <a:spcPct val="100000"/>
              </a:lnSpc>
              <a:spcBef>
                <a:spcPts val="975"/>
              </a:spcBef>
              <a:buSzPct val="125000"/>
              <a:buChar char="◦"/>
              <a:tabLst>
                <a:tab pos="396240" algn="l"/>
              </a:tabLst>
            </a:pPr>
            <a:r>
              <a:rPr sz="1600" spc="100" dirty="0">
                <a:latin typeface="Calibri"/>
                <a:cs typeface="Calibri"/>
              </a:rPr>
              <a:t>χειρισμός</a:t>
            </a:r>
            <a:r>
              <a:rPr sz="1600" spc="50" dirty="0">
                <a:latin typeface="Calibri"/>
                <a:cs typeface="Calibri"/>
              </a:rPr>
              <a:t> </a:t>
            </a:r>
            <a:r>
              <a:rPr sz="1600" spc="110" dirty="0">
                <a:latin typeface="Calibri"/>
                <a:cs typeface="Calibri"/>
              </a:rPr>
              <a:t>πλαισίων</a:t>
            </a:r>
            <a:r>
              <a:rPr sz="1600" spc="55" dirty="0">
                <a:latin typeface="Calibri"/>
                <a:cs typeface="Calibri"/>
              </a:rPr>
              <a:t> </a:t>
            </a:r>
            <a:r>
              <a:rPr sz="1600" spc="120" dirty="0">
                <a:latin typeface="Calibri"/>
                <a:cs typeface="Calibri"/>
              </a:rPr>
              <a:t>συμπεριλαμβανομένων</a:t>
            </a:r>
            <a:r>
              <a:rPr sz="1600" spc="60" dirty="0">
                <a:latin typeface="Calibri"/>
                <a:cs typeface="Calibri"/>
              </a:rPr>
              <a:t> </a:t>
            </a:r>
            <a:r>
              <a:rPr sz="1600" spc="114" dirty="0">
                <a:latin typeface="Calibri"/>
                <a:cs typeface="Calibri"/>
              </a:rPr>
              <a:t>των</a:t>
            </a:r>
            <a:r>
              <a:rPr sz="1600" spc="45" dirty="0">
                <a:latin typeface="Calibri"/>
                <a:cs typeface="Calibri"/>
              </a:rPr>
              <a:t> </a:t>
            </a:r>
            <a:r>
              <a:rPr sz="1600" spc="85" dirty="0">
                <a:latin typeface="Calibri"/>
                <a:cs typeface="Calibri"/>
              </a:rPr>
              <a:t>inline</a:t>
            </a:r>
            <a:r>
              <a:rPr sz="1600" spc="50" dirty="0">
                <a:latin typeface="Calibri"/>
                <a:cs typeface="Calibri"/>
              </a:rPr>
              <a:t> </a:t>
            </a:r>
            <a:r>
              <a:rPr sz="1600" spc="100" dirty="0">
                <a:latin typeface="Calibri"/>
                <a:cs typeface="Calibri"/>
              </a:rPr>
              <a:t>πλαισίων)</a:t>
            </a:r>
            <a:endParaRPr sz="1600">
              <a:latin typeface="Calibri"/>
              <a:cs typeface="Calibri"/>
            </a:endParaRPr>
          </a:p>
          <a:p>
            <a:pPr marL="396240" lvl="1" indent="-182880">
              <a:lnSpc>
                <a:spcPct val="100000"/>
              </a:lnSpc>
              <a:spcBef>
                <a:spcPts val="969"/>
              </a:spcBef>
              <a:buSzPct val="125000"/>
              <a:buChar char="◦"/>
              <a:tabLst>
                <a:tab pos="396240" algn="l"/>
              </a:tabLst>
            </a:pPr>
            <a:r>
              <a:rPr sz="1600" spc="135" dirty="0">
                <a:latin typeface="Calibri"/>
                <a:cs typeface="Calibri"/>
              </a:rPr>
              <a:t>χειρισμός</a:t>
            </a:r>
            <a:r>
              <a:rPr sz="1600" spc="90" dirty="0">
                <a:latin typeface="Calibri"/>
                <a:cs typeface="Calibri"/>
              </a:rPr>
              <a:t> </a:t>
            </a:r>
            <a:r>
              <a:rPr sz="1600" spc="165" dirty="0">
                <a:latin typeface="Calibri"/>
                <a:cs typeface="Calibri"/>
              </a:rPr>
              <a:t>εγγράφων</a:t>
            </a:r>
            <a:r>
              <a:rPr sz="1600" spc="90" dirty="0">
                <a:latin typeface="Calibri"/>
                <a:cs typeface="Calibri"/>
              </a:rPr>
              <a:t> </a:t>
            </a:r>
            <a:r>
              <a:rPr sz="1600" spc="155" dirty="0">
                <a:latin typeface="Calibri"/>
                <a:cs typeface="Calibri"/>
              </a:rPr>
              <a:t>συμπεριλαμβανομένης</a:t>
            </a:r>
            <a:r>
              <a:rPr sz="1600" spc="90" dirty="0">
                <a:latin typeface="Calibri"/>
                <a:cs typeface="Calibri"/>
              </a:rPr>
              <a:t> </a:t>
            </a:r>
            <a:r>
              <a:rPr sz="1600" spc="140" dirty="0">
                <a:latin typeface="Calibri"/>
                <a:cs typeface="Calibri"/>
              </a:rPr>
              <a:t>της</a:t>
            </a:r>
            <a:r>
              <a:rPr sz="1600" spc="90" dirty="0">
                <a:latin typeface="Calibri"/>
                <a:cs typeface="Calibri"/>
              </a:rPr>
              <a:t> </a:t>
            </a:r>
            <a:r>
              <a:rPr sz="1600" spc="130" dirty="0">
                <a:latin typeface="Calibri"/>
                <a:cs typeface="Calibri"/>
              </a:rPr>
              <a:t>ετικέτας</a:t>
            </a:r>
            <a:r>
              <a:rPr sz="1600" spc="90" dirty="0">
                <a:latin typeface="Calibri"/>
                <a:cs typeface="Calibri"/>
              </a:rPr>
              <a:t> </a:t>
            </a:r>
            <a:r>
              <a:rPr sz="1600" spc="135" dirty="0">
                <a:latin typeface="Calibri"/>
                <a:cs typeface="Calibri"/>
              </a:rPr>
              <a:t>αντικειμένου)</a:t>
            </a:r>
            <a:endParaRPr sz="1600">
              <a:latin typeface="Calibri"/>
              <a:cs typeface="Calibri"/>
            </a:endParaRPr>
          </a:p>
          <a:p>
            <a:pPr marL="396240" lvl="1" indent="-182880">
              <a:lnSpc>
                <a:spcPct val="100000"/>
              </a:lnSpc>
              <a:spcBef>
                <a:spcPts val="975"/>
              </a:spcBef>
              <a:buSzPct val="125000"/>
              <a:buChar char="◦"/>
              <a:tabLst>
                <a:tab pos="396240" algn="l"/>
              </a:tabLst>
            </a:pPr>
            <a:r>
              <a:rPr sz="1600" spc="155" dirty="0">
                <a:latin typeface="Calibri"/>
                <a:cs typeface="Calibri"/>
              </a:rPr>
              <a:t>χειραγώγηση</a:t>
            </a:r>
            <a:r>
              <a:rPr sz="1600" spc="60" dirty="0">
                <a:latin typeface="Calibri"/>
                <a:cs typeface="Calibri"/>
              </a:rPr>
              <a:t> </a:t>
            </a:r>
            <a:r>
              <a:rPr sz="1600" spc="155" dirty="0">
                <a:latin typeface="Calibri"/>
                <a:cs typeface="Calibri"/>
              </a:rPr>
              <a:t>των</a:t>
            </a:r>
            <a:r>
              <a:rPr sz="1600" spc="45" dirty="0">
                <a:latin typeface="Calibri"/>
                <a:cs typeface="Calibri"/>
              </a:rPr>
              <a:t> </a:t>
            </a:r>
            <a:r>
              <a:rPr sz="1600" spc="125" dirty="0">
                <a:latin typeface="Calibri"/>
                <a:cs typeface="Calibri"/>
              </a:rPr>
              <a:t>cookies</a:t>
            </a:r>
            <a:endParaRPr sz="1600">
              <a:latin typeface="Calibri"/>
              <a:cs typeface="Calibri"/>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31797" y="5984875"/>
            <a:ext cx="1530032" cy="612140"/>
          </a:xfrm>
          <a:prstGeom prst="rect">
            <a:avLst/>
          </a:prstGeom>
        </p:spPr>
      </p:pic>
      <p:sp>
        <p:nvSpPr>
          <p:cNvPr id="3" name="object 3"/>
          <p:cNvSpPr txBox="1">
            <a:spLocks noGrp="1"/>
          </p:cNvSpPr>
          <p:nvPr>
            <p:ph type="title"/>
          </p:nvPr>
        </p:nvSpPr>
        <p:spPr>
          <a:xfrm>
            <a:off x="875030" y="679450"/>
            <a:ext cx="5433060" cy="459740"/>
          </a:xfrm>
          <a:prstGeom prst="rect">
            <a:avLst/>
          </a:prstGeom>
        </p:spPr>
        <p:txBody>
          <a:bodyPr vert="horz" wrap="square" lIns="0" tIns="12700" rIns="0" bIns="0" rtlCol="0">
            <a:spAutoFit/>
          </a:bodyPr>
          <a:lstStyle/>
          <a:p>
            <a:pPr marL="12700">
              <a:lnSpc>
                <a:spcPct val="100000"/>
              </a:lnSpc>
              <a:spcBef>
                <a:spcPts val="100"/>
              </a:spcBef>
            </a:pPr>
            <a:r>
              <a:rPr spc="140" dirty="0"/>
              <a:t>Προβλήματα</a:t>
            </a:r>
            <a:r>
              <a:rPr spc="50" dirty="0"/>
              <a:t> </a:t>
            </a:r>
            <a:r>
              <a:rPr spc="130" dirty="0"/>
              <a:t>με</a:t>
            </a:r>
            <a:r>
              <a:rPr spc="90" dirty="0"/>
              <a:t> </a:t>
            </a:r>
            <a:r>
              <a:rPr spc="120" dirty="0"/>
              <a:t>την</a:t>
            </a:r>
            <a:r>
              <a:rPr spc="30" dirty="0"/>
              <a:t> </a:t>
            </a:r>
            <a:r>
              <a:rPr spc="110" dirty="0"/>
              <a:t>πολιτική</a:t>
            </a:r>
            <a:r>
              <a:rPr spc="50" dirty="0"/>
              <a:t> </a:t>
            </a:r>
            <a:r>
              <a:rPr spc="150" dirty="0"/>
              <a:t>S-O</a:t>
            </a:r>
          </a:p>
        </p:txBody>
      </p:sp>
      <p:sp>
        <p:nvSpPr>
          <p:cNvPr id="6" name="object 6"/>
          <p:cNvSpPr txBox="1"/>
          <p:nvPr/>
        </p:nvSpPr>
        <p:spPr>
          <a:xfrm>
            <a:off x="10534650" y="602132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20</a:t>
            </a:r>
            <a:endParaRPr sz="1100">
              <a:latin typeface="Arial"/>
              <a:cs typeface="Arial"/>
            </a:endParaRPr>
          </a:p>
        </p:txBody>
      </p:sp>
      <p:sp>
        <p:nvSpPr>
          <p:cNvPr id="4" name="object 4"/>
          <p:cNvSpPr txBox="1"/>
          <p:nvPr/>
        </p:nvSpPr>
        <p:spPr>
          <a:xfrm>
            <a:off x="783590" y="1707703"/>
            <a:ext cx="9869805" cy="2364740"/>
          </a:xfrm>
          <a:prstGeom prst="rect">
            <a:avLst/>
          </a:prstGeom>
        </p:spPr>
        <p:txBody>
          <a:bodyPr vert="horz" wrap="square" lIns="0" tIns="0" rIns="0" bIns="0" rtlCol="0">
            <a:spAutoFit/>
          </a:bodyPr>
          <a:lstStyle/>
          <a:p>
            <a:pPr marL="286385" indent="-273685">
              <a:lnSpc>
                <a:spcPts val="1775"/>
              </a:lnSpc>
              <a:buClr>
                <a:srgbClr val="FFBA00"/>
              </a:buClr>
              <a:buSzPct val="128000"/>
              <a:buFont typeface="Courier New"/>
              <a:buChar char="o"/>
              <a:tabLst>
                <a:tab pos="286385" algn="l"/>
              </a:tabLst>
            </a:pPr>
            <a:r>
              <a:rPr sz="1250" spc="125" dirty="0">
                <a:latin typeface="Calibri"/>
                <a:cs typeface="Calibri"/>
              </a:rPr>
              <a:t>Κακή</a:t>
            </a:r>
            <a:r>
              <a:rPr sz="1250" spc="55" dirty="0">
                <a:latin typeface="Calibri"/>
                <a:cs typeface="Calibri"/>
              </a:rPr>
              <a:t> </a:t>
            </a:r>
            <a:r>
              <a:rPr sz="1250" spc="130" dirty="0">
                <a:latin typeface="Calibri"/>
                <a:cs typeface="Calibri"/>
              </a:rPr>
              <a:t>εφαρμογή</a:t>
            </a:r>
            <a:r>
              <a:rPr sz="1250" spc="55" dirty="0">
                <a:latin typeface="Calibri"/>
                <a:cs typeface="Calibri"/>
              </a:rPr>
              <a:t> </a:t>
            </a:r>
            <a:r>
              <a:rPr sz="1250" spc="120" dirty="0">
                <a:latin typeface="Calibri"/>
                <a:cs typeface="Calibri"/>
              </a:rPr>
              <a:t>σε</a:t>
            </a:r>
            <a:r>
              <a:rPr sz="1250" spc="50" dirty="0">
                <a:latin typeface="Calibri"/>
                <a:cs typeface="Calibri"/>
              </a:rPr>
              <a:t> </a:t>
            </a:r>
            <a:r>
              <a:rPr sz="1250" spc="114" dirty="0">
                <a:latin typeface="Calibri"/>
                <a:cs typeface="Calibri"/>
              </a:rPr>
              <a:t>ορισμένους</a:t>
            </a:r>
            <a:r>
              <a:rPr sz="1250" spc="55" dirty="0">
                <a:latin typeface="Calibri"/>
                <a:cs typeface="Calibri"/>
              </a:rPr>
              <a:t> </a:t>
            </a:r>
            <a:r>
              <a:rPr sz="1250" spc="110" dirty="0">
                <a:latin typeface="Calibri"/>
                <a:cs typeface="Calibri"/>
              </a:rPr>
              <a:t>φυλλομετρητές</a:t>
            </a:r>
            <a:r>
              <a:rPr sz="1250" spc="35" dirty="0">
                <a:latin typeface="Calibri"/>
                <a:cs typeface="Calibri"/>
              </a:rPr>
              <a:t> </a:t>
            </a:r>
            <a:r>
              <a:rPr sz="1250" spc="100" dirty="0">
                <a:latin typeface="Calibri"/>
                <a:cs typeface="Calibri"/>
              </a:rPr>
              <a:t>(browsers</a:t>
            </a:r>
            <a:r>
              <a:rPr sz="1250" spc="45" dirty="0">
                <a:latin typeface="Calibri"/>
                <a:cs typeface="Calibri"/>
              </a:rPr>
              <a:t> </a:t>
            </a:r>
            <a:r>
              <a:rPr sz="1250" spc="75" dirty="0">
                <a:latin typeface="Calibri"/>
                <a:cs typeface="Calibri"/>
              </a:rPr>
              <a:t>-</a:t>
            </a:r>
            <a:r>
              <a:rPr sz="1250" spc="35" dirty="0">
                <a:latin typeface="Calibri"/>
                <a:cs typeface="Calibri"/>
              </a:rPr>
              <a:t> </a:t>
            </a:r>
            <a:r>
              <a:rPr sz="1250" spc="120" dirty="0">
                <a:latin typeface="Calibri"/>
                <a:cs typeface="Calibri"/>
              </a:rPr>
              <a:t>προγράμματα</a:t>
            </a:r>
            <a:r>
              <a:rPr sz="1250" spc="35" dirty="0">
                <a:latin typeface="Calibri"/>
                <a:cs typeface="Calibri"/>
              </a:rPr>
              <a:t> </a:t>
            </a:r>
            <a:r>
              <a:rPr sz="1250" spc="105" dirty="0">
                <a:latin typeface="Calibri"/>
                <a:cs typeface="Calibri"/>
              </a:rPr>
              <a:t>περιήγησης)</a:t>
            </a:r>
            <a:endParaRPr sz="1250">
              <a:latin typeface="Calibri"/>
              <a:cs typeface="Calibri"/>
            </a:endParaRPr>
          </a:p>
          <a:p>
            <a:pPr marL="396240" lvl="1" indent="-182880">
              <a:lnSpc>
                <a:spcPct val="100000"/>
              </a:lnSpc>
              <a:spcBef>
                <a:spcPts val="409"/>
              </a:spcBef>
              <a:buSzPct val="128000"/>
              <a:buChar char="◦"/>
              <a:tabLst>
                <a:tab pos="396240" algn="l"/>
              </a:tabLst>
            </a:pPr>
            <a:r>
              <a:rPr sz="1250" spc="75" dirty="0">
                <a:latin typeface="Calibri"/>
                <a:cs typeface="Calibri"/>
              </a:rPr>
              <a:t>Ιδιαίτερα</a:t>
            </a:r>
            <a:r>
              <a:rPr sz="1250" spc="40" dirty="0">
                <a:latin typeface="Calibri"/>
                <a:cs typeface="Calibri"/>
              </a:rPr>
              <a:t> </a:t>
            </a:r>
            <a:r>
              <a:rPr sz="1250" spc="85" dirty="0">
                <a:latin typeface="Calibri"/>
                <a:cs typeface="Calibri"/>
              </a:rPr>
              <a:t>τα</a:t>
            </a:r>
            <a:r>
              <a:rPr sz="1250" spc="35" dirty="0">
                <a:latin typeface="Calibri"/>
                <a:cs typeface="Calibri"/>
              </a:rPr>
              <a:t> </a:t>
            </a:r>
            <a:r>
              <a:rPr sz="1250" spc="90" dirty="0">
                <a:latin typeface="Calibri"/>
                <a:cs typeface="Calibri"/>
              </a:rPr>
              <a:t>παλαιότερα</a:t>
            </a:r>
            <a:r>
              <a:rPr sz="1250" spc="40" dirty="0">
                <a:latin typeface="Calibri"/>
                <a:cs typeface="Calibri"/>
              </a:rPr>
              <a:t> </a:t>
            </a:r>
            <a:r>
              <a:rPr sz="1250" spc="80" dirty="0">
                <a:latin typeface="Calibri"/>
                <a:cs typeface="Calibri"/>
              </a:rPr>
              <a:t>φυλλομετρητές</a:t>
            </a:r>
            <a:r>
              <a:rPr sz="1250" spc="30" dirty="0">
                <a:latin typeface="Calibri"/>
                <a:cs typeface="Calibri"/>
              </a:rPr>
              <a:t> </a:t>
            </a:r>
            <a:r>
              <a:rPr sz="1250" spc="70" dirty="0">
                <a:latin typeface="Calibri"/>
                <a:cs typeface="Calibri"/>
              </a:rPr>
              <a:t>(browsers</a:t>
            </a:r>
            <a:r>
              <a:rPr sz="1250" spc="25" dirty="0">
                <a:latin typeface="Calibri"/>
                <a:cs typeface="Calibri"/>
              </a:rPr>
              <a:t> </a:t>
            </a:r>
            <a:r>
              <a:rPr sz="1250" spc="55" dirty="0">
                <a:latin typeface="Calibri"/>
                <a:cs typeface="Calibri"/>
              </a:rPr>
              <a:t>-</a:t>
            </a:r>
            <a:r>
              <a:rPr sz="1250" spc="25" dirty="0">
                <a:latin typeface="Calibri"/>
                <a:cs typeface="Calibri"/>
              </a:rPr>
              <a:t> </a:t>
            </a:r>
            <a:r>
              <a:rPr sz="1250" spc="85" dirty="0">
                <a:latin typeface="Calibri"/>
                <a:cs typeface="Calibri"/>
              </a:rPr>
              <a:t>προγράμματα</a:t>
            </a:r>
            <a:r>
              <a:rPr sz="1250" spc="25" dirty="0">
                <a:latin typeface="Calibri"/>
                <a:cs typeface="Calibri"/>
              </a:rPr>
              <a:t> </a:t>
            </a:r>
            <a:r>
              <a:rPr sz="1250" spc="75" dirty="0">
                <a:latin typeface="Calibri"/>
                <a:cs typeface="Calibri"/>
              </a:rPr>
              <a:t>περιήγησης)</a:t>
            </a:r>
            <a:endParaRPr sz="1250">
              <a:latin typeface="Calibri"/>
              <a:cs typeface="Calibri"/>
            </a:endParaRPr>
          </a:p>
          <a:p>
            <a:pPr marL="286385" indent="-273685">
              <a:lnSpc>
                <a:spcPct val="100000"/>
              </a:lnSpc>
              <a:spcBef>
                <a:spcPts val="1195"/>
              </a:spcBef>
              <a:buClr>
                <a:srgbClr val="FFBA00"/>
              </a:buClr>
              <a:buSzPct val="128000"/>
              <a:buFont typeface="Courier New"/>
              <a:buChar char="o"/>
              <a:tabLst>
                <a:tab pos="286385" algn="l"/>
              </a:tabLst>
            </a:pPr>
            <a:r>
              <a:rPr sz="1250" spc="75" dirty="0">
                <a:latin typeface="Calibri"/>
                <a:cs typeface="Calibri"/>
              </a:rPr>
              <a:t>Περιορισμοί</a:t>
            </a:r>
            <a:r>
              <a:rPr sz="1250" spc="15" dirty="0">
                <a:latin typeface="Calibri"/>
                <a:cs typeface="Calibri"/>
              </a:rPr>
              <a:t> </a:t>
            </a:r>
            <a:r>
              <a:rPr sz="1250" spc="85" dirty="0">
                <a:latin typeface="Calibri"/>
                <a:cs typeface="Calibri"/>
              </a:rPr>
              <a:t>εάν</a:t>
            </a:r>
            <a:r>
              <a:rPr sz="1250" spc="15" dirty="0">
                <a:latin typeface="Calibri"/>
                <a:cs typeface="Calibri"/>
              </a:rPr>
              <a:t> </a:t>
            </a:r>
            <a:r>
              <a:rPr sz="1250" spc="95" dirty="0">
                <a:latin typeface="Calibri"/>
                <a:cs typeface="Calibri"/>
              </a:rPr>
              <a:t>ο</a:t>
            </a:r>
            <a:r>
              <a:rPr sz="1250" spc="20" dirty="0">
                <a:latin typeface="Calibri"/>
                <a:cs typeface="Calibri"/>
              </a:rPr>
              <a:t> </a:t>
            </a:r>
            <a:r>
              <a:rPr sz="1250" spc="75" dirty="0">
                <a:latin typeface="Calibri"/>
                <a:cs typeface="Calibri"/>
              </a:rPr>
              <a:t>ιστότοπος</a:t>
            </a:r>
            <a:r>
              <a:rPr sz="1250" spc="20" dirty="0">
                <a:latin typeface="Calibri"/>
                <a:cs typeface="Calibri"/>
              </a:rPr>
              <a:t> </a:t>
            </a:r>
            <a:r>
              <a:rPr sz="1250" spc="70" dirty="0">
                <a:latin typeface="Calibri"/>
                <a:cs typeface="Calibri"/>
              </a:rPr>
              <a:t>φιλοξενεί</a:t>
            </a:r>
            <a:r>
              <a:rPr sz="1250" spc="15" dirty="0">
                <a:latin typeface="Calibri"/>
                <a:cs typeface="Calibri"/>
              </a:rPr>
              <a:t> </a:t>
            </a:r>
            <a:r>
              <a:rPr sz="1250" spc="75" dirty="0">
                <a:latin typeface="Calibri"/>
                <a:cs typeface="Calibri"/>
              </a:rPr>
              <a:t>άσχετες</a:t>
            </a:r>
            <a:r>
              <a:rPr sz="1250" spc="20" dirty="0">
                <a:latin typeface="Calibri"/>
                <a:cs typeface="Calibri"/>
              </a:rPr>
              <a:t> </a:t>
            </a:r>
            <a:r>
              <a:rPr sz="1250" spc="60" dirty="0">
                <a:latin typeface="Calibri"/>
                <a:cs typeface="Calibri"/>
              </a:rPr>
              <a:t>σελίδες</a:t>
            </a:r>
            <a:endParaRPr sz="1250">
              <a:latin typeface="Calibri"/>
              <a:cs typeface="Calibri"/>
            </a:endParaRPr>
          </a:p>
          <a:p>
            <a:pPr marL="396240" lvl="1" indent="-182880">
              <a:lnSpc>
                <a:spcPct val="100000"/>
              </a:lnSpc>
              <a:spcBef>
                <a:spcPts val="405"/>
              </a:spcBef>
              <a:buSzPct val="128000"/>
              <a:buChar char="◦"/>
              <a:tabLst>
                <a:tab pos="396240" algn="l"/>
              </a:tabLst>
            </a:pPr>
            <a:r>
              <a:rPr sz="1250" spc="85" dirty="0">
                <a:latin typeface="Calibri"/>
                <a:cs typeface="Calibri"/>
              </a:rPr>
              <a:t>Παράδειγμα:</a:t>
            </a:r>
            <a:r>
              <a:rPr sz="1250" spc="45" dirty="0">
                <a:latin typeface="Calibri"/>
                <a:cs typeface="Calibri"/>
              </a:rPr>
              <a:t> </a:t>
            </a:r>
            <a:r>
              <a:rPr sz="1250" spc="85" dirty="0">
                <a:latin typeface="Calibri"/>
                <a:cs typeface="Calibri"/>
              </a:rPr>
              <a:t>Συχνά</a:t>
            </a:r>
            <a:r>
              <a:rPr sz="1250" spc="40" dirty="0">
                <a:latin typeface="Calibri"/>
                <a:cs typeface="Calibri"/>
              </a:rPr>
              <a:t> </a:t>
            </a:r>
            <a:r>
              <a:rPr sz="1250" spc="95" dirty="0">
                <a:latin typeface="Calibri"/>
                <a:cs typeface="Calibri"/>
              </a:rPr>
              <a:t>ο</a:t>
            </a:r>
            <a:r>
              <a:rPr sz="1250" spc="50" dirty="0">
                <a:latin typeface="Calibri"/>
                <a:cs typeface="Calibri"/>
              </a:rPr>
              <a:t> </a:t>
            </a:r>
            <a:r>
              <a:rPr sz="1250" spc="85" dirty="0">
                <a:latin typeface="Calibri"/>
                <a:cs typeface="Calibri"/>
              </a:rPr>
              <a:t>διακομιστής/εξυπηρετητής</a:t>
            </a:r>
            <a:r>
              <a:rPr sz="1250" spc="50" dirty="0">
                <a:latin typeface="Calibri"/>
                <a:cs typeface="Calibri"/>
              </a:rPr>
              <a:t> </a:t>
            </a:r>
            <a:r>
              <a:rPr sz="1250" spc="114" dirty="0">
                <a:latin typeface="Calibri"/>
                <a:cs typeface="Calibri"/>
              </a:rPr>
              <a:t>Web</a:t>
            </a:r>
            <a:r>
              <a:rPr sz="1250" spc="45" dirty="0">
                <a:latin typeface="Calibri"/>
                <a:cs typeface="Calibri"/>
              </a:rPr>
              <a:t> </a:t>
            </a:r>
            <a:r>
              <a:rPr sz="1250" spc="75" dirty="0">
                <a:latin typeface="Calibri"/>
                <a:cs typeface="Calibri"/>
              </a:rPr>
              <a:t>φιλοξενεί</a:t>
            </a:r>
            <a:r>
              <a:rPr sz="1250" spc="45" dirty="0">
                <a:latin typeface="Calibri"/>
                <a:cs typeface="Calibri"/>
              </a:rPr>
              <a:t> </a:t>
            </a:r>
            <a:r>
              <a:rPr sz="1250" spc="85" dirty="0">
                <a:latin typeface="Calibri"/>
                <a:cs typeface="Calibri"/>
              </a:rPr>
              <a:t>ιστότοπους</a:t>
            </a:r>
            <a:r>
              <a:rPr sz="1250" spc="50" dirty="0">
                <a:latin typeface="Calibri"/>
                <a:cs typeface="Calibri"/>
              </a:rPr>
              <a:t> </a:t>
            </a:r>
            <a:r>
              <a:rPr sz="1250" spc="75" dirty="0">
                <a:latin typeface="Calibri"/>
                <a:cs typeface="Calibri"/>
              </a:rPr>
              <a:t>για</a:t>
            </a:r>
            <a:r>
              <a:rPr sz="1250" spc="45" dirty="0">
                <a:latin typeface="Calibri"/>
                <a:cs typeface="Calibri"/>
              </a:rPr>
              <a:t> </a:t>
            </a:r>
            <a:r>
              <a:rPr sz="1250" spc="90" dirty="0">
                <a:latin typeface="Calibri"/>
                <a:cs typeface="Calibri"/>
              </a:rPr>
              <a:t>άσχετα</a:t>
            </a:r>
            <a:r>
              <a:rPr sz="1250" spc="60" dirty="0">
                <a:latin typeface="Calibri"/>
                <a:cs typeface="Calibri"/>
              </a:rPr>
              <a:t> </a:t>
            </a:r>
            <a:r>
              <a:rPr sz="1250" spc="85" dirty="0">
                <a:latin typeface="Calibri"/>
                <a:cs typeface="Calibri"/>
              </a:rPr>
              <a:t>μέρη</a:t>
            </a:r>
            <a:endParaRPr sz="1250">
              <a:latin typeface="Calibri"/>
              <a:cs typeface="Calibri"/>
            </a:endParaRPr>
          </a:p>
          <a:p>
            <a:pPr marL="579120" lvl="2" indent="-182245">
              <a:lnSpc>
                <a:spcPct val="100000"/>
              </a:lnSpc>
              <a:spcBef>
                <a:spcPts val="735"/>
              </a:spcBef>
              <a:buSzPct val="128000"/>
              <a:buChar char="◦"/>
              <a:tabLst>
                <a:tab pos="579120" algn="l"/>
              </a:tabLst>
            </a:pPr>
            <a:r>
              <a:rPr sz="1250" spc="105" dirty="0">
                <a:latin typeface="Calibri"/>
                <a:cs typeface="Calibri"/>
                <a:hlinkClick r:id="rId3"/>
              </a:rPr>
              <a:t>http://www.example.com/λογαριασμός/απο</a:t>
            </a:r>
            <a:r>
              <a:rPr sz="1250" spc="105" dirty="0">
                <a:latin typeface="Calibri"/>
                <a:cs typeface="Calibri"/>
              </a:rPr>
              <a:t>λογισμός</a:t>
            </a:r>
            <a:endParaRPr sz="1250">
              <a:latin typeface="Calibri"/>
              <a:cs typeface="Calibri"/>
            </a:endParaRPr>
          </a:p>
          <a:p>
            <a:pPr marL="579120" lvl="2" indent="-182245">
              <a:lnSpc>
                <a:spcPct val="100000"/>
              </a:lnSpc>
              <a:spcBef>
                <a:spcPts val="730"/>
              </a:spcBef>
              <a:buSzPct val="128000"/>
              <a:buChar char="◦"/>
              <a:tabLst>
                <a:tab pos="579120" algn="l"/>
              </a:tabLst>
            </a:pPr>
            <a:r>
              <a:rPr sz="1250" spc="105" dirty="0">
                <a:latin typeface="Calibri"/>
                <a:cs typeface="Calibri"/>
                <a:hlinkClick r:id="rId4"/>
              </a:rPr>
              <a:t>http://www.example.com/otherac</a:t>
            </a:r>
            <a:r>
              <a:rPr sz="1250" spc="105" dirty="0">
                <a:latin typeface="Calibri"/>
                <a:cs typeface="Calibri"/>
              </a:rPr>
              <a:t>count/</a:t>
            </a:r>
            <a:endParaRPr sz="1250">
              <a:latin typeface="Calibri"/>
              <a:cs typeface="Calibri"/>
            </a:endParaRPr>
          </a:p>
          <a:p>
            <a:pPr marL="396240" lvl="1" indent="-182880">
              <a:lnSpc>
                <a:spcPct val="100000"/>
              </a:lnSpc>
              <a:spcBef>
                <a:spcPts val="735"/>
              </a:spcBef>
              <a:buSzPct val="128000"/>
              <a:buChar char="◦"/>
              <a:tabLst>
                <a:tab pos="396240" algn="l"/>
              </a:tabLst>
            </a:pPr>
            <a:r>
              <a:rPr sz="1250" spc="155" dirty="0">
                <a:latin typeface="Calibri"/>
                <a:cs typeface="Calibri"/>
              </a:rPr>
              <a:t>Η</a:t>
            </a:r>
            <a:r>
              <a:rPr sz="1250" spc="60" dirty="0">
                <a:latin typeface="Calibri"/>
                <a:cs typeface="Calibri"/>
              </a:rPr>
              <a:t> </a:t>
            </a:r>
            <a:r>
              <a:rPr sz="1250" spc="105" dirty="0">
                <a:latin typeface="Calibri"/>
                <a:cs typeface="Calibri"/>
              </a:rPr>
              <a:t>πολιτική</a:t>
            </a:r>
            <a:r>
              <a:rPr sz="1250" spc="60" dirty="0">
                <a:latin typeface="Calibri"/>
                <a:cs typeface="Calibri"/>
              </a:rPr>
              <a:t> </a:t>
            </a:r>
            <a:r>
              <a:rPr sz="1250" spc="100" dirty="0">
                <a:latin typeface="Calibri"/>
                <a:cs typeface="Calibri"/>
              </a:rPr>
              <a:t>ίδιας</a:t>
            </a:r>
            <a:r>
              <a:rPr sz="1250" spc="60" dirty="0">
                <a:latin typeface="Calibri"/>
                <a:cs typeface="Calibri"/>
              </a:rPr>
              <a:t> </a:t>
            </a:r>
            <a:r>
              <a:rPr sz="1250" spc="120" dirty="0">
                <a:latin typeface="Calibri"/>
                <a:cs typeface="Calibri"/>
              </a:rPr>
              <a:t>προέλευσης</a:t>
            </a:r>
            <a:r>
              <a:rPr sz="1250" spc="55" dirty="0">
                <a:latin typeface="Calibri"/>
                <a:cs typeface="Calibri"/>
              </a:rPr>
              <a:t> </a:t>
            </a:r>
            <a:r>
              <a:rPr sz="1250" spc="105" dirty="0">
                <a:latin typeface="Calibri"/>
                <a:cs typeface="Calibri"/>
              </a:rPr>
              <a:t>επιτρέπει</a:t>
            </a:r>
            <a:r>
              <a:rPr sz="1250" spc="60" dirty="0">
                <a:latin typeface="Calibri"/>
                <a:cs typeface="Calibri"/>
              </a:rPr>
              <a:t> </a:t>
            </a:r>
            <a:r>
              <a:rPr sz="1250" spc="114" dirty="0">
                <a:latin typeface="Calibri"/>
                <a:cs typeface="Calibri"/>
              </a:rPr>
              <a:t>σενάριο</a:t>
            </a:r>
            <a:r>
              <a:rPr sz="1250" spc="65" dirty="0">
                <a:latin typeface="Calibri"/>
                <a:cs typeface="Calibri"/>
              </a:rPr>
              <a:t> </a:t>
            </a:r>
            <a:r>
              <a:rPr sz="1250" spc="120" dirty="0">
                <a:latin typeface="Calibri"/>
                <a:cs typeface="Calibri"/>
              </a:rPr>
              <a:t>σε</a:t>
            </a:r>
            <a:r>
              <a:rPr sz="1250" spc="60" dirty="0">
                <a:latin typeface="Calibri"/>
                <a:cs typeface="Calibri"/>
              </a:rPr>
              <a:t> </a:t>
            </a:r>
            <a:r>
              <a:rPr sz="1250" spc="110" dirty="0">
                <a:latin typeface="Calibri"/>
                <a:cs typeface="Calibri"/>
              </a:rPr>
              <a:t>μία</a:t>
            </a:r>
            <a:r>
              <a:rPr sz="1250" spc="60" dirty="0">
                <a:latin typeface="Calibri"/>
                <a:cs typeface="Calibri"/>
              </a:rPr>
              <a:t> </a:t>
            </a:r>
            <a:r>
              <a:rPr sz="1250" spc="114" dirty="0">
                <a:latin typeface="Calibri"/>
                <a:cs typeface="Calibri"/>
              </a:rPr>
              <a:t>σελίδα</a:t>
            </a:r>
            <a:r>
              <a:rPr sz="1250" spc="65" dirty="0">
                <a:latin typeface="Calibri"/>
                <a:cs typeface="Calibri"/>
              </a:rPr>
              <a:t> </a:t>
            </a:r>
            <a:r>
              <a:rPr sz="1250" spc="125" dirty="0">
                <a:latin typeface="Calibri"/>
                <a:cs typeface="Calibri"/>
              </a:rPr>
              <a:t>να</a:t>
            </a:r>
            <a:r>
              <a:rPr sz="1250" spc="65" dirty="0">
                <a:latin typeface="Calibri"/>
                <a:cs typeface="Calibri"/>
              </a:rPr>
              <a:t> </a:t>
            </a:r>
            <a:r>
              <a:rPr sz="1250" spc="95" dirty="0">
                <a:latin typeface="Calibri"/>
                <a:cs typeface="Calibri"/>
              </a:rPr>
              <a:t>έχει</a:t>
            </a:r>
            <a:r>
              <a:rPr sz="1250" spc="60" dirty="0">
                <a:latin typeface="Calibri"/>
                <a:cs typeface="Calibri"/>
              </a:rPr>
              <a:t> </a:t>
            </a:r>
            <a:r>
              <a:rPr sz="1250" spc="130" dirty="0">
                <a:latin typeface="Calibri"/>
                <a:cs typeface="Calibri"/>
              </a:rPr>
              <a:t>πρόσβαση</a:t>
            </a:r>
            <a:r>
              <a:rPr sz="1250" spc="60" dirty="0">
                <a:latin typeface="Calibri"/>
                <a:cs typeface="Calibri"/>
              </a:rPr>
              <a:t> </a:t>
            </a:r>
            <a:r>
              <a:rPr sz="1250" spc="120" dirty="0">
                <a:latin typeface="Calibri"/>
                <a:cs typeface="Calibri"/>
              </a:rPr>
              <a:t>σε</a:t>
            </a:r>
            <a:r>
              <a:rPr sz="1250" spc="60" dirty="0">
                <a:latin typeface="Calibri"/>
                <a:cs typeface="Calibri"/>
              </a:rPr>
              <a:t> </a:t>
            </a:r>
            <a:r>
              <a:rPr sz="1250" spc="100" dirty="0">
                <a:latin typeface="Calibri"/>
                <a:cs typeface="Calibri"/>
              </a:rPr>
              <a:t>ιδιότητες</a:t>
            </a:r>
            <a:r>
              <a:rPr sz="1250" spc="65" dirty="0">
                <a:latin typeface="Calibri"/>
                <a:cs typeface="Calibri"/>
              </a:rPr>
              <a:t> </a:t>
            </a:r>
            <a:r>
              <a:rPr sz="1250" spc="125" dirty="0">
                <a:latin typeface="Calibri"/>
                <a:cs typeface="Calibri"/>
              </a:rPr>
              <a:t>εγγράφου</a:t>
            </a:r>
            <a:r>
              <a:rPr sz="1250" spc="60" dirty="0">
                <a:latin typeface="Calibri"/>
                <a:cs typeface="Calibri"/>
              </a:rPr>
              <a:t> </a:t>
            </a:r>
            <a:r>
              <a:rPr sz="1250" spc="135" dirty="0">
                <a:latin typeface="Calibri"/>
                <a:cs typeface="Calibri"/>
              </a:rPr>
              <a:t>από</a:t>
            </a:r>
            <a:r>
              <a:rPr sz="1250" spc="75" dirty="0">
                <a:latin typeface="Calibri"/>
                <a:cs typeface="Calibri"/>
              </a:rPr>
              <a:t> </a:t>
            </a:r>
            <a:r>
              <a:rPr sz="1250" spc="114" dirty="0">
                <a:latin typeface="Calibri"/>
                <a:cs typeface="Calibri"/>
              </a:rPr>
              <a:t>άλλη</a:t>
            </a:r>
            <a:r>
              <a:rPr sz="1250" spc="40" dirty="0">
                <a:latin typeface="Calibri"/>
                <a:cs typeface="Calibri"/>
              </a:rPr>
              <a:t> </a:t>
            </a:r>
            <a:r>
              <a:rPr sz="1250" spc="105" dirty="0">
                <a:latin typeface="Calibri"/>
                <a:cs typeface="Calibri"/>
              </a:rPr>
              <a:t>σελίδα</a:t>
            </a:r>
            <a:endParaRPr sz="1250">
              <a:latin typeface="Calibri"/>
              <a:cs typeface="Calibri"/>
            </a:endParaRPr>
          </a:p>
          <a:p>
            <a:pPr marL="286385" indent="-273685">
              <a:lnSpc>
                <a:spcPct val="100000"/>
              </a:lnSpc>
              <a:spcBef>
                <a:spcPts val="1190"/>
              </a:spcBef>
              <a:buClr>
                <a:srgbClr val="FFBA00"/>
              </a:buClr>
              <a:buSzPct val="128000"/>
              <a:buFont typeface="Courier New"/>
              <a:buChar char="o"/>
              <a:tabLst>
                <a:tab pos="286385" algn="l"/>
              </a:tabLst>
            </a:pPr>
            <a:r>
              <a:rPr sz="1250" spc="130" dirty="0">
                <a:latin typeface="Calibri"/>
                <a:cs typeface="Calibri"/>
              </a:rPr>
              <a:t>Μπορεί</a:t>
            </a:r>
            <a:r>
              <a:rPr sz="1250" spc="55" dirty="0">
                <a:latin typeface="Calibri"/>
                <a:cs typeface="Calibri"/>
              </a:rPr>
              <a:t> </a:t>
            </a:r>
            <a:r>
              <a:rPr sz="1250" spc="125" dirty="0">
                <a:latin typeface="Calibri"/>
                <a:cs typeface="Calibri"/>
              </a:rPr>
              <a:t>να</a:t>
            </a:r>
            <a:r>
              <a:rPr sz="1250" spc="60" dirty="0">
                <a:latin typeface="Calibri"/>
                <a:cs typeface="Calibri"/>
              </a:rPr>
              <a:t> </a:t>
            </a:r>
            <a:r>
              <a:rPr sz="1250" spc="125" dirty="0">
                <a:latin typeface="Calibri"/>
                <a:cs typeface="Calibri"/>
              </a:rPr>
              <a:t>παρακαμφθεί</a:t>
            </a:r>
            <a:r>
              <a:rPr sz="1250" spc="60" dirty="0">
                <a:latin typeface="Calibri"/>
                <a:cs typeface="Calibri"/>
              </a:rPr>
              <a:t> </a:t>
            </a:r>
            <a:r>
              <a:rPr sz="1250" spc="120" dirty="0">
                <a:latin typeface="Calibri"/>
                <a:cs typeface="Calibri"/>
              </a:rPr>
              <a:t>σε</a:t>
            </a:r>
            <a:r>
              <a:rPr sz="1250" spc="60" dirty="0">
                <a:latin typeface="Calibri"/>
                <a:cs typeface="Calibri"/>
              </a:rPr>
              <a:t> </a:t>
            </a:r>
            <a:r>
              <a:rPr sz="1250" spc="95" dirty="0">
                <a:latin typeface="Calibri"/>
                <a:cs typeface="Calibri"/>
              </a:rPr>
              <a:t>επιθέσεις</a:t>
            </a:r>
            <a:r>
              <a:rPr sz="1250" spc="45" dirty="0">
                <a:latin typeface="Calibri"/>
                <a:cs typeface="Calibri"/>
              </a:rPr>
              <a:t> </a:t>
            </a:r>
            <a:r>
              <a:rPr sz="1250" spc="95" dirty="0">
                <a:latin typeface="Calibri"/>
                <a:cs typeface="Calibri"/>
              </a:rPr>
              <a:t>Cross-Site-Scripting</a:t>
            </a:r>
            <a:endParaRPr sz="1250">
              <a:latin typeface="Calibri"/>
              <a:cs typeface="Calibri"/>
            </a:endParaRPr>
          </a:p>
        </p:txBody>
      </p:sp>
      <p:sp>
        <p:nvSpPr>
          <p:cNvPr id="5" name="object 5"/>
          <p:cNvSpPr txBox="1"/>
          <p:nvPr/>
        </p:nvSpPr>
        <p:spPr>
          <a:xfrm>
            <a:off x="783590" y="4598670"/>
            <a:ext cx="8479155" cy="215900"/>
          </a:xfrm>
          <a:prstGeom prst="rect">
            <a:avLst/>
          </a:prstGeom>
        </p:spPr>
        <p:txBody>
          <a:bodyPr vert="horz" wrap="square" lIns="0" tIns="0" rIns="0" bIns="0" rtlCol="0">
            <a:spAutoFit/>
          </a:bodyPr>
          <a:lstStyle/>
          <a:p>
            <a:pPr marL="12700">
              <a:lnSpc>
                <a:spcPts val="1670"/>
              </a:lnSpc>
            </a:pPr>
            <a:r>
              <a:rPr sz="1600" dirty="0">
                <a:solidFill>
                  <a:srgbClr val="FFBA00"/>
                </a:solidFill>
                <a:latin typeface="Courier New"/>
                <a:cs typeface="Courier New"/>
              </a:rPr>
              <a:t>o</a:t>
            </a:r>
            <a:r>
              <a:rPr sz="1600" spc="240" dirty="0">
                <a:solidFill>
                  <a:srgbClr val="FFBA00"/>
                </a:solidFill>
                <a:latin typeface="Courier New"/>
                <a:cs typeface="Courier New"/>
              </a:rPr>
              <a:t> </a:t>
            </a:r>
            <a:r>
              <a:rPr sz="1250" spc="85" dirty="0">
                <a:latin typeface="Calibri"/>
                <a:cs typeface="Calibri"/>
              </a:rPr>
              <a:t>Χρησιμοποιήσιμο:</a:t>
            </a:r>
            <a:r>
              <a:rPr sz="1250" spc="40" dirty="0">
                <a:latin typeface="Calibri"/>
                <a:cs typeface="Calibri"/>
              </a:rPr>
              <a:t> </a:t>
            </a:r>
            <a:r>
              <a:rPr sz="1250" spc="90" dirty="0">
                <a:latin typeface="Calibri"/>
                <a:cs typeface="Calibri"/>
              </a:rPr>
              <a:t>Μερικές</a:t>
            </a:r>
            <a:r>
              <a:rPr sz="1250" spc="40" dirty="0">
                <a:latin typeface="Calibri"/>
                <a:cs typeface="Calibri"/>
              </a:rPr>
              <a:t> </a:t>
            </a:r>
            <a:r>
              <a:rPr sz="1250" spc="95" dirty="0">
                <a:latin typeface="Calibri"/>
                <a:cs typeface="Calibri"/>
              </a:rPr>
              <a:t>φορές</a:t>
            </a:r>
            <a:r>
              <a:rPr sz="1250" spc="35" dirty="0">
                <a:latin typeface="Calibri"/>
                <a:cs typeface="Calibri"/>
              </a:rPr>
              <a:t> </a:t>
            </a:r>
            <a:r>
              <a:rPr sz="1250" spc="80" dirty="0">
                <a:latin typeface="Calibri"/>
                <a:cs typeface="Calibri"/>
              </a:rPr>
              <a:t>εμποδίζει</a:t>
            </a:r>
            <a:r>
              <a:rPr sz="1250" spc="45" dirty="0">
                <a:latin typeface="Calibri"/>
                <a:cs typeface="Calibri"/>
              </a:rPr>
              <a:t> </a:t>
            </a:r>
            <a:r>
              <a:rPr sz="1250" spc="75" dirty="0">
                <a:latin typeface="Calibri"/>
                <a:cs typeface="Calibri"/>
              </a:rPr>
              <a:t>την</a:t>
            </a:r>
            <a:r>
              <a:rPr sz="1250" spc="20" dirty="0">
                <a:latin typeface="Calibri"/>
                <a:cs typeface="Calibri"/>
              </a:rPr>
              <a:t> </a:t>
            </a:r>
            <a:r>
              <a:rPr sz="1250" spc="85" dirty="0">
                <a:latin typeface="Calibri"/>
                <a:cs typeface="Calibri"/>
              </a:rPr>
              <a:t>επιθυμητή</a:t>
            </a:r>
            <a:r>
              <a:rPr sz="1250" spc="50" dirty="0">
                <a:latin typeface="Calibri"/>
                <a:cs typeface="Calibri"/>
              </a:rPr>
              <a:t> </a:t>
            </a:r>
            <a:r>
              <a:rPr sz="1250" spc="90" dirty="0">
                <a:latin typeface="Calibri"/>
                <a:cs typeface="Calibri"/>
              </a:rPr>
              <a:t>διασταυρούμενη</a:t>
            </a:r>
            <a:r>
              <a:rPr sz="1250" spc="45" dirty="0">
                <a:latin typeface="Calibri"/>
                <a:cs typeface="Calibri"/>
              </a:rPr>
              <a:t> </a:t>
            </a:r>
            <a:r>
              <a:rPr sz="1250" spc="75" dirty="0">
                <a:latin typeface="Calibri"/>
                <a:cs typeface="Calibri"/>
              </a:rPr>
              <a:t>κοινή</a:t>
            </a:r>
            <a:r>
              <a:rPr sz="1250" spc="25" dirty="0">
                <a:latin typeface="Calibri"/>
                <a:cs typeface="Calibri"/>
              </a:rPr>
              <a:t> </a:t>
            </a:r>
            <a:r>
              <a:rPr sz="1250" spc="85" dirty="0">
                <a:latin typeface="Calibri"/>
                <a:cs typeface="Calibri"/>
              </a:rPr>
              <a:t>χρήση</a:t>
            </a:r>
            <a:r>
              <a:rPr sz="1250" spc="35" dirty="0">
                <a:latin typeface="Calibri"/>
                <a:cs typeface="Calibri"/>
              </a:rPr>
              <a:t> </a:t>
            </a:r>
            <a:r>
              <a:rPr sz="1250" spc="100" dirty="0">
                <a:latin typeface="Calibri"/>
                <a:cs typeface="Calibri"/>
              </a:rPr>
              <a:t>πόρων</a:t>
            </a:r>
            <a:r>
              <a:rPr sz="1250" spc="35" dirty="0">
                <a:latin typeface="Calibri"/>
                <a:cs typeface="Calibri"/>
              </a:rPr>
              <a:t> </a:t>
            </a:r>
            <a:r>
              <a:rPr sz="1250" spc="90" dirty="0">
                <a:latin typeface="Calibri"/>
                <a:cs typeface="Calibri"/>
              </a:rPr>
              <a:t>προέλευσης</a:t>
            </a:r>
            <a:endParaRPr sz="1250">
              <a:latin typeface="Calibri"/>
              <a:cs typeface="Calibri"/>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31797" y="5984875"/>
            <a:ext cx="1530032" cy="612140"/>
          </a:xfrm>
          <a:prstGeom prst="rect">
            <a:avLst/>
          </a:prstGeom>
        </p:spPr>
      </p:pic>
      <p:sp>
        <p:nvSpPr>
          <p:cNvPr id="3" name="object 3"/>
          <p:cNvSpPr txBox="1">
            <a:spLocks noGrp="1"/>
          </p:cNvSpPr>
          <p:nvPr>
            <p:ph type="title"/>
          </p:nvPr>
        </p:nvSpPr>
        <p:spPr>
          <a:xfrm>
            <a:off x="875030" y="852170"/>
            <a:ext cx="6205855" cy="1111885"/>
          </a:xfrm>
          <a:prstGeom prst="rect">
            <a:avLst/>
          </a:prstGeom>
        </p:spPr>
        <p:txBody>
          <a:bodyPr vert="horz" wrap="square" lIns="0" tIns="57150" rIns="0" bIns="0" rtlCol="0">
            <a:spAutoFit/>
          </a:bodyPr>
          <a:lstStyle/>
          <a:p>
            <a:pPr marL="12700" marR="5080">
              <a:lnSpc>
                <a:spcPts val="2750"/>
              </a:lnSpc>
              <a:spcBef>
                <a:spcPts val="450"/>
              </a:spcBef>
            </a:pPr>
            <a:r>
              <a:rPr sz="2550" spc="110" dirty="0"/>
              <a:t>Αρχιτεκτονική</a:t>
            </a:r>
            <a:r>
              <a:rPr sz="2550" spc="55" dirty="0"/>
              <a:t> </a:t>
            </a:r>
            <a:r>
              <a:rPr sz="2550" spc="114" dirty="0"/>
              <a:t>φυλλομετρητή:</a:t>
            </a:r>
            <a:r>
              <a:rPr sz="2550" spc="55" dirty="0"/>
              <a:t> </a:t>
            </a:r>
            <a:r>
              <a:rPr sz="2550" spc="110" dirty="0"/>
              <a:t>Διαδικασία: </a:t>
            </a:r>
            <a:r>
              <a:rPr sz="2550" spc="-620" dirty="0"/>
              <a:t> </a:t>
            </a:r>
            <a:r>
              <a:rPr sz="2550" spc="135" dirty="0"/>
              <a:t>Μία </a:t>
            </a:r>
            <a:r>
              <a:rPr sz="2550" spc="110" dirty="0"/>
              <a:t>διεργασία </a:t>
            </a:r>
            <a:r>
              <a:rPr sz="2550" spc="100" dirty="0"/>
              <a:t>έναντι </a:t>
            </a:r>
            <a:r>
              <a:rPr sz="2550" spc="125" dirty="0"/>
              <a:t>πολλαπλών </a:t>
            </a:r>
            <a:r>
              <a:rPr sz="2550" spc="130" dirty="0"/>
              <a:t> </a:t>
            </a:r>
            <a:r>
              <a:rPr sz="2550" spc="110" dirty="0"/>
              <a:t>διεργασιών</a:t>
            </a:r>
            <a:endParaRPr sz="2550"/>
          </a:p>
        </p:txBody>
      </p:sp>
      <p:sp>
        <p:nvSpPr>
          <p:cNvPr id="5" name="object 5"/>
          <p:cNvSpPr txBox="1"/>
          <p:nvPr/>
        </p:nvSpPr>
        <p:spPr>
          <a:xfrm>
            <a:off x="10534650" y="602132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21</a:t>
            </a:r>
            <a:endParaRPr sz="1100">
              <a:latin typeface="Arial"/>
              <a:cs typeface="Arial"/>
            </a:endParaRPr>
          </a:p>
        </p:txBody>
      </p:sp>
      <p:sp>
        <p:nvSpPr>
          <p:cNvPr id="4" name="object 4"/>
          <p:cNvSpPr txBox="1"/>
          <p:nvPr/>
        </p:nvSpPr>
        <p:spPr>
          <a:xfrm>
            <a:off x="783590" y="2427992"/>
            <a:ext cx="11242040" cy="3032125"/>
          </a:xfrm>
          <a:prstGeom prst="rect">
            <a:avLst/>
          </a:prstGeom>
        </p:spPr>
        <p:txBody>
          <a:bodyPr vert="horz" wrap="square" lIns="0" tIns="0" rIns="0" bIns="0" rtlCol="0">
            <a:spAutoFit/>
          </a:bodyPr>
          <a:lstStyle/>
          <a:p>
            <a:pPr marL="286385" indent="-273685">
              <a:lnSpc>
                <a:spcPct val="100000"/>
              </a:lnSpc>
              <a:buClr>
                <a:srgbClr val="FFBA00"/>
              </a:buClr>
              <a:buSzPct val="128000"/>
              <a:buFont typeface="Courier New"/>
              <a:buChar char="o"/>
              <a:tabLst>
                <a:tab pos="286385" algn="l"/>
              </a:tabLst>
            </a:pPr>
            <a:r>
              <a:rPr sz="1250" spc="85" dirty="0">
                <a:latin typeface="Calibri"/>
                <a:cs typeface="Calibri"/>
              </a:rPr>
              <a:t>Οι</a:t>
            </a:r>
            <a:r>
              <a:rPr sz="1250" spc="35" dirty="0">
                <a:latin typeface="Calibri"/>
                <a:cs typeface="Calibri"/>
              </a:rPr>
              <a:t> </a:t>
            </a:r>
            <a:r>
              <a:rPr sz="1250" spc="85" dirty="0">
                <a:latin typeface="Calibri"/>
                <a:cs typeface="Calibri"/>
              </a:rPr>
              <a:t>περισσότερες</a:t>
            </a:r>
            <a:r>
              <a:rPr sz="1250" spc="35" dirty="0">
                <a:latin typeface="Calibri"/>
                <a:cs typeface="Calibri"/>
              </a:rPr>
              <a:t> </a:t>
            </a:r>
            <a:r>
              <a:rPr sz="1250" spc="80" dirty="0">
                <a:latin typeface="Calibri"/>
                <a:cs typeface="Calibri"/>
              </a:rPr>
              <a:t>διεργασίες</a:t>
            </a:r>
            <a:r>
              <a:rPr sz="1250" spc="35" dirty="0">
                <a:latin typeface="Calibri"/>
                <a:cs typeface="Calibri"/>
              </a:rPr>
              <a:t> </a:t>
            </a:r>
            <a:r>
              <a:rPr sz="1250" spc="65" dirty="0">
                <a:latin typeface="Calibri"/>
                <a:cs typeface="Calibri"/>
              </a:rPr>
              <a:t>π.χ.</a:t>
            </a:r>
            <a:r>
              <a:rPr sz="1250" spc="40" dirty="0">
                <a:latin typeface="Calibri"/>
                <a:cs typeface="Calibri"/>
              </a:rPr>
              <a:t> </a:t>
            </a:r>
            <a:r>
              <a:rPr sz="1250" spc="70" dirty="0">
                <a:latin typeface="Calibri"/>
                <a:cs typeface="Calibri"/>
              </a:rPr>
              <a:t>Firefox,</a:t>
            </a:r>
            <a:r>
              <a:rPr sz="1250" spc="45" dirty="0">
                <a:latin typeface="Calibri"/>
                <a:cs typeface="Calibri"/>
              </a:rPr>
              <a:t> </a:t>
            </a:r>
            <a:r>
              <a:rPr sz="1250" spc="75" dirty="0">
                <a:latin typeface="Calibri"/>
                <a:cs typeface="Calibri"/>
              </a:rPr>
              <a:t>Internet</a:t>
            </a:r>
            <a:r>
              <a:rPr sz="1250" spc="45" dirty="0">
                <a:latin typeface="Calibri"/>
                <a:cs typeface="Calibri"/>
              </a:rPr>
              <a:t> </a:t>
            </a:r>
            <a:r>
              <a:rPr sz="1250" spc="75" dirty="0">
                <a:latin typeface="Calibri"/>
                <a:cs typeface="Calibri"/>
              </a:rPr>
              <a:t>Explorer)</a:t>
            </a:r>
            <a:r>
              <a:rPr sz="1250" spc="50" dirty="0">
                <a:latin typeface="Calibri"/>
                <a:cs typeface="Calibri"/>
              </a:rPr>
              <a:t> </a:t>
            </a:r>
            <a:r>
              <a:rPr sz="1250" spc="85" dirty="0">
                <a:latin typeface="Calibri"/>
                <a:cs typeface="Calibri"/>
              </a:rPr>
              <a:t>χρησιμοποιούν</a:t>
            </a:r>
            <a:r>
              <a:rPr sz="1250" spc="40" dirty="0">
                <a:latin typeface="Calibri"/>
                <a:cs typeface="Calibri"/>
              </a:rPr>
              <a:t> </a:t>
            </a:r>
            <a:r>
              <a:rPr sz="1250" spc="80" dirty="0">
                <a:latin typeface="Calibri"/>
                <a:cs typeface="Calibri"/>
              </a:rPr>
              <a:t>μία</a:t>
            </a:r>
            <a:r>
              <a:rPr sz="1250" spc="40" dirty="0">
                <a:latin typeface="Calibri"/>
                <a:cs typeface="Calibri"/>
              </a:rPr>
              <a:t> </a:t>
            </a:r>
            <a:r>
              <a:rPr sz="1250" spc="75" dirty="0">
                <a:latin typeface="Calibri"/>
                <a:cs typeface="Calibri"/>
              </a:rPr>
              <a:t>για</a:t>
            </a:r>
            <a:r>
              <a:rPr sz="1250" spc="40" dirty="0">
                <a:latin typeface="Calibri"/>
                <a:cs typeface="Calibri"/>
              </a:rPr>
              <a:t> </a:t>
            </a:r>
            <a:r>
              <a:rPr sz="1250" spc="90" dirty="0">
                <a:latin typeface="Calibri"/>
                <a:cs typeface="Calibri"/>
              </a:rPr>
              <a:t>ένα</a:t>
            </a:r>
            <a:r>
              <a:rPr sz="1250" spc="370" dirty="0">
                <a:latin typeface="Calibri"/>
                <a:cs typeface="Calibri"/>
              </a:rPr>
              <a:t> </a:t>
            </a:r>
            <a:r>
              <a:rPr sz="1250" spc="55" dirty="0">
                <a:latin typeface="Calibri"/>
                <a:cs typeface="Calibri"/>
              </a:rPr>
              <a:t>(</a:t>
            </a:r>
            <a:endParaRPr sz="1250">
              <a:latin typeface="Calibri"/>
              <a:cs typeface="Calibri"/>
            </a:endParaRPr>
          </a:p>
          <a:p>
            <a:pPr marL="396240" lvl="1" indent="-182880">
              <a:lnSpc>
                <a:spcPct val="100000"/>
              </a:lnSpc>
              <a:spcBef>
                <a:spcPts val="605"/>
              </a:spcBef>
              <a:buSzPct val="128000"/>
              <a:buChar char="◦"/>
              <a:tabLst>
                <a:tab pos="396240" algn="l"/>
              </a:tabLst>
            </a:pPr>
            <a:r>
              <a:rPr sz="1250" spc="85" dirty="0">
                <a:latin typeface="Calibri"/>
                <a:cs typeface="Calibri"/>
              </a:rPr>
              <a:t>Χρησιμοποιούνται</a:t>
            </a:r>
            <a:r>
              <a:rPr sz="1250" spc="50" dirty="0">
                <a:latin typeface="Calibri"/>
                <a:cs typeface="Calibri"/>
              </a:rPr>
              <a:t> </a:t>
            </a:r>
            <a:r>
              <a:rPr sz="1250" spc="95" dirty="0">
                <a:latin typeface="Calibri"/>
                <a:cs typeface="Calibri"/>
              </a:rPr>
              <a:t>πολλαπλά</a:t>
            </a:r>
            <a:r>
              <a:rPr sz="1250" spc="40" dirty="0">
                <a:latin typeface="Calibri"/>
                <a:cs typeface="Calibri"/>
              </a:rPr>
              <a:t> </a:t>
            </a:r>
            <a:r>
              <a:rPr sz="1250" spc="90" dirty="0">
                <a:latin typeface="Calibri"/>
                <a:cs typeface="Calibri"/>
              </a:rPr>
              <a:t>νήματα</a:t>
            </a:r>
            <a:r>
              <a:rPr sz="1250" spc="50" dirty="0">
                <a:latin typeface="Calibri"/>
                <a:cs typeface="Calibri"/>
              </a:rPr>
              <a:t> </a:t>
            </a:r>
            <a:r>
              <a:rPr sz="1250" spc="75" dirty="0">
                <a:latin typeface="Calibri"/>
                <a:cs typeface="Calibri"/>
              </a:rPr>
              <a:t>για</a:t>
            </a:r>
            <a:r>
              <a:rPr sz="1250" spc="50" dirty="0">
                <a:latin typeface="Calibri"/>
                <a:cs typeface="Calibri"/>
              </a:rPr>
              <a:t> </a:t>
            </a:r>
            <a:r>
              <a:rPr sz="1250" spc="85" dirty="0">
                <a:latin typeface="Calibri"/>
                <a:cs typeface="Calibri"/>
              </a:rPr>
              <a:t>την</a:t>
            </a:r>
            <a:r>
              <a:rPr sz="1250" spc="45" dirty="0">
                <a:latin typeface="Calibri"/>
                <a:cs typeface="Calibri"/>
              </a:rPr>
              <a:t> </a:t>
            </a:r>
            <a:r>
              <a:rPr sz="1250" spc="100" dirty="0">
                <a:latin typeface="Calibri"/>
                <a:cs typeface="Calibri"/>
              </a:rPr>
              <a:t>απόδοση</a:t>
            </a:r>
            <a:r>
              <a:rPr sz="1250" spc="50" dirty="0">
                <a:latin typeface="Calibri"/>
                <a:cs typeface="Calibri"/>
              </a:rPr>
              <a:t> </a:t>
            </a:r>
            <a:r>
              <a:rPr sz="1250" spc="80" dirty="0">
                <a:latin typeface="Calibri"/>
                <a:cs typeface="Calibri"/>
              </a:rPr>
              <a:t>(δημιουργία</a:t>
            </a:r>
            <a:r>
              <a:rPr sz="1250" spc="35" dirty="0">
                <a:latin typeface="Calibri"/>
                <a:cs typeface="Calibri"/>
              </a:rPr>
              <a:t> </a:t>
            </a:r>
            <a:r>
              <a:rPr sz="1250" spc="75" dirty="0">
                <a:latin typeface="Calibri"/>
                <a:cs typeface="Calibri"/>
              </a:rPr>
              <a:t>εικόνων</a:t>
            </a:r>
            <a:r>
              <a:rPr sz="1250" spc="30" dirty="0">
                <a:latin typeface="Calibri"/>
                <a:cs typeface="Calibri"/>
              </a:rPr>
              <a:t> </a:t>
            </a:r>
            <a:r>
              <a:rPr sz="1250" spc="100" dirty="0">
                <a:latin typeface="Calibri"/>
                <a:cs typeface="Calibri"/>
              </a:rPr>
              <a:t>μέσω</a:t>
            </a:r>
            <a:r>
              <a:rPr sz="1250" spc="40" dirty="0">
                <a:latin typeface="Calibri"/>
                <a:cs typeface="Calibri"/>
              </a:rPr>
              <a:t> </a:t>
            </a:r>
            <a:r>
              <a:rPr sz="1250" spc="110" dirty="0">
                <a:latin typeface="Calibri"/>
                <a:cs typeface="Calibri"/>
              </a:rPr>
              <a:t>GPU</a:t>
            </a:r>
            <a:r>
              <a:rPr sz="1250" spc="40" dirty="0">
                <a:latin typeface="Calibri"/>
                <a:cs typeface="Calibri"/>
              </a:rPr>
              <a:t> </a:t>
            </a:r>
            <a:r>
              <a:rPr sz="1250" spc="75" dirty="0">
                <a:latin typeface="Calibri"/>
                <a:cs typeface="Calibri"/>
              </a:rPr>
              <a:t>acceleration)</a:t>
            </a:r>
            <a:endParaRPr sz="1250">
              <a:latin typeface="Calibri"/>
              <a:cs typeface="Calibri"/>
            </a:endParaRPr>
          </a:p>
          <a:p>
            <a:pPr marL="286385" indent="-273685">
              <a:lnSpc>
                <a:spcPct val="100000"/>
              </a:lnSpc>
              <a:spcBef>
                <a:spcPts val="1385"/>
              </a:spcBef>
              <a:buClr>
                <a:srgbClr val="FFBA00"/>
              </a:buClr>
              <a:buSzPct val="128000"/>
              <a:buFont typeface="Courier New"/>
              <a:buChar char="o"/>
              <a:tabLst>
                <a:tab pos="286385" algn="l"/>
              </a:tabLst>
            </a:pPr>
            <a:r>
              <a:rPr sz="1250" spc="95" dirty="0">
                <a:latin typeface="Calibri"/>
                <a:cs typeface="Calibri"/>
              </a:rPr>
              <a:t>Το</a:t>
            </a:r>
            <a:r>
              <a:rPr sz="1250" spc="35" dirty="0">
                <a:latin typeface="Calibri"/>
                <a:cs typeface="Calibri"/>
              </a:rPr>
              <a:t> </a:t>
            </a:r>
            <a:r>
              <a:rPr sz="1250" spc="100" dirty="0">
                <a:latin typeface="Calibri"/>
                <a:cs typeface="Calibri"/>
              </a:rPr>
              <a:t>Chrome</a:t>
            </a:r>
            <a:r>
              <a:rPr sz="1250" spc="30" dirty="0">
                <a:latin typeface="Calibri"/>
                <a:cs typeface="Calibri"/>
              </a:rPr>
              <a:t> </a:t>
            </a:r>
            <a:r>
              <a:rPr sz="1250" spc="80" dirty="0">
                <a:latin typeface="Calibri"/>
                <a:cs typeface="Calibri"/>
              </a:rPr>
              <a:t>χρησιμοποιεί</a:t>
            </a:r>
            <a:r>
              <a:rPr sz="1250" spc="30" dirty="0">
                <a:latin typeface="Calibri"/>
                <a:cs typeface="Calibri"/>
              </a:rPr>
              <a:t> </a:t>
            </a:r>
            <a:r>
              <a:rPr sz="1250" spc="90" dirty="0">
                <a:latin typeface="Calibri"/>
                <a:cs typeface="Calibri"/>
              </a:rPr>
              <a:t>πολλαπλές</a:t>
            </a:r>
            <a:r>
              <a:rPr sz="1250" spc="40" dirty="0">
                <a:latin typeface="Calibri"/>
                <a:cs typeface="Calibri"/>
              </a:rPr>
              <a:t> </a:t>
            </a:r>
            <a:r>
              <a:rPr sz="1250" spc="70" dirty="0">
                <a:latin typeface="Calibri"/>
                <a:cs typeface="Calibri"/>
              </a:rPr>
              <a:t>διεργασίες</a:t>
            </a:r>
            <a:endParaRPr sz="1250">
              <a:latin typeface="Calibri"/>
              <a:cs typeface="Calibri"/>
            </a:endParaRPr>
          </a:p>
          <a:p>
            <a:pPr marL="396240" marR="60960" lvl="1" indent="-182245">
              <a:lnSpc>
                <a:spcPct val="101699"/>
              </a:lnSpc>
              <a:spcBef>
                <a:spcPts val="575"/>
              </a:spcBef>
              <a:buSzPct val="128000"/>
              <a:buChar char="◦"/>
              <a:tabLst>
                <a:tab pos="396240" algn="l"/>
              </a:tabLst>
            </a:pPr>
            <a:r>
              <a:rPr sz="1250" spc="95" dirty="0">
                <a:latin typeface="Calibri"/>
                <a:cs typeface="Calibri"/>
              </a:rPr>
              <a:t>Χρήση</a:t>
            </a:r>
            <a:r>
              <a:rPr sz="1250" spc="50" dirty="0">
                <a:latin typeface="Calibri"/>
                <a:cs typeface="Calibri"/>
              </a:rPr>
              <a:t> </a:t>
            </a:r>
            <a:r>
              <a:rPr sz="1250" spc="90" dirty="0">
                <a:latin typeface="Calibri"/>
                <a:cs typeface="Calibri"/>
              </a:rPr>
              <a:t>μηχανισμού</a:t>
            </a:r>
            <a:r>
              <a:rPr sz="1250" spc="50" dirty="0">
                <a:latin typeface="Calibri"/>
                <a:cs typeface="Calibri"/>
              </a:rPr>
              <a:t> </a:t>
            </a:r>
            <a:r>
              <a:rPr sz="1250" spc="85" dirty="0">
                <a:latin typeface="Calibri"/>
                <a:cs typeface="Calibri"/>
              </a:rPr>
              <a:t>προστασίας</a:t>
            </a:r>
            <a:r>
              <a:rPr sz="1250" spc="50" dirty="0">
                <a:latin typeface="Calibri"/>
                <a:cs typeface="Calibri"/>
              </a:rPr>
              <a:t> </a:t>
            </a:r>
            <a:r>
              <a:rPr sz="1250" spc="90" dirty="0">
                <a:latin typeface="Calibri"/>
                <a:cs typeface="Calibri"/>
              </a:rPr>
              <a:t>του</a:t>
            </a:r>
            <a:r>
              <a:rPr sz="1250" spc="50" dirty="0">
                <a:latin typeface="Calibri"/>
                <a:cs typeface="Calibri"/>
              </a:rPr>
              <a:t> </a:t>
            </a:r>
            <a:r>
              <a:rPr sz="1250" spc="80" dirty="0">
                <a:latin typeface="Calibri"/>
                <a:cs typeface="Calibri"/>
              </a:rPr>
              <a:t>λειτουργικού</a:t>
            </a:r>
            <a:r>
              <a:rPr sz="1250" spc="45" dirty="0">
                <a:latin typeface="Calibri"/>
                <a:cs typeface="Calibri"/>
              </a:rPr>
              <a:t> </a:t>
            </a:r>
            <a:r>
              <a:rPr sz="1250" spc="90" dirty="0">
                <a:latin typeface="Calibri"/>
                <a:cs typeface="Calibri"/>
              </a:rPr>
              <a:t>συστήματος</a:t>
            </a:r>
            <a:r>
              <a:rPr sz="1250" spc="55" dirty="0">
                <a:latin typeface="Calibri"/>
                <a:cs typeface="Calibri"/>
              </a:rPr>
              <a:t> </a:t>
            </a:r>
            <a:r>
              <a:rPr sz="1250" spc="100" dirty="0">
                <a:latin typeface="Calibri"/>
                <a:cs typeface="Calibri"/>
              </a:rPr>
              <a:t>OS</a:t>
            </a:r>
            <a:r>
              <a:rPr sz="1250" spc="50" dirty="0">
                <a:latin typeface="Calibri"/>
                <a:cs typeface="Calibri"/>
              </a:rPr>
              <a:t> </a:t>
            </a:r>
            <a:r>
              <a:rPr sz="1250" spc="80" dirty="0">
                <a:latin typeface="Calibri"/>
                <a:cs typeface="Calibri"/>
              </a:rPr>
              <a:t>(Operating</a:t>
            </a:r>
            <a:r>
              <a:rPr sz="1250" spc="55" dirty="0">
                <a:latin typeface="Calibri"/>
                <a:cs typeface="Calibri"/>
              </a:rPr>
              <a:t> </a:t>
            </a:r>
            <a:r>
              <a:rPr sz="1250" spc="85" dirty="0">
                <a:latin typeface="Calibri"/>
                <a:cs typeface="Calibri"/>
              </a:rPr>
              <a:t>System)</a:t>
            </a:r>
            <a:r>
              <a:rPr sz="1250" spc="50" dirty="0">
                <a:latin typeface="Calibri"/>
                <a:cs typeface="Calibri"/>
              </a:rPr>
              <a:t> </a:t>
            </a:r>
            <a:r>
              <a:rPr sz="1250" spc="75" dirty="0">
                <a:latin typeface="Calibri"/>
                <a:cs typeface="Calibri"/>
              </a:rPr>
              <a:t>για</a:t>
            </a:r>
            <a:r>
              <a:rPr sz="1250" spc="50" dirty="0">
                <a:latin typeface="Calibri"/>
                <a:cs typeface="Calibri"/>
              </a:rPr>
              <a:t> </a:t>
            </a:r>
            <a:r>
              <a:rPr sz="1250" spc="90" dirty="0">
                <a:latin typeface="Calibri"/>
                <a:cs typeface="Calibri"/>
              </a:rPr>
              <a:t>να</a:t>
            </a:r>
            <a:r>
              <a:rPr sz="1250" spc="50" dirty="0">
                <a:latin typeface="Calibri"/>
                <a:cs typeface="Calibri"/>
              </a:rPr>
              <a:t> </a:t>
            </a:r>
            <a:r>
              <a:rPr sz="1250" spc="80" dirty="0">
                <a:latin typeface="Calibri"/>
                <a:cs typeface="Calibri"/>
              </a:rPr>
              <a:t>διασφαλιστεί</a:t>
            </a:r>
            <a:r>
              <a:rPr sz="1250" spc="50" dirty="0">
                <a:latin typeface="Calibri"/>
                <a:cs typeface="Calibri"/>
              </a:rPr>
              <a:t> </a:t>
            </a:r>
            <a:r>
              <a:rPr sz="1250" spc="70" dirty="0">
                <a:latin typeface="Calibri"/>
                <a:cs typeface="Calibri"/>
              </a:rPr>
              <a:t>ότι</a:t>
            </a:r>
            <a:r>
              <a:rPr sz="1250" spc="50" dirty="0">
                <a:latin typeface="Calibri"/>
                <a:cs typeface="Calibri"/>
              </a:rPr>
              <a:t> </a:t>
            </a:r>
            <a:r>
              <a:rPr sz="1250" spc="75" dirty="0">
                <a:latin typeface="Calibri"/>
                <a:cs typeface="Calibri"/>
              </a:rPr>
              <a:t>οι</a:t>
            </a:r>
            <a:r>
              <a:rPr sz="1250" spc="45" dirty="0">
                <a:latin typeface="Calibri"/>
                <a:cs typeface="Calibri"/>
              </a:rPr>
              <a:t> </a:t>
            </a:r>
            <a:r>
              <a:rPr sz="1250" spc="80" dirty="0">
                <a:latin typeface="Calibri"/>
                <a:cs typeface="Calibri"/>
              </a:rPr>
              <a:t>ιστοσελίδες</a:t>
            </a:r>
            <a:r>
              <a:rPr sz="1250" spc="50" dirty="0">
                <a:latin typeface="Calibri"/>
                <a:cs typeface="Calibri"/>
              </a:rPr>
              <a:t> </a:t>
            </a:r>
            <a:r>
              <a:rPr sz="1250" spc="100" dirty="0">
                <a:latin typeface="Calibri"/>
                <a:cs typeface="Calibri"/>
              </a:rPr>
              <a:t>από</a:t>
            </a:r>
            <a:r>
              <a:rPr sz="1250" spc="45" dirty="0">
                <a:latin typeface="Calibri"/>
                <a:cs typeface="Calibri"/>
              </a:rPr>
              <a:t> </a:t>
            </a:r>
            <a:r>
              <a:rPr sz="1250" spc="85" dirty="0">
                <a:latin typeface="Calibri"/>
                <a:cs typeface="Calibri"/>
              </a:rPr>
              <a:t>διαφορετικούς </a:t>
            </a:r>
            <a:r>
              <a:rPr sz="1250" spc="-265" dirty="0">
                <a:latin typeface="Calibri"/>
                <a:cs typeface="Calibri"/>
              </a:rPr>
              <a:t> </a:t>
            </a:r>
            <a:r>
              <a:rPr sz="1250" spc="85" dirty="0">
                <a:latin typeface="Calibri"/>
                <a:cs typeface="Calibri"/>
              </a:rPr>
              <a:t>ιστότοπους</a:t>
            </a:r>
            <a:r>
              <a:rPr sz="1250" spc="45" dirty="0">
                <a:latin typeface="Calibri"/>
                <a:cs typeface="Calibri"/>
              </a:rPr>
              <a:t> </a:t>
            </a:r>
            <a:r>
              <a:rPr sz="1250" spc="85" dirty="0">
                <a:latin typeface="Calibri"/>
                <a:cs typeface="Calibri"/>
              </a:rPr>
              <a:t>δεν</a:t>
            </a:r>
            <a:r>
              <a:rPr sz="1250" spc="35" dirty="0">
                <a:latin typeface="Calibri"/>
                <a:cs typeface="Calibri"/>
              </a:rPr>
              <a:t> </a:t>
            </a:r>
            <a:r>
              <a:rPr sz="1250" spc="95" dirty="0">
                <a:latin typeface="Calibri"/>
                <a:cs typeface="Calibri"/>
              </a:rPr>
              <a:t>μπορούν</a:t>
            </a:r>
            <a:r>
              <a:rPr sz="1250" spc="35" dirty="0">
                <a:latin typeface="Calibri"/>
                <a:cs typeface="Calibri"/>
              </a:rPr>
              <a:t> </a:t>
            </a:r>
            <a:r>
              <a:rPr sz="1250" spc="85" dirty="0">
                <a:latin typeface="Calibri"/>
                <a:cs typeface="Calibri"/>
              </a:rPr>
              <a:t>να</a:t>
            </a:r>
            <a:r>
              <a:rPr sz="1250" spc="25" dirty="0">
                <a:latin typeface="Calibri"/>
                <a:cs typeface="Calibri"/>
              </a:rPr>
              <a:t> </a:t>
            </a:r>
            <a:r>
              <a:rPr sz="1250" spc="65" dirty="0">
                <a:latin typeface="Calibri"/>
                <a:cs typeface="Calibri"/>
              </a:rPr>
              <a:t>είναι</a:t>
            </a:r>
            <a:r>
              <a:rPr sz="1250" spc="20" dirty="0">
                <a:latin typeface="Calibri"/>
                <a:cs typeface="Calibri"/>
              </a:rPr>
              <a:t> </a:t>
            </a:r>
            <a:r>
              <a:rPr sz="1250" spc="70" dirty="0">
                <a:latin typeface="Calibri"/>
                <a:cs typeface="Calibri"/>
              </a:rPr>
              <a:t>διαδραστικές</a:t>
            </a:r>
            <a:endParaRPr sz="1250">
              <a:latin typeface="Calibri"/>
              <a:cs typeface="Calibri"/>
            </a:endParaRPr>
          </a:p>
          <a:p>
            <a:pPr marL="579120" lvl="2" indent="-182245">
              <a:lnSpc>
                <a:spcPct val="100000"/>
              </a:lnSpc>
              <a:spcBef>
                <a:spcPts val="925"/>
              </a:spcBef>
              <a:buSzPct val="128000"/>
              <a:buChar char="◦"/>
              <a:tabLst>
                <a:tab pos="579120" algn="l"/>
              </a:tabLst>
            </a:pPr>
            <a:r>
              <a:rPr sz="1250" spc="85" dirty="0">
                <a:latin typeface="Calibri"/>
                <a:cs typeface="Calibri"/>
              </a:rPr>
              <a:t>Επειδή</a:t>
            </a:r>
            <a:r>
              <a:rPr sz="1250" spc="40" dirty="0">
                <a:latin typeface="Calibri"/>
                <a:cs typeface="Calibri"/>
              </a:rPr>
              <a:t> </a:t>
            </a:r>
            <a:r>
              <a:rPr sz="1250" spc="80" dirty="0">
                <a:latin typeface="Calibri"/>
                <a:cs typeface="Calibri"/>
              </a:rPr>
              <a:t>εκτελούνται</a:t>
            </a:r>
            <a:r>
              <a:rPr sz="1250" spc="45" dirty="0">
                <a:latin typeface="Calibri"/>
                <a:cs typeface="Calibri"/>
              </a:rPr>
              <a:t> </a:t>
            </a:r>
            <a:r>
              <a:rPr sz="1250" spc="90" dirty="0">
                <a:latin typeface="Calibri"/>
                <a:cs typeface="Calibri"/>
              </a:rPr>
              <a:t>σε</a:t>
            </a:r>
            <a:r>
              <a:rPr sz="1250" spc="40" dirty="0">
                <a:latin typeface="Calibri"/>
                <a:cs typeface="Calibri"/>
              </a:rPr>
              <a:t> </a:t>
            </a:r>
            <a:r>
              <a:rPr sz="1250" spc="80" dirty="0">
                <a:latin typeface="Calibri"/>
                <a:cs typeface="Calibri"/>
              </a:rPr>
              <a:t>διαφορετικές</a:t>
            </a:r>
            <a:r>
              <a:rPr sz="1250" spc="50" dirty="0">
                <a:latin typeface="Calibri"/>
                <a:cs typeface="Calibri"/>
              </a:rPr>
              <a:t> </a:t>
            </a:r>
            <a:r>
              <a:rPr sz="1250" spc="70" dirty="0">
                <a:latin typeface="Calibri"/>
                <a:cs typeface="Calibri"/>
              </a:rPr>
              <a:t>διεργασίες</a:t>
            </a:r>
            <a:endParaRPr sz="1250">
              <a:latin typeface="Calibri"/>
              <a:cs typeface="Calibri"/>
            </a:endParaRPr>
          </a:p>
          <a:p>
            <a:pPr marL="396240" marR="117475" lvl="1" indent="-182245">
              <a:lnSpc>
                <a:spcPct val="101699"/>
              </a:lnSpc>
              <a:spcBef>
                <a:spcPts val="900"/>
              </a:spcBef>
              <a:buSzPct val="128000"/>
              <a:buChar char="◦"/>
              <a:tabLst>
                <a:tab pos="396240" algn="l"/>
              </a:tabLst>
            </a:pPr>
            <a:r>
              <a:rPr sz="1250" spc="120" dirty="0">
                <a:latin typeface="Calibri"/>
                <a:cs typeface="Calibri"/>
              </a:rPr>
              <a:t>Πλεονέκτημα</a:t>
            </a:r>
            <a:r>
              <a:rPr sz="1250" spc="60" dirty="0">
                <a:latin typeface="Calibri"/>
                <a:cs typeface="Calibri"/>
              </a:rPr>
              <a:t> </a:t>
            </a:r>
            <a:r>
              <a:rPr sz="1250" spc="100" dirty="0">
                <a:latin typeface="Calibri"/>
                <a:cs typeface="Calibri"/>
              </a:rPr>
              <a:t>αξιοπιστίας:</a:t>
            </a:r>
            <a:r>
              <a:rPr sz="1250" spc="60" dirty="0">
                <a:latin typeface="Calibri"/>
                <a:cs typeface="Calibri"/>
              </a:rPr>
              <a:t> </a:t>
            </a:r>
            <a:r>
              <a:rPr sz="1250" spc="135" dirty="0">
                <a:latin typeface="Calibri"/>
                <a:cs typeface="Calibri"/>
              </a:rPr>
              <a:t>η</a:t>
            </a:r>
            <a:r>
              <a:rPr sz="1250" spc="65" dirty="0">
                <a:latin typeface="Calibri"/>
                <a:cs typeface="Calibri"/>
              </a:rPr>
              <a:t> </a:t>
            </a:r>
            <a:r>
              <a:rPr sz="1250" spc="125" dirty="0">
                <a:latin typeface="Calibri"/>
                <a:cs typeface="Calibri"/>
              </a:rPr>
              <a:t>κατάρρευση</a:t>
            </a:r>
            <a:r>
              <a:rPr sz="1250" spc="65" dirty="0">
                <a:latin typeface="Calibri"/>
                <a:cs typeface="Calibri"/>
              </a:rPr>
              <a:t> </a:t>
            </a:r>
            <a:r>
              <a:rPr sz="1250" spc="110" dirty="0">
                <a:latin typeface="Calibri"/>
                <a:cs typeface="Calibri"/>
              </a:rPr>
              <a:t>της</a:t>
            </a:r>
            <a:r>
              <a:rPr sz="1250" spc="65" dirty="0">
                <a:latin typeface="Calibri"/>
                <a:cs typeface="Calibri"/>
              </a:rPr>
              <a:t> </a:t>
            </a:r>
            <a:r>
              <a:rPr sz="1250" spc="130" dirty="0">
                <a:latin typeface="Calibri"/>
                <a:cs typeface="Calibri"/>
              </a:rPr>
              <a:t>απόδοσης</a:t>
            </a:r>
            <a:r>
              <a:rPr sz="1250" spc="65" dirty="0">
                <a:latin typeface="Calibri"/>
                <a:cs typeface="Calibri"/>
              </a:rPr>
              <a:t> </a:t>
            </a:r>
            <a:r>
              <a:rPr sz="1250" spc="110" dirty="0">
                <a:latin typeface="Calibri"/>
                <a:cs typeface="Calibri"/>
              </a:rPr>
              <a:t>(δημιουργία</a:t>
            </a:r>
            <a:r>
              <a:rPr sz="1250" spc="65" dirty="0">
                <a:latin typeface="Calibri"/>
                <a:cs typeface="Calibri"/>
              </a:rPr>
              <a:t> </a:t>
            </a:r>
            <a:r>
              <a:rPr sz="1250" spc="114" dirty="0">
                <a:latin typeface="Calibri"/>
                <a:cs typeface="Calibri"/>
              </a:rPr>
              <a:t>εικόνων</a:t>
            </a:r>
            <a:r>
              <a:rPr sz="1250" spc="60" dirty="0">
                <a:latin typeface="Calibri"/>
                <a:cs typeface="Calibri"/>
              </a:rPr>
              <a:t> </a:t>
            </a:r>
            <a:r>
              <a:rPr sz="1250" spc="135" dirty="0">
                <a:latin typeface="Calibri"/>
                <a:cs typeface="Calibri"/>
              </a:rPr>
              <a:t>μέσω</a:t>
            </a:r>
            <a:r>
              <a:rPr sz="1250" spc="60" dirty="0">
                <a:latin typeface="Calibri"/>
                <a:cs typeface="Calibri"/>
              </a:rPr>
              <a:t> </a:t>
            </a:r>
            <a:r>
              <a:rPr sz="1250" spc="145" dirty="0">
                <a:latin typeface="Calibri"/>
                <a:cs typeface="Calibri"/>
              </a:rPr>
              <a:t>GPU</a:t>
            </a:r>
            <a:r>
              <a:rPr sz="1250" spc="55" dirty="0">
                <a:latin typeface="Calibri"/>
                <a:cs typeface="Calibri"/>
              </a:rPr>
              <a:t> </a:t>
            </a:r>
            <a:r>
              <a:rPr sz="1250" spc="100" dirty="0">
                <a:latin typeface="Calibri"/>
                <a:cs typeface="Calibri"/>
              </a:rPr>
              <a:t>acceleration)</a:t>
            </a:r>
            <a:r>
              <a:rPr sz="1250" spc="70" dirty="0">
                <a:latin typeface="Calibri"/>
                <a:cs typeface="Calibri"/>
              </a:rPr>
              <a:t> </a:t>
            </a:r>
            <a:r>
              <a:rPr sz="1250" spc="110" dirty="0">
                <a:latin typeface="Calibri"/>
                <a:cs typeface="Calibri"/>
              </a:rPr>
              <a:t>ενός</a:t>
            </a:r>
            <a:r>
              <a:rPr sz="1250" spc="60" dirty="0">
                <a:latin typeface="Calibri"/>
                <a:cs typeface="Calibri"/>
              </a:rPr>
              <a:t> </a:t>
            </a:r>
            <a:r>
              <a:rPr sz="1250" spc="114" dirty="0">
                <a:latin typeface="Calibri"/>
                <a:cs typeface="Calibri"/>
              </a:rPr>
              <a:t>ιστότοπου</a:t>
            </a:r>
            <a:r>
              <a:rPr sz="1250" spc="65" dirty="0">
                <a:latin typeface="Calibri"/>
                <a:cs typeface="Calibri"/>
              </a:rPr>
              <a:t> </a:t>
            </a:r>
            <a:r>
              <a:rPr sz="1250" spc="114" dirty="0">
                <a:latin typeface="Calibri"/>
                <a:cs typeface="Calibri"/>
              </a:rPr>
              <a:t>δεν</a:t>
            </a:r>
            <a:r>
              <a:rPr sz="1250" spc="60" dirty="0">
                <a:latin typeface="Calibri"/>
                <a:cs typeface="Calibri"/>
              </a:rPr>
              <a:t> </a:t>
            </a:r>
            <a:r>
              <a:rPr sz="1250" spc="110" dirty="0">
                <a:latin typeface="Calibri"/>
                <a:cs typeface="Calibri"/>
              </a:rPr>
              <a:t>επηρεάζει</a:t>
            </a:r>
            <a:r>
              <a:rPr sz="1250" spc="65" dirty="0">
                <a:latin typeface="Calibri"/>
                <a:cs typeface="Calibri"/>
              </a:rPr>
              <a:t> </a:t>
            </a:r>
            <a:r>
              <a:rPr sz="1250" spc="114" dirty="0">
                <a:latin typeface="Calibri"/>
                <a:cs typeface="Calibri"/>
              </a:rPr>
              <a:t>έναν </a:t>
            </a:r>
            <a:r>
              <a:rPr sz="1250" spc="-270" dirty="0">
                <a:latin typeface="Calibri"/>
                <a:cs typeface="Calibri"/>
              </a:rPr>
              <a:t> </a:t>
            </a:r>
            <a:r>
              <a:rPr sz="1250" spc="125" dirty="0">
                <a:latin typeface="Calibri"/>
                <a:cs typeface="Calibri"/>
              </a:rPr>
              <a:t>άλλο</a:t>
            </a:r>
            <a:r>
              <a:rPr sz="1250" spc="45" dirty="0">
                <a:latin typeface="Calibri"/>
                <a:cs typeface="Calibri"/>
              </a:rPr>
              <a:t> </a:t>
            </a:r>
            <a:r>
              <a:rPr sz="1250" spc="110" dirty="0">
                <a:latin typeface="Calibri"/>
                <a:cs typeface="Calibri"/>
              </a:rPr>
              <a:t>ιστότοπο</a:t>
            </a:r>
            <a:endParaRPr sz="1250">
              <a:latin typeface="Calibri"/>
              <a:cs typeface="Calibri"/>
            </a:endParaRPr>
          </a:p>
          <a:p>
            <a:pPr marL="396240" marR="5080" lvl="1" indent="-182245">
              <a:lnSpc>
                <a:spcPct val="101699"/>
              </a:lnSpc>
              <a:spcBef>
                <a:spcPts val="900"/>
              </a:spcBef>
              <a:buSzPct val="128000"/>
              <a:buChar char="◦"/>
              <a:tabLst>
                <a:tab pos="396240" algn="l"/>
              </a:tabLst>
            </a:pPr>
            <a:r>
              <a:rPr sz="1250" spc="90" dirty="0">
                <a:latin typeface="Calibri"/>
                <a:cs typeface="Calibri"/>
              </a:rPr>
              <a:t>Πλεονέκτημα</a:t>
            </a:r>
            <a:r>
              <a:rPr sz="1250" spc="50" dirty="0">
                <a:latin typeface="Calibri"/>
                <a:cs typeface="Calibri"/>
              </a:rPr>
              <a:t> </a:t>
            </a:r>
            <a:r>
              <a:rPr sz="1250" spc="85" dirty="0">
                <a:latin typeface="Calibri"/>
                <a:cs typeface="Calibri"/>
              </a:rPr>
              <a:t>ασφάλειας:</a:t>
            </a:r>
            <a:r>
              <a:rPr sz="1250" spc="45" dirty="0">
                <a:latin typeface="Calibri"/>
                <a:cs typeface="Calibri"/>
              </a:rPr>
              <a:t> </a:t>
            </a:r>
            <a:r>
              <a:rPr sz="1250" spc="100" dirty="0">
                <a:latin typeface="Calibri"/>
                <a:cs typeface="Calibri"/>
              </a:rPr>
              <a:t>η</a:t>
            </a:r>
            <a:r>
              <a:rPr sz="1250" spc="50" dirty="0">
                <a:latin typeface="Calibri"/>
                <a:cs typeface="Calibri"/>
              </a:rPr>
              <a:t> </a:t>
            </a:r>
            <a:r>
              <a:rPr sz="1250" spc="90" dirty="0">
                <a:latin typeface="Calibri"/>
                <a:cs typeface="Calibri"/>
              </a:rPr>
              <a:t>ευπάθεια</a:t>
            </a:r>
            <a:r>
              <a:rPr sz="1250" spc="45" dirty="0">
                <a:latin typeface="Calibri"/>
                <a:cs typeface="Calibri"/>
              </a:rPr>
              <a:t> </a:t>
            </a:r>
            <a:r>
              <a:rPr sz="1250" spc="85" dirty="0">
                <a:latin typeface="Calibri"/>
                <a:cs typeface="Calibri"/>
              </a:rPr>
              <a:t>στην</a:t>
            </a:r>
            <a:r>
              <a:rPr sz="1250" spc="50" dirty="0">
                <a:latin typeface="Calibri"/>
                <a:cs typeface="Calibri"/>
              </a:rPr>
              <a:t> </a:t>
            </a:r>
            <a:r>
              <a:rPr sz="1250" spc="100" dirty="0">
                <a:latin typeface="Calibri"/>
                <a:cs typeface="Calibri"/>
              </a:rPr>
              <a:t>απόδοση</a:t>
            </a:r>
            <a:r>
              <a:rPr sz="1250" spc="50" dirty="0">
                <a:latin typeface="Calibri"/>
                <a:cs typeface="Calibri"/>
              </a:rPr>
              <a:t> </a:t>
            </a:r>
            <a:r>
              <a:rPr sz="1250" spc="80" dirty="0">
                <a:latin typeface="Calibri"/>
                <a:cs typeface="Calibri"/>
              </a:rPr>
              <a:t>(δημιουργία</a:t>
            </a:r>
            <a:r>
              <a:rPr sz="1250" spc="55" dirty="0">
                <a:latin typeface="Calibri"/>
                <a:cs typeface="Calibri"/>
              </a:rPr>
              <a:t> </a:t>
            </a:r>
            <a:r>
              <a:rPr sz="1250" spc="85" dirty="0">
                <a:latin typeface="Calibri"/>
                <a:cs typeface="Calibri"/>
              </a:rPr>
              <a:t>εικόνων</a:t>
            </a:r>
            <a:r>
              <a:rPr sz="1250" spc="40" dirty="0">
                <a:latin typeface="Calibri"/>
                <a:cs typeface="Calibri"/>
              </a:rPr>
              <a:t> </a:t>
            </a:r>
            <a:r>
              <a:rPr sz="1250" spc="100" dirty="0">
                <a:latin typeface="Calibri"/>
                <a:cs typeface="Calibri"/>
              </a:rPr>
              <a:t>μέσω</a:t>
            </a:r>
            <a:r>
              <a:rPr sz="1250" spc="45" dirty="0">
                <a:latin typeface="Calibri"/>
                <a:cs typeface="Calibri"/>
              </a:rPr>
              <a:t> </a:t>
            </a:r>
            <a:r>
              <a:rPr sz="1250" spc="110" dirty="0">
                <a:latin typeface="Calibri"/>
                <a:cs typeface="Calibri"/>
              </a:rPr>
              <a:t>GPU</a:t>
            </a:r>
            <a:r>
              <a:rPr sz="1250" spc="40" dirty="0">
                <a:latin typeface="Calibri"/>
                <a:cs typeface="Calibri"/>
              </a:rPr>
              <a:t> </a:t>
            </a:r>
            <a:r>
              <a:rPr sz="1250" spc="75" dirty="0">
                <a:latin typeface="Calibri"/>
                <a:cs typeface="Calibri"/>
              </a:rPr>
              <a:t>acceleration)</a:t>
            </a:r>
            <a:r>
              <a:rPr sz="1250" spc="55" dirty="0">
                <a:latin typeface="Calibri"/>
                <a:cs typeface="Calibri"/>
              </a:rPr>
              <a:t> </a:t>
            </a:r>
            <a:r>
              <a:rPr sz="1250" spc="85" dirty="0">
                <a:latin typeface="Calibri"/>
                <a:cs typeface="Calibri"/>
              </a:rPr>
              <a:t>δεν</a:t>
            </a:r>
            <a:r>
              <a:rPr sz="1250" spc="40" dirty="0">
                <a:latin typeface="Calibri"/>
                <a:cs typeface="Calibri"/>
              </a:rPr>
              <a:t> </a:t>
            </a:r>
            <a:r>
              <a:rPr sz="1250" spc="75" dirty="0">
                <a:latin typeface="Calibri"/>
                <a:cs typeface="Calibri"/>
              </a:rPr>
              <a:t>θέτει</a:t>
            </a:r>
            <a:r>
              <a:rPr sz="1250" spc="50" dirty="0">
                <a:latin typeface="Calibri"/>
                <a:cs typeface="Calibri"/>
              </a:rPr>
              <a:t> </a:t>
            </a:r>
            <a:r>
              <a:rPr sz="1250" spc="90" dirty="0">
                <a:latin typeface="Calibri"/>
                <a:cs typeface="Calibri"/>
              </a:rPr>
              <a:t>σε</a:t>
            </a:r>
            <a:r>
              <a:rPr sz="1250" spc="40" dirty="0">
                <a:latin typeface="Calibri"/>
                <a:cs typeface="Calibri"/>
              </a:rPr>
              <a:t> </a:t>
            </a:r>
            <a:r>
              <a:rPr sz="1250" spc="85" dirty="0">
                <a:latin typeface="Calibri"/>
                <a:cs typeface="Calibri"/>
              </a:rPr>
              <a:t>κίνδυνο</a:t>
            </a:r>
            <a:r>
              <a:rPr sz="1250" spc="45" dirty="0">
                <a:latin typeface="Calibri"/>
                <a:cs typeface="Calibri"/>
              </a:rPr>
              <a:t> </a:t>
            </a:r>
            <a:r>
              <a:rPr sz="1250" spc="80" dirty="0">
                <a:latin typeface="Calibri"/>
                <a:cs typeface="Calibri"/>
              </a:rPr>
              <a:t>ιστότοπους-</a:t>
            </a:r>
            <a:r>
              <a:rPr sz="1250" spc="45" dirty="0">
                <a:latin typeface="Calibri"/>
                <a:cs typeface="Calibri"/>
              </a:rPr>
              <a:t> </a:t>
            </a:r>
            <a:r>
              <a:rPr sz="1250" spc="100" dirty="0">
                <a:latin typeface="Calibri"/>
                <a:cs typeface="Calibri"/>
              </a:rPr>
              <a:t>απομόνωση </a:t>
            </a:r>
            <a:r>
              <a:rPr sz="1250" spc="-265" dirty="0">
                <a:latin typeface="Calibri"/>
                <a:cs typeface="Calibri"/>
              </a:rPr>
              <a:t> </a:t>
            </a:r>
            <a:r>
              <a:rPr sz="1250" spc="95" dirty="0">
                <a:latin typeface="Calibri"/>
                <a:cs typeface="Calibri"/>
              </a:rPr>
              <a:t>των</a:t>
            </a:r>
            <a:r>
              <a:rPr sz="1250" spc="30" dirty="0">
                <a:latin typeface="Calibri"/>
                <a:cs typeface="Calibri"/>
              </a:rPr>
              <a:t> </a:t>
            </a:r>
            <a:r>
              <a:rPr sz="1250" spc="90" dirty="0">
                <a:latin typeface="Calibri"/>
                <a:cs typeface="Calibri"/>
              </a:rPr>
              <a:t>πρόσθετων</a:t>
            </a:r>
            <a:r>
              <a:rPr sz="1250" spc="35" dirty="0">
                <a:latin typeface="Calibri"/>
                <a:cs typeface="Calibri"/>
              </a:rPr>
              <a:t> </a:t>
            </a:r>
            <a:r>
              <a:rPr sz="1250" spc="95" dirty="0">
                <a:latin typeface="Calibri"/>
                <a:cs typeface="Calibri"/>
              </a:rPr>
              <a:t>προγραμμάτων</a:t>
            </a:r>
            <a:endParaRPr sz="1250">
              <a:latin typeface="Calibri"/>
              <a:cs typeface="Calibri"/>
            </a:endParaRPr>
          </a:p>
          <a:p>
            <a:pPr marL="396240" lvl="1" indent="-182880">
              <a:lnSpc>
                <a:spcPct val="100000"/>
              </a:lnSpc>
              <a:spcBef>
                <a:spcPts val="919"/>
              </a:spcBef>
              <a:buSzPct val="128000"/>
              <a:buChar char="◦"/>
              <a:tabLst>
                <a:tab pos="396240" algn="l"/>
              </a:tabLst>
            </a:pPr>
            <a:r>
              <a:rPr sz="1250" spc="55" dirty="0">
                <a:latin typeface="Calibri"/>
                <a:cs typeface="Calibri"/>
              </a:rPr>
              <a:t>Χρησιμοποιείτύπους</a:t>
            </a:r>
            <a:r>
              <a:rPr sz="1250" spc="40" dirty="0">
                <a:latin typeface="Calibri"/>
                <a:cs typeface="Calibri"/>
              </a:rPr>
              <a:t> </a:t>
            </a:r>
            <a:r>
              <a:rPr sz="1250" spc="50" dirty="0">
                <a:latin typeface="Calibri"/>
                <a:cs typeface="Calibri"/>
              </a:rPr>
              <a:t>διεργασιών:</a:t>
            </a:r>
            <a:r>
              <a:rPr sz="1250" spc="370" dirty="0">
                <a:latin typeface="Calibri"/>
                <a:cs typeface="Calibri"/>
              </a:rPr>
              <a:t> </a:t>
            </a:r>
            <a:r>
              <a:rPr sz="1250" spc="50" dirty="0">
                <a:latin typeface="Calibri"/>
                <a:cs typeface="Calibri"/>
              </a:rPr>
              <a:t>(browsers </a:t>
            </a:r>
            <a:r>
              <a:rPr sz="1250" spc="35" dirty="0">
                <a:latin typeface="Calibri"/>
                <a:cs typeface="Calibri"/>
              </a:rPr>
              <a:t>-</a:t>
            </a:r>
            <a:r>
              <a:rPr sz="1250" spc="45" dirty="0">
                <a:latin typeface="Calibri"/>
                <a:cs typeface="Calibri"/>
              </a:rPr>
              <a:t> </a:t>
            </a:r>
            <a:r>
              <a:rPr sz="1250" spc="60" dirty="0">
                <a:latin typeface="Calibri"/>
                <a:cs typeface="Calibri"/>
              </a:rPr>
              <a:t>προγράμματα</a:t>
            </a:r>
            <a:r>
              <a:rPr sz="1250" spc="45" dirty="0">
                <a:latin typeface="Calibri"/>
                <a:cs typeface="Calibri"/>
              </a:rPr>
              <a:t> </a:t>
            </a:r>
            <a:r>
              <a:rPr sz="1250" spc="50" dirty="0">
                <a:latin typeface="Calibri"/>
                <a:cs typeface="Calibri"/>
              </a:rPr>
              <a:t>περιήγησης),</a:t>
            </a:r>
            <a:r>
              <a:rPr sz="1250" spc="40" dirty="0">
                <a:latin typeface="Calibri"/>
                <a:cs typeface="Calibri"/>
              </a:rPr>
              <a:t> </a:t>
            </a:r>
            <a:r>
              <a:rPr sz="1250" spc="65" dirty="0">
                <a:latin typeface="Calibri"/>
                <a:cs typeface="Calibri"/>
              </a:rPr>
              <a:t>απόδοση</a:t>
            </a:r>
            <a:r>
              <a:rPr sz="1250" spc="50" dirty="0">
                <a:latin typeface="Calibri"/>
                <a:cs typeface="Calibri"/>
              </a:rPr>
              <a:t> </a:t>
            </a:r>
            <a:r>
              <a:rPr sz="1250" spc="55" dirty="0">
                <a:latin typeface="Calibri"/>
                <a:cs typeface="Calibri"/>
              </a:rPr>
              <a:t>(δημιουργία</a:t>
            </a:r>
            <a:r>
              <a:rPr sz="1250" spc="50" dirty="0">
                <a:latin typeface="Calibri"/>
                <a:cs typeface="Calibri"/>
              </a:rPr>
              <a:t> </a:t>
            </a:r>
            <a:r>
              <a:rPr sz="1250" spc="55" dirty="0">
                <a:latin typeface="Calibri"/>
                <a:cs typeface="Calibri"/>
              </a:rPr>
              <a:t>εικόνων</a:t>
            </a:r>
            <a:r>
              <a:rPr sz="1250" spc="45" dirty="0">
                <a:latin typeface="Calibri"/>
                <a:cs typeface="Calibri"/>
              </a:rPr>
              <a:t> </a:t>
            </a:r>
            <a:r>
              <a:rPr sz="1250" spc="65" dirty="0">
                <a:latin typeface="Calibri"/>
                <a:cs typeface="Calibri"/>
              </a:rPr>
              <a:t>μέσω</a:t>
            </a:r>
            <a:r>
              <a:rPr sz="1250" spc="40" dirty="0">
                <a:latin typeface="Calibri"/>
                <a:cs typeface="Calibri"/>
              </a:rPr>
              <a:t> </a:t>
            </a:r>
            <a:r>
              <a:rPr sz="1250" spc="70" dirty="0">
                <a:latin typeface="Calibri"/>
                <a:cs typeface="Calibri"/>
              </a:rPr>
              <a:t>GPU</a:t>
            </a:r>
            <a:r>
              <a:rPr sz="1250" spc="40" dirty="0">
                <a:latin typeface="Calibri"/>
                <a:cs typeface="Calibri"/>
              </a:rPr>
              <a:t> </a:t>
            </a:r>
            <a:r>
              <a:rPr sz="1250" spc="45" dirty="0">
                <a:latin typeface="Calibri"/>
                <a:cs typeface="Calibri"/>
              </a:rPr>
              <a:t>acceleration)</a:t>
            </a:r>
            <a:endParaRPr sz="1250">
              <a:latin typeface="Calibri"/>
              <a:cs typeface="Calibri"/>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02269" y="5984875"/>
            <a:ext cx="1530032" cy="612140"/>
          </a:xfrm>
          <a:prstGeom prst="rect">
            <a:avLst/>
          </a:prstGeom>
        </p:spPr>
      </p:pic>
      <p:sp>
        <p:nvSpPr>
          <p:cNvPr id="3" name="object 3"/>
          <p:cNvSpPr txBox="1">
            <a:spLocks noGrp="1"/>
          </p:cNvSpPr>
          <p:nvPr>
            <p:ph type="title"/>
          </p:nvPr>
        </p:nvSpPr>
        <p:spPr>
          <a:xfrm>
            <a:off x="875030" y="757554"/>
            <a:ext cx="3982085" cy="459740"/>
          </a:xfrm>
          <a:prstGeom prst="rect">
            <a:avLst/>
          </a:prstGeom>
        </p:spPr>
        <p:txBody>
          <a:bodyPr vert="horz" wrap="square" lIns="0" tIns="12700" rIns="0" bIns="0" rtlCol="0">
            <a:spAutoFit/>
          </a:bodyPr>
          <a:lstStyle/>
          <a:p>
            <a:pPr marL="12700">
              <a:lnSpc>
                <a:spcPct val="100000"/>
              </a:lnSpc>
              <a:spcBef>
                <a:spcPts val="100"/>
              </a:spcBef>
            </a:pPr>
            <a:r>
              <a:rPr spc="55" dirty="0"/>
              <a:t>Cross</a:t>
            </a:r>
            <a:r>
              <a:rPr spc="15" dirty="0"/>
              <a:t> </a:t>
            </a:r>
            <a:r>
              <a:rPr spc="50" dirty="0"/>
              <a:t>Site</a:t>
            </a:r>
            <a:r>
              <a:rPr spc="10" dirty="0"/>
              <a:t> </a:t>
            </a:r>
            <a:r>
              <a:rPr spc="55" dirty="0"/>
              <a:t>Scripting</a:t>
            </a:r>
            <a:r>
              <a:rPr spc="45" dirty="0"/>
              <a:t> </a:t>
            </a:r>
            <a:r>
              <a:rPr spc="65" dirty="0"/>
              <a:t>XSS)</a:t>
            </a:r>
          </a:p>
        </p:txBody>
      </p:sp>
      <p:sp>
        <p:nvSpPr>
          <p:cNvPr id="5" name="object 5"/>
          <p:cNvSpPr txBox="1"/>
          <p:nvPr/>
        </p:nvSpPr>
        <p:spPr>
          <a:xfrm>
            <a:off x="10741025" y="602132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22</a:t>
            </a:r>
            <a:endParaRPr sz="1100">
              <a:latin typeface="Arial"/>
              <a:cs typeface="Arial"/>
            </a:endParaRPr>
          </a:p>
        </p:txBody>
      </p:sp>
      <p:sp>
        <p:nvSpPr>
          <p:cNvPr id="4" name="object 4"/>
          <p:cNvSpPr txBox="1"/>
          <p:nvPr/>
        </p:nvSpPr>
        <p:spPr>
          <a:xfrm>
            <a:off x="783590" y="1901253"/>
            <a:ext cx="11125835" cy="3912235"/>
          </a:xfrm>
          <a:prstGeom prst="rect">
            <a:avLst/>
          </a:prstGeom>
        </p:spPr>
        <p:txBody>
          <a:bodyPr vert="horz" wrap="square" lIns="0" tIns="0" rIns="0" bIns="0" rtlCol="0">
            <a:spAutoFit/>
          </a:bodyPr>
          <a:lstStyle/>
          <a:p>
            <a:pPr marL="286385" indent="-273685">
              <a:lnSpc>
                <a:spcPts val="2350"/>
              </a:lnSpc>
              <a:buClr>
                <a:srgbClr val="FFBA00"/>
              </a:buClr>
              <a:buSzPct val="125000"/>
              <a:buFont typeface="Courier New"/>
              <a:buChar char="o"/>
              <a:tabLst>
                <a:tab pos="286385" algn="l"/>
              </a:tabLst>
            </a:pPr>
            <a:r>
              <a:rPr sz="1600" spc="160" dirty="0">
                <a:latin typeface="Calibri"/>
                <a:cs typeface="Calibri"/>
              </a:rPr>
              <a:t>Ανάκληση</a:t>
            </a:r>
            <a:r>
              <a:rPr sz="1600" spc="60" dirty="0">
                <a:latin typeface="Calibri"/>
                <a:cs typeface="Calibri"/>
              </a:rPr>
              <a:t> </a:t>
            </a:r>
            <a:r>
              <a:rPr sz="1600" spc="160" dirty="0">
                <a:latin typeface="Calibri"/>
                <a:cs typeface="Calibri"/>
              </a:rPr>
              <a:t>των</a:t>
            </a:r>
            <a:r>
              <a:rPr sz="1600" spc="65" dirty="0">
                <a:latin typeface="Calibri"/>
                <a:cs typeface="Calibri"/>
              </a:rPr>
              <a:t> </a:t>
            </a:r>
            <a:r>
              <a:rPr sz="1600" spc="150" dirty="0">
                <a:latin typeface="Calibri"/>
                <a:cs typeface="Calibri"/>
              </a:rPr>
              <a:t>βασικών</a:t>
            </a:r>
            <a:r>
              <a:rPr sz="1600" spc="45" dirty="0">
                <a:latin typeface="Calibri"/>
                <a:cs typeface="Calibri"/>
              </a:rPr>
              <a:t> </a:t>
            </a:r>
            <a:r>
              <a:rPr sz="1600" spc="130" dirty="0">
                <a:latin typeface="Calibri"/>
                <a:cs typeface="Calibri"/>
              </a:rPr>
              <a:t>στοιχείων</a:t>
            </a:r>
            <a:endParaRPr sz="1600">
              <a:latin typeface="Calibri"/>
              <a:cs typeface="Calibri"/>
            </a:endParaRPr>
          </a:p>
          <a:p>
            <a:pPr marL="396240" marR="989330" lvl="1" indent="-182245">
              <a:lnSpc>
                <a:spcPct val="101699"/>
              </a:lnSpc>
              <a:spcBef>
                <a:spcPts val="600"/>
              </a:spcBef>
              <a:buSzPct val="125000"/>
              <a:buChar char="◦"/>
              <a:tabLst>
                <a:tab pos="396240" algn="l"/>
              </a:tabLst>
            </a:pPr>
            <a:r>
              <a:rPr sz="1600" spc="150" dirty="0">
                <a:latin typeface="Calibri"/>
                <a:cs typeface="Calibri"/>
              </a:rPr>
              <a:t>σενάρια</a:t>
            </a:r>
            <a:r>
              <a:rPr sz="1600" spc="75" dirty="0">
                <a:latin typeface="Calibri"/>
                <a:cs typeface="Calibri"/>
              </a:rPr>
              <a:t> </a:t>
            </a:r>
            <a:r>
              <a:rPr sz="1600" spc="165" dirty="0">
                <a:latin typeface="Calibri"/>
                <a:cs typeface="Calibri"/>
              </a:rPr>
              <a:t>ενσωματωμένα</a:t>
            </a:r>
            <a:r>
              <a:rPr sz="1600" spc="80" dirty="0">
                <a:latin typeface="Calibri"/>
                <a:cs typeface="Calibri"/>
              </a:rPr>
              <a:t> </a:t>
            </a:r>
            <a:r>
              <a:rPr sz="1600" spc="155" dirty="0">
                <a:latin typeface="Calibri"/>
                <a:cs typeface="Calibri"/>
              </a:rPr>
              <a:t>σε</a:t>
            </a:r>
            <a:r>
              <a:rPr sz="1600" spc="80" dirty="0">
                <a:latin typeface="Calibri"/>
                <a:cs typeface="Calibri"/>
              </a:rPr>
              <a:t> </a:t>
            </a:r>
            <a:r>
              <a:rPr sz="1600" spc="140" dirty="0">
                <a:latin typeface="Calibri"/>
                <a:cs typeface="Calibri"/>
              </a:rPr>
              <a:t>σελίδες</a:t>
            </a:r>
            <a:r>
              <a:rPr sz="1600" spc="80" dirty="0">
                <a:latin typeface="Calibri"/>
                <a:cs typeface="Calibri"/>
              </a:rPr>
              <a:t> </a:t>
            </a:r>
            <a:r>
              <a:rPr sz="1600" spc="170" dirty="0">
                <a:latin typeface="Calibri"/>
                <a:cs typeface="Calibri"/>
              </a:rPr>
              <a:t>που</a:t>
            </a:r>
            <a:r>
              <a:rPr sz="1600" spc="75" dirty="0">
                <a:latin typeface="Calibri"/>
                <a:cs typeface="Calibri"/>
              </a:rPr>
              <a:t> </a:t>
            </a:r>
            <a:r>
              <a:rPr sz="1600" spc="140" dirty="0">
                <a:latin typeface="Calibri"/>
                <a:cs typeface="Calibri"/>
              </a:rPr>
              <a:t>εκτελούνται</a:t>
            </a:r>
            <a:r>
              <a:rPr sz="1600" spc="85" dirty="0">
                <a:latin typeface="Calibri"/>
                <a:cs typeface="Calibri"/>
              </a:rPr>
              <a:t> </a:t>
            </a:r>
            <a:r>
              <a:rPr sz="1600" spc="155" dirty="0">
                <a:latin typeface="Calibri"/>
                <a:cs typeface="Calibri"/>
              </a:rPr>
              <a:t>σε</a:t>
            </a:r>
            <a:r>
              <a:rPr sz="1600" spc="95" dirty="0">
                <a:latin typeface="Calibri"/>
                <a:cs typeface="Calibri"/>
              </a:rPr>
              <a:t> </a:t>
            </a:r>
            <a:r>
              <a:rPr sz="1600" spc="145" dirty="0">
                <a:latin typeface="Calibri"/>
                <a:cs typeface="Calibri"/>
              </a:rPr>
              <a:t>φυλλομετρητές</a:t>
            </a:r>
            <a:r>
              <a:rPr sz="1600" spc="70" dirty="0">
                <a:latin typeface="Calibri"/>
                <a:cs typeface="Calibri"/>
              </a:rPr>
              <a:t> </a:t>
            </a:r>
            <a:r>
              <a:rPr sz="1600" spc="130" dirty="0">
                <a:latin typeface="Calibri"/>
                <a:cs typeface="Calibri"/>
              </a:rPr>
              <a:t>(browsers</a:t>
            </a:r>
            <a:r>
              <a:rPr sz="1600" spc="50" dirty="0">
                <a:latin typeface="Calibri"/>
                <a:cs typeface="Calibri"/>
              </a:rPr>
              <a:t> </a:t>
            </a:r>
            <a:r>
              <a:rPr sz="1600" spc="95" dirty="0">
                <a:latin typeface="Calibri"/>
                <a:cs typeface="Calibri"/>
              </a:rPr>
              <a:t>-</a:t>
            </a:r>
            <a:r>
              <a:rPr sz="1600" spc="60" dirty="0">
                <a:latin typeface="Calibri"/>
                <a:cs typeface="Calibri"/>
              </a:rPr>
              <a:t> </a:t>
            </a:r>
            <a:r>
              <a:rPr sz="1600" spc="155" dirty="0">
                <a:latin typeface="Calibri"/>
                <a:cs typeface="Calibri"/>
              </a:rPr>
              <a:t>προγράμματα </a:t>
            </a:r>
            <a:r>
              <a:rPr sz="1600" spc="-345" dirty="0">
                <a:latin typeface="Calibri"/>
                <a:cs typeface="Calibri"/>
              </a:rPr>
              <a:t> </a:t>
            </a:r>
            <a:r>
              <a:rPr sz="1600" spc="135" dirty="0">
                <a:latin typeface="Calibri"/>
                <a:cs typeface="Calibri"/>
              </a:rPr>
              <a:t>περιήγησης)</a:t>
            </a:r>
            <a:endParaRPr sz="1600">
              <a:latin typeface="Calibri"/>
              <a:cs typeface="Calibri"/>
            </a:endParaRPr>
          </a:p>
          <a:p>
            <a:pPr marL="396240" lvl="1" indent="-182880">
              <a:lnSpc>
                <a:spcPct val="100000"/>
              </a:lnSpc>
              <a:spcBef>
                <a:spcPts val="969"/>
              </a:spcBef>
              <a:buSzPct val="125000"/>
              <a:buChar char="◦"/>
              <a:tabLst>
                <a:tab pos="396240" algn="l"/>
              </a:tabLst>
            </a:pPr>
            <a:r>
              <a:rPr sz="1600" spc="190" dirty="0">
                <a:latin typeface="Calibri"/>
                <a:cs typeface="Calibri"/>
              </a:rPr>
              <a:t>τα</a:t>
            </a:r>
            <a:r>
              <a:rPr sz="1600" spc="80" dirty="0">
                <a:latin typeface="Calibri"/>
                <a:cs typeface="Calibri"/>
              </a:rPr>
              <a:t> </a:t>
            </a:r>
            <a:r>
              <a:rPr sz="1600" spc="190" dirty="0">
                <a:latin typeface="Calibri"/>
                <a:cs typeface="Calibri"/>
              </a:rPr>
              <a:t>σενάρια</a:t>
            </a:r>
            <a:r>
              <a:rPr sz="1600" spc="85" dirty="0">
                <a:latin typeface="Calibri"/>
                <a:cs typeface="Calibri"/>
              </a:rPr>
              <a:t> </a:t>
            </a:r>
            <a:r>
              <a:rPr sz="1600" spc="204" dirty="0">
                <a:latin typeface="Calibri"/>
                <a:cs typeface="Calibri"/>
              </a:rPr>
              <a:t>μπορούν</a:t>
            </a:r>
            <a:r>
              <a:rPr sz="1600" spc="85" dirty="0">
                <a:latin typeface="Calibri"/>
                <a:cs typeface="Calibri"/>
              </a:rPr>
              <a:t> </a:t>
            </a:r>
            <a:r>
              <a:rPr sz="1600" spc="200" dirty="0">
                <a:latin typeface="Calibri"/>
                <a:cs typeface="Calibri"/>
              </a:rPr>
              <a:t>να</a:t>
            </a:r>
            <a:r>
              <a:rPr sz="1600" spc="80" dirty="0">
                <a:latin typeface="Calibri"/>
                <a:cs typeface="Calibri"/>
              </a:rPr>
              <a:t> </a:t>
            </a:r>
            <a:r>
              <a:rPr sz="1600" spc="190" dirty="0">
                <a:latin typeface="Calibri"/>
                <a:cs typeface="Calibri"/>
              </a:rPr>
              <a:t>έχουν</a:t>
            </a:r>
            <a:r>
              <a:rPr sz="1600" spc="85" dirty="0">
                <a:latin typeface="Calibri"/>
                <a:cs typeface="Calibri"/>
              </a:rPr>
              <a:t> </a:t>
            </a:r>
            <a:r>
              <a:rPr sz="1600" spc="210" dirty="0">
                <a:latin typeface="Calibri"/>
                <a:cs typeface="Calibri"/>
              </a:rPr>
              <a:t>πρόσβαση</a:t>
            </a:r>
            <a:r>
              <a:rPr sz="1600" spc="95" dirty="0">
                <a:latin typeface="Calibri"/>
                <a:cs typeface="Calibri"/>
              </a:rPr>
              <a:t> </a:t>
            </a:r>
            <a:r>
              <a:rPr sz="1600" spc="190" dirty="0">
                <a:latin typeface="Calibri"/>
                <a:cs typeface="Calibri"/>
              </a:rPr>
              <a:t>στα</a:t>
            </a:r>
            <a:r>
              <a:rPr sz="1600" spc="65" dirty="0">
                <a:latin typeface="Calibri"/>
                <a:cs typeface="Calibri"/>
              </a:rPr>
              <a:t> </a:t>
            </a:r>
            <a:r>
              <a:rPr sz="1600" spc="165" dirty="0">
                <a:latin typeface="Calibri"/>
                <a:cs typeface="Calibri"/>
              </a:rPr>
              <a:t>cookies</a:t>
            </a:r>
            <a:endParaRPr sz="1600">
              <a:latin typeface="Calibri"/>
              <a:cs typeface="Calibri"/>
            </a:endParaRPr>
          </a:p>
          <a:p>
            <a:pPr marL="579120" lvl="2" indent="-182245">
              <a:lnSpc>
                <a:spcPct val="100000"/>
              </a:lnSpc>
              <a:spcBef>
                <a:spcPts val="595"/>
              </a:spcBef>
              <a:buChar char="◦"/>
              <a:tabLst>
                <a:tab pos="579120" algn="l"/>
              </a:tabLst>
            </a:pPr>
            <a:r>
              <a:rPr sz="1600" spc="120" dirty="0">
                <a:latin typeface="Calibri"/>
                <a:cs typeface="Calibri"/>
              </a:rPr>
              <a:t>να</a:t>
            </a:r>
            <a:r>
              <a:rPr sz="1600" spc="45" dirty="0">
                <a:latin typeface="Calibri"/>
                <a:cs typeface="Calibri"/>
              </a:rPr>
              <a:t> </a:t>
            </a:r>
            <a:r>
              <a:rPr sz="1600" spc="110" dirty="0">
                <a:latin typeface="Calibri"/>
                <a:cs typeface="Calibri"/>
              </a:rPr>
              <a:t>λάβετε</a:t>
            </a:r>
            <a:r>
              <a:rPr sz="1600" spc="45" dirty="0">
                <a:latin typeface="Calibri"/>
                <a:cs typeface="Calibri"/>
              </a:rPr>
              <a:t> </a:t>
            </a:r>
            <a:r>
              <a:rPr sz="1600" spc="114" dirty="0">
                <a:latin typeface="Calibri"/>
                <a:cs typeface="Calibri"/>
              </a:rPr>
              <a:t>προσωπικές</a:t>
            </a:r>
            <a:r>
              <a:rPr sz="1600" spc="55" dirty="0">
                <a:latin typeface="Calibri"/>
                <a:cs typeface="Calibri"/>
              </a:rPr>
              <a:t> </a:t>
            </a:r>
            <a:r>
              <a:rPr sz="1600" spc="105" dirty="0">
                <a:latin typeface="Calibri"/>
                <a:cs typeface="Calibri"/>
              </a:rPr>
              <a:t>πληροφορίες</a:t>
            </a:r>
            <a:endParaRPr sz="1600">
              <a:latin typeface="Calibri"/>
              <a:cs typeface="Calibri"/>
            </a:endParaRPr>
          </a:p>
          <a:p>
            <a:pPr marL="396240" lvl="1" indent="-182880">
              <a:lnSpc>
                <a:spcPct val="100000"/>
              </a:lnSpc>
              <a:spcBef>
                <a:spcPts val="975"/>
              </a:spcBef>
              <a:buSzPct val="125000"/>
              <a:buChar char="◦"/>
              <a:tabLst>
                <a:tab pos="396240" algn="l"/>
              </a:tabLst>
            </a:pPr>
            <a:r>
              <a:rPr sz="1600" spc="135" dirty="0">
                <a:latin typeface="Calibri"/>
                <a:cs typeface="Calibri"/>
              </a:rPr>
              <a:t>και</a:t>
            </a:r>
            <a:r>
              <a:rPr sz="1600" spc="55" dirty="0">
                <a:latin typeface="Calibri"/>
                <a:cs typeface="Calibri"/>
              </a:rPr>
              <a:t> </a:t>
            </a:r>
            <a:r>
              <a:rPr sz="1600" spc="160" dirty="0">
                <a:latin typeface="Calibri"/>
                <a:cs typeface="Calibri"/>
              </a:rPr>
              <a:t>να</a:t>
            </a:r>
            <a:r>
              <a:rPr sz="1600" spc="60" dirty="0">
                <a:latin typeface="Calibri"/>
                <a:cs typeface="Calibri"/>
              </a:rPr>
              <a:t> </a:t>
            </a:r>
            <a:r>
              <a:rPr sz="1600" spc="130" dirty="0">
                <a:latin typeface="Calibri"/>
                <a:cs typeface="Calibri"/>
              </a:rPr>
              <a:t>χειρίζεστε</a:t>
            </a:r>
            <a:r>
              <a:rPr sz="1600" spc="60" dirty="0">
                <a:latin typeface="Calibri"/>
                <a:cs typeface="Calibri"/>
              </a:rPr>
              <a:t> </a:t>
            </a:r>
            <a:r>
              <a:rPr sz="1600" spc="130" dirty="0">
                <a:latin typeface="Calibri"/>
                <a:cs typeface="Calibri"/>
              </a:rPr>
              <a:t>αντικείμενα</a:t>
            </a:r>
            <a:r>
              <a:rPr sz="1600" spc="55" dirty="0">
                <a:latin typeface="Calibri"/>
                <a:cs typeface="Calibri"/>
              </a:rPr>
              <a:t> </a:t>
            </a:r>
            <a:r>
              <a:rPr sz="1600" spc="225" dirty="0">
                <a:latin typeface="Calibri"/>
                <a:cs typeface="Calibri"/>
              </a:rPr>
              <a:t>DOM</a:t>
            </a:r>
            <a:endParaRPr sz="1600">
              <a:latin typeface="Calibri"/>
              <a:cs typeface="Calibri"/>
            </a:endParaRPr>
          </a:p>
          <a:p>
            <a:pPr marL="579120" lvl="2" indent="-182245">
              <a:lnSpc>
                <a:spcPct val="100000"/>
              </a:lnSpc>
              <a:spcBef>
                <a:spcPts val="585"/>
              </a:spcBef>
              <a:buChar char="◦"/>
              <a:tabLst>
                <a:tab pos="579120" algn="l"/>
              </a:tabLst>
            </a:pPr>
            <a:r>
              <a:rPr sz="1600" spc="100" dirty="0">
                <a:latin typeface="Calibri"/>
                <a:cs typeface="Calibri"/>
              </a:rPr>
              <a:t>ελέγχει</a:t>
            </a:r>
            <a:r>
              <a:rPr sz="1600" spc="40" dirty="0">
                <a:latin typeface="Calibri"/>
                <a:cs typeface="Calibri"/>
              </a:rPr>
              <a:t> </a:t>
            </a:r>
            <a:r>
              <a:rPr sz="1600" spc="80" dirty="0">
                <a:latin typeface="Calibri"/>
                <a:cs typeface="Calibri"/>
              </a:rPr>
              <a:t>τι</a:t>
            </a:r>
            <a:r>
              <a:rPr sz="1600" spc="35" dirty="0">
                <a:latin typeface="Calibri"/>
                <a:cs typeface="Calibri"/>
              </a:rPr>
              <a:t> </a:t>
            </a:r>
            <a:r>
              <a:rPr sz="1600" spc="95" dirty="0">
                <a:latin typeface="Calibri"/>
                <a:cs typeface="Calibri"/>
              </a:rPr>
              <a:t>βλέπουν</a:t>
            </a:r>
            <a:r>
              <a:rPr sz="1600" spc="10" dirty="0">
                <a:latin typeface="Calibri"/>
                <a:cs typeface="Calibri"/>
              </a:rPr>
              <a:t> </a:t>
            </a:r>
            <a:r>
              <a:rPr sz="1600" spc="95" dirty="0">
                <a:latin typeface="Calibri"/>
                <a:cs typeface="Calibri"/>
              </a:rPr>
              <a:t>οι</a:t>
            </a:r>
            <a:r>
              <a:rPr sz="1600" spc="35" dirty="0">
                <a:latin typeface="Calibri"/>
                <a:cs typeface="Calibri"/>
              </a:rPr>
              <a:t> </a:t>
            </a:r>
            <a:r>
              <a:rPr sz="1600" spc="110" dirty="0">
                <a:latin typeface="Calibri"/>
                <a:cs typeface="Calibri"/>
              </a:rPr>
              <a:t>χρήστες</a:t>
            </a:r>
            <a:endParaRPr sz="1600">
              <a:latin typeface="Calibri"/>
              <a:cs typeface="Calibri"/>
            </a:endParaRPr>
          </a:p>
          <a:p>
            <a:pPr marL="396240" lvl="1" indent="-182880">
              <a:lnSpc>
                <a:spcPct val="100000"/>
              </a:lnSpc>
              <a:spcBef>
                <a:spcPts val="975"/>
              </a:spcBef>
              <a:buSzPct val="125000"/>
              <a:buChar char="◦"/>
              <a:tabLst>
                <a:tab pos="396240" algn="l"/>
              </a:tabLst>
            </a:pPr>
            <a:r>
              <a:rPr sz="1600" spc="110" dirty="0">
                <a:latin typeface="Calibri"/>
                <a:cs typeface="Calibri"/>
              </a:rPr>
              <a:t>σενάρια</a:t>
            </a:r>
            <a:r>
              <a:rPr sz="1600" spc="55" dirty="0">
                <a:latin typeface="Calibri"/>
                <a:cs typeface="Calibri"/>
              </a:rPr>
              <a:t> </a:t>
            </a:r>
            <a:r>
              <a:rPr sz="1600" spc="125" dirty="0">
                <a:latin typeface="Calibri"/>
                <a:cs typeface="Calibri"/>
              </a:rPr>
              <a:t>που</a:t>
            </a:r>
            <a:r>
              <a:rPr sz="1600" spc="50" dirty="0">
                <a:latin typeface="Calibri"/>
                <a:cs typeface="Calibri"/>
              </a:rPr>
              <a:t> </a:t>
            </a:r>
            <a:r>
              <a:rPr sz="1600" spc="105" dirty="0">
                <a:latin typeface="Calibri"/>
                <a:cs typeface="Calibri"/>
              </a:rPr>
              <a:t>ελέγχονται</a:t>
            </a:r>
            <a:r>
              <a:rPr sz="1600" spc="60" dirty="0">
                <a:latin typeface="Calibri"/>
                <a:cs typeface="Calibri"/>
              </a:rPr>
              <a:t> </a:t>
            </a:r>
            <a:r>
              <a:rPr sz="1600" spc="130" dirty="0">
                <a:latin typeface="Calibri"/>
                <a:cs typeface="Calibri"/>
              </a:rPr>
              <a:t>από</a:t>
            </a:r>
            <a:r>
              <a:rPr sz="1600" spc="60" dirty="0">
                <a:latin typeface="Calibri"/>
                <a:cs typeface="Calibri"/>
              </a:rPr>
              <a:t> </a:t>
            </a:r>
            <a:r>
              <a:rPr sz="1600" spc="110" dirty="0">
                <a:latin typeface="Calibri"/>
                <a:cs typeface="Calibri"/>
              </a:rPr>
              <a:t>την</a:t>
            </a:r>
            <a:r>
              <a:rPr sz="1600" spc="55" dirty="0">
                <a:latin typeface="Calibri"/>
                <a:cs typeface="Calibri"/>
              </a:rPr>
              <a:t> </a:t>
            </a:r>
            <a:r>
              <a:rPr sz="1600" spc="90" dirty="0">
                <a:latin typeface="Calibri"/>
                <a:cs typeface="Calibri"/>
              </a:rPr>
              <a:t>πολιτική</a:t>
            </a:r>
            <a:r>
              <a:rPr sz="1600" spc="50" dirty="0">
                <a:latin typeface="Calibri"/>
                <a:cs typeface="Calibri"/>
              </a:rPr>
              <a:t> </a:t>
            </a:r>
            <a:r>
              <a:rPr sz="1600" spc="95" dirty="0">
                <a:latin typeface="Calibri"/>
                <a:cs typeface="Calibri"/>
              </a:rPr>
              <a:t>ίδιας</a:t>
            </a:r>
            <a:r>
              <a:rPr sz="1600" spc="55" dirty="0">
                <a:latin typeface="Calibri"/>
                <a:cs typeface="Calibri"/>
              </a:rPr>
              <a:t> </a:t>
            </a:r>
            <a:r>
              <a:rPr sz="1600" spc="114" dirty="0">
                <a:latin typeface="Calibri"/>
                <a:cs typeface="Calibri"/>
              </a:rPr>
              <a:t>προέλευσης</a:t>
            </a:r>
            <a:endParaRPr sz="1600">
              <a:latin typeface="Calibri"/>
              <a:cs typeface="Calibri"/>
            </a:endParaRPr>
          </a:p>
          <a:p>
            <a:pPr marL="285750" marR="5080" indent="-273685">
              <a:lnSpc>
                <a:spcPts val="1950"/>
              </a:lnSpc>
              <a:spcBef>
                <a:spcPts val="1775"/>
              </a:spcBef>
              <a:buClr>
                <a:srgbClr val="FFBA00"/>
              </a:buClr>
              <a:buSzPct val="125000"/>
              <a:buFont typeface="Courier New"/>
              <a:buChar char="o"/>
              <a:tabLst>
                <a:tab pos="286385" algn="l"/>
              </a:tabLst>
            </a:pPr>
            <a:r>
              <a:rPr sz="1600" spc="90" dirty="0">
                <a:latin typeface="Calibri"/>
                <a:cs typeface="Calibri"/>
              </a:rPr>
              <a:t>Γιατί</a:t>
            </a:r>
            <a:r>
              <a:rPr sz="1600" spc="60" dirty="0">
                <a:latin typeface="Calibri"/>
                <a:cs typeface="Calibri"/>
              </a:rPr>
              <a:t> </a:t>
            </a:r>
            <a:r>
              <a:rPr sz="1600" spc="120" dirty="0">
                <a:latin typeface="Calibri"/>
                <a:cs typeface="Calibri"/>
              </a:rPr>
              <a:t>να</a:t>
            </a:r>
            <a:r>
              <a:rPr sz="1600" spc="55" dirty="0">
                <a:latin typeface="Calibri"/>
                <a:cs typeface="Calibri"/>
              </a:rPr>
              <a:t> </a:t>
            </a:r>
            <a:r>
              <a:rPr sz="1600" spc="105" dirty="0">
                <a:latin typeface="Calibri"/>
                <a:cs typeface="Calibri"/>
              </a:rPr>
              <a:t>συμβεί</a:t>
            </a:r>
            <a:r>
              <a:rPr sz="1600" spc="50" dirty="0">
                <a:latin typeface="Calibri"/>
                <a:cs typeface="Calibri"/>
              </a:rPr>
              <a:t> </a:t>
            </a:r>
            <a:r>
              <a:rPr sz="1600" spc="105" dirty="0">
                <a:latin typeface="Calibri"/>
                <a:cs typeface="Calibri"/>
              </a:rPr>
              <a:t>το</a:t>
            </a:r>
            <a:r>
              <a:rPr sz="1600" spc="60" dirty="0">
                <a:latin typeface="Calibri"/>
                <a:cs typeface="Calibri"/>
              </a:rPr>
              <a:t> </a:t>
            </a:r>
            <a:r>
              <a:rPr sz="1600" spc="110" dirty="0">
                <a:latin typeface="Calibri"/>
                <a:cs typeface="Calibri"/>
              </a:rPr>
              <a:t>XSS</a:t>
            </a:r>
            <a:r>
              <a:rPr sz="1600" spc="55" dirty="0">
                <a:latin typeface="Calibri"/>
                <a:cs typeface="Calibri"/>
              </a:rPr>
              <a:t> </a:t>
            </a:r>
            <a:r>
              <a:rPr sz="1600" spc="90" dirty="0">
                <a:latin typeface="Calibri"/>
                <a:cs typeface="Calibri"/>
              </a:rPr>
              <a:t>(Cross-Site</a:t>
            </a:r>
            <a:r>
              <a:rPr sz="1600" spc="55" dirty="0">
                <a:latin typeface="Calibri"/>
                <a:cs typeface="Calibri"/>
              </a:rPr>
              <a:t> </a:t>
            </a:r>
            <a:r>
              <a:rPr sz="1600" spc="90" dirty="0">
                <a:latin typeface="Calibri"/>
                <a:cs typeface="Calibri"/>
              </a:rPr>
              <a:t>Scripting</a:t>
            </a:r>
            <a:r>
              <a:rPr sz="1600" spc="55" dirty="0">
                <a:latin typeface="Calibri"/>
                <a:cs typeface="Calibri"/>
              </a:rPr>
              <a:t> </a:t>
            </a:r>
            <a:r>
              <a:rPr sz="1600" spc="75" dirty="0">
                <a:latin typeface="Calibri"/>
                <a:cs typeface="Calibri"/>
              </a:rPr>
              <a:t>-</a:t>
            </a:r>
            <a:r>
              <a:rPr sz="1600" spc="60" dirty="0">
                <a:latin typeface="Calibri"/>
                <a:cs typeface="Calibri"/>
              </a:rPr>
              <a:t> </a:t>
            </a:r>
            <a:r>
              <a:rPr sz="1600" spc="114" dirty="0">
                <a:latin typeface="Calibri"/>
                <a:cs typeface="Calibri"/>
              </a:rPr>
              <a:t>ευπάθεια</a:t>
            </a:r>
            <a:r>
              <a:rPr sz="1600" spc="60" dirty="0">
                <a:latin typeface="Calibri"/>
                <a:cs typeface="Calibri"/>
              </a:rPr>
              <a:t> </a:t>
            </a:r>
            <a:r>
              <a:rPr sz="1600" spc="114" dirty="0">
                <a:latin typeface="Calibri"/>
                <a:cs typeface="Calibri"/>
              </a:rPr>
              <a:t>ασφαλείας</a:t>
            </a:r>
            <a:r>
              <a:rPr sz="1600" spc="55" dirty="0">
                <a:latin typeface="Calibri"/>
                <a:cs typeface="Calibri"/>
              </a:rPr>
              <a:t> </a:t>
            </a:r>
            <a:r>
              <a:rPr sz="1600" spc="114" dirty="0">
                <a:latin typeface="Calibri"/>
                <a:cs typeface="Calibri"/>
              </a:rPr>
              <a:t>σε</a:t>
            </a:r>
            <a:r>
              <a:rPr sz="1600" spc="60" dirty="0">
                <a:latin typeface="Calibri"/>
                <a:cs typeface="Calibri"/>
              </a:rPr>
              <a:t> </a:t>
            </a:r>
            <a:r>
              <a:rPr sz="1600" spc="135" dirty="0">
                <a:latin typeface="Calibri"/>
                <a:cs typeface="Calibri"/>
              </a:rPr>
              <a:t>web</a:t>
            </a:r>
            <a:r>
              <a:rPr sz="1600" spc="55" dirty="0">
                <a:latin typeface="Calibri"/>
                <a:cs typeface="Calibri"/>
              </a:rPr>
              <a:t> </a:t>
            </a:r>
            <a:r>
              <a:rPr sz="1600" spc="120" dirty="0">
                <a:latin typeface="Calibri"/>
                <a:cs typeface="Calibri"/>
              </a:rPr>
              <a:t>εφαρμογές</a:t>
            </a:r>
            <a:r>
              <a:rPr sz="1600" spc="60" dirty="0">
                <a:latin typeface="Calibri"/>
                <a:cs typeface="Calibri"/>
              </a:rPr>
              <a:t> </a:t>
            </a:r>
            <a:r>
              <a:rPr sz="1600" spc="125" dirty="0">
                <a:latin typeface="Calibri"/>
                <a:cs typeface="Calibri"/>
              </a:rPr>
              <a:t>που</a:t>
            </a:r>
            <a:r>
              <a:rPr sz="1600" spc="60" dirty="0">
                <a:latin typeface="Calibri"/>
                <a:cs typeface="Calibri"/>
              </a:rPr>
              <a:t> </a:t>
            </a:r>
            <a:r>
              <a:rPr sz="1600" spc="100" dirty="0">
                <a:latin typeface="Calibri"/>
                <a:cs typeface="Calibri"/>
              </a:rPr>
              <a:t>επιτρέπει</a:t>
            </a:r>
            <a:r>
              <a:rPr sz="1600" spc="70" dirty="0">
                <a:latin typeface="Calibri"/>
                <a:cs typeface="Calibri"/>
              </a:rPr>
              <a:t> </a:t>
            </a:r>
            <a:r>
              <a:rPr sz="1600" spc="110" dirty="0">
                <a:latin typeface="Calibri"/>
                <a:cs typeface="Calibri"/>
              </a:rPr>
              <a:t>την</a:t>
            </a:r>
            <a:r>
              <a:rPr sz="1600" spc="55" dirty="0">
                <a:latin typeface="Calibri"/>
                <a:cs typeface="Calibri"/>
              </a:rPr>
              <a:t> </a:t>
            </a:r>
            <a:r>
              <a:rPr sz="1600" spc="110" dirty="0">
                <a:latin typeface="Calibri"/>
                <a:cs typeface="Calibri"/>
              </a:rPr>
              <a:t>εκτέλεση </a:t>
            </a:r>
            <a:r>
              <a:rPr sz="1600" spc="-345" dirty="0">
                <a:latin typeface="Calibri"/>
                <a:cs typeface="Calibri"/>
              </a:rPr>
              <a:t> </a:t>
            </a:r>
            <a:r>
              <a:rPr sz="1600" spc="120" dirty="0">
                <a:latin typeface="Calibri"/>
                <a:cs typeface="Calibri"/>
              </a:rPr>
              <a:t>κακόβουλων</a:t>
            </a:r>
            <a:r>
              <a:rPr sz="1600" spc="50" dirty="0">
                <a:latin typeface="Calibri"/>
                <a:cs typeface="Calibri"/>
              </a:rPr>
              <a:t> </a:t>
            </a:r>
            <a:r>
              <a:rPr sz="1600" spc="85" dirty="0">
                <a:latin typeface="Calibri"/>
                <a:cs typeface="Calibri"/>
              </a:rPr>
              <a:t>scripts)</a:t>
            </a:r>
            <a:endParaRPr sz="1600">
              <a:latin typeface="Calibri"/>
              <a:cs typeface="Calibri"/>
            </a:endParaRPr>
          </a:p>
          <a:p>
            <a:pPr marL="396875" marR="1416685" lvl="1" indent="-182880">
              <a:lnSpc>
                <a:spcPts val="1910"/>
              </a:lnSpc>
              <a:spcBef>
                <a:spcPts val="710"/>
              </a:spcBef>
              <a:buSzPct val="125000"/>
              <a:buChar char="◦"/>
              <a:tabLst>
                <a:tab pos="396875" algn="l"/>
              </a:tabLst>
            </a:pPr>
            <a:r>
              <a:rPr sz="1600" spc="150" dirty="0">
                <a:latin typeface="Calibri"/>
                <a:cs typeface="Calibri"/>
              </a:rPr>
              <a:t>Οι</a:t>
            </a:r>
            <a:r>
              <a:rPr sz="1600" spc="80" dirty="0">
                <a:latin typeface="Calibri"/>
                <a:cs typeface="Calibri"/>
              </a:rPr>
              <a:t> </a:t>
            </a:r>
            <a:r>
              <a:rPr sz="1600" spc="140" dirty="0">
                <a:latin typeface="Calibri"/>
                <a:cs typeface="Calibri"/>
              </a:rPr>
              <a:t>διαδικτυακές</a:t>
            </a:r>
            <a:r>
              <a:rPr sz="1600" spc="85" dirty="0">
                <a:latin typeface="Calibri"/>
                <a:cs typeface="Calibri"/>
              </a:rPr>
              <a:t> </a:t>
            </a:r>
            <a:r>
              <a:rPr sz="1600" spc="160" dirty="0">
                <a:latin typeface="Calibri"/>
                <a:cs typeface="Calibri"/>
              </a:rPr>
              <a:t>εφαρμογές</a:t>
            </a:r>
            <a:r>
              <a:rPr sz="1600" spc="80" dirty="0">
                <a:latin typeface="Calibri"/>
                <a:cs typeface="Calibri"/>
              </a:rPr>
              <a:t> </a:t>
            </a:r>
            <a:r>
              <a:rPr sz="1600" spc="155" dirty="0">
                <a:latin typeface="Calibri"/>
                <a:cs typeface="Calibri"/>
              </a:rPr>
              <a:t>συχνά</a:t>
            </a:r>
            <a:r>
              <a:rPr sz="1600" spc="75" dirty="0">
                <a:latin typeface="Calibri"/>
                <a:cs typeface="Calibri"/>
              </a:rPr>
              <a:t> </a:t>
            </a:r>
            <a:r>
              <a:rPr sz="1600" spc="160" dirty="0">
                <a:latin typeface="Calibri"/>
                <a:cs typeface="Calibri"/>
              </a:rPr>
              <a:t>λαμβάνουν</a:t>
            </a:r>
            <a:r>
              <a:rPr sz="1600" spc="75" dirty="0">
                <a:latin typeface="Calibri"/>
                <a:cs typeface="Calibri"/>
              </a:rPr>
              <a:t> </a:t>
            </a:r>
            <a:r>
              <a:rPr sz="1600" spc="150" dirty="0">
                <a:latin typeface="Calibri"/>
                <a:cs typeface="Calibri"/>
              </a:rPr>
              <a:t>εισόδους</a:t>
            </a:r>
            <a:r>
              <a:rPr sz="1600" spc="80" dirty="0">
                <a:latin typeface="Calibri"/>
                <a:cs typeface="Calibri"/>
              </a:rPr>
              <a:t> </a:t>
            </a:r>
            <a:r>
              <a:rPr sz="1600" spc="160" dirty="0">
                <a:latin typeface="Calibri"/>
                <a:cs typeface="Calibri"/>
              </a:rPr>
              <a:t>δεδομένων</a:t>
            </a:r>
            <a:r>
              <a:rPr sz="1600" spc="85" dirty="0">
                <a:latin typeface="Calibri"/>
                <a:cs typeface="Calibri"/>
              </a:rPr>
              <a:t> </a:t>
            </a:r>
            <a:r>
              <a:rPr sz="1600" spc="170" dirty="0">
                <a:latin typeface="Calibri"/>
                <a:cs typeface="Calibri"/>
              </a:rPr>
              <a:t>από</a:t>
            </a:r>
            <a:r>
              <a:rPr sz="1600" spc="80" dirty="0">
                <a:latin typeface="Calibri"/>
                <a:cs typeface="Calibri"/>
              </a:rPr>
              <a:t> </a:t>
            </a:r>
            <a:r>
              <a:rPr sz="1600" spc="145" dirty="0">
                <a:latin typeface="Calibri"/>
                <a:cs typeface="Calibri"/>
              </a:rPr>
              <a:t>τους</a:t>
            </a:r>
            <a:r>
              <a:rPr sz="1600" spc="80" dirty="0">
                <a:latin typeface="Calibri"/>
                <a:cs typeface="Calibri"/>
              </a:rPr>
              <a:t> </a:t>
            </a:r>
            <a:r>
              <a:rPr sz="1600" spc="145" dirty="0">
                <a:latin typeface="Calibri"/>
                <a:cs typeface="Calibri"/>
              </a:rPr>
              <a:t>χρήστες</a:t>
            </a:r>
            <a:r>
              <a:rPr sz="1600" spc="80" dirty="0">
                <a:latin typeface="Calibri"/>
                <a:cs typeface="Calibri"/>
              </a:rPr>
              <a:t> </a:t>
            </a:r>
            <a:r>
              <a:rPr sz="1600" spc="135" dirty="0">
                <a:latin typeface="Calibri"/>
                <a:cs typeface="Calibri"/>
              </a:rPr>
              <a:t>και</a:t>
            </a:r>
            <a:r>
              <a:rPr sz="1600" spc="80" dirty="0">
                <a:latin typeface="Calibri"/>
                <a:cs typeface="Calibri"/>
              </a:rPr>
              <a:t> </a:t>
            </a:r>
            <a:r>
              <a:rPr sz="1600" spc="110" dirty="0">
                <a:latin typeface="Calibri"/>
                <a:cs typeface="Calibri"/>
              </a:rPr>
              <a:t>τις </a:t>
            </a:r>
            <a:r>
              <a:rPr sz="1600" spc="-350" dirty="0">
                <a:latin typeface="Calibri"/>
                <a:cs typeface="Calibri"/>
              </a:rPr>
              <a:t> </a:t>
            </a:r>
            <a:r>
              <a:rPr sz="1600" spc="150" dirty="0">
                <a:latin typeface="Calibri"/>
                <a:cs typeface="Calibri"/>
              </a:rPr>
              <a:t>χρησιμοποιούν</a:t>
            </a:r>
            <a:r>
              <a:rPr sz="1600" spc="80" dirty="0">
                <a:latin typeface="Calibri"/>
                <a:cs typeface="Calibri"/>
              </a:rPr>
              <a:t> </a:t>
            </a:r>
            <a:r>
              <a:rPr sz="1600" spc="175" dirty="0">
                <a:latin typeface="Calibri"/>
                <a:cs typeface="Calibri"/>
              </a:rPr>
              <a:t>ως</a:t>
            </a:r>
            <a:r>
              <a:rPr sz="1600" spc="70" dirty="0">
                <a:latin typeface="Calibri"/>
                <a:cs typeface="Calibri"/>
              </a:rPr>
              <a:t> </a:t>
            </a:r>
            <a:r>
              <a:rPr sz="1600" spc="155" dirty="0">
                <a:latin typeface="Calibri"/>
                <a:cs typeface="Calibri"/>
              </a:rPr>
              <a:t>μέρος</a:t>
            </a:r>
            <a:r>
              <a:rPr sz="1600" spc="70" dirty="0">
                <a:latin typeface="Calibri"/>
                <a:cs typeface="Calibri"/>
              </a:rPr>
              <a:t> </a:t>
            </a:r>
            <a:r>
              <a:rPr sz="1600" spc="140" dirty="0">
                <a:latin typeface="Calibri"/>
                <a:cs typeface="Calibri"/>
              </a:rPr>
              <a:t>της</a:t>
            </a:r>
            <a:r>
              <a:rPr sz="1600" spc="70" dirty="0">
                <a:latin typeface="Calibri"/>
                <a:cs typeface="Calibri"/>
              </a:rPr>
              <a:t> </a:t>
            </a:r>
            <a:r>
              <a:rPr sz="1600" spc="140" dirty="0">
                <a:latin typeface="Calibri"/>
                <a:cs typeface="Calibri"/>
              </a:rPr>
              <a:t>ιστοσελίδας</a:t>
            </a:r>
            <a:r>
              <a:rPr sz="1600" spc="70" dirty="0">
                <a:latin typeface="Calibri"/>
                <a:cs typeface="Calibri"/>
              </a:rPr>
              <a:t> </a:t>
            </a:r>
            <a:r>
              <a:rPr sz="1600" spc="140" dirty="0">
                <a:latin typeface="Calibri"/>
                <a:cs typeface="Calibri"/>
              </a:rPr>
              <a:t>(αυτές</a:t>
            </a:r>
            <a:r>
              <a:rPr sz="1600" spc="75" dirty="0">
                <a:latin typeface="Calibri"/>
                <a:cs typeface="Calibri"/>
              </a:rPr>
              <a:t> </a:t>
            </a:r>
            <a:r>
              <a:rPr sz="1600" spc="125" dirty="0">
                <a:latin typeface="Calibri"/>
                <a:cs typeface="Calibri"/>
              </a:rPr>
              <a:t>οι</a:t>
            </a:r>
            <a:r>
              <a:rPr sz="1600" spc="70" dirty="0">
                <a:latin typeface="Calibri"/>
                <a:cs typeface="Calibri"/>
              </a:rPr>
              <a:t> </a:t>
            </a:r>
            <a:r>
              <a:rPr sz="1600" spc="140" dirty="0">
                <a:latin typeface="Calibri"/>
                <a:cs typeface="Calibri"/>
              </a:rPr>
              <a:t>είσοδοι</a:t>
            </a:r>
            <a:r>
              <a:rPr sz="1600" spc="75" dirty="0">
                <a:latin typeface="Calibri"/>
                <a:cs typeface="Calibri"/>
              </a:rPr>
              <a:t> </a:t>
            </a:r>
            <a:r>
              <a:rPr sz="1600" spc="150" dirty="0">
                <a:latin typeface="Calibri"/>
                <a:cs typeface="Calibri"/>
              </a:rPr>
              <a:t>μπορεί</a:t>
            </a:r>
            <a:r>
              <a:rPr sz="1600" spc="75" dirty="0">
                <a:latin typeface="Calibri"/>
                <a:cs typeface="Calibri"/>
              </a:rPr>
              <a:t> </a:t>
            </a:r>
            <a:r>
              <a:rPr sz="1600" spc="160" dirty="0">
                <a:latin typeface="Calibri"/>
                <a:cs typeface="Calibri"/>
              </a:rPr>
              <a:t>να</a:t>
            </a:r>
            <a:r>
              <a:rPr sz="1600" spc="65" dirty="0">
                <a:latin typeface="Calibri"/>
                <a:cs typeface="Calibri"/>
              </a:rPr>
              <a:t> </a:t>
            </a:r>
            <a:r>
              <a:rPr sz="1600" spc="150" dirty="0">
                <a:latin typeface="Calibri"/>
                <a:cs typeface="Calibri"/>
              </a:rPr>
              <a:t>έχουν</a:t>
            </a:r>
            <a:r>
              <a:rPr sz="1600" spc="80" dirty="0">
                <a:latin typeface="Calibri"/>
                <a:cs typeface="Calibri"/>
              </a:rPr>
              <a:t> </a:t>
            </a:r>
            <a:r>
              <a:rPr sz="1600" spc="135" dirty="0">
                <a:latin typeface="Calibri"/>
                <a:cs typeface="Calibri"/>
              </a:rPr>
              <a:t>σενάρια).</a:t>
            </a:r>
            <a:endParaRPr sz="1600">
              <a:latin typeface="Calibri"/>
              <a:cs typeface="Calibri"/>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02269" y="5984875"/>
            <a:ext cx="1530032" cy="612140"/>
          </a:xfrm>
          <a:prstGeom prst="rect">
            <a:avLst/>
          </a:prstGeom>
        </p:spPr>
      </p:pic>
      <p:sp>
        <p:nvSpPr>
          <p:cNvPr id="3" name="object 3"/>
          <p:cNvSpPr txBox="1">
            <a:spLocks noGrp="1"/>
          </p:cNvSpPr>
          <p:nvPr>
            <p:ph type="title"/>
          </p:nvPr>
        </p:nvSpPr>
        <p:spPr>
          <a:prstGeom prst="rect">
            <a:avLst/>
          </a:prstGeom>
        </p:spPr>
        <p:txBody>
          <a:bodyPr vert="horz" wrap="square" lIns="0" tIns="195579" rIns="0" bIns="0" rtlCol="0">
            <a:spAutoFit/>
          </a:bodyPr>
          <a:lstStyle/>
          <a:p>
            <a:pPr marL="619125" marR="5080">
              <a:lnSpc>
                <a:spcPts val="3279"/>
              </a:lnSpc>
              <a:spcBef>
                <a:spcPts val="325"/>
              </a:spcBef>
            </a:pPr>
            <a:r>
              <a:rPr dirty="0"/>
              <a:t>Πώς</a:t>
            </a:r>
            <a:r>
              <a:rPr spc="-5" dirty="0"/>
              <a:t> λειτουργεί</a:t>
            </a:r>
            <a:r>
              <a:rPr dirty="0"/>
              <a:t> </a:t>
            </a:r>
            <a:r>
              <a:rPr spc="-5" dirty="0"/>
              <a:t>το XSS (Cross-Site Scripting </a:t>
            </a:r>
            <a:r>
              <a:rPr dirty="0"/>
              <a:t>-</a:t>
            </a:r>
            <a:r>
              <a:rPr spc="5" dirty="0"/>
              <a:t> </a:t>
            </a:r>
            <a:r>
              <a:rPr spc="-5" dirty="0"/>
              <a:t>ευπάθεια</a:t>
            </a:r>
            <a:r>
              <a:rPr spc="5" dirty="0"/>
              <a:t> </a:t>
            </a:r>
            <a:r>
              <a:rPr spc="-5" dirty="0"/>
              <a:t>ασφαλείας</a:t>
            </a:r>
            <a:r>
              <a:rPr spc="5" dirty="0"/>
              <a:t> </a:t>
            </a:r>
            <a:r>
              <a:rPr spc="-5" dirty="0"/>
              <a:t>σε</a:t>
            </a:r>
            <a:r>
              <a:rPr spc="45" dirty="0"/>
              <a:t> </a:t>
            </a:r>
            <a:r>
              <a:rPr spc="-15" dirty="0"/>
              <a:t>web </a:t>
            </a:r>
            <a:r>
              <a:rPr spc="-695" dirty="0"/>
              <a:t> </a:t>
            </a:r>
            <a:r>
              <a:rPr spc="-20" dirty="0"/>
              <a:t>εφαρμογές</a:t>
            </a:r>
            <a:r>
              <a:rPr spc="-45" dirty="0"/>
              <a:t> </a:t>
            </a:r>
            <a:r>
              <a:rPr spc="-15" dirty="0"/>
              <a:t>που</a:t>
            </a:r>
            <a:r>
              <a:rPr spc="-45" dirty="0"/>
              <a:t> </a:t>
            </a:r>
            <a:r>
              <a:rPr spc="-20" dirty="0"/>
              <a:t>επιτρέπει</a:t>
            </a:r>
            <a:r>
              <a:rPr spc="-45" dirty="0"/>
              <a:t> </a:t>
            </a:r>
            <a:r>
              <a:rPr spc="-15" dirty="0"/>
              <a:t>την</a:t>
            </a:r>
            <a:r>
              <a:rPr spc="-50" dirty="0"/>
              <a:t> </a:t>
            </a:r>
            <a:r>
              <a:rPr spc="-20" dirty="0"/>
              <a:t>εκτέλεση</a:t>
            </a:r>
            <a:r>
              <a:rPr spc="-50" dirty="0"/>
              <a:t> </a:t>
            </a:r>
            <a:r>
              <a:rPr spc="-20" dirty="0"/>
              <a:t>κακόβουλων</a:t>
            </a:r>
            <a:r>
              <a:rPr spc="-50" dirty="0"/>
              <a:t> </a:t>
            </a:r>
            <a:r>
              <a:rPr spc="-20" dirty="0"/>
              <a:t>scripts)</a:t>
            </a:r>
          </a:p>
        </p:txBody>
      </p:sp>
      <p:sp>
        <p:nvSpPr>
          <p:cNvPr id="5" name="object 5"/>
          <p:cNvSpPr txBox="1"/>
          <p:nvPr/>
        </p:nvSpPr>
        <p:spPr>
          <a:xfrm>
            <a:off x="10741025" y="602132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23</a:t>
            </a:r>
            <a:endParaRPr sz="1100">
              <a:latin typeface="Arial"/>
              <a:cs typeface="Arial"/>
            </a:endParaRPr>
          </a:p>
        </p:txBody>
      </p:sp>
      <p:sp>
        <p:nvSpPr>
          <p:cNvPr id="4" name="object 4"/>
          <p:cNvSpPr txBox="1"/>
          <p:nvPr/>
        </p:nvSpPr>
        <p:spPr>
          <a:xfrm>
            <a:off x="783590" y="2552382"/>
            <a:ext cx="10117455" cy="2795905"/>
          </a:xfrm>
          <a:prstGeom prst="rect">
            <a:avLst/>
          </a:prstGeom>
        </p:spPr>
        <p:txBody>
          <a:bodyPr vert="horz" wrap="square" lIns="0" tIns="38100" rIns="0" bIns="0" rtlCol="0">
            <a:spAutoFit/>
          </a:bodyPr>
          <a:lstStyle/>
          <a:p>
            <a:pPr marL="286385" marR="1327785" indent="-274320">
              <a:lnSpc>
                <a:spcPct val="74900"/>
              </a:lnSpc>
              <a:spcBef>
                <a:spcPts val="300"/>
              </a:spcBef>
              <a:buClr>
                <a:srgbClr val="FFBA00"/>
              </a:buClr>
              <a:buSzPct val="125000"/>
              <a:buFont typeface="Courier New"/>
              <a:buChar char="o"/>
              <a:tabLst>
                <a:tab pos="287020" algn="l"/>
              </a:tabLst>
            </a:pPr>
            <a:r>
              <a:rPr sz="1600" spc="210" dirty="0">
                <a:latin typeface="Calibri"/>
                <a:cs typeface="Calibri"/>
              </a:rPr>
              <a:t>Ο</a:t>
            </a:r>
            <a:r>
              <a:rPr sz="1600" spc="70" dirty="0">
                <a:latin typeface="Calibri"/>
                <a:cs typeface="Calibri"/>
              </a:rPr>
              <a:t> </a:t>
            </a:r>
            <a:r>
              <a:rPr sz="1600" spc="155" dirty="0">
                <a:latin typeface="Calibri"/>
                <a:cs typeface="Calibri"/>
              </a:rPr>
              <a:t>καθένας</a:t>
            </a:r>
            <a:r>
              <a:rPr sz="1600" spc="75" dirty="0">
                <a:latin typeface="Calibri"/>
                <a:cs typeface="Calibri"/>
              </a:rPr>
              <a:t> </a:t>
            </a:r>
            <a:r>
              <a:rPr sz="1600" spc="150" dirty="0">
                <a:latin typeface="Calibri"/>
                <a:cs typeface="Calibri"/>
              </a:rPr>
              <a:t>μπορεί</a:t>
            </a:r>
            <a:r>
              <a:rPr sz="1600" spc="75" dirty="0">
                <a:latin typeface="Calibri"/>
                <a:cs typeface="Calibri"/>
              </a:rPr>
              <a:t> </a:t>
            </a:r>
            <a:r>
              <a:rPr sz="1600" spc="160" dirty="0">
                <a:latin typeface="Calibri"/>
                <a:cs typeface="Calibri"/>
              </a:rPr>
              <a:t>να</a:t>
            </a:r>
            <a:r>
              <a:rPr sz="1600" spc="75" dirty="0">
                <a:latin typeface="Calibri"/>
                <a:cs typeface="Calibri"/>
              </a:rPr>
              <a:t> </a:t>
            </a:r>
            <a:r>
              <a:rPr sz="1600" spc="145" dirty="0">
                <a:latin typeface="Calibri"/>
                <a:cs typeface="Calibri"/>
              </a:rPr>
              <a:t>δημοσιεύσει</a:t>
            </a:r>
            <a:r>
              <a:rPr sz="1600" spc="80" dirty="0">
                <a:latin typeface="Calibri"/>
                <a:cs typeface="Calibri"/>
              </a:rPr>
              <a:t> </a:t>
            </a:r>
            <a:r>
              <a:rPr sz="1600" spc="135" dirty="0">
                <a:latin typeface="Calibri"/>
                <a:cs typeface="Calibri"/>
              </a:rPr>
              <a:t>σχόλια,</a:t>
            </a:r>
            <a:r>
              <a:rPr sz="1600" spc="70" dirty="0">
                <a:latin typeface="Calibri"/>
                <a:cs typeface="Calibri"/>
              </a:rPr>
              <a:t> </a:t>
            </a:r>
            <a:r>
              <a:rPr sz="1600" spc="175" dirty="0">
                <a:latin typeface="Calibri"/>
                <a:cs typeface="Calibri"/>
              </a:rPr>
              <a:t>θα</a:t>
            </a:r>
            <a:r>
              <a:rPr sz="1600" spc="75" dirty="0">
                <a:latin typeface="Calibri"/>
                <a:cs typeface="Calibri"/>
              </a:rPr>
              <a:t> </a:t>
            </a:r>
            <a:r>
              <a:rPr sz="1600" spc="145" dirty="0">
                <a:latin typeface="Calibri"/>
                <a:cs typeface="Calibri"/>
              </a:rPr>
              <a:t>εμφανίζονται</a:t>
            </a:r>
            <a:r>
              <a:rPr sz="1600" spc="80" dirty="0">
                <a:latin typeface="Calibri"/>
                <a:cs typeface="Calibri"/>
              </a:rPr>
              <a:t> </a:t>
            </a:r>
            <a:r>
              <a:rPr sz="1600" spc="155" dirty="0">
                <a:latin typeface="Calibri"/>
                <a:cs typeface="Calibri"/>
              </a:rPr>
              <a:t>σε</a:t>
            </a:r>
            <a:r>
              <a:rPr sz="1600" spc="65" dirty="0">
                <a:latin typeface="Calibri"/>
                <a:cs typeface="Calibri"/>
              </a:rPr>
              <a:t> </a:t>
            </a:r>
            <a:r>
              <a:rPr sz="1600" spc="155" dirty="0">
                <a:latin typeface="Calibri"/>
                <a:cs typeface="Calibri"/>
              </a:rPr>
              <a:t>όλους</a:t>
            </a:r>
            <a:r>
              <a:rPr sz="1600" spc="75" dirty="0">
                <a:latin typeface="Calibri"/>
                <a:cs typeface="Calibri"/>
              </a:rPr>
              <a:t> </a:t>
            </a:r>
            <a:r>
              <a:rPr sz="1600" spc="160" dirty="0">
                <a:latin typeface="Calibri"/>
                <a:cs typeface="Calibri"/>
              </a:rPr>
              <a:t>όσους</a:t>
            </a:r>
            <a:r>
              <a:rPr sz="1600" spc="75" dirty="0">
                <a:latin typeface="Calibri"/>
                <a:cs typeface="Calibri"/>
              </a:rPr>
              <a:t> </a:t>
            </a:r>
            <a:r>
              <a:rPr sz="1600" spc="155" dirty="0">
                <a:latin typeface="Calibri"/>
                <a:cs typeface="Calibri"/>
              </a:rPr>
              <a:t>βλέπουν </a:t>
            </a:r>
            <a:r>
              <a:rPr sz="1600" spc="-350" dirty="0">
                <a:latin typeface="Calibri"/>
                <a:cs typeface="Calibri"/>
              </a:rPr>
              <a:t> </a:t>
            </a:r>
            <a:r>
              <a:rPr sz="1600" spc="145" dirty="0">
                <a:latin typeface="Calibri"/>
                <a:cs typeface="Calibri"/>
              </a:rPr>
              <a:t>την</a:t>
            </a:r>
            <a:r>
              <a:rPr sz="1600" spc="65" dirty="0">
                <a:latin typeface="Calibri"/>
                <a:cs typeface="Calibri"/>
              </a:rPr>
              <a:t> </a:t>
            </a:r>
            <a:r>
              <a:rPr sz="1600" spc="150" dirty="0">
                <a:latin typeface="Calibri"/>
                <a:cs typeface="Calibri"/>
              </a:rPr>
              <a:t>ανάρτηση.</a:t>
            </a:r>
            <a:endParaRPr sz="1600">
              <a:latin typeface="Calibri"/>
              <a:cs typeface="Calibri"/>
            </a:endParaRPr>
          </a:p>
          <a:p>
            <a:pPr marL="286385" marR="1223645" indent="-274320">
              <a:lnSpc>
                <a:spcPct val="74900"/>
              </a:lnSpc>
              <a:spcBef>
                <a:spcPts val="1310"/>
              </a:spcBef>
              <a:buClr>
                <a:srgbClr val="FFBA00"/>
              </a:buClr>
              <a:buSzPct val="125000"/>
              <a:buFont typeface="Courier New"/>
              <a:buChar char="o"/>
              <a:tabLst>
                <a:tab pos="287020" algn="l"/>
              </a:tabLst>
            </a:pPr>
            <a:r>
              <a:rPr sz="1600" spc="210" dirty="0">
                <a:latin typeface="Calibri"/>
                <a:cs typeface="Calibri"/>
              </a:rPr>
              <a:t>Ο</a:t>
            </a:r>
            <a:r>
              <a:rPr sz="1600" spc="70" dirty="0">
                <a:latin typeface="Calibri"/>
                <a:cs typeface="Calibri"/>
              </a:rPr>
              <a:t> </a:t>
            </a:r>
            <a:r>
              <a:rPr sz="1600" spc="140" dirty="0">
                <a:latin typeface="Calibri"/>
                <a:cs typeface="Calibri"/>
              </a:rPr>
              <a:t>επιτιθέμενος</a:t>
            </a:r>
            <a:r>
              <a:rPr sz="1600" spc="80" dirty="0">
                <a:latin typeface="Calibri"/>
                <a:cs typeface="Calibri"/>
              </a:rPr>
              <a:t> </a:t>
            </a:r>
            <a:r>
              <a:rPr sz="1600" spc="145" dirty="0">
                <a:latin typeface="Calibri"/>
                <a:cs typeface="Calibri"/>
              </a:rPr>
              <a:t>δημοσιεύει</a:t>
            </a:r>
            <a:r>
              <a:rPr sz="1600" spc="80" dirty="0">
                <a:latin typeface="Calibri"/>
                <a:cs typeface="Calibri"/>
              </a:rPr>
              <a:t> </a:t>
            </a:r>
            <a:r>
              <a:rPr sz="1600" spc="160" dirty="0">
                <a:latin typeface="Calibri"/>
                <a:cs typeface="Calibri"/>
              </a:rPr>
              <a:t>κακόβουλο</a:t>
            </a:r>
            <a:r>
              <a:rPr sz="1600" spc="75" dirty="0">
                <a:latin typeface="Calibri"/>
                <a:cs typeface="Calibri"/>
              </a:rPr>
              <a:t> </a:t>
            </a:r>
            <a:r>
              <a:rPr sz="1600" spc="145" dirty="0">
                <a:latin typeface="Calibri"/>
                <a:cs typeface="Calibri"/>
              </a:rPr>
              <a:t>σχόλιο</a:t>
            </a:r>
            <a:r>
              <a:rPr sz="1600" spc="80" dirty="0">
                <a:latin typeface="Calibri"/>
                <a:cs typeface="Calibri"/>
              </a:rPr>
              <a:t> </a:t>
            </a:r>
            <a:r>
              <a:rPr sz="1600" spc="170" dirty="0">
                <a:latin typeface="Calibri"/>
                <a:cs typeface="Calibri"/>
              </a:rPr>
              <a:t>που</a:t>
            </a:r>
            <a:r>
              <a:rPr sz="1600" spc="75" dirty="0">
                <a:latin typeface="Calibri"/>
                <a:cs typeface="Calibri"/>
              </a:rPr>
              <a:t> </a:t>
            </a:r>
            <a:r>
              <a:rPr sz="1600" spc="145" dirty="0">
                <a:latin typeface="Calibri"/>
                <a:cs typeface="Calibri"/>
              </a:rPr>
              <a:t>περιλαμβάνει</a:t>
            </a:r>
            <a:r>
              <a:rPr sz="1600" spc="80" dirty="0">
                <a:latin typeface="Calibri"/>
                <a:cs typeface="Calibri"/>
              </a:rPr>
              <a:t> </a:t>
            </a:r>
            <a:r>
              <a:rPr sz="1600" spc="150" dirty="0">
                <a:latin typeface="Calibri"/>
                <a:cs typeface="Calibri"/>
              </a:rPr>
              <a:t>σενάρια</a:t>
            </a:r>
            <a:r>
              <a:rPr sz="1600" spc="70" dirty="0">
                <a:latin typeface="Calibri"/>
                <a:cs typeface="Calibri"/>
              </a:rPr>
              <a:t> </a:t>
            </a:r>
            <a:r>
              <a:rPr sz="1600" spc="150" dirty="0">
                <a:latin typeface="Calibri"/>
                <a:cs typeface="Calibri"/>
              </a:rPr>
              <a:t>τα</a:t>
            </a:r>
            <a:r>
              <a:rPr sz="1600" spc="75" dirty="0">
                <a:latin typeface="Calibri"/>
                <a:cs typeface="Calibri"/>
              </a:rPr>
              <a:t> </a:t>
            </a:r>
            <a:r>
              <a:rPr sz="1600" spc="155" dirty="0">
                <a:latin typeface="Calibri"/>
                <a:cs typeface="Calibri"/>
              </a:rPr>
              <a:t>οποία</a:t>
            </a:r>
            <a:r>
              <a:rPr sz="1600" spc="80" dirty="0">
                <a:latin typeface="Calibri"/>
                <a:cs typeface="Calibri"/>
              </a:rPr>
              <a:t> </a:t>
            </a:r>
            <a:r>
              <a:rPr sz="1600" spc="145" dirty="0">
                <a:latin typeface="Calibri"/>
                <a:cs typeface="Calibri"/>
              </a:rPr>
              <a:t>τα </a:t>
            </a:r>
            <a:r>
              <a:rPr sz="1600" spc="-345" dirty="0">
                <a:latin typeface="Calibri"/>
                <a:cs typeface="Calibri"/>
              </a:rPr>
              <a:t> </a:t>
            </a:r>
            <a:r>
              <a:rPr sz="1600" spc="140" dirty="0">
                <a:latin typeface="Calibri"/>
                <a:cs typeface="Calibri"/>
              </a:rPr>
              <a:t>πιστοποιητικά</a:t>
            </a:r>
            <a:r>
              <a:rPr sz="1600" spc="75" dirty="0">
                <a:latin typeface="Calibri"/>
                <a:cs typeface="Calibri"/>
              </a:rPr>
              <a:t> </a:t>
            </a:r>
            <a:r>
              <a:rPr sz="1600" spc="150" dirty="0">
                <a:latin typeface="Calibri"/>
                <a:cs typeface="Calibri"/>
              </a:rPr>
              <a:t>χρήστη</a:t>
            </a:r>
            <a:r>
              <a:rPr sz="1600" spc="75" dirty="0">
                <a:latin typeface="Calibri"/>
                <a:cs typeface="Calibri"/>
              </a:rPr>
              <a:t> </a:t>
            </a:r>
            <a:r>
              <a:rPr sz="1600" spc="135" dirty="0">
                <a:latin typeface="Calibri"/>
                <a:cs typeface="Calibri"/>
              </a:rPr>
              <a:t>και</a:t>
            </a:r>
            <a:r>
              <a:rPr sz="1600" spc="70" dirty="0">
                <a:latin typeface="Calibri"/>
                <a:cs typeface="Calibri"/>
              </a:rPr>
              <a:t> </a:t>
            </a:r>
            <a:r>
              <a:rPr sz="1600" spc="150" dirty="0">
                <a:latin typeface="Calibri"/>
                <a:cs typeface="Calibri"/>
              </a:rPr>
              <a:t>τα</a:t>
            </a:r>
            <a:r>
              <a:rPr sz="1600" spc="70" dirty="0">
                <a:latin typeface="Calibri"/>
                <a:cs typeface="Calibri"/>
              </a:rPr>
              <a:t> </a:t>
            </a:r>
            <a:r>
              <a:rPr sz="1600" spc="155" dirty="0">
                <a:latin typeface="Calibri"/>
                <a:cs typeface="Calibri"/>
              </a:rPr>
              <a:t>αποστέλλουν</a:t>
            </a:r>
            <a:r>
              <a:rPr sz="1600" spc="70" dirty="0">
                <a:latin typeface="Calibri"/>
                <a:cs typeface="Calibri"/>
              </a:rPr>
              <a:t> </a:t>
            </a:r>
            <a:r>
              <a:rPr sz="1600" spc="150" dirty="0">
                <a:latin typeface="Calibri"/>
                <a:cs typeface="Calibri"/>
              </a:rPr>
              <a:t>στον</a:t>
            </a:r>
            <a:r>
              <a:rPr sz="1600" spc="70" dirty="0">
                <a:latin typeface="Calibri"/>
                <a:cs typeface="Calibri"/>
              </a:rPr>
              <a:t> </a:t>
            </a:r>
            <a:r>
              <a:rPr sz="1600" spc="130" dirty="0">
                <a:latin typeface="Calibri"/>
                <a:cs typeface="Calibri"/>
              </a:rPr>
              <a:t>επιτιθέμενο).</a:t>
            </a:r>
            <a:endParaRPr sz="1600">
              <a:latin typeface="Calibri"/>
              <a:cs typeface="Calibri"/>
            </a:endParaRPr>
          </a:p>
          <a:p>
            <a:pPr marL="286385" indent="-273685">
              <a:lnSpc>
                <a:spcPct val="100000"/>
              </a:lnSpc>
              <a:spcBef>
                <a:spcPts val="665"/>
              </a:spcBef>
              <a:buClr>
                <a:srgbClr val="FFBA00"/>
              </a:buClr>
              <a:buSzPct val="125000"/>
              <a:buFont typeface="Courier New"/>
              <a:buChar char="o"/>
              <a:tabLst>
                <a:tab pos="286385" algn="l"/>
              </a:tabLst>
            </a:pPr>
            <a:r>
              <a:rPr sz="1600" spc="155" dirty="0">
                <a:latin typeface="Calibri"/>
                <a:cs typeface="Calibri"/>
              </a:rPr>
              <a:t>Όποιος</a:t>
            </a:r>
            <a:r>
              <a:rPr sz="1600" spc="75" dirty="0">
                <a:latin typeface="Calibri"/>
                <a:cs typeface="Calibri"/>
              </a:rPr>
              <a:t> </a:t>
            </a:r>
            <a:r>
              <a:rPr sz="1600" spc="140" dirty="0">
                <a:latin typeface="Calibri"/>
                <a:cs typeface="Calibri"/>
              </a:rPr>
              <a:t>βλέπει</a:t>
            </a:r>
            <a:r>
              <a:rPr sz="1600" spc="85" dirty="0">
                <a:latin typeface="Calibri"/>
                <a:cs typeface="Calibri"/>
              </a:rPr>
              <a:t> </a:t>
            </a:r>
            <a:r>
              <a:rPr sz="1600" spc="145" dirty="0">
                <a:latin typeface="Calibri"/>
                <a:cs typeface="Calibri"/>
              </a:rPr>
              <a:t>τη</a:t>
            </a:r>
            <a:r>
              <a:rPr sz="1600" spc="80" dirty="0">
                <a:latin typeface="Calibri"/>
                <a:cs typeface="Calibri"/>
              </a:rPr>
              <a:t> </a:t>
            </a:r>
            <a:r>
              <a:rPr sz="1600" spc="155" dirty="0">
                <a:latin typeface="Calibri"/>
                <a:cs typeface="Calibri"/>
              </a:rPr>
              <a:t>δημοσίευση</a:t>
            </a:r>
            <a:r>
              <a:rPr sz="1600" spc="80" dirty="0">
                <a:latin typeface="Calibri"/>
                <a:cs typeface="Calibri"/>
              </a:rPr>
              <a:t> </a:t>
            </a:r>
            <a:r>
              <a:rPr sz="1600" spc="150" dirty="0">
                <a:latin typeface="Calibri"/>
                <a:cs typeface="Calibri"/>
              </a:rPr>
              <a:t>μπορεί</a:t>
            </a:r>
            <a:r>
              <a:rPr sz="1600" spc="85" dirty="0">
                <a:latin typeface="Calibri"/>
                <a:cs typeface="Calibri"/>
              </a:rPr>
              <a:t> </a:t>
            </a:r>
            <a:r>
              <a:rPr sz="1600" spc="160" dirty="0">
                <a:latin typeface="Calibri"/>
                <a:cs typeface="Calibri"/>
              </a:rPr>
              <a:t>να</a:t>
            </a:r>
            <a:r>
              <a:rPr sz="1600" spc="80" dirty="0">
                <a:latin typeface="Calibri"/>
                <a:cs typeface="Calibri"/>
              </a:rPr>
              <a:t> </a:t>
            </a:r>
            <a:r>
              <a:rPr sz="1600" spc="125" dirty="0">
                <a:latin typeface="Calibri"/>
                <a:cs typeface="Calibri"/>
              </a:rPr>
              <a:t>έχει</a:t>
            </a:r>
            <a:r>
              <a:rPr sz="1600" spc="95" dirty="0">
                <a:latin typeface="Calibri"/>
                <a:cs typeface="Calibri"/>
              </a:rPr>
              <a:t> </a:t>
            </a:r>
            <a:r>
              <a:rPr sz="1600" spc="140" dirty="0">
                <a:latin typeface="Calibri"/>
                <a:cs typeface="Calibri"/>
              </a:rPr>
              <a:t>κλέψει</a:t>
            </a:r>
            <a:r>
              <a:rPr sz="1600" spc="60" dirty="0">
                <a:latin typeface="Calibri"/>
                <a:cs typeface="Calibri"/>
              </a:rPr>
              <a:t> </a:t>
            </a:r>
            <a:r>
              <a:rPr sz="1600" spc="150" dirty="0">
                <a:latin typeface="Calibri"/>
                <a:cs typeface="Calibri"/>
              </a:rPr>
              <a:t>ταυτοποίηση</a:t>
            </a:r>
            <a:r>
              <a:rPr sz="1600" spc="85" dirty="0">
                <a:latin typeface="Calibri"/>
                <a:cs typeface="Calibri"/>
              </a:rPr>
              <a:t> </a:t>
            </a:r>
            <a:r>
              <a:rPr sz="1600" spc="150" dirty="0">
                <a:latin typeface="Calibri"/>
                <a:cs typeface="Calibri"/>
              </a:rPr>
              <a:t>χρήστη</a:t>
            </a:r>
            <a:r>
              <a:rPr sz="1600" spc="85" dirty="0">
                <a:latin typeface="Calibri"/>
                <a:cs typeface="Calibri"/>
              </a:rPr>
              <a:t> </a:t>
            </a:r>
            <a:r>
              <a:rPr sz="1600" spc="135" dirty="0">
                <a:latin typeface="Calibri"/>
                <a:cs typeface="Calibri"/>
              </a:rPr>
              <a:t>cookies</a:t>
            </a:r>
            <a:endParaRPr sz="1600">
              <a:latin typeface="Calibri"/>
              <a:cs typeface="Calibri"/>
            </a:endParaRPr>
          </a:p>
          <a:p>
            <a:pPr marL="286385" marR="1638935" indent="-274320">
              <a:lnSpc>
                <a:spcPct val="76400"/>
              </a:lnSpc>
              <a:spcBef>
                <a:spcPts val="1115"/>
              </a:spcBef>
              <a:buClr>
                <a:srgbClr val="FFBA00"/>
              </a:buClr>
              <a:buSzPct val="125000"/>
              <a:buFont typeface="Courier New"/>
              <a:buChar char="o"/>
              <a:tabLst>
                <a:tab pos="443230" algn="l"/>
                <a:tab pos="443865" algn="l"/>
              </a:tabLst>
            </a:pPr>
            <a:r>
              <a:rPr dirty="0"/>
              <a:t>	</a:t>
            </a:r>
            <a:r>
              <a:rPr sz="1600" spc="110" dirty="0">
                <a:latin typeface="Calibri"/>
                <a:cs typeface="Calibri"/>
              </a:rPr>
              <a:t>Οι </a:t>
            </a:r>
            <a:r>
              <a:rPr sz="1600" spc="120" dirty="0">
                <a:latin typeface="Calibri"/>
                <a:cs typeface="Calibri"/>
              </a:rPr>
              <a:t>εφαρμογές </a:t>
            </a:r>
            <a:r>
              <a:rPr sz="1600" spc="140" dirty="0">
                <a:latin typeface="Calibri"/>
                <a:cs typeface="Calibri"/>
              </a:rPr>
              <a:t>XML </a:t>
            </a:r>
            <a:r>
              <a:rPr sz="1600" spc="95" dirty="0">
                <a:latin typeface="Calibri"/>
                <a:cs typeface="Calibri"/>
              </a:rPr>
              <a:t>(Extensible </a:t>
            </a:r>
            <a:r>
              <a:rPr sz="1600" spc="125" dirty="0">
                <a:latin typeface="Calibri"/>
                <a:cs typeface="Calibri"/>
              </a:rPr>
              <a:t>Markup </a:t>
            </a:r>
            <a:r>
              <a:rPr sz="1600" spc="110" dirty="0">
                <a:latin typeface="Calibri"/>
                <a:cs typeface="Calibri"/>
              </a:rPr>
              <a:t>Language </a:t>
            </a:r>
            <a:r>
              <a:rPr sz="1600" spc="75" dirty="0">
                <a:latin typeface="Calibri"/>
                <a:cs typeface="Calibri"/>
              </a:rPr>
              <a:t>- </a:t>
            </a:r>
            <a:r>
              <a:rPr sz="1600" spc="120" dirty="0">
                <a:latin typeface="Calibri"/>
                <a:cs typeface="Calibri"/>
              </a:rPr>
              <a:t>δομημένη </a:t>
            </a:r>
            <a:r>
              <a:rPr sz="1600" spc="130" dirty="0">
                <a:latin typeface="Calibri"/>
                <a:cs typeface="Calibri"/>
              </a:rPr>
              <a:t>μορφή </a:t>
            </a:r>
            <a:r>
              <a:rPr sz="1600" spc="110" dirty="0">
                <a:latin typeface="Calibri"/>
                <a:cs typeface="Calibri"/>
              </a:rPr>
              <a:t>ανταλλαγής </a:t>
            </a:r>
            <a:r>
              <a:rPr sz="1600" spc="114" dirty="0">
                <a:latin typeface="Calibri"/>
                <a:cs typeface="Calibri"/>
              </a:rPr>
              <a:t> δεδομένωνn)</a:t>
            </a:r>
            <a:r>
              <a:rPr sz="1600" spc="50" dirty="0">
                <a:latin typeface="Calibri"/>
                <a:cs typeface="Calibri"/>
              </a:rPr>
              <a:t> </a:t>
            </a:r>
            <a:r>
              <a:rPr sz="1600" spc="120" dirty="0">
                <a:latin typeface="Calibri"/>
                <a:cs typeface="Calibri"/>
              </a:rPr>
              <a:t>DeepL</a:t>
            </a:r>
            <a:r>
              <a:rPr sz="1600" spc="50" dirty="0">
                <a:latin typeface="Calibri"/>
                <a:cs typeface="Calibri"/>
              </a:rPr>
              <a:t> </a:t>
            </a:r>
            <a:r>
              <a:rPr sz="1600" spc="100" dirty="0">
                <a:latin typeface="Calibri"/>
                <a:cs typeface="Calibri"/>
              </a:rPr>
              <a:t>(λογισμικό</a:t>
            </a:r>
            <a:r>
              <a:rPr sz="1600" spc="55" dirty="0">
                <a:latin typeface="Calibri"/>
                <a:cs typeface="Calibri"/>
              </a:rPr>
              <a:t> </a:t>
            </a:r>
            <a:r>
              <a:rPr sz="1600" spc="110" dirty="0">
                <a:latin typeface="Calibri"/>
                <a:cs typeface="Calibri"/>
              </a:rPr>
              <a:t>μηχανικής</a:t>
            </a:r>
            <a:r>
              <a:rPr sz="1600" spc="55" dirty="0">
                <a:latin typeface="Calibri"/>
                <a:cs typeface="Calibri"/>
              </a:rPr>
              <a:t> </a:t>
            </a:r>
            <a:r>
              <a:rPr sz="1600" spc="120" dirty="0">
                <a:latin typeface="Calibri"/>
                <a:cs typeface="Calibri"/>
              </a:rPr>
              <a:t>μετάφρασης</a:t>
            </a:r>
            <a:r>
              <a:rPr sz="1600" spc="50" dirty="0">
                <a:latin typeface="Calibri"/>
                <a:cs typeface="Calibri"/>
              </a:rPr>
              <a:t> </a:t>
            </a:r>
            <a:r>
              <a:rPr sz="1600" spc="114" dirty="0">
                <a:latin typeface="Calibri"/>
                <a:cs typeface="Calibri"/>
              </a:rPr>
              <a:t>βασισμένο</a:t>
            </a:r>
            <a:r>
              <a:rPr sz="1600" spc="55" dirty="0">
                <a:latin typeface="Calibri"/>
                <a:cs typeface="Calibri"/>
              </a:rPr>
              <a:t> </a:t>
            </a:r>
            <a:r>
              <a:rPr sz="1600" spc="110" dirty="0">
                <a:latin typeface="Calibri"/>
                <a:cs typeface="Calibri"/>
              </a:rPr>
              <a:t>σtην</a:t>
            </a:r>
            <a:r>
              <a:rPr sz="1600" spc="50" dirty="0">
                <a:latin typeface="Calibri"/>
                <a:cs typeface="Calibri"/>
              </a:rPr>
              <a:t> </a:t>
            </a:r>
            <a:r>
              <a:rPr sz="1600" spc="110" dirty="0">
                <a:latin typeface="Calibri"/>
                <a:cs typeface="Calibri"/>
              </a:rPr>
              <a:t>ΤΝ)</a:t>
            </a:r>
            <a:r>
              <a:rPr sz="1600" spc="55" dirty="0">
                <a:latin typeface="Calibri"/>
                <a:cs typeface="Calibri"/>
              </a:rPr>
              <a:t> </a:t>
            </a:r>
            <a:r>
              <a:rPr sz="1600" spc="110" dirty="0">
                <a:latin typeface="Calibri"/>
                <a:cs typeface="Calibri"/>
              </a:rPr>
              <a:t>ελέγχουν </a:t>
            </a:r>
            <a:r>
              <a:rPr sz="1600" spc="-350" dirty="0">
                <a:latin typeface="Calibri"/>
                <a:cs typeface="Calibri"/>
              </a:rPr>
              <a:t> </a:t>
            </a:r>
            <a:r>
              <a:rPr sz="1600" spc="90" dirty="0">
                <a:latin typeface="Calibri"/>
                <a:cs typeface="Calibri"/>
              </a:rPr>
              <a:t>ότι</a:t>
            </a:r>
            <a:r>
              <a:rPr sz="1600" spc="55" dirty="0">
                <a:latin typeface="Calibri"/>
                <a:cs typeface="Calibri"/>
              </a:rPr>
              <a:t> </a:t>
            </a:r>
            <a:r>
              <a:rPr sz="1600" spc="95" dirty="0">
                <a:latin typeface="Calibri"/>
                <a:cs typeface="Calibri"/>
              </a:rPr>
              <a:t>οι</a:t>
            </a:r>
            <a:r>
              <a:rPr sz="1600" spc="50" dirty="0">
                <a:latin typeface="Calibri"/>
                <a:cs typeface="Calibri"/>
              </a:rPr>
              <a:t> </a:t>
            </a:r>
            <a:r>
              <a:rPr sz="1600" spc="110" dirty="0">
                <a:latin typeface="Calibri"/>
                <a:cs typeface="Calibri"/>
              </a:rPr>
              <a:t>δημοσιεύσεις</a:t>
            </a:r>
            <a:r>
              <a:rPr sz="1600" spc="55" dirty="0">
                <a:latin typeface="Calibri"/>
                <a:cs typeface="Calibri"/>
              </a:rPr>
              <a:t> </a:t>
            </a:r>
            <a:r>
              <a:rPr sz="1600" spc="110" dirty="0">
                <a:latin typeface="Calibri"/>
                <a:cs typeface="Calibri"/>
              </a:rPr>
              <a:t>δεν</a:t>
            </a:r>
            <a:r>
              <a:rPr sz="1600" spc="50" dirty="0">
                <a:latin typeface="Calibri"/>
                <a:cs typeface="Calibri"/>
              </a:rPr>
              <a:t> </a:t>
            </a:r>
            <a:r>
              <a:rPr sz="1600" spc="105" dirty="0">
                <a:latin typeface="Calibri"/>
                <a:cs typeface="Calibri"/>
              </a:rPr>
              <a:t>σενάρια,</a:t>
            </a:r>
            <a:r>
              <a:rPr sz="1600" spc="55" dirty="0">
                <a:latin typeface="Calibri"/>
                <a:cs typeface="Calibri"/>
              </a:rPr>
              <a:t> </a:t>
            </a:r>
            <a:r>
              <a:rPr sz="1600" spc="120" dirty="0">
                <a:latin typeface="Calibri"/>
                <a:cs typeface="Calibri"/>
              </a:rPr>
              <a:t>αλλά</a:t>
            </a:r>
            <a:r>
              <a:rPr sz="1600" spc="50" dirty="0">
                <a:latin typeface="Calibri"/>
                <a:cs typeface="Calibri"/>
              </a:rPr>
              <a:t> </a:t>
            </a:r>
            <a:r>
              <a:rPr sz="1600" spc="125" dirty="0">
                <a:latin typeface="Calibri"/>
                <a:cs typeface="Calibri"/>
              </a:rPr>
              <a:t>ο</a:t>
            </a:r>
            <a:r>
              <a:rPr sz="1600" spc="50" dirty="0">
                <a:latin typeface="Calibri"/>
                <a:cs typeface="Calibri"/>
              </a:rPr>
              <a:t> </a:t>
            </a:r>
            <a:r>
              <a:rPr sz="1600" spc="105" dirty="0">
                <a:latin typeface="Calibri"/>
                <a:cs typeface="Calibri"/>
              </a:rPr>
              <a:t>έλεγχος</a:t>
            </a:r>
            <a:r>
              <a:rPr sz="1600" spc="55" dirty="0">
                <a:latin typeface="Calibri"/>
                <a:cs typeface="Calibri"/>
              </a:rPr>
              <a:t> </a:t>
            </a:r>
            <a:r>
              <a:rPr sz="1600" spc="105" dirty="0">
                <a:latin typeface="Calibri"/>
                <a:cs typeface="Calibri"/>
              </a:rPr>
              <a:t>μερικές</a:t>
            </a:r>
            <a:r>
              <a:rPr sz="1600" spc="55" dirty="0">
                <a:latin typeface="Calibri"/>
                <a:cs typeface="Calibri"/>
              </a:rPr>
              <a:t> </a:t>
            </a:r>
            <a:r>
              <a:rPr sz="1600" spc="120" dirty="0">
                <a:latin typeface="Calibri"/>
                <a:cs typeface="Calibri"/>
              </a:rPr>
              <a:t>φορές</a:t>
            </a:r>
            <a:r>
              <a:rPr sz="1600" spc="60" dirty="0">
                <a:latin typeface="Calibri"/>
                <a:cs typeface="Calibri"/>
              </a:rPr>
              <a:t> </a:t>
            </a:r>
            <a:r>
              <a:rPr sz="1600" spc="105" dirty="0">
                <a:latin typeface="Calibri"/>
                <a:cs typeface="Calibri"/>
              </a:rPr>
              <a:t>αποτυγχάνει.</a:t>
            </a:r>
            <a:endParaRPr sz="1600">
              <a:latin typeface="Calibri"/>
              <a:cs typeface="Calibri"/>
            </a:endParaRPr>
          </a:p>
          <a:p>
            <a:pPr marL="285750" marR="5080" indent="-273685">
              <a:lnSpc>
                <a:spcPts val="1950"/>
              </a:lnSpc>
              <a:spcBef>
                <a:spcPts val="1110"/>
              </a:spcBef>
              <a:buClr>
                <a:srgbClr val="FFBA00"/>
              </a:buClr>
              <a:buSzPct val="125000"/>
              <a:buFont typeface="Courier New"/>
              <a:buChar char="o"/>
              <a:tabLst>
                <a:tab pos="406400" algn="l"/>
                <a:tab pos="407034" algn="l"/>
              </a:tabLst>
            </a:pPr>
            <a:r>
              <a:rPr dirty="0"/>
              <a:t>	</a:t>
            </a:r>
            <a:r>
              <a:rPr sz="1600" spc="170" dirty="0">
                <a:latin typeface="Calibri"/>
                <a:cs typeface="Calibri"/>
              </a:rPr>
              <a:t>Σφάλμα</a:t>
            </a:r>
            <a:r>
              <a:rPr sz="1600" spc="75" dirty="0">
                <a:latin typeface="Calibri"/>
                <a:cs typeface="Calibri"/>
              </a:rPr>
              <a:t> </a:t>
            </a:r>
            <a:r>
              <a:rPr sz="1600" spc="150" dirty="0">
                <a:latin typeface="Calibri"/>
                <a:cs typeface="Calibri"/>
              </a:rPr>
              <a:t>στην</a:t>
            </a:r>
            <a:r>
              <a:rPr sz="1600" spc="75" dirty="0">
                <a:latin typeface="Calibri"/>
                <a:cs typeface="Calibri"/>
              </a:rPr>
              <a:t> </a:t>
            </a:r>
            <a:r>
              <a:rPr sz="1600" spc="165" dirty="0">
                <a:latin typeface="Calibri"/>
                <a:cs typeface="Calibri"/>
              </a:rPr>
              <a:t>εφαρμογή</a:t>
            </a:r>
            <a:r>
              <a:rPr sz="1600" spc="90" dirty="0">
                <a:latin typeface="Calibri"/>
                <a:cs typeface="Calibri"/>
              </a:rPr>
              <a:t> </a:t>
            </a:r>
            <a:r>
              <a:rPr sz="1600" spc="130" dirty="0">
                <a:latin typeface="Calibri"/>
                <a:cs typeface="Calibri"/>
              </a:rPr>
              <a:t>ιστού.</a:t>
            </a:r>
            <a:r>
              <a:rPr sz="1600" spc="80" dirty="0">
                <a:latin typeface="Calibri"/>
                <a:cs typeface="Calibri"/>
              </a:rPr>
              <a:t> </a:t>
            </a:r>
            <a:r>
              <a:rPr sz="1600" spc="185" dirty="0">
                <a:latin typeface="Calibri"/>
                <a:cs typeface="Calibri"/>
              </a:rPr>
              <a:t>XML</a:t>
            </a:r>
            <a:r>
              <a:rPr sz="1600" spc="80" dirty="0">
                <a:latin typeface="Calibri"/>
                <a:cs typeface="Calibri"/>
              </a:rPr>
              <a:t> </a:t>
            </a:r>
            <a:r>
              <a:rPr sz="1600" spc="125" dirty="0">
                <a:latin typeface="Calibri"/>
                <a:cs typeface="Calibri"/>
              </a:rPr>
              <a:t>(Extensible</a:t>
            </a:r>
            <a:r>
              <a:rPr sz="1600" spc="75" dirty="0">
                <a:latin typeface="Calibri"/>
                <a:cs typeface="Calibri"/>
              </a:rPr>
              <a:t> </a:t>
            </a:r>
            <a:r>
              <a:rPr sz="1600" spc="165" dirty="0">
                <a:latin typeface="Calibri"/>
                <a:cs typeface="Calibri"/>
              </a:rPr>
              <a:t>Markup</a:t>
            </a:r>
            <a:r>
              <a:rPr sz="1600" spc="80" dirty="0">
                <a:latin typeface="Calibri"/>
                <a:cs typeface="Calibri"/>
              </a:rPr>
              <a:t> </a:t>
            </a:r>
            <a:r>
              <a:rPr sz="1600" spc="150" dirty="0">
                <a:latin typeface="Calibri"/>
                <a:cs typeface="Calibri"/>
              </a:rPr>
              <a:t>Language</a:t>
            </a:r>
            <a:r>
              <a:rPr sz="1600" spc="80" dirty="0">
                <a:latin typeface="Calibri"/>
                <a:cs typeface="Calibri"/>
              </a:rPr>
              <a:t> </a:t>
            </a:r>
            <a:r>
              <a:rPr sz="1600" spc="95" dirty="0">
                <a:latin typeface="Calibri"/>
                <a:cs typeface="Calibri"/>
              </a:rPr>
              <a:t>-</a:t>
            </a:r>
            <a:r>
              <a:rPr sz="1600" spc="80" dirty="0">
                <a:latin typeface="Calibri"/>
                <a:cs typeface="Calibri"/>
              </a:rPr>
              <a:t> </a:t>
            </a:r>
            <a:r>
              <a:rPr sz="1600" spc="160" dirty="0">
                <a:latin typeface="Calibri"/>
                <a:cs typeface="Calibri"/>
              </a:rPr>
              <a:t>δομημένη</a:t>
            </a:r>
            <a:r>
              <a:rPr sz="1600" spc="80" dirty="0">
                <a:latin typeface="Calibri"/>
                <a:cs typeface="Calibri"/>
              </a:rPr>
              <a:t> </a:t>
            </a:r>
            <a:r>
              <a:rPr sz="1600" spc="175" dirty="0">
                <a:latin typeface="Calibri"/>
                <a:cs typeface="Calibri"/>
              </a:rPr>
              <a:t>μορφή</a:t>
            </a:r>
            <a:r>
              <a:rPr sz="1600" spc="80" dirty="0">
                <a:latin typeface="Calibri"/>
                <a:cs typeface="Calibri"/>
              </a:rPr>
              <a:t> </a:t>
            </a:r>
            <a:r>
              <a:rPr sz="1600" spc="150" dirty="0">
                <a:latin typeface="Calibri"/>
                <a:cs typeface="Calibri"/>
              </a:rPr>
              <a:t>ανταλλαγής </a:t>
            </a:r>
            <a:r>
              <a:rPr sz="1600" spc="-345" dirty="0">
                <a:latin typeface="Calibri"/>
                <a:cs typeface="Calibri"/>
              </a:rPr>
              <a:t> </a:t>
            </a:r>
            <a:r>
              <a:rPr sz="1600" spc="155" dirty="0">
                <a:latin typeface="Calibri"/>
                <a:cs typeface="Calibri"/>
              </a:rPr>
              <a:t>δεδομένωνn)</a:t>
            </a:r>
            <a:r>
              <a:rPr sz="1600" spc="70" dirty="0">
                <a:latin typeface="Calibri"/>
                <a:cs typeface="Calibri"/>
              </a:rPr>
              <a:t> </a:t>
            </a:r>
            <a:r>
              <a:rPr sz="1600" spc="200" dirty="0">
                <a:latin typeface="Calibri"/>
                <a:cs typeface="Calibri"/>
              </a:rPr>
              <a:t>Η</a:t>
            </a:r>
            <a:r>
              <a:rPr sz="1600" spc="50" dirty="0">
                <a:latin typeface="Calibri"/>
                <a:cs typeface="Calibri"/>
              </a:rPr>
              <a:t> </a:t>
            </a:r>
            <a:r>
              <a:rPr sz="1600" spc="140" dirty="0">
                <a:latin typeface="Calibri"/>
                <a:cs typeface="Calibri"/>
              </a:rPr>
              <a:t>επίθεση</a:t>
            </a:r>
            <a:r>
              <a:rPr sz="1600" spc="55" dirty="0">
                <a:latin typeface="Calibri"/>
                <a:cs typeface="Calibri"/>
              </a:rPr>
              <a:t> </a:t>
            </a:r>
            <a:r>
              <a:rPr sz="1600" spc="135" dirty="0">
                <a:latin typeface="Calibri"/>
                <a:cs typeface="Calibri"/>
              </a:rPr>
              <a:t>συμβαίνει</a:t>
            </a:r>
            <a:r>
              <a:rPr sz="1600" spc="55" dirty="0">
                <a:latin typeface="Calibri"/>
                <a:cs typeface="Calibri"/>
              </a:rPr>
              <a:t> </a:t>
            </a:r>
            <a:r>
              <a:rPr sz="1600" spc="145" dirty="0">
                <a:latin typeface="Calibri"/>
                <a:cs typeface="Calibri"/>
              </a:rPr>
              <a:t>στο</a:t>
            </a:r>
            <a:r>
              <a:rPr sz="1600" spc="50" dirty="0">
                <a:latin typeface="Calibri"/>
                <a:cs typeface="Calibri"/>
              </a:rPr>
              <a:t> </a:t>
            </a:r>
            <a:r>
              <a:rPr sz="1600" spc="160" dirty="0">
                <a:latin typeface="Calibri"/>
                <a:cs typeface="Calibri"/>
              </a:rPr>
              <a:t>πρόγραμμα</a:t>
            </a:r>
            <a:r>
              <a:rPr sz="1600" spc="55" dirty="0">
                <a:latin typeface="Calibri"/>
                <a:cs typeface="Calibri"/>
              </a:rPr>
              <a:t> </a:t>
            </a:r>
            <a:r>
              <a:rPr sz="1600" spc="135" dirty="0">
                <a:latin typeface="Calibri"/>
                <a:cs typeface="Calibri"/>
              </a:rPr>
              <a:t>περιήγησης.</a:t>
            </a:r>
            <a:endParaRPr sz="1600">
              <a:latin typeface="Calibri"/>
              <a:cs typeface="Calibri"/>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02269" y="5984875"/>
            <a:ext cx="1530032" cy="612140"/>
          </a:xfrm>
          <a:prstGeom prst="rect">
            <a:avLst/>
          </a:prstGeom>
        </p:spPr>
      </p:pic>
      <p:sp>
        <p:nvSpPr>
          <p:cNvPr id="3" name="object 3"/>
          <p:cNvSpPr txBox="1">
            <a:spLocks noGrp="1"/>
          </p:cNvSpPr>
          <p:nvPr>
            <p:ph type="title"/>
          </p:nvPr>
        </p:nvSpPr>
        <p:spPr>
          <a:xfrm>
            <a:off x="875030" y="771525"/>
            <a:ext cx="2819400" cy="459740"/>
          </a:xfrm>
          <a:prstGeom prst="rect">
            <a:avLst/>
          </a:prstGeom>
        </p:spPr>
        <p:txBody>
          <a:bodyPr vert="horz" wrap="square" lIns="0" tIns="12700" rIns="0" bIns="0" rtlCol="0">
            <a:spAutoFit/>
          </a:bodyPr>
          <a:lstStyle/>
          <a:p>
            <a:pPr marL="12700">
              <a:lnSpc>
                <a:spcPct val="100000"/>
              </a:lnSpc>
              <a:spcBef>
                <a:spcPts val="100"/>
              </a:spcBef>
            </a:pPr>
            <a:r>
              <a:rPr spc="-10" dirty="0"/>
              <a:t>Επίδραση</a:t>
            </a:r>
            <a:r>
              <a:rPr spc="-15" dirty="0"/>
              <a:t> επίθεσης</a:t>
            </a:r>
          </a:p>
        </p:txBody>
      </p:sp>
      <p:sp>
        <p:nvSpPr>
          <p:cNvPr id="6" name="object 6"/>
          <p:cNvSpPr txBox="1"/>
          <p:nvPr/>
        </p:nvSpPr>
        <p:spPr>
          <a:xfrm>
            <a:off x="10741025" y="602132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24</a:t>
            </a:r>
            <a:endParaRPr sz="1100">
              <a:latin typeface="Arial"/>
              <a:cs typeface="Arial"/>
            </a:endParaRPr>
          </a:p>
        </p:txBody>
      </p:sp>
      <p:sp>
        <p:nvSpPr>
          <p:cNvPr id="4" name="object 4"/>
          <p:cNvSpPr txBox="1"/>
          <p:nvPr/>
        </p:nvSpPr>
        <p:spPr>
          <a:xfrm>
            <a:off x="783590" y="2183765"/>
            <a:ext cx="9842500" cy="1645285"/>
          </a:xfrm>
          <a:prstGeom prst="rect">
            <a:avLst/>
          </a:prstGeom>
        </p:spPr>
        <p:txBody>
          <a:bodyPr vert="horz" wrap="square" lIns="0" tIns="0" rIns="0" bIns="0" rtlCol="0">
            <a:spAutoFit/>
          </a:bodyPr>
          <a:lstStyle/>
          <a:p>
            <a:pPr marL="286385" indent="-273685">
              <a:lnSpc>
                <a:spcPts val="1860"/>
              </a:lnSpc>
              <a:buClr>
                <a:srgbClr val="FFBA00"/>
              </a:buClr>
              <a:buSzPct val="128571"/>
              <a:buFont typeface="Courier New"/>
              <a:buChar char="o"/>
              <a:tabLst>
                <a:tab pos="286385" algn="l"/>
              </a:tabLst>
            </a:pPr>
            <a:r>
              <a:rPr sz="1400" spc="140" dirty="0">
                <a:latin typeface="Calibri"/>
                <a:cs typeface="Calibri"/>
              </a:rPr>
              <a:t>Ο</a:t>
            </a:r>
            <a:r>
              <a:rPr sz="1400" spc="45" dirty="0">
                <a:latin typeface="Calibri"/>
                <a:cs typeface="Calibri"/>
              </a:rPr>
              <a:t> </a:t>
            </a:r>
            <a:r>
              <a:rPr sz="1400" spc="90" dirty="0">
                <a:latin typeface="Calibri"/>
                <a:cs typeface="Calibri"/>
              </a:rPr>
              <a:t>επιτιθέμενος</a:t>
            </a:r>
            <a:r>
              <a:rPr sz="1400" spc="50" dirty="0">
                <a:latin typeface="Calibri"/>
                <a:cs typeface="Calibri"/>
              </a:rPr>
              <a:t> </a:t>
            </a:r>
            <a:r>
              <a:rPr sz="1400" spc="95" dirty="0">
                <a:latin typeface="Calibri"/>
                <a:cs typeface="Calibri"/>
              </a:rPr>
              <a:t>μπορεί</a:t>
            </a:r>
            <a:r>
              <a:rPr sz="1400" spc="50" dirty="0">
                <a:latin typeface="Calibri"/>
                <a:cs typeface="Calibri"/>
              </a:rPr>
              <a:t> </a:t>
            </a:r>
            <a:r>
              <a:rPr sz="1400" spc="105" dirty="0">
                <a:latin typeface="Calibri"/>
                <a:cs typeface="Calibri"/>
              </a:rPr>
              <a:t>να</a:t>
            </a:r>
            <a:r>
              <a:rPr sz="1400" spc="50" dirty="0">
                <a:latin typeface="Calibri"/>
                <a:cs typeface="Calibri"/>
              </a:rPr>
              <a:t> </a:t>
            </a:r>
            <a:r>
              <a:rPr sz="1400" spc="85" dirty="0">
                <a:latin typeface="Calibri"/>
                <a:cs typeface="Calibri"/>
              </a:rPr>
              <a:t>εκτελέσει</a:t>
            </a:r>
            <a:r>
              <a:rPr sz="1400" spc="45" dirty="0">
                <a:latin typeface="Calibri"/>
                <a:cs typeface="Calibri"/>
              </a:rPr>
              <a:t> </a:t>
            </a:r>
            <a:r>
              <a:rPr sz="1400" spc="100" dirty="0">
                <a:latin typeface="Calibri"/>
                <a:cs typeface="Calibri"/>
              </a:rPr>
              <a:t>αυθαίρετα</a:t>
            </a:r>
            <a:r>
              <a:rPr sz="1400" spc="55" dirty="0">
                <a:latin typeface="Calibri"/>
                <a:cs typeface="Calibri"/>
              </a:rPr>
              <a:t> </a:t>
            </a:r>
            <a:r>
              <a:rPr sz="1400" spc="100" dirty="0">
                <a:latin typeface="Calibri"/>
                <a:cs typeface="Calibri"/>
              </a:rPr>
              <a:t>σενάρια</a:t>
            </a:r>
            <a:r>
              <a:rPr sz="1400" spc="50" dirty="0">
                <a:latin typeface="Calibri"/>
                <a:cs typeface="Calibri"/>
              </a:rPr>
              <a:t> </a:t>
            </a:r>
            <a:r>
              <a:rPr sz="1400" spc="95" dirty="0">
                <a:latin typeface="Calibri"/>
                <a:cs typeface="Calibri"/>
              </a:rPr>
              <a:t>στο</a:t>
            </a:r>
            <a:r>
              <a:rPr sz="1400" spc="50" dirty="0">
                <a:latin typeface="Calibri"/>
                <a:cs typeface="Calibri"/>
              </a:rPr>
              <a:t> </a:t>
            </a:r>
            <a:r>
              <a:rPr sz="1400" spc="95" dirty="0">
                <a:latin typeface="Calibri"/>
                <a:cs typeface="Calibri"/>
              </a:rPr>
              <a:t>φυλλομετρητή</a:t>
            </a:r>
            <a:r>
              <a:rPr sz="1400" spc="35" dirty="0">
                <a:latin typeface="Calibri"/>
                <a:cs typeface="Calibri"/>
              </a:rPr>
              <a:t> </a:t>
            </a:r>
            <a:r>
              <a:rPr sz="1400" spc="85" dirty="0">
                <a:latin typeface="Calibri"/>
                <a:cs typeface="Calibri"/>
              </a:rPr>
              <a:t>(browsers</a:t>
            </a:r>
            <a:r>
              <a:rPr sz="1400" spc="25" dirty="0">
                <a:latin typeface="Calibri"/>
                <a:cs typeface="Calibri"/>
              </a:rPr>
              <a:t> </a:t>
            </a:r>
            <a:r>
              <a:rPr sz="1400" spc="65" dirty="0">
                <a:latin typeface="Calibri"/>
                <a:cs typeface="Calibri"/>
              </a:rPr>
              <a:t>-</a:t>
            </a:r>
            <a:r>
              <a:rPr sz="1400" spc="30" dirty="0">
                <a:latin typeface="Calibri"/>
                <a:cs typeface="Calibri"/>
              </a:rPr>
              <a:t> </a:t>
            </a:r>
            <a:r>
              <a:rPr sz="1400" spc="100" dirty="0">
                <a:latin typeface="Calibri"/>
                <a:cs typeface="Calibri"/>
              </a:rPr>
              <a:t>προγράμματα</a:t>
            </a:r>
            <a:r>
              <a:rPr sz="1400" spc="35" dirty="0">
                <a:latin typeface="Calibri"/>
                <a:cs typeface="Calibri"/>
              </a:rPr>
              <a:t> </a:t>
            </a:r>
            <a:r>
              <a:rPr sz="1400" spc="85" dirty="0">
                <a:latin typeface="Calibri"/>
                <a:cs typeface="Calibri"/>
              </a:rPr>
              <a:t>περιήγησης)</a:t>
            </a:r>
            <a:endParaRPr sz="1400">
              <a:latin typeface="Calibri"/>
              <a:cs typeface="Calibri"/>
            </a:endParaRPr>
          </a:p>
          <a:p>
            <a:pPr>
              <a:lnSpc>
                <a:spcPct val="100000"/>
              </a:lnSpc>
              <a:buClr>
                <a:srgbClr val="FFBA00"/>
              </a:buClr>
              <a:buFont typeface="Courier New"/>
              <a:buChar char="o"/>
            </a:pPr>
            <a:endParaRPr sz="2000">
              <a:latin typeface="Calibri"/>
              <a:cs typeface="Calibri"/>
            </a:endParaRPr>
          </a:p>
          <a:p>
            <a:pPr marL="286385" indent="-273685">
              <a:lnSpc>
                <a:spcPct val="100000"/>
              </a:lnSpc>
              <a:spcBef>
                <a:spcPts val="1340"/>
              </a:spcBef>
              <a:buClr>
                <a:srgbClr val="FFBA00"/>
              </a:buClr>
              <a:buSzPct val="128571"/>
              <a:buFont typeface="Courier New"/>
              <a:buChar char="o"/>
              <a:tabLst>
                <a:tab pos="286385" algn="l"/>
              </a:tabLst>
            </a:pPr>
            <a:r>
              <a:rPr sz="1400" spc="180" dirty="0">
                <a:latin typeface="Calibri"/>
                <a:cs typeface="Calibri"/>
              </a:rPr>
              <a:t>Μπορεί</a:t>
            </a:r>
            <a:r>
              <a:rPr sz="1400" spc="75" dirty="0">
                <a:latin typeface="Calibri"/>
                <a:cs typeface="Calibri"/>
              </a:rPr>
              <a:t> </a:t>
            </a:r>
            <a:r>
              <a:rPr sz="1400" spc="175" dirty="0">
                <a:latin typeface="Calibri"/>
                <a:cs typeface="Calibri"/>
              </a:rPr>
              <a:t>να</a:t>
            </a:r>
            <a:r>
              <a:rPr sz="1400" spc="80" dirty="0">
                <a:latin typeface="Calibri"/>
                <a:cs typeface="Calibri"/>
              </a:rPr>
              <a:t> </a:t>
            </a:r>
            <a:r>
              <a:rPr sz="1400" spc="135" dirty="0">
                <a:latin typeface="Calibri"/>
                <a:cs typeface="Calibri"/>
              </a:rPr>
              <a:t>χειριστεί</a:t>
            </a:r>
            <a:r>
              <a:rPr sz="1400" spc="80" dirty="0">
                <a:latin typeface="Calibri"/>
                <a:cs typeface="Calibri"/>
              </a:rPr>
              <a:t> </a:t>
            </a:r>
            <a:r>
              <a:rPr sz="1400" spc="170" dirty="0">
                <a:latin typeface="Calibri"/>
                <a:cs typeface="Calibri"/>
              </a:rPr>
              <a:t>οποιοδήποτε</a:t>
            </a:r>
            <a:r>
              <a:rPr sz="1400" spc="75" dirty="0">
                <a:latin typeface="Calibri"/>
                <a:cs typeface="Calibri"/>
              </a:rPr>
              <a:t> </a:t>
            </a:r>
            <a:r>
              <a:rPr sz="1400" spc="170" dirty="0">
                <a:latin typeface="Calibri"/>
                <a:cs typeface="Calibri"/>
              </a:rPr>
              <a:t>εξάρτημα</a:t>
            </a:r>
            <a:r>
              <a:rPr sz="1400" spc="80" dirty="0">
                <a:latin typeface="Calibri"/>
                <a:cs typeface="Calibri"/>
              </a:rPr>
              <a:t> </a:t>
            </a:r>
            <a:r>
              <a:rPr sz="1400" spc="245" dirty="0">
                <a:latin typeface="Calibri"/>
                <a:cs typeface="Calibri"/>
              </a:rPr>
              <a:t>DOM</a:t>
            </a:r>
            <a:r>
              <a:rPr sz="1400" spc="80" dirty="0">
                <a:latin typeface="Calibri"/>
                <a:cs typeface="Calibri"/>
              </a:rPr>
              <a:t> </a:t>
            </a:r>
            <a:r>
              <a:rPr sz="1400" spc="165" dirty="0">
                <a:latin typeface="Calibri"/>
                <a:cs typeface="Calibri"/>
              </a:rPr>
              <a:t>στο</a:t>
            </a:r>
            <a:r>
              <a:rPr sz="1400" spc="70" dirty="0">
                <a:latin typeface="Calibri"/>
                <a:cs typeface="Calibri"/>
              </a:rPr>
              <a:t> </a:t>
            </a:r>
            <a:r>
              <a:rPr sz="1400" spc="145" dirty="0">
                <a:latin typeface="Calibri"/>
                <a:cs typeface="Calibri"/>
              </a:rPr>
              <a:t>victim.com</a:t>
            </a:r>
            <a:endParaRPr sz="1400">
              <a:latin typeface="Calibri"/>
              <a:cs typeface="Calibri"/>
            </a:endParaRPr>
          </a:p>
          <a:p>
            <a:pPr marL="396240" lvl="1" indent="-182880">
              <a:lnSpc>
                <a:spcPct val="100000"/>
              </a:lnSpc>
              <a:spcBef>
                <a:spcPts val="635"/>
              </a:spcBef>
              <a:buSzPct val="128571"/>
              <a:buChar char="◦"/>
              <a:tabLst>
                <a:tab pos="396240" algn="l"/>
              </a:tabLst>
            </a:pPr>
            <a:r>
              <a:rPr sz="1400" spc="95" dirty="0">
                <a:latin typeface="Calibri"/>
                <a:cs typeface="Calibri"/>
              </a:rPr>
              <a:t>Σύνδεσμοι</a:t>
            </a:r>
            <a:r>
              <a:rPr sz="1400" spc="40" dirty="0">
                <a:latin typeface="Calibri"/>
                <a:cs typeface="Calibri"/>
              </a:rPr>
              <a:t> </a:t>
            </a:r>
            <a:r>
              <a:rPr sz="1400" spc="95" dirty="0">
                <a:latin typeface="Calibri"/>
                <a:cs typeface="Calibri"/>
              </a:rPr>
              <a:t>ελέγχου</a:t>
            </a:r>
            <a:r>
              <a:rPr sz="1400" spc="40" dirty="0">
                <a:latin typeface="Calibri"/>
                <a:cs typeface="Calibri"/>
              </a:rPr>
              <a:t> </a:t>
            </a:r>
            <a:r>
              <a:rPr sz="1400" spc="100" dirty="0">
                <a:latin typeface="Calibri"/>
                <a:cs typeface="Calibri"/>
              </a:rPr>
              <a:t>στη</a:t>
            </a:r>
            <a:r>
              <a:rPr sz="1400" spc="40" dirty="0">
                <a:latin typeface="Calibri"/>
                <a:cs typeface="Calibri"/>
              </a:rPr>
              <a:t> </a:t>
            </a:r>
            <a:r>
              <a:rPr sz="1400" spc="75" dirty="0">
                <a:latin typeface="Calibri"/>
                <a:cs typeface="Calibri"/>
              </a:rPr>
              <a:t>σελίδα</a:t>
            </a:r>
            <a:endParaRPr sz="1400">
              <a:latin typeface="Calibri"/>
              <a:cs typeface="Calibri"/>
            </a:endParaRPr>
          </a:p>
          <a:p>
            <a:pPr marL="396240" lvl="1" indent="-182880">
              <a:lnSpc>
                <a:spcPct val="100000"/>
              </a:lnSpc>
              <a:spcBef>
                <a:spcPts val="975"/>
              </a:spcBef>
              <a:buSzPct val="128571"/>
              <a:buChar char="◦"/>
              <a:tabLst>
                <a:tab pos="396240" algn="l"/>
              </a:tabLst>
            </a:pPr>
            <a:r>
              <a:rPr sz="1400" spc="95" dirty="0">
                <a:latin typeface="Calibri"/>
                <a:cs typeface="Calibri"/>
              </a:rPr>
              <a:t>Έλεγχος</a:t>
            </a:r>
            <a:r>
              <a:rPr sz="1400" spc="40" dirty="0">
                <a:latin typeface="Calibri"/>
                <a:cs typeface="Calibri"/>
              </a:rPr>
              <a:t> </a:t>
            </a:r>
            <a:r>
              <a:rPr sz="1400" spc="100" dirty="0">
                <a:latin typeface="Calibri"/>
                <a:cs typeface="Calibri"/>
              </a:rPr>
              <a:t>πεδίων</a:t>
            </a:r>
            <a:r>
              <a:rPr sz="1400" spc="50" dirty="0">
                <a:latin typeface="Calibri"/>
                <a:cs typeface="Calibri"/>
              </a:rPr>
              <a:t> </a:t>
            </a:r>
            <a:r>
              <a:rPr sz="1400" spc="110" dirty="0">
                <a:latin typeface="Calibri"/>
                <a:cs typeface="Calibri"/>
              </a:rPr>
              <a:t>φόρμας</a:t>
            </a:r>
            <a:r>
              <a:rPr sz="1400" spc="50" dirty="0">
                <a:latin typeface="Calibri"/>
                <a:cs typeface="Calibri"/>
              </a:rPr>
              <a:t> </a:t>
            </a:r>
            <a:r>
              <a:rPr sz="1400" spc="75" dirty="0">
                <a:latin typeface="Calibri"/>
                <a:cs typeface="Calibri"/>
              </a:rPr>
              <a:t>π.χ.</a:t>
            </a:r>
            <a:r>
              <a:rPr sz="1400" spc="50" dirty="0">
                <a:latin typeface="Calibri"/>
                <a:cs typeface="Calibri"/>
              </a:rPr>
              <a:t> </a:t>
            </a:r>
            <a:r>
              <a:rPr sz="1400" spc="95" dirty="0">
                <a:latin typeface="Calibri"/>
                <a:cs typeface="Calibri"/>
              </a:rPr>
              <a:t>πεδίο</a:t>
            </a:r>
            <a:r>
              <a:rPr sz="1400" spc="50" dirty="0">
                <a:latin typeface="Calibri"/>
                <a:cs typeface="Calibri"/>
              </a:rPr>
              <a:t> </a:t>
            </a:r>
            <a:r>
              <a:rPr sz="1400" spc="100" dirty="0">
                <a:latin typeface="Calibri"/>
                <a:cs typeface="Calibri"/>
              </a:rPr>
              <a:t>κωδικού</a:t>
            </a:r>
            <a:r>
              <a:rPr sz="1400" spc="50" dirty="0">
                <a:latin typeface="Calibri"/>
                <a:cs typeface="Calibri"/>
              </a:rPr>
              <a:t> </a:t>
            </a:r>
            <a:r>
              <a:rPr sz="1400" spc="100" dirty="0">
                <a:latin typeface="Calibri"/>
                <a:cs typeface="Calibri"/>
              </a:rPr>
              <a:t>πρόσβασης)</a:t>
            </a:r>
            <a:r>
              <a:rPr sz="1400" spc="55" dirty="0">
                <a:latin typeface="Calibri"/>
                <a:cs typeface="Calibri"/>
              </a:rPr>
              <a:t> </a:t>
            </a:r>
            <a:r>
              <a:rPr sz="1400" spc="100" dirty="0">
                <a:latin typeface="Calibri"/>
                <a:cs typeface="Calibri"/>
              </a:rPr>
              <a:t>σε</a:t>
            </a:r>
            <a:r>
              <a:rPr sz="1400" spc="50" dirty="0">
                <a:latin typeface="Calibri"/>
                <a:cs typeface="Calibri"/>
              </a:rPr>
              <a:t> </a:t>
            </a:r>
            <a:r>
              <a:rPr sz="1400" spc="105" dirty="0">
                <a:latin typeface="Calibri"/>
                <a:cs typeface="Calibri"/>
              </a:rPr>
              <a:t>αυτή</a:t>
            </a:r>
            <a:r>
              <a:rPr sz="1400" spc="50" dirty="0">
                <a:latin typeface="Calibri"/>
                <a:cs typeface="Calibri"/>
              </a:rPr>
              <a:t> </a:t>
            </a:r>
            <a:r>
              <a:rPr sz="1400" spc="95" dirty="0">
                <a:latin typeface="Calibri"/>
                <a:cs typeface="Calibri"/>
              </a:rPr>
              <a:t>τη</a:t>
            </a:r>
            <a:r>
              <a:rPr sz="1400" spc="50" dirty="0">
                <a:latin typeface="Calibri"/>
                <a:cs typeface="Calibri"/>
              </a:rPr>
              <a:t> </a:t>
            </a:r>
            <a:r>
              <a:rPr sz="1400" spc="95" dirty="0">
                <a:latin typeface="Calibri"/>
                <a:cs typeface="Calibri"/>
              </a:rPr>
              <a:t>σελίδα</a:t>
            </a:r>
            <a:r>
              <a:rPr sz="1400" spc="50" dirty="0">
                <a:latin typeface="Calibri"/>
                <a:cs typeface="Calibri"/>
              </a:rPr>
              <a:t> </a:t>
            </a:r>
            <a:r>
              <a:rPr sz="1400" spc="90" dirty="0">
                <a:latin typeface="Calibri"/>
                <a:cs typeface="Calibri"/>
              </a:rPr>
              <a:t>και</a:t>
            </a:r>
            <a:r>
              <a:rPr sz="1400" spc="55" dirty="0">
                <a:latin typeface="Calibri"/>
                <a:cs typeface="Calibri"/>
              </a:rPr>
              <a:t> </a:t>
            </a:r>
            <a:r>
              <a:rPr sz="1400" spc="105" dirty="0">
                <a:latin typeface="Calibri"/>
                <a:cs typeface="Calibri"/>
              </a:rPr>
              <a:t>σε</a:t>
            </a:r>
            <a:r>
              <a:rPr sz="1400" spc="50" dirty="0">
                <a:latin typeface="Calibri"/>
                <a:cs typeface="Calibri"/>
              </a:rPr>
              <a:t> </a:t>
            </a:r>
            <a:r>
              <a:rPr sz="1400" spc="95" dirty="0">
                <a:latin typeface="Calibri"/>
                <a:cs typeface="Calibri"/>
              </a:rPr>
              <a:t>συνδεδεμένες</a:t>
            </a:r>
            <a:r>
              <a:rPr sz="1400" spc="45" dirty="0">
                <a:latin typeface="Calibri"/>
                <a:cs typeface="Calibri"/>
              </a:rPr>
              <a:t> </a:t>
            </a:r>
            <a:r>
              <a:rPr sz="1400" spc="50" dirty="0">
                <a:latin typeface="Calibri"/>
                <a:cs typeface="Calibri"/>
              </a:rPr>
              <a:t>.</a:t>
            </a:r>
            <a:endParaRPr sz="1400">
              <a:latin typeface="Calibri"/>
              <a:cs typeface="Calibri"/>
            </a:endParaRPr>
          </a:p>
        </p:txBody>
      </p:sp>
      <p:sp>
        <p:nvSpPr>
          <p:cNvPr id="5" name="object 5"/>
          <p:cNvSpPr txBox="1"/>
          <p:nvPr/>
        </p:nvSpPr>
        <p:spPr>
          <a:xfrm>
            <a:off x="783590" y="4366895"/>
            <a:ext cx="11000740" cy="455930"/>
          </a:xfrm>
          <a:prstGeom prst="rect">
            <a:avLst/>
          </a:prstGeom>
        </p:spPr>
        <p:txBody>
          <a:bodyPr vert="horz" wrap="square" lIns="0" tIns="0" rIns="0" bIns="0" rtlCol="0">
            <a:spAutoFit/>
          </a:bodyPr>
          <a:lstStyle/>
          <a:p>
            <a:pPr marL="12700">
              <a:lnSpc>
                <a:spcPts val="1835"/>
              </a:lnSpc>
              <a:tabLst>
                <a:tab pos="4035425" algn="l"/>
              </a:tabLst>
            </a:pPr>
            <a:r>
              <a:rPr sz="1800" dirty="0">
                <a:solidFill>
                  <a:srgbClr val="FFBA00"/>
                </a:solidFill>
                <a:latin typeface="Courier New"/>
                <a:cs typeface="Courier New"/>
              </a:rPr>
              <a:t>o</a:t>
            </a:r>
            <a:r>
              <a:rPr sz="1800" spc="10" dirty="0">
                <a:solidFill>
                  <a:srgbClr val="FFBA00"/>
                </a:solidFill>
                <a:latin typeface="Courier New"/>
                <a:cs typeface="Courier New"/>
              </a:rPr>
              <a:t> </a:t>
            </a:r>
            <a:r>
              <a:rPr sz="1400" spc="145" dirty="0">
                <a:latin typeface="Calibri"/>
                <a:cs typeface="Calibri"/>
              </a:rPr>
              <a:t>Μπορεί</a:t>
            </a:r>
            <a:r>
              <a:rPr sz="1400" spc="65" dirty="0">
                <a:latin typeface="Calibri"/>
                <a:cs typeface="Calibri"/>
              </a:rPr>
              <a:t> </a:t>
            </a:r>
            <a:r>
              <a:rPr sz="1400" spc="140" dirty="0">
                <a:latin typeface="Calibri"/>
                <a:cs typeface="Calibri"/>
              </a:rPr>
              <a:t>να</a:t>
            </a:r>
            <a:r>
              <a:rPr sz="1400" spc="70" dirty="0">
                <a:latin typeface="Calibri"/>
                <a:cs typeface="Calibri"/>
              </a:rPr>
              <a:t> </a:t>
            </a:r>
            <a:r>
              <a:rPr sz="1400" spc="125" dirty="0">
                <a:latin typeface="Calibri"/>
                <a:cs typeface="Calibri"/>
              </a:rPr>
              <a:t>μολύνει</a:t>
            </a:r>
            <a:r>
              <a:rPr sz="1400" spc="70" dirty="0">
                <a:latin typeface="Calibri"/>
                <a:cs typeface="Calibri"/>
              </a:rPr>
              <a:t> </a:t>
            </a:r>
            <a:r>
              <a:rPr sz="1400" spc="135" dirty="0">
                <a:latin typeface="Calibri"/>
                <a:cs typeface="Calibri"/>
              </a:rPr>
              <a:t>άλλους</a:t>
            </a:r>
            <a:r>
              <a:rPr sz="1400" spc="60" dirty="0">
                <a:latin typeface="Calibri"/>
                <a:cs typeface="Calibri"/>
              </a:rPr>
              <a:t> </a:t>
            </a:r>
            <a:r>
              <a:rPr sz="1400" spc="110" dirty="0">
                <a:latin typeface="Calibri"/>
                <a:cs typeface="Calibri"/>
              </a:rPr>
              <a:t>χρήστες:	</a:t>
            </a:r>
            <a:r>
              <a:rPr sz="1400" spc="140" dirty="0">
                <a:latin typeface="Calibri"/>
                <a:cs typeface="Calibri"/>
              </a:rPr>
              <a:t>MySpace.com</a:t>
            </a:r>
            <a:r>
              <a:rPr sz="1400" spc="70" dirty="0">
                <a:latin typeface="Calibri"/>
                <a:cs typeface="Calibri"/>
              </a:rPr>
              <a:t> </a:t>
            </a:r>
            <a:r>
              <a:rPr sz="1400" spc="155" dirty="0">
                <a:latin typeface="Calibri"/>
                <a:cs typeface="Calibri"/>
              </a:rPr>
              <a:t>XML</a:t>
            </a:r>
            <a:r>
              <a:rPr sz="1400" spc="60" dirty="0">
                <a:latin typeface="Calibri"/>
                <a:cs typeface="Calibri"/>
              </a:rPr>
              <a:t> </a:t>
            </a:r>
            <a:r>
              <a:rPr sz="1400" spc="100" dirty="0">
                <a:latin typeface="Calibri"/>
                <a:cs typeface="Calibri"/>
              </a:rPr>
              <a:t>(Extensible</a:t>
            </a:r>
            <a:r>
              <a:rPr sz="1400" spc="55" dirty="0">
                <a:latin typeface="Calibri"/>
                <a:cs typeface="Calibri"/>
              </a:rPr>
              <a:t> </a:t>
            </a:r>
            <a:r>
              <a:rPr sz="1400" spc="135" dirty="0">
                <a:latin typeface="Calibri"/>
                <a:cs typeface="Calibri"/>
              </a:rPr>
              <a:t>Markup</a:t>
            </a:r>
            <a:r>
              <a:rPr sz="1400" spc="50" dirty="0">
                <a:latin typeface="Calibri"/>
                <a:cs typeface="Calibri"/>
              </a:rPr>
              <a:t> </a:t>
            </a:r>
            <a:r>
              <a:rPr sz="1400" spc="120" dirty="0">
                <a:latin typeface="Calibri"/>
                <a:cs typeface="Calibri"/>
              </a:rPr>
              <a:t>Language</a:t>
            </a:r>
            <a:r>
              <a:rPr sz="1400" spc="50" dirty="0">
                <a:latin typeface="Calibri"/>
                <a:cs typeface="Calibri"/>
              </a:rPr>
              <a:t> </a:t>
            </a:r>
            <a:r>
              <a:rPr sz="1400" spc="85" dirty="0">
                <a:latin typeface="Calibri"/>
                <a:cs typeface="Calibri"/>
              </a:rPr>
              <a:t>-</a:t>
            </a:r>
            <a:r>
              <a:rPr sz="1400" spc="50" dirty="0">
                <a:latin typeface="Calibri"/>
                <a:cs typeface="Calibri"/>
              </a:rPr>
              <a:t> </a:t>
            </a:r>
            <a:r>
              <a:rPr sz="1400" spc="130" dirty="0">
                <a:latin typeface="Calibri"/>
                <a:cs typeface="Calibri"/>
              </a:rPr>
              <a:t>δομημένη</a:t>
            </a:r>
            <a:r>
              <a:rPr sz="1400" spc="55" dirty="0">
                <a:latin typeface="Calibri"/>
                <a:cs typeface="Calibri"/>
              </a:rPr>
              <a:t> </a:t>
            </a:r>
            <a:r>
              <a:rPr sz="1400" spc="140" dirty="0">
                <a:latin typeface="Calibri"/>
                <a:cs typeface="Calibri"/>
              </a:rPr>
              <a:t>μορφή</a:t>
            </a:r>
            <a:r>
              <a:rPr sz="1400" spc="55" dirty="0">
                <a:latin typeface="Calibri"/>
                <a:cs typeface="Calibri"/>
              </a:rPr>
              <a:t> </a:t>
            </a:r>
            <a:r>
              <a:rPr sz="1400" spc="125" dirty="0">
                <a:latin typeface="Calibri"/>
                <a:cs typeface="Calibri"/>
              </a:rPr>
              <a:t>ανταλλαγής</a:t>
            </a:r>
            <a:endParaRPr sz="1400">
              <a:latin typeface="Calibri"/>
              <a:cs typeface="Calibri"/>
            </a:endParaRPr>
          </a:p>
          <a:p>
            <a:pPr marL="285750">
              <a:lnSpc>
                <a:spcPts val="1655"/>
              </a:lnSpc>
            </a:pPr>
            <a:r>
              <a:rPr sz="1400" spc="125" dirty="0">
                <a:latin typeface="Calibri"/>
                <a:cs typeface="Calibri"/>
              </a:rPr>
              <a:t>δεδομένωνn)</a:t>
            </a:r>
            <a:r>
              <a:rPr sz="1400" spc="40" dirty="0">
                <a:latin typeface="Calibri"/>
                <a:cs typeface="Calibri"/>
              </a:rPr>
              <a:t> </a:t>
            </a:r>
            <a:r>
              <a:rPr sz="1400" spc="130" dirty="0">
                <a:latin typeface="Calibri"/>
                <a:cs typeface="Calibri"/>
              </a:rPr>
              <a:t>DeepL</a:t>
            </a:r>
            <a:r>
              <a:rPr sz="1400" spc="45" dirty="0">
                <a:latin typeface="Calibri"/>
                <a:cs typeface="Calibri"/>
              </a:rPr>
              <a:t> </a:t>
            </a:r>
            <a:r>
              <a:rPr sz="1400" spc="110" dirty="0">
                <a:latin typeface="Calibri"/>
                <a:cs typeface="Calibri"/>
              </a:rPr>
              <a:t>(λογισμικό</a:t>
            </a:r>
            <a:r>
              <a:rPr sz="1400" spc="45" dirty="0">
                <a:latin typeface="Calibri"/>
                <a:cs typeface="Calibri"/>
              </a:rPr>
              <a:t> </a:t>
            </a:r>
            <a:r>
              <a:rPr sz="1400" spc="120" dirty="0">
                <a:latin typeface="Calibri"/>
                <a:cs typeface="Calibri"/>
              </a:rPr>
              <a:t>μηχανικής</a:t>
            </a:r>
            <a:r>
              <a:rPr sz="1400" spc="45" dirty="0">
                <a:latin typeface="Calibri"/>
                <a:cs typeface="Calibri"/>
              </a:rPr>
              <a:t> </a:t>
            </a:r>
            <a:r>
              <a:rPr sz="1400" spc="130" dirty="0">
                <a:latin typeface="Calibri"/>
                <a:cs typeface="Calibri"/>
              </a:rPr>
              <a:t>μετάφρασης</a:t>
            </a:r>
            <a:r>
              <a:rPr sz="1400" spc="45" dirty="0">
                <a:latin typeface="Calibri"/>
                <a:cs typeface="Calibri"/>
              </a:rPr>
              <a:t> </a:t>
            </a:r>
            <a:r>
              <a:rPr sz="1400" spc="125" dirty="0">
                <a:latin typeface="Calibri"/>
                <a:cs typeface="Calibri"/>
              </a:rPr>
              <a:t>βασισμένο</a:t>
            </a:r>
            <a:r>
              <a:rPr sz="1400" spc="40" dirty="0">
                <a:latin typeface="Calibri"/>
                <a:cs typeface="Calibri"/>
              </a:rPr>
              <a:t> </a:t>
            </a:r>
            <a:r>
              <a:rPr sz="1400" spc="120" dirty="0">
                <a:latin typeface="Calibri"/>
                <a:cs typeface="Calibri"/>
              </a:rPr>
              <a:t>σtην</a:t>
            </a:r>
            <a:r>
              <a:rPr sz="1400" spc="45" dirty="0">
                <a:latin typeface="Calibri"/>
                <a:cs typeface="Calibri"/>
              </a:rPr>
              <a:t> </a:t>
            </a:r>
            <a:r>
              <a:rPr sz="1400" spc="125" dirty="0">
                <a:latin typeface="Calibri"/>
                <a:cs typeface="Calibri"/>
              </a:rPr>
              <a:t>ΤΝ)</a:t>
            </a:r>
            <a:endParaRPr sz="1400">
              <a:latin typeface="Calibri"/>
              <a:cs typeface="Calibri"/>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02269" y="5984875"/>
            <a:ext cx="1530032" cy="612140"/>
          </a:xfrm>
          <a:prstGeom prst="rect">
            <a:avLst/>
          </a:prstGeom>
        </p:spPr>
      </p:pic>
      <p:sp>
        <p:nvSpPr>
          <p:cNvPr id="3" name="object 3"/>
          <p:cNvSpPr txBox="1">
            <a:spLocks noGrp="1"/>
          </p:cNvSpPr>
          <p:nvPr>
            <p:ph type="title"/>
          </p:nvPr>
        </p:nvSpPr>
        <p:spPr>
          <a:xfrm>
            <a:off x="875030" y="728345"/>
            <a:ext cx="2301240" cy="459740"/>
          </a:xfrm>
          <a:prstGeom prst="rect">
            <a:avLst/>
          </a:prstGeom>
        </p:spPr>
        <p:txBody>
          <a:bodyPr vert="horz" wrap="square" lIns="0" tIns="12700" rIns="0" bIns="0" rtlCol="0">
            <a:spAutoFit/>
          </a:bodyPr>
          <a:lstStyle/>
          <a:p>
            <a:pPr marL="12700">
              <a:lnSpc>
                <a:spcPct val="100000"/>
              </a:lnSpc>
              <a:spcBef>
                <a:spcPts val="100"/>
              </a:spcBef>
            </a:pPr>
            <a:r>
              <a:rPr spc="135" dirty="0"/>
              <a:t>MySpace.com</a:t>
            </a:r>
          </a:p>
        </p:txBody>
      </p:sp>
      <p:sp>
        <p:nvSpPr>
          <p:cNvPr id="6" name="object 6"/>
          <p:cNvSpPr txBox="1"/>
          <p:nvPr/>
        </p:nvSpPr>
        <p:spPr>
          <a:xfrm>
            <a:off x="10741025" y="602132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25</a:t>
            </a:r>
            <a:endParaRPr sz="1100">
              <a:latin typeface="Arial"/>
              <a:cs typeface="Arial"/>
            </a:endParaRPr>
          </a:p>
        </p:txBody>
      </p:sp>
      <p:sp>
        <p:nvSpPr>
          <p:cNvPr id="4" name="object 4"/>
          <p:cNvSpPr txBox="1"/>
          <p:nvPr/>
        </p:nvSpPr>
        <p:spPr>
          <a:xfrm>
            <a:off x="4039870" y="810895"/>
            <a:ext cx="1548130" cy="360680"/>
          </a:xfrm>
          <a:prstGeom prst="rect">
            <a:avLst/>
          </a:prstGeom>
        </p:spPr>
        <p:txBody>
          <a:bodyPr vert="horz" wrap="square" lIns="0" tIns="12700" rIns="0" bIns="0" rtlCol="0">
            <a:spAutoFit/>
          </a:bodyPr>
          <a:lstStyle/>
          <a:p>
            <a:pPr marL="12700">
              <a:lnSpc>
                <a:spcPct val="100000"/>
              </a:lnSpc>
              <a:spcBef>
                <a:spcPts val="100"/>
              </a:spcBef>
            </a:pPr>
            <a:r>
              <a:rPr sz="2200" spc="55" dirty="0">
                <a:latin typeface="Times New Roman"/>
                <a:cs typeface="Times New Roman"/>
              </a:rPr>
              <a:t>(Samy</a:t>
            </a:r>
            <a:r>
              <a:rPr sz="2200" spc="-55" dirty="0">
                <a:latin typeface="Times New Roman"/>
                <a:cs typeface="Times New Roman"/>
              </a:rPr>
              <a:t> </a:t>
            </a:r>
            <a:r>
              <a:rPr sz="2200" spc="60" dirty="0">
                <a:latin typeface="Times New Roman"/>
                <a:cs typeface="Times New Roman"/>
              </a:rPr>
              <a:t>worm</a:t>
            </a:r>
            <a:endParaRPr sz="2200">
              <a:latin typeface="Times New Roman"/>
              <a:cs typeface="Times New Roman"/>
            </a:endParaRPr>
          </a:p>
        </p:txBody>
      </p:sp>
      <p:sp>
        <p:nvSpPr>
          <p:cNvPr id="5" name="object 5"/>
          <p:cNvSpPr txBox="1"/>
          <p:nvPr/>
        </p:nvSpPr>
        <p:spPr>
          <a:xfrm>
            <a:off x="881126" y="1390718"/>
            <a:ext cx="9494520" cy="4812215"/>
          </a:xfrm>
          <a:prstGeom prst="rect">
            <a:avLst/>
          </a:prstGeom>
        </p:spPr>
        <p:txBody>
          <a:bodyPr vert="horz" wrap="square" lIns="0" tIns="3175" rIns="0" bIns="0" rtlCol="0">
            <a:spAutoFit/>
          </a:bodyPr>
          <a:lstStyle/>
          <a:p>
            <a:pPr marL="286385" indent="-273685">
              <a:lnSpc>
                <a:spcPct val="100000"/>
              </a:lnSpc>
              <a:spcBef>
                <a:spcPts val="25"/>
              </a:spcBef>
              <a:buClr>
                <a:srgbClr val="FFBA00"/>
              </a:buClr>
              <a:buSzPct val="128000"/>
              <a:buFont typeface="Courier New"/>
              <a:buChar char="o"/>
              <a:tabLst>
                <a:tab pos="286385" algn="l"/>
              </a:tabLst>
            </a:pPr>
            <a:r>
              <a:rPr lang="el-GR" sz="1250" spc="85" dirty="0">
                <a:latin typeface="Calibri"/>
                <a:cs typeface="Calibri"/>
              </a:rPr>
              <a:t>Παράκαμψη Φίλτρων </a:t>
            </a:r>
            <a:r>
              <a:rPr lang="en-US" sz="1250" spc="85" dirty="0">
                <a:latin typeface="Calibri"/>
                <a:cs typeface="Calibri"/>
              </a:rPr>
              <a:t>HTML – </a:t>
            </a:r>
            <a:r>
              <a:rPr lang="el-GR" sz="1250" spc="85" dirty="0">
                <a:latin typeface="Calibri"/>
                <a:cs typeface="Calibri"/>
              </a:rPr>
              <a:t>Παράδειγμα από το </a:t>
            </a:r>
            <a:r>
              <a:rPr lang="en-US" sz="1250" spc="85" dirty="0" err="1">
                <a:latin typeface="Calibri"/>
                <a:cs typeface="Calibri"/>
              </a:rPr>
              <a:t>MySpace</a:t>
            </a:r>
            <a:endParaRPr lang="en-US" sz="1250" spc="85" dirty="0">
              <a:latin typeface="Calibri"/>
              <a:cs typeface="Calibri"/>
            </a:endParaRPr>
          </a:p>
          <a:p>
            <a:pPr marL="286385" indent="-273685">
              <a:lnSpc>
                <a:spcPct val="100000"/>
              </a:lnSpc>
              <a:spcBef>
                <a:spcPts val="25"/>
              </a:spcBef>
              <a:buClr>
                <a:srgbClr val="FFBA00"/>
              </a:buClr>
              <a:buSzPct val="128000"/>
              <a:buFont typeface="Courier New"/>
              <a:buChar char="o"/>
              <a:tabLst>
                <a:tab pos="286385" algn="l"/>
              </a:tabLst>
            </a:pPr>
            <a:endParaRPr lang="en-US" sz="1250" spc="85" dirty="0">
              <a:latin typeface="Calibri"/>
              <a:cs typeface="Calibri"/>
            </a:endParaRPr>
          </a:p>
          <a:p>
            <a:pPr marL="286385" indent="-273685">
              <a:lnSpc>
                <a:spcPct val="100000"/>
              </a:lnSpc>
              <a:spcBef>
                <a:spcPts val="25"/>
              </a:spcBef>
              <a:buClr>
                <a:srgbClr val="FFBA00"/>
              </a:buClr>
              <a:buSzPct val="128000"/>
              <a:buFont typeface="Courier New"/>
              <a:buChar char="o"/>
              <a:tabLst>
                <a:tab pos="286385" algn="l"/>
              </a:tabLst>
            </a:pPr>
            <a:r>
              <a:rPr lang="en-US" sz="1250" spc="85" dirty="0">
                <a:latin typeface="Calibri"/>
                <a:cs typeface="Calibri"/>
              </a:rPr>
              <a:t>    </a:t>
            </a:r>
            <a:r>
              <a:rPr lang="el-GR" sz="1250" spc="85" dirty="0">
                <a:latin typeface="Calibri"/>
                <a:cs typeface="Calibri"/>
              </a:rPr>
              <a:t>Οι χρήστες μπορούσαν να δημοσιεύουν </a:t>
            </a:r>
            <a:r>
              <a:rPr lang="en-US" sz="1250" spc="85" dirty="0">
                <a:latin typeface="Calibri"/>
                <a:cs typeface="Calibri"/>
              </a:rPr>
              <a:t>HTML </a:t>
            </a:r>
            <a:r>
              <a:rPr lang="el-GR" sz="1250" spc="85" dirty="0">
                <a:latin typeface="Calibri"/>
                <a:cs typeface="Calibri"/>
              </a:rPr>
              <a:t>στις σελίδες τους.</a:t>
            </a:r>
          </a:p>
          <a:p>
            <a:pPr marL="286385" indent="-273685">
              <a:lnSpc>
                <a:spcPct val="100000"/>
              </a:lnSpc>
              <a:spcBef>
                <a:spcPts val="25"/>
              </a:spcBef>
              <a:buClr>
                <a:srgbClr val="FFBA00"/>
              </a:buClr>
              <a:buSzPct val="128000"/>
              <a:buFont typeface="Courier New"/>
              <a:buChar char="o"/>
              <a:tabLst>
                <a:tab pos="286385" algn="l"/>
              </a:tabLst>
            </a:pPr>
            <a:endParaRPr lang="el-GR" sz="1250" spc="85" dirty="0">
              <a:latin typeface="Calibri"/>
              <a:cs typeface="Calibri"/>
            </a:endParaRPr>
          </a:p>
          <a:p>
            <a:pPr marL="286385" indent="-273685">
              <a:lnSpc>
                <a:spcPct val="100000"/>
              </a:lnSpc>
              <a:spcBef>
                <a:spcPts val="25"/>
              </a:spcBef>
              <a:buClr>
                <a:srgbClr val="FFBA00"/>
              </a:buClr>
              <a:buSzPct val="128000"/>
              <a:buFont typeface="Courier New"/>
              <a:buChar char="o"/>
              <a:tabLst>
                <a:tab pos="286385" algn="l"/>
              </a:tabLst>
            </a:pPr>
            <a:r>
              <a:rPr lang="el-GR" sz="1250" spc="85" dirty="0">
                <a:latin typeface="Calibri"/>
                <a:cs typeface="Calibri"/>
              </a:rPr>
              <a:t>    Το </a:t>
            </a:r>
            <a:r>
              <a:rPr lang="en-US" sz="1250" spc="85" dirty="0">
                <a:latin typeface="Calibri"/>
                <a:cs typeface="Calibri"/>
              </a:rPr>
              <a:t>MySpace.com </a:t>
            </a:r>
            <a:r>
              <a:rPr lang="el-GR" sz="1250" spc="85" dirty="0">
                <a:latin typeface="Calibri"/>
                <a:cs typeface="Calibri"/>
              </a:rPr>
              <a:t>φιλτράριζε επικίνδυνα στοιχεία όπως:</a:t>
            </a:r>
          </a:p>
          <a:p>
            <a:pPr marL="286385" indent="-273685">
              <a:lnSpc>
                <a:spcPct val="100000"/>
              </a:lnSpc>
              <a:spcBef>
                <a:spcPts val="25"/>
              </a:spcBef>
              <a:buClr>
                <a:srgbClr val="FFBA00"/>
              </a:buClr>
              <a:buSzPct val="128000"/>
              <a:buFont typeface="Courier New"/>
              <a:buChar char="o"/>
              <a:tabLst>
                <a:tab pos="286385" algn="l"/>
              </a:tabLst>
            </a:pPr>
            <a:r>
              <a:rPr lang="el-GR" sz="1250" spc="85" dirty="0">
                <a:latin typeface="Calibri"/>
                <a:cs typeface="Calibri"/>
              </a:rPr>
              <a:t>    &lt;</a:t>
            </a:r>
            <a:r>
              <a:rPr lang="en-US" sz="1250" spc="85" dirty="0">
                <a:latin typeface="Calibri"/>
                <a:cs typeface="Calibri"/>
              </a:rPr>
              <a:t>script&gt;, &lt;body&gt;, onclick, &lt;a </a:t>
            </a:r>
            <a:r>
              <a:rPr lang="en-US" sz="1250" spc="85" dirty="0" err="1">
                <a:latin typeface="Calibri"/>
                <a:cs typeface="Calibri"/>
              </a:rPr>
              <a:t>href</a:t>
            </a:r>
            <a:r>
              <a:rPr lang="en-US" sz="1250" spc="85" dirty="0">
                <a:latin typeface="Calibri"/>
                <a:cs typeface="Calibri"/>
              </a:rPr>
              <a:t>="</a:t>
            </a:r>
            <a:r>
              <a:rPr lang="en-US" sz="1250" spc="85" dirty="0" err="1">
                <a:latin typeface="Calibri"/>
                <a:cs typeface="Calibri"/>
              </a:rPr>
              <a:t>javascript</a:t>
            </a:r>
            <a:r>
              <a:rPr lang="en-US" sz="1250" spc="85" dirty="0">
                <a:latin typeface="Calibri"/>
                <a:cs typeface="Calibri"/>
              </a:rPr>
              <a:t>://"&gt;</a:t>
            </a:r>
          </a:p>
          <a:p>
            <a:pPr marL="286385" indent="-273685">
              <a:lnSpc>
                <a:spcPct val="100000"/>
              </a:lnSpc>
              <a:spcBef>
                <a:spcPts val="25"/>
              </a:spcBef>
              <a:buClr>
                <a:srgbClr val="FFBA00"/>
              </a:buClr>
              <a:buSzPct val="128000"/>
              <a:buFont typeface="Courier New"/>
              <a:buChar char="o"/>
              <a:tabLst>
                <a:tab pos="286385" algn="l"/>
              </a:tabLst>
            </a:pPr>
            <a:endParaRPr lang="en-US" sz="1250" spc="85" dirty="0">
              <a:latin typeface="Calibri"/>
              <a:cs typeface="Calibri"/>
            </a:endParaRPr>
          </a:p>
          <a:p>
            <a:pPr marL="286385" indent="-273685">
              <a:lnSpc>
                <a:spcPct val="100000"/>
              </a:lnSpc>
              <a:spcBef>
                <a:spcPts val="25"/>
              </a:spcBef>
              <a:buClr>
                <a:srgbClr val="FFBA00"/>
              </a:buClr>
              <a:buSzPct val="128000"/>
              <a:buFont typeface="Courier New"/>
              <a:buChar char="o"/>
              <a:tabLst>
                <a:tab pos="286385" algn="l"/>
              </a:tabLst>
            </a:pPr>
            <a:r>
              <a:rPr lang="el-GR" sz="1250" spc="85" dirty="0">
                <a:latin typeface="Calibri"/>
                <a:cs typeface="Calibri"/>
              </a:rPr>
              <a:t>Εκμετάλλευση μέσω </a:t>
            </a:r>
            <a:r>
              <a:rPr lang="en-US" sz="1250" spc="85" dirty="0">
                <a:latin typeface="Calibri"/>
                <a:cs typeface="Calibri"/>
              </a:rPr>
              <a:t>CSS </a:t>
            </a:r>
            <a:r>
              <a:rPr lang="el-GR" sz="1250" spc="85" dirty="0">
                <a:latin typeface="Calibri"/>
                <a:cs typeface="Calibri"/>
              </a:rPr>
              <a:t>και </a:t>
            </a:r>
            <a:r>
              <a:rPr lang="en-US" sz="1250" spc="85" dirty="0">
                <a:latin typeface="Calibri"/>
                <a:cs typeface="Calibri"/>
              </a:rPr>
              <a:t>JavaScript:</a:t>
            </a:r>
          </a:p>
          <a:p>
            <a:pPr marL="286385" indent="-273685">
              <a:lnSpc>
                <a:spcPct val="100000"/>
              </a:lnSpc>
              <a:spcBef>
                <a:spcPts val="25"/>
              </a:spcBef>
              <a:buClr>
                <a:srgbClr val="FFBA00"/>
              </a:buClr>
              <a:buSzPct val="128000"/>
              <a:buFont typeface="Courier New"/>
              <a:buChar char="o"/>
              <a:tabLst>
                <a:tab pos="286385" algn="l"/>
              </a:tabLst>
            </a:pPr>
            <a:endParaRPr lang="en-US" sz="1250" spc="85" dirty="0">
              <a:latin typeface="Calibri"/>
              <a:cs typeface="Calibri"/>
            </a:endParaRPr>
          </a:p>
          <a:p>
            <a:pPr marL="286385" indent="-273685">
              <a:lnSpc>
                <a:spcPct val="100000"/>
              </a:lnSpc>
              <a:spcBef>
                <a:spcPts val="25"/>
              </a:spcBef>
              <a:buClr>
                <a:srgbClr val="FFBA00"/>
              </a:buClr>
              <a:buSzPct val="128000"/>
              <a:buFont typeface="Courier New"/>
              <a:buChar char="o"/>
              <a:tabLst>
                <a:tab pos="286385" algn="l"/>
              </a:tabLst>
            </a:pPr>
            <a:r>
              <a:rPr lang="en-US" sz="1250" spc="85" dirty="0">
                <a:latin typeface="Calibri"/>
                <a:cs typeface="Calibri"/>
              </a:rPr>
              <a:t>    </a:t>
            </a:r>
            <a:r>
              <a:rPr lang="el-GR" sz="1250" spc="85" dirty="0">
                <a:latin typeface="Calibri"/>
                <a:cs typeface="Calibri"/>
              </a:rPr>
              <a:t>Οι επιτιθέμενοι βρήκαν τρόπο να ενσωματώσουν </a:t>
            </a:r>
            <a:r>
              <a:rPr lang="en-US" sz="1250" spc="85" dirty="0">
                <a:latin typeface="Calibri"/>
                <a:cs typeface="Calibri"/>
              </a:rPr>
              <a:t>JavaScript </a:t>
            </a:r>
            <a:r>
              <a:rPr lang="el-GR" sz="1250" spc="85" dirty="0">
                <a:latin typeface="Calibri"/>
                <a:cs typeface="Calibri"/>
              </a:rPr>
              <a:t>μέσα σε </a:t>
            </a:r>
            <a:r>
              <a:rPr lang="en-US" sz="1250" spc="85" dirty="0">
                <a:latin typeface="Calibri"/>
                <a:cs typeface="Calibri"/>
              </a:rPr>
              <a:t>CSS:</a:t>
            </a:r>
          </a:p>
          <a:p>
            <a:pPr marL="286385" indent="-273685">
              <a:lnSpc>
                <a:spcPct val="100000"/>
              </a:lnSpc>
              <a:spcBef>
                <a:spcPts val="25"/>
              </a:spcBef>
              <a:buClr>
                <a:srgbClr val="FFBA00"/>
              </a:buClr>
              <a:buSzPct val="128000"/>
              <a:buFont typeface="Courier New"/>
              <a:buChar char="o"/>
              <a:tabLst>
                <a:tab pos="286385" algn="l"/>
              </a:tabLst>
            </a:pPr>
            <a:endParaRPr lang="en-US" sz="1250" spc="85" dirty="0">
              <a:latin typeface="Calibri"/>
              <a:cs typeface="Calibri"/>
            </a:endParaRPr>
          </a:p>
          <a:p>
            <a:pPr marL="286385" indent="-273685">
              <a:lnSpc>
                <a:spcPct val="100000"/>
              </a:lnSpc>
              <a:spcBef>
                <a:spcPts val="25"/>
              </a:spcBef>
              <a:buClr>
                <a:srgbClr val="FFBA00"/>
              </a:buClr>
              <a:buSzPct val="128000"/>
              <a:buFont typeface="Courier New"/>
              <a:buChar char="o"/>
              <a:tabLst>
                <a:tab pos="286385" algn="l"/>
              </a:tabLst>
            </a:pPr>
            <a:r>
              <a:rPr lang="en-US" sz="1250" spc="85" dirty="0">
                <a:latin typeface="Calibri"/>
                <a:cs typeface="Calibri"/>
              </a:rPr>
              <a:t>    &lt;div style="</a:t>
            </a:r>
            <a:r>
              <a:rPr lang="en-US" sz="1250" spc="85" dirty="0" err="1">
                <a:latin typeface="Calibri"/>
                <a:cs typeface="Calibri"/>
              </a:rPr>
              <a:t>background:url</a:t>
            </a:r>
            <a:r>
              <a:rPr lang="en-US" sz="1250" spc="85" dirty="0">
                <a:latin typeface="Calibri"/>
                <a:cs typeface="Calibri"/>
              </a:rPr>
              <a:t>('</a:t>
            </a:r>
            <a:r>
              <a:rPr lang="en-US" sz="1250" spc="85" dirty="0" err="1">
                <a:latin typeface="Calibri"/>
                <a:cs typeface="Calibri"/>
              </a:rPr>
              <a:t>javascript:alert</a:t>
            </a:r>
            <a:r>
              <a:rPr lang="en-US" sz="1250" spc="85" dirty="0">
                <a:latin typeface="Calibri"/>
                <a:cs typeface="Calibri"/>
              </a:rPr>
              <a:t>(1)')"&gt;</a:t>
            </a:r>
          </a:p>
          <a:p>
            <a:pPr marL="286385" indent="-273685">
              <a:lnSpc>
                <a:spcPct val="100000"/>
              </a:lnSpc>
              <a:spcBef>
                <a:spcPts val="25"/>
              </a:spcBef>
              <a:buClr>
                <a:srgbClr val="FFBA00"/>
              </a:buClr>
              <a:buSzPct val="128000"/>
              <a:buFont typeface="Courier New"/>
              <a:buChar char="o"/>
              <a:tabLst>
                <a:tab pos="286385" algn="l"/>
              </a:tabLst>
            </a:pPr>
            <a:endParaRPr lang="en-US" sz="1250" spc="85" dirty="0">
              <a:latin typeface="Calibri"/>
              <a:cs typeface="Calibri"/>
            </a:endParaRPr>
          </a:p>
          <a:p>
            <a:pPr marL="286385" indent="-273685">
              <a:lnSpc>
                <a:spcPct val="100000"/>
              </a:lnSpc>
              <a:spcBef>
                <a:spcPts val="25"/>
              </a:spcBef>
              <a:buClr>
                <a:srgbClr val="FFBA00"/>
              </a:buClr>
              <a:buSzPct val="128000"/>
              <a:buFont typeface="Courier New"/>
              <a:buChar char="o"/>
              <a:tabLst>
                <a:tab pos="286385" algn="l"/>
              </a:tabLst>
            </a:pPr>
            <a:r>
              <a:rPr lang="en-US" sz="1250" spc="85" dirty="0">
                <a:latin typeface="Calibri"/>
                <a:cs typeface="Calibri"/>
              </a:rPr>
              <a:t>    </a:t>
            </a:r>
            <a:r>
              <a:rPr lang="el-GR" sz="1250" spc="85" dirty="0">
                <a:latin typeface="Calibri"/>
                <a:cs typeface="Calibri"/>
              </a:rPr>
              <a:t>Επίσης μπορούσαν να "κρύψουν" τη λέξη </a:t>
            </a:r>
            <a:r>
              <a:rPr lang="en-US" sz="1250" spc="85" dirty="0" err="1">
                <a:latin typeface="Calibri"/>
                <a:cs typeface="Calibri"/>
              </a:rPr>
              <a:t>javascript</a:t>
            </a:r>
            <a:r>
              <a:rPr lang="en-US" sz="1250" spc="85" dirty="0">
                <a:latin typeface="Calibri"/>
                <a:cs typeface="Calibri"/>
              </a:rPr>
              <a:t> </a:t>
            </a:r>
            <a:r>
              <a:rPr lang="el-GR" sz="1250" spc="85" dirty="0">
                <a:latin typeface="Calibri"/>
                <a:cs typeface="Calibri"/>
              </a:rPr>
              <a:t>ως </a:t>
            </a:r>
            <a:r>
              <a:rPr lang="en-US" sz="1250" spc="85" dirty="0">
                <a:latin typeface="Calibri"/>
                <a:cs typeface="Calibri"/>
              </a:rPr>
              <a:t>java\</a:t>
            </a:r>
            <a:r>
              <a:rPr lang="en-US" sz="1250" spc="85" dirty="0" err="1">
                <a:latin typeface="Calibri"/>
                <a:cs typeface="Calibri"/>
              </a:rPr>
              <a:t>nscript</a:t>
            </a:r>
            <a:r>
              <a:rPr lang="en-US" sz="1250" spc="85" dirty="0">
                <a:latin typeface="Calibri"/>
                <a:cs typeface="Calibri"/>
              </a:rPr>
              <a:t>.</a:t>
            </a:r>
          </a:p>
          <a:p>
            <a:pPr marL="286385" indent="-273685">
              <a:lnSpc>
                <a:spcPct val="100000"/>
              </a:lnSpc>
              <a:spcBef>
                <a:spcPts val="25"/>
              </a:spcBef>
              <a:buClr>
                <a:srgbClr val="FFBA00"/>
              </a:buClr>
              <a:buSzPct val="128000"/>
              <a:buFont typeface="Courier New"/>
              <a:buChar char="o"/>
              <a:tabLst>
                <a:tab pos="286385" algn="l"/>
              </a:tabLst>
            </a:pPr>
            <a:endParaRPr lang="en-US" sz="1250" spc="85" dirty="0">
              <a:latin typeface="Calibri"/>
              <a:cs typeface="Calibri"/>
            </a:endParaRPr>
          </a:p>
          <a:p>
            <a:pPr marL="286385" indent="-273685">
              <a:lnSpc>
                <a:spcPct val="100000"/>
              </a:lnSpc>
              <a:spcBef>
                <a:spcPts val="25"/>
              </a:spcBef>
              <a:buClr>
                <a:srgbClr val="FFBA00"/>
              </a:buClr>
              <a:buSzPct val="128000"/>
              <a:buFont typeface="Courier New"/>
              <a:buChar char="o"/>
              <a:tabLst>
                <a:tab pos="286385" algn="l"/>
              </a:tabLst>
            </a:pPr>
            <a:r>
              <a:rPr lang="el-GR" sz="1250" spc="85" dirty="0">
                <a:latin typeface="Calibri"/>
                <a:cs typeface="Calibri"/>
              </a:rPr>
              <a:t>Επίθεση </a:t>
            </a:r>
            <a:r>
              <a:rPr lang="en-US" sz="1250" spc="85" dirty="0">
                <a:latin typeface="Calibri"/>
                <a:cs typeface="Calibri"/>
              </a:rPr>
              <a:t>Samy Worm (2005):</a:t>
            </a:r>
          </a:p>
          <a:p>
            <a:pPr marL="286385" indent="-273685">
              <a:lnSpc>
                <a:spcPct val="100000"/>
              </a:lnSpc>
              <a:spcBef>
                <a:spcPts val="25"/>
              </a:spcBef>
              <a:buClr>
                <a:srgbClr val="FFBA00"/>
              </a:buClr>
              <a:buSzPct val="128000"/>
              <a:buFont typeface="Courier New"/>
              <a:buChar char="o"/>
              <a:tabLst>
                <a:tab pos="286385" algn="l"/>
              </a:tabLst>
            </a:pPr>
            <a:endParaRPr lang="en-US" sz="1250" spc="85" dirty="0">
              <a:latin typeface="Calibri"/>
              <a:cs typeface="Calibri"/>
            </a:endParaRPr>
          </a:p>
          <a:p>
            <a:pPr marL="286385" indent="-273685">
              <a:lnSpc>
                <a:spcPct val="100000"/>
              </a:lnSpc>
              <a:spcBef>
                <a:spcPts val="25"/>
              </a:spcBef>
              <a:buClr>
                <a:srgbClr val="FFBA00"/>
              </a:buClr>
              <a:buSzPct val="128000"/>
              <a:buFont typeface="Courier New"/>
              <a:buChar char="o"/>
              <a:tabLst>
                <a:tab pos="286385" algn="l"/>
              </a:tabLst>
            </a:pPr>
            <a:r>
              <a:rPr lang="en-US" sz="1250" spc="85" dirty="0">
                <a:latin typeface="Calibri"/>
                <a:cs typeface="Calibri"/>
              </a:rPr>
              <a:t>    </a:t>
            </a:r>
            <a:r>
              <a:rPr lang="el-GR" sz="1250" spc="85" dirty="0">
                <a:latin typeface="Calibri"/>
                <a:cs typeface="Calibri"/>
              </a:rPr>
              <a:t>Δημιουργήθηκε </a:t>
            </a:r>
            <a:r>
              <a:rPr lang="en-US" sz="1250" spc="85" dirty="0">
                <a:latin typeface="Calibri"/>
                <a:cs typeface="Calibri"/>
              </a:rPr>
              <a:t>worm </a:t>
            </a:r>
            <a:r>
              <a:rPr lang="el-GR" sz="1250" spc="85" dirty="0">
                <a:latin typeface="Calibri"/>
                <a:cs typeface="Calibri"/>
              </a:rPr>
              <a:t>που:</a:t>
            </a:r>
          </a:p>
          <a:p>
            <a:pPr marL="286385" indent="-273685">
              <a:lnSpc>
                <a:spcPct val="100000"/>
              </a:lnSpc>
              <a:spcBef>
                <a:spcPts val="25"/>
              </a:spcBef>
              <a:buClr>
                <a:srgbClr val="FFBA00"/>
              </a:buClr>
              <a:buSzPct val="128000"/>
              <a:buFont typeface="Courier New"/>
              <a:buChar char="o"/>
              <a:tabLst>
                <a:tab pos="286385" algn="l"/>
              </a:tabLst>
            </a:pPr>
            <a:endParaRPr lang="el-GR" sz="1250" spc="85" dirty="0">
              <a:latin typeface="Calibri"/>
              <a:cs typeface="Calibri"/>
            </a:endParaRPr>
          </a:p>
          <a:p>
            <a:pPr marL="286385" indent="-273685">
              <a:lnSpc>
                <a:spcPct val="100000"/>
              </a:lnSpc>
              <a:spcBef>
                <a:spcPts val="25"/>
              </a:spcBef>
              <a:buClr>
                <a:srgbClr val="FFBA00"/>
              </a:buClr>
              <a:buSzPct val="128000"/>
              <a:buFont typeface="Courier New"/>
              <a:buChar char="o"/>
              <a:tabLst>
                <a:tab pos="286385" algn="l"/>
              </a:tabLst>
            </a:pPr>
            <a:r>
              <a:rPr lang="el-GR" sz="1250" spc="85" dirty="0">
                <a:latin typeface="Calibri"/>
                <a:cs typeface="Calibri"/>
              </a:rPr>
              <a:t>        Μόλυνε όποιον επισκεπτόταν μολυσμένη σελίδα στο </a:t>
            </a:r>
            <a:r>
              <a:rPr lang="en-US" sz="1250" spc="85" dirty="0" err="1">
                <a:latin typeface="Calibri"/>
                <a:cs typeface="Calibri"/>
              </a:rPr>
              <a:t>MySpace</a:t>
            </a:r>
            <a:endParaRPr lang="en-US" sz="1250" spc="85" dirty="0">
              <a:latin typeface="Calibri"/>
              <a:cs typeface="Calibri"/>
            </a:endParaRPr>
          </a:p>
          <a:p>
            <a:pPr marL="286385" indent="-273685">
              <a:lnSpc>
                <a:spcPct val="100000"/>
              </a:lnSpc>
              <a:spcBef>
                <a:spcPts val="25"/>
              </a:spcBef>
              <a:buClr>
                <a:srgbClr val="FFBA00"/>
              </a:buClr>
              <a:buSzPct val="128000"/>
              <a:buFont typeface="Courier New"/>
              <a:buChar char="o"/>
              <a:tabLst>
                <a:tab pos="286385" algn="l"/>
              </a:tabLst>
            </a:pPr>
            <a:endParaRPr lang="en-US" sz="1250" spc="85" dirty="0">
              <a:latin typeface="Calibri"/>
              <a:cs typeface="Calibri"/>
            </a:endParaRPr>
          </a:p>
          <a:p>
            <a:pPr marL="286385" indent="-273685">
              <a:lnSpc>
                <a:spcPct val="100000"/>
              </a:lnSpc>
              <a:spcBef>
                <a:spcPts val="25"/>
              </a:spcBef>
              <a:buClr>
                <a:srgbClr val="FFBA00"/>
              </a:buClr>
              <a:buSzPct val="128000"/>
              <a:buFont typeface="Courier New"/>
              <a:buChar char="o"/>
              <a:tabLst>
                <a:tab pos="286385" algn="l"/>
              </a:tabLst>
            </a:pPr>
            <a:r>
              <a:rPr lang="en-US" sz="1250" spc="85" dirty="0">
                <a:latin typeface="Calibri"/>
                <a:cs typeface="Calibri"/>
              </a:rPr>
              <a:t>        </a:t>
            </a:r>
            <a:r>
              <a:rPr lang="el-GR" sz="1250" spc="85" dirty="0">
                <a:latin typeface="Calibri"/>
                <a:cs typeface="Calibri"/>
              </a:rPr>
              <a:t>Πρόσθετε αυτόματα τον </a:t>
            </a:r>
            <a:r>
              <a:rPr lang="en-US" sz="1250" spc="85" dirty="0">
                <a:latin typeface="Calibri"/>
                <a:cs typeface="Calibri"/>
              </a:rPr>
              <a:t>Samy </a:t>
            </a:r>
            <a:r>
              <a:rPr lang="el-GR" sz="1250" spc="85" dirty="0">
                <a:latin typeface="Calibri"/>
                <a:cs typeface="Calibri"/>
              </a:rPr>
              <a:t>ως φίλο</a:t>
            </a:r>
          </a:p>
          <a:p>
            <a:pPr marL="286385" indent="-273685">
              <a:lnSpc>
                <a:spcPct val="100000"/>
              </a:lnSpc>
              <a:spcBef>
                <a:spcPts val="25"/>
              </a:spcBef>
              <a:buClr>
                <a:srgbClr val="FFBA00"/>
              </a:buClr>
              <a:buSzPct val="128000"/>
              <a:buFont typeface="Courier New"/>
              <a:buChar char="o"/>
              <a:tabLst>
                <a:tab pos="286385" algn="l"/>
              </a:tabLst>
            </a:pPr>
            <a:endParaRPr lang="el-GR" sz="1250" spc="85" dirty="0">
              <a:latin typeface="Calibri"/>
              <a:cs typeface="Calibri"/>
            </a:endParaRPr>
          </a:p>
          <a:p>
            <a:pPr marL="286385" indent="-273685">
              <a:lnSpc>
                <a:spcPct val="100000"/>
              </a:lnSpc>
              <a:spcBef>
                <a:spcPts val="25"/>
              </a:spcBef>
              <a:buClr>
                <a:srgbClr val="FFBA00"/>
              </a:buClr>
              <a:buSzPct val="128000"/>
              <a:buFont typeface="Courier New"/>
              <a:buChar char="o"/>
              <a:tabLst>
                <a:tab pos="286385" algn="l"/>
              </a:tabLst>
            </a:pPr>
            <a:r>
              <a:rPr lang="el-GR" sz="1250" spc="85" dirty="0">
                <a:latin typeface="Calibri"/>
                <a:cs typeface="Calibri"/>
              </a:rPr>
              <a:t>        Ο </a:t>
            </a:r>
            <a:r>
              <a:rPr lang="en-US" sz="1250" spc="85" dirty="0">
                <a:latin typeface="Calibri"/>
                <a:cs typeface="Calibri"/>
              </a:rPr>
              <a:t>Samy </a:t>
            </a:r>
            <a:r>
              <a:rPr lang="el-GR" sz="1250" spc="85" dirty="0">
                <a:latin typeface="Calibri"/>
                <a:cs typeface="Calibri"/>
              </a:rPr>
              <a:t>απέκτησε εκατομμύρια φίλους μέσα σε 24 ώρες</a:t>
            </a:r>
            <a:r>
              <a:rPr sz="1250" spc="55" dirty="0" err="1">
                <a:latin typeface="Calibri"/>
                <a:cs typeface="Calibri"/>
              </a:rPr>
              <a:t>Περισσότερες</a:t>
            </a:r>
            <a:r>
              <a:rPr sz="1250" spc="45" dirty="0">
                <a:latin typeface="Calibri"/>
                <a:cs typeface="Calibri"/>
              </a:rPr>
              <a:t> </a:t>
            </a:r>
            <a:r>
              <a:rPr sz="1250" spc="35" dirty="0">
                <a:latin typeface="Calibri"/>
                <a:cs typeface="Calibri"/>
              </a:rPr>
              <a:t>πληροφορίες:	</a:t>
            </a:r>
            <a:r>
              <a:rPr sz="1250" b="1" spc="40" dirty="0">
                <a:latin typeface="Calibri"/>
                <a:cs typeface="Calibri"/>
                <a:hlinkClick r:id="rId3"/>
              </a:rPr>
              <a:t>http://namb.la/popular/technology.</a:t>
            </a:r>
            <a:r>
              <a:rPr sz="1250" b="1" spc="40" dirty="0">
                <a:latin typeface="Calibri"/>
                <a:cs typeface="Calibri"/>
              </a:rPr>
              <a:t>html</a:t>
            </a:r>
            <a:endParaRPr sz="1250" dirty="0">
              <a:latin typeface="Calibri"/>
              <a:cs typeface="Calibri"/>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030" y="1232217"/>
            <a:ext cx="11228070" cy="763270"/>
          </a:xfrm>
          <a:prstGeom prst="rect">
            <a:avLst/>
          </a:prstGeom>
        </p:spPr>
        <p:txBody>
          <a:bodyPr vert="horz" wrap="square" lIns="0" tIns="12700" rIns="0" bIns="0" rtlCol="0">
            <a:spAutoFit/>
          </a:bodyPr>
          <a:lstStyle/>
          <a:p>
            <a:pPr marL="12700">
              <a:lnSpc>
                <a:spcPct val="100000"/>
              </a:lnSpc>
              <a:spcBef>
                <a:spcPts val="100"/>
              </a:spcBef>
            </a:pPr>
            <a:r>
              <a:rPr spc="155" dirty="0">
                <a:latin typeface="Calibri"/>
                <a:cs typeface="Calibri"/>
              </a:rPr>
              <a:t>Αποφυγή</a:t>
            </a:r>
            <a:r>
              <a:rPr spc="140" dirty="0">
                <a:latin typeface="Calibri"/>
                <a:cs typeface="Calibri"/>
              </a:rPr>
              <a:t> </a:t>
            </a:r>
            <a:r>
              <a:rPr spc="150" dirty="0">
                <a:latin typeface="Calibri"/>
                <a:cs typeface="Calibri"/>
              </a:rPr>
              <a:t>σφαλμάτων</a:t>
            </a:r>
            <a:r>
              <a:rPr spc="145" dirty="0">
                <a:latin typeface="Calibri"/>
                <a:cs typeface="Calibri"/>
              </a:rPr>
              <a:t> </a:t>
            </a:r>
            <a:r>
              <a:rPr spc="170" dirty="0"/>
              <a:t>XSS</a:t>
            </a:r>
            <a:r>
              <a:rPr spc="75" dirty="0"/>
              <a:t> </a:t>
            </a:r>
            <a:r>
              <a:rPr sz="1900" spc="65" dirty="0"/>
              <a:t>Cross-Site</a:t>
            </a:r>
            <a:r>
              <a:rPr sz="1900" spc="20" dirty="0"/>
              <a:t> </a:t>
            </a:r>
            <a:r>
              <a:rPr sz="1900" spc="65" dirty="0"/>
              <a:t>Scripting</a:t>
            </a:r>
            <a:r>
              <a:rPr sz="1900" spc="25" dirty="0"/>
              <a:t> </a:t>
            </a:r>
            <a:r>
              <a:rPr sz="1900" spc="65" dirty="0"/>
              <a:t>-</a:t>
            </a:r>
            <a:r>
              <a:rPr sz="1900" spc="20" dirty="0"/>
              <a:t> </a:t>
            </a:r>
            <a:r>
              <a:rPr sz="1900" spc="80" dirty="0">
                <a:latin typeface="Calibri"/>
                <a:cs typeface="Calibri"/>
              </a:rPr>
              <a:t>ευπάθεια</a:t>
            </a:r>
            <a:r>
              <a:rPr sz="1900" spc="75" dirty="0">
                <a:latin typeface="Calibri"/>
                <a:cs typeface="Calibri"/>
              </a:rPr>
              <a:t> </a:t>
            </a:r>
            <a:r>
              <a:rPr sz="1900" spc="80" dirty="0">
                <a:latin typeface="Calibri"/>
                <a:cs typeface="Calibri"/>
              </a:rPr>
              <a:t>ασφαλείας</a:t>
            </a:r>
            <a:r>
              <a:rPr sz="1900" spc="70" dirty="0">
                <a:latin typeface="Calibri"/>
                <a:cs typeface="Calibri"/>
              </a:rPr>
              <a:t> </a:t>
            </a:r>
            <a:r>
              <a:rPr sz="1900" spc="85" dirty="0">
                <a:latin typeface="Calibri"/>
                <a:cs typeface="Calibri"/>
              </a:rPr>
              <a:t>σε</a:t>
            </a:r>
            <a:r>
              <a:rPr sz="1900" spc="65" dirty="0">
                <a:latin typeface="Calibri"/>
                <a:cs typeface="Calibri"/>
              </a:rPr>
              <a:t> </a:t>
            </a:r>
            <a:r>
              <a:rPr sz="1900" spc="95" dirty="0"/>
              <a:t>web</a:t>
            </a:r>
            <a:r>
              <a:rPr sz="1900" spc="25" dirty="0"/>
              <a:t> </a:t>
            </a:r>
            <a:r>
              <a:rPr sz="1900" spc="85" dirty="0">
                <a:latin typeface="Calibri"/>
                <a:cs typeface="Calibri"/>
              </a:rPr>
              <a:t>εφαρμογές</a:t>
            </a:r>
            <a:endParaRPr sz="1900">
              <a:latin typeface="Calibri"/>
              <a:cs typeface="Calibri"/>
            </a:endParaRPr>
          </a:p>
          <a:p>
            <a:pPr marL="12700">
              <a:lnSpc>
                <a:spcPct val="100000"/>
              </a:lnSpc>
              <a:spcBef>
                <a:spcPts val="105"/>
              </a:spcBef>
            </a:pPr>
            <a:r>
              <a:rPr sz="1900" spc="95" dirty="0">
                <a:latin typeface="Calibri"/>
                <a:cs typeface="Calibri"/>
              </a:rPr>
              <a:t>που</a:t>
            </a:r>
            <a:r>
              <a:rPr sz="1900" spc="65" dirty="0">
                <a:latin typeface="Calibri"/>
                <a:cs typeface="Calibri"/>
              </a:rPr>
              <a:t> </a:t>
            </a:r>
            <a:r>
              <a:rPr sz="1900" spc="70" dirty="0">
                <a:latin typeface="Calibri"/>
                <a:cs typeface="Calibri"/>
              </a:rPr>
              <a:t>επιτρέπει </a:t>
            </a:r>
            <a:r>
              <a:rPr sz="1900" spc="75" dirty="0">
                <a:latin typeface="Calibri"/>
                <a:cs typeface="Calibri"/>
              </a:rPr>
              <a:t>την</a:t>
            </a:r>
            <a:r>
              <a:rPr sz="1900" spc="65" dirty="0">
                <a:latin typeface="Calibri"/>
                <a:cs typeface="Calibri"/>
              </a:rPr>
              <a:t> </a:t>
            </a:r>
            <a:r>
              <a:rPr sz="1900" spc="75" dirty="0">
                <a:latin typeface="Calibri"/>
                <a:cs typeface="Calibri"/>
              </a:rPr>
              <a:t>εκτέλεση</a:t>
            </a:r>
            <a:r>
              <a:rPr sz="1900" spc="65" dirty="0">
                <a:latin typeface="Calibri"/>
                <a:cs typeface="Calibri"/>
              </a:rPr>
              <a:t> </a:t>
            </a:r>
            <a:r>
              <a:rPr sz="1900" spc="85" dirty="0">
                <a:latin typeface="Calibri"/>
                <a:cs typeface="Calibri"/>
              </a:rPr>
              <a:t>κακόβουλων</a:t>
            </a:r>
            <a:r>
              <a:rPr sz="1900" spc="75" dirty="0">
                <a:latin typeface="Calibri"/>
                <a:cs typeface="Calibri"/>
              </a:rPr>
              <a:t> </a:t>
            </a:r>
            <a:r>
              <a:rPr sz="1900" spc="55" dirty="0"/>
              <a:t>scripts)</a:t>
            </a:r>
            <a:endParaRPr sz="1900">
              <a:latin typeface="Calibri"/>
              <a:cs typeface="Calibri"/>
            </a:endParaRPr>
          </a:p>
        </p:txBody>
      </p:sp>
      <p:sp>
        <p:nvSpPr>
          <p:cNvPr id="3" name="object 3"/>
          <p:cNvSpPr txBox="1"/>
          <p:nvPr/>
        </p:nvSpPr>
        <p:spPr>
          <a:xfrm>
            <a:off x="891539" y="2365102"/>
            <a:ext cx="5926455" cy="960755"/>
          </a:xfrm>
          <a:prstGeom prst="rect">
            <a:avLst/>
          </a:prstGeom>
        </p:spPr>
        <p:txBody>
          <a:bodyPr vert="horz" wrap="square" lIns="0" tIns="22225" rIns="0" bIns="0" rtlCol="0">
            <a:spAutoFit/>
          </a:bodyPr>
          <a:lstStyle/>
          <a:p>
            <a:pPr marL="286385" indent="-273685">
              <a:lnSpc>
                <a:spcPct val="100000"/>
              </a:lnSpc>
              <a:spcBef>
                <a:spcPts val="175"/>
              </a:spcBef>
              <a:buClr>
                <a:srgbClr val="FFBA00"/>
              </a:buClr>
              <a:buSzPct val="127272"/>
              <a:buFont typeface="Courier New"/>
              <a:buChar char="o"/>
              <a:tabLst>
                <a:tab pos="285750" algn="l"/>
                <a:tab pos="286385" algn="l"/>
              </a:tabLst>
            </a:pPr>
            <a:r>
              <a:rPr sz="1100" spc="75" dirty="0">
                <a:latin typeface="Calibri"/>
                <a:cs typeface="Calibri"/>
              </a:rPr>
              <a:t>Κύριο</a:t>
            </a:r>
            <a:r>
              <a:rPr sz="1100" dirty="0">
                <a:latin typeface="Calibri"/>
                <a:cs typeface="Calibri"/>
              </a:rPr>
              <a:t> </a:t>
            </a:r>
            <a:r>
              <a:rPr sz="1100" spc="70" dirty="0">
                <a:latin typeface="Calibri"/>
                <a:cs typeface="Calibri"/>
              </a:rPr>
              <a:t>πρόβλημα:</a:t>
            </a:r>
            <a:endParaRPr sz="1100">
              <a:latin typeface="Calibri"/>
              <a:cs typeface="Calibri"/>
            </a:endParaRPr>
          </a:p>
          <a:p>
            <a:pPr marL="396875" marR="815975" lvl="1" indent="-182880">
              <a:lnSpc>
                <a:spcPct val="100000"/>
              </a:lnSpc>
              <a:spcBef>
                <a:spcPts val="720"/>
              </a:spcBef>
              <a:buSzPct val="127272"/>
              <a:buChar char="◦"/>
              <a:tabLst>
                <a:tab pos="396875" algn="l"/>
              </a:tabLst>
            </a:pPr>
            <a:r>
              <a:rPr sz="1100" spc="110" dirty="0">
                <a:latin typeface="Calibri"/>
                <a:cs typeface="Calibri"/>
              </a:rPr>
              <a:t>Ο</a:t>
            </a:r>
            <a:r>
              <a:rPr sz="1100" spc="35" dirty="0">
                <a:latin typeface="Calibri"/>
                <a:cs typeface="Calibri"/>
              </a:rPr>
              <a:t> </a:t>
            </a:r>
            <a:r>
              <a:rPr sz="1100" spc="70" dirty="0">
                <a:latin typeface="Calibri"/>
                <a:cs typeface="Calibri"/>
              </a:rPr>
              <a:t>έλεγχος</a:t>
            </a:r>
            <a:r>
              <a:rPr sz="1100" spc="35" dirty="0">
                <a:latin typeface="Calibri"/>
                <a:cs typeface="Calibri"/>
              </a:rPr>
              <a:t> </a:t>
            </a:r>
            <a:r>
              <a:rPr sz="1100" spc="75" dirty="0">
                <a:latin typeface="Calibri"/>
                <a:cs typeface="Calibri"/>
              </a:rPr>
              <a:t>εισόδου</a:t>
            </a:r>
            <a:r>
              <a:rPr sz="1100" spc="30" dirty="0">
                <a:latin typeface="Calibri"/>
                <a:cs typeface="Calibri"/>
              </a:rPr>
              <a:t> </a:t>
            </a:r>
            <a:r>
              <a:rPr sz="1100" spc="80" dirty="0">
                <a:latin typeface="Calibri"/>
                <a:cs typeface="Calibri"/>
              </a:rPr>
              <a:t>δεδομένων</a:t>
            </a:r>
            <a:r>
              <a:rPr sz="1100" spc="35" dirty="0">
                <a:latin typeface="Calibri"/>
                <a:cs typeface="Calibri"/>
              </a:rPr>
              <a:t> </a:t>
            </a:r>
            <a:r>
              <a:rPr sz="1100" spc="65" dirty="0">
                <a:latin typeface="Calibri"/>
                <a:cs typeface="Calibri"/>
              </a:rPr>
              <a:t>είναι</a:t>
            </a:r>
            <a:r>
              <a:rPr sz="1100" spc="40" dirty="0">
                <a:latin typeface="Calibri"/>
                <a:cs typeface="Calibri"/>
              </a:rPr>
              <a:t> </a:t>
            </a:r>
            <a:r>
              <a:rPr sz="1100" spc="80" dirty="0">
                <a:latin typeface="Calibri"/>
                <a:cs typeface="Calibri"/>
              </a:rPr>
              <a:t>δύσκολος</a:t>
            </a:r>
            <a:r>
              <a:rPr sz="1100" spc="35" dirty="0">
                <a:latin typeface="Calibri"/>
                <a:cs typeface="Calibri"/>
              </a:rPr>
              <a:t> </a:t>
            </a:r>
            <a:r>
              <a:rPr sz="1100" spc="45" dirty="0">
                <a:latin typeface="Calibri"/>
                <a:cs typeface="Calibri"/>
              </a:rPr>
              <a:t>--- </a:t>
            </a:r>
            <a:r>
              <a:rPr sz="1100" spc="75" dirty="0">
                <a:latin typeface="Calibri"/>
                <a:cs typeface="Calibri"/>
              </a:rPr>
              <a:t>πολλοί</a:t>
            </a:r>
            <a:r>
              <a:rPr sz="1100" spc="40" dirty="0">
                <a:latin typeface="Calibri"/>
                <a:cs typeface="Calibri"/>
              </a:rPr>
              <a:t> </a:t>
            </a:r>
            <a:r>
              <a:rPr sz="1100" spc="70" dirty="0">
                <a:latin typeface="Calibri"/>
                <a:cs typeface="Calibri"/>
              </a:rPr>
              <a:t>τρόποι</a:t>
            </a:r>
            <a:r>
              <a:rPr sz="1100" spc="35" dirty="0">
                <a:latin typeface="Calibri"/>
                <a:cs typeface="Calibri"/>
              </a:rPr>
              <a:t> </a:t>
            </a:r>
            <a:r>
              <a:rPr sz="1100" spc="70" dirty="0">
                <a:latin typeface="Calibri"/>
                <a:cs typeface="Calibri"/>
              </a:rPr>
              <a:t>για</a:t>
            </a:r>
            <a:r>
              <a:rPr sz="1100" spc="40" dirty="0">
                <a:latin typeface="Calibri"/>
                <a:cs typeface="Calibri"/>
              </a:rPr>
              <a:t> </a:t>
            </a:r>
            <a:r>
              <a:rPr sz="1100" spc="75" dirty="0">
                <a:latin typeface="Calibri"/>
                <a:cs typeface="Calibri"/>
              </a:rPr>
              <a:t>την </a:t>
            </a:r>
            <a:r>
              <a:rPr sz="1100" spc="-235" dirty="0">
                <a:latin typeface="Calibri"/>
                <a:cs typeface="Calibri"/>
              </a:rPr>
              <a:t> </a:t>
            </a:r>
            <a:r>
              <a:rPr sz="1100" spc="80" dirty="0">
                <a:latin typeface="Calibri"/>
                <a:cs typeface="Calibri"/>
              </a:rPr>
              <a:t>εισαγωγή</a:t>
            </a:r>
            <a:r>
              <a:rPr sz="1100" spc="25" dirty="0">
                <a:latin typeface="Calibri"/>
                <a:cs typeface="Calibri"/>
              </a:rPr>
              <a:t> </a:t>
            </a:r>
            <a:r>
              <a:rPr sz="1100" spc="75" dirty="0">
                <a:latin typeface="Calibri"/>
                <a:cs typeface="Calibri"/>
              </a:rPr>
              <a:t>σεναρίων</a:t>
            </a:r>
            <a:r>
              <a:rPr sz="1100" spc="35" dirty="0">
                <a:latin typeface="Calibri"/>
                <a:cs typeface="Calibri"/>
              </a:rPr>
              <a:t> </a:t>
            </a:r>
            <a:r>
              <a:rPr sz="1100" spc="75" dirty="0">
                <a:latin typeface="Calibri"/>
                <a:cs typeface="Calibri"/>
              </a:rPr>
              <a:t>στην</a:t>
            </a:r>
            <a:r>
              <a:rPr sz="1100" spc="30" dirty="0">
                <a:latin typeface="Calibri"/>
                <a:cs typeface="Calibri"/>
              </a:rPr>
              <a:t> </a:t>
            </a:r>
            <a:r>
              <a:rPr sz="1100" spc="80" dirty="0">
                <a:latin typeface="Calibri"/>
                <a:cs typeface="Calibri"/>
              </a:rPr>
              <a:t>HTML.</a:t>
            </a:r>
            <a:endParaRPr sz="1100">
              <a:latin typeface="Calibri"/>
              <a:cs typeface="Calibri"/>
            </a:endParaRPr>
          </a:p>
          <a:p>
            <a:pPr marL="286385" indent="-273685">
              <a:lnSpc>
                <a:spcPct val="100000"/>
              </a:lnSpc>
              <a:spcBef>
                <a:spcPts val="565"/>
              </a:spcBef>
              <a:buClr>
                <a:srgbClr val="FFBA00"/>
              </a:buClr>
              <a:buSzPct val="127272"/>
              <a:buFont typeface="Courier New"/>
              <a:buChar char="o"/>
              <a:tabLst>
                <a:tab pos="285750" algn="l"/>
                <a:tab pos="286385" algn="l"/>
              </a:tabLst>
            </a:pPr>
            <a:r>
              <a:rPr sz="1100" spc="75" dirty="0">
                <a:latin typeface="Calibri"/>
                <a:cs typeface="Calibri"/>
              </a:rPr>
              <a:t>Προεπεξεργασία</a:t>
            </a:r>
            <a:r>
              <a:rPr sz="1100" spc="35" dirty="0">
                <a:latin typeface="Calibri"/>
                <a:cs typeface="Calibri"/>
              </a:rPr>
              <a:t> </a:t>
            </a:r>
            <a:r>
              <a:rPr sz="1100" spc="70" dirty="0">
                <a:latin typeface="Calibri"/>
                <a:cs typeface="Calibri"/>
              </a:rPr>
              <a:t>της</a:t>
            </a:r>
            <a:r>
              <a:rPr sz="1100" spc="40" dirty="0">
                <a:latin typeface="Calibri"/>
                <a:cs typeface="Calibri"/>
              </a:rPr>
              <a:t> </a:t>
            </a:r>
            <a:r>
              <a:rPr sz="1100" spc="75" dirty="0">
                <a:latin typeface="Calibri"/>
                <a:cs typeface="Calibri"/>
              </a:rPr>
              <a:t>εισόδου</a:t>
            </a:r>
            <a:r>
              <a:rPr sz="1100" spc="35" dirty="0">
                <a:latin typeface="Calibri"/>
                <a:cs typeface="Calibri"/>
              </a:rPr>
              <a:t> </a:t>
            </a:r>
            <a:r>
              <a:rPr sz="1100" spc="80" dirty="0">
                <a:latin typeface="Calibri"/>
                <a:cs typeface="Calibri"/>
              </a:rPr>
              <a:t>δεδομένων</a:t>
            </a:r>
            <a:r>
              <a:rPr sz="1100" spc="30" dirty="0">
                <a:latin typeface="Calibri"/>
                <a:cs typeface="Calibri"/>
              </a:rPr>
              <a:t> </a:t>
            </a:r>
            <a:r>
              <a:rPr sz="1100" spc="90" dirty="0">
                <a:latin typeface="Calibri"/>
                <a:cs typeface="Calibri"/>
              </a:rPr>
              <a:t>από</a:t>
            </a:r>
            <a:r>
              <a:rPr sz="1100" spc="45" dirty="0">
                <a:latin typeface="Calibri"/>
                <a:cs typeface="Calibri"/>
              </a:rPr>
              <a:t> </a:t>
            </a:r>
            <a:r>
              <a:rPr sz="1100" spc="70" dirty="0">
                <a:latin typeface="Calibri"/>
                <a:cs typeface="Calibri"/>
              </a:rPr>
              <a:t>τον</a:t>
            </a:r>
            <a:r>
              <a:rPr sz="1100" spc="45" dirty="0">
                <a:latin typeface="Calibri"/>
                <a:cs typeface="Calibri"/>
              </a:rPr>
              <a:t> </a:t>
            </a:r>
            <a:r>
              <a:rPr sz="1100" spc="75" dirty="0">
                <a:latin typeface="Calibri"/>
                <a:cs typeface="Calibri"/>
              </a:rPr>
              <a:t>χρήστη</a:t>
            </a:r>
            <a:r>
              <a:rPr sz="1100" spc="40" dirty="0">
                <a:latin typeface="Calibri"/>
                <a:cs typeface="Calibri"/>
              </a:rPr>
              <a:t> </a:t>
            </a:r>
            <a:r>
              <a:rPr sz="1100" spc="70" dirty="0">
                <a:latin typeface="Calibri"/>
                <a:cs typeface="Calibri"/>
              </a:rPr>
              <a:t>πριν</a:t>
            </a:r>
            <a:r>
              <a:rPr sz="1100" spc="45" dirty="0">
                <a:latin typeface="Calibri"/>
                <a:cs typeface="Calibri"/>
              </a:rPr>
              <a:t> </a:t>
            </a:r>
            <a:r>
              <a:rPr sz="1100" spc="90" dirty="0">
                <a:latin typeface="Calibri"/>
                <a:cs typeface="Calibri"/>
              </a:rPr>
              <a:t>από</a:t>
            </a:r>
            <a:r>
              <a:rPr sz="1100" spc="40" dirty="0">
                <a:latin typeface="Calibri"/>
                <a:cs typeface="Calibri"/>
              </a:rPr>
              <a:t> </a:t>
            </a:r>
            <a:r>
              <a:rPr sz="1100" spc="75" dirty="0">
                <a:latin typeface="Calibri"/>
                <a:cs typeface="Calibri"/>
              </a:rPr>
              <a:t>την</a:t>
            </a:r>
            <a:r>
              <a:rPr sz="1100" spc="40" dirty="0">
                <a:latin typeface="Calibri"/>
                <a:cs typeface="Calibri"/>
              </a:rPr>
              <a:t> </a:t>
            </a:r>
            <a:r>
              <a:rPr sz="1100" spc="85" dirty="0">
                <a:latin typeface="Calibri"/>
                <a:cs typeface="Calibri"/>
              </a:rPr>
              <a:t>εκφώνησή</a:t>
            </a:r>
            <a:r>
              <a:rPr sz="1100" spc="40" dirty="0">
                <a:latin typeface="Calibri"/>
                <a:cs typeface="Calibri"/>
              </a:rPr>
              <a:t> </a:t>
            </a:r>
            <a:r>
              <a:rPr sz="1100" spc="50" dirty="0">
                <a:latin typeface="Calibri"/>
                <a:cs typeface="Calibri"/>
              </a:rPr>
              <a:t>της</a:t>
            </a:r>
            <a:endParaRPr sz="1100">
              <a:latin typeface="Calibri"/>
              <a:cs typeface="Calibri"/>
            </a:endParaRPr>
          </a:p>
        </p:txBody>
      </p:sp>
      <p:sp>
        <p:nvSpPr>
          <p:cNvPr id="4" name="object 4"/>
          <p:cNvSpPr txBox="1"/>
          <p:nvPr/>
        </p:nvSpPr>
        <p:spPr>
          <a:xfrm>
            <a:off x="4324350" y="4349750"/>
            <a:ext cx="960119" cy="193040"/>
          </a:xfrm>
          <a:prstGeom prst="rect">
            <a:avLst/>
          </a:prstGeom>
        </p:spPr>
        <p:txBody>
          <a:bodyPr vert="horz" wrap="square" lIns="0" tIns="12700" rIns="0" bIns="0" rtlCol="0">
            <a:spAutoFit/>
          </a:bodyPr>
          <a:lstStyle/>
          <a:p>
            <a:pPr marL="12700">
              <a:lnSpc>
                <a:spcPct val="100000"/>
              </a:lnSpc>
              <a:spcBef>
                <a:spcPts val="100"/>
              </a:spcBef>
            </a:pPr>
            <a:r>
              <a:rPr sz="1100" b="1" spc="40" dirty="0">
                <a:solidFill>
                  <a:srgbClr val="FF0000"/>
                </a:solidFill>
                <a:latin typeface="Calibri"/>
                <a:cs typeface="Calibri"/>
              </a:rPr>
              <a:t>ENT_QUOTES),</a:t>
            </a:r>
            <a:endParaRPr sz="1100">
              <a:latin typeface="Calibri"/>
              <a:cs typeface="Calibri"/>
            </a:endParaRPr>
          </a:p>
        </p:txBody>
      </p:sp>
      <p:sp>
        <p:nvSpPr>
          <p:cNvPr id="5" name="object 5"/>
          <p:cNvSpPr txBox="1"/>
          <p:nvPr/>
        </p:nvSpPr>
        <p:spPr>
          <a:xfrm>
            <a:off x="1275714" y="4625657"/>
            <a:ext cx="3048000" cy="391795"/>
          </a:xfrm>
          <a:prstGeom prst="rect">
            <a:avLst/>
          </a:prstGeom>
        </p:spPr>
        <p:txBody>
          <a:bodyPr vert="horz" wrap="square" lIns="0" tIns="27940" rIns="0" bIns="0" rtlCol="0">
            <a:spAutoFit/>
          </a:bodyPr>
          <a:lstStyle/>
          <a:p>
            <a:pPr marL="12700">
              <a:lnSpc>
                <a:spcPct val="100000"/>
              </a:lnSpc>
              <a:spcBef>
                <a:spcPts val="220"/>
              </a:spcBef>
            </a:pPr>
            <a:r>
              <a:rPr sz="1100" spc="60" dirty="0">
                <a:latin typeface="Calibri"/>
                <a:cs typeface="Calibri"/>
              </a:rPr>
              <a:t>Έξοδοι:</a:t>
            </a:r>
            <a:endParaRPr sz="1100">
              <a:latin typeface="Calibri"/>
              <a:cs typeface="Calibri"/>
            </a:endParaRPr>
          </a:p>
          <a:p>
            <a:pPr marL="160020">
              <a:lnSpc>
                <a:spcPct val="100000"/>
              </a:lnSpc>
              <a:spcBef>
                <a:spcPts val="125"/>
              </a:spcBef>
            </a:pPr>
            <a:r>
              <a:rPr sz="1100" b="1" spc="20" dirty="0">
                <a:solidFill>
                  <a:srgbClr val="FF0000"/>
                </a:solidFill>
                <a:latin typeface="Calibri"/>
                <a:cs typeface="Calibri"/>
              </a:rPr>
              <a:t>&amp;lt;a</a:t>
            </a:r>
            <a:r>
              <a:rPr sz="1100" b="1" dirty="0">
                <a:solidFill>
                  <a:srgbClr val="FF0000"/>
                </a:solidFill>
                <a:latin typeface="Calibri"/>
                <a:cs typeface="Calibri"/>
              </a:rPr>
              <a:t> </a:t>
            </a:r>
            <a:r>
              <a:rPr sz="1100" b="1" spc="10" dirty="0">
                <a:solidFill>
                  <a:srgbClr val="FF0000"/>
                </a:solidFill>
                <a:latin typeface="Calibri"/>
                <a:cs typeface="Calibri"/>
              </a:rPr>
              <a:t>href=&amp;#039;test&amp;#039;&amp;gt;Test&amp;lt;/a&amp;gt;</a:t>
            </a:r>
            <a:endParaRPr sz="1100">
              <a:latin typeface="Calibri"/>
              <a:cs typeface="Calibri"/>
            </a:endParaRPr>
          </a:p>
        </p:txBody>
      </p:sp>
      <p:sp>
        <p:nvSpPr>
          <p:cNvPr id="6" name="object 6"/>
          <p:cNvSpPr txBox="1"/>
          <p:nvPr/>
        </p:nvSpPr>
        <p:spPr>
          <a:xfrm>
            <a:off x="10816590" y="5996304"/>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latin typeface="Arial"/>
                <a:cs typeface="Arial"/>
              </a:rPr>
              <a:t>2</a:t>
            </a:r>
            <a:r>
              <a:rPr sz="1100" dirty="0">
                <a:latin typeface="Arial"/>
                <a:cs typeface="Arial"/>
              </a:rPr>
              <a:t>6</a:t>
            </a:r>
            <a:endParaRPr sz="1100">
              <a:latin typeface="Arial"/>
              <a:cs typeface="Arial"/>
            </a:endParaRPr>
          </a:p>
        </p:txBody>
      </p:sp>
      <p:sp>
        <p:nvSpPr>
          <p:cNvPr id="7" name="object 7"/>
          <p:cNvSpPr txBox="1"/>
          <p:nvPr/>
        </p:nvSpPr>
        <p:spPr>
          <a:xfrm>
            <a:off x="902969" y="6260147"/>
            <a:ext cx="4917440" cy="154940"/>
          </a:xfrm>
          <a:prstGeom prst="rect">
            <a:avLst/>
          </a:prstGeom>
        </p:spPr>
        <p:txBody>
          <a:bodyPr vert="horz" wrap="square" lIns="0" tIns="12700" rIns="0" bIns="0" rtlCol="0">
            <a:spAutoFit/>
          </a:bodyPr>
          <a:lstStyle/>
          <a:p>
            <a:pPr marL="12700">
              <a:lnSpc>
                <a:spcPct val="100000"/>
              </a:lnSpc>
              <a:spcBef>
                <a:spcPts val="100"/>
              </a:spcBef>
            </a:pPr>
            <a:r>
              <a:rPr sz="850" spc="55" dirty="0">
                <a:latin typeface="Calibri"/>
                <a:cs typeface="Calibri"/>
              </a:rPr>
              <a:t>ΟΝΟΜΑ</a:t>
            </a:r>
            <a:r>
              <a:rPr sz="850" spc="20" dirty="0">
                <a:latin typeface="Calibri"/>
                <a:cs typeface="Calibri"/>
              </a:rPr>
              <a:t> </a:t>
            </a:r>
            <a:r>
              <a:rPr sz="850" spc="40" dirty="0">
                <a:latin typeface="Calibri"/>
                <a:cs typeface="Calibri"/>
              </a:rPr>
              <a:t>ΕΚΠΑΙΔΕΥΤΙΚΉΣ</a:t>
            </a:r>
            <a:r>
              <a:rPr sz="850" spc="25" dirty="0">
                <a:latin typeface="Calibri"/>
                <a:cs typeface="Calibri"/>
              </a:rPr>
              <a:t> </a:t>
            </a:r>
            <a:r>
              <a:rPr sz="850" spc="45" dirty="0">
                <a:latin typeface="Calibri"/>
                <a:cs typeface="Calibri"/>
              </a:rPr>
              <a:t>ΕΝΌΤΗΤΑΣ</a:t>
            </a:r>
            <a:r>
              <a:rPr sz="850" spc="20" dirty="0">
                <a:latin typeface="Calibri"/>
                <a:cs typeface="Calibri"/>
              </a:rPr>
              <a:t> </a:t>
            </a:r>
            <a:r>
              <a:rPr sz="850" spc="35" dirty="0">
                <a:latin typeface="Calibri"/>
                <a:cs typeface="Calibri"/>
              </a:rPr>
              <a:t>CSP:</a:t>
            </a:r>
            <a:r>
              <a:rPr sz="850" spc="20" dirty="0">
                <a:latin typeface="Calibri"/>
                <a:cs typeface="Calibri"/>
              </a:rPr>
              <a:t> </a:t>
            </a:r>
            <a:r>
              <a:rPr sz="850" spc="15" dirty="0">
                <a:latin typeface="Calibri"/>
                <a:cs typeface="Calibri"/>
              </a:rPr>
              <a:t>PR:</a:t>
            </a:r>
            <a:r>
              <a:rPr sz="850" spc="-30" dirty="0">
                <a:latin typeface="Calibri"/>
                <a:cs typeface="Calibri"/>
              </a:rPr>
              <a:t> </a:t>
            </a:r>
            <a:r>
              <a:rPr sz="850" spc="45" dirty="0">
                <a:latin typeface="Calibri"/>
                <a:cs typeface="Calibri"/>
              </a:rPr>
              <a:t>ΠΡΌΤΥΠΟ</a:t>
            </a:r>
            <a:r>
              <a:rPr sz="850" spc="20" dirty="0">
                <a:latin typeface="Calibri"/>
                <a:cs typeface="Calibri"/>
              </a:rPr>
              <a:t> </a:t>
            </a:r>
            <a:r>
              <a:rPr sz="850" spc="40" dirty="0">
                <a:latin typeface="Calibri"/>
                <a:cs typeface="Calibri"/>
              </a:rPr>
              <a:t>ΠΑΡΟΥΣΊΑΣΗΣ</a:t>
            </a:r>
            <a:r>
              <a:rPr sz="850" spc="30" dirty="0">
                <a:latin typeface="Calibri"/>
                <a:cs typeface="Calibri"/>
              </a:rPr>
              <a:t> </a:t>
            </a:r>
            <a:r>
              <a:rPr sz="850" spc="45" dirty="0">
                <a:latin typeface="Calibri"/>
                <a:cs typeface="Calibri"/>
              </a:rPr>
              <a:t>ΠΟΥ</a:t>
            </a:r>
            <a:r>
              <a:rPr sz="850" spc="20" dirty="0">
                <a:latin typeface="Calibri"/>
                <a:cs typeface="Calibri"/>
              </a:rPr>
              <a:t> </a:t>
            </a:r>
            <a:r>
              <a:rPr sz="850" spc="45" dirty="0">
                <a:latin typeface="Calibri"/>
                <a:cs typeface="Calibri"/>
              </a:rPr>
              <a:t>ΔΗΜΙΟΥΡΓΉΘΗΚΕ</a:t>
            </a:r>
            <a:r>
              <a:rPr sz="850" spc="20" dirty="0">
                <a:latin typeface="Calibri"/>
                <a:cs typeface="Calibri"/>
              </a:rPr>
              <a:t> </a:t>
            </a:r>
            <a:r>
              <a:rPr sz="850" spc="50" dirty="0">
                <a:latin typeface="Calibri"/>
                <a:cs typeface="Calibri"/>
              </a:rPr>
              <a:t>ΑΠΌ</a:t>
            </a:r>
            <a:r>
              <a:rPr sz="850" spc="20" dirty="0">
                <a:latin typeface="Calibri"/>
                <a:cs typeface="Calibri"/>
              </a:rPr>
              <a:t> </a:t>
            </a:r>
            <a:r>
              <a:rPr sz="850" spc="30" dirty="0">
                <a:latin typeface="Calibri"/>
                <a:cs typeface="Calibri"/>
              </a:rPr>
              <a:t>PR</a:t>
            </a:r>
            <a:endParaRPr sz="850">
              <a:latin typeface="Calibri"/>
              <a:cs typeface="Calibri"/>
            </a:endParaRPr>
          </a:p>
        </p:txBody>
      </p:sp>
      <p:pic>
        <p:nvPicPr>
          <p:cNvPr id="8" name="object 8"/>
          <p:cNvPicPr/>
          <p:nvPr/>
        </p:nvPicPr>
        <p:blipFill>
          <a:blip r:embed="rId2" cstate="print"/>
          <a:stretch>
            <a:fillRect/>
          </a:stretch>
        </p:blipFill>
        <p:spPr>
          <a:xfrm>
            <a:off x="8031797" y="5973127"/>
            <a:ext cx="1530032" cy="612140"/>
          </a:xfrm>
          <a:prstGeom prst="rect">
            <a:avLst/>
          </a:prstGeom>
        </p:spPr>
      </p:pic>
      <p:sp>
        <p:nvSpPr>
          <p:cNvPr id="9" name="object 9"/>
          <p:cNvSpPr/>
          <p:nvPr/>
        </p:nvSpPr>
        <p:spPr>
          <a:xfrm>
            <a:off x="609600" y="3374072"/>
            <a:ext cx="6200775" cy="845819"/>
          </a:xfrm>
          <a:custGeom>
            <a:avLst/>
            <a:gdLst/>
            <a:ahLst/>
            <a:cxnLst/>
            <a:rect l="l" t="t" r="r" b="b"/>
            <a:pathLst>
              <a:path w="6200775" h="845820">
                <a:moveTo>
                  <a:pt x="6200457" y="0"/>
                </a:moveTo>
                <a:lnTo>
                  <a:pt x="0" y="0"/>
                </a:lnTo>
                <a:lnTo>
                  <a:pt x="0" y="845502"/>
                </a:lnTo>
                <a:lnTo>
                  <a:pt x="6200457" y="845502"/>
                </a:lnTo>
                <a:lnTo>
                  <a:pt x="6200457" y="0"/>
                </a:lnTo>
                <a:close/>
              </a:path>
            </a:pathLst>
          </a:custGeom>
          <a:solidFill>
            <a:srgbClr val="FFE49A"/>
          </a:solidFill>
        </p:spPr>
        <p:txBody>
          <a:bodyPr wrap="square" lIns="0" tIns="0" rIns="0" bIns="0" rtlCol="0"/>
          <a:lstStyle/>
          <a:p>
            <a:endParaRPr/>
          </a:p>
        </p:txBody>
      </p:sp>
      <p:sp>
        <p:nvSpPr>
          <p:cNvPr id="10" name="object 10"/>
          <p:cNvSpPr txBox="1"/>
          <p:nvPr/>
        </p:nvSpPr>
        <p:spPr>
          <a:xfrm>
            <a:off x="904557" y="3274059"/>
            <a:ext cx="2106930" cy="554355"/>
          </a:xfrm>
          <a:prstGeom prst="rect">
            <a:avLst/>
          </a:prstGeom>
        </p:spPr>
        <p:txBody>
          <a:bodyPr vert="horz" wrap="square" lIns="0" tIns="71120" rIns="0" bIns="0" rtlCol="0">
            <a:spAutoFit/>
          </a:bodyPr>
          <a:lstStyle/>
          <a:p>
            <a:pPr>
              <a:lnSpc>
                <a:spcPct val="100000"/>
              </a:lnSpc>
              <a:spcBef>
                <a:spcPts val="560"/>
              </a:spcBef>
              <a:tabLst>
                <a:tab pos="273050" algn="l"/>
              </a:tabLst>
            </a:pPr>
            <a:r>
              <a:rPr sz="1400" dirty="0">
                <a:solidFill>
                  <a:srgbClr val="FFBA00"/>
                </a:solidFill>
                <a:latin typeface="Courier New"/>
                <a:cs typeface="Courier New"/>
              </a:rPr>
              <a:t>o	</a:t>
            </a:r>
            <a:r>
              <a:rPr sz="1100" spc="50" dirty="0">
                <a:latin typeface="Calibri"/>
                <a:cs typeface="Calibri"/>
              </a:rPr>
              <a:t>PHP:</a:t>
            </a:r>
            <a:r>
              <a:rPr sz="1100" dirty="0">
                <a:latin typeface="Calibri"/>
                <a:cs typeface="Calibri"/>
              </a:rPr>
              <a:t> </a:t>
            </a:r>
            <a:r>
              <a:rPr sz="1100" b="1" spc="30" dirty="0">
                <a:latin typeface="Calibri"/>
                <a:cs typeface="Calibri"/>
              </a:rPr>
              <a:t>htmlspecialchars(</a:t>
            </a:r>
            <a:r>
              <a:rPr sz="1100" spc="30" dirty="0">
                <a:latin typeface="Calibri"/>
                <a:cs typeface="Calibri"/>
              </a:rPr>
              <a:t>string)</a:t>
            </a:r>
            <a:endParaRPr sz="1100">
              <a:latin typeface="Calibri"/>
              <a:cs typeface="Calibri"/>
            </a:endParaRPr>
          </a:p>
          <a:p>
            <a:pPr marL="914400">
              <a:lnSpc>
                <a:spcPct val="100000"/>
              </a:lnSpc>
              <a:spcBef>
                <a:spcPts val="705"/>
              </a:spcBef>
            </a:pPr>
            <a:r>
              <a:rPr sz="1100" b="1" spc="-15" dirty="0">
                <a:solidFill>
                  <a:srgbClr val="FF0000"/>
                </a:solidFill>
                <a:latin typeface="Calibri"/>
                <a:cs typeface="Calibri"/>
              </a:rPr>
              <a:t>&amp;</a:t>
            </a:r>
            <a:r>
              <a:rPr sz="1100" b="1" dirty="0">
                <a:solidFill>
                  <a:srgbClr val="FF0000"/>
                </a:solidFill>
                <a:latin typeface="Arial"/>
                <a:cs typeface="Arial"/>
              </a:rPr>
              <a:t>→</a:t>
            </a:r>
            <a:r>
              <a:rPr sz="1100" b="1" spc="-70" dirty="0">
                <a:solidFill>
                  <a:srgbClr val="FF0000"/>
                </a:solidFill>
                <a:latin typeface="Arial"/>
                <a:cs typeface="Arial"/>
              </a:rPr>
              <a:t> </a:t>
            </a:r>
            <a:r>
              <a:rPr sz="1100" b="1" spc="-15" dirty="0">
                <a:solidFill>
                  <a:srgbClr val="FF0000"/>
                </a:solidFill>
                <a:latin typeface="Calibri"/>
                <a:cs typeface="Calibri"/>
              </a:rPr>
              <a:t>&amp;amp</a:t>
            </a:r>
            <a:r>
              <a:rPr sz="1100" b="1" dirty="0">
                <a:solidFill>
                  <a:srgbClr val="FF0000"/>
                </a:solidFill>
                <a:latin typeface="Calibri"/>
                <a:cs typeface="Calibri"/>
              </a:rPr>
              <a:t>,</a:t>
            </a:r>
            <a:endParaRPr sz="1100">
              <a:latin typeface="Calibri"/>
              <a:cs typeface="Calibri"/>
            </a:endParaRPr>
          </a:p>
        </p:txBody>
      </p:sp>
      <p:sp>
        <p:nvSpPr>
          <p:cNvPr id="11" name="object 11"/>
          <p:cNvSpPr txBox="1"/>
          <p:nvPr/>
        </p:nvSpPr>
        <p:spPr>
          <a:xfrm>
            <a:off x="4441507" y="3672840"/>
            <a:ext cx="481965" cy="193040"/>
          </a:xfrm>
          <a:prstGeom prst="rect">
            <a:avLst/>
          </a:prstGeom>
        </p:spPr>
        <p:txBody>
          <a:bodyPr vert="horz" wrap="square" lIns="0" tIns="12700" rIns="0" bIns="0" rtlCol="0">
            <a:spAutoFit/>
          </a:bodyPr>
          <a:lstStyle/>
          <a:p>
            <a:pPr>
              <a:lnSpc>
                <a:spcPct val="100000"/>
              </a:lnSpc>
              <a:spcBef>
                <a:spcPts val="100"/>
              </a:spcBef>
            </a:pPr>
            <a:r>
              <a:rPr sz="1100" b="1" spc="25" dirty="0">
                <a:solidFill>
                  <a:srgbClr val="FF0000"/>
                </a:solidFill>
                <a:latin typeface="Calibri"/>
                <a:cs typeface="Calibri"/>
              </a:rPr>
              <a:t>→'</a:t>
            </a:r>
            <a:r>
              <a:rPr sz="1100" b="1" spc="-55" dirty="0">
                <a:solidFill>
                  <a:srgbClr val="FF0000"/>
                </a:solidFill>
                <a:latin typeface="Calibri"/>
                <a:cs typeface="Calibri"/>
              </a:rPr>
              <a:t> </a:t>
            </a:r>
            <a:r>
              <a:rPr sz="1100" b="1" spc="25" dirty="0">
                <a:solidFill>
                  <a:srgbClr val="FF0000"/>
                </a:solidFill>
                <a:latin typeface="Calibri"/>
                <a:cs typeface="Calibri"/>
              </a:rPr>
              <a:t>XML</a:t>
            </a:r>
            <a:endParaRPr sz="1100">
              <a:latin typeface="Calibri"/>
              <a:cs typeface="Calibri"/>
            </a:endParaRPr>
          </a:p>
        </p:txBody>
      </p:sp>
      <p:sp>
        <p:nvSpPr>
          <p:cNvPr id="12" name="object 12"/>
          <p:cNvSpPr txBox="1"/>
          <p:nvPr/>
        </p:nvSpPr>
        <p:spPr>
          <a:xfrm>
            <a:off x="1818957" y="3886200"/>
            <a:ext cx="810260" cy="193040"/>
          </a:xfrm>
          <a:prstGeom prst="rect">
            <a:avLst/>
          </a:prstGeom>
        </p:spPr>
        <p:txBody>
          <a:bodyPr vert="horz" wrap="square" lIns="0" tIns="12700" rIns="0" bIns="0" rtlCol="0">
            <a:spAutoFit/>
          </a:bodyPr>
          <a:lstStyle/>
          <a:p>
            <a:pPr>
              <a:lnSpc>
                <a:spcPct val="100000"/>
              </a:lnSpc>
              <a:spcBef>
                <a:spcPts val="100"/>
              </a:spcBef>
              <a:tabLst>
                <a:tab pos="565150" algn="l"/>
              </a:tabLst>
            </a:pPr>
            <a:r>
              <a:rPr sz="1100" b="1" spc="50" dirty="0">
                <a:solidFill>
                  <a:srgbClr val="FF0000"/>
                </a:solidFill>
                <a:latin typeface="Calibri"/>
                <a:cs typeface="Calibri"/>
              </a:rPr>
              <a:t>&lt;</a:t>
            </a:r>
            <a:r>
              <a:rPr sz="1100" b="1" spc="100" dirty="0">
                <a:solidFill>
                  <a:srgbClr val="FF0000"/>
                </a:solidFill>
                <a:latin typeface="Calibri"/>
                <a:cs typeface="Calibri"/>
              </a:rPr>
              <a:t>→</a:t>
            </a:r>
            <a:r>
              <a:rPr sz="1100" b="1" dirty="0">
                <a:solidFill>
                  <a:srgbClr val="FF0000"/>
                </a:solidFill>
                <a:latin typeface="Calibri"/>
                <a:cs typeface="Calibri"/>
              </a:rPr>
              <a:t>	</a:t>
            </a:r>
            <a:r>
              <a:rPr sz="1100" b="1" spc="50" dirty="0">
                <a:solidFill>
                  <a:srgbClr val="FF0000"/>
                </a:solidFill>
                <a:latin typeface="Calibri"/>
                <a:cs typeface="Calibri"/>
              </a:rPr>
              <a:t>&amp;</a:t>
            </a:r>
            <a:r>
              <a:rPr sz="1100" b="1" dirty="0">
                <a:solidFill>
                  <a:srgbClr val="FF0000"/>
                </a:solidFill>
                <a:latin typeface="Calibri"/>
                <a:cs typeface="Calibri"/>
              </a:rPr>
              <a:t>l</a:t>
            </a:r>
            <a:r>
              <a:rPr sz="1100" b="1" spc="15" dirty="0">
                <a:solidFill>
                  <a:srgbClr val="FF0000"/>
                </a:solidFill>
                <a:latin typeface="Calibri"/>
                <a:cs typeface="Calibri"/>
              </a:rPr>
              <a:t>t</a:t>
            </a:r>
            <a:r>
              <a:rPr sz="1100" b="1" spc="25" dirty="0">
                <a:solidFill>
                  <a:srgbClr val="FF0000"/>
                </a:solidFill>
                <a:latin typeface="Calibri"/>
                <a:cs typeface="Calibri"/>
              </a:rPr>
              <a:t>,</a:t>
            </a:r>
            <a:endParaRPr sz="1100">
              <a:latin typeface="Calibri"/>
              <a:cs typeface="Calibri"/>
            </a:endParaRPr>
          </a:p>
        </p:txBody>
      </p:sp>
      <p:sp>
        <p:nvSpPr>
          <p:cNvPr id="13" name="object 13"/>
          <p:cNvSpPr txBox="1"/>
          <p:nvPr/>
        </p:nvSpPr>
        <p:spPr>
          <a:xfrm>
            <a:off x="3017837" y="3552190"/>
            <a:ext cx="672465" cy="527050"/>
          </a:xfrm>
          <a:prstGeom prst="rect">
            <a:avLst/>
          </a:prstGeom>
        </p:spPr>
        <p:txBody>
          <a:bodyPr vert="horz" wrap="square" lIns="0" tIns="95885" rIns="0" bIns="0" rtlCol="0">
            <a:spAutoFit/>
          </a:bodyPr>
          <a:lstStyle/>
          <a:p>
            <a:pPr marL="170180">
              <a:lnSpc>
                <a:spcPct val="100000"/>
              </a:lnSpc>
              <a:spcBef>
                <a:spcPts val="755"/>
              </a:spcBef>
            </a:pPr>
            <a:r>
              <a:rPr sz="1100" b="1" spc="-5" dirty="0">
                <a:solidFill>
                  <a:srgbClr val="FF0000"/>
                </a:solidFill>
                <a:latin typeface="Arial"/>
                <a:cs typeface="Arial"/>
              </a:rPr>
              <a:t>→</a:t>
            </a:r>
            <a:r>
              <a:rPr sz="1100" b="1" dirty="0">
                <a:solidFill>
                  <a:srgbClr val="FF0000"/>
                </a:solidFill>
                <a:latin typeface="Calibri"/>
                <a:cs typeface="Calibri"/>
              </a:rPr>
              <a:t>" </a:t>
            </a:r>
            <a:r>
              <a:rPr sz="1100" b="1" spc="-15" dirty="0">
                <a:solidFill>
                  <a:srgbClr val="FF0000"/>
                </a:solidFill>
                <a:latin typeface="Calibri"/>
                <a:cs typeface="Calibri"/>
              </a:rPr>
              <a:t>X</a:t>
            </a:r>
            <a:r>
              <a:rPr sz="1100" b="1" spc="-10" dirty="0">
                <a:solidFill>
                  <a:srgbClr val="FF0000"/>
                </a:solidFill>
                <a:latin typeface="Calibri"/>
                <a:cs typeface="Calibri"/>
              </a:rPr>
              <a:t>M</a:t>
            </a:r>
            <a:r>
              <a:rPr sz="1100" b="1" dirty="0">
                <a:solidFill>
                  <a:srgbClr val="FF0000"/>
                </a:solidFill>
                <a:latin typeface="Calibri"/>
                <a:cs typeface="Calibri"/>
              </a:rPr>
              <a:t>L</a:t>
            </a:r>
            <a:endParaRPr sz="1100">
              <a:latin typeface="Calibri"/>
              <a:cs typeface="Calibri"/>
            </a:endParaRPr>
          </a:p>
          <a:p>
            <a:pPr>
              <a:lnSpc>
                <a:spcPct val="100000"/>
              </a:lnSpc>
              <a:spcBef>
                <a:spcPts val="655"/>
              </a:spcBef>
            </a:pPr>
            <a:r>
              <a:rPr sz="1100" b="1" spc="75" dirty="0">
                <a:solidFill>
                  <a:srgbClr val="FF0000"/>
                </a:solidFill>
                <a:latin typeface="Calibri"/>
                <a:cs typeface="Calibri"/>
              </a:rPr>
              <a:t>&gt;→</a:t>
            </a:r>
            <a:r>
              <a:rPr sz="1100" b="1" spc="200" dirty="0">
                <a:solidFill>
                  <a:srgbClr val="FF0000"/>
                </a:solidFill>
                <a:latin typeface="Calibri"/>
                <a:cs typeface="Calibri"/>
              </a:rPr>
              <a:t> </a:t>
            </a:r>
            <a:r>
              <a:rPr sz="1100" b="1" spc="30" dirty="0">
                <a:solidFill>
                  <a:srgbClr val="FF0000"/>
                </a:solidFill>
                <a:latin typeface="Calibri"/>
                <a:cs typeface="Calibri"/>
              </a:rPr>
              <a:t>&amp;gt,</a:t>
            </a:r>
            <a:endParaRPr sz="1100">
              <a:latin typeface="Calibri"/>
              <a:cs typeface="Calibri"/>
            </a:endParaRPr>
          </a:p>
        </p:txBody>
      </p:sp>
      <p:sp>
        <p:nvSpPr>
          <p:cNvPr id="14" name="object 14"/>
          <p:cNvSpPr txBox="1"/>
          <p:nvPr/>
        </p:nvSpPr>
        <p:spPr>
          <a:xfrm>
            <a:off x="1092835" y="4173854"/>
            <a:ext cx="2613025" cy="368935"/>
          </a:xfrm>
          <a:prstGeom prst="rect">
            <a:avLst/>
          </a:prstGeom>
        </p:spPr>
        <p:txBody>
          <a:bodyPr vert="horz" wrap="square" lIns="0" tIns="12700" rIns="0" bIns="0" rtlCol="0">
            <a:spAutoFit/>
          </a:bodyPr>
          <a:lstStyle/>
          <a:p>
            <a:pPr marL="194945" indent="-182245">
              <a:lnSpc>
                <a:spcPct val="100000"/>
              </a:lnSpc>
              <a:spcBef>
                <a:spcPts val="100"/>
              </a:spcBef>
              <a:buSzPct val="127272"/>
              <a:buFont typeface="Calibri"/>
              <a:buChar char="◦"/>
              <a:tabLst>
                <a:tab pos="194945" algn="l"/>
              </a:tabLst>
            </a:pPr>
            <a:r>
              <a:rPr sz="1100" b="1" spc="55" dirty="0">
                <a:latin typeface="Calibri"/>
                <a:cs typeface="Calibri"/>
              </a:rPr>
              <a:t>htmlspecialchars(</a:t>
            </a:r>
            <a:endParaRPr sz="1100">
              <a:latin typeface="Calibri"/>
              <a:cs typeface="Calibri"/>
            </a:endParaRPr>
          </a:p>
          <a:p>
            <a:pPr marL="971550">
              <a:lnSpc>
                <a:spcPct val="100000"/>
              </a:lnSpc>
              <a:spcBef>
                <a:spcPts val="65"/>
              </a:spcBef>
            </a:pPr>
            <a:r>
              <a:rPr sz="1100" b="1" spc="50" dirty="0">
                <a:solidFill>
                  <a:srgbClr val="FF0000"/>
                </a:solidFill>
                <a:latin typeface="Calibri"/>
                <a:cs typeface="Calibri"/>
              </a:rPr>
              <a:t>"&lt;a</a:t>
            </a:r>
            <a:r>
              <a:rPr sz="1100" b="1" dirty="0">
                <a:solidFill>
                  <a:srgbClr val="FF0000"/>
                </a:solidFill>
                <a:latin typeface="Calibri"/>
                <a:cs typeface="Calibri"/>
              </a:rPr>
              <a:t> </a:t>
            </a:r>
            <a:r>
              <a:rPr sz="1100" b="1" spc="30" dirty="0">
                <a:solidFill>
                  <a:srgbClr val="FF0000"/>
                </a:solidFill>
                <a:latin typeface="Calibri"/>
                <a:cs typeface="Calibri"/>
              </a:rPr>
              <a:t>href='test'&gt;Test&lt;/a&gt;",</a:t>
            </a:r>
            <a:endParaRPr sz="1100">
              <a:latin typeface="Calibri"/>
              <a:cs typeface="Calibri"/>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31797" y="5984875"/>
            <a:ext cx="1530032" cy="612140"/>
          </a:xfrm>
          <a:prstGeom prst="rect">
            <a:avLst/>
          </a:prstGeom>
        </p:spPr>
      </p:pic>
      <p:sp>
        <p:nvSpPr>
          <p:cNvPr id="3" name="object 3"/>
          <p:cNvSpPr txBox="1">
            <a:spLocks noGrp="1"/>
          </p:cNvSpPr>
          <p:nvPr>
            <p:ph type="title"/>
          </p:nvPr>
        </p:nvSpPr>
        <p:spPr>
          <a:xfrm>
            <a:off x="875030" y="1232217"/>
            <a:ext cx="11106785" cy="1200785"/>
          </a:xfrm>
          <a:prstGeom prst="rect">
            <a:avLst/>
          </a:prstGeom>
        </p:spPr>
        <p:txBody>
          <a:bodyPr vert="horz" wrap="square" lIns="0" tIns="4445" rIns="0" bIns="0" rtlCol="0">
            <a:spAutoFit/>
          </a:bodyPr>
          <a:lstStyle/>
          <a:p>
            <a:pPr marL="12700" marR="5080">
              <a:lnSpc>
                <a:spcPct val="101800"/>
              </a:lnSpc>
              <a:spcBef>
                <a:spcPts val="35"/>
              </a:spcBef>
            </a:pPr>
            <a:r>
              <a:rPr spc="75" dirty="0">
                <a:latin typeface="Calibri"/>
                <a:cs typeface="Calibri"/>
              </a:rPr>
              <a:t>Αποφυγή</a:t>
            </a:r>
            <a:r>
              <a:rPr spc="100" dirty="0">
                <a:latin typeface="Calibri"/>
                <a:cs typeface="Calibri"/>
              </a:rPr>
              <a:t> </a:t>
            </a:r>
            <a:r>
              <a:rPr spc="55" dirty="0">
                <a:latin typeface="Calibri"/>
                <a:cs typeface="Calibri"/>
              </a:rPr>
              <a:t>σφαλμάτων</a:t>
            </a:r>
            <a:r>
              <a:rPr spc="85" dirty="0">
                <a:latin typeface="Calibri"/>
                <a:cs typeface="Calibri"/>
              </a:rPr>
              <a:t> </a:t>
            </a:r>
            <a:r>
              <a:rPr spc="80" dirty="0"/>
              <a:t>XSS</a:t>
            </a:r>
            <a:r>
              <a:rPr spc="25" dirty="0"/>
              <a:t> </a:t>
            </a:r>
            <a:r>
              <a:rPr spc="55" dirty="0"/>
              <a:t>(Cross-Site</a:t>
            </a:r>
            <a:r>
              <a:rPr spc="30" dirty="0"/>
              <a:t> </a:t>
            </a:r>
            <a:r>
              <a:rPr spc="55" dirty="0"/>
              <a:t>Scripting</a:t>
            </a:r>
            <a:r>
              <a:rPr spc="35" dirty="0"/>
              <a:t> </a:t>
            </a:r>
            <a:r>
              <a:rPr spc="50" dirty="0"/>
              <a:t>-</a:t>
            </a:r>
            <a:r>
              <a:rPr spc="60" dirty="0"/>
              <a:t> </a:t>
            </a:r>
            <a:r>
              <a:rPr spc="65" dirty="0">
                <a:latin typeface="Calibri"/>
                <a:cs typeface="Calibri"/>
              </a:rPr>
              <a:t>ευπάθεια</a:t>
            </a:r>
            <a:r>
              <a:rPr spc="100" dirty="0">
                <a:latin typeface="Calibri"/>
                <a:cs typeface="Calibri"/>
              </a:rPr>
              <a:t> </a:t>
            </a:r>
            <a:r>
              <a:rPr spc="65" dirty="0">
                <a:latin typeface="Calibri"/>
                <a:cs typeface="Calibri"/>
              </a:rPr>
              <a:t>ασφαλείας </a:t>
            </a:r>
            <a:r>
              <a:rPr spc="-630" dirty="0">
                <a:latin typeface="Calibri"/>
                <a:cs typeface="Calibri"/>
              </a:rPr>
              <a:t> </a:t>
            </a:r>
            <a:r>
              <a:rPr spc="70" dirty="0">
                <a:latin typeface="Calibri"/>
                <a:cs typeface="Calibri"/>
              </a:rPr>
              <a:t>σε</a:t>
            </a:r>
            <a:r>
              <a:rPr spc="90" dirty="0">
                <a:latin typeface="Calibri"/>
                <a:cs typeface="Calibri"/>
              </a:rPr>
              <a:t> </a:t>
            </a:r>
            <a:r>
              <a:rPr spc="75" dirty="0"/>
              <a:t>web</a:t>
            </a:r>
            <a:r>
              <a:rPr spc="30" dirty="0"/>
              <a:t> </a:t>
            </a:r>
            <a:r>
              <a:rPr spc="70" dirty="0">
                <a:latin typeface="Calibri"/>
                <a:cs typeface="Calibri"/>
              </a:rPr>
              <a:t>εφαρμογές</a:t>
            </a:r>
            <a:r>
              <a:rPr spc="100" dirty="0">
                <a:latin typeface="Calibri"/>
                <a:cs typeface="Calibri"/>
              </a:rPr>
              <a:t> </a:t>
            </a:r>
            <a:r>
              <a:rPr spc="75" dirty="0">
                <a:latin typeface="Calibri"/>
                <a:cs typeface="Calibri"/>
              </a:rPr>
              <a:t>που</a:t>
            </a:r>
            <a:r>
              <a:rPr spc="90" dirty="0">
                <a:latin typeface="Calibri"/>
                <a:cs typeface="Calibri"/>
              </a:rPr>
              <a:t> </a:t>
            </a:r>
            <a:r>
              <a:rPr spc="60" dirty="0">
                <a:latin typeface="Calibri"/>
                <a:cs typeface="Calibri"/>
              </a:rPr>
              <a:t>επιτρέπει</a:t>
            </a:r>
            <a:r>
              <a:rPr spc="95" dirty="0">
                <a:latin typeface="Calibri"/>
                <a:cs typeface="Calibri"/>
              </a:rPr>
              <a:t> </a:t>
            </a:r>
            <a:r>
              <a:rPr spc="65" dirty="0">
                <a:latin typeface="Calibri"/>
                <a:cs typeface="Calibri"/>
              </a:rPr>
              <a:t>την</a:t>
            </a:r>
            <a:r>
              <a:rPr spc="90" dirty="0">
                <a:latin typeface="Calibri"/>
                <a:cs typeface="Calibri"/>
              </a:rPr>
              <a:t> </a:t>
            </a:r>
            <a:r>
              <a:rPr spc="65" dirty="0">
                <a:latin typeface="Calibri"/>
                <a:cs typeface="Calibri"/>
              </a:rPr>
              <a:t>εκτέλεση</a:t>
            </a:r>
            <a:r>
              <a:rPr spc="85" dirty="0">
                <a:latin typeface="Calibri"/>
                <a:cs typeface="Calibri"/>
              </a:rPr>
              <a:t> </a:t>
            </a:r>
            <a:r>
              <a:rPr spc="70" dirty="0">
                <a:latin typeface="Calibri"/>
                <a:cs typeface="Calibri"/>
              </a:rPr>
              <a:t>κακόβουλων</a:t>
            </a:r>
            <a:r>
              <a:rPr spc="100" dirty="0">
                <a:latin typeface="Calibri"/>
                <a:cs typeface="Calibri"/>
              </a:rPr>
              <a:t> </a:t>
            </a:r>
            <a:r>
              <a:rPr spc="50" dirty="0"/>
              <a:t>scripts)</a:t>
            </a:r>
          </a:p>
          <a:p>
            <a:pPr marL="12700">
              <a:lnSpc>
                <a:spcPct val="100000"/>
              </a:lnSpc>
              <a:spcBef>
                <a:spcPts val="75"/>
              </a:spcBef>
            </a:pPr>
            <a:r>
              <a:rPr sz="1900" spc="35" dirty="0"/>
              <a:t>(ASP.NET)</a:t>
            </a:r>
            <a:endParaRPr sz="1900"/>
          </a:p>
        </p:txBody>
      </p:sp>
      <p:sp>
        <p:nvSpPr>
          <p:cNvPr id="5" name="object 5"/>
          <p:cNvSpPr txBox="1"/>
          <p:nvPr/>
        </p:nvSpPr>
        <p:spPr>
          <a:xfrm>
            <a:off x="10766425" y="6021323"/>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2</a:t>
            </a:r>
            <a:r>
              <a:rPr sz="1100" dirty="0">
                <a:latin typeface="Arial"/>
                <a:cs typeface="Arial"/>
              </a:rPr>
              <a:t>7</a:t>
            </a:r>
            <a:endParaRPr sz="1100">
              <a:latin typeface="Arial"/>
              <a:cs typeface="Arial"/>
            </a:endParaRPr>
          </a:p>
        </p:txBody>
      </p:sp>
      <p:sp>
        <p:nvSpPr>
          <p:cNvPr id="4" name="object 4"/>
          <p:cNvSpPr txBox="1"/>
          <p:nvPr/>
        </p:nvSpPr>
        <p:spPr>
          <a:xfrm>
            <a:off x="783590" y="2828403"/>
            <a:ext cx="5382895" cy="2838450"/>
          </a:xfrm>
          <a:prstGeom prst="rect">
            <a:avLst/>
          </a:prstGeom>
        </p:spPr>
        <p:txBody>
          <a:bodyPr vert="horz" wrap="square" lIns="0" tIns="71755" rIns="0" bIns="0" rtlCol="0">
            <a:spAutoFit/>
          </a:bodyPr>
          <a:lstStyle/>
          <a:p>
            <a:pPr marL="286385" indent="-273685">
              <a:lnSpc>
                <a:spcPct val="100000"/>
              </a:lnSpc>
              <a:spcBef>
                <a:spcPts val="565"/>
              </a:spcBef>
              <a:buClr>
                <a:srgbClr val="FFBA00"/>
              </a:buClr>
              <a:buSzPct val="127272"/>
              <a:buFont typeface="Courier New"/>
              <a:buChar char="o"/>
              <a:tabLst>
                <a:tab pos="285750" algn="l"/>
                <a:tab pos="286385" algn="l"/>
              </a:tabLst>
            </a:pPr>
            <a:r>
              <a:rPr sz="1100" spc="50" dirty="0">
                <a:latin typeface="Calibri"/>
                <a:cs typeface="Calibri"/>
              </a:rPr>
              <a:t>ASP.NET</a:t>
            </a:r>
            <a:r>
              <a:rPr sz="1100" spc="-15" dirty="0">
                <a:latin typeface="Calibri"/>
                <a:cs typeface="Calibri"/>
              </a:rPr>
              <a:t> </a:t>
            </a:r>
            <a:r>
              <a:rPr sz="1100" spc="40" dirty="0">
                <a:latin typeface="Calibri"/>
                <a:cs typeface="Calibri"/>
              </a:rPr>
              <a:t>1.1:</a:t>
            </a:r>
            <a:endParaRPr sz="1100">
              <a:latin typeface="Calibri"/>
              <a:cs typeface="Calibri"/>
            </a:endParaRPr>
          </a:p>
          <a:p>
            <a:pPr marL="396240" lvl="1" indent="-182880">
              <a:lnSpc>
                <a:spcPct val="100000"/>
              </a:lnSpc>
              <a:spcBef>
                <a:spcPts val="1210"/>
              </a:spcBef>
              <a:buSzPct val="127272"/>
              <a:buFont typeface="Calibri"/>
              <a:buChar char="◦"/>
              <a:tabLst>
                <a:tab pos="396240" algn="l"/>
              </a:tabLst>
            </a:pPr>
            <a:r>
              <a:rPr sz="1100" b="1" spc="60" dirty="0">
                <a:latin typeface="Calibri"/>
                <a:cs typeface="Calibri"/>
              </a:rPr>
              <a:t>Εξυπηρετητής/Εξυπηρετητής.HtmlEncode(string)</a:t>
            </a:r>
            <a:endParaRPr sz="1100">
              <a:latin typeface="Calibri"/>
              <a:cs typeface="Calibri"/>
            </a:endParaRPr>
          </a:p>
          <a:p>
            <a:pPr marL="579120" lvl="2" indent="-182245">
              <a:lnSpc>
                <a:spcPct val="100000"/>
              </a:lnSpc>
              <a:spcBef>
                <a:spcPts val="885"/>
              </a:spcBef>
              <a:buSzPct val="127272"/>
              <a:buChar char="◦"/>
              <a:tabLst>
                <a:tab pos="579120" algn="l"/>
              </a:tabLst>
            </a:pPr>
            <a:r>
              <a:rPr sz="1100" spc="50" dirty="0">
                <a:latin typeface="Calibri"/>
                <a:cs typeface="Calibri"/>
              </a:rPr>
              <a:t>Ομοιότητα</a:t>
            </a:r>
            <a:r>
              <a:rPr sz="1100" spc="20" dirty="0">
                <a:latin typeface="Calibri"/>
                <a:cs typeface="Calibri"/>
              </a:rPr>
              <a:t> </a:t>
            </a:r>
            <a:r>
              <a:rPr sz="1100" spc="50" dirty="0">
                <a:latin typeface="Calibri"/>
                <a:cs typeface="Calibri"/>
              </a:rPr>
              <a:t>με</a:t>
            </a:r>
            <a:r>
              <a:rPr sz="1100" spc="20" dirty="0">
                <a:latin typeface="Calibri"/>
                <a:cs typeface="Calibri"/>
              </a:rPr>
              <a:t> </a:t>
            </a:r>
            <a:r>
              <a:rPr sz="1100" spc="45" dirty="0">
                <a:latin typeface="Calibri"/>
                <a:cs typeface="Calibri"/>
              </a:rPr>
              <a:t>το</a:t>
            </a:r>
            <a:r>
              <a:rPr sz="1100" spc="25" dirty="0">
                <a:latin typeface="Calibri"/>
                <a:cs typeface="Calibri"/>
              </a:rPr>
              <a:t> </a:t>
            </a:r>
            <a:r>
              <a:rPr sz="1100" spc="55" dirty="0">
                <a:latin typeface="Calibri"/>
                <a:cs typeface="Calibri"/>
              </a:rPr>
              <a:t>PHP</a:t>
            </a:r>
            <a:r>
              <a:rPr sz="1100" spc="25" dirty="0">
                <a:latin typeface="Calibri"/>
                <a:cs typeface="Calibri"/>
              </a:rPr>
              <a:t> </a:t>
            </a:r>
            <a:r>
              <a:rPr sz="1100" spc="30" dirty="0">
                <a:latin typeface="Calibri"/>
                <a:cs typeface="Calibri"/>
              </a:rPr>
              <a:t>htmlspecialchars</a:t>
            </a:r>
            <a:endParaRPr sz="1100">
              <a:latin typeface="Calibri"/>
              <a:cs typeface="Calibri"/>
            </a:endParaRPr>
          </a:p>
          <a:p>
            <a:pPr lvl="2">
              <a:lnSpc>
                <a:spcPct val="100000"/>
              </a:lnSpc>
              <a:buFont typeface="Calibri"/>
              <a:buChar char="◦"/>
            </a:pPr>
            <a:endParaRPr sz="1400">
              <a:latin typeface="Calibri"/>
              <a:cs typeface="Calibri"/>
            </a:endParaRPr>
          </a:p>
          <a:p>
            <a:pPr lvl="2">
              <a:lnSpc>
                <a:spcPct val="100000"/>
              </a:lnSpc>
              <a:spcBef>
                <a:spcPts val="40"/>
              </a:spcBef>
              <a:buFont typeface="Calibri"/>
              <a:buChar char="◦"/>
            </a:pPr>
            <a:endParaRPr sz="1150">
              <a:latin typeface="Calibri"/>
              <a:cs typeface="Calibri"/>
            </a:endParaRPr>
          </a:p>
          <a:p>
            <a:pPr marL="396240" lvl="1" indent="-182880">
              <a:lnSpc>
                <a:spcPct val="100000"/>
              </a:lnSpc>
              <a:buSzPct val="127272"/>
              <a:buChar char="◦"/>
              <a:tabLst>
                <a:tab pos="396240" algn="l"/>
                <a:tab pos="2050414" algn="l"/>
              </a:tabLst>
            </a:pPr>
            <a:r>
              <a:rPr sz="1100" spc="80" dirty="0">
                <a:latin typeface="Calibri"/>
                <a:cs typeface="Calibri"/>
              </a:rPr>
              <a:t>validateRequest:	</a:t>
            </a:r>
            <a:r>
              <a:rPr sz="1100" spc="100" dirty="0">
                <a:latin typeface="Calibri"/>
                <a:cs typeface="Calibri"/>
              </a:rPr>
              <a:t>(ενεργοποιημένη</a:t>
            </a:r>
            <a:r>
              <a:rPr sz="1100" spc="20" dirty="0">
                <a:latin typeface="Calibri"/>
                <a:cs typeface="Calibri"/>
              </a:rPr>
              <a:t> </a:t>
            </a:r>
            <a:r>
              <a:rPr sz="1100" spc="120" dirty="0">
                <a:latin typeface="Calibri"/>
                <a:cs typeface="Calibri"/>
              </a:rPr>
              <a:t>από</a:t>
            </a:r>
            <a:r>
              <a:rPr sz="1100" spc="35" dirty="0">
                <a:latin typeface="Calibri"/>
                <a:cs typeface="Calibri"/>
              </a:rPr>
              <a:t> </a:t>
            </a:r>
            <a:r>
              <a:rPr sz="1100" spc="90" dirty="0">
                <a:latin typeface="Calibri"/>
                <a:cs typeface="Calibri"/>
              </a:rPr>
              <a:t>προεπιλογή)</a:t>
            </a:r>
            <a:endParaRPr sz="1100">
              <a:latin typeface="Calibri"/>
              <a:cs typeface="Calibri"/>
            </a:endParaRPr>
          </a:p>
          <a:p>
            <a:pPr marL="579120" lvl="2" indent="-182245">
              <a:lnSpc>
                <a:spcPct val="100000"/>
              </a:lnSpc>
              <a:spcBef>
                <a:spcPts val="1240"/>
              </a:spcBef>
              <a:buSzPct val="127272"/>
              <a:buChar char="◦"/>
              <a:tabLst>
                <a:tab pos="579120" algn="l"/>
              </a:tabLst>
            </a:pPr>
            <a:r>
              <a:rPr sz="1100" spc="135" dirty="0">
                <a:latin typeface="Calibri"/>
                <a:cs typeface="Calibri"/>
              </a:rPr>
              <a:t>Η</a:t>
            </a:r>
            <a:r>
              <a:rPr sz="1100" spc="45" dirty="0">
                <a:latin typeface="Calibri"/>
                <a:cs typeface="Calibri"/>
              </a:rPr>
              <a:t> </a:t>
            </a:r>
            <a:r>
              <a:rPr sz="1100" spc="100" dirty="0">
                <a:latin typeface="Calibri"/>
                <a:cs typeface="Calibri"/>
              </a:rPr>
              <a:t>σελίδα</a:t>
            </a:r>
            <a:r>
              <a:rPr sz="1100" spc="50" dirty="0">
                <a:latin typeface="Calibri"/>
                <a:cs typeface="Calibri"/>
              </a:rPr>
              <a:t> </a:t>
            </a:r>
            <a:r>
              <a:rPr sz="1100" spc="100" dirty="0">
                <a:latin typeface="Calibri"/>
                <a:cs typeface="Calibri"/>
              </a:rPr>
              <a:t>καταρρέει</a:t>
            </a:r>
            <a:r>
              <a:rPr sz="1100" spc="55" dirty="0">
                <a:latin typeface="Calibri"/>
                <a:cs typeface="Calibri"/>
              </a:rPr>
              <a:t> </a:t>
            </a:r>
            <a:r>
              <a:rPr sz="1100" spc="110" dirty="0">
                <a:latin typeface="Calibri"/>
                <a:cs typeface="Calibri"/>
              </a:rPr>
              <a:t>αν</a:t>
            </a:r>
            <a:r>
              <a:rPr sz="1100" spc="45" dirty="0">
                <a:latin typeface="Calibri"/>
                <a:cs typeface="Calibri"/>
              </a:rPr>
              <a:t> </a:t>
            </a:r>
            <a:r>
              <a:rPr sz="1100" spc="95" dirty="0">
                <a:latin typeface="Calibri"/>
                <a:cs typeface="Calibri"/>
              </a:rPr>
              <a:t>βρεθεί</a:t>
            </a:r>
            <a:r>
              <a:rPr sz="1100" spc="50" dirty="0">
                <a:latin typeface="Calibri"/>
                <a:cs typeface="Calibri"/>
              </a:rPr>
              <a:t> </a:t>
            </a:r>
            <a:r>
              <a:rPr sz="1100" spc="80" dirty="0">
                <a:latin typeface="Calibri"/>
                <a:cs typeface="Calibri"/>
              </a:rPr>
              <a:t>script&gt;</a:t>
            </a:r>
            <a:r>
              <a:rPr sz="1100" spc="50" dirty="0">
                <a:latin typeface="Calibri"/>
                <a:cs typeface="Calibri"/>
              </a:rPr>
              <a:t> </a:t>
            </a:r>
            <a:r>
              <a:rPr sz="1100" spc="105" dirty="0">
                <a:latin typeface="Calibri"/>
                <a:cs typeface="Calibri"/>
              </a:rPr>
              <a:t>στα</a:t>
            </a:r>
            <a:r>
              <a:rPr sz="1100" spc="50" dirty="0">
                <a:latin typeface="Calibri"/>
                <a:cs typeface="Calibri"/>
              </a:rPr>
              <a:t> </a:t>
            </a:r>
            <a:r>
              <a:rPr sz="1100" spc="100" dirty="0">
                <a:latin typeface="Calibri"/>
                <a:cs typeface="Calibri"/>
              </a:rPr>
              <a:t>δεδομένα</a:t>
            </a:r>
            <a:r>
              <a:rPr sz="1100" spc="40" dirty="0">
                <a:latin typeface="Calibri"/>
                <a:cs typeface="Calibri"/>
              </a:rPr>
              <a:t> </a:t>
            </a:r>
            <a:r>
              <a:rPr sz="1100" spc="100" dirty="0">
                <a:latin typeface="Calibri"/>
                <a:cs typeface="Calibri"/>
              </a:rPr>
              <a:t>δημοσίευσης.</a:t>
            </a:r>
            <a:endParaRPr sz="1100">
              <a:latin typeface="Calibri"/>
              <a:cs typeface="Calibri"/>
            </a:endParaRPr>
          </a:p>
          <a:p>
            <a:pPr marL="579120" lvl="2" indent="-182245">
              <a:lnSpc>
                <a:spcPct val="100000"/>
              </a:lnSpc>
              <a:spcBef>
                <a:spcPts val="1240"/>
              </a:spcBef>
              <a:buSzPct val="127272"/>
              <a:buChar char="◦"/>
              <a:tabLst>
                <a:tab pos="579120" algn="l"/>
              </a:tabLst>
            </a:pPr>
            <a:r>
              <a:rPr sz="1100" spc="75" dirty="0">
                <a:latin typeface="Calibri"/>
                <a:cs typeface="Calibri"/>
              </a:rPr>
              <a:t>Αναζητά</a:t>
            </a:r>
            <a:r>
              <a:rPr sz="1100" spc="30" dirty="0">
                <a:latin typeface="Calibri"/>
                <a:cs typeface="Calibri"/>
              </a:rPr>
              <a:t> </a:t>
            </a:r>
            <a:r>
              <a:rPr sz="1100" spc="80" dirty="0">
                <a:latin typeface="Calibri"/>
                <a:cs typeface="Calibri"/>
              </a:rPr>
              <a:t>σταθερή</a:t>
            </a:r>
            <a:r>
              <a:rPr sz="1100" spc="35" dirty="0">
                <a:latin typeface="Calibri"/>
                <a:cs typeface="Calibri"/>
              </a:rPr>
              <a:t> </a:t>
            </a:r>
            <a:r>
              <a:rPr sz="1100" spc="70" dirty="0">
                <a:latin typeface="Calibri"/>
                <a:cs typeface="Calibri"/>
              </a:rPr>
              <a:t>τιμή</a:t>
            </a:r>
            <a:r>
              <a:rPr sz="1100" spc="35" dirty="0">
                <a:latin typeface="Calibri"/>
                <a:cs typeface="Calibri"/>
              </a:rPr>
              <a:t> </a:t>
            </a:r>
            <a:r>
              <a:rPr sz="1100" spc="75" dirty="0">
                <a:latin typeface="Calibri"/>
                <a:cs typeface="Calibri"/>
              </a:rPr>
              <a:t>στον</a:t>
            </a:r>
            <a:r>
              <a:rPr sz="1100" spc="40" dirty="0">
                <a:latin typeface="Calibri"/>
                <a:cs typeface="Calibri"/>
              </a:rPr>
              <a:t> </a:t>
            </a:r>
            <a:r>
              <a:rPr sz="1100" spc="70" dirty="0">
                <a:latin typeface="Calibri"/>
                <a:cs typeface="Calibri"/>
              </a:rPr>
              <a:t>κώδικα</a:t>
            </a:r>
            <a:r>
              <a:rPr sz="1100" spc="15" dirty="0">
                <a:latin typeface="Calibri"/>
                <a:cs typeface="Calibri"/>
              </a:rPr>
              <a:t> </a:t>
            </a:r>
            <a:r>
              <a:rPr sz="1100" spc="80" dirty="0">
                <a:latin typeface="Calibri"/>
                <a:cs typeface="Calibri"/>
              </a:rPr>
              <a:t>που</a:t>
            </a:r>
            <a:r>
              <a:rPr sz="1100" spc="15" dirty="0">
                <a:latin typeface="Calibri"/>
                <a:cs typeface="Calibri"/>
              </a:rPr>
              <a:t> </a:t>
            </a:r>
            <a:r>
              <a:rPr sz="1100" spc="70" dirty="0">
                <a:latin typeface="Calibri"/>
                <a:cs typeface="Calibri"/>
              </a:rPr>
              <a:t>δεν</a:t>
            </a:r>
            <a:r>
              <a:rPr sz="1100" spc="10" dirty="0">
                <a:latin typeface="Calibri"/>
                <a:cs typeface="Calibri"/>
              </a:rPr>
              <a:t> </a:t>
            </a:r>
            <a:r>
              <a:rPr sz="1100" spc="65" dirty="0">
                <a:latin typeface="Calibri"/>
                <a:cs typeface="Calibri"/>
              </a:rPr>
              <a:t>μπορεί</a:t>
            </a:r>
            <a:r>
              <a:rPr sz="1100" spc="15" dirty="0">
                <a:latin typeface="Calibri"/>
                <a:cs typeface="Calibri"/>
              </a:rPr>
              <a:t> </a:t>
            </a:r>
            <a:r>
              <a:rPr sz="1100" spc="75" dirty="0">
                <a:latin typeface="Calibri"/>
                <a:cs typeface="Calibri"/>
              </a:rPr>
              <a:t>να</a:t>
            </a:r>
            <a:r>
              <a:rPr sz="1100" spc="15" dirty="0">
                <a:latin typeface="Calibri"/>
                <a:cs typeface="Calibri"/>
              </a:rPr>
              <a:t> </a:t>
            </a:r>
            <a:r>
              <a:rPr sz="1100" spc="65" dirty="0">
                <a:latin typeface="Calibri"/>
                <a:cs typeface="Calibri"/>
              </a:rPr>
              <a:t>αλλάξει</a:t>
            </a:r>
            <a:r>
              <a:rPr sz="1100" spc="20" dirty="0">
                <a:latin typeface="Calibri"/>
                <a:cs typeface="Calibri"/>
              </a:rPr>
              <a:t> </a:t>
            </a:r>
            <a:r>
              <a:rPr sz="1100" spc="65" dirty="0">
                <a:latin typeface="Calibri"/>
                <a:cs typeface="Calibri"/>
              </a:rPr>
              <a:t>δυναμικά.</a:t>
            </a:r>
            <a:endParaRPr sz="1100">
              <a:latin typeface="Calibri"/>
              <a:cs typeface="Calibri"/>
            </a:endParaRPr>
          </a:p>
          <a:p>
            <a:pPr lvl="2">
              <a:lnSpc>
                <a:spcPct val="100000"/>
              </a:lnSpc>
              <a:spcBef>
                <a:spcPts val="5"/>
              </a:spcBef>
              <a:buFont typeface="Calibri"/>
              <a:buChar char="◦"/>
            </a:pPr>
            <a:endParaRPr sz="1700">
              <a:latin typeface="Calibri"/>
              <a:cs typeface="Calibri"/>
            </a:endParaRPr>
          </a:p>
          <a:p>
            <a:pPr marL="579120" lvl="2" indent="-182245">
              <a:lnSpc>
                <a:spcPct val="100000"/>
              </a:lnSpc>
              <a:buSzPct val="127272"/>
              <a:buChar char="◦"/>
              <a:tabLst>
                <a:tab pos="579120" algn="l"/>
              </a:tabLst>
            </a:pPr>
            <a:r>
              <a:rPr sz="1100" spc="140" dirty="0">
                <a:latin typeface="Calibri"/>
                <a:cs typeface="Calibri"/>
              </a:rPr>
              <a:t>Μπορεί</a:t>
            </a:r>
            <a:r>
              <a:rPr sz="1100" spc="40" dirty="0">
                <a:latin typeface="Calibri"/>
                <a:cs typeface="Calibri"/>
              </a:rPr>
              <a:t> </a:t>
            </a:r>
            <a:r>
              <a:rPr sz="1100" spc="135" dirty="0">
                <a:latin typeface="Calibri"/>
                <a:cs typeface="Calibri"/>
              </a:rPr>
              <a:t>να</a:t>
            </a:r>
            <a:r>
              <a:rPr sz="1100" spc="45" dirty="0">
                <a:latin typeface="Calibri"/>
                <a:cs typeface="Calibri"/>
              </a:rPr>
              <a:t> </a:t>
            </a:r>
            <a:r>
              <a:rPr sz="1100" spc="114" dirty="0">
                <a:latin typeface="Calibri"/>
                <a:cs typeface="Calibri"/>
              </a:rPr>
              <a:t>απενεργοποιηθεί:</a:t>
            </a:r>
            <a:endParaRPr sz="1100">
              <a:latin typeface="Calibri"/>
              <a:cs typeface="Calibri"/>
            </a:endParaRPr>
          </a:p>
          <a:p>
            <a:pPr marL="628650">
              <a:lnSpc>
                <a:spcPct val="100000"/>
              </a:lnSpc>
              <a:spcBef>
                <a:spcPts val="950"/>
              </a:spcBef>
            </a:pPr>
            <a:r>
              <a:rPr sz="1100" b="1" spc="110" dirty="0">
                <a:solidFill>
                  <a:srgbClr val="FF0000"/>
                </a:solidFill>
                <a:latin typeface="Calibri"/>
                <a:cs typeface="Calibri"/>
              </a:rPr>
              <a:t>&lt;%@</a:t>
            </a:r>
            <a:r>
              <a:rPr sz="1100" b="1" spc="40" dirty="0">
                <a:solidFill>
                  <a:srgbClr val="FF0000"/>
                </a:solidFill>
                <a:latin typeface="Calibri"/>
                <a:cs typeface="Calibri"/>
              </a:rPr>
              <a:t> </a:t>
            </a:r>
            <a:r>
              <a:rPr sz="1100" b="1" spc="80" dirty="0">
                <a:solidFill>
                  <a:srgbClr val="FF0000"/>
                </a:solidFill>
                <a:latin typeface="Calibri"/>
                <a:cs typeface="Calibri"/>
              </a:rPr>
              <a:t>Page</a:t>
            </a:r>
            <a:r>
              <a:rPr sz="1100" b="1" spc="45" dirty="0">
                <a:solidFill>
                  <a:srgbClr val="FF0000"/>
                </a:solidFill>
                <a:latin typeface="Calibri"/>
                <a:cs typeface="Calibri"/>
              </a:rPr>
              <a:t> </a:t>
            </a:r>
            <a:r>
              <a:rPr sz="1100" b="1" spc="65" dirty="0">
                <a:solidFill>
                  <a:srgbClr val="FF0000"/>
                </a:solidFill>
                <a:latin typeface="Calibri"/>
                <a:cs typeface="Calibri"/>
              </a:rPr>
              <a:t>validateRequest="false"</a:t>
            </a:r>
            <a:r>
              <a:rPr sz="1100" b="1" spc="45" dirty="0">
                <a:solidFill>
                  <a:srgbClr val="FF0000"/>
                </a:solidFill>
                <a:latin typeface="Calibri"/>
                <a:cs typeface="Calibri"/>
              </a:rPr>
              <a:t> </a:t>
            </a:r>
            <a:r>
              <a:rPr sz="1100" b="1" spc="100" dirty="0">
                <a:solidFill>
                  <a:srgbClr val="FF0000"/>
                </a:solidFill>
                <a:latin typeface="Calibri"/>
                <a:cs typeface="Calibri"/>
              </a:rPr>
              <a:t>%&gt;</a:t>
            </a:r>
            <a:endParaRPr sz="1100">
              <a:latin typeface="Calibri"/>
              <a:cs typeface="Calibri"/>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31797" y="5984875"/>
            <a:ext cx="1530032" cy="612140"/>
          </a:xfrm>
          <a:prstGeom prst="rect">
            <a:avLst/>
          </a:prstGeom>
        </p:spPr>
      </p:pic>
      <p:sp>
        <p:nvSpPr>
          <p:cNvPr id="3" name="object 3"/>
          <p:cNvSpPr txBox="1">
            <a:spLocks noGrp="1"/>
          </p:cNvSpPr>
          <p:nvPr>
            <p:ph type="title"/>
          </p:nvPr>
        </p:nvSpPr>
        <p:spPr>
          <a:xfrm>
            <a:off x="875030" y="619125"/>
            <a:ext cx="6122670" cy="951230"/>
          </a:xfrm>
          <a:prstGeom prst="rect">
            <a:avLst/>
          </a:prstGeom>
        </p:spPr>
        <p:txBody>
          <a:bodyPr vert="horz" wrap="square" lIns="0" tIns="68580" rIns="0" bIns="0" rtlCol="0">
            <a:spAutoFit/>
          </a:bodyPr>
          <a:lstStyle/>
          <a:p>
            <a:pPr marL="12700" marR="5080">
              <a:lnSpc>
                <a:spcPts val="3450"/>
              </a:lnSpc>
              <a:spcBef>
                <a:spcPts val="540"/>
              </a:spcBef>
            </a:pPr>
            <a:r>
              <a:rPr sz="3200" spc="165" dirty="0"/>
              <a:t>Πλαστογράφηση</a:t>
            </a:r>
            <a:r>
              <a:rPr sz="3200" spc="65" dirty="0"/>
              <a:t> </a:t>
            </a:r>
            <a:r>
              <a:rPr sz="3200" spc="135" dirty="0"/>
              <a:t>αιτήματος</a:t>
            </a:r>
            <a:r>
              <a:rPr sz="3200" spc="55" dirty="0"/>
              <a:t> </a:t>
            </a:r>
            <a:r>
              <a:rPr sz="3200" spc="135" dirty="0"/>
              <a:t>Cross </a:t>
            </a:r>
            <a:r>
              <a:rPr sz="3200" spc="-785" dirty="0"/>
              <a:t> </a:t>
            </a:r>
            <a:r>
              <a:rPr sz="3200" spc="105" dirty="0"/>
              <a:t>site</a:t>
            </a:r>
            <a:r>
              <a:rPr sz="3200" spc="55" dirty="0"/>
              <a:t> </a:t>
            </a:r>
            <a:r>
              <a:rPr sz="3200" spc="5" dirty="0"/>
              <a:t>(συντομογραφία</a:t>
            </a:r>
            <a:r>
              <a:rPr sz="3200" spc="-10" dirty="0"/>
              <a:t> </a:t>
            </a:r>
            <a:r>
              <a:rPr sz="3200" spc="-5" dirty="0"/>
              <a:t>CSRF</a:t>
            </a:r>
            <a:r>
              <a:rPr sz="3200" spc="-15" dirty="0"/>
              <a:t> </a:t>
            </a:r>
            <a:r>
              <a:rPr sz="3200" dirty="0"/>
              <a:t>ή</a:t>
            </a:r>
            <a:r>
              <a:rPr sz="3200" spc="-20" dirty="0"/>
              <a:t> </a:t>
            </a:r>
            <a:r>
              <a:rPr sz="3200" spc="-5" dirty="0"/>
              <a:t>XSRF)</a:t>
            </a:r>
            <a:endParaRPr sz="3200"/>
          </a:p>
        </p:txBody>
      </p:sp>
      <p:sp>
        <p:nvSpPr>
          <p:cNvPr id="5" name="object 5"/>
          <p:cNvSpPr txBox="1"/>
          <p:nvPr/>
        </p:nvSpPr>
        <p:spPr>
          <a:xfrm>
            <a:off x="10741025" y="602132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29</a:t>
            </a:r>
            <a:endParaRPr sz="1100">
              <a:latin typeface="Arial"/>
              <a:cs typeface="Arial"/>
            </a:endParaRPr>
          </a:p>
        </p:txBody>
      </p:sp>
      <p:sp>
        <p:nvSpPr>
          <p:cNvPr id="4" name="object 4"/>
          <p:cNvSpPr txBox="1"/>
          <p:nvPr/>
        </p:nvSpPr>
        <p:spPr>
          <a:xfrm>
            <a:off x="783590" y="1961656"/>
            <a:ext cx="10259060" cy="2105660"/>
          </a:xfrm>
          <a:prstGeom prst="rect">
            <a:avLst/>
          </a:prstGeom>
        </p:spPr>
        <p:txBody>
          <a:bodyPr vert="horz" wrap="square" lIns="0" tIns="71120" rIns="0" bIns="0" rtlCol="0">
            <a:spAutoFit/>
          </a:bodyPr>
          <a:lstStyle/>
          <a:p>
            <a:pPr marL="286385" indent="-273685">
              <a:lnSpc>
                <a:spcPct val="100000"/>
              </a:lnSpc>
              <a:spcBef>
                <a:spcPts val="560"/>
              </a:spcBef>
              <a:buClr>
                <a:srgbClr val="FFBA00"/>
              </a:buClr>
              <a:buSzPct val="128571"/>
              <a:buFont typeface="Courier New"/>
              <a:buChar char="o"/>
              <a:tabLst>
                <a:tab pos="286385" algn="l"/>
              </a:tabLst>
            </a:pPr>
            <a:r>
              <a:rPr sz="1400" spc="95" dirty="0">
                <a:latin typeface="Calibri"/>
                <a:cs typeface="Calibri"/>
              </a:rPr>
              <a:t>Επίσης</a:t>
            </a:r>
            <a:r>
              <a:rPr sz="1400" spc="45" dirty="0">
                <a:latin typeface="Calibri"/>
                <a:cs typeface="Calibri"/>
              </a:rPr>
              <a:t> </a:t>
            </a:r>
            <a:r>
              <a:rPr sz="1400" spc="105" dirty="0">
                <a:latin typeface="Calibri"/>
                <a:cs typeface="Calibri"/>
              </a:rPr>
              <a:t>γνωστό</a:t>
            </a:r>
            <a:r>
              <a:rPr sz="1400" spc="40" dirty="0">
                <a:latin typeface="Calibri"/>
                <a:cs typeface="Calibri"/>
              </a:rPr>
              <a:t> </a:t>
            </a:r>
            <a:r>
              <a:rPr sz="1400" spc="114" dirty="0">
                <a:latin typeface="Calibri"/>
                <a:cs typeface="Calibri"/>
              </a:rPr>
              <a:t>ως</a:t>
            </a:r>
            <a:r>
              <a:rPr sz="1400" spc="45" dirty="0">
                <a:latin typeface="Calibri"/>
                <a:cs typeface="Calibri"/>
              </a:rPr>
              <a:t> </a:t>
            </a:r>
            <a:r>
              <a:rPr sz="1400" b="1" spc="100" dirty="0">
                <a:latin typeface="Calibri"/>
                <a:cs typeface="Calibri"/>
              </a:rPr>
              <a:t>επίθεση</a:t>
            </a:r>
            <a:r>
              <a:rPr sz="1400" b="1" spc="40" dirty="0">
                <a:latin typeface="Calibri"/>
                <a:cs typeface="Calibri"/>
              </a:rPr>
              <a:t> </a:t>
            </a:r>
            <a:r>
              <a:rPr sz="1400" b="1" spc="105" dirty="0">
                <a:latin typeface="Calibri"/>
                <a:cs typeface="Calibri"/>
              </a:rPr>
              <a:t>με</a:t>
            </a:r>
            <a:r>
              <a:rPr sz="1400" b="1" spc="45" dirty="0">
                <a:latin typeface="Calibri"/>
                <a:cs typeface="Calibri"/>
              </a:rPr>
              <a:t> </a:t>
            </a:r>
            <a:r>
              <a:rPr sz="1400" b="1" spc="100" dirty="0">
                <a:latin typeface="Calibri"/>
                <a:cs typeface="Calibri"/>
              </a:rPr>
              <a:t>ένα</a:t>
            </a:r>
            <a:r>
              <a:rPr sz="1400" b="1" spc="45" dirty="0">
                <a:latin typeface="Calibri"/>
                <a:cs typeface="Calibri"/>
              </a:rPr>
              <a:t> </a:t>
            </a:r>
            <a:r>
              <a:rPr sz="1400" b="1" spc="85" dirty="0">
                <a:latin typeface="Calibri"/>
                <a:cs typeface="Calibri"/>
              </a:rPr>
              <a:t>κλικ</a:t>
            </a:r>
            <a:r>
              <a:rPr sz="1400" b="1" spc="55" dirty="0">
                <a:latin typeface="Calibri"/>
                <a:cs typeface="Calibri"/>
              </a:rPr>
              <a:t> </a:t>
            </a:r>
            <a:r>
              <a:rPr sz="1400" spc="110" dirty="0">
                <a:latin typeface="Calibri"/>
                <a:cs typeface="Calibri"/>
              </a:rPr>
              <a:t>ή</a:t>
            </a:r>
            <a:r>
              <a:rPr sz="1400" spc="45" dirty="0">
                <a:latin typeface="Calibri"/>
                <a:cs typeface="Calibri"/>
              </a:rPr>
              <a:t> </a:t>
            </a:r>
            <a:r>
              <a:rPr sz="1400" b="1" spc="90" dirty="0">
                <a:latin typeface="Calibri"/>
                <a:cs typeface="Calibri"/>
              </a:rPr>
              <a:t>ιππασία</a:t>
            </a:r>
            <a:r>
              <a:rPr sz="1400" b="1" spc="40" dirty="0">
                <a:latin typeface="Calibri"/>
                <a:cs typeface="Calibri"/>
              </a:rPr>
              <a:t> </a:t>
            </a:r>
            <a:r>
              <a:rPr sz="1400" b="1" spc="100" dirty="0">
                <a:latin typeface="Calibri"/>
                <a:cs typeface="Calibri"/>
              </a:rPr>
              <a:t>συνεδρίας</a:t>
            </a:r>
            <a:endParaRPr sz="1400">
              <a:latin typeface="Calibri"/>
              <a:cs typeface="Calibri"/>
            </a:endParaRPr>
          </a:p>
          <a:p>
            <a:pPr marL="286385" marR="609600" indent="-274320">
              <a:lnSpc>
                <a:spcPct val="93200"/>
              </a:lnSpc>
              <a:spcBef>
                <a:spcPts val="1175"/>
              </a:spcBef>
              <a:buClr>
                <a:srgbClr val="FFBA00"/>
              </a:buClr>
              <a:buSzPct val="128571"/>
              <a:buFont typeface="Courier New"/>
              <a:buChar char="o"/>
              <a:tabLst>
                <a:tab pos="287020" algn="l"/>
              </a:tabLst>
            </a:pPr>
            <a:r>
              <a:rPr sz="1400" spc="130" dirty="0">
                <a:latin typeface="Calibri"/>
                <a:cs typeface="Calibri"/>
              </a:rPr>
              <a:t>Αποτελέσματα:</a:t>
            </a:r>
            <a:r>
              <a:rPr sz="1400" spc="65" dirty="0">
                <a:latin typeface="Calibri"/>
                <a:cs typeface="Calibri"/>
              </a:rPr>
              <a:t> </a:t>
            </a:r>
            <a:r>
              <a:rPr sz="1400" spc="130" dirty="0">
                <a:latin typeface="Calibri"/>
                <a:cs typeface="Calibri"/>
              </a:rPr>
              <a:t>Μεταδίδει</a:t>
            </a:r>
            <a:r>
              <a:rPr sz="1400" spc="70" dirty="0">
                <a:latin typeface="Calibri"/>
                <a:cs typeface="Calibri"/>
              </a:rPr>
              <a:t> </a:t>
            </a:r>
            <a:r>
              <a:rPr sz="1400" spc="125" dirty="0">
                <a:latin typeface="Calibri"/>
                <a:cs typeface="Calibri"/>
              </a:rPr>
              <a:t>ανεξουσιοδότητες</a:t>
            </a:r>
            <a:r>
              <a:rPr sz="1400" spc="65" dirty="0">
                <a:latin typeface="Calibri"/>
                <a:cs typeface="Calibri"/>
              </a:rPr>
              <a:t> </a:t>
            </a:r>
            <a:r>
              <a:rPr sz="1400" spc="125" dirty="0">
                <a:latin typeface="Calibri"/>
                <a:cs typeface="Calibri"/>
              </a:rPr>
              <a:t>εντολές</a:t>
            </a:r>
            <a:r>
              <a:rPr sz="1400" spc="65" dirty="0">
                <a:latin typeface="Calibri"/>
                <a:cs typeface="Calibri"/>
              </a:rPr>
              <a:t> </a:t>
            </a:r>
            <a:r>
              <a:rPr sz="1400" spc="150" dirty="0">
                <a:latin typeface="Calibri"/>
                <a:cs typeface="Calibri"/>
              </a:rPr>
              <a:t>από</a:t>
            </a:r>
            <a:r>
              <a:rPr sz="1400" spc="70" dirty="0">
                <a:latin typeface="Calibri"/>
                <a:cs typeface="Calibri"/>
              </a:rPr>
              <a:t> </a:t>
            </a:r>
            <a:r>
              <a:rPr sz="1400" spc="135" dirty="0">
                <a:latin typeface="Calibri"/>
                <a:cs typeface="Calibri"/>
              </a:rPr>
              <a:t>χρήστη</a:t>
            </a:r>
            <a:r>
              <a:rPr sz="1400" spc="70" dirty="0">
                <a:latin typeface="Calibri"/>
                <a:cs typeface="Calibri"/>
              </a:rPr>
              <a:t> </a:t>
            </a:r>
            <a:r>
              <a:rPr sz="1400" spc="150" dirty="0">
                <a:latin typeface="Calibri"/>
                <a:cs typeface="Calibri"/>
              </a:rPr>
              <a:t>που</a:t>
            </a:r>
            <a:r>
              <a:rPr sz="1400" spc="65" dirty="0">
                <a:latin typeface="Calibri"/>
                <a:cs typeface="Calibri"/>
              </a:rPr>
              <a:t> </a:t>
            </a:r>
            <a:r>
              <a:rPr sz="1400" spc="110" dirty="0">
                <a:latin typeface="Calibri"/>
                <a:cs typeface="Calibri"/>
              </a:rPr>
              <a:t>έχει</a:t>
            </a:r>
            <a:r>
              <a:rPr sz="1400" spc="70" dirty="0">
                <a:latin typeface="Calibri"/>
                <a:cs typeface="Calibri"/>
              </a:rPr>
              <a:t> </a:t>
            </a:r>
            <a:r>
              <a:rPr sz="1400" spc="135" dirty="0">
                <a:latin typeface="Calibri"/>
                <a:cs typeface="Calibri"/>
              </a:rPr>
              <a:t>καταγραφεί</a:t>
            </a:r>
            <a:r>
              <a:rPr sz="1400" spc="70" dirty="0">
                <a:latin typeface="Calibri"/>
                <a:cs typeface="Calibri"/>
              </a:rPr>
              <a:t> </a:t>
            </a:r>
            <a:r>
              <a:rPr sz="1400" spc="135" dirty="0">
                <a:latin typeface="Calibri"/>
                <a:cs typeface="Calibri"/>
              </a:rPr>
              <a:t>σε</a:t>
            </a:r>
            <a:r>
              <a:rPr sz="1400" spc="65" dirty="0">
                <a:latin typeface="Calibri"/>
                <a:cs typeface="Calibri"/>
              </a:rPr>
              <a:t> </a:t>
            </a:r>
            <a:r>
              <a:rPr sz="1400" spc="125" dirty="0">
                <a:latin typeface="Calibri"/>
                <a:cs typeface="Calibri"/>
              </a:rPr>
              <a:t>ιστοσελίδα</a:t>
            </a:r>
            <a:r>
              <a:rPr sz="1400" spc="70" dirty="0">
                <a:latin typeface="Calibri"/>
                <a:cs typeface="Calibri"/>
              </a:rPr>
              <a:t> </a:t>
            </a:r>
            <a:r>
              <a:rPr sz="1400" spc="125" dirty="0">
                <a:latin typeface="Calibri"/>
                <a:cs typeface="Calibri"/>
              </a:rPr>
              <a:t>στον </a:t>
            </a:r>
            <a:r>
              <a:rPr sz="1400" spc="-300" dirty="0">
                <a:latin typeface="Calibri"/>
                <a:cs typeface="Calibri"/>
              </a:rPr>
              <a:t> </a:t>
            </a:r>
            <a:r>
              <a:rPr sz="1400" spc="110" dirty="0">
                <a:latin typeface="Calibri"/>
                <a:cs typeface="Calibri"/>
              </a:rPr>
              <a:t>ιστότοπο.</a:t>
            </a:r>
            <a:endParaRPr sz="1400">
              <a:latin typeface="Calibri"/>
              <a:cs typeface="Calibri"/>
            </a:endParaRPr>
          </a:p>
          <a:p>
            <a:pPr>
              <a:lnSpc>
                <a:spcPct val="100000"/>
              </a:lnSpc>
              <a:spcBef>
                <a:spcPts val="25"/>
              </a:spcBef>
              <a:buClr>
                <a:srgbClr val="FFBA00"/>
              </a:buClr>
              <a:buFont typeface="Courier New"/>
              <a:buChar char="o"/>
            </a:pPr>
            <a:endParaRPr sz="1050">
              <a:latin typeface="Calibri"/>
              <a:cs typeface="Calibri"/>
            </a:endParaRPr>
          </a:p>
          <a:p>
            <a:pPr marL="286385" marR="5080" indent="-274320">
              <a:lnSpc>
                <a:spcPct val="93200"/>
              </a:lnSpc>
              <a:buClr>
                <a:srgbClr val="FFBA00"/>
              </a:buClr>
              <a:buSzPct val="128571"/>
              <a:buFont typeface="Courier New"/>
              <a:buChar char="o"/>
              <a:tabLst>
                <a:tab pos="287020" algn="l"/>
              </a:tabLst>
            </a:pPr>
            <a:r>
              <a:rPr sz="1400" spc="120" dirty="0">
                <a:latin typeface="Calibri"/>
                <a:cs typeface="Calibri"/>
              </a:rPr>
              <a:t>Υπενθυμίζεται</a:t>
            </a:r>
            <a:r>
              <a:rPr sz="1400" spc="75" dirty="0">
                <a:latin typeface="Calibri"/>
                <a:cs typeface="Calibri"/>
              </a:rPr>
              <a:t> </a:t>
            </a:r>
            <a:r>
              <a:rPr sz="1400" spc="110" dirty="0">
                <a:latin typeface="Calibri"/>
                <a:cs typeface="Calibri"/>
              </a:rPr>
              <a:t>ότι</a:t>
            </a:r>
            <a:r>
              <a:rPr sz="1400" spc="75" dirty="0">
                <a:latin typeface="Calibri"/>
                <a:cs typeface="Calibri"/>
              </a:rPr>
              <a:t> </a:t>
            </a:r>
            <a:r>
              <a:rPr sz="1400" spc="135" dirty="0">
                <a:latin typeface="Calibri"/>
                <a:cs typeface="Calibri"/>
              </a:rPr>
              <a:t>φυλλομετρητής</a:t>
            </a:r>
            <a:r>
              <a:rPr sz="1400" spc="70" dirty="0">
                <a:latin typeface="Calibri"/>
                <a:cs typeface="Calibri"/>
              </a:rPr>
              <a:t> </a:t>
            </a:r>
            <a:r>
              <a:rPr sz="1400" spc="120" dirty="0">
                <a:latin typeface="Calibri"/>
                <a:cs typeface="Calibri"/>
              </a:rPr>
              <a:t>(browsers</a:t>
            </a:r>
            <a:r>
              <a:rPr sz="1400" spc="70" dirty="0">
                <a:latin typeface="Calibri"/>
                <a:cs typeface="Calibri"/>
              </a:rPr>
              <a:t> </a:t>
            </a:r>
            <a:r>
              <a:rPr sz="1400" spc="85" dirty="0">
                <a:latin typeface="Calibri"/>
                <a:cs typeface="Calibri"/>
              </a:rPr>
              <a:t>-</a:t>
            </a:r>
            <a:r>
              <a:rPr sz="1400" spc="70" dirty="0">
                <a:latin typeface="Calibri"/>
                <a:cs typeface="Calibri"/>
              </a:rPr>
              <a:t> </a:t>
            </a:r>
            <a:r>
              <a:rPr sz="1400" spc="140" dirty="0">
                <a:latin typeface="Calibri"/>
                <a:cs typeface="Calibri"/>
              </a:rPr>
              <a:t>προγράμματα</a:t>
            </a:r>
            <a:r>
              <a:rPr sz="1400" spc="75" dirty="0">
                <a:latin typeface="Calibri"/>
                <a:cs typeface="Calibri"/>
              </a:rPr>
              <a:t> </a:t>
            </a:r>
            <a:r>
              <a:rPr sz="1400" spc="125" dirty="0">
                <a:latin typeface="Calibri"/>
                <a:cs typeface="Calibri"/>
              </a:rPr>
              <a:t>περιήγησης)</a:t>
            </a:r>
            <a:r>
              <a:rPr sz="1400" spc="80" dirty="0">
                <a:latin typeface="Calibri"/>
                <a:cs typeface="Calibri"/>
              </a:rPr>
              <a:t> </a:t>
            </a:r>
            <a:r>
              <a:rPr sz="1400" spc="125" dirty="0">
                <a:latin typeface="Calibri"/>
                <a:cs typeface="Calibri"/>
              </a:rPr>
              <a:t>επισυνάπτει</a:t>
            </a:r>
            <a:r>
              <a:rPr sz="1400" spc="75" dirty="0">
                <a:latin typeface="Calibri"/>
                <a:cs typeface="Calibri"/>
              </a:rPr>
              <a:t> </a:t>
            </a:r>
            <a:r>
              <a:rPr sz="1400" spc="130" dirty="0">
                <a:latin typeface="Calibri"/>
                <a:cs typeface="Calibri"/>
              </a:rPr>
              <a:t>τα</a:t>
            </a:r>
            <a:r>
              <a:rPr sz="1400" spc="75" dirty="0">
                <a:latin typeface="Calibri"/>
                <a:cs typeface="Calibri"/>
              </a:rPr>
              <a:t> </a:t>
            </a:r>
            <a:r>
              <a:rPr sz="1400" spc="120" dirty="0">
                <a:latin typeface="Calibri"/>
                <a:cs typeface="Calibri"/>
              </a:rPr>
              <a:t>cookies</a:t>
            </a:r>
            <a:r>
              <a:rPr sz="1400" spc="75" dirty="0">
                <a:latin typeface="Calibri"/>
                <a:cs typeface="Calibri"/>
              </a:rPr>
              <a:t> </a:t>
            </a:r>
            <a:r>
              <a:rPr sz="1400" spc="150" dirty="0">
                <a:latin typeface="Calibri"/>
                <a:cs typeface="Calibri"/>
              </a:rPr>
              <a:t>που</a:t>
            </a:r>
            <a:r>
              <a:rPr sz="1400" spc="65" dirty="0">
                <a:latin typeface="Calibri"/>
                <a:cs typeface="Calibri"/>
              </a:rPr>
              <a:t> </a:t>
            </a:r>
            <a:r>
              <a:rPr sz="1400" spc="110" dirty="0">
                <a:latin typeface="Calibri"/>
                <a:cs typeface="Calibri"/>
              </a:rPr>
              <a:t>έχει</a:t>
            </a:r>
            <a:r>
              <a:rPr sz="1400" spc="75" dirty="0">
                <a:latin typeface="Calibri"/>
                <a:cs typeface="Calibri"/>
              </a:rPr>
              <a:t> </a:t>
            </a:r>
            <a:r>
              <a:rPr sz="1400" spc="120" dirty="0">
                <a:latin typeface="Calibri"/>
                <a:cs typeface="Calibri"/>
              </a:rPr>
              <a:t>θέσει</a:t>
            </a:r>
            <a:r>
              <a:rPr sz="1400" spc="70" dirty="0">
                <a:latin typeface="Calibri"/>
                <a:cs typeface="Calibri"/>
              </a:rPr>
              <a:t> </a:t>
            </a:r>
            <a:r>
              <a:rPr sz="1400" spc="145" dirty="0">
                <a:latin typeface="Calibri"/>
                <a:cs typeface="Calibri"/>
              </a:rPr>
              <a:t>ο </a:t>
            </a:r>
            <a:r>
              <a:rPr sz="1400" spc="-300" dirty="0">
                <a:latin typeface="Calibri"/>
                <a:cs typeface="Calibri"/>
              </a:rPr>
              <a:t> </a:t>
            </a:r>
            <a:r>
              <a:rPr sz="1400" spc="130" dirty="0">
                <a:latin typeface="Calibri"/>
                <a:cs typeface="Calibri"/>
              </a:rPr>
              <a:t>τομέας</a:t>
            </a:r>
            <a:r>
              <a:rPr sz="1400" spc="60" dirty="0">
                <a:latin typeface="Calibri"/>
                <a:cs typeface="Calibri"/>
              </a:rPr>
              <a:t> </a:t>
            </a:r>
            <a:r>
              <a:rPr sz="1400" spc="135" dirty="0">
                <a:latin typeface="Calibri"/>
                <a:cs typeface="Calibri"/>
              </a:rPr>
              <a:t>σε</a:t>
            </a:r>
            <a:r>
              <a:rPr sz="1400" spc="65" dirty="0">
                <a:latin typeface="Calibri"/>
                <a:cs typeface="Calibri"/>
              </a:rPr>
              <a:t> </a:t>
            </a:r>
            <a:r>
              <a:rPr sz="1400" spc="130" dirty="0">
                <a:latin typeface="Calibri"/>
                <a:cs typeface="Calibri"/>
              </a:rPr>
              <a:t>αίτημα</a:t>
            </a:r>
            <a:r>
              <a:rPr sz="1400" spc="70" dirty="0">
                <a:latin typeface="Calibri"/>
                <a:cs typeface="Calibri"/>
              </a:rPr>
              <a:t> </a:t>
            </a:r>
            <a:r>
              <a:rPr sz="1400" spc="145" dirty="0">
                <a:latin typeface="Calibri"/>
                <a:cs typeface="Calibri"/>
              </a:rPr>
              <a:t>που</a:t>
            </a:r>
            <a:r>
              <a:rPr sz="1400" spc="65" dirty="0">
                <a:latin typeface="Calibri"/>
                <a:cs typeface="Calibri"/>
              </a:rPr>
              <a:t> </a:t>
            </a:r>
            <a:r>
              <a:rPr sz="1400" spc="125" dirty="0">
                <a:latin typeface="Calibri"/>
                <a:cs typeface="Calibri"/>
              </a:rPr>
              <a:t>αποστέλλεται</a:t>
            </a:r>
            <a:r>
              <a:rPr sz="1400" spc="65" dirty="0">
                <a:latin typeface="Calibri"/>
                <a:cs typeface="Calibri"/>
              </a:rPr>
              <a:t> </a:t>
            </a:r>
            <a:r>
              <a:rPr sz="1400" spc="130" dirty="0">
                <a:latin typeface="Calibri"/>
                <a:cs typeface="Calibri"/>
              </a:rPr>
              <a:t>στον</a:t>
            </a:r>
            <a:r>
              <a:rPr sz="1400" spc="65" dirty="0">
                <a:latin typeface="Calibri"/>
                <a:cs typeface="Calibri"/>
              </a:rPr>
              <a:t> </a:t>
            </a:r>
            <a:r>
              <a:rPr sz="1400" spc="135" dirty="0">
                <a:latin typeface="Calibri"/>
                <a:cs typeface="Calibri"/>
              </a:rPr>
              <a:t>τομέα</a:t>
            </a:r>
            <a:r>
              <a:rPr sz="1400" spc="65" dirty="0">
                <a:latin typeface="Calibri"/>
                <a:cs typeface="Calibri"/>
              </a:rPr>
              <a:t> </a:t>
            </a:r>
            <a:r>
              <a:rPr sz="1400" spc="70" dirty="0">
                <a:latin typeface="Calibri"/>
                <a:cs typeface="Calibri"/>
              </a:rPr>
              <a:t>.</a:t>
            </a:r>
            <a:r>
              <a:rPr sz="1400" spc="65" dirty="0">
                <a:latin typeface="Calibri"/>
                <a:cs typeface="Calibri"/>
              </a:rPr>
              <a:t> </a:t>
            </a:r>
            <a:r>
              <a:rPr sz="1400" spc="140" dirty="0">
                <a:latin typeface="Calibri"/>
                <a:cs typeface="Calibri"/>
              </a:rPr>
              <a:t>Το</a:t>
            </a:r>
            <a:r>
              <a:rPr sz="1400" spc="65" dirty="0">
                <a:latin typeface="Calibri"/>
                <a:cs typeface="Calibri"/>
              </a:rPr>
              <a:t> </a:t>
            </a:r>
            <a:r>
              <a:rPr sz="1400" spc="130" dirty="0">
                <a:latin typeface="Calibri"/>
                <a:cs typeface="Calibri"/>
              </a:rPr>
              <a:t>αίτημα</a:t>
            </a:r>
            <a:r>
              <a:rPr sz="1400" spc="65" dirty="0">
                <a:latin typeface="Calibri"/>
                <a:cs typeface="Calibri"/>
              </a:rPr>
              <a:t> </a:t>
            </a:r>
            <a:r>
              <a:rPr sz="1400" spc="130" dirty="0">
                <a:latin typeface="Calibri"/>
                <a:cs typeface="Calibri"/>
              </a:rPr>
              <a:t>μπορεί</a:t>
            </a:r>
            <a:r>
              <a:rPr sz="1400" spc="65" dirty="0">
                <a:latin typeface="Calibri"/>
                <a:cs typeface="Calibri"/>
              </a:rPr>
              <a:t> </a:t>
            </a:r>
            <a:r>
              <a:rPr sz="1400" spc="140" dirty="0">
                <a:latin typeface="Calibri"/>
                <a:cs typeface="Calibri"/>
              </a:rPr>
              <a:t>να</a:t>
            </a:r>
            <a:r>
              <a:rPr sz="1400" spc="65" dirty="0">
                <a:latin typeface="Calibri"/>
                <a:cs typeface="Calibri"/>
              </a:rPr>
              <a:t> </a:t>
            </a:r>
            <a:r>
              <a:rPr sz="1400" spc="125" dirty="0">
                <a:latin typeface="Calibri"/>
                <a:cs typeface="Calibri"/>
              </a:rPr>
              <a:t>προέρχεται</a:t>
            </a:r>
            <a:r>
              <a:rPr sz="1400" spc="70" dirty="0">
                <a:latin typeface="Calibri"/>
                <a:cs typeface="Calibri"/>
              </a:rPr>
              <a:t> </a:t>
            </a:r>
            <a:r>
              <a:rPr sz="1400" spc="150" dirty="0">
                <a:latin typeface="Calibri"/>
                <a:cs typeface="Calibri"/>
              </a:rPr>
              <a:t>από</a:t>
            </a:r>
            <a:r>
              <a:rPr sz="1400" spc="70" dirty="0">
                <a:latin typeface="Calibri"/>
                <a:cs typeface="Calibri"/>
              </a:rPr>
              <a:t> </a:t>
            </a:r>
            <a:r>
              <a:rPr sz="1400" spc="135" dirty="0">
                <a:latin typeface="Calibri"/>
                <a:cs typeface="Calibri"/>
              </a:rPr>
              <a:t>άλλον</a:t>
            </a:r>
            <a:r>
              <a:rPr sz="1400" spc="55" dirty="0">
                <a:latin typeface="Calibri"/>
                <a:cs typeface="Calibri"/>
              </a:rPr>
              <a:t> </a:t>
            </a:r>
            <a:r>
              <a:rPr sz="1400" spc="125" dirty="0">
                <a:latin typeface="Calibri"/>
                <a:cs typeface="Calibri"/>
              </a:rPr>
              <a:t>τομέα.</a:t>
            </a:r>
            <a:endParaRPr sz="1400">
              <a:latin typeface="Calibri"/>
              <a:cs typeface="Calibri"/>
            </a:endParaRPr>
          </a:p>
          <a:p>
            <a:pPr marL="396875" marR="494665" lvl="1" indent="-182880">
              <a:lnSpc>
                <a:spcPct val="100000"/>
              </a:lnSpc>
              <a:spcBef>
                <a:spcPts val="775"/>
              </a:spcBef>
              <a:buSzPct val="128571"/>
              <a:buChar char="◦"/>
              <a:tabLst>
                <a:tab pos="396875" algn="l"/>
              </a:tabLst>
            </a:pPr>
            <a:r>
              <a:rPr sz="1400" spc="140" dirty="0">
                <a:latin typeface="Calibri"/>
                <a:cs typeface="Calibri"/>
              </a:rPr>
              <a:t>Ο</a:t>
            </a:r>
            <a:r>
              <a:rPr sz="1400" spc="55" dirty="0">
                <a:latin typeface="Calibri"/>
                <a:cs typeface="Calibri"/>
              </a:rPr>
              <a:t> </a:t>
            </a:r>
            <a:r>
              <a:rPr sz="1400" spc="95" dirty="0">
                <a:latin typeface="Calibri"/>
                <a:cs typeface="Calibri"/>
              </a:rPr>
              <a:t>ιστότοπος</a:t>
            </a:r>
            <a:r>
              <a:rPr sz="1400" spc="55" dirty="0">
                <a:latin typeface="Calibri"/>
                <a:cs typeface="Calibri"/>
              </a:rPr>
              <a:t> </a:t>
            </a:r>
            <a:r>
              <a:rPr sz="1400" spc="105" dirty="0">
                <a:latin typeface="Calibri"/>
                <a:cs typeface="Calibri"/>
              </a:rPr>
              <a:t>σας</a:t>
            </a:r>
            <a:r>
              <a:rPr sz="1400" spc="55" dirty="0">
                <a:latin typeface="Calibri"/>
                <a:cs typeface="Calibri"/>
              </a:rPr>
              <a:t> </a:t>
            </a:r>
            <a:r>
              <a:rPr sz="1400" spc="95" dirty="0">
                <a:latin typeface="Calibri"/>
                <a:cs typeface="Calibri"/>
              </a:rPr>
              <a:t>ανακατευθύνει</a:t>
            </a:r>
            <a:r>
              <a:rPr sz="1400" spc="55" dirty="0">
                <a:latin typeface="Calibri"/>
                <a:cs typeface="Calibri"/>
              </a:rPr>
              <a:t> </a:t>
            </a:r>
            <a:r>
              <a:rPr sz="1400" spc="100" dirty="0">
                <a:latin typeface="Calibri"/>
                <a:cs typeface="Calibri"/>
              </a:rPr>
              <a:t>στο</a:t>
            </a:r>
            <a:r>
              <a:rPr sz="1400" spc="55" dirty="0">
                <a:latin typeface="Calibri"/>
                <a:cs typeface="Calibri"/>
              </a:rPr>
              <a:t> </a:t>
            </a:r>
            <a:r>
              <a:rPr sz="1400" spc="100" dirty="0">
                <a:latin typeface="Calibri"/>
                <a:cs typeface="Calibri"/>
              </a:rPr>
              <a:t>Facebook</a:t>
            </a:r>
            <a:r>
              <a:rPr sz="1400" spc="55" dirty="0">
                <a:latin typeface="Calibri"/>
                <a:cs typeface="Calibri"/>
              </a:rPr>
              <a:t> </a:t>
            </a:r>
            <a:r>
              <a:rPr sz="1400" spc="90" dirty="0">
                <a:latin typeface="Calibri"/>
                <a:cs typeface="Calibri"/>
              </a:rPr>
              <a:t>(κοινωνικό</a:t>
            </a:r>
            <a:r>
              <a:rPr sz="1400" spc="55" dirty="0">
                <a:latin typeface="Calibri"/>
                <a:cs typeface="Calibri"/>
              </a:rPr>
              <a:t> </a:t>
            </a:r>
            <a:r>
              <a:rPr sz="1400" spc="90" dirty="0">
                <a:latin typeface="Calibri"/>
                <a:cs typeface="Calibri"/>
              </a:rPr>
              <a:t>δίκτυο</a:t>
            </a:r>
            <a:r>
              <a:rPr sz="1400" spc="55" dirty="0">
                <a:latin typeface="Calibri"/>
                <a:cs typeface="Calibri"/>
              </a:rPr>
              <a:t> </a:t>
            </a:r>
            <a:r>
              <a:rPr sz="1400" spc="85" dirty="0">
                <a:latin typeface="Calibri"/>
                <a:cs typeface="Calibri"/>
              </a:rPr>
              <a:t>και</a:t>
            </a:r>
            <a:r>
              <a:rPr sz="1400" spc="65" dirty="0">
                <a:latin typeface="Calibri"/>
                <a:cs typeface="Calibri"/>
              </a:rPr>
              <a:t> </a:t>
            </a:r>
            <a:r>
              <a:rPr sz="1400" spc="90" dirty="0">
                <a:latin typeface="Calibri"/>
                <a:cs typeface="Calibri"/>
              </a:rPr>
              <a:t>τεχνολογική</a:t>
            </a:r>
            <a:r>
              <a:rPr sz="1400" spc="55" dirty="0">
                <a:latin typeface="Calibri"/>
                <a:cs typeface="Calibri"/>
              </a:rPr>
              <a:t> </a:t>
            </a:r>
            <a:r>
              <a:rPr sz="1400" spc="90" dirty="0">
                <a:latin typeface="Calibri"/>
                <a:cs typeface="Calibri"/>
              </a:rPr>
              <a:t>εταιρεία/Meta).Εάν</a:t>
            </a:r>
            <a:r>
              <a:rPr sz="1400" spc="55" dirty="0">
                <a:latin typeface="Calibri"/>
                <a:cs typeface="Calibri"/>
              </a:rPr>
              <a:t> </a:t>
            </a:r>
            <a:r>
              <a:rPr sz="1400" spc="85" dirty="0">
                <a:latin typeface="Calibri"/>
                <a:cs typeface="Calibri"/>
              </a:rPr>
              <a:t>είστε</a:t>
            </a:r>
            <a:r>
              <a:rPr sz="1400" spc="55" dirty="0">
                <a:latin typeface="Calibri"/>
                <a:cs typeface="Calibri"/>
              </a:rPr>
              <a:t> </a:t>
            </a:r>
            <a:r>
              <a:rPr sz="1400" spc="105" dirty="0">
                <a:latin typeface="Calibri"/>
                <a:cs typeface="Calibri"/>
              </a:rPr>
              <a:t>ήδη </a:t>
            </a:r>
            <a:r>
              <a:rPr sz="1400" spc="-300" dirty="0">
                <a:latin typeface="Calibri"/>
                <a:cs typeface="Calibri"/>
              </a:rPr>
              <a:t> </a:t>
            </a:r>
            <a:r>
              <a:rPr sz="1400" spc="95" dirty="0">
                <a:latin typeface="Calibri"/>
                <a:cs typeface="Calibri"/>
              </a:rPr>
              <a:t>καταγεγραμμένος,</a:t>
            </a:r>
            <a:r>
              <a:rPr sz="1400" spc="45" dirty="0">
                <a:latin typeface="Calibri"/>
                <a:cs typeface="Calibri"/>
              </a:rPr>
              <a:t> </a:t>
            </a:r>
            <a:r>
              <a:rPr sz="1400" spc="95" dirty="0">
                <a:latin typeface="Calibri"/>
                <a:cs typeface="Calibri"/>
              </a:rPr>
              <a:t>το</a:t>
            </a:r>
            <a:r>
              <a:rPr sz="1400" spc="45" dirty="0">
                <a:latin typeface="Calibri"/>
                <a:cs typeface="Calibri"/>
              </a:rPr>
              <a:t> </a:t>
            </a:r>
            <a:r>
              <a:rPr sz="1400" spc="90" dirty="0">
                <a:latin typeface="Calibri"/>
                <a:cs typeface="Calibri"/>
              </a:rPr>
              <a:t>cookie</a:t>
            </a:r>
            <a:r>
              <a:rPr sz="1400" spc="50" dirty="0">
                <a:latin typeface="Calibri"/>
                <a:cs typeface="Calibri"/>
              </a:rPr>
              <a:t> </a:t>
            </a:r>
            <a:r>
              <a:rPr sz="1400" spc="95" dirty="0">
                <a:latin typeface="Calibri"/>
                <a:cs typeface="Calibri"/>
              </a:rPr>
              <a:t>επισυνάπτεται</a:t>
            </a:r>
            <a:r>
              <a:rPr sz="1400" spc="55" dirty="0">
                <a:latin typeface="Calibri"/>
                <a:cs typeface="Calibri"/>
              </a:rPr>
              <a:t> </a:t>
            </a:r>
            <a:r>
              <a:rPr sz="1400" spc="114" dirty="0">
                <a:latin typeface="Calibri"/>
                <a:cs typeface="Calibri"/>
              </a:rPr>
              <a:t>από</a:t>
            </a:r>
            <a:r>
              <a:rPr sz="1400" spc="50" dirty="0">
                <a:latin typeface="Calibri"/>
                <a:cs typeface="Calibri"/>
              </a:rPr>
              <a:t> </a:t>
            </a:r>
            <a:r>
              <a:rPr sz="1400" spc="90" dirty="0">
                <a:latin typeface="Calibri"/>
                <a:cs typeface="Calibri"/>
              </a:rPr>
              <a:t>τον</a:t>
            </a:r>
            <a:r>
              <a:rPr sz="1400" spc="50" dirty="0">
                <a:latin typeface="Calibri"/>
                <a:cs typeface="Calibri"/>
              </a:rPr>
              <a:t> </a:t>
            </a:r>
            <a:r>
              <a:rPr sz="1400" spc="100" dirty="0">
                <a:latin typeface="Calibri"/>
                <a:cs typeface="Calibri"/>
              </a:rPr>
              <a:t>φυλλομετρητή</a:t>
            </a:r>
            <a:r>
              <a:rPr sz="1400" spc="45" dirty="0">
                <a:latin typeface="Calibri"/>
                <a:cs typeface="Calibri"/>
              </a:rPr>
              <a:t> </a:t>
            </a:r>
            <a:r>
              <a:rPr sz="1400" spc="90" dirty="0">
                <a:latin typeface="Calibri"/>
                <a:cs typeface="Calibri"/>
              </a:rPr>
              <a:t>(browser</a:t>
            </a:r>
            <a:r>
              <a:rPr sz="1400" spc="45" dirty="0">
                <a:latin typeface="Calibri"/>
                <a:cs typeface="Calibri"/>
              </a:rPr>
              <a:t> </a:t>
            </a:r>
            <a:r>
              <a:rPr sz="1400" spc="65" dirty="0">
                <a:latin typeface="Calibri"/>
                <a:cs typeface="Calibri"/>
              </a:rPr>
              <a:t>-</a:t>
            </a:r>
            <a:r>
              <a:rPr sz="1400" spc="50" dirty="0">
                <a:latin typeface="Calibri"/>
                <a:cs typeface="Calibri"/>
              </a:rPr>
              <a:t> </a:t>
            </a:r>
            <a:r>
              <a:rPr sz="1400" spc="105" dirty="0">
                <a:latin typeface="Calibri"/>
                <a:cs typeface="Calibri"/>
              </a:rPr>
              <a:t>πρόγραμμα</a:t>
            </a:r>
            <a:r>
              <a:rPr sz="1400" spc="55" dirty="0">
                <a:latin typeface="Calibri"/>
                <a:cs typeface="Calibri"/>
              </a:rPr>
              <a:t> </a:t>
            </a:r>
            <a:r>
              <a:rPr sz="1400" spc="95" dirty="0">
                <a:latin typeface="Calibri"/>
                <a:cs typeface="Calibri"/>
              </a:rPr>
              <a:t>περιήγησης)</a:t>
            </a:r>
            <a:endParaRPr sz="14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984875"/>
            <a:ext cx="1530032" cy="612140"/>
          </a:xfrm>
          <a:prstGeom prst="rect">
            <a:avLst/>
          </a:prstGeom>
        </p:spPr>
      </p:pic>
      <p:sp>
        <p:nvSpPr>
          <p:cNvPr id="3" name="object 3"/>
          <p:cNvSpPr txBox="1">
            <a:spLocks noGrp="1"/>
          </p:cNvSpPr>
          <p:nvPr>
            <p:ph type="title"/>
          </p:nvPr>
        </p:nvSpPr>
        <p:spPr>
          <a:xfrm>
            <a:off x="875664" y="606742"/>
            <a:ext cx="8974455" cy="513080"/>
          </a:xfrm>
          <a:prstGeom prst="rect">
            <a:avLst/>
          </a:prstGeom>
        </p:spPr>
        <p:txBody>
          <a:bodyPr vert="horz" wrap="square" lIns="0" tIns="12700" rIns="0" bIns="0" rtlCol="0">
            <a:spAutoFit/>
          </a:bodyPr>
          <a:lstStyle/>
          <a:p>
            <a:pPr marL="12700">
              <a:lnSpc>
                <a:spcPct val="100000"/>
              </a:lnSpc>
              <a:spcBef>
                <a:spcPts val="100"/>
              </a:spcBef>
            </a:pPr>
            <a:r>
              <a:rPr sz="3200" spc="160" dirty="0"/>
              <a:t>Κρυπτογράφηση</a:t>
            </a:r>
            <a:r>
              <a:rPr sz="3200" spc="70" dirty="0"/>
              <a:t> </a:t>
            </a:r>
            <a:r>
              <a:rPr sz="3200" spc="130" dirty="0"/>
              <a:t>ελλειπτικής</a:t>
            </a:r>
            <a:r>
              <a:rPr sz="3200" spc="75" dirty="0"/>
              <a:t> </a:t>
            </a:r>
            <a:r>
              <a:rPr sz="3200" spc="150" dirty="0"/>
              <a:t>καμπύλης</a:t>
            </a:r>
            <a:r>
              <a:rPr sz="3200" spc="155" dirty="0"/>
              <a:t> </a:t>
            </a:r>
            <a:r>
              <a:rPr sz="3200" spc="125" dirty="0"/>
              <a:t>συνέχεια)</a:t>
            </a:r>
            <a:endParaRPr sz="3200"/>
          </a:p>
        </p:txBody>
      </p:sp>
      <p:sp>
        <p:nvSpPr>
          <p:cNvPr id="5" name="object 5"/>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31</a:t>
            </a:fld>
            <a:endParaRPr sz="850">
              <a:latin typeface="Calibri"/>
              <a:cs typeface="Calibri"/>
            </a:endParaRPr>
          </a:p>
        </p:txBody>
      </p:sp>
      <p:sp>
        <p:nvSpPr>
          <p:cNvPr id="4" name="object 4"/>
          <p:cNvSpPr txBox="1"/>
          <p:nvPr/>
        </p:nvSpPr>
        <p:spPr>
          <a:xfrm>
            <a:off x="1094105" y="1482897"/>
            <a:ext cx="5841365" cy="2875280"/>
          </a:xfrm>
          <a:prstGeom prst="rect">
            <a:avLst/>
          </a:prstGeom>
        </p:spPr>
        <p:txBody>
          <a:bodyPr vert="horz" wrap="square" lIns="0" tIns="99695" rIns="0" bIns="0" rtlCol="0">
            <a:spAutoFit/>
          </a:bodyPr>
          <a:lstStyle/>
          <a:p>
            <a:pPr marL="12700">
              <a:lnSpc>
                <a:spcPct val="100000"/>
              </a:lnSpc>
              <a:spcBef>
                <a:spcPts val="785"/>
              </a:spcBef>
            </a:pPr>
            <a:r>
              <a:rPr sz="2000" i="1" u="heavy" spc="-5" dirty="0">
                <a:uFill>
                  <a:solidFill>
                    <a:srgbClr val="000000"/>
                  </a:solidFill>
                </a:uFill>
                <a:latin typeface="Calibri"/>
                <a:cs typeface="Calibri"/>
              </a:rPr>
              <a:t>Γιατί</a:t>
            </a:r>
            <a:r>
              <a:rPr sz="2000" i="1" u="heavy" spc="55" dirty="0">
                <a:uFill>
                  <a:solidFill>
                    <a:srgbClr val="000000"/>
                  </a:solidFill>
                </a:uFill>
                <a:latin typeface="Calibri"/>
                <a:cs typeface="Calibri"/>
              </a:rPr>
              <a:t> </a:t>
            </a:r>
            <a:r>
              <a:rPr sz="2000" i="1" u="heavy" spc="-15" dirty="0">
                <a:uFill>
                  <a:solidFill>
                    <a:srgbClr val="000000"/>
                  </a:solidFill>
                </a:uFill>
                <a:latin typeface="Calibri"/>
                <a:cs typeface="Calibri"/>
              </a:rPr>
              <a:t>κρυπτογραφία</a:t>
            </a:r>
            <a:r>
              <a:rPr sz="2000" i="1" u="heavy" spc="35" dirty="0">
                <a:uFill>
                  <a:solidFill>
                    <a:srgbClr val="000000"/>
                  </a:solidFill>
                </a:uFill>
                <a:latin typeface="Calibri"/>
                <a:cs typeface="Calibri"/>
              </a:rPr>
              <a:t> </a:t>
            </a:r>
            <a:r>
              <a:rPr sz="2000" i="1" u="heavy" spc="-5" dirty="0">
                <a:uFill>
                  <a:solidFill>
                    <a:srgbClr val="000000"/>
                  </a:solidFill>
                </a:uFill>
                <a:latin typeface="Calibri"/>
                <a:cs typeface="Calibri"/>
              </a:rPr>
              <a:t>ελλειπτικής</a:t>
            </a:r>
            <a:r>
              <a:rPr sz="2000" i="1" u="heavy" spc="50" dirty="0">
                <a:uFill>
                  <a:solidFill>
                    <a:srgbClr val="000000"/>
                  </a:solidFill>
                </a:uFill>
                <a:latin typeface="Calibri"/>
                <a:cs typeface="Calibri"/>
              </a:rPr>
              <a:t> </a:t>
            </a:r>
            <a:r>
              <a:rPr sz="2000" i="1" u="heavy" spc="-5" dirty="0">
                <a:uFill>
                  <a:solidFill>
                    <a:srgbClr val="000000"/>
                  </a:solidFill>
                </a:uFill>
                <a:latin typeface="Calibri"/>
                <a:cs typeface="Calibri"/>
              </a:rPr>
              <a:t>καμπύλης</a:t>
            </a:r>
            <a:r>
              <a:rPr sz="2000" i="1" u="heavy" spc="-5" dirty="0">
                <a:uFill>
                  <a:solidFill>
                    <a:srgbClr val="000000"/>
                  </a:solidFill>
                </a:uFill>
                <a:latin typeface="Times New Roman"/>
                <a:cs typeface="Times New Roman"/>
              </a:rPr>
              <a:t>;</a:t>
            </a:r>
            <a:endParaRPr sz="2000">
              <a:latin typeface="Times New Roman"/>
              <a:cs typeface="Times New Roman"/>
            </a:endParaRPr>
          </a:p>
          <a:p>
            <a:pPr marL="377825">
              <a:lnSpc>
                <a:spcPct val="100000"/>
              </a:lnSpc>
              <a:spcBef>
                <a:spcPts val="760"/>
              </a:spcBef>
            </a:pPr>
            <a:r>
              <a:rPr sz="2200" spc="160" dirty="0">
                <a:latin typeface="Calibri"/>
                <a:cs typeface="Calibri"/>
              </a:rPr>
              <a:t>Μικρότερο</a:t>
            </a:r>
            <a:r>
              <a:rPr sz="2200" spc="65" dirty="0">
                <a:latin typeface="Calibri"/>
                <a:cs typeface="Calibri"/>
              </a:rPr>
              <a:t> </a:t>
            </a:r>
            <a:r>
              <a:rPr sz="2200" spc="150" dirty="0">
                <a:latin typeface="Calibri"/>
                <a:cs typeface="Calibri"/>
              </a:rPr>
              <a:t>μήκος</a:t>
            </a:r>
            <a:r>
              <a:rPr sz="2200" spc="50" dirty="0">
                <a:latin typeface="Calibri"/>
                <a:cs typeface="Calibri"/>
              </a:rPr>
              <a:t> </a:t>
            </a:r>
            <a:r>
              <a:rPr sz="2200" spc="140" dirty="0">
                <a:latin typeface="Calibri"/>
                <a:cs typeface="Calibri"/>
              </a:rPr>
              <a:t>κλειδιού</a:t>
            </a:r>
            <a:endParaRPr sz="2200">
              <a:latin typeface="Calibri"/>
              <a:cs typeface="Calibri"/>
            </a:endParaRPr>
          </a:p>
          <a:p>
            <a:pPr marL="377825" marR="5080">
              <a:lnSpc>
                <a:spcPct val="186100"/>
              </a:lnSpc>
              <a:spcBef>
                <a:spcPts val="595"/>
              </a:spcBef>
            </a:pPr>
            <a:r>
              <a:rPr sz="2200" spc="160" dirty="0">
                <a:latin typeface="Calibri"/>
                <a:cs typeface="Calibri"/>
              </a:rPr>
              <a:t>Μικρότερη</a:t>
            </a:r>
            <a:r>
              <a:rPr sz="2200" spc="35" dirty="0">
                <a:latin typeface="Calibri"/>
                <a:cs typeface="Calibri"/>
              </a:rPr>
              <a:t> </a:t>
            </a:r>
            <a:r>
              <a:rPr sz="2200" spc="150" dirty="0">
                <a:latin typeface="Calibri"/>
                <a:cs typeface="Calibri"/>
              </a:rPr>
              <a:t>υπολογιστική</a:t>
            </a:r>
            <a:r>
              <a:rPr sz="2200" spc="35" dirty="0">
                <a:latin typeface="Calibri"/>
                <a:cs typeface="Calibri"/>
              </a:rPr>
              <a:t> </a:t>
            </a:r>
            <a:r>
              <a:rPr sz="2200" spc="160" dirty="0">
                <a:latin typeface="Calibri"/>
                <a:cs typeface="Calibri"/>
              </a:rPr>
              <a:t>πολυπλοκότητα </a:t>
            </a:r>
            <a:r>
              <a:rPr sz="2200" spc="-484" dirty="0">
                <a:latin typeface="Calibri"/>
                <a:cs typeface="Calibri"/>
              </a:rPr>
              <a:t> </a:t>
            </a:r>
            <a:r>
              <a:rPr sz="2200" spc="170" dirty="0">
                <a:latin typeface="Calibri"/>
                <a:cs typeface="Calibri"/>
              </a:rPr>
              <a:t>Χαμηλή</a:t>
            </a:r>
            <a:r>
              <a:rPr sz="2200" spc="65" dirty="0">
                <a:latin typeface="Calibri"/>
                <a:cs typeface="Calibri"/>
              </a:rPr>
              <a:t> </a:t>
            </a:r>
            <a:r>
              <a:rPr sz="2200" spc="160" dirty="0">
                <a:latin typeface="Calibri"/>
                <a:cs typeface="Calibri"/>
              </a:rPr>
              <a:t>απαίτηση</a:t>
            </a:r>
            <a:r>
              <a:rPr sz="2200" spc="70" dirty="0">
                <a:latin typeface="Calibri"/>
                <a:cs typeface="Calibri"/>
              </a:rPr>
              <a:t> </a:t>
            </a:r>
            <a:r>
              <a:rPr sz="2200" spc="145" dirty="0">
                <a:latin typeface="Calibri"/>
                <a:cs typeface="Calibri"/>
              </a:rPr>
              <a:t>ισχύος</a:t>
            </a:r>
            <a:endParaRPr sz="2200">
              <a:latin typeface="Calibri"/>
              <a:cs typeface="Calibri"/>
            </a:endParaRPr>
          </a:p>
          <a:p>
            <a:pPr>
              <a:lnSpc>
                <a:spcPct val="100000"/>
              </a:lnSpc>
              <a:spcBef>
                <a:spcPts val="20"/>
              </a:spcBef>
            </a:pPr>
            <a:endParaRPr sz="2350">
              <a:latin typeface="Calibri"/>
              <a:cs typeface="Calibri"/>
            </a:endParaRPr>
          </a:p>
          <a:p>
            <a:pPr marL="377825">
              <a:lnSpc>
                <a:spcPct val="100000"/>
              </a:lnSpc>
              <a:spcBef>
                <a:spcPts val="5"/>
              </a:spcBef>
            </a:pPr>
            <a:r>
              <a:rPr sz="2200" spc="155" dirty="0">
                <a:latin typeface="Calibri"/>
                <a:cs typeface="Calibri"/>
              </a:rPr>
              <a:t>Πιο</a:t>
            </a:r>
            <a:r>
              <a:rPr sz="2200" spc="40" dirty="0">
                <a:latin typeface="Calibri"/>
                <a:cs typeface="Calibri"/>
              </a:rPr>
              <a:t> </a:t>
            </a:r>
            <a:r>
              <a:rPr sz="2200" spc="215" dirty="0">
                <a:latin typeface="Calibri"/>
                <a:cs typeface="Calibri"/>
              </a:rPr>
              <a:t>ασφαλές</a:t>
            </a:r>
            <a:endParaRPr sz="2200">
              <a:latin typeface="Calibri"/>
              <a:cs typeface="Calibri"/>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31797" y="5984875"/>
            <a:ext cx="1530032" cy="612140"/>
          </a:xfrm>
          <a:prstGeom prst="rect">
            <a:avLst/>
          </a:prstGeom>
        </p:spPr>
      </p:pic>
      <p:sp>
        <p:nvSpPr>
          <p:cNvPr id="3" name="object 3"/>
          <p:cNvSpPr txBox="1">
            <a:spLocks noGrp="1"/>
          </p:cNvSpPr>
          <p:nvPr>
            <p:ph type="title"/>
          </p:nvPr>
        </p:nvSpPr>
        <p:spPr>
          <a:xfrm>
            <a:off x="875030" y="531495"/>
            <a:ext cx="3225800" cy="459740"/>
          </a:xfrm>
          <a:prstGeom prst="rect">
            <a:avLst/>
          </a:prstGeom>
        </p:spPr>
        <p:txBody>
          <a:bodyPr vert="horz" wrap="square" lIns="0" tIns="12700" rIns="0" bIns="0" rtlCol="0">
            <a:spAutoFit/>
          </a:bodyPr>
          <a:lstStyle/>
          <a:p>
            <a:pPr marL="12700">
              <a:lnSpc>
                <a:spcPct val="100000"/>
              </a:lnSpc>
              <a:spcBef>
                <a:spcPts val="100"/>
              </a:spcBef>
            </a:pPr>
            <a:r>
              <a:rPr spc="-15" dirty="0"/>
              <a:t>Επεξήγηση</a:t>
            </a:r>
            <a:r>
              <a:rPr spc="-45" dirty="0"/>
              <a:t> </a:t>
            </a:r>
            <a:r>
              <a:rPr spc="-5" dirty="0"/>
              <a:t>του</a:t>
            </a:r>
            <a:r>
              <a:rPr spc="-35" dirty="0"/>
              <a:t> </a:t>
            </a:r>
            <a:r>
              <a:rPr dirty="0"/>
              <a:t>CSRF</a:t>
            </a:r>
          </a:p>
        </p:txBody>
      </p:sp>
      <p:sp>
        <p:nvSpPr>
          <p:cNvPr id="7" name="object 7"/>
          <p:cNvSpPr txBox="1"/>
          <p:nvPr/>
        </p:nvSpPr>
        <p:spPr>
          <a:xfrm>
            <a:off x="10741025" y="6021323"/>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30</a:t>
            </a:r>
            <a:endParaRPr sz="1100">
              <a:latin typeface="Arial"/>
              <a:cs typeface="Arial"/>
            </a:endParaRPr>
          </a:p>
        </p:txBody>
      </p:sp>
      <p:sp>
        <p:nvSpPr>
          <p:cNvPr id="4" name="object 4"/>
          <p:cNvSpPr txBox="1"/>
          <p:nvPr/>
        </p:nvSpPr>
        <p:spPr>
          <a:xfrm>
            <a:off x="1049019" y="1343637"/>
            <a:ext cx="7450455" cy="1076960"/>
          </a:xfrm>
          <a:prstGeom prst="rect">
            <a:avLst/>
          </a:prstGeom>
        </p:spPr>
        <p:txBody>
          <a:bodyPr vert="horz" wrap="square" lIns="0" tIns="0" rIns="0" bIns="0" rtlCol="0">
            <a:spAutoFit/>
          </a:bodyPr>
          <a:lstStyle/>
          <a:p>
            <a:pPr marL="286385" indent="-273685">
              <a:lnSpc>
                <a:spcPts val="1610"/>
              </a:lnSpc>
              <a:buClr>
                <a:srgbClr val="FFBA00"/>
              </a:buClr>
              <a:buSzPct val="127272"/>
              <a:buFont typeface="Courier New"/>
              <a:buChar char="o"/>
              <a:tabLst>
                <a:tab pos="285750" algn="l"/>
                <a:tab pos="286385" algn="l"/>
              </a:tabLst>
            </a:pPr>
            <a:r>
              <a:rPr sz="1100" u="sng" spc="95" dirty="0">
                <a:uFill>
                  <a:solidFill>
                    <a:srgbClr val="000000"/>
                  </a:solidFill>
                </a:uFill>
                <a:latin typeface="Calibri"/>
                <a:cs typeface="Calibri"/>
              </a:rPr>
              <a:t>Παράδειγμα:</a:t>
            </a:r>
            <a:endParaRPr sz="1100">
              <a:latin typeface="Calibri"/>
              <a:cs typeface="Calibri"/>
            </a:endParaRPr>
          </a:p>
          <a:p>
            <a:pPr marL="396240" lvl="1" indent="-182245">
              <a:lnSpc>
                <a:spcPct val="100000"/>
              </a:lnSpc>
              <a:spcBef>
                <a:spcPts val="400"/>
              </a:spcBef>
              <a:buSzPct val="127272"/>
              <a:buChar char="◦"/>
              <a:tabLst>
                <a:tab pos="396240" algn="l"/>
                <a:tab pos="3154680" algn="l"/>
              </a:tabLst>
            </a:pPr>
            <a:r>
              <a:rPr sz="1100" spc="110" dirty="0">
                <a:latin typeface="Calibri"/>
                <a:cs typeface="Calibri"/>
              </a:rPr>
              <a:t>Ο</a:t>
            </a:r>
            <a:r>
              <a:rPr sz="1100" spc="45" dirty="0">
                <a:latin typeface="Calibri"/>
                <a:cs typeface="Calibri"/>
              </a:rPr>
              <a:t> </a:t>
            </a:r>
            <a:r>
              <a:rPr sz="1100" spc="75" dirty="0">
                <a:latin typeface="Calibri"/>
                <a:cs typeface="Calibri"/>
              </a:rPr>
              <a:t>χρήστης</a:t>
            </a:r>
            <a:r>
              <a:rPr sz="1100" spc="50" dirty="0">
                <a:latin typeface="Calibri"/>
                <a:cs typeface="Calibri"/>
              </a:rPr>
              <a:t> </a:t>
            </a:r>
            <a:r>
              <a:rPr sz="1100" spc="75" dirty="0">
                <a:latin typeface="Calibri"/>
                <a:cs typeface="Calibri"/>
              </a:rPr>
              <a:t>καταγράφεται</a:t>
            </a:r>
            <a:r>
              <a:rPr sz="1100" spc="45" dirty="0">
                <a:latin typeface="Calibri"/>
                <a:cs typeface="Calibri"/>
              </a:rPr>
              <a:t> </a:t>
            </a:r>
            <a:r>
              <a:rPr sz="1100" spc="75" dirty="0">
                <a:latin typeface="Calibri"/>
                <a:cs typeface="Calibri"/>
              </a:rPr>
              <a:t>στο</a:t>
            </a:r>
            <a:r>
              <a:rPr sz="1100" spc="55" dirty="0">
                <a:latin typeface="Calibri"/>
                <a:cs typeface="Calibri"/>
              </a:rPr>
              <a:t> </a:t>
            </a:r>
            <a:r>
              <a:rPr sz="1100" spc="65" dirty="0">
                <a:latin typeface="Calibri"/>
                <a:cs typeface="Calibri"/>
              </a:rPr>
              <a:t>bank.com.	</a:t>
            </a:r>
            <a:r>
              <a:rPr sz="1100" spc="75" dirty="0">
                <a:latin typeface="Calibri"/>
                <a:cs typeface="Calibri"/>
              </a:rPr>
              <a:t>Ξεχνά</a:t>
            </a:r>
            <a:r>
              <a:rPr sz="1100" spc="20" dirty="0">
                <a:latin typeface="Calibri"/>
                <a:cs typeface="Calibri"/>
              </a:rPr>
              <a:t> </a:t>
            </a:r>
            <a:r>
              <a:rPr sz="1100" spc="80" dirty="0">
                <a:latin typeface="Calibri"/>
                <a:cs typeface="Calibri"/>
              </a:rPr>
              <a:t>να</a:t>
            </a:r>
            <a:r>
              <a:rPr sz="1100" spc="25" dirty="0">
                <a:latin typeface="Calibri"/>
                <a:cs typeface="Calibri"/>
              </a:rPr>
              <a:t> </a:t>
            </a:r>
            <a:r>
              <a:rPr sz="1100" spc="55" dirty="0">
                <a:latin typeface="Calibri"/>
                <a:cs typeface="Calibri"/>
              </a:rPr>
              <a:t>υπογράψει.</a:t>
            </a:r>
            <a:endParaRPr sz="1100">
              <a:latin typeface="Calibri"/>
              <a:cs typeface="Calibri"/>
            </a:endParaRPr>
          </a:p>
          <a:p>
            <a:pPr marL="396240" lvl="1" indent="-182245">
              <a:lnSpc>
                <a:spcPct val="100000"/>
              </a:lnSpc>
              <a:spcBef>
                <a:spcPts val="715"/>
              </a:spcBef>
              <a:buSzPct val="127272"/>
              <a:buChar char="◦"/>
              <a:tabLst>
                <a:tab pos="396240" algn="l"/>
              </a:tabLst>
            </a:pPr>
            <a:r>
              <a:rPr sz="1100" spc="80" dirty="0">
                <a:latin typeface="Calibri"/>
                <a:cs typeface="Calibri"/>
              </a:rPr>
              <a:t>Το</a:t>
            </a:r>
            <a:r>
              <a:rPr sz="1100" spc="45" dirty="0">
                <a:latin typeface="Calibri"/>
                <a:cs typeface="Calibri"/>
              </a:rPr>
              <a:t> </a:t>
            </a:r>
            <a:r>
              <a:rPr sz="1100" spc="70" dirty="0">
                <a:latin typeface="Calibri"/>
                <a:cs typeface="Calibri"/>
              </a:rPr>
              <a:t>cookie</a:t>
            </a:r>
            <a:r>
              <a:rPr sz="1100" spc="45" dirty="0">
                <a:latin typeface="Calibri"/>
                <a:cs typeface="Calibri"/>
              </a:rPr>
              <a:t> </a:t>
            </a:r>
            <a:r>
              <a:rPr sz="1100" spc="75" dirty="0">
                <a:latin typeface="Calibri"/>
                <a:cs typeface="Calibri"/>
              </a:rPr>
              <a:t>συνεδρίας</a:t>
            </a:r>
            <a:r>
              <a:rPr sz="1100" spc="40" dirty="0">
                <a:latin typeface="Calibri"/>
                <a:cs typeface="Calibri"/>
              </a:rPr>
              <a:t> </a:t>
            </a:r>
            <a:r>
              <a:rPr sz="1100" spc="75" dirty="0">
                <a:latin typeface="Calibri"/>
                <a:cs typeface="Calibri"/>
              </a:rPr>
              <a:t>παραμένει</a:t>
            </a:r>
            <a:r>
              <a:rPr sz="1100" spc="45" dirty="0">
                <a:latin typeface="Calibri"/>
                <a:cs typeface="Calibri"/>
              </a:rPr>
              <a:t> </a:t>
            </a:r>
            <a:r>
              <a:rPr sz="1100" spc="75" dirty="0">
                <a:latin typeface="Calibri"/>
                <a:cs typeface="Calibri"/>
              </a:rPr>
              <a:t>στην</a:t>
            </a:r>
            <a:r>
              <a:rPr sz="1100" spc="50" dirty="0">
                <a:latin typeface="Calibri"/>
                <a:cs typeface="Calibri"/>
              </a:rPr>
              <a:t> </a:t>
            </a:r>
            <a:r>
              <a:rPr sz="1100" spc="70" dirty="0">
                <a:latin typeface="Calibri"/>
                <a:cs typeface="Calibri"/>
              </a:rPr>
              <a:t>κατάσταση</a:t>
            </a:r>
            <a:r>
              <a:rPr sz="1100" spc="35" dirty="0">
                <a:latin typeface="Calibri"/>
                <a:cs typeface="Calibri"/>
              </a:rPr>
              <a:t> </a:t>
            </a:r>
            <a:r>
              <a:rPr sz="1100" spc="75" dirty="0">
                <a:latin typeface="Calibri"/>
                <a:cs typeface="Calibri"/>
              </a:rPr>
              <a:t>του</a:t>
            </a:r>
            <a:r>
              <a:rPr sz="1100" spc="45" dirty="0">
                <a:latin typeface="Calibri"/>
                <a:cs typeface="Calibri"/>
              </a:rPr>
              <a:t> </a:t>
            </a:r>
            <a:r>
              <a:rPr sz="1100" spc="80" dirty="0">
                <a:latin typeface="Calibri"/>
                <a:cs typeface="Calibri"/>
              </a:rPr>
              <a:t>φυλλομετρητή</a:t>
            </a:r>
            <a:r>
              <a:rPr sz="1100" spc="40" dirty="0">
                <a:latin typeface="Calibri"/>
                <a:cs typeface="Calibri"/>
              </a:rPr>
              <a:t> </a:t>
            </a:r>
            <a:r>
              <a:rPr sz="1100" spc="70" dirty="0">
                <a:latin typeface="Calibri"/>
                <a:cs typeface="Calibri"/>
              </a:rPr>
              <a:t>(browsers</a:t>
            </a:r>
            <a:r>
              <a:rPr sz="1100" spc="40" dirty="0">
                <a:latin typeface="Calibri"/>
                <a:cs typeface="Calibri"/>
              </a:rPr>
              <a:t> </a:t>
            </a:r>
            <a:r>
              <a:rPr sz="1100" spc="50" dirty="0">
                <a:latin typeface="Calibri"/>
                <a:cs typeface="Calibri"/>
              </a:rPr>
              <a:t>- </a:t>
            </a:r>
            <a:r>
              <a:rPr sz="1100" spc="80" dirty="0">
                <a:latin typeface="Calibri"/>
                <a:cs typeface="Calibri"/>
              </a:rPr>
              <a:t>προγράμματα</a:t>
            </a:r>
            <a:r>
              <a:rPr sz="1100" spc="45" dirty="0">
                <a:latin typeface="Calibri"/>
                <a:cs typeface="Calibri"/>
              </a:rPr>
              <a:t> </a:t>
            </a:r>
            <a:r>
              <a:rPr sz="1100" spc="70" dirty="0">
                <a:latin typeface="Calibri"/>
                <a:cs typeface="Calibri"/>
              </a:rPr>
              <a:t>περιήγησης)</a:t>
            </a:r>
            <a:endParaRPr sz="1100">
              <a:latin typeface="Calibri"/>
              <a:cs typeface="Calibri"/>
            </a:endParaRPr>
          </a:p>
          <a:p>
            <a:pPr lvl="1">
              <a:lnSpc>
                <a:spcPct val="100000"/>
              </a:lnSpc>
              <a:spcBef>
                <a:spcPts val="45"/>
              </a:spcBef>
              <a:buFont typeface="Calibri"/>
              <a:buChar char="◦"/>
            </a:pPr>
            <a:endParaRPr sz="1300">
              <a:latin typeface="Calibri"/>
              <a:cs typeface="Calibri"/>
            </a:endParaRPr>
          </a:p>
          <a:p>
            <a:pPr marL="396240" lvl="1" indent="-182245">
              <a:lnSpc>
                <a:spcPct val="100000"/>
              </a:lnSpc>
              <a:buSzPct val="127272"/>
              <a:buChar char="◦"/>
              <a:tabLst>
                <a:tab pos="396240" algn="l"/>
              </a:tabLst>
            </a:pPr>
            <a:r>
              <a:rPr sz="1100" spc="45" dirty="0">
                <a:latin typeface="Calibri"/>
                <a:cs typeface="Calibri"/>
              </a:rPr>
              <a:t>Στη</a:t>
            </a:r>
            <a:r>
              <a:rPr sz="1100" spc="25" dirty="0">
                <a:latin typeface="Calibri"/>
                <a:cs typeface="Calibri"/>
              </a:rPr>
              <a:t> </a:t>
            </a:r>
            <a:r>
              <a:rPr sz="1100" spc="45" dirty="0">
                <a:latin typeface="Calibri"/>
                <a:cs typeface="Calibri"/>
              </a:rPr>
              <a:t>συνέχεια</a:t>
            </a:r>
            <a:r>
              <a:rPr sz="1100" spc="30" dirty="0">
                <a:latin typeface="Calibri"/>
                <a:cs typeface="Calibri"/>
              </a:rPr>
              <a:t> </a:t>
            </a:r>
            <a:r>
              <a:rPr sz="1100" spc="55" dirty="0">
                <a:latin typeface="Calibri"/>
                <a:cs typeface="Calibri"/>
              </a:rPr>
              <a:t>ο</a:t>
            </a:r>
            <a:r>
              <a:rPr sz="1100" spc="30" dirty="0">
                <a:latin typeface="Calibri"/>
                <a:cs typeface="Calibri"/>
              </a:rPr>
              <a:t> </a:t>
            </a:r>
            <a:r>
              <a:rPr sz="1100" spc="50" dirty="0">
                <a:latin typeface="Calibri"/>
                <a:cs typeface="Calibri"/>
              </a:rPr>
              <a:t>χρήστης</a:t>
            </a:r>
            <a:r>
              <a:rPr sz="1100" spc="35" dirty="0">
                <a:latin typeface="Calibri"/>
                <a:cs typeface="Calibri"/>
              </a:rPr>
              <a:t> </a:t>
            </a:r>
            <a:r>
              <a:rPr sz="1100" spc="45" dirty="0">
                <a:latin typeface="Calibri"/>
                <a:cs typeface="Calibri"/>
              </a:rPr>
              <a:t>επισκέπτεται</a:t>
            </a:r>
            <a:r>
              <a:rPr sz="1100" spc="25" dirty="0">
                <a:latin typeface="Calibri"/>
                <a:cs typeface="Calibri"/>
              </a:rPr>
              <a:t> </a:t>
            </a:r>
            <a:r>
              <a:rPr sz="1100" spc="50" dirty="0">
                <a:latin typeface="Calibri"/>
                <a:cs typeface="Calibri"/>
              </a:rPr>
              <a:t>έναν</a:t>
            </a:r>
            <a:r>
              <a:rPr sz="1100" spc="30" dirty="0">
                <a:latin typeface="Calibri"/>
                <a:cs typeface="Calibri"/>
              </a:rPr>
              <a:t> </a:t>
            </a:r>
            <a:r>
              <a:rPr sz="1100" spc="50" dirty="0">
                <a:latin typeface="Calibri"/>
                <a:cs typeface="Calibri"/>
              </a:rPr>
              <a:t>άλλο</a:t>
            </a:r>
            <a:r>
              <a:rPr sz="1100" spc="30" dirty="0">
                <a:latin typeface="Calibri"/>
                <a:cs typeface="Calibri"/>
              </a:rPr>
              <a:t> </a:t>
            </a:r>
            <a:r>
              <a:rPr sz="1100" spc="45" dirty="0">
                <a:latin typeface="Calibri"/>
                <a:cs typeface="Calibri"/>
              </a:rPr>
              <a:t>ιστότοπο</a:t>
            </a:r>
            <a:r>
              <a:rPr sz="1100" spc="35" dirty="0">
                <a:latin typeface="Calibri"/>
                <a:cs typeface="Calibri"/>
              </a:rPr>
              <a:t> </a:t>
            </a:r>
            <a:r>
              <a:rPr sz="1100" spc="50" dirty="0">
                <a:latin typeface="Calibri"/>
                <a:cs typeface="Calibri"/>
              </a:rPr>
              <a:t>που</a:t>
            </a:r>
            <a:r>
              <a:rPr sz="1100" spc="5" dirty="0">
                <a:latin typeface="Calibri"/>
                <a:cs typeface="Calibri"/>
              </a:rPr>
              <a:t> </a:t>
            </a:r>
            <a:r>
              <a:rPr sz="1100" spc="30" dirty="0">
                <a:latin typeface="Calibri"/>
                <a:cs typeface="Calibri"/>
              </a:rPr>
              <a:t>περιέχει:</a:t>
            </a:r>
            <a:endParaRPr sz="1100">
              <a:latin typeface="Calibri"/>
              <a:cs typeface="Calibri"/>
            </a:endParaRPr>
          </a:p>
        </p:txBody>
      </p:sp>
      <p:sp>
        <p:nvSpPr>
          <p:cNvPr id="5" name="object 5"/>
          <p:cNvSpPr txBox="1"/>
          <p:nvPr/>
        </p:nvSpPr>
        <p:spPr>
          <a:xfrm>
            <a:off x="1049019" y="3799318"/>
            <a:ext cx="5975985" cy="1266190"/>
          </a:xfrm>
          <a:prstGeom prst="rect">
            <a:avLst/>
          </a:prstGeom>
        </p:spPr>
        <p:txBody>
          <a:bodyPr vert="horz" wrap="square" lIns="0" tIns="53975" rIns="0" bIns="0" rtlCol="0">
            <a:spAutoFit/>
          </a:bodyPr>
          <a:lstStyle/>
          <a:p>
            <a:pPr marL="396240" indent="-182245">
              <a:lnSpc>
                <a:spcPct val="100000"/>
              </a:lnSpc>
              <a:spcBef>
                <a:spcPts val="425"/>
              </a:spcBef>
              <a:buSzPct val="127272"/>
              <a:buChar char="◦"/>
              <a:tabLst>
                <a:tab pos="396240" algn="l"/>
              </a:tabLst>
            </a:pPr>
            <a:r>
              <a:rPr sz="1100" spc="110" dirty="0">
                <a:latin typeface="Calibri"/>
                <a:cs typeface="Calibri"/>
              </a:rPr>
              <a:t>Ο</a:t>
            </a:r>
            <a:r>
              <a:rPr sz="1100" spc="40" dirty="0">
                <a:latin typeface="Calibri"/>
                <a:cs typeface="Calibri"/>
              </a:rPr>
              <a:t> </a:t>
            </a:r>
            <a:r>
              <a:rPr sz="1100" spc="75" dirty="0">
                <a:latin typeface="Calibri"/>
                <a:cs typeface="Calibri"/>
              </a:rPr>
              <a:t>φυλλομετρητής</a:t>
            </a:r>
            <a:r>
              <a:rPr sz="1100" spc="40" dirty="0">
                <a:latin typeface="Calibri"/>
                <a:cs typeface="Calibri"/>
              </a:rPr>
              <a:t> </a:t>
            </a:r>
            <a:r>
              <a:rPr sz="1100" spc="65" dirty="0">
                <a:latin typeface="Calibri"/>
                <a:cs typeface="Calibri"/>
              </a:rPr>
              <a:t>στέλνει</a:t>
            </a:r>
            <a:r>
              <a:rPr sz="1100" spc="40" dirty="0">
                <a:latin typeface="Calibri"/>
                <a:cs typeface="Calibri"/>
              </a:rPr>
              <a:t> </a:t>
            </a:r>
            <a:r>
              <a:rPr sz="1100" spc="70" dirty="0">
                <a:latin typeface="Calibri"/>
                <a:cs typeface="Calibri"/>
              </a:rPr>
              <a:t>cookie</a:t>
            </a:r>
            <a:r>
              <a:rPr sz="1100" spc="45" dirty="0">
                <a:latin typeface="Calibri"/>
                <a:cs typeface="Calibri"/>
              </a:rPr>
              <a:t> </a:t>
            </a:r>
            <a:r>
              <a:rPr sz="1100" spc="75" dirty="0">
                <a:latin typeface="Calibri"/>
                <a:cs typeface="Calibri"/>
              </a:rPr>
              <a:t>εξουσιοδότησης</a:t>
            </a:r>
            <a:r>
              <a:rPr sz="1100" spc="35" dirty="0">
                <a:latin typeface="Calibri"/>
                <a:cs typeface="Calibri"/>
              </a:rPr>
              <a:t> </a:t>
            </a:r>
            <a:r>
              <a:rPr sz="1100" spc="75" dirty="0">
                <a:latin typeface="Calibri"/>
                <a:cs typeface="Calibri"/>
              </a:rPr>
              <a:t>χρήστη</a:t>
            </a:r>
            <a:r>
              <a:rPr sz="1100" spc="45" dirty="0">
                <a:latin typeface="Calibri"/>
                <a:cs typeface="Calibri"/>
              </a:rPr>
              <a:t> </a:t>
            </a:r>
            <a:r>
              <a:rPr sz="1100" spc="80" dirty="0">
                <a:latin typeface="Calibri"/>
                <a:cs typeface="Calibri"/>
              </a:rPr>
              <a:t>με</a:t>
            </a:r>
            <a:r>
              <a:rPr sz="1100" spc="50" dirty="0">
                <a:latin typeface="Calibri"/>
                <a:cs typeface="Calibri"/>
              </a:rPr>
              <a:t> </a:t>
            </a:r>
            <a:r>
              <a:rPr sz="1100" spc="65" dirty="0">
                <a:latin typeface="Calibri"/>
                <a:cs typeface="Calibri"/>
              </a:rPr>
              <a:t>την</a:t>
            </a:r>
            <a:r>
              <a:rPr sz="1100" spc="20" dirty="0">
                <a:latin typeface="Calibri"/>
                <a:cs typeface="Calibri"/>
              </a:rPr>
              <a:t> </a:t>
            </a:r>
            <a:r>
              <a:rPr sz="1100" spc="65" dirty="0">
                <a:latin typeface="Calibri"/>
                <a:cs typeface="Calibri"/>
              </a:rPr>
              <a:t>αίτηση</a:t>
            </a:r>
            <a:endParaRPr sz="1100">
              <a:latin typeface="Calibri"/>
              <a:cs typeface="Calibri"/>
            </a:endParaRPr>
          </a:p>
          <a:p>
            <a:pPr marL="579120" lvl="1" indent="-182245">
              <a:lnSpc>
                <a:spcPct val="100000"/>
              </a:lnSpc>
              <a:spcBef>
                <a:spcPts val="710"/>
              </a:spcBef>
              <a:buSzPct val="127272"/>
              <a:buChar char="◦"/>
              <a:tabLst>
                <a:tab pos="579120" algn="l"/>
              </a:tabLst>
            </a:pPr>
            <a:r>
              <a:rPr sz="1100" spc="65" dirty="0">
                <a:latin typeface="Calibri"/>
                <a:cs typeface="Calibri"/>
              </a:rPr>
              <a:t>Η</a:t>
            </a:r>
            <a:r>
              <a:rPr sz="1100" spc="10" dirty="0">
                <a:latin typeface="Calibri"/>
                <a:cs typeface="Calibri"/>
              </a:rPr>
              <a:t> </a:t>
            </a:r>
            <a:r>
              <a:rPr sz="1100" spc="50" dirty="0">
                <a:latin typeface="Calibri"/>
                <a:cs typeface="Calibri"/>
              </a:rPr>
              <a:t>συναλλαγή</a:t>
            </a:r>
            <a:r>
              <a:rPr sz="1100" spc="10" dirty="0">
                <a:latin typeface="Calibri"/>
                <a:cs typeface="Calibri"/>
              </a:rPr>
              <a:t> </a:t>
            </a:r>
            <a:r>
              <a:rPr sz="1100" spc="55" dirty="0">
                <a:latin typeface="Calibri"/>
                <a:cs typeface="Calibri"/>
              </a:rPr>
              <a:t>θα</a:t>
            </a:r>
            <a:r>
              <a:rPr sz="1100" spc="10" dirty="0">
                <a:latin typeface="Calibri"/>
                <a:cs typeface="Calibri"/>
              </a:rPr>
              <a:t> </a:t>
            </a:r>
            <a:r>
              <a:rPr sz="1100" spc="40" dirty="0">
                <a:latin typeface="Calibri"/>
                <a:cs typeface="Calibri"/>
              </a:rPr>
              <a:t>πραγματοποιηθεί</a:t>
            </a:r>
            <a:endParaRPr sz="1100">
              <a:latin typeface="Calibri"/>
              <a:cs typeface="Calibri"/>
            </a:endParaRPr>
          </a:p>
          <a:p>
            <a:pPr>
              <a:lnSpc>
                <a:spcPct val="100000"/>
              </a:lnSpc>
              <a:spcBef>
                <a:spcPts val="35"/>
              </a:spcBef>
            </a:pPr>
            <a:endParaRPr sz="115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1100" u="sng" spc="70" dirty="0">
                <a:uFill>
                  <a:solidFill>
                    <a:srgbClr val="000000"/>
                  </a:solidFill>
                </a:uFill>
                <a:latin typeface="Calibri"/>
                <a:cs typeface="Calibri"/>
              </a:rPr>
              <a:t>Πρόβλημα:</a:t>
            </a:r>
            <a:endParaRPr sz="1100">
              <a:latin typeface="Calibri"/>
              <a:cs typeface="Calibri"/>
            </a:endParaRPr>
          </a:p>
          <a:p>
            <a:pPr marL="743585" marR="5080" lvl="1" indent="-182880">
              <a:lnSpc>
                <a:spcPct val="100000"/>
              </a:lnSpc>
              <a:spcBef>
                <a:spcPts val="335"/>
              </a:spcBef>
              <a:buSzPct val="127272"/>
              <a:buChar char="◦"/>
              <a:tabLst>
                <a:tab pos="743585" algn="l"/>
              </a:tabLst>
            </a:pPr>
            <a:r>
              <a:rPr sz="1100" spc="145" dirty="0">
                <a:latin typeface="Calibri"/>
                <a:cs typeface="Calibri"/>
              </a:rPr>
              <a:t>Ο </a:t>
            </a:r>
            <a:r>
              <a:rPr sz="1100" spc="95" dirty="0">
                <a:latin typeface="Calibri"/>
                <a:cs typeface="Calibri"/>
              </a:rPr>
              <a:t>φυλλομετρητής </a:t>
            </a:r>
            <a:r>
              <a:rPr sz="1100" spc="80" dirty="0">
                <a:latin typeface="Calibri"/>
                <a:cs typeface="Calibri"/>
              </a:rPr>
              <a:t>είναι </a:t>
            </a:r>
            <a:r>
              <a:rPr sz="1100" spc="95" dirty="0">
                <a:latin typeface="Calibri"/>
                <a:cs typeface="Calibri"/>
              </a:rPr>
              <a:t>μπερδεμένος αναπληρωτής- </a:t>
            </a:r>
            <a:r>
              <a:rPr sz="1100" spc="85" dirty="0">
                <a:latin typeface="Calibri"/>
                <a:cs typeface="Calibri"/>
              </a:rPr>
              <a:t>εξυπηρετεί </a:t>
            </a:r>
            <a:r>
              <a:rPr sz="1100" spc="95" dirty="0">
                <a:latin typeface="Calibri"/>
                <a:cs typeface="Calibri"/>
              </a:rPr>
              <a:t>τόσο </a:t>
            </a:r>
            <a:r>
              <a:rPr sz="1100" spc="70" dirty="0">
                <a:latin typeface="Calibri"/>
                <a:cs typeface="Calibri"/>
              </a:rPr>
              <a:t>τις </a:t>
            </a:r>
            <a:r>
              <a:rPr sz="1100" spc="75" dirty="0">
                <a:latin typeface="Calibri"/>
                <a:cs typeface="Calibri"/>
              </a:rPr>
              <a:t> </a:t>
            </a:r>
            <a:r>
              <a:rPr sz="1100" spc="85" dirty="0">
                <a:latin typeface="Calibri"/>
                <a:cs typeface="Calibri"/>
              </a:rPr>
              <a:t>ιστοσελίδες</a:t>
            </a:r>
            <a:r>
              <a:rPr sz="1100" spc="30" dirty="0">
                <a:latin typeface="Calibri"/>
                <a:cs typeface="Calibri"/>
              </a:rPr>
              <a:t> </a:t>
            </a:r>
            <a:r>
              <a:rPr sz="1100" spc="105" dirty="0">
                <a:latin typeface="Calibri"/>
                <a:cs typeface="Calibri"/>
              </a:rPr>
              <a:t>όσο</a:t>
            </a:r>
            <a:r>
              <a:rPr sz="1100" spc="30" dirty="0">
                <a:latin typeface="Calibri"/>
                <a:cs typeface="Calibri"/>
              </a:rPr>
              <a:t> </a:t>
            </a:r>
            <a:r>
              <a:rPr sz="1100" spc="85" dirty="0">
                <a:latin typeface="Calibri"/>
                <a:cs typeface="Calibri"/>
              </a:rPr>
              <a:t>και</a:t>
            </a:r>
            <a:r>
              <a:rPr sz="1100" spc="35" dirty="0">
                <a:latin typeface="Calibri"/>
                <a:cs typeface="Calibri"/>
              </a:rPr>
              <a:t> </a:t>
            </a:r>
            <a:r>
              <a:rPr sz="1100" spc="95" dirty="0">
                <a:latin typeface="Calibri"/>
                <a:cs typeface="Calibri"/>
              </a:rPr>
              <a:t>τον</a:t>
            </a:r>
            <a:r>
              <a:rPr sz="1100" spc="50" dirty="0">
                <a:latin typeface="Calibri"/>
                <a:cs typeface="Calibri"/>
              </a:rPr>
              <a:t> </a:t>
            </a:r>
            <a:r>
              <a:rPr sz="1100" spc="105" dirty="0">
                <a:latin typeface="Calibri"/>
                <a:cs typeface="Calibri"/>
              </a:rPr>
              <a:t>χρήστη</a:t>
            </a:r>
            <a:r>
              <a:rPr sz="1100" spc="50" dirty="0">
                <a:latin typeface="Calibri"/>
                <a:cs typeface="Calibri"/>
              </a:rPr>
              <a:t> </a:t>
            </a:r>
            <a:r>
              <a:rPr sz="1100" spc="90" dirty="0">
                <a:latin typeface="Calibri"/>
                <a:cs typeface="Calibri"/>
              </a:rPr>
              <a:t>και</a:t>
            </a:r>
            <a:r>
              <a:rPr sz="1100" spc="55" dirty="0">
                <a:latin typeface="Calibri"/>
                <a:cs typeface="Calibri"/>
              </a:rPr>
              <a:t> </a:t>
            </a:r>
            <a:r>
              <a:rPr sz="1100" spc="100" dirty="0">
                <a:latin typeface="Calibri"/>
                <a:cs typeface="Calibri"/>
              </a:rPr>
              <a:t>μπερδεύεται</a:t>
            </a:r>
            <a:r>
              <a:rPr sz="1100" spc="50" dirty="0">
                <a:latin typeface="Calibri"/>
                <a:cs typeface="Calibri"/>
              </a:rPr>
              <a:t> </a:t>
            </a:r>
            <a:r>
              <a:rPr sz="1100" spc="95" dirty="0">
                <a:latin typeface="Calibri"/>
                <a:cs typeface="Calibri"/>
              </a:rPr>
              <a:t>ποιος</a:t>
            </a:r>
            <a:r>
              <a:rPr sz="1100" spc="55" dirty="0">
                <a:latin typeface="Calibri"/>
                <a:cs typeface="Calibri"/>
              </a:rPr>
              <a:t> </a:t>
            </a:r>
            <a:r>
              <a:rPr sz="1100" spc="95" dirty="0">
                <a:latin typeface="Calibri"/>
                <a:cs typeface="Calibri"/>
              </a:rPr>
              <a:t>ξεκίνησε</a:t>
            </a:r>
            <a:r>
              <a:rPr sz="1100" spc="55" dirty="0">
                <a:latin typeface="Calibri"/>
                <a:cs typeface="Calibri"/>
              </a:rPr>
              <a:t> </a:t>
            </a:r>
            <a:r>
              <a:rPr sz="1100" spc="105" dirty="0">
                <a:latin typeface="Calibri"/>
                <a:cs typeface="Calibri"/>
              </a:rPr>
              <a:t>ένα</a:t>
            </a:r>
            <a:r>
              <a:rPr sz="1100" spc="50" dirty="0">
                <a:latin typeface="Calibri"/>
                <a:cs typeface="Calibri"/>
              </a:rPr>
              <a:t> </a:t>
            </a:r>
            <a:r>
              <a:rPr sz="1100" spc="95" dirty="0">
                <a:latin typeface="Calibri"/>
                <a:cs typeface="Calibri"/>
              </a:rPr>
              <a:t>αίτημα.</a:t>
            </a:r>
            <a:endParaRPr sz="1100">
              <a:latin typeface="Calibri"/>
              <a:cs typeface="Calibri"/>
            </a:endParaRPr>
          </a:p>
        </p:txBody>
      </p:sp>
      <p:sp>
        <p:nvSpPr>
          <p:cNvPr id="6" name="object 6"/>
          <p:cNvSpPr txBox="1"/>
          <p:nvPr/>
        </p:nvSpPr>
        <p:spPr>
          <a:xfrm>
            <a:off x="1061719" y="2444432"/>
            <a:ext cx="5629275" cy="985526"/>
          </a:xfrm>
          <a:prstGeom prst="rect">
            <a:avLst/>
          </a:prstGeom>
          <a:solidFill>
            <a:srgbClr val="FFE49A"/>
          </a:solidFill>
        </p:spPr>
        <p:txBody>
          <a:bodyPr vert="horz" wrap="square" lIns="0" tIns="635" rIns="0" bIns="0" rtlCol="0">
            <a:spAutoFit/>
          </a:bodyPr>
          <a:lstStyle/>
          <a:p>
            <a:pPr>
              <a:lnSpc>
                <a:spcPct val="100000"/>
              </a:lnSpc>
              <a:spcBef>
                <a:spcPts val="5"/>
              </a:spcBef>
            </a:pPr>
            <a:endParaRPr sz="1000" dirty="0">
              <a:latin typeface="Times New Roman"/>
              <a:cs typeface="Times New Roman"/>
            </a:endParaRPr>
          </a:p>
          <a:p>
            <a:pPr algn="l"/>
            <a:r>
              <a:rPr lang="en-US" sz="1800" b="0" i="0" u="none" strike="noStrike" baseline="0" dirty="0">
                <a:solidFill>
                  <a:srgbClr val="FF0000"/>
                </a:solidFill>
                <a:latin typeface="CenturyGothic"/>
              </a:rPr>
              <a:t>&lt;form name=F </a:t>
            </a:r>
            <a:r>
              <a:rPr lang="en-US" sz="1800" b="1" i="0" u="none" strike="noStrike" baseline="0" dirty="0">
                <a:solidFill>
                  <a:srgbClr val="FF0000"/>
                </a:solidFill>
                <a:latin typeface="CenturyGothic-Bold"/>
              </a:rPr>
              <a:t>action=http://bank.com/BillPay.php</a:t>
            </a:r>
            <a:r>
              <a:rPr lang="en-US" sz="1800" b="0" i="0" u="none" strike="noStrike" baseline="0" dirty="0">
                <a:solidFill>
                  <a:srgbClr val="FF0000"/>
                </a:solidFill>
                <a:latin typeface="CenturyGothic"/>
              </a:rPr>
              <a:t>&gt;</a:t>
            </a:r>
          </a:p>
          <a:p>
            <a:pPr algn="l"/>
            <a:r>
              <a:rPr lang="en-US" sz="1800" b="0" i="0" u="none" strike="noStrike" baseline="0" dirty="0">
                <a:solidFill>
                  <a:srgbClr val="FF0000"/>
                </a:solidFill>
                <a:latin typeface="CenturyGothic"/>
              </a:rPr>
              <a:t>&lt;input name=</a:t>
            </a:r>
            <a:r>
              <a:rPr lang="en-US" sz="1800" b="1" i="0" u="none" strike="noStrike" baseline="0" dirty="0">
                <a:solidFill>
                  <a:srgbClr val="FF0000"/>
                </a:solidFill>
                <a:latin typeface="CenturyGothic-Bold"/>
              </a:rPr>
              <a:t>recipient </a:t>
            </a:r>
            <a:r>
              <a:rPr lang="en-US" sz="1800" b="0" i="0" u="none" strike="noStrike" baseline="0" dirty="0">
                <a:solidFill>
                  <a:srgbClr val="FF0000"/>
                </a:solidFill>
                <a:latin typeface="CenturyGothic"/>
              </a:rPr>
              <a:t>value=</a:t>
            </a:r>
            <a:r>
              <a:rPr lang="en-US" sz="1800" b="1" i="0" u="none" strike="noStrike" baseline="0" dirty="0" err="1">
                <a:solidFill>
                  <a:srgbClr val="FF0000"/>
                </a:solidFill>
                <a:latin typeface="CenturyGothic-Bold"/>
              </a:rPr>
              <a:t>badguy</a:t>
            </a:r>
            <a:r>
              <a:rPr lang="en-US" sz="1800" b="0" i="0" u="none" strike="noStrike" baseline="0" dirty="0">
                <a:solidFill>
                  <a:srgbClr val="FF0000"/>
                </a:solidFill>
                <a:latin typeface="CenturyGothic"/>
              </a:rPr>
              <a:t>&gt; …</a:t>
            </a:r>
          </a:p>
          <a:p>
            <a:pPr algn="l"/>
            <a:r>
              <a:rPr lang="fr-FR" sz="1800" b="0" i="0" u="none" strike="noStrike" baseline="0" dirty="0">
                <a:solidFill>
                  <a:srgbClr val="FF0000"/>
                </a:solidFill>
                <a:latin typeface="CenturyGothic"/>
              </a:rPr>
              <a:t>&lt;script&gt; </a:t>
            </a:r>
            <a:r>
              <a:rPr lang="fr-FR" sz="1800" b="0" i="0" u="none" strike="noStrike" baseline="0" dirty="0" err="1">
                <a:solidFill>
                  <a:srgbClr val="FF0000"/>
                </a:solidFill>
                <a:latin typeface="CenturyGothic"/>
              </a:rPr>
              <a:t>document.F.submit</a:t>
            </a:r>
            <a:r>
              <a:rPr lang="fr-FR" sz="1800" b="0" i="0" u="none" strike="noStrike" baseline="0" dirty="0">
                <a:solidFill>
                  <a:srgbClr val="FF0000"/>
                </a:solidFill>
                <a:latin typeface="CenturyGothic"/>
              </a:rPr>
              <a:t>(); &lt;/script&gt;</a:t>
            </a:r>
            <a:r>
              <a:rPr sz="1100" spc="65" dirty="0">
                <a:solidFill>
                  <a:srgbClr val="FF0000"/>
                </a:solidFill>
                <a:latin typeface="Calibri"/>
                <a:cs typeface="Calibri"/>
              </a:rPr>
              <a:t>&gt;</a:t>
            </a:r>
            <a:endParaRPr sz="1100" dirty="0">
              <a:latin typeface="Calibri"/>
              <a:cs typeface="Calibri"/>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31797" y="5984875"/>
            <a:ext cx="1530032" cy="612140"/>
          </a:xfrm>
          <a:prstGeom prst="rect">
            <a:avLst/>
          </a:prstGeom>
        </p:spPr>
      </p:pic>
      <p:sp>
        <p:nvSpPr>
          <p:cNvPr id="3" name="object 3"/>
          <p:cNvSpPr txBox="1"/>
          <p:nvPr/>
        </p:nvSpPr>
        <p:spPr>
          <a:xfrm>
            <a:off x="10972800" y="6160134"/>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latin typeface="Arial"/>
                <a:cs typeface="Arial"/>
              </a:rPr>
              <a:t>3</a:t>
            </a:r>
            <a:r>
              <a:rPr sz="1100" dirty="0">
                <a:latin typeface="Arial"/>
                <a:cs typeface="Arial"/>
              </a:rPr>
              <a:t>1</a:t>
            </a:r>
            <a:endParaRPr sz="1100">
              <a:latin typeface="Arial"/>
              <a:cs typeface="Arial"/>
            </a:endParaRPr>
          </a:p>
        </p:txBody>
      </p:sp>
      <p:sp>
        <p:nvSpPr>
          <p:cNvPr id="4" name="object 4"/>
          <p:cNvSpPr txBox="1">
            <a:spLocks noGrp="1"/>
          </p:cNvSpPr>
          <p:nvPr>
            <p:ph type="title"/>
          </p:nvPr>
        </p:nvSpPr>
        <p:spPr>
          <a:xfrm>
            <a:off x="875030" y="1225550"/>
            <a:ext cx="1950720" cy="459740"/>
          </a:xfrm>
          <a:prstGeom prst="rect">
            <a:avLst/>
          </a:prstGeom>
        </p:spPr>
        <p:txBody>
          <a:bodyPr vert="horz" wrap="square" lIns="0" tIns="12700" rIns="0" bIns="0" rtlCol="0">
            <a:spAutoFit/>
          </a:bodyPr>
          <a:lstStyle/>
          <a:p>
            <a:pPr marL="12700">
              <a:lnSpc>
                <a:spcPct val="100000"/>
              </a:lnSpc>
              <a:spcBef>
                <a:spcPts val="100"/>
              </a:spcBef>
            </a:pPr>
            <a:r>
              <a:rPr spc="-5" dirty="0"/>
              <a:t>Πραγματικός</a:t>
            </a:r>
          </a:p>
        </p:txBody>
      </p:sp>
      <p:sp>
        <p:nvSpPr>
          <p:cNvPr id="5" name="object 5"/>
          <p:cNvSpPr txBox="1"/>
          <p:nvPr/>
        </p:nvSpPr>
        <p:spPr>
          <a:xfrm>
            <a:off x="3066878" y="1225550"/>
            <a:ext cx="1175385" cy="459740"/>
          </a:xfrm>
          <a:prstGeom prst="rect">
            <a:avLst/>
          </a:prstGeom>
        </p:spPr>
        <p:txBody>
          <a:bodyPr vert="horz" wrap="square" lIns="0" tIns="12700" rIns="0" bIns="0" rtlCol="0">
            <a:spAutoFit/>
          </a:bodyPr>
          <a:lstStyle/>
          <a:p>
            <a:pPr marL="12700">
              <a:lnSpc>
                <a:spcPct val="100000"/>
              </a:lnSpc>
              <a:spcBef>
                <a:spcPts val="100"/>
              </a:spcBef>
            </a:pPr>
            <a:r>
              <a:rPr sz="2850" spc="-15" dirty="0">
                <a:latin typeface="Times New Roman"/>
                <a:cs typeface="Times New Roman"/>
              </a:rPr>
              <a:t>Κόσμο</a:t>
            </a:r>
            <a:r>
              <a:rPr sz="2850" dirty="0">
                <a:latin typeface="Times New Roman"/>
                <a:cs typeface="Times New Roman"/>
              </a:rPr>
              <a:t>ς</a:t>
            </a:r>
            <a:endParaRPr sz="2850">
              <a:latin typeface="Times New Roman"/>
              <a:cs typeface="Times New Roman"/>
            </a:endParaRPr>
          </a:p>
        </p:txBody>
      </p:sp>
      <p:sp>
        <p:nvSpPr>
          <p:cNvPr id="6" name="object 6"/>
          <p:cNvSpPr txBox="1"/>
          <p:nvPr/>
        </p:nvSpPr>
        <p:spPr>
          <a:xfrm>
            <a:off x="4482827" y="1225550"/>
            <a:ext cx="2475865" cy="459740"/>
          </a:xfrm>
          <a:prstGeom prst="rect">
            <a:avLst/>
          </a:prstGeom>
        </p:spPr>
        <p:txBody>
          <a:bodyPr vert="horz" wrap="square" lIns="0" tIns="12700" rIns="0" bIns="0" rtlCol="0">
            <a:spAutoFit/>
          </a:bodyPr>
          <a:lstStyle/>
          <a:p>
            <a:pPr marL="12700">
              <a:lnSpc>
                <a:spcPct val="100000"/>
              </a:lnSpc>
              <a:spcBef>
                <a:spcPts val="100"/>
              </a:spcBef>
            </a:pPr>
            <a:r>
              <a:rPr sz="2850" spc="-10" dirty="0">
                <a:latin typeface="Times New Roman"/>
                <a:cs typeface="Times New Roman"/>
              </a:rPr>
              <a:t>CSRF</a:t>
            </a:r>
            <a:r>
              <a:rPr sz="2850" spc="-75" dirty="0">
                <a:latin typeface="Times New Roman"/>
                <a:cs typeface="Times New Roman"/>
              </a:rPr>
              <a:t> </a:t>
            </a:r>
            <a:r>
              <a:rPr sz="2850" spc="-15" dirty="0">
                <a:latin typeface="Times New Roman"/>
                <a:cs typeface="Times New Roman"/>
              </a:rPr>
              <a:t>Ευπάθειες</a:t>
            </a:r>
            <a:endParaRPr sz="2850">
              <a:latin typeface="Times New Roman"/>
              <a:cs typeface="Times New Roman"/>
            </a:endParaRPr>
          </a:p>
        </p:txBody>
      </p:sp>
      <p:sp>
        <p:nvSpPr>
          <p:cNvPr id="7" name="object 7"/>
          <p:cNvSpPr txBox="1"/>
          <p:nvPr/>
        </p:nvSpPr>
        <p:spPr>
          <a:xfrm>
            <a:off x="783590" y="2067023"/>
            <a:ext cx="3640454" cy="2677795"/>
          </a:xfrm>
          <a:prstGeom prst="rect">
            <a:avLst/>
          </a:prstGeom>
        </p:spPr>
        <p:txBody>
          <a:bodyPr vert="horz" wrap="square" lIns="0" tIns="59690" rIns="0" bIns="0" rtlCol="0">
            <a:spAutoFit/>
          </a:bodyPr>
          <a:lstStyle/>
          <a:p>
            <a:pPr marL="286385" indent="-273685">
              <a:lnSpc>
                <a:spcPct val="100000"/>
              </a:lnSpc>
              <a:spcBef>
                <a:spcPts val="470"/>
              </a:spcBef>
              <a:buClr>
                <a:srgbClr val="FFBA00"/>
              </a:buClr>
              <a:buSzPct val="130000"/>
              <a:buFont typeface="Courier New"/>
              <a:buChar char="o"/>
              <a:tabLst>
                <a:tab pos="285750" algn="l"/>
                <a:tab pos="286385" algn="l"/>
              </a:tabLst>
            </a:pPr>
            <a:r>
              <a:rPr sz="1000" spc="60" dirty="0">
                <a:latin typeface="Calibri"/>
                <a:cs typeface="Calibri"/>
              </a:rPr>
              <a:t>Gmail</a:t>
            </a:r>
            <a:endParaRPr sz="1000">
              <a:latin typeface="Calibri"/>
              <a:cs typeface="Calibri"/>
            </a:endParaRPr>
          </a:p>
          <a:p>
            <a:pPr marL="286385" indent="-273685">
              <a:lnSpc>
                <a:spcPct val="100000"/>
              </a:lnSpc>
              <a:spcBef>
                <a:spcPts val="810"/>
              </a:spcBef>
              <a:buClr>
                <a:srgbClr val="FFBA00"/>
              </a:buClr>
              <a:buSzPct val="130000"/>
              <a:buFont typeface="Courier New"/>
              <a:buChar char="o"/>
              <a:tabLst>
                <a:tab pos="285750" algn="l"/>
                <a:tab pos="286385" algn="l"/>
              </a:tabLst>
            </a:pPr>
            <a:r>
              <a:rPr sz="1000" spc="55" dirty="0">
                <a:latin typeface="Calibri"/>
                <a:cs typeface="Calibri"/>
              </a:rPr>
              <a:t>NY</a:t>
            </a:r>
            <a:r>
              <a:rPr sz="1000" spc="-20" dirty="0">
                <a:latin typeface="Calibri"/>
                <a:cs typeface="Calibri"/>
              </a:rPr>
              <a:t> </a:t>
            </a:r>
            <a:r>
              <a:rPr sz="1000" spc="35" dirty="0">
                <a:latin typeface="Calibri"/>
                <a:cs typeface="Calibri"/>
              </a:rPr>
              <a:t>Times</a:t>
            </a:r>
            <a:endParaRPr sz="1000">
              <a:latin typeface="Calibri"/>
              <a:cs typeface="Calibri"/>
            </a:endParaRPr>
          </a:p>
          <a:p>
            <a:pPr marL="286385" indent="-273685">
              <a:lnSpc>
                <a:spcPct val="100000"/>
              </a:lnSpc>
              <a:spcBef>
                <a:spcPts val="810"/>
              </a:spcBef>
              <a:buClr>
                <a:srgbClr val="FFBA00"/>
              </a:buClr>
              <a:buSzPct val="130000"/>
              <a:buFont typeface="Courier New"/>
              <a:buChar char="o"/>
              <a:tabLst>
                <a:tab pos="285750" algn="l"/>
                <a:tab pos="286385" algn="l"/>
              </a:tabLst>
            </a:pPr>
            <a:r>
              <a:rPr sz="1000" spc="75" dirty="0">
                <a:latin typeface="Calibri"/>
                <a:cs typeface="Calibri"/>
              </a:rPr>
              <a:t>ING</a:t>
            </a:r>
            <a:r>
              <a:rPr sz="1000" spc="30" dirty="0">
                <a:latin typeface="Calibri"/>
                <a:cs typeface="Calibri"/>
              </a:rPr>
              <a:t> </a:t>
            </a:r>
            <a:r>
              <a:rPr sz="1000" spc="55" dirty="0">
                <a:latin typeface="Calibri"/>
                <a:cs typeface="Calibri"/>
              </a:rPr>
              <a:t>Direct</a:t>
            </a:r>
            <a:r>
              <a:rPr sz="1000" spc="25" dirty="0">
                <a:latin typeface="Calibri"/>
                <a:cs typeface="Calibri"/>
              </a:rPr>
              <a:t> </a:t>
            </a:r>
            <a:r>
              <a:rPr sz="1000" spc="75" dirty="0">
                <a:latin typeface="Calibri"/>
                <a:cs typeface="Calibri"/>
              </a:rPr>
              <a:t>4η</a:t>
            </a:r>
            <a:r>
              <a:rPr sz="1000" spc="35" dirty="0">
                <a:latin typeface="Calibri"/>
                <a:cs typeface="Calibri"/>
              </a:rPr>
              <a:t> </a:t>
            </a:r>
            <a:r>
              <a:rPr sz="1000" spc="70" dirty="0">
                <a:latin typeface="Calibri"/>
                <a:cs typeface="Calibri"/>
              </a:rPr>
              <a:t>μεγαλύτερη</a:t>
            </a:r>
            <a:r>
              <a:rPr sz="1000" spc="30" dirty="0">
                <a:latin typeface="Calibri"/>
                <a:cs typeface="Calibri"/>
              </a:rPr>
              <a:t> </a:t>
            </a:r>
            <a:r>
              <a:rPr sz="1000" spc="65" dirty="0">
                <a:latin typeface="Calibri"/>
                <a:cs typeface="Calibri"/>
              </a:rPr>
              <a:t>αποταμιευτική</a:t>
            </a:r>
            <a:r>
              <a:rPr sz="1000" spc="30" dirty="0">
                <a:latin typeface="Calibri"/>
                <a:cs typeface="Calibri"/>
              </a:rPr>
              <a:t> </a:t>
            </a:r>
            <a:r>
              <a:rPr sz="1000" spc="70" dirty="0">
                <a:latin typeface="Calibri"/>
                <a:cs typeface="Calibri"/>
              </a:rPr>
              <a:t>τράπεζα</a:t>
            </a:r>
            <a:r>
              <a:rPr sz="1000" spc="35" dirty="0">
                <a:latin typeface="Calibri"/>
                <a:cs typeface="Calibri"/>
              </a:rPr>
              <a:t> </a:t>
            </a:r>
            <a:r>
              <a:rPr sz="1000" spc="55" dirty="0">
                <a:latin typeface="Calibri"/>
                <a:cs typeface="Calibri"/>
              </a:rPr>
              <a:t>στις</a:t>
            </a:r>
            <a:r>
              <a:rPr sz="1000" spc="30" dirty="0">
                <a:latin typeface="Calibri"/>
                <a:cs typeface="Calibri"/>
              </a:rPr>
              <a:t> </a:t>
            </a:r>
            <a:r>
              <a:rPr sz="1000" spc="45" dirty="0">
                <a:latin typeface="Calibri"/>
                <a:cs typeface="Calibri"/>
              </a:rPr>
              <a:t>)</a:t>
            </a:r>
            <a:endParaRPr sz="1000">
              <a:latin typeface="Calibri"/>
              <a:cs typeface="Calibri"/>
            </a:endParaRPr>
          </a:p>
          <a:p>
            <a:pPr marL="286385" indent="-273685">
              <a:lnSpc>
                <a:spcPct val="100000"/>
              </a:lnSpc>
              <a:spcBef>
                <a:spcPts val="810"/>
              </a:spcBef>
              <a:buClr>
                <a:srgbClr val="FFBA00"/>
              </a:buClr>
              <a:buSzPct val="130000"/>
              <a:buFont typeface="Courier New"/>
              <a:buChar char="o"/>
              <a:tabLst>
                <a:tab pos="285750" algn="l"/>
                <a:tab pos="286385" algn="l"/>
              </a:tabLst>
            </a:pPr>
            <a:r>
              <a:rPr sz="1000" spc="90" dirty="0">
                <a:latin typeface="Calibri"/>
                <a:cs typeface="Calibri"/>
              </a:rPr>
              <a:t>YouTube</a:t>
            </a:r>
            <a:endParaRPr sz="1000">
              <a:latin typeface="Calibri"/>
              <a:cs typeface="Calibri"/>
            </a:endParaRPr>
          </a:p>
          <a:p>
            <a:pPr marL="286385" indent="-273685">
              <a:lnSpc>
                <a:spcPct val="100000"/>
              </a:lnSpc>
              <a:spcBef>
                <a:spcPts val="810"/>
              </a:spcBef>
              <a:buClr>
                <a:srgbClr val="FFBA00"/>
              </a:buClr>
              <a:buSzPct val="130000"/>
              <a:buFont typeface="Courier New"/>
              <a:buChar char="o"/>
              <a:tabLst>
                <a:tab pos="285750" algn="l"/>
                <a:tab pos="286385" algn="l"/>
              </a:tabLst>
            </a:pPr>
            <a:r>
              <a:rPr sz="1000" spc="70" dirty="0">
                <a:latin typeface="Calibri"/>
                <a:cs typeface="Calibri"/>
              </a:rPr>
              <a:t>Διάφοροι</a:t>
            </a:r>
            <a:r>
              <a:rPr sz="1000" spc="20" dirty="0">
                <a:latin typeface="Calibri"/>
                <a:cs typeface="Calibri"/>
              </a:rPr>
              <a:t> </a:t>
            </a:r>
            <a:r>
              <a:rPr sz="1000" spc="60" dirty="0">
                <a:latin typeface="Calibri"/>
                <a:cs typeface="Calibri"/>
              </a:rPr>
              <a:t>δρομολογητές</a:t>
            </a:r>
            <a:r>
              <a:rPr sz="1000" spc="10" dirty="0">
                <a:latin typeface="Calibri"/>
                <a:cs typeface="Calibri"/>
              </a:rPr>
              <a:t> </a:t>
            </a:r>
            <a:r>
              <a:rPr sz="1000" spc="70" dirty="0">
                <a:latin typeface="Calibri"/>
                <a:cs typeface="Calibri"/>
              </a:rPr>
              <a:t>DSL</a:t>
            </a:r>
            <a:endParaRPr sz="1000">
              <a:latin typeface="Calibri"/>
              <a:cs typeface="Calibri"/>
            </a:endParaRPr>
          </a:p>
          <a:p>
            <a:pPr marL="286385" indent="-273685">
              <a:lnSpc>
                <a:spcPct val="100000"/>
              </a:lnSpc>
              <a:spcBef>
                <a:spcPts val="810"/>
              </a:spcBef>
              <a:buClr>
                <a:srgbClr val="FFBA00"/>
              </a:buClr>
              <a:buSzPct val="130000"/>
              <a:buFont typeface="Courier New"/>
              <a:buChar char="o"/>
              <a:tabLst>
                <a:tab pos="285750" algn="l"/>
                <a:tab pos="286385" algn="l"/>
              </a:tabLst>
            </a:pPr>
            <a:r>
              <a:rPr sz="1000" spc="70" dirty="0">
                <a:latin typeface="Calibri"/>
                <a:cs typeface="Calibri"/>
              </a:rPr>
              <a:t>Purdue</a:t>
            </a:r>
            <a:r>
              <a:rPr sz="1000" dirty="0">
                <a:latin typeface="Calibri"/>
                <a:cs typeface="Calibri"/>
              </a:rPr>
              <a:t> </a:t>
            </a:r>
            <a:r>
              <a:rPr sz="1000" spc="65" dirty="0">
                <a:latin typeface="Calibri"/>
                <a:cs typeface="Calibri"/>
              </a:rPr>
              <a:t>WebMail</a:t>
            </a:r>
            <a:endParaRPr sz="1000">
              <a:latin typeface="Calibri"/>
              <a:cs typeface="Calibri"/>
            </a:endParaRPr>
          </a:p>
          <a:p>
            <a:pPr marL="286385" indent="-273685">
              <a:lnSpc>
                <a:spcPct val="100000"/>
              </a:lnSpc>
              <a:spcBef>
                <a:spcPts val="805"/>
              </a:spcBef>
              <a:buClr>
                <a:srgbClr val="FFBA00"/>
              </a:buClr>
              <a:buSzPct val="130000"/>
              <a:buFont typeface="Courier New"/>
              <a:buChar char="o"/>
              <a:tabLst>
                <a:tab pos="285750" algn="l"/>
                <a:tab pos="286385" algn="l"/>
              </a:tabLst>
            </a:pPr>
            <a:r>
              <a:rPr sz="1000" spc="70" dirty="0">
                <a:latin typeface="Calibri"/>
                <a:cs typeface="Calibri"/>
              </a:rPr>
              <a:t>PEFCU</a:t>
            </a:r>
            <a:endParaRPr sz="1000">
              <a:latin typeface="Calibri"/>
              <a:cs typeface="Calibri"/>
            </a:endParaRPr>
          </a:p>
          <a:p>
            <a:pPr marL="286385" indent="-273685">
              <a:lnSpc>
                <a:spcPct val="100000"/>
              </a:lnSpc>
              <a:spcBef>
                <a:spcPts val="810"/>
              </a:spcBef>
              <a:buClr>
                <a:srgbClr val="FFBA00"/>
              </a:buClr>
              <a:buSzPct val="130000"/>
              <a:buFont typeface="Courier New"/>
              <a:buChar char="o"/>
              <a:tabLst>
                <a:tab pos="285750" algn="l"/>
                <a:tab pos="286385" algn="l"/>
              </a:tabLst>
            </a:pPr>
            <a:r>
              <a:rPr sz="1000" spc="70" dirty="0">
                <a:latin typeface="Calibri"/>
                <a:cs typeface="Calibri"/>
              </a:rPr>
              <a:t>Purdue</a:t>
            </a:r>
            <a:r>
              <a:rPr sz="1000" spc="5" dirty="0">
                <a:latin typeface="Calibri"/>
                <a:cs typeface="Calibri"/>
              </a:rPr>
              <a:t> </a:t>
            </a:r>
            <a:r>
              <a:rPr sz="1000" spc="70" dirty="0">
                <a:latin typeface="Calibri"/>
                <a:cs typeface="Calibri"/>
              </a:rPr>
              <a:t>CS</a:t>
            </a:r>
            <a:r>
              <a:rPr sz="1000" spc="10" dirty="0">
                <a:latin typeface="Calibri"/>
                <a:cs typeface="Calibri"/>
              </a:rPr>
              <a:t> </a:t>
            </a:r>
            <a:r>
              <a:rPr sz="1000" spc="50" dirty="0">
                <a:latin typeface="Calibri"/>
                <a:cs typeface="Calibri"/>
              </a:rPr>
              <a:t>Portal</a:t>
            </a:r>
            <a:endParaRPr sz="1000">
              <a:latin typeface="Calibri"/>
              <a:cs typeface="Calibri"/>
            </a:endParaRPr>
          </a:p>
          <a:p>
            <a:pPr marL="12700">
              <a:lnSpc>
                <a:spcPct val="100000"/>
              </a:lnSpc>
              <a:spcBef>
                <a:spcPts val="810"/>
              </a:spcBef>
              <a:tabLst>
                <a:tab pos="285750" algn="l"/>
              </a:tabLst>
            </a:pPr>
            <a:r>
              <a:rPr sz="1300" dirty="0">
                <a:solidFill>
                  <a:srgbClr val="FFBA00"/>
                </a:solidFill>
                <a:latin typeface="Courier New"/>
                <a:cs typeface="Courier New"/>
              </a:rPr>
              <a:t>o	</a:t>
            </a:r>
            <a:r>
              <a:rPr sz="1000" spc="75" dirty="0">
                <a:latin typeface="Calibri"/>
                <a:cs typeface="Calibri"/>
              </a:rPr>
              <a:t>...</a:t>
            </a:r>
            <a:endParaRPr sz="1000">
              <a:latin typeface="Calibri"/>
              <a:cs typeface="Calibri"/>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31797" y="5984875"/>
            <a:ext cx="1530032" cy="612140"/>
          </a:xfrm>
          <a:prstGeom prst="rect">
            <a:avLst/>
          </a:prstGeom>
        </p:spPr>
      </p:pic>
      <p:sp>
        <p:nvSpPr>
          <p:cNvPr id="3" name="object 3"/>
          <p:cNvSpPr txBox="1"/>
          <p:nvPr/>
        </p:nvSpPr>
        <p:spPr>
          <a:xfrm>
            <a:off x="10668000" y="6160134"/>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latin typeface="Arial"/>
                <a:cs typeface="Arial"/>
              </a:rPr>
              <a:t>3</a:t>
            </a:r>
            <a:r>
              <a:rPr sz="1100" dirty="0">
                <a:latin typeface="Arial"/>
                <a:cs typeface="Arial"/>
              </a:rPr>
              <a:t>2</a:t>
            </a:r>
            <a:endParaRPr sz="1100">
              <a:latin typeface="Arial"/>
              <a:cs typeface="Arial"/>
            </a:endParaRPr>
          </a:p>
        </p:txBody>
      </p:sp>
      <p:sp>
        <p:nvSpPr>
          <p:cNvPr id="4" name="object 4"/>
          <p:cNvSpPr txBox="1">
            <a:spLocks noGrp="1"/>
          </p:cNvSpPr>
          <p:nvPr>
            <p:ph type="title"/>
          </p:nvPr>
        </p:nvSpPr>
        <p:spPr>
          <a:xfrm>
            <a:off x="875030" y="521970"/>
            <a:ext cx="1561465" cy="459740"/>
          </a:xfrm>
          <a:prstGeom prst="rect">
            <a:avLst/>
          </a:prstGeom>
        </p:spPr>
        <p:txBody>
          <a:bodyPr vert="horz" wrap="square" lIns="0" tIns="12700" rIns="0" bIns="0" rtlCol="0">
            <a:spAutoFit/>
          </a:bodyPr>
          <a:lstStyle/>
          <a:p>
            <a:pPr marL="12700">
              <a:lnSpc>
                <a:spcPct val="100000"/>
              </a:lnSpc>
              <a:spcBef>
                <a:spcPts val="100"/>
              </a:spcBef>
            </a:pPr>
            <a:r>
              <a:rPr spc="185" dirty="0"/>
              <a:t>Π</a:t>
            </a:r>
            <a:r>
              <a:rPr spc="130" dirty="0"/>
              <a:t>ρό</a:t>
            </a:r>
            <a:r>
              <a:rPr spc="120" dirty="0"/>
              <a:t>λ</a:t>
            </a:r>
            <a:r>
              <a:rPr spc="130" dirty="0"/>
              <a:t>η</a:t>
            </a:r>
            <a:r>
              <a:rPr spc="165" dirty="0"/>
              <a:t>ψ</a:t>
            </a:r>
            <a:r>
              <a:rPr spc="150" dirty="0"/>
              <a:t>η</a:t>
            </a:r>
          </a:p>
        </p:txBody>
      </p:sp>
      <p:sp>
        <p:nvSpPr>
          <p:cNvPr id="5" name="object 5"/>
          <p:cNvSpPr txBox="1">
            <a:spLocks noGrp="1"/>
          </p:cNvSpPr>
          <p:nvPr>
            <p:ph type="body" idx="1"/>
          </p:nvPr>
        </p:nvSpPr>
        <p:spPr>
          <a:xfrm>
            <a:off x="433704" y="1564004"/>
            <a:ext cx="11324590" cy="3216265"/>
          </a:xfrm>
          <a:prstGeom prst="rect">
            <a:avLst/>
          </a:prstGeom>
        </p:spPr>
        <p:txBody>
          <a:bodyPr vert="horz" wrap="square" lIns="0" tIns="0" rIns="0" bIns="0" rtlCol="0">
            <a:spAutoFit/>
          </a:bodyPr>
          <a:lstStyle/>
          <a:p>
            <a:pPr>
              <a:buNone/>
            </a:pPr>
            <a:r>
              <a:rPr lang="el-GR" b="1" dirty="0"/>
              <a:t>Πλευρά διακομιστή:</a:t>
            </a:r>
            <a:endParaRPr lang="el-GR" dirty="0"/>
          </a:p>
          <a:p>
            <a:pPr>
              <a:buFont typeface="Arial" panose="020B0604020202020204" pitchFamily="34" charset="0"/>
              <a:buChar char="•"/>
            </a:pPr>
            <a:r>
              <a:rPr lang="el-GR" dirty="0"/>
              <a:t>Χρησιμοποιεί </a:t>
            </a:r>
            <a:r>
              <a:rPr lang="el-GR" b="1" dirty="0" err="1"/>
              <a:t>cookie</a:t>
            </a:r>
            <a:r>
              <a:rPr lang="el-GR" b="1" dirty="0"/>
              <a:t> + κρυφά πεδία</a:t>
            </a:r>
            <a:r>
              <a:rPr lang="el-GR" dirty="0"/>
              <a:t> για </a:t>
            </a:r>
            <a:r>
              <a:rPr lang="el-GR" dirty="0" err="1"/>
              <a:t>αυθεντικοποίηση</a:t>
            </a:r>
            <a:r>
              <a:rPr lang="el-GR" dirty="0"/>
              <a:t> </a:t>
            </a:r>
            <a:r>
              <a:rPr lang="el-GR" dirty="0" err="1"/>
              <a:t>web</a:t>
            </a:r>
            <a:r>
              <a:rPr lang="el-GR" dirty="0"/>
              <a:t> φορμών</a:t>
            </a:r>
          </a:p>
          <a:p>
            <a:pPr>
              <a:buFont typeface="Arial" panose="020B0604020202020204" pitchFamily="34" charset="0"/>
              <a:buChar char="•"/>
            </a:pPr>
            <a:r>
              <a:rPr lang="el-GR" dirty="0"/>
              <a:t>Τα </a:t>
            </a:r>
            <a:r>
              <a:rPr lang="el-GR" b="1" dirty="0"/>
              <a:t>κρυφά πεδία</a:t>
            </a:r>
            <a:r>
              <a:rPr lang="el-GR" dirty="0"/>
              <a:t> πρέπει να είναι </a:t>
            </a:r>
            <a:r>
              <a:rPr lang="el-GR" b="1" dirty="0"/>
              <a:t>απρόβλεπτα</a:t>
            </a:r>
            <a:r>
              <a:rPr lang="el-GR" dirty="0"/>
              <a:t> και </a:t>
            </a:r>
            <a:r>
              <a:rPr lang="el-GR" b="1" dirty="0"/>
              <a:t>μοναδικά ανά χρήστη</a:t>
            </a:r>
            <a:r>
              <a:rPr lang="el-GR" dirty="0"/>
              <a:t>, ώστε ένας επιτιθέμενος να </a:t>
            </a:r>
            <a:r>
              <a:rPr lang="el-GR" b="1" dirty="0"/>
              <a:t>μην μπορεί να τα μαντέψει</a:t>
            </a:r>
            <a:endParaRPr lang="el-GR" dirty="0"/>
          </a:p>
          <a:p>
            <a:pPr>
              <a:buFont typeface="Arial" panose="020B0604020202020204" pitchFamily="34" charset="0"/>
              <a:buChar char="•"/>
            </a:pPr>
            <a:r>
              <a:rPr lang="el-GR" dirty="0"/>
              <a:t>Απαιτεί το </a:t>
            </a:r>
            <a:r>
              <a:rPr lang="el-GR" b="1" dirty="0"/>
              <a:t>σώμα του POST αιτήματος</a:t>
            </a:r>
            <a:r>
              <a:rPr lang="el-GR" dirty="0"/>
              <a:t> να περιέχει τα </a:t>
            </a:r>
            <a:r>
              <a:rPr lang="el-GR" dirty="0" err="1"/>
              <a:t>cookies</a:t>
            </a:r>
            <a:endParaRPr lang="el-GR" dirty="0"/>
          </a:p>
          <a:p>
            <a:pPr>
              <a:buFont typeface="Arial" panose="020B0604020202020204" pitchFamily="34" charset="0"/>
              <a:buChar char="•"/>
            </a:pPr>
            <a:r>
              <a:rPr lang="el-GR" dirty="0"/>
              <a:t>Ο </a:t>
            </a:r>
            <a:r>
              <a:rPr lang="el-GR" dirty="0" err="1"/>
              <a:t>browser</a:t>
            </a:r>
            <a:r>
              <a:rPr lang="el-GR" dirty="0"/>
              <a:t> </a:t>
            </a:r>
            <a:r>
              <a:rPr lang="el-GR" b="1" dirty="0"/>
              <a:t>δεν προσθέτει αυτόματα</a:t>
            </a:r>
            <a:r>
              <a:rPr lang="el-GR" dirty="0"/>
              <a:t> </a:t>
            </a:r>
            <a:r>
              <a:rPr lang="el-GR" dirty="0" err="1"/>
              <a:t>cookies</a:t>
            </a:r>
            <a:r>
              <a:rPr lang="el-GR" dirty="0"/>
              <a:t> σε </a:t>
            </a:r>
            <a:r>
              <a:rPr lang="el-GR" dirty="0" err="1"/>
              <a:t>cross-origin</a:t>
            </a:r>
            <a:r>
              <a:rPr lang="el-GR" dirty="0"/>
              <a:t> POST, οπότε </a:t>
            </a:r>
            <a:r>
              <a:rPr lang="el-GR" b="1" dirty="0"/>
              <a:t>κακόβουλο </a:t>
            </a:r>
            <a:r>
              <a:rPr lang="el-GR" b="1" dirty="0" err="1"/>
              <a:t>script</a:t>
            </a:r>
            <a:r>
              <a:rPr lang="el-GR" b="1" dirty="0"/>
              <a:t> δεν μπορεί να τα εισάγει</a:t>
            </a:r>
            <a:r>
              <a:rPr lang="el-GR" dirty="0"/>
              <a:t> λόγω </a:t>
            </a:r>
            <a:r>
              <a:rPr lang="el-GR" b="1" dirty="0" err="1"/>
              <a:t>Same-Origin</a:t>
            </a:r>
            <a:r>
              <a:rPr lang="el-GR" b="1" dirty="0"/>
              <a:t> Policy</a:t>
            </a:r>
            <a:endParaRPr lang="el-GR" dirty="0"/>
          </a:p>
          <a:p>
            <a:pPr>
              <a:buNone/>
            </a:pPr>
            <a:r>
              <a:rPr lang="el-GR" b="1" dirty="0"/>
              <a:t>Πλευρά χρήστη:</a:t>
            </a:r>
            <a:endParaRPr lang="el-GR" dirty="0"/>
          </a:p>
          <a:p>
            <a:pPr>
              <a:buFont typeface="Arial" panose="020B0604020202020204" pitchFamily="34" charset="0"/>
              <a:buChar char="•"/>
            </a:pPr>
            <a:r>
              <a:rPr lang="el-GR" b="1" dirty="0"/>
              <a:t>Αποσύνδεση</a:t>
            </a:r>
            <a:r>
              <a:rPr lang="el-GR" dirty="0"/>
              <a:t> από μία ιστοσελίδα πριν χρησιμοποιηθεί κάποια άλλη</a:t>
            </a:r>
          </a:p>
          <a:p>
            <a:pPr>
              <a:buFont typeface="Arial" panose="020B0604020202020204" pitchFamily="34" charset="0"/>
              <a:buChar char="•"/>
            </a:pPr>
            <a:r>
              <a:rPr lang="el-GR" b="1" dirty="0"/>
              <a:t>Επιλεκτική αποστολή</a:t>
            </a:r>
            <a:r>
              <a:rPr lang="el-GR" dirty="0"/>
              <a:t> διακριτικών ταυτοποίησης (</a:t>
            </a:r>
            <a:r>
              <a:rPr lang="el-GR" dirty="0" err="1"/>
              <a:t>authentication</a:t>
            </a:r>
            <a:r>
              <a:rPr lang="el-GR" dirty="0"/>
              <a:t> </a:t>
            </a:r>
            <a:r>
              <a:rPr lang="el-GR" dirty="0" err="1"/>
              <a:t>tokens</a:t>
            </a:r>
            <a:r>
              <a:rPr lang="el-GR" dirty="0"/>
              <a:t>) με αιτήματα</a:t>
            </a:r>
            <a:br>
              <a:rPr lang="el-GR" dirty="0"/>
            </a:br>
            <a:r>
              <a:rPr lang="el-GR" i="1" dirty="0"/>
              <a:t>(αυτό μπορεί να προκαλέσει προβλήματα στη χρήση ορισμένων ιστοσελίδων)</a:t>
            </a:r>
            <a:endParaRPr lang="el-GR" dirty="0"/>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84657" y="0"/>
            <a:ext cx="5407660" cy="6858000"/>
          </a:xfrm>
          <a:custGeom>
            <a:avLst/>
            <a:gdLst/>
            <a:ahLst/>
            <a:cxnLst/>
            <a:rect l="l" t="t" r="r" b="b"/>
            <a:pathLst>
              <a:path w="5407659" h="6858000">
                <a:moveTo>
                  <a:pt x="0" y="6858000"/>
                </a:moveTo>
                <a:lnTo>
                  <a:pt x="5407342" y="6858000"/>
                </a:lnTo>
                <a:lnTo>
                  <a:pt x="5407342" y="0"/>
                </a:lnTo>
                <a:lnTo>
                  <a:pt x="0" y="0"/>
                </a:lnTo>
                <a:lnTo>
                  <a:pt x="0" y="685800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049134" y="2216784"/>
            <a:ext cx="4090035" cy="756920"/>
          </a:xfrm>
          <a:prstGeom prst="rect">
            <a:avLst/>
          </a:prstGeom>
        </p:spPr>
        <p:txBody>
          <a:bodyPr vert="horz" wrap="square" lIns="0" tIns="12700" rIns="0" bIns="0" rtlCol="0">
            <a:spAutoFit/>
          </a:bodyPr>
          <a:lstStyle/>
          <a:p>
            <a:pPr marL="12700">
              <a:lnSpc>
                <a:spcPct val="100000"/>
              </a:lnSpc>
              <a:spcBef>
                <a:spcPts val="100"/>
              </a:spcBef>
            </a:pPr>
            <a:r>
              <a:rPr sz="4800" spc="210" dirty="0">
                <a:solidFill>
                  <a:srgbClr val="FFBA00"/>
                </a:solidFill>
                <a:latin typeface="Calibri"/>
                <a:cs typeface="Calibri"/>
              </a:rPr>
              <a:t>Σας</a:t>
            </a:r>
            <a:r>
              <a:rPr sz="4800" spc="114" dirty="0">
                <a:solidFill>
                  <a:srgbClr val="FFBA00"/>
                </a:solidFill>
                <a:latin typeface="Calibri"/>
                <a:cs typeface="Calibri"/>
              </a:rPr>
              <a:t> </a:t>
            </a:r>
            <a:r>
              <a:rPr sz="4800" spc="229" dirty="0">
                <a:solidFill>
                  <a:srgbClr val="FFBA00"/>
                </a:solidFill>
                <a:latin typeface="Calibri"/>
                <a:cs typeface="Calibri"/>
              </a:rPr>
              <a:t>ευχαριστώ</a:t>
            </a:r>
            <a:endParaRPr sz="4800">
              <a:latin typeface="Calibri"/>
              <a:cs typeface="Calibri"/>
            </a:endParaRPr>
          </a:p>
        </p:txBody>
      </p:sp>
      <p:grpSp>
        <p:nvGrpSpPr>
          <p:cNvPr id="4" name="object 4"/>
          <p:cNvGrpSpPr/>
          <p:nvPr/>
        </p:nvGrpSpPr>
        <p:grpSpPr>
          <a:xfrm>
            <a:off x="0" y="0"/>
            <a:ext cx="9073515" cy="6880225"/>
            <a:chOff x="0" y="0"/>
            <a:chExt cx="9073515" cy="6880225"/>
          </a:xfrm>
        </p:grpSpPr>
        <p:pic>
          <p:nvPicPr>
            <p:cNvPr id="5" name="object 5"/>
            <p:cNvPicPr/>
            <p:nvPr/>
          </p:nvPicPr>
          <p:blipFill>
            <a:blip r:embed="rId2" cstate="print"/>
            <a:stretch>
              <a:fillRect/>
            </a:stretch>
          </p:blipFill>
          <p:spPr>
            <a:xfrm>
              <a:off x="0" y="0"/>
              <a:ext cx="6784657" cy="6858000"/>
            </a:xfrm>
            <a:prstGeom prst="rect">
              <a:avLst/>
            </a:prstGeom>
          </p:spPr>
        </p:pic>
        <p:sp>
          <p:nvSpPr>
            <p:cNvPr id="6" name="object 6"/>
            <p:cNvSpPr/>
            <p:nvPr/>
          </p:nvSpPr>
          <p:spPr>
            <a:xfrm>
              <a:off x="4443729" y="5079"/>
              <a:ext cx="2545080" cy="6837045"/>
            </a:xfrm>
            <a:custGeom>
              <a:avLst/>
              <a:gdLst/>
              <a:ahLst/>
              <a:cxnLst/>
              <a:rect l="l" t="t" r="r" b="b"/>
              <a:pathLst>
                <a:path w="2545079" h="6837045">
                  <a:moveTo>
                    <a:pt x="1321435" y="2283142"/>
                  </a:moveTo>
                  <a:lnTo>
                    <a:pt x="1271587" y="2291080"/>
                  </a:lnTo>
                  <a:lnTo>
                    <a:pt x="1226185" y="2312352"/>
                  </a:lnTo>
                  <a:lnTo>
                    <a:pt x="1188085" y="2345372"/>
                  </a:lnTo>
                  <a:lnTo>
                    <a:pt x="1159510" y="2388870"/>
                  </a:lnTo>
                  <a:lnTo>
                    <a:pt x="1159510" y="2390140"/>
                  </a:lnTo>
                  <a:lnTo>
                    <a:pt x="819467" y="3658552"/>
                  </a:lnTo>
                  <a:lnTo>
                    <a:pt x="0" y="6835775"/>
                  </a:lnTo>
                  <a:lnTo>
                    <a:pt x="6667" y="6836410"/>
                  </a:lnTo>
                  <a:lnTo>
                    <a:pt x="20955" y="6837045"/>
                  </a:lnTo>
                  <a:lnTo>
                    <a:pt x="26670" y="6837045"/>
                  </a:lnTo>
                  <a:lnTo>
                    <a:pt x="843365" y="3664585"/>
                  </a:lnTo>
                  <a:lnTo>
                    <a:pt x="1183322" y="2397760"/>
                  </a:lnTo>
                  <a:lnTo>
                    <a:pt x="1208087" y="2360295"/>
                  </a:lnTo>
                  <a:lnTo>
                    <a:pt x="1241107" y="2332037"/>
                  </a:lnTo>
                  <a:lnTo>
                    <a:pt x="1280160" y="2313940"/>
                  </a:lnTo>
                  <a:lnTo>
                    <a:pt x="1322705" y="2307272"/>
                  </a:lnTo>
                  <a:lnTo>
                    <a:pt x="1417320" y="2307272"/>
                  </a:lnTo>
                  <a:lnTo>
                    <a:pt x="1373187" y="2289175"/>
                  </a:lnTo>
                  <a:lnTo>
                    <a:pt x="1321435" y="2283142"/>
                  </a:lnTo>
                  <a:close/>
                </a:path>
                <a:path w="2545079" h="6837045">
                  <a:moveTo>
                    <a:pt x="1417320" y="2307272"/>
                  </a:moveTo>
                  <a:lnTo>
                    <a:pt x="1322705" y="2307272"/>
                  </a:lnTo>
                  <a:lnTo>
                    <a:pt x="1366837" y="2312987"/>
                  </a:lnTo>
                  <a:lnTo>
                    <a:pt x="1412557" y="2333942"/>
                  </a:lnTo>
                  <a:lnTo>
                    <a:pt x="1448752" y="2366962"/>
                  </a:lnTo>
                  <a:lnTo>
                    <a:pt x="1472882" y="2408872"/>
                  </a:lnTo>
                  <a:lnTo>
                    <a:pt x="1483042" y="2456497"/>
                  </a:lnTo>
                  <a:lnTo>
                    <a:pt x="1477962" y="2506345"/>
                  </a:lnTo>
                  <a:lnTo>
                    <a:pt x="1220152" y="3457575"/>
                  </a:lnTo>
                  <a:lnTo>
                    <a:pt x="1214120" y="3492817"/>
                  </a:lnTo>
                  <a:lnTo>
                    <a:pt x="1215072" y="3525837"/>
                  </a:lnTo>
                  <a:lnTo>
                    <a:pt x="1215072" y="3528377"/>
                  </a:lnTo>
                  <a:lnTo>
                    <a:pt x="1223327" y="3563302"/>
                  </a:lnTo>
                  <a:lnTo>
                    <a:pt x="1258570" y="3626485"/>
                  </a:lnTo>
                  <a:lnTo>
                    <a:pt x="1314767" y="3669665"/>
                  </a:lnTo>
                  <a:lnTo>
                    <a:pt x="1349375" y="3682365"/>
                  </a:lnTo>
                  <a:lnTo>
                    <a:pt x="1349692" y="3682365"/>
                  </a:lnTo>
                  <a:lnTo>
                    <a:pt x="1397635" y="3688715"/>
                  </a:lnTo>
                  <a:lnTo>
                    <a:pt x="1444625" y="3682365"/>
                  </a:lnTo>
                  <a:lnTo>
                    <a:pt x="1488122" y="3664585"/>
                  </a:lnTo>
                  <a:lnTo>
                    <a:pt x="1490662" y="3662362"/>
                  </a:lnTo>
                  <a:lnTo>
                    <a:pt x="1404302" y="3662362"/>
                  </a:lnTo>
                  <a:lnTo>
                    <a:pt x="1354137" y="3657282"/>
                  </a:lnTo>
                  <a:lnTo>
                    <a:pt x="1299210" y="3629977"/>
                  </a:lnTo>
                  <a:lnTo>
                    <a:pt x="1259205" y="3583940"/>
                  </a:lnTo>
                  <a:lnTo>
                    <a:pt x="1239520" y="3525837"/>
                  </a:lnTo>
                  <a:lnTo>
                    <a:pt x="1238885" y="3495040"/>
                  </a:lnTo>
                  <a:lnTo>
                    <a:pt x="1244282" y="3463925"/>
                  </a:lnTo>
                  <a:lnTo>
                    <a:pt x="1502092" y="2512695"/>
                  </a:lnTo>
                  <a:lnTo>
                    <a:pt x="1508442" y="2464117"/>
                  </a:lnTo>
                  <a:lnTo>
                    <a:pt x="1502092" y="2417127"/>
                  </a:lnTo>
                  <a:lnTo>
                    <a:pt x="1483995" y="2373630"/>
                  </a:lnTo>
                  <a:lnTo>
                    <a:pt x="1455737" y="2336482"/>
                  </a:lnTo>
                  <a:lnTo>
                    <a:pt x="1418272" y="2307590"/>
                  </a:lnTo>
                  <a:lnTo>
                    <a:pt x="1417320" y="2307272"/>
                  </a:lnTo>
                  <a:close/>
                </a:path>
                <a:path w="2545079" h="6837045">
                  <a:moveTo>
                    <a:pt x="2545079" y="0"/>
                  </a:moveTo>
                  <a:lnTo>
                    <a:pt x="2518410" y="0"/>
                  </a:lnTo>
                  <a:lnTo>
                    <a:pt x="1939607" y="2100897"/>
                  </a:lnTo>
                  <a:lnTo>
                    <a:pt x="1547495" y="3546157"/>
                  </a:lnTo>
                  <a:lnTo>
                    <a:pt x="1526857" y="3591877"/>
                  </a:lnTo>
                  <a:lnTo>
                    <a:pt x="1493837" y="3627755"/>
                  </a:lnTo>
                  <a:lnTo>
                    <a:pt x="1451927" y="3651885"/>
                  </a:lnTo>
                  <a:lnTo>
                    <a:pt x="1404302" y="3662362"/>
                  </a:lnTo>
                  <a:lnTo>
                    <a:pt x="1490662" y="3662362"/>
                  </a:lnTo>
                  <a:lnTo>
                    <a:pt x="1525270" y="3636327"/>
                  </a:lnTo>
                  <a:lnTo>
                    <a:pt x="1554162" y="3598862"/>
                  </a:lnTo>
                  <a:lnTo>
                    <a:pt x="1572895" y="3553777"/>
                  </a:lnTo>
                  <a:lnTo>
                    <a:pt x="1964690" y="2108517"/>
                  </a:lnTo>
                  <a:lnTo>
                    <a:pt x="2540000" y="16192"/>
                  </a:lnTo>
                  <a:lnTo>
                    <a:pt x="2543810" y="3810"/>
                  </a:lnTo>
                  <a:lnTo>
                    <a:pt x="2545079" y="0"/>
                  </a:lnTo>
                  <a:close/>
                </a:path>
              </a:pathLst>
            </a:custGeom>
            <a:solidFill>
              <a:srgbClr val="FFBA00"/>
            </a:solidFill>
          </p:spPr>
          <p:txBody>
            <a:bodyPr wrap="square" lIns="0" tIns="0" rIns="0" bIns="0" rtlCol="0"/>
            <a:lstStyle/>
            <a:p>
              <a:endParaRPr/>
            </a:p>
          </p:txBody>
        </p:sp>
        <p:sp>
          <p:nvSpPr>
            <p:cNvPr id="7" name="object 7"/>
            <p:cNvSpPr/>
            <p:nvPr/>
          </p:nvSpPr>
          <p:spPr>
            <a:xfrm>
              <a:off x="4062729" y="0"/>
              <a:ext cx="1818639" cy="6858000"/>
            </a:xfrm>
            <a:custGeom>
              <a:avLst/>
              <a:gdLst/>
              <a:ahLst/>
              <a:cxnLst/>
              <a:rect l="l" t="t" r="r" b="b"/>
              <a:pathLst>
                <a:path w="1818639" h="6858000">
                  <a:moveTo>
                    <a:pt x="1818640" y="0"/>
                  </a:moveTo>
                  <a:lnTo>
                    <a:pt x="0" y="6857999"/>
                  </a:lnTo>
                </a:path>
              </a:pathLst>
            </a:custGeom>
            <a:ln w="22225">
              <a:solidFill>
                <a:srgbClr val="D8791A"/>
              </a:solidFill>
            </a:ln>
          </p:spPr>
          <p:txBody>
            <a:bodyPr wrap="square" lIns="0" tIns="0" rIns="0" bIns="0" rtlCol="0"/>
            <a:lstStyle/>
            <a:p>
              <a:endParaRPr/>
            </a:p>
          </p:txBody>
        </p:sp>
        <p:pic>
          <p:nvPicPr>
            <p:cNvPr id="8" name="object 8"/>
            <p:cNvPicPr/>
            <p:nvPr/>
          </p:nvPicPr>
          <p:blipFill>
            <a:blip r:embed="rId3" cstate="print"/>
            <a:stretch>
              <a:fillRect/>
            </a:stretch>
          </p:blipFill>
          <p:spPr>
            <a:xfrm>
              <a:off x="7549515" y="6035675"/>
              <a:ext cx="1523682" cy="609600"/>
            </a:xfrm>
            <a:prstGeom prst="rect">
              <a:avLst/>
            </a:prstGeom>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984875"/>
            <a:ext cx="1530032" cy="612140"/>
          </a:xfrm>
          <a:prstGeom prst="rect">
            <a:avLst/>
          </a:prstGeom>
        </p:spPr>
      </p:pic>
      <p:sp>
        <p:nvSpPr>
          <p:cNvPr id="3" name="object 3"/>
          <p:cNvSpPr txBox="1">
            <a:spLocks noGrp="1"/>
          </p:cNvSpPr>
          <p:nvPr>
            <p:ph type="title"/>
          </p:nvPr>
        </p:nvSpPr>
        <p:spPr>
          <a:xfrm>
            <a:off x="875030" y="1225550"/>
            <a:ext cx="7994015" cy="459740"/>
          </a:xfrm>
          <a:prstGeom prst="rect">
            <a:avLst/>
          </a:prstGeom>
        </p:spPr>
        <p:txBody>
          <a:bodyPr vert="horz" wrap="square" lIns="0" tIns="12700" rIns="0" bIns="0" rtlCol="0">
            <a:spAutoFit/>
          </a:bodyPr>
          <a:lstStyle/>
          <a:p>
            <a:pPr marL="12700">
              <a:lnSpc>
                <a:spcPct val="100000"/>
              </a:lnSpc>
              <a:spcBef>
                <a:spcPts val="100"/>
              </a:spcBef>
            </a:pPr>
            <a:r>
              <a:rPr spc="140" dirty="0"/>
              <a:t>Κρυπτογράφηση</a:t>
            </a:r>
            <a:r>
              <a:rPr spc="50" dirty="0"/>
              <a:t> </a:t>
            </a:r>
            <a:r>
              <a:rPr spc="120" dirty="0"/>
              <a:t>ελλειπτικής</a:t>
            </a:r>
            <a:r>
              <a:rPr spc="45" dirty="0"/>
              <a:t> </a:t>
            </a:r>
            <a:r>
              <a:rPr spc="140" dirty="0"/>
              <a:t>καμπύλης</a:t>
            </a:r>
            <a:r>
              <a:rPr spc="75" dirty="0"/>
              <a:t> </a:t>
            </a:r>
            <a:r>
              <a:rPr spc="110" dirty="0"/>
              <a:t>συνέχεια)</a:t>
            </a:r>
          </a:p>
        </p:txBody>
      </p:sp>
      <p:sp>
        <p:nvSpPr>
          <p:cNvPr id="6" name="object 6"/>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32</a:t>
            </a:fld>
            <a:endParaRPr sz="850">
              <a:latin typeface="Calibri"/>
              <a:cs typeface="Calibri"/>
            </a:endParaRPr>
          </a:p>
        </p:txBody>
      </p:sp>
      <p:sp>
        <p:nvSpPr>
          <p:cNvPr id="4" name="object 4"/>
          <p:cNvSpPr txBox="1"/>
          <p:nvPr/>
        </p:nvSpPr>
        <p:spPr>
          <a:xfrm>
            <a:off x="2313939" y="2161540"/>
            <a:ext cx="5360035" cy="269240"/>
          </a:xfrm>
          <a:prstGeom prst="rect">
            <a:avLst/>
          </a:prstGeom>
        </p:spPr>
        <p:txBody>
          <a:bodyPr vert="horz" wrap="square" lIns="0" tIns="12700" rIns="0" bIns="0" rtlCol="0">
            <a:spAutoFit/>
          </a:bodyPr>
          <a:lstStyle/>
          <a:p>
            <a:pPr marL="12700">
              <a:lnSpc>
                <a:spcPct val="100000"/>
              </a:lnSpc>
              <a:spcBef>
                <a:spcPts val="100"/>
              </a:spcBef>
            </a:pPr>
            <a:r>
              <a:rPr sz="1600" b="1" spc="110" dirty="0">
                <a:latin typeface="Calibri"/>
                <a:cs typeface="Calibri"/>
              </a:rPr>
              <a:t>Συγκρίσιμα</a:t>
            </a:r>
            <a:r>
              <a:rPr sz="1600" b="1" spc="50" dirty="0">
                <a:latin typeface="Calibri"/>
                <a:cs typeface="Calibri"/>
              </a:rPr>
              <a:t> </a:t>
            </a:r>
            <a:r>
              <a:rPr sz="1600" b="1" spc="120" dirty="0">
                <a:latin typeface="Calibri"/>
                <a:cs typeface="Calibri"/>
              </a:rPr>
              <a:t>μεγέθη</a:t>
            </a:r>
            <a:r>
              <a:rPr sz="1600" b="1" spc="50" dirty="0">
                <a:latin typeface="Calibri"/>
                <a:cs typeface="Calibri"/>
              </a:rPr>
              <a:t> </a:t>
            </a:r>
            <a:r>
              <a:rPr sz="1600" b="1" spc="105" dirty="0">
                <a:latin typeface="Calibri"/>
                <a:cs typeface="Calibri"/>
              </a:rPr>
              <a:t>κλειδιών</a:t>
            </a:r>
            <a:r>
              <a:rPr sz="1600" b="1" spc="50" dirty="0">
                <a:latin typeface="Calibri"/>
                <a:cs typeface="Calibri"/>
              </a:rPr>
              <a:t> </a:t>
            </a:r>
            <a:r>
              <a:rPr sz="1600" b="1" spc="105" dirty="0">
                <a:latin typeface="Calibri"/>
                <a:cs typeface="Calibri"/>
              </a:rPr>
              <a:t>για</a:t>
            </a:r>
            <a:r>
              <a:rPr sz="1600" b="1" spc="55" dirty="0">
                <a:latin typeface="Calibri"/>
                <a:cs typeface="Calibri"/>
              </a:rPr>
              <a:t> </a:t>
            </a:r>
            <a:r>
              <a:rPr sz="1600" b="1" spc="120" dirty="0">
                <a:latin typeface="Calibri"/>
                <a:cs typeface="Calibri"/>
              </a:rPr>
              <a:t>ισοδύναμη</a:t>
            </a:r>
            <a:r>
              <a:rPr sz="1600" b="1" spc="55" dirty="0">
                <a:latin typeface="Calibri"/>
                <a:cs typeface="Calibri"/>
              </a:rPr>
              <a:t> </a:t>
            </a:r>
            <a:r>
              <a:rPr sz="1600" b="1" spc="114" dirty="0">
                <a:latin typeface="Calibri"/>
                <a:cs typeface="Calibri"/>
              </a:rPr>
              <a:t>ασφάλεια</a:t>
            </a:r>
            <a:endParaRPr sz="1600">
              <a:latin typeface="Calibri"/>
              <a:cs typeface="Calibri"/>
            </a:endParaRPr>
          </a:p>
        </p:txBody>
      </p:sp>
      <p:graphicFrame>
        <p:nvGraphicFramePr>
          <p:cNvPr id="5" name="object 5"/>
          <p:cNvGraphicFramePr>
            <a:graphicFrameLocks noGrp="1"/>
          </p:cNvGraphicFramePr>
          <p:nvPr/>
        </p:nvGraphicFramePr>
        <p:xfrm>
          <a:off x="2047239" y="2751454"/>
          <a:ext cx="6162674" cy="3215002"/>
        </p:xfrm>
        <a:graphic>
          <a:graphicData uri="http://schemas.openxmlformats.org/drawingml/2006/table">
            <a:tbl>
              <a:tblPr firstRow="1" bandRow="1">
                <a:tableStyleId>{2D5ABB26-0587-4C30-8999-92F81FD0307C}</a:tableStyleId>
              </a:tblPr>
              <a:tblGrid>
                <a:gridCol w="2389505">
                  <a:extLst>
                    <a:ext uri="{9D8B030D-6E8A-4147-A177-3AD203B41FA5}">
                      <a16:colId xmlns:a16="http://schemas.microsoft.com/office/drawing/2014/main" val="20000"/>
                    </a:ext>
                  </a:extLst>
                </a:gridCol>
                <a:gridCol w="2389505">
                  <a:extLst>
                    <a:ext uri="{9D8B030D-6E8A-4147-A177-3AD203B41FA5}">
                      <a16:colId xmlns:a16="http://schemas.microsoft.com/office/drawing/2014/main" val="20001"/>
                    </a:ext>
                  </a:extLst>
                </a:gridCol>
                <a:gridCol w="1383664">
                  <a:extLst>
                    <a:ext uri="{9D8B030D-6E8A-4147-A177-3AD203B41FA5}">
                      <a16:colId xmlns:a16="http://schemas.microsoft.com/office/drawing/2014/main" val="20002"/>
                    </a:ext>
                  </a:extLst>
                </a:gridCol>
              </a:tblGrid>
              <a:tr h="730885">
                <a:tc>
                  <a:txBody>
                    <a:bodyPr/>
                    <a:lstStyle/>
                    <a:p>
                      <a:pPr marL="489584" marR="216535" indent="-232410">
                        <a:lnSpc>
                          <a:spcPct val="100000"/>
                        </a:lnSpc>
                        <a:spcBef>
                          <a:spcPts val="285"/>
                        </a:spcBef>
                      </a:pPr>
                      <a:r>
                        <a:rPr sz="1100" b="1" spc="-5" dirty="0">
                          <a:solidFill>
                            <a:srgbClr val="FFFFFF"/>
                          </a:solidFill>
                          <a:latin typeface="Arial"/>
                          <a:cs typeface="Arial"/>
                        </a:rPr>
                        <a:t>Συμμετρική κρυπτογράφηση </a:t>
                      </a:r>
                      <a:r>
                        <a:rPr sz="1100" b="1" spc="-295" dirty="0">
                          <a:solidFill>
                            <a:srgbClr val="FFFFFF"/>
                          </a:solidFill>
                          <a:latin typeface="Arial"/>
                          <a:cs typeface="Arial"/>
                        </a:rPr>
                        <a:t> </a:t>
                      </a:r>
                      <a:r>
                        <a:rPr sz="1100" b="1" spc="-5" dirty="0">
                          <a:solidFill>
                            <a:srgbClr val="FFFFFF"/>
                          </a:solidFill>
                          <a:latin typeface="Arial"/>
                          <a:cs typeface="Arial"/>
                        </a:rPr>
                        <a:t>(Μέγεθος κλειδιού σε </a:t>
                      </a:r>
                      <a:r>
                        <a:rPr sz="1100" b="1" dirty="0">
                          <a:solidFill>
                            <a:srgbClr val="FFFFFF"/>
                          </a:solidFill>
                          <a:latin typeface="Arial"/>
                          <a:cs typeface="Arial"/>
                        </a:rPr>
                        <a:t> </a:t>
                      </a:r>
                      <a:r>
                        <a:rPr sz="1100" b="1" spc="-5" dirty="0">
                          <a:solidFill>
                            <a:srgbClr val="FFFFFF"/>
                          </a:solidFill>
                          <a:latin typeface="Arial"/>
                          <a:cs typeface="Arial"/>
                        </a:rPr>
                        <a:t>δυαδικά</a:t>
                      </a:r>
                      <a:r>
                        <a:rPr sz="1100" b="1" spc="-15" dirty="0">
                          <a:solidFill>
                            <a:srgbClr val="FFFFFF"/>
                          </a:solidFill>
                          <a:latin typeface="Arial"/>
                          <a:cs typeface="Arial"/>
                        </a:rPr>
                        <a:t> </a:t>
                      </a:r>
                      <a:r>
                        <a:rPr sz="1100" b="1" spc="-5" dirty="0">
                          <a:solidFill>
                            <a:srgbClr val="FFFFFF"/>
                          </a:solidFill>
                          <a:latin typeface="Arial"/>
                          <a:cs typeface="Arial"/>
                        </a:rPr>
                        <a:t>ψηφία)</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292100" marR="48260" indent="-83820">
                        <a:lnSpc>
                          <a:spcPct val="100000"/>
                        </a:lnSpc>
                        <a:spcBef>
                          <a:spcPts val="285"/>
                        </a:spcBef>
                      </a:pPr>
                      <a:r>
                        <a:rPr sz="1100" b="1" spc="-5" dirty="0">
                          <a:solidFill>
                            <a:srgbClr val="FFFFFF"/>
                          </a:solidFill>
                          <a:latin typeface="Arial"/>
                          <a:cs typeface="Arial"/>
                        </a:rPr>
                        <a:t>RSA και Diffie-Hellman (μέγεθος </a:t>
                      </a:r>
                      <a:r>
                        <a:rPr sz="1100" b="1" spc="-295" dirty="0">
                          <a:solidFill>
                            <a:srgbClr val="FFFFFF"/>
                          </a:solidFill>
                          <a:latin typeface="Arial"/>
                          <a:cs typeface="Arial"/>
                        </a:rPr>
                        <a:t> </a:t>
                      </a:r>
                      <a:r>
                        <a:rPr sz="1100" b="1" spc="-5" dirty="0">
                          <a:solidFill>
                            <a:srgbClr val="FFFFFF"/>
                          </a:solidFill>
                          <a:latin typeface="Arial"/>
                          <a:cs typeface="Arial"/>
                        </a:rPr>
                        <a:t>modulus </a:t>
                      </a:r>
                      <a:r>
                        <a:rPr sz="1100" b="1" dirty="0">
                          <a:solidFill>
                            <a:srgbClr val="FFFFFF"/>
                          </a:solidFill>
                          <a:latin typeface="Arial"/>
                          <a:cs typeface="Arial"/>
                        </a:rPr>
                        <a:t>σε</a:t>
                      </a:r>
                      <a:r>
                        <a:rPr sz="1100" b="1" spc="-10" dirty="0">
                          <a:solidFill>
                            <a:srgbClr val="FFFFFF"/>
                          </a:solidFill>
                          <a:latin typeface="Arial"/>
                          <a:cs typeface="Arial"/>
                        </a:rPr>
                        <a:t> </a:t>
                      </a:r>
                      <a:r>
                        <a:rPr sz="1100" b="1" spc="-5" dirty="0">
                          <a:solidFill>
                            <a:srgbClr val="FFFFFF"/>
                          </a:solidFill>
                          <a:latin typeface="Arial"/>
                          <a:cs typeface="Arial"/>
                        </a:rPr>
                        <a:t>δυαδικά</a:t>
                      </a:r>
                      <a:r>
                        <a:rPr sz="1100" b="1" spc="-15" dirty="0">
                          <a:solidFill>
                            <a:srgbClr val="FFFFFF"/>
                          </a:solidFill>
                          <a:latin typeface="Arial"/>
                          <a:cs typeface="Arial"/>
                        </a:rPr>
                        <a:t> </a:t>
                      </a:r>
                      <a:r>
                        <a:rPr sz="1100" b="1" spc="-5" dirty="0">
                          <a:solidFill>
                            <a:srgbClr val="FFFFFF"/>
                          </a:solidFill>
                          <a:latin typeface="Arial"/>
                          <a:cs typeface="Arial"/>
                        </a:rPr>
                        <a:t>ψηφία)</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436245" marR="109855" indent="-316230">
                        <a:lnSpc>
                          <a:spcPct val="100000"/>
                        </a:lnSpc>
                        <a:spcBef>
                          <a:spcPts val="285"/>
                        </a:spcBef>
                      </a:pPr>
                      <a:r>
                        <a:rPr sz="1100" b="1" spc="-5" dirty="0">
                          <a:solidFill>
                            <a:srgbClr val="FFFFFF"/>
                          </a:solidFill>
                          <a:latin typeface="Arial"/>
                          <a:cs typeface="Arial"/>
                        </a:rPr>
                        <a:t>Μέγεθος</a:t>
                      </a:r>
                      <a:r>
                        <a:rPr sz="1100" b="1" spc="-60" dirty="0">
                          <a:solidFill>
                            <a:srgbClr val="FFFFFF"/>
                          </a:solidFill>
                          <a:latin typeface="Arial"/>
                          <a:cs typeface="Arial"/>
                        </a:rPr>
                        <a:t> </a:t>
                      </a:r>
                      <a:r>
                        <a:rPr sz="1100" b="1" spc="-5" dirty="0">
                          <a:solidFill>
                            <a:srgbClr val="FFFFFF"/>
                          </a:solidFill>
                          <a:latin typeface="Arial"/>
                          <a:cs typeface="Arial"/>
                        </a:rPr>
                        <a:t>κλειδιού </a:t>
                      </a:r>
                      <a:r>
                        <a:rPr sz="1100" b="1" spc="-290" dirty="0">
                          <a:solidFill>
                            <a:srgbClr val="FFFFFF"/>
                          </a:solidFill>
                          <a:latin typeface="Arial"/>
                          <a:cs typeface="Arial"/>
                        </a:rPr>
                        <a:t> </a:t>
                      </a:r>
                      <a:r>
                        <a:rPr sz="1100" b="1" spc="-5" dirty="0">
                          <a:solidFill>
                            <a:srgbClr val="FFFFFF"/>
                          </a:solidFill>
                          <a:latin typeface="Arial"/>
                          <a:cs typeface="Arial"/>
                        </a:rPr>
                        <a:t>ECC σε </a:t>
                      </a:r>
                      <a:r>
                        <a:rPr sz="1100" b="1" dirty="0">
                          <a:solidFill>
                            <a:srgbClr val="FFFFFF"/>
                          </a:solidFill>
                          <a:latin typeface="Arial"/>
                          <a:cs typeface="Arial"/>
                        </a:rPr>
                        <a:t> </a:t>
                      </a:r>
                      <a:r>
                        <a:rPr sz="1100" b="1" spc="-5" dirty="0">
                          <a:solidFill>
                            <a:srgbClr val="FFFFFF"/>
                          </a:solidFill>
                          <a:latin typeface="Arial"/>
                          <a:cs typeface="Arial"/>
                        </a:rPr>
                        <a:t>δυαδικά </a:t>
                      </a:r>
                      <a:r>
                        <a:rPr sz="1100" b="1" dirty="0">
                          <a:solidFill>
                            <a:srgbClr val="FFFFFF"/>
                          </a:solidFill>
                          <a:latin typeface="Arial"/>
                          <a:cs typeface="Arial"/>
                        </a:rPr>
                        <a:t> </a:t>
                      </a:r>
                      <a:r>
                        <a:rPr sz="1100" b="1" spc="-5" dirty="0">
                          <a:solidFill>
                            <a:srgbClr val="FFFFFF"/>
                          </a:solidFill>
                          <a:latin typeface="Arial"/>
                          <a:cs typeface="Arial"/>
                        </a:rPr>
                        <a:t>ψηφία</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extLst>
                  <a:ext uri="{0D108BD9-81ED-4DB2-BD59-A6C34878D82A}">
                    <a16:rowId xmlns:a16="http://schemas.microsoft.com/office/drawing/2014/main" val="10000"/>
                  </a:ext>
                </a:extLst>
              </a:tr>
              <a:tr h="414655">
                <a:tc>
                  <a:txBody>
                    <a:bodyPr/>
                    <a:lstStyle/>
                    <a:p>
                      <a:pPr marR="1102360" algn="r">
                        <a:lnSpc>
                          <a:spcPct val="100000"/>
                        </a:lnSpc>
                        <a:spcBef>
                          <a:spcPts val="285"/>
                        </a:spcBef>
                      </a:pPr>
                      <a:r>
                        <a:rPr sz="1100" spc="-15" dirty="0">
                          <a:latin typeface="Arial"/>
                          <a:cs typeface="Arial"/>
                        </a:rPr>
                        <a:t>56</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6CA"/>
                    </a:solidFill>
                  </a:tcPr>
                </a:tc>
                <a:tc>
                  <a:txBody>
                    <a:bodyPr/>
                    <a:lstStyle/>
                    <a:p>
                      <a:pPr marL="15240" algn="ctr">
                        <a:lnSpc>
                          <a:spcPct val="100000"/>
                        </a:lnSpc>
                        <a:spcBef>
                          <a:spcPts val="285"/>
                        </a:spcBef>
                      </a:pPr>
                      <a:r>
                        <a:rPr sz="1100" spc="-20" dirty="0">
                          <a:latin typeface="Arial"/>
                          <a:cs typeface="Arial"/>
                        </a:rPr>
                        <a:t>512</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6CA"/>
                    </a:solidFill>
                  </a:tcPr>
                </a:tc>
                <a:tc>
                  <a:txBody>
                    <a:bodyPr/>
                    <a:lstStyle/>
                    <a:p>
                      <a:pPr marL="15240" algn="ctr">
                        <a:lnSpc>
                          <a:spcPct val="100000"/>
                        </a:lnSpc>
                        <a:spcBef>
                          <a:spcPts val="285"/>
                        </a:spcBef>
                      </a:pPr>
                      <a:r>
                        <a:rPr sz="1100" spc="-20" dirty="0">
                          <a:latin typeface="Arial"/>
                          <a:cs typeface="Arial"/>
                        </a:rPr>
                        <a:t>112</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1"/>
                  </a:ext>
                </a:extLst>
              </a:tr>
              <a:tr h="415290">
                <a:tc>
                  <a:txBody>
                    <a:bodyPr/>
                    <a:lstStyle/>
                    <a:p>
                      <a:pPr marR="1102360" algn="r">
                        <a:lnSpc>
                          <a:spcPct val="100000"/>
                        </a:lnSpc>
                        <a:spcBef>
                          <a:spcPts val="285"/>
                        </a:spcBef>
                      </a:pPr>
                      <a:r>
                        <a:rPr sz="1100" spc="-15" dirty="0">
                          <a:latin typeface="Arial"/>
                          <a:cs typeface="Arial"/>
                        </a:rPr>
                        <a:t>80</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tc>
                  <a:txBody>
                    <a:bodyPr/>
                    <a:lstStyle/>
                    <a:p>
                      <a:pPr marR="1027430" algn="r">
                        <a:lnSpc>
                          <a:spcPct val="100000"/>
                        </a:lnSpc>
                        <a:spcBef>
                          <a:spcPts val="285"/>
                        </a:spcBef>
                      </a:pPr>
                      <a:r>
                        <a:rPr sz="1100" spc="-20" dirty="0">
                          <a:latin typeface="Arial"/>
                          <a:cs typeface="Arial"/>
                        </a:rPr>
                        <a:t>1024</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tc>
                  <a:txBody>
                    <a:bodyPr/>
                    <a:lstStyle/>
                    <a:p>
                      <a:pPr marL="15240" algn="ctr">
                        <a:lnSpc>
                          <a:spcPct val="100000"/>
                        </a:lnSpc>
                        <a:spcBef>
                          <a:spcPts val="285"/>
                        </a:spcBef>
                      </a:pPr>
                      <a:r>
                        <a:rPr sz="1100" spc="-20" dirty="0">
                          <a:latin typeface="Arial"/>
                          <a:cs typeface="Arial"/>
                        </a:rPr>
                        <a:t>160</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2"/>
                  </a:ext>
                </a:extLst>
              </a:tr>
              <a:tr h="414654">
                <a:tc>
                  <a:txBody>
                    <a:bodyPr/>
                    <a:lstStyle/>
                    <a:p>
                      <a:pPr marR="1065530" algn="r">
                        <a:lnSpc>
                          <a:spcPct val="100000"/>
                        </a:lnSpc>
                        <a:spcBef>
                          <a:spcPts val="285"/>
                        </a:spcBef>
                      </a:pPr>
                      <a:r>
                        <a:rPr sz="1100" spc="-20" dirty="0">
                          <a:latin typeface="Arial"/>
                          <a:cs typeface="Arial"/>
                        </a:rPr>
                        <a:t>112</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tc>
                  <a:txBody>
                    <a:bodyPr/>
                    <a:lstStyle/>
                    <a:p>
                      <a:pPr marR="1027430" algn="r">
                        <a:lnSpc>
                          <a:spcPct val="100000"/>
                        </a:lnSpc>
                        <a:spcBef>
                          <a:spcPts val="285"/>
                        </a:spcBef>
                      </a:pPr>
                      <a:r>
                        <a:rPr sz="1100" spc="-20" dirty="0">
                          <a:latin typeface="Arial"/>
                          <a:cs typeface="Arial"/>
                        </a:rPr>
                        <a:t>2048</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tc>
                  <a:txBody>
                    <a:bodyPr/>
                    <a:lstStyle/>
                    <a:p>
                      <a:pPr marL="15240" algn="ctr">
                        <a:lnSpc>
                          <a:spcPct val="100000"/>
                        </a:lnSpc>
                        <a:spcBef>
                          <a:spcPts val="285"/>
                        </a:spcBef>
                      </a:pPr>
                      <a:r>
                        <a:rPr sz="1100" spc="-20" dirty="0">
                          <a:latin typeface="Arial"/>
                          <a:cs typeface="Arial"/>
                        </a:rPr>
                        <a:t>224</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3"/>
                  </a:ext>
                </a:extLst>
              </a:tr>
              <a:tr h="415290">
                <a:tc>
                  <a:txBody>
                    <a:bodyPr/>
                    <a:lstStyle/>
                    <a:p>
                      <a:pPr marR="1065530" algn="r">
                        <a:lnSpc>
                          <a:spcPct val="100000"/>
                        </a:lnSpc>
                        <a:spcBef>
                          <a:spcPts val="285"/>
                        </a:spcBef>
                      </a:pPr>
                      <a:r>
                        <a:rPr sz="1100" spc="-20" dirty="0">
                          <a:latin typeface="Arial"/>
                          <a:cs typeface="Arial"/>
                        </a:rPr>
                        <a:t>128</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tc>
                  <a:txBody>
                    <a:bodyPr/>
                    <a:lstStyle/>
                    <a:p>
                      <a:pPr marR="1027430" algn="r">
                        <a:lnSpc>
                          <a:spcPct val="100000"/>
                        </a:lnSpc>
                        <a:spcBef>
                          <a:spcPts val="285"/>
                        </a:spcBef>
                      </a:pPr>
                      <a:r>
                        <a:rPr sz="1100" spc="-20" dirty="0">
                          <a:latin typeface="Arial"/>
                          <a:cs typeface="Arial"/>
                        </a:rPr>
                        <a:t>3072</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tc>
                  <a:txBody>
                    <a:bodyPr/>
                    <a:lstStyle/>
                    <a:p>
                      <a:pPr marL="15240" algn="ctr">
                        <a:lnSpc>
                          <a:spcPct val="100000"/>
                        </a:lnSpc>
                        <a:spcBef>
                          <a:spcPts val="285"/>
                        </a:spcBef>
                      </a:pPr>
                      <a:r>
                        <a:rPr sz="1100" spc="-20" dirty="0">
                          <a:latin typeface="Arial"/>
                          <a:cs typeface="Arial"/>
                        </a:rPr>
                        <a:t>256</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4"/>
                  </a:ext>
                </a:extLst>
              </a:tr>
              <a:tr h="415289">
                <a:tc>
                  <a:txBody>
                    <a:bodyPr/>
                    <a:lstStyle/>
                    <a:p>
                      <a:pPr marR="1065530" algn="r">
                        <a:lnSpc>
                          <a:spcPct val="100000"/>
                        </a:lnSpc>
                        <a:spcBef>
                          <a:spcPts val="285"/>
                        </a:spcBef>
                      </a:pPr>
                      <a:r>
                        <a:rPr sz="1100" spc="-20" dirty="0">
                          <a:latin typeface="Arial"/>
                          <a:cs typeface="Arial"/>
                        </a:rPr>
                        <a:t>192</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tc>
                  <a:txBody>
                    <a:bodyPr/>
                    <a:lstStyle/>
                    <a:p>
                      <a:pPr marR="1027430" algn="r">
                        <a:lnSpc>
                          <a:spcPct val="100000"/>
                        </a:lnSpc>
                        <a:spcBef>
                          <a:spcPts val="285"/>
                        </a:spcBef>
                      </a:pPr>
                      <a:r>
                        <a:rPr sz="1100" spc="-20" dirty="0">
                          <a:latin typeface="Arial"/>
                          <a:cs typeface="Arial"/>
                        </a:rPr>
                        <a:t>7680</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tc>
                  <a:txBody>
                    <a:bodyPr/>
                    <a:lstStyle/>
                    <a:p>
                      <a:pPr marL="15240" algn="ctr">
                        <a:lnSpc>
                          <a:spcPct val="100000"/>
                        </a:lnSpc>
                        <a:spcBef>
                          <a:spcPts val="285"/>
                        </a:spcBef>
                      </a:pPr>
                      <a:r>
                        <a:rPr sz="1100" spc="-20" dirty="0">
                          <a:latin typeface="Arial"/>
                          <a:cs typeface="Arial"/>
                        </a:rPr>
                        <a:t>384</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5"/>
                  </a:ext>
                </a:extLst>
              </a:tr>
              <a:tr h="408939">
                <a:tc>
                  <a:txBody>
                    <a:bodyPr/>
                    <a:lstStyle/>
                    <a:p>
                      <a:pPr marR="1065530" algn="r">
                        <a:lnSpc>
                          <a:spcPct val="100000"/>
                        </a:lnSpc>
                        <a:spcBef>
                          <a:spcPts val="285"/>
                        </a:spcBef>
                      </a:pPr>
                      <a:r>
                        <a:rPr sz="1100" spc="-20" dirty="0">
                          <a:latin typeface="Arial"/>
                          <a:cs typeface="Arial"/>
                        </a:rPr>
                        <a:t>256</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solidFill>
                      <a:srgbClr val="FFF2E6"/>
                    </a:solidFill>
                  </a:tcPr>
                </a:tc>
                <a:tc>
                  <a:txBody>
                    <a:bodyPr/>
                    <a:lstStyle/>
                    <a:p>
                      <a:pPr marR="988060" algn="r">
                        <a:lnSpc>
                          <a:spcPct val="100000"/>
                        </a:lnSpc>
                        <a:spcBef>
                          <a:spcPts val="285"/>
                        </a:spcBef>
                      </a:pPr>
                      <a:r>
                        <a:rPr sz="1100" spc="-10" dirty="0">
                          <a:latin typeface="Arial"/>
                          <a:cs typeface="Arial"/>
                        </a:rPr>
                        <a:t>15360</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solidFill>
                      <a:srgbClr val="FFF2E6"/>
                    </a:solidFill>
                  </a:tcPr>
                </a:tc>
                <a:tc>
                  <a:txBody>
                    <a:bodyPr/>
                    <a:lstStyle/>
                    <a:p>
                      <a:pPr marL="15240" algn="ctr">
                        <a:lnSpc>
                          <a:spcPct val="100000"/>
                        </a:lnSpc>
                        <a:spcBef>
                          <a:spcPts val="285"/>
                        </a:spcBef>
                      </a:pPr>
                      <a:r>
                        <a:rPr sz="1100" spc="-20" dirty="0">
                          <a:latin typeface="Arial"/>
                          <a:cs typeface="Arial"/>
                        </a:rPr>
                        <a:t>512</a:t>
                      </a:r>
                      <a:endParaRPr sz="110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solidFill>
                      <a:srgbClr val="FFF2E6"/>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984875"/>
            <a:ext cx="1530032" cy="612140"/>
          </a:xfrm>
          <a:prstGeom prst="rect">
            <a:avLst/>
          </a:prstGeom>
        </p:spPr>
      </p:pic>
      <p:sp>
        <p:nvSpPr>
          <p:cNvPr id="3" name="object 3"/>
          <p:cNvSpPr txBox="1">
            <a:spLocks noGrp="1"/>
          </p:cNvSpPr>
          <p:nvPr>
            <p:ph type="title"/>
          </p:nvPr>
        </p:nvSpPr>
        <p:spPr>
          <a:xfrm>
            <a:off x="875030" y="848359"/>
            <a:ext cx="7181215" cy="414020"/>
          </a:xfrm>
          <a:prstGeom prst="rect">
            <a:avLst/>
          </a:prstGeom>
        </p:spPr>
        <p:txBody>
          <a:bodyPr vert="horz" wrap="square" lIns="0" tIns="12700" rIns="0" bIns="0" rtlCol="0">
            <a:spAutoFit/>
          </a:bodyPr>
          <a:lstStyle/>
          <a:p>
            <a:pPr marL="12700">
              <a:lnSpc>
                <a:spcPct val="100000"/>
              </a:lnSpc>
              <a:spcBef>
                <a:spcPts val="100"/>
              </a:spcBef>
            </a:pPr>
            <a:r>
              <a:rPr sz="2550" spc="125" dirty="0"/>
              <a:t>Κρυπτογραφημένη</a:t>
            </a:r>
            <a:r>
              <a:rPr sz="2550" spc="60" dirty="0"/>
              <a:t> </a:t>
            </a:r>
            <a:r>
              <a:rPr sz="2550" spc="105" dirty="0"/>
              <a:t>ελλειπτική</a:t>
            </a:r>
            <a:r>
              <a:rPr sz="2550" spc="55" dirty="0"/>
              <a:t> </a:t>
            </a:r>
            <a:r>
              <a:rPr sz="2550" spc="125" dirty="0"/>
              <a:t>καμπύλη</a:t>
            </a:r>
            <a:r>
              <a:rPr sz="2550" spc="75" dirty="0"/>
              <a:t> </a:t>
            </a:r>
            <a:r>
              <a:rPr sz="2550" spc="95" dirty="0"/>
              <a:t>συνέχεια)</a:t>
            </a:r>
            <a:endParaRPr sz="2550"/>
          </a:p>
        </p:txBody>
      </p:sp>
      <p:sp>
        <p:nvSpPr>
          <p:cNvPr id="5" name="object 5"/>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33</a:t>
            </a:fld>
            <a:endParaRPr sz="850">
              <a:latin typeface="Calibri"/>
              <a:cs typeface="Calibri"/>
            </a:endParaRPr>
          </a:p>
        </p:txBody>
      </p:sp>
      <p:sp>
        <p:nvSpPr>
          <p:cNvPr id="4" name="object 4"/>
          <p:cNvSpPr txBox="1"/>
          <p:nvPr/>
        </p:nvSpPr>
        <p:spPr>
          <a:xfrm>
            <a:off x="1241425" y="2137092"/>
            <a:ext cx="9640570" cy="2572385"/>
          </a:xfrm>
          <a:prstGeom prst="rect">
            <a:avLst/>
          </a:prstGeom>
        </p:spPr>
        <p:txBody>
          <a:bodyPr vert="horz" wrap="square" lIns="0" tIns="12700" rIns="0" bIns="0" rtlCol="0">
            <a:spAutoFit/>
          </a:bodyPr>
          <a:lstStyle/>
          <a:p>
            <a:pPr marL="12700">
              <a:lnSpc>
                <a:spcPct val="100000"/>
              </a:lnSpc>
              <a:spcBef>
                <a:spcPts val="100"/>
              </a:spcBef>
            </a:pPr>
            <a:r>
              <a:rPr sz="1400" spc="105" dirty="0">
                <a:latin typeface="Calibri"/>
                <a:cs typeface="Calibri"/>
              </a:rPr>
              <a:t>Τι</a:t>
            </a:r>
            <a:r>
              <a:rPr sz="1400" spc="60" dirty="0">
                <a:latin typeface="Calibri"/>
                <a:cs typeface="Calibri"/>
              </a:rPr>
              <a:t> </a:t>
            </a:r>
            <a:r>
              <a:rPr sz="1400" spc="110" dirty="0">
                <a:latin typeface="Calibri"/>
                <a:cs typeface="Calibri"/>
              </a:rPr>
              <a:t>είναι</a:t>
            </a:r>
            <a:r>
              <a:rPr sz="1400" spc="65" dirty="0">
                <a:latin typeface="Calibri"/>
                <a:cs typeface="Calibri"/>
              </a:rPr>
              <a:t> </a:t>
            </a:r>
            <a:r>
              <a:rPr sz="1400" spc="150" dirty="0">
                <a:latin typeface="Calibri"/>
                <a:cs typeface="Calibri"/>
              </a:rPr>
              <a:t>η</a:t>
            </a:r>
            <a:r>
              <a:rPr sz="1400" spc="65" dirty="0">
                <a:latin typeface="Calibri"/>
                <a:cs typeface="Calibri"/>
              </a:rPr>
              <a:t> </a:t>
            </a:r>
            <a:r>
              <a:rPr sz="1400" spc="135" dirty="0">
                <a:latin typeface="Calibri"/>
                <a:cs typeface="Calibri"/>
              </a:rPr>
              <a:t>κρυπτογραφία</a:t>
            </a:r>
            <a:r>
              <a:rPr sz="1400" spc="70" dirty="0">
                <a:latin typeface="Calibri"/>
                <a:cs typeface="Calibri"/>
              </a:rPr>
              <a:t> </a:t>
            </a:r>
            <a:r>
              <a:rPr sz="1400" spc="114" dirty="0">
                <a:latin typeface="Calibri"/>
                <a:cs typeface="Calibri"/>
              </a:rPr>
              <a:t>ελλειπτικής</a:t>
            </a:r>
            <a:r>
              <a:rPr sz="1400" spc="60" dirty="0">
                <a:latin typeface="Calibri"/>
                <a:cs typeface="Calibri"/>
              </a:rPr>
              <a:t> </a:t>
            </a:r>
            <a:r>
              <a:rPr sz="1400" spc="130" dirty="0">
                <a:latin typeface="Calibri"/>
                <a:cs typeface="Calibri"/>
              </a:rPr>
              <a:t>καμπύλης;</a:t>
            </a:r>
            <a:endParaRPr sz="1400">
              <a:latin typeface="Calibri"/>
              <a:cs typeface="Calibri"/>
            </a:endParaRPr>
          </a:p>
          <a:p>
            <a:pPr>
              <a:lnSpc>
                <a:spcPct val="100000"/>
              </a:lnSpc>
              <a:spcBef>
                <a:spcPts val="20"/>
              </a:spcBef>
            </a:pPr>
            <a:endParaRPr sz="1350">
              <a:latin typeface="Calibri"/>
              <a:cs typeface="Calibri"/>
            </a:endParaRPr>
          </a:p>
          <a:p>
            <a:pPr marL="12700">
              <a:lnSpc>
                <a:spcPct val="100000"/>
              </a:lnSpc>
            </a:pPr>
            <a:r>
              <a:rPr sz="1400" spc="135" dirty="0">
                <a:latin typeface="Calibri"/>
                <a:cs typeface="Calibri"/>
              </a:rPr>
              <a:t>Υλοποίηση</a:t>
            </a:r>
            <a:r>
              <a:rPr sz="1400" spc="35" dirty="0">
                <a:latin typeface="Calibri"/>
                <a:cs typeface="Calibri"/>
              </a:rPr>
              <a:t> </a:t>
            </a:r>
            <a:r>
              <a:rPr sz="1400" spc="140" dirty="0">
                <a:latin typeface="Calibri"/>
                <a:cs typeface="Calibri"/>
              </a:rPr>
              <a:t>ομαδικών</a:t>
            </a:r>
            <a:r>
              <a:rPr sz="1400" spc="40" dirty="0">
                <a:latin typeface="Calibri"/>
                <a:cs typeface="Calibri"/>
              </a:rPr>
              <a:t> </a:t>
            </a:r>
            <a:r>
              <a:rPr sz="1400" spc="125" dirty="0">
                <a:latin typeface="Calibri"/>
                <a:cs typeface="Calibri"/>
              </a:rPr>
              <a:t>λειτουργιών</a:t>
            </a:r>
            <a:endParaRPr sz="1400">
              <a:latin typeface="Calibri"/>
              <a:cs typeface="Calibri"/>
            </a:endParaRPr>
          </a:p>
          <a:p>
            <a:pPr marL="469265" indent="-316865">
              <a:lnSpc>
                <a:spcPct val="100000"/>
              </a:lnSpc>
              <a:spcBef>
                <a:spcPts val="875"/>
              </a:spcBef>
              <a:buSzPct val="128571"/>
              <a:buChar char="◦"/>
              <a:tabLst>
                <a:tab pos="468630" algn="l"/>
                <a:tab pos="469265" algn="l"/>
              </a:tabLst>
            </a:pPr>
            <a:r>
              <a:rPr sz="1400" spc="90" dirty="0">
                <a:latin typeface="Calibri"/>
                <a:cs typeface="Calibri"/>
              </a:rPr>
              <a:t>Κύριες</a:t>
            </a:r>
            <a:r>
              <a:rPr sz="1400" spc="45" dirty="0">
                <a:latin typeface="Calibri"/>
                <a:cs typeface="Calibri"/>
              </a:rPr>
              <a:t> </a:t>
            </a:r>
            <a:r>
              <a:rPr sz="1400" spc="85" dirty="0">
                <a:latin typeface="Calibri"/>
                <a:cs typeface="Calibri"/>
              </a:rPr>
              <a:t>λειτουργίες</a:t>
            </a:r>
            <a:r>
              <a:rPr sz="1400" spc="55" dirty="0">
                <a:latin typeface="Calibri"/>
                <a:cs typeface="Calibri"/>
              </a:rPr>
              <a:t> </a:t>
            </a:r>
            <a:r>
              <a:rPr sz="1400" spc="100" dirty="0">
                <a:latin typeface="Calibri"/>
                <a:cs typeface="Calibri"/>
              </a:rPr>
              <a:t>σημειακή</a:t>
            </a:r>
            <a:r>
              <a:rPr sz="1400" spc="60" dirty="0">
                <a:latin typeface="Calibri"/>
                <a:cs typeface="Calibri"/>
              </a:rPr>
              <a:t> </a:t>
            </a:r>
            <a:r>
              <a:rPr sz="1400" spc="105" dirty="0">
                <a:latin typeface="Calibri"/>
                <a:cs typeface="Calibri"/>
              </a:rPr>
              <a:t>πρόσθεση</a:t>
            </a:r>
            <a:r>
              <a:rPr sz="1400" spc="55" dirty="0">
                <a:latin typeface="Calibri"/>
                <a:cs typeface="Calibri"/>
              </a:rPr>
              <a:t> </a:t>
            </a:r>
            <a:r>
              <a:rPr sz="1400" spc="85" dirty="0">
                <a:latin typeface="Calibri"/>
                <a:cs typeface="Calibri"/>
              </a:rPr>
              <a:t>και</a:t>
            </a:r>
            <a:r>
              <a:rPr sz="1400" spc="60" dirty="0">
                <a:latin typeface="Calibri"/>
                <a:cs typeface="Calibri"/>
              </a:rPr>
              <a:t> </a:t>
            </a:r>
            <a:r>
              <a:rPr sz="1400" spc="95" dirty="0">
                <a:latin typeface="Calibri"/>
                <a:cs typeface="Calibri"/>
              </a:rPr>
              <a:t>σημειακός</a:t>
            </a:r>
            <a:r>
              <a:rPr sz="1400" spc="65" dirty="0">
                <a:latin typeface="Calibri"/>
                <a:cs typeface="Calibri"/>
              </a:rPr>
              <a:t> </a:t>
            </a:r>
            <a:r>
              <a:rPr sz="1400" spc="95" dirty="0">
                <a:latin typeface="Calibri"/>
                <a:cs typeface="Calibri"/>
              </a:rPr>
              <a:t>πολλαπλασιασμός</a:t>
            </a:r>
            <a:endParaRPr sz="1400">
              <a:latin typeface="Calibri"/>
              <a:cs typeface="Calibri"/>
            </a:endParaRPr>
          </a:p>
          <a:p>
            <a:pPr marL="469265" indent="-316865">
              <a:lnSpc>
                <a:spcPct val="100000"/>
              </a:lnSpc>
              <a:spcBef>
                <a:spcPts val="580"/>
              </a:spcBef>
              <a:buSzPct val="128571"/>
              <a:buChar char="◦"/>
              <a:tabLst>
                <a:tab pos="468630" algn="l"/>
                <a:tab pos="469265" algn="l"/>
              </a:tabLst>
            </a:pPr>
            <a:r>
              <a:rPr sz="1400" spc="100" dirty="0">
                <a:latin typeface="Calibri"/>
                <a:cs typeface="Calibri"/>
              </a:rPr>
              <a:t>Προσθέτοντας</a:t>
            </a:r>
            <a:r>
              <a:rPr sz="1400" spc="50" dirty="0">
                <a:latin typeface="Calibri"/>
                <a:cs typeface="Calibri"/>
              </a:rPr>
              <a:t> </a:t>
            </a:r>
            <a:r>
              <a:rPr sz="1400" spc="105" dirty="0">
                <a:latin typeface="Calibri"/>
                <a:cs typeface="Calibri"/>
              </a:rPr>
              <a:t>δύο</a:t>
            </a:r>
            <a:r>
              <a:rPr sz="1400" spc="50" dirty="0">
                <a:latin typeface="Calibri"/>
                <a:cs typeface="Calibri"/>
              </a:rPr>
              <a:t> </a:t>
            </a:r>
            <a:r>
              <a:rPr sz="1400" spc="100" dirty="0">
                <a:latin typeface="Calibri"/>
                <a:cs typeface="Calibri"/>
              </a:rPr>
              <a:t>σημεία</a:t>
            </a:r>
            <a:r>
              <a:rPr sz="1400" spc="55" dirty="0">
                <a:latin typeface="Calibri"/>
                <a:cs typeface="Calibri"/>
              </a:rPr>
              <a:t> </a:t>
            </a:r>
            <a:r>
              <a:rPr sz="1400" spc="110" dirty="0">
                <a:latin typeface="Calibri"/>
                <a:cs typeface="Calibri"/>
              </a:rPr>
              <a:t>που</a:t>
            </a:r>
            <a:r>
              <a:rPr sz="1400" spc="50" dirty="0">
                <a:latin typeface="Calibri"/>
                <a:cs typeface="Calibri"/>
              </a:rPr>
              <a:t> </a:t>
            </a:r>
            <a:r>
              <a:rPr sz="1400" spc="90" dirty="0">
                <a:latin typeface="Calibri"/>
                <a:cs typeface="Calibri"/>
              </a:rPr>
              <a:t>βρίσκονται</a:t>
            </a:r>
            <a:r>
              <a:rPr sz="1400" spc="55" dirty="0">
                <a:latin typeface="Calibri"/>
                <a:cs typeface="Calibri"/>
              </a:rPr>
              <a:t> </a:t>
            </a:r>
            <a:r>
              <a:rPr sz="1400" spc="100" dirty="0">
                <a:latin typeface="Calibri"/>
                <a:cs typeface="Calibri"/>
              </a:rPr>
              <a:t>σε</a:t>
            </a:r>
            <a:r>
              <a:rPr sz="1400" spc="50" dirty="0">
                <a:latin typeface="Calibri"/>
                <a:cs typeface="Calibri"/>
              </a:rPr>
              <a:t> </a:t>
            </a:r>
            <a:r>
              <a:rPr sz="1400" spc="95" dirty="0">
                <a:latin typeface="Calibri"/>
                <a:cs typeface="Calibri"/>
              </a:rPr>
              <a:t>μια</a:t>
            </a:r>
            <a:r>
              <a:rPr sz="1400" spc="55" dirty="0">
                <a:latin typeface="Calibri"/>
                <a:cs typeface="Calibri"/>
              </a:rPr>
              <a:t> </a:t>
            </a:r>
            <a:r>
              <a:rPr sz="1400" spc="85" dirty="0">
                <a:latin typeface="Calibri"/>
                <a:cs typeface="Calibri"/>
              </a:rPr>
              <a:t>ελλειπτική</a:t>
            </a:r>
            <a:r>
              <a:rPr sz="1400" spc="50" dirty="0">
                <a:latin typeface="Calibri"/>
                <a:cs typeface="Calibri"/>
              </a:rPr>
              <a:t> </a:t>
            </a:r>
            <a:r>
              <a:rPr sz="1400" spc="105" dirty="0">
                <a:latin typeface="Calibri"/>
                <a:cs typeface="Calibri"/>
              </a:rPr>
              <a:t>καμπύλη</a:t>
            </a:r>
            <a:r>
              <a:rPr sz="1400" spc="60" dirty="0">
                <a:latin typeface="Calibri"/>
                <a:cs typeface="Calibri"/>
              </a:rPr>
              <a:t> </a:t>
            </a:r>
            <a:r>
              <a:rPr sz="1400" spc="100" dirty="0">
                <a:latin typeface="Calibri"/>
                <a:cs typeface="Calibri"/>
              </a:rPr>
              <a:t>καμπύλη</a:t>
            </a:r>
            <a:endParaRPr sz="1400">
              <a:latin typeface="Calibri"/>
              <a:cs typeface="Calibri"/>
            </a:endParaRPr>
          </a:p>
          <a:p>
            <a:pPr marL="469265" indent="-316865">
              <a:lnSpc>
                <a:spcPct val="100000"/>
              </a:lnSpc>
              <a:spcBef>
                <a:spcPts val="570"/>
              </a:spcBef>
              <a:buSzPct val="128571"/>
              <a:buChar char="◦"/>
              <a:tabLst>
                <a:tab pos="468630" algn="l"/>
                <a:tab pos="469265" algn="l"/>
              </a:tabLst>
            </a:pPr>
            <a:r>
              <a:rPr sz="1400" spc="140" dirty="0">
                <a:latin typeface="Calibri"/>
                <a:cs typeface="Calibri"/>
              </a:rPr>
              <a:t>Ο</a:t>
            </a:r>
            <a:r>
              <a:rPr sz="1400" spc="50" dirty="0">
                <a:latin typeface="Calibri"/>
                <a:cs typeface="Calibri"/>
              </a:rPr>
              <a:t> </a:t>
            </a:r>
            <a:r>
              <a:rPr sz="1400" spc="100" dirty="0">
                <a:latin typeface="Calibri"/>
                <a:cs typeface="Calibri"/>
              </a:rPr>
              <a:t>πολλαπλασιασμός</a:t>
            </a:r>
            <a:r>
              <a:rPr sz="1400" spc="50" dirty="0">
                <a:latin typeface="Calibri"/>
                <a:cs typeface="Calibri"/>
              </a:rPr>
              <a:t> </a:t>
            </a:r>
            <a:r>
              <a:rPr sz="1400" spc="100" dirty="0">
                <a:latin typeface="Calibri"/>
                <a:cs typeface="Calibri"/>
              </a:rPr>
              <a:t>σημείων</a:t>
            </a:r>
            <a:r>
              <a:rPr sz="1400" spc="50" dirty="0">
                <a:latin typeface="Calibri"/>
                <a:cs typeface="Calibri"/>
              </a:rPr>
              <a:t> </a:t>
            </a:r>
            <a:r>
              <a:rPr sz="1400" spc="80" dirty="0">
                <a:latin typeface="Calibri"/>
                <a:cs typeface="Calibri"/>
              </a:rPr>
              <a:t>είναι</a:t>
            </a:r>
            <a:r>
              <a:rPr sz="1400" spc="55" dirty="0">
                <a:latin typeface="Calibri"/>
                <a:cs typeface="Calibri"/>
              </a:rPr>
              <a:t> </a:t>
            </a:r>
            <a:r>
              <a:rPr sz="1400" spc="105" dirty="0">
                <a:latin typeface="Calibri"/>
                <a:cs typeface="Calibri"/>
              </a:rPr>
              <a:t>επαναλαμβανόμενη</a:t>
            </a:r>
            <a:r>
              <a:rPr sz="1400" spc="55" dirty="0">
                <a:latin typeface="Calibri"/>
                <a:cs typeface="Calibri"/>
              </a:rPr>
              <a:t> </a:t>
            </a:r>
            <a:r>
              <a:rPr sz="1400" spc="100" dirty="0">
                <a:latin typeface="Calibri"/>
                <a:cs typeface="Calibri"/>
              </a:rPr>
              <a:t>πρόσθεση</a:t>
            </a:r>
            <a:endParaRPr sz="1400">
              <a:latin typeface="Calibri"/>
              <a:cs typeface="Calibri"/>
            </a:endParaRPr>
          </a:p>
          <a:p>
            <a:pPr marL="469900" marR="62865" indent="-317500">
              <a:lnSpc>
                <a:spcPct val="100000"/>
              </a:lnSpc>
              <a:spcBef>
                <a:spcPts val="580"/>
              </a:spcBef>
              <a:buSzPct val="128571"/>
              <a:buChar char="◦"/>
              <a:tabLst>
                <a:tab pos="469265" algn="l"/>
                <a:tab pos="469900" algn="l"/>
              </a:tabLst>
            </a:pPr>
            <a:r>
              <a:rPr sz="1400" spc="140" dirty="0">
                <a:latin typeface="Calibri"/>
                <a:cs typeface="Calibri"/>
              </a:rPr>
              <a:t>Εάν</a:t>
            </a:r>
            <a:r>
              <a:rPr sz="1400" spc="55" dirty="0">
                <a:latin typeface="Calibri"/>
                <a:cs typeface="Calibri"/>
              </a:rPr>
              <a:t> </a:t>
            </a:r>
            <a:r>
              <a:rPr sz="1400" spc="110" dirty="0">
                <a:latin typeface="Calibri"/>
                <a:cs typeface="Calibri"/>
              </a:rPr>
              <a:t>είναι</a:t>
            </a:r>
            <a:r>
              <a:rPr sz="1400" spc="65" dirty="0">
                <a:latin typeface="Calibri"/>
                <a:cs typeface="Calibri"/>
              </a:rPr>
              <a:t> </a:t>
            </a:r>
            <a:r>
              <a:rPr sz="1400" spc="135" dirty="0">
                <a:latin typeface="Calibri"/>
                <a:cs typeface="Calibri"/>
              </a:rPr>
              <a:t>γνωστό</a:t>
            </a:r>
            <a:r>
              <a:rPr sz="1400" spc="60" dirty="0">
                <a:latin typeface="Calibri"/>
                <a:cs typeface="Calibri"/>
              </a:rPr>
              <a:t> </a:t>
            </a:r>
            <a:r>
              <a:rPr sz="1400" spc="130" dirty="0">
                <a:latin typeface="Calibri"/>
                <a:cs typeface="Calibri"/>
              </a:rPr>
              <a:t>σημείο</a:t>
            </a:r>
            <a:r>
              <a:rPr sz="1400" spc="65" dirty="0">
                <a:latin typeface="Calibri"/>
                <a:cs typeface="Calibri"/>
              </a:rPr>
              <a:t> </a:t>
            </a:r>
            <a:r>
              <a:rPr sz="1400" spc="120" dirty="0">
                <a:latin typeface="Calibri"/>
                <a:cs typeface="Calibri"/>
              </a:rPr>
              <a:t>της</a:t>
            </a:r>
            <a:r>
              <a:rPr sz="1400" spc="65" dirty="0">
                <a:latin typeface="Calibri"/>
                <a:cs typeface="Calibri"/>
              </a:rPr>
              <a:t> </a:t>
            </a:r>
            <a:r>
              <a:rPr sz="1400" spc="140" dirty="0">
                <a:latin typeface="Calibri"/>
                <a:cs typeface="Calibri"/>
              </a:rPr>
              <a:t>καμπύλης</a:t>
            </a:r>
            <a:r>
              <a:rPr sz="1400" spc="60" dirty="0">
                <a:latin typeface="Calibri"/>
                <a:cs typeface="Calibri"/>
              </a:rPr>
              <a:t> </a:t>
            </a:r>
            <a:r>
              <a:rPr sz="1400" spc="150" dirty="0">
                <a:latin typeface="Calibri"/>
                <a:cs typeface="Calibri"/>
              </a:rPr>
              <a:t>ή</a:t>
            </a:r>
            <a:r>
              <a:rPr sz="1400" spc="65" dirty="0">
                <a:latin typeface="Calibri"/>
                <a:cs typeface="Calibri"/>
              </a:rPr>
              <a:t> </a:t>
            </a:r>
            <a:r>
              <a:rPr sz="1400" spc="130" dirty="0">
                <a:latin typeface="Calibri"/>
                <a:cs typeface="Calibri"/>
              </a:rPr>
              <a:t>αλλιώς</a:t>
            </a:r>
            <a:r>
              <a:rPr sz="1400" spc="55" dirty="0">
                <a:latin typeface="Calibri"/>
                <a:cs typeface="Calibri"/>
              </a:rPr>
              <a:t> </a:t>
            </a:r>
            <a:r>
              <a:rPr sz="1400" spc="130" dirty="0">
                <a:latin typeface="Calibri"/>
                <a:cs typeface="Calibri"/>
              </a:rPr>
              <a:t>βάσης,</a:t>
            </a:r>
            <a:r>
              <a:rPr sz="1400" spc="65" dirty="0">
                <a:latin typeface="Calibri"/>
                <a:cs typeface="Calibri"/>
              </a:rPr>
              <a:t> </a:t>
            </a:r>
            <a:r>
              <a:rPr sz="1400" spc="135" dirty="0">
                <a:latin typeface="Calibri"/>
                <a:cs typeface="Calibri"/>
              </a:rPr>
              <a:t>μέρος</a:t>
            </a:r>
            <a:r>
              <a:rPr sz="1400" spc="65" dirty="0">
                <a:latin typeface="Calibri"/>
                <a:cs typeface="Calibri"/>
              </a:rPr>
              <a:t> </a:t>
            </a:r>
            <a:r>
              <a:rPr sz="1400" spc="140" dirty="0">
                <a:latin typeface="Calibri"/>
                <a:cs typeface="Calibri"/>
              </a:rPr>
              <a:t>των</a:t>
            </a:r>
            <a:r>
              <a:rPr sz="1400" spc="60" dirty="0">
                <a:latin typeface="Calibri"/>
                <a:cs typeface="Calibri"/>
              </a:rPr>
              <a:t> </a:t>
            </a:r>
            <a:r>
              <a:rPr sz="1400" spc="145" dirty="0">
                <a:latin typeface="Calibri"/>
                <a:cs typeface="Calibri"/>
              </a:rPr>
              <a:t>παραμέτρων</a:t>
            </a:r>
            <a:r>
              <a:rPr sz="1400" spc="65" dirty="0">
                <a:latin typeface="Calibri"/>
                <a:cs typeface="Calibri"/>
              </a:rPr>
              <a:t> </a:t>
            </a:r>
            <a:r>
              <a:rPr sz="1400" spc="85" dirty="0">
                <a:latin typeface="Calibri"/>
                <a:cs typeface="Calibri"/>
              </a:rPr>
              <a:t>)</a:t>
            </a:r>
            <a:r>
              <a:rPr sz="1400" spc="65" dirty="0">
                <a:latin typeface="Calibri"/>
                <a:cs typeface="Calibri"/>
              </a:rPr>
              <a:t> </a:t>
            </a:r>
            <a:r>
              <a:rPr sz="1400" spc="114" dirty="0">
                <a:latin typeface="Calibri"/>
                <a:cs typeface="Calibri"/>
              </a:rPr>
              <a:t>και</a:t>
            </a:r>
            <a:r>
              <a:rPr sz="1400" spc="65" dirty="0">
                <a:latin typeface="Calibri"/>
                <a:cs typeface="Calibri"/>
              </a:rPr>
              <a:t> </a:t>
            </a:r>
            <a:r>
              <a:rPr sz="1400" spc="130" dirty="0">
                <a:latin typeface="Calibri"/>
                <a:cs typeface="Calibri"/>
              </a:rPr>
              <a:t>πολλαπλασιάζεται </a:t>
            </a:r>
            <a:r>
              <a:rPr sz="1400" spc="-300" dirty="0">
                <a:latin typeface="Calibri"/>
                <a:cs typeface="Calibri"/>
              </a:rPr>
              <a:t> </a:t>
            </a:r>
            <a:r>
              <a:rPr sz="1400" spc="140" dirty="0">
                <a:latin typeface="Calibri"/>
                <a:cs typeface="Calibri"/>
              </a:rPr>
              <a:t>με </a:t>
            </a:r>
            <a:r>
              <a:rPr sz="1400" spc="135" dirty="0">
                <a:latin typeface="Calibri"/>
                <a:cs typeface="Calibri"/>
              </a:rPr>
              <a:t>ένα κλιμακωτό </a:t>
            </a:r>
            <a:r>
              <a:rPr sz="1400" spc="120" dirty="0">
                <a:latin typeface="Calibri"/>
                <a:cs typeface="Calibri"/>
              </a:rPr>
              <a:t>(εκτέλεση </a:t>
            </a:r>
            <a:r>
              <a:rPr sz="1400" spc="140" dirty="0">
                <a:latin typeface="Calibri"/>
                <a:cs typeface="Calibri"/>
              </a:rPr>
              <a:t>υπολογισμών </a:t>
            </a:r>
            <a:r>
              <a:rPr sz="1400" spc="135" dirty="0">
                <a:latin typeface="Calibri"/>
                <a:cs typeface="Calibri"/>
              </a:rPr>
              <a:t>σε </a:t>
            </a:r>
            <a:r>
              <a:rPr sz="1400" spc="125" dirty="0">
                <a:latin typeface="Calibri"/>
                <a:cs typeface="Calibri"/>
              </a:rPr>
              <a:t>ατομικές </a:t>
            </a:r>
            <a:r>
              <a:rPr sz="1400" spc="105" dirty="0">
                <a:latin typeface="Calibri"/>
                <a:cs typeface="Calibri"/>
              </a:rPr>
              <a:t>τιμές) </a:t>
            </a:r>
            <a:r>
              <a:rPr sz="1400" spc="95" dirty="0">
                <a:latin typeface="Calibri"/>
                <a:cs typeface="Calibri"/>
              </a:rPr>
              <a:t>k, </a:t>
            </a:r>
            <a:r>
              <a:rPr sz="1400" spc="125" dirty="0">
                <a:latin typeface="Calibri"/>
                <a:cs typeface="Calibri"/>
              </a:rPr>
              <a:t>το </a:t>
            </a:r>
            <a:r>
              <a:rPr sz="1400" spc="145" dirty="0">
                <a:latin typeface="Calibri"/>
                <a:cs typeface="Calibri"/>
              </a:rPr>
              <a:t>Q=kP </a:t>
            </a:r>
            <a:r>
              <a:rPr sz="1400" spc="110" dirty="0">
                <a:latin typeface="Calibri"/>
                <a:cs typeface="Calibri"/>
              </a:rPr>
              <a:t>είναι </a:t>
            </a:r>
            <a:r>
              <a:rPr sz="1400" spc="125" dirty="0">
                <a:latin typeface="Calibri"/>
                <a:cs typeface="Calibri"/>
              </a:rPr>
              <a:t>το </a:t>
            </a:r>
            <a:r>
              <a:rPr sz="1400" spc="120" dirty="0">
                <a:latin typeface="Calibri"/>
                <a:cs typeface="Calibri"/>
              </a:rPr>
              <a:t>λειτουργικό της </a:t>
            </a:r>
            <a:r>
              <a:rPr sz="1400" spc="125" dirty="0">
                <a:latin typeface="Calibri"/>
                <a:cs typeface="Calibri"/>
              </a:rPr>
              <a:t> </a:t>
            </a:r>
            <a:r>
              <a:rPr sz="1400" spc="140" dirty="0">
                <a:latin typeface="Calibri"/>
                <a:cs typeface="Calibri"/>
              </a:rPr>
              <a:t>πρόσθεσης</a:t>
            </a:r>
            <a:r>
              <a:rPr sz="1400" spc="55" dirty="0">
                <a:latin typeface="Calibri"/>
                <a:cs typeface="Calibri"/>
              </a:rPr>
              <a:t> </a:t>
            </a:r>
            <a:r>
              <a:rPr sz="1400" spc="145" dirty="0">
                <a:latin typeface="Calibri"/>
                <a:cs typeface="Calibri"/>
              </a:rPr>
              <a:t>P</a:t>
            </a:r>
            <a:r>
              <a:rPr sz="1400" spc="60" dirty="0">
                <a:latin typeface="Calibri"/>
                <a:cs typeface="Calibri"/>
              </a:rPr>
              <a:t> </a:t>
            </a:r>
            <a:r>
              <a:rPr sz="1400" spc="140" dirty="0">
                <a:latin typeface="Calibri"/>
                <a:cs typeface="Calibri"/>
              </a:rPr>
              <a:t>+</a:t>
            </a:r>
            <a:r>
              <a:rPr sz="1400" spc="60" dirty="0">
                <a:latin typeface="Calibri"/>
                <a:cs typeface="Calibri"/>
              </a:rPr>
              <a:t> </a:t>
            </a:r>
            <a:r>
              <a:rPr sz="1400" spc="145" dirty="0">
                <a:latin typeface="Calibri"/>
                <a:cs typeface="Calibri"/>
              </a:rPr>
              <a:t>P</a:t>
            </a:r>
            <a:r>
              <a:rPr sz="1400" spc="60" dirty="0">
                <a:latin typeface="Calibri"/>
                <a:cs typeface="Calibri"/>
              </a:rPr>
              <a:t> </a:t>
            </a:r>
            <a:r>
              <a:rPr sz="1400" spc="140" dirty="0">
                <a:latin typeface="Calibri"/>
                <a:cs typeface="Calibri"/>
              </a:rPr>
              <a:t>+</a:t>
            </a:r>
            <a:r>
              <a:rPr sz="1400" spc="60" dirty="0">
                <a:latin typeface="Calibri"/>
                <a:cs typeface="Calibri"/>
              </a:rPr>
              <a:t> </a:t>
            </a:r>
            <a:r>
              <a:rPr sz="1400" spc="145" dirty="0">
                <a:latin typeface="Calibri"/>
                <a:cs typeface="Calibri"/>
              </a:rPr>
              <a:t>P</a:t>
            </a:r>
            <a:r>
              <a:rPr sz="1400" spc="60" dirty="0">
                <a:latin typeface="Calibri"/>
                <a:cs typeface="Calibri"/>
              </a:rPr>
              <a:t> </a:t>
            </a:r>
            <a:r>
              <a:rPr sz="1400" spc="140" dirty="0">
                <a:latin typeface="Calibri"/>
                <a:cs typeface="Calibri"/>
              </a:rPr>
              <a:t>+</a:t>
            </a:r>
            <a:r>
              <a:rPr sz="1400" spc="60" dirty="0">
                <a:latin typeface="Calibri"/>
                <a:cs typeface="Calibri"/>
              </a:rPr>
              <a:t> </a:t>
            </a:r>
            <a:r>
              <a:rPr sz="1400" spc="145" dirty="0">
                <a:latin typeface="Calibri"/>
                <a:cs typeface="Calibri"/>
              </a:rPr>
              <a:t>P</a:t>
            </a:r>
            <a:r>
              <a:rPr sz="1400" spc="60" dirty="0">
                <a:latin typeface="Calibri"/>
                <a:cs typeface="Calibri"/>
              </a:rPr>
              <a:t> </a:t>
            </a:r>
            <a:r>
              <a:rPr sz="1400" spc="140" dirty="0">
                <a:latin typeface="Calibri"/>
                <a:cs typeface="Calibri"/>
              </a:rPr>
              <a:t>+</a:t>
            </a:r>
            <a:r>
              <a:rPr sz="1400" spc="60" dirty="0">
                <a:latin typeface="Calibri"/>
                <a:cs typeface="Calibri"/>
              </a:rPr>
              <a:t> </a:t>
            </a:r>
            <a:r>
              <a:rPr sz="1400" spc="85" dirty="0">
                <a:latin typeface="Calibri"/>
                <a:cs typeface="Calibri"/>
              </a:rPr>
              <a:t>P...</a:t>
            </a:r>
            <a:r>
              <a:rPr sz="1400" spc="55" dirty="0">
                <a:latin typeface="Calibri"/>
                <a:cs typeface="Calibri"/>
              </a:rPr>
              <a:t> </a:t>
            </a:r>
            <a:r>
              <a:rPr sz="1400" spc="140" dirty="0">
                <a:latin typeface="Calibri"/>
                <a:cs typeface="Calibri"/>
              </a:rPr>
              <a:t>+P</a:t>
            </a:r>
            <a:r>
              <a:rPr sz="1400" spc="60" dirty="0">
                <a:latin typeface="Calibri"/>
                <a:cs typeface="Calibri"/>
              </a:rPr>
              <a:t> </a:t>
            </a:r>
            <a:r>
              <a:rPr sz="1400" spc="105" dirty="0">
                <a:latin typeface="Calibri"/>
                <a:cs typeface="Calibri"/>
              </a:rPr>
              <a:t>(k</a:t>
            </a:r>
            <a:r>
              <a:rPr sz="1400" spc="60" dirty="0">
                <a:latin typeface="Calibri"/>
                <a:cs typeface="Calibri"/>
              </a:rPr>
              <a:t> </a:t>
            </a:r>
            <a:r>
              <a:rPr sz="1400" spc="120" dirty="0">
                <a:latin typeface="Calibri"/>
                <a:cs typeface="Calibri"/>
              </a:rPr>
              <a:t>φορές).</a:t>
            </a:r>
            <a:endParaRPr sz="1400">
              <a:latin typeface="Calibri"/>
              <a:cs typeface="Calibri"/>
            </a:endParaRPr>
          </a:p>
          <a:p>
            <a:pPr marL="469265" indent="-316865">
              <a:lnSpc>
                <a:spcPct val="100000"/>
              </a:lnSpc>
              <a:spcBef>
                <a:spcPts val="580"/>
              </a:spcBef>
              <a:buSzPct val="128571"/>
              <a:buChar char="◦"/>
              <a:tabLst>
                <a:tab pos="468630" algn="l"/>
                <a:tab pos="469265" algn="l"/>
              </a:tabLst>
            </a:pPr>
            <a:r>
              <a:rPr sz="1400" spc="140" dirty="0">
                <a:latin typeface="Calibri"/>
                <a:cs typeface="Calibri"/>
              </a:rPr>
              <a:t>Q</a:t>
            </a:r>
            <a:r>
              <a:rPr sz="1400" spc="55" dirty="0">
                <a:latin typeface="Calibri"/>
                <a:cs typeface="Calibri"/>
              </a:rPr>
              <a:t> </a:t>
            </a:r>
            <a:r>
              <a:rPr sz="1400" spc="80" dirty="0">
                <a:latin typeface="Calibri"/>
                <a:cs typeface="Calibri"/>
              </a:rPr>
              <a:t>είναι</a:t>
            </a:r>
            <a:r>
              <a:rPr sz="1400" spc="55" dirty="0">
                <a:latin typeface="Calibri"/>
                <a:cs typeface="Calibri"/>
              </a:rPr>
              <a:t> </a:t>
            </a:r>
            <a:r>
              <a:rPr sz="1400" spc="95" dirty="0">
                <a:latin typeface="Calibri"/>
                <a:cs typeface="Calibri"/>
              </a:rPr>
              <a:t>το</a:t>
            </a:r>
            <a:r>
              <a:rPr sz="1400" spc="55" dirty="0">
                <a:latin typeface="Calibri"/>
                <a:cs typeface="Calibri"/>
              </a:rPr>
              <a:t> </a:t>
            </a:r>
            <a:r>
              <a:rPr sz="1400" spc="100" dirty="0">
                <a:latin typeface="Calibri"/>
                <a:cs typeface="Calibri"/>
              </a:rPr>
              <a:t>δημόσιο</a:t>
            </a:r>
            <a:r>
              <a:rPr sz="1400" spc="50" dirty="0">
                <a:latin typeface="Calibri"/>
                <a:cs typeface="Calibri"/>
              </a:rPr>
              <a:t> </a:t>
            </a:r>
            <a:r>
              <a:rPr sz="1400" spc="80" dirty="0">
                <a:latin typeface="Calibri"/>
                <a:cs typeface="Calibri"/>
              </a:rPr>
              <a:t>κλειδί</a:t>
            </a:r>
            <a:r>
              <a:rPr sz="1400" spc="55" dirty="0">
                <a:latin typeface="Calibri"/>
                <a:cs typeface="Calibri"/>
              </a:rPr>
              <a:t> </a:t>
            </a:r>
            <a:r>
              <a:rPr sz="1400" spc="110" dirty="0">
                <a:latin typeface="Calibri"/>
                <a:cs typeface="Calibri"/>
              </a:rPr>
              <a:t>που</a:t>
            </a:r>
            <a:r>
              <a:rPr sz="1400" spc="60" dirty="0">
                <a:latin typeface="Calibri"/>
                <a:cs typeface="Calibri"/>
              </a:rPr>
              <a:t> </a:t>
            </a:r>
            <a:r>
              <a:rPr sz="1400" spc="95" dirty="0">
                <a:latin typeface="Calibri"/>
                <a:cs typeface="Calibri"/>
              </a:rPr>
              <a:t>προκύπτει</a:t>
            </a:r>
            <a:r>
              <a:rPr sz="1400" spc="60" dirty="0">
                <a:latin typeface="Calibri"/>
                <a:cs typeface="Calibri"/>
              </a:rPr>
              <a:t> </a:t>
            </a:r>
            <a:r>
              <a:rPr sz="1400" spc="85" dirty="0">
                <a:latin typeface="Calibri"/>
                <a:cs typeface="Calibri"/>
              </a:rPr>
              <a:t>και</a:t>
            </a:r>
            <a:r>
              <a:rPr sz="1400" spc="60" dirty="0">
                <a:latin typeface="Calibri"/>
                <a:cs typeface="Calibri"/>
              </a:rPr>
              <a:t> </a:t>
            </a:r>
            <a:r>
              <a:rPr sz="1400" spc="80" dirty="0">
                <a:latin typeface="Calibri"/>
                <a:cs typeface="Calibri"/>
              </a:rPr>
              <a:t>είναι</a:t>
            </a:r>
            <a:r>
              <a:rPr sz="1400" spc="55" dirty="0">
                <a:latin typeface="Calibri"/>
                <a:cs typeface="Calibri"/>
              </a:rPr>
              <a:t> </a:t>
            </a:r>
            <a:r>
              <a:rPr sz="1400" spc="95" dirty="0">
                <a:latin typeface="Calibri"/>
                <a:cs typeface="Calibri"/>
              </a:rPr>
              <a:t>το</a:t>
            </a:r>
            <a:r>
              <a:rPr sz="1400" spc="55" dirty="0">
                <a:latin typeface="Calibri"/>
                <a:cs typeface="Calibri"/>
              </a:rPr>
              <a:t> </a:t>
            </a:r>
            <a:r>
              <a:rPr sz="1400" spc="85" dirty="0">
                <a:latin typeface="Calibri"/>
                <a:cs typeface="Calibri"/>
              </a:rPr>
              <a:t>ιδιωτικό</a:t>
            </a:r>
            <a:r>
              <a:rPr sz="1400" spc="60" dirty="0">
                <a:latin typeface="Calibri"/>
                <a:cs typeface="Calibri"/>
              </a:rPr>
              <a:t> </a:t>
            </a:r>
            <a:r>
              <a:rPr sz="1400" spc="85" dirty="0">
                <a:latin typeface="Calibri"/>
                <a:cs typeface="Calibri"/>
              </a:rPr>
              <a:t>κλειδί</a:t>
            </a:r>
            <a:r>
              <a:rPr sz="1400" spc="55" dirty="0">
                <a:latin typeface="Calibri"/>
                <a:cs typeface="Calibri"/>
              </a:rPr>
              <a:t> </a:t>
            </a:r>
            <a:r>
              <a:rPr sz="1400" spc="100" dirty="0">
                <a:latin typeface="Calibri"/>
                <a:cs typeface="Calibri"/>
              </a:rPr>
              <a:t>στο</a:t>
            </a:r>
            <a:r>
              <a:rPr sz="1400" spc="60" dirty="0">
                <a:latin typeface="Calibri"/>
                <a:cs typeface="Calibri"/>
              </a:rPr>
              <a:t> </a:t>
            </a:r>
            <a:r>
              <a:rPr sz="1400" spc="75" dirty="0">
                <a:latin typeface="Calibri"/>
                <a:cs typeface="Calibri"/>
              </a:rPr>
              <a:t>ζεύγος</a:t>
            </a:r>
            <a:r>
              <a:rPr sz="1400" spc="35" dirty="0">
                <a:latin typeface="Calibri"/>
                <a:cs typeface="Calibri"/>
              </a:rPr>
              <a:t> </a:t>
            </a:r>
            <a:r>
              <a:rPr sz="1400" spc="90" dirty="0">
                <a:latin typeface="Calibri"/>
                <a:cs typeface="Calibri"/>
              </a:rPr>
              <a:t>δημόσιου-ιδιωτικού</a:t>
            </a:r>
            <a:r>
              <a:rPr sz="1400" spc="55" dirty="0">
                <a:latin typeface="Calibri"/>
                <a:cs typeface="Calibri"/>
              </a:rPr>
              <a:t> </a:t>
            </a:r>
            <a:r>
              <a:rPr sz="1400" spc="90" dirty="0">
                <a:latin typeface="Calibri"/>
                <a:cs typeface="Calibri"/>
              </a:rPr>
              <a:t>κλειδιού</a:t>
            </a:r>
            <a:endParaRPr sz="14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984875"/>
            <a:ext cx="1530032" cy="612140"/>
          </a:xfrm>
          <a:prstGeom prst="rect">
            <a:avLst/>
          </a:prstGeom>
        </p:spPr>
      </p:pic>
      <p:sp>
        <p:nvSpPr>
          <p:cNvPr id="3" name="object 3"/>
          <p:cNvSpPr txBox="1">
            <a:spLocks noGrp="1"/>
          </p:cNvSpPr>
          <p:nvPr>
            <p:ph type="title"/>
          </p:nvPr>
        </p:nvSpPr>
        <p:spPr>
          <a:xfrm>
            <a:off x="1719262" y="905509"/>
            <a:ext cx="7994015" cy="459740"/>
          </a:xfrm>
          <a:prstGeom prst="rect">
            <a:avLst/>
          </a:prstGeom>
        </p:spPr>
        <p:txBody>
          <a:bodyPr vert="horz" wrap="square" lIns="0" tIns="12700" rIns="0" bIns="0" rtlCol="0">
            <a:spAutoFit/>
          </a:bodyPr>
          <a:lstStyle/>
          <a:p>
            <a:pPr marL="12700">
              <a:lnSpc>
                <a:spcPct val="100000"/>
              </a:lnSpc>
              <a:spcBef>
                <a:spcPts val="100"/>
              </a:spcBef>
            </a:pPr>
            <a:r>
              <a:rPr spc="140" dirty="0"/>
              <a:t>Κρυπτογράφηση</a:t>
            </a:r>
            <a:r>
              <a:rPr spc="50" dirty="0"/>
              <a:t> </a:t>
            </a:r>
            <a:r>
              <a:rPr spc="120" dirty="0"/>
              <a:t>ελλειπτικής</a:t>
            </a:r>
            <a:r>
              <a:rPr spc="45" dirty="0"/>
              <a:t> </a:t>
            </a:r>
            <a:r>
              <a:rPr spc="140" dirty="0"/>
              <a:t>καμπύλης</a:t>
            </a:r>
            <a:r>
              <a:rPr spc="75" dirty="0"/>
              <a:t> </a:t>
            </a:r>
            <a:r>
              <a:rPr spc="110" dirty="0"/>
              <a:t>συνέχεια)</a:t>
            </a:r>
          </a:p>
        </p:txBody>
      </p:sp>
      <p:sp>
        <p:nvSpPr>
          <p:cNvPr id="4" name="object 4"/>
          <p:cNvSpPr txBox="1"/>
          <p:nvPr/>
        </p:nvSpPr>
        <p:spPr>
          <a:xfrm>
            <a:off x="1541780" y="4760277"/>
            <a:ext cx="10220960" cy="664845"/>
          </a:xfrm>
          <a:prstGeom prst="rect">
            <a:avLst/>
          </a:prstGeom>
        </p:spPr>
        <p:txBody>
          <a:bodyPr vert="horz" wrap="square" lIns="0" tIns="12700" rIns="0" bIns="0" rtlCol="0">
            <a:spAutoFit/>
          </a:bodyPr>
          <a:lstStyle/>
          <a:p>
            <a:pPr marL="12700">
              <a:lnSpc>
                <a:spcPct val="100000"/>
              </a:lnSpc>
              <a:spcBef>
                <a:spcPts val="100"/>
              </a:spcBef>
            </a:pPr>
            <a:r>
              <a:rPr sz="1600" spc="165" dirty="0">
                <a:latin typeface="Calibri"/>
                <a:cs typeface="Calibri"/>
              </a:rPr>
              <a:t>Προσθήκη</a:t>
            </a:r>
            <a:r>
              <a:rPr sz="1600" spc="70" dirty="0">
                <a:latin typeface="Calibri"/>
                <a:cs typeface="Calibri"/>
              </a:rPr>
              <a:t> </a:t>
            </a:r>
            <a:r>
              <a:rPr sz="1600" spc="165" dirty="0">
                <a:latin typeface="Calibri"/>
                <a:cs typeface="Calibri"/>
              </a:rPr>
              <a:t>δύο</a:t>
            </a:r>
            <a:r>
              <a:rPr sz="1600" spc="70" dirty="0">
                <a:latin typeface="Calibri"/>
                <a:cs typeface="Calibri"/>
              </a:rPr>
              <a:t> </a:t>
            </a:r>
            <a:r>
              <a:rPr sz="1600" spc="155" dirty="0">
                <a:latin typeface="Calibri"/>
                <a:cs typeface="Calibri"/>
              </a:rPr>
              <a:t>σημείων</a:t>
            </a:r>
            <a:r>
              <a:rPr sz="1600" spc="65" dirty="0">
                <a:latin typeface="Calibri"/>
                <a:cs typeface="Calibri"/>
              </a:rPr>
              <a:t> </a:t>
            </a:r>
            <a:r>
              <a:rPr sz="1600" spc="150" dirty="0">
                <a:latin typeface="Calibri"/>
                <a:cs typeface="Calibri"/>
              </a:rPr>
              <a:t>στην</a:t>
            </a:r>
            <a:r>
              <a:rPr sz="1600" spc="80" dirty="0">
                <a:latin typeface="Calibri"/>
                <a:cs typeface="Calibri"/>
              </a:rPr>
              <a:t> </a:t>
            </a:r>
            <a:r>
              <a:rPr sz="1600" spc="155" dirty="0">
                <a:latin typeface="Calibri"/>
                <a:cs typeface="Calibri"/>
              </a:rPr>
              <a:t>καμπύλη</a:t>
            </a:r>
            <a:endParaRPr sz="1600">
              <a:latin typeface="Calibri"/>
              <a:cs typeface="Calibri"/>
            </a:endParaRPr>
          </a:p>
          <a:p>
            <a:pPr marL="12700">
              <a:lnSpc>
                <a:spcPct val="100000"/>
              </a:lnSpc>
              <a:spcBef>
                <a:spcPts val="1190"/>
              </a:spcBef>
            </a:pPr>
            <a:r>
              <a:rPr sz="1600" spc="170" dirty="0">
                <a:latin typeface="Calibri"/>
                <a:cs typeface="Calibri"/>
              </a:rPr>
              <a:t>Τα</a:t>
            </a:r>
            <a:r>
              <a:rPr sz="1600" spc="70" dirty="0">
                <a:latin typeface="Calibri"/>
                <a:cs typeface="Calibri"/>
              </a:rPr>
              <a:t> </a:t>
            </a:r>
            <a:r>
              <a:rPr sz="1600" spc="165" dirty="0">
                <a:latin typeface="Calibri"/>
                <a:cs typeface="Calibri"/>
              </a:rPr>
              <a:t>P</a:t>
            </a:r>
            <a:r>
              <a:rPr sz="1600" spc="75" dirty="0">
                <a:latin typeface="Calibri"/>
                <a:cs typeface="Calibri"/>
              </a:rPr>
              <a:t> </a:t>
            </a:r>
            <a:r>
              <a:rPr sz="1600" spc="135" dirty="0">
                <a:latin typeface="Calibri"/>
                <a:cs typeface="Calibri"/>
              </a:rPr>
              <a:t>και</a:t>
            </a:r>
            <a:r>
              <a:rPr sz="1600" spc="80" dirty="0">
                <a:latin typeface="Calibri"/>
                <a:cs typeface="Calibri"/>
              </a:rPr>
              <a:t> </a:t>
            </a:r>
            <a:r>
              <a:rPr sz="1600" spc="140" dirty="0">
                <a:latin typeface="Calibri"/>
                <a:cs typeface="Calibri"/>
              </a:rPr>
              <a:t>προστίθενται</a:t>
            </a:r>
            <a:r>
              <a:rPr sz="1600" spc="80" dirty="0">
                <a:latin typeface="Calibri"/>
                <a:cs typeface="Calibri"/>
              </a:rPr>
              <a:t> </a:t>
            </a:r>
            <a:r>
              <a:rPr sz="1600" spc="135" dirty="0">
                <a:latin typeface="Calibri"/>
                <a:cs typeface="Calibri"/>
              </a:rPr>
              <a:t>για</a:t>
            </a:r>
            <a:r>
              <a:rPr sz="1600" spc="80" dirty="0">
                <a:latin typeface="Calibri"/>
                <a:cs typeface="Calibri"/>
              </a:rPr>
              <a:t> </a:t>
            </a:r>
            <a:r>
              <a:rPr sz="1600" spc="160" dirty="0">
                <a:latin typeface="Calibri"/>
                <a:cs typeface="Calibri"/>
              </a:rPr>
              <a:t>να</a:t>
            </a:r>
            <a:r>
              <a:rPr sz="1600" spc="80" dirty="0">
                <a:latin typeface="Calibri"/>
                <a:cs typeface="Calibri"/>
              </a:rPr>
              <a:t> </a:t>
            </a:r>
            <a:r>
              <a:rPr sz="1600" spc="155" dirty="0">
                <a:latin typeface="Calibri"/>
                <a:cs typeface="Calibri"/>
              </a:rPr>
              <a:t>προκύψει</a:t>
            </a:r>
            <a:r>
              <a:rPr sz="1600" spc="80" dirty="0">
                <a:latin typeface="Calibri"/>
                <a:cs typeface="Calibri"/>
              </a:rPr>
              <a:t> </a:t>
            </a:r>
            <a:r>
              <a:rPr sz="1600" spc="145" dirty="0">
                <a:latin typeface="Calibri"/>
                <a:cs typeface="Calibri"/>
              </a:rPr>
              <a:t>το</a:t>
            </a:r>
            <a:r>
              <a:rPr sz="1600" spc="75" dirty="0">
                <a:latin typeface="Calibri"/>
                <a:cs typeface="Calibri"/>
              </a:rPr>
              <a:t> </a:t>
            </a:r>
            <a:r>
              <a:rPr sz="1600" spc="175" dirty="0">
                <a:latin typeface="Calibri"/>
                <a:cs typeface="Calibri"/>
              </a:rPr>
              <a:t>P+Q</a:t>
            </a:r>
            <a:r>
              <a:rPr sz="1600" spc="85" dirty="0">
                <a:latin typeface="Calibri"/>
                <a:cs typeface="Calibri"/>
              </a:rPr>
              <a:t> </a:t>
            </a:r>
            <a:r>
              <a:rPr sz="1600" spc="145" dirty="0">
                <a:latin typeface="Calibri"/>
                <a:cs typeface="Calibri"/>
              </a:rPr>
              <a:t>το</a:t>
            </a:r>
            <a:r>
              <a:rPr sz="1600" spc="75" dirty="0">
                <a:latin typeface="Calibri"/>
                <a:cs typeface="Calibri"/>
              </a:rPr>
              <a:t> </a:t>
            </a:r>
            <a:r>
              <a:rPr sz="1600" spc="150" dirty="0">
                <a:latin typeface="Calibri"/>
                <a:cs typeface="Calibri"/>
              </a:rPr>
              <a:t>οποίο</a:t>
            </a:r>
            <a:r>
              <a:rPr sz="1600" spc="80" dirty="0">
                <a:latin typeface="Calibri"/>
                <a:cs typeface="Calibri"/>
              </a:rPr>
              <a:t> </a:t>
            </a:r>
            <a:r>
              <a:rPr sz="1600" spc="125" dirty="0">
                <a:latin typeface="Calibri"/>
                <a:cs typeface="Calibri"/>
              </a:rPr>
              <a:t>είναι</a:t>
            </a:r>
            <a:r>
              <a:rPr sz="1600" spc="80" dirty="0">
                <a:latin typeface="Calibri"/>
                <a:cs typeface="Calibri"/>
              </a:rPr>
              <a:t> </a:t>
            </a:r>
            <a:r>
              <a:rPr sz="1600" spc="155" dirty="0">
                <a:latin typeface="Calibri"/>
                <a:cs typeface="Calibri"/>
              </a:rPr>
              <a:t>αντανάκλαση</a:t>
            </a:r>
            <a:r>
              <a:rPr sz="1600" spc="70" dirty="0">
                <a:latin typeface="Calibri"/>
                <a:cs typeface="Calibri"/>
              </a:rPr>
              <a:t> </a:t>
            </a:r>
            <a:r>
              <a:rPr sz="1600" spc="155" dirty="0">
                <a:latin typeface="Calibri"/>
                <a:cs typeface="Calibri"/>
              </a:rPr>
              <a:t>του</a:t>
            </a:r>
            <a:r>
              <a:rPr sz="1600" spc="75" dirty="0">
                <a:latin typeface="Calibri"/>
                <a:cs typeface="Calibri"/>
              </a:rPr>
              <a:t> </a:t>
            </a:r>
            <a:r>
              <a:rPr sz="1600" spc="155" dirty="0">
                <a:latin typeface="Calibri"/>
                <a:cs typeface="Calibri"/>
              </a:rPr>
              <a:t>κατά</a:t>
            </a:r>
            <a:r>
              <a:rPr sz="1600" spc="80" dirty="0">
                <a:latin typeface="Calibri"/>
                <a:cs typeface="Calibri"/>
              </a:rPr>
              <a:t> </a:t>
            </a:r>
            <a:r>
              <a:rPr sz="1600" spc="155" dirty="0">
                <a:latin typeface="Calibri"/>
                <a:cs typeface="Calibri"/>
              </a:rPr>
              <a:t>μήκος</a:t>
            </a:r>
            <a:r>
              <a:rPr sz="1600" spc="75" dirty="0">
                <a:latin typeface="Calibri"/>
                <a:cs typeface="Calibri"/>
              </a:rPr>
              <a:t> </a:t>
            </a:r>
            <a:r>
              <a:rPr sz="1600" spc="155" dirty="0">
                <a:latin typeface="Calibri"/>
                <a:cs typeface="Calibri"/>
              </a:rPr>
              <a:t>του</a:t>
            </a:r>
            <a:r>
              <a:rPr sz="1600" spc="110" dirty="0">
                <a:latin typeface="Calibri"/>
                <a:cs typeface="Calibri"/>
              </a:rPr>
              <a:t> </a:t>
            </a:r>
            <a:r>
              <a:rPr sz="1600" spc="140" dirty="0">
                <a:latin typeface="Calibri"/>
                <a:cs typeface="Calibri"/>
              </a:rPr>
              <a:t>άξονα</a:t>
            </a:r>
            <a:endParaRPr sz="1600">
              <a:latin typeface="Calibri"/>
              <a:cs typeface="Calibri"/>
            </a:endParaRPr>
          </a:p>
        </p:txBody>
      </p:sp>
      <p:pic>
        <p:nvPicPr>
          <p:cNvPr id="5" name="object 5"/>
          <p:cNvPicPr/>
          <p:nvPr/>
        </p:nvPicPr>
        <p:blipFill>
          <a:blip r:embed="rId3" cstate="print"/>
          <a:stretch>
            <a:fillRect/>
          </a:stretch>
        </p:blipFill>
        <p:spPr>
          <a:xfrm>
            <a:off x="2301557" y="1532255"/>
            <a:ext cx="7397115" cy="2813050"/>
          </a:xfrm>
          <a:prstGeom prst="rect">
            <a:avLst/>
          </a:prstGeom>
        </p:spPr>
      </p:pic>
      <p:sp>
        <p:nvSpPr>
          <p:cNvPr id="6" name="object 6"/>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34</a:t>
            </a:fld>
            <a:endParaRPr sz="85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984875"/>
            <a:ext cx="1530032" cy="612140"/>
          </a:xfrm>
          <a:prstGeom prst="rect">
            <a:avLst/>
          </a:prstGeom>
        </p:spPr>
      </p:pic>
      <p:sp>
        <p:nvSpPr>
          <p:cNvPr id="3" name="object 3"/>
          <p:cNvSpPr txBox="1">
            <a:spLocks noGrp="1"/>
          </p:cNvSpPr>
          <p:nvPr>
            <p:ph type="title"/>
          </p:nvPr>
        </p:nvSpPr>
        <p:spPr>
          <a:xfrm>
            <a:off x="1719262" y="541654"/>
            <a:ext cx="7994015" cy="459740"/>
          </a:xfrm>
          <a:prstGeom prst="rect">
            <a:avLst/>
          </a:prstGeom>
        </p:spPr>
        <p:txBody>
          <a:bodyPr vert="horz" wrap="square" lIns="0" tIns="12700" rIns="0" bIns="0" rtlCol="0">
            <a:spAutoFit/>
          </a:bodyPr>
          <a:lstStyle/>
          <a:p>
            <a:pPr marL="12700">
              <a:lnSpc>
                <a:spcPct val="100000"/>
              </a:lnSpc>
              <a:spcBef>
                <a:spcPts val="100"/>
              </a:spcBef>
            </a:pPr>
            <a:r>
              <a:rPr spc="140" dirty="0"/>
              <a:t>Κρυπτογράφηση</a:t>
            </a:r>
            <a:r>
              <a:rPr spc="50" dirty="0"/>
              <a:t> </a:t>
            </a:r>
            <a:r>
              <a:rPr spc="120" dirty="0"/>
              <a:t>ελλειπτικής</a:t>
            </a:r>
            <a:r>
              <a:rPr spc="45" dirty="0"/>
              <a:t> </a:t>
            </a:r>
            <a:r>
              <a:rPr spc="140" dirty="0"/>
              <a:t>καμπύλης</a:t>
            </a:r>
            <a:r>
              <a:rPr spc="75" dirty="0"/>
              <a:t> </a:t>
            </a:r>
            <a:r>
              <a:rPr spc="110" dirty="0"/>
              <a:t>συνέχεια)</a:t>
            </a:r>
          </a:p>
        </p:txBody>
      </p:sp>
      <p:sp>
        <p:nvSpPr>
          <p:cNvPr id="4" name="object 4"/>
          <p:cNvSpPr txBox="1"/>
          <p:nvPr/>
        </p:nvSpPr>
        <p:spPr>
          <a:xfrm>
            <a:off x="1541780" y="4062729"/>
            <a:ext cx="10300335" cy="1090295"/>
          </a:xfrm>
          <a:prstGeom prst="rect">
            <a:avLst/>
          </a:prstGeom>
        </p:spPr>
        <p:txBody>
          <a:bodyPr vert="horz" wrap="square" lIns="0" tIns="12700" rIns="0" bIns="0" rtlCol="0">
            <a:spAutoFit/>
          </a:bodyPr>
          <a:lstStyle/>
          <a:p>
            <a:pPr marL="12700" marR="2493645">
              <a:lnSpc>
                <a:spcPct val="138100"/>
              </a:lnSpc>
              <a:spcBef>
                <a:spcPts val="100"/>
              </a:spcBef>
            </a:pPr>
            <a:r>
              <a:rPr sz="1350" spc="150" dirty="0">
                <a:latin typeface="Calibri"/>
                <a:cs typeface="Calibri"/>
              </a:rPr>
              <a:t>Μια</a:t>
            </a:r>
            <a:r>
              <a:rPr sz="1350" spc="60" dirty="0">
                <a:latin typeface="Calibri"/>
                <a:cs typeface="Calibri"/>
              </a:rPr>
              <a:t> </a:t>
            </a:r>
            <a:r>
              <a:rPr sz="1350" spc="135" dirty="0">
                <a:latin typeface="Calibri"/>
                <a:cs typeface="Calibri"/>
              </a:rPr>
              <a:t>εφαπτομένη</a:t>
            </a:r>
            <a:r>
              <a:rPr sz="1350" spc="60" dirty="0">
                <a:latin typeface="Calibri"/>
                <a:cs typeface="Calibri"/>
              </a:rPr>
              <a:t> </a:t>
            </a:r>
            <a:r>
              <a:rPr sz="1350" spc="125" dirty="0">
                <a:latin typeface="Calibri"/>
                <a:cs typeface="Calibri"/>
              </a:rPr>
              <a:t>στο</a:t>
            </a:r>
            <a:r>
              <a:rPr sz="1350" spc="65" dirty="0">
                <a:latin typeface="Calibri"/>
                <a:cs typeface="Calibri"/>
              </a:rPr>
              <a:t> </a:t>
            </a:r>
            <a:r>
              <a:rPr sz="1350" spc="110" dirty="0">
                <a:latin typeface="Calibri"/>
                <a:cs typeface="Calibri"/>
              </a:rPr>
              <a:t>επεκτείνεται</a:t>
            </a:r>
            <a:r>
              <a:rPr sz="1350" spc="60" dirty="0">
                <a:latin typeface="Calibri"/>
                <a:cs typeface="Calibri"/>
              </a:rPr>
              <a:t> </a:t>
            </a:r>
            <a:r>
              <a:rPr sz="1350" spc="114" dirty="0">
                <a:latin typeface="Calibri"/>
                <a:cs typeface="Calibri"/>
              </a:rPr>
              <a:t>για</a:t>
            </a:r>
            <a:r>
              <a:rPr sz="1350" spc="60" dirty="0">
                <a:latin typeface="Calibri"/>
                <a:cs typeface="Calibri"/>
              </a:rPr>
              <a:t> </a:t>
            </a:r>
            <a:r>
              <a:rPr sz="1350" spc="135" dirty="0">
                <a:latin typeface="Calibri"/>
                <a:cs typeface="Calibri"/>
              </a:rPr>
              <a:t>να</a:t>
            </a:r>
            <a:r>
              <a:rPr sz="1350" spc="65" dirty="0">
                <a:latin typeface="Calibri"/>
                <a:cs typeface="Calibri"/>
              </a:rPr>
              <a:t> </a:t>
            </a:r>
            <a:r>
              <a:rPr sz="1350" spc="125" dirty="0">
                <a:latin typeface="Calibri"/>
                <a:cs typeface="Calibri"/>
              </a:rPr>
              <a:t>κόψει</a:t>
            </a:r>
            <a:r>
              <a:rPr sz="1350" spc="65" dirty="0">
                <a:latin typeface="Calibri"/>
                <a:cs typeface="Calibri"/>
              </a:rPr>
              <a:t> </a:t>
            </a:r>
            <a:r>
              <a:rPr sz="1350" spc="120" dirty="0">
                <a:latin typeface="Calibri"/>
                <a:cs typeface="Calibri"/>
              </a:rPr>
              <a:t>την</a:t>
            </a:r>
            <a:r>
              <a:rPr sz="1350" spc="60" dirty="0">
                <a:latin typeface="Calibri"/>
                <a:cs typeface="Calibri"/>
              </a:rPr>
              <a:t> </a:t>
            </a:r>
            <a:r>
              <a:rPr sz="1350" spc="135" dirty="0">
                <a:latin typeface="Calibri"/>
                <a:cs typeface="Calibri"/>
              </a:rPr>
              <a:t>καμπύλη</a:t>
            </a:r>
            <a:r>
              <a:rPr sz="1350" spc="60" dirty="0">
                <a:latin typeface="Calibri"/>
                <a:cs typeface="Calibri"/>
              </a:rPr>
              <a:t> </a:t>
            </a:r>
            <a:r>
              <a:rPr sz="1350" spc="130" dirty="0">
                <a:latin typeface="Calibri"/>
                <a:cs typeface="Calibri"/>
              </a:rPr>
              <a:t>σε</a:t>
            </a:r>
            <a:r>
              <a:rPr sz="1350" spc="60" dirty="0">
                <a:latin typeface="Calibri"/>
                <a:cs typeface="Calibri"/>
              </a:rPr>
              <a:t> </a:t>
            </a:r>
            <a:r>
              <a:rPr sz="1350" spc="130" dirty="0">
                <a:latin typeface="Calibri"/>
                <a:cs typeface="Calibri"/>
              </a:rPr>
              <a:t>ένα</a:t>
            </a:r>
            <a:r>
              <a:rPr sz="1350" spc="65" dirty="0">
                <a:latin typeface="Calibri"/>
                <a:cs typeface="Calibri"/>
              </a:rPr>
              <a:t> </a:t>
            </a:r>
            <a:r>
              <a:rPr sz="1350" spc="120" dirty="0">
                <a:latin typeface="Calibri"/>
                <a:cs typeface="Calibri"/>
              </a:rPr>
              <a:t>σημείο-</a:t>
            </a:r>
            <a:r>
              <a:rPr sz="1350" spc="65" dirty="0">
                <a:latin typeface="Calibri"/>
                <a:cs typeface="Calibri"/>
              </a:rPr>
              <a:t> </a:t>
            </a:r>
            <a:r>
              <a:rPr sz="1350" spc="145" dirty="0">
                <a:latin typeface="Calibri"/>
                <a:cs typeface="Calibri"/>
              </a:rPr>
              <a:t>η</a:t>
            </a:r>
            <a:r>
              <a:rPr sz="1350" spc="60" dirty="0">
                <a:latin typeface="Calibri"/>
                <a:cs typeface="Calibri"/>
              </a:rPr>
              <a:t> </a:t>
            </a:r>
            <a:r>
              <a:rPr sz="1350" spc="130" dirty="0">
                <a:latin typeface="Calibri"/>
                <a:cs typeface="Calibri"/>
              </a:rPr>
              <a:t>αντανάκλασή </a:t>
            </a:r>
            <a:r>
              <a:rPr sz="1350" spc="-290" dirty="0">
                <a:latin typeface="Calibri"/>
                <a:cs typeface="Calibri"/>
              </a:rPr>
              <a:t> </a:t>
            </a:r>
            <a:r>
              <a:rPr sz="1350" spc="114" dirty="0">
                <a:latin typeface="Calibri"/>
                <a:cs typeface="Calibri"/>
              </a:rPr>
              <a:t>της</a:t>
            </a:r>
            <a:r>
              <a:rPr sz="1350" spc="55" dirty="0">
                <a:latin typeface="Calibri"/>
                <a:cs typeface="Calibri"/>
              </a:rPr>
              <a:t> </a:t>
            </a:r>
            <a:r>
              <a:rPr sz="1350" spc="120" dirty="0">
                <a:latin typeface="Calibri"/>
                <a:cs typeface="Calibri"/>
              </a:rPr>
              <a:t>είναιΠροσθέτοντας</a:t>
            </a:r>
            <a:r>
              <a:rPr sz="1350" spc="50" dirty="0">
                <a:latin typeface="Calibri"/>
                <a:cs typeface="Calibri"/>
              </a:rPr>
              <a:t> </a:t>
            </a:r>
            <a:r>
              <a:rPr sz="1350" spc="125" dirty="0">
                <a:latin typeface="Calibri"/>
                <a:cs typeface="Calibri"/>
              </a:rPr>
              <a:t>τα</a:t>
            </a:r>
            <a:r>
              <a:rPr sz="1350" spc="55" dirty="0">
                <a:latin typeface="Calibri"/>
                <a:cs typeface="Calibri"/>
              </a:rPr>
              <a:t> </a:t>
            </a:r>
            <a:r>
              <a:rPr sz="1350" spc="140" dirty="0">
                <a:latin typeface="Calibri"/>
                <a:cs typeface="Calibri"/>
              </a:rPr>
              <a:t>P</a:t>
            </a:r>
            <a:r>
              <a:rPr sz="1350" spc="55" dirty="0">
                <a:latin typeface="Calibri"/>
                <a:cs typeface="Calibri"/>
              </a:rPr>
              <a:t> </a:t>
            </a:r>
            <a:r>
              <a:rPr sz="1350" spc="114" dirty="0">
                <a:latin typeface="Calibri"/>
                <a:cs typeface="Calibri"/>
              </a:rPr>
              <a:t>και</a:t>
            </a:r>
            <a:r>
              <a:rPr sz="1350" spc="55" dirty="0">
                <a:latin typeface="Calibri"/>
                <a:cs typeface="Calibri"/>
              </a:rPr>
              <a:t> </a:t>
            </a:r>
            <a:r>
              <a:rPr sz="1350" spc="135" dirty="0">
                <a:latin typeface="Calibri"/>
                <a:cs typeface="Calibri"/>
              </a:rPr>
              <a:t>2P</a:t>
            </a:r>
            <a:r>
              <a:rPr sz="1350" spc="55" dirty="0">
                <a:latin typeface="Calibri"/>
                <a:cs typeface="Calibri"/>
              </a:rPr>
              <a:t> </a:t>
            </a:r>
            <a:r>
              <a:rPr sz="1350" spc="125" dirty="0">
                <a:latin typeface="Calibri"/>
                <a:cs typeface="Calibri"/>
              </a:rPr>
              <a:t>προκύπτει</a:t>
            </a:r>
            <a:r>
              <a:rPr sz="1350" spc="50" dirty="0">
                <a:latin typeface="Calibri"/>
                <a:cs typeface="Calibri"/>
              </a:rPr>
              <a:t> </a:t>
            </a:r>
            <a:r>
              <a:rPr sz="1350" spc="140" dirty="0">
                <a:latin typeface="Calibri"/>
                <a:cs typeface="Calibri"/>
              </a:rPr>
              <a:t>3P</a:t>
            </a:r>
            <a:endParaRPr sz="1350">
              <a:latin typeface="Calibri"/>
              <a:cs typeface="Calibri"/>
            </a:endParaRPr>
          </a:p>
          <a:p>
            <a:pPr marL="12700" marR="5080">
              <a:lnSpc>
                <a:spcPct val="101699"/>
              </a:lnSpc>
              <a:spcBef>
                <a:spcPts val="615"/>
              </a:spcBef>
            </a:pPr>
            <a:r>
              <a:rPr sz="1350" spc="95" dirty="0">
                <a:latin typeface="Calibri"/>
                <a:cs typeface="Calibri"/>
              </a:rPr>
              <a:t>=Ομοίως,</a:t>
            </a:r>
            <a:r>
              <a:rPr sz="1350" spc="50" dirty="0">
                <a:latin typeface="Calibri"/>
                <a:cs typeface="Calibri"/>
              </a:rPr>
              <a:t> </a:t>
            </a:r>
            <a:r>
              <a:rPr sz="1350" spc="80" dirty="0">
                <a:latin typeface="Calibri"/>
                <a:cs typeface="Calibri"/>
              </a:rPr>
              <a:t>οι</a:t>
            </a:r>
            <a:r>
              <a:rPr sz="1350" spc="50" dirty="0">
                <a:latin typeface="Calibri"/>
                <a:cs typeface="Calibri"/>
              </a:rPr>
              <a:t> </a:t>
            </a:r>
            <a:r>
              <a:rPr sz="1350" spc="80" dirty="0">
                <a:latin typeface="Calibri"/>
                <a:cs typeface="Calibri"/>
              </a:rPr>
              <a:t>λειτουργίες</a:t>
            </a:r>
            <a:r>
              <a:rPr sz="1350" spc="50" dirty="0">
                <a:latin typeface="Calibri"/>
                <a:cs typeface="Calibri"/>
              </a:rPr>
              <a:t> </a:t>
            </a:r>
            <a:r>
              <a:rPr sz="1350" spc="90" dirty="0">
                <a:latin typeface="Calibri"/>
                <a:cs typeface="Calibri"/>
              </a:rPr>
              <a:t>αυτές</a:t>
            </a:r>
            <a:r>
              <a:rPr sz="1350" spc="45" dirty="0">
                <a:latin typeface="Calibri"/>
                <a:cs typeface="Calibri"/>
              </a:rPr>
              <a:t> </a:t>
            </a:r>
            <a:r>
              <a:rPr sz="1350" spc="100" dirty="0">
                <a:latin typeface="Calibri"/>
                <a:cs typeface="Calibri"/>
              </a:rPr>
              <a:t>μπορούν</a:t>
            </a:r>
            <a:r>
              <a:rPr sz="1350" spc="50" dirty="0">
                <a:latin typeface="Calibri"/>
                <a:cs typeface="Calibri"/>
              </a:rPr>
              <a:t> </a:t>
            </a:r>
            <a:r>
              <a:rPr sz="1350" spc="100" dirty="0">
                <a:latin typeface="Calibri"/>
                <a:cs typeface="Calibri"/>
              </a:rPr>
              <a:t>να</a:t>
            </a:r>
            <a:r>
              <a:rPr sz="1350" spc="50" dirty="0">
                <a:latin typeface="Calibri"/>
                <a:cs typeface="Calibri"/>
              </a:rPr>
              <a:t> </a:t>
            </a:r>
            <a:r>
              <a:rPr sz="1350" spc="90" dirty="0">
                <a:latin typeface="Calibri"/>
                <a:cs typeface="Calibri"/>
              </a:rPr>
              <a:t>αποδίδονται</a:t>
            </a:r>
            <a:r>
              <a:rPr sz="1350" spc="45" dirty="0">
                <a:latin typeface="Calibri"/>
                <a:cs typeface="Calibri"/>
              </a:rPr>
              <a:t> </a:t>
            </a:r>
            <a:r>
              <a:rPr sz="1350" spc="95" dirty="0">
                <a:latin typeface="Calibri"/>
                <a:cs typeface="Calibri"/>
              </a:rPr>
              <a:t>όσες</a:t>
            </a:r>
            <a:r>
              <a:rPr sz="1350" spc="50" dirty="0">
                <a:latin typeface="Calibri"/>
                <a:cs typeface="Calibri"/>
              </a:rPr>
              <a:t> </a:t>
            </a:r>
            <a:r>
              <a:rPr sz="1350" spc="85" dirty="0">
                <a:latin typeface="Calibri"/>
                <a:cs typeface="Calibri"/>
              </a:rPr>
              <a:t>επιθυμείτε</a:t>
            </a:r>
            <a:r>
              <a:rPr sz="1350" spc="50" dirty="0">
                <a:latin typeface="Calibri"/>
                <a:cs typeface="Calibri"/>
              </a:rPr>
              <a:t> </a:t>
            </a:r>
            <a:r>
              <a:rPr sz="1350" spc="80" dirty="0">
                <a:latin typeface="Calibri"/>
                <a:cs typeface="Calibri"/>
              </a:rPr>
              <a:t>για</a:t>
            </a:r>
            <a:r>
              <a:rPr sz="1350" spc="50" dirty="0">
                <a:latin typeface="Calibri"/>
                <a:cs typeface="Calibri"/>
              </a:rPr>
              <a:t> </a:t>
            </a:r>
            <a:r>
              <a:rPr sz="1350" spc="100" dirty="0">
                <a:latin typeface="Calibri"/>
                <a:cs typeface="Calibri"/>
              </a:rPr>
              <a:t>να</a:t>
            </a:r>
            <a:r>
              <a:rPr sz="1350" spc="50" dirty="0">
                <a:latin typeface="Calibri"/>
                <a:cs typeface="Calibri"/>
              </a:rPr>
              <a:t> </a:t>
            </a:r>
            <a:r>
              <a:rPr sz="1350" spc="100" dirty="0">
                <a:latin typeface="Calibri"/>
                <a:cs typeface="Calibri"/>
              </a:rPr>
              <a:t>προκύψει</a:t>
            </a:r>
            <a:r>
              <a:rPr sz="1350" spc="50" dirty="0">
                <a:latin typeface="Calibri"/>
                <a:cs typeface="Calibri"/>
              </a:rPr>
              <a:t> </a:t>
            </a:r>
            <a:r>
              <a:rPr sz="1350" spc="135" dirty="0">
                <a:latin typeface="Calibri"/>
                <a:cs typeface="Calibri"/>
              </a:rPr>
              <a:t>Q</a:t>
            </a:r>
            <a:r>
              <a:rPr sz="1350" spc="60" dirty="0">
                <a:latin typeface="Calibri"/>
                <a:cs typeface="Calibri"/>
              </a:rPr>
              <a:t> </a:t>
            </a:r>
            <a:r>
              <a:rPr sz="1350" spc="100" dirty="0">
                <a:latin typeface="Calibri"/>
                <a:cs typeface="Calibri"/>
              </a:rPr>
              <a:t>XML</a:t>
            </a:r>
            <a:r>
              <a:rPr sz="1350" dirty="0">
                <a:latin typeface="Calibri"/>
                <a:cs typeface="Calibri"/>
              </a:rPr>
              <a:t> </a:t>
            </a:r>
            <a:r>
              <a:rPr sz="1350" spc="55" dirty="0">
                <a:latin typeface="Calibri"/>
                <a:cs typeface="Calibri"/>
              </a:rPr>
              <a:t>(Extensible</a:t>
            </a:r>
            <a:r>
              <a:rPr sz="1350" dirty="0">
                <a:latin typeface="Calibri"/>
                <a:cs typeface="Calibri"/>
              </a:rPr>
              <a:t> </a:t>
            </a:r>
            <a:r>
              <a:rPr sz="1350" spc="85" dirty="0">
                <a:latin typeface="Calibri"/>
                <a:cs typeface="Calibri"/>
              </a:rPr>
              <a:t>Markup</a:t>
            </a:r>
            <a:r>
              <a:rPr sz="1350" spc="25" dirty="0">
                <a:latin typeface="Calibri"/>
                <a:cs typeface="Calibri"/>
              </a:rPr>
              <a:t> </a:t>
            </a:r>
            <a:r>
              <a:rPr sz="1350" spc="95" dirty="0">
                <a:latin typeface="Calibri"/>
                <a:cs typeface="Calibri"/>
              </a:rPr>
              <a:t>Language</a:t>
            </a:r>
            <a:r>
              <a:rPr sz="1350" spc="55" dirty="0">
                <a:latin typeface="Calibri"/>
                <a:cs typeface="Calibri"/>
              </a:rPr>
              <a:t> </a:t>
            </a:r>
            <a:r>
              <a:rPr sz="1350" spc="60" dirty="0">
                <a:latin typeface="Calibri"/>
                <a:cs typeface="Calibri"/>
              </a:rPr>
              <a:t>- </a:t>
            </a:r>
            <a:r>
              <a:rPr sz="1350" spc="-290" dirty="0">
                <a:latin typeface="Calibri"/>
                <a:cs typeface="Calibri"/>
              </a:rPr>
              <a:t> </a:t>
            </a:r>
            <a:r>
              <a:rPr sz="1350" spc="100" dirty="0">
                <a:latin typeface="Calibri"/>
                <a:cs typeface="Calibri"/>
              </a:rPr>
              <a:t>δομημένη</a:t>
            </a:r>
            <a:r>
              <a:rPr sz="1350" spc="35" dirty="0">
                <a:latin typeface="Calibri"/>
                <a:cs typeface="Calibri"/>
              </a:rPr>
              <a:t> </a:t>
            </a:r>
            <a:r>
              <a:rPr sz="1350" spc="110" dirty="0">
                <a:latin typeface="Calibri"/>
                <a:cs typeface="Calibri"/>
              </a:rPr>
              <a:t>μορφή</a:t>
            </a:r>
            <a:r>
              <a:rPr sz="1350" spc="40" dirty="0">
                <a:latin typeface="Calibri"/>
                <a:cs typeface="Calibri"/>
              </a:rPr>
              <a:t> </a:t>
            </a:r>
            <a:r>
              <a:rPr sz="1350" spc="95" dirty="0">
                <a:latin typeface="Calibri"/>
                <a:cs typeface="Calibri"/>
              </a:rPr>
              <a:t>ανταλλαγής</a:t>
            </a:r>
            <a:r>
              <a:rPr sz="1350" spc="35" dirty="0">
                <a:latin typeface="Calibri"/>
                <a:cs typeface="Calibri"/>
              </a:rPr>
              <a:t> </a:t>
            </a:r>
            <a:r>
              <a:rPr sz="1350" spc="95" dirty="0">
                <a:latin typeface="Calibri"/>
                <a:cs typeface="Calibri"/>
              </a:rPr>
              <a:t>δεδομένωνn)</a:t>
            </a:r>
            <a:endParaRPr sz="1350">
              <a:latin typeface="Calibri"/>
              <a:cs typeface="Calibri"/>
            </a:endParaRPr>
          </a:p>
        </p:txBody>
      </p:sp>
      <p:pic>
        <p:nvPicPr>
          <p:cNvPr id="5" name="object 5"/>
          <p:cNvPicPr/>
          <p:nvPr/>
        </p:nvPicPr>
        <p:blipFill>
          <a:blip r:embed="rId3" cstate="print"/>
          <a:stretch>
            <a:fillRect/>
          </a:stretch>
        </p:blipFill>
        <p:spPr>
          <a:xfrm>
            <a:off x="2832417" y="1316672"/>
            <a:ext cx="6195377" cy="2370455"/>
          </a:xfrm>
          <a:prstGeom prst="rect">
            <a:avLst/>
          </a:prstGeom>
        </p:spPr>
      </p:pic>
      <p:sp>
        <p:nvSpPr>
          <p:cNvPr id="6" name="object 6"/>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35</a:t>
            </a:fld>
            <a:endParaRPr sz="85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984875"/>
            <a:ext cx="1530032" cy="612140"/>
          </a:xfrm>
          <a:prstGeom prst="rect">
            <a:avLst/>
          </a:prstGeom>
        </p:spPr>
      </p:pic>
      <p:sp>
        <p:nvSpPr>
          <p:cNvPr id="3" name="object 3"/>
          <p:cNvSpPr txBox="1">
            <a:spLocks noGrp="1"/>
          </p:cNvSpPr>
          <p:nvPr>
            <p:ph type="title"/>
          </p:nvPr>
        </p:nvSpPr>
        <p:spPr>
          <a:xfrm>
            <a:off x="1176019" y="1118870"/>
            <a:ext cx="8024495" cy="459740"/>
          </a:xfrm>
          <a:prstGeom prst="rect">
            <a:avLst/>
          </a:prstGeom>
        </p:spPr>
        <p:txBody>
          <a:bodyPr vert="horz" wrap="square" lIns="0" tIns="12700" rIns="0" bIns="0" rtlCol="0">
            <a:spAutoFit/>
          </a:bodyPr>
          <a:lstStyle/>
          <a:p>
            <a:pPr marL="12700">
              <a:lnSpc>
                <a:spcPct val="100000"/>
              </a:lnSpc>
              <a:spcBef>
                <a:spcPts val="100"/>
              </a:spcBef>
            </a:pPr>
            <a:r>
              <a:rPr spc="135" dirty="0"/>
              <a:t>Κρυπτογραφημένη</a:t>
            </a:r>
            <a:r>
              <a:rPr spc="65" dirty="0"/>
              <a:t> </a:t>
            </a:r>
            <a:r>
              <a:rPr spc="120" dirty="0"/>
              <a:t>ελλειπτική</a:t>
            </a:r>
            <a:r>
              <a:rPr spc="75" dirty="0"/>
              <a:t> </a:t>
            </a:r>
            <a:r>
              <a:rPr spc="140" dirty="0"/>
              <a:t>καμπύλη</a:t>
            </a:r>
            <a:r>
              <a:rPr spc="100" dirty="0"/>
              <a:t> </a:t>
            </a:r>
            <a:r>
              <a:rPr spc="110" dirty="0"/>
              <a:t>συνέχεια)</a:t>
            </a:r>
          </a:p>
        </p:txBody>
      </p:sp>
      <p:sp>
        <p:nvSpPr>
          <p:cNvPr id="5" name="object 5"/>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36</a:t>
            </a:fld>
            <a:endParaRPr sz="850">
              <a:latin typeface="Calibri"/>
              <a:cs typeface="Calibri"/>
            </a:endParaRPr>
          </a:p>
        </p:txBody>
      </p:sp>
      <p:sp>
        <p:nvSpPr>
          <p:cNvPr id="4" name="object 4"/>
          <p:cNvSpPr txBox="1"/>
          <p:nvPr/>
        </p:nvSpPr>
        <p:spPr>
          <a:xfrm>
            <a:off x="1541780" y="2002847"/>
            <a:ext cx="9514840" cy="2820035"/>
          </a:xfrm>
          <a:prstGeom prst="rect">
            <a:avLst/>
          </a:prstGeom>
        </p:spPr>
        <p:txBody>
          <a:bodyPr vert="horz" wrap="square" lIns="0" tIns="27305" rIns="0" bIns="0" rtlCol="0">
            <a:spAutoFit/>
          </a:bodyPr>
          <a:lstStyle/>
          <a:p>
            <a:pPr marL="12700">
              <a:lnSpc>
                <a:spcPct val="100000"/>
              </a:lnSpc>
              <a:spcBef>
                <a:spcPts val="215"/>
              </a:spcBef>
            </a:pPr>
            <a:r>
              <a:rPr sz="1600" spc="140" dirty="0">
                <a:latin typeface="Calibri"/>
                <a:cs typeface="Calibri"/>
              </a:rPr>
              <a:t>Διακριτό</a:t>
            </a:r>
            <a:r>
              <a:rPr sz="1600" spc="50" dirty="0">
                <a:latin typeface="Calibri"/>
                <a:cs typeface="Calibri"/>
              </a:rPr>
              <a:t> </a:t>
            </a:r>
            <a:r>
              <a:rPr sz="1600" spc="160" dirty="0">
                <a:latin typeface="Calibri"/>
                <a:cs typeface="Calibri"/>
              </a:rPr>
              <a:t>πρόβλημα</a:t>
            </a:r>
            <a:r>
              <a:rPr sz="1600" spc="35" dirty="0">
                <a:latin typeface="Calibri"/>
                <a:cs typeface="Calibri"/>
              </a:rPr>
              <a:t> </a:t>
            </a:r>
            <a:r>
              <a:rPr sz="1600" spc="160" dirty="0">
                <a:latin typeface="Calibri"/>
                <a:cs typeface="Calibri"/>
              </a:rPr>
              <a:t>καταγραφής</a:t>
            </a:r>
            <a:endParaRPr sz="1600">
              <a:latin typeface="Calibri"/>
              <a:cs typeface="Calibri"/>
            </a:endParaRPr>
          </a:p>
          <a:p>
            <a:pPr marL="469900" marR="1557655" indent="-342900">
              <a:lnSpc>
                <a:spcPts val="2090"/>
              </a:lnSpc>
              <a:spcBef>
                <a:spcPts val="685"/>
              </a:spcBef>
              <a:buSzPct val="125714"/>
              <a:buChar char="◦"/>
              <a:tabLst>
                <a:tab pos="469265" algn="l"/>
                <a:tab pos="469900" algn="l"/>
              </a:tabLst>
            </a:pPr>
            <a:r>
              <a:rPr sz="1750" spc="165" dirty="0">
                <a:latin typeface="Calibri"/>
                <a:cs typeface="Calibri"/>
              </a:rPr>
              <a:t>Η</a:t>
            </a:r>
            <a:r>
              <a:rPr sz="1750" spc="55" dirty="0">
                <a:latin typeface="Calibri"/>
                <a:cs typeface="Calibri"/>
              </a:rPr>
              <a:t> </a:t>
            </a:r>
            <a:r>
              <a:rPr sz="1750" spc="130" dirty="0">
                <a:latin typeface="Calibri"/>
                <a:cs typeface="Calibri"/>
              </a:rPr>
              <a:t>ασφάλεια</a:t>
            </a:r>
            <a:r>
              <a:rPr sz="1750" spc="55" dirty="0">
                <a:latin typeface="Calibri"/>
                <a:cs typeface="Calibri"/>
              </a:rPr>
              <a:t> </a:t>
            </a:r>
            <a:r>
              <a:rPr sz="1750" spc="125" dirty="0">
                <a:latin typeface="Calibri"/>
                <a:cs typeface="Calibri"/>
              </a:rPr>
              <a:t>του</a:t>
            </a:r>
            <a:r>
              <a:rPr sz="1750" spc="55" dirty="0">
                <a:latin typeface="Calibri"/>
                <a:cs typeface="Calibri"/>
              </a:rPr>
              <a:t> </a:t>
            </a:r>
            <a:r>
              <a:rPr sz="1750" spc="130" dirty="0">
                <a:latin typeface="Calibri"/>
                <a:cs typeface="Calibri"/>
              </a:rPr>
              <a:t>ECC</a:t>
            </a:r>
            <a:r>
              <a:rPr sz="1750" spc="55" dirty="0">
                <a:latin typeface="Calibri"/>
                <a:cs typeface="Calibri"/>
              </a:rPr>
              <a:t> </a:t>
            </a:r>
            <a:r>
              <a:rPr sz="1750" spc="114" dirty="0">
                <a:latin typeface="Calibri"/>
                <a:cs typeface="Calibri"/>
              </a:rPr>
              <a:t>οφείλεται</a:t>
            </a:r>
            <a:r>
              <a:rPr sz="1750" spc="55" dirty="0">
                <a:latin typeface="Calibri"/>
                <a:cs typeface="Calibri"/>
              </a:rPr>
              <a:t> </a:t>
            </a:r>
            <a:r>
              <a:rPr sz="1750" spc="125" dirty="0">
                <a:latin typeface="Calibri"/>
                <a:cs typeface="Calibri"/>
              </a:rPr>
              <a:t>στη</a:t>
            </a:r>
            <a:r>
              <a:rPr sz="1750" spc="55" dirty="0">
                <a:latin typeface="Calibri"/>
                <a:cs typeface="Calibri"/>
              </a:rPr>
              <a:t> </a:t>
            </a:r>
            <a:r>
              <a:rPr sz="1750" spc="120" dirty="0">
                <a:latin typeface="Calibri"/>
                <a:cs typeface="Calibri"/>
              </a:rPr>
              <a:t>δυσχέρεια</a:t>
            </a:r>
            <a:r>
              <a:rPr sz="1750" spc="50" dirty="0">
                <a:latin typeface="Calibri"/>
                <a:cs typeface="Calibri"/>
              </a:rPr>
              <a:t> </a:t>
            </a:r>
            <a:r>
              <a:rPr sz="1750" spc="140" dirty="0">
                <a:latin typeface="Calibri"/>
                <a:cs typeface="Calibri"/>
              </a:rPr>
              <a:t>ή</a:t>
            </a:r>
            <a:r>
              <a:rPr sz="1750" spc="55" dirty="0">
                <a:latin typeface="Calibri"/>
                <a:cs typeface="Calibri"/>
              </a:rPr>
              <a:t> </a:t>
            </a:r>
            <a:r>
              <a:rPr sz="1750" spc="125" dirty="0">
                <a:latin typeface="Calibri"/>
                <a:cs typeface="Calibri"/>
              </a:rPr>
              <a:t>δυσκολία</a:t>
            </a:r>
            <a:r>
              <a:rPr sz="1750" spc="50" dirty="0">
                <a:latin typeface="Calibri"/>
                <a:cs typeface="Calibri"/>
              </a:rPr>
              <a:t> </a:t>
            </a:r>
            <a:r>
              <a:rPr sz="1750" spc="120" dirty="0">
                <a:latin typeface="Calibri"/>
                <a:cs typeface="Calibri"/>
              </a:rPr>
              <a:t>επίλυσης</a:t>
            </a:r>
            <a:r>
              <a:rPr sz="1750" spc="50" dirty="0">
                <a:latin typeface="Calibri"/>
                <a:cs typeface="Calibri"/>
              </a:rPr>
              <a:t> </a:t>
            </a:r>
            <a:r>
              <a:rPr sz="1750" spc="110" dirty="0">
                <a:latin typeface="Calibri"/>
                <a:cs typeface="Calibri"/>
              </a:rPr>
              <a:t>της </a:t>
            </a:r>
            <a:r>
              <a:rPr sz="1750" spc="-380" dirty="0">
                <a:latin typeface="Calibri"/>
                <a:cs typeface="Calibri"/>
              </a:rPr>
              <a:t> </a:t>
            </a:r>
            <a:r>
              <a:rPr sz="1750" spc="120" dirty="0">
                <a:latin typeface="Calibri"/>
                <a:cs typeface="Calibri"/>
              </a:rPr>
              <a:t>αντίστροφης</a:t>
            </a:r>
            <a:r>
              <a:rPr sz="1750" spc="45" dirty="0">
                <a:latin typeface="Calibri"/>
                <a:cs typeface="Calibri"/>
              </a:rPr>
              <a:t> </a:t>
            </a:r>
            <a:r>
              <a:rPr sz="1750" spc="125" dirty="0">
                <a:latin typeface="Calibri"/>
                <a:cs typeface="Calibri"/>
              </a:rPr>
              <a:t>πράξης</a:t>
            </a:r>
            <a:r>
              <a:rPr sz="1750" spc="55" dirty="0">
                <a:latin typeface="Calibri"/>
                <a:cs typeface="Calibri"/>
              </a:rPr>
              <a:t> </a:t>
            </a:r>
            <a:r>
              <a:rPr sz="1750" spc="125" dirty="0">
                <a:latin typeface="Calibri"/>
                <a:cs typeface="Calibri"/>
              </a:rPr>
              <a:t>εύρεσης</a:t>
            </a:r>
            <a:r>
              <a:rPr sz="1750" spc="50" dirty="0">
                <a:latin typeface="Calibri"/>
                <a:cs typeface="Calibri"/>
              </a:rPr>
              <a:t> </a:t>
            </a:r>
            <a:r>
              <a:rPr sz="1750" spc="130" dirty="0">
                <a:latin typeface="Calibri"/>
                <a:cs typeface="Calibri"/>
              </a:rPr>
              <a:t>τουδεδομένων</a:t>
            </a:r>
            <a:r>
              <a:rPr sz="1750" spc="50" dirty="0">
                <a:latin typeface="Calibri"/>
                <a:cs typeface="Calibri"/>
              </a:rPr>
              <a:t> </a:t>
            </a:r>
            <a:r>
              <a:rPr sz="1750" spc="110" dirty="0">
                <a:latin typeface="Calibri"/>
                <a:cs typeface="Calibri"/>
              </a:rPr>
              <a:t>και</a:t>
            </a:r>
            <a:endParaRPr sz="1750">
              <a:latin typeface="Calibri"/>
              <a:cs typeface="Calibri"/>
            </a:endParaRPr>
          </a:p>
          <a:p>
            <a:pPr marL="469265" indent="-342265">
              <a:lnSpc>
                <a:spcPct val="100000"/>
              </a:lnSpc>
              <a:spcBef>
                <a:spcPts val="560"/>
              </a:spcBef>
              <a:buSzPct val="125714"/>
              <a:buChar char="◦"/>
              <a:tabLst>
                <a:tab pos="468630" algn="l"/>
                <a:tab pos="469265" algn="l"/>
              </a:tabLst>
            </a:pPr>
            <a:r>
              <a:rPr sz="1750" spc="130" dirty="0">
                <a:latin typeface="Calibri"/>
                <a:cs typeface="Calibri"/>
              </a:rPr>
              <a:t>Αυτό</a:t>
            </a:r>
            <a:r>
              <a:rPr sz="1750" spc="50" dirty="0">
                <a:latin typeface="Calibri"/>
                <a:cs typeface="Calibri"/>
              </a:rPr>
              <a:t> </a:t>
            </a:r>
            <a:r>
              <a:rPr sz="1750" spc="120" dirty="0">
                <a:latin typeface="Calibri"/>
                <a:cs typeface="Calibri"/>
              </a:rPr>
              <a:t>ονομάζεται</a:t>
            </a:r>
            <a:r>
              <a:rPr sz="1750" spc="45" dirty="0">
                <a:latin typeface="Calibri"/>
                <a:cs typeface="Calibri"/>
              </a:rPr>
              <a:t> </a:t>
            </a:r>
            <a:r>
              <a:rPr sz="1750" spc="110" dirty="0">
                <a:latin typeface="Calibri"/>
                <a:cs typeface="Calibri"/>
              </a:rPr>
              <a:t>διακριτό</a:t>
            </a:r>
            <a:r>
              <a:rPr sz="1750" spc="50" dirty="0">
                <a:latin typeface="Calibri"/>
                <a:cs typeface="Calibri"/>
              </a:rPr>
              <a:t> </a:t>
            </a:r>
            <a:r>
              <a:rPr sz="1750" spc="125" dirty="0">
                <a:latin typeface="Calibri"/>
                <a:cs typeface="Calibri"/>
              </a:rPr>
              <a:t>πρόβλημα</a:t>
            </a:r>
            <a:r>
              <a:rPr sz="1750" spc="40" dirty="0">
                <a:latin typeface="Calibri"/>
                <a:cs typeface="Calibri"/>
              </a:rPr>
              <a:t> </a:t>
            </a:r>
            <a:r>
              <a:rPr sz="1750" spc="130" dirty="0">
                <a:latin typeface="Calibri"/>
                <a:cs typeface="Calibri"/>
              </a:rPr>
              <a:t>καταγραφής</a:t>
            </a:r>
            <a:endParaRPr sz="1750">
              <a:latin typeface="Calibri"/>
              <a:cs typeface="Calibri"/>
            </a:endParaRPr>
          </a:p>
          <a:p>
            <a:pPr marL="469900" marR="5080" indent="-342900">
              <a:lnSpc>
                <a:spcPts val="2090"/>
              </a:lnSpc>
              <a:spcBef>
                <a:spcPts val="695"/>
              </a:spcBef>
              <a:buSzPct val="125714"/>
              <a:buChar char="◦"/>
              <a:tabLst>
                <a:tab pos="469265" algn="l"/>
                <a:tab pos="469900" algn="l"/>
              </a:tabLst>
            </a:pPr>
            <a:r>
              <a:rPr sz="1750" spc="165" dirty="0">
                <a:latin typeface="Calibri"/>
                <a:cs typeface="Calibri"/>
              </a:rPr>
              <a:t>Οι</a:t>
            </a:r>
            <a:r>
              <a:rPr sz="1750" spc="75" dirty="0">
                <a:latin typeface="Calibri"/>
                <a:cs typeface="Calibri"/>
              </a:rPr>
              <a:t> </a:t>
            </a:r>
            <a:r>
              <a:rPr sz="1750" spc="165" dirty="0">
                <a:latin typeface="Calibri"/>
                <a:cs typeface="Calibri"/>
              </a:rPr>
              <a:t>μέθοδοι</a:t>
            </a:r>
            <a:r>
              <a:rPr sz="1750" spc="75" dirty="0">
                <a:latin typeface="Calibri"/>
                <a:cs typeface="Calibri"/>
              </a:rPr>
              <a:t> </a:t>
            </a:r>
            <a:r>
              <a:rPr sz="1750" spc="160" dirty="0">
                <a:latin typeface="Calibri"/>
                <a:cs typeface="Calibri"/>
              </a:rPr>
              <a:t>επίλυσης</a:t>
            </a:r>
            <a:r>
              <a:rPr sz="1750" spc="75" dirty="0">
                <a:latin typeface="Calibri"/>
                <a:cs typeface="Calibri"/>
              </a:rPr>
              <a:t> </a:t>
            </a:r>
            <a:r>
              <a:rPr sz="1750" spc="170" dirty="0">
                <a:latin typeface="Calibri"/>
                <a:cs typeface="Calibri"/>
              </a:rPr>
              <a:t>περιλαμβάνουν</a:t>
            </a:r>
            <a:r>
              <a:rPr sz="1750" spc="75" dirty="0">
                <a:latin typeface="Calibri"/>
                <a:cs typeface="Calibri"/>
              </a:rPr>
              <a:t> </a:t>
            </a:r>
            <a:r>
              <a:rPr sz="1750" spc="155" dirty="0">
                <a:latin typeface="Calibri"/>
                <a:cs typeface="Calibri"/>
              </a:rPr>
              <a:t>την</a:t>
            </a:r>
            <a:r>
              <a:rPr sz="1750" spc="75" dirty="0">
                <a:latin typeface="Calibri"/>
                <a:cs typeface="Calibri"/>
              </a:rPr>
              <a:t> </a:t>
            </a:r>
            <a:r>
              <a:rPr sz="1750" spc="204" dirty="0">
                <a:latin typeface="Calibri"/>
                <a:cs typeface="Calibri"/>
              </a:rPr>
              <a:t>ωμή</a:t>
            </a:r>
            <a:r>
              <a:rPr sz="1750" spc="75" dirty="0">
                <a:latin typeface="Calibri"/>
                <a:cs typeface="Calibri"/>
              </a:rPr>
              <a:t> </a:t>
            </a:r>
            <a:r>
              <a:rPr sz="1750" spc="155" dirty="0">
                <a:latin typeface="Calibri"/>
                <a:cs typeface="Calibri"/>
              </a:rPr>
              <a:t>βία</a:t>
            </a:r>
            <a:r>
              <a:rPr sz="1750" spc="75" dirty="0">
                <a:latin typeface="Calibri"/>
                <a:cs typeface="Calibri"/>
              </a:rPr>
              <a:t> </a:t>
            </a:r>
            <a:r>
              <a:rPr sz="1750" spc="145" dirty="0">
                <a:latin typeface="Calibri"/>
                <a:cs typeface="Calibri"/>
              </a:rPr>
              <a:t>και</a:t>
            </a:r>
            <a:r>
              <a:rPr sz="1750" spc="75" dirty="0">
                <a:latin typeface="Calibri"/>
                <a:cs typeface="Calibri"/>
              </a:rPr>
              <a:t> </a:t>
            </a:r>
            <a:r>
              <a:rPr sz="1750" spc="155" dirty="0">
                <a:latin typeface="Calibri"/>
                <a:cs typeface="Calibri"/>
              </a:rPr>
              <a:t>την</a:t>
            </a:r>
            <a:r>
              <a:rPr sz="1750" spc="75" dirty="0">
                <a:latin typeface="Calibri"/>
                <a:cs typeface="Calibri"/>
              </a:rPr>
              <a:t> </a:t>
            </a:r>
            <a:r>
              <a:rPr sz="1750" spc="165" dirty="0">
                <a:latin typeface="Calibri"/>
                <a:cs typeface="Calibri"/>
              </a:rPr>
              <a:t>επίθεση</a:t>
            </a:r>
            <a:r>
              <a:rPr sz="1750" spc="75" dirty="0">
                <a:latin typeface="Calibri"/>
                <a:cs typeface="Calibri"/>
              </a:rPr>
              <a:t> </a:t>
            </a:r>
            <a:r>
              <a:rPr sz="1750" spc="130" dirty="0">
                <a:latin typeface="Calibri"/>
                <a:cs typeface="Calibri"/>
              </a:rPr>
              <a:t>Pollard's</a:t>
            </a:r>
            <a:r>
              <a:rPr sz="1750" spc="80" dirty="0">
                <a:latin typeface="Calibri"/>
                <a:cs typeface="Calibri"/>
              </a:rPr>
              <a:t> </a:t>
            </a:r>
            <a:r>
              <a:rPr sz="1750" spc="160" dirty="0">
                <a:latin typeface="Calibri"/>
                <a:cs typeface="Calibri"/>
              </a:rPr>
              <a:t>Rho,</a:t>
            </a:r>
            <a:r>
              <a:rPr sz="1750" spc="75" dirty="0">
                <a:latin typeface="Calibri"/>
                <a:cs typeface="Calibri"/>
              </a:rPr>
              <a:t> </a:t>
            </a:r>
            <a:r>
              <a:rPr sz="1750" spc="135" dirty="0">
                <a:latin typeface="Calibri"/>
                <a:cs typeface="Calibri"/>
              </a:rPr>
              <a:t>οι </a:t>
            </a:r>
            <a:r>
              <a:rPr sz="1750" spc="-380" dirty="0">
                <a:latin typeface="Calibri"/>
                <a:cs typeface="Calibri"/>
              </a:rPr>
              <a:t> </a:t>
            </a:r>
            <a:r>
              <a:rPr sz="1750" spc="155" dirty="0">
                <a:latin typeface="Calibri"/>
                <a:cs typeface="Calibri"/>
              </a:rPr>
              <a:t>οποίες</a:t>
            </a:r>
            <a:r>
              <a:rPr sz="1750" spc="70" dirty="0">
                <a:latin typeface="Calibri"/>
                <a:cs typeface="Calibri"/>
              </a:rPr>
              <a:t> </a:t>
            </a:r>
            <a:r>
              <a:rPr sz="1750" spc="140" dirty="0">
                <a:latin typeface="Calibri"/>
                <a:cs typeface="Calibri"/>
              </a:rPr>
              <a:t>είναι</a:t>
            </a:r>
            <a:r>
              <a:rPr sz="1750" spc="70" dirty="0">
                <a:latin typeface="Calibri"/>
                <a:cs typeface="Calibri"/>
              </a:rPr>
              <a:t> </a:t>
            </a:r>
            <a:r>
              <a:rPr sz="1750" spc="155" dirty="0">
                <a:latin typeface="Calibri"/>
                <a:cs typeface="Calibri"/>
              </a:rPr>
              <a:t>υπολογιστικά</a:t>
            </a:r>
            <a:r>
              <a:rPr sz="1750" spc="70" dirty="0">
                <a:latin typeface="Calibri"/>
                <a:cs typeface="Calibri"/>
              </a:rPr>
              <a:t> </a:t>
            </a:r>
            <a:r>
              <a:rPr sz="1750" spc="155" dirty="0">
                <a:latin typeface="Calibri"/>
                <a:cs typeface="Calibri"/>
              </a:rPr>
              <a:t>ακριβές</a:t>
            </a:r>
            <a:r>
              <a:rPr sz="1750" spc="70" dirty="0">
                <a:latin typeface="Calibri"/>
                <a:cs typeface="Calibri"/>
              </a:rPr>
              <a:t> </a:t>
            </a:r>
            <a:r>
              <a:rPr sz="1750" spc="185" dirty="0">
                <a:latin typeface="Calibri"/>
                <a:cs typeface="Calibri"/>
              </a:rPr>
              <a:t>ή</a:t>
            </a:r>
            <a:r>
              <a:rPr sz="1750" spc="70" dirty="0">
                <a:latin typeface="Calibri"/>
                <a:cs typeface="Calibri"/>
              </a:rPr>
              <a:t> </a:t>
            </a:r>
            <a:r>
              <a:rPr sz="1750" spc="150" dirty="0">
                <a:latin typeface="Calibri"/>
                <a:cs typeface="Calibri"/>
              </a:rPr>
              <a:t>ανέφικτες.</a:t>
            </a:r>
            <a:endParaRPr sz="1750">
              <a:latin typeface="Calibri"/>
              <a:cs typeface="Calibri"/>
            </a:endParaRPr>
          </a:p>
          <a:p>
            <a:pPr marL="469900" marR="521970" indent="-342900">
              <a:lnSpc>
                <a:spcPct val="100000"/>
              </a:lnSpc>
              <a:spcBef>
                <a:spcPts val="560"/>
              </a:spcBef>
              <a:buSzPct val="125714"/>
              <a:buChar char="◦"/>
              <a:tabLst>
                <a:tab pos="469265" algn="l"/>
                <a:tab pos="469900" algn="l"/>
              </a:tabLst>
            </a:pPr>
            <a:r>
              <a:rPr sz="1750" spc="220" dirty="0">
                <a:latin typeface="Calibri"/>
                <a:cs typeface="Calibri"/>
              </a:rPr>
              <a:t>Η</a:t>
            </a:r>
            <a:r>
              <a:rPr sz="1750" spc="70" dirty="0">
                <a:latin typeface="Calibri"/>
                <a:cs typeface="Calibri"/>
              </a:rPr>
              <a:t> </a:t>
            </a:r>
            <a:r>
              <a:rPr sz="1750" spc="175" dirty="0">
                <a:latin typeface="Calibri"/>
                <a:cs typeface="Calibri"/>
              </a:rPr>
              <a:t>έκδοση</a:t>
            </a:r>
            <a:r>
              <a:rPr sz="1750" spc="75" dirty="0">
                <a:latin typeface="Calibri"/>
                <a:cs typeface="Calibri"/>
              </a:rPr>
              <a:t> </a:t>
            </a:r>
            <a:r>
              <a:rPr sz="1750" spc="185" dirty="0">
                <a:latin typeface="Calibri"/>
                <a:cs typeface="Calibri"/>
              </a:rPr>
              <a:t>που</a:t>
            </a:r>
            <a:r>
              <a:rPr sz="1750" spc="75" dirty="0">
                <a:latin typeface="Calibri"/>
                <a:cs typeface="Calibri"/>
              </a:rPr>
              <a:t> </a:t>
            </a:r>
            <a:r>
              <a:rPr sz="1750" spc="135" dirty="0">
                <a:latin typeface="Calibri"/>
                <a:cs typeface="Calibri"/>
              </a:rPr>
              <a:t>είναι</a:t>
            </a:r>
            <a:r>
              <a:rPr sz="1750" spc="75" dirty="0">
                <a:latin typeface="Calibri"/>
                <a:cs typeface="Calibri"/>
              </a:rPr>
              <a:t> </a:t>
            </a:r>
            <a:r>
              <a:rPr sz="1750" spc="180" dirty="0">
                <a:latin typeface="Calibri"/>
                <a:cs typeface="Calibri"/>
              </a:rPr>
              <a:t>εφάρμοστη</a:t>
            </a:r>
            <a:r>
              <a:rPr sz="1750" spc="75" dirty="0">
                <a:latin typeface="Calibri"/>
                <a:cs typeface="Calibri"/>
              </a:rPr>
              <a:t> </a:t>
            </a:r>
            <a:r>
              <a:rPr sz="1750" spc="165" dirty="0">
                <a:latin typeface="Calibri"/>
                <a:cs typeface="Calibri"/>
              </a:rPr>
              <a:t>στο</a:t>
            </a:r>
            <a:r>
              <a:rPr sz="1750" spc="75" dirty="0">
                <a:latin typeface="Calibri"/>
                <a:cs typeface="Calibri"/>
              </a:rPr>
              <a:t> </a:t>
            </a:r>
            <a:r>
              <a:rPr sz="1750" spc="175" dirty="0">
                <a:latin typeface="Calibri"/>
                <a:cs typeface="Calibri"/>
              </a:rPr>
              <a:t>ECC</a:t>
            </a:r>
            <a:r>
              <a:rPr sz="1750" spc="75" dirty="0">
                <a:latin typeface="Calibri"/>
                <a:cs typeface="Calibri"/>
              </a:rPr>
              <a:t> </a:t>
            </a:r>
            <a:r>
              <a:rPr sz="1750" spc="160" dirty="0">
                <a:latin typeface="Calibri"/>
                <a:cs typeface="Calibri"/>
              </a:rPr>
              <a:t>ονομάζεται</a:t>
            </a:r>
            <a:r>
              <a:rPr sz="1750" spc="75" dirty="0">
                <a:latin typeface="Calibri"/>
                <a:cs typeface="Calibri"/>
              </a:rPr>
              <a:t> </a:t>
            </a:r>
            <a:r>
              <a:rPr sz="1750" spc="114" dirty="0">
                <a:latin typeface="Calibri"/>
                <a:cs typeface="Calibri"/>
              </a:rPr>
              <a:t>Elliptic</a:t>
            </a:r>
            <a:r>
              <a:rPr sz="1750" spc="80" dirty="0">
                <a:latin typeface="Calibri"/>
                <a:cs typeface="Calibri"/>
              </a:rPr>
              <a:t> </a:t>
            </a:r>
            <a:r>
              <a:rPr sz="1750" spc="160" dirty="0">
                <a:latin typeface="Calibri"/>
                <a:cs typeface="Calibri"/>
              </a:rPr>
              <a:t>Curve</a:t>
            </a:r>
            <a:r>
              <a:rPr sz="1750" spc="75" dirty="0">
                <a:latin typeface="Calibri"/>
                <a:cs typeface="Calibri"/>
              </a:rPr>
              <a:t> </a:t>
            </a:r>
            <a:r>
              <a:rPr sz="1750" spc="140" dirty="0">
                <a:latin typeface="Calibri"/>
                <a:cs typeface="Calibri"/>
              </a:rPr>
              <a:t>Discrete</a:t>
            </a:r>
            <a:r>
              <a:rPr sz="1750" spc="75" dirty="0">
                <a:latin typeface="Calibri"/>
                <a:cs typeface="Calibri"/>
              </a:rPr>
              <a:t> </a:t>
            </a:r>
            <a:r>
              <a:rPr sz="1750" spc="160" dirty="0">
                <a:latin typeface="Calibri"/>
                <a:cs typeface="Calibri"/>
              </a:rPr>
              <a:t>Log </a:t>
            </a:r>
            <a:r>
              <a:rPr sz="1750" spc="-380" dirty="0">
                <a:latin typeface="Calibri"/>
                <a:cs typeface="Calibri"/>
              </a:rPr>
              <a:t> </a:t>
            </a:r>
            <a:r>
              <a:rPr sz="1750" spc="160" dirty="0">
                <a:latin typeface="Calibri"/>
                <a:cs typeface="Calibri"/>
              </a:rPr>
              <a:t>Problem.</a:t>
            </a:r>
            <a:endParaRPr sz="1750">
              <a:latin typeface="Calibri"/>
              <a:cs typeface="Calibri"/>
            </a:endParaRPr>
          </a:p>
          <a:p>
            <a:pPr marL="469265" indent="-342265">
              <a:lnSpc>
                <a:spcPct val="100000"/>
              </a:lnSpc>
              <a:spcBef>
                <a:spcPts val="615"/>
              </a:spcBef>
              <a:buSzPct val="125714"/>
              <a:buChar char="◦"/>
              <a:tabLst>
                <a:tab pos="468630" algn="l"/>
                <a:tab pos="469265" algn="l"/>
              </a:tabLst>
            </a:pPr>
            <a:r>
              <a:rPr sz="1750" spc="114" dirty="0">
                <a:latin typeface="Calibri"/>
                <a:cs typeface="Calibri"/>
              </a:rPr>
              <a:t>Εκθετικός</a:t>
            </a:r>
            <a:r>
              <a:rPr sz="1750" spc="35" dirty="0">
                <a:latin typeface="Calibri"/>
                <a:cs typeface="Calibri"/>
              </a:rPr>
              <a:t> </a:t>
            </a:r>
            <a:r>
              <a:rPr sz="1750" spc="105" dirty="0">
                <a:latin typeface="Calibri"/>
                <a:cs typeface="Calibri"/>
              </a:rPr>
              <a:t>χρόνος</a:t>
            </a:r>
            <a:r>
              <a:rPr sz="1750" spc="15" dirty="0">
                <a:latin typeface="Calibri"/>
                <a:cs typeface="Calibri"/>
              </a:rPr>
              <a:t> </a:t>
            </a:r>
            <a:r>
              <a:rPr sz="1750" spc="110" dirty="0">
                <a:latin typeface="Calibri"/>
                <a:cs typeface="Calibri"/>
              </a:rPr>
              <a:t>λειτουργίας</a:t>
            </a:r>
            <a:endParaRPr sz="175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984875"/>
            <a:ext cx="1530032" cy="612140"/>
          </a:xfrm>
          <a:prstGeom prst="rect">
            <a:avLst/>
          </a:prstGeom>
        </p:spPr>
      </p:pic>
      <p:sp>
        <p:nvSpPr>
          <p:cNvPr id="3" name="object 3"/>
          <p:cNvSpPr txBox="1">
            <a:spLocks noGrp="1"/>
          </p:cNvSpPr>
          <p:nvPr>
            <p:ph type="title"/>
          </p:nvPr>
        </p:nvSpPr>
        <p:spPr>
          <a:xfrm>
            <a:off x="1391919" y="674252"/>
            <a:ext cx="8248015" cy="1253490"/>
          </a:xfrm>
          <a:prstGeom prst="rect">
            <a:avLst/>
          </a:prstGeom>
        </p:spPr>
        <p:txBody>
          <a:bodyPr vert="horz" wrap="square" lIns="0" tIns="180340" rIns="0" bIns="0" rtlCol="0">
            <a:spAutoFit/>
          </a:bodyPr>
          <a:lstStyle/>
          <a:p>
            <a:pPr marL="12700">
              <a:lnSpc>
                <a:spcPct val="100000"/>
              </a:lnSpc>
              <a:spcBef>
                <a:spcPts val="1420"/>
              </a:spcBef>
            </a:pPr>
            <a:r>
              <a:rPr sz="4800" spc="305" dirty="0"/>
              <a:t>ECC</a:t>
            </a:r>
            <a:r>
              <a:rPr sz="4800" spc="90" dirty="0"/>
              <a:t> </a:t>
            </a:r>
            <a:r>
              <a:rPr sz="4800" spc="225" dirty="0"/>
              <a:t>στα</a:t>
            </a:r>
            <a:r>
              <a:rPr sz="4800" spc="95" dirty="0"/>
              <a:t> </a:t>
            </a:r>
            <a:r>
              <a:rPr sz="4800" spc="254" dirty="0"/>
              <a:t>Windows</a:t>
            </a:r>
            <a:r>
              <a:rPr sz="4800" spc="90" dirty="0"/>
              <a:t> </a:t>
            </a:r>
            <a:r>
              <a:rPr sz="4800" spc="360" dirty="0"/>
              <a:t>DRM</a:t>
            </a:r>
            <a:r>
              <a:rPr sz="4800" spc="175" dirty="0"/>
              <a:t> </a:t>
            </a:r>
            <a:r>
              <a:rPr sz="4800" spc="190" dirty="0"/>
              <a:t>v2.0</a:t>
            </a:r>
            <a:endParaRPr sz="4800"/>
          </a:p>
          <a:p>
            <a:pPr marL="703580">
              <a:lnSpc>
                <a:spcPct val="100000"/>
              </a:lnSpc>
              <a:spcBef>
                <a:spcPts val="484"/>
              </a:spcBef>
            </a:pPr>
            <a:r>
              <a:rPr sz="1750" spc="175" dirty="0">
                <a:latin typeface="Calibri"/>
                <a:cs typeface="Calibri"/>
              </a:rPr>
              <a:t>Ένα</a:t>
            </a:r>
            <a:r>
              <a:rPr sz="1750" spc="55" dirty="0">
                <a:latin typeface="Calibri"/>
                <a:cs typeface="Calibri"/>
              </a:rPr>
              <a:t> </a:t>
            </a:r>
            <a:r>
              <a:rPr sz="1750" spc="160" dirty="0">
                <a:latin typeface="Calibri"/>
                <a:cs typeface="Calibri"/>
              </a:rPr>
              <a:t>πρακτικό</a:t>
            </a:r>
            <a:r>
              <a:rPr sz="1750" spc="55" dirty="0">
                <a:latin typeface="Calibri"/>
                <a:cs typeface="Calibri"/>
              </a:rPr>
              <a:t> </a:t>
            </a:r>
            <a:r>
              <a:rPr sz="1750" spc="170" dirty="0">
                <a:latin typeface="Calibri"/>
                <a:cs typeface="Calibri"/>
              </a:rPr>
              <a:t>παράδειγμα</a:t>
            </a:r>
            <a:endParaRPr sz="1750">
              <a:latin typeface="Calibri"/>
              <a:cs typeface="Calibri"/>
            </a:endParaRPr>
          </a:p>
        </p:txBody>
      </p:sp>
      <p:sp>
        <p:nvSpPr>
          <p:cNvPr id="5" name="object 5"/>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37</a:t>
            </a:fld>
            <a:endParaRPr sz="850">
              <a:latin typeface="Calibri"/>
              <a:cs typeface="Calibri"/>
            </a:endParaRPr>
          </a:p>
        </p:txBody>
      </p:sp>
      <p:sp>
        <p:nvSpPr>
          <p:cNvPr id="4" name="object 4"/>
          <p:cNvSpPr txBox="1"/>
          <p:nvPr/>
        </p:nvSpPr>
        <p:spPr>
          <a:xfrm>
            <a:off x="2082800" y="2256472"/>
            <a:ext cx="7688580" cy="3273425"/>
          </a:xfrm>
          <a:prstGeom prst="rect">
            <a:avLst/>
          </a:prstGeom>
        </p:spPr>
        <p:txBody>
          <a:bodyPr vert="horz" wrap="square" lIns="0" tIns="112395" rIns="0" bIns="0" rtlCol="0">
            <a:spAutoFit/>
          </a:bodyPr>
          <a:lstStyle/>
          <a:p>
            <a:pPr marL="12700">
              <a:lnSpc>
                <a:spcPct val="100000"/>
              </a:lnSpc>
              <a:spcBef>
                <a:spcPts val="885"/>
              </a:spcBef>
            </a:pPr>
            <a:r>
              <a:rPr sz="1350" spc="65" dirty="0">
                <a:latin typeface="Calibri"/>
                <a:cs typeface="Calibri"/>
              </a:rPr>
              <a:t>Πεπερασμένο</a:t>
            </a:r>
            <a:r>
              <a:rPr sz="1350" spc="10" dirty="0">
                <a:latin typeface="Calibri"/>
                <a:cs typeface="Calibri"/>
              </a:rPr>
              <a:t> </a:t>
            </a:r>
            <a:r>
              <a:rPr sz="1350" spc="60" dirty="0">
                <a:latin typeface="Calibri"/>
                <a:cs typeface="Calibri"/>
              </a:rPr>
              <a:t>πεδίο</a:t>
            </a:r>
            <a:r>
              <a:rPr sz="1350" spc="15" dirty="0">
                <a:latin typeface="Calibri"/>
                <a:cs typeface="Calibri"/>
              </a:rPr>
              <a:t> </a:t>
            </a:r>
            <a:r>
              <a:rPr sz="1350" spc="60" dirty="0">
                <a:latin typeface="Calibri"/>
                <a:cs typeface="Calibri"/>
              </a:rPr>
              <a:t>που</a:t>
            </a:r>
            <a:r>
              <a:rPr sz="1350" spc="-5" dirty="0">
                <a:latin typeface="Calibri"/>
                <a:cs typeface="Calibri"/>
              </a:rPr>
              <a:t> </a:t>
            </a:r>
            <a:r>
              <a:rPr sz="1350" spc="50" dirty="0">
                <a:latin typeface="Calibri"/>
                <a:cs typeface="Calibri"/>
              </a:rPr>
              <a:t>επιλέχθηκε</a:t>
            </a:r>
            <a:endParaRPr sz="1350">
              <a:latin typeface="Calibri"/>
              <a:cs typeface="Calibri"/>
            </a:endParaRPr>
          </a:p>
          <a:p>
            <a:pPr marL="12700">
              <a:lnSpc>
                <a:spcPct val="100000"/>
              </a:lnSpc>
              <a:spcBef>
                <a:spcPts val="790"/>
              </a:spcBef>
            </a:pPr>
            <a:r>
              <a:rPr sz="1350" spc="100" dirty="0">
                <a:latin typeface="Calibri"/>
                <a:cs typeface="Calibri"/>
              </a:rPr>
              <a:t>p=</a:t>
            </a:r>
            <a:r>
              <a:rPr sz="1350" spc="-15" dirty="0">
                <a:latin typeface="Calibri"/>
                <a:cs typeface="Calibri"/>
              </a:rPr>
              <a:t> </a:t>
            </a:r>
            <a:r>
              <a:rPr sz="1350" spc="55" dirty="0">
                <a:latin typeface="Calibri"/>
                <a:cs typeface="Calibri"/>
              </a:rPr>
              <a:t>785963102379428822376694789446897396207498568951</a:t>
            </a:r>
            <a:endParaRPr sz="1350">
              <a:latin typeface="Calibri"/>
              <a:cs typeface="Calibri"/>
            </a:endParaRPr>
          </a:p>
          <a:p>
            <a:pPr>
              <a:lnSpc>
                <a:spcPct val="100000"/>
              </a:lnSpc>
            </a:pPr>
            <a:endParaRPr sz="1300">
              <a:latin typeface="Calibri"/>
              <a:cs typeface="Calibri"/>
            </a:endParaRPr>
          </a:p>
          <a:p>
            <a:pPr>
              <a:lnSpc>
                <a:spcPct val="100000"/>
              </a:lnSpc>
              <a:spcBef>
                <a:spcPts val="40"/>
              </a:spcBef>
            </a:pPr>
            <a:endParaRPr sz="1600">
              <a:latin typeface="Calibri"/>
              <a:cs typeface="Calibri"/>
            </a:endParaRPr>
          </a:p>
          <a:p>
            <a:pPr marL="12700">
              <a:lnSpc>
                <a:spcPct val="100000"/>
              </a:lnSpc>
            </a:pPr>
            <a:r>
              <a:rPr sz="1350" spc="105" dirty="0">
                <a:latin typeface="Calibri"/>
                <a:cs typeface="Calibri"/>
              </a:rPr>
              <a:t>Gx=</a:t>
            </a:r>
            <a:r>
              <a:rPr sz="1350" spc="-65" dirty="0">
                <a:latin typeface="Calibri"/>
                <a:cs typeface="Calibri"/>
              </a:rPr>
              <a:t> </a:t>
            </a:r>
            <a:r>
              <a:rPr sz="1350" spc="55" dirty="0">
                <a:latin typeface="Calibri"/>
                <a:cs typeface="Calibri"/>
              </a:rPr>
              <a:t>771507216262649826170648268565579889907769254176</a:t>
            </a:r>
            <a:endParaRPr sz="1350">
              <a:latin typeface="Calibri"/>
              <a:cs typeface="Calibri"/>
            </a:endParaRPr>
          </a:p>
          <a:p>
            <a:pPr marL="12700">
              <a:lnSpc>
                <a:spcPct val="100000"/>
              </a:lnSpc>
              <a:spcBef>
                <a:spcPts val="790"/>
              </a:spcBef>
            </a:pPr>
            <a:r>
              <a:rPr sz="1350" spc="105" dirty="0">
                <a:latin typeface="Calibri"/>
                <a:cs typeface="Calibri"/>
              </a:rPr>
              <a:t>Gy=</a:t>
            </a:r>
            <a:r>
              <a:rPr sz="1350" spc="-65" dirty="0">
                <a:latin typeface="Calibri"/>
                <a:cs typeface="Calibri"/>
              </a:rPr>
              <a:t> </a:t>
            </a:r>
            <a:r>
              <a:rPr sz="1350" spc="55" dirty="0">
                <a:latin typeface="Calibri"/>
                <a:cs typeface="Calibri"/>
              </a:rPr>
              <a:t>390157510246556628525279459266514995562533196655</a:t>
            </a:r>
            <a:endParaRPr sz="1350">
              <a:latin typeface="Calibri"/>
              <a:cs typeface="Calibri"/>
            </a:endParaRPr>
          </a:p>
          <a:p>
            <a:pPr>
              <a:lnSpc>
                <a:spcPct val="100000"/>
              </a:lnSpc>
            </a:pPr>
            <a:endParaRPr sz="1300">
              <a:latin typeface="Calibri"/>
              <a:cs typeface="Calibri"/>
            </a:endParaRPr>
          </a:p>
          <a:p>
            <a:pPr>
              <a:lnSpc>
                <a:spcPct val="100000"/>
              </a:lnSpc>
              <a:spcBef>
                <a:spcPts val="50"/>
              </a:spcBef>
            </a:pPr>
            <a:endParaRPr sz="1900">
              <a:latin typeface="Calibri"/>
              <a:cs typeface="Calibri"/>
            </a:endParaRPr>
          </a:p>
          <a:p>
            <a:pPr marL="355600" marR="2370455" indent="-342900">
              <a:lnSpc>
                <a:spcPts val="1300"/>
              </a:lnSpc>
            </a:pPr>
            <a:r>
              <a:rPr sz="1350" spc="60" dirty="0">
                <a:latin typeface="Calibri"/>
                <a:cs typeface="Calibri"/>
              </a:rPr>
              <a:t>y2</a:t>
            </a:r>
            <a:r>
              <a:rPr sz="1350" spc="20" dirty="0">
                <a:latin typeface="Calibri"/>
                <a:cs typeface="Calibri"/>
              </a:rPr>
              <a:t> </a:t>
            </a:r>
            <a:r>
              <a:rPr sz="1350" spc="65" dirty="0">
                <a:latin typeface="Calibri"/>
                <a:cs typeface="Calibri"/>
              </a:rPr>
              <a:t>x3</a:t>
            </a:r>
            <a:r>
              <a:rPr sz="1350" spc="350" dirty="0">
                <a:latin typeface="Calibri"/>
                <a:cs typeface="Calibri"/>
              </a:rPr>
              <a:t> </a:t>
            </a:r>
            <a:r>
              <a:rPr sz="1350" spc="65" dirty="0">
                <a:latin typeface="Calibri"/>
                <a:cs typeface="Calibri"/>
              </a:rPr>
              <a:t>317689081251325503476317476413827693272746955927x</a:t>
            </a:r>
            <a:r>
              <a:rPr sz="1350" spc="60" dirty="0">
                <a:latin typeface="Calibri"/>
                <a:cs typeface="Calibri"/>
              </a:rPr>
              <a:t> </a:t>
            </a:r>
            <a:r>
              <a:rPr sz="1350" spc="65" dirty="0">
                <a:latin typeface="Calibri"/>
                <a:cs typeface="Calibri"/>
              </a:rPr>
              <a:t>+ </a:t>
            </a:r>
            <a:r>
              <a:rPr sz="1350" spc="-290" dirty="0">
                <a:latin typeface="Calibri"/>
                <a:cs typeface="Calibri"/>
              </a:rPr>
              <a:t> </a:t>
            </a:r>
            <a:r>
              <a:rPr sz="1350" spc="55" dirty="0">
                <a:latin typeface="Calibri"/>
                <a:cs typeface="Calibri"/>
              </a:rPr>
              <a:t>790528966078787587181205720257185354321100651934</a:t>
            </a:r>
            <a:endParaRPr sz="1350">
              <a:latin typeface="Calibri"/>
              <a:cs typeface="Calibri"/>
            </a:endParaRPr>
          </a:p>
          <a:p>
            <a:pPr>
              <a:lnSpc>
                <a:spcPct val="100000"/>
              </a:lnSpc>
            </a:pPr>
            <a:endParaRPr sz="1300">
              <a:latin typeface="Calibri"/>
              <a:cs typeface="Calibri"/>
            </a:endParaRPr>
          </a:p>
          <a:p>
            <a:pPr>
              <a:lnSpc>
                <a:spcPct val="100000"/>
              </a:lnSpc>
            </a:pPr>
            <a:endParaRPr sz="1300">
              <a:latin typeface="Calibri"/>
              <a:cs typeface="Calibri"/>
            </a:endParaRPr>
          </a:p>
          <a:p>
            <a:pPr marL="355600" marR="5080" indent="-342900">
              <a:lnSpc>
                <a:spcPts val="1300"/>
              </a:lnSpc>
              <a:spcBef>
                <a:spcPts val="810"/>
              </a:spcBef>
            </a:pPr>
            <a:r>
              <a:rPr sz="1350" spc="140" dirty="0">
                <a:latin typeface="Calibri"/>
                <a:cs typeface="Calibri"/>
              </a:rPr>
              <a:t>Τα</a:t>
            </a:r>
            <a:r>
              <a:rPr sz="1350" spc="60" dirty="0">
                <a:latin typeface="Calibri"/>
                <a:cs typeface="Calibri"/>
              </a:rPr>
              <a:t> </a:t>
            </a:r>
            <a:r>
              <a:rPr sz="1350" spc="140" dirty="0">
                <a:latin typeface="Calibri"/>
                <a:cs typeface="Calibri"/>
              </a:rPr>
              <a:t>Gx</a:t>
            </a:r>
            <a:r>
              <a:rPr sz="1350" spc="65" dirty="0">
                <a:latin typeface="Calibri"/>
                <a:cs typeface="Calibri"/>
              </a:rPr>
              <a:t> </a:t>
            </a:r>
            <a:r>
              <a:rPr sz="1350" spc="114" dirty="0">
                <a:latin typeface="Calibri"/>
                <a:cs typeface="Calibri"/>
              </a:rPr>
              <a:t>και</a:t>
            </a:r>
            <a:r>
              <a:rPr sz="1350" spc="60" dirty="0">
                <a:latin typeface="Calibri"/>
                <a:cs typeface="Calibri"/>
              </a:rPr>
              <a:t> </a:t>
            </a:r>
            <a:r>
              <a:rPr sz="1350" spc="145" dirty="0">
                <a:latin typeface="Calibri"/>
                <a:cs typeface="Calibri"/>
              </a:rPr>
              <a:t>Gy</a:t>
            </a:r>
            <a:r>
              <a:rPr sz="1350" spc="65" dirty="0">
                <a:latin typeface="Calibri"/>
                <a:cs typeface="Calibri"/>
              </a:rPr>
              <a:t> </a:t>
            </a:r>
            <a:r>
              <a:rPr sz="1350" spc="130" dirty="0">
                <a:latin typeface="Calibri"/>
                <a:cs typeface="Calibri"/>
              </a:rPr>
              <a:t>αποτελούν</a:t>
            </a:r>
            <a:r>
              <a:rPr sz="1350" spc="55" dirty="0">
                <a:latin typeface="Calibri"/>
                <a:cs typeface="Calibri"/>
              </a:rPr>
              <a:t> </a:t>
            </a:r>
            <a:r>
              <a:rPr sz="1350" spc="120" dirty="0">
                <a:latin typeface="Calibri"/>
                <a:cs typeface="Calibri"/>
              </a:rPr>
              <a:t>το</a:t>
            </a:r>
            <a:r>
              <a:rPr sz="1350" spc="70" dirty="0">
                <a:latin typeface="Calibri"/>
                <a:cs typeface="Calibri"/>
              </a:rPr>
              <a:t> </a:t>
            </a:r>
            <a:r>
              <a:rPr sz="1350" spc="140" dirty="0">
                <a:latin typeface="Calibri"/>
                <a:cs typeface="Calibri"/>
              </a:rPr>
              <a:t>συμφωνημένο</a:t>
            </a:r>
            <a:r>
              <a:rPr sz="1350" spc="65" dirty="0">
                <a:latin typeface="Calibri"/>
                <a:cs typeface="Calibri"/>
              </a:rPr>
              <a:t> </a:t>
            </a:r>
            <a:r>
              <a:rPr sz="1350" spc="125" dirty="0">
                <a:latin typeface="Calibri"/>
                <a:cs typeface="Calibri"/>
              </a:rPr>
              <a:t>σημείο</a:t>
            </a:r>
            <a:r>
              <a:rPr sz="1350" spc="65" dirty="0">
                <a:latin typeface="Calibri"/>
                <a:cs typeface="Calibri"/>
              </a:rPr>
              <a:t> </a:t>
            </a:r>
            <a:r>
              <a:rPr sz="1350" spc="135" dirty="0">
                <a:latin typeface="Calibri"/>
                <a:cs typeface="Calibri"/>
              </a:rPr>
              <a:t>βάσης</a:t>
            </a:r>
            <a:r>
              <a:rPr sz="1350" spc="65" dirty="0">
                <a:latin typeface="Calibri"/>
                <a:cs typeface="Calibri"/>
              </a:rPr>
              <a:t> </a:t>
            </a:r>
            <a:r>
              <a:rPr sz="1350" spc="95" dirty="0">
                <a:latin typeface="Calibri"/>
                <a:cs typeface="Calibri"/>
              </a:rPr>
              <a:t>(P)</a:t>
            </a:r>
            <a:r>
              <a:rPr sz="1350" spc="65" dirty="0">
                <a:latin typeface="Calibri"/>
                <a:cs typeface="Calibri"/>
              </a:rPr>
              <a:t> </a:t>
            </a:r>
            <a:r>
              <a:rPr sz="1350" spc="110" dirty="0">
                <a:latin typeface="Calibri"/>
                <a:cs typeface="Calibri"/>
              </a:rPr>
              <a:t>και</a:t>
            </a:r>
            <a:r>
              <a:rPr sz="1350" spc="65" dirty="0">
                <a:latin typeface="Calibri"/>
                <a:cs typeface="Calibri"/>
              </a:rPr>
              <a:t> </a:t>
            </a:r>
            <a:r>
              <a:rPr sz="1350" spc="105" dirty="0">
                <a:latin typeface="Calibri"/>
                <a:cs typeface="Calibri"/>
              </a:rPr>
              <a:t>οι</a:t>
            </a:r>
            <a:r>
              <a:rPr sz="1350" spc="65" dirty="0">
                <a:latin typeface="Calibri"/>
                <a:cs typeface="Calibri"/>
              </a:rPr>
              <a:t> </a:t>
            </a:r>
            <a:r>
              <a:rPr sz="1350" spc="120" dirty="0">
                <a:latin typeface="Calibri"/>
                <a:cs typeface="Calibri"/>
              </a:rPr>
              <a:t>αριθμοί</a:t>
            </a:r>
            <a:r>
              <a:rPr sz="1350" spc="60" dirty="0">
                <a:latin typeface="Calibri"/>
                <a:cs typeface="Calibri"/>
              </a:rPr>
              <a:t> </a:t>
            </a:r>
            <a:r>
              <a:rPr sz="1350" spc="125" dirty="0">
                <a:latin typeface="Calibri"/>
                <a:cs typeface="Calibri"/>
              </a:rPr>
              <a:t>στην</a:t>
            </a:r>
            <a:r>
              <a:rPr sz="1350" spc="65" dirty="0">
                <a:latin typeface="Calibri"/>
                <a:cs typeface="Calibri"/>
              </a:rPr>
              <a:t> </a:t>
            </a:r>
            <a:r>
              <a:rPr sz="1350" spc="145" dirty="0">
                <a:latin typeface="Calibri"/>
                <a:cs typeface="Calibri"/>
              </a:rPr>
              <a:t>παραπάνω </a:t>
            </a:r>
            <a:r>
              <a:rPr sz="1350" spc="-290" dirty="0">
                <a:latin typeface="Calibri"/>
                <a:cs typeface="Calibri"/>
              </a:rPr>
              <a:t> </a:t>
            </a:r>
            <a:r>
              <a:rPr sz="1350" spc="125" dirty="0">
                <a:latin typeface="Calibri"/>
                <a:cs typeface="Calibri"/>
              </a:rPr>
              <a:t>εξίσωση</a:t>
            </a:r>
            <a:r>
              <a:rPr sz="1350" spc="55" dirty="0">
                <a:latin typeface="Calibri"/>
                <a:cs typeface="Calibri"/>
              </a:rPr>
              <a:t> </a:t>
            </a:r>
            <a:r>
              <a:rPr sz="1350" spc="105" dirty="0">
                <a:latin typeface="Calibri"/>
                <a:cs typeface="Calibri"/>
              </a:rPr>
              <a:t>είναι</a:t>
            </a:r>
            <a:r>
              <a:rPr sz="1350" spc="50" dirty="0">
                <a:latin typeface="Calibri"/>
                <a:cs typeface="Calibri"/>
              </a:rPr>
              <a:t> </a:t>
            </a:r>
            <a:r>
              <a:rPr sz="1350" spc="105" dirty="0">
                <a:latin typeface="Calibri"/>
                <a:cs typeface="Calibri"/>
              </a:rPr>
              <a:t>τιμές</a:t>
            </a:r>
            <a:r>
              <a:rPr sz="1350" spc="55" dirty="0">
                <a:latin typeface="Calibri"/>
                <a:cs typeface="Calibri"/>
              </a:rPr>
              <a:t> </a:t>
            </a:r>
            <a:r>
              <a:rPr sz="1350" spc="110" dirty="0">
                <a:latin typeface="Calibri"/>
                <a:cs typeface="Calibri"/>
              </a:rPr>
              <a:t>για</a:t>
            </a:r>
            <a:r>
              <a:rPr sz="1350" spc="55" dirty="0">
                <a:latin typeface="Calibri"/>
                <a:cs typeface="Calibri"/>
              </a:rPr>
              <a:t> </a:t>
            </a:r>
            <a:r>
              <a:rPr sz="1350" spc="90" dirty="0">
                <a:latin typeface="Calibri"/>
                <a:cs typeface="Calibri"/>
              </a:rPr>
              <a:t>τις</a:t>
            </a:r>
            <a:r>
              <a:rPr sz="1350" spc="55" dirty="0">
                <a:latin typeface="Calibri"/>
                <a:cs typeface="Calibri"/>
              </a:rPr>
              <a:t> </a:t>
            </a:r>
            <a:r>
              <a:rPr sz="1350" spc="135" dirty="0">
                <a:latin typeface="Calibri"/>
                <a:cs typeface="Calibri"/>
              </a:rPr>
              <a:t>παραμέτρους</a:t>
            </a:r>
            <a:r>
              <a:rPr sz="1350" spc="50" dirty="0">
                <a:latin typeface="Calibri"/>
                <a:cs typeface="Calibri"/>
              </a:rPr>
              <a:t> </a:t>
            </a:r>
            <a:r>
              <a:rPr sz="1350" spc="130" dirty="0">
                <a:latin typeface="Calibri"/>
                <a:cs typeface="Calibri"/>
              </a:rPr>
              <a:t>a</a:t>
            </a:r>
            <a:r>
              <a:rPr sz="1350" spc="55" dirty="0">
                <a:latin typeface="Calibri"/>
                <a:cs typeface="Calibri"/>
              </a:rPr>
              <a:t> </a:t>
            </a:r>
            <a:r>
              <a:rPr sz="1350" spc="114" dirty="0">
                <a:latin typeface="Calibri"/>
                <a:cs typeface="Calibri"/>
              </a:rPr>
              <a:t>και</a:t>
            </a:r>
            <a:r>
              <a:rPr sz="1350" spc="55" dirty="0">
                <a:latin typeface="Calibri"/>
                <a:cs typeface="Calibri"/>
              </a:rPr>
              <a:t> </a:t>
            </a:r>
            <a:r>
              <a:rPr sz="1350" spc="105" dirty="0">
                <a:latin typeface="Calibri"/>
                <a:cs typeface="Calibri"/>
              </a:rPr>
              <a:t>b.</a:t>
            </a:r>
            <a:endParaRPr sz="135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984875"/>
            <a:ext cx="1530032" cy="612140"/>
          </a:xfrm>
          <a:prstGeom prst="rect">
            <a:avLst/>
          </a:prstGeom>
        </p:spPr>
      </p:pic>
      <p:sp>
        <p:nvSpPr>
          <p:cNvPr id="3" name="object 3"/>
          <p:cNvSpPr txBox="1">
            <a:spLocks noGrp="1"/>
          </p:cNvSpPr>
          <p:nvPr>
            <p:ph type="title"/>
          </p:nvPr>
        </p:nvSpPr>
        <p:spPr>
          <a:xfrm>
            <a:off x="1867535" y="744854"/>
            <a:ext cx="8514715" cy="756920"/>
          </a:xfrm>
          <a:prstGeom prst="rect">
            <a:avLst/>
          </a:prstGeom>
        </p:spPr>
        <p:txBody>
          <a:bodyPr vert="horz" wrap="square" lIns="0" tIns="12700" rIns="0" bIns="0" rtlCol="0">
            <a:spAutoFit/>
          </a:bodyPr>
          <a:lstStyle/>
          <a:p>
            <a:pPr marL="12700">
              <a:lnSpc>
                <a:spcPct val="100000"/>
              </a:lnSpc>
              <a:spcBef>
                <a:spcPts val="100"/>
              </a:spcBef>
            </a:pPr>
            <a:r>
              <a:rPr sz="4800" spc="229" dirty="0"/>
              <a:t>Σχήματα</a:t>
            </a:r>
            <a:r>
              <a:rPr sz="4800" spc="65" dirty="0"/>
              <a:t> </a:t>
            </a:r>
            <a:r>
              <a:rPr sz="4800" spc="195" dirty="0"/>
              <a:t>ελλειπτικής</a:t>
            </a:r>
            <a:r>
              <a:rPr sz="4800" spc="85" dirty="0"/>
              <a:t> </a:t>
            </a:r>
            <a:r>
              <a:rPr sz="4800" spc="235" dirty="0"/>
              <a:t>καμπύλης</a:t>
            </a:r>
            <a:endParaRPr sz="4800"/>
          </a:p>
        </p:txBody>
      </p:sp>
      <p:sp>
        <p:nvSpPr>
          <p:cNvPr id="12" name="object 12"/>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38</a:t>
            </a:fld>
            <a:endParaRPr sz="850">
              <a:latin typeface="Calibri"/>
              <a:cs typeface="Calibri"/>
            </a:endParaRPr>
          </a:p>
        </p:txBody>
      </p:sp>
      <p:sp>
        <p:nvSpPr>
          <p:cNvPr id="4" name="object 4"/>
          <p:cNvSpPr txBox="1"/>
          <p:nvPr/>
        </p:nvSpPr>
        <p:spPr>
          <a:xfrm>
            <a:off x="609600" y="2562375"/>
            <a:ext cx="8432800" cy="360680"/>
          </a:xfrm>
          <a:prstGeom prst="rect">
            <a:avLst/>
          </a:prstGeom>
        </p:spPr>
        <p:txBody>
          <a:bodyPr vert="horz" wrap="square" lIns="0" tIns="12700" rIns="0" bIns="0" rtlCol="0">
            <a:spAutoFit/>
          </a:bodyPr>
          <a:lstStyle/>
          <a:p>
            <a:pPr marL="12700">
              <a:lnSpc>
                <a:spcPct val="100000"/>
              </a:lnSpc>
              <a:spcBef>
                <a:spcPts val="100"/>
              </a:spcBef>
              <a:tabLst>
                <a:tab pos="1786889" algn="l"/>
                <a:tab pos="3335654" algn="l"/>
                <a:tab pos="5085715" algn="l"/>
                <a:tab pos="5582285" algn="l"/>
                <a:tab pos="7189470" algn="l"/>
              </a:tabLst>
            </a:pPr>
            <a:r>
              <a:rPr sz="2200" spc="204" dirty="0">
                <a:latin typeface="Calibri"/>
                <a:cs typeface="Calibri"/>
              </a:rPr>
              <a:t>Αλγόριθμος	</a:t>
            </a:r>
            <a:r>
              <a:rPr sz="2200" spc="225" dirty="0">
                <a:latin typeface="Calibri"/>
                <a:cs typeface="Calibri"/>
              </a:rPr>
              <a:t>ψηφιακής	</a:t>
            </a:r>
            <a:r>
              <a:rPr sz="2200" spc="229" dirty="0">
                <a:latin typeface="Calibri"/>
                <a:cs typeface="Calibri"/>
              </a:rPr>
              <a:t>υπογραφής	</a:t>
            </a:r>
            <a:r>
              <a:rPr sz="2200" spc="215" dirty="0">
                <a:latin typeface="Calibri"/>
                <a:cs typeface="Calibri"/>
              </a:rPr>
              <a:t>με	</a:t>
            </a:r>
            <a:r>
              <a:rPr sz="2200" spc="185" dirty="0">
                <a:latin typeface="Calibri"/>
                <a:cs typeface="Calibri"/>
              </a:rPr>
              <a:t>ελλειπτική	</a:t>
            </a:r>
            <a:r>
              <a:rPr sz="2200" spc="225" dirty="0">
                <a:latin typeface="Calibri"/>
                <a:cs typeface="Calibri"/>
              </a:rPr>
              <a:t>καμπύλη</a:t>
            </a:r>
            <a:endParaRPr sz="2200" dirty="0">
              <a:latin typeface="Calibri"/>
              <a:cs typeface="Calibri"/>
            </a:endParaRPr>
          </a:p>
        </p:txBody>
      </p:sp>
      <p:sp>
        <p:nvSpPr>
          <p:cNvPr id="5" name="object 5"/>
          <p:cNvSpPr txBox="1"/>
          <p:nvPr/>
        </p:nvSpPr>
        <p:spPr>
          <a:xfrm>
            <a:off x="9191734" y="2586614"/>
            <a:ext cx="1247666" cy="351378"/>
          </a:xfrm>
          <a:prstGeom prst="rect">
            <a:avLst/>
          </a:prstGeom>
        </p:spPr>
        <p:txBody>
          <a:bodyPr vert="horz" wrap="square" lIns="0" tIns="12700" rIns="0" bIns="0" rtlCol="0">
            <a:spAutoFit/>
          </a:bodyPr>
          <a:lstStyle/>
          <a:p>
            <a:pPr marL="12700">
              <a:lnSpc>
                <a:spcPct val="100000"/>
              </a:lnSpc>
              <a:spcBef>
                <a:spcPts val="100"/>
              </a:spcBef>
            </a:pPr>
            <a:r>
              <a:rPr lang="en-US" sz="2200" spc="215" dirty="0">
                <a:latin typeface="Calibri"/>
                <a:cs typeface="Calibri"/>
              </a:rPr>
              <a:t>(</a:t>
            </a:r>
            <a:r>
              <a:rPr sz="2200" spc="215" dirty="0">
                <a:latin typeface="Calibri"/>
                <a:cs typeface="Calibri"/>
              </a:rPr>
              <a:t>E</a:t>
            </a:r>
            <a:r>
              <a:rPr sz="2200" spc="229" dirty="0">
                <a:latin typeface="Calibri"/>
                <a:cs typeface="Calibri"/>
              </a:rPr>
              <a:t>C</a:t>
            </a:r>
            <a:r>
              <a:rPr sz="2200" spc="260" dirty="0">
                <a:latin typeface="Calibri"/>
                <a:cs typeface="Calibri"/>
              </a:rPr>
              <a:t>D</a:t>
            </a:r>
            <a:r>
              <a:rPr sz="2200" spc="200" dirty="0">
                <a:latin typeface="Calibri"/>
                <a:cs typeface="Calibri"/>
              </a:rPr>
              <a:t>S</a:t>
            </a:r>
            <a:r>
              <a:rPr sz="2200" spc="245" dirty="0">
                <a:latin typeface="Calibri"/>
                <a:cs typeface="Calibri"/>
              </a:rPr>
              <a:t>A</a:t>
            </a:r>
            <a:r>
              <a:rPr sz="2200" spc="135" dirty="0">
                <a:latin typeface="Calibri"/>
                <a:cs typeface="Calibri"/>
              </a:rPr>
              <a:t>)</a:t>
            </a:r>
            <a:endParaRPr sz="2200" dirty="0">
              <a:latin typeface="Calibri"/>
              <a:cs typeface="Calibri"/>
            </a:endParaRPr>
          </a:p>
        </p:txBody>
      </p:sp>
      <p:sp>
        <p:nvSpPr>
          <p:cNvPr id="6" name="object 6"/>
          <p:cNvSpPr txBox="1"/>
          <p:nvPr/>
        </p:nvSpPr>
        <p:spPr>
          <a:xfrm>
            <a:off x="1130935" y="3710509"/>
            <a:ext cx="1473200" cy="360680"/>
          </a:xfrm>
          <a:prstGeom prst="rect">
            <a:avLst/>
          </a:prstGeom>
        </p:spPr>
        <p:txBody>
          <a:bodyPr vert="horz" wrap="square" lIns="0" tIns="12700" rIns="0" bIns="0" rtlCol="0">
            <a:spAutoFit/>
          </a:bodyPr>
          <a:lstStyle/>
          <a:p>
            <a:pPr marL="12700">
              <a:lnSpc>
                <a:spcPct val="100000"/>
              </a:lnSpc>
              <a:spcBef>
                <a:spcPts val="100"/>
              </a:spcBef>
            </a:pPr>
            <a:r>
              <a:rPr sz="2200" spc="185" dirty="0">
                <a:latin typeface="Calibri"/>
                <a:cs typeface="Calibri"/>
              </a:rPr>
              <a:t>ελλειπτική</a:t>
            </a:r>
            <a:endParaRPr sz="2200">
              <a:latin typeface="Calibri"/>
              <a:cs typeface="Calibri"/>
            </a:endParaRPr>
          </a:p>
        </p:txBody>
      </p:sp>
      <p:sp>
        <p:nvSpPr>
          <p:cNvPr id="7" name="object 7"/>
          <p:cNvSpPr txBox="1"/>
          <p:nvPr/>
        </p:nvSpPr>
        <p:spPr>
          <a:xfrm>
            <a:off x="2809012" y="3710509"/>
            <a:ext cx="1255395" cy="360680"/>
          </a:xfrm>
          <a:prstGeom prst="rect">
            <a:avLst/>
          </a:prstGeom>
        </p:spPr>
        <p:txBody>
          <a:bodyPr vert="horz" wrap="square" lIns="0" tIns="12700" rIns="0" bIns="0" rtlCol="0">
            <a:spAutoFit/>
          </a:bodyPr>
          <a:lstStyle/>
          <a:p>
            <a:pPr marL="12700">
              <a:lnSpc>
                <a:spcPct val="100000"/>
              </a:lnSpc>
              <a:spcBef>
                <a:spcPts val="100"/>
              </a:spcBef>
            </a:pPr>
            <a:r>
              <a:rPr sz="2200" spc="225" dirty="0">
                <a:latin typeface="Calibri"/>
                <a:cs typeface="Calibri"/>
              </a:rPr>
              <a:t>καμπύλη</a:t>
            </a:r>
            <a:endParaRPr sz="2200">
              <a:latin typeface="Calibri"/>
              <a:cs typeface="Calibri"/>
            </a:endParaRPr>
          </a:p>
        </p:txBody>
      </p:sp>
      <p:sp>
        <p:nvSpPr>
          <p:cNvPr id="8" name="object 8"/>
          <p:cNvSpPr txBox="1"/>
          <p:nvPr/>
        </p:nvSpPr>
        <p:spPr>
          <a:xfrm>
            <a:off x="4267815" y="3710509"/>
            <a:ext cx="1024255" cy="360680"/>
          </a:xfrm>
          <a:prstGeom prst="rect">
            <a:avLst/>
          </a:prstGeom>
        </p:spPr>
        <p:txBody>
          <a:bodyPr vert="horz" wrap="square" lIns="0" tIns="12700" rIns="0" bIns="0" rtlCol="0">
            <a:spAutoFit/>
          </a:bodyPr>
          <a:lstStyle/>
          <a:p>
            <a:pPr marL="12700">
              <a:lnSpc>
                <a:spcPct val="100000"/>
              </a:lnSpc>
              <a:spcBef>
                <a:spcPts val="100"/>
              </a:spcBef>
            </a:pPr>
            <a:r>
              <a:rPr sz="2200" spc="180" dirty="0">
                <a:latin typeface="Calibri"/>
                <a:cs typeface="Calibri"/>
              </a:rPr>
              <a:t>Pin</a:t>
            </a:r>
            <a:r>
              <a:rPr sz="2200" spc="145" dirty="0">
                <a:latin typeface="Calibri"/>
                <a:cs typeface="Calibri"/>
              </a:rPr>
              <a:t>t</a:t>
            </a:r>
            <a:r>
              <a:rPr sz="2200" spc="160" dirty="0">
                <a:latin typeface="Calibri"/>
                <a:cs typeface="Calibri"/>
              </a:rPr>
              <a:t>s</a:t>
            </a:r>
            <a:r>
              <a:rPr sz="2200" spc="229" dirty="0">
                <a:latin typeface="Calibri"/>
                <a:cs typeface="Calibri"/>
              </a:rPr>
              <a:t>o</a:t>
            </a:r>
            <a:r>
              <a:rPr sz="2200" spc="200" dirty="0">
                <a:latin typeface="Calibri"/>
                <a:cs typeface="Calibri"/>
              </a:rPr>
              <a:t>v</a:t>
            </a:r>
            <a:endParaRPr sz="2200" dirty="0">
              <a:latin typeface="Calibri"/>
              <a:cs typeface="Calibri"/>
            </a:endParaRPr>
          </a:p>
        </p:txBody>
      </p:sp>
      <p:sp>
        <p:nvSpPr>
          <p:cNvPr id="9" name="object 9"/>
          <p:cNvSpPr txBox="1"/>
          <p:nvPr/>
        </p:nvSpPr>
        <p:spPr>
          <a:xfrm>
            <a:off x="5495610" y="3710509"/>
            <a:ext cx="1316355" cy="360680"/>
          </a:xfrm>
          <a:prstGeom prst="rect">
            <a:avLst/>
          </a:prstGeom>
        </p:spPr>
        <p:txBody>
          <a:bodyPr vert="horz" wrap="square" lIns="0" tIns="12700" rIns="0" bIns="0" rtlCol="0">
            <a:spAutoFit/>
          </a:bodyPr>
          <a:lstStyle/>
          <a:p>
            <a:pPr marL="12700">
              <a:lnSpc>
                <a:spcPct val="100000"/>
              </a:lnSpc>
              <a:spcBef>
                <a:spcPts val="100"/>
              </a:spcBef>
            </a:pPr>
            <a:r>
              <a:rPr sz="2200" spc="245" dirty="0">
                <a:latin typeface="Calibri"/>
                <a:cs typeface="Calibri"/>
              </a:rPr>
              <a:t>V</a:t>
            </a:r>
            <a:r>
              <a:rPr sz="2200" spc="210" dirty="0">
                <a:latin typeface="Calibri"/>
                <a:cs typeface="Calibri"/>
              </a:rPr>
              <a:t>a</a:t>
            </a:r>
            <a:r>
              <a:rPr sz="2200" spc="190" dirty="0">
                <a:latin typeface="Calibri"/>
                <a:cs typeface="Calibri"/>
              </a:rPr>
              <a:t>nsto</a:t>
            </a:r>
            <a:r>
              <a:rPr sz="2200" spc="229" dirty="0">
                <a:latin typeface="Calibri"/>
                <a:cs typeface="Calibri"/>
              </a:rPr>
              <a:t>n</a:t>
            </a:r>
            <a:r>
              <a:rPr sz="2200" spc="220" dirty="0">
                <a:latin typeface="Calibri"/>
                <a:cs typeface="Calibri"/>
              </a:rPr>
              <a:t>e</a:t>
            </a:r>
            <a:endParaRPr sz="2200">
              <a:latin typeface="Calibri"/>
              <a:cs typeface="Calibri"/>
            </a:endParaRPr>
          </a:p>
        </p:txBody>
      </p:sp>
      <p:sp>
        <p:nvSpPr>
          <p:cNvPr id="10" name="object 10"/>
          <p:cNvSpPr txBox="1"/>
          <p:nvPr/>
        </p:nvSpPr>
        <p:spPr>
          <a:xfrm>
            <a:off x="7015770" y="3710509"/>
            <a:ext cx="1089025" cy="360680"/>
          </a:xfrm>
          <a:prstGeom prst="rect">
            <a:avLst/>
          </a:prstGeom>
        </p:spPr>
        <p:txBody>
          <a:bodyPr vert="horz" wrap="square" lIns="0" tIns="12700" rIns="0" bIns="0" rtlCol="0">
            <a:spAutoFit/>
          </a:bodyPr>
          <a:lstStyle/>
          <a:p>
            <a:pPr marL="12700">
              <a:lnSpc>
                <a:spcPct val="100000"/>
              </a:lnSpc>
              <a:spcBef>
                <a:spcPts val="100"/>
              </a:spcBef>
            </a:pPr>
            <a:r>
              <a:rPr sz="2200" spc="135" dirty="0">
                <a:latin typeface="Calibri"/>
                <a:cs typeface="Calibri"/>
              </a:rPr>
              <a:t>(</a:t>
            </a:r>
            <a:r>
              <a:rPr sz="2200" spc="204" dirty="0">
                <a:latin typeface="Calibri"/>
                <a:cs typeface="Calibri"/>
              </a:rPr>
              <a:t>E</a:t>
            </a:r>
            <a:r>
              <a:rPr sz="2200" spc="235" dirty="0">
                <a:latin typeface="Calibri"/>
                <a:cs typeface="Calibri"/>
              </a:rPr>
              <a:t>C</a:t>
            </a:r>
            <a:r>
              <a:rPr sz="2200" spc="220" dirty="0">
                <a:latin typeface="Calibri"/>
                <a:cs typeface="Calibri"/>
              </a:rPr>
              <a:t>P</a:t>
            </a:r>
            <a:r>
              <a:rPr sz="2200" spc="250" dirty="0">
                <a:latin typeface="Calibri"/>
                <a:cs typeface="Calibri"/>
              </a:rPr>
              <a:t>V</a:t>
            </a:r>
            <a:r>
              <a:rPr sz="2200" spc="160" dirty="0">
                <a:latin typeface="Calibri"/>
                <a:cs typeface="Calibri"/>
              </a:rPr>
              <a:t>S)</a:t>
            </a:r>
            <a:endParaRPr sz="2200" dirty="0">
              <a:latin typeface="Calibri"/>
              <a:cs typeface="Calibri"/>
            </a:endParaRPr>
          </a:p>
        </p:txBody>
      </p:sp>
      <p:sp>
        <p:nvSpPr>
          <p:cNvPr id="11" name="object 11"/>
          <p:cNvSpPr txBox="1"/>
          <p:nvPr/>
        </p:nvSpPr>
        <p:spPr>
          <a:xfrm>
            <a:off x="1541780" y="4773929"/>
            <a:ext cx="7983220" cy="351378"/>
          </a:xfrm>
          <a:prstGeom prst="rect">
            <a:avLst/>
          </a:prstGeom>
        </p:spPr>
        <p:txBody>
          <a:bodyPr vert="horz" wrap="square" lIns="0" tIns="12700" rIns="0" bIns="0" rtlCol="0">
            <a:spAutoFit/>
          </a:bodyPr>
          <a:lstStyle/>
          <a:p>
            <a:pPr marL="12700">
              <a:lnSpc>
                <a:spcPct val="100000"/>
              </a:lnSpc>
              <a:spcBef>
                <a:spcPts val="100"/>
              </a:spcBef>
            </a:pPr>
            <a:r>
              <a:rPr sz="2200" spc="229" dirty="0">
                <a:latin typeface="Calibri"/>
                <a:cs typeface="Calibri"/>
              </a:rPr>
              <a:t>Υπογραφή</a:t>
            </a:r>
            <a:r>
              <a:rPr sz="2200" spc="95" dirty="0">
                <a:latin typeface="Calibri"/>
                <a:cs typeface="Calibri"/>
              </a:rPr>
              <a:t> </a:t>
            </a:r>
            <a:r>
              <a:rPr sz="2200" spc="220" dirty="0">
                <a:latin typeface="Calibri"/>
                <a:cs typeface="Calibri"/>
              </a:rPr>
              <a:t>με</a:t>
            </a:r>
            <a:r>
              <a:rPr sz="2200" spc="95" dirty="0">
                <a:latin typeface="Calibri"/>
                <a:cs typeface="Calibri"/>
              </a:rPr>
              <a:t> </a:t>
            </a:r>
            <a:r>
              <a:rPr sz="2200" spc="185" dirty="0">
                <a:latin typeface="Calibri"/>
                <a:cs typeface="Calibri"/>
              </a:rPr>
              <a:t>ελλειπτική</a:t>
            </a:r>
            <a:r>
              <a:rPr sz="2200" spc="100" dirty="0">
                <a:latin typeface="Calibri"/>
                <a:cs typeface="Calibri"/>
              </a:rPr>
              <a:t> </a:t>
            </a:r>
            <a:r>
              <a:rPr sz="2200" spc="225" dirty="0">
                <a:latin typeface="Calibri"/>
                <a:cs typeface="Calibri"/>
              </a:rPr>
              <a:t>καμπύλη</a:t>
            </a:r>
            <a:r>
              <a:rPr sz="2200" spc="90" dirty="0">
                <a:latin typeface="Calibri"/>
                <a:cs typeface="Calibri"/>
              </a:rPr>
              <a:t> </a:t>
            </a:r>
            <a:r>
              <a:rPr sz="2200" spc="180" dirty="0">
                <a:latin typeface="Calibri"/>
                <a:cs typeface="Calibri"/>
              </a:rPr>
              <a:t>Diffie-Hellman</a:t>
            </a:r>
            <a:r>
              <a:rPr sz="2200" spc="95" dirty="0">
                <a:latin typeface="Calibri"/>
                <a:cs typeface="Calibri"/>
              </a:rPr>
              <a:t> </a:t>
            </a:r>
            <a:r>
              <a:rPr sz="2200" spc="220" dirty="0">
                <a:latin typeface="Calibri"/>
                <a:cs typeface="Calibri"/>
              </a:rPr>
              <a:t>(ECDH</a:t>
            </a:r>
            <a:r>
              <a:rPr lang="en-US" sz="2200" spc="220" dirty="0">
                <a:latin typeface="Calibri"/>
                <a:cs typeface="Calibri"/>
              </a:rPr>
              <a:t>)</a:t>
            </a:r>
            <a:endParaRPr sz="2200"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814059"/>
            <a:ext cx="1530032" cy="612140"/>
          </a:xfrm>
          <a:prstGeom prst="rect">
            <a:avLst/>
          </a:prstGeom>
        </p:spPr>
      </p:pic>
      <p:sp>
        <p:nvSpPr>
          <p:cNvPr id="3" name="object 3"/>
          <p:cNvSpPr txBox="1"/>
          <p:nvPr/>
        </p:nvSpPr>
        <p:spPr>
          <a:xfrm>
            <a:off x="2339975" y="593090"/>
            <a:ext cx="8066405" cy="918844"/>
          </a:xfrm>
          <a:prstGeom prst="rect">
            <a:avLst/>
          </a:prstGeom>
        </p:spPr>
        <p:txBody>
          <a:bodyPr vert="horz" wrap="square" lIns="0" tIns="45085" rIns="0" bIns="0" rtlCol="0">
            <a:spAutoFit/>
          </a:bodyPr>
          <a:lstStyle/>
          <a:p>
            <a:pPr marL="1212850" marR="5080" indent="-1200150">
              <a:lnSpc>
                <a:spcPts val="3429"/>
              </a:lnSpc>
              <a:spcBef>
                <a:spcPts val="355"/>
              </a:spcBef>
            </a:pPr>
            <a:r>
              <a:rPr sz="3000" spc="140" dirty="0">
                <a:latin typeface="Calibri"/>
                <a:cs typeface="Calibri"/>
              </a:rPr>
              <a:t>Αλγόριθμος</a:t>
            </a:r>
            <a:r>
              <a:rPr sz="3000" spc="145" dirty="0">
                <a:latin typeface="Calibri"/>
                <a:cs typeface="Calibri"/>
              </a:rPr>
              <a:t> </a:t>
            </a:r>
            <a:r>
              <a:rPr sz="3000" spc="150" dirty="0">
                <a:latin typeface="Calibri"/>
                <a:cs typeface="Calibri"/>
              </a:rPr>
              <a:t>ψηφιακής</a:t>
            </a:r>
            <a:r>
              <a:rPr sz="3000" spc="155" dirty="0">
                <a:latin typeface="Calibri"/>
                <a:cs typeface="Calibri"/>
              </a:rPr>
              <a:t> υπογραφής </a:t>
            </a:r>
            <a:r>
              <a:rPr sz="3000" spc="125" dirty="0">
                <a:latin typeface="Calibri"/>
                <a:cs typeface="Calibri"/>
              </a:rPr>
              <a:t>ελλειπτικής </a:t>
            </a:r>
            <a:r>
              <a:rPr sz="3000" spc="-665" dirty="0">
                <a:latin typeface="Calibri"/>
                <a:cs typeface="Calibri"/>
              </a:rPr>
              <a:t> </a:t>
            </a:r>
            <a:r>
              <a:rPr sz="3000" spc="150" dirty="0">
                <a:latin typeface="Calibri"/>
                <a:cs typeface="Calibri"/>
              </a:rPr>
              <a:t>καμπύλης</a:t>
            </a:r>
            <a:r>
              <a:rPr sz="3000" spc="140" dirty="0">
                <a:latin typeface="Calibri"/>
                <a:cs typeface="Calibri"/>
              </a:rPr>
              <a:t> </a:t>
            </a:r>
            <a:r>
              <a:rPr sz="3000" spc="175" dirty="0">
                <a:latin typeface="Times New Roman"/>
                <a:cs typeface="Times New Roman"/>
              </a:rPr>
              <a:t>ECDSA)</a:t>
            </a:r>
            <a:endParaRPr sz="3000">
              <a:latin typeface="Times New Roman"/>
              <a:cs typeface="Times New Roman"/>
            </a:endParaRPr>
          </a:p>
        </p:txBody>
      </p:sp>
      <p:sp>
        <p:nvSpPr>
          <p:cNvPr id="4" name="object 4"/>
          <p:cNvSpPr txBox="1"/>
          <p:nvPr/>
        </p:nvSpPr>
        <p:spPr>
          <a:xfrm>
            <a:off x="2425700" y="1977707"/>
            <a:ext cx="5564505" cy="694690"/>
          </a:xfrm>
          <a:prstGeom prst="rect">
            <a:avLst/>
          </a:prstGeom>
        </p:spPr>
        <p:txBody>
          <a:bodyPr vert="horz" wrap="square" lIns="0" tIns="24765" rIns="0" bIns="0" rtlCol="0">
            <a:spAutoFit/>
          </a:bodyPr>
          <a:lstStyle/>
          <a:p>
            <a:pPr marL="12700" marR="5080">
              <a:lnSpc>
                <a:spcPts val="2630"/>
              </a:lnSpc>
              <a:spcBef>
                <a:spcPts val="195"/>
              </a:spcBef>
            </a:pPr>
            <a:r>
              <a:rPr sz="2200" spc="170" dirty="0">
                <a:latin typeface="Calibri"/>
                <a:cs typeface="Calibri"/>
              </a:rPr>
              <a:t>Παραλλαγή</a:t>
            </a:r>
            <a:r>
              <a:rPr sz="2200" spc="60" dirty="0">
                <a:latin typeface="Calibri"/>
                <a:cs typeface="Calibri"/>
              </a:rPr>
              <a:t> </a:t>
            </a:r>
            <a:r>
              <a:rPr sz="2200" spc="145" dirty="0">
                <a:latin typeface="Calibri"/>
                <a:cs typeface="Calibri"/>
              </a:rPr>
              <a:t>της</a:t>
            </a:r>
            <a:r>
              <a:rPr sz="2200" spc="70" dirty="0">
                <a:latin typeface="Calibri"/>
                <a:cs typeface="Calibri"/>
              </a:rPr>
              <a:t> </a:t>
            </a:r>
            <a:r>
              <a:rPr sz="2200" spc="135" dirty="0">
                <a:latin typeface="Calibri"/>
                <a:cs typeface="Calibri"/>
              </a:rPr>
              <a:t>ελλειπτικής</a:t>
            </a:r>
            <a:r>
              <a:rPr sz="2200" spc="65" dirty="0">
                <a:latin typeface="Calibri"/>
                <a:cs typeface="Calibri"/>
              </a:rPr>
              <a:t> </a:t>
            </a:r>
            <a:r>
              <a:rPr sz="2200" spc="165" dirty="0">
                <a:latin typeface="Calibri"/>
                <a:cs typeface="Calibri"/>
              </a:rPr>
              <a:t>καμπύλης</a:t>
            </a:r>
            <a:r>
              <a:rPr sz="2200" spc="60" dirty="0">
                <a:latin typeface="Calibri"/>
                <a:cs typeface="Calibri"/>
              </a:rPr>
              <a:t> </a:t>
            </a:r>
            <a:r>
              <a:rPr sz="2200" spc="155" dirty="0">
                <a:latin typeface="Calibri"/>
                <a:cs typeface="Calibri"/>
              </a:rPr>
              <a:t>του </a:t>
            </a:r>
            <a:r>
              <a:rPr sz="2200" spc="-484" dirty="0">
                <a:latin typeface="Calibri"/>
                <a:cs typeface="Calibri"/>
              </a:rPr>
              <a:t> </a:t>
            </a:r>
            <a:r>
              <a:rPr sz="2200" spc="150" dirty="0">
                <a:latin typeface="Calibri"/>
                <a:cs typeface="Calibri"/>
              </a:rPr>
              <a:t>αλγορίθμου</a:t>
            </a:r>
            <a:r>
              <a:rPr sz="2200" spc="50" dirty="0">
                <a:latin typeface="Calibri"/>
                <a:cs typeface="Calibri"/>
              </a:rPr>
              <a:t> </a:t>
            </a:r>
            <a:r>
              <a:rPr sz="2200" spc="165" dirty="0">
                <a:latin typeface="Calibri"/>
                <a:cs typeface="Calibri"/>
              </a:rPr>
              <a:t>ψηφιακής</a:t>
            </a:r>
            <a:r>
              <a:rPr sz="2200" spc="70" dirty="0">
                <a:latin typeface="Calibri"/>
                <a:cs typeface="Calibri"/>
              </a:rPr>
              <a:t> </a:t>
            </a:r>
            <a:r>
              <a:rPr sz="2200" spc="170" dirty="0">
                <a:latin typeface="Calibri"/>
                <a:cs typeface="Calibri"/>
              </a:rPr>
              <a:t>υπογραφής</a:t>
            </a:r>
            <a:endParaRPr sz="2200">
              <a:latin typeface="Calibri"/>
              <a:cs typeface="Calibri"/>
            </a:endParaRPr>
          </a:p>
        </p:txBody>
      </p:sp>
      <p:sp>
        <p:nvSpPr>
          <p:cNvPr id="5" name="object 5"/>
          <p:cNvSpPr txBox="1"/>
          <p:nvPr/>
        </p:nvSpPr>
        <p:spPr>
          <a:xfrm>
            <a:off x="4340859" y="5920104"/>
            <a:ext cx="3058795" cy="19304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Καναδικό</a:t>
            </a:r>
            <a:r>
              <a:rPr sz="1100" spc="55" dirty="0">
                <a:latin typeface="Calibri"/>
                <a:cs typeface="Calibri"/>
              </a:rPr>
              <a:t> </a:t>
            </a:r>
            <a:r>
              <a:rPr sz="1100" spc="-5" dirty="0">
                <a:latin typeface="Calibri"/>
                <a:cs typeface="Calibri"/>
              </a:rPr>
              <a:t>γραμματόσημο</a:t>
            </a:r>
            <a:r>
              <a:rPr sz="1100" spc="60" dirty="0">
                <a:latin typeface="Calibri"/>
                <a:cs typeface="Calibri"/>
              </a:rPr>
              <a:t> </a:t>
            </a:r>
            <a:r>
              <a:rPr sz="1100" spc="-5" dirty="0">
                <a:latin typeface="Calibri"/>
                <a:cs typeface="Calibri"/>
              </a:rPr>
              <a:t>που</a:t>
            </a:r>
            <a:r>
              <a:rPr sz="1100" spc="55" dirty="0">
                <a:latin typeface="Calibri"/>
                <a:cs typeface="Calibri"/>
              </a:rPr>
              <a:t> </a:t>
            </a:r>
            <a:r>
              <a:rPr sz="1100" spc="-5" dirty="0">
                <a:latin typeface="Calibri"/>
                <a:cs typeface="Calibri"/>
              </a:rPr>
              <a:t>χρησιμοποιεί</a:t>
            </a:r>
            <a:r>
              <a:rPr sz="1100" spc="60" dirty="0">
                <a:latin typeface="Calibri"/>
                <a:cs typeface="Calibri"/>
              </a:rPr>
              <a:t> </a:t>
            </a:r>
            <a:r>
              <a:rPr sz="1100" spc="-10" dirty="0">
                <a:latin typeface="Arial"/>
                <a:cs typeface="Arial"/>
              </a:rPr>
              <a:t>ECDSA</a:t>
            </a:r>
            <a:endParaRPr sz="1100">
              <a:latin typeface="Arial"/>
              <a:cs typeface="Arial"/>
            </a:endParaRPr>
          </a:p>
        </p:txBody>
      </p:sp>
      <p:sp>
        <p:nvSpPr>
          <p:cNvPr id="6" name="object 6"/>
          <p:cNvSpPr txBox="1"/>
          <p:nvPr/>
        </p:nvSpPr>
        <p:spPr>
          <a:xfrm>
            <a:off x="11179175" y="5958204"/>
            <a:ext cx="132080" cy="154940"/>
          </a:xfrm>
          <a:prstGeom prst="rect">
            <a:avLst/>
          </a:prstGeom>
        </p:spPr>
        <p:txBody>
          <a:bodyPr vert="horz" wrap="square" lIns="0" tIns="12700" rIns="0" bIns="0" rtlCol="0">
            <a:spAutoFit/>
          </a:bodyPr>
          <a:lstStyle/>
          <a:p>
            <a:pPr marL="12700">
              <a:lnSpc>
                <a:spcPct val="100000"/>
              </a:lnSpc>
              <a:spcBef>
                <a:spcPts val="100"/>
              </a:spcBef>
            </a:pPr>
            <a:r>
              <a:rPr sz="850" spc="-30" dirty="0">
                <a:latin typeface="Calibri"/>
                <a:cs typeface="Calibri"/>
              </a:rPr>
              <a:t>3</a:t>
            </a:r>
            <a:r>
              <a:rPr sz="850" dirty="0">
                <a:latin typeface="Calibri"/>
                <a:cs typeface="Calibri"/>
              </a:rPr>
              <a:t>9</a:t>
            </a:r>
            <a:endParaRPr sz="850">
              <a:latin typeface="Calibri"/>
              <a:cs typeface="Calibri"/>
            </a:endParaRPr>
          </a:p>
        </p:txBody>
      </p:sp>
      <p:pic>
        <p:nvPicPr>
          <p:cNvPr id="7" name="object 7"/>
          <p:cNvPicPr/>
          <p:nvPr/>
        </p:nvPicPr>
        <p:blipFill>
          <a:blip r:embed="rId3" cstate="print"/>
          <a:stretch>
            <a:fillRect/>
          </a:stretch>
        </p:blipFill>
        <p:spPr>
          <a:xfrm>
            <a:off x="3378834" y="3128010"/>
            <a:ext cx="5848985" cy="25854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76605" y="685482"/>
            <a:ext cx="9143365" cy="513080"/>
          </a:xfrm>
          <a:prstGeom prst="rect">
            <a:avLst/>
          </a:prstGeom>
        </p:spPr>
        <p:txBody>
          <a:bodyPr vert="horz" wrap="square" lIns="0" tIns="12700" rIns="0" bIns="0" rtlCol="0">
            <a:spAutoFit/>
          </a:bodyPr>
          <a:lstStyle/>
          <a:p>
            <a:pPr marL="12700">
              <a:lnSpc>
                <a:spcPct val="100000"/>
              </a:lnSpc>
              <a:spcBef>
                <a:spcPts val="100"/>
              </a:spcBef>
            </a:pPr>
            <a:r>
              <a:rPr sz="3200" spc="150" dirty="0">
                <a:solidFill>
                  <a:srgbClr val="FFFFFF"/>
                </a:solidFill>
              </a:rPr>
              <a:t>Κρυπτογραφία</a:t>
            </a:r>
            <a:r>
              <a:rPr sz="3200" spc="70" dirty="0">
                <a:solidFill>
                  <a:srgbClr val="FFFFFF"/>
                </a:solidFill>
              </a:rPr>
              <a:t> </a:t>
            </a:r>
            <a:r>
              <a:rPr sz="3200" spc="145" dirty="0">
                <a:solidFill>
                  <a:srgbClr val="FFFFFF"/>
                </a:solidFill>
              </a:rPr>
              <a:t>δημόσιου</a:t>
            </a:r>
            <a:r>
              <a:rPr sz="3200" spc="65" dirty="0">
                <a:solidFill>
                  <a:srgbClr val="FFFFFF"/>
                </a:solidFill>
              </a:rPr>
              <a:t> </a:t>
            </a:r>
            <a:r>
              <a:rPr sz="3200" spc="135" dirty="0">
                <a:solidFill>
                  <a:srgbClr val="FFFFFF"/>
                </a:solidFill>
              </a:rPr>
              <a:t>κλειδιού</a:t>
            </a:r>
            <a:r>
              <a:rPr sz="3200" spc="80" dirty="0">
                <a:solidFill>
                  <a:srgbClr val="FFFFFF"/>
                </a:solidFill>
              </a:rPr>
              <a:t> </a:t>
            </a:r>
            <a:r>
              <a:rPr sz="3200" spc="170" dirty="0">
                <a:solidFill>
                  <a:srgbClr val="FFFFFF"/>
                </a:solidFill>
              </a:rPr>
              <a:t>Πρώιμη</a:t>
            </a:r>
            <a:r>
              <a:rPr sz="3200" spc="130" dirty="0">
                <a:solidFill>
                  <a:srgbClr val="FFFFFF"/>
                </a:solidFill>
              </a:rPr>
              <a:t> </a:t>
            </a:r>
            <a:r>
              <a:rPr sz="3200" spc="125" dirty="0">
                <a:solidFill>
                  <a:srgbClr val="FFFFFF"/>
                </a:solidFill>
              </a:rPr>
              <a:t>ιστορία</a:t>
            </a:r>
            <a:endParaRPr sz="3200"/>
          </a:p>
        </p:txBody>
      </p:sp>
      <p:sp>
        <p:nvSpPr>
          <p:cNvPr id="4" name="object 4"/>
          <p:cNvSpPr txBox="1"/>
          <p:nvPr/>
        </p:nvSpPr>
        <p:spPr>
          <a:xfrm>
            <a:off x="1341755" y="1393239"/>
            <a:ext cx="8147050" cy="1146175"/>
          </a:xfrm>
          <a:prstGeom prst="rect">
            <a:avLst/>
          </a:prstGeom>
        </p:spPr>
        <p:txBody>
          <a:bodyPr vert="horz" wrap="square" lIns="0" tIns="20320" rIns="0" bIns="0" rtlCol="0">
            <a:spAutoFit/>
          </a:bodyPr>
          <a:lstStyle/>
          <a:p>
            <a:pPr marL="286385" indent="-273685">
              <a:lnSpc>
                <a:spcPct val="100000"/>
              </a:lnSpc>
              <a:spcBef>
                <a:spcPts val="160"/>
              </a:spcBef>
              <a:buClr>
                <a:srgbClr val="FFBA00"/>
              </a:buClr>
              <a:buSzPct val="128000"/>
              <a:buFont typeface="Courier New"/>
              <a:buChar char="o"/>
              <a:tabLst>
                <a:tab pos="286385" algn="l"/>
              </a:tabLst>
            </a:pPr>
            <a:r>
              <a:rPr sz="1250" spc="125" dirty="0">
                <a:solidFill>
                  <a:srgbClr val="FFFFFF"/>
                </a:solidFill>
                <a:latin typeface="Calibri"/>
                <a:cs typeface="Calibri"/>
              </a:rPr>
              <a:t>Προτάθηκε</a:t>
            </a:r>
            <a:r>
              <a:rPr sz="1250" spc="60" dirty="0">
                <a:solidFill>
                  <a:srgbClr val="FFFFFF"/>
                </a:solidFill>
                <a:latin typeface="Calibri"/>
                <a:cs typeface="Calibri"/>
              </a:rPr>
              <a:t> </a:t>
            </a:r>
            <a:r>
              <a:rPr sz="1250" spc="135" dirty="0">
                <a:solidFill>
                  <a:srgbClr val="FFFFFF"/>
                </a:solidFill>
                <a:latin typeface="Calibri"/>
                <a:cs typeface="Calibri"/>
              </a:rPr>
              <a:t>από</a:t>
            </a:r>
            <a:r>
              <a:rPr sz="1250" spc="60" dirty="0">
                <a:solidFill>
                  <a:srgbClr val="FFFFFF"/>
                </a:solidFill>
                <a:latin typeface="Calibri"/>
                <a:cs typeface="Calibri"/>
              </a:rPr>
              <a:t> </a:t>
            </a:r>
            <a:r>
              <a:rPr sz="1250" spc="114" dirty="0">
                <a:solidFill>
                  <a:srgbClr val="FFFFFF"/>
                </a:solidFill>
                <a:latin typeface="Calibri"/>
                <a:cs typeface="Calibri"/>
              </a:rPr>
              <a:t>τους</a:t>
            </a:r>
            <a:r>
              <a:rPr sz="1250" spc="60" dirty="0">
                <a:solidFill>
                  <a:srgbClr val="FFFFFF"/>
                </a:solidFill>
                <a:latin typeface="Calibri"/>
                <a:cs typeface="Calibri"/>
              </a:rPr>
              <a:t> </a:t>
            </a:r>
            <a:r>
              <a:rPr sz="1250" spc="90" dirty="0">
                <a:solidFill>
                  <a:srgbClr val="FFFFFF"/>
                </a:solidFill>
                <a:latin typeface="Calibri"/>
                <a:cs typeface="Calibri"/>
              </a:rPr>
              <a:t>Diffie</a:t>
            </a:r>
            <a:r>
              <a:rPr sz="1250" spc="60" dirty="0">
                <a:solidFill>
                  <a:srgbClr val="FFFFFF"/>
                </a:solidFill>
                <a:latin typeface="Calibri"/>
                <a:cs typeface="Calibri"/>
              </a:rPr>
              <a:t> </a:t>
            </a:r>
            <a:r>
              <a:rPr sz="1250" spc="105" dirty="0">
                <a:solidFill>
                  <a:srgbClr val="FFFFFF"/>
                </a:solidFill>
                <a:latin typeface="Calibri"/>
                <a:cs typeface="Calibri"/>
              </a:rPr>
              <a:t>και</a:t>
            </a:r>
            <a:r>
              <a:rPr sz="1250" spc="55" dirty="0">
                <a:solidFill>
                  <a:srgbClr val="FFFFFF"/>
                </a:solidFill>
                <a:latin typeface="Calibri"/>
                <a:cs typeface="Calibri"/>
              </a:rPr>
              <a:t> </a:t>
            </a:r>
            <a:r>
              <a:rPr sz="1250" spc="110" dirty="0">
                <a:solidFill>
                  <a:srgbClr val="FFFFFF"/>
                </a:solidFill>
                <a:latin typeface="Calibri"/>
                <a:cs typeface="Calibri"/>
              </a:rPr>
              <a:t>Hellman,</a:t>
            </a:r>
            <a:r>
              <a:rPr sz="1250" spc="60" dirty="0">
                <a:solidFill>
                  <a:srgbClr val="FFFFFF"/>
                </a:solidFill>
                <a:latin typeface="Calibri"/>
                <a:cs typeface="Calibri"/>
              </a:rPr>
              <a:t> </a:t>
            </a:r>
            <a:r>
              <a:rPr sz="1250" spc="120" dirty="0">
                <a:solidFill>
                  <a:srgbClr val="FFFFFF"/>
                </a:solidFill>
                <a:latin typeface="Calibri"/>
                <a:cs typeface="Calibri"/>
              </a:rPr>
              <a:t>τεκμηριωμένη</a:t>
            </a:r>
            <a:r>
              <a:rPr sz="1250" spc="60" dirty="0">
                <a:solidFill>
                  <a:srgbClr val="FFFFFF"/>
                </a:solidFill>
                <a:latin typeface="Calibri"/>
                <a:cs typeface="Calibri"/>
              </a:rPr>
              <a:t> </a:t>
            </a:r>
            <a:r>
              <a:rPr sz="1250" spc="120" dirty="0">
                <a:solidFill>
                  <a:srgbClr val="FFFFFF"/>
                </a:solidFill>
                <a:latin typeface="Calibri"/>
                <a:cs typeface="Calibri"/>
              </a:rPr>
              <a:t>στο</a:t>
            </a:r>
            <a:r>
              <a:rPr sz="1250" spc="60" dirty="0">
                <a:solidFill>
                  <a:srgbClr val="FFFFFF"/>
                </a:solidFill>
                <a:latin typeface="Calibri"/>
                <a:cs typeface="Calibri"/>
              </a:rPr>
              <a:t> </a:t>
            </a:r>
            <a:r>
              <a:rPr sz="1250" spc="135" dirty="0">
                <a:solidFill>
                  <a:srgbClr val="FFFFFF"/>
                </a:solidFill>
                <a:latin typeface="Calibri"/>
                <a:cs typeface="Calibri"/>
              </a:rPr>
              <a:t>"New</a:t>
            </a:r>
            <a:r>
              <a:rPr sz="1250" spc="55" dirty="0">
                <a:solidFill>
                  <a:srgbClr val="FFFFFF"/>
                </a:solidFill>
                <a:latin typeface="Calibri"/>
                <a:cs typeface="Calibri"/>
              </a:rPr>
              <a:t> </a:t>
            </a:r>
            <a:r>
              <a:rPr sz="1250" spc="100" dirty="0">
                <a:solidFill>
                  <a:srgbClr val="FFFFFF"/>
                </a:solidFill>
                <a:latin typeface="Calibri"/>
                <a:cs typeface="Calibri"/>
              </a:rPr>
              <a:t>Directions</a:t>
            </a:r>
            <a:r>
              <a:rPr sz="1250" spc="65" dirty="0">
                <a:solidFill>
                  <a:srgbClr val="FFFFFF"/>
                </a:solidFill>
                <a:latin typeface="Calibri"/>
                <a:cs typeface="Calibri"/>
              </a:rPr>
              <a:t> </a:t>
            </a:r>
            <a:r>
              <a:rPr sz="1250" spc="95" dirty="0">
                <a:solidFill>
                  <a:srgbClr val="FFFFFF"/>
                </a:solidFill>
                <a:latin typeface="Calibri"/>
                <a:cs typeface="Calibri"/>
              </a:rPr>
              <a:t>in</a:t>
            </a:r>
            <a:r>
              <a:rPr sz="1250" spc="60" dirty="0">
                <a:solidFill>
                  <a:srgbClr val="FFFFFF"/>
                </a:solidFill>
                <a:latin typeface="Calibri"/>
                <a:cs typeface="Calibri"/>
              </a:rPr>
              <a:t> </a:t>
            </a:r>
            <a:r>
              <a:rPr sz="1250" spc="110" dirty="0">
                <a:solidFill>
                  <a:srgbClr val="FFFFFF"/>
                </a:solidFill>
                <a:latin typeface="Calibri"/>
                <a:cs typeface="Calibri"/>
              </a:rPr>
              <a:t>Cryptography"</a:t>
            </a:r>
            <a:r>
              <a:rPr sz="1250" spc="60" dirty="0">
                <a:solidFill>
                  <a:srgbClr val="FFFFFF"/>
                </a:solidFill>
                <a:latin typeface="Calibri"/>
                <a:cs typeface="Calibri"/>
              </a:rPr>
              <a:t> </a:t>
            </a:r>
            <a:r>
              <a:rPr sz="1250" spc="100" dirty="0">
                <a:solidFill>
                  <a:srgbClr val="FFFFFF"/>
                </a:solidFill>
                <a:latin typeface="Calibri"/>
                <a:cs typeface="Calibri"/>
              </a:rPr>
              <a:t>(1976).</a:t>
            </a:r>
            <a:endParaRPr sz="1250">
              <a:latin typeface="Calibri"/>
              <a:cs typeface="Calibri"/>
            </a:endParaRPr>
          </a:p>
          <a:p>
            <a:pPr marL="926465" lvl="1" indent="-456565">
              <a:lnSpc>
                <a:spcPct val="100000"/>
              </a:lnSpc>
              <a:spcBef>
                <a:spcPts val="459"/>
              </a:spcBef>
              <a:buSzPct val="128000"/>
              <a:buAutoNum type="arabicPeriod"/>
              <a:tabLst>
                <a:tab pos="925830" algn="l"/>
                <a:tab pos="926465" algn="l"/>
              </a:tabLst>
            </a:pPr>
            <a:r>
              <a:rPr sz="1250" spc="110" dirty="0">
                <a:solidFill>
                  <a:srgbClr val="FFFFFF"/>
                </a:solidFill>
                <a:latin typeface="Calibri"/>
                <a:cs typeface="Calibri"/>
              </a:rPr>
              <a:t>Σχήματα</a:t>
            </a:r>
            <a:r>
              <a:rPr sz="1250" spc="40" dirty="0">
                <a:solidFill>
                  <a:srgbClr val="FFFFFF"/>
                </a:solidFill>
                <a:latin typeface="Calibri"/>
                <a:cs typeface="Calibri"/>
              </a:rPr>
              <a:t> </a:t>
            </a:r>
            <a:r>
              <a:rPr sz="1250" spc="114" dirty="0">
                <a:solidFill>
                  <a:srgbClr val="FFFFFF"/>
                </a:solidFill>
                <a:latin typeface="Calibri"/>
                <a:cs typeface="Calibri"/>
              </a:rPr>
              <a:t>κρυπτογράφησης</a:t>
            </a:r>
            <a:r>
              <a:rPr sz="1250" spc="40" dirty="0">
                <a:solidFill>
                  <a:srgbClr val="FFFFFF"/>
                </a:solidFill>
                <a:latin typeface="Calibri"/>
                <a:cs typeface="Calibri"/>
              </a:rPr>
              <a:t> </a:t>
            </a:r>
            <a:r>
              <a:rPr sz="1250" spc="114" dirty="0">
                <a:solidFill>
                  <a:srgbClr val="FFFFFF"/>
                </a:solidFill>
                <a:latin typeface="Calibri"/>
                <a:cs typeface="Calibri"/>
              </a:rPr>
              <a:t>δημόσιου</a:t>
            </a:r>
            <a:r>
              <a:rPr sz="1250" spc="35" dirty="0">
                <a:solidFill>
                  <a:srgbClr val="FFFFFF"/>
                </a:solidFill>
                <a:latin typeface="Calibri"/>
                <a:cs typeface="Calibri"/>
              </a:rPr>
              <a:t> </a:t>
            </a:r>
            <a:r>
              <a:rPr sz="1250" spc="95" dirty="0">
                <a:solidFill>
                  <a:srgbClr val="FFFFFF"/>
                </a:solidFill>
                <a:latin typeface="Calibri"/>
                <a:cs typeface="Calibri"/>
              </a:rPr>
              <a:t>κλειδιού</a:t>
            </a:r>
            <a:endParaRPr sz="1250">
              <a:latin typeface="Calibri"/>
              <a:cs typeface="Calibri"/>
            </a:endParaRPr>
          </a:p>
          <a:p>
            <a:pPr marL="926465" lvl="1" indent="-456565">
              <a:lnSpc>
                <a:spcPct val="100000"/>
              </a:lnSpc>
              <a:spcBef>
                <a:spcPts val="310"/>
              </a:spcBef>
              <a:buSzPct val="128000"/>
              <a:buAutoNum type="arabicPeriod"/>
              <a:tabLst>
                <a:tab pos="925830" algn="l"/>
                <a:tab pos="926465" algn="l"/>
              </a:tabLst>
            </a:pPr>
            <a:r>
              <a:rPr sz="1250" spc="55" dirty="0">
                <a:solidFill>
                  <a:srgbClr val="FFFFFF"/>
                </a:solidFill>
                <a:latin typeface="Calibri"/>
                <a:cs typeface="Calibri"/>
              </a:rPr>
              <a:t>Βασικά</a:t>
            </a:r>
            <a:r>
              <a:rPr sz="1250" spc="15" dirty="0">
                <a:solidFill>
                  <a:srgbClr val="FFFFFF"/>
                </a:solidFill>
                <a:latin typeface="Calibri"/>
                <a:cs typeface="Calibri"/>
              </a:rPr>
              <a:t> </a:t>
            </a:r>
            <a:r>
              <a:rPr sz="1250" spc="50" dirty="0">
                <a:solidFill>
                  <a:srgbClr val="FFFFFF"/>
                </a:solidFill>
                <a:latin typeface="Calibri"/>
                <a:cs typeface="Calibri"/>
              </a:rPr>
              <a:t>συστήματα</a:t>
            </a:r>
            <a:r>
              <a:rPr sz="1250" spc="10" dirty="0">
                <a:solidFill>
                  <a:srgbClr val="FFFFFF"/>
                </a:solidFill>
                <a:latin typeface="Calibri"/>
                <a:cs typeface="Calibri"/>
              </a:rPr>
              <a:t> </a:t>
            </a:r>
            <a:r>
              <a:rPr sz="1250" spc="55" dirty="0">
                <a:solidFill>
                  <a:srgbClr val="FFFFFF"/>
                </a:solidFill>
                <a:latin typeface="Calibri"/>
                <a:cs typeface="Calibri"/>
              </a:rPr>
              <a:t>διανομής</a:t>
            </a:r>
            <a:endParaRPr sz="1250">
              <a:latin typeface="Calibri"/>
              <a:cs typeface="Calibri"/>
            </a:endParaRPr>
          </a:p>
          <a:p>
            <a:pPr marL="926465" lvl="1" indent="-456565">
              <a:lnSpc>
                <a:spcPct val="100000"/>
              </a:lnSpc>
              <a:spcBef>
                <a:spcPts val="315"/>
              </a:spcBef>
              <a:buSzPct val="128000"/>
              <a:buAutoNum type="arabicPeriod"/>
              <a:tabLst>
                <a:tab pos="925830" algn="l"/>
                <a:tab pos="926465" algn="l"/>
              </a:tabLst>
            </a:pPr>
            <a:r>
              <a:rPr sz="1250" spc="95" dirty="0">
                <a:solidFill>
                  <a:srgbClr val="FFFFFF"/>
                </a:solidFill>
                <a:latin typeface="Calibri"/>
                <a:cs typeface="Calibri"/>
              </a:rPr>
              <a:t>Ψηφιακός</a:t>
            </a:r>
            <a:r>
              <a:rPr sz="1250" dirty="0">
                <a:solidFill>
                  <a:srgbClr val="FFFFFF"/>
                </a:solidFill>
                <a:latin typeface="Calibri"/>
                <a:cs typeface="Calibri"/>
              </a:rPr>
              <a:t> </a:t>
            </a:r>
            <a:r>
              <a:rPr sz="1250" spc="80" dirty="0">
                <a:solidFill>
                  <a:srgbClr val="FFFFFF"/>
                </a:solidFill>
                <a:latin typeface="Calibri"/>
                <a:cs typeface="Calibri"/>
              </a:rPr>
              <a:t>κώδικας</a:t>
            </a:r>
            <a:endParaRPr sz="1250">
              <a:latin typeface="Calibri"/>
              <a:cs typeface="Calibri"/>
            </a:endParaRPr>
          </a:p>
        </p:txBody>
      </p:sp>
      <p:sp>
        <p:nvSpPr>
          <p:cNvPr id="5" name="object 5"/>
          <p:cNvSpPr txBox="1"/>
          <p:nvPr/>
        </p:nvSpPr>
        <p:spPr>
          <a:xfrm>
            <a:off x="1341755" y="3113176"/>
            <a:ext cx="8121650" cy="541020"/>
          </a:xfrm>
          <a:prstGeom prst="rect">
            <a:avLst/>
          </a:prstGeom>
        </p:spPr>
        <p:txBody>
          <a:bodyPr vert="horz" wrap="square" lIns="0" tIns="3810" rIns="0" bIns="0" rtlCol="0">
            <a:spAutoFit/>
          </a:bodyPr>
          <a:lstStyle/>
          <a:p>
            <a:pPr marL="12700">
              <a:lnSpc>
                <a:spcPct val="100000"/>
              </a:lnSpc>
              <a:spcBef>
                <a:spcPts val="30"/>
              </a:spcBef>
            </a:pPr>
            <a:r>
              <a:rPr sz="1600" dirty="0">
                <a:solidFill>
                  <a:srgbClr val="FFBA00"/>
                </a:solidFill>
                <a:latin typeface="Courier New"/>
                <a:cs typeface="Courier New"/>
              </a:rPr>
              <a:t>o</a:t>
            </a:r>
            <a:r>
              <a:rPr sz="1600" spc="250" dirty="0">
                <a:solidFill>
                  <a:srgbClr val="FFBA00"/>
                </a:solidFill>
                <a:latin typeface="Courier New"/>
                <a:cs typeface="Courier New"/>
              </a:rPr>
              <a:t> </a:t>
            </a:r>
            <a:r>
              <a:rPr sz="1250" spc="155" dirty="0">
                <a:solidFill>
                  <a:srgbClr val="FFFFFF"/>
                </a:solidFill>
                <a:latin typeface="Calibri"/>
                <a:cs typeface="Calibri"/>
              </a:rPr>
              <a:t>Η</a:t>
            </a:r>
            <a:r>
              <a:rPr sz="1250" spc="65" dirty="0">
                <a:solidFill>
                  <a:srgbClr val="FFFFFF"/>
                </a:solidFill>
                <a:latin typeface="Calibri"/>
                <a:cs typeface="Calibri"/>
              </a:rPr>
              <a:t> </a:t>
            </a:r>
            <a:r>
              <a:rPr sz="1250" spc="125" dirty="0">
                <a:solidFill>
                  <a:srgbClr val="FFFFFF"/>
                </a:solidFill>
                <a:latin typeface="Calibri"/>
                <a:cs typeface="Calibri"/>
              </a:rPr>
              <a:t>κρυπτογράφηση</a:t>
            </a:r>
            <a:r>
              <a:rPr sz="1250" spc="60" dirty="0">
                <a:solidFill>
                  <a:srgbClr val="FFFFFF"/>
                </a:solidFill>
                <a:latin typeface="Calibri"/>
                <a:cs typeface="Calibri"/>
              </a:rPr>
              <a:t> </a:t>
            </a:r>
            <a:r>
              <a:rPr sz="1250" spc="120" dirty="0">
                <a:solidFill>
                  <a:srgbClr val="FFFFFF"/>
                </a:solidFill>
                <a:latin typeface="Calibri"/>
                <a:cs typeface="Calibri"/>
              </a:rPr>
              <a:t>δημόσιου</a:t>
            </a:r>
            <a:r>
              <a:rPr sz="1250" spc="60" dirty="0">
                <a:solidFill>
                  <a:srgbClr val="FFFFFF"/>
                </a:solidFill>
                <a:latin typeface="Calibri"/>
                <a:cs typeface="Calibri"/>
              </a:rPr>
              <a:t> </a:t>
            </a:r>
            <a:r>
              <a:rPr sz="1250" spc="105" dirty="0">
                <a:solidFill>
                  <a:srgbClr val="FFFFFF"/>
                </a:solidFill>
                <a:latin typeface="Calibri"/>
                <a:cs typeface="Calibri"/>
              </a:rPr>
              <a:t>κλειδιού</a:t>
            </a:r>
            <a:r>
              <a:rPr sz="1250" spc="60" dirty="0">
                <a:solidFill>
                  <a:srgbClr val="FFFFFF"/>
                </a:solidFill>
                <a:latin typeface="Calibri"/>
                <a:cs typeface="Calibri"/>
              </a:rPr>
              <a:t> </a:t>
            </a:r>
            <a:r>
              <a:rPr sz="1250" spc="125" dirty="0">
                <a:solidFill>
                  <a:srgbClr val="FFFFFF"/>
                </a:solidFill>
                <a:latin typeface="Calibri"/>
                <a:cs typeface="Calibri"/>
              </a:rPr>
              <a:t>προτάθηκε</a:t>
            </a:r>
            <a:r>
              <a:rPr sz="1250" spc="55" dirty="0">
                <a:solidFill>
                  <a:srgbClr val="FFFFFF"/>
                </a:solidFill>
                <a:latin typeface="Calibri"/>
                <a:cs typeface="Calibri"/>
              </a:rPr>
              <a:t> </a:t>
            </a:r>
            <a:r>
              <a:rPr sz="1250" spc="114" dirty="0">
                <a:solidFill>
                  <a:srgbClr val="FFFFFF"/>
                </a:solidFill>
                <a:latin typeface="Calibri"/>
                <a:cs typeface="Calibri"/>
              </a:rPr>
              <a:t>το</a:t>
            </a:r>
            <a:r>
              <a:rPr sz="1250" spc="65" dirty="0">
                <a:solidFill>
                  <a:srgbClr val="FFFFFF"/>
                </a:solidFill>
                <a:latin typeface="Calibri"/>
                <a:cs typeface="Calibri"/>
              </a:rPr>
              <a:t> </a:t>
            </a:r>
            <a:r>
              <a:rPr sz="1250" spc="125" dirty="0">
                <a:solidFill>
                  <a:srgbClr val="FFFFFF"/>
                </a:solidFill>
                <a:latin typeface="Calibri"/>
                <a:cs typeface="Calibri"/>
              </a:rPr>
              <a:t>1970</a:t>
            </a:r>
            <a:r>
              <a:rPr sz="1250" spc="55" dirty="0">
                <a:solidFill>
                  <a:srgbClr val="FFFFFF"/>
                </a:solidFill>
                <a:latin typeface="Calibri"/>
                <a:cs typeface="Calibri"/>
              </a:rPr>
              <a:t> </a:t>
            </a:r>
            <a:r>
              <a:rPr sz="1250" spc="120" dirty="0">
                <a:solidFill>
                  <a:srgbClr val="FFFFFF"/>
                </a:solidFill>
                <a:latin typeface="Calibri"/>
                <a:cs typeface="Calibri"/>
              </a:rPr>
              <a:t>σε</a:t>
            </a:r>
            <a:r>
              <a:rPr sz="1250" spc="55" dirty="0">
                <a:solidFill>
                  <a:srgbClr val="FFFFFF"/>
                </a:solidFill>
                <a:latin typeface="Calibri"/>
                <a:cs typeface="Calibri"/>
              </a:rPr>
              <a:t> </a:t>
            </a:r>
            <a:r>
              <a:rPr sz="1250" spc="125" dirty="0">
                <a:solidFill>
                  <a:srgbClr val="FFFFFF"/>
                </a:solidFill>
                <a:latin typeface="Calibri"/>
                <a:cs typeface="Calibri"/>
              </a:rPr>
              <a:t>απόρρητο</a:t>
            </a:r>
            <a:r>
              <a:rPr sz="1250" spc="65" dirty="0">
                <a:solidFill>
                  <a:srgbClr val="FFFFFF"/>
                </a:solidFill>
                <a:latin typeface="Calibri"/>
                <a:cs typeface="Calibri"/>
              </a:rPr>
              <a:t> </a:t>
            </a:r>
            <a:r>
              <a:rPr sz="1250" spc="125" dirty="0">
                <a:solidFill>
                  <a:srgbClr val="FFFFFF"/>
                </a:solidFill>
                <a:latin typeface="Calibri"/>
                <a:cs typeface="Calibri"/>
              </a:rPr>
              <a:t>έγγραφο</a:t>
            </a:r>
            <a:r>
              <a:rPr sz="1250" spc="60" dirty="0">
                <a:solidFill>
                  <a:srgbClr val="FFFFFF"/>
                </a:solidFill>
                <a:latin typeface="Calibri"/>
                <a:cs typeface="Calibri"/>
              </a:rPr>
              <a:t> </a:t>
            </a:r>
            <a:r>
              <a:rPr sz="1250" spc="135" dirty="0">
                <a:solidFill>
                  <a:srgbClr val="FFFFFF"/>
                </a:solidFill>
                <a:latin typeface="Calibri"/>
                <a:cs typeface="Calibri"/>
              </a:rPr>
              <a:t>από</a:t>
            </a:r>
            <a:r>
              <a:rPr sz="1250" spc="60" dirty="0">
                <a:solidFill>
                  <a:srgbClr val="FFFFFF"/>
                </a:solidFill>
                <a:latin typeface="Calibri"/>
                <a:cs typeface="Calibri"/>
              </a:rPr>
              <a:t> </a:t>
            </a:r>
            <a:r>
              <a:rPr sz="1250" spc="110" dirty="0">
                <a:solidFill>
                  <a:srgbClr val="FFFFFF"/>
                </a:solidFill>
                <a:latin typeface="Calibri"/>
                <a:cs typeface="Calibri"/>
              </a:rPr>
              <a:t>τον</a:t>
            </a:r>
            <a:r>
              <a:rPr sz="1250" spc="65" dirty="0">
                <a:solidFill>
                  <a:srgbClr val="FFFFFF"/>
                </a:solidFill>
                <a:latin typeface="Calibri"/>
                <a:cs typeface="Calibri"/>
              </a:rPr>
              <a:t> </a:t>
            </a:r>
            <a:r>
              <a:rPr sz="1250" spc="120" dirty="0">
                <a:solidFill>
                  <a:srgbClr val="FFFFFF"/>
                </a:solidFill>
                <a:latin typeface="Calibri"/>
                <a:cs typeface="Calibri"/>
              </a:rPr>
              <a:t>James</a:t>
            </a:r>
            <a:r>
              <a:rPr sz="1250" spc="65" dirty="0">
                <a:solidFill>
                  <a:srgbClr val="FFFFFF"/>
                </a:solidFill>
                <a:latin typeface="Calibri"/>
                <a:cs typeface="Calibri"/>
              </a:rPr>
              <a:t> Ellis</a:t>
            </a:r>
            <a:endParaRPr sz="1250">
              <a:latin typeface="Calibri"/>
              <a:cs typeface="Calibri"/>
            </a:endParaRPr>
          </a:p>
          <a:p>
            <a:pPr marL="469900">
              <a:lnSpc>
                <a:spcPct val="100000"/>
              </a:lnSpc>
              <a:spcBef>
                <a:spcPts val="285"/>
              </a:spcBef>
              <a:tabLst>
                <a:tab pos="926465" algn="l"/>
              </a:tabLst>
            </a:pPr>
            <a:r>
              <a:rPr sz="1600" dirty="0">
                <a:solidFill>
                  <a:srgbClr val="FFFFFF"/>
                </a:solidFill>
                <a:latin typeface="Courier New"/>
                <a:cs typeface="Courier New"/>
              </a:rPr>
              <a:t>o	</a:t>
            </a:r>
            <a:r>
              <a:rPr sz="1250" spc="90" dirty="0">
                <a:solidFill>
                  <a:srgbClr val="FFFFFF"/>
                </a:solidFill>
                <a:latin typeface="Calibri"/>
                <a:cs typeface="Calibri"/>
              </a:rPr>
              <a:t>έγγραφο</a:t>
            </a:r>
            <a:r>
              <a:rPr sz="1250" spc="45" dirty="0">
                <a:solidFill>
                  <a:srgbClr val="FFFFFF"/>
                </a:solidFill>
                <a:latin typeface="Calibri"/>
                <a:cs typeface="Calibri"/>
              </a:rPr>
              <a:t> </a:t>
            </a:r>
            <a:r>
              <a:rPr sz="1250" spc="100" dirty="0">
                <a:solidFill>
                  <a:srgbClr val="FFFFFF"/>
                </a:solidFill>
                <a:latin typeface="Calibri"/>
                <a:cs typeface="Calibri"/>
              </a:rPr>
              <a:t>που</a:t>
            </a:r>
            <a:r>
              <a:rPr sz="1250" spc="40" dirty="0">
                <a:solidFill>
                  <a:srgbClr val="FFFFFF"/>
                </a:solidFill>
                <a:latin typeface="Calibri"/>
                <a:cs typeface="Calibri"/>
              </a:rPr>
              <a:t> </a:t>
            </a:r>
            <a:r>
              <a:rPr sz="1250" spc="90" dirty="0">
                <a:solidFill>
                  <a:srgbClr val="FFFFFF"/>
                </a:solidFill>
                <a:latin typeface="Calibri"/>
                <a:cs typeface="Calibri"/>
              </a:rPr>
              <a:t>δημοσιοποιήθηκε</a:t>
            </a:r>
            <a:r>
              <a:rPr sz="1250" spc="50" dirty="0">
                <a:solidFill>
                  <a:srgbClr val="FFFFFF"/>
                </a:solidFill>
                <a:latin typeface="Calibri"/>
                <a:cs typeface="Calibri"/>
              </a:rPr>
              <a:t> </a:t>
            </a:r>
            <a:r>
              <a:rPr sz="1250" spc="85" dirty="0">
                <a:solidFill>
                  <a:srgbClr val="FFFFFF"/>
                </a:solidFill>
                <a:latin typeface="Calibri"/>
                <a:cs typeface="Calibri"/>
              </a:rPr>
              <a:t>το</a:t>
            </a:r>
            <a:r>
              <a:rPr sz="1250" spc="45" dirty="0">
                <a:solidFill>
                  <a:srgbClr val="FFFFFF"/>
                </a:solidFill>
                <a:latin typeface="Calibri"/>
                <a:cs typeface="Calibri"/>
              </a:rPr>
              <a:t> </a:t>
            </a:r>
            <a:r>
              <a:rPr sz="1250" spc="90" dirty="0">
                <a:solidFill>
                  <a:srgbClr val="FFFFFF"/>
                </a:solidFill>
                <a:latin typeface="Calibri"/>
                <a:cs typeface="Calibri"/>
              </a:rPr>
              <a:t>1997</a:t>
            </a:r>
            <a:r>
              <a:rPr sz="1250" spc="40" dirty="0">
                <a:solidFill>
                  <a:srgbClr val="FFFFFF"/>
                </a:solidFill>
                <a:latin typeface="Calibri"/>
                <a:cs typeface="Calibri"/>
              </a:rPr>
              <a:t> </a:t>
            </a:r>
            <a:r>
              <a:rPr sz="1250" spc="100" dirty="0">
                <a:solidFill>
                  <a:srgbClr val="FFFFFF"/>
                </a:solidFill>
                <a:latin typeface="Calibri"/>
                <a:cs typeface="Calibri"/>
              </a:rPr>
              <a:t>από</a:t>
            </a:r>
            <a:r>
              <a:rPr sz="1250" spc="45" dirty="0">
                <a:solidFill>
                  <a:srgbClr val="FFFFFF"/>
                </a:solidFill>
                <a:latin typeface="Calibri"/>
                <a:cs typeface="Calibri"/>
              </a:rPr>
              <a:t> </a:t>
            </a:r>
            <a:r>
              <a:rPr sz="1250" spc="85" dirty="0">
                <a:solidFill>
                  <a:srgbClr val="FFFFFF"/>
                </a:solidFill>
                <a:latin typeface="Calibri"/>
                <a:cs typeface="Calibri"/>
              </a:rPr>
              <a:t>το</a:t>
            </a:r>
            <a:r>
              <a:rPr sz="1250" spc="50" dirty="0">
                <a:solidFill>
                  <a:srgbClr val="FFFFFF"/>
                </a:solidFill>
                <a:latin typeface="Calibri"/>
                <a:cs typeface="Calibri"/>
              </a:rPr>
              <a:t> </a:t>
            </a:r>
            <a:r>
              <a:rPr sz="1250" spc="85" dirty="0">
                <a:solidFill>
                  <a:srgbClr val="FFFFFF"/>
                </a:solidFill>
                <a:latin typeface="Calibri"/>
                <a:cs typeface="Calibri"/>
              </a:rPr>
              <a:t>βρετανικό</a:t>
            </a:r>
            <a:r>
              <a:rPr sz="1250" spc="45" dirty="0">
                <a:solidFill>
                  <a:srgbClr val="FFFFFF"/>
                </a:solidFill>
                <a:latin typeface="Calibri"/>
                <a:cs typeface="Calibri"/>
              </a:rPr>
              <a:t> </a:t>
            </a:r>
            <a:r>
              <a:rPr sz="1250" spc="85" dirty="0">
                <a:solidFill>
                  <a:srgbClr val="FFFFFF"/>
                </a:solidFill>
                <a:latin typeface="Calibri"/>
                <a:cs typeface="Calibri"/>
              </a:rPr>
              <a:t>κυβερνητικό</a:t>
            </a:r>
            <a:r>
              <a:rPr sz="1250" spc="45" dirty="0">
                <a:solidFill>
                  <a:srgbClr val="FFFFFF"/>
                </a:solidFill>
                <a:latin typeface="Calibri"/>
                <a:cs typeface="Calibri"/>
              </a:rPr>
              <a:t> </a:t>
            </a:r>
            <a:r>
              <a:rPr sz="1250" spc="65" dirty="0">
                <a:solidFill>
                  <a:srgbClr val="FFFFFF"/>
                </a:solidFill>
                <a:latin typeface="Calibri"/>
                <a:cs typeface="Calibri"/>
              </a:rPr>
              <a:t>επιτελείο</a:t>
            </a:r>
            <a:r>
              <a:rPr sz="1250" spc="35" dirty="0">
                <a:solidFill>
                  <a:srgbClr val="FFFFFF"/>
                </a:solidFill>
                <a:latin typeface="Calibri"/>
                <a:cs typeface="Calibri"/>
              </a:rPr>
              <a:t> </a:t>
            </a:r>
            <a:r>
              <a:rPr sz="1250" spc="80" dirty="0">
                <a:solidFill>
                  <a:srgbClr val="FFFFFF"/>
                </a:solidFill>
                <a:latin typeface="Calibri"/>
                <a:cs typeface="Calibri"/>
              </a:rPr>
              <a:t>επικοινωνιών</a:t>
            </a:r>
            <a:endParaRPr sz="1250">
              <a:latin typeface="Calibri"/>
              <a:cs typeface="Calibri"/>
            </a:endParaRPr>
          </a:p>
        </p:txBody>
      </p:sp>
      <p:sp>
        <p:nvSpPr>
          <p:cNvPr id="6" name="object 6"/>
          <p:cNvSpPr txBox="1"/>
          <p:nvPr/>
        </p:nvSpPr>
        <p:spPr>
          <a:xfrm>
            <a:off x="1341755" y="4265295"/>
            <a:ext cx="7024370" cy="215900"/>
          </a:xfrm>
          <a:prstGeom prst="rect">
            <a:avLst/>
          </a:prstGeom>
        </p:spPr>
        <p:txBody>
          <a:bodyPr vert="horz" wrap="square" lIns="0" tIns="0" rIns="0" bIns="0" rtlCol="0">
            <a:spAutoFit/>
          </a:bodyPr>
          <a:lstStyle/>
          <a:p>
            <a:pPr marL="12700">
              <a:lnSpc>
                <a:spcPts val="1670"/>
              </a:lnSpc>
            </a:pPr>
            <a:r>
              <a:rPr sz="1600" dirty="0">
                <a:solidFill>
                  <a:srgbClr val="FFBA00"/>
                </a:solidFill>
                <a:latin typeface="Courier New"/>
                <a:cs typeface="Courier New"/>
              </a:rPr>
              <a:t>o</a:t>
            </a:r>
            <a:r>
              <a:rPr sz="1600" spc="245" dirty="0">
                <a:solidFill>
                  <a:srgbClr val="FFBA00"/>
                </a:solidFill>
                <a:latin typeface="Courier New"/>
                <a:cs typeface="Courier New"/>
              </a:rPr>
              <a:t> </a:t>
            </a:r>
            <a:r>
              <a:rPr sz="1250" spc="114" dirty="0">
                <a:solidFill>
                  <a:srgbClr val="FFFFFF"/>
                </a:solidFill>
                <a:latin typeface="Calibri"/>
                <a:cs typeface="Calibri"/>
              </a:rPr>
              <a:t>Η</a:t>
            </a:r>
            <a:r>
              <a:rPr sz="1250" spc="45" dirty="0">
                <a:solidFill>
                  <a:srgbClr val="FFFFFF"/>
                </a:solidFill>
                <a:latin typeface="Calibri"/>
                <a:cs typeface="Calibri"/>
              </a:rPr>
              <a:t> </a:t>
            </a:r>
            <a:r>
              <a:rPr sz="1250" spc="80" dirty="0">
                <a:solidFill>
                  <a:srgbClr val="FFFFFF"/>
                </a:solidFill>
                <a:latin typeface="Calibri"/>
                <a:cs typeface="Calibri"/>
              </a:rPr>
              <a:t>έννοια</a:t>
            </a:r>
            <a:r>
              <a:rPr sz="1250" spc="45" dirty="0">
                <a:solidFill>
                  <a:srgbClr val="FFFFFF"/>
                </a:solidFill>
                <a:latin typeface="Calibri"/>
                <a:cs typeface="Calibri"/>
              </a:rPr>
              <a:t> </a:t>
            </a:r>
            <a:r>
              <a:rPr sz="1250" spc="80" dirty="0">
                <a:solidFill>
                  <a:srgbClr val="FFFFFF"/>
                </a:solidFill>
                <a:latin typeface="Calibri"/>
                <a:cs typeface="Calibri"/>
              </a:rPr>
              <a:t>της</a:t>
            </a:r>
            <a:r>
              <a:rPr sz="1250" spc="45" dirty="0">
                <a:solidFill>
                  <a:srgbClr val="FFFFFF"/>
                </a:solidFill>
                <a:latin typeface="Calibri"/>
                <a:cs typeface="Calibri"/>
              </a:rPr>
              <a:t> </a:t>
            </a:r>
            <a:r>
              <a:rPr sz="1250" spc="95" dirty="0">
                <a:solidFill>
                  <a:srgbClr val="FFFFFF"/>
                </a:solidFill>
                <a:latin typeface="Calibri"/>
                <a:cs typeface="Calibri"/>
              </a:rPr>
              <a:t>ψηφιακής</a:t>
            </a:r>
            <a:r>
              <a:rPr sz="1250" spc="45" dirty="0">
                <a:solidFill>
                  <a:srgbClr val="FFFFFF"/>
                </a:solidFill>
                <a:latin typeface="Calibri"/>
                <a:cs typeface="Calibri"/>
              </a:rPr>
              <a:t> </a:t>
            </a:r>
            <a:r>
              <a:rPr sz="1250" spc="95" dirty="0">
                <a:solidFill>
                  <a:srgbClr val="FFFFFF"/>
                </a:solidFill>
                <a:latin typeface="Calibri"/>
                <a:cs typeface="Calibri"/>
              </a:rPr>
              <a:t>υπογραφής</a:t>
            </a:r>
            <a:r>
              <a:rPr sz="1250" spc="40" dirty="0">
                <a:solidFill>
                  <a:srgbClr val="FFFFFF"/>
                </a:solidFill>
                <a:latin typeface="Calibri"/>
                <a:cs typeface="Calibri"/>
              </a:rPr>
              <a:t> </a:t>
            </a:r>
            <a:r>
              <a:rPr sz="1250" spc="80" dirty="0">
                <a:solidFill>
                  <a:srgbClr val="FFFFFF"/>
                </a:solidFill>
                <a:latin typeface="Calibri"/>
                <a:cs typeface="Calibri"/>
              </a:rPr>
              <a:t>οφείλεται</a:t>
            </a:r>
            <a:r>
              <a:rPr sz="1250" spc="45" dirty="0">
                <a:solidFill>
                  <a:srgbClr val="FFFFFF"/>
                </a:solidFill>
                <a:latin typeface="Calibri"/>
                <a:cs typeface="Calibri"/>
              </a:rPr>
              <a:t> </a:t>
            </a:r>
            <a:r>
              <a:rPr sz="1250" spc="85" dirty="0">
                <a:solidFill>
                  <a:srgbClr val="FFFFFF"/>
                </a:solidFill>
                <a:latin typeface="Calibri"/>
                <a:cs typeface="Calibri"/>
              </a:rPr>
              <a:t>στην</a:t>
            </a:r>
            <a:r>
              <a:rPr sz="1250" spc="45" dirty="0">
                <a:solidFill>
                  <a:srgbClr val="FFFFFF"/>
                </a:solidFill>
                <a:latin typeface="Calibri"/>
                <a:cs typeface="Calibri"/>
              </a:rPr>
              <a:t> </a:t>
            </a:r>
            <a:r>
              <a:rPr sz="1250" spc="95" dirty="0">
                <a:solidFill>
                  <a:srgbClr val="FFFFFF"/>
                </a:solidFill>
                <a:latin typeface="Calibri"/>
                <a:cs typeface="Calibri"/>
              </a:rPr>
              <a:t>πρωτότυπη</a:t>
            </a:r>
            <a:r>
              <a:rPr sz="1250" spc="45" dirty="0">
                <a:solidFill>
                  <a:srgbClr val="FFFFFF"/>
                </a:solidFill>
                <a:latin typeface="Calibri"/>
                <a:cs typeface="Calibri"/>
              </a:rPr>
              <a:t> </a:t>
            </a:r>
            <a:r>
              <a:rPr sz="1250" spc="90" dirty="0">
                <a:solidFill>
                  <a:srgbClr val="FFFFFF"/>
                </a:solidFill>
                <a:latin typeface="Calibri"/>
                <a:cs typeface="Calibri"/>
              </a:rPr>
              <a:t>προέλευση</a:t>
            </a:r>
            <a:r>
              <a:rPr sz="1250" spc="45" dirty="0">
                <a:solidFill>
                  <a:srgbClr val="FFFFFF"/>
                </a:solidFill>
                <a:latin typeface="Calibri"/>
                <a:cs typeface="Calibri"/>
              </a:rPr>
              <a:t> </a:t>
            </a:r>
            <a:r>
              <a:rPr sz="1250" spc="65" dirty="0">
                <a:solidFill>
                  <a:srgbClr val="FFFFFF"/>
                </a:solidFill>
                <a:latin typeface="Calibri"/>
                <a:cs typeface="Calibri"/>
              </a:rPr>
              <a:t>Diffie</a:t>
            </a:r>
            <a:r>
              <a:rPr sz="1250" spc="50" dirty="0">
                <a:solidFill>
                  <a:srgbClr val="FFFFFF"/>
                </a:solidFill>
                <a:latin typeface="Calibri"/>
                <a:cs typeface="Calibri"/>
              </a:rPr>
              <a:t> </a:t>
            </a:r>
            <a:r>
              <a:rPr sz="1250" spc="75" dirty="0">
                <a:solidFill>
                  <a:srgbClr val="FFFFFF"/>
                </a:solidFill>
                <a:latin typeface="Calibri"/>
                <a:cs typeface="Calibri"/>
              </a:rPr>
              <a:t>Hellman.</a:t>
            </a:r>
            <a:endParaRPr sz="1250">
              <a:latin typeface="Calibri"/>
              <a:cs typeface="Calibri"/>
            </a:endParaRPr>
          </a:p>
        </p:txBody>
      </p:sp>
      <p:pic>
        <p:nvPicPr>
          <p:cNvPr id="7" name="object 7"/>
          <p:cNvPicPr/>
          <p:nvPr/>
        </p:nvPicPr>
        <p:blipFill>
          <a:blip r:embed="rId2" cstate="print"/>
          <a:stretch>
            <a:fillRect/>
          </a:stretch>
        </p:blipFill>
        <p:spPr>
          <a:xfrm>
            <a:off x="7136447" y="5477509"/>
            <a:ext cx="1530032" cy="612140"/>
          </a:xfrm>
          <a:prstGeom prst="rect">
            <a:avLst/>
          </a:prstGeom>
        </p:spPr>
      </p:pic>
      <p:sp>
        <p:nvSpPr>
          <p:cNvPr id="8" name="object 8"/>
          <p:cNvSpPr txBox="1"/>
          <p:nvPr/>
        </p:nvSpPr>
        <p:spPr>
          <a:xfrm>
            <a:off x="10760392" y="5677153"/>
            <a:ext cx="154305" cy="234950"/>
          </a:xfrm>
          <a:prstGeom prst="rect">
            <a:avLst/>
          </a:prstGeom>
        </p:spPr>
        <p:txBody>
          <a:bodyPr vert="horz" wrap="square" lIns="0" tIns="52705" rIns="0" bIns="0" rtlCol="0">
            <a:spAutoFit/>
          </a:bodyPr>
          <a:lstStyle/>
          <a:p>
            <a:pPr marL="38100">
              <a:lnSpc>
                <a:spcPct val="100000"/>
              </a:lnSpc>
              <a:spcBef>
                <a:spcPts val="415"/>
              </a:spcBef>
            </a:pPr>
            <a:r>
              <a:rPr sz="1100" dirty="0">
                <a:latin typeface="Arial"/>
                <a:cs typeface="Arial"/>
              </a:rPr>
              <a:t>3</a:t>
            </a:r>
            <a:endParaRPr sz="11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984875"/>
            <a:ext cx="1530032" cy="612140"/>
          </a:xfrm>
          <a:prstGeom prst="rect">
            <a:avLst/>
          </a:prstGeom>
        </p:spPr>
      </p:pic>
      <p:sp>
        <p:nvSpPr>
          <p:cNvPr id="3" name="object 3"/>
          <p:cNvSpPr txBox="1">
            <a:spLocks noGrp="1"/>
          </p:cNvSpPr>
          <p:nvPr>
            <p:ph type="title"/>
          </p:nvPr>
        </p:nvSpPr>
        <p:spPr>
          <a:xfrm>
            <a:off x="781684" y="311481"/>
            <a:ext cx="3761740" cy="1276350"/>
          </a:xfrm>
          <a:prstGeom prst="rect">
            <a:avLst/>
          </a:prstGeom>
        </p:spPr>
        <p:txBody>
          <a:bodyPr vert="horz" wrap="square" lIns="0" tIns="126364" rIns="0" bIns="0" rtlCol="0">
            <a:spAutoFit/>
          </a:bodyPr>
          <a:lstStyle/>
          <a:p>
            <a:pPr marL="12700">
              <a:lnSpc>
                <a:spcPct val="100000"/>
              </a:lnSpc>
              <a:spcBef>
                <a:spcPts val="994"/>
              </a:spcBef>
            </a:pPr>
            <a:r>
              <a:rPr sz="4800" spc="145" dirty="0"/>
              <a:t>ECDSA</a:t>
            </a:r>
            <a:endParaRPr sz="4800"/>
          </a:p>
          <a:p>
            <a:pPr marL="480695">
              <a:lnSpc>
                <a:spcPct val="100000"/>
              </a:lnSpc>
              <a:spcBef>
                <a:spcPts val="430"/>
              </a:spcBef>
            </a:pPr>
            <a:r>
              <a:rPr sz="2300" spc="155" dirty="0">
                <a:latin typeface="Calibri"/>
                <a:cs typeface="Calibri"/>
              </a:rPr>
              <a:t>Δημιουργία</a:t>
            </a:r>
            <a:r>
              <a:rPr sz="2300" spc="-20" dirty="0">
                <a:latin typeface="Calibri"/>
                <a:cs typeface="Calibri"/>
              </a:rPr>
              <a:t> </a:t>
            </a:r>
            <a:r>
              <a:rPr sz="2300" spc="180" dirty="0">
                <a:latin typeface="Calibri"/>
                <a:cs typeface="Calibri"/>
              </a:rPr>
              <a:t>υπογραφής</a:t>
            </a:r>
            <a:endParaRPr sz="2300">
              <a:latin typeface="Calibri"/>
              <a:cs typeface="Calibri"/>
            </a:endParaRPr>
          </a:p>
        </p:txBody>
      </p:sp>
      <p:sp>
        <p:nvSpPr>
          <p:cNvPr id="5" name="object 5"/>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40</a:t>
            </a:fld>
            <a:endParaRPr sz="850">
              <a:latin typeface="Calibri"/>
              <a:cs typeface="Calibri"/>
            </a:endParaRPr>
          </a:p>
        </p:txBody>
      </p:sp>
      <p:sp>
        <p:nvSpPr>
          <p:cNvPr id="4" name="object 4"/>
          <p:cNvSpPr txBox="1"/>
          <p:nvPr/>
        </p:nvSpPr>
        <p:spPr>
          <a:xfrm>
            <a:off x="855980" y="2080259"/>
            <a:ext cx="10820400" cy="1760738"/>
          </a:xfrm>
          <a:prstGeom prst="rect">
            <a:avLst/>
          </a:prstGeom>
        </p:spPr>
        <p:txBody>
          <a:bodyPr vert="horz" wrap="square" lIns="0" tIns="36830" rIns="0" bIns="0" rtlCol="0">
            <a:spAutoFit/>
          </a:bodyPr>
          <a:lstStyle/>
          <a:p>
            <a:pPr>
              <a:buNone/>
            </a:pPr>
            <a:r>
              <a:rPr lang="el-GR" sz="1400" dirty="0"/>
              <a:t>Αφού οριστούν οι παράμετροι του πεδίου και τα κλειδιά, η υπογραφή δημιουργείται ως εξής:</a:t>
            </a:r>
          </a:p>
          <a:p>
            <a:pPr>
              <a:buFont typeface="+mj-lt"/>
              <a:buAutoNum type="arabicPeriod"/>
            </a:pPr>
            <a:r>
              <a:rPr lang="el-GR" sz="1400" dirty="0"/>
              <a:t>Επιλέγεται τυχαίος αριθμός k, όπου 1 ≤ k ≤ n - 1</a:t>
            </a:r>
          </a:p>
          <a:p>
            <a:pPr>
              <a:buFont typeface="+mj-lt"/>
              <a:buAutoNum type="arabicPeriod"/>
            </a:pPr>
            <a:r>
              <a:rPr lang="el-GR" sz="1400" dirty="0"/>
              <a:t>Υπολογίζεται το σημείο </a:t>
            </a:r>
            <a:r>
              <a:rPr lang="el-GR" sz="1400" dirty="0" err="1"/>
              <a:t>kG</a:t>
            </a:r>
            <a:r>
              <a:rPr lang="el-GR" sz="1400" dirty="0"/>
              <a:t> = (x1, y1) και λαμβάνεται η ακέραια τιμή του x1, δηλαδή x1'</a:t>
            </a:r>
          </a:p>
          <a:p>
            <a:pPr>
              <a:buFont typeface="+mj-lt"/>
              <a:buAutoNum type="arabicPeriod"/>
            </a:pPr>
            <a:r>
              <a:rPr lang="el-GR" sz="1400" dirty="0"/>
              <a:t>Υπολογίζεται r = x1 </a:t>
            </a:r>
            <a:r>
              <a:rPr lang="el-GR" sz="1400" dirty="0" err="1"/>
              <a:t>mod</a:t>
            </a:r>
            <a:r>
              <a:rPr lang="el-GR" sz="1400" dirty="0"/>
              <a:t> n</a:t>
            </a:r>
          </a:p>
          <a:p>
            <a:pPr>
              <a:buFont typeface="+mj-lt"/>
              <a:buAutoNum type="arabicPeriod"/>
            </a:pPr>
            <a:r>
              <a:rPr lang="el-GR" sz="1400" dirty="0"/>
              <a:t>Υπολογίζεται το αντίστροφο του k ως k⁻¹ </a:t>
            </a:r>
            <a:r>
              <a:rPr lang="el-GR" sz="1400" dirty="0" err="1"/>
              <a:t>mod</a:t>
            </a:r>
            <a:r>
              <a:rPr lang="el-GR" sz="1400" dirty="0"/>
              <a:t> n</a:t>
            </a:r>
          </a:p>
          <a:p>
            <a:pPr>
              <a:buFont typeface="+mj-lt"/>
              <a:buAutoNum type="arabicPeriod"/>
            </a:pPr>
            <a:r>
              <a:rPr lang="el-GR" sz="1400" dirty="0"/>
              <a:t>Υπολογίζεται e = HASH(m), όπου m είναι το μήνυμα που υπογράφεται</a:t>
            </a:r>
          </a:p>
          <a:p>
            <a:pPr>
              <a:buFont typeface="+mj-lt"/>
              <a:buAutoNum type="arabicPeriod"/>
            </a:pPr>
            <a:r>
              <a:rPr lang="el-GR" sz="1400" dirty="0"/>
              <a:t>Υπολογίζεται s = k⁻¹ (e + d * r) </a:t>
            </a:r>
            <a:r>
              <a:rPr lang="el-GR" sz="1400" dirty="0" err="1"/>
              <a:t>mod</a:t>
            </a:r>
            <a:r>
              <a:rPr lang="el-GR" sz="1400" dirty="0"/>
              <a:t> n, όπου d είναι το ιδιωτικό κλειδί του αποστολέα</a:t>
            </a:r>
          </a:p>
          <a:p>
            <a:r>
              <a:rPr lang="el-GR" sz="1400" dirty="0"/>
              <a:t>Η υπογραφή είναι το ζεύγος (r, 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984875"/>
            <a:ext cx="1530032" cy="612140"/>
          </a:xfrm>
          <a:prstGeom prst="rect">
            <a:avLst/>
          </a:prstGeom>
        </p:spPr>
      </p:pic>
      <p:sp>
        <p:nvSpPr>
          <p:cNvPr id="3" name="object 3"/>
          <p:cNvSpPr txBox="1">
            <a:spLocks noGrp="1"/>
          </p:cNvSpPr>
          <p:nvPr>
            <p:ph type="title"/>
          </p:nvPr>
        </p:nvSpPr>
        <p:spPr>
          <a:xfrm>
            <a:off x="884555" y="295275"/>
            <a:ext cx="2119630" cy="756920"/>
          </a:xfrm>
          <a:prstGeom prst="rect">
            <a:avLst/>
          </a:prstGeom>
        </p:spPr>
        <p:txBody>
          <a:bodyPr vert="horz" wrap="square" lIns="0" tIns="12700" rIns="0" bIns="0" rtlCol="0">
            <a:spAutoFit/>
          </a:bodyPr>
          <a:lstStyle/>
          <a:p>
            <a:pPr marL="12700">
              <a:lnSpc>
                <a:spcPct val="100000"/>
              </a:lnSpc>
              <a:spcBef>
                <a:spcPts val="100"/>
              </a:spcBef>
            </a:pPr>
            <a:r>
              <a:rPr sz="4800" spc="130" dirty="0"/>
              <a:t>E</a:t>
            </a:r>
            <a:r>
              <a:rPr sz="4800" spc="140" dirty="0"/>
              <a:t>C</a:t>
            </a:r>
            <a:r>
              <a:rPr sz="4800" spc="160" dirty="0"/>
              <a:t>D</a:t>
            </a:r>
            <a:r>
              <a:rPr sz="4800" spc="114" dirty="0"/>
              <a:t>S</a:t>
            </a:r>
            <a:r>
              <a:rPr sz="4800" spc="175" dirty="0"/>
              <a:t>A</a:t>
            </a:r>
            <a:endParaRPr sz="4800"/>
          </a:p>
        </p:txBody>
      </p:sp>
      <p:sp>
        <p:nvSpPr>
          <p:cNvPr id="6" name="object 6"/>
          <p:cNvSpPr txBox="1"/>
          <p:nvPr/>
        </p:nvSpPr>
        <p:spPr>
          <a:xfrm>
            <a:off x="11102022" y="634301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41</a:t>
            </a:fld>
            <a:endParaRPr sz="850">
              <a:latin typeface="Calibri"/>
              <a:cs typeface="Calibri"/>
            </a:endParaRPr>
          </a:p>
        </p:txBody>
      </p:sp>
      <p:sp>
        <p:nvSpPr>
          <p:cNvPr id="4" name="object 4"/>
          <p:cNvSpPr txBox="1"/>
          <p:nvPr/>
        </p:nvSpPr>
        <p:spPr>
          <a:xfrm>
            <a:off x="799465" y="1297622"/>
            <a:ext cx="2567940" cy="292100"/>
          </a:xfrm>
          <a:prstGeom prst="rect">
            <a:avLst/>
          </a:prstGeom>
        </p:spPr>
        <p:txBody>
          <a:bodyPr vert="horz" wrap="square" lIns="0" tIns="12700" rIns="0" bIns="0" rtlCol="0">
            <a:spAutoFit/>
          </a:bodyPr>
          <a:lstStyle/>
          <a:p>
            <a:pPr marL="12700">
              <a:lnSpc>
                <a:spcPct val="100000"/>
              </a:lnSpc>
              <a:spcBef>
                <a:spcPts val="100"/>
              </a:spcBef>
            </a:pPr>
            <a:r>
              <a:rPr sz="1750" b="1" spc="80" dirty="0">
                <a:latin typeface="Calibri"/>
                <a:cs typeface="Calibri"/>
              </a:rPr>
              <a:t>Επαλήθευση</a:t>
            </a:r>
            <a:r>
              <a:rPr sz="1750" b="1" spc="-25" dirty="0">
                <a:latin typeface="Calibri"/>
                <a:cs typeface="Calibri"/>
              </a:rPr>
              <a:t> </a:t>
            </a:r>
            <a:r>
              <a:rPr sz="1750" b="1" spc="90" dirty="0">
                <a:latin typeface="Calibri"/>
                <a:cs typeface="Calibri"/>
              </a:rPr>
              <a:t>υπογραφής</a:t>
            </a:r>
            <a:endParaRPr sz="1750">
              <a:latin typeface="Calibri"/>
              <a:cs typeface="Calibri"/>
            </a:endParaRPr>
          </a:p>
        </p:txBody>
      </p:sp>
      <p:sp>
        <p:nvSpPr>
          <p:cNvPr id="10" name="TextBox 9">
            <a:extLst>
              <a:ext uri="{FF2B5EF4-FFF2-40B4-BE49-F238E27FC236}">
                <a16:creationId xmlns:a16="http://schemas.microsoft.com/office/drawing/2014/main" id="{8B98F1F0-A8D8-55F7-E2BB-0A287294024B}"/>
              </a:ext>
            </a:extLst>
          </p:cNvPr>
          <p:cNvSpPr txBox="1"/>
          <p:nvPr/>
        </p:nvSpPr>
        <p:spPr>
          <a:xfrm>
            <a:off x="609600" y="1857352"/>
            <a:ext cx="9372600" cy="230832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Επαληθεύεται ότι οι τιμές r και s ανήκουν στο διάστημα [1, n - 1], αλλιώς η υπογραφή απορρίπτεται.</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Υπολογίζεται e = HASH(m), όπου m είναι το μήνυμα. Η συνάρτηση κατακερματισμού πρέπει να είναι η ίδια με αυτή που χρησιμοποιήθηκε κατά τη δημιουργία της υπογραφής.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Υπολογίζεται w = s⁻¹ </a:t>
            </a:r>
            <a:r>
              <a:rPr kumimoji="0" lang="el-GR" altLang="el-GR" sz="1800" b="0" i="0" u="none" strike="noStrike" cap="none" normalizeH="0" baseline="0" dirty="0" err="1">
                <a:ln>
                  <a:noFill/>
                </a:ln>
                <a:solidFill>
                  <a:schemeClr val="tx1"/>
                </a:solidFill>
                <a:effectLst/>
                <a:latin typeface="Arial" panose="020B0604020202020204" pitchFamily="34" charset="0"/>
              </a:rPr>
              <a:t>mod</a:t>
            </a:r>
            <a:r>
              <a:rPr kumimoji="0" lang="el-GR" altLang="el-GR" sz="1800" b="0" i="0" u="none" strike="noStrike" cap="none" normalizeH="0" baseline="0" dirty="0">
                <a:ln>
                  <a:noFill/>
                </a:ln>
                <a:solidFill>
                  <a:schemeClr val="tx1"/>
                </a:solidFill>
                <a:effectLst/>
                <a:latin typeface="Arial" panose="020B0604020202020204" pitchFamily="34" charset="0"/>
              </a:rPr>
              <a:t> 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Υπολογίζονται u1 = e * w </a:t>
            </a:r>
            <a:r>
              <a:rPr kumimoji="0" lang="el-GR" altLang="el-GR" sz="1800" b="0" i="0" u="none" strike="noStrike" cap="none" normalizeH="0" baseline="0" dirty="0" err="1">
                <a:ln>
                  <a:noFill/>
                </a:ln>
                <a:solidFill>
                  <a:schemeClr val="tx1"/>
                </a:solidFill>
                <a:effectLst/>
                <a:latin typeface="Arial" panose="020B0604020202020204" pitchFamily="34" charset="0"/>
              </a:rPr>
              <a:t>mod</a:t>
            </a:r>
            <a:r>
              <a:rPr kumimoji="0" lang="el-GR" altLang="el-GR" sz="1800" b="0" i="0" u="none" strike="noStrike" cap="none" normalizeH="0" baseline="0" dirty="0">
                <a:ln>
                  <a:noFill/>
                </a:ln>
                <a:solidFill>
                  <a:schemeClr val="tx1"/>
                </a:solidFill>
                <a:effectLst/>
                <a:latin typeface="Arial" panose="020B0604020202020204" pitchFamily="34" charset="0"/>
              </a:rPr>
              <a:t> n και u2 = r * w </a:t>
            </a:r>
            <a:r>
              <a:rPr kumimoji="0" lang="el-GR" altLang="el-GR" sz="1800" b="0" i="0" u="none" strike="noStrike" cap="none" normalizeH="0" baseline="0" dirty="0" err="1">
                <a:ln>
                  <a:noFill/>
                </a:ln>
                <a:solidFill>
                  <a:schemeClr val="tx1"/>
                </a:solidFill>
                <a:effectLst/>
                <a:latin typeface="Arial" panose="020B0604020202020204" pitchFamily="34" charset="0"/>
              </a:rPr>
              <a:t>mod</a:t>
            </a:r>
            <a:r>
              <a:rPr kumimoji="0" lang="el-GR" altLang="el-GR" sz="1800" b="0" i="0" u="none" strike="noStrike" cap="none" normalizeH="0" baseline="0" dirty="0">
                <a:ln>
                  <a:noFill/>
                </a:ln>
                <a:solidFill>
                  <a:schemeClr val="tx1"/>
                </a:solidFill>
                <a:effectLst/>
                <a:latin typeface="Arial" panose="020B0604020202020204" pitchFamily="34" charset="0"/>
              </a:rPr>
              <a:t> 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Υπολογίζεται το σημείο (x1, y1) = u1 * G + u2 * Q.</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Η υπογραφή θεωρείται έγκυρη αν r = x1 </a:t>
            </a:r>
            <a:r>
              <a:rPr kumimoji="0" lang="el-GR" altLang="el-GR" sz="1800" b="0" i="0" u="none" strike="noStrike" cap="none" normalizeH="0" baseline="0" dirty="0" err="1">
                <a:ln>
                  <a:noFill/>
                </a:ln>
                <a:solidFill>
                  <a:schemeClr val="tx1"/>
                </a:solidFill>
                <a:effectLst/>
                <a:latin typeface="Arial" panose="020B0604020202020204" pitchFamily="34" charset="0"/>
              </a:rPr>
              <a:t>mod</a:t>
            </a:r>
            <a:r>
              <a:rPr kumimoji="0" lang="el-GR" altLang="el-GR" sz="1800" b="0" i="0" u="none" strike="noStrike" cap="none" normalizeH="0" baseline="0" dirty="0">
                <a:ln>
                  <a:noFill/>
                </a:ln>
                <a:solidFill>
                  <a:schemeClr val="tx1"/>
                </a:solidFill>
                <a:effectLst/>
                <a:latin typeface="Arial" panose="020B0604020202020204" pitchFamily="34" charset="0"/>
              </a:rPr>
              <a:t> n, διαφορετικά απορρίπτεται.</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66250" y="5984875"/>
            <a:ext cx="1530032" cy="612140"/>
          </a:xfrm>
          <a:prstGeom prst="rect">
            <a:avLst/>
          </a:prstGeom>
        </p:spPr>
      </p:pic>
      <p:sp>
        <p:nvSpPr>
          <p:cNvPr id="3" name="object 3"/>
          <p:cNvSpPr txBox="1">
            <a:spLocks noGrp="1"/>
          </p:cNvSpPr>
          <p:nvPr>
            <p:ph type="title"/>
          </p:nvPr>
        </p:nvSpPr>
        <p:spPr>
          <a:xfrm>
            <a:off x="324484" y="744854"/>
            <a:ext cx="6685916" cy="751488"/>
          </a:xfrm>
          <a:prstGeom prst="rect">
            <a:avLst/>
          </a:prstGeom>
        </p:spPr>
        <p:txBody>
          <a:bodyPr vert="horz" wrap="square" lIns="0" tIns="12700" rIns="0" bIns="0" rtlCol="0">
            <a:spAutoFit/>
          </a:bodyPr>
          <a:lstStyle/>
          <a:p>
            <a:pPr marL="12700">
              <a:lnSpc>
                <a:spcPct val="100000"/>
              </a:lnSpc>
              <a:spcBef>
                <a:spcPts val="100"/>
              </a:spcBef>
            </a:pPr>
            <a:r>
              <a:rPr sz="4800" dirty="0"/>
              <a:t>ECDSA</a:t>
            </a:r>
            <a:r>
              <a:rPr sz="4800" spc="-90" dirty="0"/>
              <a:t> </a:t>
            </a:r>
            <a:r>
              <a:rPr lang="en-US" sz="4800" spc="-90" dirty="0"/>
              <a:t>(</a:t>
            </a:r>
            <a:r>
              <a:rPr sz="4800" spc="-10" dirty="0" err="1"/>
              <a:t>συνέχει</a:t>
            </a:r>
            <a:r>
              <a:rPr sz="4800" spc="-10" dirty="0"/>
              <a:t>α)</a:t>
            </a:r>
            <a:endParaRPr sz="4800" dirty="0"/>
          </a:p>
        </p:txBody>
      </p:sp>
      <p:sp>
        <p:nvSpPr>
          <p:cNvPr id="6" name="object 6"/>
          <p:cNvSpPr txBox="1"/>
          <p:nvPr/>
        </p:nvSpPr>
        <p:spPr>
          <a:xfrm>
            <a:off x="11289347" y="6273800"/>
            <a:ext cx="142875" cy="133350"/>
          </a:xfrm>
          <a:prstGeom prst="rect">
            <a:avLst/>
          </a:prstGeom>
        </p:spPr>
        <p:txBody>
          <a:bodyPr vert="horz" wrap="square" lIns="0" tIns="0" rIns="0" bIns="0" rtlCol="0">
            <a:spAutoFit/>
          </a:bodyPr>
          <a:lstStyle/>
          <a:p>
            <a:pPr marL="12700">
              <a:lnSpc>
                <a:spcPts val="910"/>
              </a:lnSpc>
            </a:pPr>
            <a:r>
              <a:rPr sz="850" spc="10" dirty="0">
                <a:latin typeface="Calibri"/>
                <a:cs typeface="Calibri"/>
              </a:rPr>
              <a:t>4</a:t>
            </a:r>
            <a:r>
              <a:rPr sz="850" spc="40" dirty="0">
                <a:latin typeface="Calibri"/>
                <a:cs typeface="Calibri"/>
              </a:rPr>
              <a:t>2</a:t>
            </a:r>
            <a:endParaRPr sz="850">
              <a:latin typeface="Calibri"/>
              <a:cs typeface="Calibri"/>
            </a:endParaRPr>
          </a:p>
        </p:txBody>
      </p:sp>
      <p:sp>
        <p:nvSpPr>
          <p:cNvPr id="8" name="TextBox 7">
            <a:extLst>
              <a:ext uri="{FF2B5EF4-FFF2-40B4-BE49-F238E27FC236}">
                <a16:creationId xmlns:a16="http://schemas.microsoft.com/office/drawing/2014/main" id="{C1EB71CE-3C36-7476-05D9-D74669B39384}"/>
              </a:ext>
            </a:extLst>
          </p:cNvPr>
          <p:cNvSpPr txBox="1"/>
          <p:nvPr/>
        </p:nvSpPr>
        <p:spPr>
          <a:xfrm>
            <a:off x="533400" y="1905000"/>
            <a:ext cx="8600660" cy="3693319"/>
          </a:xfrm>
          <a:prstGeom prst="rect">
            <a:avLst/>
          </a:prstGeom>
          <a:noFill/>
        </p:spPr>
        <p:txBody>
          <a:bodyPr wrap="square">
            <a:spAutoFit/>
          </a:bodyPr>
          <a:lstStyle/>
          <a:p>
            <a:pPr>
              <a:buNone/>
            </a:pPr>
            <a:r>
              <a:rPr lang="el-GR" b="1" dirty="0"/>
              <a:t>Γιατί λειτουργεί η επαλήθευση της υπογραφής όπως αναμένεται:</a:t>
            </a:r>
            <a:endParaRPr lang="el-GR" dirty="0"/>
          </a:p>
          <a:p>
            <a:pPr>
              <a:buNone/>
            </a:pPr>
            <a:r>
              <a:rPr lang="el-GR" dirty="0"/>
              <a:t>Ξεκινάμε από τη σχέση:</a:t>
            </a:r>
            <a:br>
              <a:rPr lang="el-GR" dirty="0"/>
            </a:br>
            <a:r>
              <a:rPr lang="el-GR" b="1" dirty="0"/>
              <a:t>s = k⁻¹(e + d * r) </a:t>
            </a:r>
            <a:r>
              <a:rPr lang="el-GR" b="1" dirty="0" err="1"/>
              <a:t>mod</a:t>
            </a:r>
            <a:r>
              <a:rPr lang="el-GR" b="1" dirty="0"/>
              <a:t> n</a:t>
            </a:r>
            <a:endParaRPr lang="el-GR" dirty="0"/>
          </a:p>
          <a:p>
            <a:pPr>
              <a:buNone/>
            </a:pPr>
            <a:r>
              <a:rPr lang="el-GR" dirty="0"/>
              <a:t>Αναδιατάσσοντας, προκύπτει:</a:t>
            </a:r>
            <a:br>
              <a:rPr lang="el-GR" dirty="0"/>
            </a:br>
            <a:r>
              <a:rPr lang="el-GR" b="1" dirty="0"/>
              <a:t>k = s⁻¹(e + d * r)</a:t>
            </a:r>
            <a:endParaRPr lang="el-GR" dirty="0"/>
          </a:p>
          <a:p>
            <a:pPr>
              <a:buNone/>
            </a:pPr>
            <a:r>
              <a:rPr lang="el-GR" dirty="0"/>
              <a:t>Αυτό μπορεί να γραφεί ως:</a:t>
            </a:r>
            <a:br>
              <a:rPr lang="el-GR" dirty="0"/>
            </a:br>
            <a:r>
              <a:rPr lang="el-GR" b="1" dirty="0"/>
              <a:t>k = s⁻¹e + s⁻¹r * d</a:t>
            </a:r>
            <a:br>
              <a:rPr lang="el-GR" dirty="0"/>
            </a:br>
            <a:r>
              <a:rPr lang="el-GR" dirty="0"/>
              <a:t>ή</a:t>
            </a:r>
            <a:br>
              <a:rPr lang="el-GR" dirty="0"/>
            </a:br>
            <a:r>
              <a:rPr lang="el-GR" b="1" dirty="0"/>
              <a:t>k = w * e + w * r * d = u₁ + u₂ * d </a:t>
            </a:r>
            <a:r>
              <a:rPr lang="el-GR" b="1" dirty="0" err="1"/>
              <a:t>mod</a:t>
            </a:r>
            <a:r>
              <a:rPr lang="el-GR" b="1" dirty="0"/>
              <a:t> n</a:t>
            </a:r>
            <a:endParaRPr lang="el-GR" dirty="0"/>
          </a:p>
          <a:p>
            <a:pPr>
              <a:buNone/>
            </a:pPr>
            <a:r>
              <a:rPr lang="el-GR" dirty="0"/>
              <a:t>Στη συνέχεια:</a:t>
            </a:r>
            <a:br>
              <a:rPr lang="el-GR" dirty="0"/>
            </a:br>
            <a:r>
              <a:rPr lang="el-GR" b="1" dirty="0" err="1"/>
              <a:t>u₁G</a:t>
            </a:r>
            <a:r>
              <a:rPr lang="el-GR" b="1" dirty="0"/>
              <a:t> + </a:t>
            </a:r>
            <a:r>
              <a:rPr lang="el-GR" b="1" dirty="0" err="1"/>
              <a:t>u₂Q</a:t>
            </a:r>
            <a:r>
              <a:rPr lang="el-GR" b="1" dirty="0"/>
              <a:t> = (u₁ + </a:t>
            </a:r>
            <a:r>
              <a:rPr lang="el-GR" b="1" dirty="0" err="1"/>
              <a:t>u₂d</a:t>
            </a:r>
            <a:r>
              <a:rPr lang="el-GR" b="1" dirty="0"/>
              <a:t>)G = </a:t>
            </a:r>
            <a:r>
              <a:rPr lang="el-GR" b="1" dirty="0" err="1"/>
              <a:t>kG</a:t>
            </a:r>
            <a:endParaRPr lang="el-GR" dirty="0"/>
          </a:p>
          <a:p>
            <a:r>
              <a:rPr lang="el-GR" dirty="0"/>
              <a:t>Άρα, το τελικό αποτέλεσμα </a:t>
            </a:r>
            <a:r>
              <a:rPr lang="el-GR" b="1" dirty="0"/>
              <a:t>αντιστοιχεί στο ίδιο σημείο </a:t>
            </a:r>
            <a:r>
              <a:rPr lang="el-GR" b="1" dirty="0" err="1"/>
              <a:t>kG</a:t>
            </a:r>
            <a:r>
              <a:rPr lang="el-GR" dirty="0"/>
              <a:t>, επομένως </a:t>
            </a:r>
            <a:r>
              <a:rPr lang="el-GR" b="1" dirty="0"/>
              <a:t>v = r</a:t>
            </a:r>
            <a:r>
              <a:rPr lang="el-GR" dirty="0"/>
              <a:t>, και η υπογραφή θεωρείται έγκυρη.</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48800" y="5868987"/>
            <a:ext cx="1530032" cy="612140"/>
          </a:xfrm>
          <a:prstGeom prst="rect">
            <a:avLst/>
          </a:prstGeom>
        </p:spPr>
      </p:pic>
      <p:sp>
        <p:nvSpPr>
          <p:cNvPr id="3" name="object 3"/>
          <p:cNvSpPr txBox="1">
            <a:spLocks noGrp="1"/>
          </p:cNvSpPr>
          <p:nvPr>
            <p:ph type="title"/>
          </p:nvPr>
        </p:nvSpPr>
        <p:spPr>
          <a:xfrm>
            <a:off x="982980" y="669290"/>
            <a:ext cx="8764905" cy="911860"/>
          </a:xfrm>
          <a:prstGeom prst="rect">
            <a:avLst/>
          </a:prstGeom>
        </p:spPr>
        <p:txBody>
          <a:bodyPr vert="horz" wrap="square" lIns="0" tIns="50165" rIns="0" bIns="0" rtlCol="0">
            <a:spAutoFit/>
          </a:bodyPr>
          <a:lstStyle/>
          <a:p>
            <a:pPr marL="12700" marR="5080">
              <a:lnSpc>
                <a:spcPts val="3379"/>
              </a:lnSpc>
              <a:spcBef>
                <a:spcPts val="395"/>
              </a:spcBef>
            </a:pPr>
            <a:r>
              <a:rPr sz="3000" spc="160" dirty="0">
                <a:latin typeface="Calibri"/>
                <a:cs typeface="Calibri"/>
              </a:rPr>
              <a:t>Υπογραφή </a:t>
            </a:r>
            <a:r>
              <a:rPr sz="3000" spc="125" dirty="0">
                <a:latin typeface="Calibri"/>
                <a:cs typeface="Calibri"/>
              </a:rPr>
              <a:t>ελλειπτικής </a:t>
            </a:r>
            <a:r>
              <a:rPr sz="3000" spc="150" dirty="0">
                <a:latin typeface="Calibri"/>
                <a:cs typeface="Calibri"/>
              </a:rPr>
              <a:t>καμπύλης </a:t>
            </a:r>
            <a:r>
              <a:rPr sz="3000" spc="120" dirty="0"/>
              <a:t>Pintsov </a:t>
            </a:r>
            <a:r>
              <a:rPr sz="3000" spc="135" dirty="0"/>
              <a:t>Vanstone </a:t>
            </a:r>
            <a:r>
              <a:rPr sz="3000" spc="-735" dirty="0"/>
              <a:t> </a:t>
            </a:r>
            <a:r>
              <a:rPr sz="3000" spc="5" dirty="0"/>
              <a:t>(ECPVS)</a:t>
            </a:r>
            <a:endParaRPr sz="3000">
              <a:latin typeface="Calibri"/>
              <a:cs typeface="Calibri"/>
            </a:endParaRPr>
          </a:p>
        </p:txBody>
      </p:sp>
      <p:sp>
        <p:nvSpPr>
          <p:cNvPr id="5" name="object 5"/>
          <p:cNvSpPr txBox="1"/>
          <p:nvPr/>
        </p:nvSpPr>
        <p:spPr>
          <a:xfrm>
            <a:off x="11180127" y="620077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43</a:t>
            </a:fld>
            <a:endParaRPr sz="850">
              <a:latin typeface="Calibri"/>
              <a:cs typeface="Calibri"/>
            </a:endParaRPr>
          </a:p>
        </p:txBody>
      </p:sp>
      <p:sp>
        <p:nvSpPr>
          <p:cNvPr id="4" name="object 4"/>
          <p:cNvSpPr txBox="1"/>
          <p:nvPr/>
        </p:nvSpPr>
        <p:spPr>
          <a:xfrm>
            <a:off x="824864" y="2399665"/>
            <a:ext cx="9646285" cy="1426210"/>
          </a:xfrm>
          <a:prstGeom prst="rect">
            <a:avLst/>
          </a:prstGeom>
        </p:spPr>
        <p:txBody>
          <a:bodyPr vert="horz" wrap="square" lIns="0" tIns="12700" rIns="0" bIns="0" rtlCol="0">
            <a:spAutoFit/>
          </a:bodyPr>
          <a:lstStyle/>
          <a:p>
            <a:pPr marL="12700">
              <a:lnSpc>
                <a:spcPct val="100000"/>
              </a:lnSpc>
              <a:spcBef>
                <a:spcPts val="100"/>
              </a:spcBef>
            </a:pPr>
            <a:r>
              <a:rPr sz="2200" spc="160" dirty="0">
                <a:latin typeface="Calibri"/>
                <a:cs typeface="Calibri"/>
              </a:rPr>
              <a:t>Σχήμα</a:t>
            </a:r>
            <a:r>
              <a:rPr sz="2200" spc="65" dirty="0">
                <a:latin typeface="Calibri"/>
                <a:cs typeface="Calibri"/>
              </a:rPr>
              <a:t> </a:t>
            </a:r>
            <a:r>
              <a:rPr sz="2200" spc="170" dirty="0">
                <a:latin typeface="Calibri"/>
                <a:cs typeface="Calibri"/>
              </a:rPr>
              <a:t>υπογραφής</a:t>
            </a:r>
            <a:r>
              <a:rPr sz="2200" spc="60" dirty="0">
                <a:latin typeface="Calibri"/>
                <a:cs typeface="Calibri"/>
              </a:rPr>
              <a:t> </a:t>
            </a:r>
            <a:r>
              <a:rPr sz="2200" spc="160" dirty="0">
                <a:latin typeface="Calibri"/>
                <a:cs typeface="Calibri"/>
              </a:rPr>
              <a:t>με</a:t>
            </a:r>
            <a:r>
              <a:rPr sz="2200" spc="60" dirty="0">
                <a:latin typeface="Calibri"/>
                <a:cs typeface="Calibri"/>
              </a:rPr>
              <a:t> </a:t>
            </a:r>
            <a:r>
              <a:rPr sz="2200" spc="165" dirty="0">
                <a:latin typeface="Calibri"/>
                <a:cs typeface="Calibri"/>
              </a:rPr>
              <a:t>χρήση</a:t>
            </a:r>
            <a:r>
              <a:rPr sz="2200" spc="65" dirty="0">
                <a:latin typeface="Calibri"/>
                <a:cs typeface="Calibri"/>
              </a:rPr>
              <a:t> </a:t>
            </a:r>
            <a:r>
              <a:rPr sz="2200" spc="145" dirty="0">
                <a:latin typeface="Calibri"/>
                <a:cs typeface="Calibri"/>
              </a:rPr>
              <a:t>ελλειπτικών</a:t>
            </a:r>
            <a:r>
              <a:rPr sz="2200" spc="85" dirty="0">
                <a:latin typeface="Calibri"/>
                <a:cs typeface="Calibri"/>
              </a:rPr>
              <a:t> </a:t>
            </a:r>
            <a:r>
              <a:rPr sz="2200" spc="165" dirty="0">
                <a:latin typeface="Calibri"/>
                <a:cs typeface="Calibri"/>
              </a:rPr>
              <a:t>καμπυλών</a:t>
            </a:r>
            <a:endParaRPr sz="2200">
              <a:latin typeface="Calibri"/>
              <a:cs typeface="Calibri"/>
            </a:endParaRPr>
          </a:p>
          <a:p>
            <a:pPr>
              <a:lnSpc>
                <a:spcPct val="100000"/>
              </a:lnSpc>
            </a:pPr>
            <a:endParaRPr sz="2200">
              <a:latin typeface="Calibri"/>
              <a:cs typeface="Calibri"/>
            </a:endParaRPr>
          </a:p>
          <a:p>
            <a:pPr>
              <a:lnSpc>
                <a:spcPct val="100000"/>
              </a:lnSpc>
              <a:spcBef>
                <a:spcPts val="10"/>
              </a:spcBef>
            </a:pPr>
            <a:endParaRPr sz="2500">
              <a:latin typeface="Calibri"/>
              <a:cs typeface="Calibri"/>
            </a:endParaRPr>
          </a:p>
          <a:p>
            <a:pPr marL="12700">
              <a:lnSpc>
                <a:spcPct val="100000"/>
              </a:lnSpc>
            </a:pPr>
            <a:r>
              <a:rPr sz="2200" spc="155" dirty="0">
                <a:latin typeface="Calibri"/>
                <a:cs typeface="Calibri"/>
              </a:rPr>
              <a:t>Πιο</a:t>
            </a:r>
            <a:r>
              <a:rPr sz="2200" spc="60" dirty="0">
                <a:latin typeface="Calibri"/>
                <a:cs typeface="Calibri"/>
              </a:rPr>
              <a:t> </a:t>
            </a:r>
            <a:r>
              <a:rPr sz="2200" spc="155" dirty="0">
                <a:latin typeface="Calibri"/>
                <a:cs typeface="Calibri"/>
              </a:rPr>
              <a:t>αποδοτικό</a:t>
            </a:r>
            <a:r>
              <a:rPr sz="2200" spc="65" dirty="0">
                <a:latin typeface="Calibri"/>
                <a:cs typeface="Calibri"/>
              </a:rPr>
              <a:t> </a:t>
            </a:r>
            <a:r>
              <a:rPr sz="2200" spc="180" dirty="0">
                <a:latin typeface="Calibri"/>
                <a:cs typeface="Calibri"/>
              </a:rPr>
              <a:t>από</a:t>
            </a:r>
            <a:r>
              <a:rPr sz="2200" spc="65" dirty="0">
                <a:latin typeface="Calibri"/>
                <a:cs typeface="Calibri"/>
              </a:rPr>
              <a:t> </a:t>
            </a:r>
            <a:r>
              <a:rPr sz="2200" spc="150" dirty="0">
                <a:latin typeface="Calibri"/>
                <a:cs typeface="Calibri"/>
              </a:rPr>
              <a:t>το</a:t>
            </a:r>
            <a:r>
              <a:rPr sz="2200" spc="65" dirty="0">
                <a:latin typeface="Calibri"/>
                <a:cs typeface="Calibri"/>
              </a:rPr>
              <a:t> </a:t>
            </a:r>
            <a:r>
              <a:rPr sz="2200" spc="145" dirty="0">
                <a:latin typeface="Calibri"/>
                <a:cs typeface="Calibri"/>
              </a:rPr>
              <a:t>RSA,</a:t>
            </a:r>
            <a:r>
              <a:rPr sz="2200" spc="65" dirty="0">
                <a:latin typeface="Calibri"/>
                <a:cs typeface="Calibri"/>
              </a:rPr>
              <a:t> </a:t>
            </a:r>
            <a:r>
              <a:rPr sz="2200" spc="170" dirty="0">
                <a:latin typeface="Calibri"/>
                <a:cs typeface="Calibri"/>
              </a:rPr>
              <a:t>καθώς</a:t>
            </a:r>
            <a:r>
              <a:rPr sz="2200" spc="65" dirty="0">
                <a:latin typeface="Calibri"/>
                <a:cs typeface="Calibri"/>
              </a:rPr>
              <a:t> </a:t>
            </a:r>
            <a:r>
              <a:rPr sz="2200" spc="175" dirty="0">
                <a:latin typeface="Calibri"/>
                <a:cs typeface="Calibri"/>
              </a:rPr>
              <a:t>η</a:t>
            </a:r>
            <a:r>
              <a:rPr sz="2200" spc="70" dirty="0">
                <a:latin typeface="Calibri"/>
                <a:cs typeface="Calibri"/>
              </a:rPr>
              <a:t> </a:t>
            </a:r>
            <a:r>
              <a:rPr sz="2200" spc="160" dirty="0">
                <a:latin typeface="Calibri"/>
                <a:cs typeface="Calibri"/>
              </a:rPr>
              <a:t>επιβάρυνση</a:t>
            </a:r>
            <a:r>
              <a:rPr sz="2200" spc="65" dirty="0">
                <a:latin typeface="Calibri"/>
                <a:cs typeface="Calibri"/>
              </a:rPr>
              <a:t> </a:t>
            </a:r>
            <a:r>
              <a:rPr sz="2200" spc="130" dirty="0">
                <a:latin typeface="Calibri"/>
                <a:cs typeface="Calibri"/>
              </a:rPr>
              <a:t>είναι</a:t>
            </a:r>
            <a:r>
              <a:rPr sz="2200" spc="70" dirty="0">
                <a:latin typeface="Calibri"/>
                <a:cs typeface="Calibri"/>
              </a:rPr>
              <a:t> </a:t>
            </a:r>
            <a:r>
              <a:rPr sz="2200" spc="140" dirty="0">
                <a:latin typeface="Calibri"/>
                <a:cs typeface="Calibri"/>
              </a:rPr>
              <a:t>εξαιρετικά</a:t>
            </a:r>
            <a:r>
              <a:rPr sz="2200" spc="100" dirty="0">
                <a:latin typeface="Calibri"/>
                <a:cs typeface="Calibri"/>
              </a:rPr>
              <a:t> </a:t>
            </a:r>
            <a:r>
              <a:rPr sz="2200" spc="145" dirty="0">
                <a:latin typeface="Calibri"/>
                <a:cs typeface="Calibri"/>
              </a:rPr>
              <a:t>χαμηλή</a:t>
            </a:r>
            <a:endParaRPr sz="22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48800" y="5868987"/>
            <a:ext cx="1530032" cy="612140"/>
          </a:xfrm>
          <a:prstGeom prst="rect">
            <a:avLst/>
          </a:prstGeom>
        </p:spPr>
      </p:pic>
      <p:sp>
        <p:nvSpPr>
          <p:cNvPr id="3" name="object 3"/>
          <p:cNvSpPr txBox="1">
            <a:spLocks noGrp="1"/>
          </p:cNvSpPr>
          <p:nvPr>
            <p:ph type="title"/>
          </p:nvPr>
        </p:nvSpPr>
        <p:spPr>
          <a:xfrm>
            <a:off x="1176019" y="361315"/>
            <a:ext cx="1720850" cy="680720"/>
          </a:xfrm>
          <a:prstGeom prst="rect">
            <a:avLst/>
          </a:prstGeom>
        </p:spPr>
        <p:txBody>
          <a:bodyPr vert="horz" wrap="square" lIns="0" tIns="12700" rIns="0" bIns="0" rtlCol="0">
            <a:spAutoFit/>
          </a:bodyPr>
          <a:lstStyle/>
          <a:p>
            <a:pPr marL="12700">
              <a:lnSpc>
                <a:spcPct val="100000"/>
              </a:lnSpc>
              <a:spcBef>
                <a:spcPts val="100"/>
              </a:spcBef>
            </a:pPr>
            <a:r>
              <a:rPr sz="4300" spc="-10" dirty="0"/>
              <a:t>E</a:t>
            </a:r>
            <a:r>
              <a:rPr sz="4300" spc="-20" dirty="0"/>
              <a:t>C</a:t>
            </a:r>
            <a:r>
              <a:rPr sz="4300" spc="-15" dirty="0"/>
              <a:t>PV</a:t>
            </a:r>
            <a:r>
              <a:rPr sz="4300" dirty="0"/>
              <a:t>S</a:t>
            </a:r>
            <a:endParaRPr sz="4300"/>
          </a:p>
        </p:txBody>
      </p:sp>
      <p:sp>
        <p:nvSpPr>
          <p:cNvPr id="6" name="object 6"/>
          <p:cNvSpPr txBox="1"/>
          <p:nvPr/>
        </p:nvSpPr>
        <p:spPr>
          <a:xfrm>
            <a:off x="11180127" y="6200775"/>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44</a:t>
            </a:fld>
            <a:endParaRPr sz="850">
              <a:latin typeface="Calibri"/>
              <a:cs typeface="Calibri"/>
            </a:endParaRPr>
          </a:p>
        </p:txBody>
      </p:sp>
      <p:sp>
        <p:nvSpPr>
          <p:cNvPr id="4" name="object 4"/>
          <p:cNvSpPr txBox="1"/>
          <p:nvPr/>
        </p:nvSpPr>
        <p:spPr>
          <a:xfrm>
            <a:off x="762000" y="1905000"/>
            <a:ext cx="10990580" cy="3213700"/>
          </a:xfrm>
          <a:prstGeom prst="rect">
            <a:avLst/>
          </a:prstGeom>
        </p:spPr>
        <p:txBody>
          <a:bodyPr vert="horz" wrap="square" lIns="0" tIns="12700" rIns="0" bIns="0" rtlCol="0">
            <a:spAutoFit/>
          </a:bodyPr>
          <a:lstStyle/>
          <a:p>
            <a:pPr>
              <a:buNone/>
            </a:pPr>
            <a:r>
              <a:rPr lang="el-GR" sz="1600" dirty="0"/>
              <a:t>Το μήνυμα σε απλό κείμενο χωρίζεται σε δύο μέρη:</a:t>
            </a:r>
          </a:p>
          <a:p>
            <a:pPr>
              <a:buFont typeface="Arial" panose="020B0604020202020204" pitchFamily="34" charset="0"/>
              <a:buChar char="•"/>
            </a:pPr>
            <a:r>
              <a:rPr lang="el-GR" sz="1600" b="1" dirty="0"/>
              <a:t>Μέρος C</a:t>
            </a:r>
            <a:r>
              <a:rPr lang="el-GR" sz="1600" dirty="0"/>
              <a:t>: τα δεδομένα που απαιτούν εμπιστευτικότητα</a:t>
            </a:r>
          </a:p>
          <a:p>
            <a:pPr>
              <a:buFont typeface="Arial" panose="020B0604020202020204" pitchFamily="34" charset="0"/>
              <a:buChar char="•"/>
            </a:pPr>
            <a:r>
              <a:rPr lang="el-GR" sz="1600" b="1" dirty="0"/>
              <a:t>Μέρος V</a:t>
            </a:r>
            <a:r>
              <a:rPr lang="el-GR" sz="1600" dirty="0"/>
              <a:t>: τα δεδομένα που αποστέλλονται σε απλό κείμενο</a:t>
            </a:r>
            <a:br>
              <a:rPr lang="el-GR" sz="1600" dirty="0"/>
            </a:br>
            <a:r>
              <a:rPr lang="el-GR" sz="1600" dirty="0"/>
              <a:t>Και τα δύο μέρη συμμετέχουν στη δημιουργία της υπογραφής.</a:t>
            </a:r>
          </a:p>
          <a:p>
            <a:pPr>
              <a:buNone/>
            </a:pPr>
            <a:r>
              <a:rPr lang="el-GR" sz="1600" b="1" dirty="0"/>
              <a:t>Διαδικασία δημιουργίας υπογραφής:</a:t>
            </a:r>
            <a:endParaRPr lang="el-GR" sz="1600" dirty="0"/>
          </a:p>
          <a:p>
            <a:pPr>
              <a:buFont typeface="+mj-lt"/>
              <a:buAutoNum type="arabicPeriod"/>
            </a:pPr>
            <a:r>
              <a:rPr lang="el-GR" sz="1600" dirty="0"/>
              <a:t>Επιλέγεται τυχαίος αριθμός </a:t>
            </a:r>
            <a:r>
              <a:rPr lang="el-GR" sz="1600" b="1" dirty="0"/>
              <a:t>k</a:t>
            </a:r>
            <a:r>
              <a:rPr lang="el-GR" sz="1600" dirty="0"/>
              <a:t>, όπου 1 ≤ k ≤ n - 1</a:t>
            </a:r>
          </a:p>
          <a:p>
            <a:pPr>
              <a:buFont typeface="+mj-lt"/>
              <a:buAutoNum type="arabicPeriod"/>
            </a:pPr>
            <a:r>
              <a:rPr lang="el-GR" sz="1600" dirty="0"/>
              <a:t>Υπολογίζεται το σημείο </a:t>
            </a:r>
            <a:r>
              <a:rPr lang="el-GR" sz="1600" b="1" dirty="0"/>
              <a:t>R</a:t>
            </a:r>
            <a:r>
              <a:rPr lang="el-GR" sz="1600" dirty="0"/>
              <a:t> στην ελλειπτική καμπύλη: </a:t>
            </a:r>
            <a:r>
              <a:rPr lang="el-GR" sz="1600" b="1" dirty="0"/>
              <a:t>R = </a:t>
            </a:r>
            <a:r>
              <a:rPr lang="el-GR" sz="1600" b="1" dirty="0" err="1"/>
              <a:t>kG</a:t>
            </a:r>
            <a:endParaRPr lang="el-GR" sz="1600" dirty="0"/>
          </a:p>
          <a:p>
            <a:pPr>
              <a:buFont typeface="+mj-lt"/>
              <a:buAutoNum type="arabicPeriod"/>
            </a:pPr>
            <a:r>
              <a:rPr lang="el-GR" sz="1600" dirty="0"/>
              <a:t>Χρησιμοποιώντας το σημείο </a:t>
            </a:r>
            <a:r>
              <a:rPr lang="el-GR" sz="1600" b="1" dirty="0"/>
              <a:t>R</a:t>
            </a:r>
            <a:r>
              <a:rPr lang="el-GR" sz="1600" dirty="0"/>
              <a:t> και έναν συμμετρικό αλγόριθμο κρυπτογράφησης, υπολογίζεται:</a:t>
            </a:r>
            <a:br>
              <a:rPr lang="el-GR" sz="1600" dirty="0"/>
            </a:br>
            <a:r>
              <a:rPr lang="el-GR" sz="1600" b="1" dirty="0"/>
              <a:t>e = TR(C)</a:t>
            </a:r>
            <a:r>
              <a:rPr lang="el-GR" sz="1600" dirty="0"/>
              <a:t> (όπου TR είναι συμμετρικός αλγόριθμος με κλειδί βασισμένο στο R)</a:t>
            </a:r>
          </a:p>
          <a:p>
            <a:pPr>
              <a:buFont typeface="+mj-lt"/>
              <a:buAutoNum type="arabicPeriod"/>
            </a:pPr>
            <a:r>
              <a:rPr lang="el-GR" sz="1600" dirty="0"/>
              <a:t>Υπολογίζεται η μεταβλητή </a:t>
            </a:r>
            <a:r>
              <a:rPr lang="el-GR" sz="1600" b="1" dirty="0"/>
              <a:t>d = HASH(e || IA || V)</a:t>
            </a:r>
            <a:r>
              <a:rPr lang="el-GR" sz="1600" dirty="0"/>
              <a:t>, όπου </a:t>
            </a:r>
            <a:r>
              <a:rPr lang="el-GR" sz="1600" b="1" dirty="0"/>
              <a:t>IA</a:t>
            </a:r>
            <a:r>
              <a:rPr lang="el-GR" sz="1600" dirty="0"/>
              <a:t> είναι η ταυτότητα του τερματικού αποστολέα</a:t>
            </a:r>
          </a:p>
          <a:p>
            <a:pPr>
              <a:buFont typeface="+mj-lt"/>
              <a:buAutoNum type="arabicPeriod"/>
            </a:pPr>
            <a:r>
              <a:rPr lang="el-GR" sz="1600" dirty="0"/>
              <a:t>Υπολογίζεται το δεύτερο μέρος της υπογραφής:</a:t>
            </a:r>
            <a:br>
              <a:rPr lang="el-GR" sz="1600" dirty="0"/>
            </a:br>
            <a:r>
              <a:rPr lang="el-GR" sz="1600" b="1" dirty="0"/>
              <a:t>s = a * d + k </a:t>
            </a:r>
            <a:r>
              <a:rPr lang="el-GR" sz="1600" b="1" dirty="0" err="1"/>
              <a:t>mod</a:t>
            </a:r>
            <a:r>
              <a:rPr lang="el-GR" sz="1600" b="1" dirty="0"/>
              <a:t> n</a:t>
            </a:r>
            <a:r>
              <a:rPr lang="el-GR" sz="1600" dirty="0"/>
              <a:t>, όπου </a:t>
            </a:r>
            <a:r>
              <a:rPr lang="el-GR" sz="1600" b="1" dirty="0"/>
              <a:t>a</a:t>
            </a:r>
            <a:r>
              <a:rPr lang="el-GR" sz="1600" dirty="0"/>
              <a:t> είναι το ιδιωτικό κλειδί του αποστολέα</a:t>
            </a:r>
          </a:p>
          <a:p>
            <a:r>
              <a:rPr lang="el-GR" sz="1600" b="1" dirty="0"/>
              <a:t>Το ζεύγος υπογραφής (s, e)</a:t>
            </a:r>
            <a:r>
              <a:rPr lang="el-GR" sz="1600" dirty="0"/>
              <a:t> αποστέλλεται μαζί με το </a:t>
            </a:r>
            <a:r>
              <a:rPr lang="el-GR" sz="1600" b="1" dirty="0"/>
              <a:t>μέρος V</a:t>
            </a:r>
            <a:r>
              <a:rPr lang="el-GR" sz="1600" dirty="0"/>
              <a:t> του απλού κειμένου.</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48800" y="5868987"/>
            <a:ext cx="1530032" cy="612140"/>
          </a:xfrm>
          <a:prstGeom prst="rect">
            <a:avLst/>
          </a:prstGeom>
        </p:spPr>
      </p:pic>
      <p:sp>
        <p:nvSpPr>
          <p:cNvPr id="3" name="object 3"/>
          <p:cNvSpPr txBox="1">
            <a:spLocks noGrp="1"/>
          </p:cNvSpPr>
          <p:nvPr>
            <p:ph type="title"/>
          </p:nvPr>
        </p:nvSpPr>
        <p:spPr>
          <a:xfrm>
            <a:off x="1176018" y="744854"/>
            <a:ext cx="6139181" cy="751488"/>
          </a:xfrm>
          <a:prstGeom prst="rect">
            <a:avLst/>
          </a:prstGeom>
        </p:spPr>
        <p:txBody>
          <a:bodyPr vert="horz" wrap="square" lIns="0" tIns="12700" rIns="0" bIns="0" rtlCol="0">
            <a:spAutoFit/>
          </a:bodyPr>
          <a:lstStyle/>
          <a:p>
            <a:pPr marL="12700">
              <a:lnSpc>
                <a:spcPct val="100000"/>
              </a:lnSpc>
              <a:spcBef>
                <a:spcPts val="100"/>
              </a:spcBef>
              <a:tabLst>
                <a:tab pos="2062480" algn="l"/>
              </a:tabLst>
            </a:pPr>
            <a:r>
              <a:rPr sz="4800" spc="-5" dirty="0"/>
              <a:t>ECPV</a:t>
            </a:r>
            <a:r>
              <a:rPr sz="4800" dirty="0"/>
              <a:t>S	</a:t>
            </a:r>
            <a:r>
              <a:rPr lang="en-US" sz="4800" dirty="0"/>
              <a:t>(</a:t>
            </a:r>
            <a:r>
              <a:rPr sz="4800" spc="-15" dirty="0" err="1"/>
              <a:t>συν</a:t>
            </a:r>
            <a:r>
              <a:rPr sz="4800" spc="-10" dirty="0" err="1"/>
              <a:t>έχ</a:t>
            </a:r>
            <a:r>
              <a:rPr sz="4800" spc="-15" dirty="0" err="1"/>
              <a:t>ει</a:t>
            </a:r>
            <a:r>
              <a:rPr sz="4800" spc="-10" dirty="0"/>
              <a:t>α</a:t>
            </a:r>
            <a:r>
              <a:rPr sz="4800" dirty="0"/>
              <a:t>)</a:t>
            </a:r>
          </a:p>
        </p:txBody>
      </p:sp>
      <p:sp>
        <p:nvSpPr>
          <p:cNvPr id="5" name="object 5"/>
          <p:cNvSpPr txBox="1"/>
          <p:nvPr/>
        </p:nvSpPr>
        <p:spPr>
          <a:xfrm>
            <a:off x="11312207" y="6168390"/>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45</a:t>
            </a:fld>
            <a:endParaRPr sz="850">
              <a:latin typeface="Calibri"/>
              <a:cs typeface="Calibri"/>
            </a:endParaRPr>
          </a:p>
        </p:txBody>
      </p:sp>
      <p:sp>
        <p:nvSpPr>
          <p:cNvPr id="4" name="object 4"/>
          <p:cNvSpPr txBox="1"/>
          <p:nvPr/>
        </p:nvSpPr>
        <p:spPr>
          <a:xfrm>
            <a:off x="690880" y="1775777"/>
            <a:ext cx="11256645" cy="4444807"/>
          </a:xfrm>
          <a:prstGeom prst="rect">
            <a:avLst/>
          </a:prstGeom>
        </p:spPr>
        <p:txBody>
          <a:bodyPr vert="horz" wrap="square" lIns="0" tIns="12700" rIns="0" bIns="0" rtlCol="0">
            <a:spAutoFit/>
          </a:bodyPr>
          <a:lstStyle/>
          <a:p>
            <a:pPr>
              <a:buFont typeface="+mj-lt"/>
              <a:buAutoNum type="arabicPeriod"/>
            </a:pPr>
            <a:r>
              <a:rPr lang="el-GR" dirty="0"/>
              <a:t>Ανακτάται το </a:t>
            </a:r>
            <a:r>
              <a:rPr lang="el-GR" b="1" dirty="0"/>
              <a:t>QA</a:t>
            </a:r>
            <a:r>
              <a:rPr lang="el-GR" dirty="0"/>
              <a:t>, δηλαδή το </a:t>
            </a:r>
            <a:r>
              <a:rPr lang="el-GR" b="1" dirty="0"/>
              <a:t>δημόσιο κλειδί του αποστολέα A</a:t>
            </a:r>
            <a:r>
              <a:rPr lang="el-GR" dirty="0"/>
              <a:t>.</a:t>
            </a:r>
          </a:p>
          <a:p>
            <a:pPr>
              <a:buFont typeface="+mj-lt"/>
              <a:buAutoNum type="arabicPeriod"/>
            </a:pPr>
            <a:r>
              <a:rPr lang="el-GR" dirty="0"/>
              <a:t>Υπολογίζεται η μεταβλητή </a:t>
            </a:r>
            <a:r>
              <a:rPr lang="el-GR" b="1" dirty="0"/>
              <a:t>d = HASH(e || IA || V)</a:t>
            </a:r>
            <a:r>
              <a:rPr lang="el-GR" dirty="0"/>
              <a:t>, χρησιμοποιώντας τον ίδιο αλγόριθμο κατακερματισμού με αυτόν της δημιουργίας υπογραφής.</a:t>
            </a:r>
          </a:p>
          <a:p>
            <a:pPr>
              <a:buFont typeface="+mj-lt"/>
              <a:buAutoNum type="arabicPeriod"/>
            </a:pPr>
            <a:r>
              <a:rPr lang="el-GR" dirty="0"/>
              <a:t>Υπολογίζεται </a:t>
            </a:r>
            <a:r>
              <a:rPr lang="el-GR" b="1" dirty="0"/>
              <a:t>U = </a:t>
            </a:r>
            <a:r>
              <a:rPr lang="el-GR" b="1" dirty="0" err="1"/>
              <a:t>sG</a:t>
            </a:r>
            <a:r>
              <a:rPr lang="el-GR" b="1" dirty="0"/>
              <a:t> – </a:t>
            </a:r>
            <a:r>
              <a:rPr lang="el-GR" b="1" dirty="0" err="1"/>
              <a:t>dQA</a:t>
            </a:r>
            <a:r>
              <a:rPr lang="el-GR" dirty="0"/>
              <a:t>.</a:t>
            </a:r>
          </a:p>
          <a:p>
            <a:pPr>
              <a:buFont typeface="+mj-lt"/>
              <a:buAutoNum type="arabicPeriod"/>
            </a:pPr>
            <a:r>
              <a:rPr lang="el-GR" dirty="0"/>
              <a:t>Ανακτάται το </a:t>
            </a:r>
            <a:r>
              <a:rPr lang="el-GR" b="1" dirty="0"/>
              <a:t>C</a:t>
            </a:r>
            <a:r>
              <a:rPr lang="el-GR" dirty="0"/>
              <a:t> με </a:t>
            </a:r>
            <a:r>
              <a:rPr lang="el-GR" b="1" dirty="0"/>
              <a:t>αντιστροφή του συμμετρικού μετασχηματισμού</a:t>
            </a:r>
            <a:r>
              <a:rPr lang="el-GR" dirty="0"/>
              <a:t>: </a:t>
            </a:r>
            <a:r>
              <a:rPr lang="el-GR" b="1" dirty="0"/>
              <a:t>C = Tu⁻¹(e)</a:t>
            </a:r>
            <a:r>
              <a:rPr lang="el-GR" dirty="0"/>
              <a:t>.</a:t>
            </a:r>
          </a:p>
          <a:p>
            <a:pPr>
              <a:buFont typeface="+mj-lt"/>
              <a:buAutoNum type="arabicPeriod"/>
            </a:pPr>
            <a:r>
              <a:rPr lang="el-GR" dirty="0"/>
              <a:t>Διενεργείται </a:t>
            </a:r>
            <a:r>
              <a:rPr lang="el-GR" b="1" dirty="0"/>
              <a:t>έλεγχος πλεονασμού</a:t>
            </a:r>
            <a:r>
              <a:rPr lang="el-GR" dirty="0"/>
              <a:t> στο C.</a:t>
            </a:r>
          </a:p>
          <a:p>
            <a:pPr marL="742950" lvl="1" indent="-285750">
              <a:buFont typeface="+mj-lt"/>
              <a:buAutoNum type="arabicPeriod"/>
            </a:pPr>
            <a:r>
              <a:rPr lang="el-GR" dirty="0"/>
              <a:t>Αν αποτύχει, το μήνυμα απορρίπτεται.</a:t>
            </a:r>
          </a:p>
          <a:p>
            <a:pPr marL="742950" lvl="1" indent="-285750">
              <a:buFont typeface="+mj-lt"/>
              <a:buAutoNum type="arabicPeriod"/>
            </a:pPr>
            <a:r>
              <a:rPr lang="el-GR" dirty="0"/>
              <a:t>Αν περάσει, το </a:t>
            </a:r>
            <a:r>
              <a:rPr lang="el-GR" b="1" dirty="0"/>
              <a:t>απλό κείμενο ανακτάται επιτυχώς</a:t>
            </a:r>
            <a:r>
              <a:rPr lang="el-GR" dirty="0"/>
              <a:t>.</a:t>
            </a:r>
          </a:p>
          <a:p>
            <a:pPr>
              <a:buNone/>
            </a:pPr>
            <a:r>
              <a:rPr lang="el-GR" b="1" dirty="0"/>
              <a:t>Επεξήγηση ορθότητας:</a:t>
            </a:r>
            <a:endParaRPr lang="el-GR" dirty="0"/>
          </a:p>
          <a:p>
            <a:pPr>
              <a:buNone/>
            </a:pPr>
            <a:r>
              <a:rPr lang="el-GR" dirty="0"/>
              <a:t>Έχουμε:</a:t>
            </a:r>
            <a:br>
              <a:rPr lang="el-GR" dirty="0"/>
            </a:br>
            <a:r>
              <a:rPr lang="el-GR" b="1" dirty="0"/>
              <a:t>s = a * d + k</a:t>
            </a:r>
            <a:br>
              <a:rPr lang="el-GR" dirty="0"/>
            </a:br>
            <a:r>
              <a:rPr lang="el-GR" dirty="0"/>
              <a:t>Πολλαπλασιάζοντας με G:</a:t>
            </a:r>
            <a:br>
              <a:rPr lang="el-GR" dirty="0"/>
            </a:br>
            <a:r>
              <a:rPr lang="el-GR" b="1" dirty="0" err="1"/>
              <a:t>sG</a:t>
            </a:r>
            <a:r>
              <a:rPr lang="el-GR" b="1" dirty="0"/>
              <a:t> = a * d * G + </a:t>
            </a:r>
            <a:r>
              <a:rPr lang="el-GR" b="1" dirty="0" err="1"/>
              <a:t>kG</a:t>
            </a:r>
            <a:r>
              <a:rPr lang="el-GR" b="1" dirty="0"/>
              <a:t> = </a:t>
            </a:r>
            <a:r>
              <a:rPr lang="el-GR" b="1" dirty="0" err="1"/>
              <a:t>dQA</a:t>
            </a:r>
            <a:r>
              <a:rPr lang="el-GR" b="1" dirty="0"/>
              <a:t> + R</a:t>
            </a:r>
            <a:endParaRPr lang="el-GR" dirty="0"/>
          </a:p>
          <a:p>
            <a:pPr>
              <a:buNone/>
            </a:pPr>
            <a:r>
              <a:rPr lang="el-GR" dirty="0"/>
              <a:t>Άρα:</a:t>
            </a:r>
            <a:br>
              <a:rPr lang="el-GR" dirty="0"/>
            </a:br>
            <a:r>
              <a:rPr lang="el-GR" b="1" dirty="0"/>
              <a:t>R = </a:t>
            </a:r>
            <a:r>
              <a:rPr lang="el-GR" b="1" dirty="0" err="1"/>
              <a:t>sG</a:t>
            </a:r>
            <a:r>
              <a:rPr lang="el-GR" b="1" dirty="0"/>
              <a:t> – </a:t>
            </a:r>
            <a:r>
              <a:rPr lang="el-GR" b="1" dirty="0" err="1"/>
              <a:t>dQA</a:t>
            </a:r>
            <a:r>
              <a:rPr lang="el-GR" b="1" dirty="0"/>
              <a:t> = U</a:t>
            </a:r>
            <a:endParaRPr lang="el-GR" dirty="0"/>
          </a:p>
          <a:p>
            <a:r>
              <a:rPr lang="el-GR" dirty="0"/>
              <a:t>Αν το </a:t>
            </a:r>
            <a:r>
              <a:rPr lang="el-GR" dirty="0" err="1"/>
              <a:t>αποκρυπτογραφημένο</a:t>
            </a:r>
            <a:r>
              <a:rPr lang="el-GR" dirty="0"/>
              <a:t> μήνυμα μέσω </a:t>
            </a:r>
            <a:r>
              <a:rPr lang="el-GR" b="1" dirty="0"/>
              <a:t>U</a:t>
            </a:r>
            <a:r>
              <a:rPr lang="el-GR" dirty="0"/>
              <a:t> και </a:t>
            </a:r>
            <a:r>
              <a:rPr lang="el-GR" b="1" dirty="0"/>
              <a:t>R</a:t>
            </a:r>
            <a:r>
              <a:rPr lang="el-GR" dirty="0"/>
              <a:t> οδηγεί στο ίδιο αποτέλεσμα (</a:t>
            </a:r>
            <a:r>
              <a:rPr lang="el-GR" b="1" dirty="0"/>
              <a:t>m = m’</a:t>
            </a:r>
            <a:r>
              <a:rPr lang="el-GR" dirty="0"/>
              <a:t>), η υπογραφή είναι </a:t>
            </a:r>
            <a:r>
              <a:rPr lang="el-GR" b="1" dirty="0"/>
              <a:t>έγκυρη</a:t>
            </a:r>
            <a:r>
              <a:rPr lang="el-GR"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48800" y="5868987"/>
            <a:ext cx="1530032" cy="612140"/>
          </a:xfrm>
          <a:prstGeom prst="rect">
            <a:avLst/>
          </a:prstGeom>
        </p:spPr>
      </p:pic>
      <p:sp>
        <p:nvSpPr>
          <p:cNvPr id="3" name="object 3"/>
          <p:cNvSpPr txBox="1">
            <a:spLocks noGrp="1"/>
          </p:cNvSpPr>
          <p:nvPr>
            <p:ph type="title"/>
          </p:nvPr>
        </p:nvSpPr>
        <p:spPr>
          <a:xfrm>
            <a:off x="1176019" y="1048384"/>
            <a:ext cx="10611485" cy="512576"/>
          </a:xfrm>
          <a:prstGeom prst="rect">
            <a:avLst/>
          </a:prstGeom>
        </p:spPr>
        <p:txBody>
          <a:bodyPr vert="horz" wrap="square" lIns="0" tIns="22225" rIns="0" bIns="0" rtlCol="0">
            <a:spAutoFit/>
          </a:bodyPr>
          <a:lstStyle/>
          <a:p>
            <a:pPr marL="12700" marR="5080" indent="614045">
              <a:lnSpc>
                <a:spcPct val="98000"/>
              </a:lnSpc>
              <a:spcBef>
                <a:spcPts val="175"/>
              </a:spcBef>
            </a:pPr>
            <a:r>
              <a:rPr sz="3250" spc="30" dirty="0">
                <a:latin typeface="Calibri"/>
                <a:cs typeface="Calibri"/>
              </a:rPr>
              <a:t>Ελλειπτική</a:t>
            </a:r>
            <a:r>
              <a:rPr sz="3250" spc="160" dirty="0">
                <a:latin typeface="Calibri"/>
                <a:cs typeface="Calibri"/>
              </a:rPr>
              <a:t> </a:t>
            </a:r>
            <a:r>
              <a:rPr sz="3250" spc="30" dirty="0">
                <a:latin typeface="Calibri"/>
                <a:cs typeface="Calibri"/>
              </a:rPr>
              <a:t>καμπύλη</a:t>
            </a:r>
            <a:r>
              <a:rPr sz="3250" spc="160" dirty="0">
                <a:latin typeface="Calibri"/>
                <a:cs typeface="Calibri"/>
              </a:rPr>
              <a:t> </a:t>
            </a:r>
            <a:r>
              <a:rPr sz="3250" spc="-15" dirty="0"/>
              <a:t>Diffie-Hellman </a:t>
            </a:r>
            <a:r>
              <a:rPr sz="3250" spc="-10" dirty="0"/>
              <a:t>(ECDH)</a:t>
            </a:r>
            <a:endParaRPr sz="3250" dirty="0">
              <a:latin typeface="Calibri"/>
              <a:cs typeface="Calibri"/>
            </a:endParaRPr>
          </a:p>
        </p:txBody>
      </p:sp>
      <p:sp>
        <p:nvSpPr>
          <p:cNvPr id="5" name="object 5"/>
          <p:cNvSpPr txBox="1"/>
          <p:nvPr/>
        </p:nvSpPr>
        <p:spPr>
          <a:xfrm>
            <a:off x="11312207" y="6168390"/>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46</a:t>
            </a:fld>
            <a:endParaRPr sz="850">
              <a:latin typeface="Calibri"/>
              <a:cs typeface="Calibri"/>
            </a:endParaRPr>
          </a:p>
        </p:txBody>
      </p:sp>
      <p:sp>
        <p:nvSpPr>
          <p:cNvPr id="4" name="object 4"/>
          <p:cNvSpPr txBox="1"/>
          <p:nvPr/>
        </p:nvSpPr>
        <p:spPr>
          <a:xfrm>
            <a:off x="1453832" y="2214562"/>
            <a:ext cx="9284335" cy="2428875"/>
          </a:xfrm>
          <a:prstGeom prst="rect">
            <a:avLst/>
          </a:prstGeom>
        </p:spPr>
        <p:txBody>
          <a:bodyPr vert="horz" wrap="square" lIns="0" tIns="67945" rIns="0" bIns="0" rtlCol="0">
            <a:spAutoFit/>
          </a:bodyPr>
          <a:lstStyle/>
          <a:p>
            <a:pPr marL="12700" marR="5080">
              <a:lnSpc>
                <a:spcPts val="1830"/>
              </a:lnSpc>
              <a:spcBef>
                <a:spcPts val="535"/>
              </a:spcBef>
            </a:pPr>
            <a:r>
              <a:rPr sz="1900" spc="195" dirty="0">
                <a:latin typeface="Calibri"/>
                <a:cs typeface="Calibri"/>
              </a:rPr>
              <a:t>Παραλλαγή</a:t>
            </a:r>
            <a:r>
              <a:rPr sz="1900" spc="85" dirty="0">
                <a:latin typeface="Calibri"/>
                <a:cs typeface="Calibri"/>
              </a:rPr>
              <a:t> </a:t>
            </a:r>
            <a:r>
              <a:rPr sz="1900" spc="165" dirty="0">
                <a:latin typeface="Calibri"/>
                <a:cs typeface="Calibri"/>
              </a:rPr>
              <a:t>της</a:t>
            </a:r>
            <a:r>
              <a:rPr sz="1900" spc="90" dirty="0">
                <a:latin typeface="Calibri"/>
                <a:cs typeface="Calibri"/>
              </a:rPr>
              <a:t> </a:t>
            </a:r>
            <a:r>
              <a:rPr sz="1900" spc="160" dirty="0">
                <a:latin typeface="Calibri"/>
                <a:cs typeface="Calibri"/>
              </a:rPr>
              <a:t>ελλειπτικής</a:t>
            </a:r>
            <a:r>
              <a:rPr sz="1900" spc="95" dirty="0">
                <a:latin typeface="Calibri"/>
                <a:cs typeface="Calibri"/>
              </a:rPr>
              <a:t> </a:t>
            </a:r>
            <a:r>
              <a:rPr sz="1900" spc="190" dirty="0">
                <a:latin typeface="Calibri"/>
                <a:cs typeface="Calibri"/>
              </a:rPr>
              <a:t>καμπύλης</a:t>
            </a:r>
            <a:r>
              <a:rPr sz="1900" spc="90" dirty="0">
                <a:latin typeface="Calibri"/>
                <a:cs typeface="Calibri"/>
              </a:rPr>
              <a:t> </a:t>
            </a:r>
            <a:r>
              <a:rPr sz="1900" spc="185" dirty="0">
                <a:latin typeface="Calibri"/>
                <a:cs typeface="Calibri"/>
              </a:rPr>
              <a:t>του</a:t>
            </a:r>
            <a:r>
              <a:rPr sz="1900" spc="105" dirty="0">
                <a:latin typeface="Calibri"/>
                <a:cs typeface="Calibri"/>
              </a:rPr>
              <a:t> </a:t>
            </a:r>
            <a:r>
              <a:rPr sz="1900" spc="180" dirty="0">
                <a:latin typeface="Calibri"/>
                <a:cs typeface="Calibri"/>
              </a:rPr>
              <a:t>πρωτοκόλλου</a:t>
            </a:r>
            <a:r>
              <a:rPr sz="1900" spc="75" dirty="0">
                <a:latin typeface="Calibri"/>
                <a:cs typeface="Calibri"/>
              </a:rPr>
              <a:t> </a:t>
            </a:r>
            <a:r>
              <a:rPr sz="1900" spc="180" dirty="0">
                <a:latin typeface="Calibri"/>
                <a:cs typeface="Calibri"/>
              </a:rPr>
              <a:t>ανταλλαγής</a:t>
            </a:r>
            <a:r>
              <a:rPr sz="1900" spc="85" dirty="0">
                <a:latin typeface="Calibri"/>
                <a:cs typeface="Calibri"/>
              </a:rPr>
              <a:t> </a:t>
            </a:r>
            <a:r>
              <a:rPr sz="1900" spc="170" dirty="0">
                <a:latin typeface="Calibri"/>
                <a:cs typeface="Calibri"/>
              </a:rPr>
              <a:t>κλειδιών </a:t>
            </a:r>
            <a:r>
              <a:rPr sz="1900" spc="-415" dirty="0">
                <a:latin typeface="Calibri"/>
                <a:cs typeface="Calibri"/>
              </a:rPr>
              <a:t> </a:t>
            </a:r>
            <a:r>
              <a:rPr sz="1900" spc="150" dirty="0">
                <a:latin typeface="Calibri"/>
                <a:cs typeface="Calibri"/>
              </a:rPr>
              <a:t>Diffie-Hellman.</a:t>
            </a:r>
            <a:endParaRPr sz="1900" dirty="0">
              <a:latin typeface="Calibri"/>
              <a:cs typeface="Calibri"/>
            </a:endParaRPr>
          </a:p>
          <a:p>
            <a:pPr>
              <a:lnSpc>
                <a:spcPct val="100000"/>
              </a:lnSpc>
            </a:pPr>
            <a:endParaRPr sz="1900" dirty="0">
              <a:latin typeface="Calibri"/>
              <a:cs typeface="Calibri"/>
            </a:endParaRPr>
          </a:p>
          <a:p>
            <a:pPr>
              <a:lnSpc>
                <a:spcPct val="100000"/>
              </a:lnSpc>
              <a:spcBef>
                <a:spcPts val="25"/>
              </a:spcBef>
            </a:pPr>
            <a:endParaRPr sz="1900" dirty="0">
              <a:latin typeface="Calibri"/>
              <a:cs typeface="Calibri"/>
            </a:endParaRPr>
          </a:p>
          <a:p>
            <a:pPr marL="12700" marR="932815">
              <a:lnSpc>
                <a:spcPts val="1830"/>
              </a:lnSpc>
            </a:pPr>
            <a:r>
              <a:rPr sz="1900" spc="190" dirty="0">
                <a:latin typeface="Calibri"/>
                <a:cs typeface="Calibri"/>
              </a:rPr>
              <a:t>Αποφασίστε</a:t>
            </a:r>
            <a:r>
              <a:rPr sz="1900" spc="80" dirty="0">
                <a:latin typeface="Calibri"/>
                <a:cs typeface="Calibri"/>
              </a:rPr>
              <a:t> </a:t>
            </a:r>
            <a:r>
              <a:rPr sz="1900" spc="135" dirty="0">
                <a:latin typeface="Calibri"/>
                <a:cs typeface="Calibri"/>
              </a:rPr>
              <a:t>τις</a:t>
            </a:r>
            <a:r>
              <a:rPr sz="1900" spc="80" dirty="0">
                <a:latin typeface="Calibri"/>
                <a:cs typeface="Calibri"/>
              </a:rPr>
              <a:t> </a:t>
            </a:r>
            <a:r>
              <a:rPr sz="1900" spc="190" dirty="0">
                <a:latin typeface="Calibri"/>
                <a:cs typeface="Calibri"/>
              </a:rPr>
              <a:t>παραμέτρους</a:t>
            </a:r>
            <a:r>
              <a:rPr sz="1900" spc="80" dirty="0">
                <a:latin typeface="Calibri"/>
                <a:cs typeface="Calibri"/>
              </a:rPr>
              <a:t> </a:t>
            </a:r>
            <a:r>
              <a:rPr sz="1900" spc="180" dirty="0">
                <a:latin typeface="Calibri"/>
                <a:cs typeface="Calibri"/>
              </a:rPr>
              <a:t>του</a:t>
            </a:r>
            <a:r>
              <a:rPr sz="1900" spc="80" dirty="0">
                <a:latin typeface="Calibri"/>
                <a:cs typeface="Calibri"/>
              </a:rPr>
              <a:t> </a:t>
            </a:r>
            <a:r>
              <a:rPr sz="1900" spc="185" dirty="0">
                <a:latin typeface="Calibri"/>
                <a:cs typeface="Calibri"/>
              </a:rPr>
              <a:t>τομέα</a:t>
            </a:r>
            <a:r>
              <a:rPr sz="1900" spc="85" dirty="0">
                <a:latin typeface="Calibri"/>
                <a:cs typeface="Calibri"/>
              </a:rPr>
              <a:t> </a:t>
            </a:r>
            <a:r>
              <a:rPr sz="1900" spc="160" dirty="0">
                <a:latin typeface="Calibri"/>
                <a:cs typeface="Calibri"/>
              </a:rPr>
              <a:t>και</a:t>
            </a:r>
            <a:r>
              <a:rPr sz="1900" spc="85" dirty="0">
                <a:latin typeface="Calibri"/>
                <a:cs typeface="Calibri"/>
              </a:rPr>
              <a:t> </a:t>
            </a:r>
            <a:r>
              <a:rPr sz="1900" spc="180" dirty="0">
                <a:latin typeface="Calibri"/>
                <a:cs typeface="Calibri"/>
              </a:rPr>
              <a:t>δημιουργήστε</a:t>
            </a:r>
            <a:r>
              <a:rPr sz="1900" spc="85" dirty="0">
                <a:latin typeface="Calibri"/>
                <a:cs typeface="Calibri"/>
              </a:rPr>
              <a:t> </a:t>
            </a:r>
            <a:r>
              <a:rPr sz="1900" spc="185" dirty="0">
                <a:latin typeface="Calibri"/>
                <a:cs typeface="Calibri"/>
              </a:rPr>
              <a:t>ένα</a:t>
            </a:r>
            <a:r>
              <a:rPr sz="1900" spc="80" dirty="0">
                <a:latin typeface="Calibri"/>
                <a:cs typeface="Calibri"/>
              </a:rPr>
              <a:t> </a:t>
            </a:r>
            <a:r>
              <a:rPr sz="1900" spc="170" dirty="0">
                <a:latin typeface="Calibri"/>
                <a:cs typeface="Calibri"/>
              </a:rPr>
              <a:t>ζεύγος </a:t>
            </a:r>
            <a:r>
              <a:rPr sz="1900" spc="-415" dirty="0">
                <a:latin typeface="Calibri"/>
                <a:cs typeface="Calibri"/>
              </a:rPr>
              <a:t> </a:t>
            </a:r>
            <a:r>
              <a:rPr sz="1900" spc="175" dirty="0">
                <a:latin typeface="Calibri"/>
                <a:cs typeface="Calibri"/>
              </a:rPr>
              <a:t>δημόσιου/ιδιωτικού</a:t>
            </a:r>
            <a:r>
              <a:rPr sz="1900" spc="85" dirty="0">
                <a:latin typeface="Calibri"/>
                <a:cs typeface="Calibri"/>
              </a:rPr>
              <a:t> </a:t>
            </a:r>
            <a:r>
              <a:rPr sz="1900" spc="165" dirty="0">
                <a:latin typeface="Calibri"/>
                <a:cs typeface="Calibri"/>
              </a:rPr>
              <a:t>κλειδιού</a:t>
            </a:r>
            <a:endParaRPr sz="1900" dirty="0">
              <a:latin typeface="Calibri"/>
              <a:cs typeface="Calibri"/>
            </a:endParaRPr>
          </a:p>
          <a:p>
            <a:pPr>
              <a:lnSpc>
                <a:spcPct val="100000"/>
              </a:lnSpc>
            </a:pPr>
            <a:endParaRPr sz="1900" dirty="0">
              <a:latin typeface="Calibri"/>
              <a:cs typeface="Calibri"/>
            </a:endParaRPr>
          </a:p>
          <a:p>
            <a:pPr>
              <a:lnSpc>
                <a:spcPct val="100000"/>
              </a:lnSpc>
              <a:spcBef>
                <a:spcPts val="10"/>
              </a:spcBef>
            </a:pPr>
            <a:endParaRPr sz="1550" dirty="0">
              <a:latin typeface="Calibri"/>
              <a:cs typeface="Calibri"/>
            </a:endParaRPr>
          </a:p>
          <a:p>
            <a:pPr marL="12700">
              <a:lnSpc>
                <a:spcPct val="100000"/>
              </a:lnSpc>
              <a:spcBef>
                <a:spcPts val="5"/>
              </a:spcBef>
            </a:pPr>
            <a:r>
              <a:rPr sz="1900" spc="155" dirty="0">
                <a:latin typeface="Calibri"/>
                <a:cs typeface="Calibri"/>
              </a:rPr>
              <a:t>Για</a:t>
            </a:r>
            <a:r>
              <a:rPr sz="1900" spc="85" dirty="0">
                <a:latin typeface="Calibri"/>
                <a:cs typeface="Calibri"/>
              </a:rPr>
              <a:t> </a:t>
            </a:r>
            <a:r>
              <a:rPr sz="1900" spc="190" dirty="0">
                <a:latin typeface="Calibri"/>
                <a:cs typeface="Calibri"/>
              </a:rPr>
              <a:t>να</a:t>
            </a:r>
            <a:r>
              <a:rPr sz="1900" spc="85" dirty="0">
                <a:latin typeface="Calibri"/>
                <a:cs typeface="Calibri"/>
              </a:rPr>
              <a:t> </a:t>
            </a:r>
            <a:r>
              <a:rPr sz="1900" spc="175" dirty="0">
                <a:latin typeface="Calibri"/>
                <a:cs typeface="Calibri"/>
              </a:rPr>
              <a:t>αποκτήσει</a:t>
            </a:r>
            <a:r>
              <a:rPr sz="1900" spc="90" dirty="0">
                <a:latin typeface="Calibri"/>
                <a:cs typeface="Calibri"/>
              </a:rPr>
              <a:t> </a:t>
            </a:r>
            <a:r>
              <a:rPr sz="1900" spc="170" dirty="0">
                <a:latin typeface="Calibri"/>
                <a:cs typeface="Calibri"/>
              </a:rPr>
              <a:t>το</a:t>
            </a:r>
            <a:r>
              <a:rPr sz="1900" spc="85" dirty="0">
                <a:latin typeface="Calibri"/>
                <a:cs typeface="Calibri"/>
              </a:rPr>
              <a:t> </a:t>
            </a:r>
            <a:r>
              <a:rPr sz="1900" spc="160" dirty="0">
                <a:latin typeface="Calibri"/>
                <a:cs typeface="Calibri"/>
              </a:rPr>
              <a:t>ιδιωτικό</a:t>
            </a:r>
            <a:r>
              <a:rPr sz="1900" spc="85" dirty="0">
                <a:latin typeface="Calibri"/>
                <a:cs typeface="Calibri"/>
              </a:rPr>
              <a:t> </a:t>
            </a:r>
            <a:r>
              <a:rPr sz="1900" spc="145" dirty="0">
                <a:latin typeface="Calibri"/>
                <a:cs typeface="Calibri"/>
              </a:rPr>
              <a:t>κλειδί,</a:t>
            </a:r>
            <a:r>
              <a:rPr sz="1900" spc="90" dirty="0">
                <a:latin typeface="Calibri"/>
                <a:cs typeface="Calibri"/>
              </a:rPr>
              <a:t> </a:t>
            </a:r>
            <a:r>
              <a:rPr sz="1900" spc="200" dirty="0">
                <a:latin typeface="Calibri"/>
                <a:cs typeface="Calibri"/>
              </a:rPr>
              <a:t>ο</a:t>
            </a:r>
            <a:r>
              <a:rPr sz="1900" spc="90" dirty="0">
                <a:latin typeface="Calibri"/>
                <a:cs typeface="Calibri"/>
              </a:rPr>
              <a:t> </a:t>
            </a:r>
            <a:r>
              <a:rPr sz="1900" spc="165" dirty="0">
                <a:latin typeface="Calibri"/>
                <a:cs typeface="Calibri"/>
              </a:rPr>
              <a:t>επιτιθέμενος</a:t>
            </a:r>
            <a:r>
              <a:rPr sz="1900" spc="85" dirty="0">
                <a:latin typeface="Calibri"/>
                <a:cs typeface="Calibri"/>
              </a:rPr>
              <a:t> </a:t>
            </a:r>
            <a:r>
              <a:rPr sz="1900" spc="190" dirty="0">
                <a:latin typeface="Calibri"/>
                <a:cs typeface="Calibri"/>
              </a:rPr>
              <a:t>να</a:t>
            </a:r>
            <a:r>
              <a:rPr sz="1900" spc="85" dirty="0">
                <a:latin typeface="Calibri"/>
                <a:cs typeface="Calibri"/>
              </a:rPr>
              <a:t> </a:t>
            </a:r>
            <a:r>
              <a:rPr sz="1900" spc="170" dirty="0">
                <a:latin typeface="Calibri"/>
                <a:cs typeface="Calibri"/>
              </a:rPr>
              <a:t>το</a:t>
            </a:r>
            <a:r>
              <a:rPr sz="1900" spc="85" dirty="0">
                <a:latin typeface="Calibri"/>
                <a:cs typeface="Calibri"/>
              </a:rPr>
              <a:t> </a:t>
            </a:r>
            <a:r>
              <a:rPr sz="1900" spc="195" dirty="0">
                <a:latin typeface="Calibri"/>
                <a:cs typeface="Calibri"/>
              </a:rPr>
              <a:t>πρόβλημα</a:t>
            </a:r>
            <a:r>
              <a:rPr sz="1900" spc="85" dirty="0">
                <a:latin typeface="Calibri"/>
                <a:cs typeface="Calibri"/>
              </a:rPr>
              <a:t> </a:t>
            </a:r>
            <a:r>
              <a:rPr sz="1900" spc="165" dirty="0">
                <a:latin typeface="Calibri"/>
                <a:cs typeface="Calibri"/>
              </a:rPr>
              <a:t>της</a:t>
            </a:r>
            <a:endParaRPr sz="1900" dirty="0">
              <a:latin typeface="Calibri"/>
              <a:cs typeface="Calibri"/>
            </a:endParaRPr>
          </a:p>
        </p:txBody>
      </p:sp>
      <p:sp>
        <p:nvSpPr>
          <p:cNvPr id="6" name="object 3"/>
          <p:cNvSpPr txBox="1">
            <a:spLocks/>
          </p:cNvSpPr>
          <p:nvPr/>
        </p:nvSpPr>
        <p:spPr>
          <a:xfrm>
            <a:off x="1453832" y="4645425"/>
            <a:ext cx="2708275" cy="314960"/>
          </a:xfrm>
          <a:prstGeom prst="rect">
            <a:avLst/>
          </a:prstGeom>
        </p:spPr>
        <p:txBody>
          <a:bodyPr vert="horz" wrap="square" lIns="0" tIns="12700" rIns="0" bIns="0" rtlCol="0">
            <a:spAutoFit/>
          </a:bodyPr>
          <a:lstStyle>
            <a:lvl1pPr>
              <a:defRPr sz="2850" b="0" i="0">
                <a:solidFill>
                  <a:schemeClr val="tx1"/>
                </a:solidFill>
                <a:latin typeface="Times New Roman"/>
                <a:ea typeface="+mj-ea"/>
                <a:cs typeface="Times New Roman"/>
              </a:defRPr>
            </a:lvl1pPr>
          </a:lstStyle>
          <a:p>
            <a:pPr marL="12700">
              <a:spcBef>
                <a:spcPts val="100"/>
              </a:spcBef>
            </a:pPr>
            <a:r>
              <a:rPr lang="el-GR" sz="1900" kern="0" spc="165">
                <a:latin typeface="Calibri"/>
                <a:cs typeface="Calibri"/>
              </a:rPr>
              <a:t>διακριτής</a:t>
            </a:r>
            <a:r>
              <a:rPr lang="el-GR" sz="1900" kern="0" spc="15">
                <a:latin typeface="Calibri"/>
                <a:cs typeface="Calibri"/>
              </a:rPr>
              <a:t> </a:t>
            </a:r>
            <a:r>
              <a:rPr lang="el-GR" sz="1900" kern="0" spc="190">
                <a:latin typeface="Calibri"/>
                <a:cs typeface="Calibri"/>
              </a:rPr>
              <a:t>καταγραφής</a:t>
            </a:r>
            <a:endParaRPr lang="el-GR" sz="1900" kern="0" dirty="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48800" y="5868987"/>
            <a:ext cx="1530032" cy="612140"/>
          </a:xfrm>
          <a:prstGeom prst="rect">
            <a:avLst/>
          </a:prstGeom>
        </p:spPr>
      </p:pic>
      <p:sp>
        <p:nvSpPr>
          <p:cNvPr id="3" name="object 3"/>
          <p:cNvSpPr txBox="1">
            <a:spLocks noGrp="1"/>
          </p:cNvSpPr>
          <p:nvPr>
            <p:ph type="title"/>
          </p:nvPr>
        </p:nvSpPr>
        <p:spPr>
          <a:xfrm>
            <a:off x="1176019" y="744854"/>
            <a:ext cx="1760220" cy="756920"/>
          </a:xfrm>
          <a:prstGeom prst="rect">
            <a:avLst/>
          </a:prstGeom>
        </p:spPr>
        <p:txBody>
          <a:bodyPr vert="horz" wrap="square" lIns="0" tIns="12700" rIns="0" bIns="0" rtlCol="0">
            <a:spAutoFit/>
          </a:bodyPr>
          <a:lstStyle/>
          <a:p>
            <a:pPr marL="12700">
              <a:lnSpc>
                <a:spcPct val="100000"/>
              </a:lnSpc>
              <a:spcBef>
                <a:spcPts val="100"/>
              </a:spcBef>
            </a:pPr>
            <a:r>
              <a:rPr sz="4800" spc="120" dirty="0"/>
              <a:t>E</a:t>
            </a:r>
            <a:r>
              <a:rPr sz="4800" spc="130" dirty="0"/>
              <a:t>C</a:t>
            </a:r>
            <a:r>
              <a:rPr sz="4800" spc="145" dirty="0"/>
              <a:t>D</a:t>
            </a:r>
            <a:r>
              <a:rPr sz="4800" spc="175" dirty="0"/>
              <a:t>H</a:t>
            </a:r>
            <a:endParaRPr sz="4800"/>
          </a:p>
        </p:txBody>
      </p:sp>
      <p:sp>
        <p:nvSpPr>
          <p:cNvPr id="5" name="object 5"/>
          <p:cNvSpPr txBox="1"/>
          <p:nvPr/>
        </p:nvSpPr>
        <p:spPr>
          <a:xfrm>
            <a:off x="11312207" y="6168390"/>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47</a:t>
            </a:fld>
            <a:endParaRPr sz="850">
              <a:latin typeface="Calibri"/>
              <a:cs typeface="Calibri"/>
            </a:endParaRPr>
          </a:p>
        </p:txBody>
      </p:sp>
      <p:sp>
        <p:nvSpPr>
          <p:cNvPr id="4" name="object 4"/>
          <p:cNvSpPr txBox="1">
            <a:spLocks noGrp="1"/>
          </p:cNvSpPr>
          <p:nvPr>
            <p:ph type="body" idx="1"/>
          </p:nvPr>
        </p:nvSpPr>
        <p:spPr>
          <a:prstGeom prst="rect">
            <a:avLst/>
          </a:prstGeom>
        </p:spPr>
        <p:txBody>
          <a:bodyPr vert="horz" wrap="square" lIns="0" tIns="100647" rIns="0" bIns="0" rtlCol="0">
            <a:spAutoFit/>
          </a:bodyPr>
          <a:lstStyle/>
          <a:p>
            <a:pPr marL="530225">
              <a:lnSpc>
                <a:spcPct val="100000"/>
              </a:lnSpc>
              <a:spcBef>
                <a:spcPts val="100"/>
              </a:spcBef>
            </a:pPr>
            <a:r>
              <a:rPr sz="1500" spc="170" dirty="0"/>
              <a:t>Πώς</a:t>
            </a:r>
            <a:r>
              <a:rPr sz="1500" spc="60" dirty="0"/>
              <a:t> </a:t>
            </a:r>
            <a:r>
              <a:rPr sz="1500" spc="125" dirty="0"/>
              <a:t>πραγματοποιείται</a:t>
            </a:r>
            <a:r>
              <a:rPr sz="1500" spc="45" dirty="0"/>
              <a:t> </a:t>
            </a:r>
            <a:r>
              <a:rPr sz="1500" spc="160" dirty="0"/>
              <a:t>η</a:t>
            </a:r>
            <a:r>
              <a:rPr sz="1500" spc="60" dirty="0"/>
              <a:t> </a:t>
            </a:r>
            <a:r>
              <a:rPr sz="1500" spc="145" dirty="0"/>
              <a:t>ανταλλαγή</a:t>
            </a:r>
            <a:r>
              <a:rPr sz="1500" spc="60" dirty="0"/>
              <a:t> </a:t>
            </a:r>
            <a:r>
              <a:rPr sz="1500" spc="125" dirty="0"/>
              <a:t>κλειδιών:</a:t>
            </a:r>
            <a:endParaRPr sz="1500"/>
          </a:p>
          <a:p>
            <a:pPr marL="517525">
              <a:lnSpc>
                <a:spcPct val="100000"/>
              </a:lnSpc>
            </a:pPr>
            <a:endParaRPr sz="1500"/>
          </a:p>
          <a:p>
            <a:pPr marL="517525">
              <a:lnSpc>
                <a:spcPct val="100000"/>
              </a:lnSpc>
              <a:spcBef>
                <a:spcPts val="5"/>
              </a:spcBef>
            </a:pPr>
            <a:endParaRPr sz="1950"/>
          </a:p>
          <a:p>
            <a:pPr marL="530225" marR="2193290">
              <a:lnSpc>
                <a:spcPct val="76700"/>
              </a:lnSpc>
              <a:buSzPct val="126666"/>
              <a:buAutoNum type="arabicPeriod"/>
              <a:tabLst>
                <a:tab pos="796925" algn="l"/>
              </a:tabLst>
            </a:pPr>
            <a:r>
              <a:rPr sz="1500" spc="185" dirty="0"/>
              <a:t>Η</a:t>
            </a:r>
            <a:r>
              <a:rPr sz="1500" spc="70" dirty="0"/>
              <a:t> </a:t>
            </a:r>
            <a:r>
              <a:rPr sz="1500" spc="114" dirty="0"/>
              <a:t>Alice</a:t>
            </a:r>
            <a:r>
              <a:rPr sz="1500" spc="70" dirty="0"/>
              <a:t> </a:t>
            </a:r>
            <a:r>
              <a:rPr sz="1500" spc="125" dirty="0"/>
              <a:t>και</a:t>
            </a:r>
            <a:r>
              <a:rPr sz="1500" spc="70" dirty="0"/>
              <a:t> </a:t>
            </a:r>
            <a:r>
              <a:rPr sz="1500" spc="155" dirty="0"/>
              <a:t>ο</a:t>
            </a:r>
            <a:r>
              <a:rPr sz="1500" spc="65" dirty="0"/>
              <a:t> </a:t>
            </a:r>
            <a:r>
              <a:rPr sz="1500" spc="155" dirty="0"/>
              <a:t>Bob</a:t>
            </a:r>
            <a:r>
              <a:rPr sz="1500" spc="65" dirty="0"/>
              <a:t> </a:t>
            </a:r>
            <a:r>
              <a:rPr sz="1500" spc="160" dirty="0"/>
              <a:t>συμφωνούν</a:t>
            </a:r>
            <a:r>
              <a:rPr sz="1500" spc="65" dirty="0"/>
              <a:t> </a:t>
            </a:r>
            <a:r>
              <a:rPr sz="1500" spc="145" dirty="0"/>
              <a:t>δημόσια</a:t>
            </a:r>
            <a:r>
              <a:rPr sz="1500" spc="70" dirty="0"/>
              <a:t> </a:t>
            </a:r>
            <a:r>
              <a:rPr sz="1500" spc="145" dirty="0"/>
              <a:t>σε</a:t>
            </a:r>
            <a:r>
              <a:rPr sz="1500" spc="65" dirty="0"/>
              <a:t> </a:t>
            </a:r>
            <a:r>
              <a:rPr sz="1500" spc="135" dirty="0"/>
              <a:t>μια</a:t>
            </a:r>
            <a:r>
              <a:rPr sz="1500" spc="75" dirty="0"/>
              <a:t> </a:t>
            </a:r>
            <a:r>
              <a:rPr sz="1500" spc="125" dirty="0"/>
              <a:t>ελλειπτική</a:t>
            </a:r>
            <a:r>
              <a:rPr sz="1500" spc="70" dirty="0"/>
              <a:t> </a:t>
            </a:r>
            <a:r>
              <a:rPr sz="1500" spc="155" dirty="0"/>
              <a:t>καμπύλη</a:t>
            </a:r>
            <a:r>
              <a:rPr sz="1500" spc="70" dirty="0"/>
              <a:t> </a:t>
            </a:r>
            <a:r>
              <a:rPr sz="1500" spc="145" dirty="0"/>
              <a:t>E</a:t>
            </a:r>
            <a:r>
              <a:rPr sz="1500" spc="70" dirty="0"/>
              <a:t> </a:t>
            </a:r>
            <a:r>
              <a:rPr sz="1500" spc="165" dirty="0"/>
              <a:t>πάνω</a:t>
            </a:r>
            <a:r>
              <a:rPr sz="1500" spc="70" dirty="0"/>
              <a:t> </a:t>
            </a:r>
            <a:r>
              <a:rPr sz="1500" spc="145" dirty="0"/>
              <a:t>σε</a:t>
            </a:r>
            <a:r>
              <a:rPr sz="1500" spc="70" dirty="0"/>
              <a:t> </a:t>
            </a:r>
            <a:r>
              <a:rPr sz="1500" spc="145" dirty="0"/>
              <a:t>ένα</a:t>
            </a:r>
            <a:r>
              <a:rPr sz="1500" spc="65" dirty="0"/>
              <a:t> </a:t>
            </a:r>
            <a:r>
              <a:rPr sz="1500" spc="145" dirty="0"/>
              <a:t>μεγάλο </a:t>
            </a:r>
            <a:r>
              <a:rPr sz="1500" spc="-325" dirty="0"/>
              <a:t> </a:t>
            </a:r>
            <a:r>
              <a:rPr sz="1500" spc="150" dirty="0"/>
              <a:t>πεπερασμένο</a:t>
            </a:r>
            <a:r>
              <a:rPr sz="1500" spc="60" dirty="0"/>
              <a:t> </a:t>
            </a:r>
            <a:r>
              <a:rPr sz="1500" spc="135" dirty="0"/>
              <a:t>πεδίο</a:t>
            </a:r>
            <a:r>
              <a:rPr sz="1500" spc="65" dirty="0"/>
              <a:t> </a:t>
            </a:r>
            <a:r>
              <a:rPr sz="1500" spc="135" dirty="0"/>
              <a:t>F</a:t>
            </a:r>
            <a:r>
              <a:rPr sz="1500" spc="65" dirty="0"/>
              <a:t> </a:t>
            </a:r>
            <a:r>
              <a:rPr sz="1500" spc="125" dirty="0"/>
              <a:t>και</a:t>
            </a:r>
            <a:r>
              <a:rPr sz="1500" spc="65" dirty="0"/>
              <a:t> </a:t>
            </a:r>
            <a:r>
              <a:rPr sz="1500" spc="145" dirty="0"/>
              <a:t>σε</a:t>
            </a:r>
            <a:r>
              <a:rPr sz="1500" spc="60" dirty="0"/>
              <a:t> </a:t>
            </a:r>
            <a:r>
              <a:rPr sz="1500" spc="145" dirty="0"/>
              <a:t>ένα</a:t>
            </a:r>
            <a:r>
              <a:rPr sz="1500" spc="60" dirty="0"/>
              <a:t> </a:t>
            </a:r>
            <a:r>
              <a:rPr sz="1500" spc="140" dirty="0"/>
              <a:t>σημείο</a:t>
            </a:r>
            <a:r>
              <a:rPr sz="1500" spc="65" dirty="0"/>
              <a:t> </a:t>
            </a:r>
            <a:r>
              <a:rPr sz="1500" spc="155" dirty="0"/>
              <a:t>P</a:t>
            </a:r>
            <a:r>
              <a:rPr sz="1500" spc="70" dirty="0"/>
              <a:t> </a:t>
            </a:r>
            <a:r>
              <a:rPr sz="1500" spc="140" dirty="0"/>
              <a:t>στην</a:t>
            </a:r>
            <a:r>
              <a:rPr sz="1500" spc="60" dirty="0"/>
              <a:t> </a:t>
            </a:r>
            <a:r>
              <a:rPr sz="1500" spc="150" dirty="0"/>
              <a:t>καμπύλη</a:t>
            </a:r>
            <a:r>
              <a:rPr sz="1500" spc="65" dirty="0"/>
              <a:t> </a:t>
            </a:r>
            <a:r>
              <a:rPr sz="1500" spc="130" dirty="0"/>
              <a:t>αυτή.</a:t>
            </a:r>
            <a:endParaRPr sz="1500"/>
          </a:p>
          <a:p>
            <a:pPr marL="796290" indent="-266065">
              <a:lnSpc>
                <a:spcPct val="100000"/>
              </a:lnSpc>
              <a:spcBef>
                <a:spcPts val="735"/>
              </a:spcBef>
              <a:buSzPct val="126666"/>
              <a:buAutoNum type="arabicPeriod"/>
              <a:tabLst>
                <a:tab pos="796925" algn="l"/>
              </a:tabLst>
            </a:pPr>
            <a:r>
              <a:rPr sz="1500" spc="235" dirty="0"/>
              <a:t>Η</a:t>
            </a:r>
            <a:r>
              <a:rPr sz="1500" spc="80" dirty="0"/>
              <a:t> </a:t>
            </a:r>
            <a:r>
              <a:rPr sz="1500" spc="145" dirty="0"/>
              <a:t>Alice</a:t>
            </a:r>
            <a:r>
              <a:rPr sz="1500" spc="90" dirty="0"/>
              <a:t> </a:t>
            </a:r>
            <a:r>
              <a:rPr sz="1500" spc="160" dirty="0"/>
              <a:t>και</a:t>
            </a:r>
            <a:r>
              <a:rPr sz="1500" spc="90" dirty="0"/>
              <a:t> </a:t>
            </a:r>
            <a:r>
              <a:rPr sz="1500" spc="195" dirty="0"/>
              <a:t>ο</a:t>
            </a:r>
            <a:r>
              <a:rPr sz="1500" spc="85" dirty="0"/>
              <a:t> </a:t>
            </a:r>
            <a:r>
              <a:rPr sz="1500" spc="195" dirty="0"/>
              <a:t>Bob</a:t>
            </a:r>
            <a:r>
              <a:rPr sz="1500" spc="80" dirty="0"/>
              <a:t> </a:t>
            </a:r>
            <a:r>
              <a:rPr sz="1500" spc="170" dirty="0"/>
              <a:t>επιλέγουν</a:t>
            </a:r>
            <a:r>
              <a:rPr sz="1500" spc="85" dirty="0"/>
              <a:t> </a:t>
            </a:r>
            <a:r>
              <a:rPr sz="1500" spc="160" dirty="0"/>
              <a:t>ιδιωτικά</a:t>
            </a:r>
            <a:r>
              <a:rPr sz="1500" spc="90" dirty="0"/>
              <a:t> </a:t>
            </a:r>
            <a:r>
              <a:rPr sz="1500" spc="180" dirty="0"/>
              <a:t>μεγάλους</a:t>
            </a:r>
            <a:r>
              <a:rPr sz="1500" spc="80" dirty="0"/>
              <a:t> </a:t>
            </a:r>
            <a:r>
              <a:rPr sz="1500" spc="170" dirty="0"/>
              <a:t>τυχαίους</a:t>
            </a:r>
            <a:r>
              <a:rPr sz="1500" spc="85" dirty="0"/>
              <a:t> </a:t>
            </a:r>
            <a:r>
              <a:rPr sz="1500" spc="175" dirty="0"/>
              <a:t>ακέραιους</a:t>
            </a:r>
            <a:r>
              <a:rPr sz="1500" spc="80" dirty="0"/>
              <a:t> </a:t>
            </a:r>
            <a:r>
              <a:rPr sz="1500" spc="170" dirty="0"/>
              <a:t>αριθμούς,</a:t>
            </a:r>
            <a:r>
              <a:rPr sz="1500" spc="80" dirty="0"/>
              <a:t> </a:t>
            </a:r>
            <a:r>
              <a:rPr sz="1500" spc="145" dirty="0"/>
              <a:t>οι</a:t>
            </a:r>
            <a:r>
              <a:rPr sz="1500" spc="90" dirty="0"/>
              <a:t> </a:t>
            </a:r>
            <a:r>
              <a:rPr sz="1500" spc="165" dirty="0"/>
              <a:t>οποίοι</a:t>
            </a:r>
            <a:r>
              <a:rPr sz="1500" spc="85" dirty="0"/>
              <a:t> </a:t>
            </a:r>
            <a:r>
              <a:rPr sz="1500" spc="170" dirty="0"/>
              <a:t>συμβολίζονται</a:t>
            </a:r>
            <a:r>
              <a:rPr sz="1500" spc="90" dirty="0"/>
              <a:t> </a:t>
            </a:r>
            <a:r>
              <a:rPr sz="1500" spc="204" dirty="0"/>
              <a:t>ως</a:t>
            </a:r>
            <a:r>
              <a:rPr sz="1500" spc="85" dirty="0"/>
              <a:t> </a:t>
            </a:r>
            <a:r>
              <a:rPr sz="1500" spc="180" dirty="0"/>
              <a:t>a</a:t>
            </a:r>
            <a:endParaRPr sz="1500"/>
          </a:p>
          <a:p>
            <a:pPr marL="530225" marR="2048510">
              <a:lnSpc>
                <a:spcPct val="76700"/>
              </a:lnSpc>
              <a:spcBef>
                <a:spcPts val="1160"/>
              </a:spcBef>
              <a:buSzPct val="126666"/>
              <a:buAutoNum type="arabicPeriod"/>
              <a:tabLst>
                <a:tab pos="796925" algn="l"/>
              </a:tabLst>
            </a:pPr>
            <a:r>
              <a:rPr sz="1500" spc="105" dirty="0"/>
              <a:t>Χρησιμοποιώντας</a:t>
            </a:r>
            <a:r>
              <a:rPr sz="1500" spc="40" dirty="0"/>
              <a:t> </a:t>
            </a:r>
            <a:r>
              <a:rPr sz="1500" spc="114" dirty="0"/>
              <a:t>πρόσθεση</a:t>
            </a:r>
            <a:r>
              <a:rPr sz="1500" spc="50" dirty="0"/>
              <a:t> </a:t>
            </a:r>
            <a:r>
              <a:rPr sz="1500" spc="110" dirty="0"/>
              <a:t>σημείων</a:t>
            </a:r>
            <a:r>
              <a:rPr sz="1500" spc="50" dirty="0"/>
              <a:t> </a:t>
            </a:r>
            <a:r>
              <a:rPr sz="1500" spc="95" dirty="0"/>
              <a:t>ελλειπτικής</a:t>
            </a:r>
            <a:r>
              <a:rPr sz="1500" spc="55" dirty="0"/>
              <a:t> </a:t>
            </a:r>
            <a:r>
              <a:rPr sz="1500" spc="105" dirty="0"/>
              <a:t>καμπύλης,</a:t>
            </a:r>
            <a:r>
              <a:rPr sz="1500" spc="50" dirty="0"/>
              <a:t> </a:t>
            </a:r>
            <a:r>
              <a:rPr sz="1500" spc="95" dirty="0"/>
              <a:t>υπολογίζει</a:t>
            </a:r>
            <a:r>
              <a:rPr sz="1500" spc="55" dirty="0"/>
              <a:t> </a:t>
            </a:r>
            <a:r>
              <a:rPr sz="1500" spc="100" dirty="0"/>
              <a:t>το</a:t>
            </a:r>
            <a:r>
              <a:rPr sz="1500" spc="50" dirty="0"/>
              <a:t> </a:t>
            </a:r>
            <a:r>
              <a:rPr sz="1500" spc="100" dirty="0"/>
              <a:t>Σημείο</a:t>
            </a:r>
            <a:r>
              <a:rPr sz="1500" spc="50" dirty="0"/>
              <a:t> </a:t>
            </a:r>
            <a:r>
              <a:rPr sz="1500" spc="114" dirty="0"/>
              <a:t>πρόσβασης </a:t>
            </a:r>
            <a:r>
              <a:rPr sz="1500" spc="-325" dirty="0"/>
              <a:t> </a:t>
            </a:r>
            <a:r>
              <a:rPr sz="1500" spc="95" dirty="0"/>
              <a:t>(Access</a:t>
            </a:r>
            <a:r>
              <a:rPr sz="1500" spc="50" dirty="0"/>
              <a:t> </a:t>
            </a:r>
            <a:r>
              <a:rPr sz="1500" spc="85" dirty="0"/>
              <a:t>Point)</a:t>
            </a:r>
            <a:r>
              <a:rPr sz="1500" spc="45" dirty="0"/>
              <a:t> </a:t>
            </a:r>
            <a:r>
              <a:rPr sz="1500" spc="110" dirty="0"/>
              <a:t>E</a:t>
            </a:r>
            <a:r>
              <a:rPr sz="1500" spc="45" dirty="0"/>
              <a:t> </a:t>
            </a:r>
            <a:r>
              <a:rPr sz="1500" spc="100" dirty="0"/>
              <a:t>το</a:t>
            </a:r>
            <a:r>
              <a:rPr sz="1500" spc="45" dirty="0"/>
              <a:t> </a:t>
            </a:r>
            <a:r>
              <a:rPr sz="1500" spc="100" dirty="0"/>
              <a:t>Bob.</a:t>
            </a:r>
            <a:r>
              <a:rPr sz="1500" spc="45" dirty="0"/>
              <a:t> </a:t>
            </a:r>
            <a:r>
              <a:rPr sz="1500" spc="150" dirty="0"/>
              <a:t>Ο</a:t>
            </a:r>
            <a:r>
              <a:rPr sz="1500" spc="45" dirty="0"/>
              <a:t> </a:t>
            </a:r>
            <a:r>
              <a:rPr sz="1500" spc="114" dirty="0"/>
              <a:t>Bob</a:t>
            </a:r>
            <a:r>
              <a:rPr sz="1500" spc="45" dirty="0"/>
              <a:t> </a:t>
            </a:r>
            <a:r>
              <a:rPr sz="1500" spc="95" dirty="0"/>
              <a:t>υπολογίζει</a:t>
            </a:r>
            <a:r>
              <a:rPr sz="1500" spc="55" dirty="0"/>
              <a:t> </a:t>
            </a:r>
            <a:r>
              <a:rPr sz="1500" spc="100" dirty="0"/>
              <a:t>το</a:t>
            </a:r>
            <a:r>
              <a:rPr sz="1500" spc="55" dirty="0"/>
              <a:t> </a:t>
            </a:r>
            <a:r>
              <a:rPr sz="1500" spc="114" dirty="0"/>
              <a:t>BP</a:t>
            </a:r>
            <a:r>
              <a:rPr sz="1500" spc="45" dirty="0"/>
              <a:t> </a:t>
            </a:r>
            <a:r>
              <a:rPr sz="1500" spc="100" dirty="0"/>
              <a:t>(Breakστο</a:t>
            </a:r>
            <a:r>
              <a:rPr sz="1500" spc="45" dirty="0"/>
              <a:t> </a:t>
            </a:r>
            <a:r>
              <a:rPr sz="1500" spc="95" dirty="0"/>
              <a:t>και</a:t>
            </a:r>
            <a:r>
              <a:rPr sz="1500" spc="50" dirty="0"/>
              <a:t> </a:t>
            </a:r>
            <a:r>
              <a:rPr sz="1500" spc="100" dirty="0"/>
              <a:t>το</a:t>
            </a:r>
            <a:r>
              <a:rPr sz="1500" spc="45" dirty="0"/>
              <a:t> </a:t>
            </a:r>
            <a:r>
              <a:rPr sz="1500" spc="95" dirty="0"/>
              <a:t>στέλνει</a:t>
            </a:r>
            <a:r>
              <a:rPr sz="1500" spc="45" dirty="0"/>
              <a:t> </a:t>
            </a:r>
            <a:r>
              <a:rPr sz="1500" spc="105" dirty="0"/>
              <a:t>στην</a:t>
            </a:r>
            <a:r>
              <a:rPr sz="1500" spc="45" dirty="0"/>
              <a:t> </a:t>
            </a:r>
            <a:r>
              <a:rPr sz="1500" spc="80" dirty="0"/>
              <a:t>Alice.</a:t>
            </a:r>
            <a:endParaRPr sz="1500"/>
          </a:p>
          <a:p>
            <a:pPr marL="530225" marR="2070735">
              <a:lnSpc>
                <a:spcPct val="76700"/>
              </a:lnSpc>
              <a:spcBef>
                <a:spcPts val="1265"/>
              </a:spcBef>
              <a:buSzPct val="126666"/>
              <a:buAutoNum type="arabicPeriod"/>
              <a:tabLst>
                <a:tab pos="796925" algn="l"/>
              </a:tabLst>
            </a:pPr>
            <a:r>
              <a:rPr sz="1500" spc="150" dirty="0"/>
              <a:t>Τόσο </a:t>
            </a:r>
            <a:r>
              <a:rPr sz="1500" spc="160" dirty="0"/>
              <a:t>η </a:t>
            </a:r>
            <a:r>
              <a:rPr sz="1500" spc="114" dirty="0"/>
              <a:t>Alice </a:t>
            </a:r>
            <a:r>
              <a:rPr sz="1500" spc="155" dirty="0"/>
              <a:t>όσο </a:t>
            </a:r>
            <a:r>
              <a:rPr sz="1500" spc="125" dirty="0"/>
              <a:t>και </a:t>
            </a:r>
            <a:r>
              <a:rPr sz="1500" spc="155" dirty="0"/>
              <a:t>ο Bob μπορούν τώρα </a:t>
            </a:r>
            <a:r>
              <a:rPr sz="1500" spc="150" dirty="0"/>
              <a:t>να </a:t>
            </a:r>
            <a:r>
              <a:rPr sz="1500" spc="145" dirty="0"/>
              <a:t>υπολογίσουν </a:t>
            </a:r>
            <a:r>
              <a:rPr sz="1500" spc="135" dirty="0"/>
              <a:t>το </a:t>
            </a:r>
            <a:r>
              <a:rPr sz="1500" spc="140" dirty="0"/>
              <a:t>σημείο </a:t>
            </a:r>
            <a:r>
              <a:rPr sz="1500" spc="150" dirty="0"/>
              <a:t>abP </a:t>
            </a:r>
            <a:r>
              <a:rPr sz="1500" spc="185" dirty="0"/>
              <a:t>Η </a:t>
            </a:r>
            <a:r>
              <a:rPr sz="1500" spc="114" dirty="0"/>
              <a:t>Alice </a:t>
            </a:r>
            <a:r>
              <a:rPr sz="1500" spc="120" dirty="0"/>
              <a:t> </a:t>
            </a:r>
            <a:r>
              <a:rPr sz="1500" spc="135" dirty="0"/>
              <a:t>πολλαπλασιάζει</a:t>
            </a:r>
            <a:r>
              <a:rPr sz="1500" spc="70" dirty="0"/>
              <a:t> </a:t>
            </a:r>
            <a:r>
              <a:rPr sz="1500" spc="135" dirty="0"/>
              <a:t>τη</a:t>
            </a:r>
            <a:r>
              <a:rPr sz="1500" spc="75" dirty="0"/>
              <a:t> </a:t>
            </a:r>
            <a:r>
              <a:rPr sz="1500" spc="145" dirty="0"/>
              <a:t>ληφθείσα</a:t>
            </a:r>
            <a:r>
              <a:rPr sz="1500" spc="65" dirty="0"/>
              <a:t> </a:t>
            </a:r>
            <a:r>
              <a:rPr sz="1500" spc="130" dirty="0"/>
              <a:t>τιμή</a:t>
            </a:r>
            <a:r>
              <a:rPr sz="1500" spc="70" dirty="0"/>
              <a:t> </a:t>
            </a:r>
            <a:r>
              <a:rPr sz="1500" spc="145" dirty="0"/>
              <a:t>του</a:t>
            </a:r>
            <a:r>
              <a:rPr sz="1500" spc="65" dirty="0"/>
              <a:t> </a:t>
            </a:r>
            <a:r>
              <a:rPr sz="1500" spc="155" dirty="0"/>
              <a:t>BP</a:t>
            </a:r>
            <a:r>
              <a:rPr sz="1500" spc="75" dirty="0"/>
              <a:t> </a:t>
            </a:r>
            <a:r>
              <a:rPr sz="1500" spc="150" dirty="0"/>
              <a:t>με</a:t>
            </a:r>
            <a:r>
              <a:rPr sz="1500" spc="70" dirty="0"/>
              <a:t> </a:t>
            </a:r>
            <a:r>
              <a:rPr sz="1500" spc="135" dirty="0"/>
              <a:t>τον</a:t>
            </a:r>
            <a:r>
              <a:rPr sz="1500" spc="65" dirty="0"/>
              <a:t> </a:t>
            </a:r>
            <a:r>
              <a:rPr sz="1500" spc="135" dirty="0"/>
              <a:t>μυστικό</a:t>
            </a:r>
            <a:r>
              <a:rPr sz="1500" spc="75" dirty="0"/>
              <a:t> </a:t>
            </a:r>
            <a:r>
              <a:rPr sz="1500" spc="130" dirty="0"/>
              <a:t>της</a:t>
            </a:r>
            <a:r>
              <a:rPr sz="1500" spc="65" dirty="0"/>
              <a:t> </a:t>
            </a:r>
            <a:r>
              <a:rPr sz="1500" spc="145" dirty="0"/>
              <a:t>αριθμό</a:t>
            </a:r>
            <a:r>
              <a:rPr sz="1500" spc="75" dirty="0"/>
              <a:t> </a:t>
            </a:r>
            <a:r>
              <a:rPr sz="1500" spc="145" dirty="0"/>
              <a:t>a</a:t>
            </a:r>
            <a:r>
              <a:rPr sz="1500" spc="70" dirty="0"/>
              <a:t> </a:t>
            </a:r>
            <a:r>
              <a:rPr sz="1500" spc="125" dirty="0"/>
              <a:t>και</a:t>
            </a:r>
            <a:r>
              <a:rPr sz="1500" spc="75" dirty="0"/>
              <a:t> </a:t>
            </a:r>
            <a:r>
              <a:rPr sz="1500" spc="155" dirty="0"/>
              <a:t>ο</a:t>
            </a:r>
            <a:r>
              <a:rPr sz="1500" spc="75" dirty="0"/>
              <a:t> </a:t>
            </a:r>
            <a:r>
              <a:rPr sz="1500" spc="155" dirty="0"/>
              <a:t>Bob</a:t>
            </a:r>
            <a:r>
              <a:rPr sz="1500" spc="65" dirty="0"/>
              <a:t> </a:t>
            </a:r>
            <a:r>
              <a:rPr sz="1500" spc="135" dirty="0"/>
              <a:t>αντίστροφα.</a:t>
            </a:r>
            <a:endParaRPr sz="1500"/>
          </a:p>
          <a:p>
            <a:pPr marL="530225" marR="2362835">
              <a:lnSpc>
                <a:spcPct val="76700"/>
              </a:lnSpc>
              <a:spcBef>
                <a:spcPts val="1260"/>
              </a:spcBef>
              <a:buSzPct val="126666"/>
              <a:buAutoNum type="arabicPeriod"/>
              <a:tabLst>
                <a:tab pos="796925" algn="l"/>
              </a:tabLst>
            </a:pPr>
            <a:r>
              <a:rPr sz="1500" spc="140" dirty="0"/>
              <a:t>Η</a:t>
            </a:r>
            <a:r>
              <a:rPr sz="1500" spc="50" dirty="0"/>
              <a:t> </a:t>
            </a:r>
            <a:r>
              <a:rPr sz="1500" spc="85" dirty="0"/>
              <a:t>Alice</a:t>
            </a:r>
            <a:r>
              <a:rPr sz="1500" spc="55" dirty="0"/>
              <a:t> </a:t>
            </a:r>
            <a:r>
              <a:rPr sz="1500" spc="95" dirty="0"/>
              <a:t>και</a:t>
            </a:r>
            <a:r>
              <a:rPr sz="1500" spc="55" dirty="0"/>
              <a:t> </a:t>
            </a:r>
            <a:r>
              <a:rPr sz="1500" spc="114" dirty="0"/>
              <a:t>ο</a:t>
            </a:r>
            <a:r>
              <a:rPr sz="1500" spc="50" dirty="0"/>
              <a:t> </a:t>
            </a:r>
            <a:r>
              <a:rPr sz="1500" spc="114" dirty="0"/>
              <a:t>Bob</a:t>
            </a:r>
            <a:r>
              <a:rPr sz="1500" spc="50" dirty="0"/>
              <a:t> </a:t>
            </a:r>
            <a:r>
              <a:rPr sz="1500" spc="120" dirty="0"/>
              <a:t>συμφωνούν</a:t>
            </a:r>
            <a:r>
              <a:rPr sz="1500" spc="50" dirty="0"/>
              <a:t> </a:t>
            </a:r>
            <a:r>
              <a:rPr sz="1500" spc="85" dirty="0"/>
              <a:t>ότι</a:t>
            </a:r>
            <a:r>
              <a:rPr sz="1500" spc="50" dirty="0"/>
              <a:t> </a:t>
            </a:r>
            <a:r>
              <a:rPr sz="1500" spc="120" dirty="0"/>
              <a:t>η</a:t>
            </a:r>
            <a:r>
              <a:rPr sz="1500" spc="50" dirty="0"/>
              <a:t> </a:t>
            </a:r>
            <a:r>
              <a:rPr sz="1500" spc="105" dirty="0"/>
              <a:t>συντεταγμένη</a:t>
            </a:r>
            <a:r>
              <a:rPr sz="1500" spc="45" dirty="0"/>
              <a:t> </a:t>
            </a:r>
            <a:r>
              <a:rPr sz="1500" spc="110" dirty="0"/>
              <a:t>αυτού</a:t>
            </a:r>
            <a:r>
              <a:rPr sz="1500" spc="55" dirty="0"/>
              <a:t> </a:t>
            </a:r>
            <a:r>
              <a:rPr sz="1500" spc="105" dirty="0"/>
              <a:t>του</a:t>
            </a:r>
            <a:r>
              <a:rPr sz="1500" spc="50" dirty="0"/>
              <a:t> </a:t>
            </a:r>
            <a:r>
              <a:rPr sz="1500" spc="105" dirty="0"/>
              <a:t>σημείου</a:t>
            </a:r>
            <a:r>
              <a:rPr sz="1500" spc="50" dirty="0"/>
              <a:t> </a:t>
            </a:r>
            <a:r>
              <a:rPr sz="1500" spc="120" dirty="0"/>
              <a:t>θα</a:t>
            </a:r>
            <a:r>
              <a:rPr sz="1500" spc="55" dirty="0"/>
              <a:t> </a:t>
            </a:r>
            <a:r>
              <a:rPr sz="1500" spc="90" dirty="0"/>
              <a:t>είναι</a:t>
            </a:r>
            <a:r>
              <a:rPr sz="1500" spc="50" dirty="0"/>
              <a:t> </a:t>
            </a:r>
            <a:r>
              <a:rPr sz="1500" spc="120" dirty="0"/>
              <a:t>η</a:t>
            </a:r>
            <a:r>
              <a:rPr sz="1500" spc="50" dirty="0"/>
              <a:t> </a:t>
            </a:r>
            <a:r>
              <a:rPr sz="1500" spc="95" dirty="0"/>
              <a:t>κοινή</a:t>
            </a:r>
            <a:r>
              <a:rPr sz="1500" spc="50" dirty="0"/>
              <a:t> </a:t>
            </a:r>
            <a:r>
              <a:rPr sz="1500" spc="100" dirty="0"/>
              <a:t>τους </a:t>
            </a:r>
            <a:r>
              <a:rPr sz="1500" spc="-325" dirty="0"/>
              <a:t> </a:t>
            </a:r>
            <a:r>
              <a:rPr sz="1500" spc="100" dirty="0"/>
              <a:t>μυστική</a:t>
            </a:r>
            <a:r>
              <a:rPr sz="1500" spc="40" dirty="0"/>
              <a:t> </a:t>
            </a:r>
            <a:r>
              <a:rPr sz="1500" spc="85" dirty="0"/>
              <a:t>τιμή.</a:t>
            </a:r>
            <a:endParaRPr sz="15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48800" y="5868987"/>
            <a:ext cx="1530032" cy="612140"/>
          </a:xfrm>
          <a:prstGeom prst="rect">
            <a:avLst/>
          </a:prstGeom>
        </p:spPr>
      </p:pic>
      <p:sp>
        <p:nvSpPr>
          <p:cNvPr id="3" name="object 3"/>
          <p:cNvSpPr txBox="1">
            <a:spLocks noGrp="1"/>
          </p:cNvSpPr>
          <p:nvPr>
            <p:ph type="title"/>
          </p:nvPr>
        </p:nvSpPr>
        <p:spPr>
          <a:xfrm>
            <a:off x="507365" y="721359"/>
            <a:ext cx="9534525" cy="756920"/>
          </a:xfrm>
          <a:prstGeom prst="rect">
            <a:avLst/>
          </a:prstGeom>
        </p:spPr>
        <p:txBody>
          <a:bodyPr vert="horz" wrap="square" lIns="0" tIns="12700" rIns="0" bIns="0" rtlCol="0">
            <a:spAutoFit/>
          </a:bodyPr>
          <a:lstStyle/>
          <a:p>
            <a:pPr marL="12700">
              <a:lnSpc>
                <a:spcPct val="100000"/>
              </a:lnSpc>
              <a:spcBef>
                <a:spcPts val="100"/>
              </a:spcBef>
            </a:pPr>
            <a:r>
              <a:rPr sz="4800" spc="225" dirty="0"/>
              <a:t>Πλεονεκτήματα</a:t>
            </a:r>
            <a:r>
              <a:rPr sz="4800" spc="90" dirty="0"/>
              <a:t> </a:t>
            </a:r>
            <a:r>
              <a:rPr sz="4800" spc="200" dirty="0"/>
              <a:t>και</a:t>
            </a:r>
            <a:r>
              <a:rPr sz="4800" spc="175" dirty="0"/>
              <a:t> </a:t>
            </a:r>
            <a:r>
              <a:rPr sz="4800" spc="200" dirty="0"/>
              <a:t>μειονεκτήματα</a:t>
            </a:r>
            <a:endParaRPr sz="4800"/>
          </a:p>
        </p:txBody>
      </p:sp>
      <p:sp>
        <p:nvSpPr>
          <p:cNvPr id="5" name="object 5"/>
          <p:cNvSpPr txBox="1"/>
          <p:nvPr/>
        </p:nvSpPr>
        <p:spPr>
          <a:xfrm>
            <a:off x="11312207" y="6168390"/>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48</a:t>
            </a:fld>
            <a:endParaRPr sz="850">
              <a:latin typeface="Calibri"/>
              <a:cs typeface="Calibri"/>
            </a:endParaRPr>
          </a:p>
        </p:txBody>
      </p:sp>
      <p:sp>
        <p:nvSpPr>
          <p:cNvPr id="4" name="object 4"/>
          <p:cNvSpPr txBox="1"/>
          <p:nvPr/>
        </p:nvSpPr>
        <p:spPr>
          <a:xfrm>
            <a:off x="1040130" y="1772832"/>
            <a:ext cx="9011285" cy="2995930"/>
          </a:xfrm>
          <a:prstGeom prst="rect">
            <a:avLst/>
          </a:prstGeom>
        </p:spPr>
        <p:txBody>
          <a:bodyPr vert="horz" wrap="square" lIns="0" tIns="29209" rIns="0" bIns="0" rtlCol="0">
            <a:spAutoFit/>
          </a:bodyPr>
          <a:lstStyle/>
          <a:p>
            <a:pPr marL="12700">
              <a:lnSpc>
                <a:spcPct val="100000"/>
              </a:lnSpc>
              <a:spcBef>
                <a:spcPts val="229"/>
              </a:spcBef>
            </a:pPr>
            <a:r>
              <a:rPr sz="2050" spc="80" dirty="0">
                <a:latin typeface="Calibri"/>
                <a:cs typeface="Calibri"/>
              </a:rPr>
              <a:t>Πλεονεκτήματα</a:t>
            </a:r>
            <a:endParaRPr sz="2050">
              <a:latin typeface="Calibri"/>
              <a:cs typeface="Calibri"/>
            </a:endParaRPr>
          </a:p>
          <a:p>
            <a:pPr marL="469900" indent="-342900">
              <a:lnSpc>
                <a:spcPct val="100000"/>
              </a:lnSpc>
              <a:spcBef>
                <a:spcPts val="525"/>
              </a:spcBef>
              <a:buSzPct val="125000"/>
              <a:buChar char="◦"/>
              <a:tabLst>
                <a:tab pos="469265" algn="l"/>
                <a:tab pos="469900" algn="l"/>
              </a:tabLst>
            </a:pPr>
            <a:r>
              <a:rPr sz="1600" spc="114" dirty="0">
                <a:latin typeface="Calibri"/>
                <a:cs typeface="Calibri"/>
              </a:rPr>
              <a:t>Μικρότερο</a:t>
            </a:r>
            <a:r>
              <a:rPr sz="1600" spc="50" dirty="0">
                <a:latin typeface="Calibri"/>
                <a:cs typeface="Calibri"/>
              </a:rPr>
              <a:t> </a:t>
            </a:r>
            <a:r>
              <a:rPr sz="1600" spc="110" dirty="0">
                <a:latin typeface="Calibri"/>
                <a:cs typeface="Calibri"/>
              </a:rPr>
              <a:t>μήκος</a:t>
            </a:r>
            <a:r>
              <a:rPr sz="1600" spc="35" dirty="0">
                <a:latin typeface="Calibri"/>
                <a:cs typeface="Calibri"/>
              </a:rPr>
              <a:t> </a:t>
            </a:r>
            <a:r>
              <a:rPr sz="1600" spc="100" dirty="0">
                <a:latin typeface="Calibri"/>
                <a:cs typeface="Calibri"/>
              </a:rPr>
              <a:t>κλειδιού</a:t>
            </a:r>
            <a:endParaRPr sz="1600">
              <a:latin typeface="Calibri"/>
              <a:cs typeface="Calibri"/>
            </a:endParaRPr>
          </a:p>
          <a:p>
            <a:pPr marL="927100" lvl="1" indent="-342900">
              <a:lnSpc>
                <a:spcPct val="100000"/>
              </a:lnSpc>
              <a:spcBef>
                <a:spcPts val="615"/>
              </a:spcBef>
              <a:buSzPct val="126666"/>
              <a:buChar char="◦"/>
              <a:tabLst>
                <a:tab pos="926465" algn="l"/>
                <a:tab pos="927100" algn="l"/>
              </a:tabLst>
            </a:pPr>
            <a:r>
              <a:rPr sz="1500" spc="114" dirty="0">
                <a:latin typeface="Calibri"/>
                <a:cs typeface="Calibri"/>
              </a:rPr>
              <a:t>Ίδιο</a:t>
            </a:r>
            <a:r>
              <a:rPr sz="1500" spc="60" dirty="0">
                <a:latin typeface="Calibri"/>
                <a:cs typeface="Calibri"/>
              </a:rPr>
              <a:t> </a:t>
            </a:r>
            <a:r>
              <a:rPr sz="1500" spc="140" dirty="0">
                <a:latin typeface="Calibri"/>
                <a:cs typeface="Calibri"/>
              </a:rPr>
              <a:t>επίπεδο</a:t>
            </a:r>
            <a:r>
              <a:rPr sz="1500" spc="70" dirty="0">
                <a:latin typeface="Calibri"/>
                <a:cs typeface="Calibri"/>
              </a:rPr>
              <a:t> </a:t>
            </a:r>
            <a:r>
              <a:rPr sz="1500" spc="145" dirty="0">
                <a:latin typeface="Calibri"/>
                <a:cs typeface="Calibri"/>
              </a:rPr>
              <a:t>ασφάλειας</a:t>
            </a:r>
            <a:r>
              <a:rPr sz="1500" spc="65" dirty="0">
                <a:latin typeface="Calibri"/>
                <a:cs typeface="Calibri"/>
              </a:rPr>
              <a:t> </a:t>
            </a:r>
            <a:r>
              <a:rPr sz="1500" spc="150" dirty="0">
                <a:latin typeface="Calibri"/>
                <a:cs typeface="Calibri"/>
              </a:rPr>
              <a:t>με</a:t>
            </a:r>
            <a:r>
              <a:rPr sz="1500" spc="70" dirty="0">
                <a:latin typeface="Calibri"/>
                <a:cs typeface="Calibri"/>
              </a:rPr>
              <a:t> </a:t>
            </a:r>
            <a:r>
              <a:rPr sz="1500" spc="135" dirty="0">
                <a:latin typeface="Calibri"/>
                <a:cs typeface="Calibri"/>
              </a:rPr>
              <a:t>το</a:t>
            </a:r>
            <a:r>
              <a:rPr sz="1500" spc="65" dirty="0">
                <a:latin typeface="Calibri"/>
                <a:cs typeface="Calibri"/>
              </a:rPr>
              <a:t> </a:t>
            </a:r>
            <a:r>
              <a:rPr sz="1500" spc="155" dirty="0">
                <a:latin typeface="Calibri"/>
                <a:cs typeface="Calibri"/>
              </a:rPr>
              <a:t>RSA</a:t>
            </a:r>
            <a:r>
              <a:rPr sz="1500" spc="70" dirty="0">
                <a:latin typeface="Calibri"/>
                <a:cs typeface="Calibri"/>
              </a:rPr>
              <a:t> </a:t>
            </a:r>
            <a:r>
              <a:rPr sz="1500" spc="150" dirty="0">
                <a:latin typeface="Calibri"/>
                <a:cs typeface="Calibri"/>
              </a:rPr>
              <a:t>με</a:t>
            </a:r>
            <a:r>
              <a:rPr sz="1500" spc="70" dirty="0">
                <a:latin typeface="Calibri"/>
                <a:cs typeface="Calibri"/>
              </a:rPr>
              <a:t> </a:t>
            </a:r>
            <a:r>
              <a:rPr sz="1500" spc="150" dirty="0">
                <a:latin typeface="Calibri"/>
                <a:cs typeface="Calibri"/>
              </a:rPr>
              <a:t>πολύ</a:t>
            </a:r>
            <a:r>
              <a:rPr sz="1500" spc="65" dirty="0">
                <a:latin typeface="Calibri"/>
                <a:cs typeface="Calibri"/>
              </a:rPr>
              <a:t> </a:t>
            </a:r>
            <a:r>
              <a:rPr sz="1500" spc="135" dirty="0">
                <a:latin typeface="Calibri"/>
                <a:cs typeface="Calibri"/>
              </a:rPr>
              <a:t>μικρότερο</a:t>
            </a:r>
            <a:r>
              <a:rPr sz="1500" spc="75" dirty="0">
                <a:latin typeface="Calibri"/>
                <a:cs typeface="Calibri"/>
              </a:rPr>
              <a:t> </a:t>
            </a:r>
            <a:r>
              <a:rPr sz="1500" spc="135" dirty="0">
                <a:latin typeface="Calibri"/>
                <a:cs typeface="Calibri"/>
              </a:rPr>
              <a:t>μήκος</a:t>
            </a:r>
            <a:r>
              <a:rPr sz="1500" spc="55" dirty="0">
                <a:latin typeface="Calibri"/>
                <a:cs typeface="Calibri"/>
              </a:rPr>
              <a:t> </a:t>
            </a:r>
            <a:r>
              <a:rPr sz="1500" spc="130" dirty="0">
                <a:latin typeface="Calibri"/>
                <a:cs typeface="Calibri"/>
              </a:rPr>
              <a:t>κλειδιού</a:t>
            </a:r>
            <a:endParaRPr sz="1500">
              <a:latin typeface="Calibri"/>
              <a:cs typeface="Calibri"/>
            </a:endParaRPr>
          </a:p>
          <a:p>
            <a:pPr marL="469900" indent="-342900">
              <a:lnSpc>
                <a:spcPct val="100000"/>
              </a:lnSpc>
              <a:spcBef>
                <a:spcPts val="480"/>
              </a:spcBef>
              <a:buSzPct val="125000"/>
              <a:buChar char="◦"/>
              <a:tabLst>
                <a:tab pos="469265" algn="l"/>
                <a:tab pos="469900" algn="l"/>
              </a:tabLst>
            </a:pPr>
            <a:r>
              <a:rPr sz="1600" spc="75" dirty="0">
                <a:latin typeface="Calibri"/>
                <a:cs typeface="Calibri"/>
              </a:rPr>
              <a:t>Καλύτερη</a:t>
            </a:r>
            <a:r>
              <a:rPr sz="1600" spc="10" dirty="0">
                <a:latin typeface="Calibri"/>
                <a:cs typeface="Calibri"/>
              </a:rPr>
              <a:t> </a:t>
            </a:r>
            <a:r>
              <a:rPr sz="1600" spc="110" dirty="0">
                <a:latin typeface="Calibri"/>
                <a:cs typeface="Calibri"/>
              </a:rPr>
              <a:t>ασφάλεια</a:t>
            </a:r>
            <a:endParaRPr sz="1600">
              <a:latin typeface="Calibri"/>
              <a:cs typeface="Calibri"/>
            </a:endParaRPr>
          </a:p>
          <a:p>
            <a:pPr marL="927100" lvl="1" indent="-342900">
              <a:lnSpc>
                <a:spcPct val="100000"/>
              </a:lnSpc>
              <a:spcBef>
                <a:spcPts val="600"/>
              </a:spcBef>
              <a:buSzPct val="126666"/>
              <a:buChar char="◦"/>
              <a:tabLst>
                <a:tab pos="926465" algn="l"/>
                <a:tab pos="927100" algn="l"/>
              </a:tabLst>
            </a:pPr>
            <a:r>
              <a:rPr sz="1500" spc="155" dirty="0">
                <a:latin typeface="Calibri"/>
                <a:cs typeface="Calibri"/>
              </a:rPr>
              <a:t>Ασφαλές</a:t>
            </a:r>
            <a:r>
              <a:rPr sz="1500" spc="35" dirty="0">
                <a:latin typeface="Calibri"/>
                <a:cs typeface="Calibri"/>
              </a:rPr>
              <a:t> </a:t>
            </a:r>
            <a:r>
              <a:rPr sz="1500" spc="160" dirty="0">
                <a:latin typeface="Calibri"/>
                <a:cs typeface="Calibri"/>
              </a:rPr>
              <a:t>λόγω</a:t>
            </a:r>
            <a:r>
              <a:rPr sz="1500" spc="45" dirty="0">
                <a:latin typeface="Calibri"/>
                <a:cs typeface="Calibri"/>
              </a:rPr>
              <a:t> </a:t>
            </a:r>
            <a:r>
              <a:rPr sz="1500" spc="145" dirty="0">
                <a:latin typeface="Calibri"/>
                <a:cs typeface="Calibri"/>
              </a:rPr>
              <a:t>του</a:t>
            </a:r>
            <a:r>
              <a:rPr sz="1500" spc="40" dirty="0">
                <a:latin typeface="Calibri"/>
                <a:cs typeface="Calibri"/>
              </a:rPr>
              <a:t> </a:t>
            </a:r>
            <a:r>
              <a:rPr sz="1500" spc="145" dirty="0">
                <a:latin typeface="Calibri"/>
                <a:cs typeface="Calibri"/>
              </a:rPr>
              <a:t>ECDLP</a:t>
            </a:r>
            <a:endParaRPr sz="1500">
              <a:latin typeface="Calibri"/>
              <a:cs typeface="Calibri"/>
            </a:endParaRPr>
          </a:p>
          <a:p>
            <a:pPr marL="927100" lvl="1" indent="-342900">
              <a:lnSpc>
                <a:spcPct val="100000"/>
              </a:lnSpc>
              <a:spcBef>
                <a:spcPts val="555"/>
              </a:spcBef>
              <a:buSzPct val="126666"/>
              <a:buChar char="◦"/>
              <a:tabLst>
                <a:tab pos="926465" algn="l"/>
                <a:tab pos="927100" algn="l"/>
              </a:tabLst>
            </a:pPr>
            <a:r>
              <a:rPr sz="1500" spc="110" dirty="0">
                <a:latin typeface="Calibri"/>
                <a:cs typeface="Calibri"/>
              </a:rPr>
              <a:t>Ανώτερη</a:t>
            </a:r>
            <a:r>
              <a:rPr sz="1500" spc="45" dirty="0">
                <a:latin typeface="Calibri"/>
                <a:cs typeface="Calibri"/>
              </a:rPr>
              <a:t> </a:t>
            </a:r>
            <a:r>
              <a:rPr sz="1500" spc="110" dirty="0">
                <a:latin typeface="Calibri"/>
                <a:cs typeface="Calibri"/>
              </a:rPr>
              <a:t>ασφάλεια</a:t>
            </a:r>
            <a:r>
              <a:rPr sz="1500" spc="50" dirty="0">
                <a:latin typeface="Calibri"/>
                <a:cs typeface="Calibri"/>
              </a:rPr>
              <a:t> </a:t>
            </a:r>
            <a:r>
              <a:rPr sz="1500" spc="114" dirty="0">
                <a:latin typeface="Calibri"/>
                <a:cs typeface="Calibri"/>
              </a:rPr>
              <a:t>ανά</a:t>
            </a:r>
            <a:r>
              <a:rPr sz="1500" spc="45" dirty="0">
                <a:latin typeface="Calibri"/>
                <a:cs typeface="Calibri"/>
              </a:rPr>
              <a:t> </a:t>
            </a:r>
            <a:r>
              <a:rPr sz="1500" spc="105" dirty="0">
                <a:latin typeface="Calibri"/>
                <a:cs typeface="Calibri"/>
              </a:rPr>
              <a:t>δυαδικό</a:t>
            </a:r>
            <a:r>
              <a:rPr sz="1500" spc="50" dirty="0">
                <a:latin typeface="Calibri"/>
                <a:cs typeface="Calibri"/>
              </a:rPr>
              <a:t> </a:t>
            </a:r>
            <a:r>
              <a:rPr sz="1500" spc="114" dirty="0">
                <a:latin typeface="Calibri"/>
                <a:cs typeface="Calibri"/>
              </a:rPr>
              <a:t>ψηφίο</a:t>
            </a:r>
            <a:r>
              <a:rPr sz="1500" spc="45" dirty="0">
                <a:latin typeface="Calibri"/>
                <a:cs typeface="Calibri"/>
              </a:rPr>
              <a:t> </a:t>
            </a:r>
            <a:r>
              <a:rPr sz="1500" spc="120" dirty="0">
                <a:latin typeface="Calibri"/>
                <a:cs typeface="Calibri"/>
              </a:rPr>
              <a:t>από</a:t>
            </a:r>
            <a:r>
              <a:rPr sz="1500" spc="60" dirty="0">
                <a:latin typeface="Calibri"/>
                <a:cs typeface="Calibri"/>
              </a:rPr>
              <a:t> </a:t>
            </a:r>
            <a:r>
              <a:rPr sz="1500" spc="85" dirty="0">
                <a:latin typeface="Calibri"/>
                <a:cs typeface="Calibri"/>
              </a:rPr>
              <a:t>το</a:t>
            </a:r>
            <a:r>
              <a:rPr sz="1500" spc="-5" dirty="0">
                <a:latin typeface="Calibri"/>
                <a:cs typeface="Calibri"/>
              </a:rPr>
              <a:t> </a:t>
            </a:r>
            <a:r>
              <a:rPr sz="1500" spc="100" dirty="0">
                <a:latin typeface="Calibri"/>
                <a:cs typeface="Calibri"/>
              </a:rPr>
              <a:t>RSA</a:t>
            </a:r>
            <a:endParaRPr sz="1500">
              <a:latin typeface="Calibri"/>
              <a:cs typeface="Calibri"/>
            </a:endParaRPr>
          </a:p>
          <a:p>
            <a:pPr marL="469900" indent="-342900">
              <a:lnSpc>
                <a:spcPct val="100000"/>
              </a:lnSpc>
              <a:spcBef>
                <a:spcPts val="480"/>
              </a:spcBef>
              <a:buSzPct val="125000"/>
              <a:buChar char="◦"/>
              <a:tabLst>
                <a:tab pos="469265" algn="l"/>
                <a:tab pos="469900" algn="l"/>
              </a:tabLst>
            </a:pPr>
            <a:r>
              <a:rPr sz="1600" spc="120" dirty="0">
                <a:latin typeface="Calibri"/>
                <a:cs typeface="Calibri"/>
              </a:rPr>
              <a:t>Ανώτερη</a:t>
            </a:r>
            <a:r>
              <a:rPr sz="1600" spc="30" dirty="0">
                <a:latin typeface="Calibri"/>
                <a:cs typeface="Calibri"/>
              </a:rPr>
              <a:t> </a:t>
            </a:r>
            <a:r>
              <a:rPr sz="1600" spc="160" dirty="0">
                <a:latin typeface="Calibri"/>
                <a:cs typeface="Calibri"/>
              </a:rPr>
              <a:t>απόδοση</a:t>
            </a:r>
            <a:endParaRPr sz="1600">
              <a:latin typeface="Calibri"/>
              <a:cs typeface="Calibri"/>
            </a:endParaRPr>
          </a:p>
          <a:p>
            <a:pPr marL="927100" lvl="1" indent="-342900">
              <a:lnSpc>
                <a:spcPct val="100000"/>
              </a:lnSpc>
              <a:spcBef>
                <a:spcPts val="605"/>
              </a:spcBef>
              <a:buSzPct val="126666"/>
              <a:buChar char="◦"/>
              <a:tabLst>
                <a:tab pos="926465" algn="l"/>
                <a:tab pos="927100" algn="l"/>
              </a:tabLst>
            </a:pPr>
            <a:r>
              <a:rPr sz="1500" spc="110" dirty="0">
                <a:latin typeface="Calibri"/>
                <a:cs typeface="Calibri"/>
              </a:rPr>
              <a:t>Μικρότερο</a:t>
            </a:r>
            <a:r>
              <a:rPr sz="1500" spc="50" dirty="0">
                <a:latin typeface="Calibri"/>
                <a:cs typeface="Calibri"/>
              </a:rPr>
              <a:t> </a:t>
            </a:r>
            <a:r>
              <a:rPr sz="1500" spc="105" dirty="0">
                <a:latin typeface="Calibri"/>
                <a:cs typeface="Calibri"/>
              </a:rPr>
              <a:t>μήκος</a:t>
            </a:r>
            <a:r>
              <a:rPr sz="1500" spc="55" dirty="0">
                <a:latin typeface="Calibri"/>
                <a:cs typeface="Calibri"/>
              </a:rPr>
              <a:t> </a:t>
            </a:r>
            <a:r>
              <a:rPr sz="1500" spc="95" dirty="0">
                <a:latin typeface="Calibri"/>
                <a:cs typeface="Calibri"/>
              </a:rPr>
              <a:t>κλειδιού</a:t>
            </a:r>
            <a:r>
              <a:rPr sz="1500" spc="55" dirty="0">
                <a:latin typeface="Calibri"/>
                <a:cs typeface="Calibri"/>
              </a:rPr>
              <a:t> </a:t>
            </a:r>
            <a:r>
              <a:rPr sz="1500" spc="100" dirty="0">
                <a:latin typeface="Calibri"/>
                <a:cs typeface="Calibri"/>
              </a:rPr>
              <a:t>εξασφαλίζει</a:t>
            </a:r>
            <a:r>
              <a:rPr sz="1500" spc="60" dirty="0">
                <a:latin typeface="Calibri"/>
                <a:cs typeface="Calibri"/>
              </a:rPr>
              <a:t> </a:t>
            </a:r>
            <a:r>
              <a:rPr sz="1500" spc="100" dirty="0">
                <a:latin typeface="Calibri"/>
                <a:cs typeface="Calibri"/>
              </a:rPr>
              <a:t>μικρότερη</a:t>
            </a:r>
            <a:r>
              <a:rPr sz="1500" spc="55" dirty="0">
                <a:latin typeface="Calibri"/>
                <a:cs typeface="Calibri"/>
              </a:rPr>
              <a:t> </a:t>
            </a:r>
            <a:r>
              <a:rPr sz="1500" spc="105" dirty="0">
                <a:latin typeface="Calibri"/>
                <a:cs typeface="Calibri"/>
              </a:rPr>
              <a:t>απαίτηση</a:t>
            </a:r>
            <a:r>
              <a:rPr sz="1500" spc="55" dirty="0">
                <a:latin typeface="Calibri"/>
                <a:cs typeface="Calibri"/>
              </a:rPr>
              <a:t> </a:t>
            </a:r>
            <a:r>
              <a:rPr sz="1500" spc="100" dirty="0">
                <a:latin typeface="Calibri"/>
                <a:cs typeface="Calibri"/>
              </a:rPr>
              <a:t>ισχύος</a:t>
            </a:r>
            <a:r>
              <a:rPr sz="1500" spc="55" dirty="0">
                <a:latin typeface="Calibri"/>
                <a:cs typeface="Calibri"/>
              </a:rPr>
              <a:t> </a:t>
            </a:r>
            <a:r>
              <a:rPr sz="1500" spc="114" dirty="0">
                <a:latin typeface="Calibri"/>
                <a:cs typeface="Calibri"/>
              </a:rPr>
              <a:t>ασύρματων</a:t>
            </a:r>
            <a:r>
              <a:rPr sz="1500" spc="55" dirty="0">
                <a:latin typeface="Calibri"/>
                <a:cs typeface="Calibri"/>
              </a:rPr>
              <a:t> </a:t>
            </a:r>
            <a:r>
              <a:rPr sz="1500" spc="105" dirty="0">
                <a:latin typeface="Calibri"/>
                <a:cs typeface="Calibri"/>
              </a:rPr>
              <a:t>συσκευές</a:t>
            </a:r>
            <a:endParaRPr sz="1500">
              <a:latin typeface="Calibri"/>
              <a:cs typeface="Calibri"/>
            </a:endParaRPr>
          </a:p>
          <a:p>
            <a:pPr marL="927100" marR="625475" lvl="1" indent="-342900">
              <a:lnSpc>
                <a:spcPts val="1610"/>
              </a:lnSpc>
              <a:spcBef>
                <a:spcPts val="780"/>
              </a:spcBef>
              <a:buSzPct val="126666"/>
              <a:buChar char="◦"/>
              <a:tabLst>
                <a:tab pos="926465" algn="l"/>
                <a:tab pos="927100" algn="l"/>
              </a:tabLst>
            </a:pPr>
            <a:r>
              <a:rPr sz="1500" spc="140" dirty="0">
                <a:latin typeface="Calibri"/>
                <a:cs typeface="Calibri"/>
              </a:rPr>
              <a:t>Περισσότερος υπολογισμός </a:t>
            </a:r>
            <a:r>
              <a:rPr sz="1500" spc="155" dirty="0">
                <a:latin typeface="Calibri"/>
                <a:cs typeface="Calibri"/>
              </a:rPr>
              <a:t>ανά </a:t>
            </a:r>
            <a:r>
              <a:rPr sz="1500" spc="140" dirty="0">
                <a:latin typeface="Calibri"/>
                <a:cs typeface="Calibri"/>
              </a:rPr>
              <a:t>δυαδικό </a:t>
            </a:r>
            <a:r>
              <a:rPr sz="1500" spc="160" dirty="0">
                <a:latin typeface="Calibri"/>
                <a:cs typeface="Calibri"/>
              </a:rPr>
              <a:t>ψηφίο </a:t>
            </a:r>
            <a:r>
              <a:rPr sz="1500" spc="150" dirty="0">
                <a:latin typeface="Calibri"/>
                <a:cs typeface="Calibri"/>
              </a:rPr>
              <a:t>αλλά </a:t>
            </a:r>
            <a:r>
              <a:rPr sz="1500" spc="140" dirty="0">
                <a:latin typeface="Calibri"/>
                <a:cs typeface="Calibri"/>
              </a:rPr>
              <a:t>συνολικά </a:t>
            </a:r>
            <a:r>
              <a:rPr sz="1500" spc="135" dirty="0">
                <a:latin typeface="Calibri"/>
                <a:cs typeface="Calibri"/>
              </a:rPr>
              <a:t>μικρότερη </a:t>
            </a:r>
            <a:r>
              <a:rPr sz="1500" spc="140" dirty="0">
                <a:latin typeface="Calibri"/>
                <a:cs typeface="Calibri"/>
              </a:rPr>
              <a:t> </a:t>
            </a:r>
            <a:r>
              <a:rPr sz="1500" spc="135" dirty="0">
                <a:latin typeface="Calibri"/>
                <a:cs typeface="Calibri"/>
              </a:rPr>
              <a:t>υπολογιστική</a:t>
            </a:r>
            <a:r>
              <a:rPr sz="1500" spc="65" dirty="0">
                <a:latin typeface="Calibri"/>
                <a:cs typeface="Calibri"/>
              </a:rPr>
              <a:t> </a:t>
            </a:r>
            <a:r>
              <a:rPr sz="1500" spc="155" dirty="0">
                <a:latin typeface="Calibri"/>
                <a:cs typeface="Calibri"/>
              </a:rPr>
              <a:t>δαπάνη</a:t>
            </a:r>
            <a:r>
              <a:rPr sz="1500" spc="65" dirty="0">
                <a:latin typeface="Calibri"/>
                <a:cs typeface="Calibri"/>
              </a:rPr>
              <a:t> </a:t>
            </a:r>
            <a:r>
              <a:rPr sz="1500" spc="160" dirty="0">
                <a:latin typeface="Calibri"/>
                <a:cs typeface="Calibri"/>
              </a:rPr>
              <a:t>ή</a:t>
            </a:r>
            <a:r>
              <a:rPr sz="1500" spc="65" dirty="0">
                <a:latin typeface="Calibri"/>
                <a:cs typeface="Calibri"/>
              </a:rPr>
              <a:t> </a:t>
            </a:r>
            <a:r>
              <a:rPr sz="1500" spc="145" dirty="0">
                <a:latin typeface="Calibri"/>
                <a:cs typeface="Calibri"/>
              </a:rPr>
              <a:t>πολυπλοκότητα</a:t>
            </a:r>
            <a:r>
              <a:rPr sz="1500" spc="65" dirty="0">
                <a:latin typeface="Calibri"/>
                <a:cs typeface="Calibri"/>
              </a:rPr>
              <a:t> </a:t>
            </a:r>
            <a:r>
              <a:rPr sz="1500" spc="160" dirty="0">
                <a:latin typeface="Calibri"/>
                <a:cs typeface="Calibri"/>
              </a:rPr>
              <a:t>λόγω</a:t>
            </a:r>
            <a:r>
              <a:rPr sz="1500" spc="70" dirty="0">
                <a:latin typeface="Calibri"/>
                <a:cs typeface="Calibri"/>
              </a:rPr>
              <a:t> </a:t>
            </a:r>
            <a:r>
              <a:rPr sz="1500" spc="140" dirty="0">
                <a:latin typeface="Calibri"/>
                <a:cs typeface="Calibri"/>
              </a:rPr>
              <a:t>μικρότερου</a:t>
            </a:r>
            <a:r>
              <a:rPr sz="1500" spc="60" dirty="0">
                <a:latin typeface="Calibri"/>
                <a:cs typeface="Calibri"/>
              </a:rPr>
              <a:t> </a:t>
            </a:r>
            <a:r>
              <a:rPr sz="1500" spc="145" dirty="0">
                <a:latin typeface="Calibri"/>
                <a:cs typeface="Calibri"/>
              </a:rPr>
              <a:t>αριθμού</a:t>
            </a:r>
            <a:r>
              <a:rPr sz="1500" spc="65" dirty="0">
                <a:latin typeface="Calibri"/>
                <a:cs typeface="Calibri"/>
              </a:rPr>
              <a:t> </a:t>
            </a:r>
            <a:r>
              <a:rPr sz="1500" spc="105" dirty="0">
                <a:latin typeface="Calibri"/>
                <a:cs typeface="Calibri"/>
              </a:rPr>
              <a:t>bit</a:t>
            </a:r>
            <a:r>
              <a:rPr sz="1500" spc="70" dirty="0">
                <a:latin typeface="Calibri"/>
                <a:cs typeface="Calibri"/>
              </a:rPr>
              <a:t> </a:t>
            </a:r>
            <a:r>
              <a:rPr sz="1500" spc="130" dirty="0">
                <a:latin typeface="Calibri"/>
                <a:cs typeface="Calibri"/>
              </a:rPr>
              <a:t>κλειδιών</a:t>
            </a:r>
            <a:endParaRPr sz="15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48800" y="5868987"/>
            <a:ext cx="1530032" cy="612140"/>
          </a:xfrm>
          <a:prstGeom prst="rect">
            <a:avLst/>
          </a:prstGeom>
        </p:spPr>
      </p:pic>
      <p:sp>
        <p:nvSpPr>
          <p:cNvPr id="3" name="object 3"/>
          <p:cNvSpPr txBox="1">
            <a:spLocks noGrp="1"/>
          </p:cNvSpPr>
          <p:nvPr>
            <p:ph type="title"/>
          </p:nvPr>
        </p:nvSpPr>
        <p:spPr>
          <a:xfrm>
            <a:off x="556259" y="783590"/>
            <a:ext cx="9550400" cy="1457960"/>
          </a:xfrm>
          <a:prstGeom prst="rect">
            <a:avLst/>
          </a:prstGeom>
        </p:spPr>
        <p:txBody>
          <a:bodyPr vert="horz" wrap="square" lIns="0" tIns="55879" rIns="0" bIns="0" rtlCol="0">
            <a:spAutoFit/>
          </a:bodyPr>
          <a:lstStyle/>
          <a:p>
            <a:pPr marL="12700" marR="5080">
              <a:lnSpc>
                <a:spcPts val="5520"/>
              </a:lnSpc>
              <a:spcBef>
                <a:spcPts val="439"/>
              </a:spcBef>
            </a:pPr>
            <a:r>
              <a:rPr sz="4800" spc="225" dirty="0"/>
              <a:t>Πλεονεκτήματα</a:t>
            </a:r>
            <a:r>
              <a:rPr sz="4800" spc="90" dirty="0"/>
              <a:t> </a:t>
            </a:r>
            <a:r>
              <a:rPr sz="4800" spc="200" dirty="0"/>
              <a:t>και</a:t>
            </a:r>
            <a:r>
              <a:rPr sz="4800" spc="95" dirty="0"/>
              <a:t> </a:t>
            </a:r>
            <a:r>
              <a:rPr sz="4800" spc="215" dirty="0"/>
              <a:t>μειονεκτήματα </a:t>
            </a:r>
            <a:r>
              <a:rPr sz="4800" spc="-1185" dirty="0"/>
              <a:t> </a:t>
            </a:r>
            <a:r>
              <a:rPr sz="4800" spc="190" dirty="0"/>
              <a:t>συνέχεια)</a:t>
            </a:r>
            <a:endParaRPr sz="4800"/>
          </a:p>
        </p:txBody>
      </p:sp>
      <p:sp>
        <p:nvSpPr>
          <p:cNvPr id="5" name="object 5"/>
          <p:cNvSpPr txBox="1"/>
          <p:nvPr/>
        </p:nvSpPr>
        <p:spPr>
          <a:xfrm>
            <a:off x="11312207" y="6168390"/>
            <a:ext cx="193675" cy="133350"/>
          </a:xfrm>
          <a:prstGeom prst="rect">
            <a:avLst/>
          </a:prstGeom>
        </p:spPr>
        <p:txBody>
          <a:bodyPr vert="horz" wrap="square" lIns="0" tIns="0" rIns="0" bIns="0" rtlCol="0">
            <a:spAutoFit/>
          </a:bodyPr>
          <a:lstStyle/>
          <a:p>
            <a:pPr marL="38100">
              <a:lnSpc>
                <a:spcPts val="910"/>
              </a:lnSpc>
            </a:pPr>
            <a:fld id="{81D60167-4931-47E6-BA6A-407CBD079E47}" type="slidenum">
              <a:rPr sz="850" spc="40" dirty="0">
                <a:latin typeface="Calibri"/>
                <a:cs typeface="Calibri"/>
              </a:rPr>
              <a:t>49</a:t>
            </a:fld>
            <a:endParaRPr sz="850">
              <a:latin typeface="Calibri"/>
              <a:cs typeface="Calibri"/>
            </a:endParaRPr>
          </a:p>
        </p:txBody>
      </p:sp>
      <p:sp>
        <p:nvSpPr>
          <p:cNvPr id="4" name="object 4"/>
          <p:cNvSpPr txBox="1"/>
          <p:nvPr/>
        </p:nvSpPr>
        <p:spPr>
          <a:xfrm>
            <a:off x="922019" y="2560954"/>
            <a:ext cx="9293225" cy="3177540"/>
          </a:xfrm>
          <a:prstGeom prst="rect">
            <a:avLst/>
          </a:prstGeom>
        </p:spPr>
        <p:txBody>
          <a:bodyPr vert="horz" wrap="square" lIns="0" tIns="37465" rIns="0" bIns="0" rtlCol="0">
            <a:spAutoFit/>
          </a:bodyPr>
          <a:lstStyle/>
          <a:p>
            <a:pPr marL="12700">
              <a:lnSpc>
                <a:spcPct val="100000"/>
              </a:lnSpc>
              <a:spcBef>
                <a:spcPts val="295"/>
              </a:spcBef>
            </a:pPr>
            <a:r>
              <a:rPr sz="2200" spc="250" dirty="0">
                <a:latin typeface="Calibri"/>
                <a:cs typeface="Calibri"/>
              </a:rPr>
              <a:t>Μειονεκτήματα</a:t>
            </a:r>
            <a:endParaRPr sz="2200">
              <a:latin typeface="Calibri"/>
              <a:cs typeface="Calibri"/>
            </a:endParaRPr>
          </a:p>
          <a:p>
            <a:pPr marL="469900" indent="-342900">
              <a:lnSpc>
                <a:spcPct val="100000"/>
              </a:lnSpc>
              <a:spcBef>
                <a:spcPts val="645"/>
              </a:spcBef>
              <a:buSzPct val="125714"/>
              <a:buChar char="◦"/>
              <a:tabLst>
                <a:tab pos="469265" algn="l"/>
                <a:tab pos="469900" algn="l"/>
              </a:tabLst>
            </a:pPr>
            <a:r>
              <a:rPr sz="1750" spc="110" dirty="0">
                <a:latin typeface="Calibri"/>
                <a:cs typeface="Calibri"/>
              </a:rPr>
              <a:t>Σχετικά</a:t>
            </a:r>
            <a:r>
              <a:rPr sz="1750" spc="25" dirty="0">
                <a:latin typeface="Calibri"/>
                <a:cs typeface="Calibri"/>
              </a:rPr>
              <a:t> </a:t>
            </a:r>
            <a:r>
              <a:rPr sz="1750" spc="120" dirty="0">
                <a:latin typeface="Calibri"/>
                <a:cs typeface="Calibri"/>
              </a:rPr>
              <a:t>νεότερος</a:t>
            </a:r>
            <a:r>
              <a:rPr sz="1750" spc="30" dirty="0">
                <a:latin typeface="Calibri"/>
                <a:cs typeface="Calibri"/>
              </a:rPr>
              <a:t> </a:t>
            </a:r>
            <a:r>
              <a:rPr sz="1750" spc="114" dirty="0">
                <a:latin typeface="Calibri"/>
                <a:cs typeface="Calibri"/>
              </a:rPr>
              <a:t>τομέας</a:t>
            </a:r>
            <a:endParaRPr sz="1750">
              <a:latin typeface="Calibri"/>
              <a:cs typeface="Calibri"/>
            </a:endParaRPr>
          </a:p>
          <a:p>
            <a:pPr marL="927100" marR="504190" lvl="1" indent="-342900">
              <a:lnSpc>
                <a:spcPts val="1910"/>
              </a:lnSpc>
              <a:spcBef>
                <a:spcPts val="850"/>
              </a:spcBef>
              <a:buSzPct val="125000"/>
              <a:buChar char="◦"/>
              <a:tabLst>
                <a:tab pos="926465" algn="l"/>
                <a:tab pos="927100" algn="l"/>
              </a:tabLst>
            </a:pPr>
            <a:r>
              <a:rPr sz="1600" spc="100" dirty="0">
                <a:latin typeface="Calibri"/>
                <a:cs typeface="Calibri"/>
              </a:rPr>
              <a:t>Επικρατεί</a:t>
            </a:r>
            <a:r>
              <a:rPr sz="1600" spc="60" dirty="0">
                <a:latin typeface="Calibri"/>
                <a:cs typeface="Calibri"/>
              </a:rPr>
              <a:t> </a:t>
            </a:r>
            <a:r>
              <a:rPr sz="1600" spc="130" dirty="0">
                <a:latin typeface="Calibri"/>
                <a:cs typeface="Calibri"/>
              </a:rPr>
              <a:t>η</a:t>
            </a:r>
            <a:r>
              <a:rPr sz="1600" spc="55" dirty="0">
                <a:latin typeface="Calibri"/>
                <a:cs typeface="Calibri"/>
              </a:rPr>
              <a:t> </a:t>
            </a:r>
            <a:r>
              <a:rPr sz="1600" spc="105" dirty="0">
                <a:latin typeface="Calibri"/>
                <a:cs typeface="Calibri"/>
              </a:rPr>
              <a:t>ιδέα</a:t>
            </a:r>
            <a:r>
              <a:rPr sz="1600" spc="65" dirty="0">
                <a:latin typeface="Calibri"/>
                <a:cs typeface="Calibri"/>
              </a:rPr>
              <a:t> </a:t>
            </a:r>
            <a:r>
              <a:rPr sz="1600" spc="90" dirty="0">
                <a:latin typeface="Calibri"/>
                <a:cs typeface="Calibri"/>
              </a:rPr>
              <a:t>ότι</a:t>
            </a:r>
            <a:r>
              <a:rPr sz="1600" spc="60" dirty="0">
                <a:latin typeface="Calibri"/>
                <a:cs typeface="Calibri"/>
              </a:rPr>
              <a:t> </a:t>
            </a:r>
            <a:r>
              <a:rPr sz="1600" spc="105" dirty="0">
                <a:latin typeface="Calibri"/>
                <a:cs typeface="Calibri"/>
              </a:rPr>
              <a:t>όλες</a:t>
            </a:r>
            <a:r>
              <a:rPr sz="1600" spc="55" dirty="0">
                <a:latin typeface="Calibri"/>
                <a:cs typeface="Calibri"/>
              </a:rPr>
              <a:t> </a:t>
            </a:r>
            <a:r>
              <a:rPr sz="1600" spc="95" dirty="0">
                <a:latin typeface="Calibri"/>
                <a:cs typeface="Calibri"/>
              </a:rPr>
              <a:t>οι</a:t>
            </a:r>
            <a:r>
              <a:rPr sz="1600" spc="60" dirty="0">
                <a:latin typeface="Calibri"/>
                <a:cs typeface="Calibri"/>
              </a:rPr>
              <a:t> </a:t>
            </a:r>
            <a:r>
              <a:rPr sz="1600" spc="105" dirty="0">
                <a:latin typeface="Calibri"/>
                <a:cs typeface="Calibri"/>
              </a:rPr>
              <a:t>πτυχές</a:t>
            </a:r>
            <a:r>
              <a:rPr sz="1600" spc="60" dirty="0">
                <a:latin typeface="Calibri"/>
                <a:cs typeface="Calibri"/>
              </a:rPr>
              <a:t> </a:t>
            </a:r>
            <a:r>
              <a:rPr sz="1600" spc="114" dirty="0">
                <a:latin typeface="Calibri"/>
                <a:cs typeface="Calibri"/>
              </a:rPr>
              <a:t>του</a:t>
            </a:r>
            <a:r>
              <a:rPr sz="1600" spc="55" dirty="0">
                <a:latin typeface="Calibri"/>
                <a:cs typeface="Calibri"/>
              </a:rPr>
              <a:t> </a:t>
            </a:r>
            <a:r>
              <a:rPr sz="1600" spc="114" dirty="0">
                <a:latin typeface="Calibri"/>
                <a:cs typeface="Calibri"/>
              </a:rPr>
              <a:t>θέματος</a:t>
            </a:r>
            <a:r>
              <a:rPr sz="1600" spc="60" dirty="0">
                <a:latin typeface="Calibri"/>
                <a:cs typeface="Calibri"/>
              </a:rPr>
              <a:t> </a:t>
            </a:r>
            <a:r>
              <a:rPr sz="1600" spc="110" dirty="0">
                <a:latin typeface="Calibri"/>
                <a:cs typeface="Calibri"/>
              </a:rPr>
              <a:t>μπορεί</a:t>
            </a:r>
            <a:r>
              <a:rPr sz="1600" spc="65" dirty="0">
                <a:latin typeface="Calibri"/>
                <a:cs typeface="Calibri"/>
              </a:rPr>
              <a:t> </a:t>
            </a:r>
            <a:r>
              <a:rPr sz="1600" spc="120" dirty="0">
                <a:latin typeface="Calibri"/>
                <a:cs typeface="Calibri"/>
              </a:rPr>
              <a:t>να</a:t>
            </a:r>
            <a:r>
              <a:rPr sz="1600" spc="55" dirty="0">
                <a:latin typeface="Calibri"/>
                <a:cs typeface="Calibri"/>
              </a:rPr>
              <a:t> </a:t>
            </a:r>
            <a:r>
              <a:rPr sz="1600" spc="120" dirty="0">
                <a:latin typeface="Calibri"/>
                <a:cs typeface="Calibri"/>
              </a:rPr>
              <a:t>μην</a:t>
            </a:r>
            <a:r>
              <a:rPr sz="1600" spc="60" dirty="0">
                <a:latin typeface="Calibri"/>
                <a:cs typeface="Calibri"/>
              </a:rPr>
              <a:t> </a:t>
            </a:r>
            <a:r>
              <a:rPr sz="1600" spc="110" dirty="0">
                <a:latin typeface="Calibri"/>
                <a:cs typeface="Calibri"/>
              </a:rPr>
              <a:t>έχουν</a:t>
            </a:r>
            <a:r>
              <a:rPr sz="1600" spc="60" dirty="0">
                <a:latin typeface="Calibri"/>
                <a:cs typeface="Calibri"/>
              </a:rPr>
              <a:t> </a:t>
            </a:r>
            <a:r>
              <a:rPr sz="1600" spc="105" dirty="0">
                <a:latin typeface="Calibri"/>
                <a:cs typeface="Calibri"/>
              </a:rPr>
              <a:t>διερευνηθεί </a:t>
            </a:r>
            <a:r>
              <a:rPr sz="1600" spc="-345" dirty="0">
                <a:latin typeface="Calibri"/>
                <a:cs typeface="Calibri"/>
              </a:rPr>
              <a:t> </a:t>
            </a:r>
            <a:r>
              <a:rPr sz="1600" spc="120" dirty="0">
                <a:latin typeface="Calibri"/>
                <a:cs typeface="Calibri"/>
              </a:rPr>
              <a:t>ακόμη</a:t>
            </a:r>
            <a:r>
              <a:rPr sz="1600" spc="50" dirty="0">
                <a:latin typeface="Calibri"/>
                <a:cs typeface="Calibri"/>
              </a:rPr>
              <a:t> </a:t>
            </a:r>
            <a:r>
              <a:rPr sz="1600" spc="75" dirty="0">
                <a:latin typeface="Calibri"/>
                <a:cs typeface="Calibri"/>
              </a:rPr>
              <a:t>-</a:t>
            </a:r>
            <a:r>
              <a:rPr sz="1600" spc="50" dirty="0">
                <a:latin typeface="Calibri"/>
                <a:cs typeface="Calibri"/>
              </a:rPr>
              <a:t> </a:t>
            </a:r>
            <a:r>
              <a:rPr sz="1600" spc="114" dirty="0">
                <a:latin typeface="Calibri"/>
                <a:cs typeface="Calibri"/>
              </a:rPr>
              <a:t>ενδεχομένως</a:t>
            </a:r>
            <a:r>
              <a:rPr sz="1600" spc="55" dirty="0">
                <a:latin typeface="Calibri"/>
                <a:cs typeface="Calibri"/>
              </a:rPr>
              <a:t> </a:t>
            </a:r>
            <a:r>
              <a:rPr sz="1600" spc="114" dirty="0">
                <a:latin typeface="Calibri"/>
                <a:cs typeface="Calibri"/>
              </a:rPr>
              <a:t>άγνωστες</a:t>
            </a:r>
            <a:r>
              <a:rPr sz="1600" spc="50" dirty="0">
                <a:latin typeface="Calibri"/>
                <a:cs typeface="Calibri"/>
              </a:rPr>
              <a:t> </a:t>
            </a:r>
            <a:r>
              <a:rPr sz="1600" spc="110" dirty="0">
                <a:latin typeface="Calibri"/>
                <a:cs typeface="Calibri"/>
              </a:rPr>
              <a:t>Ευπάθειες</a:t>
            </a:r>
            <a:endParaRPr sz="1600">
              <a:latin typeface="Calibri"/>
              <a:cs typeface="Calibri"/>
            </a:endParaRPr>
          </a:p>
          <a:p>
            <a:pPr marL="927100" lvl="1" indent="-342900">
              <a:lnSpc>
                <a:spcPct val="100000"/>
              </a:lnSpc>
              <a:spcBef>
                <a:spcPts val="720"/>
              </a:spcBef>
              <a:buSzPct val="125000"/>
              <a:buChar char="◦"/>
              <a:tabLst>
                <a:tab pos="926465" algn="l"/>
                <a:tab pos="927100" algn="l"/>
              </a:tabLst>
            </a:pPr>
            <a:r>
              <a:rPr sz="1600" spc="155" dirty="0">
                <a:latin typeface="Calibri"/>
                <a:cs typeface="Calibri"/>
              </a:rPr>
              <a:t>Δεν</a:t>
            </a:r>
            <a:r>
              <a:rPr sz="1600" spc="50" dirty="0">
                <a:latin typeface="Calibri"/>
                <a:cs typeface="Calibri"/>
              </a:rPr>
              <a:t> </a:t>
            </a:r>
            <a:r>
              <a:rPr sz="1600" spc="125" dirty="0">
                <a:latin typeface="Calibri"/>
                <a:cs typeface="Calibri"/>
              </a:rPr>
              <a:t>έχει</a:t>
            </a:r>
            <a:r>
              <a:rPr sz="1600" spc="60" dirty="0">
                <a:latin typeface="Calibri"/>
                <a:cs typeface="Calibri"/>
              </a:rPr>
              <a:t> </a:t>
            </a:r>
            <a:r>
              <a:rPr sz="1600" spc="145" dirty="0">
                <a:latin typeface="Calibri"/>
                <a:cs typeface="Calibri"/>
              </a:rPr>
              <a:t>ευρεία</a:t>
            </a:r>
            <a:r>
              <a:rPr sz="1600" spc="60" dirty="0">
                <a:latin typeface="Calibri"/>
                <a:cs typeface="Calibri"/>
              </a:rPr>
              <a:t> </a:t>
            </a:r>
            <a:r>
              <a:rPr sz="1600" spc="160" dirty="0">
                <a:latin typeface="Calibri"/>
                <a:cs typeface="Calibri"/>
              </a:rPr>
              <a:t>χρήση</a:t>
            </a:r>
            <a:endParaRPr sz="1600">
              <a:latin typeface="Calibri"/>
              <a:cs typeface="Calibri"/>
            </a:endParaRPr>
          </a:p>
          <a:p>
            <a:pPr marL="469900" indent="-342900">
              <a:lnSpc>
                <a:spcPct val="100000"/>
              </a:lnSpc>
              <a:spcBef>
                <a:spcPts val="610"/>
              </a:spcBef>
              <a:buSzPct val="125714"/>
              <a:buChar char="◦"/>
              <a:tabLst>
                <a:tab pos="469265" algn="l"/>
                <a:tab pos="469900" algn="l"/>
              </a:tabLst>
            </a:pPr>
            <a:r>
              <a:rPr sz="1750" spc="114" dirty="0">
                <a:latin typeface="Calibri"/>
                <a:cs typeface="Calibri"/>
              </a:rPr>
              <a:t>Όχι</a:t>
            </a:r>
            <a:r>
              <a:rPr sz="1750" spc="25" dirty="0">
                <a:latin typeface="Calibri"/>
                <a:cs typeface="Calibri"/>
              </a:rPr>
              <a:t> </a:t>
            </a:r>
            <a:r>
              <a:rPr sz="1750" spc="135" dirty="0">
                <a:latin typeface="Calibri"/>
                <a:cs typeface="Calibri"/>
              </a:rPr>
              <a:t>τέλειο</a:t>
            </a:r>
            <a:endParaRPr sz="1750">
              <a:latin typeface="Calibri"/>
              <a:cs typeface="Calibri"/>
            </a:endParaRPr>
          </a:p>
          <a:p>
            <a:pPr marL="927100" marR="485140" lvl="1" indent="-342900">
              <a:lnSpc>
                <a:spcPct val="100000"/>
              </a:lnSpc>
              <a:spcBef>
                <a:spcPts val="780"/>
              </a:spcBef>
              <a:buSzPct val="125000"/>
              <a:buChar char="◦"/>
              <a:tabLst>
                <a:tab pos="926465" algn="l"/>
                <a:tab pos="927100" algn="l"/>
              </a:tabLst>
            </a:pPr>
            <a:r>
              <a:rPr sz="1600" spc="114" dirty="0">
                <a:latin typeface="Calibri"/>
                <a:cs typeface="Calibri"/>
              </a:rPr>
              <a:t>Εξακολουθούν</a:t>
            </a:r>
            <a:r>
              <a:rPr sz="1600" spc="60" dirty="0">
                <a:latin typeface="Calibri"/>
                <a:cs typeface="Calibri"/>
              </a:rPr>
              <a:t> </a:t>
            </a:r>
            <a:r>
              <a:rPr sz="1600" spc="120" dirty="0">
                <a:latin typeface="Calibri"/>
                <a:cs typeface="Calibri"/>
              </a:rPr>
              <a:t>να</a:t>
            </a:r>
            <a:r>
              <a:rPr sz="1600" spc="55" dirty="0">
                <a:latin typeface="Calibri"/>
                <a:cs typeface="Calibri"/>
              </a:rPr>
              <a:t> </a:t>
            </a:r>
            <a:r>
              <a:rPr sz="1600" spc="120" dirty="0">
                <a:latin typeface="Calibri"/>
                <a:cs typeface="Calibri"/>
              </a:rPr>
              <a:t>υπάρχουν</a:t>
            </a:r>
            <a:r>
              <a:rPr sz="1600" spc="65" dirty="0">
                <a:latin typeface="Calibri"/>
                <a:cs typeface="Calibri"/>
              </a:rPr>
              <a:t> </a:t>
            </a:r>
            <a:r>
              <a:rPr sz="1600" spc="100" dirty="0">
                <a:latin typeface="Calibri"/>
                <a:cs typeface="Calibri"/>
              </a:rPr>
              <a:t>επιθέσεις</a:t>
            </a:r>
            <a:r>
              <a:rPr sz="1600" spc="60" dirty="0">
                <a:latin typeface="Calibri"/>
                <a:cs typeface="Calibri"/>
              </a:rPr>
              <a:t> </a:t>
            </a:r>
            <a:r>
              <a:rPr sz="1600" spc="125" dirty="0">
                <a:latin typeface="Calibri"/>
                <a:cs typeface="Calibri"/>
              </a:rPr>
              <a:t>που</a:t>
            </a:r>
            <a:r>
              <a:rPr sz="1600" spc="60" dirty="0">
                <a:latin typeface="Calibri"/>
                <a:cs typeface="Calibri"/>
              </a:rPr>
              <a:t> </a:t>
            </a:r>
            <a:r>
              <a:rPr sz="1600" spc="120" dirty="0">
                <a:latin typeface="Calibri"/>
                <a:cs typeface="Calibri"/>
              </a:rPr>
              <a:t>μπορούν</a:t>
            </a:r>
            <a:r>
              <a:rPr sz="1600" spc="60" dirty="0">
                <a:latin typeface="Calibri"/>
                <a:cs typeface="Calibri"/>
              </a:rPr>
              <a:t> </a:t>
            </a:r>
            <a:r>
              <a:rPr sz="1600" spc="120" dirty="0">
                <a:latin typeface="Calibri"/>
                <a:cs typeface="Calibri"/>
              </a:rPr>
              <a:t>να</a:t>
            </a:r>
            <a:r>
              <a:rPr sz="1600" spc="55" dirty="0">
                <a:latin typeface="Calibri"/>
                <a:cs typeface="Calibri"/>
              </a:rPr>
              <a:t> </a:t>
            </a:r>
            <a:r>
              <a:rPr sz="1600" spc="120" dirty="0">
                <a:latin typeface="Calibri"/>
                <a:cs typeface="Calibri"/>
              </a:rPr>
              <a:t>λύσουν</a:t>
            </a:r>
            <a:r>
              <a:rPr sz="1600" spc="60" dirty="0">
                <a:latin typeface="Calibri"/>
                <a:cs typeface="Calibri"/>
              </a:rPr>
              <a:t> </a:t>
            </a:r>
            <a:r>
              <a:rPr sz="1600" spc="105" dirty="0">
                <a:latin typeface="Calibri"/>
                <a:cs typeface="Calibri"/>
              </a:rPr>
              <a:t>το</a:t>
            </a:r>
            <a:r>
              <a:rPr sz="1600" spc="55" dirty="0">
                <a:latin typeface="Calibri"/>
                <a:cs typeface="Calibri"/>
              </a:rPr>
              <a:t> </a:t>
            </a:r>
            <a:r>
              <a:rPr sz="1600" spc="120" dirty="0">
                <a:latin typeface="Calibri"/>
                <a:cs typeface="Calibri"/>
              </a:rPr>
              <a:t>ECC</a:t>
            </a:r>
            <a:r>
              <a:rPr sz="1600" spc="55" dirty="0">
                <a:latin typeface="Calibri"/>
                <a:cs typeface="Calibri"/>
              </a:rPr>
              <a:t> </a:t>
            </a:r>
            <a:r>
              <a:rPr sz="1600" spc="105" dirty="0">
                <a:latin typeface="Calibri"/>
                <a:cs typeface="Calibri"/>
              </a:rPr>
              <a:t>το</a:t>
            </a:r>
            <a:r>
              <a:rPr sz="1600" spc="55" dirty="0">
                <a:latin typeface="Calibri"/>
                <a:cs typeface="Calibri"/>
              </a:rPr>
              <a:t> </a:t>
            </a:r>
            <a:r>
              <a:rPr sz="1600" spc="110" dirty="0">
                <a:latin typeface="Calibri"/>
                <a:cs typeface="Calibri"/>
              </a:rPr>
              <a:t>δυαδικό </a:t>
            </a:r>
            <a:r>
              <a:rPr sz="1600" spc="-345" dirty="0">
                <a:latin typeface="Calibri"/>
                <a:cs typeface="Calibri"/>
              </a:rPr>
              <a:t> </a:t>
            </a:r>
            <a:r>
              <a:rPr sz="1600" spc="125" dirty="0">
                <a:latin typeface="Calibri"/>
                <a:cs typeface="Calibri"/>
              </a:rPr>
              <a:t>ψηφίο</a:t>
            </a:r>
            <a:r>
              <a:rPr sz="1600" spc="50" dirty="0">
                <a:latin typeface="Calibri"/>
                <a:cs typeface="Calibri"/>
              </a:rPr>
              <a:t> </a:t>
            </a:r>
            <a:r>
              <a:rPr sz="1600" spc="120" dirty="0">
                <a:latin typeface="Calibri"/>
                <a:cs typeface="Calibri"/>
              </a:rPr>
              <a:t>112</a:t>
            </a:r>
            <a:r>
              <a:rPr sz="1600" spc="45" dirty="0">
                <a:latin typeface="Calibri"/>
                <a:cs typeface="Calibri"/>
              </a:rPr>
              <a:t> </a:t>
            </a:r>
            <a:r>
              <a:rPr sz="1600" spc="85" dirty="0">
                <a:latin typeface="Calibri"/>
                <a:cs typeface="Calibri"/>
              </a:rPr>
              <a:t>bit</a:t>
            </a:r>
            <a:r>
              <a:rPr sz="1600" spc="50" dirty="0">
                <a:latin typeface="Calibri"/>
                <a:cs typeface="Calibri"/>
              </a:rPr>
              <a:t> </a:t>
            </a:r>
            <a:r>
              <a:rPr sz="1600" spc="90" dirty="0">
                <a:latin typeface="Calibri"/>
                <a:cs typeface="Calibri"/>
              </a:rPr>
              <a:t>έχει</a:t>
            </a:r>
            <a:r>
              <a:rPr sz="1600" spc="55" dirty="0">
                <a:latin typeface="Calibri"/>
                <a:cs typeface="Calibri"/>
              </a:rPr>
              <a:t> </a:t>
            </a:r>
            <a:r>
              <a:rPr sz="1600" spc="114" dirty="0">
                <a:latin typeface="Calibri"/>
                <a:cs typeface="Calibri"/>
              </a:rPr>
              <a:t>σπάσει</a:t>
            </a:r>
            <a:r>
              <a:rPr sz="1600" spc="55" dirty="0">
                <a:latin typeface="Calibri"/>
                <a:cs typeface="Calibri"/>
              </a:rPr>
              <a:t> </a:t>
            </a:r>
            <a:r>
              <a:rPr sz="1600" spc="110" dirty="0">
                <a:latin typeface="Calibri"/>
                <a:cs typeface="Calibri"/>
              </a:rPr>
              <a:t>δημοσίως)</a:t>
            </a:r>
            <a:endParaRPr sz="1600">
              <a:latin typeface="Calibri"/>
              <a:cs typeface="Calibri"/>
            </a:endParaRPr>
          </a:p>
          <a:p>
            <a:pPr marL="927100" marR="5080" lvl="1" indent="-342900">
              <a:lnSpc>
                <a:spcPts val="1910"/>
              </a:lnSpc>
              <a:spcBef>
                <a:spcPts val="840"/>
              </a:spcBef>
              <a:buSzPct val="125000"/>
              <a:buChar char="◦"/>
              <a:tabLst>
                <a:tab pos="926465" algn="l"/>
                <a:tab pos="927100" algn="l"/>
              </a:tabLst>
            </a:pPr>
            <a:r>
              <a:rPr sz="1600" spc="150" dirty="0">
                <a:latin typeface="Calibri"/>
                <a:cs typeface="Calibri"/>
              </a:rPr>
              <a:t>Γνωστές</a:t>
            </a:r>
            <a:r>
              <a:rPr sz="1600" spc="70" dirty="0">
                <a:latin typeface="Calibri"/>
                <a:cs typeface="Calibri"/>
              </a:rPr>
              <a:t> </a:t>
            </a:r>
            <a:r>
              <a:rPr sz="1600" spc="135" dirty="0">
                <a:latin typeface="Calibri"/>
                <a:cs typeface="Calibri"/>
              </a:rPr>
              <a:t>επιθέσεις</a:t>
            </a:r>
            <a:r>
              <a:rPr sz="1600" spc="75" dirty="0">
                <a:latin typeface="Calibri"/>
                <a:cs typeface="Calibri"/>
              </a:rPr>
              <a:t> </a:t>
            </a:r>
            <a:r>
              <a:rPr sz="1600" spc="125" dirty="0">
                <a:latin typeface="Calibri"/>
                <a:cs typeface="Calibri"/>
              </a:rPr>
              <a:t>είναι</a:t>
            </a:r>
            <a:r>
              <a:rPr sz="1600" spc="75" dirty="0">
                <a:latin typeface="Calibri"/>
                <a:cs typeface="Calibri"/>
              </a:rPr>
              <a:t> </a:t>
            </a:r>
            <a:r>
              <a:rPr sz="1600" spc="170" dirty="0">
                <a:latin typeface="Calibri"/>
                <a:cs typeface="Calibri"/>
              </a:rPr>
              <a:t>η</a:t>
            </a:r>
            <a:r>
              <a:rPr sz="1600" spc="75" dirty="0">
                <a:latin typeface="Calibri"/>
                <a:cs typeface="Calibri"/>
              </a:rPr>
              <a:t> </a:t>
            </a:r>
            <a:r>
              <a:rPr sz="1600" spc="150" dirty="0">
                <a:latin typeface="Calibri"/>
                <a:cs typeface="Calibri"/>
              </a:rPr>
              <a:t>επίθεση</a:t>
            </a:r>
            <a:r>
              <a:rPr sz="1600" spc="80" dirty="0">
                <a:latin typeface="Calibri"/>
                <a:cs typeface="Calibri"/>
              </a:rPr>
              <a:t> </a:t>
            </a:r>
            <a:r>
              <a:rPr sz="1600" spc="120" dirty="0">
                <a:latin typeface="Calibri"/>
                <a:cs typeface="Calibri"/>
              </a:rPr>
              <a:t>Pollard's</a:t>
            </a:r>
            <a:r>
              <a:rPr sz="1600" spc="70" dirty="0">
                <a:latin typeface="Calibri"/>
                <a:cs typeface="Calibri"/>
              </a:rPr>
              <a:t> </a:t>
            </a:r>
            <a:r>
              <a:rPr sz="1600" spc="170" dirty="0">
                <a:latin typeface="Calibri"/>
                <a:cs typeface="Calibri"/>
              </a:rPr>
              <a:t>Rho</a:t>
            </a:r>
            <a:r>
              <a:rPr sz="1600" spc="75" dirty="0">
                <a:latin typeface="Calibri"/>
                <a:cs typeface="Calibri"/>
              </a:rPr>
              <a:t> </a:t>
            </a:r>
            <a:r>
              <a:rPr sz="1600" spc="150" dirty="0">
                <a:latin typeface="Calibri"/>
                <a:cs typeface="Calibri"/>
              </a:rPr>
              <a:t>(πολυπλοκότητα</a:t>
            </a:r>
            <a:r>
              <a:rPr sz="1600" spc="85" dirty="0">
                <a:latin typeface="Calibri"/>
                <a:cs typeface="Calibri"/>
              </a:rPr>
              <a:t> </a:t>
            </a:r>
            <a:r>
              <a:rPr sz="1600" spc="145" dirty="0">
                <a:latin typeface="Calibri"/>
                <a:cs typeface="Calibri"/>
              </a:rPr>
              <a:t>O(√n)</a:t>
            </a:r>
            <a:r>
              <a:rPr sz="1600" spc="70" dirty="0">
                <a:latin typeface="Calibri"/>
                <a:cs typeface="Calibri"/>
              </a:rPr>
              <a:t> </a:t>
            </a:r>
            <a:r>
              <a:rPr sz="1600" spc="90" dirty="0">
                <a:latin typeface="Calibri"/>
                <a:cs typeface="Calibri"/>
              </a:rPr>
              <a:t>),</a:t>
            </a:r>
            <a:r>
              <a:rPr sz="1600" spc="70" dirty="0">
                <a:latin typeface="Calibri"/>
                <a:cs typeface="Calibri"/>
              </a:rPr>
              <a:t> </a:t>
            </a:r>
            <a:r>
              <a:rPr sz="1600" spc="170" dirty="0">
                <a:latin typeface="Calibri"/>
                <a:cs typeface="Calibri"/>
              </a:rPr>
              <a:t>η</a:t>
            </a:r>
            <a:r>
              <a:rPr sz="1600" spc="70" dirty="0">
                <a:latin typeface="Calibri"/>
                <a:cs typeface="Calibri"/>
              </a:rPr>
              <a:t> </a:t>
            </a:r>
            <a:r>
              <a:rPr sz="1600" spc="150" dirty="0">
                <a:latin typeface="Calibri"/>
                <a:cs typeface="Calibri"/>
              </a:rPr>
              <a:t>επίθεση </a:t>
            </a:r>
            <a:r>
              <a:rPr sz="1600" spc="-345" dirty="0">
                <a:latin typeface="Calibri"/>
                <a:cs typeface="Calibri"/>
              </a:rPr>
              <a:t> </a:t>
            </a:r>
            <a:r>
              <a:rPr sz="1600" spc="135" dirty="0">
                <a:latin typeface="Calibri"/>
                <a:cs typeface="Calibri"/>
              </a:rPr>
              <a:t>Pohlig-Hellman,</a:t>
            </a:r>
            <a:r>
              <a:rPr sz="1600" spc="65" dirty="0">
                <a:latin typeface="Calibri"/>
                <a:cs typeface="Calibri"/>
              </a:rPr>
              <a:t> </a:t>
            </a:r>
            <a:r>
              <a:rPr sz="1600" spc="145" dirty="0">
                <a:latin typeface="Calibri"/>
                <a:cs typeface="Calibri"/>
              </a:rPr>
              <a:t>το</a:t>
            </a:r>
            <a:r>
              <a:rPr sz="1600" spc="70" dirty="0">
                <a:latin typeface="Calibri"/>
                <a:cs typeface="Calibri"/>
              </a:rPr>
              <a:t> </a:t>
            </a:r>
            <a:r>
              <a:rPr sz="1600" spc="155" dirty="0">
                <a:latin typeface="Calibri"/>
                <a:cs typeface="Calibri"/>
              </a:rPr>
              <a:t>Baby</a:t>
            </a:r>
            <a:r>
              <a:rPr sz="1600" spc="70" dirty="0">
                <a:latin typeface="Calibri"/>
                <a:cs typeface="Calibri"/>
              </a:rPr>
              <a:t> </a:t>
            </a:r>
            <a:r>
              <a:rPr sz="1600" spc="130" dirty="0">
                <a:latin typeface="Calibri"/>
                <a:cs typeface="Calibri"/>
              </a:rPr>
              <a:t>Step,</a:t>
            </a:r>
            <a:r>
              <a:rPr sz="1600" spc="65" dirty="0">
                <a:latin typeface="Calibri"/>
                <a:cs typeface="Calibri"/>
              </a:rPr>
              <a:t> </a:t>
            </a:r>
            <a:r>
              <a:rPr sz="1600" spc="145" dirty="0">
                <a:latin typeface="Calibri"/>
                <a:cs typeface="Calibri"/>
              </a:rPr>
              <a:t>το</a:t>
            </a:r>
            <a:r>
              <a:rPr sz="1600" spc="70" dirty="0">
                <a:latin typeface="Calibri"/>
                <a:cs typeface="Calibri"/>
              </a:rPr>
              <a:t> </a:t>
            </a:r>
            <a:r>
              <a:rPr sz="1600" spc="135" dirty="0">
                <a:latin typeface="Calibri"/>
                <a:cs typeface="Calibri"/>
              </a:rPr>
              <a:t>Giant</a:t>
            </a:r>
            <a:r>
              <a:rPr sz="1600" spc="70" dirty="0">
                <a:latin typeface="Calibri"/>
                <a:cs typeface="Calibri"/>
              </a:rPr>
              <a:t> </a:t>
            </a:r>
            <a:r>
              <a:rPr sz="1600" spc="140" dirty="0">
                <a:latin typeface="Calibri"/>
                <a:cs typeface="Calibri"/>
              </a:rPr>
              <a:t>Step</a:t>
            </a:r>
            <a:r>
              <a:rPr sz="1600" spc="65" dirty="0">
                <a:latin typeface="Calibri"/>
                <a:cs typeface="Calibri"/>
              </a:rPr>
              <a:t> </a:t>
            </a:r>
            <a:r>
              <a:rPr sz="1600" spc="125" dirty="0">
                <a:latin typeface="Calibri"/>
                <a:cs typeface="Calibri"/>
              </a:rPr>
              <a:t>κ.λπ.</a:t>
            </a:r>
            <a:endParaRPr sz="16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697865" y="826770"/>
            <a:ext cx="7943215" cy="459740"/>
          </a:xfrm>
          <a:prstGeom prst="rect">
            <a:avLst/>
          </a:prstGeom>
        </p:spPr>
        <p:txBody>
          <a:bodyPr vert="horz" wrap="square" lIns="0" tIns="12700" rIns="0" bIns="0" rtlCol="0">
            <a:spAutoFit/>
          </a:bodyPr>
          <a:lstStyle/>
          <a:p>
            <a:pPr marL="12700">
              <a:lnSpc>
                <a:spcPct val="100000"/>
              </a:lnSpc>
              <a:spcBef>
                <a:spcPts val="100"/>
              </a:spcBef>
            </a:pPr>
            <a:r>
              <a:rPr spc="120" dirty="0">
                <a:solidFill>
                  <a:srgbClr val="FFFFFF"/>
                </a:solidFill>
              </a:rPr>
              <a:t>Αλγόριθμοι</a:t>
            </a:r>
            <a:r>
              <a:rPr spc="45" dirty="0">
                <a:solidFill>
                  <a:srgbClr val="FFFFFF"/>
                </a:solidFill>
              </a:rPr>
              <a:t> </a:t>
            </a:r>
            <a:r>
              <a:rPr spc="135" dirty="0">
                <a:solidFill>
                  <a:srgbClr val="FFFFFF"/>
                </a:solidFill>
              </a:rPr>
              <a:t>κρυπτογραφημένης</a:t>
            </a:r>
            <a:r>
              <a:rPr spc="70" dirty="0">
                <a:solidFill>
                  <a:srgbClr val="FFFFFF"/>
                </a:solidFill>
              </a:rPr>
              <a:t> </a:t>
            </a:r>
            <a:r>
              <a:rPr spc="135" dirty="0">
                <a:solidFill>
                  <a:srgbClr val="FFFFFF"/>
                </a:solidFill>
              </a:rPr>
              <a:t>κρυπτογράφησης</a:t>
            </a:r>
          </a:p>
        </p:txBody>
      </p:sp>
      <p:sp>
        <p:nvSpPr>
          <p:cNvPr id="4" name="object 4"/>
          <p:cNvSpPr txBox="1"/>
          <p:nvPr/>
        </p:nvSpPr>
        <p:spPr>
          <a:xfrm>
            <a:off x="1158875" y="1730692"/>
            <a:ext cx="7503159" cy="2404110"/>
          </a:xfrm>
          <a:prstGeom prst="rect">
            <a:avLst/>
          </a:prstGeom>
        </p:spPr>
        <p:txBody>
          <a:bodyPr vert="horz" wrap="square" lIns="0" tIns="0" rIns="0" bIns="0" rtlCol="0">
            <a:spAutoFit/>
          </a:bodyPr>
          <a:lstStyle/>
          <a:p>
            <a:pPr marL="287020" indent="-274320">
              <a:lnSpc>
                <a:spcPts val="1800"/>
              </a:lnSpc>
              <a:buClr>
                <a:srgbClr val="FFBA00"/>
              </a:buClr>
              <a:buSzPct val="128571"/>
              <a:buFont typeface="Courier New"/>
              <a:buChar char="o"/>
              <a:tabLst>
                <a:tab pos="287020" algn="l"/>
              </a:tabLst>
            </a:pPr>
            <a:r>
              <a:rPr sz="1400" spc="95" dirty="0">
                <a:solidFill>
                  <a:srgbClr val="FFFFFF"/>
                </a:solidFill>
                <a:latin typeface="Calibri"/>
                <a:cs typeface="Calibri"/>
              </a:rPr>
              <a:t>Οι</a:t>
            </a:r>
            <a:r>
              <a:rPr sz="1400" spc="45" dirty="0">
                <a:solidFill>
                  <a:srgbClr val="FFFFFF"/>
                </a:solidFill>
                <a:latin typeface="Calibri"/>
                <a:cs typeface="Calibri"/>
              </a:rPr>
              <a:t> </a:t>
            </a:r>
            <a:r>
              <a:rPr sz="1400" spc="95" dirty="0">
                <a:solidFill>
                  <a:srgbClr val="FFFFFF"/>
                </a:solidFill>
                <a:latin typeface="Calibri"/>
                <a:cs typeface="Calibri"/>
              </a:rPr>
              <a:t>περισσότεροι</a:t>
            </a:r>
            <a:r>
              <a:rPr sz="1400" spc="55" dirty="0">
                <a:solidFill>
                  <a:srgbClr val="FFFFFF"/>
                </a:solidFill>
                <a:latin typeface="Calibri"/>
                <a:cs typeface="Calibri"/>
              </a:rPr>
              <a:t> </a:t>
            </a:r>
            <a:r>
              <a:rPr sz="1400" spc="95" dirty="0">
                <a:solidFill>
                  <a:srgbClr val="FFFFFF"/>
                </a:solidFill>
                <a:latin typeface="Calibri"/>
                <a:cs typeface="Calibri"/>
              </a:rPr>
              <a:t>αλγόριθμοι</a:t>
            </a:r>
            <a:r>
              <a:rPr sz="1400" spc="45" dirty="0">
                <a:solidFill>
                  <a:srgbClr val="FFFFFF"/>
                </a:solidFill>
                <a:latin typeface="Calibri"/>
                <a:cs typeface="Calibri"/>
              </a:rPr>
              <a:t> </a:t>
            </a:r>
            <a:r>
              <a:rPr sz="1400" spc="105" dirty="0">
                <a:solidFill>
                  <a:srgbClr val="FFFFFF"/>
                </a:solidFill>
                <a:latin typeface="Calibri"/>
                <a:cs typeface="Calibri"/>
              </a:rPr>
              <a:t>κρυπτογράφησης</a:t>
            </a:r>
            <a:r>
              <a:rPr sz="1400" spc="55" dirty="0">
                <a:solidFill>
                  <a:srgbClr val="FFFFFF"/>
                </a:solidFill>
                <a:latin typeface="Calibri"/>
                <a:cs typeface="Calibri"/>
              </a:rPr>
              <a:t> </a:t>
            </a:r>
            <a:r>
              <a:rPr sz="1400" spc="100" dirty="0">
                <a:solidFill>
                  <a:srgbClr val="FFFFFF"/>
                </a:solidFill>
                <a:latin typeface="Calibri"/>
                <a:cs typeface="Calibri"/>
              </a:rPr>
              <a:t>δημόσιου</a:t>
            </a:r>
            <a:r>
              <a:rPr sz="1400" spc="50" dirty="0">
                <a:solidFill>
                  <a:srgbClr val="FFFFFF"/>
                </a:solidFill>
                <a:latin typeface="Calibri"/>
                <a:cs typeface="Calibri"/>
              </a:rPr>
              <a:t> </a:t>
            </a:r>
            <a:r>
              <a:rPr sz="1400" spc="90" dirty="0">
                <a:solidFill>
                  <a:srgbClr val="FFFFFF"/>
                </a:solidFill>
                <a:latin typeface="Calibri"/>
                <a:cs typeface="Calibri"/>
              </a:rPr>
              <a:t>κλειδιού</a:t>
            </a:r>
            <a:r>
              <a:rPr sz="1400" spc="45" dirty="0">
                <a:solidFill>
                  <a:srgbClr val="FFFFFF"/>
                </a:solidFill>
                <a:latin typeface="Calibri"/>
                <a:cs typeface="Calibri"/>
              </a:rPr>
              <a:t> </a:t>
            </a:r>
            <a:r>
              <a:rPr sz="1400" spc="95" dirty="0">
                <a:solidFill>
                  <a:srgbClr val="FFFFFF"/>
                </a:solidFill>
                <a:latin typeface="Calibri"/>
                <a:cs typeface="Calibri"/>
              </a:rPr>
              <a:t>χρησιμοποιούν</a:t>
            </a:r>
            <a:r>
              <a:rPr sz="1400" spc="50" dirty="0">
                <a:solidFill>
                  <a:srgbClr val="FFFFFF"/>
                </a:solidFill>
                <a:latin typeface="Calibri"/>
                <a:cs typeface="Calibri"/>
              </a:rPr>
              <a:t> </a:t>
            </a:r>
            <a:r>
              <a:rPr sz="1400" spc="80" dirty="0">
                <a:solidFill>
                  <a:srgbClr val="FFFFFF"/>
                </a:solidFill>
                <a:latin typeface="Calibri"/>
                <a:cs typeface="Calibri"/>
              </a:rPr>
              <a:t>είτε</a:t>
            </a:r>
            <a:endParaRPr sz="1400">
              <a:latin typeface="Calibri"/>
              <a:cs typeface="Calibri"/>
            </a:endParaRPr>
          </a:p>
          <a:p>
            <a:pPr marL="286385">
              <a:lnSpc>
                <a:spcPts val="1620"/>
              </a:lnSpc>
            </a:pPr>
            <a:r>
              <a:rPr sz="1400" spc="95" dirty="0">
                <a:solidFill>
                  <a:srgbClr val="FFFFFF"/>
                </a:solidFill>
                <a:latin typeface="Calibri"/>
                <a:cs typeface="Calibri"/>
              </a:rPr>
              <a:t>δομοστοιχειωτή</a:t>
            </a:r>
            <a:r>
              <a:rPr sz="1400" spc="55" dirty="0">
                <a:solidFill>
                  <a:srgbClr val="FFFFFF"/>
                </a:solidFill>
                <a:latin typeface="Calibri"/>
                <a:cs typeface="Calibri"/>
              </a:rPr>
              <a:t> </a:t>
            </a:r>
            <a:r>
              <a:rPr sz="1400" spc="90" dirty="0">
                <a:solidFill>
                  <a:srgbClr val="FFFFFF"/>
                </a:solidFill>
                <a:latin typeface="Calibri"/>
                <a:cs typeface="Calibri"/>
              </a:rPr>
              <a:t>αριθμητική</a:t>
            </a:r>
            <a:r>
              <a:rPr sz="1400" spc="60" dirty="0">
                <a:solidFill>
                  <a:srgbClr val="FFFFFF"/>
                </a:solidFill>
                <a:latin typeface="Calibri"/>
                <a:cs typeface="Calibri"/>
              </a:rPr>
              <a:t> </a:t>
            </a:r>
            <a:r>
              <a:rPr sz="1400" spc="100" dirty="0">
                <a:solidFill>
                  <a:srgbClr val="FFFFFF"/>
                </a:solidFill>
                <a:latin typeface="Calibri"/>
                <a:cs typeface="Calibri"/>
              </a:rPr>
              <a:t>θεωρία</a:t>
            </a:r>
            <a:r>
              <a:rPr sz="1400" spc="60" dirty="0">
                <a:solidFill>
                  <a:srgbClr val="FFFFFF"/>
                </a:solidFill>
                <a:latin typeface="Calibri"/>
                <a:cs typeface="Calibri"/>
              </a:rPr>
              <a:t> </a:t>
            </a:r>
            <a:r>
              <a:rPr sz="1400" spc="80" dirty="0">
                <a:solidFill>
                  <a:srgbClr val="FFFFFF"/>
                </a:solidFill>
                <a:latin typeface="Calibri"/>
                <a:cs typeface="Calibri"/>
              </a:rPr>
              <a:t>είτε</a:t>
            </a:r>
            <a:r>
              <a:rPr sz="1400" spc="50" dirty="0">
                <a:solidFill>
                  <a:srgbClr val="FFFFFF"/>
                </a:solidFill>
                <a:latin typeface="Calibri"/>
                <a:cs typeface="Calibri"/>
              </a:rPr>
              <a:t> </a:t>
            </a:r>
            <a:r>
              <a:rPr sz="1400" spc="85" dirty="0">
                <a:solidFill>
                  <a:srgbClr val="FFFFFF"/>
                </a:solidFill>
                <a:latin typeface="Calibri"/>
                <a:cs typeface="Calibri"/>
              </a:rPr>
              <a:t>ελλειπτικές</a:t>
            </a:r>
            <a:r>
              <a:rPr sz="1400" spc="55" dirty="0">
                <a:solidFill>
                  <a:srgbClr val="FFFFFF"/>
                </a:solidFill>
                <a:latin typeface="Calibri"/>
                <a:cs typeface="Calibri"/>
              </a:rPr>
              <a:t> </a:t>
            </a:r>
            <a:r>
              <a:rPr sz="1400" spc="95" dirty="0">
                <a:solidFill>
                  <a:srgbClr val="FFFFFF"/>
                </a:solidFill>
                <a:latin typeface="Calibri"/>
                <a:cs typeface="Calibri"/>
              </a:rPr>
              <a:t>καμπύλες.</a:t>
            </a:r>
            <a:endParaRPr sz="1400">
              <a:latin typeface="Calibri"/>
              <a:cs typeface="Calibri"/>
            </a:endParaRPr>
          </a:p>
          <a:p>
            <a:pPr>
              <a:lnSpc>
                <a:spcPct val="100000"/>
              </a:lnSpc>
              <a:spcBef>
                <a:spcPts val="30"/>
              </a:spcBef>
            </a:pPr>
            <a:endParaRPr sz="1250">
              <a:latin typeface="Calibri"/>
              <a:cs typeface="Calibri"/>
            </a:endParaRPr>
          </a:p>
          <a:p>
            <a:pPr marL="286385" indent="-273685">
              <a:lnSpc>
                <a:spcPct val="100000"/>
              </a:lnSpc>
              <a:spcBef>
                <a:spcPts val="5"/>
              </a:spcBef>
              <a:buClr>
                <a:srgbClr val="FFBA00"/>
              </a:buClr>
              <a:buSzPct val="128571"/>
              <a:buFont typeface="Courier New"/>
              <a:buChar char="o"/>
              <a:tabLst>
                <a:tab pos="286385" algn="l"/>
              </a:tabLst>
            </a:pPr>
            <a:r>
              <a:rPr sz="1400" spc="90" dirty="0">
                <a:solidFill>
                  <a:srgbClr val="FFFFFF"/>
                </a:solidFill>
                <a:latin typeface="Calibri"/>
                <a:cs typeface="Calibri"/>
              </a:rPr>
              <a:t>RSA</a:t>
            </a:r>
            <a:endParaRPr sz="1400">
              <a:latin typeface="Calibri"/>
              <a:cs typeface="Calibri"/>
            </a:endParaRPr>
          </a:p>
          <a:p>
            <a:pPr marL="761365" lvl="1" indent="-273685">
              <a:lnSpc>
                <a:spcPct val="100000"/>
              </a:lnSpc>
              <a:spcBef>
                <a:spcPts val="635"/>
              </a:spcBef>
              <a:buSzPct val="128571"/>
              <a:buChar char="—"/>
              <a:tabLst>
                <a:tab pos="761365" algn="l"/>
              </a:tabLst>
            </a:pPr>
            <a:r>
              <a:rPr sz="1400" spc="140" dirty="0">
                <a:solidFill>
                  <a:srgbClr val="FFFFFF"/>
                </a:solidFill>
                <a:latin typeface="Calibri"/>
                <a:cs typeface="Calibri"/>
              </a:rPr>
              <a:t>με</a:t>
            </a:r>
            <a:r>
              <a:rPr sz="1400" spc="60" dirty="0">
                <a:solidFill>
                  <a:srgbClr val="FFFFFF"/>
                </a:solidFill>
                <a:latin typeface="Calibri"/>
                <a:cs typeface="Calibri"/>
              </a:rPr>
              <a:t> </a:t>
            </a:r>
            <a:r>
              <a:rPr sz="1400" spc="150" dirty="0">
                <a:solidFill>
                  <a:srgbClr val="FFFFFF"/>
                </a:solidFill>
                <a:latin typeface="Calibri"/>
                <a:cs typeface="Calibri"/>
              </a:rPr>
              <a:t>βάση</a:t>
            </a:r>
            <a:r>
              <a:rPr sz="1400" spc="70" dirty="0">
                <a:solidFill>
                  <a:srgbClr val="FFFFFF"/>
                </a:solidFill>
                <a:latin typeface="Calibri"/>
                <a:cs typeface="Calibri"/>
              </a:rPr>
              <a:t> </a:t>
            </a:r>
            <a:r>
              <a:rPr sz="1400" spc="125" dirty="0">
                <a:solidFill>
                  <a:srgbClr val="FFFFFF"/>
                </a:solidFill>
                <a:latin typeface="Calibri"/>
                <a:cs typeface="Calibri"/>
              </a:rPr>
              <a:t>τη</a:t>
            </a:r>
            <a:r>
              <a:rPr sz="1400" spc="60" dirty="0">
                <a:solidFill>
                  <a:srgbClr val="FFFFFF"/>
                </a:solidFill>
                <a:latin typeface="Calibri"/>
                <a:cs typeface="Calibri"/>
              </a:rPr>
              <a:t> </a:t>
            </a:r>
            <a:r>
              <a:rPr sz="1400" spc="130" dirty="0">
                <a:solidFill>
                  <a:srgbClr val="FFFFFF"/>
                </a:solidFill>
                <a:latin typeface="Calibri"/>
                <a:cs typeface="Calibri"/>
              </a:rPr>
              <a:t>δυσκολία</a:t>
            </a:r>
            <a:r>
              <a:rPr sz="1400" spc="65" dirty="0">
                <a:solidFill>
                  <a:srgbClr val="FFFFFF"/>
                </a:solidFill>
                <a:latin typeface="Calibri"/>
                <a:cs typeface="Calibri"/>
              </a:rPr>
              <a:t> </a:t>
            </a:r>
            <a:r>
              <a:rPr sz="1400" spc="120" dirty="0">
                <a:solidFill>
                  <a:srgbClr val="FFFFFF"/>
                </a:solidFill>
                <a:latin typeface="Calibri"/>
                <a:cs typeface="Calibri"/>
              </a:rPr>
              <a:t>της</a:t>
            </a:r>
            <a:r>
              <a:rPr sz="1400" spc="60" dirty="0">
                <a:solidFill>
                  <a:srgbClr val="FFFFFF"/>
                </a:solidFill>
                <a:latin typeface="Calibri"/>
                <a:cs typeface="Calibri"/>
              </a:rPr>
              <a:t> </a:t>
            </a:r>
            <a:r>
              <a:rPr sz="1400" spc="135" dirty="0">
                <a:solidFill>
                  <a:srgbClr val="FFFFFF"/>
                </a:solidFill>
                <a:latin typeface="Calibri"/>
                <a:cs typeface="Calibri"/>
              </a:rPr>
              <a:t>παραγοντοποίησης</a:t>
            </a:r>
            <a:r>
              <a:rPr sz="1400" spc="65" dirty="0">
                <a:solidFill>
                  <a:srgbClr val="FFFFFF"/>
                </a:solidFill>
                <a:latin typeface="Calibri"/>
                <a:cs typeface="Calibri"/>
              </a:rPr>
              <a:t> </a:t>
            </a:r>
            <a:r>
              <a:rPr sz="1400" spc="140" dirty="0">
                <a:solidFill>
                  <a:srgbClr val="FFFFFF"/>
                </a:solidFill>
                <a:latin typeface="Calibri"/>
                <a:cs typeface="Calibri"/>
              </a:rPr>
              <a:t>μεγάλων</a:t>
            </a:r>
            <a:r>
              <a:rPr sz="1400" spc="65" dirty="0">
                <a:solidFill>
                  <a:srgbClr val="FFFFFF"/>
                </a:solidFill>
                <a:latin typeface="Calibri"/>
                <a:cs typeface="Calibri"/>
              </a:rPr>
              <a:t> </a:t>
            </a:r>
            <a:r>
              <a:rPr sz="1400" spc="130" dirty="0">
                <a:solidFill>
                  <a:srgbClr val="FFFFFF"/>
                </a:solidFill>
                <a:latin typeface="Calibri"/>
                <a:cs typeface="Calibri"/>
              </a:rPr>
              <a:t>αριθμών</a:t>
            </a:r>
            <a:endParaRPr sz="1400">
              <a:latin typeface="Calibri"/>
              <a:cs typeface="Calibri"/>
            </a:endParaRPr>
          </a:p>
          <a:p>
            <a:pPr marL="286385" indent="-273685">
              <a:lnSpc>
                <a:spcPct val="100000"/>
              </a:lnSpc>
              <a:spcBef>
                <a:spcPts val="1275"/>
              </a:spcBef>
              <a:buClr>
                <a:srgbClr val="FFBA00"/>
              </a:buClr>
              <a:buSzPct val="128571"/>
              <a:buFont typeface="Courier New"/>
              <a:buChar char="o"/>
              <a:tabLst>
                <a:tab pos="286385" algn="l"/>
              </a:tabLst>
            </a:pPr>
            <a:r>
              <a:rPr sz="1400" spc="65" dirty="0">
                <a:solidFill>
                  <a:srgbClr val="FFFFFF"/>
                </a:solidFill>
                <a:latin typeface="Calibri"/>
                <a:cs typeface="Calibri"/>
              </a:rPr>
              <a:t>Ελ</a:t>
            </a:r>
            <a:r>
              <a:rPr sz="1400" spc="-5" dirty="0">
                <a:solidFill>
                  <a:srgbClr val="FFFFFF"/>
                </a:solidFill>
                <a:latin typeface="Calibri"/>
                <a:cs typeface="Calibri"/>
              </a:rPr>
              <a:t> </a:t>
            </a:r>
            <a:r>
              <a:rPr sz="1400" spc="95" dirty="0">
                <a:solidFill>
                  <a:srgbClr val="FFFFFF"/>
                </a:solidFill>
                <a:latin typeface="Calibri"/>
                <a:cs typeface="Calibri"/>
              </a:rPr>
              <a:t>Γκαμάλ</a:t>
            </a:r>
            <a:endParaRPr sz="1400">
              <a:latin typeface="Calibri"/>
              <a:cs typeface="Calibri"/>
            </a:endParaRPr>
          </a:p>
          <a:p>
            <a:pPr marL="761365" lvl="1" indent="-273685">
              <a:lnSpc>
                <a:spcPct val="100000"/>
              </a:lnSpc>
              <a:spcBef>
                <a:spcPts val="645"/>
              </a:spcBef>
              <a:buSzPct val="128571"/>
              <a:buChar char="—"/>
              <a:tabLst>
                <a:tab pos="761365" algn="l"/>
              </a:tabLst>
            </a:pPr>
            <a:r>
              <a:rPr sz="1400" spc="135" dirty="0">
                <a:solidFill>
                  <a:srgbClr val="FFFFFF"/>
                </a:solidFill>
                <a:latin typeface="Calibri"/>
                <a:cs typeface="Calibri"/>
              </a:rPr>
              <a:t>Με</a:t>
            </a:r>
            <a:r>
              <a:rPr sz="1400" spc="50" dirty="0">
                <a:solidFill>
                  <a:srgbClr val="FFFFFF"/>
                </a:solidFill>
                <a:latin typeface="Calibri"/>
                <a:cs typeface="Calibri"/>
              </a:rPr>
              <a:t> </a:t>
            </a:r>
            <a:r>
              <a:rPr sz="1400" spc="110" dirty="0">
                <a:solidFill>
                  <a:srgbClr val="FFFFFF"/>
                </a:solidFill>
                <a:latin typeface="Calibri"/>
                <a:cs typeface="Calibri"/>
              </a:rPr>
              <a:t>βάση</a:t>
            </a:r>
            <a:r>
              <a:rPr sz="1400" spc="50" dirty="0">
                <a:solidFill>
                  <a:srgbClr val="FFFFFF"/>
                </a:solidFill>
                <a:latin typeface="Calibri"/>
                <a:cs typeface="Calibri"/>
              </a:rPr>
              <a:t> </a:t>
            </a:r>
            <a:r>
              <a:rPr sz="1400" spc="95" dirty="0">
                <a:solidFill>
                  <a:srgbClr val="FFFFFF"/>
                </a:solidFill>
                <a:latin typeface="Calibri"/>
                <a:cs typeface="Calibri"/>
              </a:rPr>
              <a:t>τη</a:t>
            </a:r>
            <a:r>
              <a:rPr sz="1400" spc="55" dirty="0">
                <a:solidFill>
                  <a:srgbClr val="FFFFFF"/>
                </a:solidFill>
                <a:latin typeface="Calibri"/>
                <a:cs typeface="Calibri"/>
              </a:rPr>
              <a:t> </a:t>
            </a:r>
            <a:r>
              <a:rPr sz="1400" spc="95" dirty="0">
                <a:solidFill>
                  <a:srgbClr val="FFFFFF"/>
                </a:solidFill>
                <a:latin typeface="Calibri"/>
                <a:cs typeface="Calibri"/>
              </a:rPr>
              <a:t>δυσκολία</a:t>
            </a:r>
            <a:r>
              <a:rPr sz="1400" spc="50" dirty="0">
                <a:solidFill>
                  <a:srgbClr val="FFFFFF"/>
                </a:solidFill>
                <a:latin typeface="Calibri"/>
                <a:cs typeface="Calibri"/>
              </a:rPr>
              <a:t> </a:t>
            </a:r>
            <a:r>
              <a:rPr sz="1400" spc="95" dirty="0">
                <a:solidFill>
                  <a:srgbClr val="FFFFFF"/>
                </a:solidFill>
                <a:latin typeface="Calibri"/>
                <a:cs typeface="Calibri"/>
              </a:rPr>
              <a:t>επίλυσης</a:t>
            </a:r>
            <a:r>
              <a:rPr sz="1400" spc="65" dirty="0">
                <a:solidFill>
                  <a:srgbClr val="FFFFFF"/>
                </a:solidFill>
                <a:latin typeface="Calibri"/>
                <a:cs typeface="Calibri"/>
              </a:rPr>
              <a:t> </a:t>
            </a:r>
            <a:r>
              <a:rPr sz="1400" spc="95" dirty="0">
                <a:solidFill>
                  <a:srgbClr val="FFFFFF"/>
                </a:solidFill>
                <a:latin typeface="Calibri"/>
                <a:cs typeface="Calibri"/>
              </a:rPr>
              <a:t>του</a:t>
            </a:r>
            <a:r>
              <a:rPr sz="1400" spc="40" dirty="0">
                <a:solidFill>
                  <a:srgbClr val="FFFFFF"/>
                </a:solidFill>
                <a:latin typeface="Calibri"/>
                <a:cs typeface="Calibri"/>
              </a:rPr>
              <a:t> </a:t>
            </a:r>
            <a:r>
              <a:rPr sz="1400" spc="90" dirty="0">
                <a:solidFill>
                  <a:srgbClr val="FFFFFF"/>
                </a:solidFill>
                <a:latin typeface="Calibri"/>
                <a:cs typeface="Calibri"/>
              </a:rPr>
              <a:t>διακριτού</a:t>
            </a:r>
            <a:r>
              <a:rPr sz="1400" spc="50" dirty="0">
                <a:solidFill>
                  <a:srgbClr val="FFFFFF"/>
                </a:solidFill>
                <a:latin typeface="Calibri"/>
                <a:cs typeface="Calibri"/>
              </a:rPr>
              <a:t> </a:t>
            </a:r>
            <a:r>
              <a:rPr sz="1400" spc="90" dirty="0">
                <a:solidFill>
                  <a:srgbClr val="FFFFFF"/>
                </a:solidFill>
                <a:latin typeface="Calibri"/>
                <a:cs typeface="Calibri"/>
              </a:rPr>
              <a:t>λογαρίθμου</a:t>
            </a:r>
            <a:endParaRPr sz="1400">
              <a:latin typeface="Calibri"/>
              <a:cs typeface="Calibri"/>
            </a:endParaRPr>
          </a:p>
          <a:p>
            <a:pPr marL="761365" lvl="1" indent="-273685">
              <a:lnSpc>
                <a:spcPct val="100000"/>
              </a:lnSpc>
              <a:spcBef>
                <a:spcPts val="490"/>
              </a:spcBef>
              <a:buSzPct val="128571"/>
              <a:buChar char="—"/>
              <a:tabLst>
                <a:tab pos="761365" algn="l"/>
              </a:tabLst>
            </a:pPr>
            <a:r>
              <a:rPr sz="1400" spc="145" dirty="0">
                <a:solidFill>
                  <a:srgbClr val="FFFFFF"/>
                </a:solidFill>
                <a:latin typeface="Calibri"/>
                <a:cs typeface="Calibri"/>
              </a:rPr>
              <a:t>Χρήση</a:t>
            </a:r>
            <a:r>
              <a:rPr sz="1400" spc="65" dirty="0">
                <a:solidFill>
                  <a:srgbClr val="FFFFFF"/>
                </a:solidFill>
                <a:latin typeface="Calibri"/>
                <a:cs typeface="Calibri"/>
              </a:rPr>
              <a:t> </a:t>
            </a:r>
            <a:r>
              <a:rPr sz="1400" spc="120" dirty="0">
                <a:solidFill>
                  <a:srgbClr val="FFFFFF"/>
                </a:solidFill>
                <a:latin typeface="Calibri"/>
                <a:cs typeface="Calibri"/>
              </a:rPr>
              <a:t>της</a:t>
            </a:r>
            <a:r>
              <a:rPr sz="1400" spc="65" dirty="0">
                <a:solidFill>
                  <a:srgbClr val="FFFFFF"/>
                </a:solidFill>
                <a:latin typeface="Calibri"/>
                <a:cs typeface="Calibri"/>
              </a:rPr>
              <a:t> </a:t>
            </a:r>
            <a:r>
              <a:rPr sz="1400" spc="110" dirty="0">
                <a:solidFill>
                  <a:srgbClr val="FFFFFF"/>
                </a:solidFill>
                <a:latin typeface="Calibri"/>
                <a:cs typeface="Calibri"/>
              </a:rPr>
              <a:t>ίδιας</a:t>
            </a:r>
            <a:r>
              <a:rPr sz="1400" spc="65" dirty="0">
                <a:solidFill>
                  <a:srgbClr val="FFFFFF"/>
                </a:solidFill>
                <a:latin typeface="Calibri"/>
                <a:cs typeface="Calibri"/>
              </a:rPr>
              <a:t> </a:t>
            </a:r>
            <a:r>
              <a:rPr sz="1400" spc="120" dirty="0">
                <a:solidFill>
                  <a:srgbClr val="FFFFFF"/>
                </a:solidFill>
                <a:latin typeface="Calibri"/>
                <a:cs typeface="Calibri"/>
              </a:rPr>
              <a:t>ιδέας</a:t>
            </a:r>
            <a:r>
              <a:rPr sz="1400" spc="60" dirty="0">
                <a:solidFill>
                  <a:srgbClr val="FFFFFF"/>
                </a:solidFill>
                <a:latin typeface="Calibri"/>
                <a:cs typeface="Calibri"/>
              </a:rPr>
              <a:t> </a:t>
            </a:r>
            <a:r>
              <a:rPr sz="1400" spc="140" dirty="0">
                <a:solidFill>
                  <a:srgbClr val="FFFFFF"/>
                </a:solidFill>
                <a:latin typeface="Calibri"/>
                <a:cs typeface="Calibri"/>
              </a:rPr>
              <a:t>με</a:t>
            </a:r>
            <a:r>
              <a:rPr sz="1400" spc="75" dirty="0">
                <a:solidFill>
                  <a:srgbClr val="FFFFFF"/>
                </a:solidFill>
                <a:latin typeface="Calibri"/>
                <a:cs typeface="Calibri"/>
              </a:rPr>
              <a:t> </a:t>
            </a:r>
            <a:r>
              <a:rPr sz="1400" spc="120" dirty="0">
                <a:solidFill>
                  <a:srgbClr val="FFFFFF"/>
                </a:solidFill>
                <a:latin typeface="Calibri"/>
                <a:cs typeface="Calibri"/>
              </a:rPr>
              <a:t>τη</a:t>
            </a:r>
            <a:r>
              <a:rPr sz="1400" spc="50" dirty="0">
                <a:solidFill>
                  <a:srgbClr val="FFFFFF"/>
                </a:solidFill>
                <a:latin typeface="Calibri"/>
                <a:cs typeface="Calibri"/>
              </a:rPr>
              <a:t> </a:t>
            </a:r>
            <a:r>
              <a:rPr sz="1400" spc="135" dirty="0">
                <a:solidFill>
                  <a:srgbClr val="FFFFFF"/>
                </a:solidFill>
                <a:latin typeface="Calibri"/>
                <a:cs typeface="Calibri"/>
              </a:rPr>
              <a:t>συμφωνία</a:t>
            </a:r>
            <a:r>
              <a:rPr sz="1400" spc="55" dirty="0">
                <a:solidFill>
                  <a:srgbClr val="FFFFFF"/>
                </a:solidFill>
                <a:latin typeface="Calibri"/>
                <a:cs typeface="Calibri"/>
              </a:rPr>
              <a:t> </a:t>
            </a:r>
            <a:r>
              <a:rPr sz="1400" spc="120" dirty="0">
                <a:solidFill>
                  <a:srgbClr val="FFFFFF"/>
                </a:solidFill>
                <a:latin typeface="Calibri"/>
                <a:cs typeface="Calibri"/>
              </a:rPr>
              <a:t>κλειδιών</a:t>
            </a:r>
            <a:r>
              <a:rPr sz="1400" spc="65" dirty="0">
                <a:solidFill>
                  <a:srgbClr val="FFFFFF"/>
                </a:solidFill>
                <a:latin typeface="Calibri"/>
                <a:cs typeface="Calibri"/>
              </a:rPr>
              <a:t> </a:t>
            </a:r>
            <a:r>
              <a:rPr sz="1400" spc="114" dirty="0">
                <a:solidFill>
                  <a:srgbClr val="FFFFFF"/>
                </a:solidFill>
                <a:latin typeface="Calibri"/>
                <a:cs typeface="Calibri"/>
              </a:rPr>
              <a:t>Diffie-Hellman</a:t>
            </a:r>
            <a:endParaRPr sz="1400">
              <a:latin typeface="Calibri"/>
              <a:cs typeface="Calibri"/>
            </a:endParaRPr>
          </a:p>
        </p:txBody>
      </p:sp>
      <p:sp>
        <p:nvSpPr>
          <p:cNvPr id="5" name="object 5"/>
          <p:cNvSpPr txBox="1"/>
          <p:nvPr/>
        </p:nvSpPr>
        <p:spPr>
          <a:xfrm>
            <a:off x="10529887" y="5814695"/>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4</a:t>
            </a:r>
            <a:endParaRPr sz="1100">
              <a:latin typeface="Arial"/>
              <a:cs typeface="Arial"/>
            </a:endParaRPr>
          </a:p>
        </p:txBody>
      </p:sp>
      <p:pic>
        <p:nvPicPr>
          <p:cNvPr id="6" name="object 6"/>
          <p:cNvPicPr/>
          <p:nvPr/>
        </p:nvPicPr>
        <p:blipFill>
          <a:blip r:embed="rId2" cstate="print"/>
          <a:stretch>
            <a:fillRect/>
          </a:stretch>
        </p:blipFill>
        <p:spPr>
          <a:xfrm>
            <a:off x="7156132" y="5612765"/>
            <a:ext cx="1530032" cy="61214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84657" y="0"/>
            <a:ext cx="5407660" cy="6858000"/>
          </a:xfrm>
          <a:custGeom>
            <a:avLst/>
            <a:gdLst/>
            <a:ahLst/>
            <a:cxnLst/>
            <a:rect l="l" t="t" r="r" b="b"/>
            <a:pathLst>
              <a:path w="5407659" h="6858000">
                <a:moveTo>
                  <a:pt x="0" y="6858000"/>
                </a:moveTo>
                <a:lnTo>
                  <a:pt x="5407342" y="6858000"/>
                </a:lnTo>
                <a:lnTo>
                  <a:pt x="5407342" y="0"/>
                </a:lnTo>
                <a:lnTo>
                  <a:pt x="0" y="0"/>
                </a:lnTo>
                <a:lnTo>
                  <a:pt x="0" y="685800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049134" y="2205354"/>
            <a:ext cx="4040504" cy="756920"/>
          </a:xfrm>
          <a:prstGeom prst="rect">
            <a:avLst/>
          </a:prstGeom>
        </p:spPr>
        <p:txBody>
          <a:bodyPr vert="horz" wrap="square" lIns="0" tIns="12700" rIns="0" bIns="0" rtlCol="0">
            <a:spAutoFit/>
          </a:bodyPr>
          <a:lstStyle/>
          <a:p>
            <a:pPr marL="12700">
              <a:lnSpc>
                <a:spcPct val="100000"/>
              </a:lnSpc>
              <a:spcBef>
                <a:spcPts val="100"/>
              </a:spcBef>
            </a:pPr>
            <a:r>
              <a:rPr sz="4800" spc="220" dirty="0">
                <a:solidFill>
                  <a:srgbClr val="FFBA00"/>
                </a:solidFill>
              </a:rPr>
              <a:t>Σας</a:t>
            </a:r>
            <a:r>
              <a:rPr sz="4800" spc="10" dirty="0">
                <a:solidFill>
                  <a:srgbClr val="FFBA00"/>
                </a:solidFill>
              </a:rPr>
              <a:t> </a:t>
            </a:r>
            <a:r>
              <a:rPr sz="4800" spc="220" dirty="0">
                <a:solidFill>
                  <a:srgbClr val="FFBA00"/>
                </a:solidFill>
              </a:rPr>
              <a:t>ευχαριστώ</a:t>
            </a:r>
            <a:endParaRPr sz="4800"/>
          </a:p>
        </p:txBody>
      </p:sp>
      <p:grpSp>
        <p:nvGrpSpPr>
          <p:cNvPr id="4" name="object 4"/>
          <p:cNvGrpSpPr/>
          <p:nvPr/>
        </p:nvGrpSpPr>
        <p:grpSpPr>
          <a:xfrm>
            <a:off x="0" y="0"/>
            <a:ext cx="10887710" cy="6880225"/>
            <a:chOff x="0" y="0"/>
            <a:chExt cx="10887710" cy="6880225"/>
          </a:xfrm>
        </p:grpSpPr>
        <p:pic>
          <p:nvPicPr>
            <p:cNvPr id="5" name="object 5"/>
            <p:cNvPicPr/>
            <p:nvPr/>
          </p:nvPicPr>
          <p:blipFill>
            <a:blip r:embed="rId2" cstate="print"/>
            <a:stretch>
              <a:fillRect/>
            </a:stretch>
          </p:blipFill>
          <p:spPr>
            <a:xfrm>
              <a:off x="0" y="0"/>
              <a:ext cx="6784657" cy="6858000"/>
            </a:xfrm>
            <a:prstGeom prst="rect">
              <a:avLst/>
            </a:prstGeom>
          </p:spPr>
        </p:pic>
        <p:sp>
          <p:nvSpPr>
            <p:cNvPr id="6" name="object 6"/>
            <p:cNvSpPr/>
            <p:nvPr/>
          </p:nvSpPr>
          <p:spPr>
            <a:xfrm>
              <a:off x="4443729" y="5079"/>
              <a:ext cx="2545080" cy="6837045"/>
            </a:xfrm>
            <a:custGeom>
              <a:avLst/>
              <a:gdLst/>
              <a:ahLst/>
              <a:cxnLst/>
              <a:rect l="l" t="t" r="r" b="b"/>
              <a:pathLst>
                <a:path w="2545079" h="6837045">
                  <a:moveTo>
                    <a:pt x="1321435" y="2283142"/>
                  </a:moveTo>
                  <a:lnTo>
                    <a:pt x="1271587" y="2291080"/>
                  </a:lnTo>
                  <a:lnTo>
                    <a:pt x="1226185" y="2312352"/>
                  </a:lnTo>
                  <a:lnTo>
                    <a:pt x="1188085" y="2345372"/>
                  </a:lnTo>
                  <a:lnTo>
                    <a:pt x="1159510" y="2388870"/>
                  </a:lnTo>
                  <a:lnTo>
                    <a:pt x="1159510" y="2390140"/>
                  </a:lnTo>
                  <a:lnTo>
                    <a:pt x="819467" y="3658552"/>
                  </a:lnTo>
                  <a:lnTo>
                    <a:pt x="0" y="6835775"/>
                  </a:lnTo>
                  <a:lnTo>
                    <a:pt x="6667" y="6836410"/>
                  </a:lnTo>
                  <a:lnTo>
                    <a:pt x="20955" y="6837045"/>
                  </a:lnTo>
                  <a:lnTo>
                    <a:pt x="26670" y="6837045"/>
                  </a:lnTo>
                  <a:lnTo>
                    <a:pt x="843365" y="3664585"/>
                  </a:lnTo>
                  <a:lnTo>
                    <a:pt x="1183322" y="2397760"/>
                  </a:lnTo>
                  <a:lnTo>
                    <a:pt x="1208087" y="2360295"/>
                  </a:lnTo>
                  <a:lnTo>
                    <a:pt x="1241107" y="2332037"/>
                  </a:lnTo>
                  <a:lnTo>
                    <a:pt x="1280160" y="2313940"/>
                  </a:lnTo>
                  <a:lnTo>
                    <a:pt x="1322705" y="2307272"/>
                  </a:lnTo>
                  <a:lnTo>
                    <a:pt x="1417320" y="2307272"/>
                  </a:lnTo>
                  <a:lnTo>
                    <a:pt x="1373187" y="2289175"/>
                  </a:lnTo>
                  <a:lnTo>
                    <a:pt x="1321435" y="2283142"/>
                  </a:lnTo>
                  <a:close/>
                </a:path>
                <a:path w="2545079" h="6837045">
                  <a:moveTo>
                    <a:pt x="1417320" y="2307272"/>
                  </a:moveTo>
                  <a:lnTo>
                    <a:pt x="1322705" y="2307272"/>
                  </a:lnTo>
                  <a:lnTo>
                    <a:pt x="1366837" y="2312987"/>
                  </a:lnTo>
                  <a:lnTo>
                    <a:pt x="1412557" y="2333942"/>
                  </a:lnTo>
                  <a:lnTo>
                    <a:pt x="1448752" y="2366962"/>
                  </a:lnTo>
                  <a:lnTo>
                    <a:pt x="1472882" y="2408872"/>
                  </a:lnTo>
                  <a:lnTo>
                    <a:pt x="1483042" y="2456497"/>
                  </a:lnTo>
                  <a:lnTo>
                    <a:pt x="1477962" y="2506345"/>
                  </a:lnTo>
                  <a:lnTo>
                    <a:pt x="1220152" y="3457575"/>
                  </a:lnTo>
                  <a:lnTo>
                    <a:pt x="1214120" y="3492817"/>
                  </a:lnTo>
                  <a:lnTo>
                    <a:pt x="1215072" y="3525837"/>
                  </a:lnTo>
                  <a:lnTo>
                    <a:pt x="1215072" y="3528377"/>
                  </a:lnTo>
                  <a:lnTo>
                    <a:pt x="1223327" y="3563302"/>
                  </a:lnTo>
                  <a:lnTo>
                    <a:pt x="1258570" y="3626485"/>
                  </a:lnTo>
                  <a:lnTo>
                    <a:pt x="1314767" y="3669665"/>
                  </a:lnTo>
                  <a:lnTo>
                    <a:pt x="1349375" y="3682365"/>
                  </a:lnTo>
                  <a:lnTo>
                    <a:pt x="1349692" y="3682365"/>
                  </a:lnTo>
                  <a:lnTo>
                    <a:pt x="1397635" y="3688715"/>
                  </a:lnTo>
                  <a:lnTo>
                    <a:pt x="1444625" y="3682365"/>
                  </a:lnTo>
                  <a:lnTo>
                    <a:pt x="1488122" y="3664585"/>
                  </a:lnTo>
                  <a:lnTo>
                    <a:pt x="1490662" y="3662362"/>
                  </a:lnTo>
                  <a:lnTo>
                    <a:pt x="1404302" y="3662362"/>
                  </a:lnTo>
                  <a:lnTo>
                    <a:pt x="1354137" y="3657282"/>
                  </a:lnTo>
                  <a:lnTo>
                    <a:pt x="1299210" y="3629977"/>
                  </a:lnTo>
                  <a:lnTo>
                    <a:pt x="1259205" y="3583940"/>
                  </a:lnTo>
                  <a:lnTo>
                    <a:pt x="1239520" y="3525837"/>
                  </a:lnTo>
                  <a:lnTo>
                    <a:pt x="1238885" y="3495040"/>
                  </a:lnTo>
                  <a:lnTo>
                    <a:pt x="1244282" y="3463925"/>
                  </a:lnTo>
                  <a:lnTo>
                    <a:pt x="1502092" y="2512695"/>
                  </a:lnTo>
                  <a:lnTo>
                    <a:pt x="1508442" y="2464117"/>
                  </a:lnTo>
                  <a:lnTo>
                    <a:pt x="1502092" y="2417127"/>
                  </a:lnTo>
                  <a:lnTo>
                    <a:pt x="1483995" y="2373630"/>
                  </a:lnTo>
                  <a:lnTo>
                    <a:pt x="1455737" y="2336482"/>
                  </a:lnTo>
                  <a:lnTo>
                    <a:pt x="1418272" y="2307590"/>
                  </a:lnTo>
                  <a:lnTo>
                    <a:pt x="1417320" y="2307272"/>
                  </a:lnTo>
                  <a:close/>
                </a:path>
                <a:path w="2545079" h="6837045">
                  <a:moveTo>
                    <a:pt x="2545079" y="0"/>
                  </a:moveTo>
                  <a:lnTo>
                    <a:pt x="2518410" y="0"/>
                  </a:lnTo>
                  <a:lnTo>
                    <a:pt x="1939607" y="2100897"/>
                  </a:lnTo>
                  <a:lnTo>
                    <a:pt x="1547495" y="3546157"/>
                  </a:lnTo>
                  <a:lnTo>
                    <a:pt x="1526857" y="3591877"/>
                  </a:lnTo>
                  <a:lnTo>
                    <a:pt x="1493837" y="3627755"/>
                  </a:lnTo>
                  <a:lnTo>
                    <a:pt x="1451927" y="3651885"/>
                  </a:lnTo>
                  <a:lnTo>
                    <a:pt x="1404302" y="3662362"/>
                  </a:lnTo>
                  <a:lnTo>
                    <a:pt x="1490662" y="3662362"/>
                  </a:lnTo>
                  <a:lnTo>
                    <a:pt x="1525270" y="3636327"/>
                  </a:lnTo>
                  <a:lnTo>
                    <a:pt x="1554162" y="3598862"/>
                  </a:lnTo>
                  <a:lnTo>
                    <a:pt x="1572895" y="3553777"/>
                  </a:lnTo>
                  <a:lnTo>
                    <a:pt x="1964690" y="2108517"/>
                  </a:lnTo>
                  <a:lnTo>
                    <a:pt x="2540000" y="16192"/>
                  </a:lnTo>
                  <a:lnTo>
                    <a:pt x="2543810" y="3810"/>
                  </a:lnTo>
                  <a:lnTo>
                    <a:pt x="2545079" y="0"/>
                  </a:lnTo>
                  <a:close/>
                </a:path>
              </a:pathLst>
            </a:custGeom>
            <a:solidFill>
              <a:srgbClr val="FFBA00"/>
            </a:solidFill>
          </p:spPr>
          <p:txBody>
            <a:bodyPr wrap="square" lIns="0" tIns="0" rIns="0" bIns="0" rtlCol="0"/>
            <a:lstStyle/>
            <a:p>
              <a:endParaRPr/>
            </a:p>
          </p:txBody>
        </p:sp>
        <p:sp>
          <p:nvSpPr>
            <p:cNvPr id="7" name="object 7"/>
            <p:cNvSpPr/>
            <p:nvPr/>
          </p:nvSpPr>
          <p:spPr>
            <a:xfrm>
              <a:off x="4062729" y="0"/>
              <a:ext cx="1818639" cy="6858000"/>
            </a:xfrm>
            <a:custGeom>
              <a:avLst/>
              <a:gdLst/>
              <a:ahLst/>
              <a:cxnLst/>
              <a:rect l="l" t="t" r="r" b="b"/>
              <a:pathLst>
                <a:path w="1818639" h="6858000">
                  <a:moveTo>
                    <a:pt x="1818640" y="0"/>
                  </a:moveTo>
                  <a:lnTo>
                    <a:pt x="0" y="6857999"/>
                  </a:lnTo>
                </a:path>
              </a:pathLst>
            </a:custGeom>
            <a:ln w="22225">
              <a:solidFill>
                <a:srgbClr val="D8791A"/>
              </a:solidFill>
            </a:ln>
          </p:spPr>
          <p:txBody>
            <a:bodyPr wrap="square" lIns="0" tIns="0" rIns="0" bIns="0" rtlCol="0"/>
            <a:lstStyle/>
            <a:p>
              <a:endParaRPr/>
            </a:p>
          </p:txBody>
        </p:sp>
        <p:pic>
          <p:nvPicPr>
            <p:cNvPr id="8" name="object 8"/>
            <p:cNvPicPr/>
            <p:nvPr/>
          </p:nvPicPr>
          <p:blipFill>
            <a:blip r:embed="rId3" cstate="print"/>
            <a:stretch>
              <a:fillRect/>
            </a:stretch>
          </p:blipFill>
          <p:spPr>
            <a:xfrm>
              <a:off x="9363709" y="5864225"/>
              <a:ext cx="1523682" cy="609600"/>
            </a:xfrm>
            <a:prstGeom prst="rect">
              <a:avLst/>
            </a:prstGeom>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98359" y="959802"/>
            <a:ext cx="3848100" cy="1156970"/>
          </a:xfrm>
          <a:prstGeom prst="rect">
            <a:avLst/>
          </a:prstGeom>
        </p:spPr>
        <p:txBody>
          <a:bodyPr vert="horz" wrap="square" lIns="0" tIns="51435" rIns="0" bIns="0" rtlCol="0">
            <a:spAutoFit/>
          </a:bodyPr>
          <a:lstStyle/>
          <a:p>
            <a:pPr marL="12700" marR="5080">
              <a:lnSpc>
                <a:spcPts val="4350"/>
              </a:lnSpc>
              <a:spcBef>
                <a:spcPts val="405"/>
              </a:spcBef>
            </a:pPr>
            <a:r>
              <a:rPr sz="3800" spc="-5" dirty="0">
                <a:latin typeface="Calibri"/>
                <a:cs typeface="Calibri"/>
              </a:rPr>
              <a:t>Ασφάλεια</a:t>
            </a:r>
            <a:r>
              <a:rPr sz="3800" spc="110" dirty="0">
                <a:latin typeface="Calibri"/>
                <a:cs typeface="Calibri"/>
              </a:rPr>
              <a:t> </a:t>
            </a:r>
            <a:r>
              <a:rPr sz="3800" spc="165" dirty="0">
                <a:latin typeface="Calibri"/>
                <a:cs typeface="Calibri"/>
              </a:rPr>
              <a:t>δικτύου </a:t>
            </a:r>
            <a:r>
              <a:rPr sz="3800" spc="-844" dirty="0">
                <a:latin typeface="Calibri"/>
                <a:cs typeface="Calibri"/>
              </a:rPr>
              <a:t> </a:t>
            </a:r>
            <a:r>
              <a:rPr sz="3800" dirty="0">
                <a:latin typeface="Calibri"/>
                <a:cs typeface="Calibri"/>
              </a:rPr>
              <a:t>για</a:t>
            </a:r>
            <a:r>
              <a:rPr sz="3800" spc="75" dirty="0">
                <a:latin typeface="Calibri"/>
                <a:cs typeface="Calibri"/>
              </a:rPr>
              <a:t> </a:t>
            </a:r>
            <a:r>
              <a:rPr sz="3800" spc="165" dirty="0">
                <a:latin typeface="Calibri"/>
                <a:cs typeface="Calibri"/>
              </a:rPr>
              <a:t>την</a:t>
            </a:r>
            <a:r>
              <a:rPr sz="3800" spc="145" dirty="0">
                <a:latin typeface="Calibri"/>
                <a:cs typeface="Calibri"/>
              </a:rPr>
              <a:t> </a:t>
            </a:r>
            <a:r>
              <a:rPr sz="3800" spc="160" dirty="0">
                <a:latin typeface="Calibri"/>
                <a:cs typeface="Calibri"/>
              </a:rPr>
              <a:t>υγεία</a:t>
            </a:r>
            <a:endParaRPr sz="3800">
              <a:latin typeface="Calibri"/>
              <a:cs typeface="Calibri"/>
            </a:endParaRPr>
          </a:p>
        </p:txBody>
      </p:sp>
      <p:sp>
        <p:nvSpPr>
          <p:cNvPr id="3" name="object 3"/>
          <p:cNvSpPr txBox="1"/>
          <p:nvPr/>
        </p:nvSpPr>
        <p:spPr>
          <a:xfrm>
            <a:off x="6440170" y="2074181"/>
            <a:ext cx="5660390" cy="1498358"/>
          </a:xfrm>
          <a:prstGeom prst="rect">
            <a:avLst/>
          </a:prstGeom>
        </p:spPr>
        <p:txBody>
          <a:bodyPr vert="horz" wrap="square" lIns="0" tIns="429259" rIns="0" bIns="0" rtlCol="0">
            <a:spAutoFit/>
          </a:bodyPr>
          <a:lstStyle/>
          <a:p>
            <a:pPr marL="147320">
              <a:lnSpc>
                <a:spcPct val="100000"/>
              </a:lnSpc>
              <a:spcBef>
                <a:spcPts val="3379"/>
              </a:spcBef>
            </a:pPr>
            <a:r>
              <a:rPr sz="4800" b="1" spc="360" dirty="0">
                <a:solidFill>
                  <a:srgbClr val="D8791A"/>
                </a:solidFill>
                <a:latin typeface="Calibri"/>
                <a:cs typeface="Calibri"/>
              </a:rPr>
              <a:t>CSP004_C_H</a:t>
            </a:r>
            <a:endParaRPr sz="4800" dirty="0">
              <a:latin typeface="Calibri"/>
              <a:cs typeface="Calibri"/>
            </a:endParaRPr>
          </a:p>
          <a:p>
            <a:pPr marL="12700" marR="5080">
              <a:lnSpc>
                <a:spcPct val="101800"/>
              </a:lnSpc>
              <a:spcBef>
                <a:spcPts val="930"/>
              </a:spcBef>
            </a:pPr>
            <a:r>
              <a:rPr sz="1400" b="1" spc="-5" dirty="0">
                <a:solidFill>
                  <a:srgbClr val="FF0000"/>
                </a:solidFill>
                <a:latin typeface="Calibri"/>
                <a:cs typeface="Calibri"/>
              </a:rPr>
              <a:t>ΣΕΤ</a:t>
            </a:r>
            <a:r>
              <a:rPr sz="1400" b="1" dirty="0">
                <a:solidFill>
                  <a:srgbClr val="FF0000"/>
                </a:solidFill>
                <a:latin typeface="Calibri"/>
                <a:cs typeface="Calibri"/>
              </a:rPr>
              <a:t> </a:t>
            </a:r>
            <a:r>
              <a:rPr sz="1400" b="1" spc="-5" dirty="0">
                <a:solidFill>
                  <a:srgbClr val="FF0000"/>
                </a:solidFill>
                <a:latin typeface="Calibri"/>
                <a:cs typeface="Calibri"/>
              </a:rPr>
              <a:t>ΔΙΑΦΑΝΕΙΏΝ</a:t>
            </a:r>
            <a:r>
              <a:rPr sz="1400" b="1" dirty="0">
                <a:solidFill>
                  <a:srgbClr val="FF0000"/>
                </a:solidFill>
                <a:latin typeface="Calibri"/>
                <a:cs typeface="Calibri"/>
              </a:rPr>
              <a:t> </a:t>
            </a:r>
            <a:r>
              <a:rPr sz="1400" b="1" spc="-5" dirty="0">
                <a:solidFill>
                  <a:srgbClr val="FF0000"/>
                </a:solidFill>
                <a:latin typeface="Calibri"/>
                <a:cs typeface="Calibri"/>
              </a:rPr>
              <a:t>#1:</a:t>
            </a:r>
            <a:r>
              <a:rPr sz="1400" b="1" dirty="0">
                <a:solidFill>
                  <a:srgbClr val="FF0000"/>
                </a:solidFill>
                <a:latin typeface="Calibri"/>
                <a:cs typeface="Calibri"/>
              </a:rPr>
              <a:t> </a:t>
            </a:r>
            <a:r>
              <a:rPr sz="1400" b="1" i="1" spc="-85" dirty="0">
                <a:latin typeface="Calibri"/>
                <a:cs typeface="Calibri"/>
              </a:rPr>
              <a:t>ΠΡΟΑΠΑΙΤΗΣΕΙΣ</a:t>
            </a:r>
            <a:r>
              <a:rPr sz="1400" b="1" i="1" spc="65" dirty="0">
                <a:latin typeface="Calibri"/>
                <a:cs typeface="Calibri"/>
              </a:rPr>
              <a:t> </a:t>
            </a:r>
            <a:r>
              <a:rPr sz="1400" b="1" i="1" spc="-5" dirty="0">
                <a:latin typeface="Calibri"/>
                <a:cs typeface="Calibri"/>
              </a:rPr>
              <a:t>ΤΟΥ</a:t>
            </a:r>
            <a:r>
              <a:rPr sz="1400" b="1" i="1" spc="80" dirty="0">
                <a:latin typeface="Calibri"/>
                <a:cs typeface="Calibri"/>
              </a:rPr>
              <a:t> </a:t>
            </a:r>
            <a:r>
              <a:rPr lang="en-US" sz="1400" b="1" i="1" spc="80" dirty="0">
                <a:latin typeface="Calibri"/>
                <a:cs typeface="Calibri"/>
              </a:rPr>
              <a:t>LINUX </a:t>
            </a:r>
            <a:r>
              <a:rPr sz="1400" b="1" i="1" spc="-5" dirty="0">
                <a:latin typeface="Arial"/>
                <a:cs typeface="Arial"/>
              </a:rPr>
              <a:t>Operating</a:t>
            </a:r>
            <a:r>
              <a:rPr sz="1400" b="1" i="1" dirty="0">
                <a:latin typeface="Arial"/>
                <a:cs typeface="Arial"/>
              </a:rPr>
              <a:t> </a:t>
            </a:r>
            <a:r>
              <a:rPr sz="1400" b="1" i="1" spc="-5" dirty="0">
                <a:latin typeface="Arial"/>
                <a:cs typeface="Arial"/>
              </a:rPr>
              <a:t>System</a:t>
            </a:r>
            <a:r>
              <a:rPr sz="1400" b="1" i="1" spc="5" dirty="0">
                <a:latin typeface="Arial"/>
                <a:cs typeface="Arial"/>
              </a:rPr>
              <a:t> </a:t>
            </a:r>
            <a:endParaRPr sz="1400" dirty="0">
              <a:latin typeface="Arial"/>
              <a:cs typeface="Arial"/>
            </a:endParaRPr>
          </a:p>
        </p:txBody>
      </p:sp>
      <p:sp>
        <p:nvSpPr>
          <p:cNvPr id="4" name="object 4"/>
          <p:cNvSpPr txBox="1"/>
          <p:nvPr/>
        </p:nvSpPr>
        <p:spPr>
          <a:xfrm>
            <a:off x="6209665" y="4216400"/>
            <a:ext cx="2159000" cy="215900"/>
          </a:xfrm>
          <a:prstGeom prst="rect">
            <a:avLst/>
          </a:prstGeom>
        </p:spPr>
        <p:txBody>
          <a:bodyPr vert="horz" wrap="square" lIns="0" tIns="12700" rIns="0" bIns="0" rtlCol="0">
            <a:spAutoFit/>
          </a:bodyPr>
          <a:lstStyle/>
          <a:p>
            <a:pPr marL="12700">
              <a:lnSpc>
                <a:spcPct val="100000"/>
              </a:lnSpc>
              <a:spcBef>
                <a:spcPts val="100"/>
              </a:spcBef>
            </a:pPr>
            <a:r>
              <a:rPr sz="1250" spc="60" dirty="0">
                <a:latin typeface="Calibri"/>
                <a:cs typeface="Calibri"/>
              </a:rPr>
              <a:t>ΠΑΡΟΥΣΊΑΣΗ</a:t>
            </a:r>
            <a:r>
              <a:rPr sz="1250" spc="5" dirty="0">
                <a:latin typeface="Calibri"/>
                <a:cs typeface="Calibri"/>
              </a:rPr>
              <a:t> </a:t>
            </a:r>
            <a:r>
              <a:rPr sz="1250" spc="65" dirty="0">
                <a:latin typeface="Calibri"/>
                <a:cs typeface="Calibri"/>
              </a:rPr>
              <a:t>ΑΠΌ:</a:t>
            </a:r>
            <a:r>
              <a:rPr sz="1250" spc="10" dirty="0">
                <a:latin typeface="Calibri"/>
                <a:cs typeface="Calibri"/>
              </a:rPr>
              <a:t> </a:t>
            </a:r>
            <a:r>
              <a:rPr sz="1250" spc="65" dirty="0">
                <a:latin typeface="Calibri"/>
                <a:cs typeface="Calibri"/>
              </a:rPr>
              <a:t>ΑΝΤΩΝΙΟΣ</a:t>
            </a:r>
            <a:endParaRPr sz="1250">
              <a:latin typeface="Calibri"/>
              <a:cs typeface="Calibri"/>
            </a:endParaRPr>
          </a:p>
        </p:txBody>
      </p:sp>
      <p:sp>
        <p:nvSpPr>
          <p:cNvPr id="5" name="object 5"/>
          <p:cNvSpPr txBox="1"/>
          <p:nvPr/>
        </p:nvSpPr>
        <p:spPr>
          <a:xfrm>
            <a:off x="8512410" y="4247900"/>
            <a:ext cx="362585" cy="215900"/>
          </a:xfrm>
          <a:prstGeom prst="rect">
            <a:avLst/>
          </a:prstGeom>
        </p:spPr>
        <p:txBody>
          <a:bodyPr vert="horz" wrap="square" lIns="0" tIns="12700" rIns="0" bIns="0" rtlCol="0">
            <a:spAutoFit/>
          </a:bodyPr>
          <a:lstStyle/>
          <a:p>
            <a:pPr marL="12700">
              <a:lnSpc>
                <a:spcPct val="100000"/>
              </a:lnSpc>
              <a:spcBef>
                <a:spcPts val="100"/>
              </a:spcBef>
            </a:pPr>
            <a:r>
              <a:rPr sz="1250" spc="65" dirty="0">
                <a:latin typeface="Calibri"/>
                <a:cs typeface="Calibri"/>
              </a:rPr>
              <a:t>ΝΤ</a:t>
            </a:r>
            <a:r>
              <a:rPr sz="1250" spc="45" dirty="0">
                <a:latin typeface="Calibri"/>
                <a:cs typeface="Calibri"/>
              </a:rPr>
              <a:t>ΙΒ</a:t>
            </a:r>
            <a:endParaRPr sz="1250" dirty="0">
              <a:latin typeface="Calibri"/>
              <a:cs typeface="Calibri"/>
            </a:endParaRPr>
          </a:p>
        </p:txBody>
      </p:sp>
      <p:grpSp>
        <p:nvGrpSpPr>
          <p:cNvPr id="6" name="object 6"/>
          <p:cNvGrpSpPr/>
          <p:nvPr/>
        </p:nvGrpSpPr>
        <p:grpSpPr>
          <a:xfrm>
            <a:off x="0" y="0"/>
            <a:ext cx="6057900" cy="6858000"/>
            <a:chOff x="0" y="0"/>
            <a:chExt cx="6057900" cy="6858000"/>
          </a:xfrm>
        </p:grpSpPr>
        <p:sp>
          <p:nvSpPr>
            <p:cNvPr id="7" name="object 7"/>
            <p:cNvSpPr/>
            <p:nvPr/>
          </p:nvSpPr>
          <p:spPr>
            <a:xfrm>
              <a:off x="3508057" y="0"/>
              <a:ext cx="2549525" cy="6847840"/>
            </a:xfrm>
            <a:custGeom>
              <a:avLst/>
              <a:gdLst/>
              <a:ahLst/>
              <a:cxnLst/>
              <a:rect l="l" t="t" r="r" b="b"/>
              <a:pathLst>
                <a:path w="2549525" h="6847840">
                  <a:moveTo>
                    <a:pt x="1325562" y="2279015"/>
                  </a:moveTo>
                  <a:lnTo>
                    <a:pt x="1275397" y="2286952"/>
                  </a:lnTo>
                  <a:lnTo>
                    <a:pt x="1229994" y="2308225"/>
                  </a:lnTo>
                  <a:lnTo>
                    <a:pt x="1191577" y="2341562"/>
                  </a:lnTo>
                  <a:lnTo>
                    <a:pt x="1163002" y="2385377"/>
                  </a:lnTo>
                  <a:lnTo>
                    <a:pt x="1163002" y="2386329"/>
                  </a:lnTo>
                  <a:lnTo>
                    <a:pt x="821689" y="3658870"/>
                  </a:lnTo>
                  <a:lnTo>
                    <a:pt x="0" y="6846252"/>
                  </a:lnTo>
                  <a:lnTo>
                    <a:pt x="6667" y="6846887"/>
                  </a:lnTo>
                  <a:lnTo>
                    <a:pt x="20002" y="6847522"/>
                  </a:lnTo>
                  <a:lnTo>
                    <a:pt x="26669" y="6847522"/>
                  </a:lnTo>
                  <a:lnTo>
                    <a:pt x="845905" y="3664902"/>
                  </a:lnTo>
                  <a:lnTo>
                    <a:pt x="1187132" y="2393950"/>
                  </a:lnTo>
                  <a:lnTo>
                    <a:pt x="1211897" y="2356485"/>
                  </a:lnTo>
                  <a:lnTo>
                    <a:pt x="1244917" y="2328227"/>
                  </a:lnTo>
                  <a:lnTo>
                    <a:pt x="1283969" y="2310129"/>
                  </a:lnTo>
                  <a:lnTo>
                    <a:pt x="1326832" y="2303462"/>
                  </a:lnTo>
                  <a:lnTo>
                    <a:pt x="1421947" y="2303462"/>
                  </a:lnTo>
                  <a:lnTo>
                    <a:pt x="1377314" y="2285047"/>
                  </a:lnTo>
                  <a:lnTo>
                    <a:pt x="1325562" y="2279015"/>
                  </a:lnTo>
                  <a:close/>
                </a:path>
                <a:path w="2549525" h="6847840">
                  <a:moveTo>
                    <a:pt x="1421947" y="2303462"/>
                  </a:moveTo>
                  <a:lnTo>
                    <a:pt x="1326832" y="2303462"/>
                  </a:lnTo>
                  <a:lnTo>
                    <a:pt x="1370964" y="2309177"/>
                  </a:lnTo>
                  <a:lnTo>
                    <a:pt x="1417002" y="2330132"/>
                  </a:lnTo>
                  <a:lnTo>
                    <a:pt x="1452879" y="2363152"/>
                  </a:lnTo>
                  <a:lnTo>
                    <a:pt x="1477327" y="2405379"/>
                  </a:lnTo>
                  <a:lnTo>
                    <a:pt x="1487804" y="2453004"/>
                  </a:lnTo>
                  <a:lnTo>
                    <a:pt x="1482725" y="2503170"/>
                  </a:lnTo>
                  <a:lnTo>
                    <a:pt x="1223962" y="3457257"/>
                  </a:lnTo>
                  <a:lnTo>
                    <a:pt x="1217929" y="3492817"/>
                  </a:lnTo>
                  <a:lnTo>
                    <a:pt x="1227137" y="3563302"/>
                  </a:lnTo>
                  <a:lnTo>
                    <a:pt x="1262379" y="3626485"/>
                  </a:lnTo>
                  <a:lnTo>
                    <a:pt x="1318894" y="3670300"/>
                  </a:lnTo>
                  <a:lnTo>
                    <a:pt x="1402079" y="3689350"/>
                  </a:lnTo>
                  <a:lnTo>
                    <a:pt x="1449069" y="3683000"/>
                  </a:lnTo>
                  <a:lnTo>
                    <a:pt x="1492567" y="3664902"/>
                  </a:lnTo>
                  <a:lnTo>
                    <a:pt x="1495514" y="3662679"/>
                  </a:lnTo>
                  <a:lnTo>
                    <a:pt x="1408429" y="3662679"/>
                  </a:lnTo>
                  <a:lnTo>
                    <a:pt x="1358264" y="3657600"/>
                  </a:lnTo>
                  <a:lnTo>
                    <a:pt x="1303019" y="3630295"/>
                  </a:lnTo>
                  <a:lnTo>
                    <a:pt x="1263014" y="3584257"/>
                  </a:lnTo>
                  <a:lnTo>
                    <a:pt x="1243329" y="3525837"/>
                  </a:lnTo>
                  <a:lnTo>
                    <a:pt x="1242694" y="3495040"/>
                  </a:lnTo>
                  <a:lnTo>
                    <a:pt x="1248092" y="3463607"/>
                  </a:lnTo>
                  <a:lnTo>
                    <a:pt x="1506537" y="2509520"/>
                  </a:lnTo>
                  <a:lnTo>
                    <a:pt x="1512887" y="2460625"/>
                  </a:lnTo>
                  <a:lnTo>
                    <a:pt x="1506537" y="2413635"/>
                  </a:lnTo>
                  <a:lnTo>
                    <a:pt x="1488439" y="2370137"/>
                  </a:lnTo>
                  <a:lnTo>
                    <a:pt x="1460182" y="2332672"/>
                  </a:lnTo>
                  <a:lnTo>
                    <a:pt x="1422717" y="2303779"/>
                  </a:lnTo>
                  <a:lnTo>
                    <a:pt x="1421947" y="2303462"/>
                  </a:lnTo>
                  <a:close/>
                </a:path>
                <a:path w="2549525" h="6847840">
                  <a:moveTo>
                    <a:pt x="2549525" y="0"/>
                  </a:moveTo>
                  <a:lnTo>
                    <a:pt x="2523172" y="0"/>
                  </a:lnTo>
                  <a:lnTo>
                    <a:pt x="1945639" y="2096135"/>
                  </a:lnTo>
                  <a:lnTo>
                    <a:pt x="1552257" y="3546157"/>
                  </a:lnTo>
                  <a:lnTo>
                    <a:pt x="1531302" y="3591877"/>
                  </a:lnTo>
                  <a:lnTo>
                    <a:pt x="1498282" y="3628072"/>
                  </a:lnTo>
                  <a:lnTo>
                    <a:pt x="1456054" y="3652202"/>
                  </a:lnTo>
                  <a:lnTo>
                    <a:pt x="1408429" y="3662679"/>
                  </a:lnTo>
                  <a:lnTo>
                    <a:pt x="1495514" y="3662679"/>
                  </a:lnTo>
                  <a:lnTo>
                    <a:pt x="1530032" y="3636645"/>
                  </a:lnTo>
                  <a:lnTo>
                    <a:pt x="1558925" y="3599179"/>
                  </a:lnTo>
                  <a:lnTo>
                    <a:pt x="1577657" y="3553777"/>
                  </a:lnTo>
                  <a:lnTo>
                    <a:pt x="1970722" y="2103754"/>
                  </a:lnTo>
                  <a:lnTo>
                    <a:pt x="2549525" y="0"/>
                  </a:lnTo>
                  <a:close/>
                </a:path>
              </a:pathLst>
            </a:custGeom>
            <a:solidFill>
              <a:srgbClr val="FFBA00"/>
            </a:solidFill>
          </p:spPr>
          <p:txBody>
            <a:bodyPr wrap="square" lIns="0" tIns="0" rIns="0" bIns="0" rtlCol="0"/>
            <a:lstStyle/>
            <a:p>
              <a:endParaRPr/>
            </a:p>
          </p:txBody>
        </p:sp>
        <p:pic>
          <p:nvPicPr>
            <p:cNvPr id="8" name="object 8"/>
            <p:cNvPicPr/>
            <p:nvPr/>
          </p:nvPicPr>
          <p:blipFill>
            <a:blip r:embed="rId2" cstate="print"/>
            <a:stretch>
              <a:fillRect/>
            </a:stretch>
          </p:blipFill>
          <p:spPr>
            <a:xfrm>
              <a:off x="0" y="0"/>
              <a:ext cx="5840730" cy="6858000"/>
            </a:xfrm>
            <a:prstGeom prst="rect">
              <a:avLst/>
            </a:prstGeom>
          </p:spPr>
        </p:pic>
      </p:grpSp>
      <p:pic>
        <p:nvPicPr>
          <p:cNvPr id="9" name="object 9"/>
          <p:cNvPicPr/>
          <p:nvPr/>
        </p:nvPicPr>
        <p:blipFill>
          <a:blip r:embed="rId3" cstate="print"/>
          <a:stretch>
            <a:fillRect/>
          </a:stretch>
        </p:blipFill>
        <p:spPr>
          <a:xfrm>
            <a:off x="9910127" y="4043045"/>
            <a:ext cx="1532572" cy="568325"/>
          </a:xfrm>
          <a:prstGeom prst="rect">
            <a:avLst/>
          </a:prstGeom>
        </p:spPr>
      </p:pic>
      <p:pic>
        <p:nvPicPr>
          <p:cNvPr id="10" name="object 10"/>
          <p:cNvPicPr/>
          <p:nvPr/>
        </p:nvPicPr>
        <p:blipFill>
          <a:blip r:embed="rId4" cstate="print"/>
          <a:stretch>
            <a:fillRect/>
          </a:stretch>
        </p:blipFill>
        <p:spPr>
          <a:xfrm>
            <a:off x="7549515" y="5048884"/>
            <a:ext cx="3293427" cy="61213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458469" y="746125"/>
            <a:ext cx="5650230" cy="459740"/>
          </a:xfrm>
          <a:prstGeom prst="rect">
            <a:avLst/>
          </a:prstGeom>
        </p:spPr>
        <p:txBody>
          <a:bodyPr vert="horz" wrap="square" lIns="0" tIns="12700" rIns="0" bIns="0" rtlCol="0">
            <a:spAutoFit/>
          </a:bodyPr>
          <a:lstStyle/>
          <a:p>
            <a:pPr marL="12700">
              <a:lnSpc>
                <a:spcPct val="100000"/>
              </a:lnSpc>
              <a:spcBef>
                <a:spcPts val="100"/>
              </a:spcBef>
            </a:pPr>
            <a:r>
              <a:rPr spc="140" dirty="0">
                <a:solidFill>
                  <a:srgbClr val="FFFFFF"/>
                </a:solidFill>
              </a:rPr>
              <a:t>Ασφάλεια</a:t>
            </a:r>
            <a:r>
              <a:rPr spc="50" dirty="0">
                <a:solidFill>
                  <a:srgbClr val="FFFFFF"/>
                </a:solidFill>
              </a:rPr>
              <a:t> </a:t>
            </a:r>
            <a:r>
              <a:rPr spc="114" dirty="0">
                <a:solidFill>
                  <a:srgbClr val="FFFFFF"/>
                </a:solidFill>
              </a:rPr>
              <a:t>για</a:t>
            </a:r>
            <a:r>
              <a:rPr spc="60" dirty="0">
                <a:solidFill>
                  <a:srgbClr val="FFFFFF"/>
                </a:solidFill>
              </a:rPr>
              <a:t> </a:t>
            </a:r>
            <a:r>
              <a:rPr spc="125" dirty="0">
                <a:solidFill>
                  <a:srgbClr val="FFFFFF"/>
                </a:solidFill>
              </a:rPr>
              <a:t>τον</a:t>
            </a:r>
            <a:r>
              <a:rPr spc="70" dirty="0">
                <a:solidFill>
                  <a:srgbClr val="FFFFFF"/>
                </a:solidFill>
              </a:rPr>
              <a:t> </a:t>
            </a:r>
            <a:r>
              <a:rPr spc="125" dirty="0">
                <a:solidFill>
                  <a:srgbClr val="FFFFFF"/>
                </a:solidFill>
              </a:rPr>
              <a:t>τομέα</a:t>
            </a:r>
            <a:r>
              <a:rPr spc="45" dirty="0">
                <a:solidFill>
                  <a:srgbClr val="FFFFFF"/>
                </a:solidFill>
              </a:rPr>
              <a:t> </a:t>
            </a:r>
            <a:r>
              <a:rPr spc="120" dirty="0">
                <a:solidFill>
                  <a:srgbClr val="FFFFFF"/>
                </a:solidFill>
              </a:rPr>
              <a:t>της</a:t>
            </a:r>
            <a:r>
              <a:rPr spc="50" dirty="0">
                <a:solidFill>
                  <a:srgbClr val="FFFFFF"/>
                </a:solidFill>
              </a:rPr>
              <a:t> </a:t>
            </a:r>
            <a:r>
              <a:rPr spc="114" dirty="0">
                <a:solidFill>
                  <a:srgbClr val="FFFFFF"/>
                </a:solidFill>
              </a:rPr>
              <a:t>υγείας</a:t>
            </a:r>
          </a:p>
        </p:txBody>
      </p:sp>
      <p:sp>
        <p:nvSpPr>
          <p:cNvPr id="4" name="object 4"/>
          <p:cNvSpPr txBox="1"/>
          <p:nvPr/>
        </p:nvSpPr>
        <p:spPr>
          <a:xfrm>
            <a:off x="458469" y="1429067"/>
            <a:ext cx="11275695" cy="3714115"/>
          </a:xfrm>
          <a:prstGeom prst="rect">
            <a:avLst/>
          </a:prstGeom>
        </p:spPr>
        <p:txBody>
          <a:bodyPr vert="horz" wrap="square" lIns="0" tIns="116205" rIns="0" bIns="0" rtlCol="0">
            <a:spAutoFit/>
          </a:bodyPr>
          <a:lstStyle/>
          <a:p>
            <a:pPr marL="12700">
              <a:lnSpc>
                <a:spcPct val="100000"/>
              </a:lnSpc>
              <a:spcBef>
                <a:spcPts val="915"/>
              </a:spcBef>
            </a:pPr>
            <a:r>
              <a:rPr sz="1500" spc="185" dirty="0">
                <a:solidFill>
                  <a:srgbClr val="FFFFFF"/>
                </a:solidFill>
                <a:latin typeface="Calibri"/>
                <a:cs typeface="Calibri"/>
              </a:rPr>
              <a:t>Η</a:t>
            </a:r>
            <a:r>
              <a:rPr sz="1500" spc="65" dirty="0">
                <a:solidFill>
                  <a:srgbClr val="FFFFFF"/>
                </a:solidFill>
                <a:latin typeface="Calibri"/>
                <a:cs typeface="Calibri"/>
              </a:rPr>
              <a:t> </a:t>
            </a:r>
            <a:r>
              <a:rPr sz="1500" spc="135" dirty="0">
                <a:solidFill>
                  <a:srgbClr val="FFFFFF"/>
                </a:solidFill>
                <a:latin typeface="Calibri"/>
                <a:cs typeface="Calibri"/>
              </a:rPr>
              <a:t>υγεία</a:t>
            </a:r>
            <a:r>
              <a:rPr sz="1500" spc="65" dirty="0">
                <a:solidFill>
                  <a:srgbClr val="FFFFFF"/>
                </a:solidFill>
                <a:latin typeface="Calibri"/>
                <a:cs typeface="Calibri"/>
              </a:rPr>
              <a:t> </a:t>
            </a:r>
            <a:r>
              <a:rPr sz="1500" spc="140" dirty="0">
                <a:solidFill>
                  <a:srgbClr val="FFFFFF"/>
                </a:solidFill>
                <a:latin typeface="Calibri"/>
                <a:cs typeface="Calibri"/>
              </a:rPr>
              <a:t>περιλαμβάνει</a:t>
            </a:r>
            <a:r>
              <a:rPr sz="1500" spc="65" dirty="0">
                <a:solidFill>
                  <a:srgbClr val="FFFFFF"/>
                </a:solidFill>
                <a:latin typeface="Calibri"/>
                <a:cs typeface="Calibri"/>
              </a:rPr>
              <a:t> </a:t>
            </a:r>
            <a:r>
              <a:rPr sz="1500" spc="140" dirty="0">
                <a:solidFill>
                  <a:srgbClr val="FFFFFF"/>
                </a:solidFill>
                <a:latin typeface="Calibri"/>
                <a:cs typeface="Calibri"/>
              </a:rPr>
              <a:t>πολλές</a:t>
            </a:r>
            <a:r>
              <a:rPr sz="1500" spc="65" dirty="0">
                <a:solidFill>
                  <a:srgbClr val="FFFFFF"/>
                </a:solidFill>
                <a:latin typeface="Calibri"/>
                <a:cs typeface="Calibri"/>
              </a:rPr>
              <a:t> </a:t>
            </a:r>
            <a:r>
              <a:rPr sz="1500" spc="125" dirty="0">
                <a:solidFill>
                  <a:srgbClr val="FFFFFF"/>
                </a:solidFill>
                <a:latin typeface="Calibri"/>
                <a:cs typeface="Calibri"/>
              </a:rPr>
              <a:t>πτυχές,</a:t>
            </a:r>
            <a:r>
              <a:rPr sz="1500" spc="70" dirty="0">
                <a:solidFill>
                  <a:srgbClr val="FFFFFF"/>
                </a:solidFill>
                <a:latin typeface="Calibri"/>
                <a:cs typeface="Calibri"/>
              </a:rPr>
              <a:t> </a:t>
            </a:r>
            <a:r>
              <a:rPr sz="1500" spc="135" dirty="0">
                <a:solidFill>
                  <a:srgbClr val="FFFFFF"/>
                </a:solidFill>
                <a:latin typeface="Calibri"/>
                <a:cs typeface="Calibri"/>
              </a:rPr>
              <a:t>ορισμένες</a:t>
            </a:r>
            <a:r>
              <a:rPr sz="1500" spc="60" dirty="0">
                <a:solidFill>
                  <a:srgbClr val="FFFFFF"/>
                </a:solidFill>
                <a:latin typeface="Calibri"/>
                <a:cs typeface="Calibri"/>
              </a:rPr>
              <a:t> </a:t>
            </a:r>
            <a:r>
              <a:rPr sz="1500" spc="140" dirty="0">
                <a:solidFill>
                  <a:srgbClr val="FFFFFF"/>
                </a:solidFill>
                <a:latin typeface="Calibri"/>
                <a:cs typeface="Calibri"/>
              </a:rPr>
              <a:t>παραδοσιακές,</a:t>
            </a:r>
            <a:r>
              <a:rPr sz="1500" spc="60" dirty="0">
                <a:solidFill>
                  <a:srgbClr val="FFFFFF"/>
                </a:solidFill>
                <a:latin typeface="Calibri"/>
                <a:cs typeface="Calibri"/>
              </a:rPr>
              <a:t> </a:t>
            </a:r>
            <a:r>
              <a:rPr sz="1500" spc="140" dirty="0">
                <a:solidFill>
                  <a:srgbClr val="FFFFFF"/>
                </a:solidFill>
                <a:latin typeface="Calibri"/>
                <a:cs typeface="Calibri"/>
              </a:rPr>
              <a:t>άλλες</a:t>
            </a:r>
            <a:r>
              <a:rPr sz="1500" spc="65" dirty="0">
                <a:solidFill>
                  <a:srgbClr val="FFFFFF"/>
                </a:solidFill>
                <a:latin typeface="Calibri"/>
                <a:cs typeface="Calibri"/>
              </a:rPr>
              <a:t> </a:t>
            </a:r>
            <a:r>
              <a:rPr sz="1500" spc="120" dirty="0">
                <a:solidFill>
                  <a:srgbClr val="FFFFFF"/>
                </a:solidFill>
                <a:latin typeface="Calibri"/>
                <a:cs typeface="Calibri"/>
              </a:rPr>
              <a:t>ειδικές</a:t>
            </a:r>
            <a:r>
              <a:rPr sz="1500" spc="70" dirty="0">
                <a:solidFill>
                  <a:srgbClr val="FFFFFF"/>
                </a:solidFill>
                <a:latin typeface="Calibri"/>
                <a:cs typeface="Calibri"/>
              </a:rPr>
              <a:t> </a:t>
            </a:r>
            <a:r>
              <a:rPr sz="1500" spc="125" dirty="0">
                <a:solidFill>
                  <a:srgbClr val="FFFFFF"/>
                </a:solidFill>
                <a:latin typeface="Calibri"/>
                <a:cs typeface="Calibri"/>
              </a:rPr>
              <a:t>για</a:t>
            </a:r>
            <a:r>
              <a:rPr sz="1500" spc="65" dirty="0">
                <a:solidFill>
                  <a:srgbClr val="FFFFFF"/>
                </a:solidFill>
                <a:latin typeface="Calibri"/>
                <a:cs typeface="Calibri"/>
              </a:rPr>
              <a:t> </a:t>
            </a:r>
            <a:r>
              <a:rPr sz="1500" spc="135" dirty="0">
                <a:solidFill>
                  <a:srgbClr val="FFFFFF"/>
                </a:solidFill>
                <a:latin typeface="Calibri"/>
                <a:cs typeface="Calibri"/>
              </a:rPr>
              <a:t>τον</a:t>
            </a:r>
            <a:r>
              <a:rPr sz="1500" spc="60" dirty="0">
                <a:solidFill>
                  <a:srgbClr val="FFFFFF"/>
                </a:solidFill>
                <a:latin typeface="Calibri"/>
                <a:cs typeface="Calibri"/>
              </a:rPr>
              <a:t> </a:t>
            </a:r>
            <a:r>
              <a:rPr sz="1500" spc="130" dirty="0">
                <a:solidFill>
                  <a:srgbClr val="FFFFFF"/>
                </a:solidFill>
                <a:latin typeface="Calibri"/>
                <a:cs typeface="Calibri"/>
              </a:rPr>
              <a:t>τομέα.</a:t>
            </a:r>
            <a:endParaRPr sz="1500">
              <a:latin typeface="Calibri"/>
              <a:cs typeface="Calibri"/>
            </a:endParaRPr>
          </a:p>
          <a:p>
            <a:pPr marL="12700" marR="979169">
              <a:lnSpc>
                <a:spcPts val="1440"/>
              </a:lnSpc>
              <a:spcBef>
                <a:spcPts val="1165"/>
              </a:spcBef>
            </a:pPr>
            <a:r>
              <a:rPr sz="1500" spc="140" dirty="0">
                <a:solidFill>
                  <a:srgbClr val="FFFFFF"/>
                </a:solidFill>
                <a:latin typeface="Calibri"/>
                <a:cs typeface="Calibri"/>
              </a:rPr>
              <a:t>Η</a:t>
            </a:r>
            <a:r>
              <a:rPr sz="1500" spc="55" dirty="0">
                <a:solidFill>
                  <a:srgbClr val="FFFFFF"/>
                </a:solidFill>
                <a:latin typeface="Calibri"/>
                <a:cs typeface="Calibri"/>
              </a:rPr>
              <a:t> </a:t>
            </a:r>
            <a:r>
              <a:rPr sz="1500" spc="114" dirty="0">
                <a:solidFill>
                  <a:srgbClr val="FFFFFF"/>
                </a:solidFill>
                <a:latin typeface="Calibri"/>
                <a:cs typeface="Calibri"/>
              </a:rPr>
              <a:t>υποδομή</a:t>
            </a:r>
            <a:r>
              <a:rPr sz="1500" spc="55" dirty="0">
                <a:solidFill>
                  <a:srgbClr val="FFFFFF"/>
                </a:solidFill>
                <a:latin typeface="Calibri"/>
                <a:cs typeface="Calibri"/>
              </a:rPr>
              <a:t> </a:t>
            </a:r>
            <a:r>
              <a:rPr sz="1500" spc="100" dirty="0">
                <a:solidFill>
                  <a:srgbClr val="FFFFFF"/>
                </a:solidFill>
                <a:latin typeface="Calibri"/>
                <a:cs typeface="Calibri"/>
              </a:rPr>
              <a:t>καλύπτει</a:t>
            </a:r>
            <a:r>
              <a:rPr sz="1500" spc="65" dirty="0">
                <a:solidFill>
                  <a:srgbClr val="FFFFFF"/>
                </a:solidFill>
                <a:latin typeface="Calibri"/>
                <a:cs typeface="Calibri"/>
              </a:rPr>
              <a:t> </a:t>
            </a:r>
            <a:r>
              <a:rPr sz="1500" spc="105" dirty="0">
                <a:solidFill>
                  <a:srgbClr val="FFFFFF"/>
                </a:solidFill>
                <a:latin typeface="Calibri"/>
                <a:cs typeface="Calibri"/>
              </a:rPr>
              <a:t>τα</a:t>
            </a:r>
            <a:r>
              <a:rPr sz="1500" spc="55" dirty="0">
                <a:solidFill>
                  <a:srgbClr val="FFFFFF"/>
                </a:solidFill>
                <a:latin typeface="Calibri"/>
                <a:cs typeface="Calibri"/>
              </a:rPr>
              <a:t> </a:t>
            </a:r>
            <a:r>
              <a:rPr sz="1500" spc="100" dirty="0">
                <a:solidFill>
                  <a:srgbClr val="FFFFFF"/>
                </a:solidFill>
                <a:latin typeface="Calibri"/>
                <a:cs typeface="Calibri"/>
              </a:rPr>
              <a:t>πάντα,</a:t>
            </a:r>
            <a:r>
              <a:rPr sz="1500" spc="60" dirty="0">
                <a:solidFill>
                  <a:srgbClr val="FFFFFF"/>
                </a:solidFill>
                <a:latin typeface="Calibri"/>
                <a:cs typeface="Calibri"/>
              </a:rPr>
              <a:t> </a:t>
            </a:r>
            <a:r>
              <a:rPr sz="1500" spc="120" dirty="0">
                <a:solidFill>
                  <a:srgbClr val="FFFFFF"/>
                </a:solidFill>
                <a:latin typeface="Calibri"/>
                <a:cs typeface="Calibri"/>
              </a:rPr>
              <a:t>από</a:t>
            </a:r>
            <a:r>
              <a:rPr sz="1500" spc="55" dirty="0">
                <a:solidFill>
                  <a:srgbClr val="FFFFFF"/>
                </a:solidFill>
                <a:latin typeface="Calibri"/>
                <a:cs typeface="Calibri"/>
              </a:rPr>
              <a:t> </a:t>
            </a:r>
            <a:r>
              <a:rPr sz="1500" spc="80" dirty="0">
                <a:solidFill>
                  <a:srgbClr val="FFFFFF"/>
                </a:solidFill>
                <a:latin typeface="Calibri"/>
                <a:cs typeface="Calibri"/>
              </a:rPr>
              <a:t>τις</a:t>
            </a:r>
            <a:r>
              <a:rPr sz="1500" spc="60" dirty="0">
                <a:solidFill>
                  <a:srgbClr val="FFFFFF"/>
                </a:solidFill>
                <a:latin typeface="Calibri"/>
                <a:cs typeface="Calibri"/>
              </a:rPr>
              <a:t> </a:t>
            </a:r>
            <a:r>
              <a:rPr sz="1500" spc="100" dirty="0">
                <a:solidFill>
                  <a:srgbClr val="FFFFFF"/>
                </a:solidFill>
                <a:latin typeface="Calibri"/>
                <a:cs typeface="Calibri"/>
              </a:rPr>
              <a:t>βάσεις</a:t>
            </a:r>
            <a:r>
              <a:rPr sz="1500" spc="55" dirty="0">
                <a:solidFill>
                  <a:srgbClr val="FFFFFF"/>
                </a:solidFill>
                <a:latin typeface="Calibri"/>
                <a:cs typeface="Calibri"/>
              </a:rPr>
              <a:t> </a:t>
            </a:r>
            <a:r>
              <a:rPr sz="1500" spc="110" dirty="0">
                <a:solidFill>
                  <a:srgbClr val="FFFFFF"/>
                </a:solidFill>
                <a:latin typeface="Calibri"/>
                <a:cs typeface="Calibri"/>
              </a:rPr>
              <a:t>δεδομένων</a:t>
            </a:r>
            <a:r>
              <a:rPr sz="1500" spc="55" dirty="0">
                <a:solidFill>
                  <a:srgbClr val="FFFFFF"/>
                </a:solidFill>
                <a:latin typeface="Calibri"/>
                <a:cs typeface="Calibri"/>
              </a:rPr>
              <a:t> </a:t>
            </a:r>
            <a:r>
              <a:rPr sz="1500" spc="100" dirty="0">
                <a:solidFill>
                  <a:srgbClr val="FFFFFF"/>
                </a:solidFill>
                <a:latin typeface="Calibri"/>
                <a:cs typeface="Calibri"/>
              </a:rPr>
              <a:t>ηλεκτρονικών</a:t>
            </a:r>
            <a:r>
              <a:rPr sz="1500" spc="60" dirty="0">
                <a:solidFill>
                  <a:srgbClr val="FFFFFF"/>
                </a:solidFill>
                <a:latin typeface="Calibri"/>
                <a:cs typeface="Calibri"/>
              </a:rPr>
              <a:t> </a:t>
            </a:r>
            <a:r>
              <a:rPr sz="1500" spc="105" dirty="0">
                <a:solidFill>
                  <a:srgbClr val="FFFFFF"/>
                </a:solidFill>
                <a:latin typeface="Calibri"/>
                <a:cs typeface="Calibri"/>
              </a:rPr>
              <a:t>αρχείων</a:t>
            </a:r>
            <a:r>
              <a:rPr sz="1500" spc="55" dirty="0">
                <a:solidFill>
                  <a:srgbClr val="FFFFFF"/>
                </a:solidFill>
                <a:latin typeface="Calibri"/>
                <a:cs typeface="Calibri"/>
              </a:rPr>
              <a:t> </a:t>
            </a:r>
            <a:r>
              <a:rPr sz="1500" spc="90" dirty="0">
                <a:solidFill>
                  <a:srgbClr val="FFFFFF"/>
                </a:solidFill>
                <a:latin typeface="Calibri"/>
                <a:cs typeface="Calibri"/>
              </a:rPr>
              <a:t>υγείας,</a:t>
            </a:r>
            <a:r>
              <a:rPr sz="1500" spc="60" dirty="0">
                <a:solidFill>
                  <a:srgbClr val="FFFFFF"/>
                </a:solidFill>
                <a:latin typeface="Calibri"/>
                <a:cs typeface="Calibri"/>
              </a:rPr>
              <a:t> </a:t>
            </a:r>
            <a:r>
              <a:rPr sz="1500" spc="100" dirty="0">
                <a:solidFill>
                  <a:srgbClr val="FFFFFF"/>
                </a:solidFill>
                <a:latin typeface="Calibri"/>
                <a:cs typeface="Calibri"/>
              </a:rPr>
              <a:t>τους</a:t>
            </a:r>
            <a:r>
              <a:rPr sz="1500" spc="55" dirty="0">
                <a:solidFill>
                  <a:srgbClr val="FFFFFF"/>
                </a:solidFill>
                <a:latin typeface="Calibri"/>
                <a:cs typeface="Calibri"/>
              </a:rPr>
              <a:t> </a:t>
            </a:r>
            <a:r>
              <a:rPr sz="1500" spc="95" dirty="0">
                <a:solidFill>
                  <a:srgbClr val="FFFFFF"/>
                </a:solidFill>
                <a:latin typeface="Calibri"/>
                <a:cs typeface="Calibri"/>
              </a:rPr>
              <a:t>(επ)αισθητήρες,</a:t>
            </a:r>
            <a:r>
              <a:rPr sz="1500" spc="60" dirty="0">
                <a:solidFill>
                  <a:srgbClr val="FFFFFF"/>
                </a:solidFill>
                <a:latin typeface="Calibri"/>
                <a:cs typeface="Calibri"/>
              </a:rPr>
              <a:t> </a:t>
            </a:r>
            <a:r>
              <a:rPr sz="1500" spc="100" dirty="0">
                <a:solidFill>
                  <a:srgbClr val="FFFFFF"/>
                </a:solidFill>
                <a:latin typeface="Calibri"/>
                <a:cs typeface="Calibri"/>
              </a:rPr>
              <a:t>την </a:t>
            </a:r>
            <a:r>
              <a:rPr sz="1500" spc="-325" dirty="0">
                <a:solidFill>
                  <a:srgbClr val="FFFFFF"/>
                </a:solidFill>
                <a:latin typeface="Calibri"/>
                <a:cs typeface="Calibri"/>
              </a:rPr>
              <a:t> </a:t>
            </a:r>
            <a:r>
              <a:rPr sz="1500" spc="110" dirty="0">
                <a:solidFill>
                  <a:srgbClr val="FFFFFF"/>
                </a:solidFill>
                <a:latin typeface="Calibri"/>
                <a:cs typeface="Calibri"/>
              </a:rPr>
              <a:t>αποθήκευση,</a:t>
            </a:r>
            <a:r>
              <a:rPr sz="1500" spc="40" dirty="0">
                <a:solidFill>
                  <a:srgbClr val="FFFFFF"/>
                </a:solidFill>
                <a:latin typeface="Calibri"/>
                <a:cs typeface="Calibri"/>
              </a:rPr>
              <a:t> </a:t>
            </a:r>
            <a:r>
              <a:rPr sz="1500" spc="105" dirty="0">
                <a:solidFill>
                  <a:srgbClr val="FFFFFF"/>
                </a:solidFill>
                <a:latin typeface="Calibri"/>
                <a:cs typeface="Calibri"/>
              </a:rPr>
              <a:t>τις</a:t>
            </a:r>
            <a:r>
              <a:rPr sz="1500" spc="60" dirty="0">
                <a:solidFill>
                  <a:srgbClr val="FFFFFF"/>
                </a:solidFill>
                <a:latin typeface="Calibri"/>
                <a:cs typeface="Calibri"/>
              </a:rPr>
              <a:t> </a:t>
            </a:r>
            <a:r>
              <a:rPr sz="1500" spc="145" dirty="0">
                <a:solidFill>
                  <a:srgbClr val="FFFFFF"/>
                </a:solidFill>
                <a:latin typeface="Calibri"/>
                <a:cs typeface="Calibri"/>
              </a:rPr>
              <a:t>συσκευές</a:t>
            </a:r>
            <a:r>
              <a:rPr sz="1500" spc="65" dirty="0">
                <a:solidFill>
                  <a:srgbClr val="FFFFFF"/>
                </a:solidFill>
                <a:latin typeface="Calibri"/>
                <a:cs typeface="Calibri"/>
              </a:rPr>
              <a:t> </a:t>
            </a:r>
            <a:r>
              <a:rPr sz="1500" spc="125" dirty="0">
                <a:solidFill>
                  <a:srgbClr val="FFFFFF"/>
                </a:solidFill>
                <a:latin typeface="Calibri"/>
                <a:cs typeface="Calibri"/>
              </a:rPr>
              <a:t>και</a:t>
            </a:r>
            <a:r>
              <a:rPr sz="1500" spc="65" dirty="0">
                <a:solidFill>
                  <a:srgbClr val="FFFFFF"/>
                </a:solidFill>
                <a:latin typeface="Calibri"/>
                <a:cs typeface="Calibri"/>
              </a:rPr>
              <a:t> </a:t>
            </a:r>
            <a:r>
              <a:rPr sz="1500" spc="160" dirty="0">
                <a:solidFill>
                  <a:srgbClr val="FFFFFF"/>
                </a:solidFill>
                <a:latin typeface="Calibri"/>
                <a:cs typeface="Calibri"/>
              </a:rPr>
              <a:t>ούτω</a:t>
            </a:r>
            <a:r>
              <a:rPr sz="1500" spc="60" dirty="0">
                <a:solidFill>
                  <a:srgbClr val="FFFFFF"/>
                </a:solidFill>
                <a:latin typeface="Calibri"/>
                <a:cs typeface="Calibri"/>
              </a:rPr>
              <a:t> </a:t>
            </a:r>
            <a:r>
              <a:rPr sz="1500" spc="130" dirty="0">
                <a:solidFill>
                  <a:srgbClr val="FFFFFF"/>
                </a:solidFill>
                <a:latin typeface="Calibri"/>
                <a:cs typeface="Calibri"/>
              </a:rPr>
              <a:t>καθεξής.</a:t>
            </a:r>
            <a:endParaRPr sz="1500">
              <a:latin typeface="Calibri"/>
              <a:cs typeface="Calibri"/>
            </a:endParaRPr>
          </a:p>
          <a:p>
            <a:pPr marL="12700" marR="899160" indent="914400">
              <a:lnSpc>
                <a:spcPts val="1440"/>
              </a:lnSpc>
              <a:spcBef>
                <a:spcPts val="1190"/>
              </a:spcBef>
            </a:pPr>
            <a:r>
              <a:rPr sz="1500" spc="150" dirty="0">
                <a:solidFill>
                  <a:srgbClr val="FFFFFF"/>
                </a:solidFill>
                <a:latin typeface="Calibri"/>
                <a:cs typeface="Calibri"/>
              </a:rPr>
              <a:t>αυτό</a:t>
            </a:r>
            <a:r>
              <a:rPr sz="1500" spc="70" dirty="0">
                <a:solidFill>
                  <a:srgbClr val="FFFFFF"/>
                </a:solidFill>
                <a:latin typeface="Calibri"/>
                <a:cs typeface="Calibri"/>
              </a:rPr>
              <a:t> </a:t>
            </a:r>
            <a:r>
              <a:rPr sz="1500" spc="135" dirty="0">
                <a:solidFill>
                  <a:srgbClr val="FFFFFF"/>
                </a:solidFill>
                <a:latin typeface="Calibri"/>
                <a:cs typeface="Calibri"/>
              </a:rPr>
              <a:t>σημαίνει</a:t>
            </a:r>
            <a:r>
              <a:rPr sz="1500" spc="70" dirty="0">
                <a:solidFill>
                  <a:srgbClr val="FFFFFF"/>
                </a:solidFill>
                <a:latin typeface="Calibri"/>
                <a:cs typeface="Calibri"/>
              </a:rPr>
              <a:t> </a:t>
            </a:r>
            <a:r>
              <a:rPr sz="1500" spc="114" dirty="0">
                <a:solidFill>
                  <a:srgbClr val="FFFFFF"/>
                </a:solidFill>
                <a:latin typeface="Calibri"/>
                <a:cs typeface="Calibri"/>
              </a:rPr>
              <a:t>ότι</a:t>
            </a:r>
            <a:r>
              <a:rPr sz="1500" spc="70" dirty="0">
                <a:solidFill>
                  <a:srgbClr val="FFFFFF"/>
                </a:solidFill>
                <a:latin typeface="Calibri"/>
                <a:cs typeface="Calibri"/>
              </a:rPr>
              <a:t> </a:t>
            </a:r>
            <a:r>
              <a:rPr sz="1500" spc="135" dirty="0">
                <a:solidFill>
                  <a:srgbClr val="FFFFFF"/>
                </a:solidFill>
                <a:latin typeface="Calibri"/>
                <a:cs typeface="Calibri"/>
              </a:rPr>
              <a:t>πρέπει</a:t>
            </a:r>
            <a:r>
              <a:rPr sz="1500" spc="75" dirty="0">
                <a:solidFill>
                  <a:srgbClr val="FFFFFF"/>
                </a:solidFill>
                <a:latin typeface="Calibri"/>
                <a:cs typeface="Calibri"/>
              </a:rPr>
              <a:t> </a:t>
            </a:r>
            <a:r>
              <a:rPr sz="1500" spc="150" dirty="0">
                <a:solidFill>
                  <a:srgbClr val="FFFFFF"/>
                </a:solidFill>
                <a:latin typeface="Calibri"/>
                <a:cs typeface="Calibri"/>
              </a:rPr>
              <a:t>να</a:t>
            </a:r>
            <a:r>
              <a:rPr sz="1500" spc="75" dirty="0">
                <a:solidFill>
                  <a:srgbClr val="FFFFFF"/>
                </a:solidFill>
                <a:latin typeface="Calibri"/>
                <a:cs typeface="Calibri"/>
              </a:rPr>
              <a:t> </a:t>
            </a:r>
            <a:r>
              <a:rPr sz="1500" spc="145" dirty="0">
                <a:solidFill>
                  <a:srgbClr val="FFFFFF"/>
                </a:solidFill>
                <a:latin typeface="Calibri"/>
                <a:cs typeface="Calibri"/>
              </a:rPr>
              <a:t>έχουμε</a:t>
            </a:r>
            <a:r>
              <a:rPr sz="1500" spc="75" dirty="0">
                <a:solidFill>
                  <a:srgbClr val="FFFFFF"/>
                </a:solidFill>
                <a:latin typeface="Calibri"/>
                <a:cs typeface="Calibri"/>
              </a:rPr>
              <a:t> </a:t>
            </a:r>
            <a:r>
              <a:rPr sz="1500" b="1" spc="170" dirty="0">
                <a:solidFill>
                  <a:srgbClr val="FFFFFF"/>
                </a:solidFill>
                <a:latin typeface="Calibri"/>
                <a:cs typeface="Calibri"/>
              </a:rPr>
              <a:t>ασφαλή</a:t>
            </a:r>
            <a:r>
              <a:rPr sz="1500" b="1" spc="75" dirty="0">
                <a:solidFill>
                  <a:srgbClr val="FFFFFF"/>
                </a:solidFill>
                <a:latin typeface="Calibri"/>
                <a:cs typeface="Calibri"/>
              </a:rPr>
              <a:t> </a:t>
            </a:r>
            <a:r>
              <a:rPr sz="1500" b="1" spc="150" dirty="0">
                <a:solidFill>
                  <a:srgbClr val="FFFFFF"/>
                </a:solidFill>
                <a:latin typeface="Calibri"/>
                <a:cs typeface="Calibri"/>
              </a:rPr>
              <a:t>υποδομή,</a:t>
            </a:r>
            <a:r>
              <a:rPr sz="1500" b="1" spc="75" dirty="0">
                <a:solidFill>
                  <a:srgbClr val="FFFFFF"/>
                </a:solidFill>
                <a:latin typeface="Calibri"/>
                <a:cs typeface="Calibri"/>
              </a:rPr>
              <a:t> </a:t>
            </a:r>
            <a:r>
              <a:rPr sz="1500" b="1" spc="160" dirty="0">
                <a:solidFill>
                  <a:srgbClr val="FFFFFF"/>
                </a:solidFill>
                <a:latin typeface="Calibri"/>
                <a:cs typeface="Calibri"/>
              </a:rPr>
              <a:t>καθώς</a:t>
            </a:r>
            <a:r>
              <a:rPr sz="1500" b="1" spc="75" dirty="0">
                <a:solidFill>
                  <a:srgbClr val="FFFFFF"/>
                </a:solidFill>
                <a:latin typeface="Calibri"/>
                <a:cs typeface="Calibri"/>
              </a:rPr>
              <a:t> </a:t>
            </a:r>
            <a:r>
              <a:rPr sz="1500" b="1" spc="145" dirty="0">
                <a:solidFill>
                  <a:srgbClr val="FFFFFF"/>
                </a:solidFill>
                <a:latin typeface="Calibri"/>
                <a:cs typeface="Calibri"/>
              </a:rPr>
              <a:t>αποθηκεύονται</a:t>
            </a:r>
            <a:r>
              <a:rPr sz="1500" b="1" spc="70" dirty="0">
                <a:solidFill>
                  <a:srgbClr val="FFFFFF"/>
                </a:solidFill>
                <a:latin typeface="Calibri"/>
                <a:cs typeface="Calibri"/>
              </a:rPr>
              <a:t> </a:t>
            </a:r>
            <a:r>
              <a:rPr sz="1500" b="1" spc="130" dirty="0">
                <a:solidFill>
                  <a:srgbClr val="FFFFFF"/>
                </a:solidFill>
                <a:latin typeface="Calibri"/>
                <a:cs typeface="Calibri"/>
              </a:rPr>
              <a:t>και</a:t>
            </a:r>
            <a:r>
              <a:rPr sz="1500" b="1" spc="75" dirty="0">
                <a:solidFill>
                  <a:srgbClr val="FFFFFF"/>
                </a:solidFill>
                <a:latin typeface="Calibri"/>
                <a:cs typeface="Calibri"/>
              </a:rPr>
              <a:t> </a:t>
            </a:r>
            <a:r>
              <a:rPr sz="1500" b="1" spc="145" dirty="0">
                <a:solidFill>
                  <a:srgbClr val="FFFFFF"/>
                </a:solidFill>
                <a:latin typeface="Calibri"/>
                <a:cs typeface="Calibri"/>
              </a:rPr>
              <a:t>ανταλλάσσονται </a:t>
            </a:r>
            <a:r>
              <a:rPr sz="1500" b="1" spc="-320" dirty="0">
                <a:solidFill>
                  <a:srgbClr val="FFFFFF"/>
                </a:solidFill>
                <a:latin typeface="Calibri"/>
                <a:cs typeface="Calibri"/>
              </a:rPr>
              <a:t> </a:t>
            </a:r>
            <a:r>
              <a:rPr sz="1500" b="1" spc="145" dirty="0">
                <a:solidFill>
                  <a:srgbClr val="FFFFFF"/>
                </a:solidFill>
                <a:latin typeface="Calibri"/>
                <a:cs typeface="Calibri"/>
              </a:rPr>
              <a:t>ευαίσθητα</a:t>
            </a:r>
            <a:r>
              <a:rPr sz="1500" b="1" spc="60" dirty="0">
                <a:solidFill>
                  <a:srgbClr val="FFFFFF"/>
                </a:solidFill>
                <a:latin typeface="Calibri"/>
                <a:cs typeface="Calibri"/>
              </a:rPr>
              <a:t> </a:t>
            </a:r>
            <a:r>
              <a:rPr sz="1500" b="1" spc="130" dirty="0">
                <a:solidFill>
                  <a:srgbClr val="FFFFFF"/>
                </a:solidFill>
                <a:latin typeface="Calibri"/>
                <a:cs typeface="Calibri"/>
              </a:rPr>
              <a:t>και</a:t>
            </a:r>
            <a:r>
              <a:rPr sz="1500" b="1" spc="65" dirty="0">
                <a:solidFill>
                  <a:srgbClr val="FFFFFF"/>
                </a:solidFill>
                <a:latin typeface="Calibri"/>
                <a:cs typeface="Calibri"/>
              </a:rPr>
              <a:t> </a:t>
            </a:r>
            <a:r>
              <a:rPr sz="1500" b="1" spc="135" dirty="0">
                <a:solidFill>
                  <a:srgbClr val="FFFFFF"/>
                </a:solidFill>
                <a:latin typeface="Calibri"/>
                <a:cs typeface="Calibri"/>
              </a:rPr>
              <a:t>κρίσιμα</a:t>
            </a:r>
            <a:r>
              <a:rPr sz="1500" b="1" spc="65" dirty="0">
                <a:solidFill>
                  <a:srgbClr val="FFFFFF"/>
                </a:solidFill>
                <a:latin typeface="Calibri"/>
                <a:cs typeface="Calibri"/>
              </a:rPr>
              <a:t> </a:t>
            </a:r>
            <a:r>
              <a:rPr sz="1500" b="1" spc="145" dirty="0">
                <a:solidFill>
                  <a:srgbClr val="FFFFFF"/>
                </a:solidFill>
                <a:latin typeface="Calibri"/>
                <a:cs typeface="Calibri"/>
              </a:rPr>
              <a:t>δεδομένα.</a:t>
            </a:r>
            <a:endParaRPr sz="1500">
              <a:latin typeface="Calibri"/>
              <a:cs typeface="Calibri"/>
            </a:endParaRPr>
          </a:p>
          <a:p>
            <a:pPr marL="12700" marR="5080" indent="1828800">
              <a:lnSpc>
                <a:spcPts val="1440"/>
              </a:lnSpc>
              <a:spcBef>
                <a:spcPts val="1190"/>
              </a:spcBef>
            </a:pPr>
            <a:r>
              <a:rPr sz="1500" spc="100" dirty="0">
                <a:solidFill>
                  <a:srgbClr val="FFFFFF"/>
                </a:solidFill>
                <a:latin typeface="Calibri"/>
                <a:cs typeface="Calibri"/>
              </a:rPr>
              <a:t>το</a:t>
            </a:r>
            <a:r>
              <a:rPr sz="1500" spc="50" dirty="0">
                <a:solidFill>
                  <a:srgbClr val="FFFFFF"/>
                </a:solidFill>
                <a:latin typeface="Calibri"/>
                <a:cs typeface="Calibri"/>
              </a:rPr>
              <a:t> </a:t>
            </a:r>
            <a:r>
              <a:rPr sz="1500" spc="110" dirty="0">
                <a:solidFill>
                  <a:srgbClr val="FFFFFF"/>
                </a:solidFill>
                <a:latin typeface="Calibri"/>
                <a:cs typeface="Calibri"/>
              </a:rPr>
              <a:t>2017</a:t>
            </a:r>
            <a:r>
              <a:rPr sz="1500" spc="55" dirty="0">
                <a:solidFill>
                  <a:srgbClr val="FFFFFF"/>
                </a:solidFill>
                <a:latin typeface="Calibri"/>
                <a:cs typeface="Calibri"/>
              </a:rPr>
              <a:t> </a:t>
            </a:r>
            <a:r>
              <a:rPr sz="1500" spc="100" dirty="0">
                <a:solidFill>
                  <a:srgbClr val="FFFFFF"/>
                </a:solidFill>
                <a:latin typeface="Calibri"/>
                <a:cs typeface="Calibri"/>
              </a:rPr>
              <a:t>το</a:t>
            </a:r>
            <a:r>
              <a:rPr sz="1500" spc="50" dirty="0">
                <a:solidFill>
                  <a:srgbClr val="FFFFFF"/>
                </a:solidFill>
                <a:latin typeface="Calibri"/>
                <a:cs typeface="Calibri"/>
              </a:rPr>
              <a:t> </a:t>
            </a:r>
            <a:r>
              <a:rPr sz="1500" spc="110" dirty="0">
                <a:solidFill>
                  <a:srgbClr val="FFFFFF"/>
                </a:solidFill>
                <a:latin typeface="Calibri"/>
                <a:cs typeface="Calibri"/>
              </a:rPr>
              <a:t>προηγμένο</a:t>
            </a:r>
            <a:r>
              <a:rPr sz="1500" spc="55" dirty="0">
                <a:solidFill>
                  <a:srgbClr val="FFFFFF"/>
                </a:solidFill>
                <a:latin typeface="Calibri"/>
                <a:cs typeface="Calibri"/>
              </a:rPr>
              <a:t> </a:t>
            </a:r>
            <a:r>
              <a:rPr sz="1500" spc="114" dirty="0">
                <a:solidFill>
                  <a:srgbClr val="FFFFFF"/>
                </a:solidFill>
                <a:latin typeface="Calibri"/>
                <a:cs typeface="Calibri"/>
              </a:rPr>
              <a:t>Ransomware</a:t>
            </a:r>
            <a:r>
              <a:rPr sz="1500" spc="55" dirty="0">
                <a:solidFill>
                  <a:srgbClr val="FFFFFF"/>
                </a:solidFill>
                <a:latin typeface="Calibri"/>
                <a:cs typeface="Calibri"/>
              </a:rPr>
              <a:t> </a:t>
            </a:r>
            <a:r>
              <a:rPr sz="1500" spc="114" dirty="0">
                <a:solidFill>
                  <a:srgbClr val="FFFFFF"/>
                </a:solidFill>
                <a:latin typeface="Calibri"/>
                <a:cs typeface="Calibri"/>
              </a:rPr>
              <a:t>WannaCry</a:t>
            </a:r>
            <a:r>
              <a:rPr sz="1500" spc="50" dirty="0">
                <a:solidFill>
                  <a:srgbClr val="FFFFFF"/>
                </a:solidFill>
                <a:latin typeface="Calibri"/>
                <a:cs typeface="Calibri"/>
              </a:rPr>
              <a:t> </a:t>
            </a:r>
            <a:r>
              <a:rPr sz="1500" spc="110" dirty="0">
                <a:solidFill>
                  <a:srgbClr val="FFFFFF"/>
                </a:solidFill>
                <a:latin typeface="Calibri"/>
                <a:cs typeface="Calibri"/>
              </a:rPr>
              <a:t>ανατρέπουν</a:t>
            </a:r>
            <a:r>
              <a:rPr sz="1500" spc="50" dirty="0">
                <a:solidFill>
                  <a:srgbClr val="FFFFFF"/>
                </a:solidFill>
                <a:latin typeface="Calibri"/>
                <a:cs typeface="Calibri"/>
              </a:rPr>
              <a:t> </a:t>
            </a:r>
            <a:r>
              <a:rPr sz="1500" spc="95" dirty="0">
                <a:solidFill>
                  <a:srgbClr val="FFFFFF"/>
                </a:solidFill>
                <a:latin typeface="Calibri"/>
                <a:cs typeface="Calibri"/>
              </a:rPr>
              <a:t>κρίσιμες</a:t>
            </a:r>
            <a:r>
              <a:rPr sz="1500" spc="50" dirty="0">
                <a:solidFill>
                  <a:srgbClr val="FFFFFF"/>
                </a:solidFill>
                <a:latin typeface="Calibri"/>
                <a:cs typeface="Calibri"/>
              </a:rPr>
              <a:t> </a:t>
            </a:r>
            <a:r>
              <a:rPr sz="1500" spc="100" dirty="0">
                <a:solidFill>
                  <a:srgbClr val="FFFFFF"/>
                </a:solidFill>
                <a:latin typeface="Calibri"/>
                <a:cs typeface="Calibri"/>
              </a:rPr>
              <a:t>υπηρεσίες</a:t>
            </a:r>
            <a:r>
              <a:rPr sz="1500" spc="55" dirty="0">
                <a:solidFill>
                  <a:srgbClr val="FFFFFF"/>
                </a:solidFill>
                <a:latin typeface="Calibri"/>
                <a:cs typeface="Calibri"/>
              </a:rPr>
              <a:t> </a:t>
            </a:r>
            <a:r>
              <a:rPr sz="1500" spc="105" dirty="0">
                <a:solidFill>
                  <a:srgbClr val="FFFFFF"/>
                </a:solidFill>
                <a:latin typeface="Calibri"/>
                <a:cs typeface="Calibri"/>
              </a:rPr>
              <a:t>του</a:t>
            </a:r>
            <a:r>
              <a:rPr sz="1500" spc="55" dirty="0">
                <a:solidFill>
                  <a:srgbClr val="FFFFFF"/>
                </a:solidFill>
                <a:latin typeface="Calibri"/>
                <a:cs typeface="Calibri"/>
              </a:rPr>
              <a:t> </a:t>
            </a:r>
            <a:r>
              <a:rPr sz="1500" spc="125" dirty="0">
                <a:solidFill>
                  <a:srgbClr val="FFFFFF"/>
                </a:solidFill>
                <a:latin typeface="Calibri"/>
                <a:cs typeface="Calibri"/>
              </a:rPr>
              <a:t>NHS</a:t>
            </a:r>
            <a:r>
              <a:rPr sz="1500" spc="55" dirty="0">
                <a:solidFill>
                  <a:srgbClr val="FFFFFF"/>
                </a:solidFill>
                <a:latin typeface="Calibri"/>
                <a:cs typeface="Calibri"/>
              </a:rPr>
              <a:t> </a:t>
            </a:r>
            <a:r>
              <a:rPr sz="1500" spc="90" dirty="0">
                <a:solidFill>
                  <a:srgbClr val="FFFFFF"/>
                </a:solidFill>
                <a:latin typeface="Calibri"/>
                <a:cs typeface="Calibri"/>
              </a:rPr>
              <a:t>(National</a:t>
            </a:r>
            <a:r>
              <a:rPr sz="1500" spc="55" dirty="0">
                <a:solidFill>
                  <a:srgbClr val="FFFFFF"/>
                </a:solidFill>
                <a:latin typeface="Calibri"/>
                <a:cs typeface="Calibri"/>
              </a:rPr>
              <a:t> </a:t>
            </a:r>
            <a:r>
              <a:rPr sz="1500" spc="95" dirty="0">
                <a:solidFill>
                  <a:srgbClr val="FFFFFF"/>
                </a:solidFill>
                <a:latin typeface="Calibri"/>
                <a:cs typeface="Calibri"/>
              </a:rPr>
              <a:t>Health </a:t>
            </a:r>
            <a:r>
              <a:rPr sz="1500" spc="-325" dirty="0">
                <a:solidFill>
                  <a:srgbClr val="FFFFFF"/>
                </a:solidFill>
                <a:latin typeface="Calibri"/>
                <a:cs typeface="Calibri"/>
              </a:rPr>
              <a:t> </a:t>
            </a:r>
            <a:r>
              <a:rPr sz="1500" spc="85" dirty="0">
                <a:solidFill>
                  <a:srgbClr val="FFFFFF"/>
                </a:solidFill>
                <a:latin typeface="Calibri"/>
                <a:cs typeface="Calibri"/>
              </a:rPr>
              <a:t>Service)</a:t>
            </a:r>
            <a:r>
              <a:rPr sz="1500" spc="45" dirty="0">
                <a:solidFill>
                  <a:srgbClr val="FFFFFF"/>
                </a:solidFill>
                <a:latin typeface="Calibri"/>
                <a:cs typeface="Calibri"/>
              </a:rPr>
              <a:t> </a:t>
            </a:r>
            <a:r>
              <a:rPr sz="1500" spc="105" dirty="0">
                <a:solidFill>
                  <a:srgbClr val="FFFFFF"/>
                </a:solidFill>
                <a:latin typeface="Calibri"/>
                <a:cs typeface="Calibri"/>
              </a:rPr>
              <a:t>στο</a:t>
            </a:r>
            <a:r>
              <a:rPr sz="1500" spc="50" dirty="0">
                <a:solidFill>
                  <a:srgbClr val="FFFFFF"/>
                </a:solidFill>
                <a:latin typeface="Calibri"/>
                <a:cs typeface="Calibri"/>
              </a:rPr>
              <a:t> </a:t>
            </a:r>
            <a:r>
              <a:rPr sz="1500" spc="114" dirty="0">
                <a:solidFill>
                  <a:srgbClr val="FFFFFF"/>
                </a:solidFill>
                <a:latin typeface="Calibri"/>
                <a:cs typeface="Calibri"/>
              </a:rPr>
              <a:t>Ηνωμένο</a:t>
            </a:r>
            <a:r>
              <a:rPr sz="1500" spc="50" dirty="0">
                <a:solidFill>
                  <a:srgbClr val="FFFFFF"/>
                </a:solidFill>
                <a:latin typeface="Calibri"/>
                <a:cs typeface="Calibri"/>
              </a:rPr>
              <a:t> </a:t>
            </a:r>
            <a:r>
              <a:rPr sz="1500" spc="95" dirty="0">
                <a:solidFill>
                  <a:srgbClr val="FFFFFF"/>
                </a:solidFill>
                <a:latin typeface="Calibri"/>
                <a:cs typeface="Calibri"/>
              </a:rPr>
              <a:t>Βασίλειο.</a:t>
            </a:r>
            <a:endParaRPr sz="1500">
              <a:latin typeface="Calibri"/>
              <a:cs typeface="Calibri"/>
            </a:endParaRPr>
          </a:p>
          <a:p>
            <a:pPr marL="927100">
              <a:lnSpc>
                <a:spcPct val="100000"/>
              </a:lnSpc>
              <a:spcBef>
                <a:spcPts val="765"/>
              </a:spcBef>
            </a:pPr>
            <a:r>
              <a:rPr sz="1500" spc="85" dirty="0">
                <a:solidFill>
                  <a:srgbClr val="FFFFFF"/>
                </a:solidFill>
                <a:latin typeface="Calibri"/>
                <a:cs typeface="Calibri"/>
              </a:rPr>
              <a:t>και,</a:t>
            </a:r>
            <a:r>
              <a:rPr sz="1500" spc="45" dirty="0">
                <a:solidFill>
                  <a:srgbClr val="FFFFFF"/>
                </a:solidFill>
                <a:latin typeface="Calibri"/>
                <a:cs typeface="Calibri"/>
              </a:rPr>
              <a:t> </a:t>
            </a:r>
            <a:r>
              <a:rPr sz="1500" b="1" spc="110" dirty="0">
                <a:solidFill>
                  <a:srgbClr val="FFFFFF"/>
                </a:solidFill>
                <a:latin typeface="Calibri"/>
                <a:cs typeface="Calibri"/>
              </a:rPr>
              <a:t>εμπιστοσύνη</a:t>
            </a:r>
            <a:r>
              <a:rPr sz="1500" b="1" spc="45" dirty="0">
                <a:solidFill>
                  <a:srgbClr val="FFFFFF"/>
                </a:solidFill>
                <a:latin typeface="Calibri"/>
                <a:cs typeface="Calibri"/>
              </a:rPr>
              <a:t> </a:t>
            </a:r>
            <a:r>
              <a:rPr sz="1500" b="1" spc="90" dirty="0">
                <a:solidFill>
                  <a:srgbClr val="FFFFFF"/>
                </a:solidFill>
                <a:latin typeface="Calibri"/>
                <a:cs typeface="Calibri"/>
              </a:rPr>
              <a:t>στις</a:t>
            </a:r>
            <a:r>
              <a:rPr sz="1500" b="1" spc="45" dirty="0">
                <a:solidFill>
                  <a:srgbClr val="FFFFFF"/>
                </a:solidFill>
                <a:latin typeface="Calibri"/>
                <a:cs typeface="Calibri"/>
              </a:rPr>
              <a:t> </a:t>
            </a:r>
            <a:r>
              <a:rPr sz="1500" b="1" spc="110" dirty="0">
                <a:solidFill>
                  <a:srgbClr val="FFFFFF"/>
                </a:solidFill>
                <a:latin typeface="Calibri"/>
                <a:cs typeface="Calibri"/>
              </a:rPr>
              <a:t>πληροφορίες</a:t>
            </a:r>
            <a:r>
              <a:rPr sz="1500" b="1" spc="40" dirty="0">
                <a:solidFill>
                  <a:srgbClr val="FFFFFF"/>
                </a:solidFill>
                <a:latin typeface="Calibri"/>
                <a:cs typeface="Calibri"/>
              </a:rPr>
              <a:t> </a:t>
            </a:r>
            <a:r>
              <a:rPr sz="1500" b="1" spc="120" dirty="0">
                <a:solidFill>
                  <a:srgbClr val="FFFFFF"/>
                </a:solidFill>
                <a:latin typeface="Calibri"/>
                <a:cs typeface="Calibri"/>
              </a:rPr>
              <a:t>που</a:t>
            </a:r>
            <a:r>
              <a:rPr sz="1500" b="1" spc="50" dirty="0">
                <a:solidFill>
                  <a:srgbClr val="FFFFFF"/>
                </a:solidFill>
                <a:latin typeface="Calibri"/>
                <a:cs typeface="Calibri"/>
              </a:rPr>
              <a:t> </a:t>
            </a:r>
            <a:r>
              <a:rPr sz="1500" spc="105" dirty="0">
                <a:solidFill>
                  <a:srgbClr val="FFFFFF"/>
                </a:solidFill>
                <a:latin typeface="Calibri"/>
                <a:cs typeface="Calibri"/>
              </a:rPr>
              <a:t>λαμβάνουμε</a:t>
            </a:r>
            <a:endParaRPr sz="1500">
              <a:latin typeface="Calibri"/>
              <a:cs typeface="Calibri"/>
            </a:endParaRPr>
          </a:p>
          <a:p>
            <a:pPr marL="1841500">
              <a:lnSpc>
                <a:spcPct val="100000"/>
              </a:lnSpc>
              <a:spcBef>
                <a:spcPts val="735"/>
              </a:spcBef>
            </a:pPr>
            <a:r>
              <a:rPr sz="1500" spc="110" dirty="0">
                <a:solidFill>
                  <a:srgbClr val="FFFFFF"/>
                </a:solidFill>
                <a:latin typeface="Calibri"/>
                <a:cs typeface="Calibri"/>
              </a:rPr>
              <a:t>π.χ.</a:t>
            </a:r>
            <a:r>
              <a:rPr sz="1500" spc="70" dirty="0">
                <a:solidFill>
                  <a:srgbClr val="FFFFFF"/>
                </a:solidFill>
                <a:latin typeface="Calibri"/>
                <a:cs typeface="Calibri"/>
              </a:rPr>
              <a:t> </a:t>
            </a:r>
            <a:r>
              <a:rPr sz="1500" spc="120" dirty="0">
                <a:solidFill>
                  <a:srgbClr val="FFFFFF"/>
                </a:solidFill>
                <a:latin typeface="Calibri"/>
                <a:cs typeface="Calibri"/>
              </a:rPr>
              <a:t>ιατρικές</a:t>
            </a:r>
            <a:r>
              <a:rPr sz="1500" spc="70" dirty="0">
                <a:solidFill>
                  <a:srgbClr val="FFFFFF"/>
                </a:solidFill>
                <a:latin typeface="Calibri"/>
                <a:cs typeface="Calibri"/>
              </a:rPr>
              <a:t> </a:t>
            </a:r>
            <a:r>
              <a:rPr sz="1500" spc="145" dirty="0">
                <a:solidFill>
                  <a:srgbClr val="FFFFFF"/>
                </a:solidFill>
                <a:latin typeface="Calibri"/>
                <a:cs typeface="Calibri"/>
              </a:rPr>
              <a:t>συσκευές</a:t>
            </a:r>
            <a:r>
              <a:rPr sz="1500" spc="70" dirty="0">
                <a:solidFill>
                  <a:srgbClr val="FFFFFF"/>
                </a:solidFill>
                <a:latin typeface="Calibri"/>
                <a:cs typeface="Calibri"/>
              </a:rPr>
              <a:t> </a:t>
            </a:r>
            <a:r>
              <a:rPr sz="1500" spc="145" dirty="0">
                <a:solidFill>
                  <a:srgbClr val="FFFFFF"/>
                </a:solidFill>
                <a:latin typeface="Calibri"/>
                <a:cs typeface="Calibri"/>
              </a:rPr>
              <a:t>παρακολούθησης,</a:t>
            </a:r>
            <a:r>
              <a:rPr sz="1500" spc="480" dirty="0">
                <a:solidFill>
                  <a:srgbClr val="FFFFFF"/>
                </a:solidFill>
                <a:latin typeface="Calibri"/>
                <a:cs typeface="Calibri"/>
              </a:rPr>
              <a:t> </a:t>
            </a:r>
            <a:r>
              <a:rPr sz="1500" spc="145" dirty="0">
                <a:solidFill>
                  <a:srgbClr val="FFFFFF"/>
                </a:solidFill>
                <a:latin typeface="Calibri"/>
                <a:cs typeface="Calibri"/>
              </a:rPr>
              <a:t>χρήσης</a:t>
            </a:r>
            <a:r>
              <a:rPr sz="1500" spc="70" dirty="0">
                <a:solidFill>
                  <a:srgbClr val="FFFFFF"/>
                </a:solidFill>
                <a:latin typeface="Calibri"/>
                <a:cs typeface="Calibri"/>
              </a:rPr>
              <a:t> </a:t>
            </a:r>
            <a:r>
              <a:rPr sz="1500" spc="160" dirty="0">
                <a:solidFill>
                  <a:srgbClr val="FFFFFF"/>
                </a:solidFill>
                <a:latin typeface="Calibri"/>
                <a:cs typeface="Calibri"/>
              </a:rPr>
              <a:t>από</a:t>
            </a:r>
            <a:r>
              <a:rPr sz="1500" spc="75" dirty="0">
                <a:solidFill>
                  <a:srgbClr val="FFFFFF"/>
                </a:solidFill>
                <a:latin typeface="Calibri"/>
                <a:cs typeface="Calibri"/>
              </a:rPr>
              <a:t> </a:t>
            </a:r>
            <a:r>
              <a:rPr sz="1500" spc="130" dirty="0">
                <a:solidFill>
                  <a:srgbClr val="FFFFFF"/>
                </a:solidFill>
                <a:latin typeface="Calibri"/>
                <a:cs typeface="Calibri"/>
              </a:rPr>
              <a:t>(επ)αισθητήρες</a:t>
            </a:r>
            <a:r>
              <a:rPr sz="1500" spc="65" dirty="0">
                <a:solidFill>
                  <a:srgbClr val="FFFFFF"/>
                </a:solidFill>
                <a:latin typeface="Calibri"/>
                <a:cs typeface="Calibri"/>
              </a:rPr>
              <a:t> </a:t>
            </a:r>
            <a:r>
              <a:rPr sz="1500" spc="114" dirty="0">
                <a:solidFill>
                  <a:srgbClr val="FFFFFF"/>
                </a:solidFill>
                <a:latin typeface="Calibri"/>
                <a:cs typeface="Calibri"/>
              </a:rPr>
              <a:t>κ.λπ.</a:t>
            </a:r>
            <a:endParaRPr sz="1500">
              <a:latin typeface="Calibri"/>
              <a:cs typeface="Calibri"/>
            </a:endParaRPr>
          </a:p>
          <a:p>
            <a:pPr marL="12700">
              <a:lnSpc>
                <a:spcPct val="100000"/>
              </a:lnSpc>
              <a:spcBef>
                <a:spcPts val="735"/>
              </a:spcBef>
            </a:pPr>
            <a:r>
              <a:rPr sz="1500" spc="100" dirty="0">
                <a:solidFill>
                  <a:srgbClr val="FFFFFF"/>
                </a:solidFill>
                <a:latin typeface="Calibri"/>
                <a:cs typeface="Calibri"/>
              </a:rPr>
              <a:t>Οι</a:t>
            </a:r>
            <a:r>
              <a:rPr sz="1500" spc="45" dirty="0">
                <a:solidFill>
                  <a:srgbClr val="FFFFFF"/>
                </a:solidFill>
                <a:latin typeface="Calibri"/>
                <a:cs typeface="Calibri"/>
              </a:rPr>
              <a:t> </a:t>
            </a:r>
            <a:r>
              <a:rPr sz="1500" spc="105" dirty="0">
                <a:solidFill>
                  <a:srgbClr val="FFFFFF"/>
                </a:solidFill>
                <a:latin typeface="Calibri"/>
                <a:cs typeface="Calibri"/>
              </a:rPr>
              <a:t>παραδοσιακές</a:t>
            </a:r>
            <a:r>
              <a:rPr sz="1500" spc="40" dirty="0">
                <a:solidFill>
                  <a:srgbClr val="FFFFFF"/>
                </a:solidFill>
                <a:latin typeface="Calibri"/>
                <a:cs typeface="Calibri"/>
              </a:rPr>
              <a:t> </a:t>
            </a:r>
            <a:r>
              <a:rPr sz="1500" spc="100" dirty="0">
                <a:solidFill>
                  <a:srgbClr val="FFFFFF"/>
                </a:solidFill>
                <a:latin typeface="Calibri"/>
                <a:cs typeface="Calibri"/>
              </a:rPr>
              <a:t>πτυχές</a:t>
            </a:r>
            <a:r>
              <a:rPr sz="1500" spc="45" dirty="0">
                <a:solidFill>
                  <a:srgbClr val="FFFFFF"/>
                </a:solidFill>
                <a:latin typeface="Calibri"/>
                <a:cs typeface="Calibri"/>
              </a:rPr>
              <a:t> </a:t>
            </a:r>
            <a:r>
              <a:rPr sz="1500" spc="100" dirty="0">
                <a:solidFill>
                  <a:srgbClr val="FFFFFF"/>
                </a:solidFill>
                <a:latin typeface="Calibri"/>
                <a:cs typeface="Calibri"/>
              </a:rPr>
              <a:t>περιλαμβάνουν</a:t>
            </a:r>
            <a:endParaRPr sz="1500">
              <a:latin typeface="Calibri"/>
              <a:cs typeface="Calibri"/>
            </a:endParaRPr>
          </a:p>
          <a:p>
            <a:pPr marL="12700" marR="464820" indent="914400">
              <a:lnSpc>
                <a:spcPts val="1440"/>
              </a:lnSpc>
              <a:spcBef>
                <a:spcPts val="1160"/>
              </a:spcBef>
            </a:pPr>
            <a:r>
              <a:rPr sz="1500" spc="150" dirty="0">
                <a:solidFill>
                  <a:srgbClr val="FFFFFF"/>
                </a:solidFill>
                <a:latin typeface="Calibri"/>
                <a:cs typeface="Calibri"/>
              </a:rPr>
              <a:t>δεδομένα</a:t>
            </a:r>
            <a:r>
              <a:rPr sz="1500" spc="60" dirty="0">
                <a:solidFill>
                  <a:srgbClr val="FFFFFF"/>
                </a:solidFill>
                <a:latin typeface="Calibri"/>
                <a:cs typeface="Calibri"/>
              </a:rPr>
              <a:t> </a:t>
            </a:r>
            <a:r>
              <a:rPr sz="1500" spc="130" dirty="0">
                <a:solidFill>
                  <a:srgbClr val="FFFFFF"/>
                </a:solidFill>
                <a:latin typeface="Calibri"/>
                <a:cs typeface="Calibri"/>
              </a:rPr>
              <a:t>υγείας</a:t>
            </a:r>
            <a:r>
              <a:rPr sz="1500" spc="65" dirty="0">
                <a:solidFill>
                  <a:srgbClr val="FFFFFF"/>
                </a:solidFill>
                <a:latin typeface="Calibri"/>
                <a:cs typeface="Calibri"/>
              </a:rPr>
              <a:t> </a:t>
            </a:r>
            <a:r>
              <a:rPr sz="1500" spc="140" dirty="0">
                <a:solidFill>
                  <a:srgbClr val="FFFFFF"/>
                </a:solidFill>
                <a:latin typeface="Calibri"/>
                <a:cs typeface="Calibri"/>
              </a:rPr>
              <a:t>πελατών,</a:t>
            </a:r>
            <a:r>
              <a:rPr sz="1500" spc="65" dirty="0">
                <a:solidFill>
                  <a:srgbClr val="FFFFFF"/>
                </a:solidFill>
                <a:latin typeface="Calibri"/>
                <a:cs typeface="Calibri"/>
              </a:rPr>
              <a:t> </a:t>
            </a:r>
            <a:r>
              <a:rPr sz="1500" spc="135" dirty="0">
                <a:solidFill>
                  <a:srgbClr val="FFFFFF"/>
                </a:solidFill>
                <a:latin typeface="Calibri"/>
                <a:cs typeface="Calibri"/>
              </a:rPr>
              <a:t>τιμολόγηση,</a:t>
            </a:r>
            <a:r>
              <a:rPr sz="1500" spc="60" dirty="0">
                <a:solidFill>
                  <a:srgbClr val="FFFFFF"/>
                </a:solidFill>
                <a:latin typeface="Calibri"/>
                <a:cs typeface="Calibri"/>
              </a:rPr>
              <a:t> </a:t>
            </a:r>
            <a:r>
              <a:rPr sz="1500" spc="120" dirty="0">
                <a:solidFill>
                  <a:srgbClr val="FFFFFF"/>
                </a:solidFill>
                <a:latin typeface="Calibri"/>
                <a:cs typeface="Calibri"/>
              </a:rPr>
              <a:t>λογιστική,</a:t>
            </a:r>
            <a:r>
              <a:rPr sz="1500" spc="65" dirty="0">
                <a:solidFill>
                  <a:srgbClr val="FFFFFF"/>
                </a:solidFill>
                <a:latin typeface="Calibri"/>
                <a:cs typeface="Calibri"/>
              </a:rPr>
              <a:t> </a:t>
            </a:r>
            <a:r>
              <a:rPr sz="1500" spc="130" dirty="0">
                <a:solidFill>
                  <a:srgbClr val="FFFFFF"/>
                </a:solidFill>
                <a:latin typeface="Calibri"/>
                <a:cs typeface="Calibri"/>
              </a:rPr>
              <a:t>διαχείριση</a:t>
            </a:r>
            <a:r>
              <a:rPr sz="1500" spc="65" dirty="0">
                <a:solidFill>
                  <a:srgbClr val="FFFFFF"/>
                </a:solidFill>
                <a:latin typeface="Calibri"/>
                <a:cs typeface="Calibri"/>
              </a:rPr>
              <a:t> </a:t>
            </a:r>
            <a:r>
              <a:rPr sz="1500" spc="145" dirty="0">
                <a:solidFill>
                  <a:srgbClr val="FFFFFF"/>
                </a:solidFill>
                <a:latin typeface="Calibri"/>
                <a:cs typeface="Calibri"/>
              </a:rPr>
              <a:t>προσωπικού,</a:t>
            </a:r>
            <a:r>
              <a:rPr sz="1500" spc="65" dirty="0">
                <a:solidFill>
                  <a:srgbClr val="FFFFFF"/>
                </a:solidFill>
                <a:latin typeface="Calibri"/>
                <a:cs typeface="Calibri"/>
              </a:rPr>
              <a:t> </a:t>
            </a:r>
            <a:r>
              <a:rPr sz="1500" spc="120" dirty="0">
                <a:solidFill>
                  <a:srgbClr val="FFFFFF"/>
                </a:solidFill>
                <a:latin typeface="Calibri"/>
                <a:cs typeface="Calibri"/>
              </a:rPr>
              <a:t>ιατρικές</a:t>
            </a:r>
            <a:r>
              <a:rPr sz="1500" spc="65" dirty="0">
                <a:solidFill>
                  <a:srgbClr val="FFFFFF"/>
                </a:solidFill>
                <a:latin typeface="Calibri"/>
                <a:cs typeface="Calibri"/>
              </a:rPr>
              <a:t> </a:t>
            </a:r>
            <a:r>
              <a:rPr sz="1500" spc="145" dirty="0">
                <a:solidFill>
                  <a:srgbClr val="FFFFFF"/>
                </a:solidFill>
                <a:latin typeface="Calibri"/>
                <a:cs typeface="Calibri"/>
              </a:rPr>
              <a:t>αναφορές,</a:t>
            </a:r>
            <a:r>
              <a:rPr sz="1500" spc="65" dirty="0">
                <a:solidFill>
                  <a:srgbClr val="FFFFFF"/>
                </a:solidFill>
                <a:latin typeface="Calibri"/>
                <a:cs typeface="Calibri"/>
              </a:rPr>
              <a:t> </a:t>
            </a:r>
            <a:r>
              <a:rPr sz="1500" spc="145" dirty="0">
                <a:solidFill>
                  <a:srgbClr val="FFFFFF"/>
                </a:solidFill>
                <a:latin typeface="Calibri"/>
                <a:cs typeface="Calibri"/>
              </a:rPr>
              <a:t>συσκευές </a:t>
            </a:r>
            <a:r>
              <a:rPr sz="1500" spc="-325" dirty="0">
                <a:solidFill>
                  <a:srgbClr val="FFFFFF"/>
                </a:solidFill>
                <a:latin typeface="Calibri"/>
                <a:cs typeface="Calibri"/>
              </a:rPr>
              <a:t> </a:t>
            </a:r>
            <a:r>
              <a:rPr sz="1500" spc="130" dirty="0">
                <a:solidFill>
                  <a:srgbClr val="FFFFFF"/>
                </a:solidFill>
                <a:latin typeface="Calibri"/>
                <a:cs typeface="Calibri"/>
              </a:rPr>
              <a:t>επικοινωνίας</a:t>
            </a:r>
            <a:r>
              <a:rPr sz="1500" spc="60" dirty="0">
                <a:solidFill>
                  <a:srgbClr val="FFFFFF"/>
                </a:solidFill>
                <a:latin typeface="Calibri"/>
                <a:cs typeface="Calibri"/>
              </a:rPr>
              <a:t> </a:t>
            </a:r>
            <a:r>
              <a:rPr sz="1500" spc="125" dirty="0">
                <a:solidFill>
                  <a:srgbClr val="FFFFFF"/>
                </a:solidFill>
                <a:latin typeface="Calibri"/>
                <a:cs typeface="Calibri"/>
              </a:rPr>
              <a:t>και</a:t>
            </a:r>
            <a:r>
              <a:rPr sz="1500" spc="65" dirty="0">
                <a:solidFill>
                  <a:srgbClr val="FFFFFF"/>
                </a:solidFill>
                <a:latin typeface="Calibri"/>
                <a:cs typeface="Calibri"/>
              </a:rPr>
              <a:t> </a:t>
            </a:r>
            <a:r>
              <a:rPr sz="1500" spc="155" dirty="0">
                <a:solidFill>
                  <a:srgbClr val="FFFFFF"/>
                </a:solidFill>
                <a:latin typeface="Calibri"/>
                <a:cs typeface="Calibri"/>
              </a:rPr>
              <a:t>αναφοράς</a:t>
            </a:r>
            <a:endParaRPr sz="1500">
              <a:latin typeface="Calibri"/>
              <a:cs typeface="Calibri"/>
            </a:endParaRPr>
          </a:p>
          <a:p>
            <a:pPr marL="12700">
              <a:lnSpc>
                <a:spcPct val="100000"/>
              </a:lnSpc>
              <a:spcBef>
                <a:spcPts val="765"/>
              </a:spcBef>
            </a:pPr>
            <a:r>
              <a:rPr sz="1500" spc="105" dirty="0">
                <a:solidFill>
                  <a:srgbClr val="FFFFFF"/>
                </a:solidFill>
                <a:latin typeface="Calibri"/>
                <a:cs typeface="Calibri"/>
              </a:rPr>
              <a:t>Συνεπώς,</a:t>
            </a:r>
            <a:r>
              <a:rPr sz="1500" spc="45" dirty="0">
                <a:solidFill>
                  <a:srgbClr val="FFFFFF"/>
                </a:solidFill>
                <a:latin typeface="Calibri"/>
                <a:cs typeface="Calibri"/>
              </a:rPr>
              <a:t> </a:t>
            </a:r>
            <a:r>
              <a:rPr sz="1500" spc="114" dirty="0">
                <a:solidFill>
                  <a:srgbClr val="FFFFFF"/>
                </a:solidFill>
                <a:latin typeface="Calibri"/>
                <a:cs typeface="Calibri"/>
              </a:rPr>
              <a:t>ο</a:t>
            </a:r>
            <a:r>
              <a:rPr sz="1500" spc="50" dirty="0">
                <a:solidFill>
                  <a:srgbClr val="FFFFFF"/>
                </a:solidFill>
                <a:latin typeface="Calibri"/>
                <a:cs typeface="Calibri"/>
              </a:rPr>
              <a:t> </a:t>
            </a:r>
            <a:r>
              <a:rPr sz="1500" spc="105" dirty="0">
                <a:solidFill>
                  <a:srgbClr val="FFFFFF"/>
                </a:solidFill>
                <a:latin typeface="Calibri"/>
                <a:cs typeface="Calibri"/>
              </a:rPr>
              <a:t>τομέας</a:t>
            </a:r>
            <a:r>
              <a:rPr sz="1500" spc="45" dirty="0">
                <a:solidFill>
                  <a:srgbClr val="FFFFFF"/>
                </a:solidFill>
                <a:latin typeface="Calibri"/>
                <a:cs typeface="Calibri"/>
              </a:rPr>
              <a:t> </a:t>
            </a:r>
            <a:r>
              <a:rPr sz="1500" spc="100" dirty="0">
                <a:solidFill>
                  <a:srgbClr val="FFFFFF"/>
                </a:solidFill>
                <a:latin typeface="Calibri"/>
                <a:cs typeface="Calibri"/>
              </a:rPr>
              <a:t>της</a:t>
            </a:r>
            <a:r>
              <a:rPr sz="1500" spc="50" dirty="0">
                <a:solidFill>
                  <a:srgbClr val="FFFFFF"/>
                </a:solidFill>
                <a:latin typeface="Calibri"/>
                <a:cs typeface="Calibri"/>
              </a:rPr>
              <a:t> </a:t>
            </a:r>
            <a:r>
              <a:rPr sz="1500" spc="95" dirty="0">
                <a:solidFill>
                  <a:srgbClr val="FFFFFF"/>
                </a:solidFill>
                <a:latin typeface="Calibri"/>
                <a:cs typeface="Calibri"/>
              </a:rPr>
              <a:t>υγείας</a:t>
            </a:r>
            <a:r>
              <a:rPr sz="1500" spc="45" dirty="0">
                <a:solidFill>
                  <a:srgbClr val="FFFFFF"/>
                </a:solidFill>
                <a:latin typeface="Calibri"/>
                <a:cs typeface="Calibri"/>
              </a:rPr>
              <a:t> </a:t>
            </a:r>
            <a:r>
              <a:rPr sz="1500" spc="100" dirty="0">
                <a:solidFill>
                  <a:srgbClr val="FFFFFF"/>
                </a:solidFill>
                <a:latin typeface="Calibri"/>
                <a:cs typeface="Calibri"/>
              </a:rPr>
              <a:t>πρέπει</a:t>
            </a:r>
            <a:r>
              <a:rPr sz="1500" spc="55" dirty="0">
                <a:solidFill>
                  <a:srgbClr val="FFFFFF"/>
                </a:solidFill>
                <a:latin typeface="Calibri"/>
                <a:cs typeface="Calibri"/>
              </a:rPr>
              <a:t> </a:t>
            </a:r>
            <a:r>
              <a:rPr sz="1500" spc="95" dirty="0">
                <a:solidFill>
                  <a:srgbClr val="FFFFFF"/>
                </a:solidFill>
                <a:latin typeface="Calibri"/>
                <a:cs typeface="Calibri"/>
              </a:rPr>
              <a:t>και</a:t>
            </a:r>
            <a:r>
              <a:rPr sz="1500" spc="50" dirty="0">
                <a:solidFill>
                  <a:srgbClr val="FFFFFF"/>
                </a:solidFill>
                <a:latin typeface="Calibri"/>
                <a:cs typeface="Calibri"/>
              </a:rPr>
              <a:t> </a:t>
            </a:r>
            <a:r>
              <a:rPr sz="1500" spc="120" dirty="0">
                <a:solidFill>
                  <a:srgbClr val="FFFFFF"/>
                </a:solidFill>
                <a:latin typeface="Calibri"/>
                <a:cs typeface="Calibri"/>
              </a:rPr>
              <a:t>από</a:t>
            </a:r>
            <a:r>
              <a:rPr sz="1500" spc="50" dirty="0">
                <a:solidFill>
                  <a:srgbClr val="FFFFFF"/>
                </a:solidFill>
                <a:latin typeface="Calibri"/>
                <a:cs typeface="Calibri"/>
              </a:rPr>
              <a:t> </a:t>
            </a:r>
            <a:r>
              <a:rPr sz="1500" spc="105" dirty="0">
                <a:solidFill>
                  <a:srgbClr val="FFFFFF"/>
                </a:solidFill>
                <a:latin typeface="Calibri"/>
                <a:cs typeface="Calibri"/>
              </a:rPr>
              <a:t>τα</a:t>
            </a:r>
            <a:r>
              <a:rPr sz="1500" spc="45" dirty="0">
                <a:solidFill>
                  <a:srgbClr val="FFFFFF"/>
                </a:solidFill>
                <a:latin typeface="Calibri"/>
                <a:cs typeface="Calibri"/>
              </a:rPr>
              <a:t> </a:t>
            </a:r>
            <a:r>
              <a:rPr sz="1500" spc="114" dirty="0">
                <a:solidFill>
                  <a:srgbClr val="FFFFFF"/>
                </a:solidFill>
                <a:latin typeface="Calibri"/>
                <a:cs typeface="Calibri"/>
              </a:rPr>
              <a:t>δύο</a:t>
            </a:r>
            <a:r>
              <a:rPr sz="1500" spc="50" dirty="0">
                <a:solidFill>
                  <a:srgbClr val="FFFFFF"/>
                </a:solidFill>
                <a:latin typeface="Calibri"/>
                <a:cs typeface="Calibri"/>
              </a:rPr>
              <a:t> </a:t>
            </a:r>
            <a:r>
              <a:rPr sz="1500" spc="100" dirty="0">
                <a:solidFill>
                  <a:srgbClr val="FFFFFF"/>
                </a:solidFill>
                <a:latin typeface="Calibri"/>
                <a:cs typeface="Calibri"/>
              </a:rPr>
              <a:t>είδη</a:t>
            </a:r>
            <a:r>
              <a:rPr sz="1500" spc="60" dirty="0">
                <a:solidFill>
                  <a:srgbClr val="FFFFFF"/>
                </a:solidFill>
                <a:latin typeface="Calibri"/>
                <a:cs typeface="Calibri"/>
              </a:rPr>
              <a:t> </a:t>
            </a:r>
            <a:r>
              <a:rPr sz="1500" spc="90" dirty="0">
                <a:solidFill>
                  <a:srgbClr val="FFFFFF"/>
                </a:solidFill>
                <a:latin typeface="Calibri"/>
                <a:cs typeface="Calibri"/>
              </a:rPr>
              <a:t>επιθέσεων.</a:t>
            </a:r>
            <a:endParaRPr sz="15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458469" y="734695"/>
            <a:ext cx="5650230" cy="459740"/>
          </a:xfrm>
          <a:prstGeom prst="rect">
            <a:avLst/>
          </a:prstGeom>
        </p:spPr>
        <p:txBody>
          <a:bodyPr vert="horz" wrap="square" lIns="0" tIns="12700" rIns="0" bIns="0" rtlCol="0">
            <a:spAutoFit/>
          </a:bodyPr>
          <a:lstStyle/>
          <a:p>
            <a:pPr marL="12700">
              <a:lnSpc>
                <a:spcPct val="100000"/>
              </a:lnSpc>
              <a:spcBef>
                <a:spcPts val="100"/>
              </a:spcBef>
            </a:pPr>
            <a:r>
              <a:rPr spc="140" dirty="0">
                <a:solidFill>
                  <a:srgbClr val="FFFFFF"/>
                </a:solidFill>
              </a:rPr>
              <a:t>Ασφάλεια</a:t>
            </a:r>
            <a:r>
              <a:rPr spc="50" dirty="0">
                <a:solidFill>
                  <a:srgbClr val="FFFFFF"/>
                </a:solidFill>
              </a:rPr>
              <a:t> </a:t>
            </a:r>
            <a:r>
              <a:rPr spc="114" dirty="0">
                <a:solidFill>
                  <a:srgbClr val="FFFFFF"/>
                </a:solidFill>
              </a:rPr>
              <a:t>για</a:t>
            </a:r>
            <a:r>
              <a:rPr spc="60" dirty="0">
                <a:solidFill>
                  <a:srgbClr val="FFFFFF"/>
                </a:solidFill>
              </a:rPr>
              <a:t> </a:t>
            </a:r>
            <a:r>
              <a:rPr spc="125" dirty="0">
                <a:solidFill>
                  <a:srgbClr val="FFFFFF"/>
                </a:solidFill>
              </a:rPr>
              <a:t>τον</a:t>
            </a:r>
            <a:r>
              <a:rPr spc="70" dirty="0">
                <a:solidFill>
                  <a:srgbClr val="FFFFFF"/>
                </a:solidFill>
              </a:rPr>
              <a:t> </a:t>
            </a:r>
            <a:r>
              <a:rPr spc="125" dirty="0">
                <a:solidFill>
                  <a:srgbClr val="FFFFFF"/>
                </a:solidFill>
              </a:rPr>
              <a:t>τομέα</a:t>
            </a:r>
            <a:r>
              <a:rPr spc="45" dirty="0">
                <a:solidFill>
                  <a:srgbClr val="FFFFFF"/>
                </a:solidFill>
              </a:rPr>
              <a:t> </a:t>
            </a:r>
            <a:r>
              <a:rPr spc="120" dirty="0">
                <a:solidFill>
                  <a:srgbClr val="FFFFFF"/>
                </a:solidFill>
              </a:rPr>
              <a:t>της</a:t>
            </a:r>
            <a:r>
              <a:rPr spc="50" dirty="0">
                <a:solidFill>
                  <a:srgbClr val="FFFFFF"/>
                </a:solidFill>
              </a:rPr>
              <a:t> </a:t>
            </a:r>
            <a:r>
              <a:rPr spc="114" dirty="0">
                <a:solidFill>
                  <a:srgbClr val="FFFFFF"/>
                </a:solidFill>
              </a:rPr>
              <a:t>υγείας</a:t>
            </a:r>
          </a:p>
        </p:txBody>
      </p:sp>
      <p:sp>
        <p:nvSpPr>
          <p:cNvPr id="4" name="object 4"/>
          <p:cNvSpPr txBox="1"/>
          <p:nvPr/>
        </p:nvSpPr>
        <p:spPr>
          <a:xfrm>
            <a:off x="458469" y="1788159"/>
            <a:ext cx="11550650" cy="2679065"/>
          </a:xfrm>
          <a:prstGeom prst="rect">
            <a:avLst/>
          </a:prstGeom>
        </p:spPr>
        <p:txBody>
          <a:bodyPr vert="horz" wrap="square" lIns="0" tIns="8890" rIns="0" bIns="0" rtlCol="0">
            <a:spAutoFit/>
          </a:bodyPr>
          <a:lstStyle/>
          <a:p>
            <a:pPr marL="12700" marR="195580">
              <a:lnSpc>
                <a:spcPct val="101699"/>
              </a:lnSpc>
              <a:spcBef>
                <a:spcPts val="70"/>
              </a:spcBef>
            </a:pPr>
            <a:r>
              <a:rPr sz="1500" spc="100" dirty="0">
                <a:solidFill>
                  <a:srgbClr val="FFFFFF"/>
                </a:solidFill>
                <a:latin typeface="Calibri"/>
                <a:cs typeface="Calibri"/>
              </a:rPr>
              <a:t>Σε</a:t>
            </a:r>
            <a:r>
              <a:rPr sz="1500" spc="50" dirty="0">
                <a:solidFill>
                  <a:srgbClr val="FFFFFF"/>
                </a:solidFill>
                <a:latin typeface="Calibri"/>
                <a:cs typeface="Calibri"/>
              </a:rPr>
              <a:t> </a:t>
            </a:r>
            <a:r>
              <a:rPr sz="1500" spc="105" dirty="0">
                <a:solidFill>
                  <a:srgbClr val="FFFFFF"/>
                </a:solidFill>
                <a:latin typeface="Calibri"/>
                <a:cs typeface="Calibri"/>
              </a:rPr>
              <a:t>αυτές</a:t>
            </a:r>
            <a:r>
              <a:rPr sz="1500" spc="55" dirty="0">
                <a:solidFill>
                  <a:srgbClr val="FFFFFF"/>
                </a:solidFill>
                <a:latin typeface="Calibri"/>
                <a:cs typeface="Calibri"/>
              </a:rPr>
              <a:t> </a:t>
            </a:r>
            <a:r>
              <a:rPr sz="1500" spc="80" dirty="0">
                <a:solidFill>
                  <a:srgbClr val="FFFFFF"/>
                </a:solidFill>
                <a:latin typeface="Calibri"/>
                <a:cs typeface="Calibri"/>
              </a:rPr>
              <a:t>τις</a:t>
            </a:r>
            <a:r>
              <a:rPr sz="1500" spc="55" dirty="0">
                <a:solidFill>
                  <a:srgbClr val="FFFFFF"/>
                </a:solidFill>
                <a:latin typeface="Calibri"/>
                <a:cs typeface="Calibri"/>
              </a:rPr>
              <a:t> </a:t>
            </a:r>
            <a:r>
              <a:rPr sz="1500" spc="105" dirty="0">
                <a:solidFill>
                  <a:srgbClr val="FFFFFF"/>
                </a:solidFill>
                <a:latin typeface="Calibri"/>
                <a:cs typeface="Calibri"/>
              </a:rPr>
              <a:t>σημειώσεις</a:t>
            </a:r>
            <a:r>
              <a:rPr sz="1500" spc="55" dirty="0">
                <a:solidFill>
                  <a:srgbClr val="FFFFFF"/>
                </a:solidFill>
                <a:latin typeface="Calibri"/>
                <a:cs typeface="Calibri"/>
              </a:rPr>
              <a:t> </a:t>
            </a:r>
            <a:r>
              <a:rPr sz="1500" spc="120" dirty="0">
                <a:solidFill>
                  <a:srgbClr val="FFFFFF"/>
                </a:solidFill>
                <a:latin typeface="Calibri"/>
                <a:cs typeface="Calibri"/>
              </a:rPr>
              <a:t>θα</a:t>
            </a:r>
            <a:r>
              <a:rPr sz="1500" spc="50" dirty="0">
                <a:solidFill>
                  <a:srgbClr val="FFFFFF"/>
                </a:solidFill>
                <a:latin typeface="Calibri"/>
                <a:cs typeface="Calibri"/>
              </a:rPr>
              <a:t> </a:t>
            </a:r>
            <a:r>
              <a:rPr sz="1500" spc="105" dirty="0">
                <a:solidFill>
                  <a:srgbClr val="FFFFFF"/>
                </a:solidFill>
                <a:latin typeface="Calibri"/>
                <a:cs typeface="Calibri"/>
              </a:rPr>
              <a:t>διερευνήσουμε</a:t>
            </a:r>
            <a:r>
              <a:rPr sz="1500" spc="55" dirty="0">
                <a:solidFill>
                  <a:srgbClr val="FFFFFF"/>
                </a:solidFill>
                <a:latin typeface="Calibri"/>
                <a:cs typeface="Calibri"/>
              </a:rPr>
              <a:t> </a:t>
            </a:r>
            <a:r>
              <a:rPr sz="1500" spc="105" dirty="0">
                <a:solidFill>
                  <a:srgbClr val="FFFFFF"/>
                </a:solidFill>
                <a:latin typeface="Calibri"/>
                <a:cs typeface="Calibri"/>
              </a:rPr>
              <a:t>τα</a:t>
            </a:r>
            <a:r>
              <a:rPr sz="1500" spc="55" dirty="0">
                <a:solidFill>
                  <a:srgbClr val="FFFFFF"/>
                </a:solidFill>
                <a:latin typeface="Calibri"/>
                <a:cs typeface="Calibri"/>
              </a:rPr>
              <a:t> </a:t>
            </a:r>
            <a:r>
              <a:rPr sz="1500" spc="100" dirty="0">
                <a:solidFill>
                  <a:srgbClr val="FFFFFF"/>
                </a:solidFill>
                <a:latin typeface="Calibri"/>
                <a:cs typeface="Calibri"/>
              </a:rPr>
              <a:t>εργαλεία</a:t>
            </a:r>
            <a:r>
              <a:rPr sz="1500" spc="60" dirty="0">
                <a:solidFill>
                  <a:srgbClr val="FFFFFF"/>
                </a:solidFill>
                <a:latin typeface="Calibri"/>
                <a:cs typeface="Calibri"/>
              </a:rPr>
              <a:t> </a:t>
            </a:r>
            <a:r>
              <a:rPr sz="1500" spc="120" dirty="0">
                <a:solidFill>
                  <a:srgbClr val="FFFFFF"/>
                </a:solidFill>
                <a:latin typeface="Calibri"/>
                <a:cs typeface="Calibri"/>
              </a:rPr>
              <a:t>που</a:t>
            </a:r>
            <a:r>
              <a:rPr sz="1500" spc="50" dirty="0">
                <a:solidFill>
                  <a:srgbClr val="FFFFFF"/>
                </a:solidFill>
                <a:latin typeface="Calibri"/>
                <a:cs typeface="Calibri"/>
              </a:rPr>
              <a:t> </a:t>
            </a:r>
            <a:r>
              <a:rPr sz="1500" spc="120" dirty="0">
                <a:solidFill>
                  <a:srgbClr val="FFFFFF"/>
                </a:solidFill>
                <a:latin typeface="Calibri"/>
                <a:cs typeface="Calibri"/>
              </a:rPr>
              <a:t>θα</a:t>
            </a:r>
            <a:r>
              <a:rPr sz="1500" spc="55" dirty="0">
                <a:solidFill>
                  <a:srgbClr val="FFFFFF"/>
                </a:solidFill>
                <a:latin typeface="Calibri"/>
                <a:cs typeface="Calibri"/>
              </a:rPr>
              <a:t> </a:t>
            </a:r>
            <a:r>
              <a:rPr sz="1500" spc="110" dirty="0">
                <a:solidFill>
                  <a:srgbClr val="FFFFFF"/>
                </a:solidFill>
                <a:latin typeface="Calibri"/>
                <a:cs typeface="Calibri"/>
              </a:rPr>
              <a:t>μας</a:t>
            </a:r>
            <a:r>
              <a:rPr sz="1500" spc="55" dirty="0">
                <a:solidFill>
                  <a:srgbClr val="FFFFFF"/>
                </a:solidFill>
                <a:latin typeface="Calibri"/>
                <a:cs typeface="Calibri"/>
              </a:rPr>
              <a:t> </a:t>
            </a:r>
            <a:r>
              <a:rPr sz="1500" spc="105" dirty="0">
                <a:solidFill>
                  <a:srgbClr val="FFFFFF"/>
                </a:solidFill>
                <a:latin typeface="Calibri"/>
                <a:cs typeface="Calibri"/>
              </a:rPr>
              <a:t>ενεργοποιήσουν</a:t>
            </a:r>
            <a:r>
              <a:rPr sz="1500" spc="50" dirty="0">
                <a:solidFill>
                  <a:srgbClr val="FFFFFF"/>
                </a:solidFill>
                <a:latin typeface="Calibri"/>
                <a:cs typeface="Calibri"/>
              </a:rPr>
              <a:t> </a:t>
            </a:r>
            <a:r>
              <a:rPr sz="1500" spc="95" dirty="0">
                <a:solidFill>
                  <a:srgbClr val="FFFFFF"/>
                </a:solidFill>
                <a:latin typeface="Calibri"/>
                <a:cs typeface="Calibri"/>
              </a:rPr>
              <a:t>για</a:t>
            </a:r>
            <a:r>
              <a:rPr sz="1500" spc="60" dirty="0">
                <a:solidFill>
                  <a:srgbClr val="FFFFFF"/>
                </a:solidFill>
                <a:latin typeface="Calibri"/>
                <a:cs typeface="Calibri"/>
              </a:rPr>
              <a:t> </a:t>
            </a:r>
            <a:r>
              <a:rPr sz="1500" spc="110" dirty="0">
                <a:solidFill>
                  <a:srgbClr val="FFFFFF"/>
                </a:solidFill>
                <a:latin typeface="Calibri"/>
                <a:cs typeface="Calibri"/>
              </a:rPr>
              <a:t>να</a:t>
            </a:r>
            <a:r>
              <a:rPr sz="1500" spc="55" dirty="0">
                <a:solidFill>
                  <a:srgbClr val="FFFFFF"/>
                </a:solidFill>
                <a:latin typeface="Calibri"/>
                <a:cs typeface="Calibri"/>
              </a:rPr>
              <a:t> </a:t>
            </a:r>
            <a:r>
              <a:rPr sz="1500" spc="105" dirty="0">
                <a:solidFill>
                  <a:srgbClr val="FFFFFF"/>
                </a:solidFill>
                <a:latin typeface="Calibri"/>
                <a:cs typeface="Calibri"/>
              </a:rPr>
              <a:t>διασφαλίσουμε</a:t>
            </a:r>
            <a:r>
              <a:rPr sz="1500" spc="55" dirty="0">
                <a:solidFill>
                  <a:srgbClr val="FFFFFF"/>
                </a:solidFill>
                <a:latin typeface="Calibri"/>
                <a:cs typeface="Calibri"/>
              </a:rPr>
              <a:t> </a:t>
            </a:r>
            <a:r>
              <a:rPr sz="1500" spc="100" dirty="0">
                <a:solidFill>
                  <a:srgbClr val="FFFFFF"/>
                </a:solidFill>
                <a:latin typeface="Calibri"/>
                <a:cs typeface="Calibri"/>
              </a:rPr>
              <a:t>την</a:t>
            </a:r>
            <a:r>
              <a:rPr sz="1500" spc="55" dirty="0">
                <a:solidFill>
                  <a:srgbClr val="FFFFFF"/>
                </a:solidFill>
                <a:latin typeface="Calibri"/>
                <a:cs typeface="Calibri"/>
              </a:rPr>
              <a:t> </a:t>
            </a:r>
            <a:r>
              <a:rPr sz="1500" spc="110" dirty="0">
                <a:solidFill>
                  <a:srgbClr val="FFFFFF"/>
                </a:solidFill>
                <a:latin typeface="Calibri"/>
                <a:cs typeface="Calibri"/>
              </a:rPr>
              <a:t>ασφάλεια</a:t>
            </a:r>
            <a:r>
              <a:rPr sz="1500" spc="65" dirty="0">
                <a:solidFill>
                  <a:srgbClr val="FFFFFF"/>
                </a:solidFill>
                <a:latin typeface="Calibri"/>
                <a:cs typeface="Calibri"/>
              </a:rPr>
              <a:t> </a:t>
            </a:r>
            <a:r>
              <a:rPr sz="1500" spc="100" dirty="0">
                <a:solidFill>
                  <a:srgbClr val="FFFFFF"/>
                </a:solidFill>
                <a:latin typeface="Calibri"/>
                <a:cs typeface="Calibri"/>
              </a:rPr>
              <a:t>του </a:t>
            </a:r>
            <a:r>
              <a:rPr sz="1500" spc="-325" dirty="0">
                <a:solidFill>
                  <a:srgbClr val="FFFFFF"/>
                </a:solidFill>
                <a:latin typeface="Calibri"/>
                <a:cs typeface="Calibri"/>
              </a:rPr>
              <a:t> </a:t>
            </a:r>
            <a:r>
              <a:rPr sz="1500" spc="100" dirty="0">
                <a:solidFill>
                  <a:srgbClr val="FFFFFF"/>
                </a:solidFill>
                <a:latin typeface="Calibri"/>
                <a:cs typeface="Calibri"/>
              </a:rPr>
              <a:t>τομέα</a:t>
            </a:r>
            <a:r>
              <a:rPr sz="1500" spc="30" dirty="0">
                <a:solidFill>
                  <a:srgbClr val="FFFFFF"/>
                </a:solidFill>
                <a:latin typeface="Calibri"/>
                <a:cs typeface="Calibri"/>
              </a:rPr>
              <a:t> </a:t>
            </a:r>
            <a:r>
              <a:rPr sz="1500" spc="100" dirty="0">
                <a:solidFill>
                  <a:srgbClr val="FFFFFF"/>
                </a:solidFill>
                <a:latin typeface="Calibri"/>
                <a:cs typeface="Calibri"/>
              </a:rPr>
              <a:t>της</a:t>
            </a:r>
            <a:r>
              <a:rPr sz="1500" spc="45" dirty="0">
                <a:solidFill>
                  <a:srgbClr val="FFFFFF"/>
                </a:solidFill>
                <a:latin typeface="Calibri"/>
                <a:cs typeface="Calibri"/>
              </a:rPr>
              <a:t> </a:t>
            </a:r>
            <a:r>
              <a:rPr sz="1500" spc="90" dirty="0">
                <a:solidFill>
                  <a:srgbClr val="FFFFFF"/>
                </a:solidFill>
                <a:latin typeface="Calibri"/>
                <a:cs typeface="Calibri"/>
              </a:rPr>
              <a:t>υγείας.</a:t>
            </a:r>
            <a:endParaRPr sz="1500">
              <a:latin typeface="Calibri"/>
              <a:cs typeface="Calibri"/>
            </a:endParaRPr>
          </a:p>
          <a:p>
            <a:pPr marL="12700" marR="1402715">
              <a:lnSpc>
                <a:spcPts val="1440"/>
              </a:lnSpc>
              <a:spcBef>
                <a:spcPts val="1160"/>
              </a:spcBef>
            </a:pPr>
            <a:r>
              <a:rPr sz="1500" spc="100" dirty="0">
                <a:solidFill>
                  <a:srgbClr val="FFFFFF"/>
                </a:solidFill>
                <a:latin typeface="Calibri"/>
                <a:cs typeface="Calibri"/>
              </a:rPr>
              <a:t>Ξεκινάμε</a:t>
            </a:r>
            <a:r>
              <a:rPr sz="1500" spc="50" dirty="0">
                <a:solidFill>
                  <a:srgbClr val="FFFFFF"/>
                </a:solidFill>
                <a:latin typeface="Calibri"/>
                <a:cs typeface="Calibri"/>
              </a:rPr>
              <a:t> </a:t>
            </a:r>
            <a:r>
              <a:rPr sz="1500" spc="120" dirty="0">
                <a:solidFill>
                  <a:srgbClr val="FFFFFF"/>
                </a:solidFill>
                <a:latin typeface="Calibri"/>
                <a:cs typeface="Calibri"/>
              </a:rPr>
              <a:t>από</a:t>
            </a:r>
            <a:r>
              <a:rPr sz="1500" spc="50" dirty="0">
                <a:solidFill>
                  <a:srgbClr val="FFFFFF"/>
                </a:solidFill>
                <a:latin typeface="Calibri"/>
                <a:cs typeface="Calibri"/>
              </a:rPr>
              <a:t> </a:t>
            </a:r>
            <a:r>
              <a:rPr sz="1500" spc="105" dirty="0">
                <a:solidFill>
                  <a:srgbClr val="FFFFFF"/>
                </a:solidFill>
                <a:latin typeface="Calibri"/>
                <a:cs typeface="Calibri"/>
              </a:rPr>
              <a:t>τα</a:t>
            </a:r>
            <a:r>
              <a:rPr sz="1500" spc="55" dirty="0">
                <a:solidFill>
                  <a:srgbClr val="FFFFFF"/>
                </a:solidFill>
                <a:latin typeface="Calibri"/>
                <a:cs typeface="Calibri"/>
              </a:rPr>
              <a:t> </a:t>
            </a:r>
            <a:r>
              <a:rPr sz="1500" spc="95" dirty="0">
                <a:solidFill>
                  <a:srgbClr val="FFFFFF"/>
                </a:solidFill>
                <a:latin typeface="Calibri"/>
                <a:cs typeface="Calibri"/>
              </a:rPr>
              <a:t>λειτουργικά</a:t>
            </a:r>
            <a:r>
              <a:rPr sz="1500" spc="50" dirty="0">
                <a:solidFill>
                  <a:srgbClr val="FFFFFF"/>
                </a:solidFill>
                <a:latin typeface="Calibri"/>
                <a:cs typeface="Calibri"/>
              </a:rPr>
              <a:t> </a:t>
            </a:r>
            <a:r>
              <a:rPr sz="1500" spc="110" dirty="0">
                <a:solidFill>
                  <a:srgbClr val="FFFFFF"/>
                </a:solidFill>
                <a:latin typeface="Calibri"/>
                <a:cs typeface="Calibri"/>
              </a:rPr>
              <a:t>συστήματα</a:t>
            </a:r>
            <a:r>
              <a:rPr sz="1500" spc="55" dirty="0">
                <a:solidFill>
                  <a:srgbClr val="FFFFFF"/>
                </a:solidFill>
                <a:latin typeface="Calibri"/>
                <a:cs typeface="Calibri"/>
              </a:rPr>
              <a:t> </a:t>
            </a:r>
            <a:r>
              <a:rPr sz="1500" spc="120" dirty="0">
                <a:solidFill>
                  <a:srgbClr val="FFFFFF"/>
                </a:solidFill>
                <a:latin typeface="Calibri"/>
                <a:cs typeface="Calibri"/>
              </a:rPr>
              <a:t>που</a:t>
            </a:r>
            <a:r>
              <a:rPr sz="1500" spc="50" dirty="0">
                <a:solidFill>
                  <a:srgbClr val="FFFFFF"/>
                </a:solidFill>
                <a:latin typeface="Calibri"/>
                <a:cs typeface="Calibri"/>
              </a:rPr>
              <a:t> </a:t>
            </a:r>
            <a:r>
              <a:rPr sz="1500" spc="105" dirty="0">
                <a:solidFill>
                  <a:srgbClr val="FFFFFF"/>
                </a:solidFill>
                <a:latin typeface="Calibri"/>
                <a:cs typeface="Calibri"/>
              </a:rPr>
              <a:t>έχουν</a:t>
            </a:r>
            <a:r>
              <a:rPr sz="1500" spc="50" dirty="0">
                <a:solidFill>
                  <a:srgbClr val="FFFFFF"/>
                </a:solidFill>
                <a:latin typeface="Calibri"/>
                <a:cs typeface="Calibri"/>
              </a:rPr>
              <a:t> </a:t>
            </a:r>
            <a:r>
              <a:rPr sz="1500" spc="100" dirty="0">
                <a:solidFill>
                  <a:srgbClr val="FFFFFF"/>
                </a:solidFill>
                <a:latin typeface="Calibri"/>
                <a:cs typeface="Calibri"/>
              </a:rPr>
              <a:t>εξουσίες/δυνάμεις</a:t>
            </a:r>
            <a:r>
              <a:rPr sz="1500" spc="50" dirty="0">
                <a:solidFill>
                  <a:srgbClr val="FFFFFF"/>
                </a:solidFill>
                <a:latin typeface="Calibri"/>
                <a:cs typeface="Calibri"/>
              </a:rPr>
              <a:t> </a:t>
            </a:r>
            <a:r>
              <a:rPr sz="1500" spc="90" dirty="0">
                <a:solidFill>
                  <a:srgbClr val="FFFFFF"/>
                </a:solidFill>
                <a:latin typeface="Calibri"/>
                <a:cs typeface="Calibri"/>
              </a:rPr>
              <a:t>για</a:t>
            </a:r>
            <a:r>
              <a:rPr sz="1500" spc="55" dirty="0">
                <a:solidFill>
                  <a:srgbClr val="FFFFFF"/>
                </a:solidFill>
                <a:latin typeface="Calibri"/>
                <a:cs typeface="Calibri"/>
              </a:rPr>
              <a:t> </a:t>
            </a:r>
            <a:r>
              <a:rPr sz="1500" spc="110" dirty="0">
                <a:solidFill>
                  <a:srgbClr val="FFFFFF"/>
                </a:solidFill>
                <a:latin typeface="Calibri"/>
                <a:cs typeface="Calibri"/>
              </a:rPr>
              <a:t>πολλά</a:t>
            </a:r>
            <a:r>
              <a:rPr sz="1500" spc="55" dirty="0">
                <a:solidFill>
                  <a:srgbClr val="FFFFFF"/>
                </a:solidFill>
                <a:latin typeface="Calibri"/>
                <a:cs typeface="Calibri"/>
              </a:rPr>
              <a:t> </a:t>
            </a:r>
            <a:r>
              <a:rPr sz="1500" spc="95" dirty="0">
                <a:solidFill>
                  <a:srgbClr val="FFFFFF"/>
                </a:solidFill>
                <a:latin typeface="Calibri"/>
                <a:cs typeface="Calibri"/>
              </a:rPr>
              <a:t>στοιχεία</a:t>
            </a:r>
            <a:r>
              <a:rPr sz="1500" spc="55" dirty="0">
                <a:solidFill>
                  <a:srgbClr val="FFFFFF"/>
                </a:solidFill>
                <a:latin typeface="Calibri"/>
                <a:cs typeface="Calibri"/>
              </a:rPr>
              <a:t> </a:t>
            </a:r>
            <a:r>
              <a:rPr sz="1500" spc="105" dirty="0">
                <a:solidFill>
                  <a:srgbClr val="FFFFFF"/>
                </a:solidFill>
                <a:latin typeface="Calibri"/>
                <a:cs typeface="Calibri"/>
              </a:rPr>
              <a:t>του</a:t>
            </a:r>
            <a:r>
              <a:rPr sz="1500" spc="50" dirty="0">
                <a:solidFill>
                  <a:srgbClr val="FFFFFF"/>
                </a:solidFill>
                <a:latin typeface="Calibri"/>
                <a:cs typeface="Calibri"/>
              </a:rPr>
              <a:t> </a:t>
            </a:r>
            <a:r>
              <a:rPr sz="1500" spc="110" dirty="0">
                <a:solidFill>
                  <a:srgbClr val="FFFFFF"/>
                </a:solidFill>
                <a:latin typeface="Calibri"/>
                <a:cs typeface="Calibri"/>
              </a:rPr>
              <a:t>τομέα</a:t>
            </a:r>
            <a:r>
              <a:rPr sz="1500" spc="50" dirty="0">
                <a:solidFill>
                  <a:srgbClr val="FFFFFF"/>
                </a:solidFill>
                <a:latin typeface="Calibri"/>
                <a:cs typeface="Calibri"/>
              </a:rPr>
              <a:t> </a:t>
            </a:r>
            <a:r>
              <a:rPr sz="1500" spc="100" dirty="0">
                <a:solidFill>
                  <a:srgbClr val="FFFFFF"/>
                </a:solidFill>
                <a:latin typeface="Calibri"/>
                <a:cs typeface="Calibri"/>
              </a:rPr>
              <a:t>της</a:t>
            </a:r>
            <a:r>
              <a:rPr sz="1500" spc="50" dirty="0">
                <a:solidFill>
                  <a:srgbClr val="FFFFFF"/>
                </a:solidFill>
                <a:latin typeface="Calibri"/>
                <a:cs typeface="Calibri"/>
              </a:rPr>
              <a:t> </a:t>
            </a:r>
            <a:r>
              <a:rPr sz="1500" spc="90" dirty="0">
                <a:solidFill>
                  <a:srgbClr val="FFFFFF"/>
                </a:solidFill>
                <a:latin typeface="Calibri"/>
                <a:cs typeface="Calibri"/>
              </a:rPr>
              <a:t>υγείας, </a:t>
            </a:r>
            <a:r>
              <a:rPr sz="1500" spc="-320" dirty="0">
                <a:solidFill>
                  <a:srgbClr val="FFFFFF"/>
                </a:solidFill>
                <a:latin typeface="Calibri"/>
                <a:cs typeface="Calibri"/>
              </a:rPr>
              <a:t> </a:t>
            </a:r>
            <a:r>
              <a:rPr sz="1500" spc="114" dirty="0">
                <a:solidFill>
                  <a:srgbClr val="FFFFFF"/>
                </a:solidFill>
                <a:latin typeface="Calibri"/>
                <a:cs typeface="Calibri"/>
              </a:rPr>
              <a:t>δηλαδή</a:t>
            </a:r>
            <a:r>
              <a:rPr sz="1500" spc="40" dirty="0">
                <a:solidFill>
                  <a:srgbClr val="FFFFFF"/>
                </a:solidFill>
                <a:latin typeface="Calibri"/>
                <a:cs typeface="Calibri"/>
              </a:rPr>
              <a:t> </a:t>
            </a:r>
            <a:r>
              <a:rPr sz="1500" spc="55" dirty="0">
                <a:solidFill>
                  <a:srgbClr val="FFFFFF"/>
                </a:solidFill>
                <a:latin typeface="Calibri"/>
                <a:cs typeface="Calibri"/>
              </a:rPr>
              <a:t>).</a:t>
            </a:r>
            <a:endParaRPr sz="1500">
              <a:latin typeface="Calibri"/>
              <a:cs typeface="Calibri"/>
            </a:endParaRPr>
          </a:p>
          <a:p>
            <a:pPr marL="469265" marR="915035" indent="-310515">
              <a:lnSpc>
                <a:spcPct val="75100"/>
              </a:lnSpc>
              <a:spcBef>
                <a:spcPts val="1130"/>
              </a:spcBef>
              <a:buClr>
                <a:srgbClr val="FFBA00"/>
              </a:buClr>
              <a:buSzPct val="125925"/>
              <a:buFont typeface="Courier New"/>
              <a:buChar char="o"/>
              <a:tabLst>
                <a:tab pos="469900" algn="l"/>
              </a:tabLst>
            </a:pPr>
            <a:r>
              <a:rPr sz="1350" spc="-5" dirty="0">
                <a:solidFill>
                  <a:srgbClr val="FFFFFF"/>
                </a:solidFill>
                <a:latin typeface="Arial"/>
                <a:cs typeface="Arial"/>
              </a:rPr>
              <a:t>Πολλά</a:t>
            </a:r>
            <a:r>
              <a:rPr sz="1350" spc="5" dirty="0">
                <a:solidFill>
                  <a:srgbClr val="FFFFFF"/>
                </a:solidFill>
                <a:latin typeface="Arial"/>
                <a:cs typeface="Arial"/>
              </a:rPr>
              <a:t> </a:t>
            </a:r>
            <a:r>
              <a:rPr sz="1350" spc="-5" dirty="0">
                <a:solidFill>
                  <a:srgbClr val="FFFFFF"/>
                </a:solidFill>
                <a:latin typeface="Arial"/>
                <a:cs typeface="Arial"/>
              </a:rPr>
              <a:t>φυσικά</a:t>
            </a:r>
            <a:r>
              <a:rPr sz="1350" dirty="0">
                <a:solidFill>
                  <a:srgbClr val="FFFFFF"/>
                </a:solidFill>
                <a:latin typeface="Arial"/>
                <a:cs typeface="Arial"/>
              </a:rPr>
              <a:t> </a:t>
            </a:r>
            <a:r>
              <a:rPr sz="1350" spc="-5" dirty="0">
                <a:solidFill>
                  <a:srgbClr val="FFFFFF"/>
                </a:solidFill>
                <a:latin typeface="Arial"/>
                <a:cs typeface="Arial"/>
              </a:rPr>
              <a:t>στοιχεία</a:t>
            </a:r>
            <a:r>
              <a:rPr sz="1350" spc="5" dirty="0">
                <a:solidFill>
                  <a:srgbClr val="FFFFFF"/>
                </a:solidFill>
                <a:latin typeface="Arial"/>
                <a:cs typeface="Arial"/>
              </a:rPr>
              <a:t> </a:t>
            </a:r>
            <a:r>
              <a:rPr sz="1350" spc="-5" dirty="0">
                <a:solidFill>
                  <a:srgbClr val="FFFFFF"/>
                </a:solidFill>
                <a:latin typeface="Arial"/>
                <a:cs typeface="Arial"/>
              </a:rPr>
              <a:t>όπως</a:t>
            </a:r>
            <a:r>
              <a:rPr sz="1350" spc="10" dirty="0">
                <a:solidFill>
                  <a:srgbClr val="FFFFFF"/>
                </a:solidFill>
                <a:latin typeface="Arial"/>
                <a:cs typeface="Arial"/>
              </a:rPr>
              <a:t> </a:t>
            </a:r>
            <a:r>
              <a:rPr sz="1350" spc="-5" dirty="0">
                <a:solidFill>
                  <a:srgbClr val="FFFFFF"/>
                </a:solidFill>
                <a:latin typeface="Arial"/>
                <a:cs typeface="Arial"/>
              </a:rPr>
              <a:t>εξοπλισμός</a:t>
            </a:r>
            <a:r>
              <a:rPr sz="1350" spc="10" dirty="0">
                <a:solidFill>
                  <a:srgbClr val="FFFFFF"/>
                </a:solidFill>
                <a:latin typeface="Arial"/>
                <a:cs typeface="Arial"/>
              </a:rPr>
              <a:t> </a:t>
            </a:r>
            <a:r>
              <a:rPr sz="1350" spc="-5" dirty="0">
                <a:solidFill>
                  <a:srgbClr val="FFFFFF"/>
                </a:solidFill>
                <a:latin typeface="Arial"/>
                <a:cs typeface="Arial"/>
              </a:rPr>
              <a:t>δικτύου,</a:t>
            </a:r>
            <a:r>
              <a:rPr sz="1350" dirty="0">
                <a:solidFill>
                  <a:srgbClr val="FFFFFF"/>
                </a:solidFill>
                <a:latin typeface="Arial"/>
                <a:cs typeface="Arial"/>
              </a:rPr>
              <a:t> </a:t>
            </a:r>
            <a:r>
              <a:rPr sz="1350" spc="-5" dirty="0">
                <a:solidFill>
                  <a:srgbClr val="FFFFFF"/>
                </a:solidFill>
                <a:latin typeface="Arial"/>
                <a:cs typeface="Arial"/>
              </a:rPr>
              <a:t>όπως</a:t>
            </a:r>
            <a:r>
              <a:rPr sz="1350" spc="15" dirty="0">
                <a:solidFill>
                  <a:srgbClr val="FFFFFF"/>
                </a:solidFill>
                <a:latin typeface="Arial"/>
                <a:cs typeface="Arial"/>
              </a:rPr>
              <a:t> </a:t>
            </a:r>
            <a:r>
              <a:rPr sz="1350" spc="-5" dirty="0">
                <a:solidFill>
                  <a:srgbClr val="FFFFFF"/>
                </a:solidFill>
                <a:latin typeface="Arial"/>
                <a:cs typeface="Arial"/>
              </a:rPr>
              <a:t>δρομολογητές,</a:t>
            </a:r>
            <a:r>
              <a:rPr sz="1350" dirty="0">
                <a:solidFill>
                  <a:srgbClr val="FFFFFF"/>
                </a:solidFill>
                <a:latin typeface="Arial"/>
                <a:cs typeface="Arial"/>
              </a:rPr>
              <a:t> </a:t>
            </a:r>
            <a:r>
              <a:rPr sz="1350" spc="-5" dirty="0">
                <a:solidFill>
                  <a:srgbClr val="FFFFFF"/>
                </a:solidFill>
                <a:latin typeface="Arial"/>
                <a:cs typeface="Arial"/>
              </a:rPr>
              <a:t>μεταγωγείςμέσα</a:t>
            </a:r>
            <a:r>
              <a:rPr sz="1350" spc="10" dirty="0">
                <a:solidFill>
                  <a:srgbClr val="FFFFFF"/>
                </a:solidFill>
                <a:latin typeface="Arial"/>
                <a:cs typeface="Arial"/>
              </a:rPr>
              <a:t> </a:t>
            </a:r>
            <a:r>
              <a:rPr sz="1350" spc="-5" dirty="0">
                <a:solidFill>
                  <a:srgbClr val="FFFFFF"/>
                </a:solidFill>
                <a:latin typeface="Arial"/>
                <a:cs typeface="Arial"/>
              </a:rPr>
              <a:t>σε</a:t>
            </a:r>
            <a:r>
              <a:rPr sz="1350" spc="5" dirty="0">
                <a:solidFill>
                  <a:srgbClr val="FFFFFF"/>
                </a:solidFill>
                <a:latin typeface="Arial"/>
                <a:cs typeface="Arial"/>
              </a:rPr>
              <a:t> </a:t>
            </a:r>
            <a:r>
              <a:rPr sz="1350" spc="-5" dirty="0">
                <a:solidFill>
                  <a:srgbClr val="FFFFFF"/>
                </a:solidFill>
                <a:latin typeface="Arial"/>
                <a:cs typeface="Arial"/>
              </a:rPr>
              <a:t>κτίρια</a:t>
            </a:r>
            <a:r>
              <a:rPr sz="1350" spc="10" dirty="0">
                <a:solidFill>
                  <a:srgbClr val="FFFFFF"/>
                </a:solidFill>
                <a:latin typeface="Arial"/>
                <a:cs typeface="Arial"/>
              </a:rPr>
              <a:t> </a:t>
            </a:r>
            <a:r>
              <a:rPr sz="1350" spc="-5" dirty="0">
                <a:solidFill>
                  <a:srgbClr val="FFFFFF"/>
                </a:solidFill>
                <a:latin typeface="Arial"/>
                <a:cs typeface="Arial"/>
              </a:rPr>
              <a:t>όπως</a:t>
            </a:r>
            <a:r>
              <a:rPr sz="1350" spc="10" dirty="0">
                <a:solidFill>
                  <a:srgbClr val="FFFFFF"/>
                </a:solidFill>
                <a:latin typeface="Arial"/>
                <a:cs typeface="Arial"/>
              </a:rPr>
              <a:t> </a:t>
            </a:r>
            <a:r>
              <a:rPr sz="1350" spc="-5" dirty="0">
                <a:solidFill>
                  <a:srgbClr val="FFFFFF"/>
                </a:solidFill>
                <a:latin typeface="Arial"/>
                <a:cs typeface="Arial"/>
              </a:rPr>
              <a:t>νοσοκομείακλινικές,</a:t>
            </a:r>
            <a:r>
              <a:rPr sz="1350" spc="10" dirty="0">
                <a:solidFill>
                  <a:srgbClr val="FFFFFF"/>
                </a:solidFill>
                <a:latin typeface="Arial"/>
                <a:cs typeface="Arial"/>
              </a:rPr>
              <a:t> </a:t>
            </a:r>
            <a:r>
              <a:rPr sz="1350" spc="-5" dirty="0">
                <a:solidFill>
                  <a:srgbClr val="FFFFFF"/>
                </a:solidFill>
                <a:latin typeface="Arial"/>
                <a:cs typeface="Arial"/>
              </a:rPr>
              <a:t>ιατρικά </a:t>
            </a:r>
            <a:r>
              <a:rPr sz="1350" dirty="0">
                <a:solidFill>
                  <a:srgbClr val="FFFFFF"/>
                </a:solidFill>
                <a:latin typeface="Arial"/>
                <a:cs typeface="Arial"/>
              </a:rPr>
              <a:t> </a:t>
            </a:r>
            <a:r>
              <a:rPr sz="1350" spc="-5" dirty="0">
                <a:solidFill>
                  <a:srgbClr val="FFFFFF"/>
                </a:solidFill>
                <a:latin typeface="Arial"/>
                <a:cs typeface="Arial"/>
              </a:rPr>
              <a:t>εργαστήρια</a:t>
            </a:r>
            <a:r>
              <a:rPr sz="1350" spc="5" dirty="0">
                <a:solidFill>
                  <a:srgbClr val="FFFFFF"/>
                </a:solidFill>
                <a:latin typeface="Arial"/>
                <a:cs typeface="Arial"/>
              </a:rPr>
              <a:t> </a:t>
            </a:r>
            <a:r>
              <a:rPr sz="1350" spc="-5" dirty="0">
                <a:solidFill>
                  <a:srgbClr val="FFFFFF"/>
                </a:solidFill>
                <a:latin typeface="Arial"/>
                <a:cs typeface="Arial"/>
              </a:rPr>
              <a:t>και</a:t>
            </a:r>
            <a:r>
              <a:rPr sz="1350" spc="10" dirty="0">
                <a:solidFill>
                  <a:srgbClr val="FFFFFF"/>
                </a:solidFill>
                <a:latin typeface="Arial"/>
                <a:cs typeface="Arial"/>
              </a:rPr>
              <a:t> </a:t>
            </a:r>
            <a:r>
              <a:rPr sz="1350" spc="-5" dirty="0">
                <a:solidFill>
                  <a:srgbClr val="FFFFFF"/>
                </a:solidFill>
                <a:latin typeface="Arial"/>
                <a:cs typeface="Arial"/>
              </a:rPr>
              <a:t>γραφεία</a:t>
            </a:r>
            <a:r>
              <a:rPr sz="1350" spc="15" dirty="0">
                <a:solidFill>
                  <a:srgbClr val="FFFFFF"/>
                </a:solidFill>
                <a:latin typeface="Arial"/>
                <a:cs typeface="Arial"/>
              </a:rPr>
              <a:t> </a:t>
            </a:r>
            <a:r>
              <a:rPr sz="1350" spc="-5" dirty="0">
                <a:solidFill>
                  <a:srgbClr val="FFFFFF"/>
                </a:solidFill>
                <a:latin typeface="Arial"/>
                <a:cs typeface="Arial"/>
              </a:rPr>
              <a:t>διοίκησης,</a:t>
            </a:r>
            <a:r>
              <a:rPr sz="1350" spc="5" dirty="0">
                <a:solidFill>
                  <a:srgbClr val="FFFFFF"/>
                </a:solidFill>
                <a:latin typeface="Arial"/>
                <a:cs typeface="Arial"/>
              </a:rPr>
              <a:t> </a:t>
            </a:r>
            <a:r>
              <a:rPr sz="1350" spc="-5" dirty="0">
                <a:solidFill>
                  <a:srgbClr val="FFFFFF"/>
                </a:solidFill>
                <a:latin typeface="Arial"/>
                <a:cs typeface="Arial"/>
              </a:rPr>
              <a:t>ασύρματα</a:t>
            </a:r>
            <a:r>
              <a:rPr sz="1350" spc="5" dirty="0">
                <a:solidFill>
                  <a:srgbClr val="FFFFFF"/>
                </a:solidFill>
                <a:latin typeface="Arial"/>
                <a:cs typeface="Arial"/>
              </a:rPr>
              <a:t> </a:t>
            </a:r>
            <a:r>
              <a:rPr sz="1350" spc="-5" dirty="0">
                <a:solidFill>
                  <a:srgbClr val="FFFFFF"/>
                </a:solidFill>
                <a:latin typeface="Arial"/>
                <a:cs typeface="Arial"/>
              </a:rPr>
              <a:t>σημεία</a:t>
            </a:r>
            <a:r>
              <a:rPr sz="1350" spc="5" dirty="0">
                <a:solidFill>
                  <a:srgbClr val="FFFFFF"/>
                </a:solidFill>
                <a:latin typeface="Arial"/>
                <a:cs typeface="Arial"/>
              </a:rPr>
              <a:t> </a:t>
            </a:r>
            <a:r>
              <a:rPr sz="1350" spc="-5" dirty="0">
                <a:solidFill>
                  <a:srgbClr val="FFFFFF"/>
                </a:solidFill>
                <a:latin typeface="Arial"/>
                <a:cs typeface="Arial"/>
              </a:rPr>
              <a:t>πρόσβασης,</a:t>
            </a:r>
            <a:r>
              <a:rPr sz="1350" spc="10" dirty="0">
                <a:solidFill>
                  <a:srgbClr val="FFFFFF"/>
                </a:solidFill>
                <a:latin typeface="Arial"/>
                <a:cs typeface="Arial"/>
              </a:rPr>
              <a:t> </a:t>
            </a:r>
            <a:r>
              <a:rPr sz="1350" spc="-5" dirty="0">
                <a:solidFill>
                  <a:srgbClr val="FFFFFF"/>
                </a:solidFill>
                <a:latin typeface="Arial"/>
                <a:cs typeface="Arial"/>
              </a:rPr>
              <a:t>κ.λπ...</a:t>
            </a:r>
            <a:r>
              <a:rPr sz="1350" spc="10" dirty="0">
                <a:solidFill>
                  <a:srgbClr val="FFFFFF"/>
                </a:solidFill>
                <a:latin typeface="Arial"/>
                <a:cs typeface="Arial"/>
              </a:rPr>
              <a:t> </a:t>
            </a:r>
            <a:r>
              <a:rPr sz="1350" spc="-5" dirty="0">
                <a:solidFill>
                  <a:srgbClr val="FFFFFF"/>
                </a:solidFill>
                <a:latin typeface="Arial"/>
                <a:cs typeface="Arial"/>
              </a:rPr>
              <a:t>τρέχουν</a:t>
            </a:r>
            <a:r>
              <a:rPr sz="1350" spc="5" dirty="0">
                <a:solidFill>
                  <a:srgbClr val="FFFFFF"/>
                </a:solidFill>
                <a:latin typeface="Arial"/>
                <a:cs typeface="Arial"/>
              </a:rPr>
              <a:t> </a:t>
            </a:r>
            <a:r>
              <a:rPr sz="1350" spc="-5" dirty="0">
                <a:solidFill>
                  <a:srgbClr val="FFFFFF"/>
                </a:solidFill>
                <a:latin typeface="Arial"/>
                <a:cs typeface="Arial"/>
              </a:rPr>
              <a:t>σταθερολογισμικό</a:t>
            </a:r>
            <a:r>
              <a:rPr sz="1350" spc="10" dirty="0">
                <a:solidFill>
                  <a:srgbClr val="FFFFFF"/>
                </a:solidFill>
                <a:latin typeface="Arial"/>
                <a:cs typeface="Arial"/>
              </a:rPr>
              <a:t> </a:t>
            </a:r>
            <a:r>
              <a:rPr sz="1350" spc="-5" dirty="0">
                <a:solidFill>
                  <a:srgbClr val="FFFFFF"/>
                </a:solidFill>
                <a:latin typeface="Arial"/>
                <a:cs typeface="Arial"/>
              </a:rPr>
              <a:t>βασισμένο</a:t>
            </a:r>
            <a:r>
              <a:rPr sz="1350" spc="10" dirty="0">
                <a:solidFill>
                  <a:srgbClr val="FFFFFF"/>
                </a:solidFill>
                <a:latin typeface="Arial"/>
                <a:cs typeface="Arial"/>
              </a:rPr>
              <a:t> </a:t>
            </a:r>
            <a:r>
              <a:rPr sz="1350" spc="-5" dirty="0">
                <a:solidFill>
                  <a:srgbClr val="FFFFFF"/>
                </a:solidFill>
                <a:latin typeface="Arial"/>
                <a:cs typeface="Arial"/>
              </a:rPr>
              <a:t>στο</a:t>
            </a:r>
            <a:r>
              <a:rPr sz="1350" spc="5" dirty="0">
                <a:solidFill>
                  <a:srgbClr val="FFFFFF"/>
                </a:solidFill>
                <a:latin typeface="Arial"/>
                <a:cs typeface="Arial"/>
              </a:rPr>
              <a:t> </a:t>
            </a:r>
            <a:r>
              <a:rPr sz="1350" spc="-5" dirty="0">
                <a:solidFill>
                  <a:srgbClr val="FFFFFF"/>
                </a:solidFill>
                <a:latin typeface="Arial"/>
                <a:cs typeface="Arial"/>
              </a:rPr>
              <a:t>Linux</a:t>
            </a:r>
            <a:r>
              <a:rPr sz="1350" spc="10" dirty="0">
                <a:solidFill>
                  <a:srgbClr val="FFFFFF"/>
                </a:solidFill>
                <a:latin typeface="Arial"/>
                <a:cs typeface="Arial"/>
              </a:rPr>
              <a:t> </a:t>
            </a:r>
            <a:r>
              <a:rPr sz="1350" spc="-5" dirty="0">
                <a:solidFill>
                  <a:srgbClr val="FFFFFF"/>
                </a:solidFill>
                <a:latin typeface="Arial"/>
                <a:cs typeface="Arial"/>
              </a:rPr>
              <a:t>(λειτουργικό </a:t>
            </a:r>
            <a:r>
              <a:rPr sz="1350" spc="-360" dirty="0">
                <a:solidFill>
                  <a:srgbClr val="FFFFFF"/>
                </a:solidFill>
                <a:latin typeface="Arial"/>
                <a:cs typeface="Arial"/>
              </a:rPr>
              <a:t> </a:t>
            </a:r>
            <a:r>
              <a:rPr sz="1350" spc="-5" dirty="0">
                <a:solidFill>
                  <a:srgbClr val="FFFFFF"/>
                </a:solidFill>
                <a:latin typeface="Arial"/>
                <a:cs typeface="Arial"/>
              </a:rPr>
              <a:t>σύστημα</a:t>
            </a:r>
            <a:r>
              <a:rPr sz="1350" spc="-10" dirty="0">
                <a:solidFill>
                  <a:srgbClr val="FFFFFF"/>
                </a:solidFill>
                <a:latin typeface="Arial"/>
                <a:cs typeface="Arial"/>
              </a:rPr>
              <a:t> </a:t>
            </a:r>
            <a:r>
              <a:rPr sz="1350" spc="-5" dirty="0">
                <a:solidFill>
                  <a:srgbClr val="FFFFFF"/>
                </a:solidFill>
                <a:latin typeface="Arial"/>
                <a:cs typeface="Arial"/>
              </a:rPr>
              <a:t>ανοιχτού</a:t>
            </a:r>
            <a:r>
              <a:rPr sz="1350" spc="-10" dirty="0">
                <a:solidFill>
                  <a:srgbClr val="FFFFFF"/>
                </a:solidFill>
                <a:latin typeface="Arial"/>
                <a:cs typeface="Arial"/>
              </a:rPr>
              <a:t> </a:t>
            </a:r>
            <a:r>
              <a:rPr sz="1350" spc="-5" dirty="0">
                <a:solidFill>
                  <a:srgbClr val="FFFFFF"/>
                </a:solidFill>
                <a:latin typeface="Arial"/>
                <a:cs typeface="Arial"/>
              </a:rPr>
              <a:t>κώδικα βασισμένο στο</a:t>
            </a:r>
            <a:r>
              <a:rPr sz="1350" spc="-10" dirty="0">
                <a:solidFill>
                  <a:srgbClr val="FFFFFF"/>
                </a:solidFill>
                <a:latin typeface="Arial"/>
                <a:cs typeface="Arial"/>
              </a:rPr>
              <a:t> </a:t>
            </a:r>
            <a:r>
              <a:rPr sz="1350" spc="-5" dirty="0">
                <a:solidFill>
                  <a:srgbClr val="FFFFFF"/>
                </a:solidFill>
                <a:latin typeface="Arial"/>
                <a:cs typeface="Arial"/>
              </a:rPr>
              <a:t>Unix).</a:t>
            </a:r>
            <a:endParaRPr sz="1350">
              <a:latin typeface="Arial"/>
              <a:cs typeface="Arial"/>
            </a:endParaRPr>
          </a:p>
          <a:p>
            <a:pPr marL="468630" marR="5080" indent="-309880">
              <a:lnSpc>
                <a:spcPct val="91900"/>
              </a:lnSpc>
              <a:spcBef>
                <a:spcPts val="805"/>
              </a:spcBef>
              <a:buClr>
                <a:srgbClr val="FFBA00"/>
              </a:buClr>
              <a:buSzPct val="125925"/>
              <a:buFont typeface="Courier New"/>
              <a:buChar char="o"/>
              <a:tabLst>
                <a:tab pos="469265" algn="l"/>
              </a:tabLst>
            </a:pPr>
            <a:r>
              <a:rPr sz="1350" spc="-5" dirty="0">
                <a:solidFill>
                  <a:srgbClr val="FFFFFF"/>
                </a:solidFill>
                <a:latin typeface="Arial"/>
                <a:cs typeface="Arial"/>
              </a:rPr>
              <a:t>Το</a:t>
            </a:r>
            <a:r>
              <a:rPr sz="1350" spc="5" dirty="0">
                <a:solidFill>
                  <a:srgbClr val="FFFFFF"/>
                </a:solidFill>
                <a:latin typeface="Arial"/>
                <a:cs typeface="Arial"/>
              </a:rPr>
              <a:t> </a:t>
            </a:r>
            <a:r>
              <a:rPr sz="1350" spc="-5" dirty="0">
                <a:solidFill>
                  <a:srgbClr val="FFFFFF"/>
                </a:solidFill>
                <a:latin typeface="Arial"/>
                <a:cs typeface="Arial"/>
              </a:rPr>
              <a:t>Linux</a:t>
            </a:r>
            <a:r>
              <a:rPr sz="1350" dirty="0">
                <a:solidFill>
                  <a:srgbClr val="FFFFFF"/>
                </a:solidFill>
                <a:latin typeface="Arial"/>
                <a:cs typeface="Arial"/>
              </a:rPr>
              <a:t> </a:t>
            </a:r>
            <a:r>
              <a:rPr sz="1350" spc="-5" dirty="0">
                <a:solidFill>
                  <a:srgbClr val="FFFFFF"/>
                </a:solidFill>
                <a:latin typeface="Arial"/>
                <a:cs typeface="Arial"/>
              </a:rPr>
              <a:t>(λειτουργικό</a:t>
            </a:r>
            <a:r>
              <a:rPr sz="1350" dirty="0">
                <a:solidFill>
                  <a:srgbClr val="FFFFFF"/>
                </a:solidFill>
                <a:latin typeface="Arial"/>
                <a:cs typeface="Arial"/>
              </a:rPr>
              <a:t> </a:t>
            </a:r>
            <a:r>
              <a:rPr sz="1350" spc="-5" dirty="0">
                <a:solidFill>
                  <a:srgbClr val="FFFFFF"/>
                </a:solidFill>
                <a:latin typeface="Arial"/>
                <a:cs typeface="Arial"/>
              </a:rPr>
              <a:t>σύστημα</a:t>
            </a:r>
            <a:r>
              <a:rPr sz="1350" spc="5" dirty="0">
                <a:solidFill>
                  <a:srgbClr val="FFFFFF"/>
                </a:solidFill>
                <a:latin typeface="Arial"/>
                <a:cs typeface="Arial"/>
              </a:rPr>
              <a:t> </a:t>
            </a:r>
            <a:r>
              <a:rPr sz="1350" spc="-5" dirty="0">
                <a:solidFill>
                  <a:srgbClr val="FFFFFF"/>
                </a:solidFill>
                <a:latin typeface="Arial"/>
                <a:cs typeface="Arial"/>
              </a:rPr>
              <a:t>ανοιχτού</a:t>
            </a:r>
            <a:r>
              <a:rPr sz="1350" dirty="0">
                <a:solidFill>
                  <a:srgbClr val="FFFFFF"/>
                </a:solidFill>
                <a:latin typeface="Arial"/>
                <a:cs typeface="Arial"/>
              </a:rPr>
              <a:t> </a:t>
            </a:r>
            <a:r>
              <a:rPr sz="1350" spc="-5" dirty="0">
                <a:solidFill>
                  <a:srgbClr val="FFFFFF"/>
                </a:solidFill>
                <a:latin typeface="Arial"/>
                <a:cs typeface="Arial"/>
              </a:rPr>
              <a:t>κώδικα</a:t>
            </a:r>
            <a:r>
              <a:rPr sz="1350" spc="10" dirty="0">
                <a:solidFill>
                  <a:srgbClr val="FFFFFF"/>
                </a:solidFill>
                <a:latin typeface="Arial"/>
                <a:cs typeface="Arial"/>
              </a:rPr>
              <a:t> </a:t>
            </a:r>
            <a:r>
              <a:rPr sz="1350" spc="-5" dirty="0">
                <a:solidFill>
                  <a:srgbClr val="FFFFFF"/>
                </a:solidFill>
                <a:latin typeface="Arial"/>
                <a:cs typeface="Arial"/>
              </a:rPr>
              <a:t>βασισμένο</a:t>
            </a:r>
            <a:r>
              <a:rPr sz="1350" spc="5" dirty="0">
                <a:solidFill>
                  <a:srgbClr val="FFFFFF"/>
                </a:solidFill>
                <a:latin typeface="Arial"/>
                <a:cs typeface="Arial"/>
              </a:rPr>
              <a:t> </a:t>
            </a:r>
            <a:r>
              <a:rPr sz="1350" spc="-5" dirty="0">
                <a:solidFill>
                  <a:srgbClr val="FFFFFF"/>
                </a:solidFill>
                <a:latin typeface="Arial"/>
                <a:cs typeface="Arial"/>
              </a:rPr>
              <a:t>στο</a:t>
            </a:r>
            <a:r>
              <a:rPr sz="1350" spc="5" dirty="0">
                <a:solidFill>
                  <a:srgbClr val="FFFFFF"/>
                </a:solidFill>
                <a:latin typeface="Arial"/>
                <a:cs typeface="Arial"/>
              </a:rPr>
              <a:t> </a:t>
            </a:r>
            <a:r>
              <a:rPr sz="1350" spc="-5" dirty="0">
                <a:solidFill>
                  <a:srgbClr val="FFFFFF"/>
                </a:solidFill>
                <a:latin typeface="Arial"/>
                <a:cs typeface="Arial"/>
              </a:rPr>
              <a:t>Unix)</a:t>
            </a:r>
            <a:r>
              <a:rPr sz="1350" spc="5" dirty="0">
                <a:solidFill>
                  <a:srgbClr val="FFFFFF"/>
                </a:solidFill>
                <a:latin typeface="Arial"/>
                <a:cs typeface="Arial"/>
              </a:rPr>
              <a:t> </a:t>
            </a:r>
            <a:r>
              <a:rPr sz="1350" spc="-5" dirty="0">
                <a:solidFill>
                  <a:srgbClr val="FFFFFF"/>
                </a:solidFill>
                <a:latin typeface="Arial"/>
                <a:cs typeface="Arial"/>
              </a:rPr>
              <a:t>είναι</a:t>
            </a:r>
            <a:r>
              <a:rPr sz="1350" spc="5" dirty="0">
                <a:solidFill>
                  <a:srgbClr val="FFFFFF"/>
                </a:solidFill>
                <a:latin typeface="Arial"/>
                <a:cs typeface="Arial"/>
              </a:rPr>
              <a:t> </a:t>
            </a:r>
            <a:r>
              <a:rPr sz="1350" spc="-5" dirty="0">
                <a:solidFill>
                  <a:srgbClr val="FFFFFF"/>
                </a:solidFill>
                <a:latin typeface="Arial"/>
                <a:cs typeface="Arial"/>
              </a:rPr>
              <a:t>απολύτως</a:t>
            </a:r>
            <a:r>
              <a:rPr sz="1350" spc="5" dirty="0">
                <a:solidFill>
                  <a:srgbClr val="FFFFFF"/>
                </a:solidFill>
                <a:latin typeface="Arial"/>
                <a:cs typeface="Arial"/>
              </a:rPr>
              <a:t> </a:t>
            </a:r>
            <a:r>
              <a:rPr sz="1350" spc="-5" dirty="0">
                <a:solidFill>
                  <a:srgbClr val="FFFFFF"/>
                </a:solidFill>
                <a:latin typeface="Arial"/>
                <a:cs typeface="Arial"/>
              </a:rPr>
              <a:t>ευέλικτο.</a:t>
            </a:r>
            <a:r>
              <a:rPr sz="1350" spc="10" dirty="0">
                <a:solidFill>
                  <a:srgbClr val="FFFFFF"/>
                </a:solidFill>
                <a:latin typeface="Arial"/>
                <a:cs typeface="Arial"/>
              </a:rPr>
              <a:t> </a:t>
            </a:r>
            <a:r>
              <a:rPr sz="1350" spc="-5" dirty="0">
                <a:solidFill>
                  <a:srgbClr val="FFFFFF"/>
                </a:solidFill>
                <a:latin typeface="Arial"/>
                <a:cs typeface="Arial"/>
              </a:rPr>
              <a:t>Μπορεί</a:t>
            </a:r>
            <a:r>
              <a:rPr sz="1350" spc="5" dirty="0">
                <a:solidFill>
                  <a:srgbClr val="FFFFFF"/>
                </a:solidFill>
                <a:latin typeface="Arial"/>
                <a:cs typeface="Arial"/>
              </a:rPr>
              <a:t> </a:t>
            </a:r>
            <a:r>
              <a:rPr sz="1350" spc="-5" dirty="0">
                <a:solidFill>
                  <a:srgbClr val="FFFFFF"/>
                </a:solidFill>
                <a:latin typeface="Arial"/>
                <a:cs typeface="Arial"/>
              </a:rPr>
              <a:t>κανείς</a:t>
            </a:r>
            <a:r>
              <a:rPr sz="1350" spc="5" dirty="0">
                <a:solidFill>
                  <a:srgbClr val="FFFFFF"/>
                </a:solidFill>
                <a:latin typeface="Arial"/>
                <a:cs typeface="Arial"/>
              </a:rPr>
              <a:t> </a:t>
            </a:r>
            <a:r>
              <a:rPr sz="1350" spc="-5" dirty="0">
                <a:solidFill>
                  <a:srgbClr val="FFFFFF"/>
                </a:solidFill>
                <a:latin typeface="Arial"/>
                <a:cs typeface="Arial"/>
              </a:rPr>
              <a:t>να</a:t>
            </a:r>
            <a:r>
              <a:rPr sz="1350" spc="10" dirty="0">
                <a:solidFill>
                  <a:srgbClr val="FFFFFF"/>
                </a:solidFill>
                <a:latin typeface="Arial"/>
                <a:cs typeface="Arial"/>
              </a:rPr>
              <a:t> </a:t>
            </a:r>
            <a:r>
              <a:rPr sz="1350" spc="-5" dirty="0">
                <a:solidFill>
                  <a:srgbClr val="FFFFFF"/>
                </a:solidFill>
                <a:latin typeface="Arial"/>
                <a:cs typeface="Arial"/>
              </a:rPr>
              <a:t>το</a:t>
            </a:r>
            <a:r>
              <a:rPr sz="1350" spc="5" dirty="0">
                <a:solidFill>
                  <a:srgbClr val="FFFFFF"/>
                </a:solidFill>
                <a:latin typeface="Arial"/>
                <a:cs typeface="Arial"/>
              </a:rPr>
              <a:t> </a:t>
            </a:r>
            <a:r>
              <a:rPr sz="1350" spc="-5" dirty="0">
                <a:solidFill>
                  <a:srgbClr val="FFFFFF"/>
                </a:solidFill>
                <a:latin typeface="Arial"/>
                <a:cs typeface="Arial"/>
              </a:rPr>
              <a:t>φιλοξενήσει</a:t>
            </a:r>
            <a:r>
              <a:rPr sz="1350" spc="5" dirty="0">
                <a:solidFill>
                  <a:srgbClr val="FFFFFF"/>
                </a:solidFill>
                <a:latin typeface="Arial"/>
                <a:cs typeface="Arial"/>
              </a:rPr>
              <a:t> </a:t>
            </a:r>
            <a:r>
              <a:rPr sz="1350" spc="-5" dirty="0">
                <a:solidFill>
                  <a:srgbClr val="FFFFFF"/>
                </a:solidFill>
                <a:latin typeface="Arial"/>
                <a:cs typeface="Arial"/>
              </a:rPr>
              <a:t>μόνος</a:t>
            </a:r>
            <a:r>
              <a:rPr sz="1350" dirty="0">
                <a:solidFill>
                  <a:srgbClr val="FFFFFF"/>
                </a:solidFill>
                <a:latin typeface="Arial"/>
                <a:cs typeface="Arial"/>
              </a:rPr>
              <a:t> </a:t>
            </a:r>
            <a:r>
              <a:rPr sz="1350" spc="-5" dirty="0">
                <a:solidFill>
                  <a:srgbClr val="FFFFFF"/>
                </a:solidFill>
                <a:latin typeface="Arial"/>
                <a:cs typeface="Arial"/>
              </a:rPr>
              <a:t>του</a:t>
            </a:r>
            <a:r>
              <a:rPr sz="1350" spc="5" dirty="0">
                <a:solidFill>
                  <a:srgbClr val="FFFFFF"/>
                </a:solidFill>
                <a:latin typeface="Arial"/>
                <a:cs typeface="Arial"/>
              </a:rPr>
              <a:t> </a:t>
            </a:r>
            <a:r>
              <a:rPr sz="1350" dirty="0">
                <a:solidFill>
                  <a:srgbClr val="FFFFFF"/>
                </a:solidFill>
                <a:latin typeface="Arial"/>
                <a:cs typeface="Arial"/>
              </a:rPr>
              <a:t>ή</a:t>
            </a:r>
            <a:r>
              <a:rPr sz="1350" spc="35" dirty="0">
                <a:solidFill>
                  <a:srgbClr val="FFFFFF"/>
                </a:solidFill>
                <a:latin typeface="Arial"/>
                <a:cs typeface="Arial"/>
              </a:rPr>
              <a:t> </a:t>
            </a:r>
            <a:r>
              <a:rPr sz="1350" spc="-10" dirty="0">
                <a:solidFill>
                  <a:srgbClr val="FFFFFF"/>
                </a:solidFill>
                <a:latin typeface="Arial"/>
                <a:cs typeface="Arial"/>
              </a:rPr>
              <a:t>να</a:t>
            </a:r>
            <a:r>
              <a:rPr sz="1350" spc="-15" dirty="0">
                <a:solidFill>
                  <a:srgbClr val="FFFFFF"/>
                </a:solidFill>
                <a:latin typeface="Arial"/>
                <a:cs typeface="Arial"/>
              </a:rPr>
              <a:t> </a:t>
            </a:r>
            <a:r>
              <a:rPr sz="1350" spc="-10" dirty="0">
                <a:solidFill>
                  <a:srgbClr val="FFFFFF"/>
                </a:solidFill>
                <a:latin typeface="Arial"/>
                <a:cs typeface="Arial"/>
              </a:rPr>
              <a:t>το </a:t>
            </a:r>
            <a:r>
              <a:rPr sz="1350" spc="-360" dirty="0">
                <a:solidFill>
                  <a:srgbClr val="FFFFFF"/>
                </a:solidFill>
                <a:latin typeface="Arial"/>
                <a:cs typeface="Arial"/>
              </a:rPr>
              <a:t> </a:t>
            </a:r>
            <a:r>
              <a:rPr sz="1350" spc="-15" dirty="0">
                <a:solidFill>
                  <a:srgbClr val="FFFFFF"/>
                </a:solidFill>
                <a:latin typeface="Arial"/>
                <a:cs typeface="Arial"/>
              </a:rPr>
              <a:t>βασίσει</a:t>
            </a:r>
            <a:r>
              <a:rPr sz="1350" spc="-30" dirty="0">
                <a:solidFill>
                  <a:srgbClr val="FFFFFF"/>
                </a:solidFill>
                <a:latin typeface="Arial"/>
                <a:cs typeface="Arial"/>
              </a:rPr>
              <a:t> </a:t>
            </a:r>
            <a:r>
              <a:rPr sz="1350" spc="-10" dirty="0">
                <a:solidFill>
                  <a:srgbClr val="FFFFFF"/>
                </a:solidFill>
                <a:latin typeface="Arial"/>
                <a:cs typeface="Arial"/>
              </a:rPr>
              <a:t>στον</a:t>
            </a:r>
            <a:r>
              <a:rPr sz="1350" spc="-25" dirty="0">
                <a:solidFill>
                  <a:srgbClr val="FFFFFF"/>
                </a:solidFill>
                <a:latin typeface="Arial"/>
                <a:cs typeface="Arial"/>
              </a:rPr>
              <a:t> </a:t>
            </a:r>
            <a:r>
              <a:rPr sz="1350" spc="-10" dirty="0">
                <a:solidFill>
                  <a:srgbClr val="FFFFFF"/>
                </a:solidFill>
                <a:latin typeface="Arial"/>
                <a:cs typeface="Arial"/>
              </a:rPr>
              <a:t>τρόπο</a:t>
            </a:r>
            <a:r>
              <a:rPr sz="1350" spc="-25" dirty="0">
                <a:solidFill>
                  <a:srgbClr val="FFFFFF"/>
                </a:solidFill>
                <a:latin typeface="Arial"/>
                <a:cs typeface="Arial"/>
              </a:rPr>
              <a:t> </a:t>
            </a:r>
            <a:r>
              <a:rPr sz="1350" spc="-15" dirty="0">
                <a:solidFill>
                  <a:srgbClr val="FFFFFF"/>
                </a:solidFill>
                <a:latin typeface="Arial"/>
                <a:cs typeface="Arial"/>
              </a:rPr>
              <a:t>νέφους.</a:t>
            </a:r>
            <a:endParaRPr sz="1350">
              <a:latin typeface="Arial"/>
              <a:cs typeface="Arial"/>
            </a:endParaRPr>
          </a:p>
          <a:p>
            <a:pPr marL="468630" marR="821055" indent="-309880">
              <a:lnSpc>
                <a:spcPct val="91900"/>
              </a:lnSpc>
              <a:spcBef>
                <a:spcPts val="625"/>
              </a:spcBef>
              <a:buClr>
                <a:srgbClr val="FFBA00"/>
              </a:buClr>
              <a:buSzPct val="125925"/>
              <a:buFont typeface="Courier New"/>
              <a:buChar char="o"/>
              <a:tabLst>
                <a:tab pos="469265" algn="l"/>
              </a:tabLst>
            </a:pPr>
            <a:r>
              <a:rPr sz="1350" spc="-5" dirty="0">
                <a:solidFill>
                  <a:srgbClr val="FFFFFF"/>
                </a:solidFill>
                <a:latin typeface="Arial"/>
                <a:cs typeface="Arial"/>
              </a:rPr>
              <a:t>Επίσης,</a:t>
            </a:r>
            <a:r>
              <a:rPr sz="1350" dirty="0">
                <a:solidFill>
                  <a:srgbClr val="FFFFFF"/>
                </a:solidFill>
                <a:latin typeface="Arial"/>
                <a:cs typeface="Arial"/>
              </a:rPr>
              <a:t> η</a:t>
            </a:r>
            <a:r>
              <a:rPr sz="1350" spc="10" dirty="0">
                <a:solidFill>
                  <a:srgbClr val="FFFFFF"/>
                </a:solidFill>
                <a:latin typeface="Arial"/>
                <a:cs typeface="Arial"/>
              </a:rPr>
              <a:t> </a:t>
            </a:r>
            <a:r>
              <a:rPr sz="1350" spc="-5" dirty="0">
                <a:solidFill>
                  <a:srgbClr val="FFFFFF"/>
                </a:solidFill>
                <a:latin typeface="Arial"/>
                <a:cs typeface="Arial"/>
              </a:rPr>
              <a:t>λειτουργικότητά</a:t>
            </a:r>
            <a:r>
              <a:rPr sz="1350" spc="5" dirty="0">
                <a:solidFill>
                  <a:srgbClr val="FFFFFF"/>
                </a:solidFill>
                <a:latin typeface="Arial"/>
                <a:cs typeface="Arial"/>
              </a:rPr>
              <a:t> </a:t>
            </a:r>
            <a:r>
              <a:rPr sz="1350" spc="-5" dirty="0">
                <a:solidFill>
                  <a:srgbClr val="FFFFFF"/>
                </a:solidFill>
                <a:latin typeface="Arial"/>
                <a:cs typeface="Arial"/>
              </a:rPr>
              <a:t>του</a:t>
            </a:r>
            <a:r>
              <a:rPr sz="1350" spc="5" dirty="0">
                <a:solidFill>
                  <a:srgbClr val="FFFFFF"/>
                </a:solidFill>
                <a:latin typeface="Arial"/>
                <a:cs typeface="Arial"/>
              </a:rPr>
              <a:t> </a:t>
            </a:r>
            <a:r>
              <a:rPr sz="1350" spc="-5" dirty="0">
                <a:solidFill>
                  <a:srgbClr val="FFFFFF"/>
                </a:solidFill>
                <a:latin typeface="Arial"/>
                <a:cs typeface="Arial"/>
              </a:rPr>
              <a:t>μπορεί</a:t>
            </a:r>
            <a:r>
              <a:rPr sz="1350" spc="5" dirty="0">
                <a:solidFill>
                  <a:srgbClr val="FFFFFF"/>
                </a:solidFill>
                <a:latin typeface="Arial"/>
                <a:cs typeface="Arial"/>
              </a:rPr>
              <a:t> </a:t>
            </a:r>
            <a:r>
              <a:rPr sz="1350" spc="-5" dirty="0">
                <a:solidFill>
                  <a:srgbClr val="FFFFFF"/>
                </a:solidFill>
                <a:latin typeface="Arial"/>
                <a:cs typeface="Arial"/>
              </a:rPr>
              <a:t>να</a:t>
            </a:r>
            <a:r>
              <a:rPr sz="1350" spc="10" dirty="0">
                <a:solidFill>
                  <a:srgbClr val="FFFFFF"/>
                </a:solidFill>
                <a:latin typeface="Arial"/>
                <a:cs typeface="Arial"/>
              </a:rPr>
              <a:t> </a:t>
            </a:r>
            <a:r>
              <a:rPr sz="1350" spc="-5" dirty="0">
                <a:solidFill>
                  <a:srgbClr val="FFFFFF"/>
                </a:solidFill>
                <a:latin typeface="Arial"/>
                <a:cs typeface="Arial"/>
              </a:rPr>
              <a:t>τροποποιηθεί</a:t>
            </a:r>
            <a:r>
              <a:rPr sz="1350" spc="5" dirty="0">
                <a:solidFill>
                  <a:srgbClr val="FFFFFF"/>
                </a:solidFill>
                <a:latin typeface="Arial"/>
                <a:cs typeface="Arial"/>
              </a:rPr>
              <a:t> </a:t>
            </a:r>
            <a:r>
              <a:rPr sz="1350" spc="-5" dirty="0">
                <a:solidFill>
                  <a:srgbClr val="FFFFFF"/>
                </a:solidFill>
                <a:latin typeface="Arial"/>
                <a:cs typeface="Arial"/>
              </a:rPr>
              <a:t>ανάλογα</a:t>
            </a:r>
            <a:r>
              <a:rPr sz="1350" spc="5" dirty="0">
                <a:solidFill>
                  <a:srgbClr val="FFFFFF"/>
                </a:solidFill>
                <a:latin typeface="Arial"/>
                <a:cs typeface="Arial"/>
              </a:rPr>
              <a:t> </a:t>
            </a:r>
            <a:r>
              <a:rPr sz="1350" spc="-5" dirty="0">
                <a:solidFill>
                  <a:srgbClr val="FFFFFF"/>
                </a:solidFill>
                <a:latin typeface="Arial"/>
                <a:cs typeface="Arial"/>
              </a:rPr>
              <a:t>με</a:t>
            </a:r>
            <a:r>
              <a:rPr sz="1350" spc="5" dirty="0">
                <a:solidFill>
                  <a:srgbClr val="FFFFFF"/>
                </a:solidFill>
                <a:latin typeface="Arial"/>
                <a:cs typeface="Arial"/>
              </a:rPr>
              <a:t> </a:t>
            </a:r>
            <a:r>
              <a:rPr sz="1350" spc="-5" dirty="0">
                <a:solidFill>
                  <a:srgbClr val="FFFFFF"/>
                </a:solidFill>
                <a:latin typeface="Arial"/>
                <a:cs typeface="Arial"/>
              </a:rPr>
              <a:t>την</a:t>
            </a:r>
            <a:r>
              <a:rPr sz="1350" spc="5" dirty="0">
                <a:solidFill>
                  <a:srgbClr val="FFFFFF"/>
                </a:solidFill>
                <a:latin typeface="Arial"/>
                <a:cs typeface="Arial"/>
              </a:rPr>
              <a:t> </a:t>
            </a:r>
            <a:r>
              <a:rPr sz="1350" spc="-5" dirty="0">
                <a:solidFill>
                  <a:srgbClr val="FFFFFF"/>
                </a:solidFill>
                <a:latin typeface="Arial"/>
                <a:cs typeface="Arial"/>
              </a:rPr>
              <a:t>εκάστοτε</a:t>
            </a:r>
            <a:r>
              <a:rPr sz="1350" spc="10" dirty="0">
                <a:solidFill>
                  <a:srgbClr val="FFFFFF"/>
                </a:solidFill>
                <a:latin typeface="Arial"/>
                <a:cs typeface="Arial"/>
              </a:rPr>
              <a:t> </a:t>
            </a:r>
            <a:r>
              <a:rPr sz="1350" spc="-5" dirty="0">
                <a:solidFill>
                  <a:srgbClr val="FFFFFF"/>
                </a:solidFill>
                <a:latin typeface="Arial"/>
                <a:cs typeface="Arial"/>
              </a:rPr>
              <a:t>εφαρμογή,</a:t>
            </a:r>
            <a:r>
              <a:rPr sz="1350" spc="5" dirty="0">
                <a:solidFill>
                  <a:srgbClr val="FFFFFF"/>
                </a:solidFill>
                <a:latin typeface="Arial"/>
                <a:cs typeface="Arial"/>
              </a:rPr>
              <a:t> </a:t>
            </a:r>
            <a:r>
              <a:rPr sz="1350" spc="-5" dirty="0">
                <a:solidFill>
                  <a:srgbClr val="FFFFFF"/>
                </a:solidFill>
                <a:latin typeface="Arial"/>
                <a:cs typeface="Arial"/>
              </a:rPr>
              <a:t>από</a:t>
            </a:r>
            <a:r>
              <a:rPr sz="1350" spc="5" dirty="0">
                <a:solidFill>
                  <a:srgbClr val="FFFFFF"/>
                </a:solidFill>
                <a:latin typeface="Arial"/>
                <a:cs typeface="Arial"/>
              </a:rPr>
              <a:t> </a:t>
            </a:r>
            <a:r>
              <a:rPr sz="1350" spc="-5" dirty="0">
                <a:solidFill>
                  <a:srgbClr val="FFFFFF"/>
                </a:solidFill>
                <a:latin typeface="Arial"/>
                <a:cs typeface="Arial"/>
              </a:rPr>
              <a:t>ενσωματωμένες</a:t>
            </a:r>
            <a:r>
              <a:rPr sz="1350" spc="10" dirty="0">
                <a:solidFill>
                  <a:srgbClr val="FFFFFF"/>
                </a:solidFill>
                <a:latin typeface="Arial"/>
                <a:cs typeface="Arial"/>
              </a:rPr>
              <a:t> </a:t>
            </a:r>
            <a:r>
              <a:rPr sz="1350" spc="-5" dirty="0">
                <a:solidFill>
                  <a:srgbClr val="FFFFFF"/>
                </a:solidFill>
                <a:latin typeface="Arial"/>
                <a:cs typeface="Arial"/>
              </a:rPr>
              <a:t>συσκευές</a:t>
            </a:r>
            <a:r>
              <a:rPr sz="1350" spc="5" dirty="0">
                <a:solidFill>
                  <a:srgbClr val="FFFFFF"/>
                </a:solidFill>
                <a:latin typeface="Arial"/>
                <a:cs typeface="Arial"/>
              </a:rPr>
              <a:t> </a:t>
            </a:r>
            <a:r>
              <a:rPr sz="1350" spc="-5" dirty="0">
                <a:solidFill>
                  <a:srgbClr val="FFFFFF"/>
                </a:solidFill>
                <a:latin typeface="Arial"/>
                <a:cs typeface="Arial"/>
              </a:rPr>
              <a:t>έως</a:t>
            </a:r>
            <a:r>
              <a:rPr sz="1350" spc="35" dirty="0">
                <a:solidFill>
                  <a:srgbClr val="FFFFFF"/>
                </a:solidFill>
                <a:latin typeface="Arial"/>
                <a:cs typeface="Arial"/>
              </a:rPr>
              <a:t> </a:t>
            </a:r>
            <a:r>
              <a:rPr sz="1350" spc="-15" dirty="0">
                <a:solidFill>
                  <a:srgbClr val="FFFFFF"/>
                </a:solidFill>
                <a:latin typeface="Arial"/>
                <a:cs typeface="Arial"/>
              </a:rPr>
              <a:t>κέντρα </a:t>
            </a:r>
            <a:r>
              <a:rPr sz="1350" spc="-360" dirty="0">
                <a:solidFill>
                  <a:srgbClr val="FFFFFF"/>
                </a:solidFill>
                <a:latin typeface="Arial"/>
                <a:cs typeface="Arial"/>
              </a:rPr>
              <a:t> </a:t>
            </a:r>
            <a:r>
              <a:rPr sz="1350" spc="-5" dirty="0">
                <a:solidFill>
                  <a:srgbClr val="FFFFFF"/>
                </a:solidFill>
                <a:latin typeface="Arial"/>
                <a:cs typeface="Arial"/>
              </a:rPr>
              <a:t>δεδομένων.</a:t>
            </a:r>
            <a:endParaRPr sz="1350">
              <a:latin typeface="Arial"/>
              <a:cs typeface="Arial"/>
            </a:endParaRPr>
          </a:p>
        </p:txBody>
      </p:sp>
      <p:pic>
        <p:nvPicPr>
          <p:cNvPr id="5" name="object 5"/>
          <p:cNvPicPr/>
          <p:nvPr/>
        </p:nvPicPr>
        <p:blipFill>
          <a:blip r:embed="rId2" cstate="print"/>
          <a:stretch>
            <a:fillRect/>
          </a:stretch>
        </p:blipFill>
        <p:spPr>
          <a:xfrm>
            <a:off x="528319" y="4738687"/>
            <a:ext cx="4793932" cy="2093595"/>
          </a:xfrm>
          <a:prstGeom prst="rect">
            <a:avLst/>
          </a:prstGeom>
        </p:spPr>
      </p:pic>
      <p:pic>
        <p:nvPicPr>
          <p:cNvPr id="6" name="object 6"/>
          <p:cNvPicPr/>
          <p:nvPr/>
        </p:nvPicPr>
        <p:blipFill>
          <a:blip r:embed="rId3" cstate="print"/>
          <a:stretch>
            <a:fillRect/>
          </a:stretch>
        </p:blipFill>
        <p:spPr>
          <a:xfrm>
            <a:off x="5463540" y="4826317"/>
            <a:ext cx="4580254" cy="1929447"/>
          </a:xfrm>
          <a:prstGeom prst="rect">
            <a:avLst/>
          </a:prstGeom>
        </p:spPr>
      </p:pic>
      <p:pic>
        <p:nvPicPr>
          <p:cNvPr id="7" name="object 7"/>
          <p:cNvPicPr/>
          <p:nvPr/>
        </p:nvPicPr>
        <p:blipFill>
          <a:blip r:embed="rId4" cstate="print"/>
          <a:stretch>
            <a:fillRect/>
          </a:stretch>
        </p:blipFill>
        <p:spPr>
          <a:xfrm>
            <a:off x="10133647" y="6124892"/>
            <a:ext cx="1523682" cy="6096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458469" y="850900"/>
            <a:ext cx="5650230" cy="459740"/>
          </a:xfrm>
          <a:prstGeom prst="rect">
            <a:avLst/>
          </a:prstGeom>
        </p:spPr>
        <p:txBody>
          <a:bodyPr vert="horz" wrap="square" lIns="0" tIns="12700" rIns="0" bIns="0" rtlCol="0">
            <a:spAutoFit/>
          </a:bodyPr>
          <a:lstStyle/>
          <a:p>
            <a:pPr marL="12700">
              <a:lnSpc>
                <a:spcPct val="100000"/>
              </a:lnSpc>
              <a:spcBef>
                <a:spcPts val="100"/>
              </a:spcBef>
            </a:pPr>
            <a:r>
              <a:rPr spc="140" dirty="0">
                <a:solidFill>
                  <a:srgbClr val="FFFFFF"/>
                </a:solidFill>
              </a:rPr>
              <a:t>Ασφάλεια</a:t>
            </a:r>
            <a:r>
              <a:rPr spc="50" dirty="0">
                <a:solidFill>
                  <a:srgbClr val="FFFFFF"/>
                </a:solidFill>
              </a:rPr>
              <a:t> </a:t>
            </a:r>
            <a:r>
              <a:rPr spc="114" dirty="0">
                <a:solidFill>
                  <a:srgbClr val="FFFFFF"/>
                </a:solidFill>
              </a:rPr>
              <a:t>για</a:t>
            </a:r>
            <a:r>
              <a:rPr spc="60" dirty="0">
                <a:solidFill>
                  <a:srgbClr val="FFFFFF"/>
                </a:solidFill>
              </a:rPr>
              <a:t> </a:t>
            </a:r>
            <a:r>
              <a:rPr spc="125" dirty="0">
                <a:solidFill>
                  <a:srgbClr val="FFFFFF"/>
                </a:solidFill>
              </a:rPr>
              <a:t>τον</a:t>
            </a:r>
            <a:r>
              <a:rPr spc="70" dirty="0">
                <a:solidFill>
                  <a:srgbClr val="FFFFFF"/>
                </a:solidFill>
              </a:rPr>
              <a:t> </a:t>
            </a:r>
            <a:r>
              <a:rPr spc="125" dirty="0">
                <a:solidFill>
                  <a:srgbClr val="FFFFFF"/>
                </a:solidFill>
              </a:rPr>
              <a:t>τομέα</a:t>
            </a:r>
            <a:r>
              <a:rPr spc="45" dirty="0">
                <a:solidFill>
                  <a:srgbClr val="FFFFFF"/>
                </a:solidFill>
              </a:rPr>
              <a:t> </a:t>
            </a:r>
            <a:r>
              <a:rPr spc="120" dirty="0">
                <a:solidFill>
                  <a:srgbClr val="FFFFFF"/>
                </a:solidFill>
              </a:rPr>
              <a:t>της</a:t>
            </a:r>
            <a:r>
              <a:rPr spc="50" dirty="0">
                <a:solidFill>
                  <a:srgbClr val="FFFFFF"/>
                </a:solidFill>
              </a:rPr>
              <a:t> </a:t>
            </a:r>
            <a:r>
              <a:rPr spc="114" dirty="0">
                <a:solidFill>
                  <a:srgbClr val="FFFFFF"/>
                </a:solidFill>
              </a:rPr>
              <a:t>υγείας</a:t>
            </a:r>
          </a:p>
        </p:txBody>
      </p:sp>
      <p:sp>
        <p:nvSpPr>
          <p:cNvPr id="4" name="object 4"/>
          <p:cNvSpPr txBox="1"/>
          <p:nvPr/>
        </p:nvSpPr>
        <p:spPr>
          <a:xfrm>
            <a:off x="598169" y="1952307"/>
            <a:ext cx="10807065" cy="3464560"/>
          </a:xfrm>
          <a:prstGeom prst="rect">
            <a:avLst/>
          </a:prstGeom>
        </p:spPr>
        <p:txBody>
          <a:bodyPr vert="horz" wrap="square" lIns="0" tIns="0" rIns="0" bIns="0" rtlCol="0">
            <a:spAutoFit/>
          </a:bodyPr>
          <a:lstStyle/>
          <a:p>
            <a:pPr marL="330200" indent="-317500">
              <a:lnSpc>
                <a:spcPts val="2025"/>
              </a:lnSpc>
              <a:buClr>
                <a:srgbClr val="FFBA00"/>
              </a:buClr>
              <a:buSzPct val="125000"/>
              <a:buFont typeface="Courier New"/>
              <a:buChar char="o"/>
              <a:tabLst>
                <a:tab pos="330200" algn="l"/>
              </a:tabLst>
            </a:pPr>
            <a:r>
              <a:rPr sz="1600" spc="-5" dirty="0">
                <a:solidFill>
                  <a:srgbClr val="FFFFFF"/>
                </a:solidFill>
                <a:latin typeface="Arial"/>
                <a:cs typeface="Arial"/>
              </a:rPr>
              <a:t>Το</a:t>
            </a:r>
            <a:r>
              <a:rPr sz="1600" spc="5" dirty="0">
                <a:solidFill>
                  <a:srgbClr val="FFFFFF"/>
                </a:solidFill>
                <a:latin typeface="Arial"/>
                <a:cs typeface="Arial"/>
              </a:rPr>
              <a:t> </a:t>
            </a:r>
            <a:r>
              <a:rPr sz="1600" spc="-5" dirty="0">
                <a:solidFill>
                  <a:srgbClr val="FFFFFF"/>
                </a:solidFill>
                <a:latin typeface="Arial"/>
                <a:cs typeface="Arial"/>
              </a:rPr>
              <a:t>Linux</a:t>
            </a:r>
            <a:r>
              <a:rPr sz="1600" spc="10" dirty="0">
                <a:solidFill>
                  <a:srgbClr val="FFFFFF"/>
                </a:solidFill>
                <a:latin typeface="Arial"/>
                <a:cs typeface="Arial"/>
              </a:rPr>
              <a:t> </a:t>
            </a:r>
            <a:r>
              <a:rPr sz="1600" spc="-5" dirty="0">
                <a:solidFill>
                  <a:srgbClr val="FFFFFF"/>
                </a:solidFill>
                <a:latin typeface="Arial"/>
                <a:cs typeface="Arial"/>
              </a:rPr>
              <a:t>(λειτουργικό</a:t>
            </a:r>
            <a:r>
              <a:rPr sz="1600" spc="5" dirty="0">
                <a:solidFill>
                  <a:srgbClr val="FFFFFF"/>
                </a:solidFill>
                <a:latin typeface="Arial"/>
                <a:cs typeface="Arial"/>
              </a:rPr>
              <a:t> </a:t>
            </a:r>
            <a:r>
              <a:rPr sz="1600" spc="-5" dirty="0">
                <a:solidFill>
                  <a:srgbClr val="FFFFFF"/>
                </a:solidFill>
                <a:latin typeface="Arial"/>
                <a:cs typeface="Arial"/>
              </a:rPr>
              <a:t>σύστημα</a:t>
            </a:r>
            <a:r>
              <a:rPr sz="1600" spc="10" dirty="0">
                <a:solidFill>
                  <a:srgbClr val="FFFFFF"/>
                </a:solidFill>
                <a:latin typeface="Arial"/>
                <a:cs typeface="Arial"/>
              </a:rPr>
              <a:t> </a:t>
            </a:r>
            <a:r>
              <a:rPr sz="1600" spc="-5" dirty="0">
                <a:solidFill>
                  <a:srgbClr val="FFFFFF"/>
                </a:solidFill>
                <a:latin typeface="Arial"/>
                <a:cs typeface="Arial"/>
              </a:rPr>
              <a:t>ανοιχτού</a:t>
            </a:r>
            <a:r>
              <a:rPr sz="1600" spc="5" dirty="0">
                <a:solidFill>
                  <a:srgbClr val="FFFFFF"/>
                </a:solidFill>
                <a:latin typeface="Arial"/>
                <a:cs typeface="Arial"/>
              </a:rPr>
              <a:t> </a:t>
            </a:r>
            <a:r>
              <a:rPr sz="1600" spc="-5" dirty="0">
                <a:solidFill>
                  <a:srgbClr val="FFFFFF"/>
                </a:solidFill>
                <a:latin typeface="Arial"/>
                <a:cs typeface="Arial"/>
              </a:rPr>
              <a:t>κώδικα</a:t>
            </a:r>
            <a:r>
              <a:rPr sz="1600" spc="10" dirty="0">
                <a:solidFill>
                  <a:srgbClr val="FFFFFF"/>
                </a:solidFill>
                <a:latin typeface="Arial"/>
                <a:cs typeface="Arial"/>
              </a:rPr>
              <a:t> </a:t>
            </a:r>
            <a:r>
              <a:rPr sz="1600" spc="-5" dirty="0">
                <a:solidFill>
                  <a:srgbClr val="FFFFFF"/>
                </a:solidFill>
                <a:latin typeface="Arial"/>
                <a:cs typeface="Arial"/>
              </a:rPr>
              <a:t>βασισμένο</a:t>
            </a:r>
            <a:r>
              <a:rPr sz="1600" spc="10" dirty="0">
                <a:solidFill>
                  <a:srgbClr val="FFFFFF"/>
                </a:solidFill>
                <a:latin typeface="Arial"/>
                <a:cs typeface="Arial"/>
              </a:rPr>
              <a:t> </a:t>
            </a:r>
            <a:r>
              <a:rPr sz="1600" spc="-5" dirty="0">
                <a:solidFill>
                  <a:srgbClr val="FFFFFF"/>
                </a:solidFill>
                <a:latin typeface="Arial"/>
                <a:cs typeface="Arial"/>
              </a:rPr>
              <a:t>στο</a:t>
            </a:r>
            <a:r>
              <a:rPr sz="1600" spc="5" dirty="0">
                <a:solidFill>
                  <a:srgbClr val="FFFFFF"/>
                </a:solidFill>
                <a:latin typeface="Arial"/>
                <a:cs typeface="Arial"/>
              </a:rPr>
              <a:t> </a:t>
            </a:r>
            <a:r>
              <a:rPr sz="1600" spc="-5" dirty="0">
                <a:solidFill>
                  <a:srgbClr val="FFFFFF"/>
                </a:solidFill>
                <a:latin typeface="Arial"/>
                <a:cs typeface="Arial"/>
              </a:rPr>
              <a:t>Unix)</a:t>
            </a:r>
            <a:r>
              <a:rPr sz="1600" spc="10" dirty="0">
                <a:solidFill>
                  <a:srgbClr val="FFFFFF"/>
                </a:solidFill>
                <a:latin typeface="Arial"/>
                <a:cs typeface="Arial"/>
              </a:rPr>
              <a:t> </a:t>
            </a:r>
            <a:r>
              <a:rPr sz="1600" spc="-5" dirty="0">
                <a:solidFill>
                  <a:srgbClr val="FFFFFF"/>
                </a:solidFill>
                <a:latin typeface="Arial"/>
                <a:cs typeface="Arial"/>
              </a:rPr>
              <a:t>είναι</a:t>
            </a:r>
            <a:r>
              <a:rPr sz="1600" dirty="0">
                <a:solidFill>
                  <a:srgbClr val="FFFFFF"/>
                </a:solidFill>
                <a:latin typeface="Arial"/>
                <a:cs typeface="Arial"/>
              </a:rPr>
              <a:t> </a:t>
            </a:r>
            <a:r>
              <a:rPr sz="1600" spc="-5" dirty="0">
                <a:solidFill>
                  <a:srgbClr val="FFFFFF"/>
                </a:solidFill>
                <a:latin typeface="Arial"/>
                <a:cs typeface="Arial"/>
              </a:rPr>
              <a:t>απολύτως</a:t>
            </a:r>
            <a:r>
              <a:rPr sz="1600" spc="15" dirty="0">
                <a:solidFill>
                  <a:srgbClr val="FFFFFF"/>
                </a:solidFill>
                <a:latin typeface="Arial"/>
                <a:cs typeface="Arial"/>
              </a:rPr>
              <a:t> </a:t>
            </a:r>
            <a:r>
              <a:rPr sz="1600" spc="-5" dirty="0">
                <a:solidFill>
                  <a:srgbClr val="FFFFFF"/>
                </a:solidFill>
                <a:latin typeface="Arial"/>
                <a:cs typeface="Arial"/>
              </a:rPr>
              <a:t>ευέλικτο.</a:t>
            </a:r>
            <a:r>
              <a:rPr sz="1600" spc="10" dirty="0">
                <a:solidFill>
                  <a:srgbClr val="FFFFFF"/>
                </a:solidFill>
                <a:latin typeface="Arial"/>
                <a:cs typeface="Arial"/>
              </a:rPr>
              <a:t> </a:t>
            </a:r>
            <a:r>
              <a:rPr sz="1600" spc="-5" dirty="0">
                <a:solidFill>
                  <a:srgbClr val="FFFFFF"/>
                </a:solidFill>
                <a:latin typeface="Arial"/>
                <a:cs typeface="Arial"/>
              </a:rPr>
              <a:t>Μπορείτε</a:t>
            </a:r>
            <a:r>
              <a:rPr sz="1600" spc="5" dirty="0">
                <a:solidFill>
                  <a:srgbClr val="FFFFFF"/>
                </a:solidFill>
                <a:latin typeface="Arial"/>
                <a:cs typeface="Arial"/>
              </a:rPr>
              <a:t> </a:t>
            </a:r>
            <a:r>
              <a:rPr sz="1600" spc="-5" dirty="0">
                <a:solidFill>
                  <a:srgbClr val="FFFFFF"/>
                </a:solidFill>
                <a:latin typeface="Arial"/>
                <a:cs typeface="Arial"/>
              </a:rPr>
              <a:t>να</a:t>
            </a:r>
            <a:r>
              <a:rPr sz="1600" spc="10" dirty="0">
                <a:solidFill>
                  <a:srgbClr val="FFFFFF"/>
                </a:solidFill>
                <a:latin typeface="Arial"/>
                <a:cs typeface="Arial"/>
              </a:rPr>
              <a:t> </a:t>
            </a:r>
            <a:r>
              <a:rPr sz="1600" spc="-5" dirty="0">
                <a:solidFill>
                  <a:srgbClr val="FFFFFF"/>
                </a:solidFill>
                <a:latin typeface="Arial"/>
                <a:cs typeface="Arial"/>
              </a:rPr>
              <a:t>το</a:t>
            </a:r>
            <a:r>
              <a:rPr sz="1600" spc="10" dirty="0">
                <a:solidFill>
                  <a:srgbClr val="FFFFFF"/>
                </a:solidFill>
                <a:latin typeface="Arial"/>
                <a:cs typeface="Arial"/>
              </a:rPr>
              <a:t> </a:t>
            </a:r>
            <a:r>
              <a:rPr sz="1600" spc="-5" dirty="0">
                <a:solidFill>
                  <a:srgbClr val="FFFFFF"/>
                </a:solidFill>
                <a:latin typeface="Arial"/>
                <a:cs typeface="Arial"/>
              </a:rPr>
              <a:t>έχετε</a:t>
            </a:r>
            <a:endParaRPr sz="1600">
              <a:latin typeface="Arial"/>
              <a:cs typeface="Arial"/>
            </a:endParaRPr>
          </a:p>
          <a:p>
            <a:pPr marL="329565" marR="5080" algn="just">
              <a:lnSpc>
                <a:spcPts val="1860"/>
              </a:lnSpc>
              <a:spcBef>
                <a:spcPts val="40"/>
              </a:spcBef>
            </a:pPr>
            <a:r>
              <a:rPr sz="1600" spc="-5" dirty="0">
                <a:solidFill>
                  <a:srgbClr val="FFFFFF"/>
                </a:solidFill>
                <a:latin typeface="Arial"/>
                <a:cs typeface="Arial"/>
              </a:rPr>
              <a:t>αυτο-φιλοξενημένο </a:t>
            </a:r>
            <a:r>
              <a:rPr sz="1600" dirty="0">
                <a:solidFill>
                  <a:srgbClr val="FFFFFF"/>
                </a:solidFill>
                <a:latin typeface="Arial"/>
                <a:cs typeface="Arial"/>
              </a:rPr>
              <a:t>ή </a:t>
            </a:r>
            <a:r>
              <a:rPr sz="1600" spc="-5" dirty="0">
                <a:solidFill>
                  <a:srgbClr val="FFFFFF"/>
                </a:solidFill>
                <a:latin typeface="Arial"/>
                <a:cs typeface="Arial"/>
              </a:rPr>
              <a:t>και με τρόπο νέφους. Επίσης, μπορείτε να τροποποιήσετε τη λειτουργικότητά του με τον τρόπο </a:t>
            </a:r>
            <a:r>
              <a:rPr sz="1600" dirty="0">
                <a:solidFill>
                  <a:srgbClr val="FFFFFF"/>
                </a:solidFill>
                <a:latin typeface="Arial"/>
                <a:cs typeface="Arial"/>
              </a:rPr>
              <a:t> </a:t>
            </a:r>
            <a:r>
              <a:rPr sz="1600" spc="-5" dirty="0">
                <a:solidFill>
                  <a:srgbClr val="FFFFFF"/>
                </a:solidFill>
                <a:latin typeface="Arial"/>
                <a:cs typeface="Arial"/>
              </a:rPr>
              <a:t>που θέλετε. Τέλος, προσφέρει μεγάλη διαλειτουργικότητα με πολλά διαφορετικά συστήματα και τύπους λειτουργικών </a:t>
            </a:r>
            <a:r>
              <a:rPr sz="1600" spc="-430" dirty="0">
                <a:solidFill>
                  <a:srgbClr val="FFFFFF"/>
                </a:solidFill>
                <a:latin typeface="Arial"/>
                <a:cs typeface="Arial"/>
              </a:rPr>
              <a:t> </a:t>
            </a:r>
            <a:r>
              <a:rPr sz="1600" spc="-5" dirty="0">
                <a:solidFill>
                  <a:srgbClr val="FFFFFF"/>
                </a:solidFill>
                <a:latin typeface="Arial"/>
                <a:cs typeface="Arial"/>
              </a:rPr>
              <a:t>συστημάτων.</a:t>
            </a:r>
            <a:endParaRPr sz="1600">
              <a:latin typeface="Arial"/>
              <a:cs typeface="Arial"/>
            </a:endParaRPr>
          </a:p>
          <a:p>
            <a:pPr marL="329565" marR="165100" indent="-317500" algn="just">
              <a:lnSpc>
                <a:spcPct val="95300"/>
              </a:lnSpc>
              <a:spcBef>
                <a:spcPts val="1005"/>
              </a:spcBef>
              <a:buClr>
                <a:srgbClr val="FFBA00"/>
              </a:buClr>
              <a:buSzPct val="125000"/>
              <a:buFont typeface="Courier New"/>
              <a:buChar char="o"/>
              <a:tabLst>
                <a:tab pos="330200" algn="l"/>
              </a:tabLst>
            </a:pPr>
            <a:r>
              <a:rPr sz="1600" spc="-5" dirty="0">
                <a:solidFill>
                  <a:srgbClr val="FFFFFF"/>
                </a:solidFill>
                <a:latin typeface="Arial"/>
                <a:cs typeface="Arial"/>
              </a:rPr>
              <a:t>Ανεξαρτησία</a:t>
            </a:r>
            <a:r>
              <a:rPr sz="1600" dirty="0">
                <a:solidFill>
                  <a:srgbClr val="FFFFFF"/>
                </a:solidFill>
                <a:latin typeface="Arial"/>
                <a:cs typeface="Arial"/>
              </a:rPr>
              <a:t> </a:t>
            </a:r>
            <a:r>
              <a:rPr sz="1600" spc="-5" dirty="0">
                <a:solidFill>
                  <a:srgbClr val="FFFFFF"/>
                </a:solidFill>
                <a:latin typeface="Arial"/>
                <a:cs typeface="Arial"/>
              </a:rPr>
              <a:t>προμηθευτή.</a:t>
            </a:r>
            <a:r>
              <a:rPr sz="1600" dirty="0">
                <a:solidFill>
                  <a:srgbClr val="FFFFFF"/>
                </a:solidFill>
                <a:latin typeface="Arial"/>
                <a:cs typeface="Arial"/>
              </a:rPr>
              <a:t> </a:t>
            </a:r>
            <a:r>
              <a:rPr sz="1600" spc="-5" dirty="0">
                <a:solidFill>
                  <a:srgbClr val="FFFFFF"/>
                </a:solidFill>
                <a:latin typeface="Arial"/>
                <a:cs typeface="Arial"/>
              </a:rPr>
              <a:t>Οι</a:t>
            </a:r>
            <a:r>
              <a:rPr sz="1600" dirty="0">
                <a:solidFill>
                  <a:srgbClr val="FFFFFF"/>
                </a:solidFill>
                <a:latin typeface="Arial"/>
                <a:cs typeface="Arial"/>
              </a:rPr>
              <a:t> </a:t>
            </a:r>
            <a:r>
              <a:rPr sz="1600" spc="-5" dirty="0">
                <a:solidFill>
                  <a:srgbClr val="FFFFFF"/>
                </a:solidFill>
                <a:latin typeface="Arial"/>
                <a:cs typeface="Arial"/>
              </a:rPr>
              <a:t>οργανώσεις</a:t>
            </a:r>
            <a:r>
              <a:rPr sz="1600" dirty="0">
                <a:solidFill>
                  <a:srgbClr val="FFFFFF"/>
                </a:solidFill>
                <a:latin typeface="Arial"/>
                <a:cs typeface="Arial"/>
              </a:rPr>
              <a:t> </a:t>
            </a:r>
            <a:r>
              <a:rPr sz="1600" spc="-5" dirty="0">
                <a:solidFill>
                  <a:srgbClr val="FFFFFF"/>
                </a:solidFill>
                <a:latin typeface="Arial"/>
                <a:cs typeface="Arial"/>
              </a:rPr>
              <a:t>υγειονομικής</a:t>
            </a:r>
            <a:r>
              <a:rPr sz="1600" dirty="0">
                <a:solidFill>
                  <a:srgbClr val="FFFFFF"/>
                </a:solidFill>
                <a:latin typeface="Arial"/>
                <a:cs typeface="Arial"/>
              </a:rPr>
              <a:t> </a:t>
            </a:r>
            <a:r>
              <a:rPr sz="1600" spc="-5" dirty="0">
                <a:solidFill>
                  <a:srgbClr val="FFFFFF"/>
                </a:solidFill>
                <a:latin typeface="Arial"/>
                <a:cs typeface="Arial"/>
              </a:rPr>
              <a:t>περίθαλψης,</a:t>
            </a:r>
            <a:r>
              <a:rPr sz="1600" dirty="0">
                <a:solidFill>
                  <a:srgbClr val="FFFFFF"/>
                </a:solidFill>
                <a:latin typeface="Arial"/>
                <a:cs typeface="Arial"/>
              </a:rPr>
              <a:t> </a:t>
            </a:r>
            <a:r>
              <a:rPr sz="1600" spc="-5" dirty="0">
                <a:solidFill>
                  <a:srgbClr val="FFFFFF"/>
                </a:solidFill>
                <a:latin typeface="Arial"/>
                <a:cs typeface="Arial"/>
              </a:rPr>
              <a:t>οι</a:t>
            </a:r>
            <a:r>
              <a:rPr sz="1600" dirty="0">
                <a:solidFill>
                  <a:srgbClr val="FFFFFF"/>
                </a:solidFill>
                <a:latin typeface="Arial"/>
                <a:cs typeface="Arial"/>
              </a:rPr>
              <a:t> </a:t>
            </a:r>
            <a:r>
              <a:rPr sz="1600" spc="-5" dirty="0">
                <a:solidFill>
                  <a:srgbClr val="FFFFFF"/>
                </a:solidFill>
                <a:latin typeface="Arial"/>
                <a:cs typeface="Arial"/>
              </a:rPr>
              <a:t>οποίες</a:t>
            </a:r>
            <a:r>
              <a:rPr sz="1600" dirty="0">
                <a:solidFill>
                  <a:srgbClr val="FFFFFF"/>
                </a:solidFill>
                <a:latin typeface="Arial"/>
                <a:cs typeface="Arial"/>
              </a:rPr>
              <a:t> </a:t>
            </a:r>
            <a:r>
              <a:rPr sz="1600" spc="-5" dirty="0">
                <a:solidFill>
                  <a:srgbClr val="FFFFFF"/>
                </a:solidFill>
                <a:latin typeface="Arial"/>
                <a:cs typeface="Arial"/>
              </a:rPr>
              <a:t>είναι</a:t>
            </a:r>
            <a:r>
              <a:rPr sz="1600" dirty="0">
                <a:solidFill>
                  <a:srgbClr val="FFFFFF"/>
                </a:solidFill>
                <a:latin typeface="Arial"/>
                <a:cs typeface="Arial"/>
              </a:rPr>
              <a:t> </a:t>
            </a:r>
            <a:r>
              <a:rPr sz="1600" spc="-5" dirty="0">
                <a:solidFill>
                  <a:srgbClr val="FFFFFF"/>
                </a:solidFill>
                <a:latin typeface="Arial"/>
                <a:cs typeface="Arial"/>
              </a:rPr>
              <a:t>αποκλεισμένες</a:t>
            </a:r>
            <a:r>
              <a:rPr sz="1600" dirty="0">
                <a:solidFill>
                  <a:srgbClr val="FFFFFF"/>
                </a:solidFill>
                <a:latin typeface="Arial"/>
                <a:cs typeface="Arial"/>
              </a:rPr>
              <a:t> </a:t>
            </a:r>
            <a:r>
              <a:rPr sz="1600" spc="-5" dirty="0">
                <a:solidFill>
                  <a:srgbClr val="FFFFFF"/>
                </a:solidFill>
                <a:latin typeface="Arial"/>
                <a:cs typeface="Arial"/>
              </a:rPr>
              <a:t>από</a:t>
            </a:r>
            <a:r>
              <a:rPr sz="1600" dirty="0">
                <a:solidFill>
                  <a:srgbClr val="FFFFFF"/>
                </a:solidFill>
                <a:latin typeface="Arial"/>
                <a:cs typeface="Arial"/>
              </a:rPr>
              <a:t> </a:t>
            </a:r>
            <a:r>
              <a:rPr sz="1600" spc="-5" dirty="0">
                <a:solidFill>
                  <a:srgbClr val="FFFFFF"/>
                </a:solidFill>
                <a:latin typeface="Arial"/>
                <a:cs typeface="Arial"/>
              </a:rPr>
              <a:t>τους </a:t>
            </a:r>
            <a:r>
              <a:rPr sz="1600" spc="-430" dirty="0">
                <a:solidFill>
                  <a:srgbClr val="FFFFFF"/>
                </a:solidFill>
                <a:latin typeface="Arial"/>
                <a:cs typeface="Arial"/>
              </a:rPr>
              <a:t> </a:t>
            </a:r>
            <a:r>
              <a:rPr sz="1600" spc="-5" dirty="0">
                <a:solidFill>
                  <a:srgbClr val="FFFFFF"/>
                </a:solidFill>
                <a:latin typeface="Arial"/>
                <a:cs typeface="Arial"/>
              </a:rPr>
              <a:t>ιδιοταγείς</a:t>
            </a:r>
            <a:r>
              <a:rPr sz="1600" spc="204" dirty="0">
                <a:solidFill>
                  <a:srgbClr val="FFFFFF"/>
                </a:solidFill>
                <a:latin typeface="Arial"/>
                <a:cs typeface="Arial"/>
              </a:rPr>
              <a:t> </a:t>
            </a:r>
            <a:r>
              <a:rPr sz="1600" spc="-5" dirty="0">
                <a:solidFill>
                  <a:srgbClr val="FFFFFF"/>
                </a:solidFill>
                <a:latin typeface="Arial"/>
                <a:cs typeface="Arial"/>
              </a:rPr>
              <a:t>προμηθευτές</a:t>
            </a:r>
            <a:r>
              <a:rPr sz="1600" spc="215" dirty="0">
                <a:solidFill>
                  <a:srgbClr val="FFFFFF"/>
                </a:solidFill>
                <a:latin typeface="Arial"/>
                <a:cs typeface="Arial"/>
              </a:rPr>
              <a:t> </a:t>
            </a:r>
            <a:r>
              <a:rPr sz="1600" spc="-5" dirty="0">
                <a:solidFill>
                  <a:srgbClr val="FFFFFF"/>
                </a:solidFill>
                <a:latin typeface="Arial"/>
                <a:cs typeface="Arial"/>
              </a:rPr>
              <a:t>και</a:t>
            </a:r>
            <a:r>
              <a:rPr sz="1600" spc="210" dirty="0">
                <a:solidFill>
                  <a:srgbClr val="FFFFFF"/>
                </a:solidFill>
                <a:latin typeface="Arial"/>
                <a:cs typeface="Arial"/>
              </a:rPr>
              <a:t> </a:t>
            </a:r>
            <a:r>
              <a:rPr sz="1600" spc="-5" dirty="0">
                <a:solidFill>
                  <a:srgbClr val="FFFFFF"/>
                </a:solidFill>
                <a:latin typeface="Arial"/>
                <a:cs typeface="Arial"/>
              </a:rPr>
              <a:t>αναγκάζονται</a:t>
            </a:r>
            <a:r>
              <a:rPr sz="1600" spc="215" dirty="0">
                <a:solidFill>
                  <a:srgbClr val="FFFFFF"/>
                </a:solidFill>
                <a:latin typeface="Arial"/>
                <a:cs typeface="Arial"/>
              </a:rPr>
              <a:t> </a:t>
            </a:r>
            <a:r>
              <a:rPr sz="1600" spc="-5" dirty="0">
                <a:solidFill>
                  <a:srgbClr val="FFFFFF"/>
                </a:solidFill>
                <a:latin typeface="Arial"/>
                <a:cs typeface="Arial"/>
              </a:rPr>
              <a:t>να</a:t>
            </a:r>
            <a:r>
              <a:rPr sz="1600" spc="220" dirty="0">
                <a:solidFill>
                  <a:srgbClr val="FFFFFF"/>
                </a:solidFill>
                <a:latin typeface="Arial"/>
                <a:cs typeface="Arial"/>
              </a:rPr>
              <a:t> </a:t>
            </a:r>
            <a:r>
              <a:rPr sz="1600" spc="-5" dirty="0">
                <a:solidFill>
                  <a:srgbClr val="FFFFFF"/>
                </a:solidFill>
                <a:latin typeface="Arial"/>
                <a:cs typeface="Arial"/>
              </a:rPr>
              <a:t>πληρώνουν</a:t>
            </a:r>
            <a:r>
              <a:rPr sz="1600" spc="215" dirty="0">
                <a:solidFill>
                  <a:srgbClr val="FFFFFF"/>
                </a:solidFill>
                <a:latin typeface="Arial"/>
                <a:cs typeface="Arial"/>
              </a:rPr>
              <a:t> </a:t>
            </a:r>
            <a:r>
              <a:rPr sz="1600" spc="-5" dirty="0">
                <a:solidFill>
                  <a:srgbClr val="FFFFFF"/>
                </a:solidFill>
                <a:latin typeface="Arial"/>
                <a:cs typeface="Arial"/>
              </a:rPr>
              <a:t>το</a:t>
            </a:r>
            <a:r>
              <a:rPr sz="1600" spc="220" dirty="0">
                <a:solidFill>
                  <a:srgbClr val="FFFFFF"/>
                </a:solidFill>
                <a:latin typeface="Arial"/>
                <a:cs typeface="Arial"/>
              </a:rPr>
              <a:t> </a:t>
            </a:r>
            <a:r>
              <a:rPr sz="1600" spc="-5" dirty="0">
                <a:solidFill>
                  <a:srgbClr val="FFFFFF"/>
                </a:solidFill>
                <a:latin typeface="Arial"/>
                <a:cs typeface="Arial"/>
              </a:rPr>
              <a:t>υψηλό</a:t>
            </a:r>
            <a:r>
              <a:rPr sz="1600" spc="210" dirty="0">
                <a:solidFill>
                  <a:srgbClr val="FFFFFF"/>
                </a:solidFill>
                <a:latin typeface="Arial"/>
                <a:cs typeface="Arial"/>
              </a:rPr>
              <a:t> </a:t>
            </a:r>
            <a:r>
              <a:rPr sz="1600" spc="-5" dirty="0">
                <a:solidFill>
                  <a:srgbClr val="FFFFFF"/>
                </a:solidFill>
                <a:latin typeface="Arial"/>
                <a:cs typeface="Arial"/>
              </a:rPr>
              <a:t>κόστος</a:t>
            </a:r>
            <a:r>
              <a:rPr sz="1600" spc="215" dirty="0">
                <a:solidFill>
                  <a:srgbClr val="FFFFFF"/>
                </a:solidFill>
                <a:latin typeface="Arial"/>
                <a:cs typeface="Arial"/>
              </a:rPr>
              <a:t> </a:t>
            </a:r>
            <a:r>
              <a:rPr sz="1600" spc="-5" dirty="0">
                <a:solidFill>
                  <a:srgbClr val="FFFFFF"/>
                </a:solidFill>
                <a:latin typeface="Arial"/>
                <a:cs typeface="Arial"/>
              </a:rPr>
              <a:t>των</a:t>
            </a:r>
            <a:r>
              <a:rPr sz="1600" spc="215" dirty="0">
                <a:solidFill>
                  <a:srgbClr val="FFFFFF"/>
                </a:solidFill>
                <a:latin typeface="Arial"/>
                <a:cs typeface="Arial"/>
              </a:rPr>
              <a:t> </a:t>
            </a:r>
            <a:r>
              <a:rPr sz="1600" spc="-5" dirty="0">
                <a:solidFill>
                  <a:srgbClr val="FFFFFF"/>
                </a:solidFill>
                <a:latin typeface="Arial"/>
                <a:cs typeface="Arial"/>
              </a:rPr>
              <a:t>αδειών</a:t>
            </a:r>
            <a:r>
              <a:rPr sz="1600" spc="210" dirty="0">
                <a:solidFill>
                  <a:srgbClr val="FFFFFF"/>
                </a:solidFill>
                <a:latin typeface="Arial"/>
                <a:cs typeface="Arial"/>
              </a:rPr>
              <a:t> </a:t>
            </a:r>
            <a:r>
              <a:rPr sz="1600" spc="-5" dirty="0">
                <a:solidFill>
                  <a:srgbClr val="FFFFFF"/>
                </a:solidFill>
                <a:latin typeface="Arial"/>
                <a:cs typeface="Arial"/>
              </a:rPr>
              <a:t>χρήσης</a:t>
            </a:r>
            <a:r>
              <a:rPr sz="1600" spc="215" dirty="0">
                <a:solidFill>
                  <a:srgbClr val="FFFFFF"/>
                </a:solidFill>
                <a:latin typeface="Arial"/>
                <a:cs typeface="Arial"/>
              </a:rPr>
              <a:t> </a:t>
            </a:r>
            <a:r>
              <a:rPr sz="1600" spc="-5" dirty="0">
                <a:solidFill>
                  <a:srgbClr val="FFFFFF"/>
                </a:solidFill>
                <a:latin typeface="Arial"/>
                <a:cs typeface="Arial"/>
              </a:rPr>
              <a:t>και</a:t>
            </a:r>
            <a:r>
              <a:rPr sz="1600" spc="210" dirty="0">
                <a:solidFill>
                  <a:srgbClr val="FFFFFF"/>
                </a:solidFill>
                <a:latin typeface="Arial"/>
                <a:cs typeface="Arial"/>
              </a:rPr>
              <a:t> </a:t>
            </a:r>
            <a:r>
              <a:rPr sz="1600" spc="-5" dirty="0">
                <a:solidFill>
                  <a:srgbClr val="FFFFFF"/>
                </a:solidFill>
                <a:latin typeface="Arial"/>
                <a:cs typeface="Arial"/>
              </a:rPr>
              <a:t>υποστήριξης </a:t>
            </a:r>
            <a:r>
              <a:rPr sz="1600" spc="-430" dirty="0">
                <a:solidFill>
                  <a:srgbClr val="FFFFFF"/>
                </a:solidFill>
                <a:latin typeface="Arial"/>
                <a:cs typeface="Arial"/>
              </a:rPr>
              <a:t> </a:t>
            </a:r>
            <a:r>
              <a:rPr sz="1600" spc="-5" dirty="0">
                <a:solidFill>
                  <a:srgbClr val="FFFFFF"/>
                </a:solidFill>
                <a:latin typeface="Arial"/>
                <a:cs typeface="Arial"/>
              </a:rPr>
              <a:t>της τεχνολογίας, βλέπουν λειτουργικό σύστημα ανοιχτού κώδικα βασισμένο στο Unix) και τον Ανοιχτό Κώδικα ως </a:t>
            </a:r>
            <a:r>
              <a:rPr sz="1600" dirty="0">
                <a:solidFill>
                  <a:srgbClr val="FFFFFF"/>
                </a:solidFill>
                <a:latin typeface="Arial"/>
                <a:cs typeface="Arial"/>
              </a:rPr>
              <a:t> </a:t>
            </a:r>
            <a:r>
              <a:rPr sz="1600" spc="-5" dirty="0">
                <a:solidFill>
                  <a:srgbClr val="FFFFFF"/>
                </a:solidFill>
                <a:latin typeface="Arial"/>
                <a:cs typeface="Arial"/>
              </a:rPr>
              <a:t>έναν να διεκδικήσουν</a:t>
            </a:r>
            <a:r>
              <a:rPr sz="1600" spc="-10" dirty="0">
                <a:solidFill>
                  <a:srgbClr val="FFFFFF"/>
                </a:solidFill>
                <a:latin typeface="Arial"/>
                <a:cs typeface="Arial"/>
              </a:rPr>
              <a:t> </a:t>
            </a:r>
            <a:r>
              <a:rPr sz="1600" spc="-5" dirty="0">
                <a:solidFill>
                  <a:srgbClr val="FFFFFF"/>
                </a:solidFill>
                <a:latin typeface="Arial"/>
                <a:cs typeface="Arial"/>
              </a:rPr>
              <a:t>την ανεξαρτησία τους.</a:t>
            </a:r>
            <a:endParaRPr sz="1600">
              <a:latin typeface="Arial"/>
              <a:cs typeface="Arial"/>
            </a:endParaRPr>
          </a:p>
          <a:p>
            <a:pPr marL="329565" marR="504825" indent="-317500">
              <a:lnSpc>
                <a:spcPct val="96400"/>
              </a:lnSpc>
              <a:spcBef>
                <a:spcPts val="1040"/>
              </a:spcBef>
              <a:buClr>
                <a:srgbClr val="FFBA00"/>
              </a:buClr>
              <a:buSzPct val="125000"/>
              <a:buFont typeface="Courier New"/>
              <a:buChar char="o"/>
              <a:tabLst>
                <a:tab pos="330200" algn="l"/>
              </a:tabLst>
            </a:pPr>
            <a:r>
              <a:rPr sz="1600" spc="-5" dirty="0">
                <a:solidFill>
                  <a:srgbClr val="FFFFFF"/>
                </a:solidFill>
                <a:latin typeface="Arial"/>
                <a:cs typeface="Arial"/>
              </a:rPr>
              <a:t>Εξοικονόμηση</a:t>
            </a:r>
            <a:r>
              <a:rPr sz="1600" spc="20" dirty="0">
                <a:solidFill>
                  <a:srgbClr val="FFFFFF"/>
                </a:solidFill>
                <a:latin typeface="Arial"/>
                <a:cs typeface="Arial"/>
              </a:rPr>
              <a:t> </a:t>
            </a:r>
            <a:r>
              <a:rPr sz="1600" spc="-5" dirty="0">
                <a:solidFill>
                  <a:srgbClr val="FFFFFF"/>
                </a:solidFill>
                <a:latin typeface="Arial"/>
                <a:cs typeface="Arial"/>
              </a:rPr>
              <a:t>κόστους</a:t>
            </a:r>
            <a:r>
              <a:rPr sz="1600" spc="15" dirty="0">
                <a:solidFill>
                  <a:srgbClr val="FFFFFF"/>
                </a:solidFill>
                <a:latin typeface="Arial"/>
                <a:cs typeface="Arial"/>
              </a:rPr>
              <a:t> </a:t>
            </a:r>
            <a:r>
              <a:rPr sz="1600" spc="-5" dirty="0">
                <a:solidFill>
                  <a:srgbClr val="FFFFFF"/>
                </a:solidFill>
                <a:latin typeface="Arial"/>
                <a:cs typeface="Arial"/>
              </a:rPr>
              <a:t>και</a:t>
            </a:r>
            <a:r>
              <a:rPr sz="1600" spc="15" dirty="0">
                <a:solidFill>
                  <a:srgbClr val="FFFFFF"/>
                </a:solidFill>
                <a:latin typeface="Arial"/>
                <a:cs typeface="Arial"/>
              </a:rPr>
              <a:t> </a:t>
            </a:r>
            <a:r>
              <a:rPr sz="1600" spc="-5" dirty="0">
                <a:solidFill>
                  <a:srgbClr val="FFFFFF"/>
                </a:solidFill>
                <a:latin typeface="Arial"/>
                <a:cs typeface="Arial"/>
              </a:rPr>
              <a:t>μειώσεις.</a:t>
            </a:r>
            <a:r>
              <a:rPr sz="1600" spc="15" dirty="0">
                <a:solidFill>
                  <a:srgbClr val="FFFFFF"/>
                </a:solidFill>
                <a:latin typeface="Arial"/>
                <a:cs typeface="Arial"/>
              </a:rPr>
              <a:t> </a:t>
            </a:r>
            <a:r>
              <a:rPr sz="1600" spc="-5" dirty="0">
                <a:solidFill>
                  <a:srgbClr val="FFFFFF"/>
                </a:solidFill>
                <a:latin typeface="Arial"/>
                <a:cs typeface="Arial"/>
              </a:rPr>
              <a:t>Το</a:t>
            </a:r>
            <a:r>
              <a:rPr sz="1600" spc="15" dirty="0">
                <a:solidFill>
                  <a:srgbClr val="FFFFFF"/>
                </a:solidFill>
                <a:latin typeface="Arial"/>
                <a:cs typeface="Arial"/>
              </a:rPr>
              <a:t> </a:t>
            </a:r>
            <a:r>
              <a:rPr sz="1600" spc="-5" dirty="0">
                <a:solidFill>
                  <a:srgbClr val="FFFFFF"/>
                </a:solidFill>
                <a:latin typeface="Arial"/>
                <a:cs typeface="Arial"/>
              </a:rPr>
              <a:t>Linux</a:t>
            </a:r>
            <a:r>
              <a:rPr sz="1600" spc="15" dirty="0">
                <a:solidFill>
                  <a:srgbClr val="FFFFFF"/>
                </a:solidFill>
                <a:latin typeface="Arial"/>
                <a:cs typeface="Arial"/>
              </a:rPr>
              <a:t> </a:t>
            </a:r>
            <a:r>
              <a:rPr sz="1600" spc="-5" dirty="0">
                <a:solidFill>
                  <a:srgbClr val="FFFFFF"/>
                </a:solidFill>
                <a:latin typeface="Arial"/>
                <a:cs typeface="Arial"/>
              </a:rPr>
              <a:t>(λειτουργικό</a:t>
            </a:r>
            <a:r>
              <a:rPr sz="1600" spc="10" dirty="0">
                <a:solidFill>
                  <a:srgbClr val="FFFFFF"/>
                </a:solidFill>
                <a:latin typeface="Arial"/>
                <a:cs typeface="Arial"/>
              </a:rPr>
              <a:t> </a:t>
            </a:r>
            <a:r>
              <a:rPr sz="1600" spc="-5" dirty="0">
                <a:solidFill>
                  <a:srgbClr val="FFFFFF"/>
                </a:solidFill>
                <a:latin typeface="Arial"/>
                <a:cs typeface="Arial"/>
              </a:rPr>
              <a:t>σύστημα</a:t>
            </a:r>
            <a:r>
              <a:rPr sz="1600" spc="20" dirty="0">
                <a:solidFill>
                  <a:srgbClr val="FFFFFF"/>
                </a:solidFill>
                <a:latin typeface="Arial"/>
                <a:cs typeface="Arial"/>
              </a:rPr>
              <a:t> </a:t>
            </a:r>
            <a:r>
              <a:rPr sz="1600" spc="-5" dirty="0">
                <a:solidFill>
                  <a:srgbClr val="FFFFFF"/>
                </a:solidFill>
                <a:latin typeface="Arial"/>
                <a:cs typeface="Arial"/>
              </a:rPr>
              <a:t>ανοιχτού</a:t>
            </a:r>
            <a:r>
              <a:rPr sz="1600" spc="15" dirty="0">
                <a:solidFill>
                  <a:srgbClr val="FFFFFF"/>
                </a:solidFill>
                <a:latin typeface="Arial"/>
                <a:cs typeface="Arial"/>
              </a:rPr>
              <a:t> </a:t>
            </a:r>
            <a:r>
              <a:rPr sz="1600" spc="-5" dirty="0">
                <a:solidFill>
                  <a:srgbClr val="FFFFFF"/>
                </a:solidFill>
                <a:latin typeface="Arial"/>
                <a:cs typeface="Arial"/>
              </a:rPr>
              <a:t>κώδικα</a:t>
            </a:r>
            <a:r>
              <a:rPr sz="1600" spc="15" dirty="0">
                <a:solidFill>
                  <a:srgbClr val="FFFFFF"/>
                </a:solidFill>
                <a:latin typeface="Arial"/>
                <a:cs typeface="Arial"/>
              </a:rPr>
              <a:t> </a:t>
            </a:r>
            <a:r>
              <a:rPr sz="1600" spc="-5" dirty="0">
                <a:solidFill>
                  <a:srgbClr val="FFFFFF"/>
                </a:solidFill>
                <a:latin typeface="Arial"/>
                <a:cs typeface="Arial"/>
              </a:rPr>
              <a:t>βασισμένο</a:t>
            </a:r>
            <a:r>
              <a:rPr sz="1600" spc="15" dirty="0">
                <a:solidFill>
                  <a:srgbClr val="FFFFFF"/>
                </a:solidFill>
                <a:latin typeface="Arial"/>
                <a:cs typeface="Arial"/>
              </a:rPr>
              <a:t> </a:t>
            </a:r>
            <a:r>
              <a:rPr sz="1600" spc="-5" dirty="0">
                <a:solidFill>
                  <a:srgbClr val="FFFFFF"/>
                </a:solidFill>
                <a:latin typeface="Arial"/>
                <a:cs typeface="Arial"/>
              </a:rPr>
              <a:t>στο</a:t>
            </a:r>
            <a:r>
              <a:rPr sz="1600" spc="15" dirty="0">
                <a:solidFill>
                  <a:srgbClr val="FFFFFF"/>
                </a:solidFill>
                <a:latin typeface="Arial"/>
                <a:cs typeface="Arial"/>
              </a:rPr>
              <a:t> </a:t>
            </a:r>
            <a:r>
              <a:rPr sz="1600" spc="-5" dirty="0">
                <a:solidFill>
                  <a:srgbClr val="FFFFFF"/>
                </a:solidFill>
                <a:latin typeface="Arial"/>
                <a:cs typeface="Arial"/>
              </a:rPr>
              <a:t>Unix)</a:t>
            </a:r>
            <a:r>
              <a:rPr sz="1600" spc="15" dirty="0">
                <a:solidFill>
                  <a:srgbClr val="FFFFFF"/>
                </a:solidFill>
                <a:latin typeface="Arial"/>
                <a:cs typeface="Arial"/>
              </a:rPr>
              <a:t> </a:t>
            </a:r>
            <a:r>
              <a:rPr sz="1600" spc="-5" dirty="0">
                <a:solidFill>
                  <a:srgbClr val="FFFFFF"/>
                </a:solidFill>
                <a:latin typeface="Arial"/>
                <a:cs typeface="Arial"/>
              </a:rPr>
              <a:t>και </a:t>
            </a:r>
            <a:r>
              <a:rPr sz="1600" dirty="0">
                <a:solidFill>
                  <a:srgbClr val="FFFFFF"/>
                </a:solidFill>
                <a:latin typeface="Arial"/>
                <a:cs typeface="Arial"/>
              </a:rPr>
              <a:t> ο</a:t>
            </a:r>
            <a:r>
              <a:rPr sz="1600" spc="5" dirty="0">
                <a:solidFill>
                  <a:srgbClr val="FFFFFF"/>
                </a:solidFill>
                <a:latin typeface="Arial"/>
                <a:cs typeface="Arial"/>
              </a:rPr>
              <a:t> </a:t>
            </a:r>
            <a:r>
              <a:rPr sz="1600" spc="-5" dirty="0">
                <a:solidFill>
                  <a:srgbClr val="FFFFFF"/>
                </a:solidFill>
                <a:latin typeface="Arial"/>
                <a:cs typeface="Arial"/>
              </a:rPr>
              <a:t>Ανοιχτός</a:t>
            </a:r>
            <a:r>
              <a:rPr sz="1600" spc="10" dirty="0">
                <a:solidFill>
                  <a:srgbClr val="FFFFFF"/>
                </a:solidFill>
                <a:latin typeface="Arial"/>
                <a:cs typeface="Arial"/>
              </a:rPr>
              <a:t> </a:t>
            </a:r>
            <a:r>
              <a:rPr sz="1600" spc="-5" dirty="0">
                <a:solidFill>
                  <a:srgbClr val="FFFFFF"/>
                </a:solidFill>
                <a:latin typeface="Arial"/>
                <a:cs typeface="Arial"/>
              </a:rPr>
              <a:t>Κώδικας</a:t>
            </a:r>
            <a:r>
              <a:rPr sz="1600" spc="5" dirty="0">
                <a:solidFill>
                  <a:srgbClr val="FFFFFF"/>
                </a:solidFill>
                <a:latin typeface="Arial"/>
                <a:cs typeface="Arial"/>
              </a:rPr>
              <a:t> </a:t>
            </a:r>
            <a:r>
              <a:rPr sz="1600" spc="-5" dirty="0">
                <a:solidFill>
                  <a:srgbClr val="FFFFFF"/>
                </a:solidFill>
                <a:latin typeface="Arial"/>
                <a:cs typeface="Arial"/>
              </a:rPr>
              <a:t>εξοικονομούν</a:t>
            </a:r>
            <a:r>
              <a:rPr sz="1600" spc="10" dirty="0">
                <a:solidFill>
                  <a:srgbClr val="FFFFFF"/>
                </a:solidFill>
                <a:latin typeface="Arial"/>
                <a:cs typeface="Arial"/>
              </a:rPr>
              <a:t> </a:t>
            </a:r>
            <a:r>
              <a:rPr sz="1600" spc="-5" dirty="0">
                <a:solidFill>
                  <a:srgbClr val="FFFFFF"/>
                </a:solidFill>
                <a:latin typeface="Arial"/>
                <a:cs typeface="Arial"/>
              </a:rPr>
              <a:t>χρήματα:</a:t>
            </a:r>
            <a:r>
              <a:rPr sz="1600" spc="40" dirty="0">
                <a:solidFill>
                  <a:srgbClr val="FFFFFF"/>
                </a:solidFill>
                <a:latin typeface="Arial"/>
                <a:cs typeface="Arial"/>
              </a:rPr>
              <a:t> </a:t>
            </a:r>
            <a:r>
              <a:rPr sz="1600" spc="-5" dirty="0">
                <a:solidFill>
                  <a:srgbClr val="FFFFFF"/>
                </a:solidFill>
                <a:latin typeface="Arial"/>
                <a:cs typeface="Arial"/>
              </a:rPr>
              <a:t>οι</a:t>
            </a:r>
            <a:r>
              <a:rPr sz="1600" spc="5" dirty="0">
                <a:solidFill>
                  <a:srgbClr val="FFFFFF"/>
                </a:solidFill>
                <a:latin typeface="Arial"/>
                <a:cs typeface="Arial"/>
              </a:rPr>
              <a:t> </a:t>
            </a:r>
            <a:r>
              <a:rPr sz="1600" spc="-5" dirty="0">
                <a:solidFill>
                  <a:srgbClr val="FFFFFF"/>
                </a:solidFill>
                <a:latin typeface="Arial"/>
                <a:cs typeface="Arial"/>
              </a:rPr>
              <a:t>διακομιστές/εξυπηρετητές</a:t>
            </a:r>
            <a:r>
              <a:rPr sz="1600" spc="10" dirty="0">
                <a:solidFill>
                  <a:srgbClr val="FFFFFF"/>
                </a:solidFill>
                <a:latin typeface="Arial"/>
                <a:cs typeface="Arial"/>
              </a:rPr>
              <a:t> </a:t>
            </a:r>
            <a:r>
              <a:rPr sz="1600" spc="-5" dirty="0">
                <a:solidFill>
                  <a:srgbClr val="FFFFFF"/>
                </a:solidFill>
                <a:latin typeface="Arial"/>
                <a:cs typeface="Arial"/>
              </a:rPr>
              <a:t>που</a:t>
            </a:r>
            <a:r>
              <a:rPr sz="1600" spc="5" dirty="0">
                <a:solidFill>
                  <a:srgbClr val="FFFFFF"/>
                </a:solidFill>
                <a:latin typeface="Arial"/>
                <a:cs typeface="Arial"/>
              </a:rPr>
              <a:t> </a:t>
            </a:r>
            <a:r>
              <a:rPr sz="1600" spc="-5" dirty="0">
                <a:solidFill>
                  <a:srgbClr val="FFFFFF"/>
                </a:solidFill>
                <a:latin typeface="Arial"/>
                <a:cs typeface="Arial"/>
              </a:rPr>
              <a:t>είναι</a:t>
            </a:r>
            <a:r>
              <a:rPr sz="1600" spc="10" dirty="0">
                <a:solidFill>
                  <a:srgbClr val="FFFFFF"/>
                </a:solidFill>
                <a:latin typeface="Arial"/>
                <a:cs typeface="Arial"/>
              </a:rPr>
              <a:t> </a:t>
            </a:r>
            <a:r>
              <a:rPr sz="1600" spc="-5" dirty="0">
                <a:solidFill>
                  <a:srgbClr val="FFFFFF"/>
                </a:solidFill>
                <a:latin typeface="Arial"/>
                <a:cs typeface="Arial"/>
              </a:rPr>
              <a:t>εξοπλισμένοι</a:t>
            </a:r>
            <a:r>
              <a:rPr sz="1600" spc="5" dirty="0">
                <a:solidFill>
                  <a:srgbClr val="FFFFFF"/>
                </a:solidFill>
                <a:latin typeface="Arial"/>
                <a:cs typeface="Arial"/>
              </a:rPr>
              <a:t> </a:t>
            </a:r>
            <a:r>
              <a:rPr sz="1600" spc="-5" dirty="0">
                <a:solidFill>
                  <a:srgbClr val="FFFFFF"/>
                </a:solidFill>
                <a:latin typeface="Arial"/>
                <a:cs typeface="Arial"/>
              </a:rPr>
              <a:t>με</a:t>
            </a:r>
            <a:r>
              <a:rPr sz="1600" spc="10" dirty="0">
                <a:solidFill>
                  <a:srgbClr val="FFFFFF"/>
                </a:solidFill>
                <a:latin typeface="Arial"/>
                <a:cs typeface="Arial"/>
              </a:rPr>
              <a:t> </a:t>
            </a:r>
            <a:r>
              <a:rPr sz="1600" spc="-5" dirty="0">
                <a:solidFill>
                  <a:srgbClr val="FFFFFF"/>
                </a:solidFill>
                <a:latin typeface="Arial"/>
                <a:cs typeface="Arial"/>
              </a:rPr>
              <a:t>Linux</a:t>
            </a:r>
            <a:r>
              <a:rPr sz="1600" spc="10" dirty="0">
                <a:solidFill>
                  <a:srgbClr val="FFFFFF"/>
                </a:solidFill>
                <a:latin typeface="Arial"/>
                <a:cs typeface="Arial"/>
              </a:rPr>
              <a:t> </a:t>
            </a:r>
            <a:r>
              <a:rPr sz="1600" spc="-5" dirty="0">
                <a:solidFill>
                  <a:srgbClr val="FFFFFF"/>
                </a:solidFill>
                <a:latin typeface="Arial"/>
                <a:cs typeface="Arial"/>
              </a:rPr>
              <a:t>είναι </a:t>
            </a:r>
            <a:r>
              <a:rPr sz="1600" dirty="0">
                <a:solidFill>
                  <a:srgbClr val="FFFFFF"/>
                </a:solidFill>
                <a:latin typeface="Arial"/>
                <a:cs typeface="Arial"/>
              </a:rPr>
              <a:t> </a:t>
            </a:r>
            <a:r>
              <a:rPr sz="1600" spc="-5" dirty="0">
                <a:solidFill>
                  <a:srgbClr val="FFFFFF"/>
                </a:solidFill>
                <a:latin typeface="Arial"/>
                <a:cs typeface="Arial"/>
              </a:rPr>
              <a:t>φθηνότεροι</a:t>
            </a:r>
            <a:r>
              <a:rPr sz="1600" dirty="0">
                <a:solidFill>
                  <a:srgbClr val="FFFFFF"/>
                </a:solidFill>
                <a:latin typeface="Arial"/>
                <a:cs typeface="Arial"/>
              </a:rPr>
              <a:t> </a:t>
            </a:r>
            <a:r>
              <a:rPr sz="1600" spc="-5" dirty="0">
                <a:solidFill>
                  <a:srgbClr val="FFFFFF"/>
                </a:solidFill>
                <a:latin typeface="Arial"/>
                <a:cs typeface="Arial"/>
              </a:rPr>
              <a:t>από</a:t>
            </a:r>
            <a:r>
              <a:rPr sz="1600" spc="5" dirty="0">
                <a:solidFill>
                  <a:srgbClr val="FFFFFF"/>
                </a:solidFill>
                <a:latin typeface="Arial"/>
                <a:cs typeface="Arial"/>
              </a:rPr>
              <a:t> </a:t>
            </a:r>
            <a:r>
              <a:rPr sz="1600" spc="-5" dirty="0">
                <a:solidFill>
                  <a:srgbClr val="FFFFFF"/>
                </a:solidFill>
                <a:latin typeface="Arial"/>
                <a:cs typeface="Arial"/>
              </a:rPr>
              <a:t>το</a:t>
            </a:r>
            <a:r>
              <a:rPr sz="1600" spc="5" dirty="0">
                <a:solidFill>
                  <a:srgbClr val="FFFFFF"/>
                </a:solidFill>
                <a:latin typeface="Arial"/>
                <a:cs typeface="Arial"/>
              </a:rPr>
              <a:t> </a:t>
            </a:r>
            <a:r>
              <a:rPr sz="1600" spc="-5" dirty="0">
                <a:solidFill>
                  <a:srgbClr val="FFFFFF"/>
                </a:solidFill>
                <a:latin typeface="Arial"/>
                <a:cs typeface="Arial"/>
              </a:rPr>
              <a:t>εξειδικευμένο</a:t>
            </a:r>
            <a:r>
              <a:rPr sz="1600" spc="5" dirty="0">
                <a:solidFill>
                  <a:srgbClr val="FFFFFF"/>
                </a:solidFill>
                <a:latin typeface="Arial"/>
                <a:cs typeface="Arial"/>
              </a:rPr>
              <a:t> </a:t>
            </a:r>
            <a:r>
              <a:rPr sz="1600" dirty="0">
                <a:solidFill>
                  <a:srgbClr val="FFFFFF"/>
                </a:solidFill>
                <a:latin typeface="Arial"/>
                <a:cs typeface="Arial"/>
              </a:rPr>
              <a:t>ή</a:t>
            </a:r>
            <a:r>
              <a:rPr sz="1600" spc="5" dirty="0">
                <a:solidFill>
                  <a:srgbClr val="FFFFFF"/>
                </a:solidFill>
                <a:latin typeface="Arial"/>
                <a:cs typeface="Arial"/>
              </a:rPr>
              <a:t> </a:t>
            </a:r>
            <a:r>
              <a:rPr sz="1600" spc="-5" dirty="0">
                <a:solidFill>
                  <a:srgbClr val="FFFFFF"/>
                </a:solidFill>
                <a:latin typeface="Arial"/>
                <a:cs typeface="Arial"/>
              </a:rPr>
              <a:t>ιδιοταγές</a:t>
            </a:r>
            <a:r>
              <a:rPr sz="1600" dirty="0">
                <a:solidFill>
                  <a:srgbClr val="FFFFFF"/>
                </a:solidFill>
                <a:latin typeface="Arial"/>
                <a:cs typeface="Arial"/>
              </a:rPr>
              <a:t> </a:t>
            </a:r>
            <a:r>
              <a:rPr sz="1600" spc="-5" dirty="0">
                <a:solidFill>
                  <a:srgbClr val="FFFFFF"/>
                </a:solidFill>
                <a:latin typeface="Arial"/>
                <a:cs typeface="Arial"/>
              </a:rPr>
              <a:t>υλικό.</a:t>
            </a:r>
            <a:r>
              <a:rPr sz="1600" spc="5" dirty="0">
                <a:solidFill>
                  <a:srgbClr val="FFFFFF"/>
                </a:solidFill>
                <a:latin typeface="Arial"/>
                <a:cs typeface="Arial"/>
              </a:rPr>
              <a:t> </a:t>
            </a:r>
            <a:r>
              <a:rPr sz="1600" dirty="0">
                <a:solidFill>
                  <a:srgbClr val="FFFFFF"/>
                </a:solidFill>
                <a:latin typeface="Arial"/>
                <a:cs typeface="Arial"/>
              </a:rPr>
              <a:t>Ο </a:t>
            </a:r>
            <a:r>
              <a:rPr sz="1600" spc="-5" dirty="0">
                <a:solidFill>
                  <a:srgbClr val="FFFFFF"/>
                </a:solidFill>
                <a:latin typeface="Arial"/>
                <a:cs typeface="Arial"/>
              </a:rPr>
              <a:t>ανοικτός</a:t>
            </a:r>
            <a:r>
              <a:rPr sz="1600" spc="5" dirty="0">
                <a:solidFill>
                  <a:srgbClr val="FFFFFF"/>
                </a:solidFill>
                <a:latin typeface="Arial"/>
                <a:cs typeface="Arial"/>
              </a:rPr>
              <a:t> </a:t>
            </a:r>
            <a:r>
              <a:rPr sz="1600" spc="-5" dirty="0">
                <a:solidFill>
                  <a:srgbClr val="FFFFFF"/>
                </a:solidFill>
                <a:latin typeface="Arial"/>
                <a:cs typeface="Arial"/>
              </a:rPr>
              <a:t>κώδικας</a:t>
            </a:r>
            <a:r>
              <a:rPr sz="1600" spc="5" dirty="0">
                <a:solidFill>
                  <a:srgbClr val="FFFFFF"/>
                </a:solidFill>
                <a:latin typeface="Arial"/>
                <a:cs typeface="Arial"/>
              </a:rPr>
              <a:t> </a:t>
            </a:r>
            <a:r>
              <a:rPr sz="1600" spc="-5" dirty="0">
                <a:solidFill>
                  <a:srgbClr val="FFFFFF"/>
                </a:solidFill>
                <a:latin typeface="Arial"/>
                <a:cs typeface="Arial"/>
              </a:rPr>
              <a:t>μειώνει</a:t>
            </a:r>
            <a:r>
              <a:rPr sz="1600" dirty="0">
                <a:solidFill>
                  <a:srgbClr val="FFFFFF"/>
                </a:solidFill>
                <a:latin typeface="Arial"/>
                <a:cs typeface="Arial"/>
              </a:rPr>
              <a:t> </a:t>
            </a:r>
            <a:r>
              <a:rPr sz="1600" spc="-5" dirty="0">
                <a:solidFill>
                  <a:srgbClr val="FFFFFF"/>
                </a:solidFill>
                <a:latin typeface="Arial"/>
                <a:cs typeface="Arial"/>
              </a:rPr>
              <a:t>τα</a:t>
            </a:r>
            <a:r>
              <a:rPr sz="1600" spc="5" dirty="0">
                <a:solidFill>
                  <a:srgbClr val="FFFFFF"/>
                </a:solidFill>
                <a:latin typeface="Arial"/>
                <a:cs typeface="Arial"/>
              </a:rPr>
              <a:t> </a:t>
            </a:r>
            <a:r>
              <a:rPr sz="1600" spc="-5" dirty="0">
                <a:solidFill>
                  <a:srgbClr val="FFFFFF"/>
                </a:solidFill>
                <a:latin typeface="Arial"/>
                <a:cs typeface="Arial"/>
              </a:rPr>
              <a:t>τέλη</a:t>
            </a:r>
            <a:r>
              <a:rPr sz="1600" dirty="0">
                <a:solidFill>
                  <a:srgbClr val="FFFFFF"/>
                </a:solidFill>
                <a:latin typeface="Arial"/>
                <a:cs typeface="Arial"/>
              </a:rPr>
              <a:t> </a:t>
            </a:r>
            <a:r>
              <a:rPr sz="1600" spc="-5" dirty="0">
                <a:solidFill>
                  <a:srgbClr val="FFFFFF"/>
                </a:solidFill>
                <a:latin typeface="Arial"/>
                <a:cs typeface="Arial"/>
              </a:rPr>
              <a:t>αδειοδότησης.</a:t>
            </a:r>
            <a:r>
              <a:rPr sz="1600" spc="5" dirty="0">
                <a:solidFill>
                  <a:srgbClr val="FFFFFF"/>
                </a:solidFill>
                <a:latin typeface="Arial"/>
                <a:cs typeface="Arial"/>
              </a:rPr>
              <a:t> </a:t>
            </a:r>
            <a:r>
              <a:rPr sz="1600" spc="-5" dirty="0">
                <a:solidFill>
                  <a:srgbClr val="FFFFFF"/>
                </a:solidFill>
                <a:latin typeface="Arial"/>
                <a:cs typeface="Arial"/>
              </a:rPr>
              <a:t>Και</a:t>
            </a:r>
            <a:r>
              <a:rPr sz="1600" spc="5" dirty="0">
                <a:solidFill>
                  <a:srgbClr val="FFFFFF"/>
                </a:solidFill>
                <a:latin typeface="Arial"/>
                <a:cs typeface="Arial"/>
              </a:rPr>
              <a:t> </a:t>
            </a:r>
            <a:r>
              <a:rPr sz="1600" dirty="0">
                <a:solidFill>
                  <a:srgbClr val="FFFFFF"/>
                </a:solidFill>
                <a:latin typeface="Arial"/>
                <a:cs typeface="Arial"/>
              </a:rPr>
              <a:t>η </a:t>
            </a:r>
            <a:r>
              <a:rPr sz="1600" spc="5" dirty="0">
                <a:solidFill>
                  <a:srgbClr val="FFFFFF"/>
                </a:solidFill>
                <a:latin typeface="Arial"/>
                <a:cs typeface="Arial"/>
              </a:rPr>
              <a:t> </a:t>
            </a:r>
            <a:r>
              <a:rPr sz="1600" spc="-5" dirty="0">
                <a:solidFill>
                  <a:srgbClr val="FFFFFF"/>
                </a:solidFill>
                <a:latin typeface="Arial"/>
                <a:cs typeface="Arial"/>
              </a:rPr>
              <a:t>αντίληψη</a:t>
            </a:r>
            <a:r>
              <a:rPr sz="1600" spc="5" dirty="0">
                <a:solidFill>
                  <a:srgbClr val="FFFFFF"/>
                </a:solidFill>
                <a:latin typeface="Arial"/>
                <a:cs typeface="Arial"/>
              </a:rPr>
              <a:t> </a:t>
            </a:r>
            <a:r>
              <a:rPr sz="1600" spc="-5" dirty="0">
                <a:solidFill>
                  <a:srgbClr val="FFFFFF"/>
                </a:solidFill>
                <a:latin typeface="Arial"/>
                <a:cs typeface="Arial"/>
              </a:rPr>
              <a:t>είναι</a:t>
            </a:r>
            <a:r>
              <a:rPr sz="1600" spc="5" dirty="0">
                <a:solidFill>
                  <a:srgbClr val="FFFFFF"/>
                </a:solidFill>
                <a:latin typeface="Arial"/>
                <a:cs typeface="Arial"/>
              </a:rPr>
              <a:t> </a:t>
            </a:r>
            <a:r>
              <a:rPr sz="1600" spc="-5" dirty="0">
                <a:solidFill>
                  <a:srgbClr val="FFFFFF"/>
                </a:solidFill>
                <a:latin typeface="Arial"/>
                <a:cs typeface="Arial"/>
              </a:rPr>
              <a:t>ότι</a:t>
            </a:r>
            <a:r>
              <a:rPr sz="1600" spc="5" dirty="0">
                <a:solidFill>
                  <a:srgbClr val="FFFFFF"/>
                </a:solidFill>
                <a:latin typeface="Arial"/>
                <a:cs typeface="Arial"/>
              </a:rPr>
              <a:t> </a:t>
            </a:r>
            <a:r>
              <a:rPr sz="1600" dirty="0">
                <a:solidFill>
                  <a:srgbClr val="FFFFFF"/>
                </a:solidFill>
                <a:latin typeface="Arial"/>
                <a:cs typeface="Arial"/>
              </a:rPr>
              <a:t>το</a:t>
            </a:r>
            <a:r>
              <a:rPr sz="1600" spc="5" dirty="0">
                <a:solidFill>
                  <a:srgbClr val="FFFFFF"/>
                </a:solidFill>
                <a:latin typeface="Arial"/>
                <a:cs typeface="Arial"/>
              </a:rPr>
              <a:t> </a:t>
            </a:r>
            <a:r>
              <a:rPr sz="1600" spc="-5" dirty="0">
                <a:solidFill>
                  <a:srgbClr val="FFFFFF"/>
                </a:solidFill>
                <a:latin typeface="Arial"/>
                <a:cs typeface="Arial"/>
              </a:rPr>
              <a:t>Linux</a:t>
            </a:r>
            <a:r>
              <a:rPr sz="1600" spc="5" dirty="0">
                <a:solidFill>
                  <a:srgbClr val="FFFFFF"/>
                </a:solidFill>
                <a:latin typeface="Arial"/>
                <a:cs typeface="Arial"/>
              </a:rPr>
              <a:t> </a:t>
            </a:r>
            <a:r>
              <a:rPr sz="1600" spc="-5" dirty="0">
                <a:solidFill>
                  <a:srgbClr val="FFFFFF"/>
                </a:solidFill>
                <a:latin typeface="Arial"/>
                <a:cs typeface="Arial"/>
              </a:rPr>
              <a:t>(λειτουργικό</a:t>
            </a:r>
            <a:r>
              <a:rPr sz="1600" spc="5" dirty="0">
                <a:solidFill>
                  <a:srgbClr val="FFFFFF"/>
                </a:solidFill>
                <a:latin typeface="Arial"/>
                <a:cs typeface="Arial"/>
              </a:rPr>
              <a:t> </a:t>
            </a:r>
            <a:r>
              <a:rPr sz="1600" spc="-5" dirty="0">
                <a:solidFill>
                  <a:srgbClr val="FFFFFF"/>
                </a:solidFill>
                <a:latin typeface="Arial"/>
                <a:cs typeface="Arial"/>
              </a:rPr>
              <a:t>σύστημα</a:t>
            </a:r>
            <a:r>
              <a:rPr sz="1600" spc="5" dirty="0">
                <a:solidFill>
                  <a:srgbClr val="FFFFFF"/>
                </a:solidFill>
                <a:latin typeface="Arial"/>
                <a:cs typeface="Arial"/>
              </a:rPr>
              <a:t> </a:t>
            </a:r>
            <a:r>
              <a:rPr sz="1600" spc="-5" dirty="0">
                <a:solidFill>
                  <a:srgbClr val="FFFFFF"/>
                </a:solidFill>
                <a:latin typeface="Arial"/>
                <a:cs typeface="Arial"/>
              </a:rPr>
              <a:t>ανοιχτού</a:t>
            </a:r>
            <a:r>
              <a:rPr sz="1600" spc="5" dirty="0">
                <a:solidFill>
                  <a:srgbClr val="FFFFFF"/>
                </a:solidFill>
                <a:latin typeface="Arial"/>
                <a:cs typeface="Arial"/>
              </a:rPr>
              <a:t> </a:t>
            </a:r>
            <a:r>
              <a:rPr sz="1600" spc="-5" dirty="0">
                <a:solidFill>
                  <a:srgbClr val="FFFFFF"/>
                </a:solidFill>
                <a:latin typeface="Arial"/>
                <a:cs typeface="Arial"/>
              </a:rPr>
              <a:t>κώδικα</a:t>
            </a:r>
            <a:r>
              <a:rPr sz="1600" spc="5" dirty="0">
                <a:solidFill>
                  <a:srgbClr val="FFFFFF"/>
                </a:solidFill>
                <a:latin typeface="Arial"/>
                <a:cs typeface="Arial"/>
              </a:rPr>
              <a:t> </a:t>
            </a:r>
            <a:r>
              <a:rPr sz="1600" spc="-5" dirty="0">
                <a:solidFill>
                  <a:srgbClr val="FFFFFF"/>
                </a:solidFill>
                <a:latin typeface="Arial"/>
                <a:cs typeface="Arial"/>
              </a:rPr>
              <a:t>βασισμένο</a:t>
            </a:r>
            <a:r>
              <a:rPr sz="1600" spc="10" dirty="0">
                <a:solidFill>
                  <a:srgbClr val="FFFFFF"/>
                </a:solidFill>
                <a:latin typeface="Arial"/>
                <a:cs typeface="Arial"/>
              </a:rPr>
              <a:t> </a:t>
            </a:r>
            <a:r>
              <a:rPr sz="1600" spc="-5" dirty="0">
                <a:solidFill>
                  <a:srgbClr val="FFFFFF"/>
                </a:solidFill>
                <a:latin typeface="Arial"/>
                <a:cs typeface="Arial"/>
              </a:rPr>
              <a:t>στο</a:t>
            </a:r>
            <a:r>
              <a:rPr sz="1600" spc="10" dirty="0">
                <a:solidFill>
                  <a:srgbClr val="FFFFFF"/>
                </a:solidFill>
                <a:latin typeface="Arial"/>
                <a:cs typeface="Arial"/>
              </a:rPr>
              <a:t> </a:t>
            </a:r>
            <a:r>
              <a:rPr sz="1600" spc="-5" dirty="0">
                <a:solidFill>
                  <a:srgbClr val="FFFFFF"/>
                </a:solidFill>
                <a:latin typeface="Arial"/>
                <a:cs typeface="Arial"/>
              </a:rPr>
              <a:t>Unix)</a:t>
            </a:r>
            <a:r>
              <a:rPr sz="1600" spc="5" dirty="0">
                <a:solidFill>
                  <a:srgbClr val="FFFFFF"/>
                </a:solidFill>
                <a:latin typeface="Arial"/>
                <a:cs typeface="Arial"/>
              </a:rPr>
              <a:t> </a:t>
            </a:r>
            <a:r>
              <a:rPr sz="1600" spc="-5" dirty="0">
                <a:solidFill>
                  <a:srgbClr val="FFFFFF"/>
                </a:solidFill>
                <a:latin typeface="Arial"/>
                <a:cs typeface="Arial"/>
              </a:rPr>
              <a:t>και</a:t>
            </a:r>
            <a:r>
              <a:rPr sz="1600" spc="5" dirty="0">
                <a:solidFill>
                  <a:srgbClr val="FFFFFF"/>
                </a:solidFill>
                <a:latin typeface="Arial"/>
                <a:cs typeface="Arial"/>
              </a:rPr>
              <a:t> </a:t>
            </a:r>
            <a:r>
              <a:rPr sz="1600" dirty="0">
                <a:solidFill>
                  <a:srgbClr val="FFFFFF"/>
                </a:solidFill>
                <a:latin typeface="Arial"/>
                <a:cs typeface="Arial"/>
              </a:rPr>
              <a:t>ο</a:t>
            </a:r>
            <a:r>
              <a:rPr sz="1600" spc="5" dirty="0">
                <a:solidFill>
                  <a:srgbClr val="FFFFFF"/>
                </a:solidFill>
                <a:latin typeface="Arial"/>
                <a:cs typeface="Arial"/>
              </a:rPr>
              <a:t> </a:t>
            </a:r>
            <a:r>
              <a:rPr sz="1600" spc="-5" dirty="0">
                <a:solidFill>
                  <a:srgbClr val="FFFFFF"/>
                </a:solidFill>
                <a:latin typeface="Arial"/>
                <a:cs typeface="Arial"/>
              </a:rPr>
              <a:t>Ανοιχτός</a:t>
            </a:r>
            <a:r>
              <a:rPr sz="1600" spc="5" dirty="0">
                <a:solidFill>
                  <a:srgbClr val="FFFFFF"/>
                </a:solidFill>
                <a:latin typeface="Arial"/>
                <a:cs typeface="Arial"/>
              </a:rPr>
              <a:t> </a:t>
            </a:r>
            <a:r>
              <a:rPr sz="1600" spc="-5" dirty="0">
                <a:solidFill>
                  <a:srgbClr val="FFFFFF"/>
                </a:solidFill>
                <a:latin typeface="Arial"/>
                <a:cs typeface="Arial"/>
              </a:rPr>
              <a:t>Κώδικας </a:t>
            </a:r>
            <a:r>
              <a:rPr sz="1600" spc="-430" dirty="0">
                <a:solidFill>
                  <a:srgbClr val="FFFFFF"/>
                </a:solidFill>
                <a:latin typeface="Arial"/>
                <a:cs typeface="Arial"/>
              </a:rPr>
              <a:t> </a:t>
            </a:r>
            <a:r>
              <a:rPr sz="1600" spc="-5" dirty="0">
                <a:solidFill>
                  <a:srgbClr val="FFFFFF"/>
                </a:solidFill>
                <a:latin typeface="Arial"/>
                <a:cs typeface="Arial"/>
              </a:rPr>
              <a:t>μειώνουν </a:t>
            </a:r>
            <a:r>
              <a:rPr sz="1600" dirty="0">
                <a:solidFill>
                  <a:srgbClr val="FFFFFF"/>
                </a:solidFill>
                <a:latin typeface="Arial"/>
                <a:cs typeface="Arial"/>
              </a:rPr>
              <a:t>το</a:t>
            </a:r>
            <a:r>
              <a:rPr sz="1600" spc="-5" dirty="0">
                <a:solidFill>
                  <a:srgbClr val="FFFFFF"/>
                </a:solidFill>
                <a:latin typeface="Arial"/>
                <a:cs typeface="Arial"/>
              </a:rPr>
              <a:t> διοικητικό κόστος της πληροφορικής.</a:t>
            </a:r>
            <a:endParaRPr sz="16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458469" y="740409"/>
            <a:ext cx="10020300" cy="1240790"/>
          </a:xfrm>
          <a:prstGeom prst="rect">
            <a:avLst/>
          </a:prstGeom>
        </p:spPr>
        <p:txBody>
          <a:bodyPr vert="horz" wrap="square" lIns="0" tIns="61594" rIns="0" bIns="0" rtlCol="0">
            <a:spAutoFit/>
          </a:bodyPr>
          <a:lstStyle/>
          <a:p>
            <a:pPr marL="12700" marR="5080" algn="just">
              <a:lnSpc>
                <a:spcPts val="3080"/>
              </a:lnSpc>
              <a:spcBef>
                <a:spcPts val="484"/>
              </a:spcBef>
            </a:pPr>
            <a:r>
              <a:rPr spc="110" dirty="0">
                <a:solidFill>
                  <a:srgbClr val="FFFFFF"/>
                </a:solidFill>
              </a:rPr>
              <a:t>Γιατί</a:t>
            </a:r>
            <a:r>
              <a:rPr spc="70" dirty="0">
                <a:solidFill>
                  <a:srgbClr val="FFFFFF"/>
                </a:solidFill>
              </a:rPr>
              <a:t> </a:t>
            </a:r>
            <a:r>
              <a:rPr spc="135" dirty="0">
                <a:solidFill>
                  <a:srgbClr val="FFFFFF"/>
                </a:solidFill>
              </a:rPr>
              <a:t>να</a:t>
            </a:r>
            <a:r>
              <a:rPr spc="75" dirty="0">
                <a:solidFill>
                  <a:srgbClr val="FFFFFF"/>
                </a:solidFill>
              </a:rPr>
              <a:t> </a:t>
            </a:r>
            <a:r>
              <a:rPr spc="125" dirty="0">
                <a:solidFill>
                  <a:srgbClr val="FFFFFF"/>
                </a:solidFill>
              </a:rPr>
              <a:t>μάθετε</a:t>
            </a:r>
            <a:r>
              <a:rPr spc="70" dirty="0">
                <a:solidFill>
                  <a:srgbClr val="FFFFFF"/>
                </a:solidFill>
              </a:rPr>
              <a:t> </a:t>
            </a:r>
            <a:r>
              <a:rPr spc="130" dirty="0">
                <a:solidFill>
                  <a:srgbClr val="FFFFFF"/>
                </a:solidFill>
              </a:rPr>
              <a:t>Linux</a:t>
            </a:r>
            <a:r>
              <a:rPr spc="75" dirty="0">
                <a:solidFill>
                  <a:srgbClr val="FFFFFF"/>
                </a:solidFill>
              </a:rPr>
              <a:t> </a:t>
            </a:r>
            <a:r>
              <a:rPr spc="114" dirty="0">
                <a:solidFill>
                  <a:srgbClr val="FFFFFF"/>
                </a:solidFill>
              </a:rPr>
              <a:t>(λειτουργικό</a:t>
            </a:r>
            <a:r>
              <a:rPr spc="70" dirty="0">
                <a:solidFill>
                  <a:srgbClr val="FFFFFF"/>
                </a:solidFill>
              </a:rPr>
              <a:t> </a:t>
            </a:r>
            <a:r>
              <a:rPr spc="140" dirty="0">
                <a:solidFill>
                  <a:srgbClr val="FFFFFF"/>
                </a:solidFill>
              </a:rPr>
              <a:t>σύστημα</a:t>
            </a:r>
            <a:r>
              <a:rPr spc="75" dirty="0">
                <a:solidFill>
                  <a:srgbClr val="FFFFFF"/>
                </a:solidFill>
              </a:rPr>
              <a:t> </a:t>
            </a:r>
            <a:r>
              <a:rPr spc="120" dirty="0">
                <a:solidFill>
                  <a:srgbClr val="FFFFFF"/>
                </a:solidFill>
              </a:rPr>
              <a:t>ανοιχτού</a:t>
            </a:r>
            <a:r>
              <a:rPr spc="65" dirty="0">
                <a:solidFill>
                  <a:srgbClr val="FFFFFF"/>
                </a:solidFill>
              </a:rPr>
              <a:t> </a:t>
            </a:r>
            <a:r>
              <a:rPr spc="135" dirty="0">
                <a:solidFill>
                  <a:srgbClr val="FFFFFF"/>
                </a:solidFill>
              </a:rPr>
              <a:t>κώδικα </a:t>
            </a:r>
            <a:r>
              <a:rPr spc="-700" dirty="0">
                <a:solidFill>
                  <a:srgbClr val="FFFFFF"/>
                </a:solidFill>
              </a:rPr>
              <a:t> </a:t>
            </a:r>
            <a:r>
              <a:rPr spc="130" dirty="0">
                <a:solidFill>
                  <a:srgbClr val="FFFFFF"/>
                </a:solidFill>
              </a:rPr>
              <a:t>βασισμένο στο </a:t>
            </a:r>
            <a:r>
              <a:rPr spc="135" dirty="0">
                <a:solidFill>
                  <a:srgbClr val="FFFFFF"/>
                </a:solidFill>
              </a:rPr>
              <a:t>Unix) </a:t>
            </a:r>
            <a:r>
              <a:rPr spc="110" dirty="0">
                <a:solidFill>
                  <a:srgbClr val="FFFFFF"/>
                </a:solidFill>
              </a:rPr>
              <a:t>για </a:t>
            </a:r>
            <a:r>
              <a:rPr spc="125" dirty="0">
                <a:solidFill>
                  <a:srgbClr val="FFFFFF"/>
                </a:solidFill>
              </a:rPr>
              <a:t>πραγματικές </a:t>
            </a:r>
            <a:r>
              <a:rPr spc="120" dirty="0">
                <a:solidFill>
                  <a:srgbClr val="FFFFFF"/>
                </a:solidFill>
              </a:rPr>
              <a:t>χρήσεις </a:t>
            </a:r>
            <a:r>
              <a:rPr spc="130" dirty="0">
                <a:solidFill>
                  <a:srgbClr val="FFFFFF"/>
                </a:solidFill>
              </a:rPr>
              <a:t>στον </a:t>
            </a:r>
            <a:r>
              <a:rPr spc="125" dirty="0">
                <a:solidFill>
                  <a:srgbClr val="FFFFFF"/>
                </a:solidFill>
              </a:rPr>
              <a:t>τομέα </a:t>
            </a:r>
            <a:r>
              <a:rPr spc="114" dirty="0">
                <a:solidFill>
                  <a:srgbClr val="FFFFFF"/>
                </a:solidFill>
              </a:rPr>
              <a:t>της </a:t>
            </a:r>
            <a:r>
              <a:rPr spc="-700" dirty="0">
                <a:solidFill>
                  <a:srgbClr val="FFFFFF"/>
                </a:solidFill>
              </a:rPr>
              <a:t> </a:t>
            </a:r>
            <a:r>
              <a:rPr spc="110" dirty="0">
                <a:solidFill>
                  <a:srgbClr val="FFFFFF"/>
                </a:solidFill>
              </a:rPr>
              <a:t>υγείας;</a:t>
            </a:r>
          </a:p>
        </p:txBody>
      </p:sp>
      <p:sp>
        <p:nvSpPr>
          <p:cNvPr id="4" name="object 4"/>
          <p:cNvSpPr txBox="1"/>
          <p:nvPr/>
        </p:nvSpPr>
        <p:spPr>
          <a:xfrm>
            <a:off x="598169" y="2107247"/>
            <a:ext cx="10638790" cy="405765"/>
          </a:xfrm>
          <a:prstGeom prst="rect">
            <a:avLst/>
          </a:prstGeom>
        </p:spPr>
        <p:txBody>
          <a:bodyPr vert="horz" wrap="square" lIns="0" tIns="12700" rIns="0" bIns="0" rtlCol="0">
            <a:spAutoFit/>
          </a:bodyPr>
          <a:lstStyle/>
          <a:p>
            <a:pPr marL="12700" marR="5080">
              <a:lnSpc>
                <a:spcPct val="100000"/>
              </a:lnSpc>
              <a:spcBef>
                <a:spcPts val="100"/>
              </a:spcBef>
            </a:pPr>
            <a:r>
              <a:rPr sz="1250" spc="-5" dirty="0">
                <a:solidFill>
                  <a:srgbClr val="FFFFFF"/>
                </a:solidFill>
                <a:latin typeface="Arial"/>
                <a:cs typeface="Arial"/>
              </a:rPr>
              <a:t>CARDEA:</a:t>
            </a:r>
            <a:r>
              <a:rPr sz="1250" spc="10" dirty="0">
                <a:solidFill>
                  <a:srgbClr val="FFFFFF"/>
                </a:solidFill>
                <a:latin typeface="Arial"/>
                <a:cs typeface="Arial"/>
              </a:rPr>
              <a:t> </a:t>
            </a:r>
            <a:r>
              <a:rPr sz="1250" spc="-5" dirty="0">
                <a:solidFill>
                  <a:srgbClr val="FFFFFF"/>
                </a:solidFill>
                <a:latin typeface="Arial"/>
                <a:cs typeface="Arial"/>
              </a:rPr>
              <a:t>Το</a:t>
            </a:r>
            <a:r>
              <a:rPr sz="1250" spc="10" dirty="0">
                <a:solidFill>
                  <a:srgbClr val="FFFFFF"/>
                </a:solidFill>
                <a:latin typeface="Arial"/>
                <a:cs typeface="Arial"/>
              </a:rPr>
              <a:t> </a:t>
            </a:r>
            <a:r>
              <a:rPr sz="1250" spc="-5" dirty="0">
                <a:solidFill>
                  <a:srgbClr val="FFFFFF"/>
                </a:solidFill>
                <a:latin typeface="Arial"/>
                <a:cs typeface="Arial"/>
              </a:rPr>
              <a:t>μοναδικό</a:t>
            </a:r>
            <a:r>
              <a:rPr sz="1250" spc="10" dirty="0">
                <a:solidFill>
                  <a:srgbClr val="FFFFFF"/>
                </a:solidFill>
                <a:latin typeface="Arial"/>
                <a:cs typeface="Arial"/>
              </a:rPr>
              <a:t> </a:t>
            </a:r>
            <a:r>
              <a:rPr sz="1250" spc="-5" dirty="0">
                <a:solidFill>
                  <a:srgbClr val="FFFFFF"/>
                </a:solidFill>
                <a:latin typeface="Arial"/>
                <a:cs typeface="Arial"/>
              </a:rPr>
              <a:t>στον</a:t>
            </a:r>
            <a:r>
              <a:rPr sz="1250" spc="10" dirty="0">
                <a:solidFill>
                  <a:srgbClr val="FFFFFF"/>
                </a:solidFill>
                <a:latin typeface="Arial"/>
                <a:cs typeface="Arial"/>
              </a:rPr>
              <a:t> </a:t>
            </a:r>
            <a:r>
              <a:rPr sz="1250" spc="-5" dirty="0">
                <a:solidFill>
                  <a:srgbClr val="FFFFFF"/>
                </a:solidFill>
                <a:latin typeface="Arial"/>
                <a:cs typeface="Arial"/>
              </a:rPr>
              <a:t>κόσμο</a:t>
            </a:r>
            <a:r>
              <a:rPr sz="1250" spc="10" dirty="0">
                <a:solidFill>
                  <a:srgbClr val="FFFFFF"/>
                </a:solidFill>
                <a:latin typeface="Arial"/>
                <a:cs typeface="Arial"/>
              </a:rPr>
              <a:t> </a:t>
            </a:r>
            <a:r>
              <a:rPr sz="1250" spc="-5" dirty="0">
                <a:solidFill>
                  <a:srgbClr val="FFFFFF"/>
                </a:solidFill>
                <a:latin typeface="Arial"/>
                <a:cs typeface="Arial"/>
              </a:rPr>
              <a:t>πλήρες,</a:t>
            </a:r>
            <a:r>
              <a:rPr sz="1250" spc="10" dirty="0">
                <a:solidFill>
                  <a:srgbClr val="FFFFFF"/>
                </a:solidFill>
                <a:latin typeface="Arial"/>
                <a:cs typeface="Arial"/>
              </a:rPr>
              <a:t> </a:t>
            </a:r>
            <a:r>
              <a:rPr sz="1250" spc="-5" dirty="0">
                <a:solidFill>
                  <a:srgbClr val="FFFFFF"/>
                </a:solidFill>
                <a:latin typeface="Arial"/>
                <a:cs typeface="Arial"/>
              </a:rPr>
              <a:t>αποκεντρωμένο,</a:t>
            </a:r>
            <a:r>
              <a:rPr sz="1250" spc="5" dirty="0">
                <a:solidFill>
                  <a:srgbClr val="FFFFFF"/>
                </a:solidFill>
                <a:latin typeface="Arial"/>
                <a:cs typeface="Arial"/>
              </a:rPr>
              <a:t> </a:t>
            </a:r>
            <a:r>
              <a:rPr sz="1250" spc="-5" dirty="0">
                <a:solidFill>
                  <a:srgbClr val="FFFFFF"/>
                </a:solidFill>
                <a:latin typeface="Arial"/>
                <a:cs typeface="Arial"/>
              </a:rPr>
              <a:t>εύκολο</a:t>
            </a:r>
            <a:r>
              <a:rPr sz="1250" spc="10" dirty="0">
                <a:solidFill>
                  <a:srgbClr val="FFFFFF"/>
                </a:solidFill>
                <a:latin typeface="Arial"/>
                <a:cs typeface="Arial"/>
              </a:rPr>
              <a:t> </a:t>
            </a:r>
            <a:r>
              <a:rPr sz="1250" spc="-5" dirty="0">
                <a:solidFill>
                  <a:srgbClr val="FFFFFF"/>
                </a:solidFill>
                <a:latin typeface="Arial"/>
                <a:cs typeface="Arial"/>
              </a:rPr>
              <a:t>στην</a:t>
            </a:r>
            <a:r>
              <a:rPr sz="1250" spc="15" dirty="0">
                <a:solidFill>
                  <a:srgbClr val="FFFFFF"/>
                </a:solidFill>
                <a:latin typeface="Arial"/>
                <a:cs typeface="Arial"/>
              </a:rPr>
              <a:t> </a:t>
            </a:r>
            <a:r>
              <a:rPr sz="1250" spc="-5" dirty="0">
                <a:solidFill>
                  <a:srgbClr val="FFFFFF"/>
                </a:solidFill>
                <a:latin typeface="Arial"/>
                <a:cs typeface="Arial"/>
              </a:rPr>
              <a:t>ολοκλήρωση,</a:t>
            </a:r>
            <a:r>
              <a:rPr sz="1250" spc="5" dirty="0">
                <a:solidFill>
                  <a:srgbClr val="FFFFFF"/>
                </a:solidFill>
                <a:latin typeface="Arial"/>
                <a:cs typeface="Arial"/>
              </a:rPr>
              <a:t> </a:t>
            </a:r>
            <a:r>
              <a:rPr sz="1250" spc="-5" dirty="0">
                <a:solidFill>
                  <a:srgbClr val="FFFFFF"/>
                </a:solidFill>
                <a:latin typeface="Arial"/>
                <a:cs typeface="Arial"/>
              </a:rPr>
              <a:t>οικοσύστημα</a:t>
            </a:r>
            <a:r>
              <a:rPr sz="1250" spc="10" dirty="0">
                <a:solidFill>
                  <a:srgbClr val="FFFFFF"/>
                </a:solidFill>
                <a:latin typeface="Arial"/>
                <a:cs typeface="Arial"/>
              </a:rPr>
              <a:t> </a:t>
            </a:r>
            <a:r>
              <a:rPr sz="1250" spc="-5" dirty="0">
                <a:solidFill>
                  <a:srgbClr val="FFFFFF"/>
                </a:solidFill>
                <a:latin typeface="Arial"/>
                <a:cs typeface="Arial"/>
              </a:rPr>
              <a:t>ανοικτού</a:t>
            </a:r>
            <a:r>
              <a:rPr sz="1250" spc="5" dirty="0">
                <a:solidFill>
                  <a:srgbClr val="FFFFFF"/>
                </a:solidFill>
                <a:latin typeface="Arial"/>
                <a:cs typeface="Arial"/>
              </a:rPr>
              <a:t> </a:t>
            </a:r>
            <a:r>
              <a:rPr sz="1250" spc="-5" dirty="0">
                <a:solidFill>
                  <a:srgbClr val="FFFFFF"/>
                </a:solidFill>
                <a:latin typeface="Arial"/>
                <a:cs typeface="Arial"/>
              </a:rPr>
              <a:t>κώδικα</a:t>
            </a:r>
            <a:r>
              <a:rPr sz="1250" spc="10" dirty="0">
                <a:solidFill>
                  <a:srgbClr val="FFFFFF"/>
                </a:solidFill>
                <a:latin typeface="Arial"/>
                <a:cs typeface="Arial"/>
              </a:rPr>
              <a:t> </a:t>
            </a:r>
            <a:r>
              <a:rPr sz="1250" spc="-5" dirty="0">
                <a:solidFill>
                  <a:srgbClr val="FFFFFF"/>
                </a:solidFill>
                <a:latin typeface="Arial"/>
                <a:cs typeface="Arial"/>
              </a:rPr>
              <a:t>για</a:t>
            </a:r>
            <a:r>
              <a:rPr sz="1250" spc="10" dirty="0">
                <a:solidFill>
                  <a:srgbClr val="FFFFFF"/>
                </a:solidFill>
                <a:latin typeface="Arial"/>
                <a:cs typeface="Arial"/>
              </a:rPr>
              <a:t> </a:t>
            </a:r>
            <a:r>
              <a:rPr sz="1250" spc="-5" dirty="0">
                <a:solidFill>
                  <a:srgbClr val="FFFFFF"/>
                </a:solidFill>
                <a:latin typeface="Arial"/>
                <a:cs typeface="Arial"/>
              </a:rPr>
              <a:t>την</a:t>
            </a:r>
            <a:r>
              <a:rPr sz="1250" spc="5" dirty="0">
                <a:solidFill>
                  <a:srgbClr val="FFFFFF"/>
                </a:solidFill>
                <a:latin typeface="Arial"/>
                <a:cs typeface="Arial"/>
              </a:rPr>
              <a:t> </a:t>
            </a:r>
            <a:r>
              <a:rPr sz="1250" spc="-5" dirty="0">
                <a:solidFill>
                  <a:srgbClr val="FFFFFF"/>
                </a:solidFill>
                <a:latin typeface="Arial"/>
                <a:cs typeface="Arial"/>
              </a:rPr>
              <a:t>επαλήθευση</a:t>
            </a:r>
            <a:r>
              <a:rPr sz="1250" spc="10" dirty="0">
                <a:solidFill>
                  <a:srgbClr val="FFFFFF"/>
                </a:solidFill>
                <a:latin typeface="Arial"/>
                <a:cs typeface="Arial"/>
              </a:rPr>
              <a:t> </a:t>
            </a:r>
            <a:r>
              <a:rPr sz="1250" spc="-5" dirty="0">
                <a:solidFill>
                  <a:srgbClr val="FFFFFF"/>
                </a:solidFill>
                <a:latin typeface="Arial"/>
                <a:cs typeface="Arial"/>
              </a:rPr>
              <a:t>δεδομένων </a:t>
            </a:r>
            <a:r>
              <a:rPr sz="1250" spc="-330" dirty="0">
                <a:solidFill>
                  <a:srgbClr val="FFFFFF"/>
                </a:solidFill>
                <a:latin typeface="Arial"/>
                <a:cs typeface="Arial"/>
              </a:rPr>
              <a:t> </a:t>
            </a:r>
            <a:r>
              <a:rPr sz="1250" spc="-5" dirty="0">
                <a:solidFill>
                  <a:srgbClr val="FFFFFF"/>
                </a:solidFill>
                <a:latin typeface="Arial"/>
                <a:cs typeface="Arial"/>
              </a:rPr>
              <a:t>υγείας που </a:t>
            </a:r>
            <a:r>
              <a:rPr sz="1250" dirty="0">
                <a:solidFill>
                  <a:srgbClr val="FFFFFF"/>
                </a:solidFill>
                <a:latin typeface="Arial"/>
                <a:cs typeface="Arial"/>
              </a:rPr>
              <a:t>το</a:t>
            </a:r>
            <a:r>
              <a:rPr sz="1250" spc="-5" dirty="0">
                <a:solidFill>
                  <a:srgbClr val="FFFFFF"/>
                </a:solidFill>
                <a:latin typeface="Arial"/>
                <a:cs typeface="Arial"/>
              </a:rPr>
              <a:t> απόρρητο των ασθενών και των ταξιδιωτών.</a:t>
            </a:r>
            <a:endParaRPr sz="1250">
              <a:latin typeface="Arial"/>
              <a:cs typeface="Arial"/>
            </a:endParaRPr>
          </a:p>
        </p:txBody>
      </p:sp>
      <p:pic>
        <p:nvPicPr>
          <p:cNvPr id="5" name="object 5"/>
          <p:cNvPicPr/>
          <p:nvPr/>
        </p:nvPicPr>
        <p:blipFill>
          <a:blip r:embed="rId2" cstate="print"/>
          <a:stretch>
            <a:fillRect/>
          </a:stretch>
        </p:blipFill>
        <p:spPr>
          <a:xfrm>
            <a:off x="785494" y="3013392"/>
            <a:ext cx="4874260" cy="2766060"/>
          </a:xfrm>
          <a:prstGeom prst="rect">
            <a:avLst/>
          </a:prstGeom>
        </p:spPr>
      </p:pic>
      <p:pic>
        <p:nvPicPr>
          <p:cNvPr id="6" name="object 6"/>
          <p:cNvPicPr/>
          <p:nvPr/>
        </p:nvPicPr>
        <p:blipFill>
          <a:blip r:embed="rId3" cstate="print"/>
          <a:stretch>
            <a:fillRect/>
          </a:stretch>
        </p:blipFill>
        <p:spPr>
          <a:xfrm>
            <a:off x="6237922" y="2962910"/>
            <a:ext cx="2041842" cy="2880360"/>
          </a:xfrm>
          <a:prstGeom prst="rect">
            <a:avLst/>
          </a:prstGeom>
        </p:spPr>
      </p:pic>
      <p:pic>
        <p:nvPicPr>
          <p:cNvPr id="7" name="object 7"/>
          <p:cNvPicPr/>
          <p:nvPr/>
        </p:nvPicPr>
        <p:blipFill>
          <a:blip r:embed="rId4" cstate="print"/>
          <a:stretch>
            <a:fillRect/>
          </a:stretch>
        </p:blipFill>
        <p:spPr>
          <a:xfrm>
            <a:off x="8857297" y="2819717"/>
            <a:ext cx="2536190" cy="2531110"/>
          </a:xfrm>
          <a:prstGeom prst="rect">
            <a:avLst/>
          </a:prstGeom>
        </p:spPr>
      </p:pic>
      <p:pic>
        <p:nvPicPr>
          <p:cNvPr id="8" name="object 8"/>
          <p:cNvPicPr/>
          <p:nvPr/>
        </p:nvPicPr>
        <p:blipFill>
          <a:blip r:embed="rId5" cstate="print"/>
          <a:stretch>
            <a:fillRect/>
          </a:stretch>
        </p:blipFill>
        <p:spPr>
          <a:xfrm>
            <a:off x="9424352" y="6009640"/>
            <a:ext cx="1523682" cy="6096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2" cstate="print"/>
          <a:stretch>
            <a:fillRect/>
          </a:stretch>
        </p:blipFill>
        <p:spPr>
          <a:xfrm>
            <a:off x="8556307" y="6358254"/>
            <a:ext cx="1530032" cy="499745"/>
          </a:xfrm>
          <a:prstGeom prst="rect">
            <a:avLst/>
          </a:prstGeom>
        </p:spPr>
      </p:pic>
      <p:sp>
        <p:nvSpPr>
          <p:cNvPr id="4" name="object 4"/>
          <p:cNvSpPr txBox="1">
            <a:spLocks noGrp="1"/>
          </p:cNvSpPr>
          <p:nvPr>
            <p:ph type="title"/>
          </p:nvPr>
        </p:nvSpPr>
        <p:spPr>
          <a:prstGeom prst="rect">
            <a:avLst/>
          </a:prstGeom>
        </p:spPr>
        <p:txBody>
          <a:bodyPr vert="horz" wrap="square" lIns="0" tIns="41275" rIns="0" bIns="0" rtlCol="0">
            <a:spAutoFit/>
          </a:bodyPr>
          <a:lstStyle/>
          <a:p>
            <a:pPr marL="111125" marR="5080">
              <a:lnSpc>
                <a:spcPts val="3279"/>
              </a:lnSpc>
              <a:spcBef>
                <a:spcPts val="325"/>
              </a:spcBef>
            </a:pPr>
            <a:r>
              <a:rPr spc="130" dirty="0">
                <a:solidFill>
                  <a:srgbClr val="FFFFFF"/>
                </a:solidFill>
              </a:rPr>
              <a:t>Επισκόπηση</a:t>
            </a:r>
            <a:r>
              <a:rPr spc="60" dirty="0">
                <a:solidFill>
                  <a:srgbClr val="FFFFFF"/>
                </a:solidFill>
              </a:rPr>
              <a:t> </a:t>
            </a:r>
            <a:r>
              <a:rPr spc="130" dirty="0">
                <a:solidFill>
                  <a:srgbClr val="FFFFFF"/>
                </a:solidFill>
              </a:rPr>
              <a:t>Linux</a:t>
            </a:r>
            <a:r>
              <a:rPr spc="70" dirty="0">
                <a:solidFill>
                  <a:srgbClr val="FFFFFF"/>
                </a:solidFill>
              </a:rPr>
              <a:t> </a:t>
            </a:r>
            <a:r>
              <a:rPr spc="114" dirty="0">
                <a:solidFill>
                  <a:srgbClr val="FFFFFF"/>
                </a:solidFill>
              </a:rPr>
              <a:t>(λειτουργικό</a:t>
            </a:r>
            <a:r>
              <a:rPr spc="70" dirty="0">
                <a:solidFill>
                  <a:srgbClr val="FFFFFF"/>
                </a:solidFill>
              </a:rPr>
              <a:t> </a:t>
            </a:r>
            <a:r>
              <a:rPr spc="140" dirty="0">
                <a:solidFill>
                  <a:srgbClr val="FFFFFF"/>
                </a:solidFill>
              </a:rPr>
              <a:t>σύστημα</a:t>
            </a:r>
            <a:r>
              <a:rPr spc="70" dirty="0">
                <a:solidFill>
                  <a:srgbClr val="FFFFFF"/>
                </a:solidFill>
              </a:rPr>
              <a:t> </a:t>
            </a:r>
            <a:r>
              <a:rPr spc="120" dirty="0">
                <a:solidFill>
                  <a:srgbClr val="FFFFFF"/>
                </a:solidFill>
              </a:rPr>
              <a:t>ανοιχτού</a:t>
            </a:r>
            <a:r>
              <a:rPr spc="65" dirty="0">
                <a:solidFill>
                  <a:srgbClr val="FFFFFF"/>
                </a:solidFill>
              </a:rPr>
              <a:t> </a:t>
            </a:r>
            <a:r>
              <a:rPr spc="135" dirty="0">
                <a:solidFill>
                  <a:srgbClr val="FFFFFF"/>
                </a:solidFill>
              </a:rPr>
              <a:t>κώδικα</a:t>
            </a:r>
            <a:r>
              <a:rPr spc="65" dirty="0">
                <a:solidFill>
                  <a:srgbClr val="FFFFFF"/>
                </a:solidFill>
              </a:rPr>
              <a:t> </a:t>
            </a:r>
            <a:r>
              <a:rPr spc="130" dirty="0">
                <a:solidFill>
                  <a:srgbClr val="FFFFFF"/>
                </a:solidFill>
              </a:rPr>
              <a:t>βασισμένο </a:t>
            </a:r>
            <a:r>
              <a:rPr spc="-695" dirty="0">
                <a:solidFill>
                  <a:srgbClr val="FFFFFF"/>
                </a:solidFill>
              </a:rPr>
              <a:t> </a:t>
            </a:r>
            <a:r>
              <a:rPr spc="130" dirty="0">
                <a:solidFill>
                  <a:srgbClr val="FFFFFF"/>
                </a:solidFill>
              </a:rPr>
              <a:t>στο</a:t>
            </a:r>
            <a:r>
              <a:rPr spc="60" dirty="0">
                <a:solidFill>
                  <a:srgbClr val="FFFFFF"/>
                </a:solidFill>
              </a:rPr>
              <a:t> </a:t>
            </a:r>
            <a:r>
              <a:rPr spc="130" dirty="0">
                <a:solidFill>
                  <a:srgbClr val="FFFFFF"/>
                </a:solidFill>
              </a:rPr>
              <a:t>Unix)</a:t>
            </a:r>
          </a:p>
        </p:txBody>
      </p:sp>
      <p:sp>
        <p:nvSpPr>
          <p:cNvPr id="5" name="object 5"/>
          <p:cNvSpPr txBox="1"/>
          <p:nvPr/>
        </p:nvSpPr>
        <p:spPr>
          <a:xfrm>
            <a:off x="367665" y="1623695"/>
            <a:ext cx="11739880" cy="754380"/>
          </a:xfrm>
          <a:prstGeom prst="rect">
            <a:avLst/>
          </a:prstGeom>
        </p:spPr>
        <p:txBody>
          <a:bodyPr vert="horz" wrap="square" lIns="0" tIns="21590" rIns="0" bIns="0" rtlCol="0">
            <a:spAutoFit/>
          </a:bodyPr>
          <a:lstStyle/>
          <a:p>
            <a:pPr marL="12700" marR="5080">
              <a:lnSpc>
                <a:spcPts val="1910"/>
              </a:lnSpc>
              <a:spcBef>
                <a:spcPts val="170"/>
              </a:spcBef>
            </a:pPr>
            <a:r>
              <a:rPr sz="1600" spc="150" dirty="0">
                <a:solidFill>
                  <a:srgbClr val="FFFFFF"/>
                </a:solidFill>
                <a:latin typeface="Calibri"/>
                <a:cs typeface="Calibri"/>
              </a:rPr>
              <a:t>Η </a:t>
            </a:r>
            <a:r>
              <a:rPr sz="1600" spc="100" dirty="0">
                <a:solidFill>
                  <a:srgbClr val="FFFFFF"/>
                </a:solidFill>
                <a:latin typeface="Calibri"/>
                <a:cs typeface="Calibri"/>
              </a:rPr>
              <a:t>αρχιτεκτονική </a:t>
            </a:r>
            <a:r>
              <a:rPr sz="1600" spc="114" dirty="0">
                <a:solidFill>
                  <a:srgbClr val="FFFFFF"/>
                </a:solidFill>
                <a:latin typeface="Calibri"/>
                <a:cs typeface="Calibri"/>
              </a:rPr>
              <a:t>του </a:t>
            </a:r>
            <a:r>
              <a:rPr sz="1600" spc="105" dirty="0">
                <a:solidFill>
                  <a:srgbClr val="FFFFFF"/>
                </a:solidFill>
                <a:latin typeface="Calibri"/>
                <a:cs typeface="Calibri"/>
              </a:rPr>
              <a:t>λειτουργικού </a:t>
            </a:r>
            <a:r>
              <a:rPr sz="1600" spc="114" dirty="0">
                <a:solidFill>
                  <a:srgbClr val="FFFFFF"/>
                </a:solidFill>
                <a:latin typeface="Calibri"/>
                <a:cs typeface="Calibri"/>
              </a:rPr>
              <a:t>συστήματος </a:t>
            </a:r>
            <a:r>
              <a:rPr sz="1600" spc="100" dirty="0">
                <a:solidFill>
                  <a:srgbClr val="FFFFFF"/>
                </a:solidFill>
                <a:latin typeface="Calibri"/>
                <a:cs typeface="Calibri"/>
              </a:rPr>
              <a:t>Linux (Operating </a:t>
            </a:r>
            <a:r>
              <a:rPr sz="1600" spc="114" dirty="0">
                <a:solidFill>
                  <a:srgbClr val="FFFFFF"/>
                </a:solidFill>
                <a:latin typeface="Calibri"/>
                <a:cs typeface="Calibri"/>
              </a:rPr>
              <a:t>System </a:t>
            </a:r>
            <a:r>
              <a:rPr sz="1600" spc="75" dirty="0">
                <a:solidFill>
                  <a:srgbClr val="FFFFFF"/>
                </a:solidFill>
                <a:latin typeface="Calibri"/>
                <a:cs typeface="Calibri"/>
              </a:rPr>
              <a:t>- </a:t>
            </a:r>
            <a:r>
              <a:rPr sz="1600" spc="100" dirty="0">
                <a:solidFill>
                  <a:srgbClr val="FFFFFF"/>
                </a:solidFill>
                <a:latin typeface="Calibri"/>
                <a:cs typeface="Calibri"/>
              </a:rPr>
              <a:t>λειτουργικό </a:t>
            </a:r>
            <a:r>
              <a:rPr sz="1600" spc="120" dirty="0">
                <a:solidFill>
                  <a:srgbClr val="FFFFFF"/>
                </a:solidFill>
                <a:latin typeface="Calibri"/>
                <a:cs typeface="Calibri"/>
              </a:rPr>
              <a:t>σύστημα </a:t>
            </a:r>
            <a:r>
              <a:rPr sz="1600" spc="114" dirty="0">
                <a:solidFill>
                  <a:srgbClr val="FFFFFF"/>
                </a:solidFill>
                <a:latin typeface="Calibri"/>
                <a:cs typeface="Calibri"/>
              </a:rPr>
              <a:t>βασισμένο στο </a:t>
            </a:r>
            <a:r>
              <a:rPr sz="1600" spc="100" dirty="0">
                <a:solidFill>
                  <a:srgbClr val="FFFFFF"/>
                </a:solidFill>
                <a:latin typeface="Calibri"/>
                <a:cs typeface="Calibri"/>
              </a:rPr>
              <a:t>Unix) </a:t>
            </a:r>
            <a:r>
              <a:rPr sz="1600" spc="105" dirty="0">
                <a:solidFill>
                  <a:srgbClr val="FFFFFF"/>
                </a:solidFill>
                <a:latin typeface="Calibri"/>
                <a:cs typeface="Calibri"/>
              </a:rPr>
              <a:t> </a:t>
            </a:r>
            <a:r>
              <a:rPr sz="1600" spc="100" dirty="0">
                <a:solidFill>
                  <a:srgbClr val="FFFFFF"/>
                </a:solidFill>
                <a:latin typeface="Calibri"/>
                <a:cs typeface="Calibri"/>
              </a:rPr>
              <a:t>μοιάζει</a:t>
            </a:r>
            <a:r>
              <a:rPr sz="1600" spc="60" dirty="0">
                <a:solidFill>
                  <a:srgbClr val="FFFFFF"/>
                </a:solidFill>
                <a:latin typeface="Calibri"/>
                <a:cs typeface="Calibri"/>
              </a:rPr>
              <a:t> </a:t>
            </a:r>
            <a:r>
              <a:rPr sz="1600" spc="120" dirty="0">
                <a:solidFill>
                  <a:srgbClr val="FFFFFF"/>
                </a:solidFill>
                <a:latin typeface="Calibri"/>
                <a:cs typeface="Calibri"/>
              </a:rPr>
              <a:t>με</a:t>
            </a:r>
            <a:r>
              <a:rPr sz="1600" spc="55" dirty="0">
                <a:solidFill>
                  <a:srgbClr val="FFFFFF"/>
                </a:solidFill>
                <a:latin typeface="Calibri"/>
                <a:cs typeface="Calibri"/>
              </a:rPr>
              <a:t> </a:t>
            </a:r>
            <a:r>
              <a:rPr sz="1600" spc="114" dirty="0">
                <a:solidFill>
                  <a:srgbClr val="FFFFFF"/>
                </a:solidFill>
                <a:latin typeface="Calibri"/>
                <a:cs typeface="Calibri"/>
              </a:rPr>
              <a:t>μεγάλο</a:t>
            </a:r>
            <a:r>
              <a:rPr sz="1600" spc="65" dirty="0">
                <a:solidFill>
                  <a:srgbClr val="FFFFFF"/>
                </a:solidFill>
                <a:latin typeface="Calibri"/>
                <a:cs typeface="Calibri"/>
              </a:rPr>
              <a:t> </a:t>
            </a:r>
            <a:r>
              <a:rPr sz="1600" spc="114" dirty="0">
                <a:solidFill>
                  <a:srgbClr val="FFFFFF"/>
                </a:solidFill>
                <a:latin typeface="Calibri"/>
                <a:cs typeface="Calibri"/>
              </a:rPr>
              <a:t>όγκο</a:t>
            </a:r>
            <a:r>
              <a:rPr sz="1600" spc="60" dirty="0">
                <a:solidFill>
                  <a:srgbClr val="FFFFFF"/>
                </a:solidFill>
                <a:latin typeface="Calibri"/>
                <a:cs typeface="Calibri"/>
              </a:rPr>
              <a:t> </a:t>
            </a:r>
            <a:r>
              <a:rPr sz="1600" spc="120" dirty="0">
                <a:solidFill>
                  <a:srgbClr val="FFFFFF"/>
                </a:solidFill>
                <a:latin typeface="Calibri"/>
                <a:cs typeface="Calibri"/>
              </a:rPr>
              <a:t>με</a:t>
            </a:r>
            <a:r>
              <a:rPr sz="1600" spc="60" dirty="0">
                <a:solidFill>
                  <a:srgbClr val="FFFFFF"/>
                </a:solidFill>
                <a:latin typeface="Calibri"/>
                <a:cs typeface="Calibri"/>
              </a:rPr>
              <a:t> </a:t>
            </a:r>
            <a:r>
              <a:rPr sz="1600" spc="114" dirty="0">
                <a:solidFill>
                  <a:srgbClr val="FFFFFF"/>
                </a:solidFill>
                <a:latin typeface="Calibri"/>
                <a:cs typeface="Calibri"/>
              </a:rPr>
              <a:t>ένα</a:t>
            </a:r>
            <a:r>
              <a:rPr sz="1600" spc="55" dirty="0">
                <a:solidFill>
                  <a:srgbClr val="FFFFFF"/>
                </a:solidFill>
                <a:latin typeface="Calibri"/>
                <a:cs typeface="Calibri"/>
              </a:rPr>
              <a:t> </a:t>
            </a:r>
            <a:r>
              <a:rPr sz="1600" spc="105" dirty="0">
                <a:solidFill>
                  <a:srgbClr val="FFFFFF"/>
                </a:solidFill>
                <a:latin typeface="Calibri"/>
                <a:cs typeface="Calibri"/>
              </a:rPr>
              <a:t>κρεμμύδι.</a:t>
            </a:r>
            <a:r>
              <a:rPr sz="1600" spc="70" dirty="0">
                <a:solidFill>
                  <a:srgbClr val="FFFFFF"/>
                </a:solidFill>
                <a:latin typeface="Calibri"/>
                <a:cs typeface="Calibri"/>
              </a:rPr>
              <a:t> </a:t>
            </a:r>
            <a:r>
              <a:rPr sz="1600" spc="120" dirty="0">
                <a:solidFill>
                  <a:srgbClr val="FFFFFF"/>
                </a:solidFill>
                <a:latin typeface="Calibri"/>
                <a:cs typeface="Calibri"/>
              </a:rPr>
              <a:t>Αυτό</a:t>
            </a:r>
            <a:r>
              <a:rPr sz="1600" spc="55" dirty="0">
                <a:solidFill>
                  <a:srgbClr val="FFFFFF"/>
                </a:solidFill>
                <a:latin typeface="Calibri"/>
                <a:cs typeface="Calibri"/>
              </a:rPr>
              <a:t> </a:t>
            </a:r>
            <a:r>
              <a:rPr sz="1600" spc="105" dirty="0">
                <a:solidFill>
                  <a:srgbClr val="FFFFFF"/>
                </a:solidFill>
                <a:latin typeface="Calibri"/>
                <a:cs typeface="Calibri"/>
              </a:rPr>
              <a:t>σημαίνει</a:t>
            </a:r>
            <a:r>
              <a:rPr sz="1600" spc="65" dirty="0">
                <a:solidFill>
                  <a:srgbClr val="FFFFFF"/>
                </a:solidFill>
                <a:latin typeface="Calibri"/>
                <a:cs typeface="Calibri"/>
              </a:rPr>
              <a:t> </a:t>
            </a:r>
            <a:r>
              <a:rPr sz="1600" spc="90" dirty="0">
                <a:solidFill>
                  <a:srgbClr val="FFFFFF"/>
                </a:solidFill>
                <a:latin typeface="Calibri"/>
                <a:cs typeface="Calibri"/>
              </a:rPr>
              <a:t>ότι</a:t>
            </a:r>
            <a:r>
              <a:rPr sz="1600" spc="60" dirty="0">
                <a:solidFill>
                  <a:srgbClr val="FFFFFF"/>
                </a:solidFill>
                <a:latin typeface="Calibri"/>
                <a:cs typeface="Calibri"/>
              </a:rPr>
              <a:t> </a:t>
            </a:r>
            <a:r>
              <a:rPr sz="1600" spc="110" dirty="0">
                <a:solidFill>
                  <a:srgbClr val="FFFFFF"/>
                </a:solidFill>
                <a:latin typeface="Calibri"/>
                <a:cs typeface="Calibri"/>
              </a:rPr>
              <a:t>το</a:t>
            </a:r>
            <a:r>
              <a:rPr sz="1600" spc="60" dirty="0">
                <a:solidFill>
                  <a:srgbClr val="FFFFFF"/>
                </a:solidFill>
                <a:latin typeface="Calibri"/>
                <a:cs typeface="Calibri"/>
              </a:rPr>
              <a:t> </a:t>
            </a:r>
            <a:r>
              <a:rPr sz="1600" spc="100" dirty="0">
                <a:solidFill>
                  <a:srgbClr val="FFFFFF"/>
                </a:solidFill>
                <a:latin typeface="Calibri"/>
                <a:cs typeface="Calibri"/>
              </a:rPr>
              <a:t>λειτουργικό</a:t>
            </a:r>
            <a:r>
              <a:rPr sz="1600" spc="70" dirty="0">
                <a:solidFill>
                  <a:srgbClr val="FFFFFF"/>
                </a:solidFill>
                <a:latin typeface="Calibri"/>
                <a:cs typeface="Calibri"/>
              </a:rPr>
              <a:t> </a:t>
            </a:r>
            <a:r>
              <a:rPr sz="1600" spc="120" dirty="0">
                <a:solidFill>
                  <a:srgbClr val="FFFFFF"/>
                </a:solidFill>
                <a:latin typeface="Calibri"/>
                <a:cs typeface="Calibri"/>
              </a:rPr>
              <a:t>σύστημα</a:t>
            </a:r>
            <a:r>
              <a:rPr sz="1600" spc="60" dirty="0">
                <a:solidFill>
                  <a:srgbClr val="FFFFFF"/>
                </a:solidFill>
                <a:latin typeface="Calibri"/>
                <a:cs typeface="Calibri"/>
              </a:rPr>
              <a:t> </a:t>
            </a:r>
            <a:r>
              <a:rPr sz="1600" spc="100" dirty="0">
                <a:solidFill>
                  <a:srgbClr val="FFFFFF"/>
                </a:solidFill>
                <a:latin typeface="Calibri"/>
                <a:cs typeface="Calibri"/>
              </a:rPr>
              <a:t>Linux</a:t>
            </a:r>
            <a:r>
              <a:rPr sz="1600" spc="55" dirty="0">
                <a:solidFill>
                  <a:srgbClr val="FFFFFF"/>
                </a:solidFill>
                <a:latin typeface="Calibri"/>
                <a:cs typeface="Calibri"/>
              </a:rPr>
              <a:t> </a:t>
            </a:r>
            <a:r>
              <a:rPr sz="1600" spc="100" dirty="0">
                <a:solidFill>
                  <a:srgbClr val="FFFFFF"/>
                </a:solidFill>
                <a:latin typeface="Calibri"/>
                <a:cs typeface="Calibri"/>
              </a:rPr>
              <a:t>(λειτουργικό</a:t>
            </a:r>
            <a:r>
              <a:rPr sz="1600" spc="70" dirty="0">
                <a:solidFill>
                  <a:srgbClr val="FFFFFF"/>
                </a:solidFill>
                <a:latin typeface="Calibri"/>
                <a:cs typeface="Calibri"/>
              </a:rPr>
              <a:t> </a:t>
            </a:r>
            <a:r>
              <a:rPr sz="1600" spc="120" dirty="0">
                <a:solidFill>
                  <a:srgbClr val="FFFFFF"/>
                </a:solidFill>
                <a:latin typeface="Calibri"/>
                <a:cs typeface="Calibri"/>
              </a:rPr>
              <a:t>σύστημα</a:t>
            </a:r>
            <a:r>
              <a:rPr sz="1600" spc="55" dirty="0">
                <a:solidFill>
                  <a:srgbClr val="FFFFFF"/>
                </a:solidFill>
                <a:latin typeface="Calibri"/>
                <a:cs typeface="Calibri"/>
              </a:rPr>
              <a:t> </a:t>
            </a:r>
            <a:r>
              <a:rPr sz="1600" spc="110" dirty="0">
                <a:solidFill>
                  <a:srgbClr val="FFFFFF"/>
                </a:solidFill>
                <a:latin typeface="Calibri"/>
                <a:cs typeface="Calibri"/>
              </a:rPr>
              <a:t>ανοιχτού </a:t>
            </a:r>
            <a:r>
              <a:rPr sz="1600" spc="-345" dirty="0">
                <a:solidFill>
                  <a:srgbClr val="FFFFFF"/>
                </a:solidFill>
                <a:latin typeface="Calibri"/>
                <a:cs typeface="Calibri"/>
              </a:rPr>
              <a:t> </a:t>
            </a:r>
            <a:r>
              <a:rPr sz="1600" spc="114" dirty="0">
                <a:solidFill>
                  <a:srgbClr val="FFFFFF"/>
                </a:solidFill>
                <a:latin typeface="Calibri"/>
                <a:cs typeface="Calibri"/>
              </a:rPr>
              <a:t>κώδικα</a:t>
            </a:r>
            <a:r>
              <a:rPr sz="1600" spc="50" dirty="0">
                <a:solidFill>
                  <a:srgbClr val="FFFFFF"/>
                </a:solidFill>
                <a:latin typeface="Calibri"/>
                <a:cs typeface="Calibri"/>
              </a:rPr>
              <a:t> </a:t>
            </a:r>
            <a:r>
              <a:rPr sz="1600" spc="114" dirty="0">
                <a:solidFill>
                  <a:srgbClr val="FFFFFF"/>
                </a:solidFill>
                <a:latin typeface="Calibri"/>
                <a:cs typeface="Calibri"/>
              </a:rPr>
              <a:t>βασισμένο</a:t>
            </a:r>
            <a:r>
              <a:rPr sz="1600" spc="55" dirty="0">
                <a:solidFill>
                  <a:srgbClr val="FFFFFF"/>
                </a:solidFill>
                <a:latin typeface="Calibri"/>
                <a:cs typeface="Calibri"/>
              </a:rPr>
              <a:t> </a:t>
            </a:r>
            <a:r>
              <a:rPr sz="1600" spc="114" dirty="0">
                <a:solidFill>
                  <a:srgbClr val="FFFFFF"/>
                </a:solidFill>
                <a:latin typeface="Calibri"/>
                <a:cs typeface="Calibri"/>
              </a:rPr>
              <a:t>στο</a:t>
            </a:r>
            <a:r>
              <a:rPr sz="1600" spc="50" dirty="0">
                <a:solidFill>
                  <a:srgbClr val="FFFFFF"/>
                </a:solidFill>
                <a:latin typeface="Calibri"/>
                <a:cs typeface="Calibri"/>
              </a:rPr>
              <a:t> </a:t>
            </a:r>
            <a:r>
              <a:rPr sz="1600" spc="100" dirty="0">
                <a:solidFill>
                  <a:srgbClr val="FFFFFF"/>
                </a:solidFill>
                <a:latin typeface="Calibri"/>
                <a:cs typeface="Calibri"/>
              </a:rPr>
              <a:t>Unix)</a:t>
            </a:r>
            <a:r>
              <a:rPr sz="1600" spc="55" dirty="0">
                <a:solidFill>
                  <a:srgbClr val="FFFFFF"/>
                </a:solidFill>
                <a:latin typeface="Calibri"/>
                <a:cs typeface="Calibri"/>
              </a:rPr>
              <a:t> </a:t>
            </a:r>
            <a:r>
              <a:rPr sz="1600" spc="125" dirty="0">
                <a:solidFill>
                  <a:srgbClr val="FFFFFF"/>
                </a:solidFill>
                <a:latin typeface="Calibri"/>
                <a:cs typeface="Calibri"/>
              </a:rPr>
              <a:t>είναι</a:t>
            </a:r>
            <a:r>
              <a:rPr sz="1600" spc="70" dirty="0">
                <a:solidFill>
                  <a:srgbClr val="FFFFFF"/>
                </a:solidFill>
                <a:latin typeface="Calibri"/>
                <a:cs typeface="Calibri"/>
              </a:rPr>
              <a:t> </a:t>
            </a:r>
            <a:r>
              <a:rPr sz="1600" spc="155" dirty="0">
                <a:solidFill>
                  <a:srgbClr val="FFFFFF"/>
                </a:solidFill>
                <a:latin typeface="Calibri"/>
                <a:cs typeface="Calibri"/>
              </a:rPr>
              <a:t>πολυεπίπεδο</a:t>
            </a:r>
            <a:r>
              <a:rPr sz="1600" spc="80" dirty="0">
                <a:solidFill>
                  <a:srgbClr val="FFFFFF"/>
                </a:solidFill>
                <a:latin typeface="Calibri"/>
                <a:cs typeface="Calibri"/>
              </a:rPr>
              <a:t> </a:t>
            </a:r>
            <a:r>
              <a:rPr sz="1600" spc="135" dirty="0">
                <a:solidFill>
                  <a:srgbClr val="FFFFFF"/>
                </a:solidFill>
                <a:latin typeface="Calibri"/>
                <a:cs typeface="Calibri"/>
              </a:rPr>
              <a:t>και</a:t>
            </a:r>
            <a:r>
              <a:rPr sz="1600" spc="70" dirty="0">
                <a:solidFill>
                  <a:srgbClr val="FFFFFF"/>
                </a:solidFill>
                <a:latin typeface="Calibri"/>
                <a:cs typeface="Calibri"/>
              </a:rPr>
              <a:t> </a:t>
            </a:r>
            <a:r>
              <a:rPr sz="1600" spc="160" dirty="0">
                <a:solidFill>
                  <a:srgbClr val="FFFFFF"/>
                </a:solidFill>
                <a:latin typeface="Calibri"/>
                <a:cs typeface="Calibri"/>
              </a:rPr>
              <a:t>κάθε</a:t>
            </a:r>
            <a:r>
              <a:rPr sz="1600" spc="70" dirty="0">
                <a:solidFill>
                  <a:srgbClr val="FFFFFF"/>
                </a:solidFill>
                <a:latin typeface="Calibri"/>
                <a:cs typeface="Calibri"/>
              </a:rPr>
              <a:t> </a:t>
            </a:r>
            <a:r>
              <a:rPr sz="1600" spc="170" dirty="0">
                <a:solidFill>
                  <a:srgbClr val="FFFFFF"/>
                </a:solidFill>
                <a:latin typeface="Calibri"/>
                <a:cs typeface="Calibri"/>
              </a:rPr>
              <a:t>στρώμα</a:t>
            </a:r>
            <a:r>
              <a:rPr sz="1600" spc="75" dirty="0">
                <a:solidFill>
                  <a:srgbClr val="FFFFFF"/>
                </a:solidFill>
                <a:latin typeface="Calibri"/>
                <a:cs typeface="Calibri"/>
              </a:rPr>
              <a:t> </a:t>
            </a:r>
            <a:r>
              <a:rPr sz="1600" spc="140" dirty="0">
                <a:solidFill>
                  <a:srgbClr val="FFFFFF"/>
                </a:solidFill>
                <a:latin typeface="Calibri"/>
                <a:cs typeface="Calibri"/>
              </a:rPr>
              <a:t>βρίσκεται</a:t>
            </a:r>
            <a:r>
              <a:rPr sz="1600" spc="75" dirty="0">
                <a:solidFill>
                  <a:srgbClr val="FFFFFF"/>
                </a:solidFill>
                <a:latin typeface="Calibri"/>
                <a:cs typeface="Calibri"/>
              </a:rPr>
              <a:t> </a:t>
            </a:r>
            <a:r>
              <a:rPr sz="1600" spc="180" dirty="0">
                <a:solidFill>
                  <a:srgbClr val="FFFFFF"/>
                </a:solidFill>
                <a:latin typeface="Calibri"/>
                <a:cs typeface="Calibri"/>
              </a:rPr>
              <a:t>πάνω</a:t>
            </a:r>
            <a:r>
              <a:rPr sz="1600" spc="70" dirty="0">
                <a:solidFill>
                  <a:srgbClr val="FFFFFF"/>
                </a:solidFill>
                <a:latin typeface="Calibri"/>
                <a:cs typeface="Calibri"/>
              </a:rPr>
              <a:t> </a:t>
            </a:r>
            <a:r>
              <a:rPr sz="1600" spc="150" dirty="0">
                <a:solidFill>
                  <a:srgbClr val="FFFFFF"/>
                </a:solidFill>
                <a:latin typeface="Calibri"/>
                <a:cs typeface="Calibri"/>
              </a:rPr>
              <a:t>στο</a:t>
            </a:r>
            <a:r>
              <a:rPr sz="1600" spc="70" dirty="0">
                <a:solidFill>
                  <a:srgbClr val="FFFFFF"/>
                </a:solidFill>
                <a:latin typeface="Calibri"/>
                <a:cs typeface="Calibri"/>
              </a:rPr>
              <a:t> </a:t>
            </a:r>
            <a:r>
              <a:rPr sz="1600" spc="140" dirty="0">
                <a:solidFill>
                  <a:srgbClr val="FFFFFF"/>
                </a:solidFill>
                <a:latin typeface="Calibri"/>
                <a:cs typeface="Calibri"/>
              </a:rPr>
              <a:t>άλλο,</a:t>
            </a:r>
            <a:r>
              <a:rPr sz="1600" spc="70" dirty="0">
                <a:solidFill>
                  <a:srgbClr val="FFFFFF"/>
                </a:solidFill>
                <a:latin typeface="Calibri"/>
                <a:cs typeface="Calibri"/>
              </a:rPr>
              <a:t> </a:t>
            </a:r>
            <a:r>
              <a:rPr sz="1600" spc="175" dirty="0">
                <a:solidFill>
                  <a:srgbClr val="FFFFFF"/>
                </a:solidFill>
                <a:latin typeface="Calibri"/>
                <a:cs typeface="Calibri"/>
              </a:rPr>
              <a:t>όπως</a:t>
            </a:r>
            <a:r>
              <a:rPr sz="1600" spc="70" dirty="0">
                <a:solidFill>
                  <a:srgbClr val="FFFFFF"/>
                </a:solidFill>
                <a:latin typeface="Calibri"/>
                <a:cs typeface="Calibri"/>
              </a:rPr>
              <a:t> </a:t>
            </a:r>
            <a:r>
              <a:rPr sz="1600" spc="155" dirty="0">
                <a:solidFill>
                  <a:srgbClr val="FFFFFF"/>
                </a:solidFill>
                <a:latin typeface="Calibri"/>
                <a:cs typeface="Calibri"/>
              </a:rPr>
              <a:t>ένα</a:t>
            </a:r>
            <a:r>
              <a:rPr sz="1600" spc="70" dirty="0">
                <a:solidFill>
                  <a:srgbClr val="FFFFFF"/>
                </a:solidFill>
                <a:latin typeface="Calibri"/>
                <a:cs typeface="Calibri"/>
              </a:rPr>
              <a:t> </a:t>
            </a:r>
            <a:r>
              <a:rPr sz="1600" spc="85" dirty="0">
                <a:solidFill>
                  <a:srgbClr val="FFFFFF"/>
                </a:solidFill>
                <a:latin typeface="Calibri"/>
                <a:cs typeface="Calibri"/>
              </a:rPr>
              <a:t>:</a:t>
            </a:r>
            <a:endParaRPr sz="1600">
              <a:latin typeface="Calibri"/>
              <a:cs typeface="Calibri"/>
            </a:endParaRPr>
          </a:p>
        </p:txBody>
      </p:sp>
      <p:sp>
        <p:nvSpPr>
          <p:cNvPr id="6" name="object 6"/>
          <p:cNvSpPr txBox="1"/>
          <p:nvPr/>
        </p:nvSpPr>
        <p:spPr>
          <a:xfrm>
            <a:off x="367665" y="2984182"/>
            <a:ext cx="10826115" cy="782955"/>
          </a:xfrm>
          <a:prstGeom prst="rect">
            <a:avLst/>
          </a:prstGeom>
        </p:spPr>
        <p:txBody>
          <a:bodyPr vert="horz" wrap="square" lIns="0" tIns="635" rIns="0" bIns="0" rtlCol="0">
            <a:spAutoFit/>
          </a:bodyPr>
          <a:lstStyle/>
          <a:p>
            <a:pPr marL="298450" marR="5080" indent="-285750">
              <a:lnSpc>
                <a:spcPct val="87500"/>
              </a:lnSpc>
              <a:spcBef>
                <a:spcPts val="5"/>
              </a:spcBef>
              <a:buClr>
                <a:srgbClr val="FFBA00"/>
              </a:buClr>
              <a:buSzPct val="118518"/>
              <a:buFont typeface="MS Gothic"/>
              <a:buChar char="❑"/>
              <a:tabLst>
                <a:tab pos="298450" algn="l"/>
              </a:tabLst>
            </a:pPr>
            <a:r>
              <a:rPr sz="1350" b="1" spc="110" dirty="0">
                <a:solidFill>
                  <a:srgbClr val="FFFFFF"/>
                </a:solidFill>
                <a:latin typeface="Calibri"/>
                <a:cs typeface="Calibri"/>
              </a:rPr>
              <a:t>Υλικό: </a:t>
            </a:r>
            <a:r>
              <a:rPr sz="1350" spc="135" dirty="0">
                <a:solidFill>
                  <a:srgbClr val="FFFFFF"/>
                </a:solidFill>
                <a:latin typeface="Calibri"/>
                <a:cs typeface="Calibri"/>
              </a:rPr>
              <a:t>Το </a:t>
            </a:r>
            <a:r>
              <a:rPr sz="1350" spc="120" dirty="0">
                <a:solidFill>
                  <a:srgbClr val="FFFFFF"/>
                </a:solidFill>
                <a:latin typeface="Calibri"/>
                <a:cs typeface="Calibri"/>
              </a:rPr>
              <a:t>υλικό </a:t>
            </a:r>
            <a:r>
              <a:rPr sz="1350" spc="105" dirty="0">
                <a:solidFill>
                  <a:srgbClr val="FFFFFF"/>
                </a:solidFill>
                <a:latin typeface="Calibri"/>
                <a:cs typeface="Calibri"/>
              </a:rPr>
              <a:t>είναι </a:t>
            </a:r>
            <a:r>
              <a:rPr sz="1350" spc="140" dirty="0">
                <a:solidFill>
                  <a:srgbClr val="FFFFFF"/>
                </a:solidFill>
                <a:latin typeface="Calibri"/>
                <a:cs typeface="Calibri"/>
              </a:rPr>
              <a:t>ο </a:t>
            </a:r>
            <a:r>
              <a:rPr sz="1350" spc="135" dirty="0">
                <a:solidFill>
                  <a:srgbClr val="FFFFFF"/>
                </a:solidFill>
                <a:latin typeface="Calibri"/>
                <a:cs typeface="Calibri"/>
              </a:rPr>
              <a:t>πυρήνας </a:t>
            </a:r>
            <a:r>
              <a:rPr sz="1350" spc="125" dirty="0">
                <a:solidFill>
                  <a:srgbClr val="FFFFFF"/>
                </a:solidFill>
                <a:latin typeface="Calibri"/>
                <a:cs typeface="Calibri"/>
              </a:rPr>
              <a:t>του </a:t>
            </a:r>
            <a:r>
              <a:rPr sz="1350" spc="130" dirty="0">
                <a:solidFill>
                  <a:srgbClr val="FFFFFF"/>
                </a:solidFill>
                <a:latin typeface="Calibri"/>
                <a:cs typeface="Calibri"/>
              </a:rPr>
              <a:t>συστήματος </a:t>
            </a:r>
            <a:r>
              <a:rPr sz="1350" spc="110" dirty="0">
                <a:solidFill>
                  <a:srgbClr val="FFFFFF"/>
                </a:solidFill>
                <a:latin typeface="Calibri"/>
                <a:cs typeface="Calibri"/>
              </a:rPr>
              <a:t>Linux (λειτουργικό </a:t>
            </a:r>
            <a:r>
              <a:rPr sz="1350" spc="135" dirty="0">
                <a:solidFill>
                  <a:srgbClr val="FFFFFF"/>
                </a:solidFill>
                <a:latin typeface="Calibri"/>
                <a:cs typeface="Calibri"/>
              </a:rPr>
              <a:t>σύστημα </a:t>
            </a:r>
            <a:r>
              <a:rPr sz="1350" spc="120" dirty="0">
                <a:solidFill>
                  <a:srgbClr val="FFFFFF"/>
                </a:solidFill>
                <a:latin typeface="Calibri"/>
                <a:cs typeface="Calibri"/>
              </a:rPr>
              <a:t>ανοιχτού </a:t>
            </a:r>
            <a:r>
              <a:rPr sz="1350" spc="130" dirty="0">
                <a:solidFill>
                  <a:srgbClr val="FFFFFF"/>
                </a:solidFill>
                <a:latin typeface="Calibri"/>
                <a:cs typeface="Calibri"/>
              </a:rPr>
              <a:t>κώδικα βασισμένο </a:t>
            </a:r>
            <a:r>
              <a:rPr sz="1350" spc="125" dirty="0">
                <a:solidFill>
                  <a:srgbClr val="FFFFFF"/>
                </a:solidFill>
                <a:latin typeface="Calibri"/>
                <a:cs typeface="Calibri"/>
              </a:rPr>
              <a:t>στο </a:t>
            </a:r>
            <a:r>
              <a:rPr sz="1350" spc="110" dirty="0">
                <a:solidFill>
                  <a:srgbClr val="FFFFFF"/>
                </a:solidFill>
                <a:latin typeface="Calibri"/>
                <a:cs typeface="Calibri"/>
              </a:rPr>
              <a:t>Unix) </a:t>
            </a:r>
            <a:r>
              <a:rPr sz="1350" spc="114" dirty="0">
                <a:solidFill>
                  <a:srgbClr val="FFFFFF"/>
                </a:solidFill>
                <a:latin typeface="Calibri"/>
                <a:cs typeface="Calibri"/>
              </a:rPr>
              <a:t>και </a:t>
            </a:r>
            <a:r>
              <a:rPr sz="1350" spc="120" dirty="0">
                <a:solidFill>
                  <a:srgbClr val="FFFFFF"/>
                </a:solidFill>
                <a:latin typeface="Calibri"/>
                <a:cs typeface="Calibri"/>
              </a:rPr>
              <a:t> </a:t>
            </a:r>
            <a:r>
              <a:rPr sz="1350" spc="130" dirty="0">
                <a:solidFill>
                  <a:srgbClr val="FFFFFF"/>
                </a:solidFill>
                <a:latin typeface="Calibri"/>
                <a:cs typeface="Calibri"/>
              </a:rPr>
              <a:t>ενσωματώνει </a:t>
            </a:r>
            <a:r>
              <a:rPr sz="1350" spc="90" dirty="0">
                <a:solidFill>
                  <a:srgbClr val="FFFFFF"/>
                </a:solidFill>
                <a:latin typeface="Calibri"/>
                <a:cs typeface="Calibri"/>
              </a:rPr>
              <a:t>τις </a:t>
            </a:r>
            <a:r>
              <a:rPr sz="1350" spc="114" dirty="0">
                <a:solidFill>
                  <a:srgbClr val="FFFFFF"/>
                </a:solidFill>
                <a:latin typeface="Calibri"/>
                <a:cs typeface="Calibri"/>
              </a:rPr>
              <a:t>λειτουργικές διαδικασίες </a:t>
            </a:r>
            <a:r>
              <a:rPr sz="1350" spc="135" dirty="0">
                <a:solidFill>
                  <a:srgbClr val="FFFFFF"/>
                </a:solidFill>
                <a:latin typeface="Calibri"/>
                <a:cs typeface="Calibri"/>
              </a:rPr>
              <a:t>με διάφορα </a:t>
            </a:r>
            <a:r>
              <a:rPr sz="1350" spc="125" dirty="0">
                <a:solidFill>
                  <a:srgbClr val="FFFFFF"/>
                </a:solidFill>
                <a:latin typeface="Calibri"/>
                <a:cs typeface="Calibri"/>
              </a:rPr>
              <a:t>εξαρτήματα υλικού </a:t>
            </a:r>
            <a:r>
              <a:rPr sz="1350" spc="145" dirty="0">
                <a:solidFill>
                  <a:srgbClr val="FFFFFF"/>
                </a:solidFill>
                <a:latin typeface="Calibri"/>
                <a:cs typeface="Calibri"/>
              </a:rPr>
              <a:t>που </a:t>
            </a:r>
            <a:r>
              <a:rPr sz="1350" spc="125" dirty="0">
                <a:solidFill>
                  <a:srgbClr val="FFFFFF"/>
                </a:solidFill>
                <a:latin typeface="Calibri"/>
                <a:cs typeface="Calibri"/>
              </a:rPr>
              <a:t>συνδέονται </a:t>
            </a:r>
            <a:r>
              <a:rPr sz="1350" spc="135" dirty="0">
                <a:solidFill>
                  <a:srgbClr val="FFFFFF"/>
                </a:solidFill>
                <a:latin typeface="Calibri"/>
                <a:cs typeface="Calibri"/>
              </a:rPr>
              <a:t>με </a:t>
            </a:r>
            <a:r>
              <a:rPr sz="1350" spc="120" dirty="0">
                <a:solidFill>
                  <a:srgbClr val="FFFFFF"/>
                </a:solidFill>
                <a:latin typeface="Calibri"/>
                <a:cs typeface="Calibri"/>
              </a:rPr>
              <a:t>το </a:t>
            </a:r>
            <a:r>
              <a:rPr sz="1350" spc="125" dirty="0">
                <a:solidFill>
                  <a:srgbClr val="FFFFFF"/>
                </a:solidFill>
                <a:latin typeface="Calibri"/>
                <a:cs typeface="Calibri"/>
              </a:rPr>
              <a:t>σύστημα. </a:t>
            </a:r>
            <a:r>
              <a:rPr sz="1350" spc="140" dirty="0">
                <a:solidFill>
                  <a:srgbClr val="FFFFFF"/>
                </a:solidFill>
                <a:latin typeface="Calibri"/>
                <a:cs typeface="Calibri"/>
              </a:rPr>
              <a:t>Τα </a:t>
            </a:r>
            <a:r>
              <a:rPr sz="1350" spc="125" dirty="0">
                <a:solidFill>
                  <a:srgbClr val="FFFFFF"/>
                </a:solidFill>
                <a:latin typeface="Calibri"/>
                <a:cs typeface="Calibri"/>
              </a:rPr>
              <a:t>εξαρτήματα </a:t>
            </a:r>
            <a:r>
              <a:rPr sz="1350" spc="130" dirty="0">
                <a:solidFill>
                  <a:srgbClr val="FFFFFF"/>
                </a:solidFill>
                <a:latin typeface="Calibri"/>
                <a:cs typeface="Calibri"/>
              </a:rPr>
              <a:t> περιλαμβάνουν</a:t>
            </a:r>
            <a:r>
              <a:rPr sz="1350" spc="55" dirty="0">
                <a:solidFill>
                  <a:srgbClr val="FFFFFF"/>
                </a:solidFill>
                <a:latin typeface="Calibri"/>
                <a:cs typeface="Calibri"/>
              </a:rPr>
              <a:t> </a:t>
            </a:r>
            <a:r>
              <a:rPr sz="1350" spc="135" dirty="0">
                <a:solidFill>
                  <a:srgbClr val="FFFFFF"/>
                </a:solidFill>
                <a:latin typeface="Calibri"/>
                <a:cs typeface="Calibri"/>
              </a:rPr>
              <a:t>μνήμη</a:t>
            </a:r>
            <a:r>
              <a:rPr sz="1350" spc="65" dirty="0">
                <a:solidFill>
                  <a:srgbClr val="FFFFFF"/>
                </a:solidFill>
                <a:latin typeface="Calibri"/>
                <a:cs typeface="Calibri"/>
              </a:rPr>
              <a:t> </a:t>
            </a:r>
            <a:r>
              <a:rPr sz="1350" spc="135" dirty="0">
                <a:solidFill>
                  <a:srgbClr val="FFFFFF"/>
                </a:solidFill>
                <a:latin typeface="Calibri"/>
                <a:cs typeface="Calibri"/>
              </a:rPr>
              <a:t>προσπέλασης</a:t>
            </a:r>
            <a:r>
              <a:rPr sz="1350" spc="60" dirty="0">
                <a:solidFill>
                  <a:srgbClr val="FFFFFF"/>
                </a:solidFill>
                <a:latin typeface="Calibri"/>
                <a:cs typeface="Calibri"/>
              </a:rPr>
              <a:t> </a:t>
            </a:r>
            <a:r>
              <a:rPr sz="1350" spc="135" dirty="0">
                <a:solidFill>
                  <a:srgbClr val="FFFFFF"/>
                </a:solidFill>
                <a:latin typeface="Calibri"/>
                <a:cs typeface="Calibri"/>
              </a:rPr>
              <a:t>ανάγνωσης</a:t>
            </a:r>
            <a:r>
              <a:rPr sz="1350" spc="60" dirty="0">
                <a:solidFill>
                  <a:srgbClr val="FFFFFF"/>
                </a:solidFill>
                <a:latin typeface="Calibri"/>
                <a:cs typeface="Calibri"/>
              </a:rPr>
              <a:t> </a:t>
            </a:r>
            <a:r>
              <a:rPr sz="1350" spc="125" dirty="0">
                <a:solidFill>
                  <a:srgbClr val="FFFFFF"/>
                </a:solidFill>
                <a:latin typeface="Calibri"/>
                <a:cs typeface="Calibri"/>
              </a:rPr>
              <a:t>(RAM),</a:t>
            </a:r>
            <a:r>
              <a:rPr sz="1350" spc="65" dirty="0">
                <a:solidFill>
                  <a:srgbClr val="FFFFFF"/>
                </a:solidFill>
                <a:latin typeface="Calibri"/>
                <a:cs typeface="Calibri"/>
              </a:rPr>
              <a:t> </a:t>
            </a:r>
            <a:r>
              <a:rPr sz="1350" spc="135" dirty="0">
                <a:solidFill>
                  <a:srgbClr val="FFFFFF"/>
                </a:solidFill>
                <a:latin typeface="Calibri"/>
                <a:cs typeface="Calibri"/>
              </a:rPr>
              <a:t>μνήμη</a:t>
            </a:r>
            <a:r>
              <a:rPr sz="1350" spc="75" dirty="0">
                <a:solidFill>
                  <a:srgbClr val="FFFFFF"/>
                </a:solidFill>
                <a:latin typeface="Calibri"/>
                <a:cs typeface="Calibri"/>
              </a:rPr>
              <a:t> </a:t>
            </a:r>
            <a:r>
              <a:rPr sz="1350" spc="135" dirty="0">
                <a:solidFill>
                  <a:srgbClr val="FFFFFF"/>
                </a:solidFill>
                <a:latin typeface="Calibri"/>
                <a:cs typeface="Calibri"/>
              </a:rPr>
              <a:t>μόνο</a:t>
            </a:r>
            <a:r>
              <a:rPr sz="1350" spc="70" dirty="0">
                <a:solidFill>
                  <a:srgbClr val="FFFFFF"/>
                </a:solidFill>
                <a:latin typeface="Calibri"/>
                <a:cs typeface="Calibri"/>
              </a:rPr>
              <a:t> </a:t>
            </a:r>
            <a:r>
              <a:rPr sz="1350" spc="110" dirty="0">
                <a:solidFill>
                  <a:srgbClr val="FFFFFF"/>
                </a:solidFill>
                <a:latin typeface="Calibri"/>
                <a:cs typeface="Calibri"/>
              </a:rPr>
              <a:t>για</a:t>
            </a:r>
            <a:r>
              <a:rPr sz="1350" spc="65" dirty="0">
                <a:solidFill>
                  <a:srgbClr val="FFFFFF"/>
                </a:solidFill>
                <a:latin typeface="Calibri"/>
                <a:cs typeface="Calibri"/>
              </a:rPr>
              <a:t> </a:t>
            </a:r>
            <a:r>
              <a:rPr sz="1350" spc="140" dirty="0">
                <a:solidFill>
                  <a:srgbClr val="FFFFFF"/>
                </a:solidFill>
                <a:latin typeface="Calibri"/>
                <a:cs typeface="Calibri"/>
              </a:rPr>
              <a:t>ανάγνωση</a:t>
            </a:r>
            <a:r>
              <a:rPr sz="1350" spc="60" dirty="0">
                <a:solidFill>
                  <a:srgbClr val="FFFFFF"/>
                </a:solidFill>
                <a:latin typeface="Calibri"/>
                <a:cs typeface="Calibri"/>
              </a:rPr>
              <a:t> </a:t>
            </a:r>
            <a:r>
              <a:rPr sz="1350" spc="135" dirty="0">
                <a:solidFill>
                  <a:srgbClr val="FFFFFF"/>
                </a:solidFill>
                <a:latin typeface="Calibri"/>
                <a:cs typeface="Calibri"/>
              </a:rPr>
              <a:t>(ROMμητρική</a:t>
            </a:r>
            <a:r>
              <a:rPr sz="1350" spc="70" dirty="0">
                <a:solidFill>
                  <a:srgbClr val="FFFFFF"/>
                </a:solidFill>
                <a:latin typeface="Calibri"/>
                <a:cs typeface="Calibri"/>
              </a:rPr>
              <a:t> </a:t>
            </a:r>
            <a:r>
              <a:rPr sz="1350" spc="120" dirty="0">
                <a:solidFill>
                  <a:srgbClr val="FFFFFF"/>
                </a:solidFill>
                <a:latin typeface="Calibri"/>
                <a:cs typeface="Calibri"/>
              </a:rPr>
              <a:t>πλακέτα,</a:t>
            </a:r>
            <a:r>
              <a:rPr sz="1350" spc="65" dirty="0">
                <a:solidFill>
                  <a:srgbClr val="FFFFFF"/>
                </a:solidFill>
                <a:latin typeface="Calibri"/>
                <a:cs typeface="Calibri"/>
              </a:rPr>
              <a:t> </a:t>
            </a:r>
            <a:r>
              <a:rPr sz="1350" spc="114" dirty="0">
                <a:solidFill>
                  <a:srgbClr val="FFFFFF"/>
                </a:solidFill>
                <a:latin typeface="Calibri"/>
                <a:cs typeface="Calibri"/>
              </a:rPr>
              <a:t>κεντρική</a:t>
            </a:r>
            <a:r>
              <a:rPr sz="1350" spc="70" dirty="0">
                <a:solidFill>
                  <a:srgbClr val="FFFFFF"/>
                </a:solidFill>
                <a:latin typeface="Calibri"/>
                <a:cs typeface="Calibri"/>
              </a:rPr>
              <a:t> </a:t>
            </a:r>
            <a:r>
              <a:rPr sz="1350" spc="140" dirty="0">
                <a:solidFill>
                  <a:srgbClr val="FFFFFF"/>
                </a:solidFill>
                <a:latin typeface="Calibri"/>
                <a:cs typeface="Calibri"/>
              </a:rPr>
              <a:t>μονάδα</a:t>
            </a:r>
            <a:endParaRPr sz="1350">
              <a:latin typeface="Calibri"/>
              <a:cs typeface="Calibri"/>
            </a:endParaRPr>
          </a:p>
          <a:p>
            <a:pPr marL="298450">
              <a:lnSpc>
                <a:spcPts val="1450"/>
              </a:lnSpc>
            </a:pPr>
            <a:r>
              <a:rPr sz="1350" spc="120" dirty="0">
                <a:solidFill>
                  <a:srgbClr val="FFFFFF"/>
                </a:solidFill>
                <a:latin typeface="Calibri"/>
                <a:cs typeface="Calibri"/>
              </a:rPr>
              <a:t>επεξεργασίας</a:t>
            </a:r>
            <a:r>
              <a:rPr sz="1350" spc="50" dirty="0">
                <a:solidFill>
                  <a:srgbClr val="FFFFFF"/>
                </a:solidFill>
                <a:latin typeface="Calibri"/>
                <a:cs typeface="Calibri"/>
              </a:rPr>
              <a:t> </a:t>
            </a:r>
            <a:r>
              <a:rPr sz="1350" spc="125" dirty="0">
                <a:solidFill>
                  <a:srgbClr val="FFFFFF"/>
                </a:solidFill>
                <a:latin typeface="Calibri"/>
                <a:cs typeface="Calibri"/>
              </a:rPr>
              <a:t>(CPUκαι</a:t>
            </a:r>
            <a:r>
              <a:rPr sz="1350" spc="60" dirty="0">
                <a:solidFill>
                  <a:srgbClr val="FFFFFF"/>
                </a:solidFill>
                <a:latin typeface="Calibri"/>
                <a:cs typeface="Calibri"/>
              </a:rPr>
              <a:t> </a:t>
            </a:r>
            <a:r>
              <a:rPr sz="1350" spc="125" dirty="0">
                <a:solidFill>
                  <a:srgbClr val="FFFFFF"/>
                </a:solidFill>
                <a:latin typeface="Calibri"/>
                <a:cs typeface="Calibri"/>
              </a:rPr>
              <a:t>άλλες</a:t>
            </a:r>
            <a:r>
              <a:rPr sz="1350" spc="60" dirty="0">
                <a:solidFill>
                  <a:srgbClr val="FFFFFF"/>
                </a:solidFill>
                <a:latin typeface="Calibri"/>
                <a:cs typeface="Calibri"/>
              </a:rPr>
              <a:t> </a:t>
            </a:r>
            <a:r>
              <a:rPr sz="1350" spc="130" dirty="0">
                <a:solidFill>
                  <a:srgbClr val="FFFFFF"/>
                </a:solidFill>
                <a:latin typeface="Calibri"/>
                <a:cs typeface="Calibri"/>
              </a:rPr>
              <a:t>συσκευές</a:t>
            </a:r>
            <a:r>
              <a:rPr sz="1350" spc="60" dirty="0">
                <a:solidFill>
                  <a:srgbClr val="FFFFFF"/>
                </a:solidFill>
                <a:latin typeface="Calibri"/>
                <a:cs typeface="Calibri"/>
              </a:rPr>
              <a:t> </a:t>
            </a:r>
            <a:r>
              <a:rPr sz="1350" spc="125" dirty="0">
                <a:solidFill>
                  <a:srgbClr val="FFFFFF"/>
                </a:solidFill>
                <a:latin typeface="Calibri"/>
                <a:cs typeface="Calibri"/>
              </a:rPr>
              <a:t>αποθήκευσης.</a:t>
            </a:r>
            <a:endParaRPr sz="1350">
              <a:latin typeface="Calibri"/>
              <a:cs typeface="Calibri"/>
            </a:endParaRPr>
          </a:p>
        </p:txBody>
      </p:sp>
      <p:sp>
        <p:nvSpPr>
          <p:cNvPr id="7" name="object 7"/>
          <p:cNvSpPr txBox="1"/>
          <p:nvPr/>
        </p:nvSpPr>
        <p:spPr>
          <a:xfrm>
            <a:off x="367665" y="4461192"/>
            <a:ext cx="11506200" cy="2308860"/>
          </a:xfrm>
          <a:prstGeom prst="rect">
            <a:avLst/>
          </a:prstGeom>
        </p:spPr>
        <p:txBody>
          <a:bodyPr vert="horz" wrap="square" lIns="0" tIns="635" rIns="0" bIns="0" rtlCol="0">
            <a:spAutoFit/>
          </a:bodyPr>
          <a:lstStyle/>
          <a:p>
            <a:pPr marL="298450" marR="192405" indent="-285750">
              <a:lnSpc>
                <a:spcPct val="87500"/>
              </a:lnSpc>
              <a:spcBef>
                <a:spcPts val="5"/>
              </a:spcBef>
              <a:buClr>
                <a:srgbClr val="FFBA00"/>
              </a:buClr>
              <a:buSzPct val="118518"/>
              <a:buFont typeface="MS Gothic"/>
              <a:buChar char="❑"/>
              <a:tabLst>
                <a:tab pos="298450" algn="l"/>
              </a:tabLst>
            </a:pPr>
            <a:r>
              <a:rPr sz="1350" b="1" spc="130" dirty="0">
                <a:solidFill>
                  <a:srgbClr val="FFFFFF"/>
                </a:solidFill>
                <a:latin typeface="Calibri"/>
                <a:cs typeface="Calibri"/>
              </a:rPr>
              <a:t>Πυρήνας:</a:t>
            </a:r>
            <a:r>
              <a:rPr sz="1350" b="1" spc="65" dirty="0">
                <a:solidFill>
                  <a:srgbClr val="FFFFFF"/>
                </a:solidFill>
                <a:latin typeface="Calibri"/>
                <a:cs typeface="Calibri"/>
              </a:rPr>
              <a:t> </a:t>
            </a:r>
            <a:r>
              <a:rPr sz="1350" spc="125" dirty="0">
                <a:solidFill>
                  <a:srgbClr val="FFFFFF"/>
                </a:solidFill>
                <a:latin typeface="Calibri"/>
                <a:cs typeface="Calibri"/>
              </a:rPr>
              <a:t>Πυρήνας:</a:t>
            </a:r>
            <a:r>
              <a:rPr sz="1350" spc="55" dirty="0">
                <a:solidFill>
                  <a:srgbClr val="FFFFFF"/>
                </a:solidFill>
                <a:latin typeface="Calibri"/>
                <a:cs typeface="Calibri"/>
              </a:rPr>
              <a:t> </a:t>
            </a:r>
            <a:r>
              <a:rPr sz="1350" spc="180" dirty="0">
                <a:solidFill>
                  <a:srgbClr val="FFFFFF"/>
                </a:solidFill>
                <a:latin typeface="Calibri"/>
                <a:cs typeface="Calibri"/>
              </a:rPr>
              <a:t>Ο</a:t>
            </a:r>
            <a:r>
              <a:rPr sz="1350" spc="65" dirty="0">
                <a:solidFill>
                  <a:srgbClr val="FFFFFF"/>
                </a:solidFill>
                <a:latin typeface="Calibri"/>
                <a:cs typeface="Calibri"/>
              </a:rPr>
              <a:t> </a:t>
            </a:r>
            <a:r>
              <a:rPr sz="1350" spc="135" dirty="0">
                <a:solidFill>
                  <a:srgbClr val="FFFFFF"/>
                </a:solidFill>
                <a:latin typeface="Calibri"/>
                <a:cs typeface="Calibri"/>
              </a:rPr>
              <a:t>πυρήνας</a:t>
            </a:r>
            <a:r>
              <a:rPr sz="1350" spc="55" dirty="0">
                <a:solidFill>
                  <a:srgbClr val="FFFFFF"/>
                </a:solidFill>
                <a:latin typeface="Calibri"/>
                <a:cs typeface="Calibri"/>
              </a:rPr>
              <a:t> </a:t>
            </a:r>
            <a:r>
              <a:rPr sz="1350" spc="145" dirty="0">
                <a:solidFill>
                  <a:srgbClr val="FFFFFF"/>
                </a:solidFill>
                <a:latin typeface="Calibri"/>
                <a:cs typeface="Calibri"/>
              </a:rPr>
              <a:t>θα</a:t>
            </a:r>
            <a:r>
              <a:rPr sz="1350" spc="60" dirty="0">
                <a:solidFill>
                  <a:srgbClr val="FFFFFF"/>
                </a:solidFill>
                <a:latin typeface="Calibri"/>
                <a:cs typeface="Calibri"/>
              </a:rPr>
              <a:t> </a:t>
            </a:r>
            <a:r>
              <a:rPr sz="1350" spc="140" dirty="0">
                <a:solidFill>
                  <a:srgbClr val="FFFFFF"/>
                </a:solidFill>
                <a:latin typeface="Calibri"/>
                <a:cs typeface="Calibri"/>
              </a:rPr>
              <a:t>μπορούσε</a:t>
            </a:r>
            <a:r>
              <a:rPr sz="1350" spc="60" dirty="0">
                <a:solidFill>
                  <a:srgbClr val="FFFFFF"/>
                </a:solidFill>
                <a:latin typeface="Calibri"/>
                <a:cs typeface="Calibri"/>
              </a:rPr>
              <a:t> </a:t>
            </a:r>
            <a:r>
              <a:rPr sz="1350" spc="135" dirty="0">
                <a:solidFill>
                  <a:srgbClr val="FFFFFF"/>
                </a:solidFill>
                <a:latin typeface="Calibri"/>
                <a:cs typeface="Calibri"/>
              </a:rPr>
              <a:t>να</a:t>
            </a:r>
            <a:r>
              <a:rPr sz="1350" spc="60" dirty="0">
                <a:solidFill>
                  <a:srgbClr val="FFFFFF"/>
                </a:solidFill>
                <a:latin typeface="Calibri"/>
                <a:cs typeface="Calibri"/>
              </a:rPr>
              <a:t> </a:t>
            </a:r>
            <a:r>
              <a:rPr sz="1350" spc="120" dirty="0">
                <a:solidFill>
                  <a:srgbClr val="FFFFFF"/>
                </a:solidFill>
                <a:latin typeface="Calibri"/>
                <a:cs typeface="Calibri"/>
              </a:rPr>
              <a:t>κληθεί</a:t>
            </a:r>
            <a:r>
              <a:rPr sz="1350" spc="60" dirty="0">
                <a:solidFill>
                  <a:srgbClr val="FFFFFF"/>
                </a:solidFill>
                <a:latin typeface="Calibri"/>
                <a:cs typeface="Calibri"/>
              </a:rPr>
              <a:t> </a:t>
            </a:r>
            <a:r>
              <a:rPr sz="1350" spc="125" dirty="0">
                <a:solidFill>
                  <a:srgbClr val="FFFFFF"/>
                </a:solidFill>
                <a:latin typeface="Calibri"/>
                <a:cs typeface="Calibri"/>
              </a:rPr>
              <a:t>αλλιώς</a:t>
            </a:r>
            <a:r>
              <a:rPr sz="1350" spc="60" dirty="0">
                <a:solidFill>
                  <a:srgbClr val="FFFFFF"/>
                </a:solidFill>
                <a:latin typeface="Calibri"/>
                <a:cs typeface="Calibri"/>
              </a:rPr>
              <a:t> </a:t>
            </a:r>
            <a:r>
              <a:rPr sz="1350" spc="125" dirty="0">
                <a:solidFill>
                  <a:srgbClr val="FFFFFF"/>
                </a:solidFill>
                <a:latin typeface="Calibri"/>
                <a:cs typeface="Calibri"/>
              </a:rPr>
              <a:t>"η</a:t>
            </a:r>
            <a:r>
              <a:rPr sz="1350" spc="60" dirty="0">
                <a:solidFill>
                  <a:srgbClr val="FFFFFF"/>
                </a:solidFill>
                <a:latin typeface="Calibri"/>
                <a:cs typeface="Calibri"/>
              </a:rPr>
              <a:t> </a:t>
            </a:r>
            <a:r>
              <a:rPr sz="1350" spc="130" dirty="0">
                <a:solidFill>
                  <a:srgbClr val="FFFFFF"/>
                </a:solidFill>
                <a:latin typeface="Calibri"/>
                <a:cs typeface="Calibri"/>
              </a:rPr>
              <a:t>καρδιά</a:t>
            </a:r>
            <a:r>
              <a:rPr sz="1350" spc="60" dirty="0">
                <a:solidFill>
                  <a:srgbClr val="FFFFFF"/>
                </a:solidFill>
                <a:latin typeface="Calibri"/>
                <a:cs typeface="Calibri"/>
              </a:rPr>
              <a:t> </a:t>
            </a:r>
            <a:r>
              <a:rPr sz="1350" spc="110" dirty="0">
                <a:solidFill>
                  <a:srgbClr val="FFFFFF"/>
                </a:solidFill>
                <a:latin typeface="Calibri"/>
                <a:cs typeface="Calibri"/>
              </a:rPr>
              <a:t>OS)".</a:t>
            </a:r>
            <a:r>
              <a:rPr sz="1350" spc="60" dirty="0">
                <a:solidFill>
                  <a:srgbClr val="FFFFFF"/>
                </a:solidFill>
                <a:latin typeface="Calibri"/>
                <a:cs typeface="Calibri"/>
              </a:rPr>
              <a:t> </a:t>
            </a:r>
            <a:r>
              <a:rPr sz="1350" spc="125" dirty="0">
                <a:solidFill>
                  <a:srgbClr val="FFFFFF"/>
                </a:solidFill>
                <a:latin typeface="Calibri"/>
                <a:cs typeface="Calibri"/>
              </a:rPr>
              <a:t>Παρέχει</a:t>
            </a:r>
            <a:r>
              <a:rPr sz="1350" spc="55" dirty="0">
                <a:solidFill>
                  <a:srgbClr val="FFFFFF"/>
                </a:solidFill>
                <a:latin typeface="Calibri"/>
                <a:cs typeface="Calibri"/>
              </a:rPr>
              <a:t> </a:t>
            </a:r>
            <a:r>
              <a:rPr sz="1350" spc="120" dirty="0">
                <a:solidFill>
                  <a:srgbClr val="FFFFFF"/>
                </a:solidFill>
                <a:latin typeface="Calibri"/>
                <a:cs typeface="Calibri"/>
              </a:rPr>
              <a:t>τη</a:t>
            </a:r>
            <a:r>
              <a:rPr sz="1350" spc="60" dirty="0">
                <a:solidFill>
                  <a:srgbClr val="FFFFFF"/>
                </a:solidFill>
                <a:latin typeface="Calibri"/>
                <a:cs typeface="Calibri"/>
              </a:rPr>
              <a:t> </a:t>
            </a:r>
            <a:r>
              <a:rPr sz="1350" spc="135" dirty="0">
                <a:solidFill>
                  <a:srgbClr val="FFFFFF"/>
                </a:solidFill>
                <a:latin typeface="Calibri"/>
                <a:cs typeface="Calibri"/>
              </a:rPr>
              <a:t>διεπαφή</a:t>
            </a:r>
            <a:r>
              <a:rPr sz="1350" spc="55" dirty="0">
                <a:solidFill>
                  <a:srgbClr val="FFFFFF"/>
                </a:solidFill>
                <a:latin typeface="Calibri"/>
                <a:cs typeface="Calibri"/>
              </a:rPr>
              <a:t> </a:t>
            </a:r>
            <a:r>
              <a:rPr sz="1350" spc="125" dirty="0">
                <a:solidFill>
                  <a:srgbClr val="FFFFFF"/>
                </a:solidFill>
                <a:latin typeface="Calibri"/>
                <a:cs typeface="Calibri"/>
              </a:rPr>
              <a:t>μεταξύ</a:t>
            </a:r>
            <a:r>
              <a:rPr sz="1350" spc="60" dirty="0">
                <a:solidFill>
                  <a:srgbClr val="FFFFFF"/>
                </a:solidFill>
                <a:latin typeface="Calibri"/>
                <a:cs typeface="Calibri"/>
              </a:rPr>
              <a:t> </a:t>
            </a:r>
            <a:r>
              <a:rPr sz="1350" spc="114" dirty="0">
                <a:solidFill>
                  <a:srgbClr val="FFFFFF"/>
                </a:solidFill>
                <a:latin typeface="Calibri"/>
                <a:cs typeface="Calibri"/>
              </a:rPr>
              <a:t>της</a:t>
            </a:r>
            <a:r>
              <a:rPr sz="1350" spc="60" dirty="0">
                <a:solidFill>
                  <a:srgbClr val="FFFFFF"/>
                </a:solidFill>
                <a:latin typeface="Calibri"/>
                <a:cs typeface="Calibri"/>
              </a:rPr>
              <a:t> </a:t>
            </a:r>
            <a:r>
              <a:rPr sz="1350" spc="135" dirty="0">
                <a:solidFill>
                  <a:srgbClr val="FFFFFF"/>
                </a:solidFill>
                <a:latin typeface="Calibri"/>
                <a:cs typeface="Calibri"/>
              </a:rPr>
              <a:t>εφαρμογής</a:t>
            </a:r>
            <a:r>
              <a:rPr sz="1350" spc="60" dirty="0">
                <a:solidFill>
                  <a:srgbClr val="FFFFFF"/>
                </a:solidFill>
                <a:latin typeface="Calibri"/>
                <a:cs typeface="Calibri"/>
              </a:rPr>
              <a:t> </a:t>
            </a:r>
            <a:r>
              <a:rPr sz="1350" spc="110" dirty="0">
                <a:solidFill>
                  <a:srgbClr val="FFFFFF"/>
                </a:solidFill>
                <a:latin typeface="Calibri"/>
                <a:cs typeface="Calibri"/>
              </a:rPr>
              <a:t>και</a:t>
            </a:r>
            <a:r>
              <a:rPr sz="1350" spc="60" dirty="0">
                <a:solidFill>
                  <a:srgbClr val="FFFFFF"/>
                </a:solidFill>
                <a:latin typeface="Calibri"/>
                <a:cs typeface="Calibri"/>
              </a:rPr>
              <a:t> </a:t>
            </a:r>
            <a:r>
              <a:rPr sz="1350" spc="114" dirty="0">
                <a:solidFill>
                  <a:srgbClr val="FFFFFF"/>
                </a:solidFill>
                <a:latin typeface="Calibri"/>
                <a:cs typeface="Calibri"/>
              </a:rPr>
              <a:t>της </a:t>
            </a:r>
            <a:r>
              <a:rPr sz="1350" spc="-290" dirty="0">
                <a:solidFill>
                  <a:srgbClr val="FFFFFF"/>
                </a:solidFill>
                <a:latin typeface="Calibri"/>
                <a:cs typeface="Calibri"/>
              </a:rPr>
              <a:t> </a:t>
            </a:r>
            <a:r>
              <a:rPr sz="1350" spc="120" dirty="0">
                <a:solidFill>
                  <a:srgbClr val="FFFFFF"/>
                </a:solidFill>
                <a:latin typeface="Calibri"/>
                <a:cs typeface="Calibri"/>
              </a:rPr>
              <a:t>επεξεργασίας </a:t>
            </a:r>
            <a:r>
              <a:rPr sz="1350" spc="135" dirty="0">
                <a:solidFill>
                  <a:srgbClr val="FFFFFF"/>
                </a:solidFill>
                <a:latin typeface="Calibri"/>
                <a:cs typeface="Calibri"/>
              </a:rPr>
              <a:t>δεδομένων </a:t>
            </a:r>
            <a:r>
              <a:rPr sz="1350" spc="130" dirty="0">
                <a:solidFill>
                  <a:srgbClr val="FFFFFF"/>
                </a:solidFill>
                <a:latin typeface="Calibri"/>
                <a:cs typeface="Calibri"/>
              </a:rPr>
              <a:t>σε </a:t>
            </a:r>
            <a:r>
              <a:rPr sz="1350" spc="125" dirty="0">
                <a:solidFill>
                  <a:srgbClr val="FFFFFF"/>
                </a:solidFill>
                <a:latin typeface="Calibri"/>
                <a:cs typeface="Calibri"/>
              </a:rPr>
              <a:t>επίπεδο συστήματος. </a:t>
            </a:r>
            <a:r>
              <a:rPr sz="1350" spc="120" dirty="0">
                <a:solidFill>
                  <a:srgbClr val="FFFFFF"/>
                </a:solidFill>
                <a:latin typeface="Calibri"/>
                <a:cs typeface="Calibri"/>
              </a:rPr>
              <a:t>Συνεργάζεται </a:t>
            </a:r>
            <a:r>
              <a:rPr sz="1350" spc="130" dirty="0">
                <a:solidFill>
                  <a:srgbClr val="FFFFFF"/>
                </a:solidFill>
                <a:latin typeface="Calibri"/>
                <a:cs typeface="Calibri"/>
              </a:rPr>
              <a:t>ρητά </a:t>
            </a:r>
            <a:r>
              <a:rPr sz="1350" spc="135" dirty="0">
                <a:solidFill>
                  <a:srgbClr val="FFFFFF"/>
                </a:solidFill>
                <a:latin typeface="Calibri"/>
                <a:cs typeface="Calibri"/>
              </a:rPr>
              <a:t>με </a:t>
            </a:r>
            <a:r>
              <a:rPr sz="1350" spc="120" dirty="0">
                <a:solidFill>
                  <a:srgbClr val="FFFFFF"/>
                </a:solidFill>
                <a:latin typeface="Calibri"/>
                <a:cs typeface="Calibri"/>
              </a:rPr>
              <a:t>το υλικό </a:t>
            </a:r>
            <a:r>
              <a:rPr sz="1350" spc="110" dirty="0">
                <a:solidFill>
                  <a:srgbClr val="FFFFFF"/>
                </a:solidFill>
                <a:latin typeface="Calibri"/>
                <a:cs typeface="Calibri"/>
              </a:rPr>
              <a:t>για </a:t>
            </a:r>
            <a:r>
              <a:rPr sz="1350" spc="120" dirty="0">
                <a:solidFill>
                  <a:srgbClr val="FFFFFF"/>
                </a:solidFill>
                <a:latin typeface="Calibri"/>
                <a:cs typeface="Calibri"/>
              </a:rPr>
              <a:t>τη </a:t>
            </a:r>
            <a:r>
              <a:rPr sz="1350" spc="135" dirty="0">
                <a:solidFill>
                  <a:srgbClr val="FFFFFF"/>
                </a:solidFill>
                <a:latin typeface="Calibri"/>
                <a:cs typeface="Calibri"/>
              </a:rPr>
              <a:t>σύνδεση </a:t>
            </a:r>
            <a:r>
              <a:rPr sz="1350" spc="114" dirty="0">
                <a:solidFill>
                  <a:srgbClr val="FFFFFF"/>
                </a:solidFill>
                <a:latin typeface="Calibri"/>
                <a:cs typeface="Calibri"/>
              </a:rPr>
              <a:t>και </a:t>
            </a:r>
            <a:r>
              <a:rPr sz="1350" spc="120" dirty="0">
                <a:solidFill>
                  <a:srgbClr val="FFFFFF"/>
                </a:solidFill>
                <a:latin typeface="Calibri"/>
                <a:cs typeface="Calibri"/>
              </a:rPr>
              <a:t>την </a:t>
            </a:r>
            <a:r>
              <a:rPr sz="1350" spc="140" dirty="0">
                <a:solidFill>
                  <a:srgbClr val="FFFFFF"/>
                </a:solidFill>
                <a:latin typeface="Calibri"/>
                <a:cs typeface="Calibri"/>
              </a:rPr>
              <a:t>παρακολούθηση </a:t>
            </a:r>
            <a:r>
              <a:rPr sz="1350" spc="114" dirty="0">
                <a:solidFill>
                  <a:srgbClr val="FFFFFF"/>
                </a:solidFill>
                <a:latin typeface="Calibri"/>
                <a:cs typeface="Calibri"/>
              </a:rPr>
              <a:t>της </a:t>
            </a:r>
            <a:r>
              <a:rPr sz="1350" spc="120" dirty="0">
                <a:solidFill>
                  <a:srgbClr val="FFFFFF"/>
                </a:solidFill>
                <a:latin typeface="Calibri"/>
                <a:cs typeface="Calibri"/>
              </a:rPr>
              <a:t> </a:t>
            </a:r>
            <a:r>
              <a:rPr sz="1350" spc="114" dirty="0">
                <a:solidFill>
                  <a:srgbClr val="FFFFFF"/>
                </a:solidFill>
                <a:latin typeface="Calibri"/>
                <a:cs typeface="Calibri"/>
              </a:rPr>
              <a:t>επικοινωνίας.</a:t>
            </a:r>
            <a:r>
              <a:rPr sz="1350" spc="50" dirty="0">
                <a:solidFill>
                  <a:srgbClr val="FFFFFF"/>
                </a:solidFill>
                <a:latin typeface="Calibri"/>
                <a:cs typeface="Calibri"/>
              </a:rPr>
              <a:t> </a:t>
            </a:r>
            <a:r>
              <a:rPr sz="1350" spc="125" dirty="0">
                <a:solidFill>
                  <a:srgbClr val="FFFFFF"/>
                </a:solidFill>
                <a:latin typeface="Calibri"/>
                <a:cs typeface="Calibri"/>
              </a:rPr>
              <a:t>Σε</a:t>
            </a:r>
            <a:r>
              <a:rPr sz="1350" spc="60" dirty="0">
                <a:solidFill>
                  <a:srgbClr val="FFFFFF"/>
                </a:solidFill>
                <a:latin typeface="Calibri"/>
                <a:cs typeface="Calibri"/>
              </a:rPr>
              <a:t> </a:t>
            </a:r>
            <a:r>
              <a:rPr sz="1350" spc="130" dirty="0">
                <a:solidFill>
                  <a:srgbClr val="FFFFFF"/>
                </a:solidFill>
                <a:latin typeface="Calibri"/>
                <a:cs typeface="Calibri"/>
              </a:rPr>
              <a:t>ακατέργαστη</a:t>
            </a:r>
            <a:r>
              <a:rPr sz="1350" spc="50" dirty="0">
                <a:solidFill>
                  <a:srgbClr val="FFFFFF"/>
                </a:solidFill>
                <a:latin typeface="Calibri"/>
                <a:cs typeface="Calibri"/>
              </a:rPr>
              <a:t> </a:t>
            </a:r>
            <a:r>
              <a:rPr sz="1350" spc="125" dirty="0">
                <a:solidFill>
                  <a:srgbClr val="FFFFFF"/>
                </a:solidFill>
                <a:latin typeface="Calibri"/>
                <a:cs typeface="Calibri"/>
              </a:rPr>
              <a:t>υλοποίηση,</a:t>
            </a:r>
            <a:r>
              <a:rPr sz="1350" spc="70" dirty="0">
                <a:solidFill>
                  <a:srgbClr val="FFFFFF"/>
                </a:solidFill>
                <a:latin typeface="Calibri"/>
                <a:cs typeface="Calibri"/>
              </a:rPr>
              <a:t> </a:t>
            </a:r>
            <a:r>
              <a:rPr sz="1350" spc="125" dirty="0">
                <a:solidFill>
                  <a:srgbClr val="FFFFFF"/>
                </a:solidFill>
                <a:latin typeface="Calibri"/>
                <a:cs typeface="Calibri"/>
              </a:rPr>
              <a:t>υποθέτοντας</a:t>
            </a:r>
            <a:r>
              <a:rPr sz="1350" spc="50" dirty="0">
                <a:solidFill>
                  <a:srgbClr val="FFFFFF"/>
                </a:solidFill>
                <a:latin typeface="Calibri"/>
                <a:cs typeface="Calibri"/>
              </a:rPr>
              <a:t> </a:t>
            </a:r>
            <a:r>
              <a:rPr sz="1350" spc="105" dirty="0">
                <a:solidFill>
                  <a:srgbClr val="FFFFFF"/>
                </a:solidFill>
                <a:latin typeface="Calibri"/>
                <a:cs typeface="Calibri"/>
              </a:rPr>
              <a:t>ότι</a:t>
            </a:r>
            <a:r>
              <a:rPr sz="1350" spc="60" dirty="0">
                <a:solidFill>
                  <a:srgbClr val="FFFFFF"/>
                </a:solidFill>
                <a:latin typeface="Calibri"/>
                <a:cs typeface="Calibri"/>
              </a:rPr>
              <a:t> </a:t>
            </a:r>
            <a:r>
              <a:rPr sz="1350" spc="130" dirty="0">
                <a:solidFill>
                  <a:srgbClr val="FFFFFF"/>
                </a:solidFill>
                <a:latin typeface="Calibri"/>
                <a:cs typeface="Calibri"/>
              </a:rPr>
              <a:t>αποθηκεύετε</a:t>
            </a:r>
            <a:r>
              <a:rPr sz="1350" spc="50" dirty="0">
                <a:solidFill>
                  <a:srgbClr val="FFFFFF"/>
                </a:solidFill>
                <a:latin typeface="Calibri"/>
                <a:cs typeface="Calibri"/>
              </a:rPr>
              <a:t> </a:t>
            </a:r>
            <a:r>
              <a:rPr sz="1350" spc="130" dirty="0">
                <a:solidFill>
                  <a:srgbClr val="FFFFFF"/>
                </a:solidFill>
                <a:latin typeface="Calibri"/>
                <a:cs typeface="Calibri"/>
              </a:rPr>
              <a:t>ένα</a:t>
            </a:r>
            <a:r>
              <a:rPr sz="1350" spc="60" dirty="0">
                <a:solidFill>
                  <a:srgbClr val="FFFFFF"/>
                </a:solidFill>
                <a:latin typeface="Calibri"/>
                <a:cs typeface="Calibri"/>
              </a:rPr>
              <a:t> </a:t>
            </a:r>
            <a:r>
              <a:rPr sz="1350" spc="120" dirty="0">
                <a:solidFill>
                  <a:srgbClr val="FFFFFF"/>
                </a:solidFill>
                <a:latin typeface="Calibri"/>
                <a:cs typeface="Calibri"/>
              </a:rPr>
              <a:t>αρχείο</a:t>
            </a:r>
            <a:r>
              <a:rPr sz="1350" spc="60" dirty="0">
                <a:solidFill>
                  <a:srgbClr val="FFFFFF"/>
                </a:solidFill>
                <a:latin typeface="Calibri"/>
                <a:cs typeface="Calibri"/>
              </a:rPr>
              <a:t> </a:t>
            </a:r>
            <a:r>
              <a:rPr sz="1350" spc="125" dirty="0">
                <a:solidFill>
                  <a:srgbClr val="FFFFFF"/>
                </a:solidFill>
                <a:latin typeface="Calibri"/>
                <a:cs typeface="Calibri"/>
              </a:rPr>
              <a:t>στη</a:t>
            </a:r>
            <a:r>
              <a:rPr sz="1350" spc="55" dirty="0">
                <a:solidFill>
                  <a:srgbClr val="FFFFFF"/>
                </a:solidFill>
                <a:latin typeface="Calibri"/>
                <a:cs typeface="Calibri"/>
              </a:rPr>
              <a:t> </a:t>
            </a:r>
            <a:r>
              <a:rPr sz="1350" spc="185" dirty="0">
                <a:solidFill>
                  <a:srgbClr val="FFFFFF"/>
                </a:solidFill>
                <a:latin typeface="Calibri"/>
                <a:cs typeface="Calibri"/>
              </a:rPr>
              <a:t>ROM</a:t>
            </a:r>
            <a:r>
              <a:rPr sz="1350" spc="65" dirty="0">
                <a:solidFill>
                  <a:srgbClr val="FFFFFF"/>
                </a:solidFill>
                <a:latin typeface="Calibri"/>
                <a:cs typeface="Calibri"/>
              </a:rPr>
              <a:t> </a:t>
            </a:r>
            <a:r>
              <a:rPr sz="1350" spc="145" dirty="0">
                <a:solidFill>
                  <a:srgbClr val="FFFFFF"/>
                </a:solidFill>
                <a:latin typeface="Calibri"/>
                <a:cs typeface="Calibri"/>
              </a:rPr>
              <a:t>ή</a:t>
            </a:r>
            <a:r>
              <a:rPr sz="1350" spc="55" dirty="0">
                <a:solidFill>
                  <a:srgbClr val="FFFFFF"/>
                </a:solidFill>
                <a:latin typeface="Calibri"/>
                <a:cs typeface="Calibri"/>
              </a:rPr>
              <a:t> </a:t>
            </a:r>
            <a:r>
              <a:rPr sz="1350" spc="125" dirty="0">
                <a:solidFill>
                  <a:srgbClr val="FFFFFF"/>
                </a:solidFill>
                <a:latin typeface="Calibri"/>
                <a:cs typeface="Calibri"/>
              </a:rPr>
              <a:t>στο</a:t>
            </a:r>
            <a:r>
              <a:rPr sz="1350" spc="65" dirty="0">
                <a:solidFill>
                  <a:srgbClr val="FFFFFF"/>
                </a:solidFill>
                <a:latin typeface="Calibri"/>
                <a:cs typeface="Calibri"/>
              </a:rPr>
              <a:t> </a:t>
            </a:r>
            <a:r>
              <a:rPr sz="1350" spc="130" dirty="0">
                <a:solidFill>
                  <a:srgbClr val="FFFFFF"/>
                </a:solidFill>
                <a:latin typeface="Calibri"/>
                <a:cs typeface="Calibri"/>
              </a:rPr>
              <a:t>σκληρό</a:t>
            </a:r>
            <a:r>
              <a:rPr sz="1350" spc="60" dirty="0">
                <a:solidFill>
                  <a:srgbClr val="FFFFFF"/>
                </a:solidFill>
                <a:latin typeface="Calibri"/>
                <a:cs typeface="Calibri"/>
              </a:rPr>
              <a:t> </a:t>
            </a:r>
            <a:r>
              <a:rPr sz="1350" spc="105" dirty="0">
                <a:solidFill>
                  <a:srgbClr val="FFFFFF"/>
                </a:solidFill>
                <a:latin typeface="Calibri"/>
                <a:cs typeface="Calibri"/>
              </a:rPr>
              <a:t>δίσκο),</a:t>
            </a:r>
            <a:r>
              <a:rPr sz="1350" spc="60" dirty="0">
                <a:solidFill>
                  <a:srgbClr val="FFFFFF"/>
                </a:solidFill>
                <a:latin typeface="Calibri"/>
                <a:cs typeface="Calibri"/>
              </a:rPr>
              <a:t> </a:t>
            </a:r>
            <a:r>
              <a:rPr sz="1350" spc="140" dirty="0">
                <a:solidFill>
                  <a:srgbClr val="FFFFFF"/>
                </a:solidFill>
                <a:latin typeface="Calibri"/>
                <a:cs typeface="Calibri"/>
              </a:rPr>
              <a:t>θα</a:t>
            </a:r>
            <a:endParaRPr sz="1350">
              <a:latin typeface="Calibri"/>
              <a:cs typeface="Calibri"/>
            </a:endParaRPr>
          </a:p>
          <a:p>
            <a:pPr marL="298450" marR="5080">
              <a:lnSpc>
                <a:spcPts val="2039"/>
              </a:lnSpc>
              <a:spcBef>
                <a:spcPts val="45"/>
              </a:spcBef>
            </a:pPr>
            <a:r>
              <a:rPr sz="1350" spc="125" dirty="0">
                <a:solidFill>
                  <a:srgbClr val="FFFFFF"/>
                </a:solidFill>
                <a:latin typeface="Calibri"/>
                <a:cs typeface="Calibri"/>
              </a:rPr>
              <a:t>καταλαβαίνετε </a:t>
            </a:r>
            <a:r>
              <a:rPr sz="1350" spc="135" dirty="0">
                <a:solidFill>
                  <a:srgbClr val="FFFFFF"/>
                </a:solidFill>
                <a:latin typeface="Calibri"/>
                <a:cs typeface="Calibri"/>
              </a:rPr>
              <a:t>μόνο </a:t>
            </a:r>
            <a:r>
              <a:rPr sz="1350" spc="145" dirty="0">
                <a:solidFill>
                  <a:srgbClr val="FFFFFF"/>
                </a:solidFill>
                <a:latin typeface="Calibri"/>
                <a:cs typeface="Calibri"/>
              </a:rPr>
              <a:t>πώς </a:t>
            </a:r>
            <a:r>
              <a:rPr sz="1350" spc="135" dirty="0">
                <a:solidFill>
                  <a:srgbClr val="FFFFFF"/>
                </a:solidFill>
                <a:latin typeface="Calibri"/>
                <a:cs typeface="Calibri"/>
              </a:rPr>
              <a:t>να </a:t>
            </a:r>
            <a:r>
              <a:rPr sz="1350" spc="105" dirty="0">
                <a:solidFill>
                  <a:srgbClr val="FFFFFF"/>
                </a:solidFill>
                <a:latin typeface="Calibri"/>
                <a:cs typeface="Calibri"/>
              </a:rPr>
              <a:t>χειρίζεστε </a:t>
            </a:r>
            <a:r>
              <a:rPr sz="1350" spc="125" dirty="0">
                <a:solidFill>
                  <a:srgbClr val="FFFFFF"/>
                </a:solidFill>
                <a:latin typeface="Calibri"/>
                <a:cs typeface="Calibri"/>
              </a:rPr>
              <a:t>τα </a:t>
            </a:r>
            <a:r>
              <a:rPr sz="1350" spc="130" dirty="0">
                <a:solidFill>
                  <a:srgbClr val="FFFFFF"/>
                </a:solidFill>
                <a:latin typeface="Calibri"/>
                <a:cs typeface="Calibri"/>
              </a:rPr>
              <a:t>προς </a:t>
            </a:r>
            <a:r>
              <a:rPr sz="1350" spc="135" dirty="0">
                <a:solidFill>
                  <a:srgbClr val="FFFFFF"/>
                </a:solidFill>
                <a:latin typeface="Calibri"/>
                <a:cs typeface="Calibri"/>
              </a:rPr>
              <a:t>αποθήκευση </a:t>
            </a:r>
            <a:r>
              <a:rPr sz="1350" spc="130" dirty="0">
                <a:solidFill>
                  <a:srgbClr val="FFFFFF"/>
                </a:solidFill>
                <a:latin typeface="Calibri"/>
                <a:cs typeface="Calibri"/>
              </a:rPr>
              <a:t>δεδομένα </a:t>
            </a:r>
            <a:r>
              <a:rPr sz="1350" spc="135" dirty="0">
                <a:solidFill>
                  <a:srgbClr val="FFFFFF"/>
                </a:solidFill>
                <a:latin typeface="Calibri"/>
                <a:cs typeface="Calibri"/>
              </a:rPr>
              <a:t>με </a:t>
            </a:r>
            <a:r>
              <a:rPr sz="1350" spc="120" dirty="0">
                <a:solidFill>
                  <a:srgbClr val="FFFFFF"/>
                </a:solidFill>
                <a:latin typeface="Calibri"/>
                <a:cs typeface="Calibri"/>
              </a:rPr>
              <a:t>την </a:t>
            </a:r>
            <a:r>
              <a:rPr sz="1350" spc="130" dirty="0">
                <a:solidFill>
                  <a:srgbClr val="FFFFFF"/>
                </a:solidFill>
                <a:latin typeface="Calibri"/>
                <a:cs typeface="Calibri"/>
              </a:rPr>
              <a:t>επίδραση του </a:t>
            </a:r>
            <a:r>
              <a:rPr sz="1350" spc="125" dirty="0">
                <a:solidFill>
                  <a:srgbClr val="FFFFFF"/>
                </a:solidFill>
                <a:latin typeface="Calibri"/>
                <a:cs typeface="Calibri"/>
              </a:rPr>
              <a:t>πυρήνα. </a:t>
            </a:r>
            <a:r>
              <a:rPr sz="1350" spc="180" dirty="0">
                <a:solidFill>
                  <a:srgbClr val="FFFFFF"/>
                </a:solidFill>
                <a:latin typeface="Calibri"/>
                <a:cs typeface="Calibri"/>
              </a:rPr>
              <a:t>Ο </a:t>
            </a:r>
            <a:r>
              <a:rPr sz="1350" spc="135" dirty="0">
                <a:solidFill>
                  <a:srgbClr val="FFFFFF"/>
                </a:solidFill>
                <a:latin typeface="Calibri"/>
                <a:cs typeface="Calibri"/>
              </a:rPr>
              <a:t>πυρήνας </a:t>
            </a:r>
            <a:r>
              <a:rPr sz="1350" spc="105" dirty="0">
                <a:solidFill>
                  <a:srgbClr val="FFFFFF"/>
                </a:solidFill>
                <a:latin typeface="Calibri"/>
                <a:cs typeface="Calibri"/>
              </a:rPr>
              <a:t>έχει </a:t>
            </a:r>
            <a:r>
              <a:rPr sz="1350" spc="135" dirty="0">
                <a:solidFill>
                  <a:srgbClr val="FFFFFF"/>
                </a:solidFill>
                <a:latin typeface="Calibri"/>
                <a:cs typeface="Calibri"/>
              </a:rPr>
              <a:t>όλα </a:t>
            </a:r>
            <a:r>
              <a:rPr sz="1350" spc="145" dirty="0">
                <a:solidFill>
                  <a:srgbClr val="FFFFFF"/>
                </a:solidFill>
                <a:latin typeface="Calibri"/>
                <a:cs typeface="Calibri"/>
              </a:rPr>
              <a:t>όσα </a:t>
            </a:r>
            <a:r>
              <a:rPr sz="1350" spc="150" dirty="0">
                <a:solidFill>
                  <a:srgbClr val="FFFFFF"/>
                </a:solidFill>
                <a:latin typeface="Calibri"/>
                <a:cs typeface="Calibri"/>
              </a:rPr>
              <a:t> </a:t>
            </a:r>
            <a:r>
              <a:rPr sz="1350" spc="114" dirty="0">
                <a:solidFill>
                  <a:srgbClr val="FFFFFF"/>
                </a:solidFill>
                <a:latin typeface="Calibri"/>
                <a:cs typeface="Calibri"/>
              </a:rPr>
              <a:t>χρειάζονται για </a:t>
            </a:r>
            <a:r>
              <a:rPr sz="1350" spc="135" dirty="0">
                <a:solidFill>
                  <a:srgbClr val="FFFFFF"/>
                </a:solidFill>
                <a:latin typeface="Calibri"/>
                <a:cs typeface="Calibri"/>
              </a:rPr>
              <a:t>να </a:t>
            </a:r>
            <a:r>
              <a:rPr sz="1350" spc="105" dirty="0">
                <a:solidFill>
                  <a:srgbClr val="FFFFFF"/>
                </a:solidFill>
                <a:latin typeface="Calibri"/>
                <a:cs typeface="Calibri"/>
              </a:rPr>
              <a:t>διαχειριστεί </a:t>
            </a:r>
            <a:r>
              <a:rPr sz="1350" spc="120" dirty="0">
                <a:solidFill>
                  <a:srgbClr val="FFFFFF"/>
                </a:solidFill>
                <a:latin typeface="Calibri"/>
                <a:cs typeface="Calibri"/>
              </a:rPr>
              <a:t>την </a:t>
            </a:r>
            <a:r>
              <a:rPr sz="1350" spc="135" dirty="0">
                <a:solidFill>
                  <a:srgbClr val="FFFFFF"/>
                </a:solidFill>
                <a:latin typeface="Calibri"/>
                <a:cs typeface="Calibri"/>
              </a:rPr>
              <a:t>κρυπτογράφηση </a:t>
            </a:r>
            <a:r>
              <a:rPr sz="1350" spc="145" dirty="0">
                <a:solidFill>
                  <a:srgbClr val="FFFFFF"/>
                </a:solidFill>
                <a:latin typeface="Calibri"/>
                <a:cs typeface="Calibri"/>
              </a:rPr>
              <a:t>από </a:t>
            </a:r>
            <a:r>
              <a:rPr sz="1350" spc="135" dirty="0">
                <a:solidFill>
                  <a:srgbClr val="FFFFFF"/>
                </a:solidFill>
                <a:latin typeface="Calibri"/>
                <a:cs typeface="Calibri"/>
              </a:rPr>
              <a:t>άκρο </a:t>
            </a:r>
            <a:r>
              <a:rPr sz="1350" spc="130" dirty="0">
                <a:solidFill>
                  <a:srgbClr val="FFFFFF"/>
                </a:solidFill>
                <a:latin typeface="Calibri"/>
                <a:cs typeface="Calibri"/>
              </a:rPr>
              <a:t>σε </a:t>
            </a:r>
            <a:r>
              <a:rPr sz="1350" spc="135" dirty="0">
                <a:solidFill>
                  <a:srgbClr val="FFFFFF"/>
                </a:solidFill>
                <a:latin typeface="Calibri"/>
                <a:cs typeface="Calibri"/>
              </a:rPr>
              <a:t>άκρο </a:t>
            </a:r>
            <a:r>
              <a:rPr sz="1350" spc="130" dirty="0">
                <a:solidFill>
                  <a:srgbClr val="FFFFFF"/>
                </a:solidFill>
                <a:latin typeface="Calibri"/>
                <a:cs typeface="Calibri"/>
              </a:rPr>
              <a:t>σε οποιοδήποτε </a:t>
            </a:r>
            <a:r>
              <a:rPr sz="1350" spc="125" dirty="0">
                <a:solidFill>
                  <a:srgbClr val="FFFFFF"/>
                </a:solidFill>
                <a:latin typeface="Calibri"/>
                <a:cs typeface="Calibri"/>
              </a:rPr>
              <a:t>αίτημα </a:t>
            </a:r>
            <a:r>
              <a:rPr sz="1350" spc="114" dirty="0">
                <a:solidFill>
                  <a:srgbClr val="FFFFFF"/>
                </a:solidFill>
                <a:latin typeface="Calibri"/>
                <a:cs typeface="Calibri"/>
              </a:rPr>
              <a:t>εντός </a:t>
            </a:r>
            <a:r>
              <a:rPr sz="1350" spc="135" dirty="0">
                <a:solidFill>
                  <a:srgbClr val="FFFFFF"/>
                </a:solidFill>
                <a:latin typeface="Calibri"/>
                <a:cs typeface="Calibri"/>
              </a:rPr>
              <a:t>των </a:t>
            </a:r>
            <a:r>
              <a:rPr sz="1350" spc="130" dirty="0">
                <a:solidFill>
                  <a:srgbClr val="FFFFFF"/>
                </a:solidFill>
                <a:latin typeface="Calibri"/>
                <a:cs typeface="Calibri"/>
              </a:rPr>
              <a:t>ορίων </a:t>
            </a:r>
            <a:r>
              <a:rPr sz="1350" spc="125" dirty="0">
                <a:solidFill>
                  <a:srgbClr val="FFFFFF"/>
                </a:solidFill>
                <a:latin typeface="Calibri"/>
                <a:cs typeface="Calibri"/>
              </a:rPr>
              <a:t>του </a:t>
            </a:r>
            <a:r>
              <a:rPr sz="1350" spc="114" dirty="0">
                <a:solidFill>
                  <a:srgbClr val="FFFFFF"/>
                </a:solidFill>
                <a:latin typeface="Calibri"/>
                <a:cs typeface="Calibri"/>
              </a:rPr>
              <a:t>λειτουργικού </a:t>
            </a:r>
            <a:r>
              <a:rPr sz="1350" spc="120" dirty="0">
                <a:solidFill>
                  <a:srgbClr val="FFFFFF"/>
                </a:solidFill>
                <a:latin typeface="Calibri"/>
                <a:cs typeface="Calibri"/>
              </a:rPr>
              <a:t> </a:t>
            </a:r>
            <a:r>
              <a:rPr sz="1350" spc="125" dirty="0">
                <a:solidFill>
                  <a:srgbClr val="FFFFFF"/>
                </a:solidFill>
                <a:latin typeface="Calibri"/>
                <a:cs typeface="Calibri"/>
              </a:rPr>
              <a:t>συστήματος. Παρέχει </a:t>
            </a:r>
            <a:r>
              <a:rPr sz="1350" spc="120" dirty="0">
                <a:solidFill>
                  <a:srgbClr val="FFFFFF"/>
                </a:solidFill>
                <a:latin typeface="Calibri"/>
                <a:cs typeface="Calibri"/>
              </a:rPr>
              <a:t>επίσης τη </a:t>
            </a:r>
            <a:r>
              <a:rPr sz="1350" spc="130" dirty="0">
                <a:solidFill>
                  <a:srgbClr val="FFFFFF"/>
                </a:solidFill>
                <a:latin typeface="Calibri"/>
                <a:cs typeface="Calibri"/>
              </a:rPr>
              <a:t>χαμηλότερη </a:t>
            </a:r>
            <a:r>
              <a:rPr sz="1350" spc="135" dirty="0">
                <a:solidFill>
                  <a:srgbClr val="FFFFFF"/>
                </a:solidFill>
                <a:latin typeface="Calibri"/>
                <a:cs typeface="Calibri"/>
              </a:rPr>
              <a:t>αφαίρεση </a:t>
            </a:r>
            <a:r>
              <a:rPr sz="1350" spc="125" dirty="0">
                <a:solidFill>
                  <a:srgbClr val="FFFFFF"/>
                </a:solidFill>
                <a:latin typeface="Calibri"/>
                <a:cs typeface="Calibri"/>
              </a:rPr>
              <a:t>επιπέδου </a:t>
            </a:r>
            <a:r>
              <a:rPr sz="1350" spc="110" dirty="0">
                <a:solidFill>
                  <a:srgbClr val="FFFFFF"/>
                </a:solidFill>
                <a:latin typeface="Calibri"/>
                <a:cs typeface="Calibri"/>
              </a:rPr>
              <a:t>για </a:t>
            </a:r>
            <a:r>
              <a:rPr sz="1350" spc="120" dirty="0">
                <a:solidFill>
                  <a:srgbClr val="FFFFFF"/>
                </a:solidFill>
                <a:latin typeface="Calibri"/>
                <a:cs typeface="Calibri"/>
              </a:rPr>
              <a:t>το </a:t>
            </a:r>
            <a:r>
              <a:rPr sz="1350" spc="114" dirty="0">
                <a:solidFill>
                  <a:srgbClr val="FFFFFF"/>
                </a:solidFill>
                <a:latin typeface="Calibri"/>
                <a:cs typeface="Calibri"/>
              </a:rPr>
              <a:t>λογισμικό </a:t>
            </a:r>
            <a:r>
              <a:rPr sz="1350" spc="140" dirty="0">
                <a:solidFill>
                  <a:srgbClr val="FFFFFF"/>
                </a:solidFill>
                <a:latin typeface="Calibri"/>
                <a:cs typeface="Calibri"/>
              </a:rPr>
              <a:t>εφαρμογών </a:t>
            </a:r>
            <a:r>
              <a:rPr sz="1350" spc="145" dirty="0">
                <a:solidFill>
                  <a:srgbClr val="FFFFFF"/>
                </a:solidFill>
                <a:latin typeface="Calibri"/>
                <a:cs typeface="Calibri"/>
              </a:rPr>
              <a:t>πόρων </a:t>
            </a:r>
            <a:r>
              <a:rPr sz="1350" spc="110" dirty="0">
                <a:solidFill>
                  <a:srgbClr val="FFFFFF"/>
                </a:solidFill>
                <a:latin typeface="Calibri"/>
                <a:cs typeface="Calibri"/>
              </a:rPr>
              <a:t>και </a:t>
            </a:r>
            <a:r>
              <a:rPr sz="1350" spc="125" dirty="0">
                <a:solidFill>
                  <a:srgbClr val="FFFFFF"/>
                </a:solidFill>
                <a:latin typeface="Calibri"/>
                <a:cs typeface="Calibri"/>
              </a:rPr>
              <a:t>πραγματοποιεί </a:t>
            </a:r>
            <a:r>
              <a:rPr sz="1350" spc="90" dirty="0">
                <a:solidFill>
                  <a:srgbClr val="FFFFFF"/>
                </a:solidFill>
                <a:latin typeface="Calibri"/>
                <a:cs typeface="Calibri"/>
              </a:rPr>
              <a:t>τις </a:t>
            </a:r>
            <a:r>
              <a:rPr sz="1350" spc="95" dirty="0">
                <a:solidFill>
                  <a:srgbClr val="FFFFFF"/>
                </a:solidFill>
                <a:latin typeface="Calibri"/>
                <a:cs typeface="Calibri"/>
              </a:rPr>
              <a:t> </a:t>
            </a:r>
            <a:r>
              <a:rPr sz="1350" spc="120" dirty="0">
                <a:solidFill>
                  <a:srgbClr val="FFFFFF"/>
                </a:solidFill>
                <a:latin typeface="Calibri"/>
                <a:cs typeface="Calibri"/>
              </a:rPr>
              <a:t>διαδραστικές αλληλεπιδράσεις </a:t>
            </a:r>
            <a:r>
              <a:rPr sz="1350" spc="125" dirty="0">
                <a:solidFill>
                  <a:srgbClr val="FFFFFF"/>
                </a:solidFill>
                <a:latin typeface="Calibri"/>
                <a:cs typeface="Calibri"/>
              </a:rPr>
              <a:t>μεταξύ υλικού </a:t>
            </a:r>
            <a:r>
              <a:rPr sz="1350" spc="114" dirty="0">
                <a:solidFill>
                  <a:srgbClr val="FFFFFF"/>
                </a:solidFill>
                <a:latin typeface="Calibri"/>
                <a:cs typeface="Calibri"/>
              </a:rPr>
              <a:t>και </a:t>
            </a:r>
            <a:r>
              <a:rPr sz="1350" spc="140" dirty="0">
                <a:solidFill>
                  <a:srgbClr val="FFFFFF"/>
                </a:solidFill>
                <a:latin typeface="Calibri"/>
                <a:cs typeface="Calibri"/>
              </a:rPr>
              <a:t>άλλων </a:t>
            </a:r>
            <a:r>
              <a:rPr sz="1350" spc="130" dirty="0">
                <a:solidFill>
                  <a:srgbClr val="FFFFFF"/>
                </a:solidFill>
                <a:latin typeface="Calibri"/>
                <a:cs typeface="Calibri"/>
              </a:rPr>
              <a:t>εξαρτημάτων του </a:t>
            </a:r>
            <a:r>
              <a:rPr sz="1350" spc="125" dirty="0">
                <a:solidFill>
                  <a:srgbClr val="FFFFFF"/>
                </a:solidFill>
                <a:latin typeface="Calibri"/>
                <a:cs typeface="Calibri"/>
              </a:rPr>
              <a:t>συστήματος. </a:t>
            </a:r>
            <a:r>
              <a:rPr sz="1350" spc="175" dirty="0">
                <a:solidFill>
                  <a:srgbClr val="FFFFFF"/>
                </a:solidFill>
                <a:latin typeface="Calibri"/>
                <a:cs typeface="Calibri"/>
              </a:rPr>
              <a:t>Με </a:t>
            </a:r>
            <a:r>
              <a:rPr sz="1350" spc="114" dirty="0">
                <a:solidFill>
                  <a:srgbClr val="FFFFFF"/>
                </a:solidFill>
                <a:latin typeface="Calibri"/>
                <a:cs typeface="Calibri"/>
              </a:rPr>
              <a:t>λίγα </a:t>
            </a:r>
            <a:r>
              <a:rPr sz="1350" spc="110" dirty="0">
                <a:solidFill>
                  <a:srgbClr val="FFFFFF"/>
                </a:solidFill>
                <a:latin typeface="Calibri"/>
                <a:cs typeface="Calibri"/>
              </a:rPr>
              <a:t>λόγια, </a:t>
            </a:r>
            <a:r>
              <a:rPr sz="1350" spc="140" dirty="0">
                <a:solidFill>
                  <a:srgbClr val="FFFFFF"/>
                </a:solidFill>
                <a:latin typeface="Calibri"/>
                <a:cs typeface="Calibri"/>
              </a:rPr>
              <a:t>ο </a:t>
            </a:r>
            <a:r>
              <a:rPr sz="1350" spc="135" dirty="0">
                <a:solidFill>
                  <a:srgbClr val="FFFFFF"/>
                </a:solidFill>
                <a:latin typeface="Calibri"/>
                <a:cs typeface="Calibri"/>
              </a:rPr>
              <a:t>πυρήνας </a:t>
            </a:r>
            <a:r>
              <a:rPr sz="1350" spc="105" dirty="0">
                <a:solidFill>
                  <a:srgbClr val="FFFFFF"/>
                </a:solidFill>
                <a:latin typeface="Calibri"/>
                <a:cs typeface="Calibri"/>
              </a:rPr>
              <a:t>χειρίζεται </a:t>
            </a:r>
            <a:r>
              <a:rPr sz="1350" spc="110" dirty="0">
                <a:solidFill>
                  <a:srgbClr val="FFFFFF"/>
                </a:solidFill>
                <a:latin typeface="Calibri"/>
                <a:cs typeface="Calibri"/>
              </a:rPr>
              <a:t> </a:t>
            </a:r>
            <a:r>
              <a:rPr sz="1350" spc="114" dirty="0">
                <a:solidFill>
                  <a:srgbClr val="FFFFFF"/>
                </a:solidFill>
                <a:latin typeface="Calibri"/>
                <a:cs typeface="Calibri"/>
              </a:rPr>
              <a:t>διεργασίες</a:t>
            </a:r>
            <a:r>
              <a:rPr sz="1350" spc="60" dirty="0">
                <a:solidFill>
                  <a:srgbClr val="FFFFFF"/>
                </a:solidFill>
                <a:latin typeface="Calibri"/>
                <a:cs typeface="Calibri"/>
              </a:rPr>
              <a:t> </a:t>
            </a:r>
            <a:r>
              <a:rPr sz="1350" spc="125" dirty="0">
                <a:solidFill>
                  <a:srgbClr val="FFFFFF"/>
                </a:solidFill>
                <a:latin typeface="Calibri"/>
                <a:cs typeface="Calibri"/>
              </a:rPr>
              <a:t>στη</a:t>
            </a:r>
            <a:r>
              <a:rPr sz="1350" spc="65" dirty="0">
                <a:solidFill>
                  <a:srgbClr val="FFFFFF"/>
                </a:solidFill>
                <a:latin typeface="Calibri"/>
                <a:cs typeface="Calibri"/>
              </a:rPr>
              <a:t> </a:t>
            </a:r>
            <a:r>
              <a:rPr sz="1350" spc="114" dirty="0">
                <a:solidFill>
                  <a:srgbClr val="FFFFFF"/>
                </a:solidFill>
                <a:latin typeface="Calibri"/>
                <a:cs typeface="Calibri"/>
              </a:rPr>
              <a:t>διαχείριση</a:t>
            </a:r>
            <a:r>
              <a:rPr sz="1350" spc="55" dirty="0">
                <a:solidFill>
                  <a:srgbClr val="FFFFFF"/>
                </a:solidFill>
                <a:latin typeface="Calibri"/>
                <a:cs typeface="Calibri"/>
              </a:rPr>
              <a:t> </a:t>
            </a:r>
            <a:r>
              <a:rPr sz="1350" spc="114" dirty="0">
                <a:solidFill>
                  <a:srgbClr val="FFFFFF"/>
                </a:solidFill>
                <a:latin typeface="Calibri"/>
                <a:cs typeface="Calibri"/>
              </a:rPr>
              <a:t>της</a:t>
            </a:r>
            <a:r>
              <a:rPr sz="1350" spc="65" dirty="0">
                <a:solidFill>
                  <a:srgbClr val="FFFFFF"/>
                </a:solidFill>
                <a:latin typeface="Calibri"/>
                <a:cs typeface="Calibri"/>
              </a:rPr>
              <a:t> </a:t>
            </a:r>
            <a:r>
              <a:rPr sz="1350" spc="130" dirty="0">
                <a:solidFill>
                  <a:srgbClr val="FFFFFF"/>
                </a:solidFill>
                <a:latin typeface="Calibri"/>
                <a:cs typeface="Calibri"/>
              </a:rPr>
              <a:t>CPU,</a:t>
            </a:r>
            <a:r>
              <a:rPr sz="1350" spc="65" dirty="0">
                <a:solidFill>
                  <a:srgbClr val="FFFFFF"/>
                </a:solidFill>
                <a:latin typeface="Calibri"/>
                <a:cs typeface="Calibri"/>
              </a:rPr>
              <a:t> </a:t>
            </a:r>
            <a:r>
              <a:rPr sz="1350" spc="120" dirty="0">
                <a:solidFill>
                  <a:srgbClr val="FFFFFF"/>
                </a:solidFill>
                <a:latin typeface="Calibri"/>
                <a:cs typeface="Calibri"/>
              </a:rPr>
              <a:t>τη</a:t>
            </a:r>
            <a:r>
              <a:rPr sz="1350" spc="60" dirty="0">
                <a:solidFill>
                  <a:srgbClr val="FFFFFF"/>
                </a:solidFill>
                <a:latin typeface="Calibri"/>
                <a:cs typeface="Calibri"/>
              </a:rPr>
              <a:t> </a:t>
            </a:r>
            <a:r>
              <a:rPr sz="1350" spc="114" dirty="0">
                <a:solidFill>
                  <a:srgbClr val="FFFFFF"/>
                </a:solidFill>
                <a:latin typeface="Calibri"/>
                <a:cs typeface="Calibri"/>
              </a:rPr>
              <a:t>διαχείριση</a:t>
            </a:r>
            <a:r>
              <a:rPr sz="1350" spc="60" dirty="0">
                <a:solidFill>
                  <a:srgbClr val="FFFFFF"/>
                </a:solidFill>
                <a:latin typeface="Calibri"/>
                <a:cs typeface="Calibri"/>
              </a:rPr>
              <a:t> </a:t>
            </a:r>
            <a:r>
              <a:rPr sz="1350" spc="114" dirty="0">
                <a:solidFill>
                  <a:srgbClr val="FFFFFF"/>
                </a:solidFill>
                <a:latin typeface="Calibri"/>
                <a:cs typeface="Calibri"/>
              </a:rPr>
              <a:t>της</a:t>
            </a:r>
            <a:r>
              <a:rPr sz="1350" spc="60" dirty="0">
                <a:solidFill>
                  <a:srgbClr val="FFFFFF"/>
                </a:solidFill>
                <a:latin typeface="Calibri"/>
                <a:cs typeface="Calibri"/>
              </a:rPr>
              <a:t> </a:t>
            </a:r>
            <a:r>
              <a:rPr sz="1350" spc="125" dirty="0">
                <a:solidFill>
                  <a:srgbClr val="FFFFFF"/>
                </a:solidFill>
                <a:latin typeface="Calibri"/>
                <a:cs typeface="Calibri"/>
              </a:rPr>
              <a:t>μνήμης,</a:t>
            </a:r>
            <a:r>
              <a:rPr sz="1350" spc="65" dirty="0">
                <a:solidFill>
                  <a:srgbClr val="FFFFFF"/>
                </a:solidFill>
                <a:latin typeface="Calibri"/>
                <a:cs typeface="Calibri"/>
              </a:rPr>
              <a:t> </a:t>
            </a:r>
            <a:r>
              <a:rPr sz="1350" spc="120" dirty="0">
                <a:solidFill>
                  <a:srgbClr val="FFFFFF"/>
                </a:solidFill>
                <a:latin typeface="Calibri"/>
                <a:cs typeface="Calibri"/>
              </a:rPr>
              <a:t>τη</a:t>
            </a:r>
            <a:r>
              <a:rPr sz="1350" spc="65" dirty="0">
                <a:solidFill>
                  <a:srgbClr val="FFFFFF"/>
                </a:solidFill>
                <a:latin typeface="Calibri"/>
                <a:cs typeface="Calibri"/>
              </a:rPr>
              <a:t> </a:t>
            </a:r>
            <a:r>
              <a:rPr sz="1350" spc="114" dirty="0">
                <a:solidFill>
                  <a:srgbClr val="FFFFFF"/>
                </a:solidFill>
                <a:latin typeface="Calibri"/>
                <a:cs typeface="Calibri"/>
              </a:rPr>
              <a:t>διαχείριση</a:t>
            </a:r>
            <a:r>
              <a:rPr sz="1350" spc="60" dirty="0">
                <a:solidFill>
                  <a:srgbClr val="FFFFFF"/>
                </a:solidFill>
                <a:latin typeface="Calibri"/>
                <a:cs typeface="Calibri"/>
              </a:rPr>
              <a:t> </a:t>
            </a:r>
            <a:r>
              <a:rPr sz="1350" spc="130" dirty="0">
                <a:solidFill>
                  <a:srgbClr val="FFFFFF"/>
                </a:solidFill>
                <a:latin typeface="Calibri"/>
                <a:cs typeface="Calibri"/>
              </a:rPr>
              <a:t>συσκευών,</a:t>
            </a:r>
            <a:r>
              <a:rPr sz="1350" spc="65" dirty="0">
                <a:solidFill>
                  <a:srgbClr val="FFFFFF"/>
                </a:solidFill>
                <a:latin typeface="Calibri"/>
                <a:cs typeface="Calibri"/>
              </a:rPr>
              <a:t> </a:t>
            </a:r>
            <a:r>
              <a:rPr sz="1350" spc="120" dirty="0">
                <a:solidFill>
                  <a:srgbClr val="FFFFFF"/>
                </a:solidFill>
                <a:latin typeface="Calibri"/>
                <a:cs typeface="Calibri"/>
              </a:rPr>
              <a:t>τη</a:t>
            </a:r>
            <a:r>
              <a:rPr sz="1350" spc="60" dirty="0">
                <a:solidFill>
                  <a:srgbClr val="FFFFFF"/>
                </a:solidFill>
                <a:latin typeface="Calibri"/>
                <a:cs typeface="Calibri"/>
              </a:rPr>
              <a:t> </a:t>
            </a:r>
            <a:r>
              <a:rPr sz="1350" spc="114" dirty="0">
                <a:solidFill>
                  <a:srgbClr val="FFFFFF"/>
                </a:solidFill>
                <a:latin typeface="Calibri"/>
                <a:cs typeface="Calibri"/>
              </a:rPr>
              <a:t>διαχείριση</a:t>
            </a:r>
            <a:r>
              <a:rPr sz="1350" spc="60" dirty="0">
                <a:solidFill>
                  <a:srgbClr val="FFFFFF"/>
                </a:solidFill>
                <a:latin typeface="Calibri"/>
                <a:cs typeface="Calibri"/>
              </a:rPr>
              <a:t> </a:t>
            </a:r>
            <a:r>
              <a:rPr sz="1350" spc="130" dirty="0">
                <a:solidFill>
                  <a:srgbClr val="FFFFFF"/>
                </a:solidFill>
                <a:latin typeface="Calibri"/>
                <a:cs typeface="Calibri"/>
              </a:rPr>
              <a:t>χρηστών</a:t>
            </a:r>
            <a:r>
              <a:rPr sz="1350" spc="65" dirty="0">
                <a:solidFill>
                  <a:srgbClr val="FFFFFF"/>
                </a:solidFill>
                <a:latin typeface="Calibri"/>
                <a:cs typeface="Calibri"/>
              </a:rPr>
              <a:t> </a:t>
            </a:r>
            <a:r>
              <a:rPr sz="1350" spc="145" dirty="0">
                <a:solidFill>
                  <a:srgbClr val="FFFFFF"/>
                </a:solidFill>
                <a:latin typeface="Calibri"/>
                <a:cs typeface="Calibri"/>
              </a:rPr>
              <a:t>από</a:t>
            </a:r>
            <a:r>
              <a:rPr sz="1350" spc="60" dirty="0">
                <a:solidFill>
                  <a:srgbClr val="FFFFFF"/>
                </a:solidFill>
                <a:latin typeface="Calibri"/>
                <a:cs typeface="Calibri"/>
              </a:rPr>
              <a:t> </a:t>
            </a:r>
            <a:r>
              <a:rPr sz="1350" spc="135" dirty="0">
                <a:solidFill>
                  <a:srgbClr val="FFFFFF"/>
                </a:solidFill>
                <a:latin typeface="Calibri"/>
                <a:cs typeface="Calibri"/>
              </a:rPr>
              <a:t>άκρη</a:t>
            </a:r>
            <a:r>
              <a:rPr sz="1350" spc="65" dirty="0">
                <a:solidFill>
                  <a:srgbClr val="FFFFFF"/>
                </a:solidFill>
                <a:latin typeface="Calibri"/>
                <a:cs typeface="Calibri"/>
              </a:rPr>
              <a:t> </a:t>
            </a:r>
            <a:r>
              <a:rPr sz="1350" spc="130" dirty="0">
                <a:solidFill>
                  <a:srgbClr val="FFFFFF"/>
                </a:solidFill>
                <a:latin typeface="Calibri"/>
                <a:cs typeface="Calibri"/>
              </a:rPr>
              <a:t>σε</a:t>
            </a:r>
            <a:r>
              <a:rPr sz="1350" spc="60" dirty="0">
                <a:solidFill>
                  <a:srgbClr val="FFFFFF"/>
                </a:solidFill>
                <a:latin typeface="Calibri"/>
                <a:cs typeface="Calibri"/>
              </a:rPr>
              <a:t> </a:t>
            </a:r>
            <a:r>
              <a:rPr sz="1350" spc="120" dirty="0">
                <a:solidFill>
                  <a:srgbClr val="FFFFFF"/>
                </a:solidFill>
                <a:latin typeface="Calibri"/>
                <a:cs typeface="Calibri"/>
              </a:rPr>
              <a:t>άκρη,</a:t>
            </a:r>
            <a:r>
              <a:rPr sz="1350" spc="65" dirty="0">
                <a:solidFill>
                  <a:srgbClr val="FFFFFF"/>
                </a:solidFill>
                <a:latin typeface="Calibri"/>
                <a:cs typeface="Calibri"/>
              </a:rPr>
              <a:t> </a:t>
            </a:r>
            <a:r>
              <a:rPr sz="1350" spc="90" dirty="0">
                <a:solidFill>
                  <a:srgbClr val="FFFFFF"/>
                </a:solidFill>
                <a:latin typeface="Calibri"/>
                <a:cs typeface="Calibri"/>
              </a:rPr>
              <a:t>τις </a:t>
            </a:r>
            <a:r>
              <a:rPr sz="1350" spc="-290" dirty="0">
                <a:solidFill>
                  <a:srgbClr val="FFFFFF"/>
                </a:solidFill>
                <a:latin typeface="Calibri"/>
                <a:cs typeface="Calibri"/>
              </a:rPr>
              <a:t> </a:t>
            </a:r>
            <a:r>
              <a:rPr sz="1350" spc="114" dirty="0">
                <a:solidFill>
                  <a:srgbClr val="FFFFFF"/>
                </a:solidFill>
                <a:latin typeface="Calibri"/>
                <a:cs typeface="Calibri"/>
              </a:rPr>
              <a:t>διεργασίες</a:t>
            </a:r>
            <a:r>
              <a:rPr sz="1350" spc="55" dirty="0">
                <a:solidFill>
                  <a:srgbClr val="FFFFFF"/>
                </a:solidFill>
                <a:latin typeface="Calibri"/>
                <a:cs typeface="Calibri"/>
              </a:rPr>
              <a:t> </a:t>
            </a:r>
            <a:r>
              <a:rPr sz="1350" spc="125" dirty="0">
                <a:solidFill>
                  <a:srgbClr val="FFFFFF"/>
                </a:solidFill>
                <a:latin typeface="Calibri"/>
                <a:cs typeface="Calibri"/>
              </a:rPr>
              <a:t>εισόδου</a:t>
            </a:r>
            <a:r>
              <a:rPr sz="1350" spc="55" dirty="0">
                <a:solidFill>
                  <a:srgbClr val="FFFFFF"/>
                </a:solidFill>
                <a:latin typeface="Calibri"/>
                <a:cs typeface="Calibri"/>
              </a:rPr>
              <a:t> </a:t>
            </a:r>
            <a:r>
              <a:rPr sz="1350" spc="135" dirty="0">
                <a:solidFill>
                  <a:srgbClr val="FFFFFF"/>
                </a:solidFill>
                <a:latin typeface="Calibri"/>
                <a:cs typeface="Calibri"/>
              </a:rPr>
              <a:t>δεδομένων</a:t>
            </a:r>
            <a:r>
              <a:rPr sz="1350" spc="60" dirty="0">
                <a:solidFill>
                  <a:srgbClr val="FFFFFF"/>
                </a:solidFill>
                <a:latin typeface="Calibri"/>
                <a:cs typeface="Calibri"/>
              </a:rPr>
              <a:t> </a:t>
            </a:r>
            <a:r>
              <a:rPr sz="1350" spc="114" dirty="0">
                <a:solidFill>
                  <a:srgbClr val="FFFFFF"/>
                </a:solidFill>
                <a:latin typeface="Calibri"/>
                <a:cs typeface="Calibri"/>
              </a:rPr>
              <a:t>και</a:t>
            </a:r>
            <a:r>
              <a:rPr sz="1350" spc="55" dirty="0">
                <a:solidFill>
                  <a:srgbClr val="FFFFFF"/>
                </a:solidFill>
                <a:latin typeface="Calibri"/>
                <a:cs typeface="Calibri"/>
              </a:rPr>
              <a:t> </a:t>
            </a:r>
            <a:r>
              <a:rPr sz="1350" spc="125" dirty="0">
                <a:solidFill>
                  <a:srgbClr val="FFFFFF"/>
                </a:solidFill>
                <a:latin typeface="Calibri"/>
                <a:cs typeface="Calibri"/>
              </a:rPr>
              <a:t>άλλες</a:t>
            </a:r>
            <a:r>
              <a:rPr sz="1350" spc="55" dirty="0">
                <a:solidFill>
                  <a:srgbClr val="FFFFFF"/>
                </a:solidFill>
                <a:latin typeface="Calibri"/>
                <a:cs typeface="Calibri"/>
              </a:rPr>
              <a:t> </a:t>
            </a:r>
            <a:r>
              <a:rPr sz="1350" spc="120" dirty="0">
                <a:solidFill>
                  <a:srgbClr val="FFFFFF"/>
                </a:solidFill>
                <a:latin typeface="Calibri"/>
                <a:cs typeface="Calibri"/>
              </a:rPr>
              <a:t>βασικές</a:t>
            </a:r>
            <a:r>
              <a:rPr sz="1350" spc="55" dirty="0">
                <a:solidFill>
                  <a:srgbClr val="FFFFFF"/>
                </a:solidFill>
                <a:latin typeface="Calibri"/>
                <a:cs typeface="Calibri"/>
              </a:rPr>
              <a:t> </a:t>
            </a:r>
            <a:r>
              <a:rPr sz="1350" spc="114" dirty="0">
                <a:solidFill>
                  <a:srgbClr val="FFFFFF"/>
                </a:solidFill>
                <a:latin typeface="Calibri"/>
                <a:cs typeface="Calibri"/>
              </a:rPr>
              <a:t>λειτουργικές</a:t>
            </a:r>
            <a:r>
              <a:rPr sz="1350" spc="55" dirty="0">
                <a:solidFill>
                  <a:srgbClr val="FFFFFF"/>
                </a:solidFill>
                <a:latin typeface="Calibri"/>
                <a:cs typeface="Calibri"/>
              </a:rPr>
              <a:t> </a:t>
            </a:r>
            <a:r>
              <a:rPr sz="1350" spc="105" dirty="0">
                <a:solidFill>
                  <a:srgbClr val="FFFFFF"/>
                </a:solidFill>
                <a:latin typeface="Calibri"/>
                <a:cs typeface="Calibri"/>
              </a:rPr>
              <a:t>διαχειρίσεις.</a:t>
            </a:r>
            <a:endParaRPr sz="1350">
              <a:latin typeface="Calibri"/>
              <a:cs typeface="Calibri"/>
            </a:endParaRPr>
          </a:p>
          <a:p>
            <a:pPr marR="1261110" algn="r">
              <a:lnSpc>
                <a:spcPts val="1175"/>
              </a:lnSpc>
            </a:pPr>
            <a:r>
              <a:rPr sz="1100" dirty="0">
                <a:solidFill>
                  <a:srgbClr val="FFFFFF"/>
                </a:solidFill>
                <a:latin typeface="Arial"/>
                <a:cs typeface="Arial"/>
              </a:rPr>
              <a:t>2</a:t>
            </a:r>
            <a:endParaRPr sz="110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458469" y="640079"/>
            <a:ext cx="4831080" cy="459740"/>
          </a:xfrm>
          <a:prstGeom prst="rect">
            <a:avLst/>
          </a:prstGeom>
        </p:spPr>
        <p:txBody>
          <a:bodyPr vert="horz" wrap="square" lIns="0" tIns="12700" rIns="0" bIns="0" rtlCol="0">
            <a:spAutoFit/>
          </a:bodyPr>
          <a:lstStyle/>
          <a:p>
            <a:pPr marL="12700">
              <a:lnSpc>
                <a:spcPct val="100000"/>
              </a:lnSpc>
              <a:spcBef>
                <a:spcPts val="100"/>
              </a:spcBef>
            </a:pPr>
            <a:r>
              <a:rPr spc="130" dirty="0">
                <a:solidFill>
                  <a:srgbClr val="FFFFFF"/>
                </a:solidFill>
              </a:rPr>
              <a:t>Επισκόπηση</a:t>
            </a:r>
            <a:r>
              <a:rPr spc="20" dirty="0">
                <a:solidFill>
                  <a:srgbClr val="FFFFFF"/>
                </a:solidFill>
              </a:rPr>
              <a:t> </a:t>
            </a:r>
            <a:r>
              <a:rPr spc="130" dirty="0">
                <a:solidFill>
                  <a:srgbClr val="FFFFFF"/>
                </a:solidFill>
              </a:rPr>
              <a:t>Linux</a:t>
            </a:r>
            <a:r>
              <a:rPr spc="45" dirty="0">
                <a:solidFill>
                  <a:srgbClr val="FFFFFF"/>
                </a:solidFill>
              </a:rPr>
              <a:t> </a:t>
            </a:r>
            <a:r>
              <a:rPr spc="105" dirty="0">
                <a:solidFill>
                  <a:srgbClr val="FFFFFF"/>
                </a:solidFill>
              </a:rPr>
              <a:t>(συνέχεια)</a:t>
            </a:r>
          </a:p>
        </p:txBody>
      </p:sp>
      <p:sp>
        <p:nvSpPr>
          <p:cNvPr id="4" name="object 4"/>
          <p:cNvSpPr txBox="1"/>
          <p:nvPr/>
        </p:nvSpPr>
        <p:spPr>
          <a:xfrm>
            <a:off x="458469" y="1901825"/>
            <a:ext cx="11186795" cy="1299210"/>
          </a:xfrm>
          <a:prstGeom prst="rect">
            <a:avLst/>
          </a:prstGeom>
        </p:spPr>
        <p:txBody>
          <a:bodyPr vert="horz" wrap="square" lIns="0" tIns="3810" rIns="0" bIns="0" rtlCol="0">
            <a:spAutoFit/>
          </a:bodyPr>
          <a:lstStyle/>
          <a:p>
            <a:pPr marL="298450" marR="156845" indent="-285750">
              <a:lnSpc>
                <a:spcPct val="85400"/>
              </a:lnSpc>
              <a:spcBef>
                <a:spcPts val="30"/>
              </a:spcBef>
              <a:buClr>
                <a:srgbClr val="FFBA00"/>
              </a:buClr>
              <a:buSzPct val="128000"/>
              <a:buFont typeface="MS Gothic"/>
              <a:buChar char="❑"/>
              <a:tabLst>
                <a:tab pos="298450" algn="l"/>
              </a:tabLst>
            </a:pPr>
            <a:r>
              <a:rPr sz="1250" b="1" spc="90" dirty="0">
                <a:solidFill>
                  <a:srgbClr val="FFFFFF"/>
                </a:solidFill>
                <a:latin typeface="Calibri"/>
                <a:cs typeface="Calibri"/>
              </a:rPr>
              <a:t>Κέλυφος: </a:t>
            </a:r>
            <a:r>
              <a:rPr sz="1250" spc="95" dirty="0">
                <a:solidFill>
                  <a:srgbClr val="FFFFFF"/>
                </a:solidFill>
                <a:latin typeface="Calibri"/>
                <a:cs typeface="Calibri"/>
              </a:rPr>
              <a:t>Το </a:t>
            </a:r>
            <a:r>
              <a:rPr sz="1250" spc="75" dirty="0">
                <a:solidFill>
                  <a:srgbClr val="FFFFFF"/>
                </a:solidFill>
                <a:latin typeface="Calibri"/>
                <a:cs typeface="Calibri"/>
              </a:rPr>
              <a:t>Linux (λειτουργικό </a:t>
            </a:r>
            <a:r>
              <a:rPr sz="1250" spc="95" dirty="0">
                <a:solidFill>
                  <a:srgbClr val="FFFFFF"/>
                </a:solidFill>
                <a:latin typeface="Calibri"/>
                <a:cs typeface="Calibri"/>
              </a:rPr>
              <a:t>σύστημα </a:t>
            </a:r>
            <a:r>
              <a:rPr sz="1250" spc="85" dirty="0">
                <a:solidFill>
                  <a:srgbClr val="FFFFFF"/>
                </a:solidFill>
                <a:latin typeface="Calibri"/>
                <a:cs typeface="Calibri"/>
              </a:rPr>
              <a:t>ανοιχτού </a:t>
            </a:r>
            <a:r>
              <a:rPr sz="1250" spc="90" dirty="0">
                <a:solidFill>
                  <a:srgbClr val="FFFFFF"/>
                </a:solidFill>
                <a:latin typeface="Calibri"/>
                <a:cs typeface="Calibri"/>
              </a:rPr>
              <a:t>κώδικα </a:t>
            </a:r>
            <a:r>
              <a:rPr sz="1250" spc="85" dirty="0">
                <a:solidFill>
                  <a:srgbClr val="FFFFFF"/>
                </a:solidFill>
                <a:latin typeface="Calibri"/>
                <a:cs typeface="Calibri"/>
              </a:rPr>
              <a:t>βασισμένο </a:t>
            </a:r>
            <a:r>
              <a:rPr sz="1250" spc="90" dirty="0">
                <a:solidFill>
                  <a:srgbClr val="FFFFFF"/>
                </a:solidFill>
                <a:latin typeface="Calibri"/>
                <a:cs typeface="Calibri"/>
              </a:rPr>
              <a:t>στο </a:t>
            </a:r>
            <a:r>
              <a:rPr sz="1250" spc="75" dirty="0">
                <a:solidFill>
                  <a:srgbClr val="FFFFFF"/>
                </a:solidFill>
                <a:latin typeface="Calibri"/>
                <a:cs typeface="Calibri"/>
              </a:rPr>
              <a:t>Unix) </a:t>
            </a:r>
            <a:r>
              <a:rPr sz="1250" spc="80" dirty="0">
                <a:solidFill>
                  <a:srgbClr val="FFFFFF"/>
                </a:solidFill>
                <a:latin typeface="Calibri"/>
                <a:cs typeface="Calibri"/>
              </a:rPr>
              <a:t>παρέχει </a:t>
            </a:r>
            <a:r>
              <a:rPr sz="1250" spc="85" dirty="0">
                <a:solidFill>
                  <a:srgbClr val="FFFFFF"/>
                </a:solidFill>
                <a:latin typeface="Calibri"/>
                <a:cs typeface="Calibri"/>
              </a:rPr>
              <a:t>δυνατότητες </a:t>
            </a:r>
            <a:r>
              <a:rPr sz="1250" spc="75" dirty="0">
                <a:solidFill>
                  <a:srgbClr val="FFFFFF"/>
                </a:solidFill>
                <a:latin typeface="Calibri"/>
                <a:cs typeface="Calibri"/>
              </a:rPr>
              <a:t>για </a:t>
            </a:r>
            <a:r>
              <a:rPr sz="1250" spc="90" dirty="0">
                <a:solidFill>
                  <a:srgbClr val="FFFFFF"/>
                </a:solidFill>
                <a:latin typeface="Calibri"/>
                <a:cs typeface="Calibri"/>
              </a:rPr>
              <a:t>να παράγονται </a:t>
            </a:r>
            <a:r>
              <a:rPr sz="1250" spc="85" dirty="0">
                <a:solidFill>
                  <a:srgbClr val="FFFFFF"/>
                </a:solidFill>
                <a:latin typeface="Calibri"/>
                <a:cs typeface="Calibri"/>
              </a:rPr>
              <a:t>διεπαφές </a:t>
            </a:r>
            <a:r>
              <a:rPr sz="1250" spc="90" dirty="0">
                <a:solidFill>
                  <a:srgbClr val="FFFFFF"/>
                </a:solidFill>
                <a:latin typeface="Calibri"/>
                <a:cs typeface="Calibri"/>
              </a:rPr>
              <a:t>ανάπτυξης </a:t>
            </a:r>
            <a:r>
              <a:rPr sz="1250" spc="95" dirty="0">
                <a:solidFill>
                  <a:srgbClr val="FFFFFF"/>
                </a:solidFill>
                <a:latin typeface="Calibri"/>
                <a:cs typeface="Calibri"/>
              </a:rPr>
              <a:t> </a:t>
            </a:r>
            <a:r>
              <a:rPr sz="1250" spc="80" dirty="0">
                <a:solidFill>
                  <a:srgbClr val="FFFFFF"/>
                </a:solidFill>
                <a:latin typeface="Calibri"/>
                <a:cs typeface="Calibri"/>
              </a:rPr>
              <a:t>λογισμικού.</a:t>
            </a:r>
            <a:r>
              <a:rPr sz="1250" spc="45" dirty="0">
                <a:solidFill>
                  <a:srgbClr val="FFFFFF"/>
                </a:solidFill>
                <a:latin typeface="Calibri"/>
                <a:cs typeface="Calibri"/>
              </a:rPr>
              <a:t> </a:t>
            </a:r>
            <a:r>
              <a:rPr sz="1250" spc="95" dirty="0">
                <a:solidFill>
                  <a:srgbClr val="FFFFFF"/>
                </a:solidFill>
                <a:latin typeface="Calibri"/>
                <a:cs typeface="Calibri"/>
              </a:rPr>
              <a:t>Το</a:t>
            </a:r>
            <a:r>
              <a:rPr sz="1250" spc="50" dirty="0">
                <a:solidFill>
                  <a:srgbClr val="FFFFFF"/>
                </a:solidFill>
                <a:latin typeface="Calibri"/>
                <a:cs typeface="Calibri"/>
              </a:rPr>
              <a:t> </a:t>
            </a:r>
            <a:r>
              <a:rPr sz="1250" spc="90" dirty="0">
                <a:solidFill>
                  <a:srgbClr val="FFFFFF"/>
                </a:solidFill>
                <a:latin typeface="Calibri"/>
                <a:cs typeface="Calibri"/>
              </a:rPr>
              <a:t>κέλυφος</a:t>
            </a:r>
            <a:r>
              <a:rPr sz="1250" spc="45" dirty="0">
                <a:solidFill>
                  <a:srgbClr val="FFFFFF"/>
                </a:solidFill>
                <a:latin typeface="Calibri"/>
                <a:cs typeface="Calibri"/>
              </a:rPr>
              <a:t> </a:t>
            </a:r>
            <a:r>
              <a:rPr sz="1250" spc="70" dirty="0">
                <a:solidFill>
                  <a:srgbClr val="FFFFFF"/>
                </a:solidFill>
                <a:latin typeface="Calibri"/>
                <a:cs typeface="Calibri"/>
              </a:rPr>
              <a:t>είναι</a:t>
            </a:r>
            <a:r>
              <a:rPr sz="1250" spc="45" dirty="0">
                <a:solidFill>
                  <a:srgbClr val="FFFFFF"/>
                </a:solidFill>
                <a:latin typeface="Calibri"/>
                <a:cs typeface="Calibri"/>
              </a:rPr>
              <a:t> </a:t>
            </a:r>
            <a:r>
              <a:rPr sz="1250" spc="80" dirty="0">
                <a:solidFill>
                  <a:srgbClr val="FFFFFF"/>
                </a:solidFill>
                <a:latin typeface="Calibri"/>
                <a:cs typeface="Calibri"/>
              </a:rPr>
              <a:t>μια</a:t>
            </a:r>
            <a:r>
              <a:rPr sz="1250" spc="50" dirty="0">
                <a:solidFill>
                  <a:srgbClr val="FFFFFF"/>
                </a:solidFill>
                <a:latin typeface="Calibri"/>
                <a:cs typeface="Calibri"/>
              </a:rPr>
              <a:t> </a:t>
            </a:r>
            <a:r>
              <a:rPr sz="1250" spc="90" dirty="0">
                <a:solidFill>
                  <a:srgbClr val="FFFFFF"/>
                </a:solidFill>
                <a:latin typeface="Calibri"/>
                <a:cs typeface="Calibri"/>
              </a:rPr>
              <a:t>διεπαφή</a:t>
            </a:r>
            <a:r>
              <a:rPr sz="1250" spc="55" dirty="0">
                <a:solidFill>
                  <a:srgbClr val="FFFFFF"/>
                </a:solidFill>
                <a:latin typeface="Calibri"/>
                <a:cs typeface="Calibri"/>
              </a:rPr>
              <a:t> </a:t>
            </a:r>
            <a:r>
              <a:rPr sz="1250" spc="100" dirty="0">
                <a:solidFill>
                  <a:srgbClr val="FFFFFF"/>
                </a:solidFill>
                <a:latin typeface="Calibri"/>
                <a:cs typeface="Calibri"/>
              </a:rPr>
              <a:t>όπου</a:t>
            </a:r>
            <a:r>
              <a:rPr sz="1250" spc="50" dirty="0">
                <a:solidFill>
                  <a:srgbClr val="FFFFFF"/>
                </a:solidFill>
                <a:latin typeface="Calibri"/>
                <a:cs typeface="Calibri"/>
              </a:rPr>
              <a:t> </a:t>
            </a:r>
            <a:r>
              <a:rPr sz="1250" spc="75" dirty="0">
                <a:solidFill>
                  <a:srgbClr val="FFFFFF"/>
                </a:solidFill>
                <a:latin typeface="Calibri"/>
                <a:cs typeface="Calibri"/>
              </a:rPr>
              <a:t>οι</a:t>
            </a:r>
            <a:r>
              <a:rPr sz="1250" spc="45" dirty="0">
                <a:solidFill>
                  <a:srgbClr val="FFFFFF"/>
                </a:solidFill>
                <a:latin typeface="Calibri"/>
                <a:cs typeface="Calibri"/>
              </a:rPr>
              <a:t> </a:t>
            </a:r>
            <a:r>
              <a:rPr sz="1250" spc="85" dirty="0">
                <a:solidFill>
                  <a:srgbClr val="FFFFFF"/>
                </a:solidFill>
                <a:latin typeface="Calibri"/>
                <a:cs typeface="Calibri"/>
              </a:rPr>
              <a:t>χρήστες</a:t>
            </a:r>
            <a:r>
              <a:rPr sz="1250" spc="50" dirty="0">
                <a:solidFill>
                  <a:srgbClr val="FFFFFF"/>
                </a:solidFill>
                <a:latin typeface="Calibri"/>
                <a:cs typeface="Calibri"/>
              </a:rPr>
              <a:t> </a:t>
            </a:r>
            <a:r>
              <a:rPr sz="1250" spc="95" dirty="0">
                <a:solidFill>
                  <a:srgbClr val="FFFFFF"/>
                </a:solidFill>
                <a:latin typeface="Calibri"/>
                <a:cs typeface="Calibri"/>
              </a:rPr>
              <a:t>μπορούν</a:t>
            </a:r>
            <a:r>
              <a:rPr sz="1250" spc="45" dirty="0">
                <a:solidFill>
                  <a:srgbClr val="FFFFFF"/>
                </a:solidFill>
                <a:latin typeface="Calibri"/>
                <a:cs typeface="Calibri"/>
              </a:rPr>
              <a:t> </a:t>
            </a:r>
            <a:r>
              <a:rPr sz="1250" spc="90" dirty="0">
                <a:solidFill>
                  <a:srgbClr val="FFFFFF"/>
                </a:solidFill>
                <a:latin typeface="Calibri"/>
                <a:cs typeface="Calibri"/>
              </a:rPr>
              <a:t>να</a:t>
            </a:r>
            <a:r>
              <a:rPr sz="1250" spc="50" dirty="0">
                <a:solidFill>
                  <a:srgbClr val="FFFFFF"/>
                </a:solidFill>
                <a:latin typeface="Calibri"/>
                <a:cs typeface="Calibri"/>
              </a:rPr>
              <a:t> </a:t>
            </a:r>
            <a:r>
              <a:rPr sz="1250" spc="90" dirty="0">
                <a:solidFill>
                  <a:srgbClr val="FFFFFF"/>
                </a:solidFill>
                <a:latin typeface="Calibri"/>
                <a:cs typeface="Calibri"/>
              </a:rPr>
              <a:t>αποδίδουν</a:t>
            </a:r>
            <a:r>
              <a:rPr sz="1250" spc="50" dirty="0">
                <a:solidFill>
                  <a:srgbClr val="FFFFFF"/>
                </a:solidFill>
                <a:latin typeface="Calibri"/>
                <a:cs typeface="Calibri"/>
              </a:rPr>
              <a:t> </a:t>
            </a:r>
            <a:r>
              <a:rPr sz="1250" spc="85" dirty="0">
                <a:solidFill>
                  <a:srgbClr val="FFFFFF"/>
                </a:solidFill>
                <a:latin typeface="Calibri"/>
                <a:cs typeface="Calibri"/>
              </a:rPr>
              <a:t>είσοδο</a:t>
            </a:r>
            <a:r>
              <a:rPr sz="1250" spc="55" dirty="0">
                <a:solidFill>
                  <a:srgbClr val="FFFFFF"/>
                </a:solidFill>
                <a:latin typeface="Calibri"/>
                <a:cs typeface="Calibri"/>
              </a:rPr>
              <a:t> </a:t>
            </a:r>
            <a:r>
              <a:rPr sz="1250" spc="90" dirty="0">
                <a:solidFill>
                  <a:srgbClr val="FFFFFF"/>
                </a:solidFill>
                <a:latin typeface="Calibri"/>
                <a:cs typeface="Calibri"/>
              </a:rPr>
              <a:t>δεδομένων</a:t>
            </a:r>
            <a:r>
              <a:rPr sz="1250" spc="50" dirty="0">
                <a:solidFill>
                  <a:srgbClr val="FFFFFF"/>
                </a:solidFill>
                <a:latin typeface="Calibri"/>
                <a:cs typeface="Calibri"/>
              </a:rPr>
              <a:t> </a:t>
            </a:r>
            <a:r>
              <a:rPr sz="1250" spc="90" dirty="0">
                <a:solidFill>
                  <a:srgbClr val="FFFFFF"/>
                </a:solidFill>
                <a:latin typeface="Calibri"/>
                <a:cs typeface="Calibri"/>
              </a:rPr>
              <a:t>στο</a:t>
            </a:r>
            <a:r>
              <a:rPr sz="1250" spc="55" dirty="0">
                <a:solidFill>
                  <a:srgbClr val="FFFFFF"/>
                </a:solidFill>
                <a:latin typeface="Calibri"/>
                <a:cs typeface="Calibri"/>
              </a:rPr>
              <a:t> </a:t>
            </a:r>
            <a:r>
              <a:rPr sz="1250" spc="95" dirty="0">
                <a:solidFill>
                  <a:srgbClr val="FFFFFF"/>
                </a:solidFill>
                <a:latin typeface="Calibri"/>
                <a:cs typeface="Calibri"/>
              </a:rPr>
              <a:t>σύστημα</a:t>
            </a:r>
            <a:r>
              <a:rPr sz="1250" spc="55" dirty="0">
                <a:solidFill>
                  <a:srgbClr val="FFFFFF"/>
                </a:solidFill>
                <a:latin typeface="Calibri"/>
                <a:cs typeface="Calibri"/>
              </a:rPr>
              <a:t> </a:t>
            </a:r>
            <a:r>
              <a:rPr sz="1250" spc="85" dirty="0">
                <a:solidFill>
                  <a:srgbClr val="FFFFFF"/>
                </a:solidFill>
                <a:latin typeface="Calibri"/>
                <a:cs typeface="Calibri"/>
              </a:rPr>
              <a:t>χρησιμοποιώντας</a:t>
            </a:r>
            <a:r>
              <a:rPr sz="1250" spc="45" dirty="0">
                <a:solidFill>
                  <a:srgbClr val="FFFFFF"/>
                </a:solidFill>
                <a:latin typeface="Calibri"/>
                <a:cs typeface="Calibri"/>
              </a:rPr>
              <a:t> </a:t>
            </a:r>
            <a:r>
              <a:rPr sz="1250" spc="75" dirty="0">
                <a:solidFill>
                  <a:srgbClr val="FFFFFF"/>
                </a:solidFill>
                <a:latin typeface="Calibri"/>
                <a:cs typeface="Calibri"/>
              </a:rPr>
              <a:t>εντολές.</a:t>
            </a:r>
            <a:endParaRPr sz="1250">
              <a:latin typeface="Calibri"/>
              <a:cs typeface="Calibri"/>
            </a:endParaRPr>
          </a:p>
          <a:p>
            <a:pPr marL="298450" marR="5080">
              <a:lnSpc>
                <a:spcPts val="1340"/>
              </a:lnSpc>
              <a:spcBef>
                <a:spcPts val="15"/>
              </a:spcBef>
            </a:pPr>
            <a:r>
              <a:rPr sz="1250" spc="95" dirty="0">
                <a:solidFill>
                  <a:srgbClr val="FFFFFF"/>
                </a:solidFill>
                <a:latin typeface="Calibri"/>
                <a:cs typeface="Calibri"/>
              </a:rPr>
              <a:t>Μπορεί</a:t>
            </a:r>
            <a:r>
              <a:rPr sz="1250" spc="40" dirty="0">
                <a:solidFill>
                  <a:srgbClr val="FFFFFF"/>
                </a:solidFill>
                <a:latin typeface="Calibri"/>
                <a:cs typeface="Calibri"/>
              </a:rPr>
              <a:t> </a:t>
            </a:r>
            <a:r>
              <a:rPr sz="1250" spc="90" dirty="0">
                <a:solidFill>
                  <a:srgbClr val="FFFFFF"/>
                </a:solidFill>
                <a:latin typeface="Calibri"/>
                <a:cs typeface="Calibri"/>
              </a:rPr>
              <a:t>να</a:t>
            </a:r>
            <a:r>
              <a:rPr sz="1250" spc="45" dirty="0">
                <a:solidFill>
                  <a:srgbClr val="FFFFFF"/>
                </a:solidFill>
                <a:latin typeface="Calibri"/>
                <a:cs typeface="Calibri"/>
              </a:rPr>
              <a:t> </a:t>
            </a:r>
            <a:r>
              <a:rPr sz="1250" spc="85" dirty="0">
                <a:solidFill>
                  <a:srgbClr val="FFFFFF"/>
                </a:solidFill>
                <a:latin typeface="Calibri"/>
                <a:cs typeface="Calibri"/>
              </a:rPr>
              <a:t>χρησιμοποιηθεί</a:t>
            </a:r>
            <a:r>
              <a:rPr sz="1250" spc="50" dirty="0">
                <a:solidFill>
                  <a:srgbClr val="FFFFFF"/>
                </a:solidFill>
                <a:latin typeface="Calibri"/>
                <a:cs typeface="Calibri"/>
              </a:rPr>
              <a:t> </a:t>
            </a:r>
            <a:r>
              <a:rPr sz="1250" spc="75" dirty="0">
                <a:solidFill>
                  <a:srgbClr val="FFFFFF"/>
                </a:solidFill>
                <a:latin typeface="Calibri"/>
                <a:cs typeface="Calibri"/>
              </a:rPr>
              <a:t>για</a:t>
            </a:r>
            <a:r>
              <a:rPr sz="1250" spc="50" dirty="0">
                <a:solidFill>
                  <a:srgbClr val="FFFFFF"/>
                </a:solidFill>
                <a:latin typeface="Calibri"/>
                <a:cs typeface="Calibri"/>
              </a:rPr>
              <a:t> </a:t>
            </a:r>
            <a:r>
              <a:rPr sz="1250" spc="85" dirty="0">
                <a:solidFill>
                  <a:srgbClr val="FFFFFF"/>
                </a:solidFill>
                <a:latin typeface="Calibri"/>
                <a:cs typeface="Calibri"/>
              </a:rPr>
              <a:t>την</a:t>
            </a:r>
            <a:r>
              <a:rPr sz="1250" spc="45" dirty="0">
                <a:solidFill>
                  <a:srgbClr val="FFFFFF"/>
                </a:solidFill>
                <a:latin typeface="Calibri"/>
                <a:cs typeface="Calibri"/>
              </a:rPr>
              <a:t> </a:t>
            </a:r>
            <a:r>
              <a:rPr sz="1250" spc="90" dirty="0">
                <a:solidFill>
                  <a:srgbClr val="FFFFFF"/>
                </a:solidFill>
                <a:latin typeface="Calibri"/>
                <a:cs typeface="Calibri"/>
              </a:rPr>
              <a:t>εγκατάσταση</a:t>
            </a:r>
            <a:r>
              <a:rPr sz="1250" spc="50" dirty="0">
                <a:solidFill>
                  <a:srgbClr val="FFFFFF"/>
                </a:solidFill>
                <a:latin typeface="Calibri"/>
                <a:cs typeface="Calibri"/>
              </a:rPr>
              <a:t> </a:t>
            </a:r>
            <a:r>
              <a:rPr sz="1250" spc="95" dirty="0">
                <a:solidFill>
                  <a:srgbClr val="FFFFFF"/>
                </a:solidFill>
                <a:latin typeface="Calibri"/>
                <a:cs typeface="Calibri"/>
              </a:rPr>
              <a:t>προγραμμάτων</a:t>
            </a:r>
            <a:r>
              <a:rPr sz="1250" spc="40" dirty="0">
                <a:solidFill>
                  <a:srgbClr val="FFFFFF"/>
                </a:solidFill>
                <a:latin typeface="Calibri"/>
                <a:cs typeface="Calibri"/>
              </a:rPr>
              <a:t> </a:t>
            </a:r>
            <a:r>
              <a:rPr sz="1250" spc="90" dirty="0">
                <a:solidFill>
                  <a:srgbClr val="FFFFFF"/>
                </a:solidFill>
                <a:latin typeface="Calibri"/>
                <a:cs typeface="Calibri"/>
              </a:rPr>
              <a:t>εφαρμογών,</a:t>
            </a:r>
            <a:r>
              <a:rPr sz="1250" spc="50" dirty="0">
                <a:solidFill>
                  <a:srgbClr val="FFFFFF"/>
                </a:solidFill>
                <a:latin typeface="Calibri"/>
                <a:cs typeface="Calibri"/>
              </a:rPr>
              <a:t> </a:t>
            </a:r>
            <a:r>
              <a:rPr sz="1250" spc="85" dirty="0">
                <a:solidFill>
                  <a:srgbClr val="FFFFFF"/>
                </a:solidFill>
                <a:latin typeface="Calibri"/>
                <a:cs typeface="Calibri"/>
              </a:rPr>
              <a:t>την</a:t>
            </a:r>
            <a:r>
              <a:rPr sz="1250" spc="45" dirty="0">
                <a:solidFill>
                  <a:srgbClr val="FFFFFF"/>
                </a:solidFill>
                <a:latin typeface="Calibri"/>
                <a:cs typeface="Calibri"/>
              </a:rPr>
              <a:t> </a:t>
            </a:r>
            <a:r>
              <a:rPr sz="1250" spc="95" dirty="0">
                <a:solidFill>
                  <a:srgbClr val="FFFFFF"/>
                </a:solidFill>
                <a:latin typeface="Calibri"/>
                <a:cs typeface="Calibri"/>
              </a:rPr>
              <a:t>ενημέρωση</a:t>
            </a:r>
            <a:r>
              <a:rPr sz="1250" spc="45" dirty="0">
                <a:solidFill>
                  <a:srgbClr val="FFFFFF"/>
                </a:solidFill>
                <a:latin typeface="Calibri"/>
                <a:cs typeface="Calibri"/>
              </a:rPr>
              <a:t> </a:t>
            </a:r>
            <a:r>
              <a:rPr sz="1250" spc="90" dirty="0">
                <a:solidFill>
                  <a:srgbClr val="FFFFFF"/>
                </a:solidFill>
                <a:latin typeface="Calibri"/>
                <a:cs typeface="Calibri"/>
              </a:rPr>
              <a:t>του</a:t>
            </a:r>
            <a:r>
              <a:rPr sz="1250" spc="45" dirty="0">
                <a:solidFill>
                  <a:srgbClr val="FFFFFF"/>
                </a:solidFill>
                <a:latin typeface="Calibri"/>
                <a:cs typeface="Calibri"/>
              </a:rPr>
              <a:t> </a:t>
            </a:r>
            <a:r>
              <a:rPr sz="1250" spc="90" dirty="0">
                <a:solidFill>
                  <a:srgbClr val="FFFFFF"/>
                </a:solidFill>
                <a:latin typeface="Calibri"/>
                <a:cs typeface="Calibri"/>
              </a:rPr>
              <a:t>πυρήνα,</a:t>
            </a:r>
            <a:r>
              <a:rPr sz="1250" spc="45" dirty="0">
                <a:solidFill>
                  <a:srgbClr val="FFFFFF"/>
                </a:solidFill>
                <a:latin typeface="Calibri"/>
                <a:cs typeface="Calibri"/>
              </a:rPr>
              <a:t> </a:t>
            </a:r>
            <a:r>
              <a:rPr sz="1250" spc="85" dirty="0">
                <a:solidFill>
                  <a:srgbClr val="FFFFFF"/>
                </a:solidFill>
                <a:latin typeface="Calibri"/>
                <a:cs typeface="Calibri"/>
              </a:rPr>
              <a:t>την</a:t>
            </a:r>
            <a:r>
              <a:rPr sz="1250" spc="45" dirty="0">
                <a:solidFill>
                  <a:srgbClr val="FFFFFF"/>
                </a:solidFill>
                <a:latin typeface="Calibri"/>
                <a:cs typeface="Calibri"/>
              </a:rPr>
              <a:t> </a:t>
            </a:r>
            <a:r>
              <a:rPr sz="1250" spc="85" dirty="0">
                <a:solidFill>
                  <a:srgbClr val="FFFFFF"/>
                </a:solidFill>
                <a:latin typeface="Calibri"/>
                <a:cs typeface="Calibri"/>
              </a:rPr>
              <a:t>εκτέλεση</a:t>
            </a:r>
            <a:r>
              <a:rPr sz="1250" spc="45" dirty="0">
                <a:solidFill>
                  <a:srgbClr val="FFFFFF"/>
                </a:solidFill>
                <a:latin typeface="Calibri"/>
                <a:cs typeface="Calibri"/>
              </a:rPr>
              <a:t> </a:t>
            </a:r>
            <a:r>
              <a:rPr sz="1250" spc="85" dirty="0">
                <a:solidFill>
                  <a:srgbClr val="FFFFFF"/>
                </a:solidFill>
                <a:latin typeface="Calibri"/>
                <a:cs typeface="Calibri"/>
              </a:rPr>
              <a:t>ελέγχων</a:t>
            </a:r>
            <a:r>
              <a:rPr sz="1250" spc="40" dirty="0">
                <a:solidFill>
                  <a:srgbClr val="FFFFFF"/>
                </a:solidFill>
                <a:latin typeface="Calibri"/>
                <a:cs typeface="Calibri"/>
              </a:rPr>
              <a:t> </a:t>
            </a:r>
            <a:r>
              <a:rPr sz="1250" spc="80" dirty="0">
                <a:solidFill>
                  <a:srgbClr val="FFFFFF"/>
                </a:solidFill>
                <a:latin typeface="Calibri"/>
                <a:cs typeface="Calibri"/>
              </a:rPr>
              <a:t>της</a:t>
            </a:r>
            <a:r>
              <a:rPr sz="1250" spc="50" dirty="0">
                <a:solidFill>
                  <a:srgbClr val="FFFFFF"/>
                </a:solidFill>
                <a:latin typeface="Calibri"/>
                <a:cs typeface="Calibri"/>
              </a:rPr>
              <a:t> </a:t>
            </a:r>
            <a:r>
              <a:rPr sz="1250" spc="90" dirty="0">
                <a:solidFill>
                  <a:srgbClr val="FFFFFF"/>
                </a:solidFill>
                <a:latin typeface="Calibri"/>
                <a:cs typeface="Calibri"/>
              </a:rPr>
              <a:t>κατάστασης </a:t>
            </a:r>
            <a:r>
              <a:rPr sz="1250" spc="-270" dirty="0">
                <a:solidFill>
                  <a:srgbClr val="FFFFFF"/>
                </a:solidFill>
                <a:latin typeface="Calibri"/>
                <a:cs typeface="Calibri"/>
              </a:rPr>
              <a:t> </a:t>
            </a:r>
            <a:r>
              <a:rPr sz="1250" spc="90" dirty="0">
                <a:solidFill>
                  <a:srgbClr val="FFFFFF"/>
                </a:solidFill>
                <a:latin typeface="Calibri"/>
                <a:cs typeface="Calibri"/>
              </a:rPr>
              <a:t>του</a:t>
            </a:r>
            <a:r>
              <a:rPr sz="1250" spc="45" dirty="0">
                <a:solidFill>
                  <a:srgbClr val="FFFFFF"/>
                </a:solidFill>
                <a:latin typeface="Calibri"/>
                <a:cs typeface="Calibri"/>
              </a:rPr>
              <a:t> </a:t>
            </a:r>
            <a:r>
              <a:rPr sz="1250" spc="90" dirty="0">
                <a:solidFill>
                  <a:srgbClr val="FFFFFF"/>
                </a:solidFill>
                <a:latin typeface="Calibri"/>
                <a:cs typeface="Calibri"/>
              </a:rPr>
              <a:t>συστήματος</a:t>
            </a:r>
            <a:r>
              <a:rPr sz="1250" spc="50" dirty="0">
                <a:solidFill>
                  <a:srgbClr val="FFFFFF"/>
                </a:solidFill>
                <a:latin typeface="Calibri"/>
                <a:cs typeface="Calibri"/>
              </a:rPr>
              <a:t> </a:t>
            </a:r>
            <a:r>
              <a:rPr sz="1250" spc="80" dirty="0">
                <a:solidFill>
                  <a:srgbClr val="FFFFFF"/>
                </a:solidFill>
                <a:latin typeface="Calibri"/>
                <a:cs typeface="Calibri"/>
              </a:rPr>
              <a:t>και</a:t>
            </a:r>
            <a:r>
              <a:rPr sz="1250" spc="40" dirty="0">
                <a:solidFill>
                  <a:srgbClr val="FFFFFF"/>
                </a:solidFill>
                <a:latin typeface="Calibri"/>
                <a:cs typeface="Calibri"/>
              </a:rPr>
              <a:t> </a:t>
            </a:r>
            <a:r>
              <a:rPr sz="1250" spc="85" dirty="0">
                <a:solidFill>
                  <a:srgbClr val="FFFFFF"/>
                </a:solidFill>
                <a:latin typeface="Calibri"/>
                <a:cs typeface="Calibri"/>
              </a:rPr>
              <a:t>άλλες</a:t>
            </a:r>
            <a:r>
              <a:rPr sz="1250" spc="40" dirty="0">
                <a:solidFill>
                  <a:srgbClr val="FFFFFF"/>
                </a:solidFill>
                <a:latin typeface="Calibri"/>
                <a:cs typeface="Calibri"/>
              </a:rPr>
              <a:t> </a:t>
            </a:r>
            <a:r>
              <a:rPr sz="1250" spc="85" dirty="0">
                <a:solidFill>
                  <a:srgbClr val="FFFFFF"/>
                </a:solidFill>
                <a:latin typeface="Calibri"/>
                <a:cs typeface="Calibri"/>
              </a:rPr>
              <a:t>περιπλανήσεις</a:t>
            </a:r>
            <a:r>
              <a:rPr sz="1250" spc="40" dirty="0">
                <a:solidFill>
                  <a:srgbClr val="FFFFFF"/>
                </a:solidFill>
                <a:latin typeface="Calibri"/>
                <a:cs typeface="Calibri"/>
              </a:rPr>
              <a:t> </a:t>
            </a:r>
            <a:r>
              <a:rPr sz="1250" spc="80" dirty="0">
                <a:solidFill>
                  <a:srgbClr val="FFFFFF"/>
                </a:solidFill>
                <a:latin typeface="Calibri"/>
                <a:cs typeface="Calibri"/>
              </a:rPr>
              <a:t>εντός</a:t>
            </a:r>
            <a:r>
              <a:rPr sz="1250" spc="40" dirty="0">
                <a:solidFill>
                  <a:srgbClr val="FFFFFF"/>
                </a:solidFill>
                <a:latin typeface="Calibri"/>
                <a:cs typeface="Calibri"/>
              </a:rPr>
              <a:t> </a:t>
            </a:r>
            <a:r>
              <a:rPr sz="1250" spc="90" dirty="0">
                <a:solidFill>
                  <a:srgbClr val="FFFFFF"/>
                </a:solidFill>
                <a:latin typeface="Calibri"/>
                <a:cs typeface="Calibri"/>
              </a:rPr>
              <a:t>του</a:t>
            </a:r>
            <a:r>
              <a:rPr sz="1250" spc="45" dirty="0">
                <a:solidFill>
                  <a:srgbClr val="FFFFFF"/>
                </a:solidFill>
                <a:latin typeface="Calibri"/>
                <a:cs typeface="Calibri"/>
              </a:rPr>
              <a:t> </a:t>
            </a:r>
            <a:r>
              <a:rPr sz="1250" spc="100" dirty="0">
                <a:solidFill>
                  <a:srgbClr val="FFFFFF"/>
                </a:solidFill>
                <a:latin typeface="Calibri"/>
                <a:cs typeface="Calibri"/>
              </a:rPr>
              <a:t>OS</a:t>
            </a:r>
            <a:r>
              <a:rPr sz="1250" spc="50" dirty="0">
                <a:solidFill>
                  <a:srgbClr val="FFFFFF"/>
                </a:solidFill>
                <a:latin typeface="Calibri"/>
                <a:cs typeface="Calibri"/>
              </a:rPr>
              <a:t> </a:t>
            </a:r>
            <a:r>
              <a:rPr sz="1250" spc="80" dirty="0">
                <a:solidFill>
                  <a:srgbClr val="FFFFFF"/>
                </a:solidFill>
                <a:latin typeface="Calibri"/>
                <a:cs typeface="Calibri"/>
              </a:rPr>
              <a:t>(Operating</a:t>
            </a:r>
            <a:r>
              <a:rPr sz="1250" spc="50" dirty="0">
                <a:solidFill>
                  <a:srgbClr val="FFFFFF"/>
                </a:solidFill>
                <a:latin typeface="Calibri"/>
                <a:cs typeface="Calibri"/>
              </a:rPr>
              <a:t> </a:t>
            </a:r>
            <a:r>
              <a:rPr sz="1250" spc="90" dirty="0">
                <a:solidFill>
                  <a:srgbClr val="FFFFFF"/>
                </a:solidFill>
                <a:latin typeface="Calibri"/>
                <a:cs typeface="Calibri"/>
              </a:rPr>
              <a:t>System</a:t>
            </a:r>
            <a:r>
              <a:rPr sz="1250" spc="45" dirty="0">
                <a:solidFill>
                  <a:srgbClr val="FFFFFF"/>
                </a:solidFill>
                <a:latin typeface="Calibri"/>
                <a:cs typeface="Calibri"/>
              </a:rPr>
              <a:t> </a:t>
            </a:r>
            <a:r>
              <a:rPr sz="1250" spc="55" dirty="0">
                <a:solidFill>
                  <a:srgbClr val="FFFFFF"/>
                </a:solidFill>
                <a:latin typeface="Calibri"/>
                <a:cs typeface="Calibri"/>
              </a:rPr>
              <a:t>-</a:t>
            </a:r>
            <a:r>
              <a:rPr sz="1250" spc="40" dirty="0">
                <a:solidFill>
                  <a:srgbClr val="FFFFFF"/>
                </a:solidFill>
                <a:latin typeface="Calibri"/>
                <a:cs typeface="Calibri"/>
              </a:rPr>
              <a:t> </a:t>
            </a:r>
            <a:r>
              <a:rPr sz="1250" spc="80" dirty="0">
                <a:solidFill>
                  <a:srgbClr val="FFFFFF"/>
                </a:solidFill>
                <a:latin typeface="Calibri"/>
                <a:cs typeface="Calibri"/>
              </a:rPr>
              <a:t>λειτουργικό</a:t>
            </a:r>
            <a:r>
              <a:rPr sz="1250" spc="45" dirty="0">
                <a:solidFill>
                  <a:srgbClr val="FFFFFF"/>
                </a:solidFill>
                <a:latin typeface="Calibri"/>
                <a:cs typeface="Calibri"/>
              </a:rPr>
              <a:t> </a:t>
            </a:r>
            <a:r>
              <a:rPr sz="1250" spc="85" dirty="0">
                <a:solidFill>
                  <a:srgbClr val="FFFFFF"/>
                </a:solidFill>
                <a:latin typeface="Calibri"/>
                <a:cs typeface="Calibri"/>
              </a:rPr>
              <a:t>σύστημα).</a:t>
            </a:r>
            <a:r>
              <a:rPr sz="1250" spc="50" dirty="0">
                <a:solidFill>
                  <a:srgbClr val="FFFFFF"/>
                </a:solidFill>
                <a:latin typeface="Calibri"/>
                <a:cs typeface="Calibri"/>
              </a:rPr>
              <a:t> </a:t>
            </a:r>
            <a:r>
              <a:rPr sz="1250" spc="95" dirty="0">
                <a:solidFill>
                  <a:srgbClr val="FFFFFF"/>
                </a:solidFill>
                <a:latin typeface="Calibri"/>
                <a:cs typeface="Calibri"/>
              </a:rPr>
              <a:t>Το</a:t>
            </a:r>
            <a:r>
              <a:rPr sz="1250" spc="50" dirty="0">
                <a:solidFill>
                  <a:srgbClr val="FFFFFF"/>
                </a:solidFill>
                <a:latin typeface="Calibri"/>
                <a:cs typeface="Calibri"/>
              </a:rPr>
              <a:t> </a:t>
            </a:r>
            <a:r>
              <a:rPr sz="1250" spc="90" dirty="0">
                <a:solidFill>
                  <a:srgbClr val="FFFFFF"/>
                </a:solidFill>
                <a:latin typeface="Calibri"/>
                <a:cs typeface="Calibri"/>
              </a:rPr>
              <a:t>κέλυφος</a:t>
            </a:r>
            <a:r>
              <a:rPr sz="1250" spc="40" dirty="0">
                <a:solidFill>
                  <a:srgbClr val="FFFFFF"/>
                </a:solidFill>
                <a:latin typeface="Calibri"/>
                <a:cs typeface="Calibri"/>
              </a:rPr>
              <a:t> </a:t>
            </a:r>
            <a:r>
              <a:rPr sz="1250" spc="75" dirty="0">
                <a:solidFill>
                  <a:srgbClr val="FFFFFF"/>
                </a:solidFill>
                <a:latin typeface="Calibri"/>
                <a:cs typeface="Calibri"/>
              </a:rPr>
              <a:t>ταξινομείται</a:t>
            </a:r>
            <a:r>
              <a:rPr sz="1250" spc="45" dirty="0">
                <a:solidFill>
                  <a:srgbClr val="FFFFFF"/>
                </a:solidFill>
                <a:latin typeface="Calibri"/>
                <a:cs typeface="Calibri"/>
              </a:rPr>
              <a:t> </a:t>
            </a:r>
            <a:r>
              <a:rPr sz="1250" spc="90" dirty="0">
                <a:solidFill>
                  <a:srgbClr val="FFFFFF"/>
                </a:solidFill>
                <a:latin typeface="Calibri"/>
                <a:cs typeface="Calibri"/>
              </a:rPr>
              <a:t>σε</a:t>
            </a:r>
            <a:r>
              <a:rPr sz="1250" spc="40" dirty="0">
                <a:solidFill>
                  <a:srgbClr val="FFFFFF"/>
                </a:solidFill>
                <a:latin typeface="Calibri"/>
                <a:cs typeface="Calibri"/>
              </a:rPr>
              <a:t> </a:t>
            </a:r>
            <a:r>
              <a:rPr sz="1250" spc="95" dirty="0">
                <a:solidFill>
                  <a:srgbClr val="FFFFFF"/>
                </a:solidFill>
                <a:latin typeface="Calibri"/>
                <a:cs typeface="Calibri"/>
              </a:rPr>
              <a:t>δύο</a:t>
            </a:r>
            <a:r>
              <a:rPr sz="1250" spc="50" dirty="0">
                <a:solidFill>
                  <a:srgbClr val="FFFFFF"/>
                </a:solidFill>
                <a:latin typeface="Calibri"/>
                <a:cs typeface="Calibri"/>
              </a:rPr>
              <a:t> </a:t>
            </a:r>
            <a:r>
              <a:rPr sz="1250" spc="80" dirty="0">
                <a:solidFill>
                  <a:srgbClr val="FFFFFF"/>
                </a:solidFill>
                <a:latin typeface="Calibri"/>
                <a:cs typeface="Calibri"/>
              </a:rPr>
              <a:t>κατηγορίες</a:t>
            </a:r>
            <a:endParaRPr sz="1250">
              <a:latin typeface="Calibri"/>
              <a:cs typeface="Calibri"/>
            </a:endParaRPr>
          </a:p>
          <a:p>
            <a:pPr marL="298450" marR="158115">
              <a:lnSpc>
                <a:spcPct val="100000"/>
              </a:lnSpc>
              <a:spcBef>
                <a:spcPts val="10"/>
              </a:spcBef>
            </a:pPr>
            <a:r>
              <a:rPr sz="1250" spc="95" dirty="0">
                <a:solidFill>
                  <a:srgbClr val="FFFFFF"/>
                </a:solidFill>
                <a:latin typeface="Calibri"/>
                <a:cs typeface="Calibri"/>
              </a:rPr>
              <a:t>τύποι: </a:t>
            </a:r>
            <a:r>
              <a:rPr sz="1250" spc="120" dirty="0">
                <a:solidFill>
                  <a:srgbClr val="FFFFFF"/>
                </a:solidFill>
                <a:latin typeface="Calibri"/>
                <a:cs typeface="Calibri"/>
              </a:rPr>
              <a:t>κελύφη </a:t>
            </a:r>
            <a:r>
              <a:rPr sz="1250" spc="114" dirty="0">
                <a:solidFill>
                  <a:srgbClr val="FFFFFF"/>
                </a:solidFill>
                <a:latin typeface="Calibri"/>
                <a:cs typeface="Calibri"/>
              </a:rPr>
              <a:t>γραμμής </a:t>
            </a:r>
            <a:r>
              <a:rPr sz="1250" spc="110" dirty="0">
                <a:solidFill>
                  <a:srgbClr val="FFFFFF"/>
                </a:solidFill>
                <a:latin typeface="Calibri"/>
                <a:cs typeface="Calibri"/>
              </a:rPr>
              <a:t>εντολών </a:t>
            </a:r>
            <a:r>
              <a:rPr sz="1250" spc="100" dirty="0">
                <a:solidFill>
                  <a:srgbClr val="FFFFFF"/>
                </a:solidFill>
                <a:latin typeface="Calibri"/>
                <a:cs typeface="Calibri"/>
              </a:rPr>
              <a:t>και </a:t>
            </a:r>
            <a:r>
              <a:rPr sz="1250" spc="110" dirty="0">
                <a:solidFill>
                  <a:srgbClr val="FFFFFF"/>
                </a:solidFill>
                <a:latin typeface="Calibri"/>
                <a:cs typeface="Calibri"/>
              </a:rPr>
              <a:t>κελύφη. </a:t>
            </a:r>
            <a:r>
              <a:rPr sz="1250" spc="125" dirty="0">
                <a:solidFill>
                  <a:srgbClr val="FFFFFF"/>
                </a:solidFill>
                <a:latin typeface="Calibri"/>
                <a:cs typeface="Calibri"/>
              </a:rPr>
              <a:t>Ενώ </a:t>
            </a:r>
            <a:r>
              <a:rPr sz="1250" spc="100" dirty="0">
                <a:solidFill>
                  <a:srgbClr val="FFFFFF"/>
                </a:solidFill>
                <a:latin typeface="Calibri"/>
                <a:cs typeface="Calibri"/>
              </a:rPr>
              <a:t>και </a:t>
            </a:r>
            <a:r>
              <a:rPr sz="1250" spc="114" dirty="0">
                <a:solidFill>
                  <a:srgbClr val="FFFFFF"/>
                </a:solidFill>
                <a:latin typeface="Calibri"/>
                <a:cs typeface="Calibri"/>
              </a:rPr>
              <a:t>τα </a:t>
            </a:r>
            <a:r>
              <a:rPr sz="1250" spc="125" dirty="0">
                <a:solidFill>
                  <a:srgbClr val="FFFFFF"/>
                </a:solidFill>
                <a:latin typeface="Calibri"/>
                <a:cs typeface="Calibri"/>
              </a:rPr>
              <a:t>δύο </a:t>
            </a:r>
            <a:r>
              <a:rPr sz="1250" spc="110" dirty="0">
                <a:solidFill>
                  <a:srgbClr val="FFFFFF"/>
                </a:solidFill>
                <a:latin typeface="Calibri"/>
                <a:cs typeface="Calibri"/>
              </a:rPr>
              <a:t>αποδίδουν </a:t>
            </a:r>
            <a:r>
              <a:rPr sz="1250" spc="95" dirty="0">
                <a:solidFill>
                  <a:srgbClr val="FFFFFF"/>
                </a:solidFill>
                <a:latin typeface="Calibri"/>
                <a:cs typeface="Calibri"/>
              </a:rPr>
              <a:t>λειτουργικό, </a:t>
            </a:r>
            <a:r>
              <a:rPr sz="1250" spc="110" dirty="0">
                <a:solidFill>
                  <a:srgbClr val="FFFFFF"/>
                </a:solidFill>
                <a:latin typeface="Calibri"/>
                <a:cs typeface="Calibri"/>
              </a:rPr>
              <a:t>το </a:t>
            </a:r>
            <a:r>
              <a:rPr sz="1250" spc="114" dirty="0">
                <a:solidFill>
                  <a:srgbClr val="FFFFFF"/>
                </a:solidFill>
                <a:latin typeface="Calibri"/>
                <a:cs typeface="Calibri"/>
              </a:rPr>
              <a:t>γραμμής </a:t>
            </a:r>
            <a:r>
              <a:rPr sz="1250" spc="110" dirty="0">
                <a:solidFill>
                  <a:srgbClr val="FFFFFF"/>
                </a:solidFill>
                <a:latin typeface="Calibri"/>
                <a:cs typeface="Calibri"/>
              </a:rPr>
              <a:t>εντολών παρέχει μια </a:t>
            </a:r>
            <a:r>
              <a:rPr sz="1250" spc="125" dirty="0">
                <a:solidFill>
                  <a:srgbClr val="FFFFFF"/>
                </a:solidFill>
                <a:latin typeface="Calibri"/>
                <a:cs typeface="Calibri"/>
              </a:rPr>
              <a:t>διεπαφή γραμμής </a:t>
            </a:r>
            <a:r>
              <a:rPr sz="1250" spc="-270" dirty="0">
                <a:solidFill>
                  <a:srgbClr val="FFFFFF"/>
                </a:solidFill>
                <a:latin typeface="Calibri"/>
                <a:cs typeface="Calibri"/>
              </a:rPr>
              <a:t> </a:t>
            </a:r>
            <a:r>
              <a:rPr sz="1250" spc="120" dirty="0">
                <a:solidFill>
                  <a:srgbClr val="FFFFFF"/>
                </a:solidFill>
                <a:latin typeface="Calibri"/>
                <a:cs typeface="Calibri"/>
              </a:rPr>
              <a:t>εντολών</a:t>
            </a:r>
            <a:r>
              <a:rPr sz="1250" spc="55" dirty="0">
                <a:solidFill>
                  <a:srgbClr val="FFFFFF"/>
                </a:solidFill>
                <a:latin typeface="Calibri"/>
                <a:cs typeface="Calibri"/>
              </a:rPr>
              <a:t> </a:t>
            </a:r>
            <a:r>
              <a:rPr sz="1250" spc="85" dirty="0">
                <a:solidFill>
                  <a:srgbClr val="FFFFFF"/>
                </a:solidFill>
                <a:latin typeface="Calibri"/>
                <a:cs typeface="Calibri"/>
              </a:rPr>
              <a:t>(CLI)</a:t>
            </a:r>
            <a:r>
              <a:rPr sz="1250" spc="60" dirty="0">
                <a:solidFill>
                  <a:srgbClr val="FFFFFF"/>
                </a:solidFill>
                <a:latin typeface="Calibri"/>
                <a:cs typeface="Calibri"/>
              </a:rPr>
              <a:t> </a:t>
            </a:r>
            <a:r>
              <a:rPr sz="1250" spc="105" dirty="0">
                <a:solidFill>
                  <a:srgbClr val="FFFFFF"/>
                </a:solidFill>
                <a:latin typeface="Calibri"/>
                <a:cs typeface="Calibri"/>
              </a:rPr>
              <a:t>και</a:t>
            </a:r>
            <a:r>
              <a:rPr sz="1250" spc="60" dirty="0">
                <a:solidFill>
                  <a:srgbClr val="FFFFFF"/>
                </a:solidFill>
                <a:latin typeface="Calibri"/>
                <a:cs typeface="Calibri"/>
              </a:rPr>
              <a:t> </a:t>
            </a:r>
            <a:r>
              <a:rPr sz="1250" spc="135" dirty="0">
                <a:solidFill>
                  <a:srgbClr val="FFFFFF"/>
                </a:solidFill>
                <a:latin typeface="Calibri"/>
                <a:cs typeface="Calibri"/>
              </a:rPr>
              <a:t>η</a:t>
            </a:r>
            <a:r>
              <a:rPr sz="1250" spc="60" dirty="0">
                <a:solidFill>
                  <a:srgbClr val="FFFFFF"/>
                </a:solidFill>
                <a:latin typeface="Calibri"/>
                <a:cs typeface="Calibri"/>
              </a:rPr>
              <a:t> </a:t>
            </a:r>
            <a:r>
              <a:rPr sz="1250" spc="120" dirty="0">
                <a:solidFill>
                  <a:srgbClr val="FFFFFF"/>
                </a:solidFill>
                <a:latin typeface="Calibri"/>
                <a:cs typeface="Calibri"/>
              </a:rPr>
              <a:t>γραφική</a:t>
            </a:r>
            <a:r>
              <a:rPr sz="1250" spc="65" dirty="0">
                <a:solidFill>
                  <a:srgbClr val="FFFFFF"/>
                </a:solidFill>
                <a:latin typeface="Calibri"/>
                <a:cs typeface="Calibri"/>
              </a:rPr>
              <a:t> </a:t>
            </a:r>
            <a:r>
              <a:rPr sz="1250" spc="125" dirty="0">
                <a:solidFill>
                  <a:srgbClr val="FFFFFF"/>
                </a:solidFill>
                <a:latin typeface="Calibri"/>
                <a:cs typeface="Calibri"/>
              </a:rPr>
              <a:t>διεπαφή</a:t>
            </a:r>
            <a:r>
              <a:rPr sz="1250" spc="60" dirty="0">
                <a:solidFill>
                  <a:srgbClr val="FFFFFF"/>
                </a:solidFill>
                <a:latin typeface="Calibri"/>
                <a:cs typeface="Calibri"/>
              </a:rPr>
              <a:t> </a:t>
            </a:r>
            <a:r>
              <a:rPr sz="1250" spc="110" dirty="0">
                <a:solidFill>
                  <a:srgbClr val="FFFFFF"/>
                </a:solidFill>
                <a:latin typeface="Calibri"/>
                <a:cs typeface="Calibri"/>
              </a:rPr>
              <a:t>παρέχει</a:t>
            </a:r>
            <a:r>
              <a:rPr sz="1250" spc="60" dirty="0">
                <a:solidFill>
                  <a:srgbClr val="FFFFFF"/>
                </a:solidFill>
                <a:latin typeface="Calibri"/>
                <a:cs typeface="Calibri"/>
              </a:rPr>
              <a:t> </a:t>
            </a:r>
            <a:r>
              <a:rPr sz="1250" spc="114" dirty="0">
                <a:solidFill>
                  <a:srgbClr val="FFFFFF"/>
                </a:solidFill>
                <a:latin typeface="Calibri"/>
                <a:cs typeface="Calibri"/>
              </a:rPr>
              <a:t>τη</a:t>
            </a:r>
            <a:r>
              <a:rPr sz="1250" spc="60" dirty="0">
                <a:solidFill>
                  <a:srgbClr val="FFFFFF"/>
                </a:solidFill>
                <a:latin typeface="Calibri"/>
                <a:cs typeface="Calibri"/>
              </a:rPr>
              <a:t> </a:t>
            </a:r>
            <a:r>
              <a:rPr sz="1250" spc="120" dirty="0">
                <a:solidFill>
                  <a:srgbClr val="FFFFFF"/>
                </a:solidFill>
                <a:latin typeface="Calibri"/>
                <a:cs typeface="Calibri"/>
              </a:rPr>
              <a:t>γραφική</a:t>
            </a:r>
            <a:r>
              <a:rPr sz="1250" spc="65" dirty="0">
                <a:solidFill>
                  <a:srgbClr val="FFFFFF"/>
                </a:solidFill>
                <a:latin typeface="Calibri"/>
                <a:cs typeface="Calibri"/>
              </a:rPr>
              <a:t> </a:t>
            </a:r>
            <a:r>
              <a:rPr sz="1250" spc="125" dirty="0">
                <a:solidFill>
                  <a:srgbClr val="FFFFFF"/>
                </a:solidFill>
                <a:latin typeface="Calibri"/>
                <a:cs typeface="Calibri"/>
              </a:rPr>
              <a:t>διεπαφή</a:t>
            </a:r>
            <a:r>
              <a:rPr sz="1250" spc="60" dirty="0">
                <a:solidFill>
                  <a:srgbClr val="FFFFFF"/>
                </a:solidFill>
                <a:latin typeface="Calibri"/>
                <a:cs typeface="Calibri"/>
              </a:rPr>
              <a:t> </a:t>
            </a:r>
            <a:r>
              <a:rPr sz="1250" spc="120" dirty="0">
                <a:solidFill>
                  <a:srgbClr val="FFFFFF"/>
                </a:solidFill>
                <a:latin typeface="Calibri"/>
                <a:cs typeface="Calibri"/>
              </a:rPr>
              <a:t>χρήστη</a:t>
            </a:r>
            <a:r>
              <a:rPr sz="1250" spc="65" dirty="0">
                <a:solidFill>
                  <a:srgbClr val="FFFFFF"/>
                </a:solidFill>
                <a:latin typeface="Calibri"/>
                <a:cs typeface="Calibri"/>
              </a:rPr>
              <a:t> </a:t>
            </a:r>
            <a:r>
              <a:rPr sz="1250" spc="95" dirty="0">
                <a:solidFill>
                  <a:srgbClr val="FFFFFF"/>
                </a:solidFill>
                <a:latin typeface="Calibri"/>
                <a:cs typeface="Calibri"/>
              </a:rPr>
              <a:t>(GUI).</a:t>
            </a:r>
            <a:r>
              <a:rPr sz="1250" spc="55" dirty="0">
                <a:solidFill>
                  <a:srgbClr val="FFFFFF"/>
                </a:solidFill>
                <a:latin typeface="Calibri"/>
                <a:cs typeface="Calibri"/>
              </a:rPr>
              <a:t> </a:t>
            </a:r>
            <a:r>
              <a:rPr sz="1250" spc="110" dirty="0">
                <a:solidFill>
                  <a:srgbClr val="FFFFFF"/>
                </a:solidFill>
                <a:latin typeface="Calibri"/>
                <a:cs typeface="Calibri"/>
              </a:rPr>
              <a:t>Άλλοι</a:t>
            </a:r>
            <a:r>
              <a:rPr sz="1250" spc="60" dirty="0">
                <a:solidFill>
                  <a:srgbClr val="FFFFFF"/>
                </a:solidFill>
                <a:latin typeface="Calibri"/>
                <a:cs typeface="Calibri"/>
              </a:rPr>
              <a:t> </a:t>
            </a:r>
            <a:r>
              <a:rPr sz="1250" spc="110" dirty="0">
                <a:solidFill>
                  <a:srgbClr val="FFFFFF"/>
                </a:solidFill>
                <a:latin typeface="Calibri"/>
                <a:cs typeface="Calibri"/>
              </a:rPr>
              <a:t>τύποι</a:t>
            </a:r>
            <a:r>
              <a:rPr sz="1250" spc="60" dirty="0">
                <a:solidFill>
                  <a:srgbClr val="FFFFFF"/>
                </a:solidFill>
                <a:latin typeface="Calibri"/>
                <a:cs typeface="Calibri"/>
              </a:rPr>
              <a:t> </a:t>
            </a:r>
            <a:r>
              <a:rPr sz="1250" spc="125" dirty="0">
                <a:solidFill>
                  <a:srgbClr val="FFFFFF"/>
                </a:solidFill>
                <a:latin typeface="Calibri"/>
                <a:cs typeface="Calibri"/>
              </a:rPr>
              <a:t>κελύφους</a:t>
            </a:r>
            <a:r>
              <a:rPr sz="1250" spc="65" dirty="0">
                <a:solidFill>
                  <a:srgbClr val="FFFFFF"/>
                </a:solidFill>
                <a:latin typeface="Calibri"/>
                <a:cs typeface="Calibri"/>
              </a:rPr>
              <a:t> </a:t>
            </a:r>
            <a:r>
              <a:rPr sz="1250" spc="120" dirty="0">
                <a:solidFill>
                  <a:srgbClr val="FFFFFF"/>
                </a:solidFill>
                <a:latin typeface="Calibri"/>
                <a:cs typeface="Calibri"/>
              </a:rPr>
              <a:t>περιλαμβάνουν</a:t>
            </a:r>
            <a:r>
              <a:rPr sz="1250" spc="55" dirty="0">
                <a:solidFill>
                  <a:srgbClr val="FFFFFF"/>
                </a:solidFill>
                <a:latin typeface="Calibri"/>
                <a:cs typeface="Calibri"/>
              </a:rPr>
              <a:t> </a:t>
            </a:r>
            <a:r>
              <a:rPr sz="1250" spc="114" dirty="0">
                <a:solidFill>
                  <a:srgbClr val="FFFFFF"/>
                </a:solidFill>
                <a:latin typeface="Calibri"/>
                <a:cs typeface="Calibri"/>
              </a:rPr>
              <a:t>το</a:t>
            </a:r>
            <a:r>
              <a:rPr sz="1250" spc="65" dirty="0">
                <a:solidFill>
                  <a:srgbClr val="FFFFFF"/>
                </a:solidFill>
                <a:latin typeface="Calibri"/>
                <a:cs typeface="Calibri"/>
              </a:rPr>
              <a:t> </a:t>
            </a:r>
            <a:r>
              <a:rPr sz="1250" spc="120" dirty="0">
                <a:solidFill>
                  <a:srgbClr val="FFFFFF"/>
                </a:solidFill>
                <a:latin typeface="Calibri"/>
                <a:cs typeface="Calibri"/>
              </a:rPr>
              <a:t>κέλυφος</a:t>
            </a:r>
            <a:r>
              <a:rPr sz="1250" spc="55" dirty="0">
                <a:solidFill>
                  <a:srgbClr val="FFFFFF"/>
                </a:solidFill>
                <a:latin typeface="Calibri"/>
                <a:cs typeface="Calibri"/>
              </a:rPr>
              <a:t> </a:t>
            </a:r>
            <a:r>
              <a:rPr sz="1250" spc="105" dirty="0">
                <a:solidFill>
                  <a:srgbClr val="FFFFFF"/>
                </a:solidFill>
                <a:latin typeface="Calibri"/>
                <a:cs typeface="Calibri"/>
              </a:rPr>
              <a:t>Korn, </a:t>
            </a:r>
            <a:r>
              <a:rPr sz="1250" spc="-265" dirty="0">
                <a:solidFill>
                  <a:srgbClr val="FFFFFF"/>
                </a:solidFill>
                <a:latin typeface="Calibri"/>
                <a:cs typeface="Calibri"/>
              </a:rPr>
              <a:t> </a:t>
            </a:r>
            <a:r>
              <a:rPr sz="1250" spc="110" dirty="0">
                <a:solidFill>
                  <a:srgbClr val="FFFFFF"/>
                </a:solidFill>
                <a:latin typeface="Calibri"/>
                <a:cs typeface="Calibri"/>
              </a:rPr>
              <a:t>Bourne,</a:t>
            </a:r>
            <a:r>
              <a:rPr sz="1250" spc="55" dirty="0">
                <a:solidFill>
                  <a:srgbClr val="FFFFFF"/>
                </a:solidFill>
                <a:latin typeface="Calibri"/>
                <a:cs typeface="Calibri"/>
              </a:rPr>
              <a:t> </a:t>
            </a:r>
            <a:r>
              <a:rPr sz="1250" spc="114" dirty="0">
                <a:solidFill>
                  <a:srgbClr val="FFFFFF"/>
                </a:solidFill>
                <a:latin typeface="Calibri"/>
                <a:cs typeface="Calibri"/>
              </a:rPr>
              <a:t>το</a:t>
            </a:r>
            <a:r>
              <a:rPr sz="1250" spc="55" dirty="0">
                <a:solidFill>
                  <a:srgbClr val="FFFFFF"/>
                </a:solidFill>
                <a:latin typeface="Calibri"/>
                <a:cs typeface="Calibri"/>
              </a:rPr>
              <a:t> </a:t>
            </a:r>
            <a:r>
              <a:rPr sz="1250" spc="120" dirty="0">
                <a:solidFill>
                  <a:srgbClr val="FFFFFF"/>
                </a:solidFill>
                <a:latin typeface="Calibri"/>
                <a:cs typeface="Calibri"/>
              </a:rPr>
              <a:t>κέλυφος</a:t>
            </a:r>
            <a:r>
              <a:rPr sz="1250" spc="50" dirty="0">
                <a:solidFill>
                  <a:srgbClr val="FFFFFF"/>
                </a:solidFill>
                <a:latin typeface="Calibri"/>
                <a:cs typeface="Calibri"/>
              </a:rPr>
              <a:t> </a:t>
            </a:r>
            <a:r>
              <a:rPr sz="1250" spc="130" dirty="0">
                <a:solidFill>
                  <a:srgbClr val="FFFFFF"/>
                </a:solidFill>
                <a:latin typeface="Calibri"/>
                <a:cs typeface="Calibri"/>
              </a:rPr>
              <a:t>C</a:t>
            </a:r>
            <a:r>
              <a:rPr sz="1250" spc="55" dirty="0">
                <a:solidFill>
                  <a:srgbClr val="FFFFFF"/>
                </a:solidFill>
                <a:latin typeface="Calibri"/>
                <a:cs typeface="Calibri"/>
              </a:rPr>
              <a:t> </a:t>
            </a:r>
            <a:r>
              <a:rPr sz="1250" spc="114" dirty="0">
                <a:solidFill>
                  <a:srgbClr val="FFFFFF"/>
                </a:solidFill>
                <a:latin typeface="Calibri"/>
                <a:cs typeface="Calibri"/>
              </a:rPr>
              <a:t>το</a:t>
            </a:r>
            <a:r>
              <a:rPr sz="1250" spc="55" dirty="0">
                <a:solidFill>
                  <a:srgbClr val="FFFFFF"/>
                </a:solidFill>
                <a:latin typeface="Calibri"/>
                <a:cs typeface="Calibri"/>
              </a:rPr>
              <a:t> </a:t>
            </a:r>
            <a:r>
              <a:rPr sz="1250" spc="120" dirty="0">
                <a:solidFill>
                  <a:srgbClr val="FFFFFF"/>
                </a:solidFill>
                <a:latin typeface="Calibri"/>
                <a:cs typeface="Calibri"/>
              </a:rPr>
              <a:t>κέλυφος</a:t>
            </a:r>
            <a:r>
              <a:rPr sz="1250" spc="50" dirty="0">
                <a:solidFill>
                  <a:srgbClr val="FFFFFF"/>
                </a:solidFill>
                <a:latin typeface="Calibri"/>
                <a:cs typeface="Calibri"/>
              </a:rPr>
              <a:t> </a:t>
            </a:r>
            <a:r>
              <a:rPr sz="1250" spc="70" dirty="0">
                <a:solidFill>
                  <a:srgbClr val="FFFFFF"/>
                </a:solidFill>
                <a:latin typeface="Calibri"/>
                <a:cs typeface="Calibri"/>
              </a:rPr>
              <a:t>).</a:t>
            </a:r>
            <a:endParaRPr sz="1250">
              <a:latin typeface="Calibri"/>
              <a:cs typeface="Calibri"/>
            </a:endParaRPr>
          </a:p>
        </p:txBody>
      </p:sp>
      <p:sp>
        <p:nvSpPr>
          <p:cNvPr id="5" name="object 5"/>
          <p:cNvSpPr txBox="1"/>
          <p:nvPr/>
        </p:nvSpPr>
        <p:spPr>
          <a:xfrm>
            <a:off x="458469" y="3888422"/>
            <a:ext cx="10981690" cy="525780"/>
          </a:xfrm>
          <a:prstGeom prst="rect">
            <a:avLst/>
          </a:prstGeom>
        </p:spPr>
        <p:txBody>
          <a:bodyPr vert="horz" wrap="square" lIns="0" tIns="17780" rIns="0" bIns="0" rtlCol="0">
            <a:spAutoFit/>
          </a:bodyPr>
          <a:lstStyle/>
          <a:p>
            <a:pPr marL="298450" marR="5080" indent="-285750">
              <a:lnSpc>
                <a:spcPct val="79500"/>
              </a:lnSpc>
              <a:spcBef>
                <a:spcPts val="140"/>
              </a:spcBef>
              <a:buClr>
                <a:srgbClr val="FFBA00"/>
              </a:buClr>
              <a:buSzPct val="128000"/>
              <a:buFont typeface="MS Gothic"/>
              <a:buChar char="❑"/>
              <a:tabLst>
                <a:tab pos="298450" algn="l"/>
              </a:tabLst>
            </a:pPr>
            <a:r>
              <a:rPr sz="1250" b="1" spc="85" dirty="0">
                <a:solidFill>
                  <a:srgbClr val="FFFFFF"/>
                </a:solidFill>
                <a:latin typeface="Calibri"/>
                <a:cs typeface="Calibri"/>
              </a:rPr>
              <a:t>Εργαλεία</a:t>
            </a:r>
            <a:r>
              <a:rPr sz="1250" b="1" spc="45" dirty="0">
                <a:solidFill>
                  <a:srgbClr val="FFFFFF"/>
                </a:solidFill>
                <a:latin typeface="Calibri"/>
                <a:cs typeface="Calibri"/>
              </a:rPr>
              <a:t> </a:t>
            </a:r>
            <a:r>
              <a:rPr sz="1250" b="1" spc="80" dirty="0">
                <a:solidFill>
                  <a:srgbClr val="FFFFFF"/>
                </a:solidFill>
                <a:latin typeface="Calibri"/>
                <a:cs typeface="Calibri"/>
              </a:rPr>
              <a:t>και</a:t>
            </a:r>
            <a:r>
              <a:rPr sz="1250" b="1" spc="45" dirty="0">
                <a:solidFill>
                  <a:srgbClr val="FFFFFF"/>
                </a:solidFill>
                <a:latin typeface="Calibri"/>
                <a:cs typeface="Calibri"/>
              </a:rPr>
              <a:t> </a:t>
            </a:r>
            <a:r>
              <a:rPr sz="1250" b="1" spc="90" dirty="0">
                <a:solidFill>
                  <a:srgbClr val="FFFFFF"/>
                </a:solidFill>
                <a:latin typeface="Calibri"/>
                <a:cs typeface="Calibri"/>
              </a:rPr>
              <a:t>προγραμματισμός</a:t>
            </a:r>
            <a:r>
              <a:rPr sz="1250" b="1" spc="45" dirty="0">
                <a:solidFill>
                  <a:srgbClr val="FFFFFF"/>
                </a:solidFill>
                <a:latin typeface="Calibri"/>
                <a:cs typeface="Calibri"/>
              </a:rPr>
              <a:t> </a:t>
            </a:r>
            <a:r>
              <a:rPr sz="1250" b="1" spc="95" dirty="0">
                <a:solidFill>
                  <a:srgbClr val="FFFFFF"/>
                </a:solidFill>
                <a:latin typeface="Calibri"/>
                <a:cs typeface="Calibri"/>
              </a:rPr>
              <a:t>εφαρμογών:</a:t>
            </a:r>
            <a:r>
              <a:rPr sz="1250" b="1" spc="60" dirty="0">
                <a:solidFill>
                  <a:srgbClr val="FFFFFF"/>
                </a:solidFill>
                <a:latin typeface="Calibri"/>
                <a:cs typeface="Calibri"/>
              </a:rPr>
              <a:t> </a:t>
            </a:r>
            <a:r>
              <a:rPr sz="1250" spc="90" dirty="0">
                <a:solidFill>
                  <a:srgbClr val="FFFFFF"/>
                </a:solidFill>
                <a:latin typeface="Calibri"/>
                <a:cs typeface="Calibri"/>
              </a:rPr>
              <a:t>Αυτό</a:t>
            </a:r>
            <a:r>
              <a:rPr sz="1250" spc="50" dirty="0">
                <a:solidFill>
                  <a:srgbClr val="FFFFFF"/>
                </a:solidFill>
                <a:latin typeface="Calibri"/>
                <a:cs typeface="Calibri"/>
              </a:rPr>
              <a:t> </a:t>
            </a:r>
            <a:r>
              <a:rPr sz="1250" spc="85" dirty="0">
                <a:solidFill>
                  <a:srgbClr val="FFFFFF"/>
                </a:solidFill>
                <a:latin typeface="Calibri"/>
                <a:cs typeface="Calibri"/>
              </a:rPr>
              <a:t>περιλαμβάνει</a:t>
            </a:r>
            <a:r>
              <a:rPr sz="1250" spc="45" dirty="0">
                <a:solidFill>
                  <a:srgbClr val="FFFFFF"/>
                </a:solidFill>
                <a:latin typeface="Calibri"/>
                <a:cs typeface="Calibri"/>
              </a:rPr>
              <a:t> </a:t>
            </a:r>
            <a:r>
              <a:rPr sz="1250" spc="90" dirty="0">
                <a:solidFill>
                  <a:srgbClr val="FFFFFF"/>
                </a:solidFill>
                <a:latin typeface="Calibri"/>
                <a:cs typeface="Calibri"/>
              </a:rPr>
              <a:t>τα</a:t>
            </a:r>
            <a:r>
              <a:rPr sz="1250" spc="55" dirty="0">
                <a:solidFill>
                  <a:srgbClr val="FFFFFF"/>
                </a:solidFill>
                <a:latin typeface="Calibri"/>
                <a:cs typeface="Calibri"/>
              </a:rPr>
              <a:t> </a:t>
            </a:r>
            <a:r>
              <a:rPr sz="1250" spc="95" dirty="0">
                <a:solidFill>
                  <a:srgbClr val="FFFFFF"/>
                </a:solidFill>
                <a:latin typeface="Calibri"/>
                <a:cs typeface="Calibri"/>
              </a:rPr>
              <a:t>διάφορα</a:t>
            </a:r>
            <a:r>
              <a:rPr sz="1250" spc="55" dirty="0">
                <a:solidFill>
                  <a:srgbClr val="FFFFFF"/>
                </a:solidFill>
                <a:latin typeface="Calibri"/>
                <a:cs typeface="Calibri"/>
              </a:rPr>
              <a:t> </a:t>
            </a:r>
            <a:r>
              <a:rPr sz="1250" spc="90" dirty="0">
                <a:solidFill>
                  <a:srgbClr val="FFFFFF"/>
                </a:solidFill>
                <a:latin typeface="Calibri"/>
                <a:cs typeface="Calibri"/>
              </a:rPr>
              <a:t>προγραμματισμούς</a:t>
            </a:r>
            <a:r>
              <a:rPr sz="1250" spc="55" dirty="0">
                <a:solidFill>
                  <a:srgbClr val="FFFFFF"/>
                </a:solidFill>
                <a:latin typeface="Calibri"/>
                <a:cs typeface="Calibri"/>
              </a:rPr>
              <a:t> </a:t>
            </a:r>
            <a:r>
              <a:rPr sz="1250" spc="100" dirty="0">
                <a:solidFill>
                  <a:srgbClr val="FFFFFF"/>
                </a:solidFill>
                <a:latin typeface="Calibri"/>
                <a:cs typeface="Calibri"/>
              </a:rPr>
              <a:t>που</a:t>
            </a:r>
            <a:r>
              <a:rPr sz="1250" spc="45" dirty="0">
                <a:solidFill>
                  <a:srgbClr val="FFFFFF"/>
                </a:solidFill>
                <a:latin typeface="Calibri"/>
                <a:cs typeface="Calibri"/>
              </a:rPr>
              <a:t> </a:t>
            </a:r>
            <a:r>
              <a:rPr sz="1250" spc="85" dirty="0">
                <a:solidFill>
                  <a:srgbClr val="FFFFFF"/>
                </a:solidFill>
                <a:latin typeface="Calibri"/>
                <a:cs typeface="Calibri"/>
              </a:rPr>
              <a:t>χρησιμοποιούνται</a:t>
            </a:r>
            <a:r>
              <a:rPr sz="1250" spc="50" dirty="0">
                <a:solidFill>
                  <a:srgbClr val="FFFFFF"/>
                </a:solidFill>
                <a:latin typeface="Calibri"/>
                <a:cs typeface="Calibri"/>
              </a:rPr>
              <a:t> </a:t>
            </a:r>
            <a:r>
              <a:rPr sz="1250" spc="75" dirty="0">
                <a:solidFill>
                  <a:srgbClr val="FFFFFF"/>
                </a:solidFill>
                <a:latin typeface="Calibri"/>
                <a:cs typeface="Calibri"/>
              </a:rPr>
              <a:t>για</a:t>
            </a:r>
            <a:r>
              <a:rPr sz="1250" spc="55" dirty="0">
                <a:solidFill>
                  <a:srgbClr val="FFFFFF"/>
                </a:solidFill>
                <a:latin typeface="Calibri"/>
                <a:cs typeface="Calibri"/>
              </a:rPr>
              <a:t> </a:t>
            </a:r>
            <a:r>
              <a:rPr sz="1250" spc="90" dirty="0">
                <a:solidFill>
                  <a:srgbClr val="FFFFFF"/>
                </a:solidFill>
                <a:latin typeface="Calibri"/>
                <a:cs typeface="Calibri"/>
              </a:rPr>
              <a:t>να</a:t>
            </a:r>
            <a:r>
              <a:rPr sz="1250" spc="50" dirty="0">
                <a:solidFill>
                  <a:srgbClr val="FFFFFF"/>
                </a:solidFill>
                <a:latin typeface="Calibri"/>
                <a:cs typeface="Calibri"/>
              </a:rPr>
              <a:t> </a:t>
            </a:r>
            <a:r>
              <a:rPr sz="1250" spc="85" dirty="0">
                <a:solidFill>
                  <a:srgbClr val="FFFFFF"/>
                </a:solidFill>
                <a:latin typeface="Calibri"/>
                <a:cs typeface="Calibri"/>
              </a:rPr>
              <a:t>περιφέρονται </a:t>
            </a:r>
            <a:r>
              <a:rPr sz="1250" spc="-270" dirty="0">
                <a:solidFill>
                  <a:srgbClr val="FFFFFF"/>
                </a:solidFill>
                <a:latin typeface="Calibri"/>
                <a:cs typeface="Calibri"/>
              </a:rPr>
              <a:t> </a:t>
            </a:r>
            <a:r>
              <a:rPr sz="1250" spc="90" dirty="0">
                <a:solidFill>
                  <a:srgbClr val="FFFFFF"/>
                </a:solidFill>
                <a:latin typeface="Calibri"/>
                <a:cs typeface="Calibri"/>
              </a:rPr>
              <a:t>στο </a:t>
            </a:r>
            <a:r>
              <a:rPr sz="1250" spc="100" dirty="0">
                <a:solidFill>
                  <a:srgbClr val="FFFFFF"/>
                </a:solidFill>
                <a:latin typeface="Calibri"/>
                <a:cs typeface="Calibri"/>
              </a:rPr>
              <a:t>OS </a:t>
            </a:r>
            <a:r>
              <a:rPr sz="1250" spc="80" dirty="0">
                <a:solidFill>
                  <a:srgbClr val="FFFFFF"/>
                </a:solidFill>
                <a:latin typeface="Calibri"/>
                <a:cs typeface="Calibri"/>
              </a:rPr>
              <a:t>(Operating </a:t>
            </a:r>
            <a:r>
              <a:rPr sz="1250" spc="90" dirty="0">
                <a:solidFill>
                  <a:srgbClr val="FFFFFF"/>
                </a:solidFill>
                <a:latin typeface="Calibri"/>
                <a:cs typeface="Calibri"/>
              </a:rPr>
              <a:t>System </a:t>
            </a:r>
            <a:r>
              <a:rPr sz="1250" spc="55" dirty="0">
                <a:solidFill>
                  <a:srgbClr val="FFFFFF"/>
                </a:solidFill>
                <a:latin typeface="Calibri"/>
                <a:cs typeface="Calibri"/>
              </a:rPr>
              <a:t>- </a:t>
            </a:r>
            <a:r>
              <a:rPr sz="1250" spc="80" dirty="0">
                <a:solidFill>
                  <a:srgbClr val="FFFFFF"/>
                </a:solidFill>
                <a:latin typeface="Calibri"/>
                <a:cs typeface="Calibri"/>
              </a:rPr>
              <a:t>λειτουργικό </a:t>
            </a:r>
            <a:r>
              <a:rPr sz="1250" spc="85" dirty="0">
                <a:solidFill>
                  <a:srgbClr val="FFFFFF"/>
                </a:solidFill>
                <a:latin typeface="Calibri"/>
                <a:cs typeface="Calibri"/>
              </a:rPr>
              <a:t>σύστημα). </a:t>
            </a:r>
            <a:r>
              <a:rPr sz="1250" spc="75" dirty="0">
                <a:solidFill>
                  <a:srgbClr val="FFFFFF"/>
                </a:solidFill>
                <a:latin typeface="Calibri"/>
                <a:cs typeface="Calibri"/>
              </a:rPr>
              <a:t>Είναι </a:t>
            </a:r>
            <a:r>
              <a:rPr sz="1250" spc="95" dirty="0">
                <a:solidFill>
                  <a:srgbClr val="FFFFFF"/>
                </a:solidFill>
                <a:latin typeface="Calibri"/>
                <a:cs typeface="Calibri"/>
              </a:rPr>
              <a:t>υπεύθυνα </a:t>
            </a:r>
            <a:r>
              <a:rPr sz="1250" spc="105" dirty="0">
                <a:solidFill>
                  <a:srgbClr val="FFFFFF"/>
                </a:solidFill>
                <a:latin typeface="Calibri"/>
                <a:cs typeface="Calibri"/>
              </a:rPr>
              <a:t>για </a:t>
            </a:r>
            <a:r>
              <a:rPr sz="1250" spc="110" dirty="0">
                <a:solidFill>
                  <a:srgbClr val="FFFFFF"/>
                </a:solidFill>
                <a:latin typeface="Calibri"/>
                <a:cs typeface="Calibri"/>
              </a:rPr>
              <a:t>την </a:t>
            </a:r>
            <a:r>
              <a:rPr sz="1250" spc="114" dirty="0">
                <a:solidFill>
                  <a:srgbClr val="FFFFFF"/>
                </a:solidFill>
                <a:latin typeface="Calibri"/>
                <a:cs typeface="Calibri"/>
              </a:rPr>
              <a:t>εκτέλεση </a:t>
            </a:r>
            <a:r>
              <a:rPr sz="1250" spc="110" dirty="0">
                <a:solidFill>
                  <a:srgbClr val="FFFFFF"/>
                </a:solidFill>
                <a:latin typeface="Calibri"/>
                <a:cs typeface="Calibri"/>
              </a:rPr>
              <a:t>μιας </a:t>
            </a:r>
            <a:r>
              <a:rPr sz="1250" spc="105" dirty="0">
                <a:solidFill>
                  <a:srgbClr val="FFFFFF"/>
                </a:solidFill>
                <a:latin typeface="Calibri"/>
                <a:cs typeface="Calibri"/>
              </a:rPr>
              <a:t>εξειδικευμένης </a:t>
            </a:r>
            <a:r>
              <a:rPr sz="1250" spc="114" dirty="0">
                <a:solidFill>
                  <a:srgbClr val="FFFFFF"/>
                </a:solidFill>
                <a:latin typeface="Calibri"/>
                <a:cs typeface="Calibri"/>
              </a:rPr>
              <a:t>εργασίας </a:t>
            </a:r>
            <a:r>
              <a:rPr sz="1250" spc="105" dirty="0">
                <a:solidFill>
                  <a:srgbClr val="FFFFFF"/>
                </a:solidFill>
                <a:latin typeface="Calibri"/>
                <a:cs typeface="Calibri"/>
              </a:rPr>
              <a:t>και </a:t>
            </a:r>
            <a:r>
              <a:rPr sz="1250" spc="114" dirty="0">
                <a:solidFill>
                  <a:srgbClr val="FFFFFF"/>
                </a:solidFill>
                <a:latin typeface="Calibri"/>
                <a:cs typeface="Calibri"/>
              </a:rPr>
              <a:t>εξασφαλίζουν </a:t>
            </a:r>
            <a:r>
              <a:rPr sz="1250" spc="95" dirty="0">
                <a:solidFill>
                  <a:srgbClr val="FFFFFF"/>
                </a:solidFill>
                <a:latin typeface="Calibri"/>
                <a:cs typeface="Calibri"/>
              </a:rPr>
              <a:t>ότι </a:t>
            </a:r>
            <a:r>
              <a:rPr sz="1250" spc="100" dirty="0">
                <a:solidFill>
                  <a:srgbClr val="FFFFFF"/>
                </a:solidFill>
                <a:latin typeface="Calibri"/>
                <a:cs typeface="Calibri"/>
              </a:rPr>
              <a:t>οι </a:t>
            </a:r>
            <a:r>
              <a:rPr sz="1250" spc="-270" dirty="0">
                <a:solidFill>
                  <a:srgbClr val="FFFFFF"/>
                </a:solidFill>
                <a:latin typeface="Calibri"/>
                <a:cs typeface="Calibri"/>
              </a:rPr>
              <a:t> </a:t>
            </a:r>
            <a:r>
              <a:rPr sz="1250" spc="114" dirty="0">
                <a:solidFill>
                  <a:srgbClr val="FFFFFF"/>
                </a:solidFill>
                <a:latin typeface="Calibri"/>
                <a:cs typeface="Calibri"/>
              </a:rPr>
              <a:t>χρήστες</a:t>
            </a:r>
            <a:r>
              <a:rPr sz="1250" spc="55" dirty="0">
                <a:solidFill>
                  <a:srgbClr val="FFFFFF"/>
                </a:solidFill>
                <a:latin typeface="Calibri"/>
                <a:cs typeface="Calibri"/>
              </a:rPr>
              <a:t> </a:t>
            </a:r>
            <a:r>
              <a:rPr sz="1250" spc="105" dirty="0">
                <a:solidFill>
                  <a:srgbClr val="FFFFFF"/>
                </a:solidFill>
                <a:latin typeface="Calibri"/>
                <a:cs typeface="Calibri"/>
              </a:rPr>
              <a:t>και</a:t>
            </a:r>
            <a:r>
              <a:rPr sz="1250" spc="50" dirty="0">
                <a:solidFill>
                  <a:srgbClr val="FFFFFF"/>
                </a:solidFill>
                <a:latin typeface="Calibri"/>
                <a:cs typeface="Calibri"/>
              </a:rPr>
              <a:t> </a:t>
            </a:r>
            <a:r>
              <a:rPr sz="1250" spc="100" dirty="0">
                <a:solidFill>
                  <a:srgbClr val="FFFFFF"/>
                </a:solidFill>
                <a:latin typeface="Calibri"/>
                <a:cs typeface="Calibri"/>
              </a:rPr>
              <a:t>οι</a:t>
            </a:r>
            <a:r>
              <a:rPr sz="1250" spc="50" dirty="0">
                <a:solidFill>
                  <a:srgbClr val="FFFFFF"/>
                </a:solidFill>
                <a:latin typeface="Calibri"/>
                <a:cs typeface="Calibri"/>
              </a:rPr>
              <a:t> </a:t>
            </a:r>
            <a:r>
              <a:rPr sz="1250" spc="114" dirty="0">
                <a:solidFill>
                  <a:srgbClr val="FFFFFF"/>
                </a:solidFill>
                <a:latin typeface="Calibri"/>
                <a:cs typeface="Calibri"/>
              </a:rPr>
              <a:t>προγραμματιστές</a:t>
            </a:r>
            <a:r>
              <a:rPr sz="1250" spc="55" dirty="0">
                <a:solidFill>
                  <a:srgbClr val="FFFFFF"/>
                </a:solidFill>
                <a:latin typeface="Calibri"/>
                <a:cs typeface="Calibri"/>
              </a:rPr>
              <a:t> </a:t>
            </a:r>
            <a:r>
              <a:rPr sz="1250" spc="120" dirty="0">
                <a:solidFill>
                  <a:srgbClr val="FFFFFF"/>
                </a:solidFill>
                <a:latin typeface="Calibri"/>
                <a:cs typeface="Calibri"/>
              </a:rPr>
              <a:t>αποδίδουν</a:t>
            </a:r>
            <a:r>
              <a:rPr sz="1250" spc="55" dirty="0">
                <a:solidFill>
                  <a:srgbClr val="FFFFFF"/>
                </a:solidFill>
                <a:latin typeface="Calibri"/>
                <a:cs typeface="Calibri"/>
              </a:rPr>
              <a:t> </a:t>
            </a:r>
            <a:r>
              <a:rPr sz="1250" spc="90" dirty="0">
                <a:solidFill>
                  <a:srgbClr val="FFFFFF"/>
                </a:solidFill>
                <a:latin typeface="Calibri"/>
                <a:cs typeface="Calibri"/>
              </a:rPr>
              <a:t>ό,τι</a:t>
            </a:r>
            <a:r>
              <a:rPr sz="1250" spc="55" dirty="0">
                <a:solidFill>
                  <a:srgbClr val="FFFFFF"/>
                </a:solidFill>
                <a:latin typeface="Calibri"/>
                <a:cs typeface="Calibri"/>
              </a:rPr>
              <a:t> </a:t>
            </a:r>
            <a:r>
              <a:rPr sz="1250" spc="100" dirty="0">
                <a:solidFill>
                  <a:srgbClr val="FFFFFF"/>
                </a:solidFill>
                <a:latin typeface="Calibri"/>
                <a:cs typeface="Calibri"/>
              </a:rPr>
              <a:t>απαιτείται.</a:t>
            </a:r>
            <a:endParaRPr sz="1250">
              <a:latin typeface="Calibri"/>
              <a:cs typeface="Calibri"/>
            </a:endParaRPr>
          </a:p>
        </p:txBody>
      </p:sp>
      <p:pic>
        <p:nvPicPr>
          <p:cNvPr id="6" name="object 6"/>
          <p:cNvPicPr/>
          <p:nvPr/>
        </p:nvPicPr>
        <p:blipFill>
          <a:blip r:embed="rId2" cstate="print"/>
          <a:stretch>
            <a:fillRect/>
          </a:stretch>
        </p:blipFill>
        <p:spPr>
          <a:xfrm>
            <a:off x="8719502" y="5694045"/>
            <a:ext cx="1530032" cy="612140"/>
          </a:xfrm>
          <a:prstGeom prst="rect">
            <a:avLst/>
          </a:prstGeom>
        </p:spPr>
      </p:pic>
      <p:sp>
        <p:nvSpPr>
          <p:cNvPr id="7" name="object 7"/>
          <p:cNvSpPr txBox="1"/>
          <p:nvPr/>
        </p:nvSpPr>
        <p:spPr>
          <a:xfrm>
            <a:off x="10514012" y="6063234"/>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3</a:t>
            </a:r>
            <a:endParaRPr sz="110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2" cstate="print"/>
          <a:stretch>
            <a:fillRect/>
          </a:stretch>
        </p:blipFill>
        <p:spPr>
          <a:xfrm>
            <a:off x="3057525" y="711200"/>
            <a:ext cx="6710997" cy="5280660"/>
          </a:xfrm>
          <a:prstGeom prst="rect">
            <a:avLst/>
          </a:prstGeom>
        </p:spPr>
      </p:pic>
      <p:pic>
        <p:nvPicPr>
          <p:cNvPr id="4" name="object 4"/>
          <p:cNvPicPr/>
          <p:nvPr/>
        </p:nvPicPr>
        <p:blipFill>
          <a:blip r:embed="rId3" cstate="print"/>
          <a:stretch>
            <a:fillRect/>
          </a:stretch>
        </p:blipFill>
        <p:spPr>
          <a:xfrm>
            <a:off x="8778557" y="6147752"/>
            <a:ext cx="1530032" cy="612140"/>
          </a:xfrm>
          <a:prstGeom prst="rect">
            <a:avLst/>
          </a:prstGeom>
        </p:spPr>
      </p:pic>
      <p:sp>
        <p:nvSpPr>
          <p:cNvPr id="5" name="object 5"/>
          <p:cNvSpPr txBox="1"/>
          <p:nvPr/>
        </p:nvSpPr>
        <p:spPr>
          <a:xfrm>
            <a:off x="10514012" y="6327394"/>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4</a:t>
            </a:r>
            <a:endParaRPr sz="11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91235" y="899795"/>
            <a:ext cx="6309995" cy="459740"/>
          </a:xfrm>
          <a:prstGeom prst="rect">
            <a:avLst/>
          </a:prstGeom>
        </p:spPr>
        <p:txBody>
          <a:bodyPr vert="horz" wrap="square" lIns="0" tIns="12700" rIns="0" bIns="0" rtlCol="0">
            <a:spAutoFit/>
          </a:bodyPr>
          <a:lstStyle/>
          <a:p>
            <a:pPr marL="12700">
              <a:lnSpc>
                <a:spcPct val="100000"/>
              </a:lnSpc>
              <a:spcBef>
                <a:spcPts val="100"/>
              </a:spcBef>
            </a:pPr>
            <a:r>
              <a:rPr spc="140" dirty="0">
                <a:solidFill>
                  <a:srgbClr val="FFFFFF"/>
                </a:solidFill>
              </a:rPr>
              <a:t>Σχήμα</a:t>
            </a:r>
            <a:r>
              <a:rPr spc="70" dirty="0">
                <a:solidFill>
                  <a:srgbClr val="FFFFFF"/>
                </a:solidFill>
              </a:rPr>
              <a:t> </a:t>
            </a:r>
            <a:r>
              <a:rPr spc="130" dirty="0">
                <a:solidFill>
                  <a:srgbClr val="FFFFFF"/>
                </a:solidFill>
              </a:rPr>
              <a:t>καταλόγου</a:t>
            </a:r>
            <a:r>
              <a:rPr spc="70" dirty="0">
                <a:solidFill>
                  <a:srgbClr val="FFFFFF"/>
                </a:solidFill>
              </a:rPr>
              <a:t> </a:t>
            </a:r>
            <a:r>
              <a:rPr spc="135" dirty="0">
                <a:solidFill>
                  <a:srgbClr val="FFFFFF"/>
                </a:solidFill>
              </a:rPr>
              <a:t>σε</a:t>
            </a:r>
            <a:r>
              <a:rPr spc="105" dirty="0">
                <a:solidFill>
                  <a:srgbClr val="FFFFFF"/>
                </a:solidFill>
              </a:rPr>
              <a:t> </a:t>
            </a:r>
            <a:r>
              <a:rPr spc="125" dirty="0">
                <a:solidFill>
                  <a:srgbClr val="FFFFFF"/>
                </a:solidFill>
              </a:rPr>
              <a:t>συστήματα</a:t>
            </a:r>
            <a:r>
              <a:rPr spc="60" dirty="0">
                <a:solidFill>
                  <a:srgbClr val="FFFFFF"/>
                </a:solidFill>
              </a:rPr>
              <a:t> </a:t>
            </a:r>
            <a:r>
              <a:rPr spc="130" dirty="0">
                <a:solidFill>
                  <a:srgbClr val="FFFFFF"/>
                </a:solidFill>
              </a:rPr>
              <a:t>Linux</a:t>
            </a:r>
          </a:p>
        </p:txBody>
      </p:sp>
      <p:graphicFrame>
        <p:nvGraphicFramePr>
          <p:cNvPr id="4" name="object 4"/>
          <p:cNvGraphicFramePr>
            <a:graphicFrameLocks noGrp="1"/>
          </p:cNvGraphicFramePr>
          <p:nvPr/>
        </p:nvGraphicFramePr>
        <p:xfrm>
          <a:off x="1442719" y="1582737"/>
          <a:ext cx="8458834" cy="3902070"/>
        </p:xfrm>
        <a:graphic>
          <a:graphicData uri="http://schemas.openxmlformats.org/drawingml/2006/table">
            <a:tbl>
              <a:tblPr firstRow="1" bandRow="1">
                <a:tableStyleId>{2D5ABB26-0587-4C30-8999-92F81FD0307C}</a:tableStyleId>
              </a:tblPr>
              <a:tblGrid>
                <a:gridCol w="4229100">
                  <a:extLst>
                    <a:ext uri="{9D8B030D-6E8A-4147-A177-3AD203B41FA5}">
                      <a16:colId xmlns:a16="http://schemas.microsoft.com/office/drawing/2014/main" val="20000"/>
                    </a:ext>
                  </a:extLst>
                </a:gridCol>
                <a:gridCol w="4229734">
                  <a:extLst>
                    <a:ext uri="{9D8B030D-6E8A-4147-A177-3AD203B41FA5}">
                      <a16:colId xmlns:a16="http://schemas.microsoft.com/office/drawing/2014/main" val="20001"/>
                    </a:ext>
                  </a:extLst>
                </a:gridCol>
              </a:tblGrid>
              <a:tr h="290195">
                <a:tc gridSpan="2">
                  <a:txBody>
                    <a:bodyPr/>
                    <a:lstStyle/>
                    <a:p>
                      <a:pPr marL="17145" algn="ctr">
                        <a:lnSpc>
                          <a:spcPct val="100000"/>
                        </a:lnSpc>
                        <a:spcBef>
                          <a:spcPts val="140"/>
                        </a:spcBef>
                      </a:pPr>
                      <a:r>
                        <a:rPr sz="600" u="sng" spc="-5" dirty="0">
                          <a:solidFill>
                            <a:srgbClr val="FFFFFF"/>
                          </a:solidFill>
                          <a:uFill>
                            <a:solidFill>
                              <a:srgbClr val="FFFFFF"/>
                            </a:solidFill>
                          </a:uFill>
                          <a:latin typeface="Arial"/>
                          <a:cs typeface="Arial"/>
                        </a:rPr>
                        <a:t>Πλήρης</a:t>
                      </a:r>
                      <a:r>
                        <a:rPr sz="600" u="sng" spc="-10" dirty="0">
                          <a:solidFill>
                            <a:srgbClr val="FFFFFF"/>
                          </a:solidFill>
                          <a:uFill>
                            <a:solidFill>
                              <a:srgbClr val="FFFFFF"/>
                            </a:solidFill>
                          </a:uFill>
                          <a:latin typeface="Arial"/>
                          <a:cs typeface="Arial"/>
                        </a:rPr>
                        <a:t> </a:t>
                      </a:r>
                      <a:r>
                        <a:rPr sz="600" u="sng" spc="-15" dirty="0">
                          <a:solidFill>
                            <a:srgbClr val="FFFFFF"/>
                          </a:solidFill>
                          <a:uFill>
                            <a:solidFill>
                              <a:srgbClr val="FFFFFF"/>
                            </a:solidFill>
                          </a:uFill>
                          <a:latin typeface="Arial"/>
                          <a:cs typeface="Arial"/>
                        </a:rPr>
                        <a:t>καταχώριση</a:t>
                      </a:r>
                      <a:r>
                        <a:rPr sz="600" u="sng" spc="-20" dirty="0">
                          <a:solidFill>
                            <a:srgbClr val="FFFFFF"/>
                          </a:solidFill>
                          <a:uFill>
                            <a:solidFill>
                              <a:srgbClr val="FFFFFF"/>
                            </a:solidFill>
                          </a:uFill>
                          <a:latin typeface="Arial"/>
                          <a:cs typeface="Arial"/>
                        </a:rPr>
                        <a:t> </a:t>
                      </a:r>
                      <a:r>
                        <a:rPr sz="600" u="sng" spc="-5" dirty="0">
                          <a:solidFill>
                            <a:srgbClr val="FFFFFF"/>
                          </a:solidFill>
                          <a:uFill>
                            <a:solidFill>
                              <a:srgbClr val="FFFFFF"/>
                            </a:solidFill>
                          </a:uFill>
                          <a:latin typeface="Arial"/>
                          <a:cs typeface="Arial"/>
                        </a:rPr>
                        <a:t>καταλόγου</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hMerge="1">
                  <a:txBody>
                    <a:bodyPr/>
                    <a:lstStyle/>
                    <a:p>
                      <a:endParaRPr/>
                    </a:p>
                  </a:txBody>
                  <a:tcPr marL="0" marR="0" marT="0" marB="0"/>
                </a:tc>
                <a:extLst>
                  <a:ext uri="{0D108BD9-81ED-4DB2-BD59-A6C34878D82A}">
                    <a16:rowId xmlns:a16="http://schemas.microsoft.com/office/drawing/2014/main" val="10000"/>
                  </a:ext>
                </a:extLst>
              </a:tr>
              <a:tr h="388619">
                <a:tc>
                  <a:txBody>
                    <a:bodyPr/>
                    <a:lstStyle/>
                    <a:p>
                      <a:pPr marL="17780" algn="ctr">
                        <a:lnSpc>
                          <a:spcPct val="100000"/>
                        </a:lnSpc>
                        <a:spcBef>
                          <a:spcPts val="160"/>
                        </a:spcBef>
                      </a:pPr>
                      <a:r>
                        <a:rPr sz="600" b="1" dirty="0">
                          <a:solidFill>
                            <a:srgbClr val="FFFFFF"/>
                          </a:solidFill>
                          <a:latin typeface="Arial"/>
                          <a:cs typeface="Arial"/>
                        </a:rPr>
                        <a:t>/</a:t>
                      </a:r>
                      <a:endParaRPr sz="600">
                        <a:latin typeface="Arial"/>
                        <a:cs typeface="Arial"/>
                      </a:endParaRPr>
                    </a:p>
                  </a:txBody>
                  <a:tcPr marL="0" marR="0" marT="203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BA00"/>
                    </a:solidFill>
                  </a:tcPr>
                </a:tc>
                <a:tc>
                  <a:txBody>
                    <a:bodyPr/>
                    <a:lstStyle/>
                    <a:p>
                      <a:pPr marL="158750" marR="139700" algn="ctr">
                        <a:lnSpc>
                          <a:spcPct val="106200"/>
                        </a:lnSpc>
                        <a:spcBef>
                          <a:spcPts val="114"/>
                        </a:spcBef>
                      </a:pPr>
                      <a:r>
                        <a:rPr sz="600" spc="-5" dirty="0">
                          <a:latin typeface="Arial"/>
                          <a:cs typeface="Arial"/>
                        </a:rPr>
                        <a:t>"ρίζα."</a:t>
                      </a:r>
                      <a:r>
                        <a:rPr sz="600" spc="5" dirty="0">
                          <a:latin typeface="Arial"/>
                          <a:cs typeface="Arial"/>
                        </a:rPr>
                        <a:t> </a:t>
                      </a:r>
                      <a:r>
                        <a:rPr sz="600" spc="-5" dirty="0">
                          <a:latin typeface="Arial"/>
                          <a:cs typeface="Arial"/>
                        </a:rPr>
                        <a:t>(του</a:t>
                      </a:r>
                      <a:r>
                        <a:rPr sz="600" spc="10" dirty="0">
                          <a:latin typeface="Arial"/>
                          <a:cs typeface="Arial"/>
                        </a:rPr>
                        <a:t> </a:t>
                      </a:r>
                      <a:r>
                        <a:rPr sz="600" spc="-5" dirty="0">
                          <a:latin typeface="Arial"/>
                          <a:cs typeface="Arial"/>
                        </a:rPr>
                        <a:t>δενδρικού</a:t>
                      </a:r>
                      <a:r>
                        <a:rPr sz="600" spc="5" dirty="0">
                          <a:latin typeface="Arial"/>
                          <a:cs typeface="Arial"/>
                        </a:rPr>
                        <a:t> </a:t>
                      </a:r>
                      <a:r>
                        <a:rPr sz="600" spc="-5" dirty="0">
                          <a:latin typeface="Arial"/>
                          <a:cs typeface="Arial"/>
                        </a:rPr>
                        <a:t>καταλόγου).</a:t>
                      </a:r>
                      <a:r>
                        <a:rPr sz="600" spc="15" dirty="0">
                          <a:latin typeface="Arial"/>
                          <a:cs typeface="Arial"/>
                        </a:rPr>
                        <a:t> </a:t>
                      </a:r>
                      <a:r>
                        <a:rPr sz="600" dirty="0">
                          <a:latin typeface="Arial"/>
                          <a:cs typeface="Arial"/>
                        </a:rPr>
                        <a:t>Το</a:t>
                      </a:r>
                      <a:r>
                        <a:rPr sz="600" spc="10" dirty="0">
                          <a:latin typeface="Arial"/>
                          <a:cs typeface="Arial"/>
                        </a:rPr>
                        <a:t> </a:t>
                      </a:r>
                      <a:r>
                        <a:rPr sz="600" spc="-5" dirty="0">
                          <a:latin typeface="Arial"/>
                          <a:cs typeface="Arial"/>
                        </a:rPr>
                        <a:t>σημείο</a:t>
                      </a:r>
                      <a:r>
                        <a:rPr sz="600" spc="10" dirty="0">
                          <a:latin typeface="Arial"/>
                          <a:cs typeface="Arial"/>
                        </a:rPr>
                        <a:t> </a:t>
                      </a:r>
                      <a:r>
                        <a:rPr sz="600" spc="-5" dirty="0">
                          <a:latin typeface="Arial"/>
                          <a:cs typeface="Arial"/>
                        </a:rPr>
                        <a:t>εκκίνησης</a:t>
                      </a:r>
                      <a:r>
                        <a:rPr sz="600" spc="10" dirty="0">
                          <a:latin typeface="Arial"/>
                          <a:cs typeface="Arial"/>
                        </a:rPr>
                        <a:t> </a:t>
                      </a:r>
                      <a:r>
                        <a:rPr sz="600" spc="-5" dirty="0">
                          <a:latin typeface="Arial"/>
                          <a:cs typeface="Arial"/>
                        </a:rPr>
                        <a:t>για</a:t>
                      </a:r>
                      <a:r>
                        <a:rPr sz="600" spc="10" dirty="0">
                          <a:latin typeface="Arial"/>
                          <a:cs typeface="Arial"/>
                        </a:rPr>
                        <a:t> </a:t>
                      </a:r>
                      <a:r>
                        <a:rPr sz="600" spc="-5" dirty="0">
                          <a:latin typeface="Arial"/>
                          <a:cs typeface="Arial"/>
                        </a:rPr>
                        <a:t>την</a:t>
                      </a:r>
                      <a:r>
                        <a:rPr sz="600" spc="10" dirty="0">
                          <a:latin typeface="Arial"/>
                          <a:cs typeface="Arial"/>
                        </a:rPr>
                        <a:t> </a:t>
                      </a:r>
                      <a:r>
                        <a:rPr sz="600" spc="-5" dirty="0">
                          <a:latin typeface="Arial"/>
                          <a:cs typeface="Arial"/>
                        </a:rPr>
                        <a:t>ιεραρχία</a:t>
                      </a:r>
                      <a:r>
                        <a:rPr sz="600" spc="5" dirty="0">
                          <a:latin typeface="Arial"/>
                          <a:cs typeface="Arial"/>
                        </a:rPr>
                        <a:t> </a:t>
                      </a:r>
                      <a:r>
                        <a:rPr sz="600" spc="-5" dirty="0">
                          <a:latin typeface="Arial"/>
                          <a:cs typeface="Arial"/>
                        </a:rPr>
                        <a:t>του</a:t>
                      </a:r>
                      <a:r>
                        <a:rPr sz="600" spc="10" dirty="0">
                          <a:latin typeface="Arial"/>
                          <a:cs typeface="Arial"/>
                        </a:rPr>
                        <a:t> </a:t>
                      </a:r>
                      <a:r>
                        <a:rPr sz="600" spc="-5" dirty="0">
                          <a:latin typeface="Arial"/>
                          <a:cs typeface="Arial"/>
                        </a:rPr>
                        <a:t>συστήματος</a:t>
                      </a:r>
                      <a:r>
                        <a:rPr sz="600" spc="15" dirty="0">
                          <a:latin typeface="Arial"/>
                          <a:cs typeface="Arial"/>
                        </a:rPr>
                        <a:t> </a:t>
                      </a:r>
                      <a:r>
                        <a:rPr sz="600" spc="-5" dirty="0">
                          <a:latin typeface="Arial"/>
                          <a:cs typeface="Arial"/>
                        </a:rPr>
                        <a:t>αρχείων</a:t>
                      </a:r>
                      <a:r>
                        <a:rPr sz="600" spc="5" dirty="0">
                          <a:latin typeface="Arial"/>
                          <a:cs typeface="Arial"/>
                        </a:rPr>
                        <a:t> </a:t>
                      </a:r>
                      <a:r>
                        <a:rPr sz="600" spc="-5" dirty="0">
                          <a:latin typeface="Arial"/>
                          <a:cs typeface="Arial"/>
                        </a:rPr>
                        <a:t>Linux</a:t>
                      </a:r>
                      <a:r>
                        <a:rPr sz="600" spc="10" dirty="0">
                          <a:latin typeface="Arial"/>
                          <a:cs typeface="Arial"/>
                        </a:rPr>
                        <a:t> </a:t>
                      </a:r>
                      <a:r>
                        <a:rPr sz="600" spc="-5" dirty="0">
                          <a:latin typeface="Arial"/>
                          <a:cs typeface="Arial"/>
                        </a:rPr>
                        <a:t>(λειτουργικό </a:t>
                      </a:r>
                      <a:r>
                        <a:rPr sz="600" dirty="0">
                          <a:latin typeface="Arial"/>
                          <a:cs typeface="Arial"/>
                        </a:rPr>
                        <a:t> </a:t>
                      </a:r>
                      <a:r>
                        <a:rPr sz="600" spc="-5" dirty="0">
                          <a:latin typeface="Arial"/>
                          <a:cs typeface="Arial"/>
                        </a:rPr>
                        <a:t>σύστημα</a:t>
                      </a:r>
                      <a:r>
                        <a:rPr sz="600" dirty="0">
                          <a:latin typeface="Arial"/>
                          <a:cs typeface="Arial"/>
                        </a:rPr>
                        <a:t> </a:t>
                      </a:r>
                      <a:r>
                        <a:rPr sz="600" spc="-5" dirty="0">
                          <a:latin typeface="Arial"/>
                          <a:cs typeface="Arial"/>
                        </a:rPr>
                        <a:t>ανοιχτού</a:t>
                      </a:r>
                      <a:r>
                        <a:rPr sz="600" dirty="0">
                          <a:latin typeface="Arial"/>
                          <a:cs typeface="Arial"/>
                        </a:rPr>
                        <a:t> </a:t>
                      </a:r>
                      <a:r>
                        <a:rPr sz="600" spc="-5" dirty="0">
                          <a:latin typeface="Arial"/>
                          <a:cs typeface="Arial"/>
                        </a:rPr>
                        <a:t>κώδικα</a:t>
                      </a:r>
                      <a:r>
                        <a:rPr sz="600" dirty="0">
                          <a:latin typeface="Arial"/>
                          <a:cs typeface="Arial"/>
                        </a:rPr>
                        <a:t> </a:t>
                      </a:r>
                      <a:r>
                        <a:rPr sz="600" spc="-5" dirty="0">
                          <a:latin typeface="Arial"/>
                          <a:cs typeface="Arial"/>
                        </a:rPr>
                        <a:t>βασισμένο στο</a:t>
                      </a:r>
                      <a:r>
                        <a:rPr sz="600" dirty="0">
                          <a:latin typeface="Arial"/>
                          <a:cs typeface="Arial"/>
                        </a:rPr>
                        <a:t> </a:t>
                      </a:r>
                      <a:r>
                        <a:rPr sz="600" spc="-5" dirty="0">
                          <a:latin typeface="Arial"/>
                          <a:cs typeface="Arial"/>
                        </a:rPr>
                        <a:t>Unix).</a:t>
                      </a:r>
                      <a:r>
                        <a:rPr sz="600" dirty="0">
                          <a:latin typeface="Arial"/>
                          <a:cs typeface="Arial"/>
                        </a:rPr>
                        <a:t> </a:t>
                      </a:r>
                      <a:r>
                        <a:rPr sz="600" spc="-15" dirty="0">
                          <a:latin typeface="Arial"/>
                          <a:cs typeface="Arial"/>
                        </a:rPr>
                        <a:t>Άσχετο</a:t>
                      </a:r>
                      <a:endParaRPr sz="600">
                        <a:latin typeface="Arial"/>
                        <a:cs typeface="Arial"/>
                      </a:endParaRPr>
                    </a:p>
                    <a:p>
                      <a:pPr marL="12065" algn="ctr">
                        <a:lnSpc>
                          <a:spcPct val="100000"/>
                        </a:lnSpc>
                        <a:spcBef>
                          <a:spcPts val="100"/>
                        </a:spcBef>
                      </a:pPr>
                      <a:r>
                        <a:rPr sz="600" spc="-5" dirty="0">
                          <a:latin typeface="Arial"/>
                          <a:cs typeface="Arial"/>
                        </a:rPr>
                        <a:t>στον</a:t>
                      </a:r>
                      <a:r>
                        <a:rPr sz="600" spc="-15" dirty="0">
                          <a:latin typeface="Arial"/>
                          <a:cs typeface="Arial"/>
                        </a:rPr>
                        <a:t> χρήστη</a:t>
                      </a:r>
                      <a:r>
                        <a:rPr sz="600" spc="-25" dirty="0">
                          <a:latin typeface="Arial"/>
                          <a:cs typeface="Arial"/>
                        </a:rPr>
                        <a:t> </a:t>
                      </a:r>
                      <a:r>
                        <a:rPr sz="600" spc="-5" dirty="0">
                          <a:latin typeface="Arial"/>
                          <a:cs typeface="Arial"/>
                        </a:rPr>
                        <a:t>root.</a:t>
                      </a:r>
                      <a:endParaRPr sz="600">
                        <a:latin typeface="Arial"/>
                        <a:cs typeface="Arial"/>
                      </a:endParaRPr>
                    </a:p>
                  </a:txBody>
                  <a:tcPr marL="0" marR="0" marT="1460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1"/>
                  </a:ext>
                </a:extLst>
              </a:tr>
              <a:tr h="226695">
                <a:tc>
                  <a:txBody>
                    <a:bodyPr/>
                    <a:lstStyle/>
                    <a:p>
                      <a:pPr marL="13335" algn="ctr">
                        <a:lnSpc>
                          <a:spcPct val="100000"/>
                        </a:lnSpc>
                        <a:spcBef>
                          <a:spcPts val="140"/>
                        </a:spcBef>
                      </a:pPr>
                      <a:r>
                        <a:rPr sz="600" b="1" spc="-20" dirty="0">
                          <a:solidFill>
                            <a:srgbClr val="FFFFFF"/>
                          </a:solidFill>
                          <a:latin typeface="Arial"/>
                          <a:cs typeface="Arial"/>
                        </a:rPr>
                        <a:t>/bin</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1430" algn="ctr">
                        <a:lnSpc>
                          <a:spcPct val="100000"/>
                        </a:lnSpc>
                        <a:spcBef>
                          <a:spcPts val="140"/>
                        </a:spcBef>
                      </a:pPr>
                      <a:r>
                        <a:rPr sz="600" spc="-5" dirty="0">
                          <a:latin typeface="Arial"/>
                          <a:cs typeface="Arial"/>
                        </a:rPr>
                        <a:t>Δυαδικά</a:t>
                      </a:r>
                      <a:r>
                        <a:rPr sz="600" dirty="0">
                          <a:latin typeface="Arial"/>
                          <a:cs typeface="Arial"/>
                        </a:rPr>
                        <a:t> </a:t>
                      </a:r>
                      <a:r>
                        <a:rPr sz="600" spc="-5" dirty="0">
                          <a:latin typeface="Arial"/>
                          <a:cs typeface="Arial"/>
                        </a:rPr>
                        <a:t>αρχεία</a:t>
                      </a:r>
                      <a:r>
                        <a:rPr sz="600" dirty="0">
                          <a:latin typeface="Arial"/>
                          <a:cs typeface="Arial"/>
                        </a:rPr>
                        <a:t> </a:t>
                      </a:r>
                      <a:r>
                        <a:rPr sz="600" spc="-5" dirty="0">
                          <a:latin typeface="Arial"/>
                          <a:cs typeface="Arial"/>
                        </a:rPr>
                        <a:t>και</a:t>
                      </a:r>
                      <a:r>
                        <a:rPr sz="600" dirty="0">
                          <a:latin typeface="Arial"/>
                          <a:cs typeface="Arial"/>
                        </a:rPr>
                        <a:t> </a:t>
                      </a:r>
                      <a:r>
                        <a:rPr sz="600" spc="-5" dirty="0">
                          <a:latin typeface="Arial"/>
                          <a:cs typeface="Arial"/>
                        </a:rPr>
                        <a:t>άλλα</a:t>
                      </a:r>
                      <a:r>
                        <a:rPr sz="600" spc="5" dirty="0">
                          <a:latin typeface="Arial"/>
                          <a:cs typeface="Arial"/>
                        </a:rPr>
                        <a:t> </a:t>
                      </a:r>
                      <a:r>
                        <a:rPr sz="600" spc="-5" dirty="0">
                          <a:latin typeface="Arial"/>
                          <a:cs typeface="Arial"/>
                        </a:rPr>
                        <a:t>εκτελέσιμα</a:t>
                      </a:r>
                      <a:r>
                        <a:rPr sz="600" dirty="0">
                          <a:latin typeface="Arial"/>
                          <a:cs typeface="Arial"/>
                        </a:rPr>
                        <a:t> </a:t>
                      </a:r>
                      <a:r>
                        <a:rPr sz="600" spc="-15" dirty="0">
                          <a:latin typeface="Arial"/>
                          <a:cs typeface="Arial"/>
                        </a:rPr>
                        <a:t>προγραμματιστικά.</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2"/>
                  </a:ext>
                </a:extLst>
              </a:tr>
              <a:tr h="226694">
                <a:tc>
                  <a:txBody>
                    <a:bodyPr/>
                    <a:lstStyle/>
                    <a:p>
                      <a:pPr marL="11430" algn="ctr">
                        <a:lnSpc>
                          <a:spcPct val="100000"/>
                        </a:lnSpc>
                        <a:spcBef>
                          <a:spcPts val="140"/>
                        </a:spcBef>
                      </a:pPr>
                      <a:r>
                        <a:rPr sz="600" b="1" spc="-10" dirty="0">
                          <a:solidFill>
                            <a:srgbClr val="FFFFFF"/>
                          </a:solidFill>
                          <a:latin typeface="Arial"/>
                          <a:cs typeface="Arial"/>
                        </a:rPr>
                        <a:t>/boot</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065" algn="ctr">
                        <a:lnSpc>
                          <a:spcPct val="100000"/>
                        </a:lnSpc>
                        <a:spcBef>
                          <a:spcPts val="140"/>
                        </a:spcBef>
                      </a:pPr>
                      <a:r>
                        <a:rPr sz="600" spc="-5" dirty="0">
                          <a:latin typeface="Arial"/>
                          <a:cs typeface="Arial"/>
                        </a:rPr>
                        <a:t>Αρχεία</a:t>
                      </a:r>
                      <a:r>
                        <a:rPr sz="600" dirty="0">
                          <a:latin typeface="Arial"/>
                          <a:cs typeface="Arial"/>
                        </a:rPr>
                        <a:t> </a:t>
                      </a:r>
                      <a:r>
                        <a:rPr sz="600" spc="-5" dirty="0">
                          <a:latin typeface="Arial"/>
                          <a:cs typeface="Arial"/>
                        </a:rPr>
                        <a:t>που</a:t>
                      </a:r>
                      <a:r>
                        <a:rPr sz="600" spc="10" dirty="0">
                          <a:latin typeface="Arial"/>
                          <a:cs typeface="Arial"/>
                        </a:rPr>
                        <a:t> </a:t>
                      </a:r>
                      <a:r>
                        <a:rPr sz="600" spc="-5" dirty="0">
                          <a:latin typeface="Arial"/>
                          <a:cs typeface="Arial"/>
                        </a:rPr>
                        <a:t>απαιτούνται</a:t>
                      </a:r>
                      <a:r>
                        <a:rPr sz="600" spc="10" dirty="0">
                          <a:latin typeface="Arial"/>
                          <a:cs typeface="Arial"/>
                        </a:rPr>
                        <a:t> </a:t>
                      </a:r>
                      <a:r>
                        <a:rPr sz="600" spc="-5" dirty="0">
                          <a:latin typeface="Arial"/>
                          <a:cs typeface="Arial"/>
                        </a:rPr>
                        <a:t>για</a:t>
                      </a:r>
                      <a:r>
                        <a:rPr sz="600" spc="5" dirty="0">
                          <a:latin typeface="Arial"/>
                          <a:cs typeface="Arial"/>
                        </a:rPr>
                        <a:t> </a:t>
                      </a:r>
                      <a:r>
                        <a:rPr sz="600" spc="-5" dirty="0">
                          <a:latin typeface="Arial"/>
                          <a:cs typeface="Arial"/>
                        </a:rPr>
                        <a:t>την</a:t>
                      </a:r>
                      <a:r>
                        <a:rPr sz="600" spc="10" dirty="0">
                          <a:latin typeface="Arial"/>
                          <a:cs typeface="Arial"/>
                        </a:rPr>
                        <a:t> </a:t>
                      </a:r>
                      <a:r>
                        <a:rPr sz="600" spc="-5" dirty="0">
                          <a:latin typeface="Arial"/>
                          <a:cs typeface="Arial"/>
                        </a:rPr>
                        <a:t>εκκίνηση</a:t>
                      </a:r>
                      <a:r>
                        <a:rPr sz="600" spc="10" dirty="0">
                          <a:latin typeface="Arial"/>
                          <a:cs typeface="Arial"/>
                        </a:rPr>
                        <a:t> </a:t>
                      </a:r>
                      <a:r>
                        <a:rPr sz="600" spc="-5" dirty="0">
                          <a:latin typeface="Arial"/>
                          <a:cs typeface="Arial"/>
                        </a:rPr>
                        <a:t>του</a:t>
                      </a:r>
                      <a:r>
                        <a:rPr sz="600" spc="10" dirty="0">
                          <a:latin typeface="Arial"/>
                          <a:cs typeface="Arial"/>
                        </a:rPr>
                        <a:t> </a:t>
                      </a:r>
                      <a:r>
                        <a:rPr sz="600" spc="-5" dirty="0">
                          <a:latin typeface="Arial"/>
                          <a:cs typeface="Arial"/>
                        </a:rPr>
                        <a:t>λειτουργικού</a:t>
                      </a:r>
                      <a:r>
                        <a:rPr sz="600" dirty="0">
                          <a:latin typeface="Arial"/>
                          <a:cs typeface="Arial"/>
                        </a:rPr>
                        <a:t> </a:t>
                      </a:r>
                      <a:r>
                        <a:rPr sz="600" spc="-15" dirty="0">
                          <a:latin typeface="Arial"/>
                          <a:cs typeface="Arial"/>
                        </a:rPr>
                        <a:t>συστήματος.</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3"/>
                  </a:ext>
                </a:extLst>
              </a:tr>
              <a:tr h="227330">
                <a:tc>
                  <a:txBody>
                    <a:bodyPr/>
                    <a:lstStyle/>
                    <a:p>
                      <a:pPr marL="12065" algn="ctr">
                        <a:lnSpc>
                          <a:spcPct val="100000"/>
                        </a:lnSpc>
                        <a:spcBef>
                          <a:spcPts val="140"/>
                        </a:spcBef>
                      </a:pPr>
                      <a:r>
                        <a:rPr sz="600" b="1" spc="-15" dirty="0">
                          <a:solidFill>
                            <a:srgbClr val="FFFFFF"/>
                          </a:solidFill>
                          <a:latin typeface="Arial"/>
                          <a:cs typeface="Arial"/>
                        </a:rPr>
                        <a:t>/cdrom</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065" algn="ctr">
                        <a:lnSpc>
                          <a:spcPct val="100000"/>
                        </a:lnSpc>
                        <a:spcBef>
                          <a:spcPts val="140"/>
                        </a:spcBef>
                      </a:pPr>
                      <a:r>
                        <a:rPr sz="600" spc="-5" dirty="0">
                          <a:latin typeface="Arial"/>
                          <a:cs typeface="Arial"/>
                        </a:rPr>
                        <a:t>Σημείο προσάρτησης για </a:t>
                      </a:r>
                      <a:r>
                        <a:rPr sz="600" spc="-15" dirty="0">
                          <a:latin typeface="Arial"/>
                          <a:cs typeface="Arial"/>
                        </a:rPr>
                        <a:t>CD-ROM.</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4"/>
                  </a:ext>
                </a:extLst>
              </a:tr>
              <a:tr h="226694">
                <a:tc>
                  <a:txBody>
                    <a:bodyPr/>
                    <a:lstStyle/>
                    <a:p>
                      <a:pPr marL="10795" algn="ctr">
                        <a:lnSpc>
                          <a:spcPct val="100000"/>
                        </a:lnSpc>
                        <a:spcBef>
                          <a:spcPts val="140"/>
                        </a:spcBef>
                      </a:pPr>
                      <a:r>
                        <a:rPr sz="600" b="1" spc="-15" dirty="0">
                          <a:solidFill>
                            <a:srgbClr val="FFFFFF"/>
                          </a:solidFill>
                          <a:latin typeface="Arial"/>
                          <a:cs typeface="Arial"/>
                        </a:rPr>
                        <a:t>/cgroup</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1430" algn="ctr">
                        <a:lnSpc>
                          <a:spcPct val="100000"/>
                        </a:lnSpc>
                        <a:spcBef>
                          <a:spcPts val="140"/>
                        </a:spcBef>
                      </a:pPr>
                      <a:r>
                        <a:rPr sz="600" spc="-15" dirty="0">
                          <a:latin typeface="Arial"/>
                          <a:cs typeface="Arial"/>
                        </a:rPr>
                        <a:t>Ιεραρχία</a:t>
                      </a:r>
                      <a:r>
                        <a:rPr sz="600" spc="-30" dirty="0">
                          <a:latin typeface="Arial"/>
                          <a:cs typeface="Arial"/>
                        </a:rPr>
                        <a:t> </a:t>
                      </a:r>
                      <a:r>
                        <a:rPr sz="600" spc="-5" dirty="0">
                          <a:latin typeface="Arial"/>
                          <a:cs typeface="Arial"/>
                        </a:rPr>
                        <a:t>ομάδων</a:t>
                      </a:r>
                      <a:r>
                        <a:rPr sz="600" spc="-15" dirty="0">
                          <a:latin typeface="Arial"/>
                          <a:cs typeface="Arial"/>
                        </a:rPr>
                        <a:t> </a:t>
                      </a:r>
                      <a:r>
                        <a:rPr sz="600" spc="-5" dirty="0">
                          <a:latin typeface="Arial"/>
                          <a:cs typeface="Arial"/>
                        </a:rPr>
                        <a:t>ελέγχου.</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5"/>
                  </a:ext>
                </a:extLst>
              </a:tr>
              <a:tr h="388620">
                <a:tc>
                  <a:txBody>
                    <a:bodyPr/>
                    <a:lstStyle/>
                    <a:p>
                      <a:pPr marL="13335" algn="ctr">
                        <a:lnSpc>
                          <a:spcPct val="100000"/>
                        </a:lnSpc>
                        <a:spcBef>
                          <a:spcPts val="140"/>
                        </a:spcBef>
                      </a:pPr>
                      <a:r>
                        <a:rPr sz="600" b="1" spc="-20" dirty="0">
                          <a:solidFill>
                            <a:srgbClr val="FFFFFF"/>
                          </a:solidFill>
                          <a:latin typeface="Arial"/>
                          <a:cs typeface="Arial"/>
                        </a:rPr>
                        <a:t>/</a:t>
                      </a:r>
                      <a:r>
                        <a:rPr sz="600" b="1" spc="-25" dirty="0">
                          <a:solidFill>
                            <a:srgbClr val="FFFFFF"/>
                          </a:solidFill>
                          <a:latin typeface="Arial"/>
                          <a:cs typeface="Arial"/>
                        </a:rPr>
                        <a:t>D</a:t>
                      </a:r>
                      <a:r>
                        <a:rPr sz="600" b="1" spc="-20" dirty="0">
                          <a:solidFill>
                            <a:srgbClr val="FFFFFF"/>
                          </a:solidFill>
                          <a:latin typeface="Arial"/>
                          <a:cs typeface="Arial"/>
                        </a:rPr>
                        <a:t>e</a:t>
                      </a:r>
                      <a:r>
                        <a:rPr sz="600" b="1" dirty="0">
                          <a:solidFill>
                            <a:srgbClr val="FFFFFF"/>
                          </a:solidFill>
                          <a:latin typeface="Arial"/>
                          <a:cs typeface="Arial"/>
                        </a:rPr>
                        <a:t>v</a:t>
                      </a:r>
                      <a:r>
                        <a:rPr sz="600" b="1" spc="-40" dirty="0">
                          <a:solidFill>
                            <a:srgbClr val="FFFFFF"/>
                          </a:solidFill>
                          <a:latin typeface="Arial"/>
                          <a:cs typeface="Arial"/>
                        </a:rPr>
                        <a:t> </a:t>
                      </a:r>
                      <a:r>
                        <a:rPr sz="600" b="1" spc="-25" dirty="0">
                          <a:solidFill>
                            <a:srgbClr val="FFFFFF"/>
                          </a:solidFill>
                          <a:latin typeface="Arial"/>
                          <a:cs typeface="Arial"/>
                        </a:rPr>
                        <a:t>(πρ</a:t>
                      </a:r>
                      <a:r>
                        <a:rPr sz="600" b="1" spc="-20" dirty="0">
                          <a:solidFill>
                            <a:srgbClr val="FFFFFF"/>
                          </a:solidFill>
                          <a:latin typeface="Arial"/>
                          <a:cs typeface="Arial"/>
                        </a:rPr>
                        <a:t>ο</a:t>
                      </a:r>
                      <a:r>
                        <a:rPr sz="600" b="1" spc="-25" dirty="0">
                          <a:solidFill>
                            <a:srgbClr val="FFFFFF"/>
                          </a:solidFill>
                          <a:latin typeface="Arial"/>
                          <a:cs typeface="Arial"/>
                        </a:rPr>
                        <a:t>γ</a:t>
                      </a:r>
                      <a:r>
                        <a:rPr sz="600" b="1" spc="-20" dirty="0">
                          <a:solidFill>
                            <a:srgbClr val="FFFFFF"/>
                          </a:solidFill>
                          <a:latin typeface="Arial"/>
                          <a:cs typeface="Arial"/>
                        </a:rPr>
                        <a:t>ρ</a:t>
                      </a:r>
                      <a:r>
                        <a:rPr sz="600" b="1" spc="-25" dirty="0">
                          <a:solidFill>
                            <a:srgbClr val="FFFFFF"/>
                          </a:solidFill>
                          <a:latin typeface="Arial"/>
                          <a:cs typeface="Arial"/>
                        </a:rPr>
                        <a:t>α</a:t>
                      </a:r>
                      <a:r>
                        <a:rPr sz="600" b="1" spc="-20" dirty="0">
                          <a:solidFill>
                            <a:srgbClr val="FFFFFF"/>
                          </a:solidFill>
                          <a:latin typeface="Arial"/>
                          <a:cs typeface="Arial"/>
                        </a:rPr>
                        <a:t>μ</a:t>
                      </a:r>
                      <a:r>
                        <a:rPr sz="600" b="1" spc="-25" dirty="0">
                          <a:solidFill>
                            <a:srgbClr val="FFFFFF"/>
                          </a:solidFill>
                          <a:latin typeface="Arial"/>
                          <a:cs typeface="Arial"/>
                        </a:rPr>
                        <a:t>μ</a:t>
                      </a:r>
                      <a:r>
                        <a:rPr sz="600" b="1" spc="-20" dirty="0">
                          <a:solidFill>
                            <a:srgbClr val="FFFFFF"/>
                          </a:solidFill>
                          <a:latin typeface="Arial"/>
                          <a:cs typeface="Arial"/>
                        </a:rPr>
                        <a:t>α</a:t>
                      </a:r>
                      <a:r>
                        <a:rPr sz="600" b="1" spc="-25" dirty="0">
                          <a:solidFill>
                            <a:srgbClr val="FFFFFF"/>
                          </a:solidFill>
                          <a:latin typeface="Arial"/>
                          <a:cs typeface="Arial"/>
                        </a:rPr>
                        <a:t>τι</a:t>
                      </a:r>
                      <a:r>
                        <a:rPr sz="600" b="1" spc="-20" dirty="0">
                          <a:solidFill>
                            <a:srgbClr val="FFFFFF"/>
                          </a:solidFill>
                          <a:latin typeface="Arial"/>
                          <a:cs typeface="Arial"/>
                        </a:rPr>
                        <a:t>σ</a:t>
                      </a:r>
                      <a:r>
                        <a:rPr sz="600" b="1" spc="-25" dirty="0">
                          <a:solidFill>
                            <a:srgbClr val="FFFFFF"/>
                          </a:solidFill>
                          <a:latin typeface="Arial"/>
                          <a:cs typeface="Arial"/>
                        </a:rPr>
                        <a:t>τής</a:t>
                      </a:r>
                      <a:r>
                        <a:rPr sz="600" b="1" dirty="0">
                          <a:solidFill>
                            <a:srgbClr val="FFFFFF"/>
                          </a:solidFill>
                          <a:latin typeface="Arial"/>
                          <a:cs typeface="Arial"/>
                        </a:rPr>
                        <a:t>)</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1430" algn="ctr">
                        <a:lnSpc>
                          <a:spcPct val="100000"/>
                        </a:lnSpc>
                        <a:spcBef>
                          <a:spcPts val="140"/>
                        </a:spcBef>
                      </a:pPr>
                      <a:r>
                        <a:rPr sz="600" spc="-5" dirty="0">
                          <a:latin typeface="Arial"/>
                          <a:cs typeface="Arial"/>
                        </a:rPr>
                        <a:t>Αρχεία</a:t>
                      </a:r>
                      <a:r>
                        <a:rPr sz="600" spc="5" dirty="0">
                          <a:latin typeface="Arial"/>
                          <a:cs typeface="Arial"/>
                        </a:rPr>
                        <a:t> </a:t>
                      </a:r>
                      <a:r>
                        <a:rPr sz="600" spc="-5" dirty="0">
                          <a:latin typeface="Arial"/>
                          <a:cs typeface="Arial"/>
                        </a:rPr>
                        <a:t>συσκευών,</a:t>
                      </a:r>
                      <a:r>
                        <a:rPr sz="600" spc="5" dirty="0">
                          <a:latin typeface="Arial"/>
                          <a:cs typeface="Arial"/>
                        </a:rPr>
                        <a:t> </a:t>
                      </a:r>
                      <a:r>
                        <a:rPr sz="600" spc="-5" dirty="0">
                          <a:latin typeface="Arial"/>
                          <a:cs typeface="Arial"/>
                        </a:rPr>
                        <a:t>τα</a:t>
                      </a:r>
                      <a:r>
                        <a:rPr sz="600" spc="10" dirty="0">
                          <a:latin typeface="Arial"/>
                          <a:cs typeface="Arial"/>
                        </a:rPr>
                        <a:t> </a:t>
                      </a:r>
                      <a:r>
                        <a:rPr sz="600" spc="-5" dirty="0">
                          <a:latin typeface="Arial"/>
                          <a:cs typeface="Arial"/>
                        </a:rPr>
                        <a:t>οποία</a:t>
                      </a:r>
                      <a:r>
                        <a:rPr sz="600" spc="10" dirty="0">
                          <a:latin typeface="Arial"/>
                          <a:cs typeface="Arial"/>
                        </a:rPr>
                        <a:t> </a:t>
                      </a:r>
                      <a:r>
                        <a:rPr sz="600" spc="-5" dirty="0">
                          <a:latin typeface="Arial"/>
                          <a:cs typeface="Arial"/>
                        </a:rPr>
                        <a:t>συνήθως</a:t>
                      </a:r>
                      <a:r>
                        <a:rPr sz="600" spc="10" dirty="0">
                          <a:latin typeface="Arial"/>
                          <a:cs typeface="Arial"/>
                        </a:rPr>
                        <a:t> </a:t>
                      </a:r>
                      <a:r>
                        <a:rPr sz="600" spc="-5" dirty="0">
                          <a:latin typeface="Arial"/>
                          <a:cs typeface="Arial"/>
                        </a:rPr>
                        <a:t>ελέγχονται</a:t>
                      </a:r>
                      <a:r>
                        <a:rPr sz="600" spc="10" dirty="0">
                          <a:latin typeface="Arial"/>
                          <a:cs typeface="Arial"/>
                        </a:rPr>
                        <a:t> </a:t>
                      </a:r>
                      <a:r>
                        <a:rPr sz="600" spc="-5" dirty="0">
                          <a:latin typeface="Arial"/>
                          <a:cs typeface="Arial"/>
                        </a:rPr>
                        <a:t>από</a:t>
                      </a:r>
                      <a:r>
                        <a:rPr sz="600" spc="10" dirty="0">
                          <a:latin typeface="Arial"/>
                          <a:cs typeface="Arial"/>
                        </a:rPr>
                        <a:t> </a:t>
                      </a:r>
                      <a:r>
                        <a:rPr sz="600" spc="-5" dirty="0">
                          <a:latin typeface="Arial"/>
                          <a:cs typeface="Arial"/>
                        </a:rPr>
                        <a:t>το</a:t>
                      </a:r>
                      <a:r>
                        <a:rPr sz="600" spc="10" dirty="0">
                          <a:latin typeface="Arial"/>
                          <a:cs typeface="Arial"/>
                        </a:rPr>
                        <a:t> </a:t>
                      </a:r>
                      <a:r>
                        <a:rPr sz="600" spc="-5" dirty="0">
                          <a:latin typeface="Arial"/>
                          <a:cs typeface="Arial"/>
                        </a:rPr>
                        <a:t>λειτουργικό</a:t>
                      </a:r>
                      <a:r>
                        <a:rPr sz="600" spc="5" dirty="0">
                          <a:latin typeface="Arial"/>
                          <a:cs typeface="Arial"/>
                        </a:rPr>
                        <a:t> </a:t>
                      </a:r>
                      <a:r>
                        <a:rPr sz="600" spc="-5" dirty="0">
                          <a:latin typeface="Arial"/>
                          <a:cs typeface="Arial"/>
                        </a:rPr>
                        <a:t>σύστημα</a:t>
                      </a:r>
                      <a:r>
                        <a:rPr sz="600" spc="10" dirty="0">
                          <a:latin typeface="Arial"/>
                          <a:cs typeface="Arial"/>
                        </a:rPr>
                        <a:t> </a:t>
                      </a:r>
                      <a:r>
                        <a:rPr sz="600" spc="-5" dirty="0">
                          <a:latin typeface="Arial"/>
                          <a:cs typeface="Arial"/>
                        </a:rPr>
                        <a:t>και</a:t>
                      </a:r>
                      <a:r>
                        <a:rPr sz="600" spc="5" dirty="0">
                          <a:latin typeface="Arial"/>
                          <a:cs typeface="Arial"/>
                        </a:rPr>
                        <a:t> </a:t>
                      </a:r>
                      <a:r>
                        <a:rPr sz="600" spc="-10" dirty="0">
                          <a:latin typeface="Arial"/>
                          <a:cs typeface="Arial"/>
                        </a:rPr>
                        <a:t>τους </a:t>
                      </a:r>
                      <a:r>
                        <a:rPr sz="600" spc="-15" dirty="0">
                          <a:latin typeface="Arial"/>
                          <a:cs typeface="Arial"/>
                        </a:rPr>
                        <a:t>διαχειριστές</a:t>
                      </a:r>
                      <a:r>
                        <a:rPr sz="600" spc="-5" dirty="0">
                          <a:latin typeface="Arial"/>
                          <a:cs typeface="Arial"/>
                        </a:rPr>
                        <a:t> του</a:t>
                      </a:r>
                      <a:r>
                        <a:rPr sz="600" spc="10" dirty="0">
                          <a:latin typeface="Arial"/>
                          <a:cs typeface="Arial"/>
                        </a:rPr>
                        <a:t> </a:t>
                      </a:r>
                      <a:r>
                        <a:rPr sz="600" spc="-5" dirty="0">
                          <a:latin typeface="Arial"/>
                          <a:cs typeface="Arial"/>
                        </a:rPr>
                        <a:t>συστήματος.</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6"/>
                  </a:ext>
                </a:extLst>
              </a:tr>
              <a:tr h="226694">
                <a:tc>
                  <a:txBody>
                    <a:bodyPr/>
                    <a:lstStyle/>
                    <a:p>
                      <a:pPr marL="13335" algn="ctr">
                        <a:lnSpc>
                          <a:spcPct val="100000"/>
                        </a:lnSpc>
                        <a:spcBef>
                          <a:spcPts val="140"/>
                        </a:spcBef>
                      </a:pPr>
                      <a:r>
                        <a:rPr sz="600" b="1" spc="-20" dirty="0">
                          <a:solidFill>
                            <a:srgbClr val="FFFFFF"/>
                          </a:solidFill>
                          <a:latin typeface="Arial"/>
                          <a:cs typeface="Arial"/>
                        </a:rPr>
                        <a:t>/etc</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065" algn="ctr">
                        <a:lnSpc>
                          <a:spcPct val="100000"/>
                        </a:lnSpc>
                        <a:spcBef>
                          <a:spcPts val="140"/>
                        </a:spcBef>
                      </a:pPr>
                      <a:r>
                        <a:rPr sz="600" spc="-15" dirty="0">
                          <a:latin typeface="Arial"/>
                          <a:cs typeface="Arial"/>
                        </a:rPr>
                        <a:t>Αρχεία</a:t>
                      </a:r>
                      <a:r>
                        <a:rPr sz="600" spc="-20" dirty="0">
                          <a:latin typeface="Arial"/>
                          <a:cs typeface="Arial"/>
                        </a:rPr>
                        <a:t> </a:t>
                      </a:r>
                      <a:r>
                        <a:rPr sz="600" spc="-5" dirty="0">
                          <a:latin typeface="Arial"/>
                          <a:cs typeface="Arial"/>
                        </a:rPr>
                        <a:t>διαρθρώσεων συστήματος.</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7"/>
                  </a:ext>
                </a:extLst>
              </a:tr>
              <a:tr h="227330">
                <a:tc>
                  <a:txBody>
                    <a:bodyPr/>
                    <a:lstStyle/>
                    <a:p>
                      <a:pPr marL="12065" algn="ctr">
                        <a:lnSpc>
                          <a:spcPct val="100000"/>
                        </a:lnSpc>
                        <a:spcBef>
                          <a:spcPts val="140"/>
                        </a:spcBef>
                      </a:pPr>
                      <a:r>
                        <a:rPr sz="600" b="1" spc="-15" dirty="0">
                          <a:solidFill>
                            <a:srgbClr val="FFFFFF"/>
                          </a:solidFill>
                          <a:latin typeface="Arial"/>
                          <a:cs typeface="Arial"/>
                        </a:rPr>
                        <a:t>/export</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065" algn="ctr">
                        <a:lnSpc>
                          <a:spcPct val="100000"/>
                        </a:lnSpc>
                        <a:spcBef>
                          <a:spcPts val="140"/>
                        </a:spcBef>
                      </a:pPr>
                      <a:r>
                        <a:rPr sz="600" spc="-5" dirty="0">
                          <a:latin typeface="Arial"/>
                          <a:cs typeface="Arial"/>
                        </a:rPr>
                        <a:t>Κοινόχρηστα</a:t>
                      </a:r>
                      <a:r>
                        <a:rPr sz="600" spc="5" dirty="0">
                          <a:latin typeface="Arial"/>
                          <a:cs typeface="Arial"/>
                        </a:rPr>
                        <a:t> </a:t>
                      </a:r>
                      <a:r>
                        <a:rPr sz="600" spc="-5" dirty="0">
                          <a:latin typeface="Arial"/>
                          <a:cs typeface="Arial"/>
                        </a:rPr>
                        <a:t>συστήματα</a:t>
                      </a:r>
                      <a:r>
                        <a:rPr sz="600" spc="10" dirty="0">
                          <a:latin typeface="Arial"/>
                          <a:cs typeface="Arial"/>
                        </a:rPr>
                        <a:t> </a:t>
                      </a:r>
                      <a:r>
                        <a:rPr sz="600" spc="-5" dirty="0">
                          <a:latin typeface="Arial"/>
                          <a:cs typeface="Arial"/>
                        </a:rPr>
                        <a:t>αρχείων.</a:t>
                      </a:r>
                      <a:r>
                        <a:rPr sz="600" spc="5" dirty="0">
                          <a:latin typeface="Arial"/>
                          <a:cs typeface="Arial"/>
                        </a:rPr>
                        <a:t> </a:t>
                      </a:r>
                      <a:r>
                        <a:rPr sz="600" spc="-5" dirty="0">
                          <a:latin typeface="Arial"/>
                          <a:cs typeface="Arial"/>
                        </a:rPr>
                        <a:t>Συνηθέστερα</a:t>
                      </a:r>
                      <a:r>
                        <a:rPr sz="600" spc="10" dirty="0">
                          <a:latin typeface="Arial"/>
                          <a:cs typeface="Arial"/>
                        </a:rPr>
                        <a:t> </a:t>
                      </a:r>
                      <a:r>
                        <a:rPr sz="600" spc="-5" dirty="0">
                          <a:latin typeface="Arial"/>
                          <a:cs typeface="Arial"/>
                        </a:rPr>
                        <a:t>σε</a:t>
                      </a:r>
                      <a:r>
                        <a:rPr sz="600" spc="5" dirty="0">
                          <a:latin typeface="Arial"/>
                          <a:cs typeface="Arial"/>
                        </a:rPr>
                        <a:t> </a:t>
                      </a:r>
                      <a:r>
                        <a:rPr sz="600" spc="-15" dirty="0">
                          <a:latin typeface="Arial"/>
                          <a:cs typeface="Arial"/>
                        </a:rPr>
                        <a:t>συστήματα</a:t>
                      </a:r>
                      <a:r>
                        <a:rPr sz="600" dirty="0">
                          <a:latin typeface="Arial"/>
                          <a:cs typeface="Arial"/>
                        </a:rPr>
                        <a:t> </a:t>
                      </a:r>
                      <a:r>
                        <a:rPr sz="600" spc="-5" dirty="0">
                          <a:latin typeface="Arial"/>
                          <a:cs typeface="Arial"/>
                        </a:rPr>
                        <a:t>Solaris.</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8"/>
                  </a:ext>
                </a:extLst>
              </a:tr>
              <a:tr h="227330">
                <a:tc>
                  <a:txBody>
                    <a:bodyPr/>
                    <a:lstStyle/>
                    <a:p>
                      <a:pPr marL="12065" algn="ctr">
                        <a:lnSpc>
                          <a:spcPct val="100000"/>
                        </a:lnSpc>
                        <a:spcBef>
                          <a:spcPts val="140"/>
                        </a:spcBef>
                      </a:pPr>
                      <a:r>
                        <a:rPr sz="600" b="1" spc="-15" dirty="0">
                          <a:solidFill>
                            <a:srgbClr val="FFFFFF"/>
                          </a:solidFill>
                          <a:latin typeface="Arial"/>
                          <a:cs typeface="Arial"/>
                        </a:rPr>
                        <a:t>/home</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1430" algn="ctr">
                        <a:lnSpc>
                          <a:spcPct val="100000"/>
                        </a:lnSpc>
                        <a:spcBef>
                          <a:spcPts val="140"/>
                        </a:spcBef>
                      </a:pPr>
                      <a:r>
                        <a:rPr sz="600" spc="-5" dirty="0">
                          <a:latin typeface="Arial"/>
                          <a:cs typeface="Arial"/>
                        </a:rPr>
                        <a:t>Αρχικοί</a:t>
                      </a:r>
                      <a:r>
                        <a:rPr sz="600" spc="-30" dirty="0">
                          <a:latin typeface="Arial"/>
                          <a:cs typeface="Arial"/>
                        </a:rPr>
                        <a:t> </a:t>
                      </a:r>
                      <a:r>
                        <a:rPr sz="600" spc="-15" dirty="0">
                          <a:latin typeface="Arial"/>
                          <a:cs typeface="Arial"/>
                        </a:rPr>
                        <a:t>κατάλογοι.</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9"/>
                  </a:ext>
                </a:extLst>
              </a:tr>
              <a:tr h="227330">
                <a:tc>
                  <a:txBody>
                    <a:bodyPr/>
                    <a:lstStyle/>
                    <a:p>
                      <a:pPr marL="13335" algn="ctr">
                        <a:lnSpc>
                          <a:spcPct val="100000"/>
                        </a:lnSpc>
                        <a:spcBef>
                          <a:spcPts val="140"/>
                        </a:spcBef>
                      </a:pPr>
                      <a:r>
                        <a:rPr sz="600" b="1" spc="-20" dirty="0">
                          <a:solidFill>
                            <a:srgbClr val="FFFFFF"/>
                          </a:solidFill>
                          <a:latin typeface="Arial"/>
                          <a:cs typeface="Arial"/>
                        </a:rPr>
                        <a:t>/βιβλιοθήκη</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065" algn="ctr">
                        <a:lnSpc>
                          <a:spcPct val="100000"/>
                        </a:lnSpc>
                        <a:spcBef>
                          <a:spcPts val="140"/>
                        </a:spcBef>
                      </a:pPr>
                      <a:r>
                        <a:rPr sz="600" spc="-15" dirty="0">
                          <a:latin typeface="Arial"/>
                          <a:cs typeface="Arial"/>
                        </a:rPr>
                        <a:t>Βιβλιοθήκες</a:t>
                      </a:r>
                      <a:r>
                        <a:rPr sz="600" spc="-25" dirty="0">
                          <a:latin typeface="Arial"/>
                          <a:cs typeface="Arial"/>
                        </a:rPr>
                        <a:t> </a:t>
                      </a:r>
                      <a:r>
                        <a:rPr sz="600" spc="-5" dirty="0">
                          <a:latin typeface="Arial"/>
                          <a:cs typeface="Arial"/>
                        </a:rPr>
                        <a:t>συστήματος.</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10"/>
                  </a:ext>
                </a:extLst>
              </a:tr>
              <a:tr h="227329">
                <a:tc>
                  <a:txBody>
                    <a:bodyPr/>
                    <a:lstStyle/>
                    <a:p>
                      <a:pPr marL="11430" algn="ctr">
                        <a:lnSpc>
                          <a:spcPct val="100000"/>
                        </a:lnSpc>
                        <a:spcBef>
                          <a:spcPts val="140"/>
                        </a:spcBef>
                      </a:pPr>
                      <a:r>
                        <a:rPr sz="600" b="1" spc="-15" dirty="0">
                          <a:solidFill>
                            <a:srgbClr val="FFFFFF"/>
                          </a:solidFill>
                          <a:latin typeface="Arial"/>
                          <a:cs typeface="Arial"/>
                        </a:rPr>
                        <a:t>/lib64</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0160" algn="ctr">
                        <a:lnSpc>
                          <a:spcPct val="100000"/>
                        </a:lnSpc>
                        <a:spcBef>
                          <a:spcPts val="140"/>
                        </a:spcBef>
                      </a:pPr>
                      <a:r>
                        <a:rPr sz="600" spc="-5" dirty="0">
                          <a:latin typeface="Arial"/>
                          <a:cs typeface="Arial"/>
                        </a:rPr>
                        <a:t>Βιβλιοθήκες</a:t>
                      </a:r>
                      <a:r>
                        <a:rPr sz="600" dirty="0">
                          <a:latin typeface="Arial"/>
                          <a:cs typeface="Arial"/>
                        </a:rPr>
                        <a:t> </a:t>
                      </a:r>
                      <a:r>
                        <a:rPr sz="600" spc="-5" dirty="0">
                          <a:latin typeface="Arial"/>
                          <a:cs typeface="Arial"/>
                        </a:rPr>
                        <a:t>συστήματος,</a:t>
                      </a:r>
                      <a:r>
                        <a:rPr sz="600" dirty="0">
                          <a:latin typeface="Arial"/>
                          <a:cs typeface="Arial"/>
                        </a:rPr>
                        <a:t> 64 </a:t>
                      </a:r>
                      <a:r>
                        <a:rPr sz="600" spc="-5" dirty="0">
                          <a:latin typeface="Arial"/>
                          <a:cs typeface="Arial"/>
                        </a:rPr>
                        <a:t>δυαδικά</a:t>
                      </a:r>
                      <a:r>
                        <a:rPr sz="600" dirty="0">
                          <a:latin typeface="Arial"/>
                          <a:cs typeface="Arial"/>
                        </a:rPr>
                        <a:t> </a:t>
                      </a:r>
                      <a:r>
                        <a:rPr sz="600" spc="-5" dirty="0">
                          <a:latin typeface="Arial"/>
                          <a:cs typeface="Arial"/>
                        </a:rPr>
                        <a:t>ψηφία.</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11"/>
                  </a:ext>
                </a:extLst>
              </a:tr>
              <a:tr h="336550">
                <a:tc>
                  <a:txBody>
                    <a:bodyPr/>
                    <a:lstStyle/>
                    <a:p>
                      <a:pPr marL="10160" algn="ctr">
                        <a:lnSpc>
                          <a:spcPct val="100000"/>
                        </a:lnSpc>
                        <a:spcBef>
                          <a:spcPts val="140"/>
                        </a:spcBef>
                      </a:pPr>
                      <a:r>
                        <a:rPr sz="600" b="1" spc="-15" dirty="0">
                          <a:solidFill>
                            <a:srgbClr val="FFFFFF"/>
                          </a:solidFill>
                          <a:latin typeface="Arial"/>
                          <a:cs typeface="Arial"/>
                        </a:rPr>
                        <a:t>/lost+found</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758950" marR="133350" indent="-1607185">
                        <a:lnSpc>
                          <a:spcPts val="860"/>
                        </a:lnSpc>
                        <a:spcBef>
                          <a:spcPts val="55"/>
                        </a:spcBef>
                      </a:pPr>
                      <a:r>
                        <a:rPr sz="600" spc="-5" dirty="0">
                          <a:latin typeface="Arial"/>
                          <a:cs typeface="Arial"/>
                        </a:rPr>
                        <a:t>Χρησιμοποιείται</a:t>
                      </a:r>
                      <a:r>
                        <a:rPr sz="600" spc="5" dirty="0">
                          <a:latin typeface="Arial"/>
                          <a:cs typeface="Arial"/>
                        </a:rPr>
                        <a:t> </a:t>
                      </a:r>
                      <a:r>
                        <a:rPr sz="600" spc="-5" dirty="0">
                          <a:latin typeface="Arial"/>
                          <a:cs typeface="Arial"/>
                        </a:rPr>
                        <a:t>από</a:t>
                      </a:r>
                      <a:r>
                        <a:rPr sz="600" spc="10" dirty="0">
                          <a:latin typeface="Arial"/>
                          <a:cs typeface="Arial"/>
                        </a:rPr>
                        <a:t> </a:t>
                      </a:r>
                      <a:r>
                        <a:rPr sz="600" dirty="0">
                          <a:latin typeface="Arial"/>
                          <a:cs typeface="Arial"/>
                        </a:rPr>
                        <a:t>το</a:t>
                      </a:r>
                      <a:r>
                        <a:rPr sz="600" spc="10" dirty="0">
                          <a:latin typeface="Arial"/>
                          <a:cs typeface="Arial"/>
                        </a:rPr>
                        <a:t> </a:t>
                      </a:r>
                      <a:r>
                        <a:rPr sz="600" spc="-5" dirty="0">
                          <a:latin typeface="Arial"/>
                          <a:cs typeface="Arial"/>
                        </a:rPr>
                        <a:t>σύστημα</a:t>
                      </a:r>
                      <a:r>
                        <a:rPr sz="600" spc="10" dirty="0">
                          <a:latin typeface="Arial"/>
                          <a:cs typeface="Arial"/>
                        </a:rPr>
                        <a:t> </a:t>
                      </a:r>
                      <a:r>
                        <a:rPr sz="600" spc="-5" dirty="0">
                          <a:latin typeface="Arial"/>
                          <a:cs typeface="Arial"/>
                        </a:rPr>
                        <a:t>αρχείων</a:t>
                      </a:r>
                      <a:r>
                        <a:rPr sz="600" spc="5" dirty="0">
                          <a:latin typeface="Arial"/>
                          <a:cs typeface="Arial"/>
                        </a:rPr>
                        <a:t> </a:t>
                      </a:r>
                      <a:r>
                        <a:rPr sz="600" spc="-5" dirty="0">
                          <a:latin typeface="Arial"/>
                          <a:cs typeface="Arial"/>
                        </a:rPr>
                        <a:t>για</a:t>
                      </a:r>
                      <a:r>
                        <a:rPr sz="600" spc="10" dirty="0">
                          <a:latin typeface="Arial"/>
                          <a:cs typeface="Arial"/>
                        </a:rPr>
                        <a:t> </a:t>
                      </a:r>
                      <a:r>
                        <a:rPr sz="600" spc="-5" dirty="0">
                          <a:latin typeface="Arial"/>
                          <a:cs typeface="Arial"/>
                        </a:rPr>
                        <a:t>την</a:t>
                      </a:r>
                      <a:r>
                        <a:rPr sz="600" spc="10" dirty="0">
                          <a:latin typeface="Arial"/>
                          <a:cs typeface="Arial"/>
                        </a:rPr>
                        <a:t> </a:t>
                      </a:r>
                      <a:r>
                        <a:rPr sz="600" spc="-5" dirty="0">
                          <a:latin typeface="Arial"/>
                          <a:cs typeface="Arial"/>
                        </a:rPr>
                        <a:t>αποθήκευση</a:t>
                      </a:r>
                      <a:r>
                        <a:rPr sz="600" spc="15" dirty="0">
                          <a:latin typeface="Arial"/>
                          <a:cs typeface="Arial"/>
                        </a:rPr>
                        <a:t> </a:t>
                      </a:r>
                      <a:r>
                        <a:rPr sz="600" spc="-5" dirty="0">
                          <a:latin typeface="Arial"/>
                          <a:cs typeface="Arial"/>
                        </a:rPr>
                        <a:t>ανακτημένων</a:t>
                      </a:r>
                      <a:r>
                        <a:rPr sz="600" spc="15" dirty="0">
                          <a:latin typeface="Arial"/>
                          <a:cs typeface="Arial"/>
                        </a:rPr>
                        <a:t> </a:t>
                      </a:r>
                      <a:r>
                        <a:rPr sz="600" spc="-5" dirty="0">
                          <a:latin typeface="Arial"/>
                          <a:cs typeface="Arial"/>
                        </a:rPr>
                        <a:t>αρχείων</a:t>
                      </a:r>
                      <a:r>
                        <a:rPr sz="600" spc="5" dirty="0">
                          <a:latin typeface="Arial"/>
                          <a:cs typeface="Arial"/>
                        </a:rPr>
                        <a:t> </a:t>
                      </a:r>
                      <a:r>
                        <a:rPr sz="600" spc="-5" dirty="0">
                          <a:latin typeface="Arial"/>
                          <a:cs typeface="Arial"/>
                        </a:rPr>
                        <a:t>μετά</a:t>
                      </a:r>
                      <a:r>
                        <a:rPr sz="600" spc="10" dirty="0">
                          <a:latin typeface="Arial"/>
                          <a:cs typeface="Arial"/>
                        </a:rPr>
                        <a:t> </a:t>
                      </a:r>
                      <a:r>
                        <a:rPr sz="600" spc="-5" dirty="0">
                          <a:latin typeface="Arial"/>
                          <a:cs typeface="Arial"/>
                        </a:rPr>
                        <a:t>την</a:t>
                      </a:r>
                      <a:r>
                        <a:rPr sz="600" spc="15" dirty="0">
                          <a:latin typeface="Arial"/>
                          <a:cs typeface="Arial"/>
                        </a:rPr>
                        <a:t> </a:t>
                      </a:r>
                      <a:r>
                        <a:rPr sz="600" spc="-15" dirty="0">
                          <a:latin typeface="Arial"/>
                          <a:cs typeface="Arial"/>
                        </a:rPr>
                        <a:t>απόδοση</a:t>
                      </a:r>
                      <a:r>
                        <a:rPr sz="600" spc="5" dirty="0">
                          <a:latin typeface="Arial"/>
                          <a:cs typeface="Arial"/>
                        </a:rPr>
                        <a:t> </a:t>
                      </a:r>
                      <a:r>
                        <a:rPr sz="600" spc="-5" dirty="0">
                          <a:latin typeface="Arial"/>
                          <a:cs typeface="Arial"/>
                        </a:rPr>
                        <a:t>ελέγχου</a:t>
                      </a:r>
                      <a:r>
                        <a:rPr sz="600" spc="5" dirty="0">
                          <a:latin typeface="Arial"/>
                          <a:cs typeface="Arial"/>
                        </a:rPr>
                        <a:t> </a:t>
                      </a:r>
                      <a:r>
                        <a:rPr sz="600" spc="-5" dirty="0">
                          <a:latin typeface="Arial"/>
                          <a:cs typeface="Arial"/>
                        </a:rPr>
                        <a:t>του </a:t>
                      </a:r>
                      <a:r>
                        <a:rPr sz="600" dirty="0">
                          <a:latin typeface="Arial"/>
                          <a:cs typeface="Arial"/>
                        </a:rPr>
                        <a:t> </a:t>
                      </a:r>
                      <a:r>
                        <a:rPr sz="600" spc="-5" dirty="0">
                          <a:latin typeface="Arial"/>
                          <a:cs typeface="Arial"/>
                        </a:rPr>
                        <a:t>συστήματος αρχείων.</a:t>
                      </a:r>
                      <a:endParaRPr sz="6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12"/>
                  </a:ext>
                </a:extLst>
              </a:tr>
              <a:tr h="227330">
                <a:tc>
                  <a:txBody>
                    <a:bodyPr/>
                    <a:lstStyle/>
                    <a:p>
                      <a:pPr marL="12065" algn="ctr">
                        <a:lnSpc>
                          <a:spcPct val="100000"/>
                        </a:lnSpc>
                        <a:spcBef>
                          <a:spcPts val="140"/>
                        </a:spcBef>
                      </a:pPr>
                      <a:r>
                        <a:rPr sz="600" b="1" spc="-15" dirty="0">
                          <a:solidFill>
                            <a:srgbClr val="FFFFFF"/>
                          </a:solidFill>
                          <a:latin typeface="Arial"/>
                          <a:cs typeface="Arial"/>
                        </a:rPr>
                        <a:t>/μέσ</a:t>
                      </a:r>
                      <a:r>
                        <a:rPr sz="600" b="1" dirty="0">
                          <a:solidFill>
                            <a:srgbClr val="FFFFFF"/>
                          </a:solidFill>
                          <a:latin typeface="Arial"/>
                          <a:cs typeface="Arial"/>
                        </a:rPr>
                        <a:t>α</a:t>
                      </a:r>
                      <a:r>
                        <a:rPr sz="600" b="1" spc="-20" dirty="0">
                          <a:solidFill>
                            <a:srgbClr val="FFFFFF"/>
                          </a:solidFill>
                          <a:latin typeface="Arial"/>
                          <a:cs typeface="Arial"/>
                        </a:rPr>
                        <a:t> </a:t>
                      </a:r>
                      <a:r>
                        <a:rPr sz="600" b="1" spc="-15" dirty="0">
                          <a:solidFill>
                            <a:srgbClr val="FFFFFF"/>
                          </a:solidFill>
                          <a:latin typeface="Arial"/>
                          <a:cs typeface="Arial"/>
                        </a:rPr>
                        <a:t>επικ</a:t>
                      </a:r>
                      <a:r>
                        <a:rPr sz="600" b="1" spc="-10" dirty="0">
                          <a:solidFill>
                            <a:srgbClr val="FFFFFF"/>
                          </a:solidFill>
                          <a:latin typeface="Arial"/>
                          <a:cs typeface="Arial"/>
                        </a:rPr>
                        <a:t>ο</a:t>
                      </a:r>
                      <a:r>
                        <a:rPr sz="600" b="1" spc="-15" dirty="0">
                          <a:solidFill>
                            <a:srgbClr val="FFFFFF"/>
                          </a:solidFill>
                          <a:latin typeface="Arial"/>
                          <a:cs typeface="Arial"/>
                        </a:rPr>
                        <a:t>ινωνί</a:t>
                      </a:r>
                      <a:r>
                        <a:rPr sz="600" b="1" spc="-10" dirty="0">
                          <a:solidFill>
                            <a:srgbClr val="FFFFFF"/>
                          </a:solidFill>
                          <a:latin typeface="Arial"/>
                          <a:cs typeface="Arial"/>
                        </a:rPr>
                        <a:t>α</a:t>
                      </a:r>
                      <a:r>
                        <a:rPr sz="600" b="1" dirty="0">
                          <a:solidFill>
                            <a:srgbClr val="FFFFFF"/>
                          </a:solidFill>
                          <a:latin typeface="Arial"/>
                          <a:cs typeface="Arial"/>
                        </a:rPr>
                        <a:t>ς</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3335" algn="ctr">
                        <a:lnSpc>
                          <a:spcPct val="100000"/>
                        </a:lnSpc>
                        <a:spcBef>
                          <a:spcPts val="140"/>
                        </a:spcBef>
                      </a:pPr>
                      <a:r>
                        <a:rPr sz="600" spc="-5" dirty="0">
                          <a:latin typeface="Arial"/>
                          <a:cs typeface="Arial"/>
                        </a:rPr>
                        <a:t>Χρησιμοποιείται</a:t>
                      </a:r>
                      <a:r>
                        <a:rPr sz="600" dirty="0">
                          <a:latin typeface="Arial"/>
                          <a:cs typeface="Arial"/>
                        </a:rPr>
                        <a:t> </a:t>
                      </a:r>
                      <a:r>
                        <a:rPr sz="600" spc="-5" dirty="0">
                          <a:latin typeface="Arial"/>
                          <a:cs typeface="Arial"/>
                        </a:rPr>
                        <a:t>για</a:t>
                      </a:r>
                      <a:r>
                        <a:rPr sz="600" spc="10" dirty="0">
                          <a:latin typeface="Arial"/>
                          <a:cs typeface="Arial"/>
                        </a:rPr>
                        <a:t> </a:t>
                      </a:r>
                      <a:r>
                        <a:rPr sz="600" spc="-5" dirty="0">
                          <a:latin typeface="Arial"/>
                          <a:cs typeface="Arial"/>
                        </a:rPr>
                        <a:t>την</a:t>
                      </a:r>
                      <a:r>
                        <a:rPr sz="600" spc="10" dirty="0">
                          <a:latin typeface="Arial"/>
                          <a:cs typeface="Arial"/>
                        </a:rPr>
                        <a:t> </a:t>
                      </a:r>
                      <a:r>
                        <a:rPr sz="600" spc="-5" dirty="0">
                          <a:latin typeface="Arial"/>
                          <a:cs typeface="Arial"/>
                        </a:rPr>
                        <a:t>προσάρτηση</a:t>
                      </a:r>
                      <a:r>
                        <a:rPr sz="600" spc="5" dirty="0">
                          <a:latin typeface="Arial"/>
                          <a:cs typeface="Arial"/>
                        </a:rPr>
                        <a:t> </a:t>
                      </a:r>
                      <a:r>
                        <a:rPr sz="600" spc="-5" dirty="0">
                          <a:latin typeface="Arial"/>
                          <a:cs typeface="Arial"/>
                        </a:rPr>
                        <a:t>απομακρυσμένων</a:t>
                      </a:r>
                      <a:r>
                        <a:rPr sz="600" spc="5" dirty="0">
                          <a:latin typeface="Arial"/>
                          <a:cs typeface="Arial"/>
                        </a:rPr>
                        <a:t> </a:t>
                      </a:r>
                      <a:r>
                        <a:rPr sz="600" spc="-5" dirty="0">
                          <a:latin typeface="Arial"/>
                          <a:cs typeface="Arial"/>
                        </a:rPr>
                        <a:t>μέσων</a:t>
                      </a:r>
                      <a:r>
                        <a:rPr sz="600" dirty="0">
                          <a:latin typeface="Arial"/>
                          <a:cs typeface="Arial"/>
                        </a:rPr>
                        <a:t> </a:t>
                      </a:r>
                      <a:r>
                        <a:rPr sz="600" spc="-5" dirty="0">
                          <a:latin typeface="Arial"/>
                          <a:cs typeface="Arial"/>
                        </a:rPr>
                        <a:t>επικοινωνίας</a:t>
                      </a:r>
                      <a:r>
                        <a:rPr sz="600" spc="10" dirty="0">
                          <a:latin typeface="Arial"/>
                          <a:cs typeface="Arial"/>
                        </a:rPr>
                        <a:t> </a:t>
                      </a:r>
                      <a:r>
                        <a:rPr sz="600" spc="-5" dirty="0">
                          <a:latin typeface="Arial"/>
                          <a:cs typeface="Arial"/>
                        </a:rPr>
                        <a:t>όπως</a:t>
                      </a:r>
                      <a:r>
                        <a:rPr sz="600" spc="15" dirty="0">
                          <a:latin typeface="Arial"/>
                          <a:cs typeface="Arial"/>
                        </a:rPr>
                        <a:t> </a:t>
                      </a:r>
                      <a:r>
                        <a:rPr sz="600" spc="-10" dirty="0">
                          <a:latin typeface="Arial"/>
                          <a:cs typeface="Arial"/>
                        </a:rPr>
                        <a:t>τα</a:t>
                      </a:r>
                      <a:r>
                        <a:rPr sz="600" spc="-35" dirty="0">
                          <a:latin typeface="Arial"/>
                          <a:cs typeface="Arial"/>
                        </a:rPr>
                        <a:t> </a:t>
                      </a:r>
                      <a:r>
                        <a:rPr sz="600" spc="-20" dirty="0">
                          <a:latin typeface="Arial"/>
                          <a:cs typeface="Arial"/>
                        </a:rPr>
                        <a:t>CD-ROM.</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13"/>
                  </a:ext>
                </a:extLst>
              </a:tr>
              <a:tr h="227330">
                <a:tc>
                  <a:txBody>
                    <a:bodyPr/>
                    <a:lstStyle/>
                    <a:p>
                      <a:pPr marL="13335" algn="ctr">
                        <a:lnSpc>
                          <a:spcPct val="100000"/>
                        </a:lnSpc>
                        <a:spcBef>
                          <a:spcPts val="140"/>
                        </a:spcBef>
                      </a:pPr>
                      <a:r>
                        <a:rPr sz="600" b="1" spc="-20" dirty="0">
                          <a:solidFill>
                            <a:srgbClr val="FFFFFF"/>
                          </a:solidFill>
                          <a:latin typeface="Arial"/>
                          <a:cs typeface="Arial"/>
                        </a:rPr>
                        <a:t>//mnt</a:t>
                      </a:r>
                      <a:r>
                        <a:rPr sz="600" b="1" spc="-40" dirty="0">
                          <a:solidFill>
                            <a:srgbClr val="FFFFFF"/>
                          </a:solidFill>
                          <a:latin typeface="Arial"/>
                          <a:cs typeface="Arial"/>
                        </a:rPr>
                        <a:t> </a:t>
                      </a:r>
                      <a:r>
                        <a:rPr sz="600" b="1" dirty="0">
                          <a:solidFill>
                            <a:srgbClr val="FFFFFF"/>
                          </a:solidFill>
                          <a:latin typeface="Arial"/>
                          <a:cs typeface="Arial"/>
                        </a:rPr>
                        <a:t>-</a:t>
                      </a:r>
                      <a:r>
                        <a:rPr sz="600" b="1" spc="-40" dirty="0">
                          <a:solidFill>
                            <a:srgbClr val="FFFFFF"/>
                          </a:solidFill>
                          <a:latin typeface="Arial"/>
                          <a:cs typeface="Arial"/>
                        </a:rPr>
                        <a:t> </a:t>
                      </a:r>
                      <a:r>
                        <a:rPr sz="600" b="1" spc="-20" dirty="0">
                          <a:solidFill>
                            <a:srgbClr val="FFFFFF"/>
                          </a:solidFill>
                          <a:latin typeface="Arial"/>
                          <a:cs typeface="Arial"/>
                        </a:rPr>
                        <a:t>κατάλογος</a:t>
                      </a:r>
                      <a:r>
                        <a:rPr sz="600" b="1" spc="-35" dirty="0">
                          <a:solidFill>
                            <a:srgbClr val="FFFFFF"/>
                          </a:solidFill>
                          <a:latin typeface="Arial"/>
                          <a:cs typeface="Arial"/>
                        </a:rPr>
                        <a:t> </a:t>
                      </a:r>
                      <a:r>
                        <a:rPr sz="600" b="1" spc="-20" dirty="0">
                          <a:solidFill>
                            <a:srgbClr val="FFFFFF"/>
                          </a:solidFill>
                          <a:latin typeface="Arial"/>
                          <a:cs typeface="Arial"/>
                        </a:rPr>
                        <a:t>προσάρτησης</a:t>
                      </a:r>
                      <a:r>
                        <a:rPr sz="600" b="1" spc="-40" dirty="0">
                          <a:solidFill>
                            <a:srgbClr val="FFFFFF"/>
                          </a:solidFill>
                          <a:latin typeface="Arial"/>
                          <a:cs typeface="Arial"/>
                        </a:rPr>
                        <a:t> </a:t>
                      </a:r>
                      <a:r>
                        <a:rPr sz="600" b="1" spc="-20" dirty="0">
                          <a:solidFill>
                            <a:srgbClr val="FFFFFF"/>
                          </a:solidFill>
                          <a:latin typeface="Arial"/>
                          <a:cs typeface="Arial"/>
                        </a:rPr>
                        <a:t>αρχείων</a:t>
                      </a:r>
                      <a:r>
                        <a:rPr sz="600" b="1" spc="-40" dirty="0">
                          <a:solidFill>
                            <a:srgbClr val="FFFFFF"/>
                          </a:solidFill>
                          <a:latin typeface="Arial"/>
                          <a:cs typeface="Arial"/>
                        </a:rPr>
                        <a:t> </a:t>
                      </a:r>
                      <a:r>
                        <a:rPr sz="600" b="1" spc="-20" dirty="0">
                          <a:solidFill>
                            <a:srgbClr val="FFFFFF"/>
                          </a:solidFill>
                          <a:latin typeface="Arial"/>
                          <a:cs typeface="Arial"/>
                        </a:rPr>
                        <a:t>και</a:t>
                      </a:r>
                      <a:r>
                        <a:rPr sz="600" b="1" spc="-35" dirty="0">
                          <a:solidFill>
                            <a:srgbClr val="FFFFFF"/>
                          </a:solidFill>
                          <a:latin typeface="Arial"/>
                          <a:cs typeface="Arial"/>
                        </a:rPr>
                        <a:t> </a:t>
                      </a:r>
                      <a:r>
                        <a:rPr sz="600" b="1" spc="-25" dirty="0">
                          <a:solidFill>
                            <a:srgbClr val="FFFFFF"/>
                          </a:solidFill>
                          <a:latin typeface="Arial"/>
                          <a:cs typeface="Arial"/>
                        </a:rPr>
                        <a:t>εξωτερικών</a:t>
                      </a:r>
                      <a:r>
                        <a:rPr sz="600" b="1" spc="-40" dirty="0">
                          <a:solidFill>
                            <a:srgbClr val="FFFFFF"/>
                          </a:solidFill>
                          <a:latin typeface="Arial"/>
                          <a:cs typeface="Arial"/>
                        </a:rPr>
                        <a:t> </a:t>
                      </a:r>
                      <a:r>
                        <a:rPr sz="600" b="1" spc="-20" dirty="0">
                          <a:solidFill>
                            <a:srgbClr val="FFFFFF"/>
                          </a:solidFill>
                          <a:latin typeface="Arial"/>
                          <a:cs typeface="Arial"/>
                        </a:rPr>
                        <a:t>δίσκων</a:t>
                      </a:r>
                      <a:r>
                        <a:rPr sz="600" b="1" spc="-40" dirty="0">
                          <a:solidFill>
                            <a:srgbClr val="FFFFFF"/>
                          </a:solidFill>
                          <a:latin typeface="Arial"/>
                          <a:cs typeface="Arial"/>
                        </a:rPr>
                        <a:t> </a:t>
                      </a:r>
                      <a:r>
                        <a:rPr sz="600" b="1" spc="-15" dirty="0">
                          <a:solidFill>
                            <a:srgbClr val="FFFFFF"/>
                          </a:solidFill>
                          <a:latin typeface="Arial"/>
                          <a:cs typeface="Arial"/>
                        </a:rPr>
                        <a:t>σε</a:t>
                      </a:r>
                      <a:r>
                        <a:rPr sz="600" b="1" spc="-45" dirty="0">
                          <a:solidFill>
                            <a:srgbClr val="FFFFFF"/>
                          </a:solidFill>
                          <a:latin typeface="Arial"/>
                          <a:cs typeface="Arial"/>
                        </a:rPr>
                        <a:t> </a:t>
                      </a:r>
                      <a:r>
                        <a:rPr sz="600" b="1" spc="-20" dirty="0">
                          <a:solidFill>
                            <a:srgbClr val="FFFFFF"/>
                          </a:solidFill>
                          <a:latin typeface="Arial"/>
                          <a:cs typeface="Arial"/>
                        </a:rPr>
                        <a:t>Linux</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065" algn="ctr">
                        <a:lnSpc>
                          <a:spcPct val="100000"/>
                        </a:lnSpc>
                        <a:spcBef>
                          <a:spcPts val="140"/>
                        </a:spcBef>
                      </a:pPr>
                      <a:r>
                        <a:rPr sz="600" spc="-5" dirty="0">
                          <a:latin typeface="Arial"/>
                          <a:cs typeface="Arial"/>
                        </a:rPr>
                        <a:t>Χρησιμοποιείται</a:t>
                      </a:r>
                      <a:r>
                        <a:rPr sz="600" spc="5" dirty="0">
                          <a:latin typeface="Arial"/>
                          <a:cs typeface="Arial"/>
                        </a:rPr>
                        <a:t> </a:t>
                      </a:r>
                      <a:r>
                        <a:rPr sz="600" spc="-5" dirty="0">
                          <a:latin typeface="Arial"/>
                          <a:cs typeface="Arial"/>
                        </a:rPr>
                        <a:t>για</a:t>
                      </a:r>
                      <a:r>
                        <a:rPr sz="600" spc="10" dirty="0">
                          <a:latin typeface="Arial"/>
                          <a:cs typeface="Arial"/>
                        </a:rPr>
                        <a:t> </a:t>
                      </a:r>
                      <a:r>
                        <a:rPr sz="600" spc="-5" dirty="0">
                          <a:latin typeface="Arial"/>
                          <a:cs typeface="Arial"/>
                        </a:rPr>
                        <a:t>την</a:t>
                      </a:r>
                      <a:r>
                        <a:rPr sz="600" spc="10" dirty="0">
                          <a:latin typeface="Arial"/>
                          <a:cs typeface="Arial"/>
                        </a:rPr>
                        <a:t> </a:t>
                      </a:r>
                      <a:r>
                        <a:rPr sz="600" spc="-5" dirty="0">
                          <a:latin typeface="Arial"/>
                          <a:cs typeface="Arial"/>
                        </a:rPr>
                        <a:t>προσάρτηση</a:t>
                      </a:r>
                      <a:r>
                        <a:rPr sz="600" spc="10" dirty="0">
                          <a:latin typeface="Arial"/>
                          <a:cs typeface="Arial"/>
                        </a:rPr>
                        <a:t> </a:t>
                      </a:r>
                      <a:r>
                        <a:rPr sz="600" spc="-5" dirty="0">
                          <a:latin typeface="Arial"/>
                          <a:cs typeface="Arial"/>
                        </a:rPr>
                        <a:t>εξωτερικών</a:t>
                      </a:r>
                      <a:r>
                        <a:rPr sz="600" spc="5" dirty="0">
                          <a:latin typeface="Arial"/>
                          <a:cs typeface="Arial"/>
                        </a:rPr>
                        <a:t> </a:t>
                      </a:r>
                      <a:r>
                        <a:rPr sz="600" spc="-15" dirty="0">
                          <a:latin typeface="Arial"/>
                          <a:cs typeface="Arial"/>
                        </a:rPr>
                        <a:t>συστημάτων</a:t>
                      </a:r>
                      <a:r>
                        <a:rPr sz="600" dirty="0">
                          <a:latin typeface="Arial"/>
                          <a:cs typeface="Arial"/>
                        </a:rPr>
                        <a:t> </a:t>
                      </a:r>
                      <a:r>
                        <a:rPr sz="600" spc="-5" dirty="0">
                          <a:latin typeface="Arial"/>
                          <a:cs typeface="Arial"/>
                        </a:rPr>
                        <a:t>αρχείων.</a:t>
                      </a:r>
                      <a:endParaRPr sz="60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14"/>
                  </a:ext>
                </a:extLst>
              </a:tr>
            </a:tbl>
          </a:graphicData>
        </a:graphic>
      </p:graphicFrame>
      <p:pic>
        <p:nvPicPr>
          <p:cNvPr id="5" name="object 5"/>
          <p:cNvPicPr/>
          <p:nvPr/>
        </p:nvPicPr>
        <p:blipFill>
          <a:blip r:embed="rId2" cstate="print"/>
          <a:stretch>
            <a:fillRect/>
          </a:stretch>
        </p:blipFill>
        <p:spPr>
          <a:xfrm>
            <a:off x="6949757" y="5934709"/>
            <a:ext cx="1530032" cy="612140"/>
          </a:xfrm>
          <a:prstGeom prst="rect">
            <a:avLst/>
          </a:prstGeom>
        </p:spPr>
      </p:pic>
      <p:sp>
        <p:nvSpPr>
          <p:cNvPr id="6" name="object 6"/>
          <p:cNvSpPr txBox="1"/>
          <p:nvPr/>
        </p:nvSpPr>
        <p:spPr>
          <a:xfrm>
            <a:off x="10488612" y="6217856"/>
            <a:ext cx="154305" cy="198755"/>
          </a:xfrm>
          <a:prstGeom prst="rect">
            <a:avLst/>
          </a:prstGeom>
        </p:spPr>
        <p:txBody>
          <a:bodyPr vert="horz" wrap="square" lIns="0" tIns="15875" rIns="0" bIns="0" rtlCol="0">
            <a:spAutoFit/>
          </a:bodyPr>
          <a:lstStyle/>
          <a:p>
            <a:pPr marL="38100">
              <a:lnSpc>
                <a:spcPct val="100000"/>
              </a:lnSpc>
              <a:spcBef>
                <a:spcPts val="125"/>
              </a:spcBef>
            </a:pPr>
            <a:r>
              <a:rPr sz="1100" dirty="0">
                <a:solidFill>
                  <a:srgbClr val="FFFFFF"/>
                </a:solidFill>
                <a:latin typeface="Arial"/>
                <a:cs typeface="Arial"/>
              </a:rPr>
              <a:t>5</a:t>
            </a:r>
            <a:endParaRPr sz="11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42240" rIns="0" bIns="0" rtlCol="0">
            <a:spAutoFit/>
          </a:bodyPr>
          <a:lstStyle/>
          <a:p>
            <a:pPr marL="460375" marR="5080" indent="574675">
              <a:lnSpc>
                <a:spcPts val="3279"/>
              </a:lnSpc>
              <a:spcBef>
                <a:spcPts val="325"/>
              </a:spcBef>
            </a:pPr>
            <a:r>
              <a:rPr spc="45" dirty="0">
                <a:solidFill>
                  <a:srgbClr val="FFFFFF"/>
                </a:solidFill>
              </a:rPr>
              <a:t>Diffie-Hellman</a:t>
            </a:r>
            <a:r>
              <a:rPr spc="90" dirty="0">
                <a:solidFill>
                  <a:srgbClr val="FFFFFF"/>
                </a:solidFill>
              </a:rPr>
              <a:t> </a:t>
            </a:r>
            <a:r>
              <a:rPr spc="45" dirty="0">
                <a:solidFill>
                  <a:srgbClr val="FFFFFF"/>
                </a:solidFill>
                <a:hlinkClick r:id="rId2"/>
              </a:rPr>
              <a:t>XML-ph-0000@deepl.internal</a:t>
            </a:r>
            <a:r>
              <a:rPr spc="95" dirty="0">
                <a:solidFill>
                  <a:srgbClr val="FFFFFF"/>
                </a:solidFill>
                <a:hlinkClick r:id="rId2"/>
              </a:rPr>
              <a:t> </a:t>
            </a:r>
            <a:r>
              <a:rPr spc="40" dirty="0">
                <a:solidFill>
                  <a:srgbClr val="FFFFFF"/>
                </a:solidFill>
              </a:rPr>
              <a:t>κλειδί</a:t>
            </a:r>
            <a:r>
              <a:rPr spc="90" dirty="0">
                <a:solidFill>
                  <a:srgbClr val="FFFFFF"/>
                </a:solidFill>
              </a:rPr>
              <a:t> </a:t>
            </a:r>
            <a:r>
              <a:rPr spc="-15" dirty="0">
                <a:solidFill>
                  <a:srgbClr val="FFFFFF"/>
                </a:solidFill>
              </a:rPr>
              <a:t>XML-ph- </a:t>
            </a:r>
            <a:r>
              <a:rPr spc="-10" dirty="0">
                <a:solidFill>
                  <a:srgbClr val="FFFFFF"/>
                </a:solidFill>
              </a:rPr>
              <a:t> </a:t>
            </a:r>
            <a:r>
              <a:rPr spc="-15" dirty="0">
                <a:solidFill>
                  <a:srgbClr val="FFFFFF"/>
                </a:solidFill>
                <a:hlinkClick r:id="rId3"/>
              </a:rPr>
              <a:t>0001@deepl.internal</a:t>
            </a:r>
            <a:r>
              <a:rPr spc="20" dirty="0">
                <a:solidFill>
                  <a:srgbClr val="FFFFFF"/>
                </a:solidFill>
                <a:hlinkClick r:id="rId3"/>
              </a:rPr>
              <a:t> </a:t>
            </a:r>
            <a:r>
              <a:rPr spc="-15" dirty="0">
                <a:solidFill>
                  <a:srgbClr val="FFFFFF"/>
                </a:solidFill>
              </a:rPr>
              <a:t>συμφωνία</a:t>
            </a:r>
            <a:r>
              <a:rPr spc="15" dirty="0">
                <a:solidFill>
                  <a:srgbClr val="FFFFFF"/>
                </a:solidFill>
              </a:rPr>
              <a:t> </a:t>
            </a:r>
            <a:r>
              <a:rPr spc="-15" dirty="0">
                <a:solidFill>
                  <a:srgbClr val="FFFFFF"/>
                </a:solidFill>
                <a:hlinkClick r:id="rId4"/>
              </a:rPr>
              <a:t>XML-ph-0002@deepl.internal</a:t>
            </a:r>
            <a:r>
              <a:rPr spc="25" dirty="0">
                <a:solidFill>
                  <a:srgbClr val="FFFFFF"/>
                </a:solidFill>
                <a:hlinkClick r:id="rId4"/>
              </a:rPr>
              <a:t> </a:t>
            </a:r>
            <a:r>
              <a:rPr spc="-15" dirty="0">
                <a:solidFill>
                  <a:srgbClr val="FFFFFF"/>
                </a:solidFill>
              </a:rPr>
              <a:t>πρωτόκολλο</a:t>
            </a:r>
          </a:p>
        </p:txBody>
      </p:sp>
      <p:sp>
        <p:nvSpPr>
          <p:cNvPr id="4" name="object 4"/>
          <p:cNvSpPr txBox="1"/>
          <p:nvPr/>
        </p:nvSpPr>
        <p:spPr>
          <a:xfrm>
            <a:off x="846455" y="1713229"/>
            <a:ext cx="10401300" cy="709930"/>
          </a:xfrm>
          <a:prstGeom prst="rect">
            <a:avLst/>
          </a:prstGeom>
        </p:spPr>
        <p:txBody>
          <a:bodyPr vert="horz" wrap="square" lIns="0" tIns="12700" rIns="0" bIns="0" rtlCol="0">
            <a:spAutoFit/>
          </a:bodyPr>
          <a:lstStyle/>
          <a:p>
            <a:pPr marL="12700" marR="5080">
              <a:lnSpc>
                <a:spcPct val="140400"/>
              </a:lnSpc>
              <a:spcBef>
                <a:spcPts val="100"/>
              </a:spcBef>
            </a:pPr>
            <a:r>
              <a:rPr sz="950" spc="90" dirty="0">
                <a:solidFill>
                  <a:srgbClr val="FFFFFF"/>
                </a:solidFill>
                <a:latin typeface="Calibri"/>
                <a:cs typeface="Calibri"/>
              </a:rPr>
              <a:t>Δεν</a:t>
            </a:r>
            <a:r>
              <a:rPr sz="950" spc="40" dirty="0">
                <a:solidFill>
                  <a:srgbClr val="FFFFFF"/>
                </a:solidFill>
                <a:latin typeface="Calibri"/>
                <a:cs typeface="Calibri"/>
              </a:rPr>
              <a:t> </a:t>
            </a:r>
            <a:r>
              <a:rPr sz="950" spc="75" dirty="0">
                <a:solidFill>
                  <a:srgbClr val="FFFFFF"/>
                </a:solidFill>
                <a:latin typeface="Calibri"/>
                <a:cs typeface="Calibri"/>
              </a:rPr>
              <a:t>είναι</a:t>
            </a:r>
            <a:r>
              <a:rPr sz="950" spc="45" dirty="0">
                <a:solidFill>
                  <a:srgbClr val="FFFFFF"/>
                </a:solidFill>
                <a:latin typeface="Calibri"/>
                <a:cs typeface="Calibri"/>
              </a:rPr>
              <a:t> </a:t>
            </a:r>
            <a:r>
              <a:rPr sz="950" spc="90" dirty="0">
                <a:solidFill>
                  <a:srgbClr val="FFFFFF"/>
                </a:solidFill>
                <a:latin typeface="Calibri"/>
                <a:cs typeface="Calibri"/>
              </a:rPr>
              <a:t>ένα</a:t>
            </a:r>
            <a:r>
              <a:rPr sz="950" spc="45" dirty="0">
                <a:solidFill>
                  <a:srgbClr val="FFFFFF"/>
                </a:solidFill>
                <a:latin typeface="Calibri"/>
                <a:cs typeface="Calibri"/>
              </a:rPr>
              <a:t> </a:t>
            </a:r>
            <a:r>
              <a:rPr sz="950" spc="95" dirty="0">
                <a:solidFill>
                  <a:srgbClr val="FFFFFF"/>
                </a:solidFill>
                <a:latin typeface="Calibri"/>
                <a:cs typeface="Calibri"/>
              </a:rPr>
              <a:t>σύστημα</a:t>
            </a:r>
            <a:r>
              <a:rPr sz="950" spc="50" dirty="0">
                <a:solidFill>
                  <a:srgbClr val="FFFFFF"/>
                </a:solidFill>
                <a:latin typeface="Calibri"/>
                <a:cs typeface="Calibri"/>
              </a:rPr>
              <a:t> </a:t>
            </a:r>
            <a:r>
              <a:rPr sz="950" spc="90" dirty="0">
                <a:solidFill>
                  <a:srgbClr val="FFFFFF"/>
                </a:solidFill>
                <a:latin typeface="Calibri"/>
                <a:cs typeface="Calibri"/>
              </a:rPr>
              <a:t>κρυπτογράφησης</a:t>
            </a:r>
            <a:r>
              <a:rPr sz="950" spc="50" dirty="0">
                <a:solidFill>
                  <a:srgbClr val="FFFFFF"/>
                </a:solidFill>
                <a:latin typeface="Calibri"/>
                <a:cs typeface="Calibri"/>
              </a:rPr>
              <a:t> </a:t>
            </a:r>
            <a:r>
              <a:rPr sz="950" spc="90" dirty="0">
                <a:solidFill>
                  <a:srgbClr val="FFFFFF"/>
                </a:solidFill>
                <a:latin typeface="Calibri"/>
                <a:cs typeface="Calibri"/>
              </a:rPr>
              <a:t>δημόσιου</a:t>
            </a:r>
            <a:r>
              <a:rPr sz="950" spc="40" dirty="0">
                <a:solidFill>
                  <a:srgbClr val="FFFFFF"/>
                </a:solidFill>
                <a:latin typeface="Calibri"/>
                <a:cs typeface="Calibri"/>
              </a:rPr>
              <a:t> </a:t>
            </a:r>
            <a:r>
              <a:rPr sz="950" spc="75" dirty="0">
                <a:solidFill>
                  <a:srgbClr val="FFFFFF"/>
                </a:solidFill>
                <a:latin typeface="Calibri"/>
                <a:cs typeface="Calibri"/>
              </a:rPr>
              <a:t>κλειδιού,</a:t>
            </a:r>
            <a:r>
              <a:rPr sz="950" spc="50" dirty="0">
                <a:solidFill>
                  <a:srgbClr val="FFFFFF"/>
                </a:solidFill>
                <a:latin typeface="Calibri"/>
                <a:cs typeface="Calibri"/>
              </a:rPr>
              <a:t> </a:t>
            </a:r>
            <a:r>
              <a:rPr sz="950" spc="95" dirty="0">
                <a:solidFill>
                  <a:srgbClr val="FFFFFF"/>
                </a:solidFill>
                <a:latin typeface="Calibri"/>
                <a:cs typeface="Calibri"/>
              </a:rPr>
              <a:t>αλλά</a:t>
            </a:r>
            <a:r>
              <a:rPr sz="950" spc="55" dirty="0">
                <a:solidFill>
                  <a:srgbClr val="FFFFFF"/>
                </a:solidFill>
                <a:latin typeface="Calibri"/>
                <a:cs typeface="Calibri"/>
              </a:rPr>
              <a:t> </a:t>
            </a:r>
            <a:r>
              <a:rPr sz="950" spc="85" dirty="0">
                <a:solidFill>
                  <a:srgbClr val="FFFFFF"/>
                </a:solidFill>
                <a:latin typeface="Calibri"/>
                <a:cs typeface="Calibri"/>
              </a:rPr>
              <a:t>μπορεί</a:t>
            </a:r>
            <a:r>
              <a:rPr sz="950" spc="40" dirty="0">
                <a:solidFill>
                  <a:srgbClr val="FFFFFF"/>
                </a:solidFill>
                <a:latin typeface="Calibri"/>
                <a:cs typeface="Calibri"/>
              </a:rPr>
              <a:t> </a:t>
            </a:r>
            <a:r>
              <a:rPr sz="950" spc="95" dirty="0">
                <a:solidFill>
                  <a:srgbClr val="FFFFFF"/>
                </a:solidFill>
                <a:latin typeface="Calibri"/>
                <a:cs typeface="Calibri"/>
              </a:rPr>
              <a:t>να</a:t>
            </a:r>
            <a:r>
              <a:rPr sz="950" spc="50" dirty="0">
                <a:solidFill>
                  <a:srgbClr val="FFFFFF"/>
                </a:solidFill>
                <a:latin typeface="Calibri"/>
                <a:cs typeface="Calibri"/>
              </a:rPr>
              <a:t> </a:t>
            </a:r>
            <a:r>
              <a:rPr sz="950" spc="80" dirty="0">
                <a:solidFill>
                  <a:srgbClr val="FFFFFF"/>
                </a:solidFill>
                <a:latin typeface="Calibri"/>
                <a:cs typeface="Calibri"/>
              </a:rPr>
              <a:t>επιτρέψει</a:t>
            </a:r>
            <a:r>
              <a:rPr sz="950" spc="45" dirty="0">
                <a:solidFill>
                  <a:srgbClr val="FFFFFF"/>
                </a:solidFill>
                <a:latin typeface="Calibri"/>
                <a:cs typeface="Calibri"/>
              </a:rPr>
              <a:t> </a:t>
            </a:r>
            <a:r>
              <a:rPr sz="950" spc="85" dirty="0">
                <a:solidFill>
                  <a:srgbClr val="FFFFFF"/>
                </a:solidFill>
                <a:latin typeface="Calibri"/>
                <a:cs typeface="Calibri"/>
              </a:rPr>
              <a:t>στον</a:t>
            </a:r>
            <a:r>
              <a:rPr sz="950" spc="40" dirty="0">
                <a:solidFill>
                  <a:srgbClr val="FFFFFF"/>
                </a:solidFill>
                <a:latin typeface="Calibri"/>
                <a:cs typeface="Calibri"/>
              </a:rPr>
              <a:t> </a:t>
            </a:r>
            <a:r>
              <a:rPr sz="950" spc="110" dirty="0">
                <a:solidFill>
                  <a:srgbClr val="FFFFFF"/>
                </a:solidFill>
                <a:latin typeface="Calibri"/>
                <a:cs typeface="Calibri"/>
              </a:rPr>
              <a:t>Α</a:t>
            </a:r>
            <a:r>
              <a:rPr sz="950" spc="50" dirty="0">
                <a:solidFill>
                  <a:srgbClr val="FFFFFF"/>
                </a:solidFill>
                <a:latin typeface="Calibri"/>
                <a:cs typeface="Calibri"/>
              </a:rPr>
              <a:t> </a:t>
            </a:r>
            <a:r>
              <a:rPr sz="950" spc="75" dirty="0">
                <a:solidFill>
                  <a:srgbClr val="FFFFFF"/>
                </a:solidFill>
                <a:latin typeface="Calibri"/>
                <a:cs typeface="Calibri"/>
              </a:rPr>
              <a:t>και</a:t>
            </a:r>
            <a:r>
              <a:rPr sz="950" spc="50" dirty="0">
                <a:solidFill>
                  <a:srgbClr val="FFFFFF"/>
                </a:solidFill>
                <a:latin typeface="Calibri"/>
                <a:cs typeface="Calibri"/>
              </a:rPr>
              <a:t> </a:t>
            </a:r>
            <a:r>
              <a:rPr sz="950" spc="85" dirty="0">
                <a:solidFill>
                  <a:srgbClr val="FFFFFF"/>
                </a:solidFill>
                <a:latin typeface="Calibri"/>
                <a:cs typeface="Calibri"/>
              </a:rPr>
              <a:t>τον</a:t>
            </a:r>
            <a:r>
              <a:rPr sz="950" spc="40" dirty="0">
                <a:solidFill>
                  <a:srgbClr val="FFFFFF"/>
                </a:solidFill>
                <a:latin typeface="Calibri"/>
                <a:cs typeface="Calibri"/>
              </a:rPr>
              <a:t> </a:t>
            </a:r>
            <a:r>
              <a:rPr sz="950" spc="100" dirty="0">
                <a:solidFill>
                  <a:srgbClr val="FFFFFF"/>
                </a:solidFill>
                <a:latin typeface="Calibri"/>
                <a:cs typeface="Calibri"/>
              </a:rPr>
              <a:t>Β</a:t>
            </a:r>
            <a:r>
              <a:rPr sz="950" spc="50" dirty="0">
                <a:solidFill>
                  <a:srgbClr val="FFFFFF"/>
                </a:solidFill>
                <a:latin typeface="Calibri"/>
                <a:cs typeface="Calibri"/>
              </a:rPr>
              <a:t> </a:t>
            </a:r>
            <a:r>
              <a:rPr sz="950" spc="95" dirty="0">
                <a:solidFill>
                  <a:srgbClr val="FFFFFF"/>
                </a:solidFill>
                <a:latin typeface="Calibri"/>
                <a:cs typeface="Calibri"/>
              </a:rPr>
              <a:t>να</a:t>
            </a:r>
            <a:r>
              <a:rPr sz="950" spc="50" dirty="0">
                <a:solidFill>
                  <a:srgbClr val="FFFFFF"/>
                </a:solidFill>
                <a:latin typeface="Calibri"/>
                <a:cs typeface="Calibri"/>
              </a:rPr>
              <a:t> </a:t>
            </a:r>
            <a:r>
              <a:rPr sz="950" spc="100" dirty="0">
                <a:solidFill>
                  <a:srgbClr val="FFFFFF"/>
                </a:solidFill>
                <a:latin typeface="Calibri"/>
                <a:cs typeface="Calibri"/>
              </a:rPr>
              <a:t>συμφωνήσουν</a:t>
            </a:r>
            <a:r>
              <a:rPr sz="950" spc="45" dirty="0">
                <a:solidFill>
                  <a:srgbClr val="FFFFFF"/>
                </a:solidFill>
                <a:latin typeface="Calibri"/>
                <a:cs typeface="Calibri"/>
              </a:rPr>
              <a:t> </a:t>
            </a:r>
            <a:r>
              <a:rPr sz="950" spc="90" dirty="0">
                <a:solidFill>
                  <a:srgbClr val="FFFFFF"/>
                </a:solidFill>
                <a:latin typeface="Calibri"/>
                <a:cs typeface="Calibri"/>
              </a:rPr>
              <a:t>σε</a:t>
            </a:r>
            <a:r>
              <a:rPr sz="950" spc="50" dirty="0">
                <a:solidFill>
                  <a:srgbClr val="FFFFFF"/>
                </a:solidFill>
                <a:latin typeface="Calibri"/>
                <a:cs typeface="Calibri"/>
              </a:rPr>
              <a:t> </a:t>
            </a:r>
            <a:r>
              <a:rPr sz="950" spc="90" dirty="0">
                <a:solidFill>
                  <a:srgbClr val="FFFFFF"/>
                </a:solidFill>
                <a:latin typeface="Calibri"/>
                <a:cs typeface="Calibri"/>
              </a:rPr>
              <a:t>ένα</a:t>
            </a:r>
            <a:r>
              <a:rPr sz="950" spc="50" dirty="0">
                <a:solidFill>
                  <a:srgbClr val="FFFFFF"/>
                </a:solidFill>
                <a:latin typeface="Calibri"/>
                <a:cs typeface="Calibri"/>
              </a:rPr>
              <a:t> </a:t>
            </a:r>
            <a:r>
              <a:rPr sz="950" spc="80" dirty="0">
                <a:solidFill>
                  <a:srgbClr val="FFFFFF"/>
                </a:solidFill>
                <a:latin typeface="Calibri"/>
                <a:cs typeface="Calibri"/>
              </a:rPr>
              <a:t>κοινό</a:t>
            </a:r>
            <a:r>
              <a:rPr sz="950" spc="40" dirty="0">
                <a:solidFill>
                  <a:srgbClr val="FFFFFF"/>
                </a:solidFill>
                <a:latin typeface="Calibri"/>
                <a:cs typeface="Calibri"/>
              </a:rPr>
              <a:t> </a:t>
            </a:r>
            <a:r>
              <a:rPr sz="950" spc="85" dirty="0">
                <a:solidFill>
                  <a:srgbClr val="FFFFFF"/>
                </a:solidFill>
                <a:latin typeface="Calibri"/>
                <a:cs typeface="Calibri"/>
              </a:rPr>
              <a:t>μυστικό</a:t>
            </a:r>
            <a:r>
              <a:rPr sz="950" spc="50" dirty="0">
                <a:solidFill>
                  <a:srgbClr val="FFFFFF"/>
                </a:solidFill>
                <a:latin typeface="Calibri"/>
                <a:cs typeface="Calibri"/>
              </a:rPr>
              <a:t> </a:t>
            </a:r>
            <a:r>
              <a:rPr sz="950" spc="90" dirty="0">
                <a:solidFill>
                  <a:srgbClr val="FFFFFF"/>
                </a:solidFill>
                <a:latin typeface="Calibri"/>
                <a:cs typeface="Calibri"/>
              </a:rPr>
              <a:t>σε</a:t>
            </a:r>
            <a:r>
              <a:rPr sz="950" spc="50" dirty="0">
                <a:solidFill>
                  <a:srgbClr val="FFFFFF"/>
                </a:solidFill>
                <a:latin typeface="Calibri"/>
                <a:cs typeface="Calibri"/>
              </a:rPr>
              <a:t> </a:t>
            </a:r>
            <a:r>
              <a:rPr sz="950" spc="90" dirty="0">
                <a:solidFill>
                  <a:srgbClr val="FFFFFF"/>
                </a:solidFill>
                <a:latin typeface="Calibri"/>
                <a:cs typeface="Calibri"/>
              </a:rPr>
              <a:t>ένα</a:t>
            </a:r>
            <a:r>
              <a:rPr sz="950" spc="45" dirty="0">
                <a:solidFill>
                  <a:srgbClr val="FFFFFF"/>
                </a:solidFill>
                <a:latin typeface="Calibri"/>
                <a:cs typeface="Calibri"/>
              </a:rPr>
              <a:t> </a:t>
            </a:r>
            <a:r>
              <a:rPr sz="950" spc="90" dirty="0">
                <a:solidFill>
                  <a:srgbClr val="FFFFFF"/>
                </a:solidFill>
                <a:latin typeface="Calibri"/>
                <a:cs typeface="Calibri"/>
              </a:rPr>
              <a:t>δημόσιο</a:t>
            </a:r>
            <a:r>
              <a:rPr sz="950" spc="45" dirty="0">
                <a:solidFill>
                  <a:srgbClr val="FFFFFF"/>
                </a:solidFill>
                <a:latin typeface="Calibri"/>
                <a:cs typeface="Calibri"/>
              </a:rPr>
              <a:t> </a:t>
            </a:r>
            <a:r>
              <a:rPr sz="950" spc="85" dirty="0">
                <a:solidFill>
                  <a:srgbClr val="FFFFFF"/>
                </a:solidFill>
                <a:latin typeface="Calibri"/>
                <a:cs typeface="Calibri"/>
              </a:rPr>
              <a:t>κανάλι</a:t>
            </a:r>
            <a:r>
              <a:rPr sz="950" spc="55" dirty="0">
                <a:solidFill>
                  <a:srgbClr val="FFFFFF"/>
                </a:solidFill>
                <a:latin typeface="Calibri"/>
                <a:cs typeface="Calibri"/>
              </a:rPr>
              <a:t> </a:t>
            </a:r>
            <a:r>
              <a:rPr sz="950" spc="75" dirty="0">
                <a:solidFill>
                  <a:srgbClr val="FFFFFF"/>
                </a:solidFill>
                <a:latin typeface="Calibri"/>
                <a:cs typeface="Calibri"/>
              </a:rPr>
              <a:t>(έναντι </a:t>
            </a:r>
            <a:r>
              <a:rPr sz="950" spc="80" dirty="0">
                <a:solidFill>
                  <a:srgbClr val="FFFFFF"/>
                </a:solidFill>
                <a:latin typeface="Calibri"/>
                <a:cs typeface="Calibri"/>
              </a:rPr>
              <a:t> </a:t>
            </a:r>
            <a:r>
              <a:rPr sz="950" spc="85" dirty="0">
                <a:solidFill>
                  <a:srgbClr val="FFFFFF"/>
                </a:solidFill>
                <a:latin typeface="Calibri"/>
                <a:cs typeface="Calibri"/>
              </a:rPr>
              <a:t>παθητικών,</a:t>
            </a:r>
            <a:r>
              <a:rPr sz="950" spc="40" dirty="0">
                <a:solidFill>
                  <a:srgbClr val="FFFFFF"/>
                </a:solidFill>
                <a:latin typeface="Calibri"/>
                <a:cs typeface="Calibri"/>
              </a:rPr>
              <a:t> </a:t>
            </a:r>
            <a:r>
              <a:rPr sz="950" spc="95" dirty="0">
                <a:solidFill>
                  <a:srgbClr val="FFFFFF"/>
                </a:solidFill>
                <a:latin typeface="Calibri"/>
                <a:cs typeface="Calibri"/>
              </a:rPr>
              <a:t>δηλαδή</a:t>
            </a:r>
            <a:r>
              <a:rPr sz="950" spc="40" dirty="0">
                <a:solidFill>
                  <a:srgbClr val="FFFFFF"/>
                </a:solidFill>
                <a:latin typeface="Calibri"/>
                <a:cs typeface="Calibri"/>
              </a:rPr>
              <a:t> </a:t>
            </a:r>
            <a:r>
              <a:rPr sz="950" spc="95" dirty="0">
                <a:solidFill>
                  <a:srgbClr val="FFFFFF"/>
                </a:solidFill>
                <a:latin typeface="Calibri"/>
                <a:cs typeface="Calibri"/>
              </a:rPr>
              <a:t>μόνο</a:t>
            </a:r>
            <a:r>
              <a:rPr sz="950" spc="35" dirty="0">
                <a:solidFill>
                  <a:srgbClr val="FFFFFF"/>
                </a:solidFill>
                <a:latin typeface="Calibri"/>
                <a:cs typeface="Calibri"/>
              </a:rPr>
              <a:t> </a:t>
            </a:r>
            <a:r>
              <a:rPr sz="950" spc="95" dirty="0">
                <a:solidFill>
                  <a:srgbClr val="FFFFFF"/>
                </a:solidFill>
                <a:latin typeface="Calibri"/>
                <a:cs typeface="Calibri"/>
              </a:rPr>
              <a:t>κρυφακούντων</a:t>
            </a:r>
            <a:r>
              <a:rPr sz="950" spc="40" dirty="0">
                <a:solidFill>
                  <a:srgbClr val="FFFFFF"/>
                </a:solidFill>
                <a:latin typeface="Calibri"/>
                <a:cs typeface="Calibri"/>
              </a:rPr>
              <a:t> </a:t>
            </a:r>
            <a:r>
              <a:rPr sz="950" spc="80" dirty="0">
                <a:solidFill>
                  <a:srgbClr val="FFFFFF"/>
                </a:solidFill>
                <a:latin typeface="Calibri"/>
                <a:cs typeface="Calibri"/>
              </a:rPr>
              <a:t>αντιπάλων).</a:t>
            </a:r>
            <a:endParaRPr sz="950">
              <a:latin typeface="Calibri"/>
              <a:cs typeface="Calibri"/>
            </a:endParaRPr>
          </a:p>
          <a:p>
            <a:pPr>
              <a:lnSpc>
                <a:spcPct val="100000"/>
              </a:lnSpc>
              <a:spcBef>
                <a:spcPts val="10"/>
              </a:spcBef>
            </a:pPr>
            <a:endParaRPr sz="850">
              <a:latin typeface="Calibri"/>
              <a:cs typeface="Calibri"/>
            </a:endParaRPr>
          </a:p>
          <a:p>
            <a:pPr marL="12700">
              <a:lnSpc>
                <a:spcPct val="100000"/>
              </a:lnSpc>
            </a:pPr>
            <a:r>
              <a:rPr sz="950" spc="85" dirty="0">
                <a:solidFill>
                  <a:srgbClr val="FFFFFF"/>
                </a:solidFill>
                <a:latin typeface="Calibri"/>
                <a:cs typeface="Calibri"/>
              </a:rPr>
              <a:t>Εγκατάσταση:</a:t>
            </a:r>
            <a:r>
              <a:rPr sz="950" spc="45" dirty="0">
                <a:solidFill>
                  <a:srgbClr val="FFFFFF"/>
                </a:solidFill>
                <a:latin typeface="Calibri"/>
                <a:cs typeface="Calibri"/>
              </a:rPr>
              <a:t> </a:t>
            </a:r>
            <a:r>
              <a:rPr sz="950" spc="100" dirty="0">
                <a:solidFill>
                  <a:srgbClr val="FFFFFF"/>
                </a:solidFill>
                <a:latin typeface="Calibri"/>
                <a:cs typeface="Calibri"/>
              </a:rPr>
              <a:t>p</a:t>
            </a:r>
            <a:r>
              <a:rPr sz="950" spc="45" dirty="0">
                <a:solidFill>
                  <a:srgbClr val="FFFFFF"/>
                </a:solidFill>
                <a:latin typeface="Calibri"/>
                <a:cs typeface="Calibri"/>
              </a:rPr>
              <a:t> </a:t>
            </a:r>
            <a:r>
              <a:rPr sz="950" spc="80" dirty="0">
                <a:solidFill>
                  <a:srgbClr val="FFFFFF"/>
                </a:solidFill>
                <a:latin typeface="Calibri"/>
                <a:cs typeface="Calibri"/>
              </a:rPr>
              <a:t>και</a:t>
            </a:r>
            <a:r>
              <a:rPr sz="950" spc="45" dirty="0">
                <a:solidFill>
                  <a:srgbClr val="FFFFFF"/>
                </a:solidFill>
                <a:latin typeface="Calibri"/>
                <a:cs typeface="Calibri"/>
              </a:rPr>
              <a:t> </a:t>
            </a:r>
            <a:r>
              <a:rPr sz="950" spc="80" dirty="0">
                <a:solidFill>
                  <a:srgbClr val="FFFFFF"/>
                </a:solidFill>
                <a:latin typeface="Calibri"/>
                <a:cs typeface="Calibri"/>
              </a:rPr>
              <a:t>γεννήτρια</a:t>
            </a:r>
            <a:r>
              <a:rPr sz="950" spc="40" dirty="0">
                <a:solidFill>
                  <a:srgbClr val="FFFFFF"/>
                </a:solidFill>
                <a:latin typeface="Calibri"/>
                <a:cs typeface="Calibri"/>
              </a:rPr>
              <a:t> </a:t>
            </a:r>
            <a:r>
              <a:rPr sz="950" spc="90" dirty="0">
                <a:solidFill>
                  <a:srgbClr val="FFFFFF"/>
                </a:solidFill>
                <a:latin typeface="Calibri"/>
                <a:cs typeface="Calibri"/>
              </a:rPr>
              <a:t>του</a:t>
            </a:r>
            <a:r>
              <a:rPr sz="950" spc="40" dirty="0">
                <a:solidFill>
                  <a:srgbClr val="FFFFFF"/>
                </a:solidFill>
                <a:latin typeface="Calibri"/>
                <a:cs typeface="Calibri"/>
              </a:rPr>
              <a:t> </a:t>
            </a:r>
            <a:r>
              <a:rPr sz="950" spc="65" dirty="0">
                <a:solidFill>
                  <a:srgbClr val="FFFFFF"/>
                </a:solidFill>
                <a:latin typeface="Calibri"/>
                <a:cs typeface="Calibri"/>
              </a:rPr>
              <a:t>*,</a:t>
            </a:r>
            <a:r>
              <a:rPr sz="950" spc="40" dirty="0">
                <a:solidFill>
                  <a:srgbClr val="FFFFFF"/>
                </a:solidFill>
                <a:latin typeface="Calibri"/>
                <a:cs typeface="Calibri"/>
              </a:rPr>
              <a:t> </a:t>
            </a:r>
            <a:r>
              <a:rPr sz="950" spc="100" dirty="0">
                <a:solidFill>
                  <a:srgbClr val="FFFFFF"/>
                </a:solidFill>
                <a:latin typeface="Calibri"/>
                <a:cs typeface="Calibri"/>
              </a:rPr>
              <a:t>p</a:t>
            </a:r>
            <a:r>
              <a:rPr sz="950" spc="45" dirty="0">
                <a:solidFill>
                  <a:srgbClr val="FFFFFF"/>
                </a:solidFill>
                <a:latin typeface="Calibri"/>
                <a:cs typeface="Calibri"/>
              </a:rPr>
              <a:t> </a:t>
            </a:r>
            <a:r>
              <a:rPr sz="950" spc="80" dirty="0">
                <a:solidFill>
                  <a:srgbClr val="FFFFFF"/>
                </a:solidFill>
                <a:latin typeface="Calibri"/>
                <a:cs typeface="Calibri"/>
              </a:rPr>
              <a:t>και</a:t>
            </a:r>
            <a:r>
              <a:rPr sz="950" spc="45" dirty="0">
                <a:solidFill>
                  <a:srgbClr val="FFFFFF"/>
                </a:solidFill>
                <a:latin typeface="Calibri"/>
                <a:cs typeface="Calibri"/>
              </a:rPr>
              <a:t> </a:t>
            </a:r>
            <a:r>
              <a:rPr sz="950" spc="90" dirty="0">
                <a:solidFill>
                  <a:srgbClr val="FFFFFF"/>
                </a:solidFill>
                <a:latin typeface="Calibri"/>
                <a:cs typeface="Calibri"/>
              </a:rPr>
              <a:t>g</a:t>
            </a:r>
            <a:r>
              <a:rPr sz="950" spc="45" dirty="0">
                <a:solidFill>
                  <a:srgbClr val="FFFFFF"/>
                </a:solidFill>
                <a:latin typeface="Calibri"/>
                <a:cs typeface="Calibri"/>
              </a:rPr>
              <a:t> </a:t>
            </a:r>
            <a:r>
              <a:rPr sz="950" spc="90" dirty="0">
                <a:solidFill>
                  <a:srgbClr val="FFFFFF"/>
                </a:solidFill>
                <a:latin typeface="Calibri"/>
                <a:cs typeface="Calibri"/>
              </a:rPr>
              <a:t>δημόσια</a:t>
            </a:r>
            <a:endParaRPr sz="950">
              <a:latin typeface="Calibri"/>
              <a:cs typeface="Calibri"/>
            </a:endParaRPr>
          </a:p>
        </p:txBody>
      </p:sp>
      <p:sp>
        <p:nvSpPr>
          <p:cNvPr id="5" name="object 5"/>
          <p:cNvSpPr txBox="1"/>
          <p:nvPr/>
        </p:nvSpPr>
        <p:spPr>
          <a:xfrm>
            <a:off x="1652904" y="4767262"/>
            <a:ext cx="2227580" cy="512191"/>
          </a:xfrm>
          <a:prstGeom prst="rect">
            <a:avLst/>
          </a:prstGeom>
        </p:spPr>
        <p:txBody>
          <a:bodyPr vert="horz" wrap="square" lIns="0" tIns="12700" rIns="0" bIns="0" rtlCol="0">
            <a:spAutoFit/>
          </a:bodyPr>
          <a:lstStyle/>
          <a:p>
            <a:pPr marL="12700" marR="5080">
              <a:lnSpc>
                <a:spcPct val="156400"/>
              </a:lnSpc>
              <a:spcBef>
                <a:spcPts val="100"/>
              </a:spcBef>
            </a:pPr>
            <a:r>
              <a:rPr sz="1100" spc="114" dirty="0">
                <a:solidFill>
                  <a:srgbClr val="FFFFFF"/>
                </a:solidFill>
                <a:latin typeface="Calibri"/>
                <a:cs typeface="Calibri"/>
              </a:rPr>
              <a:t>Επιλέξτε τυχαία, </a:t>
            </a:r>
            <a:r>
              <a:rPr sz="1100" spc="125" dirty="0">
                <a:solidFill>
                  <a:srgbClr val="FFFFFF"/>
                </a:solidFill>
                <a:latin typeface="Calibri"/>
                <a:cs typeface="Calibri"/>
              </a:rPr>
              <a:t>μυστικό </a:t>
            </a:r>
            <a:r>
              <a:rPr sz="1100" spc="130" dirty="0">
                <a:solidFill>
                  <a:srgbClr val="FFFFFF"/>
                </a:solidFill>
                <a:latin typeface="Calibri"/>
                <a:cs typeface="Calibri"/>
              </a:rPr>
              <a:t>a </a:t>
            </a:r>
            <a:r>
              <a:rPr sz="1100" spc="135" dirty="0">
                <a:solidFill>
                  <a:srgbClr val="FFFFFF"/>
                </a:solidFill>
                <a:latin typeface="Calibri"/>
                <a:cs typeface="Calibri"/>
              </a:rPr>
              <a:t> </a:t>
            </a:r>
            <a:r>
              <a:rPr sz="1100" spc="125" dirty="0">
                <a:solidFill>
                  <a:srgbClr val="FFFFFF"/>
                </a:solidFill>
                <a:latin typeface="Calibri"/>
                <a:cs typeface="Calibri"/>
              </a:rPr>
              <a:t>Υπολογίστε</a:t>
            </a:r>
            <a:r>
              <a:rPr sz="1100" spc="40" dirty="0">
                <a:solidFill>
                  <a:srgbClr val="FFFFFF"/>
                </a:solidFill>
                <a:latin typeface="Calibri"/>
                <a:cs typeface="Calibri"/>
              </a:rPr>
              <a:t> </a:t>
            </a:r>
            <a:r>
              <a:rPr sz="1100" spc="114" dirty="0">
                <a:solidFill>
                  <a:srgbClr val="FFFFFF"/>
                </a:solidFill>
                <a:latin typeface="Calibri"/>
                <a:cs typeface="Calibri"/>
              </a:rPr>
              <a:t>και</a:t>
            </a:r>
            <a:r>
              <a:rPr sz="1100" spc="45" dirty="0">
                <a:solidFill>
                  <a:srgbClr val="FFFFFF"/>
                </a:solidFill>
                <a:latin typeface="Calibri"/>
                <a:cs typeface="Calibri"/>
              </a:rPr>
              <a:t> </a:t>
            </a:r>
            <a:r>
              <a:rPr sz="1100" spc="114" dirty="0">
                <a:solidFill>
                  <a:srgbClr val="FFFFFF"/>
                </a:solidFill>
                <a:latin typeface="Calibri"/>
                <a:cs typeface="Calibri"/>
              </a:rPr>
              <a:t>στείλτε</a:t>
            </a:r>
            <a:r>
              <a:rPr sz="1100" spc="40" dirty="0">
                <a:solidFill>
                  <a:srgbClr val="FFFFFF"/>
                </a:solidFill>
                <a:latin typeface="Calibri"/>
                <a:cs typeface="Calibri"/>
              </a:rPr>
              <a:t> </a:t>
            </a:r>
            <a:r>
              <a:rPr sz="1100" spc="125" dirty="0">
                <a:solidFill>
                  <a:srgbClr val="FFFFFF"/>
                </a:solidFill>
                <a:latin typeface="Calibri"/>
                <a:cs typeface="Calibri"/>
              </a:rPr>
              <a:t>g</a:t>
            </a:r>
            <a:r>
              <a:rPr sz="1100" spc="60" baseline="18518" dirty="0">
                <a:solidFill>
                  <a:srgbClr val="FFFFFF"/>
                </a:solidFill>
                <a:latin typeface="Calibri"/>
                <a:cs typeface="Calibri"/>
              </a:rPr>
              <a:t>a</a:t>
            </a:r>
            <a:r>
              <a:rPr sz="1100" spc="45" dirty="0">
                <a:solidFill>
                  <a:srgbClr val="FFFFFF"/>
                </a:solidFill>
                <a:latin typeface="Calibri"/>
                <a:cs typeface="Calibri"/>
              </a:rPr>
              <a:t> </a:t>
            </a:r>
            <a:r>
              <a:rPr sz="1100" spc="165" dirty="0">
                <a:solidFill>
                  <a:srgbClr val="FFFFFF"/>
                </a:solidFill>
                <a:latin typeface="Calibri"/>
                <a:cs typeface="Calibri"/>
              </a:rPr>
              <a:t>mod</a:t>
            </a:r>
            <a:endParaRPr sz="1100" dirty="0">
              <a:latin typeface="Calibri"/>
              <a:cs typeface="Calibri"/>
            </a:endParaRPr>
          </a:p>
        </p:txBody>
      </p:sp>
      <p:sp>
        <p:nvSpPr>
          <p:cNvPr id="6" name="object 6"/>
          <p:cNvSpPr txBox="1"/>
          <p:nvPr/>
        </p:nvSpPr>
        <p:spPr>
          <a:xfrm>
            <a:off x="1623060" y="5637212"/>
            <a:ext cx="3025140" cy="289823"/>
          </a:xfrm>
          <a:prstGeom prst="rect">
            <a:avLst/>
          </a:prstGeom>
        </p:spPr>
        <p:txBody>
          <a:bodyPr vert="horz" wrap="square" lIns="0" tIns="12700" rIns="0" bIns="0" rtlCol="0">
            <a:spAutoFit/>
          </a:bodyPr>
          <a:lstStyle/>
          <a:p>
            <a:pPr marL="12700">
              <a:lnSpc>
                <a:spcPct val="100000"/>
              </a:lnSpc>
              <a:spcBef>
                <a:spcPts val="100"/>
              </a:spcBef>
            </a:pPr>
            <a:r>
              <a:rPr lang="da-DK" sz="1800" b="0" i="0" u="none" strike="noStrike" baseline="0" dirty="0">
                <a:solidFill>
                  <a:srgbClr val="FFFFFF"/>
                </a:solidFill>
                <a:latin typeface="CenturyGothic"/>
              </a:rPr>
              <a:t>K = (g</a:t>
            </a:r>
            <a:r>
              <a:rPr lang="da-DK" sz="900" spc="60" baseline="18518" dirty="0">
                <a:solidFill>
                  <a:srgbClr val="FFFFFF"/>
                </a:solidFill>
                <a:latin typeface="Calibri"/>
                <a:cs typeface="Calibri"/>
              </a:rPr>
              <a:t>b</a:t>
            </a:r>
            <a:r>
              <a:rPr lang="da-DK" sz="1800" b="0" i="0" u="none" strike="noStrike" baseline="0" dirty="0">
                <a:solidFill>
                  <a:srgbClr val="FFFFFF"/>
                </a:solidFill>
                <a:latin typeface="CenturyGothic"/>
              </a:rPr>
              <a:t> mod p)</a:t>
            </a:r>
            <a:r>
              <a:rPr lang="da-DK" sz="1100" spc="60" baseline="18518" dirty="0">
                <a:solidFill>
                  <a:srgbClr val="FFFFFF"/>
                </a:solidFill>
                <a:latin typeface="Calibri"/>
                <a:cs typeface="Calibri"/>
              </a:rPr>
              <a:t>a</a:t>
            </a:r>
            <a:r>
              <a:rPr lang="da-DK" sz="1800" b="0" i="0" u="none" strike="noStrike" baseline="0" dirty="0">
                <a:solidFill>
                  <a:srgbClr val="FFFFFF"/>
                </a:solidFill>
                <a:latin typeface="CenturyGothic"/>
              </a:rPr>
              <a:t> = gab mod p</a:t>
            </a:r>
            <a:endParaRPr sz="1100" dirty="0">
              <a:latin typeface="Calibri"/>
              <a:cs typeface="Calibri"/>
            </a:endParaRPr>
          </a:p>
        </p:txBody>
      </p:sp>
      <p:sp>
        <p:nvSpPr>
          <p:cNvPr id="7" name="object 7"/>
          <p:cNvSpPr txBox="1"/>
          <p:nvPr/>
        </p:nvSpPr>
        <p:spPr>
          <a:xfrm>
            <a:off x="5184140" y="4833302"/>
            <a:ext cx="2780665" cy="512191"/>
          </a:xfrm>
          <a:prstGeom prst="rect">
            <a:avLst/>
          </a:prstGeom>
        </p:spPr>
        <p:txBody>
          <a:bodyPr vert="horz" wrap="square" lIns="0" tIns="12700" rIns="0" bIns="0" rtlCol="0">
            <a:spAutoFit/>
          </a:bodyPr>
          <a:lstStyle/>
          <a:p>
            <a:pPr marL="12700" marR="5080">
              <a:lnSpc>
                <a:spcPct val="156400"/>
              </a:lnSpc>
              <a:spcBef>
                <a:spcPts val="100"/>
              </a:spcBef>
            </a:pPr>
            <a:r>
              <a:rPr sz="1100" spc="114" dirty="0">
                <a:solidFill>
                  <a:srgbClr val="FFFFFF"/>
                </a:solidFill>
                <a:latin typeface="Calibri"/>
                <a:cs typeface="Calibri"/>
              </a:rPr>
              <a:t>Επιλέξτε</a:t>
            </a:r>
            <a:r>
              <a:rPr sz="1100" spc="40" dirty="0">
                <a:solidFill>
                  <a:srgbClr val="FFFFFF"/>
                </a:solidFill>
                <a:latin typeface="Calibri"/>
                <a:cs typeface="Calibri"/>
              </a:rPr>
              <a:t> </a:t>
            </a:r>
            <a:r>
              <a:rPr sz="1100" spc="114" dirty="0">
                <a:solidFill>
                  <a:srgbClr val="FFFFFF"/>
                </a:solidFill>
                <a:latin typeface="Calibri"/>
                <a:cs typeface="Calibri"/>
              </a:rPr>
              <a:t>τυχαίο,</a:t>
            </a:r>
            <a:r>
              <a:rPr sz="1100" spc="50" dirty="0">
                <a:solidFill>
                  <a:srgbClr val="FFFFFF"/>
                </a:solidFill>
                <a:latin typeface="Calibri"/>
                <a:cs typeface="Calibri"/>
              </a:rPr>
              <a:t> </a:t>
            </a:r>
            <a:r>
              <a:rPr sz="1100" spc="125" dirty="0">
                <a:solidFill>
                  <a:srgbClr val="FFFFFF"/>
                </a:solidFill>
                <a:latin typeface="Calibri"/>
                <a:cs typeface="Calibri"/>
              </a:rPr>
              <a:t>μυστικό</a:t>
            </a:r>
            <a:r>
              <a:rPr sz="1100" spc="50" dirty="0">
                <a:solidFill>
                  <a:srgbClr val="FFFFFF"/>
                </a:solidFill>
                <a:latin typeface="Calibri"/>
                <a:cs typeface="Calibri"/>
              </a:rPr>
              <a:t> </a:t>
            </a:r>
            <a:r>
              <a:rPr sz="1100" spc="145" dirty="0">
                <a:solidFill>
                  <a:srgbClr val="FFFFFF"/>
                </a:solidFill>
                <a:latin typeface="Calibri"/>
                <a:cs typeface="Calibri"/>
              </a:rPr>
              <a:t>b</a:t>
            </a:r>
            <a:r>
              <a:rPr sz="1100" spc="50" dirty="0">
                <a:solidFill>
                  <a:srgbClr val="FFFFFF"/>
                </a:solidFill>
                <a:latin typeface="Calibri"/>
                <a:cs typeface="Calibri"/>
              </a:rPr>
              <a:t> </a:t>
            </a:r>
            <a:r>
              <a:rPr sz="1100" spc="125" dirty="0">
                <a:solidFill>
                  <a:srgbClr val="FFFFFF"/>
                </a:solidFill>
                <a:latin typeface="Calibri"/>
                <a:cs typeface="Calibri"/>
              </a:rPr>
              <a:t>Υπολογίστε </a:t>
            </a:r>
            <a:r>
              <a:rPr sz="1100" spc="-235" dirty="0">
                <a:solidFill>
                  <a:srgbClr val="FFFFFF"/>
                </a:solidFill>
                <a:latin typeface="Calibri"/>
                <a:cs typeface="Calibri"/>
              </a:rPr>
              <a:t> </a:t>
            </a:r>
            <a:r>
              <a:rPr sz="1100" spc="114" dirty="0">
                <a:solidFill>
                  <a:srgbClr val="FFFFFF"/>
                </a:solidFill>
                <a:latin typeface="Calibri"/>
                <a:cs typeface="Calibri"/>
              </a:rPr>
              <a:t>και</a:t>
            </a:r>
            <a:r>
              <a:rPr sz="1100" spc="55" dirty="0">
                <a:solidFill>
                  <a:srgbClr val="FFFFFF"/>
                </a:solidFill>
                <a:latin typeface="Calibri"/>
                <a:cs typeface="Calibri"/>
              </a:rPr>
              <a:t> </a:t>
            </a:r>
            <a:r>
              <a:rPr sz="1100" spc="114" dirty="0">
                <a:solidFill>
                  <a:srgbClr val="FFFFFF"/>
                </a:solidFill>
                <a:latin typeface="Calibri"/>
                <a:cs typeface="Calibri"/>
              </a:rPr>
              <a:t>στείλτε</a:t>
            </a:r>
            <a:r>
              <a:rPr sz="1100" spc="55" dirty="0">
                <a:solidFill>
                  <a:srgbClr val="FFFFFF"/>
                </a:solidFill>
                <a:latin typeface="Calibri"/>
                <a:cs typeface="Calibri"/>
              </a:rPr>
              <a:t> </a:t>
            </a:r>
            <a:r>
              <a:rPr sz="1100" spc="135" dirty="0">
                <a:solidFill>
                  <a:srgbClr val="FFFFFF"/>
                </a:solidFill>
                <a:latin typeface="Calibri"/>
                <a:cs typeface="Calibri"/>
              </a:rPr>
              <a:t>g</a:t>
            </a:r>
            <a:r>
              <a:rPr sz="1100" spc="60" baseline="18518" dirty="0">
                <a:solidFill>
                  <a:srgbClr val="FFFFFF"/>
                </a:solidFill>
                <a:latin typeface="Calibri"/>
                <a:cs typeface="Calibri"/>
              </a:rPr>
              <a:t>b</a:t>
            </a:r>
            <a:r>
              <a:rPr sz="1100" spc="55" dirty="0">
                <a:solidFill>
                  <a:srgbClr val="FFFFFF"/>
                </a:solidFill>
                <a:latin typeface="Calibri"/>
                <a:cs typeface="Calibri"/>
              </a:rPr>
              <a:t> </a:t>
            </a:r>
            <a:r>
              <a:rPr sz="1100" spc="170" dirty="0">
                <a:solidFill>
                  <a:srgbClr val="FFFFFF"/>
                </a:solidFill>
                <a:latin typeface="Calibri"/>
                <a:cs typeface="Calibri"/>
              </a:rPr>
              <a:t>mod</a:t>
            </a:r>
            <a:endParaRPr sz="1100" dirty="0">
              <a:latin typeface="Calibri"/>
              <a:cs typeface="Calibri"/>
            </a:endParaRPr>
          </a:p>
        </p:txBody>
      </p:sp>
      <p:sp>
        <p:nvSpPr>
          <p:cNvPr id="8" name="object 8"/>
          <p:cNvSpPr txBox="1"/>
          <p:nvPr/>
        </p:nvSpPr>
        <p:spPr>
          <a:xfrm>
            <a:off x="5189220" y="5612447"/>
            <a:ext cx="3192780" cy="289823"/>
          </a:xfrm>
          <a:prstGeom prst="rect">
            <a:avLst/>
          </a:prstGeom>
        </p:spPr>
        <p:txBody>
          <a:bodyPr vert="horz" wrap="square" lIns="0" tIns="12700" rIns="0" bIns="0" rtlCol="0">
            <a:spAutoFit/>
          </a:bodyPr>
          <a:lstStyle/>
          <a:p>
            <a:pPr marL="12700">
              <a:lnSpc>
                <a:spcPct val="100000"/>
              </a:lnSpc>
              <a:spcBef>
                <a:spcPts val="100"/>
              </a:spcBef>
            </a:pPr>
            <a:r>
              <a:rPr lang="da-DK" sz="1800" b="0" i="0" u="none" strike="noStrike" baseline="0" dirty="0">
                <a:solidFill>
                  <a:srgbClr val="FFFFFF"/>
                </a:solidFill>
                <a:latin typeface="CenturyGothic"/>
              </a:rPr>
              <a:t>K = (g</a:t>
            </a:r>
            <a:r>
              <a:rPr lang="da-DK" sz="1100" spc="60" baseline="18518" dirty="0">
                <a:solidFill>
                  <a:srgbClr val="FFFFFF"/>
                </a:solidFill>
                <a:latin typeface="Calibri"/>
                <a:cs typeface="Calibri"/>
              </a:rPr>
              <a:t>a</a:t>
            </a:r>
            <a:r>
              <a:rPr lang="da-DK" sz="1800" b="0" i="0" u="none" strike="noStrike" baseline="0" dirty="0">
                <a:solidFill>
                  <a:srgbClr val="FFFFFF"/>
                </a:solidFill>
                <a:latin typeface="CenturyGothic"/>
              </a:rPr>
              <a:t> mod p)b = g</a:t>
            </a:r>
            <a:r>
              <a:rPr lang="da-DK" sz="1100" spc="60" baseline="18518" dirty="0">
                <a:solidFill>
                  <a:srgbClr val="FFFFFF"/>
                </a:solidFill>
                <a:latin typeface="Calibri"/>
                <a:cs typeface="Calibri"/>
              </a:rPr>
              <a:t>ab</a:t>
            </a:r>
            <a:r>
              <a:rPr lang="da-DK" sz="1800" b="0" i="0" u="none" strike="noStrike" baseline="0" dirty="0">
                <a:solidFill>
                  <a:srgbClr val="FFFFFF"/>
                </a:solidFill>
                <a:latin typeface="CenturyGothic"/>
              </a:rPr>
              <a:t> mod p</a:t>
            </a:r>
            <a:endParaRPr sz="1100" dirty="0">
              <a:latin typeface="Calibri"/>
              <a:cs typeface="Calibri"/>
            </a:endParaRPr>
          </a:p>
        </p:txBody>
      </p:sp>
      <p:pic>
        <p:nvPicPr>
          <p:cNvPr id="9" name="object 9"/>
          <p:cNvPicPr/>
          <p:nvPr/>
        </p:nvPicPr>
        <p:blipFill>
          <a:blip r:embed="rId5" cstate="print"/>
          <a:stretch>
            <a:fillRect/>
          </a:stretch>
        </p:blipFill>
        <p:spPr>
          <a:xfrm>
            <a:off x="8466772" y="6010592"/>
            <a:ext cx="1530032" cy="612140"/>
          </a:xfrm>
          <a:prstGeom prst="rect">
            <a:avLst/>
          </a:prstGeom>
        </p:spPr>
      </p:pic>
      <p:grpSp>
        <p:nvGrpSpPr>
          <p:cNvPr id="10" name="object 10"/>
          <p:cNvGrpSpPr/>
          <p:nvPr/>
        </p:nvGrpSpPr>
        <p:grpSpPr>
          <a:xfrm>
            <a:off x="3058477" y="3038475"/>
            <a:ext cx="5222240" cy="1602740"/>
            <a:chOff x="3058477" y="3038475"/>
            <a:chExt cx="5222240" cy="1602740"/>
          </a:xfrm>
        </p:grpSpPr>
        <p:sp>
          <p:nvSpPr>
            <p:cNvPr id="11" name="object 11"/>
            <p:cNvSpPr/>
            <p:nvPr/>
          </p:nvSpPr>
          <p:spPr>
            <a:xfrm>
              <a:off x="4114800" y="3938905"/>
              <a:ext cx="3505200" cy="0"/>
            </a:xfrm>
            <a:custGeom>
              <a:avLst/>
              <a:gdLst/>
              <a:ahLst/>
              <a:cxnLst/>
              <a:rect l="l" t="t" r="r" b="b"/>
              <a:pathLst>
                <a:path w="3505200">
                  <a:moveTo>
                    <a:pt x="0" y="0"/>
                  </a:moveTo>
                  <a:lnTo>
                    <a:pt x="3505200" y="0"/>
                  </a:lnTo>
                </a:path>
              </a:pathLst>
            </a:custGeom>
            <a:ln w="12700">
              <a:solidFill>
                <a:srgbClr val="000000"/>
              </a:solidFill>
            </a:ln>
          </p:spPr>
          <p:txBody>
            <a:bodyPr wrap="square" lIns="0" tIns="0" rIns="0" bIns="0" rtlCol="0"/>
            <a:lstStyle/>
            <a:p>
              <a:endParaRPr/>
            </a:p>
          </p:txBody>
        </p:sp>
        <p:sp>
          <p:nvSpPr>
            <p:cNvPr id="12" name="object 12"/>
            <p:cNvSpPr/>
            <p:nvPr/>
          </p:nvSpPr>
          <p:spPr>
            <a:xfrm>
              <a:off x="4103369" y="3900805"/>
              <a:ext cx="3528060" cy="533400"/>
            </a:xfrm>
            <a:custGeom>
              <a:avLst/>
              <a:gdLst/>
              <a:ahLst/>
              <a:cxnLst/>
              <a:rect l="l" t="t" r="r" b="b"/>
              <a:pathLst>
                <a:path w="3528059" h="533400">
                  <a:moveTo>
                    <a:pt x="76200" y="457200"/>
                  </a:moveTo>
                  <a:lnTo>
                    <a:pt x="0" y="495300"/>
                  </a:lnTo>
                  <a:lnTo>
                    <a:pt x="76200" y="533400"/>
                  </a:lnTo>
                  <a:lnTo>
                    <a:pt x="76200" y="457200"/>
                  </a:lnTo>
                  <a:close/>
                </a:path>
                <a:path w="3528059" h="533400">
                  <a:moveTo>
                    <a:pt x="3451859" y="0"/>
                  </a:moveTo>
                  <a:lnTo>
                    <a:pt x="3451859" y="76200"/>
                  </a:lnTo>
                  <a:lnTo>
                    <a:pt x="3528059" y="38100"/>
                  </a:lnTo>
                  <a:lnTo>
                    <a:pt x="3451859" y="0"/>
                  </a:lnTo>
                  <a:close/>
                </a:path>
              </a:pathLst>
            </a:custGeom>
            <a:solidFill>
              <a:srgbClr val="000000"/>
            </a:solidFill>
          </p:spPr>
          <p:txBody>
            <a:bodyPr wrap="square" lIns="0" tIns="0" rIns="0" bIns="0" rtlCol="0"/>
            <a:lstStyle/>
            <a:p>
              <a:endParaRPr/>
            </a:p>
          </p:txBody>
        </p:sp>
        <p:sp>
          <p:nvSpPr>
            <p:cNvPr id="13" name="object 13"/>
            <p:cNvSpPr/>
            <p:nvPr/>
          </p:nvSpPr>
          <p:spPr>
            <a:xfrm>
              <a:off x="4114800" y="4396105"/>
              <a:ext cx="3429000" cy="0"/>
            </a:xfrm>
            <a:custGeom>
              <a:avLst/>
              <a:gdLst/>
              <a:ahLst/>
              <a:cxnLst/>
              <a:rect l="l" t="t" r="r" b="b"/>
              <a:pathLst>
                <a:path w="3429000">
                  <a:moveTo>
                    <a:pt x="0" y="0"/>
                  </a:moveTo>
                  <a:lnTo>
                    <a:pt x="3429000" y="0"/>
                  </a:lnTo>
                </a:path>
              </a:pathLst>
            </a:custGeom>
            <a:ln w="12700">
              <a:solidFill>
                <a:srgbClr val="000000"/>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3058477" y="3038475"/>
              <a:ext cx="5222240" cy="1602739"/>
            </a:xfrm>
            <a:prstGeom prst="rect">
              <a:avLst/>
            </a:prstGeom>
          </p:spPr>
        </p:pic>
      </p:grpSp>
      <p:sp>
        <p:nvSpPr>
          <p:cNvPr id="15" name="object 15"/>
          <p:cNvSpPr txBox="1"/>
          <p:nvPr/>
        </p:nvSpPr>
        <p:spPr>
          <a:xfrm>
            <a:off x="10785792" y="6201981"/>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5</a:t>
            </a:r>
            <a:endParaRPr sz="110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490219" y="504825"/>
            <a:ext cx="6309995" cy="459740"/>
          </a:xfrm>
          <a:prstGeom prst="rect">
            <a:avLst/>
          </a:prstGeom>
        </p:spPr>
        <p:txBody>
          <a:bodyPr vert="horz" wrap="square" lIns="0" tIns="12700" rIns="0" bIns="0" rtlCol="0">
            <a:spAutoFit/>
          </a:bodyPr>
          <a:lstStyle/>
          <a:p>
            <a:pPr marL="12700">
              <a:lnSpc>
                <a:spcPct val="100000"/>
              </a:lnSpc>
              <a:spcBef>
                <a:spcPts val="100"/>
              </a:spcBef>
            </a:pPr>
            <a:r>
              <a:rPr spc="140" dirty="0">
                <a:solidFill>
                  <a:srgbClr val="FFFFFF"/>
                </a:solidFill>
              </a:rPr>
              <a:t>Σχήμα</a:t>
            </a:r>
            <a:r>
              <a:rPr spc="70" dirty="0">
                <a:solidFill>
                  <a:srgbClr val="FFFFFF"/>
                </a:solidFill>
              </a:rPr>
              <a:t> </a:t>
            </a:r>
            <a:r>
              <a:rPr spc="130" dirty="0">
                <a:solidFill>
                  <a:srgbClr val="FFFFFF"/>
                </a:solidFill>
              </a:rPr>
              <a:t>καταλόγου</a:t>
            </a:r>
            <a:r>
              <a:rPr spc="70" dirty="0">
                <a:solidFill>
                  <a:srgbClr val="FFFFFF"/>
                </a:solidFill>
              </a:rPr>
              <a:t> </a:t>
            </a:r>
            <a:r>
              <a:rPr spc="135" dirty="0">
                <a:solidFill>
                  <a:srgbClr val="FFFFFF"/>
                </a:solidFill>
              </a:rPr>
              <a:t>σε</a:t>
            </a:r>
            <a:r>
              <a:rPr spc="105" dirty="0">
                <a:solidFill>
                  <a:srgbClr val="FFFFFF"/>
                </a:solidFill>
              </a:rPr>
              <a:t> </a:t>
            </a:r>
            <a:r>
              <a:rPr spc="125" dirty="0">
                <a:solidFill>
                  <a:srgbClr val="FFFFFF"/>
                </a:solidFill>
              </a:rPr>
              <a:t>συστήματα</a:t>
            </a:r>
            <a:r>
              <a:rPr spc="60" dirty="0">
                <a:solidFill>
                  <a:srgbClr val="FFFFFF"/>
                </a:solidFill>
              </a:rPr>
              <a:t> </a:t>
            </a:r>
            <a:r>
              <a:rPr spc="130" dirty="0">
                <a:solidFill>
                  <a:srgbClr val="FFFFFF"/>
                </a:solidFill>
              </a:rPr>
              <a:t>Linux</a:t>
            </a:r>
          </a:p>
        </p:txBody>
      </p:sp>
      <p:graphicFrame>
        <p:nvGraphicFramePr>
          <p:cNvPr id="4" name="object 4"/>
          <p:cNvGraphicFramePr>
            <a:graphicFrameLocks noGrp="1"/>
          </p:cNvGraphicFramePr>
          <p:nvPr/>
        </p:nvGraphicFramePr>
        <p:xfrm>
          <a:off x="1248410" y="1327467"/>
          <a:ext cx="9400540" cy="4499287"/>
        </p:xfrm>
        <a:graphic>
          <a:graphicData uri="http://schemas.openxmlformats.org/drawingml/2006/table">
            <a:tbl>
              <a:tblPr firstRow="1" bandRow="1">
                <a:tableStyleId>{2D5ABB26-0587-4C30-8999-92F81FD0307C}</a:tableStyleId>
              </a:tblPr>
              <a:tblGrid>
                <a:gridCol w="4699635">
                  <a:extLst>
                    <a:ext uri="{9D8B030D-6E8A-4147-A177-3AD203B41FA5}">
                      <a16:colId xmlns:a16="http://schemas.microsoft.com/office/drawing/2014/main" val="20000"/>
                    </a:ext>
                  </a:extLst>
                </a:gridCol>
                <a:gridCol w="4700905">
                  <a:extLst>
                    <a:ext uri="{9D8B030D-6E8A-4147-A177-3AD203B41FA5}">
                      <a16:colId xmlns:a16="http://schemas.microsoft.com/office/drawing/2014/main" val="20001"/>
                    </a:ext>
                  </a:extLst>
                </a:gridCol>
              </a:tblGrid>
              <a:tr h="226060">
                <a:tc>
                  <a:txBody>
                    <a:bodyPr/>
                    <a:lstStyle/>
                    <a:p>
                      <a:pPr marL="13970" algn="ctr">
                        <a:lnSpc>
                          <a:spcPct val="100000"/>
                        </a:lnSpc>
                        <a:spcBef>
                          <a:spcPts val="160"/>
                        </a:spcBef>
                      </a:pPr>
                      <a:r>
                        <a:rPr sz="950" spc="-20" dirty="0">
                          <a:solidFill>
                            <a:srgbClr val="FFFFFF"/>
                          </a:solidFill>
                          <a:latin typeface="Arial"/>
                          <a:cs typeface="Arial"/>
                        </a:rPr>
                        <a:t>/opt</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12065" algn="ctr">
                        <a:lnSpc>
                          <a:spcPct val="100000"/>
                        </a:lnSpc>
                        <a:spcBef>
                          <a:spcPts val="125"/>
                        </a:spcBef>
                      </a:pPr>
                      <a:r>
                        <a:rPr sz="800" b="1" spc="-5" dirty="0">
                          <a:solidFill>
                            <a:srgbClr val="FFFFFF"/>
                          </a:solidFill>
                          <a:latin typeface="Arial"/>
                          <a:cs typeface="Arial"/>
                        </a:rPr>
                        <a:t>Προαιρετικό</a:t>
                      </a:r>
                      <a:r>
                        <a:rPr sz="800" b="1" dirty="0">
                          <a:solidFill>
                            <a:srgbClr val="FFFFFF"/>
                          </a:solidFill>
                          <a:latin typeface="Arial"/>
                          <a:cs typeface="Arial"/>
                        </a:rPr>
                        <a:t> </a:t>
                      </a:r>
                      <a:r>
                        <a:rPr sz="800" b="1" spc="-15" dirty="0">
                          <a:solidFill>
                            <a:srgbClr val="FFFFFF"/>
                          </a:solidFill>
                          <a:latin typeface="Arial"/>
                          <a:cs typeface="Arial"/>
                        </a:rPr>
                        <a:t>λογισμικό</a:t>
                      </a:r>
                      <a:r>
                        <a:rPr sz="800" b="1" spc="-20" dirty="0">
                          <a:solidFill>
                            <a:srgbClr val="FFFFFF"/>
                          </a:solidFill>
                          <a:latin typeface="Arial"/>
                          <a:cs typeface="Arial"/>
                        </a:rPr>
                        <a:t> </a:t>
                      </a:r>
                      <a:r>
                        <a:rPr sz="800" b="1" dirty="0">
                          <a:solidFill>
                            <a:srgbClr val="FFFFFF"/>
                          </a:solidFill>
                          <a:latin typeface="Arial"/>
                          <a:cs typeface="Arial"/>
                        </a:rPr>
                        <a:t>ή </a:t>
                      </a:r>
                      <a:r>
                        <a:rPr sz="800" b="1" spc="-15" dirty="0">
                          <a:solidFill>
                            <a:srgbClr val="FFFFFF"/>
                          </a:solidFill>
                          <a:latin typeface="Arial"/>
                          <a:cs typeface="Arial"/>
                        </a:rPr>
                        <a:t>λογισμικό</a:t>
                      </a:r>
                      <a:r>
                        <a:rPr sz="800" b="1" spc="-5" dirty="0">
                          <a:solidFill>
                            <a:srgbClr val="FFFFFF"/>
                          </a:solidFill>
                          <a:latin typeface="Arial"/>
                          <a:cs typeface="Arial"/>
                        </a:rPr>
                        <a:t> τρίτων.</a:t>
                      </a:r>
                      <a:endParaRPr sz="800">
                        <a:latin typeface="Arial"/>
                        <a:cs typeface="Arial"/>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extLst>
                  <a:ext uri="{0D108BD9-81ED-4DB2-BD59-A6C34878D82A}">
                    <a16:rowId xmlns:a16="http://schemas.microsoft.com/office/drawing/2014/main" val="10000"/>
                  </a:ext>
                </a:extLst>
              </a:tr>
              <a:tr h="226060">
                <a:tc>
                  <a:txBody>
                    <a:bodyPr/>
                    <a:lstStyle/>
                    <a:p>
                      <a:pPr marL="13335" algn="ctr">
                        <a:lnSpc>
                          <a:spcPct val="100000"/>
                        </a:lnSpc>
                        <a:spcBef>
                          <a:spcPts val="180"/>
                        </a:spcBef>
                      </a:pPr>
                      <a:r>
                        <a:rPr sz="950" b="1" spc="-15" dirty="0">
                          <a:solidFill>
                            <a:srgbClr val="FFFFFF"/>
                          </a:solidFill>
                          <a:latin typeface="Arial"/>
                          <a:cs typeface="Arial"/>
                        </a:rPr>
                        <a:t>/proc</a:t>
                      </a:r>
                      <a:endParaRPr sz="950">
                        <a:latin typeface="Arial"/>
                        <a:cs typeface="Arial"/>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BA00"/>
                    </a:solidFill>
                  </a:tcPr>
                </a:tc>
                <a:tc>
                  <a:txBody>
                    <a:bodyPr/>
                    <a:lstStyle/>
                    <a:p>
                      <a:pPr marL="12700" algn="ctr">
                        <a:lnSpc>
                          <a:spcPct val="100000"/>
                        </a:lnSpc>
                        <a:spcBef>
                          <a:spcPts val="145"/>
                        </a:spcBef>
                      </a:pPr>
                      <a:r>
                        <a:rPr sz="800" spc="-5" dirty="0">
                          <a:latin typeface="Arial"/>
                          <a:cs typeface="Arial"/>
                        </a:rPr>
                        <a:t>Παρέχει</a:t>
                      </a:r>
                      <a:r>
                        <a:rPr sz="800" dirty="0">
                          <a:latin typeface="Arial"/>
                          <a:cs typeface="Arial"/>
                        </a:rPr>
                        <a:t> </a:t>
                      </a:r>
                      <a:r>
                        <a:rPr sz="800" spc="-5" dirty="0">
                          <a:latin typeface="Arial"/>
                          <a:cs typeface="Arial"/>
                        </a:rPr>
                        <a:t>πληροφορίες</a:t>
                      </a:r>
                      <a:r>
                        <a:rPr sz="800" spc="5" dirty="0">
                          <a:latin typeface="Arial"/>
                          <a:cs typeface="Arial"/>
                        </a:rPr>
                        <a:t> </a:t>
                      </a:r>
                      <a:r>
                        <a:rPr sz="800" spc="-5" dirty="0">
                          <a:latin typeface="Arial"/>
                          <a:cs typeface="Arial"/>
                        </a:rPr>
                        <a:t>σχετικά</a:t>
                      </a:r>
                      <a:r>
                        <a:rPr sz="800" spc="5" dirty="0">
                          <a:latin typeface="Arial"/>
                          <a:cs typeface="Arial"/>
                        </a:rPr>
                        <a:t> </a:t>
                      </a:r>
                      <a:r>
                        <a:rPr sz="800" spc="-5" dirty="0">
                          <a:latin typeface="Arial"/>
                          <a:cs typeface="Arial"/>
                        </a:rPr>
                        <a:t>με</a:t>
                      </a:r>
                      <a:r>
                        <a:rPr sz="800" spc="5" dirty="0">
                          <a:latin typeface="Arial"/>
                          <a:cs typeface="Arial"/>
                        </a:rPr>
                        <a:t> </a:t>
                      </a:r>
                      <a:r>
                        <a:rPr sz="800" spc="-10" dirty="0">
                          <a:latin typeface="Arial"/>
                          <a:cs typeface="Arial"/>
                        </a:rPr>
                        <a:t>τις</a:t>
                      </a:r>
                      <a:r>
                        <a:rPr sz="800" spc="-15" dirty="0">
                          <a:latin typeface="Arial"/>
                          <a:cs typeface="Arial"/>
                        </a:rPr>
                        <a:t> διεργασίες</a:t>
                      </a:r>
                      <a:r>
                        <a:rPr sz="800" spc="-5" dirty="0">
                          <a:latin typeface="Arial"/>
                          <a:cs typeface="Arial"/>
                        </a:rPr>
                        <a:t> που</a:t>
                      </a:r>
                      <a:r>
                        <a:rPr sz="800" spc="5" dirty="0">
                          <a:latin typeface="Arial"/>
                          <a:cs typeface="Arial"/>
                        </a:rPr>
                        <a:t> </a:t>
                      </a:r>
                      <a:r>
                        <a:rPr sz="800" spc="-5" dirty="0">
                          <a:latin typeface="Arial"/>
                          <a:cs typeface="Arial"/>
                        </a:rPr>
                        <a:t>εκτελούνται.</a:t>
                      </a:r>
                      <a:endParaRPr sz="800">
                        <a:latin typeface="Arial"/>
                        <a:cs typeface="Arial"/>
                      </a:endParaRPr>
                    </a:p>
                  </a:txBody>
                  <a:tcPr marL="0" marR="0" marT="184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1"/>
                  </a:ext>
                </a:extLst>
              </a:tr>
              <a:tr h="226060">
                <a:tc>
                  <a:txBody>
                    <a:bodyPr/>
                    <a:lstStyle/>
                    <a:p>
                      <a:pPr marL="12700" algn="ctr">
                        <a:lnSpc>
                          <a:spcPct val="100000"/>
                        </a:lnSpc>
                        <a:spcBef>
                          <a:spcPts val="160"/>
                        </a:spcBef>
                      </a:pPr>
                      <a:r>
                        <a:rPr sz="950" b="1" spc="-10" dirty="0">
                          <a:solidFill>
                            <a:srgbClr val="FFFFFF"/>
                          </a:solidFill>
                          <a:latin typeface="Arial"/>
                          <a:cs typeface="Arial"/>
                        </a:rPr>
                        <a:t>/root</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700" algn="ctr">
                        <a:lnSpc>
                          <a:spcPct val="100000"/>
                        </a:lnSpc>
                        <a:spcBef>
                          <a:spcPts val="125"/>
                        </a:spcBef>
                      </a:pPr>
                      <a:r>
                        <a:rPr sz="800" dirty="0">
                          <a:latin typeface="Arial"/>
                          <a:cs typeface="Arial"/>
                        </a:rPr>
                        <a:t>Ο</a:t>
                      </a:r>
                      <a:r>
                        <a:rPr sz="800" spc="-5" dirty="0">
                          <a:latin typeface="Arial"/>
                          <a:cs typeface="Arial"/>
                        </a:rPr>
                        <a:t> κεντρικός κατάλογος για το</a:t>
                      </a:r>
                      <a:r>
                        <a:rPr sz="800" spc="5" dirty="0">
                          <a:latin typeface="Arial"/>
                          <a:cs typeface="Arial"/>
                        </a:rPr>
                        <a:t> </a:t>
                      </a:r>
                      <a:r>
                        <a:rPr sz="800" spc="-15" dirty="0">
                          <a:latin typeface="Arial"/>
                          <a:cs typeface="Arial"/>
                        </a:rPr>
                        <a:t>λογαριασμό/απολογισμό </a:t>
                      </a:r>
                      <a:r>
                        <a:rPr sz="800" spc="-5" dirty="0">
                          <a:latin typeface="Arial"/>
                          <a:cs typeface="Arial"/>
                        </a:rPr>
                        <a:t>root.</a:t>
                      </a:r>
                      <a:endParaRPr sz="800">
                        <a:latin typeface="Arial"/>
                        <a:cs typeface="Arial"/>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2"/>
                  </a:ext>
                </a:extLst>
              </a:tr>
              <a:tr h="226060">
                <a:tc>
                  <a:txBody>
                    <a:bodyPr/>
                    <a:lstStyle/>
                    <a:p>
                      <a:pPr marL="13970" algn="ctr">
                        <a:lnSpc>
                          <a:spcPct val="100000"/>
                        </a:lnSpc>
                        <a:spcBef>
                          <a:spcPts val="160"/>
                        </a:spcBef>
                      </a:pPr>
                      <a:r>
                        <a:rPr sz="950" b="1" spc="-10" dirty="0">
                          <a:solidFill>
                            <a:srgbClr val="FFFFFF"/>
                          </a:solidFill>
                          <a:latin typeface="Arial"/>
                          <a:cs typeface="Arial"/>
                        </a:rPr>
                        <a:t>/sbin</a:t>
                      </a:r>
                      <a:r>
                        <a:rPr sz="950" b="1" spc="-15" dirty="0">
                          <a:solidFill>
                            <a:srgbClr val="FFFFFF"/>
                          </a:solidFill>
                          <a:latin typeface="Arial"/>
                          <a:cs typeface="Arial"/>
                        </a:rPr>
                        <a:t> (κατάλογος</a:t>
                      </a:r>
                      <a:r>
                        <a:rPr sz="950" b="1" spc="-5" dirty="0">
                          <a:solidFill>
                            <a:srgbClr val="FFFFFF"/>
                          </a:solidFill>
                          <a:latin typeface="Arial"/>
                          <a:cs typeface="Arial"/>
                        </a:rPr>
                        <a:t> </a:t>
                      </a:r>
                      <a:r>
                        <a:rPr sz="950" b="1" spc="-10" dirty="0">
                          <a:solidFill>
                            <a:srgbClr val="FFFFFF"/>
                          </a:solidFill>
                          <a:latin typeface="Arial"/>
                          <a:cs typeface="Arial"/>
                        </a:rPr>
                        <a:t>σε </a:t>
                      </a:r>
                      <a:r>
                        <a:rPr sz="950" b="1" spc="-15" dirty="0">
                          <a:solidFill>
                            <a:srgbClr val="FFFFFF"/>
                          </a:solidFill>
                          <a:latin typeface="Arial"/>
                          <a:cs typeface="Arial"/>
                        </a:rPr>
                        <a:t>Unix/Linux </a:t>
                      </a:r>
                      <a:r>
                        <a:rPr sz="950" b="1" spc="-10" dirty="0">
                          <a:solidFill>
                            <a:srgbClr val="FFFFFF"/>
                          </a:solidFill>
                          <a:latin typeface="Arial"/>
                          <a:cs typeface="Arial"/>
                        </a:rPr>
                        <a:t>για</a:t>
                      </a:r>
                      <a:r>
                        <a:rPr sz="950" b="1" spc="-5" dirty="0">
                          <a:solidFill>
                            <a:srgbClr val="FFFFFF"/>
                          </a:solidFill>
                          <a:latin typeface="Arial"/>
                          <a:cs typeface="Arial"/>
                        </a:rPr>
                        <a:t> </a:t>
                      </a:r>
                      <a:r>
                        <a:rPr sz="950" b="1" spc="-15" dirty="0">
                          <a:solidFill>
                            <a:srgbClr val="FFFFFF"/>
                          </a:solidFill>
                          <a:latin typeface="Arial"/>
                          <a:cs typeface="Arial"/>
                        </a:rPr>
                        <a:t>εκτελέσιμα</a:t>
                      </a:r>
                      <a:r>
                        <a:rPr sz="950" b="1" spc="-10" dirty="0">
                          <a:solidFill>
                            <a:srgbClr val="FFFFFF"/>
                          </a:solidFill>
                          <a:latin typeface="Arial"/>
                          <a:cs typeface="Arial"/>
                        </a:rPr>
                        <a:t> </a:t>
                      </a:r>
                      <a:r>
                        <a:rPr sz="950" b="1" spc="-15" dirty="0">
                          <a:solidFill>
                            <a:srgbClr val="FFFFFF"/>
                          </a:solidFill>
                          <a:latin typeface="Arial"/>
                          <a:cs typeface="Arial"/>
                        </a:rPr>
                        <a:t>διαχειριστικά</a:t>
                      </a:r>
                      <a:r>
                        <a:rPr sz="950" b="1" dirty="0">
                          <a:solidFill>
                            <a:srgbClr val="FFFFFF"/>
                          </a:solidFill>
                          <a:latin typeface="Arial"/>
                          <a:cs typeface="Arial"/>
                        </a:rPr>
                        <a:t> </a:t>
                      </a:r>
                      <a:r>
                        <a:rPr sz="950" b="1" spc="-15" dirty="0">
                          <a:solidFill>
                            <a:srgbClr val="FFFFFF"/>
                          </a:solidFill>
                          <a:latin typeface="Arial"/>
                          <a:cs typeface="Arial"/>
                        </a:rPr>
                        <a:t>προγράμματα)</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700" algn="ctr">
                        <a:lnSpc>
                          <a:spcPct val="100000"/>
                        </a:lnSpc>
                        <a:spcBef>
                          <a:spcPts val="125"/>
                        </a:spcBef>
                      </a:pPr>
                      <a:r>
                        <a:rPr sz="800" spc="-15" dirty="0">
                          <a:latin typeface="Arial"/>
                          <a:cs typeface="Arial"/>
                        </a:rPr>
                        <a:t>Δυαδικά</a:t>
                      </a:r>
                      <a:r>
                        <a:rPr sz="800" spc="-25" dirty="0">
                          <a:latin typeface="Arial"/>
                          <a:cs typeface="Arial"/>
                        </a:rPr>
                        <a:t> </a:t>
                      </a:r>
                      <a:r>
                        <a:rPr sz="800" spc="-15" dirty="0">
                          <a:latin typeface="Arial"/>
                          <a:cs typeface="Arial"/>
                        </a:rPr>
                        <a:t>προγράμματα </a:t>
                      </a:r>
                      <a:r>
                        <a:rPr sz="800" spc="-5" dirty="0">
                          <a:latin typeface="Arial"/>
                          <a:cs typeface="Arial"/>
                        </a:rPr>
                        <a:t>διαχείρισης συστήματος.</a:t>
                      </a:r>
                      <a:endParaRPr sz="800">
                        <a:latin typeface="Arial"/>
                        <a:cs typeface="Arial"/>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3"/>
                  </a:ext>
                </a:extLst>
              </a:tr>
              <a:tr h="226059">
                <a:tc>
                  <a:txBody>
                    <a:bodyPr/>
                    <a:lstStyle/>
                    <a:p>
                      <a:pPr marL="12700" algn="ctr">
                        <a:lnSpc>
                          <a:spcPct val="100000"/>
                        </a:lnSpc>
                        <a:spcBef>
                          <a:spcPts val="160"/>
                        </a:spcBef>
                      </a:pPr>
                      <a:r>
                        <a:rPr sz="950" b="1" spc="-15" dirty="0">
                          <a:solidFill>
                            <a:srgbClr val="FFFFFF"/>
                          </a:solidFill>
                          <a:latin typeface="Arial"/>
                          <a:cs typeface="Arial"/>
                        </a:rPr>
                        <a:t>/SELinux</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700" algn="ctr">
                        <a:lnSpc>
                          <a:spcPct val="100000"/>
                        </a:lnSpc>
                        <a:spcBef>
                          <a:spcPts val="125"/>
                        </a:spcBef>
                      </a:pPr>
                      <a:r>
                        <a:rPr sz="800" spc="-5" dirty="0">
                          <a:latin typeface="Arial"/>
                          <a:cs typeface="Arial"/>
                        </a:rPr>
                        <a:t>Χρησιμοποιείται</a:t>
                      </a:r>
                      <a:r>
                        <a:rPr sz="800" dirty="0">
                          <a:latin typeface="Arial"/>
                          <a:cs typeface="Arial"/>
                        </a:rPr>
                        <a:t> </a:t>
                      </a:r>
                      <a:r>
                        <a:rPr sz="800" spc="-5" dirty="0">
                          <a:latin typeface="Arial"/>
                          <a:cs typeface="Arial"/>
                        </a:rPr>
                        <a:t>για</a:t>
                      </a:r>
                      <a:r>
                        <a:rPr sz="800" dirty="0">
                          <a:latin typeface="Arial"/>
                          <a:cs typeface="Arial"/>
                        </a:rPr>
                        <a:t> </a:t>
                      </a:r>
                      <a:r>
                        <a:rPr sz="800" spc="-5" dirty="0">
                          <a:latin typeface="Arial"/>
                          <a:cs typeface="Arial"/>
                        </a:rPr>
                        <a:t>την</a:t>
                      </a:r>
                      <a:r>
                        <a:rPr sz="800" dirty="0">
                          <a:latin typeface="Arial"/>
                          <a:cs typeface="Arial"/>
                        </a:rPr>
                        <a:t> </a:t>
                      </a:r>
                      <a:r>
                        <a:rPr sz="800" spc="-5" dirty="0">
                          <a:latin typeface="Arial"/>
                          <a:cs typeface="Arial"/>
                        </a:rPr>
                        <a:t>εμφάνιση</a:t>
                      </a:r>
                      <a:r>
                        <a:rPr sz="800" spc="5" dirty="0">
                          <a:latin typeface="Arial"/>
                          <a:cs typeface="Arial"/>
                        </a:rPr>
                        <a:t> </a:t>
                      </a:r>
                      <a:r>
                        <a:rPr sz="800" spc="-5" dirty="0">
                          <a:latin typeface="Arial"/>
                          <a:cs typeface="Arial"/>
                        </a:rPr>
                        <a:t>πληροφοριών</a:t>
                      </a:r>
                      <a:r>
                        <a:rPr sz="800" spc="5" dirty="0">
                          <a:latin typeface="Arial"/>
                          <a:cs typeface="Arial"/>
                        </a:rPr>
                        <a:t> </a:t>
                      </a:r>
                      <a:r>
                        <a:rPr sz="800" spc="-5" dirty="0">
                          <a:latin typeface="Arial"/>
                          <a:cs typeface="Arial"/>
                        </a:rPr>
                        <a:t>σχετικά</a:t>
                      </a:r>
                      <a:r>
                        <a:rPr sz="800" spc="5" dirty="0">
                          <a:latin typeface="Arial"/>
                          <a:cs typeface="Arial"/>
                        </a:rPr>
                        <a:t> </a:t>
                      </a:r>
                      <a:r>
                        <a:rPr sz="800" spc="-5" dirty="0">
                          <a:latin typeface="Arial"/>
                          <a:cs typeface="Arial"/>
                        </a:rPr>
                        <a:t>με</a:t>
                      </a:r>
                      <a:r>
                        <a:rPr sz="800" spc="10" dirty="0">
                          <a:latin typeface="Arial"/>
                          <a:cs typeface="Arial"/>
                        </a:rPr>
                        <a:t> </a:t>
                      </a:r>
                      <a:r>
                        <a:rPr sz="800" spc="-10" dirty="0">
                          <a:latin typeface="Arial"/>
                          <a:cs typeface="Arial"/>
                        </a:rPr>
                        <a:t>το</a:t>
                      </a:r>
                      <a:r>
                        <a:rPr sz="800" spc="-15" dirty="0">
                          <a:latin typeface="Arial"/>
                          <a:cs typeface="Arial"/>
                        </a:rPr>
                        <a:t> SELinux.</a:t>
                      </a:r>
                      <a:endParaRPr sz="800">
                        <a:latin typeface="Arial"/>
                        <a:cs typeface="Arial"/>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4"/>
                  </a:ext>
                </a:extLst>
              </a:tr>
              <a:tr h="226060">
                <a:tc>
                  <a:txBody>
                    <a:bodyPr/>
                    <a:lstStyle/>
                    <a:p>
                      <a:pPr marL="14604" algn="ctr">
                        <a:lnSpc>
                          <a:spcPct val="100000"/>
                        </a:lnSpc>
                        <a:spcBef>
                          <a:spcPts val="160"/>
                        </a:spcBef>
                      </a:pPr>
                      <a:r>
                        <a:rPr sz="950" b="1" spc="-20" dirty="0">
                          <a:solidFill>
                            <a:srgbClr val="FFFFFF"/>
                          </a:solidFill>
                          <a:latin typeface="Arial"/>
                          <a:cs typeface="Arial"/>
                        </a:rPr>
                        <a:t>/srv</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700" algn="ctr">
                        <a:lnSpc>
                          <a:spcPct val="100000"/>
                        </a:lnSpc>
                        <a:spcBef>
                          <a:spcPts val="125"/>
                        </a:spcBef>
                      </a:pPr>
                      <a:r>
                        <a:rPr sz="800" spc="-5" dirty="0">
                          <a:latin typeface="Arial"/>
                          <a:cs typeface="Arial"/>
                        </a:rPr>
                        <a:t>Περιέχει</a:t>
                      </a:r>
                      <a:r>
                        <a:rPr sz="800" spc="5" dirty="0">
                          <a:latin typeface="Arial"/>
                          <a:cs typeface="Arial"/>
                        </a:rPr>
                        <a:t> </a:t>
                      </a:r>
                      <a:r>
                        <a:rPr sz="800" spc="-5" dirty="0">
                          <a:latin typeface="Arial"/>
                          <a:cs typeface="Arial"/>
                        </a:rPr>
                        <a:t>δεδομένα</a:t>
                      </a:r>
                      <a:r>
                        <a:rPr sz="800" dirty="0">
                          <a:latin typeface="Arial"/>
                          <a:cs typeface="Arial"/>
                        </a:rPr>
                        <a:t> </a:t>
                      </a:r>
                      <a:r>
                        <a:rPr sz="800" spc="-5" dirty="0">
                          <a:latin typeface="Arial"/>
                          <a:cs typeface="Arial"/>
                        </a:rPr>
                        <a:t>που</a:t>
                      </a:r>
                      <a:r>
                        <a:rPr sz="800" dirty="0">
                          <a:latin typeface="Arial"/>
                          <a:cs typeface="Arial"/>
                        </a:rPr>
                        <a:t> </a:t>
                      </a:r>
                      <a:r>
                        <a:rPr sz="800" spc="-5" dirty="0">
                          <a:latin typeface="Arial"/>
                          <a:cs typeface="Arial"/>
                        </a:rPr>
                        <a:t>εξυπηρετούνται</a:t>
                      </a:r>
                      <a:r>
                        <a:rPr sz="800" dirty="0">
                          <a:latin typeface="Arial"/>
                          <a:cs typeface="Arial"/>
                        </a:rPr>
                        <a:t> </a:t>
                      </a:r>
                      <a:r>
                        <a:rPr sz="800" spc="-5" dirty="0">
                          <a:latin typeface="Arial"/>
                          <a:cs typeface="Arial"/>
                        </a:rPr>
                        <a:t>από</a:t>
                      </a:r>
                      <a:r>
                        <a:rPr sz="800" spc="5" dirty="0">
                          <a:latin typeface="Arial"/>
                          <a:cs typeface="Arial"/>
                        </a:rPr>
                        <a:t> </a:t>
                      </a:r>
                      <a:r>
                        <a:rPr sz="800" spc="-5" dirty="0">
                          <a:latin typeface="Arial"/>
                          <a:cs typeface="Arial"/>
                        </a:rPr>
                        <a:t>το</a:t>
                      </a:r>
                      <a:r>
                        <a:rPr sz="800" spc="5" dirty="0">
                          <a:latin typeface="Arial"/>
                          <a:cs typeface="Arial"/>
                        </a:rPr>
                        <a:t> </a:t>
                      </a:r>
                      <a:r>
                        <a:rPr sz="800" spc="-15" dirty="0">
                          <a:latin typeface="Arial"/>
                          <a:cs typeface="Arial"/>
                        </a:rPr>
                        <a:t>σύστημα.</a:t>
                      </a:r>
                      <a:endParaRPr sz="800">
                        <a:latin typeface="Arial"/>
                        <a:cs typeface="Arial"/>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5"/>
                  </a:ext>
                </a:extLst>
              </a:tr>
              <a:tr h="226060">
                <a:tc>
                  <a:txBody>
                    <a:bodyPr/>
                    <a:lstStyle/>
                    <a:p>
                      <a:pPr marL="12700" algn="ctr">
                        <a:lnSpc>
                          <a:spcPct val="100000"/>
                        </a:lnSpc>
                        <a:spcBef>
                          <a:spcPts val="160"/>
                        </a:spcBef>
                      </a:pPr>
                      <a:r>
                        <a:rPr sz="950" b="1" spc="-15" dirty="0">
                          <a:solidFill>
                            <a:srgbClr val="FFFFFF"/>
                          </a:solidFill>
                          <a:latin typeface="Arial"/>
                          <a:cs typeface="Arial"/>
                        </a:rPr>
                        <a:t>/srv/www</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700" algn="ctr">
                        <a:lnSpc>
                          <a:spcPct val="100000"/>
                        </a:lnSpc>
                        <a:spcBef>
                          <a:spcPts val="125"/>
                        </a:spcBef>
                      </a:pPr>
                      <a:r>
                        <a:rPr sz="800" spc="-15" dirty="0">
                          <a:latin typeface="Arial"/>
                          <a:cs typeface="Arial"/>
                        </a:rPr>
                        <a:t>Αρχεία</a:t>
                      </a:r>
                      <a:r>
                        <a:rPr sz="800" spc="-25" dirty="0">
                          <a:latin typeface="Arial"/>
                          <a:cs typeface="Arial"/>
                        </a:rPr>
                        <a:t> </a:t>
                      </a:r>
                      <a:r>
                        <a:rPr sz="800" spc="-5" dirty="0">
                          <a:latin typeface="Arial"/>
                          <a:cs typeface="Arial"/>
                        </a:rPr>
                        <a:t>εξυπηρετητή</a:t>
                      </a:r>
                      <a:r>
                        <a:rPr sz="800" spc="-20" dirty="0">
                          <a:latin typeface="Arial"/>
                          <a:cs typeface="Arial"/>
                        </a:rPr>
                        <a:t> </a:t>
                      </a:r>
                      <a:r>
                        <a:rPr sz="800" spc="-5" dirty="0">
                          <a:latin typeface="Arial"/>
                          <a:cs typeface="Arial"/>
                        </a:rPr>
                        <a:t>Web.</a:t>
                      </a:r>
                      <a:endParaRPr sz="800">
                        <a:latin typeface="Arial"/>
                        <a:cs typeface="Arial"/>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6"/>
                  </a:ext>
                </a:extLst>
              </a:tr>
              <a:tr h="226060">
                <a:tc>
                  <a:txBody>
                    <a:bodyPr/>
                    <a:lstStyle/>
                    <a:p>
                      <a:pPr marL="12700" algn="ctr">
                        <a:lnSpc>
                          <a:spcPct val="100000"/>
                        </a:lnSpc>
                        <a:spcBef>
                          <a:spcPts val="160"/>
                        </a:spcBef>
                      </a:pPr>
                      <a:r>
                        <a:rPr sz="950" b="1" spc="-15" dirty="0">
                          <a:solidFill>
                            <a:srgbClr val="FFFFFF"/>
                          </a:solidFill>
                          <a:latin typeface="Arial"/>
                          <a:cs typeface="Arial"/>
                        </a:rPr>
                        <a:t>/srv/ftp</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065" algn="ctr">
                        <a:lnSpc>
                          <a:spcPct val="100000"/>
                        </a:lnSpc>
                        <a:spcBef>
                          <a:spcPts val="125"/>
                        </a:spcBef>
                      </a:pPr>
                      <a:r>
                        <a:rPr sz="800" spc="-15" dirty="0">
                          <a:latin typeface="Arial"/>
                          <a:cs typeface="Arial"/>
                        </a:rPr>
                        <a:t>Αρχεία</a:t>
                      </a:r>
                      <a:r>
                        <a:rPr sz="800" spc="-10" dirty="0">
                          <a:latin typeface="Arial"/>
                          <a:cs typeface="Arial"/>
                        </a:rPr>
                        <a:t> </a:t>
                      </a:r>
                      <a:r>
                        <a:rPr sz="800" spc="-5" dirty="0">
                          <a:latin typeface="Arial"/>
                          <a:cs typeface="Arial"/>
                        </a:rPr>
                        <a:t>FTP</a:t>
                      </a:r>
                      <a:r>
                        <a:rPr sz="800" spc="10" dirty="0">
                          <a:latin typeface="Arial"/>
                          <a:cs typeface="Arial"/>
                        </a:rPr>
                        <a:t> </a:t>
                      </a:r>
                      <a:r>
                        <a:rPr sz="800" spc="-5" dirty="0">
                          <a:latin typeface="Arial"/>
                          <a:cs typeface="Arial"/>
                        </a:rPr>
                        <a:t>(File</a:t>
                      </a:r>
                      <a:r>
                        <a:rPr sz="800" spc="10" dirty="0">
                          <a:latin typeface="Arial"/>
                          <a:cs typeface="Arial"/>
                        </a:rPr>
                        <a:t> </a:t>
                      </a:r>
                      <a:r>
                        <a:rPr sz="800" spc="-5" dirty="0">
                          <a:latin typeface="Arial"/>
                          <a:cs typeface="Arial"/>
                        </a:rPr>
                        <a:t>Transfer</a:t>
                      </a:r>
                      <a:r>
                        <a:rPr sz="800" spc="10" dirty="0">
                          <a:latin typeface="Arial"/>
                          <a:cs typeface="Arial"/>
                        </a:rPr>
                        <a:t> </a:t>
                      </a:r>
                      <a:r>
                        <a:rPr sz="800" spc="-5" dirty="0">
                          <a:latin typeface="Arial"/>
                          <a:cs typeface="Arial"/>
                        </a:rPr>
                        <a:t>Protocol</a:t>
                      </a:r>
                      <a:r>
                        <a:rPr sz="800" spc="5" dirty="0">
                          <a:latin typeface="Arial"/>
                          <a:cs typeface="Arial"/>
                        </a:rPr>
                        <a:t> </a:t>
                      </a:r>
                      <a:r>
                        <a:rPr sz="800" dirty="0">
                          <a:latin typeface="Arial"/>
                          <a:cs typeface="Arial"/>
                        </a:rPr>
                        <a:t>-</a:t>
                      </a:r>
                      <a:r>
                        <a:rPr sz="800" spc="10" dirty="0">
                          <a:latin typeface="Arial"/>
                          <a:cs typeface="Arial"/>
                        </a:rPr>
                        <a:t> </a:t>
                      </a:r>
                      <a:r>
                        <a:rPr sz="800" spc="-5" dirty="0">
                          <a:latin typeface="Arial"/>
                          <a:cs typeface="Arial"/>
                        </a:rPr>
                        <a:t>πρωτόκολλο</a:t>
                      </a:r>
                      <a:r>
                        <a:rPr sz="800" spc="10" dirty="0">
                          <a:latin typeface="Arial"/>
                          <a:cs typeface="Arial"/>
                        </a:rPr>
                        <a:t> </a:t>
                      </a:r>
                      <a:r>
                        <a:rPr sz="800" spc="-5" dirty="0">
                          <a:latin typeface="Arial"/>
                          <a:cs typeface="Arial"/>
                        </a:rPr>
                        <a:t>μεταφοράς</a:t>
                      </a:r>
                      <a:r>
                        <a:rPr sz="800" spc="5" dirty="0">
                          <a:latin typeface="Arial"/>
                          <a:cs typeface="Arial"/>
                        </a:rPr>
                        <a:t> </a:t>
                      </a:r>
                      <a:r>
                        <a:rPr sz="800" spc="-5" dirty="0">
                          <a:latin typeface="Arial"/>
                          <a:cs typeface="Arial"/>
                        </a:rPr>
                        <a:t>αρχείων</a:t>
                      </a:r>
                      <a:r>
                        <a:rPr sz="800" spc="5" dirty="0">
                          <a:latin typeface="Arial"/>
                          <a:cs typeface="Arial"/>
                        </a:rPr>
                        <a:t> </a:t>
                      </a:r>
                      <a:r>
                        <a:rPr sz="800" spc="-5" dirty="0">
                          <a:latin typeface="Arial"/>
                          <a:cs typeface="Arial"/>
                        </a:rPr>
                        <a:t>μεταξύ</a:t>
                      </a:r>
                      <a:r>
                        <a:rPr sz="800" dirty="0">
                          <a:latin typeface="Arial"/>
                          <a:cs typeface="Arial"/>
                        </a:rPr>
                        <a:t> </a:t>
                      </a:r>
                      <a:r>
                        <a:rPr sz="800" spc="-5" dirty="0">
                          <a:latin typeface="Arial"/>
                          <a:cs typeface="Arial"/>
                        </a:rPr>
                        <a:t>servers)</a:t>
                      </a:r>
                      <a:endParaRPr sz="800">
                        <a:latin typeface="Arial"/>
                        <a:cs typeface="Arial"/>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7"/>
                  </a:ext>
                </a:extLst>
              </a:tr>
              <a:tr h="408939">
                <a:tc>
                  <a:txBody>
                    <a:bodyPr/>
                    <a:lstStyle/>
                    <a:p>
                      <a:pPr marL="13970" algn="ctr">
                        <a:lnSpc>
                          <a:spcPct val="100000"/>
                        </a:lnSpc>
                        <a:spcBef>
                          <a:spcPts val="160"/>
                        </a:spcBef>
                      </a:pPr>
                      <a:r>
                        <a:rPr sz="950" b="1" spc="-20" dirty="0">
                          <a:solidFill>
                            <a:srgbClr val="FFFFFF"/>
                          </a:solidFill>
                          <a:latin typeface="Arial"/>
                          <a:cs typeface="Arial"/>
                        </a:rPr>
                        <a:t>/sys</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37795">
                        <a:lnSpc>
                          <a:spcPct val="100000"/>
                        </a:lnSpc>
                      </a:pPr>
                      <a:r>
                        <a:rPr sz="800" spc="-5" dirty="0">
                          <a:latin typeface="Arial"/>
                          <a:cs typeface="Arial"/>
                        </a:rPr>
                        <a:t>Χρησιμοποιείται</a:t>
                      </a:r>
                      <a:r>
                        <a:rPr sz="800" dirty="0">
                          <a:latin typeface="Arial"/>
                          <a:cs typeface="Arial"/>
                        </a:rPr>
                        <a:t> </a:t>
                      </a:r>
                      <a:r>
                        <a:rPr sz="800" spc="-5" dirty="0">
                          <a:latin typeface="Arial"/>
                          <a:cs typeface="Arial"/>
                        </a:rPr>
                        <a:t>για</a:t>
                      </a:r>
                      <a:r>
                        <a:rPr sz="800" dirty="0">
                          <a:latin typeface="Arial"/>
                          <a:cs typeface="Arial"/>
                        </a:rPr>
                        <a:t> </a:t>
                      </a:r>
                      <a:r>
                        <a:rPr sz="800" spc="-5" dirty="0">
                          <a:latin typeface="Arial"/>
                          <a:cs typeface="Arial"/>
                        </a:rPr>
                        <a:t>να</a:t>
                      </a:r>
                      <a:r>
                        <a:rPr sz="800" spc="5" dirty="0">
                          <a:latin typeface="Arial"/>
                          <a:cs typeface="Arial"/>
                        </a:rPr>
                        <a:t> </a:t>
                      </a:r>
                      <a:r>
                        <a:rPr sz="800" spc="-5" dirty="0">
                          <a:latin typeface="Arial"/>
                          <a:cs typeface="Arial"/>
                        </a:rPr>
                        <a:t>εμφανίζει</a:t>
                      </a:r>
                      <a:r>
                        <a:rPr sz="800" spc="5" dirty="0">
                          <a:latin typeface="Arial"/>
                          <a:cs typeface="Arial"/>
                        </a:rPr>
                        <a:t> </a:t>
                      </a:r>
                      <a:r>
                        <a:rPr sz="800" spc="-5" dirty="0">
                          <a:latin typeface="Arial"/>
                          <a:cs typeface="Arial"/>
                        </a:rPr>
                        <a:t>και</a:t>
                      </a:r>
                      <a:r>
                        <a:rPr sz="800" spc="5" dirty="0">
                          <a:latin typeface="Arial"/>
                          <a:cs typeface="Arial"/>
                        </a:rPr>
                        <a:t> </a:t>
                      </a:r>
                      <a:r>
                        <a:rPr sz="800" spc="-5" dirty="0">
                          <a:latin typeface="Arial"/>
                          <a:cs typeface="Arial"/>
                        </a:rPr>
                        <a:t>μερικές</a:t>
                      </a:r>
                      <a:r>
                        <a:rPr sz="800" dirty="0">
                          <a:latin typeface="Arial"/>
                          <a:cs typeface="Arial"/>
                        </a:rPr>
                        <a:t> </a:t>
                      </a:r>
                      <a:r>
                        <a:rPr sz="800" spc="-5" dirty="0">
                          <a:latin typeface="Arial"/>
                          <a:cs typeface="Arial"/>
                        </a:rPr>
                        <a:t>φορές</a:t>
                      </a:r>
                      <a:r>
                        <a:rPr sz="800" spc="10" dirty="0">
                          <a:latin typeface="Arial"/>
                          <a:cs typeface="Arial"/>
                        </a:rPr>
                        <a:t> </a:t>
                      </a:r>
                      <a:r>
                        <a:rPr sz="800" spc="-5" dirty="0">
                          <a:latin typeface="Arial"/>
                          <a:cs typeface="Arial"/>
                        </a:rPr>
                        <a:t>να</a:t>
                      </a:r>
                      <a:r>
                        <a:rPr sz="800" dirty="0">
                          <a:latin typeface="Arial"/>
                          <a:cs typeface="Arial"/>
                        </a:rPr>
                        <a:t> </a:t>
                      </a:r>
                      <a:r>
                        <a:rPr sz="800" spc="-5" dirty="0">
                          <a:latin typeface="Arial"/>
                          <a:cs typeface="Arial"/>
                        </a:rPr>
                        <a:t>διαρθρώνει</a:t>
                      </a:r>
                      <a:r>
                        <a:rPr sz="800" spc="5" dirty="0">
                          <a:latin typeface="Arial"/>
                          <a:cs typeface="Arial"/>
                        </a:rPr>
                        <a:t> </a:t>
                      </a:r>
                      <a:r>
                        <a:rPr sz="800" spc="-5" dirty="0">
                          <a:latin typeface="Arial"/>
                          <a:cs typeface="Arial"/>
                        </a:rPr>
                        <a:t>τις</a:t>
                      </a:r>
                      <a:r>
                        <a:rPr sz="800" dirty="0">
                          <a:latin typeface="Arial"/>
                          <a:cs typeface="Arial"/>
                        </a:rPr>
                        <a:t> </a:t>
                      </a:r>
                      <a:r>
                        <a:rPr sz="800" spc="-5" dirty="0">
                          <a:latin typeface="Arial"/>
                          <a:cs typeface="Arial"/>
                        </a:rPr>
                        <a:t>συσκευές</a:t>
                      </a:r>
                      <a:r>
                        <a:rPr sz="800" spc="10" dirty="0">
                          <a:latin typeface="Arial"/>
                          <a:cs typeface="Arial"/>
                        </a:rPr>
                        <a:t> </a:t>
                      </a:r>
                      <a:r>
                        <a:rPr sz="800" spc="-5" dirty="0">
                          <a:latin typeface="Arial"/>
                          <a:cs typeface="Arial"/>
                        </a:rPr>
                        <a:t>και</a:t>
                      </a:r>
                      <a:r>
                        <a:rPr sz="800" dirty="0">
                          <a:latin typeface="Arial"/>
                          <a:cs typeface="Arial"/>
                        </a:rPr>
                        <a:t> </a:t>
                      </a:r>
                      <a:r>
                        <a:rPr sz="800" spc="-5" dirty="0">
                          <a:latin typeface="Arial"/>
                          <a:cs typeface="Arial"/>
                        </a:rPr>
                        <a:t>τους</a:t>
                      </a:r>
                      <a:r>
                        <a:rPr sz="800" spc="5" dirty="0">
                          <a:latin typeface="Arial"/>
                          <a:cs typeface="Arial"/>
                        </a:rPr>
                        <a:t> </a:t>
                      </a:r>
                      <a:r>
                        <a:rPr sz="800" spc="-5" dirty="0">
                          <a:latin typeface="Arial"/>
                          <a:cs typeface="Arial"/>
                        </a:rPr>
                        <a:t>διαύλους</a:t>
                      </a:r>
                      <a:endParaRPr sz="800">
                        <a:latin typeface="Arial"/>
                        <a:cs typeface="Arial"/>
                      </a:endParaRPr>
                    </a:p>
                    <a:p>
                      <a:pPr marL="1995805" marR="443230">
                        <a:lnSpc>
                          <a:spcPct val="107000"/>
                        </a:lnSpc>
                      </a:pPr>
                      <a:r>
                        <a:rPr sz="800" spc="-5" dirty="0">
                          <a:latin typeface="Arial"/>
                          <a:cs typeface="Arial"/>
                        </a:rPr>
                        <a:t>που είναι</a:t>
                      </a:r>
                      <a:r>
                        <a:rPr sz="800" dirty="0">
                          <a:latin typeface="Arial"/>
                          <a:cs typeface="Arial"/>
                        </a:rPr>
                        <a:t> </a:t>
                      </a:r>
                      <a:r>
                        <a:rPr sz="800" spc="-5" dirty="0">
                          <a:latin typeface="Arial"/>
                          <a:cs typeface="Arial"/>
                        </a:rPr>
                        <a:t>γνωστοί στο</a:t>
                      </a:r>
                      <a:r>
                        <a:rPr sz="800" spc="5" dirty="0">
                          <a:latin typeface="Arial"/>
                          <a:cs typeface="Arial"/>
                        </a:rPr>
                        <a:t> </a:t>
                      </a:r>
                      <a:r>
                        <a:rPr sz="800" spc="-5" dirty="0">
                          <a:latin typeface="Arial"/>
                          <a:cs typeface="Arial"/>
                        </a:rPr>
                        <a:t>Linux</a:t>
                      </a:r>
                      <a:r>
                        <a:rPr sz="800" dirty="0">
                          <a:latin typeface="Arial"/>
                          <a:cs typeface="Arial"/>
                        </a:rPr>
                        <a:t> </a:t>
                      </a:r>
                      <a:r>
                        <a:rPr sz="800" spc="-5" dirty="0">
                          <a:latin typeface="Arial"/>
                          <a:cs typeface="Arial"/>
                        </a:rPr>
                        <a:t>(λειτουργικό σύστημα </a:t>
                      </a:r>
                      <a:r>
                        <a:rPr sz="800" spc="-204" dirty="0">
                          <a:latin typeface="Arial"/>
                          <a:cs typeface="Arial"/>
                        </a:rPr>
                        <a:t> </a:t>
                      </a:r>
                      <a:r>
                        <a:rPr sz="800" spc="-5" dirty="0">
                          <a:latin typeface="Arial"/>
                          <a:cs typeface="Arial"/>
                        </a:rPr>
                        <a:t>ανοιχτού</a:t>
                      </a:r>
                      <a:r>
                        <a:rPr sz="800" spc="-10" dirty="0">
                          <a:latin typeface="Arial"/>
                          <a:cs typeface="Arial"/>
                        </a:rPr>
                        <a:t> </a:t>
                      </a:r>
                      <a:r>
                        <a:rPr sz="800" spc="-5" dirty="0">
                          <a:latin typeface="Arial"/>
                          <a:cs typeface="Arial"/>
                        </a:rPr>
                        <a:t>κώδικα βασισμένο</a:t>
                      </a:r>
                      <a:r>
                        <a:rPr sz="800" dirty="0">
                          <a:latin typeface="Arial"/>
                          <a:cs typeface="Arial"/>
                        </a:rPr>
                        <a:t> </a:t>
                      </a:r>
                      <a:r>
                        <a:rPr sz="800" spc="-5" dirty="0">
                          <a:latin typeface="Arial"/>
                          <a:cs typeface="Arial"/>
                        </a:rPr>
                        <a:t>στο Unix).</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8"/>
                  </a:ext>
                </a:extLst>
              </a:tr>
              <a:tr h="404177">
                <a:tc>
                  <a:txBody>
                    <a:bodyPr/>
                    <a:lstStyle/>
                    <a:p>
                      <a:pPr marL="13970" algn="ctr">
                        <a:lnSpc>
                          <a:spcPct val="100000"/>
                        </a:lnSpc>
                        <a:spcBef>
                          <a:spcPts val="160"/>
                        </a:spcBef>
                      </a:pPr>
                      <a:r>
                        <a:rPr sz="950" b="1" spc="-20" dirty="0">
                          <a:solidFill>
                            <a:srgbClr val="FFFFFF"/>
                          </a:solidFill>
                          <a:latin typeface="Arial"/>
                          <a:cs typeface="Arial"/>
                        </a:rPr>
                        <a:t>/tmp</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0795">
                        <a:lnSpc>
                          <a:spcPct val="100000"/>
                        </a:lnSpc>
                      </a:pPr>
                      <a:r>
                        <a:rPr sz="800" spc="-5" dirty="0">
                          <a:latin typeface="Arial"/>
                          <a:cs typeface="Arial"/>
                        </a:rPr>
                        <a:t>Προσωρινός</a:t>
                      </a:r>
                      <a:r>
                        <a:rPr sz="800" dirty="0">
                          <a:latin typeface="Arial"/>
                          <a:cs typeface="Arial"/>
                        </a:rPr>
                        <a:t> </a:t>
                      </a:r>
                      <a:r>
                        <a:rPr sz="800" spc="-5" dirty="0">
                          <a:latin typeface="Arial"/>
                          <a:cs typeface="Arial"/>
                        </a:rPr>
                        <a:t>χώρος,</a:t>
                      </a:r>
                      <a:r>
                        <a:rPr sz="800" dirty="0">
                          <a:latin typeface="Arial"/>
                          <a:cs typeface="Arial"/>
                        </a:rPr>
                        <a:t> </a:t>
                      </a:r>
                      <a:r>
                        <a:rPr sz="800" spc="-5" dirty="0">
                          <a:latin typeface="Arial"/>
                          <a:cs typeface="Arial"/>
                        </a:rPr>
                        <a:t>που</a:t>
                      </a:r>
                      <a:r>
                        <a:rPr sz="800" dirty="0">
                          <a:latin typeface="Arial"/>
                          <a:cs typeface="Arial"/>
                        </a:rPr>
                        <a:t> </a:t>
                      </a:r>
                      <a:r>
                        <a:rPr sz="800" spc="-5" dirty="0">
                          <a:latin typeface="Arial"/>
                          <a:cs typeface="Arial"/>
                        </a:rPr>
                        <a:t>συνήθως</a:t>
                      </a:r>
                      <a:r>
                        <a:rPr sz="800" spc="10" dirty="0">
                          <a:latin typeface="Arial"/>
                          <a:cs typeface="Arial"/>
                        </a:rPr>
                        <a:t> </a:t>
                      </a:r>
                      <a:r>
                        <a:rPr sz="800" spc="-5" dirty="0">
                          <a:latin typeface="Arial"/>
                          <a:cs typeface="Arial"/>
                        </a:rPr>
                        <a:t>διαγράφεται</a:t>
                      </a:r>
                      <a:r>
                        <a:rPr sz="800" dirty="0">
                          <a:latin typeface="Arial"/>
                          <a:cs typeface="Arial"/>
                        </a:rPr>
                        <a:t> </a:t>
                      </a:r>
                      <a:r>
                        <a:rPr sz="800" spc="-5" dirty="0">
                          <a:latin typeface="Arial"/>
                          <a:cs typeface="Arial"/>
                        </a:rPr>
                        <a:t>κατά</a:t>
                      </a:r>
                      <a:r>
                        <a:rPr sz="800" dirty="0">
                          <a:latin typeface="Arial"/>
                          <a:cs typeface="Arial"/>
                        </a:rPr>
                        <a:t> </a:t>
                      </a:r>
                      <a:r>
                        <a:rPr sz="800" spc="-5" dirty="0">
                          <a:latin typeface="Arial"/>
                          <a:cs typeface="Arial"/>
                        </a:rPr>
                        <a:t>την</a:t>
                      </a:r>
                      <a:r>
                        <a:rPr sz="800" spc="5" dirty="0">
                          <a:latin typeface="Arial"/>
                          <a:cs typeface="Arial"/>
                        </a:rPr>
                        <a:t> </a:t>
                      </a:r>
                      <a:r>
                        <a:rPr sz="800" spc="-5" dirty="0">
                          <a:latin typeface="Arial"/>
                          <a:cs typeface="Arial"/>
                        </a:rPr>
                        <a:t>επανεκκίνηση.</a:t>
                      </a:r>
                      <a:r>
                        <a:rPr sz="800" spc="5" dirty="0">
                          <a:latin typeface="Arial"/>
                          <a:cs typeface="Arial"/>
                        </a:rPr>
                        <a:t> </a:t>
                      </a:r>
                      <a:r>
                        <a:rPr sz="800" spc="-5" dirty="0">
                          <a:latin typeface="Arial"/>
                          <a:cs typeface="Arial"/>
                        </a:rPr>
                        <a:t>Αυτός</a:t>
                      </a:r>
                      <a:r>
                        <a:rPr sz="800" dirty="0">
                          <a:latin typeface="Arial"/>
                          <a:cs typeface="Arial"/>
                        </a:rPr>
                        <a:t> ο</a:t>
                      </a:r>
                      <a:r>
                        <a:rPr sz="800" spc="10" dirty="0">
                          <a:latin typeface="Arial"/>
                          <a:cs typeface="Arial"/>
                        </a:rPr>
                        <a:t> </a:t>
                      </a:r>
                      <a:r>
                        <a:rPr sz="800" spc="-5" dirty="0">
                          <a:latin typeface="Arial"/>
                          <a:cs typeface="Arial"/>
                        </a:rPr>
                        <a:t>κατάλογος</a:t>
                      </a:r>
                      <a:r>
                        <a:rPr sz="800" dirty="0">
                          <a:latin typeface="Arial"/>
                          <a:cs typeface="Arial"/>
                        </a:rPr>
                        <a:t> </a:t>
                      </a:r>
                      <a:r>
                        <a:rPr sz="800" spc="-5" dirty="0">
                          <a:latin typeface="Arial"/>
                          <a:cs typeface="Arial"/>
                        </a:rPr>
                        <a:t>μπορεί</a:t>
                      </a:r>
                      <a:r>
                        <a:rPr sz="800" dirty="0">
                          <a:latin typeface="Arial"/>
                          <a:cs typeface="Arial"/>
                        </a:rPr>
                        <a:t> </a:t>
                      </a:r>
                      <a:r>
                        <a:rPr sz="800" spc="-5" dirty="0">
                          <a:latin typeface="Arial"/>
                          <a:cs typeface="Arial"/>
                        </a:rPr>
                        <a:t>να</a:t>
                      </a:r>
                      <a:endParaRPr sz="800">
                        <a:latin typeface="Arial"/>
                        <a:cs typeface="Arial"/>
                      </a:endParaRPr>
                    </a:p>
                    <a:p>
                      <a:pPr marL="1911350" marR="389890">
                        <a:lnSpc>
                          <a:spcPct val="107000"/>
                        </a:lnSpc>
                      </a:pPr>
                      <a:r>
                        <a:rPr sz="800" spc="-5" dirty="0">
                          <a:latin typeface="Arial"/>
                          <a:cs typeface="Arial"/>
                        </a:rPr>
                        <a:t>χρησιμοποιηθεί</a:t>
                      </a:r>
                      <a:r>
                        <a:rPr sz="800" spc="-10" dirty="0">
                          <a:latin typeface="Arial"/>
                          <a:cs typeface="Arial"/>
                        </a:rPr>
                        <a:t> </a:t>
                      </a:r>
                      <a:r>
                        <a:rPr sz="800" spc="-5" dirty="0">
                          <a:latin typeface="Arial"/>
                          <a:cs typeface="Arial"/>
                        </a:rPr>
                        <a:t>τόσο από το </a:t>
                      </a:r>
                      <a:r>
                        <a:rPr sz="800" dirty="0">
                          <a:latin typeface="Arial"/>
                          <a:cs typeface="Arial"/>
                        </a:rPr>
                        <a:t>OS</a:t>
                      </a:r>
                      <a:r>
                        <a:rPr sz="800" spc="-5" dirty="0">
                          <a:latin typeface="Arial"/>
                          <a:cs typeface="Arial"/>
                        </a:rPr>
                        <a:t> (Operating</a:t>
                      </a:r>
                      <a:r>
                        <a:rPr sz="800" dirty="0">
                          <a:latin typeface="Arial"/>
                          <a:cs typeface="Arial"/>
                        </a:rPr>
                        <a:t> </a:t>
                      </a:r>
                      <a:r>
                        <a:rPr sz="800" spc="-5" dirty="0">
                          <a:latin typeface="Arial"/>
                          <a:cs typeface="Arial"/>
                        </a:rPr>
                        <a:t>System</a:t>
                      </a:r>
                      <a:r>
                        <a:rPr sz="800" dirty="0">
                          <a:latin typeface="Arial"/>
                          <a:cs typeface="Arial"/>
                        </a:rPr>
                        <a:t> - </a:t>
                      </a:r>
                      <a:r>
                        <a:rPr sz="800" spc="-210" dirty="0">
                          <a:latin typeface="Arial"/>
                          <a:cs typeface="Arial"/>
                        </a:rPr>
                        <a:t> </a:t>
                      </a:r>
                      <a:r>
                        <a:rPr sz="800" spc="-5" dirty="0">
                          <a:latin typeface="Arial"/>
                          <a:cs typeface="Arial"/>
                        </a:rPr>
                        <a:t>λειτουργικό</a:t>
                      </a:r>
                      <a:r>
                        <a:rPr sz="800" dirty="0">
                          <a:latin typeface="Arial"/>
                          <a:cs typeface="Arial"/>
                        </a:rPr>
                        <a:t> </a:t>
                      </a:r>
                      <a:r>
                        <a:rPr sz="800" spc="-5" dirty="0">
                          <a:latin typeface="Arial"/>
                          <a:cs typeface="Arial"/>
                        </a:rPr>
                        <a:t>σύστημα)</a:t>
                      </a:r>
                      <a:r>
                        <a:rPr sz="800" dirty="0">
                          <a:latin typeface="Arial"/>
                          <a:cs typeface="Arial"/>
                        </a:rPr>
                        <a:t> </a:t>
                      </a:r>
                      <a:r>
                        <a:rPr sz="800" spc="-5" dirty="0">
                          <a:latin typeface="Arial"/>
                          <a:cs typeface="Arial"/>
                        </a:rPr>
                        <a:t>όσο και από τους χρήστες.</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9"/>
                  </a:ext>
                </a:extLst>
              </a:tr>
              <a:tr h="586105">
                <a:tc>
                  <a:txBody>
                    <a:bodyPr/>
                    <a:lstStyle/>
                    <a:p>
                      <a:pPr marL="13970" algn="ctr">
                        <a:lnSpc>
                          <a:spcPct val="100000"/>
                        </a:lnSpc>
                        <a:spcBef>
                          <a:spcPts val="160"/>
                        </a:spcBef>
                      </a:pPr>
                      <a:r>
                        <a:rPr sz="950" b="1" spc="-20" dirty="0">
                          <a:solidFill>
                            <a:srgbClr val="FFFFFF"/>
                          </a:solidFill>
                          <a:latin typeface="Arial"/>
                          <a:cs typeface="Arial"/>
                        </a:rPr>
                        <a:t>/usr</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335280">
                        <a:lnSpc>
                          <a:spcPct val="100000"/>
                        </a:lnSpc>
                      </a:pPr>
                      <a:r>
                        <a:rPr sz="800" spc="-5" dirty="0">
                          <a:latin typeface="Arial"/>
                          <a:cs typeface="Arial"/>
                        </a:rPr>
                        <a:t>Προγράμματα, βιβλιοθήκες</a:t>
                      </a:r>
                      <a:r>
                        <a:rPr sz="800" dirty="0">
                          <a:latin typeface="Arial"/>
                          <a:cs typeface="Arial"/>
                        </a:rPr>
                        <a:t> </a:t>
                      </a:r>
                      <a:r>
                        <a:rPr sz="800" spc="-5" dirty="0">
                          <a:latin typeface="Arial"/>
                          <a:cs typeface="Arial"/>
                        </a:rPr>
                        <a:t>και</a:t>
                      </a:r>
                      <a:r>
                        <a:rPr sz="800" dirty="0">
                          <a:latin typeface="Arial"/>
                          <a:cs typeface="Arial"/>
                        </a:rPr>
                        <a:t> </a:t>
                      </a:r>
                      <a:r>
                        <a:rPr sz="800" spc="-5" dirty="0">
                          <a:latin typeface="Arial"/>
                          <a:cs typeface="Arial"/>
                        </a:rPr>
                        <a:t>τεκμηρίωση</a:t>
                      </a:r>
                      <a:r>
                        <a:rPr sz="800" spc="5" dirty="0">
                          <a:latin typeface="Arial"/>
                          <a:cs typeface="Arial"/>
                        </a:rPr>
                        <a:t> </a:t>
                      </a:r>
                      <a:r>
                        <a:rPr sz="800" spc="-5" dirty="0">
                          <a:latin typeface="Arial"/>
                          <a:cs typeface="Arial"/>
                        </a:rPr>
                        <a:t>που</a:t>
                      </a:r>
                      <a:r>
                        <a:rPr sz="800" dirty="0">
                          <a:latin typeface="Arial"/>
                          <a:cs typeface="Arial"/>
                        </a:rPr>
                        <a:t> </a:t>
                      </a:r>
                      <a:r>
                        <a:rPr sz="800" spc="-5" dirty="0">
                          <a:latin typeface="Arial"/>
                          <a:cs typeface="Arial"/>
                        </a:rPr>
                        <a:t>σχετίζονται</a:t>
                      </a:r>
                      <a:r>
                        <a:rPr sz="800" dirty="0">
                          <a:latin typeface="Arial"/>
                          <a:cs typeface="Arial"/>
                        </a:rPr>
                        <a:t> </a:t>
                      </a:r>
                      <a:r>
                        <a:rPr sz="800" spc="-5" dirty="0">
                          <a:latin typeface="Arial"/>
                          <a:cs typeface="Arial"/>
                        </a:rPr>
                        <a:t>με</a:t>
                      </a:r>
                      <a:r>
                        <a:rPr sz="800" spc="5" dirty="0">
                          <a:latin typeface="Arial"/>
                          <a:cs typeface="Arial"/>
                        </a:rPr>
                        <a:t> </a:t>
                      </a:r>
                      <a:r>
                        <a:rPr sz="800" spc="-5" dirty="0">
                          <a:latin typeface="Arial"/>
                          <a:cs typeface="Arial"/>
                        </a:rPr>
                        <a:t>τον χρήστη.</a:t>
                      </a:r>
                      <a:r>
                        <a:rPr sz="800" dirty="0">
                          <a:latin typeface="Arial"/>
                          <a:cs typeface="Arial"/>
                        </a:rPr>
                        <a:t> </a:t>
                      </a:r>
                      <a:r>
                        <a:rPr sz="800" spc="-5" dirty="0">
                          <a:latin typeface="Arial"/>
                          <a:cs typeface="Arial"/>
                        </a:rPr>
                        <a:t>Οι</a:t>
                      </a:r>
                      <a:endParaRPr sz="800">
                        <a:latin typeface="Arial"/>
                        <a:cs typeface="Arial"/>
                      </a:endParaRPr>
                    </a:p>
                    <a:p>
                      <a:pPr marL="955675" marR="368935">
                        <a:lnSpc>
                          <a:spcPct val="107000"/>
                        </a:lnSpc>
                      </a:pPr>
                      <a:r>
                        <a:rPr sz="800" spc="-5" dirty="0">
                          <a:latin typeface="Arial"/>
                          <a:cs typeface="Arial"/>
                        </a:rPr>
                        <a:t>υποκατάλογοι του</a:t>
                      </a:r>
                      <a:r>
                        <a:rPr sz="800" dirty="0">
                          <a:latin typeface="Arial"/>
                          <a:cs typeface="Arial"/>
                        </a:rPr>
                        <a:t> </a:t>
                      </a:r>
                      <a:r>
                        <a:rPr sz="800" spc="-5" dirty="0">
                          <a:latin typeface="Arial"/>
                          <a:cs typeface="Arial"/>
                        </a:rPr>
                        <a:t>/usr</a:t>
                      </a:r>
                      <a:r>
                        <a:rPr sz="800" spc="5" dirty="0">
                          <a:latin typeface="Arial"/>
                          <a:cs typeface="Arial"/>
                        </a:rPr>
                        <a:t> </a:t>
                      </a:r>
                      <a:r>
                        <a:rPr sz="800" spc="-5" dirty="0">
                          <a:latin typeface="Arial"/>
                          <a:cs typeface="Arial"/>
                        </a:rPr>
                        <a:t>αφορούν</a:t>
                      </a:r>
                      <a:r>
                        <a:rPr sz="800" dirty="0">
                          <a:latin typeface="Arial"/>
                          <a:cs typeface="Arial"/>
                        </a:rPr>
                        <a:t> </a:t>
                      </a:r>
                      <a:r>
                        <a:rPr sz="800" spc="-5" dirty="0">
                          <a:latin typeface="Arial"/>
                          <a:cs typeface="Arial"/>
                        </a:rPr>
                        <a:t>αυτούς που</a:t>
                      </a:r>
                      <a:r>
                        <a:rPr sz="800" dirty="0">
                          <a:latin typeface="Arial"/>
                          <a:cs typeface="Arial"/>
                        </a:rPr>
                        <a:t> </a:t>
                      </a:r>
                      <a:r>
                        <a:rPr sz="800" spc="-5" dirty="0">
                          <a:latin typeface="Arial"/>
                          <a:cs typeface="Arial"/>
                        </a:rPr>
                        <a:t>περιγράφονται</a:t>
                      </a:r>
                      <a:r>
                        <a:rPr sz="800" dirty="0">
                          <a:latin typeface="Arial"/>
                          <a:cs typeface="Arial"/>
                        </a:rPr>
                        <a:t> </a:t>
                      </a:r>
                      <a:r>
                        <a:rPr sz="800" spc="-5" dirty="0">
                          <a:latin typeface="Arial"/>
                          <a:cs typeface="Arial"/>
                        </a:rPr>
                        <a:t>παραπάνω</a:t>
                      </a:r>
                      <a:r>
                        <a:rPr sz="800" dirty="0">
                          <a:latin typeface="Arial"/>
                          <a:cs typeface="Arial"/>
                        </a:rPr>
                        <a:t> </a:t>
                      </a:r>
                      <a:r>
                        <a:rPr sz="800" spc="-5" dirty="0">
                          <a:latin typeface="Arial"/>
                          <a:cs typeface="Arial"/>
                        </a:rPr>
                        <a:t>και </a:t>
                      </a:r>
                      <a:r>
                        <a:rPr sz="800" spc="-210" dirty="0">
                          <a:latin typeface="Arial"/>
                          <a:cs typeface="Arial"/>
                        </a:rPr>
                        <a:t> </a:t>
                      </a:r>
                      <a:r>
                        <a:rPr sz="800" spc="-5" dirty="0">
                          <a:latin typeface="Arial"/>
                          <a:cs typeface="Arial"/>
                        </a:rPr>
                        <a:t>παρακάτω.</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10"/>
                  </a:ext>
                </a:extLst>
              </a:tr>
              <a:tr h="226060">
                <a:tc>
                  <a:txBody>
                    <a:bodyPr/>
                    <a:lstStyle/>
                    <a:p>
                      <a:pPr marL="12700" algn="ctr">
                        <a:lnSpc>
                          <a:spcPct val="100000"/>
                        </a:lnSpc>
                        <a:spcBef>
                          <a:spcPts val="160"/>
                        </a:spcBef>
                      </a:pPr>
                      <a:r>
                        <a:rPr sz="950" b="1" spc="-15" dirty="0">
                          <a:solidFill>
                            <a:srgbClr val="FFFFFF"/>
                          </a:solidFill>
                          <a:latin typeface="Arial"/>
                          <a:cs typeface="Arial"/>
                        </a:rPr>
                        <a:t>/usr/bin</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3335" algn="ctr">
                        <a:lnSpc>
                          <a:spcPct val="100000"/>
                        </a:lnSpc>
                        <a:spcBef>
                          <a:spcPts val="125"/>
                        </a:spcBef>
                      </a:pPr>
                      <a:r>
                        <a:rPr sz="800" spc="-5" dirty="0">
                          <a:latin typeface="Arial"/>
                          <a:cs typeface="Arial"/>
                        </a:rPr>
                        <a:t>Δυαδικά αρχεία και</a:t>
                      </a:r>
                      <a:r>
                        <a:rPr sz="800" dirty="0">
                          <a:latin typeface="Arial"/>
                          <a:cs typeface="Arial"/>
                        </a:rPr>
                        <a:t> </a:t>
                      </a:r>
                      <a:r>
                        <a:rPr sz="800" spc="-5" dirty="0">
                          <a:latin typeface="Arial"/>
                          <a:cs typeface="Arial"/>
                        </a:rPr>
                        <a:t>άλλα εκτελέσιμα</a:t>
                      </a:r>
                      <a:r>
                        <a:rPr sz="800" spc="5" dirty="0">
                          <a:latin typeface="Arial"/>
                          <a:cs typeface="Arial"/>
                        </a:rPr>
                        <a:t> </a:t>
                      </a:r>
                      <a:r>
                        <a:rPr sz="800" spc="-15" dirty="0">
                          <a:latin typeface="Arial"/>
                          <a:cs typeface="Arial"/>
                        </a:rPr>
                        <a:t>προγραμματιστικά.</a:t>
                      </a:r>
                      <a:endParaRPr sz="800">
                        <a:latin typeface="Arial"/>
                        <a:cs typeface="Arial"/>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11"/>
                  </a:ext>
                </a:extLst>
              </a:tr>
              <a:tr h="226059">
                <a:tc>
                  <a:txBody>
                    <a:bodyPr/>
                    <a:lstStyle/>
                    <a:p>
                      <a:pPr marL="12700" algn="ctr">
                        <a:lnSpc>
                          <a:spcPct val="100000"/>
                        </a:lnSpc>
                        <a:spcBef>
                          <a:spcPts val="160"/>
                        </a:spcBef>
                      </a:pPr>
                      <a:r>
                        <a:rPr sz="950" b="1" spc="-15" dirty="0">
                          <a:solidFill>
                            <a:srgbClr val="FFFFFF"/>
                          </a:solidFill>
                          <a:latin typeface="Arial"/>
                          <a:cs typeface="Arial"/>
                        </a:rPr>
                        <a:t>/usr/bib</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700" algn="ctr">
                        <a:lnSpc>
                          <a:spcPct val="100000"/>
                        </a:lnSpc>
                        <a:spcBef>
                          <a:spcPts val="125"/>
                        </a:spcBef>
                      </a:pPr>
                      <a:r>
                        <a:rPr sz="800" spc="-15" dirty="0">
                          <a:latin typeface="Arial"/>
                          <a:cs typeface="Arial"/>
                        </a:rPr>
                        <a:t>Βιβλιοθήκες.</a:t>
                      </a:r>
                      <a:endParaRPr sz="800">
                        <a:latin typeface="Arial"/>
                        <a:cs typeface="Arial"/>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12"/>
                  </a:ext>
                </a:extLst>
              </a:tr>
              <a:tr h="387350">
                <a:tc>
                  <a:txBody>
                    <a:bodyPr/>
                    <a:lstStyle/>
                    <a:p>
                      <a:pPr marL="13335" algn="ctr">
                        <a:lnSpc>
                          <a:spcPct val="100000"/>
                        </a:lnSpc>
                        <a:spcBef>
                          <a:spcPts val="160"/>
                        </a:spcBef>
                      </a:pPr>
                      <a:r>
                        <a:rPr sz="950" b="1" spc="-15" dirty="0">
                          <a:solidFill>
                            <a:srgbClr val="FFFFFF"/>
                          </a:solidFill>
                          <a:latin typeface="Arial"/>
                          <a:cs typeface="Arial"/>
                        </a:rPr>
                        <a:t>/usr/local</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700" algn="ctr">
                        <a:lnSpc>
                          <a:spcPct val="100000"/>
                        </a:lnSpc>
                        <a:spcBef>
                          <a:spcPts val="125"/>
                        </a:spcBef>
                      </a:pPr>
                      <a:r>
                        <a:rPr sz="800" spc="-5" dirty="0">
                          <a:latin typeface="Arial"/>
                          <a:cs typeface="Arial"/>
                        </a:rPr>
                        <a:t>Τοπικά</a:t>
                      </a:r>
                      <a:r>
                        <a:rPr sz="800" spc="10" dirty="0">
                          <a:latin typeface="Arial"/>
                          <a:cs typeface="Arial"/>
                        </a:rPr>
                        <a:t> </a:t>
                      </a:r>
                      <a:r>
                        <a:rPr sz="800" spc="-5" dirty="0">
                          <a:latin typeface="Arial"/>
                          <a:cs typeface="Arial"/>
                        </a:rPr>
                        <a:t>εγκατεστημένο</a:t>
                      </a:r>
                      <a:r>
                        <a:rPr sz="800" spc="5" dirty="0">
                          <a:latin typeface="Arial"/>
                          <a:cs typeface="Arial"/>
                        </a:rPr>
                        <a:t> </a:t>
                      </a:r>
                      <a:r>
                        <a:rPr sz="800" spc="-5" dirty="0">
                          <a:latin typeface="Arial"/>
                          <a:cs typeface="Arial"/>
                        </a:rPr>
                        <a:t>λογισμικό</a:t>
                      </a:r>
                      <a:r>
                        <a:rPr sz="800" spc="5" dirty="0">
                          <a:latin typeface="Arial"/>
                          <a:cs typeface="Arial"/>
                        </a:rPr>
                        <a:t> </a:t>
                      </a:r>
                      <a:r>
                        <a:rPr sz="800" spc="-5" dirty="0">
                          <a:latin typeface="Arial"/>
                          <a:cs typeface="Arial"/>
                        </a:rPr>
                        <a:t>που</a:t>
                      </a:r>
                      <a:r>
                        <a:rPr sz="800" spc="5" dirty="0">
                          <a:latin typeface="Arial"/>
                          <a:cs typeface="Arial"/>
                        </a:rPr>
                        <a:t> </a:t>
                      </a:r>
                      <a:r>
                        <a:rPr sz="800" spc="-5" dirty="0">
                          <a:latin typeface="Arial"/>
                          <a:cs typeface="Arial"/>
                        </a:rPr>
                        <a:t>δεν</a:t>
                      </a:r>
                      <a:r>
                        <a:rPr sz="800" spc="5" dirty="0">
                          <a:latin typeface="Arial"/>
                          <a:cs typeface="Arial"/>
                        </a:rPr>
                        <a:t> </a:t>
                      </a:r>
                      <a:r>
                        <a:rPr sz="800" spc="-5" dirty="0">
                          <a:latin typeface="Arial"/>
                          <a:cs typeface="Arial"/>
                        </a:rPr>
                        <a:t>αποτελεί</a:t>
                      </a:r>
                      <a:r>
                        <a:rPr sz="800" spc="5" dirty="0">
                          <a:latin typeface="Arial"/>
                          <a:cs typeface="Arial"/>
                        </a:rPr>
                        <a:t> </a:t>
                      </a:r>
                      <a:r>
                        <a:rPr sz="800" spc="-5" dirty="0">
                          <a:latin typeface="Arial"/>
                          <a:cs typeface="Arial"/>
                        </a:rPr>
                        <a:t>μέρος</a:t>
                      </a:r>
                      <a:r>
                        <a:rPr sz="800" spc="5" dirty="0">
                          <a:latin typeface="Arial"/>
                          <a:cs typeface="Arial"/>
                        </a:rPr>
                        <a:t> </a:t>
                      </a:r>
                      <a:r>
                        <a:rPr sz="800" spc="-5" dirty="0">
                          <a:latin typeface="Arial"/>
                          <a:cs typeface="Arial"/>
                        </a:rPr>
                        <a:t>του</a:t>
                      </a:r>
                      <a:r>
                        <a:rPr sz="800" spc="5" dirty="0">
                          <a:latin typeface="Arial"/>
                          <a:cs typeface="Arial"/>
                        </a:rPr>
                        <a:t> </a:t>
                      </a:r>
                      <a:r>
                        <a:rPr sz="800" spc="-5" dirty="0">
                          <a:latin typeface="Arial"/>
                          <a:cs typeface="Arial"/>
                        </a:rPr>
                        <a:t>βασικού</a:t>
                      </a:r>
                      <a:r>
                        <a:rPr sz="800" spc="5" dirty="0">
                          <a:latin typeface="Arial"/>
                          <a:cs typeface="Arial"/>
                        </a:rPr>
                        <a:t> </a:t>
                      </a:r>
                      <a:r>
                        <a:rPr sz="800" spc="-5" dirty="0">
                          <a:latin typeface="Arial"/>
                          <a:cs typeface="Arial"/>
                        </a:rPr>
                        <a:t>λειτουργικού</a:t>
                      </a:r>
                      <a:r>
                        <a:rPr sz="800" spc="20" dirty="0">
                          <a:latin typeface="Arial"/>
                          <a:cs typeface="Arial"/>
                        </a:rPr>
                        <a:t> </a:t>
                      </a:r>
                      <a:r>
                        <a:rPr sz="800" spc="-15" dirty="0">
                          <a:latin typeface="Arial"/>
                          <a:cs typeface="Arial"/>
                        </a:rPr>
                        <a:t>συστήματος.</a:t>
                      </a:r>
                      <a:endParaRPr sz="800">
                        <a:latin typeface="Arial"/>
                        <a:cs typeface="Arial"/>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13"/>
                  </a:ext>
                </a:extLst>
              </a:tr>
              <a:tr h="226059">
                <a:tc>
                  <a:txBody>
                    <a:bodyPr/>
                    <a:lstStyle/>
                    <a:p>
                      <a:pPr marL="13335" algn="ctr">
                        <a:lnSpc>
                          <a:spcPct val="100000"/>
                        </a:lnSpc>
                        <a:spcBef>
                          <a:spcPts val="160"/>
                        </a:spcBef>
                      </a:pPr>
                      <a:r>
                        <a:rPr sz="950" b="1" spc="-15" dirty="0">
                          <a:solidFill>
                            <a:srgbClr val="FFFFFF"/>
                          </a:solidFill>
                          <a:latin typeface="Arial"/>
                          <a:cs typeface="Arial"/>
                        </a:rPr>
                        <a:t>/usr/sbin</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40640" algn="ctr">
                        <a:lnSpc>
                          <a:spcPct val="100000"/>
                        </a:lnSpc>
                        <a:spcBef>
                          <a:spcPts val="125"/>
                        </a:spcBef>
                      </a:pPr>
                      <a:r>
                        <a:rPr sz="800" spc="-15" dirty="0">
                          <a:latin typeface="Arial"/>
                          <a:cs typeface="Arial"/>
                        </a:rPr>
                        <a:t>Δυαδικά</a:t>
                      </a:r>
                      <a:r>
                        <a:rPr sz="800" spc="-25" dirty="0">
                          <a:latin typeface="Arial"/>
                          <a:cs typeface="Arial"/>
                        </a:rPr>
                        <a:t> </a:t>
                      </a:r>
                      <a:r>
                        <a:rPr sz="800" spc="-15" dirty="0">
                          <a:latin typeface="Arial"/>
                          <a:cs typeface="Arial"/>
                        </a:rPr>
                        <a:t>προγράμματα </a:t>
                      </a:r>
                      <a:r>
                        <a:rPr sz="800" spc="-5" dirty="0">
                          <a:latin typeface="Arial"/>
                          <a:cs typeface="Arial"/>
                        </a:rPr>
                        <a:t>διαχείρισης συστήματος.</a:t>
                      </a:r>
                      <a:endParaRPr sz="800">
                        <a:latin typeface="Arial"/>
                        <a:cs typeface="Arial"/>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14"/>
                  </a:ext>
                </a:extLst>
              </a:tr>
              <a:tr h="226059">
                <a:tc>
                  <a:txBody>
                    <a:bodyPr/>
                    <a:lstStyle/>
                    <a:p>
                      <a:pPr marL="12700" algn="ctr">
                        <a:lnSpc>
                          <a:spcPct val="100000"/>
                        </a:lnSpc>
                        <a:spcBef>
                          <a:spcPts val="160"/>
                        </a:spcBef>
                      </a:pPr>
                      <a:r>
                        <a:rPr sz="950" b="1" spc="-5" dirty="0">
                          <a:solidFill>
                            <a:srgbClr val="FFFFFF"/>
                          </a:solidFill>
                          <a:latin typeface="Arial"/>
                          <a:cs typeface="Arial"/>
                        </a:rPr>
                        <a:t>/var,</a:t>
                      </a:r>
                      <a:r>
                        <a:rPr sz="950" b="1" spc="-30" dirty="0">
                          <a:solidFill>
                            <a:srgbClr val="FFFFFF"/>
                          </a:solidFill>
                          <a:latin typeface="Arial"/>
                          <a:cs typeface="Arial"/>
                        </a:rPr>
                        <a:t> </a:t>
                      </a:r>
                      <a:r>
                        <a:rPr sz="950" b="1" spc="-15" dirty="0">
                          <a:solidFill>
                            <a:srgbClr val="FFFFFF"/>
                          </a:solidFill>
                          <a:latin typeface="Arial"/>
                          <a:cs typeface="Arial"/>
                        </a:rPr>
                        <a:t>/var/log</a:t>
                      </a:r>
                      <a:endParaRPr sz="950">
                        <a:latin typeface="Arial"/>
                        <a:cs typeface="Arial"/>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BA00"/>
                    </a:solidFill>
                  </a:tcPr>
                </a:tc>
                <a:tc>
                  <a:txBody>
                    <a:bodyPr/>
                    <a:lstStyle/>
                    <a:p>
                      <a:pPr marL="12700" algn="ctr">
                        <a:lnSpc>
                          <a:spcPct val="100000"/>
                        </a:lnSpc>
                        <a:spcBef>
                          <a:spcPts val="125"/>
                        </a:spcBef>
                      </a:pPr>
                      <a:r>
                        <a:rPr sz="800" spc="-5" dirty="0">
                          <a:latin typeface="Arial"/>
                          <a:cs typeface="Arial"/>
                        </a:rPr>
                        <a:t>Μεταβλητά</a:t>
                      </a:r>
                      <a:r>
                        <a:rPr sz="800" spc="-10" dirty="0">
                          <a:latin typeface="Arial"/>
                          <a:cs typeface="Arial"/>
                        </a:rPr>
                        <a:t> </a:t>
                      </a:r>
                      <a:r>
                        <a:rPr sz="800" spc="-5" dirty="0">
                          <a:latin typeface="Arial"/>
                          <a:cs typeface="Arial"/>
                        </a:rPr>
                        <a:t>δεδομένα, κυρίως</a:t>
                      </a:r>
                      <a:r>
                        <a:rPr sz="800" spc="210" dirty="0">
                          <a:latin typeface="Arial"/>
                          <a:cs typeface="Arial"/>
                        </a:rPr>
                        <a:t> </a:t>
                      </a:r>
                      <a:r>
                        <a:rPr sz="800" spc="-5" dirty="0">
                          <a:latin typeface="Arial"/>
                          <a:cs typeface="Arial"/>
                        </a:rPr>
                        <a:t>καταγραφής.</a:t>
                      </a:r>
                      <a:endParaRPr sz="800">
                        <a:latin typeface="Arial"/>
                        <a:cs typeface="Arial"/>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15"/>
                  </a:ext>
                </a:extLst>
              </a:tr>
            </a:tbl>
          </a:graphicData>
        </a:graphic>
      </p:graphicFrame>
      <p:pic>
        <p:nvPicPr>
          <p:cNvPr id="5" name="object 5"/>
          <p:cNvPicPr/>
          <p:nvPr/>
        </p:nvPicPr>
        <p:blipFill>
          <a:blip r:embed="rId2" cstate="print"/>
          <a:stretch>
            <a:fillRect/>
          </a:stretch>
        </p:blipFill>
        <p:spPr>
          <a:xfrm>
            <a:off x="6949757" y="5951537"/>
            <a:ext cx="1530032" cy="612140"/>
          </a:xfrm>
          <a:prstGeom prst="rect">
            <a:avLst/>
          </a:prstGeom>
        </p:spPr>
      </p:pic>
      <p:sp>
        <p:nvSpPr>
          <p:cNvPr id="6" name="object 6"/>
          <p:cNvSpPr txBox="1"/>
          <p:nvPr/>
        </p:nvSpPr>
        <p:spPr>
          <a:xfrm>
            <a:off x="10488612" y="6217856"/>
            <a:ext cx="154305" cy="198755"/>
          </a:xfrm>
          <a:prstGeom prst="rect">
            <a:avLst/>
          </a:prstGeom>
        </p:spPr>
        <p:txBody>
          <a:bodyPr vert="horz" wrap="square" lIns="0" tIns="15875" rIns="0" bIns="0" rtlCol="0">
            <a:spAutoFit/>
          </a:bodyPr>
          <a:lstStyle/>
          <a:p>
            <a:pPr marL="38100">
              <a:lnSpc>
                <a:spcPct val="100000"/>
              </a:lnSpc>
              <a:spcBef>
                <a:spcPts val="125"/>
              </a:spcBef>
            </a:pPr>
            <a:r>
              <a:rPr sz="1100" dirty="0">
                <a:solidFill>
                  <a:srgbClr val="FFFFFF"/>
                </a:solidFill>
                <a:latin typeface="Arial"/>
                <a:cs typeface="Arial"/>
              </a:rPr>
              <a:t>6</a:t>
            </a:r>
            <a:endParaRPr sz="11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2" cstate="print"/>
          <a:stretch>
            <a:fillRect/>
          </a:stretch>
        </p:blipFill>
        <p:spPr>
          <a:xfrm>
            <a:off x="7271067" y="5976302"/>
            <a:ext cx="1530032" cy="612140"/>
          </a:xfrm>
          <a:prstGeom prst="rect">
            <a:avLst/>
          </a:prstGeom>
        </p:spPr>
      </p:pic>
      <p:sp>
        <p:nvSpPr>
          <p:cNvPr id="4" name="object 4"/>
          <p:cNvSpPr txBox="1">
            <a:spLocks noGrp="1"/>
          </p:cNvSpPr>
          <p:nvPr>
            <p:ph type="title"/>
          </p:nvPr>
        </p:nvSpPr>
        <p:spPr>
          <a:xfrm>
            <a:off x="432434" y="294004"/>
            <a:ext cx="11043920" cy="876300"/>
          </a:xfrm>
          <a:prstGeom prst="rect">
            <a:avLst/>
          </a:prstGeom>
        </p:spPr>
        <p:txBody>
          <a:bodyPr vert="horz" wrap="square" lIns="0" tIns="41275" rIns="0" bIns="0" rtlCol="0">
            <a:spAutoFit/>
          </a:bodyPr>
          <a:lstStyle/>
          <a:p>
            <a:pPr marL="12700" marR="5080">
              <a:lnSpc>
                <a:spcPts val="3279"/>
              </a:lnSpc>
              <a:spcBef>
                <a:spcPts val="325"/>
              </a:spcBef>
            </a:pPr>
            <a:r>
              <a:rPr spc="135" dirty="0">
                <a:solidFill>
                  <a:srgbClr val="FFFFFF"/>
                </a:solidFill>
              </a:rPr>
              <a:t>Μερικές</a:t>
            </a:r>
            <a:r>
              <a:rPr spc="80" dirty="0">
                <a:solidFill>
                  <a:srgbClr val="FFFFFF"/>
                </a:solidFill>
              </a:rPr>
              <a:t> </a:t>
            </a:r>
            <a:r>
              <a:rPr spc="130" dirty="0">
                <a:solidFill>
                  <a:srgbClr val="FFFFFF"/>
                </a:solidFill>
              </a:rPr>
              <a:t>καθημερινά</a:t>
            </a:r>
            <a:r>
              <a:rPr spc="80" dirty="0">
                <a:solidFill>
                  <a:srgbClr val="FFFFFF"/>
                </a:solidFill>
              </a:rPr>
              <a:t> </a:t>
            </a:r>
            <a:r>
              <a:rPr spc="125" dirty="0">
                <a:solidFill>
                  <a:srgbClr val="FFFFFF"/>
                </a:solidFill>
              </a:rPr>
              <a:t>χρησιμοποιούμενες</a:t>
            </a:r>
            <a:r>
              <a:rPr spc="85" dirty="0">
                <a:solidFill>
                  <a:srgbClr val="FFFFFF"/>
                </a:solidFill>
              </a:rPr>
              <a:t> </a:t>
            </a:r>
            <a:r>
              <a:rPr spc="110" dirty="0">
                <a:solidFill>
                  <a:srgbClr val="FFFFFF"/>
                </a:solidFill>
              </a:rPr>
              <a:t>εντολές</a:t>
            </a:r>
            <a:r>
              <a:rPr spc="55" dirty="0">
                <a:solidFill>
                  <a:srgbClr val="FFFFFF"/>
                </a:solidFill>
              </a:rPr>
              <a:t> </a:t>
            </a:r>
            <a:r>
              <a:rPr spc="125" dirty="0">
                <a:solidFill>
                  <a:srgbClr val="FFFFFF"/>
                </a:solidFill>
              </a:rPr>
              <a:t>Linux</a:t>
            </a:r>
            <a:r>
              <a:rPr spc="65" dirty="0">
                <a:solidFill>
                  <a:srgbClr val="FFFFFF"/>
                </a:solidFill>
              </a:rPr>
              <a:t> </a:t>
            </a:r>
            <a:r>
              <a:rPr spc="105" dirty="0">
                <a:solidFill>
                  <a:srgbClr val="FFFFFF"/>
                </a:solidFill>
              </a:rPr>
              <a:t>(λειτουργικό </a:t>
            </a:r>
            <a:r>
              <a:rPr spc="-700" dirty="0">
                <a:solidFill>
                  <a:srgbClr val="FFFFFF"/>
                </a:solidFill>
              </a:rPr>
              <a:t> </a:t>
            </a:r>
            <a:r>
              <a:rPr spc="130" dirty="0">
                <a:solidFill>
                  <a:srgbClr val="FFFFFF"/>
                </a:solidFill>
              </a:rPr>
              <a:t>σύστημα</a:t>
            </a:r>
            <a:r>
              <a:rPr spc="45" dirty="0">
                <a:solidFill>
                  <a:srgbClr val="FFFFFF"/>
                </a:solidFill>
              </a:rPr>
              <a:t> </a:t>
            </a:r>
            <a:r>
              <a:rPr spc="114" dirty="0">
                <a:solidFill>
                  <a:srgbClr val="FFFFFF"/>
                </a:solidFill>
              </a:rPr>
              <a:t>ανοιχτού</a:t>
            </a:r>
            <a:r>
              <a:rPr spc="40" dirty="0">
                <a:solidFill>
                  <a:srgbClr val="FFFFFF"/>
                </a:solidFill>
              </a:rPr>
              <a:t> </a:t>
            </a:r>
            <a:r>
              <a:rPr spc="125" dirty="0">
                <a:solidFill>
                  <a:srgbClr val="FFFFFF"/>
                </a:solidFill>
              </a:rPr>
              <a:t>κώδικα</a:t>
            </a:r>
            <a:r>
              <a:rPr spc="40" dirty="0">
                <a:solidFill>
                  <a:srgbClr val="FFFFFF"/>
                </a:solidFill>
              </a:rPr>
              <a:t> </a:t>
            </a:r>
            <a:r>
              <a:rPr spc="120" dirty="0">
                <a:solidFill>
                  <a:srgbClr val="FFFFFF"/>
                </a:solidFill>
              </a:rPr>
              <a:t>βασισμένο</a:t>
            </a:r>
            <a:r>
              <a:rPr spc="45" dirty="0">
                <a:solidFill>
                  <a:srgbClr val="FFFFFF"/>
                </a:solidFill>
              </a:rPr>
              <a:t> </a:t>
            </a:r>
            <a:r>
              <a:rPr spc="125" dirty="0">
                <a:solidFill>
                  <a:srgbClr val="FFFFFF"/>
                </a:solidFill>
              </a:rPr>
              <a:t>στο</a:t>
            </a:r>
            <a:r>
              <a:rPr spc="45" dirty="0">
                <a:solidFill>
                  <a:srgbClr val="FFFFFF"/>
                </a:solidFill>
              </a:rPr>
              <a:t> </a:t>
            </a:r>
            <a:r>
              <a:rPr spc="95" dirty="0">
                <a:solidFill>
                  <a:srgbClr val="FFFFFF"/>
                </a:solidFill>
              </a:rPr>
              <a:t>Unix)...</a:t>
            </a:r>
          </a:p>
        </p:txBody>
      </p:sp>
      <p:sp>
        <p:nvSpPr>
          <p:cNvPr id="6" name="object 6"/>
          <p:cNvSpPr txBox="1"/>
          <p:nvPr/>
        </p:nvSpPr>
        <p:spPr>
          <a:xfrm>
            <a:off x="10488612" y="6065773"/>
            <a:ext cx="154305" cy="242570"/>
          </a:xfrm>
          <a:prstGeom prst="rect">
            <a:avLst/>
          </a:prstGeom>
        </p:spPr>
        <p:txBody>
          <a:bodyPr vert="horz" wrap="square" lIns="0" tIns="59690" rIns="0" bIns="0" rtlCol="0">
            <a:spAutoFit/>
          </a:bodyPr>
          <a:lstStyle/>
          <a:p>
            <a:pPr marL="38100">
              <a:lnSpc>
                <a:spcPct val="100000"/>
              </a:lnSpc>
              <a:spcBef>
                <a:spcPts val="470"/>
              </a:spcBef>
            </a:pPr>
            <a:r>
              <a:rPr sz="1100" dirty="0">
                <a:solidFill>
                  <a:srgbClr val="FFFFFF"/>
                </a:solidFill>
                <a:latin typeface="Arial"/>
                <a:cs typeface="Arial"/>
              </a:rPr>
              <a:t>7</a:t>
            </a:r>
            <a:endParaRPr sz="1100">
              <a:latin typeface="Arial"/>
              <a:cs typeface="Arial"/>
            </a:endParaRPr>
          </a:p>
        </p:txBody>
      </p:sp>
      <p:sp>
        <p:nvSpPr>
          <p:cNvPr id="5" name="object 5"/>
          <p:cNvSpPr txBox="1"/>
          <p:nvPr/>
        </p:nvSpPr>
        <p:spPr>
          <a:xfrm>
            <a:off x="501650" y="1639570"/>
            <a:ext cx="11285855" cy="4366260"/>
          </a:xfrm>
          <a:prstGeom prst="rect">
            <a:avLst/>
          </a:prstGeom>
        </p:spPr>
        <p:txBody>
          <a:bodyPr vert="horz" wrap="square" lIns="0" tIns="0" rIns="0" bIns="0" rtlCol="0">
            <a:spAutoFit/>
          </a:bodyPr>
          <a:lstStyle/>
          <a:p>
            <a:pPr marL="286385" indent="-273685">
              <a:lnSpc>
                <a:spcPts val="1480"/>
              </a:lnSpc>
              <a:buClr>
                <a:srgbClr val="FFBA00"/>
              </a:buClr>
              <a:buSzPct val="127272"/>
              <a:buFont typeface="Courier New"/>
              <a:buChar char="o"/>
              <a:tabLst>
                <a:tab pos="285750" algn="l"/>
                <a:tab pos="286385" algn="l"/>
              </a:tabLst>
            </a:pPr>
            <a:r>
              <a:rPr sz="1100" spc="35" dirty="0">
                <a:solidFill>
                  <a:srgbClr val="FFFFFF"/>
                </a:solidFill>
                <a:latin typeface="Calibri"/>
                <a:cs typeface="Calibri"/>
              </a:rPr>
              <a:t>ls</a:t>
            </a:r>
            <a:r>
              <a:rPr sz="1100" spc="25" dirty="0">
                <a:solidFill>
                  <a:srgbClr val="FFFFFF"/>
                </a:solidFill>
                <a:latin typeface="Calibri"/>
                <a:cs typeface="Calibri"/>
              </a:rPr>
              <a:t> </a:t>
            </a:r>
            <a:r>
              <a:rPr sz="1100" spc="50" dirty="0">
                <a:solidFill>
                  <a:srgbClr val="FFFFFF"/>
                </a:solidFill>
                <a:latin typeface="Calibri"/>
                <a:cs typeface="Calibri"/>
              </a:rPr>
              <a:t>Καταγράφει</a:t>
            </a:r>
            <a:r>
              <a:rPr sz="1100" spc="30" dirty="0">
                <a:solidFill>
                  <a:srgbClr val="FFFFFF"/>
                </a:solidFill>
                <a:latin typeface="Calibri"/>
                <a:cs typeface="Calibri"/>
              </a:rPr>
              <a:t> </a:t>
            </a:r>
            <a:r>
              <a:rPr sz="1100" spc="50" dirty="0">
                <a:solidFill>
                  <a:srgbClr val="FFFFFF"/>
                </a:solidFill>
                <a:latin typeface="Calibri"/>
                <a:cs typeface="Calibri"/>
              </a:rPr>
              <a:t>τα</a:t>
            </a:r>
            <a:r>
              <a:rPr sz="1100" spc="35" dirty="0">
                <a:solidFill>
                  <a:srgbClr val="FFFFFF"/>
                </a:solidFill>
                <a:latin typeface="Calibri"/>
                <a:cs typeface="Calibri"/>
              </a:rPr>
              <a:t> </a:t>
            </a:r>
            <a:r>
              <a:rPr sz="1100" spc="50" dirty="0">
                <a:solidFill>
                  <a:srgbClr val="FFFFFF"/>
                </a:solidFill>
                <a:latin typeface="Calibri"/>
                <a:cs typeface="Calibri"/>
              </a:rPr>
              <a:t>περιεχόμενα</a:t>
            </a:r>
            <a:r>
              <a:rPr sz="1100" spc="25" dirty="0">
                <a:solidFill>
                  <a:srgbClr val="FFFFFF"/>
                </a:solidFill>
                <a:latin typeface="Calibri"/>
                <a:cs typeface="Calibri"/>
              </a:rPr>
              <a:t> </a:t>
            </a:r>
            <a:r>
              <a:rPr sz="1100" spc="50" dirty="0">
                <a:solidFill>
                  <a:srgbClr val="FFFFFF"/>
                </a:solidFill>
                <a:latin typeface="Calibri"/>
                <a:cs typeface="Calibri"/>
              </a:rPr>
              <a:t>καταλόγων.</a:t>
            </a:r>
            <a:r>
              <a:rPr sz="1100" spc="25" dirty="0">
                <a:solidFill>
                  <a:srgbClr val="FFFFFF"/>
                </a:solidFill>
                <a:latin typeface="Calibri"/>
                <a:cs typeface="Calibri"/>
              </a:rPr>
              <a:t> </a:t>
            </a:r>
            <a:r>
              <a:rPr sz="1100" spc="65" dirty="0">
                <a:solidFill>
                  <a:srgbClr val="FFFFFF"/>
                </a:solidFill>
                <a:latin typeface="Calibri"/>
                <a:cs typeface="Calibri"/>
              </a:rPr>
              <a:t>Θα</a:t>
            </a:r>
            <a:r>
              <a:rPr sz="1100" spc="35" dirty="0">
                <a:solidFill>
                  <a:srgbClr val="FFFFFF"/>
                </a:solidFill>
                <a:latin typeface="Calibri"/>
                <a:cs typeface="Calibri"/>
              </a:rPr>
              <a:t> </a:t>
            </a:r>
            <a:r>
              <a:rPr sz="1100" spc="50" dirty="0">
                <a:solidFill>
                  <a:srgbClr val="FFFFFF"/>
                </a:solidFill>
                <a:latin typeface="Calibri"/>
                <a:cs typeface="Calibri"/>
              </a:rPr>
              <a:t>χρησιμοποιήσετε</a:t>
            </a:r>
            <a:r>
              <a:rPr sz="1100" spc="25" dirty="0">
                <a:solidFill>
                  <a:srgbClr val="FFFFFF"/>
                </a:solidFill>
                <a:latin typeface="Calibri"/>
                <a:cs typeface="Calibri"/>
              </a:rPr>
              <a:t> </a:t>
            </a:r>
            <a:r>
              <a:rPr sz="1100" spc="45" dirty="0">
                <a:solidFill>
                  <a:srgbClr val="FFFFFF"/>
                </a:solidFill>
                <a:latin typeface="Calibri"/>
                <a:cs typeface="Calibri"/>
              </a:rPr>
              <a:t>το</a:t>
            </a:r>
            <a:r>
              <a:rPr sz="1100" spc="30" dirty="0">
                <a:solidFill>
                  <a:srgbClr val="FFFFFF"/>
                </a:solidFill>
                <a:latin typeface="Calibri"/>
                <a:cs typeface="Calibri"/>
              </a:rPr>
              <a:t> ls</a:t>
            </a:r>
            <a:r>
              <a:rPr sz="1100" spc="25" dirty="0">
                <a:solidFill>
                  <a:srgbClr val="FFFFFF"/>
                </a:solidFill>
                <a:latin typeface="Calibri"/>
                <a:cs typeface="Calibri"/>
              </a:rPr>
              <a:t> </a:t>
            </a:r>
            <a:r>
              <a:rPr sz="1100" spc="45" dirty="0">
                <a:solidFill>
                  <a:srgbClr val="FFFFFF"/>
                </a:solidFill>
                <a:latin typeface="Calibri"/>
                <a:cs typeface="Calibri"/>
              </a:rPr>
              <a:t>για</a:t>
            </a:r>
            <a:r>
              <a:rPr sz="1100" spc="30" dirty="0">
                <a:solidFill>
                  <a:srgbClr val="FFFFFF"/>
                </a:solidFill>
                <a:latin typeface="Calibri"/>
                <a:cs typeface="Calibri"/>
              </a:rPr>
              <a:t> </a:t>
            </a:r>
            <a:r>
              <a:rPr sz="1100" spc="50" dirty="0">
                <a:solidFill>
                  <a:srgbClr val="FFFFFF"/>
                </a:solidFill>
                <a:latin typeface="Calibri"/>
                <a:cs typeface="Calibri"/>
              </a:rPr>
              <a:t>να</a:t>
            </a:r>
            <a:r>
              <a:rPr sz="1100" spc="35" dirty="0">
                <a:solidFill>
                  <a:srgbClr val="FFFFFF"/>
                </a:solidFill>
                <a:latin typeface="Calibri"/>
                <a:cs typeface="Calibri"/>
              </a:rPr>
              <a:t> </a:t>
            </a:r>
            <a:r>
              <a:rPr sz="1100" spc="50" dirty="0">
                <a:solidFill>
                  <a:srgbClr val="FFFFFF"/>
                </a:solidFill>
                <a:latin typeface="Calibri"/>
                <a:cs typeface="Calibri"/>
              </a:rPr>
              <a:t>εμφανίσετε</a:t>
            </a:r>
            <a:r>
              <a:rPr sz="1100" spc="25" dirty="0">
                <a:solidFill>
                  <a:srgbClr val="FFFFFF"/>
                </a:solidFill>
                <a:latin typeface="Calibri"/>
                <a:cs typeface="Calibri"/>
              </a:rPr>
              <a:t> </a:t>
            </a:r>
            <a:r>
              <a:rPr sz="1100" spc="50" dirty="0">
                <a:solidFill>
                  <a:srgbClr val="FFFFFF"/>
                </a:solidFill>
                <a:latin typeface="Calibri"/>
                <a:cs typeface="Calibri"/>
              </a:rPr>
              <a:t>πληροφορίες</a:t>
            </a:r>
            <a:r>
              <a:rPr sz="1100" spc="25" dirty="0">
                <a:solidFill>
                  <a:srgbClr val="FFFFFF"/>
                </a:solidFill>
                <a:latin typeface="Calibri"/>
                <a:cs typeface="Calibri"/>
              </a:rPr>
              <a:t> </a:t>
            </a:r>
            <a:r>
              <a:rPr sz="1100" spc="45" dirty="0">
                <a:solidFill>
                  <a:srgbClr val="FFFFFF"/>
                </a:solidFill>
                <a:latin typeface="Calibri"/>
                <a:cs typeface="Calibri"/>
              </a:rPr>
              <a:t>σχετικά</a:t>
            </a:r>
            <a:r>
              <a:rPr sz="1100" spc="35" dirty="0">
                <a:solidFill>
                  <a:srgbClr val="FFFFFF"/>
                </a:solidFill>
                <a:latin typeface="Calibri"/>
                <a:cs typeface="Calibri"/>
              </a:rPr>
              <a:t> </a:t>
            </a:r>
            <a:r>
              <a:rPr sz="1100" spc="50" dirty="0">
                <a:solidFill>
                  <a:srgbClr val="FFFFFF"/>
                </a:solidFill>
                <a:latin typeface="Calibri"/>
                <a:cs typeface="Calibri"/>
              </a:rPr>
              <a:t>με</a:t>
            </a:r>
            <a:r>
              <a:rPr sz="1100" spc="25" dirty="0">
                <a:solidFill>
                  <a:srgbClr val="FFFFFF"/>
                </a:solidFill>
                <a:latin typeface="Calibri"/>
                <a:cs typeface="Calibri"/>
              </a:rPr>
              <a:t> </a:t>
            </a:r>
            <a:r>
              <a:rPr sz="1100" spc="45" dirty="0">
                <a:solidFill>
                  <a:srgbClr val="FFFFFF"/>
                </a:solidFill>
                <a:latin typeface="Calibri"/>
                <a:cs typeface="Calibri"/>
              </a:rPr>
              <a:t>αρχεία</a:t>
            </a:r>
            <a:r>
              <a:rPr sz="1100" spc="35" dirty="0">
                <a:solidFill>
                  <a:srgbClr val="FFFFFF"/>
                </a:solidFill>
                <a:latin typeface="Calibri"/>
                <a:cs typeface="Calibri"/>
              </a:rPr>
              <a:t> </a:t>
            </a:r>
            <a:r>
              <a:rPr sz="1100" spc="45" dirty="0">
                <a:solidFill>
                  <a:srgbClr val="FFFFFF"/>
                </a:solidFill>
                <a:latin typeface="Calibri"/>
                <a:cs typeface="Calibri"/>
              </a:rPr>
              <a:t>και</a:t>
            </a:r>
            <a:r>
              <a:rPr sz="1100" spc="35" dirty="0">
                <a:solidFill>
                  <a:srgbClr val="FFFFFF"/>
                </a:solidFill>
                <a:latin typeface="Calibri"/>
                <a:cs typeface="Calibri"/>
              </a:rPr>
              <a:t> καταλόγους.</a:t>
            </a:r>
            <a:endParaRPr sz="1100">
              <a:latin typeface="Calibri"/>
              <a:cs typeface="Calibri"/>
            </a:endParaRPr>
          </a:p>
          <a:p>
            <a:pPr>
              <a:lnSpc>
                <a:spcPct val="100000"/>
              </a:lnSpc>
              <a:spcBef>
                <a:spcPts val="55"/>
              </a:spcBef>
              <a:buClr>
                <a:srgbClr val="FFBA00"/>
              </a:buClr>
              <a:buFont typeface="Courier New"/>
              <a:buChar char="o"/>
            </a:pPr>
            <a:endParaRPr sz="1250">
              <a:latin typeface="Calibri"/>
              <a:cs typeface="Calibri"/>
            </a:endParaRPr>
          </a:p>
          <a:p>
            <a:pPr marL="287020" marR="306070" indent="-274320">
              <a:lnSpc>
                <a:spcPct val="86100"/>
              </a:lnSpc>
              <a:buClr>
                <a:srgbClr val="FFBA00"/>
              </a:buClr>
              <a:buSzPct val="127272"/>
              <a:buFont typeface="Courier New"/>
              <a:buChar char="o"/>
              <a:tabLst>
                <a:tab pos="286385" algn="l"/>
                <a:tab pos="287020" algn="l"/>
              </a:tabLst>
            </a:pPr>
            <a:r>
              <a:rPr sz="1100" spc="100" dirty="0">
                <a:solidFill>
                  <a:srgbClr val="FFFFFF"/>
                </a:solidFill>
                <a:latin typeface="Calibri"/>
                <a:cs typeface="Calibri"/>
              </a:rPr>
              <a:t>cd</a:t>
            </a:r>
            <a:r>
              <a:rPr sz="1100" spc="50" dirty="0">
                <a:solidFill>
                  <a:srgbClr val="FFFFFF"/>
                </a:solidFill>
                <a:latin typeface="Calibri"/>
                <a:cs typeface="Calibri"/>
              </a:rPr>
              <a:t> </a:t>
            </a:r>
            <a:r>
              <a:rPr sz="1100" spc="105" dirty="0">
                <a:solidFill>
                  <a:srgbClr val="FFFFFF"/>
                </a:solidFill>
                <a:latin typeface="Calibri"/>
                <a:cs typeface="Calibri"/>
              </a:rPr>
              <a:t>"διαδρομή</a:t>
            </a:r>
            <a:r>
              <a:rPr sz="1100" spc="50" dirty="0">
                <a:solidFill>
                  <a:srgbClr val="FFFFFF"/>
                </a:solidFill>
                <a:latin typeface="Calibri"/>
                <a:cs typeface="Calibri"/>
              </a:rPr>
              <a:t> </a:t>
            </a:r>
            <a:r>
              <a:rPr sz="1100" spc="105" dirty="0">
                <a:solidFill>
                  <a:srgbClr val="FFFFFF"/>
                </a:solidFill>
                <a:latin typeface="Calibri"/>
                <a:cs typeface="Calibri"/>
              </a:rPr>
              <a:t>καταλόγου"</a:t>
            </a:r>
            <a:r>
              <a:rPr sz="1100" spc="50" dirty="0">
                <a:solidFill>
                  <a:srgbClr val="FFFFFF"/>
                </a:solidFill>
                <a:latin typeface="Calibri"/>
                <a:cs typeface="Calibri"/>
              </a:rPr>
              <a:t> </a:t>
            </a:r>
            <a:r>
              <a:rPr sz="1100" spc="60" dirty="0">
                <a:solidFill>
                  <a:srgbClr val="FFFFFF"/>
                </a:solidFill>
                <a:latin typeface="Calibri"/>
                <a:cs typeface="Calibri"/>
              </a:rPr>
              <a:t>:</a:t>
            </a:r>
            <a:r>
              <a:rPr sz="1100" spc="50" dirty="0">
                <a:solidFill>
                  <a:srgbClr val="FFFFFF"/>
                </a:solidFill>
                <a:latin typeface="Calibri"/>
                <a:cs typeface="Calibri"/>
              </a:rPr>
              <a:t> </a:t>
            </a:r>
            <a:r>
              <a:rPr sz="1100" spc="95" dirty="0">
                <a:solidFill>
                  <a:srgbClr val="FFFFFF"/>
                </a:solidFill>
                <a:latin typeface="Calibri"/>
                <a:cs typeface="Calibri"/>
              </a:rPr>
              <a:t>Αλλάζει</a:t>
            </a:r>
            <a:r>
              <a:rPr sz="1100" spc="55" dirty="0">
                <a:solidFill>
                  <a:srgbClr val="FFFFFF"/>
                </a:solidFill>
                <a:latin typeface="Calibri"/>
                <a:cs typeface="Calibri"/>
              </a:rPr>
              <a:t> </a:t>
            </a:r>
            <a:r>
              <a:rPr sz="1100" spc="95" dirty="0">
                <a:solidFill>
                  <a:srgbClr val="FFFFFF"/>
                </a:solidFill>
                <a:latin typeface="Calibri"/>
                <a:cs typeface="Calibri"/>
              </a:rPr>
              <a:t>τον</a:t>
            </a:r>
            <a:r>
              <a:rPr sz="1100" spc="50" dirty="0">
                <a:solidFill>
                  <a:srgbClr val="FFFFFF"/>
                </a:solidFill>
                <a:latin typeface="Calibri"/>
                <a:cs typeface="Calibri"/>
              </a:rPr>
              <a:t> </a:t>
            </a:r>
            <a:r>
              <a:rPr sz="1100" spc="100" dirty="0">
                <a:solidFill>
                  <a:srgbClr val="FFFFFF"/>
                </a:solidFill>
                <a:latin typeface="Calibri"/>
                <a:cs typeface="Calibri"/>
              </a:rPr>
              <a:t>τρέχοντα</a:t>
            </a:r>
            <a:r>
              <a:rPr sz="1100" spc="55" dirty="0">
                <a:solidFill>
                  <a:srgbClr val="FFFFFF"/>
                </a:solidFill>
                <a:latin typeface="Calibri"/>
                <a:cs typeface="Calibri"/>
              </a:rPr>
              <a:t> </a:t>
            </a:r>
            <a:r>
              <a:rPr sz="1100" spc="105" dirty="0">
                <a:solidFill>
                  <a:srgbClr val="FFFFFF"/>
                </a:solidFill>
                <a:latin typeface="Calibri"/>
                <a:cs typeface="Calibri"/>
              </a:rPr>
              <a:t>κατάλογο</a:t>
            </a:r>
            <a:r>
              <a:rPr sz="1100" spc="50" dirty="0">
                <a:solidFill>
                  <a:srgbClr val="FFFFFF"/>
                </a:solidFill>
                <a:latin typeface="Calibri"/>
                <a:cs typeface="Calibri"/>
              </a:rPr>
              <a:t> </a:t>
            </a:r>
            <a:r>
              <a:rPr sz="1100" spc="105" dirty="0">
                <a:solidFill>
                  <a:srgbClr val="FFFFFF"/>
                </a:solidFill>
                <a:latin typeface="Calibri"/>
                <a:cs typeface="Calibri"/>
              </a:rPr>
              <a:t>σε</a:t>
            </a:r>
            <a:r>
              <a:rPr sz="1100" spc="50" dirty="0">
                <a:solidFill>
                  <a:srgbClr val="FFFFFF"/>
                </a:solidFill>
                <a:latin typeface="Calibri"/>
                <a:cs typeface="Calibri"/>
              </a:rPr>
              <a:t> </a:t>
            </a:r>
            <a:r>
              <a:rPr sz="1100" spc="105" dirty="0">
                <a:solidFill>
                  <a:srgbClr val="FFFFFF"/>
                </a:solidFill>
                <a:latin typeface="Calibri"/>
                <a:cs typeface="Calibri"/>
              </a:rPr>
              <a:t>"διαδρομή</a:t>
            </a:r>
            <a:r>
              <a:rPr sz="1100" spc="50" dirty="0">
                <a:solidFill>
                  <a:srgbClr val="FFFFFF"/>
                </a:solidFill>
                <a:latin typeface="Calibri"/>
                <a:cs typeface="Calibri"/>
              </a:rPr>
              <a:t> </a:t>
            </a:r>
            <a:r>
              <a:rPr sz="1100" spc="100" dirty="0">
                <a:solidFill>
                  <a:srgbClr val="FFFFFF"/>
                </a:solidFill>
                <a:latin typeface="Calibri"/>
                <a:cs typeface="Calibri"/>
              </a:rPr>
              <a:t>καταλόγου".</a:t>
            </a:r>
            <a:r>
              <a:rPr sz="1100" spc="50" dirty="0">
                <a:solidFill>
                  <a:srgbClr val="FFFFFF"/>
                </a:solidFill>
                <a:latin typeface="Calibri"/>
                <a:cs typeface="Calibri"/>
              </a:rPr>
              <a:t> </a:t>
            </a:r>
            <a:r>
              <a:rPr sz="1100" spc="75" dirty="0">
                <a:solidFill>
                  <a:srgbClr val="FFFFFF"/>
                </a:solidFill>
                <a:latin typeface="Calibri"/>
                <a:cs typeface="Calibri"/>
              </a:rPr>
              <a:t>Π.χ.:</a:t>
            </a:r>
            <a:r>
              <a:rPr sz="1100" spc="50" dirty="0">
                <a:solidFill>
                  <a:srgbClr val="FFFFFF"/>
                </a:solidFill>
                <a:latin typeface="Calibri"/>
                <a:cs typeface="Calibri"/>
              </a:rPr>
              <a:t> </a:t>
            </a:r>
            <a:r>
              <a:rPr sz="1100" spc="100" dirty="0">
                <a:solidFill>
                  <a:srgbClr val="FFFFFF"/>
                </a:solidFill>
                <a:latin typeface="Calibri"/>
                <a:cs typeface="Calibri"/>
              </a:rPr>
              <a:t>cd</a:t>
            </a:r>
            <a:r>
              <a:rPr sz="1100" spc="50" dirty="0">
                <a:solidFill>
                  <a:srgbClr val="FFFFFF"/>
                </a:solidFill>
                <a:latin typeface="Calibri"/>
                <a:cs typeface="Calibri"/>
              </a:rPr>
              <a:t> </a:t>
            </a:r>
            <a:r>
              <a:rPr sz="1100" spc="105" dirty="0">
                <a:solidFill>
                  <a:srgbClr val="FFFFFF"/>
                </a:solidFill>
                <a:latin typeface="Calibri"/>
                <a:cs typeface="Calibri"/>
              </a:rPr>
              <a:t>/home,</a:t>
            </a:r>
            <a:r>
              <a:rPr sz="1100" spc="55" dirty="0">
                <a:solidFill>
                  <a:srgbClr val="FFFFFF"/>
                </a:solidFill>
                <a:latin typeface="Calibri"/>
                <a:cs typeface="Calibri"/>
              </a:rPr>
              <a:t> </a:t>
            </a:r>
            <a:r>
              <a:rPr sz="1100" spc="100" dirty="0">
                <a:solidFill>
                  <a:srgbClr val="FFFFFF"/>
                </a:solidFill>
                <a:latin typeface="Calibri"/>
                <a:cs typeface="Calibri"/>
              </a:rPr>
              <a:t>cd</a:t>
            </a:r>
            <a:r>
              <a:rPr sz="1100" spc="50" dirty="0">
                <a:solidFill>
                  <a:srgbClr val="FFFFFF"/>
                </a:solidFill>
                <a:latin typeface="Calibri"/>
                <a:cs typeface="Calibri"/>
              </a:rPr>
              <a:t> </a:t>
            </a:r>
            <a:r>
              <a:rPr sz="1100" spc="95" dirty="0">
                <a:solidFill>
                  <a:srgbClr val="FFFFFF"/>
                </a:solidFill>
                <a:latin typeface="Calibri"/>
                <a:cs typeface="Calibri"/>
              </a:rPr>
              <a:t>/etc/προεπιλογή,</a:t>
            </a:r>
            <a:r>
              <a:rPr sz="1100" spc="50" dirty="0">
                <a:solidFill>
                  <a:srgbClr val="FFFFFF"/>
                </a:solidFill>
                <a:latin typeface="Calibri"/>
                <a:cs typeface="Calibri"/>
              </a:rPr>
              <a:t> </a:t>
            </a:r>
            <a:r>
              <a:rPr sz="1100" spc="100" dirty="0">
                <a:solidFill>
                  <a:srgbClr val="FFFFFF"/>
                </a:solidFill>
                <a:latin typeface="Calibri"/>
                <a:cs typeface="Calibri"/>
              </a:rPr>
              <a:t>cd</a:t>
            </a:r>
            <a:r>
              <a:rPr sz="1100" spc="50" dirty="0">
                <a:solidFill>
                  <a:srgbClr val="FFFFFF"/>
                </a:solidFill>
                <a:latin typeface="Calibri"/>
                <a:cs typeface="Calibri"/>
              </a:rPr>
              <a:t> .. </a:t>
            </a:r>
            <a:r>
              <a:rPr sz="1100" spc="114" dirty="0">
                <a:solidFill>
                  <a:srgbClr val="FFFFFF"/>
                </a:solidFill>
                <a:latin typeface="Calibri"/>
                <a:cs typeface="Calibri"/>
              </a:rPr>
              <a:t>ή</a:t>
            </a:r>
            <a:r>
              <a:rPr sz="1100" spc="50" dirty="0">
                <a:solidFill>
                  <a:srgbClr val="FFFFFF"/>
                </a:solidFill>
                <a:latin typeface="Calibri"/>
                <a:cs typeface="Calibri"/>
              </a:rPr>
              <a:t> </a:t>
            </a:r>
            <a:r>
              <a:rPr sz="1100" spc="100" dirty="0">
                <a:solidFill>
                  <a:srgbClr val="FFFFFF"/>
                </a:solidFill>
                <a:latin typeface="Calibri"/>
                <a:cs typeface="Calibri"/>
              </a:rPr>
              <a:t>cd</a:t>
            </a:r>
            <a:r>
              <a:rPr sz="1100" spc="50" dirty="0">
                <a:solidFill>
                  <a:srgbClr val="FFFFFF"/>
                </a:solidFill>
                <a:latin typeface="Calibri"/>
                <a:cs typeface="Calibri"/>
              </a:rPr>
              <a:t> </a:t>
            </a:r>
            <a:r>
              <a:rPr sz="1100" spc="55" dirty="0">
                <a:solidFill>
                  <a:srgbClr val="FFFFFF"/>
                </a:solidFill>
                <a:latin typeface="Calibri"/>
                <a:cs typeface="Calibri"/>
              </a:rPr>
              <a:t>../... .</a:t>
            </a:r>
            <a:r>
              <a:rPr sz="1100" spc="50" dirty="0">
                <a:solidFill>
                  <a:srgbClr val="FFFFFF"/>
                </a:solidFill>
                <a:latin typeface="Calibri"/>
                <a:cs typeface="Calibri"/>
              </a:rPr>
              <a:t> </a:t>
            </a:r>
            <a:r>
              <a:rPr sz="1100" spc="110" dirty="0">
                <a:solidFill>
                  <a:srgbClr val="FFFFFF"/>
                </a:solidFill>
                <a:latin typeface="Calibri"/>
                <a:cs typeface="Calibri"/>
              </a:rPr>
              <a:t>Αν</a:t>
            </a:r>
            <a:r>
              <a:rPr sz="1100" spc="50" dirty="0">
                <a:solidFill>
                  <a:srgbClr val="FFFFFF"/>
                </a:solidFill>
                <a:latin typeface="Calibri"/>
                <a:cs typeface="Calibri"/>
              </a:rPr>
              <a:t> </a:t>
            </a:r>
            <a:r>
              <a:rPr sz="1100" spc="95" dirty="0">
                <a:solidFill>
                  <a:srgbClr val="FFFFFF"/>
                </a:solidFill>
                <a:latin typeface="Calibri"/>
                <a:cs typeface="Calibri"/>
              </a:rPr>
              <a:t>εκτελέσετε</a:t>
            </a:r>
            <a:r>
              <a:rPr sz="1100" spc="45" dirty="0">
                <a:solidFill>
                  <a:srgbClr val="FFFFFF"/>
                </a:solidFill>
                <a:latin typeface="Calibri"/>
                <a:cs typeface="Calibri"/>
              </a:rPr>
              <a:t> </a:t>
            </a:r>
            <a:r>
              <a:rPr sz="1100" spc="95" dirty="0">
                <a:solidFill>
                  <a:srgbClr val="FFFFFF"/>
                </a:solidFill>
                <a:latin typeface="Calibri"/>
                <a:cs typeface="Calibri"/>
              </a:rPr>
              <a:t>το </a:t>
            </a:r>
            <a:r>
              <a:rPr sz="1100" spc="-235" dirty="0">
                <a:solidFill>
                  <a:srgbClr val="FFFFFF"/>
                </a:solidFill>
                <a:latin typeface="Calibri"/>
                <a:cs typeface="Calibri"/>
              </a:rPr>
              <a:t> </a:t>
            </a:r>
            <a:r>
              <a:rPr sz="1100" spc="100" dirty="0">
                <a:solidFill>
                  <a:srgbClr val="FFFFFF"/>
                </a:solidFill>
                <a:latin typeface="Calibri"/>
                <a:cs typeface="Calibri"/>
              </a:rPr>
              <a:t>cd χωρίς </a:t>
            </a:r>
            <a:r>
              <a:rPr sz="1100" spc="110" dirty="0">
                <a:solidFill>
                  <a:srgbClr val="FFFFFF"/>
                </a:solidFill>
                <a:latin typeface="Calibri"/>
                <a:cs typeface="Calibri"/>
              </a:rPr>
              <a:t>να </a:t>
            </a:r>
            <a:r>
              <a:rPr sz="1100" spc="100" dirty="0">
                <a:solidFill>
                  <a:srgbClr val="FFFFFF"/>
                </a:solidFill>
                <a:latin typeface="Calibri"/>
                <a:cs typeface="Calibri"/>
              </a:rPr>
              <a:t>καθορίσετε </a:t>
            </a:r>
            <a:r>
              <a:rPr sz="1100" spc="105" dirty="0">
                <a:solidFill>
                  <a:srgbClr val="FFFFFF"/>
                </a:solidFill>
                <a:latin typeface="Calibri"/>
                <a:cs typeface="Calibri"/>
              </a:rPr>
              <a:t>έναν </a:t>
            </a:r>
            <a:r>
              <a:rPr sz="1100" spc="100" dirty="0">
                <a:solidFill>
                  <a:srgbClr val="FFFFFF"/>
                </a:solidFill>
                <a:latin typeface="Calibri"/>
                <a:cs typeface="Calibri"/>
              </a:rPr>
              <a:t>κατάλογο, </a:t>
            </a:r>
            <a:r>
              <a:rPr sz="1100" spc="95" dirty="0">
                <a:solidFill>
                  <a:srgbClr val="FFFFFF"/>
                </a:solidFill>
                <a:latin typeface="Calibri"/>
                <a:cs typeface="Calibri"/>
              </a:rPr>
              <a:t>το </a:t>
            </a:r>
            <a:r>
              <a:rPr sz="1100" spc="100" dirty="0">
                <a:solidFill>
                  <a:srgbClr val="FFFFFF"/>
                </a:solidFill>
                <a:latin typeface="Calibri"/>
                <a:cs typeface="Calibri"/>
              </a:rPr>
              <a:t>cd </a:t>
            </a:r>
            <a:r>
              <a:rPr sz="1100" spc="95" dirty="0">
                <a:solidFill>
                  <a:srgbClr val="FFFFFF"/>
                </a:solidFill>
                <a:latin typeface="Calibri"/>
                <a:cs typeface="Calibri"/>
              </a:rPr>
              <a:t>αλλάζει τον </a:t>
            </a:r>
            <a:r>
              <a:rPr sz="1100" spc="100" dirty="0">
                <a:solidFill>
                  <a:srgbClr val="FFFFFF"/>
                </a:solidFill>
                <a:latin typeface="Calibri"/>
                <a:cs typeface="Calibri"/>
              </a:rPr>
              <a:t>τρέχοντα </a:t>
            </a:r>
            <a:r>
              <a:rPr sz="1100" spc="105" dirty="0">
                <a:solidFill>
                  <a:srgbClr val="FFFFFF"/>
                </a:solidFill>
                <a:latin typeface="Calibri"/>
                <a:cs typeface="Calibri"/>
              </a:rPr>
              <a:t>κατάλογο </a:t>
            </a:r>
            <a:r>
              <a:rPr sz="1100" spc="100" dirty="0">
                <a:solidFill>
                  <a:srgbClr val="FFFFFF"/>
                </a:solidFill>
                <a:latin typeface="Calibri"/>
                <a:cs typeface="Calibri"/>
              </a:rPr>
              <a:t>στον </a:t>
            </a:r>
            <a:r>
              <a:rPr sz="1100" spc="95" dirty="0">
                <a:solidFill>
                  <a:srgbClr val="FFFFFF"/>
                </a:solidFill>
                <a:latin typeface="Calibri"/>
                <a:cs typeface="Calibri"/>
              </a:rPr>
              <a:t>αρχικό </a:t>
            </a:r>
            <a:r>
              <a:rPr sz="1100" spc="110" dirty="0">
                <a:solidFill>
                  <a:srgbClr val="FFFFFF"/>
                </a:solidFill>
                <a:latin typeface="Calibri"/>
                <a:cs typeface="Calibri"/>
              </a:rPr>
              <a:t>σας </a:t>
            </a:r>
            <a:r>
              <a:rPr sz="1100" spc="100" dirty="0">
                <a:solidFill>
                  <a:srgbClr val="FFFFFF"/>
                </a:solidFill>
                <a:latin typeface="Calibri"/>
                <a:cs typeface="Calibri"/>
              </a:rPr>
              <a:t>κατάλογο. </a:t>
            </a:r>
            <a:r>
              <a:rPr sz="1100" spc="140" dirty="0">
                <a:solidFill>
                  <a:srgbClr val="FFFFFF"/>
                </a:solidFill>
                <a:latin typeface="Calibri"/>
                <a:cs typeface="Calibri"/>
              </a:rPr>
              <a:t>Με </a:t>
            </a:r>
            <a:r>
              <a:rPr sz="1100" spc="105" dirty="0">
                <a:solidFill>
                  <a:srgbClr val="FFFFFF"/>
                </a:solidFill>
                <a:latin typeface="Calibri"/>
                <a:cs typeface="Calibri"/>
              </a:rPr>
              <a:t>αυτόν </a:t>
            </a:r>
            <a:r>
              <a:rPr sz="1100" spc="95" dirty="0">
                <a:solidFill>
                  <a:srgbClr val="FFFFFF"/>
                </a:solidFill>
                <a:latin typeface="Calibri"/>
                <a:cs typeface="Calibri"/>
              </a:rPr>
              <a:t>τον </a:t>
            </a:r>
            <a:r>
              <a:rPr sz="1100" spc="105" dirty="0">
                <a:solidFill>
                  <a:srgbClr val="FFFFFF"/>
                </a:solidFill>
                <a:latin typeface="Calibri"/>
                <a:cs typeface="Calibri"/>
              </a:rPr>
              <a:t>τρόπο </a:t>
            </a:r>
            <a:r>
              <a:rPr sz="1100" spc="95" dirty="0">
                <a:solidFill>
                  <a:srgbClr val="FFFFFF"/>
                </a:solidFill>
                <a:latin typeface="Calibri"/>
                <a:cs typeface="Calibri"/>
              </a:rPr>
              <a:t>περιηγείστε </a:t>
            </a:r>
            <a:r>
              <a:rPr sz="1100" spc="100" dirty="0">
                <a:solidFill>
                  <a:srgbClr val="FFFFFF"/>
                </a:solidFill>
                <a:latin typeface="Calibri"/>
                <a:cs typeface="Calibri"/>
              </a:rPr>
              <a:t>στο </a:t>
            </a:r>
            <a:r>
              <a:rPr sz="1100" spc="110" dirty="0">
                <a:solidFill>
                  <a:srgbClr val="FFFFFF"/>
                </a:solidFill>
                <a:latin typeface="Calibri"/>
                <a:cs typeface="Calibri"/>
              </a:rPr>
              <a:t>σύστημα </a:t>
            </a:r>
            <a:r>
              <a:rPr sz="1100" spc="114" dirty="0">
                <a:solidFill>
                  <a:srgbClr val="FFFFFF"/>
                </a:solidFill>
                <a:latin typeface="Calibri"/>
                <a:cs typeface="Calibri"/>
              </a:rPr>
              <a:t> </a:t>
            </a:r>
            <a:r>
              <a:rPr sz="1100" spc="100" dirty="0">
                <a:solidFill>
                  <a:srgbClr val="FFFFFF"/>
                </a:solidFill>
                <a:latin typeface="Calibri"/>
                <a:cs typeface="Calibri"/>
              </a:rPr>
              <a:t>χρησιμοποιώντας</a:t>
            </a:r>
            <a:r>
              <a:rPr sz="1100" spc="45" dirty="0">
                <a:solidFill>
                  <a:srgbClr val="FFFFFF"/>
                </a:solidFill>
                <a:latin typeface="Calibri"/>
                <a:cs typeface="Calibri"/>
              </a:rPr>
              <a:t> </a:t>
            </a:r>
            <a:r>
              <a:rPr sz="1100" spc="95" dirty="0">
                <a:solidFill>
                  <a:srgbClr val="FFFFFF"/>
                </a:solidFill>
                <a:latin typeface="Calibri"/>
                <a:cs typeface="Calibri"/>
              </a:rPr>
              <a:t>το</a:t>
            </a:r>
            <a:r>
              <a:rPr sz="1100" spc="45" dirty="0">
                <a:solidFill>
                  <a:srgbClr val="FFFFFF"/>
                </a:solidFill>
                <a:latin typeface="Calibri"/>
                <a:cs typeface="Calibri"/>
              </a:rPr>
              <a:t> </a:t>
            </a:r>
            <a:r>
              <a:rPr sz="1100" spc="90" dirty="0">
                <a:solidFill>
                  <a:srgbClr val="FFFFFF"/>
                </a:solidFill>
                <a:latin typeface="Calibri"/>
                <a:cs typeface="Calibri"/>
              </a:rPr>
              <a:t>τερματικό.</a:t>
            </a:r>
            <a:endParaRPr sz="1100">
              <a:latin typeface="Calibri"/>
              <a:cs typeface="Calibri"/>
            </a:endParaRPr>
          </a:p>
          <a:p>
            <a:pPr>
              <a:lnSpc>
                <a:spcPct val="100000"/>
              </a:lnSpc>
              <a:spcBef>
                <a:spcPts val="50"/>
              </a:spcBef>
              <a:buClr>
                <a:srgbClr val="FFBA00"/>
              </a:buClr>
              <a:buFont typeface="Courier New"/>
              <a:buChar char="o"/>
            </a:pPr>
            <a:endParaRPr sz="1400">
              <a:latin typeface="Calibri"/>
              <a:cs typeface="Calibri"/>
            </a:endParaRPr>
          </a:p>
          <a:p>
            <a:pPr marL="287020" marR="271780" indent="-274320">
              <a:lnSpc>
                <a:spcPct val="83500"/>
              </a:lnSpc>
              <a:buClr>
                <a:srgbClr val="FFBA00"/>
              </a:buClr>
              <a:buSzPct val="127272"/>
              <a:buFont typeface="Courier New"/>
              <a:buChar char="o"/>
              <a:tabLst>
                <a:tab pos="286385" algn="l"/>
                <a:tab pos="287020" algn="l"/>
              </a:tabLst>
            </a:pPr>
            <a:r>
              <a:rPr sz="1100" spc="95" dirty="0">
                <a:solidFill>
                  <a:srgbClr val="FFFFFF"/>
                </a:solidFill>
                <a:latin typeface="Calibri"/>
                <a:cs typeface="Calibri"/>
              </a:rPr>
              <a:t>pwd</a:t>
            </a:r>
            <a:r>
              <a:rPr sz="1100" spc="40" dirty="0">
                <a:solidFill>
                  <a:srgbClr val="FFFFFF"/>
                </a:solidFill>
                <a:latin typeface="Calibri"/>
                <a:cs typeface="Calibri"/>
              </a:rPr>
              <a:t> </a:t>
            </a:r>
            <a:r>
              <a:rPr sz="1100" spc="45" dirty="0">
                <a:solidFill>
                  <a:srgbClr val="FFFFFF"/>
                </a:solidFill>
                <a:latin typeface="Calibri"/>
                <a:cs typeface="Calibri"/>
              </a:rPr>
              <a:t>: </a:t>
            </a:r>
            <a:r>
              <a:rPr sz="1100" spc="70" dirty="0">
                <a:solidFill>
                  <a:srgbClr val="FFFFFF"/>
                </a:solidFill>
                <a:latin typeface="Calibri"/>
                <a:cs typeface="Calibri"/>
              </a:rPr>
              <a:t>Εμφανίζει</a:t>
            </a:r>
            <a:r>
              <a:rPr sz="1100" spc="45" dirty="0">
                <a:solidFill>
                  <a:srgbClr val="FFFFFF"/>
                </a:solidFill>
                <a:latin typeface="Calibri"/>
                <a:cs typeface="Calibri"/>
              </a:rPr>
              <a:t> </a:t>
            </a:r>
            <a:r>
              <a:rPr sz="1100" spc="70" dirty="0">
                <a:solidFill>
                  <a:srgbClr val="FFFFFF"/>
                </a:solidFill>
                <a:latin typeface="Calibri"/>
                <a:cs typeface="Calibri"/>
              </a:rPr>
              <a:t>το</a:t>
            </a:r>
            <a:r>
              <a:rPr sz="1100" spc="45" dirty="0">
                <a:solidFill>
                  <a:srgbClr val="FFFFFF"/>
                </a:solidFill>
                <a:latin typeface="Calibri"/>
                <a:cs typeface="Calibri"/>
              </a:rPr>
              <a:t> </a:t>
            </a:r>
            <a:r>
              <a:rPr sz="1100" spc="80" dirty="0">
                <a:solidFill>
                  <a:srgbClr val="FFFFFF"/>
                </a:solidFill>
                <a:latin typeface="Calibri"/>
                <a:cs typeface="Calibri"/>
              </a:rPr>
              <a:t>όνομα</a:t>
            </a:r>
            <a:r>
              <a:rPr sz="1100" spc="45" dirty="0">
                <a:solidFill>
                  <a:srgbClr val="FFFFFF"/>
                </a:solidFill>
                <a:latin typeface="Calibri"/>
                <a:cs typeface="Calibri"/>
              </a:rPr>
              <a:t> </a:t>
            </a:r>
            <a:r>
              <a:rPr sz="1100" spc="75" dirty="0">
                <a:solidFill>
                  <a:srgbClr val="FFFFFF"/>
                </a:solidFill>
                <a:latin typeface="Calibri"/>
                <a:cs typeface="Calibri"/>
              </a:rPr>
              <a:t>του</a:t>
            </a:r>
            <a:r>
              <a:rPr sz="1100" spc="45" dirty="0">
                <a:solidFill>
                  <a:srgbClr val="FFFFFF"/>
                </a:solidFill>
                <a:latin typeface="Calibri"/>
                <a:cs typeface="Calibri"/>
              </a:rPr>
              <a:t> </a:t>
            </a:r>
            <a:r>
              <a:rPr sz="1100" spc="70" dirty="0">
                <a:solidFill>
                  <a:srgbClr val="FFFFFF"/>
                </a:solidFill>
                <a:latin typeface="Calibri"/>
                <a:cs typeface="Calibri"/>
              </a:rPr>
              <a:t>τρέχοντος</a:t>
            </a:r>
            <a:r>
              <a:rPr sz="1100" spc="40" dirty="0">
                <a:solidFill>
                  <a:srgbClr val="FFFFFF"/>
                </a:solidFill>
                <a:latin typeface="Calibri"/>
                <a:cs typeface="Calibri"/>
              </a:rPr>
              <a:t> </a:t>
            </a:r>
            <a:r>
              <a:rPr sz="1100" spc="80" dirty="0">
                <a:solidFill>
                  <a:srgbClr val="FFFFFF"/>
                </a:solidFill>
                <a:latin typeface="Calibri"/>
                <a:cs typeface="Calibri"/>
              </a:rPr>
              <a:t>καταλόγου</a:t>
            </a:r>
            <a:r>
              <a:rPr sz="1100" spc="45" dirty="0">
                <a:solidFill>
                  <a:srgbClr val="FFFFFF"/>
                </a:solidFill>
                <a:latin typeface="Calibri"/>
                <a:cs typeface="Calibri"/>
              </a:rPr>
              <a:t> </a:t>
            </a:r>
            <a:r>
              <a:rPr sz="1100" spc="70" dirty="0">
                <a:solidFill>
                  <a:srgbClr val="FFFFFF"/>
                </a:solidFill>
                <a:latin typeface="Calibri"/>
                <a:cs typeface="Calibri"/>
              </a:rPr>
              <a:t>εργασίας.</a:t>
            </a:r>
            <a:r>
              <a:rPr sz="1100" spc="50" dirty="0">
                <a:solidFill>
                  <a:srgbClr val="FFFFFF"/>
                </a:solidFill>
                <a:latin typeface="Calibri"/>
                <a:cs typeface="Calibri"/>
              </a:rPr>
              <a:t> </a:t>
            </a:r>
            <a:r>
              <a:rPr sz="1100" spc="85" dirty="0">
                <a:solidFill>
                  <a:srgbClr val="FFFFFF"/>
                </a:solidFill>
                <a:latin typeface="Calibri"/>
                <a:cs typeface="Calibri"/>
              </a:rPr>
              <a:t>Αν</a:t>
            </a:r>
            <a:r>
              <a:rPr sz="1100" spc="40" dirty="0">
                <a:solidFill>
                  <a:srgbClr val="FFFFFF"/>
                </a:solidFill>
                <a:latin typeface="Calibri"/>
                <a:cs typeface="Calibri"/>
              </a:rPr>
              <a:t> </a:t>
            </a:r>
            <a:r>
              <a:rPr sz="1100" spc="75" dirty="0">
                <a:solidFill>
                  <a:srgbClr val="FFFFFF"/>
                </a:solidFill>
                <a:latin typeface="Calibri"/>
                <a:cs typeface="Calibri"/>
              </a:rPr>
              <a:t>δεν</a:t>
            </a:r>
            <a:r>
              <a:rPr sz="1100" spc="40" dirty="0">
                <a:solidFill>
                  <a:srgbClr val="FFFFFF"/>
                </a:solidFill>
                <a:latin typeface="Calibri"/>
                <a:cs typeface="Calibri"/>
              </a:rPr>
              <a:t> </a:t>
            </a:r>
            <a:r>
              <a:rPr sz="1100" spc="70" dirty="0">
                <a:solidFill>
                  <a:srgbClr val="FFFFFF"/>
                </a:solidFill>
                <a:latin typeface="Calibri"/>
                <a:cs typeface="Calibri"/>
              </a:rPr>
              <a:t>ξέρετε</a:t>
            </a:r>
            <a:r>
              <a:rPr sz="1100" spc="35" dirty="0">
                <a:solidFill>
                  <a:srgbClr val="FFFFFF"/>
                </a:solidFill>
                <a:latin typeface="Calibri"/>
                <a:cs typeface="Calibri"/>
              </a:rPr>
              <a:t> </a:t>
            </a:r>
            <a:r>
              <a:rPr sz="1100" spc="70" dirty="0">
                <a:solidFill>
                  <a:srgbClr val="FFFFFF"/>
                </a:solidFill>
                <a:latin typeface="Calibri"/>
                <a:cs typeface="Calibri"/>
              </a:rPr>
              <a:t>ποιος</a:t>
            </a:r>
            <a:r>
              <a:rPr sz="1100" spc="45" dirty="0">
                <a:solidFill>
                  <a:srgbClr val="FFFFFF"/>
                </a:solidFill>
                <a:latin typeface="Calibri"/>
                <a:cs typeface="Calibri"/>
              </a:rPr>
              <a:t> </a:t>
            </a:r>
            <a:r>
              <a:rPr sz="1100" spc="65" dirty="0">
                <a:solidFill>
                  <a:srgbClr val="FFFFFF"/>
                </a:solidFill>
                <a:latin typeface="Calibri"/>
                <a:cs typeface="Calibri"/>
              </a:rPr>
              <a:t>είναι</a:t>
            </a:r>
            <a:r>
              <a:rPr sz="1100" spc="45" dirty="0">
                <a:solidFill>
                  <a:srgbClr val="FFFFFF"/>
                </a:solidFill>
                <a:latin typeface="Calibri"/>
                <a:cs typeface="Calibri"/>
              </a:rPr>
              <a:t> </a:t>
            </a:r>
            <a:r>
              <a:rPr sz="1100" spc="85" dirty="0">
                <a:solidFill>
                  <a:srgbClr val="FFFFFF"/>
                </a:solidFill>
                <a:latin typeface="Calibri"/>
                <a:cs typeface="Calibri"/>
              </a:rPr>
              <a:t>ο</a:t>
            </a:r>
            <a:r>
              <a:rPr sz="1100" spc="45" dirty="0">
                <a:solidFill>
                  <a:srgbClr val="FFFFFF"/>
                </a:solidFill>
                <a:latin typeface="Calibri"/>
                <a:cs typeface="Calibri"/>
              </a:rPr>
              <a:t> </a:t>
            </a:r>
            <a:r>
              <a:rPr sz="1100" spc="75" dirty="0">
                <a:solidFill>
                  <a:srgbClr val="FFFFFF"/>
                </a:solidFill>
                <a:latin typeface="Calibri"/>
                <a:cs typeface="Calibri"/>
              </a:rPr>
              <a:t>κατάλογος</a:t>
            </a:r>
            <a:r>
              <a:rPr sz="1100" spc="45" dirty="0">
                <a:solidFill>
                  <a:srgbClr val="FFFFFF"/>
                </a:solidFill>
                <a:latin typeface="Calibri"/>
                <a:cs typeface="Calibri"/>
              </a:rPr>
              <a:t> </a:t>
            </a:r>
            <a:r>
              <a:rPr sz="1100" spc="55" dirty="0">
                <a:solidFill>
                  <a:srgbClr val="FFFFFF"/>
                </a:solidFill>
                <a:latin typeface="Calibri"/>
                <a:cs typeface="Calibri"/>
              </a:rPr>
              <a:t>Π.χ.:</a:t>
            </a:r>
            <a:r>
              <a:rPr sz="1100" spc="45" dirty="0">
                <a:solidFill>
                  <a:srgbClr val="FFFFFF"/>
                </a:solidFill>
                <a:latin typeface="Calibri"/>
                <a:cs typeface="Calibri"/>
              </a:rPr>
              <a:t> </a:t>
            </a:r>
            <a:r>
              <a:rPr sz="1100" spc="70" dirty="0">
                <a:solidFill>
                  <a:srgbClr val="FFFFFF"/>
                </a:solidFill>
                <a:latin typeface="Calibri"/>
                <a:cs typeface="Calibri"/>
              </a:rPr>
              <a:t>βρίσκεστε</a:t>
            </a:r>
            <a:r>
              <a:rPr sz="1100" spc="40" dirty="0">
                <a:solidFill>
                  <a:srgbClr val="FFFFFF"/>
                </a:solidFill>
                <a:latin typeface="Calibri"/>
                <a:cs typeface="Calibri"/>
              </a:rPr>
              <a:t> </a:t>
            </a:r>
            <a:r>
              <a:rPr sz="1100" spc="75" dirty="0">
                <a:solidFill>
                  <a:srgbClr val="FFFFFF"/>
                </a:solidFill>
                <a:latin typeface="Calibri"/>
                <a:cs typeface="Calibri"/>
              </a:rPr>
              <a:t>στο</a:t>
            </a:r>
            <a:r>
              <a:rPr sz="1100" spc="45" dirty="0">
                <a:solidFill>
                  <a:srgbClr val="FFFFFF"/>
                </a:solidFill>
                <a:latin typeface="Calibri"/>
                <a:cs typeface="Calibri"/>
              </a:rPr>
              <a:t> </a:t>
            </a:r>
            <a:r>
              <a:rPr sz="1100" spc="65" dirty="0">
                <a:solidFill>
                  <a:srgbClr val="FFFFFF"/>
                </a:solidFill>
                <a:latin typeface="Calibri"/>
                <a:cs typeface="Calibri"/>
              </a:rPr>
              <a:t>/usr/bin</a:t>
            </a:r>
            <a:r>
              <a:rPr sz="1100" spc="40" dirty="0">
                <a:solidFill>
                  <a:srgbClr val="FFFFFF"/>
                </a:solidFill>
                <a:latin typeface="Calibri"/>
                <a:cs typeface="Calibri"/>
              </a:rPr>
              <a:t> </a:t>
            </a:r>
            <a:r>
              <a:rPr sz="1100" spc="85" dirty="0">
                <a:solidFill>
                  <a:srgbClr val="FFFFFF"/>
                </a:solidFill>
                <a:latin typeface="Calibri"/>
                <a:cs typeface="Calibri"/>
              </a:rPr>
              <a:t>αν</a:t>
            </a:r>
            <a:r>
              <a:rPr sz="1100" spc="45" dirty="0">
                <a:solidFill>
                  <a:srgbClr val="FFFFFF"/>
                </a:solidFill>
                <a:latin typeface="Calibri"/>
                <a:cs typeface="Calibri"/>
              </a:rPr>
              <a:t> </a:t>
            </a:r>
            <a:r>
              <a:rPr sz="1100" spc="75" dirty="0">
                <a:solidFill>
                  <a:srgbClr val="FFFFFF"/>
                </a:solidFill>
                <a:latin typeface="Calibri"/>
                <a:cs typeface="Calibri"/>
              </a:rPr>
              <a:t>πληκτρολογήσετε</a:t>
            </a:r>
            <a:r>
              <a:rPr sz="1100" spc="35" dirty="0">
                <a:solidFill>
                  <a:srgbClr val="FFFFFF"/>
                </a:solidFill>
                <a:latin typeface="Calibri"/>
                <a:cs typeface="Calibri"/>
              </a:rPr>
              <a:t> </a:t>
            </a:r>
            <a:r>
              <a:rPr sz="1100" spc="95" dirty="0">
                <a:solidFill>
                  <a:srgbClr val="FFFFFF"/>
                </a:solidFill>
                <a:latin typeface="Calibri"/>
                <a:cs typeface="Calibri"/>
              </a:rPr>
              <a:t>pwd</a:t>
            </a:r>
            <a:r>
              <a:rPr sz="1100" spc="45" dirty="0">
                <a:solidFill>
                  <a:srgbClr val="FFFFFF"/>
                </a:solidFill>
                <a:latin typeface="Calibri"/>
                <a:cs typeface="Calibri"/>
              </a:rPr>
              <a:t> </a:t>
            </a:r>
            <a:r>
              <a:rPr sz="1100" spc="85" dirty="0">
                <a:solidFill>
                  <a:srgbClr val="FFFFFF"/>
                </a:solidFill>
                <a:latin typeface="Calibri"/>
                <a:cs typeface="Calibri"/>
              </a:rPr>
              <a:t>θα</a:t>
            </a:r>
            <a:r>
              <a:rPr sz="1100" spc="45" dirty="0">
                <a:solidFill>
                  <a:srgbClr val="FFFFFF"/>
                </a:solidFill>
                <a:latin typeface="Calibri"/>
                <a:cs typeface="Calibri"/>
              </a:rPr>
              <a:t> </a:t>
            </a:r>
            <a:r>
              <a:rPr sz="1100" spc="80" dirty="0">
                <a:solidFill>
                  <a:srgbClr val="FFFFFF"/>
                </a:solidFill>
                <a:latin typeface="Calibri"/>
                <a:cs typeface="Calibri"/>
              </a:rPr>
              <a:t>σας </a:t>
            </a:r>
            <a:r>
              <a:rPr sz="1100" spc="-235" dirty="0">
                <a:solidFill>
                  <a:srgbClr val="FFFFFF"/>
                </a:solidFill>
                <a:latin typeface="Calibri"/>
                <a:cs typeface="Calibri"/>
              </a:rPr>
              <a:t> </a:t>
            </a:r>
            <a:r>
              <a:rPr sz="1100" spc="75" dirty="0">
                <a:solidFill>
                  <a:srgbClr val="FFFFFF"/>
                </a:solidFill>
                <a:latin typeface="Calibri"/>
                <a:cs typeface="Calibri"/>
              </a:rPr>
              <a:t>εμφανίσει</a:t>
            </a:r>
            <a:r>
              <a:rPr sz="1100" spc="30" dirty="0">
                <a:solidFill>
                  <a:srgbClr val="FFFFFF"/>
                </a:solidFill>
                <a:latin typeface="Calibri"/>
                <a:cs typeface="Calibri"/>
              </a:rPr>
              <a:t> </a:t>
            </a:r>
            <a:r>
              <a:rPr sz="1100" spc="65" dirty="0">
                <a:solidFill>
                  <a:srgbClr val="FFFFFF"/>
                </a:solidFill>
                <a:latin typeface="Calibri"/>
                <a:cs typeface="Calibri"/>
              </a:rPr>
              <a:t>usr/bin</a:t>
            </a:r>
            <a:endParaRPr sz="1100">
              <a:latin typeface="Calibri"/>
              <a:cs typeface="Calibri"/>
            </a:endParaRPr>
          </a:p>
          <a:p>
            <a:pPr>
              <a:lnSpc>
                <a:spcPct val="100000"/>
              </a:lnSpc>
              <a:spcBef>
                <a:spcPts val="45"/>
              </a:spcBef>
              <a:buClr>
                <a:srgbClr val="FFBA00"/>
              </a:buClr>
              <a:buFont typeface="Courier New"/>
              <a:buChar char="o"/>
            </a:pPr>
            <a:endParaRPr sz="1400">
              <a:latin typeface="Calibri"/>
              <a:cs typeface="Calibri"/>
            </a:endParaRPr>
          </a:p>
          <a:p>
            <a:pPr marL="287020" marR="5080" indent="-274320">
              <a:lnSpc>
                <a:spcPct val="83500"/>
              </a:lnSpc>
              <a:buClr>
                <a:srgbClr val="FFBA00"/>
              </a:buClr>
              <a:buSzPct val="127272"/>
              <a:buFont typeface="Courier New"/>
              <a:buChar char="o"/>
              <a:tabLst>
                <a:tab pos="286385" algn="l"/>
                <a:tab pos="287020" algn="l"/>
              </a:tabLst>
            </a:pPr>
            <a:r>
              <a:rPr sz="1100" spc="85" dirty="0">
                <a:solidFill>
                  <a:srgbClr val="FFFFFF"/>
                </a:solidFill>
                <a:latin typeface="Calibri"/>
                <a:cs typeface="Calibri"/>
              </a:rPr>
              <a:t>cat</a:t>
            </a:r>
            <a:r>
              <a:rPr sz="1100" spc="50" dirty="0">
                <a:solidFill>
                  <a:srgbClr val="FFFFFF"/>
                </a:solidFill>
                <a:latin typeface="Calibri"/>
                <a:cs typeface="Calibri"/>
              </a:rPr>
              <a:t> </a:t>
            </a:r>
            <a:r>
              <a:rPr sz="1100" spc="75" dirty="0">
                <a:solidFill>
                  <a:srgbClr val="FFFFFF"/>
                </a:solidFill>
                <a:latin typeface="Calibri"/>
                <a:cs typeface="Calibri"/>
              </a:rPr>
              <a:t>"file"</a:t>
            </a:r>
            <a:r>
              <a:rPr sz="1100" spc="55" dirty="0">
                <a:solidFill>
                  <a:srgbClr val="FFFFFF"/>
                </a:solidFill>
                <a:latin typeface="Calibri"/>
                <a:cs typeface="Calibri"/>
              </a:rPr>
              <a:t> </a:t>
            </a:r>
            <a:r>
              <a:rPr sz="1100" spc="60" dirty="0">
                <a:solidFill>
                  <a:srgbClr val="FFFFFF"/>
                </a:solidFill>
                <a:latin typeface="Calibri"/>
                <a:cs typeface="Calibri"/>
              </a:rPr>
              <a:t>:</a:t>
            </a:r>
            <a:r>
              <a:rPr sz="1100" spc="50" dirty="0">
                <a:solidFill>
                  <a:srgbClr val="FFFFFF"/>
                </a:solidFill>
                <a:latin typeface="Calibri"/>
                <a:cs typeface="Calibri"/>
              </a:rPr>
              <a:t> </a:t>
            </a:r>
            <a:r>
              <a:rPr sz="1100" spc="95" dirty="0">
                <a:solidFill>
                  <a:srgbClr val="FFFFFF"/>
                </a:solidFill>
                <a:latin typeface="Calibri"/>
                <a:cs typeface="Calibri"/>
              </a:rPr>
              <a:t>Συνδέει</a:t>
            </a:r>
            <a:r>
              <a:rPr sz="1100" spc="55" dirty="0">
                <a:solidFill>
                  <a:srgbClr val="FFFFFF"/>
                </a:solidFill>
                <a:latin typeface="Calibri"/>
                <a:cs typeface="Calibri"/>
              </a:rPr>
              <a:t> </a:t>
            </a:r>
            <a:r>
              <a:rPr sz="1100" spc="90" dirty="0">
                <a:solidFill>
                  <a:srgbClr val="FFFFFF"/>
                </a:solidFill>
                <a:latin typeface="Calibri"/>
                <a:cs typeface="Calibri"/>
              </a:rPr>
              <a:t>και</a:t>
            </a:r>
            <a:r>
              <a:rPr sz="1100" spc="60" dirty="0">
                <a:solidFill>
                  <a:srgbClr val="FFFFFF"/>
                </a:solidFill>
                <a:latin typeface="Calibri"/>
                <a:cs typeface="Calibri"/>
              </a:rPr>
              <a:t> </a:t>
            </a:r>
            <a:r>
              <a:rPr sz="1100" spc="95" dirty="0">
                <a:solidFill>
                  <a:srgbClr val="FFFFFF"/>
                </a:solidFill>
                <a:latin typeface="Calibri"/>
                <a:cs typeface="Calibri"/>
              </a:rPr>
              <a:t>εμφανίζει</a:t>
            </a:r>
            <a:r>
              <a:rPr sz="1100" spc="55" dirty="0">
                <a:solidFill>
                  <a:srgbClr val="FFFFFF"/>
                </a:solidFill>
                <a:latin typeface="Calibri"/>
                <a:cs typeface="Calibri"/>
              </a:rPr>
              <a:t> </a:t>
            </a:r>
            <a:r>
              <a:rPr sz="1100" spc="90" dirty="0">
                <a:solidFill>
                  <a:srgbClr val="FFFFFF"/>
                </a:solidFill>
                <a:latin typeface="Calibri"/>
                <a:cs typeface="Calibri"/>
              </a:rPr>
              <a:t>αρχεία.</a:t>
            </a:r>
            <a:r>
              <a:rPr sz="1100" spc="60" dirty="0">
                <a:solidFill>
                  <a:srgbClr val="FFFFFF"/>
                </a:solidFill>
                <a:latin typeface="Calibri"/>
                <a:cs typeface="Calibri"/>
              </a:rPr>
              <a:t> </a:t>
            </a:r>
            <a:r>
              <a:rPr sz="1100" spc="110" dirty="0">
                <a:solidFill>
                  <a:srgbClr val="FFFFFF"/>
                </a:solidFill>
                <a:latin typeface="Calibri"/>
                <a:cs typeface="Calibri"/>
              </a:rPr>
              <a:t>Αυτή</a:t>
            </a:r>
            <a:r>
              <a:rPr sz="1100" spc="55" dirty="0">
                <a:solidFill>
                  <a:srgbClr val="FFFFFF"/>
                </a:solidFill>
                <a:latin typeface="Calibri"/>
                <a:cs typeface="Calibri"/>
              </a:rPr>
              <a:t> </a:t>
            </a:r>
            <a:r>
              <a:rPr sz="1100" spc="85" dirty="0">
                <a:solidFill>
                  <a:srgbClr val="FFFFFF"/>
                </a:solidFill>
                <a:latin typeface="Calibri"/>
                <a:cs typeface="Calibri"/>
              </a:rPr>
              <a:t>είναι</a:t>
            </a:r>
            <a:r>
              <a:rPr sz="1100" spc="55" dirty="0">
                <a:solidFill>
                  <a:srgbClr val="FFFFFF"/>
                </a:solidFill>
                <a:latin typeface="Calibri"/>
                <a:cs typeface="Calibri"/>
              </a:rPr>
              <a:t> </a:t>
            </a:r>
            <a:r>
              <a:rPr sz="1100" spc="114" dirty="0">
                <a:solidFill>
                  <a:srgbClr val="FFFFFF"/>
                </a:solidFill>
                <a:latin typeface="Calibri"/>
                <a:cs typeface="Calibri"/>
              </a:rPr>
              <a:t>η</a:t>
            </a:r>
            <a:r>
              <a:rPr sz="1100" spc="55" dirty="0">
                <a:solidFill>
                  <a:srgbClr val="FFFFFF"/>
                </a:solidFill>
                <a:latin typeface="Calibri"/>
                <a:cs typeface="Calibri"/>
              </a:rPr>
              <a:t> </a:t>
            </a:r>
            <a:r>
              <a:rPr sz="1100" spc="100" dirty="0">
                <a:solidFill>
                  <a:srgbClr val="FFFFFF"/>
                </a:solidFill>
                <a:latin typeface="Calibri"/>
                <a:cs typeface="Calibri"/>
              </a:rPr>
              <a:t>εντολή</a:t>
            </a:r>
            <a:r>
              <a:rPr sz="1100" spc="55" dirty="0">
                <a:solidFill>
                  <a:srgbClr val="FFFFFF"/>
                </a:solidFill>
                <a:latin typeface="Calibri"/>
                <a:cs typeface="Calibri"/>
              </a:rPr>
              <a:t> </a:t>
            </a:r>
            <a:r>
              <a:rPr sz="1100" spc="114" dirty="0">
                <a:solidFill>
                  <a:srgbClr val="FFFFFF"/>
                </a:solidFill>
                <a:latin typeface="Calibri"/>
                <a:cs typeface="Calibri"/>
              </a:rPr>
              <a:t>που</a:t>
            </a:r>
            <a:r>
              <a:rPr sz="1100" spc="50" dirty="0">
                <a:solidFill>
                  <a:srgbClr val="FFFFFF"/>
                </a:solidFill>
                <a:latin typeface="Calibri"/>
                <a:cs typeface="Calibri"/>
              </a:rPr>
              <a:t> </a:t>
            </a:r>
            <a:r>
              <a:rPr sz="1100" spc="90" dirty="0">
                <a:solidFill>
                  <a:srgbClr val="FFFFFF"/>
                </a:solidFill>
                <a:latin typeface="Calibri"/>
                <a:cs typeface="Calibri"/>
              </a:rPr>
              <a:t>εκτελείτε</a:t>
            </a:r>
            <a:r>
              <a:rPr sz="1100" spc="55" dirty="0">
                <a:solidFill>
                  <a:srgbClr val="FFFFFF"/>
                </a:solidFill>
                <a:latin typeface="Calibri"/>
                <a:cs typeface="Calibri"/>
              </a:rPr>
              <a:t> </a:t>
            </a:r>
            <a:r>
              <a:rPr sz="1100" spc="90" dirty="0">
                <a:solidFill>
                  <a:srgbClr val="FFFFFF"/>
                </a:solidFill>
                <a:latin typeface="Calibri"/>
                <a:cs typeface="Calibri"/>
              </a:rPr>
              <a:t>για</a:t>
            </a:r>
            <a:r>
              <a:rPr sz="1100" spc="60" dirty="0">
                <a:solidFill>
                  <a:srgbClr val="FFFFFF"/>
                </a:solidFill>
                <a:latin typeface="Calibri"/>
                <a:cs typeface="Calibri"/>
              </a:rPr>
              <a:t> </a:t>
            </a:r>
            <a:r>
              <a:rPr sz="1100" spc="110" dirty="0">
                <a:solidFill>
                  <a:srgbClr val="FFFFFF"/>
                </a:solidFill>
                <a:latin typeface="Calibri"/>
                <a:cs typeface="Calibri"/>
              </a:rPr>
              <a:t>να</a:t>
            </a:r>
            <a:r>
              <a:rPr sz="1100" spc="55" dirty="0">
                <a:solidFill>
                  <a:srgbClr val="FFFFFF"/>
                </a:solidFill>
                <a:latin typeface="Calibri"/>
                <a:cs typeface="Calibri"/>
              </a:rPr>
              <a:t> </a:t>
            </a:r>
            <a:r>
              <a:rPr sz="1100" spc="90" dirty="0">
                <a:solidFill>
                  <a:srgbClr val="FFFFFF"/>
                </a:solidFill>
                <a:latin typeface="Calibri"/>
                <a:cs typeface="Calibri"/>
              </a:rPr>
              <a:t>δείτε</a:t>
            </a:r>
            <a:r>
              <a:rPr sz="1100" spc="50" dirty="0">
                <a:solidFill>
                  <a:srgbClr val="FFFFFF"/>
                </a:solidFill>
                <a:latin typeface="Calibri"/>
                <a:cs typeface="Calibri"/>
              </a:rPr>
              <a:t> </a:t>
            </a:r>
            <a:r>
              <a:rPr sz="1100" spc="100" dirty="0">
                <a:solidFill>
                  <a:srgbClr val="FFFFFF"/>
                </a:solidFill>
                <a:latin typeface="Calibri"/>
                <a:cs typeface="Calibri"/>
              </a:rPr>
              <a:t>τα</a:t>
            </a:r>
            <a:r>
              <a:rPr sz="1100" spc="60" dirty="0">
                <a:solidFill>
                  <a:srgbClr val="FFFFFF"/>
                </a:solidFill>
                <a:latin typeface="Calibri"/>
                <a:cs typeface="Calibri"/>
              </a:rPr>
              <a:t> </a:t>
            </a:r>
            <a:r>
              <a:rPr sz="1100" spc="100" dirty="0">
                <a:solidFill>
                  <a:srgbClr val="FFFFFF"/>
                </a:solidFill>
                <a:latin typeface="Calibri"/>
                <a:cs typeface="Calibri"/>
              </a:rPr>
              <a:t>περιεχόμενα</a:t>
            </a:r>
            <a:r>
              <a:rPr sz="1100" spc="50" dirty="0">
                <a:solidFill>
                  <a:srgbClr val="FFFFFF"/>
                </a:solidFill>
                <a:latin typeface="Calibri"/>
                <a:cs typeface="Calibri"/>
              </a:rPr>
              <a:t> </a:t>
            </a:r>
            <a:r>
              <a:rPr sz="1100" spc="95" dirty="0">
                <a:solidFill>
                  <a:srgbClr val="FFFFFF"/>
                </a:solidFill>
                <a:latin typeface="Calibri"/>
                <a:cs typeface="Calibri"/>
              </a:rPr>
              <a:t>αρχείου.</a:t>
            </a:r>
            <a:r>
              <a:rPr sz="1100" spc="55" dirty="0">
                <a:solidFill>
                  <a:srgbClr val="FFFFFF"/>
                </a:solidFill>
                <a:latin typeface="Calibri"/>
                <a:cs typeface="Calibri"/>
              </a:rPr>
              <a:t> </a:t>
            </a:r>
            <a:r>
              <a:rPr sz="1100" spc="75" dirty="0">
                <a:solidFill>
                  <a:srgbClr val="FFFFFF"/>
                </a:solidFill>
                <a:latin typeface="Calibri"/>
                <a:cs typeface="Calibri"/>
              </a:rPr>
              <a:t>Π.χ.:</a:t>
            </a:r>
            <a:r>
              <a:rPr sz="1100" spc="55" dirty="0">
                <a:solidFill>
                  <a:srgbClr val="FFFFFF"/>
                </a:solidFill>
                <a:latin typeface="Calibri"/>
                <a:cs typeface="Calibri"/>
              </a:rPr>
              <a:t> </a:t>
            </a:r>
            <a:r>
              <a:rPr sz="1100" spc="95" dirty="0">
                <a:solidFill>
                  <a:srgbClr val="FFFFFF"/>
                </a:solidFill>
                <a:latin typeface="Calibri"/>
                <a:cs typeface="Calibri"/>
              </a:rPr>
              <a:t>έχετε</a:t>
            </a:r>
            <a:r>
              <a:rPr sz="1100" spc="45" dirty="0">
                <a:solidFill>
                  <a:srgbClr val="FFFFFF"/>
                </a:solidFill>
                <a:latin typeface="Calibri"/>
                <a:cs typeface="Calibri"/>
              </a:rPr>
              <a:t> </a:t>
            </a:r>
            <a:r>
              <a:rPr sz="1100" spc="105" dirty="0">
                <a:solidFill>
                  <a:srgbClr val="FFFFFF"/>
                </a:solidFill>
                <a:latin typeface="Calibri"/>
                <a:cs typeface="Calibri"/>
              </a:rPr>
              <a:t>ένα</a:t>
            </a:r>
            <a:r>
              <a:rPr sz="1100" spc="55" dirty="0">
                <a:solidFill>
                  <a:srgbClr val="FFFFFF"/>
                </a:solidFill>
                <a:latin typeface="Calibri"/>
                <a:cs typeface="Calibri"/>
              </a:rPr>
              <a:t> </a:t>
            </a:r>
            <a:r>
              <a:rPr sz="1100" spc="95" dirty="0">
                <a:solidFill>
                  <a:srgbClr val="FFFFFF"/>
                </a:solidFill>
                <a:latin typeface="Calibri"/>
                <a:cs typeface="Calibri"/>
              </a:rPr>
              <a:t>αρχείο</a:t>
            </a:r>
            <a:r>
              <a:rPr sz="1100" spc="60" dirty="0">
                <a:solidFill>
                  <a:srgbClr val="FFFFFF"/>
                </a:solidFill>
                <a:latin typeface="Calibri"/>
                <a:cs typeface="Calibri"/>
              </a:rPr>
              <a:t> </a:t>
            </a:r>
            <a:r>
              <a:rPr sz="1100" spc="80" dirty="0">
                <a:solidFill>
                  <a:srgbClr val="FFFFFF"/>
                </a:solidFill>
                <a:latin typeface="Calibri"/>
                <a:cs typeface="Calibri"/>
              </a:rPr>
              <a:t>foo.txt</a:t>
            </a:r>
            <a:r>
              <a:rPr sz="1100" spc="50" dirty="0">
                <a:solidFill>
                  <a:srgbClr val="FFFFFF"/>
                </a:solidFill>
                <a:latin typeface="Calibri"/>
                <a:cs typeface="Calibri"/>
              </a:rPr>
              <a:t> </a:t>
            </a:r>
            <a:r>
              <a:rPr sz="1100" spc="90" dirty="0">
                <a:solidFill>
                  <a:srgbClr val="FFFFFF"/>
                </a:solidFill>
                <a:latin typeface="Calibri"/>
                <a:cs typeface="Calibri"/>
              </a:rPr>
              <a:t>και</a:t>
            </a:r>
            <a:r>
              <a:rPr sz="1100" spc="60" dirty="0">
                <a:solidFill>
                  <a:srgbClr val="FFFFFF"/>
                </a:solidFill>
                <a:latin typeface="Calibri"/>
                <a:cs typeface="Calibri"/>
              </a:rPr>
              <a:t> </a:t>
            </a:r>
            <a:r>
              <a:rPr sz="1100" spc="110" dirty="0">
                <a:solidFill>
                  <a:srgbClr val="FFFFFF"/>
                </a:solidFill>
                <a:latin typeface="Calibri"/>
                <a:cs typeface="Calibri"/>
              </a:rPr>
              <a:t>μέσα</a:t>
            </a:r>
            <a:r>
              <a:rPr sz="1100" spc="60" dirty="0">
                <a:solidFill>
                  <a:srgbClr val="FFFFFF"/>
                </a:solidFill>
                <a:latin typeface="Calibri"/>
                <a:cs typeface="Calibri"/>
              </a:rPr>
              <a:t> </a:t>
            </a:r>
            <a:r>
              <a:rPr sz="1100" spc="105" dirty="0">
                <a:solidFill>
                  <a:srgbClr val="FFFFFF"/>
                </a:solidFill>
                <a:latin typeface="Calibri"/>
                <a:cs typeface="Calibri"/>
              </a:rPr>
              <a:t>σε</a:t>
            </a:r>
            <a:r>
              <a:rPr sz="1100" spc="50" dirty="0">
                <a:solidFill>
                  <a:srgbClr val="FFFFFF"/>
                </a:solidFill>
                <a:latin typeface="Calibri"/>
                <a:cs typeface="Calibri"/>
              </a:rPr>
              <a:t> </a:t>
            </a:r>
            <a:r>
              <a:rPr sz="1100" spc="110" dirty="0">
                <a:solidFill>
                  <a:srgbClr val="FFFFFF"/>
                </a:solidFill>
                <a:latin typeface="Calibri"/>
                <a:cs typeface="Calibri"/>
              </a:rPr>
              <a:t>αυτό </a:t>
            </a:r>
            <a:r>
              <a:rPr sz="1100" spc="-229" dirty="0">
                <a:solidFill>
                  <a:srgbClr val="FFFFFF"/>
                </a:solidFill>
                <a:latin typeface="Calibri"/>
                <a:cs typeface="Calibri"/>
              </a:rPr>
              <a:t> </a:t>
            </a:r>
            <a:r>
              <a:rPr sz="1100" spc="95" dirty="0">
                <a:solidFill>
                  <a:srgbClr val="FFFFFF"/>
                </a:solidFill>
                <a:latin typeface="Calibri"/>
                <a:cs typeface="Calibri"/>
              </a:rPr>
              <a:t>έχετε</a:t>
            </a:r>
            <a:r>
              <a:rPr sz="1100" spc="45" dirty="0">
                <a:solidFill>
                  <a:srgbClr val="FFFFFF"/>
                </a:solidFill>
                <a:latin typeface="Calibri"/>
                <a:cs typeface="Calibri"/>
              </a:rPr>
              <a:t> </a:t>
            </a:r>
            <a:r>
              <a:rPr sz="1100" spc="100" dirty="0">
                <a:solidFill>
                  <a:srgbClr val="FFFFFF"/>
                </a:solidFill>
                <a:latin typeface="Calibri"/>
                <a:cs typeface="Calibri"/>
              </a:rPr>
              <a:t>πληκτρολογήσει</a:t>
            </a:r>
            <a:r>
              <a:rPr sz="1100" spc="50" dirty="0">
                <a:solidFill>
                  <a:srgbClr val="FFFFFF"/>
                </a:solidFill>
                <a:latin typeface="Calibri"/>
                <a:cs typeface="Calibri"/>
              </a:rPr>
              <a:t> </a:t>
            </a:r>
            <a:r>
              <a:rPr sz="1100" spc="100" dirty="0">
                <a:solidFill>
                  <a:srgbClr val="FFFFFF"/>
                </a:solidFill>
                <a:latin typeface="Calibri"/>
                <a:cs typeface="Calibri"/>
              </a:rPr>
              <a:t>την</a:t>
            </a:r>
            <a:r>
              <a:rPr sz="1100" spc="50" dirty="0">
                <a:solidFill>
                  <a:srgbClr val="FFFFFF"/>
                </a:solidFill>
                <a:latin typeface="Calibri"/>
                <a:cs typeface="Calibri"/>
              </a:rPr>
              <a:t> </a:t>
            </a:r>
            <a:r>
              <a:rPr sz="1100" spc="100" dirty="0">
                <a:solidFill>
                  <a:srgbClr val="FFFFFF"/>
                </a:solidFill>
                <a:latin typeface="Calibri"/>
                <a:cs typeface="Calibri"/>
              </a:rPr>
              <a:t>πρόταση:</a:t>
            </a:r>
            <a:r>
              <a:rPr sz="1100" spc="50" dirty="0">
                <a:solidFill>
                  <a:srgbClr val="FFFFFF"/>
                </a:solidFill>
                <a:latin typeface="Calibri"/>
                <a:cs typeface="Calibri"/>
              </a:rPr>
              <a:t> </a:t>
            </a:r>
            <a:r>
              <a:rPr sz="1100" spc="90" dirty="0">
                <a:solidFill>
                  <a:srgbClr val="FFFFFF"/>
                </a:solidFill>
                <a:latin typeface="Calibri"/>
                <a:cs typeface="Calibri"/>
              </a:rPr>
              <a:t>Γεια</a:t>
            </a:r>
            <a:r>
              <a:rPr sz="1100" spc="55" dirty="0">
                <a:solidFill>
                  <a:srgbClr val="FFFFFF"/>
                </a:solidFill>
                <a:latin typeface="Calibri"/>
                <a:cs typeface="Calibri"/>
              </a:rPr>
              <a:t> </a:t>
            </a:r>
            <a:r>
              <a:rPr sz="1100" spc="105" dirty="0">
                <a:solidFill>
                  <a:srgbClr val="FFFFFF"/>
                </a:solidFill>
                <a:latin typeface="Calibri"/>
                <a:cs typeface="Calibri"/>
              </a:rPr>
              <a:t>σε</a:t>
            </a:r>
            <a:r>
              <a:rPr sz="1100" spc="50" dirty="0">
                <a:solidFill>
                  <a:srgbClr val="FFFFFF"/>
                </a:solidFill>
                <a:latin typeface="Calibri"/>
                <a:cs typeface="Calibri"/>
              </a:rPr>
              <a:t> </a:t>
            </a:r>
            <a:r>
              <a:rPr sz="1100" spc="100" dirty="0">
                <a:solidFill>
                  <a:srgbClr val="FFFFFF"/>
                </a:solidFill>
                <a:latin typeface="Calibri"/>
                <a:cs typeface="Calibri"/>
              </a:rPr>
              <a:t>όλους!</a:t>
            </a:r>
            <a:r>
              <a:rPr sz="1100" spc="50" dirty="0">
                <a:solidFill>
                  <a:srgbClr val="FFFFFF"/>
                </a:solidFill>
                <a:latin typeface="Calibri"/>
                <a:cs typeface="Calibri"/>
              </a:rPr>
              <a:t> </a:t>
            </a:r>
            <a:r>
              <a:rPr sz="1100" spc="110" dirty="0">
                <a:solidFill>
                  <a:srgbClr val="FFFFFF"/>
                </a:solidFill>
                <a:latin typeface="Calibri"/>
                <a:cs typeface="Calibri"/>
              </a:rPr>
              <a:t>Σπουδάζω</a:t>
            </a:r>
            <a:r>
              <a:rPr sz="1100" spc="50" dirty="0">
                <a:solidFill>
                  <a:srgbClr val="FFFFFF"/>
                </a:solidFill>
                <a:latin typeface="Calibri"/>
                <a:cs typeface="Calibri"/>
              </a:rPr>
              <a:t> </a:t>
            </a:r>
            <a:r>
              <a:rPr sz="1100" spc="90" dirty="0">
                <a:solidFill>
                  <a:srgbClr val="FFFFFF"/>
                </a:solidFill>
                <a:latin typeface="Calibri"/>
                <a:cs typeface="Calibri"/>
              </a:rPr>
              <a:t>Φυσική...</a:t>
            </a:r>
            <a:r>
              <a:rPr sz="1100" spc="55" dirty="0">
                <a:solidFill>
                  <a:srgbClr val="FFFFFF"/>
                </a:solidFill>
                <a:latin typeface="Calibri"/>
                <a:cs typeface="Calibri"/>
              </a:rPr>
              <a:t> .</a:t>
            </a:r>
            <a:r>
              <a:rPr sz="1100" spc="50" dirty="0">
                <a:solidFill>
                  <a:srgbClr val="FFFFFF"/>
                </a:solidFill>
                <a:latin typeface="Calibri"/>
                <a:cs typeface="Calibri"/>
              </a:rPr>
              <a:t> </a:t>
            </a:r>
            <a:r>
              <a:rPr sz="1100" spc="110" dirty="0">
                <a:solidFill>
                  <a:srgbClr val="FFFFFF"/>
                </a:solidFill>
                <a:latin typeface="Calibri"/>
                <a:cs typeface="Calibri"/>
              </a:rPr>
              <a:t>Όταν</a:t>
            </a:r>
            <a:r>
              <a:rPr sz="1100" spc="50" dirty="0">
                <a:solidFill>
                  <a:srgbClr val="FFFFFF"/>
                </a:solidFill>
                <a:latin typeface="Calibri"/>
                <a:cs typeface="Calibri"/>
              </a:rPr>
              <a:t> </a:t>
            </a:r>
            <a:r>
              <a:rPr sz="1100" spc="100" dirty="0">
                <a:solidFill>
                  <a:srgbClr val="FFFFFF"/>
                </a:solidFill>
                <a:latin typeface="Calibri"/>
                <a:cs typeface="Calibri"/>
              </a:rPr>
              <a:t>πληκτρολογήσετε</a:t>
            </a:r>
            <a:r>
              <a:rPr sz="1100" spc="45" dirty="0">
                <a:solidFill>
                  <a:srgbClr val="FFFFFF"/>
                </a:solidFill>
                <a:latin typeface="Calibri"/>
                <a:cs typeface="Calibri"/>
              </a:rPr>
              <a:t> </a:t>
            </a:r>
            <a:r>
              <a:rPr sz="1100" spc="90" dirty="0">
                <a:solidFill>
                  <a:srgbClr val="FFFFFF"/>
                </a:solidFill>
                <a:latin typeface="Calibri"/>
                <a:cs typeface="Calibri"/>
              </a:rPr>
              <a:t>cat</a:t>
            </a:r>
            <a:r>
              <a:rPr sz="1100" spc="50" dirty="0">
                <a:solidFill>
                  <a:srgbClr val="FFFFFF"/>
                </a:solidFill>
                <a:latin typeface="Calibri"/>
                <a:cs typeface="Calibri"/>
              </a:rPr>
              <a:t> </a:t>
            </a:r>
            <a:r>
              <a:rPr sz="1100" spc="80" dirty="0">
                <a:solidFill>
                  <a:srgbClr val="FFFFFF"/>
                </a:solidFill>
                <a:latin typeface="Calibri"/>
                <a:cs typeface="Calibri"/>
              </a:rPr>
              <a:t>foo.txt</a:t>
            </a:r>
            <a:r>
              <a:rPr sz="1100" spc="50" dirty="0">
                <a:solidFill>
                  <a:srgbClr val="FFFFFF"/>
                </a:solidFill>
                <a:latin typeface="Calibri"/>
                <a:cs typeface="Calibri"/>
              </a:rPr>
              <a:t> </a:t>
            </a:r>
            <a:r>
              <a:rPr sz="1100" spc="114" dirty="0">
                <a:solidFill>
                  <a:srgbClr val="FFFFFF"/>
                </a:solidFill>
                <a:latin typeface="Calibri"/>
                <a:cs typeface="Calibri"/>
              </a:rPr>
              <a:t>θα</a:t>
            </a:r>
            <a:r>
              <a:rPr sz="1100" spc="55" dirty="0">
                <a:solidFill>
                  <a:srgbClr val="FFFFFF"/>
                </a:solidFill>
                <a:latin typeface="Calibri"/>
                <a:cs typeface="Calibri"/>
              </a:rPr>
              <a:t> </a:t>
            </a:r>
            <a:r>
              <a:rPr sz="1100" spc="110" dirty="0">
                <a:solidFill>
                  <a:srgbClr val="FFFFFF"/>
                </a:solidFill>
                <a:latin typeface="Calibri"/>
                <a:cs typeface="Calibri"/>
              </a:rPr>
              <a:t>σας</a:t>
            </a:r>
            <a:r>
              <a:rPr sz="1100" spc="55" dirty="0">
                <a:solidFill>
                  <a:srgbClr val="FFFFFF"/>
                </a:solidFill>
                <a:latin typeface="Calibri"/>
                <a:cs typeface="Calibri"/>
              </a:rPr>
              <a:t> </a:t>
            </a:r>
            <a:r>
              <a:rPr sz="1100" spc="95" dirty="0">
                <a:solidFill>
                  <a:srgbClr val="FFFFFF"/>
                </a:solidFill>
                <a:latin typeface="Calibri"/>
                <a:cs typeface="Calibri"/>
              </a:rPr>
              <a:t>βγάλει</a:t>
            </a:r>
            <a:r>
              <a:rPr sz="1100" spc="55" dirty="0">
                <a:solidFill>
                  <a:srgbClr val="FFFFFF"/>
                </a:solidFill>
                <a:latin typeface="Calibri"/>
                <a:cs typeface="Calibri"/>
              </a:rPr>
              <a:t> </a:t>
            </a:r>
            <a:r>
              <a:rPr sz="1100" spc="95" dirty="0">
                <a:solidFill>
                  <a:srgbClr val="FFFFFF"/>
                </a:solidFill>
                <a:latin typeface="Calibri"/>
                <a:cs typeface="Calibri"/>
              </a:rPr>
              <a:t>έξοδο:</a:t>
            </a:r>
            <a:r>
              <a:rPr sz="1100" spc="50" dirty="0">
                <a:solidFill>
                  <a:srgbClr val="FFFFFF"/>
                </a:solidFill>
                <a:latin typeface="Calibri"/>
                <a:cs typeface="Calibri"/>
              </a:rPr>
              <a:t> </a:t>
            </a:r>
            <a:r>
              <a:rPr sz="1100" spc="90" dirty="0">
                <a:solidFill>
                  <a:srgbClr val="FFFFFF"/>
                </a:solidFill>
                <a:latin typeface="Calibri"/>
                <a:cs typeface="Calibri"/>
              </a:rPr>
              <a:t>Γεια</a:t>
            </a:r>
            <a:r>
              <a:rPr sz="1100" spc="60" dirty="0">
                <a:solidFill>
                  <a:srgbClr val="FFFFFF"/>
                </a:solidFill>
                <a:latin typeface="Calibri"/>
                <a:cs typeface="Calibri"/>
              </a:rPr>
              <a:t> </a:t>
            </a:r>
            <a:r>
              <a:rPr sz="1100" spc="105" dirty="0">
                <a:solidFill>
                  <a:srgbClr val="FFFFFF"/>
                </a:solidFill>
                <a:latin typeface="Calibri"/>
                <a:cs typeface="Calibri"/>
              </a:rPr>
              <a:t>σε</a:t>
            </a:r>
            <a:r>
              <a:rPr sz="1100" spc="50" dirty="0">
                <a:solidFill>
                  <a:srgbClr val="FFFFFF"/>
                </a:solidFill>
                <a:latin typeface="Calibri"/>
                <a:cs typeface="Calibri"/>
              </a:rPr>
              <a:t> </a:t>
            </a:r>
            <a:r>
              <a:rPr sz="1100" spc="95" dirty="0">
                <a:solidFill>
                  <a:srgbClr val="FFFFFF"/>
                </a:solidFill>
                <a:latin typeface="Calibri"/>
                <a:cs typeface="Calibri"/>
              </a:rPr>
              <a:t>όλους!</a:t>
            </a:r>
            <a:endParaRPr sz="1100">
              <a:latin typeface="Calibri"/>
              <a:cs typeface="Calibri"/>
            </a:endParaRPr>
          </a:p>
          <a:p>
            <a:pPr marL="287020">
              <a:lnSpc>
                <a:spcPct val="100000"/>
              </a:lnSpc>
              <a:spcBef>
                <a:spcPts val="190"/>
              </a:spcBef>
            </a:pPr>
            <a:r>
              <a:rPr sz="1100" spc="55" dirty="0">
                <a:solidFill>
                  <a:srgbClr val="FFFFFF"/>
                </a:solidFill>
                <a:latin typeface="Calibri"/>
                <a:cs typeface="Calibri"/>
              </a:rPr>
              <a:t>Σπουδάζω</a:t>
            </a:r>
            <a:r>
              <a:rPr sz="1100" spc="-5" dirty="0">
                <a:solidFill>
                  <a:srgbClr val="FFFFFF"/>
                </a:solidFill>
                <a:latin typeface="Calibri"/>
                <a:cs typeface="Calibri"/>
              </a:rPr>
              <a:t> </a:t>
            </a:r>
            <a:r>
              <a:rPr sz="1100" spc="35" dirty="0">
                <a:solidFill>
                  <a:srgbClr val="FFFFFF"/>
                </a:solidFill>
                <a:latin typeface="Calibri"/>
                <a:cs typeface="Calibri"/>
              </a:rPr>
              <a:t>Φυσική...</a:t>
            </a:r>
            <a:endParaRPr sz="1100">
              <a:latin typeface="Calibri"/>
              <a:cs typeface="Calibri"/>
            </a:endParaRPr>
          </a:p>
          <a:p>
            <a:pPr>
              <a:lnSpc>
                <a:spcPct val="100000"/>
              </a:lnSpc>
              <a:spcBef>
                <a:spcPts val="60"/>
              </a:spcBef>
            </a:pPr>
            <a:endParaRPr sz="115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1100" spc="75" dirty="0">
                <a:solidFill>
                  <a:srgbClr val="FFFFFF"/>
                </a:solidFill>
                <a:latin typeface="Calibri"/>
                <a:cs typeface="Calibri"/>
              </a:rPr>
              <a:t>echo</a:t>
            </a:r>
            <a:r>
              <a:rPr sz="1100" spc="35" dirty="0">
                <a:solidFill>
                  <a:srgbClr val="FFFFFF"/>
                </a:solidFill>
                <a:latin typeface="Calibri"/>
                <a:cs typeface="Calibri"/>
              </a:rPr>
              <a:t> </a:t>
            </a:r>
            <a:r>
              <a:rPr sz="1100" spc="70" dirty="0">
                <a:solidFill>
                  <a:srgbClr val="FFFFFF"/>
                </a:solidFill>
                <a:latin typeface="Calibri"/>
                <a:cs typeface="Calibri"/>
              </a:rPr>
              <a:t>[argument]</a:t>
            </a:r>
            <a:r>
              <a:rPr sz="1100" spc="40" dirty="0">
                <a:solidFill>
                  <a:srgbClr val="FFFFFF"/>
                </a:solidFill>
                <a:latin typeface="Calibri"/>
                <a:cs typeface="Calibri"/>
              </a:rPr>
              <a:t> </a:t>
            </a:r>
            <a:r>
              <a:rPr sz="1100" spc="45" dirty="0">
                <a:solidFill>
                  <a:srgbClr val="FFFFFF"/>
                </a:solidFill>
                <a:latin typeface="Calibri"/>
                <a:cs typeface="Calibri"/>
              </a:rPr>
              <a:t>:</a:t>
            </a:r>
            <a:r>
              <a:rPr sz="1100" spc="35" dirty="0">
                <a:solidFill>
                  <a:srgbClr val="FFFFFF"/>
                </a:solidFill>
                <a:latin typeface="Calibri"/>
                <a:cs typeface="Calibri"/>
              </a:rPr>
              <a:t> </a:t>
            </a:r>
            <a:r>
              <a:rPr sz="1100" spc="70" dirty="0">
                <a:solidFill>
                  <a:srgbClr val="FFFFFF"/>
                </a:solidFill>
                <a:latin typeface="Calibri"/>
                <a:cs typeface="Calibri"/>
              </a:rPr>
              <a:t>Εμφανίζει</a:t>
            </a:r>
            <a:r>
              <a:rPr sz="1100" spc="40" dirty="0">
                <a:solidFill>
                  <a:srgbClr val="FFFFFF"/>
                </a:solidFill>
                <a:latin typeface="Calibri"/>
                <a:cs typeface="Calibri"/>
              </a:rPr>
              <a:t> </a:t>
            </a:r>
            <a:r>
              <a:rPr sz="1100" spc="75" dirty="0">
                <a:solidFill>
                  <a:srgbClr val="FFFFFF"/>
                </a:solidFill>
                <a:latin typeface="Calibri"/>
                <a:cs typeface="Calibri"/>
              </a:rPr>
              <a:t>στην</a:t>
            </a:r>
            <a:r>
              <a:rPr sz="1100" spc="30" dirty="0">
                <a:solidFill>
                  <a:srgbClr val="FFFFFF"/>
                </a:solidFill>
                <a:latin typeface="Calibri"/>
                <a:cs typeface="Calibri"/>
              </a:rPr>
              <a:t> </a:t>
            </a:r>
            <a:r>
              <a:rPr sz="1100" spc="70" dirty="0">
                <a:solidFill>
                  <a:srgbClr val="FFFFFF"/>
                </a:solidFill>
                <a:latin typeface="Calibri"/>
                <a:cs typeface="Calibri"/>
              </a:rPr>
              <a:t>οθόνη.</a:t>
            </a:r>
            <a:endParaRPr sz="1100">
              <a:latin typeface="Calibri"/>
              <a:cs typeface="Calibri"/>
            </a:endParaRPr>
          </a:p>
          <a:p>
            <a:pPr>
              <a:lnSpc>
                <a:spcPct val="100000"/>
              </a:lnSpc>
              <a:spcBef>
                <a:spcPts val="45"/>
              </a:spcBef>
              <a:buClr>
                <a:srgbClr val="FFBA00"/>
              </a:buClr>
              <a:buFont typeface="Courier New"/>
              <a:buChar char="o"/>
            </a:pPr>
            <a:endParaRPr sz="1300">
              <a:latin typeface="Calibri"/>
              <a:cs typeface="Calibri"/>
            </a:endParaRPr>
          </a:p>
          <a:p>
            <a:pPr marL="287020" marR="718820" indent="-274320">
              <a:lnSpc>
                <a:spcPct val="83500"/>
              </a:lnSpc>
              <a:buClr>
                <a:srgbClr val="FFBA00"/>
              </a:buClr>
              <a:buSzPct val="127272"/>
              <a:buFont typeface="Courier New"/>
              <a:buChar char="o"/>
              <a:tabLst>
                <a:tab pos="286385" algn="l"/>
                <a:tab pos="287020" algn="l"/>
              </a:tabLst>
            </a:pPr>
            <a:r>
              <a:rPr sz="1100" spc="130" dirty="0">
                <a:solidFill>
                  <a:srgbClr val="FFFFFF"/>
                </a:solidFill>
                <a:latin typeface="Calibri"/>
                <a:cs typeface="Calibri"/>
              </a:rPr>
              <a:t>man</a:t>
            </a:r>
            <a:r>
              <a:rPr sz="1100" spc="50" dirty="0">
                <a:solidFill>
                  <a:srgbClr val="FFFFFF"/>
                </a:solidFill>
                <a:latin typeface="Calibri"/>
                <a:cs typeface="Calibri"/>
              </a:rPr>
              <a:t> </a:t>
            </a:r>
            <a:r>
              <a:rPr sz="1100" spc="125" dirty="0">
                <a:solidFill>
                  <a:srgbClr val="FFFFFF"/>
                </a:solidFill>
                <a:latin typeface="Calibri"/>
                <a:cs typeface="Calibri"/>
              </a:rPr>
              <a:t>command</a:t>
            </a:r>
            <a:r>
              <a:rPr sz="1100" spc="55" dirty="0">
                <a:solidFill>
                  <a:srgbClr val="FFFFFF"/>
                </a:solidFill>
                <a:latin typeface="Calibri"/>
                <a:cs typeface="Calibri"/>
              </a:rPr>
              <a:t> </a:t>
            </a:r>
            <a:r>
              <a:rPr sz="1100" spc="60" dirty="0">
                <a:solidFill>
                  <a:srgbClr val="FFFFFF"/>
                </a:solidFill>
                <a:latin typeface="Calibri"/>
                <a:cs typeface="Calibri"/>
              </a:rPr>
              <a:t>:</a:t>
            </a:r>
            <a:r>
              <a:rPr sz="1100" spc="50" dirty="0">
                <a:solidFill>
                  <a:srgbClr val="FFFFFF"/>
                </a:solidFill>
                <a:latin typeface="Calibri"/>
                <a:cs typeface="Calibri"/>
              </a:rPr>
              <a:t> </a:t>
            </a:r>
            <a:r>
              <a:rPr sz="1100" spc="95" dirty="0">
                <a:solidFill>
                  <a:srgbClr val="FFFFFF"/>
                </a:solidFill>
                <a:latin typeface="Calibri"/>
                <a:cs typeface="Calibri"/>
              </a:rPr>
              <a:t>Εμφανίζει</a:t>
            </a:r>
            <a:r>
              <a:rPr sz="1100" spc="55" dirty="0">
                <a:solidFill>
                  <a:srgbClr val="FFFFFF"/>
                </a:solidFill>
                <a:latin typeface="Calibri"/>
                <a:cs typeface="Calibri"/>
              </a:rPr>
              <a:t> </a:t>
            </a:r>
            <a:r>
              <a:rPr sz="1100" spc="95" dirty="0">
                <a:solidFill>
                  <a:srgbClr val="FFFFFF"/>
                </a:solidFill>
                <a:latin typeface="Calibri"/>
                <a:cs typeface="Calibri"/>
              </a:rPr>
              <a:t>το</a:t>
            </a:r>
            <a:r>
              <a:rPr sz="1100" spc="50" dirty="0">
                <a:solidFill>
                  <a:srgbClr val="FFFFFF"/>
                </a:solidFill>
                <a:latin typeface="Calibri"/>
                <a:cs typeface="Calibri"/>
              </a:rPr>
              <a:t> </a:t>
            </a:r>
            <a:r>
              <a:rPr sz="1100" spc="100" dirty="0">
                <a:solidFill>
                  <a:srgbClr val="FFFFFF"/>
                </a:solidFill>
                <a:latin typeface="Calibri"/>
                <a:cs typeface="Calibri"/>
              </a:rPr>
              <a:t>διαδικτυακό</a:t>
            </a:r>
            <a:r>
              <a:rPr sz="1100" spc="50" dirty="0">
                <a:solidFill>
                  <a:srgbClr val="FFFFFF"/>
                </a:solidFill>
                <a:latin typeface="Calibri"/>
                <a:cs typeface="Calibri"/>
              </a:rPr>
              <a:t> </a:t>
            </a:r>
            <a:r>
              <a:rPr sz="1100" spc="90" dirty="0">
                <a:solidFill>
                  <a:srgbClr val="FFFFFF"/>
                </a:solidFill>
                <a:latin typeface="Calibri"/>
                <a:cs typeface="Calibri"/>
              </a:rPr>
              <a:t>εγχειρίδιο</a:t>
            </a:r>
            <a:r>
              <a:rPr sz="1100" spc="50" dirty="0">
                <a:solidFill>
                  <a:srgbClr val="FFFFFF"/>
                </a:solidFill>
                <a:latin typeface="Calibri"/>
                <a:cs typeface="Calibri"/>
              </a:rPr>
              <a:t> </a:t>
            </a:r>
            <a:r>
              <a:rPr sz="1100" spc="90" dirty="0">
                <a:solidFill>
                  <a:srgbClr val="FFFFFF"/>
                </a:solidFill>
                <a:latin typeface="Calibri"/>
                <a:cs typeface="Calibri"/>
              </a:rPr>
              <a:t>για</a:t>
            </a:r>
            <a:r>
              <a:rPr sz="1100" spc="55" dirty="0">
                <a:solidFill>
                  <a:srgbClr val="FFFFFF"/>
                </a:solidFill>
                <a:latin typeface="Calibri"/>
                <a:cs typeface="Calibri"/>
              </a:rPr>
              <a:t> </a:t>
            </a:r>
            <a:r>
              <a:rPr sz="1100" spc="100" dirty="0">
                <a:solidFill>
                  <a:srgbClr val="FFFFFF"/>
                </a:solidFill>
                <a:latin typeface="Calibri"/>
                <a:cs typeface="Calibri"/>
              </a:rPr>
              <a:t>την</a:t>
            </a:r>
            <a:r>
              <a:rPr sz="1100" spc="50" dirty="0">
                <a:solidFill>
                  <a:srgbClr val="FFFFFF"/>
                </a:solidFill>
                <a:latin typeface="Calibri"/>
                <a:cs typeface="Calibri"/>
              </a:rPr>
              <a:t> </a:t>
            </a:r>
            <a:r>
              <a:rPr sz="1100" spc="90" dirty="0">
                <a:solidFill>
                  <a:srgbClr val="FFFFFF"/>
                </a:solidFill>
                <a:latin typeface="Calibri"/>
                <a:cs typeface="Calibri"/>
              </a:rPr>
              <a:t>εντολή.</a:t>
            </a:r>
            <a:r>
              <a:rPr sz="1100" spc="50" dirty="0">
                <a:solidFill>
                  <a:srgbClr val="FFFFFF"/>
                </a:solidFill>
                <a:latin typeface="Calibri"/>
                <a:cs typeface="Calibri"/>
              </a:rPr>
              <a:t> </a:t>
            </a:r>
            <a:r>
              <a:rPr sz="1100" spc="105" dirty="0">
                <a:solidFill>
                  <a:srgbClr val="FFFFFF"/>
                </a:solidFill>
                <a:latin typeface="Calibri"/>
                <a:cs typeface="Calibri"/>
              </a:rPr>
              <a:t>Πληκτρολογήστε</a:t>
            </a:r>
            <a:r>
              <a:rPr sz="1100" spc="45" dirty="0">
                <a:solidFill>
                  <a:srgbClr val="FFFFFF"/>
                </a:solidFill>
                <a:latin typeface="Calibri"/>
                <a:cs typeface="Calibri"/>
              </a:rPr>
              <a:t> </a:t>
            </a:r>
            <a:r>
              <a:rPr sz="1100" spc="114" dirty="0">
                <a:solidFill>
                  <a:srgbClr val="FFFFFF"/>
                </a:solidFill>
                <a:latin typeface="Calibri"/>
                <a:cs typeface="Calibri"/>
              </a:rPr>
              <a:t>q</a:t>
            </a:r>
            <a:r>
              <a:rPr sz="1100" spc="50" dirty="0">
                <a:solidFill>
                  <a:srgbClr val="FFFFFF"/>
                </a:solidFill>
                <a:latin typeface="Calibri"/>
                <a:cs typeface="Calibri"/>
              </a:rPr>
              <a:t> </a:t>
            </a:r>
            <a:r>
              <a:rPr sz="1100" spc="90" dirty="0">
                <a:solidFill>
                  <a:srgbClr val="FFFFFF"/>
                </a:solidFill>
                <a:latin typeface="Calibri"/>
                <a:cs typeface="Calibri"/>
              </a:rPr>
              <a:t>για</a:t>
            </a:r>
            <a:r>
              <a:rPr sz="1100" spc="55" dirty="0">
                <a:solidFill>
                  <a:srgbClr val="FFFFFF"/>
                </a:solidFill>
                <a:latin typeface="Calibri"/>
                <a:cs typeface="Calibri"/>
              </a:rPr>
              <a:t> </a:t>
            </a:r>
            <a:r>
              <a:rPr sz="1100" spc="110" dirty="0">
                <a:solidFill>
                  <a:srgbClr val="FFFFFF"/>
                </a:solidFill>
                <a:latin typeface="Calibri"/>
                <a:cs typeface="Calibri"/>
              </a:rPr>
              <a:t>να</a:t>
            </a:r>
            <a:r>
              <a:rPr sz="1100" spc="55" dirty="0">
                <a:solidFill>
                  <a:srgbClr val="FFFFFF"/>
                </a:solidFill>
                <a:latin typeface="Calibri"/>
                <a:cs typeface="Calibri"/>
              </a:rPr>
              <a:t> </a:t>
            </a:r>
            <a:r>
              <a:rPr sz="1100" spc="95" dirty="0">
                <a:solidFill>
                  <a:srgbClr val="FFFFFF"/>
                </a:solidFill>
                <a:latin typeface="Calibri"/>
                <a:cs typeface="Calibri"/>
              </a:rPr>
              <a:t>τερματίσετε</a:t>
            </a:r>
            <a:r>
              <a:rPr sz="1100" spc="50" dirty="0">
                <a:solidFill>
                  <a:srgbClr val="FFFFFF"/>
                </a:solidFill>
                <a:latin typeface="Calibri"/>
                <a:cs typeface="Calibri"/>
              </a:rPr>
              <a:t> </a:t>
            </a:r>
            <a:r>
              <a:rPr sz="1100" spc="100" dirty="0">
                <a:solidFill>
                  <a:srgbClr val="FFFFFF"/>
                </a:solidFill>
                <a:latin typeface="Calibri"/>
                <a:cs typeface="Calibri"/>
              </a:rPr>
              <a:t>την</a:t>
            </a:r>
            <a:r>
              <a:rPr sz="1100" spc="45" dirty="0">
                <a:solidFill>
                  <a:srgbClr val="FFFFFF"/>
                </a:solidFill>
                <a:latin typeface="Calibri"/>
                <a:cs typeface="Calibri"/>
              </a:rPr>
              <a:t> </a:t>
            </a:r>
            <a:r>
              <a:rPr sz="1100" spc="110" dirty="0">
                <a:solidFill>
                  <a:srgbClr val="FFFFFF"/>
                </a:solidFill>
                <a:latin typeface="Calibri"/>
                <a:cs typeface="Calibri"/>
              </a:rPr>
              <a:t>προβολή</a:t>
            </a:r>
            <a:r>
              <a:rPr sz="1100" spc="50" dirty="0">
                <a:solidFill>
                  <a:srgbClr val="FFFFFF"/>
                </a:solidFill>
                <a:latin typeface="Calibri"/>
                <a:cs typeface="Calibri"/>
              </a:rPr>
              <a:t> </a:t>
            </a:r>
            <a:r>
              <a:rPr sz="1100" spc="95" dirty="0">
                <a:solidFill>
                  <a:srgbClr val="FFFFFF"/>
                </a:solidFill>
                <a:latin typeface="Calibri"/>
                <a:cs typeface="Calibri"/>
              </a:rPr>
              <a:t>της</a:t>
            </a:r>
            <a:r>
              <a:rPr sz="1100" spc="50" dirty="0">
                <a:solidFill>
                  <a:srgbClr val="FFFFFF"/>
                </a:solidFill>
                <a:latin typeface="Calibri"/>
                <a:cs typeface="Calibri"/>
              </a:rPr>
              <a:t> </a:t>
            </a:r>
            <a:r>
              <a:rPr sz="1100" spc="100" dirty="0">
                <a:solidFill>
                  <a:srgbClr val="FFFFFF"/>
                </a:solidFill>
                <a:latin typeface="Calibri"/>
                <a:cs typeface="Calibri"/>
              </a:rPr>
              <a:t>σελίδας</a:t>
            </a:r>
            <a:r>
              <a:rPr sz="1100" spc="50" dirty="0">
                <a:solidFill>
                  <a:srgbClr val="FFFFFF"/>
                </a:solidFill>
                <a:latin typeface="Calibri"/>
                <a:cs typeface="Calibri"/>
              </a:rPr>
              <a:t> </a:t>
            </a:r>
            <a:r>
              <a:rPr sz="1100" spc="100" dirty="0">
                <a:solidFill>
                  <a:srgbClr val="FFFFFF"/>
                </a:solidFill>
                <a:latin typeface="Calibri"/>
                <a:cs typeface="Calibri"/>
              </a:rPr>
              <a:t>του</a:t>
            </a:r>
            <a:r>
              <a:rPr sz="1100" spc="50" dirty="0">
                <a:solidFill>
                  <a:srgbClr val="FFFFFF"/>
                </a:solidFill>
                <a:latin typeface="Calibri"/>
                <a:cs typeface="Calibri"/>
              </a:rPr>
              <a:t> </a:t>
            </a:r>
            <a:r>
              <a:rPr sz="1100" spc="90" dirty="0">
                <a:solidFill>
                  <a:srgbClr val="FFFFFF"/>
                </a:solidFill>
                <a:latin typeface="Calibri"/>
                <a:cs typeface="Calibri"/>
              </a:rPr>
              <a:t>εγχειριδίου. </a:t>
            </a:r>
            <a:r>
              <a:rPr sz="1100" spc="-235" dirty="0">
                <a:solidFill>
                  <a:srgbClr val="FFFFFF"/>
                </a:solidFill>
                <a:latin typeface="Calibri"/>
                <a:cs typeface="Calibri"/>
              </a:rPr>
              <a:t> </a:t>
            </a:r>
            <a:r>
              <a:rPr sz="1100" spc="135" dirty="0">
                <a:solidFill>
                  <a:srgbClr val="FFFFFF"/>
                </a:solidFill>
                <a:latin typeface="Calibri"/>
                <a:cs typeface="Calibri"/>
              </a:rPr>
              <a:t>Η</a:t>
            </a:r>
            <a:r>
              <a:rPr sz="1100" spc="45" dirty="0">
                <a:solidFill>
                  <a:srgbClr val="FFFFFF"/>
                </a:solidFill>
                <a:latin typeface="Calibri"/>
                <a:cs typeface="Calibri"/>
              </a:rPr>
              <a:t> </a:t>
            </a:r>
            <a:r>
              <a:rPr sz="1100" spc="105" dirty="0">
                <a:solidFill>
                  <a:srgbClr val="FFFFFF"/>
                </a:solidFill>
                <a:latin typeface="Calibri"/>
                <a:cs typeface="Calibri"/>
              </a:rPr>
              <a:t>τεκμηρίωση</a:t>
            </a:r>
            <a:r>
              <a:rPr sz="1100" spc="45" dirty="0">
                <a:solidFill>
                  <a:srgbClr val="FFFFFF"/>
                </a:solidFill>
                <a:latin typeface="Calibri"/>
                <a:cs typeface="Calibri"/>
              </a:rPr>
              <a:t> </a:t>
            </a:r>
            <a:r>
              <a:rPr sz="1100" spc="114" dirty="0">
                <a:solidFill>
                  <a:srgbClr val="FFFFFF"/>
                </a:solidFill>
                <a:latin typeface="Calibri"/>
                <a:cs typeface="Calibri"/>
              </a:rPr>
              <a:t>που</a:t>
            </a:r>
            <a:r>
              <a:rPr sz="1100" spc="45" dirty="0">
                <a:solidFill>
                  <a:srgbClr val="FFFFFF"/>
                </a:solidFill>
                <a:latin typeface="Calibri"/>
                <a:cs typeface="Calibri"/>
              </a:rPr>
              <a:t> </a:t>
            </a:r>
            <a:r>
              <a:rPr sz="1100" spc="100" dirty="0">
                <a:solidFill>
                  <a:srgbClr val="FFFFFF"/>
                </a:solidFill>
                <a:latin typeface="Calibri"/>
                <a:cs typeface="Calibri"/>
              </a:rPr>
              <a:t>παρέχεται</a:t>
            </a:r>
            <a:r>
              <a:rPr sz="1100" spc="50" dirty="0">
                <a:solidFill>
                  <a:srgbClr val="FFFFFF"/>
                </a:solidFill>
                <a:latin typeface="Calibri"/>
                <a:cs typeface="Calibri"/>
              </a:rPr>
              <a:t> </a:t>
            </a:r>
            <a:r>
              <a:rPr sz="1100" spc="120" dirty="0">
                <a:solidFill>
                  <a:srgbClr val="FFFFFF"/>
                </a:solidFill>
                <a:latin typeface="Calibri"/>
                <a:cs typeface="Calibri"/>
              </a:rPr>
              <a:t>από</a:t>
            </a:r>
            <a:r>
              <a:rPr sz="1100" spc="45" dirty="0">
                <a:solidFill>
                  <a:srgbClr val="FFFFFF"/>
                </a:solidFill>
                <a:latin typeface="Calibri"/>
                <a:cs typeface="Calibri"/>
              </a:rPr>
              <a:t> </a:t>
            </a:r>
            <a:r>
              <a:rPr sz="1100" spc="100" dirty="0">
                <a:solidFill>
                  <a:srgbClr val="FFFFFF"/>
                </a:solidFill>
                <a:latin typeface="Calibri"/>
                <a:cs typeface="Calibri"/>
              </a:rPr>
              <a:t>την</a:t>
            </a:r>
            <a:r>
              <a:rPr sz="1100" spc="45" dirty="0">
                <a:solidFill>
                  <a:srgbClr val="FFFFFF"/>
                </a:solidFill>
                <a:latin typeface="Calibri"/>
                <a:cs typeface="Calibri"/>
              </a:rPr>
              <a:t> </a:t>
            </a:r>
            <a:r>
              <a:rPr sz="1100" spc="100" dirty="0">
                <a:solidFill>
                  <a:srgbClr val="FFFFFF"/>
                </a:solidFill>
                <a:latin typeface="Calibri"/>
                <a:cs typeface="Calibri"/>
              </a:rPr>
              <a:t>εντολή</a:t>
            </a:r>
            <a:r>
              <a:rPr sz="1100" spc="45" dirty="0">
                <a:solidFill>
                  <a:srgbClr val="FFFFFF"/>
                </a:solidFill>
                <a:latin typeface="Calibri"/>
                <a:cs typeface="Calibri"/>
              </a:rPr>
              <a:t> </a:t>
            </a:r>
            <a:r>
              <a:rPr sz="1100" spc="130" dirty="0">
                <a:solidFill>
                  <a:srgbClr val="FFFFFF"/>
                </a:solidFill>
                <a:latin typeface="Calibri"/>
                <a:cs typeface="Calibri"/>
              </a:rPr>
              <a:t>man</a:t>
            </a:r>
            <a:r>
              <a:rPr sz="1100" spc="50" dirty="0">
                <a:solidFill>
                  <a:srgbClr val="FFFFFF"/>
                </a:solidFill>
                <a:latin typeface="Calibri"/>
                <a:cs typeface="Calibri"/>
              </a:rPr>
              <a:t> </a:t>
            </a:r>
            <a:r>
              <a:rPr sz="1100" spc="100" dirty="0">
                <a:solidFill>
                  <a:srgbClr val="FFFFFF"/>
                </a:solidFill>
                <a:latin typeface="Calibri"/>
                <a:cs typeface="Calibri"/>
              </a:rPr>
              <a:t>ονομάζεται</a:t>
            </a:r>
            <a:r>
              <a:rPr sz="1100" spc="45" dirty="0">
                <a:solidFill>
                  <a:srgbClr val="FFFFFF"/>
                </a:solidFill>
                <a:latin typeface="Calibri"/>
                <a:cs typeface="Calibri"/>
              </a:rPr>
              <a:t> </a:t>
            </a:r>
            <a:r>
              <a:rPr sz="1100" spc="110" dirty="0">
                <a:solidFill>
                  <a:srgbClr val="FFFFFF"/>
                </a:solidFill>
                <a:latin typeface="Calibri"/>
                <a:cs typeface="Calibri"/>
              </a:rPr>
              <a:t>συνήθως</a:t>
            </a:r>
            <a:r>
              <a:rPr sz="1100" spc="45" dirty="0">
                <a:solidFill>
                  <a:srgbClr val="FFFFFF"/>
                </a:solidFill>
                <a:latin typeface="Calibri"/>
                <a:cs typeface="Calibri"/>
              </a:rPr>
              <a:t> </a:t>
            </a:r>
            <a:r>
              <a:rPr sz="1100" spc="120" dirty="0">
                <a:solidFill>
                  <a:srgbClr val="FFFFFF"/>
                </a:solidFill>
                <a:latin typeface="Calibri"/>
                <a:cs typeface="Calibri"/>
              </a:rPr>
              <a:t>"man</a:t>
            </a:r>
            <a:r>
              <a:rPr sz="1100" spc="45" dirty="0">
                <a:solidFill>
                  <a:srgbClr val="FFFFFF"/>
                </a:solidFill>
                <a:latin typeface="Calibri"/>
                <a:cs typeface="Calibri"/>
              </a:rPr>
              <a:t> </a:t>
            </a:r>
            <a:r>
              <a:rPr sz="1100" spc="90" dirty="0">
                <a:solidFill>
                  <a:srgbClr val="FFFFFF"/>
                </a:solidFill>
                <a:latin typeface="Calibri"/>
                <a:cs typeface="Calibri"/>
              </a:rPr>
              <a:t>pages".</a:t>
            </a:r>
            <a:endParaRPr sz="1100">
              <a:latin typeface="Calibri"/>
              <a:cs typeface="Calibri"/>
            </a:endParaRPr>
          </a:p>
          <a:p>
            <a:pPr>
              <a:lnSpc>
                <a:spcPct val="100000"/>
              </a:lnSpc>
              <a:spcBef>
                <a:spcPts val="50"/>
              </a:spcBef>
              <a:buClr>
                <a:srgbClr val="FFBA00"/>
              </a:buClr>
              <a:buFont typeface="Courier New"/>
              <a:buChar char="o"/>
            </a:pPr>
            <a:endParaRPr sz="1150">
              <a:latin typeface="Calibri"/>
              <a:cs typeface="Calibri"/>
            </a:endParaRPr>
          </a:p>
          <a:p>
            <a:pPr marL="286385" indent="-273685">
              <a:lnSpc>
                <a:spcPct val="100000"/>
              </a:lnSpc>
              <a:spcBef>
                <a:spcPts val="5"/>
              </a:spcBef>
              <a:buClr>
                <a:srgbClr val="FFBA00"/>
              </a:buClr>
              <a:buSzPct val="127272"/>
              <a:buFont typeface="Courier New"/>
              <a:buChar char="o"/>
              <a:tabLst>
                <a:tab pos="285750" algn="l"/>
                <a:tab pos="286385" algn="l"/>
              </a:tabLst>
            </a:pPr>
            <a:r>
              <a:rPr sz="1100" spc="35" dirty="0">
                <a:solidFill>
                  <a:srgbClr val="FFFFFF"/>
                </a:solidFill>
                <a:latin typeface="Calibri"/>
                <a:cs typeface="Calibri"/>
              </a:rPr>
              <a:t>exit,</a:t>
            </a:r>
            <a:r>
              <a:rPr sz="1100" spc="15" dirty="0">
                <a:solidFill>
                  <a:srgbClr val="FFFFFF"/>
                </a:solidFill>
                <a:latin typeface="Calibri"/>
                <a:cs typeface="Calibri"/>
              </a:rPr>
              <a:t> </a:t>
            </a:r>
            <a:r>
              <a:rPr sz="1100" spc="40" dirty="0">
                <a:solidFill>
                  <a:srgbClr val="FFFFFF"/>
                </a:solidFill>
                <a:latin typeface="Calibri"/>
                <a:cs typeface="Calibri"/>
              </a:rPr>
              <a:t>logout,</a:t>
            </a:r>
            <a:r>
              <a:rPr sz="1100" spc="20" dirty="0">
                <a:solidFill>
                  <a:srgbClr val="FFFFFF"/>
                </a:solidFill>
                <a:latin typeface="Calibri"/>
                <a:cs typeface="Calibri"/>
              </a:rPr>
              <a:t> </a:t>
            </a:r>
            <a:r>
              <a:rPr sz="1100" spc="60" dirty="0">
                <a:solidFill>
                  <a:srgbClr val="FFFFFF"/>
                </a:solidFill>
                <a:latin typeface="Calibri"/>
                <a:cs typeface="Calibri"/>
              </a:rPr>
              <a:t>ή</a:t>
            </a:r>
            <a:r>
              <a:rPr sz="1100" spc="20" dirty="0">
                <a:solidFill>
                  <a:srgbClr val="FFFFFF"/>
                </a:solidFill>
                <a:latin typeface="Calibri"/>
                <a:cs typeface="Calibri"/>
              </a:rPr>
              <a:t> </a:t>
            </a:r>
            <a:r>
              <a:rPr sz="1100" spc="30" dirty="0">
                <a:solidFill>
                  <a:srgbClr val="FFFFFF"/>
                </a:solidFill>
                <a:latin typeface="Calibri"/>
                <a:cs typeface="Calibri"/>
              </a:rPr>
              <a:t>:</a:t>
            </a:r>
            <a:r>
              <a:rPr sz="1100" spc="20" dirty="0">
                <a:solidFill>
                  <a:srgbClr val="FFFFFF"/>
                </a:solidFill>
                <a:latin typeface="Calibri"/>
                <a:cs typeface="Calibri"/>
              </a:rPr>
              <a:t> </a:t>
            </a:r>
            <a:r>
              <a:rPr sz="1100" spc="45" dirty="0">
                <a:solidFill>
                  <a:srgbClr val="FFFFFF"/>
                </a:solidFill>
                <a:latin typeface="Calibri"/>
                <a:cs typeface="Calibri"/>
              </a:rPr>
              <a:t>Βγαίνει</a:t>
            </a:r>
            <a:r>
              <a:rPr sz="1100" spc="20" dirty="0">
                <a:solidFill>
                  <a:srgbClr val="FFFFFF"/>
                </a:solidFill>
                <a:latin typeface="Calibri"/>
                <a:cs typeface="Calibri"/>
              </a:rPr>
              <a:t> </a:t>
            </a:r>
            <a:r>
              <a:rPr sz="1100" spc="60" dirty="0">
                <a:solidFill>
                  <a:srgbClr val="FFFFFF"/>
                </a:solidFill>
                <a:latin typeface="Calibri"/>
                <a:cs typeface="Calibri"/>
              </a:rPr>
              <a:t>ή</a:t>
            </a:r>
            <a:r>
              <a:rPr sz="1100" spc="20" dirty="0">
                <a:solidFill>
                  <a:srgbClr val="FFFFFF"/>
                </a:solidFill>
                <a:latin typeface="Calibri"/>
                <a:cs typeface="Calibri"/>
              </a:rPr>
              <a:t> </a:t>
            </a:r>
            <a:r>
              <a:rPr sz="1100" spc="45" dirty="0">
                <a:solidFill>
                  <a:srgbClr val="FFFFFF"/>
                </a:solidFill>
                <a:latin typeface="Calibri"/>
                <a:cs typeface="Calibri"/>
              </a:rPr>
              <a:t>την</a:t>
            </a:r>
            <a:r>
              <a:rPr sz="1100" spc="15" dirty="0">
                <a:solidFill>
                  <a:srgbClr val="FFFFFF"/>
                </a:solidFill>
                <a:latin typeface="Calibri"/>
                <a:cs typeface="Calibri"/>
              </a:rPr>
              <a:t> </a:t>
            </a:r>
            <a:r>
              <a:rPr sz="1100" spc="50" dirty="0">
                <a:solidFill>
                  <a:srgbClr val="FFFFFF"/>
                </a:solidFill>
                <a:latin typeface="Calibri"/>
                <a:cs typeface="Calibri"/>
              </a:rPr>
              <a:t>τρέχουσα</a:t>
            </a:r>
            <a:r>
              <a:rPr sz="1100" spc="25" dirty="0">
                <a:solidFill>
                  <a:srgbClr val="FFFFFF"/>
                </a:solidFill>
                <a:latin typeface="Calibri"/>
                <a:cs typeface="Calibri"/>
              </a:rPr>
              <a:t> </a:t>
            </a:r>
            <a:r>
              <a:rPr sz="1100" spc="50" dirty="0">
                <a:solidFill>
                  <a:srgbClr val="FFFFFF"/>
                </a:solidFill>
                <a:latin typeface="Calibri"/>
                <a:cs typeface="Calibri"/>
              </a:rPr>
              <a:t>συνεδρία</a:t>
            </a:r>
            <a:r>
              <a:rPr sz="1100" spc="20" dirty="0">
                <a:solidFill>
                  <a:srgbClr val="FFFFFF"/>
                </a:solidFill>
                <a:latin typeface="Calibri"/>
                <a:cs typeface="Calibri"/>
              </a:rPr>
              <a:t> </a:t>
            </a:r>
            <a:r>
              <a:rPr sz="1100" spc="45" dirty="0">
                <a:solidFill>
                  <a:srgbClr val="FFFFFF"/>
                </a:solidFill>
                <a:latin typeface="Calibri"/>
                <a:cs typeface="Calibri"/>
              </a:rPr>
              <a:t>σας.</a:t>
            </a:r>
            <a:endParaRPr sz="1100">
              <a:latin typeface="Calibri"/>
              <a:cs typeface="Calibri"/>
            </a:endParaRPr>
          </a:p>
          <a:p>
            <a:pPr marL="286385" indent="-273685">
              <a:lnSpc>
                <a:spcPct val="100000"/>
              </a:lnSpc>
              <a:spcBef>
                <a:spcPts val="1340"/>
              </a:spcBef>
              <a:buClr>
                <a:srgbClr val="FFBA00"/>
              </a:buClr>
              <a:buSzPct val="127272"/>
              <a:buFont typeface="Courier New"/>
              <a:buChar char="o"/>
              <a:tabLst>
                <a:tab pos="285750" algn="l"/>
                <a:tab pos="286385" algn="l"/>
              </a:tabLst>
            </a:pPr>
            <a:r>
              <a:rPr sz="1100" spc="85" dirty="0">
                <a:solidFill>
                  <a:srgbClr val="FFFFFF"/>
                </a:solidFill>
                <a:latin typeface="Calibri"/>
                <a:cs typeface="Calibri"/>
              </a:rPr>
              <a:t>clear</a:t>
            </a:r>
            <a:r>
              <a:rPr sz="1100" spc="30" dirty="0">
                <a:solidFill>
                  <a:srgbClr val="FFFFFF"/>
                </a:solidFill>
                <a:latin typeface="Calibri"/>
                <a:cs typeface="Calibri"/>
              </a:rPr>
              <a:t> </a:t>
            </a:r>
            <a:r>
              <a:rPr sz="1100" spc="95" dirty="0">
                <a:solidFill>
                  <a:srgbClr val="FFFFFF"/>
                </a:solidFill>
                <a:latin typeface="Calibri"/>
                <a:cs typeface="Calibri"/>
              </a:rPr>
              <a:t>Καθαρίζει</a:t>
            </a:r>
            <a:r>
              <a:rPr sz="1100" spc="35" dirty="0">
                <a:solidFill>
                  <a:srgbClr val="FFFFFF"/>
                </a:solidFill>
                <a:latin typeface="Calibri"/>
                <a:cs typeface="Calibri"/>
              </a:rPr>
              <a:t> </a:t>
            </a:r>
            <a:r>
              <a:rPr sz="1100" spc="100" dirty="0">
                <a:solidFill>
                  <a:srgbClr val="FFFFFF"/>
                </a:solidFill>
                <a:latin typeface="Calibri"/>
                <a:cs typeface="Calibri"/>
              </a:rPr>
              <a:t>την</a:t>
            </a:r>
            <a:r>
              <a:rPr sz="1100" spc="35" dirty="0">
                <a:solidFill>
                  <a:srgbClr val="FFFFFF"/>
                </a:solidFill>
                <a:latin typeface="Calibri"/>
                <a:cs typeface="Calibri"/>
              </a:rPr>
              <a:t> </a:t>
            </a:r>
            <a:r>
              <a:rPr sz="1100" spc="90" dirty="0">
                <a:solidFill>
                  <a:srgbClr val="FFFFFF"/>
                </a:solidFill>
                <a:latin typeface="Calibri"/>
                <a:cs typeface="Calibri"/>
              </a:rPr>
              <a:t>οθόνη.</a:t>
            </a:r>
            <a:endParaRPr sz="1100">
              <a:latin typeface="Calibri"/>
              <a:cs typeface="Calibri"/>
            </a:endParaRPr>
          </a:p>
          <a:p>
            <a:pPr>
              <a:lnSpc>
                <a:spcPct val="100000"/>
              </a:lnSpc>
              <a:spcBef>
                <a:spcPts val="45"/>
              </a:spcBef>
            </a:pPr>
            <a:endParaRPr sz="1350">
              <a:latin typeface="Calibri"/>
              <a:cs typeface="Calibri"/>
            </a:endParaRPr>
          </a:p>
          <a:p>
            <a:pPr marL="12700" marR="317500">
              <a:lnSpc>
                <a:spcPts val="1190"/>
              </a:lnSpc>
              <a:spcBef>
                <a:spcPts val="5"/>
              </a:spcBef>
            </a:pPr>
            <a:r>
              <a:rPr sz="1100" spc="85" dirty="0">
                <a:solidFill>
                  <a:srgbClr val="FFFFFF"/>
                </a:solidFill>
                <a:latin typeface="Calibri"/>
                <a:cs typeface="Calibri"/>
              </a:rPr>
              <a:t>Αν</a:t>
            </a:r>
            <a:r>
              <a:rPr sz="1100" spc="40" dirty="0">
                <a:solidFill>
                  <a:srgbClr val="FFFFFF"/>
                </a:solidFill>
                <a:latin typeface="Calibri"/>
                <a:cs typeface="Calibri"/>
              </a:rPr>
              <a:t> </a:t>
            </a:r>
            <a:r>
              <a:rPr sz="1100" spc="75" dirty="0">
                <a:solidFill>
                  <a:srgbClr val="FFFFFF"/>
                </a:solidFill>
                <a:latin typeface="Calibri"/>
                <a:cs typeface="Calibri"/>
              </a:rPr>
              <a:t>δεν</a:t>
            </a:r>
            <a:r>
              <a:rPr sz="1100" spc="40" dirty="0">
                <a:solidFill>
                  <a:srgbClr val="FFFFFF"/>
                </a:solidFill>
                <a:latin typeface="Calibri"/>
                <a:cs typeface="Calibri"/>
              </a:rPr>
              <a:t> </a:t>
            </a:r>
            <a:r>
              <a:rPr sz="1100" spc="65" dirty="0">
                <a:solidFill>
                  <a:srgbClr val="FFFFFF"/>
                </a:solidFill>
                <a:latin typeface="Calibri"/>
                <a:cs typeface="Calibri"/>
              </a:rPr>
              <a:t>είστε</a:t>
            </a:r>
            <a:r>
              <a:rPr sz="1100" spc="35" dirty="0">
                <a:solidFill>
                  <a:srgbClr val="FFFFFF"/>
                </a:solidFill>
                <a:latin typeface="Calibri"/>
                <a:cs typeface="Calibri"/>
              </a:rPr>
              <a:t> </a:t>
            </a:r>
            <a:r>
              <a:rPr sz="1100" spc="70" dirty="0">
                <a:solidFill>
                  <a:srgbClr val="FFFFFF"/>
                </a:solidFill>
                <a:latin typeface="Calibri"/>
                <a:cs typeface="Calibri"/>
              </a:rPr>
              <a:t>σίγουροι</a:t>
            </a:r>
            <a:r>
              <a:rPr sz="1100" spc="45" dirty="0">
                <a:solidFill>
                  <a:srgbClr val="FFFFFF"/>
                </a:solidFill>
                <a:latin typeface="Calibri"/>
                <a:cs typeface="Calibri"/>
              </a:rPr>
              <a:t> </a:t>
            </a:r>
            <a:r>
              <a:rPr sz="1100" spc="70" dirty="0">
                <a:solidFill>
                  <a:srgbClr val="FFFFFF"/>
                </a:solidFill>
                <a:latin typeface="Calibri"/>
                <a:cs typeface="Calibri"/>
              </a:rPr>
              <a:t>για</a:t>
            </a:r>
            <a:r>
              <a:rPr sz="1100" spc="40" dirty="0">
                <a:solidFill>
                  <a:srgbClr val="FFFFFF"/>
                </a:solidFill>
                <a:latin typeface="Calibri"/>
                <a:cs typeface="Calibri"/>
              </a:rPr>
              <a:t> </a:t>
            </a:r>
            <a:r>
              <a:rPr sz="1100" spc="75" dirty="0">
                <a:solidFill>
                  <a:srgbClr val="FFFFFF"/>
                </a:solidFill>
                <a:latin typeface="Calibri"/>
                <a:cs typeface="Calibri"/>
              </a:rPr>
              <a:t>την</a:t>
            </a:r>
            <a:r>
              <a:rPr sz="1100" spc="40" dirty="0">
                <a:solidFill>
                  <a:srgbClr val="FFFFFF"/>
                </a:solidFill>
                <a:latin typeface="Calibri"/>
                <a:cs typeface="Calibri"/>
              </a:rPr>
              <a:t> </a:t>
            </a:r>
            <a:r>
              <a:rPr sz="1100" spc="75" dirty="0">
                <a:solidFill>
                  <a:srgbClr val="FFFFFF"/>
                </a:solidFill>
                <a:latin typeface="Calibri"/>
                <a:cs typeface="Calibri"/>
              </a:rPr>
              <a:t>εντολή</a:t>
            </a:r>
            <a:r>
              <a:rPr sz="1100" spc="35" dirty="0">
                <a:solidFill>
                  <a:srgbClr val="FFFFFF"/>
                </a:solidFill>
                <a:latin typeface="Calibri"/>
                <a:cs typeface="Calibri"/>
              </a:rPr>
              <a:t> </a:t>
            </a:r>
            <a:r>
              <a:rPr sz="1100" spc="85" dirty="0">
                <a:solidFill>
                  <a:srgbClr val="FFFFFF"/>
                </a:solidFill>
                <a:latin typeface="Calibri"/>
                <a:cs typeface="Calibri"/>
              </a:rPr>
              <a:t>που</a:t>
            </a:r>
            <a:r>
              <a:rPr sz="1100" spc="45" dirty="0">
                <a:solidFill>
                  <a:srgbClr val="FFFFFF"/>
                </a:solidFill>
                <a:latin typeface="Calibri"/>
                <a:cs typeface="Calibri"/>
              </a:rPr>
              <a:t> </a:t>
            </a:r>
            <a:r>
              <a:rPr sz="1100" spc="75" dirty="0">
                <a:solidFill>
                  <a:srgbClr val="FFFFFF"/>
                </a:solidFill>
                <a:latin typeface="Calibri"/>
                <a:cs typeface="Calibri"/>
              </a:rPr>
              <a:t>πρέπει</a:t>
            </a:r>
            <a:r>
              <a:rPr sz="1100" spc="40" dirty="0">
                <a:solidFill>
                  <a:srgbClr val="FFFFFF"/>
                </a:solidFill>
                <a:latin typeface="Calibri"/>
                <a:cs typeface="Calibri"/>
              </a:rPr>
              <a:t> </a:t>
            </a:r>
            <a:r>
              <a:rPr sz="1100" spc="80" dirty="0">
                <a:solidFill>
                  <a:srgbClr val="FFFFFF"/>
                </a:solidFill>
                <a:latin typeface="Calibri"/>
                <a:cs typeface="Calibri"/>
              </a:rPr>
              <a:t>να</a:t>
            </a:r>
            <a:r>
              <a:rPr sz="1100" spc="45" dirty="0">
                <a:solidFill>
                  <a:srgbClr val="FFFFFF"/>
                </a:solidFill>
                <a:latin typeface="Calibri"/>
                <a:cs typeface="Calibri"/>
              </a:rPr>
              <a:t> </a:t>
            </a:r>
            <a:r>
              <a:rPr sz="1100" spc="70" dirty="0">
                <a:solidFill>
                  <a:srgbClr val="FFFFFF"/>
                </a:solidFill>
                <a:latin typeface="Calibri"/>
                <a:cs typeface="Calibri"/>
              </a:rPr>
              <a:t>χρησιμοποιήσετε,</a:t>
            </a:r>
            <a:r>
              <a:rPr sz="1100" spc="40" dirty="0">
                <a:solidFill>
                  <a:srgbClr val="FFFFFF"/>
                </a:solidFill>
                <a:latin typeface="Calibri"/>
                <a:cs typeface="Calibri"/>
              </a:rPr>
              <a:t> </a:t>
            </a:r>
            <a:r>
              <a:rPr sz="1100" spc="70" dirty="0">
                <a:solidFill>
                  <a:srgbClr val="FFFFFF"/>
                </a:solidFill>
                <a:latin typeface="Calibri"/>
                <a:cs typeface="Calibri"/>
              </a:rPr>
              <a:t>μπορείτε</a:t>
            </a:r>
            <a:r>
              <a:rPr sz="1100" spc="35" dirty="0">
                <a:solidFill>
                  <a:srgbClr val="FFFFFF"/>
                </a:solidFill>
                <a:latin typeface="Calibri"/>
                <a:cs typeface="Calibri"/>
              </a:rPr>
              <a:t> </a:t>
            </a:r>
            <a:r>
              <a:rPr sz="1100" spc="80" dirty="0">
                <a:solidFill>
                  <a:srgbClr val="FFFFFF"/>
                </a:solidFill>
                <a:latin typeface="Calibri"/>
                <a:cs typeface="Calibri"/>
              </a:rPr>
              <a:t>να</a:t>
            </a:r>
            <a:r>
              <a:rPr sz="1100" spc="45" dirty="0">
                <a:solidFill>
                  <a:srgbClr val="FFFFFF"/>
                </a:solidFill>
                <a:latin typeface="Calibri"/>
                <a:cs typeface="Calibri"/>
              </a:rPr>
              <a:t> </a:t>
            </a:r>
            <a:r>
              <a:rPr sz="1100" spc="75" dirty="0">
                <a:solidFill>
                  <a:srgbClr val="FFFFFF"/>
                </a:solidFill>
                <a:latin typeface="Calibri"/>
                <a:cs typeface="Calibri"/>
              </a:rPr>
              <a:t>κάνετε</a:t>
            </a:r>
            <a:r>
              <a:rPr sz="1100" spc="35" dirty="0">
                <a:solidFill>
                  <a:srgbClr val="FFFFFF"/>
                </a:solidFill>
                <a:latin typeface="Calibri"/>
                <a:cs typeface="Calibri"/>
              </a:rPr>
              <a:t> </a:t>
            </a:r>
            <a:r>
              <a:rPr sz="1100" spc="80" dirty="0">
                <a:solidFill>
                  <a:srgbClr val="FFFFFF"/>
                </a:solidFill>
                <a:latin typeface="Calibri"/>
                <a:cs typeface="Calibri"/>
              </a:rPr>
              <a:t>αναζήτηση</a:t>
            </a:r>
            <a:r>
              <a:rPr sz="1100" spc="40" dirty="0">
                <a:solidFill>
                  <a:srgbClr val="FFFFFF"/>
                </a:solidFill>
                <a:latin typeface="Calibri"/>
                <a:cs typeface="Calibri"/>
              </a:rPr>
              <a:t> </a:t>
            </a:r>
            <a:r>
              <a:rPr sz="1100" spc="60" dirty="0">
                <a:solidFill>
                  <a:srgbClr val="FFFFFF"/>
                </a:solidFill>
                <a:latin typeface="Calibri"/>
                <a:cs typeface="Calibri"/>
              </a:rPr>
              <a:t>στις</a:t>
            </a:r>
            <a:r>
              <a:rPr sz="1100" spc="340" dirty="0">
                <a:solidFill>
                  <a:srgbClr val="FFFFFF"/>
                </a:solidFill>
                <a:latin typeface="Calibri"/>
                <a:cs typeface="Calibri"/>
              </a:rPr>
              <a:t> </a:t>
            </a:r>
            <a:r>
              <a:rPr sz="1100" spc="95" dirty="0">
                <a:solidFill>
                  <a:srgbClr val="FFFFFF"/>
                </a:solidFill>
                <a:latin typeface="Calibri"/>
                <a:cs typeface="Calibri"/>
              </a:rPr>
              <a:t>man</a:t>
            </a:r>
            <a:r>
              <a:rPr sz="1100" spc="40" dirty="0">
                <a:solidFill>
                  <a:srgbClr val="FFFFFF"/>
                </a:solidFill>
                <a:latin typeface="Calibri"/>
                <a:cs typeface="Calibri"/>
              </a:rPr>
              <a:t> </a:t>
            </a:r>
            <a:r>
              <a:rPr sz="1100" spc="80" dirty="0">
                <a:solidFill>
                  <a:srgbClr val="FFFFFF"/>
                </a:solidFill>
                <a:latin typeface="Calibri"/>
                <a:cs typeface="Calibri"/>
              </a:rPr>
              <a:t>με</a:t>
            </a:r>
            <a:r>
              <a:rPr sz="1100" spc="45" dirty="0">
                <a:solidFill>
                  <a:srgbClr val="FFFFFF"/>
                </a:solidFill>
                <a:latin typeface="Calibri"/>
                <a:cs typeface="Calibri"/>
              </a:rPr>
              <a:t> </a:t>
            </a:r>
            <a:r>
              <a:rPr sz="1100" spc="75" dirty="0">
                <a:solidFill>
                  <a:srgbClr val="FFFFFF"/>
                </a:solidFill>
                <a:latin typeface="Calibri"/>
                <a:cs typeface="Calibri"/>
              </a:rPr>
              <a:t>την</a:t>
            </a:r>
            <a:r>
              <a:rPr sz="1100" spc="35" dirty="0">
                <a:solidFill>
                  <a:srgbClr val="FFFFFF"/>
                </a:solidFill>
                <a:latin typeface="Calibri"/>
                <a:cs typeface="Calibri"/>
              </a:rPr>
              <a:t> </a:t>
            </a:r>
            <a:r>
              <a:rPr sz="1100" spc="75" dirty="0">
                <a:solidFill>
                  <a:srgbClr val="FFFFFF"/>
                </a:solidFill>
                <a:latin typeface="Calibri"/>
                <a:cs typeface="Calibri"/>
              </a:rPr>
              <a:t>εντολή</a:t>
            </a:r>
            <a:r>
              <a:rPr sz="1100" spc="40" dirty="0">
                <a:solidFill>
                  <a:srgbClr val="FFFFFF"/>
                </a:solidFill>
                <a:latin typeface="Calibri"/>
                <a:cs typeface="Calibri"/>
              </a:rPr>
              <a:t> </a:t>
            </a:r>
            <a:r>
              <a:rPr sz="1100" spc="95" dirty="0">
                <a:solidFill>
                  <a:srgbClr val="FFFFFF"/>
                </a:solidFill>
                <a:latin typeface="Calibri"/>
                <a:cs typeface="Calibri"/>
              </a:rPr>
              <a:t>man</a:t>
            </a:r>
            <a:r>
              <a:rPr sz="1100" spc="40" dirty="0">
                <a:solidFill>
                  <a:srgbClr val="FFFFFF"/>
                </a:solidFill>
                <a:latin typeface="Calibri"/>
                <a:cs typeface="Calibri"/>
              </a:rPr>
              <a:t> </a:t>
            </a:r>
            <a:r>
              <a:rPr sz="1100" spc="60" dirty="0">
                <a:solidFill>
                  <a:srgbClr val="FFFFFF"/>
                </a:solidFill>
                <a:latin typeface="Calibri"/>
                <a:cs typeface="Calibri"/>
              </a:rPr>
              <a:t>-k</a:t>
            </a:r>
            <a:r>
              <a:rPr sz="1100" spc="45" dirty="0">
                <a:solidFill>
                  <a:srgbClr val="FFFFFF"/>
                </a:solidFill>
                <a:latin typeface="Calibri"/>
                <a:cs typeface="Calibri"/>
              </a:rPr>
              <a:t> </a:t>
            </a:r>
            <a:r>
              <a:rPr sz="1100" spc="90" dirty="0">
                <a:solidFill>
                  <a:srgbClr val="FFFFFF"/>
                </a:solidFill>
                <a:latin typeface="Calibri"/>
                <a:cs typeface="Calibri"/>
              </a:rPr>
              <a:t>KEYWORD.</a:t>
            </a:r>
            <a:r>
              <a:rPr sz="1100" spc="45" dirty="0">
                <a:solidFill>
                  <a:srgbClr val="FFFFFF"/>
                </a:solidFill>
                <a:latin typeface="Calibri"/>
                <a:cs typeface="Calibri"/>
              </a:rPr>
              <a:t> </a:t>
            </a:r>
            <a:r>
              <a:rPr sz="1100" spc="85" dirty="0">
                <a:solidFill>
                  <a:srgbClr val="FFFFFF"/>
                </a:solidFill>
                <a:latin typeface="Calibri"/>
                <a:cs typeface="Calibri"/>
              </a:rPr>
              <a:t>Από</a:t>
            </a:r>
            <a:r>
              <a:rPr sz="1100" spc="40" dirty="0">
                <a:solidFill>
                  <a:srgbClr val="FFFFFF"/>
                </a:solidFill>
                <a:latin typeface="Calibri"/>
                <a:cs typeface="Calibri"/>
              </a:rPr>
              <a:t> </a:t>
            </a:r>
            <a:r>
              <a:rPr sz="1100" spc="65" dirty="0">
                <a:solidFill>
                  <a:srgbClr val="FFFFFF"/>
                </a:solidFill>
                <a:latin typeface="Calibri"/>
                <a:cs typeface="Calibri"/>
              </a:rPr>
              <a:t>εκεί</a:t>
            </a:r>
            <a:r>
              <a:rPr sz="1100" spc="45" dirty="0">
                <a:solidFill>
                  <a:srgbClr val="FFFFFF"/>
                </a:solidFill>
                <a:latin typeface="Calibri"/>
                <a:cs typeface="Calibri"/>
              </a:rPr>
              <a:t> </a:t>
            </a:r>
            <a:r>
              <a:rPr sz="1100" spc="70" dirty="0">
                <a:solidFill>
                  <a:srgbClr val="FFFFFF"/>
                </a:solidFill>
                <a:latin typeface="Calibri"/>
                <a:cs typeface="Calibri"/>
              </a:rPr>
              <a:t>μπορείτε</a:t>
            </a:r>
            <a:r>
              <a:rPr sz="1100" spc="35" dirty="0">
                <a:solidFill>
                  <a:srgbClr val="FFFFFF"/>
                </a:solidFill>
                <a:latin typeface="Calibri"/>
                <a:cs typeface="Calibri"/>
              </a:rPr>
              <a:t> </a:t>
            </a:r>
            <a:r>
              <a:rPr sz="1100" spc="80" dirty="0">
                <a:solidFill>
                  <a:srgbClr val="FFFFFF"/>
                </a:solidFill>
                <a:latin typeface="Calibri"/>
                <a:cs typeface="Calibri"/>
              </a:rPr>
              <a:t>να </a:t>
            </a:r>
            <a:r>
              <a:rPr sz="1100" spc="-235" dirty="0">
                <a:solidFill>
                  <a:srgbClr val="FFFFFF"/>
                </a:solidFill>
                <a:latin typeface="Calibri"/>
                <a:cs typeface="Calibri"/>
              </a:rPr>
              <a:t> </a:t>
            </a:r>
            <a:r>
              <a:rPr sz="1100" spc="75" dirty="0">
                <a:solidFill>
                  <a:srgbClr val="FFFFFF"/>
                </a:solidFill>
                <a:latin typeface="Calibri"/>
                <a:cs typeface="Calibri"/>
              </a:rPr>
              <a:t>διαβάσετε</a:t>
            </a:r>
            <a:r>
              <a:rPr sz="1100" spc="30" dirty="0">
                <a:solidFill>
                  <a:srgbClr val="FFFFFF"/>
                </a:solidFill>
                <a:latin typeface="Calibri"/>
                <a:cs typeface="Calibri"/>
              </a:rPr>
              <a:t> </a:t>
            </a:r>
            <a:r>
              <a:rPr sz="1100" spc="70" dirty="0">
                <a:solidFill>
                  <a:srgbClr val="FFFFFF"/>
                </a:solidFill>
                <a:latin typeface="Calibri"/>
                <a:cs typeface="Calibri"/>
              </a:rPr>
              <a:t>τη</a:t>
            </a:r>
            <a:r>
              <a:rPr sz="1100" spc="35" dirty="0">
                <a:solidFill>
                  <a:srgbClr val="FFFFFF"/>
                </a:solidFill>
                <a:latin typeface="Calibri"/>
                <a:cs typeface="Calibri"/>
              </a:rPr>
              <a:t> </a:t>
            </a:r>
            <a:r>
              <a:rPr sz="1100" spc="75" dirty="0">
                <a:solidFill>
                  <a:srgbClr val="FFFFFF"/>
                </a:solidFill>
                <a:latin typeface="Calibri"/>
                <a:cs typeface="Calibri"/>
              </a:rPr>
              <a:t>σελίδα</a:t>
            </a:r>
            <a:r>
              <a:rPr sz="1100" spc="35" dirty="0">
                <a:solidFill>
                  <a:srgbClr val="FFFFFF"/>
                </a:solidFill>
                <a:latin typeface="Calibri"/>
                <a:cs typeface="Calibri"/>
              </a:rPr>
              <a:t> </a:t>
            </a:r>
            <a:r>
              <a:rPr sz="1100" spc="95" dirty="0">
                <a:solidFill>
                  <a:srgbClr val="FFFFFF"/>
                </a:solidFill>
                <a:latin typeface="Calibri"/>
                <a:cs typeface="Calibri"/>
              </a:rPr>
              <a:t>man</a:t>
            </a:r>
            <a:r>
              <a:rPr sz="1100" spc="35" dirty="0">
                <a:solidFill>
                  <a:srgbClr val="FFFFFF"/>
                </a:solidFill>
                <a:latin typeface="Calibri"/>
                <a:cs typeface="Calibri"/>
              </a:rPr>
              <a:t> </a:t>
            </a:r>
            <a:r>
              <a:rPr sz="1100" spc="70" dirty="0">
                <a:solidFill>
                  <a:srgbClr val="FFFFFF"/>
                </a:solidFill>
                <a:latin typeface="Calibri"/>
                <a:cs typeface="Calibri"/>
              </a:rPr>
              <a:t>για</a:t>
            </a:r>
            <a:r>
              <a:rPr sz="1100" spc="35" dirty="0">
                <a:solidFill>
                  <a:srgbClr val="FFFFFF"/>
                </a:solidFill>
                <a:latin typeface="Calibri"/>
                <a:cs typeface="Calibri"/>
              </a:rPr>
              <a:t> </a:t>
            </a:r>
            <a:r>
              <a:rPr sz="1100" spc="75" dirty="0">
                <a:solidFill>
                  <a:srgbClr val="FFFFFF"/>
                </a:solidFill>
                <a:latin typeface="Calibri"/>
                <a:cs typeface="Calibri"/>
              </a:rPr>
              <a:t>την</a:t>
            </a:r>
            <a:r>
              <a:rPr sz="1100" spc="30" dirty="0">
                <a:solidFill>
                  <a:srgbClr val="FFFFFF"/>
                </a:solidFill>
                <a:latin typeface="Calibri"/>
                <a:cs typeface="Calibri"/>
              </a:rPr>
              <a:t> </a:t>
            </a:r>
            <a:r>
              <a:rPr sz="1100" spc="75" dirty="0">
                <a:solidFill>
                  <a:srgbClr val="FFFFFF"/>
                </a:solidFill>
                <a:latin typeface="Calibri"/>
                <a:cs typeface="Calibri"/>
              </a:rPr>
              <a:t>εντολή</a:t>
            </a:r>
            <a:r>
              <a:rPr sz="1100" spc="30" dirty="0">
                <a:solidFill>
                  <a:srgbClr val="FFFFFF"/>
                </a:solidFill>
                <a:latin typeface="Calibri"/>
                <a:cs typeface="Calibri"/>
              </a:rPr>
              <a:t> </a:t>
            </a:r>
            <a:r>
              <a:rPr sz="1100" spc="85" dirty="0">
                <a:solidFill>
                  <a:srgbClr val="FFFFFF"/>
                </a:solidFill>
                <a:latin typeface="Calibri"/>
                <a:cs typeface="Calibri"/>
              </a:rPr>
              <a:t>ή</a:t>
            </a:r>
            <a:r>
              <a:rPr sz="1100" spc="35" dirty="0">
                <a:solidFill>
                  <a:srgbClr val="FFFFFF"/>
                </a:solidFill>
                <a:latin typeface="Calibri"/>
                <a:cs typeface="Calibri"/>
              </a:rPr>
              <a:t> </a:t>
            </a:r>
            <a:r>
              <a:rPr sz="1100" spc="80" dirty="0">
                <a:solidFill>
                  <a:srgbClr val="FFFFFF"/>
                </a:solidFill>
                <a:latin typeface="Calibri"/>
                <a:cs typeface="Calibri"/>
              </a:rPr>
              <a:t>να</a:t>
            </a:r>
            <a:r>
              <a:rPr sz="1100" spc="35" dirty="0">
                <a:solidFill>
                  <a:srgbClr val="FFFFFF"/>
                </a:solidFill>
                <a:latin typeface="Calibri"/>
                <a:cs typeface="Calibri"/>
              </a:rPr>
              <a:t> </a:t>
            </a:r>
            <a:r>
              <a:rPr sz="1100" spc="70" dirty="0">
                <a:solidFill>
                  <a:srgbClr val="FFFFFF"/>
                </a:solidFill>
                <a:latin typeface="Calibri"/>
                <a:cs typeface="Calibri"/>
              </a:rPr>
              <a:t>ζητήσετε</a:t>
            </a:r>
            <a:r>
              <a:rPr sz="1100" spc="25" dirty="0">
                <a:solidFill>
                  <a:srgbClr val="FFFFFF"/>
                </a:solidFill>
                <a:latin typeface="Calibri"/>
                <a:cs typeface="Calibri"/>
              </a:rPr>
              <a:t> </a:t>
            </a:r>
            <a:r>
              <a:rPr sz="1100" spc="75" dirty="0">
                <a:solidFill>
                  <a:srgbClr val="FFFFFF"/>
                </a:solidFill>
                <a:latin typeface="Calibri"/>
                <a:cs typeface="Calibri"/>
              </a:rPr>
              <a:t>βοήθεια</a:t>
            </a:r>
            <a:r>
              <a:rPr sz="1100" spc="35" dirty="0">
                <a:solidFill>
                  <a:srgbClr val="FFFFFF"/>
                </a:solidFill>
                <a:latin typeface="Calibri"/>
                <a:cs typeface="Calibri"/>
              </a:rPr>
              <a:t> </a:t>
            </a:r>
            <a:r>
              <a:rPr sz="1100" spc="80" dirty="0">
                <a:solidFill>
                  <a:srgbClr val="FFFFFF"/>
                </a:solidFill>
                <a:latin typeface="Calibri"/>
                <a:cs typeface="Calibri"/>
              </a:rPr>
              <a:t>με</a:t>
            </a:r>
            <a:r>
              <a:rPr sz="1100" spc="35" dirty="0">
                <a:solidFill>
                  <a:srgbClr val="FFFFFF"/>
                </a:solidFill>
                <a:latin typeface="Calibri"/>
                <a:cs typeface="Calibri"/>
              </a:rPr>
              <a:t> </a:t>
            </a:r>
            <a:r>
              <a:rPr sz="1100" spc="65" dirty="0">
                <a:solidFill>
                  <a:srgbClr val="FFFFFF"/>
                </a:solidFill>
                <a:latin typeface="Calibri"/>
                <a:cs typeface="Calibri"/>
              </a:rPr>
              <a:t>-h</a:t>
            </a:r>
            <a:r>
              <a:rPr sz="1100" spc="40" dirty="0">
                <a:solidFill>
                  <a:srgbClr val="FFFFFF"/>
                </a:solidFill>
                <a:latin typeface="Calibri"/>
                <a:cs typeface="Calibri"/>
              </a:rPr>
              <a:t> </a:t>
            </a:r>
            <a:r>
              <a:rPr sz="1100" spc="85" dirty="0">
                <a:solidFill>
                  <a:srgbClr val="FFFFFF"/>
                </a:solidFill>
                <a:latin typeface="Calibri"/>
                <a:cs typeface="Calibri"/>
              </a:rPr>
              <a:t>ή</a:t>
            </a:r>
            <a:r>
              <a:rPr sz="1100" spc="35" dirty="0">
                <a:solidFill>
                  <a:srgbClr val="FFFFFF"/>
                </a:solidFill>
                <a:latin typeface="Calibri"/>
                <a:cs typeface="Calibri"/>
              </a:rPr>
              <a:t> </a:t>
            </a:r>
            <a:r>
              <a:rPr sz="1100" spc="55" dirty="0">
                <a:solidFill>
                  <a:srgbClr val="FFFFFF"/>
                </a:solidFill>
                <a:latin typeface="Calibri"/>
                <a:cs typeface="Calibri"/>
              </a:rPr>
              <a:t>--help.</a:t>
            </a:r>
            <a:endParaRPr sz="11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51864" y="563245"/>
            <a:ext cx="1976755" cy="459740"/>
          </a:xfrm>
          <a:prstGeom prst="rect">
            <a:avLst/>
          </a:prstGeom>
        </p:spPr>
        <p:txBody>
          <a:bodyPr vert="horz" wrap="square" lIns="0" tIns="12700" rIns="0" bIns="0" rtlCol="0">
            <a:spAutoFit/>
          </a:bodyPr>
          <a:lstStyle/>
          <a:p>
            <a:pPr marL="12700">
              <a:lnSpc>
                <a:spcPct val="100000"/>
              </a:lnSpc>
              <a:spcBef>
                <a:spcPts val="100"/>
              </a:spcBef>
            </a:pPr>
            <a:r>
              <a:rPr spc="125" dirty="0">
                <a:solidFill>
                  <a:srgbClr val="FFFFFF"/>
                </a:solidFill>
              </a:rPr>
              <a:t>Παράδειγμα</a:t>
            </a:r>
          </a:p>
        </p:txBody>
      </p:sp>
      <p:sp>
        <p:nvSpPr>
          <p:cNvPr id="4" name="object 4"/>
          <p:cNvSpPr txBox="1"/>
          <p:nvPr/>
        </p:nvSpPr>
        <p:spPr>
          <a:xfrm>
            <a:off x="951864" y="1256029"/>
            <a:ext cx="977900" cy="193040"/>
          </a:xfrm>
          <a:prstGeom prst="rect">
            <a:avLst/>
          </a:prstGeom>
        </p:spPr>
        <p:txBody>
          <a:bodyPr vert="horz" wrap="square" lIns="0" tIns="12700" rIns="0" bIns="0" rtlCol="0">
            <a:spAutoFit/>
          </a:bodyPr>
          <a:lstStyle/>
          <a:p>
            <a:pPr marL="12700">
              <a:lnSpc>
                <a:spcPct val="100000"/>
              </a:lnSpc>
              <a:spcBef>
                <a:spcPts val="100"/>
              </a:spcBef>
            </a:pPr>
            <a:r>
              <a:rPr sz="1100" b="1" spc="110" dirty="0">
                <a:solidFill>
                  <a:srgbClr val="FFFFFF"/>
                </a:solidFill>
                <a:latin typeface="Calibri"/>
                <a:cs typeface="Calibri"/>
              </a:rPr>
              <a:t>$</a:t>
            </a:r>
            <a:r>
              <a:rPr sz="1100" b="1" spc="25" dirty="0">
                <a:solidFill>
                  <a:srgbClr val="FFFFFF"/>
                </a:solidFill>
                <a:latin typeface="Calibri"/>
                <a:cs typeface="Calibri"/>
              </a:rPr>
              <a:t> </a:t>
            </a:r>
            <a:r>
              <a:rPr sz="1100" b="1" spc="135" dirty="0">
                <a:solidFill>
                  <a:srgbClr val="FF0000"/>
                </a:solidFill>
                <a:latin typeface="Calibri"/>
                <a:cs typeface="Calibri"/>
              </a:rPr>
              <a:t>man</a:t>
            </a:r>
            <a:r>
              <a:rPr sz="1100" b="1" spc="20" dirty="0">
                <a:solidFill>
                  <a:srgbClr val="FF0000"/>
                </a:solidFill>
                <a:latin typeface="Calibri"/>
                <a:cs typeface="Calibri"/>
              </a:rPr>
              <a:t> </a:t>
            </a:r>
            <a:r>
              <a:rPr sz="1100" b="1" spc="85" dirty="0">
                <a:solidFill>
                  <a:srgbClr val="FF0000"/>
                </a:solidFill>
                <a:latin typeface="Calibri"/>
                <a:cs typeface="Calibri"/>
              </a:rPr>
              <a:t>-k</a:t>
            </a:r>
            <a:r>
              <a:rPr sz="1100" b="1" spc="20" dirty="0">
                <a:solidFill>
                  <a:srgbClr val="FF0000"/>
                </a:solidFill>
                <a:latin typeface="Calibri"/>
                <a:cs typeface="Calibri"/>
              </a:rPr>
              <a:t> </a:t>
            </a:r>
            <a:r>
              <a:rPr sz="1100" b="1" spc="85" dirty="0">
                <a:solidFill>
                  <a:srgbClr val="FF0000"/>
                </a:solidFill>
                <a:latin typeface="Calibri"/>
                <a:cs typeface="Calibri"/>
              </a:rPr>
              <a:t>time</a:t>
            </a:r>
            <a:endParaRPr sz="1100">
              <a:latin typeface="Calibri"/>
              <a:cs typeface="Calibri"/>
            </a:endParaRPr>
          </a:p>
        </p:txBody>
      </p:sp>
      <p:sp>
        <p:nvSpPr>
          <p:cNvPr id="5" name="object 5"/>
          <p:cNvSpPr txBox="1"/>
          <p:nvPr/>
        </p:nvSpPr>
        <p:spPr>
          <a:xfrm>
            <a:off x="951864" y="1651952"/>
            <a:ext cx="520700" cy="193040"/>
          </a:xfrm>
          <a:prstGeom prst="rect">
            <a:avLst/>
          </a:prstGeom>
        </p:spPr>
        <p:txBody>
          <a:bodyPr vert="horz" wrap="square" lIns="0" tIns="12700" rIns="0" bIns="0" rtlCol="0">
            <a:spAutoFit/>
          </a:bodyPr>
          <a:lstStyle/>
          <a:p>
            <a:pPr marL="12700">
              <a:lnSpc>
                <a:spcPct val="100000"/>
              </a:lnSpc>
              <a:spcBef>
                <a:spcPts val="100"/>
              </a:spcBef>
            </a:pPr>
            <a:r>
              <a:rPr sz="1100" u="sng" spc="60" dirty="0">
                <a:solidFill>
                  <a:srgbClr val="FFFFFF"/>
                </a:solidFill>
                <a:uFill>
                  <a:solidFill>
                    <a:srgbClr val="FFFFFF"/>
                  </a:solidFill>
                </a:uFill>
                <a:latin typeface="Calibri"/>
                <a:cs typeface="Calibri"/>
              </a:rPr>
              <a:t>Έξοδος:</a:t>
            </a:r>
            <a:endParaRPr sz="1100">
              <a:latin typeface="Calibri"/>
              <a:cs typeface="Calibri"/>
            </a:endParaRPr>
          </a:p>
        </p:txBody>
      </p:sp>
      <p:pic>
        <p:nvPicPr>
          <p:cNvPr id="6" name="object 6"/>
          <p:cNvPicPr/>
          <p:nvPr/>
        </p:nvPicPr>
        <p:blipFill>
          <a:blip r:embed="rId2" cstate="print"/>
          <a:stretch>
            <a:fillRect/>
          </a:stretch>
        </p:blipFill>
        <p:spPr>
          <a:xfrm>
            <a:off x="6949757" y="5842952"/>
            <a:ext cx="1530032" cy="612140"/>
          </a:xfrm>
          <a:prstGeom prst="rect">
            <a:avLst/>
          </a:prstGeom>
        </p:spPr>
      </p:pic>
      <p:grpSp>
        <p:nvGrpSpPr>
          <p:cNvPr id="7" name="object 7"/>
          <p:cNvGrpSpPr/>
          <p:nvPr/>
        </p:nvGrpSpPr>
        <p:grpSpPr>
          <a:xfrm>
            <a:off x="685800" y="2341562"/>
            <a:ext cx="5998210" cy="2028189"/>
            <a:chOff x="854392" y="2360612"/>
            <a:chExt cx="5998210" cy="2028189"/>
          </a:xfrm>
        </p:grpSpPr>
        <p:sp>
          <p:nvSpPr>
            <p:cNvPr id="8" name="object 8"/>
            <p:cNvSpPr/>
            <p:nvPr/>
          </p:nvSpPr>
          <p:spPr>
            <a:xfrm>
              <a:off x="873442" y="2379662"/>
              <a:ext cx="5960110" cy="1990089"/>
            </a:xfrm>
            <a:custGeom>
              <a:avLst/>
              <a:gdLst/>
              <a:ahLst/>
              <a:cxnLst/>
              <a:rect l="l" t="t" r="r" b="b"/>
              <a:pathLst>
                <a:path w="5960109" h="1990089">
                  <a:moveTo>
                    <a:pt x="5959792" y="0"/>
                  </a:moveTo>
                  <a:lnTo>
                    <a:pt x="0" y="0"/>
                  </a:lnTo>
                  <a:lnTo>
                    <a:pt x="0" y="1989772"/>
                  </a:lnTo>
                  <a:lnTo>
                    <a:pt x="5959792" y="1989772"/>
                  </a:lnTo>
                  <a:lnTo>
                    <a:pt x="5959792" y="0"/>
                  </a:lnTo>
                  <a:close/>
                </a:path>
              </a:pathLst>
            </a:custGeom>
            <a:solidFill>
              <a:srgbClr val="CCCCCC"/>
            </a:solidFill>
          </p:spPr>
          <p:txBody>
            <a:bodyPr wrap="square" lIns="0" tIns="0" rIns="0" bIns="0" rtlCol="0"/>
            <a:lstStyle/>
            <a:p>
              <a:endParaRPr/>
            </a:p>
          </p:txBody>
        </p:sp>
        <p:sp>
          <p:nvSpPr>
            <p:cNvPr id="9" name="object 9"/>
            <p:cNvSpPr/>
            <p:nvPr/>
          </p:nvSpPr>
          <p:spPr>
            <a:xfrm>
              <a:off x="873442" y="2379662"/>
              <a:ext cx="5960110" cy="1990089"/>
            </a:xfrm>
            <a:custGeom>
              <a:avLst/>
              <a:gdLst/>
              <a:ahLst/>
              <a:cxnLst/>
              <a:rect l="l" t="t" r="r" b="b"/>
              <a:pathLst>
                <a:path w="5960109" h="1990089">
                  <a:moveTo>
                    <a:pt x="0" y="0"/>
                  </a:moveTo>
                  <a:lnTo>
                    <a:pt x="5959792" y="0"/>
                  </a:lnTo>
                  <a:lnTo>
                    <a:pt x="5959792" y="1989772"/>
                  </a:lnTo>
                  <a:lnTo>
                    <a:pt x="0" y="1989772"/>
                  </a:lnTo>
                  <a:lnTo>
                    <a:pt x="0" y="0"/>
                  </a:lnTo>
                </a:path>
              </a:pathLst>
            </a:custGeom>
            <a:ln w="38100">
              <a:solidFill>
                <a:srgbClr val="000000"/>
              </a:solidFill>
            </a:ln>
          </p:spPr>
          <p:txBody>
            <a:bodyPr wrap="square" lIns="0" tIns="0" rIns="0" bIns="0" rtlCol="0"/>
            <a:lstStyle/>
            <a:p>
              <a:endParaRPr/>
            </a:p>
          </p:txBody>
        </p:sp>
      </p:grpSp>
      <p:sp>
        <p:nvSpPr>
          <p:cNvPr id="10" name="object 10"/>
          <p:cNvSpPr txBox="1"/>
          <p:nvPr/>
        </p:nvSpPr>
        <p:spPr>
          <a:xfrm>
            <a:off x="873442" y="2379662"/>
            <a:ext cx="5960110" cy="1990089"/>
          </a:xfrm>
          <a:prstGeom prst="rect">
            <a:avLst/>
          </a:prstGeom>
        </p:spPr>
        <p:txBody>
          <a:bodyPr vert="horz" wrap="square" lIns="0" tIns="5080" rIns="0" bIns="0" rtlCol="0">
            <a:spAutoFit/>
          </a:bodyPr>
          <a:lstStyle/>
          <a:p>
            <a:pPr marL="19050" marR="1936114">
              <a:lnSpc>
                <a:spcPts val="1090"/>
              </a:lnSpc>
              <a:spcBef>
                <a:spcPts val="40"/>
              </a:spcBef>
              <a:tabLst>
                <a:tab pos="1828164" algn="l"/>
                <a:tab pos="3656965" algn="l"/>
              </a:tabLst>
            </a:pPr>
            <a:r>
              <a:rPr sz="800" spc="-5" dirty="0">
                <a:latin typeface="Times New Roman"/>
                <a:cs typeface="Times New Roman"/>
              </a:rPr>
              <a:t>adjtime_config</a:t>
            </a:r>
            <a:r>
              <a:rPr sz="800" spc="25" dirty="0">
                <a:latin typeface="Times New Roman"/>
                <a:cs typeface="Times New Roman"/>
              </a:rPr>
              <a:t> </a:t>
            </a:r>
            <a:r>
              <a:rPr sz="800" spc="-5" dirty="0">
                <a:latin typeface="Times New Roman"/>
                <a:cs typeface="Times New Roman"/>
              </a:rPr>
              <a:t>5)</a:t>
            </a:r>
            <a:r>
              <a:rPr sz="800" spc="25" dirty="0">
                <a:latin typeface="Times New Roman"/>
                <a:cs typeface="Times New Roman"/>
              </a:rPr>
              <a:t> </a:t>
            </a:r>
            <a:r>
              <a:rPr sz="800" dirty="0">
                <a:latin typeface="Times New Roman"/>
                <a:cs typeface="Times New Roman"/>
              </a:rPr>
              <a:t>-</a:t>
            </a:r>
            <a:r>
              <a:rPr sz="800" spc="20" dirty="0">
                <a:latin typeface="Times New Roman"/>
                <a:cs typeface="Times New Roman"/>
              </a:rPr>
              <a:t> </a:t>
            </a:r>
            <a:r>
              <a:rPr sz="800" spc="-5" dirty="0">
                <a:latin typeface="Calibri"/>
                <a:cs typeface="Calibri"/>
              </a:rPr>
              <a:t>πληροφορίες</a:t>
            </a:r>
            <a:r>
              <a:rPr sz="800" spc="40" dirty="0">
                <a:latin typeface="Calibri"/>
                <a:cs typeface="Calibri"/>
              </a:rPr>
              <a:t> </a:t>
            </a:r>
            <a:r>
              <a:rPr sz="800" spc="-5" dirty="0">
                <a:latin typeface="Calibri"/>
                <a:cs typeface="Calibri"/>
              </a:rPr>
              <a:t>σχετικά</a:t>
            </a:r>
            <a:r>
              <a:rPr sz="800" spc="40" dirty="0">
                <a:latin typeface="Calibri"/>
                <a:cs typeface="Calibri"/>
              </a:rPr>
              <a:t> </a:t>
            </a:r>
            <a:r>
              <a:rPr sz="800" spc="-5" dirty="0">
                <a:latin typeface="Calibri"/>
                <a:cs typeface="Calibri"/>
              </a:rPr>
              <a:t>με</a:t>
            </a:r>
            <a:r>
              <a:rPr sz="800" spc="40" dirty="0">
                <a:latin typeface="Calibri"/>
                <a:cs typeface="Calibri"/>
              </a:rPr>
              <a:t> </a:t>
            </a:r>
            <a:r>
              <a:rPr sz="800" dirty="0">
                <a:latin typeface="Calibri"/>
                <a:cs typeface="Calibri"/>
              </a:rPr>
              <a:t>τη</a:t>
            </a:r>
            <a:r>
              <a:rPr sz="800" spc="40" dirty="0">
                <a:latin typeface="Calibri"/>
                <a:cs typeface="Calibri"/>
              </a:rPr>
              <a:t> </a:t>
            </a:r>
            <a:r>
              <a:rPr sz="800" spc="-5" dirty="0">
                <a:latin typeface="Calibri"/>
                <a:cs typeface="Calibri"/>
              </a:rPr>
              <a:t>ρύθμιση</a:t>
            </a:r>
            <a:r>
              <a:rPr sz="800" spc="40" dirty="0">
                <a:latin typeface="Calibri"/>
                <a:cs typeface="Calibri"/>
              </a:rPr>
              <a:t> </a:t>
            </a:r>
            <a:r>
              <a:rPr sz="800" dirty="0">
                <a:latin typeface="Calibri"/>
                <a:cs typeface="Calibri"/>
              </a:rPr>
              <a:t>του</a:t>
            </a:r>
            <a:r>
              <a:rPr sz="800" spc="40" dirty="0">
                <a:latin typeface="Calibri"/>
                <a:cs typeface="Calibri"/>
              </a:rPr>
              <a:t> </a:t>
            </a:r>
            <a:r>
              <a:rPr sz="800" spc="-5" dirty="0">
                <a:latin typeface="Calibri"/>
                <a:cs typeface="Calibri"/>
              </a:rPr>
              <a:t>ρολογιού</a:t>
            </a:r>
            <a:r>
              <a:rPr sz="800" spc="40" dirty="0">
                <a:latin typeface="Calibri"/>
                <a:cs typeface="Calibri"/>
              </a:rPr>
              <a:t> </a:t>
            </a:r>
            <a:r>
              <a:rPr sz="800" spc="-5" dirty="0">
                <a:latin typeface="Calibri"/>
                <a:cs typeface="Calibri"/>
              </a:rPr>
              <a:t>υλικού</a:t>
            </a:r>
            <a:r>
              <a:rPr sz="800" spc="40" dirty="0">
                <a:latin typeface="Calibri"/>
                <a:cs typeface="Calibri"/>
              </a:rPr>
              <a:t> </a:t>
            </a:r>
            <a:r>
              <a:rPr sz="800" spc="-5" dirty="0">
                <a:latin typeface="Calibri"/>
                <a:cs typeface="Calibri"/>
              </a:rPr>
              <a:t>και</a:t>
            </a:r>
            <a:r>
              <a:rPr sz="800" spc="45" dirty="0">
                <a:latin typeface="Calibri"/>
                <a:cs typeface="Calibri"/>
              </a:rPr>
              <a:t> </a:t>
            </a:r>
            <a:r>
              <a:rPr sz="800" dirty="0">
                <a:latin typeface="Calibri"/>
                <a:cs typeface="Calibri"/>
              </a:rPr>
              <a:t>τον </a:t>
            </a:r>
            <a:r>
              <a:rPr sz="800" spc="5" dirty="0">
                <a:latin typeface="Calibri"/>
                <a:cs typeface="Calibri"/>
              </a:rPr>
              <a:t> </a:t>
            </a:r>
            <a:r>
              <a:rPr sz="800" spc="-5" dirty="0">
                <a:latin typeface="Calibri"/>
                <a:cs typeface="Calibri"/>
              </a:rPr>
              <a:t>παράγοντα</a:t>
            </a:r>
            <a:r>
              <a:rPr sz="800" spc="30" dirty="0">
                <a:latin typeface="Calibri"/>
                <a:cs typeface="Calibri"/>
              </a:rPr>
              <a:t> </a:t>
            </a:r>
            <a:r>
              <a:rPr sz="800" spc="-5" dirty="0">
                <a:latin typeface="Times New Roman"/>
                <a:cs typeface="Times New Roman"/>
              </a:rPr>
              <a:t>bootparam</a:t>
            </a:r>
            <a:r>
              <a:rPr sz="800" spc="10" dirty="0">
                <a:latin typeface="Times New Roman"/>
                <a:cs typeface="Times New Roman"/>
              </a:rPr>
              <a:t> </a:t>
            </a:r>
            <a:r>
              <a:rPr sz="800" spc="-5" dirty="0">
                <a:latin typeface="Times New Roman"/>
                <a:cs typeface="Times New Roman"/>
              </a:rPr>
              <a:t>(7)	</a:t>
            </a:r>
            <a:r>
              <a:rPr sz="800" dirty="0">
                <a:latin typeface="Times New Roman"/>
                <a:cs typeface="Times New Roman"/>
              </a:rPr>
              <a:t>- </a:t>
            </a:r>
            <a:r>
              <a:rPr sz="800" spc="-5" dirty="0">
                <a:latin typeface="Calibri"/>
                <a:cs typeface="Calibri"/>
              </a:rPr>
              <a:t>εισαγωγή</a:t>
            </a:r>
            <a:r>
              <a:rPr sz="800" spc="25" dirty="0">
                <a:latin typeface="Calibri"/>
                <a:cs typeface="Calibri"/>
              </a:rPr>
              <a:t> </a:t>
            </a:r>
            <a:r>
              <a:rPr sz="800" spc="-5" dirty="0">
                <a:latin typeface="Calibri"/>
                <a:cs typeface="Calibri"/>
              </a:rPr>
              <a:t>στις</a:t>
            </a:r>
            <a:r>
              <a:rPr sz="800" spc="20" dirty="0">
                <a:latin typeface="Calibri"/>
                <a:cs typeface="Calibri"/>
              </a:rPr>
              <a:t> </a:t>
            </a:r>
            <a:r>
              <a:rPr sz="800" spc="-5" dirty="0">
                <a:latin typeface="Calibri"/>
                <a:cs typeface="Calibri"/>
              </a:rPr>
              <a:t>παραμέτρους</a:t>
            </a:r>
            <a:r>
              <a:rPr sz="800" spc="25" dirty="0">
                <a:latin typeface="Calibri"/>
                <a:cs typeface="Calibri"/>
              </a:rPr>
              <a:t> </a:t>
            </a:r>
            <a:r>
              <a:rPr sz="800" spc="-5" dirty="0">
                <a:latin typeface="Calibri"/>
                <a:cs typeface="Calibri"/>
              </a:rPr>
              <a:t>χρόνου</a:t>
            </a:r>
            <a:r>
              <a:rPr sz="800" spc="15" dirty="0">
                <a:latin typeface="Calibri"/>
                <a:cs typeface="Calibri"/>
              </a:rPr>
              <a:t> </a:t>
            </a:r>
            <a:r>
              <a:rPr sz="800" spc="-5" dirty="0">
                <a:latin typeface="Calibri"/>
                <a:cs typeface="Calibri"/>
              </a:rPr>
              <a:t>εκκίνησης</a:t>
            </a:r>
            <a:r>
              <a:rPr sz="800" spc="25" dirty="0">
                <a:latin typeface="Calibri"/>
                <a:cs typeface="Calibri"/>
              </a:rPr>
              <a:t> </a:t>
            </a:r>
            <a:r>
              <a:rPr sz="800" dirty="0">
                <a:latin typeface="Calibri"/>
                <a:cs typeface="Calibri"/>
              </a:rPr>
              <a:t>του </a:t>
            </a:r>
            <a:r>
              <a:rPr sz="800" spc="-165" dirty="0">
                <a:latin typeface="Calibri"/>
                <a:cs typeface="Calibri"/>
              </a:rPr>
              <a:t> </a:t>
            </a:r>
            <a:r>
              <a:rPr sz="800" spc="-5" dirty="0">
                <a:latin typeface="Calibri"/>
                <a:cs typeface="Calibri"/>
              </a:rPr>
              <a:t>πυρήνα</a:t>
            </a:r>
            <a:r>
              <a:rPr sz="800" spc="35" dirty="0">
                <a:latin typeface="Calibri"/>
                <a:cs typeface="Calibri"/>
              </a:rPr>
              <a:t> </a:t>
            </a:r>
            <a:r>
              <a:rPr sz="800" spc="-5" dirty="0">
                <a:latin typeface="Times New Roman"/>
                <a:cs typeface="Times New Roman"/>
              </a:rPr>
              <a:t>Linux</a:t>
            </a:r>
            <a:r>
              <a:rPr sz="800" spc="20" dirty="0">
                <a:latin typeface="Times New Roman"/>
                <a:cs typeface="Times New Roman"/>
              </a:rPr>
              <a:t> </a:t>
            </a:r>
            <a:r>
              <a:rPr sz="800" spc="-5" dirty="0">
                <a:latin typeface="Times New Roman"/>
                <a:cs typeface="Times New Roman"/>
              </a:rPr>
              <a:t>(</a:t>
            </a:r>
            <a:r>
              <a:rPr sz="800" spc="-5" dirty="0">
                <a:latin typeface="Calibri"/>
                <a:cs typeface="Calibri"/>
              </a:rPr>
              <a:t>λειτουργικό</a:t>
            </a:r>
            <a:r>
              <a:rPr sz="800" spc="40" dirty="0">
                <a:latin typeface="Calibri"/>
                <a:cs typeface="Calibri"/>
              </a:rPr>
              <a:t> </a:t>
            </a:r>
            <a:r>
              <a:rPr sz="800" spc="-5" dirty="0">
                <a:latin typeface="Calibri"/>
                <a:cs typeface="Calibri"/>
              </a:rPr>
              <a:t>σύστημα</a:t>
            </a:r>
            <a:r>
              <a:rPr sz="800" spc="35" dirty="0">
                <a:latin typeface="Calibri"/>
                <a:cs typeface="Calibri"/>
              </a:rPr>
              <a:t> </a:t>
            </a:r>
            <a:r>
              <a:rPr sz="800" spc="-5" dirty="0">
                <a:latin typeface="Calibri"/>
                <a:cs typeface="Calibri"/>
              </a:rPr>
              <a:t>ανοιχτού</a:t>
            </a:r>
            <a:r>
              <a:rPr sz="800" spc="40" dirty="0">
                <a:latin typeface="Calibri"/>
                <a:cs typeface="Calibri"/>
              </a:rPr>
              <a:t> </a:t>
            </a:r>
            <a:r>
              <a:rPr sz="800" spc="-5" dirty="0">
                <a:latin typeface="Calibri"/>
                <a:cs typeface="Calibri"/>
              </a:rPr>
              <a:t>κώδικα</a:t>
            </a:r>
            <a:r>
              <a:rPr sz="800" spc="40" dirty="0">
                <a:latin typeface="Calibri"/>
                <a:cs typeface="Calibri"/>
              </a:rPr>
              <a:t> </a:t>
            </a:r>
            <a:r>
              <a:rPr sz="800" spc="-5" dirty="0">
                <a:latin typeface="Calibri"/>
                <a:cs typeface="Calibri"/>
              </a:rPr>
              <a:t>βασισμένο</a:t>
            </a:r>
            <a:r>
              <a:rPr sz="800" spc="40" dirty="0">
                <a:latin typeface="Calibri"/>
                <a:cs typeface="Calibri"/>
              </a:rPr>
              <a:t> </a:t>
            </a:r>
            <a:r>
              <a:rPr sz="800" spc="-5" dirty="0">
                <a:latin typeface="Calibri"/>
                <a:cs typeface="Calibri"/>
              </a:rPr>
              <a:t>στο</a:t>
            </a:r>
            <a:r>
              <a:rPr sz="800" spc="35" dirty="0">
                <a:latin typeface="Calibri"/>
                <a:cs typeface="Calibri"/>
              </a:rPr>
              <a:t> </a:t>
            </a:r>
            <a:r>
              <a:rPr sz="800" spc="-5" dirty="0">
                <a:latin typeface="Times New Roman"/>
                <a:cs typeface="Times New Roman"/>
              </a:rPr>
              <a:t>Unix)</a:t>
            </a:r>
            <a:r>
              <a:rPr sz="800" spc="20" dirty="0">
                <a:latin typeface="Times New Roman"/>
                <a:cs typeface="Times New Roman"/>
              </a:rPr>
              <a:t> </a:t>
            </a:r>
            <a:r>
              <a:rPr sz="800" spc="-5" dirty="0">
                <a:latin typeface="Times New Roman"/>
                <a:cs typeface="Times New Roman"/>
              </a:rPr>
              <a:t>chrt</a:t>
            </a:r>
            <a:r>
              <a:rPr sz="800" spc="10" dirty="0">
                <a:latin typeface="Times New Roman"/>
                <a:cs typeface="Times New Roman"/>
              </a:rPr>
              <a:t> </a:t>
            </a:r>
            <a:r>
              <a:rPr sz="800" spc="-5" dirty="0">
                <a:latin typeface="Times New Roman"/>
                <a:cs typeface="Times New Roman"/>
              </a:rPr>
              <a:t>(1)	</a:t>
            </a:r>
            <a:r>
              <a:rPr sz="800" dirty="0">
                <a:latin typeface="Times New Roman"/>
                <a:cs typeface="Times New Roman"/>
              </a:rPr>
              <a:t>- </a:t>
            </a:r>
            <a:r>
              <a:rPr sz="800" spc="5" dirty="0">
                <a:latin typeface="Times New Roman"/>
                <a:cs typeface="Times New Roman"/>
              </a:rPr>
              <a:t> </a:t>
            </a:r>
            <a:r>
              <a:rPr sz="800" spc="-5" dirty="0">
                <a:latin typeface="Calibri"/>
                <a:cs typeface="Calibri"/>
              </a:rPr>
              <a:t>χειρισμός</a:t>
            </a:r>
            <a:r>
              <a:rPr sz="800" spc="15" dirty="0">
                <a:latin typeface="Calibri"/>
                <a:cs typeface="Calibri"/>
              </a:rPr>
              <a:t> </a:t>
            </a:r>
            <a:r>
              <a:rPr sz="800" spc="-5" dirty="0">
                <a:latin typeface="Calibri"/>
                <a:cs typeface="Calibri"/>
              </a:rPr>
              <a:t>των</a:t>
            </a:r>
            <a:r>
              <a:rPr sz="800" spc="15" dirty="0">
                <a:latin typeface="Calibri"/>
                <a:cs typeface="Calibri"/>
              </a:rPr>
              <a:t> </a:t>
            </a:r>
            <a:r>
              <a:rPr sz="800" spc="-5" dirty="0">
                <a:latin typeface="Calibri"/>
                <a:cs typeface="Calibri"/>
              </a:rPr>
              <a:t>χαρακτηριστικών</a:t>
            </a:r>
            <a:r>
              <a:rPr sz="800" spc="25" dirty="0">
                <a:latin typeface="Calibri"/>
                <a:cs typeface="Calibri"/>
              </a:rPr>
              <a:t> </a:t>
            </a:r>
            <a:r>
              <a:rPr sz="800" spc="-5" dirty="0">
                <a:latin typeface="Calibri"/>
                <a:cs typeface="Calibri"/>
              </a:rPr>
              <a:t>πραγματικού</a:t>
            </a:r>
            <a:r>
              <a:rPr sz="800" spc="20" dirty="0">
                <a:latin typeface="Calibri"/>
                <a:cs typeface="Calibri"/>
              </a:rPr>
              <a:t> </a:t>
            </a:r>
            <a:r>
              <a:rPr sz="800" spc="-5" dirty="0">
                <a:latin typeface="Calibri"/>
                <a:cs typeface="Calibri"/>
              </a:rPr>
              <a:t>χρόνου</a:t>
            </a:r>
            <a:r>
              <a:rPr sz="800" spc="20" dirty="0">
                <a:latin typeface="Calibri"/>
                <a:cs typeface="Calibri"/>
              </a:rPr>
              <a:t> </a:t>
            </a:r>
            <a:r>
              <a:rPr sz="800" spc="-5" dirty="0">
                <a:latin typeface="Calibri"/>
                <a:cs typeface="Calibri"/>
              </a:rPr>
              <a:t>μιας</a:t>
            </a:r>
            <a:r>
              <a:rPr sz="800" spc="15" dirty="0">
                <a:latin typeface="Calibri"/>
                <a:cs typeface="Calibri"/>
              </a:rPr>
              <a:t> </a:t>
            </a:r>
            <a:r>
              <a:rPr sz="800" spc="-5" dirty="0">
                <a:latin typeface="Calibri"/>
                <a:cs typeface="Calibri"/>
              </a:rPr>
              <a:t>διεργασίας</a:t>
            </a:r>
            <a:endParaRPr sz="800">
              <a:latin typeface="Calibri"/>
              <a:cs typeface="Calibri"/>
            </a:endParaRPr>
          </a:p>
          <a:p>
            <a:pPr marL="19050" marR="3086735">
              <a:lnSpc>
                <a:spcPts val="1090"/>
              </a:lnSpc>
              <a:spcBef>
                <a:spcPts val="10"/>
              </a:spcBef>
              <a:tabLst>
                <a:tab pos="822325" algn="l"/>
              </a:tabLst>
            </a:pPr>
            <a:r>
              <a:rPr sz="800" spc="-5" dirty="0">
                <a:latin typeface="Calibri"/>
                <a:cs typeface="Calibri"/>
              </a:rPr>
              <a:t>ημερομηνία</a:t>
            </a:r>
            <a:r>
              <a:rPr sz="800" spc="30" dirty="0">
                <a:latin typeface="Calibri"/>
                <a:cs typeface="Calibri"/>
              </a:rPr>
              <a:t> </a:t>
            </a:r>
            <a:r>
              <a:rPr sz="800" spc="-5" dirty="0">
                <a:latin typeface="Times New Roman"/>
                <a:cs typeface="Times New Roman"/>
              </a:rPr>
              <a:t>(1)	</a:t>
            </a:r>
            <a:r>
              <a:rPr sz="800" dirty="0">
                <a:latin typeface="Times New Roman"/>
                <a:cs typeface="Times New Roman"/>
              </a:rPr>
              <a:t>-</a:t>
            </a:r>
            <a:r>
              <a:rPr sz="800" spc="5" dirty="0">
                <a:latin typeface="Times New Roman"/>
                <a:cs typeface="Times New Roman"/>
              </a:rPr>
              <a:t> </a:t>
            </a:r>
            <a:r>
              <a:rPr sz="800" spc="-5" dirty="0">
                <a:latin typeface="Calibri"/>
                <a:cs typeface="Calibri"/>
              </a:rPr>
              <a:t>εκτύπωση</a:t>
            </a:r>
            <a:r>
              <a:rPr sz="800" spc="20" dirty="0">
                <a:latin typeface="Calibri"/>
                <a:cs typeface="Calibri"/>
              </a:rPr>
              <a:t> </a:t>
            </a:r>
            <a:r>
              <a:rPr sz="800" dirty="0">
                <a:latin typeface="Calibri"/>
                <a:cs typeface="Calibri"/>
              </a:rPr>
              <a:t>ή</a:t>
            </a:r>
            <a:r>
              <a:rPr sz="800" spc="20" dirty="0">
                <a:latin typeface="Calibri"/>
                <a:cs typeface="Calibri"/>
              </a:rPr>
              <a:t> </a:t>
            </a:r>
            <a:r>
              <a:rPr sz="800" spc="-5" dirty="0">
                <a:latin typeface="Calibri"/>
                <a:cs typeface="Calibri"/>
              </a:rPr>
              <a:t>ρύθμιση</a:t>
            </a:r>
            <a:r>
              <a:rPr sz="800" spc="15" dirty="0">
                <a:latin typeface="Calibri"/>
                <a:cs typeface="Calibri"/>
              </a:rPr>
              <a:t> </a:t>
            </a:r>
            <a:r>
              <a:rPr sz="800" spc="-5" dirty="0">
                <a:latin typeface="Calibri"/>
                <a:cs typeface="Calibri"/>
              </a:rPr>
              <a:t>της</a:t>
            </a:r>
            <a:r>
              <a:rPr sz="800" spc="20" dirty="0">
                <a:latin typeface="Calibri"/>
                <a:cs typeface="Calibri"/>
              </a:rPr>
              <a:t> </a:t>
            </a:r>
            <a:r>
              <a:rPr sz="800" spc="-5" dirty="0">
                <a:latin typeface="Calibri"/>
                <a:cs typeface="Calibri"/>
              </a:rPr>
              <a:t>ημερομηνίας</a:t>
            </a:r>
            <a:r>
              <a:rPr sz="800" spc="20" dirty="0">
                <a:latin typeface="Calibri"/>
                <a:cs typeface="Calibri"/>
              </a:rPr>
              <a:t> </a:t>
            </a:r>
            <a:r>
              <a:rPr sz="800" spc="-5" dirty="0">
                <a:latin typeface="Calibri"/>
                <a:cs typeface="Calibri"/>
              </a:rPr>
              <a:t>και</a:t>
            </a:r>
            <a:r>
              <a:rPr sz="800" spc="25" dirty="0">
                <a:latin typeface="Calibri"/>
                <a:cs typeface="Calibri"/>
              </a:rPr>
              <a:t> </a:t>
            </a:r>
            <a:r>
              <a:rPr sz="800" spc="-5" dirty="0">
                <a:latin typeface="Calibri"/>
                <a:cs typeface="Calibri"/>
              </a:rPr>
              <a:t>της </a:t>
            </a:r>
            <a:r>
              <a:rPr sz="800" dirty="0">
                <a:latin typeface="Calibri"/>
                <a:cs typeface="Calibri"/>
              </a:rPr>
              <a:t> </a:t>
            </a:r>
            <a:r>
              <a:rPr sz="800" spc="-5" dirty="0">
                <a:latin typeface="Calibri"/>
                <a:cs typeface="Calibri"/>
              </a:rPr>
              <a:t>ώρας</a:t>
            </a:r>
            <a:r>
              <a:rPr sz="800" spc="20" dirty="0">
                <a:latin typeface="Calibri"/>
                <a:cs typeface="Calibri"/>
              </a:rPr>
              <a:t> </a:t>
            </a:r>
            <a:r>
              <a:rPr sz="800" dirty="0">
                <a:latin typeface="Calibri"/>
                <a:cs typeface="Calibri"/>
              </a:rPr>
              <a:t>του</a:t>
            </a:r>
            <a:r>
              <a:rPr sz="800" spc="20" dirty="0">
                <a:latin typeface="Calibri"/>
                <a:cs typeface="Calibri"/>
              </a:rPr>
              <a:t> </a:t>
            </a:r>
            <a:r>
              <a:rPr sz="800" spc="-5" dirty="0">
                <a:latin typeface="Calibri"/>
                <a:cs typeface="Calibri"/>
              </a:rPr>
              <a:t>συστήματος</a:t>
            </a:r>
            <a:r>
              <a:rPr sz="800" spc="20" dirty="0">
                <a:latin typeface="Calibri"/>
                <a:cs typeface="Calibri"/>
              </a:rPr>
              <a:t> </a:t>
            </a:r>
            <a:r>
              <a:rPr sz="800" spc="-5" dirty="0">
                <a:latin typeface="Times New Roman"/>
                <a:cs typeface="Times New Roman"/>
              </a:rPr>
              <a:t>Date::Parse</a:t>
            </a:r>
            <a:r>
              <a:rPr sz="800" spc="5" dirty="0">
                <a:latin typeface="Times New Roman"/>
                <a:cs typeface="Times New Roman"/>
              </a:rPr>
              <a:t> </a:t>
            </a:r>
            <a:r>
              <a:rPr sz="800" spc="-5" dirty="0">
                <a:latin typeface="Times New Roman"/>
                <a:cs typeface="Times New Roman"/>
              </a:rPr>
              <a:t>(3pm)</a:t>
            </a:r>
            <a:r>
              <a:rPr sz="800" spc="5" dirty="0">
                <a:latin typeface="Times New Roman"/>
                <a:cs typeface="Times New Roman"/>
              </a:rPr>
              <a:t> </a:t>
            </a:r>
            <a:r>
              <a:rPr sz="800" dirty="0">
                <a:latin typeface="Times New Roman"/>
                <a:cs typeface="Times New Roman"/>
              </a:rPr>
              <a:t>-</a:t>
            </a:r>
            <a:r>
              <a:rPr sz="800" spc="10" dirty="0">
                <a:latin typeface="Times New Roman"/>
                <a:cs typeface="Times New Roman"/>
              </a:rPr>
              <a:t> </a:t>
            </a:r>
            <a:r>
              <a:rPr sz="800" spc="-5" dirty="0">
                <a:latin typeface="Calibri"/>
                <a:cs typeface="Calibri"/>
              </a:rPr>
              <a:t>Ανάλυση</a:t>
            </a:r>
            <a:r>
              <a:rPr sz="800" spc="20" dirty="0">
                <a:latin typeface="Calibri"/>
                <a:cs typeface="Calibri"/>
              </a:rPr>
              <a:t> </a:t>
            </a:r>
            <a:r>
              <a:rPr sz="800" spc="-5" dirty="0">
                <a:latin typeface="Calibri"/>
                <a:cs typeface="Calibri"/>
              </a:rPr>
              <a:t>συμβολοσειρών </a:t>
            </a:r>
            <a:r>
              <a:rPr sz="800" spc="-165" dirty="0">
                <a:latin typeface="Calibri"/>
                <a:cs typeface="Calibri"/>
              </a:rPr>
              <a:t> </a:t>
            </a:r>
            <a:r>
              <a:rPr sz="800" spc="-5" dirty="0">
                <a:latin typeface="Calibri"/>
                <a:cs typeface="Calibri"/>
              </a:rPr>
              <a:t>ημερομηνίας</a:t>
            </a:r>
            <a:r>
              <a:rPr sz="800" spc="15" dirty="0">
                <a:latin typeface="Calibri"/>
                <a:cs typeface="Calibri"/>
              </a:rPr>
              <a:t> </a:t>
            </a:r>
            <a:r>
              <a:rPr sz="800" spc="-5" dirty="0">
                <a:latin typeface="Calibri"/>
                <a:cs typeface="Calibri"/>
              </a:rPr>
              <a:t>σε</a:t>
            </a:r>
            <a:r>
              <a:rPr sz="800" spc="15" dirty="0">
                <a:latin typeface="Calibri"/>
                <a:cs typeface="Calibri"/>
              </a:rPr>
              <a:t> </a:t>
            </a:r>
            <a:r>
              <a:rPr sz="800" spc="-5" dirty="0">
                <a:latin typeface="Calibri"/>
                <a:cs typeface="Calibri"/>
              </a:rPr>
              <a:t>τιμές</a:t>
            </a:r>
            <a:r>
              <a:rPr sz="800" spc="15" dirty="0">
                <a:latin typeface="Calibri"/>
                <a:cs typeface="Calibri"/>
              </a:rPr>
              <a:t> </a:t>
            </a:r>
            <a:r>
              <a:rPr sz="800" spc="-5" dirty="0">
                <a:latin typeface="Calibri"/>
                <a:cs typeface="Calibri"/>
              </a:rPr>
              <a:t>ώρας</a:t>
            </a:r>
            <a:endParaRPr sz="800">
              <a:latin typeface="Calibri"/>
              <a:cs typeface="Calibri"/>
            </a:endParaRPr>
          </a:p>
          <a:p>
            <a:pPr marL="19050">
              <a:lnSpc>
                <a:spcPct val="100000"/>
              </a:lnSpc>
              <a:spcBef>
                <a:spcPts val="80"/>
              </a:spcBef>
              <a:tabLst>
                <a:tab pos="868044" algn="l"/>
              </a:tabLst>
            </a:pPr>
            <a:r>
              <a:rPr sz="800" spc="-5" dirty="0">
                <a:latin typeface="Times New Roman"/>
                <a:cs typeface="Times New Roman"/>
              </a:rPr>
              <a:t>flatpak</a:t>
            </a:r>
            <a:r>
              <a:rPr sz="800" spc="5" dirty="0">
                <a:latin typeface="Times New Roman"/>
                <a:cs typeface="Times New Roman"/>
              </a:rPr>
              <a:t> </a:t>
            </a:r>
            <a:r>
              <a:rPr sz="800" spc="-5" dirty="0">
                <a:latin typeface="Times New Roman"/>
                <a:cs typeface="Times New Roman"/>
              </a:rPr>
              <a:t>(1)	</a:t>
            </a:r>
            <a:r>
              <a:rPr sz="800" spc="-5" dirty="0">
                <a:latin typeface="Calibri"/>
                <a:cs typeface="Calibri"/>
              </a:rPr>
              <a:t>Κατασκευή</a:t>
            </a:r>
            <a:r>
              <a:rPr sz="800" spc="-5" dirty="0">
                <a:latin typeface="Times New Roman"/>
                <a:cs typeface="Times New Roman"/>
              </a:rPr>
              <a:t>,</a:t>
            </a:r>
            <a:r>
              <a:rPr sz="800" dirty="0">
                <a:latin typeface="Times New Roman"/>
                <a:cs typeface="Times New Roman"/>
              </a:rPr>
              <a:t> </a:t>
            </a:r>
            <a:r>
              <a:rPr sz="800" spc="-5" dirty="0">
                <a:latin typeface="Calibri"/>
                <a:cs typeface="Calibri"/>
              </a:rPr>
              <a:t>εγκατεστημένο</a:t>
            </a:r>
            <a:r>
              <a:rPr sz="800" spc="30" dirty="0">
                <a:latin typeface="Calibri"/>
                <a:cs typeface="Calibri"/>
              </a:rPr>
              <a:t> </a:t>
            </a:r>
            <a:r>
              <a:rPr sz="800" spc="-5" dirty="0">
                <a:latin typeface="Calibri"/>
                <a:cs typeface="Calibri"/>
              </a:rPr>
              <a:t>εφαρμογών</a:t>
            </a:r>
            <a:r>
              <a:rPr sz="800" spc="30" dirty="0">
                <a:latin typeface="Calibri"/>
                <a:cs typeface="Calibri"/>
              </a:rPr>
              <a:t> </a:t>
            </a:r>
            <a:r>
              <a:rPr sz="800" spc="-5" dirty="0">
                <a:latin typeface="Calibri"/>
                <a:cs typeface="Calibri"/>
              </a:rPr>
              <a:t>χρόνων</a:t>
            </a:r>
            <a:r>
              <a:rPr sz="800" spc="25" dirty="0">
                <a:latin typeface="Calibri"/>
                <a:cs typeface="Calibri"/>
              </a:rPr>
              <a:t> </a:t>
            </a:r>
            <a:r>
              <a:rPr sz="800" spc="-5" dirty="0">
                <a:latin typeface="Calibri"/>
                <a:cs typeface="Calibri"/>
              </a:rPr>
              <a:t>εκτέλεσης</a:t>
            </a:r>
            <a:endParaRPr sz="800">
              <a:latin typeface="Calibri"/>
              <a:cs typeface="Calibri"/>
            </a:endParaRPr>
          </a:p>
          <a:p>
            <a:pPr marL="19050">
              <a:lnSpc>
                <a:spcPct val="100000"/>
              </a:lnSpc>
              <a:spcBef>
                <a:spcPts val="130"/>
              </a:spcBef>
            </a:pPr>
            <a:r>
              <a:rPr sz="800" spc="-5" dirty="0">
                <a:latin typeface="Times New Roman"/>
                <a:cs typeface="Times New Roman"/>
              </a:rPr>
              <a:t>flatpak-build-sign</a:t>
            </a:r>
            <a:r>
              <a:rPr sz="800" dirty="0">
                <a:latin typeface="Times New Roman"/>
                <a:cs typeface="Times New Roman"/>
              </a:rPr>
              <a:t> </a:t>
            </a:r>
            <a:r>
              <a:rPr sz="800" spc="-5" dirty="0">
                <a:latin typeface="Times New Roman"/>
                <a:cs typeface="Times New Roman"/>
              </a:rPr>
              <a:t>(1)</a:t>
            </a:r>
            <a:r>
              <a:rPr sz="800" spc="5" dirty="0">
                <a:latin typeface="Times New Roman"/>
                <a:cs typeface="Times New Roman"/>
              </a:rPr>
              <a:t> </a:t>
            </a:r>
            <a:r>
              <a:rPr sz="800" dirty="0">
                <a:latin typeface="Times New Roman"/>
                <a:cs typeface="Times New Roman"/>
              </a:rPr>
              <a:t>-</a:t>
            </a:r>
            <a:r>
              <a:rPr sz="800" spc="5" dirty="0">
                <a:latin typeface="Times New Roman"/>
                <a:cs typeface="Times New Roman"/>
              </a:rPr>
              <a:t> </a:t>
            </a:r>
            <a:r>
              <a:rPr sz="800" spc="-5" dirty="0">
                <a:latin typeface="Calibri"/>
                <a:cs typeface="Calibri"/>
              </a:rPr>
              <a:t>Προσημασμένο</a:t>
            </a:r>
            <a:r>
              <a:rPr sz="800" spc="25" dirty="0">
                <a:latin typeface="Calibri"/>
                <a:cs typeface="Calibri"/>
              </a:rPr>
              <a:t> </a:t>
            </a:r>
            <a:r>
              <a:rPr sz="800" spc="-5" dirty="0">
                <a:latin typeface="Calibri"/>
                <a:cs typeface="Calibri"/>
              </a:rPr>
              <a:t>μια</a:t>
            </a:r>
            <a:r>
              <a:rPr sz="800" spc="20" dirty="0">
                <a:latin typeface="Calibri"/>
                <a:cs typeface="Calibri"/>
              </a:rPr>
              <a:t> </a:t>
            </a:r>
            <a:r>
              <a:rPr sz="800" spc="-5" dirty="0">
                <a:latin typeface="Calibri"/>
                <a:cs typeface="Calibri"/>
              </a:rPr>
              <a:t>εφαρμογή</a:t>
            </a:r>
            <a:r>
              <a:rPr sz="800" spc="25" dirty="0">
                <a:latin typeface="Calibri"/>
                <a:cs typeface="Calibri"/>
              </a:rPr>
              <a:t> </a:t>
            </a:r>
            <a:r>
              <a:rPr sz="800" dirty="0">
                <a:latin typeface="Calibri"/>
                <a:cs typeface="Calibri"/>
              </a:rPr>
              <a:t>ή</a:t>
            </a:r>
            <a:r>
              <a:rPr sz="800" spc="20" dirty="0">
                <a:latin typeface="Calibri"/>
                <a:cs typeface="Calibri"/>
              </a:rPr>
              <a:t> </a:t>
            </a:r>
            <a:r>
              <a:rPr sz="800" spc="-5" dirty="0">
                <a:latin typeface="Calibri"/>
                <a:cs typeface="Calibri"/>
              </a:rPr>
              <a:t>ένα</a:t>
            </a:r>
            <a:r>
              <a:rPr sz="800" spc="25" dirty="0">
                <a:latin typeface="Calibri"/>
                <a:cs typeface="Calibri"/>
              </a:rPr>
              <a:t> </a:t>
            </a:r>
            <a:r>
              <a:rPr sz="800" spc="-5" dirty="0">
                <a:latin typeface="Times New Roman"/>
                <a:cs typeface="Times New Roman"/>
              </a:rPr>
              <a:t>runtime</a:t>
            </a:r>
            <a:endParaRPr sz="800">
              <a:latin typeface="Times New Roman"/>
              <a:cs typeface="Times New Roman"/>
            </a:endParaRPr>
          </a:p>
          <a:p>
            <a:pPr marL="19050" marR="2201545">
              <a:lnSpc>
                <a:spcPct val="113799"/>
              </a:lnSpc>
            </a:pPr>
            <a:r>
              <a:rPr sz="800" spc="-5" dirty="0">
                <a:latin typeface="Times New Roman"/>
                <a:cs typeface="Times New Roman"/>
              </a:rPr>
              <a:t>flatpak-create-usb</a:t>
            </a:r>
            <a:r>
              <a:rPr sz="800" spc="5" dirty="0">
                <a:latin typeface="Times New Roman"/>
                <a:cs typeface="Times New Roman"/>
              </a:rPr>
              <a:t> </a:t>
            </a:r>
            <a:r>
              <a:rPr sz="800" spc="-5" dirty="0">
                <a:latin typeface="Times New Roman"/>
                <a:cs typeface="Times New Roman"/>
              </a:rPr>
              <a:t>1)</a:t>
            </a:r>
            <a:r>
              <a:rPr sz="800" spc="10" dirty="0">
                <a:latin typeface="Times New Roman"/>
                <a:cs typeface="Times New Roman"/>
              </a:rPr>
              <a:t> </a:t>
            </a:r>
            <a:r>
              <a:rPr sz="800" dirty="0">
                <a:latin typeface="Times New Roman"/>
                <a:cs typeface="Times New Roman"/>
              </a:rPr>
              <a:t>-</a:t>
            </a:r>
            <a:r>
              <a:rPr sz="800" spc="10" dirty="0">
                <a:latin typeface="Times New Roman"/>
                <a:cs typeface="Times New Roman"/>
              </a:rPr>
              <a:t> </a:t>
            </a:r>
            <a:r>
              <a:rPr sz="800" spc="-5" dirty="0">
                <a:latin typeface="Calibri"/>
                <a:cs typeface="Calibri"/>
              </a:rPr>
              <a:t>Αντιγραφή</a:t>
            </a:r>
            <a:r>
              <a:rPr sz="800" spc="30" dirty="0">
                <a:latin typeface="Calibri"/>
                <a:cs typeface="Calibri"/>
              </a:rPr>
              <a:t> </a:t>
            </a:r>
            <a:r>
              <a:rPr sz="800" spc="-5" dirty="0">
                <a:latin typeface="Calibri"/>
                <a:cs typeface="Calibri"/>
              </a:rPr>
              <a:t>ή</a:t>
            </a:r>
            <a:r>
              <a:rPr sz="800" spc="-5" dirty="0">
                <a:latin typeface="Times New Roman"/>
                <a:cs typeface="Times New Roman"/>
              </a:rPr>
              <a:t>/</a:t>
            </a:r>
            <a:r>
              <a:rPr sz="800" spc="-5" dirty="0">
                <a:latin typeface="Calibri"/>
                <a:cs typeface="Calibri"/>
              </a:rPr>
              <a:t>και</a:t>
            </a:r>
            <a:r>
              <a:rPr sz="800" spc="35" dirty="0">
                <a:latin typeface="Calibri"/>
                <a:cs typeface="Calibri"/>
              </a:rPr>
              <a:t> </a:t>
            </a:r>
            <a:r>
              <a:rPr sz="800" spc="-5" dirty="0">
                <a:latin typeface="Calibri"/>
                <a:cs typeface="Calibri"/>
              </a:rPr>
              <a:t>χρόνων</a:t>
            </a:r>
            <a:r>
              <a:rPr sz="800" spc="30" dirty="0">
                <a:latin typeface="Calibri"/>
                <a:cs typeface="Calibri"/>
              </a:rPr>
              <a:t> </a:t>
            </a:r>
            <a:r>
              <a:rPr sz="800" spc="-5" dirty="0">
                <a:latin typeface="Calibri"/>
                <a:cs typeface="Calibri"/>
              </a:rPr>
              <a:t>εκτέλεσης</a:t>
            </a:r>
            <a:r>
              <a:rPr sz="800" spc="25" dirty="0">
                <a:latin typeface="Calibri"/>
                <a:cs typeface="Calibri"/>
              </a:rPr>
              <a:t> </a:t>
            </a:r>
            <a:r>
              <a:rPr sz="800" spc="-5" dirty="0">
                <a:latin typeface="Calibri"/>
                <a:cs typeface="Calibri"/>
              </a:rPr>
              <a:t>σε</a:t>
            </a:r>
            <a:r>
              <a:rPr sz="800" spc="25" dirty="0">
                <a:latin typeface="Calibri"/>
                <a:cs typeface="Calibri"/>
              </a:rPr>
              <a:t> </a:t>
            </a:r>
            <a:r>
              <a:rPr sz="800" spc="-5" dirty="0">
                <a:latin typeface="Calibri"/>
                <a:cs typeface="Calibri"/>
              </a:rPr>
              <a:t>μέσα</a:t>
            </a:r>
            <a:r>
              <a:rPr sz="800" spc="30" dirty="0">
                <a:latin typeface="Calibri"/>
                <a:cs typeface="Calibri"/>
              </a:rPr>
              <a:t> </a:t>
            </a:r>
            <a:r>
              <a:rPr sz="800" spc="-5" dirty="0">
                <a:latin typeface="Calibri"/>
                <a:cs typeface="Calibri"/>
              </a:rPr>
              <a:t>επικοινωνίας</a:t>
            </a:r>
            <a:r>
              <a:rPr sz="800" spc="30" dirty="0">
                <a:latin typeface="Calibri"/>
                <a:cs typeface="Calibri"/>
              </a:rPr>
              <a:t> </a:t>
            </a:r>
            <a:r>
              <a:rPr sz="800" dirty="0">
                <a:latin typeface="Times New Roman"/>
                <a:cs typeface="Times New Roman"/>
              </a:rPr>
              <a:t>.</a:t>
            </a:r>
            <a:r>
              <a:rPr sz="800" spc="5" dirty="0">
                <a:latin typeface="Times New Roman"/>
                <a:cs typeface="Times New Roman"/>
              </a:rPr>
              <a:t> </a:t>
            </a:r>
            <a:r>
              <a:rPr sz="800" spc="-5" dirty="0">
                <a:latin typeface="Times New Roman"/>
                <a:cs typeface="Times New Roman"/>
              </a:rPr>
              <a:t>flatpak- </a:t>
            </a:r>
            <a:r>
              <a:rPr sz="800" dirty="0">
                <a:latin typeface="Times New Roman"/>
                <a:cs typeface="Times New Roman"/>
              </a:rPr>
              <a:t> </a:t>
            </a:r>
            <a:r>
              <a:rPr sz="800" spc="-5" dirty="0">
                <a:latin typeface="Times New Roman"/>
                <a:cs typeface="Times New Roman"/>
              </a:rPr>
              <a:t>enter</a:t>
            </a:r>
            <a:r>
              <a:rPr sz="800" dirty="0">
                <a:latin typeface="Times New Roman"/>
                <a:cs typeface="Times New Roman"/>
              </a:rPr>
              <a:t> </a:t>
            </a:r>
            <a:r>
              <a:rPr sz="800" spc="-5" dirty="0">
                <a:latin typeface="Times New Roman"/>
                <a:cs typeface="Times New Roman"/>
              </a:rPr>
              <a:t>(1)</a:t>
            </a:r>
            <a:r>
              <a:rPr sz="800" dirty="0">
                <a:latin typeface="Times New Roman"/>
                <a:cs typeface="Times New Roman"/>
              </a:rPr>
              <a:t> -</a:t>
            </a:r>
            <a:r>
              <a:rPr sz="800" spc="5" dirty="0">
                <a:latin typeface="Times New Roman"/>
                <a:cs typeface="Times New Roman"/>
              </a:rPr>
              <a:t> </a:t>
            </a:r>
            <a:r>
              <a:rPr sz="800" spc="-5" dirty="0">
                <a:latin typeface="Calibri"/>
                <a:cs typeface="Calibri"/>
              </a:rPr>
              <a:t>Εισαγωγή</a:t>
            </a:r>
            <a:r>
              <a:rPr sz="800" spc="20" dirty="0">
                <a:latin typeface="Calibri"/>
                <a:cs typeface="Calibri"/>
              </a:rPr>
              <a:t> </a:t>
            </a:r>
            <a:r>
              <a:rPr sz="800" spc="-5" dirty="0">
                <a:latin typeface="Calibri"/>
                <a:cs typeface="Calibri"/>
              </a:rPr>
              <a:t>στο</a:t>
            </a:r>
            <a:r>
              <a:rPr sz="800" spc="20" dirty="0">
                <a:latin typeface="Calibri"/>
                <a:cs typeface="Calibri"/>
              </a:rPr>
              <a:t> </a:t>
            </a:r>
            <a:r>
              <a:rPr sz="800" spc="-5" dirty="0">
                <a:latin typeface="Times New Roman"/>
                <a:cs typeface="Times New Roman"/>
              </a:rPr>
              <a:t>Sandbox</a:t>
            </a:r>
            <a:r>
              <a:rPr sz="800" dirty="0">
                <a:latin typeface="Times New Roman"/>
                <a:cs typeface="Times New Roman"/>
              </a:rPr>
              <a:t> </a:t>
            </a:r>
            <a:r>
              <a:rPr sz="800" spc="-5" dirty="0">
                <a:latin typeface="Calibri"/>
                <a:cs typeface="Calibri"/>
              </a:rPr>
              <a:t>μιας</a:t>
            </a:r>
            <a:r>
              <a:rPr sz="800" spc="20" dirty="0">
                <a:latin typeface="Calibri"/>
                <a:cs typeface="Calibri"/>
              </a:rPr>
              <a:t> </a:t>
            </a:r>
            <a:r>
              <a:rPr sz="800" spc="-5" dirty="0">
                <a:latin typeface="Calibri"/>
                <a:cs typeface="Calibri"/>
              </a:rPr>
              <a:t>εφαρμογής</a:t>
            </a:r>
            <a:r>
              <a:rPr sz="800" spc="15" dirty="0">
                <a:latin typeface="Calibri"/>
                <a:cs typeface="Calibri"/>
              </a:rPr>
              <a:t> </a:t>
            </a:r>
            <a:r>
              <a:rPr sz="800" dirty="0">
                <a:latin typeface="Calibri"/>
                <a:cs typeface="Calibri"/>
              </a:rPr>
              <a:t>ή</a:t>
            </a:r>
            <a:r>
              <a:rPr sz="800" spc="20" dirty="0">
                <a:latin typeface="Calibri"/>
                <a:cs typeface="Calibri"/>
              </a:rPr>
              <a:t> </a:t>
            </a:r>
            <a:r>
              <a:rPr sz="800" spc="-5" dirty="0">
                <a:latin typeface="Calibri"/>
                <a:cs typeface="Calibri"/>
              </a:rPr>
              <a:t>ενός</a:t>
            </a:r>
            <a:r>
              <a:rPr sz="800" spc="15" dirty="0">
                <a:latin typeface="Calibri"/>
                <a:cs typeface="Calibri"/>
              </a:rPr>
              <a:t> </a:t>
            </a:r>
            <a:r>
              <a:rPr sz="800" spc="-5" dirty="0">
                <a:latin typeface="Calibri"/>
                <a:cs typeface="Calibri"/>
              </a:rPr>
              <a:t>χρόνου</a:t>
            </a:r>
            <a:r>
              <a:rPr sz="800" spc="15" dirty="0">
                <a:latin typeface="Calibri"/>
                <a:cs typeface="Calibri"/>
              </a:rPr>
              <a:t> </a:t>
            </a:r>
            <a:r>
              <a:rPr sz="800" spc="-5" dirty="0">
                <a:latin typeface="Calibri"/>
                <a:cs typeface="Calibri"/>
              </a:rPr>
              <a:t>εκτέλεσης</a:t>
            </a:r>
            <a:r>
              <a:rPr sz="800" spc="-5" dirty="0">
                <a:latin typeface="Times New Roman"/>
                <a:cs typeface="Times New Roman"/>
              </a:rPr>
              <a:t>.</a:t>
            </a:r>
            <a:endParaRPr sz="800">
              <a:latin typeface="Times New Roman"/>
              <a:cs typeface="Times New Roman"/>
            </a:endParaRPr>
          </a:p>
          <a:p>
            <a:pPr marL="19050" marR="2243455">
              <a:lnSpc>
                <a:spcPct val="113799"/>
              </a:lnSpc>
              <a:tabLst>
                <a:tab pos="1828164" algn="l"/>
              </a:tabLst>
            </a:pPr>
            <a:r>
              <a:rPr sz="800" spc="-5" dirty="0">
                <a:latin typeface="Times New Roman"/>
                <a:cs typeface="Times New Roman"/>
              </a:rPr>
              <a:t>flatpak-flatpakref</a:t>
            </a:r>
            <a:r>
              <a:rPr sz="800" spc="5" dirty="0">
                <a:latin typeface="Times New Roman"/>
                <a:cs typeface="Times New Roman"/>
              </a:rPr>
              <a:t> </a:t>
            </a:r>
            <a:r>
              <a:rPr sz="800" spc="-5" dirty="0">
                <a:latin typeface="Times New Roman"/>
                <a:cs typeface="Times New Roman"/>
              </a:rPr>
              <a:t>(5)</a:t>
            </a:r>
            <a:r>
              <a:rPr sz="800" spc="10" dirty="0">
                <a:latin typeface="Times New Roman"/>
                <a:cs typeface="Times New Roman"/>
              </a:rPr>
              <a:t> </a:t>
            </a:r>
            <a:r>
              <a:rPr sz="800" dirty="0">
                <a:latin typeface="Times New Roman"/>
                <a:cs typeface="Times New Roman"/>
              </a:rPr>
              <a:t>-</a:t>
            </a:r>
            <a:r>
              <a:rPr sz="800" spc="5" dirty="0">
                <a:latin typeface="Times New Roman"/>
                <a:cs typeface="Times New Roman"/>
              </a:rPr>
              <a:t> </a:t>
            </a:r>
            <a:r>
              <a:rPr sz="800" spc="-5" dirty="0">
                <a:latin typeface="Calibri"/>
                <a:cs typeface="Calibri"/>
              </a:rPr>
              <a:t>Αναφορά</a:t>
            </a:r>
            <a:r>
              <a:rPr sz="800" spc="30" dirty="0">
                <a:latin typeface="Calibri"/>
                <a:cs typeface="Calibri"/>
              </a:rPr>
              <a:t> </a:t>
            </a:r>
            <a:r>
              <a:rPr sz="800" spc="-5" dirty="0">
                <a:latin typeface="Calibri"/>
                <a:cs typeface="Calibri"/>
              </a:rPr>
              <a:t>σε</a:t>
            </a:r>
            <a:r>
              <a:rPr sz="800" spc="20" dirty="0">
                <a:latin typeface="Calibri"/>
                <a:cs typeface="Calibri"/>
              </a:rPr>
              <a:t> </a:t>
            </a:r>
            <a:r>
              <a:rPr sz="800" spc="-5" dirty="0">
                <a:latin typeface="Calibri"/>
                <a:cs typeface="Calibri"/>
              </a:rPr>
              <a:t>ένα</a:t>
            </a:r>
            <a:r>
              <a:rPr sz="800" spc="30" dirty="0">
                <a:latin typeface="Calibri"/>
                <a:cs typeface="Calibri"/>
              </a:rPr>
              <a:t> </a:t>
            </a:r>
            <a:r>
              <a:rPr sz="800" spc="-5" dirty="0">
                <a:latin typeface="Calibri"/>
                <a:cs typeface="Calibri"/>
              </a:rPr>
              <a:t>απομακρυσμένο</a:t>
            </a:r>
            <a:r>
              <a:rPr sz="800" spc="30" dirty="0">
                <a:latin typeface="Calibri"/>
                <a:cs typeface="Calibri"/>
              </a:rPr>
              <a:t> </a:t>
            </a:r>
            <a:r>
              <a:rPr sz="800" spc="-5" dirty="0">
                <a:latin typeface="Calibri"/>
                <a:cs typeface="Calibri"/>
              </a:rPr>
              <a:t>αρχείο</a:t>
            </a:r>
            <a:r>
              <a:rPr sz="800" spc="25" dirty="0">
                <a:latin typeface="Calibri"/>
                <a:cs typeface="Calibri"/>
              </a:rPr>
              <a:t> </a:t>
            </a:r>
            <a:r>
              <a:rPr sz="800" dirty="0">
                <a:latin typeface="Calibri"/>
                <a:cs typeface="Calibri"/>
              </a:rPr>
              <a:t>για</a:t>
            </a:r>
            <a:r>
              <a:rPr sz="800" spc="25" dirty="0">
                <a:latin typeface="Calibri"/>
                <a:cs typeface="Calibri"/>
              </a:rPr>
              <a:t> </a:t>
            </a:r>
            <a:r>
              <a:rPr sz="800" spc="-5" dirty="0">
                <a:latin typeface="Calibri"/>
                <a:cs typeface="Calibri"/>
              </a:rPr>
              <a:t>μια</a:t>
            </a:r>
            <a:r>
              <a:rPr sz="800" spc="20" dirty="0">
                <a:latin typeface="Calibri"/>
                <a:cs typeface="Calibri"/>
              </a:rPr>
              <a:t> </a:t>
            </a:r>
            <a:r>
              <a:rPr sz="800" spc="-5" dirty="0">
                <a:latin typeface="Calibri"/>
                <a:cs typeface="Calibri"/>
              </a:rPr>
              <a:t>εφαρμογή</a:t>
            </a:r>
            <a:r>
              <a:rPr sz="800" spc="30" dirty="0">
                <a:latin typeface="Calibri"/>
                <a:cs typeface="Calibri"/>
              </a:rPr>
              <a:t> </a:t>
            </a:r>
            <a:r>
              <a:rPr sz="800" dirty="0">
                <a:latin typeface="Calibri"/>
                <a:cs typeface="Calibri"/>
              </a:rPr>
              <a:t>ή</a:t>
            </a:r>
            <a:r>
              <a:rPr sz="800" spc="20" dirty="0">
                <a:latin typeface="Calibri"/>
                <a:cs typeface="Calibri"/>
              </a:rPr>
              <a:t> </a:t>
            </a:r>
            <a:r>
              <a:rPr sz="800" spc="-5" dirty="0">
                <a:latin typeface="Calibri"/>
                <a:cs typeface="Calibri"/>
              </a:rPr>
              <a:t>ένα </a:t>
            </a:r>
            <a:r>
              <a:rPr sz="800" dirty="0">
                <a:latin typeface="Calibri"/>
                <a:cs typeface="Calibri"/>
              </a:rPr>
              <a:t> </a:t>
            </a:r>
            <a:r>
              <a:rPr sz="800" spc="-5" dirty="0">
                <a:latin typeface="Calibri"/>
                <a:cs typeface="Calibri"/>
              </a:rPr>
              <a:t>πρόγραμμα</a:t>
            </a:r>
            <a:r>
              <a:rPr sz="800" spc="40" dirty="0">
                <a:latin typeface="Calibri"/>
                <a:cs typeface="Calibri"/>
              </a:rPr>
              <a:t> </a:t>
            </a:r>
            <a:r>
              <a:rPr sz="800" spc="-5" dirty="0">
                <a:latin typeface="Calibri"/>
                <a:cs typeface="Calibri"/>
              </a:rPr>
              <a:t>εκτέλεσης</a:t>
            </a:r>
            <a:r>
              <a:rPr sz="800" spc="35" dirty="0">
                <a:latin typeface="Calibri"/>
                <a:cs typeface="Calibri"/>
              </a:rPr>
              <a:t> </a:t>
            </a:r>
            <a:r>
              <a:rPr sz="800" spc="-5" dirty="0">
                <a:latin typeface="Times New Roman"/>
                <a:cs typeface="Times New Roman"/>
              </a:rPr>
              <a:t>flatpak-info</a:t>
            </a:r>
            <a:r>
              <a:rPr sz="800" spc="15" dirty="0">
                <a:latin typeface="Times New Roman"/>
                <a:cs typeface="Times New Roman"/>
              </a:rPr>
              <a:t> </a:t>
            </a:r>
            <a:r>
              <a:rPr sz="800" spc="-5" dirty="0">
                <a:latin typeface="Times New Roman"/>
                <a:cs typeface="Times New Roman"/>
              </a:rPr>
              <a:t>(1)	runtime</a:t>
            </a:r>
            <a:endParaRPr sz="800">
              <a:latin typeface="Times New Roman"/>
              <a:cs typeface="Times New Roman"/>
            </a:endParaRPr>
          </a:p>
        </p:txBody>
      </p:sp>
      <p:sp>
        <p:nvSpPr>
          <p:cNvPr id="11" name="object 11"/>
          <p:cNvSpPr txBox="1"/>
          <p:nvPr/>
        </p:nvSpPr>
        <p:spPr>
          <a:xfrm>
            <a:off x="10488612" y="6065773"/>
            <a:ext cx="154305" cy="242570"/>
          </a:xfrm>
          <a:prstGeom prst="rect">
            <a:avLst/>
          </a:prstGeom>
        </p:spPr>
        <p:txBody>
          <a:bodyPr vert="horz" wrap="square" lIns="0" tIns="59690" rIns="0" bIns="0" rtlCol="0">
            <a:spAutoFit/>
          </a:bodyPr>
          <a:lstStyle/>
          <a:p>
            <a:pPr marL="38100">
              <a:lnSpc>
                <a:spcPct val="100000"/>
              </a:lnSpc>
              <a:spcBef>
                <a:spcPts val="470"/>
              </a:spcBef>
            </a:pPr>
            <a:r>
              <a:rPr sz="1100" dirty="0">
                <a:solidFill>
                  <a:srgbClr val="FFFFFF"/>
                </a:solidFill>
                <a:latin typeface="Arial"/>
                <a:cs typeface="Arial"/>
              </a:rPr>
              <a:t>8</a:t>
            </a:r>
            <a:endParaRPr sz="1100">
              <a:latin typeface="Arial"/>
              <a:cs typeface="Arial"/>
            </a:endParaRPr>
          </a:p>
        </p:txBody>
      </p:sp>
      <p:pic>
        <p:nvPicPr>
          <p:cNvPr id="13" name="Εικόνα 12" descr="Εικόνα που περιέχει κείμενο, στιγμιότυπο οθόνης, γραμματοσειρά, αριθμός&#10;&#10;Το περιεχόμενο που δημιουργείται από τεχνολογία AI ενδέχεται να είναι εσφαλμένο.">
            <a:extLst>
              <a:ext uri="{FF2B5EF4-FFF2-40B4-BE49-F238E27FC236}">
                <a16:creationId xmlns:a16="http://schemas.microsoft.com/office/drawing/2014/main" id="{FC9E9E60-93A9-6E2C-E6F4-BD4EBF76A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01" y="4388801"/>
            <a:ext cx="3308520" cy="128276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6" name="object 6"/>
          <p:cNvSpPr txBox="1"/>
          <p:nvPr/>
        </p:nvSpPr>
        <p:spPr>
          <a:xfrm>
            <a:off x="910589" y="899159"/>
            <a:ext cx="3483610" cy="1167765"/>
          </a:xfrm>
          <a:prstGeom prst="rect">
            <a:avLst/>
          </a:prstGeom>
        </p:spPr>
        <p:txBody>
          <a:bodyPr vert="horz" wrap="square" lIns="0" tIns="12700" rIns="0" bIns="0" rtlCol="0">
            <a:spAutoFit/>
          </a:bodyPr>
          <a:lstStyle/>
          <a:p>
            <a:pPr marL="12700" marR="994410" indent="88900">
              <a:lnSpc>
                <a:spcPct val="113500"/>
              </a:lnSpc>
              <a:spcBef>
                <a:spcPts val="100"/>
              </a:spcBef>
            </a:pPr>
            <a:r>
              <a:rPr sz="600" spc="-5" dirty="0">
                <a:latin typeface="Times New Roman"/>
                <a:cs typeface="Times New Roman"/>
              </a:rPr>
              <a:t>flatpak-install</a:t>
            </a:r>
            <a:r>
              <a:rPr sz="600" spc="5" dirty="0">
                <a:latin typeface="Times New Roman"/>
                <a:cs typeface="Times New Roman"/>
              </a:rPr>
              <a:t> </a:t>
            </a:r>
            <a:r>
              <a:rPr sz="600" spc="-5" dirty="0">
                <a:latin typeface="Times New Roman"/>
                <a:cs typeface="Times New Roman"/>
              </a:rPr>
              <a:t>(1)</a:t>
            </a:r>
            <a:r>
              <a:rPr sz="600" spc="5" dirty="0">
                <a:latin typeface="Times New Roman"/>
                <a:cs typeface="Times New Roman"/>
              </a:rPr>
              <a:t> </a:t>
            </a:r>
            <a:r>
              <a:rPr sz="600" dirty="0">
                <a:latin typeface="Times New Roman"/>
                <a:cs typeface="Times New Roman"/>
              </a:rPr>
              <a:t>-</a:t>
            </a:r>
            <a:r>
              <a:rPr sz="600" spc="5" dirty="0">
                <a:latin typeface="Times New Roman"/>
                <a:cs typeface="Times New Roman"/>
              </a:rPr>
              <a:t> </a:t>
            </a:r>
            <a:r>
              <a:rPr sz="600" spc="-5" dirty="0">
                <a:latin typeface="Calibri"/>
                <a:cs typeface="Calibri"/>
              </a:rPr>
              <a:t>μιας</a:t>
            </a:r>
            <a:r>
              <a:rPr sz="600" spc="20" dirty="0">
                <a:latin typeface="Calibri"/>
                <a:cs typeface="Calibri"/>
              </a:rPr>
              <a:t> </a:t>
            </a:r>
            <a:r>
              <a:rPr sz="600" spc="-5" dirty="0">
                <a:latin typeface="Calibri"/>
                <a:cs typeface="Calibri"/>
              </a:rPr>
              <a:t>εφαρμογής</a:t>
            </a:r>
            <a:r>
              <a:rPr sz="600" spc="15" dirty="0">
                <a:latin typeface="Calibri"/>
                <a:cs typeface="Calibri"/>
              </a:rPr>
              <a:t> </a:t>
            </a:r>
            <a:r>
              <a:rPr sz="600" dirty="0">
                <a:latin typeface="Calibri"/>
                <a:cs typeface="Calibri"/>
              </a:rPr>
              <a:t>ή</a:t>
            </a:r>
            <a:r>
              <a:rPr sz="600" spc="20" dirty="0">
                <a:latin typeface="Calibri"/>
                <a:cs typeface="Calibri"/>
              </a:rPr>
              <a:t> </a:t>
            </a:r>
            <a:r>
              <a:rPr sz="600" spc="-5" dirty="0">
                <a:latin typeface="Calibri"/>
                <a:cs typeface="Calibri"/>
              </a:rPr>
              <a:t>ενός</a:t>
            </a:r>
            <a:r>
              <a:rPr sz="600" spc="15" dirty="0">
                <a:latin typeface="Calibri"/>
                <a:cs typeface="Calibri"/>
              </a:rPr>
              <a:t> </a:t>
            </a:r>
            <a:r>
              <a:rPr sz="600" spc="-5" dirty="0">
                <a:latin typeface="Calibri"/>
                <a:cs typeface="Calibri"/>
              </a:rPr>
              <a:t>χρόνου</a:t>
            </a:r>
            <a:r>
              <a:rPr sz="600" spc="25" dirty="0">
                <a:latin typeface="Calibri"/>
                <a:cs typeface="Calibri"/>
              </a:rPr>
              <a:t> </a:t>
            </a:r>
            <a:r>
              <a:rPr sz="600" spc="-5" dirty="0">
                <a:latin typeface="Calibri"/>
                <a:cs typeface="Calibri"/>
              </a:rPr>
              <a:t>εκτέλεσης</a:t>
            </a:r>
            <a:r>
              <a:rPr sz="600" spc="15" dirty="0">
                <a:latin typeface="Calibri"/>
                <a:cs typeface="Calibri"/>
              </a:rPr>
              <a:t> </a:t>
            </a:r>
            <a:r>
              <a:rPr sz="600" spc="-5" dirty="0">
                <a:latin typeface="Times New Roman"/>
                <a:cs typeface="Times New Roman"/>
              </a:rPr>
              <a:t>flatpak-list</a:t>
            </a:r>
            <a:r>
              <a:rPr sz="600" spc="10" dirty="0">
                <a:latin typeface="Times New Roman"/>
                <a:cs typeface="Times New Roman"/>
              </a:rPr>
              <a:t> </a:t>
            </a:r>
            <a:r>
              <a:rPr sz="600" spc="-5" dirty="0">
                <a:latin typeface="Times New Roman"/>
                <a:cs typeface="Times New Roman"/>
              </a:rPr>
              <a:t>(1) </a:t>
            </a:r>
            <a:r>
              <a:rPr sz="600" dirty="0">
                <a:latin typeface="Times New Roman"/>
                <a:cs typeface="Times New Roman"/>
              </a:rPr>
              <a:t> </a:t>
            </a:r>
            <a:r>
              <a:rPr sz="600" spc="-5" dirty="0">
                <a:latin typeface="Times New Roman"/>
                <a:cs typeface="Times New Roman"/>
              </a:rPr>
              <a:t>XML (Extensible</a:t>
            </a:r>
            <a:r>
              <a:rPr sz="600" dirty="0">
                <a:latin typeface="Times New Roman"/>
                <a:cs typeface="Times New Roman"/>
              </a:rPr>
              <a:t> </a:t>
            </a:r>
            <a:r>
              <a:rPr sz="600" spc="-5" dirty="0">
                <a:latin typeface="Times New Roman"/>
                <a:cs typeface="Times New Roman"/>
              </a:rPr>
              <a:t>Markup Language</a:t>
            </a:r>
            <a:r>
              <a:rPr sz="600" dirty="0">
                <a:latin typeface="Times New Roman"/>
                <a:cs typeface="Times New Roman"/>
              </a:rPr>
              <a:t> - </a:t>
            </a:r>
            <a:r>
              <a:rPr sz="600" spc="-5" dirty="0">
                <a:latin typeface="Calibri"/>
                <a:cs typeface="Calibri"/>
              </a:rPr>
              <a:t>δομημένη</a:t>
            </a:r>
            <a:r>
              <a:rPr sz="600" spc="15" dirty="0">
                <a:latin typeface="Calibri"/>
                <a:cs typeface="Calibri"/>
              </a:rPr>
              <a:t> </a:t>
            </a:r>
            <a:r>
              <a:rPr sz="600" spc="-5" dirty="0">
                <a:latin typeface="Calibri"/>
                <a:cs typeface="Calibri"/>
              </a:rPr>
              <a:t>μορφή</a:t>
            </a:r>
            <a:r>
              <a:rPr sz="600" spc="15" dirty="0">
                <a:latin typeface="Calibri"/>
                <a:cs typeface="Calibri"/>
              </a:rPr>
              <a:t> </a:t>
            </a:r>
            <a:r>
              <a:rPr sz="600" spc="-5" dirty="0">
                <a:latin typeface="Calibri"/>
                <a:cs typeface="Calibri"/>
              </a:rPr>
              <a:t>ανταλλαγής </a:t>
            </a:r>
            <a:r>
              <a:rPr sz="600" dirty="0">
                <a:latin typeface="Calibri"/>
                <a:cs typeface="Calibri"/>
              </a:rPr>
              <a:t> </a:t>
            </a:r>
            <a:r>
              <a:rPr sz="600" spc="-5" dirty="0">
                <a:latin typeface="Calibri"/>
                <a:cs typeface="Calibri"/>
              </a:rPr>
              <a:t>δεδομένων</a:t>
            </a:r>
            <a:r>
              <a:rPr sz="600" spc="-5" dirty="0">
                <a:latin typeface="Times New Roman"/>
                <a:cs typeface="Times New Roman"/>
              </a:rPr>
              <a:t>n)</a:t>
            </a:r>
            <a:r>
              <a:rPr sz="600" dirty="0">
                <a:latin typeface="Times New Roman"/>
                <a:cs typeface="Times New Roman"/>
              </a:rPr>
              <a:t> -</a:t>
            </a:r>
            <a:r>
              <a:rPr sz="600" spc="5" dirty="0">
                <a:latin typeface="Times New Roman"/>
                <a:cs typeface="Times New Roman"/>
              </a:rPr>
              <a:t> </a:t>
            </a:r>
            <a:r>
              <a:rPr sz="600" spc="-5" dirty="0">
                <a:latin typeface="Calibri"/>
                <a:cs typeface="Calibri"/>
              </a:rPr>
              <a:t>Λίστα</a:t>
            </a:r>
            <a:r>
              <a:rPr sz="600" spc="15" dirty="0">
                <a:latin typeface="Calibri"/>
                <a:cs typeface="Calibri"/>
              </a:rPr>
              <a:t> </a:t>
            </a:r>
            <a:r>
              <a:rPr sz="600" spc="-5" dirty="0">
                <a:latin typeface="Calibri"/>
                <a:cs typeface="Calibri"/>
              </a:rPr>
              <a:t>εγκατεστημένων</a:t>
            </a:r>
            <a:r>
              <a:rPr sz="600" spc="15" dirty="0">
                <a:latin typeface="Calibri"/>
                <a:cs typeface="Calibri"/>
              </a:rPr>
              <a:t> </a:t>
            </a:r>
            <a:r>
              <a:rPr sz="600" spc="-5" dirty="0">
                <a:latin typeface="Calibri"/>
                <a:cs typeface="Calibri"/>
              </a:rPr>
              <a:t>εφαρμογών</a:t>
            </a:r>
            <a:r>
              <a:rPr sz="600" spc="15" dirty="0">
                <a:latin typeface="Calibri"/>
                <a:cs typeface="Calibri"/>
              </a:rPr>
              <a:t> </a:t>
            </a:r>
            <a:r>
              <a:rPr sz="600" spc="-5" dirty="0">
                <a:latin typeface="Calibri"/>
                <a:cs typeface="Calibri"/>
              </a:rPr>
              <a:t>ή</a:t>
            </a:r>
            <a:r>
              <a:rPr sz="600" spc="-5" dirty="0">
                <a:latin typeface="Times New Roman"/>
                <a:cs typeface="Times New Roman"/>
              </a:rPr>
              <a:t>/</a:t>
            </a:r>
            <a:r>
              <a:rPr sz="600" spc="-5" dirty="0">
                <a:latin typeface="Calibri"/>
                <a:cs typeface="Calibri"/>
              </a:rPr>
              <a:t>και</a:t>
            </a:r>
            <a:r>
              <a:rPr sz="600" spc="15" dirty="0">
                <a:latin typeface="Calibri"/>
                <a:cs typeface="Calibri"/>
              </a:rPr>
              <a:t> </a:t>
            </a:r>
            <a:r>
              <a:rPr sz="600" spc="-5" dirty="0">
                <a:latin typeface="Calibri"/>
                <a:cs typeface="Calibri"/>
              </a:rPr>
              <a:t>χρόνων</a:t>
            </a:r>
            <a:r>
              <a:rPr sz="600" spc="20" dirty="0">
                <a:latin typeface="Calibri"/>
                <a:cs typeface="Calibri"/>
              </a:rPr>
              <a:t> </a:t>
            </a:r>
            <a:r>
              <a:rPr sz="600" spc="-5" dirty="0">
                <a:latin typeface="Calibri"/>
                <a:cs typeface="Calibri"/>
              </a:rPr>
              <a:t>εκτέλεσης </a:t>
            </a:r>
            <a:r>
              <a:rPr sz="600" dirty="0">
                <a:latin typeface="Calibri"/>
                <a:cs typeface="Calibri"/>
              </a:rPr>
              <a:t> </a:t>
            </a:r>
            <a:r>
              <a:rPr sz="600" spc="-5" dirty="0">
                <a:latin typeface="Times New Roman"/>
                <a:cs typeface="Times New Roman"/>
              </a:rPr>
              <a:t>flatpak-metadata</a:t>
            </a:r>
            <a:r>
              <a:rPr sz="600" dirty="0">
                <a:latin typeface="Times New Roman"/>
                <a:cs typeface="Times New Roman"/>
              </a:rPr>
              <a:t> </a:t>
            </a:r>
            <a:r>
              <a:rPr sz="600" spc="-5" dirty="0">
                <a:latin typeface="Times New Roman"/>
                <a:cs typeface="Times New Roman"/>
              </a:rPr>
              <a:t>5)</a:t>
            </a:r>
            <a:r>
              <a:rPr sz="600" dirty="0">
                <a:latin typeface="Times New Roman"/>
                <a:cs typeface="Times New Roman"/>
              </a:rPr>
              <a:t> -</a:t>
            </a:r>
            <a:r>
              <a:rPr sz="600" spc="5" dirty="0">
                <a:latin typeface="Times New Roman"/>
                <a:cs typeface="Times New Roman"/>
              </a:rPr>
              <a:t> </a:t>
            </a:r>
            <a:r>
              <a:rPr sz="600" spc="-5" dirty="0">
                <a:latin typeface="Calibri"/>
                <a:cs typeface="Calibri"/>
              </a:rPr>
              <a:t>Πληροφορίες</a:t>
            </a:r>
            <a:r>
              <a:rPr sz="600" spc="20" dirty="0">
                <a:latin typeface="Calibri"/>
                <a:cs typeface="Calibri"/>
              </a:rPr>
              <a:t> </a:t>
            </a:r>
            <a:r>
              <a:rPr sz="600" spc="-5" dirty="0">
                <a:latin typeface="Calibri"/>
                <a:cs typeface="Calibri"/>
              </a:rPr>
              <a:t>σχετικά</a:t>
            </a:r>
            <a:r>
              <a:rPr sz="600" spc="20" dirty="0">
                <a:latin typeface="Calibri"/>
                <a:cs typeface="Calibri"/>
              </a:rPr>
              <a:t> </a:t>
            </a:r>
            <a:r>
              <a:rPr sz="600" spc="-5" dirty="0">
                <a:latin typeface="Calibri"/>
                <a:cs typeface="Calibri"/>
              </a:rPr>
              <a:t>με</a:t>
            </a:r>
            <a:r>
              <a:rPr sz="600" spc="15" dirty="0">
                <a:latin typeface="Calibri"/>
                <a:cs typeface="Calibri"/>
              </a:rPr>
              <a:t> </a:t>
            </a:r>
            <a:r>
              <a:rPr sz="600" spc="-5" dirty="0">
                <a:latin typeface="Calibri"/>
                <a:cs typeface="Calibri"/>
              </a:rPr>
              <a:t>μια</a:t>
            </a:r>
            <a:r>
              <a:rPr sz="600" spc="15" dirty="0">
                <a:latin typeface="Calibri"/>
                <a:cs typeface="Calibri"/>
              </a:rPr>
              <a:t> </a:t>
            </a:r>
            <a:r>
              <a:rPr sz="600" spc="-5" dirty="0">
                <a:latin typeface="Calibri"/>
                <a:cs typeface="Calibri"/>
              </a:rPr>
              <a:t>εφαρμογή</a:t>
            </a:r>
            <a:r>
              <a:rPr sz="600" spc="15" dirty="0">
                <a:latin typeface="Calibri"/>
                <a:cs typeface="Calibri"/>
              </a:rPr>
              <a:t> </a:t>
            </a:r>
            <a:r>
              <a:rPr sz="600" dirty="0">
                <a:latin typeface="Calibri"/>
                <a:cs typeface="Calibri"/>
              </a:rPr>
              <a:t>ή</a:t>
            </a:r>
            <a:r>
              <a:rPr sz="600" spc="15" dirty="0">
                <a:latin typeface="Calibri"/>
                <a:cs typeface="Calibri"/>
              </a:rPr>
              <a:t> </a:t>
            </a:r>
            <a:r>
              <a:rPr sz="600" spc="-5" dirty="0">
                <a:latin typeface="Calibri"/>
                <a:cs typeface="Calibri"/>
              </a:rPr>
              <a:t>ένα</a:t>
            </a:r>
            <a:r>
              <a:rPr sz="600" spc="20" dirty="0">
                <a:latin typeface="Calibri"/>
                <a:cs typeface="Calibri"/>
              </a:rPr>
              <a:t> </a:t>
            </a:r>
            <a:r>
              <a:rPr sz="600" spc="-5" dirty="0">
                <a:latin typeface="Calibri"/>
                <a:cs typeface="Calibri"/>
              </a:rPr>
              <a:t>πρόγραμμα</a:t>
            </a:r>
            <a:endParaRPr sz="600">
              <a:latin typeface="Calibri"/>
              <a:cs typeface="Calibri"/>
            </a:endParaRPr>
          </a:p>
          <a:p>
            <a:pPr marL="12700" marR="844550">
              <a:lnSpc>
                <a:spcPct val="113500"/>
              </a:lnSpc>
              <a:tabLst>
                <a:tab pos="1007110" algn="l"/>
              </a:tabLst>
            </a:pPr>
            <a:r>
              <a:rPr sz="600" spc="-5" dirty="0">
                <a:latin typeface="Calibri"/>
                <a:cs typeface="Calibri"/>
              </a:rPr>
              <a:t>εκτέλεσης</a:t>
            </a:r>
            <a:r>
              <a:rPr sz="600" spc="20" dirty="0">
                <a:latin typeface="Calibri"/>
                <a:cs typeface="Calibri"/>
              </a:rPr>
              <a:t> </a:t>
            </a:r>
            <a:r>
              <a:rPr sz="600" spc="-5" dirty="0">
                <a:latin typeface="Times New Roman"/>
                <a:cs typeface="Times New Roman"/>
              </a:rPr>
              <a:t>flatpak-pin</a:t>
            </a:r>
            <a:r>
              <a:rPr sz="600" spc="10" dirty="0">
                <a:latin typeface="Times New Roman"/>
                <a:cs typeface="Times New Roman"/>
              </a:rPr>
              <a:t> </a:t>
            </a:r>
            <a:r>
              <a:rPr sz="600" spc="-5" dirty="0">
                <a:latin typeface="Times New Roman"/>
                <a:cs typeface="Times New Roman"/>
              </a:rPr>
              <a:t>(1)	</a:t>
            </a:r>
            <a:r>
              <a:rPr sz="600" dirty="0">
                <a:latin typeface="Times New Roman"/>
                <a:cs typeface="Times New Roman"/>
              </a:rPr>
              <a:t>- </a:t>
            </a:r>
            <a:r>
              <a:rPr sz="600" spc="-5" dirty="0">
                <a:latin typeface="Calibri"/>
                <a:cs typeface="Calibri"/>
              </a:rPr>
              <a:t>Καρφίτσα</a:t>
            </a:r>
            <a:r>
              <a:rPr sz="600" spc="15" dirty="0">
                <a:latin typeface="Calibri"/>
                <a:cs typeface="Calibri"/>
              </a:rPr>
              <a:t> </a:t>
            </a:r>
            <a:r>
              <a:rPr sz="600" spc="-5" dirty="0">
                <a:latin typeface="Calibri"/>
                <a:cs typeface="Calibri"/>
              </a:rPr>
              <a:t>εκτέλεσης</a:t>
            </a:r>
            <a:r>
              <a:rPr sz="600" spc="15" dirty="0">
                <a:latin typeface="Calibri"/>
                <a:cs typeface="Calibri"/>
              </a:rPr>
              <a:t> </a:t>
            </a:r>
            <a:r>
              <a:rPr sz="600" spc="-5" dirty="0">
                <a:latin typeface="Calibri"/>
                <a:cs typeface="Calibri"/>
              </a:rPr>
              <a:t>για</a:t>
            </a:r>
            <a:r>
              <a:rPr sz="600" spc="15" dirty="0">
                <a:latin typeface="Calibri"/>
                <a:cs typeface="Calibri"/>
              </a:rPr>
              <a:t> </a:t>
            </a:r>
            <a:r>
              <a:rPr sz="600" spc="-5" dirty="0">
                <a:latin typeface="Calibri"/>
                <a:cs typeface="Calibri"/>
              </a:rPr>
              <a:t>την</a:t>
            </a:r>
            <a:r>
              <a:rPr sz="600" spc="15" dirty="0">
                <a:latin typeface="Calibri"/>
                <a:cs typeface="Calibri"/>
              </a:rPr>
              <a:t> </a:t>
            </a:r>
            <a:r>
              <a:rPr sz="600" spc="-5" dirty="0">
                <a:latin typeface="Calibri"/>
                <a:cs typeface="Calibri"/>
              </a:rPr>
              <a:t>αποτροπή</a:t>
            </a:r>
            <a:r>
              <a:rPr sz="600" spc="15" dirty="0">
                <a:latin typeface="Calibri"/>
                <a:cs typeface="Calibri"/>
              </a:rPr>
              <a:t> </a:t>
            </a:r>
            <a:r>
              <a:rPr sz="600" spc="-5" dirty="0">
                <a:latin typeface="Calibri"/>
                <a:cs typeface="Calibri"/>
              </a:rPr>
              <a:t>αυτόματης </a:t>
            </a:r>
            <a:r>
              <a:rPr sz="600" spc="-120" dirty="0">
                <a:latin typeface="Calibri"/>
                <a:cs typeface="Calibri"/>
              </a:rPr>
              <a:t> </a:t>
            </a:r>
            <a:r>
              <a:rPr sz="600" spc="-5" dirty="0">
                <a:latin typeface="Calibri"/>
                <a:cs typeface="Calibri"/>
              </a:rPr>
              <a:t>διαγραφής</a:t>
            </a:r>
            <a:endParaRPr sz="600">
              <a:latin typeface="Calibri"/>
              <a:cs typeface="Calibri"/>
            </a:endParaRPr>
          </a:p>
          <a:p>
            <a:pPr marL="12700" marR="5080">
              <a:lnSpc>
                <a:spcPct val="113500"/>
              </a:lnSpc>
              <a:tabLst>
                <a:tab pos="760095" algn="l"/>
              </a:tabLst>
            </a:pPr>
            <a:r>
              <a:rPr sz="600" spc="-5" dirty="0">
                <a:latin typeface="Times New Roman"/>
                <a:cs typeface="Times New Roman"/>
              </a:rPr>
              <a:t>flatpak-remote-info</a:t>
            </a:r>
            <a:r>
              <a:rPr sz="600" dirty="0">
                <a:latin typeface="Times New Roman"/>
                <a:cs typeface="Times New Roman"/>
              </a:rPr>
              <a:t> </a:t>
            </a:r>
            <a:r>
              <a:rPr sz="600" spc="-5" dirty="0">
                <a:latin typeface="Times New Roman"/>
                <a:cs typeface="Times New Roman"/>
              </a:rPr>
              <a:t>1)</a:t>
            </a:r>
            <a:r>
              <a:rPr sz="600" spc="5" dirty="0">
                <a:latin typeface="Times New Roman"/>
                <a:cs typeface="Times New Roman"/>
              </a:rPr>
              <a:t> </a:t>
            </a:r>
            <a:r>
              <a:rPr sz="600" dirty="0">
                <a:latin typeface="Times New Roman"/>
                <a:cs typeface="Times New Roman"/>
              </a:rPr>
              <a:t>-</a:t>
            </a:r>
            <a:r>
              <a:rPr sz="600" spc="10" dirty="0">
                <a:latin typeface="Times New Roman"/>
                <a:cs typeface="Times New Roman"/>
              </a:rPr>
              <a:t> </a:t>
            </a:r>
            <a:r>
              <a:rPr sz="600" spc="-5" dirty="0">
                <a:latin typeface="Calibri"/>
                <a:cs typeface="Calibri"/>
              </a:rPr>
              <a:t>Εμφάνιση</a:t>
            </a:r>
            <a:r>
              <a:rPr sz="600" spc="20" dirty="0">
                <a:latin typeface="Calibri"/>
                <a:cs typeface="Calibri"/>
              </a:rPr>
              <a:t> </a:t>
            </a:r>
            <a:r>
              <a:rPr sz="600" spc="-5" dirty="0">
                <a:latin typeface="Calibri"/>
                <a:cs typeface="Calibri"/>
              </a:rPr>
              <a:t>πληροφοριών</a:t>
            </a:r>
            <a:r>
              <a:rPr sz="600" spc="25" dirty="0">
                <a:latin typeface="Calibri"/>
                <a:cs typeface="Calibri"/>
              </a:rPr>
              <a:t> </a:t>
            </a:r>
            <a:r>
              <a:rPr sz="600" spc="-5" dirty="0">
                <a:latin typeface="Calibri"/>
                <a:cs typeface="Calibri"/>
              </a:rPr>
              <a:t>σχετικά</a:t>
            </a:r>
            <a:r>
              <a:rPr sz="600" spc="20" dirty="0">
                <a:latin typeface="Calibri"/>
                <a:cs typeface="Calibri"/>
              </a:rPr>
              <a:t> </a:t>
            </a:r>
            <a:r>
              <a:rPr sz="600" spc="-5" dirty="0">
                <a:latin typeface="Calibri"/>
                <a:cs typeface="Calibri"/>
              </a:rPr>
              <a:t>με</a:t>
            </a:r>
            <a:r>
              <a:rPr sz="600" spc="15" dirty="0">
                <a:latin typeface="Calibri"/>
                <a:cs typeface="Calibri"/>
              </a:rPr>
              <a:t> </a:t>
            </a:r>
            <a:r>
              <a:rPr sz="600" spc="-5" dirty="0">
                <a:latin typeface="Calibri"/>
                <a:cs typeface="Calibri"/>
              </a:rPr>
              <a:t>μια</a:t>
            </a:r>
            <a:r>
              <a:rPr sz="600" spc="20" dirty="0">
                <a:latin typeface="Calibri"/>
                <a:cs typeface="Calibri"/>
              </a:rPr>
              <a:t> </a:t>
            </a:r>
            <a:r>
              <a:rPr sz="600" spc="-5" dirty="0">
                <a:latin typeface="Calibri"/>
                <a:cs typeface="Calibri"/>
              </a:rPr>
              <a:t>εφαρμογή</a:t>
            </a:r>
            <a:r>
              <a:rPr sz="600" spc="20" dirty="0">
                <a:latin typeface="Calibri"/>
                <a:cs typeface="Calibri"/>
              </a:rPr>
              <a:t> </a:t>
            </a:r>
            <a:r>
              <a:rPr sz="600" dirty="0">
                <a:latin typeface="Calibri"/>
                <a:cs typeface="Calibri"/>
              </a:rPr>
              <a:t>ή</a:t>
            </a:r>
            <a:r>
              <a:rPr sz="600" spc="20" dirty="0">
                <a:latin typeface="Calibri"/>
                <a:cs typeface="Calibri"/>
              </a:rPr>
              <a:t> </a:t>
            </a:r>
            <a:r>
              <a:rPr sz="600" spc="-5" dirty="0">
                <a:latin typeface="Calibri"/>
                <a:cs typeface="Calibri"/>
              </a:rPr>
              <a:t>ένα</a:t>
            </a:r>
            <a:r>
              <a:rPr sz="600" spc="20" dirty="0">
                <a:latin typeface="Calibri"/>
                <a:cs typeface="Calibri"/>
              </a:rPr>
              <a:t> </a:t>
            </a:r>
            <a:r>
              <a:rPr sz="600" spc="-5" dirty="0">
                <a:latin typeface="Calibri"/>
                <a:cs typeface="Calibri"/>
              </a:rPr>
              <a:t>πρόγραμμα</a:t>
            </a:r>
            <a:r>
              <a:rPr sz="600" spc="20" dirty="0">
                <a:latin typeface="Calibri"/>
                <a:cs typeface="Calibri"/>
              </a:rPr>
              <a:t> </a:t>
            </a:r>
            <a:r>
              <a:rPr sz="600" spc="-5" dirty="0">
                <a:latin typeface="Calibri"/>
                <a:cs typeface="Calibri"/>
              </a:rPr>
              <a:t>εκτέλεσης</a:t>
            </a:r>
            <a:r>
              <a:rPr sz="600" spc="15" dirty="0">
                <a:latin typeface="Calibri"/>
                <a:cs typeface="Calibri"/>
              </a:rPr>
              <a:t> </a:t>
            </a:r>
            <a:r>
              <a:rPr sz="600" dirty="0">
                <a:latin typeface="Calibri"/>
                <a:cs typeface="Calibri"/>
              </a:rPr>
              <a:t>σε</a:t>
            </a:r>
            <a:r>
              <a:rPr sz="600" spc="20" dirty="0">
                <a:latin typeface="Calibri"/>
                <a:cs typeface="Calibri"/>
              </a:rPr>
              <a:t> </a:t>
            </a:r>
            <a:r>
              <a:rPr sz="600" spc="-5" dirty="0">
                <a:latin typeface="Calibri"/>
                <a:cs typeface="Calibri"/>
              </a:rPr>
              <a:t>ένα </a:t>
            </a:r>
            <a:r>
              <a:rPr sz="600" dirty="0">
                <a:latin typeface="Calibri"/>
                <a:cs typeface="Calibri"/>
              </a:rPr>
              <a:t> </a:t>
            </a:r>
            <a:r>
              <a:rPr sz="600" spc="-5" dirty="0">
                <a:latin typeface="Calibri"/>
                <a:cs typeface="Calibri"/>
              </a:rPr>
              <a:t>απομακρυσμένο</a:t>
            </a:r>
            <a:r>
              <a:rPr sz="600" spc="20" dirty="0">
                <a:latin typeface="Calibri"/>
                <a:cs typeface="Calibri"/>
              </a:rPr>
              <a:t> </a:t>
            </a:r>
            <a:r>
              <a:rPr sz="600" spc="-5" dirty="0">
                <a:latin typeface="Times New Roman"/>
                <a:cs typeface="Times New Roman"/>
              </a:rPr>
              <a:t>flatpak-remote-ls</a:t>
            </a:r>
            <a:r>
              <a:rPr sz="600" dirty="0">
                <a:latin typeface="Times New Roman"/>
                <a:cs typeface="Times New Roman"/>
              </a:rPr>
              <a:t> </a:t>
            </a:r>
            <a:r>
              <a:rPr sz="600" spc="-5" dirty="0">
                <a:latin typeface="Times New Roman"/>
                <a:cs typeface="Times New Roman"/>
              </a:rPr>
              <a:t>(1)</a:t>
            </a:r>
            <a:r>
              <a:rPr sz="600" dirty="0">
                <a:latin typeface="Times New Roman"/>
                <a:cs typeface="Times New Roman"/>
              </a:rPr>
              <a:t> -</a:t>
            </a:r>
            <a:r>
              <a:rPr sz="600" spc="5" dirty="0">
                <a:latin typeface="Times New Roman"/>
                <a:cs typeface="Times New Roman"/>
              </a:rPr>
              <a:t> </a:t>
            </a:r>
            <a:r>
              <a:rPr sz="600" spc="-5" dirty="0">
                <a:latin typeface="Calibri"/>
                <a:cs typeface="Calibri"/>
              </a:rPr>
              <a:t>Εμφάνιση</a:t>
            </a:r>
            <a:r>
              <a:rPr sz="600" spc="20" dirty="0">
                <a:latin typeface="Calibri"/>
                <a:cs typeface="Calibri"/>
              </a:rPr>
              <a:t> </a:t>
            </a:r>
            <a:r>
              <a:rPr sz="600" spc="-5" dirty="0">
                <a:latin typeface="Calibri"/>
                <a:cs typeface="Calibri"/>
              </a:rPr>
              <a:t>διαθέσιμων</a:t>
            </a:r>
            <a:r>
              <a:rPr sz="600" spc="20" dirty="0">
                <a:latin typeface="Calibri"/>
                <a:cs typeface="Calibri"/>
              </a:rPr>
              <a:t> </a:t>
            </a:r>
            <a:r>
              <a:rPr sz="600" spc="-5" dirty="0">
                <a:latin typeface="Calibri"/>
                <a:cs typeface="Calibri"/>
              </a:rPr>
              <a:t>προγραμμάτων</a:t>
            </a:r>
            <a:r>
              <a:rPr sz="600" spc="15" dirty="0">
                <a:latin typeface="Calibri"/>
                <a:cs typeface="Calibri"/>
              </a:rPr>
              <a:t> </a:t>
            </a:r>
            <a:r>
              <a:rPr sz="600" spc="-5" dirty="0">
                <a:latin typeface="Calibri"/>
                <a:cs typeface="Calibri"/>
              </a:rPr>
              <a:t>εκτέλεσης</a:t>
            </a:r>
            <a:r>
              <a:rPr sz="600" spc="15" dirty="0">
                <a:latin typeface="Calibri"/>
                <a:cs typeface="Calibri"/>
              </a:rPr>
              <a:t> </a:t>
            </a:r>
            <a:r>
              <a:rPr sz="600" spc="-5" dirty="0">
                <a:latin typeface="Calibri"/>
                <a:cs typeface="Calibri"/>
              </a:rPr>
              <a:t>και</a:t>
            </a:r>
            <a:r>
              <a:rPr sz="600" spc="20" dirty="0">
                <a:latin typeface="Calibri"/>
                <a:cs typeface="Calibri"/>
              </a:rPr>
              <a:t> </a:t>
            </a:r>
            <a:r>
              <a:rPr sz="600" spc="-5" dirty="0">
                <a:latin typeface="Calibri"/>
                <a:cs typeface="Calibri"/>
              </a:rPr>
              <a:t>εφαρμογών </a:t>
            </a:r>
            <a:r>
              <a:rPr sz="600" dirty="0">
                <a:latin typeface="Calibri"/>
                <a:cs typeface="Calibri"/>
              </a:rPr>
              <a:t> </a:t>
            </a:r>
            <a:r>
              <a:rPr sz="600" spc="-5" dirty="0">
                <a:latin typeface="Times New Roman"/>
                <a:cs typeface="Times New Roman"/>
              </a:rPr>
              <a:t>flatpak-run</a:t>
            </a:r>
            <a:r>
              <a:rPr sz="600" dirty="0">
                <a:latin typeface="Times New Roman"/>
                <a:cs typeface="Times New Roman"/>
              </a:rPr>
              <a:t> </a:t>
            </a:r>
            <a:r>
              <a:rPr sz="600" spc="-5" dirty="0">
                <a:latin typeface="Times New Roman"/>
                <a:cs typeface="Times New Roman"/>
              </a:rPr>
              <a:t>1)	flatpak-search</a:t>
            </a:r>
            <a:r>
              <a:rPr sz="600" spc="-10" dirty="0">
                <a:latin typeface="Times New Roman"/>
                <a:cs typeface="Times New Roman"/>
              </a:rPr>
              <a:t> </a:t>
            </a:r>
            <a:r>
              <a:rPr sz="600" spc="-5" dirty="0">
                <a:latin typeface="Times New Roman"/>
                <a:cs typeface="Times New Roman"/>
              </a:rPr>
              <a:t>(1)</a:t>
            </a:r>
            <a:r>
              <a:rPr sz="600" dirty="0">
                <a:latin typeface="Times New Roman"/>
                <a:cs typeface="Times New Roman"/>
              </a:rPr>
              <a:t> - </a:t>
            </a:r>
            <a:r>
              <a:rPr sz="600" spc="-5" dirty="0">
                <a:latin typeface="Calibri"/>
                <a:cs typeface="Calibri"/>
              </a:rPr>
              <a:t>Αναζήτηση</a:t>
            </a:r>
            <a:r>
              <a:rPr sz="600" spc="10" dirty="0">
                <a:latin typeface="Calibri"/>
                <a:cs typeface="Calibri"/>
              </a:rPr>
              <a:t> </a:t>
            </a:r>
            <a:r>
              <a:rPr sz="600" spc="-5" dirty="0">
                <a:latin typeface="Calibri"/>
                <a:cs typeface="Calibri"/>
              </a:rPr>
              <a:t>εφαρμογών</a:t>
            </a:r>
            <a:r>
              <a:rPr sz="600" spc="10" dirty="0">
                <a:latin typeface="Calibri"/>
                <a:cs typeface="Calibri"/>
              </a:rPr>
              <a:t> </a:t>
            </a:r>
            <a:r>
              <a:rPr sz="600" spc="-5" dirty="0">
                <a:latin typeface="Calibri"/>
                <a:cs typeface="Calibri"/>
              </a:rPr>
              <a:t>και</a:t>
            </a:r>
            <a:r>
              <a:rPr sz="600" spc="10" dirty="0">
                <a:latin typeface="Calibri"/>
                <a:cs typeface="Calibri"/>
              </a:rPr>
              <a:t> </a:t>
            </a:r>
            <a:r>
              <a:rPr sz="600" spc="-5" dirty="0">
                <a:latin typeface="Times New Roman"/>
                <a:cs typeface="Times New Roman"/>
              </a:rPr>
              <a:t>runtimes</a:t>
            </a:r>
            <a:endParaRPr sz="600">
              <a:latin typeface="Times New Roman"/>
              <a:cs typeface="Times New Roman"/>
            </a:endParaRPr>
          </a:p>
          <a:p>
            <a:pPr marL="12700" marR="1248410">
              <a:lnSpc>
                <a:spcPct val="113500"/>
              </a:lnSpc>
            </a:pPr>
            <a:r>
              <a:rPr sz="600" spc="-5" dirty="0">
                <a:latin typeface="Times New Roman"/>
                <a:cs typeface="Times New Roman"/>
              </a:rPr>
              <a:t>flatpak-uninstall</a:t>
            </a:r>
            <a:r>
              <a:rPr sz="600" spc="5" dirty="0">
                <a:latin typeface="Times New Roman"/>
                <a:cs typeface="Times New Roman"/>
              </a:rPr>
              <a:t> </a:t>
            </a:r>
            <a:r>
              <a:rPr sz="600" spc="-5" dirty="0">
                <a:latin typeface="Times New Roman"/>
                <a:cs typeface="Times New Roman"/>
              </a:rPr>
              <a:t>1)</a:t>
            </a:r>
            <a:r>
              <a:rPr sz="600" spc="5" dirty="0">
                <a:latin typeface="Times New Roman"/>
                <a:cs typeface="Times New Roman"/>
              </a:rPr>
              <a:t> </a:t>
            </a:r>
            <a:r>
              <a:rPr sz="600" dirty="0">
                <a:latin typeface="Times New Roman"/>
                <a:cs typeface="Times New Roman"/>
              </a:rPr>
              <a:t>- </a:t>
            </a:r>
            <a:r>
              <a:rPr sz="600" spc="-5" dirty="0">
                <a:latin typeface="Calibri"/>
                <a:cs typeface="Calibri"/>
              </a:rPr>
              <a:t>μιας</a:t>
            </a:r>
            <a:r>
              <a:rPr sz="600" spc="20" dirty="0">
                <a:latin typeface="Calibri"/>
                <a:cs typeface="Calibri"/>
              </a:rPr>
              <a:t> </a:t>
            </a:r>
            <a:r>
              <a:rPr sz="600" spc="-5" dirty="0">
                <a:latin typeface="Calibri"/>
                <a:cs typeface="Calibri"/>
              </a:rPr>
              <a:t>εφαρμογής</a:t>
            </a:r>
            <a:r>
              <a:rPr sz="600" spc="15" dirty="0">
                <a:latin typeface="Calibri"/>
                <a:cs typeface="Calibri"/>
              </a:rPr>
              <a:t> </a:t>
            </a:r>
            <a:r>
              <a:rPr sz="600" dirty="0">
                <a:latin typeface="Calibri"/>
                <a:cs typeface="Calibri"/>
              </a:rPr>
              <a:t>ή</a:t>
            </a:r>
            <a:r>
              <a:rPr sz="600" spc="15" dirty="0">
                <a:latin typeface="Calibri"/>
                <a:cs typeface="Calibri"/>
              </a:rPr>
              <a:t> </a:t>
            </a:r>
            <a:r>
              <a:rPr sz="600" spc="-5" dirty="0">
                <a:latin typeface="Calibri"/>
                <a:cs typeface="Calibri"/>
              </a:rPr>
              <a:t>ενός</a:t>
            </a:r>
            <a:r>
              <a:rPr sz="600" spc="15" dirty="0">
                <a:latin typeface="Calibri"/>
                <a:cs typeface="Calibri"/>
              </a:rPr>
              <a:t> </a:t>
            </a:r>
            <a:r>
              <a:rPr sz="600" spc="-5" dirty="0">
                <a:latin typeface="Calibri"/>
                <a:cs typeface="Calibri"/>
              </a:rPr>
              <a:t>χρόνου</a:t>
            </a:r>
            <a:r>
              <a:rPr sz="600" spc="25" dirty="0">
                <a:latin typeface="Calibri"/>
                <a:cs typeface="Calibri"/>
              </a:rPr>
              <a:t> </a:t>
            </a:r>
            <a:r>
              <a:rPr sz="600" spc="-5" dirty="0">
                <a:latin typeface="Calibri"/>
                <a:cs typeface="Calibri"/>
              </a:rPr>
              <a:t>εκτέλεσης</a:t>
            </a:r>
            <a:r>
              <a:rPr sz="600" spc="15" dirty="0">
                <a:latin typeface="Calibri"/>
                <a:cs typeface="Calibri"/>
              </a:rPr>
              <a:t> </a:t>
            </a:r>
            <a:r>
              <a:rPr sz="600" spc="-5" dirty="0">
                <a:latin typeface="Times New Roman"/>
                <a:cs typeface="Times New Roman"/>
              </a:rPr>
              <a:t>flatpak- </a:t>
            </a:r>
            <a:r>
              <a:rPr sz="600" dirty="0">
                <a:latin typeface="Times New Roman"/>
                <a:cs typeface="Times New Roman"/>
              </a:rPr>
              <a:t> </a:t>
            </a:r>
            <a:r>
              <a:rPr sz="600" spc="-5" dirty="0">
                <a:latin typeface="Times New Roman"/>
                <a:cs typeface="Times New Roman"/>
              </a:rPr>
              <a:t>update (1)</a:t>
            </a:r>
            <a:r>
              <a:rPr sz="600" dirty="0">
                <a:latin typeface="Times New Roman"/>
                <a:cs typeface="Times New Roman"/>
              </a:rPr>
              <a:t> -</a:t>
            </a:r>
            <a:r>
              <a:rPr sz="600" spc="5" dirty="0">
                <a:latin typeface="Times New Roman"/>
                <a:cs typeface="Times New Roman"/>
              </a:rPr>
              <a:t> </a:t>
            </a:r>
            <a:r>
              <a:rPr sz="600" spc="-5" dirty="0">
                <a:latin typeface="Calibri"/>
                <a:cs typeface="Calibri"/>
              </a:rPr>
              <a:t>Ενημέρωση</a:t>
            </a:r>
            <a:r>
              <a:rPr sz="600" spc="10" dirty="0">
                <a:latin typeface="Calibri"/>
                <a:cs typeface="Calibri"/>
              </a:rPr>
              <a:t> </a:t>
            </a:r>
            <a:r>
              <a:rPr sz="600" spc="-5" dirty="0">
                <a:latin typeface="Calibri"/>
                <a:cs typeface="Calibri"/>
              </a:rPr>
              <a:t>μιας</a:t>
            </a:r>
            <a:r>
              <a:rPr sz="600" spc="15" dirty="0">
                <a:latin typeface="Calibri"/>
                <a:cs typeface="Calibri"/>
              </a:rPr>
              <a:t> </a:t>
            </a:r>
            <a:r>
              <a:rPr sz="600" spc="-5" dirty="0">
                <a:latin typeface="Calibri"/>
                <a:cs typeface="Calibri"/>
              </a:rPr>
              <a:t>εφαρμογής</a:t>
            </a:r>
            <a:r>
              <a:rPr sz="600" spc="15" dirty="0">
                <a:latin typeface="Calibri"/>
                <a:cs typeface="Calibri"/>
              </a:rPr>
              <a:t> </a:t>
            </a:r>
            <a:r>
              <a:rPr sz="600" dirty="0">
                <a:latin typeface="Calibri"/>
                <a:cs typeface="Calibri"/>
              </a:rPr>
              <a:t>ή</a:t>
            </a:r>
            <a:r>
              <a:rPr sz="600" spc="15" dirty="0">
                <a:latin typeface="Calibri"/>
                <a:cs typeface="Calibri"/>
              </a:rPr>
              <a:t> </a:t>
            </a:r>
            <a:r>
              <a:rPr sz="600" spc="-5" dirty="0">
                <a:latin typeface="Calibri"/>
                <a:cs typeface="Calibri"/>
              </a:rPr>
              <a:t>ενός</a:t>
            </a:r>
            <a:r>
              <a:rPr sz="600" spc="10" dirty="0">
                <a:latin typeface="Calibri"/>
                <a:cs typeface="Calibri"/>
              </a:rPr>
              <a:t> </a:t>
            </a:r>
            <a:r>
              <a:rPr sz="600" spc="-5" dirty="0">
                <a:latin typeface="Calibri"/>
                <a:cs typeface="Calibri"/>
              </a:rPr>
              <a:t>χρόνου</a:t>
            </a:r>
            <a:r>
              <a:rPr sz="600" spc="20" dirty="0">
                <a:latin typeface="Calibri"/>
                <a:cs typeface="Calibri"/>
              </a:rPr>
              <a:t> </a:t>
            </a:r>
            <a:r>
              <a:rPr sz="600" spc="-5" dirty="0">
                <a:latin typeface="Calibri"/>
                <a:cs typeface="Calibri"/>
              </a:rPr>
              <a:t>εκτέλεσης</a:t>
            </a:r>
            <a:r>
              <a:rPr sz="600" spc="15" dirty="0">
                <a:latin typeface="Calibri"/>
                <a:cs typeface="Calibri"/>
              </a:rPr>
              <a:t> </a:t>
            </a:r>
            <a:r>
              <a:rPr sz="600" spc="-5" dirty="0">
                <a:latin typeface="Times New Roman"/>
                <a:cs typeface="Times New Roman"/>
              </a:rPr>
              <a:t>hp-</a:t>
            </a:r>
            <a:endParaRPr sz="600">
              <a:latin typeface="Times New Roman"/>
              <a:cs typeface="Times New Roman"/>
            </a:endParaRPr>
          </a:p>
        </p:txBody>
      </p:sp>
      <p:sp>
        <p:nvSpPr>
          <p:cNvPr id="7" name="object 7"/>
          <p:cNvSpPr txBox="1"/>
          <p:nvPr/>
        </p:nvSpPr>
        <p:spPr>
          <a:xfrm>
            <a:off x="1652904" y="2021522"/>
            <a:ext cx="1131570" cy="272415"/>
          </a:xfrm>
          <a:prstGeom prst="rect">
            <a:avLst/>
          </a:prstGeom>
        </p:spPr>
        <p:txBody>
          <a:bodyPr vert="horz" wrap="square" lIns="0" tIns="12700" rIns="0" bIns="0" rtlCol="0">
            <a:spAutoFit/>
          </a:bodyPr>
          <a:lstStyle/>
          <a:p>
            <a:pPr marL="12700" marR="5080" indent="39370">
              <a:lnSpc>
                <a:spcPct val="135100"/>
              </a:lnSpc>
              <a:spcBef>
                <a:spcPts val="100"/>
              </a:spcBef>
            </a:pPr>
            <a:r>
              <a:rPr sz="600" dirty="0">
                <a:latin typeface="Times New Roman"/>
                <a:cs typeface="Times New Roman"/>
              </a:rPr>
              <a:t>-</a:t>
            </a:r>
            <a:r>
              <a:rPr sz="600" spc="-15" dirty="0">
                <a:latin typeface="Times New Roman"/>
                <a:cs typeface="Times New Roman"/>
              </a:rPr>
              <a:t> </a:t>
            </a:r>
            <a:r>
              <a:rPr sz="600" spc="-5" dirty="0">
                <a:latin typeface="Calibri"/>
                <a:cs typeface="Calibri"/>
              </a:rPr>
              <a:t>Χρησιμότητα</a:t>
            </a:r>
            <a:r>
              <a:rPr sz="600" spc="10" dirty="0">
                <a:latin typeface="Calibri"/>
                <a:cs typeface="Calibri"/>
              </a:rPr>
              <a:t> </a:t>
            </a:r>
            <a:r>
              <a:rPr sz="600" spc="-5" dirty="0">
                <a:latin typeface="Calibri"/>
                <a:cs typeface="Calibri"/>
              </a:rPr>
              <a:t>ώρας</a:t>
            </a:r>
            <a:r>
              <a:rPr sz="600" spc="-5" dirty="0">
                <a:latin typeface="Times New Roman"/>
                <a:cs typeface="Times New Roman"/>
              </a:rPr>
              <a:t>/</a:t>
            </a:r>
            <a:r>
              <a:rPr sz="600" spc="-5" dirty="0">
                <a:latin typeface="Calibri"/>
                <a:cs typeface="Calibri"/>
              </a:rPr>
              <a:t>ημερομηνίας </a:t>
            </a:r>
            <a:r>
              <a:rPr sz="600" spc="-120" dirty="0">
                <a:latin typeface="Calibri"/>
                <a:cs typeface="Calibri"/>
              </a:rPr>
              <a:t> </a:t>
            </a:r>
            <a:r>
              <a:rPr sz="600" spc="-15" dirty="0">
                <a:latin typeface="Calibri"/>
                <a:cs typeface="Calibri"/>
              </a:rPr>
              <a:t>Χρησιμότητα</a:t>
            </a:r>
            <a:r>
              <a:rPr sz="600" spc="-10" dirty="0">
                <a:latin typeface="Calibri"/>
                <a:cs typeface="Calibri"/>
              </a:rPr>
              <a:t> </a:t>
            </a:r>
            <a:r>
              <a:rPr sz="600" spc="-15" dirty="0">
                <a:latin typeface="Calibri"/>
                <a:cs typeface="Calibri"/>
              </a:rPr>
              <a:t>ρολογιών</a:t>
            </a:r>
            <a:endParaRPr sz="600">
              <a:latin typeface="Calibri"/>
              <a:cs typeface="Calibri"/>
            </a:endParaRPr>
          </a:p>
        </p:txBody>
      </p:sp>
      <p:sp>
        <p:nvSpPr>
          <p:cNvPr id="8" name="object 8"/>
          <p:cNvSpPr txBox="1"/>
          <p:nvPr/>
        </p:nvSpPr>
        <p:spPr>
          <a:xfrm>
            <a:off x="910589" y="2021522"/>
            <a:ext cx="488315" cy="586740"/>
          </a:xfrm>
          <a:prstGeom prst="rect">
            <a:avLst/>
          </a:prstGeom>
        </p:spPr>
        <p:txBody>
          <a:bodyPr vert="horz" wrap="square" lIns="0" tIns="44450" rIns="0" bIns="0" rtlCol="0">
            <a:spAutoFit/>
          </a:bodyPr>
          <a:lstStyle/>
          <a:p>
            <a:pPr marL="12700">
              <a:lnSpc>
                <a:spcPct val="100000"/>
              </a:lnSpc>
              <a:spcBef>
                <a:spcPts val="350"/>
              </a:spcBef>
            </a:pPr>
            <a:r>
              <a:rPr sz="600" dirty="0">
                <a:latin typeface="Times New Roman"/>
                <a:cs typeface="Times New Roman"/>
              </a:rPr>
              <a:t>t</a:t>
            </a:r>
            <a:r>
              <a:rPr sz="600" spc="-5" dirty="0">
                <a:latin typeface="Times New Roman"/>
                <a:cs typeface="Times New Roman"/>
              </a:rPr>
              <a:t>i</a:t>
            </a:r>
            <a:r>
              <a:rPr sz="600" dirty="0">
                <a:latin typeface="Times New Roman"/>
                <a:cs typeface="Times New Roman"/>
              </a:rPr>
              <a:t>me</a:t>
            </a:r>
            <a:r>
              <a:rPr sz="600" spc="-5" dirty="0">
                <a:latin typeface="Times New Roman"/>
                <a:cs typeface="Times New Roman"/>
              </a:rPr>
              <a:t>da</a:t>
            </a:r>
            <a:r>
              <a:rPr sz="600" dirty="0">
                <a:latin typeface="Times New Roman"/>
                <a:cs typeface="Times New Roman"/>
              </a:rPr>
              <a:t>te</a:t>
            </a:r>
            <a:r>
              <a:rPr sz="600" spc="-5" dirty="0">
                <a:latin typeface="Times New Roman"/>
                <a:cs typeface="Times New Roman"/>
              </a:rPr>
              <a:t> (1)</a:t>
            </a:r>
            <a:endParaRPr sz="600">
              <a:latin typeface="Times New Roman"/>
              <a:cs typeface="Times New Roman"/>
            </a:endParaRPr>
          </a:p>
          <a:p>
            <a:pPr marL="12700">
              <a:lnSpc>
                <a:spcPct val="100000"/>
              </a:lnSpc>
              <a:spcBef>
                <a:spcPts val="254"/>
              </a:spcBef>
            </a:pPr>
            <a:r>
              <a:rPr sz="600" spc="-5" dirty="0">
                <a:latin typeface="Times New Roman"/>
                <a:cs typeface="Times New Roman"/>
              </a:rPr>
              <a:t>hw</a:t>
            </a:r>
            <a:r>
              <a:rPr sz="600" dirty="0">
                <a:latin typeface="Times New Roman"/>
                <a:cs typeface="Times New Roman"/>
              </a:rPr>
              <a:t>c</a:t>
            </a:r>
            <a:r>
              <a:rPr sz="600" spc="-5" dirty="0">
                <a:latin typeface="Times New Roman"/>
                <a:cs typeface="Times New Roman"/>
              </a:rPr>
              <a:t>lo</a:t>
            </a:r>
            <a:r>
              <a:rPr sz="600" dirty="0">
                <a:latin typeface="Times New Roman"/>
                <a:cs typeface="Times New Roman"/>
              </a:rPr>
              <a:t>ck</a:t>
            </a:r>
            <a:r>
              <a:rPr sz="600" spc="-5" dirty="0">
                <a:latin typeface="Times New Roman"/>
                <a:cs typeface="Times New Roman"/>
              </a:rPr>
              <a:t> </a:t>
            </a:r>
            <a:r>
              <a:rPr sz="600" spc="-30" dirty="0">
                <a:latin typeface="Times New Roman"/>
                <a:cs typeface="Times New Roman"/>
              </a:rPr>
              <a:t>8</a:t>
            </a:r>
            <a:r>
              <a:rPr sz="600" dirty="0">
                <a:latin typeface="Times New Roman"/>
                <a:cs typeface="Times New Roman"/>
              </a:rPr>
              <a:t>)</a:t>
            </a:r>
            <a:endParaRPr sz="600">
              <a:latin typeface="Times New Roman"/>
              <a:cs typeface="Times New Roman"/>
            </a:endParaRPr>
          </a:p>
          <a:p>
            <a:pPr marL="12700">
              <a:lnSpc>
                <a:spcPct val="100000"/>
              </a:lnSpc>
              <a:spcBef>
                <a:spcPts val="120"/>
              </a:spcBef>
            </a:pPr>
            <a:r>
              <a:rPr sz="600" spc="-5" dirty="0">
                <a:latin typeface="Times New Roman"/>
                <a:cs typeface="Times New Roman"/>
              </a:rPr>
              <a:t>kbdra</a:t>
            </a:r>
            <a:r>
              <a:rPr sz="600" dirty="0">
                <a:latin typeface="Times New Roman"/>
                <a:cs typeface="Times New Roman"/>
              </a:rPr>
              <a:t>te</a:t>
            </a:r>
            <a:r>
              <a:rPr sz="600" spc="-5" dirty="0">
                <a:latin typeface="Times New Roman"/>
                <a:cs typeface="Times New Roman"/>
              </a:rPr>
              <a:t> 8)</a:t>
            </a:r>
            <a:endParaRPr sz="600">
              <a:latin typeface="Times New Roman"/>
              <a:cs typeface="Times New Roman"/>
            </a:endParaRPr>
          </a:p>
          <a:p>
            <a:pPr marL="12700">
              <a:lnSpc>
                <a:spcPct val="100000"/>
              </a:lnSpc>
              <a:spcBef>
                <a:spcPts val="95"/>
              </a:spcBef>
            </a:pPr>
            <a:r>
              <a:rPr sz="600" spc="-5" dirty="0">
                <a:latin typeface="Calibri"/>
                <a:cs typeface="Calibri"/>
              </a:rPr>
              <a:t>συνδέσμου</a:t>
            </a:r>
            <a:r>
              <a:rPr sz="600" spc="-25" dirty="0">
                <a:latin typeface="Calibri"/>
                <a:cs typeface="Calibri"/>
              </a:rPr>
              <a:t> </a:t>
            </a:r>
            <a:r>
              <a:rPr sz="600" spc="-5" dirty="0">
                <a:latin typeface="Times New Roman"/>
                <a:cs typeface="Times New Roman"/>
              </a:rPr>
              <a:t>(5)</a:t>
            </a:r>
            <a:endParaRPr sz="600">
              <a:latin typeface="Times New Roman"/>
              <a:cs typeface="Times New Roman"/>
            </a:endParaRPr>
          </a:p>
          <a:p>
            <a:pPr marL="12700">
              <a:lnSpc>
                <a:spcPct val="100000"/>
              </a:lnSpc>
              <a:spcBef>
                <a:spcPts val="100"/>
              </a:spcBef>
            </a:pPr>
            <a:r>
              <a:rPr sz="600" spc="-5" dirty="0">
                <a:latin typeface="Calibri"/>
                <a:cs typeface="Calibri"/>
              </a:rPr>
              <a:t>ενότητες</a:t>
            </a:r>
            <a:r>
              <a:rPr sz="600" spc="-20" dirty="0">
                <a:latin typeface="Calibri"/>
                <a:cs typeface="Calibri"/>
              </a:rPr>
              <a:t> </a:t>
            </a:r>
            <a:r>
              <a:rPr sz="600" spc="-5" dirty="0">
                <a:latin typeface="Times New Roman"/>
                <a:cs typeface="Times New Roman"/>
              </a:rPr>
              <a:t>5)</a:t>
            </a:r>
            <a:endParaRPr sz="600">
              <a:latin typeface="Times New Roman"/>
              <a:cs typeface="Times New Roman"/>
            </a:endParaRPr>
          </a:p>
        </p:txBody>
      </p:sp>
      <p:sp>
        <p:nvSpPr>
          <p:cNvPr id="9" name="object 9"/>
          <p:cNvSpPr txBox="1"/>
          <p:nvPr/>
        </p:nvSpPr>
        <p:spPr>
          <a:xfrm>
            <a:off x="1613535" y="2271395"/>
            <a:ext cx="1831339" cy="337185"/>
          </a:xfrm>
          <a:prstGeom prst="rect">
            <a:avLst/>
          </a:prstGeom>
        </p:spPr>
        <p:txBody>
          <a:bodyPr vert="horz" wrap="square" lIns="0" tIns="24765" rIns="0" bIns="0" rtlCol="0">
            <a:spAutoFit/>
          </a:bodyPr>
          <a:lstStyle/>
          <a:p>
            <a:pPr marL="12700">
              <a:lnSpc>
                <a:spcPct val="100000"/>
              </a:lnSpc>
              <a:spcBef>
                <a:spcPts val="195"/>
              </a:spcBef>
              <a:tabLst>
                <a:tab pos="323215" algn="l"/>
              </a:tabLst>
            </a:pPr>
            <a:r>
              <a:rPr sz="600" spc="-5" dirty="0">
                <a:latin typeface="Times New Roman"/>
                <a:cs typeface="Times New Roman"/>
              </a:rPr>
              <a:t>(8)	</a:t>
            </a:r>
            <a:r>
              <a:rPr sz="600" dirty="0">
                <a:latin typeface="Times New Roman"/>
                <a:cs typeface="Times New Roman"/>
              </a:rPr>
              <a:t>-</a:t>
            </a:r>
            <a:r>
              <a:rPr sz="600" spc="-5" dirty="0">
                <a:latin typeface="Times New Roman"/>
                <a:cs typeface="Times New Roman"/>
              </a:rPr>
              <a:t> </a:t>
            </a:r>
            <a:r>
              <a:rPr sz="600" spc="-5" dirty="0">
                <a:latin typeface="Calibri"/>
                <a:cs typeface="Calibri"/>
              </a:rPr>
              <a:t>διαρθρώνω</a:t>
            </a:r>
            <a:r>
              <a:rPr sz="600" spc="165" dirty="0">
                <a:latin typeface="Calibri"/>
                <a:cs typeface="Calibri"/>
              </a:rPr>
              <a:t> </a:t>
            </a:r>
            <a:r>
              <a:rPr sz="600" spc="-5" dirty="0">
                <a:latin typeface="Calibri"/>
                <a:cs typeface="Calibri"/>
              </a:rPr>
              <a:t>χρόνου</a:t>
            </a:r>
            <a:r>
              <a:rPr sz="600" spc="15" dirty="0">
                <a:latin typeface="Calibri"/>
                <a:cs typeface="Calibri"/>
              </a:rPr>
              <a:t> </a:t>
            </a:r>
            <a:r>
              <a:rPr sz="600" spc="-5" dirty="0">
                <a:latin typeface="Calibri"/>
                <a:cs typeface="Calibri"/>
              </a:rPr>
              <a:t>εκτέλεσης</a:t>
            </a:r>
            <a:r>
              <a:rPr sz="600" spc="10" dirty="0">
                <a:latin typeface="Calibri"/>
                <a:cs typeface="Calibri"/>
              </a:rPr>
              <a:t> </a:t>
            </a:r>
            <a:r>
              <a:rPr sz="600" dirty="0">
                <a:latin typeface="Calibri"/>
                <a:cs typeface="Calibri"/>
              </a:rPr>
              <a:t>του</a:t>
            </a:r>
            <a:r>
              <a:rPr sz="600" spc="10" dirty="0">
                <a:latin typeface="Calibri"/>
                <a:cs typeface="Calibri"/>
              </a:rPr>
              <a:t> </a:t>
            </a:r>
            <a:r>
              <a:rPr sz="600" spc="-5" dirty="0">
                <a:latin typeface="Calibri"/>
                <a:cs typeface="Calibri"/>
              </a:rPr>
              <a:t>δυναμικού</a:t>
            </a:r>
            <a:endParaRPr sz="600">
              <a:latin typeface="Calibri"/>
              <a:cs typeface="Calibri"/>
            </a:endParaRPr>
          </a:p>
          <a:p>
            <a:pPr marL="79375" indent="-44450">
              <a:lnSpc>
                <a:spcPct val="100000"/>
              </a:lnSpc>
              <a:spcBef>
                <a:spcPts val="100"/>
              </a:spcBef>
              <a:buFont typeface="Times New Roman"/>
              <a:buChar char="-"/>
              <a:tabLst>
                <a:tab pos="79375" algn="l"/>
              </a:tabLst>
            </a:pPr>
            <a:r>
              <a:rPr sz="600" spc="-5" dirty="0">
                <a:latin typeface="Calibri"/>
                <a:cs typeface="Calibri"/>
              </a:rPr>
              <a:t>Αρχείο</a:t>
            </a:r>
            <a:r>
              <a:rPr sz="600" spc="5" dirty="0">
                <a:latin typeface="Calibri"/>
                <a:cs typeface="Calibri"/>
              </a:rPr>
              <a:t> </a:t>
            </a:r>
            <a:r>
              <a:rPr sz="600" spc="-5" dirty="0">
                <a:latin typeface="Calibri"/>
                <a:cs typeface="Calibri"/>
              </a:rPr>
              <a:t>διαρθρώσεων</a:t>
            </a:r>
            <a:r>
              <a:rPr sz="600" spc="5" dirty="0">
                <a:latin typeface="Calibri"/>
                <a:cs typeface="Calibri"/>
              </a:rPr>
              <a:t> </a:t>
            </a:r>
            <a:r>
              <a:rPr sz="600" spc="-5" dirty="0">
                <a:latin typeface="Calibri"/>
                <a:cs typeface="Calibri"/>
              </a:rPr>
              <a:t>τοπικής</a:t>
            </a:r>
            <a:r>
              <a:rPr sz="600" spc="15" dirty="0">
                <a:latin typeface="Calibri"/>
                <a:cs typeface="Calibri"/>
              </a:rPr>
              <a:t> </a:t>
            </a:r>
            <a:r>
              <a:rPr sz="600" spc="-5" dirty="0">
                <a:latin typeface="Calibri"/>
                <a:cs typeface="Calibri"/>
              </a:rPr>
              <a:t>ζώνης</a:t>
            </a:r>
            <a:r>
              <a:rPr sz="600" spc="5" dirty="0">
                <a:latin typeface="Calibri"/>
                <a:cs typeface="Calibri"/>
              </a:rPr>
              <a:t> </a:t>
            </a:r>
            <a:r>
              <a:rPr sz="600" spc="-5" dirty="0">
                <a:latin typeface="Calibri"/>
                <a:cs typeface="Calibri"/>
              </a:rPr>
              <a:t>ώρας</a:t>
            </a:r>
            <a:endParaRPr sz="600">
              <a:latin typeface="Calibri"/>
              <a:cs typeface="Calibri"/>
            </a:endParaRPr>
          </a:p>
          <a:p>
            <a:pPr marL="95885" indent="-45085">
              <a:lnSpc>
                <a:spcPct val="100000"/>
              </a:lnSpc>
              <a:spcBef>
                <a:spcPts val="95"/>
              </a:spcBef>
              <a:buChar char="-"/>
              <a:tabLst>
                <a:tab pos="96520" algn="l"/>
              </a:tabLst>
            </a:pPr>
            <a:r>
              <a:rPr sz="600" spc="-5" dirty="0">
                <a:latin typeface="Times New Roman"/>
                <a:cs typeface="Times New Roman"/>
              </a:rPr>
              <a:t>modules </a:t>
            </a:r>
            <a:r>
              <a:rPr sz="600" spc="-5" dirty="0">
                <a:latin typeface="Calibri"/>
                <a:cs typeface="Calibri"/>
              </a:rPr>
              <a:t>πυρήνα</a:t>
            </a:r>
            <a:r>
              <a:rPr sz="600" spc="15" dirty="0">
                <a:latin typeface="Calibri"/>
                <a:cs typeface="Calibri"/>
              </a:rPr>
              <a:t> </a:t>
            </a:r>
            <a:r>
              <a:rPr sz="600" spc="-5" dirty="0">
                <a:latin typeface="Calibri"/>
                <a:cs typeface="Calibri"/>
              </a:rPr>
              <a:t>για</a:t>
            </a:r>
            <a:r>
              <a:rPr sz="600" spc="10" dirty="0">
                <a:latin typeface="Calibri"/>
                <a:cs typeface="Calibri"/>
              </a:rPr>
              <a:t> </a:t>
            </a:r>
            <a:r>
              <a:rPr sz="600" spc="-5" dirty="0">
                <a:latin typeface="Calibri"/>
                <a:cs typeface="Calibri"/>
              </a:rPr>
              <a:t>φόρτωση</a:t>
            </a:r>
            <a:r>
              <a:rPr sz="600" spc="10" dirty="0">
                <a:latin typeface="Calibri"/>
                <a:cs typeface="Calibri"/>
              </a:rPr>
              <a:t> </a:t>
            </a:r>
            <a:r>
              <a:rPr sz="600" spc="-5" dirty="0">
                <a:latin typeface="Calibri"/>
                <a:cs typeface="Calibri"/>
              </a:rPr>
              <a:t>κατά</a:t>
            </a:r>
            <a:r>
              <a:rPr sz="600" spc="10" dirty="0">
                <a:latin typeface="Calibri"/>
                <a:cs typeface="Calibri"/>
              </a:rPr>
              <a:t> </a:t>
            </a:r>
            <a:r>
              <a:rPr sz="600" spc="-5" dirty="0">
                <a:latin typeface="Times New Roman"/>
                <a:cs typeface="Times New Roman"/>
              </a:rPr>
              <a:t>(1ssl)</a:t>
            </a:r>
            <a:r>
              <a:rPr sz="600" dirty="0">
                <a:latin typeface="Times New Roman"/>
                <a:cs typeface="Times New Roman"/>
              </a:rPr>
              <a:t> -</a:t>
            </a:r>
            <a:r>
              <a:rPr sz="600" spc="145" dirty="0">
                <a:latin typeface="Times New Roman"/>
                <a:cs typeface="Times New Roman"/>
              </a:rPr>
              <a:t> </a:t>
            </a:r>
            <a:r>
              <a:rPr sz="600" spc="-5" dirty="0">
                <a:latin typeface="Calibri"/>
                <a:cs typeface="Calibri"/>
              </a:rPr>
              <a:t>την</a:t>
            </a:r>
            <a:endParaRPr sz="600">
              <a:latin typeface="Calibri"/>
              <a:cs typeface="Calibri"/>
            </a:endParaRPr>
          </a:p>
        </p:txBody>
      </p:sp>
      <p:sp>
        <p:nvSpPr>
          <p:cNvPr id="10" name="object 10"/>
          <p:cNvSpPr txBox="1"/>
          <p:nvPr/>
        </p:nvSpPr>
        <p:spPr>
          <a:xfrm>
            <a:off x="910589" y="2582862"/>
            <a:ext cx="3514725" cy="648335"/>
          </a:xfrm>
          <a:prstGeom prst="rect">
            <a:avLst/>
          </a:prstGeom>
        </p:spPr>
        <p:txBody>
          <a:bodyPr vert="horz" wrap="square" lIns="0" tIns="24765" rIns="0" bIns="0" rtlCol="0">
            <a:spAutoFit/>
          </a:bodyPr>
          <a:lstStyle/>
          <a:p>
            <a:pPr marL="12700">
              <a:lnSpc>
                <a:spcPct val="100000"/>
              </a:lnSpc>
              <a:spcBef>
                <a:spcPts val="195"/>
              </a:spcBef>
            </a:pPr>
            <a:r>
              <a:rPr sz="600" spc="-5" dirty="0">
                <a:latin typeface="Calibri"/>
                <a:cs typeface="Calibri"/>
              </a:rPr>
              <a:t>επίδοση</a:t>
            </a:r>
            <a:r>
              <a:rPr sz="600" spc="20" dirty="0">
                <a:latin typeface="Calibri"/>
                <a:cs typeface="Calibri"/>
              </a:rPr>
              <a:t> </a:t>
            </a:r>
            <a:r>
              <a:rPr sz="600" spc="-5" dirty="0">
                <a:latin typeface="Times New Roman"/>
                <a:cs typeface="Times New Roman"/>
              </a:rPr>
              <a:t>openssl-ts (1ssl)</a:t>
            </a:r>
            <a:r>
              <a:rPr sz="600" spc="5" dirty="0">
                <a:latin typeface="Times New Roman"/>
                <a:cs typeface="Times New Roman"/>
              </a:rPr>
              <a:t> </a:t>
            </a:r>
            <a:r>
              <a:rPr sz="600" dirty="0">
                <a:latin typeface="Times New Roman"/>
                <a:cs typeface="Times New Roman"/>
              </a:rPr>
              <a:t>- </a:t>
            </a:r>
            <a:r>
              <a:rPr sz="600" spc="-5" dirty="0">
                <a:latin typeface="Calibri"/>
                <a:cs typeface="Calibri"/>
              </a:rPr>
              <a:t>εντολή</a:t>
            </a:r>
            <a:r>
              <a:rPr sz="600" spc="15" dirty="0">
                <a:latin typeface="Calibri"/>
                <a:cs typeface="Calibri"/>
              </a:rPr>
              <a:t> </a:t>
            </a:r>
            <a:r>
              <a:rPr sz="600" spc="-5" dirty="0">
                <a:latin typeface="Times New Roman"/>
                <a:cs typeface="Times New Roman"/>
              </a:rPr>
              <a:t>Time</a:t>
            </a:r>
            <a:r>
              <a:rPr sz="600" spc="5" dirty="0">
                <a:latin typeface="Times New Roman"/>
                <a:cs typeface="Times New Roman"/>
              </a:rPr>
              <a:t> </a:t>
            </a:r>
            <a:r>
              <a:rPr sz="600" spc="-5" dirty="0">
                <a:latin typeface="Times New Roman"/>
                <a:cs typeface="Times New Roman"/>
              </a:rPr>
              <a:t>Authority</a:t>
            </a:r>
            <a:endParaRPr sz="600">
              <a:latin typeface="Times New Roman"/>
              <a:cs typeface="Times New Roman"/>
            </a:endParaRPr>
          </a:p>
          <a:p>
            <a:pPr marL="12700">
              <a:lnSpc>
                <a:spcPct val="100000"/>
              </a:lnSpc>
              <a:spcBef>
                <a:spcPts val="100"/>
              </a:spcBef>
            </a:pPr>
            <a:r>
              <a:rPr sz="600" spc="-5" dirty="0">
                <a:latin typeface="Times New Roman"/>
                <a:cs typeface="Times New Roman"/>
              </a:rPr>
              <a:t>org.freedesktop.timedate1 (5)</a:t>
            </a:r>
            <a:r>
              <a:rPr sz="600" spc="5" dirty="0">
                <a:latin typeface="Times New Roman"/>
                <a:cs typeface="Times New Roman"/>
              </a:rPr>
              <a:t> </a:t>
            </a:r>
            <a:r>
              <a:rPr sz="600" dirty="0">
                <a:latin typeface="Times New Roman"/>
                <a:cs typeface="Times New Roman"/>
              </a:rPr>
              <a:t>-</a:t>
            </a:r>
            <a:r>
              <a:rPr sz="600" spc="10" dirty="0">
                <a:latin typeface="Times New Roman"/>
                <a:cs typeface="Times New Roman"/>
              </a:rPr>
              <a:t> </a:t>
            </a:r>
            <a:r>
              <a:rPr sz="600" dirty="0">
                <a:latin typeface="Calibri"/>
                <a:cs typeface="Calibri"/>
              </a:rPr>
              <a:t>Η</a:t>
            </a:r>
            <a:r>
              <a:rPr sz="600" spc="25" dirty="0">
                <a:latin typeface="Calibri"/>
                <a:cs typeface="Calibri"/>
              </a:rPr>
              <a:t> </a:t>
            </a:r>
            <a:r>
              <a:rPr sz="600" spc="-5" dirty="0">
                <a:latin typeface="Calibri"/>
                <a:cs typeface="Calibri"/>
              </a:rPr>
              <a:t>διασύνδεση</a:t>
            </a:r>
            <a:r>
              <a:rPr sz="600" spc="25" dirty="0">
                <a:latin typeface="Calibri"/>
                <a:cs typeface="Calibri"/>
              </a:rPr>
              <a:t> </a:t>
            </a:r>
            <a:r>
              <a:rPr sz="600" spc="-5" dirty="0">
                <a:latin typeface="Times New Roman"/>
                <a:cs typeface="Times New Roman"/>
              </a:rPr>
              <a:t>D-Bus</a:t>
            </a:r>
            <a:r>
              <a:rPr sz="600" spc="5" dirty="0">
                <a:latin typeface="Times New Roman"/>
                <a:cs typeface="Times New Roman"/>
              </a:rPr>
              <a:t> </a:t>
            </a:r>
            <a:r>
              <a:rPr sz="600" dirty="0">
                <a:latin typeface="Calibri"/>
                <a:cs typeface="Calibri"/>
              </a:rPr>
              <a:t>του</a:t>
            </a:r>
            <a:r>
              <a:rPr sz="600" spc="15" dirty="0">
                <a:latin typeface="Calibri"/>
                <a:cs typeface="Calibri"/>
              </a:rPr>
              <a:t> </a:t>
            </a:r>
            <a:r>
              <a:rPr sz="600" spc="-5" dirty="0">
                <a:latin typeface="Times New Roman"/>
                <a:cs typeface="Times New Roman"/>
              </a:rPr>
              <a:t>systemd-timedated</a:t>
            </a:r>
            <a:r>
              <a:rPr sz="600" spc="5" dirty="0">
                <a:latin typeface="Times New Roman"/>
                <a:cs typeface="Times New Roman"/>
              </a:rPr>
              <a:t> </a:t>
            </a:r>
            <a:r>
              <a:rPr sz="600" spc="-5" dirty="0">
                <a:latin typeface="Times New Roman"/>
                <a:cs typeface="Times New Roman"/>
              </a:rPr>
              <a:t>pacmd</a:t>
            </a:r>
            <a:r>
              <a:rPr sz="600" spc="5" dirty="0">
                <a:latin typeface="Times New Roman"/>
                <a:cs typeface="Times New Roman"/>
              </a:rPr>
              <a:t> </a:t>
            </a:r>
            <a:r>
              <a:rPr sz="600" spc="-5" dirty="0">
                <a:latin typeface="Times New Roman"/>
                <a:cs typeface="Times New Roman"/>
              </a:rPr>
              <a:t>1)</a:t>
            </a:r>
            <a:endParaRPr sz="600">
              <a:latin typeface="Times New Roman"/>
              <a:cs typeface="Times New Roman"/>
            </a:endParaRPr>
          </a:p>
          <a:p>
            <a:pPr marL="12700">
              <a:lnSpc>
                <a:spcPct val="100000"/>
              </a:lnSpc>
              <a:spcBef>
                <a:spcPts val="95"/>
              </a:spcBef>
            </a:pPr>
            <a:r>
              <a:rPr sz="600" spc="-5" dirty="0">
                <a:latin typeface="Times New Roman"/>
                <a:cs typeface="Times New Roman"/>
              </a:rPr>
              <a:t>pam_time</a:t>
            </a:r>
            <a:r>
              <a:rPr sz="600" dirty="0">
                <a:latin typeface="Times New Roman"/>
                <a:cs typeface="Times New Roman"/>
              </a:rPr>
              <a:t> </a:t>
            </a:r>
            <a:r>
              <a:rPr sz="600" spc="-5" dirty="0">
                <a:latin typeface="Times New Roman"/>
                <a:cs typeface="Times New Roman"/>
              </a:rPr>
              <a:t>(8)</a:t>
            </a:r>
            <a:r>
              <a:rPr sz="600" spc="5" dirty="0">
                <a:latin typeface="Times New Roman"/>
                <a:cs typeface="Times New Roman"/>
              </a:rPr>
              <a:t> </a:t>
            </a:r>
            <a:r>
              <a:rPr sz="600" spc="-5" dirty="0">
                <a:latin typeface="Times New Roman"/>
                <a:cs typeface="Times New Roman"/>
              </a:rPr>
              <a:t>XML</a:t>
            </a:r>
            <a:r>
              <a:rPr sz="600" spc="5" dirty="0">
                <a:latin typeface="Times New Roman"/>
                <a:cs typeface="Times New Roman"/>
              </a:rPr>
              <a:t> </a:t>
            </a:r>
            <a:r>
              <a:rPr sz="600" spc="-5" dirty="0">
                <a:latin typeface="Times New Roman"/>
                <a:cs typeface="Times New Roman"/>
              </a:rPr>
              <a:t>(Extensible</a:t>
            </a:r>
            <a:r>
              <a:rPr sz="600" spc="5" dirty="0">
                <a:latin typeface="Times New Roman"/>
                <a:cs typeface="Times New Roman"/>
              </a:rPr>
              <a:t> </a:t>
            </a:r>
            <a:r>
              <a:rPr sz="600" spc="-5" dirty="0">
                <a:latin typeface="Times New Roman"/>
                <a:cs typeface="Times New Roman"/>
              </a:rPr>
              <a:t>Markup</a:t>
            </a:r>
            <a:r>
              <a:rPr sz="600" spc="5" dirty="0">
                <a:latin typeface="Times New Roman"/>
                <a:cs typeface="Times New Roman"/>
              </a:rPr>
              <a:t> </a:t>
            </a:r>
            <a:r>
              <a:rPr sz="600" spc="-5" dirty="0">
                <a:latin typeface="Times New Roman"/>
                <a:cs typeface="Times New Roman"/>
              </a:rPr>
              <a:t>Language</a:t>
            </a:r>
            <a:r>
              <a:rPr sz="600" spc="5" dirty="0">
                <a:latin typeface="Times New Roman"/>
                <a:cs typeface="Times New Roman"/>
              </a:rPr>
              <a:t> </a:t>
            </a:r>
            <a:r>
              <a:rPr sz="600" dirty="0">
                <a:latin typeface="Times New Roman"/>
                <a:cs typeface="Times New Roman"/>
              </a:rPr>
              <a:t>-</a:t>
            </a:r>
            <a:r>
              <a:rPr sz="600" spc="5" dirty="0">
                <a:latin typeface="Times New Roman"/>
                <a:cs typeface="Times New Roman"/>
              </a:rPr>
              <a:t> </a:t>
            </a:r>
            <a:r>
              <a:rPr sz="600" spc="-5" dirty="0">
                <a:latin typeface="Calibri"/>
                <a:cs typeface="Calibri"/>
              </a:rPr>
              <a:t>δομημένη</a:t>
            </a:r>
            <a:r>
              <a:rPr sz="600" spc="25" dirty="0">
                <a:latin typeface="Calibri"/>
                <a:cs typeface="Calibri"/>
              </a:rPr>
              <a:t> </a:t>
            </a:r>
            <a:r>
              <a:rPr sz="600" spc="-5" dirty="0">
                <a:latin typeface="Calibri"/>
                <a:cs typeface="Calibri"/>
              </a:rPr>
              <a:t>μορφή</a:t>
            </a:r>
            <a:r>
              <a:rPr sz="600" spc="20" dirty="0">
                <a:latin typeface="Calibri"/>
                <a:cs typeface="Calibri"/>
              </a:rPr>
              <a:t> </a:t>
            </a:r>
            <a:r>
              <a:rPr sz="600" spc="-5" dirty="0">
                <a:latin typeface="Calibri"/>
                <a:cs typeface="Calibri"/>
              </a:rPr>
              <a:t>ανταλλαγής</a:t>
            </a:r>
            <a:r>
              <a:rPr sz="600" spc="20" dirty="0">
                <a:latin typeface="Calibri"/>
                <a:cs typeface="Calibri"/>
              </a:rPr>
              <a:t> </a:t>
            </a:r>
            <a:r>
              <a:rPr sz="600" spc="-5" dirty="0">
                <a:latin typeface="Calibri"/>
                <a:cs typeface="Calibri"/>
              </a:rPr>
              <a:t>δεδομένων</a:t>
            </a:r>
            <a:r>
              <a:rPr sz="600" spc="-5" dirty="0">
                <a:latin typeface="Times New Roman"/>
                <a:cs typeface="Times New Roman"/>
              </a:rPr>
              <a:t>n)</a:t>
            </a:r>
            <a:r>
              <a:rPr sz="600" dirty="0">
                <a:latin typeface="Times New Roman"/>
                <a:cs typeface="Times New Roman"/>
              </a:rPr>
              <a:t> -</a:t>
            </a:r>
            <a:endParaRPr sz="600">
              <a:latin typeface="Times New Roman"/>
              <a:cs typeface="Times New Roman"/>
            </a:endParaRPr>
          </a:p>
          <a:p>
            <a:pPr marL="12700">
              <a:lnSpc>
                <a:spcPct val="100000"/>
              </a:lnSpc>
              <a:spcBef>
                <a:spcPts val="100"/>
              </a:spcBef>
            </a:pPr>
            <a:r>
              <a:rPr sz="600" spc="-5" dirty="0">
                <a:latin typeface="Calibri"/>
                <a:cs typeface="Calibri"/>
              </a:rPr>
              <a:t>Μονάδα</a:t>
            </a:r>
            <a:r>
              <a:rPr sz="600" spc="15" dirty="0">
                <a:latin typeface="Calibri"/>
                <a:cs typeface="Calibri"/>
              </a:rPr>
              <a:t> </a:t>
            </a:r>
            <a:r>
              <a:rPr sz="600" spc="-5" dirty="0">
                <a:latin typeface="Times New Roman"/>
                <a:cs typeface="Times New Roman"/>
              </a:rPr>
              <a:t>PAM </a:t>
            </a:r>
            <a:r>
              <a:rPr sz="600" spc="-5" dirty="0">
                <a:latin typeface="Calibri"/>
                <a:cs typeface="Calibri"/>
              </a:rPr>
              <a:t>για</a:t>
            </a:r>
            <a:r>
              <a:rPr sz="600" spc="15" dirty="0">
                <a:latin typeface="Calibri"/>
                <a:cs typeface="Calibri"/>
              </a:rPr>
              <a:t> </a:t>
            </a:r>
            <a:r>
              <a:rPr sz="600" spc="-5" dirty="0">
                <a:latin typeface="Calibri"/>
                <a:cs typeface="Calibri"/>
              </a:rPr>
              <a:t>πρόσβαση</a:t>
            </a:r>
            <a:r>
              <a:rPr sz="600" spc="15" dirty="0">
                <a:latin typeface="Calibri"/>
                <a:cs typeface="Calibri"/>
              </a:rPr>
              <a:t> </a:t>
            </a:r>
            <a:r>
              <a:rPr sz="600" spc="-5" dirty="0">
                <a:latin typeface="Calibri"/>
                <a:cs typeface="Calibri"/>
              </a:rPr>
              <a:t>στον</a:t>
            </a:r>
            <a:r>
              <a:rPr sz="600" spc="20" dirty="0">
                <a:latin typeface="Calibri"/>
                <a:cs typeface="Calibri"/>
              </a:rPr>
              <a:t> </a:t>
            </a:r>
            <a:r>
              <a:rPr sz="600" spc="-5" dirty="0">
                <a:latin typeface="Calibri"/>
                <a:cs typeface="Calibri"/>
              </a:rPr>
              <a:t>έλεγχο</a:t>
            </a:r>
            <a:r>
              <a:rPr sz="600" spc="10" dirty="0">
                <a:latin typeface="Calibri"/>
                <a:cs typeface="Calibri"/>
              </a:rPr>
              <a:t> </a:t>
            </a:r>
            <a:r>
              <a:rPr sz="600" dirty="0">
                <a:latin typeface="Calibri"/>
                <a:cs typeface="Calibri"/>
              </a:rPr>
              <a:t>του</a:t>
            </a:r>
            <a:r>
              <a:rPr sz="600" spc="10" dirty="0">
                <a:latin typeface="Calibri"/>
                <a:cs typeface="Calibri"/>
              </a:rPr>
              <a:t> </a:t>
            </a:r>
            <a:r>
              <a:rPr sz="600" spc="-5" dirty="0">
                <a:latin typeface="Calibri"/>
                <a:cs typeface="Calibri"/>
              </a:rPr>
              <a:t>χρόνου</a:t>
            </a:r>
            <a:endParaRPr sz="600">
              <a:latin typeface="Calibri"/>
              <a:cs typeface="Calibri"/>
            </a:endParaRPr>
          </a:p>
          <a:p>
            <a:pPr marL="12700" marR="5080">
              <a:lnSpc>
                <a:spcPct val="113500"/>
              </a:lnSpc>
            </a:pPr>
            <a:r>
              <a:rPr sz="600" spc="-5" dirty="0">
                <a:latin typeface="Times New Roman"/>
                <a:cs typeface="Times New Roman"/>
              </a:rPr>
              <a:t>pam_timestamp</a:t>
            </a:r>
            <a:r>
              <a:rPr sz="600" dirty="0">
                <a:latin typeface="Times New Roman"/>
                <a:cs typeface="Times New Roman"/>
              </a:rPr>
              <a:t> </a:t>
            </a:r>
            <a:r>
              <a:rPr sz="600" spc="-5" dirty="0">
                <a:latin typeface="Times New Roman"/>
                <a:cs typeface="Times New Roman"/>
              </a:rPr>
              <a:t>8)</a:t>
            </a:r>
            <a:r>
              <a:rPr sz="600" spc="10" dirty="0">
                <a:latin typeface="Times New Roman"/>
                <a:cs typeface="Times New Roman"/>
              </a:rPr>
              <a:t> </a:t>
            </a:r>
            <a:r>
              <a:rPr sz="600" dirty="0">
                <a:latin typeface="Times New Roman"/>
                <a:cs typeface="Times New Roman"/>
              </a:rPr>
              <a:t>-</a:t>
            </a:r>
            <a:r>
              <a:rPr sz="600" spc="5" dirty="0">
                <a:latin typeface="Times New Roman"/>
                <a:cs typeface="Times New Roman"/>
              </a:rPr>
              <a:t> </a:t>
            </a:r>
            <a:r>
              <a:rPr sz="600" spc="-5" dirty="0">
                <a:latin typeface="Calibri"/>
                <a:cs typeface="Calibri"/>
              </a:rPr>
              <a:t>Επαλήθευση</a:t>
            </a:r>
            <a:r>
              <a:rPr sz="600" spc="20" dirty="0">
                <a:latin typeface="Calibri"/>
                <a:cs typeface="Calibri"/>
              </a:rPr>
              <a:t> </a:t>
            </a:r>
            <a:r>
              <a:rPr sz="600" spc="-5" dirty="0">
                <a:latin typeface="Calibri"/>
                <a:cs typeface="Calibri"/>
              </a:rPr>
              <a:t>με</a:t>
            </a:r>
            <a:r>
              <a:rPr sz="600" spc="20" dirty="0">
                <a:latin typeface="Calibri"/>
                <a:cs typeface="Calibri"/>
              </a:rPr>
              <a:t> </a:t>
            </a:r>
            <a:r>
              <a:rPr sz="600" spc="-5" dirty="0">
                <a:latin typeface="Calibri"/>
                <a:cs typeface="Calibri"/>
              </a:rPr>
              <a:t>χρήση</a:t>
            </a:r>
            <a:r>
              <a:rPr sz="600" spc="15" dirty="0">
                <a:latin typeface="Calibri"/>
                <a:cs typeface="Calibri"/>
              </a:rPr>
              <a:t> </a:t>
            </a:r>
            <a:r>
              <a:rPr sz="600" spc="-5" dirty="0">
                <a:latin typeface="Calibri"/>
                <a:cs typeface="Calibri"/>
              </a:rPr>
              <a:t>προσωρινής</a:t>
            </a:r>
            <a:r>
              <a:rPr sz="600" spc="25" dirty="0">
                <a:latin typeface="Calibri"/>
                <a:cs typeface="Calibri"/>
              </a:rPr>
              <a:t> </a:t>
            </a:r>
            <a:r>
              <a:rPr sz="600" spc="-5" dirty="0">
                <a:latin typeface="Calibri"/>
                <a:cs typeface="Calibri"/>
              </a:rPr>
              <a:t>μνήμης</a:t>
            </a:r>
            <a:r>
              <a:rPr sz="600" spc="20" dirty="0">
                <a:latin typeface="Calibri"/>
                <a:cs typeface="Calibri"/>
              </a:rPr>
              <a:t> </a:t>
            </a:r>
            <a:r>
              <a:rPr sz="600" spc="-5" dirty="0">
                <a:latin typeface="Calibri"/>
                <a:cs typeface="Calibri"/>
              </a:rPr>
              <a:t>επιτυχημένων</a:t>
            </a:r>
            <a:r>
              <a:rPr sz="600" spc="20" dirty="0">
                <a:latin typeface="Calibri"/>
                <a:cs typeface="Calibri"/>
              </a:rPr>
              <a:t> </a:t>
            </a:r>
            <a:r>
              <a:rPr sz="600" spc="-5" dirty="0">
                <a:latin typeface="Calibri"/>
                <a:cs typeface="Calibri"/>
              </a:rPr>
              <a:t>προσπαθειών</a:t>
            </a:r>
            <a:r>
              <a:rPr sz="600" spc="25" dirty="0">
                <a:latin typeface="Calibri"/>
                <a:cs typeface="Calibri"/>
              </a:rPr>
              <a:t> </a:t>
            </a:r>
            <a:r>
              <a:rPr sz="600" spc="-5" dirty="0">
                <a:latin typeface="Calibri"/>
                <a:cs typeface="Calibri"/>
              </a:rPr>
              <a:t>επαλήθευσης </a:t>
            </a:r>
            <a:r>
              <a:rPr sz="600" dirty="0">
                <a:latin typeface="Calibri"/>
                <a:cs typeface="Calibri"/>
              </a:rPr>
              <a:t> </a:t>
            </a:r>
            <a:r>
              <a:rPr sz="600" spc="-5" dirty="0">
                <a:latin typeface="Calibri"/>
                <a:cs typeface="Calibri"/>
              </a:rPr>
              <a:t>χρήστη</a:t>
            </a:r>
            <a:r>
              <a:rPr sz="600" spc="20" dirty="0">
                <a:latin typeface="Calibri"/>
                <a:cs typeface="Calibri"/>
              </a:rPr>
              <a:t> </a:t>
            </a:r>
            <a:r>
              <a:rPr sz="600" spc="-5" dirty="0">
                <a:latin typeface="Times New Roman"/>
                <a:cs typeface="Times New Roman"/>
              </a:rPr>
              <a:t>pam_timestamp_check</a:t>
            </a:r>
            <a:r>
              <a:rPr sz="600" spc="5" dirty="0">
                <a:latin typeface="Times New Roman"/>
                <a:cs typeface="Times New Roman"/>
              </a:rPr>
              <a:t> </a:t>
            </a:r>
            <a:r>
              <a:rPr sz="600" spc="-5" dirty="0">
                <a:latin typeface="Times New Roman"/>
                <a:cs typeface="Times New Roman"/>
              </a:rPr>
              <a:t>(8)</a:t>
            </a:r>
            <a:r>
              <a:rPr sz="600" spc="5" dirty="0">
                <a:latin typeface="Times New Roman"/>
                <a:cs typeface="Times New Roman"/>
              </a:rPr>
              <a:t> </a:t>
            </a:r>
            <a:r>
              <a:rPr sz="600" dirty="0">
                <a:latin typeface="Times New Roman"/>
                <a:cs typeface="Times New Roman"/>
              </a:rPr>
              <a:t>-</a:t>
            </a:r>
            <a:r>
              <a:rPr sz="600" spc="15" dirty="0">
                <a:latin typeface="Times New Roman"/>
                <a:cs typeface="Times New Roman"/>
              </a:rPr>
              <a:t> </a:t>
            </a:r>
            <a:r>
              <a:rPr sz="600" spc="-5" dirty="0">
                <a:latin typeface="Calibri"/>
                <a:cs typeface="Calibri"/>
              </a:rPr>
              <a:t>Έλεγχος</a:t>
            </a:r>
            <a:r>
              <a:rPr sz="600" spc="20" dirty="0">
                <a:latin typeface="Calibri"/>
                <a:cs typeface="Calibri"/>
              </a:rPr>
              <a:t> </a:t>
            </a:r>
            <a:r>
              <a:rPr sz="600" spc="-5" dirty="0">
                <a:latin typeface="Calibri"/>
                <a:cs typeface="Calibri"/>
              </a:rPr>
              <a:t>για</a:t>
            </a:r>
            <a:r>
              <a:rPr sz="600" spc="20" dirty="0">
                <a:latin typeface="Calibri"/>
                <a:cs typeface="Calibri"/>
              </a:rPr>
              <a:t> </a:t>
            </a:r>
            <a:r>
              <a:rPr sz="600" dirty="0">
                <a:latin typeface="Calibri"/>
                <a:cs typeface="Calibri"/>
              </a:rPr>
              <a:t>να</a:t>
            </a:r>
            <a:r>
              <a:rPr sz="600" spc="25" dirty="0">
                <a:latin typeface="Calibri"/>
                <a:cs typeface="Calibri"/>
              </a:rPr>
              <a:t> </a:t>
            </a:r>
            <a:r>
              <a:rPr sz="600" spc="-5" dirty="0">
                <a:latin typeface="Calibri"/>
                <a:cs typeface="Calibri"/>
              </a:rPr>
              <a:t>διαπιστωθεί</a:t>
            </a:r>
            <a:r>
              <a:rPr sz="600" spc="25" dirty="0">
                <a:latin typeface="Calibri"/>
                <a:cs typeface="Calibri"/>
              </a:rPr>
              <a:t> </a:t>
            </a:r>
            <a:r>
              <a:rPr sz="600" spc="-5" dirty="0">
                <a:latin typeface="Calibri"/>
                <a:cs typeface="Calibri"/>
              </a:rPr>
              <a:t>αν</a:t>
            </a:r>
            <a:r>
              <a:rPr sz="600" spc="20" dirty="0">
                <a:latin typeface="Calibri"/>
                <a:cs typeface="Calibri"/>
              </a:rPr>
              <a:t> </a:t>
            </a:r>
            <a:r>
              <a:rPr sz="600" dirty="0">
                <a:latin typeface="Calibri"/>
                <a:cs typeface="Calibri"/>
              </a:rPr>
              <a:t>η</a:t>
            </a:r>
            <a:r>
              <a:rPr sz="600" spc="20" dirty="0">
                <a:latin typeface="Calibri"/>
                <a:cs typeface="Calibri"/>
              </a:rPr>
              <a:t> </a:t>
            </a:r>
            <a:r>
              <a:rPr sz="600" spc="-5" dirty="0">
                <a:latin typeface="Calibri"/>
                <a:cs typeface="Calibri"/>
              </a:rPr>
              <a:t>προεπιλογή</a:t>
            </a:r>
            <a:r>
              <a:rPr sz="600" spc="30" dirty="0">
                <a:latin typeface="Calibri"/>
                <a:cs typeface="Calibri"/>
              </a:rPr>
              <a:t> </a:t>
            </a:r>
            <a:r>
              <a:rPr sz="600" spc="-5" dirty="0">
                <a:latin typeface="Calibri"/>
                <a:cs typeface="Calibri"/>
              </a:rPr>
              <a:t>χρονοσφραγίδας</a:t>
            </a:r>
            <a:r>
              <a:rPr sz="600" spc="25" dirty="0">
                <a:latin typeface="Calibri"/>
                <a:cs typeface="Calibri"/>
              </a:rPr>
              <a:t> </a:t>
            </a:r>
            <a:r>
              <a:rPr sz="600" spc="-5" dirty="0">
                <a:latin typeface="Calibri"/>
                <a:cs typeface="Calibri"/>
              </a:rPr>
              <a:t>είναι</a:t>
            </a:r>
            <a:r>
              <a:rPr sz="600" spc="20" dirty="0">
                <a:latin typeface="Calibri"/>
                <a:cs typeface="Calibri"/>
              </a:rPr>
              <a:t> </a:t>
            </a:r>
            <a:r>
              <a:rPr sz="600" spc="-5" dirty="0">
                <a:latin typeface="Calibri"/>
                <a:cs typeface="Calibri"/>
              </a:rPr>
              <a:t>έγκυρη</a:t>
            </a:r>
            <a:endParaRPr sz="600">
              <a:latin typeface="Calibri"/>
              <a:cs typeface="Calibri"/>
            </a:endParaRPr>
          </a:p>
        </p:txBody>
      </p:sp>
      <p:sp>
        <p:nvSpPr>
          <p:cNvPr id="11" name="object 11"/>
          <p:cNvSpPr txBox="1"/>
          <p:nvPr/>
        </p:nvSpPr>
        <p:spPr>
          <a:xfrm>
            <a:off x="910589" y="3223260"/>
            <a:ext cx="348615" cy="342900"/>
          </a:xfrm>
          <a:prstGeom prst="rect">
            <a:avLst/>
          </a:prstGeom>
        </p:spPr>
        <p:txBody>
          <a:bodyPr vert="horz" wrap="square" lIns="0" tIns="27939" rIns="0" bIns="0" rtlCol="0">
            <a:spAutoFit/>
          </a:bodyPr>
          <a:lstStyle/>
          <a:p>
            <a:pPr marL="12700">
              <a:lnSpc>
                <a:spcPct val="100000"/>
              </a:lnSpc>
              <a:spcBef>
                <a:spcPts val="219"/>
              </a:spcBef>
            </a:pPr>
            <a:r>
              <a:rPr sz="600" spc="-5" dirty="0">
                <a:latin typeface="Times New Roman"/>
                <a:cs typeface="Times New Roman"/>
              </a:rPr>
              <a:t>r</a:t>
            </a:r>
            <a:r>
              <a:rPr sz="600" dirty="0">
                <a:latin typeface="Times New Roman"/>
                <a:cs typeface="Times New Roman"/>
              </a:rPr>
              <a:t>tc</a:t>
            </a:r>
            <a:r>
              <a:rPr sz="600" spc="-5" dirty="0">
                <a:latin typeface="Times New Roman"/>
                <a:cs typeface="Times New Roman"/>
              </a:rPr>
              <a:t> </a:t>
            </a:r>
            <a:r>
              <a:rPr sz="600" spc="-30" dirty="0">
                <a:latin typeface="Times New Roman"/>
                <a:cs typeface="Times New Roman"/>
              </a:rPr>
              <a:t>4</a:t>
            </a:r>
            <a:r>
              <a:rPr sz="600" dirty="0">
                <a:latin typeface="Times New Roman"/>
                <a:cs typeface="Times New Roman"/>
              </a:rPr>
              <a:t>)</a:t>
            </a:r>
            <a:endParaRPr sz="600">
              <a:latin typeface="Times New Roman"/>
              <a:cs typeface="Times New Roman"/>
            </a:endParaRPr>
          </a:p>
          <a:p>
            <a:pPr marL="12700">
              <a:lnSpc>
                <a:spcPct val="100000"/>
              </a:lnSpc>
              <a:spcBef>
                <a:spcPts val="120"/>
              </a:spcBef>
            </a:pPr>
            <a:r>
              <a:rPr sz="600" spc="-5" dirty="0">
                <a:latin typeface="Times New Roman"/>
                <a:cs typeface="Times New Roman"/>
              </a:rPr>
              <a:t>r</a:t>
            </a:r>
            <a:r>
              <a:rPr sz="600" dirty="0">
                <a:latin typeface="Times New Roman"/>
                <a:cs typeface="Times New Roman"/>
              </a:rPr>
              <a:t>t</a:t>
            </a:r>
            <a:r>
              <a:rPr sz="600" spc="-5" dirty="0">
                <a:latin typeface="Times New Roman"/>
                <a:cs typeface="Times New Roman"/>
              </a:rPr>
              <a:t>cw</a:t>
            </a:r>
            <a:r>
              <a:rPr sz="600" dirty="0">
                <a:latin typeface="Times New Roman"/>
                <a:cs typeface="Times New Roman"/>
              </a:rPr>
              <a:t>a</a:t>
            </a:r>
            <a:r>
              <a:rPr sz="600" spc="-5" dirty="0">
                <a:latin typeface="Times New Roman"/>
                <a:cs typeface="Times New Roman"/>
              </a:rPr>
              <a:t>k</a:t>
            </a:r>
            <a:r>
              <a:rPr sz="600" dirty="0">
                <a:latin typeface="Times New Roman"/>
                <a:cs typeface="Times New Roman"/>
              </a:rPr>
              <a:t>e</a:t>
            </a:r>
            <a:r>
              <a:rPr sz="600" spc="-5" dirty="0">
                <a:latin typeface="Times New Roman"/>
                <a:cs typeface="Times New Roman"/>
              </a:rPr>
              <a:t> 8)</a:t>
            </a:r>
            <a:endParaRPr sz="600">
              <a:latin typeface="Times New Roman"/>
              <a:cs typeface="Times New Roman"/>
            </a:endParaRPr>
          </a:p>
          <a:p>
            <a:pPr marL="12700">
              <a:lnSpc>
                <a:spcPct val="100000"/>
              </a:lnSpc>
              <a:spcBef>
                <a:spcPts val="95"/>
              </a:spcBef>
            </a:pPr>
            <a:r>
              <a:rPr sz="600" spc="-5" dirty="0">
                <a:latin typeface="Times New Roman"/>
                <a:cs typeface="Times New Roman"/>
              </a:rPr>
              <a:t>s</a:t>
            </a:r>
            <a:r>
              <a:rPr sz="600" dirty="0">
                <a:latin typeface="Times New Roman"/>
                <a:cs typeface="Times New Roman"/>
              </a:rPr>
              <a:t>la</a:t>
            </a:r>
            <a:r>
              <a:rPr sz="600" spc="-5" dirty="0">
                <a:latin typeface="Times New Roman"/>
                <a:cs typeface="Times New Roman"/>
              </a:rPr>
              <a:t>bto</a:t>
            </a:r>
            <a:r>
              <a:rPr sz="600" dirty="0">
                <a:latin typeface="Times New Roman"/>
                <a:cs typeface="Times New Roman"/>
              </a:rPr>
              <a:t>p</a:t>
            </a:r>
            <a:r>
              <a:rPr sz="600" spc="-5" dirty="0">
                <a:latin typeface="Times New Roman"/>
                <a:cs typeface="Times New Roman"/>
              </a:rPr>
              <a:t> 1)</a:t>
            </a:r>
            <a:endParaRPr sz="600">
              <a:latin typeface="Times New Roman"/>
              <a:cs typeface="Times New Roman"/>
            </a:endParaRPr>
          </a:p>
        </p:txBody>
      </p:sp>
      <p:sp>
        <p:nvSpPr>
          <p:cNvPr id="12" name="object 12"/>
          <p:cNvSpPr txBox="1"/>
          <p:nvPr/>
        </p:nvSpPr>
        <p:spPr>
          <a:xfrm>
            <a:off x="1517650" y="3223260"/>
            <a:ext cx="226695" cy="342900"/>
          </a:xfrm>
          <a:prstGeom prst="rect">
            <a:avLst/>
          </a:prstGeom>
        </p:spPr>
        <p:txBody>
          <a:bodyPr vert="horz" wrap="square" lIns="0" tIns="27939" rIns="0" bIns="0" rtlCol="0">
            <a:spAutoFit/>
          </a:bodyPr>
          <a:lstStyle/>
          <a:p>
            <a:pPr marL="12700">
              <a:lnSpc>
                <a:spcPct val="100000"/>
              </a:lnSpc>
              <a:spcBef>
                <a:spcPts val="219"/>
              </a:spcBef>
            </a:pPr>
            <a:r>
              <a:rPr sz="600" spc="-15" dirty="0">
                <a:latin typeface="Calibri"/>
                <a:cs typeface="Calibri"/>
              </a:rPr>
              <a:t>ρολόι</a:t>
            </a:r>
            <a:endParaRPr sz="600">
              <a:latin typeface="Calibri"/>
              <a:cs typeface="Calibri"/>
            </a:endParaRPr>
          </a:p>
          <a:p>
            <a:pPr marL="124460">
              <a:lnSpc>
                <a:spcPct val="100000"/>
              </a:lnSpc>
              <a:spcBef>
                <a:spcPts val="120"/>
              </a:spcBef>
            </a:pPr>
            <a:r>
              <a:rPr sz="600" spc="-5" dirty="0">
                <a:latin typeface="Times New Roman"/>
                <a:cs typeface="Times New Roman"/>
              </a:rPr>
              <a:t>(8)</a:t>
            </a:r>
            <a:endParaRPr sz="600">
              <a:latin typeface="Times New Roman"/>
              <a:cs typeface="Times New Roman"/>
            </a:endParaRPr>
          </a:p>
          <a:p>
            <a:pPr marL="97155">
              <a:lnSpc>
                <a:spcPct val="100000"/>
              </a:lnSpc>
              <a:spcBef>
                <a:spcPts val="95"/>
              </a:spcBef>
            </a:pPr>
            <a:r>
              <a:rPr sz="600" spc="-5" dirty="0">
                <a:latin typeface="Times New Roman"/>
                <a:cs typeface="Times New Roman"/>
              </a:rPr>
              <a:t>(1)</a:t>
            </a:r>
            <a:endParaRPr sz="600">
              <a:latin typeface="Times New Roman"/>
              <a:cs typeface="Times New Roman"/>
            </a:endParaRPr>
          </a:p>
        </p:txBody>
      </p:sp>
      <p:sp>
        <p:nvSpPr>
          <p:cNvPr id="13" name="object 13"/>
          <p:cNvSpPr txBox="1"/>
          <p:nvPr/>
        </p:nvSpPr>
        <p:spPr>
          <a:xfrm>
            <a:off x="1905635" y="3332797"/>
            <a:ext cx="1935480" cy="233045"/>
          </a:xfrm>
          <a:prstGeom prst="rect">
            <a:avLst/>
          </a:prstGeom>
        </p:spPr>
        <p:txBody>
          <a:bodyPr vert="horz" wrap="square" lIns="0" tIns="24765" rIns="0" bIns="0" rtlCol="0">
            <a:spAutoFit/>
          </a:bodyPr>
          <a:lstStyle/>
          <a:p>
            <a:pPr marL="12700">
              <a:lnSpc>
                <a:spcPct val="100000"/>
              </a:lnSpc>
              <a:spcBef>
                <a:spcPts val="195"/>
              </a:spcBef>
              <a:tabLst>
                <a:tab pos="945515" algn="l"/>
              </a:tabLst>
            </a:pPr>
            <a:r>
              <a:rPr sz="600" spc="-5" dirty="0">
                <a:latin typeface="Times New Roman"/>
                <a:cs typeface="Times New Roman"/>
              </a:rPr>
              <a:t>(1ssl)	</a:t>
            </a:r>
            <a:r>
              <a:rPr sz="600" dirty="0">
                <a:latin typeface="Times New Roman"/>
                <a:cs typeface="Times New Roman"/>
              </a:rPr>
              <a:t>-</a:t>
            </a:r>
            <a:r>
              <a:rPr sz="600" spc="-15" dirty="0">
                <a:latin typeface="Times New Roman"/>
                <a:cs typeface="Times New Roman"/>
              </a:rPr>
              <a:t> </a:t>
            </a:r>
            <a:r>
              <a:rPr sz="600" spc="-5" dirty="0">
                <a:latin typeface="Calibri"/>
                <a:cs typeface="Calibri"/>
              </a:rPr>
              <a:t>Εντολές</a:t>
            </a:r>
            <a:r>
              <a:rPr sz="600" dirty="0">
                <a:latin typeface="Calibri"/>
                <a:cs typeface="Calibri"/>
              </a:rPr>
              <a:t> </a:t>
            </a:r>
            <a:r>
              <a:rPr sz="600" spc="-5" dirty="0">
                <a:latin typeface="Calibri"/>
                <a:cs typeface="Calibri"/>
              </a:rPr>
              <a:t>εφαρμογής</a:t>
            </a:r>
            <a:r>
              <a:rPr sz="600" dirty="0">
                <a:latin typeface="Calibri"/>
                <a:cs typeface="Calibri"/>
              </a:rPr>
              <a:t> </a:t>
            </a:r>
            <a:r>
              <a:rPr sz="600" spc="-5" dirty="0">
                <a:latin typeface="Times New Roman"/>
                <a:cs typeface="Times New Roman"/>
              </a:rPr>
              <a:t>OpenSSL</a:t>
            </a:r>
            <a:endParaRPr sz="600">
              <a:latin typeface="Times New Roman"/>
              <a:cs typeface="Times New Roman"/>
            </a:endParaRPr>
          </a:p>
          <a:p>
            <a:pPr marL="12700">
              <a:lnSpc>
                <a:spcPct val="100000"/>
              </a:lnSpc>
              <a:spcBef>
                <a:spcPts val="100"/>
              </a:spcBef>
            </a:pPr>
            <a:r>
              <a:rPr sz="600" dirty="0">
                <a:latin typeface="Times New Roman"/>
                <a:cs typeface="Times New Roman"/>
              </a:rPr>
              <a:t>-</a:t>
            </a:r>
            <a:r>
              <a:rPr sz="600" spc="-5" dirty="0">
                <a:latin typeface="Times New Roman"/>
                <a:cs typeface="Times New Roman"/>
              </a:rPr>
              <a:t> </a:t>
            </a:r>
            <a:r>
              <a:rPr sz="600" spc="-5" dirty="0">
                <a:latin typeface="Calibri"/>
                <a:cs typeface="Calibri"/>
              </a:rPr>
              <a:t>καθυστέρηση</a:t>
            </a:r>
            <a:r>
              <a:rPr sz="600" spc="15" dirty="0">
                <a:latin typeface="Calibri"/>
                <a:cs typeface="Calibri"/>
              </a:rPr>
              <a:t> </a:t>
            </a:r>
            <a:r>
              <a:rPr sz="600" spc="-5" dirty="0">
                <a:latin typeface="Calibri"/>
                <a:cs typeface="Calibri"/>
              </a:rPr>
              <a:t>για</a:t>
            </a:r>
            <a:r>
              <a:rPr sz="600" spc="10" dirty="0">
                <a:latin typeface="Calibri"/>
                <a:cs typeface="Calibri"/>
              </a:rPr>
              <a:t> </a:t>
            </a:r>
            <a:r>
              <a:rPr sz="600" spc="-5" dirty="0">
                <a:latin typeface="Calibri"/>
                <a:cs typeface="Calibri"/>
              </a:rPr>
              <a:t>ένα</a:t>
            </a:r>
            <a:r>
              <a:rPr sz="600" spc="10" dirty="0">
                <a:latin typeface="Calibri"/>
                <a:cs typeface="Calibri"/>
              </a:rPr>
              <a:t> </a:t>
            </a:r>
            <a:r>
              <a:rPr sz="600" spc="-5" dirty="0">
                <a:latin typeface="Calibri"/>
                <a:cs typeface="Calibri"/>
              </a:rPr>
              <a:t>καθορισμένο</a:t>
            </a:r>
            <a:r>
              <a:rPr sz="600" spc="165" dirty="0">
                <a:latin typeface="Calibri"/>
                <a:cs typeface="Calibri"/>
              </a:rPr>
              <a:t> </a:t>
            </a:r>
            <a:r>
              <a:rPr sz="600" spc="-5" dirty="0">
                <a:latin typeface="Calibri"/>
                <a:cs typeface="Calibri"/>
              </a:rPr>
              <a:t>διάστημα</a:t>
            </a:r>
            <a:endParaRPr sz="600">
              <a:latin typeface="Calibri"/>
              <a:cs typeface="Calibri"/>
            </a:endParaRPr>
          </a:p>
        </p:txBody>
      </p:sp>
      <p:sp>
        <p:nvSpPr>
          <p:cNvPr id="14" name="object 14"/>
          <p:cNvSpPr txBox="1"/>
          <p:nvPr/>
        </p:nvSpPr>
        <p:spPr>
          <a:xfrm>
            <a:off x="910589" y="3520757"/>
            <a:ext cx="4690745" cy="798830"/>
          </a:xfrm>
          <a:prstGeom prst="rect">
            <a:avLst/>
          </a:prstGeom>
        </p:spPr>
        <p:txBody>
          <a:bodyPr vert="horz" wrap="square" lIns="0" tIns="12700" rIns="0" bIns="0" rtlCol="0">
            <a:spAutoFit/>
          </a:bodyPr>
          <a:lstStyle/>
          <a:p>
            <a:pPr marL="12700" marR="2804160">
              <a:lnSpc>
                <a:spcPct val="135100"/>
              </a:lnSpc>
              <a:spcBef>
                <a:spcPts val="100"/>
              </a:spcBef>
              <a:tabLst>
                <a:tab pos="667385" algn="l"/>
              </a:tabLst>
            </a:pPr>
            <a:r>
              <a:rPr sz="600" spc="-5" dirty="0">
                <a:latin typeface="Times New Roman"/>
                <a:cs typeface="Times New Roman"/>
              </a:rPr>
              <a:t>sudoers_timestamp (5)</a:t>
            </a:r>
            <a:r>
              <a:rPr sz="600" dirty="0">
                <a:latin typeface="Times New Roman"/>
                <a:cs typeface="Times New Roman"/>
              </a:rPr>
              <a:t> -</a:t>
            </a:r>
            <a:r>
              <a:rPr sz="600" spc="5" dirty="0">
                <a:latin typeface="Times New Roman"/>
                <a:cs typeface="Times New Roman"/>
              </a:rPr>
              <a:t> </a:t>
            </a:r>
            <a:r>
              <a:rPr sz="600" spc="-5" dirty="0">
                <a:latin typeface="Calibri"/>
                <a:cs typeface="Calibri"/>
              </a:rPr>
              <a:t>Μορφή</a:t>
            </a:r>
            <a:r>
              <a:rPr sz="600" spc="15" dirty="0">
                <a:latin typeface="Calibri"/>
                <a:cs typeface="Calibri"/>
              </a:rPr>
              <a:t> </a:t>
            </a:r>
            <a:r>
              <a:rPr sz="600" spc="-5" dirty="0">
                <a:latin typeface="Calibri"/>
                <a:cs typeface="Calibri"/>
              </a:rPr>
              <a:t>σφραγίδας</a:t>
            </a:r>
            <a:r>
              <a:rPr sz="600" spc="15" dirty="0">
                <a:latin typeface="Calibri"/>
                <a:cs typeface="Calibri"/>
              </a:rPr>
              <a:t> </a:t>
            </a:r>
            <a:r>
              <a:rPr sz="600" spc="-5" dirty="0">
                <a:latin typeface="Calibri"/>
                <a:cs typeface="Calibri"/>
              </a:rPr>
              <a:t>χρόνου</a:t>
            </a:r>
            <a:r>
              <a:rPr sz="600" spc="20" dirty="0">
                <a:latin typeface="Calibri"/>
                <a:cs typeface="Calibri"/>
              </a:rPr>
              <a:t> </a:t>
            </a:r>
            <a:r>
              <a:rPr sz="600" spc="-5" dirty="0">
                <a:latin typeface="Times New Roman"/>
                <a:cs typeface="Times New Roman"/>
              </a:rPr>
              <a:t>Sudoers </a:t>
            </a:r>
            <a:r>
              <a:rPr sz="600" spc="-135" dirty="0">
                <a:latin typeface="Times New Roman"/>
                <a:cs typeface="Times New Roman"/>
              </a:rPr>
              <a:t> </a:t>
            </a:r>
            <a:r>
              <a:rPr sz="600" spc="-5" dirty="0">
                <a:latin typeface="Times New Roman"/>
                <a:cs typeface="Times New Roman"/>
              </a:rPr>
              <a:t>sysctl</a:t>
            </a:r>
            <a:r>
              <a:rPr sz="600" dirty="0">
                <a:latin typeface="Times New Roman"/>
                <a:cs typeface="Times New Roman"/>
              </a:rPr>
              <a:t> </a:t>
            </a:r>
            <a:r>
              <a:rPr sz="600" spc="-15" dirty="0">
                <a:latin typeface="Times New Roman"/>
                <a:cs typeface="Times New Roman"/>
              </a:rPr>
              <a:t>8)	</a:t>
            </a:r>
            <a:r>
              <a:rPr sz="600" spc="-10" dirty="0">
                <a:latin typeface="Calibri"/>
                <a:cs typeface="Calibri"/>
              </a:rPr>
              <a:t>την </a:t>
            </a:r>
            <a:r>
              <a:rPr sz="600" spc="-15" dirty="0">
                <a:latin typeface="Calibri"/>
                <a:cs typeface="Calibri"/>
              </a:rPr>
              <a:t>εκτέλεση</a:t>
            </a:r>
            <a:endParaRPr sz="600">
              <a:latin typeface="Calibri"/>
              <a:cs typeface="Calibri"/>
            </a:endParaRPr>
          </a:p>
          <a:p>
            <a:pPr marL="12700" marR="5080">
              <a:lnSpc>
                <a:spcPct val="114900"/>
              </a:lnSpc>
              <a:spcBef>
                <a:spcPts val="25"/>
              </a:spcBef>
              <a:tabLst>
                <a:tab pos="811530" algn="l"/>
              </a:tabLst>
            </a:pPr>
            <a:r>
              <a:rPr sz="600" spc="-5" dirty="0">
                <a:latin typeface="Times New Roman"/>
                <a:cs typeface="Times New Roman"/>
              </a:rPr>
              <a:t>systemd-debug-generator</a:t>
            </a:r>
            <a:r>
              <a:rPr sz="600" dirty="0">
                <a:latin typeface="Times New Roman"/>
                <a:cs typeface="Times New Roman"/>
              </a:rPr>
              <a:t> </a:t>
            </a:r>
            <a:r>
              <a:rPr sz="600" spc="-5" dirty="0">
                <a:latin typeface="Times New Roman"/>
                <a:cs typeface="Times New Roman"/>
              </a:rPr>
              <a:t>8)</a:t>
            </a:r>
            <a:r>
              <a:rPr sz="600" dirty="0">
                <a:latin typeface="Times New Roman"/>
                <a:cs typeface="Times New Roman"/>
              </a:rPr>
              <a:t> -</a:t>
            </a:r>
            <a:r>
              <a:rPr sz="600" spc="10" dirty="0">
                <a:latin typeface="Times New Roman"/>
                <a:cs typeface="Times New Roman"/>
              </a:rPr>
              <a:t> </a:t>
            </a:r>
            <a:r>
              <a:rPr sz="600" spc="-5" dirty="0">
                <a:latin typeface="Calibri"/>
                <a:cs typeface="Calibri"/>
              </a:rPr>
              <a:t>για</a:t>
            </a:r>
            <a:r>
              <a:rPr sz="600" spc="15" dirty="0">
                <a:latin typeface="Calibri"/>
                <a:cs typeface="Calibri"/>
              </a:rPr>
              <a:t> </a:t>
            </a:r>
            <a:r>
              <a:rPr sz="600" spc="-5" dirty="0">
                <a:latin typeface="Calibri"/>
                <a:cs typeface="Calibri"/>
              </a:rPr>
              <a:t>την</a:t>
            </a:r>
            <a:r>
              <a:rPr sz="600" spc="20" dirty="0">
                <a:latin typeface="Calibri"/>
                <a:cs typeface="Calibri"/>
              </a:rPr>
              <a:t> </a:t>
            </a:r>
            <a:r>
              <a:rPr sz="600" spc="-5" dirty="0">
                <a:latin typeface="Calibri"/>
                <a:cs typeface="Calibri"/>
              </a:rPr>
              <a:t>ενεργοποίηση</a:t>
            </a:r>
            <a:r>
              <a:rPr sz="600" spc="20" dirty="0">
                <a:latin typeface="Calibri"/>
                <a:cs typeface="Calibri"/>
              </a:rPr>
              <a:t> </a:t>
            </a:r>
            <a:r>
              <a:rPr sz="600" spc="-5" dirty="0">
                <a:latin typeface="Calibri"/>
                <a:cs typeface="Calibri"/>
              </a:rPr>
              <a:t>ενός</a:t>
            </a:r>
            <a:r>
              <a:rPr sz="600" spc="20" dirty="0">
                <a:latin typeface="Calibri"/>
                <a:cs typeface="Calibri"/>
              </a:rPr>
              <a:t> </a:t>
            </a:r>
            <a:r>
              <a:rPr sz="600" spc="-5" dirty="0">
                <a:latin typeface="Calibri"/>
                <a:cs typeface="Calibri"/>
              </a:rPr>
              <a:t>κελύφους</a:t>
            </a:r>
            <a:r>
              <a:rPr sz="600" spc="15" dirty="0">
                <a:latin typeface="Calibri"/>
                <a:cs typeface="Calibri"/>
              </a:rPr>
              <a:t> </a:t>
            </a:r>
            <a:r>
              <a:rPr sz="600" spc="-5" dirty="0">
                <a:latin typeface="Calibri"/>
                <a:cs typeface="Calibri"/>
              </a:rPr>
              <a:t>εκσφαλμάτωσης</a:t>
            </a:r>
            <a:r>
              <a:rPr sz="600" spc="15" dirty="0">
                <a:latin typeface="Calibri"/>
                <a:cs typeface="Calibri"/>
              </a:rPr>
              <a:t> </a:t>
            </a:r>
            <a:r>
              <a:rPr sz="600" dirty="0">
                <a:latin typeface="Calibri"/>
                <a:cs typeface="Calibri"/>
              </a:rPr>
              <a:t>τη</a:t>
            </a:r>
            <a:r>
              <a:rPr sz="600" spc="20" dirty="0">
                <a:latin typeface="Calibri"/>
                <a:cs typeface="Calibri"/>
              </a:rPr>
              <a:t> </a:t>
            </a:r>
            <a:r>
              <a:rPr sz="600" spc="-5" dirty="0">
                <a:latin typeface="Calibri"/>
                <a:cs typeface="Calibri"/>
              </a:rPr>
              <a:t>συγκάλυψη</a:t>
            </a:r>
            <a:r>
              <a:rPr sz="600" spc="15" dirty="0">
                <a:latin typeface="Calibri"/>
                <a:cs typeface="Calibri"/>
              </a:rPr>
              <a:t> </a:t>
            </a:r>
            <a:r>
              <a:rPr sz="600" spc="-5" dirty="0">
                <a:latin typeface="Calibri"/>
                <a:cs typeface="Calibri"/>
              </a:rPr>
              <a:t>συγκεκριμένων</a:t>
            </a:r>
            <a:r>
              <a:rPr sz="600" spc="20" dirty="0">
                <a:latin typeface="Calibri"/>
                <a:cs typeface="Calibri"/>
              </a:rPr>
              <a:t> </a:t>
            </a:r>
            <a:r>
              <a:rPr sz="600" spc="-5" dirty="0">
                <a:latin typeface="Calibri"/>
                <a:cs typeface="Calibri"/>
              </a:rPr>
              <a:t>μονάδων</a:t>
            </a:r>
            <a:r>
              <a:rPr sz="600" spc="20" dirty="0">
                <a:latin typeface="Calibri"/>
                <a:cs typeface="Calibri"/>
              </a:rPr>
              <a:t> </a:t>
            </a:r>
            <a:r>
              <a:rPr sz="600" spc="-5" dirty="0">
                <a:latin typeface="Calibri"/>
                <a:cs typeface="Calibri"/>
              </a:rPr>
              <a:t>κατά</a:t>
            </a:r>
            <a:r>
              <a:rPr sz="600" spc="20" dirty="0">
                <a:latin typeface="Calibri"/>
                <a:cs typeface="Calibri"/>
              </a:rPr>
              <a:t> </a:t>
            </a:r>
            <a:r>
              <a:rPr sz="600" spc="-5" dirty="0">
                <a:latin typeface="Calibri"/>
                <a:cs typeface="Calibri"/>
              </a:rPr>
              <a:t>την</a:t>
            </a:r>
            <a:r>
              <a:rPr sz="600" spc="15" dirty="0">
                <a:latin typeface="Calibri"/>
                <a:cs typeface="Calibri"/>
              </a:rPr>
              <a:t> </a:t>
            </a:r>
            <a:r>
              <a:rPr sz="600" spc="-5" dirty="0">
                <a:latin typeface="Calibri"/>
                <a:cs typeface="Calibri"/>
              </a:rPr>
              <a:t>εκκίνηση </a:t>
            </a:r>
            <a:r>
              <a:rPr sz="600" dirty="0">
                <a:latin typeface="Calibri"/>
                <a:cs typeface="Calibri"/>
              </a:rPr>
              <a:t> </a:t>
            </a:r>
            <a:r>
              <a:rPr sz="600" spc="-5" dirty="0">
                <a:latin typeface="Times New Roman"/>
                <a:cs typeface="Times New Roman"/>
              </a:rPr>
              <a:t>systemd-run</a:t>
            </a:r>
            <a:r>
              <a:rPr sz="600" spc="5" dirty="0">
                <a:latin typeface="Times New Roman"/>
                <a:cs typeface="Times New Roman"/>
              </a:rPr>
              <a:t> </a:t>
            </a:r>
            <a:r>
              <a:rPr sz="600" spc="-5" dirty="0">
                <a:latin typeface="Times New Roman"/>
                <a:cs typeface="Times New Roman"/>
              </a:rPr>
              <a:t>1)	</a:t>
            </a:r>
            <a:r>
              <a:rPr sz="600" spc="-5" dirty="0">
                <a:latin typeface="Calibri"/>
                <a:cs typeface="Calibri"/>
              </a:rPr>
              <a:t>μονάδες</a:t>
            </a:r>
            <a:r>
              <a:rPr sz="600" spc="25" dirty="0">
                <a:latin typeface="Calibri"/>
                <a:cs typeface="Calibri"/>
              </a:rPr>
              <a:t> </a:t>
            </a:r>
            <a:r>
              <a:rPr sz="600" dirty="0">
                <a:latin typeface="Times New Roman"/>
                <a:cs typeface="Times New Roman"/>
              </a:rPr>
              <a:t>,</a:t>
            </a:r>
            <a:r>
              <a:rPr sz="600" spc="5" dirty="0">
                <a:latin typeface="Times New Roman"/>
                <a:cs typeface="Times New Roman"/>
              </a:rPr>
              <a:t> </a:t>
            </a:r>
            <a:r>
              <a:rPr sz="600" spc="-5" dirty="0">
                <a:latin typeface="Calibri"/>
                <a:cs typeface="Calibri"/>
              </a:rPr>
              <a:t>μονάδες</a:t>
            </a:r>
            <a:r>
              <a:rPr sz="600" spc="25" dirty="0">
                <a:latin typeface="Calibri"/>
                <a:cs typeface="Calibri"/>
              </a:rPr>
              <a:t> </a:t>
            </a:r>
            <a:r>
              <a:rPr sz="600" spc="-5" dirty="0">
                <a:latin typeface="Calibri"/>
                <a:cs typeface="Calibri"/>
              </a:rPr>
              <a:t>υπηρεσιών</a:t>
            </a:r>
            <a:r>
              <a:rPr sz="600" spc="20" dirty="0">
                <a:latin typeface="Calibri"/>
                <a:cs typeface="Calibri"/>
              </a:rPr>
              <a:t> </a:t>
            </a:r>
            <a:r>
              <a:rPr sz="600" dirty="0">
                <a:latin typeface="Calibri"/>
                <a:cs typeface="Calibri"/>
              </a:rPr>
              <a:t>ή</a:t>
            </a:r>
            <a:r>
              <a:rPr sz="600" spc="20" dirty="0">
                <a:latin typeface="Calibri"/>
                <a:cs typeface="Calibri"/>
              </a:rPr>
              <a:t> </a:t>
            </a:r>
            <a:r>
              <a:rPr sz="600" spc="-5" dirty="0">
                <a:latin typeface="Calibri"/>
                <a:cs typeface="Calibri"/>
              </a:rPr>
              <a:t>μονάδες</a:t>
            </a:r>
            <a:r>
              <a:rPr sz="600" spc="30" dirty="0">
                <a:latin typeface="Calibri"/>
                <a:cs typeface="Calibri"/>
              </a:rPr>
              <a:t> </a:t>
            </a:r>
            <a:r>
              <a:rPr sz="600" spc="-5" dirty="0">
                <a:latin typeface="Calibri"/>
                <a:cs typeface="Calibri"/>
              </a:rPr>
              <a:t>υπηρεσιών</a:t>
            </a:r>
            <a:r>
              <a:rPr sz="600" spc="55" dirty="0">
                <a:latin typeface="Calibri"/>
                <a:cs typeface="Calibri"/>
              </a:rPr>
              <a:t> </a:t>
            </a:r>
            <a:r>
              <a:rPr sz="600" spc="-5" dirty="0">
                <a:latin typeface="Calibri"/>
                <a:cs typeface="Calibri"/>
              </a:rPr>
              <a:t>μονοπάτια</a:t>
            </a:r>
            <a:r>
              <a:rPr sz="600" spc="-5" dirty="0">
                <a:latin typeface="Times New Roman"/>
                <a:cs typeface="Times New Roman"/>
              </a:rPr>
              <a:t>,</a:t>
            </a:r>
            <a:r>
              <a:rPr sz="600" spc="5" dirty="0">
                <a:latin typeface="Times New Roman"/>
                <a:cs typeface="Times New Roman"/>
              </a:rPr>
              <a:t> </a:t>
            </a:r>
            <a:r>
              <a:rPr sz="600" spc="-5" dirty="0">
                <a:latin typeface="Calibri"/>
                <a:cs typeface="Calibri"/>
              </a:rPr>
              <a:t>υποδοχές</a:t>
            </a:r>
            <a:r>
              <a:rPr sz="600" spc="25" dirty="0">
                <a:latin typeface="Calibri"/>
                <a:cs typeface="Calibri"/>
              </a:rPr>
              <a:t> </a:t>
            </a:r>
            <a:r>
              <a:rPr sz="600" spc="-5" dirty="0">
                <a:latin typeface="Times New Roman"/>
                <a:cs typeface="Times New Roman"/>
              </a:rPr>
              <a:t>systemd-time-wait-sync</a:t>
            </a:r>
            <a:r>
              <a:rPr sz="600" spc="5" dirty="0">
                <a:latin typeface="Times New Roman"/>
                <a:cs typeface="Times New Roman"/>
              </a:rPr>
              <a:t> </a:t>
            </a:r>
            <a:r>
              <a:rPr sz="600" spc="-5" dirty="0">
                <a:latin typeface="Times New Roman"/>
                <a:cs typeface="Times New Roman"/>
              </a:rPr>
              <a:t>(8)</a:t>
            </a:r>
            <a:r>
              <a:rPr sz="600" spc="10" dirty="0">
                <a:latin typeface="Times New Roman"/>
                <a:cs typeface="Times New Roman"/>
              </a:rPr>
              <a:t> </a:t>
            </a:r>
            <a:r>
              <a:rPr sz="600" dirty="0">
                <a:latin typeface="Times New Roman"/>
                <a:cs typeface="Times New Roman"/>
              </a:rPr>
              <a:t>-</a:t>
            </a:r>
            <a:r>
              <a:rPr sz="600" spc="5" dirty="0">
                <a:latin typeface="Times New Roman"/>
                <a:cs typeface="Times New Roman"/>
              </a:rPr>
              <a:t> </a:t>
            </a:r>
            <a:r>
              <a:rPr sz="600" spc="-5" dirty="0">
                <a:latin typeface="Calibri"/>
                <a:cs typeface="Calibri"/>
              </a:rPr>
              <a:t>Αναμονή</a:t>
            </a:r>
            <a:r>
              <a:rPr sz="600" spc="25" dirty="0">
                <a:latin typeface="Calibri"/>
                <a:cs typeface="Calibri"/>
              </a:rPr>
              <a:t> </a:t>
            </a:r>
            <a:r>
              <a:rPr sz="600" spc="-5" dirty="0">
                <a:latin typeface="Calibri"/>
                <a:cs typeface="Calibri"/>
              </a:rPr>
              <a:t>μέχρι</a:t>
            </a:r>
            <a:r>
              <a:rPr sz="600" spc="20" dirty="0">
                <a:latin typeface="Calibri"/>
                <a:cs typeface="Calibri"/>
              </a:rPr>
              <a:t> </a:t>
            </a:r>
            <a:r>
              <a:rPr sz="600" dirty="0">
                <a:latin typeface="Calibri"/>
                <a:cs typeface="Calibri"/>
              </a:rPr>
              <a:t>να </a:t>
            </a:r>
            <a:r>
              <a:rPr sz="600" spc="5" dirty="0">
                <a:latin typeface="Calibri"/>
                <a:cs typeface="Calibri"/>
              </a:rPr>
              <a:t> </a:t>
            </a:r>
            <a:r>
              <a:rPr sz="600" spc="-5" dirty="0">
                <a:latin typeface="Calibri"/>
                <a:cs typeface="Calibri"/>
              </a:rPr>
              <a:t>συγχρονιστεί</a:t>
            </a:r>
            <a:r>
              <a:rPr sz="600" spc="10" dirty="0">
                <a:latin typeface="Calibri"/>
                <a:cs typeface="Calibri"/>
              </a:rPr>
              <a:t> </a:t>
            </a:r>
            <a:r>
              <a:rPr sz="600" dirty="0">
                <a:latin typeface="Calibri"/>
                <a:cs typeface="Calibri"/>
              </a:rPr>
              <a:t>ο</a:t>
            </a:r>
            <a:r>
              <a:rPr sz="600" spc="15" dirty="0">
                <a:latin typeface="Calibri"/>
                <a:cs typeface="Calibri"/>
              </a:rPr>
              <a:t> </a:t>
            </a:r>
            <a:r>
              <a:rPr sz="600" spc="-5" dirty="0">
                <a:latin typeface="Calibri"/>
                <a:cs typeface="Calibri"/>
              </a:rPr>
              <a:t>χρόνος</a:t>
            </a:r>
            <a:r>
              <a:rPr sz="600" spc="15" dirty="0">
                <a:latin typeface="Calibri"/>
                <a:cs typeface="Calibri"/>
              </a:rPr>
              <a:t> </a:t>
            </a:r>
            <a:r>
              <a:rPr sz="600" dirty="0">
                <a:latin typeface="Calibri"/>
                <a:cs typeface="Calibri"/>
              </a:rPr>
              <a:t>του</a:t>
            </a:r>
            <a:r>
              <a:rPr sz="600" spc="10" dirty="0">
                <a:latin typeface="Calibri"/>
                <a:cs typeface="Calibri"/>
              </a:rPr>
              <a:t> </a:t>
            </a:r>
            <a:r>
              <a:rPr sz="600" spc="-5" dirty="0">
                <a:latin typeface="Calibri"/>
                <a:cs typeface="Calibri"/>
              </a:rPr>
              <a:t>πυρήνα</a:t>
            </a:r>
            <a:endParaRPr sz="600">
              <a:latin typeface="Calibri"/>
              <a:cs typeface="Calibri"/>
            </a:endParaRPr>
          </a:p>
          <a:p>
            <a:pPr marL="12700" marR="1697355">
              <a:lnSpc>
                <a:spcPct val="113500"/>
              </a:lnSpc>
            </a:pPr>
            <a:r>
              <a:rPr sz="600" spc="-5" dirty="0">
                <a:latin typeface="Times New Roman"/>
                <a:cs typeface="Times New Roman"/>
              </a:rPr>
              <a:t>systemd-time-wait-sync.service</a:t>
            </a:r>
            <a:r>
              <a:rPr sz="600" dirty="0">
                <a:latin typeface="Times New Roman"/>
                <a:cs typeface="Times New Roman"/>
              </a:rPr>
              <a:t> </a:t>
            </a:r>
            <a:r>
              <a:rPr sz="600" spc="-5" dirty="0">
                <a:latin typeface="Times New Roman"/>
                <a:cs typeface="Times New Roman"/>
              </a:rPr>
              <a:t>(8)</a:t>
            </a:r>
            <a:r>
              <a:rPr sz="600" spc="10" dirty="0">
                <a:latin typeface="Times New Roman"/>
                <a:cs typeface="Times New Roman"/>
              </a:rPr>
              <a:t> </a:t>
            </a:r>
            <a:r>
              <a:rPr sz="600" dirty="0">
                <a:latin typeface="Times New Roman"/>
                <a:cs typeface="Times New Roman"/>
              </a:rPr>
              <a:t>-</a:t>
            </a:r>
            <a:r>
              <a:rPr sz="600" spc="5" dirty="0">
                <a:latin typeface="Times New Roman"/>
                <a:cs typeface="Times New Roman"/>
              </a:rPr>
              <a:t> </a:t>
            </a:r>
            <a:r>
              <a:rPr sz="600" spc="-5" dirty="0">
                <a:latin typeface="Calibri"/>
                <a:cs typeface="Calibri"/>
              </a:rPr>
              <a:t>Αναμονή</a:t>
            </a:r>
            <a:r>
              <a:rPr sz="600" spc="25" dirty="0">
                <a:latin typeface="Calibri"/>
                <a:cs typeface="Calibri"/>
              </a:rPr>
              <a:t> </a:t>
            </a:r>
            <a:r>
              <a:rPr sz="600" spc="-5" dirty="0">
                <a:latin typeface="Calibri"/>
                <a:cs typeface="Calibri"/>
              </a:rPr>
              <a:t>μέχρι</a:t>
            </a:r>
            <a:r>
              <a:rPr sz="600" spc="20" dirty="0">
                <a:latin typeface="Calibri"/>
                <a:cs typeface="Calibri"/>
              </a:rPr>
              <a:t> </a:t>
            </a:r>
            <a:r>
              <a:rPr sz="600" dirty="0">
                <a:latin typeface="Calibri"/>
                <a:cs typeface="Calibri"/>
              </a:rPr>
              <a:t>να</a:t>
            </a:r>
            <a:r>
              <a:rPr sz="600" spc="20" dirty="0">
                <a:latin typeface="Calibri"/>
                <a:cs typeface="Calibri"/>
              </a:rPr>
              <a:t> </a:t>
            </a:r>
            <a:r>
              <a:rPr sz="600" spc="-5" dirty="0">
                <a:latin typeface="Calibri"/>
                <a:cs typeface="Calibri"/>
              </a:rPr>
              <a:t>συγχρονιστεί</a:t>
            </a:r>
            <a:r>
              <a:rPr sz="600" spc="30" dirty="0">
                <a:latin typeface="Calibri"/>
                <a:cs typeface="Calibri"/>
              </a:rPr>
              <a:t> </a:t>
            </a:r>
            <a:r>
              <a:rPr sz="600" spc="-5" dirty="0">
                <a:latin typeface="Times New Roman"/>
                <a:cs typeface="Times New Roman"/>
              </a:rPr>
              <a:t>(8)</a:t>
            </a:r>
            <a:r>
              <a:rPr sz="600" spc="10" dirty="0">
                <a:latin typeface="Times New Roman"/>
                <a:cs typeface="Times New Roman"/>
              </a:rPr>
              <a:t> </a:t>
            </a:r>
            <a:r>
              <a:rPr sz="600" dirty="0">
                <a:latin typeface="Times New Roman"/>
                <a:cs typeface="Times New Roman"/>
              </a:rPr>
              <a:t>-</a:t>
            </a:r>
            <a:r>
              <a:rPr sz="600" spc="5" dirty="0">
                <a:latin typeface="Times New Roman"/>
                <a:cs typeface="Times New Roman"/>
              </a:rPr>
              <a:t> </a:t>
            </a:r>
            <a:r>
              <a:rPr sz="600" spc="-5" dirty="0">
                <a:latin typeface="Calibri"/>
                <a:cs typeface="Calibri"/>
              </a:rPr>
              <a:t>Μηχανισμός</a:t>
            </a:r>
            <a:r>
              <a:rPr sz="600" spc="25" dirty="0">
                <a:latin typeface="Calibri"/>
                <a:cs typeface="Calibri"/>
              </a:rPr>
              <a:t> </a:t>
            </a:r>
            <a:r>
              <a:rPr sz="600" spc="-5" dirty="0">
                <a:latin typeface="Calibri"/>
                <a:cs typeface="Calibri"/>
              </a:rPr>
              <a:t>διαύλου </a:t>
            </a:r>
            <a:r>
              <a:rPr sz="600" dirty="0">
                <a:latin typeface="Calibri"/>
                <a:cs typeface="Calibri"/>
              </a:rPr>
              <a:t> </a:t>
            </a:r>
            <a:r>
              <a:rPr sz="600" spc="-5" dirty="0">
                <a:latin typeface="Calibri"/>
                <a:cs typeface="Calibri"/>
              </a:rPr>
              <a:t>ώρας</a:t>
            </a:r>
            <a:r>
              <a:rPr sz="600" spc="5" dirty="0">
                <a:latin typeface="Calibri"/>
                <a:cs typeface="Calibri"/>
              </a:rPr>
              <a:t> </a:t>
            </a:r>
            <a:r>
              <a:rPr sz="600" spc="-5" dirty="0">
                <a:latin typeface="Calibri"/>
                <a:cs typeface="Calibri"/>
              </a:rPr>
              <a:t>και</a:t>
            </a:r>
            <a:r>
              <a:rPr sz="600" spc="10" dirty="0">
                <a:latin typeface="Calibri"/>
                <a:cs typeface="Calibri"/>
              </a:rPr>
              <a:t> </a:t>
            </a:r>
            <a:r>
              <a:rPr sz="600" spc="-5" dirty="0">
                <a:latin typeface="Calibri"/>
                <a:cs typeface="Calibri"/>
              </a:rPr>
              <a:t>ημερομηνίας</a:t>
            </a:r>
            <a:endParaRPr sz="600">
              <a:latin typeface="Calibri"/>
              <a:cs typeface="Calibri"/>
            </a:endParaRPr>
          </a:p>
        </p:txBody>
      </p:sp>
      <p:sp>
        <p:nvSpPr>
          <p:cNvPr id="15" name="object 15"/>
          <p:cNvSpPr txBox="1"/>
          <p:nvPr/>
        </p:nvSpPr>
        <p:spPr>
          <a:xfrm>
            <a:off x="10514012" y="5010150"/>
            <a:ext cx="1035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9</a:t>
            </a:r>
            <a:endParaRPr sz="1100">
              <a:latin typeface="Arial"/>
              <a:cs typeface="Arial"/>
            </a:endParaRPr>
          </a:p>
        </p:txBody>
      </p:sp>
      <p:pic>
        <p:nvPicPr>
          <p:cNvPr id="16" name="object 16"/>
          <p:cNvPicPr/>
          <p:nvPr/>
        </p:nvPicPr>
        <p:blipFill>
          <a:blip r:embed="rId2" cstate="print"/>
          <a:stretch>
            <a:fillRect/>
          </a:stretch>
        </p:blipFill>
        <p:spPr>
          <a:xfrm>
            <a:off x="6949757" y="4739957"/>
            <a:ext cx="1530032" cy="612140"/>
          </a:xfrm>
          <a:prstGeom prst="rect">
            <a:avLst/>
          </a:prstGeom>
        </p:spPr>
      </p:pic>
      <p:pic>
        <p:nvPicPr>
          <p:cNvPr id="18" name="Εικόνα 17" descr="Εικόνα που περιέχει κείμενο, στιγμιότυπο οθόνης&#10;&#10;Το περιεχόμενο που δημιουργείται από τεχνολογία AI ενδέχεται να είναι εσφαλμένο.">
            <a:extLst>
              <a:ext uri="{FF2B5EF4-FFF2-40B4-BE49-F238E27FC236}">
                <a16:creationId xmlns:a16="http://schemas.microsoft.com/office/drawing/2014/main" id="{1AE0EC1F-40B3-FE16-7E27-CC602BE12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100" y="699997"/>
            <a:ext cx="5552861" cy="4310153"/>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6" name="object 6"/>
          <p:cNvSpPr txBox="1"/>
          <p:nvPr/>
        </p:nvSpPr>
        <p:spPr>
          <a:xfrm>
            <a:off x="851535" y="1234439"/>
            <a:ext cx="4404360" cy="1057910"/>
          </a:xfrm>
          <a:prstGeom prst="rect">
            <a:avLst/>
          </a:prstGeom>
        </p:spPr>
        <p:txBody>
          <a:bodyPr vert="horz" wrap="square" lIns="0" tIns="12700" rIns="0" bIns="0" rtlCol="0">
            <a:spAutoFit/>
          </a:bodyPr>
          <a:lstStyle/>
          <a:p>
            <a:pPr marL="12700" marR="1845945">
              <a:lnSpc>
                <a:spcPct val="113500"/>
              </a:lnSpc>
              <a:spcBef>
                <a:spcPts val="100"/>
              </a:spcBef>
            </a:pPr>
            <a:r>
              <a:rPr sz="600" spc="-5" dirty="0">
                <a:latin typeface="Times New Roman"/>
                <a:cs typeface="Times New Roman"/>
              </a:rPr>
              <a:t>systemd-timedated.service</a:t>
            </a:r>
            <a:r>
              <a:rPr sz="600" dirty="0">
                <a:latin typeface="Times New Roman"/>
                <a:cs typeface="Times New Roman"/>
              </a:rPr>
              <a:t> </a:t>
            </a:r>
            <a:r>
              <a:rPr sz="600" spc="-5" dirty="0">
                <a:latin typeface="Times New Roman"/>
                <a:cs typeface="Times New Roman"/>
              </a:rPr>
              <a:t>(8)</a:t>
            </a:r>
            <a:r>
              <a:rPr sz="600" spc="10" dirty="0">
                <a:latin typeface="Times New Roman"/>
                <a:cs typeface="Times New Roman"/>
              </a:rPr>
              <a:t> </a:t>
            </a:r>
            <a:r>
              <a:rPr sz="600" dirty="0">
                <a:latin typeface="Times New Roman"/>
                <a:cs typeface="Times New Roman"/>
              </a:rPr>
              <a:t>-</a:t>
            </a:r>
            <a:r>
              <a:rPr sz="600" spc="5" dirty="0">
                <a:latin typeface="Times New Roman"/>
                <a:cs typeface="Times New Roman"/>
              </a:rPr>
              <a:t> </a:t>
            </a:r>
            <a:r>
              <a:rPr sz="600" spc="-5" dirty="0">
                <a:latin typeface="Calibri"/>
                <a:cs typeface="Calibri"/>
              </a:rPr>
              <a:t>Μηχανισμός</a:t>
            </a:r>
            <a:r>
              <a:rPr sz="600" spc="25" dirty="0">
                <a:latin typeface="Calibri"/>
                <a:cs typeface="Calibri"/>
              </a:rPr>
              <a:t> </a:t>
            </a:r>
            <a:r>
              <a:rPr sz="600" spc="-5" dirty="0">
                <a:latin typeface="Calibri"/>
                <a:cs typeface="Calibri"/>
              </a:rPr>
              <a:t>διαύλου</a:t>
            </a:r>
            <a:r>
              <a:rPr sz="600" spc="20" dirty="0">
                <a:latin typeface="Calibri"/>
                <a:cs typeface="Calibri"/>
              </a:rPr>
              <a:t> </a:t>
            </a:r>
            <a:r>
              <a:rPr sz="600" spc="-5" dirty="0">
                <a:latin typeface="Calibri"/>
                <a:cs typeface="Calibri"/>
              </a:rPr>
              <a:t>ώρας</a:t>
            </a:r>
            <a:r>
              <a:rPr sz="600" spc="20" dirty="0">
                <a:latin typeface="Calibri"/>
                <a:cs typeface="Calibri"/>
              </a:rPr>
              <a:t> </a:t>
            </a:r>
            <a:r>
              <a:rPr sz="600" spc="-5" dirty="0">
                <a:latin typeface="Calibri"/>
                <a:cs typeface="Calibri"/>
              </a:rPr>
              <a:t>και</a:t>
            </a:r>
            <a:r>
              <a:rPr sz="600" spc="20" dirty="0">
                <a:latin typeface="Calibri"/>
                <a:cs typeface="Calibri"/>
              </a:rPr>
              <a:t> </a:t>
            </a:r>
            <a:r>
              <a:rPr sz="600" spc="-5" dirty="0">
                <a:latin typeface="Calibri"/>
                <a:cs typeface="Calibri"/>
              </a:rPr>
              <a:t>ημερομηνίας</a:t>
            </a:r>
            <a:r>
              <a:rPr sz="600" spc="20" dirty="0">
                <a:latin typeface="Calibri"/>
                <a:cs typeface="Calibri"/>
              </a:rPr>
              <a:t> </a:t>
            </a:r>
            <a:r>
              <a:rPr sz="600" spc="-5" dirty="0">
                <a:latin typeface="Times New Roman"/>
                <a:cs typeface="Times New Roman"/>
              </a:rPr>
              <a:t>(8)</a:t>
            </a:r>
            <a:r>
              <a:rPr sz="600" spc="10" dirty="0">
                <a:latin typeface="Times New Roman"/>
                <a:cs typeface="Times New Roman"/>
              </a:rPr>
              <a:t> </a:t>
            </a:r>
            <a:r>
              <a:rPr sz="600" dirty="0">
                <a:latin typeface="Times New Roman"/>
                <a:cs typeface="Times New Roman"/>
              </a:rPr>
              <a:t>- </a:t>
            </a:r>
            <a:r>
              <a:rPr sz="600" spc="5" dirty="0">
                <a:latin typeface="Times New Roman"/>
                <a:cs typeface="Times New Roman"/>
              </a:rPr>
              <a:t> </a:t>
            </a:r>
            <a:r>
              <a:rPr sz="600" spc="-5" dirty="0">
                <a:latin typeface="Calibri"/>
                <a:cs typeface="Calibri"/>
              </a:rPr>
              <a:t>Συγχρονισμός</a:t>
            </a:r>
            <a:r>
              <a:rPr sz="600" spc="20" dirty="0">
                <a:latin typeface="Calibri"/>
                <a:cs typeface="Calibri"/>
              </a:rPr>
              <a:t> </a:t>
            </a:r>
            <a:r>
              <a:rPr sz="600" spc="-5" dirty="0">
                <a:latin typeface="Calibri"/>
                <a:cs typeface="Calibri"/>
              </a:rPr>
              <a:t>χρόνου</a:t>
            </a:r>
            <a:r>
              <a:rPr sz="600" spc="20" dirty="0">
                <a:latin typeface="Calibri"/>
                <a:cs typeface="Calibri"/>
              </a:rPr>
              <a:t> </a:t>
            </a:r>
            <a:r>
              <a:rPr sz="600" spc="-5" dirty="0">
                <a:latin typeface="Calibri"/>
                <a:cs typeface="Calibri"/>
              </a:rPr>
              <a:t>δικτύου</a:t>
            </a:r>
            <a:r>
              <a:rPr sz="600" spc="20" dirty="0">
                <a:latin typeface="Calibri"/>
                <a:cs typeface="Calibri"/>
              </a:rPr>
              <a:t> </a:t>
            </a:r>
            <a:r>
              <a:rPr sz="600" spc="-5" dirty="0">
                <a:latin typeface="Times New Roman"/>
                <a:cs typeface="Times New Roman"/>
              </a:rPr>
              <a:t>systemd-timesyncd.(8)</a:t>
            </a:r>
            <a:r>
              <a:rPr sz="600" dirty="0">
                <a:latin typeface="Times New Roman"/>
                <a:cs typeface="Times New Roman"/>
              </a:rPr>
              <a:t> -</a:t>
            </a:r>
            <a:r>
              <a:rPr sz="600" spc="10" dirty="0">
                <a:latin typeface="Times New Roman"/>
                <a:cs typeface="Times New Roman"/>
              </a:rPr>
              <a:t> </a:t>
            </a:r>
            <a:r>
              <a:rPr sz="600" spc="-5" dirty="0">
                <a:latin typeface="Calibri"/>
                <a:cs typeface="Calibri"/>
              </a:rPr>
              <a:t>Συγχρονισμός</a:t>
            </a:r>
            <a:r>
              <a:rPr sz="600" spc="20" dirty="0">
                <a:latin typeface="Calibri"/>
                <a:cs typeface="Calibri"/>
              </a:rPr>
              <a:t> </a:t>
            </a:r>
            <a:r>
              <a:rPr sz="600" spc="-5" dirty="0">
                <a:latin typeface="Calibri"/>
                <a:cs typeface="Calibri"/>
              </a:rPr>
              <a:t>χρόνου </a:t>
            </a:r>
            <a:r>
              <a:rPr sz="600" dirty="0">
                <a:latin typeface="Calibri"/>
                <a:cs typeface="Calibri"/>
              </a:rPr>
              <a:t> </a:t>
            </a:r>
            <a:r>
              <a:rPr sz="600" spc="-5" dirty="0">
                <a:latin typeface="Calibri"/>
                <a:cs typeface="Calibri"/>
              </a:rPr>
              <a:t>δικτύου</a:t>
            </a:r>
            <a:endParaRPr sz="600">
              <a:latin typeface="Calibri"/>
              <a:cs typeface="Calibri"/>
            </a:endParaRPr>
          </a:p>
          <a:p>
            <a:pPr marL="12700" marR="5080">
              <a:lnSpc>
                <a:spcPct val="113500"/>
              </a:lnSpc>
            </a:pPr>
            <a:r>
              <a:rPr sz="600" spc="-5" dirty="0">
                <a:latin typeface="Times New Roman"/>
                <a:cs typeface="Times New Roman"/>
              </a:rPr>
              <a:t>systemd-tmpfiles-clean.timer</a:t>
            </a:r>
            <a:r>
              <a:rPr sz="600" spc="10" dirty="0">
                <a:latin typeface="Times New Roman"/>
                <a:cs typeface="Times New Roman"/>
              </a:rPr>
              <a:t> </a:t>
            </a:r>
            <a:r>
              <a:rPr sz="600" spc="-5" dirty="0">
                <a:latin typeface="Times New Roman"/>
                <a:cs typeface="Times New Roman"/>
              </a:rPr>
              <a:t>(8)</a:t>
            </a:r>
            <a:r>
              <a:rPr sz="600" spc="10" dirty="0">
                <a:latin typeface="Times New Roman"/>
                <a:cs typeface="Times New Roman"/>
              </a:rPr>
              <a:t> </a:t>
            </a:r>
            <a:r>
              <a:rPr sz="600" dirty="0">
                <a:latin typeface="Times New Roman"/>
                <a:cs typeface="Times New Roman"/>
              </a:rPr>
              <a:t>-</a:t>
            </a:r>
            <a:r>
              <a:rPr sz="600" spc="15" dirty="0">
                <a:latin typeface="Times New Roman"/>
                <a:cs typeface="Times New Roman"/>
              </a:rPr>
              <a:t> </a:t>
            </a:r>
            <a:r>
              <a:rPr sz="600" spc="-5" dirty="0">
                <a:latin typeface="Calibri"/>
                <a:cs typeface="Calibri"/>
              </a:rPr>
              <a:t>Δημιουργία</a:t>
            </a:r>
            <a:r>
              <a:rPr sz="600" spc="-5" dirty="0">
                <a:latin typeface="Times New Roman"/>
                <a:cs typeface="Times New Roman"/>
              </a:rPr>
              <a:t>,</a:t>
            </a:r>
            <a:r>
              <a:rPr sz="600" spc="10" dirty="0">
                <a:latin typeface="Times New Roman"/>
                <a:cs typeface="Times New Roman"/>
              </a:rPr>
              <a:t> </a:t>
            </a:r>
            <a:r>
              <a:rPr sz="600" spc="-5" dirty="0">
                <a:latin typeface="Calibri"/>
                <a:cs typeface="Calibri"/>
              </a:rPr>
              <a:t>διαγραφή</a:t>
            </a:r>
            <a:r>
              <a:rPr sz="600" spc="25" dirty="0">
                <a:latin typeface="Calibri"/>
                <a:cs typeface="Calibri"/>
              </a:rPr>
              <a:t> </a:t>
            </a:r>
            <a:r>
              <a:rPr sz="600" spc="-5" dirty="0">
                <a:latin typeface="Calibri"/>
                <a:cs typeface="Calibri"/>
              </a:rPr>
              <a:t>και</a:t>
            </a:r>
            <a:r>
              <a:rPr sz="600" spc="30" dirty="0">
                <a:latin typeface="Calibri"/>
                <a:cs typeface="Calibri"/>
              </a:rPr>
              <a:t> </a:t>
            </a:r>
            <a:r>
              <a:rPr sz="600" spc="-5" dirty="0">
                <a:latin typeface="Calibri"/>
                <a:cs typeface="Calibri"/>
              </a:rPr>
              <a:t>πτητικών</a:t>
            </a:r>
            <a:r>
              <a:rPr sz="600" spc="25" dirty="0">
                <a:latin typeface="Calibri"/>
                <a:cs typeface="Calibri"/>
              </a:rPr>
              <a:t> </a:t>
            </a:r>
            <a:r>
              <a:rPr sz="600" spc="-5" dirty="0">
                <a:latin typeface="Calibri"/>
                <a:cs typeface="Calibri"/>
              </a:rPr>
              <a:t>και</a:t>
            </a:r>
            <a:r>
              <a:rPr sz="600" spc="25" dirty="0">
                <a:latin typeface="Calibri"/>
                <a:cs typeface="Calibri"/>
              </a:rPr>
              <a:t> </a:t>
            </a:r>
            <a:r>
              <a:rPr sz="600" spc="-5" dirty="0">
                <a:latin typeface="Calibri"/>
                <a:cs typeface="Calibri"/>
              </a:rPr>
              <a:t>προσωρινών</a:t>
            </a:r>
            <a:r>
              <a:rPr sz="600" spc="30" dirty="0">
                <a:latin typeface="Calibri"/>
                <a:cs typeface="Calibri"/>
              </a:rPr>
              <a:t> </a:t>
            </a:r>
            <a:r>
              <a:rPr sz="600" spc="-5" dirty="0">
                <a:latin typeface="Calibri"/>
                <a:cs typeface="Calibri"/>
              </a:rPr>
              <a:t>αρχείων</a:t>
            </a:r>
            <a:r>
              <a:rPr sz="600" spc="25" dirty="0">
                <a:latin typeface="Calibri"/>
                <a:cs typeface="Calibri"/>
              </a:rPr>
              <a:t> </a:t>
            </a:r>
            <a:r>
              <a:rPr sz="600" spc="-5" dirty="0">
                <a:latin typeface="Calibri"/>
                <a:cs typeface="Calibri"/>
              </a:rPr>
              <a:t>και</a:t>
            </a:r>
            <a:r>
              <a:rPr sz="600" spc="30" dirty="0">
                <a:latin typeface="Calibri"/>
                <a:cs typeface="Calibri"/>
              </a:rPr>
              <a:t> </a:t>
            </a:r>
            <a:r>
              <a:rPr sz="600" spc="-5" dirty="0">
                <a:latin typeface="Times New Roman"/>
                <a:cs typeface="Times New Roman"/>
              </a:rPr>
              <a:t>systemd-user-runtime-dir</a:t>
            </a:r>
            <a:r>
              <a:rPr sz="600" spc="10" dirty="0">
                <a:latin typeface="Times New Roman"/>
                <a:cs typeface="Times New Roman"/>
              </a:rPr>
              <a:t> </a:t>
            </a:r>
            <a:r>
              <a:rPr sz="600" spc="-5" dirty="0">
                <a:latin typeface="Times New Roman"/>
                <a:cs typeface="Times New Roman"/>
              </a:rPr>
              <a:t>(5)</a:t>
            </a:r>
            <a:r>
              <a:rPr sz="600" spc="10" dirty="0">
                <a:latin typeface="Times New Roman"/>
                <a:cs typeface="Times New Roman"/>
              </a:rPr>
              <a:t> </a:t>
            </a:r>
            <a:r>
              <a:rPr sz="600" dirty="0">
                <a:latin typeface="Times New Roman"/>
                <a:cs typeface="Times New Roman"/>
              </a:rPr>
              <a:t>-</a:t>
            </a:r>
            <a:r>
              <a:rPr sz="600" spc="15" dirty="0">
                <a:latin typeface="Times New Roman"/>
                <a:cs typeface="Times New Roman"/>
              </a:rPr>
              <a:t> </a:t>
            </a:r>
            <a:r>
              <a:rPr sz="600" spc="-5" dirty="0">
                <a:latin typeface="Calibri"/>
                <a:cs typeface="Calibri"/>
              </a:rPr>
              <a:t>Μονάδες </a:t>
            </a:r>
            <a:r>
              <a:rPr sz="600" dirty="0">
                <a:latin typeface="Calibri"/>
                <a:cs typeface="Calibri"/>
              </a:rPr>
              <a:t> </a:t>
            </a:r>
            <a:r>
              <a:rPr sz="600" spc="-5" dirty="0">
                <a:latin typeface="Calibri"/>
                <a:cs typeface="Calibri"/>
              </a:rPr>
              <a:t>συστήματος</a:t>
            </a:r>
            <a:r>
              <a:rPr sz="600" spc="15" dirty="0">
                <a:latin typeface="Calibri"/>
                <a:cs typeface="Calibri"/>
              </a:rPr>
              <a:t> </a:t>
            </a:r>
            <a:r>
              <a:rPr sz="600" spc="-5" dirty="0">
                <a:latin typeface="Calibri"/>
                <a:cs typeface="Calibri"/>
              </a:rPr>
              <a:t>για</a:t>
            </a:r>
            <a:r>
              <a:rPr sz="600" spc="10" dirty="0">
                <a:latin typeface="Calibri"/>
                <a:cs typeface="Calibri"/>
              </a:rPr>
              <a:t> </a:t>
            </a:r>
            <a:r>
              <a:rPr sz="600" spc="-5" dirty="0">
                <a:latin typeface="Calibri"/>
                <a:cs typeface="Calibri"/>
              </a:rPr>
              <a:t>την</a:t>
            </a:r>
            <a:r>
              <a:rPr sz="600" spc="10" dirty="0">
                <a:latin typeface="Calibri"/>
                <a:cs typeface="Calibri"/>
              </a:rPr>
              <a:t> </a:t>
            </a:r>
            <a:r>
              <a:rPr sz="600" spc="-5" dirty="0">
                <a:latin typeface="Calibri"/>
                <a:cs typeface="Calibri"/>
              </a:rPr>
              <a:t>εκκίνηση</a:t>
            </a:r>
            <a:r>
              <a:rPr sz="600" spc="10" dirty="0">
                <a:latin typeface="Calibri"/>
                <a:cs typeface="Calibri"/>
              </a:rPr>
              <a:t> </a:t>
            </a:r>
            <a:r>
              <a:rPr sz="600" dirty="0">
                <a:latin typeface="Calibri"/>
                <a:cs typeface="Calibri"/>
              </a:rPr>
              <a:t>του</a:t>
            </a:r>
            <a:r>
              <a:rPr sz="600" spc="10" dirty="0">
                <a:latin typeface="Calibri"/>
                <a:cs typeface="Calibri"/>
              </a:rPr>
              <a:t> </a:t>
            </a:r>
            <a:r>
              <a:rPr sz="600" spc="-5" dirty="0">
                <a:latin typeface="Calibri"/>
                <a:cs typeface="Calibri"/>
              </a:rPr>
              <a:t>διαχειριστή</a:t>
            </a:r>
            <a:r>
              <a:rPr sz="600" spc="10" dirty="0">
                <a:latin typeface="Calibri"/>
                <a:cs typeface="Calibri"/>
              </a:rPr>
              <a:t> </a:t>
            </a:r>
            <a:r>
              <a:rPr sz="600" spc="-5" dirty="0">
                <a:latin typeface="Calibri"/>
                <a:cs typeface="Calibri"/>
              </a:rPr>
              <a:t>χρηστών</a:t>
            </a:r>
            <a:endParaRPr sz="600">
              <a:latin typeface="Calibri"/>
              <a:cs typeface="Calibri"/>
            </a:endParaRPr>
          </a:p>
          <a:p>
            <a:pPr marL="12700" marR="1901189" indent="88900">
              <a:lnSpc>
                <a:spcPct val="113500"/>
              </a:lnSpc>
            </a:pPr>
            <a:r>
              <a:rPr sz="600" spc="-5" dirty="0">
                <a:latin typeface="Times New Roman"/>
                <a:cs typeface="Times New Roman"/>
              </a:rPr>
              <a:t>systemd.time</a:t>
            </a:r>
            <a:r>
              <a:rPr sz="600" dirty="0">
                <a:latin typeface="Times New Roman"/>
                <a:cs typeface="Times New Roman"/>
              </a:rPr>
              <a:t> </a:t>
            </a:r>
            <a:r>
              <a:rPr sz="600" spc="-5" dirty="0">
                <a:latin typeface="Times New Roman"/>
                <a:cs typeface="Times New Roman"/>
              </a:rPr>
              <a:t>(7)</a:t>
            </a:r>
            <a:r>
              <a:rPr sz="600" spc="5" dirty="0">
                <a:latin typeface="Times New Roman"/>
                <a:cs typeface="Times New Roman"/>
              </a:rPr>
              <a:t> </a:t>
            </a:r>
            <a:r>
              <a:rPr sz="600" spc="-5" dirty="0">
                <a:latin typeface="Times New Roman"/>
                <a:cs typeface="Times New Roman"/>
              </a:rPr>
              <a:t>XML-ph-0000@DeepL</a:t>
            </a:r>
            <a:r>
              <a:rPr sz="600" spc="5" dirty="0">
                <a:latin typeface="Times New Roman"/>
                <a:cs typeface="Times New Roman"/>
              </a:rPr>
              <a:t> </a:t>
            </a:r>
            <a:r>
              <a:rPr sz="600" spc="-5" dirty="0">
                <a:latin typeface="Times New Roman"/>
                <a:cs typeface="Times New Roman"/>
              </a:rPr>
              <a:t>(</a:t>
            </a:r>
            <a:r>
              <a:rPr sz="600" spc="-5" dirty="0">
                <a:latin typeface="Calibri"/>
                <a:cs typeface="Calibri"/>
              </a:rPr>
              <a:t>λογισμικό</a:t>
            </a:r>
            <a:r>
              <a:rPr sz="600" spc="20" dirty="0">
                <a:latin typeface="Calibri"/>
                <a:cs typeface="Calibri"/>
              </a:rPr>
              <a:t> </a:t>
            </a:r>
            <a:r>
              <a:rPr sz="600" spc="-5" dirty="0">
                <a:latin typeface="Calibri"/>
                <a:cs typeface="Calibri"/>
              </a:rPr>
              <a:t>μηχανικής</a:t>
            </a:r>
            <a:r>
              <a:rPr sz="600" spc="20" dirty="0">
                <a:latin typeface="Calibri"/>
                <a:cs typeface="Calibri"/>
              </a:rPr>
              <a:t> </a:t>
            </a:r>
            <a:r>
              <a:rPr sz="600" spc="-5" dirty="0">
                <a:latin typeface="Calibri"/>
                <a:cs typeface="Calibri"/>
              </a:rPr>
              <a:t>μετάφρασης </a:t>
            </a:r>
            <a:r>
              <a:rPr sz="600" dirty="0">
                <a:latin typeface="Calibri"/>
                <a:cs typeface="Calibri"/>
              </a:rPr>
              <a:t> </a:t>
            </a:r>
            <a:r>
              <a:rPr sz="600" spc="-5" dirty="0">
                <a:latin typeface="Calibri"/>
                <a:cs typeface="Calibri"/>
              </a:rPr>
              <a:t>βασισμένο</a:t>
            </a:r>
            <a:r>
              <a:rPr sz="600" spc="20" dirty="0">
                <a:latin typeface="Calibri"/>
                <a:cs typeface="Calibri"/>
              </a:rPr>
              <a:t> </a:t>
            </a:r>
            <a:r>
              <a:rPr sz="600" dirty="0">
                <a:latin typeface="Calibri"/>
                <a:cs typeface="Calibri"/>
              </a:rPr>
              <a:t>σ</a:t>
            </a:r>
            <a:r>
              <a:rPr sz="600" dirty="0">
                <a:latin typeface="Times New Roman"/>
                <a:cs typeface="Times New Roman"/>
              </a:rPr>
              <a:t>t</a:t>
            </a:r>
            <a:r>
              <a:rPr sz="600" dirty="0">
                <a:latin typeface="Calibri"/>
                <a:cs typeface="Calibri"/>
              </a:rPr>
              <a:t>ην</a:t>
            </a:r>
            <a:r>
              <a:rPr sz="600" spc="20" dirty="0">
                <a:latin typeface="Calibri"/>
                <a:cs typeface="Calibri"/>
              </a:rPr>
              <a:t> </a:t>
            </a:r>
            <a:r>
              <a:rPr sz="600" spc="-5" dirty="0">
                <a:latin typeface="Calibri"/>
                <a:cs typeface="Calibri"/>
              </a:rPr>
              <a:t>ΤΝ</a:t>
            </a:r>
            <a:r>
              <a:rPr sz="600" spc="-5" dirty="0">
                <a:latin typeface="Times New Roman"/>
                <a:cs typeface="Times New Roman"/>
              </a:rPr>
              <a:t>)</a:t>
            </a:r>
            <a:r>
              <a:rPr sz="600" dirty="0">
                <a:latin typeface="Times New Roman"/>
                <a:cs typeface="Times New Roman"/>
              </a:rPr>
              <a:t> -</a:t>
            </a:r>
            <a:r>
              <a:rPr sz="600" spc="10" dirty="0">
                <a:latin typeface="Times New Roman"/>
                <a:cs typeface="Times New Roman"/>
              </a:rPr>
              <a:t> </a:t>
            </a:r>
            <a:r>
              <a:rPr sz="600" spc="-5" dirty="0">
                <a:latin typeface="Calibri"/>
                <a:cs typeface="Calibri"/>
              </a:rPr>
              <a:t>Προδιαγραφές</a:t>
            </a:r>
            <a:r>
              <a:rPr sz="600" spc="15" dirty="0">
                <a:latin typeface="Calibri"/>
                <a:cs typeface="Calibri"/>
              </a:rPr>
              <a:t> </a:t>
            </a:r>
            <a:r>
              <a:rPr sz="600" spc="-5" dirty="0">
                <a:latin typeface="Calibri"/>
                <a:cs typeface="Calibri"/>
              </a:rPr>
              <a:t>ώρας</a:t>
            </a:r>
            <a:r>
              <a:rPr sz="600" spc="20" dirty="0">
                <a:latin typeface="Calibri"/>
                <a:cs typeface="Calibri"/>
              </a:rPr>
              <a:t> </a:t>
            </a:r>
            <a:r>
              <a:rPr sz="600" spc="-5" dirty="0">
                <a:latin typeface="Calibri"/>
                <a:cs typeface="Calibri"/>
              </a:rPr>
              <a:t>και</a:t>
            </a:r>
            <a:r>
              <a:rPr sz="600" spc="15" dirty="0">
                <a:latin typeface="Calibri"/>
                <a:cs typeface="Calibri"/>
              </a:rPr>
              <a:t> </a:t>
            </a:r>
            <a:r>
              <a:rPr sz="600" spc="-5" dirty="0">
                <a:latin typeface="Calibri"/>
                <a:cs typeface="Calibri"/>
              </a:rPr>
              <a:t>ημερομηνίας</a:t>
            </a:r>
            <a:r>
              <a:rPr sz="600" spc="20" dirty="0">
                <a:latin typeface="Calibri"/>
                <a:cs typeface="Calibri"/>
              </a:rPr>
              <a:t> </a:t>
            </a:r>
            <a:r>
              <a:rPr sz="600" spc="-5" dirty="0">
                <a:latin typeface="Times New Roman"/>
                <a:cs typeface="Times New Roman"/>
              </a:rPr>
              <a:t>systemd.timer</a:t>
            </a:r>
            <a:r>
              <a:rPr sz="600" dirty="0">
                <a:latin typeface="Times New Roman"/>
                <a:cs typeface="Times New Roman"/>
              </a:rPr>
              <a:t> </a:t>
            </a:r>
            <a:r>
              <a:rPr sz="600" spc="-5" dirty="0">
                <a:latin typeface="Times New Roman"/>
                <a:cs typeface="Times New Roman"/>
              </a:rPr>
              <a:t>(5)</a:t>
            </a:r>
            <a:r>
              <a:rPr sz="600" dirty="0">
                <a:latin typeface="Times New Roman"/>
                <a:cs typeface="Times New Roman"/>
              </a:rPr>
              <a:t> -</a:t>
            </a:r>
            <a:endParaRPr sz="600">
              <a:latin typeface="Times New Roman"/>
              <a:cs typeface="Times New Roman"/>
            </a:endParaRPr>
          </a:p>
          <a:p>
            <a:pPr marL="12700">
              <a:lnSpc>
                <a:spcPct val="100000"/>
              </a:lnSpc>
              <a:spcBef>
                <a:spcPts val="95"/>
              </a:spcBef>
            </a:pPr>
            <a:r>
              <a:rPr sz="600" spc="-5" dirty="0">
                <a:latin typeface="Calibri"/>
                <a:cs typeface="Calibri"/>
              </a:rPr>
              <a:t>Διαρθρωμένη</a:t>
            </a:r>
            <a:r>
              <a:rPr sz="600" spc="5" dirty="0">
                <a:latin typeface="Calibri"/>
                <a:cs typeface="Calibri"/>
              </a:rPr>
              <a:t> </a:t>
            </a:r>
            <a:r>
              <a:rPr sz="600" spc="-5" dirty="0">
                <a:latin typeface="Calibri"/>
                <a:cs typeface="Calibri"/>
              </a:rPr>
              <a:t>μονάδα</a:t>
            </a:r>
            <a:r>
              <a:rPr sz="600" spc="15" dirty="0">
                <a:latin typeface="Calibri"/>
                <a:cs typeface="Calibri"/>
              </a:rPr>
              <a:t> </a:t>
            </a:r>
            <a:r>
              <a:rPr sz="600" spc="-5" dirty="0">
                <a:latin typeface="Calibri"/>
                <a:cs typeface="Calibri"/>
              </a:rPr>
              <a:t>χρονοδιακόπτη</a:t>
            </a:r>
            <a:endParaRPr sz="600">
              <a:latin typeface="Calibri"/>
              <a:cs typeface="Calibri"/>
            </a:endParaRPr>
          </a:p>
          <a:p>
            <a:pPr marL="12700">
              <a:lnSpc>
                <a:spcPct val="100000"/>
              </a:lnSpc>
              <a:spcBef>
                <a:spcPts val="85"/>
              </a:spcBef>
              <a:tabLst>
                <a:tab pos="650240" algn="l"/>
              </a:tabLst>
            </a:pPr>
            <a:r>
              <a:rPr sz="600" spc="-5" dirty="0">
                <a:latin typeface="Times New Roman"/>
                <a:cs typeface="Times New Roman"/>
              </a:rPr>
              <a:t>tc-etf</a:t>
            </a:r>
            <a:r>
              <a:rPr sz="600" dirty="0">
                <a:latin typeface="Times New Roman"/>
                <a:cs typeface="Times New Roman"/>
              </a:rPr>
              <a:t> </a:t>
            </a:r>
            <a:r>
              <a:rPr sz="600" spc="-5" dirty="0">
                <a:latin typeface="Times New Roman"/>
                <a:cs typeface="Times New Roman"/>
              </a:rPr>
              <a:t>8)	(ETF)</a:t>
            </a:r>
            <a:r>
              <a:rPr sz="600" dirty="0">
                <a:latin typeface="Times New Roman"/>
                <a:cs typeface="Times New Roman"/>
              </a:rPr>
              <a:t> </a:t>
            </a:r>
            <a:r>
              <a:rPr sz="600" spc="-5" dirty="0">
                <a:latin typeface="Times New Roman"/>
                <a:cs typeface="Times New Roman"/>
              </a:rPr>
              <a:t>Qdisc</a:t>
            </a:r>
            <a:r>
              <a:rPr sz="600" spc="-10" dirty="0">
                <a:latin typeface="Times New Roman"/>
                <a:cs typeface="Times New Roman"/>
              </a:rPr>
              <a:t> </a:t>
            </a:r>
            <a:r>
              <a:rPr sz="600" spc="-5" dirty="0">
                <a:latin typeface="Times New Roman"/>
                <a:cs typeface="Times New Roman"/>
              </a:rPr>
              <a:t>(Queueing Discipline</a:t>
            </a:r>
            <a:r>
              <a:rPr sz="600" spc="-10" dirty="0">
                <a:latin typeface="Times New Roman"/>
                <a:cs typeface="Times New Roman"/>
              </a:rPr>
              <a:t> </a:t>
            </a:r>
            <a:r>
              <a:rPr sz="600" dirty="0">
                <a:latin typeface="Times New Roman"/>
                <a:cs typeface="Times New Roman"/>
              </a:rPr>
              <a:t>-</a:t>
            </a:r>
            <a:endParaRPr sz="600">
              <a:latin typeface="Times New Roman"/>
              <a:cs typeface="Times New Roman"/>
            </a:endParaRPr>
          </a:p>
          <a:p>
            <a:pPr marL="12700">
              <a:lnSpc>
                <a:spcPct val="100000"/>
              </a:lnSpc>
              <a:spcBef>
                <a:spcPts val="65"/>
              </a:spcBef>
            </a:pPr>
            <a:r>
              <a:rPr sz="600" spc="-5" dirty="0">
                <a:latin typeface="Calibri"/>
                <a:cs typeface="Calibri"/>
              </a:rPr>
              <a:t>μηχανισμός</a:t>
            </a:r>
            <a:r>
              <a:rPr sz="600" spc="20" dirty="0">
                <a:latin typeface="Calibri"/>
                <a:cs typeface="Calibri"/>
              </a:rPr>
              <a:t> </a:t>
            </a:r>
            <a:r>
              <a:rPr sz="600" spc="-5" dirty="0">
                <a:latin typeface="Calibri"/>
                <a:cs typeface="Calibri"/>
              </a:rPr>
              <a:t>διαχείρισης</a:t>
            </a:r>
            <a:r>
              <a:rPr sz="600" spc="15" dirty="0">
                <a:latin typeface="Calibri"/>
                <a:cs typeface="Calibri"/>
              </a:rPr>
              <a:t> </a:t>
            </a:r>
            <a:r>
              <a:rPr sz="600" spc="-5" dirty="0">
                <a:latin typeface="Calibri"/>
                <a:cs typeface="Calibri"/>
              </a:rPr>
              <a:t>κυκλοφορίας</a:t>
            </a:r>
            <a:r>
              <a:rPr sz="600" spc="20" dirty="0">
                <a:latin typeface="Calibri"/>
                <a:cs typeface="Calibri"/>
              </a:rPr>
              <a:t> </a:t>
            </a:r>
            <a:r>
              <a:rPr sz="600" spc="-5" dirty="0">
                <a:latin typeface="Calibri"/>
                <a:cs typeface="Calibri"/>
              </a:rPr>
              <a:t>πακέτων</a:t>
            </a:r>
            <a:r>
              <a:rPr sz="600" spc="15" dirty="0">
                <a:latin typeface="Calibri"/>
                <a:cs typeface="Calibri"/>
              </a:rPr>
              <a:t> </a:t>
            </a:r>
            <a:r>
              <a:rPr sz="600" dirty="0">
                <a:latin typeface="Calibri"/>
                <a:cs typeface="Calibri"/>
              </a:rPr>
              <a:t>σε</a:t>
            </a:r>
            <a:r>
              <a:rPr sz="600" spc="20" dirty="0">
                <a:latin typeface="Calibri"/>
                <a:cs typeface="Calibri"/>
              </a:rPr>
              <a:t> </a:t>
            </a:r>
            <a:r>
              <a:rPr sz="600" spc="-5" dirty="0">
                <a:latin typeface="Calibri"/>
                <a:cs typeface="Calibri"/>
              </a:rPr>
              <a:t>δικτυακές</a:t>
            </a:r>
            <a:endParaRPr sz="600">
              <a:latin typeface="Calibri"/>
              <a:cs typeface="Calibri"/>
            </a:endParaRPr>
          </a:p>
        </p:txBody>
      </p:sp>
      <p:sp>
        <p:nvSpPr>
          <p:cNvPr id="7" name="object 7"/>
          <p:cNvSpPr txBox="1"/>
          <p:nvPr/>
        </p:nvSpPr>
        <p:spPr>
          <a:xfrm>
            <a:off x="1543050" y="2279015"/>
            <a:ext cx="1440180"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Times New Roman"/>
                <a:cs typeface="Times New Roman"/>
              </a:rPr>
              <a:t>-</a:t>
            </a:r>
            <a:r>
              <a:rPr sz="600" spc="-5" dirty="0">
                <a:latin typeface="Times New Roman"/>
                <a:cs typeface="Times New Roman"/>
              </a:rPr>
              <a:t> </a:t>
            </a:r>
            <a:r>
              <a:rPr sz="600" spc="-5" dirty="0">
                <a:latin typeface="Calibri"/>
                <a:cs typeface="Calibri"/>
              </a:rPr>
              <a:t>Διαμορφωτής</a:t>
            </a:r>
            <a:r>
              <a:rPr sz="600" spc="10" dirty="0">
                <a:latin typeface="Calibri"/>
                <a:cs typeface="Calibri"/>
              </a:rPr>
              <a:t> </a:t>
            </a:r>
            <a:r>
              <a:rPr sz="600" spc="-5" dirty="0">
                <a:latin typeface="Calibri"/>
                <a:cs typeface="Calibri"/>
              </a:rPr>
              <a:t>προτεραιότητας</a:t>
            </a:r>
            <a:r>
              <a:rPr sz="600" spc="15" dirty="0">
                <a:latin typeface="Calibri"/>
                <a:cs typeface="Calibri"/>
              </a:rPr>
              <a:t> </a:t>
            </a:r>
            <a:r>
              <a:rPr sz="600" spc="-5" dirty="0">
                <a:latin typeface="Calibri"/>
                <a:cs typeface="Calibri"/>
              </a:rPr>
              <a:t>με</a:t>
            </a:r>
            <a:r>
              <a:rPr sz="600" spc="10" dirty="0">
                <a:latin typeface="Calibri"/>
                <a:cs typeface="Calibri"/>
              </a:rPr>
              <a:t> </a:t>
            </a:r>
            <a:r>
              <a:rPr sz="600" spc="-5" dirty="0">
                <a:latin typeface="Calibri"/>
                <a:cs typeface="Calibri"/>
              </a:rPr>
              <a:t>επίγνωση</a:t>
            </a:r>
            <a:endParaRPr sz="600">
              <a:latin typeface="Calibri"/>
              <a:cs typeface="Calibri"/>
            </a:endParaRPr>
          </a:p>
        </p:txBody>
      </p:sp>
      <p:sp>
        <p:nvSpPr>
          <p:cNvPr id="8" name="object 8"/>
          <p:cNvSpPr txBox="1"/>
          <p:nvPr/>
        </p:nvSpPr>
        <p:spPr>
          <a:xfrm>
            <a:off x="851535" y="2266632"/>
            <a:ext cx="570865" cy="440690"/>
          </a:xfrm>
          <a:prstGeom prst="rect">
            <a:avLst/>
          </a:prstGeom>
        </p:spPr>
        <p:txBody>
          <a:bodyPr vert="horz" wrap="square" lIns="0" tIns="12700" rIns="0" bIns="0" rtlCol="0">
            <a:spAutoFit/>
          </a:bodyPr>
          <a:lstStyle/>
          <a:p>
            <a:pPr marL="12700" marR="5080">
              <a:lnSpc>
                <a:spcPct val="113500"/>
              </a:lnSpc>
              <a:spcBef>
                <a:spcPts val="100"/>
              </a:spcBef>
            </a:pPr>
            <a:r>
              <a:rPr sz="600" spc="-5" dirty="0">
                <a:latin typeface="Calibri"/>
                <a:cs typeface="Calibri"/>
              </a:rPr>
              <a:t>συνδέσεις </a:t>
            </a:r>
            <a:r>
              <a:rPr sz="600" spc="-5" dirty="0">
                <a:latin typeface="Times New Roman"/>
                <a:cs typeface="Times New Roman"/>
              </a:rPr>
              <a:t>Linux) </a:t>
            </a:r>
            <a:r>
              <a:rPr sz="600" spc="-140" dirty="0">
                <a:latin typeface="Times New Roman"/>
                <a:cs typeface="Times New Roman"/>
              </a:rPr>
              <a:t> </a:t>
            </a:r>
            <a:r>
              <a:rPr sz="600" dirty="0">
                <a:latin typeface="Calibri"/>
                <a:cs typeface="Calibri"/>
              </a:rPr>
              <a:t>του </a:t>
            </a:r>
            <a:r>
              <a:rPr sz="600" spc="-5" dirty="0">
                <a:latin typeface="Calibri"/>
                <a:cs typeface="Calibri"/>
              </a:rPr>
              <a:t>χρόνου </a:t>
            </a:r>
            <a:r>
              <a:rPr sz="600" dirty="0">
                <a:latin typeface="Calibri"/>
                <a:cs typeface="Calibri"/>
              </a:rPr>
              <a:t> </a:t>
            </a:r>
            <a:r>
              <a:rPr sz="600" spc="-5" dirty="0">
                <a:latin typeface="Calibri"/>
                <a:cs typeface="Calibri"/>
              </a:rPr>
              <a:t>χρόνος</a:t>
            </a:r>
            <a:r>
              <a:rPr sz="600" spc="5" dirty="0">
                <a:latin typeface="Calibri"/>
                <a:cs typeface="Calibri"/>
              </a:rPr>
              <a:t> </a:t>
            </a:r>
            <a:r>
              <a:rPr sz="600" spc="-5" dirty="0">
                <a:latin typeface="Times New Roman"/>
                <a:cs typeface="Times New Roman"/>
              </a:rPr>
              <a:t>1)</a:t>
            </a:r>
            <a:endParaRPr sz="600">
              <a:latin typeface="Times New Roman"/>
              <a:cs typeface="Times New Roman"/>
            </a:endParaRPr>
          </a:p>
          <a:p>
            <a:pPr marL="12700">
              <a:lnSpc>
                <a:spcPct val="100000"/>
              </a:lnSpc>
              <a:spcBef>
                <a:spcPts val="95"/>
              </a:spcBef>
            </a:pPr>
            <a:r>
              <a:rPr sz="600" dirty="0">
                <a:latin typeface="Times New Roman"/>
                <a:cs typeface="Times New Roman"/>
              </a:rPr>
              <a:t>t</a:t>
            </a:r>
            <a:r>
              <a:rPr sz="600" spc="-5" dirty="0">
                <a:latin typeface="Times New Roman"/>
                <a:cs typeface="Times New Roman"/>
              </a:rPr>
              <a:t>i</a:t>
            </a:r>
            <a:r>
              <a:rPr sz="600" dirty="0">
                <a:latin typeface="Times New Roman"/>
                <a:cs typeface="Times New Roman"/>
              </a:rPr>
              <a:t>me</a:t>
            </a:r>
            <a:r>
              <a:rPr sz="600" spc="-5" dirty="0">
                <a:latin typeface="Times New Roman"/>
                <a:cs typeface="Times New Roman"/>
              </a:rPr>
              <a:t>.con</a:t>
            </a:r>
            <a:r>
              <a:rPr sz="600" dirty="0">
                <a:latin typeface="Times New Roman"/>
                <a:cs typeface="Times New Roman"/>
              </a:rPr>
              <a:t>f</a:t>
            </a:r>
            <a:r>
              <a:rPr sz="600" spc="-5" dirty="0">
                <a:latin typeface="Times New Roman"/>
                <a:cs typeface="Times New Roman"/>
              </a:rPr>
              <a:t> (5)</a:t>
            </a:r>
            <a:endParaRPr sz="600">
              <a:latin typeface="Times New Roman"/>
              <a:cs typeface="Times New Roman"/>
            </a:endParaRPr>
          </a:p>
        </p:txBody>
      </p:sp>
      <p:sp>
        <p:nvSpPr>
          <p:cNvPr id="9" name="object 9"/>
          <p:cNvSpPr txBox="1"/>
          <p:nvPr/>
        </p:nvSpPr>
        <p:spPr>
          <a:xfrm>
            <a:off x="1506219" y="2474277"/>
            <a:ext cx="2212975" cy="233045"/>
          </a:xfrm>
          <a:prstGeom prst="rect">
            <a:avLst/>
          </a:prstGeom>
        </p:spPr>
        <p:txBody>
          <a:bodyPr vert="horz" wrap="square" lIns="0" tIns="24765" rIns="0" bIns="0" rtlCol="0">
            <a:spAutoFit/>
          </a:bodyPr>
          <a:lstStyle/>
          <a:p>
            <a:pPr marL="12700">
              <a:lnSpc>
                <a:spcPct val="100000"/>
              </a:lnSpc>
              <a:spcBef>
                <a:spcPts val="195"/>
              </a:spcBef>
              <a:tabLst>
                <a:tab pos="411480" algn="l"/>
              </a:tabLst>
            </a:pPr>
            <a:r>
              <a:rPr sz="600" spc="-5" dirty="0">
                <a:latin typeface="Times New Roman"/>
                <a:cs typeface="Times New Roman"/>
              </a:rPr>
              <a:t>(7)	</a:t>
            </a:r>
            <a:r>
              <a:rPr sz="600" dirty="0">
                <a:latin typeface="Times New Roman"/>
                <a:cs typeface="Times New Roman"/>
              </a:rPr>
              <a:t>-</a:t>
            </a:r>
            <a:r>
              <a:rPr sz="600" spc="-5" dirty="0">
                <a:latin typeface="Times New Roman"/>
                <a:cs typeface="Times New Roman"/>
              </a:rPr>
              <a:t> </a:t>
            </a:r>
            <a:r>
              <a:rPr sz="600" spc="-5" dirty="0">
                <a:latin typeface="Calibri"/>
                <a:cs typeface="Calibri"/>
              </a:rPr>
              <a:t>επισκόπηση</a:t>
            </a:r>
            <a:r>
              <a:rPr sz="600" spc="20" dirty="0">
                <a:latin typeface="Calibri"/>
                <a:cs typeface="Calibri"/>
              </a:rPr>
              <a:t> </a:t>
            </a:r>
            <a:r>
              <a:rPr sz="600" dirty="0">
                <a:latin typeface="Calibri"/>
                <a:cs typeface="Calibri"/>
              </a:rPr>
              <a:t>του</a:t>
            </a:r>
            <a:r>
              <a:rPr sz="600" spc="10" dirty="0">
                <a:latin typeface="Calibri"/>
                <a:cs typeface="Calibri"/>
              </a:rPr>
              <a:t> </a:t>
            </a:r>
            <a:r>
              <a:rPr sz="600" spc="-5" dirty="0">
                <a:latin typeface="Calibri"/>
                <a:cs typeface="Calibri"/>
              </a:rPr>
              <a:t>χρόνου</a:t>
            </a:r>
            <a:r>
              <a:rPr sz="600" spc="20" dirty="0">
                <a:latin typeface="Calibri"/>
                <a:cs typeface="Calibri"/>
              </a:rPr>
              <a:t> </a:t>
            </a:r>
            <a:r>
              <a:rPr sz="600" spc="-5" dirty="0">
                <a:latin typeface="Calibri"/>
                <a:cs typeface="Calibri"/>
              </a:rPr>
              <a:t>και</a:t>
            </a:r>
            <a:r>
              <a:rPr sz="600" spc="10" dirty="0">
                <a:latin typeface="Calibri"/>
                <a:cs typeface="Calibri"/>
              </a:rPr>
              <a:t> </a:t>
            </a:r>
            <a:r>
              <a:rPr sz="600" spc="-5" dirty="0">
                <a:latin typeface="Calibri"/>
                <a:cs typeface="Calibri"/>
              </a:rPr>
              <a:t>των</a:t>
            </a:r>
            <a:r>
              <a:rPr sz="600" spc="15" dirty="0">
                <a:latin typeface="Calibri"/>
                <a:cs typeface="Calibri"/>
              </a:rPr>
              <a:t> </a:t>
            </a:r>
            <a:r>
              <a:rPr sz="600" spc="-5" dirty="0">
                <a:latin typeface="Calibri"/>
                <a:cs typeface="Calibri"/>
              </a:rPr>
              <a:t>χρονομετρητών</a:t>
            </a:r>
            <a:endParaRPr sz="600">
              <a:latin typeface="Calibri"/>
              <a:cs typeface="Calibri"/>
            </a:endParaRPr>
          </a:p>
          <a:p>
            <a:pPr marL="180975">
              <a:lnSpc>
                <a:spcPct val="100000"/>
              </a:lnSpc>
              <a:spcBef>
                <a:spcPts val="100"/>
              </a:spcBef>
            </a:pPr>
            <a:r>
              <a:rPr sz="600" dirty="0">
                <a:latin typeface="Times New Roman"/>
                <a:cs typeface="Times New Roman"/>
              </a:rPr>
              <a:t>-</a:t>
            </a:r>
            <a:r>
              <a:rPr sz="600" spc="-5" dirty="0">
                <a:latin typeface="Times New Roman"/>
                <a:cs typeface="Times New Roman"/>
              </a:rPr>
              <a:t> </a:t>
            </a:r>
            <a:r>
              <a:rPr sz="600" spc="-5" dirty="0">
                <a:latin typeface="Calibri"/>
                <a:cs typeface="Calibri"/>
              </a:rPr>
              <a:t>αρχείο</a:t>
            </a:r>
            <a:r>
              <a:rPr sz="600" spc="15" dirty="0">
                <a:latin typeface="Calibri"/>
                <a:cs typeface="Calibri"/>
              </a:rPr>
              <a:t> </a:t>
            </a:r>
            <a:r>
              <a:rPr sz="600" spc="-5" dirty="0">
                <a:latin typeface="Calibri"/>
                <a:cs typeface="Calibri"/>
              </a:rPr>
              <a:t>διάρθρωσης</a:t>
            </a:r>
            <a:r>
              <a:rPr sz="600" spc="20" dirty="0">
                <a:latin typeface="Calibri"/>
                <a:cs typeface="Calibri"/>
              </a:rPr>
              <a:t> </a:t>
            </a:r>
            <a:r>
              <a:rPr sz="600" spc="-5" dirty="0">
                <a:latin typeface="Calibri"/>
                <a:cs typeface="Calibri"/>
              </a:rPr>
              <a:t>για</a:t>
            </a:r>
            <a:r>
              <a:rPr sz="600" spc="15" dirty="0">
                <a:latin typeface="Calibri"/>
                <a:cs typeface="Calibri"/>
              </a:rPr>
              <a:t> </a:t>
            </a:r>
            <a:r>
              <a:rPr sz="600" spc="-5" dirty="0">
                <a:latin typeface="Calibri"/>
                <a:cs typeface="Calibri"/>
              </a:rPr>
              <a:t>την</a:t>
            </a:r>
            <a:r>
              <a:rPr sz="600" spc="170" dirty="0">
                <a:latin typeface="Calibri"/>
                <a:cs typeface="Calibri"/>
              </a:rPr>
              <a:t> </a:t>
            </a:r>
            <a:r>
              <a:rPr sz="600" spc="-5" dirty="0">
                <a:latin typeface="Times New Roman"/>
                <a:cs typeface="Times New Roman"/>
              </a:rPr>
              <a:t>pam_time</a:t>
            </a:r>
            <a:r>
              <a:rPr sz="600" spc="5" dirty="0">
                <a:latin typeface="Times New Roman"/>
                <a:cs typeface="Times New Roman"/>
              </a:rPr>
              <a:t> </a:t>
            </a:r>
            <a:r>
              <a:rPr sz="600" spc="-5" dirty="0">
                <a:latin typeface="Times New Roman"/>
                <a:cs typeface="Times New Roman"/>
              </a:rPr>
              <a:t>Time::Zone</a:t>
            </a:r>
            <a:r>
              <a:rPr sz="600" spc="5" dirty="0">
                <a:latin typeface="Times New Roman"/>
                <a:cs typeface="Times New Roman"/>
              </a:rPr>
              <a:t> </a:t>
            </a:r>
            <a:r>
              <a:rPr sz="600" spc="-5" dirty="0">
                <a:latin typeface="Times New Roman"/>
                <a:cs typeface="Times New Roman"/>
              </a:rPr>
              <a:t>(3pm)</a:t>
            </a:r>
            <a:r>
              <a:rPr sz="600" spc="5" dirty="0">
                <a:latin typeface="Times New Roman"/>
                <a:cs typeface="Times New Roman"/>
              </a:rPr>
              <a:t> </a:t>
            </a:r>
            <a:r>
              <a:rPr sz="600" spc="-5" dirty="0">
                <a:latin typeface="Times New Roman"/>
                <a:cs typeface="Times New Roman"/>
              </a:rPr>
              <a:t>XML</a:t>
            </a:r>
            <a:endParaRPr sz="600">
              <a:latin typeface="Times New Roman"/>
              <a:cs typeface="Times New Roman"/>
            </a:endParaRPr>
          </a:p>
        </p:txBody>
      </p:sp>
      <p:sp>
        <p:nvSpPr>
          <p:cNvPr id="10" name="object 10"/>
          <p:cNvSpPr txBox="1"/>
          <p:nvPr/>
        </p:nvSpPr>
        <p:spPr>
          <a:xfrm>
            <a:off x="851535" y="2681922"/>
            <a:ext cx="3014345" cy="1271270"/>
          </a:xfrm>
          <a:prstGeom prst="rect">
            <a:avLst/>
          </a:prstGeom>
        </p:spPr>
        <p:txBody>
          <a:bodyPr vert="horz" wrap="square" lIns="0" tIns="12700" rIns="0" bIns="0" rtlCol="0">
            <a:spAutoFit/>
          </a:bodyPr>
          <a:lstStyle/>
          <a:p>
            <a:pPr marL="12700" marR="271780">
              <a:lnSpc>
                <a:spcPct val="113500"/>
              </a:lnSpc>
              <a:spcBef>
                <a:spcPts val="100"/>
              </a:spcBef>
            </a:pPr>
            <a:r>
              <a:rPr sz="600" spc="-5" dirty="0">
                <a:latin typeface="Times New Roman"/>
                <a:cs typeface="Times New Roman"/>
              </a:rPr>
              <a:t>(Extensible</a:t>
            </a:r>
            <a:r>
              <a:rPr sz="600" spc="5" dirty="0">
                <a:latin typeface="Times New Roman"/>
                <a:cs typeface="Times New Roman"/>
              </a:rPr>
              <a:t> </a:t>
            </a:r>
            <a:r>
              <a:rPr sz="600" spc="-5" dirty="0">
                <a:latin typeface="Times New Roman"/>
                <a:cs typeface="Times New Roman"/>
              </a:rPr>
              <a:t>Markup</a:t>
            </a:r>
            <a:r>
              <a:rPr sz="600" spc="5" dirty="0">
                <a:latin typeface="Times New Roman"/>
                <a:cs typeface="Times New Roman"/>
              </a:rPr>
              <a:t> </a:t>
            </a:r>
            <a:r>
              <a:rPr sz="600" spc="-5" dirty="0">
                <a:latin typeface="Times New Roman"/>
                <a:cs typeface="Times New Roman"/>
              </a:rPr>
              <a:t>Language</a:t>
            </a:r>
            <a:r>
              <a:rPr sz="600" dirty="0">
                <a:latin typeface="Times New Roman"/>
                <a:cs typeface="Times New Roman"/>
              </a:rPr>
              <a:t> -</a:t>
            </a:r>
            <a:r>
              <a:rPr sz="600" spc="10" dirty="0">
                <a:latin typeface="Times New Roman"/>
                <a:cs typeface="Times New Roman"/>
              </a:rPr>
              <a:t> </a:t>
            </a:r>
            <a:r>
              <a:rPr sz="600" spc="-5" dirty="0">
                <a:latin typeface="Calibri"/>
                <a:cs typeface="Calibri"/>
              </a:rPr>
              <a:t>δομημένη</a:t>
            </a:r>
            <a:r>
              <a:rPr sz="600" spc="20" dirty="0">
                <a:latin typeface="Calibri"/>
                <a:cs typeface="Calibri"/>
              </a:rPr>
              <a:t> </a:t>
            </a:r>
            <a:r>
              <a:rPr sz="600" spc="-5" dirty="0">
                <a:latin typeface="Calibri"/>
                <a:cs typeface="Calibri"/>
              </a:rPr>
              <a:t>μορφή</a:t>
            </a:r>
            <a:r>
              <a:rPr sz="600" spc="20" dirty="0">
                <a:latin typeface="Calibri"/>
                <a:cs typeface="Calibri"/>
              </a:rPr>
              <a:t> </a:t>
            </a:r>
            <a:r>
              <a:rPr sz="600" spc="-5" dirty="0">
                <a:latin typeface="Calibri"/>
                <a:cs typeface="Calibri"/>
              </a:rPr>
              <a:t>ανταλλαγής</a:t>
            </a:r>
            <a:r>
              <a:rPr sz="600" spc="20" dirty="0">
                <a:latin typeface="Calibri"/>
                <a:cs typeface="Calibri"/>
              </a:rPr>
              <a:t> </a:t>
            </a:r>
            <a:r>
              <a:rPr sz="600" spc="-5" dirty="0">
                <a:latin typeface="Calibri"/>
                <a:cs typeface="Calibri"/>
              </a:rPr>
              <a:t>δεδομένων</a:t>
            </a:r>
            <a:r>
              <a:rPr sz="600" spc="-5" dirty="0">
                <a:latin typeface="Times New Roman"/>
                <a:cs typeface="Times New Roman"/>
              </a:rPr>
              <a:t>n)</a:t>
            </a:r>
            <a:r>
              <a:rPr sz="600" dirty="0">
                <a:latin typeface="Times New Roman"/>
                <a:cs typeface="Times New Roman"/>
              </a:rPr>
              <a:t> -</a:t>
            </a:r>
            <a:r>
              <a:rPr sz="600" spc="10" dirty="0">
                <a:latin typeface="Times New Roman"/>
                <a:cs typeface="Times New Roman"/>
              </a:rPr>
              <a:t> </a:t>
            </a:r>
            <a:r>
              <a:rPr sz="600" spc="-5" dirty="0">
                <a:latin typeface="Calibri"/>
                <a:cs typeface="Calibri"/>
              </a:rPr>
              <a:t>διάφορες </a:t>
            </a:r>
            <a:r>
              <a:rPr sz="600" dirty="0">
                <a:latin typeface="Calibri"/>
                <a:cs typeface="Calibri"/>
              </a:rPr>
              <a:t> </a:t>
            </a:r>
            <a:r>
              <a:rPr sz="600" spc="-5" dirty="0">
                <a:latin typeface="Calibri"/>
                <a:cs typeface="Calibri"/>
              </a:rPr>
              <a:t>ρουτίνες</a:t>
            </a:r>
            <a:r>
              <a:rPr sz="600" spc="20" dirty="0">
                <a:latin typeface="Calibri"/>
                <a:cs typeface="Calibri"/>
              </a:rPr>
              <a:t> </a:t>
            </a:r>
            <a:r>
              <a:rPr sz="600" spc="-5" dirty="0">
                <a:latin typeface="Calibri"/>
                <a:cs typeface="Calibri"/>
              </a:rPr>
              <a:t>χειρισμού</a:t>
            </a:r>
            <a:r>
              <a:rPr sz="600" spc="15" dirty="0">
                <a:latin typeface="Calibri"/>
                <a:cs typeface="Calibri"/>
              </a:rPr>
              <a:t> </a:t>
            </a:r>
            <a:r>
              <a:rPr sz="600" spc="-5" dirty="0">
                <a:latin typeface="Calibri"/>
                <a:cs typeface="Calibri"/>
              </a:rPr>
              <a:t>των</a:t>
            </a:r>
            <a:r>
              <a:rPr sz="600" spc="15" dirty="0">
                <a:latin typeface="Calibri"/>
                <a:cs typeface="Calibri"/>
              </a:rPr>
              <a:t> </a:t>
            </a:r>
            <a:r>
              <a:rPr sz="600" spc="-5" dirty="0">
                <a:latin typeface="Calibri"/>
                <a:cs typeface="Calibri"/>
              </a:rPr>
              <a:t>ζωνών</a:t>
            </a:r>
            <a:r>
              <a:rPr sz="600" spc="15" dirty="0">
                <a:latin typeface="Calibri"/>
                <a:cs typeface="Calibri"/>
              </a:rPr>
              <a:t> </a:t>
            </a:r>
            <a:r>
              <a:rPr sz="600" spc="-5" dirty="0">
                <a:latin typeface="Calibri"/>
                <a:cs typeface="Calibri"/>
              </a:rPr>
              <a:t>ώρας</a:t>
            </a:r>
            <a:r>
              <a:rPr sz="600" spc="15" dirty="0">
                <a:latin typeface="Calibri"/>
                <a:cs typeface="Calibri"/>
              </a:rPr>
              <a:t> </a:t>
            </a:r>
            <a:r>
              <a:rPr sz="600" spc="-5" dirty="0">
                <a:latin typeface="Times New Roman"/>
                <a:cs typeface="Times New Roman"/>
              </a:rPr>
              <a:t>time_namespaces (7)</a:t>
            </a:r>
            <a:r>
              <a:rPr sz="600" dirty="0">
                <a:latin typeface="Times New Roman"/>
                <a:cs typeface="Times New Roman"/>
              </a:rPr>
              <a:t> -</a:t>
            </a:r>
            <a:r>
              <a:rPr sz="600" spc="10" dirty="0">
                <a:latin typeface="Times New Roman"/>
                <a:cs typeface="Times New Roman"/>
              </a:rPr>
              <a:t> </a:t>
            </a:r>
            <a:r>
              <a:rPr sz="600" spc="-5" dirty="0">
                <a:latin typeface="Calibri"/>
                <a:cs typeface="Calibri"/>
              </a:rPr>
              <a:t>επισκόπηση</a:t>
            </a:r>
            <a:r>
              <a:rPr sz="600" spc="20" dirty="0">
                <a:latin typeface="Calibri"/>
                <a:cs typeface="Calibri"/>
              </a:rPr>
              <a:t> </a:t>
            </a:r>
            <a:r>
              <a:rPr sz="600" spc="-5" dirty="0">
                <a:latin typeface="Calibri"/>
                <a:cs typeface="Calibri"/>
              </a:rPr>
              <a:t>των</a:t>
            </a:r>
            <a:r>
              <a:rPr sz="600" spc="15" dirty="0">
                <a:latin typeface="Calibri"/>
                <a:cs typeface="Calibri"/>
              </a:rPr>
              <a:t> </a:t>
            </a:r>
            <a:r>
              <a:rPr sz="600" spc="-5" dirty="0">
                <a:latin typeface="Calibri"/>
                <a:cs typeface="Calibri"/>
              </a:rPr>
              <a:t>χώρων </a:t>
            </a:r>
            <a:r>
              <a:rPr sz="600" dirty="0">
                <a:latin typeface="Calibri"/>
                <a:cs typeface="Calibri"/>
              </a:rPr>
              <a:t> </a:t>
            </a:r>
            <a:r>
              <a:rPr sz="600" spc="-5" dirty="0">
                <a:latin typeface="Calibri"/>
                <a:cs typeface="Calibri"/>
              </a:rPr>
              <a:t>ονομάτων</a:t>
            </a:r>
            <a:r>
              <a:rPr sz="600" spc="10" dirty="0">
                <a:latin typeface="Calibri"/>
                <a:cs typeface="Calibri"/>
              </a:rPr>
              <a:t> </a:t>
            </a:r>
            <a:r>
              <a:rPr sz="600" spc="-5" dirty="0">
                <a:latin typeface="Calibri"/>
                <a:cs typeface="Calibri"/>
              </a:rPr>
              <a:t>ώρας</a:t>
            </a:r>
            <a:r>
              <a:rPr sz="600" spc="10" dirty="0">
                <a:latin typeface="Calibri"/>
                <a:cs typeface="Calibri"/>
              </a:rPr>
              <a:t> </a:t>
            </a:r>
            <a:r>
              <a:rPr sz="600" dirty="0">
                <a:latin typeface="Calibri"/>
                <a:cs typeface="Calibri"/>
              </a:rPr>
              <a:t>του</a:t>
            </a:r>
            <a:r>
              <a:rPr sz="600" spc="10" dirty="0">
                <a:latin typeface="Calibri"/>
                <a:cs typeface="Calibri"/>
              </a:rPr>
              <a:t> </a:t>
            </a:r>
            <a:r>
              <a:rPr sz="600" spc="-5" dirty="0">
                <a:latin typeface="Times New Roman"/>
                <a:cs typeface="Times New Roman"/>
              </a:rPr>
              <a:t>Linux</a:t>
            </a:r>
            <a:endParaRPr sz="600">
              <a:latin typeface="Times New Roman"/>
              <a:cs typeface="Times New Roman"/>
            </a:endParaRPr>
          </a:p>
          <a:p>
            <a:pPr marL="12700" marR="979169">
              <a:lnSpc>
                <a:spcPct val="113500"/>
              </a:lnSpc>
              <a:tabLst>
                <a:tab pos="695325" algn="l"/>
                <a:tab pos="746125" algn="l"/>
                <a:tab pos="1523365" algn="l"/>
              </a:tabLst>
            </a:pPr>
            <a:r>
              <a:rPr sz="600" spc="-5" dirty="0">
                <a:latin typeface="Times New Roman"/>
                <a:cs typeface="Times New Roman"/>
              </a:rPr>
              <a:t>time_t</a:t>
            </a:r>
            <a:r>
              <a:rPr sz="600" spc="5" dirty="0">
                <a:latin typeface="Times New Roman"/>
                <a:cs typeface="Times New Roman"/>
              </a:rPr>
              <a:t> </a:t>
            </a:r>
            <a:r>
              <a:rPr sz="600" spc="-5" dirty="0">
                <a:latin typeface="Times New Roman"/>
                <a:cs typeface="Times New Roman"/>
              </a:rPr>
              <a:t>3)	</a:t>
            </a:r>
            <a:r>
              <a:rPr sz="600" dirty="0">
                <a:latin typeface="Times New Roman"/>
                <a:cs typeface="Times New Roman"/>
              </a:rPr>
              <a:t>-</a:t>
            </a:r>
            <a:r>
              <a:rPr sz="600" spc="-5" dirty="0">
                <a:latin typeface="Times New Roman"/>
                <a:cs typeface="Times New Roman"/>
              </a:rPr>
              <a:t> </a:t>
            </a:r>
            <a:r>
              <a:rPr sz="600" spc="-5" dirty="0">
                <a:latin typeface="Calibri"/>
                <a:cs typeface="Calibri"/>
              </a:rPr>
              <a:t>επισκόπηση</a:t>
            </a:r>
            <a:r>
              <a:rPr sz="600" spc="15" dirty="0">
                <a:latin typeface="Calibri"/>
                <a:cs typeface="Calibri"/>
              </a:rPr>
              <a:t> </a:t>
            </a:r>
            <a:r>
              <a:rPr sz="600" spc="-5" dirty="0">
                <a:latin typeface="Calibri"/>
                <a:cs typeface="Calibri"/>
              </a:rPr>
              <a:t>των</a:t>
            </a:r>
            <a:r>
              <a:rPr sz="600" spc="30" dirty="0">
                <a:latin typeface="Calibri"/>
                <a:cs typeface="Calibri"/>
              </a:rPr>
              <a:t> </a:t>
            </a:r>
            <a:r>
              <a:rPr sz="600" spc="-5" dirty="0">
                <a:latin typeface="Calibri"/>
                <a:cs typeface="Calibri"/>
              </a:rPr>
              <a:t>δεδομένων</a:t>
            </a:r>
            <a:r>
              <a:rPr sz="600" spc="15" dirty="0">
                <a:latin typeface="Calibri"/>
                <a:cs typeface="Calibri"/>
              </a:rPr>
              <a:t> </a:t>
            </a:r>
            <a:r>
              <a:rPr sz="600" dirty="0">
                <a:latin typeface="Calibri"/>
                <a:cs typeface="Calibri"/>
              </a:rPr>
              <a:t>του </a:t>
            </a:r>
            <a:r>
              <a:rPr sz="600" spc="5" dirty="0">
                <a:latin typeface="Calibri"/>
                <a:cs typeface="Calibri"/>
              </a:rPr>
              <a:t> </a:t>
            </a:r>
            <a:r>
              <a:rPr sz="600" spc="-5" dirty="0">
                <a:latin typeface="Calibri"/>
                <a:cs typeface="Calibri"/>
              </a:rPr>
              <a:t>συστήματος</a:t>
            </a:r>
            <a:r>
              <a:rPr sz="600" spc="20" dirty="0">
                <a:latin typeface="Calibri"/>
                <a:cs typeface="Calibri"/>
              </a:rPr>
              <a:t> </a:t>
            </a:r>
            <a:r>
              <a:rPr sz="600" spc="-5" dirty="0">
                <a:latin typeface="Times New Roman"/>
                <a:cs typeface="Times New Roman"/>
              </a:rPr>
              <a:t>(1)		(1)	</a:t>
            </a:r>
            <a:r>
              <a:rPr sz="600" dirty="0">
                <a:latin typeface="Times New Roman"/>
                <a:cs typeface="Times New Roman"/>
              </a:rPr>
              <a:t>- </a:t>
            </a:r>
            <a:r>
              <a:rPr sz="600" spc="-5" dirty="0">
                <a:latin typeface="Calibri"/>
                <a:cs typeface="Calibri"/>
              </a:rPr>
              <a:t>εκτέλεση μιας </a:t>
            </a:r>
            <a:r>
              <a:rPr sz="600" dirty="0">
                <a:latin typeface="Calibri"/>
                <a:cs typeface="Calibri"/>
              </a:rPr>
              <a:t> </a:t>
            </a:r>
            <a:r>
              <a:rPr sz="600" spc="-5" dirty="0">
                <a:latin typeface="Calibri"/>
                <a:cs typeface="Calibri"/>
              </a:rPr>
              <a:t>εντολής</a:t>
            </a:r>
            <a:r>
              <a:rPr sz="600" spc="10" dirty="0">
                <a:latin typeface="Calibri"/>
                <a:cs typeface="Calibri"/>
              </a:rPr>
              <a:t> </a:t>
            </a:r>
            <a:r>
              <a:rPr sz="600" spc="-5" dirty="0">
                <a:latin typeface="Calibri"/>
                <a:cs typeface="Calibri"/>
              </a:rPr>
              <a:t>με</a:t>
            </a:r>
            <a:r>
              <a:rPr sz="600" spc="10" dirty="0">
                <a:latin typeface="Calibri"/>
                <a:cs typeface="Calibri"/>
              </a:rPr>
              <a:t> </a:t>
            </a:r>
            <a:r>
              <a:rPr sz="600" spc="-5" dirty="0">
                <a:latin typeface="Calibri"/>
                <a:cs typeface="Calibri"/>
              </a:rPr>
              <a:t>χρονικό</a:t>
            </a:r>
            <a:r>
              <a:rPr sz="600" spc="15" dirty="0">
                <a:latin typeface="Calibri"/>
                <a:cs typeface="Calibri"/>
              </a:rPr>
              <a:t> </a:t>
            </a:r>
            <a:r>
              <a:rPr sz="600" spc="-5" dirty="0">
                <a:latin typeface="Times New Roman"/>
                <a:cs typeface="Times New Roman"/>
              </a:rPr>
              <a:t>(3)</a:t>
            </a:r>
            <a:r>
              <a:rPr sz="600" spc="45" dirty="0">
                <a:latin typeface="Times New Roman"/>
                <a:cs typeface="Times New Roman"/>
              </a:rPr>
              <a:t> </a:t>
            </a:r>
            <a:r>
              <a:rPr sz="600" dirty="0">
                <a:latin typeface="Times New Roman"/>
                <a:cs typeface="Times New Roman"/>
              </a:rPr>
              <a:t>-</a:t>
            </a:r>
            <a:r>
              <a:rPr sz="600" spc="-5" dirty="0">
                <a:latin typeface="Times New Roman"/>
                <a:cs typeface="Times New Roman"/>
              </a:rPr>
              <a:t> </a:t>
            </a:r>
            <a:r>
              <a:rPr sz="600" spc="-5" dirty="0">
                <a:latin typeface="Calibri"/>
                <a:cs typeface="Calibri"/>
              </a:rPr>
              <a:t>επισκόπηση</a:t>
            </a:r>
            <a:r>
              <a:rPr sz="600" spc="20" dirty="0">
                <a:latin typeface="Calibri"/>
                <a:cs typeface="Calibri"/>
              </a:rPr>
              <a:t> </a:t>
            </a:r>
            <a:r>
              <a:rPr sz="600" spc="-5" dirty="0">
                <a:latin typeface="Calibri"/>
                <a:cs typeface="Calibri"/>
              </a:rPr>
              <a:t>των</a:t>
            </a:r>
            <a:r>
              <a:rPr sz="600" spc="35" dirty="0">
                <a:latin typeface="Calibri"/>
                <a:cs typeface="Calibri"/>
              </a:rPr>
              <a:t> </a:t>
            </a:r>
            <a:r>
              <a:rPr sz="600" spc="-5" dirty="0">
                <a:latin typeface="Calibri"/>
                <a:cs typeface="Calibri"/>
              </a:rPr>
              <a:t>δεδομένων</a:t>
            </a:r>
            <a:r>
              <a:rPr sz="600" spc="15" dirty="0">
                <a:latin typeface="Calibri"/>
                <a:cs typeface="Calibri"/>
              </a:rPr>
              <a:t> </a:t>
            </a:r>
            <a:r>
              <a:rPr sz="600" dirty="0">
                <a:latin typeface="Calibri"/>
                <a:cs typeface="Calibri"/>
              </a:rPr>
              <a:t>του </a:t>
            </a:r>
            <a:r>
              <a:rPr sz="600" spc="5" dirty="0">
                <a:latin typeface="Calibri"/>
                <a:cs typeface="Calibri"/>
              </a:rPr>
              <a:t> </a:t>
            </a:r>
            <a:r>
              <a:rPr sz="600" spc="-5" dirty="0">
                <a:latin typeface="Calibri"/>
                <a:cs typeface="Calibri"/>
              </a:rPr>
              <a:t>συστήματος</a:t>
            </a:r>
            <a:r>
              <a:rPr sz="600" spc="20" dirty="0">
                <a:latin typeface="Calibri"/>
                <a:cs typeface="Calibri"/>
              </a:rPr>
              <a:t> </a:t>
            </a:r>
            <a:r>
              <a:rPr sz="600" spc="-5" dirty="0">
                <a:latin typeface="Times New Roman"/>
                <a:cs typeface="Times New Roman"/>
              </a:rPr>
              <a:t>(3)		</a:t>
            </a:r>
            <a:r>
              <a:rPr sz="600" dirty="0">
                <a:latin typeface="Times New Roman"/>
                <a:cs typeface="Times New Roman"/>
              </a:rPr>
              <a:t>-</a:t>
            </a:r>
            <a:r>
              <a:rPr sz="600" spc="-5" dirty="0">
                <a:latin typeface="Times New Roman"/>
                <a:cs typeface="Times New Roman"/>
              </a:rPr>
              <a:t> </a:t>
            </a:r>
            <a:r>
              <a:rPr sz="600" spc="-5" dirty="0">
                <a:latin typeface="Calibri"/>
                <a:cs typeface="Calibri"/>
              </a:rPr>
              <a:t>επισκόπηση</a:t>
            </a:r>
            <a:r>
              <a:rPr sz="600" spc="15" dirty="0">
                <a:latin typeface="Calibri"/>
                <a:cs typeface="Calibri"/>
              </a:rPr>
              <a:t> </a:t>
            </a:r>
            <a:r>
              <a:rPr sz="600" spc="-5" dirty="0">
                <a:latin typeface="Calibri"/>
                <a:cs typeface="Calibri"/>
              </a:rPr>
              <a:t>των</a:t>
            </a:r>
            <a:r>
              <a:rPr sz="600" spc="10" dirty="0">
                <a:latin typeface="Calibri"/>
                <a:cs typeface="Calibri"/>
              </a:rPr>
              <a:t> </a:t>
            </a:r>
            <a:r>
              <a:rPr sz="600" spc="-5" dirty="0">
                <a:latin typeface="Calibri"/>
                <a:cs typeface="Calibri"/>
              </a:rPr>
              <a:t>τύπων</a:t>
            </a:r>
            <a:r>
              <a:rPr sz="600" spc="10" dirty="0">
                <a:latin typeface="Calibri"/>
                <a:cs typeface="Calibri"/>
              </a:rPr>
              <a:t> </a:t>
            </a:r>
            <a:r>
              <a:rPr sz="600" spc="-5" dirty="0">
                <a:latin typeface="Calibri"/>
                <a:cs typeface="Calibri"/>
              </a:rPr>
              <a:t>δεδομένων</a:t>
            </a:r>
            <a:r>
              <a:rPr sz="600" spc="10" dirty="0">
                <a:latin typeface="Calibri"/>
                <a:cs typeface="Calibri"/>
              </a:rPr>
              <a:t> </a:t>
            </a:r>
            <a:r>
              <a:rPr sz="600" dirty="0">
                <a:latin typeface="Calibri"/>
                <a:cs typeface="Calibri"/>
              </a:rPr>
              <a:t>του </a:t>
            </a:r>
            <a:r>
              <a:rPr sz="600" spc="-120" dirty="0">
                <a:latin typeface="Calibri"/>
                <a:cs typeface="Calibri"/>
              </a:rPr>
              <a:t> </a:t>
            </a:r>
            <a:r>
              <a:rPr sz="600" spc="-5" dirty="0">
                <a:latin typeface="Calibri"/>
                <a:cs typeface="Calibri"/>
              </a:rPr>
              <a:t>συστήματος</a:t>
            </a:r>
            <a:endParaRPr sz="600">
              <a:latin typeface="Calibri"/>
              <a:cs typeface="Calibri"/>
            </a:endParaRPr>
          </a:p>
          <a:p>
            <a:pPr marL="171450" algn="just">
              <a:lnSpc>
                <a:spcPct val="100000"/>
              </a:lnSpc>
              <a:spcBef>
                <a:spcPts val="95"/>
              </a:spcBef>
            </a:pPr>
            <a:r>
              <a:rPr sz="600" spc="-5" dirty="0">
                <a:latin typeface="Times New Roman"/>
                <a:cs typeface="Times New Roman"/>
              </a:rPr>
              <a:t>timesyncd.conf</a:t>
            </a:r>
            <a:r>
              <a:rPr sz="600" spc="95" dirty="0">
                <a:latin typeface="Times New Roman"/>
                <a:cs typeface="Times New Roman"/>
              </a:rPr>
              <a:t> </a:t>
            </a:r>
            <a:r>
              <a:rPr sz="600" spc="-5" dirty="0">
                <a:latin typeface="Times New Roman"/>
                <a:cs typeface="Times New Roman"/>
              </a:rPr>
              <a:t>(5)</a:t>
            </a:r>
            <a:r>
              <a:rPr sz="600" spc="95" dirty="0">
                <a:latin typeface="Times New Roman"/>
                <a:cs typeface="Times New Roman"/>
              </a:rPr>
              <a:t> </a:t>
            </a:r>
            <a:r>
              <a:rPr sz="600" dirty="0">
                <a:latin typeface="Times New Roman"/>
                <a:cs typeface="Times New Roman"/>
              </a:rPr>
              <a:t>-</a:t>
            </a:r>
            <a:r>
              <a:rPr sz="600" spc="100" dirty="0">
                <a:latin typeface="Times New Roman"/>
                <a:cs typeface="Times New Roman"/>
              </a:rPr>
              <a:t> </a:t>
            </a:r>
            <a:r>
              <a:rPr sz="600" spc="-5" dirty="0">
                <a:latin typeface="Calibri"/>
                <a:cs typeface="Calibri"/>
              </a:rPr>
              <a:t>αρχεία</a:t>
            </a:r>
            <a:r>
              <a:rPr sz="600" spc="105" dirty="0">
                <a:latin typeface="Calibri"/>
                <a:cs typeface="Calibri"/>
              </a:rPr>
              <a:t> </a:t>
            </a:r>
            <a:r>
              <a:rPr sz="600" spc="-5" dirty="0">
                <a:latin typeface="Calibri"/>
                <a:cs typeface="Calibri"/>
              </a:rPr>
              <a:t>ρυθμίσεων</a:t>
            </a:r>
            <a:r>
              <a:rPr sz="600" spc="114" dirty="0">
                <a:latin typeface="Calibri"/>
                <a:cs typeface="Calibri"/>
              </a:rPr>
              <a:t> </a:t>
            </a:r>
            <a:r>
              <a:rPr sz="600" spc="-5" dirty="0">
                <a:latin typeface="Calibri"/>
                <a:cs typeface="Calibri"/>
              </a:rPr>
              <a:t>συγχρονισμού</a:t>
            </a:r>
            <a:r>
              <a:rPr sz="600" spc="114" dirty="0">
                <a:latin typeface="Calibri"/>
                <a:cs typeface="Calibri"/>
              </a:rPr>
              <a:t> </a:t>
            </a:r>
            <a:r>
              <a:rPr sz="600" spc="-5" dirty="0">
                <a:latin typeface="Calibri"/>
                <a:cs typeface="Calibri"/>
              </a:rPr>
              <a:t>χρόνου</a:t>
            </a:r>
            <a:r>
              <a:rPr sz="600" spc="110" dirty="0">
                <a:latin typeface="Calibri"/>
                <a:cs typeface="Calibri"/>
              </a:rPr>
              <a:t> </a:t>
            </a:r>
            <a:r>
              <a:rPr sz="600" spc="-5" dirty="0">
                <a:latin typeface="Calibri"/>
                <a:cs typeface="Calibri"/>
              </a:rPr>
              <a:t>δικτύου</a:t>
            </a:r>
            <a:r>
              <a:rPr sz="600" spc="114" dirty="0">
                <a:latin typeface="Calibri"/>
                <a:cs typeface="Calibri"/>
              </a:rPr>
              <a:t> </a:t>
            </a:r>
            <a:r>
              <a:rPr sz="600" spc="-5" dirty="0">
                <a:latin typeface="Times New Roman"/>
                <a:cs typeface="Times New Roman"/>
              </a:rPr>
              <a:t>timesyncd.conf.d</a:t>
            </a:r>
            <a:endParaRPr sz="600">
              <a:latin typeface="Times New Roman"/>
              <a:cs typeface="Times New Roman"/>
            </a:endParaRPr>
          </a:p>
          <a:p>
            <a:pPr marL="12700" marR="6350" algn="just">
              <a:lnSpc>
                <a:spcPct val="113500"/>
              </a:lnSpc>
            </a:pPr>
            <a:r>
              <a:rPr sz="600" spc="-5" dirty="0">
                <a:latin typeface="Times New Roman"/>
                <a:cs typeface="Times New Roman"/>
              </a:rPr>
              <a:t>(5)</a:t>
            </a:r>
            <a:r>
              <a:rPr sz="600" dirty="0">
                <a:latin typeface="Times New Roman"/>
                <a:cs typeface="Times New Roman"/>
              </a:rPr>
              <a:t> -</a:t>
            </a:r>
            <a:r>
              <a:rPr sz="600" spc="5" dirty="0">
                <a:latin typeface="Times New Roman"/>
                <a:cs typeface="Times New Roman"/>
              </a:rPr>
              <a:t> </a:t>
            </a:r>
            <a:r>
              <a:rPr sz="600" spc="-5" dirty="0">
                <a:latin typeface="Calibri"/>
                <a:cs typeface="Calibri"/>
              </a:rPr>
              <a:t>αρχεία</a:t>
            </a:r>
            <a:r>
              <a:rPr sz="600" dirty="0">
                <a:latin typeface="Calibri"/>
                <a:cs typeface="Calibri"/>
              </a:rPr>
              <a:t> </a:t>
            </a:r>
            <a:r>
              <a:rPr sz="600" spc="-5" dirty="0">
                <a:latin typeface="Calibri"/>
                <a:cs typeface="Calibri"/>
              </a:rPr>
              <a:t>ρυθμίσεων</a:t>
            </a:r>
            <a:r>
              <a:rPr sz="600" dirty="0">
                <a:latin typeface="Calibri"/>
                <a:cs typeface="Calibri"/>
              </a:rPr>
              <a:t> </a:t>
            </a:r>
            <a:r>
              <a:rPr sz="600" spc="-5" dirty="0">
                <a:latin typeface="Calibri"/>
                <a:cs typeface="Calibri"/>
              </a:rPr>
              <a:t>συγχρονισμού</a:t>
            </a:r>
            <a:r>
              <a:rPr sz="600" dirty="0">
                <a:latin typeface="Calibri"/>
                <a:cs typeface="Calibri"/>
              </a:rPr>
              <a:t> </a:t>
            </a:r>
            <a:r>
              <a:rPr sz="600" spc="-5" dirty="0">
                <a:latin typeface="Calibri"/>
                <a:cs typeface="Calibri"/>
              </a:rPr>
              <a:t>χρόνου</a:t>
            </a:r>
            <a:r>
              <a:rPr sz="600" dirty="0">
                <a:latin typeface="Calibri"/>
                <a:cs typeface="Calibri"/>
              </a:rPr>
              <a:t> </a:t>
            </a:r>
            <a:r>
              <a:rPr sz="600" spc="-5" dirty="0">
                <a:latin typeface="Calibri"/>
                <a:cs typeface="Calibri"/>
              </a:rPr>
              <a:t>δικτύου</a:t>
            </a:r>
            <a:r>
              <a:rPr sz="600" dirty="0">
                <a:latin typeface="Calibri"/>
                <a:cs typeface="Calibri"/>
              </a:rPr>
              <a:t> </a:t>
            </a:r>
            <a:r>
              <a:rPr sz="600" spc="-5" dirty="0">
                <a:latin typeface="Times New Roman"/>
                <a:cs typeface="Times New Roman"/>
              </a:rPr>
              <a:t>timeval</a:t>
            </a:r>
            <a:r>
              <a:rPr sz="600" dirty="0">
                <a:latin typeface="Times New Roman"/>
                <a:cs typeface="Times New Roman"/>
              </a:rPr>
              <a:t> </a:t>
            </a:r>
            <a:r>
              <a:rPr sz="600" spc="-5" dirty="0">
                <a:latin typeface="Times New Roman"/>
                <a:cs typeface="Times New Roman"/>
              </a:rPr>
              <a:t>(3)</a:t>
            </a:r>
            <a:r>
              <a:rPr sz="600" dirty="0">
                <a:latin typeface="Times New Roman"/>
                <a:cs typeface="Times New Roman"/>
              </a:rPr>
              <a:t> </a:t>
            </a:r>
            <a:r>
              <a:rPr sz="600" spc="-5" dirty="0">
                <a:latin typeface="Times New Roman"/>
                <a:cs typeface="Times New Roman"/>
              </a:rPr>
              <a:t>XML-ph-0000@DeepL </a:t>
            </a:r>
            <a:r>
              <a:rPr sz="600" dirty="0">
                <a:latin typeface="Times New Roman"/>
                <a:cs typeface="Times New Roman"/>
              </a:rPr>
              <a:t> </a:t>
            </a:r>
            <a:r>
              <a:rPr sz="600" spc="-5" dirty="0">
                <a:latin typeface="Times New Roman"/>
                <a:cs typeface="Times New Roman"/>
              </a:rPr>
              <a:t>(</a:t>
            </a:r>
            <a:r>
              <a:rPr sz="600" spc="-5" dirty="0">
                <a:latin typeface="Calibri"/>
                <a:cs typeface="Calibri"/>
              </a:rPr>
              <a:t>λογισμικό</a:t>
            </a:r>
            <a:r>
              <a:rPr sz="600" dirty="0">
                <a:latin typeface="Calibri"/>
                <a:cs typeface="Calibri"/>
              </a:rPr>
              <a:t> </a:t>
            </a:r>
            <a:r>
              <a:rPr sz="600" spc="-5" dirty="0">
                <a:latin typeface="Calibri"/>
                <a:cs typeface="Calibri"/>
              </a:rPr>
              <a:t>μηχανικής</a:t>
            </a:r>
            <a:r>
              <a:rPr sz="600" dirty="0">
                <a:latin typeface="Calibri"/>
                <a:cs typeface="Calibri"/>
              </a:rPr>
              <a:t> </a:t>
            </a:r>
            <a:r>
              <a:rPr sz="600" spc="-5" dirty="0">
                <a:latin typeface="Calibri"/>
                <a:cs typeface="Calibri"/>
              </a:rPr>
              <a:t>μετάφρασης</a:t>
            </a:r>
            <a:r>
              <a:rPr sz="600" dirty="0">
                <a:latin typeface="Calibri"/>
                <a:cs typeface="Calibri"/>
              </a:rPr>
              <a:t> </a:t>
            </a:r>
            <a:r>
              <a:rPr sz="600" spc="-5" dirty="0">
                <a:latin typeface="Calibri"/>
                <a:cs typeface="Calibri"/>
              </a:rPr>
              <a:t>βασισμένο</a:t>
            </a:r>
            <a:r>
              <a:rPr sz="600" dirty="0">
                <a:latin typeface="Calibri"/>
                <a:cs typeface="Calibri"/>
              </a:rPr>
              <a:t> σ</a:t>
            </a:r>
            <a:r>
              <a:rPr sz="600" dirty="0">
                <a:latin typeface="Times New Roman"/>
                <a:cs typeface="Times New Roman"/>
              </a:rPr>
              <a:t>t</a:t>
            </a:r>
            <a:r>
              <a:rPr sz="600" dirty="0">
                <a:latin typeface="Calibri"/>
                <a:cs typeface="Calibri"/>
              </a:rPr>
              <a:t>ην </a:t>
            </a:r>
            <a:r>
              <a:rPr sz="600" spc="-5" dirty="0">
                <a:latin typeface="Calibri"/>
                <a:cs typeface="Calibri"/>
              </a:rPr>
              <a:t>ΤΝ</a:t>
            </a:r>
            <a:r>
              <a:rPr sz="600" spc="-5" dirty="0">
                <a:latin typeface="Times New Roman"/>
                <a:cs typeface="Times New Roman"/>
              </a:rPr>
              <a:t>) </a:t>
            </a:r>
            <a:r>
              <a:rPr sz="600" dirty="0">
                <a:latin typeface="Times New Roman"/>
                <a:cs typeface="Times New Roman"/>
              </a:rPr>
              <a:t>- </a:t>
            </a:r>
            <a:r>
              <a:rPr sz="600" spc="-5" dirty="0">
                <a:latin typeface="Calibri"/>
                <a:cs typeface="Calibri"/>
              </a:rPr>
              <a:t>επισκόπηση</a:t>
            </a:r>
            <a:r>
              <a:rPr sz="600" spc="125" dirty="0">
                <a:latin typeface="Calibri"/>
                <a:cs typeface="Calibri"/>
              </a:rPr>
              <a:t> </a:t>
            </a:r>
            <a:r>
              <a:rPr sz="600" spc="-5" dirty="0">
                <a:latin typeface="Calibri"/>
                <a:cs typeface="Calibri"/>
              </a:rPr>
              <a:t>των</a:t>
            </a:r>
            <a:r>
              <a:rPr sz="600" spc="125" dirty="0">
                <a:latin typeface="Calibri"/>
                <a:cs typeface="Calibri"/>
              </a:rPr>
              <a:t> </a:t>
            </a:r>
            <a:r>
              <a:rPr sz="600" spc="-5" dirty="0">
                <a:latin typeface="Calibri"/>
                <a:cs typeface="Calibri"/>
              </a:rPr>
              <a:t>τύπων</a:t>
            </a:r>
            <a:r>
              <a:rPr sz="600" spc="125" dirty="0">
                <a:latin typeface="Calibri"/>
                <a:cs typeface="Calibri"/>
              </a:rPr>
              <a:t> </a:t>
            </a:r>
            <a:r>
              <a:rPr sz="600" spc="-5" dirty="0">
                <a:latin typeface="Calibri"/>
                <a:cs typeface="Calibri"/>
              </a:rPr>
              <a:t>δεδομένων </a:t>
            </a:r>
            <a:r>
              <a:rPr sz="600" dirty="0">
                <a:latin typeface="Calibri"/>
                <a:cs typeface="Calibri"/>
              </a:rPr>
              <a:t> του</a:t>
            </a:r>
            <a:r>
              <a:rPr sz="600" spc="5" dirty="0">
                <a:latin typeface="Calibri"/>
                <a:cs typeface="Calibri"/>
              </a:rPr>
              <a:t> </a:t>
            </a:r>
            <a:r>
              <a:rPr sz="600" spc="-5" dirty="0">
                <a:latin typeface="Calibri"/>
                <a:cs typeface="Calibri"/>
              </a:rPr>
              <a:t>συστήματος</a:t>
            </a:r>
            <a:endParaRPr sz="600">
              <a:latin typeface="Calibri"/>
              <a:cs typeface="Calibri"/>
            </a:endParaRPr>
          </a:p>
        </p:txBody>
      </p:sp>
      <p:sp>
        <p:nvSpPr>
          <p:cNvPr id="11" name="object 11"/>
          <p:cNvSpPr txBox="1"/>
          <p:nvPr/>
        </p:nvSpPr>
        <p:spPr>
          <a:xfrm>
            <a:off x="1525905" y="3959859"/>
            <a:ext cx="815975" cy="116839"/>
          </a:xfrm>
          <a:prstGeom prst="rect">
            <a:avLst/>
          </a:prstGeom>
        </p:spPr>
        <p:txBody>
          <a:bodyPr vert="horz" wrap="square" lIns="0" tIns="12700" rIns="0" bIns="0" rtlCol="0">
            <a:spAutoFit/>
          </a:bodyPr>
          <a:lstStyle/>
          <a:p>
            <a:pPr marL="12700">
              <a:lnSpc>
                <a:spcPct val="100000"/>
              </a:lnSpc>
              <a:spcBef>
                <a:spcPts val="100"/>
              </a:spcBef>
            </a:pPr>
            <a:r>
              <a:rPr sz="600" spc="-15" dirty="0">
                <a:latin typeface="Calibri"/>
                <a:cs typeface="Calibri"/>
              </a:rPr>
              <a:t>χρονοσφραγίδων</a:t>
            </a:r>
            <a:r>
              <a:rPr sz="600" spc="-20" dirty="0">
                <a:latin typeface="Calibri"/>
                <a:cs typeface="Calibri"/>
              </a:rPr>
              <a:t> </a:t>
            </a:r>
            <a:r>
              <a:rPr sz="600" spc="-15" dirty="0">
                <a:latin typeface="Calibri"/>
                <a:cs typeface="Calibri"/>
              </a:rPr>
              <a:t>αρχείων</a:t>
            </a:r>
            <a:endParaRPr sz="600">
              <a:latin typeface="Calibri"/>
              <a:cs typeface="Calibri"/>
            </a:endParaRPr>
          </a:p>
        </p:txBody>
      </p:sp>
      <p:sp>
        <p:nvSpPr>
          <p:cNvPr id="12" name="object 12"/>
          <p:cNvSpPr txBox="1"/>
          <p:nvPr/>
        </p:nvSpPr>
        <p:spPr>
          <a:xfrm>
            <a:off x="851535" y="3948430"/>
            <a:ext cx="335915" cy="335280"/>
          </a:xfrm>
          <a:prstGeom prst="rect">
            <a:avLst/>
          </a:prstGeom>
        </p:spPr>
        <p:txBody>
          <a:bodyPr vert="horz" wrap="square" lIns="0" tIns="12065" rIns="0" bIns="0" rtlCol="0">
            <a:spAutoFit/>
          </a:bodyPr>
          <a:lstStyle/>
          <a:p>
            <a:pPr marL="12700" marR="5080">
              <a:lnSpc>
                <a:spcPct val="112999"/>
              </a:lnSpc>
              <a:spcBef>
                <a:spcPts val="95"/>
              </a:spcBef>
            </a:pPr>
            <a:r>
              <a:rPr sz="600" spc="-5" dirty="0">
                <a:latin typeface="Times New Roman"/>
                <a:cs typeface="Times New Roman"/>
              </a:rPr>
              <a:t>touch </a:t>
            </a:r>
            <a:r>
              <a:rPr sz="600" spc="-20" dirty="0">
                <a:latin typeface="Times New Roman"/>
                <a:cs typeface="Times New Roman"/>
              </a:rPr>
              <a:t>(1) </a:t>
            </a:r>
            <a:r>
              <a:rPr sz="600" spc="-15" dirty="0">
                <a:latin typeface="Times New Roman"/>
                <a:cs typeface="Times New Roman"/>
              </a:rPr>
              <a:t> </a:t>
            </a:r>
            <a:r>
              <a:rPr sz="600" dirty="0">
                <a:latin typeface="Times New Roman"/>
                <a:cs typeface="Times New Roman"/>
              </a:rPr>
              <a:t>t</a:t>
            </a:r>
            <a:r>
              <a:rPr sz="600" spc="-5" dirty="0">
                <a:latin typeface="Times New Roman"/>
                <a:cs typeface="Times New Roman"/>
              </a:rPr>
              <a:t>sg</a:t>
            </a:r>
            <a:r>
              <a:rPr sz="600" dirty="0">
                <a:latin typeface="Times New Roman"/>
                <a:cs typeface="Times New Roman"/>
              </a:rPr>
              <a:t>et</a:t>
            </a:r>
            <a:r>
              <a:rPr sz="600" spc="-5" dirty="0">
                <a:latin typeface="Times New Roman"/>
                <a:cs typeface="Times New Roman"/>
              </a:rPr>
              <a:t> 1s</a:t>
            </a:r>
            <a:r>
              <a:rPr sz="600" dirty="0">
                <a:latin typeface="Times New Roman"/>
                <a:cs typeface="Times New Roman"/>
              </a:rPr>
              <a:t>s</a:t>
            </a:r>
            <a:r>
              <a:rPr sz="600" spc="-5" dirty="0">
                <a:latin typeface="Times New Roman"/>
                <a:cs typeface="Times New Roman"/>
              </a:rPr>
              <a:t>l</a:t>
            </a:r>
            <a:r>
              <a:rPr sz="600" dirty="0">
                <a:latin typeface="Times New Roman"/>
                <a:cs typeface="Times New Roman"/>
              </a:rPr>
              <a:t>)  t</a:t>
            </a:r>
            <a:r>
              <a:rPr sz="600" spc="-5" dirty="0">
                <a:latin typeface="Times New Roman"/>
                <a:cs typeface="Times New Roman"/>
              </a:rPr>
              <a:t>z</a:t>
            </a:r>
            <a:r>
              <a:rPr sz="600" dirty="0">
                <a:latin typeface="Times New Roman"/>
                <a:cs typeface="Times New Roman"/>
              </a:rPr>
              <a:t>s</a:t>
            </a:r>
            <a:r>
              <a:rPr sz="600" spc="-5" dirty="0">
                <a:latin typeface="Times New Roman"/>
                <a:cs typeface="Times New Roman"/>
              </a:rPr>
              <a:t>e</a:t>
            </a:r>
            <a:r>
              <a:rPr sz="600" dirty="0">
                <a:latin typeface="Times New Roman"/>
                <a:cs typeface="Times New Roman"/>
              </a:rPr>
              <a:t>l</a:t>
            </a:r>
            <a:r>
              <a:rPr sz="600" spc="-5" dirty="0">
                <a:latin typeface="Times New Roman"/>
                <a:cs typeface="Times New Roman"/>
              </a:rPr>
              <a:t>e</a:t>
            </a:r>
            <a:r>
              <a:rPr sz="600" dirty="0">
                <a:latin typeface="Times New Roman"/>
                <a:cs typeface="Times New Roman"/>
              </a:rPr>
              <a:t>ct</a:t>
            </a:r>
            <a:r>
              <a:rPr sz="600" spc="-5" dirty="0">
                <a:latin typeface="Times New Roman"/>
                <a:cs typeface="Times New Roman"/>
              </a:rPr>
              <a:t> 1)</a:t>
            </a:r>
            <a:endParaRPr sz="600">
              <a:latin typeface="Times New Roman"/>
              <a:cs typeface="Times New Roman"/>
            </a:endParaRPr>
          </a:p>
        </p:txBody>
      </p:sp>
      <p:sp>
        <p:nvSpPr>
          <p:cNvPr id="13" name="object 13"/>
          <p:cNvSpPr txBox="1"/>
          <p:nvPr/>
        </p:nvSpPr>
        <p:spPr>
          <a:xfrm>
            <a:off x="1524000" y="4050347"/>
            <a:ext cx="1430655" cy="337185"/>
          </a:xfrm>
          <a:prstGeom prst="rect">
            <a:avLst/>
          </a:prstGeom>
        </p:spPr>
        <p:txBody>
          <a:bodyPr vert="horz" wrap="square" lIns="0" tIns="24765" rIns="0" bIns="0" rtlCol="0">
            <a:spAutoFit/>
          </a:bodyPr>
          <a:lstStyle/>
          <a:p>
            <a:pPr marL="12700">
              <a:lnSpc>
                <a:spcPct val="100000"/>
              </a:lnSpc>
              <a:spcBef>
                <a:spcPts val="195"/>
              </a:spcBef>
              <a:tabLst>
                <a:tab pos="393700" algn="l"/>
              </a:tabLst>
            </a:pPr>
            <a:r>
              <a:rPr sz="600" spc="-5" dirty="0">
                <a:latin typeface="Times New Roman"/>
                <a:cs typeface="Times New Roman"/>
              </a:rPr>
              <a:t>(5)	</a:t>
            </a:r>
            <a:r>
              <a:rPr sz="600" dirty="0">
                <a:latin typeface="Times New Roman"/>
                <a:cs typeface="Times New Roman"/>
              </a:rPr>
              <a:t>-</a:t>
            </a:r>
            <a:r>
              <a:rPr sz="600" spc="-15" dirty="0">
                <a:latin typeface="Times New Roman"/>
                <a:cs typeface="Times New Roman"/>
              </a:rPr>
              <a:t> </a:t>
            </a:r>
            <a:r>
              <a:rPr sz="600" spc="-5" dirty="0">
                <a:latin typeface="Calibri"/>
                <a:cs typeface="Calibri"/>
              </a:rPr>
              <a:t>πληροφορίες</a:t>
            </a:r>
            <a:r>
              <a:rPr sz="600" spc="5" dirty="0">
                <a:latin typeface="Calibri"/>
                <a:cs typeface="Calibri"/>
              </a:rPr>
              <a:t> </a:t>
            </a:r>
            <a:r>
              <a:rPr sz="600" spc="-5" dirty="0">
                <a:latin typeface="Calibri"/>
                <a:cs typeface="Calibri"/>
              </a:rPr>
              <a:t>για</a:t>
            </a:r>
            <a:r>
              <a:rPr sz="600" spc="5" dirty="0">
                <a:latin typeface="Calibri"/>
                <a:cs typeface="Calibri"/>
              </a:rPr>
              <a:t> </a:t>
            </a:r>
            <a:r>
              <a:rPr sz="600" dirty="0">
                <a:latin typeface="Calibri"/>
                <a:cs typeface="Calibri"/>
              </a:rPr>
              <a:t>τη </a:t>
            </a:r>
            <a:r>
              <a:rPr sz="600" spc="-5" dirty="0">
                <a:latin typeface="Calibri"/>
                <a:cs typeface="Calibri"/>
              </a:rPr>
              <a:t>ζώνη</a:t>
            </a:r>
            <a:r>
              <a:rPr sz="600" spc="5" dirty="0">
                <a:latin typeface="Calibri"/>
                <a:cs typeface="Calibri"/>
              </a:rPr>
              <a:t> </a:t>
            </a:r>
            <a:r>
              <a:rPr sz="600" spc="-5" dirty="0">
                <a:latin typeface="Calibri"/>
                <a:cs typeface="Calibri"/>
              </a:rPr>
              <a:t>ώρας</a:t>
            </a:r>
            <a:endParaRPr sz="600">
              <a:latin typeface="Calibri"/>
              <a:cs typeface="Calibri"/>
            </a:endParaRPr>
          </a:p>
          <a:p>
            <a:pPr marL="17780">
              <a:lnSpc>
                <a:spcPct val="100000"/>
              </a:lnSpc>
              <a:spcBef>
                <a:spcPts val="100"/>
              </a:spcBef>
            </a:pPr>
            <a:r>
              <a:rPr sz="600" dirty="0">
                <a:latin typeface="Times New Roman"/>
                <a:cs typeface="Times New Roman"/>
              </a:rPr>
              <a:t>-</a:t>
            </a:r>
            <a:r>
              <a:rPr sz="600" spc="-30" dirty="0">
                <a:latin typeface="Times New Roman"/>
                <a:cs typeface="Times New Roman"/>
              </a:rPr>
              <a:t> </a:t>
            </a:r>
            <a:r>
              <a:rPr sz="600" spc="-5" dirty="0">
                <a:latin typeface="Calibri"/>
                <a:cs typeface="Calibri"/>
              </a:rPr>
              <a:t>προβολή </a:t>
            </a:r>
            <a:r>
              <a:rPr sz="600" spc="-5" dirty="0">
                <a:latin typeface="Times New Roman"/>
                <a:cs typeface="Times New Roman"/>
              </a:rPr>
              <a:t>(8)</a:t>
            </a:r>
            <a:endParaRPr sz="600">
              <a:latin typeface="Times New Roman"/>
              <a:cs typeface="Times New Roman"/>
            </a:endParaRPr>
          </a:p>
          <a:p>
            <a:pPr marL="17780">
              <a:lnSpc>
                <a:spcPct val="100000"/>
              </a:lnSpc>
              <a:spcBef>
                <a:spcPts val="95"/>
              </a:spcBef>
            </a:pPr>
            <a:r>
              <a:rPr sz="600" spc="-5" dirty="0">
                <a:latin typeface="Calibri"/>
                <a:cs typeface="Calibri"/>
              </a:rPr>
              <a:t>ζώνη</a:t>
            </a:r>
            <a:r>
              <a:rPr sz="600" spc="-30" dirty="0">
                <a:latin typeface="Calibri"/>
                <a:cs typeface="Calibri"/>
              </a:rPr>
              <a:t> </a:t>
            </a:r>
            <a:r>
              <a:rPr sz="600" spc="-5" dirty="0">
                <a:latin typeface="Calibri"/>
                <a:cs typeface="Calibri"/>
              </a:rPr>
              <a:t>ώρας</a:t>
            </a:r>
            <a:endParaRPr sz="600">
              <a:latin typeface="Calibri"/>
              <a:cs typeface="Calibri"/>
            </a:endParaRPr>
          </a:p>
        </p:txBody>
      </p:sp>
      <p:sp>
        <p:nvSpPr>
          <p:cNvPr id="14" name="object 14"/>
          <p:cNvSpPr txBox="1"/>
          <p:nvPr/>
        </p:nvSpPr>
        <p:spPr>
          <a:xfrm>
            <a:off x="851535" y="4377372"/>
            <a:ext cx="3030855" cy="242570"/>
          </a:xfrm>
          <a:prstGeom prst="rect">
            <a:avLst/>
          </a:prstGeom>
        </p:spPr>
        <p:txBody>
          <a:bodyPr vert="horz" wrap="square" lIns="0" tIns="29845" rIns="0" bIns="0" rtlCol="0">
            <a:spAutoFit/>
          </a:bodyPr>
          <a:lstStyle/>
          <a:p>
            <a:pPr marL="12700">
              <a:lnSpc>
                <a:spcPct val="100000"/>
              </a:lnSpc>
              <a:spcBef>
                <a:spcPts val="235"/>
              </a:spcBef>
              <a:tabLst>
                <a:tab pos="1066165" algn="l"/>
              </a:tabLst>
            </a:pPr>
            <a:r>
              <a:rPr sz="600" spc="-5" dirty="0">
                <a:latin typeface="Calibri"/>
                <a:cs typeface="Calibri"/>
              </a:rPr>
              <a:t>χρ</a:t>
            </a:r>
            <a:r>
              <a:rPr sz="600" dirty="0">
                <a:latin typeface="Calibri"/>
                <a:cs typeface="Calibri"/>
              </a:rPr>
              <a:t>όν</a:t>
            </a:r>
            <a:r>
              <a:rPr sz="600" spc="-5" dirty="0">
                <a:latin typeface="Calibri"/>
                <a:cs typeface="Calibri"/>
              </a:rPr>
              <a:t>ο</a:t>
            </a:r>
            <a:r>
              <a:rPr sz="600" dirty="0">
                <a:latin typeface="Calibri"/>
                <a:cs typeface="Calibri"/>
              </a:rPr>
              <a:t>ς</a:t>
            </a:r>
            <a:r>
              <a:rPr sz="600" spc="15" dirty="0">
                <a:latin typeface="Calibri"/>
                <a:cs typeface="Calibri"/>
              </a:rPr>
              <a:t> </a:t>
            </a:r>
            <a:r>
              <a:rPr sz="600" dirty="0">
                <a:latin typeface="Calibri"/>
                <a:cs typeface="Calibri"/>
              </a:rPr>
              <a:t>δι</a:t>
            </a:r>
            <a:r>
              <a:rPr sz="600" spc="-5" dirty="0">
                <a:latin typeface="Calibri"/>
                <a:cs typeface="Calibri"/>
              </a:rPr>
              <a:t>αθ</a:t>
            </a:r>
            <a:r>
              <a:rPr sz="600" dirty="0">
                <a:latin typeface="Calibri"/>
                <a:cs typeface="Calibri"/>
              </a:rPr>
              <a:t>ε</a:t>
            </a:r>
            <a:r>
              <a:rPr sz="600" spc="-5" dirty="0">
                <a:latin typeface="Calibri"/>
                <a:cs typeface="Calibri"/>
              </a:rPr>
              <a:t>σ</a:t>
            </a:r>
            <a:r>
              <a:rPr sz="600" dirty="0">
                <a:latin typeface="Calibri"/>
                <a:cs typeface="Calibri"/>
              </a:rPr>
              <a:t>ι</a:t>
            </a:r>
            <a:r>
              <a:rPr sz="600" spc="-5" dirty="0">
                <a:latin typeface="Calibri"/>
                <a:cs typeface="Calibri"/>
              </a:rPr>
              <a:t>μ</a:t>
            </a:r>
            <a:r>
              <a:rPr sz="600" dirty="0">
                <a:latin typeface="Calibri"/>
                <a:cs typeface="Calibri"/>
              </a:rPr>
              <a:t>ότ</a:t>
            </a:r>
            <a:r>
              <a:rPr sz="600" spc="-5" dirty="0">
                <a:latin typeface="Calibri"/>
                <a:cs typeface="Calibri"/>
              </a:rPr>
              <a:t>η</a:t>
            </a:r>
            <a:r>
              <a:rPr sz="600" dirty="0">
                <a:latin typeface="Calibri"/>
                <a:cs typeface="Calibri"/>
              </a:rPr>
              <a:t>τας</a:t>
            </a:r>
            <a:r>
              <a:rPr sz="600" spc="15" dirty="0">
                <a:latin typeface="Calibri"/>
                <a:cs typeface="Calibri"/>
              </a:rPr>
              <a:t> </a:t>
            </a:r>
            <a:r>
              <a:rPr sz="600" spc="-30" dirty="0">
                <a:latin typeface="Times New Roman"/>
                <a:cs typeface="Times New Roman"/>
              </a:rPr>
              <a:t>1</a:t>
            </a:r>
            <a:r>
              <a:rPr sz="600" dirty="0">
                <a:latin typeface="Times New Roman"/>
                <a:cs typeface="Times New Roman"/>
              </a:rPr>
              <a:t>)	</a:t>
            </a:r>
            <a:r>
              <a:rPr sz="600" spc="-15" dirty="0">
                <a:latin typeface="Calibri"/>
                <a:cs typeface="Calibri"/>
              </a:rPr>
              <a:t>λε</a:t>
            </a:r>
            <a:r>
              <a:rPr sz="600" spc="-10" dirty="0">
                <a:latin typeface="Calibri"/>
                <a:cs typeface="Calibri"/>
              </a:rPr>
              <a:t>ι</a:t>
            </a:r>
            <a:r>
              <a:rPr sz="600" spc="-15" dirty="0">
                <a:latin typeface="Calibri"/>
                <a:cs typeface="Calibri"/>
              </a:rPr>
              <a:t>τ</a:t>
            </a:r>
            <a:r>
              <a:rPr sz="600" spc="-10" dirty="0">
                <a:latin typeface="Calibri"/>
                <a:cs typeface="Calibri"/>
              </a:rPr>
              <a:t>ο</a:t>
            </a:r>
            <a:r>
              <a:rPr sz="600" spc="-15" dirty="0">
                <a:latin typeface="Calibri"/>
                <a:cs typeface="Calibri"/>
              </a:rPr>
              <a:t>υργε</a:t>
            </a:r>
            <a:r>
              <a:rPr sz="600" dirty="0">
                <a:latin typeface="Calibri"/>
                <a:cs typeface="Calibri"/>
              </a:rPr>
              <a:t>ί</a:t>
            </a:r>
            <a:r>
              <a:rPr sz="600" spc="-10" dirty="0">
                <a:latin typeface="Calibri"/>
                <a:cs typeface="Calibri"/>
              </a:rPr>
              <a:t> </a:t>
            </a:r>
            <a:r>
              <a:rPr sz="600" dirty="0">
                <a:latin typeface="Times New Roman"/>
                <a:cs typeface="Times New Roman"/>
              </a:rPr>
              <a:t>.</a:t>
            </a:r>
            <a:endParaRPr sz="600">
              <a:latin typeface="Times New Roman"/>
              <a:cs typeface="Times New Roman"/>
            </a:endParaRPr>
          </a:p>
          <a:p>
            <a:pPr marL="12700">
              <a:lnSpc>
                <a:spcPct val="100000"/>
              </a:lnSpc>
              <a:spcBef>
                <a:spcPts val="135"/>
              </a:spcBef>
            </a:pPr>
            <a:r>
              <a:rPr sz="600" spc="-5" dirty="0">
                <a:latin typeface="Times New Roman"/>
                <a:cs typeface="Times New Roman"/>
              </a:rPr>
              <a:t>user-runtime-dir@.service</a:t>
            </a:r>
            <a:r>
              <a:rPr sz="600" spc="5" dirty="0">
                <a:latin typeface="Times New Roman"/>
                <a:cs typeface="Times New Roman"/>
              </a:rPr>
              <a:t> </a:t>
            </a:r>
            <a:r>
              <a:rPr sz="600" spc="-5" dirty="0">
                <a:latin typeface="Times New Roman"/>
                <a:cs typeface="Times New Roman"/>
              </a:rPr>
              <a:t>(5)</a:t>
            </a:r>
            <a:r>
              <a:rPr sz="600" spc="10" dirty="0">
                <a:latin typeface="Times New Roman"/>
                <a:cs typeface="Times New Roman"/>
              </a:rPr>
              <a:t> </a:t>
            </a:r>
            <a:r>
              <a:rPr sz="600" dirty="0">
                <a:latin typeface="Times New Roman"/>
                <a:cs typeface="Times New Roman"/>
              </a:rPr>
              <a:t>-</a:t>
            </a:r>
            <a:r>
              <a:rPr sz="600" spc="10" dirty="0">
                <a:latin typeface="Times New Roman"/>
                <a:cs typeface="Times New Roman"/>
              </a:rPr>
              <a:t> </a:t>
            </a:r>
            <a:r>
              <a:rPr sz="600" spc="-5" dirty="0">
                <a:latin typeface="Calibri"/>
                <a:cs typeface="Calibri"/>
              </a:rPr>
              <a:t>Μονάδες</a:t>
            </a:r>
            <a:r>
              <a:rPr sz="600" spc="20" dirty="0">
                <a:latin typeface="Calibri"/>
                <a:cs typeface="Calibri"/>
              </a:rPr>
              <a:t> </a:t>
            </a:r>
            <a:r>
              <a:rPr sz="600" spc="-5" dirty="0">
                <a:latin typeface="Calibri"/>
                <a:cs typeface="Calibri"/>
              </a:rPr>
              <a:t>συστήματος</a:t>
            </a:r>
            <a:r>
              <a:rPr sz="600" spc="25" dirty="0">
                <a:latin typeface="Calibri"/>
                <a:cs typeface="Calibri"/>
              </a:rPr>
              <a:t> </a:t>
            </a:r>
            <a:r>
              <a:rPr sz="600" spc="-5" dirty="0">
                <a:latin typeface="Calibri"/>
                <a:cs typeface="Calibri"/>
              </a:rPr>
              <a:t>για</a:t>
            </a:r>
            <a:r>
              <a:rPr sz="600" spc="25" dirty="0">
                <a:latin typeface="Calibri"/>
                <a:cs typeface="Calibri"/>
              </a:rPr>
              <a:t> </a:t>
            </a:r>
            <a:r>
              <a:rPr sz="600" spc="-5" dirty="0">
                <a:latin typeface="Calibri"/>
                <a:cs typeface="Calibri"/>
              </a:rPr>
              <a:t>την</a:t>
            </a:r>
            <a:r>
              <a:rPr sz="600" spc="20" dirty="0">
                <a:latin typeface="Calibri"/>
                <a:cs typeface="Calibri"/>
              </a:rPr>
              <a:t> </a:t>
            </a:r>
            <a:r>
              <a:rPr sz="600" spc="-5" dirty="0">
                <a:latin typeface="Calibri"/>
                <a:cs typeface="Calibri"/>
              </a:rPr>
              <a:t>εκκίνηση</a:t>
            </a:r>
            <a:r>
              <a:rPr sz="600" spc="20" dirty="0">
                <a:latin typeface="Calibri"/>
                <a:cs typeface="Calibri"/>
              </a:rPr>
              <a:t> </a:t>
            </a:r>
            <a:r>
              <a:rPr sz="600" dirty="0">
                <a:latin typeface="Calibri"/>
                <a:cs typeface="Calibri"/>
              </a:rPr>
              <a:t>του</a:t>
            </a:r>
            <a:r>
              <a:rPr sz="600" spc="25" dirty="0">
                <a:latin typeface="Calibri"/>
                <a:cs typeface="Calibri"/>
              </a:rPr>
              <a:t> </a:t>
            </a:r>
            <a:r>
              <a:rPr sz="600" spc="-5" dirty="0">
                <a:latin typeface="Calibri"/>
                <a:cs typeface="Calibri"/>
              </a:rPr>
              <a:t>διαχειριστή</a:t>
            </a:r>
            <a:r>
              <a:rPr sz="600" spc="20" dirty="0">
                <a:latin typeface="Calibri"/>
                <a:cs typeface="Calibri"/>
              </a:rPr>
              <a:t> </a:t>
            </a:r>
            <a:r>
              <a:rPr sz="600" spc="-5" dirty="0">
                <a:latin typeface="Calibri"/>
                <a:cs typeface="Calibri"/>
              </a:rPr>
              <a:t>χρηστών</a:t>
            </a:r>
            <a:endParaRPr sz="600">
              <a:latin typeface="Calibri"/>
              <a:cs typeface="Calibri"/>
            </a:endParaRPr>
          </a:p>
        </p:txBody>
      </p:sp>
      <p:sp>
        <p:nvSpPr>
          <p:cNvPr id="15" name="object 15"/>
          <p:cNvSpPr txBox="1"/>
          <p:nvPr/>
        </p:nvSpPr>
        <p:spPr>
          <a:xfrm>
            <a:off x="851535" y="4574857"/>
            <a:ext cx="370205" cy="272415"/>
          </a:xfrm>
          <a:prstGeom prst="rect">
            <a:avLst/>
          </a:prstGeom>
        </p:spPr>
        <p:txBody>
          <a:bodyPr vert="horz" wrap="square" lIns="0" tIns="44450" rIns="0" bIns="0" rtlCol="0">
            <a:spAutoFit/>
          </a:bodyPr>
          <a:lstStyle/>
          <a:p>
            <a:pPr marL="12700">
              <a:lnSpc>
                <a:spcPct val="100000"/>
              </a:lnSpc>
              <a:spcBef>
                <a:spcPts val="350"/>
              </a:spcBef>
            </a:pPr>
            <a:r>
              <a:rPr sz="600" spc="-5" dirty="0">
                <a:latin typeface="Times New Roman"/>
                <a:cs typeface="Times New Roman"/>
              </a:rPr>
              <a:t>vc</a:t>
            </a:r>
            <a:r>
              <a:rPr sz="600" dirty="0">
                <a:latin typeface="Times New Roman"/>
                <a:cs typeface="Times New Roman"/>
              </a:rPr>
              <a:t>st</a:t>
            </a:r>
            <a:r>
              <a:rPr sz="600" spc="-5" dirty="0">
                <a:latin typeface="Times New Roman"/>
                <a:cs typeface="Times New Roman"/>
              </a:rPr>
              <a:t>i</a:t>
            </a:r>
            <a:r>
              <a:rPr sz="600" dirty="0">
                <a:latin typeface="Times New Roman"/>
                <a:cs typeface="Times New Roman"/>
              </a:rPr>
              <a:t>me</a:t>
            </a:r>
            <a:r>
              <a:rPr sz="600" spc="-5" dirty="0">
                <a:latin typeface="Times New Roman"/>
                <a:cs typeface="Times New Roman"/>
              </a:rPr>
              <a:t> </a:t>
            </a:r>
            <a:r>
              <a:rPr sz="600" dirty="0">
                <a:latin typeface="Times New Roman"/>
                <a:cs typeface="Times New Roman"/>
              </a:rPr>
              <a:t>(</a:t>
            </a:r>
            <a:r>
              <a:rPr sz="600" spc="-5" dirty="0">
                <a:latin typeface="Times New Roman"/>
                <a:cs typeface="Times New Roman"/>
              </a:rPr>
              <a:t>8)</a:t>
            </a:r>
            <a:endParaRPr sz="600">
              <a:latin typeface="Times New Roman"/>
              <a:cs typeface="Times New Roman"/>
            </a:endParaRPr>
          </a:p>
          <a:p>
            <a:pPr marL="12700">
              <a:lnSpc>
                <a:spcPct val="100000"/>
              </a:lnSpc>
              <a:spcBef>
                <a:spcPts val="254"/>
              </a:spcBef>
            </a:pPr>
            <a:r>
              <a:rPr sz="600" spc="-5" dirty="0">
                <a:latin typeface="Times New Roman"/>
                <a:cs typeface="Times New Roman"/>
              </a:rPr>
              <a:t>z</a:t>
            </a:r>
            <a:r>
              <a:rPr sz="600" dirty="0">
                <a:latin typeface="Times New Roman"/>
                <a:cs typeface="Times New Roman"/>
              </a:rPr>
              <a:t>ic</a:t>
            </a:r>
            <a:r>
              <a:rPr sz="600" spc="-5" dirty="0">
                <a:latin typeface="Times New Roman"/>
                <a:cs typeface="Times New Roman"/>
              </a:rPr>
              <a:t> </a:t>
            </a:r>
            <a:r>
              <a:rPr sz="600" spc="-30" dirty="0">
                <a:latin typeface="Times New Roman"/>
                <a:cs typeface="Times New Roman"/>
              </a:rPr>
              <a:t>8</a:t>
            </a:r>
            <a:r>
              <a:rPr sz="600" dirty="0">
                <a:latin typeface="Times New Roman"/>
                <a:cs typeface="Times New Roman"/>
              </a:rPr>
              <a:t>)</a:t>
            </a:r>
            <a:endParaRPr sz="600">
              <a:latin typeface="Times New Roman"/>
              <a:cs typeface="Times New Roman"/>
            </a:endParaRPr>
          </a:p>
        </p:txBody>
      </p:sp>
      <p:sp>
        <p:nvSpPr>
          <p:cNvPr id="16" name="object 16"/>
          <p:cNvSpPr txBox="1"/>
          <p:nvPr/>
        </p:nvSpPr>
        <p:spPr>
          <a:xfrm>
            <a:off x="1469389" y="4574857"/>
            <a:ext cx="1125220" cy="272415"/>
          </a:xfrm>
          <a:prstGeom prst="rect">
            <a:avLst/>
          </a:prstGeom>
        </p:spPr>
        <p:txBody>
          <a:bodyPr vert="horz" wrap="square" lIns="0" tIns="12700" rIns="0" bIns="0" rtlCol="0">
            <a:spAutoFit/>
          </a:bodyPr>
          <a:lstStyle/>
          <a:p>
            <a:pPr marL="12700" marR="5080" indent="96520">
              <a:lnSpc>
                <a:spcPct val="135100"/>
              </a:lnSpc>
              <a:spcBef>
                <a:spcPts val="100"/>
              </a:spcBef>
              <a:tabLst>
                <a:tab pos="467359" algn="l"/>
              </a:tabLst>
            </a:pPr>
            <a:r>
              <a:rPr sz="600" spc="-5" dirty="0">
                <a:latin typeface="Times New Roman"/>
                <a:cs typeface="Times New Roman"/>
              </a:rPr>
              <a:t>(8)	</a:t>
            </a:r>
            <a:r>
              <a:rPr sz="600" dirty="0">
                <a:latin typeface="Times New Roman"/>
                <a:cs typeface="Times New Roman"/>
              </a:rPr>
              <a:t>- </a:t>
            </a:r>
            <a:r>
              <a:rPr sz="600" spc="-5" dirty="0">
                <a:latin typeface="Calibri"/>
                <a:cs typeface="Calibri"/>
              </a:rPr>
              <a:t>Χρονοζώνη </a:t>
            </a:r>
            <a:r>
              <a:rPr sz="600" spc="-5" dirty="0">
                <a:latin typeface="Times New Roman"/>
                <a:cs typeface="Times New Roman"/>
              </a:rPr>
              <a:t>dumper </a:t>
            </a:r>
            <a:r>
              <a:rPr sz="600" spc="-135" dirty="0">
                <a:latin typeface="Times New Roman"/>
                <a:cs typeface="Times New Roman"/>
              </a:rPr>
              <a:t> </a:t>
            </a:r>
            <a:r>
              <a:rPr sz="600" spc="-15" dirty="0">
                <a:latin typeface="Times New Roman"/>
                <a:cs typeface="Times New Roman"/>
              </a:rPr>
              <a:t>compile</a:t>
            </a:r>
            <a:endParaRPr sz="600">
              <a:latin typeface="Times New Roman"/>
              <a:cs typeface="Times New Roman"/>
            </a:endParaRPr>
          </a:p>
        </p:txBody>
      </p:sp>
      <p:sp>
        <p:nvSpPr>
          <p:cNvPr id="17" name="object 17"/>
          <p:cNvSpPr txBox="1"/>
          <p:nvPr/>
        </p:nvSpPr>
        <p:spPr>
          <a:xfrm>
            <a:off x="10534650" y="5731827"/>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Arial"/>
                <a:cs typeface="Arial"/>
              </a:rPr>
              <a:t>1</a:t>
            </a:r>
            <a:r>
              <a:rPr sz="1100" dirty="0">
                <a:solidFill>
                  <a:srgbClr val="FFFFFF"/>
                </a:solidFill>
                <a:latin typeface="Arial"/>
                <a:cs typeface="Arial"/>
              </a:rPr>
              <a:t>0</a:t>
            </a:r>
            <a:endParaRPr sz="1100">
              <a:latin typeface="Arial"/>
              <a:cs typeface="Arial"/>
            </a:endParaRPr>
          </a:p>
        </p:txBody>
      </p:sp>
      <p:pic>
        <p:nvPicPr>
          <p:cNvPr id="18" name="object 18"/>
          <p:cNvPicPr/>
          <p:nvPr/>
        </p:nvPicPr>
        <p:blipFill>
          <a:blip r:embed="rId2" cstate="print"/>
          <a:stretch>
            <a:fillRect/>
          </a:stretch>
        </p:blipFill>
        <p:spPr>
          <a:xfrm>
            <a:off x="6949757" y="5461952"/>
            <a:ext cx="1530032" cy="612140"/>
          </a:xfrm>
          <a:prstGeom prst="rect">
            <a:avLst/>
          </a:prstGeom>
        </p:spPr>
      </p:pic>
      <p:pic>
        <p:nvPicPr>
          <p:cNvPr id="20" name="Εικόνα 19" descr="Εικόνα που περιέχει κείμενο, στιγμιότυπο οθόνης&#10;&#10;Το περιεχόμενο που δημιουργείται από τεχνολογία AI ενδέχεται να είναι εσφαλμένο.">
            <a:extLst>
              <a:ext uri="{FF2B5EF4-FFF2-40B4-BE49-F238E27FC236}">
                <a16:creationId xmlns:a16="http://schemas.microsoft.com/office/drawing/2014/main" id="{DCA1396F-12E6-FFA0-8FA7-FB40BB716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492" y="553642"/>
            <a:ext cx="7119935" cy="4627958"/>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530859" y="429259"/>
            <a:ext cx="1711325" cy="459740"/>
          </a:xfrm>
          <a:prstGeom prst="rect">
            <a:avLst/>
          </a:prstGeom>
        </p:spPr>
        <p:txBody>
          <a:bodyPr vert="horz" wrap="square" lIns="0" tIns="12700" rIns="0" bIns="0" rtlCol="0">
            <a:spAutoFit/>
          </a:bodyPr>
          <a:lstStyle/>
          <a:p>
            <a:pPr marL="12700">
              <a:lnSpc>
                <a:spcPct val="100000"/>
              </a:lnSpc>
              <a:spcBef>
                <a:spcPts val="100"/>
              </a:spcBef>
            </a:pPr>
            <a:r>
              <a:rPr spc="135" dirty="0"/>
              <a:t>Πλοήγηση</a:t>
            </a:r>
          </a:p>
        </p:txBody>
      </p:sp>
      <p:sp>
        <p:nvSpPr>
          <p:cNvPr id="5" name="object 5"/>
          <p:cNvSpPr txBox="1"/>
          <p:nvPr/>
        </p:nvSpPr>
        <p:spPr>
          <a:xfrm>
            <a:off x="10459402" y="6327076"/>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12</a:t>
            </a:r>
            <a:endParaRPr sz="1100">
              <a:latin typeface="Arial"/>
              <a:cs typeface="Arial"/>
            </a:endParaRPr>
          </a:p>
        </p:txBody>
      </p:sp>
      <p:sp>
        <p:nvSpPr>
          <p:cNvPr id="4" name="object 4"/>
          <p:cNvSpPr txBox="1"/>
          <p:nvPr/>
        </p:nvSpPr>
        <p:spPr>
          <a:xfrm>
            <a:off x="439419" y="1132204"/>
            <a:ext cx="10560685" cy="3871595"/>
          </a:xfrm>
          <a:prstGeom prst="rect">
            <a:avLst/>
          </a:prstGeom>
        </p:spPr>
        <p:txBody>
          <a:bodyPr vert="horz" wrap="square" lIns="0" tIns="12700" rIns="0" bIns="0" rtlCol="0">
            <a:spAutoFit/>
          </a:bodyPr>
          <a:lstStyle/>
          <a:p>
            <a:pPr marL="103505">
              <a:lnSpc>
                <a:spcPct val="100000"/>
              </a:lnSpc>
              <a:spcBef>
                <a:spcPts val="100"/>
              </a:spcBef>
            </a:pPr>
            <a:r>
              <a:rPr sz="1000" spc="70" dirty="0">
                <a:latin typeface="Calibri"/>
                <a:cs typeface="Calibri"/>
              </a:rPr>
              <a:t>Οι</a:t>
            </a:r>
            <a:r>
              <a:rPr sz="1000" spc="40" dirty="0">
                <a:latin typeface="Calibri"/>
                <a:cs typeface="Calibri"/>
              </a:rPr>
              <a:t> </a:t>
            </a:r>
            <a:r>
              <a:rPr sz="1000" spc="65" dirty="0">
                <a:latin typeface="Calibri"/>
                <a:cs typeface="Calibri"/>
              </a:rPr>
              <a:t>κατάλογοι</a:t>
            </a:r>
            <a:r>
              <a:rPr sz="1000" spc="40" dirty="0">
                <a:latin typeface="Calibri"/>
                <a:cs typeface="Calibri"/>
              </a:rPr>
              <a:t> </a:t>
            </a:r>
            <a:r>
              <a:rPr sz="1000" spc="55" dirty="0">
                <a:latin typeface="Calibri"/>
                <a:cs typeface="Calibri"/>
              </a:rPr>
              <a:t>είναι</a:t>
            </a:r>
            <a:r>
              <a:rPr sz="1000" spc="45" dirty="0">
                <a:latin typeface="Calibri"/>
                <a:cs typeface="Calibri"/>
              </a:rPr>
              <a:t> </a:t>
            </a:r>
            <a:r>
              <a:rPr sz="1000" spc="75" dirty="0">
                <a:latin typeface="Calibri"/>
                <a:cs typeface="Calibri"/>
              </a:rPr>
              <a:t>απλά</a:t>
            </a:r>
            <a:r>
              <a:rPr sz="1000" spc="45" dirty="0">
                <a:latin typeface="Calibri"/>
                <a:cs typeface="Calibri"/>
              </a:rPr>
              <a:t> </a:t>
            </a:r>
            <a:r>
              <a:rPr sz="1000" spc="65" dirty="0">
                <a:latin typeface="Calibri"/>
                <a:cs typeface="Calibri"/>
              </a:rPr>
              <a:t>δοχεία</a:t>
            </a:r>
            <a:r>
              <a:rPr sz="1000" spc="35" dirty="0">
                <a:latin typeface="Calibri"/>
                <a:cs typeface="Calibri"/>
              </a:rPr>
              <a:t> </a:t>
            </a:r>
            <a:r>
              <a:rPr sz="1000" spc="60" dirty="0">
                <a:latin typeface="Calibri"/>
                <a:cs typeface="Calibri"/>
              </a:rPr>
              <a:t>για</a:t>
            </a:r>
            <a:r>
              <a:rPr sz="1000" spc="40" dirty="0">
                <a:latin typeface="Calibri"/>
                <a:cs typeface="Calibri"/>
              </a:rPr>
              <a:t> </a:t>
            </a:r>
            <a:r>
              <a:rPr sz="1000" spc="65" dirty="0">
                <a:latin typeface="Calibri"/>
                <a:cs typeface="Calibri"/>
              </a:rPr>
              <a:t>αρχεία</a:t>
            </a:r>
            <a:r>
              <a:rPr sz="1000" spc="40" dirty="0">
                <a:latin typeface="Calibri"/>
                <a:cs typeface="Calibri"/>
              </a:rPr>
              <a:t> </a:t>
            </a:r>
            <a:r>
              <a:rPr sz="1000" spc="60" dirty="0">
                <a:latin typeface="Calibri"/>
                <a:cs typeface="Calibri"/>
              </a:rPr>
              <a:t>και</a:t>
            </a:r>
            <a:r>
              <a:rPr sz="1000" spc="40" dirty="0">
                <a:latin typeface="Calibri"/>
                <a:cs typeface="Calibri"/>
              </a:rPr>
              <a:t> </a:t>
            </a:r>
            <a:r>
              <a:rPr sz="1000" spc="70" dirty="0">
                <a:latin typeface="Calibri"/>
                <a:cs typeface="Calibri"/>
              </a:rPr>
              <a:t>άλλους</a:t>
            </a:r>
            <a:r>
              <a:rPr sz="1000" spc="45" dirty="0">
                <a:latin typeface="Calibri"/>
                <a:cs typeface="Calibri"/>
              </a:rPr>
              <a:t> </a:t>
            </a:r>
            <a:r>
              <a:rPr sz="1000" spc="65" dirty="0">
                <a:latin typeface="Calibri"/>
                <a:cs typeface="Calibri"/>
              </a:rPr>
              <a:t>καταλόγους.</a:t>
            </a:r>
            <a:r>
              <a:rPr sz="1000" spc="40" dirty="0">
                <a:latin typeface="Calibri"/>
                <a:cs typeface="Calibri"/>
              </a:rPr>
              <a:t> </a:t>
            </a:r>
            <a:r>
              <a:rPr sz="1000" spc="70" dirty="0">
                <a:latin typeface="Calibri"/>
                <a:cs typeface="Calibri"/>
              </a:rPr>
              <a:t>Παρέχουν</a:t>
            </a:r>
            <a:r>
              <a:rPr sz="1000" spc="45" dirty="0">
                <a:latin typeface="Calibri"/>
                <a:cs typeface="Calibri"/>
              </a:rPr>
              <a:t> </a:t>
            </a:r>
            <a:r>
              <a:rPr sz="1000" spc="50" dirty="0">
                <a:latin typeface="Calibri"/>
                <a:cs typeface="Calibri"/>
              </a:rPr>
              <a:t>δέντρο</a:t>
            </a:r>
            <a:endParaRPr sz="1000">
              <a:latin typeface="Calibri"/>
              <a:cs typeface="Calibri"/>
            </a:endParaRPr>
          </a:p>
          <a:p>
            <a:pPr>
              <a:lnSpc>
                <a:spcPct val="100000"/>
              </a:lnSpc>
              <a:spcBef>
                <a:spcPts val="25"/>
              </a:spcBef>
            </a:pPr>
            <a:endParaRPr sz="1100">
              <a:latin typeface="Calibri"/>
              <a:cs typeface="Calibri"/>
            </a:endParaRPr>
          </a:p>
          <a:p>
            <a:pPr marL="103505" marR="5080">
              <a:lnSpc>
                <a:spcPts val="960"/>
              </a:lnSpc>
            </a:pPr>
            <a:r>
              <a:rPr sz="1000" spc="100" dirty="0">
                <a:latin typeface="Calibri"/>
                <a:cs typeface="Calibri"/>
              </a:rPr>
              <a:t>σαν δομή </a:t>
            </a:r>
            <a:r>
              <a:rPr sz="1000" spc="85" dirty="0">
                <a:latin typeface="Calibri"/>
                <a:cs typeface="Calibri"/>
              </a:rPr>
              <a:t>για </a:t>
            </a:r>
            <a:r>
              <a:rPr sz="1000" spc="90" dirty="0">
                <a:latin typeface="Calibri"/>
                <a:cs typeface="Calibri"/>
              </a:rPr>
              <a:t>την </a:t>
            </a:r>
            <a:r>
              <a:rPr sz="1000" spc="105" dirty="0">
                <a:latin typeface="Calibri"/>
                <a:cs typeface="Calibri"/>
              </a:rPr>
              <a:t>οργάνωση </a:t>
            </a:r>
            <a:r>
              <a:rPr sz="1000" spc="95" dirty="0">
                <a:latin typeface="Calibri"/>
                <a:cs typeface="Calibri"/>
              </a:rPr>
              <a:t>του </a:t>
            </a:r>
            <a:r>
              <a:rPr sz="1000" spc="90" dirty="0">
                <a:latin typeface="Calibri"/>
                <a:cs typeface="Calibri"/>
              </a:rPr>
              <a:t>συστήματος. </a:t>
            </a:r>
            <a:r>
              <a:rPr sz="1000" spc="125" dirty="0">
                <a:latin typeface="Calibri"/>
                <a:cs typeface="Calibri"/>
              </a:rPr>
              <a:t>Η </a:t>
            </a:r>
            <a:r>
              <a:rPr sz="1000" spc="105" dirty="0">
                <a:latin typeface="Calibri"/>
                <a:cs typeface="Calibri"/>
              </a:rPr>
              <a:t>πρόσβαση </a:t>
            </a:r>
            <a:r>
              <a:rPr sz="1000" spc="90" dirty="0">
                <a:latin typeface="Calibri"/>
                <a:cs typeface="Calibri"/>
              </a:rPr>
              <a:t>στους </a:t>
            </a:r>
            <a:r>
              <a:rPr sz="1000" spc="95" dirty="0">
                <a:latin typeface="Calibri"/>
                <a:cs typeface="Calibri"/>
              </a:rPr>
              <a:t>καταλόγους </a:t>
            </a:r>
            <a:r>
              <a:rPr sz="1000" spc="90" dirty="0">
                <a:latin typeface="Calibri"/>
                <a:cs typeface="Calibri"/>
              </a:rPr>
              <a:t>μπορεί </a:t>
            </a:r>
            <a:r>
              <a:rPr sz="1000" spc="100" dirty="0">
                <a:latin typeface="Calibri"/>
                <a:cs typeface="Calibri"/>
              </a:rPr>
              <a:t>να </a:t>
            </a:r>
            <a:r>
              <a:rPr sz="1000" spc="75" dirty="0">
                <a:latin typeface="Calibri"/>
                <a:cs typeface="Calibri"/>
              </a:rPr>
              <a:t>γίνει </a:t>
            </a:r>
            <a:r>
              <a:rPr sz="1000" spc="95" dirty="0">
                <a:latin typeface="Calibri"/>
                <a:cs typeface="Calibri"/>
              </a:rPr>
              <a:t>με </a:t>
            </a:r>
            <a:r>
              <a:rPr sz="1000" spc="85" dirty="0">
                <a:latin typeface="Calibri"/>
                <a:cs typeface="Calibri"/>
              </a:rPr>
              <a:t>το </a:t>
            </a:r>
            <a:r>
              <a:rPr sz="1000" spc="100" dirty="0">
                <a:latin typeface="Calibri"/>
                <a:cs typeface="Calibri"/>
              </a:rPr>
              <a:t>όνομά </a:t>
            </a:r>
            <a:r>
              <a:rPr sz="1000" spc="90" dirty="0">
                <a:latin typeface="Calibri"/>
                <a:cs typeface="Calibri"/>
              </a:rPr>
              <a:t>τους </a:t>
            </a:r>
            <a:r>
              <a:rPr sz="1000" spc="80" dirty="0">
                <a:latin typeface="Calibri"/>
                <a:cs typeface="Calibri"/>
              </a:rPr>
              <a:t>και </a:t>
            </a:r>
            <a:r>
              <a:rPr sz="1000" spc="90" dirty="0">
                <a:latin typeface="Calibri"/>
                <a:cs typeface="Calibri"/>
              </a:rPr>
              <a:t>μπορεί επίσης </a:t>
            </a:r>
            <a:r>
              <a:rPr sz="1000" spc="100" dirty="0">
                <a:latin typeface="Calibri"/>
                <a:cs typeface="Calibri"/>
              </a:rPr>
              <a:t>να </a:t>
            </a:r>
            <a:r>
              <a:rPr sz="1000" spc="75" dirty="0">
                <a:latin typeface="Calibri"/>
                <a:cs typeface="Calibri"/>
              </a:rPr>
              <a:t>γίνει </a:t>
            </a:r>
            <a:r>
              <a:rPr sz="1000" spc="95" dirty="0">
                <a:latin typeface="Calibri"/>
                <a:cs typeface="Calibri"/>
              </a:rPr>
              <a:t>με </a:t>
            </a:r>
            <a:r>
              <a:rPr sz="1000" spc="90" dirty="0">
                <a:latin typeface="Calibri"/>
                <a:cs typeface="Calibri"/>
              </a:rPr>
              <a:t>τη </a:t>
            </a:r>
            <a:r>
              <a:rPr sz="1000" spc="100" dirty="0">
                <a:latin typeface="Calibri"/>
                <a:cs typeface="Calibri"/>
              </a:rPr>
              <a:t>χρήση </a:t>
            </a:r>
            <a:r>
              <a:rPr sz="1000" spc="95" dirty="0">
                <a:latin typeface="Calibri"/>
                <a:cs typeface="Calibri"/>
              </a:rPr>
              <a:t>μερικών </a:t>
            </a:r>
            <a:r>
              <a:rPr sz="1000" spc="100" dirty="0">
                <a:latin typeface="Calibri"/>
                <a:cs typeface="Calibri"/>
              </a:rPr>
              <a:t> </a:t>
            </a:r>
            <a:r>
              <a:rPr sz="1000" spc="95" dirty="0">
                <a:latin typeface="Calibri"/>
                <a:cs typeface="Calibri"/>
              </a:rPr>
              <a:t>συντομεύσεων.</a:t>
            </a:r>
            <a:r>
              <a:rPr sz="1000" spc="55" dirty="0">
                <a:latin typeface="Calibri"/>
                <a:cs typeface="Calibri"/>
              </a:rPr>
              <a:t> </a:t>
            </a:r>
            <a:r>
              <a:rPr sz="1000" spc="95" dirty="0">
                <a:latin typeface="Calibri"/>
                <a:cs typeface="Calibri"/>
              </a:rPr>
              <a:t>Το</a:t>
            </a:r>
            <a:r>
              <a:rPr sz="1000" spc="50" dirty="0">
                <a:latin typeface="Calibri"/>
                <a:cs typeface="Calibri"/>
              </a:rPr>
              <a:t> </a:t>
            </a:r>
            <a:r>
              <a:rPr sz="1000" spc="80" dirty="0">
                <a:latin typeface="Calibri"/>
                <a:cs typeface="Calibri"/>
              </a:rPr>
              <a:t>Linux</a:t>
            </a:r>
            <a:r>
              <a:rPr sz="1000" spc="50" dirty="0">
                <a:latin typeface="Calibri"/>
                <a:cs typeface="Calibri"/>
              </a:rPr>
              <a:t> </a:t>
            </a:r>
            <a:r>
              <a:rPr sz="1000" spc="80" dirty="0">
                <a:latin typeface="Calibri"/>
                <a:cs typeface="Calibri"/>
              </a:rPr>
              <a:t>(λειτουργικό</a:t>
            </a:r>
            <a:r>
              <a:rPr sz="1000" spc="60" dirty="0">
                <a:latin typeface="Calibri"/>
                <a:cs typeface="Calibri"/>
              </a:rPr>
              <a:t> </a:t>
            </a:r>
            <a:r>
              <a:rPr sz="1000" spc="100" dirty="0">
                <a:latin typeface="Calibri"/>
                <a:cs typeface="Calibri"/>
              </a:rPr>
              <a:t>σύστημα</a:t>
            </a:r>
            <a:r>
              <a:rPr sz="1000" spc="55" dirty="0">
                <a:latin typeface="Calibri"/>
                <a:cs typeface="Calibri"/>
              </a:rPr>
              <a:t> </a:t>
            </a:r>
            <a:r>
              <a:rPr sz="1000" spc="90" dirty="0">
                <a:latin typeface="Calibri"/>
                <a:cs typeface="Calibri"/>
              </a:rPr>
              <a:t>ανοιχτού</a:t>
            </a:r>
            <a:r>
              <a:rPr sz="1000" spc="55" dirty="0">
                <a:latin typeface="Calibri"/>
                <a:cs typeface="Calibri"/>
              </a:rPr>
              <a:t> </a:t>
            </a:r>
            <a:r>
              <a:rPr sz="1000" spc="95" dirty="0">
                <a:latin typeface="Calibri"/>
                <a:cs typeface="Calibri"/>
              </a:rPr>
              <a:t>κώδικα</a:t>
            </a:r>
            <a:r>
              <a:rPr sz="1000" spc="50" dirty="0">
                <a:latin typeface="Calibri"/>
                <a:cs typeface="Calibri"/>
              </a:rPr>
              <a:t> </a:t>
            </a:r>
            <a:r>
              <a:rPr sz="1000" spc="95" dirty="0">
                <a:latin typeface="Calibri"/>
                <a:cs typeface="Calibri"/>
              </a:rPr>
              <a:t>βασισμένο</a:t>
            </a:r>
            <a:r>
              <a:rPr sz="1000" spc="60" dirty="0">
                <a:latin typeface="Calibri"/>
                <a:cs typeface="Calibri"/>
              </a:rPr>
              <a:t> </a:t>
            </a:r>
            <a:r>
              <a:rPr sz="1000" spc="95" dirty="0">
                <a:latin typeface="Calibri"/>
                <a:cs typeface="Calibri"/>
              </a:rPr>
              <a:t>στο</a:t>
            </a:r>
            <a:r>
              <a:rPr sz="1000" spc="50" dirty="0">
                <a:latin typeface="Calibri"/>
                <a:cs typeface="Calibri"/>
              </a:rPr>
              <a:t> </a:t>
            </a:r>
            <a:r>
              <a:rPr sz="1000" spc="80" dirty="0">
                <a:latin typeface="Calibri"/>
                <a:cs typeface="Calibri"/>
              </a:rPr>
              <a:t>Unix)</a:t>
            </a:r>
            <a:r>
              <a:rPr sz="1000" spc="50" dirty="0">
                <a:latin typeface="Calibri"/>
                <a:cs typeface="Calibri"/>
              </a:rPr>
              <a:t> </a:t>
            </a:r>
            <a:r>
              <a:rPr sz="1000" spc="85" dirty="0">
                <a:latin typeface="Calibri"/>
                <a:cs typeface="Calibri"/>
              </a:rPr>
              <a:t>χρησιμοποιεί</a:t>
            </a:r>
            <a:r>
              <a:rPr sz="1000" spc="55" dirty="0">
                <a:latin typeface="Calibri"/>
                <a:cs typeface="Calibri"/>
              </a:rPr>
              <a:t> </a:t>
            </a:r>
            <a:r>
              <a:rPr sz="1000" spc="95" dirty="0">
                <a:latin typeface="Calibri"/>
                <a:cs typeface="Calibri"/>
              </a:rPr>
              <a:t>τα</a:t>
            </a:r>
            <a:r>
              <a:rPr sz="1000" spc="55" dirty="0">
                <a:latin typeface="Calibri"/>
                <a:cs typeface="Calibri"/>
              </a:rPr>
              <a:t> </a:t>
            </a:r>
            <a:r>
              <a:rPr sz="1000" spc="105" dirty="0">
                <a:latin typeface="Calibri"/>
                <a:cs typeface="Calibri"/>
              </a:rPr>
              <a:t>σύμβολα</a:t>
            </a:r>
            <a:r>
              <a:rPr sz="1000" spc="50" dirty="0">
                <a:latin typeface="Calibri"/>
                <a:cs typeface="Calibri"/>
              </a:rPr>
              <a:t> </a:t>
            </a:r>
            <a:r>
              <a:rPr sz="1000" spc="80" dirty="0">
                <a:latin typeface="Calibri"/>
                <a:cs typeface="Calibri"/>
              </a:rPr>
              <a:t>και</a:t>
            </a:r>
            <a:r>
              <a:rPr sz="1000" spc="50" dirty="0">
                <a:latin typeface="Calibri"/>
                <a:cs typeface="Calibri"/>
              </a:rPr>
              <a:t> .. </a:t>
            </a:r>
            <a:r>
              <a:rPr sz="1000" spc="85" dirty="0">
                <a:latin typeface="Calibri"/>
                <a:cs typeface="Calibri"/>
              </a:rPr>
              <a:t>για</a:t>
            </a:r>
            <a:r>
              <a:rPr sz="1000" spc="55" dirty="0">
                <a:latin typeface="Calibri"/>
                <a:cs typeface="Calibri"/>
              </a:rPr>
              <a:t> </a:t>
            </a:r>
            <a:r>
              <a:rPr sz="1000" spc="100" dirty="0">
                <a:latin typeface="Calibri"/>
                <a:cs typeface="Calibri"/>
              </a:rPr>
              <a:t>να</a:t>
            </a:r>
            <a:r>
              <a:rPr sz="1000" spc="50" dirty="0">
                <a:latin typeface="Calibri"/>
                <a:cs typeface="Calibri"/>
              </a:rPr>
              <a:t> </a:t>
            </a:r>
            <a:r>
              <a:rPr sz="1000" spc="100" dirty="0">
                <a:latin typeface="Calibri"/>
                <a:cs typeface="Calibri"/>
              </a:rPr>
              <a:t>αναπαραστήσουν</a:t>
            </a:r>
            <a:r>
              <a:rPr sz="1000" spc="60" dirty="0">
                <a:latin typeface="Calibri"/>
                <a:cs typeface="Calibri"/>
              </a:rPr>
              <a:t> </a:t>
            </a:r>
            <a:r>
              <a:rPr sz="1000" spc="90" dirty="0">
                <a:latin typeface="Calibri"/>
                <a:cs typeface="Calibri"/>
              </a:rPr>
              <a:t>τους</a:t>
            </a:r>
            <a:r>
              <a:rPr sz="1000" spc="55" dirty="0">
                <a:latin typeface="Calibri"/>
                <a:cs typeface="Calibri"/>
              </a:rPr>
              <a:t> </a:t>
            </a:r>
            <a:r>
              <a:rPr sz="1000" spc="90" dirty="0">
                <a:latin typeface="Calibri"/>
                <a:cs typeface="Calibri"/>
              </a:rPr>
              <a:t>καταλόγους.</a:t>
            </a:r>
            <a:r>
              <a:rPr sz="1000" spc="55" dirty="0">
                <a:latin typeface="Calibri"/>
                <a:cs typeface="Calibri"/>
              </a:rPr>
              <a:t> </a:t>
            </a:r>
            <a:r>
              <a:rPr sz="1000" spc="50" dirty="0">
                <a:latin typeface="Calibri"/>
                <a:cs typeface="Calibri"/>
              </a:rPr>
              <a:t>. </a:t>
            </a:r>
            <a:r>
              <a:rPr sz="1000" spc="75" dirty="0">
                <a:latin typeface="Calibri"/>
                <a:cs typeface="Calibri"/>
              </a:rPr>
              <a:t>είναι </a:t>
            </a:r>
            <a:r>
              <a:rPr sz="1000" spc="-210" dirty="0">
                <a:latin typeface="Calibri"/>
                <a:cs typeface="Calibri"/>
              </a:rPr>
              <a:t> </a:t>
            </a:r>
            <a:r>
              <a:rPr sz="1000" spc="105" dirty="0">
                <a:latin typeface="Calibri"/>
                <a:cs typeface="Calibri"/>
              </a:rPr>
              <a:t>ο</a:t>
            </a:r>
            <a:r>
              <a:rPr sz="1000" spc="35" dirty="0">
                <a:latin typeface="Calibri"/>
                <a:cs typeface="Calibri"/>
              </a:rPr>
              <a:t> </a:t>
            </a:r>
            <a:r>
              <a:rPr sz="1000" spc="95" dirty="0">
                <a:latin typeface="Calibri"/>
                <a:cs typeface="Calibri"/>
              </a:rPr>
              <a:t>τρέχων</a:t>
            </a:r>
            <a:r>
              <a:rPr sz="1000" spc="40" dirty="0">
                <a:latin typeface="Calibri"/>
                <a:cs typeface="Calibri"/>
              </a:rPr>
              <a:t> </a:t>
            </a:r>
            <a:r>
              <a:rPr sz="1000" spc="95" dirty="0">
                <a:latin typeface="Calibri"/>
                <a:cs typeface="Calibri"/>
              </a:rPr>
              <a:t>κατάλογος</a:t>
            </a:r>
            <a:r>
              <a:rPr sz="1000" spc="40" dirty="0">
                <a:latin typeface="Calibri"/>
                <a:cs typeface="Calibri"/>
              </a:rPr>
              <a:t> </a:t>
            </a:r>
            <a:r>
              <a:rPr sz="1000" spc="85" dirty="0">
                <a:latin typeface="Calibri"/>
                <a:cs typeface="Calibri"/>
              </a:rPr>
              <a:t>και</a:t>
            </a:r>
            <a:r>
              <a:rPr sz="1000" spc="40" dirty="0">
                <a:latin typeface="Calibri"/>
                <a:cs typeface="Calibri"/>
              </a:rPr>
              <a:t> </a:t>
            </a:r>
            <a:r>
              <a:rPr sz="1000" spc="45" dirty="0">
                <a:latin typeface="Calibri"/>
                <a:cs typeface="Calibri"/>
              </a:rPr>
              <a:t>..</a:t>
            </a:r>
            <a:r>
              <a:rPr sz="1000" spc="40" dirty="0">
                <a:latin typeface="Calibri"/>
                <a:cs typeface="Calibri"/>
              </a:rPr>
              <a:t> </a:t>
            </a:r>
            <a:r>
              <a:rPr sz="1000" spc="80" dirty="0">
                <a:latin typeface="Calibri"/>
                <a:cs typeface="Calibri"/>
              </a:rPr>
              <a:t>και</a:t>
            </a:r>
            <a:r>
              <a:rPr sz="1000" spc="40" dirty="0">
                <a:latin typeface="Calibri"/>
                <a:cs typeface="Calibri"/>
              </a:rPr>
              <a:t> </a:t>
            </a:r>
            <a:r>
              <a:rPr sz="1000" spc="75" dirty="0">
                <a:latin typeface="Calibri"/>
                <a:cs typeface="Calibri"/>
              </a:rPr>
              <a:t>είναι</a:t>
            </a:r>
            <a:r>
              <a:rPr sz="1000" spc="45" dirty="0">
                <a:latin typeface="Calibri"/>
                <a:cs typeface="Calibri"/>
              </a:rPr>
              <a:t> </a:t>
            </a:r>
            <a:r>
              <a:rPr sz="1000" spc="105" dirty="0">
                <a:latin typeface="Calibri"/>
                <a:cs typeface="Calibri"/>
              </a:rPr>
              <a:t>ο</a:t>
            </a:r>
            <a:r>
              <a:rPr sz="1000" spc="40" dirty="0">
                <a:latin typeface="Calibri"/>
                <a:cs typeface="Calibri"/>
              </a:rPr>
              <a:t> </a:t>
            </a:r>
            <a:r>
              <a:rPr sz="1000" spc="85" dirty="0">
                <a:latin typeface="Calibri"/>
                <a:cs typeface="Calibri"/>
              </a:rPr>
              <a:t>γονέας.</a:t>
            </a:r>
            <a:endParaRPr sz="1000">
              <a:latin typeface="Calibri"/>
              <a:cs typeface="Calibri"/>
            </a:endParaRPr>
          </a:p>
          <a:p>
            <a:pPr marL="103505" marR="9186545">
              <a:lnSpc>
                <a:spcPct val="190000"/>
              </a:lnSpc>
              <a:spcBef>
                <a:spcPts val="20"/>
              </a:spcBef>
            </a:pPr>
            <a:r>
              <a:rPr sz="1000" spc="55" dirty="0">
                <a:latin typeface="Calibri"/>
                <a:cs typeface="Calibri"/>
              </a:rPr>
              <a:t>κατάλογος.  </a:t>
            </a:r>
            <a:r>
              <a:rPr sz="1000" spc="140" dirty="0">
                <a:latin typeface="Calibri"/>
                <a:cs typeface="Calibri"/>
              </a:rPr>
              <a:t> </a:t>
            </a:r>
            <a:r>
              <a:rPr sz="1000" spc="75" dirty="0">
                <a:latin typeface="Calibri"/>
                <a:cs typeface="Calibri"/>
              </a:rPr>
              <a:t>Σύμβολα</a:t>
            </a:r>
            <a:r>
              <a:rPr sz="1000" spc="-25" dirty="0">
                <a:latin typeface="Calibri"/>
                <a:cs typeface="Calibri"/>
              </a:rPr>
              <a:t> </a:t>
            </a:r>
            <a:r>
              <a:rPr sz="1000" spc="60" dirty="0">
                <a:latin typeface="Calibri"/>
                <a:cs typeface="Calibri"/>
              </a:rPr>
              <a:t>Περιγραφή:</a:t>
            </a:r>
            <a:endParaRPr sz="1000">
              <a:latin typeface="Calibri"/>
              <a:cs typeface="Calibri"/>
            </a:endParaRPr>
          </a:p>
          <a:p>
            <a:pPr marL="103505" marR="4152265">
              <a:lnSpc>
                <a:spcPct val="169400"/>
              </a:lnSpc>
              <a:spcBef>
                <a:spcPts val="250"/>
              </a:spcBef>
            </a:pPr>
            <a:r>
              <a:rPr sz="1000" spc="75" dirty="0">
                <a:latin typeface="Calibri"/>
                <a:cs typeface="Calibri"/>
              </a:rPr>
              <a:t>Το</a:t>
            </a:r>
            <a:r>
              <a:rPr sz="1000" spc="40" dirty="0">
                <a:latin typeface="Calibri"/>
                <a:cs typeface="Calibri"/>
              </a:rPr>
              <a:t> </a:t>
            </a:r>
            <a:r>
              <a:rPr sz="1000" spc="55" dirty="0">
                <a:latin typeface="Calibri"/>
                <a:cs typeface="Calibri"/>
              </a:rPr>
              <a:t>/</a:t>
            </a:r>
            <a:r>
              <a:rPr sz="1000" spc="40" dirty="0">
                <a:latin typeface="Calibri"/>
                <a:cs typeface="Calibri"/>
              </a:rPr>
              <a:t> </a:t>
            </a:r>
            <a:r>
              <a:rPr sz="1000" spc="55" dirty="0">
                <a:latin typeface="Calibri"/>
                <a:cs typeface="Calibri"/>
              </a:rPr>
              <a:t>είναι</a:t>
            </a:r>
            <a:r>
              <a:rPr sz="1000" spc="45" dirty="0">
                <a:latin typeface="Calibri"/>
                <a:cs typeface="Calibri"/>
              </a:rPr>
              <a:t> </a:t>
            </a:r>
            <a:r>
              <a:rPr sz="1000" spc="65" dirty="0">
                <a:latin typeface="Calibri"/>
                <a:cs typeface="Calibri"/>
              </a:rPr>
              <a:t>το</a:t>
            </a:r>
            <a:r>
              <a:rPr sz="1000" spc="40" dirty="0">
                <a:latin typeface="Calibri"/>
                <a:cs typeface="Calibri"/>
              </a:rPr>
              <a:t> </a:t>
            </a:r>
            <a:r>
              <a:rPr sz="1000" spc="65" dirty="0">
                <a:latin typeface="Calibri"/>
                <a:cs typeface="Calibri"/>
              </a:rPr>
              <a:t>διαχωριστικό</a:t>
            </a:r>
            <a:r>
              <a:rPr sz="1000" spc="45" dirty="0">
                <a:latin typeface="Calibri"/>
                <a:cs typeface="Calibri"/>
              </a:rPr>
              <a:t> </a:t>
            </a:r>
            <a:r>
              <a:rPr sz="1000" spc="70" dirty="0">
                <a:latin typeface="Calibri"/>
                <a:cs typeface="Calibri"/>
              </a:rPr>
              <a:t>του</a:t>
            </a:r>
            <a:r>
              <a:rPr sz="1000" spc="40" dirty="0">
                <a:latin typeface="Calibri"/>
                <a:cs typeface="Calibri"/>
              </a:rPr>
              <a:t> </a:t>
            </a:r>
            <a:r>
              <a:rPr sz="1000" spc="65" dirty="0">
                <a:latin typeface="Calibri"/>
                <a:cs typeface="Calibri"/>
              </a:rPr>
              <a:t>καταλόγου.</a:t>
            </a:r>
            <a:r>
              <a:rPr sz="1000" spc="40" dirty="0">
                <a:latin typeface="Calibri"/>
                <a:cs typeface="Calibri"/>
              </a:rPr>
              <a:t> </a:t>
            </a:r>
            <a:r>
              <a:rPr sz="1000" spc="65" dirty="0">
                <a:latin typeface="Calibri"/>
                <a:cs typeface="Calibri"/>
              </a:rPr>
              <a:t>Οι</a:t>
            </a:r>
            <a:r>
              <a:rPr sz="1000" spc="40" dirty="0">
                <a:latin typeface="Calibri"/>
                <a:cs typeface="Calibri"/>
              </a:rPr>
              <a:t> </a:t>
            </a:r>
            <a:r>
              <a:rPr sz="1000" spc="65" dirty="0">
                <a:latin typeface="Calibri"/>
                <a:cs typeface="Calibri"/>
              </a:rPr>
              <a:t>κατάλογοι</a:t>
            </a:r>
            <a:r>
              <a:rPr sz="1000" spc="40" dirty="0">
                <a:latin typeface="Calibri"/>
                <a:cs typeface="Calibri"/>
              </a:rPr>
              <a:t> </a:t>
            </a:r>
            <a:r>
              <a:rPr sz="1000" spc="65" dirty="0">
                <a:latin typeface="Calibri"/>
                <a:cs typeface="Calibri"/>
              </a:rPr>
              <a:t>τελειώνουν</a:t>
            </a:r>
            <a:r>
              <a:rPr sz="1000" spc="40" dirty="0">
                <a:latin typeface="Calibri"/>
                <a:cs typeface="Calibri"/>
              </a:rPr>
              <a:t> </a:t>
            </a:r>
            <a:r>
              <a:rPr sz="1000" spc="75" dirty="0">
                <a:latin typeface="Calibri"/>
                <a:cs typeface="Calibri"/>
              </a:rPr>
              <a:t>σε</a:t>
            </a:r>
            <a:r>
              <a:rPr sz="1000" spc="40" dirty="0">
                <a:latin typeface="Calibri"/>
                <a:cs typeface="Calibri"/>
              </a:rPr>
              <a:t> </a:t>
            </a:r>
            <a:r>
              <a:rPr sz="1000" spc="70" dirty="0">
                <a:latin typeface="Calibri"/>
                <a:cs typeface="Calibri"/>
              </a:rPr>
              <a:t>κάθετο</a:t>
            </a:r>
            <a:r>
              <a:rPr sz="1000" spc="40" dirty="0">
                <a:latin typeface="Calibri"/>
                <a:cs typeface="Calibri"/>
              </a:rPr>
              <a:t> </a:t>
            </a:r>
            <a:r>
              <a:rPr sz="1000" spc="60" dirty="0">
                <a:latin typeface="Calibri"/>
                <a:cs typeface="Calibri"/>
              </a:rPr>
              <a:t>και</a:t>
            </a:r>
            <a:r>
              <a:rPr sz="1000" spc="40" dirty="0">
                <a:latin typeface="Calibri"/>
                <a:cs typeface="Calibri"/>
              </a:rPr>
              <a:t> </a:t>
            </a:r>
            <a:r>
              <a:rPr sz="1000" spc="70" dirty="0">
                <a:latin typeface="Calibri"/>
                <a:cs typeface="Calibri"/>
              </a:rPr>
              <a:t>αυτό</a:t>
            </a:r>
            <a:r>
              <a:rPr sz="1000" spc="45" dirty="0">
                <a:latin typeface="Calibri"/>
                <a:cs typeface="Calibri"/>
              </a:rPr>
              <a:t> </a:t>
            </a:r>
            <a:r>
              <a:rPr sz="1000" spc="65" dirty="0">
                <a:latin typeface="Calibri"/>
                <a:cs typeface="Calibri"/>
              </a:rPr>
              <a:t>θεωρείται</a:t>
            </a:r>
            <a:r>
              <a:rPr sz="1000" spc="40" dirty="0">
                <a:latin typeface="Calibri"/>
                <a:cs typeface="Calibri"/>
              </a:rPr>
              <a:t> </a:t>
            </a:r>
            <a:r>
              <a:rPr sz="1000" spc="70" dirty="0">
                <a:latin typeface="Calibri"/>
                <a:cs typeface="Calibri"/>
              </a:rPr>
              <a:t>συχνά </a:t>
            </a:r>
            <a:r>
              <a:rPr sz="1000" spc="-215" dirty="0">
                <a:latin typeface="Calibri"/>
                <a:cs typeface="Calibri"/>
              </a:rPr>
              <a:t> </a:t>
            </a:r>
            <a:r>
              <a:rPr sz="1000" spc="65" dirty="0">
                <a:latin typeface="Calibri"/>
                <a:cs typeface="Calibri"/>
              </a:rPr>
              <a:t>δεδομένο.</a:t>
            </a:r>
            <a:r>
              <a:rPr sz="1000" spc="25" dirty="0">
                <a:latin typeface="Calibri"/>
                <a:cs typeface="Calibri"/>
              </a:rPr>
              <a:t> </a:t>
            </a:r>
            <a:r>
              <a:rPr sz="1000" spc="75" dirty="0">
                <a:latin typeface="Calibri"/>
                <a:cs typeface="Calibri"/>
              </a:rPr>
              <a:t>Τα</a:t>
            </a:r>
            <a:r>
              <a:rPr sz="1000" spc="30" dirty="0">
                <a:latin typeface="Calibri"/>
                <a:cs typeface="Calibri"/>
              </a:rPr>
              <a:t> </a:t>
            </a:r>
            <a:r>
              <a:rPr sz="1000" spc="75" dirty="0">
                <a:latin typeface="Calibri"/>
                <a:cs typeface="Calibri"/>
              </a:rPr>
              <a:t>Windows</a:t>
            </a:r>
            <a:r>
              <a:rPr sz="1000" spc="30" dirty="0">
                <a:latin typeface="Calibri"/>
                <a:cs typeface="Calibri"/>
              </a:rPr>
              <a:t> </a:t>
            </a:r>
            <a:r>
              <a:rPr sz="1000" spc="65" dirty="0">
                <a:latin typeface="Calibri"/>
                <a:cs typeface="Calibri"/>
              </a:rPr>
              <a:t>χρησιμοποιούν</a:t>
            </a:r>
            <a:r>
              <a:rPr sz="1000" spc="35" dirty="0">
                <a:latin typeface="Calibri"/>
                <a:cs typeface="Calibri"/>
              </a:rPr>
              <a:t> </a:t>
            </a:r>
            <a:r>
              <a:rPr sz="1000" spc="55" dirty="0">
                <a:latin typeface="Calibri"/>
                <a:cs typeface="Calibri"/>
              </a:rPr>
              <a:t>\</a:t>
            </a:r>
            <a:endParaRPr sz="1000">
              <a:latin typeface="Calibri"/>
              <a:cs typeface="Calibri"/>
            </a:endParaRPr>
          </a:p>
          <a:p>
            <a:pPr>
              <a:lnSpc>
                <a:spcPct val="100000"/>
              </a:lnSpc>
              <a:spcBef>
                <a:spcPts val="45"/>
              </a:spcBef>
            </a:pPr>
            <a:endParaRPr sz="900">
              <a:latin typeface="Calibri"/>
              <a:cs typeface="Calibri"/>
            </a:endParaRPr>
          </a:p>
          <a:p>
            <a:pPr marL="103505">
              <a:lnSpc>
                <a:spcPct val="100000"/>
              </a:lnSpc>
            </a:pPr>
            <a:r>
              <a:rPr sz="1000" spc="75" dirty="0">
                <a:latin typeface="Calibri"/>
                <a:cs typeface="Calibri"/>
              </a:rPr>
              <a:t>Το</a:t>
            </a:r>
            <a:r>
              <a:rPr sz="1000" spc="40" dirty="0">
                <a:latin typeface="Calibri"/>
                <a:cs typeface="Calibri"/>
              </a:rPr>
              <a:t> </a:t>
            </a:r>
            <a:r>
              <a:rPr sz="1000" spc="65" dirty="0">
                <a:latin typeface="Calibri"/>
                <a:cs typeface="Calibri"/>
              </a:rPr>
              <a:t>διαχωριστικό</a:t>
            </a:r>
            <a:r>
              <a:rPr sz="1000" spc="40" dirty="0">
                <a:latin typeface="Calibri"/>
                <a:cs typeface="Calibri"/>
              </a:rPr>
              <a:t> </a:t>
            </a:r>
            <a:r>
              <a:rPr sz="1000" spc="70" dirty="0">
                <a:latin typeface="Calibri"/>
                <a:cs typeface="Calibri"/>
              </a:rPr>
              <a:t>καταλόγου</a:t>
            </a:r>
            <a:r>
              <a:rPr sz="1000" spc="40" dirty="0">
                <a:latin typeface="Calibri"/>
                <a:cs typeface="Calibri"/>
              </a:rPr>
              <a:t> </a:t>
            </a:r>
            <a:r>
              <a:rPr sz="1000" spc="55" dirty="0">
                <a:latin typeface="Calibri"/>
                <a:cs typeface="Calibri"/>
              </a:rPr>
              <a:t>είναι</a:t>
            </a:r>
            <a:r>
              <a:rPr sz="1000" spc="45" dirty="0">
                <a:latin typeface="Calibri"/>
                <a:cs typeface="Calibri"/>
              </a:rPr>
              <a:t> </a:t>
            </a:r>
            <a:r>
              <a:rPr sz="1000" spc="65" dirty="0">
                <a:latin typeface="Calibri"/>
                <a:cs typeface="Calibri"/>
              </a:rPr>
              <a:t>επιλογές</a:t>
            </a:r>
            <a:r>
              <a:rPr sz="1000" spc="35" dirty="0">
                <a:latin typeface="Calibri"/>
                <a:cs typeface="Calibri"/>
              </a:rPr>
              <a:t> </a:t>
            </a:r>
            <a:r>
              <a:rPr sz="1000" spc="60" dirty="0">
                <a:latin typeface="Calibri"/>
                <a:cs typeface="Calibri"/>
              </a:rPr>
              <a:t>για</a:t>
            </a:r>
            <a:r>
              <a:rPr sz="1000" spc="40" dirty="0">
                <a:latin typeface="Calibri"/>
                <a:cs typeface="Calibri"/>
              </a:rPr>
              <a:t> </a:t>
            </a:r>
            <a:r>
              <a:rPr sz="1000" spc="65" dirty="0">
                <a:latin typeface="Calibri"/>
                <a:cs typeface="Calibri"/>
              </a:rPr>
              <a:t>τον</a:t>
            </a:r>
            <a:r>
              <a:rPr sz="1000" spc="40" dirty="0">
                <a:latin typeface="Calibri"/>
                <a:cs typeface="Calibri"/>
              </a:rPr>
              <a:t> </a:t>
            </a:r>
            <a:r>
              <a:rPr sz="1000" spc="65" dirty="0">
                <a:latin typeface="Calibri"/>
                <a:cs typeface="Calibri"/>
              </a:rPr>
              <a:t>τελευταίο</a:t>
            </a:r>
            <a:r>
              <a:rPr sz="1000" spc="45" dirty="0">
                <a:latin typeface="Calibri"/>
                <a:cs typeface="Calibri"/>
              </a:rPr>
              <a:t> </a:t>
            </a:r>
            <a:r>
              <a:rPr sz="1000" spc="70" dirty="0">
                <a:latin typeface="Calibri"/>
                <a:cs typeface="Calibri"/>
              </a:rPr>
              <a:t>υποκατάλογο</a:t>
            </a:r>
            <a:r>
              <a:rPr sz="1000" spc="40" dirty="0">
                <a:latin typeface="Calibri"/>
                <a:cs typeface="Calibri"/>
              </a:rPr>
              <a:t> </a:t>
            </a:r>
            <a:r>
              <a:rPr sz="1000" spc="75" dirty="0">
                <a:latin typeface="Calibri"/>
                <a:cs typeface="Calibri"/>
              </a:rPr>
              <a:t>σε</a:t>
            </a:r>
            <a:r>
              <a:rPr sz="1000" spc="40" dirty="0">
                <a:latin typeface="Calibri"/>
                <a:cs typeface="Calibri"/>
              </a:rPr>
              <a:t> </a:t>
            </a:r>
            <a:r>
              <a:rPr sz="1000" spc="70" dirty="0">
                <a:latin typeface="Calibri"/>
                <a:cs typeface="Calibri"/>
              </a:rPr>
              <a:t>διαδρομή</a:t>
            </a:r>
            <a:r>
              <a:rPr sz="1000" spc="40" dirty="0">
                <a:latin typeface="Calibri"/>
                <a:cs typeface="Calibri"/>
              </a:rPr>
              <a:t> </a:t>
            </a:r>
            <a:r>
              <a:rPr sz="1000" spc="80" dirty="0">
                <a:latin typeface="Calibri"/>
                <a:cs typeface="Calibri"/>
              </a:rPr>
              <a:t>ή</a:t>
            </a:r>
            <a:r>
              <a:rPr sz="1000" spc="40" dirty="0">
                <a:latin typeface="Calibri"/>
                <a:cs typeface="Calibri"/>
              </a:rPr>
              <a:t> </a:t>
            </a:r>
            <a:r>
              <a:rPr sz="1000" spc="60" dirty="0">
                <a:latin typeface="Calibri"/>
                <a:cs typeface="Calibri"/>
              </a:rPr>
              <a:t>εντολή.</a:t>
            </a:r>
            <a:r>
              <a:rPr sz="1000" spc="40" dirty="0">
                <a:latin typeface="Calibri"/>
                <a:cs typeface="Calibri"/>
              </a:rPr>
              <a:t> </a:t>
            </a:r>
            <a:r>
              <a:rPr sz="1000" spc="60" dirty="0">
                <a:latin typeface="Calibri"/>
                <a:cs typeface="Calibri"/>
              </a:rPr>
              <a:t>Για</a:t>
            </a:r>
            <a:r>
              <a:rPr sz="1000" spc="40" dirty="0">
                <a:latin typeface="Calibri"/>
                <a:cs typeface="Calibri"/>
              </a:rPr>
              <a:t> </a:t>
            </a:r>
            <a:r>
              <a:rPr sz="1000" spc="70" dirty="0">
                <a:latin typeface="Calibri"/>
                <a:cs typeface="Calibri"/>
              </a:rPr>
              <a:t>παράδειγμα,</a:t>
            </a:r>
            <a:r>
              <a:rPr sz="1000" spc="45" dirty="0">
                <a:latin typeface="Calibri"/>
                <a:cs typeface="Calibri"/>
              </a:rPr>
              <a:t> </a:t>
            </a:r>
            <a:r>
              <a:rPr sz="1000" spc="60" dirty="0">
                <a:latin typeface="Calibri"/>
                <a:cs typeface="Calibri"/>
              </a:rPr>
              <a:t>οι</a:t>
            </a:r>
            <a:r>
              <a:rPr sz="1000" spc="40" dirty="0">
                <a:latin typeface="Calibri"/>
                <a:cs typeface="Calibri"/>
              </a:rPr>
              <a:t> </a:t>
            </a:r>
            <a:r>
              <a:rPr sz="1000" spc="70" dirty="0">
                <a:latin typeface="Calibri"/>
                <a:cs typeface="Calibri"/>
              </a:rPr>
              <a:t>ακόλουθες</a:t>
            </a:r>
            <a:r>
              <a:rPr sz="1000" spc="40" dirty="0">
                <a:latin typeface="Calibri"/>
                <a:cs typeface="Calibri"/>
              </a:rPr>
              <a:t> </a:t>
            </a:r>
            <a:r>
              <a:rPr sz="1000" spc="65" dirty="0">
                <a:latin typeface="Calibri"/>
                <a:cs typeface="Calibri"/>
              </a:rPr>
              <a:t>εντολές</a:t>
            </a:r>
            <a:r>
              <a:rPr sz="1000" spc="40" dirty="0">
                <a:latin typeface="Calibri"/>
                <a:cs typeface="Calibri"/>
              </a:rPr>
              <a:t> </a:t>
            </a:r>
            <a:r>
              <a:rPr sz="1000" spc="65" dirty="0">
                <a:latin typeface="Calibri"/>
                <a:cs typeface="Calibri"/>
              </a:rPr>
              <a:t>λειτουργούν</a:t>
            </a:r>
            <a:r>
              <a:rPr sz="1000" spc="55" dirty="0">
                <a:latin typeface="Calibri"/>
                <a:cs typeface="Calibri"/>
              </a:rPr>
              <a:t> </a:t>
            </a:r>
            <a:r>
              <a:rPr sz="1000" spc="60" dirty="0">
                <a:latin typeface="Calibri"/>
                <a:cs typeface="Calibri"/>
              </a:rPr>
              <a:t>πανομοιότυπα.</a:t>
            </a:r>
            <a:endParaRPr sz="1000">
              <a:latin typeface="Calibri"/>
              <a:cs typeface="Calibri"/>
            </a:endParaRPr>
          </a:p>
          <a:p>
            <a:pPr marL="103505" marR="7743190">
              <a:lnSpc>
                <a:spcPct val="169400"/>
              </a:lnSpc>
              <a:spcBef>
                <a:spcPts val="295"/>
              </a:spcBef>
            </a:pPr>
            <a:r>
              <a:rPr sz="1000" b="1" spc="100" dirty="0">
                <a:latin typeface="Calibri"/>
                <a:cs typeface="Calibri"/>
              </a:rPr>
              <a:t>$</a:t>
            </a:r>
            <a:r>
              <a:rPr sz="1000" b="1" spc="25" dirty="0">
                <a:latin typeface="Calibri"/>
                <a:cs typeface="Calibri"/>
              </a:rPr>
              <a:t> </a:t>
            </a:r>
            <a:r>
              <a:rPr sz="1000" b="1" spc="85" dirty="0">
                <a:solidFill>
                  <a:srgbClr val="FF0000"/>
                </a:solidFill>
                <a:latin typeface="Calibri"/>
                <a:cs typeface="Calibri"/>
              </a:rPr>
              <a:t>cd</a:t>
            </a:r>
            <a:r>
              <a:rPr sz="1000" b="1" spc="20" dirty="0">
                <a:solidFill>
                  <a:srgbClr val="FF0000"/>
                </a:solidFill>
                <a:latin typeface="Calibri"/>
                <a:cs typeface="Calibri"/>
              </a:rPr>
              <a:t> </a:t>
            </a:r>
            <a:r>
              <a:rPr sz="1000" b="1" spc="75" dirty="0">
                <a:solidFill>
                  <a:srgbClr val="FF0000"/>
                </a:solidFill>
                <a:latin typeface="Calibri"/>
                <a:cs typeface="Calibri"/>
              </a:rPr>
              <a:t>/usr/bin</a:t>
            </a:r>
            <a:r>
              <a:rPr sz="1000" b="1" spc="30" dirty="0">
                <a:solidFill>
                  <a:srgbClr val="FF0000"/>
                </a:solidFill>
                <a:latin typeface="Calibri"/>
                <a:cs typeface="Calibri"/>
              </a:rPr>
              <a:t> </a:t>
            </a:r>
            <a:r>
              <a:rPr sz="1000" spc="80" dirty="0">
                <a:latin typeface="Calibri"/>
                <a:cs typeface="Calibri"/>
              </a:rPr>
              <a:t>ισοδυναμεί</a:t>
            </a:r>
            <a:r>
              <a:rPr sz="1000" spc="25" dirty="0">
                <a:latin typeface="Calibri"/>
                <a:cs typeface="Calibri"/>
              </a:rPr>
              <a:t> </a:t>
            </a:r>
            <a:r>
              <a:rPr sz="1000" spc="90" dirty="0">
                <a:latin typeface="Calibri"/>
                <a:cs typeface="Calibri"/>
              </a:rPr>
              <a:t>με</a:t>
            </a:r>
            <a:r>
              <a:rPr sz="1000" spc="20" dirty="0">
                <a:latin typeface="Calibri"/>
                <a:cs typeface="Calibri"/>
              </a:rPr>
              <a:t> </a:t>
            </a:r>
            <a:r>
              <a:rPr sz="1000" spc="70" dirty="0">
                <a:latin typeface="Calibri"/>
                <a:cs typeface="Calibri"/>
              </a:rPr>
              <a:t>/usr/bin/)</a:t>
            </a:r>
            <a:r>
              <a:rPr sz="1000" spc="25" dirty="0">
                <a:latin typeface="Calibri"/>
                <a:cs typeface="Calibri"/>
              </a:rPr>
              <a:t> </a:t>
            </a:r>
            <a:r>
              <a:rPr sz="1000" spc="90" dirty="0">
                <a:latin typeface="Calibri"/>
                <a:cs typeface="Calibri"/>
              </a:rPr>
              <a:t>Άλλα </a:t>
            </a:r>
            <a:r>
              <a:rPr sz="1000" spc="-215" dirty="0">
                <a:latin typeface="Calibri"/>
                <a:cs typeface="Calibri"/>
              </a:rPr>
              <a:t> </a:t>
            </a:r>
            <a:r>
              <a:rPr sz="1000" spc="90" dirty="0">
                <a:latin typeface="Calibri"/>
                <a:cs typeface="Calibri"/>
              </a:rPr>
              <a:t>παραδείγματα:</a:t>
            </a:r>
            <a:endParaRPr sz="1000">
              <a:latin typeface="Calibri"/>
              <a:cs typeface="Calibri"/>
            </a:endParaRPr>
          </a:p>
          <a:p>
            <a:pPr>
              <a:lnSpc>
                <a:spcPct val="100000"/>
              </a:lnSpc>
              <a:spcBef>
                <a:spcPts val="45"/>
              </a:spcBef>
            </a:pPr>
            <a:endParaRPr sz="900">
              <a:latin typeface="Calibri"/>
              <a:cs typeface="Calibri"/>
            </a:endParaRPr>
          </a:p>
          <a:p>
            <a:pPr marL="103505">
              <a:lnSpc>
                <a:spcPct val="100000"/>
              </a:lnSpc>
            </a:pPr>
            <a:r>
              <a:rPr sz="1000" b="1" spc="100" dirty="0">
                <a:latin typeface="Calibri"/>
                <a:cs typeface="Calibri"/>
              </a:rPr>
              <a:t>$</a:t>
            </a:r>
            <a:r>
              <a:rPr sz="1000" b="1" spc="-5" dirty="0">
                <a:latin typeface="Calibri"/>
                <a:cs typeface="Calibri"/>
              </a:rPr>
              <a:t> </a:t>
            </a:r>
            <a:r>
              <a:rPr sz="1000" b="1" spc="90" dirty="0">
                <a:solidFill>
                  <a:srgbClr val="FF0000"/>
                </a:solidFill>
                <a:latin typeface="Calibri"/>
                <a:cs typeface="Calibri"/>
              </a:rPr>
              <a:t>cd</a:t>
            </a:r>
            <a:r>
              <a:rPr sz="1000" b="1" dirty="0">
                <a:solidFill>
                  <a:srgbClr val="FF0000"/>
                </a:solidFill>
                <a:latin typeface="Calibri"/>
                <a:cs typeface="Calibri"/>
              </a:rPr>
              <a:t> </a:t>
            </a:r>
            <a:r>
              <a:rPr sz="1000" b="1" spc="85" dirty="0">
                <a:solidFill>
                  <a:srgbClr val="FF0000"/>
                </a:solidFill>
                <a:latin typeface="Calibri"/>
                <a:cs typeface="Calibri"/>
              </a:rPr>
              <a:t>/var/tmp/</a:t>
            </a:r>
            <a:endParaRPr sz="1000">
              <a:latin typeface="Calibri"/>
              <a:cs typeface="Calibri"/>
            </a:endParaRPr>
          </a:p>
          <a:p>
            <a:pPr>
              <a:lnSpc>
                <a:spcPct val="100000"/>
              </a:lnSpc>
              <a:spcBef>
                <a:spcPts val="30"/>
              </a:spcBef>
            </a:pPr>
            <a:endParaRPr sz="900">
              <a:latin typeface="Calibri"/>
              <a:cs typeface="Calibri"/>
            </a:endParaRPr>
          </a:p>
          <a:p>
            <a:pPr marL="103505">
              <a:lnSpc>
                <a:spcPct val="100000"/>
              </a:lnSpc>
            </a:pPr>
            <a:r>
              <a:rPr sz="1000" b="1" spc="100" dirty="0">
                <a:latin typeface="Calibri"/>
                <a:cs typeface="Calibri"/>
              </a:rPr>
              <a:t>$</a:t>
            </a:r>
            <a:r>
              <a:rPr sz="1000" b="1" spc="30" dirty="0">
                <a:latin typeface="Calibri"/>
                <a:cs typeface="Calibri"/>
              </a:rPr>
              <a:t> </a:t>
            </a:r>
            <a:r>
              <a:rPr sz="1000" b="1" spc="90" dirty="0">
                <a:solidFill>
                  <a:srgbClr val="FF0000"/>
                </a:solidFill>
                <a:latin typeface="Calibri"/>
                <a:cs typeface="Calibri"/>
              </a:rPr>
              <a:t>cd</a:t>
            </a:r>
            <a:r>
              <a:rPr sz="1000" b="1" spc="30" dirty="0">
                <a:solidFill>
                  <a:srgbClr val="FF0000"/>
                </a:solidFill>
                <a:latin typeface="Calibri"/>
                <a:cs typeface="Calibri"/>
              </a:rPr>
              <a:t> </a:t>
            </a:r>
            <a:r>
              <a:rPr sz="1000" b="1" spc="90" dirty="0">
                <a:solidFill>
                  <a:srgbClr val="FF0000"/>
                </a:solidFill>
                <a:latin typeface="Calibri"/>
                <a:cs typeface="Calibri"/>
              </a:rPr>
              <a:t>/home/ubuntu/Downloads</a:t>
            </a:r>
            <a:endParaRPr sz="1000">
              <a:latin typeface="Calibri"/>
              <a:cs typeface="Calibri"/>
            </a:endParaRPr>
          </a:p>
          <a:p>
            <a:pPr>
              <a:lnSpc>
                <a:spcPct val="100000"/>
              </a:lnSpc>
              <a:spcBef>
                <a:spcPts val="40"/>
              </a:spcBef>
            </a:pPr>
            <a:endParaRPr sz="850">
              <a:latin typeface="Calibri"/>
              <a:cs typeface="Calibri"/>
            </a:endParaRPr>
          </a:p>
          <a:p>
            <a:pPr marL="103505">
              <a:lnSpc>
                <a:spcPct val="100000"/>
              </a:lnSpc>
            </a:pPr>
            <a:r>
              <a:rPr sz="1000" spc="125" dirty="0">
                <a:latin typeface="Calibri"/>
                <a:cs typeface="Calibri"/>
              </a:rPr>
              <a:t>Η</a:t>
            </a:r>
            <a:r>
              <a:rPr sz="1000" spc="35" dirty="0">
                <a:latin typeface="Calibri"/>
                <a:cs typeface="Calibri"/>
              </a:rPr>
              <a:t> </a:t>
            </a:r>
            <a:r>
              <a:rPr sz="1000" spc="100" dirty="0">
                <a:latin typeface="Calibri"/>
                <a:cs typeface="Calibri"/>
              </a:rPr>
              <a:t>χρήση</a:t>
            </a:r>
            <a:r>
              <a:rPr sz="1000" spc="35" dirty="0">
                <a:latin typeface="Calibri"/>
                <a:cs typeface="Calibri"/>
              </a:rPr>
              <a:t> </a:t>
            </a:r>
            <a:r>
              <a:rPr sz="1000" spc="100" dirty="0">
                <a:latin typeface="Calibri"/>
                <a:cs typeface="Calibri"/>
              </a:rPr>
              <a:t>των</a:t>
            </a:r>
            <a:r>
              <a:rPr sz="1000" spc="35" dirty="0">
                <a:latin typeface="Calibri"/>
                <a:cs typeface="Calibri"/>
              </a:rPr>
              <a:t> </a:t>
            </a:r>
            <a:r>
              <a:rPr sz="1000" spc="100" dirty="0">
                <a:latin typeface="Calibri"/>
                <a:cs typeface="Calibri"/>
              </a:rPr>
              <a:t>συντομεύσεων</a:t>
            </a:r>
            <a:r>
              <a:rPr sz="1000" spc="40" dirty="0">
                <a:latin typeface="Calibri"/>
                <a:cs typeface="Calibri"/>
              </a:rPr>
              <a:t> </a:t>
            </a:r>
            <a:r>
              <a:rPr sz="1000" spc="90" dirty="0">
                <a:latin typeface="Calibri"/>
                <a:cs typeface="Calibri"/>
              </a:rPr>
              <a:t>μπορεί</a:t>
            </a:r>
            <a:r>
              <a:rPr sz="1000" spc="35" dirty="0">
                <a:latin typeface="Calibri"/>
                <a:cs typeface="Calibri"/>
              </a:rPr>
              <a:t> </a:t>
            </a:r>
            <a:r>
              <a:rPr sz="1000" spc="100" dirty="0">
                <a:latin typeface="Calibri"/>
                <a:cs typeface="Calibri"/>
              </a:rPr>
              <a:t>να</a:t>
            </a:r>
            <a:r>
              <a:rPr sz="1000" spc="35" dirty="0">
                <a:latin typeface="Calibri"/>
                <a:cs typeface="Calibri"/>
              </a:rPr>
              <a:t> </a:t>
            </a:r>
            <a:r>
              <a:rPr sz="1000" spc="80" dirty="0">
                <a:latin typeface="Calibri"/>
                <a:cs typeface="Calibri"/>
              </a:rPr>
              <a:t>διευκολύνει</a:t>
            </a:r>
            <a:r>
              <a:rPr sz="1000" spc="25" dirty="0">
                <a:latin typeface="Calibri"/>
                <a:cs typeface="Calibri"/>
              </a:rPr>
              <a:t> </a:t>
            </a:r>
            <a:r>
              <a:rPr sz="1000" spc="90" dirty="0">
                <a:latin typeface="Calibri"/>
                <a:cs typeface="Calibri"/>
              </a:rPr>
              <a:t>την</a:t>
            </a:r>
            <a:r>
              <a:rPr sz="1000" spc="35" dirty="0">
                <a:latin typeface="Calibri"/>
                <a:cs typeface="Calibri"/>
              </a:rPr>
              <a:t> </a:t>
            </a:r>
            <a:r>
              <a:rPr sz="1000" spc="95" dirty="0">
                <a:latin typeface="Calibri"/>
                <a:cs typeface="Calibri"/>
              </a:rPr>
              <a:t>πλοήγηση.</a:t>
            </a:r>
            <a:endParaRPr sz="1000">
              <a:latin typeface="Calibri"/>
              <a:cs typeface="Calibri"/>
            </a:endParaRPr>
          </a:p>
          <a:p>
            <a:pPr>
              <a:lnSpc>
                <a:spcPct val="100000"/>
              </a:lnSpc>
              <a:spcBef>
                <a:spcPts val="50"/>
              </a:spcBef>
            </a:pPr>
            <a:endParaRPr sz="850">
              <a:latin typeface="Calibri"/>
              <a:cs typeface="Calibri"/>
            </a:endParaRPr>
          </a:p>
          <a:p>
            <a:pPr marL="12700">
              <a:lnSpc>
                <a:spcPct val="100000"/>
              </a:lnSpc>
            </a:pPr>
            <a:r>
              <a:rPr sz="1000" spc="60" dirty="0">
                <a:latin typeface="Calibri"/>
                <a:cs typeface="Calibri"/>
              </a:rPr>
              <a:t>Για</a:t>
            </a:r>
            <a:r>
              <a:rPr sz="1000" spc="30" dirty="0">
                <a:latin typeface="Calibri"/>
                <a:cs typeface="Calibri"/>
              </a:rPr>
              <a:t> </a:t>
            </a:r>
            <a:r>
              <a:rPr sz="1000" spc="70" dirty="0">
                <a:latin typeface="Calibri"/>
                <a:cs typeface="Calibri"/>
              </a:rPr>
              <a:t>παράδειγμα,</a:t>
            </a:r>
            <a:r>
              <a:rPr sz="1000" spc="35" dirty="0">
                <a:latin typeface="Calibri"/>
                <a:cs typeface="Calibri"/>
              </a:rPr>
              <a:t> </a:t>
            </a:r>
            <a:r>
              <a:rPr sz="1000" spc="70" dirty="0">
                <a:latin typeface="Calibri"/>
                <a:cs typeface="Calibri"/>
              </a:rPr>
              <a:t>πληκτρολογήστε</a:t>
            </a:r>
            <a:r>
              <a:rPr sz="1000" spc="30" dirty="0">
                <a:latin typeface="Calibri"/>
                <a:cs typeface="Calibri"/>
              </a:rPr>
              <a:t> </a:t>
            </a:r>
            <a:r>
              <a:rPr sz="1000" spc="65" dirty="0">
                <a:latin typeface="Calibri"/>
                <a:cs typeface="Calibri"/>
              </a:rPr>
              <a:t>cd</a:t>
            </a:r>
            <a:r>
              <a:rPr sz="1000" spc="35" dirty="0">
                <a:latin typeface="Calibri"/>
                <a:cs typeface="Calibri"/>
              </a:rPr>
              <a:t> </a:t>
            </a:r>
            <a:r>
              <a:rPr sz="1000" spc="75" dirty="0">
                <a:latin typeface="Calibri"/>
                <a:cs typeface="Calibri"/>
              </a:rPr>
              <a:t>να</a:t>
            </a:r>
            <a:r>
              <a:rPr sz="1000" spc="35" dirty="0">
                <a:latin typeface="Calibri"/>
                <a:cs typeface="Calibri"/>
              </a:rPr>
              <a:t> </a:t>
            </a:r>
            <a:r>
              <a:rPr sz="1000" spc="65" dirty="0">
                <a:latin typeface="Calibri"/>
                <a:cs typeface="Calibri"/>
              </a:rPr>
              <a:t>μεταβείτε</a:t>
            </a:r>
            <a:r>
              <a:rPr sz="1000" spc="30" dirty="0">
                <a:latin typeface="Calibri"/>
                <a:cs typeface="Calibri"/>
              </a:rPr>
              <a:t> </a:t>
            </a:r>
            <a:r>
              <a:rPr sz="1000" spc="80" dirty="0">
                <a:latin typeface="Calibri"/>
                <a:cs typeface="Calibri"/>
              </a:rPr>
              <a:t>που</a:t>
            </a:r>
            <a:r>
              <a:rPr sz="1000" spc="35" dirty="0">
                <a:latin typeface="Calibri"/>
                <a:cs typeface="Calibri"/>
              </a:rPr>
              <a:t> </a:t>
            </a:r>
            <a:r>
              <a:rPr sz="1000" spc="60" dirty="0">
                <a:latin typeface="Calibri"/>
                <a:cs typeface="Calibri"/>
              </a:rPr>
              <a:t>βρίσκεται</a:t>
            </a:r>
            <a:r>
              <a:rPr sz="1000" spc="40" dirty="0">
                <a:latin typeface="Calibri"/>
                <a:cs typeface="Calibri"/>
              </a:rPr>
              <a:t> </a:t>
            </a:r>
            <a:r>
              <a:rPr sz="1000" spc="70" dirty="0">
                <a:latin typeface="Calibri"/>
                <a:cs typeface="Calibri"/>
              </a:rPr>
              <a:t>ακριβώς</a:t>
            </a:r>
            <a:r>
              <a:rPr sz="1000" spc="30" dirty="0">
                <a:latin typeface="Calibri"/>
                <a:cs typeface="Calibri"/>
              </a:rPr>
              <a:t> </a:t>
            </a:r>
            <a:r>
              <a:rPr sz="1000" spc="80" dirty="0">
                <a:latin typeface="Calibri"/>
                <a:cs typeface="Calibri"/>
              </a:rPr>
              <a:t>πάνω</a:t>
            </a:r>
            <a:r>
              <a:rPr sz="1000" spc="35" dirty="0">
                <a:latin typeface="Calibri"/>
                <a:cs typeface="Calibri"/>
              </a:rPr>
              <a:t> </a:t>
            </a:r>
            <a:r>
              <a:rPr sz="1000" spc="80" dirty="0">
                <a:latin typeface="Calibri"/>
                <a:cs typeface="Calibri"/>
              </a:rPr>
              <a:t>από</a:t>
            </a:r>
            <a:r>
              <a:rPr sz="1000" spc="300" dirty="0">
                <a:latin typeface="Calibri"/>
                <a:cs typeface="Calibri"/>
              </a:rPr>
              <a:t> </a:t>
            </a:r>
            <a:r>
              <a:rPr sz="1000" spc="65" dirty="0">
                <a:latin typeface="Calibri"/>
                <a:cs typeface="Calibri"/>
              </a:rPr>
              <a:t>τρέχοντα</a:t>
            </a:r>
            <a:r>
              <a:rPr sz="1000" spc="30" dirty="0">
                <a:latin typeface="Calibri"/>
                <a:cs typeface="Calibri"/>
              </a:rPr>
              <a:t> </a:t>
            </a:r>
            <a:r>
              <a:rPr sz="1000" spc="65" dirty="0">
                <a:latin typeface="Calibri"/>
                <a:cs typeface="Calibri"/>
              </a:rPr>
              <a:t>σας.</a:t>
            </a:r>
            <a:endParaRPr sz="100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875030" y="507365"/>
            <a:ext cx="2226310" cy="459740"/>
          </a:xfrm>
          <a:prstGeom prst="rect">
            <a:avLst/>
          </a:prstGeom>
        </p:spPr>
        <p:txBody>
          <a:bodyPr vert="horz" wrap="square" lIns="0" tIns="12700" rIns="0" bIns="0" rtlCol="0">
            <a:spAutoFit/>
          </a:bodyPr>
          <a:lstStyle/>
          <a:p>
            <a:pPr marL="12700">
              <a:lnSpc>
                <a:spcPct val="100000"/>
              </a:lnSpc>
              <a:spcBef>
                <a:spcPts val="100"/>
              </a:spcBef>
            </a:pPr>
            <a:r>
              <a:rPr spc="130" dirty="0"/>
              <a:t>Χειραγώγηση</a:t>
            </a:r>
          </a:p>
        </p:txBody>
      </p:sp>
      <p:sp>
        <p:nvSpPr>
          <p:cNvPr id="6" name="object 6"/>
          <p:cNvSpPr txBox="1"/>
          <p:nvPr/>
        </p:nvSpPr>
        <p:spPr>
          <a:xfrm>
            <a:off x="10459402" y="6327076"/>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13</a:t>
            </a:r>
            <a:endParaRPr sz="1100">
              <a:latin typeface="Arial"/>
              <a:cs typeface="Arial"/>
            </a:endParaRPr>
          </a:p>
        </p:txBody>
      </p:sp>
      <p:sp>
        <p:nvSpPr>
          <p:cNvPr id="4" name="object 4"/>
          <p:cNvSpPr txBox="1"/>
          <p:nvPr/>
        </p:nvSpPr>
        <p:spPr>
          <a:xfrm>
            <a:off x="412750" y="1132840"/>
            <a:ext cx="10753090" cy="537845"/>
          </a:xfrm>
          <a:prstGeom prst="rect">
            <a:avLst/>
          </a:prstGeom>
        </p:spPr>
        <p:txBody>
          <a:bodyPr vert="horz" wrap="square" lIns="0" tIns="12700" rIns="0" bIns="0" rtlCol="0">
            <a:spAutoFit/>
          </a:bodyPr>
          <a:lstStyle/>
          <a:p>
            <a:pPr marL="12700">
              <a:lnSpc>
                <a:spcPct val="100000"/>
              </a:lnSpc>
              <a:spcBef>
                <a:spcPts val="100"/>
              </a:spcBef>
            </a:pPr>
            <a:r>
              <a:rPr sz="1100" spc="100" dirty="0">
                <a:latin typeface="Calibri"/>
                <a:cs typeface="Calibri"/>
              </a:rPr>
              <a:t>Η</a:t>
            </a:r>
            <a:r>
              <a:rPr sz="1100" spc="35" dirty="0">
                <a:latin typeface="Calibri"/>
                <a:cs typeface="Calibri"/>
              </a:rPr>
              <a:t> </a:t>
            </a:r>
            <a:r>
              <a:rPr sz="1100" spc="75" dirty="0">
                <a:latin typeface="Calibri"/>
                <a:cs typeface="Calibri"/>
              </a:rPr>
              <a:t>εντολή</a:t>
            </a:r>
            <a:r>
              <a:rPr sz="1100" spc="35" dirty="0">
                <a:latin typeface="Calibri"/>
                <a:cs typeface="Calibri"/>
              </a:rPr>
              <a:t> </a:t>
            </a:r>
            <a:r>
              <a:rPr sz="1100" spc="75" dirty="0">
                <a:latin typeface="Calibri"/>
                <a:cs typeface="Calibri"/>
              </a:rPr>
              <a:t>mkdir</a:t>
            </a:r>
            <a:r>
              <a:rPr sz="1100" spc="35" dirty="0">
                <a:latin typeface="Calibri"/>
                <a:cs typeface="Calibri"/>
              </a:rPr>
              <a:t> </a:t>
            </a:r>
            <a:r>
              <a:rPr sz="1100" spc="70" dirty="0">
                <a:latin typeface="Calibri"/>
                <a:cs typeface="Calibri"/>
              </a:rPr>
              <a:t>χρησιμοποιείται</a:t>
            </a:r>
            <a:r>
              <a:rPr sz="1100" spc="40" dirty="0">
                <a:latin typeface="Calibri"/>
                <a:cs typeface="Calibri"/>
              </a:rPr>
              <a:t> </a:t>
            </a:r>
            <a:r>
              <a:rPr sz="1100" spc="70" dirty="0">
                <a:latin typeface="Calibri"/>
                <a:cs typeface="Calibri"/>
              </a:rPr>
              <a:t>για</a:t>
            </a:r>
            <a:r>
              <a:rPr sz="1100" spc="40" dirty="0">
                <a:latin typeface="Calibri"/>
                <a:cs typeface="Calibri"/>
              </a:rPr>
              <a:t> </a:t>
            </a:r>
            <a:r>
              <a:rPr sz="1100" spc="70" dirty="0">
                <a:latin typeface="Calibri"/>
                <a:cs typeface="Calibri"/>
              </a:rPr>
              <a:t>τη</a:t>
            </a:r>
            <a:r>
              <a:rPr sz="1100" spc="35" dirty="0">
                <a:latin typeface="Calibri"/>
                <a:cs typeface="Calibri"/>
              </a:rPr>
              <a:t> </a:t>
            </a:r>
            <a:r>
              <a:rPr sz="1100" spc="75" dirty="0">
                <a:latin typeface="Calibri"/>
                <a:cs typeface="Calibri"/>
              </a:rPr>
              <a:t>δημιουργία</a:t>
            </a:r>
            <a:r>
              <a:rPr sz="1100" spc="40" dirty="0">
                <a:latin typeface="Calibri"/>
                <a:cs typeface="Calibri"/>
              </a:rPr>
              <a:t> </a:t>
            </a:r>
            <a:r>
              <a:rPr sz="1100" spc="80" dirty="0">
                <a:latin typeface="Calibri"/>
                <a:cs typeface="Calibri"/>
              </a:rPr>
              <a:t>καταλόγων</a:t>
            </a:r>
            <a:r>
              <a:rPr sz="1100" spc="40" dirty="0">
                <a:latin typeface="Calibri"/>
                <a:cs typeface="Calibri"/>
              </a:rPr>
              <a:t> </a:t>
            </a:r>
            <a:r>
              <a:rPr sz="1100" spc="70" dirty="0">
                <a:latin typeface="Calibri"/>
                <a:cs typeface="Calibri"/>
              </a:rPr>
              <a:t>και</a:t>
            </a:r>
            <a:r>
              <a:rPr sz="1100" spc="35" dirty="0">
                <a:latin typeface="Calibri"/>
                <a:cs typeface="Calibri"/>
              </a:rPr>
              <a:t> </a:t>
            </a:r>
            <a:r>
              <a:rPr sz="1100" spc="85" dirty="0">
                <a:latin typeface="Calibri"/>
                <a:cs typeface="Calibri"/>
              </a:rPr>
              <a:t>η</a:t>
            </a:r>
            <a:r>
              <a:rPr sz="1100" spc="40" dirty="0">
                <a:latin typeface="Calibri"/>
                <a:cs typeface="Calibri"/>
              </a:rPr>
              <a:t> </a:t>
            </a:r>
            <a:r>
              <a:rPr sz="1100" spc="75" dirty="0">
                <a:latin typeface="Calibri"/>
                <a:cs typeface="Calibri"/>
              </a:rPr>
              <a:t>εντολή</a:t>
            </a:r>
            <a:r>
              <a:rPr sz="1100" spc="35" dirty="0">
                <a:latin typeface="Calibri"/>
                <a:cs typeface="Calibri"/>
              </a:rPr>
              <a:t> </a:t>
            </a:r>
            <a:r>
              <a:rPr sz="1100" spc="70" dirty="0">
                <a:latin typeface="Calibri"/>
                <a:cs typeface="Calibri"/>
              </a:rPr>
              <a:t>rmdir</a:t>
            </a:r>
            <a:r>
              <a:rPr sz="1100" spc="35" dirty="0">
                <a:latin typeface="Calibri"/>
                <a:cs typeface="Calibri"/>
              </a:rPr>
              <a:t> </a:t>
            </a:r>
            <a:r>
              <a:rPr sz="1100" spc="70" dirty="0">
                <a:latin typeface="Calibri"/>
                <a:cs typeface="Calibri"/>
              </a:rPr>
              <a:t>για</a:t>
            </a:r>
            <a:r>
              <a:rPr sz="1100" spc="40" dirty="0">
                <a:latin typeface="Calibri"/>
                <a:cs typeface="Calibri"/>
              </a:rPr>
              <a:t> </a:t>
            </a:r>
            <a:r>
              <a:rPr sz="1100" spc="75" dirty="0">
                <a:latin typeface="Calibri"/>
                <a:cs typeface="Calibri"/>
              </a:rPr>
              <a:t>την</a:t>
            </a:r>
            <a:r>
              <a:rPr sz="1100" spc="35" dirty="0">
                <a:latin typeface="Calibri"/>
                <a:cs typeface="Calibri"/>
              </a:rPr>
              <a:t> </a:t>
            </a:r>
            <a:r>
              <a:rPr sz="1100" spc="80" dirty="0">
                <a:latin typeface="Calibri"/>
                <a:cs typeface="Calibri"/>
              </a:rPr>
              <a:t>αφαίρεσή</a:t>
            </a:r>
            <a:r>
              <a:rPr sz="1100" spc="40" dirty="0">
                <a:latin typeface="Calibri"/>
                <a:cs typeface="Calibri"/>
              </a:rPr>
              <a:t> </a:t>
            </a:r>
            <a:r>
              <a:rPr sz="1100" spc="50" dirty="0">
                <a:latin typeface="Calibri"/>
                <a:cs typeface="Calibri"/>
              </a:rPr>
              <a:t>τους.</a:t>
            </a:r>
            <a:endParaRPr sz="1100" dirty="0">
              <a:latin typeface="Calibri"/>
              <a:cs typeface="Calibri"/>
            </a:endParaRPr>
          </a:p>
          <a:p>
            <a:pPr>
              <a:lnSpc>
                <a:spcPct val="100000"/>
              </a:lnSpc>
              <a:spcBef>
                <a:spcPts val="45"/>
              </a:spcBef>
            </a:pPr>
            <a:endParaRPr sz="1100" dirty="0">
              <a:latin typeface="Calibri"/>
              <a:cs typeface="Calibri"/>
            </a:endParaRPr>
          </a:p>
          <a:p>
            <a:pPr marL="110489">
              <a:lnSpc>
                <a:spcPct val="100000"/>
              </a:lnSpc>
              <a:spcBef>
                <a:spcPts val="5"/>
              </a:spcBef>
            </a:pPr>
            <a:r>
              <a:rPr sz="1100" spc="75" dirty="0">
                <a:latin typeface="Calibri"/>
                <a:cs typeface="Calibri"/>
              </a:rPr>
              <a:t>mkdir</a:t>
            </a:r>
            <a:r>
              <a:rPr sz="1100" spc="40" dirty="0">
                <a:latin typeface="Calibri"/>
                <a:cs typeface="Calibri"/>
              </a:rPr>
              <a:t> </a:t>
            </a:r>
            <a:r>
              <a:rPr sz="1100" spc="55" dirty="0">
                <a:latin typeface="Calibri"/>
                <a:cs typeface="Calibri"/>
              </a:rPr>
              <a:t>[-p]</a:t>
            </a:r>
            <a:r>
              <a:rPr lang="en-US" sz="1100" spc="55" dirty="0">
                <a:latin typeface="Calibri"/>
                <a:cs typeface="Calibri"/>
              </a:rPr>
              <a:t> directory</a:t>
            </a:r>
            <a:r>
              <a:rPr sz="1100" spc="35" dirty="0">
                <a:latin typeface="Calibri"/>
                <a:cs typeface="Calibri"/>
              </a:rPr>
              <a:t> </a:t>
            </a:r>
            <a:r>
              <a:rPr sz="1100" spc="50" dirty="0">
                <a:latin typeface="Calibri"/>
                <a:cs typeface="Calibri"/>
              </a:rPr>
              <a:t>-</a:t>
            </a:r>
            <a:r>
              <a:rPr sz="1100" spc="40" dirty="0">
                <a:latin typeface="Calibri"/>
                <a:cs typeface="Calibri"/>
              </a:rPr>
              <a:t> </a:t>
            </a:r>
            <a:r>
              <a:rPr sz="1100" spc="75" dirty="0">
                <a:latin typeface="Calibri"/>
                <a:cs typeface="Calibri"/>
              </a:rPr>
              <a:t>Δημιουργεί</a:t>
            </a:r>
            <a:r>
              <a:rPr sz="1100" spc="45" dirty="0">
                <a:latin typeface="Calibri"/>
                <a:cs typeface="Calibri"/>
              </a:rPr>
              <a:t> </a:t>
            </a:r>
            <a:r>
              <a:rPr sz="1100" spc="75" dirty="0">
                <a:latin typeface="Calibri"/>
                <a:cs typeface="Calibri"/>
              </a:rPr>
              <a:t>έναν</a:t>
            </a:r>
            <a:r>
              <a:rPr sz="1100" spc="35" dirty="0">
                <a:latin typeface="Calibri"/>
                <a:cs typeface="Calibri"/>
              </a:rPr>
              <a:t> </a:t>
            </a:r>
            <a:r>
              <a:rPr sz="1100" spc="75" dirty="0">
                <a:latin typeface="Calibri"/>
                <a:cs typeface="Calibri"/>
              </a:rPr>
              <a:t>κατάλογο.</a:t>
            </a:r>
            <a:r>
              <a:rPr sz="1100" spc="45" dirty="0">
                <a:latin typeface="Calibri"/>
                <a:cs typeface="Calibri"/>
              </a:rPr>
              <a:t> </a:t>
            </a:r>
            <a:r>
              <a:rPr sz="1100" spc="75" dirty="0">
                <a:latin typeface="Calibri"/>
                <a:cs typeface="Calibri"/>
              </a:rPr>
              <a:t>Χρησιμοποιήστε</a:t>
            </a:r>
            <a:r>
              <a:rPr sz="1100" spc="35" dirty="0">
                <a:latin typeface="Calibri"/>
                <a:cs typeface="Calibri"/>
              </a:rPr>
              <a:t> </a:t>
            </a:r>
            <a:r>
              <a:rPr sz="1100" spc="75" dirty="0">
                <a:latin typeface="Calibri"/>
                <a:cs typeface="Calibri"/>
              </a:rPr>
              <a:t>την</a:t>
            </a:r>
            <a:r>
              <a:rPr sz="1100" spc="35" dirty="0">
                <a:latin typeface="Calibri"/>
                <a:cs typeface="Calibri"/>
              </a:rPr>
              <a:t> </a:t>
            </a:r>
            <a:r>
              <a:rPr sz="1100" spc="75" dirty="0">
                <a:latin typeface="Calibri"/>
                <a:cs typeface="Calibri"/>
              </a:rPr>
              <a:t>επιλογή</a:t>
            </a:r>
            <a:r>
              <a:rPr sz="1100" spc="45" dirty="0">
                <a:latin typeface="Calibri"/>
                <a:cs typeface="Calibri"/>
              </a:rPr>
              <a:t> </a:t>
            </a:r>
            <a:r>
              <a:rPr sz="1100" spc="65" dirty="0">
                <a:latin typeface="Calibri"/>
                <a:cs typeface="Calibri"/>
              </a:rPr>
              <a:t>-p</a:t>
            </a:r>
            <a:r>
              <a:rPr sz="1100" spc="40" dirty="0">
                <a:latin typeface="Calibri"/>
                <a:cs typeface="Calibri"/>
              </a:rPr>
              <a:t> </a:t>
            </a:r>
            <a:r>
              <a:rPr lang="en-US" sz="1100" spc="40" dirty="0">
                <a:latin typeface="Calibri"/>
                <a:cs typeface="Calibri"/>
              </a:rPr>
              <a:t>(</a:t>
            </a:r>
            <a:r>
              <a:rPr sz="1100" spc="65" dirty="0">
                <a:latin typeface="Calibri"/>
                <a:cs typeface="Calibri"/>
              </a:rPr>
              <a:t>parents)</a:t>
            </a:r>
            <a:r>
              <a:rPr sz="1100" spc="40" dirty="0">
                <a:latin typeface="Calibri"/>
                <a:cs typeface="Calibri"/>
              </a:rPr>
              <a:t> </a:t>
            </a:r>
            <a:r>
              <a:rPr lang="el-GR" sz="1100" spc="40" dirty="0">
                <a:latin typeface="Calibri"/>
                <a:cs typeface="Calibri"/>
              </a:rPr>
              <a:t>για να δημιουργήσει </a:t>
            </a:r>
            <a:r>
              <a:rPr sz="1100" spc="75" dirty="0" err="1">
                <a:latin typeface="Calibri"/>
                <a:cs typeface="Calibri"/>
              </a:rPr>
              <a:t>ενδιάμεσους</a:t>
            </a:r>
            <a:r>
              <a:rPr sz="1100" spc="50" dirty="0">
                <a:latin typeface="Calibri"/>
                <a:cs typeface="Calibri"/>
              </a:rPr>
              <a:t> </a:t>
            </a:r>
            <a:r>
              <a:rPr sz="1100" spc="65" dirty="0">
                <a:latin typeface="Calibri"/>
                <a:cs typeface="Calibri"/>
              </a:rPr>
              <a:t>καταλόγους.</a:t>
            </a:r>
            <a:endParaRPr sz="1100" dirty="0">
              <a:latin typeface="Calibri"/>
              <a:cs typeface="Calibri"/>
            </a:endParaRPr>
          </a:p>
        </p:txBody>
      </p:sp>
      <p:sp>
        <p:nvSpPr>
          <p:cNvPr id="5" name="object 5"/>
          <p:cNvSpPr txBox="1"/>
          <p:nvPr/>
        </p:nvSpPr>
        <p:spPr>
          <a:xfrm>
            <a:off x="412750" y="2213927"/>
            <a:ext cx="10640695" cy="2765425"/>
          </a:xfrm>
          <a:prstGeom prst="rect">
            <a:avLst/>
          </a:prstGeom>
        </p:spPr>
        <p:txBody>
          <a:bodyPr vert="horz" wrap="square" lIns="0" tIns="12700" rIns="0" bIns="0" rtlCol="0">
            <a:spAutoFit/>
          </a:bodyPr>
          <a:lstStyle/>
          <a:p>
            <a:pPr marL="12700" marR="71120">
              <a:lnSpc>
                <a:spcPct val="100000"/>
              </a:lnSpc>
              <a:spcBef>
                <a:spcPts val="100"/>
              </a:spcBef>
            </a:pPr>
            <a:r>
              <a:rPr sz="1100" spc="95" dirty="0">
                <a:latin typeface="Calibri"/>
                <a:cs typeface="Calibri"/>
              </a:rPr>
              <a:t>rmdir</a:t>
            </a:r>
            <a:r>
              <a:rPr sz="1100" spc="50" dirty="0">
                <a:latin typeface="Calibri"/>
                <a:cs typeface="Calibri"/>
              </a:rPr>
              <a:t> </a:t>
            </a:r>
            <a:r>
              <a:rPr sz="1100" spc="75" dirty="0">
                <a:latin typeface="Calibri"/>
                <a:cs typeface="Calibri"/>
              </a:rPr>
              <a:t>[-p]</a:t>
            </a:r>
            <a:r>
              <a:rPr sz="1100" spc="55" dirty="0">
                <a:latin typeface="Calibri"/>
                <a:cs typeface="Calibri"/>
              </a:rPr>
              <a:t> </a:t>
            </a:r>
            <a:r>
              <a:rPr sz="1100" spc="65" dirty="0">
                <a:latin typeface="Calibri"/>
                <a:cs typeface="Calibri"/>
              </a:rPr>
              <a:t>-</a:t>
            </a:r>
            <a:r>
              <a:rPr sz="1100" spc="55" dirty="0">
                <a:latin typeface="Calibri"/>
                <a:cs typeface="Calibri"/>
              </a:rPr>
              <a:t> </a:t>
            </a:r>
            <a:r>
              <a:rPr sz="1100" spc="110" dirty="0">
                <a:latin typeface="Calibri"/>
                <a:cs typeface="Calibri"/>
              </a:rPr>
              <a:t>Αφαίρεση</a:t>
            </a:r>
            <a:r>
              <a:rPr sz="1100" spc="60" dirty="0">
                <a:latin typeface="Calibri"/>
                <a:cs typeface="Calibri"/>
              </a:rPr>
              <a:t> </a:t>
            </a:r>
            <a:r>
              <a:rPr sz="1100" spc="100" dirty="0">
                <a:latin typeface="Calibri"/>
                <a:cs typeface="Calibri"/>
              </a:rPr>
              <a:t>ενός</a:t>
            </a:r>
            <a:r>
              <a:rPr sz="1100" spc="50" dirty="0">
                <a:latin typeface="Calibri"/>
                <a:cs typeface="Calibri"/>
              </a:rPr>
              <a:t> </a:t>
            </a:r>
            <a:r>
              <a:rPr sz="1100" spc="55" dirty="0">
                <a:latin typeface="Calibri"/>
                <a:cs typeface="Calibri"/>
              </a:rPr>
              <a:t>.</a:t>
            </a:r>
            <a:r>
              <a:rPr sz="1100" spc="60" dirty="0">
                <a:latin typeface="Calibri"/>
                <a:cs typeface="Calibri"/>
              </a:rPr>
              <a:t> </a:t>
            </a:r>
            <a:r>
              <a:rPr sz="1100" spc="100" dirty="0">
                <a:latin typeface="Calibri"/>
                <a:cs typeface="Calibri"/>
              </a:rPr>
              <a:t>Χρησιμοποιήστε</a:t>
            </a:r>
            <a:r>
              <a:rPr sz="1100" spc="50" dirty="0">
                <a:latin typeface="Calibri"/>
                <a:cs typeface="Calibri"/>
              </a:rPr>
              <a:t> </a:t>
            </a:r>
            <a:r>
              <a:rPr sz="1100" spc="100" dirty="0">
                <a:latin typeface="Calibri"/>
                <a:cs typeface="Calibri"/>
              </a:rPr>
              <a:t>την</a:t>
            </a:r>
            <a:r>
              <a:rPr sz="1100" spc="50" dirty="0">
                <a:latin typeface="Calibri"/>
                <a:cs typeface="Calibri"/>
              </a:rPr>
              <a:t> </a:t>
            </a:r>
            <a:r>
              <a:rPr sz="1100" spc="100" dirty="0">
                <a:latin typeface="Calibri"/>
                <a:cs typeface="Calibri"/>
              </a:rPr>
              <a:t>επιλογή</a:t>
            </a:r>
            <a:r>
              <a:rPr sz="1100" spc="50" dirty="0">
                <a:latin typeface="Calibri"/>
                <a:cs typeface="Calibri"/>
              </a:rPr>
              <a:t> </a:t>
            </a:r>
            <a:r>
              <a:rPr sz="1100" spc="90" dirty="0">
                <a:latin typeface="Calibri"/>
                <a:cs typeface="Calibri"/>
              </a:rPr>
              <a:t>-p</a:t>
            </a:r>
            <a:r>
              <a:rPr sz="1100" spc="55" dirty="0">
                <a:latin typeface="Calibri"/>
                <a:cs typeface="Calibri"/>
              </a:rPr>
              <a:t> </a:t>
            </a:r>
            <a:r>
              <a:rPr lang="el-GR" sz="1100" spc="55" dirty="0">
                <a:latin typeface="Calibri"/>
                <a:cs typeface="Calibri"/>
              </a:rPr>
              <a:t>(</a:t>
            </a:r>
            <a:r>
              <a:rPr sz="1100" spc="90" dirty="0">
                <a:latin typeface="Calibri"/>
                <a:cs typeface="Calibri"/>
              </a:rPr>
              <a:t>parents)</a:t>
            </a:r>
            <a:r>
              <a:rPr sz="1100" spc="50" dirty="0">
                <a:latin typeface="Calibri"/>
                <a:cs typeface="Calibri"/>
              </a:rPr>
              <a:t> </a:t>
            </a:r>
            <a:r>
              <a:rPr sz="1100" spc="105" dirty="0">
                <a:latin typeface="Calibri"/>
                <a:cs typeface="Calibri"/>
              </a:rPr>
              <a:t>όλους</a:t>
            </a:r>
            <a:r>
              <a:rPr sz="1100" spc="55" dirty="0">
                <a:latin typeface="Calibri"/>
                <a:cs typeface="Calibri"/>
              </a:rPr>
              <a:t> </a:t>
            </a:r>
            <a:r>
              <a:rPr sz="1100" spc="100" dirty="0">
                <a:latin typeface="Calibri"/>
                <a:cs typeface="Calibri"/>
              </a:rPr>
              <a:t>τους</a:t>
            </a:r>
            <a:r>
              <a:rPr sz="1100" spc="50" dirty="0">
                <a:latin typeface="Calibri"/>
                <a:cs typeface="Calibri"/>
              </a:rPr>
              <a:t> </a:t>
            </a:r>
            <a:r>
              <a:rPr sz="1100" spc="100" dirty="0">
                <a:latin typeface="Calibri"/>
                <a:cs typeface="Calibri"/>
              </a:rPr>
              <a:t>καταλόγους.</a:t>
            </a:r>
            <a:r>
              <a:rPr sz="1100" spc="55" dirty="0">
                <a:latin typeface="Calibri"/>
                <a:cs typeface="Calibri"/>
              </a:rPr>
              <a:t> </a:t>
            </a:r>
            <a:r>
              <a:rPr sz="1100" spc="95" dirty="0">
                <a:latin typeface="Calibri"/>
                <a:cs typeface="Calibri"/>
              </a:rPr>
              <a:t>rmdir</a:t>
            </a:r>
            <a:r>
              <a:rPr sz="1100" spc="55" dirty="0">
                <a:latin typeface="Calibri"/>
                <a:cs typeface="Calibri"/>
              </a:rPr>
              <a:t> </a:t>
            </a:r>
            <a:r>
              <a:rPr sz="1100" spc="100" dirty="0">
                <a:latin typeface="Calibri"/>
                <a:cs typeface="Calibri"/>
              </a:rPr>
              <a:t>αφαιρεί</a:t>
            </a:r>
            <a:r>
              <a:rPr sz="1100" spc="55" dirty="0">
                <a:latin typeface="Calibri"/>
                <a:cs typeface="Calibri"/>
              </a:rPr>
              <a:t> </a:t>
            </a:r>
            <a:r>
              <a:rPr sz="1100" spc="110" dirty="0">
                <a:latin typeface="Calibri"/>
                <a:cs typeface="Calibri"/>
              </a:rPr>
              <a:t>μόνο</a:t>
            </a:r>
            <a:r>
              <a:rPr sz="1100" spc="60" dirty="0">
                <a:latin typeface="Calibri"/>
                <a:cs typeface="Calibri"/>
              </a:rPr>
              <a:t> </a:t>
            </a:r>
            <a:r>
              <a:rPr sz="1100" spc="100" dirty="0">
                <a:latin typeface="Calibri"/>
                <a:cs typeface="Calibri"/>
              </a:rPr>
              <a:t>τους</a:t>
            </a:r>
            <a:r>
              <a:rPr sz="1100" spc="50" dirty="0">
                <a:latin typeface="Calibri"/>
                <a:cs typeface="Calibri"/>
              </a:rPr>
              <a:t> </a:t>
            </a:r>
            <a:r>
              <a:rPr sz="1100" spc="100" dirty="0">
                <a:latin typeface="Calibri"/>
                <a:cs typeface="Calibri"/>
              </a:rPr>
              <a:t>καταλόγους.</a:t>
            </a:r>
            <a:r>
              <a:rPr sz="1100" spc="55" dirty="0">
                <a:latin typeface="Calibri"/>
                <a:cs typeface="Calibri"/>
              </a:rPr>
              <a:t> </a:t>
            </a:r>
            <a:r>
              <a:rPr sz="1100" spc="90" dirty="0">
                <a:latin typeface="Calibri"/>
                <a:cs typeface="Calibri"/>
              </a:rPr>
              <a:t>Για</a:t>
            </a:r>
            <a:r>
              <a:rPr sz="1100" spc="55" dirty="0">
                <a:latin typeface="Calibri"/>
                <a:cs typeface="Calibri"/>
              </a:rPr>
              <a:t> </a:t>
            </a:r>
            <a:r>
              <a:rPr sz="1100" spc="110" dirty="0">
                <a:latin typeface="Calibri"/>
                <a:cs typeface="Calibri"/>
              </a:rPr>
              <a:t>να</a:t>
            </a:r>
            <a:r>
              <a:rPr sz="1100" spc="60" dirty="0">
                <a:latin typeface="Calibri"/>
                <a:cs typeface="Calibri"/>
              </a:rPr>
              <a:t> </a:t>
            </a:r>
            <a:r>
              <a:rPr sz="1100" spc="105" dirty="0">
                <a:latin typeface="Calibri"/>
                <a:cs typeface="Calibri"/>
              </a:rPr>
              <a:t>απομακρύνετε </a:t>
            </a:r>
            <a:r>
              <a:rPr sz="1100" spc="-235" dirty="0">
                <a:latin typeface="Calibri"/>
                <a:cs typeface="Calibri"/>
              </a:rPr>
              <a:t> </a:t>
            </a:r>
            <a:r>
              <a:rPr sz="1100" spc="105" dirty="0">
                <a:latin typeface="Calibri"/>
                <a:cs typeface="Calibri"/>
              </a:rPr>
              <a:t>καταλόγους</a:t>
            </a:r>
            <a:r>
              <a:rPr sz="1100" spc="45" dirty="0">
                <a:latin typeface="Calibri"/>
                <a:cs typeface="Calibri"/>
              </a:rPr>
              <a:t> </a:t>
            </a:r>
            <a:r>
              <a:rPr sz="1100" spc="90" dirty="0">
                <a:latin typeface="Calibri"/>
                <a:cs typeface="Calibri"/>
              </a:rPr>
              <a:t>και</a:t>
            </a:r>
            <a:r>
              <a:rPr sz="1100" spc="50" dirty="0">
                <a:latin typeface="Calibri"/>
                <a:cs typeface="Calibri"/>
              </a:rPr>
              <a:t> </a:t>
            </a:r>
            <a:r>
              <a:rPr sz="1100" spc="100" dirty="0">
                <a:latin typeface="Calibri"/>
                <a:cs typeface="Calibri"/>
              </a:rPr>
              <a:t>τα</a:t>
            </a:r>
            <a:r>
              <a:rPr sz="1100" spc="50" dirty="0">
                <a:latin typeface="Calibri"/>
                <a:cs typeface="Calibri"/>
              </a:rPr>
              <a:t> </a:t>
            </a:r>
            <a:r>
              <a:rPr sz="1100" spc="100" dirty="0">
                <a:latin typeface="Calibri"/>
                <a:cs typeface="Calibri"/>
              </a:rPr>
              <a:t>περιεχόμενά</a:t>
            </a:r>
            <a:r>
              <a:rPr sz="1100" spc="45" dirty="0">
                <a:latin typeface="Calibri"/>
                <a:cs typeface="Calibri"/>
              </a:rPr>
              <a:t> </a:t>
            </a:r>
            <a:r>
              <a:rPr sz="1100" spc="90" dirty="0">
                <a:latin typeface="Calibri"/>
                <a:cs typeface="Calibri"/>
              </a:rPr>
              <a:t>τους,</a:t>
            </a:r>
            <a:r>
              <a:rPr sz="1100" spc="45" dirty="0">
                <a:latin typeface="Calibri"/>
                <a:cs typeface="Calibri"/>
              </a:rPr>
              <a:t> </a:t>
            </a:r>
            <a:r>
              <a:rPr sz="1100" spc="100" dirty="0">
                <a:latin typeface="Calibri"/>
                <a:cs typeface="Calibri"/>
              </a:rPr>
              <a:t>χρησιμοποιήστε</a:t>
            </a:r>
            <a:r>
              <a:rPr sz="1100" spc="45" dirty="0">
                <a:latin typeface="Calibri"/>
                <a:cs typeface="Calibri"/>
              </a:rPr>
              <a:t> </a:t>
            </a:r>
            <a:r>
              <a:rPr sz="1100" spc="100" dirty="0">
                <a:latin typeface="Calibri"/>
                <a:cs typeface="Calibri"/>
              </a:rPr>
              <a:t>την</a:t>
            </a:r>
            <a:r>
              <a:rPr sz="1100" spc="45" dirty="0">
                <a:latin typeface="Calibri"/>
                <a:cs typeface="Calibri"/>
              </a:rPr>
              <a:t> </a:t>
            </a:r>
            <a:r>
              <a:rPr sz="1100" spc="100" dirty="0">
                <a:latin typeface="Calibri"/>
                <a:cs typeface="Calibri"/>
              </a:rPr>
              <a:t>εντολή</a:t>
            </a:r>
            <a:r>
              <a:rPr sz="1100" spc="45" dirty="0">
                <a:latin typeface="Calibri"/>
                <a:cs typeface="Calibri"/>
              </a:rPr>
              <a:t> </a:t>
            </a:r>
            <a:r>
              <a:rPr sz="1100" spc="100" dirty="0">
                <a:latin typeface="Calibri"/>
                <a:cs typeface="Calibri"/>
              </a:rPr>
              <a:t>rm.</a:t>
            </a:r>
            <a:endParaRPr sz="1100" dirty="0">
              <a:latin typeface="Calibri"/>
              <a:cs typeface="Calibri"/>
            </a:endParaRPr>
          </a:p>
          <a:p>
            <a:pPr>
              <a:lnSpc>
                <a:spcPct val="100000"/>
              </a:lnSpc>
              <a:spcBef>
                <a:spcPts val="55"/>
              </a:spcBef>
            </a:pPr>
            <a:endParaRPr sz="1100" dirty="0">
              <a:latin typeface="Calibri"/>
              <a:cs typeface="Calibri"/>
            </a:endParaRPr>
          </a:p>
          <a:p>
            <a:pPr marL="12700" marR="5080">
              <a:lnSpc>
                <a:spcPct val="100000"/>
              </a:lnSpc>
            </a:pPr>
            <a:r>
              <a:rPr sz="1100" spc="90" dirty="0">
                <a:latin typeface="Calibri"/>
                <a:cs typeface="Calibri"/>
              </a:rPr>
              <a:t>rm</a:t>
            </a:r>
            <a:r>
              <a:rPr sz="1100" spc="40" dirty="0">
                <a:latin typeface="Calibri"/>
                <a:cs typeface="Calibri"/>
              </a:rPr>
              <a:t> </a:t>
            </a:r>
            <a:r>
              <a:rPr sz="1100" spc="50" dirty="0">
                <a:latin typeface="Calibri"/>
                <a:cs typeface="Calibri"/>
              </a:rPr>
              <a:t>-rf</a:t>
            </a:r>
            <a:r>
              <a:rPr sz="1100" spc="40" dirty="0">
                <a:latin typeface="Calibri"/>
                <a:cs typeface="Calibri"/>
              </a:rPr>
              <a:t> </a:t>
            </a:r>
            <a:r>
              <a:rPr sz="1100" spc="65" dirty="0">
                <a:latin typeface="Calibri"/>
                <a:cs typeface="Calibri"/>
              </a:rPr>
              <a:t>directory</a:t>
            </a:r>
            <a:r>
              <a:rPr sz="1100" spc="35" dirty="0">
                <a:latin typeface="Calibri"/>
                <a:cs typeface="Calibri"/>
              </a:rPr>
              <a:t> </a:t>
            </a:r>
            <a:r>
              <a:rPr sz="1100" spc="50" dirty="0">
                <a:latin typeface="Calibri"/>
                <a:cs typeface="Calibri"/>
              </a:rPr>
              <a:t>-</a:t>
            </a:r>
            <a:r>
              <a:rPr sz="1100" spc="40" dirty="0">
                <a:latin typeface="Calibri"/>
                <a:cs typeface="Calibri"/>
              </a:rPr>
              <a:t> </a:t>
            </a:r>
            <a:r>
              <a:rPr sz="1100" spc="75" dirty="0">
                <a:latin typeface="Calibri"/>
                <a:cs typeface="Calibri"/>
              </a:rPr>
              <a:t>Αφαιρεί</a:t>
            </a:r>
            <a:r>
              <a:rPr sz="1100" spc="50" dirty="0">
                <a:latin typeface="Calibri"/>
                <a:cs typeface="Calibri"/>
              </a:rPr>
              <a:t> </a:t>
            </a:r>
            <a:r>
              <a:rPr sz="1100" spc="80" dirty="0">
                <a:latin typeface="Calibri"/>
                <a:cs typeface="Calibri"/>
              </a:rPr>
              <a:t>αναδρομικά</a:t>
            </a:r>
            <a:r>
              <a:rPr sz="1100" spc="40" dirty="0">
                <a:latin typeface="Calibri"/>
                <a:cs typeface="Calibri"/>
              </a:rPr>
              <a:t> </a:t>
            </a:r>
            <a:r>
              <a:rPr sz="1100" spc="70" dirty="0">
                <a:latin typeface="Calibri"/>
                <a:cs typeface="Calibri"/>
              </a:rPr>
              <a:t>τον</a:t>
            </a:r>
            <a:r>
              <a:rPr sz="1100" spc="40" dirty="0">
                <a:latin typeface="Calibri"/>
                <a:cs typeface="Calibri"/>
              </a:rPr>
              <a:t> </a:t>
            </a:r>
            <a:r>
              <a:rPr sz="1100" spc="75" dirty="0">
                <a:latin typeface="Calibri"/>
                <a:cs typeface="Calibri"/>
              </a:rPr>
              <a:t>κατάλογο</a:t>
            </a:r>
            <a:r>
              <a:rPr sz="1100" spc="40" dirty="0">
                <a:latin typeface="Calibri"/>
                <a:cs typeface="Calibri"/>
              </a:rPr>
              <a:t> </a:t>
            </a:r>
            <a:r>
              <a:rPr sz="1100" spc="70" dirty="0">
                <a:latin typeface="Calibri"/>
                <a:cs typeface="Calibri"/>
              </a:rPr>
              <a:t>και</a:t>
            </a:r>
            <a:r>
              <a:rPr sz="1100" spc="45" dirty="0">
                <a:latin typeface="Calibri"/>
                <a:cs typeface="Calibri"/>
              </a:rPr>
              <a:t> </a:t>
            </a:r>
            <a:r>
              <a:rPr sz="1100" spc="85" dirty="0">
                <a:latin typeface="Calibri"/>
                <a:cs typeface="Calibri"/>
              </a:rPr>
              <a:t>όλα</a:t>
            </a:r>
            <a:r>
              <a:rPr sz="1100" spc="40" dirty="0">
                <a:latin typeface="Calibri"/>
                <a:cs typeface="Calibri"/>
              </a:rPr>
              <a:t> </a:t>
            </a:r>
            <a:r>
              <a:rPr sz="1100" spc="75" dirty="0">
                <a:latin typeface="Calibri"/>
                <a:cs typeface="Calibri"/>
              </a:rPr>
              <a:t>τα</a:t>
            </a:r>
            <a:r>
              <a:rPr sz="1100" spc="40" dirty="0">
                <a:latin typeface="Calibri"/>
                <a:cs typeface="Calibri"/>
              </a:rPr>
              <a:t> </a:t>
            </a:r>
            <a:r>
              <a:rPr sz="1100" spc="75" dirty="0">
                <a:latin typeface="Calibri"/>
                <a:cs typeface="Calibri"/>
              </a:rPr>
              <a:t>αρχεία</a:t>
            </a:r>
            <a:r>
              <a:rPr sz="1100" spc="45" dirty="0">
                <a:latin typeface="Calibri"/>
                <a:cs typeface="Calibri"/>
              </a:rPr>
              <a:t> </a:t>
            </a:r>
            <a:r>
              <a:rPr sz="1100" spc="70" dirty="0">
                <a:latin typeface="Calibri"/>
                <a:cs typeface="Calibri"/>
              </a:rPr>
              <a:t>και</a:t>
            </a:r>
            <a:r>
              <a:rPr sz="1100" spc="45" dirty="0">
                <a:latin typeface="Calibri"/>
                <a:cs typeface="Calibri"/>
              </a:rPr>
              <a:t> </a:t>
            </a:r>
            <a:r>
              <a:rPr sz="1100" spc="75" dirty="0">
                <a:latin typeface="Calibri"/>
                <a:cs typeface="Calibri"/>
              </a:rPr>
              <a:t>τους</a:t>
            </a:r>
            <a:r>
              <a:rPr sz="1100" spc="40" dirty="0">
                <a:latin typeface="Calibri"/>
                <a:cs typeface="Calibri"/>
              </a:rPr>
              <a:t> </a:t>
            </a:r>
            <a:r>
              <a:rPr sz="1100" spc="75" dirty="0">
                <a:latin typeface="Calibri"/>
                <a:cs typeface="Calibri"/>
              </a:rPr>
              <a:t>καταλόγους</a:t>
            </a:r>
            <a:r>
              <a:rPr sz="1100" spc="40" dirty="0">
                <a:latin typeface="Calibri"/>
                <a:cs typeface="Calibri"/>
              </a:rPr>
              <a:t> </a:t>
            </a:r>
            <a:r>
              <a:rPr sz="1100" spc="75" dirty="0">
                <a:latin typeface="Calibri"/>
                <a:cs typeface="Calibri"/>
              </a:rPr>
              <a:t>στη</a:t>
            </a:r>
            <a:r>
              <a:rPr sz="1100" spc="40" dirty="0">
                <a:latin typeface="Calibri"/>
                <a:cs typeface="Calibri"/>
              </a:rPr>
              <a:t> </a:t>
            </a:r>
            <a:r>
              <a:rPr sz="1100" spc="85" dirty="0">
                <a:latin typeface="Calibri"/>
                <a:cs typeface="Calibri"/>
              </a:rPr>
              <a:t>δομή</a:t>
            </a:r>
            <a:r>
              <a:rPr sz="1100" spc="45" dirty="0">
                <a:latin typeface="Calibri"/>
                <a:cs typeface="Calibri"/>
              </a:rPr>
              <a:t> </a:t>
            </a:r>
            <a:r>
              <a:rPr sz="1100" spc="75" dirty="0">
                <a:latin typeface="Calibri"/>
                <a:cs typeface="Calibri"/>
              </a:rPr>
              <a:t>του</a:t>
            </a:r>
            <a:r>
              <a:rPr sz="1100" spc="40" dirty="0">
                <a:latin typeface="Calibri"/>
                <a:cs typeface="Calibri"/>
              </a:rPr>
              <a:t> </a:t>
            </a:r>
            <a:r>
              <a:rPr sz="1100" spc="75" dirty="0">
                <a:latin typeface="Calibri"/>
                <a:cs typeface="Calibri"/>
              </a:rPr>
              <a:t>καταλόγου.</a:t>
            </a:r>
            <a:r>
              <a:rPr sz="1100" spc="40" dirty="0">
                <a:latin typeface="Calibri"/>
                <a:cs typeface="Calibri"/>
              </a:rPr>
              <a:t> </a:t>
            </a:r>
            <a:r>
              <a:rPr sz="1100" spc="80" dirty="0">
                <a:latin typeface="Calibri"/>
                <a:cs typeface="Calibri"/>
              </a:rPr>
              <a:t>Όταν</a:t>
            </a:r>
            <a:r>
              <a:rPr sz="1100" spc="40" dirty="0">
                <a:latin typeface="Calibri"/>
                <a:cs typeface="Calibri"/>
              </a:rPr>
              <a:t> </a:t>
            </a:r>
            <a:r>
              <a:rPr sz="1100" spc="70" dirty="0">
                <a:latin typeface="Calibri"/>
                <a:cs typeface="Calibri"/>
              </a:rPr>
              <a:t>χρησιμοποιείτε</a:t>
            </a:r>
            <a:r>
              <a:rPr sz="1100" spc="45" dirty="0">
                <a:latin typeface="Calibri"/>
                <a:cs typeface="Calibri"/>
              </a:rPr>
              <a:t> </a:t>
            </a:r>
            <a:r>
              <a:rPr sz="1100" spc="75" dirty="0">
                <a:latin typeface="Calibri"/>
                <a:cs typeface="Calibri"/>
              </a:rPr>
              <a:t>την</a:t>
            </a:r>
            <a:r>
              <a:rPr sz="1100" spc="35" dirty="0">
                <a:latin typeface="Calibri"/>
                <a:cs typeface="Calibri"/>
              </a:rPr>
              <a:t> </a:t>
            </a:r>
            <a:r>
              <a:rPr sz="1100" spc="75" dirty="0">
                <a:latin typeface="Calibri"/>
                <a:cs typeface="Calibri"/>
              </a:rPr>
              <a:t>εντολή</a:t>
            </a:r>
            <a:r>
              <a:rPr sz="1100" spc="35" dirty="0">
                <a:latin typeface="Calibri"/>
                <a:cs typeface="Calibri"/>
              </a:rPr>
              <a:t> </a:t>
            </a:r>
            <a:r>
              <a:rPr sz="1100" spc="90" dirty="0">
                <a:latin typeface="Calibri"/>
                <a:cs typeface="Calibri"/>
              </a:rPr>
              <a:t>rm</a:t>
            </a:r>
            <a:r>
              <a:rPr sz="1100" spc="40" dirty="0">
                <a:latin typeface="Calibri"/>
                <a:cs typeface="Calibri"/>
              </a:rPr>
              <a:t> </a:t>
            </a:r>
            <a:r>
              <a:rPr sz="1100" spc="90" dirty="0">
                <a:latin typeface="Calibri"/>
                <a:cs typeface="Calibri"/>
              </a:rPr>
              <a:t>από</a:t>
            </a:r>
            <a:r>
              <a:rPr sz="1100" spc="45" dirty="0">
                <a:latin typeface="Calibri"/>
                <a:cs typeface="Calibri"/>
              </a:rPr>
              <a:t> </a:t>
            </a:r>
            <a:r>
              <a:rPr sz="1100" spc="70" dirty="0">
                <a:latin typeface="Calibri"/>
                <a:cs typeface="Calibri"/>
              </a:rPr>
              <a:t>το </a:t>
            </a:r>
            <a:r>
              <a:rPr sz="1100" spc="-235" dirty="0">
                <a:latin typeface="Calibri"/>
                <a:cs typeface="Calibri"/>
              </a:rPr>
              <a:t> </a:t>
            </a:r>
            <a:r>
              <a:rPr sz="1100" spc="70" dirty="0">
                <a:latin typeface="Calibri"/>
                <a:cs typeface="Calibri"/>
              </a:rPr>
              <a:t>τερματικό</a:t>
            </a:r>
            <a:r>
              <a:rPr sz="1100" spc="35" dirty="0">
                <a:latin typeface="Calibri"/>
                <a:cs typeface="Calibri"/>
              </a:rPr>
              <a:t> </a:t>
            </a:r>
            <a:r>
              <a:rPr sz="1100" spc="75" dirty="0">
                <a:latin typeface="Calibri"/>
                <a:cs typeface="Calibri"/>
              </a:rPr>
              <a:t>πρέπει</a:t>
            </a:r>
            <a:r>
              <a:rPr sz="1100" spc="35" dirty="0">
                <a:latin typeface="Calibri"/>
                <a:cs typeface="Calibri"/>
              </a:rPr>
              <a:t> </a:t>
            </a:r>
            <a:r>
              <a:rPr sz="1100" spc="80" dirty="0">
                <a:latin typeface="Calibri"/>
                <a:cs typeface="Calibri"/>
              </a:rPr>
              <a:t>να</a:t>
            </a:r>
            <a:r>
              <a:rPr sz="1100" spc="40" dirty="0">
                <a:latin typeface="Calibri"/>
                <a:cs typeface="Calibri"/>
              </a:rPr>
              <a:t> </a:t>
            </a:r>
            <a:r>
              <a:rPr sz="1100" spc="80" dirty="0">
                <a:latin typeface="Calibri"/>
                <a:cs typeface="Calibri"/>
              </a:rPr>
              <a:t>θυμάστε</a:t>
            </a:r>
            <a:r>
              <a:rPr sz="1100" spc="35" dirty="0">
                <a:latin typeface="Calibri"/>
                <a:cs typeface="Calibri"/>
              </a:rPr>
              <a:t> </a:t>
            </a:r>
            <a:r>
              <a:rPr sz="1100" spc="60" dirty="0">
                <a:latin typeface="Calibri"/>
                <a:cs typeface="Calibri"/>
              </a:rPr>
              <a:t>ότι</a:t>
            </a:r>
            <a:r>
              <a:rPr sz="1100" spc="35" dirty="0">
                <a:latin typeface="Calibri"/>
                <a:cs typeface="Calibri"/>
              </a:rPr>
              <a:t> </a:t>
            </a:r>
            <a:r>
              <a:rPr sz="1100" spc="80" dirty="0">
                <a:latin typeface="Calibri"/>
                <a:cs typeface="Calibri"/>
              </a:rPr>
              <a:t>αυτό</a:t>
            </a:r>
            <a:r>
              <a:rPr sz="1100" spc="40" dirty="0">
                <a:latin typeface="Calibri"/>
                <a:cs typeface="Calibri"/>
              </a:rPr>
              <a:t> </a:t>
            </a:r>
            <a:r>
              <a:rPr sz="1100" spc="75" dirty="0">
                <a:latin typeface="Calibri"/>
                <a:cs typeface="Calibri"/>
              </a:rPr>
              <a:t>διαγράφει</a:t>
            </a:r>
            <a:r>
              <a:rPr sz="1100" spc="35" dirty="0">
                <a:latin typeface="Calibri"/>
                <a:cs typeface="Calibri"/>
              </a:rPr>
              <a:t> </a:t>
            </a:r>
            <a:r>
              <a:rPr sz="1100" spc="70" dirty="0">
                <a:latin typeface="Calibri"/>
                <a:cs typeface="Calibri"/>
              </a:rPr>
              <a:t>το</a:t>
            </a:r>
            <a:r>
              <a:rPr sz="1100" spc="35" dirty="0">
                <a:latin typeface="Calibri"/>
                <a:cs typeface="Calibri"/>
              </a:rPr>
              <a:t> </a:t>
            </a:r>
            <a:r>
              <a:rPr sz="1100" spc="65" dirty="0">
                <a:latin typeface="Calibri"/>
                <a:cs typeface="Calibri"/>
              </a:rPr>
              <a:t>αρχείο.</a:t>
            </a:r>
            <a:r>
              <a:rPr sz="1100" spc="45" dirty="0">
                <a:latin typeface="Calibri"/>
                <a:cs typeface="Calibri"/>
              </a:rPr>
              <a:t> </a:t>
            </a:r>
            <a:r>
              <a:rPr sz="1100" spc="80" dirty="0">
                <a:latin typeface="Calibri"/>
                <a:cs typeface="Calibri"/>
              </a:rPr>
              <a:t>Δεν</a:t>
            </a:r>
            <a:r>
              <a:rPr sz="1100" spc="30" dirty="0">
                <a:latin typeface="Calibri"/>
                <a:cs typeface="Calibri"/>
              </a:rPr>
              <a:t> </a:t>
            </a:r>
            <a:r>
              <a:rPr sz="1100" spc="75" dirty="0">
                <a:latin typeface="Calibri"/>
                <a:cs typeface="Calibri"/>
              </a:rPr>
              <a:t>υπάρχει</a:t>
            </a:r>
            <a:r>
              <a:rPr sz="1100" spc="35" dirty="0">
                <a:latin typeface="Calibri"/>
                <a:cs typeface="Calibri"/>
              </a:rPr>
              <a:t> </a:t>
            </a:r>
            <a:r>
              <a:rPr sz="1100" spc="80" dirty="0">
                <a:latin typeface="Calibri"/>
                <a:cs typeface="Calibri"/>
              </a:rPr>
              <a:t>φάκελος</a:t>
            </a:r>
            <a:r>
              <a:rPr sz="1100" spc="40" dirty="0">
                <a:latin typeface="Calibri"/>
                <a:cs typeface="Calibri"/>
              </a:rPr>
              <a:t> </a:t>
            </a:r>
            <a:r>
              <a:rPr sz="1100" spc="80" dirty="0">
                <a:latin typeface="Calibri"/>
                <a:cs typeface="Calibri"/>
              </a:rPr>
              <a:t>απορριμμάτων</a:t>
            </a:r>
            <a:r>
              <a:rPr sz="1100" spc="35" dirty="0">
                <a:latin typeface="Calibri"/>
                <a:cs typeface="Calibri"/>
              </a:rPr>
              <a:t> </a:t>
            </a:r>
            <a:r>
              <a:rPr sz="1100" spc="70" dirty="0">
                <a:latin typeface="Calibri"/>
                <a:cs typeface="Calibri"/>
              </a:rPr>
              <a:t>για</a:t>
            </a:r>
            <a:r>
              <a:rPr sz="1100" spc="40" dirty="0">
                <a:latin typeface="Calibri"/>
                <a:cs typeface="Calibri"/>
              </a:rPr>
              <a:t> </a:t>
            </a:r>
            <a:r>
              <a:rPr sz="1100" spc="55" dirty="0">
                <a:latin typeface="Calibri"/>
                <a:cs typeface="Calibri"/>
              </a:rPr>
              <a:t>τις</a:t>
            </a:r>
            <a:r>
              <a:rPr sz="1100" spc="35" dirty="0">
                <a:latin typeface="Calibri"/>
                <a:cs typeface="Calibri"/>
              </a:rPr>
              <a:t> </a:t>
            </a:r>
            <a:r>
              <a:rPr sz="1100" spc="70" dirty="0">
                <a:latin typeface="Calibri"/>
                <a:cs typeface="Calibri"/>
              </a:rPr>
              <a:t>εντολές</a:t>
            </a:r>
            <a:r>
              <a:rPr sz="1100" spc="35" dirty="0">
                <a:latin typeface="Calibri"/>
                <a:cs typeface="Calibri"/>
              </a:rPr>
              <a:t> </a:t>
            </a:r>
            <a:r>
              <a:rPr sz="1100" spc="75" dirty="0">
                <a:latin typeface="Calibri"/>
                <a:cs typeface="Calibri"/>
              </a:rPr>
              <a:t>του</a:t>
            </a:r>
            <a:r>
              <a:rPr sz="1100" spc="40" dirty="0">
                <a:latin typeface="Calibri"/>
                <a:cs typeface="Calibri"/>
              </a:rPr>
              <a:t> </a:t>
            </a:r>
            <a:r>
              <a:rPr sz="1100" spc="70" dirty="0">
                <a:latin typeface="Calibri"/>
                <a:cs typeface="Calibri"/>
              </a:rPr>
              <a:t>τερματικού.</a:t>
            </a:r>
            <a:endParaRPr sz="1100" dirty="0">
              <a:latin typeface="Calibri"/>
              <a:cs typeface="Calibri"/>
            </a:endParaRPr>
          </a:p>
          <a:p>
            <a:pPr>
              <a:lnSpc>
                <a:spcPct val="100000"/>
              </a:lnSpc>
              <a:spcBef>
                <a:spcPts val="55"/>
              </a:spcBef>
            </a:pPr>
            <a:endParaRPr sz="1100" dirty="0">
              <a:latin typeface="Calibri"/>
              <a:cs typeface="Calibri"/>
            </a:endParaRPr>
          </a:p>
          <a:p>
            <a:pPr marL="12700" marR="918844" indent="48895">
              <a:lnSpc>
                <a:spcPct val="100000"/>
              </a:lnSpc>
              <a:spcBef>
                <a:spcPts val="5"/>
              </a:spcBef>
            </a:pPr>
            <a:r>
              <a:rPr sz="1100" spc="100" dirty="0">
                <a:latin typeface="Calibri"/>
                <a:cs typeface="Calibri"/>
              </a:rPr>
              <a:t>Η</a:t>
            </a:r>
            <a:r>
              <a:rPr sz="1100" spc="40" dirty="0">
                <a:latin typeface="Calibri"/>
                <a:cs typeface="Calibri"/>
              </a:rPr>
              <a:t> </a:t>
            </a:r>
            <a:r>
              <a:rPr sz="1100" spc="75" dirty="0">
                <a:latin typeface="Calibri"/>
                <a:cs typeface="Calibri"/>
              </a:rPr>
              <a:t>λειτουργία/φάκελος</a:t>
            </a:r>
            <a:r>
              <a:rPr sz="1100" spc="40" dirty="0">
                <a:latin typeface="Calibri"/>
                <a:cs typeface="Calibri"/>
              </a:rPr>
              <a:t> </a:t>
            </a:r>
            <a:r>
              <a:rPr sz="1100" spc="70" dirty="0">
                <a:latin typeface="Calibri"/>
                <a:cs typeface="Calibri"/>
              </a:rPr>
              <a:t>Trash</a:t>
            </a:r>
            <a:r>
              <a:rPr sz="1100" spc="40" dirty="0">
                <a:latin typeface="Calibri"/>
                <a:cs typeface="Calibri"/>
              </a:rPr>
              <a:t> </a:t>
            </a:r>
            <a:r>
              <a:rPr sz="1100" spc="70" dirty="0">
                <a:latin typeface="Calibri"/>
                <a:cs typeface="Calibri"/>
              </a:rPr>
              <a:t>χρησιμοποιείται</a:t>
            </a:r>
            <a:r>
              <a:rPr sz="1100" spc="40" dirty="0">
                <a:latin typeface="Calibri"/>
                <a:cs typeface="Calibri"/>
              </a:rPr>
              <a:t> </a:t>
            </a:r>
            <a:r>
              <a:rPr sz="1100" spc="90" dirty="0">
                <a:latin typeface="Calibri"/>
                <a:cs typeface="Calibri"/>
              </a:rPr>
              <a:t>από</a:t>
            </a:r>
            <a:r>
              <a:rPr sz="1100" spc="45" dirty="0">
                <a:latin typeface="Calibri"/>
                <a:cs typeface="Calibri"/>
              </a:rPr>
              <a:t> </a:t>
            </a:r>
            <a:r>
              <a:rPr sz="1100" spc="70" dirty="0">
                <a:latin typeface="Calibri"/>
                <a:cs typeface="Calibri"/>
              </a:rPr>
              <a:t>λειτουργίες</a:t>
            </a:r>
            <a:r>
              <a:rPr sz="1100" spc="35" dirty="0">
                <a:latin typeface="Calibri"/>
                <a:cs typeface="Calibri"/>
              </a:rPr>
              <a:t> </a:t>
            </a:r>
            <a:r>
              <a:rPr sz="1100" spc="70" dirty="0">
                <a:latin typeface="Calibri"/>
                <a:cs typeface="Calibri"/>
              </a:rPr>
              <a:t>GUI.</a:t>
            </a:r>
            <a:r>
              <a:rPr sz="1100" spc="45" dirty="0">
                <a:latin typeface="Calibri"/>
                <a:cs typeface="Calibri"/>
              </a:rPr>
              <a:t> </a:t>
            </a:r>
            <a:r>
              <a:rPr sz="1100" spc="60" dirty="0">
                <a:latin typeface="Calibri"/>
                <a:cs typeface="Calibri"/>
              </a:rPr>
              <a:t>Έτσι,</a:t>
            </a:r>
            <a:r>
              <a:rPr sz="1100" spc="40" dirty="0">
                <a:latin typeface="Calibri"/>
                <a:cs typeface="Calibri"/>
              </a:rPr>
              <a:t> </a:t>
            </a:r>
            <a:r>
              <a:rPr sz="1100" spc="85" dirty="0">
                <a:latin typeface="Calibri"/>
                <a:cs typeface="Calibri"/>
              </a:rPr>
              <a:t>αν</a:t>
            </a:r>
            <a:r>
              <a:rPr sz="1100" spc="45" dirty="0">
                <a:latin typeface="Calibri"/>
                <a:cs typeface="Calibri"/>
              </a:rPr>
              <a:t> </a:t>
            </a:r>
            <a:r>
              <a:rPr sz="1100" spc="90" dirty="0">
                <a:latin typeface="Calibri"/>
                <a:cs typeface="Calibri"/>
              </a:rPr>
              <a:t>rm</a:t>
            </a:r>
            <a:r>
              <a:rPr sz="1100" spc="40" dirty="0">
                <a:latin typeface="Calibri"/>
                <a:cs typeface="Calibri"/>
              </a:rPr>
              <a:t> </a:t>
            </a:r>
            <a:r>
              <a:rPr sz="1100" spc="80" dirty="0">
                <a:latin typeface="Calibri"/>
                <a:cs typeface="Calibri"/>
              </a:rPr>
              <a:t>ένα</a:t>
            </a:r>
            <a:r>
              <a:rPr sz="1100" spc="45" dirty="0">
                <a:latin typeface="Calibri"/>
                <a:cs typeface="Calibri"/>
              </a:rPr>
              <a:t> </a:t>
            </a:r>
            <a:r>
              <a:rPr sz="1100" spc="70" dirty="0">
                <a:latin typeface="Calibri"/>
                <a:cs typeface="Calibri"/>
              </a:rPr>
              <a:t>αρχείο</a:t>
            </a:r>
            <a:r>
              <a:rPr sz="1100" spc="45" dirty="0">
                <a:latin typeface="Calibri"/>
                <a:cs typeface="Calibri"/>
              </a:rPr>
              <a:t> </a:t>
            </a:r>
            <a:r>
              <a:rPr sz="1100" spc="85" dirty="0">
                <a:latin typeface="Calibri"/>
                <a:cs typeface="Calibri"/>
              </a:rPr>
              <a:t>ή</a:t>
            </a:r>
            <a:r>
              <a:rPr sz="1100" spc="45" dirty="0">
                <a:latin typeface="Calibri"/>
                <a:cs typeface="Calibri"/>
              </a:rPr>
              <a:t> </a:t>
            </a:r>
            <a:r>
              <a:rPr sz="1100" spc="75" dirty="0">
                <a:latin typeface="Calibri"/>
                <a:cs typeface="Calibri"/>
              </a:rPr>
              <a:t>έναν</a:t>
            </a:r>
            <a:r>
              <a:rPr sz="1100" spc="35" dirty="0">
                <a:latin typeface="Calibri"/>
                <a:cs typeface="Calibri"/>
              </a:rPr>
              <a:t> </a:t>
            </a:r>
            <a:r>
              <a:rPr sz="1100" spc="80" dirty="0">
                <a:latin typeface="Calibri"/>
                <a:cs typeface="Calibri"/>
              </a:rPr>
              <a:t>φάκελο</a:t>
            </a:r>
            <a:r>
              <a:rPr sz="1100" spc="45" dirty="0">
                <a:latin typeface="Calibri"/>
                <a:cs typeface="Calibri"/>
              </a:rPr>
              <a:t> </a:t>
            </a:r>
            <a:r>
              <a:rPr sz="1100" spc="70" dirty="0">
                <a:latin typeface="Calibri"/>
                <a:cs typeface="Calibri"/>
              </a:rPr>
              <a:t>τότε</a:t>
            </a:r>
            <a:r>
              <a:rPr sz="1100" spc="35" dirty="0">
                <a:latin typeface="Calibri"/>
                <a:cs typeface="Calibri"/>
              </a:rPr>
              <a:t> </a:t>
            </a:r>
            <a:r>
              <a:rPr sz="1100" spc="65" dirty="0">
                <a:latin typeface="Calibri"/>
                <a:cs typeface="Calibri"/>
              </a:rPr>
              <a:t>είναι</a:t>
            </a:r>
            <a:r>
              <a:rPr sz="1100" spc="45" dirty="0">
                <a:latin typeface="Calibri"/>
                <a:cs typeface="Calibri"/>
              </a:rPr>
              <a:t> </a:t>
            </a:r>
            <a:r>
              <a:rPr sz="1100" spc="70" dirty="0">
                <a:latin typeface="Calibri"/>
                <a:cs typeface="Calibri"/>
              </a:rPr>
              <a:t>λίγο</a:t>
            </a:r>
            <a:r>
              <a:rPr sz="1100" spc="40" dirty="0">
                <a:latin typeface="Calibri"/>
                <a:cs typeface="Calibri"/>
              </a:rPr>
              <a:t> </a:t>
            </a:r>
            <a:r>
              <a:rPr sz="1100" spc="80" dirty="0">
                <a:latin typeface="Calibri"/>
                <a:cs typeface="Calibri"/>
              </a:rPr>
              <a:t>πολύ</a:t>
            </a:r>
            <a:r>
              <a:rPr sz="1100" spc="40" dirty="0">
                <a:latin typeface="Calibri"/>
                <a:cs typeface="Calibri"/>
              </a:rPr>
              <a:t> </a:t>
            </a:r>
            <a:r>
              <a:rPr sz="1100" spc="70" dirty="0">
                <a:latin typeface="Calibri"/>
                <a:cs typeface="Calibri"/>
              </a:rPr>
              <a:t>χαμένος.</a:t>
            </a:r>
            <a:r>
              <a:rPr sz="1100" spc="45" dirty="0">
                <a:latin typeface="Calibri"/>
                <a:cs typeface="Calibri"/>
              </a:rPr>
              <a:t> </a:t>
            </a:r>
            <a:r>
              <a:rPr sz="1100" spc="75" dirty="0">
                <a:latin typeface="Calibri"/>
                <a:cs typeface="Calibri"/>
              </a:rPr>
              <a:t>Επομένως, </a:t>
            </a:r>
            <a:r>
              <a:rPr sz="1100" spc="-235" dirty="0">
                <a:latin typeface="Calibri"/>
                <a:cs typeface="Calibri"/>
              </a:rPr>
              <a:t> </a:t>
            </a:r>
            <a:r>
              <a:rPr sz="1100" spc="80" dirty="0">
                <a:latin typeface="Calibri"/>
                <a:cs typeface="Calibri"/>
              </a:rPr>
              <a:t>παρακαλούμε</a:t>
            </a:r>
            <a:r>
              <a:rPr sz="1100" spc="35" dirty="0">
                <a:latin typeface="Calibri"/>
                <a:cs typeface="Calibri"/>
              </a:rPr>
              <a:t> </a:t>
            </a:r>
            <a:r>
              <a:rPr sz="1100" spc="80" dirty="0">
                <a:latin typeface="Calibri"/>
                <a:cs typeface="Calibri"/>
              </a:rPr>
              <a:t>να</a:t>
            </a:r>
            <a:r>
              <a:rPr sz="1100" spc="35" dirty="0">
                <a:latin typeface="Calibri"/>
                <a:cs typeface="Calibri"/>
              </a:rPr>
              <a:t> </a:t>
            </a:r>
            <a:r>
              <a:rPr sz="1100" spc="65" dirty="0">
                <a:latin typeface="Calibri"/>
                <a:cs typeface="Calibri"/>
              </a:rPr>
              <a:t>είστε</a:t>
            </a:r>
            <a:r>
              <a:rPr sz="1100" spc="30" dirty="0">
                <a:latin typeface="Calibri"/>
                <a:cs typeface="Calibri"/>
              </a:rPr>
              <a:t> </a:t>
            </a:r>
            <a:r>
              <a:rPr sz="1100" spc="70" dirty="0">
                <a:latin typeface="Calibri"/>
                <a:cs typeface="Calibri"/>
              </a:rPr>
              <a:t>προσεκτικοί</a:t>
            </a:r>
            <a:r>
              <a:rPr sz="1100" spc="35" dirty="0">
                <a:latin typeface="Calibri"/>
                <a:cs typeface="Calibri"/>
              </a:rPr>
              <a:t> </a:t>
            </a:r>
            <a:r>
              <a:rPr sz="1100" spc="70" dirty="0">
                <a:latin typeface="Calibri"/>
                <a:cs typeface="Calibri"/>
              </a:rPr>
              <a:t>πριν</a:t>
            </a:r>
            <a:r>
              <a:rPr sz="1100" spc="35" dirty="0">
                <a:latin typeface="Calibri"/>
                <a:cs typeface="Calibri"/>
              </a:rPr>
              <a:t> </a:t>
            </a:r>
            <a:r>
              <a:rPr sz="1100" spc="70" dirty="0">
                <a:latin typeface="Calibri"/>
                <a:cs typeface="Calibri"/>
              </a:rPr>
              <a:t>εκτελέσετε</a:t>
            </a:r>
            <a:r>
              <a:rPr sz="1100" spc="25" dirty="0">
                <a:latin typeface="Calibri"/>
                <a:cs typeface="Calibri"/>
              </a:rPr>
              <a:t> </a:t>
            </a:r>
            <a:r>
              <a:rPr sz="1100" spc="80" dirty="0">
                <a:latin typeface="Calibri"/>
                <a:cs typeface="Calibri"/>
              </a:rPr>
              <a:t>αυτή</a:t>
            </a:r>
            <a:r>
              <a:rPr sz="1100" spc="35" dirty="0">
                <a:latin typeface="Calibri"/>
                <a:cs typeface="Calibri"/>
              </a:rPr>
              <a:t> </a:t>
            </a:r>
            <a:r>
              <a:rPr sz="1100" spc="75" dirty="0">
                <a:latin typeface="Calibri"/>
                <a:cs typeface="Calibri"/>
              </a:rPr>
              <a:t>την</a:t>
            </a:r>
            <a:r>
              <a:rPr sz="1100" spc="30" dirty="0">
                <a:latin typeface="Calibri"/>
                <a:cs typeface="Calibri"/>
              </a:rPr>
              <a:t> </a:t>
            </a:r>
            <a:r>
              <a:rPr sz="1100" spc="70" dirty="0">
                <a:latin typeface="Calibri"/>
                <a:cs typeface="Calibri"/>
              </a:rPr>
              <a:t>εντολή.</a:t>
            </a:r>
            <a:endParaRPr sz="1100" dirty="0">
              <a:latin typeface="Calibri"/>
              <a:cs typeface="Calibri"/>
            </a:endParaRPr>
          </a:p>
          <a:p>
            <a:pPr>
              <a:lnSpc>
                <a:spcPct val="100000"/>
              </a:lnSpc>
              <a:spcBef>
                <a:spcPts val="50"/>
              </a:spcBef>
            </a:pPr>
            <a:endParaRPr sz="1100" dirty="0">
              <a:latin typeface="Calibri"/>
              <a:cs typeface="Calibri"/>
            </a:endParaRPr>
          </a:p>
          <a:p>
            <a:pPr marL="12700">
              <a:lnSpc>
                <a:spcPct val="100000"/>
              </a:lnSpc>
              <a:spcBef>
                <a:spcPts val="5"/>
              </a:spcBef>
            </a:pPr>
            <a:r>
              <a:rPr sz="1100" spc="70" dirty="0">
                <a:latin typeface="Calibri"/>
                <a:cs typeface="Calibri"/>
              </a:rPr>
              <a:t>Παραδείγματα:</a:t>
            </a:r>
            <a:endParaRPr sz="1100" dirty="0">
              <a:latin typeface="Calibri"/>
              <a:cs typeface="Calibri"/>
            </a:endParaRPr>
          </a:p>
          <a:p>
            <a:pPr>
              <a:lnSpc>
                <a:spcPct val="100000"/>
              </a:lnSpc>
              <a:spcBef>
                <a:spcPts val="45"/>
              </a:spcBef>
            </a:pPr>
            <a:endParaRPr sz="1100" dirty="0">
              <a:latin typeface="Calibri"/>
              <a:cs typeface="Calibri"/>
            </a:endParaRPr>
          </a:p>
          <a:p>
            <a:pPr marL="12700">
              <a:lnSpc>
                <a:spcPct val="100000"/>
              </a:lnSpc>
            </a:pPr>
            <a:r>
              <a:rPr sz="1100" b="1" spc="55" dirty="0">
                <a:latin typeface="Calibri"/>
                <a:cs typeface="Calibri"/>
              </a:rPr>
              <a:t>$</a:t>
            </a:r>
            <a:r>
              <a:rPr sz="1100" b="1" spc="-5" dirty="0">
                <a:latin typeface="Calibri"/>
                <a:cs typeface="Calibri"/>
              </a:rPr>
              <a:t> </a:t>
            </a:r>
            <a:r>
              <a:rPr sz="1100" b="1" spc="50" dirty="0">
                <a:solidFill>
                  <a:srgbClr val="FF0000"/>
                </a:solidFill>
                <a:latin typeface="Calibri"/>
                <a:cs typeface="Calibri"/>
              </a:rPr>
              <a:t>mkdir</a:t>
            </a:r>
            <a:r>
              <a:rPr sz="1100" b="1" spc="5" dirty="0">
                <a:solidFill>
                  <a:srgbClr val="FF0000"/>
                </a:solidFill>
                <a:latin typeface="Calibri"/>
                <a:cs typeface="Calibri"/>
              </a:rPr>
              <a:t> </a:t>
            </a:r>
            <a:r>
              <a:rPr sz="1100" b="1" spc="45" dirty="0">
                <a:solidFill>
                  <a:srgbClr val="FF0000"/>
                </a:solidFill>
                <a:latin typeface="Calibri"/>
                <a:cs typeface="Calibri"/>
              </a:rPr>
              <a:t>MyNewFolder</a:t>
            </a:r>
            <a:endParaRPr sz="1100" dirty="0">
              <a:latin typeface="Calibri"/>
              <a:cs typeface="Calibri"/>
            </a:endParaRPr>
          </a:p>
          <a:p>
            <a:pPr>
              <a:lnSpc>
                <a:spcPct val="100000"/>
              </a:lnSpc>
              <a:spcBef>
                <a:spcPts val="50"/>
              </a:spcBef>
            </a:pPr>
            <a:endParaRPr sz="1100" dirty="0">
              <a:latin typeface="Calibri"/>
              <a:cs typeface="Calibri"/>
            </a:endParaRPr>
          </a:p>
          <a:p>
            <a:pPr marL="12700">
              <a:lnSpc>
                <a:spcPct val="100000"/>
              </a:lnSpc>
            </a:pPr>
            <a:r>
              <a:rPr sz="1100" b="1" spc="55" dirty="0">
                <a:latin typeface="Calibri"/>
                <a:cs typeface="Calibri"/>
              </a:rPr>
              <a:t>$</a:t>
            </a:r>
            <a:r>
              <a:rPr sz="1100" b="1" spc="5" dirty="0">
                <a:latin typeface="Calibri"/>
                <a:cs typeface="Calibri"/>
              </a:rPr>
              <a:t> </a:t>
            </a:r>
            <a:r>
              <a:rPr sz="1100" b="1" spc="50" dirty="0">
                <a:solidFill>
                  <a:srgbClr val="FF0000"/>
                </a:solidFill>
                <a:latin typeface="Calibri"/>
                <a:cs typeface="Calibri"/>
              </a:rPr>
              <a:t>mkdir</a:t>
            </a:r>
            <a:r>
              <a:rPr sz="1100" b="1" spc="10" dirty="0">
                <a:solidFill>
                  <a:srgbClr val="FF0000"/>
                </a:solidFill>
                <a:latin typeface="Calibri"/>
                <a:cs typeface="Calibri"/>
              </a:rPr>
              <a:t> </a:t>
            </a:r>
            <a:r>
              <a:rPr sz="1100" b="1" spc="40" dirty="0">
                <a:solidFill>
                  <a:srgbClr val="FF0000"/>
                </a:solidFill>
                <a:latin typeface="Calibri"/>
                <a:cs typeface="Calibri"/>
              </a:rPr>
              <a:t>MyNewFolder/MyFiles</a:t>
            </a:r>
            <a:endParaRPr sz="1100" dirty="0">
              <a:latin typeface="Calibri"/>
              <a:cs typeface="Calibri"/>
            </a:endParaRPr>
          </a:p>
          <a:p>
            <a:pPr>
              <a:lnSpc>
                <a:spcPct val="100000"/>
              </a:lnSpc>
              <a:spcBef>
                <a:spcPts val="50"/>
              </a:spcBef>
            </a:pPr>
            <a:endParaRPr sz="1100" dirty="0">
              <a:latin typeface="Calibri"/>
              <a:cs typeface="Calibri"/>
            </a:endParaRPr>
          </a:p>
          <a:p>
            <a:pPr marL="12700">
              <a:lnSpc>
                <a:spcPct val="100000"/>
              </a:lnSpc>
            </a:pPr>
            <a:r>
              <a:rPr sz="1100" b="1" spc="55" dirty="0">
                <a:latin typeface="Calibri"/>
                <a:cs typeface="Calibri"/>
              </a:rPr>
              <a:t>$  </a:t>
            </a:r>
            <a:r>
              <a:rPr sz="1100" b="1" spc="60" dirty="0">
                <a:latin typeface="Calibri"/>
                <a:cs typeface="Calibri"/>
              </a:rPr>
              <a:t> </a:t>
            </a:r>
            <a:r>
              <a:rPr sz="1100" b="1" spc="35" dirty="0">
                <a:solidFill>
                  <a:srgbClr val="FF0000"/>
                </a:solidFill>
                <a:latin typeface="Calibri"/>
                <a:cs typeface="Calibri"/>
              </a:rPr>
              <a:t>r</a:t>
            </a:r>
            <a:r>
              <a:rPr sz="1100" b="1" spc="25" dirty="0">
                <a:solidFill>
                  <a:srgbClr val="FF0000"/>
                </a:solidFill>
                <a:latin typeface="Calibri"/>
                <a:cs typeface="Calibri"/>
              </a:rPr>
              <a:t> </a:t>
            </a:r>
            <a:r>
              <a:rPr sz="1100" b="1" spc="90" dirty="0">
                <a:solidFill>
                  <a:srgbClr val="FF0000"/>
                </a:solidFill>
                <a:latin typeface="Calibri"/>
                <a:cs typeface="Calibri"/>
              </a:rPr>
              <a:t>m</a:t>
            </a:r>
            <a:r>
              <a:rPr sz="1100" b="1" spc="25" dirty="0">
                <a:solidFill>
                  <a:srgbClr val="FF0000"/>
                </a:solidFill>
                <a:latin typeface="Calibri"/>
                <a:cs typeface="Calibri"/>
              </a:rPr>
              <a:t> </a:t>
            </a:r>
            <a:r>
              <a:rPr sz="1100" b="1" spc="35" dirty="0">
                <a:solidFill>
                  <a:srgbClr val="FF0000"/>
                </a:solidFill>
                <a:latin typeface="Calibri"/>
                <a:cs typeface="Calibri"/>
              </a:rPr>
              <a:t>-rf</a:t>
            </a:r>
            <a:r>
              <a:rPr sz="1100" b="1" spc="30" dirty="0">
                <a:solidFill>
                  <a:srgbClr val="FF0000"/>
                </a:solidFill>
                <a:latin typeface="Calibri"/>
                <a:cs typeface="Calibri"/>
              </a:rPr>
              <a:t> </a:t>
            </a:r>
            <a:r>
              <a:rPr sz="1100" spc="55" dirty="0" err="1">
                <a:solidFill>
                  <a:srgbClr val="FF0000"/>
                </a:solidFill>
                <a:latin typeface="Calibri"/>
                <a:cs typeface="Calibri"/>
              </a:rPr>
              <a:t>MyNewFolder</a:t>
            </a:r>
            <a:r>
              <a:rPr sz="1100" spc="25" dirty="0">
                <a:latin typeface="Calibri"/>
                <a:cs typeface="Calibri"/>
              </a:rPr>
              <a:t> </a:t>
            </a:r>
            <a:r>
              <a:rPr sz="1100" spc="40" dirty="0">
                <a:latin typeface="Calibri"/>
                <a:cs typeface="Calibri"/>
              </a:rPr>
              <a:t>(όχι</a:t>
            </a:r>
            <a:r>
              <a:rPr sz="1100" spc="30" dirty="0">
                <a:latin typeface="Calibri"/>
                <a:cs typeface="Calibri"/>
              </a:rPr>
              <a:t> </a:t>
            </a:r>
            <a:r>
              <a:rPr sz="1100" spc="45" dirty="0">
                <a:latin typeface="Calibri"/>
                <a:cs typeface="Calibri"/>
              </a:rPr>
              <a:t>rmdir</a:t>
            </a:r>
            <a:r>
              <a:rPr sz="1100" spc="25" dirty="0">
                <a:latin typeface="Calibri"/>
                <a:cs typeface="Calibri"/>
              </a:rPr>
              <a:t> ,</a:t>
            </a:r>
            <a:r>
              <a:rPr sz="1100" spc="30" dirty="0">
                <a:latin typeface="Calibri"/>
                <a:cs typeface="Calibri"/>
              </a:rPr>
              <a:t> </a:t>
            </a:r>
            <a:r>
              <a:rPr sz="1100" spc="50" dirty="0">
                <a:latin typeface="Calibri"/>
                <a:cs typeface="Calibri"/>
              </a:rPr>
              <a:t>επειδή</a:t>
            </a:r>
            <a:r>
              <a:rPr sz="1100" spc="25" dirty="0">
                <a:latin typeface="Calibri"/>
                <a:cs typeface="Calibri"/>
              </a:rPr>
              <a:t> </a:t>
            </a:r>
            <a:r>
              <a:rPr sz="1100" spc="55" dirty="0">
                <a:latin typeface="Calibri"/>
                <a:cs typeface="Calibri"/>
              </a:rPr>
              <a:t>ο</a:t>
            </a:r>
            <a:r>
              <a:rPr sz="1100" spc="-30" dirty="0">
                <a:latin typeface="Calibri"/>
                <a:cs typeface="Calibri"/>
              </a:rPr>
              <a:t> </a:t>
            </a:r>
            <a:r>
              <a:rPr sz="1100" spc="30" dirty="0">
                <a:latin typeface="Calibri"/>
                <a:cs typeface="Calibri"/>
              </a:rPr>
              <a:t>φάκελος</a:t>
            </a:r>
            <a:r>
              <a:rPr sz="1100" spc="5" dirty="0">
                <a:latin typeface="Calibri"/>
                <a:cs typeface="Calibri"/>
              </a:rPr>
              <a:t> </a:t>
            </a:r>
            <a:r>
              <a:rPr sz="1100" spc="55" dirty="0">
                <a:latin typeface="Calibri"/>
                <a:cs typeface="Calibri"/>
              </a:rPr>
              <a:t>MyNewFolder</a:t>
            </a:r>
            <a:r>
              <a:rPr sz="1100" spc="30" dirty="0">
                <a:latin typeface="Calibri"/>
                <a:cs typeface="Calibri"/>
              </a:rPr>
              <a:t> </a:t>
            </a:r>
            <a:r>
              <a:rPr sz="1100" spc="40" dirty="0">
                <a:latin typeface="Calibri"/>
                <a:cs typeface="Calibri"/>
              </a:rPr>
              <a:t>έχει</a:t>
            </a:r>
            <a:r>
              <a:rPr sz="1100" spc="30" dirty="0">
                <a:latin typeface="Calibri"/>
                <a:cs typeface="Calibri"/>
              </a:rPr>
              <a:t> </a:t>
            </a:r>
            <a:r>
              <a:rPr sz="1100" spc="35" dirty="0">
                <a:latin typeface="Calibri"/>
                <a:cs typeface="Calibri"/>
              </a:rPr>
              <a:t>το</a:t>
            </a:r>
            <a:r>
              <a:rPr sz="1100" spc="-30" dirty="0">
                <a:latin typeface="Calibri"/>
                <a:cs typeface="Calibri"/>
              </a:rPr>
              <a:t> </a:t>
            </a:r>
            <a:r>
              <a:rPr sz="1100" spc="30" dirty="0">
                <a:latin typeface="Calibri"/>
                <a:cs typeface="Calibri"/>
              </a:rPr>
              <a:t>φάκελο</a:t>
            </a:r>
            <a:r>
              <a:rPr sz="1100" spc="-20" dirty="0">
                <a:latin typeface="Calibri"/>
                <a:cs typeface="Calibri"/>
              </a:rPr>
              <a:t> </a:t>
            </a:r>
            <a:r>
              <a:rPr sz="1100" spc="45" dirty="0">
                <a:latin typeface="Calibri"/>
                <a:cs typeface="Calibri"/>
              </a:rPr>
              <a:t>MyFiles</a:t>
            </a:r>
            <a:r>
              <a:rPr sz="1100" spc="25" dirty="0">
                <a:latin typeface="Calibri"/>
                <a:cs typeface="Calibri"/>
              </a:rPr>
              <a:t> </a:t>
            </a:r>
            <a:r>
              <a:rPr sz="1100" spc="35" dirty="0">
                <a:latin typeface="Calibri"/>
                <a:cs typeface="Calibri"/>
              </a:rPr>
              <a:t>μέσα</a:t>
            </a:r>
            <a:r>
              <a:rPr sz="1100" spc="-25" dirty="0">
                <a:latin typeface="Calibri"/>
                <a:cs typeface="Calibri"/>
              </a:rPr>
              <a:t> </a:t>
            </a:r>
            <a:r>
              <a:rPr sz="1100" spc="25" dirty="0">
                <a:latin typeface="Calibri"/>
                <a:cs typeface="Calibri"/>
              </a:rPr>
              <a:t>του)</a:t>
            </a:r>
            <a:endParaRPr sz="1100" dirty="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a:spLocks noGrp="1"/>
          </p:cNvSpPr>
          <p:nvPr>
            <p:ph type="title"/>
          </p:nvPr>
        </p:nvSpPr>
        <p:spPr>
          <a:xfrm>
            <a:off x="593725" y="426720"/>
            <a:ext cx="7923530" cy="391160"/>
          </a:xfrm>
          <a:prstGeom prst="rect">
            <a:avLst/>
          </a:prstGeom>
        </p:spPr>
        <p:txBody>
          <a:bodyPr vert="horz" wrap="square" lIns="0" tIns="12700" rIns="0" bIns="0" rtlCol="0">
            <a:spAutoFit/>
          </a:bodyPr>
          <a:lstStyle/>
          <a:p>
            <a:pPr marL="12700">
              <a:lnSpc>
                <a:spcPct val="100000"/>
              </a:lnSpc>
              <a:spcBef>
                <a:spcPts val="100"/>
              </a:spcBef>
              <a:tabLst>
                <a:tab pos="6830059" algn="l"/>
              </a:tabLst>
            </a:pPr>
            <a:r>
              <a:rPr sz="2400" spc="-5" dirty="0">
                <a:latin typeface="Arial"/>
                <a:cs typeface="Arial"/>
              </a:rPr>
              <a:t>Λ</a:t>
            </a:r>
            <a:r>
              <a:rPr sz="2400" dirty="0">
                <a:latin typeface="Arial"/>
                <a:cs typeface="Arial"/>
              </a:rPr>
              <a:t>ί</a:t>
            </a:r>
            <a:r>
              <a:rPr sz="2400" spc="-5" dirty="0">
                <a:latin typeface="Arial"/>
                <a:cs typeface="Arial"/>
              </a:rPr>
              <a:t>στ</a:t>
            </a:r>
            <a:r>
              <a:rPr sz="2400" dirty="0">
                <a:latin typeface="Arial"/>
                <a:cs typeface="Arial"/>
              </a:rPr>
              <a:t>α</a:t>
            </a:r>
            <a:r>
              <a:rPr sz="2400" spc="-10" dirty="0">
                <a:latin typeface="Arial"/>
                <a:cs typeface="Arial"/>
              </a:rPr>
              <a:t> </a:t>
            </a:r>
            <a:r>
              <a:rPr sz="2400" dirty="0">
                <a:latin typeface="Arial"/>
                <a:cs typeface="Arial"/>
              </a:rPr>
              <a:t>ό</a:t>
            </a:r>
            <a:r>
              <a:rPr sz="2400" spc="-5" dirty="0">
                <a:latin typeface="Arial"/>
                <a:cs typeface="Arial"/>
              </a:rPr>
              <a:t>λω</a:t>
            </a:r>
            <a:r>
              <a:rPr sz="2400" dirty="0">
                <a:latin typeface="Arial"/>
                <a:cs typeface="Arial"/>
              </a:rPr>
              <a:t>ν</a:t>
            </a:r>
            <a:r>
              <a:rPr sz="2400" spc="-5" dirty="0">
                <a:latin typeface="Arial"/>
                <a:cs typeface="Arial"/>
              </a:rPr>
              <a:t> τω</a:t>
            </a:r>
            <a:r>
              <a:rPr sz="2400" dirty="0">
                <a:latin typeface="Arial"/>
                <a:cs typeface="Arial"/>
              </a:rPr>
              <a:t>ν</a:t>
            </a:r>
            <a:r>
              <a:rPr sz="2400" spc="-5" dirty="0">
                <a:latin typeface="Arial"/>
                <a:cs typeface="Arial"/>
              </a:rPr>
              <a:t> αρχείων</a:t>
            </a:r>
            <a:r>
              <a:rPr sz="2400" dirty="0">
                <a:latin typeface="Arial"/>
                <a:cs typeface="Arial"/>
              </a:rPr>
              <a:t>,</a:t>
            </a:r>
            <a:r>
              <a:rPr sz="2400" spc="-5" dirty="0">
                <a:latin typeface="Arial"/>
                <a:cs typeface="Arial"/>
              </a:rPr>
              <a:t> σ</a:t>
            </a:r>
            <a:r>
              <a:rPr sz="2400" dirty="0">
                <a:latin typeface="Arial"/>
                <a:cs typeface="Arial"/>
              </a:rPr>
              <a:t>υ</a:t>
            </a:r>
            <a:r>
              <a:rPr sz="2400" spc="-5" dirty="0">
                <a:latin typeface="Arial"/>
                <a:cs typeface="Arial"/>
              </a:rPr>
              <a:t>μπεριλα</a:t>
            </a:r>
            <a:r>
              <a:rPr sz="2400" dirty="0">
                <a:latin typeface="Arial"/>
                <a:cs typeface="Arial"/>
              </a:rPr>
              <a:t>μ</a:t>
            </a:r>
            <a:r>
              <a:rPr sz="2400" spc="-5" dirty="0">
                <a:latin typeface="Arial"/>
                <a:cs typeface="Arial"/>
              </a:rPr>
              <a:t>βανομένω</a:t>
            </a:r>
            <a:r>
              <a:rPr sz="2400" dirty="0">
                <a:latin typeface="Arial"/>
                <a:cs typeface="Arial"/>
              </a:rPr>
              <a:t>ν	</a:t>
            </a:r>
            <a:r>
              <a:rPr sz="2400" spc="-5" dirty="0">
                <a:latin typeface="Arial"/>
                <a:cs typeface="Arial"/>
              </a:rPr>
              <a:t>κρυ</a:t>
            </a:r>
            <a:r>
              <a:rPr sz="2400" dirty="0">
                <a:latin typeface="Arial"/>
                <a:cs typeface="Arial"/>
              </a:rPr>
              <a:t>φ</a:t>
            </a:r>
            <a:r>
              <a:rPr sz="2400" spc="-5" dirty="0">
                <a:latin typeface="Arial"/>
                <a:cs typeface="Arial"/>
              </a:rPr>
              <a:t>ών</a:t>
            </a:r>
            <a:endParaRPr sz="2400">
              <a:latin typeface="Arial"/>
              <a:cs typeface="Arial"/>
            </a:endParaRPr>
          </a:p>
        </p:txBody>
      </p:sp>
      <p:sp>
        <p:nvSpPr>
          <p:cNvPr id="4" name="object 4"/>
          <p:cNvSpPr txBox="1"/>
          <p:nvPr/>
        </p:nvSpPr>
        <p:spPr>
          <a:xfrm>
            <a:off x="593725" y="1001077"/>
            <a:ext cx="7637145" cy="1152525"/>
          </a:xfrm>
          <a:prstGeom prst="rect">
            <a:avLst/>
          </a:prstGeom>
        </p:spPr>
        <p:txBody>
          <a:bodyPr vert="horz" wrap="square" lIns="0" tIns="12700" rIns="0" bIns="0" rtlCol="0">
            <a:spAutoFit/>
          </a:bodyPr>
          <a:lstStyle/>
          <a:p>
            <a:pPr marL="12700">
              <a:lnSpc>
                <a:spcPct val="100000"/>
              </a:lnSpc>
              <a:spcBef>
                <a:spcPts val="100"/>
              </a:spcBef>
            </a:pPr>
            <a:r>
              <a:rPr sz="1100" spc="110" dirty="0">
                <a:latin typeface="Calibri"/>
                <a:cs typeface="Calibri"/>
              </a:rPr>
              <a:t>Τα</a:t>
            </a:r>
            <a:r>
              <a:rPr sz="1100" spc="55" dirty="0">
                <a:latin typeface="Calibri"/>
                <a:cs typeface="Calibri"/>
              </a:rPr>
              <a:t> </a:t>
            </a:r>
            <a:r>
              <a:rPr sz="1100" spc="100" dirty="0">
                <a:latin typeface="Calibri"/>
                <a:cs typeface="Calibri"/>
              </a:rPr>
              <a:t>αρχεία</a:t>
            </a:r>
            <a:r>
              <a:rPr sz="1100" spc="55" dirty="0">
                <a:latin typeface="Calibri"/>
                <a:cs typeface="Calibri"/>
              </a:rPr>
              <a:t> </a:t>
            </a:r>
            <a:r>
              <a:rPr sz="1100" spc="114" dirty="0">
                <a:latin typeface="Calibri"/>
                <a:cs typeface="Calibri"/>
              </a:rPr>
              <a:t>ή</a:t>
            </a:r>
            <a:r>
              <a:rPr sz="1100" spc="50" dirty="0">
                <a:latin typeface="Calibri"/>
                <a:cs typeface="Calibri"/>
              </a:rPr>
              <a:t> </a:t>
            </a:r>
            <a:r>
              <a:rPr sz="1100" spc="85" dirty="0">
                <a:latin typeface="Calibri"/>
                <a:cs typeface="Calibri"/>
              </a:rPr>
              <a:t>οι</a:t>
            </a:r>
            <a:r>
              <a:rPr sz="1100" spc="55" dirty="0">
                <a:latin typeface="Calibri"/>
                <a:cs typeface="Calibri"/>
              </a:rPr>
              <a:t> </a:t>
            </a:r>
            <a:r>
              <a:rPr sz="1100" spc="100" dirty="0">
                <a:latin typeface="Calibri"/>
                <a:cs typeface="Calibri"/>
              </a:rPr>
              <a:t>κατάλογοι</a:t>
            </a:r>
            <a:r>
              <a:rPr sz="1100" spc="55" dirty="0">
                <a:latin typeface="Calibri"/>
                <a:cs typeface="Calibri"/>
              </a:rPr>
              <a:t> </a:t>
            </a:r>
            <a:r>
              <a:rPr sz="1100" spc="114" dirty="0">
                <a:latin typeface="Calibri"/>
                <a:cs typeface="Calibri"/>
              </a:rPr>
              <a:t>που</a:t>
            </a:r>
            <a:r>
              <a:rPr sz="1100" spc="55" dirty="0">
                <a:latin typeface="Calibri"/>
                <a:cs typeface="Calibri"/>
              </a:rPr>
              <a:t> </a:t>
            </a:r>
            <a:r>
              <a:rPr sz="1100" spc="95" dirty="0">
                <a:latin typeface="Calibri"/>
                <a:cs typeface="Calibri"/>
              </a:rPr>
              <a:t>αρχίζουν</a:t>
            </a:r>
            <a:r>
              <a:rPr sz="1100" spc="55" dirty="0">
                <a:latin typeface="Calibri"/>
                <a:cs typeface="Calibri"/>
              </a:rPr>
              <a:t> </a:t>
            </a:r>
            <a:r>
              <a:rPr sz="1100" spc="105" dirty="0">
                <a:latin typeface="Calibri"/>
                <a:cs typeface="Calibri"/>
              </a:rPr>
              <a:t>με</a:t>
            </a:r>
            <a:r>
              <a:rPr sz="1100" spc="50" dirty="0">
                <a:latin typeface="Calibri"/>
                <a:cs typeface="Calibri"/>
              </a:rPr>
              <a:t> </a:t>
            </a:r>
            <a:r>
              <a:rPr sz="1100" spc="95" dirty="0">
                <a:latin typeface="Calibri"/>
                <a:cs typeface="Calibri"/>
              </a:rPr>
              <a:t>τελεία</a:t>
            </a:r>
            <a:r>
              <a:rPr sz="1100" spc="50" dirty="0">
                <a:latin typeface="Calibri"/>
                <a:cs typeface="Calibri"/>
              </a:rPr>
              <a:t> </a:t>
            </a:r>
            <a:r>
              <a:rPr sz="1100" spc="60" dirty="0">
                <a:latin typeface="Calibri"/>
                <a:cs typeface="Calibri"/>
              </a:rPr>
              <a:t>(.)</a:t>
            </a:r>
            <a:r>
              <a:rPr sz="1100" spc="50" dirty="0">
                <a:latin typeface="Calibri"/>
                <a:cs typeface="Calibri"/>
              </a:rPr>
              <a:t> </a:t>
            </a:r>
            <a:r>
              <a:rPr sz="1100" spc="105" dirty="0">
                <a:latin typeface="Calibri"/>
                <a:cs typeface="Calibri"/>
              </a:rPr>
              <a:t>θεωρούνται</a:t>
            </a:r>
            <a:r>
              <a:rPr sz="1100" spc="50" dirty="0">
                <a:latin typeface="Calibri"/>
                <a:cs typeface="Calibri"/>
              </a:rPr>
              <a:t> </a:t>
            </a:r>
            <a:r>
              <a:rPr sz="1100" spc="114" dirty="0">
                <a:latin typeface="Calibri"/>
                <a:cs typeface="Calibri"/>
              </a:rPr>
              <a:t>κρυφά</a:t>
            </a:r>
            <a:r>
              <a:rPr sz="1100" spc="60" dirty="0">
                <a:latin typeface="Calibri"/>
                <a:cs typeface="Calibri"/>
              </a:rPr>
              <a:t> </a:t>
            </a:r>
            <a:r>
              <a:rPr sz="1100" spc="90" dirty="0">
                <a:latin typeface="Calibri"/>
                <a:cs typeface="Calibri"/>
              </a:rPr>
              <a:t>και</a:t>
            </a:r>
            <a:r>
              <a:rPr sz="1100" spc="55" dirty="0">
                <a:latin typeface="Calibri"/>
                <a:cs typeface="Calibri"/>
              </a:rPr>
              <a:t> </a:t>
            </a:r>
            <a:r>
              <a:rPr sz="1100" spc="100" dirty="0">
                <a:latin typeface="Calibri"/>
                <a:cs typeface="Calibri"/>
              </a:rPr>
              <a:t>δεν</a:t>
            </a:r>
            <a:r>
              <a:rPr sz="1100" spc="50" dirty="0">
                <a:latin typeface="Calibri"/>
                <a:cs typeface="Calibri"/>
              </a:rPr>
              <a:t> </a:t>
            </a:r>
            <a:r>
              <a:rPr sz="1100" spc="95" dirty="0">
                <a:latin typeface="Calibri"/>
                <a:cs typeface="Calibri"/>
              </a:rPr>
              <a:t>εμφανίζονται</a:t>
            </a:r>
            <a:r>
              <a:rPr sz="1100" spc="55" dirty="0">
                <a:latin typeface="Calibri"/>
                <a:cs typeface="Calibri"/>
              </a:rPr>
              <a:t> </a:t>
            </a:r>
            <a:r>
              <a:rPr sz="1100" spc="120" dirty="0">
                <a:latin typeface="Calibri"/>
                <a:cs typeface="Calibri"/>
              </a:rPr>
              <a:t>από</a:t>
            </a:r>
            <a:r>
              <a:rPr sz="1100" spc="55" dirty="0">
                <a:latin typeface="Calibri"/>
                <a:cs typeface="Calibri"/>
              </a:rPr>
              <a:t> </a:t>
            </a:r>
            <a:r>
              <a:rPr sz="1100" spc="100" dirty="0">
                <a:latin typeface="Calibri"/>
                <a:cs typeface="Calibri"/>
              </a:rPr>
              <a:t>προεπιλογή.</a:t>
            </a:r>
            <a:endParaRPr sz="1100">
              <a:latin typeface="Calibri"/>
              <a:cs typeface="Calibri"/>
            </a:endParaRPr>
          </a:p>
          <a:p>
            <a:pPr>
              <a:lnSpc>
                <a:spcPct val="100000"/>
              </a:lnSpc>
              <a:spcBef>
                <a:spcPts val="55"/>
              </a:spcBef>
            </a:pPr>
            <a:endParaRPr sz="850">
              <a:latin typeface="Calibri"/>
              <a:cs typeface="Calibri"/>
            </a:endParaRPr>
          </a:p>
          <a:p>
            <a:pPr marL="12700">
              <a:lnSpc>
                <a:spcPct val="100000"/>
              </a:lnSpc>
              <a:spcBef>
                <a:spcPts val="5"/>
              </a:spcBef>
            </a:pPr>
            <a:r>
              <a:rPr sz="1100" spc="90" dirty="0">
                <a:latin typeface="Calibri"/>
                <a:cs typeface="Calibri"/>
              </a:rPr>
              <a:t>Για</a:t>
            </a:r>
            <a:r>
              <a:rPr sz="1100" spc="50" dirty="0">
                <a:latin typeface="Calibri"/>
                <a:cs typeface="Calibri"/>
              </a:rPr>
              <a:t> </a:t>
            </a:r>
            <a:r>
              <a:rPr sz="1100" spc="110" dirty="0">
                <a:latin typeface="Calibri"/>
                <a:cs typeface="Calibri"/>
              </a:rPr>
              <a:t>να</a:t>
            </a:r>
            <a:r>
              <a:rPr sz="1100" spc="55" dirty="0">
                <a:latin typeface="Calibri"/>
                <a:cs typeface="Calibri"/>
              </a:rPr>
              <a:t> </a:t>
            </a:r>
            <a:r>
              <a:rPr sz="1100" spc="100" dirty="0">
                <a:latin typeface="Calibri"/>
                <a:cs typeface="Calibri"/>
              </a:rPr>
              <a:t>εμφανίσετε</a:t>
            </a:r>
            <a:r>
              <a:rPr sz="1100" spc="50" dirty="0">
                <a:latin typeface="Calibri"/>
                <a:cs typeface="Calibri"/>
              </a:rPr>
              <a:t> </a:t>
            </a:r>
            <a:r>
              <a:rPr sz="1100" spc="110" dirty="0">
                <a:latin typeface="Calibri"/>
                <a:cs typeface="Calibri"/>
              </a:rPr>
              <a:t>αυτά</a:t>
            </a:r>
            <a:r>
              <a:rPr sz="1100" spc="50" dirty="0">
                <a:latin typeface="Calibri"/>
                <a:cs typeface="Calibri"/>
              </a:rPr>
              <a:t> </a:t>
            </a:r>
            <a:r>
              <a:rPr sz="1100" spc="100" dirty="0">
                <a:latin typeface="Calibri"/>
                <a:cs typeface="Calibri"/>
              </a:rPr>
              <a:t>τα</a:t>
            </a:r>
            <a:r>
              <a:rPr sz="1100" spc="55" dirty="0">
                <a:latin typeface="Calibri"/>
                <a:cs typeface="Calibri"/>
              </a:rPr>
              <a:t> </a:t>
            </a:r>
            <a:r>
              <a:rPr sz="1100" spc="110" dirty="0">
                <a:latin typeface="Calibri"/>
                <a:cs typeface="Calibri"/>
              </a:rPr>
              <a:t>κρυμμένα</a:t>
            </a:r>
            <a:r>
              <a:rPr sz="1100" spc="50" dirty="0">
                <a:latin typeface="Calibri"/>
                <a:cs typeface="Calibri"/>
              </a:rPr>
              <a:t> </a:t>
            </a:r>
            <a:r>
              <a:rPr sz="1100" spc="100" dirty="0">
                <a:latin typeface="Calibri"/>
                <a:cs typeface="Calibri"/>
              </a:rPr>
              <a:t>αρχεία</a:t>
            </a:r>
            <a:r>
              <a:rPr sz="1100" spc="50" dirty="0">
                <a:latin typeface="Calibri"/>
                <a:cs typeface="Calibri"/>
              </a:rPr>
              <a:t> </a:t>
            </a:r>
            <a:r>
              <a:rPr sz="1100" spc="90" dirty="0">
                <a:latin typeface="Calibri"/>
                <a:cs typeface="Calibri"/>
              </a:rPr>
              <a:t>και</a:t>
            </a:r>
            <a:r>
              <a:rPr sz="1100" spc="55" dirty="0">
                <a:latin typeface="Calibri"/>
                <a:cs typeface="Calibri"/>
              </a:rPr>
              <a:t> </a:t>
            </a:r>
            <a:r>
              <a:rPr sz="1100" spc="100" dirty="0">
                <a:latin typeface="Calibri"/>
                <a:cs typeface="Calibri"/>
              </a:rPr>
              <a:t>καταλόγους,</a:t>
            </a:r>
            <a:r>
              <a:rPr sz="1100" spc="50" dirty="0">
                <a:latin typeface="Calibri"/>
                <a:cs typeface="Calibri"/>
              </a:rPr>
              <a:t> </a:t>
            </a:r>
            <a:r>
              <a:rPr sz="1100" spc="100" dirty="0">
                <a:latin typeface="Calibri"/>
                <a:cs typeface="Calibri"/>
              </a:rPr>
              <a:t>χρησιμοποιήστε</a:t>
            </a:r>
            <a:r>
              <a:rPr sz="1100" spc="45" dirty="0">
                <a:latin typeface="Calibri"/>
                <a:cs typeface="Calibri"/>
              </a:rPr>
              <a:t> </a:t>
            </a:r>
            <a:r>
              <a:rPr sz="1100" spc="100" dirty="0">
                <a:latin typeface="Calibri"/>
                <a:cs typeface="Calibri"/>
              </a:rPr>
              <a:t>την</a:t>
            </a:r>
            <a:r>
              <a:rPr sz="1100" spc="45" dirty="0">
                <a:latin typeface="Calibri"/>
                <a:cs typeface="Calibri"/>
              </a:rPr>
              <a:t> </a:t>
            </a:r>
            <a:r>
              <a:rPr sz="1100" spc="100" dirty="0">
                <a:latin typeface="Calibri"/>
                <a:cs typeface="Calibri"/>
              </a:rPr>
              <a:t>επιλογή</a:t>
            </a:r>
            <a:r>
              <a:rPr sz="1100" spc="50" dirty="0">
                <a:latin typeface="Calibri"/>
                <a:cs typeface="Calibri"/>
              </a:rPr>
              <a:t> </a:t>
            </a:r>
            <a:r>
              <a:rPr sz="1100" spc="70" dirty="0">
                <a:latin typeface="Calibri"/>
                <a:cs typeface="Calibri"/>
              </a:rPr>
              <a:t>-a.</a:t>
            </a:r>
            <a:endParaRPr sz="1100">
              <a:latin typeface="Calibri"/>
              <a:cs typeface="Calibri"/>
            </a:endParaRPr>
          </a:p>
          <a:p>
            <a:pPr>
              <a:lnSpc>
                <a:spcPct val="100000"/>
              </a:lnSpc>
            </a:pPr>
            <a:endParaRPr sz="900">
              <a:latin typeface="Calibri"/>
              <a:cs typeface="Calibri"/>
            </a:endParaRPr>
          </a:p>
          <a:p>
            <a:pPr marL="12700">
              <a:lnSpc>
                <a:spcPct val="100000"/>
              </a:lnSpc>
            </a:pPr>
            <a:r>
              <a:rPr sz="1100" b="1" spc="110" dirty="0">
                <a:latin typeface="Calibri"/>
                <a:cs typeface="Calibri"/>
              </a:rPr>
              <a:t>$</a:t>
            </a:r>
            <a:r>
              <a:rPr sz="1100" b="1" spc="20" dirty="0">
                <a:latin typeface="Calibri"/>
                <a:cs typeface="Calibri"/>
              </a:rPr>
              <a:t> </a:t>
            </a:r>
            <a:r>
              <a:rPr sz="1100" b="1" spc="70" dirty="0">
                <a:solidFill>
                  <a:srgbClr val="FF0000"/>
                </a:solidFill>
                <a:latin typeface="Calibri"/>
                <a:cs typeface="Calibri"/>
              </a:rPr>
              <a:t>ls</a:t>
            </a:r>
            <a:r>
              <a:rPr sz="1100" b="1" spc="25" dirty="0">
                <a:solidFill>
                  <a:srgbClr val="FF0000"/>
                </a:solidFill>
                <a:latin typeface="Calibri"/>
                <a:cs typeface="Calibri"/>
              </a:rPr>
              <a:t> </a:t>
            </a:r>
            <a:r>
              <a:rPr sz="1100" b="1" spc="85" dirty="0">
                <a:solidFill>
                  <a:srgbClr val="FF0000"/>
                </a:solidFill>
                <a:latin typeface="Calibri"/>
                <a:cs typeface="Calibri"/>
              </a:rPr>
              <a:t>-a</a:t>
            </a:r>
            <a:endParaRPr sz="1100">
              <a:latin typeface="Calibri"/>
              <a:cs typeface="Calibri"/>
            </a:endParaRPr>
          </a:p>
          <a:p>
            <a:pPr>
              <a:lnSpc>
                <a:spcPct val="100000"/>
              </a:lnSpc>
              <a:spcBef>
                <a:spcPts val="50"/>
              </a:spcBef>
            </a:pPr>
            <a:endParaRPr sz="1100">
              <a:latin typeface="Calibri"/>
              <a:cs typeface="Calibri"/>
            </a:endParaRPr>
          </a:p>
          <a:p>
            <a:pPr marL="12700">
              <a:lnSpc>
                <a:spcPct val="100000"/>
              </a:lnSpc>
            </a:pPr>
            <a:r>
              <a:rPr sz="1100" spc="60" dirty="0">
                <a:latin typeface="Calibri"/>
                <a:cs typeface="Calibri"/>
              </a:rPr>
              <a:t>Έξοδος:</a:t>
            </a:r>
            <a:endParaRPr sz="1100">
              <a:latin typeface="Calibri"/>
              <a:cs typeface="Calibri"/>
            </a:endParaRPr>
          </a:p>
        </p:txBody>
      </p:sp>
      <p:grpSp>
        <p:nvGrpSpPr>
          <p:cNvPr id="5" name="object 5"/>
          <p:cNvGrpSpPr/>
          <p:nvPr/>
        </p:nvGrpSpPr>
        <p:grpSpPr>
          <a:xfrm>
            <a:off x="863281" y="3185435"/>
            <a:ext cx="6292215" cy="1743710"/>
            <a:chOff x="1022667" y="3255645"/>
            <a:chExt cx="6292215" cy="1743710"/>
          </a:xfrm>
        </p:grpSpPr>
        <p:sp>
          <p:nvSpPr>
            <p:cNvPr id="6" name="object 6"/>
            <p:cNvSpPr/>
            <p:nvPr/>
          </p:nvSpPr>
          <p:spPr>
            <a:xfrm>
              <a:off x="1041717" y="3274695"/>
              <a:ext cx="6254115" cy="1705610"/>
            </a:xfrm>
            <a:custGeom>
              <a:avLst/>
              <a:gdLst/>
              <a:ahLst/>
              <a:cxnLst/>
              <a:rect l="l" t="t" r="r" b="b"/>
              <a:pathLst>
                <a:path w="6254115" h="1705610">
                  <a:moveTo>
                    <a:pt x="6253797" y="0"/>
                  </a:moveTo>
                  <a:lnTo>
                    <a:pt x="0" y="0"/>
                  </a:lnTo>
                  <a:lnTo>
                    <a:pt x="0" y="1705609"/>
                  </a:lnTo>
                  <a:lnTo>
                    <a:pt x="6253797" y="1705609"/>
                  </a:lnTo>
                  <a:lnTo>
                    <a:pt x="6253797" y="0"/>
                  </a:lnTo>
                  <a:close/>
                </a:path>
              </a:pathLst>
            </a:custGeom>
            <a:solidFill>
              <a:srgbClr val="CCCCCC"/>
            </a:solidFill>
          </p:spPr>
          <p:txBody>
            <a:bodyPr wrap="square" lIns="0" tIns="0" rIns="0" bIns="0" rtlCol="0"/>
            <a:lstStyle/>
            <a:p>
              <a:endParaRPr/>
            </a:p>
          </p:txBody>
        </p:sp>
        <p:sp>
          <p:nvSpPr>
            <p:cNvPr id="7" name="object 7"/>
            <p:cNvSpPr/>
            <p:nvPr/>
          </p:nvSpPr>
          <p:spPr>
            <a:xfrm>
              <a:off x="1041717" y="3274695"/>
              <a:ext cx="6254115" cy="1705610"/>
            </a:xfrm>
            <a:custGeom>
              <a:avLst/>
              <a:gdLst/>
              <a:ahLst/>
              <a:cxnLst/>
              <a:rect l="l" t="t" r="r" b="b"/>
              <a:pathLst>
                <a:path w="6254115" h="1705610">
                  <a:moveTo>
                    <a:pt x="0" y="0"/>
                  </a:moveTo>
                  <a:lnTo>
                    <a:pt x="6253797" y="0"/>
                  </a:lnTo>
                  <a:lnTo>
                    <a:pt x="6253797" y="1705609"/>
                  </a:lnTo>
                  <a:lnTo>
                    <a:pt x="0" y="1705609"/>
                  </a:lnTo>
                  <a:lnTo>
                    <a:pt x="0" y="0"/>
                  </a:lnTo>
                </a:path>
              </a:pathLst>
            </a:custGeom>
            <a:ln w="38100">
              <a:solidFill>
                <a:srgbClr val="000000"/>
              </a:solidFill>
            </a:ln>
          </p:spPr>
          <p:txBody>
            <a:bodyPr wrap="square" lIns="0" tIns="0" rIns="0" bIns="0" rtlCol="0"/>
            <a:lstStyle/>
            <a:p>
              <a:endParaRPr/>
            </a:p>
          </p:txBody>
        </p:sp>
      </p:grpSp>
      <p:sp>
        <p:nvSpPr>
          <p:cNvPr id="8" name="object 8"/>
          <p:cNvSpPr txBox="1"/>
          <p:nvPr/>
        </p:nvSpPr>
        <p:spPr>
          <a:xfrm>
            <a:off x="1060767" y="3234689"/>
            <a:ext cx="69850" cy="361950"/>
          </a:xfrm>
          <a:prstGeom prst="rect">
            <a:avLst/>
          </a:prstGeom>
        </p:spPr>
        <p:txBody>
          <a:bodyPr vert="horz" wrap="square" lIns="0" tIns="51435" rIns="0" bIns="0" rtlCol="0">
            <a:spAutoFit/>
          </a:bodyPr>
          <a:lstStyle/>
          <a:p>
            <a:pPr>
              <a:lnSpc>
                <a:spcPct val="100000"/>
              </a:lnSpc>
              <a:spcBef>
                <a:spcPts val="405"/>
              </a:spcBef>
            </a:pPr>
            <a:r>
              <a:rPr sz="850" spc="20" dirty="0">
                <a:latin typeface="Calibri"/>
                <a:cs typeface="Calibri"/>
              </a:rPr>
              <a:t>.</a:t>
            </a:r>
            <a:endParaRPr sz="850">
              <a:latin typeface="Calibri"/>
              <a:cs typeface="Calibri"/>
            </a:endParaRPr>
          </a:p>
          <a:p>
            <a:pPr>
              <a:lnSpc>
                <a:spcPct val="100000"/>
              </a:lnSpc>
              <a:spcBef>
                <a:spcPts val="305"/>
              </a:spcBef>
            </a:pPr>
            <a:r>
              <a:rPr sz="850" spc="-10" dirty="0">
                <a:latin typeface="Calibri"/>
                <a:cs typeface="Calibri"/>
              </a:rPr>
              <a:t>.</a:t>
            </a:r>
            <a:r>
              <a:rPr sz="850" spc="20" dirty="0">
                <a:latin typeface="Calibri"/>
                <a:cs typeface="Calibri"/>
              </a:rPr>
              <a:t>.</a:t>
            </a:r>
            <a:endParaRPr sz="850">
              <a:latin typeface="Calibri"/>
              <a:cs typeface="Calibri"/>
            </a:endParaRPr>
          </a:p>
        </p:txBody>
      </p:sp>
      <p:sp>
        <p:nvSpPr>
          <p:cNvPr id="18" name="object 18"/>
          <p:cNvSpPr txBox="1"/>
          <p:nvPr/>
        </p:nvSpPr>
        <p:spPr>
          <a:xfrm>
            <a:off x="11059477" y="6327076"/>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15</a:t>
            </a:r>
            <a:endParaRPr sz="1100">
              <a:latin typeface="Arial"/>
              <a:cs typeface="Arial"/>
            </a:endParaRPr>
          </a:p>
        </p:txBody>
      </p:sp>
      <p:sp>
        <p:nvSpPr>
          <p:cNvPr id="9" name="object 9"/>
          <p:cNvSpPr txBox="1"/>
          <p:nvPr/>
        </p:nvSpPr>
        <p:spPr>
          <a:xfrm>
            <a:off x="4286884" y="3301682"/>
            <a:ext cx="641985" cy="154940"/>
          </a:xfrm>
          <a:prstGeom prst="rect">
            <a:avLst/>
          </a:prstGeom>
        </p:spPr>
        <p:txBody>
          <a:bodyPr vert="horz" wrap="square" lIns="0" tIns="12700" rIns="0" bIns="0" rtlCol="0">
            <a:spAutoFit/>
          </a:bodyPr>
          <a:lstStyle/>
          <a:p>
            <a:pPr>
              <a:lnSpc>
                <a:spcPct val="100000"/>
              </a:lnSpc>
              <a:spcBef>
                <a:spcPts val="100"/>
              </a:spcBef>
            </a:pPr>
            <a:r>
              <a:rPr sz="850" spc="20" dirty="0">
                <a:latin typeface="Calibri"/>
                <a:cs typeface="Calibri"/>
              </a:rPr>
              <a:t>.</a:t>
            </a:r>
            <a:r>
              <a:rPr sz="850" spc="30" dirty="0">
                <a:latin typeface="Calibri"/>
                <a:cs typeface="Calibri"/>
              </a:rPr>
              <a:t>t</a:t>
            </a:r>
            <a:r>
              <a:rPr sz="850" spc="50" dirty="0">
                <a:latin typeface="Calibri"/>
                <a:cs typeface="Calibri"/>
              </a:rPr>
              <a:t>h</a:t>
            </a:r>
            <a:r>
              <a:rPr sz="850" spc="55" dirty="0">
                <a:latin typeface="Calibri"/>
                <a:cs typeface="Calibri"/>
              </a:rPr>
              <a:t>un</a:t>
            </a:r>
            <a:r>
              <a:rPr sz="850" spc="50" dirty="0">
                <a:latin typeface="Calibri"/>
                <a:cs typeface="Calibri"/>
              </a:rPr>
              <a:t>de</a:t>
            </a:r>
            <a:r>
              <a:rPr sz="850" spc="35" dirty="0">
                <a:latin typeface="Calibri"/>
                <a:cs typeface="Calibri"/>
              </a:rPr>
              <a:t>r</a:t>
            </a:r>
            <a:r>
              <a:rPr sz="850" spc="55" dirty="0">
                <a:latin typeface="Calibri"/>
                <a:cs typeface="Calibri"/>
              </a:rPr>
              <a:t>b</a:t>
            </a:r>
            <a:r>
              <a:rPr sz="850" spc="15" dirty="0">
                <a:latin typeface="Calibri"/>
                <a:cs typeface="Calibri"/>
              </a:rPr>
              <a:t>i</a:t>
            </a:r>
            <a:r>
              <a:rPr sz="850" spc="30" dirty="0">
                <a:latin typeface="Calibri"/>
                <a:cs typeface="Calibri"/>
              </a:rPr>
              <a:t>r</a:t>
            </a:r>
            <a:r>
              <a:rPr sz="850" spc="65" dirty="0">
                <a:latin typeface="Calibri"/>
                <a:cs typeface="Calibri"/>
              </a:rPr>
              <a:t>d</a:t>
            </a:r>
            <a:endParaRPr sz="850">
              <a:latin typeface="Calibri"/>
              <a:cs typeface="Calibri"/>
            </a:endParaRPr>
          </a:p>
        </p:txBody>
      </p:sp>
      <p:sp>
        <p:nvSpPr>
          <p:cNvPr id="10" name="object 10"/>
          <p:cNvSpPr txBox="1"/>
          <p:nvPr/>
        </p:nvSpPr>
        <p:spPr>
          <a:xfrm>
            <a:off x="1641792" y="3251835"/>
            <a:ext cx="482600" cy="384175"/>
          </a:xfrm>
          <a:prstGeom prst="rect">
            <a:avLst/>
          </a:prstGeom>
        </p:spPr>
        <p:txBody>
          <a:bodyPr vert="horz" wrap="square" lIns="0" tIns="12700" rIns="0" bIns="0" rtlCol="0">
            <a:spAutoFit/>
          </a:bodyPr>
          <a:lstStyle/>
          <a:p>
            <a:pPr marR="5080">
              <a:lnSpc>
                <a:spcPct val="138500"/>
              </a:lnSpc>
              <a:spcBef>
                <a:spcPts val="100"/>
              </a:spcBef>
            </a:pPr>
            <a:r>
              <a:rPr sz="850" spc="65" dirty="0">
                <a:latin typeface="Calibri"/>
                <a:cs typeface="Calibri"/>
              </a:rPr>
              <a:t>Έγ</a:t>
            </a:r>
            <a:r>
              <a:rPr sz="850" spc="60" dirty="0">
                <a:latin typeface="Calibri"/>
                <a:cs typeface="Calibri"/>
              </a:rPr>
              <a:t>γ</a:t>
            </a:r>
            <a:r>
              <a:rPr sz="850" spc="70" dirty="0">
                <a:latin typeface="Calibri"/>
                <a:cs typeface="Calibri"/>
              </a:rPr>
              <a:t>ρ</a:t>
            </a:r>
            <a:r>
              <a:rPr sz="850" spc="85" dirty="0">
                <a:latin typeface="Calibri"/>
                <a:cs typeface="Calibri"/>
              </a:rPr>
              <a:t>α</a:t>
            </a:r>
            <a:r>
              <a:rPr sz="850" spc="100" dirty="0">
                <a:latin typeface="Calibri"/>
                <a:cs typeface="Calibri"/>
              </a:rPr>
              <a:t>φ</a:t>
            </a:r>
            <a:r>
              <a:rPr sz="850" spc="55" dirty="0">
                <a:latin typeface="Calibri"/>
                <a:cs typeface="Calibri"/>
              </a:rPr>
              <a:t>α  </a:t>
            </a:r>
            <a:r>
              <a:rPr sz="850" spc="70" dirty="0">
                <a:latin typeface="Calibri"/>
                <a:cs typeface="Calibri"/>
              </a:rPr>
              <a:t>Λήψεις</a:t>
            </a:r>
            <a:endParaRPr sz="850">
              <a:latin typeface="Calibri"/>
              <a:cs typeface="Calibri"/>
            </a:endParaRPr>
          </a:p>
        </p:txBody>
      </p:sp>
      <p:sp>
        <p:nvSpPr>
          <p:cNvPr id="11" name="object 11"/>
          <p:cNvSpPr txBox="1"/>
          <p:nvPr/>
        </p:nvSpPr>
        <p:spPr>
          <a:xfrm>
            <a:off x="2558097" y="3251835"/>
            <a:ext cx="984885" cy="384175"/>
          </a:xfrm>
          <a:prstGeom prst="rect">
            <a:avLst/>
          </a:prstGeom>
        </p:spPr>
        <p:txBody>
          <a:bodyPr vert="horz" wrap="square" lIns="0" tIns="12700" rIns="0" bIns="0" rtlCol="0">
            <a:spAutoFit/>
          </a:bodyPr>
          <a:lstStyle/>
          <a:p>
            <a:pPr marR="5080" indent="17780">
              <a:lnSpc>
                <a:spcPct val="138500"/>
              </a:lnSpc>
              <a:spcBef>
                <a:spcPts val="100"/>
              </a:spcBef>
            </a:pPr>
            <a:r>
              <a:rPr sz="850" spc="20" dirty="0">
                <a:latin typeface="Calibri"/>
                <a:cs typeface="Calibri"/>
              </a:rPr>
              <a:t>.</a:t>
            </a:r>
            <a:r>
              <a:rPr sz="850" spc="50" dirty="0">
                <a:latin typeface="Calibri"/>
                <a:cs typeface="Calibri"/>
              </a:rPr>
              <a:t>pa</a:t>
            </a:r>
            <a:r>
              <a:rPr sz="850" spc="90" dirty="0">
                <a:latin typeface="Calibri"/>
                <a:cs typeface="Calibri"/>
              </a:rPr>
              <a:t>m</a:t>
            </a:r>
            <a:r>
              <a:rPr sz="850" spc="45" dirty="0">
                <a:latin typeface="Calibri"/>
                <a:cs typeface="Calibri"/>
              </a:rPr>
              <a:t>_e</a:t>
            </a:r>
            <a:r>
              <a:rPr sz="850" spc="55" dirty="0">
                <a:latin typeface="Calibri"/>
                <a:cs typeface="Calibri"/>
              </a:rPr>
              <a:t>n</a:t>
            </a:r>
            <a:r>
              <a:rPr sz="850" spc="45" dirty="0">
                <a:latin typeface="Calibri"/>
                <a:cs typeface="Calibri"/>
              </a:rPr>
              <a:t>v</a:t>
            </a:r>
            <a:r>
              <a:rPr sz="850" spc="15" dirty="0">
                <a:latin typeface="Calibri"/>
                <a:cs typeface="Calibri"/>
              </a:rPr>
              <a:t>i</a:t>
            </a:r>
            <a:r>
              <a:rPr sz="850" spc="30" dirty="0">
                <a:latin typeface="Calibri"/>
                <a:cs typeface="Calibri"/>
              </a:rPr>
              <a:t>r</a:t>
            </a:r>
            <a:r>
              <a:rPr sz="850" spc="50" dirty="0">
                <a:latin typeface="Calibri"/>
                <a:cs typeface="Calibri"/>
              </a:rPr>
              <a:t>o</a:t>
            </a:r>
            <a:r>
              <a:rPr sz="850" spc="55" dirty="0">
                <a:latin typeface="Calibri"/>
                <a:cs typeface="Calibri"/>
              </a:rPr>
              <a:t>n</a:t>
            </a:r>
            <a:r>
              <a:rPr sz="850" spc="90" dirty="0">
                <a:latin typeface="Calibri"/>
                <a:cs typeface="Calibri"/>
              </a:rPr>
              <a:t>m</a:t>
            </a:r>
            <a:r>
              <a:rPr sz="850" spc="45" dirty="0">
                <a:latin typeface="Calibri"/>
                <a:cs typeface="Calibri"/>
              </a:rPr>
              <a:t>e</a:t>
            </a:r>
            <a:r>
              <a:rPr sz="850" spc="55" dirty="0">
                <a:latin typeface="Calibri"/>
                <a:cs typeface="Calibri"/>
              </a:rPr>
              <a:t>n</a:t>
            </a:r>
            <a:r>
              <a:rPr sz="850" spc="30" dirty="0">
                <a:latin typeface="Calibri"/>
                <a:cs typeface="Calibri"/>
              </a:rPr>
              <a:t>t  </a:t>
            </a:r>
            <a:r>
              <a:rPr sz="850" spc="45" dirty="0">
                <a:latin typeface="Calibri"/>
                <a:cs typeface="Calibri"/>
              </a:rPr>
              <a:t>Εικόνες</a:t>
            </a:r>
            <a:endParaRPr sz="850">
              <a:latin typeface="Calibri"/>
              <a:cs typeface="Calibri"/>
            </a:endParaRPr>
          </a:p>
        </p:txBody>
      </p:sp>
      <p:sp>
        <p:nvSpPr>
          <p:cNvPr id="12" name="object 12"/>
          <p:cNvSpPr txBox="1"/>
          <p:nvPr/>
        </p:nvSpPr>
        <p:spPr>
          <a:xfrm>
            <a:off x="1060767" y="3632200"/>
            <a:ext cx="2225675" cy="418465"/>
          </a:xfrm>
          <a:prstGeom prst="rect">
            <a:avLst/>
          </a:prstGeom>
        </p:spPr>
        <p:txBody>
          <a:bodyPr vert="horz" wrap="square" lIns="0" tIns="10160" rIns="0" bIns="0" rtlCol="0">
            <a:spAutoFit/>
          </a:bodyPr>
          <a:lstStyle/>
          <a:p>
            <a:pPr marR="5080">
              <a:lnSpc>
                <a:spcPct val="101699"/>
              </a:lnSpc>
              <a:spcBef>
                <a:spcPts val="80"/>
              </a:spcBef>
            </a:pPr>
            <a:r>
              <a:rPr sz="850" spc="50" dirty="0">
                <a:latin typeface="Calibri"/>
                <a:cs typeface="Calibri"/>
              </a:rPr>
              <a:t>.bash_history .fontconfig </a:t>
            </a:r>
            <a:r>
              <a:rPr sz="850" spc="55" dirty="0">
                <a:latin typeface="Calibri"/>
                <a:cs typeface="Calibri"/>
              </a:rPr>
              <a:t>(βιβλιοθήκη </a:t>
            </a:r>
            <a:r>
              <a:rPr sz="850" spc="60" dirty="0">
                <a:latin typeface="Calibri"/>
                <a:cs typeface="Calibri"/>
              </a:rPr>
              <a:t> </a:t>
            </a:r>
            <a:r>
              <a:rPr sz="850" spc="50" dirty="0">
                <a:latin typeface="Calibri"/>
                <a:cs typeface="Calibri"/>
              </a:rPr>
              <a:t>διαχείρισης</a:t>
            </a:r>
            <a:r>
              <a:rPr sz="850" spc="25" dirty="0">
                <a:latin typeface="Calibri"/>
                <a:cs typeface="Calibri"/>
              </a:rPr>
              <a:t> </a:t>
            </a:r>
            <a:r>
              <a:rPr sz="850" spc="60" dirty="0">
                <a:latin typeface="Calibri"/>
                <a:cs typeface="Calibri"/>
              </a:rPr>
              <a:t>γραμματοσειρών</a:t>
            </a:r>
            <a:r>
              <a:rPr sz="850" spc="30" dirty="0">
                <a:latin typeface="Calibri"/>
                <a:cs typeface="Calibri"/>
              </a:rPr>
              <a:t> </a:t>
            </a:r>
            <a:r>
              <a:rPr sz="850" spc="60" dirty="0">
                <a:latin typeface="Calibri"/>
                <a:cs typeface="Calibri"/>
              </a:rPr>
              <a:t>σε</a:t>
            </a:r>
            <a:r>
              <a:rPr sz="850" spc="25" dirty="0">
                <a:latin typeface="Calibri"/>
                <a:cs typeface="Calibri"/>
              </a:rPr>
              <a:t> </a:t>
            </a:r>
            <a:r>
              <a:rPr sz="850" spc="50" dirty="0">
                <a:latin typeface="Calibri"/>
                <a:cs typeface="Calibri"/>
              </a:rPr>
              <a:t>Unix/Linux </a:t>
            </a:r>
            <a:r>
              <a:rPr sz="850" spc="-175" dirty="0">
                <a:latin typeface="Calibri"/>
                <a:cs typeface="Calibri"/>
              </a:rPr>
              <a:t> </a:t>
            </a:r>
            <a:r>
              <a:rPr sz="850" spc="55" dirty="0">
                <a:latin typeface="Calibri"/>
                <a:cs typeface="Calibri"/>
              </a:rPr>
              <a:t>desktop</a:t>
            </a:r>
            <a:r>
              <a:rPr sz="850" spc="20" dirty="0">
                <a:latin typeface="Calibri"/>
                <a:cs typeface="Calibri"/>
              </a:rPr>
              <a:t> </a:t>
            </a:r>
            <a:r>
              <a:rPr sz="850" spc="55" dirty="0">
                <a:latin typeface="Calibri"/>
                <a:cs typeface="Calibri"/>
              </a:rPr>
              <a:t>περιβάλλοντα)</a:t>
            </a:r>
            <a:endParaRPr sz="850">
              <a:latin typeface="Calibri"/>
              <a:cs typeface="Calibri"/>
            </a:endParaRPr>
          </a:p>
        </p:txBody>
      </p:sp>
      <p:sp>
        <p:nvSpPr>
          <p:cNvPr id="13" name="object 13"/>
          <p:cNvSpPr txBox="1"/>
          <p:nvPr/>
        </p:nvSpPr>
        <p:spPr>
          <a:xfrm>
            <a:off x="1060767" y="3980497"/>
            <a:ext cx="565785" cy="707390"/>
          </a:xfrm>
          <a:prstGeom prst="rect">
            <a:avLst/>
          </a:prstGeom>
        </p:spPr>
        <p:txBody>
          <a:bodyPr vert="horz" wrap="square" lIns="0" tIns="22860" rIns="0" bIns="0" rtlCol="0">
            <a:spAutoFit/>
          </a:bodyPr>
          <a:lstStyle/>
          <a:p>
            <a:pPr>
              <a:lnSpc>
                <a:spcPct val="100000"/>
              </a:lnSpc>
              <a:spcBef>
                <a:spcPts val="180"/>
              </a:spcBef>
            </a:pPr>
            <a:r>
              <a:rPr sz="850" spc="60" dirty="0">
                <a:latin typeface="Calibri"/>
                <a:cs typeface="Calibri"/>
              </a:rPr>
              <a:t>.bashrc</a:t>
            </a:r>
            <a:endParaRPr sz="850">
              <a:latin typeface="Calibri"/>
              <a:cs typeface="Calibri"/>
            </a:endParaRPr>
          </a:p>
          <a:p>
            <a:pPr marR="5080">
              <a:lnSpc>
                <a:spcPct val="101699"/>
              </a:lnSpc>
              <a:spcBef>
                <a:spcPts val="65"/>
              </a:spcBef>
            </a:pPr>
            <a:r>
              <a:rPr sz="850" spc="60" dirty="0">
                <a:latin typeface="Calibri"/>
                <a:cs typeface="Calibri"/>
              </a:rPr>
              <a:t>.</a:t>
            </a:r>
            <a:r>
              <a:rPr sz="850" spc="150" dirty="0">
                <a:latin typeface="Calibri"/>
                <a:cs typeface="Calibri"/>
              </a:rPr>
              <a:t>π</a:t>
            </a:r>
            <a:r>
              <a:rPr sz="850" spc="135" dirty="0">
                <a:latin typeface="Calibri"/>
                <a:cs typeface="Calibri"/>
              </a:rPr>
              <a:t>ρ</a:t>
            </a:r>
            <a:r>
              <a:rPr sz="850" spc="140" dirty="0">
                <a:latin typeface="Calibri"/>
                <a:cs typeface="Calibri"/>
              </a:rPr>
              <a:t>οσ</a:t>
            </a:r>
            <a:r>
              <a:rPr sz="850" spc="195" dirty="0">
                <a:latin typeface="Calibri"/>
                <a:cs typeface="Calibri"/>
              </a:rPr>
              <a:t>ω</a:t>
            </a:r>
            <a:r>
              <a:rPr sz="850" spc="135" dirty="0">
                <a:latin typeface="Calibri"/>
                <a:cs typeface="Calibri"/>
              </a:rPr>
              <a:t>ρ</a:t>
            </a:r>
            <a:r>
              <a:rPr sz="850" spc="70" dirty="0">
                <a:latin typeface="Calibri"/>
                <a:cs typeface="Calibri"/>
              </a:rPr>
              <a:t>ι  </a:t>
            </a:r>
            <a:r>
              <a:rPr sz="850" spc="140" dirty="0">
                <a:latin typeface="Calibri"/>
                <a:cs typeface="Calibri"/>
              </a:rPr>
              <a:t>νή</a:t>
            </a:r>
            <a:r>
              <a:rPr sz="850" spc="-35" dirty="0">
                <a:latin typeface="Calibri"/>
                <a:cs typeface="Calibri"/>
              </a:rPr>
              <a:t> </a:t>
            </a:r>
            <a:r>
              <a:rPr sz="850" spc="145" dirty="0">
                <a:latin typeface="Calibri"/>
                <a:cs typeface="Calibri"/>
              </a:rPr>
              <a:t>μνήμη</a:t>
            </a:r>
            <a:endParaRPr sz="850">
              <a:latin typeface="Calibri"/>
              <a:cs typeface="Calibri"/>
            </a:endParaRPr>
          </a:p>
          <a:p>
            <a:pPr>
              <a:lnSpc>
                <a:spcPct val="100000"/>
              </a:lnSpc>
              <a:spcBef>
                <a:spcPts val="20"/>
              </a:spcBef>
            </a:pPr>
            <a:r>
              <a:rPr sz="850" spc="55" dirty="0">
                <a:latin typeface="Calibri"/>
                <a:cs typeface="Calibri"/>
              </a:rPr>
              <a:t>.config</a:t>
            </a:r>
            <a:endParaRPr sz="850">
              <a:latin typeface="Calibri"/>
              <a:cs typeface="Calibri"/>
            </a:endParaRPr>
          </a:p>
          <a:p>
            <a:pPr>
              <a:lnSpc>
                <a:spcPct val="100000"/>
              </a:lnSpc>
              <a:spcBef>
                <a:spcPts val="70"/>
              </a:spcBef>
            </a:pPr>
            <a:r>
              <a:rPr sz="850" spc="45" dirty="0">
                <a:latin typeface="Calibri"/>
                <a:cs typeface="Calibri"/>
              </a:rPr>
              <a:t>Επιτραπέζι</a:t>
            </a:r>
            <a:endParaRPr sz="850">
              <a:latin typeface="Calibri"/>
              <a:cs typeface="Calibri"/>
            </a:endParaRPr>
          </a:p>
        </p:txBody>
      </p:sp>
      <p:sp>
        <p:nvSpPr>
          <p:cNvPr id="14" name="object 14"/>
          <p:cNvSpPr txBox="1"/>
          <p:nvPr/>
        </p:nvSpPr>
        <p:spPr>
          <a:xfrm>
            <a:off x="1841500" y="3980497"/>
            <a:ext cx="485140" cy="714375"/>
          </a:xfrm>
          <a:prstGeom prst="rect">
            <a:avLst/>
          </a:prstGeom>
        </p:spPr>
        <p:txBody>
          <a:bodyPr vert="horz" wrap="square" lIns="0" tIns="22860" rIns="0" bIns="0" rtlCol="0">
            <a:spAutoFit/>
          </a:bodyPr>
          <a:lstStyle/>
          <a:p>
            <a:pPr marL="30480">
              <a:lnSpc>
                <a:spcPct val="100000"/>
              </a:lnSpc>
              <a:spcBef>
                <a:spcPts val="180"/>
              </a:spcBef>
            </a:pPr>
            <a:r>
              <a:rPr sz="850" dirty="0">
                <a:latin typeface="Calibri"/>
                <a:cs typeface="Calibri"/>
              </a:rPr>
              <a:t>.lesshst</a:t>
            </a:r>
            <a:endParaRPr sz="850">
              <a:latin typeface="Calibri"/>
              <a:cs typeface="Calibri"/>
            </a:endParaRPr>
          </a:p>
          <a:p>
            <a:pPr marL="57785">
              <a:lnSpc>
                <a:spcPct val="100000"/>
              </a:lnSpc>
              <a:spcBef>
                <a:spcPts val="85"/>
              </a:spcBef>
            </a:pPr>
            <a:r>
              <a:rPr sz="850" spc="50" dirty="0">
                <a:latin typeface="Calibri"/>
                <a:cs typeface="Calibri"/>
              </a:rPr>
              <a:t>.local</a:t>
            </a:r>
            <a:endParaRPr sz="850">
              <a:latin typeface="Calibri"/>
              <a:cs typeface="Calibri"/>
            </a:endParaRPr>
          </a:p>
          <a:p>
            <a:pPr>
              <a:lnSpc>
                <a:spcPct val="100000"/>
              </a:lnSpc>
              <a:spcBef>
                <a:spcPts val="15"/>
              </a:spcBef>
            </a:pPr>
            <a:r>
              <a:rPr sz="850" spc="40" dirty="0">
                <a:latin typeface="Calibri"/>
                <a:cs typeface="Calibri"/>
              </a:rPr>
              <a:t>.mozilla</a:t>
            </a:r>
            <a:endParaRPr sz="850">
              <a:latin typeface="Calibri"/>
              <a:cs typeface="Calibri"/>
            </a:endParaRPr>
          </a:p>
          <a:p>
            <a:pPr marL="81280" marR="5080">
              <a:lnSpc>
                <a:spcPct val="106900"/>
              </a:lnSpc>
            </a:pPr>
            <a:r>
              <a:rPr sz="850" spc="75" dirty="0">
                <a:latin typeface="Calibri"/>
                <a:cs typeface="Calibri"/>
              </a:rPr>
              <a:t>Μο</a:t>
            </a:r>
            <a:r>
              <a:rPr sz="850" spc="55" dirty="0">
                <a:latin typeface="Calibri"/>
                <a:cs typeface="Calibri"/>
              </a:rPr>
              <a:t>υσ</a:t>
            </a:r>
            <a:r>
              <a:rPr sz="850" spc="20" dirty="0">
                <a:latin typeface="Calibri"/>
                <a:cs typeface="Calibri"/>
              </a:rPr>
              <a:t>ι</a:t>
            </a:r>
            <a:r>
              <a:rPr sz="850" spc="35" dirty="0">
                <a:latin typeface="Calibri"/>
                <a:cs typeface="Calibri"/>
              </a:rPr>
              <a:t>κ  </a:t>
            </a:r>
            <a:r>
              <a:rPr sz="850" spc="65" dirty="0">
                <a:latin typeface="Calibri"/>
                <a:cs typeface="Calibri"/>
              </a:rPr>
              <a:t>ή</a:t>
            </a:r>
            <a:endParaRPr sz="850">
              <a:latin typeface="Calibri"/>
              <a:cs typeface="Calibri"/>
            </a:endParaRPr>
          </a:p>
        </p:txBody>
      </p:sp>
      <p:sp>
        <p:nvSpPr>
          <p:cNvPr id="15" name="object 15"/>
          <p:cNvSpPr txBox="1"/>
          <p:nvPr/>
        </p:nvSpPr>
        <p:spPr>
          <a:xfrm>
            <a:off x="3813809" y="3452812"/>
            <a:ext cx="195580" cy="154940"/>
          </a:xfrm>
          <a:prstGeom prst="rect">
            <a:avLst/>
          </a:prstGeom>
        </p:spPr>
        <p:txBody>
          <a:bodyPr vert="horz" wrap="square" lIns="0" tIns="12700" rIns="0" bIns="0" rtlCol="0">
            <a:spAutoFit/>
          </a:bodyPr>
          <a:lstStyle/>
          <a:p>
            <a:pPr>
              <a:lnSpc>
                <a:spcPct val="100000"/>
              </a:lnSpc>
              <a:spcBef>
                <a:spcPts val="100"/>
              </a:spcBef>
            </a:pPr>
            <a:r>
              <a:rPr sz="850" spc="5" dirty="0">
                <a:latin typeface="Calibri"/>
                <a:cs typeface="Calibri"/>
              </a:rPr>
              <a:t>.</a:t>
            </a:r>
            <a:r>
              <a:rPr sz="850" spc="30" dirty="0">
                <a:latin typeface="Calibri"/>
                <a:cs typeface="Calibri"/>
              </a:rPr>
              <a:t>v</a:t>
            </a:r>
            <a:r>
              <a:rPr sz="850" spc="35" dirty="0">
                <a:latin typeface="Calibri"/>
                <a:cs typeface="Calibri"/>
              </a:rPr>
              <a:t>a</a:t>
            </a:r>
            <a:r>
              <a:rPr sz="850" spc="45" dirty="0">
                <a:latin typeface="Calibri"/>
                <a:cs typeface="Calibri"/>
              </a:rPr>
              <a:t>r</a:t>
            </a:r>
            <a:endParaRPr sz="850">
              <a:latin typeface="Calibri"/>
              <a:cs typeface="Calibri"/>
            </a:endParaRPr>
          </a:p>
        </p:txBody>
      </p:sp>
      <p:sp>
        <p:nvSpPr>
          <p:cNvPr id="16" name="object 16"/>
          <p:cNvSpPr txBox="1"/>
          <p:nvPr/>
        </p:nvSpPr>
        <p:spPr>
          <a:xfrm>
            <a:off x="3739515" y="3592829"/>
            <a:ext cx="1111250" cy="425450"/>
          </a:xfrm>
          <a:prstGeom prst="rect">
            <a:avLst/>
          </a:prstGeom>
        </p:spPr>
        <p:txBody>
          <a:bodyPr vert="horz" wrap="square" lIns="0" tIns="12700" rIns="0" bIns="0" rtlCol="0">
            <a:spAutoFit/>
          </a:bodyPr>
          <a:lstStyle/>
          <a:p>
            <a:pPr marL="270510">
              <a:lnSpc>
                <a:spcPct val="100000"/>
              </a:lnSpc>
              <a:spcBef>
                <a:spcPts val="100"/>
              </a:spcBef>
            </a:pPr>
            <a:r>
              <a:rPr sz="850" spc="60" dirty="0">
                <a:latin typeface="Calibri"/>
                <a:cs typeface="Calibri"/>
              </a:rPr>
              <a:t>Βίντεο</a:t>
            </a:r>
            <a:endParaRPr sz="850">
              <a:latin typeface="Calibri"/>
              <a:cs typeface="Calibri"/>
            </a:endParaRPr>
          </a:p>
          <a:p>
            <a:pPr marL="299085">
              <a:lnSpc>
                <a:spcPct val="100000"/>
              </a:lnSpc>
              <a:spcBef>
                <a:spcPts val="15"/>
              </a:spcBef>
            </a:pPr>
            <a:r>
              <a:rPr sz="850" spc="40" dirty="0">
                <a:latin typeface="Calibri"/>
                <a:cs typeface="Calibri"/>
              </a:rPr>
              <a:t>.wget-hsts</a:t>
            </a:r>
            <a:endParaRPr sz="850">
              <a:latin typeface="Calibri"/>
              <a:cs typeface="Calibri"/>
            </a:endParaRPr>
          </a:p>
          <a:p>
            <a:pPr>
              <a:lnSpc>
                <a:spcPct val="100000"/>
              </a:lnSpc>
              <a:spcBef>
                <a:spcPts val="70"/>
              </a:spcBef>
            </a:pPr>
            <a:r>
              <a:rPr sz="850" spc="50" dirty="0">
                <a:latin typeface="Calibri"/>
                <a:cs typeface="Calibri"/>
              </a:rPr>
              <a:t>wireguird_amd64.deb</a:t>
            </a:r>
            <a:endParaRPr sz="850">
              <a:latin typeface="Calibri"/>
              <a:cs typeface="Calibri"/>
            </a:endParaRPr>
          </a:p>
        </p:txBody>
      </p:sp>
      <p:sp>
        <p:nvSpPr>
          <p:cNvPr id="17" name="object 17"/>
          <p:cNvSpPr txBox="1"/>
          <p:nvPr/>
        </p:nvSpPr>
        <p:spPr>
          <a:xfrm>
            <a:off x="2518410" y="3952240"/>
            <a:ext cx="1400810" cy="683260"/>
          </a:xfrm>
          <a:prstGeom prst="rect">
            <a:avLst/>
          </a:prstGeom>
        </p:spPr>
        <p:txBody>
          <a:bodyPr vert="horz" wrap="square" lIns="0" tIns="51435" rIns="0" bIns="0" rtlCol="0">
            <a:spAutoFit/>
          </a:bodyPr>
          <a:lstStyle/>
          <a:p>
            <a:pPr>
              <a:lnSpc>
                <a:spcPct val="100000"/>
              </a:lnSpc>
              <a:spcBef>
                <a:spcPts val="405"/>
              </a:spcBef>
            </a:pPr>
            <a:r>
              <a:rPr sz="850" spc="60" dirty="0">
                <a:latin typeface="Calibri"/>
                <a:cs typeface="Calibri"/>
              </a:rPr>
              <a:t>snap</a:t>
            </a:r>
            <a:endParaRPr sz="850">
              <a:latin typeface="Calibri"/>
              <a:cs typeface="Calibri"/>
            </a:endParaRPr>
          </a:p>
          <a:p>
            <a:pPr marL="25400">
              <a:lnSpc>
                <a:spcPct val="100000"/>
              </a:lnSpc>
              <a:spcBef>
                <a:spcPts val="305"/>
              </a:spcBef>
            </a:pPr>
            <a:r>
              <a:rPr sz="850" spc="-5" dirty="0">
                <a:latin typeface="Calibri"/>
                <a:cs typeface="Calibri"/>
              </a:rPr>
              <a:t>.ssh</a:t>
            </a:r>
            <a:endParaRPr sz="850">
              <a:latin typeface="Calibri"/>
              <a:cs typeface="Calibri"/>
            </a:endParaRPr>
          </a:p>
          <a:p>
            <a:pPr marL="100965" marR="5080" indent="-83820">
              <a:lnSpc>
                <a:spcPct val="106900"/>
              </a:lnSpc>
              <a:spcBef>
                <a:spcPts val="350"/>
              </a:spcBef>
            </a:pPr>
            <a:r>
              <a:rPr sz="850" spc="30" dirty="0">
                <a:latin typeface="Calibri"/>
                <a:cs typeface="Calibri"/>
              </a:rPr>
              <a:t>.s</a:t>
            </a:r>
            <a:r>
              <a:rPr sz="850" spc="50" dirty="0">
                <a:latin typeface="Calibri"/>
                <a:cs typeface="Calibri"/>
              </a:rPr>
              <a:t>u</a:t>
            </a:r>
            <a:r>
              <a:rPr sz="850" spc="55" dirty="0">
                <a:latin typeface="Calibri"/>
                <a:cs typeface="Calibri"/>
              </a:rPr>
              <a:t>d</a:t>
            </a:r>
            <a:r>
              <a:rPr sz="850" spc="50" dirty="0">
                <a:latin typeface="Calibri"/>
                <a:cs typeface="Calibri"/>
              </a:rPr>
              <a:t>o_a</a:t>
            </a:r>
            <a:r>
              <a:rPr sz="850" spc="40" dirty="0">
                <a:latin typeface="Calibri"/>
                <a:cs typeface="Calibri"/>
              </a:rPr>
              <a:t>s</a:t>
            </a:r>
            <a:r>
              <a:rPr sz="850" spc="45" dirty="0">
                <a:latin typeface="Calibri"/>
                <a:cs typeface="Calibri"/>
              </a:rPr>
              <a:t>_</a:t>
            </a:r>
            <a:r>
              <a:rPr sz="850" spc="50" dirty="0">
                <a:latin typeface="Calibri"/>
                <a:cs typeface="Calibri"/>
              </a:rPr>
              <a:t>ad</a:t>
            </a:r>
            <a:r>
              <a:rPr sz="850" spc="90" dirty="0">
                <a:latin typeface="Calibri"/>
                <a:cs typeface="Calibri"/>
              </a:rPr>
              <a:t>m</a:t>
            </a:r>
            <a:r>
              <a:rPr sz="850" spc="15" dirty="0">
                <a:latin typeface="Calibri"/>
                <a:cs typeface="Calibri"/>
              </a:rPr>
              <a:t>i</a:t>
            </a:r>
            <a:r>
              <a:rPr sz="850" spc="55" dirty="0">
                <a:latin typeface="Calibri"/>
                <a:cs typeface="Calibri"/>
              </a:rPr>
              <a:t>n</a:t>
            </a:r>
            <a:r>
              <a:rPr sz="850" spc="45" dirty="0">
                <a:latin typeface="Calibri"/>
                <a:cs typeface="Calibri"/>
              </a:rPr>
              <a:t>_</a:t>
            </a:r>
            <a:r>
              <a:rPr sz="850" spc="40" dirty="0">
                <a:latin typeface="Calibri"/>
                <a:cs typeface="Calibri"/>
              </a:rPr>
              <a:t>s</a:t>
            </a:r>
            <a:r>
              <a:rPr sz="850" spc="55" dirty="0">
                <a:latin typeface="Calibri"/>
                <a:cs typeface="Calibri"/>
              </a:rPr>
              <a:t>u</a:t>
            </a:r>
            <a:r>
              <a:rPr sz="850" spc="40" dirty="0">
                <a:latin typeface="Calibri"/>
                <a:cs typeface="Calibri"/>
              </a:rPr>
              <a:t>c</a:t>
            </a:r>
            <a:r>
              <a:rPr sz="850" spc="45" dirty="0">
                <a:latin typeface="Calibri"/>
                <a:cs typeface="Calibri"/>
              </a:rPr>
              <a:t>ce</a:t>
            </a:r>
            <a:r>
              <a:rPr sz="850" spc="40" dirty="0">
                <a:latin typeface="Calibri"/>
                <a:cs typeface="Calibri"/>
              </a:rPr>
              <a:t>ss</a:t>
            </a:r>
            <a:r>
              <a:rPr sz="850" spc="25" dirty="0">
                <a:latin typeface="Calibri"/>
                <a:cs typeface="Calibri"/>
              </a:rPr>
              <a:t>f</a:t>
            </a:r>
            <a:r>
              <a:rPr sz="850" spc="55" dirty="0">
                <a:latin typeface="Calibri"/>
                <a:cs typeface="Calibri"/>
              </a:rPr>
              <a:t>u</a:t>
            </a:r>
            <a:r>
              <a:rPr sz="850" spc="25" dirty="0">
                <a:latin typeface="Calibri"/>
                <a:cs typeface="Calibri"/>
              </a:rPr>
              <a:t>l  </a:t>
            </a:r>
            <a:r>
              <a:rPr sz="850" spc="55" dirty="0">
                <a:latin typeface="Calibri"/>
                <a:cs typeface="Calibri"/>
              </a:rPr>
              <a:t>Πρότυπα</a:t>
            </a:r>
            <a:endParaRPr sz="850">
              <a:latin typeface="Calibri"/>
              <a:cs typeface="Calibri"/>
            </a:endParaRPr>
          </a:p>
        </p:txBody>
      </p:sp>
      <p:pic>
        <p:nvPicPr>
          <p:cNvPr id="20" name="Εικόνα 19" descr="Εικόνα που περιέχει κείμενο, γραμματοσειρά, στιγμιότυπο οθόνης&#10;&#10;Το περιεχόμενο που δημιουργείται από τεχνολογία AI ενδέχεται να είναι εσφαλμένο.">
            <a:extLst>
              <a:ext uri="{FF2B5EF4-FFF2-40B4-BE49-F238E27FC236}">
                <a16:creationId xmlns:a16="http://schemas.microsoft.com/office/drawing/2014/main" id="{C727EC7E-56B4-924C-32D1-B2C0EEB85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519" y="3387330"/>
            <a:ext cx="4407126" cy="1339919"/>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515" y="6167437"/>
            <a:ext cx="1530032" cy="612140"/>
          </a:xfrm>
          <a:prstGeom prst="rect">
            <a:avLst/>
          </a:prstGeom>
        </p:spPr>
      </p:pic>
      <p:sp>
        <p:nvSpPr>
          <p:cNvPr id="3" name="object 3"/>
          <p:cNvSpPr txBox="1"/>
          <p:nvPr/>
        </p:nvSpPr>
        <p:spPr>
          <a:xfrm>
            <a:off x="353695" y="544829"/>
            <a:ext cx="10638155" cy="1563370"/>
          </a:xfrm>
          <a:prstGeom prst="rect">
            <a:avLst/>
          </a:prstGeom>
        </p:spPr>
        <p:txBody>
          <a:bodyPr vert="horz" wrap="square" lIns="0" tIns="12700" rIns="0" bIns="0" rtlCol="0">
            <a:spAutoFit/>
          </a:bodyPr>
          <a:lstStyle/>
          <a:p>
            <a:pPr marL="12700" marR="5080">
              <a:lnSpc>
                <a:spcPct val="100000"/>
              </a:lnSpc>
              <a:spcBef>
                <a:spcPts val="100"/>
              </a:spcBef>
            </a:pPr>
            <a:r>
              <a:rPr sz="1100" spc="105" dirty="0">
                <a:latin typeface="Calibri"/>
                <a:cs typeface="Calibri"/>
              </a:rPr>
              <a:t>Μέχρι</a:t>
            </a:r>
            <a:r>
              <a:rPr sz="1100" spc="55" dirty="0">
                <a:latin typeface="Calibri"/>
                <a:cs typeface="Calibri"/>
              </a:rPr>
              <a:t> </a:t>
            </a:r>
            <a:r>
              <a:rPr sz="1100" spc="110" dirty="0">
                <a:latin typeface="Calibri"/>
                <a:cs typeface="Calibri"/>
              </a:rPr>
              <a:t>αυτό</a:t>
            </a:r>
            <a:r>
              <a:rPr sz="1100" spc="50" dirty="0">
                <a:latin typeface="Calibri"/>
                <a:cs typeface="Calibri"/>
              </a:rPr>
              <a:t> </a:t>
            </a:r>
            <a:r>
              <a:rPr sz="1100" spc="95" dirty="0">
                <a:latin typeface="Calibri"/>
                <a:cs typeface="Calibri"/>
              </a:rPr>
              <a:t>το</a:t>
            </a:r>
            <a:r>
              <a:rPr sz="1100" spc="50" dirty="0">
                <a:latin typeface="Calibri"/>
                <a:cs typeface="Calibri"/>
              </a:rPr>
              <a:t> </a:t>
            </a:r>
            <a:r>
              <a:rPr sz="1100" spc="95" dirty="0">
                <a:latin typeface="Calibri"/>
                <a:cs typeface="Calibri"/>
              </a:rPr>
              <a:t>σημείο,</a:t>
            </a:r>
            <a:r>
              <a:rPr sz="1100" spc="55" dirty="0">
                <a:latin typeface="Calibri"/>
                <a:cs typeface="Calibri"/>
              </a:rPr>
              <a:t> </a:t>
            </a:r>
            <a:r>
              <a:rPr sz="1100" spc="100" dirty="0">
                <a:latin typeface="Calibri"/>
                <a:cs typeface="Calibri"/>
              </a:rPr>
              <a:t>όταν</a:t>
            </a:r>
            <a:r>
              <a:rPr sz="1100" spc="50" dirty="0">
                <a:latin typeface="Calibri"/>
                <a:cs typeface="Calibri"/>
              </a:rPr>
              <a:t> </a:t>
            </a:r>
            <a:r>
              <a:rPr sz="1100" spc="95" dirty="0">
                <a:latin typeface="Calibri"/>
                <a:cs typeface="Calibri"/>
              </a:rPr>
              <a:t>έχετε</a:t>
            </a:r>
            <a:r>
              <a:rPr sz="1100" spc="45" dirty="0">
                <a:latin typeface="Calibri"/>
                <a:cs typeface="Calibri"/>
              </a:rPr>
              <a:t> </a:t>
            </a:r>
            <a:r>
              <a:rPr sz="1100" spc="100" dirty="0">
                <a:latin typeface="Calibri"/>
                <a:cs typeface="Calibri"/>
              </a:rPr>
              <a:t>χρησιμοποιήσει</a:t>
            </a:r>
            <a:r>
              <a:rPr sz="1100" spc="60" dirty="0">
                <a:latin typeface="Calibri"/>
                <a:cs typeface="Calibri"/>
              </a:rPr>
              <a:t> </a:t>
            </a:r>
            <a:r>
              <a:rPr sz="1100" spc="90" dirty="0">
                <a:latin typeface="Calibri"/>
                <a:cs typeface="Calibri"/>
              </a:rPr>
              <a:t>επιλογές,</a:t>
            </a:r>
            <a:r>
              <a:rPr sz="1100" spc="50" dirty="0">
                <a:latin typeface="Calibri"/>
                <a:cs typeface="Calibri"/>
              </a:rPr>
              <a:t> </a:t>
            </a:r>
            <a:r>
              <a:rPr sz="1100" spc="95" dirty="0">
                <a:latin typeface="Calibri"/>
                <a:cs typeface="Calibri"/>
              </a:rPr>
              <a:t>έχετε</a:t>
            </a:r>
            <a:r>
              <a:rPr sz="1100" spc="50" dirty="0">
                <a:latin typeface="Calibri"/>
                <a:cs typeface="Calibri"/>
              </a:rPr>
              <a:t> </a:t>
            </a:r>
            <a:r>
              <a:rPr sz="1100" spc="100" dirty="0">
                <a:latin typeface="Calibri"/>
                <a:cs typeface="Calibri"/>
              </a:rPr>
              <a:t>βάλει</a:t>
            </a:r>
            <a:r>
              <a:rPr sz="1100" spc="60" dirty="0">
                <a:latin typeface="Calibri"/>
                <a:cs typeface="Calibri"/>
              </a:rPr>
              <a:t> </a:t>
            </a:r>
            <a:r>
              <a:rPr sz="1100" spc="95" dirty="0">
                <a:latin typeface="Calibri"/>
                <a:cs typeface="Calibri"/>
              </a:rPr>
              <a:t>πριν</a:t>
            </a:r>
            <a:r>
              <a:rPr sz="1100" spc="50" dirty="0">
                <a:latin typeface="Calibri"/>
                <a:cs typeface="Calibri"/>
              </a:rPr>
              <a:t> </a:t>
            </a:r>
            <a:r>
              <a:rPr sz="1100" spc="120" dirty="0">
                <a:latin typeface="Calibri"/>
                <a:cs typeface="Calibri"/>
              </a:rPr>
              <a:t>από</a:t>
            </a:r>
            <a:r>
              <a:rPr sz="1100" spc="50" dirty="0">
                <a:latin typeface="Calibri"/>
                <a:cs typeface="Calibri"/>
              </a:rPr>
              <a:t> </a:t>
            </a:r>
            <a:r>
              <a:rPr sz="1100" spc="105" dirty="0">
                <a:latin typeface="Calibri"/>
                <a:cs typeface="Calibri"/>
              </a:rPr>
              <a:t>κάθε</a:t>
            </a:r>
            <a:r>
              <a:rPr sz="1100" spc="55" dirty="0">
                <a:latin typeface="Calibri"/>
                <a:cs typeface="Calibri"/>
              </a:rPr>
              <a:t> </a:t>
            </a:r>
            <a:r>
              <a:rPr sz="1100" spc="100" dirty="0">
                <a:latin typeface="Calibri"/>
                <a:cs typeface="Calibri"/>
              </a:rPr>
              <a:t>επιλογή</a:t>
            </a:r>
            <a:r>
              <a:rPr sz="1100" spc="50" dirty="0">
                <a:latin typeface="Calibri"/>
                <a:cs typeface="Calibri"/>
              </a:rPr>
              <a:t> </a:t>
            </a:r>
            <a:r>
              <a:rPr sz="1100" spc="100" dirty="0">
                <a:latin typeface="Calibri"/>
                <a:cs typeface="Calibri"/>
              </a:rPr>
              <a:t>μια</a:t>
            </a:r>
            <a:r>
              <a:rPr sz="1100" spc="55" dirty="0">
                <a:latin typeface="Calibri"/>
                <a:cs typeface="Calibri"/>
              </a:rPr>
              <a:t> </a:t>
            </a:r>
            <a:r>
              <a:rPr sz="1100" spc="114" dirty="0">
                <a:latin typeface="Calibri"/>
                <a:cs typeface="Calibri"/>
              </a:rPr>
              <a:t>παύλα</a:t>
            </a:r>
            <a:r>
              <a:rPr sz="1100" spc="60" dirty="0">
                <a:latin typeface="Calibri"/>
                <a:cs typeface="Calibri"/>
              </a:rPr>
              <a:t> (-).</a:t>
            </a:r>
            <a:r>
              <a:rPr sz="1100" spc="50" dirty="0">
                <a:latin typeface="Calibri"/>
                <a:cs typeface="Calibri"/>
              </a:rPr>
              <a:t> </a:t>
            </a:r>
            <a:r>
              <a:rPr sz="1100" spc="105" dirty="0">
                <a:latin typeface="Calibri"/>
                <a:cs typeface="Calibri"/>
              </a:rPr>
              <a:t>Παραδείγματα</a:t>
            </a:r>
            <a:r>
              <a:rPr sz="1100" spc="55" dirty="0">
                <a:latin typeface="Calibri"/>
                <a:cs typeface="Calibri"/>
              </a:rPr>
              <a:t> </a:t>
            </a:r>
            <a:r>
              <a:rPr sz="1100" spc="85" dirty="0">
                <a:latin typeface="Calibri"/>
                <a:cs typeface="Calibri"/>
              </a:rPr>
              <a:t>είναι</a:t>
            </a:r>
            <a:r>
              <a:rPr sz="1100" spc="60" dirty="0">
                <a:latin typeface="Calibri"/>
                <a:cs typeface="Calibri"/>
              </a:rPr>
              <a:t> </a:t>
            </a:r>
            <a:r>
              <a:rPr sz="1100" spc="100" dirty="0">
                <a:latin typeface="Calibri"/>
                <a:cs typeface="Calibri"/>
              </a:rPr>
              <a:t>τα</a:t>
            </a:r>
            <a:r>
              <a:rPr sz="1100" spc="55" dirty="0">
                <a:latin typeface="Calibri"/>
                <a:cs typeface="Calibri"/>
              </a:rPr>
              <a:t> -l</a:t>
            </a:r>
            <a:r>
              <a:rPr sz="1100" spc="50" dirty="0">
                <a:latin typeface="Calibri"/>
                <a:cs typeface="Calibri"/>
              </a:rPr>
              <a:t> </a:t>
            </a:r>
            <a:r>
              <a:rPr sz="1100" spc="90" dirty="0">
                <a:latin typeface="Calibri"/>
                <a:cs typeface="Calibri"/>
              </a:rPr>
              <a:t>και</a:t>
            </a:r>
            <a:r>
              <a:rPr sz="1100" spc="60" dirty="0">
                <a:latin typeface="Calibri"/>
                <a:cs typeface="Calibri"/>
              </a:rPr>
              <a:t> </a:t>
            </a:r>
            <a:r>
              <a:rPr sz="1100" spc="75" dirty="0">
                <a:latin typeface="Calibri"/>
                <a:cs typeface="Calibri"/>
              </a:rPr>
              <a:t>-a.</a:t>
            </a:r>
            <a:r>
              <a:rPr sz="1100" spc="50" dirty="0">
                <a:latin typeface="Calibri"/>
                <a:cs typeface="Calibri"/>
              </a:rPr>
              <a:t> </a:t>
            </a:r>
            <a:r>
              <a:rPr sz="1100" spc="100" dirty="0">
                <a:latin typeface="Calibri"/>
                <a:cs typeface="Calibri"/>
              </a:rPr>
              <a:t>Οι</a:t>
            </a:r>
            <a:r>
              <a:rPr sz="1100" spc="55" dirty="0">
                <a:latin typeface="Calibri"/>
                <a:cs typeface="Calibri"/>
              </a:rPr>
              <a:t> </a:t>
            </a:r>
            <a:r>
              <a:rPr sz="1100" spc="95" dirty="0">
                <a:latin typeface="Calibri"/>
                <a:cs typeface="Calibri"/>
              </a:rPr>
              <a:t>επιλογές </a:t>
            </a:r>
            <a:r>
              <a:rPr sz="1100" spc="-235" dirty="0">
                <a:latin typeface="Calibri"/>
                <a:cs typeface="Calibri"/>
              </a:rPr>
              <a:t> </a:t>
            </a:r>
            <a:r>
              <a:rPr sz="1100" spc="114" dirty="0">
                <a:latin typeface="Calibri"/>
                <a:cs typeface="Calibri"/>
              </a:rPr>
              <a:t>που </a:t>
            </a:r>
            <a:r>
              <a:rPr sz="1100" spc="100" dirty="0">
                <a:latin typeface="Calibri"/>
                <a:cs typeface="Calibri"/>
              </a:rPr>
              <a:t>δεν </a:t>
            </a:r>
            <a:r>
              <a:rPr sz="1100" spc="105" dirty="0">
                <a:latin typeface="Calibri"/>
                <a:cs typeface="Calibri"/>
              </a:rPr>
              <a:t>παίρνουν ορίσματα </a:t>
            </a:r>
            <a:r>
              <a:rPr sz="1100" spc="110" dirty="0">
                <a:latin typeface="Calibri"/>
                <a:cs typeface="Calibri"/>
              </a:rPr>
              <a:t>μπορούν να </a:t>
            </a:r>
            <a:r>
              <a:rPr sz="1100" spc="105" dirty="0">
                <a:latin typeface="Calibri"/>
                <a:cs typeface="Calibri"/>
              </a:rPr>
              <a:t>συνδυαστούν. </a:t>
            </a:r>
            <a:r>
              <a:rPr sz="1100" spc="90" dirty="0">
                <a:latin typeface="Calibri"/>
                <a:cs typeface="Calibri"/>
              </a:rPr>
              <a:t>Απαιτείται </a:t>
            </a:r>
            <a:r>
              <a:rPr sz="1100" spc="110" dirty="0">
                <a:latin typeface="Calibri"/>
                <a:cs typeface="Calibri"/>
              </a:rPr>
              <a:t>μόνο </a:t>
            </a:r>
            <a:r>
              <a:rPr sz="1100" spc="100" dirty="0">
                <a:latin typeface="Calibri"/>
                <a:cs typeface="Calibri"/>
              </a:rPr>
              <a:t>μία </a:t>
            </a:r>
            <a:r>
              <a:rPr sz="1100" spc="114" dirty="0">
                <a:latin typeface="Calibri"/>
                <a:cs typeface="Calibri"/>
              </a:rPr>
              <a:t>παύλα </a:t>
            </a:r>
            <a:r>
              <a:rPr sz="1100" spc="110" dirty="0">
                <a:latin typeface="Calibri"/>
                <a:cs typeface="Calibri"/>
              </a:rPr>
              <a:t>ακολουθούμενη </a:t>
            </a:r>
            <a:r>
              <a:rPr sz="1100" spc="120" dirty="0">
                <a:latin typeface="Calibri"/>
                <a:cs typeface="Calibri"/>
              </a:rPr>
              <a:t>από </a:t>
            </a:r>
            <a:r>
              <a:rPr sz="1100" spc="75" dirty="0">
                <a:latin typeface="Calibri"/>
                <a:cs typeface="Calibri"/>
              </a:rPr>
              <a:t>τις </a:t>
            </a:r>
            <a:r>
              <a:rPr sz="1100" spc="90" dirty="0">
                <a:latin typeface="Calibri"/>
                <a:cs typeface="Calibri"/>
              </a:rPr>
              <a:t>επιλογές. </a:t>
            </a:r>
            <a:r>
              <a:rPr sz="1100" spc="110" dirty="0">
                <a:latin typeface="Calibri"/>
                <a:cs typeface="Calibri"/>
              </a:rPr>
              <a:t>Αν </a:t>
            </a:r>
            <a:r>
              <a:rPr sz="1100" spc="95" dirty="0">
                <a:latin typeface="Calibri"/>
                <a:cs typeface="Calibri"/>
              </a:rPr>
              <a:t>θέλετε </a:t>
            </a:r>
            <a:r>
              <a:rPr sz="1100" spc="110" dirty="0">
                <a:latin typeface="Calibri"/>
                <a:cs typeface="Calibri"/>
              </a:rPr>
              <a:t>να </a:t>
            </a:r>
            <a:r>
              <a:rPr sz="1100" spc="100" dirty="0">
                <a:latin typeface="Calibri"/>
                <a:cs typeface="Calibri"/>
              </a:rPr>
              <a:t>εμφανίσετε </a:t>
            </a:r>
            <a:r>
              <a:rPr sz="1100" spc="105" dirty="0">
                <a:latin typeface="Calibri"/>
                <a:cs typeface="Calibri"/>
              </a:rPr>
              <a:t>μεγάλη </a:t>
            </a:r>
            <a:r>
              <a:rPr sz="1100" spc="110" dirty="0">
                <a:latin typeface="Calibri"/>
                <a:cs typeface="Calibri"/>
              </a:rPr>
              <a:t> </a:t>
            </a:r>
            <a:r>
              <a:rPr sz="1100" spc="95" dirty="0">
                <a:latin typeface="Calibri"/>
                <a:cs typeface="Calibri"/>
              </a:rPr>
              <a:t>λίστα</a:t>
            </a:r>
            <a:r>
              <a:rPr sz="1100" spc="50" dirty="0">
                <a:latin typeface="Calibri"/>
                <a:cs typeface="Calibri"/>
              </a:rPr>
              <a:t> </a:t>
            </a:r>
            <a:r>
              <a:rPr sz="1100" spc="65" dirty="0">
                <a:latin typeface="Calibri"/>
                <a:cs typeface="Calibri"/>
              </a:rPr>
              <a:t>ls</a:t>
            </a:r>
            <a:r>
              <a:rPr sz="1100" spc="45" dirty="0">
                <a:latin typeface="Calibri"/>
                <a:cs typeface="Calibri"/>
              </a:rPr>
              <a:t> </a:t>
            </a:r>
            <a:r>
              <a:rPr sz="1100" spc="105" dirty="0">
                <a:latin typeface="Calibri"/>
                <a:cs typeface="Calibri"/>
              </a:rPr>
              <a:t>με</a:t>
            </a:r>
            <a:r>
              <a:rPr sz="1100" spc="45" dirty="0">
                <a:latin typeface="Calibri"/>
                <a:cs typeface="Calibri"/>
              </a:rPr>
              <a:t> </a:t>
            </a:r>
            <a:r>
              <a:rPr sz="1100" spc="110" dirty="0">
                <a:latin typeface="Calibri"/>
                <a:cs typeface="Calibri"/>
              </a:rPr>
              <a:t>κρυμμένα</a:t>
            </a:r>
            <a:r>
              <a:rPr sz="1100" spc="45" dirty="0">
                <a:latin typeface="Calibri"/>
                <a:cs typeface="Calibri"/>
              </a:rPr>
              <a:t> </a:t>
            </a:r>
            <a:r>
              <a:rPr sz="1100" spc="100" dirty="0">
                <a:latin typeface="Calibri"/>
                <a:cs typeface="Calibri"/>
              </a:rPr>
              <a:t>αρχεία</a:t>
            </a:r>
            <a:r>
              <a:rPr sz="1100" spc="50" dirty="0">
                <a:latin typeface="Calibri"/>
                <a:cs typeface="Calibri"/>
              </a:rPr>
              <a:t> </a:t>
            </a:r>
            <a:r>
              <a:rPr sz="1100" spc="114" dirty="0">
                <a:latin typeface="Calibri"/>
                <a:cs typeface="Calibri"/>
              </a:rPr>
              <a:t>θα</a:t>
            </a:r>
            <a:r>
              <a:rPr sz="1100" spc="50" dirty="0">
                <a:latin typeface="Calibri"/>
                <a:cs typeface="Calibri"/>
              </a:rPr>
              <a:t> </a:t>
            </a:r>
            <a:r>
              <a:rPr sz="1100" spc="110" dirty="0">
                <a:latin typeface="Calibri"/>
                <a:cs typeface="Calibri"/>
              </a:rPr>
              <a:t>μπορούσατε</a:t>
            </a:r>
            <a:r>
              <a:rPr sz="1100" spc="45" dirty="0">
                <a:latin typeface="Calibri"/>
                <a:cs typeface="Calibri"/>
              </a:rPr>
              <a:t> </a:t>
            </a:r>
            <a:r>
              <a:rPr sz="1100" spc="110" dirty="0">
                <a:latin typeface="Calibri"/>
                <a:cs typeface="Calibri"/>
              </a:rPr>
              <a:t>να</a:t>
            </a:r>
            <a:r>
              <a:rPr sz="1100" spc="50" dirty="0">
                <a:latin typeface="Calibri"/>
                <a:cs typeface="Calibri"/>
              </a:rPr>
              <a:t> </a:t>
            </a:r>
            <a:r>
              <a:rPr sz="1100" spc="95" dirty="0">
                <a:latin typeface="Calibri"/>
                <a:cs typeface="Calibri"/>
              </a:rPr>
              <a:t>εκτελέσετε</a:t>
            </a:r>
            <a:r>
              <a:rPr sz="1100" spc="40" dirty="0">
                <a:latin typeface="Calibri"/>
                <a:cs typeface="Calibri"/>
              </a:rPr>
              <a:t> </a:t>
            </a:r>
            <a:r>
              <a:rPr sz="1100" spc="65" dirty="0">
                <a:latin typeface="Calibri"/>
                <a:cs typeface="Calibri"/>
              </a:rPr>
              <a:t>ls</a:t>
            </a:r>
            <a:r>
              <a:rPr sz="1100" spc="45" dirty="0">
                <a:latin typeface="Calibri"/>
                <a:cs typeface="Calibri"/>
              </a:rPr>
              <a:t> </a:t>
            </a:r>
            <a:r>
              <a:rPr sz="1100" spc="55" dirty="0">
                <a:latin typeface="Calibri"/>
                <a:cs typeface="Calibri"/>
              </a:rPr>
              <a:t>-l</a:t>
            </a:r>
            <a:r>
              <a:rPr sz="1100" spc="50" dirty="0">
                <a:latin typeface="Calibri"/>
                <a:cs typeface="Calibri"/>
              </a:rPr>
              <a:t> </a:t>
            </a:r>
            <a:r>
              <a:rPr sz="1100" spc="85" dirty="0">
                <a:latin typeface="Calibri"/>
                <a:cs typeface="Calibri"/>
              </a:rPr>
              <a:t>-a</a:t>
            </a:r>
            <a:r>
              <a:rPr sz="1100" spc="50" dirty="0">
                <a:latin typeface="Calibri"/>
                <a:cs typeface="Calibri"/>
              </a:rPr>
              <a:t> </a:t>
            </a:r>
            <a:r>
              <a:rPr sz="1100" spc="114" dirty="0">
                <a:latin typeface="Calibri"/>
                <a:cs typeface="Calibri"/>
              </a:rPr>
              <a:t>ή</a:t>
            </a:r>
            <a:endParaRPr sz="1100">
              <a:latin typeface="Calibri"/>
              <a:cs typeface="Calibri"/>
            </a:endParaRPr>
          </a:p>
          <a:p>
            <a:pPr>
              <a:lnSpc>
                <a:spcPct val="100000"/>
              </a:lnSpc>
              <a:spcBef>
                <a:spcPts val="50"/>
              </a:spcBef>
            </a:pPr>
            <a:endParaRPr sz="1100">
              <a:latin typeface="Calibri"/>
              <a:cs typeface="Calibri"/>
            </a:endParaRPr>
          </a:p>
          <a:p>
            <a:pPr marL="12700">
              <a:lnSpc>
                <a:spcPct val="100000"/>
              </a:lnSpc>
              <a:spcBef>
                <a:spcPts val="5"/>
              </a:spcBef>
            </a:pPr>
            <a:r>
              <a:rPr sz="1100" spc="50" dirty="0">
                <a:latin typeface="Calibri"/>
                <a:cs typeface="Calibri"/>
              </a:rPr>
              <a:t>ls</a:t>
            </a:r>
            <a:r>
              <a:rPr sz="1100" spc="35" dirty="0">
                <a:latin typeface="Calibri"/>
                <a:cs typeface="Calibri"/>
              </a:rPr>
              <a:t> </a:t>
            </a:r>
            <a:r>
              <a:rPr sz="1100" spc="50" dirty="0">
                <a:latin typeface="Calibri"/>
                <a:cs typeface="Calibri"/>
              </a:rPr>
              <a:t>-la.</a:t>
            </a:r>
            <a:r>
              <a:rPr sz="1100" spc="35" dirty="0">
                <a:latin typeface="Calibri"/>
                <a:cs typeface="Calibri"/>
              </a:rPr>
              <a:t> </a:t>
            </a:r>
            <a:r>
              <a:rPr sz="1100" spc="80" dirty="0">
                <a:latin typeface="Calibri"/>
                <a:cs typeface="Calibri"/>
              </a:rPr>
              <a:t>Μπορείτε</a:t>
            </a:r>
            <a:r>
              <a:rPr sz="1100" spc="35" dirty="0">
                <a:latin typeface="Calibri"/>
                <a:cs typeface="Calibri"/>
              </a:rPr>
              <a:t> </a:t>
            </a:r>
            <a:r>
              <a:rPr sz="1100" spc="85" dirty="0">
                <a:latin typeface="Calibri"/>
                <a:cs typeface="Calibri"/>
              </a:rPr>
              <a:t>ακόμη</a:t>
            </a:r>
            <a:r>
              <a:rPr sz="1100" spc="35" dirty="0">
                <a:latin typeface="Calibri"/>
                <a:cs typeface="Calibri"/>
              </a:rPr>
              <a:t> </a:t>
            </a:r>
            <a:r>
              <a:rPr sz="1100" spc="70" dirty="0">
                <a:latin typeface="Calibri"/>
                <a:cs typeface="Calibri"/>
              </a:rPr>
              <a:t>και</a:t>
            </a:r>
            <a:r>
              <a:rPr sz="1100" spc="40" dirty="0">
                <a:latin typeface="Calibri"/>
                <a:cs typeface="Calibri"/>
              </a:rPr>
              <a:t> </a:t>
            </a:r>
            <a:r>
              <a:rPr sz="1100" spc="80" dirty="0">
                <a:latin typeface="Calibri"/>
                <a:cs typeface="Calibri"/>
              </a:rPr>
              <a:t>να</a:t>
            </a:r>
            <a:r>
              <a:rPr sz="1100" spc="35" dirty="0">
                <a:latin typeface="Calibri"/>
                <a:cs typeface="Calibri"/>
              </a:rPr>
              <a:t> </a:t>
            </a:r>
            <a:r>
              <a:rPr sz="1100" spc="75" dirty="0">
                <a:latin typeface="Calibri"/>
                <a:cs typeface="Calibri"/>
              </a:rPr>
              <a:t>αλλάξετε</a:t>
            </a:r>
            <a:r>
              <a:rPr sz="1100" spc="40" dirty="0">
                <a:latin typeface="Calibri"/>
                <a:cs typeface="Calibri"/>
              </a:rPr>
              <a:t> </a:t>
            </a:r>
            <a:r>
              <a:rPr sz="1100" spc="70" dirty="0">
                <a:latin typeface="Calibri"/>
                <a:cs typeface="Calibri"/>
              </a:rPr>
              <a:t>τη</a:t>
            </a:r>
            <a:r>
              <a:rPr sz="1100" spc="35" dirty="0">
                <a:latin typeface="Calibri"/>
                <a:cs typeface="Calibri"/>
              </a:rPr>
              <a:t> </a:t>
            </a:r>
            <a:r>
              <a:rPr sz="1100" spc="75" dirty="0">
                <a:latin typeface="Calibri"/>
                <a:cs typeface="Calibri"/>
              </a:rPr>
              <a:t>σειρά</a:t>
            </a:r>
            <a:r>
              <a:rPr sz="1100" spc="40" dirty="0">
                <a:latin typeface="Calibri"/>
                <a:cs typeface="Calibri"/>
              </a:rPr>
              <a:t> </a:t>
            </a:r>
            <a:r>
              <a:rPr sz="1100" spc="80" dirty="0">
                <a:latin typeface="Calibri"/>
                <a:cs typeface="Calibri"/>
              </a:rPr>
              <a:t>των</a:t>
            </a:r>
            <a:r>
              <a:rPr sz="1100" spc="30" dirty="0">
                <a:latin typeface="Calibri"/>
                <a:cs typeface="Calibri"/>
              </a:rPr>
              <a:t> </a:t>
            </a:r>
            <a:r>
              <a:rPr sz="1100" spc="75" dirty="0">
                <a:latin typeface="Calibri"/>
                <a:cs typeface="Calibri"/>
              </a:rPr>
              <a:t>σημαιών,</a:t>
            </a:r>
            <a:r>
              <a:rPr sz="1100" spc="40" dirty="0">
                <a:latin typeface="Calibri"/>
                <a:cs typeface="Calibri"/>
              </a:rPr>
              <a:t> </a:t>
            </a:r>
            <a:r>
              <a:rPr sz="1100" spc="80" dirty="0">
                <a:latin typeface="Calibri"/>
                <a:cs typeface="Calibri"/>
              </a:rPr>
              <a:t>οπότε</a:t>
            </a:r>
            <a:r>
              <a:rPr sz="1100" spc="30" dirty="0">
                <a:latin typeface="Calibri"/>
                <a:cs typeface="Calibri"/>
              </a:rPr>
              <a:t> </a:t>
            </a:r>
            <a:r>
              <a:rPr sz="1100" spc="55" dirty="0">
                <a:latin typeface="Calibri"/>
                <a:cs typeface="Calibri"/>
              </a:rPr>
              <a:t>-al</a:t>
            </a:r>
            <a:r>
              <a:rPr sz="1100" spc="40" dirty="0">
                <a:latin typeface="Calibri"/>
                <a:cs typeface="Calibri"/>
              </a:rPr>
              <a:t> </a:t>
            </a:r>
            <a:r>
              <a:rPr sz="1100" spc="65" dirty="0">
                <a:latin typeface="Calibri"/>
                <a:cs typeface="Calibri"/>
              </a:rPr>
              <a:t>επίσης.</a:t>
            </a:r>
            <a:r>
              <a:rPr sz="1100" spc="35" dirty="0">
                <a:latin typeface="Calibri"/>
                <a:cs typeface="Calibri"/>
              </a:rPr>
              <a:t> </a:t>
            </a:r>
            <a:r>
              <a:rPr sz="1100" spc="65" dirty="0">
                <a:latin typeface="Calibri"/>
                <a:cs typeface="Calibri"/>
              </a:rPr>
              <a:t>Είναι</a:t>
            </a:r>
            <a:r>
              <a:rPr sz="1100" spc="35" dirty="0">
                <a:latin typeface="Calibri"/>
                <a:cs typeface="Calibri"/>
              </a:rPr>
              <a:t> </a:t>
            </a:r>
            <a:r>
              <a:rPr sz="1100" spc="75" dirty="0">
                <a:latin typeface="Calibri"/>
                <a:cs typeface="Calibri"/>
              </a:rPr>
              <a:t>όλες</a:t>
            </a:r>
            <a:r>
              <a:rPr sz="1100" spc="45" dirty="0">
                <a:latin typeface="Calibri"/>
                <a:cs typeface="Calibri"/>
              </a:rPr>
              <a:t> </a:t>
            </a:r>
            <a:r>
              <a:rPr sz="1100" spc="65" dirty="0">
                <a:latin typeface="Calibri"/>
                <a:cs typeface="Calibri"/>
              </a:rPr>
              <a:t>ισοδύναμες.</a:t>
            </a:r>
            <a:endParaRPr sz="1100">
              <a:latin typeface="Calibri"/>
              <a:cs typeface="Calibri"/>
            </a:endParaRPr>
          </a:p>
          <a:p>
            <a:pPr>
              <a:lnSpc>
                <a:spcPct val="100000"/>
              </a:lnSpc>
              <a:spcBef>
                <a:spcPts val="45"/>
              </a:spcBef>
            </a:pPr>
            <a:endParaRPr sz="1100">
              <a:latin typeface="Calibri"/>
              <a:cs typeface="Calibri"/>
            </a:endParaRPr>
          </a:p>
          <a:p>
            <a:pPr marL="12700">
              <a:lnSpc>
                <a:spcPct val="100000"/>
              </a:lnSpc>
              <a:spcBef>
                <a:spcPts val="5"/>
              </a:spcBef>
            </a:pPr>
            <a:r>
              <a:rPr sz="1100" b="1" spc="85" dirty="0">
                <a:latin typeface="Calibri"/>
                <a:cs typeface="Calibri"/>
              </a:rPr>
              <a:t>$</a:t>
            </a:r>
            <a:r>
              <a:rPr sz="1100" b="1" spc="5" dirty="0">
                <a:latin typeface="Calibri"/>
                <a:cs typeface="Calibri"/>
              </a:rPr>
              <a:t> </a:t>
            </a:r>
            <a:r>
              <a:rPr sz="1100" b="1" spc="50" dirty="0">
                <a:solidFill>
                  <a:srgbClr val="FF0000"/>
                </a:solidFill>
                <a:latin typeface="Calibri"/>
                <a:cs typeface="Calibri"/>
              </a:rPr>
              <a:t>ls</a:t>
            </a:r>
            <a:r>
              <a:rPr sz="1100" b="1" spc="5" dirty="0">
                <a:solidFill>
                  <a:srgbClr val="FF0000"/>
                </a:solidFill>
                <a:latin typeface="Calibri"/>
                <a:cs typeface="Calibri"/>
              </a:rPr>
              <a:t> </a:t>
            </a:r>
            <a:r>
              <a:rPr sz="1100" b="1" spc="45" dirty="0">
                <a:solidFill>
                  <a:srgbClr val="FF0000"/>
                </a:solidFill>
                <a:latin typeface="Calibri"/>
                <a:cs typeface="Calibri"/>
              </a:rPr>
              <a:t>-l</a:t>
            </a:r>
            <a:endParaRPr sz="1100">
              <a:latin typeface="Calibri"/>
              <a:cs typeface="Calibri"/>
            </a:endParaRPr>
          </a:p>
          <a:p>
            <a:pPr>
              <a:lnSpc>
                <a:spcPct val="100000"/>
              </a:lnSpc>
              <a:spcBef>
                <a:spcPts val="50"/>
              </a:spcBef>
            </a:pPr>
            <a:endParaRPr sz="1100">
              <a:latin typeface="Calibri"/>
              <a:cs typeface="Calibri"/>
            </a:endParaRPr>
          </a:p>
          <a:p>
            <a:pPr marL="12700">
              <a:lnSpc>
                <a:spcPct val="100000"/>
              </a:lnSpc>
              <a:spcBef>
                <a:spcPts val="5"/>
              </a:spcBef>
            </a:pPr>
            <a:r>
              <a:rPr sz="1100" spc="60" dirty="0">
                <a:latin typeface="Calibri"/>
                <a:cs typeface="Calibri"/>
              </a:rPr>
              <a:t>Έξοδος:</a:t>
            </a:r>
            <a:endParaRPr sz="1100">
              <a:latin typeface="Calibri"/>
              <a:cs typeface="Calibri"/>
            </a:endParaRPr>
          </a:p>
        </p:txBody>
      </p:sp>
      <p:grpSp>
        <p:nvGrpSpPr>
          <p:cNvPr id="4" name="object 4"/>
          <p:cNvGrpSpPr/>
          <p:nvPr/>
        </p:nvGrpSpPr>
        <p:grpSpPr>
          <a:xfrm>
            <a:off x="535622" y="2904807"/>
            <a:ext cx="6700520" cy="2500630"/>
            <a:chOff x="535622" y="2904807"/>
            <a:chExt cx="6700520" cy="2500630"/>
          </a:xfrm>
        </p:grpSpPr>
        <p:sp>
          <p:nvSpPr>
            <p:cNvPr id="5" name="object 5"/>
            <p:cNvSpPr/>
            <p:nvPr/>
          </p:nvSpPr>
          <p:spPr>
            <a:xfrm>
              <a:off x="554672" y="2923857"/>
              <a:ext cx="6662420" cy="2462530"/>
            </a:xfrm>
            <a:custGeom>
              <a:avLst/>
              <a:gdLst/>
              <a:ahLst/>
              <a:cxnLst/>
              <a:rect l="l" t="t" r="r" b="b"/>
              <a:pathLst>
                <a:path w="6662420" h="2462529">
                  <a:moveTo>
                    <a:pt x="6662420" y="0"/>
                  </a:moveTo>
                  <a:lnTo>
                    <a:pt x="0" y="0"/>
                  </a:lnTo>
                  <a:lnTo>
                    <a:pt x="0" y="2462529"/>
                  </a:lnTo>
                  <a:lnTo>
                    <a:pt x="6662420" y="2462529"/>
                  </a:lnTo>
                  <a:lnTo>
                    <a:pt x="6662420" y="0"/>
                  </a:lnTo>
                  <a:close/>
                </a:path>
              </a:pathLst>
            </a:custGeom>
            <a:solidFill>
              <a:srgbClr val="CCCCCC"/>
            </a:solidFill>
          </p:spPr>
          <p:txBody>
            <a:bodyPr wrap="square" lIns="0" tIns="0" rIns="0" bIns="0" rtlCol="0"/>
            <a:lstStyle/>
            <a:p>
              <a:endParaRPr/>
            </a:p>
          </p:txBody>
        </p:sp>
        <p:sp>
          <p:nvSpPr>
            <p:cNvPr id="6" name="object 6"/>
            <p:cNvSpPr/>
            <p:nvPr/>
          </p:nvSpPr>
          <p:spPr>
            <a:xfrm>
              <a:off x="554672" y="2923857"/>
              <a:ext cx="6662420" cy="2462530"/>
            </a:xfrm>
            <a:custGeom>
              <a:avLst/>
              <a:gdLst/>
              <a:ahLst/>
              <a:cxnLst/>
              <a:rect l="l" t="t" r="r" b="b"/>
              <a:pathLst>
                <a:path w="6662420" h="2462529">
                  <a:moveTo>
                    <a:pt x="0" y="0"/>
                  </a:moveTo>
                  <a:lnTo>
                    <a:pt x="6662420" y="0"/>
                  </a:lnTo>
                  <a:lnTo>
                    <a:pt x="6662420" y="2462529"/>
                  </a:lnTo>
                  <a:lnTo>
                    <a:pt x="0" y="2462529"/>
                  </a:lnTo>
                  <a:lnTo>
                    <a:pt x="0" y="0"/>
                  </a:lnTo>
                </a:path>
              </a:pathLst>
            </a:custGeom>
            <a:ln w="38100">
              <a:solidFill>
                <a:srgbClr val="000000"/>
              </a:solidFill>
            </a:ln>
          </p:spPr>
          <p:txBody>
            <a:bodyPr wrap="square" lIns="0" tIns="0" rIns="0" bIns="0" rtlCol="0"/>
            <a:lstStyle/>
            <a:p>
              <a:endParaRPr/>
            </a:p>
          </p:txBody>
        </p:sp>
      </p:grpSp>
      <p:sp>
        <p:nvSpPr>
          <p:cNvPr id="7" name="object 7"/>
          <p:cNvSpPr txBox="1"/>
          <p:nvPr/>
        </p:nvSpPr>
        <p:spPr>
          <a:xfrm>
            <a:off x="554672" y="2921952"/>
            <a:ext cx="1902460" cy="1440815"/>
          </a:xfrm>
          <a:prstGeom prst="rect">
            <a:avLst/>
          </a:prstGeom>
        </p:spPr>
        <p:txBody>
          <a:bodyPr vert="horz" wrap="square" lIns="0" tIns="28575" rIns="0" bIns="0" rtlCol="0">
            <a:spAutoFit/>
          </a:bodyPr>
          <a:lstStyle/>
          <a:p>
            <a:pPr>
              <a:lnSpc>
                <a:spcPct val="100000"/>
              </a:lnSpc>
              <a:spcBef>
                <a:spcPts val="225"/>
              </a:spcBef>
            </a:pPr>
            <a:r>
              <a:rPr sz="850" spc="40" dirty="0">
                <a:latin typeface="Calibri"/>
                <a:cs typeface="Calibri"/>
              </a:rPr>
              <a:t>σύνολο</a:t>
            </a:r>
            <a:r>
              <a:rPr sz="850" spc="-45" dirty="0">
                <a:latin typeface="Calibri"/>
                <a:cs typeface="Calibri"/>
              </a:rPr>
              <a:t> </a:t>
            </a:r>
            <a:r>
              <a:rPr sz="850" spc="25" dirty="0">
                <a:latin typeface="Calibri"/>
                <a:cs typeface="Calibri"/>
              </a:rPr>
              <a:t>2656</a:t>
            </a:r>
            <a:endParaRPr sz="850">
              <a:latin typeface="Calibri"/>
              <a:cs typeface="Calibri"/>
            </a:endParaRPr>
          </a:p>
          <a:p>
            <a:pPr marR="5080">
              <a:lnSpc>
                <a:spcPct val="108500"/>
              </a:lnSpc>
              <a:spcBef>
                <a:spcPts val="35"/>
              </a:spcBef>
            </a:pPr>
            <a:r>
              <a:rPr sz="850" spc="35" dirty="0">
                <a:latin typeface="Calibri"/>
                <a:cs typeface="Calibri"/>
              </a:rPr>
              <a:t>drwxr-xr-xund3rd06012 </a:t>
            </a:r>
            <a:r>
              <a:rPr sz="850" spc="25" dirty="0">
                <a:latin typeface="Calibri"/>
                <a:cs typeface="Calibri"/>
              </a:rPr>
              <a:t>und3rd06012 </a:t>
            </a:r>
            <a:r>
              <a:rPr sz="850" spc="30" dirty="0">
                <a:latin typeface="Calibri"/>
                <a:cs typeface="Calibri"/>
              </a:rPr>
              <a:t> </a:t>
            </a:r>
            <a:r>
              <a:rPr sz="850" spc="35" dirty="0">
                <a:latin typeface="Calibri"/>
                <a:cs typeface="Calibri"/>
              </a:rPr>
              <a:t>drwxr-xr-xund3rd06012 </a:t>
            </a:r>
            <a:r>
              <a:rPr sz="850" spc="25" dirty="0">
                <a:latin typeface="Calibri"/>
                <a:cs typeface="Calibri"/>
              </a:rPr>
              <a:t>und3rd06012 </a:t>
            </a:r>
            <a:r>
              <a:rPr sz="850" spc="30" dirty="0">
                <a:latin typeface="Calibri"/>
                <a:cs typeface="Calibri"/>
              </a:rPr>
              <a:t> </a:t>
            </a:r>
            <a:r>
              <a:rPr sz="850" spc="35" dirty="0">
                <a:latin typeface="Calibri"/>
                <a:cs typeface="Calibri"/>
              </a:rPr>
              <a:t>drwxr-xr-xund3rd06012 </a:t>
            </a:r>
            <a:r>
              <a:rPr sz="850" spc="25" dirty="0">
                <a:latin typeface="Calibri"/>
                <a:cs typeface="Calibri"/>
              </a:rPr>
              <a:t>und3rd06012 </a:t>
            </a:r>
            <a:r>
              <a:rPr sz="850" spc="30" dirty="0">
                <a:latin typeface="Calibri"/>
                <a:cs typeface="Calibri"/>
              </a:rPr>
              <a:t> </a:t>
            </a:r>
            <a:r>
              <a:rPr sz="850" spc="35" dirty="0">
                <a:latin typeface="Calibri"/>
                <a:cs typeface="Calibri"/>
              </a:rPr>
              <a:t>drwxr-xr-xund3rd06012 </a:t>
            </a:r>
            <a:r>
              <a:rPr sz="850" spc="25" dirty="0">
                <a:latin typeface="Calibri"/>
                <a:cs typeface="Calibri"/>
              </a:rPr>
              <a:t>und3rd06012 </a:t>
            </a:r>
            <a:r>
              <a:rPr sz="850" spc="30" dirty="0">
                <a:latin typeface="Calibri"/>
                <a:cs typeface="Calibri"/>
              </a:rPr>
              <a:t> </a:t>
            </a:r>
            <a:r>
              <a:rPr sz="850" spc="35" dirty="0">
                <a:latin typeface="Calibri"/>
                <a:cs typeface="Calibri"/>
              </a:rPr>
              <a:t>drwxr-xr-xund3rd06012 </a:t>
            </a:r>
            <a:r>
              <a:rPr sz="850" spc="25" dirty="0">
                <a:latin typeface="Calibri"/>
                <a:cs typeface="Calibri"/>
              </a:rPr>
              <a:t>und3rd06012 </a:t>
            </a:r>
            <a:r>
              <a:rPr sz="850" spc="30" dirty="0">
                <a:latin typeface="Calibri"/>
                <a:cs typeface="Calibri"/>
              </a:rPr>
              <a:t> </a:t>
            </a:r>
            <a:r>
              <a:rPr sz="850" spc="35" dirty="0">
                <a:latin typeface="Calibri"/>
                <a:cs typeface="Calibri"/>
              </a:rPr>
              <a:t>drwxr-xr-xund3rd06012 </a:t>
            </a:r>
            <a:r>
              <a:rPr sz="850" spc="25" dirty="0">
                <a:latin typeface="Calibri"/>
                <a:cs typeface="Calibri"/>
              </a:rPr>
              <a:t>und3rd06012 </a:t>
            </a:r>
            <a:r>
              <a:rPr sz="850" spc="30" dirty="0">
                <a:latin typeface="Calibri"/>
                <a:cs typeface="Calibri"/>
              </a:rPr>
              <a:t> drwx------</a:t>
            </a:r>
            <a:r>
              <a:rPr sz="850" spc="5" dirty="0">
                <a:latin typeface="Calibri"/>
                <a:cs typeface="Calibri"/>
              </a:rPr>
              <a:t> </a:t>
            </a:r>
            <a:r>
              <a:rPr sz="850" spc="40" dirty="0">
                <a:latin typeface="Calibri"/>
                <a:cs typeface="Calibri"/>
              </a:rPr>
              <a:t>8</a:t>
            </a:r>
            <a:r>
              <a:rPr sz="850" spc="5" dirty="0">
                <a:latin typeface="Calibri"/>
                <a:cs typeface="Calibri"/>
              </a:rPr>
              <a:t> </a:t>
            </a:r>
            <a:r>
              <a:rPr sz="850" spc="40" dirty="0">
                <a:latin typeface="Calibri"/>
                <a:cs typeface="Calibri"/>
              </a:rPr>
              <a:t>und3rd06012</a:t>
            </a:r>
            <a:r>
              <a:rPr sz="850" spc="10" dirty="0">
                <a:latin typeface="Calibri"/>
                <a:cs typeface="Calibri"/>
              </a:rPr>
              <a:t> </a:t>
            </a:r>
            <a:r>
              <a:rPr sz="850" spc="25" dirty="0">
                <a:latin typeface="Calibri"/>
                <a:cs typeface="Calibri"/>
              </a:rPr>
              <a:t>und3rd06012 </a:t>
            </a:r>
            <a:r>
              <a:rPr sz="850" spc="-175" dirty="0">
                <a:latin typeface="Calibri"/>
                <a:cs typeface="Calibri"/>
              </a:rPr>
              <a:t> </a:t>
            </a:r>
            <a:r>
              <a:rPr sz="850" spc="35" dirty="0">
                <a:latin typeface="Calibri"/>
                <a:cs typeface="Calibri"/>
              </a:rPr>
              <a:t>drwxr-xr-xund3rd06012 </a:t>
            </a:r>
            <a:r>
              <a:rPr sz="850" spc="25" dirty="0">
                <a:latin typeface="Calibri"/>
                <a:cs typeface="Calibri"/>
              </a:rPr>
              <a:t>und3rd06012 </a:t>
            </a:r>
            <a:r>
              <a:rPr sz="850" spc="30" dirty="0">
                <a:latin typeface="Calibri"/>
                <a:cs typeface="Calibri"/>
              </a:rPr>
              <a:t> </a:t>
            </a:r>
            <a:r>
              <a:rPr sz="850" spc="35" dirty="0">
                <a:latin typeface="Calibri"/>
                <a:cs typeface="Calibri"/>
              </a:rPr>
              <a:t>drwxr-xr-xund3rd06012</a:t>
            </a:r>
            <a:r>
              <a:rPr sz="850" spc="15" dirty="0">
                <a:latin typeface="Calibri"/>
                <a:cs typeface="Calibri"/>
              </a:rPr>
              <a:t> </a:t>
            </a:r>
            <a:r>
              <a:rPr sz="850" spc="25" dirty="0">
                <a:latin typeface="Calibri"/>
                <a:cs typeface="Calibri"/>
              </a:rPr>
              <a:t>und3rd06012</a:t>
            </a:r>
            <a:endParaRPr sz="850">
              <a:latin typeface="Calibri"/>
              <a:cs typeface="Calibri"/>
            </a:endParaRPr>
          </a:p>
        </p:txBody>
      </p:sp>
      <p:sp>
        <p:nvSpPr>
          <p:cNvPr id="10" name="object 10"/>
          <p:cNvSpPr txBox="1"/>
          <p:nvPr/>
        </p:nvSpPr>
        <p:spPr>
          <a:xfrm>
            <a:off x="11059477" y="6327076"/>
            <a:ext cx="229235" cy="181610"/>
          </a:xfrm>
          <a:prstGeom prst="rect">
            <a:avLst/>
          </a:prstGeom>
        </p:spPr>
        <p:txBody>
          <a:bodyPr vert="horz" wrap="square" lIns="0" tIns="0" rIns="0" bIns="0" rtlCol="0">
            <a:spAutoFit/>
          </a:bodyPr>
          <a:lstStyle/>
          <a:p>
            <a:pPr marL="38100">
              <a:lnSpc>
                <a:spcPts val="1315"/>
              </a:lnSpc>
            </a:pPr>
            <a:r>
              <a:rPr sz="1100" dirty="0">
                <a:latin typeface="Arial"/>
                <a:cs typeface="Arial"/>
              </a:rPr>
              <a:t>16</a:t>
            </a:r>
            <a:endParaRPr sz="1100">
              <a:latin typeface="Arial"/>
              <a:cs typeface="Arial"/>
            </a:endParaRPr>
          </a:p>
        </p:txBody>
      </p:sp>
      <p:sp>
        <p:nvSpPr>
          <p:cNvPr id="8" name="object 8"/>
          <p:cNvSpPr txBox="1"/>
          <p:nvPr/>
        </p:nvSpPr>
        <p:spPr>
          <a:xfrm>
            <a:off x="3237547" y="3072129"/>
            <a:ext cx="1602740" cy="1290955"/>
          </a:xfrm>
          <a:prstGeom prst="rect">
            <a:avLst/>
          </a:prstGeom>
        </p:spPr>
        <p:txBody>
          <a:bodyPr vert="horz" wrap="square" lIns="0" tIns="23495" rIns="0" bIns="0" rtlCol="0">
            <a:spAutoFit/>
          </a:bodyPr>
          <a:lstStyle/>
          <a:p>
            <a:pPr marL="32384">
              <a:lnSpc>
                <a:spcPct val="100000"/>
              </a:lnSpc>
              <a:spcBef>
                <a:spcPts val="185"/>
              </a:spcBef>
            </a:pPr>
            <a:r>
              <a:rPr sz="850" spc="40" dirty="0">
                <a:latin typeface="Calibri"/>
                <a:cs typeface="Calibri"/>
              </a:rPr>
              <a:t>4096</a:t>
            </a:r>
            <a:r>
              <a:rPr sz="850" spc="5" dirty="0">
                <a:latin typeface="Calibri"/>
                <a:cs typeface="Calibri"/>
              </a:rPr>
              <a:t> </a:t>
            </a:r>
            <a:r>
              <a:rPr sz="850" spc="40" dirty="0">
                <a:latin typeface="Calibri"/>
                <a:cs typeface="Calibri"/>
              </a:rPr>
              <a:t>Dec</a:t>
            </a:r>
            <a:r>
              <a:rPr sz="850" spc="10" dirty="0">
                <a:latin typeface="Calibri"/>
                <a:cs typeface="Calibri"/>
              </a:rPr>
              <a:t> </a:t>
            </a:r>
            <a:r>
              <a:rPr sz="850" spc="40" dirty="0">
                <a:latin typeface="Calibri"/>
                <a:cs typeface="Calibri"/>
              </a:rPr>
              <a:t>28</a:t>
            </a:r>
            <a:r>
              <a:rPr sz="850" spc="10" dirty="0">
                <a:latin typeface="Calibri"/>
                <a:cs typeface="Calibri"/>
              </a:rPr>
              <a:t> </a:t>
            </a:r>
            <a:r>
              <a:rPr sz="850" spc="35" dirty="0">
                <a:latin typeface="Calibri"/>
                <a:cs typeface="Calibri"/>
              </a:rPr>
              <a:t>21:28</a:t>
            </a:r>
            <a:r>
              <a:rPr sz="850" spc="10" dirty="0">
                <a:latin typeface="Calibri"/>
                <a:cs typeface="Calibri"/>
              </a:rPr>
              <a:t> </a:t>
            </a:r>
            <a:r>
              <a:rPr sz="850" spc="30" dirty="0">
                <a:latin typeface="Calibri"/>
                <a:cs typeface="Calibri"/>
              </a:rPr>
              <a:t>Επιτραπέζιος</a:t>
            </a:r>
            <a:endParaRPr sz="850">
              <a:latin typeface="Calibri"/>
              <a:cs typeface="Calibri"/>
            </a:endParaRPr>
          </a:p>
          <a:p>
            <a:pPr marL="32384">
              <a:lnSpc>
                <a:spcPct val="100000"/>
              </a:lnSpc>
              <a:spcBef>
                <a:spcPts val="90"/>
              </a:spcBef>
            </a:pPr>
            <a:r>
              <a:rPr sz="850" spc="40" dirty="0">
                <a:latin typeface="Calibri"/>
                <a:cs typeface="Calibri"/>
              </a:rPr>
              <a:t>4096</a:t>
            </a:r>
            <a:r>
              <a:rPr sz="850" spc="-15" dirty="0">
                <a:latin typeface="Calibri"/>
                <a:cs typeface="Calibri"/>
              </a:rPr>
              <a:t> </a:t>
            </a:r>
            <a:r>
              <a:rPr sz="850" spc="40" dirty="0">
                <a:latin typeface="Calibri"/>
                <a:cs typeface="Calibri"/>
              </a:rPr>
              <a:t>Dec</a:t>
            </a:r>
            <a:r>
              <a:rPr sz="850" spc="-15" dirty="0">
                <a:latin typeface="Calibri"/>
                <a:cs typeface="Calibri"/>
              </a:rPr>
              <a:t> </a:t>
            </a:r>
            <a:r>
              <a:rPr sz="850" spc="40" dirty="0">
                <a:latin typeface="Calibri"/>
                <a:cs typeface="Calibri"/>
              </a:rPr>
              <a:t>26</a:t>
            </a:r>
            <a:r>
              <a:rPr sz="850" spc="-10" dirty="0">
                <a:latin typeface="Calibri"/>
                <a:cs typeface="Calibri"/>
              </a:rPr>
              <a:t> </a:t>
            </a:r>
            <a:r>
              <a:rPr sz="850" spc="35" dirty="0">
                <a:latin typeface="Calibri"/>
                <a:cs typeface="Calibri"/>
              </a:rPr>
              <a:t>20:53</a:t>
            </a:r>
            <a:endParaRPr sz="850">
              <a:latin typeface="Calibri"/>
              <a:cs typeface="Calibri"/>
            </a:endParaRPr>
          </a:p>
          <a:p>
            <a:pPr marL="32384">
              <a:lnSpc>
                <a:spcPct val="100000"/>
              </a:lnSpc>
              <a:spcBef>
                <a:spcPts val="85"/>
              </a:spcBef>
            </a:pPr>
            <a:r>
              <a:rPr sz="850" spc="40" dirty="0">
                <a:latin typeface="Calibri"/>
                <a:cs typeface="Calibri"/>
              </a:rPr>
              <a:t>4096</a:t>
            </a:r>
            <a:r>
              <a:rPr sz="850" spc="-15" dirty="0">
                <a:latin typeface="Calibri"/>
                <a:cs typeface="Calibri"/>
              </a:rPr>
              <a:t> </a:t>
            </a:r>
            <a:r>
              <a:rPr sz="850" spc="40" dirty="0">
                <a:latin typeface="Calibri"/>
                <a:cs typeface="Calibri"/>
              </a:rPr>
              <a:t>Dec</a:t>
            </a:r>
            <a:r>
              <a:rPr sz="850" spc="-15" dirty="0">
                <a:latin typeface="Calibri"/>
                <a:cs typeface="Calibri"/>
              </a:rPr>
              <a:t> </a:t>
            </a:r>
            <a:r>
              <a:rPr sz="850" spc="40" dirty="0">
                <a:latin typeface="Calibri"/>
                <a:cs typeface="Calibri"/>
              </a:rPr>
              <a:t>28</a:t>
            </a:r>
            <a:r>
              <a:rPr sz="850" spc="-10" dirty="0">
                <a:latin typeface="Calibri"/>
                <a:cs typeface="Calibri"/>
              </a:rPr>
              <a:t> </a:t>
            </a:r>
            <a:r>
              <a:rPr sz="850" spc="35" dirty="0">
                <a:latin typeface="Calibri"/>
                <a:cs typeface="Calibri"/>
              </a:rPr>
              <a:t>21:37</a:t>
            </a:r>
            <a:endParaRPr sz="850">
              <a:latin typeface="Calibri"/>
              <a:cs typeface="Calibri"/>
            </a:endParaRPr>
          </a:p>
          <a:p>
            <a:pPr marL="32384">
              <a:lnSpc>
                <a:spcPct val="100000"/>
              </a:lnSpc>
              <a:spcBef>
                <a:spcPts val="85"/>
              </a:spcBef>
            </a:pPr>
            <a:r>
              <a:rPr sz="850" spc="40" dirty="0">
                <a:latin typeface="Calibri"/>
                <a:cs typeface="Calibri"/>
              </a:rPr>
              <a:t>4096</a:t>
            </a:r>
            <a:r>
              <a:rPr sz="850" spc="-5" dirty="0">
                <a:latin typeface="Calibri"/>
                <a:cs typeface="Calibri"/>
              </a:rPr>
              <a:t> </a:t>
            </a:r>
            <a:r>
              <a:rPr sz="850" spc="40" dirty="0">
                <a:latin typeface="Calibri"/>
                <a:cs typeface="Calibri"/>
              </a:rPr>
              <a:t>Dec</a:t>
            </a:r>
            <a:r>
              <a:rPr sz="850" dirty="0">
                <a:latin typeface="Calibri"/>
                <a:cs typeface="Calibri"/>
              </a:rPr>
              <a:t> </a:t>
            </a:r>
            <a:r>
              <a:rPr sz="850" spc="40" dirty="0">
                <a:latin typeface="Calibri"/>
                <a:cs typeface="Calibri"/>
              </a:rPr>
              <a:t>26</a:t>
            </a:r>
            <a:r>
              <a:rPr sz="850" dirty="0">
                <a:latin typeface="Calibri"/>
                <a:cs typeface="Calibri"/>
              </a:rPr>
              <a:t> </a:t>
            </a:r>
            <a:r>
              <a:rPr sz="850" spc="35" dirty="0">
                <a:latin typeface="Calibri"/>
                <a:cs typeface="Calibri"/>
              </a:rPr>
              <a:t>20:53</a:t>
            </a:r>
            <a:r>
              <a:rPr sz="850" dirty="0">
                <a:latin typeface="Calibri"/>
                <a:cs typeface="Calibri"/>
              </a:rPr>
              <a:t> </a:t>
            </a:r>
            <a:r>
              <a:rPr sz="850" spc="40" dirty="0">
                <a:latin typeface="Calibri"/>
                <a:cs typeface="Calibri"/>
              </a:rPr>
              <a:t>Music</a:t>
            </a:r>
            <a:endParaRPr sz="850">
              <a:latin typeface="Calibri"/>
              <a:cs typeface="Calibri"/>
            </a:endParaRPr>
          </a:p>
          <a:p>
            <a:pPr marL="32384">
              <a:lnSpc>
                <a:spcPct val="100000"/>
              </a:lnSpc>
              <a:spcBef>
                <a:spcPts val="85"/>
              </a:spcBef>
            </a:pPr>
            <a:r>
              <a:rPr sz="850" spc="40" dirty="0">
                <a:latin typeface="Calibri"/>
                <a:cs typeface="Calibri"/>
              </a:rPr>
              <a:t>4096</a:t>
            </a:r>
            <a:r>
              <a:rPr sz="850" dirty="0">
                <a:latin typeface="Calibri"/>
                <a:cs typeface="Calibri"/>
              </a:rPr>
              <a:t> </a:t>
            </a:r>
            <a:r>
              <a:rPr sz="850" spc="40" dirty="0">
                <a:latin typeface="Calibri"/>
                <a:cs typeface="Calibri"/>
              </a:rPr>
              <a:t>Dec</a:t>
            </a:r>
            <a:r>
              <a:rPr sz="850" spc="5" dirty="0">
                <a:latin typeface="Calibri"/>
                <a:cs typeface="Calibri"/>
              </a:rPr>
              <a:t> </a:t>
            </a:r>
            <a:r>
              <a:rPr sz="850" spc="40" dirty="0">
                <a:latin typeface="Calibri"/>
                <a:cs typeface="Calibri"/>
              </a:rPr>
              <a:t>26</a:t>
            </a:r>
            <a:r>
              <a:rPr sz="850" spc="5" dirty="0">
                <a:latin typeface="Calibri"/>
                <a:cs typeface="Calibri"/>
              </a:rPr>
              <a:t> </a:t>
            </a:r>
            <a:r>
              <a:rPr sz="850" spc="35" dirty="0">
                <a:latin typeface="Calibri"/>
                <a:cs typeface="Calibri"/>
              </a:rPr>
              <a:t>20:53</a:t>
            </a:r>
            <a:r>
              <a:rPr sz="850" spc="10" dirty="0">
                <a:latin typeface="Calibri"/>
                <a:cs typeface="Calibri"/>
              </a:rPr>
              <a:t> </a:t>
            </a:r>
            <a:r>
              <a:rPr sz="850" spc="30" dirty="0">
                <a:latin typeface="Calibri"/>
                <a:cs typeface="Calibri"/>
              </a:rPr>
              <a:t>Pictures</a:t>
            </a:r>
            <a:endParaRPr sz="850">
              <a:latin typeface="Calibri"/>
              <a:cs typeface="Calibri"/>
            </a:endParaRPr>
          </a:p>
          <a:p>
            <a:pPr marL="32384">
              <a:lnSpc>
                <a:spcPct val="100000"/>
              </a:lnSpc>
              <a:spcBef>
                <a:spcPts val="90"/>
              </a:spcBef>
            </a:pPr>
            <a:r>
              <a:rPr sz="850" spc="40" dirty="0">
                <a:latin typeface="Calibri"/>
                <a:cs typeface="Calibri"/>
              </a:rPr>
              <a:t>4096</a:t>
            </a:r>
            <a:r>
              <a:rPr sz="850" spc="-5" dirty="0">
                <a:latin typeface="Calibri"/>
                <a:cs typeface="Calibri"/>
              </a:rPr>
              <a:t> </a:t>
            </a:r>
            <a:r>
              <a:rPr sz="850" spc="40" dirty="0">
                <a:latin typeface="Calibri"/>
                <a:cs typeface="Calibri"/>
              </a:rPr>
              <a:t>Dec</a:t>
            </a:r>
            <a:r>
              <a:rPr sz="850" spc="5" dirty="0">
                <a:latin typeface="Calibri"/>
                <a:cs typeface="Calibri"/>
              </a:rPr>
              <a:t> </a:t>
            </a:r>
            <a:r>
              <a:rPr sz="850" spc="40" dirty="0">
                <a:latin typeface="Calibri"/>
                <a:cs typeface="Calibri"/>
              </a:rPr>
              <a:t>26</a:t>
            </a:r>
            <a:r>
              <a:rPr sz="850" spc="5" dirty="0">
                <a:latin typeface="Calibri"/>
                <a:cs typeface="Calibri"/>
              </a:rPr>
              <a:t> </a:t>
            </a:r>
            <a:r>
              <a:rPr sz="850" spc="35" dirty="0">
                <a:latin typeface="Calibri"/>
                <a:cs typeface="Calibri"/>
              </a:rPr>
              <a:t>20:53</a:t>
            </a:r>
            <a:r>
              <a:rPr sz="850" dirty="0">
                <a:latin typeface="Calibri"/>
                <a:cs typeface="Calibri"/>
              </a:rPr>
              <a:t> </a:t>
            </a:r>
            <a:r>
              <a:rPr sz="850" spc="30" dirty="0">
                <a:latin typeface="Calibri"/>
                <a:cs typeface="Calibri"/>
              </a:rPr>
              <a:t>Public</a:t>
            </a:r>
            <a:endParaRPr sz="850">
              <a:latin typeface="Calibri"/>
              <a:cs typeface="Calibri"/>
            </a:endParaRPr>
          </a:p>
          <a:p>
            <a:pPr>
              <a:lnSpc>
                <a:spcPct val="100000"/>
              </a:lnSpc>
              <a:spcBef>
                <a:spcPts val="85"/>
              </a:spcBef>
            </a:pPr>
            <a:r>
              <a:rPr sz="850" spc="40" dirty="0">
                <a:latin typeface="Calibri"/>
                <a:cs typeface="Calibri"/>
              </a:rPr>
              <a:t>4096</a:t>
            </a:r>
            <a:r>
              <a:rPr sz="850" spc="-5" dirty="0">
                <a:latin typeface="Calibri"/>
                <a:cs typeface="Calibri"/>
              </a:rPr>
              <a:t> </a:t>
            </a:r>
            <a:r>
              <a:rPr sz="850" spc="40" dirty="0">
                <a:latin typeface="Calibri"/>
                <a:cs typeface="Calibri"/>
              </a:rPr>
              <a:t>Dec</a:t>
            </a:r>
            <a:r>
              <a:rPr sz="850" spc="5" dirty="0">
                <a:latin typeface="Calibri"/>
                <a:cs typeface="Calibri"/>
              </a:rPr>
              <a:t> </a:t>
            </a:r>
            <a:r>
              <a:rPr sz="850" spc="40" dirty="0">
                <a:latin typeface="Calibri"/>
                <a:cs typeface="Calibri"/>
              </a:rPr>
              <a:t>27</a:t>
            </a:r>
            <a:r>
              <a:rPr sz="850" spc="5" dirty="0">
                <a:latin typeface="Calibri"/>
                <a:cs typeface="Calibri"/>
              </a:rPr>
              <a:t> </a:t>
            </a:r>
            <a:r>
              <a:rPr sz="850" spc="35" dirty="0">
                <a:latin typeface="Calibri"/>
                <a:cs typeface="Calibri"/>
              </a:rPr>
              <a:t>18:55</a:t>
            </a:r>
            <a:r>
              <a:rPr sz="850" spc="5" dirty="0">
                <a:latin typeface="Calibri"/>
                <a:cs typeface="Calibri"/>
              </a:rPr>
              <a:t> </a:t>
            </a:r>
            <a:r>
              <a:rPr sz="850" spc="35" dirty="0">
                <a:latin typeface="Calibri"/>
                <a:cs typeface="Calibri"/>
              </a:rPr>
              <a:t>snap</a:t>
            </a:r>
            <a:endParaRPr sz="850">
              <a:latin typeface="Calibri"/>
              <a:cs typeface="Calibri"/>
            </a:endParaRPr>
          </a:p>
          <a:p>
            <a:pPr marL="32384">
              <a:lnSpc>
                <a:spcPct val="100000"/>
              </a:lnSpc>
              <a:spcBef>
                <a:spcPts val="90"/>
              </a:spcBef>
            </a:pPr>
            <a:r>
              <a:rPr sz="850" spc="40" dirty="0">
                <a:latin typeface="Calibri"/>
                <a:cs typeface="Calibri"/>
              </a:rPr>
              <a:t>4096</a:t>
            </a:r>
            <a:r>
              <a:rPr sz="850" spc="-10" dirty="0">
                <a:latin typeface="Calibri"/>
                <a:cs typeface="Calibri"/>
              </a:rPr>
              <a:t> </a:t>
            </a:r>
            <a:r>
              <a:rPr sz="850" spc="40" dirty="0">
                <a:latin typeface="Calibri"/>
                <a:cs typeface="Calibri"/>
              </a:rPr>
              <a:t>Dec</a:t>
            </a:r>
            <a:r>
              <a:rPr sz="850" dirty="0">
                <a:latin typeface="Calibri"/>
                <a:cs typeface="Calibri"/>
              </a:rPr>
              <a:t> </a:t>
            </a:r>
            <a:r>
              <a:rPr sz="850" spc="40" dirty="0">
                <a:latin typeface="Calibri"/>
                <a:cs typeface="Calibri"/>
              </a:rPr>
              <a:t>28</a:t>
            </a:r>
            <a:r>
              <a:rPr sz="850" spc="-5" dirty="0">
                <a:latin typeface="Calibri"/>
                <a:cs typeface="Calibri"/>
              </a:rPr>
              <a:t> </a:t>
            </a:r>
            <a:r>
              <a:rPr sz="850" spc="35" dirty="0">
                <a:latin typeface="Calibri"/>
                <a:cs typeface="Calibri"/>
              </a:rPr>
              <a:t>02:51</a:t>
            </a:r>
            <a:endParaRPr sz="850">
              <a:latin typeface="Calibri"/>
              <a:cs typeface="Calibri"/>
            </a:endParaRPr>
          </a:p>
          <a:p>
            <a:pPr marL="32384">
              <a:lnSpc>
                <a:spcPct val="100000"/>
              </a:lnSpc>
              <a:spcBef>
                <a:spcPts val="85"/>
              </a:spcBef>
            </a:pPr>
            <a:r>
              <a:rPr sz="850" spc="40" dirty="0">
                <a:latin typeface="Calibri"/>
                <a:cs typeface="Calibri"/>
              </a:rPr>
              <a:t>4096</a:t>
            </a:r>
            <a:r>
              <a:rPr sz="850" dirty="0">
                <a:latin typeface="Calibri"/>
                <a:cs typeface="Calibri"/>
              </a:rPr>
              <a:t> </a:t>
            </a:r>
            <a:r>
              <a:rPr sz="850" spc="40" dirty="0">
                <a:latin typeface="Calibri"/>
                <a:cs typeface="Calibri"/>
              </a:rPr>
              <a:t>Dec</a:t>
            </a:r>
            <a:r>
              <a:rPr sz="850" spc="5" dirty="0">
                <a:latin typeface="Calibri"/>
                <a:cs typeface="Calibri"/>
              </a:rPr>
              <a:t> </a:t>
            </a:r>
            <a:r>
              <a:rPr sz="850" spc="40" dirty="0">
                <a:latin typeface="Calibri"/>
                <a:cs typeface="Calibri"/>
              </a:rPr>
              <a:t>26</a:t>
            </a:r>
            <a:r>
              <a:rPr sz="850" spc="5" dirty="0">
                <a:latin typeface="Calibri"/>
                <a:cs typeface="Calibri"/>
              </a:rPr>
              <a:t> </a:t>
            </a:r>
            <a:r>
              <a:rPr sz="850" spc="35" dirty="0">
                <a:latin typeface="Calibri"/>
                <a:cs typeface="Calibri"/>
              </a:rPr>
              <a:t>20:53</a:t>
            </a:r>
            <a:r>
              <a:rPr sz="850" spc="10" dirty="0">
                <a:latin typeface="Calibri"/>
                <a:cs typeface="Calibri"/>
              </a:rPr>
              <a:t> </a:t>
            </a:r>
            <a:r>
              <a:rPr sz="850" spc="30" dirty="0">
                <a:latin typeface="Calibri"/>
                <a:cs typeface="Calibri"/>
              </a:rPr>
              <a:t>Βίντεο</a:t>
            </a:r>
            <a:endParaRPr sz="850">
              <a:latin typeface="Calibri"/>
              <a:cs typeface="Calibri"/>
            </a:endParaRPr>
          </a:p>
        </p:txBody>
      </p:sp>
      <p:sp>
        <p:nvSpPr>
          <p:cNvPr id="9" name="object 9"/>
          <p:cNvSpPr txBox="1"/>
          <p:nvPr/>
        </p:nvSpPr>
        <p:spPr>
          <a:xfrm>
            <a:off x="554672" y="4348479"/>
            <a:ext cx="3843020" cy="154940"/>
          </a:xfrm>
          <a:prstGeom prst="rect">
            <a:avLst/>
          </a:prstGeom>
        </p:spPr>
        <p:txBody>
          <a:bodyPr vert="horz" wrap="square" lIns="0" tIns="12700" rIns="0" bIns="0" rtlCol="0">
            <a:spAutoFit/>
          </a:bodyPr>
          <a:lstStyle/>
          <a:p>
            <a:pPr>
              <a:lnSpc>
                <a:spcPct val="100000"/>
              </a:lnSpc>
              <a:spcBef>
                <a:spcPts val="100"/>
              </a:spcBef>
            </a:pPr>
            <a:r>
              <a:rPr sz="850" spc="35" dirty="0">
                <a:latin typeface="Calibri"/>
                <a:cs typeface="Calibri"/>
              </a:rPr>
              <a:t>-rw-rw-r--und3rd06012</a:t>
            </a:r>
            <a:r>
              <a:rPr sz="850" spc="15" dirty="0">
                <a:latin typeface="Calibri"/>
                <a:cs typeface="Calibri"/>
              </a:rPr>
              <a:t> </a:t>
            </a:r>
            <a:r>
              <a:rPr sz="850" spc="40" dirty="0">
                <a:latin typeface="Calibri"/>
                <a:cs typeface="Calibri"/>
              </a:rPr>
              <a:t>und3rd06012</a:t>
            </a:r>
            <a:r>
              <a:rPr sz="850" spc="15" dirty="0">
                <a:latin typeface="Calibri"/>
                <a:cs typeface="Calibri"/>
              </a:rPr>
              <a:t> </a:t>
            </a:r>
            <a:r>
              <a:rPr sz="850" spc="40" dirty="0">
                <a:latin typeface="Calibri"/>
                <a:cs typeface="Calibri"/>
              </a:rPr>
              <a:t>2682154</a:t>
            </a:r>
            <a:r>
              <a:rPr sz="850" spc="10" dirty="0">
                <a:latin typeface="Calibri"/>
                <a:cs typeface="Calibri"/>
              </a:rPr>
              <a:t> </a:t>
            </a:r>
            <a:r>
              <a:rPr sz="850" spc="40" dirty="0">
                <a:latin typeface="Calibri"/>
                <a:cs typeface="Calibri"/>
              </a:rPr>
              <a:t>Οκτ</a:t>
            </a:r>
            <a:r>
              <a:rPr sz="850" spc="20" dirty="0">
                <a:latin typeface="Calibri"/>
                <a:cs typeface="Calibri"/>
              </a:rPr>
              <a:t> </a:t>
            </a:r>
            <a:r>
              <a:rPr sz="850" spc="35" dirty="0">
                <a:latin typeface="Calibri"/>
                <a:cs typeface="Calibri"/>
              </a:rPr>
              <a:t>00:41</a:t>
            </a:r>
            <a:r>
              <a:rPr sz="850" spc="15" dirty="0">
                <a:latin typeface="Calibri"/>
                <a:cs typeface="Calibri"/>
              </a:rPr>
              <a:t> </a:t>
            </a:r>
            <a:r>
              <a:rPr sz="850" spc="25" dirty="0">
                <a:latin typeface="Calibri"/>
                <a:cs typeface="Calibri"/>
              </a:rPr>
              <a:t>wireguird_amd64.deb</a:t>
            </a:r>
            <a:endParaRPr sz="85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050" y="915669"/>
            <a:ext cx="7359015" cy="5135245"/>
            <a:chOff x="654050" y="915669"/>
            <a:chExt cx="7359015" cy="5135245"/>
          </a:xfrm>
        </p:grpSpPr>
        <p:sp>
          <p:nvSpPr>
            <p:cNvPr id="3" name="object 3"/>
            <p:cNvSpPr/>
            <p:nvPr/>
          </p:nvSpPr>
          <p:spPr>
            <a:xfrm>
              <a:off x="673100" y="934719"/>
              <a:ext cx="7320915" cy="5097145"/>
            </a:xfrm>
            <a:custGeom>
              <a:avLst/>
              <a:gdLst/>
              <a:ahLst/>
              <a:cxnLst/>
              <a:rect l="l" t="t" r="r" b="b"/>
              <a:pathLst>
                <a:path w="7320915" h="5097145">
                  <a:moveTo>
                    <a:pt x="7320597" y="0"/>
                  </a:moveTo>
                  <a:lnTo>
                    <a:pt x="0" y="0"/>
                  </a:lnTo>
                  <a:lnTo>
                    <a:pt x="0" y="5096827"/>
                  </a:lnTo>
                  <a:lnTo>
                    <a:pt x="7320597" y="5096827"/>
                  </a:lnTo>
                  <a:lnTo>
                    <a:pt x="7320597" y="0"/>
                  </a:lnTo>
                  <a:close/>
                </a:path>
              </a:pathLst>
            </a:custGeom>
            <a:solidFill>
              <a:srgbClr val="CCCCCC"/>
            </a:solidFill>
          </p:spPr>
          <p:txBody>
            <a:bodyPr wrap="square" lIns="0" tIns="0" rIns="0" bIns="0" rtlCol="0"/>
            <a:lstStyle/>
            <a:p>
              <a:endParaRPr/>
            </a:p>
          </p:txBody>
        </p:sp>
        <p:sp>
          <p:nvSpPr>
            <p:cNvPr id="4" name="object 4"/>
            <p:cNvSpPr/>
            <p:nvPr/>
          </p:nvSpPr>
          <p:spPr>
            <a:xfrm>
              <a:off x="673100" y="934719"/>
              <a:ext cx="7320915" cy="5097145"/>
            </a:xfrm>
            <a:custGeom>
              <a:avLst/>
              <a:gdLst/>
              <a:ahLst/>
              <a:cxnLst/>
              <a:rect l="l" t="t" r="r" b="b"/>
              <a:pathLst>
                <a:path w="7320915" h="5097145">
                  <a:moveTo>
                    <a:pt x="0" y="0"/>
                  </a:moveTo>
                  <a:lnTo>
                    <a:pt x="7320597" y="0"/>
                  </a:lnTo>
                  <a:lnTo>
                    <a:pt x="7320597" y="5096827"/>
                  </a:lnTo>
                  <a:lnTo>
                    <a:pt x="0" y="5096827"/>
                  </a:lnTo>
                  <a:lnTo>
                    <a:pt x="0" y="0"/>
                  </a:lnTo>
                </a:path>
              </a:pathLst>
            </a:custGeom>
            <a:ln w="38100">
              <a:solidFill>
                <a:srgbClr val="000000"/>
              </a:solidFill>
            </a:ln>
          </p:spPr>
          <p:txBody>
            <a:bodyPr wrap="square" lIns="0" tIns="0" rIns="0" bIns="0" rtlCol="0"/>
            <a:lstStyle/>
            <a:p>
              <a:endParaRPr/>
            </a:p>
          </p:txBody>
        </p:sp>
      </p:grpSp>
      <p:pic>
        <p:nvPicPr>
          <p:cNvPr id="5" name="object 5"/>
          <p:cNvPicPr/>
          <p:nvPr/>
        </p:nvPicPr>
        <p:blipFill>
          <a:blip r:embed="rId2" cstate="print"/>
          <a:stretch>
            <a:fillRect/>
          </a:stretch>
        </p:blipFill>
        <p:spPr>
          <a:xfrm>
            <a:off x="8601392" y="5147627"/>
            <a:ext cx="1530032" cy="612140"/>
          </a:xfrm>
          <a:prstGeom prst="rect">
            <a:avLst/>
          </a:prstGeom>
        </p:spPr>
      </p:pic>
      <p:sp>
        <p:nvSpPr>
          <p:cNvPr id="6" name="object 6"/>
          <p:cNvSpPr txBox="1"/>
          <p:nvPr/>
        </p:nvSpPr>
        <p:spPr>
          <a:xfrm>
            <a:off x="579755" y="241617"/>
            <a:ext cx="1314450" cy="537845"/>
          </a:xfrm>
          <a:prstGeom prst="rect">
            <a:avLst/>
          </a:prstGeom>
        </p:spPr>
        <p:txBody>
          <a:bodyPr vert="horz" wrap="square" lIns="0" tIns="12700" rIns="0" bIns="0" rtlCol="0">
            <a:spAutoFit/>
          </a:bodyPr>
          <a:lstStyle/>
          <a:p>
            <a:pPr marL="12700">
              <a:lnSpc>
                <a:spcPct val="100000"/>
              </a:lnSpc>
              <a:spcBef>
                <a:spcPts val="100"/>
              </a:spcBef>
            </a:pPr>
            <a:r>
              <a:rPr sz="1100" b="1" spc="110" dirty="0">
                <a:latin typeface="Calibri"/>
                <a:cs typeface="Calibri"/>
              </a:rPr>
              <a:t>$</a:t>
            </a:r>
            <a:r>
              <a:rPr sz="1100" b="1" spc="40" dirty="0">
                <a:latin typeface="Calibri"/>
                <a:cs typeface="Calibri"/>
              </a:rPr>
              <a:t> </a:t>
            </a:r>
            <a:r>
              <a:rPr sz="1100" b="1" spc="70" dirty="0">
                <a:solidFill>
                  <a:srgbClr val="FF0000"/>
                </a:solidFill>
                <a:latin typeface="Calibri"/>
                <a:cs typeface="Calibri"/>
              </a:rPr>
              <a:t>ls</a:t>
            </a:r>
            <a:r>
              <a:rPr sz="1100" b="1" spc="40" dirty="0">
                <a:solidFill>
                  <a:srgbClr val="FF0000"/>
                </a:solidFill>
                <a:latin typeface="Calibri"/>
                <a:cs typeface="Calibri"/>
              </a:rPr>
              <a:t> </a:t>
            </a:r>
            <a:r>
              <a:rPr sz="1100" b="1" spc="60" dirty="0">
                <a:solidFill>
                  <a:srgbClr val="FF0000"/>
                </a:solidFill>
                <a:latin typeface="Calibri"/>
                <a:cs typeface="Calibri"/>
              </a:rPr>
              <a:t>-l</a:t>
            </a:r>
            <a:r>
              <a:rPr sz="1100" b="1" spc="40" dirty="0">
                <a:solidFill>
                  <a:srgbClr val="FF0000"/>
                </a:solidFill>
                <a:latin typeface="Calibri"/>
                <a:cs typeface="Calibri"/>
              </a:rPr>
              <a:t> </a:t>
            </a:r>
            <a:r>
              <a:rPr sz="1100" b="1" spc="85" dirty="0">
                <a:solidFill>
                  <a:srgbClr val="FF0000"/>
                </a:solidFill>
                <a:latin typeface="Calibri"/>
                <a:cs typeface="Calibri"/>
              </a:rPr>
              <a:t>-a</a:t>
            </a:r>
            <a:r>
              <a:rPr sz="1100" b="1" spc="35" dirty="0">
                <a:solidFill>
                  <a:srgbClr val="FF0000"/>
                </a:solidFill>
                <a:latin typeface="Calibri"/>
                <a:cs typeface="Calibri"/>
              </a:rPr>
              <a:t> </a:t>
            </a:r>
            <a:r>
              <a:rPr sz="1100" b="1" spc="70" dirty="0">
                <a:solidFill>
                  <a:srgbClr val="FF0000"/>
                </a:solidFill>
                <a:latin typeface="Calibri"/>
                <a:cs typeface="Calibri"/>
              </a:rPr>
              <a:t>ls</a:t>
            </a:r>
            <a:r>
              <a:rPr sz="1100" b="1" spc="45" dirty="0">
                <a:solidFill>
                  <a:srgbClr val="FF0000"/>
                </a:solidFill>
                <a:latin typeface="Calibri"/>
                <a:cs typeface="Calibri"/>
              </a:rPr>
              <a:t> </a:t>
            </a:r>
            <a:r>
              <a:rPr sz="1100" b="1" spc="70" dirty="0">
                <a:solidFill>
                  <a:srgbClr val="FF0000"/>
                </a:solidFill>
                <a:latin typeface="Calibri"/>
                <a:cs typeface="Calibri"/>
              </a:rPr>
              <a:t>-la</a:t>
            </a:r>
            <a:r>
              <a:rPr sz="1100" b="1" spc="35" dirty="0">
                <a:solidFill>
                  <a:srgbClr val="FF0000"/>
                </a:solidFill>
                <a:latin typeface="Calibri"/>
                <a:cs typeface="Calibri"/>
              </a:rPr>
              <a:t> </a:t>
            </a:r>
            <a:r>
              <a:rPr sz="1100" b="1" spc="120" dirty="0">
                <a:solidFill>
                  <a:srgbClr val="FF0000"/>
                </a:solidFill>
                <a:latin typeface="Calibri"/>
                <a:cs typeface="Calibri"/>
              </a:rPr>
              <a:t>ή</a:t>
            </a:r>
            <a:r>
              <a:rPr sz="1100" b="1" spc="40" dirty="0">
                <a:solidFill>
                  <a:srgbClr val="FF0000"/>
                </a:solidFill>
                <a:latin typeface="Calibri"/>
                <a:cs typeface="Calibri"/>
              </a:rPr>
              <a:t> </a:t>
            </a:r>
            <a:r>
              <a:rPr sz="1100" b="1" spc="70" dirty="0">
                <a:solidFill>
                  <a:srgbClr val="FF0000"/>
                </a:solidFill>
                <a:latin typeface="Calibri"/>
                <a:cs typeface="Calibri"/>
              </a:rPr>
              <a:t>-al)</a:t>
            </a:r>
            <a:endParaRPr sz="1100">
              <a:latin typeface="Calibri"/>
              <a:cs typeface="Calibri"/>
            </a:endParaRPr>
          </a:p>
          <a:p>
            <a:pPr>
              <a:lnSpc>
                <a:spcPct val="100000"/>
              </a:lnSpc>
              <a:spcBef>
                <a:spcPts val="45"/>
              </a:spcBef>
            </a:pPr>
            <a:endParaRPr sz="1100">
              <a:latin typeface="Calibri"/>
              <a:cs typeface="Calibri"/>
            </a:endParaRPr>
          </a:p>
          <a:p>
            <a:pPr marL="12700">
              <a:lnSpc>
                <a:spcPct val="100000"/>
              </a:lnSpc>
              <a:spcBef>
                <a:spcPts val="5"/>
              </a:spcBef>
            </a:pPr>
            <a:r>
              <a:rPr sz="1100" spc="60" dirty="0">
                <a:latin typeface="Calibri"/>
                <a:cs typeface="Calibri"/>
              </a:rPr>
              <a:t>Έξοδος:</a:t>
            </a:r>
            <a:endParaRPr sz="1100">
              <a:latin typeface="Calibri"/>
              <a:cs typeface="Calibri"/>
            </a:endParaRPr>
          </a:p>
        </p:txBody>
      </p:sp>
      <p:sp>
        <p:nvSpPr>
          <p:cNvPr id="7" name="object 7"/>
          <p:cNvSpPr txBox="1"/>
          <p:nvPr/>
        </p:nvSpPr>
        <p:spPr>
          <a:xfrm>
            <a:off x="2593975" y="1055687"/>
            <a:ext cx="2428240" cy="1348740"/>
          </a:xfrm>
          <a:prstGeom prst="rect">
            <a:avLst/>
          </a:prstGeom>
        </p:spPr>
        <p:txBody>
          <a:bodyPr vert="horz" wrap="square" lIns="0" tIns="22860" rIns="0" bIns="0" rtlCol="0">
            <a:spAutoFit/>
          </a:bodyPr>
          <a:lstStyle/>
          <a:p>
            <a:pPr marL="624205">
              <a:lnSpc>
                <a:spcPct val="100000"/>
              </a:lnSpc>
              <a:spcBef>
                <a:spcPts val="180"/>
              </a:spcBef>
            </a:pPr>
            <a:r>
              <a:rPr sz="800" spc="35" dirty="0">
                <a:latin typeface="Calibri"/>
                <a:cs typeface="Calibri"/>
              </a:rPr>
              <a:t>4096</a:t>
            </a:r>
            <a:r>
              <a:rPr sz="800" dirty="0">
                <a:latin typeface="Calibri"/>
                <a:cs typeface="Calibri"/>
              </a:rPr>
              <a:t> </a:t>
            </a:r>
            <a:r>
              <a:rPr sz="800" spc="40" dirty="0">
                <a:latin typeface="Calibri"/>
                <a:cs typeface="Calibri"/>
              </a:rPr>
              <a:t>Dec</a:t>
            </a:r>
            <a:r>
              <a:rPr sz="800" dirty="0">
                <a:latin typeface="Calibri"/>
                <a:cs typeface="Calibri"/>
              </a:rPr>
              <a:t> </a:t>
            </a:r>
            <a:r>
              <a:rPr sz="800" spc="35" dirty="0">
                <a:latin typeface="Calibri"/>
                <a:cs typeface="Calibri"/>
              </a:rPr>
              <a:t>28</a:t>
            </a:r>
            <a:r>
              <a:rPr sz="800" spc="5" dirty="0">
                <a:latin typeface="Calibri"/>
                <a:cs typeface="Calibri"/>
              </a:rPr>
              <a:t> </a:t>
            </a:r>
            <a:r>
              <a:rPr sz="800" spc="30" dirty="0">
                <a:latin typeface="Calibri"/>
                <a:cs typeface="Calibri"/>
              </a:rPr>
              <a:t>21:28</a:t>
            </a:r>
            <a:r>
              <a:rPr sz="800" spc="5" dirty="0">
                <a:latin typeface="Calibri"/>
                <a:cs typeface="Calibri"/>
              </a:rPr>
              <a:t> </a:t>
            </a:r>
            <a:r>
              <a:rPr sz="800" spc="20" dirty="0">
                <a:latin typeface="Calibri"/>
                <a:cs typeface="Calibri"/>
              </a:rPr>
              <a:t>.</a:t>
            </a:r>
            <a:endParaRPr sz="800">
              <a:latin typeface="Calibri"/>
              <a:cs typeface="Calibri"/>
            </a:endParaRPr>
          </a:p>
          <a:p>
            <a:pPr marL="12700">
              <a:lnSpc>
                <a:spcPct val="100000"/>
              </a:lnSpc>
              <a:spcBef>
                <a:spcPts val="85"/>
              </a:spcBef>
            </a:pPr>
            <a:r>
              <a:rPr sz="800" spc="55" dirty="0">
                <a:latin typeface="Calibri"/>
                <a:cs typeface="Calibri"/>
              </a:rPr>
              <a:t>4096</a:t>
            </a:r>
            <a:r>
              <a:rPr sz="800" spc="5" dirty="0">
                <a:latin typeface="Calibri"/>
                <a:cs typeface="Calibri"/>
              </a:rPr>
              <a:t> </a:t>
            </a:r>
            <a:r>
              <a:rPr sz="800" spc="60" dirty="0">
                <a:latin typeface="Calibri"/>
                <a:cs typeface="Calibri"/>
              </a:rPr>
              <a:t>Dec</a:t>
            </a:r>
            <a:r>
              <a:rPr sz="800" spc="10" dirty="0">
                <a:latin typeface="Calibri"/>
                <a:cs typeface="Calibri"/>
              </a:rPr>
              <a:t> </a:t>
            </a:r>
            <a:r>
              <a:rPr sz="800" spc="55" dirty="0">
                <a:latin typeface="Calibri"/>
                <a:cs typeface="Calibri"/>
              </a:rPr>
              <a:t>26</a:t>
            </a:r>
            <a:r>
              <a:rPr sz="800" spc="10" dirty="0">
                <a:latin typeface="Calibri"/>
                <a:cs typeface="Calibri"/>
              </a:rPr>
              <a:t> </a:t>
            </a:r>
            <a:r>
              <a:rPr sz="800" spc="50" dirty="0">
                <a:latin typeface="Calibri"/>
                <a:cs typeface="Calibri"/>
              </a:rPr>
              <a:t>10:15</a:t>
            </a:r>
            <a:r>
              <a:rPr sz="800" spc="10" dirty="0">
                <a:latin typeface="Calibri"/>
                <a:cs typeface="Calibri"/>
              </a:rPr>
              <a:t> </a:t>
            </a:r>
            <a:r>
              <a:rPr sz="800" spc="30" dirty="0">
                <a:latin typeface="Calibri"/>
                <a:cs typeface="Calibri"/>
              </a:rPr>
              <a:t>..</a:t>
            </a:r>
            <a:endParaRPr sz="800">
              <a:latin typeface="Calibri"/>
              <a:cs typeface="Calibri"/>
            </a:endParaRPr>
          </a:p>
          <a:p>
            <a:pPr marL="509905">
              <a:lnSpc>
                <a:spcPct val="100000"/>
              </a:lnSpc>
              <a:spcBef>
                <a:spcPts val="80"/>
              </a:spcBef>
            </a:pPr>
            <a:r>
              <a:rPr sz="800" spc="35" dirty="0">
                <a:latin typeface="Calibri"/>
                <a:cs typeface="Calibri"/>
              </a:rPr>
              <a:t>1990</a:t>
            </a:r>
            <a:r>
              <a:rPr sz="800" spc="5" dirty="0">
                <a:latin typeface="Calibri"/>
                <a:cs typeface="Calibri"/>
              </a:rPr>
              <a:t> </a:t>
            </a:r>
            <a:r>
              <a:rPr sz="800" spc="40" dirty="0">
                <a:latin typeface="Calibri"/>
                <a:cs typeface="Calibri"/>
              </a:rPr>
              <a:t>Dec</a:t>
            </a:r>
            <a:r>
              <a:rPr sz="800" spc="5" dirty="0">
                <a:latin typeface="Calibri"/>
                <a:cs typeface="Calibri"/>
              </a:rPr>
              <a:t> </a:t>
            </a:r>
            <a:r>
              <a:rPr sz="800" spc="35" dirty="0">
                <a:latin typeface="Calibri"/>
                <a:cs typeface="Calibri"/>
              </a:rPr>
              <a:t>28</a:t>
            </a:r>
            <a:r>
              <a:rPr sz="800" spc="15" dirty="0">
                <a:latin typeface="Calibri"/>
                <a:cs typeface="Calibri"/>
              </a:rPr>
              <a:t> </a:t>
            </a:r>
            <a:r>
              <a:rPr sz="800" spc="30" dirty="0">
                <a:latin typeface="Calibri"/>
                <a:cs typeface="Calibri"/>
              </a:rPr>
              <a:t>21:42</a:t>
            </a:r>
            <a:r>
              <a:rPr sz="800" spc="10" dirty="0">
                <a:latin typeface="Calibri"/>
                <a:cs typeface="Calibri"/>
              </a:rPr>
              <a:t> </a:t>
            </a:r>
            <a:r>
              <a:rPr sz="800" spc="20" dirty="0">
                <a:latin typeface="Calibri"/>
                <a:cs typeface="Calibri"/>
              </a:rPr>
              <a:t>.bash_history</a:t>
            </a:r>
            <a:endParaRPr sz="800">
              <a:latin typeface="Calibri"/>
              <a:cs typeface="Calibri"/>
            </a:endParaRPr>
          </a:p>
          <a:p>
            <a:pPr marL="537210">
              <a:lnSpc>
                <a:spcPct val="100000"/>
              </a:lnSpc>
              <a:spcBef>
                <a:spcPts val="80"/>
              </a:spcBef>
            </a:pPr>
            <a:r>
              <a:rPr sz="800" spc="35" dirty="0">
                <a:latin typeface="Calibri"/>
                <a:cs typeface="Calibri"/>
              </a:rPr>
              <a:t>220</a:t>
            </a:r>
            <a:r>
              <a:rPr sz="800" spc="15" dirty="0">
                <a:latin typeface="Calibri"/>
                <a:cs typeface="Calibri"/>
              </a:rPr>
              <a:t> </a:t>
            </a:r>
            <a:r>
              <a:rPr sz="800" spc="35" dirty="0">
                <a:latin typeface="Calibri"/>
                <a:cs typeface="Calibri"/>
              </a:rPr>
              <a:t>Dec</a:t>
            </a:r>
            <a:r>
              <a:rPr sz="800" spc="15" dirty="0">
                <a:latin typeface="Calibri"/>
                <a:cs typeface="Calibri"/>
              </a:rPr>
              <a:t> </a:t>
            </a:r>
            <a:r>
              <a:rPr sz="800" spc="35" dirty="0">
                <a:latin typeface="Calibri"/>
                <a:cs typeface="Calibri"/>
              </a:rPr>
              <a:t>26</a:t>
            </a:r>
            <a:r>
              <a:rPr sz="800" spc="15" dirty="0">
                <a:latin typeface="Calibri"/>
                <a:cs typeface="Calibri"/>
              </a:rPr>
              <a:t> </a:t>
            </a:r>
            <a:r>
              <a:rPr sz="800" spc="30" dirty="0">
                <a:latin typeface="Calibri"/>
                <a:cs typeface="Calibri"/>
              </a:rPr>
              <a:t>10:15</a:t>
            </a:r>
            <a:r>
              <a:rPr sz="800" spc="15" dirty="0">
                <a:latin typeface="Calibri"/>
                <a:cs typeface="Calibri"/>
              </a:rPr>
              <a:t> </a:t>
            </a:r>
            <a:r>
              <a:rPr sz="800" spc="20" dirty="0">
                <a:latin typeface="Calibri"/>
                <a:cs typeface="Calibri"/>
              </a:rPr>
              <a:t>.bash_logout</a:t>
            </a:r>
            <a:endParaRPr sz="800">
              <a:latin typeface="Calibri"/>
              <a:cs typeface="Calibri"/>
            </a:endParaRPr>
          </a:p>
          <a:p>
            <a:pPr marL="502284">
              <a:lnSpc>
                <a:spcPct val="100000"/>
              </a:lnSpc>
              <a:spcBef>
                <a:spcPts val="80"/>
              </a:spcBef>
            </a:pPr>
            <a:r>
              <a:rPr sz="800" spc="35" dirty="0">
                <a:latin typeface="Calibri"/>
                <a:cs typeface="Calibri"/>
              </a:rPr>
              <a:t>3771</a:t>
            </a:r>
            <a:r>
              <a:rPr sz="800" dirty="0">
                <a:latin typeface="Calibri"/>
                <a:cs typeface="Calibri"/>
              </a:rPr>
              <a:t> </a:t>
            </a:r>
            <a:r>
              <a:rPr sz="800" spc="40" dirty="0">
                <a:latin typeface="Calibri"/>
                <a:cs typeface="Calibri"/>
              </a:rPr>
              <a:t>Dec</a:t>
            </a:r>
            <a:r>
              <a:rPr sz="800" spc="5" dirty="0">
                <a:latin typeface="Calibri"/>
                <a:cs typeface="Calibri"/>
              </a:rPr>
              <a:t> </a:t>
            </a:r>
            <a:r>
              <a:rPr sz="800" spc="35" dirty="0">
                <a:latin typeface="Calibri"/>
                <a:cs typeface="Calibri"/>
              </a:rPr>
              <a:t>26</a:t>
            </a:r>
            <a:r>
              <a:rPr sz="800" spc="5" dirty="0">
                <a:latin typeface="Calibri"/>
                <a:cs typeface="Calibri"/>
              </a:rPr>
              <a:t> </a:t>
            </a:r>
            <a:r>
              <a:rPr sz="800" spc="30" dirty="0">
                <a:latin typeface="Calibri"/>
                <a:cs typeface="Calibri"/>
              </a:rPr>
              <a:t>10:15</a:t>
            </a:r>
            <a:r>
              <a:rPr sz="800" spc="10" dirty="0">
                <a:latin typeface="Calibri"/>
                <a:cs typeface="Calibri"/>
              </a:rPr>
              <a:t> </a:t>
            </a:r>
            <a:r>
              <a:rPr sz="800" spc="30" dirty="0">
                <a:latin typeface="Calibri"/>
                <a:cs typeface="Calibri"/>
              </a:rPr>
              <a:t>.bashrc</a:t>
            </a:r>
            <a:endParaRPr sz="800">
              <a:latin typeface="Calibri"/>
              <a:cs typeface="Calibri"/>
            </a:endParaRPr>
          </a:p>
          <a:p>
            <a:pPr marL="609600">
              <a:lnSpc>
                <a:spcPct val="100000"/>
              </a:lnSpc>
              <a:spcBef>
                <a:spcPts val="85"/>
              </a:spcBef>
            </a:pPr>
            <a:r>
              <a:rPr sz="800" spc="55" dirty="0">
                <a:latin typeface="Calibri"/>
                <a:cs typeface="Calibri"/>
              </a:rPr>
              <a:t>4096</a:t>
            </a:r>
            <a:r>
              <a:rPr sz="800" spc="15" dirty="0">
                <a:latin typeface="Calibri"/>
                <a:cs typeface="Calibri"/>
              </a:rPr>
              <a:t> </a:t>
            </a:r>
            <a:r>
              <a:rPr sz="800" spc="60" dirty="0">
                <a:latin typeface="Calibri"/>
                <a:cs typeface="Calibri"/>
              </a:rPr>
              <a:t>Dec</a:t>
            </a:r>
            <a:r>
              <a:rPr sz="800" spc="15" dirty="0">
                <a:latin typeface="Calibri"/>
                <a:cs typeface="Calibri"/>
              </a:rPr>
              <a:t> </a:t>
            </a:r>
            <a:r>
              <a:rPr sz="800" spc="55" dirty="0">
                <a:latin typeface="Calibri"/>
                <a:cs typeface="Calibri"/>
              </a:rPr>
              <a:t>28</a:t>
            </a:r>
            <a:r>
              <a:rPr sz="800" spc="20" dirty="0">
                <a:latin typeface="Calibri"/>
                <a:cs typeface="Calibri"/>
              </a:rPr>
              <a:t> </a:t>
            </a:r>
            <a:r>
              <a:rPr sz="800" spc="50" dirty="0">
                <a:latin typeface="Calibri"/>
                <a:cs typeface="Calibri"/>
              </a:rPr>
              <a:t>20:53</a:t>
            </a:r>
            <a:r>
              <a:rPr sz="800" spc="15" dirty="0">
                <a:latin typeface="Calibri"/>
                <a:cs typeface="Calibri"/>
              </a:rPr>
              <a:t> </a:t>
            </a:r>
            <a:r>
              <a:rPr sz="800" spc="55" dirty="0">
                <a:latin typeface="Calibri"/>
                <a:cs typeface="Calibri"/>
              </a:rPr>
              <a:t>.προσωρινή</a:t>
            </a:r>
            <a:r>
              <a:rPr sz="800" spc="25" dirty="0">
                <a:latin typeface="Calibri"/>
                <a:cs typeface="Calibri"/>
              </a:rPr>
              <a:t> </a:t>
            </a:r>
            <a:r>
              <a:rPr sz="800" spc="55" dirty="0">
                <a:latin typeface="Calibri"/>
                <a:cs typeface="Calibri"/>
              </a:rPr>
              <a:t>μνήμη</a:t>
            </a:r>
            <a:endParaRPr sz="800">
              <a:latin typeface="Calibri"/>
              <a:cs typeface="Calibri"/>
            </a:endParaRPr>
          </a:p>
          <a:p>
            <a:pPr marL="609600">
              <a:lnSpc>
                <a:spcPct val="100000"/>
              </a:lnSpc>
              <a:spcBef>
                <a:spcPts val="80"/>
              </a:spcBef>
            </a:pPr>
            <a:r>
              <a:rPr sz="800" spc="35" dirty="0">
                <a:latin typeface="Calibri"/>
                <a:cs typeface="Calibri"/>
              </a:rPr>
              <a:t>4096</a:t>
            </a:r>
            <a:r>
              <a:rPr sz="800" spc="5" dirty="0">
                <a:latin typeface="Calibri"/>
                <a:cs typeface="Calibri"/>
              </a:rPr>
              <a:t> </a:t>
            </a:r>
            <a:r>
              <a:rPr sz="800" spc="40" dirty="0">
                <a:latin typeface="Calibri"/>
                <a:cs typeface="Calibri"/>
              </a:rPr>
              <a:t>Dec</a:t>
            </a:r>
            <a:r>
              <a:rPr sz="800" spc="5" dirty="0">
                <a:latin typeface="Calibri"/>
                <a:cs typeface="Calibri"/>
              </a:rPr>
              <a:t> </a:t>
            </a:r>
            <a:r>
              <a:rPr sz="800" spc="35" dirty="0">
                <a:latin typeface="Calibri"/>
                <a:cs typeface="Calibri"/>
              </a:rPr>
              <a:t>28</a:t>
            </a:r>
            <a:r>
              <a:rPr sz="800" spc="15" dirty="0">
                <a:latin typeface="Calibri"/>
                <a:cs typeface="Calibri"/>
              </a:rPr>
              <a:t> </a:t>
            </a:r>
            <a:r>
              <a:rPr sz="800" spc="30" dirty="0">
                <a:latin typeface="Calibri"/>
                <a:cs typeface="Calibri"/>
              </a:rPr>
              <a:t>02:56</a:t>
            </a:r>
            <a:r>
              <a:rPr sz="800" spc="10" dirty="0">
                <a:latin typeface="Calibri"/>
                <a:cs typeface="Calibri"/>
              </a:rPr>
              <a:t> </a:t>
            </a:r>
            <a:r>
              <a:rPr sz="800" spc="25" dirty="0">
                <a:latin typeface="Calibri"/>
                <a:cs typeface="Calibri"/>
              </a:rPr>
              <a:t>.config</a:t>
            </a:r>
            <a:endParaRPr sz="800">
              <a:latin typeface="Calibri"/>
              <a:cs typeface="Calibri"/>
            </a:endParaRPr>
          </a:p>
          <a:p>
            <a:pPr marL="603250">
              <a:lnSpc>
                <a:spcPct val="100000"/>
              </a:lnSpc>
              <a:spcBef>
                <a:spcPts val="85"/>
              </a:spcBef>
            </a:pPr>
            <a:r>
              <a:rPr sz="800" spc="35" dirty="0">
                <a:latin typeface="Calibri"/>
                <a:cs typeface="Calibri"/>
              </a:rPr>
              <a:t>4096</a:t>
            </a:r>
            <a:r>
              <a:rPr sz="800" spc="5" dirty="0">
                <a:latin typeface="Calibri"/>
                <a:cs typeface="Calibri"/>
              </a:rPr>
              <a:t> </a:t>
            </a:r>
            <a:r>
              <a:rPr sz="800" spc="40" dirty="0">
                <a:latin typeface="Calibri"/>
                <a:cs typeface="Calibri"/>
              </a:rPr>
              <a:t>Dec</a:t>
            </a:r>
            <a:r>
              <a:rPr sz="800" spc="10" dirty="0">
                <a:latin typeface="Calibri"/>
                <a:cs typeface="Calibri"/>
              </a:rPr>
              <a:t> </a:t>
            </a:r>
            <a:r>
              <a:rPr sz="800" spc="35" dirty="0">
                <a:latin typeface="Calibri"/>
                <a:cs typeface="Calibri"/>
              </a:rPr>
              <a:t>28</a:t>
            </a:r>
            <a:r>
              <a:rPr sz="800" spc="15" dirty="0">
                <a:latin typeface="Calibri"/>
                <a:cs typeface="Calibri"/>
              </a:rPr>
              <a:t> </a:t>
            </a:r>
            <a:r>
              <a:rPr sz="800" spc="30" dirty="0">
                <a:latin typeface="Calibri"/>
                <a:cs typeface="Calibri"/>
              </a:rPr>
              <a:t>21:28</a:t>
            </a:r>
            <a:r>
              <a:rPr sz="800" spc="10" dirty="0">
                <a:latin typeface="Calibri"/>
                <a:cs typeface="Calibri"/>
              </a:rPr>
              <a:t> </a:t>
            </a:r>
            <a:r>
              <a:rPr sz="800" spc="30" dirty="0">
                <a:latin typeface="Calibri"/>
                <a:cs typeface="Calibri"/>
              </a:rPr>
              <a:t>Επιτραπέζιος</a:t>
            </a:r>
            <a:endParaRPr sz="800">
              <a:latin typeface="Calibri"/>
              <a:cs typeface="Calibri"/>
            </a:endParaRPr>
          </a:p>
          <a:p>
            <a:pPr marL="603250">
              <a:lnSpc>
                <a:spcPct val="100000"/>
              </a:lnSpc>
              <a:spcBef>
                <a:spcPts val="80"/>
              </a:spcBef>
            </a:pPr>
            <a:r>
              <a:rPr sz="800" spc="35" dirty="0">
                <a:latin typeface="Calibri"/>
                <a:cs typeface="Calibri"/>
              </a:rPr>
              <a:t>4096</a:t>
            </a:r>
            <a:r>
              <a:rPr sz="800" spc="-10" dirty="0">
                <a:latin typeface="Calibri"/>
                <a:cs typeface="Calibri"/>
              </a:rPr>
              <a:t> </a:t>
            </a:r>
            <a:r>
              <a:rPr sz="800" spc="40" dirty="0">
                <a:latin typeface="Calibri"/>
                <a:cs typeface="Calibri"/>
              </a:rPr>
              <a:t>Dec</a:t>
            </a:r>
            <a:r>
              <a:rPr sz="800" spc="-5" dirty="0">
                <a:latin typeface="Calibri"/>
                <a:cs typeface="Calibri"/>
              </a:rPr>
              <a:t> </a:t>
            </a:r>
            <a:r>
              <a:rPr sz="800" spc="35" dirty="0">
                <a:latin typeface="Calibri"/>
                <a:cs typeface="Calibri"/>
              </a:rPr>
              <a:t>26</a:t>
            </a:r>
            <a:r>
              <a:rPr sz="800" spc="-5" dirty="0">
                <a:latin typeface="Calibri"/>
                <a:cs typeface="Calibri"/>
              </a:rPr>
              <a:t> </a:t>
            </a:r>
            <a:r>
              <a:rPr sz="800" spc="30" dirty="0">
                <a:latin typeface="Calibri"/>
                <a:cs typeface="Calibri"/>
              </a:rPr>
              <a:t>20:53</a:t>
            </a:r>
            <a:endParaRPr sz="800">
              <a:latin typeface="Calibri"/>
              <a:cs typeface="Calibri"/>
            </a:endParaRPr>
          </a:p>
          <a:p>
            <a:pPr marL="603250">
              <a:lnSpc>
                <a:spcPct val="100000"/>
              </a:lnSpc>
              <a:spcBef>
                <a:spcPts val="85"/>
              </a:spcBef>
            </a:pPr>
            <a:r>
              <a:rPr sz="800" spc="35" dirty="0">
                <a:latin typeface="Calibri"/>
                <a:cs typeface="Calibri"/>
              </a:rPr>
              <a:t>4096</a:t>
            </a:r>
            <a:r>
              <a:rPr sz="800" spc="-10" dirty="0">
                <a:latin typeface="Calibri"/>
                <a:cs typeface="Calibri"/>
              </a:rPr>
              <a:t> </a:t>
            </a:r>
            <a:r>
              <a:rPr sz="800" spc="40" dirty="0">
                <a:latin typeface="Calibri"/>
                <a:cs typeface="Calibri"/>
              </a:rPr>
              <a:t>Dec</a:t>
            </a:r>
            <a:r>
              <a:rPr sz="800" spc="-5" dirty="0">
                <a:latin typeface="Calibri"/>
                <a:cs typeface="Calibri"/>
              </a:rPr>
              <a:t> </a:t>
            </a:r>
            <a:r>
              <a:rPr sz="800" spc="35" dirty="0">
                <a:latin typeface="Calibri"/>
                <a:cs typeface="Calibri"/>
              </a:rPr>
              <a:t>28</a:t>
            </a:r>
            <a:r>
              <a:rPr sz="800" spc="-5" dirty="0">
                <a:latin typeface="Calibri"/>
                <a:cs typeface="Calibri"/>
              </a:rPr>
              <a:t> </a:t>
            </a:r>
            <a:r>
              <a:rPr sz="800" spc="30" dirty="0">
                <a:latin typeface="Calibri"/>
                <a:cs typeface="Calibri"/>
              </a:rPr>
              <a:t>21:37</a:t>
            </a:r>
            <a:endParaRPr sz="800">
              <a:latin typeface="Calibri"/>
              <a:cs typeface="Calibri"/>
            </a:endParaRPr>
          </a:p>
        </p:txBody>
      </p:sp>
      <p:sp>
        <p:nvSpPr>
          <p:cNvPr id="8" name="object 8"/>
          <p:cNvSpPr txBox="1"/>
          <p:nvPr/>
        </p:nvSpPr>
        <p:spPr>
          <a:xfrm>
            <a:off x="3184525" y="2388870"/>
            <a:ext cx="5332095" cy="147320"/>
          </a:xfrm>
          <a:prstGeom prst="rect">
            <a:avLst/>
          </a:prstGeom>
        </p:spPr>
        <p:txBody>
          <a:bodyPr vert="horz" wrap="square" lIns="0" tIns="12700" rIns="0" bIns="0" rtlCol="0">
            <a:spAutoFit/>
          </a:bodyPr>
          <a:lstStyle/>
          <a:p>
            <a:pPr marL="12700">
              <a:lnSpc>
                <a:spcPct val="100000"/>
              </a:lnSpc>
              <a:spcBef>
                <a:spcPts val="100"/>
              </a:spcBef>
            </a:pPr>
            <a:r>
              <a:rPr sz="800" spc="35" dirty="0">
                <a:latin typeface="Calibri"/>
                <a:cs typeface="Calibri"/>
              </a:rPr>
              <a:t>4096</a:t>
            </a:r>
            <a:r>
              <a:rPr sz="800" spc="20" dirty="0">
                <a:latin typeface="Calibri"/>
                <a:cs typeface="Calibri"/>
              </a:rPr>
              <a:t> </a:t>
            </a:r>
            <a:r>
              <a:rPr sz="800" spc="35" dirty="0">
                <a:latin typeface="Calibri"/>
                <a:cs typeface="Calibri"/>
              </a:rPr>
              <a:t>27</a:t>
            </a:r>
            <a:r>
              <a:rPr sz="800" spc="30" dirty="0">
                <a:latin typeface="Calibri"/>
                <a:cs typeface="Calibri"/>
              </a:rPr>
              <a:t> </a:t>
            </a:r>
            <a:r>
              <a:rPr sz="800" spc="35" dirty="0">
                <a:latin typeface="Calibri"/>
                <a:cs typeface="Calibri"/>
              </a:rPr>
              <a:t>Δεκεμβρίου </a:t>
            </a:r>
            <a:r>
              <a:rPr sz="800" spc="30" dirty="0">
                <a:latin typeface="Calibri"/>
                <a:cs typeface="Calibri"/>
              </a:rPr>
              <a:t>15:40 </a:t>
            </a:r>
            <a:r>
              <a:rPr sz="800" spc="20" dirty="0">
                <a:latin typeface="Calibri"/>
                <a:cs typeface="Calibri"/>
              </a:rPr>
              <a:t>.fontconfig</a:t>
            </a:r>
            <a:r>
              <a:rPr sz="800" spc="10" dirty="0">
                <a:latin typeface="Calibri"/>
                <a:cs typeface="Calibri"/>
              </a:rPr>
              <a:t> </a:t>
            </a:r>
            <a:r>
              <a:rPr sz="800" spc="20" dirty="0">
                <a:latin typeface="Calibri"/>
                <a:cs typeface="Calibri"/>
              </a:rPr>
              <a:t>(βιβλιοθήκη</a:t>
            </a:r>
            <a:r>
              <a:rPr sz="800" spc="10" dirty="0">
                <a:latin typeface="Calibri"/>
                <a:cs typeface="Calibri"/>
              </a:rPr>
              <a:t> </a:t>
            </a:r>
            <a:r>
              <a:rPr sz="800" spc="20" dirty="0">
                <a:latin typeface="Calibri"/>
                <a:cs typeface="Calibri"/>
              </a:rPr>
              <a:t>διαχείρισης</a:t>
            </a:r>
            <a:r>
              <a:rPr sz="800" spc="5" dirty="0">
                <a:latin typeface="Calibri"/>
                <a:cs typeface="Calibri"/>
              </a:rPr>
              <a:t> </a:t>
            </a:r>
            <a:r>
              <a:rPr sz="800" spc="25" dirty="0">
                <a:latin typeface="Calibri"/>
                <a:cs typeface="Calibri"/>
              </a:rPr>
              <a:t>γραμματοσειρών</a:t>
            </a:r>
            <a:r>
              <a:rPr sz="800" spc="15" dirty="0">
                <a:latin typeface="Calibri"/>
                <a:cs typeface="Calibri"/>
              </a:rPr>
              <a:t> </a:t>
            </a:r>
            <a:r>
              <a:rPr sz="800" spc="30" dirty="0">
                <a:latin typeface="Calibri"/>
                <a:cs typeface="Calibri"/>
              </a:rPr>
              <a:t>σε</a:t>
            </a:r>
            <a:r>
              <a:rPr sz="800" spc="5" dirty="0">
                <a:latin typeface="Calibri"/>
                <a:cs typeface="Calibri"/>
              </a:rPr>
              <a:t> </a:t>
            </a:r>
            <a:r>
              <a:rPr sz="800" spc="20" dirty="0">
                <a:latin typeface="Calibri"/>
                <a:cs typeface="Calibri"/>
              </a:rPr>
              <a:t>Unix/Linux</a:t>
            </a:r>
            <a:r>
              <a:rPr sz="800" spc="5" dirty="0">
                <a:latin typeface="Calibri"/>
                <a:cs typeface="Calibri"/>
              </a:rPr>
              <a:t> </a:t>
            </a:r>
            <a:r>
              <a:rPr sz="800" spc="25" dirty="0">
                <a:latin typeface="Calibri"/>
                <a:cs typeface="Calibri"/>
              </a:rPr>
              <a:t>desktop</a:t>
            </a:r>
            <a:r>
              <a:rPr sz="800" spc="5" dirty="0">
                <a:latin typeface="Calibri"/>
                <a:cs typeface="Calibri"/>
              </a:rPr>
              <a:t> </a:t>
            </a:r>
            <a:r>
              <a:rPr sz="800" spc="20" dirty="0">
                <a:latin typeface="Calibri"/>
                <a:cs typeface="Calibri"/>
              </a:rPr>
              <a:t>περιβάλλοντα)</a:t>
            </a:r>
            <a:endParaRPr sz="800">
              <a:latin typeface="Calibri"/>
              <a:cs typeface="Calibri"/>
            </a:endParaRPr>
          </a:p>
        </p:txBody>
      </p:sp>
      <p:sp>
        <p:nvSpPr>
          <p:cNvPr id="9" name="object 9"/>
          <p:cNvSpPr txBox="1"/>
          <p:nvPr/>
        </p:nvSpPr>
        <p:spPr>
          <a:xfrm>
            <a:off x="679450" y="923289"/>
            <a:ext cx="1878330" cy="3862704"/>
          </a:xfrm>
          <a:prstGeom prst="rect">
            <a:avLst/>
          </a:prstGeom>
        </p:spPr>
        <p:txBody>
          <a:bodyPr vert="horz" wrap="square" lIns="0" tIns="22860" rIns="0" bIns="0" rtlCol="0">
            <a:spAutoFit/>
          </a:bodyPr>
          <a:lstStyle/>
          <a:p>
            <a:pPr marL="12700">
              <a:lnSpc>
                <a:spcPct val="100000"/>
              </a:lnSpc>
              <a:spcBef>
                <a:spcPts val="180"/>
              </a:spcBef>
            </a:pPr>
            <a:r>
              <a:rPr sz="800" spc="35" dirty="0">
                <a:latin typeface="Calibri"/>
                <a:cs typeface="Calibri"/>
              </a:rPr>
              <a:t>σύνολο</a:t>
            </a:r>
            <a:r>
              <a:rPr sz="800" spc="-30" dirty="0">
                <a:latin typeface="Calibri"/>
                <a:cs typeface="Calibri"/>
              </a:rPr>
              <a:t> </a:t>
            </a:r>
            <a:r>
              <a:rPr sz="800" spc="20" dirty="0">
                <a:latin typeface="Calibri"/>
                <a:cs typeface="Calibri"/>
              </a:rPr>
              <a:t>2728</a:t>
            </a:r>
            <a:endParaRPr sz="800">
              <a:latin typeface="Calibri"/>
              <a:cs typeface="Calibri"/>
            </a:endParaRPr>
          </a:p>
          <a:p>
            <a:pPr marL="12700" marR="5080">
              <a:lnSpc>
                <a:spcPct val="108600"/>
              </a:lnSpc>
              <a:tabLst>
                <a:tab pos="1291590" algn="l"/>
              </a:tabLst>
            </a:pPr>
            <a:r>
              <a:rPr sz="800" spc="30" dirty="0">
                <a:latin typeface="Calibri"/>
                <a:cs typeface="Calibri"/>
              </a:rPr>
              <a:t>drwxr-x---</a:t>
            </a:r>
            <a:r>
              <a:rPr sz="800" spc="5" dirty="0">
                <a:latin typeface="Calibri"/>
                <a:cs typeface="Calibri"/>
              </a:rPr>
              <a:t> </a:t>
            </a:r>
            <a:r>
              <a:rPr sz="800" spc="35" dirty="0">
                <a:latin typeface="Calibri"/>
                <a:cs typeface="Calibri"/>
              </a:rPr>
              <a:t>20</a:t>
            </a:r>
            <a:r>
              <a:rPr sz="800" spc="5" dirty="0">
                <a:latin typeface="Calibri"/>
                <a:cs typeface="Calibri"/>
              </a:rPr>
              <a:t> </a:t>
            </a:r>
            <a:r>
              <a:rPr sz="800" spc="35" dirty="0">
                <a:latin typeface="Calibri"/>
                <a:cs typeface="Calibri"/>
              </a:rPr>
              <a:t>und3rd06012</a:t>
            </a:r>
            <a:r>
              <a:rPr sz="800" spc="10" dirty="0">
                <a:latin typeface="Calibri"/>
                <a:cs typeface="Calibri"/>
              </a:rPr>
              <a:t> </a:t>
            </a:r>
            <a:r>
              <a:rPr sz="800" spc="25" dirty="0">
                <a:latin typeface="Calibri"/>
                <a:cs typeface="Calibri"/>
              </a:rPr>
              <a:t>und3rd06012 </a:t>
            </a:r>
            <a:r>
              <a:rPr sz="800" spc="-170" dirty="0">
                <a:latin typeface="Calibri"/>
                <a:cs typeface="Calibri"/>
              </a:rPr>
              <a:t> </a:t>
            </a:r>
            <a:r>
              <a:rPr sz="800" spc="25" dirty="0">
                <a:latin typeface="Calibri"/>
                <a:cs typeface="Calibri"/>
              </a:rPr>
              <a:t>drwxr-xr-xroot	</a:t>
            </a:r>
            <a:r>
              <a:rPr sz="800" spc="35" dirty="0">
                <a:latin typeface="Calibri"/>
                <a:cs typeface="Calibri"/>
              </a:rPr>
              <a:t>root</a:t>
            </a:r>
            <a:endParaRPr sz="800">
              <a:latin typeface="Calibri"/>
              <a:cs typeface="Calibri"/>
            </a:endParaRPr>
          </a:p>
          <a:p>
            <a:pPr marL="12700">
              <a:lnSpc>
                <a:spcPct val="100000"/>
              </a:lnSpc>
              <a:spcBef>
                <a:spcPts val="85"/>
              </a:spcBef>
            </a:pPr>
            <a:r>
              <a:rPr sz="800" spc="30" dirty="0">
                <a:latin typeface="Calibri"/>
                <a:cs typeface="Calibri"/>
              </a:rPr>
              <a:t>-rww-------und3rd06012</a:t>
            </a:r>
            <a:r>
              <a:rPr sz="800" dirty="0">
                <a:latin typeface="Calibri"/>
                <a:cs typeface="Calibri"/>
              </a:rPr>
              <a:t> </a:t>
            </a:r>
            <a:r>
              <a:rPr sz="800" spc="25" dirty="0">
                <a:latin typeface="Calibri"/>
                <a:cs typeface="Calibri"/>
              </a:rPr>
              <a:t>und3rd06012</a:t>
            </a:r>
            <a:endParaRPr sz="800">
              <a:latin typeface="Calibri"/>
              <a:cs typeface="Calibri"/>
            </a:endParaRPr>
          </a:p>
          <a:p>
            <a:pPr marL="12700">
              <a:lnSpc>
                <a:spcPct val="100000"/>
              </a:lnSpc>
              <a:spcBef>
                <a:spcPts val="75"/>
              </a:spcBef>
            </a:pPr>
            <a:r>
              <a:rPr sz="800" spc="30" dirty="0">
                <a:latin typeface="Calibri"/>
                <a:cs typeface="Calibri"/>
              </a:rPr>
              <a:t>-rw-r--r--und3rd06012</a:t>
            </a:r>
            <a:r>
              <a:rPr sz="800" dirty="0">
                <a:latin typeface="Calibri"/>
                <a:cs typeface="Calibri"/>
              </a:rPr>
              <a:t> </a:t>
            </a:r>
            <a:r>
              <a:rPr sz="800" spc="25" dirty="0">
                <a:latin typeface="Calibri"/>
                <a:cs typeface="Calibri"/>
              </a:rPr>
              <a:t>und3rd06012</a:t>
            </a:r>
            <a:endParaRPr sz="800">
              <a:latin typeface="Calibri"/>
              <a:cs typeface="Calibri"/>
            </a:endParaRPr>
          </a:p>
          <a:p>
            <a:pPr marL="12700" marR="80645">
              <a:lnSpc>
                <a:spcPct val="108500"/>
              </a:lnSpc>
            </a:pPr>
            <a:r>
              <a:rPr sz="800" spc="30" dirty="0">
                <a:latin typeface="Calibri"/>
                <a:cs typeface="Calibri"/>
              </a:rPr>
              <a:t>-rw-r--r--und3rd06012 </a:t>
            </a:r>
            <a:r>
              <a:rPr sz="800" spc="25" dirty="0">
                <a:latin typeface="Calibri"/>
                <a:cs typeface="Calibri"/>
              </a:rPr>
              <a:t>und3rd06012 </a:t>
            </a:r>
            <a:r>
              <a:rPr sz="800" spc="30" dirty="0">
                <a:latin typeface="Calibri"/>
                <a:cs typeface="Calibri"/>
              </a:rPr>
              <a:t> drwx------und3rd06012 </a:t>
            </a:r>
            <a:r>
              <a:rPr sz="800" spc="25" dirty="0">
                <a:latin typeface="Calibri"/>
                <a:cs typeface="Calibri"/>
              </a:rPr>
              <a:t>und3rd06012 </a:t>
            </a:r>
            <a:r>
              <a:rPr sz="800" spc="30" dirty="0">
                <a:latin typeface="Calibri"/>
                <a:cs typeface="Calibri"/>
              </a:rPr>
              <a:t> drwx------und3rd06012 </a:t>
            </a:r>
            <a:r>
              <a:rPr sz="800" spc="25" dirty="0">
                <a:latin typeface="Calibri"/>
                <a:cs typeface="Calibri"/>
              </a:rPr>
              <a:t>und3rd06012 </a:t>
            </a:r>
            <a:r>
              <a:rPr sz="800" spc="30" dirty="0">
                <a:latin typeface="Calibri"/>
                <a:cs typeface="Calibri"/>
              </a:rPr>
              <a:t> </a:t>
            </a:r>
            <a:r>
              <a:rPr sz="800" spc="35" dirty="0">
                <a:latin typeface="Calibri"/>
                <a:cs typeface="Calibri"/>
              </a:rPr>
              <a:t>drwxr-xr-xund3rd06012 </a:t>
            </a:r>
            <a:r>
              <a:rPr sz="800" spc="25" dirty="0">
                <a:latin typeface="Calibri"/>
                <a:cs typeface="Calibri"/>
              </a:rPr>
              <a:t>und3rd06012 </a:t>
            </a:r>
            <a:r>
              <a:rPr sz="800" spc="30" dirty="0">
                <a:latin typeface="Calibri"/>
                <a:cs typeface="Calibri"/>
              </a:rPr>
              <a:t> </a:t>
            </a:r>
            <a:r>
              <a:rPr sz="800" spc="35" dirty="0">
                <a:latin typeface="Calibri"/>
                <a:cs typeface="Calibri"/>
              </a:rPr>
              <a:t>drwxr-xr-xund3rd06012 </a:t>
            </a:r>
            <a:r>
              <a:rPr sz="800" spc="25" dirty="0">
                <a:latin typeface="Calibri"/>
                <a:cs typeface="Calibri"/>
              </a:rPr>
              <a:t>und3rd06012 </a:t>
            </a:r>
            <a:r>
              <a:rPr sz="800" spc="30" dirty="0">
                <a:latin typeface="Calibri"/>
                <a:cs typeface="Calibri"/>
              </a:rPr>
              <a:t> </a:t>
            </a:r>
            <a:r>
              <a:rPr sz="800" spc="35" dirty="0">
                <a:latin typeface="Calibri"/>
                <a:cs typeface="Calibri"/>
              </a:rPr>
              <a:t>drwxr-xr-xund3rd06012 </a:t>
            </a:r>
            <a:r>
              <a:rPr sz="800" spc="25" dirty="0">
                <a:latin typeface="Calibri"/>
                <a:cs typeface="Calibri"/>
              </a:rPr>
              <a:t>und3rd06012 </a:t>
            </a:r>
            <a:r>
              <a:rPr sz="800" spc="30" dirty="0">
                <a:latin typeface="Calibri"/>
                <a:cs typeface="Calibri"/>
              </a:rPr>
              <a:t> </a:t>
            </a:r>
            <a:r>
              <a:rPr sz="800" spc="35" dirty="0">
                <a:latin typeface="Calibri"/>
                <a:cs typeface="Calibri"/>
              </a:rPr>
              <a:t>drwxr-xr-xund3rd06012 </a:t>
            </a:r>
            <a:r>
              <a:rPr sz="800" spc="25" dirty="0">
                <a:latin typeface="Calibri"/>
                <a:cs typeface="Calibri"/>
              </a:rPr>
              <a:t>und3rd06012 </a:t>
            </a:r>
            <a:r>
              <a:rPr sz="800" spc="30" dirty="0">
                <a:latin typeface="Calibri"/>
                <a:cs typeface="Calibri"/>
              </a:rPr>
              <a:t> </a:t>
            </a:r>
            <a:r>
              <a:rPr sz="800" spc="25" dirty="0">
                <a:latin typeface="Calibri"/>
                <a:cs typeface="Calibri"/>
              </a:rPr>
              <a:t>drwx------</a:t>
            </a:r>
            <a:r>
              <a:rPr sz="800" spc="10" dirty="0">
                <a:latin typeface="Calibri"/>
                <a:cs typeface="Calibri"/>
              </a:rPr>
              <a:t> </a:t>
            </a:r>
            <a:r>
              <a:rPr sz="800" spc="40" dirty="0">
                <a:latin typeface="Calibri"/>
                <a:cs typeface="Calibri"/>
              </a:rPr>
              <a:t>2</a:t>
            </a:r>
            <a:r>
              <a:rPr sz="800" spc="15" dirty="0">
                <a:latin typeface="Calibri"/>
                <a:cs typeface="Calibri"/>
              </a:rPr>
              <a:t> </a:t>
            </a:r>
            <a:r>
              <a:rPr sz="800" spc="35" dirty="0">
                <a:latin typeface="Calibri"/>
                <a:cs typeface="Calibri"/>
              </a:rPr>
              <a:t>und3rd06012</a:t>
            </a:r>
            <a:r>
              <a:rPr sz="800" spc="10" dirty="0">
                <a:latin typeface="Calibri"/>
                <a:cs typeface="Calibri"/>
              </a:rPr>
              <a:t> </a:t>
            </a:r>
            <a:r>
              <a:rPr sz="800" spc="25" dirty="0">
                <a:latin typeface="Calibri"/>
                <a:cs typeface="Calibri"/>
              </a:rPr>
              <a:t>und3rd06012</a:t>
            </a:r>
            <a:endParaRPr sz="800">
              <a:latin typeface="Calibri"/>
              <a:cs typeface="Calibri"/>
            </a:endParaRPr>
          </a:p>
          <a:p>
            <a:pPr marL="12700" marR="80645">
              <a:lnSpc>
                <a:spcPct val="108600"/>
              </a:lnSpc>
            </a:pPr>
            <a:r>
              <a:rPr sz="800" spc="30" dirty="0">
                <a:latin typeface="Calibri"/>
                <a:cs typeface="Calibri"/>
              </a:rPr>
              <a:t>-rww-------und3rd06012 </a:t>
            </a:r>
            <a:r>
              <a:rPr sz="800" spc="25" dirty="0">
                <a:latin typeface="Calibri"/>
                <a:cs typeface="Calibri"/>
              </a:rPr>
              <a:t>und3rd06012 </a:t>
            </a:r>
            <a:r>
              <a:rPr sz="800" spc="30" dirty="0">
                <a:latin typeface="Calibri"/>
                <a:cs typeface="Calibri"/>
              </a:rPr>
              <a:t> </a:t>
            </a:r>
            <a:r>
              <a:rPr sz="800" spc="25" dirty="0">
                <a:latin typeface="Calibri"/>
                <a:cs typeface="Calibri"/>
              </a:rPr>
              <a:t>drwx------ </a:t>
            </a:r>
            <a:r>
              <a:rPr sz="800" spc="40" dirty="0">
                <a:latin typeface="Calibri"/>
                <a:cs typeface="Calibri"/>
              </a:rPr>
              <a:t>3 </a:t>
            </a:r>
            <a:r>
              <a:rPr sz="800" spc="35" dirty="0">
                <a:latin typeface="Calibri"/>
                <a:cs typeface="Calibri"/>
              </a:rPr>
              <a:t>und3rd06012 </a:t>
            </a:r>
            <a:r>
              <a:rPr sz="800" spc="25" dirty="0">
                <a:latin typeface="Calibri"/>
                <a:cs typeface="Calibri"/>
              </a:rPr>
              <a:t>und3rd06012 </a:t>
            </a:r>
            <a:r>
              <a:rPr sz="800" spc="-170" dirty="0">
                <a:latin typeface="Calibri"/>
                <a:cs typeface="Calibri"/>
              </a:rPr>
              <a:t> </a:t>
            </a:r>
            <a:r>
              <a:rPr sz="800" spc="25" dirty="0">
                <a:latin typeface="Calibri"/>
                <a:cs typeface="Calibri"/>
              </a:rPr>
              <a:t>drwx------ </a:t>
            </a:r>
            <a:r>
              <a:rPr sz="800" spc="40" dirty="0">
                <a:latin typeface="Calibri"/>
                <a:cs typeface="Calibri"/>
              </a:rPr>
              <a:t>3 </a:t>
            </a:r>
            <a:r>
              <a:rPr sz="800" spc="35" dirty="0">
                <a:latin typeface="Calibri"/>
                <a:cs typeface="Calibri"/>
              </a:rPr>
              <a:t>und3rd06012 </a:t>
            </a:r>
            <a:r>
              <a:rPr sz="800" spc="25" dirty="0">
                <a:latin typeface="Calibri"/>
                <a:cs typeface="Calibri"/>
              </a:rPr>
              <a:t>und3rd06012 </a:t>
            </a:r>
            <a:r>
              <a:rPr sz="800" spc="-170" dirty="0">
                <a:latin typeface="Calibri"/>
                <a:cs typeface="Calibri"/>
              </a:rPr>
              <a:t> </a:t>
            </a:r>
            <a:r>
              <a:rPr sz="800" spc="35" dirty="0">
                <a:latin typeface="Calibri"/>
                <a:cs typeface="Calibri"/>
              </a:rPr>
              <a:t>drwxr-xr-xund3rd06012</a:t>
            </a:r>
            <a:r>
              <a:rPr sz="800" spc="-10" dirty="0">
                <a:latin typeface="Calibri"/>
                <a:cs typeface="Calibri"/>
              </a:rPr>
              <a:t> </a:t>
            </a:r>
            <a:r>
              <a:rPr sz="800" spc="25" dirty="0">
                <a:latin typeface="Calibri"/>
                <a:cs typeface="Calibri"/>
              </a:rPr>
              <a:t>und3rd06012</a:t>
            </a:r>
            <a:endParaRPr sz="800">
              <a:latin typeface="Calibri"/>
              <a:cs typeface="Calibri"/>
            </a:endParaRPr>
          </a:p>
          <a:p>
            <a:pPr marL="12700" marR="149225">
              <a:lnSpc>
                <a:spcPct val="108600"/>
              </a:lnSpc>
            </a:pPr>
            <a:r>
              <a:rPr sz="800" spc="30" dirty="0">
                <a:latin typeface="Calibri"/>
                <a:cs typeface="Calibri"/>
              </a:rPr>
              <a:t>-rw-r--r--und3rd06012 </a:t>
            </a:r>
            <a:r>
              <a:rPr sz="800" spc="25" dirty="0">
                <a:latin typeface="Calibri"/>
                <a:cs typeface="Calibri"/>
              </a:rPr>
              <a:t>und3rd06012 </a:t>
            </a:r>
            <a:r>
              <a:rPr sz="800" spc="30" dirty="0">
                <a:latin typeface="Calibri"/>
                <a:cs typeface="Calibri"/>
              </a:rPr>
              <a:t> </a:t>
            </a:r>
            <a:r>
              <a:rPr sz="800" spc="35" dirty="0">
                <a:latin typeface="Calibri"/>
                <a:cs typeface="Calibri"/>
              </a:rPr>
              <a:t>d</a:t>
            </a:r>
            <a:r>
              <a:rPr sz="800" spc="25" dirty="0">
                <a:latin typeface="Calibri"/>
                <a:cs typeface="Calibri"/>
              </a:rPr>
              <a:t>r</a:t>
            </a:r>
            <a:r>
              <a:rPr sz="800" spc="50" dirty="0">
                <a:latin typeface="Calibri"/>
                <a:cs typeface="Calibri"/>
              </a:rPr>
              <a:t>w</a:t>
            </a:r>
            <a:r>
              <a:rPr sz="800" spc="35" dirty="0">
                <a:latin typeface="Calibri"/>
                <a:cs typeface="Calibri"/>
              </a:rPr>
              <a:t>x</a:t>
            </a:r>
            <a:r>
              <a:rPr sz="800" spc="25" dirty="0">
                <a:latin typeface="Calibri"/>
                <a:cs typeface="Calibri"/>
              </a:rPr>
              <a:t>r-</a:t>
            </a:r>
            <a:r>
              <a:rPr sz="800" spc="35" dirty="0">
                <a:latin typeface="Calibri"/>
                <a:cs typeface="Calibri"/>
              </a:rPr>
              <a:t>x</a:t>
            </a:r>
            <a:r>
              <a:rPr sz="800" spc="20" dirty="0">
                <a:latin typeface="Calibri"/>
                <a:cs typeface="Calibri"/>
              </a:rPr>
              <a:t>r</a:t>
            </a:r>
            <a:r>
              <a:rPr sz="800" spc="25" dirty="0">
                <a:latin typeface="Calibri"/>
                <a:cs typeface="Calibri"/>
              </a:rPr>
              <a:t>-</a:t>
            </a:r>
            <a:r>
              <a:rPr sz="800" spc="35" dirty="0">
                <a:latin typeface="Calibri"/>
                <a:cs typeface="Calibri"/>
              </a:rPr>
              <a:t>xund3</a:t>
            </a:r>
            <a:r>
              <a:rPr sz="800" spc="25" dirty="0">
                <a:latin typeface="Calibri"/>
                <a:cs typeface="Calibri"/>
              </a:rPr>
              <a:t>r</a:t>
            </a:r>
            <a:r>
              <a:rPr sz="800" spc="35" dirty="0">
                <a:latin typeface="Calibri"/>
                <a:cs typeface="Calibri"/>
              </a:rPr>
              <a:t>d060</a:t>
            </a:r>
            <a:r>
              <a:rPr sz="800" spc="40" dirty="0">
                <a:latin typeface="Calibri"/>
                <a:cs typeface="Calibri"/>
              </a:rPr>
              <a:t>12</a:t>
            </a:r>
            <a:r>
              <a:rPr sz="800" spc="10" dirty="0">
                <a:latin typeface="Calibri"/>
                <a:cs typeface="Calibri"/>
              </a:rPr>
              <a:t> </a:t>
            </a:r>
            <a:r>
              <a:rPr sz="800" spc="25" dirty="0">
                <a:latin typeface="Calibri"/>
                <a:cs typeface="Calibri"/>
              </a:rPr>
              <a:t>und3</a:t>
            </a:r>
            <a:r>
              <a:rPr sz="800" spc="10" dirty="0">
                <a:latin typeface="Calibri"/>
                <a:cs typeface="Calibri"/>
              </a:rPr>
              <a:t>r</a:t>
            </a:r>
            <a:r>
              <a:rPr sz="800" spc="25" dirty="0">
                <a:latin typeface="Calibri"/>
                <a:cs typeface="Calibri"/>
              </a:rPr>
              <a:t>d0</a:t>
            </a:r>
            <a:r>
              <a:rPr sz="800" spc="30" dirty="0">
                <a:latin typeface="Calibri"/>
                <a:cs typeface="Calibri"/>
              </a:rPr>
              <a:t>6</a:t>
            </a:r>
            <a:r>
              <a:rPr sz="800" spc="25" dirty="0">
                <a:latin typeface="Calibri"/>
                <a:cs typeface="Calibri"/>
              </a:rPr>
              <a:t>01</a:t>
            </a:r>
            <a:r>
              <a:rPr sz="800" spc="40" dirty="0">
                <a:latin typeface="Calibri"/>
                <a:cs typeface="Calibri"/>
              </a:rPr>
              <a:t>2</a:t>
            </a:r>
            <a:endParaRPr sz="800">
              <a:latin typeface="Calibri"/>
              <a:cs typeface="Calibri"/>
            </a:endParaRPr>
          </a:p>
          <a:p>
            <a:pPr marL="12700" marR="80645">
              <a:lnSpc>
                <a:spcPts val="1040"/>
              </a:lnSpc>
              <a:spcBef>
                <a:spcPts val="45"/>
              </a:spcBef>
            </a:pPr>
            <a:r>
              <a:rPr sz="800" spc="30" dirty="0">
                <a:latin typeface="Calibri"/>
                <a:cs typeface="Calibri"/>
              </a:rPr>
              <a:t>-rw-r--r--und3rd06012 </a:t>
            </a:r>
            <a:r>
              <a:rPr sz="800" spc="25" dirty="0">
                <a:latin typeface="Calibri"/>
                <a:cs typeface="Calibri"/>
              </a:rPr>
              <a:t>und3rd06012 </a:t>
            </a:r>
            <a:r>
              <a:rPr sz="800" spc="30" dirty="0">
                <a:latin typeface="Calibri"/>
                <a:cs typeface="Calibri"/>
              </a:rPr>
              <a:t> </a:t>
            </a:r>
            <a:r>
              <a:rPr sz="800" spc="35" dirty="0">
                <a:latin typeface="Calibri"/>
                <a:cs typeface="Calibri"/>
              </a:rPr>
              <a:t>drwxr-xr-xund3rd06012 </a:t>
            </a:r>
            <a:r>
              <a:rPr sz="800" spc="25" dirty="0">
                <a:latin typeface="Calibri"/>
                <a:cs typeface="Calibri"/>
              </a:rPr>
              <a:t>und3rd06012 </a:t>
            </a:r>
            <a:r>
              <a:rPr sz="800" spc="30" dirty="0">
                <a:latin typeface="Calibri"/>
                <a:cs typeface="Calibri"/>
              </a:rPr>
              <a:t> </a:t>
            </a:r>
            <a:r>
              <a:rPr sz="800" spc="25" dirty="0">
                <a:latin typeface="Calibri"/>
                <a:cs typeface="Calibri"/>
              </a:rPr>
              <a:t>drwx------ </a:t>
            </a:r>
            <a:r>
              <a:rPr sz="800" spc="40" dirty="0">
                <a:latin typeface="Calibri"/>
                <a:cs typeface="Calibri"/>
              </a:rPr>
              <a:t>8 </a:t>
            </a:r>
            <a:r>
              <a:rPr sz="800" spc="35" dirty="0">
                <a:latin typeface="Calibri"/>
                <a:cs typeface="Calibri"/>
              </a:rPr>
              <a:t>und3rd06012 </a:t>
            </a:r>
            <a:r>
              <a:rPr sz="800" spc="25" dirty="0">
                <a:latin typeface="Calibri"/>
                <a:cs typeface="Calibri"/>
              </a:rPr>
              <a:t>und3rd06012 </a:t>
            </a:r>
            <a:r>
              <a:rPr sz="800" spc="-170" dirty="0">
                <a:latin typeface="Calibri"/>
                <a:cs typeface="Calibri"/>
              </a:rPr>
              <a:t> </a:t>
            </a:r>
            <a:r>
              <a:rPr sz="800" spc="25" dirty="0">
                <a:latin typeface="Calibri"/>
                <a:cs typeface="Calibri"/>
              </a:rPr>
              <a:t>drwx------</a:t>
            </a:r>
            <a:r>
              <a:rPr sz="800" spc="10" dirty="0">
                <a:latin typeface="Calibri"/>
                <a:cs typeface="Calibri"/>
              </a:rPr>
              <a:t> </a:t>
            </a:r>
            <a:r>
              <a:rPr sz="800" spc="40" dirty="0">
                <a:latin typeface="Calibri"/>
                <a:cs typeface="Calibri"/>
              </a:rPr>
              <a:t>2</a:t>
            </a:r>
            <a:r>
              <a:rPr sz="800" spc="15" dirty="0">
                <a:latin typeface="Calibri"/>
                <a:cs typeface="Calibri"/>
              </a:rPr>
              <a:t> </a:t>
            </a:r>
            <a:r>
              <a:rPr sz="800" spc="35" dirty="0">
                <a:latin typeface="Calibri"/>
                <a:cs typeface="Calibri"/>
              </a:rPr>
              <a:t>und3rd06012</a:t>
            </a:r>
            <a:r>
              <a:rPr sz="800" spc="10" dirty="0">
                <a:latin typeface="Calibri"/>
                <a:cs typeface="Calibri"/>
              </a:rPr>
              <a:t> </a:t>
            </a:r>
            <a:r>
              <a:rPr sz="800" spc="25" dirty="0">
                <a:latin typeface="Calibri"/>
                <a:cs typeface="Calibri"/>
              </a:rPr>
              <a:t>und3rd06012</a:t>
            </a:r>
            <a:endParaRPr sz="800">
              <a:latin typeface="Calibri"/>
              <a:cs typeface="Calibri"/>
            </a:endParaRPr>
          </a:p>
          <a:p>
            <a:pPr marL="12700" marR="80645">
              <a:lnSpc>
                <a:spcPts val="1040"/>
              </a:lnSpc>
              <a:spcBef>
                <a:spcPts val="10"/>
              </a:spcBef>
            </a:pPr>
            <a:r>
              <a:rPr sz="800" spc="30" dirty="0">
                <a:latin typeface="Calibri"/>
                <a:cs typeface="Calibri"/>
              </a:rPr>
              <a:t>-rw-r--r--und3rd06012 </a:t>
            </a:r>
            <a:r>
              <a:rPr sz="800" spc="25" dirty="0">
                <a:latin typeface="Calibri"/>
                <a:cs typeface="Calibri"/>
              </a:rPr>
              <a:t>und3rd06012 </a:t>
            </a:r>
            <a:r>
              <a:rPr sz="800" spc="30" dirty="0">
                <a:latin typeface="Calibri"/>
                <a:cs typeface="Calibri"/>
              </a:rPr>
              <a:t> </a:t>
            </a:r>
            <a:r>
              <a:rPr sz="800" spc="35" dirty="0">
                <a:latin typeface="Calibri"/>
                <a:cs typeface="Calibri"/>
              </a:rPr>
              <a:t>d</a:t>
            </a:r>
            <a:r>
              <a:rPr sz="800" spc="25" dirty="0">
                <a:latin typeface="Calibri"/>
                <a:cs typeface="Calibri"/>
              </a:rPr>
              <a:t>r</a:t>
            </a:r>
            <a:r>
              <a:rPr sz="800" spc="50" dirty="0">
                <a:latin typeface="Calibri"/>
                <a:cs typeface="Calibri"/>
              </a:rPr>
              <a:t>w</a:t>
            </a:r>
            <a:r>
              <a:rPr sz="800" spc="35" dirty="0">
                <a:latin typeface="Calibri"/>
                <a:cs typeface="Calibri"/>
              </a:rPr>
              <a:t>x</a:t>
            </a:r>
            <a:r>
              <a:rPr sz="800" spc="25" dirty="0">
                <a:latin typeface="Calibri"/>
                <a:cs typeface="Calibri"/>
              </a:rPr>
              <a:t>r-</a:t>
            </a:r>
            <a:r>
              <a:rPr sz="800" spc="35" dirty="0">
                <a:latin typeface="Calibri"/>
                <a:cs typeface="Calibri"/>
              </a:rPr>
              <a:t>x</a:t>
            </a:r>
            <a:r>
              <a:rPr sz="800" spc="20" dirty="0">
                <a:latin typeface="Calibri"/>
                <a:cs typeface="Calibri"/>
              </a:rPr>
              <a:t>r</a:t>
            </a:r>
            <a:r>
              <a:rPr sz="800" spc="25" dirty="0">
                <a:latin typeface="Calibri"/>
                <a:cs typeface="Calibri"/>
              </a:rPr>
              <a:t>-</a:t>
            </a:r>
            <a:r>
              <a:rPr sz="800" spc="35" dirty="0">
                <a:latin typeface="Calibri"/>
                <a:cs typeface="Calibri"/>
              </a:rPr>
              <a:t>xund3</a:t>
            </a:r>
            <a:r>
              <a:rPr sz="800" spc="25" dirty="0">
                <a:latin typeface="Calibri"/>
                <a:cs typeface="Calibri"/>
              </a:rPr>
              <a:t>r</a:t>
            </a:r>
            <a:r>
              <a:rPr sz="800" spc="35" dirty="0">
                <a:latin typeface="Calibri"/>
                <a:cs typeface="Calibri"/>
              </a:rPr>
              <a:t>d060</a:t>
            </a:r>
            <a:r>
              <a:rPr sz="800" spc="40" dirty="0">
                <a:latin typeface="Calibri"/>
                <a:cs typeface="Calibri"/>
              </a:rPr>
              <a:t>12</a:t>
            </a:r>
            <a:r>
              <a:rPr sz="800" spc="10" dirty="0">
                <a:latin typeface="Calibri"/>
                <a:cs typeface="Calibri"/>
              </a:rPr>
              <a:t> </a:t>
            </a:r>
            <a:r>
              <a:rPr sz="800" spc="25" dirty="0">
                <a:latin typeface="Calibri"/>
                <a:cs typeface="Calibri"/>
              </a:rPr>
              <a:t>und3</a:t>
            </a:r>
            <a:r>
              <a:rPr sz="800" spc="10" dirty="0">
                <a:latin typeface="Calibri"/>
                <a:cs typeface="Calibri"/>
              </a:rPr>
              <a:t>r</a:t>
            </a:r>
            <a:r>
              <a:rPr sz="800" spc="25" dirty="0">
                <a:latin typeface="Calibri"/>
                <a:cs typeface="Calibri"/>
              </a:rPr>
              <a:t>d0</a:t>
            </a:r>
            <a:r>
              <a:rPr sz="800" spc="30" dirty="0">
                <a:latin typeface="Calibri"/>
                <a:cs typeface="Calibri"/>
              </a:rPr>
              <a:t>6</a:t>
            </a:r>
            <a:r>
              <a:rPr sz="800" spc="25" dirty="0">
                <a:latin typeface="Calibri"/>
                <a:cs typeface="Calibri"/>
              </a:rPr>
              <a:t>01</a:t>
            </a:r>
            <a:r>
              <a:rPr sz="800" spc="40" dirty="0">
                <a:latin typeface="Calibri"/>
                <a:cs typeface="Calibri"/>
              </a:rPr>
              <a:t>2</a:t>
            </a:r>
            <a:endParaRPr sz="800">
              <a:latin typeface="Calibri"/>
              <a:cs typeface="Calibri"/>
            </a:endParaRPr>
          </a:p>
          <a:p>
            <a:pPr marL="12700" marR="80645">
              <a:lnSpc>
                <a:spcPts val="1040"/>
              </a:lnSpc>
              <a:spcBef>
                <a:spcPts val="5"/>
              </a:spcBef>
            </a:pPr>
            <a:r>
              <a:rPr sz="800" spc="25" dirty="0">
                <a:latin typeface="Calibri"/>
                <a:cs typeface="Calibri"/>
              </a:rPr>
              <a:t>drwx------ </a:t>
            </a:r>
            <a:r>
              <a:rPr sz="800" spc="40" dirty="0">
                <a:latin typeface="Calibri"/>
                <a:cs typeface="Calibri"/>
              </a:rPr>
              <a:t>6 </a:t>
            </a:r>
            <a:r>
              <a:rPr sz="800" spc="35" dirty="0">
                <a:latin typeface="Calibri"/>
                <a:cs typeface="Calibri"/>
              </a:rPr>
              <a:t>und3rd06012 </a:t>
            </a:r>
            <a:r>
              <a:rPr sz="800" spc="25" dirty="0">
                <a:latin typeface="Calibri"/>
                <a:cs typeface="Calibri"/>
              </a:rPr>
              <a:t>und3rd06012 </a:t>
            </a:r>
            <a:r>
              <a:rPr sz="800" spc="-170" dirty="0">
                <a:latin typeface="Calibri"/>
                <a:cs typeface="Calibri"/>
              </a:rPr>
              <a:t> </a:t>
            </a:r>
            <a:r>
              <a:rPr sz="800" spc="35" dirty="0">
                <a:latin typeface="Calibri"/>
                <a:cs typeface="Calibri"/>
              </a:rPr>
              <a:t>drwxr-xr-xund3rd06012</a:t>
            </a:r>
            <a:r>
              <a:rPr sz="800" spc="-10" dirty="0">
                <a:latin typeface="Calibri"/>
                <a:cs typeface="Calibri"/>
              </a:rPr>
              <a:t> </a:t>
            </a:r>
            <a:r>
              <a:rPr sz="800" spc="25" dirty="0">
                <a:latin typeface="Calibri"/>
                <a:cs typeface="Calibri"/>
              </a:rPr>
              <a:t>und3rd06012</a:t>
            </a:r>
            <a:endParaRPr sz="800">
              <a:latin typeface="Calibri"/>
              <a:cs typeface="Calibri"/>
            </a:endParaRPr>
          </a:p>
          <a:p>
            <a:pPr marL="12700">
              <a:lnSpc>
                <a:spcPct val="100000"/>
              </a:lnSpc>
              <a:spcBef>
                <a:spcPts val="35"/>
              </a:spcBef>
            </a:pPr>
            <a:r>
              <a:rPr sz="800" spc="35" dirty="0">
                <a:latin typeface="Calibri"/>
                <a:cs typeface="Calibri"/>
              </a:rPr>
              <a:t>d</a:t>
            </a:r>
            <a:r>
              <a:rPr sz="800" spc="25" dirty="0">
                <a:latin typeface="Calibri"/>
                <a:cs typeface="Calibri"/>
              </a:rPr>
              <a:t>r</a:t>
            </a:r>
            <a:r>
              <a:rPr sz="800" spc="50" dirty="0">
                <a:latin typeface="Calibri"/>
                <a:cs typeface="Calibri"/>
              </a:rPr>
              <a:t>w</a:t>
            </a:r>
            <a:r>
              <a:rPr sz="800" spc="35" dirty="0">
                <a:latin typeface="Calibri"/>
                <a:cs typeface="Calibri"/>
              </a:rPr>
              <a:t>x</a:t>
            </a:r>
            <a:r>
              <a:rPr sz="800" spc="25" dirty="0">
                <a:latin typeface="Calibri"/>
                <a:cs typeface="Calibri"/>
              </a:rPr>
              <a:t>r-</a:t>
            </a:r>
            <a:r>
              <a:rPr sz="800" spc="35" dirty="0">
                <a:latin typeface="Calibri"/>
                <a:cs typeface="Calibri"/>
              </a:rPr>
              <a:t>x</a:t>
            </a:r>
            <a:r>
              <a:rPr sz="800" spc="20" dirty="0">
                <a:latin typeface="Calibri"/>
                <a:cs typeface="Calibri"/>
              </a:rPr>
              <a:t>r</a:t>
            </a:r>
            <a:r>
              <a:rPr sz="800" spc="25" dirty="0">
                <a:latin typeface="Calibri"/>
                <a:cs typeface="Calibri"/>
              </a:rPr>
              <a:t>-</a:t>
            </a:r>
            <a:r>
              <a:rPr sz="800" spc="35" dirty="0">
                <a:latin typeface="Calibri"/>
                <a:cs typeface="Calibri"/>
              </a:rPr>
              <a:t>xund3</a:t>
            </a:r>
            <a:r>
              <a:rPr sz="800" spc="25" dirty="0">
                <a:latin typeface="Calibri"/>
                <a:cs typeface="Calibri"/>
              </a:rPr>
              <a:t>r</a:t>
            </a:r>
            <a:r>
              <a:rPr sz="800" spc="35" dirty="0">
                <a:latin typeface="Calibri"/>
                <a:cs typeface="Calibri"/>
              </a:rPr>
              <a:t>d060</a:t>
            </a:r>
            <a:r>
              <a:rPr sz="800" spc="40" dirty="0">
                <a:latin typeface="Calibri"/>
                <a:cs typeface="Calibri"/>
              </a:rPr>
              <a:t>12</a:t>
            </a:r>
            <a:r>
              <a:rPr sz="800" spc="10" dirty="0">
                <a:latin typeface="Calibri"/>
                <a:cs typeface="Calibri"/>
              </a:rPr>
              <a:t> </a:t>
            </a:r>
            <a:r>
              <a:rPr sz="800" spc="25" dirty="0">
                <a:latin typeface="Calibri"/>
                <a:cs typeface="Calibri"/>
              </a:rPr>
              <a:t>und3</a:t>
            </a:r>
            <a:r>
              <a:rPr sz="800" spc="10" dirty="0">
                <a:latin typeface="Calibri"/>
                <a:cs typeface="Calibri"/>
              </a:rPr>
              <a:t>r</a:t>
            </a:r>
            <a:r>
              <a:rPr sz="800" spc="25" dirty="0">
                <a:latin typeface="Calibri"/>
                <a:cs typeface="Calibri"/>
              </a:rPr>
              <a:t>d0</a:t>
            </a:r>
            <a:r>
              <a:rPr sz="800" spc="30" dirty="0">
                <a:latin typeface="Calibri"/>
                <a:cs typeface="Calibri"/>
              </a:rPr>
              <a:t>6</a:t>
            </a:r>
            <a:r>
              <a:rPr sz="800" spc="25" dirty="0">
                <a:latin typeface="Calibri"/>
                <a:cs typeface="Calibri"/>
              </a:rPr>
              <a:t>01</a:t>
            </a:r>
            <a:r>
              <a:rPr sz="800" spc="40" dirty="0">
                <a:latin typeface="Calibri"/>
                <a:cs typeface="Calibri"/>
              </a:rPr>
              <a:t>2</a:t>
            </a:r>
            <a:endParaRPr sz="800">
              <a:latin typeface="Calibri"/>
              <a:cs typeface="Calibri"/>
            </a:endParaRPr>
          </a:p>
          <a:p>
            <a:pPr marL="12700">
              <a:lnSpc>
                <a:spcPct val="100000"/>
              </a:lnSpc>
              <a:spcBef>
                <a:spcPts val="80"/>
              </a:spcBef>
            </a:pPr>
            <a:r>
              <a:rPr sz="800" spc="30" dirty="0">
                <a:latin typeface="Calibri"/>
                <a:cs typeface="Calibri"/>
              </a:rPr>
              <a:t>-rw-rw-r--und3rd06012</a:t>
            </a:r>
            <a:r>
              <a:rPr sz="800" spc="25" dirty="0">
                <a:latin typeface="Calibri"/>
                <a:cs typeface="Calibri"/>
              </a:rPr>
              <a:t> und3rd06012</a:t>
            </a:r>
            <a:endParaRPr sz="800">
              <a:latin typeface="Calibri"/>
              <a:cs typeface="Calibri"/>
            </a:endParaRPr>
          </a:p>
        </p:txBody>
      </p:sp>
      <p:sp>
        <p:nvSpPr>
          <p:cNvPr id="10" name="object 10"/>
          <p:cNvSpPr txBox="1"/>
          <p:nvPr/>
        </p:nvSpPr>
        <p:spPr>
          <a:xfrm>
            <a:off x="3119120" y="2510789"/>
            <a:ext cx="2019300" cy="2275205"/>
          </a:xfrm>
          <a:prstGeom prst="rect">
            <a:avLst/>
          </a:prstGeom>
        </p:spPr>
        <p:txBody>
          <a:bodyPr vert="horz" wrap="square" lIns="0" tIns="22860" rIns="0" bIns="0" rtlCol="0">
            <a:spAutoFit/>
          </a:bodyPr>
          <a:lstStyle/>
          <a:p>
            <a:pPr marL="48260">
              <a:lnSpc>
                <a:spcPct val="100000"/>
              </a:lnSpc>
              <a:spcBef>
                <a:spcPts val="180"/>
              </a:spcBef>
            </a:pPr>
            <a:r>
              <a:rPr sz="800" spc="35" dirty="0">
                <a:latin typeface="Calibri"/>
                <a:cs typeface="Calibri"/>
              </a:rPr>
              <a:t>4096</a:t>
            </a:r>
            <a:r>
              <a:rPr sz="800" spc="5" dirty="0">
                <a:latin typeface="Calibri"/>
                <a:cs typeface="Calibri"/>
              </a:rPr>
              <a:t> </a:t>
            </a:r>
            <a:r>
              <a:rPr sz="800" spc="40" dirty="0">
                <a:latin typeface="Calibri"/>
                <a:cs typeface="Calibri"/>
              </a:rPr>
              <a:t>Dec</a:t>
            </a:r>
            <a:r>
              <a:rPr sz="800" spc="5" dirty="0">
                <a:latin typeface="Calibri"/>
                <a:cs typeface="Calibri"/>
              </a:rPr>
              <a:t> </a:t>
            </a:r>
            <a:r>
              <a:rPr sz="800" spc="35" dirty="0">
                <a:latin typeface="Calibri"/>
                <a:cs typeface="Calibri"/>
              </a:rPr>
              <a:t>28</a:t>
            </a:r>
            <a:r>
              <a:rPr sz="800" spc="10" dirty="0">
                <a:latin typeface="Calibri"/>
                <a:cs typeface="Calibri"/>
              </a:rPr>
              <a:t> </a:t>
            </a:r>
            <a:r>
              <a:rPr sz="800" spc="30" dirty="0">
                <a:latin typeface="Calibri"/>
                <a:cs typeface="Calibri"/>
              </a:rPr>
              <a:t>21:34</a:t>
            </a:r>
            <a:r>
              <a:rPr sz="800" spc="10" dirty="0">
                <a:latin typeface="Calibri"/>
                <a:cs typeface="Calibri"/>
              </a:rPr>
              <a:t> </a:t>
            </a:r>
            <a:r>
              <a:rPr sz="800" spc="30" dirty="0">
                <a:latin typeface="Calibri"/>
                <a:cs typeface="Calibri"/>
              </a:rPr>
              <a:t>.gnupg</a:t>
            </a:r>
            <a:endParaRPr sz="800">
              <a:latin typeface="Calibri"/>
              <a:cs typeface="Calibri"/>
            </a:endParaRPr>
          </a:p>
          <a:p>
            <a:pPr marL="55880">
              <a:lnSpc>
                <a:spcPct val="100000"/>
              </a:lnSpc>
              <a:spcBef>
                <a:spcPts val="85"/>
              </a:spcBef>
            </a:pPr>
            <a:r>
              <a:rPr sz="800" spc="35" dirty="0">
                <a:latin typeface="Calibri"/>
                <a:cs typeface="Calibri"/>
              </a:rPr>
              <a:t>20</a:t>
            </a:r>
            <a:r>
              <a:rPr sz="800" spc="5" dirty="0">
                <a:latin typeface="Calibri"/>
                <a:cs typeface="Calibri"/>
              </a:rPr>
              <a:t> </a:t>
            </a:r>
            <a:r>
              <a:rPr sz="800" spc="40" dirty="0">
                <a:latin typeface="Calibri"/>
                <a:cs typeface="Calibri"/>
              </a:rPr>
              <a:t>Dec</a:t>
            </a:r>
            <a:r>
              <a:rPr sz="800" spc="5" dirty="0">
                <a:latin typeface="Calibri"/>
                <a:cs typeface="Calibri"/>
              </a:rPr>
              <a:t> </a:t>
            </a:r>
            <a:r>
              <a:rPr sz="800" spc="35" dirty="0">
                <a:latin typeface="Calibri"/>
                <a:cs typeface="Calibri"/>
              </a:rPr>
              <a:t>28</a:t>
            </a:r>
            <a:r>
              <a:rPr sz="800" spc="5" dirty="0">
                <a:latin typeface="Calibri"/>
                <a:cs typeface="Calibri"/>
              </a:rPr>
              <a:t> </a:t>
            </a:r>
            <a:r>
              <a:rPr sz="800" spc="30" dirty="0">
                <a:latin typeface="Calibri"/>
                <a:cs typeface="Calibri"/>
              </a:rPr>
              <a:t>04:09</a:t>
            </a:r>
            <a:r>
              <a:rPr sz="800" spc="5" dirty="0">
                <a:latin typeface="Calibri"/>
                <a:cs typeface="Calibri"/>
              </a:rPr>
              <a:t> </a:t>
            </a:r>
            <a:r>
              <a:rPr sz="800" spc="25" dirty="0">
                <a:latin typeface="Calibri"/>
                <a:cs typeface="Calibri"/>
              </a:rPr>
              <a:t>.lesshst</a:t>
            </a:r>
            <a:endParaRPr sz="800">
              <a:latin typeface="Calibri"/>
              <a:cs typeface="Calibri"/>
            </a:endParaRPr>
          </a:p>
          <a:p>
            <a:pPr marL="48260">
              <a:lnSpc>
                <a:spcPct val="100000"/>
              </a:lnSpc>
              <a:spcBef>
                <a:spcPts val="80"/>
              </a:spcBef>
            </a:pPr>
            <a:r>
              <a:rPr sz="800" spc="35" dirty="0">
                <a:latin typeface="Calibri"/>
                <a:cs typeface="Calibri"/>
              </a:rPr>
              <a:t>4096</a:t>
            </a:r>
            <a:r>
              <a:rPr sz="800" dirty="0">
                <a:latin typeface="Calibri"/>
                <a:cs typeface="Calibri"/>
              </a:rPr>
              <a:t> </a:t>
            </a:r>
            <a:r>
              <a:rPr sz="800" spc="40" dirty="0">
                <a:latin typeface="Calibri"/>
                <a:cs typeface="Calibri"/>
              </a:rPr>
              <a:t>Dec</a:t>
            </a:r>
            <a:r>
              <a:rPr sz="800" dirty="0">
                <a:latin typeface="Calibri"/>
                <a:cs typeface="Calibri"/>
              </a:rPr>
              <a:t> </a:t>
            </a:r>
            <a:r>
              <a:rPr sz="800" spc="35" dirty="0">
                <a:latin typeface="Calibri"/>
                <a:cs typeface="Calibri"/>
              </a:rPr>
              <a:t>26</a:t>
            </a:r>
            <a:r>
              <a:rPr sz="800" spc="5" dirty="0">
                <a:latin typeface="Calibri"/>
                <a:cs typeface="Calibri"/>
              </a:rPr>
              <a:t> </a:t>
            </a:r>
            <a:r>
              <a:rPr sz="800" spc="30" dirty="0">
                <a:latin typeface="Calibri"/>
                <a:cs typeface="Calibri"/>
              </a:rPr>
              <a:t>20:53</a:t>
            </a:r>
            <a:r>
              <a:rPr sz="800" spc="5" dirty="0">
                <a:latin typeface="Calibri"/>
                <a:cs typeface="Calibri"/>
              </a:rPr>
              <a:t> </a:t>
            </a:r>
            <a:r>
              <a:rPr sz="800" spc="25" dirty="0">
                <a:latin typeface="Calibri"/>
                <a:cs typeface="Calibri"/>
              </a:rPr>
              <a:t>.local</a:t>
            </a:r>
            <a:endParaRPr sz="800">
              <a:latin typeface="Calibri"/>
              <a:cs typeface="Calibri"/>
            </a:endParaRPr>
          </a:p>
          <a:p>
            <a:pPr marL="48260">
              <a:lnSpc>
                <a:spcPct val="100000"/>
              </a:lnSpc>
              <a:spcBef>
                <a:spcPts val="85"/>
              </a:spcBef>
            </a:pPr>
            <a:r>
              <a:rPr sz="800" spc="35" dirty="0">
                <a:latin typeface="Calibri"/>
                <a:cs typeface="Calibri"/>
              </a:rPr>
              <a:t>4096</a:t>
            </a:r>
            <a:r>
              <a:rPr sz="800" dirty="0">
                <a:latin typeface="Calibri"/>
                <a:cs typeface="Calibri"/>
              </a:rPr>
              <a:t> </a:t>
            </a:r>
            <a:r>
              <a:rPr sz="800" spc="40" dirty="0">
                <a:latin typeface="Calibri"/>
                <a:cs typeface="Calibri"/>
              </a:rPr>
              <a:t>Dec</a:t>
            </a:r>
            <a:r>
              <a:rPr sz="800" dirty="0">
                <a:latin typeface="Calibri"/>
                <a:cs typeface="Calibri"/>
              </a:rPr>
              <a:t> </a:t>
            </a:r>
            <a:r>
              <a:rPr sz="800" spc="35" dirty="0">
                <a:latin typeface="Calibri"/>
                <a:cs typeface="Calibri"/>
              </a:rPr>
              <a:t>28</a:t>
            </a:r>
            <a:r>
              <a:rPr sz="800" spc="5" dirty="0">
                <a:latin typeface="Calibri"/>
                <a:cs typeface="Calibri"/>
              </a:rPr>
              <a:t> </a:t>
            </a:r>
            <a:r>
              <a:rPr sz="800" spc="30" dirty="0">
                <a:latin typeface="Calibri"/>
                <a:cs typeface="Calibri"/>
              </a:rPr>
              <a:t>02:33</a:t>
            </a:r>
            <a:r>
              <a:rPr sz="800" spc="5" dirty="0">
                <a:latin typeface="Calibri"/>
                <a:cs typeface="Calibri"/>
              </a:rPr>
              <a:t> </a:t>
            </a:r>
            <a:r>
              <a:rPr sz="800" spc="30" dirty="0">
                <a:latin typeface="Calibri"/>
                <a:cs typeface="Calibri"/>
              </a:rPr>
              <a:t>.mozilla</a:t>
            </a:r>
            <a:endParaRPr sz="800">
              <a:latin typeface="Calibri"/>
              <a:cs typeface="Calibri"/>
            </a:endParaRPr>
          </a:p>
          <a:p>
            <a:pPr marL="78105">
              <a:lnSpc>
                <a:spcPct val="100000"/>
              </a:lnSpc>
              <a:spcBef>
                <a:spcPts val="80"/>
              </a:spcBef>
            </a:pPr>
            <a:r>
              <a:rPr sz="800" spc="35" dirty="0">
                <a:latin typeface="Calibri"/>
                <a:cs typeface="Calibri"/>
              </a:rPr>
              <a:t>4096</a:t>
            </a:r>
            <a:r>
              <a:rPr sz="800" dirty="0">
                <a:latin typeface="Calibri"/>
                <a:cs typeface="Calibri"/>
              </a:rPr>
              <a:t> </a:t>
            </a:r>
            <a:r>
              <a:rPr sz="800" spc="40" dirty="0">
                <a:latin typeface="Calibri"/>
                <a:cs typeface="Calibri"/>
              </a:rPr>
              <a:t>Dec</a:t>
            </a:r>
            <a:r>
              <a:rPr sz="800" dirty="0">
                <a:latin typeface="Calibri"/>
                <a:cs typeface="Calibri"/>
              </a:rPr>
              <a:t> </a:t>
            </a:r>
            <a:r>
              <a:rPr sz="800" spc="35" dirty="0">
                <a:latin typeface="Calibri"/>
                <a:cs typeface="Calibri"/>
              </a:rPr>
              <a:t>26</a:t>
            </a:r>
            <a:r>
              <a:rPr sz="800" spc="10" dirty="0">
                <a:latin typeface="Calibri"/>
                <a:cs typeface="Calibri"/>
              </a:rPr>
              <a:t> </a:t>
            </a:r>
            <a:r>
              <a:rPr sz="800" spc="30" dirty="0">
                <a:latin typeface="Calibri"/>
                <a:cs typeface="Calibri"/>
              </a:rPr>
              <a:t>20:53</a:t>
            </a:r>
            <a:r>
              <a:rPr sz="800" spc="5" dirty="0">
                <a:latin typeface="Calibri"/>
                <a:cs typeface="Calibri"/>
              </a:rPr>
              <a:t> </a:t>
            </a:r>
            <a:r>
              <a:rPr sz="800" spc="35" dirty="0">
                <a:latin typeface="Calibri"/>
                <a:cs typeface="Calibri"/>
              </a:rPr>
              <a:t>Music</a:t>
            </a:r>
            <a:endParaRPr sz="800">
              <a:latin typeface="Calibri"/>
              <a:cs typeface="Calibri"/>
            </a:endParaRPr>
          </a:p>
          <a:p>
            <a:pPr marL="12700">
              <a:lnSpc>
                <a:spcPct val="100000"/>
              </a:lnSpc>
              <a:spcBef>
                <a:spcPts val="85"/>
              </a:spcBef>
            </a:pPr>
            <a:r>
              <a:rPr sz="800" spc="35" dirty="0">
                <a:latin typeface="Calibri"/>
                <a:cs typeface="Calibri"/>
              </a:rPr>
              <a:t>310</a:t>
            </a:r>
            <a:r>
              <a:rPr sz="800" spc="10" dirty="0">
                <a:latin typeface="Calibri"/>
                <a:cs typeface="Calibri"/>
              </a:rPr>
              <a:t> </a:t>
            </a:r>
            <a:r>
              <a:rPr sz="800" spc="35" dirty="0">
                <a:latin typeface="Calibri"/>
                <a:cs typeface="Calibri"/>
              </a:rPr>
              <a:t>Dec</a:t>
            </a:r>
            <a:r>
              <a:rPr sz="800" spc="10" dirty="0">
                <a:latin typeface="Calibri"/>
                <a:cs typeface="Calibri"/>
              </a:rPr>
              <a:t> </a:t>
            </a:r>
            <a:r>
              <a:rPr sz="800" spc="35" dirty="0">
                <a:latin typeface="Calibri"/>
                <a:cs typeface="Calibri"/>
              </a:rPr>
              <a:t>27</a:t>
            </a:r>
            <a:r>
              <a:rPr sz="800" spc="15" dirty="0">
                <a:latin typeface="Calibri"/>
                <a:cs typeface="Calibri"/>
              </a:rPr>
              <a:t> </a:t>
            </a:r>
            <a:r>
              <a:rPr sz="800" spc="30" dirty="0">
                <a:latin typeface="Calibri"/>
                <a:cs typeface="Calibri"/>
              </a:rPr>
              <a:t>18:13</a:t>
            </a:r>
            <a:r>
              <a:rPr sz="800" spc="10" dirty="0">
                <a:latin typeface="Calibri"/>
                <a:cs typeface="Calibri"/>
              </a:rPr>
              <a:t> </a:t>
            </a:r>
            <a:r>
              <a:rPr sz="800" spc="25" dirty="0">
                <a:latin typeface="Calibri"/>
                <a:cs typeface="Calibri"/>
              </a:rPr>
              <a:t>.pam_environment</a:t>
            </a:r>
            <a:endParaRPr sz="800">
              <a:latin typeface="Calibri"/>
              <a:cs typeface="Calibri"/>
            </a:endParaRPr>
          </a:p>
          <a:p>
            <a:pPr marL="78105">
              <a:lnSpc>
                <a:spcPct val="100000"/>
              </a:lnSpc>
              <a:spcBef>
                <a:spcPts val="80"/>
              </a:spcBef>
            </a:pPr>
            <a:r>
              <a:rPr sz="800" spc="35" dirty="0">
                <a:latin typeface="Calibri"/>
                <a:cs typeface="Calibri"/>
              </a:rPr>
              <a:t>4096</a:t>
            </a:r>
            <a:r>
              <a:rPr sz="800" dirty="0">
                <a:latin typeface="Calibri"/>
                <a:cs typeface="Calibri"/>
              </a:rPr>
              <a:t> </a:t>
            </a:r>
            <a:r>
              <a:rPr sz="800" spc="40" dirty="0">
                <a:latin typeface="Calibri"/>
                <a:cs typeface="Calibri"/>
              </a:rPr>
              <a:t>Dec</a:t>
            </a:r>
            <a:r>
              <a:rPr sz="800" dirty="0">
                <a:latin typeface="Calibri"/>
                <a:cs typeface="Calibri"/>
              </a:rPr>
              <a:t> </a:t>
            </a:r>
            <a:r>
              <a:rPr sz="800" spc="35" dirty="0">
                <a:latin typeface="Calibri"/>
                <a:cs typeface="Calibri"/>
              </a:rPr>
              <a:t>26</a:t>
            </a:r>
            <a:r>
              <a:rPr sz="800" spc="5" dirty="0">
                <a:latin typeface="Calibri"/>
                <a:cs typeface="Calibri"/>
              </a:rPr>
              <a:t> </a:t>
            </a:r>
            <a:r>
              <a:rPr sz="800" spc="30" dirty="0">
                <a:latin typeface="Calibri"/>
                <a:cs typeface="Calibri"/>
              </a:rPr>
              <a:t>20:53</a:t>
            </a:r>
            <a:r>
              <a:rPr sz="800" spc="10" dirty="0">
                <a:latin typeface="Calibri"/>
                <a:cs typeface="Calibri"/>
              </a:rPr>
              <a:t> </a:t>
            </a:r>
            <a:r>
              <a:rPr sz="800" spc="30" dirty="0">
                <a:latin typeface="Calibri"/>
                <a:cs typeface="Calibri"/>
              </a:rPr>
              <a:t>Pictures</a:t>
            </a:r>
            <a:endParaRPr sz="800">
              <a:latin typeface="Calibri"/>
              <a:cs typeface="Calibri"/>
            </a:endParaRPr>
          </a:p>
          <a:p>
            <a:pPr marL="12700">
              <a:lnSpc>
                <a:spcPct val="100000"/>
              </a:lnSpc>
              <a:spcBef>
                <a:spcPts val="80"/>
              </a:spcBef>
            </a:pPr>
            <a:r>
              <a:rPr sz="800" spc="35" dirty="0">
                <a:latin typeface="Calibri"/>
                <a:cs typeface="Calibri"/>
              </a:rPr>
              <a:t>807</a:t>
            </a:r>
            <a:r>
              <a:rPr sz="800" spc="10" dirty="0">
                <a:latin typeface="Calibri"/>
                <a:cs typeface="Calibri"/>
              </a:rPr>
              <a:t> </a:t>
            </a:r>
            <a:r>
              <a:rPr sz="800" spc="35" dirty="0">
                <a:latin typeface="Calibri"/>
                <a:cs typeface="Calibri"/>
              </a:rPr>
              <a:t>Dec</a:t>
            </a:r>
            <a:r>
              <a:rPr sz="800" spc="10" dirty="0">
                <a:latin typeface="Calibri"/>
                <a:cs typeface="Calibri"/>
              </a:rPr>
              <a:t> </a:t>
            </a:r>
            <a:r>
              <a:rPr sz="800" spc="35" dirty="0">
                <a:latin typeface="Calibri"/>
                <a:cs typeface="Calibri"/>
              </a:rPr>
              <a:t>26</a:t>
            </a:r>
            <a:r>
              <a:rPr sz="800" spc="10" dirty="0">
                <a:latin typeface="Calibri"/>
                <a:cs typeface="Calibri"/>
              </a:rPr>
              <a:t> </a:t>
            </a:r>
            <a:r>
              <a:rPr sz="800" spc="30" dirty="0">
                <a:latin typeface="Calibri"/>
                <a:cs typeface="Calibri"/>
              </a:rPr>
              <a:t>10:15</a:t>
            </a:r>
            <a:r>
              <a:rPr sz="800" spc="10" dirty="0">
                <a:latin typeface="Calibri"/>
                <a:cs typeface="Calibri"/>
              </a:rPr>
              <a:t> </a:t>
            </a:r>
            <a:r>
              <a:rPr sz="800" spc="25" dirty="0">
                <a:latin typeface="Calibri"/>
                <a:cs typeface="Calibri"/>
              </a:rPr>
              <a:t>.profile</a:t>
            </a:r>
            <a:endParaRPr sz="800">
              <a:latin typeface="Calibri"/>
              <a:cs typeface="Calibri"/>
            </a:endParaRPr>
          </a:p>
          <a:p>
            <a:pPr marL="78105">
              <a:lnSpc>
                <a:spcPct val="100000"/>
              </a:lnSpc>
              <a:spcBef>
                <a:spcPts val="80"/>
              </a:spcBef>
            </a:pPr>
            <a:r>
              <a:rPr sz="800" spc="35" dirty="0">
                <a:latin typeface="Calibri"/>
                <a:cs typeface="Calibri"/>
              </a:rPr>
              <a:t>4096</a:t>
            </a:r>
            <a:r>
              <a:rPr sz="800" dirty="0">
                <a:latin typeface="Calibri"/>
                <a:cs typeface="Calibri"/>
              </a:rPr>
              <a:t> </a:t>
            </a:r>
            <a:r>
              <a:rPr sz="800" spc="40" dirty="0">
                <a:latin typeface="Calibri"/>
                <a:cs typeface="Calibri"/>
              </a:rPr>
              <a:t>Dec</a:t>
            </a:r>
            <a:r>
              <a:rPr sz="800" dirty="0">
                <a:latin typeface="Calibri"/>
                <a:cs typeface="Calibri"/>
              </a:rPr>
              <a:t> </a:t>
            </a:r>
            <a:r>
              <a:rPr sz="800" spc="35" dirty="0">
                <a:latin typeface="Calibri"/>
                <a:cs typeface="Calibri"/>
              </a:rPr>
              <a:t>26</a:t>
            </a:r>
            <a:r>
              <a:rPr sz="800" spc="5" dirty="0">
                <a:latin typeface="Calibri"/>
                <a:cs typeface="Calibri"/>
              </a:rPr>
              <a:t> </a:t>
            </a:r>
            <a:r>
              <a:rPr sz="800" spc="30" dirty="0">
                <a:latin typeface="Calibri"/>
                <a:cs typeface="Calibri"/>
              </a:rPr>
              <a:t>20:53</a:t>
            </a:r>
            <a:r>
              <a:rPr sz="800" spc="5" dirty="0">
                <a:latin typeface="Calibri"/>
                <a:cs typeface="Calibri"/>
              </a:rPr>
              <a:t> </a:t>
            </a:r>
            <a:r>
              <a:rPr sz="800" spc="30" dirty="0">
                <a:latin typeface="Calibri"/>
                <a:cs typeface="Calibri"/>
              </a:rPr>
              <a:t>Public</a:t>
            </a:r>
            <a:endParaRPr sz="800">
              <a:latin typeface="Calibri"/>
              <a:cs typeface="Calibri"/>
            </a:endParaRPr>
          </a:p>
          <a:p>
            <a:pPr marL="48260">
              <a:lnSpc>
                <a:spcPct val="100000"/>
              </a:lnSpc>
              <a:spcBef>
                <a:spcPts val="85"/>
              </a:spcBef>
            </a:pPr>
            <a:r>
              <a:rPr sz="800" spc="35" dirty="0">
                <a:latin typeface="Calibri"/>
                <a:cs typeface="Calibri"/>
              </a:rPr>
              <a:t>4096</a:t>
            </a:r>
            <a:r>
              <a:rPr sz="800" dirty="0">
                <a:latin typeface="Calibri"/>
                <a:cs typeface="Calibri"/>
              </a:rPr>
              <a:t> </a:t>
            </a:r>
            <a:r>
              <a:rPr sz="800" spc="40" dirty="0">
                <a:latin typeface="Calibri"/>
                <a:cs typeface="Calibri"/>
              </a:rPr>
              <a:t>Dec</a:t>
            </a:r>
            <a:r>
              <a:rPr sz="800" dirty="0">
                <a:latin typeface="Calibri"/>
                <a:cs typeface="Calibri"/>
              </a:rPr>
              <a:t> </a:t>
            </a:r>
            <a:r>
              <a:rPr sz="800" spc="35" dirty="0">
                <a:latin typeface="Calibri"/>
                <a:cs typeface="Calibri"/>
              </a:rPr>
              <a:t>27</a:t>
            </a:r>
            <a:r>
              <a:rPr sz="800" spc="10" dirty="0">
                <a:latin typeface="Calibri"/>
                <a:cs typeface="Calibri"/>
              </a:rPr>
              <a:t> </a:t>
            </a:r>
            <a:r>
              <a:rPr sz="800" spc="30" dirty="0">
                <a:latin typeface="Calibri"/>
                <a:cs typeface="Calibri"/>
              </a:rPr>
              <a:t>18:55</a:t>
            </a:r>
            <a:r>
              <a:rPr sz="800" spc="5" dirty="0">
                <a:latin typeface="Calibri"/>
                <a:cs typeface="Calibri"/>
              </a:rPr>
              <a:t> </a:t>
            </a:r>
            <a:r>
              <a:rPr sz="800" spc="35" dirty="0">
                <a:latin typeface="Calibri"/>
                <a:cs typeface="Calibri"/>
              </a:rPr>
              <a:t>snap</a:t>
            </a:r>
            <a:endParaRPr sz="800">
              <a:latin typeface="Calibri"/>
              <a:cs typeface="Calibri"/>
            </a:endParaRPr>
          </a:p>
          <a:p>
            <a:pPr marL="48260">
              <a:lnSpc>
                <a:spcPct val="100000"/>
              </a:lnSpc>
              <a:spcBef>
                <a:spcPts val="80"/>
              </a:spcBef>
            </a:pPr>
            <a:r>
              <a:rPr sz="800" spc="35" dirty="0">
                <a:latin typeface="Calibri"/>
                <a:cs typeface="Calibri"/>
              </a:rPr>
              <a:t>4096</a:t>
            </a:r>
            <a:r>
              <a:rPr sz="800" dirty="0">
                <a:latin typeface="Calibri"/>
                <a:cs typeface="Calibri"/>
              </a:rPr>
              <a:t> </a:t>
            </a:r>
            <a:r>
              <a:rPr sz="800" spc="40" dirty="0">
                <a:latin typeface="Calibri"/>
                <a:cs typeface="Calibri"/>
              </a:rPr>
              <a:t>Dec</a:t>
            </a:r>
            <a:r>
              <a:rPr sz="800" spc="5" dirty="0">
                <a:latin typeface="Calibri"/>
                <a:cs typeface="Calibri"/>
              </a:rPr>
              <a:t> </a:t>
            </a:r>
            <a:r>
              <a:rPr sz="800" spc="35" dirty="0">
                <a:latin typeface="Calibri"/>
                <a:cs typeface="Calibri"/>
              </a:rPr>
              <a:t>27</a:t>
            </a:r>
            <a:r>
              <a:rPr sz="800" spc="5" dirty="0">
                <a:latin typeface="Calibri"/>
                <a:cs typeface="Calibri"/>
              </a:rPr>
              <a:t> </a:t>
            </a:r>
            <a:r>
              <a:rPr sz="800" spc="30" dirty="0">
                <a:latin typeface="Calibri"/>
                <a:cs typeface="Calibri"/>
              </a:rPr>
              <a:t>15:26</a:t>
            </a:r>
            <a:r>
              <a:rPr sz="800" spc="10" dirty="0">
                <a:latin typeface="Calibri"/>
                <a:cs typeface="Calibri"/>
              </a:rPr>
              <a:t> </a:t>
            </a:r>
            <a:r>
              <a:rPr sz="800" spc="25" dirty="0">
                <a:latin typeface="Calibri"/>
                <a:cs typeface="Calibri"/>
              </a:rPr>
              <a:t>.ssh</a:t>
            </a:r>
            <a:endParaRPr sz="800">
              <a:latin typeface="Calibri"/>
              <a:cs typeface="Calibri"/>
            </a:endParaRPr>
          </a:p>
          <a:p>
            <a:pPr marL="83185">
              <a:lnSpc>
                <a:spcPct val="100000"/>
              </a:lnSpc>
              <a:spcBef>
                <a:spcPts val="85"/>
              </a:spcBef>
            </a:pPr>
            <a:r>
              <a:rPr sz="800" spc="40" dirty="0">
                <a:latin typeface="Calibri"/>
                <a:cs typeface="Calibri"/>
              </a:rPr>
              <a:t>0</a:t>
            </a:r>
            <a:r>
              <a:rPr sz="800" spc="15" dirty="0">
                <a:latin typeface="Calibri"/>
                <a:cs typeface="Calibri"/>
              </a:rPr>
              <a:t> </a:t>
            </a:r>
            <a:r>
              <a:rPr sz="800" spc="40" dirty="0">
                <a:latin typeface="Calibri"/>
                <a:cs typeface="Calibri"/>
              </a:rPr>
              <a:t>Dec</a:t>
            </a:r>
            <a:r>
              <a:rPr sz="800" spc="20" dirty="0">
                <a:latin typeface="Calibri"/>
                <a:cs typeface="Calibri"/>
              </a:rPr>
              <a:t> </a:t>
            </a:r>
            <a:r>
              <a:rPr sz="800" spc="35" dirty="0">
                <a:latin typeface="Calibri"/>
                <a:cs typeface="Calibri"/>
              </a:rPr>
              <a:t>27</a:t>
            </a:r>
            <a:r>
              <a:rPr sz="800" spc="20" dirty="0">
                <a:latin typeface="Calibri"/>
                <a:cs typeface="Calibri"/>
              </a:rPr>
              <a:t> </a:t>
            </a:r>
            <a:r>
              <a:rPr sz="800" spc="30" dirty="0">
                <a:latin typeface="Calibri"/>
                <a:cs typeface="Calibri"/>
              </a:rPr>
              <a:t>15:14</a:t>
            </a:r>
            <a:r>
              <a:rPr sz="800" spc="20" dirty="0">
                <a:latin typeface="Calibri"/>
                <a:cs typeface="Calibri"/>
              </a:rPr>
              <a:t> .sudo_as_admin_successful</a:t>
            </a:r>
            <a:endParaRPr sz="800">
              <a:latin typeface="Calibri"/>
              <a:cs typeface="Calibri"/>
            </a:endParaRPr>
          </a:p>
          <a:p>
            <a:pPr marL="78105">
              <a:lnSpc>
                <a:spcPct val="100000"/>
              </a:lnSpc>
              <a:spcBef>
                <a:spcPts val="80"/>
              </a:spcBef>
            </a:pPr>
            <a:r>
              <a:rPr sz="800" spc="35" dirty="0">
                <a:latin typeface="Calibri"/>
                <a:cs typeface="Calibri"/>
              </a:rPr>
              <a:t>4096</a:t>
            </a:r>
            <a:r>
              <a:rPr sz="800" spc="-5" dirty="0">
                <a:latin typeface="Calibri"/>
                <a:cs typeface="Calibri"/>
              </a:rPr>
              <a:t> </a:t>
            </a:r>
            <a:r>
              <a:rPr sz="800" spc="40" dirty="0">
                <a:latin typeface="Calibri"/>
                <a:cs typeface="Calibri"/>
              </a:rPr>
              <a:t>Dec</a:t>
            </a:r>
            <a:r>
              <a:rPr sz="800" dirty="0">
                <a:latin typeface="Calibri"/>
                <a:cs typeface="Calibri"/>
              </a:rPr>
              <a:t> </a:t>
            </a:r>
            <a:r>
              <a:rPr sz="800" spc="35" dirty="0">
                <a:latin typeface="Calibri"/>
                <a:cs typeface="Calibri"/>
              </a:rPr>
              <a:t>28</a:t>
            </a:r>
            <a:r>
              <a:rPr sz="800" spc="5" dirty="0">
                <a:latin typeface="Calibri"/>
                <a:cs typeface="Calibri"/>
              </a:rPr>
              <a:t> </a:t>
            </a:r>
            <a:r>
              <a:rPr sz="800" spc="30" dirty="0">
                <a:latin typeface="Calibri"/>
                <a:cs typeface="Calibri"/>
              </a:rPr>
              <a:t>02:51</a:t>
            </a:r>
            <a:endParaRPr sz="800">
              <a:latin typeface="Calibri"/>
              <a:cs typeface="Calibri"/>
            </a:endParaRPr>
          </a:p>
          <a:p>
            <a:pPr marL="48260">
              <a:lnSpc>
                <a:spcPct val="100000"/>
              </a:lnSpc>
              <a:spcBef>
                <a:spcPts val="85"/>
              </a:spcBef>
            </a:pPr>
            <a:r>
              <a:rPr sz="800" spc="35" dirty="0">
                <a:latin typeface="Calibri"/>
                <a:cs typeface="Calibri"/>
              </a:rPr>
              <a:t>4096</a:t>
            </a:r>
            <a:r>
              <a:rPr sz="800" spc="5" dirty="0">
                <a:latin typeface="Calibri"/>
                <a:cs typeface="Calibri"/>
              </a:rPr>
              <a:t> </a:t>
            </a:r>
            <a:r>
              <a:rPr sz="800" spc="40" dirty="0">
                <a:latin typeface="Calibri"/>
                <a:cs typeface="Calibri"/>
              </a:rPr>
              <a:t>Dec</a:t>
            </a:r>
            <a:r>
              <a:rPr sz="800" spc="10" dirty="0">
                <a:latin typeface="Calibri"/>
                <a:cs typeface="Calibri"/>
              </a:rPr>
              <a:t> </a:t>
            </a:r>
            <a:r>
              <a:rPr sz="800" spc="35" dirty="0">
                <a:latin typeface="Calibri"/>
                <a:cs typeface="Calibri"/>
              </a:rPr>
              <a:t>28</a:t>
            </a:r>
            <a:r>
              <a:rPr sz="800" spc="15" dirty="0">
                <a:latin typeface="Calibri"/>
                <a:cs typeface="Calibri"/>
              </a:rPr>
              <a:t> </a:t>
            </a:r>
            <a:r>
              <a:rPr sz="800" spc="30" dirty="0">
                <a:latin typeface="Calibri"/>
                <a:cs typeface="Calibri"/>
              </a:rPr>
              <a:t>02:33</a:t>
            </a:r>
            <a:r>
              <a:rPr sz="800" spc="10" dirty="0">
                <a:latin typeface="Calibri"/>
                <a:cs typeface="Calibri"/>
              </a:rPr>
              <a:t> </a:t>
            </a:r>
            <a:r>
              <a:rPr sz="800" spc="20" dirty="0">
                <a:latin typeface="Calibri"/>
                <a:cs typeface="Calibri"/>
              </a:rPr>
              <a:t>.thunderbird</a:t>
            </a:r>
            <a:endParaRPr sz="800">
              <a:latin typeface="Calibri"/>
              <a:cs typeface="Calibri"/>
            </a:endParaRPr>
          </a:p>
          <a:p>
            <a:pPr marL="78105">
              <a:lnSpc>
                <a:spcPct val="100000"/>
              </a:lnSpc>
              <a:spcBef>
                <a:spcPts val="75"/>
              </a:spcBef>
            </a:pPr>
            <a:r>
              <a:rPr sz="800" spc="35" dirty="0">
                <a:latin typeface="Calibri"/>
                <a:cs typeface="Calibri"/>
              </a:rPr>
              <a:t>4096</a:t>
            </a:r>
            <a:r>
              <a:rPr sz="800" dirty="0">
                <a:latin typeface="Calibri"/>
                <a:cs typeface="Calibri"/>
              </a:rPr>
              <a:t> </a:t>
            </a:r>
            <a:r>
              <a:rPr sz="800" spc="40" dirty="0">
                <a:latin typeface="Calibri"/>
                <a:cs typeface="Calibri"/>
              </a:rPr>
              <a:t>Dec</a:t>
            </a:r>
            <a:r>
              <a:rPr sz="800" dirty="0">
                <a:latin typeface="Calibri"/>
                <a:cs typeface="Calibri"/>
              </a:rPr>
              <a:t> </a:t>
            </a:r>
            <a:r>
              <a:rPr sz="800" spc="35" dirty="0">
                <a:latin typeface="Calibri"/>
                <a:cs typeface="Calibri"/>
              </a:rPr>
              <a:t>27</a:t>
            </a:r>
            <a:r>
              <a:rPr sz="800" spc="5" dirty="0">
                <a:latin typeface="Calibri"/>
                <a:cs typeface="Calibri"/>
              </a:rPr>
              <a:t> </a:t>
            </a:r>
            <a:r>
              <a:rPr sz="800" spc="30" dirty="0">
                <a:latin typeface="Calibri"/>
                <a:cs typeface="Calibri"/>
              </a:rPr>
              <a:t>16:45</a:t>
            </a:r>
            <a:r>
              <a:rPr sz="800" spc="5" dirty="0">
                <a:latin typeface="Calibri"/>
                <a:cs typeface="Calibri"/>
              </a:rPr>
              <a:t> </a:t>
            </a:r>
            <a:r>
              <a:rPr sz="800" spc="30" dirty="0">
                <a:latin typeface="Calibri"/>
                <a:cs typeface="Calibri"/>
              </a:rPr>
              <a:t>.var</a:t>
            </a:r>
            <a:endParaRPr sz="800">
              <a:latin typeface="Calibri"/>
              <a:cs typeface="Calibri"/>
            </a:endParaRPr>
          </a:p>
          <a:p>
            <a:pPr marL="78105">
              <a:lnSpc>
                <a:spcPct val="100000"/>
              </a:lnSpc>
              <a:spcBef>
                <a:spcPts val="85"/>
              </a:spcBef>
            </a:pPr>
            <a:r>
              <a:rPr sz="800" spc="35" dirty="0">
                <a:latin typeface="Calibri"/>
                <a:cs typeface="Calibri"/>
              </a:rPr>
              <a:t>4096</a:t>
            </a:r>
            <a:r>
              <a:rPr sz="800" dirty="0">
                <a:latin typeface="Calibri"/>
                <a:cs typeface="Calibri"/>
              </a:rPr>
              <a:t> </a:t>
            </a:r>
            <a:r>
              <a:rPr sz="800" spc="40" dirty="0">
                <a:latin typeface="Calibri"/>
                <a:cs typeface="Calibri"/>
              </a:rPr>
              <a:t>Dec</a:t>
            </a:r>
            <a:r>
              <a:rPr sz="800" spc="5" dirty="0">
                <a:latin typeface="Calibri"/>
                <a:cs typeface="Calibri"/>
              </a:rPr>
              <a:t> </a:t>
            </a:r>
            <a:r>
              <a:rPr sz="800" spc="35" dirty="0">
                <a:latin typeface="Calibri"/>
                <a:cs typeface="Calibri"/>
              </a:rPr>
              <a:t>26</a:t>
            </a:r>
            <a:r>
              <a:rPr sz="800" spc="10" dirty="0">
                <a:latin typeface="Calibri"/>
                <a:cs typeface="Calibri"/>
              </a:rPr>
              <a:t> </a:t>
            </a:r>
            <a:r>
              <a:rPr sz="800" spc="30" dirty="0">
                <a:latin typeface="Calibri"/>
                <a:cs typeface="Calibri"/>
              </a:rPr>
              <a:t>20:53</a:t>
            </a:r>
            <a:r>
              <a:rPr sz="800" spc="5" dirty="0">
                <a:latin typeface="Calibri"/>
                <a:cs typeface="Calibri"/>
              </a:rPr>
              <a:t> </a:t>
            </a:r>
            <a:r>
              <a:rPr sz="800" spc="30" dirty="0">
                <a:latin typeface="Calibri"/>
                <a:cs typeface="Calibri"/>
              </a:rPr>
              <a:t>Βίντεο</a:t>
            </a:r>
            <a:endParaRPr sz="800">
              <a:latin typeface="Calibri"/>
              <a:cs typeface="Calibri"/>
            </a:endParaRPr>
          </a:p>
          <a:p>
            <a:pPr marL="75565">
              <a:lnSpc>
                <a:spcPct val="100000"/>
              </a:lnSpc>
              <a:spcBef>
                <a:spcPts val="80"/>
              </a:spcBef>
            </a:pPr>
            <a:r>
              <a:rPr sz="800" spc="35" dirty="0">
                <a:latin typeface="Calibri"/>
                <a:cs typeface="Calibri"/>
              </a:rPr>
              <a:t>165</a:t>
            </a:r>
            <a:r>
              <a:rPr sz="800" spc="5" dirty="0">
                <a:latin typeface="Calibri"/>
                <a:cs typeface="Calibri"/>
              </a:rPr>
              <a:t> </a:t>
            </a:r>
            <a:r>
              <a:rPr sz="800" spc="35" dirty="0">
                <a:latin typeface="Calibri"/>
                <a:cs typeface="Calibri"/>
              </a:rPr>
              <a:t>Dec</a:t>
            </a:r>
            <a:r>
              <a:rPr sz="800" spc="10" dirty="0">
                <a:latin typeface="Calibri"/>
                <a:cs typeface="Calibri"/>
              </a:rPr>
              <a:t> </a:t>
            </a:r>
            <a:r>
              <a:rPr sz="800" spc="35" dirty="0">
                <a:latin typeface="Calibri"/>
                <a:cs typeface="Calibri"/>
              </a:rPr>
              <a:t>28</a:t>
            </a:r>
            <a:r>
              <a:rPr sz="800" spc="5" dirty="0">
                <a:latin typeface="Calibri"/>
                <a:cs typeface="Calibri"/>
              </a:rPr>
              <a:t> </a:t>
            </a:r>
            <a:r>
              <a:rPr sz="800" spc="30" dirty="0">
                <a:latin typeface="Calibri"/>
                <a:cs typeface="Calibri"/>
              </a:rPr>
              <a:t>20:41</a:t>
            </a:r>
            <a:r>
              <a:rPr sz="800" spc="10" dirty="0">
                <a:latin typeface="Calibri"/>
                <a:cs typeface="Calibri"/>
              </a:rPr>
              <a:t> </a:t>
            </a:r>
            <a:r>
              <a:rPr sz="800" spc="30" dirty="0">
                <a:latin typeface="Calibri"/>
                <a:cs typeface="Calibri"/>
              </a:rPr>
              <a:t>.wget-hsts</a:t>
            </a:r>
            <a:endParaRPr sz="800">
              <a:latin typeface="Calibri"/>
              <a:cs typeface="Calibri"/>
            </a:endParaRPr>
          </a:p>
        </p:txBody>
      </p:sp>
      <p:sp>
        <p:nvSpPr>
          <p:cNvPr id="11" name="object 11"/>
          <p:cNvSpPr txBox="1"/>
          <p:nvPr/>
        </p:nvSpPr>
        <p:spPr>
          <a:xfrm>
            <a:off x="679450" y="4770754"/>
            <a:ext cx="3629025" cy="147320"/>
          </a:xfrm>
          <a:prstGeom prst="rect">
            <a:avLst/>
          </a:prstGeom>
        </p:spPr>
        <p:txBody>
          <a:bodyPr vert="horz" wrap="square" lIns="0" tIns="12700" rIns="0" bIns="0" rtlCol="0">
            <a:spAutoFit/>
          </a:bodyPr>
          <a:lstStyle/>
          <a:p>
            <a:pPr marL="12700">
              <a:lnSpc>
                <a:spcPct val="100000"/>
              </a:lnSpc>
              <a:spcBef>
                <a:spcPts val="100"/>
              </a:spcBef>
            </a:pPr>
            <a:r>
              <a:rPr sz="800" spc="30" dirty="0">
                <a:latin typeface="Calibri"/>
                <a:cs typeface="Calibri"/>
              </a:rPr>
              <a:t>-rw-rw-r--und3rd06012</a:t>
            </a:r>
            <a:r>
              <a:rPr sz="800" spc="20" dirty="0">
                <a:latin typeface="Calibri"/>
                <a:cs typeface="Calibri"/>
              </a:rPr>
              <a:t> </a:t>
            </a:r>
            <a:r>
              <a:rPr sz="800" spc="35" dirty="0">
                <a:latin typeface="Calibri"/>
                <a:cs typeface="Calibri"/>
              </a:rPr>
              <a:t>und3rd06012</a:t>
            </a:r>
            <a:r>
              <a:rPr sz="800" spc="20" dirty="0">
                <a:latin typeface="Calibri"/>
                <a:cs typeface="Calibri"/>
              </a:rPr>
              <a:t> </a:t>
            </a:r>
            <a:r>
              <a:rPr sz="800" spc="35" dirty="0">
                <a:latin typeface="Calibri"/>
                <a:cs typeface="Calibri"/>
              </a:rPr>
              <a:t>2682154</a:t>
            </a:r>
            <a:r>
              <a:rPr sz="800" spc="20" dirty="0">
                <a:latin typeface="Calibri"/>
                <a:cs typeface="Calibri"/>
              </a:rPr>
              <a:t> </a:t>
            </a:r>
            <a:r>
              <a:rPr sz="800" spc="35" dirty="0">
                <a:latin typeface="Calibri"/>
                <a:cs typeface="Calibri"/>
              </a:rPr>
              <a:t>Οκτ</a:t>
            </a:r>
            <a:r>
              <a:rPr sz="800" spc="25" dirty="0">
                <a:latin typeface="Calibri"/>
                <a:cs typeface="Calibri"/>
              </a:rPr>
              <a:t> </a:t>
            </a:r>
            <a:r>
              <a:rPr sz="800" spc="30" dirty="0">
                <a:latin typeface="Calibri"/>
                <a:cs typeface="Calibri"/>
              </a:rPr>
              <a:t>00:41 </a:t>
            </a:r>
            <a:r>
              <a:rPr sz="800" spc="25" dirty="0">
                <a:latin typeface="Calibri"/>
                <a:cs typeface="Calibri"/>
              </a:rPr>
              <a:t>wireguird_amd64.deb</a:t>
            </a:r>
            <a:endParaRPr sz="800">
              <a:latin typeface="Calibri"/>
              <a:cs typeface="Calibri"/>
            </a:endParaRPr>
          </a:p>
        </p:txBody>
      </p:sp>
      <p:sp>
        <p:nvSpPr>
          <p:cNvPr id="13" name="object 13"/>
          <p:cNvSpPr txBox="1"/>
          <p:nvPr/>
        </p:nvSpPr>
        <p:spPr>
          <a:xfrm>
            <a:off x="11125200" y="5295900"/>
            <a:ext cx="186055" cy="193040"/>
          </a:xfrm>
          <a:prstGeom prst="rect">
            <a:avLst/>
          </a:prstGeom>
        </p:spPr>
        <p:txBody>
          <a:bodyPr vert="horz" wrap="square" lIns="0" tIns="12700" rIns="0" bIns="0" rtlCol="0">
            <a:spAutoFit/>
          </a:bodyPr>
          <a:lstStyle/>
          <a:p>
            <a:pPr marL="12700">
              <a:lnSpc>
                <a:spcPct val="100000"/>
              </a:lnSpc>
              <a:spcBef>
                <a:spcPts val="100"/>
              </a:spcBef>
            </a:pPr>
            <a:r>
              <a:rPr sz="1100" dirty="0">
                <a:latin typeface="Arial"/>
                <a:cs typeface="Arial"/>
              </a:rPr>
              <a:t>1</a:t>
            </a:r>
            <a:r>
              <a:rPr sz="1100" spc="30" dirty="0">
                <a:latin typeface="Arial"/>
                <a:cs typeface="Arial"/>
              </a:rPr>
              <a:t>7</a:t>
            </a:r>
            <a:endParaRPr sz="11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47394" y="984250"/>
            <a:ext cx="2462530" cy="459740"/>
          </a:xfrm>
          <a:prstGeom prst="rect">
            <a:avLst/>
          </a:prstGeom>
        </p:spPr>
        <p:txBody>
          <a:bodyPr vert="horz" wrap="square" lIns="0" tIns="12700" rIns="0" bIns="0" rtlCol="0">
            <a:spAutoFit/>
          </a:bodyPr>
          <a:lstStyle/>
          <a:p>
            <a:pPr marL="12700">
              <a:lnSpc>
                <a:spcPct val="100000"/>
              </a:lnSpc>
              <a:spcBef>
                <a:spcPts val="100"/>
              </a:spcBef>
            </a:pPr>
            <a:r>
              <a:rPr spc="110" dirty="0">
                <a:solidFill>
                  <a:srgbClr val="FFFFFF"/>
                </a:solidFill>
              </a:rPr>
              <a:t>Diffie-Hellman</a:t>
            </a:r>
          </a:p>
        </p:txBody>
      </p:sp>
      <p:sp>
        <p:nvSpPr>
          <p:cNvPr id="4" name="object 4"/>
          <p:cNvSpPr txBox="1"/>
          <p:nvPr/>
        </p:nvSpPr>
        <p:spPr>
          <a:xfrm>
            <a:off x="1338580" y="1805622"/>
            <a:ext cx="2670810" cy="193040"/>
          </a:xfrm>
          <a:prstGeom prst="rect">
            <a:avLst/>
          </a:prstGeom>
        </p:spPr>
        <p:txBody>
          <a:bodyPr vert="horz" wrap="square" lIns="0" tIns="0" rIns="0" bIns="0" rtlCol="0">
            <a:spAutoFit/>
          </a:bodyPr>
          <a:lstStyle/>
          <a:p>
            <a:pPr marL="12700">
              <a:lnSpc>
                <a:spcPts val="1480"/>
              </a:lnSpc>
              <a:tabLst>
                <a:tab pos="285750" algn="l"/>
              </a:tabLst>
            </a:pPr>
            <a:r>
              <a:rPr sz="1400" dirty="0">
                <a:solidFill>
                  <a:srgbClr val="FFBA00"/>
                </a:solidFill>
                <a:latin typeface="Courier New"/>
                <a:cs typeface="Courier New"/>
              </a:rPr>
              <a:t>o	</a:t>
            </a:r>
            <a:r>
              <a:rPr sz="1100" spc="105" dirty="0">
                <a:solidFill>
                  <a:srgbClr val="FFFFFF"/>
                </a:solidFill>
                <a:latin typeface="Calibri"/>
                <a:cs typeface="Calibri"/>
              </a:rPr>
              <a:t>Παράδειγμα:</a:t>
            </a:r>
            <a:r>
              <a:rPr sz="1100" spc="35" dirty="0">
                <a:solidFill>
                  <a:srgbClr val="FFFFFF"/>
                </a:solidFill>
                <a:latin typeface="Calibri"/>
                <a:cs typeface="Calibri"/>
              </a:rPr>
              <a:t> </a:t>
            </a:r>
            <a:r>
              <a:rPr sz="1100" i="1" spc="110" dirty="0">
                <a:solidFill>
                  <a:srgbClr val="FFFFFF"/>
                </a:solidFill>
                <a:latin typeface="Calibri"/>
                <a:cs typeface="Calibri"/>
              </a:rPr>
              <a:t>Έστω</a:t>
            </a:r>
            <a:r>
              <a:rPr sz="1100" i="1" spc="35" dirty="0">
                <a:solidFill>
                  <a:srgbClr val="FFFFFF"/>
                </a:solidFill>
                <a:latin typeface="Calibri"/>
                <a:cs typeface="Calibri"/>
              </a:rPr>
              <a:t> </a:t>
            </a:r>
            <a:r>
              <a:rPr sz="1100" i="1" spc="95" dirty="0">
                <a:solidFill>
                  <a:srgbClr val="FFFFFF"/>
                </a:solidFill>
                <a:latin typeface="Calibri"/>
                <a:cs typeface="Calibri"/>
              </a:rPr>
              <a:t>p=11,</a:t>
            </a:r>
            <a:r>
              <a:rPr sz="1100" i="1" spc="40" dirty="0">
                <a:solidFill>
                  <a:srgbClr val="FFFFFF"/>
                </a:solidFill>
                <a:latin typeface="Calibri"/>
                <a:cs typeface="Calibri"/>
              </a:rPr>
              <a:t> </a:t>
            </a:r>
            <a:r>
              <a:rPr sz="1100" i="1" spc="95" dirty="0">
                <a:solidFill>
                  <a:srgbClr val="FFFFFF"/>
                </a:solidFill>
                <a:latin typeface="Calibri"/>
                <a:cs typeface="Calibri"/>
              </a:rPr>
              <a:t>g=2,</a:t>
            </a:r>
            <a:r>
              <a:rPr sz="1100" i="1" spc="35" dirty="0">
                <a:solidFill>
                  <a:srgbClr val="FFFFFF"/>
                </a:solidFill>
                <a:latin typeface="Calibri"/>
                <a:cs typeface="Calibri"/>
              </a:rPr>
              <a:t> </a:t>
            </a:r>
            <a:r>
              <a:rPr sz="1100" i="1" spc="90" dirty="0">
                <a:solidFill>
                  <a:srgbClr val="FFFFFF"/>
                </a:solidFill>
                <a:latin typeface="Calibri"/>
                <a:cs typeface="Calibri"/>
              </a:rPr>
              <a:t>τότε</a:t>
            </a:r>
            <a:endParaRPr sz="1100">
              <a:latin typeface="Calibri"/>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3440037762"/>
              </p:ext>
            </p:extLst>
          </p:nvPr>
        </p:nvGraphicFramePr>
        <p:xfrm>
          <a:off x="1955164" y="2323147"/>
          <a:ext cx="6033130" cy="1340484"/>
        </p:xfrm>
        <a:graphic>
          <a:graphicData uri="http://schemas.openxmlformats.org/drawingml/2006/table">
            <a:tbl>
              <a:tblPr firstRow="1" bandRow="1">
                <a:tableStyleId>{2D5ABB26-0587-4C30-8999-92F81FD0307C}</a:tableStyleId>
              </a:tblPr>
              <a:tblGrid>
                <a:gridCol w="913765">
                  <a:extLst>
                    <a:ext uri="{9D8B030D-6E8A-4147-A177-3AD203B41FA5}">
                      <a16:colId xmlns:a16="http://schemas.microsoft.com/office/drawing/2014/main" val="20000"/>
                    </a:ext>
                  </a:extLst>
                </a:gridCol>
                <a:gridCol w="365759">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365760">
                  <a:extLst>
                    <a:ext uri="{9D8B030D-6E8A-4147-A177-3AD203B41FA5}">
                      <a16:colId xmlns:a16="http://schemas.microsoft.com/office/drawing/2014/main" val="20004"/>
                    </a:ext>
                  </a:extLst>
                </a:gridCol>
                <a:gridCol w="365760">
                  <a:extLst>
                    <a:ext uri="{9D8B030D-6E8A-4147-A177-3AD203B41FA5}">
                      <a16:colId xmlns:a16="http://schemas.microsoft.com/office/drawing/2014/main" val="20005"/>
                    </a:ext>
                  </a:extLst>
                </a:gridCol>
                <a:gridCol w="365760">
                  <a:extLst>
                    <a:ext uri="{9D8B030D-6E8A-4147-A177-3AD203B41FA5}">
                      <a16:colId xmlns:a16="http://schemas.microsoft.com/office/drawing/2014/main" val="20006"/>
                    </a:ext>
                  </a:extLst>
                </a:gridCol>
                <a:gridCol w="487679">
                  <a:extLst>
                    <a:ext uri="{9D8B030D-6E8A-4147-A177-3AD203B41FA5}">
                      <a16:colId xmlns:a16="http://schemas.microsoft.com/office/drawing/2014/main" val="20007"/>
                    </a:ext>
                  </a:extLst>
                </a:gridCol>
                <a:gridCol w="487679">
                  <a:extLst>
                    <a:ext uri="{9D8B030D-6E8A-4147-A177-3AD203B41FA5}">
                      <a16:colId xmlns:a16="http://schemas.microsoft.com/office/drawing/2014/main" val="20008"/>
                    </a:ext>
                  </a:extLst>
                </a:gridCol>
                <a:gridCol w="487679">
                  <a:extLst>
                    <a:ext uri="{9D8B030D-6E8A-4147-A177-3AD203B41FA5}">
                      <a16:colId xmlns:a16="http://schemas.microsoft.com/office/drawing/2014/main" val="20009"/>
                    </a:ext>
                  </a:extLst>
                </a:gridCol>
                <a:gridCol w="608964">
                  <a:extLst>
                    <a:ext uri="{9D8B030D-6E8A-4147-A177-3AD203B41FA5}">
                      <a16:colId xmlns:a16="http://schemas.microsoft.com/office/drawing/2014/main" val="20010"/>
                    </a:ext>
                  </a:extLst>
                </a:gridCol>
                <a:gridCol w="974725">
                  <a:extLst>
                    <a:ext uri="{9D8B030D-6E8A-4147-A177-3AD203B41FA5}">
                      <a16:colId xmlns:a16="http://schemas.microsoft.com/office/drawing/2014/main" val="20011"/>
                    </a:ext>
                  </a:extLst>
                </a:gridCol>
              </a:tblGrid>
              <a:tr h="304800">
                <a:tc>
                  <a:txBody>
                    <a:bodyPr/>
                    <a:lstStyle/>
                    <a:p>
                      <a:pPr marL="229870">
                        <a:lnSpc>
                          <a:spcPct val="100000"/>
                        </a:lnSpc>
                        <a:spcBef>
                          <a:spcPts val="280"/>
                        </a:spcBef>
                      </a:pPr>
                      <a:r>
                        <a:rPr sz="1100" b="1" dirty="0">
                          <a:solidFill>
                            <a:srgbClr val="FFFFFF"/>
                          </a:solidFill>
                          <a:latin typeface="Calibri"/>
                          <a:cs typeface="Calibri"/>
                        </a:rPr>
                        <a:t>a</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97155">
                        <a:lnSpc>
                          <a:spcPct val="100000"/>
                        </a:lnSpc>
                        <a:spcBef>
                          <a:spcPts val="280"/>
                        </a:spcBef>
                      </a:pPr>
                      <a:r>
                        <a:rPr sz="1100" b="1" dirty="0">
                          <a:solidFill>
                            <a:srgbClr val="FFFFFF"/>
                          </a:solidFill>
                          <a:latin typeface="Calibri"/>
                          <a:cs typeface="Calibri"/>
                        </a:rPr>
                        <a:t>1</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96520">
                        <a:lnSpc>
                          <a:spcPct val="100000"/>
                        </a:lnSpc>
                        <a:spcBef>
                          <a:spcPts val="280"/>
                        </a:spcBef>
                      </a:pPr>
                      <a:r>
                        <a:rPr sz="1100" b="1" dirty="0">
                          <a:solidFill>
                            <a:srgbClr val="FFFFFF"/>
                          </a:solidFill>
                          <a:latin typeface="Calibri"/>
                          <a:cs typeface="Calibri"/>
                        </a:rPr>
                        <a:t>2</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96520">
                        <a:lnSpc>
                          <a:spcPct val="100000"/>
                        </a:lnSpc>
                        <a:spcBef>
                          <a:spcPts val="280"/>
                        </a:spcBef>
                      </a:pPr>
                      <a:r>
                        <a:rPr sz="1100" b="1" dirty="0">
                          <a:solidFill>
                            <a:srgbClr val="FFFFFF"/>
                          </a:solidFill>
                          <a:latin typeface="Calibri"/>
                          <a:cs typeface="Calibri"/>
                        </a:rPr>
                        <a:t>3</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95885">
                        <a:lnSpc>
                          <a:spcPct val="100000"/>
                        </a:lnSpc>
                        <a:spcBef>
                          <a:spcPts val="280"/>
                        </a:spcBef>
                      </a:pPr>
                      <a:r>
                        <a:rPr sz="1100" b="1" dirty="0">
                          <a:solidFill>
                            <a:srgbClr val="FFFFFF"/>
                          </a:solidFill>
                          <a:latin typeface="Calibri"/>
                          <a:cs typeface="Calibri"/>
                        </a:rPr>
                        <a:t>4</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95885">
                        <a:lnSpc>
                          <a:spcPct val="100000"/>
                        </a:lnSpc>
                        <a:spcBef>
                          <a:spcPts val="280"/>
                        </a:spcBef>
                      </a:pPr>
                      <a:r>
                        <a:rPr sz="1100" b="1" dirty="0">
                          <a:solidFill>
                            <a:srgbClr val="FFFFFF"/>
                          </a:solidFill>
                          <a:latin typeface="Calibri"/>
                          <a:cs typeface="Calibri"/>
                        </a:rPr>
                        <a:t>5</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110489">
                        <a:lnSpc>
                          <a:spcPct val="100000"/>
                        </a:lnSpc>
                        <a:spcBef>
                          <a:spcPts val="280"/>
                        </a:spcBef>
                      </a:pPr>
                      <a:r>
                        <a:rPr sz="1100" b="1" dirty="0">
                          <a:solidFill>
                            <a:srgbClr val="FFFFFF"/>
                          </a:solidFill>
                          <a:latin typeface="Calibri"/>
                          <a:cs typeface="Calibri"/>
                        </a:rPr>
                        <a:t>6</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95250">
                        <a:lnSpc>
                          <a:spcPct val="100000"/>
                        </a:lnSpc>
                        <a:spcBef>
                          <a:spcPts val="280"/>
                        </a:spcBef>
                      </a:pPr>
                      <a:r>
                        <a:rPr sz="1100" b="1" dirty="0">
                          <a:solidFill>
                            <a:srgbClr val="FFFFFF"/>
                          </a:solidFill>
                          <a:latin typeface="Calibri"/>
                          <a:cs typeface="Calibri"/>
                        </a:rPr>
                        <a:t>7</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93980">
                        <a:lnSpc>
                          <a:spcPct val="100000"/>
                        </a:lnSpc>
                        <a:spcBef>
                          <a:spcPts val="280"/>
                        </a:spcBef>
                      </a:pPr>
                      <a:r>
                        <a:rPr sz="1100" b="1" dirty="0">
                          <a:solidFill>
                            <a:srgbClr val="FFFFFF"/>
                          </a:solidFill>
                          <a:latin typeface="Calibri"/>
                          <a:cs typeface="Calibri"/>
                        </a:rPr>
                        <a:t>8</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94615">
                        <a:lnSpc>
                          <a:spcPct val="100000"/>
                        </a:lnSpc>
                        <a:spcBef>
                          <a:spcPts val="280"/>
                        </a:spcBef>
                      </a:pPr>
                      <a:r>
                        <a:rPr sz="1100" b="1" dirty="0">
                          <a:solidFill>
                            <a:srgbClr val="FFFFFF"/>
                          </a:solidFill>
                          <a:latin typeface="Calibri"/>
                          <a:cs typeface="Calibri"/>
                        </a:rPr>
                        <a:t>9</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93980">
                        <a:lnSpc>
                          <a:spcPct val="100000"/>
                        </a:lnSpc>
                        <a:spcBef>
                          <a:spcPts val="280"/>
                        </a:spcBef>
                      </a:pPr>
                      <a:r>
                        <a:rPr sz="1100" b="1" spc="40" dirty="0">
                          <a:solidFill>
                            <a:srgbClr val="FFFFFF"/>
                          </a:solidFill>
                          <a:latin typeface="Calibri"/>
                          <a:cs typeface="Calibri"/>
                        </a:rPr>
                        <a:t>10</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94615">
                        <a:lnSpc>
                          <a:spcPct val="100000"/>
                        </a:lnSpc>
                        <a:spcBef>
                          <a:spcPts val="280"/>
                        </a:spcBef>
                      </a:pPr>
                      <a:r>
                        <a:rPr sz="1100" b="1" spc="40" dirty="0">
                          <a:solidFill>
                            <a:srgbClr val="FFFFFF"/>
                          </a:solidFill>
                          <a:latin typeface="Calibri"/>
                          <a:cs typeface="Calibri"/>
                        </a:rPr>
                        <a:t>11</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extLst>
                  <a:ext uri="{0D108BD9-81ED-4DB2-BD59-A6C34878D82A}">
                    <a16:rowId xmlns:a16="http://schemas.microsoft.com/office/drawing/2014/main" val="10000"/>
                  </a:ext>
                </a:extLst>
              </a:tr>
              <a:tr h="518160">
                <a:tc>
                  <a:txBody>
                    <a:bodyPr/>
                    <a:lstStyle/>
                    <a:p>
                      <a:pPr marL="95250">
                        <a:lnSpc>
                          <a:spcPct val="100000"/>
                        </a:lnSpc>
                        <a:spcBef>
                          <a:spcPts val="285"/>
                        </a:spcBef>
                      </a:pPr>
                      <a:r>
                        <a:rPr lang="en-US" sz="1100" spc="150" dirty="0">
                          <a:latin typeface="Calibri"/>
                          <a:cs typeface="Calibri"/>
                        </a:rPr>
                        <a:t>g</a:t>
                      </a:r>
                      <a:r>
                        <a:rPr lang="en-US" sz="1100" spc="150" baseline="30000" dirty="0">
                          <a:latin typeface="Calibri"/>
                          <a:cs typeface="Calibri"/>
                        </a:rPr>
                        <a:t>a</a:t>
                      </a:r>
                      <a:endParaRPr sz="1100" baseline="30000" dirty="0">
                        <a:latin typeface="Arial"/>
                        <a:cs typeface="Arial"/>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DEB"/>
                    </a:solidFill>
                  </a:tcPr>
                </a:tc>
                <a:tc>
                  <a:txBody>
                    <a:bodyPr/>
                    <a:lstStyle/>
                    <a:p>
                      <a:pPr marL="97155">
                        <a:lnSpc>
                          <a:spcPct val="100000"/>
                        </a:lnSpc>
                        <a:spcBef>
                          <a:spcPts val="280"/>
                        </a:spcBef>
                      </a:pPr>
                      <a:r>
                        <a:rPr sz="1100" dirty="0">
                          <a:latin typeface="Calibri"/>
                          <a:cs typeface="Calibri"/>
                        </a:rPr>
                        <a:t>2</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DEB"/>
                    </a:solidFill>
                  </a:tcPr>
                </a:tc>
                <a:tc>
                  <a:txBody>
                    <a:bodyPr/>
                    <a:lstStyle/>
                    <a:p>
                      <a:pPr marL="96520">
                        <a:lnSpc>
                          <a:spcPct val="100000"/>
                        </a:lnSpc>
                        <a:spcBef>
                          <a:spcPts val="280"/>
                        </a:spcBef>
                      </a:pPr>
                      <a:r>
                        <a:rPr sz="1100" dirty="0">
                          <a:latin typeface="Calibri"/>
                          <a:cs typeface="Calibri"/>
                        </a:rPr>
                        <a:t>4</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DEB"/>
                    </a:solidFill>
                  </a:tcPr>
                </a:tc>
                <a:tc>
                  <a:txBody>
                    <a:bodyPr/>
                    <a:lstStyle/>
                    <a:p>
                      <a:pPr marL="96520">
                        <a:lnSpc>
                          <a:spcPct val="100000"/>
                        </a:lnSpc>
                        <a:spcBef>
                          <a:spcPts val="280"/>
                        </a:spcBef>
                      </a:pPr>
                      <a:r>
                        <a:rPr sz="1100" dirty="0">
                          <a:latin typeface="Calibri"/>
                          <a:cs typeface="Calibri"/>
                        </a:rPr>
                        <a:t>8</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DEB"/>
                    </a:solidFill>
                  </a:tcPr>
                </a:tc>
                <a:tc>
                  <a:txBody>
                    <a:bodyPr/>
                    <a:lstStyle/>
                    <a:p>
                      <a:pPr marL="95885">
                        <a:lnSpc>
                          <a:spcPct val="100000"/>
                        </a:lnSpc>
                        <a:spcBef>
                          <a:spcPts val="590"/>
                        </a:spcBef>
                      </a:pPr>
                      <a:r>
                        <a:rPr sz="1100" dirty="0">
                          <a:latin typeface="Calibri"/>
                          <a:cs typeface="Calibri"/>
                        </a:rPr>
                        <a:t>1</a:t>
                      </a:r>
                      <a:endParaRPr sz="1100">
                        <a:latin typeface="Calibri"/>
                        <a:cs typeface="Calibri"/>
                      </a:endParaRPr>
                    </a:p>
                    <a:p>
                      <a:pPr marL="95885">
                        <a:lnSpc>
                          <a:spcPct val="100000"/>
                        </a:lnSpc>
                        <a:spcBef>
                          <a:spcPts val="375"/>
                        </a:spcBef>
                      </a:pPr>
                      <a:r>
                        <a:rPr sz="1100" dirty="0">
                          <a:latin typeface="Calibri"/>
                          <a:cs typeface="Calibri"/>
                        </a:rPr>
                        <a:t>6</a:t>
                      </a:r>
                      <a:endParaRPr sz="1100">
                        <a:latin typeface="Calibri"/>
                        <a:cs typeface="Calibri"/>
                      </a:endParaRPr>
                    </a:p>
                  </a:txBody>
                  <a:tcPr marL="0" marR="0" marT="749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DEB"/>
                    </a:solidFill>
                  </a:tcPr>
                </a:tc>
                <a:tc>
                  <a:txBody>
                    <a:bodyPr/>
                    <a:lstStyle/>
                    <a:p>
                      <a:pPr marL="95885">
                        <a:lnSpc>
                          <a:spcPct val="100000"/>
                        </a:lnSpc>
                        <a:spcBef>
                          <a:spcPts val="590"/>
                        </a:spcBef>
                      </a:pPr>
                      <a:r>
                        <a:rPr sz="1100" dirty="0">
                          <a:latin typeface="Calibri"/>
                          <a:cs typeface="Calibri"/>
                        </a:rPr>
                        <a:t>3</a:t>
                      </a:r>
                      <a:endParaRPr sz="1100">
                        <a:latin typeface="Calibri"/>
                        <a:cs typeface="Calibri"/>
                      </a:endParaRPr>
                    </a:p>
                    <a:p>
                      <a:pPr marL="95885">
                        <a:lnSpc>
                          <a:spcPct val="100000"/>
                        </a:lnSpc>
                        <a:spcBef>
                          <a:spcPts val="375"/>
                        </a:spcBef>
                      </a:pPr>
                      <a:r>
                        <a:rPr sz="1100" dirty="0">
                          <a:latin typeface="Calibri"/>
                          <a:cs typeface="Calibri"/>
                        </a:rPr>
                        <a:t>2</a:t>
                      </a:r>
                      <a:endParaRPr sz="1100">
                        <a:latin typeface="Calibri"/>
                        <a:cs typeface="Calibri"/>
                      </a:endParaRPr>
                    </a:p>
                  </a:txBody>
                  <a:tcPr marL="0" marR="0" marT="749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DEB"/>
                    </a:solidFill>
                  </a:tcPr>
                </a:tc>
                <a:tc>
                  <a:txBody>
                    <a:bodyPr/>
                    <a:lstStyle/>
                    <a:p>
                      <a:pPr marL="95250">
                        <a:lnSpc>
                          <a:spcPct val="100000"/>
                        </a:lnSpc>
                        <a:spcBef>
                          <a:spcPts val="590"/>
                        </a:spcBef>
                      </a:pPr>
                      <a:r>
                        <a:rPr sz="1100" dirty="0">
                          <a:latin typeface="Calibri"/>
                          <a:cs typeface="Calibri"/>
                        </a:rPr>
                        <a:t>6</a:t>
                      </a:r>
                      <a:endParaRPr sz="1100">
                        <a:latin typeface="Calibri"/>
                        <a:cs typeface="Calibri"/>
                      </a:endParaRPr>
                    </a:p>
                    <a:p>
                      <a:pPr marL="95250">
                        <a:lnSpc>
                          <a:spcPct val="100000"/>
                        </a:lnSpc>
                        <a:spcBef>
                          <a:spcPts val="375"/>
                        </a:spcBef>
                      </a:pPr>
                      <a:r>
                        <a:rPr sz="1100" dirty="0">
                          <a:latin typeface="Calibri"/>
                          <a:cs typeface="Calibri"/>
                        </a:rPr>
                        <a:t>4</a:t>
                      </a:r>
                      <a:endParaRPr sz="1100">
                        <a:latin typeface="Calibri"/>
                        <a:cs typeface="Calibri"/>
                      </a:endParaRPr>
                    </a:p>
                  </a:txBody>
                  <a:tcPr marL="0" marR="0" marT="749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DEB"/>
                    </a:solidFill>
                  </a:tcPr>
                </a:tc>
                <a:tc>
                  <a:txBody>
                    <a:bodyPr/>
                    <a:lstStyle/>
                    <a:p>
                      <a:pPr marL="95250">
                        <a:lnSpc>
                          <a:spcPct val="100000"/>
                        </a:lnSpc>
                        <a:spcBef>
                          <a:spcPts val="280"/>
                        </a:spcBef>
                      </a:pPr>
                      <a:r>
                        <a:rPr sz="1100" spc="35" dirty="0">
                          <a:latin typeface="Calibri"/>
                          <a:cs typeface="Calibri"/>
                        </a:rPr>
                        <a:t>128</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DEB"/>
                    </a:solidFill>
                  </a:tcPr>
                </a:tc>
                <a:tc>
                  <a:txBody>
                    <a:bodyPr/>
                    <a:lstStyle/>
                    <a:p>
                      <a:pPr marL="93980">
                        <a:lnSpc>
                          <a:spcPct val="100000"/>
                        </a:lnSpc>
                        <a:spcBef>
                          <a:spcPts val="280"/>
                        </a:spcBef>
                      </a:pPr>
                      <a:r>
                        <a:rPr sz="1100" spc="35" dirty="0">
                          <a:latin typeface="Calibri"/>
                          <a:cs typeface="Calibri"/>
                        </a:rPr>
                        <a:t>256</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DEB"/>
                    </a:solidFill>
                  </a:tcPr>
                </a:tc>
                <a:tc>
                  <a:txBody>
                    <a:bodyPr/>
                    <a:lstStyle/>
                    <a:p>
                      <a:pPr marL="94615">
                        <a:lnSpc>
                          <a:spcPct val="100000"/>
                        </a:lnSpc>
                        <a:spcBef>
                          <a:spcPts val="280"/>
                        </a:spcBef>
                      </a:pPr>
                      <a:r>
                        <a:rPr sz="1100" spc="35" dirty="0">
                          <a:latin typeface="Calibri"/>
                          <a:cs typeface="Calibri"/>
                        </a:rPr>
                        <a:t>512</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DEB"/>
                    </a:solidFill>
                  </a:tcPr>
                </a:tc>
                <a:tc>
                  <a:txBody>
                    <a:bodyPr/>
                    <a:lstStyle/>
                    <a:p>
                      <a:pPr marL="93980">
                        <a:lnSpc>
                          <a:spcPct val="100000"/>
                        </a:lnSpc>
                        <a:spcBef>
                          <a:spcPts val="280"/>
                        </a:spcBef>
                      </a:pPr>
                      <a:r>
                        <a:rPr sz="1100" spc="35" dirty="0">
                          <a:latin typeface="Calibri"/>
                          <a:cs typeface="Calibri"/>
                        </a:rPr>
                        <a:t>1024</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DEB"/>
                    </a:solidFill>
                  </a:tcPr>
                </a:tc>
                <a:tc>
                  <a:txBody>
                    <a:bodyPr/>
                    <a:lstStyle/>
                    <a:p>
                      <a:pPr marL="94615">
                        <a:lnSpc>
                          <a:spcPct val="100000"/>
                        </a:lnSpc>
                        <a:spcBef>
                          <a:spcPts val="280"/>
                        </a:spcBef>
                      </a:pPr>
                      <a:r>
                        <a:rPr sz="1100" spc="35" dirty="0">
                          <a:latin typeface="Calibri"/>
                          <a:cs typeface="Calibri"/>
                        </a:rPr>
                        <a:t>2048</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DEB"/>
                    </a:solidFill>
                  </a:tcPr>
                </a:tc>
                <a:extLst>
                  <a:ext uri="{0D108BD9-81ED-4DB2-BD59-A6C34878D82A}">
                    <a16:rowId xmlns:a16="http://schemas.microsoft.com/office/drawing/2014/main" val="10001"/>
                  </a:ext>
                </a:extLst>
              </a:tr>
              <a:tr h="517524">
                <a:tc>
                  <a:txBody>
                    <a:bodyPr/>
                    <a:lstStyle/>
                    <a:p>
                      <a:pPr marL="97790">
                        <a:lnSpc>
                          <a:spcPct val="100000"/>
                        </a:lnSpc>
                        <a:spcBef>
                          <a:spcPts val="285"/>
                        </a:spcBef>
                      </a:pPr>
                      <a:r>
                        <a:rPr sz="1100" spc="155" dirty="0">
                          <a:latin typeface="Calibri"/>
                          <a:cs typeface="Calibri"/>
                        </a:rPr>
                        <a:t>g</a:t>
                      </a:r>
                      <a:r>
                        <a:rPr sz="1100" spc="155" baseline="30000" dirty="0">
                          <a:latin typeface="Calibri"/>
                          <a:cs typeface="Calibri"/>
                        </a:rPr>
                        <a:t>a</a:t>
                      </a:r>
                      <a:r>
                        <a:rPr sz="1100" spc="45" dirty="0">
                          <a:latin typeface="Calibri"/>
                          <a:cs typeface="Calibri"/>
                        </a:rPr>
                        <a:t> </a:t>
                      </a:r>
                      <a:r>
                        <a:rPr sz="1100" spc="200" dirty="0">
                          <a:latin typeface="Calibri"/>
                          <a:cs typeface="Calibri"/>
                        </a:rPr>
                        <a:t>mod</a:t>
                      </a:r>
                      <a:r>
                        <a:rPr sz="1100" spc="45" dirty="0">
                          <a:latin typeface="Calibri"/>
                          <a:cs typeface="Calibri"/>
                        </a:rPr>
                        <a:t> </a:t>
                      </a:r>
                      <a:r>
                        <a:rPr sz="1100" spc="170" dirty="0">
                          <a:latin typeface="Calibri"/>
                          <a:cs typeface="Calibri"/>
                        </a:rPr>
                        <a:t>p</a:t>
                      </a:r>
                      <a:endParaRPr sz="1100" dirty="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FF6"/>
                    </a:solidFill>
                  </a:tcPr>
                </a:tc>
                <a:tc>
                  <a:txBody>
                    <a:bodyPr/>
                    <a:lstStyle/>
                    <a:p>
                      <a:pPr marL="97155">
                        <a:lnSpc>
                          <a:spcPct val="100000"/>
                        </a:lnSpc>
                        <a:spcBef>
                          <a:spcPts val="280"/>
                        </a:spcBef>
                      </a:pPr>
                      <a:r>
                        <a:rPr sz="1100" dirty="0">
                          <a:latin typeface="Calibri"/>
                          <a:cs typeface="Calibri"/>
                        </a:rPr>
                        <a:t>2</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FF6"/>
                    </a:solidFill>
                  </a:tcPr>
                </a:tc>
                <a:tc>
                  <a:txBody>
                    <a:bodyPr/>
                    <a:lstStyle/>
                    <a:p>
                      <a:pPr marL="96520">
                        <a:lnSpc>
                          <a:spcPct val="100000"/>
                        </a:lnSpc>
                        <a:spcBef>
                          <a:spcPts val="280"/>
                        </a:spcBef>
                      </a:pPr>
                      <a:r>
                        <a:rPr sz="1100" dirty="0">
                          <a:latin typeface="Calibri"/>
                          <a:cs typeface="Calibri"/>
                        </a:rPr>
                        <a:t>4</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FF6"/>
                    </a:solidFill>
                  </a:tcPr>
                </a:tc>
                <a:tc>
                  <a:txBody>
                    <a:bodyPr/>
                    <a:lstStyle/>
                    <a:p>
                      <a:pPr marL="96520">
                        <a:lnSpc>
                          <a:spcPct val="100000"/>
                        </a:lnSpc>
                        <a:spcBef>
                          <a:spcPts val="280"/>
                        </a:spcBef>
                      </a:pPr>
                      <a:r>
                        <a:rPr sz="1100" dirty="0">
                          <a:latin typeface="Calibri"/>
                          <a:cs typeface="Calibri"/>
                        </a:rPr>
                        <a:t>8</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FF6"/>
                    </a:solidFill>
                  </a:tcPr>
                </a:tc>
                <a:tc>
                  <a:txBody>
                    <a:bodyPr/>
                    <a:lstStyle/>
                    <a:p>
                      <a:pPr marL="95885">
                        <a:lnSpc>
                          <a:spcPct val="100000"/>
                        </a:lnSpc>
                        <a:spcBef>
                          <a:spcPts val="280"/>
                        </a:spcBef>
                      </a:pPr>
                      <a:r>
                        <a:rPr sz="1100" dirty="0">
                          <a:latin typeface="Calibri"/>
                          <a:cs typeface="Calibri"/>
                        </a:rPr>
                        <a:t>5</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FF6"/>
                    </a:solidFill>
                  </a:tcPr>
                </a:tc>
                <a:tc>
                  <a:txBody>
                    <a:bodyPr/>
                    <a:lstStyle/>
                    <a:p>
                      <a:pPr marL="95885">
                        <a:lnSpc>
                          <a:spcPct val="100000"/>
                        </a:lnSpc>
                        <a:spcBef>
                          <a:spcPts val="590"/>
                        </a:spcBef>
                      </a:pPr>
                      <a:r>
                        <a:rPr sz="1100" dirty="0">
                          <a:latin typeface="Calibri"/>
                          <a:cs typeface="Calibri"/>
                        </a:rPr>
                        <a:t>1</a:t>
                      </a:r>
                      <a:endParaRPr sz="1100">
                        <a:latin typeface="Calibri"/>
                        <a:cs typeface="Calibri"/>
                      </a:endParaRPr>
                    </a:p>
                    <a:p>
                      <a:pPr marL="95885">
                        <a:lnSpc>
                          <a:spcPct val="100000"/>
                        </a:lnSpc>
                        <a:spcBef>
                          <a:spcPts val="375"/>
                        </a:spcBef>
                      </a:pPr>
                      <a:r>
                        <a:rPr sz="1100" dirty="0">
                          <a:latin typeface="Calibri"/>
                          <a:cs typeface="Calibri"/>
                        </a:rPr>
                        <a:t>0</a:t>
                      </a:r>
                      <a:endParaRPr sz="11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FF6"/>
                    </a:solidFill>
                  </a:tcPr>
                </a:tc>
                <a:tc>
                  <a:txBody>
                    <a:bodyPr/>
                    <a:lstStyle/>
                    <a:p>
                      <a:pPr marL="109855">
                        <a:lnSpc>
                          <a:spcPct val="100000"/>
                        </a:lnSpc>
                        <a:spcBef>
                          <a:spcPts val="280"/>
                        </a:spcBef>
                      </a:pPr>
                      <a:r>
                        <a:rPr sz="1100" dirty="0">
                          <a:latin typeface="Calibri"/>
                          <a:cs typeface="Calibri"/>
                        </a:rPr>
                        <a:t>9</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FF6"/>
                    </a:solidFill>
                  </a:tcPr>
                </a:tc>
                <a:tc>
                  <a:txBody>
                    <a:bodyPr/>
                    <a:lstStyle/>
                    <a:p>
                      <a:pPr marL="95250">
                        <a:lnSpc>
                          <a:spcPct val="100000"/>
                        </a:lnSpc>
                        <a:spcBef>
                          <a:spcPts val="280"/>
                        </a:spcBef>
                      </a:pPr>
                      <a:r>
                        <a:rPr sz="1100" dirty="0">
                          <a:latin typeface="Calibri"/>
                          <a:cs typeface="Calibri"/>
                        </a:rPr>
                        <a:t>7</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FF6"/>
                    </a:solidFill>
                  </a:tcPr>
                </a:tc>
                <a:tc>
                  <a:txBody>
                    <a:bodyPr/>
                    <a:lstStyle/>
                    <a:p>
                      <a:pPr marL="93980">
                        <a:lnSpc>
                          <a:spcPct val="100000"/>
                        </a:lnSpc>
                        <a:spcBef>
                          <a:spcPts val="280"/>
                        </a:spcBef>
                      </a:pPr>
                      <a:r>
                        <a:rPr sz="1100" dirty="0">
                          <a:latin typeface="Calibri"/>
                          <a:cs typeface="Calibri"/>
                        </a:rPr>
                        <a:t>3</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FF6"/>
                    </a:solidFill>
                  </a:tcPr>
                </a:tc>
                <a:tc>
                  <a:txBody>
                    <a:bodyPr/>
                    <a:lstStyle/>
                    <a:p>
                      <a:pPr marL="94615">
                        <a:lnSpc>
                          <a:spcPct val="100000"/>
                        </a:lnSpc>
                        <a:spcBef>
                          <a:spcPts val="280"/>
                        </a:spcBef>
                      </a:pPr>
                      <a:r>
                        <a:rPr sz="1100" dirty="0">
                          <a:latin typeface="Calibri"/>
                          <a:cs typeface="Calibri"/>
                        </a:rPr>
                        <a:t>6</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FF6"/>
                    </a:solidFill>
                  </a:tcPr>
                </a:tc>
                <a:tc>
                  <a:txBody>
                    <a:bodyPr/>
                    <a:lstStyle/>
                    <a:p>
                      <a:pPr marL="93980">
                        <a:lnSpc>
                          <a:spcPct val="100000"/>
                        </a:lnSpc>
                        <a:spcBef>
                          <a:spcPts val="280"/>
                        </a:spcBef>
                      </a:pPr>
                      <a:r>
                        <a:rPr sz="1100" dirty="0">
                          <a:latin typeface="Calibri"/>
                          <a:cs typeface="Calibri"/>
                        </a:rPr>
                        <a:t>1</a:t>
                      </a:r>
                      <a:endParaRPr sz="11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FF6"/>
                    </a:solidFill>
                  </a:tcPr>
                </a:tc>
                <a:tc>
                  <a:txBody>
                    <a:bodyPr/>
                    <a:lstStyle/>
                    <a:p>
                      <a:pPr marL="94615">
                        <a:lnSpc>
                          <a:spcPct val="100000"/>
                        </a:lnSpc>
                        <a:spcBef>
                          <a:spcPts val="280"/>
                        </a:spcBef>
                      </a:pPr>
                      <a:r>
                        <a:rPr sz="1100" dirty="0">
                          <a:latin typeface="Calibri"/>
                          <a:cs typeface="Calibri"/>
                        </a:rPr>
                        <a:t>2</a:t>
                      </a: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FF6"/>
                    </a:solidFill>
                  </a:tcPr>
                </a:tc>
                <a:extLst>
                  <a:ext uri="{0D108BD9-81ED-4DB2-BD59-A6C34878D82A}">
                    <a16:rowId xmlns:a16="http://schemas.microsoft.com/office/drawing/2014/main" val="10002"/>
                  </a:ext>
                </a:extLst>
              </a:tr>
            </a:tbl>
          </a:graphicData>
        </a:graphic>
      </p:graphicFrame>
      <p:sp>
        <p:nvSpPr>
          <p:cNvPr id="6" name="object 6"/>
          <p:cNvSpPr txBox="1"/>
          <p:nvPr/>
        </p:nvSpPr>
        <p:spPr>
          <a:xfrm>
            <a:off x="1546225" y="3963034"/>
            <a:ext cx="7277100" cy="2354491"/>
          </a:xfrm>
          <a:prstGeom prst="rect">
            <a:avLst/>
          </a:prstGeom>
        </p:spPr>
        <p:txBody>
          <a:bodyPr vert="horz" wrap="square" lIns="0" tIns="12700" rIns="0" bIns="0" rtlCol="0">
            <a:spAutoFit/>
          </a:bodyPr>
          <a:lstStyle/>
          <a:p>
            <a:pPr marL="149860">
              <a:lnSpc>
                <a:spcPct val="100000"/>
              </a:lnSpc>
              <a:spcBef>
                <a:spcPts val="100"/>
              </a:spcBef>
            </a:pPr>
            <a:r>
              <a:rPr lang="el-GR" sz="1100" b="1" spc="80" dirty="0">
                <a:solidFill>
                  <a:srgbClr val="FFFFFF"/>
                </a:solidFill>
                <a:latin typeface="Calibri"/>
                <a:cs typeface="Calibri"/>
              </a:rPr>
              <a:t>Ο A επιλέγει τον αριθμό 4, ο B επιλέγει τον αριθμό 3, και έτσι το κοινό μυστικό υπολογίζεται ως:</a:t>
            </a:r>
          </a:p>
          <a:p>
            <a:pPr marL="149860">
              <a:lnSpc>
                <a:spcPct val="100000"/>
              </a:lnSpc>
              <a:spcBef>
                <a:spcPts val="100"/>
              </a:spcBef>
            </a:pPr>
            <a:r>
              <a:rPr lang="el-GR" sz="1100" b="1" spc="80" dirty="0">
                <a:solidFill>
                  <a:srgbClr val="FFFFFF"/>
                </a:solidFill>
                <a:latin typeface="Calibri"/>
                <a:cs typeface="Calibri"/>
              </a:rPr>
              <a:t>(2</a:t>
            </a:r>
            <a:r>
              <a:rPr lang="el-GR" sz="1100" b="1" spc="80" baseline="30000" dirty="0">
                <a:solidFill>
                  <a:srgbClr val="FFFFFF"/>
                </a:solidFill>
                <a:latin typeface="Calibri"/>
                <a:cs typeface="Calibri"/>
              </a:rPr>
              <a:t>3</a:t>
            </a:r>
            <a:r>
              <a:rPr lang="el-GR" sz="1100" b="1" spc="80" dirty="0">
                <a:solidFill>
                  <a:srgbClr val="FFFFFF"/>
                </a:solidFill>
                <a:latin typeface="Calibri"/>
                <a:cs typeface="Calibri"/>
              </a:rPr>
              <a:t>)</a:t>
            </a:r>
            <a:r>
              <a:rPr lang="el-GR" sz="1100" b="1" spc="80" baseline="30000" dirty="0">
                <a:solidFill>
                  <a:srgbClr val="FFFFFF"/>
                </a:solidFill>
                <a:latin typeface="Calibri"/>
                <a:cs typeface="Calibri"/>
              </a:rPr>
              <a:t>4</a:t>
            </a:r>
            <a:r>
              <a:rPr lang="el-GR" sz="1100" b="1" spc="80" dirty="0">
                <a:solidFill>
                  <a:srgbClr val="FFFFFF"/>
                </a:solidFill>
                <a:latin typeface="Calibri"/>
                <a:cs typeface="Calibri"/>
              </a:rPr>
              <a:t>=(2</a:t>
            </a:r>
            <a:r>
              <a:rPr lang="el-GR" sz="1100" b="1" spc="80" baseline="30000" dirty="0">
                <a:solidFill>
                  <a:srgbClr val="FFFFFF"/>
                </a:solidFill>
                <a:latin typeface="Calibri"/>
                <a:cs typeface="Calibri"/>
              </a:rPr>
              <a:t>4</a:t>
            </a:r>
            <a:r>
              <a:rPr lang="el-GR" sz="1100" b="1" spc="80" dirty="0">
                <a:solidFill>
                  <a:srgbClr val="FFFFFF"/>
                </a:solidFill>
                <a:latin typeface="Calibri"/>
                <a:cs typeface="Calibri"/>
              </a:rPr>
              <a:t>)</a:t>
            </a:r>
            <a:r>
              <a:rPr lang="el-GR" sz="1100" b="1" spc="80" baseline="30000" dirty="0">
                <a:solidFill>
                  <a:srgbClr val="FFFFFF"/>
                </a:solidFill>
                <a:latin typeface="Calibri"/>
                <a:cs typeface="Calibri"/>
              </a:rPr>
              <a:t>3</a:t>
            </a:r>
            <a:r>
              <a:rPr lang="el-GR" sz="1100" b="1" spc="80" dirty="0">
                <a:solidFill>
                  <a:srgbClr val="FFFFFF"/>
                </a:solidFill>
                <a:latin typeface="Calibri"/>
                <a:cs typeface="Calibri"/>
              </a:rPr>
              <a:t>=2</a:t>
            </a:r>
            <a:r>
              <a:rPr lang="el-GR" sz="1100" b="1" spc="80" baseline="30000" dirty="0">
                <a:solidFill>
                  <a:srgbClr val="FFFFFF"/>
                </a:solidFill>
                <a:latin typeface="Calibri"/>
                <a:cs typeface="Calibri"/>
              </a:rPr>
              <a:t>12</a:t>
            </a:r>
            <a:r>
              <a:rPr lang="el-GR" sz="1100" b="1" spc="80" dirty="0">
                <a:solidFill>
                  <a:srgbClr val="FFFFFF"/>
                </a:solidFill>
                <a:latin typeface="Calibri"/>
                <a:cs typeface="Calibri"/>
              </a:rPr>
              <a:t>≡4(mod11)</a:t>
            </a:r>
            <a:endParaRPr lang="en-US" sz="1100" b="1" spc="80" dirty="0">
              <a:solidFill>
                <a:srgbClr val="FFFFFF"/>
              </a:solidFill>
              <a:latin typeface="Calibri"/>
              <a:cs typeface="Calibri"/>
            </a:endParaRPr>
          </a:p>
          <a:p>
            <a:pPr marL="149860">
              <a:lnSpc>
                <a:spcPct val="100000"/>
              </a:lnSpc>
              <a:spcBef>
                <a:spcPts val="100"/>
              </a:spcBef>
            </a:pPr>
            <a:endParaRPr lang="en-US" sz="1100" b="1" spc="80" dirty="0">
              <a:solidFill>
                <a:srgbClr val="FFFFFF"/>
              </a:solidFill>
              <a:latin typeface="Calibri"/>
              <a:cs typeface="Calibri"/>
            </a:endParaRPr>
          </a:p>
          <a:p>
            <a:pPr marL="149860">
              <a:lnSpc>
                <a:spcPct val="100000"/>
              </a:lnSpc>
              <a:spcBef>
                <a:spcPts val="100"/>
              </a:spcBef>
            </a:pPr>
            <a:endParaRPr lang="en-US" sz="1100" b="1" spc="80" dirty="0">
              <a:solidFill>
                <a:srgbClr val="FFFFFF"/>
              </a:solidFill>
              <a:latin typeface="Calibri"/>
              <a:cs typeface="Calibri"/>
            </a:endParaRPr>
          </a:p>
          <a:p>
            <a:pPr marL="149860">
              <a:lnSpc>
                <a:spcPct val="100000"/>
              </a:lnSpc>
              <a:spcBef>
                <a:spcPts val="100"/>
              </a:spcBef>
            </a:pPr>
            <a:r>
              <a:rPr lang="el-GR" sz="1100" b="1" spc="80" dirty="0">
                <a:solidFill>
                  <a:srgbClr val="FFFFFF"/>
                </a:solidFill>
                <a:latin typeface="Calibri"/>
                <a:cs typeface="Calibri"/>
              </a:rPr>
              <a:t>Ο επιτιθέμενος (</a:t>
            </a:r>
            <a:r>
              <a:rPr lang="el-GR" sz="1100" b="1" spc="80" dirty="0" err="1">
                <a:solidFill>
                  <a:srgbClr val="FFFFFF"/>
                </a:solidFill>
                <a:latin typeface="Calibri"/>
                <a:cs typeface="Calibri"/>
              </a:rPr>
              <a:t>adversary</a:t>
            </a:r>
            <a:r>
              <a:rPr lang="el-GR" sz="1100" b="1" spc="80" dirty="0">
                <a:solidFill>
                  <a:srgbClr val="FFFFFF"/>
                </a:solidFill>
                <a:latin typeface="Calibri"/>
                <a:cs typeface="Calibri"/>
              </a:rPr>
              <a:t>) παρατηρεί τις τιμές:</a:t>
            </a:r>
          </a:p>
          <a:p>
            <a:pPr marL="149860">
              <a:lnSpc>
                <a:spcPct val="100000"/>
              </a:lnSpc>
              <a:spcBef>
                <a:spcPts val="100"/>
              </a:spcBef>
            </a:pPr>
            <a:r>
              <a:rPr lang="el-GR" sz="1100" b="1" spc="80" dirty="0">
                <a:solidFill>
                  <a:srgbClr val="FFFFFF"/>
                </a:solidFill>
                <a:latin typeface="Calibri"/>
                <a:cs typeface="Calibri"/>
              </a:rPr>
              <a:t>    2</a:t>
            </a:r>
            <a:r>
              <a:rPr lang="el-GR" sz="1100" b="1" spc="80" baseline="30000" dirty="0">
                <a:solidFill>
                  <a:srgbClr val="FFFFFF"/>
                </a:solidFill>
                <a:latin typeface="Calibri"/>
                <a:cs typeface="Calibri"/>
              </a:rPr>
              <a:t>3</a:t>
            </a:r>
            <a:r>
              <a:rPr lang="el-GR" sz="1100" b="1" spc="80" dirty="0">
                <a:solidFill>
                  <a:srgbClr val="FFFFFF"/>
                </a:solidFill>
                <a:latin typeface="Calibri"/>
                <a:cs typeface="Calibri"/>
              </a:rPr>
              <a:t>≡8mod  11</a:t>
            </a:r>
            <a:endParaRPr lang="en-US" sz="1100" b="1" spc="80" dirty="0">
              <a:solidFill>
                <a:srgbClr val="FFFFFF"/>
              </a:solidFill>
              <a:latin typeface="Calibri"/>
              <a:cs typeface="Calibri"/>
            </a:endParaRPr>
          </a:p>
          <a:p>
            <a:pPr marL="149860">
              <a:lnSpc>
                <a:spcPct val="100000"/>
              </a:lnSpc>
              <a:spcBef>
                <a:spcPts val="100"/>
              </a:spcBef>
            </a:pPr>
            <a:r>
              <a:rPr lang="el-GR" sz="1100" b="1" spc="80" dirty="0">
                <a:solidFill>
                  <a:srgbClr val="FFFFFF"/>
                </a:solidFill>
                <a:latin typeface="Calibri"/>
                <a:cs typeface="Calibri"/>
              </a:rPr>
              <a:t>    2</a:t>
            </a:r>
            <a:r>
              <a:rPr lang="el-GR" sz="1100" b="1" spc="80" baseline="30000" dirty="0">
                <a:solidFill>
                  <a:srgbClr val="FFFFFF"/>
                </a:solidFill>
                <a:latin typeface="Calibri"/>
                <a:cs typeface="Calibri"/>
              </a:rPr>
              <a:t>4</a:t>
            </a:r>
            <a:r>
              <a:rPr lang="el-GR" sz="1100" b="1" spc="80" dirty="0">
                <a:solidFill>
                  <a:srgbClr val="FFFFFF"/>
                </a:solidFill>
                <a:latin typeface="Calibri"/>
                <a:cs typeface="Calibri"/>
              </a:rPr>
              <a:t>≡5mod  </a:t>
            </a:r>
            <a:r>
              <a:rPr lang="en-US" sz="1100" b="1" spc="80" dirty="0">
                <a:solidFill>
                  <a:srgbClr val="FFFFFF"/>
                </a:solidFill>
                <a:latin typeface="Calibri"/>
                <a:cs typeface="Calibri"/>
              </a:rPr>
              <a:t>11</a:t>
            </a:r>
            <a:endParaRPr lang="el-GR" sz="1100" b="1" spc="80" dirty="0">
              <a:solidFill>
                <a:srgbClr val="FFFFFF"/>
              </a:solidFill>
              <a:latin typeface="Calibri"/>
              <a:cs typeface="Calibri"/>
            </a:endParaRPr>
          </a:p>
          <a:p>
            <a:pPr marL="149860">
              <a:lnSpc>
                <a:spcPct val="100000"/>
              </a:lnSpc>
              <a:spcBef>
                <a:spcPts val="100"/>
              </a:spcBef>
            </a:pPr>
            <a:endParaRPr lang="el-GR" sz="1100" b="1" spc="80" dirty="0">
              <a:solidFill>
                <a:srgbClr val="FFFFFF"/>
              </a:solidFill>
              <a:latin typeface="Calibri"/>
              <a:cs typeface="Calibri"/>
            </a:endParaRPr>
          </a:p>
          <a:p>
            <a:pPr marL="149860">
              <a:lnSpc>
                <a:spcPct val="100000"/>
              </a:lnSpc>
              <a:spcBef>
                <a:spcPts val="100"/>
              </a:spcBef>
            </a:pPr>
            <a:r>
              <a:rPr lang="el-GR" sz="1100" b="1" spc="80" dirty="0">
                <a:solidFill>
                  <a:srgbClr val="FFFFFF"/>
                </a:solidFill>
                <a:latin typeface="Calibri"/>
                <a:cs typeface="Calibri"/>
              </a:rPr>
              <a:t>Για να ανακαλύψει το κοινό μυστικό, πρέπει να λύσει ένα από τα παρακάτω προβλήματα διακριτού λογαρίθμου:</a:t>
            </a:r>
          </a:p>
          <a:p>
            <a:pPr marL="149860">
              <a:lnSpc>
                <a:spcPct val="100000"/>
              </a:lnSpc>
              <a:spcBef>
                <a:spcPts val="100"/>
              </a:spcBef>
            </a:pPr>
            <a:r>
              <a:rPr lang="el-GR" sz="1100" b="1" spc="80" dirty="0">
                <a:solidFill>
                  <a:srgbClr val="FFFFFF"/>
                </a:solidFill>
                <a:latin typeface="Calibri"/>
                <a:cs typeface="Calibri"/>
              </a:rPr>
              <a:t>    Να βρει x ώστε 2</a:t>
            </a:r>
            <a:r>
              <a:rPr lang="el-GR" sz="1100" b="1" spc="80" baseline="30000" dirty="0">
                <a:solidFill>
                  <a:srgbClr val="FFFFFF"/>
                </a:solidFill>
                <a:latin typeface="Calibri"/>
                <a:cs typeface="Calibri"/>
              </a:rPr>
              <a:t>x</a:t>
            </a:r>
            <a:r>
              <a:rPr lang="el-GR" sz="1100" b="1" spc="80" dirty="0">
                <a:solidFill>
                  <a:srgbClr val="FFFFFF"/>
                </a:solidFill>
                <a:latin typeface="Calibri"/>
                <a:cs typeface="Calibri"/>
              </a:rPr>
              <a:t>≡8mod  11   ή</a:t>
            </a:r>
            <a:r>
              <a:rPr lang="en-US" sz="1100" b="1" spc="80" dirty="0">
                <a:solidFill>
                  <a:srgbClr val="FFFFFF"/>
                </a:solidFill>
                <a:latin typeface="Calibri"/>
                <a:cs typeface="Calibri"/>
              </a:rPr>
              <a:t> </a:t>
            </a:r>
            <a:r>
              <a:rPr lang="el-GR" sz="1100" b="1" spc="80" dirty="0">
                <a:solidFill>
                  <a:srgbClr val="FFFFFF"/>
                </a:solidFill>
                <a:latin typeface="Calibri"/>
                <a:cs typeface="Calibri"/>
              </a:rPr>
              <a:t>    Να βρει y ώστε 2</a:t>
            </a:r>
            <a:r>
              <a:rPr lang="el-GR" sz="1100" b="1" spc="80" baseline="30000" dirty="0">
                <a:solidFill>
                  <a:srgbClr val="FFFFFF"/>
                </a:solidFill>
                <a:latin typeface="Calibri"/>
                <a:cs typeface="Calibri"/>
              </a:rPr>
              <a:t>y</a:t>
            </a:r>
            <a:r>
              <a:rPr lang="el-GR" sz="1100" b="1" spc="80" dirty="0">
                <a:solidFill>
                  <a:srgbClr val="FFFFFF"/>
                </a:solidFill>
                <a:latin typeface="Calibri"/>
                <a:cs typeface="Calibri"/>
              </a:rPr>
              <a:t>≡5mod  11</a:t>
            </a:r>
          </a:p>
          <a:p>
            <a:pPr marL="149860">
              <a:lnSpc>
                <a:spcPct val="100000"/>
              </a:lnSpc>
              <a:spcBef>
                <a:spcPts val="100"/>
              </a:spcBef>
            </a:pPr>
            <a:endParaRPr lang="el-GR" sz="1100" b="1" spc="80" dirty="0">
              <a:solidFill>
                <a:srgbClr val="FFFFFF"/>
              </a:solidFill>
              <a:latin typeface="Calibri"/>
              <a:cs typeface="Calibri"/>
            </a:endParaRPr>
          </a:p>
          <a:p>
            <a:pPr marL="149860">
              <a:lnSpc>
                <a:spcPct val="100000"/>
              </a:lnSpc>
              <a:spcBef>
                <a:spcPts val="100"/>
              </a:spcBef>
            </a:pPr>
            <a:r>
              <a:rPr lang="el-GR" sz="1100" b="1" spc="80" dirty="0">
                <a:solidFill>
                  <a:srgbClr val="FFFFFF"/>
                </a:solidFill>
                <a:latin typeface="Calibri"/>
                <a:cs typeface="Calibri"/>
              </a:rPr>
              <a:t>Αν καταφέρει να βρει είτε το x είτε το y, τότε μπορεί να υπολογίσει το κοινό μυστικό.</a:t>
            </a:r>
          </a:p>
        </p:txBody>
      </p:sp>
      <p:pic>
        <p:nvPicPr>
          <p:cNvPr id="7" name="object 7"/>
          <p:cNvPicPr/>
          <p:nvPr/>
        </p:nvPicPr>
        <p:blipFill>
          <a:blip r:embed="rId2" cstate="print"/>
          <a:stretch>
            <a:fillRect/>
          </a:stretch>
        </p:blipFill>
        <p:spPr>
          <a:xfrm>
            <a:off x="9235591" y="6030067"/>
            <a:ext cx="1530032" cy="612140"/>
          </a:xfrm>
          <a:prstGeom prst="rect">
            <a:avLst/>
          </a:prstGeom>
        </p:spPr>
      </p:pic>
      <p:sp>
        <p:nvSpPr>
          <p:cNvPr id="8" name="object 8"/>
          <p:cNvSpPr txBox="1"/>
          <p:nvPr/>
        </p:nvSpPr>
        <p:spPr>
          <a:xfrm>
            <a:off x="10661967" y="5908294"/>
            <a:ext cx="154305" cy="226695"/>
          </a:xfrm>
          <a:prstGeom prst="rect">
            <a:avLst/>
          </a:prstGeom>
        </p:spPr>
        <p:txBody>
          <a:bodyPr vert="horz" wrap="square" lIns="0" tIns="43815" rIns="0" bIns="0" rtlCol="0">
            <a:spAutoFit/>
          </a:bodyPr>
          <a:lstStyle/>
          <a:p>
            <a:pPr marL="38100">
              <a:lnSpc>
                <a:spcPct val="100000"/>
              </a:lnSpc>
              <a:spcBef>
                <a:spcPts val="345"/>
              </a:spcBef>
            </a:pPr>
            <a:r>
              <a:rPr sz="1100" dirty="0">
                <a:solidFill>
                  <a:srgbClr val="FFFFFF"/>
                </a:solidFill>
                <a:latin typeface="Arial"/>
                <a:cs typeface="Arial"/>
              </a:rPr>
              <a:t>6</a:t>
            </a:r>
            <a:endParaRPr sz="1100">
              <a:latin typeface="Arial"/>
              <a:cs typeface="Arial"/>
            </a:endParaRPr>
          </a:p>
        </p:txBody>
      </p:sp>
      <p:sp>
        <p:nvSpPr>
          <p:cNvPr id="10" name="Rectangle 2">
            <a:extLst>
              <a:ext uri="{FF2B5EF4-FFF2-40B4-BE49-F238E27FC236}">
                <a16:creationId xmlns:a16="http://schemas.microsoft.com/office/drawing/2014/main" id="{631FB662-85F3-6D11-A160-8ABE682B85BC}"/>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3" name="Rectangle 5">
            <a:extLst>
              <a:ext uri="{FF2B5EF4-FFF2-40B4-BE49-F238E27FC236}">
                <a16:creationId xmlns:a16="http://schemas.microsoft.com/office/drawing/2014/main" id="{9DFD12DB-56E5-4220-CD13-2C9903FF39D9}"/>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38615" y="6043929"/>
            <a:ext cx="1530032" cy="612140"/>
          </a:xfrm>
          <a:prstGeom prst="rect">
            <a:avLst/>
          </a:prstGeom>
        </p:spPr>
      </p:pic>
      <p:sp>
        <p:nvSpPr>
          <p:cNvPr id="3" name="object 3"/>
          <p:cNvSpPr txBox="1"/>
          <p:nvPr/>
        </p:nvSpPr>
        <p:spPr>
          <a:xfrm>
            <a:off x="436562" y="5991738"/>
            <a:ext cx="83185" cy="170180"/>
          </a:xfrm>
          <a:prstGeom prst="rect">
            <a:avLst/>
          </a:prstGeom>
        </p:spPr>
        <p:txBody>
          <a:bodyPr vert="horz" wrap="square" lIns="0" tIns="12700" rIns="0" bIns="0" rtlCol="0">
            <a:spAutoFit/>
          </a:bodyPr>
          <a:lstStyle/>
          <a:p>
            <a:pPr marL="12700">
              <a:lnSpc>
                <a:spcPct val="100000"/>
              </a:lnSpc>
              <a:spcBef>
                <a:spcPts val="100"/>
              </a:spcBef>
            </a:pPr>
            <a:r>
              <a:rPr sz="950" spc="-25" dirty="0">
                <a:latin typeface="Calibri"/>
                <a:cs typeface="Calibri"/>
              </a:rPr>
              <a:t>*</a:t>
            </a:r>
            <a:endParaRPr sz="950">
              <a:latin typeface="Calibri"/>
              <a:cs typeface="Calibri"/>
            </a:endParaRPr>
          </a:p>
        </p:txBody>
      </p:sp>
      <p:sp>
        <p:nvSpPr>
          <p:cNvPr id="4" name="object 4"/>
          <p:cNvSpPr txBox="1"/>
          <p:nvPr/>
        </p:nvSpPr>
        <p:spPr>
          <a:xfrm>
            <a:off x="1231264" y="5895828"/>
            <a:ext cx="787400" cy="170180"/>
          </a:xfrm>
          <a:prstGeom prst="rect">
            <a:avLst/>
          </a:prstGeom>
        </p:spPr>
        <p:txBody>
          <a:bodyPr vert="horz" wrap="square" lIns="0" tIns="12700" rIns="0" bIns="0" rtlCol="0">
            <a:spAutoFit/>
          </a:bodyPr>
          <a:lstStyle/>
          <a:p>
            <a:pPr marL="12700">
              <a:lnSpc>
                <a:spcPct val="100000"/>
              </a:lnSpc>
              <a:spcBef>
                <a:spcPts val="100"/>
              </a:spcBef>
            </a:pPr>
            <a:r>
              <a:rPr sz="950" spc="35" dirty="0">
                <a:latin typeface="Calibri"/>
                <a:cs typeface="Calibri"/>
              </a:rPr>
              <a:t>:</a:t>
            </a:r>
            <a:r>
              <a:rPr sz="950" spc="-20" dirty="0">
                <a:latin typeface="Calibri"/>
                <a:cs typeface="Calibri"/>
              </a:rPr>
              <a:t> </a:t>
            </a:r>
            <a:r>
              <a:rPr sz="950" spc="60" dirty="0">
                <a:latin typeface="Calibri"/>
                <a:cs typeface="Calibri"/>
              </a:rPr>
              <a:t>Εκτελέσιμος</a:t>
            </a:r>
            <a:endParaRPr sz="950" dirty="0">
              <a:latin typeface="Calibri"/>
              <a:cs typeface="Calibri"/>
            </a:endParaRPr>
          </a:p>
        </p:txBody>
      </p:sp>
      <p:sp>
        <p:nvSpPr>
          <p:cNvPr id="5" name="object 5"/>
          <p:cNvSpPr txBox="1"/>
          <p:nvPr/>
        </p:nvSpPr>
        <p:spPr>
          <a:xfrm>
            <a:off x="11084877" y="6313804"/>
            <a:ext cx="178435" cy="193040"/>
          </a:xfrm>
          <a:prstGeom prst="rect">
            <a:avLst/>
          </a:prstGeom>
        </p:spPr>
        <p:txBody>
          <a:bodyPr vert="horz" wrap="square" lIns="0" tIns="12700" rIns="0" bIns="0" rtlCol="0">
            <a:spAutoFit/>
          </a:bodyPr>
          <a:lstStyle/>
          <a:p>
            <a:pPr marL="12700">
              <a:lnSpc>
                <a:spcPct val="100000"/>
              </a:lnSpc>
              <a:spcBef>
                <a:spcPts val="100"/>
              </a:spcBef>
            </a:pPr>
            <a:r>
              <a:rPr sz="1100" spc="-30" dirty="0">
                <a:latin typeface="Arial"/>
                <a:cs typeface="Arial"/>
              </a:rPr>
              <a:t>1</a:t>
            </a:r>
            <a:r>
              <a:rPr sz="1100" dirty="0">
                <a:latin typeface="Arial"/>
                <a:cs typeface="Arial"/>
              </a:rPr>
              <a:t>9</a:t>
            </a:r>
            <a:endParaRPr sz="1100">
              <a:latin typeface="Arial"/>
              <a:cs typeface="Arial"/>
            </a:endParaRPr>
          </a:p>
        </p:txBody>
      </p:sp>
      <p:sp>
        <p:nvSpPr>
          <p:cNvPr id="6" name="object 6"/>
          <p:cNvSpPr txBox="1">
            <a:spLocks noGrp="1"/>
          </p:cNvSpPr>
          <p:nvPr>
            <p:ph type="title"/>
          </p:nvPr>
        </p:nvSpPr>
        <p:spPr>
          <a:xfrm>
            <a:off x="497205" y="229234"/>
            <a:ext cx="3303904"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Λίστα</a:t>
            </a:r>
            <a:r>
              <a:rPr sz="2400" spc="-20" dirty="0">
                <a:latin typeface="Arial"/>
                <a:cs typeface="Arial"/>
              </a:rPr>
              <a:t> </a:t>
            </a:r>
            <a:r>
              <a:rPr sz="2400" spc="-5" dirty="0">
                <a:latin typeface="Arial"/>
                <a:cs typeface="Arial"/>
              </a:rPr>
              <a:t>αρχείων</a:t>
            </a:r>
            <a:r>
              <a:rPr sz="2400" spc="-15" dirty="0">
                <a:latin typeface="Arial"/>
                <a:cs typeface="Arial"/>
              </a:rPr>
              <a:t> </a:t>
            </a:r>
            <a:r>
              <a:rPr sz="2400" spc="-5" dirty="0">
                <a:latin typeface="Arial"/>
                <a:cs typeface="Arial"/>
              </a:rPr>
              <a:t>ανά</a:t>
            </a:r>
            <a:r>
              <a:rPr sz="2400" spc="10" dirty="0">
                <a:latin typeface="Arial"/>
                <a:cs typeface="Arial"/>
              </a:rPr>
              <a:t> </a:t>
            </a:r>
            <a:r>
              <a:rPr sz="2400" spc="-20" dirty="0">
                <a:latin typeface="Arial"/>
                <a:cs typeface="Arial"/>
              </a:rPr>
              <a:t>τύπο</a:t>
            </a:r>
            <a:endParaRPr sz="2400">
              <a:latin typeface="Arial"/>
              <a:cs typeface="Arial"/>
            </a:endParaRPr>
          </a:p>
        </p:txBody>
      </p:sp>
      <p:grpSp>
        <p:nvGrpSpPr>
          <p:cNvPr id="7" name="object 7"/>
          <p:cNvGrpSpPr/>
          <p:nvPr/>
        </p:nvGrpSpPr>
        <p:grpSpPr>
          <a:xfrm>
            <a:off x="723265" y="2153920"/>
            <a:ext cx="5770245" cy="564515"/>
            <a:chOff x="814069" y="2353310"/>
            <a:chExt cx="5770245" cy="564515"/>
          </a:xfrm>
        </p:grpSpPr>
        <p:sp>
          <p:nvSpPr>
            <p:cNvPr id="8" name="object 8"/>
            <p:cNvSpPr/>
            <p:nvPr/>
          </p:nvSpPr>
          <p:spPr>
            <a:xfrm>
              <a:off x="833119" y="2372360"/>
              <a:ext cx="5732145" cy="526415"/>
            </a:xfrm>
            <a:custGeom>
              <a:avLst/>
              <a:gdLst/>
              <a:ahLst/>
              <a:cxnLst/>
              <a:rect l="l" t="t" r="r" b="b"/>
              <a:pathLst>
                <a:path w="5732145" h="526414">
                  <a:moveTo>
                    <a:pt x="5732145" y="0"/>
                  </a:moveTo>
                  <a:lnTo>
                    <a:pt x="0" y="0"/>
                  </a:lnTo>
                  <a:lnTo>
                    <a:pt x="0" y="526414"/>
                  </a:lnTo>
                  <a:lnTo>
                    <a:pt x="5732145" y="526414"/>
                  </a:lnTo>
                  <a:lnTo>
                    <a:pt x="5732145" y="0"/>
                  </a:lnTo>
                  <a:close/>
                </a:path>
              </a:pathLst>
            </a:custGeom>
            <a:solidFill>
              <a:srgbClr val="CCCCCC"/>
            </a:solidFill>
          </p:spPr>
          <p:txBody>
            <a:bodyPr wrap="square" lIns="0" tIns="0" rIns="0" bIns="0" rtlCol="0"/>
            <a:lstStyle/>
            <a:p>
              <a:endParaRPr/>
            </a:p>
          </p:txBody>
        </p:sp>
        <p:sp>
          <p:nvSpPr>
            <p:cNvPr id="9" name="object 9"/>
            <p:cNvSpPr/>
            <p:nvPr/>
          </p:nvSpPr>
          <p:spPr>
            <a:xfrm>
              <a:off x="833119" y="2372360"/>
              <a:ext cx="5732145" cy="526415"/>
            </a:xfrm>
            <a:custGeom>
              <a:avLst/>
              <a:gdLst/>
              <a:ahLst/>
              <a:cxnLst/>
              <a:rect l="l" t="t" r="r" b="b"/>
              <a:pathLst>
                <a:path w="5732145" h="526414">
                  <a:moveTo>
                    <a:pt x="0" y="0"/>
                  </a:moveTo>
                  <a:lnTo>
                    <a:pt x="5732145" y="0"/>
                  </a:lnTo>
                  <a:lnTo>
                    <a:pt x="5732145" y="526414"/>
                  </a:lnTo>
                  <a:lnTo>
                    <a:pt x="0" y="526414"/>
                  </a:lnTo>
                  <a:lnTo>
                    <a:pt x="0" y="0"/>
                  </a:lnTo>
                </a:path>
              </a:pathLst>
            </a:custGeom>
            <a:ln w="38100">
              <a:solidFill>
                <a:srgbClr val="000000"/>
              </a:solidFill>
            </a:ln>
          </p:spPr>
          <p:txBody>
            <a:bodyPr wrap="square" lIns="0" tIns="0" rIns="0" bIns="0" rtlCol="0"/>
            <a:lstStyle/>
            <a:p>
              <a:endParaRPr/>
            </a:p>
          </p:txBody>
        </p:sp>
      </p:grpSp>
      <p:sp>
        <p:nvSpPr>
          <p:cNvPr id="10" name="object 10"/>
          <p:cNvSpPr txBox="1"/>
          <p:nvPr/>
        </p:nvSpPr>
        <p:spPr>
          <a:xfrm>
            <a:off x="497205" y="3110229"/>
            <a:ext cx="1285240" cy="159018"/>
          </a:xfrm>
          <a:prstGeom prst="rect">
            <a:avLst/>
          </a:prstGeom>
        </p:spPr>
        <p:txBody>
          <a:bodyPr vert="horz" wrap="square" lIns="0" tIns="12700" rIns="0" bIns="0" rtlCol="0">
            <a:spAutoFit/>
          </a:bodyPr>
          <a:lstStyle/>
          <a:p>
            <a:pPr marL="12700">
              <a:lnSpc>
                <a:spcPct val="100000"/>
              </a:lnSpc>
              <a:spcBef>
                <a:spcPts val="100"/>
              </a:spcBef>
            </a:pPr>
            <a:r>
              <a:rPr sz="950" b="1" spc="70" dirty="0">
                <a:latin typeface="Calibri"/>
                <a:cs typeface="Calibri"/>
              </a:rPr>
              <a:t>$</a:t>
            </a:r>
            <a:r>
              <a:rPr sz="950" b="1" spc="5" dirty="0">
                <a:latin typeface="Calibri"/>
                <a:cs typeface="Calibri"/>
              </a:rPr>
              <a:t> </a:t>
            </a:r>
            <a:r>
              <a:rPr lang="en-US" sz="950" b="1" spc="50" dirty="0">
                <a:solidFill>
                  <a:srgbClr val="FF0000"/>
                </a:solidFill>
                <a:latin typeface="Calibri"/>
                <a:cs typeface="Calibri"/>
              </a:rPr>
              <a:t>ls -IF</a:t>
            </a:r>
            <a:endParaRPr sz="950" dirty="0">
              <a:latin typeface="Calibri"/>
              <a:cs typeface="Calibri"/>
            </a:endParaRPr>
          </a:p>
        </p:txBody>
      </p:sp>
      <p:sp>
        <p:nvSpPr>
          <p:cNvPr id="11" name="object 11"/>
          <p:cNvSpPr txBox="1"/>
          <p:nvPr/>
        </p:nvSpPr>
        <p:spPr>
          <a:xfrm>
            <a:off x="497205" y="3395345"/>
            <a:ext cx="452120" cy="170180"/>
          </a:xfrm>
          <a:prstGeom prst="rect">
            <a:avLst/>
          </a:prstGeom>
        </p:spPr>
        <p:txBody>
          <a:bodyPr vert="horz" wrap="square" lIns="0" tIns="12700" rIns="0" bIns="0" rtlCol="0">
            <a:spAutoFit/>
          </a:bodyPr>
          <a:lstStyle/>
          <a:p>
            <a:pPr marL="12700">
              <a:lnSpc>
                <a:spcPct val="100000"/>
              </a:lnSpc>
              <a:spcBef>
                <a:spcPts val="100"/>
              </a:spcBef>
            </a:pPr>
            <a:r>
              <a:rPr sz="950" spc="50" dirty="0">
                <a:latin typeface="Calibri"/>
                <a:cs typeface="Calibri"/>
              </a:rPr>
              <a:t>Έξοδος:</a:t>
            </a:r>
            <a:endParaRPr sz="950">
              <a:latin typeface="Calibri"/>
              <a:cs typeface="Calibri"/>
            </a:endParaRPr>
          </a:p>
        </p:txBody>
      </p:sp>
      <p:sp>
        <p:nvSpPr>
          <p:cNvPr id="12" name="object 12"/>
          <p:cNvSpPr txBox="1"/>
          <p:nvPr/>
        </p:nvSpPr>
        <p:spPr>
          <a:xfrm>
            <a:off x="405765" y="4973954"/>
            <a:ext cx="1054100" cy="170180"/>
          </a:xfrm>
          <a:prstGeom prst="rect">
            <a:avLst/>
          </a:prstGeom>
        </p:spPr>
        <p:txBody>
          <a:bodyPr vert="horz" wrap="square" lIns="0" tIns="12700" rIns="0" bIns="0" rtlCol="0">
            <a:spAutoFit/>
          </a:bodyPr>
          <a:lstStyle/>
          <a:p>
            <a:pPr marL="12700">
              <a:lnSpc>
                <a:spcPct val="100000"/>
              </a:lnSpc>
              <a:spcBef>
                <a:spcPts val="100"/>
              </a:spcBef>
            </a:pPr>
            <a:r>
              <a:rPr sz="950" spc="70" dirty="0">
                <a:latin typeface="Calibri"/>
                <a:cs typeface="Calibri"/>
              </a:rPr>
              <a:t>Σύμβολο</a:t>
            </a:r>
            <a:r>
              <a:rPr sz="950" spc="-15" dirty="0">
                <a:latin typeface="Calibri"/>
                <a:cs typeface="Calibri"/>
              </a:rPr>
              <a:t> </a:t>
            </a:r>
            <a:r>
              <a:rPr sz="950" spc="80" dirty="0">
                <a:latin typeface="Calibri"/>
                <a:cs typeface="Calibri"/>
              </a:rPr>
              <a:t>Σημασία</a:t>
            </a:r>
            <a:endParaRPr sz="950">
              <a:latin typeface="Calibri"/>
              <a:cs typeface="Calibri"/>
            </a:endParaRPr>
          </a:p>
        </p:txBody>
      </p:sp>
      <p:sp>
        <p:nvSpPr>
          <p:cNvPr id="13" name="object 13"/>
          <p:cNvSpPr txBox="1"/>
          <p:nvPr/>
        </p:nvSpPr>
        <p:spPr>
          <a:xfrm>
            <a:off x="405765" y="5259704"/>
            <a:ext cx="76835" cy="170180"/>
          </a:xfrm>
          <a:prstGeom prst="rect">
            <a:avLst/>
          </a:prstGeom>
        </p:spPr>
        <p:txBody>
          <a:bodyPr vert="horz" wrap="square" lIns="0" tIns="12700" rIns="0" bIns="0" rtlCol="0">
            <a:spAutoFit/>
          </a:bodyPr>
          <a:lstStyle/>
          <a:p>
            <a:pPr marL="12700">
              <a:lnSpc>
                <a:spcPct val="100000"/>
              </a:lnSpc>
              <a:spcBef>
                <a:spcPts val="100"/>
              </a:spcBef>
            </a:pPr>
            <a:r>
              <a:rPr sz="950" spc="35" dirty="0">
                <a:latin typeface="Calibri"/>
                <a:cs typeface="Calibri"/>
              </a:rPr>
              <a:t>/</a:t>
            </a:r>
            <a:endParaRPr sz="950">
              <a:latin typeface="Calibri"/>
              <a:cs typeface="Calibri"/>
            </a:endParaRPr>
          </a:p>
        </p:txBody>
      </p:sp>
      <p:sp>
        <p:nvSpPr>
          <p:cNvPr id="14" name="object 14"/>
          <p:cNvSpPr txBox="1"/>
          <p:nvPr/>
        </p:nvSpPr>
        <p:spPr>
          <a:xfrm>
            <a:off x="1320164" y="5259704"/>
            <a:ext cx="698500" cy="170180"/>
          </a:xfrm>
          <a:prstGeom prst="rect">
            <a:avLst/>
          </a:prstGeom>
        </p:spPr>
        <p:txBody>
          <a:bodyPr vert="horz" wrap="square" lIns="0" tIns="12700" rIns="0" bIns="0" rtlCol="0">
            <a:spAutoFit/>
          </a:bodyPr>
          <a:lstStyle/>
          <a:p>
            <a:pPr marL="12700">
              <a:lnSpc>
                <a:spcPct val="100000"/>
              </a:lnSpc>
              <a:spcBef>
                <a:spcPts val="100"/>
              </a:spcBef>
            </a:pPr>
            <a:r>
              <a:rPr sz="950" spc="25" dirty="0">
                <a:latin typeface="Calibri"/>
                <a:cs typeface="Calibri"/>
              </a:rPr>
              <a:t>:</a:t>
            </a:r>
            <a:r>
              <a:rPr sz="950" spc="-35" dirty="0">
                <a:latin typeface="Calibri"/>
                <a:cs typeface="Calibri"/>
              </a:rPr>
              <a:t> </a:t>
            </a:r>
            <a:r>
              <a:rPr sz="950" spc="30" dirty="0">
                <a:latin typeface="Calibri"/>
                <a:cs typeface="Calibri"/>
              </a:rPr>
              <a:t>Κατάλογος.</a:t>
            </a:r>
            <a:endParaRPr sz="950">
              <a:latin typeface="Calibri"/>
              <a:cs typeface="Calibri"/>
            </a:endParaRPr>
          </a:p>
        </p:txBody>
      </p:sp>
      <p:sp>
        <p:nvSpPr>
          <p:cNvPr id="15" name="object 15"/>
          <p:cNvSpPr txBox="1"/>
          <p:nvPr/>
        </p:nvSpPr>
        <p:spPr>
          <a:xfrm>
            <a:off x="405765" y="5544820"/>
            <a:ext cx="144780" cy="170180"/>
          </a:xfrm>
          <a:prstGeom prst="rect">
            <a:avLst/>
          </a:prstGeom>
        </p:spPr>
        <p:txBody>
          <a:bodyPr vert="horz" wrap="square" lIns="0" tIns="12700" rIns="0" bIns="0" rtlCol="0">
            <a:spAutoFit/>
          </a:bodyPr>
          <a:lstStyle/>
          <a:p>
            <a:pPr marL="12700">
              <a:lnSpc>
                <a:spcPct val="100000"/>
              </a:lnSpc>
              <a:spcBef>
                <a:spcPts val="100"/>
              </a:spcBef>
            </a:pPr>
            <a:r>
              <a:rPr sz="950" spc="85" dirty="0">
                <a:latin typeface="Calibri"/>
                <a:cs typeface="Calibri"/>
              </a:rPr>
              <a:t>@</a:t>
            </a:r>
            <a:endParaRPr sz="950">
              <a:latin typeface="Calibri"/>
              <a:cs typeface="Calibri"/>
            </a:endParaRPr>
          </a:p>
        </p:txBody>
      </p:sp>
      <p:sp>
        <p:nvSpPr>
          <p:cNvPr id="16" name="object 16"/>
          <p:cNvSpPr txBox="1"/>
          <p:nvPr/>
        </p:nvSpPr>
        <p:spPr>
          <a:xfrm>
            <a:off x="1320164" y="5544820"/>
            <a:ext cx="4624070" cy="170180"/>
          </a:xfrm>
          <a:prstGeom prst="rect">
            <a:avLst/>
          </a:prstGeom>
        </p:spPr>
        <p:txBody>
          <a:bodyPr vert="horz" wrap="square" lIns="0" tIns="12700" rIns="0" bIns="0" rtlCol="0">
            <a:spAutoFit/>
          </a:bodyPr>
          <a:lstStyle/>
          <a:p>
            <a:pPr marL="12700">
              <a:lnSpc>
                <a:spcPct val="100000"/>
              </a:lnSpc>
              <a:spcBef>
                <a:spcPts val="100"/>
              </a:spcBef>
            </a:pPr>
            <a:r>
              <a:rPr sz="950" spc="25" dirty="0">
                <a:latin typeface="Calibri"/>
                <a:cs typeface="Calibri"/>
              </a:rPr>
              <a:t>: </a:t>
            </a:r>
            <a:r>
              <a:rPr sz="950" spc="40" dirty="0">
                <a:latin typeface="Calibri"/>
                <a:cs typeface="Calibri"/>
              </a:rPr>
              <a:t>Σύνδεσμος.</a:t>
            </a:r>
            <a:r>
              <a:rPr sz="950" spc="20" dirty="0">
                <a:latin typeface="Calibri"/>
                <a:cs typeface="Calibri"/>
              </a:rPr>
              <a:t> </a:t>
            </a:r>
            <a:r>
              <a:rPr sz="950" spc="45" dirty="0">
                <a:latin typeface="Calibri"/>
                <a:cs typeface="Calibri"/>
              </a:rPr>
              <a:t>Το</a:t>
            </a:r>
            <a:r>
              <a:rPr sz="950" spc="25" dirty="0">
                <a:latin typeface="Calibri"/>
                <a:cs typeface="Calibri"/>
              </a:rPr>
              <a:t> </a:t>
            </a:r>
            <a:r>
              <a:rPr sz="950" spc="40" dirty="0">
                <a:latin typeface="Calibri"/>
                <a:cs typeface="Calibri"/>
              </a:rPr>
              <a:t>αρχείο</a:t>
            </a:r>
            <a:r>
              <a:rPr sz="950" spc="25" dirty="0">
                <a:latin typeface="Calibri"/>
                <a:cs typeface="Calibri"/>
              </a:rPr>
              <a:t> </a:t>
            </a:r>
            <a:r>
              <a:rPr sz="950" spc="45" dirty="0">
                <a:latin typeface="Calibri"/>
                <a:cs typeface="Calibri"/>
              </a:rPr>
              <a:t>που</a:t>
            </a:r>
            <a:r>
              <a:rPr sz="950" spc="25" dirty="0">
                <a:latin typeface="Calibri"/>
                <a:cs typeface="Calibri"/>
              </a:rPr>
              <a:t> </a:t>
            </a:r>
            <a:r>
              <a:rPr sz="950" spc="40" dirty="0">
                <a:latin typeface="Calibri"/>
                <a:cs typeface="Calibri"/>
              </a:rPr>
              <a:t>ακολουθεί</a:t>
            </a:r>
            <a:r>
              <a:rPr sz="950" spc="20" dirty="0">
                <a:latin typeface="Calibri"/>
                <a:cs typeface="Calibri"/>
              </a:rPr>
              <a:t> </a:t>
            </a:r>
            <a:r>
              <a:rPr sz="950" spc="40" dirty="0">
                <a:latin typeface="Calibri"/>
                <a:cs typeface="Calibri"/>
              </a:rPr>
              <a:t>το</a:t>
            </a:r>
            <a:r>
              <a:rPr sz="950" spc="20" dirty="0">
                <a:latin typeface="Calibri"/>
                <a:cs typeface="Calibri"/>
              </a:rPr>
              <a:t> </a:t>
            </a:r>
            <a:r>
              <a:rPr sz="950" spc="45" dirty="0">
                <a:latin typeface="Calibri"/>
                <a:cs typeface="Calibri"/>
              </a:rPr>
              <a:t>σύμβολο</a:t>
            </a:r>
            <a:r>
              <a:rPr sz="950" spc="25" dirty="0">
                <a:latin typeface="Calibri"/>
                <a:cs typeface="Calibri"/>
              </a:rPr>
              <a:t> </a:t>
            </a:r>
            <a:r>
              <a:rPr sz="950" spc="35" dirty="0">
                <a:latin typeface="Calibri"/>
                <a:cs typeface="Calibri"/>
              </a:rPr>
              <a:t>-&gt;</a:t>
            </a:r>
            <a:r>
              <a:rPr sz="950" spc="30" dirty="0">
                <a:latin typeface="Calibri"/>
                <a:cs typeface="Calibri"/>
              </a:rPr>
              <a:t> </a:t>
            </a:r>
            <a:r>
              <a:rPr sz="950" spc="35" dirty="0">
                <a:latin typeface="Calibri"/>
                <a:cs typeface="Calibri"/>
              </a:rPr>
              <a:t>είναι</a:t>
            </a:r>
            <a:r>
              <a:rPr sz="950" spc="20" dirty="0">
                <a:latin typeface="Calibri"/>
                <a:cs typeface="Calibri"/>
              </a:rPr>
              <a:t> </a:t>
            </a:r>
            <a:r>
              <a:rPr sz="950" spc="50" dirty="0">
                <a:latin typeface="Calibri"/>
                <a:cs typeface="Calibri"/>
              </a:rPr>
              <a:t>ο</a:t>
            </a:r>
            <a:r>
              <a:rPr sz="950" spc="20" dirty="0">
                <a:latin typeface="Calibri"/>
                <a:cs typeface="Calibri"/>
              </a:rPr>
              <a:t> </a:t>
            </a:r>
            <a:r>
              <a:rPr sz="950" spc="40" dirty="0">
                <a:latin typeface="Calibri"/>
                <a:cs typeface="Calibri"/>
              </a:rPr>
              <a:t>στόχος</a:t>
            </a:r>
            <a:r>
              <a:rPr sz="950" spc="20" dirty="0">
                <a:latin typeface="Calibri"/>
                <a:cs typeface="Calibri"/>
              </a:rPr>
              <a:t> </a:t>
            </a:r>
            <a:r>
              <a:rPr sz="950" spc="45" dirty="0">
                <a:latin typeface="Calibri"/>
                <a:cs typeface="Calibri"/>
              </a:rPr>
              <a:t>του</a:t>
            </a:r>
            <a:r>
              <a:rPr sz="950" spc="25" dirty="0">
                <a:latin typeface="Calibri"/>
                <a:cs typeface="Calibri"/>
              </a:rPr>
              <a:t> </a:t>
            </a:r>
            <a:r>
              <a:rPr sz="950" spc="30" dirty="0">
                <a:latin typeface="Calibri"/>
                <a:cs typeface="Calibri"/>
              </a:rPr>
              <a:t>συνδέσμου.</a:t>
            </a:r>
            <a:endParaRPr sz="950">
              <a:latin typeface="Calibri"/>
              <a:cs typeface="Calibri"/>
            </a:endParaRPr>
          </a:p>
        </p:txBody>
      </p:sp>
      <p:sp>
        <p:nvSpPr>
          <p:cNvPr id="17" name="object 17"/>
          <p:cNvSpPr txBox="1"/>
          <p:nvPr/>
        </p:nvSpPr>
        <p:spPr>
          <a:xfrm>
            <a:off x="1469389" y="3389947"/>
            <a:ext cx="4459605" cy="1518749"/>
          </a:xfrm>
          <a:prstGeom prst="rect">
            <a:avLst/>
          </a:prstGeom>
          <a:solidFill>
            <a:srgbClr val="B1B1B1"/>
          </a:solidFill>
          <a:ln w="38100">
            <a:solidFill>
              <a:srgbClr val="000000"/>
            </a:solidFill>
          </a:ln>
        </p:spPr>
        <p:txBody>
          <a:bodyPr vert="horz" wrap="square" lIns="0" tIns="20955" rIns="0" bIns="0" rtlCol="0">
            <a:spAutoFit/>
          </a:bodyPr>
          <a:lstStyle/>
          <a:p>
            <a:pPr>
              <a:lnSpc>
                <a:spcPct val="100000"/>
              </a:lnSpc>
              <a:spcBef>
                <a:spcPts val="165"/>
              </a:spcBef>
            </a:pPr>
            <a:r>
              <a:rPr sz="600" spc="25" dirty="0">
                <a:latin typeface="Calibri"/>
                <a:cs typeface="Calibri"/>
              </a:rPr>
              <a:t>σύνολο</a:t>
            </a:r>
            <a:r>
              <a:rPr sz="600" spc="-30" dirty="0">
                <a:latin typeface="Calibri"/>
                <a:cs typeface="Calibri"/>
              </a:rPr>
              <a:t> </a:t>
            </a:r>
            <a:r>
              <a:rPr sz="600" spc="10" dirty="0">
                <a:latin typeface="Calibri"/>
                <a:cs typeface="Calibri"/>
              </a:rPr>
              <a:t>2656</a:t>
            </a:r>
            <a:endParaRPr sz="600" dirty="0">
              <a:latin typeface="Calibri"/>
              <a:cs typeface="Calibri"/>
            </a:endParaRPr>
          </a:p>
          <a:p>
            <a:pPr marR="79375" indent="110489">
              <a:lnSpc>
                <a:spcPct val="101699"/>
              </a:lnSpc>
              <a:spcBef>
                <a:spcPts val="85"/>
              </a:spcBef>
            </a:pPr>
            <a:r>
              <a:rPr sz="600" spc="25" dirty="0">
                <a:latin typeface="Calibri"/>
                <a:cs typeface="Calibri"/>
              </a:rPr>
              <a:t>drwxr-xr-xund3rd06012 und3rd06012 </a:t>
            </a:r>
            <a:r>
              <a:rPr sz="600" spc="30" dirty="0">
                <a:latin typeface="Calibri"/>
                <a:cs typeface="Calibri"/>
              </a:rPr>
              <a:t>XML </a:t>
            </a:r>
            <a:r>
              <a:rPr sz="600" spc="20" dirty="0">
                <a:latin typeface="Calibri"/>
                <a:cs typeface="Calibri"/>
              </a:rPr>
              <a:t>Extensible </a:t>
            </a:r>
            <a:r>
              <a:rPr sz="600" spc="25" dirty="0">
                <a:latin typeface="Calibri"/>
                <a:cs typeface="Calibri"/>
              </a:rPr>
              <a:t>Markup Language δομημένη </a:t>
            </a:r>
            <a:r>
              <a:rPr sz="600" spc="30" dirty="0">
                <a:latin typeface="Calibri"/>
                <a:cs typeface="Calibri"/>
              </a:rPr>
              <a:t>μορφή </a:t>
            </a:r>
            <a:r>
              <a:rPr sz="600" spc="25" dirty="0">
                <a:latin typeface="Calibri"/>
                <a:cs typeface="Calibri"/>
              </a:rPr>
              <a:t>ανταλλαγής δεδομένωνn 4096</a:t>
            </a:r>
            <a:r>
              <a:rPr sz="600" spc="30" dirty="0">
                <a:latin typeface="Calibri"/>
                <a:cs typeface="Calibri"/>
              </a:rPr>
              <a:t> </a:t>
            </a:r>
            <a:r>
              <a:rPr sz="600" spc="20" dirty="0">
                <a:latin typeface="Calibri"/>
                <a:cs typeface="Calibri"/>
              </a:rPr>
              <a:t>28 </a:t>
            </a:r>
            <a:r>
              <a:rPr sz="600" spc="25" dirty="0">
                <a:latin typeface="Calibri"/>
                <a:cs typeface="Calibri"/>
              </a:rPr>
              <a:t> </a:t>
            </a:r>
            <a:r>
              <a:rPr sz="600" spc="15" dirty="0">
                <a:latin typeface="Calibri"/>
                <a:cs typeface="Calibri"/>
              </a:rPr>
              <a:t>21:28</a:t>
            </a:r>
            <a:r>
              <a:rPr sz="600" spc="-15" dirty="0">
                <a:latin typeface="Calibri"/>
                <a:cs typeface="Calibri"/>
              </a:rPr>
              <a:t> </a:t>
            </a:r>
            <a:r>
              <a:rPr lang="en-US" sz="600" spc="10" dirty="0">
                <a:latin typeface="Calibri"/>
                <a:cs typeface="Calibri"/>
              </a:rPr>
              <a:t>Desktop</a:t>
            </a:r>
            <a:r>
              <a:rPr sz="600" spc="10" dirty="0">
                <a:latin typeface="Calibri"/>
                <a:cs typeface="Calibri"/>
              </a:rPr>
              <a:t>/</a:t>
            </a:r>
            <a:endParaRPr sz="600" dirty="0">
              <a:latin typeface="Calibri"/>
              <a:cs typeface="Calibri"/>
            </a:endParaRPr>
          </a:p>
          <a:p>
            <a:pPr marR="79375" indent="110489">
              <a:lnSpc>
                <a:spcPct val="101699"/>
              </a:lnSpc>
              <a:spcBef>
                <a:spcPts val="50"/>
              </a:spcBef>
            </a:pPr>
            <a:r>
              <a:rPr sz="600" spc="25" dirty="0">
                <a:latin typeface="Calibri"/>
                <a:cs typeface="Calibri"/>
              </a:rPr>
              <a:t>drwxr-xr-xund3rd06012 und3rd06012 </a:t>
            </a:r>
            <a:r>
              <a:rPr sz="600" spc="30" dirty="0">
                <a:latin typeface="Calibri"/>
                <a:cs typeface="Calibri"/>
              </a:rPr>
              <a:t>XML </a:t>
            </a:r>
            <a:r>
              <a:rPr sz="600" spc="20" dirty="0">
                <a:latin typeface="Calibri"/>
                <a:cs typeface="Calibri"/>
              </a:rPr>
              <a:t>Extensible </a:t>
            </a:r>
            <a:r>
              <a:rPr sz="600" spc="25" dirty="0">
                <a:latin typeface="Calibri"/>
                <a:cs typeface="Calibri"/>
              </a:rPr>
              <a:t>Markup Language δομημένη </a:t>
            </a:r>
            <a:r>
              <a:rPr sz="600" spc="30" dirty="0">
                <a:latin typeface="Calibri"/>
                <a:cs typeface="Calibri"/>
              </a:rPr>
              <a:t>μορφή </a:t>
            </a:r>
            <a:r>
              <a:rPr sz="600" spc="25" dirty="0">
                <a:latin typeface="Calibri"/>
                <a:cs typeface="Calibri"/>
              </a:rPr>
              <a:t>ανταλλαγής δεδομένωνn 4096</a:t>
            </a:r>
            <a:r>
              <a:rPr sz="600" spc="30" dirty="0">
                <a:latin typeface="Calibri"/>
                <a:cs typeface="Calibri"/>
              </a:rPr>
              <a:t> </a:t>
            </a:r>
            <a:r>
              <a:rPr sz="600" spc="20" dirty="0">
                <a:latin typeface="Calibri"/>
                <a:cs typeface="Calibri"/>
              </a:rPr>
              <a:t>26 </a:t>
            </a:r>
            <a:r>
              <a:rPr sz="600" spc="25" dirty="0">
                <a:latin typeface="Calibri"/>
                <a:cs typeface="Calibri"/>
              </a:rPr>
              <a:t> </a:t>
            </a:r>
            <a:r>
              <a:rPr sz="600" spc="15" dirty="0">
                <a:latin typeface="Calibri"/>
                <a:cs typeface="Calibri"/>
              </a:rPr>
              <a:t>20:53</a:t>
            </a:r>
            <a:r>
              <a:rPr sz="600" spc="-15" dirty="0">
                <a:latin typeface="Calibri"/>
                <a:cs typeface="Calibri"/>
              </a:rPr>
              <a:t> </a:t>
            </a:r>
            <a:r>
              <a:rPr sz="600" spc="15" dirty="0">
                <a:latin typeface="Calibri"/>
                <a:cs typeface="Calibri"/>
              </a:rPr>
              <a:t>Documents/</a:t>
            </a:r>
            <a:endParaRPr sz="600" dirty="0">
              <a:latin typeface="Calibri"/>
              <a:cs typeface="Calibri"/>
            </a:endParaRPr>
          </a:p>
          <a:p>
            <a:pPr marR="79375" indent="110489">
              <a:lnSpc>
                <a:spcPct val="101699"/>
              </a:lnSpc>
              <a:spcBef>
                <a:spcPts val="50"/>
              </a:spcBef>
            </a:pPr>
            <a:r>
              <a:rPr sz="600" spc="25" dirty="0">
                <a:latin typeface="Calibri"/>
                <a:cs typeface="Calibri"/>
              </a:rPr>
              <a:t>drwxr-xr-xund3rd06012 und3rd06012 </a:t>
            </a:r>
            <a:r>
              <a:rPr sz="600" spc="30" dirty="0">
                <a:latin typeface="Calibri"/>
                <a:cs typeface="Calibri"/>
              </a:rPr>
              <a:t>XML </a:t>
            </a:r>
            <a:r>
              <a:rPr sz="600" spc="20" dirty="0">
                <a:latin typeface="Calibri"/>
                <a:cs typeface="Calibri"/>
              </a:rPr>
              <a:t>Extensible </a:t>
            </a:r>
            <a:r>
              <a:rPr sz="600" spc="25" dirty="0">
                <a:latin typeface="Calibri"/>
                <a:cs typeface="Calibri"/>
              </a:rPr>
              <a:t>Markup Language δομημένη </a:t>
            </a:r>
            <a:r>
              <a:rPr sz="600" spc="30" dirty="0">
                <a:latin typeface="Calibri"/>
                <a:cs typeface="Calibri"/>
              </a:rPr>
              <a:t>μορφή </a:t>
            </a:r>
            <a:r>
              <a:rPr sz="600" spc="25" dirty="0">
                <a:latin typeface="Calibri"/>
                <a:cs typeface="Calibri"/>
              </a:rPr>
              <a:t>ανταλλαγής δεδομένωνn 4096</a:t>
            </a:r>
            <a:r>
              <a:rPr sz="600" spc="30" dirty="0">
                <a:latin typeface="Calibri"/>
                <a:cs typeface="Calibri"/>
              </a:rPr>
              <a:t> </a:t>
            </a:r>
            <a:r>
              <a:rPr sz="600" spc="20" dirty="0">
                <a:latin typeface="Calibri"/>
                <a:cs typeface="Calibri"/>
              </a:rPr>
              <a:t>28 </a:t>
            </a:r>
            <a:r>
              <a:rPr sz="600" spc="25" dirty="0">
                <a:latin typeface="Calibri"/>
                <a:cs typeface="Calibri"/>
              </a:rPr>
              <a:t> </a:t>
            </a:r>
            <a:r>
              <a:rPr sz="600" spc="15" dirty="0">
                <a:latin typeface="Calibri"/>
                <a:cs typeface="Calibri"/>
              </a:rPr>
              <a:t>21:37</a:t>
            </a:r>
            <a:r>
              <a:rPr sz="600" spc="-15" dirty="0">
                <a:latin typeface="Calibri"/>
                <a:cs typeface="Calibri"/>
              </a:rPr>
              <a:t> </a:t>
            </a:r>
            <a:r>
              <a:rPr sz="600" spc="15" dirty="0">
                <a:latin typeface="Calibri"/>
                <a:cs typeface="Calibri"/>
              </a:rPr>
              <a:t>Downloads/</a:t>
            </a:r>
            <a:endParaRPr sz="600" dirty="0">
              <a:latin typeface="Calibri"/>
              <a:cs typeface="Calibri"/>
            </a:endParaRPr>
          </a:p>
          <a:p>
            <a:pPr marR="79375" indent="110489">
              <a:lnSpc>
                <a:spcPct val="101699"/>
              </a:lnSpc>
              <a:spcBef>
                <a:spcPts val="50"/>
              </a:spcBef>
            </a:pPr>
            <a:r>
              <a:rPr sz="600" spc="25" dirty="0">
                <a:latin typeface="Calibri"/>
                <a:cs typeface="Calibri"/>
              </a:rPr>
              <a:t>drwxr-xr-xund3rd06012 und3rd06012 </a:t>
            </a:r>
            <a:r>
              <a:rPr sz="600" spc="30" dirty="0">
                <a:latin typeface="Calibri"/>
                <a:cs typeface="Calibri"/>
              </a:rPr>
              <a:t>XML </a:t>
            </a:r>
            <a:r>
              <a:rPr sz="600" spc="20" dirty="0">
                <a:latin typeface="Calibri"/>
                <a:cs typeface="Calibri"/>
              </a:rPr>
              <a:t>Extensible </a:t>
            </a:r>
            <a:r>
              <a:rPr sz="600" spc="25" dirty="0">
                <a:latin typeface="Calibri"/>
                <a:cs typeface="Calibri"/>
              </a:rPr>
              <a:t>Markup Language δομημένη </a:t>
            </a:r>
            <a:r>
              <a:rPr sz="600" spc="30" dirty="0">
                <a:latin typeface="Calibri"/>
                <a:cs typeface="Calibri"/>
              </a:rPr>
              <a:t>μορφή </a:t>
            </a:r>
            <a:r>
              <a:rPr sz="600" spc="25" dirty="0">
                <a:latin typeface="Calibri"/>
                <a:cs typeface="Calibri"/>
              </a:rPr>
              <a:t>ανταλλαγής δεδομένωνn 4096</a:t>
            </a:r>
            <a:r>
              <a:rPr sz="600" spc="30" dirty="0">
                <a:latin typeface="Calibri"/>
                <a:cs typeface="Calibri"/>
              </a:rPr>
              <a:t> </a:t>
            </a:r>
            <a:r>
              <a:rPr sz="600" spc="20" dirty="0">
                <a:latin typeface="Calibri"/>
                <a:cs typeface="Calibri"/>
              </a:rPr>
              <a:t>26 </a:t>
            </a:r>
            <a:r>
              <a:rPr sz="600" spc="25" dirty="0">
                <a:latin typeface="Calibri"/>
                <a:cs typeface="Calibri"/>
              </a:rPr>
              <a:t> </a:t>
            </a:r>
            <a:r>
              <a:rPr sz="600" spc="15" dirty="0">
                <a:latin typeface="Calibri"/>
                <a:cs typeface="Calibri"/>
              </a:rPr>
              <a:t>20:53</a:t>
            </a:r>
            <a:r>
              <a:rPr sz="600" spc="-15" dirty="0">
                <a:latin typeface="Calibri"/>
                <a:cs typeface="Calibri"/>
              </a:rPr>
              <a:t> </a:t>
            </a:r>
            <a:r>
              <a:rPr sz="600" spc="15" dirty="0">
                <a:latin typeface="Calibri"/>
                <a:cs typeface="Calibri"/>
              </a:rPr>
              <a:t>Music/</a:t>
            </a:r>
            <a:endParaRPr sz="600" dirty="0">
              <a:latin typeface="Calibri"/>
              <a:cs typeface="Calibri"/>
            </a:endParaRPr>
          </a:p>
          <a:p>
            <a:pPr marR="79375" indent="110489">
              <a:lnSpc>
                <a:spcPct val="101699"/>
              </a:lnSpc>
              <a:spcBef>
                <a:spcPts val="55"/>
              </a:spcBef>
            </a:pPr>
            <a:r>
              <a:rPr sz="600" spc="25" dirty="0">
                <a:latin typeface="Calibri"/>
                <a:cs typeface="Calibri"/>
              </a:rPr>
              <a:t>drwxr-xr-xund3rd06012 und3rd06012 </a:t>
            </a:r>
            <a:r>
              <a:rPr sz="600" spc="30" dirty="0">
                <a:latin typeface="Calibri"/>
                <a:cs typeface="Calibri"/>
              </a:rPr>
              <a:t>XML </a:t>
            </a:r>
            <a:r>
              <a:rPr sz="600" spc="20" dirty="0">
                <a:latin typeface="Calibri"/>
                <a:cs typeface="Calibri"/>
              </a:rPr>
              <a:t>Extensible </a:t>
            </a:r>
            <a:r>
              <a:rPr sz="600" spc="25" dirty="0">
                <a:latin typeface="Calibri"/>
                <a:cs typeface="Calibri"/>
              </a:rPr>
              <a:t>Markup Language δομημένη </a:t>
            </a:r>
            <a:r>
              <a:rPr sz="600" spc="30" dirty="0">
                <a:latin typeface="Calibri"/>
                <a:cs typeface="Calibri"/>
              </a:rPr>
              <a:t>μορφή </a:t>
            </a:r>
            <a:r>
              <a:rPr sz="600" spc="25" dirty="0">
                <a:latin typeface="Calibri"/>
                <a:cs typeface="Calibri"/>
              </a:rPr>
              <a:t>ανταλλαγής δεδομένωνn 4096</a:t>
            </a:r>
            <a:r>
              <a:rPr sz="600" spc="30" dirty="0">
                <a:latin typeface="Calibri"/>
                <a:cs typeface="Calibri"/>
              </a:rPr>
              <a:t> </a:t>
            </a:r>
            <a:r>
              <a:rPr sz="600" spc="20" dirty="0">
                <a:latin typeface="Calibri"/>
                <a:cs typeface="Calibri"/>
              </a:rPr>
              <a:t>26 </a:t>
            </a:r>
            <a:r>
              <a:rPr sz="600" spc="25" dirty="0">
                <a:latin typeface="Calibri"/>
                <a:cs typeface="Calibri"/>
              </a:rPr>
              <a:t> </a:t>
            </a:r>
            <a:r>
              <a:rPr sz="600" spc="15" dirty="0">
                <a:latin typeface="Calibri"/>
                <a:cs typeface="Calibri"/>
              </a:rPr>
              <a:t>20:53</a:t>
            </a:r>
            <a:r>
              <a:rPr sz="600" spc="-15" dirty="0">
                <a:latin typeface="Calibri"/>
                <a:cs typeface="Calibri"/>
              </a:rPr>
              <a:t> </a:t>
            </a:r>
            <a:r>
              <a:rPr sz="600" spc="10" dirty="0">
                <a:latin typeface="Calibri"/>
                <a:cs typeface="Calibri"/>
              </a:rPr>
              <a:t>Pictures/</a:t>
            </a:r>
            <a:endParaRPr sz="600" dirty="0">
              <a:latin typeface="Calibri"/>
              <a:cs typeface="Calibri"/>
            </a:endParaRPr>
          </a:p>
          <a:p>
            <a:pPr marR="79375" indent="110489">
              <a:lnSpc>
                <a:spcPct val="101699"/>
              </a:lnSpc>
              <a:spcBef>
                <a:spcPts val="50"/>
              </a:spcBef>
            </a:pPr>
            <a:r>
              <a:rPr sz="600" spc="25" dirty="0">
                <a:latin typeface="Calibri"/>
                <a:cs typeface="Calibri"/>
              </a:rPr>
              <a:t>drwxr-xr-xund3rd06012 und3rd06012 </a:t>
            </a:r>
            <a:r>
              <a:rPr sz="600" spc="30" dirty="0">
                <a:latin typeface="Calibri"/>
                <a:cs typeface="Calibri"/>
              </a:rPr>
              <a:t>XML </a:t>
            </a:r>
            <a:r>
              <a:rPr sz="600" spc="20" dirty="0">
                <a:latin typeface="Calibri"/>
                <a:cs typeface="Calibri"/>
              </a:rPr>
              <a:t>Extensible </a:t>
            </a:r>
            <a:r>
              <a:rPr sz="600" spc="25" dirty="0">
                <a:latin typeface="Calibri"/>
                <a:cs typeface="Calibri"/>
              </a:rPr>
              <a:t>Markup Language δομημένη </a:t>
            </a:r>
            <a:r>
              <a:rPr sz="600" spc="30" dirty="0">
                <a:latin typeface="Calibri"/>
                <a:cs typeface="Calibri"/>
              </a:rPr>
              <a:t>μορφή </a:t>
            </a:r>
            <a:r>
              <a:rPr sz="600" spc="25" dirty="0">
                <a:latin typeface="Calibri"/>
                <a:cs typeface="Calibri"/>
              </a:rPr>
              <a:t>ανταλλαγής δεδομένωνn 4096</a:t>
            </a:r>
            <a:r>
              <a:rPr sz="600" spc="30" dirty="0">
                <a:latin typeface="Calibri"/>
                <a:cs typeface="Calibri"/>
              </a:rPr>
              <a:t> </a:t>
            </a:r>
            <a:r>
              <a:rPr sz="600" spc="20" dirty="0">
                <a:latin typeface="Calibri"/>
                <a:cs typeface="Calibri"/>
              </a:rPr>
              <a:t>26 </a:t>
            </a:r>
            <a:r>
              <a:rPr sz="600" spc="25" dirty="0">
                <a:latin typeface="Calibri"/>
                <a:cs typeface="Calibri"/>
              </a:rPr>
              <a:t> </a:t>
            </a:r>
            <a:r>
              <a:rPr sz="600" spc="15" dirty="0">
                <a:latin typeface="Calibri"/>
                <a:cs typeface="Calibri"/>
              </a:rPr>
              <a:t>20:53</a:t>
            </a:r>
            <a:r>
              <a:rPr sz="600" spc="-15" dirty="0">
                <a:latin typeface="Calibri"/>
                <a:cs typeface="Calibri"/>
              </a:rPr>
              <a:t> </a:t>
            </a:r>
            <a:r>
              <a:rPr sz="600" spc="10" dirty="0">
                <a:latin typeface="Calibri"/>
                <a:cs typeface="Calibri"/>
              </a:rPr>
              <a:t>Public/</a:t>
            </a:r>
            <a:endParaRPr sz="600" dirty="0">
              <a:latin typeface="Calibri"/>
              <a:cs typeface="Calibri"/>
            </a:endParaRPr>
          </a:p>
          <a:p>
            <a:pPr marR="46990" indent="114935">
              <a:lnSpc>
                <a:spcPct val="101699"/>
              </a:lnSpc>
              <a:spcBef>
                <a:spcPts val="50"/>
              </a:spcBef>
            </a:pPr>
            <a:r>
              <a:rPr sz="600" spc="20" dirty="0">
                <a:latin typeface="Calibri"/>
                <a:cs typeface="Calibri"/>
              </a:rPr>
              <a:t>drwx------ </a:t>
            </a:r>
            <a:r>
              <a:rPr sz="600" spc="30" dirty="0">
                <a:latin typeface="Calibri"/>
                <a:cs typeface="Calibri"/>
              </a:rPr>
              <a:t>8 </a:t>
            </a:r>
            <a:r>
              <a:rPr sz="600" spc="25" dirty="0">
                <a:latin typeface="Calibri"/>
                <a:cs typeface="Calibri"/>
              </a:rPr>
              <a:t>und3rd06012 und3rd06012 </a:t>
            </a:r>
            <a:r>
              <a:rPr sz="600" spc="30" dirty="0">
                <a:latin typeface="Calibri"/>
                <a:cs typeface="Calibri"/>
              </a:rPr>
              <a:t>XML </a:t>
            </a:r>
            <a:r>
              <a:rPr sz="600" spc="20" dirty="0">
                <a:latin typeface="Calibri"/>
                <a:cs typeface="Calibri"/>
              </a:rPr>
              <a:t>(Extensible </a:t>
            </a:r>
            <a:r>
              <a:rPr sz="600" spc="25" dirty="0">
                <a:latin typeface="Calibri"/>
                <a:cs typeface="Calibri"/>
              </a:rPr>
              <a:t>Markup Language </a:t>
            </a:r>
            <a:r>
              <a:rPr sz="600" spc="15" dirty="0">
                <a:latin typeface="Calibri"/>
                <a:cs typeface="Calibri"/>
              </a:rPr>
              <a:t>- </a:t>
            </a:r>
            <a:r>
              <a:rPr sz="600" spc="25" dirty="0">
                <a:latin typeface="Calibri"/>
                <a:cs typeface="Calibri"/>
              </a:rPr>
              <a:t>δομημένη </a:t>
            </a:r>
            <a:r>
              <a:rPr sz="600" spc="30" dirty="0">
                <a:latin typeface="Calibri"/>
                <a:cs typeface="Calibri"/>
              </a:rPr>
              <a:t>μορφή </a:t>
            </a:r>
            <a:r>
              <a:rPr sz="600" spc="25" dirty="0">
                <a:latin typeface="Calibri"/>
                <a:cs typeface="Calibri"/>
              </a:rPr>
              <a:t>ανταλλαγής δεδομένωνn) 4096 </a:t>
            </a:r>
            <a:r>
              <a:rPr sz="600" spc="30" dirty="0">
                <a:latin typeface="Calibri"/>
                <a:cs typeface="Calibri"/>
              </a:rPr>
              <a:t> </a:t>
            </a:r>
            <a:r>
              <a:rPr sz="600" spc="25" dirty="0">
                <a:latin typeface="Calibri"/>
                <a:cs typeface="Calibri"/>
              </a:rPr>
              <a:t>Dec</a:t>
            </a:r>
            <a:r>
              <a:rPr sz="600" spc="-5" dirty="0">
                <a:latin typeface="Calibri"/>
                <a:cs typeface="Calibri"/>
              </a:rPr>
              <a:t> </a:t>
            </a:r>
            <a:r>
              <a:rPr sz="600" spc="20" dirty="0">
                <a:latin typeface="Calibri"/>
                <a:cs typeface="Calibri"/>
              </a:rPr>
              <a:t>27</a:t>
            </a:r>
            <a:r>
              <a:rPr sz="600" spc="-10" dirty="0">
                <a:latin typeface="Calibri"/>
                <a:cs typeface="Calibri"/>
              </a:rPr>
              <a:t> </a:t>
            </a:r>
            <a:r>
              <a:rPr sz="600" spc="15" dirty="0">
                <a:latin typeface="Calibri"/>
                <a:cs typeface="Calibri"/>
              </a:rPr>
              <a:t>18:55</a:t>
            </a:r>
            <a:r>
              <a:rPr sz="600" spc="-10" dirty="0">
                <a:latin typeface="Calibri"/>
                <a:cs typeface="Calibri"/>
              </a:rPr>
              <a:t> </a:t>
            </a:r>
            <a:r>
              <a:rPr sz="600" spc="15" dirty="0">
                <a:latin typeface="Calibri"/>
                <a:cs typeface="Calibri"/>
              </a:rPr>
              <a:t>snap/</a:t>
            </a:r>
            <a:endParaRPr sz="600" dirty="0">
              <a:latin typeface="Calibri"/>
              <a:cs typeface="Calibri"/>
            </a:endParaRPr>
          </a:p>
        </p:txBody>
      </p:sp>
      <p:grpSp>
        <p:nvGrpSpPr>
          <p:cNvPr id="18" name="object 18"/>
          <p:cNvGrpSpPr/>
          <p:nvPr/>
        </p:nvGrpSpPr>
        <p:grpSpPr>
          <a:xfrm>
            <a:off x="822325" y="1465580"/>
            <a:ext cx="5937885" cy="564515"/>
            <a:chOff x="822325" y="1465580"/>
            <a:chExt cx="5937885" cy="564515"/>
          </a:xfrm>
        </p:grpSpPr>
        <p:sp>
          <p:nvSpPr>
            <p:cNvPr id="19" name="object 19"/>
            <p:cNvSpPr/>
            <p:nvPr/>
          </p:nvSpPr>
          <p:spPr>
            <a:xfrm>
              <a:off x="841375" y="1484630"/>
              <a:ext cx="5899785" cy="526415"/>
            </a:xfrm>
            <a:custGeom>
              <a:avLst/>
              <a:gdLst/>
              <a:ahLst/>
              <a:cxnLst/>
              <a:rect l="l" t="t" r="r" b="b"/>
              <a:pathLst>
                <a:path w="5899784" h="526414">
                  <a:moveTo>
                    <a:pt x="5899467" y="0"/>
                  </a:moveTo>
                  <a:lnTo>
                    <a:pt x="0" y="0"/>
                  </a:lnTo>
                  <a:lnTo>
                    <a:pt x="0" y="526415"/>
                  </a:lnTo>
                  <a:lnTo>
                    <a:pt x="5899467" y="526415"/>
                  </a:lnTo>
                  <a:lnTo>
                    <a:pt x="5899467" y="0"/>
                  </a:lnTo>
                  <a:close/>
                </a:path>
              </a:pathLst>
            </a:custGeom>
            <a:solidFill>
              <a:srgbClr val="CCCCCC"/>
            </a:solidFill>
          </p:spPr>
          <p:txBody>
            <a:bodyPr wrap="square" lIns="0" tIns="0" rIns="0" bIns="0" rtlCol="0"/>
            <a:lstStyle/>
            <a:p>
              <a:endParaRPr/>
            </a:p>
          </p:txBody>
        </p:sp>
        <p:sp>
          <p:nvSpPr>
            <p:cNvPr id="20" name="object 20"/>
            <p:cNvSpPr/>
            <p:nvPr/>
          </p:nvSpPr>
          <p:spPr>
            <a:xfrm>
              <a:off x="841375" y="1484630"/>
              <a:ext cx="5899785" cy="526415"/>
            </a:xfrm>
            <a:custGeom>
              <a:avLst/>
              <a:gdLst/>
              <a:ahLst/>
              <a:cxnLst/>
              <a:rect l="l" t="t" r="r" b="b"/>
              <a:pathLst>
                <a:path w="5899784" h="526414">
                  <a:moveTo>
                    <a:pt x="0" y="0"/>
                  </a:moveTo>
                  <a:lnTo>
                    <a:pt x="5899467" y="0"/>
                  </a:lnTo>
                  <a:lnTo>
                    <a:pt x="5899467" y="526415"/>
                  </a:lnTo>
                  <a:lnTo>
                    <a:pt x="0" y="526415"/>
                  </a:lnTo>
                  <a:lnTo>
                    <a:pt x="0" y="0"/>
                  </a:lnTo>
                </a:path>
              </a:pathLst>
            </a:custGeom>
            <a:ln w="38100">
              <a:solidFill>
                <a:srgbClr val="000000"/>
              </a:solidFill>
            </a:ln>
          </p:spPr>
          <p:txBody>
            <a:bodyPr wrap="square" lIns="0" tIns="0" rIns="0" bIns="0" rtlCol="0"/>
            <a:lstStyle/>
            <a:p>
              <a:endParaRPr/>
            </a:p>
          </p:txBody>
        </p:sp>
      </p:grpSp>
      <p:sp>
        <p:nvSpPr>
          <p:cNvPr id="21" name="object 21"/>
          <p:cNvSpPr txBox="1"/>
          <p:nvPr/>
        </p:nvSpPr>
        <p:spPr>
          <a:xfrm>
            <a:off x="497205" y="685165"/>
            <a:ext cx="7185659" cy="1859483"/>
          </a:xfrm>
          <a:prstGeom prst="rect">
            <a:avLst/>
          </a:prstGeom>
        </p:spPr>
        <p:txBody>
          <a:bodyPr vert="horz" wrap="square" lIns="0" tIns="12700" rIns="0" bIns="0" rtlCol="0">
            <a:spAutoFit/>
          </a:bodyPr>
          <a:lstStyle/>
          <a:p>
            <a:pPr marL="12700">
              <a:lnSpc>
                <a:spcPct val="100000"/>
              </a:lnSpc>
              <a:spcBef>
                <a:spcPts val="100"/>
              </a:spcBef>
            </a:pPr>
            <a:r>
              <a:rPr sz="950" spc="70" dirty="0">
                <a:latin typeface="Calibri"/>
                <a:cs typeface="Calibri"/>
              </a:rPr>
              <a:t>Όταν</a:t>
            </a:r>
            <a:r>
              <a:rPr sz="950" spc="35" dirty="0">
                <a:latin typeface="Calibri"/>
                <a:cs typeface="Calibri"/>
              </a:rPr>
              <a:t> </a:t>
            </a:r>
            <a:r>
              <a:rPr sz="950" spc="60" dirty="0">
                <a:latin typeface="Calibri"/>
                <a:cs typeface="Calibri"/>
              </a:rPr>
              <a:t>χρησιμοποιείτε</a:t>
            </a:r>
            <a:r>
              <a:rPr sz="950" spc="25" dirty="0">
                <a:latin typeface="Calibri"/>
                <a:cs typeface="Calibri"/>
              </a:rPr>
              <a:t> </a:t>
            </a:r>
            <a:r>
              <a:rPr sz="950" spc="60" dirty="0">
                <a:latin typeface="Calibri"/>
                <a:cs typeface="Calibri"/>
              </a:rPr>
              <a:t>την</a:t>
            </a:r>
            <a:r>
              <a:rPr sz="950" spc="35" dirty="0">
                <a:latin typeface="Calibri"/>
                <a:cs typeface="Calibri"/>
              </a:rPr>
              <a:t> </a:t>
            </a:r>
            <a:r>
              <a:rPr sz="950" spc="60" dirty="0">
                <a:latin typeface="Calibri"/>
                <a:cs typeface="Calibri"/>
              </a:rPr>
              <a:t>επιλογή</a:t>
            </a:r>
            <a:r>
              <a:rPr sz="950" spc="35" dirty="0">
                <a:latin typeface="Calibri"/>
                <a:cs typeface="Calibri"/>
              </a:rPr>
              <a:t> </a:t>
            </a:r>
            <a:r>
              <a:rPr sz="950" spc="50" dirty="0">
                <a:latin typeface="Calibri"/>
                <a:cs typeface="Calibri"/>
              </a:rPr>
              <a:t>-F</a:t>
            </a:r>
            <a:r>
              <a:rPr sz="950" spc="40" dirty="0">
                <a:latin typeface="Calibri"/>
                <a:cs typeface="Calibri"/>
              </a:rPr>
              <a:t> </a:t>
            </a:r>
            <a:r>
              <a:rPr sz="950" spc="60" dirty="0">
                <a:latin typeface="Calibri"/>
                <a:cs typeface="Calibri"/>
              </a:rPr>
              <a:t>για</a:t>
            </a:r>
            <a:r>
              <a:rPr sz="950" spc="35" dirty="0">
                <a:latin typeface="Calibri"/>
                <a:cs typeface="Calibri"/>
              </a:rPr>
              <a:t> </a:t>
            </a:r>
            <a:r>
              <a:rPr sz="950" spc="60" dirty="0">
                <a:latin typeface="Calibri"/>
                <a:cs typeface="Calibri"/>
              </a:rPr>
              <a:t>το</a:t>
            </a:r>
            <a:r>
              <a:rPr sz="950" spc="35" dirty="0">
                <a:latin typeface="Calibri"/>
                <a:cs typeface="Calibri"/>
              </a:rPr>
              <a:t> </a:t>
            </a:r>
            <a:r>
              <a:rPr sz="950" spc="40" dirty="0">
                <a:latin typeface="Calibri"/>
                <a:cs typeface="Calibri"/>
              </a:rPr>
              <a:t>ls,</a:t>
            </a:r>
            <a:r>
              <a:rPr sz="950" spc="35" dirty="0">
                <a:latin typeface="Calibri"/>
                <a:cs typeface="Calibri"/>
              </a:rPr>
              <a:t> </a:t>
            </a:r>
            <a:r>
              <a:rPr sz="950" spc="65" dirty="0">
                <a:latin typeface="Calibri"/>
                <a:cs typeface="Calibri"/>
              </a:rPr>
              <a:t>χαρακτήρας</a:t>
            </a:r>
            <a:r>
              <a:rPr sz="950" spc="35" dirty="0">
                <a:latin typeface="Calibri"/>
                <a:cs typeface="Calibri"/>
              </a:rPr>
              <a:t> </a:t>
            </a:r>
            <a:r>
              <a:rPr sz="950" spc="60" dirty="0">
                <a:latin typeface="Calibri"/>
                <a:cs typeface="Calibri"/>
              </a:rPr>
              <a:t>προστίθεται</a:t>
            </a:r>
            <a:r>
              <a:rPr sz="950" spc="35" dirty="0">
                <a:latin typeface="Calibri"/>
                <a:cs typeface="Calibri"/>
              </a:rPr>
              <a:t> </a:t>
            </a:r>
            <a:r>
              <a:rPr sz="950" spc="65" dirty="0">
                <a:latin typeface="Calibri"/>
                <a:cs typeface="Calibri"/>
              </a:rPr>
              <a:t>στο</a:t>
            </a:r>
            <a:r>
              <a:rPr sz="950" spc="35" dirty="0">
                <a:latin typeface="Calibri"/>
                <a:cs typeface="Calibri"/>
              </a:rPr>
              <a:t> </a:t>
            </a:r>
            <a:r>
              <a:rPr sz="950" spc="70" dirty="0">
                <a:latin typeface="Calibri"/>
                <a:cs typeface="Calibri"/>
              </a:rPr>
              <a:t>όνομα</a:t>
            </a:r>
            <a:r>
              <a:rPr sz="950" spc="30" dirty="0">
                <a:latin typeface="Calibri"/>
                <a:cs typeface="Calibri"/>
              </a:rPr>
              <a:t> </a:t>
            </a:r>
            <a:r>
              <a:rPr sz="950" spc="65" dirty="0">
                <a:latin typeface="Calibri"/>
                <a:cs typeface="Calibri"/>
              </a:rPr>
              <a:t>του</a:t>
            </a:r>
            <a:r>
              <a:rPr sz="950" spc="35" dirty="0">
                <a:latin typeface="Calibri"/>
                <a:cs typeface="Calibri"/>
              </a:rPr>
              <a:t> </a:t>
            </a:r>
            <a:r>
              <a:rPr sz="950" spc="65" dirty="0">
                <a:latin typeface="Calibri"/>
                <a:cs typeface="Calibri"/>
              </a:rPr>
              <a:t>αρχείου</a:t>
            </a:r>
            <a:r>
              <a:rPr sz="950" spc="30" dirty="0">
                <a:latin typeface="Calibri"/>
                <a:cs typeface="Calibri"/>
              </a:rPr>
              <a:t> </a:t>
            </a:r>
            <a:r>
              <a:rPr sz="950" spc="70" dirty="0">
                <a:latin typeface="Calibri"/>
                <a:cs typeface="Calibri"/>
              </a:rPr>
              <a:t>που</a:t>
            </a:r>
            <a:r>
              <a:rPr sz="950" spc="40" dirty="0">
                <a:latin typeface="Calibri"/>
                <a:cs typeface="Calibri"/>
              </a:rPr>
              <a:t> </a:t>
            </a:r>
            <a:r>
              <a:rPr sz="950" spc="65" dirty="0">
                <a:latin typeface="Calibri"/>
                <a:cs typeface="Calibri"/>
              </a:rPr>
              <a:t>αποκαλύπτει</a:t>
            </a:r>
            <a:r>
              <a:rPr sz="950" spc="35" dirty="0">
                <a:latin typeface="Calibri"/>
                <a:cs typeface="Calibri"/>
              </a:rPr>
              <a:t> </a:t>
            </a:r>
            <a:r>
              <a:rPr sz="950" spc="60" dirty="0">
                <a:latin typeface="Calibri"/>
                <a:cs typeface="Calibri"/>
              </a:rPr>
              <a:t>τον</a:t>
            </a:r>
            <a:r>
              <a:rPr sz="950" spc="30" dirty="0">
                <a:latin typeface="Calibri"/>
                <a:cs typeface="Calibri"/>
              </a:rPr>
              <a:t> </a:t>
            </a:r>
            <a:r>
              <a:rPr sz="950" spc="70" dirty="0">
                <a:latin typeface="Calibri"/>
                <a:cs typeface="Calibri"/>
              </a:rPr>
              <a:t>τύπο</a:t>
            </a:r>
            <a:r>
              <a:rPr sz="950" spc="45" dirty="0">
                <a:latin typeface="Calibri"/>
                <a:cs typeface="Calibri"/>
              </a:rPr>
              <a:t> </a:t>
            </a:r>
            <a:r>
              <a:rPr sz="950" spc="35" dirty="0">
                <a:latin typeface="Calibri"/>
                <a:cs typeface="Calibri"/>
              </a:rPr>
              <a:t>του.</a:t>
            </a:r>
            <a:endParaRPr sz="950" dirty="0">
              <a:latin typeface="Calibri"/>
              <a:cs typeface="Calibri"/>
            </a:endParaRPr>
          </a:p>
          <a:p>
            <a:pPr>
              <a:lnSpc>
                <a:spcPct val="100000"/>
              </a:lnSpc>
              <a:spcBef>
                <a:spcPts val="5"/>
              </a:spcBef>
            </a:pPr>
            <a:endParaRPr sz="900" dirty="0">
              <a:latin typeface="Calibri"/>
              <a:cs typeface="Calibri"/>
            </a:endParaRPr>
          </a:p>
          <a:p>
            <a:pPr marL="12700">
              <a:lnSpc>
                <a:spcPct val="100000"/>
              </a:lnSpc>
            </a:pPr>
            <a:r>
              <a:rPr sz="950" b="1" spc="45" dirty="0">
                <a:latin typeface="Calibri"/>
                <a:cs typeface="Calibri"/>
              </a:rPr>
              <a:t>$</a:t>
            </a:r>
            <a:r>
              <a:rPr sz="950" b="1" spc="-55" dirty="0">
                <a:latin typeface="Calibri"/>
                <a:cs typeface="Calibri"/>
              </a:rPr>
              <a:t> </a:t>
            </a:r>
            <a:r>
              <a:rPr sz="950" b="1" spc="10" dirty="0">
                <a:solidFill>
                  <a:srgbClr val="FF0000"/>
                </a:solidFill>
                <a:latin typeface="Calibri"/>
                <a:cs typeface="Calibri"/>
              </a:rPr>
              <a:t>ls</a:t>
            </a:r>
            <a:endParaRPr sz="950" dirty="0">
              <a:latin typeface="Calibri"/>
              <a:cs typeface="Calibri"/>
            </a:endParaRPr>
          </a:p>
          <a:p>
            <a:pPr>
              <a:lnSpc>
                <a:spcPct val="100000"/>
              </a:lnSpc>
              <a:spcBef>
                <a:spcPts val="10"/>
              </a:spcBef>
            </a:pPr>
            <a:endParaRPr sz="900" dirty="0">
              <a:latin typeface="Calibri"/>
              <a:cs typeface="Calibri"/>
            </a:endParaRPr>
          </a:p>
          <a:p>
            <a:pPr marL="12700">
              <a:lnSpc>
                <a:spcPct val="100000"/>
              </a:lnSpc>
            </a:pPr>
            <a:r>
              <a:rPr sz="950" spc="50" dirty="0">
                <a:latin typeface="Calibri"/>
                <a:cs typeface="Calibri"/>
              </a:rPr>
              <a:t>Έξοδος:</a:t>
            </a:r>
            <a:endParaRPr sz="950" dirty="0">
              <a:latin typeface="Calibri"/>
              <a:cs typeface="Calibri"/>
            </a:endParaRPr>
          </a:p>
          <a:p>
            <a:pPr>
              <a:lnSpc>
                <a:spcPct val="100000"/>
              </a:lnSpc>
              <a:spcBef>
                <a:spcPts val="20"/>
              </a:spcBef>
            </a:pPr>
            <a:endParaRPr sz="700" dirty="0">
              <a:latin typeface="Calibri"/>
              <a:cs typeface="Calibri"/>
            </a:endParaRPr>
          </a:p>
          <a:p>
            <a:pPr marL="363220">
              <a:lnSpc>
                <a:spcPct val="100000"/>
              </a:lnSpc>
              <a:tabLst>
                <a:tab pos="3108960" algn="l"/>
              </a:tabLst>
            </a:pPr>
            <a:r>
              <a:rPr lang="en-US" sz="850" spc="65" dirty="0">
                <a:latin typeface="Calibri"/>
                <a:cs typeface="Calibri"/>
              </a:rPr>
              <a:t>Desktop Downloads Pictures snap Videos</a:t>
            </a:r>
          </a:p>
          <a:p>
            <a:pPr marL="363220">
              <a:lnSpc>
                <a:spcPct val="100000"/>
              </a:lnSpc>
              <a:tabLst>
                <a:tab pos="3108960" algn="l"/>
              </a:tabLst>
            </a:pPr>
            <a:r>
              <a:rPr lang="en-US" sz="850" spc="65" dirty="0">
                <a:latin typeface="Calibri"/>
                <a:cs typeface="Calibri"/>
              </a:rPr>
              <a:t>Documents Music Public Templates wireguird_amd64.deb</a:t>
            </a:r>
            <a:endParaRPr lang="el-GR" sz="800" dirty="0">
              <a:latin typeface="Calibri"/>
              <a:cs typeface="Calibri"/>
            </a:endParaRPr>
          </a:p>
          <a:p>
            <a:pPr>
              <a:lnSpc>
                <a:spcPct val="100000"/>
              </a:lnSpc>
            </a:pPr>
            <a:endParaRPr sz="800" dirty="0">
              <a:latin typeface="Calibri"/>
              <a:cs typeface="Calibri"/>
            </a:endParaRPr>
          </a:p>
          <a:p>
            <a:pPr>
              <a:lnSpc>
                <a:spcPct val="100000"/>
              </a:lnSpc>
              <a:spcBef>
                <a:spcPts val="20"/>
              </a:spcBef>
            </a:pPr>
            <a:endParaRPr sz="750" dirty="0">
              <a:latin typeface="Calibri"/>
              <a:cs typeface="Calibri"/>
            </a:endParaRPr>
          </a:p>
          <a:p>
            <a:pPr marL="12700">
              <a:lnSpc>
                <a:spcPct val="100000"/>
              </a:lnSpc>
              <a:spcBef>
                <a:spcPts val="5"/>
              </a:spcBef>
            </a:pPr>
            <a:r>
              <a:rPr sz="950" spc="100" dirty="0">
                <a:latin typeface="Calibri"/>
                <a:cs typeface="Calibri"/>
              </a:rPr>
              <a:t>ενώ</a:t>
            </a:r>
            <a:r>
              <a:rPr sz="950" spc="35" dirty="0">
                <a:latin typeface="Calibri"/>
                <a:cs typeface="Calibri"/>
              </a:rPr>
              <a:t> </a:t>
            </a:r>
            <a:r>
              <a:rPr sz="950" spc="100" dirty="0">
                <a:latin typeface="Calibri"/>
                <a:cs typeface="Calibri"/>
              </a:rPr>
              <a:t>η</a:t>
            </a:r>
            <a:r>
              <a:rPr sz="950" spc="35" dirty="0">
                <a:latin typeface="Calibri"/>
                <a:cs typeface="Calibri"/>
              </a:rPr>
              <a:t> </a:t>
            </a:r>
            <a:r>
              <a:rPr sz="950" spc="100" dirty="0">
                <a:latin typeface="Calibri"/>
                <a:cs typeface="Calibri"/>
              </a:rPr>
              <a:t>παρακάτω</a:t>
            </a:r>
            <a:r>
              <a:rPr sz="950" spc="40" dirty="0">
                <a:latin typeface="Calibri"/>
                <a:cs typeface="Calibri"/>
              </a:rPr>
              <a:t> </a:t>
            </a:r>
            <a:r>
              <a:rPr sz="950" spc="85" dirty="0">
                <a:latin typeface="Calibri"/>
                <a:cs typeface="Calibri"/>
              </a:rPr>
              <a:t>εντολή</a:t>
            </a:r>
            <a:r>
              <a:rPr sz="950" spc="30" dirty="0">
                <a:latin typeface="Calibri"/>
                <a:cs typeface="Calibri"/>
              </a:rPr>
              <a:t> </a:t>
            </a:r>
            <a:r>
              <a:rPr sz="950" spc="70" dirty="0">
                <a:latin typeface="Calibri"/>
                <a:cs typeface="Calibri"/>
              </a:rPr>
              <a:t>δίνει</a:t>
            </a:r>
            <a:r>
              <a:rPr sz="950" spc="30" dirty="0">
                <a:latin typeface="Calibri"/>
                <a:cs typeface="Calibri"/>
              </a:rPr>
              <a:t> </a:t>
            </a:r>
            <a:r>
              <a:rPr sz="950" spc="80" dirty="0">
                <a:latin typeface="Calibri"/>
                <a:cs typeface="Calibri"/>
              </a:rPr>
              <a:t>την</a:t>
            </a:r>
            <a:r>
              <a:rPr sz="950" spc="35" dirty="0">
                <a:latin typeface="Calibri"/>
                <a:cs typeface="Calibri"/>
              </a:rPr>
              <a:t> </a:t>
            </a:r>
            <a:r>
              <a:rPr sz="950" spc="75" dirty="0">
                <a:latin typeface="Calibri"/>
                <a:cs typeface="Calibri"/>
              </a:rPr>
              <a:t>έξοδο:</a:t>
            </a:r>
            <a:endParaRPr sz="950" dirty="0">
              <a:latin typeface="Calibri"/>
              <a:cs typeface="Calibri"/>
            </a:endParaRPr>
          </a:p>
          <a:p>
            <a:pPr marL="354330">
              <a:lnSpc>
                <a:spcPct val="100000"/>
              </a:lnSpc>
              <a:spcBef>
                <a:spcPts val="525"/>
              </a:spcBef>
              <a:tabLst>
                <a:tab pos="3100705" algn="l"/>
              </a:tabLst>
            </a:pPr>
            <a:r>
              <a:rPr lang="en-US" sz="850" spc="65" dirty="0">
                <a:latin typeface="Calibri"/>
                <a:cs typeface="Calibri"/>
              </a:rPr>
              <a:t>Desktop Downloads Pictures snap Videos</a:t>
            </a:r>
          </a:p>
          <a:p>
            <a:pPr marL="354330">
              <a:lnSpc>
                <a:spcPct val="100000"/>
              </a:lnSpc>
              <a:spcBef>
                <a:spcPts val="525"/>
              </a:spcBef>
              <a:tabLst>
                <a:tab pos="3100705" algn="l"/>
              </a:tabLst>
            </a:pPr>
            <a:r>
              <a:rPr lang="en-US" sz="850" spc="65" dirty="0">
                <a:latin typeface="Calibri"/>
                <a:cs typeface="Calibri"/>
              </a:rPr>
              <a:t>Documents Music Public Templates wireguird_amd64.deb</a:t>
            </a:r>
            <a:endParaRPr lang="el-GR" sz="850" dirty="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38615" y="6043929"/>
            <a:ext cx="1530032" cy="612140"/>
          </a:xfrm>
          <a:prstGeom prst="rect">
            <a:avLst/>
          </a:prstGeom>
        </p:spPr>
      </p:pic>
      <p:sp>
        <p:nvSpPr>
          <p:cNvPr id="3" name="object 3"/>
          <p:cNvSpPr txBox="1">
            <a:spLocks noGrp="1"/>
          </p:cNvSpPr>
          <p:nvPr>
            <p:ph type="title"/>
          </p:nvPr>
        </p:nvSpPr>
        <p:spPr>
          <a:xfrm>
            <a:off x="875664" y="506729"/>
            <a:ext cx="321056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Λίστα</a:t>
            </a:r>
            <a:r>
              <a:rPr sz="2400" spc="35" dirty="0">
                <a:latin typeface="Calibri"/>
                <a:cs typeface="Calibri"/>
              </a:rPr>
              <a:t> </a:t>
            </a:r>
            <a:r>
              <a:rPr sz="2400" spc="-5" dirty="0">
                <a:latin typeface="Calibri"/>
                <a:cs typeface="Calibri"/>
              </a:rPr>
              <a:t>αρχείων</a:t>
            </a:r>
            <a:r>
              <a:rPr sz="2400" spc="40" dirty="0">
                <a:latin typeface="Calibri"/>
                <a:cs typeface="Calibri"/>
              </a:rPr>
              <a:t> </a:t>
            </a:r>
            <a:r>
              <a:rPr sz="2400" dirty="0">
                <a:latin typeface="Calibri"/>
                <a:cs typeface="Calibri"/>
              </a:rPr>
              <a:t>ανά</a:t>
            </a:r>
            <a:r>
              <a:rPr sz="2400" spc="45" dirty="0">
                <a:latin typeface="Calibri"/>
                <a:cs typeface="Calibri"/>
              </a:rPr>
              <a:t> </a:t>
            </a:r>
            <a:r>
              <a:rPr sz="2400" spc="-20" dirty="0">
                <a:latin typeface="Calibri"/>
                <a:cs typeface="Calibri"/>
              </a:rPr>
              <a:t>χρόνο</a:t>
            </a:r>
            <a:endParaRPr sz="2400">
              <a:latin typeface="Calibri"/>
              <a:cs typeface="Calibri"/>
            </a:endParaRPr>
          </a:p>
        </p:txBody>
      </p:sp>
      <p:pic>
        <p:nvPicPr>
          <p:cNvPr id="4" name="object 4"/>
          <p:cNvPicPr/>
          <p:nvPr/>
        </p:nvPicPr>
        <p:blipFill>
          <a:blip r:embed="rId3" cstate="print"/>
          <a:stretch>
            <a:fillRect/>
          </a:stretch>
        </p:blipFill>
        <p:spPr>
          <a:xfrm>
            <a:off x="796925" y="975677"/>
            <a:ext cx="7377112" cy="3902392"/>
          </a:xfrm>
          <a:prstGeom prst="rect">
            <a:avLst/>
          </a:prstGeom>
        </p:spPr>
      </p:pic>
      <p:sp>
        <p:nvSpPr>
          <p:cNvPr id="5" name="object 5"/>
          <p:cNvSpPr txBox="1"/>
          <p:nvPr/>
        </p:nvSpPr>
        <p:spPr>
          <a:xfrm>
            <a:off x="11084877" y="6327076"/>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2</a:t>
            </a:r>
            <a:r>
              <a:rPr sz="1100" dirty="0">
                <a:latin typeface="Arial"/>
                <a:cs typeface="Arial"/>
              </a:rPr>
              <a:t>2</a:t>
            </a:r>
            <a:endParaRPr sz="11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38615" y="6043929"/>
            <a:ext cx="1530032" cy="612140"/>
          </a:xfrm>
          <a:prstGeom prst="rect">
            <a:avLst/>
          </a:prstGeom>
        </p:spPr>
      </p:pic>
      <p:sp>
        <p:nvSpPr>
          <p:cNvPr id="3" name="object 3"/>
          <p:cNvSpPr txBox="1">
            <a:spLocks noGrp="1"/>
          </p:cNvSpPr>
          <p:nvPr>
            <p:ph type="title"/>
          </p:nvPr>
        </p:nvSpPr>
        <p:spPr>
          <a:xfrm>
            <a:off x="963294" y="685165"/>
            <a:ext cx="7910195" cy="391160"/>
          </a:xfrm>
          <a:prstGeom prst="rect">
            <a:avLst/>
          </a:prstGeom>
        </p:spPr>
        <p:txBody>
          <a:bodyPr vert="horz" wrap="square" lIns="0" tIns="12700" rIns="0" bIns="0" rtlCol="0">
            <a:spAutoFit/>
          </a:bodyPr>
          <a:lstStyle/>
          <a:p>
            <a:pPr marL="12700">
              <a:lnSpc>
                <a:spcPct val="100000"/>
              </a:lnSpc>
              <a:spcBef>
                <a:spcPts val="100"/>
              </a:spcBef>
            </a:pPr>
            <a:r>
              <a:rPr sz="2400" b="1" spc="60" dirty="0">
                <a:latin typeface="Times New Roman"/>
                <a:cs typeface="Times New Roman"/>
              </a:rPr>
              <a:t>Μυστικό</a:t>
            </a:r>
            <a:r>
              <a:rPr sz="2400" b="1" spc="25" dirty="0">
                <a:latin typeface="Times New Roman"/>
                <a:cs typeface="Times New Roman"/>
              </a:rPr>
              <a:t> </a:t>
            </a:r>
            <a:r>
              <a:rPr sz="2400" b="1" spc="50" dirty="0">
                <a:latin typeface="Times New Roman"/>
                <a:cs typeface="Times New Roman"/>
              </a:rPr>
              <a:t>δαχτυλίδι</a:t>
            </a:r>
            <a:r>
              <a:rPr sz="2400" b="1" spc="25" dirty="0">
                <a:latin typeface="Times New Roman"/>
                <a:cs typeface="Times New Roman"/>
              </a:rPr>
              <a:t> </a:t>
            </a:r>
            <a:r>
              <a:rPr sz="2400" b="1" spc="60" dirty="0">
                <a:latin typeface="Times New Roman"/>
                <a:cs typeface="Times New Roman"/>
              </a:rPr>
              <a:t>αποκωδικοποίησης</a:t>
            </a:r>
            <a:r>
              <a:rPr sz="2400" b="1" spc="30" dirty="0">
                <a:latin typeface="Times New Roman"/>
                <a:cs typeface="Times New Roman"/>
              </a:rPr>
              <a:t> </a:t>
            </a:r>
            <a:r>
              <a:rPr sz="2400" b="1" spc="50" dirty="0">
                <a:latin typeface="Times New Roman"/>
                <a:cs typeface="Times New Roman"/>
              </a:rPr>
              <a:t>για</a:t>
            </a:r>
            <a:r>
              <a:rPr sz="2400" b="1" spc="60" dirty="0">
                <a:latin typeface="Times New Roman"/>
                <a:cs typeface="Times New Roman"/>
              </a:rPr>
              <a:t> </a:t>
            </a:r>
            <a:r>
              <a:rPr sz="2400" b="1" spc="50" dirty="0">
                <a:latin typeface="Times New Roman"/>
                <a:cs typeface="Times New Roman"/>
              </a:rPr>
              <a:t>χαλαρό</a:t>
            </a:r>
            <a:r>
              <a:rPr sz="2400" b="1" spc="10" dirty="0">
                <a:latin typeface="Times New Roman"/>
                <a:cs typeface="Times New Roman"/>
              </a:rPr>
              <a:t> </a:t>
            </a:r>
            <a:r>
              <a:rPr sz="2400" b="1" spc="40" dirty="0">
                <a:latin typeface="Times New Roman"/>
                <a:cs typeface="Times New Roman"/>
              </a:rPr>
              <a:t>έλεγχο</a:t>
            </a:r>
            <a:endParaRPr sz="2400">
              <a:latin typeface="Times New Roman"/>
              <a:cs typeface="Times New Roman"/>
            </a:endParaRPr>
          </a:p>
        </p:txBody>
      </p:sp>
      <p:sp>
        <p:nvSpPr>
          <p:cNvPr id="5" name="object 5"/>
          <p:cNvSpPr txBox="1"/>
          <p:nvPr/>
        </p:nvSpPr>
        <p:spPr>
          <a:xfrm>
            <a:off x="11084877" y="6327076"/>
            <a:ext cx="178435" cy="181610"/>
          </a:xfrm>
          <a:prstGeom prst="rect">
            <a:avLst/>
          </a:prstGeom>
        </p:spPr>
        <p:txBody>
          <a:bodyPr vert="horz" wrap="square" lIns="0" tIns="0" rIns="0" bIns="0" rtlCol="0">
            <a:spAutoFit/>
          </a:bodyPr>
          <a:lstStyle/>
          <a:p>
            <a:pPr marL="12700">
              <a:lnSpc>
                <a:spcPts val="1315"/>
              </a:lnSpc>
            </a:pPr>
            <a:r>
              <a:rPr sz="1100" spc="-30" dirty="0">
                <a:latin typeface="Arial"/>
                <a:cs typeface="Arial"/>
              </a:rPr>
              <a:t>2</a:t>
            </a:r>
            <a:r>
              <a:rPr sz="1100" dirty="0">
                <a:latin typeface="Arial"/>
                <a:cs typeface="Arial"/>
              </a:rPr>
              <a:t>2</a:t>
            </a:r>
            <a:endParaRPr sz="1100">
              <a:latin typeface="Arial"/>
              <a:cs typeface="Arial"/>
            </a:endParaRPr>
          </a:p>
        </p:txBody>
      </p:sp>
      <p:sp>
        <p:nvSpPr>
          <p:cNvPr id="4" name="object 4"/>
          <p:cNvSpPr txBox="1"/>
          <p:nvPr/>
        </p:nvSpPr>
        <p:spPr>
          <a:xfrm>
            <a:off x="792480" y="1300162"/>
            <a:ext cx="10285730" cy="3475354"/>
          </a:xfrm>
          <a:prstGeom prst="rect">
            <a:avLst/>
          </a:prstGeom>
        </p:spPr>
        <p:txBody>
          <a:bodyPr vert="horz" wrap="square" lIns="0" tIns="12700" rIns="0" bIns="0" rtlCol="0">
            <a:spAutoFit/>
          </a:bodyPr>
          <a:lstStyle/>
          <a:p>
            <a:pPr marL="12700" marR="13970" indent="51435">
              <a:lnSpc>
                <a:spcPct val="113700"/>
              </a:lnSpc>
              <a:spcBef>
                <a:spcPts val="100"/>
              </a:spcBef>
            </a:pPr>
            <a:r>
              <a:rPr sz="1400" spc="-5" dirty="0">
                <a:latin typeface="Calibri"/>
                <a:cs typeface="Calibri"/>
              </a:rPr>
              <a:t>Τώρα</a:t>
            </a:r>
            <a:r>
              <a:rPr sz="1400" spc="35" dirty="0">
                <a:latin typeface="Calibri"/>
                <a:cs typeface="Calibri"/>
              </a:rPr>
              <a:t> </a:t>
            </a:r>
            <a:r>
              <a:rPr sz="1400" spc="-5" dirty="0">
                <a:latin typeface="Calibri"/>
                <a:cs typeface="Calibri"/>
              </a:rPr>
              <a:t>μπορεί</a:t>
            </a:r>
            <a:r>
              <a:rPr sz="1400" spc="35" dirty="0">
                <a:latin typeface="Calibri"/>
                <a:cs typeface="Calibri"/>
              </a:rPr>
              <a:t> </a:t>
            </a:r>
            <a:r>
              <a:rPr sz="1400" spc="-5" dirty="0">
                <a:latin typeface="Calibri"/>
                <a:cs typeface="Calibri"/>
              </a:rPr>
              <a:t>να</a:t>
            </a:r>
            <a:r>
              <a:rPr sz="1400" spc="40" dirty="0">
                <a:latin typeface="Calibri"/>
                <a:cs typeface="Calibri"/>
              </a:rPr>
              <a:t> </a:t>
            </a:r>
            <a:r>
              <a:rPr sz="1400" spc="-5" dirty="0">
                <a:latin typeface="Calibri"/>
                <a:cs typeface="Calibri"/>
              </a:rPr>
              <a:t>έχετε</a:t>
            </a:r>
            <a:r>
              <a:rPr sz="1400" spc="35" dirty="0">
                <a:latin typeface="Calibri"/>
                <a:cs typeface="Calibri"/>
              </a:rPr>
              <a:t> </a:t>
            </a:r>
            <a:r>
              <a:rPr sz="1400" spc="-5" dirty="0">
                <a:latin typeface="Calibri"/>
                <a:cs typeface="Calibri"/>
              </a:rPr>
              <a:t>παρατηρήσει</a:t>
            </a:r>
            <a:r>
              <a:rPr sz="1400" spc="45" dirty="0">
                <a:latin typeface="Calibri"/>
                <a:cs typeface="Calibri"/>
              </a:rPr>
              <a:t> </a:t>
            </a:r>
            <a:r>
              <a:rPr sz="1400" spc="-5" dirty="0">
                <a:latin typeface="Calibri"/>
                <a:cs typeface="Calibri"/>
              </a:rPr>
              <a:t>ότι</a:t>
            </a:r>
            <a:r>
              <a:rPr sz="1400" spc="35" dirty="0">
                <a:latin typeface="Calibri"/>
                <a:cs typeface="Calibri"/>
              </a:rPr>
              <a:t> </a:t>
            </a:r>
            <a:r>
              <a:rPr sz="1400" spc="-5" dirty="0">
                <a:latin typeface="Calibri"/>
                <a:cs typeface="Calibri"/>
              </a:rPr>
              <a:t>όταν</a:t>
            </a:r>
            <a:r>
              <a:rPr sz="1400" spc="40" dirty="0">
                <a:latin typeface="Calibri"/>
                <a:cs typeface="Calibri"/>
              </a:rPr>
              <a:t> </a:t>
            </a:r>
            <a:r>
              <a:rPr sz="1400" spc="-5" dirty="0">
                <a:latin typeface="Calibri"/>
                <a:cs typeface="Calibri"/>
              </a:rPr>
              <a:t>μια</a:t>
            </a:r>
            <a:r>
              <a:rPr sz="1400" spc="35" dirty="0">
                <a:latin typeface="Calibri"/>
                <a:cs typeface="Calibri"/>
              </a:rPr>
              <a:t> </a:t>
            </a:r>
            <a:r>
              <a:rPr sz="1400" spc="-5" dirty="0">
                <a:latin typeface="Calibri"/>
                <a:cs typeface="Calibri"/>
              </a:rPr>
              <a:t>εντολή</a:t>
            </a:r>
            <a:r>
              <a:rPr sz="1400" spc="40" dirty="0">
                <a:latin typeface="Calibri"/>
                <a:cs typeface="Calibri"/>
              </a:rPr>
              <a:t> </a:t>
            </a:r>
            <a:r>
              <a:rPr sz="1400" spc="-5" dirty="0">
                <a:latin typeface="Calibri"/>
                <a:cs typeface="Calibri"/>
              </a:rPr>
              <a:t>όπως</a:t>
            </a:r>
            <a:r>
              <a:rPr sz="1400" spc="35" dirty="0">
                <a:latin typeface="Calibri"/>
                <a:cs typeface="Calibri"/>
              </a:rPr>
              <a:t> </a:t>
            </a:r>
            <a:r>
              <a:rPr sz="1400" b="1" dirty="0">
                <a:solidFill>
                  <a:srgbClr val="C8211C"/>
                </a:solidFill>
                <a:latin typeface="Calibri"/>
                <a:cs typeface="Calibri"/>
              </a:rPr>
              <a:t>η</a:t>
            </a:r>
            <a:r>
              <a:rPr sz="1400" b="1" spc="40" dirty="0">
                <a:solidFill>
                  <a:srgbClr val="C8211C"/>
                </a:solidFill>
                <a:latin typeface="Calibri"/>
                <a:cs typeface="Calibri"/>
              </a:rPr>
              <a:t> </a:t>
            </a:r>
            <a:r>
              <a:rPr sz="1400" b="1" dirty="0">
                <a:solidFill>
                  <a:srgbClr val="C8211C"/>
                </a:solidFill>
                <a:latin typeface="Times New Roman"/>
                <a:cs typeface="Times New Roman"/>
              </a:rPr>
              <a:t>ls </a:t>
            </a:r>
            <a:r>
              <a:rPr sz="1400" b="1" spc="-5" dirty="0">
                <a:solidFill>
                  <a:srgbClr val="C8211C"/>
                </a:solidFill>
                <a:latin typeface="Times New Roman"/>
                <a:cs typeface="Times New Roman"/>
              </a:rPr>
              <a:t>-LF</a:t>
            </a:r>
            <a:r>
              <a:rPr sz="1400" b="1" spc="5" dirty="0">
                <a:solidFill>
                  <a:srgbClr val="C8211C"/>
                </a:solidFill>
                <a:latin typeface="Times New Roman"/>
                <a:cs typeface="Times New Roman"/>
              </a:rPr>
              <a:t> </a:t>
            </a:r>
            <a:r>
              <a:rPr sz="1400" spc="-5" dirty="0">
                <a:latin typeface="Calibri"/>
                <a:cs typeface="Calibri"/>
              </a:rPr>
              <a:t>στην</a:t>
            </a:r>
            <a:r>
              <a:rPr sz="1400" spc="35" dirty="0">
                <a:latin typeface="Calibri"/>
                <a:cs typeface="Calibri"/>
              </a:rPr>
              <a:t> </a:t>
            </a:r>
            <a:r>
              <a:rPr sz="1400" spc="-5" dirty="0">
                <a:latin typeface="Calibri"/>
                <a:cs typeface="Calibri"/>
              </a:rPr>
              <a:t>πρώτη</a:t>
            </a:r>
            <a:r>
              <a:rPr sz="1400" spc="40" dirty="0">
                <a:latin typeface="Calibri"/>
                <a:cs typeface="Calibri"/>
              </a:rPr>
              <a:t> </a:t>
            </a:r>
            <a:r>
              <a:rPr sz="1400" spc="-5" dirty="0">
                <a:latin typeface="Calibri"/>
                <a:cs typeface="Calibri"/>
              </a:rPr>
              <a:t>στήλη</a:t>
            </a:r>
            <a:r>
              <a:rPr sz="1400" spc="35" dirty="0">
                <a:latin typeface="Calibri"/>
                <a:cs typeface="Calibri"/>
              </a:rPr>
              <a:t> </a:t>
            </a:r>
            <a:r>
              <a:rPr sz="1400" spc="-5" dirty="0">
                <a:latin typeface="Calibri"/>
                <a:cs typeface="Calibri"/>
              </a:rPr>
              <a:t>της</a:t>
            </a:r>
            <a:r>
              <a:rPr sz="1400" spc="40" dirty="0">
                <a:latin typeface="Calibri"/>
                <a:cs typeface="Calibri"/>
              </a:rPr>
              <a:t> </a:t>
            </a:r>
            <a:r>
              <a:rPr sz="1400" spc="-5" dirty="0">
                <a:latin typeface="Calibri"/>
                <a:cs typeface="Calibri"/>
              </a:rPr>
              <a:t>εξόδου</a:t>
            </a:r>
            <a:r>
              <a:rPr sz="1400" spc="35" dirty="0">
                <a:latin typeface="Calibri"/>
                <a:cs typeface="Calibri"/>
              </a:rPr>
              <a:t> </a:t>
            </a:r>
            <a:r>
              <a:rPr sz="1400" spc="-5" dirty="0">
                <a:latin typeface="Calibri"/>
                <a:cs typeface="Calibri"/>
              </a:rPr>
              <a:t>υπάρχουν</a:t>
            </a:r>
            <a:r>
              <a:rPr sz="1400" spc="40" dirty="0">
                <a:latin typeface="Calibri"/>
                <a:cs typeface="Calibri"/>
              </a:rPr>
              <a:t> </a:t>
            </a:r>
            <a:r>
              <a:rPr sz="1400" spc="-5" dirty="0">
                <a:latin typeface="Calibri"/>
                <a:cs typeface="Calibri"/>
              </a:rPr>
              <a:t>κάποιες</a:t>
            </a:r>
            <a:r>
              <a:rPr sz="1400" spc="35" dirty="0">
                <a:latin typeface="Calibri"/>
                <a:cs typeface="Calibri"/>
              </a:rPr>
              <a:t> </a:t>
            </a:r>
            <a:r>
              <a:rPr sz="1400" spc="-5" dirty="0">
                <a:latin typeface="Calibri"/>
                <a:cs typeface="Calibri"/>
              </a:rPr>
              <a:t>περίεργες </a:t>
            </a:r>
            <a:r>
              <a:rPr sz="1400" dirty="0">
                <a:latin typeface="Calibri"/>
                <a:cs typeface="Calibri"/>
              </a:rPr>
              <a:t> </a:t>
            </a:r>
            <a:r>
              <a:rPr sz="1400" spc="-5" dirty="0">
                <a:latin typeface="Calibri"/>
                <a:cs typeface="Calibri"/>
              </a:rPr>
              <a:t>συμβολοσειρές</a:t>
            </a:r>
            <a:r>
              <a:rPr sz="1400" spc="45" dirty="0">
                <a:latin typeface="Calibri"/>
                <a:cs typeface="Calibri"/>
              </a:rPr>
              <a:t> </a:t>
            </a:r>
            <a:r>
              <a:rPr sz="1400" spc="-5" dirty="0">
                <a:latin typeface="Calibri"/>
                <a:cs typeface="Calibri"/>
              </a:rPr>
              <a:t>δίπλα</a:t>
            </a:r>
            <a:r>
              <a:rPr sz="1400" spc="45" dirty="0">
                <a:latin typeface="Calibri"/>
                <a:cs typeface="Calibri"/>
              </a:rPr>
              <a:t> </a:t>
            </a:r>
            <a:r>
              <a:rPr sz="1400" spc="-5" dirty="0">
                <a:latin typeface="Calibri"/>
                <a:cs typeface="Calibri"/>
              </a:rPr>
              <a:t>στα</a:t>
            </a:r>
            <a:r>
              <a:rPr sz="1400" spc="45" dirty="0">
                <a:latin typeface="Calibri"/>
                <a:cs typeface="Calibri"/>
              </a:rPr>
              <a:t> </a:t>
            </a:r>
            <a:r>
              <a:rPr sz="1400" spc="-5" dirty="0">
                <a:latin typeface="Calibri"/>
                <a:cs typeface="Calibri"/>
              </a:rPr>
              <a:t>αρχεία</a:t>
            </a:r>
            <a:r>
              <a:rPr sz="1400" spc="55" dirty="0">
                <a:latin typeface="Calibri"/>
                <a:cs typeface="Calibri"/>
              </a:rPr>
              <a:t> </a:t>
            </a:r>
            <a:r>
              <a:rPr sz="1400" spc="-5" dirty="0">
                <a:latin typeface="Calibri"/>
                <a:cs typeface="Calibri"/>
              </a:rPr>
              <a:t>και</a:t>
            </a:r>
            <a:r>
              <a:rPr sz="1400" spc="50" dirty="0">
                <a:latin typeface="Calibri"/>
                <a:cs typeface="Calibri"/>
              </a:rPr>
              <a:t> </a:t>
            </a:r>
            <a:r>
              <a:rPr sz="1400" spc="-5" dirty="0">
                <a:latin typeface="Calibri"/>
                <a:cs typeface="Calibri"/>
              </a:rPr>
              <a:t>τους</a:t>
            </a:r>
            <a:r>
              <a:rPr sz="1400" spc="50" dirty="0">
                <a:latin typeface="Calibri"/>
                <a:cs typeface="Calibri"/>
              </a:rPr>
              <a:t> </a:t>
            </a:r>
            <a:r>
              <a:rPr sz="1400" spc="-5" dirty="0">
                <a:latin typeface="Calibri"/>
                <a:cs typeface="Calibri"/>
              </a:rPr>
              <a:t>φακέλους</a:t>
            </a:r>
            <a:r>
              <a:rPr sz="1400" spc="-5" dirty="0">
                <a:latin typeface="Times New Roman"/>
                <a:cs typeface="Times New Roman"/>
              </a:rPr>
              <a:t>,</a:t>
            </a:r>
            <a:r>
              <a:rPr sz="1400" spc="10" dirty="0">
                <a:latin typeface="Times New Roman"/>
                <a:cs typeface="Times New Roman"/>
              </a:rPr>
              <a:t> </a:t>
            </a:r>
            <a:r>
              <a:rPr sz="1400" spc="-5" dirty="0">
                <a:latin typeface="Calibri"/>
                <a:cs typeface="Calibri"/>
              </a:rPr>
              <a:t>όπως</a:t>
            </a:r>
            <a:r>
              <a:rPr sz="1400" spc="-5" dirty="0">
                <a:latin typeface="Times New Roman"/>
                <a:cs typeface="Times New Roman"/>
              </a:rPr>
              <a:t>:</a:t>
            </a:r>
            <a:r>
              <a:rPr sz="1400" spc="10" dirty="0">
                <a:latin typeface="Times New Roman"/>
                <a:cs typeface="Times New Roman"/>
              </a:rPr>
              <a:t> </a:t>
            </a:r>
            <a:r>
              <a:rPr sz="1400" b="1" spc="-5" dirty="0">
                <a:latin typeface="Times New Roman"/>
                <a:cs typeface="Times New Roman"/>
              </a:rPr>
              <a:t>drwxr-xr-x</a:t>
            </a:r>
            <a:r>
              <a:rPr sz="1400" b="1" spc="10" dirty="0">
                <a:latin typeface="Times New Roman"/>
                <a:cs typeface="Times New Roman"/>
              </a:rPr>
              <a:t> </a:t>
            </a:r>
            <a:r>
              <a:rPr sz="1400" b="1" dirty="0">
                <a:latin typeface="Calibri"/>
                <a:cs typeface="Calibri"/>
              </a:rPr>
              <a:t>ή</a:t>
            </a:r>
            <a:r>
              <a:rPr sz="1400" b="1" spc="50" dirty="0">
                <a:latin typeface="Calibri"/>
                <a:cs typeface="Calibri"/>
              </a:rPr>
              <a:t> </a:t>
            </a:r>
            <a:r>
              <a:rPr sz="1400" b="1" spc="-5" dirty="0">
                <a:latin typeface="Times New Roman"/>
                <a:cs typeface="Times New Roman"/>
              </a:rPr>
              <a:t>drwx------.</a:t>
            </a:r>
            <a:r>
              <a:rPr sz="1400" b="1" spc="10" dirty="0">
                <a:latin typeface="Times New Roman"/>
                <a:cs typeface="Times New Roman"/>
              </a:rPr>
              <a:t> </a:t>
            </a:r>
            <a:r>
              <a:rPr sz="1400" spc="-5" dirty="0">
                <a:latin typeface="Calibri"/>
                <a:cs typeface="Calibri"/>
              </a:rPr>
              <a:t>Αυτές</a:t>
            </a:r>
            <a:r>
              <a:rPr sz="1400" spc="45" dirty="0">
                <a:latin typeface="Calibri"/>
                <a:cs typeface="Calibri"/>
              </a:rPr>
              <a:t> </a:t>
            </a:r>
            <a:r>
              <a:rPr sz="1400" spc="-5" dirty="0">
                <a:latin typeface="Calibri"/>
                <a:cs typeface="Calibri"/>
              </a:rPr>
              <a:t>οι</a:t>
            </a:r>
            <a:r>
              <a:rPr sz="1400" spc="50" dirty="0">
                <a:latin typeface="Calibri"/>
                <a:cs typeface="Calibri"/>
              </a:rPr>
              <a:t> </a:t>
            </a:r>
            <a:r>
              <a:rPr sz="1400" spc="-5" dirty="0">
                <a:latin typeface="Calibri"/>
                <a:cs typeface="Calibri"/>
              </a:rPr>
              <a:t>συμβολοσειρές</a:t>
            </a:r>
            <a:r>
              <a:rPr sz="1400" spc="45" dirty="0">
                <a:latin typeface="Calibri"/>
                <a:cs typeface="Calibri"/>
              </a:rPr>
              <a:t> </a:t>
            </a:r>
            <a:r>
              <a:rPr sz="1400" spc="-5" dirty="0">
                <a:latin typeface="Calibri"/>
                <a:cs typeface="Calibri"/>
              </a:rPr>
              <a:t>ουσιαστικά</a:t>
            </a:r>
            <a:r>
              <a:rPr sz="1400" spc="50" dirty="0">
                <a:latin typeface="Calibri"/>
                <a:cs typeface="Calibri"/>
              </a:rPr>
              <a:t> </a:t>
            </a:r>
            <a:r>
              <a:rPr sz="1400" spc="-5" dirty="0">
                <a:latin typeface="Calibri"/>
                <a:cs typeface="Calibri"/>
              </a:rPr>
              <a:t>υποδεικνύουν</a:t>
            </a:r>
            <a:r>
              <a:rPr sz="1400" spc="45" dirty="0">
                <a:latin typeface="Calibri"/>
                <a:cs typeface="Calibri"/>
              </a:rPr>
              <a:t> </a:t>
            </a:r>
            <a:r>
              <a:rPr sz="1400" dirty="0">
                <a:latin typeface="Calibri"/>
                <a:cs typeface="Calibri"/>
              </a:rPr>
              <a:t>τα </a:t>
            </a:r>
            <a:r>
              <a:rPr sz="1400" spc="-305" dirty="0">
                <a:latin typeface="Calibri"/>
                <a:cs typeface="Calibri"/>
              </a:rPr>
              <a:t> </a:t>
            </a:r>
            <a:r>
              <a:rPr sz="1400" spc="-5" dirty="0">
                <a:latin typeface="Calibri"/>
                <a:cs typeface="Calibri"/>
              </a:rPr>
              <a:t>χαλαρά</a:t>
            </a:r>
            <a:r>
              <a:rPr sz="1400" spc="35" dirty="0">
                <a:latin typeface="Calibri"/>
                <a:cs typeface="Calibri"/>
              </a:rPr>
              <a:t> </a:t>
            </a:r>
            <a:r>
              <a:rPr sz="1400" spc="-5" dirty="0">
                <a:latin typeface="Calibri"/>
                <a:cs typeface="Calibri"/>
              </a:rPr>
              <a:t>μέτρα</a:t>
            </a:r>
            <a:r>
              <a:rPr sz="1400" spc="30" dirty="0">
                <a:latin typeface="Calibri"/>
                <a:cs typeface="Calibri"/>
              </a:rPr>
              <a:t> </a:t>
            </a:r>
            <a:r>
              <a:rPr sz="1400" spc="-5" dirty="0">
                <a:latin typeface="Calibri"/>
                <a:cs typeface="Calibri"/>
              </a:rPr>
              <a:t>ελέγχου</a:t>
            </a:r>
            <a:r>
              <a:rPr sz="1400" spc="30" dirty="0">
                <a:latin typeface="Calibri"/>
                <a:cs typeface="Calibri"/>
              </a:rPr>
              <a:t> </a:t>
            </a:r>
            <a:r>
              <a:rPr sz="1400" spc="-5" dirty="0">
                <a:latin typeface="Calibri"/>
                <a:cs typeface="Calibri"/>
              </a:rPr>
              <a:t>που</a:t>
            </a:r>
            <a:r>
              <a:rPr sz="1400" spc="30" dirty="0">
                <a:latin typeface="Calibri"/>
                <a:cs typeface="Calibri"/>
              </a:rPr>
              <a:t> </a:t>
            </a:r>
            <a:r>
              <a:rPr sz="1400" spc="-5" dirty="0">
                <a:latin typeface="Calibri"/>
                <a:cs typeface="Calibri"/>
              </a:rPr>
              <a:t>έχουν</a:t>
            </a:r>
            <a:r>
              <a:rPr sz="1400" spc="30" dirty="0">
                <a:latin typeface="Calibri"/>
                <a:cs typeface="Calibri"/>
              </a:rPr>
              <a:t> </a:t>
            </a:r>
            <a:r>
              <a:rPr sz="1400" dirty="0">
                <a:latin typeface="Calibri"/>
                <a:cs typeface="Calibri"/>
              </a:rPr>
              <a:t>τα</a:t>
            </a:r>
            <a:r>
              <a:rPr sz="1400" spc="30" dirty="0">
                <a:latin typeface="Calibri"/>
                <a:cs typeface="Calibri"/>
              </a:rPr>
              <a:t> </a:t>
            </a:r>
            <a:r>
              <a:rPr sz="1400" spc="-5" dirty="0">
                <a:latin typeface="Calibri"/>
                <a:cs typeface="Calibri"/>
              </a:rPr>
              <a:t>αρχεία</a:t>
            </a:r>
            <a:r>
              <a:rPr sz="1400" spc="35" dirty="0">
                <a:latin typeface="Calibri"/>
                <a:cs typeface="Calibri"/>
              </a:rPr>
              <a:t> </a:t>
            </a:r>
            <a:r>
              <a:rPr sz="1400" spc="-5" dirty="0">
                <a:latin typeface="Calibri"/>
                <a:cs typeface="Calibri"/>
              </a:rPr>
              <a:t>και</a:t>
            </a:r>
            <a:r>
              <a:rPr sz="1400" spc="35" dirty="0">
                <a:latin typeface="Calibri"/>
                <a:cs typeface="Calibri"/>
              </a:rPr>
              <a:t> </a:t>
            </a:r>
            <a:r>
              <a:rPr sz="1400" spc="-5" dirty="0">
                <a:latin typeface="Calibri"/>
                <a:cs typeface="Calibri"/>
              </a:rPr>
              <a:t>οι</a:t>
            </a:r>
            <a:r>
              <a:rPr sz="1400" spc="30" dirty="0">
                <a:latin typeface="Calibri"/>
                <a:cs typeface="Calibri"/>
              </a:rPr>
              <a:t> </a:t>
            </a:r>
            <a:r>
              <a:rPr sz="1400" spc="-5" dirty="0">
                <a:latin typeface="Calibri"/>
                <a:cs typeface="Calibri"/>
              </a:rPr>
              <a:t>φάκελοι</a:t>
            </a:r>
            <a:r>
              <a:rPr sz="1400" spc="-5" dirty="0">
                <a:latin typeface="Times New Roman"/>
                <a:cs typeface="Times New Roman"/>
              </a:rPr>
              <a:t>.</a:t>
            </a:r>
            <a:endParaRPr sz="1400">
              <a:latin typeface="Times New Roman"/>
              <a:cs typeface="Times New Roman"/>
            </a:endParaRPr>
          </a:p>
          <a:p>
            <a:pPr marL="12700" marR="5080" indent="51435">
              <a:lnSpc>
                <a:spcPct val="113700"/>
              </a:lnSpc>
              <a:spcBef>
                <a:spcPts val="775"/>
              </a:spcBef>
            </a:pPr>
            <a:r>
              <a:rPr sz="1400" dirty="0">
                <a:latin typeface="Calibri"/>
                <a:cs typeface="Calibri"/>
              </a:rPr>
              <a:t>Ο</a:t>
            </a:r>
            <a:r>
              <a:rPr sz="1400" spc="45" dirty="0">
                <a:latin typeface="Calibri"/>
                <a:cs typeface="Calibri"/>
              </a:rPr>
              <a:t> </a:t>
            </a:r>
            <a:r>
              <a:rPr sz="1400" spc="-5" dirty="0">
                <a:latin typeface="Calibri"/>
                <a:cs typeface="Calibri"/>
              </a:rPr>
              <a:t>πρώτος</a:t>
            </a:r>
            <a:r>
              <a:rPr sz="1400" spc="45" dirty="0">
                <a:latin typeface="Calibri"/>
                <a:cs typeface="Calibri"/>
              </a:rPr>
              <a:t> </a:t>
            </a:r>
            <a:r>
              <a:rPr sz="1400" spc="-5" dirty="0">
                <a:latin typeface="Calibri"/>
                <a:cs typeface="Calibri"/>
              </a:rPr>
              <a:t>χαρακτήρας</a:t>
            </a:r>
            <a:r>
              <a:rPr sz="1400" spc="50" dirty="0">
                <a:latin typeface="Calibri"/>
                <a:cs typeface="Calibri"/>
              </a:rPr>
              <a:t> </a:t>
            </a:r>
            <a:r>
              <a:rPr sz="1400" spc="-5" dirty="0">
                <a:latin typeface="Calibri"/>
                <a:cs typeface="Calibri"/>
              </a:rPr>
              <a:t>είναι</a:t>
            </a:r>
            <a:r>
              <a:rPr sz="1400" spc="45" dirty="0">
                <a:latin typeface="Calibri"/>
                <a:cs typeface="Calibri"/>
              </a:rPr>
              <a:t> </a:t>
            </a:r>
            <a:r>
              <a:rPr sz="1400" dirty="0">
                <a:latin typeface="Calibri"/>
                <a:cs typeface="Calibri"/>
              </a:rPr>
              <a:t>ο</a:t>
            </a:r>
            <a:r>
              <a:rPr sz="1400" spc="45" dirty="0">
                <a:latin typeface="Calibri"/>
                <a:cs typeface="Calibri"/>
              </a:rPr>
              <a:t> </a:t>
            </a:r>
            <a:r>
              <a:rPr sz="1400" spc="-5" dirty="0">
                <a:latin typeface="Calibri"/>
                <a:cs typeface="Calibri"/>
              </a:rPr>
              <a:t>τύπος</a:t>
            </a:r>
            <a:r>
              <a:rPr sz="1400" spc="-5" dirty="0">
                <a:latin typeface="Times New Roman"/>
                <a:cs typeface="Times New Roman"/>
              </a:rPr>
              <a:t>.</a:t>
            </a:r>
            <a:r>
              <a:rPr sz="1400" spc="10" dirty="0">
                <a:latin typeface="Times New Roman"/>
                <a:cs typeface="Times New Roman"/>
              </a:rPr>
              <a:t> </a:t>
            </a:r>
            <a:r>
              <a:rPr sz="1400" dirty="0">
                <a:latin typeface="Calibri"/>
                <a:cs typeface="Calibri"/>
              </a:rPr>
              <a:t>Οι</a:t>
            </a:r>
            <a:r>
              <a:rPr sz="1400" spc="45" dirty="0">
                <a:latin typeface="Calibri"/>
                <a:cs typeface="Calibri"/>
              </a:rPr>
              <a:t> </a:t>
            </a:r>
            <a:r>
              <a:rPr sz="1400" spc="-5" dirty="0">
                <a:latin typeface="Calibri"/>
                <a:cs typeface="Calibri"/>
              </a:rPr>
              <a:t>επόμενοι</a:t>
            </a:r>
            <a:r>
              <a:rPr sz="1400" spc="45" dirty="0">
                <a:latin typeface="Calibri"/>
                <a:cs typeface="Calibri"/>
              </a:rPr>
              <a:t> </a:t>
            </a:r>
            <a:r>
              <a:rPr sz="1400" spc="-5" dirty="0">
                <a:latin typeface="Calibri"/>
                <a:cs typeface="Calibri"/>
              </a:rPr>
              <a:t>τρεις</a:t>
            </a:r>
            <a:r>
              <a:rPr sz="1400" spc="45" dirty="0">
                <a:latin typeface="Calibri"/>
                <a:cs typeface="Calibri"/>
              </a:rPr>
              <a:t> </a:t>
            </a:r>
            <a:r>
              <a:rPr sz="1400" spc="-5" dirty="0">
                <a:latin typeface="Calibri"/>
                <a:cs typeface="Calibri"/>
              </a:rPr>
              <a:t>χαρακτήρες</a:t>
            </a:r>
            <a:r>
              <a:rPr sz="1400" spc="50" dirty="0">
                <a:latin typeface="Calibri"/>
                <a:cs typeface="Calibri"/>
              </a:rPr>
              <a:t> </a:t>
            </a:r>
            <a:r>
              <a:rPr sz="1400" spc="-5" dirty="0">
                <a:latin typeface="Calibri"/>
                <a:cs typeface="Calibri"/>
              </a:rPr>
              <a:t>αντιπροσωπεύουν</a:t>
            </a:r>
            <a:r>
              <a:rPr sz="1400" spc="45" dirty="0">
                <a:latin typeface="Calibri"/>
                <a:cs typeface="Calibri"/>
              </a:rPr>
              <a:t> </a:t>
            </a:r>
            <a:r>
              <a:rPr sz="1400" spc="-5" dirty="0">
                <a:latin typeface="Calibri"/>
                <a:cs typeface="Calibri"/>
              </a:rPr>
              <a:t>τον</a:t>
            </a:r>
            <a:r>
              <a:rPr sz="1400" spc="45" dirty="0">
                <a:latin typeface="Calibri"/>
                <a:cs typeface="Calibri"/>
              </a:rPr>
              <a:t> </a:t>
            </a:r>
            <a:r>
              <a:rPr sz="1400" spc="-5" dirty="0">
                <a:latin typeface="Calibri"/>
                <a:cs typeface="Calibri"/>
              </a:rPr>
              <a:t>χαλαρό</a:t>
            </a:r>
            <a:r>
              <a:rPr sz="1400" spc="45" dirty="0">
                <a:latin typeface="Calibri"/>
                <a:cs typeface="Calibri"/>
              </a:rPr>
              <a:t> </a:t>
            </a:r>
            <a:r>
              <a:rPr sz="1400" spc="-5" dirty="0">
                <a:latin typeface="Calibri"/>
                <a:cs typeface="Calibri"/>
              </a:rPr>
              <a:t>έλεγχο</a:t>
            </a:r>
            <a:r>
              <a:rPr sz="1400" spc="45" dirty="0">
                <a:latin typeface="Calibri"/>
                <a:cs typeface="Calibri"/>
              </a:rPr>
              <a:t> </a:t>
            </a:r>
            <a:r>
              <a:rPr sz="1400" spc="-5" dirty="0">
                <a:latin typeface="Calibri"/>
                <a:cs typeface="Calibri"/>
              </a:rPr>
              <a:t>που</a:t>
            </a:r>
            <a:r>
              <a:rPr sz="1400" spc="45" dirty="0">
                <a:latin typeface="Calibri"/>
                <a:cs typeface="Calibri"/>
              </a:rPr>
              <a:t> </a:t>
            </a:r>
            <a:r>
              <a:rPr sz="1400" spc="-5" dirty="0">
                <a:latin typeface="Calibri"/>
                <a:cs typeface="Calibri"/>
              </a:rPr>
              <a:t>διαθέτει</a:t>
            </a:r>
            <a:r>
              <a:rPr sz="1400" spc="50" dirty="0">
                <a:latin typeface="Calibri"/>
                <a:cs typeface="Calibri"/>
              </a:rPr>
              <a:t> </a:t>
            </a:r>
            <a:r>
              <a:rPr sz="1400" dirty="0">
                <a:latin typeface="Calibri"/>
                <a:cs typeface="Calibri"/>
              </a:rPr>
              <a:t>ο</a:t>
            </a:r>
            <a:r>
              <a:rPr sz="1400" spc="45" dirty="0">
                <a:latin typeface="Calibri"/>
                <a:cs typeface="Calibri"/>
              </a:rPr>
              <a:t> </a:t>
            </a:r>
            <a:r>
              <a:rPr sz="1400" spc="-5" dirty="0">
                <a:latin typeface="Calibri"/>
                <a:cs typeface="Calibri"/>
              </a:rPr>
              <a:t>χρήστης</a:t>
            </a:r>
            <a:r>
              <a:rPr sz="1400" spc="-5" dirty="0">
                <a:latin typeface="Times New Roman"/>
                <a:cs typeface="Times New Roman"/>
              </a:rPr>
              <a:t>,</a:t>
            </a:r>
            <a:r>
              <a:rPr sz="1400" spc="10" dirty="0">
                <a:latin typeface="Times New Roman"/>
                <a:cs typeface="Times New Roman"/>
              </a:rPr>
              <a:t> </a:t>
            </a:r>
            <a:r>
              <a:rPr sz="1400" spc="-5" dirty="0">
                <a:latin typeface="Calibri"/>
                <a:cs typeface="Calibri"/>
              </a:rPr>
              <a:t>γνωστός </a:t>
            </a:r>
            <a:r>
              <a:rPr sz="1400" spc="-300" dirty="0">
                <a:latin typeface="Calibri"/>
                <a:cs typeface="Calibri"/>
              </a:rPr>
              <a:t> </a:t>
            </a:r>
            <a:r>
              <a:rPr sz="1400" spc="-5" dirty="0">
                <a:latin typeface="Calibri"/>
                <a:cs typeface="Calibri"/>
              </a:rPr>
              <a:t>και</a:t>
            </a:r>
            <a:r>
              <a:rPr sz="1400" spc="70" dirty="0">
                <a:latin typeface="Calibri"/>
                <a:cs typeface="Calibri"/>
              </a:rPr>
              <a:t> </a:t>
            </a:r>
            <a:r>
              <a:rPr sz="1400" spc="-5" dirty="0">
                <a:latin typeface="Calibri"/>
                <a:cs typeface="Calibri"/>
              </a:rPr>
              <a:t>ως</a:t>
            </a:r>
            <a:r>
              <a:rPr sz="1400" spc="65" dirty="0">
                <a:latin typeface="Calibri"/>
                <a:cs typeface="Calibri"/>
              </a:rPr>
              <a:t> </a:t>
            </a:r>
            <a:r>
              <a:rPr sz="1400" spc="-5" dirty="0">
                <a:latin typeface="Calibri"/>
                <a:cs typeface="Calibri"/>
              </a:rPr>
              <a:t>ιδιοκτήτης</a:t>
            </a:r>
            <a:r>
              <a:rPr sz="1400" spc="65" dirty="0">
                <a:latin typeface="Calibri"/>
                <a:cs typeface="Calibri"/>
              </a:rPr>
              <a:t> </a:t>
            </a:r>
            <a:r>
              <a:rPr sz="1400" spc="-5" dirty="0">
                <a:latin typeface="Calibri"/>
                <a:cs typeface="Calibri"/>
              </a:rPr>
              <a:t>του</a:t>
            </a:r>
            <a:r>
              <a:rPr sz="1400" spc="65" dirty="0">
                <a:latin typeface="Calibri"/>
                <a:cs typeface="Calibri"/>
              </a:rPr>
              <a:t> </a:t>
            </a:r>
            <a:r>
              <a:rPr sz="1400" spc="-5" dirty="0">
                <a:latin typeface="Calibri"/>
                <a:cs typeface="Calibri"/>
              </a:rPr>
              <a:t>αρχείου</a:t>
            </a:r>
            <a:r>
              <a:rPr sz="1400" spc="-5" dirty="0">
                <a:latin typeface="Times New Roman"/>
                <a:cs typeface="Times New Roman"/>
              </a:rPr>
              <a:t>.</a:t>
            </a:r>
            <a:r>
              <a:rPr sz="1400" spc="35" dirty="0">
                <a:latin typeface="Times New Roman"/>
                <a:cs typeface="Times New Roman"/>
              </a:rPr>
              <a:t> </a:t>
            </a:r>
            <a:r>
              <a:rPr sz="1400" dirty="0">
                <a:latin typeface="Calibri"/>
                <a:cs typeface="Calibri"/>
              </a:rPr>
              <a:t>Οι</a:t>
            </a:r>
            <a:r>
              <a:rPr sz="1400" spc="65" dirty="0">
                <a:latin typeface="Calibri"/>
                <a:cs typeface="Calibri"/>
              </a:rPr>
              <a:t> </a:t>
            </a:r>
            <a:r>
              <a:rPr sz="1400" spc="-5" dirty="0">
                <a:latin typeface="Calibri"/>
                <a:cs typeface="Calibri"/>
              </a:rPr>
              <a:t>επόμενοι</a:t>
            </a:r>
            <a:r>
              <a:rPr sz="1400" spc="65" dirty="0">
                <a:latin typeface="Calibri"/>
                <a:cs typeface="Calibri"/>
              </a:rPr>
              <a:t> </a:t>
            </a:r>
            <a:r>
              <a:rPr sz="1400" spc="-5" dirty="0">
                <a:latin typeface="Calibri"/>
                <a:cs typeface="Calibri"/>
              </a:rPr>
              <a:t>τρεις</a:t>
            </a:r>
            <a:r>
              <a:rPr sz="1400" spc="65" dirty="0">
                <a:latin typeface="Calibri"/>
                <a:cs typeface="Calibri"/>
              </a:rPr>
              <a:t> </a:t>
            </a:r>
            <a:r>
              <a:rPr sz="1400" spc="-5" dirty="0">
                <a:latin typeface="Calibri"/>
                <a:cs typeface="Calibri"/>
              </a:rPr>
              <a:t>χαρακτήρες</a:t>
            </a:r>
            <a:r>
              <a:rPr sz="1400" spc="75" dirty="0">
                <a:latin typeface="Calibri"/>
                <a:cs typeface="Calibri"/>
              </a:rPr>
              <a:t> </a:t>
            </a:r>
            <a:r>
              <a:rPr sz="1400" spc="-5" dirty="0">
                <a:latin typeface="Calibri"/>
                <a:cs typeface="Calibri"/>
              </a:rPr>
              <a:t>αντιπροσωπεύουν</a:t>
            </a:r>
            <a:r>
              <a:rPr sz="1400" spc="65" dirty="0">
                <a:latin typeface="Calibri"/>
                <a:cs typeface="Calibri"/>
              </a:rPr>
              <a:t> </a:t>
            </a:r>
            <a:r>
              <a:rPr sz="1400" spc="-5" dirty="0">
                <a:latin typeface="Calibri"/>
                <a:cs typeface="Calibri"/>
              </a:rPr>
              <a:t>τους</a:t>
            </a:r>
            <a:r>
              <a:rPr sz="1400" spc="65" dirty="0">
                <a:latin typeface="Calibri"/>
                <a:cs typeface="Calibri"/>
              </a:rPr>
              <a:t> </a:t>
            </a:r>
            <a:r>
              <a:rPr sz="1400" spc="-5" dirty="0">
                <a:latin typeface="Calibri"/>
                <a:cs typeface="Calibri"/>
              </a:rPr>
              <a:t>χαλαρούς</a:t>
            </a:r>
            <a:r>
              <a:rPr sz="1400" spc="65" dirty="0">
                <a:latin typeface="Calibri"/>
                <a:cs typeface="Calibri"/>
              </a:rPr>
              <a:t> </a:t>
            </a:r>
            <a:r>
              <a:rPr sz="1400" spc="-5" dirty="0">
                <a:latin typeface="Calibri"/>
                <a:cs typeface="Calibri"/>
              </a:rPr>
              <a:t>ελέγχους</a:t>
            </a:r>
            <a:r>
              <a:rPr sz="1400" spc="65" dirty="0">
                <a:latin typeface="Calibri"/>
                <a:cs typeface="Calibri"/>
              </a:rPr>
              <a:t> </a:t>
            </a:r>
            <a:r>
              <a:rPr sz="1400" spc="-5" dirty="0">
                <a:latin typeface="Calibri"/>
                <a:cs typeface="Calibri"/>
              </a:rPr>
              <a:t>που</a:t>
            </a:r>
            <a:r>
              <a:rPr sz="1400" spc="65" dirty="0">
                <a:latin typeface="Calibri"/>
                <a:cs typeface="Calibri"/>
              </a:rPr>
              <a:t> </a:t>
            </a:r>
            <a:r>
              <a:rPr sz="1400" spc="-5" dirty="0">
                <a:latin typeface="Calibri"/>
                <a:cs typeface="Calibri"/>
              </a:rPr>
              <a:t>είναι</a:t>
            </a:r>
            <a:r>
              <a:rPr sz="1400" spc="65" dirty="0">
                <a:latin typeface="Calibri"/>
                <a:cs typeface="Calibri"/>
              </a:rPr>
              <a:t> </a:t>
            </a:r>
            <a:r>
              <a:rPr sz="1400" spc="-5" dirty="0">
                <a:latin typeface="Calibri"/>
                <a:cs typeface="Calibri"/>
              </a:rPr>
              <a:t>διαθέσιμοι</a:t>
            </a:r>
            <a:r>
              <a:rPr sz="1400" spc="70" dirty="0">
                <a:latin typeface="Calibri"/>
                <a:cs typeface="Calibri"/>
              </a:rPr>
              <a:t> </a:t>
            </a:r>
            <a:r>
              <a:rPr sz="1400" spc="-5" dirty="0">
                <a:latin typeface="Calibri"/>
                <a:cs typeface="Calibri"/>
              </a:rPr>
              <a:t>στα</a:t>
            </a:r>
            <a:r>
              <a:rPr sz="1400" spc="65" dirty="0">
                <a:latin typeface="Calibri"/>
                <a:cs typeface="Calibri"/>
              </a:rPr>
              <a:t> </a:t>
            </a:r>
            <a:r>
              <a:rPr sz="1400" spc="-5" dirty="0">
                <a:latin typeface="Calibri"/>
                <a:cs typeface="Calibri"/>
              </a:rPr>
              <a:t>μέλη </a:t>
            </a:r>
            <a:r>
              <a:rPr sz="1400" dirty="0">
                <a:latin typeface="Calibri"/>
                <a:cs typeface="Calibri"/>
              </a:rPr>
              <a:t> </a:t>
            </a:r>
            <a:r>
              <a:rPr sz="1400" spc="-5" dirty="0">
                <a:latin typeface="Calibri"/>
                <a:cs typeface="Calibri"/>
              </a:rPr>
              <a:t>της</a:t>
            </a:r>
            <a:r>
              <a:rPr sz="1400" spc="40" dirty="0">
                <a:latin typeface="Calibri"/>
                <a:cs typeface="Calibri"/>
              </a:rPr>
              <a:t> </a:t>
            </a:r>
            <a:r>
              <a:rPr sz="1400" spc="-5" dirty="0">
                <a:latin typeface="Calibri"/>
                <a:cs typeface="Calibri"/>
              </a:rPr>
              <a:t>ομάδας</a:t>
            </a:r>
            <a:r>
              <a:rPr sz="1400" spc="45" dirty="0">
                <a:latin typeface="Calibri"/>
                <a:cs typeface="Calibri"/>
              </a:rPr>
              <a:t> </a:t>
            </a:r>
            <a:r>
              <a:rPr sz="1400" spc="-5" dirty="0">
                <a:latin typeface="Calibri"/>
                <a:cs typeface="Calibri"/>
              </a:rPr>
              <a:t>του</a:t>
            </a:r>
            <a:r>
              <a:rPr sz="1400" spc="45" dirty="0">
                <a:latin typeface="Calibri"/>
                <a:cs typeface="Calibri"/>
              </a:rPr>
              <a:t> </a:t>
            </a:r>
            <a:r>
              <a:rPr sz="1400" spc="-5" dirty="0">
                <a:latin typeface="Calibri"/>
                <a:cs typeface="Calibri"/>
              </a:rPr>
              <a:t>αρχείου</a:t>
            </a:r>
            <a:r>
              <a:rPr sz="1400" spc="-5" dirty="0">
                <a:latin typeface="Times New Roman"/>
                <a:cs typeface="Times New Roman"/>
              </a:rPr>
              <a:t>.</a:t>
            </a:r>
            <a:r>
              <a:rPr sz="1400" spc="5" dirty="0">
                <a:latin typeface="Times New Roman"/>
                <a:cs typeface="Times New Roman"/>
              </a:rPr>
              <a:t> </a:t>
            </a:r>
            <a:r>
              <a:rPr sz="1400" dirty="0">
                <a:latin typeface="Calibri"/>
                <a:cs typeface="Calibri"/>
              </a:rPr>
              <a:t>Οι</a:t>
            </a:r>
            <a:r>
              <a:rPr sz="1400" spc="45" dirty="0">
                <a:latin typeface="Calibri"/>
                <a:cs typeface="Calibri"/>
              </a:rPr>
              <a:t> </a:t>
            </a:r>
            <a:r>
              <a:rPr sz="1400" spc="-5" dirty="0">
                <a:latin typeface="Calibri"/>
                <a:cs typeface="Calibri"/>
              </a:rPr>
              <a:t>τελευταίοι</a:t>
            </a:r>
            <a:r>
              <a:rPr sz="1400" spc="45" dirty="0">
                <a:latin typeface="Calibri"/>
                <a:cs typeface="Calibri"/>
              </a:rPr>
              <a:t> </a:t>
            </a:r>
            <a:r>
              <a:rPr sz="1400" spc="-5" dirty="0">
                <a:latin typeface="Calibri"/>
                <a:cs typeface="Calibri"/>
              </a:rPr>
              <a:t>τρεις</a:t>
            </a:r>
            <a:r>
              <a:rPr sz="1400" spc="45" dirty="0">
                <a:latin typeface="Calibri"/>
                <a:cs typeface="Calibri"/>
              </a:rPr>
              <a:t> </a:t>
            </a:r>
            <a:r>
              <a:rPr sz="1400" spc="-5" dirty="0">
                <a:latin typeface="Calibri"/>
                <a:cs typeface="Calibri"/>
              </a:rPr>
              <a:t>χαρακτήρες</a:t>
            </a:r>
            <a:r>
              <a:rPr sz="1400" spc="45" dirty="0">
                <a:latin typeface="Calibri"/>
                <a:cs typeface="Calibri"/>
              </a:rPr>
              <a:t> </a:t>
            </a:r>
            <a:r>
              <a:rPr sz="1400" spc="-5" dirty="0">
                <a:latin typeface="Calibri"/>
                <a:cs typeface="Calibri"/>
              </a:rPr>
              <a:t>αντιπροσωπεύουν</a:t>
            </a:r>
            <a:r>
              <a:rPr sz="1400" spc="45" dirty="0">
                <a:latin typeface="Calibri"/>
                <a:cs typeface="Calibri"/>
              </a:rPr>
              <a:t> </a:t>
            </a:r>
            <a:r>
              <a:rPr sz="1400" spc="-5" dirty="0">
                <a:latin typeface="Calibri"/>
                <a:cs typeface="Calibri"/>
              </a:rPr>
              <a:t>τους</a:t>
            </a:r>
            <a:r>
              <a:rPr sz="1400" spc="45" dirty="0">
                <a:latin typeface="Calibri"/>
                <a:cs typeface="Calibri"/>
              </a:rPr>
              <a:t> </a:t>
            </a:r>
            <a:r>
              <a:rPr sz="1400" spc="-5" dirty="0">
                <a:latin typeface="Calibri"/>
                <a:cs typeface="Calibri"/>
              </a:rPr>
              <a:t>χαλαρούς</a:t>
            </a:r>
            <a:r>
              <a:rPr sz="1400" spc="45" dirty="0">
                <a:latin typeface="Calibri"/>
                <a:cs typeface="Calibri"/>
              </a:rPr>
              <a:t> </a:t>
            </a:r>
            <a:r>
              <a:rPr sz="1400" spc="-5" dirty="0">
                <a:latin typeface="Calibri"/>
                <a:cs typeface="Calibri"/>
              </a:rPr>
              <a:t>ελέγχους</a:t>
            </a:r>
            <a:r>
              <a:rPr sz="1400" spc="35" dirty="0">
                <a:latin typeface="Calibri"/>
                <a:cs typeface="Calibri"/>
              </a:rPr>
              <a:t> </a:t>
            </a:r>
            <a:r>
              <a:rPr sz="1400" spc="-5" dirty="0">
                <a:latin typeface="Calibri"/>
                <a:cs typeface="Calibri"/>
              </a:rPr>
              <a:t>που</a:t>
            </a:r>
            <a:r>
              <a:rPr sz="1400" spc="45" dirty="0">
                <a:latin typeface="Calibri"/>
                <a:cs typeface="Calibri"/>
              </a:rPr>
              <a:t> </a:t>
            </a:r>
            <a:r>
              <a:rPr sz="1400" spc="-5" dirty="0">
                <a:latin typeface="Calibri"/>
                <a:cs typeface="Calibri"/>
              </a:rPr>
              <a:t>είναι</a:t>
            </a:r>
            <a:r>
              <a:rPr sz="1400" spc="45" dirty="0">
                <a:latin typeface="Calibri"/>
                <a:cs typeface="Calibri"/>
              </a:rPr>
              <a:t> </a:t>
            </a:r>
            <a:r>
              <a:rPr sz="1400" spc="-5" dirty="0">
                <a:latin typeface="Calibri"/>
                <a:cs typeface="Calibri"/>
              </a:rPr>
              <a:t>διαθέσιμοι</a:t>
            </a:r>
            <a:r>
              <a:rPr sz="1400" spc="45" dirty="0">
                <a:latin typeface="Calibri"/>
                <a:cs typeface="Calibri"/>
              </a:rPr>
              <a:t> </a:t>
            </a:r>
            <a:r>
              <a:rPr sz="1400" spc="-5" dirty="0">
                <a:latin typeface="Calibri"/>
                <a:cs typeface="Calibri"/>
              </a:rPr>
              <a:t>σε</a:t>
            </a:r>
            <a:r>
              <a:rPr sz="1400" spc="45" dirty="0">
                <a:latin typeface="Calibri"/>
                <a:cs typeface="Calibri"/>
              </a:rPr>
              <a:t> </a:t>
            </a:r>
            <a:r>
              <a:rPr sz="1400" spc="-5" dirty="0">
                <a:latin typeface="Calibri"/>
                <a:cs typeface="Calibri"/>
              </a:rPr>
              <a:t>όλους</a:t>
            </a:r>
            <a:r>
              <a:rPr sz="1400" spc="40" dirty="0">
                <a:latin typeface="Calibri"/>
                <a:cs typeface="Calibri"/>
              </a:rPr>
              <a:t> </a:t>
            </a:r>
            <a:r>
              <a:rPr sz="1400" spc="-5" dirty="0">
                <a:latin typeface="Calibri"/>
                <a:cs typeface="Calibri"/>
              </a:rPr>
              <a:t>τους </a:t>
            </a:r>
            <a:r>
              <a:rPr sz="1400" dirty="0">
                <a:latin typeface="Calibri"/>
                <a:cs typeface="Calibri"/>
              </a:rPr>
              <a:t> </a:t>
            </a:r>
            <a:r>
              <a:rPr sz="1400" spc="-5" dirty="0">
                <a:latin typeface="Calibri"/>
                <a:cs typeface="Calibri"/>
              </a:rPr>
              <a:t>άλλους</a:t>
            </a:r>
            <a:r>
              <a:rPr sz="1400" spc="-5" dirty="0">
                <a:latin typeface="Times New Roman"/>
                <a:cs typeface="Times New Roman"/>
              </a:rPr>
              <a:t>.</a:t>
            </a:r>
            <a:r>
              <a:rPr sz="1400" dirty="0">
                <a:latin typeface="Times New Roman"/>
                <a:cs typeface="Times New Roman"/>
              </a:rPr>
              <a:t> </a:t>
            </a:r>
            <a:r>
              <a:rPr sz="1400" dirty="0">
                <a:latin typeface="Calibri"/>
                <a:cs typeface="Calibri"/>
              </a:rPr>
              <a:t>Σε</a:t>
            </a:r>
            <a:r>
              <a:rPr sz="1400" spc="40" dirty="0">
                <a:latin typeface="Calibri"/>
                <a:cs typeface="Calibri"/>
              </a:rPr>
              <a:t> </a:t>
            </a:r>
            <a:r>
              <a:rPr sz="1400" spc="-5" dirty="0">
                <a:latin typeface="Calibri"/>
                <a:cs typeface="Calibri"/>
              </a:rPr>
              <a:t>αυτή</a:t>
            </a:r>
            <a:r>
              <a:rPr sz="1400" spc="40" dirty="0">
                <a:latin typeface="Calibri"/>
                <a:cs typeface="Calibri"/>
              </a:rPr>
              <a:t> </a:t>
            </a:r>
            <a:r>
              <a:rPr sz="1400" spc="-5" dirty="0">
                <a:latin typeface="Calibri"/>
                <a:cs typeface="Calibri"/>
              </a:rPr>
              <a:t>την</a:t>
            </a:r>
            <a:r>
              <a:rPr sz="1400" spc="35" dirty="0">
                <a:latin typeface="Calibri"/>
                <a:cs typeface="Calibri"/>
              </a:rPr>
              <a:t> </a:t>
            </a:r>
            <a:r>
              <a:rPr sz="1400" spc="-5" dirty="0">
                <a:latin typeface="Calibri"/>
                <a:cs typeface="Calibri"/>
              </a:rPr>
              <a:t>αναπαράσταση</a:t>
            </a:r>
            <a:r>
              <a:rPr sz="1400" spc="45" dirty="0">
                <a:latin typeface="Calibri"/>
                <a:cs typeface="Calibri"/>
              </a:rPr>
              <a:t> </a:t>
            </a:r>
            <a:r>
              <a:rPr sz="1400" dirty="0">
                <a:latin typeface="Calibri"/>
                <a:cs typeface="Calibri"/>
              </a:rPr>
              <a:t>η</a:t>
            </a:r>
            <a:r>
              <a:rPr sz="1400" spc="40" dirty="0">
                <a:latin typeface="Calibri"/>
                <a:cs typeface="Calibri"/>
              </a:rPr>
              <a:t> </a:t>
            </a:r>
            <a:r>
              <a:rPr sz="1400" spc="-5" dirty="0">
                <a:latin typeface="Calibri"/>
                <a:cs typeface="Calibri"/>
              </a:rPr>
              <a:t>σειρά</a:t>
            </a:r>
            <a:r>
              <a:rPr sz="1400" spc="35" dirty="0">
                <a:latin typeface="Calibri"/>
                <a:cs typeface="Calibri"/>
              </a:rPr>
              <a:t> </a:t>
            </a:r>
            <a:r>
              <a:rPr sz="1400" spc="-5" dirty="0">
                <a:latin typeface="Calibri"/>
                <a:cs typeface="Calibri"/>
              </a:rPr>
              <a:t>έχει</a:t>
            </a:r>
            <a:r>
              <a:rPr sz="1400" spc="40" dirty="0">
                <a:latin typeface="Calibri"/>
                <a:cs typeface="Calibri"/>
              </a:rPr>
              <a:t> </a:t>
            </a:r>
            <a:r>
              <a:rPr sz="1400" spc="-5" dirty="0">
                <a:latin typeface="Calibri"/>
                <a:cs typeface="Calibri"/>
              </a:rPr>
              <a:t>νόημα</a:t>
            </a:r>
            <a:r>
              <a:rPr sz="1400" spc="40" dirty="0">
                <a:latin typeface="Calibri"/>
                <a:cs typeface="Calibri"/>
              </a:rPr>
              <a:t> </a:t>
            </a:r>
            <a:r>
              <a:rPr sz="1400" spc="-5" dirty="0">
                <a:latin typeface="Calibri"/>
                <a:cs typeface="Calibri"/>
              </a:rPr>
              <a:t>και</a:t>
            </a:r>
            <a:r>
              <a:rPr sz="1400" spc="45" dirty="0">
                <a:latin typeface="Calibri"/>
                <a:cs typeface="Calibri"/>
              </a:rPr>
              <a:t> </a:t>
            </a:r>
            <a:r>
              <a:rPr sz="1400" spc="-5" dirty="0">
                <a:latin typeface="Calibri"/>
                <a:cs typeface="Calibri"/>
              </a:rPr>
              <a:t>είναι</a:t>
            </a:r>
            <a:r>
              <a:rPr sz="1400" spc="35" dirty="0">
                <a:latin typeface="Calibri"/>
                <a:cs typeface="Calibri"/>
              </a:rPr>
              <a:t> </a:t>
            </a:r>
            <a:r>
              <a:rPr sz="1400" spc="-5" dirty="0">
                <a:latin typeface="Calibri"/>
                <a:cs typeface="Calibri"/>
              </a:rPr>
              <a:t>σημαντική</a:t>
            </a:r>
            <a:r>
              <a:rPr sz="1400" spc="45" dirty="0">
                <a:latin typeface="Calibri"/>
                <a:cs typeface="Calibri"/>
              </a:rPr>
              <a:t> </a:t>
            </a:r>
            <a:r>
              <a:rPr sz="1400" spc="-5" dirty="0">
                <a:latin typeface="Calibri"/>
                <a:cs typeface="Calibri"/>
              </a:rPr>
              <a:t>επειδή</a:t>
            </a:r>
            <a:r>
              <a:rPr sz="1400" spc="40" dirty="0">
                <a:latin typeface="Calibri"/>
                <a:cs typeface="Calibri"/>
              </a:rPr>
              <a:t> </a:t>
            </a:r>
            <a:r>
              <a:rPr sz="1400" spc="-5" dirty="0">
                <a:latin typeface="Calibri"/>
                <a:cs typeface="Calibri"/>
              </a:rPr>
              <a:t>υποδεικνύει</a:t>
            </a:r>
            <a:r>
              <a:rPr sz="1400" spc="35" dirty="0">
                <a:latin typeface="Calibri"/>
                <a:cs typeface="Calibri"/>
              </a:rPr>
              <a:t> </a:t>
            </a:r>
            <a:r>
              <a:rPr sz="1400" spc="-5" dirty="0">
                <a:latin typeface="Calibri"/>
                <a:cs typeface="Calibri"/>
              </a:rPr>
              <a:t>τον</a:t>
            </a:r>
            <a:r>
              <a:rPr sz="1400" spc="40" dirty="0">
                <a:latin typeface="Calibri"/>
                <a:cs typeface="Calibri"/>
              </a:rPr>
              <a:t> </a:t>
            </a:r>
            <a:r>
              <a:rPr sz="1400" spc="-5" dirty="0">
                <a:latin typeface="Calibri"/>
                <a:cs typeface="Calibri"/>
              </a:rPr>
              <a:t>χαλαρό</a:t>
            </a:r>
            <a:r>
              <a:rPr sz="1400" spc="40" dirty="0">
                <a:latin typeface="Calibri"/>
                <a:cs typeface="Calibri"/>
              </a:rPr>
              <a:t> </a:t>
            </a:r>
            <a:r>
              <a:rPr sz="1400" spc="-5" dirty="0">
                <a:latin typeface="Calibri"/>
                <a:cs typeface="Calibri"/>
              </a:rPr>
              <a:t>έλεγχο</a:t>
            </a:r>
            <a:r>
              <a:rPr sz="1400" spc="40" dirty="0">
                <a:latin typeface="Calibri"/>
                <a:cs typeface="Calibri"/>
              </a:rPr>
              <a:t> </a:t>
            </a:r>
            <a:r>
              <a:rPr sz="1400" spc="-5" dirty="0">
                <a:latin typeface="Calibri"/>
                <a:cs typeface="Calibri"/>
              </a:rPr>
              <a:t>των</a:t>
            </a:r>
            <a:r>
              <a:rPr sz="1400" spc="35" dirty="0">
                <a:latin typeface="Calibri"/>
                <a:cs typeface="Calibri"/>
              </a:rPr>
              <a:t> </a:t>
            </a:r>
            <a:r>
              <a:rPr sz="1400" spc="-5" dirty="0">
                <a:latin typeface="Calibri"/>
                <a:cs typeface="Calibri"/>
              </a:rPr>
              <a:t>χρηστών</a:t>
            </a:r>
            <a:r>
              <a:rPr sz="1400" spc="40" dirty="0">
                <a:latin typeface="Calibri"/>
                <a:cs typeface="Calibri"/>
              </a:rPr>
              <a:t> </a:t>
            </a:r>
            <a:r>
              <a:rPr sz="1400" spc="-5" dirty="0">
                <a:latin typeface="Calibri"/>
                <a:cs typeface="Calibri"/>
              </a:rPr>
              <a:t>με </a:t>
            </a:r>
            <a:r>
              <a:rPr sz="1400" dirty="0">
                <a:latin typeface="Calibri"/>
                <a:cs typeface="Calibri"/>
              </a:rPr>
              <a:t> </a:t>
            </a:r>
            <a:r>
              <a:rPr sz="1400" spc="-5" dirty="0">
                <a:latin typeface="Calibri"/>
                <a:cs typeface="Calibri"/>
              </a:rPr>
              <a:t>αυστηρή</a:t>
            </a:r>
            <a:r>
              <a:rPr sz="1400" spc="30" dirty="0">
                <a:latin typeface="Calibri"/>
                <a:cs typeface="Calibri"/>
              </a:rPr>
              <a:t> </a:t>
            </a:r>
            <a:r>
              <a:rPr sz="1400" spc="-5" dirty="0">
                <a:latin typeface="Calibri"/>
                <a:cs typeface="Calibri"/>
              </a:rPr>
              <a:t>σειρά</a:t>
            </a:r>
            <a:r>
              <a:rPr sz="1400" spc="-5" dirty="0">
                <a:latin typeface="Times New Roman"/>
                <a:cs typeface="Times New Roman"/>
              </a:rPr>
              <a:t>.</a:t>
            </a:r>
            <a:endParaRPr sz="1400">
              <a:latin typeface="Times New Roman"/>
              <a:cs typeface="Times New Roman"/>
            </a:endParaRPr>
          </a:p>
          <a:p>
            <a:pPr marL="12700" marR="72390">
              <a:lnSpc>
                <a:spcPct val="113700"/>
              </a:lnSpc>
            </a:pPr>
            <a:r>
              <a:rPr sz="1400" dirty="0">
                <a:latin typeface="Calibri"/>
                <a:cs typeface="Calibri"/>
              </a:rPr>
              <a:t>Οι</a:t>
            </a:r>
            <a:r>
              <a:rPr sz="1400" spc="35" dirty="0">
                <a:latin typeface="Calibri"/>
                <a:cs typeface="Calibri"/>
              </a:rPr>
              <a:t> </a:t>
            </a:r>
            <a:r>
              <a:rPr sz="1400" spc="-5" dirty="0">
                <a:latin typeface="Calibri"/>
                <a:cs typeface="Calibri"/>
              </a:rPr>
              <a:t>τύποι</a:t>
            </a:r>
            <a:r>
              <a:rPr sz="1400" spc="40" dirty="0">
                <a:latin typeface="Calibri"/>
                <a:cs typeface="Calibri"/>
              </a:rPr>
              <a:t> </a:t>
            </a:r>
            <a:r>
              <a:rPr sz="1400" spc="-5" dirty="0">
                <a:latin typeface="Calibri"/>
                <a:cs typeface="Calibri"/>
              </a:rPr>
              <a:t>δικαιωμάτων</a:t>
            </a:r>
            <a:r>
              <a:rPr sz="1400" spc="45" dirty="0">
                <a:latin typeface="Calibri"/>
                <a:cs typeface="Calibri"/>
              </a:rPr>
              <a:t> </a:t>
            </a:r>
            <a:r>
              <a:rPr sz="1400" spc="-5" dirty="0">
                <a:latin typeface="Calibri"/>
                <a:cs typeface="Calibri"/>
              </a:rPr>
              <a:t>θα</a:t>
            </a:r>
            <a:r>
              <a:rPr sz="1400" spc="35" dirty="0">
                <a:latin typeface="Calibri"/>
                <a:cs typeface="Calibri"/>
              </a:rPr>
              <a:t> </a:t>
            </a:r>
            <a:r>
              <a:rPr sz="1400" spc="-5" dirty="0">
                <a:latin typeface="Calibri"/>
                <a:cs typeface="Calibri"/>
              </a:rPr>
              <a:t>εμφανιστούν</a:t>
            </a:r>
            <a:r>
              <a:rPr sz="1400" spc="40" dirty="0">
                <a:latin typeface="Calibri"/>
                <a:cs typeface="Calibri"/>
              </a:rPr>
              <a:t> </a:t>
            </a:r>
            <a:r>
              <a:rPr sz="1400" spc="-5" dirty="0">
                <a:latin typeface="Calibri"/>
                <a:cs typeface="Calibri"/>
              </a:rPr>
              <a:t>για</a:t>
            </a:r>
            <a:r>
              <a:rPr sz="1400" spc="40" dirty="0">
                <a:latin typeface="Calibri"/>
                <a:cs typeface="Calibri"/>
              </a:rPr>
              <a:t> </a:t>
            </a:r>
            <a:r>
              <a:rPr sz="1400" spc="-5" dirty="0">
                <a:latin typeface="Calibri"/>
                <a:cs typeface="Calibri"/>
              </a:rPr>
              <a:t>τον</a:t>
            </a:r>
            <a:r>
              <a:rPr sz="1400" spc="40" dirty="0">
                <a:latin typeface="Calibri"/>
                <a:cs typeface="Calibri"/>
              </a:rPr>
              <a:t> </a:t>
            </a:r>
            <a:r>
              <a:rPr sz="1400" spc="-5" dirty="0">
                <a:latin typeface="Calibri"/>
                <a:cs typeface="Calibri"/>
              </a:rPr>
              <a:t>χρήστη</a:t>
            </a:r>
            <a:r>
              <a:rPr sz="1400" spc="-5" dirty="0">
                <a:latin typeface="Times New Roman"/>
                <a:cs typeface="Times New Roman"/>
              </a:rPr>
              <a:t>,</a:t>
            </a:r>
            <a:r>
              <a:rPr sz="1400" dirty="0">
                <a:latin typeface="Times New Roman"/>
                <a:cs typeface="Times New Roman"/>
              </a:rPr>
              <a:t> </a:t>
            </a:r>
            <a:r>
              <a:rPr sz="1400" spc="-5" dirty="0">
                <a:latin typeface="Calibri"/>
                <a:cs typeface="Calibri"/>
              </a:rPr>
              <a:t>ακολουθούμενοι</a:t>
            </a:r>
            <a:r>
              <a:rPr sz="1400" spc="40" dirty="0">
                <a:latin typeface="Calibri"/>
                <a:cs typeface="Calibri"/>
              </a:rPr>
              <a:t> </a:t>
            </a:r>
            <a:r>
              <a:rPr sz="1400" spc="-5" dirty="0">
                <a:latin typeface="Calibri"/>
                <a:cs typeface="Calibri"/>
              </a:rPr>
              <a:t>από</a:t>
            </a:r>
            <a:r>
              <a:rPr sz="1400" spc="40" dirty="0">
                <a:latin typeface="Calibri"/>
                <a:cs typeface="Calibri"/>
              </a:rPr>
              <a:t> </a:t>
            </a:r>
            <a:r>
              <a:rPr sz="1400" spc="-5" dirty="0">
                <a:latin typeface="Calibri"/>
                <a:cs typeface="Calibri"/>
              </a:rPr>
              <a:t>και</a:t>
            </a:r>
            <a:r>
              <a:rPr sz="1400" spc="45" dirty="0">
                <a:latin typeface="Calibri"/>
                <a:cs typeface="Calibri"/>
              </a:rPr>
              <a:t> </a:t>
            </a:r>
            <a:r>
              <a:rPr sz="1400" spc="-5" dirty="0">
                <a:latin typeface="Calibri"/>
                <a:cs typeface="Calibri"/>
              </a:rPr>
              <a:t>τέλος</a:t>
            </a:r>
            <a:r>
              <a:rPr sz="1400" spc="35" dirty="0">
                <a:latin typeface="Calibri"/>
                <a:cs typeface="Calibri"/>
              </a:rPr>
              <a:t> </a:t>
            </a:r>
            <a:r>
              <a:rPr sz="1400" spc="-5" dirty="0">
                <a:latin typeface="Calibri"/>
                <a:cs typeface="Calibri"/>
              </a:rPr>
              <a:t>για</a:t>
            </a:r>
            <a:r>
              <a:rPr sz="1400" spc="40" dirty="0">
                <a:latin typeface="Calibri"/>
                <a:cs typeface="Calibri"/>
              </a:rPr>
              <a:t> </a:t>
            </a:r>
            <a:r>
              <a:rPr sz="1400" spc="-5" dirty="0">
                <a:latin typeface="Calibri"/>
                <a:cs typeface="Calibri"/>
              </a:rPr>
              <a:t>τους</a:t>
            </a:r>
            <a:r>
              <a:rPr sz="1400" spc="40" dirty="0">
                <a:latin typeface="Calibri"/>
                <a:cs typeface="Calibri"/>
              </a:rPr>
              <a:t> </a:t>
            </a:r>
            <a:r>
              <a:rPr sz="1400" spc="-5" dirty="0">
                <a:latin typeface="Calibri"/>
                <a:cs typeface="Calibri"/>
              </a:rPr>
              <a:t>άλλους</a:t>
            </a:r>
            <a:r>
              <a:rPr sz="1400" spc="-5" dirty="0">
                <a:latin typeface="Times New Roman"/>
                <a:cs typeface="Times New Roman"/>
              </a:rPr>
              <a:t>.</a:t>
            </a:r>
            <a:r>
              <a:rPr sz="1400" dirty="0">
                <a:latin typeface="Times New Roman"/>
                <a:cs typeface="Times New Roman"/>
              </a:rPr>
              <a:t> </a:t>
            </a:r>
            <a:r>
              <a:rPr sz="1400" dirty="0">
                <a:latin typeface="Calibri"/>
                <a:cs typeface="Calibri"/>
              </a:rPr>
              <a:t>Επίσης</a:t>
            </a:r>
            <a:r>
              <a:rPr sz="1400" dirty="0">
                <a:latin typeface="Times New Roman"/>
                <a:cs typeface="Times New Roman"/>
              </a:rPr>
              <a:t>,</a:t>
            </a:r>
            <a:r>
              <a:rPr sz="1400" spc="5" dirty="0">
                <a:latin typeface="Times New Roman"/>
                <a:cs typeface="Times New Roman"/>
              </a:rPr>
              <a:t> </a:t>
            </a:r>
            <a:r>
              <a:rPr sz="1400" spc="-5" dirty="0">
                <a:latin typeface="Calibri"/>
                <a:cs typeface="Calibri"/>
              </a:rPr>
              <a:t>οι</a:t>
            </a:r>
            <a:r>
              <a:rPr sz="1400" spc="90" dirty="0">
                <a:latin typeface="Calibri"/>
                <a:cs typeface="Calibri"/>
              </a:rPr>
              <a:t> </a:t>
            </a:r>
            <a:r>
              <a:rPr sz="1400" spc="-5" dirty="0">
                <a:latin typeface="Calibri"/>
                <a:cs typeface="Calibri"/>
              </a:rPr>
              <a:t>χαλαρού</a:t>
            </a:r>
            <a:r>
              <a:rPr sz="1400" spc="40" dirty="0">
                <a:latin typeface="Calibri"/>
                <a:cs typeface="Calibri"/>
              </a:rPr>
              <a:t> </a:t>
            </a:r>
            <a:r>
              <a:rPr sz="1400" spc="-5" dirty="0">
                <a:latin typeface="Calibri"/>
                <a:cs typeface="Calibri"/>
              </a:rPr>
              <a:t>ελέγχου </a:t>
            </a:r>
            <a:r>
              <a:rPr sz="1400" dirty="0">
                <a:latin typeface="Calibri"/>
                <a:cs typeface="Calibri"/>
              </a:rPr>
              <a:t> </a:t>
            </a:r>
            <a:r>
              <a:rPr sz="1400" spc="-5" dirty="0">
                <a:latin typeface="Calibri"/>
                <a:cs typeface="Calibri"/>
              </a:rPr>
              <a:t>ανάγνωσης</a:t>
            </a:r>
            <a:r>
              <a:rPr sz="1400" spc="-5" dirty="0">
                <a:latin typeface="Times New Roman"/>
                <a:cs typeface="Times New Roman"/>
              </a:rPr>
              <a:t>,</a:t>
            </a:r>
            <a:r>
              <a:rPr sz="1400" spc="5" dirty="0">
                <a:latin typeface="Times New Roman"/>
                <a:cs typeface="Times New Roman"/>
              </a:rPr>
              <a:t> </a:t>
            </a:r>
            <a:r>
              <a:rPr sz="1400" spc="-5" dirty="0">
                <a:latin typeface="Calibri"/>
                <a:cs typeface="Calibri"/>
              </a:rPr>
              <a:t>εγγραφής</a:t>
            </a:r>
            <a:r>
              <a:rPr sz="1400" spc="45" dirty="0">
                <a:latin typeface="Calibri"/>
                <a:cs typeface="Calibri"/>
              </a:rPr>
              <a:t> </a:t>
            </a:r>
            <a:r>
              <a:rPr sz="1400" spc="-5" dirty="0">
                <a:latin typeface="Calibri"/>
                <a:cs typeface="Calibri"/>
              </a:rPr>
              <a:t>και</a:t>
            </a:r>
            <a:r>
              <a:rPr sz="1400" spc="50" dirty="0">
                <a:latin typeface="Calibri"/>
                <a:cs typeface="Calibri"/>
              </a:rPr>
              <a:t> </a:t>
            </a:r>
            <a:r>
              <a:rPr sz="1400" spc="-5" dirty="0">
                <a:latin typeface="Calibri"/>
                <a:cs typeface="Calibri"/>
              </a:rPr>
              <a:t>εκτέλεσης</a:t>
            </a:r>
            <a:r>
              <a:rPr sz="1400" spc="45" dirty="0">
                <a:latin typeface="Calibri"/>
                <a:cs typeface="Calibri"/>
              </a:rPr>
              <a:t> </a:t>
            </a:r>
            <a:r>
              <a:rPr sz="1400" spc="-5" dirty="0">
                <a:latin typeface="Calibri"/>
                <a:cs typeface="Calibri"/>
              </a:rPr>
              <a:t>εμφανίζονται</a:t>
            </a:r>
            <a:r>
              <a:rPr sz="1400" spc="50" dirty="0">
                <a:latin typeface="Calibri"/>
                <a:cs typeface="Calibri"/>
              </a:rPr>
              <a:t> </a:t>
            </a:r>
            <a:r>
              <a:rPr sz="1400" spc="-5" dirty="0">
                <a:latin typeface="Calibri"/>
                <a:cs typeface="Calibri"/>
              </a:rPr>
              <a:t>με</a:t>
            </a:r>
            <a:r>
              <a:rPr sz="1400" spc="45" dirty="0">
                <a:latin typeface="Calibri"/>
                <a:cs typeface="Calibri"/>
              </a:rPr>
              <a:t> </a:t>
            </a:r>
            <a:r>
              <a:rPr sz="1400" spc="-5" dirty="0">
                <a:latin typeface="Calibri"/>
                <a:cs typeface="Calibri"/>
              </a:rPr>
              <a:t>αυτή</a:t>
            </a:r>
            <a:r>
              <a:rPr sz="1400" spc="45" dirty="0">
                <a:latin typeface="Calibri"/>
                <a:cs typeface="Calibri"/>
              </a:rPr>
              <a:t> </a:t>
            </a:r>
            <a:r>
              <a:rPr sz="1400" dirty="0">
                <a:latin typeface="Calibri"/>
                <a:cs typeface="Calibri"/>
              </a:rPr>
              <a:t>τη</a:t>
            </a:r>
            <a:r>
              <a:rPr sz="1400" spc="45" dirty="0">
                <a:latin typeface="Calibri"/>
                <a:cs typeface="Calibri"/>
              </a:rPr>
              <a:t> </a:t>
            </a:r>
            <a:r>
              <a:rPr sz="1400" spc="-5" dirty="0">
                <a:latin typeface="Calibri"/>
                <a:cs typeface="Calibri"/>
              </a:rPr>
              <a:t>σειρά</a:t>
            </a:r>
            <a:r>
              <a:rPr sz="1400" spc="-5" dirty="0">
                <a:latin typeface="Times New Roman"/>
                <a:cs typeface="Times New Roman"/>
              </a:rPr>
              <a:t>.</a:t>
            </a:r>
            <a:r>
              <a:rPr sz="1400" spc="10" dirty="0">
                <a:latin typeface="Times New Roman"/>
                <a:cs typeface="Times New Roman"/>
              </a:rPr>
              <a:t> </a:t>
            </a:r>
            <a:r>
              <a:rPr sz="1400" spc="-5" dirty="0">
                <a:latin typeface="Calibri"/>
                <a:cs typeface="Calibri"/>
              </a:rPr>
              <a:t>Εάν</a:t>
            </a:r>
            <a:r>
              <a:rPr sz="1400" spc="45" dirty="0">
                <a:latin typeface="Calibri"/>
                <a:cs typeface="Calibri"/>
              </a:rPr>
              <a:t> </a:t>
            </a:r>
            <a:r>
              <a:rPr sz="1400" spc="-5" dirty="0">
                <a:latin typeface="Calibri"/>
                <a:cs typeface="Calibri"/>
              </a:rPr>
              <a:t>ένα</a:t>
            </a:r>
            <a:r>
              <a:rPr sz="1400" spc="40" dirty="0">
                <a:latin typeface="Calibri"/>
                <a:cs typeface="Calibri"/>
              </a:rPr>
              <a:t> </a:t>
            </a:r>
            <a:r>
              <a:rPr sz="1400" spc="-5" dirty="0">
                <a:latin typeface="Calibri"/>
                <a:cs typeface="Calibri"/>
              </a:rPr>
              <a:t>συγκεκριμένο</a:t>
            </a:r>
            <a:r>
              <a:rPr sz="1400" spc="45" dirty="0">
                <a:latin typeface="Calibri"/>
                <a:cs typeface="Calibri"/>
              </a:rPr>
              <a:t> </a:t>
            </a:r>
            <a:r>
              <a:rPr sz="1400" spc="-5" dirty="0">
                <a:latin typeface="Calibri"/>
                <a:cs typeface="Calibri"/>
              </a:rPr>
              <a:t>δικαίωμα</a:t>
            </a:r>
            <a:r>
              <a:rPr sz="1400" spc="50" dirty="0">
                <a:latin typeface="Calibri"/>
                <a:cs typeface="Calibri"/>
              </a:rPr>
              <a:t> </a:t>
            </a:r>
            <a:r>
              <a:rPr sz="1400" spc="-5" dirty="0">
                <a:latin typeface="Calibri"/>
                <a:cs typeface="Calibri"/>
              </a:rPr>
              <a:t>δεν</a:t>
            </a:r>
            <a:r>
              <a:rPr sz="1400" spc="45" dirty="0">
                <a:latin typeface="Calibri"/>
                <a:cs typeface="Calibri"/>
              </a:rPr>
              <a:t> </a:t>
            </a:r>
            <a:r>
              <a:rPr sz="1400" spc="-5" dirty="0">
                <a:latin typeface="Calibri"/>
                <a:cs typeface="Calibri"/>
              </a:rPr>
              <a:t>έχει</a:t>
            </a:r>
            <a:r>
              <a:rPr sz="1400" spc="45" dirty="0">
                <a:latin typeface="Calibri"/>
                <a:cs typeface="Calibri"/>
              </a:rPr>
              <a:t> </a:t>
            </a:r>
            <a:r>
              <a:rPr sz="1400" spc="-5" dirty="0">
                <a:latin typeface="Calibri"/>
                <a:cs typeface="Calibri"/>
              </a:rPr>
              <a:t>χορηγηθεί</a:t>
            </a:r>
            <a:r>
              <a:rPr sz="1400" spc="-5" dirty="0">
                <a:latin typeface="Times New Roman"/>
                <a:cs typeface="Times New Roman"/>
              </a:rPr>
              <a:t>,</a:t>
            </a:r>
            <a:r>
              <a:rPr sz="1400" spc="10" dirty="0">
                <a:latin typeface="Times New Roman"/>
                <a:cs typeface="Times New Roman"/>
              </a:rPr>
              <a:t> </a:t>
            </a:r>
            <a:r>
              <a:rPr sz="1400" spc="-5" dirty="0">
                <a:latin typeface="Calibri"/>
                <a:cs typeface="Calibri"/>
              </a:rPr>
              <a:t>στη</a:t>
            </a:r>
            <a:r>
              <a:rPr sz="1400" spc="45" dirty="0">
                <a:latin typeface="Calibri"/>
                <a:cs typeface="Calibri"/>
              </a:rPr>
              <a:t> </a:t>
            </a:r>
            <a:r>
              <a:rPr sz="1400" spc="-5" dirty="0">
                <a:latin typeface="Calibri"/>
                <a:cs typeface="Calibri"/>
              </a:rPr>
              <a:t>θέση</a:t>
            </a:r>
            <a:r>
              <a:rPr sz="1400" spc="45" dirty="0">
                <a:latin typeface="Calibri"/>
                <a:cs typeface="Calibri"/>
              </a:rPr>
              <a:t> </a:t>
            </a:r>
            <a:r>
              <a:rPr sz="1400" spc="-5" dirty="0">
                <a:latin typeface="Calibri"/>
                <a:cs typeface="Calibri"/>
              </a:rPr>
              <a:t>του</a:t>
            </a:r>
            <a:r>
              <a:rPr sz="1400" spc="45" dirty="0">
                <a:latin typeface="Calibri"/>
                <a:cs typeface="Calibri"/>
              </a:rPr>
              <a:t> </a:t>
            </a:r>
            <a:r>
              <a:rPr sz="1400" spc="-5" dirty="0">
                <a:latin typeface="Calibri"/>
                <a:cs typeface="Calibri"/>
              </a:rPr>
              <a:t>θα </a:t>
            </a:r>
            <a:r>
              <a:rPr sz="1400" spc="-305" dirty="0">
                <a:latin typeface="Calibri"/>
                <a:cs typeface="Calibri"/>
              </a:rPr>
              <a:t> </a:t>
            </a:r>
            <a:r>
              <a:rPr sz="1400" spc="-5" dirty="0">
                <a:latin typeface="Calibri"/>
                <a:cs typeface="Calibri"/>
              </a:rPr>
              <a:t>εμφανιστεί</a:t>
            </a:r>
            <a:r>
              <a:rPr sz="1400" spc="30" dirty="0">
                <a:latin typeface="Calibri"/>
                <a:cs typeface="Calibri"/>
              </a:rPr>
              <a:t> </a:t>
            </a:r>
            <a:r>
              <a:rPr sz="1400" spc="-5" dirty="0">
                <a:latin typeface="Calibri"/>
                <a:cs typeface="Calibri"/>
              </a:rPr>
              <a:t>μια</a:t>
            </a:r>
            <a:r>
              <a:rPr sz="1400" spc="30" dirty="0">
                <a:latin typeface="Calibri"/>
                <a:cs typeface="Calibri"/>
              </a:rPr>
              <a:t> </a:t>
            </a:r>
            <a:r>
              <a:rPr sz="1400" i="1" u="heavy" spc="-5" dirty="0">
                <a:uFill>
                  <a:solidFill>
                    <a:srgbClr val="000000"/>
                  </a:solidFill>
                </a:uFill>
                <a:latin typeface="Calibri"/>
                <a:cs typeface="Calibri"/>
              </a:rPr>
              <a:t>παύλα</a:t>
            </a:r>
            <a:r>
              <a:rPr sz="1400" i="1" spc="30" dirty="0">
                <a:latin typeface="Calibri"/>
                <a:cs typeface="Calibri"/>
              </a:rPr>
              <a:t> </a:t>
            </a:r>
            <a:r>
              <a:rPr sz="1400" spc="-5" dirty="0">
                <a:latin typeface="Times New Roman"/>
                <a:cs typeface="Times New Roman"/>
              </a:rPr>
              <a:t>(-).</a:t>
            </a:r>
            <a:endParaRPr sz="1400">
              <a:latin typeface="Times New Roman"/>
              <a:cs typeface="Times New Roman"/>
            </a:endParaRPr>
          </a:p>
          <a:p>
            <a:pPr marL="64769">
              <a:lnSpc>
                <a:spcPct val="100000"/>
              </a:lnSpc>
              <a:spcBef>
                <a:spcPts val="975"/>
              </a:spcBef>
            </a:pPr>
            <a:r>
              <a:rPr sz="1400" spc="-5" dirty="0">
                <a:latin typeface="Calibri"/>
                <a:cs typeface="Calibri"/>
              </a:rPr>
              <a:t>Ακολουθεί</a:t>
            </a:r>
            <a:r>
              <a:rPr sz="1400" spc="40" dirty="0">
                <a:latin typeface="Calibri"/>
                <a:cs typeface="Calibri"/>
              </a:rPr>
              <a:t> </a:t>
            </a:r>
            <a:r>
              <a:rPr sz="1400" spc="-5" dirty="0">
                <a:latin typeface="Calibri"/>
                <a:cs typeface="Calibri"/>
              </a:rPr>
              <a:t>αναπαράσταση</a:t>
            </a:r>
            <a:r>
              <a:rPr sz="1400" spc="50" dirty="0">
                <a:latin typeface="Calibri"/>
                <a:cs typeface="Calibri"/>
              </a:rPr>
              <a:t> </a:t>
            </a:r>
            <a:r>
              <a:rPr sz="1400" spc="-5" dirty="0">
                <a:latin typeface="Calibri"/>
                <a:cs typeface="Calibri"/>
              </a:rPr>
              <a:t>των</a:t>
            </a:r>
            <a:r>
              <a:rPr sz="1400" spc="45" dirty="0">
                <a:latin typeface="Calibri"/>
                <a:cs typeface="Calibri"/>
              </a:rPr>
              <a:t> </a:t>
            </a:r>
            <a:r>
              <a:rPr sz="1400" spc="-5" dirty="0">
                <a:latin typeface="Calibri"/>
                <a:cs typeface="Calibri"/>
              </a:rPr>
              <a:t>πληροφοριών</a:t>
            </a:r>
            <a:r>
              <a:rPr sz="1400" spc="45" dirty="0">
                <a:latin typeface="Calibri"/>
                <a:cs typeface="Calibri"/>
              </a:rPr>
              <a:t> </a:t>
            </a:r>
            <a:r>
              <a:rPr sz="1400" spc="-5" dirty="0">
                <a:latin typeface="Calibri"/>
                <a:cs typeface="Calibri"/>
              </a:rPr>
              <a:t>χαλαρού</a:t>
            </a:r>
            <a:r>
              <a:rPr sz="1400" spc="45" dirty="0">
                <a:latin typeface="Calibri"/>
                <a:cs typeface="Calibri"/>
              </a:rPr>
              <a:t> </a:t>
            </a:r>
            <a:r>
              <a:rPr sz="1400" spc="-5" dirty="0">
                <a:latin typeface="Calibri"/>
                <a:cs typeface="Calibri"/>
              </a:rPr>
              <a:t>ελέγχου</a:t>
            </a:r>
            <a:r>
              <a:rPr sz="1400" spc="45" dirty="0">
                <a:latin typeface="Calibri"/>
                <a:cs typeface="Calibri"/>
              </a:rPr>
              <a:t> </a:t>
            </a:r>
            <a:r>
              <a:rPr sz="1400" spc="-5" dirty="0">
                <a:latin typeface="Calibri"/>
                <a:cs typeface="Calibri"/>
              </a:rPr>
              <a:t>που</a:t>
            </a:r>
            <a:r>
              <a:rPr sz="1400" spc="45" dirty="0">
                <a:latin typeface="Calibri"/>
                <a:cs typeface="Calibri"/>
              </a:rPr>
              <a:t> </a:t>
            </a:r>
            <a:r>
              <a:rPr sz="1400" spc="-5" dirty="0">
                <a:latin typeface="Calibri"/>
                <a:cs typeface="Calibri"/>
              </a:rPr>
              <a:t>εμφανίζονται</a:t>
            </a:r>
            <a:r>
              <a:rPr sz="1400" spc="50" dirty="0">
                <a:latin typeface="Calibri"/>
                <a:cs typeface="Calibri"/>
              </a:rPr>
              <a:t> </a:t>
            </a:r>
            <a:r>
              <a:rPr sz="1400" spc="-5" dirty="0">
                <a:latin typeface="Calibri"/>
                <a:cs typeface="Calibri"/>
              </a:rPr>
              <a:t>από</a:t>
            </a:r>
            <a:r>
              <a:rPr sz="1400" spc="40" dirty="0">
                <a:latin typeface="Calibri"/>
                <a:cs typeface="Calibri"/>
              </a:rPr>
              <a:t> </a:t>
            </a:r>
            <a:r>
              <a:rPr sz="1400" b="1" spc="-5" dirty="0">
                <a:solidFill>
                  <a:srgbClr val="FF0000"/>
                </a:solidFill>
                <a:latin typeface="Calibri"/>
                <a:cs typeface="Calibri"/>
              </a:rPr>
              <a:t>το</a:t>
            </a:r>
            <a:r>
              <a:rPr sz="1400" b="1" spc="45" dirty="0">
                <a:solidFill>
                  <a:srgbClr val="FF0000"/>
                </a:solidFill>
                <a:latin typeface="Calibri"/>
                <a:cs typeface="Calibri"/>
              </a:rPr>
              <a:t> </a:t>
            </a:r>
            <a:r>
              <a:rPr sz="1400" b="1" dirty="0">
                <a:solidFill>
                  <a:srgbClr val="FF0000"/>
                </a:solidFill>
                <a:latin typeface="Times New Roman"/>
                <a:cs typeface="Times New Roman"/>
              </a:rPr>
              <a:t>ls</a:t>
            </a:r>
            <a:r>
              <a:rPr sz="1400" b="1" spc="10" dirty="0">
                <a:solidFill>
                  <a:srgbClr val="FF0000"/>
                </a:solidFill>
                <a:latin typeface="Times New Roman"/>
                <a:cs typeface="Times New Roman"/>
              </a:rPr>
              <a:t> </a:t>
            </a:r>
            <a:r>
              <a:rPr sz="1400" b="1" spc="-5" dirty="0">
                <a:solidFill>
                  <a:srgbClr val="FF0000"/>
                </a:solidFill>
                <a:latin typeface="Times New Roman"/>
                <a:cs typeface="Times New Roman"/>
              </a:rPr>
              <a:t>-l.</a:t>
            </a:r>
            <a:endParaRPr sz="1400">
              <a:latin typeface="Times New Roman"/>
              <a:cs typeface="Times New Roman"/>
            </a:endParaRPr>
          </a:p>
          <a:p>
            <a:pPr marL="64769">
              <a:lnSpc>
                <a:spcPct val="100000"/>
              </a:lnSpc>
              <a:spcBef>
                <a:spcPts val="1045"/>
              </a:spcBef>
            </a:pPr>
            <a:r>
              <a:rPr sz="1400" b="1" dirty="0">
                <a:latin typeface="Times New Roman"/>
                <a:cs typeface="Times New Roman"/>
              </a:rPr>
              <a:t>$</a:t>
            </a:r>
            <a:r>
              <a:rPr sz="1400" b="1" spc="-35" dirty="0">
                <a:latin typeface="Times New Roman"/>
                <a:cs typeface="Times New Roman"/>
              </a:rPr>
              <a:t> </a:t>
            </a:r>
            <a:r>
              <a:rPr sz="1400" b="1" dirty="0">
                <a:solidFill>
                  <a:srgbClr val="FF0000"/>
                </a:solidFill>
                <a:latin typeface="Times New Roman"/>
                <a:cs typeface="Times New Roman"/>
              </a:rPr>
              <a:t>ls</a:t>
            </a:r>
            <a:r>
              <a:rPr sz="1400" b="1" spc="-35" dirty="0">
                <a:solidFill>
                  <a:srgbClr val="FF0000"/>
                </a:solidFill>
                <a:latin typeface="Times New Roman"/>
                <a:cs typeface="Times New Roman"/>
              </a:rPr>
              <a:t> </a:t>
            </a:r>
            <a:r>
              <a:rPr sz="1400" b="1" spc="-15" dirty="0">
                <a:solidFill>
                  <a:srgbClr val="FF0000"/>
                </a:solidFill>
                <a:latin typeface="Times New Roman"/>
                <a:cs typeface="Times New Roman"/>
              </a:rPr>
              <a:t>-l</a:t>
            </a:r>
            <a:endParaRPr sz="1400">
              <a:latin typeface="Times New Roman"/>
              <a:cs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66822" y="6043929"/>
            <a:ext cx="1530032" cy="612140"/>
          </a:xfrm>
          <a:prstGeom prst="rect">
            <a:avLst/>
          </a:prstGeom>
        </p:spPr>
      </p:pic>
      <p:pic>
        <p:nvPicPr>
          <p:cNvPr id="3" name="object 3"/>
          <p:cNvPicPr/>
          <p:nvPr/>
        </p:nvPicPr>
        <p:blipFill>
          <a:blip r:embed="rId3" cstate="print"/>
          <a:stretch>
            <a:fillRect/>
          </a:stretch>
        </p:blipFill>
        <p:spPr>
          <a:xfrm>
            <a:off x="823594" y="444500"/>
            <a:ext cx="7562850" cy="3677602"/>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23</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66822" y="6043929"/>
            <a:ext cx="1530032" cy="612140"/>
          </a:xfrm>
          <a:prstGeom prst="rect">
            <a:avLst/>
          </a:prstGeom>
        </p:spPr>
      </p:pic>
      <p:sp>
        <p:nvSpPr>
          <p:cNvPr id="3" name="object 3"/>
          <p:cNvSpPr txBox="1"/>
          <p:nvPr/>
        </p:nvSpPr>
        <p:spPr>
          <a:xfrm>
            <a:off x="783590" y="787082"/>
            <a:ext cx="9898380" cy="2213610"/>
          </a:xfrm>
          <a:prstGeom prst="rect">
            <a:avLst/>
          </a:prstGeom>
        </p:spPr>
        <p:txBody>
          <a:bodyPr vert="horz" wrap="square" lIns="0" tIns="43180" rIns="0" bIns="0" rtlCol="0">
            <a:spAutoFit/>
          </a:bodyPr>
          <a:lstStyle/>
          <a:p>
            <a:pPr marL="355600" marR="508000" indent="-342900">
              <a:lnSpc>
                <a:spcPct val="85600"/>
              </a:lnSpc>
              <a:spcBef>
                <a:spcPts val="340"/>
              </a:spcBef>
            </a:pPr>
            <a:r>
              <a:rPr sz="1400" dirty="0">
                <a:solidFill>
                  <a:srgbClr val="FFBA00"/>
                </a:solidFill>
                <a:latin typeface="MS Gothic"/>
                <a:cs typeface="MS Gothic"/>
              </a:rPr>
              <a:t>☑ </a:t>
            </a:r>
            <a:r>
              <a:rPr sz="1400" b="1" dirty="0">
                <a:latin typeface="Times New Roman"/>
                <a:cs typeface="Times New Roman"/>
              </a:rPr>
              <a:t>Το </a:t>
            </a:r>
            <a:r>
              <a:rPr sz="1400" b="1" spc="-5" dirty="0">
                <a:latin typeface="Times New Roman"/>
                <a:cs typeface="Times New Roman"/>
              </a:rPr>
              <a:t>Security-Enhanced Linux (SELinux) είναι μια </a:t>
            </a:r>
            <a:r>
              <a:rPr sz="1400" spc="-5" dirty="0">
                <a:latin typeface="Times New Roman"/>
                <a:cs typeface="Times New Roman"/>
              </a:rPr>
              <a:t>ενότητα ασφαλείας του πυρήνα του Linux που παρέχει έναν μηχανισμό για </a:t>
            </a:r>
            <a:r>
              <a:rPr sz="1400" spc="-335" dirty="0">
                <a:latin typeface="Times New Roman"/>
                <a:cs typeface="Times New Roman"/>
              </a:rPr>
              <a:t> </a:t>
            </a:r>
            <a:r>
              <a:rPr sz="1400" spc="-5" dirty="0">
                <a:latin typeface="Times New Roman"/>
                <a:cs typeface="Times New Roman"/>
              </a:rPr>
              <a:t>την</a:t>
            </a:r>
            <a:r>
              <a:rPr sz="1400" spc="5" dirty="0">
                <a:latin typeface="Times New Roman"/>
                <a:cs typeface="Times New Roman"/>
              </a:rPr>
              <a:t> </a:t>
            </a:r>
            <a:r>
              <a:rPr sz="1400" spc="-5" dirty="0">
                <a:latin typeface="Times New Roman"/>
                <a:cs typeface="Times New Roman"/>
              </a:rPr>
              <a:t>υποστήριξη</a:t>
            </a:r>
            <a:r>
              <a:rPr sz="1400" spc="10" dirty="0">
                <a:latin typeface="Times New Roman"/>
                <a:cs typeface="Times New Roman"/>
              </a:rPr>
              <a:t> </a:t>
            </a:r>
            <a:r>
              <a:rPr sz="1400" spc="-5" dirty="0">
                <a:latin typeface="Times New Roman"/>
                <a:cs typeface="Times New Roman"/>
              </a:rPr>
              <a:t>πολιτικών</a:t>
            </a:r>
            <a:r>
              <a:rPr sz="1400" spc="15" dirty="0">
                <a:latin typeface="Times New Roman"/>
                <a:cs typeface="Times New Roman"/>
              </a:rPr>
              <a:t> </a:t>
            </a:r>
            <a:r>
              <a:rPr sz="1400" spc="-5" dirty="0">
                <a:latin typeface="Times New Roman"/>
                <a:cs typeface="Times New Roman"/>
              </a:rPr>
              <a:t>ασφαλείας</a:t>
            </a:r>
            <a:r>
              <a:rPr sz="1400" spc="5" dirty="0">
                <a:latin typeface="Times New Roman"/>
                <a:cs typeface="Times New Roman"/>
              </a:rPr>
              <a:t> </a:t>
            </a:r>
            <a:r>
              <a:rPr sz="1400" spc="-5" dirty="0">
                <a:latin typeface="Times New Roman"/>
                <a:cs typeface="Times New Roman"/>
              </a:rPr>
              <a:t>ελέγχου</a:t>
            </a:r>
            <a:r>
              <a:rPr sz="1400" spc="5" dirty="0">
                <a:latin typeface="Times New Roman"/>
                <a:cs typeface="Times New Roman"/>
              </a:rPr>
              <a:t> </a:t>
            </a:r>
            <a:r>
              <a:rPr sz="1400" spc="-5" dirty="0">
                <a:latin typeface="Times New Roman"/>
                <a:cs typeface="Times New Roman"/>
              </a:rPr>
              <a:t>πρόσβασης,</a:t>
            </a:r>
            <a:r>
              <a:rPr sz="1400" spc="10" dirty="0">
                <a:latin typeface="Times New Roman"/>
                <a:cs typeface="Times New Roman"/>
              </a:rPr>
              <a:t> </a:t>
            </a:r>
            <a:r>
              <a:rPr sz="1400" spc="-5" dirty="0">
                <a:latin typeface="Times New Roman"/>
                <a:cs typeface="Times New Roman"/>
              </a:rPr>
              <a:t>συμπεριλαμβανομένων</a:t>
            </a:r>
            <a:r>
              <a:rPr sz="1400" dirty="0">
                <a:latin typeface="Times New Roman"/>
                <a:cs typeface="Times New Roman"/>
              </a:rPr>
              <a:t> </a:t>
            </a:r>
            <a:r>
              <a:rPr sz="1400" spc="-5" dirty="0">
                <a:latin typeface="Times New Roman"/>
                <a:cs typeface="Times New Roman"/>
              </a:rPr>
              <a:t>των</a:t>
            </a:r>
            <a:r>
              <a:rPr sz="1400" spc="5" dirty="0">
                <a:latin typeface="Times New Roman"/>
                <a:cs typeface="Times New Roman"/>
              </a:rPr>
              <a:t> </a:t>
            </a:r>
            <a:r>
              <a:rPr sz="1400" spc="-5" dirty="0">
                <a:latin typeface="Times New Roman"/>
                <a:cs typeface="Times New Roman"/>
              </a:rPr>
              <a:t>υποχρεωτικών</a:t>
            </a:r>
            <a:r>
              <a:rPr sz="1400" spc="15" dirty="0">
                <a:latin typeface="Times New Roman"/>
                <a:cs typeface="Times New Roman"/>
              </a:rPr>
              <a:t> </a:t>
            </a:r>
            <a:r>
              <a:rPr sz="1400" spc="-5" dirty="0">
                <a:latin typeface="Times New Roman"/>
                <a:cs typeface="Times New Roman"/>
              </a:rPr>
              <a:t>ελέγχων</a:t>
            </a:r>
            <a:r>
              <a:rPr sz="1400" spc="10" dirty="0">
                <a:latin typeface="Times New Roman"/>
                <a:cs typeface="Times New Roman"/>
              </a:rPr>
              <a:t> </a:t>
            </a:r>
            <a:r>
              <a:rPr sz="1400" spc="-5" dirty="0">
                <a:latin typeface="Times New Roman"/>
                <a:cs typeface="Times New Roman"/>
              </a:rPr>
              <a:t>πρόσβασης </a:t>
            </a:r>
            <a:r>
              <a:rPr sz="1400" dirty="0">
                <a:latin typeface="Times New Roman"/>
                <a:cs typeface="Times New Roman"/>
              </a:rPr>
              <a:t> </a:t>
            </a:r>
            <a:r>
              <a:rPr sz="1400" spc="-5" dirty="0">
                <a:latin typeface="Times New Roman"/>
                <a:cs typeface="Times New Roman"/>
              </a:rPr>
              <a:t>(MAC).</a:t>
            </a:r>
            <a:endParaRPr sz="1400">
              <a:latin typeface="Times New Roman"/>
              <a:cs typeface="Times New Roman"/>
            </a:endParaRPr>
          </a:p>
          <a:p>
            <a:pPr>
              <a:lnSpc>
                <a:spcPct val="100000"/>
              </a:lnSpc>
            </a:pPr>
            <a:endParaRPr sz="1500">
              <a:latin typeface="Times New Roman"/>
              <a:cs typeface="Times New Roman"/>
            </a:endParaRPr>
          </a:p>
          <a:p>
            <a:pPr>
              <a:lnSpc>
                <a:spcPct val="100000"/>
              </a:lnSpc>
              <a:spcBef>
                <a:spcPts val="55"/>
              </a:spcBef>
            </a:pPr>
            <a:endParaRPr sz="1950">
              <a:latin typeface="Times New Roman"/>
              <a:cs typeface="Times New Roman"/>
            </a:endParaRPr>
          </a:p>
          <a:p>
            <a:pPr marL="355600" marR="274320" indent="-342900">
              <a:lnSpc>
                <a:spcPts val="1480"/>
              </a:lnSpc>
            </a:pPr>
            <a:r>
              <a:rPr sz="1400" dirty="0">
                <a:solidFill>
                  <a:srgbClr val="FFBA00"/>
                </a:solidFill>
                <a:latin typeface="MS Gothic"/>
                <a:cs typeface="MS Gothic"/>
              </a:rPr>
              <a:t>☑ </a:t>
            </a:r>
            <a:r>
              <a:rPr sz="1400" b="1" dirty="0">
                <a:latin typeface="Times New Roman"/>
                <a:cs typeface="Times New Roman"/>
              </a:rPr>
              <a:t>Οι </a:t>
            </a:r>
            <a:r>
              <a:rPr sz="1400" b="1" spc="-5" dirty="0">
                <a:latin typeface="Times New Roman"/>
                <a:cs typeface="Times New Roman"/>
              </a:rPr>
              <a:t>λίστες ελέγχου πρόσβασης (ACL) παρέχουν </a:t>
            </a:r>
            <a:r>
              <a:rPr sz="1400" spc="-5" dirty="0">
                <a:latin typeface="Times New Roman"/>
                <a:cs typeface="Times New Roman"/>
              </a:rPr>
              <a:t>έναν πρόσθετο, πιο ευέλικτο μηχανισμό ελέγχου για τα συστήματα αρχείων. Έχει </a:t>
            </a:r>
            <a:r>
              <a:rPr sz="1400" spc="-335" dirty="0">
                <a:latin typeface="Times New Roman"/>
                <a:cs typeface="Times New Roman"/>
              </a:rPr>
              <a:t> </a:t>
            </a:r>
            <a:r>
              <a:rPr sz="1400" spc="-5" dirty="0">
                <a:latin typeface="Times New Roman"/>
                <a:cs typeface="Times New Roman"/>
              </a:rPr>
              <a:t>σχεδιαστεί</a:t>
            </a:r>
            <a:r>
              <a:rPr sz="1400" dirty="0">
                <a:latin typeface="Times New Roman"/>
                <a:cs typeface="Times New Roman"/>
              </a:rPr>
              <a:t> </a:t>
            </a:r>
            <a:r>
              <a:rPr sz="1400" spc="-5" dirty="0">
                <a:latin typeface="Times New Roman"/>
                <a:cs typeface="Times New Roman"/>
              </a:rPr>
              <a:t>για</a:t>
            </a:r>
            <a:r>
              <a:rPr sz="1400" spc="5" dirty="0">
                <a:latin typeface="Times New Roman"/>
                <a:cs typeface="Times New Roman"/>
              </a:rPr>
              <a:t> </a:t>
            </a:r>
            <a:r>
              <a:rPr sz="1400" spc="-5" dirty="0">
                <a:latin typeface="Times New Roman"/>
                <a:cs typeface="Times New Roman"/>
              </a:rPr>
              <a:t>να</a:t>
            </a:r>
            <a:r>
              <a:rPr sz="1400" dirty="0">
                <a:latin typeface="Times New Roman"/>
                <a:cs typeface="Times New Roman"/>
              </a:rPr>
              <a:t> </a:t>
            </a:r>
            <a:r>
              <a:rPr sz="1400" spc="-5" dirty="0">
                <a:latin typeface="Times New Roman"/>
                <a:cs typeface="Times New Roman"/>
              </a:rPr>
              <a:t>βοηθήσει</a:t>
            </a:r>
            <a:r>
              <a:rPr sz="1400" spc="10" dirty="0">
                <a:latin typeface="Times New Roman"/>
                <a:cs typeface="Times New Roman"/>
              </a:rPr>
              <a:t> </a:t>
            </a:r>
            <a:r>
              <a:rPr sz="1400" spc="-5" dirty="0">
                <a:latin typeface="Times New Roman"/>
                <a:cs typeface="Times New Roman"/>
              </a:rPr>
              <a:t>με</a:t>
            </a:r>
            <a:r>
              <a:rPr sz="1400" spc="5" dirty="0">
                <a:latin typeface="Times New Roman"/>
                <a:cs typeface="Times New Roman"/>
              </a:rPr>
              <a:t> </a:t>
            </a:r>
            <a:r>
              <a:rPr sz="1400" spc="-5" dirty="0">
                <a:latin typeface="Times New Roman"/>
                <a:cs typeface="Times New Roman"/>
              </a:rPr>
              <a:t>τον</a:t>
            </a:r>
            <a:r>
              <a:rPr sz="1400" dirty="0">
                <a:latin typeface="Times New Roman"/>
                <a:cs typeface="Times New Roman"/>
              </a:rPr>
              <a:t> </a:t>
            </a:r>
            <a:r>
              <a:rPr sz="1400" spc="-5" dirty="0">
                <a:latin typeface="Times New Roman"/>
                <a:cs typeface="Times New Roman"/>
              </a:rPr>
              <a:t>χαλαρό</a:t>
            </a:r>
            <a:r>
              <a:rPr sz="1400" spc="5" dirty="0">
                <a:latin typeface="Times New Roman"/>
                <a:cs typeface="Times New Roman"/>
              </a:rPr>
              <a:t> </a:t>
            </a:r>
            <a:r>
              <a:rPr sz="1400" spc="-5" dirty="0">
                <a:latin typeface="Times New Roman"/>
                <a:cs typeface="Times New Roman"/>
              </a:rPr>
              <a:t>έλεγχο</a:t>
            </a:r>
            <a:r>
              <a:rPr sz="1400" spc="5" dirty="0">
                <a:latin typeface="Times New Roman"/>
                <a:cs typeface="Times New Roman"/>
              </a:rPr>
              <a:t> </a:t>
            </a:r>
            <a:r>
              <a:rPr sz="1400" spc="-5" dirty="0">
                <a:latin typeface="Times New Roman"/>
                <a:cs typeface="Times New Roman"/>
              </a:rPr>
              <a:t>των</a:t>
            </a:r>
            <a:r>
              <a:rPr sz="1400" dirty="0">
                <a:latin typeface="Times New Roman"/>
                <a:cs typeface="Times New Roman"/>
              </a:rPr>
              <a:t> </a:t>
            </a:r>
            <a:r>
              <a:rPr sz="1400" spc="-5" dirty="0">
                <a:latin typeface="Times New Roman"/>
                <a:cs typeface="Times New Roman"/>
              </a:rPr>
              <a:t>αρχείων</a:t>
            </a:r>
            <a:r>
              <a:rPr sz="1400" spc="5" dirty="0">
                <a:latin typeface="Times New Roman"/>
                <a:cs typeface="Times New Roman"/>
              </a:rPr>
              <a:t> </a:t>
            </a:r>
            <a:r>
              <a:rPr sz="1400" spc="-5" dirty="0">
                <a:latin typeface="Times New Roman"/>
                <a:cs typeface="Times New Roman"/>
              </a:rPr>
              <a:t>UNIX.</a:t>
            </a:r>
            <a:r>
              <a:rPr sz="1400" dirty="0">
                <a:latin typeface="Times New Roman"/>
                <a:cs typeface="Times New Roman"/>
              </a:rPr>
              <a:t> </a:t>
            </a:r>
            <a:r>
              <a:rPr sz="1400" spc="-5" dirty="0">
                <a:latin typeface="Times New Roman"/>
                <a:cs typeface="Times New Roman"/>
              </a:rPr>
              <a:t>Οι</a:t>
            </a:r>
            <a:r>
              <a:rPr sz="1400" dirty="0">
                <a:latin typeface="Times New Roman"/>
                <a:cs typeface="Times New Roman"/>
              </a:rPr>
              <a:t> </a:t>
            </a:r>
            <a:r>
              <a:rPr sz="1400" spc="-5" dirty="0">
                <a:latin typeface="Times New Roman"/>
                <a:cs typeface="Times New Roman"/>
              </a:rPr>
              <a:t>ACLs</a:t>
            </a:r>
            <a:r>
              <a:rPr sz="1400" spc="10" dirty="0">
                <a:latin typeface="Times New Roman"/>
                <a:cs typeface="Times New Roman"/>
              </a:rPr>
              <a:t> </a:t>
            </a:r>
            <a:r>
              <a:rPr sz="1400" spc="-5" dirty="0">
                <a:latin typeface="Times New Roman"/>
                <a:cs typeface="Times New Roman"/>
              </a:rPr>
              <a:t>σας</a:t>
            </a:r>
            <a:r>
              <a:rPr sz="1400" spc="10" dirty="0">
                <a:latin typeface="Times New Roman"/>
                <a:cs typeface="Times New Roman"/>
              </a:rPr>
              <a:t> </a:t>
            </a:r>
            <a:r>
              <a:rPr sz="1400" spc="-5" dirty="0">
                <a:latin typeface="Times New Roman"/>
                <a:cs typeface="Times New Roman"/>
              </a:rPr>
              <a:t>επιτρέπουν</a:t>
            </a:r>
            <a:r>
              <a:rPr sz="1400" dirty="0">
                <a:latin typeface="Times New Roman"/>
                <a:cs typeface="Times New Roman"/>
              </a:rPr>
              <a:t> </a:t>
            </a:r>
            <a:r>
              <a:rPr sz="1400" spc="-5" dirty="0">
                <a:latin typeface="Times New Roman"/>
                <a:cs typeface="Times New Roman"/>
              </a:rPr>
              <a:t>να</a:t>
            </a:r>
            <a:r>
              <a:rPr sz="1400" spc="5" dirty="0">
                <a:latin typeface="Times New Roman"/>
                <a:cs typeface="Times New Roman"/>
              </a:rPr>
              <a:t> </a:t>
            </a:r>
            <a:r>
              <a:rPr sz="1400" spc="-5" dirty="0">
                <a:latin typeface="Times New Roman"/>
                <a:cs typeface="Times New Roman"/>
              </a:rPr>
              <a:t>δίνετε</a:t>
            </a:r>
            <a:r>
              <a:rPr sz="1400" spc="5" dirty="0">
                <a:latin typeface="Times New Roman"/>
                <a:cs typeface="Times New Roman"/>
              </a:rPr>
              <a:t> </a:t>
            </a:r>
            <a:r>
              <a:rPr sz="1400" spc="-5" dirty="0">
                <a:latin typeface="Times New Roman"/>
                <a:cs typeface="Times New Roman"/>
              </a:rPr>
              <a:t>χαλαρό</a:t>
            </a:r>
            <a:r>
              <a:rPr sz="1400" dirty="0">
                <a:latin typeface="Times New Roman"/>
                <a:cs typeface="Times New Roman"/>
              </a:rPr>
              <a:t> </a:t>
            </a:r>
            <a:r>
              <a:rPr sz="1400" spc="-5" dirty="0">
                <a:latin typeface="Times New Roman"/>
                <a:cs typeface="Times New Roman"/>
              </a:rPr>
              <a:t>έλεγχο</a:t>
            </a:r>
            <a:r>
              <a:rPr sz="1400" spc="5" dirty="0">
                <a:latin typeface="Times New Roman"/>
                <a:cs typeface="Times New Roman"/>
              </a:rPr>
              <a:t> </a:t>
            </a:r>
            <a:r>
              <a:rPr sz="1400" spc="-5" dirty="0">
                <a:latin typeface="Times New Roman"/>
                <a:cs typeface="Times New Roman"/>
              </a:rPr>
              <a:t>για</a:t>
            </a:r>
            <a:endParaRPr sz="1400">
              <a:latin typeface="Times New Roman"/>
              <a:cs typeface="Times New Roman"/>
            </a:endParaRPr>
          </a:p>
          <a:p>
            <a:pPr marL="355600" marR="5080">
              <a:lnSpc>
                <a:spcPts val="1910"/>
              </a:lnSpc>
              <a:spcBef>
                <a:spcPts val="60"/>
              </a:spcBef>
            </a:pPr>
            <a:r>
              <a:rPr sz="1400" spc="-5" dirty="0">
                <a:latin typeface="Calibri"/>
                <a:cs typeface="Calibri"/>
              </a:rPr>
              <a:t>οποιονδήποτε</a:t>
            </a:r>
            <a:r>
              <a:rPr sz="1400" spc="45" dirty="0">
                <a:latin typeface="Calibri"/>
                <a:cs typeface="Calibri"/>
              </a:rPr>
              <a:t> </a:t>
            </a:r>
            <a:r>
              <a:rPr sz="1400" spc="-5" dirty="0">
                <a:latin typeface="Calibri"/>
                <a:cs typeface="Calibri"/>
              </a:rPr>
              <a:t>χρήστη</a:t>
            </a:r>
            <a:r>
              <a:rPr sz="1400" spc="55" dirty="0">
                <a:latin typeface="Calibri"/>
                <a:cs typeface="Calibri"/>
              </a:rPr>
              <a:t> </a:t>
            </a:r>
            <a:r>
              <a:rPr sz="1400" dirty="0">
                <a:latin typeface="Calibri"/>
                <a:cs typeface="Calibri"/>
              </a:rPr>
              <a:t>ή</a:t>
            </a:r>
            <a:r>
              <a:rPr sz="1400" spc="50" dirty="0">
                <a:latin typeface="Calibri"/>
                <a:cs typeface="Calibri"/>
              </a:rPr>
              <a:t> </a:t>
            </a:r>
            <a:r>
              <a:rPr sz="1400" spc="-5" dirty="0">
                <a:latin typeface="Calibri"/>
                <a:cs typeface="Calibri"/>
              </a:rPr>
              <a:t>ομάδα</a:t>
            </a:r>
            <a:r>
              <a:rPr sz="1400" spc="45" dirty="0">
                <a:latin typeface="Calibri"/>
                <a:cs typeface="Calibri"/>
              </a:rPr>
              <a:t> </a:t>
            </a:r>
            <a:r>
              <a:rPr sz="1400" spc="-5" dirty="0">
                <a:latin typeface="Calibri"/>
                <a:cs typeface="Calibri"/>
              </a:rPr>
              <a:t>σε</a:t>
            </a:r>
            <a:r>
              <a:rPr sz="1400" spc="50" dirty="0">
                <a:latin typeface="Calibri"/>
                <a:cs typeface="Calibri"/>
              </a:rPr>
              <a:t> </a:t>
            </a:r>
            <a:r>
              <a:rPr sz="1400" spc="-5" dirty="0">
                <a:latin typeface="Calibri"/>
                <a:cs typeface="Calibri"/>
              </a:rPr>
              <a:t>οποιονδήποτε</a:t>
            </a:r>
            <a:r>
              <a:rPr sz="1400" spc="45" dirty="0">
                <a:latin typeface="Calibri"/>
                <a:cs typeface="Calibri"/>
              </a:rPr>
              <a:t> </a:t>
            </a:r>
            <a:r>
              <a:rPr sz="1400" spc="-5" dirty="0">
                <a:latin typeface="Calibri"/>
                <a:cs typeface="Calibri"/>
              </a:rPr>
              <a:t>πόρο</a:t>
            </a:r>
            <a:r>
              <a:rPr sz="1400" spc="50" dirty="0">
                <a:latin typeface="Calibri"/>
                <a:cs typeface="Calibri"/>
              </a:rPr>
              <a:t> </a:t>
            </a:r>
            <a:r>
              <a:rPr sz="1400" spc="-5" dirty="0">
                <a:latin typeface="Calibri"/>
                <a:cs typeface="Calibri"/>
              </a:rPr>
              <a:t>δίσκου</a:t>
            </a:r>
            <a:r>
              <a:rPr sz="1400" spc="-5" dirty="0">
                <a:latin typeface="Times New Roman"/>
                <a:cs typeface="Times New Roman"/>
              </a:rPr>
              <a:t>.</a:t>
            </a:r>
            <a:r>
              <a:rPr sz="1400" spc="15" dirty="0">
                <a:latin typeface="Times New Roman"/>
                <a:cs typeface="Times New Roman"/>
              </a:rPr>
              <a:t> </a:t>
            </a:r>
            <a:r>
              <a:rPr sz="1400" dirty="0">
                <a:latin typeface="Calibri"/>
                <a:cs typeface="Calibri"/>
              </a:rPr>
              <a:t>Οι</a:t>
            </a:r>
            <a:r>
              <a:rPr sz="1400" spc="45" dirty="0">
                <a:latin typeface="Calibri"/>
                <a:cs typeface="Calibri"/>
              </a:rPr>
              <a:t> </a:t>
            </a:r>
            <a:r>
              <a:rPr sz="1400" spc="-5" dirty="0">
                <a:latin typeface="Times New Roman"/>
                <a:cs typeface="Times New Roman"/>
              </a:rPr>
              <a:t>ACL</a:t>
            </a:r>
            <a:r>
              <a:rPr sz="1400" spc="375" dirty="0">
                <a:latin typeface="Times New Roman"/>
                <a:cs typeface="Times New Roman"/>
              </a:rPr>
              <a:t> </a:t>
            </a:r>
            <a:r>
              <a:rPr sz="1400" spc="-5" dirty="0">
                <a:latin typeface="Calibri"/>
                <a:cs typeface="Calibri"/>
              </a:rPr>
              <a:t>ελέγχου</a:t>
            </a:r>
            <a:r>
              <a:rPr sz="1400" spc="50" dirty="0">
                <a:latin typeface="Calibri"/>
                <a:cs typeface="Calibri"/>
              </a:rPr>
              <a:t> </a:t>
            </a:r>
            <a:r>
              <a:rPr sz="1400" spc="-5" dirty="0">
                <a:latin typeface="Calibri"/>
                <a:cs typeface="Calibri"/>
              </a:rPr>
              <a:t>πρόσβασης</a:t>
            </a:r>
            <a:r>
              <a:rPr sz="1400" spc="-5" dirty="0">
                <a:latin typeface="Times New Roman"/>
                <a:cs typeface="Times New Roman"/>
              </a:rPr>
              <a:t>)</a:t>
            </a:r>
            <a:r>
              <a:rPr sz="1400" spc="15" dirty="0">
                <a:latin typeface="Times New Roman"/>
                <a:cs typeface="Times New Roman"/>
              </a:rPr>
              <a:t> </a:t>
            </a:r>
            <a:r>
              <a:rPr sz="1400" spc="-5" dirty="0">
                <a:latin typeface="Calibri"/>
                <a:cs typeface="Calibri"/>
              </a:rPr>
              <a:t>μπορούν</a:t>
            </a:r>
            <a:r>
              <a:rPr sz="1400" spc="45" dirty="0">
                <a:latin typeface="Calibri"/>
                <a:cs typeface="Calibri"/>
              </a:rPr>
              <a:t> </a:t>
            </a:r>
            <a:r>
              <a:rPr sz="1400" spc="-5" dirty="0">
                <a:latin typeface="Calibri"/>
                <a:cs typeface="Calibri"/>
              </a:rPr>
              <a:t>να</a:t>
            </a:r>
            <a:r>
              <a:rPr sz="1400" spc="50" dirty="0">
                <a:latin typeface="Calibri"/>
                <a:cs typeface="Calibri"/>
              </a:rPr>
              <a:t> </a:t>
            </a:r>
            <a:r>
              <a:rPr sz="1400" spc="-5" dirty="0">
                <a:latin typeface="Calibri"/>
                <a:cs typeface="Calibri"/>
              </a:rPr>
              <a:t>χρησιμοποιηθούν</a:t>
            </a:r>
            <a:r>
              <a:rPr sz="1400" spc="45" dirty="0">
                <a:latin typeface="Calibri"/>
                <a:cs typeface="Calibri"/>
              </a:rPr>
              <a:t> </a:t>
            </a:r>
            <a:r>
              <a:rPr sz="1400" spc="-5" dirty="0">
                <a:latin typeface="Calibri"/>
                <a:cs typeface="Calibri"/>
              </a:rPr>
              <a:t>ως </a:t>
            </a:r>
            <a:r>
              <a:rPr sz="1400" dirty="0">
                <a:latin typeface="Calibri"/>
                <a:cs typeface="Calibri"/>
              </a:rPr>
              <a:t> </a:t>
            </a:r>
            <a:r>
              <a:rPr sz="1400" spc="-5" dirty="0">
                <a:latin typeface="Calibri"/>
                <a:cs typeface="Calibri"/>
              </a:rPr>
              <a:t>της</a:t>
            </a:r>
            <a:r>
              <a:rPr sz="1400" spc="45" dirty="0">
                <a:latin typeface="Calibri"/>
                <a:cs typeface="Calibri"/>
              </a:rPr>
              <a:t> </a:t>
            </a:r>
            <a:r>
              <a:rPr sz="1400" spc="-5" dirty="0">
                <a:latin typeface="Calibri"/>
                <a:cs typeface="Calibri"/>
              </a:rPr>
              <a:t>παραδοσιακής</a:t>
            </a:r>
            <a:r>
              <a:rPr sz="1400" spc="50" dirty="0">
                <a:latin typeface="Calibri"/>
                <a:cs typeface="Calibri"/>
              </a:rPr>
              <a:t> </a:t>
            </a:r>
            <a:r>
              <a:rPr sz="1400" spc="-5" dirty="0">
                <a:latin typeface="Calibri"/>
                <a:cs typeface="Calibri"/>
              </a:rPr>
              <a:t>έννοιας</a:t>
            </a:r>
            <a:r>
              <a:rPr sz="1400" spc="45" dirty="0">
                <a:latin typeface="Calibri"/>
                <a:cs typeface="Calibri"/>
              </a:rPr>
              <a:t> </a:t>
            </a:r>
            <a:r>
              <a:rPr sz="1400" spc="-5" dirty="0">
                <a:latin typeface="Calibri"/>
                <a:cs typeface="Calibri"/>
              </a:rPr>
              <a:t>του</a:t>
            </a:r>
            <a:r>
              <a:rPr sz="1400" spc="45" dirty="0">
                <a:latin typeface="Calibri"/>
                <a:cs typeface="Calibri"/>
              </a:rPr>
              <a:t> </a:t>
            </a:r>
            <a:r>
              <a:rPr sz="1400" spc="-5" dirty="0">
                <a:latin typeface="Calibri"/>
                <a:cs typeface="Calibri"/>
              </a:rPr>
              <a:t>χαλαρού</a:t>
            </a:r>
            <a:r>
              <a:rPr sz="1400" spc="50" dirty="0">
                <a:latin typeface="Calibri"/>
                <a:cs typeface="Calibri"/>
              </a:rPr>
              <a:t> </a:t>
            </a:r>
            <a:r>
              <a:rPr sz="1400" spc="-5" dirty="0">
                <a:latin typeface="Calibri"/>
                <a:cs typeface="Calibri"/>
              </a:rPr>
              <a:t>ελέγχου</a:t>
            </a:r>
            <a:r>
              <a:rPr sz="1400" spc="45" dirty="0">
                <a:latin typeface="Calibri"/>
                <a:cs typeface="Calibri"/>
              </a:rPr>
              <a:t> </a:t>
            </a:r>
            <a:r>
              <a:rPr sz="1400" spc="-5" dirty="0">
                <a:latin typeface="Calibri"/>
                <a:cs typeface="Calibri"/>
              </a:rPr>
              <a:t>για</a:t>
            </a:r>
            <a:r>
              <a:rPr sz="1400" spc="45" dirty="0">
                <a:latin typeface="Calibri"/>
                <a:cs typeface="Calibri"/>
              </a:rPr>
              <a:t> </a:t>
            </a:r>
            <a:r>
              <a:rPr sz="1400" spc="-5" dirty="0">
                <a:latin typeface="Calibri"/>
                <a:cs typeface="Calibri"/>
              </a:rPr>
              <a:t>αντικείμενα</a:t>
            </a:r>
            <a:r>
              <a:rPr sz="1400" spc="50" dirty="0">
                <a:latin typeface="Calibri"/>
                <a:cs typeface="Calibri"/>
              </a:rPr>
              <a:t> </a:t>
            </a:r>
            <a:r>
              <a:rPr sz="1400" spc="-5" dirty="0">
                <a:latin typeface="Calibri"/>
                <a:cs typeface="Calibri"/>
              </a:rPr>
              <a:t>του</a:t>
            </a:r>
            <a:r>
              <a:rPr sz="1400" spc="50" dirty="0">
                <a:latin typeface="Calibri"/>
                <a:cs typeface="Calibri"/>
              </a:rPr>
              <a:t> </a:t>
            </a:r>
            <a:r>
              <a:rPr sz="1400" spc="-5" dirty="0">
                <a:latin typeface="Calibri"/>
                <a:cs typeface="Calibri"/>
              </a:rPr>
              <a:t>συστήματος</a:t>
            </a:r>
            <a:r>
              <a:rPr sz="1400" spc="45" dirty="0">
                <a:latin typeface="Calibri"/>
                <a:cs typeface="Calibri"/>
              </a:rPr>
              <a:t> </a:t>
            </a:r>
            <a:r>
              <a:rPr sz="1400" spc="-5" dirty="0">
                <a:latin typeface="Calibri"/>
                <a:cs typeface="Calibri"/>
              </a:rPr>
              <a:t>αρχείων</a:t>
            </a:r>
            <a:r>
              <a:rPr sz="1400" spc="-5" dirty="0">
                <a:latin typeface="Times New Roman"/>
                <a:cs typeface="Times New Roman"/>
              </a:rPr>
              <a:t>.</a:t>
            </a:r>
            <a:r>
              <a:rPr sz="1400" spc="10" dirty="0">
                <a:latin typeface="Times New Roman"/>
                <a:cs typeface="Times New Roman"/>
              </a:rPr>
              <a:t> </a:t>
            </a:r>
            <a:r>
              <a:rPr sz="1400" spc="-5" dirty="0">
                <a:latin typeface="Calibri"/>
                <a:cs typeface="Calibri"/>
              </a:rPr>
              <a:t>Με</a:t>
            </a:r>
            <a:r>
              <a:rPr sz="1400" spc="45" dirty="0">
                <a:latin typeface="Calibri"/>
                <a:cs typeface="Calibri"/>
              </a:rPr>
              <a:t> </a:t>
            </a:r>
            <a:r>
              <a:rPr sz="1400" spc="-5" dirty="0">
                <a:latin typeface="Calibri"/>
                <a:cs typeface="Calibri"/>
              </a:rPr>
              <a:t>τις</a:t>
            </a:r>
            <a:r>
              <a:rPr sz="1400" spc="50" dirty="0">
                <a:latin typeface="Calibri"/>
                <a:cs typeface="Calibri"/>
              </a:rPr>
              <a:t> </a:t>
            </a:r>
            <a:r>
              <a:rPr sz="1400" spc="-5" dirty="0">
                <a:latin typeface="Times New Roman"/>
                <a:cs typeface="Times New Roman"/>
              </a:rPr>
              <a:t>ACLs,</a:t>
            </a:r>
            <a:r>
              <a:rPr sz="1400" spc="15" dirty="0">
                <a:latin typeface="Times New Roman"/>
                <a:cs typeface="Times New Roman"/>
              </a:rPr>
              <a:t> </a:t>
            </a:r>
            <a:r>
              <a:rPr sz="1400" dirty="0">
                <a:latin typeface="Calibri"/>
                <a:cs typeface="Calibri"/>
              </a:rPr>
              <a:t>τα</a:t>
            </a:r>
            <a:r>
              <a:rPr sz="1400" spc="45" dirty="0">
                <a:latin typeface="Calibri"/>
                <a:cs typeface="Calibri"/>
              </a:rPr>
              <a:t> </a:t>
            </a:r>
            <a:r>
              <a:rPr sz="1400" spc="-5" dirty="0">
                <a:latin typeface="Calibri"/>
                <a:cs typeface="Calibri"/>
              </a:rPr>
              <a:t>δικαιώματα</a:t>
            </a:r>
            <a:r>
              <a:rPr sz="1400" spc="50" dirty="0">
                <a:latin typeface="Calibri"/>
                <a:cs typeface="Calibri"/>
              </a:rPr>
              <a:t> </a:t>
            </a:r>
            <a:r>
              <a:rPr sz="1400" spc="-5" dirty="0">
                <a:latin typeface="Calibri"/>
                <a:cs typeface="Calibri"/>
              </a:rPr>
              <a:t>μπορούν </a:t>
            </a:r>
            <a:r>
              <a:rPr sz="1400" spc="-300" dirty="0">
                <a:latin typeface="Calibri"/>
                <a:cs typeface="Calibri"/>
              </a:rPr>
              <a:t> </a:t>
            </a:r>
            <a:r>
              <a:rPr sz="1400" spc="-5" dirty="0">
                <a:latin typeface="Calibri"/>
                <a:cs typeface="Calibri"/>
              </a:rPr>
              <a:t>να</a:t>
            </a:r>
            <a:r>
              <a:rPr sz="1400" spc="30" dirty="0">
                <a:latin typeface="Calibri"/>
                <a:cs typeface="Calibri"/>
              </a:rPr>
              <a:t> </a:t>
            </a:r>
            <a:r>
              <a:rPr sz="1400" spc="-5" dirty="0">
                <a:latin typeface="Calibri"/>
                <a:cs typeface="Calibri"/>
              </a:rPr>
              <a:t>οριστούν</a:t>
            </a:r>
            <a:r>
              <a:rPr sz="1400" spc="30" dirty="0">
                <a:latin typeface="Calibri"/>
                <a:cs typeface="Calibri"/>
              </a:rPr>
              <a:t> </a:t>
            </a:r>
            <a:r>
              <a:rPr sz="1400" spc="-5" dirty="0">
                <a:latin typeface="Calibri"/>
                <a:cs typeface="Calibri"/>
              </a:rPr>
              <a:t>πιο</a:t>
            </a:r>
            <a:r>
              <a:rPr sz="1400" spc="35" dirty="0">
                <a:latin typeface="Calibri"/>
                <a:cs typeface="Calibri"/>
              </a:rPr>
              <a:t> </a:t>
            </a:r>
            <a:r>
              <a:rPr sz="1400" spc="-5" dirty="0">
                <a:latin typeface="Calibri"/>
                <a:cs typeface="Calibri"/>
              </a:rPr>
              <a:t>ευέλικτα</a:t>
            </a:r>
            <a:r>
              <a:rPr sz="1400" spc="30" dirty="0">
                <a:latin typeface="Calibri"/>
                <a:cs typeface="Calibri"/>
              </a:rPr>
              <a:t> </a:t>
            </a:r>
            <a:r>
              <a:rPr sz="1400" spc="-5" dirty="0">
                <a:latin typeface="Calibri"/>
                <a:cs typeface="Calibri"/>
              </a:rPr>
              <a:t>από</a:t>
            </a:r>
            <a:r>
              <a:rPr sz="1400" spc="30" dirty="0">
                <a:latin typeface="Calibri"/>
                <a:cs typeface="Calibri"/>
              </a:rPr>
              <a:t> </a:t>
            </a:r>
            <a:r>
              <a:rPr sz="1400" spc="-5" dirty="0">
                <a:latin typeface="Calibri"/>
                <a:cs typeface="Calibri"/>
              </a:rPr>
              <a:t>ό</a:t>
            </a:r>
            <a:r>
              <a:rPr sz="1400" spc="-5" dirty="0">
                <a:latin typeface="Times New Roman"/>
                <a:cs typeface="Times New Roman"/>
              </a:rPr>
              <a:t>,</a:t>
            </a:r>
            <a:r>
              <a:rPr sz="1400" spc="-5" dirty="0">
                <a:latin typeface="Calibri"/>
                <a:cs typeface="Calibri"/>
              </a:rPr>
              <a:t>τι</a:t>
            </a:r>
            <a:r>
              <a:rPr sz="1400" spc="35" dirty="0">
                <a:latin typeface="Calibri"/>
                <a:cs typeface="Calibri"/>
              </a:rPr>
              <a:t> </a:t>
            </a:r>
            <a:r>
              <a:rPr sz="1400" spc="-5" dirty="0">
                <a:latin typeface="Calibri"/>
                <a:cs typeface="Calibri"/>
              </a:rPr>
              <a:t>με</a:t>
            </a:r>
            <a:r>
              <a:rPr sz="1400" spc="30" dirty="0">
                <a:latin typeface="Calibri"/>
                <a:cs typeface="Calibri"/>
              </a:rPr>
              <a:t> </a:t>
            </a:r>
            <a:r>
              <a:rPr sz="1400" spc="-5" dirty="0">
                <a:latin typeface="Calibri"/>
                <a:cs typeface="Calibri"/>
              </a:rPr>
              <a:t>την</a:t>
            </a:r>
            <a:r>
              <a:rPr sz="1400" spc="30" dirty="0">
                <a:latin typeface="Calibri"/>
                <a:cs typeface="Calibri"/>
              </a:rPr>
              <a:t> </a:t>
            </a:r>
            <a:r>
              <a:rPr sz="1400" spc="-5" dirty="0">
                <a:latin typeface="Calibri"/>
                <a:cs typeface="Calibri"/>
              </a:rPr>
              <a:t>παραδοσιακή</a:t>
            </a:r>
            <a:r>
              <a:rPr sz="1400" spc="40" dirty="0">
                <a:latin typeface="Calibri"/>
                <a:cs typeface="Calibri"/>
              </a:rPr>
              <a:t> </a:t>
            </a:r>
            <a:r>
              <a:rPr sz="1400" spc="-5" dirty="0">
                <a:latin typeface="Calibri"/>
                <a:cs typeface="Calibri"/>
              </a:rPr>
              <a:t>έννοια</a:t>
            </a:r>
            <a:r>
              <a:rPr sz="1400" spc="30" dirty="0">
                <a:latin typeface="Calibri"/>
                <a:cs typeface="Calibri"/>
              </a:rPr>
              <a:t> </a:t>
            </a:r>
            <a:r>
              <a:rPr sz="1400" spc="-5" dirty="0">
                <a:latin typeface="Calibri"/>
                <a:cs typeface="Calibri"/>
              </a:rPr>
              <a:t>του</a:t>
            </a:r>
            <a:r>
              <a:rPr sz="1400" spc="30" dirty="0">
                <a:latin typeface="Calibri"/>
                <a:cs typeface="Calibri"/>
              </a:rPr>
              <a:t> </a:t>
            </a:r>
            <a:r>
              <a:rPr sz="1400" spc="-5" dirty="0">
                <a:latin typeface="Calibri"/>
                <a:cs typeface="Calibri"/>
              </a:rPr>
              <a:t>χαλαρού</a:t>
            </a:r>
            <a:r>
              <a:rPr sz="1400" spc="35" dirty="0">
                <a:latin typeface="Calibri"/>
                <a:cs typeface="Calibri"/>
              </a:rPr>
              <a:t> </a:t>
            </a:r>
            <a:r>
              <a:rPr sz="1400" spc="-5" dirty="0">
                <a:latin typeface="Calibri"/>
                <a:cs typeface="Calibri"/>
              </a:rPr>
              <a:t>ελέγχου</a:t>
            </a:r>
            <a:r>
              <a:rPr sz="1400" spc="-5" dirty="0">
                <a:latin typeface="Times New Roman"/>
                <a:cs typeface="Times New Roman"/>
              </a:rPr>
              <a:t>.</a:t>
            </a:r>
            <a:endParaRPr sz="1400">
              <a:latin typeface="Times New Roman"/>
              <a:cs typeface="Times New Roman"/>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24</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66822" y="6043929"/>
            <a:ext cx="1530032" cy="612140"/>
          </a:xfrm>
          <a:prstGeom prst="rect">
            <a:avLst/>
          </a:prstGeom>
        </p:spPr>
      </p:pic>
      <p:sp>
        <p:nvSpPr>
          <p:cNvPr id="3" name="object 3"/>
          <p:cNvSpPr txBox="1">
            <a:spLocks noGrp="1"/>
          </p:cNvSpPr>
          <p:nvPr>
            <p:ph type="title"/>
          </p:nvPr>
        </p:nvSpPr>
        <p:spPr>
          <a:xfrm>
            <a:off x="894714" y="655954"/>
            <a:ext cx="3545840" cy="391160"/>
          </a:xfrm>
          <a:prstGeom prst="rect">
            <a:avLst/>
          </a:prstGeom>
        </p:spPr>
        <p:txBody>
          <a:bodyPr vert="horz" wrap="square" lIns="0" tIns="12700" rIns="0" bIns="0" rtlCol="0">
            <a:spAutoFit/>
          </a:bodyPr>
          <a:lstStyle/>
          <a:p>
            <a:pPr marL="12700">
              <a:lnSpc>
                <a:spcPct val="100000"/>
              </a:lnSpc>
              <a:spcBef>
                <a:spcPts val="100"/>
              </a:spcBef>
            </a:pPr>
            <a:r>
              <a:rPr sz="2400" b="1" spc="65" dirty="0">
                <a:latin typeface="Times New Roman"/>
                <a:cs typeface="Times New Roman"/>
              </a:rPr>
              <a:t>Αλλαγή</a:t>
            </a:r>
            <a:r>
              <a:rPr sz="2400" b="1" spc="-10" dirty="0">
                <a:latin typeface="Times New Roman"/>
                <a:cs typeface="Times New Roman"/>
              </a:rPr>
              <a:t> </a:t>
            </a:r>
            <a:r>
              <a:rPr sz="2400" b="1" spc="110" dirty="0">
                <a:latin typeface="Times New Roman"/>
                <a:cs typeface="Times New Roman"/>
              </a:rPr>
              <a:t>χαλαρού</a:t>
            </a:r>
            <a:r>
              <a:rPr sz="2400" b="1" spc="-5" dirty="0">
                <a:latin typeface="Times New Roman"/>
                <a:cs typeface="Times New Roman"/>
              </a:rPr>
              <a:t> </a:t>
            </a:r>
            <a:r>
              <a:rPr sz="2400" b="1" spc="100" dirty="0">
                <a:latin typeface="Times New Roman"/>
                <a:cs typeface="Times New Roman"/>
              </a:rPr>
              <a:t>ελέγχου</a:t>
            </a:r>
            <a:endParaRPr sz="2400">
              <a:latin typeface="Times New Roman"/>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25</a:t>
            </a:r>
          </a:p>
        </p:txBody>
      </p:sp>
      <p:sp>
        <p:nvSpPr>
          <p:cNvPr id="4" name="object 4"/>
          <p:cNvSpPr txBox="1"/>
          <p:nvPr/>
        </p:nvSpPr>
        <p:spPr>
          <a:xfrm>
            <a:off x="678180" y="1206818"/>
            <a:ext cx="6623684" cy="2475230"/>
          </a:xfrm>
          <a:prstGeom prst="rect">
            <a:avLst/>
          </a:prstGeom>
        </p:spPr>
        <p:txBody>
          <a:bodyPr vert="horz" wrap="square" lIns="0" tIns="12700" rIns="0" bIns="0" rtlCol="0">
            <a:spAutoFit/>
          </a:bodyPr>
          <a:lstStyle/>
          <a:p>
            <a:pPr marL="12700" marR="5080">
              <a:lnSpc>
                <a:spcPct val="113700"/>
              </a:lnSpc>
              <a:spcBef>
                <a:spcPts val="100"/>
              </a:spcBef>
            </a:pPr>
            <a:r>
              <a:rPr sz="1400" i="1" u="heavy" dirty="0">
                <a:uFill>
                  <a:solidFill>
                    <a:srgbClr val="000000"/>
                  </a:solidFill>
                </a:uFill>
                <a:latin typeface="Calibri"/>
                <a:cs typeface="Calibri"/>
              </a:rPr>
              <a:t>Τα</a:t>
            </a:r>
            <a:r>
              <a:rPr sz="1400" i="1" u="heavy" spc="35" dirty="0">
                <a:uFill>
                  <a:solidFill>
                    <a:srgbClr val="000000"/>
                  </a:solidFill>
                </a:uFill>
                <a:latin typeface="Calibri"/>
                <a:cs typeface="Calibri"/>
              </a:rPr>
              <a:t> </a:t>
            </a:r>
            <a:r>
              <a:rPr sz="1400" i="1" u="heavy" spc="-5" dirty="0">
                <a:uFill>
                  <a:solidFill>
                    <a:srgbClr val="000000"/>
                  </a:solidFill>
                </a:uFill>
                <a:latin typeface="Calibri"/>
                <a:cs typeface="Calibri"/>
              </a:rPr>
              <a:t>δικαιώματα</a:t>
            </a:r>
            <a:r>
              <a:rPr sz="1400" i="1" spc="40" dirty="0">
                <a:latin typeface="Calibri"/>
                <a:cs typeface="Calibri"/>
              </a:rPr>
              <a:t> </a:t>
            </a:r>
            <a:r>
              <a:rPr sz="1400" spc="-5" dirty="0">
                <a:latin typeface="Calibri"/>
                <a:cs typeface="Calibri"/>
              </a:rPr>
              <a:t>είναι</a:t>
            </a:r>
            <a:r>
              <a:rPr sz="1400" spc="35" dirty="0">
                <a:latin typeface="Calibri"/>
                <a:cs typeface="Calibri"/>
              </a:rPr>
              <a:t> </a:t>
            </a:r>
            <a:r>
              <a:rPr sz="1400" spc="-5" dirty="0">
                <a:latin typeface="Calibri"/>
                <a:cs typeface="Calibri"/>
              </a:rPr>
              <a:t>επίσης</a:t>
            </a:r>
            <a:r>
              <a:rPr sz="1400" spc="40" dirty="0">
                <a:latin typeface="Calibri"/>
                <a:cs typeface="Calibri"/>
              </a:rPr>
              <a:t> </a:t>
            </a:r>
            <a:r>
              <a:rPr sz="1400" spc="-5" dirty="0">
                <a:latin typeface="Calibri"/>
                <a:cs typeface="Calibri"/>
              </a:rPr>
              <a:t>γνωστά</a:t>
            </a:r>
            <a:r>
              <a:rPr sz="1400" spc="35" dirty="0">
                <a:latin typeface="Calibri"/>
                <a:cs typeface="Calibri"/>
              </a:rPr>
              <a:t> </a:t>
            </a:r>
            <a:r>
              <a:rPr sz="1400" spc="-5" dirty="0">
                <a:latin typeface="Calibri"/>
                <a:cs typeface="Calibri"/>
              </a:rPr>
              <a:t>ως</a:t>
            </a:r>
            <a:r>
              <a:rPr sz="1400" spc="40" dirty="0">
                <a:latin typeface="Calibri"/>
                <a:cs typeface="Calibri"/>
              </a:rPr>
              <a:t> </a:t>
            </a:r>
            <a:r>
              <a:rPr sz="1400" i="1" u="heavy" spc="-5" dirty="0">
                <a:uFill>
                  <a:solidFill>
                    <a:srgbClr val="000000"/>
                  </a:solidFill>
                </a:uFill>
                <a:latin typeface="Calibri"/>
                <a:cs typeface="Calibri"/>
              </a:rPr>
              <a:t>λειτουργίες</a:t>
            </a:r>
            <a:r>
              <a:rPr sz="1400" i="1" u="heavy" spc="-5" dirty="0">
                <a:uFill>
                  <a:solidFill>
                    <a:srgbClr val="000000"/>
                  </a:solidFill>
                </a:uFill>
                <a:latin typeface="Times New Roman"/>
                <a:cs typeface="Times New Roman"/>
              </a:rPr>
              <a:t>.</a:t>
            </a:r>
            <a:r>
              <a:rPr sz="1400" i="1" dirty="0">
                <a:latin typeface="Times New Roman"/>
                <a:cs typeface="Times New Roman"/>
              </a:rPr>
              <a:t> </a:t>
            </a:r>
            <a:r>
              <a:rPr sz="1400" spc="-5" dirty="0">
                <a:latin typeface="Calibri"/>
                <a:cs typeface="Calibri"/>
              </a:rPr>
              <a:t>Αυτός</a:t>
            </a:r>
            <a:r>
              <a:rPr sz="1400" spc="40" dirty="0">
                <a:latin typeface="Calibri"/>
                <a:cs typeface="Calibri"/>
              </a:rPr>
              <a:t> </a:t>
            </a:r>
            <a:r>
              <a:rPr sz="1400" spc="-5" dirty="0">
                <a:latin typeface="Calibri"/>
                <a:cs typeface="Calibri"/>
              </a:rPr>
              <a:t>είναι</a:t>
            </a:r>
            <a:r>
              <a:rPr sz="1400" spc="40" dirty="0">
                <a:latin typeface="Calibri"/>
                <a:cs typeface="Calibri"/>
              </a:rPr>
              <a:t> </a:t>
            </a:r>
            <a:r>
              <a:rPr sz="1400" dirty="0">
                <a:latin typeface="Calibri"/>
                <a:cs typeface="Calibri"/>
              </a:rPr>
              <a:t>ο</a:t>
            </a:r>
            <a:r>
              <a:rPr sz="1400" spc="35" dirty="0">
                <a:latin typeface="Calibri"/>
                <a:cs typeface="Calibri"/>
              </a:rPr>
              <a:t> </a:t>
            </a:r>
            <a:r>
              <a:rPr sz="1400" spc="-5" dirty="0">
                <a:latin typeface="Calibri"/>
                <a:cs typeface="Calibri"/>
              </a:rPr>
              <a:t>λόγος</a:t>
            </a:r>
            <a:r>
              <a:rPr sz="1400" spc="35" dirty="0">
                <a:latin typeface="Calibri"/>
                <a:cs typeface="Calibri"/>
              </a:rPr>
              <a:t> </a:t>
            </a:r>
            <a:r>
              <a:rPr sz="1400" spc="-5" dirty="0">
                <a:latin typeface="Calibri"/>
                <a:cs typeface="Calibri"/>
              </a:rPr>
              <a:t>για</a:t>
            </a:r>
            <a:r>
              <a:rPr sz="1400" spc="35" dirty="0">
                <a:latin typeface="Calibri"/>
                <a:cs typeface="Calibri"/>
              </a:rPr>
              <a:t> </a:t>
            </a:r>
            <a:r>
              <a:rPr sz="1400" spc="-5" dirty="0">
                <a:latin typeface="Calibri"/>
                <a:cs typeface="Calibri"/>
              </a:rPr>
              <a:t>τον</a:t>
            </a:r>
            <a:r>
              <a:rPr sz="1400" spc="40" dirty="0">
                <a:latin typeface="Calibri"/>
                <a:cs typeface="Calibri"/>
              </a:rPr>
              <a:t> </a:t>
            </a:r>
            <a:r>
              <a:rPr sz="1400" spc="-5" dirty="0">
                <a:latin typeface="Calibri"/>
                <a:cs typeface="Calibri"/>
              </a:rPr>
              <a:t>οποίο</a:t>
            </a:r>
            <a:r>
              <a:rPr sz="1400" spc="35" dirty="0">
                <a:latin typeface="Calibri"/>
                <a:cs typeface="Calibri"/>
              </a:rPr>
              <a:t> </a:t>
            </a:r>
            <a:r>
              <a:rPr sz="1400" dirty="0">
                <a:latin typeface="Calibri"/>
                <a:cs typeface="Calibri"/>
              </a:rPr>
              <a:t>η </a:t>
            </a:r>
            <a:r>
              <a:rPr sz="1400" spc="5" dirty="0">
                <a:latin typeface="Calibri"/>
                <a:cs typeface="Calibri"/>
              </a:rPr>
              <a:t> </a:t>
            </a:r>
            <a:r>
              <a:rPr sz="1400" spc="-5" dirty="0">
                <a:latin typeface="Calibri"/>
                <a:cs typeface="Calibri"/>
              </a:rPr>
              <a:t>εντολή</a:t>
            </a:r>
            <a:r>
              <a:rPr sz="1400" spc="35" dirty="0">
                <a:latin typeface="Calibri"/>
                <a:cs typeface="Calibri"/>
              </a:rPr>
              <a:t> </a:t>
            </a:r>
            <a:r>
              <a:rPr sz="1400" spc="-5" dirty="0">
                <a:latin typeface="Calibri"/>
                <a:cs typeface="Calibri"/>
              </a:rPr>
              <a:t>που</a:t>
            </a:r>
            <a:r>
              <a:rPr sz="1400" spc="40" dirty="0">
                <a:latin typeface="Calibri"/>
                <a:cs typeface="Calibri"/>
              </a:rPr>
              <a:t> </a:t>
            </a:r>
            <a:r>
              <a:rPr sz="1400" spc="-5" dirty="0">
                <a:latin typeface="Calibri"/>
                <a:cs typeface="Calibri"/>
              </a:rPr>
              <a:t>χρησιμοποιείτε</a:t>
            </a:r>
            <a:r>
              <a:rPr sz="1400" spc="40" dirty="0">
                <a:latin typeface="Calibri"/>
                <a:cs typeface="Calibri"/>
              </a:rPr>
              <a:t> </a:t>
            </a:r>
            <a:r>
              <a:rPr sz="1400" spc="-5" dirty="0">
                <a:latin typeface="Calibri"/>
                <a:cs typeface="Calibri"/>
              </a:rPr>
              <a:t>για</a:t>
            </a:r>
            <a:r>
              <a:rPr sz="1400" spc="40" dirty="0">
                <a:latin typeface="Calibri"/>
                <a:cs typeface="Calibri"/>
              </a:rPr>
              <a:t> </a:t>
            </a:r>
            <a:r>
              <a:rPr sz="1400" spc="-5" dirty="0">
                <a:latin typeface="Calibri"/>
                <a:cs typeface="Calibri"/>
              </a:rPr>
              <a:t>να</a:t>
            </a:r>
            <a:r>
              <a:rPr sz="1400" spc="35" dirty="0">
                <a:latin typeface="Calibri"/>
                <a:cs typeface="Calibri"/>
              </a:rPr>
              <a:t> </a:t>
            </a:r>
            <a:r>
              <a:rPr sz="1400" spc="-5" dirty="0">
                <a:latin typeface="Calibri"/>
                <a:cs typeface="Calibri"/>
              </a:rPr>
              <a:t>αλλάξετε</a:t>
            </a:r>
            <a:r>
              <a:rPr sz="1400" spc="40" dirty="0">
                <a:latin typeface="Calibri"/>
                <a:cs typeface="Calibri"/>
              </a:rPr>
              <a:t> </a:t>
            </a:r>
            <a:r>
              <a:rPr sz="1400" spc="-5" dirty="0">
                <a:latin typeface="Calibri"/>
                <a:cs typeface="Calibri"/>
              </a:rPr>
              <a:t>τον</a:t>
            </a:r>
            <a:r>
              <a:rPr sz="1400" spc="35" dirty="0">
                <a:latin typeface="Calibri"/>
                <a:cs typeface="Calibri"/>
              </a:rPr>
              <a:t> </a:t>
            </a:r>
            <a:r>
              <a:rPr sz="1400" spc="-5" dirty="0">
                <a:latin typeface="Calibri"/>
                <a:cs typeface="Calibri"/>
              </a:rPr>
              <a:t>έλεγχο</a:t>
            </a:r>
            <a:r>
              <a:rPr sz="1400" spc="40" dirty="0">
                <a:latin typeface="Calibri"/>
                <a:cs typeface="Calibri"/>
              </a:rPr>
              <a:t> </a:t>
            </a:r>
            <a:r>
              <a:rPr sz="1400" spc="-5" dirty="0">
                <a:latin typeface="Calibri"/>
                <a:cs typeface="Calibri"/>
              </a:rPr>
              <a:t>ονομάζεται</a:t>
            </a:r>
            <a:r>
              <a:rPr sz="1400" spc="40" dirty="0">
                <a:latin typeface="Calibri"/>
                <a:cs typeface="Calibri"/>
              </a:rPr>
              <a:t> </a:t>
            </a:r>
            <a:r>
              <a:rPr sz="1400" b="1" spc="-5" dirty="0">
                <a:solidFill>
                  <a:srgbClr val="C8211C"/>
                </a:solidFill>
                <a:latin typeface="Times New Roman"/>
                <a:cs typeface="Times New Roman"/>
              </a:rPr>
              <a:t>chmod,</a:t>
            </a:r>
            <a:r>
              <a:rPr sz="1400" b="1" dirty="0">
                <a:solidFill>
                  <a:srgbClr val="C8211C"/>
                </a:solidFill>
                <a:latin typeface="Times New Roman"/>
                <a:cs typeface="Times New Roman"/>
              </a:rPr>
              <a:t> </a:t>
            </a:r>
            <a:r>
              <a:rPr sz="1400" spc="-5" dirty="0">
                <a:latin typeface="Calibri"/>
                <a:cs typeface="Calibri"/>
              </a:rPr>
              <a:t>της</a:t>
            </a:r>
            <a:r>
              <a:rPr sz="1400" spc="40" dirty="0">
                <a:latin typeface="Calibri"/>
                <a:cs typeface="Calibri"/>
              </a:rPr>
              <a:t> </a:t>
            </a:r>
            <a:r>
              <a:rPr sz="1400" spc="-5" dirty="0">
                <a:latin typeface="Calibri"/>
                <a:cs typeface="Calibri"/>
              </a:rPr>
              <a:t>λέξης </a:t>
            </a:r>
            <a:r>
              <a:rPr sz="1400" dirty="0">
                <a:latin typeface="Calibri"/>
                <a:cs typeface="Calibri"/>
              </a:rPr>
              <a:t> </a:t>
            </a:r>
            <a:r>
              <a:rPr sz="1400" spc="-5" dirty="0">
                <a:latin typeface="Times New Roman"/>
                <a:cs typeface="Times New Roman"/>
              </a:rPr>
              <a:t>"change</a:t>
            </a:r>
            <a:r>
              <a:rPr sz="1400" spc="50" dirty="0">
                <a:latin typeface="Times New Roman"/>
                <a:cs typeface="Times New Roman"/>
              </a:rPr>
              <a:t> </a:t>
            </a:r>
            <a:r>
              <a:rPr sz="1400" i="1" u="heavy" spc="-5" dirty="0">
                <a:uFill>
                  <a:solidFill>
                    <a:srgbClr val="000000"/>
                  </a:solidFill>
                </a:uFill>
                <a:latin typeface="Times New Roman"/>
                <a:cs typeface="Times New Roman"/>
              </a:rPr>
              <a:t>mode".</a:t>
            </a:r>
            <a:r>
              <a:rPr sz="1400" i="1" spc="50" dirty="0">
                <a:latin typeface="Times New Roman"/>
                <a:cs typeface="Times New Roman"/>
              </a:rPr>
              <a:t> </a:t>
            </a:r>
            <a:r>
              <a:rPr sz="1400" spc="-5" dirty="0">
                <a:latin typeface="Calibri"/>
                <a:cs typeface="Calibri"/>
              </a:rPr>
              <a:t>Υπάρχουν</a:t>
            </a:r>
            <a:r>
              <a:rPr sz="1400" spc="85" dirty="0">
                <a:latin typeface="Calibri"/>
                <a:cs typeface="Calibri"/>
              </a:rPr>
              <a:t> </a:t>
            </a:r>
            <a:r>
              <a:rPr sz="1400" spc="-5" dirty="0">
                <a:latin typeface="Calibri"/>
                <a:cs typeface="Calibri"/>
              </a:rPr>
              <a:t>δύο</a:t>
            </a:r>
            <a:r>
              <a:rPr sz="1400" spc="80" dirty="0">
                <a:latin typeface="Calibri"/>
                <a:cs typeface="Calibri"/>
              </a:rPr>
              <a:t> </a:t>
            </a:r>
            <a:r>
              <a:rPr sz="1400" spc="-5" dirty="0">
                <a:latin typeface="Calibri"/>
                <a:cs typeface="Calibri"/>
              </a:rPr>
              <a:t>τρόποι</a:t>
            </a:r>
            <a:r>
              <a:rPr sz="1400" spc="85" dirty="0">
                <a:latin typeface="Calibri"/>
                <a:cs typeface="Calibri"/>
              </a:rPr>
              <a:t> </a:t>
            </a:r>
            <a:r>
              <a:rPr sz="1400" spc="-5" dirty="0">
                <a:latin typeface="Calibri"/>
                <a:cs typeface="Calibri"/>
              </a:rPr>
              <a:t>για</a:t>
            </a:r>
            <a:r>
              <a:rPr sz="1400" spc="85" dirty="0">
                <a:latin typeface="Calibri"/>
                <a:cs typeface="Calibri"/>
              </a:rPr>
              <a:t> </a:t>
            </a:r>
            <a:r>
              <a:rPr sz="1400" spc="-5" dirty="0">
                <a:latin typeface="Calibri"/>
                <a:cs typeface="Calibri"/>
              </a:rPr>
              <a:t>να</a:t>
            </a:r>
            <a:r>
              <a:rPr sz="1400" spc="80" dirty="0">
                <a:latin typeface="Calibri"/>
                <a:cs typeface="Calibri"/>
              </a:rPr>
              <a:t> </a:t>
            </a:r>
            <a:r>
              <a:rPr sz="1400" spc="-5" dirty="0">
                <a:latin typeface="Calibri"/>
                <a:cs typeface="Calibri"/>
              </a:rPr>
              <a:t>καθορίσετε</a:t>
            </a:r>
            <a:r>
              <a:rPr sz="1400" spc="85" dirty="0">
                <a:latin typeface="Calibri"/>
                <a:cs typeface="Calibri"/>
              </a:rPr>
              <a:t> </a:t>
            </a:r>
            <a:r>
              <a:rPr sz="1400" spc="-5" dirty="0">
                <a:latin typeface="Calibri"/>
                <a:cs typeface="Calibri"/>
              </a:rPr>
              <a:t>τον</a:t>
            </a:r>
            <a:r>
              <a:rPr sz="1400" spc="85" dirty="0">
                <a:latin typeface="Calibri"/>
                <a:cs typeface="Calibri"/>
              </a:rPr>
              <a:t> </a:t>
            </a:r>
            <a:r>
              <a:rPr sz="1400" spc="-5" dirty="0">
                <a:latin typeface="Calibri"/>
                <a:cs typeface="Calibri"/>
              </a:rPr>
              <a:t>τρόπο</a:t>
            </a:r>
            <a:r>
              <a:rPr sz="1400" spc="80" dirty="0">
                <a:latin typeface="Calibri"/>
                <a:cs typeface="Calibri"/>
              </a:rPr>
              <a:t> </a:t>
            </a:r>
            <a:r>
              <a:rPr sz="1400" spc="-5" dirty="0">
                <a:latin typeface="Calibri"/>
                <a:cs typeface="Calibri"/>
              </a:rPr>
              <a:t>λειτουργίας</a:t>
            </a:r>
            <a:r>
              <a:rPr sz="1400" spc="-5" dirty="0">
                <a:latin typeface="Times New Roman"/>
                <a:cs typeface="Times New Roman"/>
              </a:rPr>
              <a:t>.</a:t>
            </a:r>
            <a:r>
              <a:rPr sz="1400" spc="50" dirty="0">
                <a:latin typeface="Times New Roman"/>
                <a:cs typeface="Times New Roman"/>
              </a:rPr>
              <a:t> </a:t>
            </a:r>
            <a:r>
              <a:rPr sz="1400" dirty="0">
                <a:latin typeface="Calibri"/>
                <a:cs typeface="Calibri"/>
              </a:rPr>
              <a:t>Ο </a:t>
            </a:r>
            <a:r>
              <a:rPr sz="1400" spc="5" dirty="0">
                <a:latin typeface="Calibri"/>
                <a:cs typeface="Calibri"/>
              </a:rPr>
              <a:t> </a:t>
            </a:r>
            <a:r>
              <a:rPr sz="1400" spc="-5" dirty="0">
                <a:latin typeface="Calibri"/>
                <a:cs typeface="Calibri"/>
              </a:rPr>
              <a:t>πρώτος</a:t>
            </a:r>
            <a:r>
              <a:rPr sz="1400" spc="40" dirty="0">
                <a:latin typeface="Calibri"/>
                <a:cs typeface="Calibri"/>
              </a:rPr>
              <a:t> </a:t>
            </a:r>
            <a:r>
              <a:rPr sz="1400" spc="-5" dirty="0">
                <a:latin typeface="Calibri"/>
                <a:cs typeface="Calibri"/>
              </a:rPr>
              <a:t>τρόπος</a:t>
            </a:r>
            <a:r>
              <a:rPr sz="1400" spc="45" dirty="0">
                <a:latin typeface="Calibri"/>
                <a:cs typeface="Calibri"/>
              </a:rPr>
              <a:t> </a:t>
            </a:r>
            <a:r>
              <a:rPr sz="1400" spc="-5" dirty="0">
                <a:latin typeface="Calibri"/>
                <a:cs typeface="Calibri"/>
              </a:rPr>
              <a:t>ονομάζεται</a:t>
            </a:r>
            <a:r>
              <a:rPr sz="1400" spc="40" dirty="0">
                <a:latin typeface="Calibri"/>
                <a:cs typeface="Calibri"/>
              </a:rPr>
              <a:t> </a:t>
            </a:r>
            <a:r>
              <a:rPr sz="1400" spc="-5" dirty="0">
                <a:latin typeface="Calibri"/>
                <a:cs typeface="Calibri"/>
              </a:rPr>
              <a:t>κλήσεις</a:t>
            </a:r>
            <a:r>
              <a:rPr sz="1400" spc="45" dirty="0">
                <a:latin typeface="Calibri"/>
                <a:cs typeface="Calibri"/>
              </a:rPr>
              <a:t> </a:t>
            </a:r>
            <a:r>
              <a:rPr sz="1400" spc="-5" dirty="0">
                <a:latin typeface="Calibri"/>
                <a:cs typeface="Calibri"/>
              </a:rPr>
              <a:t>συμβολικού</a:t>
            </a:r>
            <a:r>
              <a:rPr sz="1400" spc="40" dirty="0">
                <a:latin typeface="Calibri"/>
                <a:cs typeface="Calibri"/>
              </a:rPr>
              <a:t> </a:t>
            </a:r>
            <a:r>
              <a:rPr sz="1400" spc="-5" dirty="0">
                <a:latin typeface="Calibri"/>
                <a:cs typeface="Calibri"/>
              </a:rPr>
              <a:t>τρόπου</a:t>
            </a:r>
            <a:r>
              <a:rPr sz="1400" spc="45" dirty="0">
                <a:latin typeface="Calibri"/>
                <a:cs typeface="Calibri"/>
              </a:rPr>
              <a:t> </a:t>
            </a:r>
            <a:r>
              <a:rPr sz="1400" spc="-5" dirty="0">
                <a:latin typeface="Calibri"/>
                <a:cs typeface="Calibri"/>
              </a:rPr>
              <a:t>λειτουργίας</a:t>
            </a:r>
            <a:r>
              <a:rPr sz="1400" spc="-5" dirty="0">
                <a:latin typeface="Times New Roman"/>
                <a:cs typeface="Times New Roman"/>
              </a:rPr>
              <a:t>.</a:t>
            </a:r>
            <a:r>
              <a:rPr sz="1400" spc="5" dirty="0">
                <a:latin typeface="Times New Roman"/>
                <a:cs typeface="Times New Roman"/>
              </a:rPr>
              <a:t> </a:t>
            </a:r>
            <a:r>
              <a:rPr sz="1400" dirty="0">
                <a:latin typeface="Calibri"/>
                <a:cs typeface="Calibri"/>
              </a:rPr>
              <a:t>Η</a:t>
            </a:r>
            <a:r>
              <a:rPr sz="1400" spc="45" dirty="0">
                <a:latin typeface="Calibri"/>
                <a:cs typeface="Calibri"/>
              </a:rPr>
              <a:t> </a:t>
            </a:r>
            <a:r>
              <a:rPr sz="1400" spc="-5" dirty="0">
                <a:latin typeface="Calibri"/>
                <a:cs typeface="Calibri"/>
              </a:rPr>
              <a:t>συμβολική</a:t>
            </a:r>
            <a:r>
              <a:rPr sz="1400" spc="50" dirty="0">
                <a:latin typeface="Calibri"/>
                <a:cs typeface="Calibri"/>
              </a:rPr>
              <a:t> </a:t>
            </a:r>
            <a:r>
              <a:rPr sz="1400" spc="-5" dirty="0">
                <a:latin typeface="Calibri"/>
                <a:cs typeface="Calibri"/>
              </a:rPr>
              <a:t>μορφή </a:t>
            </a:r>
            <a:r>
              <a:rPr sz="1400" dirty="0">
                <a:latin typeface="Calibri"/>
                <a:cs typeface="Calibri"/>
              </a:rPr>
              <a:t> </a:t>
            </a:r>
            <a:r>
              <a:rPr sz="1400" spc="-5" dirty="0">
                <a:latin typeface="Calibri"/>
                <a:cs typeface="Calibri"/>
              </a:rPr>
              <a:t>του</a:t>
            </a:r>
            <a:r>
              <a:rPr sz="1400" spc="45" dirty="0">
                <a:latin typeface="Calibri"/>
                <a:cs typeface="Calibri"/>
              </a:rPr>
              <a:t> </a:t>
            </a:r>
            <a:r>
              <a:rPr sz="1400" spc="-5" dirty="0">
                <a:latin typeface="Calibri"/>
                <a:cs typeface="Calibri"/>
              </a:rPr>
              <a:t>τρόπου</a:t>
            </a:r>
            <a:r>
              <a:rPr sz="1400" spc="45" dirty="0">
                <a:latin typeface="Calibri"/>
                <a:cs typeface="Calibri"/>
              </a:rPr>
              <a:t> </a:t>
            </a:r>
            <a:r>
              <a:rPr sz="1400" spc="-5" dirty="0">
                <a:latin typeface="Calibri"/>
                <a:cs typeface="Calibri"/>
              </a:rPr>
              <a:t>λειτουργίας</a:t>
            </a:r>
            <a:r>
              <a:rPr sz="1400" spc="45" dirty="0">
                <a:latin typeface="Calibri"/>
                <a:cs typeface="Calibri"/>
              </a:rPr>
              <a:t> </a:t>
            </a:r>
            <a:r>
              <a:rPr sz="1400" spc="-5" dirty="0">
                <a:latin typeface="Calibri"/>
                <a:cs typeface="Calibri"/>
              </a:rPr>
              <a:t>είναι</a:t>
            </a:r>
            <a:r>
              <a:rPr sz="1400" spc="45" dirty="0">
                <a:latin typeface="Calibri"/>
                <a:cs typeface="Calibri"/>
              </a:rPr>
              <a:t> </a:t>
            </a:r>
            <a:r>
              <a:rPr sz="1400" b="1" spc="-5" dirty="0">
                <a:solidFill>
                  <a:srgbClr val="C8211C"/>
                </a:solidFill>
                <a:latin typeface="Times New Roman"/>
                <a:cs typeface="Times New Roman"/>
              </a:rPr>
              <a:t>chmod</a:t>
            </a:r>
            <a:r>
              <a:rPr sz="1400" b="1" spc="10" dirty="0">
                <a:solidFill>
                  <a:srgbClr val="C8211C"/>
                </a:solidFill>
                <a:latin typeface="Times New Roman"/>
                <a:cs typeface="Times New Roman"/>
              </a:rPr>
              <a:t> </a:t>
            </a:r>
            <a:r>
              <a:rPr sz="1400" b="1" spc="-5" dirty="0">
                <a:solidFill>
                  <a:srgbClr val="C8211C"/>
                </a:solidFill>
                <a:latin typeface="Times New Roman"/>
                <a:cs typeface="Times New Roman"/>
              </a:rPr>
              <a:t>user_category</a:t>
            </a:r>
            <a:r>
              <a:rPr sz="1400" b="1" spc="15" dirty="0">
                <a:solidFill>
                  <a:srgbClr val="C8211C"/>
                </a:solidFill>
                <a:latin typeface="Times New Roman"/>
                <a:cs typeface="Times New Roman"/>
              </a:rPr>
              <a:t> </a:t>
            </a:r>
            <a:r>
              <a:rPr sz="1400" spc="-5" dirty="0">
                <a:latin typeface="Times New Roman"/>
                <a:cs typeface="Times New Roman"/>
              </a:rPr>
              <a:t>operator</a:t>
            </a:r>
            <a:r>
              <a:rPr sz="1400" spc="15" dirty="0">
                <a:latin typeface="Times New Roman"/>
                <a:cs typeface="Times New Roman"/>
              </a:rPr>
              <a:t> </a:t>
            </a:r>
            <a:r>
              <a:rPr sz="1400" spc="-5" dirty="0">
                <a:latin typeface="Calibri"/>
                <a:cs typeface="Calibri"/>
              </a:rPr>
              <a:t>χαλαρός</a:t>
            </a:r>
            <a:r>
              <a:rPr sz="1400" spc="45" dirty="0">
                <a:latin typeface="Calibri"/>
                <a:cs typeface="Calibri"/>
              </a:rPr>
              <a:t> </a:t>
            </a:r>
            <a:r>
              <a:rPr sz="1400" spc="-5" dirty="0">
                <a:latin typeface="Calibri"/>
                <a:cs typeface="Calibri"/>
              </a:rPr>
              <a:t>έλεγχος</a:t>
            </a:r>
            <a:r>
              <a:rPr sz="1400" spc="-5" dirty="0">
                <a:latin typeface="Times New Roman"/>
                <a:cs typeface="Times New Roman"/>
              </a:rPr>
              <a:t>.</a:t>
            </a:r>
            <a:r>
              <a:rPr sz="1400" spc="10" dirty="0">
                <a:latin typeface="Times New Roman"/>
                <a:cs typeface="Times New Roman"/>
              </a:rPr>
              <a:t> </a:t>
            </a:r>
            <a:r>
              <a:rPr sz="1400" spc="-5" dirty="0">
                <a:latin typeface="Calibri"/>
                <a:cs typeface="Calibri"/>
              </a:rPr>
              <a:t>Ακολουθεί </a:t>
            </a:r>
            <a:r>
              <a:rPr sz="1400" spc="-300" dirty="0">
                <a:latin typeface="Calibri"/>
                <a:cs typeface="Calibri"/>
              </a:rPr>
              <a:t> </a:t>
            </a:r>
            <a:r>
              <a:rPr sz="1400" spc="-5" dirty="0">
                <a:latin typeface="Calibri"/>
                <a:cs typeface="Calibri"/>
              </a:rPr>
              <a:t>μια</a:t>
            </a:r>
            <a:r>
              <a:rPr sz="1400" spc="35" dirty="0">
                <a:latin typeface="Calibri"/>
                <a:cs typeface="Calibri"/>
              </a:rPr>
              <a:t> </a:t>
            </a:r>
            <a:r>
              <a:rPr sz="1400" spc="-5" dirty="0">
                <a:latin typeface="Calibri"/>
                <a:cs typeface="Calibri"/>
              </a:rPr>
              <a:t>προβολή</a:t>
            </a:r>
            <a:r>
              <a:rPr sz="1400" spc="40" dirty="0">
                <a:latin typeface="Calibri"/>
                <a:cs typeface="Calibri"/>
              </a:rPr>
              <a:t> </a:t>
            </a:r>
            <a:r>
              <a:rPr sz="1400" spc="-5" dirty="0">
                <a:latin typeface="Calibri"/>
                <a:cs typeface="Calibri"/>
              </a:rPr>
              <a:t>πίνακα</a:t>
            </a:r>
            <a:r>
              <a:rPr sz="1400" spc="45" dirty="0">
                <a:latin typeface="Calibri"/>
                <a:cs typeface="Calibri"/>
              </a:rPr>
              <a:t> </a:t>
            </a:r>
            <a:r>
              <a:rPr sz="1400" spc="-5" dirty="0">
                <a:latin typeface="Calibri"/>
                <a:cs typeface="Calibri"/>
              </a:rPr>
              <a:t>της</a:t>
            </a:r>
            <a:r>
              <a:rPr sz="1400" spc="35" dirty="0">
                <a:latin typeface="Calibri"/>
                <a:cs typeface="Calibri"/>
              </a:rPr>
              <a:t> </a:t>
            </a:r>
            <a:r>
              <a:rPr sz="1400" spc="-5" dirty="0">
                <a:latin typeface="Calibri"/>
                <a:cs typeface="Calibri"/>
              </a:rPr>
              <a:t>μορφής</a:t>
            </a:r>
            <a:r>
              <a:rPr sz="1400" spc="40" dirty="0">
                <a:latin typeface="Calibri"/>
                <a:cs typeface="Calibri"/>
              </a:rPr>
              <a:t> </a:t>
            </a:r>
            <a:r>
              <a:rPr sz="1400" spc="-5" dirty="0">
                <a:latin typeface="Calibri"/>
                <a:cs typeface="Calibri"/>
              </a:rPr>
              <a:t>συμβολικού</a:t>
            </a:r>
            <a:r>
              <a:rPr sz="1400" spc="40" dirty="0">
                <a:latin typeface="Calibri"/>
                <a:cs typeface="Calibri"/>
              </a:rPr>
              <a:t> </a:t>
            </a:r>
            <a:r>
              <a:rPr sz="1400" spc="-5" dirty="0">
                <a:latin typeface="Calibri"/>
                <a:cs typeface="Calibri"/>
              </a:rPr>
              <a:t>τρόπου</a:t>
            </a:r>
            <a:r>
              <a:rPr sz="1400" spc="35" dirty="0">
                <a:latin typeface="Calibri"/>
                <a:cs typeface="Calibri"/>
              </a:rPr>
              <a:t> </a:t>
            </a:r>
            <a:r>
              <a:rPr sz="1400" spc="-5" dirty="0">
                <a:latin typeface="Calibri"/>
                <a:cs typeface="Calibri"/>
              </a:rPr>
              <a:t>λειτουργίας</a:t>
            </a:r>
            <a:r>
              <a:rPr sz="1400" spc="40" dirty="0">
                <a:latin typeface="Calibri"/>
                <a:cs typeface="Calibri"/>
              </a:rPr>
              <a:t> </a:t>
            </a:r>
            <a:r>
              <a:rPr sz="1400" spc="-5" dirty="0">
                <a:latin typeface="Calibri"/>
                <a:cs typeface="Calibri"/>
              </a:rPr>
              <a:t>της</a:t>
            </a:r>
            <a:r>
              <a:rPr sz="1400" spc="40" dirty="0">
                <a:latin typeface="Calibri"/>
                <a:cs typeface="Calibri"/>
              </a:rPr>
              <a:t> </a:t>
            </a:r>
            <a:r>
              <a:rPr sz="1400" spc="-5" dirty="0">
                <a:latin typeface="Calibri"/>
                <a:cs typeface="Calibri"/>
              </a:rPr>
              <a:t>εντολής</a:t>
            </a:r>
            <a:r>
              <a:rPr sz="1400" spc="35" dirty="0">
                <a:latin typeface="Calibri"/>
                <a:cs typeface="Calibri"/>
              </a:rPr>
              <a:t> </a:t>
            </a:r>
            <a:r>
              <a:rPr sz="1400" b="1" spc="-5" dirty="0">
                <a:solidFill>
                  <a:srgbClr val="C8211C"/>
                </a:solidFill>
                <a:latin typeface="Times New Roman"/>
                <a:cs typeface="Times New Roman"/>
              </a:rPr>
              <a:t>chmod</a:t>
            </a:r>
            <a:r>
              <a:rPr sz="1400" spc="-5" dirty="0">
                <a:latin typeface="Times New Roman"/>
                <a:cs typeface="Times New Roman"/>
              </a:rPr>
              <a:t>:</a:t>
            </a:r>
            <a:endParaRPr sz="1400">
              <a:latin typeface="Times New Roman"/>
              <a:cs typeface="Times New Roman"/>
            </a:endParaRPr>
          </a:p>
          <a:p>
            <a:pPr marL="354965" indent="-342265">
              <a:lnSpc>
                <a:spcPct val="100000"/>
              </a:lnSpc>
              <a:spcBef>
                <a:spcPts val="1325"/>
              </a:spcBef>
              <a:buClr>
                <a:srgbClr val="FFBA00"/>
              </a:buClr>
              <a:buSzPct val="128571"/>
              <a:buFont typeface="Arial"/>
              <a:buChar char="∙"/>
              <a:tabLst>
                <a:tab pos="354330" algn="l"/>
                <a:tab pos="354965" algn="l"/>
                <a:tab pos="1840230" algn="l"/>
                <a:tab pos="2754630" algn="l"/>
              </a:tabLst>
            </a:pPr>
            <a:r>
              <a:rPr sz="1400" b="1" spc="-15" dirty="0">
                <a:solidFill>
                  <a:srgbClr val="C8211C"/>
                </a:solidFill>
                <a:latin typeface="Times New Roman"/>
                <a:cs typeface="Times New Roman"/>
              </a:rPr>
              <a:t>chmod	</a:t>
            </a:r>
            <a:r>
              <a:rPr sz="1400" dirty="0">
                <a:latin typeface="Times New Roman"/>
                <a:cs typeface="Times New Roman"/>
              </a:rPr>
              <a:t>:	Η</a:t>
            </a:r>
            <a:r>
              <a:rPr sz="1400" spc="-25" dirty="0">
                <a:latin typeface="Times New Roman"/>
                <a:cs typeface="Times New Roman"/>
              </a:rPr>
              <a:t> </a:t>
            </a:r>
            <a:r>
              <a:rPr sz="1400" spc="-15" dirty="0">
                <a:latin typeface="Times New Roman"/>
                <a:cs typeface="Times New Roman"/>
              </a:rPr>
              <a:t>εντολή</a:t>
            </a:r>
            <a:r>
              <a:rPr sz="1400" spc="-20" dirty="0">
                <a:latin typeface="Times New Roman"/>
                <a:cs typeface="Times New Roman"/>
              </a:rPr>
              <a:t> </a:t>
            </a:r>
            <a:r>
              <a:rPr sz="1400" spc="-5" dirty="0">
                <a:latin typeface="Times New Roman"/>
                <a:cs typeface="Times New Roman"/>
              </a:rPr>
              <a:t>αλλαγής</a:t>
            </a:r>
            <a:r>
              <a:rPr sz="1400" spc="5" dirty="0">
                <a:latin typeface="Times New Roman"/>
                <a:cs typeface="Times New Roman"/>
              </a:rPr>
              <a:t> </a:t>
            </a:r>
            <a:r>
              <a:rPr sz="1400" spc="-5" dirty="0">
                <a:latin typeface="Times New Roman"/>
                <a:cs typeface="Times New Roman"/>
              </a:rPr>
              <a:t>του</a:t>
            </a:r>
            <a:r>
              <a:rPr sz="1400" dirty="0">
                <a:latin typeface="Times New Roman"/>
                <a:cs typeface="Times New Roman"/>
              </a:rPr>
              <a:t> </a:t>
            </a:r>
            <a:r>
              <a:rPr sz="1400" spc="-5" dirty="0">
                <a:latin typeface="Times New Roman"/>
                <a:cs typeface="Times New Roman"/>
              </a:rPr>
              <a:t>τρόπου</a:t>
            </a:r>
            <a:r>
              <a:rPr sz="1400" dirty="0">
                <a:latin typeface="Times New Roman"/>
                <a:cs typeface="Times New Roman"/>
              </a:rPr>
              <a:t> </a:t>
            </a:r>
            <a:r>
              <a:rPr sz="1400" spc="-5" dirty="0">
                <a:latin typeface="Times New Roman"/>
                <a:cs typeface="Times New Roman"/>
              </a:rPr>
              <a:t>λειτουργίας.</a:t>
            </a:r>
            <a:endParaRPr sz="1400">
              <a:latin typeface="Times New Roman"/>
              <a:cs typeface="Times New Roman"/>
            </a:endParaRPr>
          </a:p>
          <a:p>
            <a:pPr marL="355600" marR="217170" indent="-342900">
              <a:lnSpc>
                <a:spcPct val="107000"/>
              </a:lnSpc>
              <a:spcBef>
                <a:spcPts val="1225"/>
              </a:spcBef>
              <a:buClr>
                <a:srgbClr val="FFBA00"/>
              </a:buClr>
              <a:buSzPct val="128571"/>
              <a:buFont typeface="Arial"/>
              <a:buChar char="∙"/>
              <a:tabLst>
                <a:tab pos="354965" algn="l"/>
                <a:tab pos="355600" algn="l"/>
                <a:tab pos="1840230" algn="l"/>
                <a:tab pos="2754630" algn="l"/>
              </a:tabLst>
            </a:pPr>
            <a:r>
              <a:rPr sz="1400" b="1" spc="-20" dirty="0">
                <a:latin typeface="Times New Roman"/>
                <a:cs typeface="Times New Roman"/>
              </a:rPr>
              <a:t>ugoa	</a:t>
            </a:r>
            <a:r>
              <a:rPr sz="1400" dirty="0">
                <a:latin typeface="Times New Roman"/>
                <a:cs typeface="Times New Roman"/>
              </a:rPr>
              <a:t>:	Η </a:t>
            </a:r>
            <a:r>
              <a:rPr sz="1400" spc="-5" dirty="0">
                <a:latin typeface="Times New Roman"/>
                <a:cs typeface="Times New Roman"/>
              </a:rPr>
              <a:t>κατηγορία</a:t>
            </a:r>
            <a:r>
              <a:rPr sz="1400" spc="-10" dirty="0">
                <a:latin typeface="Times New Roman"/>
                <a:cs typeface="Times New Roman"/>
              </a:rPr>
              <a:t> </a:t>
            </a:r>
            <a:r>
              <a:rPr sz="1400" spc="-5" dirty="0">
                <a:latin typeface="Times New Roman"/>
                <a:cs typeface="Times New Roman"/>
              </a:rPr>
              <a:t>χρηστών.</a:t>
            </a:r>
            <a:r>
              <a:rPr sz="1400" dirty="0">
                <a:latin typeface="Times New Roman"/>
                <a:cs typeface="Times New Roman"/>
              </a:rPr>
              <a:t> </a:t>
            </a:r>
            <a:r>
              <a:rPr sz="1400" spc="-5" dirty="0">
                <a:latin typeface="Times New Roman"/>
                <a:cs typeface="Times New Roman"/>
              </a:rPr>
              <a:t>Ένα</a:t>
            </a:r>
            <a:r>
              <a:rPr sz="1400" dirty="0">
                <a:latin typeface="Times New Roman"/>
                <a:cs typeface="Times New Roman"/>
              </a:rPr>
              <a:t> ή </a:t>
            </a:r>
            <a:r>
              <a:rPr sz="1400" spc="-5" dirty="0">
                <a:latin typeface="Times New Roman"/>
                <a:cs typeface="Times New Roman"/>
              </a:rPr>
              <a:t>περισσότερα από</a:t>
            </a:r>
            <a:r>
              <a:rPr sz="1400" dirty="0">
                <a:latin typeface="Times New Roman"/>
                <a:cs typeface="Times New Roman"/>
              </a:rPr>
              <a:t> </a:t>
            </a:r>
            <a:r>
              <a:rPr sz="1400" spc="-5" dirty="0">
                <a:latin typeface="Times New Roman"/>
                <a:cs typeface="Times New Roman"/>
              </a:rPr>
              <a:t>για </a:t>
            </a:r>
            <a:r>
              <a:rPr sz="1400" spc="-335" dirty="0">
                <a:latin typeface="Times New Roman"/>
                <a:cs typeface="Times New Roman"/>
              </a:rPr>
              <a:t> </a:t>
            </a:r>
            <a:r>
              <a:rPr sz="1400" spc="-5" dirty="0">
                <a:latin typeface="Times New Roman"/>
                <a:cs typeface="Times New Roman"/>
              </a:rPr>
              <a:t>τον χρήστη, </a:t>
            </a:r>
            <a:r>
              <a:rPr sz="1400" dirty="0">
                <a:latin typeface="Times New Roman"/>
                <a:cs typeface="Times New Roman"/>
              </a:rPr>
              <a:t>g</a:t>
            </a:r>
            <a:r>
              <a:rPr sz="1400" spc="-5" dirty="0">
                <a:latin typeface="Times New Roman"/>
                <a:cs typeface="Times New Roman"/>
              </a:rPr>
              <a:t> για την ομάδα, </a:t>
            </a:r>
            <a:r>
              <a:rPr sz="1400" dirty="0">
                <a:latin typeface="Times New Roman"/>
                <a:cs typeface="Times New Roman"/>
              </a:rPr>
              <a:t>o</a:t>
            </a:r>
            <a:r>
              <a:rPr sz="1400" spc="-5" dirty="0">
                <a:latin typeface="Times New Roman"/>
                <a:cs typeface="Times New Roman"/>
              </a:rPr>
              <a:t> για το άλλο,</a:t>
            </a:r>
            <a:r>
              <a:rPr sz="1400" dirty="0">
                <a:latin typeface="Times New Roman"/>
                <a:cs typeface="Times New Roman"/>
              </a:rPr>
              <a:t> a </a:t>
            </a:r>
            <a:r>
              <a:rPr sz="1400" spc="-5" dirty="0">
                <a:latin typeface="Times New Roman"/>
                <a:cs typeface="Times New Roman"/>
              </a:rPr>
              <a:t>για όλους.</a:t>
            </a:r>
            <a:endParaRPr sz="1400">
              <a:latin typeface="Times New Roman"/>
              <a:cs typeface="Times New Roman"/>
            </a:endParaRPr>
          </a:p>
        </p:txBody>
      </p:sp>
      <p:sp>
        <p:nvSpPr>
          <p:cNvPr id="5" name="object 5"/>
          <p:cNvSpPr txBox="1"/>
          <p:nvPr/>
        </p:nvSpPr>
        <p:spPr>
          <a:xfrm>
            <a:off x="678180" y="3770312"/>
            <a:ext cx="1903730" cy="238760"/>
          </a:xfrm>
          <a:prstGeom prst="rect">
            <a:avLst/>
          </a:prstGeom>
        </p:spPr>
        <p:txBody>
          <a:bodyPr vert="horz" wrap="square" lIns="0" tIns="12700" rIns="0" bIns="0" rtlCol="0">
            <a:spAutoFit/>
          </a:bodyPr>
          <a:lstStyle/>
          <a:p>
            <a:pPr marL="12700">
              <a:lnSpc>
                <a:spcPct val="100000"/>
              </a:lnSpc>
              <a:spcBef>
                <a:spcPts val="100"/>
              </a:spcBef>
              <a:tabLst>
                <a:tab pos="354330" algn="l"/>
                <a:tab pos="1840230" algn="l"/>
              </a:tabLst>
            </a:pPr>
            <a:r>
              <a:rPr sz="1400" dirty="0">
                <a:solidFill>
                  <a:srgbClr val="FFBA00"/>
                </a:solidFill>
                <a:latin typeface="Arial"/>
                <a:cs typeface="Arial"/>
              </a:rPr>
              <a:t>∙	</a:t>
            </a:r>
            <a:r>
              <a:rPr sz="1400" b="1" spc="-25" dirty="0">
                <a:latin typeface="Times New Roman"/>
                <a:cs typeface="Times New Roman"/>
              </a:rPr>
              <a:t>+-</a:t>
            </a:r>
            <a:r>
              <a:rPr sz="1400" b="1" dirty="0">
                <a:latin typeface="Times New Roman"/>
                <a:cs typeface="Times New Roman"/>
              </a:rPr>
              <a:t>=	</a:t>
            </a:r>
            <a:r>
              <a:rPr sz="1400" dirty="0">
                <a:latin typeface="Times New Roman"/>
                <a:cs typeface="Times New Roman"/>
              </a:rPr>
              <a:t>:</a:t>
            </a:r>
            <a:endParaRPr sz="1400">
              <a:latin typeface="Times New Roman"/>
              <a:cs typeface="Times New Roman"/>
            </a:endParaRPr>
          </a:p>
        </p:txBody>
      </p:sp>
      <p:sp>
        <p:nvSpPr>
          <p:cNvPr id="6" name="object 6"/>
          <p:cNvSpPr txBox="1"/>
          <p:nvPr/>
        </p:nvSpPr>
        <p:spPr>
          <a:xfrm>
            <a:off x="3420745" y="3770312"/>
            <a:ext cx="2598420"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ένα</a:t>
            </a:r>
            <a:r>
              <a:rPr sz="1400" spc="-10" dirty="0">
                <a:latin typeface="Times New Roman"/>
                <a:cs typeface="Times New Roman"/>
              </a:rPr>
              <a:t> </a:t>
            </a:r>
            <a:r>
              <a:rPr sz="1400" spc="-5" dirty="0">
                <a:latin typeface="Times New Roman"/>
                <a:cs typeface="Times New Roman"/>
              </a:rPr>
              <a:t>από</a:t>
            </a:r>
            <a:r>
              <a:rPr sz="1400" spc="-10" dirty="0">
                <a:latin typeface="Times New Roman"/>
                <a:cs typeface="Times New Roman"/>
              </a:rPr>
              <a:t> </a:t>
            </a:r>
            <a:r>
              <a:rPr sz="1400" spc="-5" dirty="0">
                <a:latin typeface="Times New Roman"/>
                <a:cs typeface="Times New Roman"/>
              </a:rPr>
              <a:t>τα</a:t>
            </a:r>
            <a:r>
              <a:rPr sz="1400" b="1" spc="-5" dirty="0">
                <a:latin typeface="Times New Roman"/>
                <a:cs typeface="Times New Roman"/>
              </a:rPr>
              <a:t>+ </a:t>
            </a:r>
            <a:r>
              <a:rPr sz="1400" spc="-5" dirty="0">
                <a:latin typeface="Times New Roman"/>
                <a:cs typeface="Times New Roman"/>
              </a:rPr>
              <a:t>-,</a:t>
            </a:r>
            <a:r>
              <a:rPr sz="1400" spc="-10" dirty="0">
                <a:latin typeface="Times New Roman"/>
                <a:cs typeface="Times New Roman"/>
              </a:rPr>
              <a:t> </a:t>
            </a:r>
            <a:r>
              <a:rPr sz="1400" spc="-5" dirty="0">
                <a:latin typeface="Times New Roman"/>
                <a:cs typeface="Times New Roman"/>
              </a:rPr>
              <a:t>Χρησιμοποιήστε </a:t>
            </a:r>
            <a:r>
              <a:rPr sz="1400" dirty="0">
                <a:latin typeface="Times New Roman"/>
                <a:cs typeface="Times New Roman"/>
              </a:rPr>
              <a:t>το</a:t>
            </a:r>
            <a:r>
              <a:rPr sz="1400" b="1" dirty="0">
                <a:latin typeface="Times New Roman"/>
                <a:cs typeface="Times New Roman"/>
              </a:rPr>
              <a:t>+</a:t>
            </a:r>
            <a:endParaRPr sz="1400">
              <a:latin typeface="Times New Roman"/>
              <a:cs typeface="Times New Roman"/>
            </a:endParaRPr>
          </a:p>
        </p:txBody>
      </p:sp>
      <p:sp>
        <p:nvSpPr>
          <p:cNvPr id="7" name="object 7"/>
          <p:cNvSpPr txBox="1"/>
          <p:nvPr/>
        </p:nvSpPr>
        <p:spPr>
          <a:xfrm>
            <a:off x="1021080" y="3983672"/>
            <a:ext cx="5143500" cy="753110"/>
          </a:xfrm>
          <a:prstGeom prst="rect">
            <a:avLst/>
          </a:prstGeom>
        </p:spPr>
        <p:txBody>
          <a:bodyPr vert="horz" wrap="square" lIns="0" tIns="12700" rIns="0" bIns="0" rtlCol="0">
            <a:spAutoFit/>
          </a:bodyPr>
          <a:lstStyle/>
          <a:p>
            <a:pPr marL="12700" marR="5080">
              <a:lnSpc>
                <a:spcPct val="107000"/>
              </a:lnSpc>
              <a:spcBef>
                <a:spcPts val="100"/>
              </a:spcBef>
            </a:pPr>
            <a:r>
              <a:rPr sz="1400" spc="-5" dirty="0">
                <a:latin typeface="Times New Roman"/>
                <a:cs typeface="Times New Roman"/>
              </a:rPr>
              <a:t>για</a:t>
            </a:r>
            <a:r>
              <a:rPr sz="1400" dirty="0">
                <a:latin typeface="Times New Roman"/>
                <a:cs typeface="Times New Roman"/>
              </a:rPr>
              <a:t> </a:t>
            </a:r>
            <a:r>
              <a:rPr sz="1400" spc="-5" dirty="0">
                <a:latin typeface="Times New Roman"/>
                <a:cs typeface="Times New Roman"/>
              </a:rPr>
              <a:t>να</a:t>
            </a:r>
            <a:r>
              <a:rPr sz="1400" dirty="0">
                <a:latin typeface="Times New Roman"/>
                <a:cs typeface="Times New Roman"/>
              </a:rPr>
              <a:t> </a:t>
            </a:r>
            <a:r>
              <a:rPr sz="1400" spc="-5" dirty="0">
                <a:latin typeface="Times New Roman"/>
                <a:cs typeface="Times New Roman"/>
              </a:rPr>
              <a:t>προσθέσετε</a:t>
            </a:r>
            <a:r>
              <a:rPr sz="1400" dirty="0">
                <a:latin typeface="Times New Roman"/>
                <a:cs typeface="Times New Roman"/>
              </a:rPr>
              <a:t> </a:t>
            </a:r>
            <a:r>
              <a:rPr sz="1400" spc="-5" dirty="0">
                <a:latin typeface="Times New Roman"/>
                <a:cs typeface="Times New Roman"/>
              </a:rPr>
              <a:t>χαλαρό</a:t>
            </a:r>
            <a:r>
              <a:rPr sz="1400" dirty="0">
                <a:latin typeface="Times New Roman"/>
                <a:cs typeface="Times New Roman"/>
              </a:rPr>
              <a:t> </a:t>
            </a:r>
            <a:r>
              <a:rPr sz="1400" spc="-5" dirty="0">
                <a:latin typeface="Times New Roman"/>
                <a:cs typeface="Times New Roman"/>
              </a:rPr>
              <a:t>έλεγχο,</a:t>
            </a:r>
            <a:r>
              <a:rPr sz="1400" spc="5" dirty="0">
                <a:latin typeface="Times New Roman"/>
                <a:cs typeface="Times New Roman"/>
              </a:rPr>
              <a:t> </a:t>
            </a:r>
            <a:r>
              <a:rPr sz="1400" spc="-5" dirty="0">
                <a:latin typeface="Times New Roman"/>
                <a:cs typeface="Times New Roman"/>
              </a:rPr>
              <a:t>το</a:t>
            </a:r>
            <a:r>
              <a:rPr sz="1400" dirty="0">
                <a:latin typeface="Times New Roman"/>
                <a:cs typeface="Times New Roman"/>
              </a:rPr>
              <a:t> - </a:t>
            </a:r>
            <a:r>
              <a:rPr sz="1400" spc="-5" dirty="0">
                <a:latin typeface="Times New Roman"/>
                <a:cs typeface="Times New Roman"/>
              </a:rPr>
              <a:t>για</a:t>
            </a:r>
            <a:r>
              <a:rPr sz="1400" spc="5" dirty="0">
                <a:latin typeface="Times New Roman"/>
                <a:cs typeface="Times New Roman"/>
              </a:rPr>
              <a:t> </a:t>
            </a:r>
            <a:r>
              <a:rPr sz="1400" spc="-5" dirty="0">
                <a:latin typeface="Times New Roman"/>
                <a:cs typeface="Times New Roman"/>
              </a:rPr>
              <a:t>να</a:t>
            </a:r>
            <a:r>
              <a:rPr sz="1400" dirty="0">
                <a:latin typeface="Times New Roman"/>
                <a:cs typeface="Times New Roman"/>
              </a:rPr>
              <a:t> </a:t>
            </a:r>
            <a:r>
              <a:rPr sz="1400" spc="-5" dirty="0">
                <a:latin typeface="Times New Roman"/>
                <a:cs typeface="Times New Roman"/>
              </a:rPr>
              <a:t>το</a:t>
            </a:r>
            <a:r>
              <a:rPr sz="1400" spc="5" dirty="0">
                <a:latin typeface="Times New Roman"/>
                <a:cs typeface="Times New Roman"/>
              </a:rPr>
              <a:t> </a:t>
            </a:r>
            <a:r>
              <a:rPr sz="1400" spc="-5" dirty="0">
                <a:latin typeface="Times New Roman"/>
                <a:cs typeface="Times New Roman"/>
              </a:rPr>
              <a:t>αφαιρέσετε, </a:t>
            </a:r>
            <a:r>
              <a:rPr sz="1400" dirty="0">
                <a:latin typeface="Times New Roman"/>
                <a:cs typeface="Times New Roman"/>
              </a:rPr>
              <a:t>ή</a:t>
            </a:r>
            <a:r>
              <a:rPr sz="1400" spc="5" dirty="0">
                <a:latin typeface="Times New Roman"/>
                <a:cs typeface="Times New Roman"/>
              </a:rPr>
              <a:t> </a:t>
            </a:r>
            <a:r>
              <a:rPr sz="1400" dirty="0">
                <a:latin typeface="Times New Roman"/>
                <a:cs typeface="Times New Roman"/>
              </a:rPr>
              <a:t>το</a:t>
            </a:r>
            <a:r>
              <a:rPr sz="1400" b="1" dirty="0">
                <a:latin typeface="Times New Roman"/>
                <a:cs typeface="Times New Roman"/>
              </a:rPr>
              <a:t>=</a:t>
            </a:r>
            <a:r>
              <a:rPr sz="1400" b="1" spc="10" dirty="0">
                <a:latin typeface="Times New Roman"/>
                <a:cs typeface="Times New Roman"/>
              </a:rPr>
              <a:t> </a:t>
            </a:r>
            <a:r>
              <a:rPr sz="1400" spc="-5" dirty="0">
                <a:latin typeface="Times New Roman"/>
                <a:cs typeface="Times New Roman"/>
              </a:rPr>
              <a:t>για </a:t>
            </a:r>
            <a:r>
              <a:rPr sz="1400" spc="-335" dirty="0">
                <a:latin typeface="Times New Roman"/>
                <a:cs typeface="Times New Roman"/>
              </a:rPr>
              <a:t> </a:t>
            </a:r>
            <a:r>
              <a:rPr sz="1400" spc="-5" dirty="0">
                <a:latin typeface="Times New Roman"/>
                <a:cs typeface="Times New Roman"/>
              </a:rPr>
              <a:t>να</a:t>
            </a:r>
            <a:r>
              <a:rPr sz="1400" spc="-10" dirty="0">
                <a:latin typeface="Times New Roman"/>
                <a:cs typeface="Times New Roman"/>
              </a:rPr>
              <a:t> </a:t>
            </a:r>
            <a:r>
              <a:rPr sz="1400" spc="-5" dirty="0">
                <a:latin typeface="Times New Roman"/>
                <a:cs typeface="Times New Roman"/>
              </a:rPr>
              <a:t>ορίσετε ρητά</a:t>
            </a:r>
            <a:endParaRPr sz="1400">
              <a:latin typeface="Times New Roman"/>
              <a:cs typeface="Times New Roman"/>
            </a:endParaRPr>
          </a:p>
          <a:p>
            <a:pPr marL="584200">
              <a:lnSpc>
                <a:spcPct val="100000"/>
              </a:lnSpc>
              <a:spcBef>
                <a:spcPts val="455"/>
              </a:spcBef>
            </a:pPr>
            <a:r>
              <a:rPr sz="1400" spc="-15" dirty="0">
                <a:latin typeface="Calibri"/>
                <a:cs typeface="Calibri"/>
              </a:rPr>
              <a:t>τους</a:t>
            </a:r>
            <a:r>
              <a:rPr sz="1400" spc="-15" dirty="0">
                <a:latin typeface="Times New Roman"/>
                <a:cs typeface="Times New Roman"/>
              </a:rPr>
              <a:t>.</a:t>
            </a:r>
            <a:endParaRPr sz="1400">
              <a:latin typeface="Times New Roman"/>
              <a:cs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00734" y="654050"/>
            <a:ext cx="9968230" cy="5942965"/>
            <a:chOff x="800734" y="654050"/>
            <a:chExt cx="9968230" cy="5942965"/>
          </a:xfrm>
        </p:grpSpPr>
        <p:pic>
          <p:nvPicPr>
            <p:cNvPr id="3" name="object 3"/>
            <p:cNvPicPr/>
            <p:nvPr/>
          </p:nvPicPr>
          <p:blipFill>
            <a:blip r:embed="rId2" cstate="print"/>
            <a:stretch>
              <a:fillRect/>
            </a:stretch>
          </p:blipFill>
          <p:spPr>
            <a:xfrm>
              <a:off x="800734" y="654050"/>
              <a:ext cx="9031605" cy="5560060"/>
            </a:xfrm>
            <a:prstGeom prst="rect">
              <a:avLst/>
            </a:prstGeom>
          </p:spPr>
        </p:pic>
        <p:pic>
          <p:nvPicPr>
            <p:cNvPr id="4" name="object 4"/>
            <p:cNvPicPr/>
            <p:nvPr/>
          </p:nvPicPr>
          <p:blipFill>
            <a:blip r:embed="rId3" cstate="print"/>
            <a:stretch>
              <a:fillRect/>
            </a:stretch>
          </p:blipFill>
          <p:spPr>
            <a:xfrm>
              <a:off x="9238615" y="5984875"/>
              <a:ext cx="1530032" cy="612140"/>
            </a:xfrm>
            <a:prstGeom prst="rect">
              <a:avLst/>
            </a:prstGeom>
          </p:spPr>
        </p:pic>
      </p:gr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26</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38615" y="6022340"/>
            <a:ext cx="1530032" cy="612140"/>
          </a:xfrm>
          <a:prstGeom prst="rect">
            <a:avLst/>
          </a:prstGeom>
        </p:spPr>
      </p:pic>
      <p:pic>
        <p:nvPicPr>
          <p:cNvPr id="3" name="object 3"/>
          <p:cNvPicPr/>
          <p:nvPr/>
        </p:nvPicPr>
        <p:blipFill>
          <a:blip r:embed="rId3" cstate="print"/>
          <a:stretch>
            <a:fillRect/>
          </a:stretch>
        </p:blipFill>
        <p:spPr>
          <a:xfrm>
            <a:off x="643890" y="419101"/>
            <a:ext cx="5833110" cy="35433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27</a:t>
            </a:r>
          </a:p>
        </p:txBody>
      </p:sp>
      <p:sp>
        <p:nvSpPr>
          <p:cNvPr id="5" name="TextBox 4">
            <a:extLst>
              <a:ext uri="{FF2B5EF4-FFF2-40B4-BE49-F238E27FC236}">
                <a16:creationId xmlns:a16="http://schemas.microsoft.com/office/drawing/2014/main" id="{B28A6B36-F33A-0EE3-B4AA-549F2128CE37}"/>
              </a:ext>
            </a:extLst>
          </p:cNvPr>
          <p:cNvSpPr txBox="1"/>
          <p:nvPr/>
        </p:nvSpPr>
        <p:spPr>
          <a:xfrm>
            <a:off x="6705600" y="685800"/>
            <a:ext cx="4842510" cy="4770537"/>
          </a:xfrm>
          <a:prstGeom prst="rect">
            <a:avLst/>
          </a:prstGeom>
          <a:noFill/>
        </p:spPr>
        <p:txBody>
          <a:bodyPr wrap="square" rtlCol="0">
            <a:spAutoFit/>
          </a:bodyPr>
          <a:lstStyle/>
          <a:p>
            <a:r>
              <a:rPr lang="el-GR" sz="1600" dirty="0"/>
              <a:t>$ </a:t>
            </a:r>
            <a:r>
              <a:rPr lang="el-GR" sz="1600" dirty="0" err="1"/>
              <a:t>chmod</a:t>
            </a:r>
            <a:r>
              <a:rPr lang="el-GR" sz="1600" dirty="0"/>
              <a:t> a-x αρχείο : Απαγορεύει την εκτέλεση σε όλους </a:t>
            </a:r>
            <a:endParaRPr lang="en-US" sz="1600" dirty="0"/>
          </a:p>
          <a:p>
            <a:r>
              <a:rPr lang="el-GR" sz="1600" dirty="0"/>
              <a:t>$ </a:t>
            </a:r>
            <a:r>
              <a:rPr lang="el-GR" sz="1600" dirty="0" err="1"/>
              <a:t>chmod</a:t>
            </a:r>
            <a:r>
              <a:rPr lang="el-GR" sz="1600" dirty="0"/>
              <a:t> </a:t>
            </a:r>
            <a:r>
              <a:rPr lang="el-GR" sz="1600" dirty="0" err="1"/>
              <a:t>atr</a:t>
            </a:r>
            <a:r>
              <a:rPr lang="el-GR" sz="1600" dirty="0"/>
              <a:t> αρχείο : Επιτρέπει την ανάγνωση σε όλους </a:t>
            </a:r>
            <a:endParaRPr lang="en-US" sz="1600" dirty="0"/>
          </a:p>
          <a:p>
            <a:r>
              <a:rPr lang="el-GR" sz="1600" dirty="0"/>
              <a:t>$ </a:t>
            </a:r>
            <a:r>
              <a:rPr lang="el-GR" sz="1600" dirty="0" err="1"/>
              <a:t>chmod</a:t>
            </a:r>
            <a:r>
              <a:rPr lang="el-GR" sz="1600" dirty="0"/>
              <a:t> </a:t>
            </a:r>
            <a:r>
              <a:rPr lang="el-GR" sz="1600" dirty="0" err="1"/>
              <a:t>gotrw</a:t>
            </a:r>
            <a:r>
              <a:rPr lang="el-GR" sz="1600" dirty="0"/>
              <a:t> αρχείο : Κάνει ένα αρχείο αναγνώσιμο και εγγράψιμο από την ομάδα και άλλους </a:t>
            </a:r>
            <a:endParaRPr lang="en-US" sz="1600" dirty="0"/>
          </a:p>
          <a:p>
            <a:r>
              <a:rPr lang="el-GR" sz="1600" dirty="0"/>
              <a:t>$ </a:t>
            </a:r>
            <a:r>
              <a:rPr lang="el-GR" sz="1600" dirty="0" err="1"/>
              <a:t>chmod</a:t>
            </a:r>
            <a:r>
              <a:rPr lang="el-GR" sz="1600" dirty="0"/>
              <a:t> </a:t>
            </a:r>
            <a:r>
              <a:rPr lang="el-GR" sz="1600" dirty="0" err="1"/>
              <a:t>u+x</a:t>
            </a:r>
            <a:r>
              <a:rPr lang="el-GR" sz="1600" dirty="0"/>
              <a:t> myscript.sh |: Κάνει ένα σενάριο </a:t>
            </a:r>
            <a:r>
              <a:rPr lang="el-GR" sz="1600" dirty="0" err="1"/>
              <a:t>shell</a:t>
            </a:r>
            <a:r>
              <a:rPr lang="el-GR" sz="1600" dirty="0"/>
              <a:t> εκτελέσιμο από τον χρήστη/ιδιοκτήτη (Μπορείτε στη συνέχεια να το εκτελέσετε ως εξής: /myscript.sh) </a:t>
            </a:r>
            <a:endParaRPr lang="en-US" sz="1600" dirty="0"/>
          </a:p>
          <a:p>
            <a:r>
              <a:rPr lang="el-GR" sz="1600" dirty="0"/>
              <a:t>$ </a:t>
            </a:r>
            <a:r>
              <a:rPr lang="el-GR" sz="1600" dirty="0" err="1"/>
              <a:t>chmod</a:t>
            </a:r>
            <a:r>
              <a:rPr lang="el-GR" sz="1600" dirty="0"/>
              <a:t> =</a:t>
            </a:r>
            <a:r>
              <a:rPr lang="el-GR" sz="1600" dirty="0" err="1"/>
              <a:t>rwx,gts</a:t>
            </a:r>
            <a:r>
              <a:rPr lang="el-GR" sz="1600" dirty="0"/>
              <a:t> </a:t>
            </a:r>
            <a:r>
              <a:rPr lang="el-GR" sz="1600" dirty="0" err="1"/>
              <a:t>file</a:t>
            </a:r>
            <a:r>
              <a:rPr lang="el-GR" sz="1600" dirty="0"/>
              <a:t> : Επιτρέψτε σε όλους να διαβάζουν, να γράφουν και να εκτελούν το αρχείο και ενεργοποιήστε το </a:t>
            </a:r>
            <a:r>
              <a:rPr lang="el-GR" sz="1600" dirty="0" err="1"/>
              <a:t>set</a:t>
            </a:r>
            <a:r>
              <a:rPr lang="el-GR" sz="1600" dirty="0"/>
              <a:t> </a:t>
            </a:r>
            <a:r>
              <a:rPr lang="el-GR" sz="1600" dirty="0" err="1"/>
              <a:t>group</a:t>
            </a:r>
            <a:r>
              <a:rPr lang="el-GR" sz="1600" dirty="0"/>
              <a:t>-ID</a:t>
            </a:r>
            <a:endParaRPr lang="en-US" sz="1600" dirty="0"/>
          </a:p>
          <a:p>
            <a:endParaRPr lang="en-US" sz="1600" dirty="0"/>
          </a:p>
          <a:p>
            <a:r>
              <a:rPr lang="el-GR" sz="1600" dirty="0"/>
              <a:t>Αν θέλετε να ορίσετε διαφορετικά δικαιώματα για διαφορετικές κατηγορίες χρηστών, μπορείτε να διαχωρίσετε τις προδιαγραφές με κόμμα. Μπορείτε να τις συνδυάσετε για να επιτύχετε το επιθυμητό αποτέλεσμα. Ακολουθεί ο τρόπος με τον οποίο μπορείτε να ορίσετε </a:t>
            </a:r>
            <a:r>
              <a:rPr lang="el-GR" sz="1600" dirty="0" err="1"/>
              <a:t>rwx</a:t>
            </a:r>
            <a:r>
              <a:rPr lang="el-GR" sz="1600" dirty="0"/>
              <a:t> για τον χρήστη και να προσθέσετε x για την ομάδα</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38615" y="6022340"/>
            <a:ext cx="1530032" cy="612140"/>
          </a:xfrm>
          <a:prstGeom prst="rect">
            <a:avLst/>
          </a:prstGeom>
        </p:spPr>
      </p:pic>
      <p:sp>
        <p:nvSpPr>
          <p:cNvPr id="3" name="object 3"/>
          <p:cNvSpPr txBox="1">
            <a:spLocks noGrp="1"/>
          </p:cNvSpPr>
          <p:nvPr>
            <p:ph type="title"/>
          </p:nvPr>
        </p:nvSpPr>
        <p:spPr>
          <a:xfrm>
            <a:off x="843914" y="636270"/>
            <a:ext cx="6385560" cy="391160"/>
          </a:xfrm>
          <a:prstGeom prst="rect">
            <a:avLst/>
          </a:prstGeom>
        </p:spPr>
        <p:txBody>
          <a:bodyPr vert="horz" wrap="square" lIns="0" tIns="12700" rIns="0" bIns="0" rtlCol="0">
            <a:spAutoFit/>
          </a:bodyPr>
          <a:lstStyle/>
          <a:p>
            <a:pPr marL="12700">
              <a:lnSpc>
                <a:spcPct val="100000"/>
              </a:lnSpc>
              <a:spcBef>
                <a:spcPts val="100"/>
              </a:spcBef>
            </a:pPr>
            <a:r>
              <a:rPr sz="2400" b="1" spc="50" dirty="0">
                <a:latin typeface="Times New Roman"/>
                <a:cs typeface="Times New Roman"/>
              </a:rPr>
              <a:t>Χαλαρός</a:t>
            </a:r>
            <a:r>
              <a:rPr sz="2400" b="1" spc="10" dirty="0">
                <a:latin typeface="Times New Roman"/>
                <a:cs typeface="Times New Roman"/>
              </a:rPr>
              <a:t> </a:t>
            </a:r>
            <a:r>
              <a:rPr sz="2400" b="1" spc="40" dirty="0">
                <a:latin typeface="Times New Roman"/>
                <a:cs typeface="Times New Roman"/>
              </a:rPr>
              <a:t>έλεγχος</a:t>
            </a:r>
            <a:r>
              <a:rPr sz="2400" b="1" spc="20" dirty="0">
                <a:latin typeface="Times New Roman"/>
                <a:cs typeface="Times New Roman"/>
              </a:rPr>
              <a:t> </a:t>
            </a:r>
            <a:r>
              <a:rPr sz="2400" b="1" spc="55" dirty="0">
                <a:latin typeface="Times New Roman"/>
                <a:cs typeface="Times New Roman"/>
              </a:rPr>
              <a:t>με</a:t>
            </a:r>
            <a:r>
              <a:rPr sz="2400" b="1" spc="30" dirty="0">
                <a:latin typeface="Times New Roman"/>
                <a:cs typeface="Times New Roman"/>
              </a:rPr>
              <a:t> </a:t>
            </a:r>
            <a:r>
              <a:rPr sz="2400" b="1" spc="60" dirty="0">
                <a:latin typeface="Times New Roman"/>
                <a:cs typeface="Times New Roman"/>
              </a:rPr>
              <a:t>βάση</a:t>
            </a:r>
            <a:r>
              <a:rPr sz="2400" b="1" spc="30" dirty="0">
                <a:latin typeface="Times New Roman"/>
                <a:cs typeface="Times New Roman"/>
              </a:rPr>
              <a:t> </a:t>
            </a:r>
            <a:r>
              <a:rPr sz="2400" b="1" spc="55" dirty="0">
                <a:latin typeface="Times New Roman"/>
                <a:cs typeface="Times New Roman"/>
              </a:rPr>
              <a:t>αριθμητικά</a:t>
            </a:r>
            <a:r>
              <a:rPr sz="2400" b="1" spc="30" dirty="0">
                <a:latin typeface="Times New Roman"/>
                <a:cs typeface="Times New Roman"/>
              </a:rPr>
              <a:t> </a:t>
            </a:r>
            <a:r>
              <a:rPr sz="2400" b="1" spc="50" dirty="0">
                <a:latin typeface="Times New Roman"/>
                <a:cs typeface="Times New Roman"/>
              </a:rPr>
              <a:t>στοιχεία</a:t>
            </a:r>
            <a:endParaRPr sz="2400">
              <a:latin typeface="Times New Roman"/>
              <a:cs typeface="Times New Roman"/>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28</a:t>
            </a:r>
          </a:p>
        </p:txBody>
      </p:sp>
      <p:sp>
        <p:nvSpPr>
          <p:cNvPr id="4" name="object 4"/>
          <p:cNvSpPr txBox="1"/>
          <p:nvPr/>
        </p:nvSpPr>
        <p:spPr>
          <a:xfrm>
            <a:off x="752475" y="1186180"/>
            <a:ext cx="11271885" cy="787780"/>
          </a:xfrm>
          <a:prstGeom prst="rect">
            <a:avLst/>
          </a:prstGeom>
        </p:spPr>
        <p:txBody>
          <a:bodyPr vert="horz" wrap="square" lIns="0" tIns="12700" rIns="0" bIns="0" rtlCol="0">
            <a:spAutoFit/>
          </a:bodyPr>
          <a:lstStyle/>
          <a:p>
            <a:pPr marL="12700" marR="5080" indent="48895" algn="just">
              <a:lnSpc>
                <a:spcPct val="113599"/>
              </a:lnSpc>
              <a:spcBef>
                <a:spcPts val="100"/>
              </a:spcBef>
            </a:pPr>
            <a:r>
              <a:rPr sz="1350" spc="-5" dirty="0">
                <a:latin typeface="Calibri"/>
                <a:cs typeface="Calibri"/>
              </a:rPr>
              <a:t>Εκτός από τη συμβολική λειτουργία</a:t>
            </a:r>
            <a:r>
              <a:rPr sz="1350" spc="-5" dirty="0">
                <a:latin typeface="Times New Roman"/>
                <a:cs typeface="Times New Roman"/>
              </a:rPr>
              <a:t>, </a:t>
            </a:r>
            <a:r>
              <a:rPr sz="1350" dirty="0">
                <a:latin typeface="Calibri"/>
                <a:cs typeface="Calibri"/>
              </a:rPr>
              <a:t>η </a:t>
            </a:r>
            <a:r>
              <a:rPr sz="1350" spc="-5" dirty="0">
                <a:latin typeface="Calibri"/>
                <a:cs typeface="Calibri"/>
              </a:rPr>
              <a:t>λειτουργία μπορεί να χρησιμοποιηθεί με </a:t>
            </a:r>
            <a:r>
              <a:rPr lang="en-US" sz="1800" b="1" i="0" u="none" strike="noStrike" baseline="0" dirty="0">
                <a:solidFill>
                  <a:srgbClr val="FF0000"/>
                </a:solidFill>
                <a:latin typeface="TimesNewRomanPS-BoldMT"/>
              </a:rPr>
              <a:t>chmod </a:t>
            </a:r>
            <a:r>
              <a:rPr sz="1350" spc="-5" dirty="0">
                <a:latin typeface="Calibri"/>
                <a:cs typeface="Calibri"/>
              </a:rPr>
              <a:t>ορίσετε χαλαρούς ελέγχους αρχείων και καταλόγων</a:t>
            </a:r>
            <a:r>
              <a:rPr sz="1350" spc="-5" dirty="0">
                <a:latin typeface="Times New Roman"/>
                <a:cs typeface="Times New Roman"/>
              </a:rPr>
              <a:t>. </a:t>
            </a:r>
            <a:r>
              <a:rPr sz="1350" dirty="0">
                <a:latin typeface="Calibri"/>
                <a:cs typeface="Calibri"/>
              </a:rPr>
              <a:t>Η </a:t>
            </a:r>
            <a:r>
              <a:rPr sz="1350" spc="-5" dirty="0">
                <a:latin typeface="Calibri"/>
                <a:cs typeface="Calibri"/>
              </a:rPr>
              <a:t>κατανόηση των </a:t>
            </a:r>
            <a:r>
              <a:rPr sz="1350" dirty="0">
                <a:latin typeface="Calibri"/>
                <a:cs typeface="Calibri"/>
              </a:rPr>
              <a:t> </a:t>
            </a:r>
            <a:r>
              <a:rPr sz="1350" spc="-5" dirty="0">
                <a:latin typeface="Calibri"/>
                <a:cs typeface="Calibri"/>
              </a:rPr>
              <a:t>εννοιών πίσω από τον συμβολικό τρόπο λειτουργίας θα σας βοηθήσει να μάθετε τον οκταδικό τρόπο λειτουργίας</a:t>
            </a:r>
            <a:r>
              <a:rPr sz="1350" spc="-5" dirty="0">
                <a:latin typeface="Times New Roman"/>
                <a:cs typeface="Times New Roman"/>
              </a:rPr>
              <a:t>. </a:t>
            </a:r>
            <a:r>
              <a:rPr sz="1350" spc="-5" dirty="0">
                <a:latin typeface="Calibri"/>
                <a:cs typeface="Calibri"/>
              </a:rPr>
              <a:t>Στον οκταδικό τρόπο λειτουργίας </a:t>
            </a:r>
            <a:r>
              <a:rPr sz="1350" dirty="0">
                <a:latin typeface="Calibri"/>
                <a:cs typeface="Calibri"/>
              </a:rPr>
              <a:t>οι </a:t>
            </a:r>
            <a:r>
              <a:rPr sz="1350" spc="-5" dirty="0">
                <a:latin typeface="Calibri"/>
                <a:cs typeface="Calibri"/>
              </a:rPr>
              <a:t>χαλαροί </a:t>
            </a:r>
            <a:r>
              <a:rPr sz="1350" dirty="0">
                <a:latin typeface="Calibri"/>
                <a:cs typeface="Calibri"/>
              </a:rPr>
              <a:t> </a:t>
            </a:r>
            <a:r>
              <a:rPr sz="1350" spc="-5" dirty="0">
                <a:latin typeface="Calibri"/>
                <a:cs typeface="Calibri"/>
              </a:rPr>
              <a:t>έλεγχοι</a:t>
            </a:r>
            <a:r>
              <a:rPr sz="1350" spc="30" dirty="0">
                <a:latin typeface="Calibri"/>
                <a:cs typeface="Calibri"/>
              </a:rPr>
              <a:t> </a:t>
            </a:r>
            <a:r>
              <a:rPr sz="1350" spc="-5" dirty="0">
                <a:latin typeface="Calibri"/>
                <a:cs typeface="Calibri"/>
              </a:rPr>
              <a:t>βασίζονται</a:t>
            </a:r>
            <a:r>
              <a:rPr sz="1350" spc="25" dirty="0">
                <a:latin typeface="Calibri"/>
                <a:cs typeface="Calibri"/>
              </a:rPr>
              <a:t> </a:t>
            </a:r>
            <a:r>
              <a:rPr sz="1350" spc="-5" dirty="0">
                <a:latin typeface="Calibri"/>
                <a:cs typeface="Calibri"/>
              </a:rPr>
              <a:t>στο</a:t>
            </a:r>
            <a:r>
              <a:rPr sz="1350" spc="30" dirty="0">
                <a:latin typeface="Calibri"/>
                <a:cs typeface="Calibri"/>
              </a:rPr>
              <a:t> </a:t>
            </a:r>
            <a:r>
              <a:rPr sz="1350" spc="-5" dirty="0">
                <a:latin typeface="Calibri"/>
                <a:cs typeface="Calibri"/>
              </a:rPr>
              <a:t>δυαδικό</a:t>
            </a:r>
            <a:r>
              <a:rPr sz="1350" spc="30" dirty="0">
                <a:latin typeface="Calibri"/>
                <a:cs typeface="Calibri"/>
              </a:rPr>
              <a:t> </a:t>
            </a:r>
            <a:r>
              <a:rPr sz="1350" spc="-5" dirty="0">
                <a:latin typeface="Calibri"/>
                <a:cs typeface="Calibri"/>
              </a:rPr>
              <a:t>σύστημα</a:t>
            </a:r>
            <a:r>
              <a:rPr sz="1350" spc="-5" dirty="0">
                <a:latin typeface="Times New Roman"/>
                <a:cs typeface="Times New Roman"/>
              </a:rPr>
              <a:t>.</a:t>
            </a:r>
            <a:endParaRPr sz="1350" dirty="0">
              <a:latin typeface="Times New Roman"/>
              <a:cs typeface="Times New Roman"/>
            </a:endParaRPr>
          </a:p>
        </p:txBody>
      </p:sp>
      <p:sp>
        <p:nvSpPr>
          <p:cNvPr id="5" name="object 5"/>
          <p:cNvSpPr txBox="1"/>
          <p:nvPr/>
        </p:nvSpPr>
        <p:spPr>
          <a:xfrm>
            <a:off x="752475" y="2733675"/>
            <a:ext cx="10313035" cy="726440"/>
          </a:xfrm>
          <a:prstGeom prst="rect">
            <a:avLst/>
          </a:prstGeom>
        </p:spPr>
        <p:txBody>
          <a:bodyPr vert="horz" wrap="square" lIns="0" tIns="12700" rIns="0" bIns="0" rtlCol="0">
            <a:spAutoFit/>
          </a:bodyPr>
          <a:lstStyle/>
          <a:p>
            <a:pPr marL="12700" marR="5080" indent="48895" algn="just">
              <a:lnSpc>
                <a:spcPct val="113599"/>
              </a:lnSpc>
              <a:spcBef>
                <a:spcPts val="100"/>
              </a:spcBef>
            </a:pPr>
            <a:r>
              <a:rPr sz="1350" spc="-5" dirty="0">
                <a:latin typeface="Calibri"/>
                <a:cs typeface="Calibri"/>
              </a:rPr>
              <a:t>Κάθε τύπος ελέγχου χαλαρού ελέγχου αντιμετωπίζεται ως δυαδικό ψηφίο το οποίο είναι είτε </a:t>
            </a:r>
            <a:r>
              <a:rPr sz="1350" i="1" u="heavy" spc="-5" dirty="0">
                <a:uFill>
                  <a:solidFill>
                    <a:srgbClr val="000000"/>
                  </a:solidFill>
                </a:uFill>
                <a:latin typeface="Calibri"/>
                <a:cs typeface="Calibri"/>
              </a:rPr>
              <a:t>απενεργοποιημένο</a:t>
            </a:r>
            <a:r>
              <a:rPr sz="1350" i="1" spc="-5" dirty="0">
                <a:latin typeface="Calibri"/>
                <a:cs typeface="Calibri"/>
              </a:rPr>
              <a:t> </a:t>
            </a:r>
            <a:r>
              <a:rPr sz="1350" spc="-5" dirty="0">
                <a:latin typeface="Times New Roman"/>
                <a:cs typeface="Times New Roman"/>
              </a:rPr>
              <a:t>0) </a:t>
            </a:r>
            <a:r>
              <a:rPr sz="1350" spc="-5" dirty="0">
                <a:latin typeface="Calibri"/>
                <a:cs typeface="Calibri"/>
              </a:rPr>
              <a:t>είτε ενεργοποιημένο </a:t>
            </a:r>
            <a:r>
              <a:rPr sz="1350" spc="-5" dirty="0">
                <a:latin typeface="Times New Roman"/>
                <a:cs typeface="Times New Roman"/>
              </a:rPr>
              <a:t>(1). </a:t>
            </a:r>
            <a:r>
              <a:rPr sz="1350" spc="-5" dirty="0">
                <a:latin typeface="Calibri"/>
                <a:cs typeface="Calibri"/>
              </a:rPr>
              <a:t>Στα </a:t>
            </a:r>
            <a:r>
              <a:rPr sz="1350" dirty="0">
                <a:latin typeface="Calibri"/>
                <a:cs typeface="Calibri"/>
              </a:rPr>
              <a:t> </a:t>
            </a:r>
            <a:r>
              <a:rPr sz="1350" spc="-5" dirty="0">
                <a:latin typeface="Calibri"/>
                <a:cs typeface="Calibri"/>
              </a:rPr>
              <a:t>χαλαρά πλαίσια ελέγχου</a:t>
            </a:r>
            <a:r>
              <a:rPr sz="1350" spc="-5" dirty="0">
                <a:latin typeface="Times New Roman"/>
                <a:cs typeface="Times New Roman"/>
              </a:rPr>
              <a:t>, </a:t>
            </a:r>
            <a:r>
              <a:rPr sz="1350" spc="-5" dirty="0">
                <a:latin typeface="Calibri"/>
                <a:cs typeface="Calibri"/>
              </a:rPr>
              <a:t>έχει σημασία</a:t>
            </a:r>
            <a:r>
              <a:rPr sz="1350" spc="-5" dirty="0">
                <a:latin typeface="Times New Roman"/>
                <a:cs typeface="Times New Roman"/>
              </a:rPr>
              <a:t>. </a:t>
            </a:r>
            <a:r>
              <a:rPr sz="1350" dirty="0">
                <a:latin typeface="Calibri"/>
                <a:cs typeface="Calibri"/>
              </a:rPr>
              <a:t>Οι </a:t>
            </a:r>
            <a:r>
              <a:rPr sz="1350" spc="-5" dirty="0">
                <a:latin typeface="Calibri"/>
                <a:cs typeface="Calibri"/>
              </a:rPr>
              <a:t>χαλαροί έλεγχοι είναι πάντα σε σειρά ανάγνωσης</a:t>
            </a:r>
            <a:r>
              <a:rPr sz="1350" spc="-5" dirty="0">
                <a:latin typeface="Times New Roman"/>
                <a:cs typeface="Times New Roman"/>
              </a:rPr>
              <a:t>, </a:t>
            </a:r>
            <a:r>
              <a:rPr sz="1350" spc="-5" dirty="0">
                <a:latin typeface="Calibri"/>
                <a:cs typeface="Calibri"/>
              </a:rPr>
              <a:t>εγγραφής και εκτέλεσης</a:t>
            </a:r>
            <a:r>
              <a:rPr sz="1350" spc="-5" dirty="0">
                <a:latin typeface="Times New Roman"/>
                <a:cs typeface="Times New Roman"/>
              </a:rPr>
              <a:t>. </a:t>
            </a:r>
            <a:r>
              <a:rPr sz="1350" spc="-5" dirty="0">
                <a:latin typeface="Calibri"/>
                <a:cs typeface="Calibri"/>
              </a:rPr>
              <a:t>Εάν τα </a:t>
            </a:r>
            <a:r>
              <a:rPr sz="1350" spc="-5" dirty="0">
                <a:latin typeface="Times New Roman"/>
                <a:cs typeface="Times New Roman"/>
              </a:rPr>
              <a:t>r, </a:t>
            </a:r>
            <a:r>
              <a:rPr sz="1350" dirty="0">
                <a:latin typeface="Times New Roman"/>
                <a:cs typeface="Times New Roman"/>
              </a:rPr>
              <a:t>w </a:t>
            </a:r>
            <a:r>
              <a:rPr sz="1350" spc="-5" dirty="0">
                <a:latin typeface="Calibri"/>
                <a:cs typeface="Calibri"/>
              </a:rPr>
              <a:t>και </a:t>
            </a:r>
            <a:r>
              <a:rPr sz="1350" dirty="0">
                <a:latin typeface="Times New Roman"/>
                <a:cs typeface="Times New Roman"/>
              </a:rPr>
              <a:t>x </a:t>
            </a:r>
            <a:r>
              <a:rPr sz="1350" spc="-5" dirty="0">
                <a:latin typeface="Calibri"/>
                <a:cs typeface="Calibri"/>
              </a:rPr>
              <a:t>είναι όλα </a:t>
            </a:r>
            <a:r>
              <a:rPr sz="1350" dirty="0">
                <a:latin typeface="Calibri"/>
                <a:cs typeface="Calibri"/>
              </a:rPr>
              <a:t> </a:t>
            </a:r>
            <a:r>
              <a:rPr sz="1350" spc="-5" dirty="0">
                <a:latin typeface="Calibri"/>
                <a:cs typeface="Calibri"/>
              </a:rPr>
              <a:t>απενεργοποιημένα</a:t>
            </a:r>
            <a:r>
              <a:rPr sz="1350" spc="-5" dirty="0">
                <a:latin typeface="Times New Roman"/>
                <a:cs typeface="Times New Roman"/>
              </a:rPr>
              <a:t>, </a:t>
            </a:r>
            <a:r>
              <a:rPr sz="1350" dirty="0">
                <a:latin typeface="Calibri"/>
                <a:cs typeface="Calibri"/>
              </a:rPr>
              <a:t>η</a:t>
            </a:r>
            <a:r>
              <a:rPr sz="1350" spc="30" dirty="0">
                <a:latin typeface="Calibri"/>
                <a:cs typeface="Calibri"/>
              </a:rPr>
              <a:t> </a:t>
            </a:r>
            <a:r>
              <a:rPr sz="1350" spc="-5" dirty="0">
                <a:latin typeface="Calibri"/>
                <a:cs typeface="Calibri"/>
              </a:rPr>
              <a:t>δυαδική</a:t>
            </a:r>
            <a:r>
              <a:rPr sz="1350" spc="30" dirty="0">
                <a:latin typeface="Calibri"/>
                <a:cs typeface="Calibri"/>
              </a:rPr>
              <a:t> </a:t>
            </a:r>
            <a:r>
              <a:rPr sz="1350" spc="-5" dirty="0">
                <a:latin typeface="Calibri"/>
                <a:cs typeface="Calibri"/>
              </a:rPr>
              <a:t>αναπαράσταση</a:t>
            </a:r>
            <a:r>
              <a:rPr sz="1350" spc="20" dirty="0">
                <a:latin typeface="Calibri"/>
                <a:cs typeface="Calibri"/>
              </a:rPr>
              <a:t> </a:t>
            </a:r>
            <a:r>
              <a:rPr sz="1350" spc="-5" dirty="0">
                <a:latin typeface="Calibri"/>
                <a:cs typeface="Calibri"/>
              </a:rPr>
              <a:t>είναι</a:t>
            </a:r>
            <a:r>
              <a:rPr sz="1350" spc="25" dirty="0">
                <a:latin typeface="Calibri"/>
                <a:cs typeface="Calibri"/>
              </a:rPr>
              <a:t> </a:t>
            </a:r>
            <a:r>
              <a:rPr sz="1350" spc="-5" dirty="0">
                <a:latin typeface="Times New Roman"/>
                <a:cs typeface="Times New Roman"/>
              </a:rPr>
              <a:t>000.</a:t>
            </a:r>
            <a:endParaRPr sz="1350">
              <a:latin typeface="Times New Roman"/>
              <a:cs typeface="Times New Roman"/>
            </a:endParaRPr>
          </a:p>
        </p:txBody>
      </p:sp>
      <p:sp>
        <p:nvSpPr>
          <p:cNvPr id="6" name="object 6"/>
          <p:cNvSpPr txBox="1"/>
          <p:nvPr/>
        </p:nvSpPr>
        <p:spPr>
          <a:xfrm>
            <a:off x="752475" y="4281805"/>
            <a:ext cx="11285220" cy="492759"/>
          </a:xfrm>
          <a:prstGeom prst="rect">
            <a:avLst/>
          </a:prstGeom>
        </p:spPr>
        <p:txBody>
          <a:bodyPr vert="horz" wrap="square" lIns="0" tIns="12700" rIns="0" bIns="0" rtlCol="0">
            <a:spAutoFit/>
          </a:bodyPr>
          <a:lstStyle/>
          <a:p>
            <a:pPr marL="12700" marR="5080" indent="48895">
              <a:lnSpc>
                <a:spcPct val="113599"/>
              </a:lnSpc>
              <a:spcBef>
                <a:spcPts val="100"/>
              </a:spcBef>
            </a:pPr>
            <a:r>
              <a:rPr sz="1350" spc="-5" dirty="0">
                <a:latin typeface="Calibri"/>
                <a:cs typeface="Calibri"/>
              </a:rPr>
              <a:t>Αν</a:t>
            </a:r>
            <a:r>
              <a:rPr sz="1350" spc="35" dirty="0">
                <a:latin typeface="Calibri"/>
                <a:cs typeface="Calibri"/>
              </a:rPr>
              <a:t> </a:t>
            </a:r>
            <a:r>
              <a:rPr sz="1350" spc="-5" dirty="0">
                <a:latin typeface="Calibri"/>
                <a:cs typeface="Calibri"/>
              </a:rPr>
              <a:t>όλα</a:t>
            </a:r>
            <a:r>
              <a:rPr sz="1350" spc="50" dirty="0">
                <a:latin typeface="Calibri"/>
                <a:cs typeface="Calibri"/>
              </a:rPr>
              <a:t> </a:t>
            </a:r>
            <a:r>
              <a:rPr sz="1350" spc="-5" dirty="0">
                <a:latin typeface="Calibri"/>
                <a:cs typeface="Calibri"/>
              </a:rPr>
              <a:t>είναι</a:t>
            </a:r>
            <a:r>
              <a:rPr sz="1350" spc="35" dirty="0">
                <a:latin typeface="Calibri"/>
                <a:cs typeface="Calibri"/>
              </a:rPr>
              <a:t> </a:t>
            </a:r>
            <a:r>
              <a:rPr sz="1350" spc="-5" dirty="0">
                <a:latin typeface="Calibri"/>
                <a:cs typeface="Calibri"/>
              </a:rPr>
              <a:t>ενεργοποιημένα</a:t>
            </a:r>
            <a:r>
              <a:rPr sz="1350" spc="-5" dirty="0">
                <a:latin typeface="Times New Roman"/>
                <a:cs typeface="Times New Roman"/>
              </a:rPr>
              <a:t>,</a:t>
            </a:r>
            <a:r>
              <a:rPr sz="1350" spc="10" dirty="0">
                <a:latin typeface="Times New Roman"/>
                <a:cs typeface="Times New Roman"/>
              </a:rPr>
              <a:t> </a:t>
            </a:r>
            <a:r>
              <a:rPr sz="1350" dirty="0">
                <a:latin typeface="Calibri"/>
                <a:cs typeface="Calibri"/>
              </a:rPr>
              <a:t>η</a:t>
            </a:r>
            <a:r>
              <a:rPr sz="1350" spc="45" dirty="0">
                <a:latin typeface="Calibri"/>
                <a:cs typeface="Calibri"/>
              </a:rPr>
              <a:t> </a:t>
            </a:r>
            <a:r>
              <a:rPr sz="1350" spc="-5" dirty="0">
                <a:latin typeface="Calibri"/>
                <a:cs typeface="Calibri"/>
              </a:rPr>
              <a:t>δυαδική</a:t>
            </a:r>
            <a:r>
              <a:rPr sz="1350" spc="50" dirty="0">
                <a:latin typeface="Calibri"/>
                <a:cs typeface="Calibri"/>
              </a:rPr>
              <a:t> </a:t>
            </a:r>
            <a:r>
              <a:rPr sz="1350" spc="-5" dirty="0">
                <a:latin typeface="Calibri"/>
                <a:cs typeface="Calibri"/>
              </a:rPr>
              <a:t>αναπαράσταση</a:t>
            </a:r>
            <a:r>
              <a:rPr sz="1350" spc="30" dirty="0">
                <a:latin typeface="Calibri"/>
                <a:cs typeface="Calibri"/>
              </a:rPr>
              <a:t> </a:t>
            </a:r>
            <a:r>
              <a:rPr sz="1350" spc="-5" dirty="0">
                <a:latin typeface="Calibri"/>
                <a:cs typeface="Calibri"/>
              </a:rPr>
              <a:t>είναι</a:t>
            </a:r>
            <a:r>
              <a:rPr sz="1350" spc="40" dirty="0">
                <a:latin typeface="Calibri"/>
                <a:cs typeface="Calibri"/>
              </a:rPr>
              <a:t> </a:t>
            </a:r>
            <a:r>
              <a:rPr sz="1350" spc="-5" dirty="0">
                <a:latin typeface="Times New Roman"/>
                <a:cs typeface="Times New Roman"/>
              </a:rPr>
              <a:t>111.</a:t>
            </a:r>
            <a:r>
              <a:rPr sz="1350" spc="15" dirty="0">
                <a:latin typeface="Times New Roman"/>
                <a:cs typeface="Times New Roman"/>
              </a:rPr>
              <a:t> </a:t>
            </a:r>
            <a:r>
              <a:rPr sz="1350" spc="-5" dirty="0">
                <a:latin typeface="Calibri"/>
                <a:cs typeface="Calibri"/>
              </a:rPr>
              <a:t>Για</a:t>
            </a:r>
            <a:r>
              <a:rPr sz="1350" spc="40" dirty="0">
                <a:latin typeface="Calibri"/>
                <a:cs typeface="Calibri"/>
              </a:rPr>
              <a:t> </a:t>
            </a:r>
            <a:r>
              <a:rPr sz="1350" spc="-5" dirty="0">
                <a:latin typeface="Calibri"/>
                <a:cs typeface="Calibri"/>
              </a:rPr>
              <a:t>την</a:t>
            </a:r>
            <a:r>
              <a:rPr sz="1350" spc="40" dirty="0">
                <a:latin typeface="Calibri"/>
                <a:cs typeface="Calibri"/>
              </a:rPr>
              <a:t> </a:t>
            </a:r>
            <a:r>
              <a:rPr sz="1350" spc="-5" dirty="0">
                <a:latin typeface="Calibri"/>
                <a:cs typeface="Calibri"/>
              </a:rPr>
              <a:t>αναπαράσταση</a:t>
            </a:r>
            <a:r>
              <a:rPr sz="1350" spc="35" dirty="0">
                <a:latin typeface="Calibri"/>
                <a:cs typeface="Calibri"/>
              </a:rPr>
              <a:t> </a:t>
            </a:r>
            <a:r>
              <a:rPr sz="1350" spc="-5" dirty="0">
                <a:latin typeface="Calibri"/>
                <a:cs typeface="Calibri"/>
              </a:rPr>
              <a:t>των</a:t>
            </a:r>
            <a:r>
              <a:rPr sz="1350" spc="45" dirty="0">
                <a:latin typeface="Calibri"/>
                <a:cs typeface="Calibri"/>
              </a:rPr>
              <a:t> </a:t>
            </a:r>
            <a:r>
              <a:rPr sz="1350" spc="-5" dirty="0">
                <a:latin typeface="Calibri"/>
                <a:cs typeface="Calibri"/>
              </a:rPr>
              <a:t>δικαιωμάτων</a:t>
            </a:r>
            <a:r>
              <a:rPr sz="1350" spc="40" dirty="0">
                <a:latin typeface="Calibri"/>
                <a:cs typeface="Calibri"/>
              </a:rPr>
              <a:t> </a:t>
            </a:r>
            <a:r>
              <a:rPr sz="1350" spc="-5" dirty="0">
                <a:latin typeface="Calibri"/>
                <a:cs typeface="Calibri"/>
              </a:rPr>
              <a:t>ανάγνωσης</a:t>
            </a:r>
            <a:r>
              <a:rPr sz="1350" spc="40" dirty="0">
                <a:latin typeface="Calibri"/>
                <a:cs typeface="Calibri"/>
              </a:rPr>
              <a:t> </a:t>
            </a:r>
            <a:r>
              <a:rPr sz="1350" spc="-5" dirty="0">
                <a:latin typeface="Calibri"/>
                <a:cs typeface="Calibri"/>
              </a:rPr>
              <a:t>και</a:t>
            </a:r>
            <a:r>
              <a:rPr sz="1350" spc="45" dirty="0">
                <a:latin typeface="Calibri"/>
                <a:cs typeface="Calibri"/>
              </a:rPr>
              <a:t> </a:t>
            </a:r>
            <a:r>
              <a:rPr sz="1350" spc="-5" dirty="0">
                <a:latin typeface="Calibri"/>
                <a:cs typeface="Calibri"/>
              </a:rPr>
              <a:t>εκτέλεσης</a:t>
            </a:r>
            <a:r>
              <a:rPr sz="1350" spc="-5" dirty="0">
                <a:latin typeface="Times New Roman"/>
                <a:cs typeface="Times New Roman"/>
              </a:rPr>
              <a:t>,</a:t>
            </a:r>
            <a:r>
              <a:rPr sz="1350" spc="10" dirty="0">
                <a:latin typeface="Times New Roman"/>
                <a:cs typeface="Times New Roman"/>
              </a:rPr>
              <a:t> </a:t>
            </a:r>
            <a:r>
              <a:rPr sz="1350" spc="-5" dirty="0">
                <a:latin typeface="Calibri"/>
                <a:cs typeface="Calibri"/>
              </a:rPr>
              <a:t>ενώ</a:t>
            </a:r>
            <a:r>
              <a:rPr sz="1350" spc="45" dirty="0">
                <a:latin typeface="Calibri"/>
                <a:cs typeface="Calibri"/>
              </a:rPr>
              <a:t> </a:t>
            </a:r>
            <a:r>
              <a:rPr sz="1350" spc="-5" dirty="0">
                <a:latin typeface="Calibri"/>
                <a:cs typeface="Calibri"/>
              </a:rPr>
              <a:t>παραλείπονται</a:t>
            </a:r>
            <a:r>
              <a:rPr sz="1350" spc="40" dirty="0">
                <a:latin typeface="Calibri"/>
                <a:cs typeface="Calibri"/>
              </a:rPr>
              <a:t> </a:t>
            </a:r>
            <a:r>
              <a:rPr sz="1350" spc="-5" dirty="0">
                <a:latin typeface="Calibri"/>
                <a:cs typeface="Calibri"/>
              </a:rPr>
              <a:t>τα </a:t>
            </a:r>
            <a:r>
              <a:rPr sz="1350" dirty="0">
                <a:latin typeface="Calibri"/>
                <a:cs typeface="Calibri"/>
              </a:rPr>
              <a:t> </a:t>
            </a:r>
            <a:r>
              <a:rPr sz="1350" spc="-5" dirty="0">
                <a:latin typeface="Calibri"/>
                <a:cs typeface="Calibri"/>
              </a:rPr>
              <a:t>δικαιώματα</a:t>
            </a:r>
            <a:r>
              <a:rPr sz="1350" spc="30" dirty="0">
                <a:latin typeface="Calibri"/>
                <a:cs typeface="Calibri"/>
              </a:rPr>
              <a:t> </a:t>
            </a:r>
            <a:r>
              <a:rPr sz="1350" spc="-5" dirty="0">
                <a:latin typeface="Calibri"/>
                <a:cs typeface="Calibri"/>
              </a:rPr>
              <a:t>εγγραφής</a:t>
            </a:r>
            <a:r>
              <a:rPr sz="1350" spc="-5" dirty="0">
                <a:latin typeface="Times New Roman"/>
                <a:cs typeface="Times New Roman"/>
              </a:rPr>
              <a:t>, </a:t>
            </a:r>
            <a:r>
              <a:rPr sz="1350" dirty="0">
                <a:latin typeface="Calibri"/>
                <a:cs typeface="Calibri"/>
              </a:rPr>
              <a:t>ο</a:t>
            </a:r>
            <a:r>
              <a:rPr sz="1350" spc="30" dirty="0">
                <a:latin typeface="Calibri"/>
                <a:cs typeface="Calibri"/>
              </a:rPr>
              <a:t> </a:t>
            </a:r>
            <a:r>
              <a:rPr sz="1350" spc="-5" dirty="0">
                <a:latin typeface="Calibri"/>
                <a:cs typeface="Calibri"/>
              </a:rPr>
              <a:t>δυαδικός</a:t>
            </a:r>
            <a:r>
              <a:rPr sz="1350" spc="30" dirty="0">
                <a:latin typeface="Calibri"/>
                <a:cs typeface="Calibri"/>
              </a:rPr>
              <a:t> </a:t>
            </a:r>
            <a:r>
              <a:rPr sz="1350" spc="-5" dirty="0">
                <a:latin typeface="Calibri"/>
                <a:cs typeface="Calibri"/>
              </a:rPr>
              <a:t>αριθμός</a:t>
            </a:r>
            <a:r>
              <a:rPr sz="1350" spc="30" dirty="0">
                <a:latin typeface="Calibri"/>
                <a:cs typeface="Calibri"/>
              </a:rPr>
              <a:t> </a:t>
            </a:r>
            <a:r>
              <a:rPr sz="1350" spc="-5" dirty="0">
                <a:latin typeface="Calibri"/>
                <a:cs typeface="Calibri"/>
              </a:rPr>
              <a:t>είναι</a:t>
            </a:r>
            <a:r>
              <a:rPr sz="1350" spc="25" dirty="0">
                <a:latin typeface="Calibri"/>
                <a:cs typeface="Calibri"/>
              </a:rPr>
              <a:t> </a:t>
            </a:r>
            <a:r>
              <a:rPr sz="1350" spc="-5" dirty="0">
                <a:latin typeface="Times New Roman"/>
                <a:cs typeface="Times New Roman"/>
              </a:rPr>
              <a:t>101.</a:t>
            </a:r>
            <a:endParaRPr sz="1350">
              <a:latin typeface="Times New Roman"/>
              <a:cs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38615" y="6022340"/>
            <a:ext cx="1530032" cy="612140"/>
          </a:xfrm>
          <a:prstGeom prst="rect">
            <a:avLst/>
          </a:prstGeom>
        </p:spPr>
      </p:pic>
      <p:sp>
        <p:nvSpPr>
          <p:cNvPr id="3" name="object 3"/>
          <p:cNvSpPr txBox="1"/>
          <p:nvPr/>
        </p:nvSpPr>
        <p:spPr>
          <a:xfrm>
            <a:off x="2421254" y="1108392"/>
            <a:ext cx="116205"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imes New Roman"/>
                <a:cs typeface="Times New Roman"/>
              </a:rPr>
              <a:t>r</a:t>
            </a:r>
            <a:endParaRPr sz="1600">
              <a:latin typeface="Times New Roman"/>
              <a:cs typeface="Times New Roman"/>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29</a:t>
            </a:r>
          </a:p>
        </p:txBody>
      </p:sp>
      <p:sp>
        <p:nvSpPr>
          <p:cNvPr id="4" name="object 4"/>
          <p:cNvSpPr txBox="1"/>
          <p:nvPr/>
        </p:nvSpPr>
        <p:spPr>
          <a:xfrm>
            <a:off x="3640454" y="1118870"/>
            <a:ext cx="177165"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libri"/>
                <a:cs typeface="Calibri"/>
              </a:rPr>
              <a:t>w</a:t>
            </a:r>
            <a:endParaRPr sz="1600">
              <a:latin typeface="Calibri"/>
              <a:cs typeface="Calibri"/>
            </a:endParaRPr>
          </a:p>
        </p:txBody>
      </p:sp>
      <p:sp>
        <p:nvSpPr>
          <p:cNvPr id="5" name="object 5"/>
          <p:cNvSpPr txBox="1"/>
          <p:nvPr/>
        </p:nvSpPr>
        <p:spPr>
          <a:xfrm>
            <a:off x="4890134" y="1118870"/>
            <a:ext cx="11938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libri"/>
                <a:cs typeface="Calibri"/>
              </a:rPr>
              <a:t>x</a:t>
            </a:r>
            <a:endParaRPr sz="1600">
              <a:latin typeface="Calibri"/>
              <a:cs typeface="Calibri"/>
            </a:endParaRPr>
          </a:p>
        </p:txBody>
      </p:sp>
      <p:sp>
        <p:nvSpPr>
          <p:cNvPr id="6" name="object 6"/>
          <p:cNvSpPr txBox="1">
            <a:spLocks noGrp="1"/>
          </p:cNvSpPr>
          <p:nvPr>
            <p:ph type="title"/>
          </p:nvPr>
        </p:nvSpPr>
        <p:spPr>
          <a:xfrm>
            <a:off x="6874192" y="1118870"/>
            <a:ext cx="1118235" cy="269240"/>
          </a:xfrm>
          <a:prstGeom prst="rect">
            <a:avLst/>
          </a:prstGeom>
        </p:spPr>
        <p:txBody>
          <a:bodyPr vert="horz" wrap="square" lIns="0" tIns="12700" rIns="0" bIns="0" rtlCol="0">
            <a:spAutoFit/>
          </a:bodyPr>
          <a:lstStyle/>
          <a:p>
            <a:pPr marL="12700">
              <a:lnSpc>
                <a:spcPct val="100000"/>
              </a:lnSpc>
              <a:spcBef>
                <a:spcPts val="100"/>
              </a:spcBef>
            </a:pPr>
            <a:r>
              <a:rPr sz="1600" b="1" spc="-15" dirty="0">
                <a:latin typeface="Arial"/>
                <a:cs typeface="Arial"/>
              </a:rPr>
              <a:t>Επεξήγηση</a:t>
            </a:r>
            <a:endParaRPr sz="1600">
              <a:latin typeface="Arial"/>
              <a:cs typeface="Arial"/>
            </a:endParaRPr>
          </a:p>
        </p:txBody>
      </p:sp>
      <p:sp>
        <p:nvSpPr>
          <p:cNvPr id="7" name="object 7"/>
          <p:cNvSpPr txBox="1"/>
          <p:nvPr/>
        </p:nvSpPr>
        <p:spPr>
          <a:xfrm>
            <a:off x="2430145" y="2129790"/>
            <a:ext cx="10223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0</a:t>
            </a:r>
            <a:endParaRPr sz="1200">
              <a:latin typeface="Times New Roman"/>
              <a:cs typeface="Times New Roman"/>
            </a:endParaRPr>
          </a:p>
        </p:txBody>
      </p:sp>
      <p:sp>
        <p:nvSpPr>
          <p:cNvPr id="8" name="object 8"/>
          <p:cNvSpPr txBox="1"/>
          <p:nvPr/>
        </p:nvSpPr>
        <p:spPr>
          <a:xfrm>
            <a:off x="3677602" y="2129472"/>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0</a:t>
            </a:r>
            <a:endParaRPr sz="1200">
              <a:latin typeface="Calibri"/>
              <a:cs typeface="Calibri"/>
            </a:endParaRPr>
          </a:p>
        </p:txBody>
      </p:sp>
      <p:sp>
        <p:nvSpPr>
          <p:cNvPr id="9" name="object 9"/>
          <p:cNvSpPr txBox="1"/>
          <p:nvPr/>
        </p:nvSpPr>
        <p:spPr>
          <a:xfrm>
            <a:off x="4899659" y="2129472"/>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0</a:t>
            </a:r>
            <a:endParaRPr sz="1200">
              <a:latin typeface="Calibri"/>
              <a:cs typeface="Calibri"/>
            </a:endParaRPr>
          </a:p>
        </p:txBody>
      </p:sp>
      <p:sp>
        <p:nvSpPr>
          <p:cNvPr id="10" name="object 10"/>
          <p:cNvSpPr txBox="1"/>
          <p:nvPr/>
        </p:nvSpPr>
        <p:spPr>
          <a:xfrm>
            <a:off x="6769100" y="2130425"/>
            <a:ext cx="133032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Δυαδική</a:t>
            </a:r>
            <a:r>
              <a:rPr sz="1200" spc="-50" dirty="0">
                <a:latin typeface="Arial"/>
                <a:cs typeface="Arial"/>
              </a:rPr>
              <a:t> </a:t>
            </a:r>
            <a:r>
              <a:rPr sz="1200" spc="-5" dirty="0">
                <a:latin typeface="Arial"/>
                <a:cs typeface="Arial"/>
              </a:rPr>
              <a:t>τιμή</a:t>
            </a:r>
            <a:r>
              <a:rPr sz="1200" spc="-45" dirty="0">
                <a:latin typeface="Arial"/>
                <a:cs typeface="Arial"/>
              </a:rPr>
              <a:t> </a:t>
            </a:r>
            <a:r>
              <a:rPr sz="1200" spc="-5" dirty="0">
                <a:latin typeface="Arial"/>
                <a:cs typeface="Arial"/>
              </a:rPr>
              <a:t>για</a:t>
            </a:r>
            <a:r>
              <a:rPr sz="1200" spc="-50" dirty="0">
                <a:latin typeface="Arial"/>
                <a:cs typeface="Arial"/>
              </a:rPr>
              <a:t> </a:t>
            </a:r>
            <a:r>
              <a:rPr sz="1200" spc="-20" dirty="0">
                <a:latin typeface="Times New Roman"/>
                <a:cs typeface="Times New Roman"/>
              </a:rPr>
              <a:t>off</a:t>
            </a:r>
            <a:endParaRPr sz="1200">
              <a:latin typeface="Times New Roman"/>
              <a:cs typeface="Times New Roman"/>
            </a:endParaRPr>
          </a:p>
        </p:txBody>
      </p:sp>
      <p:sp>
        <p:nvSpPr>
          <p:cNvPr id="11" name="object 11"/>
          <p:cNvSpPr txBox="1"/>
          <p:nvPr/>
        </p:nvSpPr>
        <p:spPr>
          <a:xfrm>
            <a:off x="2430145" y="2928620"/>
            <a:ext cx="10223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1</a:t>
            </a:r>
            <a:endParaRPr sz="1200">
              <a:latin typeface="Times New Roman"/>
              <a:cs typeface="Times New Roman"/>
            </a:endParaRPr>
          </a:p>
        </p:txBody>
      </p:sp>
      <p:sp>
        <p:nvSpPr>
          <p:cNvPr id="12" name="object 12"/>
          <p:cNvSpPr txBox="1"/>
          <p:nvPr/>
        </p:nvSpPr>
        <p:spPr>
          <a:xfrm>
            <a:off x="3677602" y="2927667"/>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a:t>
            </a:r>
            <a:endParaRPr sz="1200">
              <a:latin typeface="Calibri"/>
              <a:cs typeface="Calibri"/>
            </a:endParaRPr>
          </a:p>
        </p:txBody>
      </p:sp>
      <p:sp>
        <p:nvSpPr>
          <p:cNvPr id="13" name="object 13"/>
          <p:cNvSpPr txBox="1"/>
          <p:nvPr/>
        </p:nvSpPr>
        <p:spPr>
          <a:xfrm>
            <a:off x="4899659" y="2927667"/>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a:t>
            </a:r>
            <a:endParaRPr sz="1200">
              <a:latin typeface="Calibri"/>
              <a:cs typeface="Calibri"/>
            </a:endParaRPr>
          </a:p>
        </p:txBody>
      </p:sp>
      <p:sp>
        <p:nvSpPr>
          <p:cNvPr id="14" name="object 14"/>
          <p:cNvSpPr txBox="1"/>
          <p:nvPr/>
        </p:nvSpPr>
        <p:spPr>
          <a:xfrm>
            <a:off x="6692900" y="2929254"/>
            <a:ext cx="148145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Δ</a:t>
            </a:r>
            <a:r>
              <a:rPr sz="1200" spc="-5" dirty="0">
                <a:latin typeface="Arial"/>
                <a:cs typeface="Arial"/>
              </a:rPr>
              <a:t>υ</a:t>
            </a:r>
            <a:r>
              <a:rPr sz="1200" dirty="0">
                <a:latin typeface="Arial"/>
                <a:cs typeface="Arial"/>
              </a:rPr>
              <a:t>α</a:t>
            </a:r>
            <a:r>
              <a:rPr sz="1200" spc="-5" dirty="0">
                <a:latin typeface="Arial"/>
                <a:cs typeface="Arial"/>
              </a:rPr>
              <a:t>δικ</a:t>
            </a:r>
            <a:r>
              <a:rPr sz="1200" dirty="0">
                <a:latin typeface="Arial"/>
                <a:cs typeface="Arial"/>
              </a:rPr>
              <a:t>ή</a:t>
            </a:r>
            <a:r>
              <a:rPr sz="1200" spc="-35" dirty="0">
                <a:latin typeface="Arial"/>
                <a:cs typeface="Arial"/>
              </a:rPr>
              <a:t> </a:t>
            </a:r>
            <a:r>
              <a:rPr sz="1200" dirty="0">
                <a:latin typeface="Arial"/>
                <a:cs typeface="Arial"/>
              </a:rPr>
              <a:t>τ</a:t>
            </a:r>
            <a:r>
              <a:rPr sz="1200" spc="-5" dirty="0">
                <a:latin typeface="Arial"/>
                <a:cs typeface="Arial"/>
              </a:rPr>
              <a:t>ι</a:t>
            </a:r>
            <a:r>
              <a:rPr sz="1200" dirty="0">
                <a:latin typeface="Arial"/>
                <a:cs typeface="Arial"/>
              </a:rPr>
              <a:t>μή</a:t>
            </a:r>
            <a:r>
              <a:rPr sz="1200" spc="-35" dirty="0">
                <a:latin typeface="Arial"/>
                <a:cs typeface="Arial"/>
              </a:rPr>
              <a:t> </a:t>
            </a:r>
            <a:r>
              <a:rPr sz="1200" spc="-5" dirty="0">
                <a:latin typeface="Arial"/>
                <a:cs typeface="Arial"/>
              </a:rPr>
              <a:t>γ</a:t>
            </a:r>
            <a:r>
              <a:rPr sz="1200" dirty="0">
                <a:latin typeface="Arial"/>
                <a:cs typeface="Arial"/>
              </a:rPr>
              <a:t>ια</a:t>
            </a:r>
            <a:r>
              <a:rPr sz="1200" spc="-35" dirty="0">
                <a:latin typeface="Arial"/>
                <a:cs typeface="Arial"/>
              </a:rPr>
              <a:t> </a:t>
            </a:r>
            <a:r>
              <a:rPr sz="1200" spc="-30" dirty="0">
                <a:latin typeface="Arial"/>
                <a:cs typeface="Arial"/>
              </a:rPr>
              <a:t>τ</a:t>
            </a:r>
            <a:r>
              <a:rPr sz="1200" dirty="0">
                <a:latin typeface="Arial"/>
                <a:cs typeface="Arial"/>
              </a:rPr>
              <a:t>ο</a:t>
            </a:r>
            <a:r>
              <a:rPr sz="1200" spc="-85" dirty="0">
                <a:latin typeface="Arial"/>
                <a:cs typeface="Arial"/>
              </a:rPr>
              <a:t> </a:t>
            </a:r>
            <a:r>
              <a:rPr sz="1200" spc="-30" dirty="0">
                <a:latin typeface="Times New Roman"/>
                <a:cs typeface="Times New Roman"/>
              </a:rPr>
              <a:t>o</a:t>
            </a:r>
            <a:r>
              <a:rPr sz="1200" dirty="0">
                <a:latin typeface="Times New Roman"/>
                <a:cs typeface="Times New Roman"/>
              </a:rPr>
              <a:t>n</a:t>
            </a:r>
            <a:endParaRPr sz="1200">
              <a:latin typeface="Times New Roman"/>
              <a:cs typeface="Times New Roman"/>
            </a:endParaRPr>
          </a:p>
        </p:txBody>
      </p:sp>
      <p:sp>
        <p:nvSpPr>
          <p:cNvPr id="15" name="object 15"/>
          <p:cNvSpPr txBox="1"/>
          <p:nvPr/>
        </p:nvSpPr>
        <p:spPr>
          <a:xfrm>
            <a:off x="2430145" y="3726815"/>
            <a:ext cx="10223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0</a:t>
            </a:r>
            <a:endParaRPr sz="1200">
              <a:latin typeface="Times New Roman"/>
              <a:cs typeface="Times New Roman"/>
            </a:endParaRPr>
          </a:p>
        </p:txBody>
      </p:sp>
      <p:sp>
        <p:nvSpPr>
          <p:cNvPr id="16" name="object 16"/>
          <p:cNvSpPr txBox="1"/>
          <p:nvPr/>
        </p:nvSpPr>
        <p:spPr>
          <a:xfrm>
            <a:off x="3677602" y="3725862"/>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0</a:t>
            </a:r>
            <a:endParaRPr sz="1200">
              <a:latin typeface="Calibri"/>
              <a:cs typeface="Calibri"/>
            </a:endParaRPr>
          </a:p>
        </p:txBody>
      </p:sp>
      <p:sp>
        <p:nvSpPr>
          <p:cNvPr id="17" name="object 17"/>
          <p:cNvSpPr txBox="1"/>
          <p:nvPr/>
        </p:nvSpPr>
        <p:spPr>
          <a:xfrm>
            <a:off x="4899659" y="3725862"/>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0</a:t>
            </a:r>
            <a:endParaRPr sz="1200">
              <a:latin typeface="Calibri"/>
              <a:cs typeface="Calibri"/>
            </a:endParaRPr>
          </a:p>
        </p:txBody>
      </p:sp>
      <p:sp>
        <p:nvSpPr>
          <p:cNvPr id="18" name="object 18"/>
          <p:cNvSpPr txBox="1"/>
          <p:nvPr/>
        </p:nvSpPr>
        <p:spPr>
          <a:xfrm>
            <a:off x="6398577" y="3727450"/>
            <a:ext cx="206692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Τιμή</a:t>
            </a:r>
            <a:r>
              <a:rPr sz="1200" spc="-45" dirty="0">
                <a:latin typeface="Arial"/>
                <a:cs typeface="Arial"/>
              </a:rPr>
              <a:t> </a:t>
            </a:r>
            <a:r>
              <a:rPr sz="1200" spc="-5" dirty="0">
                <a:latin typeface="Arial"/>
                <a:cs typeface="Arial"/>
              </a:rPr>
              <a:t>βάσης</a:t>
            </a:r>
            <a:r>
              <a:rPr sz="1200" spc="-45" dirty="0">
                <a:latin typeface="Arial"/>
                <a:cs typeface="Arial"/>
              </a:rPr>
              <a:t> </a:t>
            </a:r>
            <a:r>
              <a:rPr sz="1200" spc="-5" dirty="0">
                <a:latin typeface="Times New Roman"/>
                <a:cs typeface="Times New Roman"/>
              </a:rPr>
              <a:t>10 </a:t>
            </a:r>
            <a:r>
              <a:rPr sz="1200" spc="-5" dirty="0">
                <a:latin typeface="Arial"/>
                <a:cs typeface="Arial"/>
              </a:rPr>
              <a:t>δεκαδική</a:t>
            </a:r>
            <a:r>
              <a:rPr sz="1200" spc="-5" dirty="0">
                <a:latin typeface="Times New Roman"/>
                <a:cs typeface="Times New Roman"/>
              </a:rPr>
              <a:t>)</a:t>
            </a:r>
            <a:r>
              <a:rPr sz="1200" spc="-10" dirty="0">
                <a:latin typeface="Times New Roman"/>
                <a:cs typeface="Times New Roman"/>
              </a:rPr>
              <a:t> </a:t>
            </a:r>
            <a:r>
              <a:rPr sz="1200" dirty="0">
                <a:latin typeface="Arial"/>
                <a:cs typeface="Arial"/>
              </a:rPr>
              <a:t>το</a:t>
            </a:r>
            <a:r>
              <a:rPr sz="1200" spc="-40" dirty="0">
                <a:latin typeface="Arial"/>
                <a:cs typeface="Arial"/>
              </a:rPr>
              <a:t> </a:t>
            </a:r>
            <a:r>
              <a:rPr sz="1200" spc="-5" dirty="0">
                <a:latin typeface="Times New Roman"/>
                <a:cs typeface="Times New Roman"/>
              </a:rPr>
              <a:t>off</a:t>
            </a:r>
            <a:endParaRPr sz="1200">
              <a:latin typeface="Times New Roman"/>
              <a:cs typeface="Times New Roman"/>
            </a:endParaRPr>
          </a:p>
        </p:txBody>
      </p:sp>
      <p:sp>
        <p:nvSpPr>
          <p:cNvPr id="19" name="object 19"/>
          <p:cNvSpPr txBox="1"/>
          <p:nvPr/>
        </p:nvSpPr>
        <p:spPr>
          <a:xfrm>
            <a:off x="2430145" y="4553584"/>
            <a:ext cx="10223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4</a:t>
            </a:r>
            <a:endParaRPr sz="1200">
              <a:latin typeface="Times New Roman"/>
              <a:cs typeface="Times New Roman"/>
            </a:endParaRPr>
          </a:p>
        </p:txBody>
      </p:sp>
      <p:sp>
        <p:nvSpPr>
          <p:cNvPr id="20" name="object 20"/>
          <p:cNvSpPr txBox="1"/>
          <p:nvPr/>
        </p:nvSpPr>
        <p:spPr>
          <a:xfrm>
            <a:off x="3677602" y="4552950"/>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2</a:t>
            </a:r>
            <a:endParaRPr sz="1200">
              <a:latin typeface="Calibri"/>
              <a:cs typeface="Calibri"/>
            </a:endParaRPr>
          </a:p>
        </p:txBody>
      </p:sp>
      <p:sp>
        <p:nvSpPr>
          <p:cNvPr id="21" name="object 21"/>
          <p:cNvSpPr txBox="1"/>
          <p:nvPr/>
        </p:nvSpPr>
        <p:spPr>
          <a:xfrm>
            <a:off x="4899659" y="4552950"/>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a:t>
            </a:r>
            <a:endParaRPr sz="1200">
              <a:latin typeface="Calibri"/>
              <a:cs typeface="Calibri"/>
            </a:endParaRPr>
          </a:p>
        </p:txBody>
      </p:sp>
      <p:sp>
        <p:nvSpPr>
          <p:cNvPr id="22" name="object 22"/>
          <p:cNvSpPr txBox="1"/>
          <p:nvPr/>
        </p:nvSpPr>
        <p:spPr>
          <a:xfrm>
            <a:off x="6411595" y="4553584"/>
            <a:ext cx="204152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Τιμή</a:t>
            </a:r>
            <a:r>
              <a:rPr sz="1200" spc="-45" dirty="0">
                <a:latin typeface="Arial"/>
                <a:cs typeface="Arial"/>
              </a:rPr>
              <a:t> </a:t>
            </a:r>
            <a:r>
              <a:rPr sz="1200" spc="-5" dirty="0">
                <a:latin typeface="Arial"/>
                <a:cs typeface="Arial"/>
              </a:rPr>
              <a:t>βάσης</a:t>
            </a:r>
            <a:r>
              <a:rPr sz="1200" spc="-45" dirty="0">
                <a:latin typeface="Arial"/>
                <a:cs typeface="Arial"/>
              </a:rPr>
              <a:t> </a:t>
            </a:r>
            <a:r>
              <a:rPr sz="1200" spc="-5" dirty="0">
                <a:latin typeface="Times New Roman"/>
                <a:cs typeface="Times New Roman"/>
              </a:rPr>
              <a:t>10 </a:t>
            </a:r>
            <a:r>
              <a:rPr sz="1200" spc="-5" dirty="0">
                <a:latin typeface="Arial"/>
                <a:cs typeface="Arial"/>
              </a:rPr>
              <a:t>δεκαδική</a:t>
            </a:r>
            <a:r>
              <a:rPr sz="1200" spc="-5" dirty="0">
                <a:latin typeface="Times New Roman"/>
                <a:cs typeface="Times New Roman"/>
              </a:rPr>
              <a:t>)</a:t>
            </a:r>
            <a:r>
              <a:rPr sz="1200" spc="-10" dirty="0">
                <a:latin typeface="Times New Roman"/>
                <a:cs typeface="Times New Roman"/>
              </a:rPr>
              <a:t> </a:t>
            </a:r>
            <a:r>
              <a:rPr sz="1200" dirty="0">
                <a:latin typeface="Arial"/>
                <a:cs typeface="Arial"/>
              </a:rPr>
              <a:t>το</a:t>
            </a:r>
            <a:r>
              <a:rPr sz="1200" spc="-40" dirty="0">
                <a:latin typeface="Arial"/>
                <a:cs typeface="Arial"/>
              </a:rPr>
              <a:t> </a:t>
            </a:r>
            <a:r>
              <a:rPr sz="1200" spc="-5" dirty="0">
                <a:latin typeface="Times New Roman"/>
                <a:cs typeface="Times New Roman"/>
              </a:rPr>
              <a:t>on</a:t>
            </a:r>
            <a:endParaRPr sz="12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471170" rIns="0" bIns="0" rtlCol="0">
            <a:spAutoFit/>
          </a:bodyPr>
          <a:lstStyle/>
          <a:p>
            <a:pPr marL="558800" marR="5080">
              <a:lnSpc>
                <a:spcPts val="3279"/>
              </a:lnSpc>
              <a:spcBef>
                <a:spcPts val="325"/>
              </a:spcBef>
            </a:pPr>
            <a:r>
              <a:rPr spc="204" dirty="0">
                <a:solidFill>
                  <a:srgbClr val="FFFFFF"/>
                </a:solidFill>
              </a:rPr>
              <a:t>Η </a:t>
            </a:r>
            <a:r>
              <a:rPr spc="135" dirty="0">
                <a:solidFill>
                  <a:srgbClr val="FFFFFF"/>
                </a:solidFill>
              </a:rPr>
              <a:t>ασφάλεια </a:t>
            </a:r>
            <a:r>
              <a:rPr spc="130" dirty="0">
                <a:solidFill>
                  <a:srgbClr val="FFFFFF"/>
                </a:solidFill>
              </a:rPr>
              <a:t>του </a:t>
            </a:r>
            <a:r>
              <a:rPr spc="200" dirty="0">
                <a:solidFill>
                  <a:srgbClr val="FFFFFF"/>
                </a:solidFill>
              </a:rPr>
              <a:t>DH </a:t>
            </a:r>
            <a:r>
              <a:rPr spc="120" dirty="0">
                <a:solidFill>
                  <a:srgbClr val="FFFFFF"/>
                </a:solidFill>
              </a:rPr>
              <a:t>(Diffie-Hellman </a:t>
            </a:r>
            <a:r>
              <a:rPr spc="95" dirty="0">
                <a:solidFill>
                  <a:srgbClr val="FFFFFF"/>
                </a:solidFill>
              </a:rPr>
              <a:t>- </a:t>
            </a:r>
            <a:r>
              <a:rPr spc="130" dirty="0">
                <a:solidFill>
                  <a:srgbClr val="FFFFFF"/>
                </a:solidFill>
              </a:rPr>
              <a:t>αλγόριθμος ανταλλαγής </a:t>
            </a:r>
            <a:r>
              <a:rPr spc="135" dirty="0">
                <a:solidFill>
                  <a:srgbClr val="FFFFFF"/>
                </a:solidFill>
              </a:rPr>
              <a:t> </a:t>
            </a:r>
            <a:r>
              <a:rPr spc="120" dirty="0">
                <a:solidFill>
                  <a:srgbClr val="FFFFFF"/>
                </a:solidFill>
              </a:rPr>
              <a:t>κλειδιών</a:t>
            </a:r>
            <a:r>
              <a:rPr spc="60" dirty="0">
                <a:solidFill>
                  <a:srgbClr val="FFFFFF"/>
                </a:solidFill>
              </a:rPr>
              <a:t> </a:t>
            </a:r>
            <a:r>
              <a:rPr spc="135" dirty="0">
                <a:solidFill>
                  <a:srgbClr val="FFFFFF"/>
                </a:solidFill>
              </a:rPr>
              <a:t>κρυπτογράφησης)</a:t>
            </a:r>
            <a:r>
              <a:rPr spc="65" dirty="0">
                <a:solidFill>
                  <a:srgbClr val="FFFFFF"/>
                </a:solidFill>
              </a:rPr>
              <a:t> </a:t>
            </a:r>
            <a:r>
              <a:rPr spc="114" dirty="0">
                <a:solidFill>
                  <a:srgbClr val="FFFFFF"/>
                </a:solidFill>
              </a:rPr>
              <a:t>βασίζεται</a:t>
            </a:r>
            <a:r>
              <a:rPr spc="60" dirty="0">
                <a:solidFill>
                  <a:srgbClr val="FFFFFF"/>
                </a:solidFill>
              </a:rPr>
              <a:t> </a:t>
            </a:r>
            <a:r>
              <a:rPr spc="130" dirty="0">
                <a:solidFill>
                  <a:srgbClr val="FFFFFF"/>
                </a:solidFill>
              </a:rPr>
              <a:t>σε</a:t>
            </a:r>
            <a:r>
              <a:rPr spc="65" dirty="0">
                <a:solidFill>
                  <a:srgbClr val="FFFFFF"/>
                </a:solidFill>
              </a:rPr>
              <a:t> </a:t>
            </a:r>
            <a:r>
              <a:rPr spc="120" dirty="0">
                <a:solidFill>
                  <a:srgbClr val="FFFFFF"/>
                </a:solidFill>
              </a:rPr>
              <a:t>τρία</a:t>
            </a:r>
            <a:r>
              <a:rPr spc="65" dirty="0">
                <a:solidFill>
                  <a:srgbClr val="FFFFFF"/>
                </a:solidFill>
              </a:rPr>
              <a:t> </a:t>
            </a:r>
            <a:r>
              <a:rPr spc="140" dirty="0">
                <a:solidFill>
                  <a:srgbClr val="FFFFFF"/>
                </a:solidFill>
              </a:rPr>
              <a:t>δύσκολα</a:t>
            </a:r>
            <a:r>
              <a:rPr spc="110" dirty="0">
                <a:solidFill>
                  <a:srgbClr val="FFFFFF"/>
                </a:solidFill>
              </a:rPr>
              <a:t> </a:t>
            </a:r>
            <a:r>
              <a:rPr spc="130" dirty="0">
                <a:solidFill>
                  <a:srgbClr val="FFFFFF"/>
                </a:solidFill>
              </a:rPr>
              <a:t>προβλήματα</a:t>
            </a:r>
          </a:p>
        </p:txBody>
      </p:sp>
      <p:sp>
        <p:nvSpPr>
          <p:cNvPr id="4" name="object 4"/>
          <p:cNvSpPr txBox="1"/>
          <p:nvPr/>
        </p:nvSpPr>
        <p:spPr>
          <a:xfrm>
            <a:off x="609600" y="2096359"/>
            <a:ext cx="10480675" cy="1935723"/>
          </a:xfrm>
          <a:prstGeom prst="rect">
            <a:avLst/>
          </a:prstGeom>
        </p:spPr>
        <p:txBody>
          <a:bodyPr vert="horz" wrap="square" lIns="0" tIns="0" rIns="0" bIns="0" rtlCol="0">
            <a:spAutoFit/>
          </a:bodyPr>
          <a:lstStyle/>
          <a:p>
            <a:pPr marL="50800">
              <a:lnSpc>
                <a:spcPts val="1860"/>
              </a:lnSpc>
            </a:pPr>
            <a:r>
              <a:rPr lang="en-US" sz="1800" dirty="0">
                <a:solidFill>
                  <a:srgbClr val="FFBA00"/>
                </a:solidFill>
                <a:latin typeface="Courier New"/>
                <a:cs typeface="Courier New"/>
              </a:rPr>
              <a:t>o</a:t>
            </a:r>
            <a:r>
              <a:rPr lang="en-US" sz="1800" spc="5" dirty="0">
                <a:solidFill>
                  <a:srgbClr val="FFBA00"/>
                </a:solidFill>
                <a:latin typeface="Courier New"/>
                <a:cs typeface="Courier New"/>
              </a:rPr>
              <a:t> </a:t>
            </a:r>
            <a:r>
              <a:rPr lang="el-GR" sz="1400" b="1" spc="125" dirty="0">
                <a:solidFill>
                  <a:srgbClr val="2D5BB8"/>
                </a:solidFill>
                <a:latin typeface="Calibri"/>
                <a:cs typeface="Calibri"/>
              </a:rPr>
              <a:t>Διακριτό</a:t>
            </a:r>
            <a:r>
              <a:rPr lang="el-GR" sz="1400" b="1" spc="65" dirty="0">
                <a:solidFill>
                  <a:srgbClr val="2D5BB8"/>
                </a:solidFill>
                <a:latin typeface="Calibri"/>
                <a:cs typeface="Calibri"/>
              </a:rPr>
              <a:t> </a:t>
            </a:r>
            <a:r>
              <a:rPr lang="el-GR" sz="1400" b="1" spc="150" dirty="0">
                <a:solidFill>
                  <a:srgbClr val="2D5BB8"/>
                </a:solidFill>
                <a:latin typeface="Calibri"/>
                <a:cs typeface="Calibri"/>
              </a:rPr>
              <a:t>Πρόβλημα</a:t>
            </a:r>
            <a:r>
              <a:rPr lang="el-GR" sz="1400" b="1" spc="65" dirty="0">
                <a:solidFill>
                  <a:srgbClr val="2D5BB8"/>
                </a:solidFill>
                <a:latin typeface="Calibri"/>
                <a:cs typeface="Calibri"/>
              </a:rPr>
              <a:t> </a:t>
            </a:r>
            <a:r>
              <a:rPr lang="el-GR" sz="1400" b="1" spc="145" dirty="0">
                <a:solidFill>
                  <a:srgbClr val="2D5BB8"/>
                </a:solidFill>
                <a:latin typeface="Calibri"/>
                <a:cs typeface="Calibri"/>
              </a:rPr>
              <a:t>Καταγραφής</a:t>
            </a:r>
            <a:r>
              <a:rPr lang="el-GR" sz="1400" b="1" spc="70" dirty="0">
                <a:solidFill>
                  <a:srgbClr val="2D5BB8"/>
                </a:solidFill>
                <a:latin typeface="Calibri"/>
                <a:cs typeface="Calibri"/>
              </a:rPr>
              <a:t> </a:t>
            </a:r>
            <a:r>
              <a:rPr lang="el-GR" sz="1400" b="1" spc="120" dirty="0">
                <a:solidFill>
                  <a:srgbClr val="2D5BB8"/>
                </a:solidFill>
                <a:latin typeface="Calibri"/>
                <a:cs typeface="Calibri"/>
              </a:rPr>
              <a:t>(</a:t>
            </a:r>
            <a:r>
              <a:rPr lang="en-US" sz="1400" b="1" spc="120" dirty="0">
                <a:solidFill>
                  <a:srgbClr val="2D5BB8"/>
                </a:solidFill>
                <a:latin typeface="Calibri"/>
                <a:cs typeface="Calibri"/>
              </a:rPr>
              <a:t>DLG):</a:t>
            </a:r>
            <a:r>
              <a:rPr lang="en-US" sz="1400" b="1" spc="60" dirty="0">
                <a:solidFill>
                  <a:srgbClr val="2D5BB8"/>
                </a:solidFill>
                <a:latin typeface="Calibri"/>
                <a:cs typeface="Calibri"/>
              </a:rPr>
              <a:t> </a:t>
            </a:r>
            <a:r>
              <a:rPr lang="el-GR" sz="1400" b="1" spc="145" dirty="0">
                <a:solidFill>
                  <a:schemeClr val="bg1"/>
                </a:solidFill>
                <a:latin typeface="Calibri"/>
                <a:cs typeface="Calibri"/>
              </a:rPr>
              <a:t>Δεδομένων των ⟨</a:t>
            </a:r>
            <a:r>
              <a:rPr lang="en-US" sz="1400" b="1" spc="145" dirty="0" err="1">
                <a:solidFill>
                  <a:schemeClr val="bg1"/>
                </a:solidFill>
                <a:latin typeface="Calibri"/>
                <a:cs typeface="Calibri"/>
              </a:rPr>
              <a:t>g,h,p</a:t>
            </a:r>
            <a:r>
              <a:rPr lang="en-US" sz="1400" b="1" spc="145" dirty="0">
                <a:solidFill>
                  <a:schemeClr val="bg1"/>
                </a:solidFill>
                <a:latin typeface="Calibri"/>
                <a:cs typeface="Calibri"/>
              </a:rPr>
              <a:t>⟩⟨</a:t>
            </a:r>
            <a:r>
              <a:rPr lang="en-US" sz="1400" b="1" spc="145" dirty="0" err="1">
                <a:solidFill>
                  <a:schemeClr val="bg1"/>
                </a:solidFill>
                <a:latin typeface="Calibri"/>
                <a:cs typeface="Calibri"/>
              </a:rPr>
              <a:t>g,h,p</a:t>
            </a:r>
            <a:r>
              <a:rPr lang="en-US" sz="1400" b="1" spc="145" dirty="0">
                <a:solidFill>
                  <a:schemeClr val="bg1"/>
                </a:solidFill>
                <a:latin typeface="Calibri"/>
                <a:cs typeface="Calibri"/>
              </a:rPr>
              <a:t>⟩, </a:t>
            </a:r>
            <a:r>
              <a:rPr lang="el-GR" sz="1400" b="1" spc="145" dirty="0">
                <a:solidFill>
                  <a:schemeClr val="bg1"/>
                </a:solidFill>
                <a:latin typeface="Calibri"/>
                <a:cs typeface="Calibri"/>
              </a:rPr>
              <a:t>υπολόγισε έναν ακέραιο </a:t>
            </a:r>
            <a:r>
              <a:rPr lang="en-US" sz="1400" b="1" spc="145" dirty="0">
                <a:solidFill>
                  <a:schemeClr val="bg1"/>
                </a:solidFill>
                <a:latin typeface="Calibri"/>
                <a:cs typeface="Calibri"/>
              </a:rPr>
              <a:t>aa </a:t>
            </a:r>
            <a:r>
              <a:rPr lang="el-GR" sz="1400" b="1" spc="145" dirty="0">
                <a:solidFill>
                  <a:schemeClr val="bg1"/>
                </a:solidFill>
                <a:latin typeface="Calibri"/>
                <a:cs typeface="Calibri"/>
              </a:rPr>
              <a:t>τέτοιο ώστε:</a:t>
            </a:r>
          </a:p>
          <a:p>
            <a:pPr marL="50800">
              <a:lnSpc>
                <a:spcPts val="1860"/>
              </a:lnSpc>
            </a:pPr>
            <a:r>
              <a:rPr lang="en-US" sz="1400" b="1" spc="145" dirty="0" err="1">
                <a:solidFill>
                  <a:schemeClr val="bg1"/>
                </a:solidFill>
                <a:latin typeface="Calibri"/>
                <a:cs typeface="Calibri"/>
              </a:rPr>
              <a:t>g</a:t>
            </a:r>
            <a:r>
              <a:rPr lang="en-US" sz="1400" b="1" spc="145" baseline="30000" dirty="0" err="1">
                <a:solidFill>
                  <a:schemeClr val="bg1"/>
                </a:solidFill>
                <a:latin typeface="Calibri"/>
                <a:cs typeface="Calibri"/>
              </a:rPr>
              <a:t>a</a:t>
            </a:r>
            <a:r>
              <a:rPr lang="en-US" sz="1400" b="1" spc="145" dirty="0" err="1">
                <a:solidFill>
                  <a:schemeClr val="bg1"/>
                </a:solidFill>
                <a:latin typeface="Calibri"/>
                <a:cs typeface="Calibri"/>
              </a:rPr>
              <a:t>≡hmod</a:t>
            </a:r>
            <a:r>
              <a:rPr lang="en-US" sz="1400" b="1" spc="145" dirty="0">
                <a:solidFill>
                  <a:schemeClr val="bg1"/>
                </a:solidFill>
                <a:latin typeface="Calibri"/>
                <a:cs typeface="Calibri"/>
              </a:rPr>
              <a:t>  p</a:t>
            </a:r>
          </a:p>
          <a:p>
            <a:pPr marL="50800">
              <a:lnSpc>
                <a:spcPts val="1860"/>
              </a:lnSpc>
            </a:pPr>
            <a:r>
              <a:rPr lang="en-US" sz="1400" dirty="0">
                <a:solidFill>
                  <a:srgbClr val="FFBA00"/>
                </a:solidFill>
                <a:latin typeface="Courier New"/>
                <a:cs typeface="Courier New"/>
              </a:rPr>
              <a:t>o</a:t>
            </a:r>
            <a:r>
              <a:rPr lang="en-US" sz="1400" spc="5" dirty="0">
                <a:solidFill>
                  <a:srgbClr val="FFBA00"/>
                </a:solidFill>
                <a:latin typeface="Courier New"/>
                <a:cs typeface="Courier New"/>
              </a:rPr>
              <a:t> </a:t>
            </a:r>
            <a:r>
              <a:rPr lang="el-GR" sz="1400" b="1" spc="130" dirty="0">
                <a:solidFill>
                  <a:srgbClr val="2D5BB8"/>
                </a:solidFill>
                <a:latin typeface="Calibri"/>
                <a:cs typeface="Calibri"/>
              </a:rPr>
              <a:t>Υπολογιστικό</a:t>
            </a:r>
            <a:r>
              <a:rPr lang="el-GR" sz="1400" b="1" spc="60" dirty="0">
                <a:solidFill>
                  <a:srgbClr val="2D5BB8"/>
                </a:solidFill>
                <a:latin typeface="Calibri"/>
                <a:cs typeface="Calibri"/>
              </a:rPr>
              <a:t> </a:t>
            </a:r>
            <a:r>
              <a:rPr lang="el-GR" sz="1400" b="1" spc="150" dirty="0">
                <a:solidFill>
                  <a:srgbClr val="2D5BB8"/>
                </a:solidFill>
                <a:latin typeface="Calibri"/>
                <a:cs typeface="Calibri"/>
              </a:rPr>
              <a:t>πρόβλημα</a:t>
            </a:r>
            <a:r>
              <a:rPr lang="el-GR" sz="1400" b="1" spc="65" dirty="0">
                <a:solidFill>
                  <a:srgbClr val="2D5BB8"/>
                </a:solidFill>
                <a:latin typeface="Calibri"/>
                <a:cs typeface="Calibri"/>
              </a:rPr>
              <a:t> </a:t>
            </a:r>
            <a:r>
              <a:rPr lang="en-US" sz="1400" b="1" spc="100" dirty="0">
                <a:solidFill>
                  <a:srgbClr val="2D5BB8"/>
                </a:solidFill>
                <a:latin typeface="Calibri"/>
                <a:cs typeface="Calibri"/>
              </a:rPr>
              <a:t>Diffie</a:t>
            </a:r>
            <a:r>
              <a:rPr lang="en-US" sz="1400" b="1" spc="65" dirty="0">
                <a:solidFill>
                  <a:srgbClr val="2D5BB8"/>
                </a:solidFill>
                <a:latin typeface="Calibri"/>
                <a:cs typeface="Calibri"/>
              </a:rPr>
              <a:t> </a:t>
            </a:r>
            <a:r>
              <a:rPr lang="en-US" sz="1400" b="1" spc="135" dirty="0">
                <a:solidFill>
                  <a:srgbClr val="2D5BB8"/>
                </a:solidFill>
                <a:latin typeface="Calibri"/>
                <a:cs typeface="Calibri"/>
              </a:rPr>
              <a:t>Hellman</a:t>
            </a:r>
            <a:r>
              <a:rPr lang="en-US" sz="1400" b="1" spc="65" dirty="0">
                <a:solidFill>
                  <a:srgbClr val="2D5BB8"/>
                </a:solidFill>
                <a:latin typeface="Calibri"/>
                <a:cs typeface="Calibri"/>
              </a:rPr>
              <a:t> (</a:t>
            </a:r>
            <a:r>
              <a:rPr lang="en-US" sz="1400" b="1" spc="130" dirty="0">
                <a:solidFill>
                  <a:srgbClr val="2D5BB8"/>
                </a:solidFill>
                <a:latin typeface="Calibri"/>
                <a:cs typeface="Calibri"/>
              </a:rPr>
              <a:t>CDH):</a:t>
            </a:r>
            <a:r>
              <a:rPr lang="en-US" sz="1400" b="1" spc="60" dirty="0">
                <a:solidFill>
                  <a:srgbClr val="2D5BB8"/>
                </a:solidFill>
                <a:latin typeface="Calibri"/>
                <a:cs typeface="Calibri"/>
              </a:rPr>
              <a:t> </a:t>
            </a:r>
            <a:r>
              <a:rPr lang="el-GR" sz="1400" dirty="0">
                <a:solidFill>
                  <a:schemeClr val="bg1"/>
                </a:solidFill>
              </a:rPr>
              <a:t>Δεδομένων των ⟨</a:t>
            </a:r>
            <a:r>
              <a:rPr lang="en-US" sz="1400" dirty="0" err="1">
                <a:solidFill>
                  <a:schemeClr val="bg1"/>
                </a:solidFill>
              </a:rPr>
              <a:t>g,g</a:t>
            </a:r>
            <a:r>
              <a:rPr lang="en-US" sz="1400" baseline="30000" dirty="0" err="1">
                <a:solidFill>
                  <a:schemeClr val="bg1"/>
                </a:solidFill>
              </a:rPr>
              <a:t>a</a:t>
            </a:r>
            <a:r>
              <a:rPr lang="en-US" sz="1400" baseline="30000" dirty="0">
                <a:solidFill>
                  <a:schemeClr val="bg1"/>
                </a:solidFill>
              </a:rPr>
              <a:t> </a:t>
            </a:r>
            <a:r>
              <a:rPr lang="en-US" sz="1400" dirty="0">
                <a:solidFill>
                  <a:schemeClr val="bg1"/>
                </a:solidFill>
              </a:rPr>
              <a:t>mod  p, </a:t>
            </a:r>
            <a:r>
              <a:rPr lang="en-US" sz="1400" dirty="0" err="1">
                <a:solidFill>
                  <a:schemeClr val="bg1"/>
                </a:solidFill>
              </a:rPr>
              <a:t>g</a:t>
            </a:r>
            <a:r>
              <a:rPr lang="en-US" sz="1400" baseline="30000" dirty="0" err="1">
                <a:solidFill>
                  <a:schemeClr val="bg1"/>
                </a:solidFill>
              </a:rPr>
              <a:t>b</a:t>
            </a:r>
            <a:r>
              <a:rPr lang="en-US" sz="1400" dirty="0" err="1">
                <a:solidFill>
                  <a:schemeClr val="bg1"/>
                </a:solidFill>
              </a:rPr>
              <a:t>mod</a:t>
            </a:r>
            <a:r>
              <a:rPr lang="en-US" sz="1400" dirty="0">
                <a:solidFill>
                  <a:schemeClr val="bg1"/>
                </a:solidFill>
              </a:rPr>
              <a:t>  p⟩ (</a:t>
            </a:r>
            <a:r>
              <a:rPr lang="el-GR" sz="1400" b="1" dirty="0">
                <a:solidFill>
                  <a:schemeClr val="bg1"/>
                </a:solidFill>
              </a:rPr>
              <a:t>χωρίς</a:t>
            </a:r>
            <a:r>
              <a:rPr lang="el-GR" sz="1400" dirty="0">
                <a:solidFill>
                  <a:schemeClr val="bg1"/>
                </a:solidFill>
              </a:rPr>
              <a:t> να γνωρίζουμε τα </a:t>
            </a:r>
            <a:r>
              <a:rPr lang="en-US" sz="1400" dirty="0">
                <a:solidFill>
                  <a:schemeClr val="bg1"/>
                </a:solidFill>
              </a:rPr>
              <a:t>a </a:t>
            </a:r>
            <a:r>
              <a:rPr lang="el-GR" sz="1400" dirty="0">
                <a:solidFill>
                  <a:schemeClr val="bg1"/>
                </a:solidFill>
              </a:rPr>
              <a:t>και </a:t>
            </a:r>
            <a:r>
              <a:rPr lang="en-US" sz="1400" dirty="0">
                <a:solidFill>
                  <a:schemeClr val="bg1"/>
                </a:solidFill>
              </a:rPr>
              <a:t>b), </a:t>
            </a:r>
            <a:r>
              <a:rPr lang="el-GR" sz="1400" dirty="0">
                <a:solidFill>
                  <a:schemeClr val="bg1"/>
                </a:solidFill>
              </a:rPr>
              <a:t>υπολόγισε: </a:t>
            </a:r>
            <a:r>
              <a:rPr lang="en-US" sz="1400" dirty="0" err="1">
                <a:solidFill>
                  <a:schemeClr val="bg1"/>
                </a:solidFill>
              </a:rPr>
              <a:t>g</a:t>
            </a:r>
            <a:r>
              <a:rPr lang="en-US" sz="1400" baseline="30000" dirty="0" err="1">
                <a:solidFill>
                  <a:schemeClr val="bg1"/>
                </a:solidFill>
              </a:rPr>
              <a:t>ab</a:t>
            </a:r>
            <a:r>
              <a:rPr lang="en-US" sz="1400" dirty="0" err="1">
                <a:solidFill>
                  <a:schemeClr val="bg1"/>
                </a:solidFill>
              </a:rPr>
              <a:t>mod</a:t>
            </a:r>
            <a:r>
              <a:rPr lang="en-US" sz="1400" dirty="0">
                <a:solidFill>
                  <a:schemeClr val="bg1"/>
                </a:solidFill>
              </a:rPr>
              <a:t> p</a:t>
            </a:r>
          </a:p>
          <a:p>
            <a:pPr marL="50800">
              <a:lnSpc>
                <a:spcPts val="1860"/>
              </a:lnSpc>
            </a:pPr>
            <a:r>
              <a:rPr lang="el-GR" sz="1400" dirty="0">
                <a:solidFill>
                  <a:srgbClr val="FFBA00"/>
                </a:solidFill>
                <a:latin typeface="Courier New"/>
                <a:cs typeface="Courier New"/>
              </a:rPr>
              <a:t>o </a:t>
            </a:r>
            <a:r>
              <a:rPr lang="el-GR" sz="1400" b="1" spc="150" dirty="0">
                <a:solidFill>
                  <a:srgbClr val="2D5BB8"/>
                </a:solidFill>
                <a:latin typeface="Calibri"/>
                <a:cs typeface="Calibri"/>
              </a:rPr>
              <a:t>Πρόβλημα</a:t>
            </a:r>
            <a:r>
              <a:rPr lang="el-GR" sz="1400" b="1" spc="60" dirty="0">
                <a:solidFill>
                  <a:srgbClr val="2D5BB8"/>
                </a:solidFill>
                <a:latin typeface="Calibri"/>
                <a:cs typeface="Calibri"/>
              </a:rPr>
              <a:t> </a:t>
            </a:r>
            <a:r>
              <a:rPr lang="el-GR" sz="1400" b="1" spc="100" dirty="0" err="1">
                <a:solidFill>
                  <a:srgbClr val="2D5BB8"/>
                </a:solidFill>
                <a:latin typeface="Calibri"/>
                <a:cs typeface="Calibri"/>
              </a:rPr>
              <a:t>Diffie</a:t>
            </a:r>
            <a:r>
              <a:rPr lang="el-GR" sz="1400" b="1" spc="75" dirty="0">
                <a:solidFill>
                  <a:srgbClr val="2D5BB8"/>
                </a:solidFill>
                <a:latin typeface="Calibri"/>
                <a:cs typeface="Calibri"/>
              </a:rPr>
              <a:t> </a:t>
            </a:r>
            <a:r>
              <a:rPr lang="el-GR" sz="1400" b="1" spc="135" dirty="0" err="1">
                <a:solidFill>
                  <a:srgbClr val="2D5BB8"/>
                </a:solidFill>
                <a:latin typeface="Calibri"/>
                <a:cs typeface="Calibri"/>
              </a:rPr>
              <a:t>Hellman</a:t>
            </a:r>
            <a:r>
              <a:rPr lang="el-GR" sz="1400" b="1" spc="70" dirty="0">
                <a:solidFill>
                  <a:srgbClr val="2D5BB8"/>
                </a:solidFill>
                <a:latin typeface="Calibri"/>
                <a:cs typeface="Calibri"/>
              </a:rPr>
              <a:t> </a:t>
            </a:r>
            <a:r>
              <a:rPr lang="el-GR" sz="1400" b="1" spc="155" dirty="0">
                <a:solidFill>
                  <a:srgbClr val="2D5BB8"/>
                </a:solidFill>
                <a:latin typeface="Calibri"/>
                <a:cs typeface="Calibri"/>
              </a:rPr>
              <a:t>απόφασης</a:t>
            </a:r>
            <a:r>
              <a:rPr lang="el-GR" sz="1400" b="1" spc="70" dirty="0">
                <a:solidFill>
                  <a:srgbClr val="2D5BB8"/>
                </a:solidFill>
                <a:latin typeface="Calibri"/>
                <a:cs typeface="Calibri"/>
              </a:rPr>
              <a:t> (</a:t>
            </a:r>
            <a:r>
              <a:rPr lang="el-GR" sz="1400" b="1" spc="135" dirty="0">
                <a:solidFill>
                  <a:srgbClr val="2D5BB8"/>
                </a:solidFill>
                <a:latin typeface="Calibri"/>
                <a:cs typeface="Calibri"/>
              </a:rPr>
              <a:t>DDH):</a:t>
            </a:r>
            <a:r>
              <a:rPr lang="el-GR" sz="1400" b="1" spc="70" dirty="0">
                <a:solidFill>
                  <a:srgbClr val="2D5BB8"/>
                </a:solidFill>
                <a:latin typeface="Calibri"/>
                <a:cs typeface="Calibri"/>
              </a:rPr>
              <a:t> </a:t>
            </a:r>
            <a:r>
              <a:rPr lang="el-GR" sz="1400" spc="125" dirty="0">
                <a:solidFill>
                  <a:srgbClr val="FFFFFF"/>
                </a:solidFill>
                <a:latin typeface="Calibri"/>
                <a:cs typeface="Calibri"/>
              </a:rPr>
              <a:t>Δεδομένων των ⟨</a:t>
            </a:r>
            <a:r>
              <a:rPr lang="en-US" sz="1400" spc="125" dirty="0" err="1">
                <a:solidFill>
                  <a:srgbClr val="FFFFFF"/>
                </a:solidFill>
                <a:latin typeface="Calibri"/>
                <a:cs typeface="Calibri"/>
              </a:rPr>
              <a:t>g,g</a:t>
            </a:r>
            <a:r>
              <a:rPr lang="en-US" sz="1400" spc="125" baseline="30000" dirty="0" err="1">
                <a:solidFill>
                  <a:srgbClr val="FFFFFF"/>
                </a:solidFill>
                <a:latin typeface="Calibri"/>
                <a:cs typeface="Calibri"/>
              </a:rPr>
              <a:t>a</a:t>
            </a:r>
            <a:r>
              <a:rPr lang="en-US" sz="1400" spc="125" dirty="0">
                <a:solidFill>
                  <a:srgbClr val="FFFFFF"/>
                </a:solidFill>
                <a:latin typeface="Calibri"/>
                <a:cs typeface="Calibri"/>
              </a:rPr>
              <a:t> mod  p, </a:t>
            </a:r>
            <a:r>
              <a:rPr lang="en-US" sz="1400" spc="125" dirty="0" err="1">
                <a:solidFill>
                  <a:srgbClr val="FFFFFF"/>
                </a:solidFill>
                <a:latin typeface="Calibri"/>
                <a:cs typeface="Calibri"/>
              </a:rPr>
              <a:t>g</a:t>
            </a:r>
            <a:r>
              <a:rPr lang="en-US" sz="1400" spc="125" baseline="30000" dirty="0" err="1">
                <a:solidFill>
                  <a:srgbClr val="FFFFFF"/>
                </a:solidFill>
                <a:latin typeface="Calibri"/>
                <a:cs typeface="Calibri"/>
              </a:rPr>
              <a:t>b</a:t>
            </a:r>
            <a:r>
              <a:rPr lang="en-US" sz="1400" spc="125" baseline="30000" dirty="0">
                <a:solidFill>
                  <a:srgbClr val="FFFFFF"/>
                </a:solidFill>
                <a:latin typeface="Calibri"/>
                <a:cs typeface="Calibri"/>
              </a:rPr>
              <a:t> </a:t>
            </a:r>
            <a:r>
              <a:rPr lang="en-US" sz="1400" spc="125" dirty="0">
                <a:solidFill>
                  <a:srgbClr val="FFFFFF"/>
                </a:solidFill>
                <a:latin typeface="Calibri"/>
                <a:cs typeface="Calibri"/>
              </a:rPr>
              <a:t>mod  </a:t>
            </a:r>
            <a:r>
              <a:rPr lang="en-US" sz="1400" spc="125" dirty="0" err="1">
                <a:solidFill>
                  <a:srgbClr val="FFFFFF"/>
                </a:solidFill>
                <a:latin typeface="Calibri"/>
                <a:cs typeface="Calibri"/>
              </a:rPr>
              <a:t>p,T</a:t>
            </a:r>
            <a:r>
              <a:rPr lang="en-US" sz="1400" spc="125" dirty="0">
                <a:solidFill>
                  <a:srgbClr val="FFFFFF"/>
                </a:solidFill>
                <a:latin typeface="Calibri"/>
                <a:cs typeface="Calibri"/>
              </a:rPr>
              <a:t>⟩, </a:t>
            </a:r>
            <a:r>
              <a:rPr lang="el-GR" sz="1400" spc="125" dirty="0">
                <a:solidFill>
                  <a:srgbClr val="FFFFFF"/>
                </a:solidFill>
                <a:latin typeface="Calibri"/>
                <a:cs typeface="Calibri"/>
              </a:rPr>
              <a:t>αποφάσισε αν:</a:t>
            </a:r>
          </a:p>
          <a:p>
            <a:pPr marL="50800">
              <a:lnSpc>
                <a:spcPts val="1860"/>
              </a:lnSpc>
            </a:pPr>
            <a:r>
              <a:rPr lang="en-US" sz="1400" spc="125" dirty="0" err="1">
                <a:solidFill>
                  <a:srgbClr val="FFFFFF"/>
                </a:solidFill>
                <a:latin typeface="Calibri"/>
                <a:cs typeface="Calibri"/>
              </a:rPr>
              <a:t>T≡g</a:t>
            </a:r>
            <a:r>
              <a:rPr lang="en-US" sz="1400" spc="125" baseline="30000" dirty="0" err="1">
                <a:solidFill>
                  <a:srgbClr val="FFFFFF"/>
                </a:solidFill>
                <a:latin typeface="Calibri"/>
                <a:cs typeface="Calibri"/>
              </a:rPr>
              <a:t>ab</a:t>
            </a:r>
            <a:r>
              <a:rPr lang="en-US" sz="1400" spc="125" dirty="0">
                <a:solidFill>
                  <a:srgbClr val="FFFFFF"/>
                </a:solidFill>
                <a:latin typeface="Calibri"/>
                <a:cs typeface="Calibri"/>
              </a:rPr>
              <a:t> mod  p</a:t>
            </a:r>
          </a:p>
          <a:p>
            <a:pPr marL="50800">
              <a:lnSpc>
                <a:spcPts val="1860"/>
              </a:lnSpc>
            </a:pPr>
            <a:endParaRPr lang="en-US" sz="1400" spc="125" dirty="0">
              <a:solidFill>
                <a:srgbClr val="FFFFFF"/>
              </a:solidFill>
              <a:latin typeface="Calibri"/>
              <a:cs typeface="Calibri"/>
            </a:endParaRPr>
          </a:p>
          <a:p>
            <a:pPr marL="50800">
              <a:lnSpc>
                <a:spcPts val="1860"/>
              </a:lnSpc>
            </a:pPr>
            <a:r>
              <a:rPr lang="el-GR" sz="1400" spc="125" dirty="0">
                <a:solidFill>
                  <a:srgbClr val="FFFFFF"/>
                </a:solidFill>
                <a:latin typeface="Calibri"/>
                <a:cs typeface="Calibri"/>
              </a:rPr>
              <a:t>ή αν το </a:t>
            </a:r>
            <a:r>
              <a:rPr lang="en-US" sz="1400" spc="125" dirty="0">
                <a:solidFill>
                  <a:srgbClr val="FFFFFF"/>
                </a:solidFill>
                <a:latin typeface="Calibri"/>
                <a:cs typeface="Calibri"/>
              </a:rPr>
              <a:t>TT </a:t>
            </a:r>
            <a:r>
              <a:rPr lang="el-GR" sz="1400" spc="125" dirty="0">
                <a:solidFill>
                  <a:srgbClr val="FFFFFF"/>
                </a:solidFill>
                <a:latin typeface="Calibri"/>
                <a:cs typeface="Calibri"/>
              </a:rPr>
              <a:t>είναι τυχαίο στοιχείο στο πεδίο </a:t>
            </a:r>
            <a:r>
              <a:rPr lang="en-US" sz="1400" spc="125" dirty="0">
                <a:solidFill>
                  <a:srgbClr val="FFFFFF"/>
                </a:solidFill>
                <a:latin typeface="Calibri"/>
                <a:cs typeface="Calibri"/>
              </a:rPr>
              <a:t>Z*p​.</a:t>
            </a:r>
            <a:endParaRPr lang="el-GR" sz="1400" dirty="0">
              <a:latin typeface="Calibri"/>
              <a:cs typeface="Calibri"/>
            </a:endParaRPr>
          </a:p>
        </p:txBody>
      </p:sp>
      <p:sp>
        <p:nvSpPr>
          <p:cNvPr id="5" name="object 5"/>
          <p:cNvSpPr txBox="1"/>
          <p:nvPr/>
        </p:nvSpPr>
        <p:spPr>
          <a:xfrm>
            <a:off x="688340" y="5138897"/>
            <a:ext cx="10196195" cy="451484"/>
          </a:xfrm>
          <a:prstGeom prst="rect">
            <a:avLst/>
          </a:prstGeom>
        </p:spPr>
        <p:txBody>
          <a:bodyPr vert="horz" wrap="square" lIns="0" tIns="12700" rIns="0" bIns="0" rtlCol="0">
            <a:spAutoFit/>
          </a:bodyPr>
          <a:lstStyle/>
          <a:p>
            <a:pPr marL="12700" marR="5080">
              <a:lnSpc>
                <a:spcPct val="100000"/>
              </a:lnSpc>
              <a:spcBef>
                <a:spcPts val="100"/>
              </a:spcBef>
            </a:pPr>
            <a:r>
              <a:rPr sz="1400" i="1" u="heavy" spc="140" dirty="0">
                <a:solidFill>
                  <a:srgbClr val="FFFFFF"/>
                </a:solidFill>
                <a:uFill>
                  <a:solidFill>
                    <a:srgbClr val="FFFFFF"/>
                  </a:solidFill>
                </a:uFill>
                <a:latin typeface="Calibri"/>
                <a:cs typeface="Calibri"/>
              </a:rPr>
              <a:t>Αν</a:t>
            </a:r>
            <a:r>
              <a:rPr sz="1400" i="1" u="heavy" spc="60" dirty="0">
                <a:solidFill>
                  <a:srgbClr val="FFFFFF"/>
                </a:solidFill>
                <a:uFill>
                  <a:solidFill>
                    <a:srgbClr val="FFFFFF"/>
                  </a:solidFill>
                </a:uFill>
                <a:latin typeface="Calibri"/>
                <a:cs typeface="Calibri"/>
              </a:rPr>
              <a:t> </a:t>
            </a:r>
            <a:r>
              <a:rPr sz="1400" i="1" u="heavy" spc="130" dirty="0">
                <a:solidFill>
                  <a:srgbClr val="FFFFFF"/>
                </a:solidFill>
                <a:uFill>
                  <a:solidFill>
                    <a:srgbClr val="FFFFFF"/>
                  </a:solidFill>
                </a:uFill>
                <a:latin typeface="Calibri"/>
                <a:cs typeface="Calibri"/>
              </a:rPr>
              <a:t>κάποιος</a:t>
            </a:r>
            <a:r>
              <a:rPr sz="1400" i="1" u="heavy" spc="60" dirty="0">
                <a:solidFill>
                  <a:srgbClr val="FFFFFF"/>
                </a:solidFill>
                <a:uFill>
                  <a:solidFill>
                    <a:srgbClr val="FFFFFF"/>
                  </a:solidFill>
                </a:uFill>
                <a:latin typeface="Calibri"/>
                <a:cs typeface="Calibri"/>
              </a:rPr>
              <a:t> </a:t>
            </a:r>
            <a:r>
              <a:rPr sz="1400" i="1" u="heavy" spc="130" dirty="0">
                <a:solidFill>
                  <a:srgbClr val="FFFFFF"/>
                </a:solidFill>
                <a:uFill>
                  <a:solidFill>
                    <a:srgbClr val="FFFFFF"/>
                  </a:solidFill>
                </a:uFill>
                <a:latin typeface="Calibri"/>
                <a:cs typeface="Calibri"/>
              </a:rPr>
              <a:t>μπορεί</a:t>
            </a:r>
            <a:r>
              <a:rPr sz="1400" i="1" u="heavy" spc="60" dirty="0">
                <a:solidFill>
                  <a:srgbClr val="FFFFFF"/>
                </a:solidFill>
                <a:uFill>
                  <a:solidFill>
                    <a:srgbClr val="FFFFFF"/>
                  </a:solidFill>
                </a:uFill>
                <a:latin typeface="Calibri"/>
                <a:cs typeface="Calibri"/>
              </a:rPr>
              <a:t> </a:t>
            </a:r>
            <a:r>
              <a:rPr sz="1400" i="1" u="heavy" spc="140" dirty="0">
                <a:solidFill>
                  <a:srgbClr val="FFFFFF"/>
                </a:solidFill>
                <a:uFill>
                  <a:solidFill>
                    <a:srgbClr val="FFFFFF"/>
                  </a:solidFill>
                </a:uFill>
                <a:latin typeface="Calibri"/>
                <a:cs typeface="Calibri"/>
              </a:rPr>
              <a:t>να</a:t>
            </a:r>
            <a:r>
              <a:rPr sz="1400" i="1" u="heavy" spc="65" dirty="0">
                <a:solidFill>
                  <a:srgbClr val="FFFFFF"/>
                </a:solidFill>
                <a:uFill>
                  <a:solidFill>
                    <a:srgbClr val="FFFFFF"/>
                  </a:solidFill>
                </a:uFill>
                <a:latin typeface="Calibri"/>
                <a:cs typeface="Calibri"/>
              </a:rPr>
              <a:t> </a:t>
            </a:r>
            <a:r>
              <a:rPr sz="1400" i="1" u="heavy" spc="120" dirty="0">
                <a:solidFill>
                  <a:srgbClr val="FFFFFF"/>
                </a:solidFill>
                <a:uFill>
                  <a:solidFill>
                    <a:srgbClr val="FFFFFF"/>
                  </a:solidFill>
                </a:uFill>
                <a:latin typeface="Calibri"/>
                <a:cs typeface="Calibri"/>
              </a:rPr>
              <a:t>λύσει</a:t>
            </a:r>
            <a:r>
              <a:rPr sz="1400" i="1" u="heavy" spc="60" dirty="0">
                <a:solidFill>
                  <a:srgbClr val="FFFFFF"/>
                </a:solidFill>
                <a:uFill>
                  <a:solidFill>
                    <a:srgbClr val="FFFFFF"/>
                  </a:solidFill>
                </a:uFill>
                <a:latin typeface="Calibri"/>
                <a:cs typeface="Calibri"/>
              </a:rPr>
              <a:t> </a:t>
            </a:r>
            <a:r>
              <a:rPr sz="1400" i="1" u="heavy" spc="125" dirty="0">
                <a:solidFill>
                  <a:srgbClr val="FFFFFF"/>
                </a:solidFill>
                <a:uFill>
                  <a:solidFill>
                    <a:srgbClr val="FFFFFF"/>
                  </a:solidFill>
                </a:uFill>
                <a:latin typeface="Calibri"/>
                <a:cs typeface="Calibri"/>
              </a:rPr>
              <a:t>το</a:t>
            </a:r>
            <a:r>
              <a:rPr sz="1400" i="1" u="heavy" spc="65" dirty="0">
                <a:solidFill>
                  <a:srgbClr val="FFFFFF"/>
                </a:solidFill>
                <a:uFill>
                  <a:solidFill>
                    <a:srgbClr val="FFFFFF"/>
                  </a:solidFill>
                </a:uFill>
                <a:latin typeface="Calibri"/>
                <a:cs typeface="Calibri"/>
              </a:rPr>
              <a:t> </a:t>
            </a:r>
            <a:r>
              <a:rPr sz="1400" i="1" u="heavy" spc="145" dirty="0">
                <a:solidFill>
                  <a:srgbClr val="FFFFFF"/>
                </a:solidFill>
                <a:uFill>
                  <a:solidFill>
                    <a:srgbClr val="FFFFFF"/>
                  </a:solidFill>
                </a:uFill>
                <a:latin typeface="Calibri"/>
                <a:cs typeface="Calibri"/>
              </a:rPr>
              <a:t>πρόβλημα</a:t>
            </a:r>
            <a:r>
              <a:rPr sz="1400" i="1" u="heavy" spc="60" dirty="0">
                <a:solidFill>
                  <a:srgbClr val="FFFFFF"/>
                </a:solidFill>
                <a:uFill>
                  <a:solidFill>
                    <a:srgbClr val="FFFFFF"/>
                  </a:solidFill>
                </a:uFill>
                <a:latin typeface="Calibri"/>
                <a:cs typeface="Calibri"/>
              </a:rPr>
              <a:t> </a:t>
            </a:r>
            <a:r>
              <a:rPr sz="1400" i="1" u="heavy" spc="114" dirty="0">
                <a:solidFill>
                  <a:srgbClr val="FFFFFF"/>
                </a:solidFill>
                <a:uFill>
                  <a:solidFill>
                    <a:srgbClr val="FFFFFF"/>
                  </a:solidFill>
                </a:uFill>
                <a:latin typeface="Calibri"/>
                <a:cs typeface="Calibri"/>
              </a:rPr>
              <a:t>DL,</a:t>
            </a:r>
            <a:r>
              <a:rPr sz="1400" i="1" u="heavy" spc="65" dirty="0">
                <a:solidFill>
                  <a:srgbClr val="FFFFFF"/>
                </a:solidFill>
                <a:uFill>
                  <a:solidFill>
                    <a:srgbClr val="FFFFFF"/>
                  </a:solidFill>
                </a:uFill>
                <a:latin typeface="Calibri"/>
                <a:cs typeface="Calibri"/>
              </a:rPr>
              <a:t> </a:t>
            </a:r>
            <a:r>
              <a:rPr sz="1400" i="1" u="heavy" spc="130" dirty="0">
                <a:solidFill>
                  <a:srgbClr val="FFFFFF"/>
                </a:solidFill>
                <a:uFill>
                  <a:solidFill>
                    <a:srgbClr val="FFFFFF"/>
                  </a:solidFill>
                </a:uFill>
                <a:latin typeface="Calibri"/>
                <a:cs typeface="Calibri"/>
              </a:rPr>
              <a:t>μπορεί</a:t>
            </a:r>
            <a:r>
              <a:rPr sz="1400" i="1" u="heavy" spc="65" dirty="0">
                <a:solidFill>
                  <a:srgbClr val="FFFFFF"/>
                </a:solidFill>
                <a:uFill>
                  <a:solidFill>
                    <a:srgbClr val="FFFFFF"/>
                  </a:solidFill>
                </a:uFill>
                <a:latin typeface="Calibri"/>
                <a:cs typeface="Calibri"/>
              </a:rPr>
              <a:t> </a:t>
            </a:r>
            <a:r>
              <a:rPr sz="1400" i="1" u="heavy" spc="140" dirty="0">
                <a:solidFill>
                  <a:srgbClr val="FFFFFF"/>
                </a:solidFill>
                <a:uFill>
                  <a:solidFill>
                    <a:srgbClr val="FFFFFF"/>
                  </a:solidFill>
                </a:uFill>
                <a:latin typeface="Calibri"/>
                <a:cs typeface="Calibri"/>
              </a:rPr>
              <a:t>να</a:t>
            </a:r>
            <a:r>
              <a:rPr sz="1400" i="1" u="heavy" spc="60" dirty="0">
                <a:solidFill>
                  <a:srgbClr val="FFFFFF"/>
                </a:solidFill>
                <a:uFill>
                  <a:solidFill>
                    <a:srgbClr val="FFFFFF"/>
                  </a:solidFill>
                </a:uFill>
                <a:latin typeface="Calibri"/>
                <a:cs typeface="Calibri"/>
              </a:rPr>
              <a:t> </a:t>
            </a:r>
            <a:r>
              <a:rPr sz="1400" i="1" u="heavy" spc="125" dirty="0">
                <a:solidFill>
                  <a:srgbClr val="FFFFFF"/>
                </a:solidFill>
                <a:uFill>
                  <a:solidFill>
                    <a:srgbClr val="FFFFFF"/>
                  </a:solidFill>
                </a:uFill>
                <a:latin typeface="Calibri"/>
                <a:cs typeface="Calibri"/>
              </a:rPr>
              <a:t>λύσει</a:t>
            </a:r>
            <a:r>
              <a:rPr sz="1400" i="1" u="heavy" spc="65" dirty="0">
                <a:solidFill>
                  <a:srgbClr val="FFFFFF"/>
                </a:solidFill>
                <a:uFill>
                  <a:solidFill>
                    <a:srgbClr val="FFFFFF"/>
                  </a:solidFill>
                </a:uFill>
                <a:latin typeface="Calibri"/>
                <a:cs typeface="Calibri"/>
              </a:rPr>
              <a:t> </a:t>
            </a:r>
            <a:r>
              <a:rPr sz="1400" i="1" u="heavy" spc="114" dirty="0">
                <a:solidFill>
                  <a:srgbClr val="FFFFFF"/>
                </a:solidFill>
                <a:uFill>
                  <a:solidFill>
                    <a:srgbClr val="FFFFFF"/>
                  </a:solidFill>
                </a:uFill>
                <a:latin typeface="Calibri"/>
                <a:cs typeface="Calibri"/>
              </a:rPr>
              <a:t>και</a:t>
            </a:r>
            <a:r>
              <a:rPr sz="1400" i="1" u="heavy" spc="60" dirty="0">
                <a:solidFill>
                  <a:srgbClr val="FFFFFF"/>
                </a:solidFill>
                <a:uFill>
                  <a:solidFill>
                    <a:srgbClr val="FFFFFF"/>
                  </a:solidFill>
                </a:uFill>
                <a:latin typeface="Calibri"/>
                <a:cs typeface="Calibri"/>
              </a:rPr>
              <a:t> </a:t>
            </a:r>
            <a:r>
              <a:rPr sz="1400" i="1" u="heavy" spc="125" dirty="0">
                <a:solidFill>
                  <a:srgbClr val="FFFFFF"/>
                </a:solidFill>
                <a:uFill>
                  <a:solidFill>
                    <a:srgbClr val="FFFFFF"/>
                  </a:solidFill>
                </a:uFill>
                <a:latin typeface="Calibri"/>
                <a:cs typeface="Calibri"/>
              </a:rPr>
              <a:t>το</a:t>
            </a:r>
            <a:r>
              <a:rPr sz="1400" i="1" u="heavy" spc="65" dirty="0">
                <a:solidFill>
                  <a:srgbClr val="FFFFFF"/>
                </a:solidFill>
                <a:uFill>
                  <a:solidFill>
                    <a:srgbClr val="FFFFFF"/>
                  </a:solidFill>
                </a:uFill>
                <a:latin typeface="Calibri"/>
                <a:cs typeface="Calibri"/>
              </a:rPr>
              <a:t> </a:t>
            </a:r>
            <a:r>
              <a:rPr sz="1400" i="1" u="heavy" spc="145" dirty="0">
                <a:solidFill>
                  <a:srgbClr val="FFFFFF"/>
                </a:solidFill>
                <a:uFill>
                  <a:solidFill>
                    <a:srgbClr val="FFFFFF"/>
                  </a:solidFill>
                </a:uFill>
                <a:latin typeface="Calibri"/>
                <a:cs typeface="Calibri"/>
              </a:rPr>
              <a:t>πρόβλημα</a:t>
            </a:r>
            <a:r>
              <a:rPr sz="1400" i="1" u="heavy" spc="60" dirty="0">
                <a:solidFill>
                  <a:srgbClr val="FFFFFF"/>
                </a:solidFill>
                <a:uFill>
                  <a:solidFill>
                    <a:srgbClr val="FFFFFF"/>
                  </a:solidFill>
                </a:uFill>
                <a:latin typeface="Calibri"/>
                <a:cs typeface="Calibri"/>
              </a:rPr>
              <a:t> </a:t>
            </a:r>
            <a:r>
              <a:rPr sz="1400" i="1" u="heavy" spc="135" dirty="0">
                <a:solidFill>
                  <a:srgbClr val="FFFFFF"/>
                </a:solidFill>
                <a:uFill>
                  <a:solidFill>
                    <a:srgbClr val="FFFFFF"/>
                  </a:solidFill>
                </a:uFill>
                <a:latin typeface="Calibri"/>
                <a:cs typeface="Calibri"/>
              </a:rPr>
              <a:t>CDH.</a:t>
            </a:r>
            <a:r>
              <a:rPr sz="1400" i="1" u="heavy" spc="65" dirty="0">
                <a:solidFill>
                  <a:srgbClr val="FFFFFF"/>
                </a:solidFill>
                <a:uFill>
                  <a:solidFill>
                    <a:srgbClr val="FFFFFF"/>
                  </a:solidFill>
                </a:uFill>
                <a:latin typeface="Calibri"/>
                <a:cs typeface="Calibri"/>
              </a:rPr>
              <a:t> </a:t>
            </a:r>
            <a:r>
              <a:rPr sz="1400" i="1" u="heavy" spc="140" dirty="0">
                <a:solidFill>
                  <a:srgbClr val="FFFFFF"/>
                </a:solidFill>
                <a:uFill>
                  <a:solidFill>
                    <a:srgbClr val="FFFFFF"/>
                  </a:solidFill>
                </a:uFill>
                <a:latin typeface="Calibri"/>
                <a:cs typeface="Calibri"/>
              </a:rPr>
              <a:t>Εάν</a:t>
            </a:r>
            <a:r>
              <a:rPr sz="1400" i="1" u="heavy" spc="60" dirty="0">
                <a:solidFill>
                  <a:srgbClr val="FFFFFF"/>
                </a:solidFill>
                <a:uFill>
                  <a:solidFill>
                    <a:srgbClr val="FFFFFF"/>
                  </a:solidFill>
                </a:uFill>
                <a:latin typeface="Calibri"/>
                <a:cs typeface="Calibri"/>
              </a:rPr>
              <a:t> </a:t>
            </a:r>
            <a:r>
              <a:rPr sz="1400" i="1" u="heavy" spc="130" dirty="0">
                <a:solidFill>
                  <a:srgbClr val="FFFFFF"/>
                </a:solidFill>
                <a:uFill>
                  <a:solidFill>
                    <a:srgbClr val="FFFFFF"/>
                  </a:solidFill>
                </a:uFill>
                <a:latin typeface="Calibri"/>
                <a:cs typeface="Calibri"/>
              </a:rPr>
              <a:t>κάποιος</a:t>
            </a:r>
            <a:r>
              <a:rPr sz="1400" i="1" u="heavy" spc="60" dirty="0">
                <a:solidFill>
                  <a:srgbClr val="FFFFFF"/>
                </a:solidFill>
                <a:uFill>
                  <a:solidFill>
                    <a:srgbClr val="FFFFFF"/>
                  </a:solidFill>
                </a:uFill>
                <a:latin typeface="Calibri"/>
                <a:cs typeface="Calibri"/>
              </a:rPr>
              <a:t> </a:t>
            </a:r>
            <a:r>
              <a:rPr sz="1400" i="1" u="heavy" spc="130" dirty="0">
                <a:solidFill>
                  <a:srgbClr val="FFFFFF"/>
                </a:solidFill>
                <a:uFill>
                  <a:solidFill>
                    <a:srgbClr val="FFFFFF"/>
                  </a:solidFill>
                </a:uFill>
                <a:latin typeface="Calibri"/>
                <a:cs typeface="Calibri"/>
              </a:rPr>
              <a:t>μπορεί</a:t>
            </a:r>
            <a:r>
              <a:rPr sz="1400" i="1" u="heavy" spc="65" dirty="0">
                <a:solidFill>
                  <a:srgbClr val="FFFFFF"/>
                </a:solidFill>
                <a:uFill>
                  <a:solidFill>
                    <a:srgbClr val="FFFFFF"/>
                  </a:solidFill>
                </a:uFill>
                <a:latin typeface="Calibri"/>
                <a:cs typeface="Calibri"/>
              </a:rPr>
              <a:t> </a:t>
            </a:r>
            <a:r>
              <a:rPr sz="1400" i="1" u="heavy" spc="140" dirty="0">
                <a:solidFill>
                  <a:srgbClr val="FFFFFF"/>
                </a:solidFill>
                <a:uFill>
                  <a:solidFill>
                    <a:srgbClr val="FFFFFF"/>
                  </a:solidFill>
                </a:uFill>
                <a:latin typeface="Calibri"/>
                <a:cs typeface="Calibri"/>
              </a:rPr>
              <a:t>να</a:t>
            </a:r>
            <a:r>
              <a:rPr sz="1400" i="1" u="heavy" spc="60" dirty="0">
                <a:solidFill>
                  <a:srgbClr val="FFFFFF"/>
                </a:solidFill>
                <a:uFill>
                  <a:solidFill>
                    <a:srgbClr val="FFFFFF"/>
                  </a:solidFill>
                </a:uFill>
                <a:latin typeface="Calibri"/>
                <a:cs typeface="Calibri"/>
              </a:rPr>
              <a:t> </a:t>
            </a:r>
            <a:r>
              <a:rPr sz="1400" i="1" u="heavy" spc="120" dirty="0">
                <a:solidFill>
                  <a:srgbClr val="FFFFFF"/>
                </a:solidFill>
                <a:uFill>
                  <a:solidFill>
                    <a:srgbClr val="FFFFFF"/>
                  </a:solidFill>
                </a:uFill>
                <a:latin typeface="Calibri"/>
                <a:cs typeface="Calibri"/>
              </a:rPr>
              <a:t>λύσει</a:t>
            </a:r>
            <a:r>
              <a:rPr sz="1400" i="1" u="heavy" spc="65" dirty="0">
                <a:solidFill>
                  <a:srgbClr val="FFFFFF"/>
                </a:solidFill>
                <a:uFill>
                  <a:solidFill>
                    <a:srgbClr val="FFFFFF"/>
                  </a:solidFill>
                </a:uFill>
                <a:latin typeface="Calibri"/>
                <a:cs typeface="Calibri"/>
              </a:rPr>
              <a:t> </a:t>
            </a:r>
            <a:r>
              <a:rPr sz="1400" i="1" u="heavy" spc="120" dirty="0">
                <a:solidFill>
                  <a:srgbClr val="FFFFFF"/>
                </a:solidFill>
                <a:uFill>
                  <a:solidFill>
                    <a:srgbClr val="FFFFFF"/>
                  </a:solidFill>
                </a:uFill>
                <a:latin typeface="Calibri"/>
                <a:cs typeface="Calibri"/>
              </a:rPr>
              <a:t>το </a:t>
            </a:r>
            <a:r>
              <a:rPr sz="1400" i="1" spc="-300" dirty="0">
                <a:solidFill>
                  <a:srgbClr val="FFFFFF"/>
                </a:solidFill>
                <a:latin typeface="Calibri"/>
                <a:cs typeface="Calibri"/>
              </a:rPr>
              <a:t> </a:t>
            </a:r>
            <a:r>
              <a:rPr sz="1400" i="1" u="heavy" spc="140" dirty="0">
                <a:solidFill>
                  <a:srgbClr val="FFFFFF"/>
                </a:solidFill>
                <a:uFill>
                  <a:solidFill>
                    <a:srgbClr val="FFFFFF"/>
                  </a:solidFill>
                </a:uFill>
                <a:latin typeface="Calibri"/>
                <a:cs typeface="Calibri"/>
              </a:rPr>
              <a:t>CDH,</a:t>
            </a:r>
            <a:r>
              <a:rPr sz="1400" i="1" u="heavy" spc="55" dirty="0">
                <a:solidFill>
                  <a:srgbClr val="FFFFFF"/>
                </a:solidFill>
                <a:uFill>
                  <a:solidFill>
                    <a:srgbClr val="FFFFFF"/>
                  </a:solidFill>
                </a:uFill>
                <a:latin typeface="Calibri"/>
                <a:cs typeface="Calibri"/>
              </a:rPr>
              <a:t> </a:t>
            </a:r>
            <a:r>
              <a:rPr sz="1400" i="1" u="heavy" spc="130" dirty="0">
                <a:solidFill>
                  <a:srgbClr val="FFFFFF"/>
                </a:solidFill>
                <a:uFill>
                  <a:solidFill>
                    <a:srgbClr val="FFFFFF"/>
                  </a:solidFill>
                </a:uFill>
                <a:latin typeface="Calibri"/>
                <a:cs typeface="Calibri"/>
              </a:rPr>
              <a:t>μπορεί</a:t>
            </a:r>
            <a:r>
              <a:rPr sz="1400" i="1" u="heavy" spc="60" dirty="0">
                <a:solidFill>
                  <a:srgbClr val="FFFFFF"/>
                </a:solidFill>
                <a:uFill>
                  <a:solidFill>
                    <a:srgbClr val="FFFFFF"/>
                  </a:solidFill>
                </a:uFill>
                <a:latin typeface="Calibri"/>
                <a:cs typeface="Calibri"/>
              </a:rPr>
              <a:t> </a:t>
            </a:r>
            <a:r>
              <a:rPr sz="1400" i="1" u="heavy" spc="140" dirty="0">
                <a:solidFill>
                  <a:srgbClr val="FFFFFF"/>
                </a:solidFill>
                <a:uFill>
                  <a:solidFill>
                    <a:srgbClr val="FFFFFF"/>
                  </a:solidFill>
                </a:uFill>
                <a:latin typeface="Calibri"/>
                <a:cs typeface="Calibri"/>
              </a:rPr>
              <a:t>να</a:t>
            </a:r>
            <a:r>
              <a:rPr sz="1400" i="1" u="heavy" spc="60" dirty="0">
                <a:solidFill>
                  <a:srgbClr val="FFFFFF"/>
                </a:solidFill>
                <a:uFill>
                  <a:solidFill>
                    <a:srgbClr val="FFFFFF"/>
                  </a:solidFill>
                </a:uFill>
                <a:latin typeface="Calibri"/>
                <a:cs typeface="Calibri"/>
              </a:rPr>
              <a:t> </a:t>
            </a:r>
            <a:r>
              <a:rPr sz="1400" i="1" u="heavy" spc="120" dirty="0">
                <a:solidFill>
                  <a:srgbClr val="FFFFFF"/>
                </a:solidFill>
                <a:uFill>
                  <a:solidFill>
                    <a:srgbClr val="FFFFFF"/>
                  </a:solidFill>
                </a:uFill>
                <a:latin typeface="Calibri"/>
                <a:cs typeface="Calibri"/>
              </a:rPr>
              <a:t>λύσει</a:t>
            </a:r>
            <a:r>
              <a:rPr sz="1400" i="1" u="heavy" spc="60" dirty="0">
                <a:solidFill>
                  <a:srgbClr val="FFFFFF"/>
                </a:solidFill>
                <a:uFill>
                  <a:solidFill>
                    <a:srgbClr val="FFFFFF"/>
                  </a:solidFill>
                </a:uFill>
                <a:latin typeface="Calibri"/>
                <a:cs typeface="Calibri"/>
              </a:rPr>
              <a:t> </a:t>
            </a:r>
            <a:r>
              <a:rPr sz="1400" i="1" u="heavy" spc="125" dirty="0">
                <a:solidFill>
                  <a:srgbClr val="FFFFFF"/>
                </a:solidFill>
                <a:uFill>
                  <a:solidFill>
                    <a:srgbClr val="FFFFFF"/>
                  </a:solidFill>
                </a:uFill>
                <a:latin typeface="Calibri"/>
                <a:cs typeface="Calibri"/>
              </a:rPr>
              <a:t>το</a:t>
            </a:r>
            <a:r>
              <a:rPr sz="1400" i="1" u="heavy" spc="60" dirty="0">
                <a:solidFill>
                  <a:srgbClr val="FFFFFF"/>
                </a:solidFill>
                <a:uFill>
                  <a:solidFill>
                    <a:srgbClr val="FFFFFF"/>
                  </a:solidFill>
                </a:uFill>
                <a:latin typeface="Calibri"/>
                <a:cs typeface="Calibri"/>
              </a:rPr>
              <a:t> </a:t>
            </a:r>
            <a:r>
              <a:rPr sz="1400" i="1" u="heavy" spc="140" dirty="0">
                <a:solidFill>
                  <a:srgbClr val="FFFFFF"/>
                </a:solidFill>
                <a:uFill>
                  <a:solidFill>
                    <a:srgbClr val="FFFFFF"/>
                  </a:solidFill>
                </a:uFill>
                <a:latin typeface="Calibri"/>
                <a:cs typeface="Calibri"/>
              </a:rPr>
              <a:t>DDH.</a:t>
            </a:r>
            <a:endParaRPr sz="1400" dirty="0">
              <a:latin typeface="Calibri"/>
              <a:cs typeface="Calibri"/>
            </a:endParaRPr>
          </a:p>
        </p:txBody>
      </p:sp>
      <p:pic>
        <p:nvPicPr>
          <p:cNvPr id="6" name="object 6"/>
          <p:cNvPicPr/>
          <p:nvPr/>
        </p:nvPicPr>
        <p:blipFill>
          <a:blip r:embed="rId2" cstate="print"/>
          <a:stretch>
            <a:fillRect/>
          </a:stretch>
        </p:blipFill>
        <p:spPr>
          <a:xfrm>
            <a:off x="7011669" y="5674042"/>
            <a:ext cx="1530032" cy="612140"/>
          </a:xfrm>
          <a:prstGeom prst="rect">
            <a:avLst/>
          </a:prstGeom>
        </p:spPr>
      </p:pic>
      <p:sp>
        <p:nvSpPr>
          <p:cNvPr id="7" name="object 7"/>
          <p:cNvSpPr txBox="1"/>
          <p:nvPr/>
        </p:nvSpPr>
        <p:spPr>
          <a:xfrm>
            <a:off x="10661967" y="5908294"/>
            <a:ext cx="154305" cy="226695"/>
          </a:xfrm>
          <a:prstGeom prst="rect">
            <a:avLst/>
          </a:prstGeom>
        </p:spPr>
        <p:txBody>
          <a:bodyPr vert="horz" wrap="square" lIns="0" tIns="43815" rIns="0" bIns="0" rtlCol="0">
            <a:spAutoFit/>
          </a:bodyPr>
          <a:lstStyle/>
          <a:p>
            <a:pPr marL="38100">
              <a:lnSpc>
                <a:spcPct val="100000"/>
              </a:lnSpc>
              <a:spcBef>
                <a:spcPts val="345"/>
              </a:spcBef>
            </a:pPr>
            <a:r>
              <a:rPr sz="1100" dirty="0">
                <a:solidFill>
                  <a:srgbClr val="FFFFFF"/>
                </a:solidFill>
                <a:latin typeface="Arial"/>
                <a:cs typeface="Arial"/>
              </a:rPr>
              <a:t>7</a:t>
            </a:r>
            <a:endParaRPr sz="1100">
              <a:latin typeface="Arial"/>
              <a:cs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38615" y="6022340"/>
            <a:ext cx="1530032" cy="612140"/>
          </a:xfrm>
          <a:prstGeom prst="rect">
            <a:avLst/>
          </a:prstGeom>
        </p:spPr>
      </p:pic>
      <p:pic>
        <p:nvPicPr>
          <p:cNvPr id="3" name="object 3"/>
          <p:cNvPicPr/>
          <p:nvPr/>
        </p:nvPicPr>
        <p:blipFill>
          <a:blip r:embed="rId3" cstate="print"/>
          <a:stretch>
            <a:fillRect/>
          </a:stretch>
        </p:blipFill>
        <p:spPr>
          <a:xfrm>
            <a:off x="1066800" y="838200"/>
            <a:ext cx="5926456" cy="39243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30</a:t>
            </a:r>
          </a:p>
        </p:txBody>
      </p:sp>
      <p:sp>
        <p:nvSpPr>
          <p:cNvPr id="5" name="TextBox 4">
            <a:extLst>
              <a:ext uri="{FF2B5EF4-FFF2-40B4-BE49-F238E27FC236}">
                <a16:creationId xmlns:a16="http://schemas.microsoft.com/office/drawing/2014/main" id="{6286BE8D-A1F2-DFA2-B6FC-87473DA01ED6}"/>
              </a:ext>
            </a:extLst>
          </p:cNvPr>
          <p:cNvSpPr txBox="1"/>
          <p:nvPr/>
        </p:nvSpPr>
        <p:spPr>
          <a:xfrm>
            <a:off x="7628143" y="838200"/>
            <a:ext cx="3657600" cy="28931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Για να λάβετε έναν αριθμό που μπορεί να χρησιμοποιηθεί με το </a:t>
            </a:r>
            <a:r>
              <a:rPr kumimoji="0" lang="el-GR" altLang="el-GR" sz="1400" b="0" i="0" u="none" strike="noStrike" cap="none" normalizeH="0" baseline="0" dirty="0" err="1">
                <a:ln>
                  <a:noFill/>
                </a:ln>
                <a:solidFill>
                  <a:schemeClr val="tx1"/>
                </a:solidFill>
                <a:effectLst/>
                <a:latin typeface="Arial" panose="020B0604020202020204" pitchFamily="34" charset="0"/>
              </a:rPr>
              <a:t>chmod</a:t>
            </a:r>
            <a:r>
              <a:rPr kumimoji="0" lang="el-GR" altLang="el-GR" sz="1400" b="0" i="0" u="none" strike="noStrike" cap="none" normalizeH="0" baseline="0" dirty="0">
                <a:ln>
                  <a:noFill/>
                </a:ln>
                <a:solidFill>
                  <a:schemeClr val="tx1"/>
                </a:solidFill>
                <a:effectLst/>
                <a:latin typeface="Arial" panose="020B0604020202020204" pitchFamily="34" charset="0"/>
              </a:rPr>
              <a:t>, μετατρέψτε την δυαδική αναπαράσταση σε βάση 10 (δεκαδική). </a:t>
            </a:r>
            <a:r>
              <a:rPr kumimoji="0" lang="en-US" altLang="el-GR" sz="1400" b="0" i="0" u="none" strike="noStrike" cap="none" normalizeH="0" baseline="0" dirty="0">
                <a:ln>
                  <a:noFill/>
                </a:ln>
                <a:solidFill>
                  <a:schemeClr val="tx1"/>
                </a:solidFill>
                <a:effectLst/>
                <a:latin typeface="Arial" panose="020B0604020202020204" pitchFamily="34" charset="0"/>
              </a:rPr>
              <a:t>To </a:t>
            </a:r>
            <a:r>
              <a:rPr kumimoji="0" lang="el-GR" altLang="el-GR" sz="1400" b="0" i="0" u="none" strike="noStrike" cap="none" normalizeH="0" baseline="0" dirty="0">
                <a:ln>
                  <a:noFill/>
                </a:ln>
                <a:solidFill>
                  <a:schemeClr val="tx1"/>
                </a:solidFill>
                <a:effectLst/>
                <a:latin typeface="Arial" panose="020B0604020202020204" pitchFamily="34" charset="0"/>
              </a:rPr>
              <a:t>τρικ</a:t>
            </a:r>
            <a:r>
              <a:rPr kumimoji="0" lang="en-US" altLang="el-GR" sz="1400" b="0" i="0" u="none" strike="noStrike" cap="none" normalizeH="0" baseline="0" dirty="0">
                <a:ln>
                  <a:noFill/>
                </a:ln>
                <a:solidFill>
                  <a:schemeClr val="tx1"/>
                </a:solidFill>
                <a:effectLst/>
                <a:latin typeface="Arial" panose="020B0604020202020204" pitchFamily="34" charset="0"/>
              </a:rPr>
              <a:t> </a:t>
            </a:r>
            <a:r>
              <a:rPr kumimoji="0" lang="el-GR" altLang="el-GR" sz="1400" b="0" i="0" u="none" strike="noStrike" cap="none" normalizeH="0" baseline="0" dirty="0">
                <a:ln>
                  <a:noFill/>
                </a:ln>
                <a:solidFill>
                  <a:schemeClr val="tx1"/>
                </a:solidFill>
                <a:effectLst/>
                <a:latin typeface="Arial" panose="020B0604020202020204" pitchFamily="34" charset="0"/>
              </a:rPr>
              <a:t>εδώ είναι να θυμάστε ότι η ανάγνωση ισούται με 4, η εγγραφή ισούται με 2 και η εκτέλεση ισούται με 1. Ο αριθμός των δικαιωμάτων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καθορίζεται με την πρόσθεση των τιμών για κάθε τύπο δικαιώματος. Υπάρχουν οκτώ πιθανές τιμές από το μηδέν έως το επτά, εξ ου και η ονομασία </a:t>
            </a:r>
            <a:r>
              <a:rPr kumimoji="0" lang="el-GR" altLang="el-GR" sz="1400" b="0" i="0" u="none" strike="noStrike" cap="none" normalizeH="0" baseline="0" dirty="0" err="1">
                <a:ln>
                  <a:noFill/>
                </a:ln>
                <a:solidFill>
                  <a:schemeClr val="tx1"/>
                </a:solidFill>
                <a:effectLst/>
                <a:latin typeface="Arial" panose="020B0604020202020204" pitchFamily="34" charset="0"/>
              </a:rPr>
              <a:t>οκταδική</a:t>
            </a:r>
            <a:r>
              <a:rPr kumimoji="0" lang="el-GR" altLang="el-GR" sz="1400" b="0" i="0" u="none" strike="noStrike" cap="none" normalizeH="0" baseline="0" dirty="0">
                <a:ln>
                  <a:noFill/>
                </a:ln>
                <a:solidFill>
                  <a:schemeClr val="tx1"/>
                </a:solidFill>
                <a:effectLst/>
                <a:latin typeface="Arial" panose="020B0604020202020204" pitchFamily="34" charset="0"/>
              </a:rPr>
              <a:t> λειτουργία. Ο πίνακας αυτός παρουσιάζει και τις οκτώ πιθανές συνδυαστικές παραλλαγές:</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38615" y="6022340"/>
            <a:ext cx="1530032" cy="612140"/>
          </a:xfrm>
          <a:prstGeom prst="rect">
            <a:avLst/>
          </a:prstGeom>
        </p:spPr>
      </p:pic>
      <p:pic>
        <p:nvPicPr>
          <p:cNvPr id="3" name="object 3"/>
          <p:cNvPicPr/>
          <p:nvPr/>
        </p:nvPicPr>
        <p:blipFill>
          <a:blip r:embed="rId3" cstate="print"/>
          <a:stretch>
            <a:fillRect/>
          </a:stretch>
        </p:blipFill>
        <p:spPr>
          <a:xfrm>
            <a:off x="1090931" y="647700"/>
            <a:ext cx="6071870" cy="32385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31</a:t>
            </a:r>
          </a:p>
        </p:txBody>
      </p:sp>
      <p:sp>
        <p:nvSpPr>
          <p:cNvPr id="5" name="TextBox 4">
            <a:extLst>
              <a:ext uri="{FF2B5EF4-FFF2-40B4-BE49-F238E27FC236}">
                <a16:creationId xmlns:a16="http://schemas.microsoft.com/office/drawing/2014/main" id="{5E0B5284-6AF3-47C0-CEA9-CED62506637B}"/>
              </a:ext>
            </a:extLst>
          </p:cNvPr>
          <p:cNvSpPr txBox="1"/>
          <p:nvPr/>
        </p:nvSpPr>
        <p:spPr>
          <a:xfrm>
            <a:off x="7848600" y="838200"/>
            <a:ext cx="3581400" cy="4247317"/>
          </a:xfrm>
          <a:prstGeom prst="rect">
            <a:avLst/>
          </a:prstGeom>
          <a:noFill/>
        </p:spPr>
        <p:txBody>
          <a:bodyPr wrap="square" rtlCol="0">
            <a:spAutoFit/>
          </a:bodyPr>
          <a:lstStyle/>
          <a:p>
            <a:r>
              <a:rPr lang="el-GR" dirty="0"/>
              <a:t>Οι κατηγορίες χρηστών είναι πάντα με τη σειρά χρήστης, ομάδα και άλλοι. Αφού καθορίσετε την </a:t>
            </a:r>
            <a:r>
              <a:rPr lang="el-GR" dirty="0" err="1"/>
              <a:t>οκταδική</a:t>
            </a:r>
            <a:r>
              <a:rPr lang="el-GR" dirty="0"/>
              <a:t> τιμή για κάθε κατηγορία, τις καθορίζετε με αυτή τη σειρά. Για παράδειγμα, για να λάβετε -r -, εκτελέστε </a:t>
            </a:r>
            <a:r>
              <a:rPr lang="el-GR" dirty="0" err="1"/>
              <a:t>chmod</a:t>
            </a:r>
            <a:r>
              <a:rPr lang="el-GR" dirty="0"/>
              <a:t> 754 αρχείο. Αυτό σημαίνει ότι ο χρήστης (ιδιοκτήτης) του αρχείου έχει δικαιώματα ανάγνωσης, εγγραφής και εκτέλεσης, τα μέλη της ομάδας του αρχείου έχουν δικαιώματα ανάγνωσης και εκτέλεσης και οι άλλοι έχουν δικαιώματα ανάγνωσης.</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38615" y="6022340"/>
            <a:ext cx="1530032" cy="612140"/>
          </a:xfrm>
          <a:prstGeom prst="rect">
            <a:avLst/>
          </a:prstGeom>
        </p:spPr>
      </p:pic>
      <p:pic>
        <p:nvPicPr>
          <p:cNvPr id="3" name="object 3"/>
          <p:cNvPicPr/>
          <p:nvPr/>
        </p:nvPicPr>
        <p:blipFill>
          <a:blip r:embed="rId3" cstate="print"/>
          <a:stretch>
            <a:fillRect/>
          </a:stretch>
        </p:blipFill>
        <p:spPr>
          <a:xfrm>
            <a:off x="1295400" y="838201"/>
            <a:ext cx="5562600" cy="38100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32</a:t>
            </a:r>
          </a:p>
        </p:txBody>
      </p:sp>
      <p:sp>
        <p:nvSpPr>
          <p:cNvPr id="5" name="TextBox 4">
            <a:extLst>
              <a:ext uri="{FF2B5EF4-FFF2-40B4-BE49-F238E27FC236}">
                <a16:creationId xmlns:a16="http://schemas.microsoft.com/office/drawing/2014/main" id="{CBD89E0A-E037-7FEF-2002-CA7EDB1A5EEC}"/>
              </a:ext>
            </a:extLst>
          </p:cNvPr>
          <p:cNvSpPr txBox="1"/>
          <p:nvPr/>
        </p:nvSpPr>
        <p:spPr>
          <a:xfrm>
            <a:off x="7315200" y="1295400"/>
            <a:ext cx="4343400"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anose="020B0604020202020204" pitchFamily="34" charset="0"/>
              </a:rPr>
              <a:t>Εξασφαλίζει ότι το αρχείο μπορεί να διαβαστεί, να επεξεργαστεί και να εκτελεστεί μόνο από τον ιδιοκτήτη του. </a:t>
            </a:r>
            <a:br>
              <a:rPr kumimoji="0" lang="el-GR" altLang="el-GR" sz="1200" b="0" i="0" u="none" strike="noStrike" cap="none" normalizeH="0" baseline="0" dirty="0">
                <a:ln>
                  <a:noFill/>
                </a:ln>
                <a:solidFill>
                  <a:schemeClr val="tx1"/>
                </a:solidFill>
                <a:effectLst/>
                <a:latin typeface="Arial" panose="020B0604020202020204" pitchFamily="34" charset="0"/>
              </a:rPr>
            </a:br>
            <a:endParaRPr kumimoji="0" lang="el-GR" altLang="el-G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anose="020B0604020202020204" pitchFamily="34" charset="0"/>
              </a:rPr>
              <a:t>Κανένας άλλος στο σύστημα δεν έχει πρόσβαση. </a:t>
            </a:r>
            <a:br>
              <a:rPr kumimoji="0" lang="el-GR" altLang="el-GR" sz="1200" b="0" i="0" u="none" strike="noStrike" cap="none" normalizeH="0" baseline="0" dirty="0">
                <a:ln>
                  <a:noFill/>
                </a:ln>
                <a:solidFill>
                  <a:schemeClr val="tx1"/>
                </a:solidFill>
                <a:effectLst/>
                <a:latin typeface="Arial" panose="020B0604020202020204" pitchFamily="34" charset="0"/>
              </a:rPr>
            </a:br>
            <a:br>
              <a:rPr kumimoji="0" lang="el-GR" altLang="el-GR" sz="1200" b="0" i="0" u="none" strike="noStrike" cap="none" normalizeH="0" baseline="0" dirty="0">
                <a:ln>
                  <a:noFill/>
                </a:ln>
                <a:solidFill>
                  <a:schemeClr val="tx1"/>
                </a:solidFill>
                <a:effectLst/>
                <a:latin typeface="Arial" panose="020B0604020202020204" pitchFamily="34" charset="0"/>
              </a:rPr>
            </a:br>
            <a:endParaRPr kumimoji="0" lang="el-GR" altLang="el-G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anose="020B0604020202020204" pitchFamily="34" charset="0"/>
              </a:rPr>
              <a:t>Επιτρέπει σε όλους στο σύστημα να εκτελούν το αρχείο, αλλά μόνο ο ιδιοκτήτης μπορεί να το επεξεργαστεί, </a:t>
            </a:r>
            <a:br>
              <a:rPr kumimoji="0" lang="el-GR" altLang="el-GR" sz="1200" b="0" i="0" u="none" strike="noStrike" cap="none" normalizeH="0" baseline="0" dirty="0">
                <a:ln>
                  <a:noFill/>
                </a:ln>
                <a:solidFill>
                  <a:schemeClr val="tx1"/>
                </a:solidFill>
                <a:effectLst/>
                <a:latin typeface="Arial" panose="020B0604020202020204" pitchFamily="34" charset="0"/>
              </a:rPr>
            </a:br>
            <a:br>
              <a:rPr kumimoji="0" lang="el-GR" altLang="el-GR" sz="1200" b="0" i="0" u="none" strike="noStrike" cap="none" normalizeH="0" baseline="0" dirty="0">
                <a:ln>
                  <a:noFill/>
                </a:ln>
                <a:solidFill>
                  <a:schemeClr val="tx1"/>
                </a:solidFill>
                <a:effectLst/>
                <a:latin typeface="Arial" panose="020B0604020202020204" pitchFamily="34" charset="0"/>
              </a:rPr>
            </a:br>
            <a:endParaRPr kumimoji="0" lang="el-GR" altLang="el-G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anose="020B0604020202020204" pitchFamily="34" charset="0"/>
              </a:rPr>
              <a:t>Επιτρέπει σε μια ομάδα ατόμων να τροποποιήσει το αρχείο και να αφήσει τους άλλους να το διαβάσουν. </a:t>
            </a:r>
            <a:br>
              <a:rPr kumimoji="0" lang="el-GR" altLang="el-GR" sz="1200" b="0" i="0" u="none" strike="noStrike" cap="none" normalizeH="0" baseline="0" dirty="0">
                <a:ln>
                  <a:noFill/>
                </a:ln>
                <a:solidFill>
                  <a:schemeClr val="tx1"/>
                </a:solidFill>
                <a:effectLst/>
                <a:latin typeface="Arial" panose="020B0604020202020204" pitchFamily="34" charset="0"/>
              </a:rPr>
            </a:br>
            <a:br>
              <a:rPr kumimoji="0" lang="el-GR" altLang="el-GR" sz="1200" b="0" i="0" u="none" strike="noStrike" cap="none" normalizeH="0" baseline="0" dirty="0">
                <a:ln>
                  <a:noFill/>
                </a:ln>
                <a:solidFill>
                  <a:schemeClr val="tx1"/>
                </a:solidFill>
                <a:effectLst/>
                <a:latin typeface="Arial" panose="020B0604020202020204" pitchFamily="34" charset="0"/>
              </a:rPr>
            </a:br>
            <a:endParaRPr kumimoji="0" lang="el-GR" altLang="el-G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anose="020B0604020202020204" pitchFamily="34" charset="0"/>
              </a:rPr>
              <a:t>Επιτρέπει σε μια ομάδα ατόμων να τροποποιήσει το αρχείο και να μην αφήσει άλλους να το διαβάσουν</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2510" y="302259"/>
            <a:ext cx="2304415" cy="391160"/>
          </a:xfrm>
          <a:prstGeom prst="rect">
            <a:avLst/>
          </a:prstGeom>
        </p:spPr>
        <p:txBody>
          <a:bodyPr vert="horz" wrap="square" lIns="0" tIns="12700" rIns="0" bIns="0" rtlCol="0">
            <a:spAutoFit/>
          </a:bodyPr>
          <a:lstStyle/>
          <a:p>
            <a:pPr marL="12700">
              <a:lnSpc>
                <a:spcPct val="100000"/>
              </a:lnSpc>
              <a:spcBef>
                <a:spcPts val="100"/>
              </a:spcBef>
            </a:pPr>
            <a:r>
              <a:rPr sz="2400" b="1" spc="60" dirty="0">
                <a:latin typeface="Times New Roman"/>
                <a:cs typeface="Times New Roman"/>
              </a:rPr>
              <a:t>Εύρεση</a:t>
            </a:r>
            <a:r>
              <a:rPr sz="2400" b="1" spc="-30" dirty="0">
                <a:latin typeface="Times New Roman"/>
                <a:cs typeface="Times New Roman"/>
              </a:rPr>
              <a:t> </a:t>
            </a:r>
            <a:r>
              <a:rPr sz="2400" b="1" spc="105" dirty="0">
                <a:latin typeface="Times New Roman"/>
                <a:cs typeface="Times New Roman"/>
              </a:rPr>
              <a:t>αρχείων</a:t>
            </a:r>
            <a:endParaRPr sz="2400">
              <a:latin typeface="Times New Roman"/>
              <a:cs typeface="Times New Roman"/>
            </a:endParaRPr>
          </a:p>
        </p:txBody>
      </p:sp>
      <p:grpSp>
        <p:nvGrpSpPr>
          <p:cNvPr id="3" name="object 3"/>
          <p:cNvGrpSpPr/>
          <p:nvPr/>
        </p:nvGrpSpPr>
        <p:grpSpPr>
          <a:xfrm>
            <a:off x="762001" y="914401"/>
            <a:ext cx="7086600" cy="4724400"/>
            <a:chOff x="1347152" y="862647"/>
            <a:chExt cx="9547225" cy="5751195"/>
          </a:xfrm>
        </p:grpSpPr>
        <p:pic>
          <p:nvPicPr>
            <p:cNvPr id="4" name="object 4"/>
            <p:cNvPicPr/>
            <p:nvPr/>
          </p:nvPicPr>
          <p:blipFill>
            <a:blip r:embed="rId2" cstate="print"/>
            <a:stretch>
              <a:fillRect/>
            </a:stretch>
          </p:blipFill>
          <p:spPr>
            <a:xfrm>
              <a:off x="1347152" y="862647"/>
              <a:ext cx="8967152" cy="5132387"/>
            </a:xfrm>
            <a:prstGeom prst="rect">
              <a:avLst/>
            </a:prstGeom>
          </p:spPr>
        </p:pic>
        <p:pic>
          <p:nvPicPr>
            <p:cNvPr id="5" name="object 5"/>
            <p:cNvPicPr/>
            <p:nvPr/>
          </p:nvPicPr>
          <p:blipFill>
            <a:blip r:embed="rId3" cstate="print"/>
            <a:stretch>
              <a:fillRect/>
            </a:stretch>
          </p:blipFill>
          <p:spPr>
            <a:xfrm>
              <a:off x="9364027" y="6001385"/>
              <a:ext cx="1530032" cy="612140"/>
            </a:xfrm>
            <a:prstGeom prst="rect">
              <a:avLst/>
            </a:prstGeom>
          </p:spPr>
        </p:pic>
      </p:gr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33</a:t>
            </a:r>
          </a:p>
        </p:txBody>
      </p:sp>
      <p:sp>
        <p:nvSpPr>
          <p:cNvPr id="8" name="TextBox 7">
            <a:extLst>
              <a:ext uri="{FF2B5EF4-FFF2-40B4-BE49-F238E27FC236}">
                <a16:creationId xmlns:a16="http://schemas.microsoft.com/office/drawing/2014/main" id="{28E8A671-0101-0361-3526-3D6B0B2332C5}"/>
              </a:ext>
            </a:extLst>
          </p:cNvPr>
          <p:cNvSpPr txBox="1"/>
          <p:nvPr/>
        </p:nvSpPr>
        <p:spPr>
          <a:xfrm>
            <a:off x="8305800" y="914401"/>
            <a:ext cx="3124199" cy="4524315"/>
          </a:xfrm>
          <a:prstGeom prst="rect">
            <a:avLst/>
          </a:prstGeom>
          <a:noFill/>
        </p:spPr>
        <p:txBody>
          <a:bodyPr wrap="square">
            <a:spAutoFit/>
          </a:bodyPr>
          <a:lstStyle/>
          <a:p>
            <a:r>
              <a:rPr lang="el-GR" dirty="0"/>
              <a:t>Εάν χρειαστεί ποτέ να εντοπίσετε ένα αρχείο ή έναν κατάλογο, μπορείτε να χρησιμοποιήσετε την εντολή </a:t>
            </a:r>
            <a:r>
              <a:rPr lang="el-GR" dirty="0" err="1"/>
              <a:t>find</a:t>
            </a:r>
            <a:r>
              <a:rPr lang="el-GR" dirty="0"/>
              <a:t>. Μπορεί να χρησιμοποιηθεί για την εύρεση αρχείων με βάση το όνομα, το μέγεθος, τα δικαιώματα, τον ιδιοκτήτη, την ώρα τροποποίησης και άλλα. Βρίσκει αναδρομικά αρχεία στη διαδρομή που ταιριάζουν με την έκφραση. Εάν δεν παρέχονται ορίσματα, βρίσκει όλα τα αρχεία στον τρέχοντα κατάλογο.</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1" y="584200"/>
            <a:ext cx="5257800" cy="3835400"/>
          </a:xfrm>
          <a:prstGeom prst="rect">
            <a:avLst/>
          </a:prstGeom>
        </p:spPr>
      </p:pic>
      <p:pic>
        <p:nvPicPr>
          <p:cNvPr id="3" name="object 3"/>
          <p:cNvPicPr/>
          <p:nvPr/>
        </p:nvPicPr>
        <p:blipFill>
          <a:blip r:embed="rId3" cstate="print"/>
          <a:stretch>
            <a:fillRect/>
          </a:stretch>
        </p:blipFill>
        <p:spPr>
          <a:xfrm>
            <a:off x="9238615" y="6043929"/>
            <a:ext cx="1530032" cy="61214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34</a:t>
            </a:r>
          </a:p>
        </p:txBody>
      </p:sp>
      <p:sp>
        <p:nvSpPr>
          <p:cNvPr id="7" name="TextBox 6">
            <a:extLst>
              <a:ext uri="{FF2B5EF4-FFF2-40B4-BE49-F238E27FC236}">
                <a16:creationId xmlns:a16="http://schemas.microsoft.com/office/drawing/2014/main" id="{C9EF7A07-9A1E-6427-961D-8FE5B933B29F}"/>
              </a:ext>
            </a:extLst>
          </p:cNvPr>
          <p:cNvSpPr txBox="1"/>
          <p:nvPr/>
        </p:nvSpPr>
        <p:spPr>
          <a:xfrm>
            <a:off x="6705600" y="762000"/>
            <a:ext cx="5639462" cy="286232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anose="020B0604020202020204" pitchFamily="34" charset="0"/>
              </a:rPr>
              <a:t>Εμφανίζει αρχεία των οποίων το όνομα ταιριάζει με το </a:t>
            </a:r>
            <a:r>
              <a:rPr kumimoji="0" lang="el-GR" altLang="el-GR" sz="1200" b="0" i="0" u="none" strike="noStrike" cap="none" normalizeH="0" baseline="0" dirty="0" err="1">
                <a:ln>
                  <a:noFill/>
                </a:ln>
                <a:solidFill>
                  <a:schemeClr val="tx1"/>
                </a:solidFill>
                <a:effectLst/>
                <a:latin typeface="Arial" panose="020B0604020202020204" pitchFamily="34" charset="0"/>
              </a:rPr>
              <a:t>pattem</a:t>
            </a:r>
            <a:r>
              <a:rPr kumimoji="0" lang="el-GR" altLang="el-GR" sz="1200" b="0" i="0" u="none" strike="noStrike" cap="none" normalizeH="0" baseline="0" dirty="0">
                <a:ln>
                  <a:noFill/>
                </a:ln>
                <a:solidFill>
                  <a:schemeClr val="tx1"/>
                </a:solidFill>
                <a:effectLst/>
                <a:latin typeface="Arial" panose="020B0604020202020204" pitchFamily="34" charset="0"/>
              </a:rPr>
              <a:t>. Διακρίνει τα κεφαλαία από τα μικρά γράμματα.</a:t>
            </a:r>
            <a:br>
              <a:rPr kumimoji="0" lang="el-GR" altLang="el-GR" sz="1200" b="0" i="0" u="none" strike="noStrike" cap="none" normalizeH="0" baseline="0" dirty="0">
                <a:ln>
                  <a:noFill/>
                </a:ln>
                <a:solidFill>
                  <a:schemeClr val="tx1"/>
                </a:solidFill>
                <a:effectLst/>
                <a:latin typeface="Arial" panose="020B0604020202020204" pitchFamily="34" charset="0"/>
              </a:rPr>
            </a:br>
            <a:endParaRPr kumimoji="0" lang="el-GR" altLang="el-G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anose="020B0604020202020204" pitchFamily="34" charset="0"/>
              </a:rPr>
              <a:t>Ίδιο με το -</a:t>
            </a:r>
            <a:r>
              <a:rPr kumimoji="0" lang="el-GR" altLang="el-GR" sz="1200" b="0" i="0" u="none" strike="noStrike" cap="none" normalizeH="0" baseline="0" dirty="0" err="1">
                <a:ln>
                  <a:noFill/>
                </a:ln>
                <a:solidFill>
                  <a:schemeClr val="tx1"/>
                </a:solidFill>
                <a:effectLst/>
                <a:latin typeface="Arial" panose="020B0604020202020204" pitchFamily="34" charset="0"/>
              </a:rPr>
              <a:t>name</a:t>
            </a:r>
            <a:r>
              <a:rPr kumimoji="0" lang="el-GR" altLang="el-GR" sz="1200" b="0" i="0" u="none" strike="noStrike" cap="none" normalizeH="0" baseline="0" dirty="0">
                <a:ln>
                  <a:noFill/>
                </a:ln>
                <a:solidFill>
                  <a:schemeClr val="tx1"/>
                </a:solidFill>
                <a:effectLst/>
                <a:latin typeface="Arial" panose="020B0604020202020204" pitchFamily="34" charset="0"/>
              </a:rPr>
              <a:t>, αλλά αγνοεί τα κεφαλαία και τα μικρά γράμματα.</a:t>
            </a:r>
            <a:endParaRPr kumimoji="0" lang="en-US" altLang="el-G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anose="020B0604020202020204" pitchFamily="34" charset="0"/>
              </a:rPr>
              <a:t>Εκτελεί μια εντολή </a:t>
            </a:r>
            <a:r>
              <a:rPr kumimoji="0" lang="el-GR" altLang="el-GR" sz="1200" b="0" i="0" u="none" strike="noStrike" cap="none" normalizeH="0" baseline="0" dirty="0" err="1">
                <a:ln>
                  <a:noFill/>
                </a:ln>
                <a:solidFill>
                  <a:schemeClr val="tx1"/>
                </a:solidFill>
                <a:effectLst/>
                <a:latin typeface="Arial" panose="020B0604020202020204" pitchFamily="34" charset="0"/>
              </a:rPr>
              <a:t>Is</a:t>
            </a:r>
            <a:r>
              <a:rPr kumimoji="0" lang="el-GR" altLang="el-GR" sz="1200" b="0" i="0" u="none" strike="noStrike" cap="none" normalizeH="0" baseline="0" dirty="0">
                <a:ln>
                  <a:noFill/>
                </a:ln>
                <a:solidFill>
                  <a:schemeClr val="tx1"/>
                </a:solidFill>
                <a:effectLst/>
                <a:latin typeface="Arial" panose="020B0604020202020204" pitchFamily="34" charset="0"/>
              </a:rPr>
              <a:t> σε κάθε ένα από τα αρχεία ή τους καταλόγους που βρέθηκαν.</a:t>
            </a:r>
            <a:endParaRPr kumimoji="0" lang="en-US" altLang="el-G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anose="020B0604020202020204" pitchFamily="34" charset="0"/>
              </a:rPr>
              <a:t>Βρίσκει αρχεία που είναι </a:t>
            </a:r>
            <a:r>
              <a:rPr kumimoji="0" lang="el-GR" altLang="el-GR" sz="1200" b="0" i="0" u="none" strike="noStrike" cap="none" normalizeH="0" baseline="0" dirty="0" err="1">
                <a:ln>
                  <a:noFill/>
                </a:ln>
                <a:solidFill>
                  <a:schemeClr val="tx1"/>
                </a:solidFill>
                <a:effectLst/>
                <a:latin typeface="Arial" panose="020B0604020202020204" pitchFamily="34" charset="0"/>
              </a:rPr>
              <a:t>num_days</a:t>
            </a:r>
            <a:r>
              <a:rPr kumimoji="0" lang="el-GR" altLang="el-GR" sz="1200" b="0" i="0" u="none" strike="noStrike" cap="none" normalizeH="0" baseline="0" dirty="0">
                <a:ln>
                  <a:noFill/>
                </a:ln>
                <a:solidFill>
                  <a:schemeClr val="tx1"/>
                </a:solidFill>
                <a:effectLst/>
                <a:latin typeface="Arial" panose="020B0604020202020204" pitchFamily="34" charset="0"/>
              </a:rPr>
              <a:t> παλιά.</a:t>
            </a:r>
            <a:br>
              <a:rPr kumimoji="0" lang="el-GR" altLang="el-GR" sz="1200" b="0" i="0" u="none" strike="noStrike" cap="none" normalizeH="0" baseline="0" dirty="0">
                <a:ln>
                  <a:noFill/>
                </a:ln>
                <a:solidFill>
                  <a:schemeClr val="tx1"/>
                </a:solidFill>
                <a:effectLst/>
                <a:latin typeface="Arial" panose="020B0604020202020204" pitchFamily="34" charset="0"/>
              </a:rPr>
            </a:br>
            <a:endParaRPr kumimoji="0" lang="el-GR" altLang="el-G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anose="020B0604020202020204" pitchFamily="34" charset="0"/>
              </a:rPr>
              <a:t>Βρίσκει αρχεία που έχουν μέγεθος </a:t>
            </a:r>
            <a:r>
              <a:rPr kumimoji="0" lang="el-GR" altLang="el-GR" sz="1200" b="0" i="0" u="none" strike="noStrike" cap="none" normalizeH="0" baseline="0" dirty="0" err="1">
                <a:ln>
                  <a:noFill/>
                </a:ln>
                <a:solidFill>
                  <a:schemeClr val="tx1"/>
                </a:solidFill>
                <a:effectLst/>
                <a:latin typeface="Arial" panose="020B0604020202020204" pitchFamily="34" charset="0"/>
              </a:rPr>
              <a:t>num</a:t>
            </a:r>
            <a:r>
              <a:rPr kumimoji="0" lang="el-GR" altLang="el-GR" sz="1200" b="0" i="0" u="none" strike="noStrike" cap="none" normalizeH="0" baseline="0" dirty="0">
                <a:ln>
                  <a:noFill/>
                </a:ln>
                <a:solidFill>
                  <a:schemeClr val="tx1"/>
                </a:solidFill>
                <a:effectLst/>
                <a:latin typeface="Arial" panose="020B0604020202020204" pitchFamily="34" charset="0"/>
              </a:rPr>
              <a:t>.</a:t>
            </a:r>
            <a:br>
              <a:rPr kumimoji="0" lang="el-GR" altLang="el-GR" sz="1200" b="0" i="0" u="none" strike="noStrike" cap="none" normalizeH="0" baseline="0" dirty="0">
                <a:ln>
                  <a:noFill/>
                </a:ln>
                <a:solidFill>
                  <a:schemeClr val="tx1"/>
                </a:solidFill>
                <a:effectLst/>
                <a:latin typeface="Arial" panose="020B0604020202020204" pitchFamily="34" charset="0"/>
              </a:rPr>
            </a:br>
            <a:endParaRPr kumimoji="0" lang="el-GR" altLang="el-G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anose="020B0604020202020204" pitchFamily="34" charset="0"/>
              </a:rPr>
              <a:t>Βρίσκει αρχεία που είναι νεότερα από το αρχείο </a:t>
            </a:r>
            <a:r>
              <a:rPr kumimoji="0" lang="el-GR" altLang="el-GR" sz="1200" b="0" i="0" u="none" strike="noStrike" cap="none" normalizeH="0" baseline="0" dirty="0" err="1">
                <a:ln>
                  <a:noFill/>
                </a:ln>
                <a:solidFill>
                  <a:schemeClr val="tx1"/>
                </a:solidFill>
                <a:effectLst/>
                <a:latin typeface="Arial" panose="020B0604020202020204" pitchFamily="34" charset="0"/>
              </a:rPr>
              <a:t>file</a:t>
            </a:r>
            <a:r>
              <a:rPr kumimoji="0" lang="el-GR" altLang="el-GR" sz="12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anose="020B0604020202020204" pitchFamily="34" charset="0"/>
              </a:rPr>
              <a:t>Εκτελεί την εντολή σε όλα τα αρχεία που βρέθηκαν.</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01" y="457200"/>
            <a:ext cx="7315199" cy="4724400"/>
            <a:chOff x="457201" y="457200"/>
            <a:chExt cx="10311445" cy="6193472"/>
          </a:xfrm>
        </p:grpSpPr>
        <p:pic>
          <p:nvPicPr>
            <p:cNvPr id="3" name="object 3"/>
            <p:cNvPicPr/>
            <p:nvPr/>
          </p:nvPicPr>
          <p:blipFill>
            <a:blip r:embed="rId2" cstate="print"/>
            <a:stretch>
              <a:fillRect/>
            </a:stretch>
          </p:blipFill>
          <p:spPr>
            <a:xfrm>
              <a:off x="457201" y="457200"/>
              <a:ext cx="7010400" cy="4114800"/>
            </a:xfrm>
            <a:prstGeom prst="rect">
              <a:avLst/>
            </a:prstGeom>
          </p:spPr>
        </p:pic>
        <p:pic>
          <p:nvPicPr>
            <p:cNvPr id="4" name="object 4"/>
            <p:cNvPicPr/>
            <p:nvPr/>
          </p:nvPicPr>
          <p:blipFill>
            <a:blip r:embed="rId3" cstate="print"/>
            <a:stretch>
              <a:fillRect/>
            </a:stretch>
          </p:blipFill>
          <p:spPr>
            <a:xfrm>
              <a:off x="9238614" y="6038532"/>
              <a:ext cx="1530032" cy="612140"/>
            </a:xfrm>
            <a:prstGeom prst="rect">
              <a:avLst/>
            </a:prstGeom>
          </p:spPr>
        </p:pic>
      </p:gr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35</a:t>
            </a:r>
          </a:p>
        </p:txBody>
      </p:sp>
      <p:sp>
        <p:nvSpPr>
          <p:cNvPr id="6" name="Rectangle 1">
            <a:extLst>
              <a:ext uri="{FF2B5EF4-FFF2-40B4-BE49-F238E27FC236}">
                <a16:creationId xmlns:a16="http://schemas.microsoft.com/office/drawing/2014/main" id="{FC150506-AC56-4EEB-2796-F008B1242983}"/>
              </a:ext>
            </a:extLst>
          </p:cNvPr>
          <p:cNvSpPr>
            <a:spLocks noChangeArrowheads="1"/>
          </p:cNvSpPr>
          <p:nvPr/>
        </p:nvSpPr>
        <p:spPr bwMode="auto">
          <a:xfrm>
            <a:off x="6934200" y="1745455"/>
            <a:ext cx="3733800" cy="18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none" strike="noStrike" cap="none" normalizeH="0" baseline="0" dirty="0">
                <a:ln>
                  <a:noFill/>
                </a:ln>
                <a:solidFill>
                  <a:schemeClr val="tx1"/>
                </a:solidFill>
                <a:effectLst/>
                <a:latin typeface="Arial" panose="020B0604020202020204" pitchFamily="34" charset="0"/>
              </a:rPr>
              <a:t>(Σε ορισμένες περιπτώσεις, μπορεί να θέλετε να εκτελέσετε μια εντολή σε μια λίστα αρχείων. Μπορείτε να χρησιμοποιήσετε την εντολή </a:t>
            </a:r>
            <a:r>
              <a:rPr kumimoji="0" lang="el-GR" altLang="el-GR" sz="1050" b="0" i="0" u="none" strike="noStrike" cap="none" normalizeH="0" baseline="0" dirty="0" err="1">
                <a:ln>
                  <a:noFill/>
                </a:ln>
                <a:solidFill>
                  <a:schemeClr val="tx1"/>
                </a:solidFill>
                <a:effectLst/>
                <a:latin typeface="Arial" panose="020B0604020202020204" pitchFamily="34" charset="0"/>
              </a:rPr>
              <a:t>find</a:t>
            </a:r>
            <a:r>
              <a:rPr kumimoji="0" lang="el-GR" altLang="el-GR" sz="1050" b="0" i="0" u="none" strike="noStrike" cap="none" normalizeH="0" baseline="0" dirty="0">
                <a:ln>
                  <a:noFill/>
                </a:ln>
                <a:solidFill>
                  <a:schemeClr val="tx1"/>
                </a:solidFill>
                <a:effectLst/>
                <a:latin typeface="Arial" panose="020B0604020202020204" pitchFamily="34" charset="0"/>
              </a:rPr>
              <a:t> με την επιλογή -</a:t>
            </a:r>
            <a:r>
              <a:rPr kumimoji="0" lang="el-GR" altLang="el-GR" sz="1050" b="0" i="0" u="none" strike="noStrike" cap="none" normalizeH="0" baseline="0" dirty="0" err="1">
                <a:ln>
                  <a:noFill/>
                </a:ln>
                <a:solidFill>
                  <a:schemeClr val="tx1"/>
                </a:solidFill>
                <a:effectLst/>
                <a:latin typeface="Arial" panose="020B0604020202020204" pitchFamily="34" charset="0"/>
              </a:rPr>
              <a:t>exec</a:t>
            </a:r>
            <a:r>
              <a:rPr kumimoji="0" lang="el-GR" altLang="el-GR" sz="1050" b="0" i="0" u="none" strike="noStrike" cap="none" normalizeH="0" baseline="0" dirty="0">
                <a:ln>
                  <a:noFill/>
                </a:ln>
                <a:solidFill>
                  <a:schemeClr val="tx1"/>
                </a:solidFill>
                <a:effectLst/>
                <a:latin typeface="Arial" panose="020B0604020202020204" pitchFamily="34" charset="0"/>
              </a:rPr>
              <a:t> για να κάνετε κάτι τέτοιο. Χρησιμοποιήστε ένα ζευγάρι αγκύλες ({}) για να λειτουργήσουν ως σύμβολο κράτησης θέσης για το τρέχον αρχείο που επεξεργάζεστε. Η εντολή τερματίζεται με το χαρακτήρα ερωτηματικό (;). Πρέπει να διαφύγετε ή να τοποθετήσετε σε εισαγωγικά το ερωτηματικό ως εξής: »; ή ως εξής: \;. Εάν θέλετε να εκτελέσετε την εντολή FILE_NAME σε κάθε αρχείο του τρέχοντος καταλόγου, θα χρησιμοποιήσετε την ακόλουθη εντολή.</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p:nvPr/>
        </p:nvSpPr>
        <p:spPr>
          <a:xfrm>
            <a:off x="783590" y="1069022"/>
            <a:ext cx="10714990" cy="2007601"/>
          </a:xfrm>
          <a:prstGeom prst="rect">
            <a:avLst/>
          </a:prstGeom>
        </p:spPr>
        <p:txBody>
          <a:bodyPr vert="horz" wrap="square" lIns="0" tIns="12700" rIns="0" bIns="0" rtlCol="0">
            <a:spAutoFit/>
          </a:bodyPr>
          <a:lstStyle/>
          <a:p>
            <a:pPr marL="12700" marR="5080" indent="51435">
              <a:lnSpc>
                <a:spcPct val="113700"/>
              </a:lnSpc>
              <a:spcBef>
                <a:spcPts val="100"/>
              </a:spcBef>
            </a:pPr>
            <a:r>
              <a:rPr sz="1400" dirty="0">
                <a:latin typeface="Calibri"/>
                <a:cs typeface="Calibri"/>
              </a:rPr>
              <a:t>Σε</a:t>
            </a:r>
            <a:r>
              <a:rPr sz="1400" spc="35" dirty="0">
                <a:latin typeface="Calibri"/>
                <a:cs typeface="Calibri"/>
              </a:rPr>
              <a:t> </a:t>
            </a:r>
            <a:r>
              <a:rPr sz="1400" spc="-5" dirty="0">
                <a:latin typeface="Calibri"/>
                <a:cs typeface="Calibri"/>
              </a:rPr>
              <a:t>ορισμένες</a:t>
            </a:r>
            <a:r>
              <a:rPr sz="1400" spc="40" dirty="0">
                <a:latin typeface="Calibri"/>
                <a:cs typeface="Calibri"/>
              </a:rPr>
              <a:t> </a:t>
            </a:r>
            <a:r>
              <a:rPr sz="1400" spc="-5" dirty="0">
                <a:latin typeface="Calibri"/>
                <a:cs typeface="Calibri"/>
              </a:rPr>
              <a:t>περιπτώσεις</a:t>
            </a:r>
            <a:r>
              <a:rPr sz="1400" spc="45" dirty="0">
                <a:latin typeface="Calibri"/>
                <a:cs typeface="Calibri"/>
              </a:rPr>
              <a:t> </a:t>
            </a:r>
            <a:r>
              <a:rPr sz="1400" spc="-5" dirty="0">
                <a:latin typeface="Calibri"/>
                <a:cs typeface="Calibri"/>
              </a:rPr>
              <a:t>μπορεί</a:t>
            </a:r>
            <a:r>
              <a:rPr sz="1400" spc="40" dirty="0">
                <a:latin typeface="Calibri"/>
                <a:cs typeface="Calibri"/>
              </a:rPr>
              <a:t> </a:t>
            </a:r>
            <a:r>
              <a:rPr sz="1400" spc="-5" dirty="0">
                <a:latin typeface="Calibri"/>
                <a:cs typeface="Calibri"/>
              </a:rPr>
              <a:t>να</a:t>
            </a:r>
            <a:r>
              <a:rPr sz="1400" spc="40" dirty="0">
                <a:latin typeface="Calibri"/>
                <a:cs typeface="Calibri"/>
              </a:rPr>
              <a:t> </a:t>
            </a:r>
            <a:r>
              <a:rPr sz="1400" spc="-5" dirty="0">
                <a:latin typeface="Calibri"/>
                <a:cs typeface="Calibri"/>
              </a:rPr>
              <a:t>θέλετε</a:t>
            </a:r>
            <a:r>
              <a:rPr sz="1400" spc="40" dirty="0">
                <a:latin typeface="Calibri"/>
                <a:cs typeface="Calibri"/>
              </a:rPr>
              <a:t> </a:t>
            </a:r>
            <a:r>
              <a:rPr sz="1400" spc="-5" dirty="0">
                <a:latin typeface="Calibri"/>
                <a:cs typeface="Calibri"/>
              </a:rPr>
              <a:t>να</a:t>
            </a:r>
            <a:r>
              <a:rPr sz="1400" spc="40" dirty="0">
                <a:latin typeface="Calibri"/>
                <a:cs typeface="Calibri"/>
              </a:rPr>
              <a:t> </a:t>
            </a:r>
            <a:r>
              <a:rPr sz="1400" spc="-5" dirty="0">
                <a:latin typeface="Calibri"/>
                <a:cs typeface="Calibri"/>
              </a:rPr>
              <a:t>εκτελέσετε</a:t>
            </a:r>
            <a:r>
              <a:rPr sz="1400" spc="40" dirty="0">
                <a:latin typeface="Calibri"/>
                <a:cs typeface="Calibri"/>
              </a:rPr>
              <a:t> </a:t>
            </a:r>
            <a:r>
              <a:rPr sz="1400" spc="-5" dirty="0">
                <a:latin typeface="Calibri"/>
                <a:cs typeface="Calibri"/>
              </a:rPr>
              <a:t>εντολή</a:t>
            </a:r>
            <a:r>
              <a:rPr sz="1400" spc="40" dirty="0">
                <a:latin typeface="Calibri"/>
                <a:cs typeface="Calibri"/>
              </a:rPr>
              <a:t> </a:t>
            </a:r>
            <a:r>
              <a:rPr sz="1400" spc="-5" dirty="0">
                <a:latin typeface="Calibri"/>
                <a:cs typeface="Calibri"/>
              </a:rPr>
              <a:t>σε</a:t>
            </a:r>
            <a:r>
              <a:rPr sz="1400" spc="40" dirty="0">
                <a:latin typeface="Calibri"/>
                <a:cs typeface="Calibri"/>
              </a:rPr>
              <a:t> </a:t>
            </a:r>
            <a:r>
              <a:rPr sz="1400" spc="-5" dirty="0">
                <a:latin typeface="Calibri"/>
                <a:cs typeface="Calibri"/>
              </a:rPr>
              <a:t>λίστα</a:t>
            </a:r>
            <a:r>
              <a:rPr sz="1400" spc="40" dirty="0">
                <a:latin typeface="Calibri"/>
                <a:cs typeface="Calibri"/>
              </a:rPr>
              <a:t> </a:t>
            </a:r>
            <a:r>
              <a:rPr sz="1400" spc="-5" dirty="0">
                <a:latin typeface="Calibri"/>
                <a:cs typeface="Calibri"/>
              </a:rPr>
              <a:t>αρχείων</a:t>
            </a:r>
            <a:r>
              <a:rPr sz="1400" spc="-5" dirty="0">
                <a:latin typeface="Times New Roman"/>
                <a:cs typeface="Times New Roman"/>
              </a:rPr>
              <a:t>.</a:t>
            </a:r>
            <a:r>
              <a:rPr sz="1400" spc="5" dirty="0">
                <a:latin typeface="Times New Roman"/>
                <a:cs typeface="Times New Roman"/>
              </a:rPr>
              <a:t> </a:t>
            </a:r>
            <a:r>
              <a:rPr sz="1400" spc="-5" dirty="0">
                <a:latin typeface="Calibri"/>
                <a:cs typeface="Calibri"/>
              </a:rPr>
              <a:t>Μπορείτε</a:t>
            </a:r>
            <a:r>
              <a:rPr sz="1400" spc="35" dirty="0">
                <a:latin typeface="Calibri"/>
                <a:cs typeface="Calibri"/>
              </a:rPr>
              <a:t> </a:t>
            </a:r>
            <a:r>
              <a:rPr sz="1400" spc="-5" dirty="0">
                <a:latin typeface="Calibri"/>
                <a:cs typeface="Calibri"/>
              </a:rPr>
              <a:t>να</a:t>
            </a:r>
            <a:r>
              <a:rPr sz="1400" spc="40" dirty="0">
                <a:latin typeface="Calibri"/>
                <a:cs typeface="Calibri"/>
              </a:rPr>
              <a:t> </a:t>
            </a:r>
            <a:r>
              <a:rPr sz="1400" spc="-5" dirty="0">
                <a:latin typeface="Calibri"/>
                <a:cs typeface="Calibri"/>
              </a:rPr>
              <a:t>χρησιμοποιήσετε</a:t>
            </a:r>
            <a:r>
              <a:rPr sz="1400" spc="45" dirty="0">
                <a:latin typeface="Calibri"/>
                <a:cs typeface="Calibri"/>
              </a:rPr>
              <a:t> </a:t>
            </a:r>
            <a:r>
              <a:rPr sz="1400" spc="-5" dirty="0">
                <a:latin typeface="Calibri"/>
                <a:cs typeface="Calibri"/>
              </a:rPr>
              <a:t>την</a:t>
            </a:r>
            <a:r>
              <a:rPr sz="1400" spc="40" dirty="0">
                <a:latin typeface="Calibri"/>
                <a:cs typeface="Calibri"/>
              </a:rPr>
              <a:t> </a:t>
            </a:r>
            <a:r>
              <a:rPr sz="1400" spc="-5" dirty="0">
                <a:latin typeface="Calibri"/>
                <a:cs typeface="Calibri"/>
              </a:rPr>
              <a:t>εντολή</a:t>
            </a:r>
            <a:r>
              <a:rPr sz="1400" spc="40" dirty="0">
                <a:latin typeface="Calibri"/>
                <a:cs typeface="Calibri"/>
              </a:rPr>
              <a:t> </a:t>
            </a:r>
            <a:r>
              <a:rPr sz="1400" spc="-5" dirty="0">
                <a:latin typeface="Times New Roman"/>
                <a:cs typeface="Times New Roman"/>
              </a:rPr>
              <a:t>find</a:t>
            </a:r>
            <a:r>
              <a:rPr sz="1400" spc="5" dirty="0">
                <a:latin typeface="Times New Roman"/>
                <a:cs typeface="Times New Roman"/>
              </a:rPr>
              <a:t> </a:t>
            </a:r>
            <a:r>
              <a:rPr sz="1400" spc="-5" dirty="0">
                <a:latin typeface="Calibri"/>
                <a:cs typeface="Calibri"/>
              </a:rPr>
              <a:t>με</a:t>
            </a:r>
            <a:r>
              <a:rPr sz="1400" spc="40" dirty="0">
                <a:latin typeface="Calibri"/>
                <a:cs typeface="Calibri"/>
              </a:rPr>
              <a:t> </a:t>
            </a:r>
            <a:r>
              <a:rPr sz="1400" spc="-5" dirty="0">
                <a:latin typeface="Calibri"/>
                <a:cs typeface="Calibri"/>
              </a:rPr>
              <a:t>την </a:t>
            </a:r>
            <a:r>
              <a:rPr sz="1400" dirty="0">
                <a:latin typeface="Calibri"/>
                <a:cs typeface="Calibri"/>
              </a:rPr>
              <a:t> </a:t>
            </a:r>
            <a:r>
              <a:rPr sz="1400" spc="-5" dirty="0">
                <a:latin typeface="Calibri"/>
                <a:cs typeface="Calibri"/>
              </a:rPr>
              <a:t>επιλογή</a:t>
            </a:r>
            <a:r>
              <a:rPr sz="1400" spc="40" dirty="0">
                <a:latin typeface="Calibri"/>
                <a:cs typeface="Calibri"/>
              </a:rPr>
              <a:t> </a:t>
            </a:r>
            <a:r>
              <a:rPr sz="1400" b="1" spc="-5" dirty="0">
                <a:latin typeface="Times New Roman"/>
                <a:cs typeface="Times New Roman"/>
              </a:rPr>
              <a:t>exec</a:t>
            </a:r>
            <a:r>
              <a:rPr sz="1400" b="1" spc="10" dirty="0">
                <a:latin typeface="Times New Roman"/>
                <a:cs typeface="Times New Roman"/>
              </a:rPr>
              <a:t> </a:t>
            </a:r>
            <a:r>
              <a:rPr sz="1400" spc="-5" dirty="0">
                <a:latin typeface="Calibri"/>
                <a:cs typeface="Calibri"/>
              </a:rPr>
              <a:t>για</a:t>
            </a:r>
            <a:r>
              <a:rPr sz="1400" spc="45" dirty="0">
                <a:latin typeface="Calibri"/>
                <a:cs typeface="Calibri"/>
              </a:rPr>
              <a:t> </a:t>
            </a:r>
            <a:r>
              <a:rPr sz="1400" spc="-5" dirty="0">
                <a:latin typeface="Calibri"/>
                <a:cs typeface="Calibri"/>
              </a:rPr>
              <a:t>να</a:t>
            </a:r>
            <a:r>
              <a:rPr sz="1400" spc="40" dirty="0">
                <a:latin typeface="Calibri"/>
                <a:cs typeface="Calibri"/>
              </a:rPr>
              <a:t> </a:t>
            </a:r>
            <a:r>
              <a:rPr sz="1400" spc="-5" dirty="0">
                <a:latin typeface="Calibri"/>
                <a:cs typeface="Calibri"/>
              </a:rPr>
              <a:t>κάνετε</a:t>
            </a:r>
            <a:r>
              <a:rPr sz="1400" spc="45" dirty="0">
                <a:latin typeface="Calibri"/>
                <a:cs typeface="Calibri"/>
              </a:rPr>
              <a:t> </a:t>
            </a:r>
            <a:r>
              <a:rPr sz="1400" spc="-5" dirty="0">
                <a:latin typeface="Calibri"/>
                <a:cs typeface="Calibri"/>
              </a:rPr>
              <a:t>κάτι</a:t>
            </a:r>
            <a:r>
              <a:rPr sz="1400" spc="45" dirty="0">
                <a:latin typeface="Calibri"/>
                <a:cs typeface="Calibri"/>
              </a:rPr>
              <a:t> </a:t>
            </a:r>
            <a:r>
              <a:rPr sz="1400" spc="-5" dirty="0">
                <a:latin typeface="Calibri"/>
                <a:cs typeface="Calibri"/>
              </a:rPr>
              <a:t>τέτοιο</a:t>
            </a:r>
            <a:r>
              <a:rPr sz="1400" spc="-5" dirty="0">
                <a:latin typeface="Times New Roman"/>
                <a:cs typeface="Times New Roman"/>
              </a:rPr>
              <a:t>.</a:t>
            </a:r>
            <a:r>
              <a:rPr sz="1400" spc="10" dirty="0">
                <a:latin typeface="Times New Roman"/>
                <a:cs typeface="Times New Roman"/>
              </a:rPr>
              <a:t> </a:t>
            </a:r>
            <a:r>
              <a:rPr sz="1400" spc="-5" dirty="0">
                <a:latin typeface="Calibri"/>
                <a:cs typeface="Calibri"/>
              </a:rPr>
              <a:t>Χρησιμοποιήστε</a:t>
            </a:r>
            <a:r>
              <a:rPr sz="1400" spc="45" dirty="0">
                <a:latin typeface="Calibri"/>
                <a:cs typeface="Calibri"/>
              </a:rPr>
              <a:t> </a:t>
            </a:r>
            <a:r>
              <a:rPr sz="1400" spc="-5" dirty="0">
                <a:latin typeface="Calibri"/>
                <a:cs typeface="Calibri"/>
              </a:rPr>
              <a:t>ένα</a:t>
            </a:r>
            <a:r>
              <a:rPr sz="1400" spc="45" dirty="0">
                <a:latin typeface="Calibri"/>
                <a:cs typeface="Calibri"/>
              </a:rPr>
              <a:t> </a:t>
            </a:r>
            <a:r>
              <a:rPr sz="1400" i="1" u="heavy" spc="-5" dirty="0">
                <a:uFill>
                  <a:solidFill>
                    <a:srgbClr val="000000"/>
                  </a:solidFill>
                </a:uFill>
                <a:latin typeface="Calibri"/>
                <a:cs typeface="Calibri"/>
              </a:rPr>
              <a:t>ζευγάρι</a:t>
            </a:r>
            <a:r>
              <a:rPr sz="1400" i="1" u="heavy" spc="40" dirty="0">
                <a:uFill>
                  <a:solidFill>
                    <a:srgbClr val="000000"/>
                  </a:solidFill>
                </a:uFill>
                <a:latin typeface="Calibri"/>
                <a:cs typeface="Calibri"/>
              </a:rPr>
              <a:t> </a:t>
            </a:r>
            <a:r>
              <a:rPr sz="1400" i="1" u="heavy" spc="-5" dirty="0">
                <a:uFill>
                  <a:solidFill>
                    <a:srgbClr val="000000"/>
                  </a:solidFill>
                </a:uFill>
                <a:latin typeface="Calibri"/>
                <a:cs typeface="Calibri"/>
              </a:rPr>
              <a:t>αγκύλες</a:t>
            </a:r>
            <a:r>
              <a:rPr sz="1400" i="1" spc="45" dirty="0">
                <a:latin typeface="Calibri"/>
                <a:cs typeface="Calibri"/>
              </a:rPr>
              <a:t> </a:t>
            </a:r>
            <a:r>
              <a:rPr sz="1400" spc="-5" dirty="0">
                <a:latin typeface="Times New Roman"/>
                <a:cs typeface="Times New Roman"/>
              </a:rPr>
              <a:t>{}</a:t>
            </a:r>
            <a:r>
              <a:rPr sz="1400" spc="5" dirty="0">
                <a:latin typeface="Times New Roman"/>
                <a:cs typeface="Times New Roman"/>
              </a:rPr>
              <a:t> </a:t>
            </a:r>
            <a:r>
              <a:rPr sz="1400" b="1" spc="-5" dirty="0">
                <a:latin typeface="Calibri"/>
                <a:cs typeface="Calibri"/>
              </a:rPr>
              <a:t>για</a:t>
            </a:r>
            <a:r>
              <a:rPr sz="1400" b="1" spc="45" dirty="0">
                <a:latin typeface="Calibri"/>
                <a:cs typeface="Calibri"/>
              </a:rPr>
              <a:t> </a:t>
            </a:r>
            <a:r>
              <a:rPr sz="1400" spc="-5" dirty="0">
                <a:latin typeface="Calibri"/>
                <a:cs typeface="Calibri"/>
              </a:rPr>
              <a:t>να</a:t>
            </a:r>
            <a:r>
              <a:rPr sz="1400" spc="40" dirty="0">
                <a:latin typeface="Calibri"/>
                <a:cs typeface="Calibri"/>
              </a:rPr>
              <a:t> </a:t>
            </a:r>
            <a:r>
              <a:rPr sz="1400" spc="-5" dirty="0">
                <a:latin typeface="Calibri"/>
                <a:cs typeface="Calibri"/>
              </a:rPr>
              <a:t>ενεργήσετε</a:t>
            </a:r>
            <a:r>
              <a:rPr sz="1400" spc="45" dirty="0">
                <a:latin typeface="Calibri"/>
                <a:cs typeface="Calibri"/>
              </a:rPr>
              <a:t> </a:t>
            </a:r>
            <a:r>
              <a:rPr sz="1400" spc="-5" dirty="0">
                <a:latin typeface="Calibri"/>
                <a:cs typeface="Calibri"/>
              </a:rPr>
              <a:t>ως</a:t>
            </a:r>
            <a:r>
              <a:rPr sz="1400" spc="40" dirty="0">
                <a:latin typeface="Calibri"/>
                <a:cs typeface="Calibri"/>
              </a:rPr>
              <a:t> </a:t>
            </a:r>
            <a:r>
              <a:rPr sz="1400" spc="-5" dirty="0">
                <a:latin typeface="Calibri"/>
                <a:cs typeface="Calibri"/>
              </a:rPr>
              <a:t>κάτοχος</a:t>
            </a:r>
            <a:r>
              <a:rPr sz="1400" spc="45" dirty="0">
                <a:latin typeface="Calibri"/>
                <a:cs typeface="Calibri"/>
              </a:rPr>
              <a:t> </a:t>
            </a:r>
            <a:r>
              <a:rPr sz="1400" spc="-5" dirty="0">
                <a:latin typeface="Calibri"/>
                <a:cs typeface="Calibri"/>
              </a:rPr>
              <a:t>θέσης</a:t>
            </a:r>
            <a:r>
              <a:rPr sz="1400" spc="40" dirty="0">
                <a:latin typeface="Calibri"/>
                <a:cs typeface="Calibri"/>
              </a:rPr>
              <a:t> </a:t>
            </a:r>
            <a:r>
              <a:rPr sz="1400" spc="-5" dirty="0">
                <a:latin typeface="Calibri"/>
                <a:cs typeface="Calibri"/>
              </a:rPr>
              <a:t>για</a:t>
            </a:r>
            <a:r>
              <a:rPr sz="1400" spc="45" dirty="0">
                <a:latin typeface="Calibri"/>
                <a:cs typeface="Calibri"/>
              </a:rPr>
              <a:t> </a:t>
            </a:r>
            <a:r>
              <a:rPr sz="1400" dirty="0">
                <a:latin typeface="Calibri"/>
                <a:cs typeface="Calibri"/>
              </a:rPr>
              <a:t>το</a:t>
            </a:r>
            <a:r>
              <a:rPr sz="1400" spc="40" dirty="0">
                <a:latin typeface="Calibri"/>
                <a:cs typeface="Calibri"/>
              </a:rPr>
              <a:t> </a:t>
            </a:r>
            <a:r>
              <a:rPr sz="1400" spc="-5" dirty="0">
                <a:latin typeface="Calibri"/>
                <a:cs typeface="Calibri"/>
              </a:rPr>
              <a:t>τρέχον</a:t>
            </a:r>
            <a:r>
              <a:rPr sz="1400" spc="45" dirty="0">
                <a:latin typeface="Calibri"/>
                <a:cs typeface="Calibri"/>
              </a:rPr>
              <a:t> </a:t>
            </a:r>
            <a:r>
              <a:rPr sz="1400" spc="-5" dirty="0">
                <a:latin typeface="Calibri"/>
                <a:cs typeface="Calibri"/>
              </a:rPr>
              <a:t>αρχείο</a:t>
            </a:r>
            <a:r>
              <a:rPr sz="1400" spc="40" dirty="0">
                <a:latin typeface="Calibri"/>
                <a:cs typeface="Calibri"/>
              </a:rPr>
              <a:t> </a:t>
            </a:r>
            <a:r>
              <a:rPr sz="1400" spc="-5" dirty="0">
                <a:latin typeface="Calibri"/>
                <a:cs typeface="Calibri"/>
              </a:rPr>
              <a:t>που </a:t>
            </a:r>
            <a:r>
              <a:rPr sz="1400" dirty="0">
                <a:latin typeface="Calibri"/>
                <a:cs typeface="Calibri"/>
              </a:rPr>
              <a:t> </a:t>
            </a:r>
            <a:r>
              <a:rPr sz="1400" spc="-5" dirty="0">
                <a:latin typeface="Calibri"/>
                <a:cs typeface="Calibri"/>
              </a:rPr>
              <a:t>επεξεργάζεται</a:t>
            </a:r>
            <a:r>
              <a:rPr sz="1400" spc="-5" dirty="0">
                <a:latin typeface="Times New Roman"/>
                <a:cs typeface="Times New Roman"/>
              </a:rPr>
              <a:t>.</a:t>
            </a:r>
            <a:r>
              <a:rPr sz="1400" spc="5" dirty="0">
                <a:latin typeface="Times New Roman"/>
                <a:cs typeface="Times New Roman"/>
              </a:rPr>
              <a:t> </a:t>
            </a:r>
            <a:r>
              <a:rPr sz="1400" dirty="0">
                <a:latin typeface="Calibri"/>
                <a:cs typeface="Calibri"/>
              </a:rPr>
              <a:t>Η</a:t>
            </a:r>
            <a:r>
              <a:rPr sz="1400" spc="45" dirty="0">
                <a:latin typeface="Calibri"/>
                <a:cs typeface="Calibri"/>
              </a:rPr>
              <a:t> </a:t>
            </a:r>
            <a:r>
              <a:rPr sz="1400" spc="-5" dirty="0">
                <a:latin typeface="Calibri"/>
                <a:cs typeface="Calibri"/>
              </a:rPr>
              <a:t>εντολή</a:t>
            </a:r>
            <a:r>
              <a:rPr sz="1400" spc="40" dirty="0">
                <a:latin typeface="Calibri"/>
                <a:cs typeface="Calibri"/>
              </a:rPr>
              <a:t> </a:t>
            </a:r>
            <a:r>
              <a:rPr sz="1400" spc="-5" dirty="0">
                <a:latin typeface="Calibri"/>
                <a:cs typeface="Calibri"/>
              </a:rPr>
              <a:t>τερματίζεται</a:t>
            </a:r>
            <a:r>
              <a:rPr sz="1400" spc="50" dirty="0">
                <a:latin typeface="Calibri"/>
                <a:cs typeface="Calibri"/>
              </a:rPr>
              <a:t> </a:t>
            </a:r>
            <a:r>
              <a:rPr sz="1400" spc="-5" dirty="0">
                <a:latin typeface="Calibri"/>
                <a:cs typeface="Calibri"/>
              </a:rPr>
              <a:t>με</a:t>
            </a:r>
            <a:r>
              <a:rPr sz="1400" spc="40" dirty="0">
                <a:latin typeface="Calibri"/>
                <a:cs typeface="Calibri"/>
              </a:rPr>
              <a:t> </a:t>
            </a:r>
            <a:r>
              <a:rPr sz="1400" spc="-5" dirty="0">
                <a:latin typeface="Calibri"/>
                <a:cs typeface="Calibri"/>
              </a:rPr>
              <a:t>τον</a:t>
            </a:r>
            <a:r>
              <a:rPr sz="1400" spc="45" dirty="0">
                <a:latin typeface="Calibri"/>
                <a:cs typeface="Calibri"/>
              </a:rPr>
              <a:t> </a:t>
            </a:r>
            <a:r>
              <a:rPr sz="1400" spc="-5" dirty="0">
                <a:latin typeface="Calibri"/>
                <a:cs typeface="Calibri"/>
              </a:rPr>
              <a:t>χαρακτήρα</a:t>
            </a:r>
            <a:r>
              <a:rPr sz="1400" spc="45" dirty="0">
                <a:latin typeface="Calibri"/>
                <a:cs typeface="Calibri"/>
              </a:rPr>
              <a:t> </a:t>
            </a:r>
            <a:r>
              <a:rPr sz="1400" spc="-5" dirty="0">
                <a:latin typeface="Calibri"/>
                <a:cs typeface="Calibri"/>
              </a:rPr>
              <a:t>άνω</a:t>
            </a:r>
            <a:r>
              <a:rPr sz="1400" spc="45" dirty="0">
                <a:latin typeface="Calibri"/>
                <a:cs typeface="Calibri"/>
              </a:rPr>
              <a:t> </a:t>
            </a:r>
            <a:r>
              <a:rPr sz="1400" spc="-5" dirty="0">
                <a:latin typeface="Calibri"/>
                <a:cs typeface="Calibri"/>
              </a:rPr>
              <a:t>τελεία</a:t>
            </a:r>
            <a:r>
              <a:rPr sz="1400" spc="40" dirty="0">
                <a:latin typeface="Calibri"/>
                <a:cs typeface="Calibri"/>
              </a:rPr>
              <a:t> </a:t>
            </a:r>
            <a:r>
              <a:rPr sz="1400" spc="-5" dirty="0">
                <a:latin typeface="Times New Roman"/>
                <a:cs typeface="Times New Roman"/>
              </a:rPr>
              <a:t>(</a:t>
            </a:r>
            <a:r>
              <a:rPr sz="1400" b="1" spc="-5" dirty="0">
                <a:latin typeface="Times New Roman"/>
                <a:cs typeface="Times New Roman"/>
              </a:rPr>
              <a:t>;</a:t>
            </a:r>
            <a:r>
              <a:rPr sz="1400" spc="-5" dirty="0">
                <a:latin typeface="Times New Roman"/>
                <a:cs typeface="Times New Roman"/>
              </a:rPr>
              <a:t>).</a:t>
            </a:r>
            <a:r>
              <a:rPr sz="1400" spc="10" dirty="0">
                <a:latin typeface="Times New Roman"/>
                <a:cs typeface="Times New Roman"/>
              </a:rPr>
              <a:t> </a:t>
            </a:r>
            <a:r>
              <a:rPr sz="1400" dirty="0">
                <a:latin typeface="Calibri"/>
                <a:cs typeface="Calibri"/>
              </a:rPr>
              <a:t>Θα</a:t>
            </a:r>
            <a:r>
              <a:rPr sz="1400" spc="40" dirty="0">
                <a:latin typeface="Calibri"/>
                <a:cs typeface="Calibri"/>
              </a:rPr>
              <a:t> </a:t>
            </a:r>
            <a:r>
              <a:rPr sz="1400" spc="-5" dirty="0">
                <a:latin typeface="Calibri"/>
                <a:cs typeface="Calibri"/>
              </a:rPr>
              <a:t>πρέπει</a:t>
            </a:r>
            <a:r>
              <a:rPr sz="1400" spc="50" dirty="0">
                <a:latin typeface="Calibri"/>
                <a:cs typeface="Calibri"/>
              </a:rPr>
              <a:t> </a:t>
            </a:r>
            <a:r>
              <a:rPr sz="1400" dirty="0">
                <a:latin typeface="Calibri"/>
                <a:cs typeface="Calibri"/>
              </a:rPr>
              <a:t>είτε</a:t>
            </a:r>
            <a:r>
              <a:rPr sz="1400" spc="40" dirty="0">
                <a:latin typeface="Calibri"/>
                <a:cs typeface="Calibri"/>
              </a:rPr>
              <a:t> </a:t>
            </a:r>
            <a:r>
              <a:rPr sz="1400" spc="-5" dirty="0">
                <a:latin typeface="Calibri"/>
                <a:cs typeface="Calibri"/>
              </a:rPr>
              <a:t>να</a:t>
            </a:r>
            <a:r>
              <a:rPr sz="1400" spc="45" dirty="0">
                <a:latin typeface="Calibri"/>
                <a:cs typeface="Calibri"/>
              </a:rPr>
              <a:t> </a:t>
            </a:r>
            <a:r>
              <a:rPr sz="1400" spc="-5" dirty="0">
                <a:latin typeface="Calibri"/>
                <a:cs typeface="Calibri"/>
              </a:rPr>
              <a:t>αποφύγετε</a:t>
            </a:r>
            <a:r>
              <a:rPr sz="1400" spc="45" dirty="0">
                <a:latin typeface="Calibri"/>
                <a:cs typeface="Calibri"/>
              </a:rPr>
              <a:t> </a:t>
            </a:r>
            <a:r>
              <a:rPr sz="1400" dirty="0">
                <a:latin typeface="Calibri"/>
                <a:cs typeface="Calibri"/>
              </a:rPr>
              <a:t>ή</a:t>
            </a:r>
            <a:r>
              <a:rPr sz="1400" spc="40" dirty="0">
                <a:latin typeface="Calibri"/>
                <a:cs typeface="Calibri"/>
              </a:rPr>
              <a:t> </a:t>
            </a:r>
            <a:r>
              <a:rPr sz="1400" spc="-5" dirty="0">
                <a:latin typeface="Calibri"/>
                <a:cs typeface="Calibri"/>
              </a:rPr>
              <a:t>να</a:t>
            </a:r>
            <a:r>
              <a:rPr sz="1400" spc="45" dirty="0">
                <a:latin typeface="Calibri"/>
                <a:cs typeface="Calibri"/>
              </a:rPr>
              <a:t> </a:t>
            </a:r>
            <a:r>
              <a:rPr sz="1400" spc="-5" dirty="0">
                <a:latin typeface="Calibri"/>
                <a:cs typeface="Calibri"/>
              </a:rPr>
              <a:t>παραθέσετε</a:t>
            </a:r>
            <a:r>
              <a:rPr sz="1400" spc="40" dirty="0">
                <a:latin typeface="Calibri"/>
                <a:cs typeface="Calibri"/>
              </a:rPr>
              <a:t> </a:t>
            </a:r>
            <a:r>
              <a:rPr sz="1400" spc="-5" dirty="0">
                <a:latin typeface="Calibri"/>
                <a:cs typeface="Calibri"/>
              </a:rPr>
              <a:t>την</a:t>
            </a:r>
            <a:r>
              <a:rPr sz="1400" u="heavy" spc="45" dirty="0">
                <a:uFill>
                  <a:solidFill>
                    <a:srgbClr val="000000"/>
                  </a:solidFill>
                </a:uFill>
                <a:latin typeface="Calibri"/>
                <a:cs typeface="Calibri"/>
              </a:rPr>
              <a:t> </a:t>
            </a:r>
            <a:r>
              <a:rPr sz="1400" b="1" i="1" u="heavy" spc="-5" dirty="0">
                <a:uFill>
                  <a:solidFill>
                    <a:srgbClr val="000000"/>
                  </a:solidFill>
                </a:uFill>
                <a:latin typeface="Calibri"/>
                <a:cs typeface="Calibri"/>
              </a:rPr>
              <a:t>άνω</a:t>
            </a:r>
            <a:r>
              <a:rPr sz="1400" b="1" i="1" u="heavy" spc="45" dirty="0">
                <a:uFill>
                  <a:solidFill>
                    <a:srgbClr val="000000"/>
                  </a:solidFill>
                </a:uFill>
                <a:latin typeface="Calibri"/>
                <a:cs typeface="Calibri"/>
              </a:rPr>
              <a:t> </a:t>
            </a:r>
            <a:r>
              <a:rPr sz="1400" b="1" i="1" u="heavy" spc="-5" dirty="0">
                <a:uFill>
                  <a:solidFill>
                    <a:srgbClr val="000000"/>
                  </a:solidFill>
                </a:uFill>
                <a:latin typeface="Calibri"/>
                <a:cs typeface="Calibri"/>
              </a:rPr>
              <a:t>τελεία</a:t>
            </a:r>
            <a:r>
              <a:rPr sz="1400" b="1" i="1" spc="40" dirty="0">
                <a:latin typeface="Calibri"/>
                <a:cs typeface="Calibri"/>
              </a:rPr>
              <a:t> </a:t>
            </a:r>
            <a:r>
              <a:rPr sz="1400" spc="-5" dirty="0">
                <a:latin typeface="Calibri"/>
                <a:cs typeface="Calibri"/>
              </a:rPr>
              <a:t>όπως</a:t>
            </a:r>
            <a:r>
              <a:rPr sz="1400" spc="45" dirty="0">
                <a:latin typeface="Calibri"/>
                <a:cs typeface="Calibri"/>
              </a:rPr>
              <a:t> </a:t>
            </a:r>
            <a:r>
              <a:rPr sz="1400" spc="-5" dirty="0">
                <a:latin typeface="Calibri"/>
                <a:cs typeface="Calibri"/>
              </a:rPr>
              <a:t>εδώ </a:t>
            </a:r>
            <a:r>
              <a:rPr sz="1400" spc="-300" dirty="0">
                <a:latin typeface="Calibri"/>
                <a:cs typeface="Calibri"/>
              </a:rPr>
              <a:t> </a:t>
            </a:r>
            <a:r>
              <a:rPr sz="1400" spc="-5" dirty="0">
                <a:latin typeface="Times New Roman"/>
                <a:cs typeface="Times New Roman"/>
              </a:rPr>
              <a:t>';</a:t>
            </a:r>
            <a:r>
              <a:rPr sz="1400" b="1" spc="-5" dirty="0">
                <a:latin typeface="Times New Roman"/>
                <a:cs typeface="Times New Roman"/>
              </a:rPr>
              <a:t>'</a:t>
            </a:r>
            <a:r>
              <a:rPr sz="1400" b="1" spc="5" dirty="0">
                <a:latin typeface="Times New Roman"/>
                <a:cs typeface="Times New Roman"/>
              </a:rPr>
              <a:t> </a:t>
            </a:r>
            <a:r>
              <a:rPr sz="1400" b="1" dirty="0">
                <a:latin typeface="Calibri"/>
                <a:cs typeface="Calibri"/>
              </a:rPr>
              <a:t>ή</a:t>
            </a:r>
            <a:r>
              <a:rPr sz="1400" b="1" spc="45" dirty="0">
                <a:latin typeface="Calibri"/>
                <a:cs typeface="Calibri"/>
              </a:rPr>
              <a:t> </a:t>
            </a:r>
            <a:r>
              <a:rPr sz="1400" spc="-5" dirty="0">
                <a:latin typeface="Calibri"/>
                <a:cs typeface="Calibri"/>
              </a:rPr>
              <a:t>όπως</a:t>
            </a:r>
            <a:r>
              <a:rPr sz="1400" spc="40" dirty="0">
                <a:latin typeface="Calibri"/>
                <a:cs typeface="Calibri"/>
              </a:rPr>
              <a:t> </a:t>
            </a:r>
            <a:r>
              <a:rPr sz="1400" spc="-5" dirty="0">
                <a:latin typeface="Calibri"/>
                <a:cs typeface="Calibri"/>
              </a:rPr>
              <a:t>εδώ</a:t>
            </a:r>
            <a:r>
              <a:rPr sz="1400" spc="45" dirty="0">
                <a:latin typeface="Calibri"/>
                <a:cs typeface="Calibri"/>
              </a:rPr>
              <a:t> </a:t>
            </a:r>
            <a:r>
              <a:rPr sz="1400" spc="-5" dirty="0">
                <a:latin typeface="Times New Roman"/>
                <a:cs typeface="Times New Roman"/>
              </a:rPr>
              <a:t>\;.</a:t>
            </a:r>
            <a:r>
              <a:rPr sz="1400" spc="15" dirty="0">
                <a:latin typeface="Times New Roman"/>
                <a:cs typeface="Times New Roman"/>
              </a:rPr>
              <a:t> </a:t>
            </a:r>
            <a:r>
              <a:rPr sz="1400" spc="-5" dirty="0">
                <a:latin typeface="Calibri"/>
                <a:cs typeface="Calibri"/>
              </a:rPr>
              <a:t>Αν</a:t>
            </a:r>
            <a:r>
              <a:rPr sz="1400" spc="40" dirty="0">
                <a:latin typeface="Calibri"/>
                <a:cs typeface="Calibri"/>
              </a:rPr>
              <a:t> </a:t>
            </a:r>
            <a:r>
              <a:rPr sz="1400" spc="-5" dirty="0">
                <a:latin typeface="Calibri"/>
                <a:cs typeface="Calibri"/>
              </a:rPr>
              <a:t>θέλετε</a:t>
            </a:r>
            <a:r>
              <a:rPr sz="1400" spc="45" dirty="0">
                <a:latin typeface="Calibri"/>
                <a:cs typeface="Calibri"/>
              </a:rPr>
              <a:t> </a:t>
            </a:r>
            <a:r>
              <a:rPr sz="1400" spc="-5" dirty="0">
                <a:latin typeface="Calibri"/>
                <a:cs typeface="Calibri"/>
              </a:rPr>
              <a:t>να</a:t>
            </a:r>
            <a:r>
              <a:rPr sz="1400" spc="45" dirty="0">
                <a:latin typeface="Calibri"/>
                <a:cs typeface="Calibri"/>
              </a:rPr>
              <a:t> </a:t>
            </a:r>
            <a:r>
              <a:rPr sz="1400" spc="-5" dirty="0">
                <a:latin typeface="Calibri"/>
                <a:cs typeface="Calibri"/>
              </a:rPr>
              <a:t>εκτελέσετε</a:t>
            </a:r>
            <a:r>
              <a:rPr sz="1400" spc="40" dirty="0">
                <a:latin typeface="Calibri"/>
                <a:cs typeface="Calibri"/>
              </a:rPr>
              <a:t> </a:t>
            </a:r>
            <a:r>
              <a:rPr sz="1400" spc="-5" dirty="0">
                <a:latin typeface="Calibri"/>
                <a:cs typeface="Calibri"/>
              </a:rPr>
              <a:t>την</a:t>
            </a:r>
            <a:r>
              <a:rPr sz="1400" spc="45" dirty="0">
                <a:latin typeface="Calibri"/>
                <a:cs typeface="Calibri"/>
              </a:rPr>
              <a:t> </a:t>
            </a:r>
            <a:r>
              <a:rPr sz="1400" spc="-5" dirty="0">
                <a:latin typeface="Calibri"/>
                <a:cs typeface="Calibri"/>
              </a:rPr>
              <a:t>εντολή</a:t>
            </a:r>
            <a:r>
              <a:rPr sz="1400" spc="40" dirty="0">
                <a:latin typeface="Calibri"/>
                <a:cs typeface="Calibri"/>
              </a:rPr>
              <a:t> </a:t>
            </a:r>
            <a:r>
              <a:rPr sz="1400" spc="-5" dirty="0">
                <a:latin typeface="Calibri"/>
                <a:cs typeface="Calibri"/>
              </a:rPr>
              <a:t>αρχείο</a:t>
            </a:r>
            <a:r>
              <a:rPr sz="1400" spc="45" dirty="0">
                <a:latin typeface="Calibri"/>
                <a:cs typeface="Calibri"/>
              </a:rPr>
              <a:t> </a:t>
            </a:r>
            <a:r>
              <a:rPr sz="1400" spc="-5" dirty="0">
                <a:latin typeface="Calibri"/>
                <a:cs typeface="Calibri"/>
              </a:rPr>
              <a:t>ΑΡΧΕΙΟ</a:t>
            </a:r>
            <a:r>
              <a:rPr sz="1400" spc="-5" dirty="0">
                <a:latin typeface="Times New Roman"/>
                <a:cs typeface="Times New Roman"/>
              </a:rPr>
              <a:t>_</a:t>
            </a:r>
            <a:r>
              <a:rPr sz="1400" spc="-5" dirty="0">
                <a:latin typeface="Calibri"/>
                <a:cs typeface="Calibri"/>
              </a:rPr>
              <a:t>ΟΝΟΜΑ</a:t>
            </a:r>
            <a:r>
              <a:rPr sz="1400" spc="45" dirty="0">
                <a:latin typeface="Calibri"/>
                <a:cs typeface="Calibri"/>
              </a:rPr>
              <a:t> </a:t>
            </a:r>
            <a:r>
              <a:rPr sz="1400" spc="-5" dirty="0">
                <a:latin typeface="Calibri"/>
                <a:cs typeface="Calibri"/>
              </a:rPr>
              <a:t>σε</a:t>
            </a:r>
            <a:r>
              <a:rPr sz="1400" spc="40" dirty="0">
                <a:latin typeface="Calibri"/>
                <a:cs typeface="Calibri"/>
              </a:rPr>
              <a:t> </a:t>
            </a:r>
            <a:r>
              <a:rPr sz="1400" spc="-5" dirty="0">
                <a:latin typeface="Calibri"/>
                <a:cs typeface="Calibri"/>
              </a:rPr>
              <a:t>κάθε</a:t>
            </a:r>
            <a:r>
              <a:rPr sz="1400" spc="45" dirty="0">
                <a:latin typeface="Calibri"/>
                <a:cs typeface="Calibri"/>
              </a:rPr>
              <a:t> </a:t>
            </a:r>
            <a:r>
              <a:rPr sz="1400" spc="-5" dirty="0">
                <a:latin typeface="Calibri"/>
                <a:cs typeface="Calibri"/>
              </a:rPr>
              <a:t>αρχείο</a:t>
            </a:r>
            <a:r>
              <a:rPr sz="1400" spc="45" dirty="0">
                <a:latin typeface="Calibri"/>
                <a:cs typeface="Calibri"/>
              </a:rPr>
              <a:t> </a:t>
            </a:r>
            <a:r>
              <a:rPr sz="1400" spc="-5" dirty="0">
                <a:latin typeface="Calibri"/>
                <a:cs typeface="Calibri"/>
              </a:rPr>
              <a:t>στον</a:t>
            </a:r>
            <a:r>
              <a:rPr sz="1400" spc="40" dirty="0">
                <a:latin typeface="Calibri"/>
                <a:cs typeface="Calibri"/>
              </a:rPr>
              <a:t> </a:t>
            </a:r>
            <a:r>
              <a:rPr sz="1400" spc="-5" dirty="0">
                <a:latin typeface="Calibri"/>
                <a:cs typeface="Calibri"/>
              </a:rPr>
              <a:t>τρέχοντα</a:t>
            </a:r>
            <a:r>
              <a:rPr sz="1400" spc="45" dirty="0">
                <a:latin typeface="Calibri"/>
                <a:cs typeface="Calibri"/>
              </a:rPr>
              <a:t> </a:t>
            </a:r>
            <a:r>
              <a:rPr sz="1400" spc="-5" dirty="0">
                <a:latin typeface="Calibri"/>
                <a:cs typeface="Calibri"/>
              </a:rPr>
              <a:t>κατάλογο</a:t>
            </a:r>
            <a:r>
              <a:rPr sz="1400" spc="-5" dirty="0">
                <a:latin typeface="Times New Roman"/>
                <a:cs typeface="Times New Roman"/>
              </a:rPr>
              <a:t>,</a:t>
            </a:r>
            <a:r>
              <a:rPr sz="1400" spc="5" dirty="0">
                <a:latin typeface="Times New Roman"/>
                <a:cs typeface="Times New Roman"/>
              </a:rPr>
              <a:t> </a:t>
            </a:r>
            <a:r>
              <a:rPr sz="1400" spc="-5" dirty="0">
                <a:latin typeface="Calibri"/>
                <a:cs typeface="Calibri"/>
              </a:rPr>
              <a:t>θα</a:t>
            </a:r>
            <a:r>
              <a:rPr sz="1400" spc="45" dirty="0">
                <a:latin typeface="Calibri"/>
                <a:cs typeface="Calibri"/>
              </a:rPr>
              <a:t> </a:t>
            </a:r>
            <a:r>
              <a:rPr sz="1400" spc="-5" dirty="0">
                <a:latin typeface="Calibri"/>
                <a:cs typeface="Calibri"/>
              </a:rPr>
              <a:t>χρησιμοποιήσετε</a:t>
            </a:r>
            <a:r>
              <a:rPr sz="1400" spc="50" dirty="0">
                <a:latin typeface="Calibri"/>
                <a:cs typeface="Calibri"/>
              </a:rPr>
              <a:t> </a:t>
            </a:r>
            <a:r>
              <a:rPr sz="1400" spc="-5" dirty="0">
                <a:latin typeface="Calibri"/>
                <a:cs typeface="Calibri"/>
              </a:rPr>
              <a:t>την </a:t>
            </a:r>
            <a:r>
              <a:rPr sz="1400" dirty="0">
                <a:latin typeface="Calibri"/>
                <a:cs typeface="Calibri"/>
              </a:rPr>
              <a:t> </a:t>
            </a:r>
            <a:r>
              <a:rPr sz="1400" spc="-5" dirty="0">
                <a:latin typeface="Calibri"/>
                <a:cs typeface="Calibri"/>
              </a:rPr>
              <a:t>ακόλουθη</a:t>
            </a:r>
            <a:r>
              <a:rPr sz="1400" spc="25" dirty="0">
                <a:latin typeface="Calibri"/>
                <a:cs typeface="Calibri"/>
              </a:rPr>
              <a:t> </a:t>
            </a:r>
            <a:r>
              <a:rPr sz="1400" spc="-5" dirty="0">
                <a:latin typeface="Calibri"/>
                <a:cs typeface="Calibri"/>
              </a:rPr>
              <a:t>εντολή</a:t>
            </a:r>
            <a:r>
              <a:rPr sz="1400" spc="-5" dirty="0">
                <a:latin typeface="Times New Roman"/>
                <a:cs typeface="Times New Roman"/>
              </a:rPr>
              <a:t>.</a:t>
            </a:r>
            <a:endParaRPr sz="1400" dirty="0">
              <a:latin typeface="Times New Roman"/>
              <a:cs typeface="Times New Roman"/>
            </a:endParaRPr>
          </a:p>
          <a:p>
            <a:pPr>
              <a:lnSpc>
                <a:spcPct val="100000"/>
              </a:lnSpc>
            </a:pPr>
            <a:endParaRPr sz="1600" dirty="0">
              <a:latin typeface="Times New Roman"/>
              <a:cs typeface="Times New Roman"/>
            </a:endParaRPr>
          </a:p>
          <a:p>
            <a:pPr>
              <a:lnSpc>
                <a:spcPct val="100000"/>
              </a:lnSpc>
              <a:spcBef>
                <a:spcPts val="50"/>
              </a:spcBef>
            </a:pPr>
            <a:endParaRPr sz="1900" dirty="0">
              <a:latin typeface="Times New Roman"/>
              <a:cs typeface="Times New Roman"/>
            </a:endParaRPr>
          </a:p>
          <a:p>
            <a:pPr marL="63500">
              <a:lnSpc>
                <a:spcPct val="100000"/>
              </a:lnSpc>
            </a:pPr>
            <a:r>
              <a:rPr sz="1400" b="1" dirty="0">
                <a:latin typeface="Times New Roman"/>
                <a:cs typeface="Times New Roman"/>
              </a:rPr>
              <a:t>$</a:t>
            </a:r>
            <a:r>
              <a:rPr sz="1400" b="1" spc="-10" dirty="0">
                <a:latin typeface="Times New Roman"/>
                <a:cs typeface="Times New Roman"/>
              </a:rPr>
              <a:t> </a:t>
            </a:r>
            <a:r>
              <a:rPr sz="1400" b="1" dirty="0">
                <a:solidFill>
                  <a:srgbClr val="C8211C"/>
                </a:solidFill>
                <a:latin typeface="Times New Roman"/>
                <a:cs typeface="Times New Roman"/>
              </a:rPr>
              <a:t>find</a:t>
            </a:r>
            <a:r>
              <a:rPr sz="1400" b="1" spc="-15" dirty="0">
                <a:solidFill>
                  <a:srgbClr val="C8211C"/>
                </a:solidFill>
                <a:latin typeface="Times New Roman"/>
                <a:cs typeface="Times New Roman"/>
              </a:rPr>
              <a:t> </a:t>
            </a:r>
            <a:r>
              <a:rPr sz="1400" b="1" spc="-5" dirty="0">
                <a:solidFill>
                  <a:srgbClr val="C8211C"/>
                </a:solidFill>
                <a:latin typeface="Times New Roman"/>
                <a:cs typeface="Times New Roman"/>
              </a:rPr>
              <a:t>-L</a:t>
            </a:r>
            <a:r>
              <a:rPr sz="1400" b="1" spc="-10" dirty="0">
                <a:solidFill>
                  <a:srgbClr val="C8211C"/>
                </a:solidFill>
                <a:latin typeface="Times New Roman"/>
                <a:cs typeface="Times New Roman"/>
              </a:rPr>
              <a:t> </a:t>
            </a:r>
            <a:r>
              <a:rPr sz="1400" b="1" spc="-5" dirty="0">
                <a:solidFill>
                  <a:srgbClr val="C8211C"/>
                </a:solidFill>
                <a:latin typeface="Times New Roman"/>
                <a:cs typeface="Times New Roman"/>
              </a:rPr>
              <a:t>/opt</a:t>
            </a:r>
            <a:r>
              <a:rPr sz="1400" b="1" spc="-10" dirty="0">
                <a:solidFill>
                  <a:srgbClr val="C8211C"/>
                </a:solidFill>
                <a:latin typeface="Times New Roman"/>
                <a:cs typeface="Times New Roman"/>
              </a:rPr>
              <a:t> </a:t>
            </a:r>
            <a:r>
              <a:rPr sz="1400" b="1" spc="-5" dirty="0">
                <a:solidFill>
                  <a:srgbClr val="C8211C"/>
                </a:solidFill>
                <a:latin typeface="Times New Roman"/>
                <a:cs typeface="Times New Roman"/>
              </a:rPr>
              <a:t>-exec file</a:t>
            </a:r>
            <a:r>
              <a:rPr sz="1400" b="1" spc="-10" dirty="0">
                <a:solidFill>
                  <a:srgbClr val="C8211C"/>
                </a:solidFill>
                <a:latin typeface="Times New Roman"/>
                <a:cs typeface="Times New Roman"/>
              </a:rPr>
              <a:t> </a:t>
            </a:r>
            <a:r>
              <a:rPr sz="1400" b="1" dirty="0">
                <a:solidFill>
                  <a:srgbClr val="C8211C"/>
                </a:solidFill>
                <a:latin typeface="Times New Roman"/>
                <a:cs typeface="Times New Roman"/>
              </a:rPr>
              <a:t>{}</a:t>
            </a:r>
            <a:r>
              <a:rPr sz="1400" b="1" spc="-5" dirty="0">
                <a:solidFill>
                  <a:srgbClr val="C8211C"/>
                </a:solidFill>
                <a:latin typeface="Times New Roman"/>
                <a:cs typeface="Times New Roman"/>
              </a:rPr>
              <a:t> </a:t>
            </a:r>
            <a:r>
              <a:rPr sz="1400" b="1" spc="-15" dirty="0">
                <a:solidFill>
                  <a:srgbClr val="C8211C"/>
                </a:solidFill>
                <a:latin typeface="Times New Roman"/>
                <a:cs typeface="Times New Roman"/>
              </a:rPr>
              <a:t>\,</a:t>
            </a:r>
            <a:endParaRPr sz="1400" dirty="0">
              <a:latin typeface="Times New Roman"/>
              <a:cs typeface="Times New Roman"/>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36</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p:nvPr/>
        </p:nvSpPr>
        <p:spPr>
          <a:xfrm>
            <a:off x="1305560" y="5464492"/>
            <a:ext cx="7450455" cy="391160"/>
          </a:xfrm>
          <a:prstGeom prst="rect">
            <a:avLst/>
          </a:prstGeom>
        </p:spPr>
        <p:txBody>
          <a:bodyPr vert="horz" wrap="square" lIns="0" tIns="12700" rIns="0" bIns="0" rtlCol="0">
            <a:spAutoFit/>
          </a:bodyPr>
          <a:lstStyle/>
          <a:p>
            <a:pPr marL="12700">
              <a:lnSpc>
                <a:spcPct val="100000"/>
              </a:lnSpc>
              <a:spcBef>
                <a:spcPts val="100"/>
              </a:spcBef>
            </a:pPr>
            <a:r>
              <a:rPr sz="2400" b="1" spc="55" dirty="0">
                <a:latin typeface="Times New Roman"/>
                <a:cs typeface="Times New Roman"/>
              </a:rPr>
              <a:t>Locate</a:t>
            </a:r>
            <a:r>
              <a:rPr sz="2400" b="1" spc="25" dirty="0">
                <a:latin typeface="Times New Roman"/>
                <a:cs typeface="Times New Roman"/>
              </a:rPr>
              <a:t> </a:t>
            </a:r>
            <a:r>
              <a:rPr sz="2400" b="1" spc="55" dirty="0">
                <a:latin typeface="Times New Roman"/>
                <a:cs typeface="Times New Roman"/>
              </a:rPr>
              <a:t>μια</a:t>
            </a:r>
            <a:r>
              <a:rPr sz="2400" b="1" spc="30" dirty="0">
                <a:latin typeface="Times New Roman"/>
                <a:cs typeface="Times New Roman"/>
              </a:rPr>
              <a:t> </a:t>
            </a:r>
            <a:r>
              <a:rPr sz="2400" b="1" spc="55" dirty="0">
                <a:latin typeface="Times New Roman"/>
                <a:cs typeface="Times New Roman"/>
              </a:rPr>
              <a:t>ταχύτερη</a:t>
            </a:r>
            <a:r>
              <a:rPr sz="2400" b="1" spc="25" dirty="0">
                <a:latin typeface="Times New Roman"/>
                <a:cs typeface="Times New Roman"/>
              </a:rPr>
              <a:t> </a:t>
            </a:r>
            <a:r>
              <a:rPr sz="2400" b="1" spc="55" dirty="0">
                <a:latin typeface="Times New Roman"/>
                <a:cs typeface="Times New Roman"/>
              </a:rPr>
              <a:t>εντολή</a:t>
            </a:r>
            <a:r>
              <a:rPr sz="2400" b="1" spc="30" dirty="0">
                <a:latin typeface="Times New Roman"/>
                <a:cs typeface="Times New Roman"/>
              </a:rPr>
              <a:t> </a:t>
            </a:r>
            <a:r>
              <a:rPr sz="2400" b="1" spc="55" dirty="0">
                <a:latin typeface="Times New Roman"/>
                <a:cs typeface="Times New Roman"/>
              </a:rPr>
              <a:t>εύρεσης</a:t>
            </a:r>
            <a:r>
              <a:rPr sz="2400" b="1" spc="20" dirty="0">
                <a:latin typeface="Times New Roman"/>
                <a:cs typeface="Times New Roman"/>
              </a:rPr>
              <a:t> </a:t>
            </a:r>
            <a:r>
              <a:rPr sz="2400" b="1" spc="55" dirty="0">
                <a:latin typeface="Times New Roman"/>
                <a:cs typeface="Times New Roman"/>
              </a:rPr>
              <a:t>με</a:t>
            </a:r>
            <a:r>
              <a:rPr sz="2400" b="1" spc="30" dirty="0">
                <a:latin typeface="Times New Roman"/>
                <a:cs typeface="Times New Roman"/>
              </a:rPr>
              <a:t> </a:t>
            </a:r>
            <a:r>
              <a:rPr sz="2400" b="1" spc="55" dirty="0">
                <a:latin typeface="Times New Roman"/>
                <a:cs typeface="Times New Roman"/>
              </a:rPr>
              <a:t>μια</a:t>
            </a:r>
            <a:r>
              <a:rPr sz="2400" b="1" spc="40" dirty="0">
                <a:latin typeface="Times New Roman"/>
                <a:cs typeface="Times New Roman"/>
              </a:rPr>
              <a:t> </a:t>
            </a:r>
            <a:r>
              <a:rPr sz="2400" b="1" spc="45" dirty="0">
                <a:latin typeface="Times New Roman"/>
                <a:cs typeface="Times New Roman"/>
              </a:rPr>
              <a:t>"παγίδα")</a:t>
            </a:r>
            <a:endParaRPr sz="2400">
              <a:latin typeface="Times New Roman"/>
              <a:cs typeface="Times New Roman"/>
            </a:endParaRPr>
          </a:p>
        </p:txBody>
      </p:sp>
      <p:pic>
        <p:nvPicPr>
          <p:cNvPr id="4" name="object 4"/>
          <p:cNvPicPr/>
          <p:nvPr/>
        </p:nvPicPr>
        <p:blipFill>
          <a:blip r:embed="rId3" cstate="print"/>
          <a:stretch>
            <a:fillRect/>
          </a:stretch>
        </p:blipFill>
        <p:spPr>
          <a:xfrm>
            <a:off x="5105400" y="988446"/>
            <a:ext cx="6735128" cy="3354953"/>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37</a:t>
            </a:r>
          </a:p>
        </p:txBody>
      </p:sp>
      <p:sp>
        <p:nvSpPr>
          <p:cNvPr id="7" name="TextBox 6">
            <a:extLst>
              <a:ext uri="{FF2B5EF4-FFF2-40B4-BE49-F238E27FC236}">
                <a16:creationId xmlns:a16="http://schemas.microsoft.com/office/drawing/2014/main" id="{9FC98DB5-AAFF-79C8-C71C-2F45F6F614B3}"/>
              </a:ext>
            </a:extLst>
          </p:cNvPr>
          <p:cNvSpPr txBox="1"/>
          <p:nvPr/>
        </p:nvSpPr>
        <p:spPr>
          <a:xfrm>
            <a:off x="533400" y="914400"/>
            <a:ext cx="3581400" cy="432426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Arial" panose="020B0604020202020204" pitchFamily="34" charset="0"/>
              </a:rPr>
              <a:t>Κάθε φορά που εκτελείτε την εντολή </a:t>
            </a:r>
            <a:r>
              <a:rPr kumimoji="0" lang="el-GR" altLang="el-GR" sz="1100" b="0" i="0" u="none" strike="noStrike" cap="none" normalizeH="0" baseline="0" dirty="0" err="1">
                <a:ln>
                  <a:noFill/>
                </a:ln>
                <a:solidFill>
                  <a:schemeClr val="tx1"/>
                </a:solidFill>
                <a:effectLst/>
                <a:latin typeface="Arial" panose="020B0604020202020204" pitchFamily="34" charset="0"/>
              </a:rPr>
              <a:t>find</a:t>
            </a:r>
            <a:r>
              <a:rPr kumimoji="0" lang="el-GR" altLang="el-GR" sz="1100" b="0" i="0" u="none" strike="noStrike" cap="none" normalizeH="0" baseline="0" dirty="0">
                <a:ln>
                  <a:noFill/>
                </a:ln>
                <a:solidFill>
                  <a:schemeClr val="tx1"/>
                </a:solidFill>
                <a:effectLst/>
                <a:latin typeface="Arial" panose="020B0604020202020204" pitchFamily="34" charset="0"/>
              </a:rPr>
              <a:t>, αυτή αξιολογεί κάθε αρχείο και επιστρέφει την κατάλληλη απάντηση. Αυτή η διαδικασία μπορεί μερικές φορές να είναι αργή. Για παράδειγμα, αν ψάχνετε ένα αρχείο στο σύστημα και δεν μπορείτε να περιορίσετε τη θέση του σε έναν </a:t>
            </a:r>
            <a:r>
              <a:rPr kumimoji="0" lang="el-GR" altLang="el-GR" sz="1100" b="0" i="0" u="none" strike="noStrike" cap="none" normalizeH="0" baseline="0" dirty="0" err="1">
                <a:ln>
                  <a:noFill/>
                </a:ln>
                <a:solidFill>
                  <a:schemeClr val="tx1"/>
                </a:solidFill>
                <a:effectLst/>
                <a:latin typeface="Arial" panose="020B0604020202020204" pitchFamily="34" charset="0"/>
              </a:rPr>
              <a:t>υποκατάλογο</a:t>
            </a:r>
            <a:r>
              <a:rPr kumimoji="0" lang="el-GR" altLang="el-GR" sz="1100" b="0" i="0" u="none" strike="noStrike" cap="none" normalizeH="0" baseline="0" dirty="0">
                <a:ln>
                  <a:noFill/>
                </a:ln>
                <a:solidFill>
                  <a:schemeClr val="tx1"/>
                </a:solidFill>
                <a:effectLst/>
                <a:latin typeface="Arial" panose="020B0604020202020204" pitchFamily="34" charset="0"/>
              </a:rPr>
              <a:t>, θα εκτελέσετε την εντολή </a:t>
            </a:r>
            <a:r>
              <a:rPr kumimoji="0" lang="el-GR" altLang="el-GR" sz="1100" b="0" i="0" u="none" strike="noStrike" cap="none" normalizeH="0" baseline="0" dirty="0" err="1">
                <a:ln>
                  <a:noFill/>
                </a:ln>
                <a:solidFill>
                  <a:schemeClr val="tx1"/>
                </a:solidFill>
                <a:effectLst/>
                <a:latin typeface="Arial" panose="020B0604020202020204" pitchFamily="34" charset="0"/>
              </a:rPr>
              <a:t>find</a:t>
            </a:r>
            <a:r>
              <a:rPr kumimoji="0" lang="el-GR" altLang="el-GR" sz="1100" b="0" i="0" u="none" strike="noStrike" cap="none" normalizeH="0" baseline="0" dirty="0">
                <a:ln>
                  <a:noFill/>
                </a:ln>
                <a:solidFill>
                  <a:schemeClr val="tx1"/>
                </a:solidFill>
                <a:effectLst/>
                <a:latin typeface="Arial" panose="020B0604020202020204" pitchFamily="34" charset="0"/>
              </a:rPr>
              <a:t> / -</a:t>
            </a:r>
            <a:r>
              <a:rPr kumimoji="0" lang="el-GR" altLang="el-GR" sz="1100" b="0" i="0" u="none" strike="noStrike" cap="none" normalizeH="0" baseline="0" dirty="0" err="1">
                <a:ln>
                  <a:noFill/>
                </a:ln>
                <a:solidFill>
                  <a:schemeClr val="tx1"/>
                </a:solidFill>
                <a:effectLst/>
                <a:latin typeface="Arial" panose="020B0604020202020204" pitchFamily="34" charset="0"/>
              </a:rPr>
              <a:t>name</a:t>
            </a:r>
            <a:r>
              <a:rPr kumimoji="0" lang="el-GR" altLang="el-GR" sz="1100" b="0" i="0" u="none" strike="noStrike" cap="none" normalizeH="0" baseline="0" dirty="0">
                <a:ln>
                  <a:noFill/>
                </a:ln>
                <a:solidFill>
                  <a:schemeClr val="tx1"/>
                </a:solidFill>
                <a:effectLst/>
                <a:latin typeface="Arial" panose="020B0604020202020204" pitchFamily="34" charset="0"/>
              </a:rPr>
              <a:t> </a:t>
            </a:r>
            <a:r>
              <a:rPr kumimoji="0" lang="el-GR" altLang="el-GR" sz="1100" b="0" i="0" u="none" strike="noStrike" cap="none" normalizeH="0" baseline="0" dirty="0" err="1">
                <a:ln>
                  <a:noFill/>
                </a:ln>
                <a:solidFill>
                  <a:schemeClr val="tx1"/>
                </a:solidFill>
                <a:effectLst/>
                <a:latin typeface="Arial" panose="020B0604020202020204" pitchFamily="34" charset="0"/>
              </a:rPr>
              <a:t>something</a:t>
            </a:r>
            <a:r>
              <a:rPr kumimoji="0" lang="el-GR" altLang="el-GR" sz="1100" b="0" i="0" u="none" strike="noStrike" cap="none" normalizeH="0" baseline="0" dirty="0">
                <a:ln>
                  <a:noFill/>
                </a:ln>
                <a:solidFill>
                  <a:schemeClr val="tx1"/>
                </a:solidFill>
                <a:effectLst/>
                <a:latin typeface="Arial" panose="020B0604020202020204" pitchFamily="34" charset="0"/>
              </a:rPr>
              <a:t>. Αυτή η εντολή εξετάζει κάθε αρχείο στο σύστημα. Αν γνωρίζετε το όνομα του αρχείου ή τουλάχιστον μέρος του ονόματος και θέλετε απλώς να μάθετε πού βρίσκεται, η εντολή </a:t>
            </a:r>
            <a:r>
              <a:rPr kumimoji="0" lang="el-GR" altLang="el-GR" sz="1100" b="0" i="0" u="none" strike="noStrike" cap="none" normalizeH="0" baseline="0" dirty="0" err="1">
                <a:ln>
                  <a:noFill/>
                </a:ln>
                <a:solidFill>
                  <a:schemeClr val="tx1"/>
                </a:solidFill>
                <a:effectLst/>
                <a:latin typeface="Arial" panose="020B0604020202020204" pitchFamily="34" charset="0"/>
              </a:rPr>
              <a:t>locate</a:t>
            </a:r>
            <a:r>
              <a:rPr kumimoji="0" lang="el-GR" altLang="el-GR" sz="1100" b="0" i="0" u="none" strike="noStrike" cap="none" normalizeH="0" baseline="0" dirty="0">
                <a:ln>
                  <a:noFill/>
                </a:ln>
                <a:solidFill>
                  <a:schemeClr val="tx1"/>
                </a:solidFill>
                <a:effectLst/>
                <a:latin typeface="Arial" panose="020B0604020202020204" pitchFamily="34" charset="0"/>
              </a:rPr>
              <a:t> είναι το κατάλληλο εργαλείο για αυτή τη δουλειά. </a:t>
            </a: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100" b="0" i="0" u="none" strike="noStrike" cap="none" normalizeH="0" baseline="0" dirty="0">
                <a:ln>
                  <a:noFill/>
                </a:ln>
                <a:solidFill>
                  <a:schemeClr val="tx1"/>
                </a:solidFill>
                <a:effectLst/>
                <a:latin typeface="Arial" panose="020B0604020202020204" pitchFamily="34" charset="0"/>
              </a:rPr>
            </a:br>
            <a:endParaRPr kumimoji="0" lang="el-GR" altLang="el-G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Arial" panose="020B0604020202020204" pitchFamily="34" charset="0"/>
              </a:rPr>
              <a:t>Μία φορά την ημέρα, όλα τα αρχεία στο σύστημα ευρετηριάζονται από μια διαδικασία που ονομάζεται </a:t>
            </a:r>
            <a:r>
              <a:rPr kumimoji="0" lang="el-GR" altLang="el-GR" sz="1100" b="0" i="0" u="none" strike="noStrike" cap="none" normalizeH="0" baseline="0" dirty="0" err="1">
                <a:ln>
                  <a:noFill/>
                </a:ln>
                <a:solidFill>
                  <a:schemeClr val="tx1"/>
                </a:solidFill>
                <a:effectLst/>
                <a:latin typeface="Arial" panose="020B0604020202020204" pitchFamily="34" charset="0"/>
              </a:rPr>
              <a:t>updatedb</a:t>
            </a:r>
            <a:r>
              <a:rPr kumimoji="0" lang="el-GR" altLang="el-GR" sz="1100" b="0" i="0" u="none" strike="noStrike" cap="none" normalizeH="0" baseline="0" dirty="0">
                <a:ln>
                  <a:noFill/>
                </a:ln>
                <a:solidFill>
                  <a:schemeClr val="tx1"/>
                </a:solidFill>
                <a:effectLst/>
                <a:latin typeface="Arial" panose="020B0604020202020204" pitchFamily="34" charset="0"/>
              </a:rPr>
              <a:t>. Όταν εκτελείτε το </a:t>
            </a:r>
            <a:r>
              <a:rPr kumimoji="0" lang="el-GR" altLang="el-GR" sz="1100" b="0" i="0" u="none" strike="noStrike" cap="none" normalizeH="0" baseline="0" dirty="0" err="1">
                <a:ln>
                  <a:noFill/>
                </a:ln>
                <a:solidFill>
                  <a:schemeClr val="tx1"/>
                </a:solidFill>
                <a:effectLst/>
                <a:latin typeface="Arial" panose="020B0604020202020204" pitchFamily="34" charset="0"/>
              </a:rPr>
              <a:t>locate</a:t>
            </a:r>
            <a:r>
              <a:rPr kumimoji="0" lang="el-GR" altLang="el-GR" sz="1100" b="0" i="0" u="none" strike="noStrike" cap="none" normalizeH="0" baseline="0" dirty="0">
                <a:ln>
                  <a:noFill/>
                </a:ln>
                <a:solidFill>
                  <a:schemeClr val="tx1"/>
                </a:solidFill>
                <a:effectLst/>
                <a:latin typeface="Arial" panose="020B0604020202020204" pitchFamily="34" charset="0"/>
              </a:rPr>
              <a:t>, απλώς αναζητά στον ευρετήριο ή στη βάση δεδομένων που δημιουργήθηκε από το </a:t>
            </a:r>
            <a:r>
              <a:rPr kumimoji="0" lang="el-GR" altLang="el-GR" sz="1100" b="0" i="0" u="none" strike="noStrike" cap="none" normalizeH="0" baseline="0" dirty="0" err="1">
                <a:ln>
                  <a:noFill/>
                </a:ln>
                <a:solidFill>
                  <a:schemeClr val="tx1"/>
                </a:solidFill>
                <a:effectLst/>
                <a:latin typeface="Arial" panose="020B0604020202020204" pitchFamily="34" charset="0"/>
              </a:rPr>
              <a:t>updatedb</a:t>
            </a:r>
            <a:r>
              <a:rPr kumimoji="0" lang="el-GR" altLang="el-GR" sz="1100" b="0" i="0" u="none" strike="noStrike" cap="none" normalizeH="0" baseline="0" dirty="0">
                <a:ln>
                  <a:noFill/>
                </a:ln>
                <a:solidFill>
                  <a:schemeClr val="tx1"/>
                </a:solidFill>
                <a:effectLst/>
                <a:latin typeface="Arial" panose="020B0604020202020204" pitchFamily="34" charset="0"/>
              </a:rPr>
              <a:t> και δεν εξετάζει κάθε αρχείο στο σύστημα. Αυτό είναι πραγματικά πολύ γρήγορο. Το μειονέκτημα είναι ότι τα δεδομένα δεν είναι σε πραγματικό χρόνο. Αν προσπαθείτε να βρείτε ένα αρχείο που δημιουργήσατε μόλις πριν από λίγα λεπτά, είναι πιθανό να μην έχει ευρετηριαστεί ακόμα και το </a:t>
            </a:r>
            <a:r>
              <a:rPr kumimoji="0" lang="el-GR" altLang="el-GR" sz="1100" b="0" i="0" u="none" strike="noStrike" cap="none" normalizeH="0" baseline="0" dirty="0" err="1">
                <a:ln>
                  <a:noFill/>
                </a:ln>
                <a:solidFill>
                  <a:schemeClr val="tx1"/>
                </a:solidFill>
                <a:effectLst/>
                <a:latin typeface="Arial" panose="020B0604020202020204" pitchFamily="34" charset="0"/>
              </a:rPr>
              <a:t>locate</a:t>
            </a:r>
            <a:r>
              <a:rPr kumimoji="0" lang="el-GR" altLang="el-GR" sz="1100" b="0" i="0" u="none" strike="noStrike" cap="none" normalizeH="0" baseline="0" dirty="0">
                <a:ln>
                  <a:noFill/>
                </a:ln>
                <a:solidFill>
                  <a:schemeClr val="tx1"/>
                </a:solidFill>
                <a:effectLst/>
                <a:latin typeface="Arial" panose="020B0604020202020204" pitchFamily="34" charset="0"/>
              </a:rPr>
              <a:t> να μην το βρει.</a:t>
            </a:r>
          </a:p>
          <a:p>
            <a:endParaRPr lang="el-GR" sz="11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a:spLocks noGrp="1"/>
          </p:cNvSpPr>
          <p:nvPr>
            <p:ph type="title"/>
          </p:nvPr>
        </p:nvSpPr>
        <p:spPr>
          <a:xfrm>
            <a:off x="1050925" y="421004"/>
            <a:ext cx="4969510" cy="391160"/>
          </a:xfrm>
          <a:prstGeom prst="rect">
            <a:avLst/>
          </a:prstGeom>
        </p:spPr>
        <p:txBody>
          <a:bodyPr vert="horz" wrap="square" lIns="0" tIns="12700" rIns="0" bIns="0" rtlCol="0">
            <a:spAutoFit/>
          </a:bodyPr>
          <a:lstStyle/>
          <a:p>
            <a:pPr marL="12700">
              <a:lnSpc>
                <a:spcPct val="100000"/>
              </a:lnSpc>
              <a:spcBef>
                <a:spcPts val="100"/>
              </a:spcBef>
            </a:pPr>
            <a:r>
              <a:rPr sz="2400" b="1" spc="125" dirty="0">
                <a:latin typeface="Calibri"/>
                <a:cs typeface="Calibri"/>
              </a:rPr>
              <a:t>Προβολή</a:t>
            </a:r>
            <a:r>
              <a:rPr sz="2400" b="1" spc="114" dirty="0">
                <a:latin typeface="Calibri"/>
                <a:cs typeface="Calibri"/>
              </a:rPr>
              <a:t> </a:t>
            </a:r>
            <a:r>
              <a:rPr sz="2400" b="1" spc="105" dirty="0">
                <a:latin typeface="Calibri"/>
                <a:cs typeface="Calibri"/>
              </a:rPr>
              <a:t>και</a:t>
            </a:r>
            <a:r>
              <a:rPr sz="2400" b="1" spc="114" dirty="0">
                <a:latin typeface="Calibri"/>
                <a:cs typeface="Calibri"/>
              </a:rPr>
              <a:t> </a:t>
            </a:r>
            <a:r>
              <a:rPr sz="2400" b="1" spc="110" dirty="0">
                <a:latin typeface="Calibri"/>
                <a:cs typeface="Calibri"/>
              </a:rPr>
              <a:t>επεξεργασία</a:t>
            </a:r>
            <a:r>
              <a:rPr sz="2400" b="1" spc="114" dirty="0">
                <a:latin typeface="Calibri"/>
                <a:cs typeface="Calibri"/>
              </a:rPr>
              <a:t> </a:t>
            </a:r>
            <a:r>
              <a:rPr sz="2400" b="1" spc="105" dirty="0">
                <a:latin typeface="Calibri"/>
                <a:cs typeface="Calibri"/>
              </a:rPr>
              <a:t>αρχείων</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38</a:t>
            </a:r>
          </a:p>
        </p:txBody>
      </p:sp>
      <p:sp>
        <p:nvSpPr>
          <p:cNvPr id="4" name="object 4"/>
          <p:cNvSpPr txBox="1"/>
          <p:nvPr/>
        </p:nvSpPr>
        <p:spPr>
          <a:xfrm>
            <a:off x="1011555" y="914717"/>
            <a:ext cx="7118984" cy="2379980"/>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Ακολουθούν</a:t>
            </a:r>
            <a:r>
              <a:rPr sz="1400" spc="40" dirty="0">
                <a:latin typeface="Calibri"/>
                <a:cs typeface="Calibri"/>
              </a:rPr>
              <a:t> </a:t>
            </a:r>
            <a:r>
              <a:rPr sz="1400" spc="-5" dirty="0">
                <a:latin typeface="Calibri"/>
                <a:cs typeface="Calibri"/>
              </a:rPr>
              <a:t>μερικές</a:t>
            </a:r>
            <a:r>
              <a:rPr sz="1400" spc="45" dirty="0">
                <a:latin typeface="Calibri"/>
                <a:cs typeface="Calibri"/>
              </a:rPr>
              <a:t> </a:t>
            </a:r>
            <a:r>
              <a:rPr sz="1400" spc="-5" dirty="0">
                <a:latin typeface="Calibri"/>
                <a:cs typeface="Calibri"/>
              </a:rPr>
              <a:t>απλές</a:t>
            </a:r>
            <a:r>
              <a:rPr sz="1400" spc="45" dirty="0">
                <a:latin typeface="Calibri"/>
                <a:cs typeface="Calibri"/>
              </a:rPr>
              <a:t> </a:t>
            </a:r>
            <a:r>
              <a:rPr sz="1400" spc="-5" dirty="0">
                <a:latin typeface="Calibri"/>
                <a:cs typeface="Calibri"/>
              </a:rPr>
              <a:t>εντολές</a:t>
            </a:r>
            <a:r>
              <a:rPr sz="1400" spc="40" dirty="0">
                <a:latin typeface="Calibri"/>
                <a:cs typeface="Calibri"/>
              </a:rPr>
              <a:t> </a:t>
            </a:r>
            <a:r>
              <a:rPr sz="1400" spc="-5" dirty="0">
                <a:latin typeface="Calibri"/>
                <a:cs typeface="Calibri"/>
              </a:rPr>
              <a:t>που</a:t>
            </a:r>
            <a:r>
              <a:rPr sz="1400" spc="50" dirty="0">
                <a:latin typeface="Calibri"/>
                <a:cs typeface="Calibri"/>
              </a:rPr>
              <a:t> </a:t>
            </a:r>
            <a:r>
              <a:rPr sz="1400" spc="-5" dirty="0">
                <a:latin typeface="Calibri"/>
                <a:cs typeface="Calibri"/>
              </a:rPr>
              <a:t>εμφανίζουν</a:t>
            </a:r>
            <a:r>
              <a:rPr sz="1400" spc="45" dirty="0">
                <a:latin typeface="Calibri"/>
                <a:cs typeface="Calibri"/>
              </a:rPr>
              <a:t> </a:t>
            </a:r>
            <a:r>
              <a:rPr sz="1400" dirty="0">
                <a:latin typeface="Calibri"/>
                <a:cs typeface="Calibri"/>
              </a:rPr>
              <a:t>τα</a:t>
            </a:r>
            <a:r>
              <a:rPr sz="1400" spc="45" dirty="0">
                <a:latin typeface="Calibri"/>
                <a:cs typeface="Calibri"/>
              </a:rPr>
              <a:t> </a:t>
            </a:r>
            <a:r>
              <a:rPr sz="1400" spc="-5" dirty="0">
                <a:latin typeface="Calibri"/>
                <a:cs typeface="Calibri"/>
              </a:rPr>
              <a:t>περιεχόμενα</a:t>
            </a:r>
            <a:r>
              <a:rPr sz="1400" spc="50" dirty="0">
                <a:latin typeface="Calibri"/>
                <a:cs typeface="Calibri"/>
              </a:rPr>
              <a:t> </a:t>
            </a:r>
            <a:r>
              <a:rPr sz="1400" spc="-5" dirty="0">
                <a:latin typeface="Calibri"/>
                <a:cs typeface="Calibri"/>
              </a:rPr>
              <a:t>των</a:t>
            </a:r>
            <a:r>
              <a:rPr sz="1400" spc="45" dirty="0">
                <a:latin typeface="Calibri"/>
                <a:cs typeface="Calibri"/>
              </a:rPr>
              <a:t> </a:t>
            </a:r>
            <a:r>
              <a:rPr sz="1400" spc="-5" dirty="0">
                <a:latin typeface="Calibri"/>
                <a:cs typeface="Calibri"/>
              </a:rPr>
              <a:t>αρχείων</a:t>
            </a:r>
            <a:r>
              <a:rPr sz="1400" spc="45" dirty="0">
                <a:latin typeface="Calibri"/>
                <a:cs typeface="Calibri"/>
              </a:rPr>
              <a:t> </a:t>
            </a:r>
            <a:r>
              <a:rPr sz="1400" spc="-5" dirty="0">
                <a:latin typeface="Calibri"/>
                <a:cs typeface="Calibri"/>
              </a:rPr>
              <a:t>στο</a:t>
            </a:r>
            <a:r>
              <a:rPr sz="1400" spc="45" dirty="0">
                <a:latin typeface="Calibri"/>
                <a:cs typeface="Calibri"/>
              </a:rPr>
              <a:t> </a:t>
            </a:r>
            <a:r>
              <a:rPr sz="1400" spc="-15" dirty="0">
                <a:latin typeface="Calibri"/>
                <a:cs typeface="Calibri"/>
              </a:rPr>
              <a:t>τερματικό</a:t>
            </a:r>
            <a:r>
              <a:rPr sz="1400" spc="-15" dirty="0">
                <a:latin typeface="Times New Roman"/>
                <a:cs typeface="Times New Roman"/>
              </a:rPr>
              <a:t>:</a:t>
            </a:r>
            <a:endParaRPr sz="1400" dirty="0">
              <a:latin typeface="Times New Roman"/>
              <a:cs typeface="Times New Roman"/>
            </a:endParaRPr>
          </a:p>
          <a:p>
            <a:pPr>
              <a:lnSpc>
                <a:spcPct val="100000"/>
              </a:lnSpc>
            </a:pPr>
            <a:endParaRPr sz="1600" dirty="0">
              <a:latin typeface="Times New Roman"/>
              <a:cs typeface="Times New Roman"/>
            </a:endParaRPr>
          </a:p>
          <a:p>
            <a:pPr>
              <a:lnSpc>
                <a:spcPct val="100000"/>
              </a:lnSpc>
              <a:spcBef>
                <a:spcPts val="40"/>
              </a:spcBef>
            </a:pPr>
            <a:endParaRPr sz="2000" dirty="0">
              <a:latin typeface="Times New Roman"/>
              <a:cs typeface="Times New Roman"/>
            </a:endParaRPr>
          </a:p>
          <a:p>
            <a:pPr marL="12700">
              <a:lnSpc>
                <a:spcPct val="100000"/>
              </a:lnSpc>
            </a:pPr>
            <a:r>
              <a:rPr sz="1400" b="1" spc="-5" dirty="0">
                <a:solidFill>
                  <a:srgbClr val="FF0000"/>
                </a:solidFill>
                <a:latin typeface="Times New Roman"/>
                <a:cs typeface="Times New Roman"/>
              </a:rPr>
              <a:t>cat</a:t>
            </a:r>
            <a:r>
              <a:rPr sz="1400" b="1" spc="5" dirty="0">
                <a:solidFill>
                  <a:srgbClr val="FF0000"/>
                </a:solidFill>
                <a:latin typeface="Times New Roman"/>
                <a:cs typeface="Times New Roman"/>
              </a:rPr>
              <a:t> </a:t>
            </a:r>
            <a:r>
              <a:rPr sz="1400" b="1" spc="-5" dirty="0">
                <a:solidFill>
                  <a:srgbClr val="FF0000"/>
                </a:solidFill>
                <a:latin typeface="Times New Roman"/>
                <a:cs typeface="Times New Roman"/>
              </a:rPr>
              <a:t>filename</a:t>
            </a:r>
            <a:r>
              <a:rPr sz="1400" b="1" spc="10" dirty="0">
                <a:solidFill>
                  <a:srgbClr val="FF0000"/>
                </a:solidFill>
                <a:latin typeface="Times New Roman"/>
                <a:cs typeface="Times New Roman"/>
              </a:rPr>
              <a:t> </a:t>
            </a:r>
            <a:r>
              <a:rPr sz="1400" spc="-5" dirty="0">
                <a:latin typeface="Calibri"/>
                <a:cs typeface="Calibri"/>
              </a:rPr>
              <a:t>Εμφάνιση</a:t>
            </a:r>
            <a:r>
              <a:rPr sz="1400" spc="40" dirty="0">
                <a:latin typeface="Calibri"/>
                <a:cs typeface="Calibri"/>
              </a:rPr>
              <a:t> </a:t>
            </a:r>
            <a:r>
              <a:rPr sz="1400" spc="-5" dirty="0">
                <a:latin typeface="Calibri"/>
                <a:cs typeface="Calibri"/>
              </a:rPr>
              <a:t>ολόκληρου</a:t>
            </a:r>
            <a:r>
              <a:rPr sz="1400" spc="40" dirty="0">
                <a:latin typeface="Calibri"/>
                <a:cs typeface="Calibri"/>
              </a:rPr>
              <a:t> </a:t>
            </a:r>
            <a:r>
              <a:rPr sz="1400" spc="-5" dirty="0">
                <a:latin typeface="Calibri"/>
                <a:cs typeface="Calibri"/>
              </a:rPr>
              <a:t>του</a:t>
            </a:r>
            <a:r>
              <a:rPr sz="1400" spc="40" dirty="0">
                <a:latin typeface="Calibri"/>
                <a:cs typeface="Calibri"/>
              </a:rPr>
              <a:t> </a:t>
            </a:r>
            <a:r>
              <a:rPr sz="1400" spc="-5" dirty="0">
                <a:latin typeface="Calibri"/>
                <a:cs typeface="Calibri"/>
              </a:rPr>
              <a:t>περιεχομένου</a:t>
            </a:r>
            <a:r>
              <a:rPr sz="1400" spc="45" dirty="0">
                <a:latin typeface="Calibri"/>
                <a:cs typeface="Calibri"/>
              </a:rPr>
              <a:t> </a:t>
            </a:r>
            <a:r>
              <a:rPr sz="1400" spc="-5" dirty="0">
                <a:latin typeface="Calibri"/>
                <a:cs typeface="Calibri"/>
              </a:rPr>
              <a:t>του</a:t>
            </a:r>
            <a:r>
              <a:rPr sz="1400" spc="40" dirty="0">
                <a:latin typeface="Calibri"/>
                <a:cs typeface="Calibri"/>
              </a:rPr>
              <a:t> </a:t>
            </a:r>
            <a:r>
              <a:rPr sz="1400" spc="-15" dirty="0">
                <a:latin typeface="Calibri"/>
                <a:cs typeface="Calibri"/>
              </a:rPr>
              <a:t>αρχείου</a:t>
            </a:r>
            <a:r>
              <a:rPr sz="1400" spc="-15" dirty="0">
                <a:latin typeface="Times New Roman"/>
                <a:cs typeface="Times New Roman"/>
              </a:rPr>
              <a:t>.</a:t>
            </a:r>
            <a:endParaRPr sz="1400" dirty="0">
              <a:latin typeface="Times New Roman"/>
              <a:cs typeface="Times New Roman"/>
            </a:endParaRPr>
          </a:p>
          <a:p>
            <a:pPr marL="12700">
              <a:lnSpc>
                <a:spcPct val="100000"/>
              </a:lnSpc>
              <a:spcBef>
                <a:spcPts val="1070"/>
              </a:spcBef>
            </a:pPr>
            <a:r>
              <a:rPr sz="1400" b="1" spc="-5" dirty="0">
                <a:solidFill>
                  <a:srgbClr val="FF0000"/>
                </a:solidFill>
                <a:latin typeface="Times New Roman"/>
                <a:cs typeface="Times New Roman"/>
              </a:rPr>
              <a:t>more filename</a:t>
            </a:r>
            <a:r>
              <a:rPr sz="1400" b="1" spc="5" dirty="0">
                <a:solidFill>
                  <a:srgbClr val="FF0000"/>
                </a:solidFill>
                <a:latin typeface="Times New Roman"/>
                <a:cs typeface="Times New Roman"/>
              </a:rPr>
              <a:t> </a:t>
            </a:r>
            <a:r>
              <a:rPr sz="1400" spc="-5" dirty="0">
                <a:latin typeface="Calibri"/>
                <a:cs typeface="Calibri"/>
              </a:rPr>
              <a:t>Σερφάρω</a:t>
            </a:r>
            <a:r>
              <a:rPr sz="1400" spc="40" dirty="0">
                <a:latin typeface="Calibri"/>
                <a:cs typeface="Calibri"/>
              </a:rPr>
              <a:t> </a:t>
            </a:r>
            <a:r>
              <a:rPr sz="1400" spc="-5" dirty="0">
                <a:latin typeface="Calibri"/>
                <a:cs typeface="Calibri"/>
              </a:rPr>
              <a:t>σε</a:t>
            </a:r>
            <a:r>
              <a:rPr sz="1400" spc="30" dirty="0">
                <a:latin typeface="Calibri"/>
                <a:cs typeface="Calibri"/>
              </a:rPr>
              <a:t> </a:t>
            </a:r>
            <a:r>
              <a:rPr sz="1400" spc="-5" dirty="0">
                <a:latin typeface="Calibri"/>
                <a:cs typeface="Calibri"/>
              </a:rPr>
              <a:t>ένα</a:t>
            </a:r>
            <a:r>
              <a:rPr sz="1400" spc="35" dirty="0">
                <a:latin typeface="Calibri"/>
                <a:cs typeface="Calibri"/>
              </a:rPr>
              <a:t> </a:t>
            </a:r>
            <a:r>
              <a:rPr sz="1400" spc="-5" dirty="0">
                <a:latin typeface="Calibri"/>
                <a:cs typeface="Calibri"/>
              </a:rPr>
              <a:t>αρχείο</a:t>
            </a:r>
            <a:r>
              <a:rPr sz="1400" spc="35" dirty="0">
                <a:latin typeface="Calibri"/>
                <a:cs typeface="Calibri"/>
              </a:rPr>
              <a:t> </a:t>
            </a:r>
            <a:r>
              <a:rPr sz="1400" spc="-5" dirty="0">
                <a:latin typeface="Calibri"/>
                <a:cs typeface="Calibri"/>
              </a:rPr>
              <a:t>κειμένου</a:t>
            </a:r>
            <a:endParaRPr sz="1400" dirty="0">
              <a:latin typeface="Calibri"/>
              <a:cs typeface="Calibri"/>
            </a:endParaRPr>
          </a:p>
          <a:p>
            <a:pPr marL="12700">
              <a:lnSpc>
                <a:spcPct val="100000"/>
              </a:lnSpc>
              <a:spcBef>
                <a:spcPts val="1070"/>
              </a:spcBef>
            </a:pPr>
            <a:r>
              <a:rPr sz="1400" b="1" dirty="0">
                <a:solidFill>
                  <a:srgbClr val="FF0000"/>
                </a:solidFill>
                <a:latin typeface="Times New Roman"/>
                <a:cs typeface="Times New Roman"/>
              </a:rPr>
              <a:t>less</a:t>
            </a:r>
            <a:r>
              <a:rPr sz="1400" b="1" spc="5" dirty="0">
                <a:solidFill>
                  <a:srgbClr val="FF0000"/>
                </a:solidFill>
                <a:latin typeface="Times New Roman"/>
                <a:cs typeface="Times New Roman"/>
              </a:rPr>
              <a:t> </a:t>
            </a:r>
            <a:r>
              <a:rPr sz="1400" b="1" spc="-5" dirty="0">
                <a:solidFill>
                  <a:srgbClr val="FF0000"/>
                </a:solidFill>
                <a:latin typeface="Times New Roman"/>
                <a:cs typeface="Times New Roman"/>
              </a:rPr>
              <a:t>filename</a:t>
            </a:r>
            <a:r>
              <a:rPr sz="1400" b="1" spc="10" dirty="0">
                <a:solidFill>
                  <a:srgbClr val="FF0000"/>
                </a:solidFill>
                <a:latin typeface="Times New Roman"/>
                <a:cs typeface="Times New Roman"/>
              </a:rPr>
              <a:t> </a:t>
            </a:r>
            <a:r>
              <a:rPr sz="1400" dirty="0">
                <a:latin typeface="Calibri"/>
                <a:cs typeface="Calibri"/>
              </a:rPr>
              <a:t>Όπως</a:t>
            </a:r>
            <a:r>
              <a:rPr sz="1400" spc="40" dirty="0">
                <a:latin typeface="Calibri"/>
                <a:cs typeface="Calibri"/>
              </a:rPr>
              <a:t> </a:t>
            </a:r>
            <a:r>
              <a:rPr sz="1400" dirty="0">
                <a:latin typeface="Calibri"/>
                <a:cs typeface="Calibri"/>
              </a:rPr>
              <a:t>το</a:t>
            </a:r>
            <a:r>
              <a:rPr sz="1400" spc="40" dirty="0">
                <a:latin typeface="Calibri"/>
                <a:cs typeface="Calibri"/>
              </a:rPr>
              <a:t> </a:t>
            </a:r>
            <a:r>
              <a:rPr sz="1400" spc="-5" dirty="0">
                <a:latin typeface="Times New Roman"/>
                <a:cs typeface="Times New Roman"/>
              </a:rPr>
              <a:t>more</a:t>
            </a:r>
            <a:r>
              <a:rPr sz="1400" spc="5" dirty="0">
                <a:latin typeface="Times New Roman"/>
                <a:cs typeface="Times New Roman"/>
              </a:rPr>
              <a:t> </a:t>
            </a:r>
            <a:r>
              <a:rPr sz="1400" spc="-5" dirty="0">
                <a:latin typeface="Calibri"/>
                <a:cs typeface="Calibri"/>
              </a:rPr>
              <a:t>αλλά</a:t>
            </a:r>
            <a:r>
              <a:rPr sz="1400" spc="40" dirty="0">
                <a:latin typeface="Calibri"/>
                <a:cs typeface="Calibri"/>
              </a:rPr>
              <a:t> </a:t>
            </a:r>
            <a:r>
              <a:rPr sz="1400" spc="-5" dirty="0">
                <a:latin typeface="Calibri"/>
                <a:cs typeface="Calibri"/>
              </a:rPr>
              <a:t>επιτρέπει</a:t>
            </a:r>
            <a:r>
              <a:rPr sz="1400" spc="45" dirty="0">
                <a:latin typeface="Calibri"/>
                <a:cs typeface="Calibri"/>
              </a:rPr>
              <a:t> </a:t>
            </a:r>
            <a:r>
              <a:rPr sz="1400" spc="-5" dirty="0">
                <a:latin typeface="Calibri"/>
                <a:cs typeface="Calibri"/>
              </a:rPr>
              <a:t>την</a:t>
            </a:r>
            <a:r>
              <a:rPr sz="1400" spc="40" dirty="0">
                <a:latin typeface="Calibri"/>
                <a:cs typeface="Calibri"/>
              </a:rPr>
              <a:t> </a:t>
            </a:r>
            <a:r>
              <a:rPr sz="1400" spc="-5" dirty="0">
                <a:latin typeface="Calibri"/>
                <a:cs typeface="Calibri"/>
              </a:rPr>
              <a:t>οπισθόδοτο</a:t>
            </a:r>
            <a:r>
              <a:rPr sz="1400" spc="40" dirty="0">
                <a:latin typeface="Calibri"/>
                <a:cs typeface="Calibri"/>
              </a:rPr>
              <a:t> </a:t>
            </a:r>
            <a:r>
              <a:rPr sz="1400" spc="-5" dirty="0">
                <a:latin typeface="Calibri"/>
                <a:cs typeface="Calibri"/>
              </a:rPr>
              <a:t>κίνηση</a:t>
            </a:r>
            <a:r>
              <a:rPr sz="1400" spc="45" dirty="0">
                <a:latin typeface="Calibri"/>
                <a:cs typeface="Calibri"/>
              </a:rPr>
              <a:t> </a:t>
            </a:r>
            <a:r>
              <a:rPr sz="1400" spc="-5" dirty="0">
                <a:latin typeface="Calibri"/>
                <a:cs typeface="Calibri"/>
              </a:rPr>
              <a:t>και</a:t>
            </a:r>
            <a:r>
              <a:rPr sz="1400" spc="45" dirty="0">
                <a:latin typeface="Calibri"/>
                <a:cs typeface="Calibri"/>
              </a:rPr>
              <a:t> </a:t>
            </a:r>
            <a:r>
              <a:rPr sz="1400" spc="-10" dirty="0">
                <a:latin typeface="Calibri"/>
                <a:cs typeface="Calibri"/>
              </a:rPr>
              <a:t>την</a:t>
            </a:r>
            <a:r>
              <a:rPr sz="1400" spc="20" dirty="0">
                <a:latin typeface="Calibri"/>
                <a:cs typeface="Calibri"/>
              </a:rPr>
              <a:t> </a:t>
            </a:r>
            <a:r>
              <a:rPr sz="1400" spc="-15" dirty="0">
                <a:latin typeface="Calibri"/>
                <a:cs typeface="Calibri"/>
              </a:rPr>
              <a:t>αναζήτηση</a:t>
            </a:r>
            <a:r>
              <a:rPr sz="1400" spc="35" dirty="0">
                <a:latin typeface="Calibri"/>
                <a:cs typeface="Calibri"/>
              </a:rPr>
              <a:t> </a:t>
            </a:r>
            <a:r>
              <a:rPr sz="1400" spc="-5" dirty="0">
                <a:latin typeface="Calibri"/>
                <a:cs typeface="Calibri"/>
              </a:rPr>
              <a:t>μοτίβων</a:t>
            </a:r>
            <a:r>
              <a:rPr sz="1400" spc="-5" dirty="0">
                <a:latin typeface="Times New Roman"/>
                <a:cs typeface="Times New Roman"/>
              </a:rPr>
              <a:t>.</a:t>
            </a:r>
            <a:endParaRPr sz="1400" dirty="0">
              <a:latin typeface="Times New Roman"/>
              <a:cs typeface="Times New Roman"/>
            </a:endParaRPr>
          </a:p>
          <a:p>
            <a:pPr marL="12700">
              <a:lnSpc>
                <a:spcPct val="100000"/>
              </a:lnSpc>
              <a:spcBef>
                <a:spcPts val="1070"/>
              </a:spcBef>
            </a:pPr>
            <a:r>
              <a:rPr sz="1400" b="1" spc="-5" dirty="0">
                <a:solidFill>
                  <a:srgbClr val="FF0000"/>
                </a:solidFill>
                <a:latin typeface="Times New Roman"/>
                <a:cs typeface="Times New Roman"/>
              </a:rPr>
              <a:t>head</a:t>
            </a:r>
            <a:r>
              <a:rPr sz="1400" b="1" dirty="0">
                <a:solidFill>
                  <a:srgbClr val="FF0000"/>
                </a:solidFill>
                <a:latin typeface="Times New Roman"/>
                <a:cs typeface="Times New Roman"/>
              </a:rPr>
              <a:t> </a:t>
            </a:r>
            <a:r>
              <a:rPr sz="1400" b="1" spc="-5" dirty="0">
                <a:solidFill>
                  <a:srgbClr val="FF0000"/>
                </a:solidFill>
                <a:latin typeface="Times New Roman"/>
                <a:cs typeface="Times New Roman"/>
              </a:rPr>
              <a:t>filename</a:t>
            </a:r>
            <a:r>
              <a:rPr sz="1400" b="1" spc="5" dirty="0">
                <a:solidFill>
                  <a:srgbClr val="FF0000"/>
                </a:solidFill>
                <a:latin typeface="Times New Roman"/>
                <a:cs typeface="Times New Roman"/>
              </a:rPr>
              <a:t> </a:t>
            </a:r>
            <a:r>
              <a:rPr sz="1400" spc="-5" dirty="0">
                <a:latin typeface="Calibri"/>
                <a:cs typeface="Calibri"/>
              </a:rPr>
              <a:t>Εξάγει</a:t>
            </a:r>
            <a:r>
              <a:rPr sz="1400" spc="40" dirty="0">
                <a:latin typeface="Calibri"/>
                <a:cs typeface="Calibri"/>
              </a:rPr>
              <a:t> </a:t>
            </a:r>
            <a:r>
              <a:rPr sz="1400" dirty="0">
                <a:latin typeface="Calibri"/>
                <a:cs typeface="Calibri"/>
              </a:rPr>
              <a:t>το</a:t>
            </a:r>
            <a:r>
              <a:rPr sz="1400" spc="40" dirty="0">
                <a:latin typeface="Calibri"/>
                <a:cs typeface="Calibri"/>
              </a:rPr>
              <a:t> </a:t>
            </a:r>
            <a:r>
              <a:rPr sz="1400" spc="-5" dirty="0">
                <a:latin typeface="Calibri"/>
                <a:cs typeface="Calibri"/>
              </a:rPr>
              <a:t>αρχικό</a:t>
            </a:r>
            <a:r>
              <a:rPr sz="1400" spc="40" dirty="0">
                <a:latin typeface="Calibri"/>
                <a:cs typeface="Calibri"/>
              </a:rPr>
              <a:t> </a:t>
            </a:r>
            <a:r>
              <a:rPr sz="1400" spc="-5" dirty="0">
                <a:latin typeface="Times New Roman"/>
                <a:cs typeface="Times New Roman"/>
              </a:rPr>
              <a:t>(</a:t>
            </a:r>
            <a:r>
              <a:rPr sz="1400" spc="-5" dirty="0">
                <a:latin typeface="Calibri"/>
                <a:cs typeface="Calibri"/>
              </a:rPr>
              <a:t>ή</a:t>
            </a:r>
            <a:r>
              <a:rPr sz="1400" spc="40" dirty="0">
                <a:latin typeface="Calibri"/>
                <a:cs typeface="Calibri"/>
              </a:rPr>
              <a:t> </a:t>
            </a:r>
            <a:r>
              <a:rPr sz="1400" spc="-5" dirty="0">
                <a:latin typeface="Calibri"/>
                <a:cs typeface="Calibri"/>
              </a:rPr>
              <a:t>κορυφαίο</a:t>
            </a:r>
            <a:r>
              <a:rPr sz="1400" spc="-5" dirty="0">
                <a:latin typeface="Times New Roman"/>
                <a:cs typeface="Times New Roman"/>
              </a:rPr>
              <a:t>)</a:t>
            </a:r>
            <a:r>
              <a:rPr sz="1400" spc="5" dirty="0">
                <a:latin typeface="Times New Roman"/>
                <a:cs typeface="Times New Roman"/>
              </a:rPr>
              <a:t> </a:t>
            </a:r>
            <a:r>
              <a:rPr sz="1400" spc="-5" dirty="0">
                <a:latin typeface="Calibri"/>
                <a:cs typeface="Calibri"/>
              </a:rPr>
              <a:t>τμήμα</a:t>
            </a:r>
            <a:r>
              <a:rPr sz="1400" spc="45" dirty="0">
                <a:latin typeface="Calibri"/>
                <a:cs typeface="Calibri"/>
              </a:rPr>
              <a:t> </a:t>
            </a:r>
            <a:r>
              <a:rPr sz="1400" spc="-5" dirty="0">
                <a:latin typeface="Calibri"/>
                <a:cs typeface="Calibri"/>
              </a:rPr>
              <a:t>του</a:t>
            </a:r>
            <a:r>
              <a:rPr sz="1400" spc="40" dirty="0">
                <a:latin typeface="Calibri"/>
                <a:cs typeface="Calibri"/>
              </a:rPr>
              <a:t> </a:t>
            </a:r>
            <a:r>
              <a:rPr sz="1400" spc="-5" dirty="0">
                <a:latin typeface="Calibri"/>
                <a:cs typeface="Calibri"/>
              </a:rPr>
              <a:t>αρχείου</a:t>
            </a:r>
            <a:r>
              <a:rPr sz="1400" spc="-5" dirty="0">
                <a:latin typeface="Times New Roman"/>
                <a:cs typeface="Times New Roman"/>
              </a:rPr>
              <a:t>.</a:t>
            </a:r>
            <a:endParaRPr sz="1400" dirty="0">
              <a:latin typeface="Times New Roman"/>
              <a:cs typeface="Times New Roman"/>
            </a:endParaRPr>
          </a:p>
          <a:p>
            <a:pPr marL="12700">
              <a:lnSpc>
                <a:spcPct val="100000"/>
              </a:lnSpc>
              <a:spcBef>
                <a:spcPts val="1070"/>
              </a:spcBef>
            </a:pPr>
            <a:r>
              <a:rPr sz="1400" b="1" spc="-5" dirty="0">
                <a:solidFill>
                  <a:srgbClr val="FF0000"/>
                </a:solidFill>
                <a:latin typeface="Times New Roman"/>
                <a:cs typeface="Times New Roman"/>
              </a:rPr>
              <a:t>tail</a:t>
            </a:r>
            <a:r>
              <a:rPr sz="1400" b="1" spc="5" dirty="0">
                <a:solidFill>
                  <a:srgbClr val="FF0000"/>
                </a:solidFill>
                <a:latin typeface="Times New Roman"/>
                <a:cs typeface="Times New Roman"/>
              </a:rPr>
              <a:t> </a:t>
            </a:r>
            <a:r>
              <a:rPr sz="1400" b="1" spc="-5" dirty="0">
                <a:solidFill>
                  <a:srgbClr val="FF0000"/>
                </a:solidFill>
                <a:latin typeface="Times New Roman"/>
                <a:cs typeface="Times New Roman"/>
              </a:rPr>
              <a:t>filename</a:t>
            </a:r>
            <a:r>
              <a:rPr sz="1400" b="1" spc="10" dirty="0">
                <a:solidFill>
                  <a:srgbClr val="FF0000"/>
                </a:solidFill>
                <a:latin typeface="Times New Roman"/>
                <a:cs typeface="Times New Roman"/>
              </a:rPr>
              <a:t> </a:t>
            </a:r>
            <a:r>
              <a:rPr sz="1400" spc="-5" dirty="0">
                <a:latin typeface="Calibri"/>
                <a:cs typeface="Calibri"/>
              </a:rPr>
              <a:t>Εξάγει</a:t>
            </a:r>
            <a:r>
              <a:rPr sz="1400" spc="40" dirty="0">
                <a:latin typeface="Calibri"/>
                <a:cs typeface="Calibri"/>
              </a:rPr>
              <a:t> </a:t>
            </a:r>
            <a:r>
              <a:rPr sz="1400" dirty="0">
                <a:latin typeface="Calibri"/>
                <a:cs typeface="Calibri"/>
              </a:rPr>
              <a:t>το</a:t>
            </a:r>
            <a:r>
              <a:rPr sz="1400" spc="45" dirty="0">
                <a:latin typeface="Calibri"/>
                <a:cs typeface="Calibri"/>
              </a:rPr>
              <a:t> </a:t>
            </a:r>
            <a:r>
              <a:rPr sz="1400" spc="-5" dirty="0">
                <a:latin typeface="Calibri"/>
                <a:cs typeface="Calibri"/>
              </a:rPr>
              <a:t>τμήμα</a:t>
            </a:r>
            <a:r>
              <a:rPr sz="1400" spc="45" dirty="0">
                <a:latin typeface="Calibri"/>
                <a:cs typeface="Calibri"/>
              </a:rPr>
              <a:t> </a:t>
            </a:r>
            <a:r>
              <a:rPr sz="1400" spc="-5" dirty="0">
                <a:latin typeface="Calibri"/>
                <a:cs typeface="Calibri"/>
              </a:rPr>
              <a:t>του</a:t>
            </a:r>
            <a:r>
              <a:rPr sz="1400" spc="40" dirty="0">
                <a:latin typeface="Calibri"/>
                <a:cs typeface="Calibri"/>
              </a:rPr>
              <a:t> </a:t>
            </a:r>
            <a:r>
              <a:rPr sz="1400" spc="-5" dirty="0">
                <a:latin typeface="Calibri"/>
                <a:cs typeface="Calibri"/>
              </a:rPr>
              <a:t>αρχείου</a:t>
            </a:r>
            <a:r>
              <a:rPr sz="1400" spc="45" dirty="0">
                <a:latin typeface="Calibri"/>
                <a:cs typeface="Calibri"/>
              </a:rPr>
              <a:t> </a:t>
            </a:r>
            <a:r>
              <a:rPr sz="1400" spc="-5" dirty="0">
                <a:latin typeface="Calibri"/>
                <a:cs typeface="Calibri"/>
              </a:rPr>
              <a:t>που</a:t>
            </a:r>
            <a:r>
              <a:rPr sz="1400" spc="40" dirty="0">
                <a:latin typeface="Calibri"/>
                <a:cs typeface="Calibri"/>
              </a:rPr>
              <a:t> </a:t>
            </a:r>
            <a:r>
              <a:rPr sz="1400" spc="-5" dirty="0">
                <a:latin typeface="Calibri"/>
                <a:cs typeface="Calibri"/>
              </a:rPr>
              <a:t>βρίσκεται</a:t>
            </a:r>
            <a:r>
              <a:rPr sz="1400" spc="45" dirty="0">
                <a:latin typeface="Calibri"/>
                <a:cs typeface="Calibri"/>
              </a:rPr>
              <a:t> </a:t>
            </a:r>
            <a:r>
              <a:rPr sz="1400" spc="-5" dirty="0">
                <a:latin typeface="Calibri"/>
                <a:cs typeface="Calibri"/>
              </a:rPr>
              <a:t>στο</a:t>
            </a:r>
            <a:r>
              <a:rPr sz="1400" spc="45" dirty="0">
                <a:latin typeface="Calibri"/>
                <a:cs typeface="Calibri"/>
              </a:rPr>
              <a:t> </a:t>
            </a:r>
            <a:r>
              <a:rPr sz="1400" spc="-5" dirty="0">
                <a:latin typeface="Calibri"/>
                <a:cs typeface="Calibri"/>
              </a:rPr>
              <a:t>τέλος</a:t>
            </a:r>
            <a:r>
              <a:rPr sz="1400" spc="40" dirty="0">
                <a:latin typeface="Calibri"/>
                <a:cs typeface="Calibri"/>
              </a:rPr>
              <a:t> </a:t>
            </a:r>
            <a:r>
              <a:rPr sz="1400" spc="-5" dirty="0">
                <a:latin typeface="Times New Roman"/>
                <a:cs typeface="Times New Roman"/>
              </a:rPr>
              <a:t>(</a:t>
            </a:r>
            <a:r>
              <a:rPr sz="1400" spc="-5" dirty="0">
                <a:latin typeface="Calibri"/>
                <a:cs typeface="Calibri"/>
              </a:rPr>
              <a:t>ή</a:t>
            </a:r>
            <a:r>
              <a:rPr sz="1400" spc="40" dirty="0">
                <a:latin typeface="Calibri"/>
                <a:cs typeface="Calibri"/>
              </a:rPr>
              <a:t> </a:t>
            </a:r>
            <a:r>
              <a:rPr sz="1400" spc="-5" dirty="0">
                <a:latin typeface="Calibri"/>
                <a:cs typeface="Calibri"/>
              </a:rPr>
              <a:t>στο</a:t>
            </a:r>
            <a:r>
              <a:rPr sz="1400" spc="45" dirty="0">
                <a:latin typeface="Calibri"/>
                <a:cs typeface="Calibri"/>
              </a:rPr>
              <a:t> </a:t>
            </a:r>
            <a:r>
              <a:rPr sz="1400" spc="-5" dirty="0">
                <a:latin typeface="Calibri"/>
                <a:cs typeface="Calibri"/>
              </a:rPr>
              <a:t>κάτω</a:t>
            </a:r>
            <a:r>
              <a:rPr sz="1400" spc="45" dirty="0">
                <a:latin typeface="Calibri"/>
                <a:cs typeface="Calibri"/>
              </a:rPr>
              <a:t> </a:t>
            </a:r>
            <a:r>
              <a:rPr sz="1400" spc="-5" dirty="0">
                <a:latin typeface="Calibri"/>
                <a:cs typeface="Calibri"/>
              </a:rPr>
              <a:t>μέρος</a:t>
            </a:r>
            <a:r>
              <a:rPr sz="1400" spc="-5" dirty="0">
                <a:latin typeface="Times New Roman"/>
                <a:cs typeface="Times New Roman"/>
              </a:rPr>
              <a:t>).</a:t>
            </a:r>
            <a:endParaRPr sz="1400" dirty="0">
              <a:latin typeface="Times New Roman"/>
              <a:cs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pic>
        <p:nvPicPr>
          <p:cNvPr id="3" name="object 3"/>
          <p:cNvPicPr/>
          <p:nvPr/>
        </p:nvPicPr>
        <p:blipFill>
          <a:blip r:embed="rId3" cstate="print"/>
          <a:stretch>
            <a:fillRect/>
          </a:stretch>
        </p:blipFill>
        <p:spPr>
          <a:xfrm>
            <a:off x="493394" y="673100"/>
            <a:ext cx="8966200" cy="4890452"/>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39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934085" y="457200"/>
            <a:ext cx="1805939" cy="459740"/>
          </a:xfrm>
          <a:prstGeom prst="rect">
            <a:avLst/>
          </a:prstGeom>
        </p:spPr>
        <p:txBody>
          <a:bodyPr vert="horz" wrap="square" lIns="0" tIns="12700" rIns="0" bIns="0" rtlCol="0">
            <a:spAutoFit/>
          </a:bodyPr>
          <a:lstStyle/>
          <a:p>
            <a:pPr marL="12700">
              <a:lnSpc>
                <a:spcPct val="100000"/>
              </a:lnSpc>
              <a:spcBef>
                <a:spcPts val="100"/>
              </a:spcBef>
            </a:pPr>
            <a:r>
              <a:rPr spc="185" dirty="0">
                <a:solidFill>
                  <a:srgbClr val="FFFFFF"/>
                </a:solidFill>
              </a:rPr>
              <a:t>Π</a:t>
            </a:r>
            <a:r>
              <a:rPr spc="135" dirty="0">
                <a:solidFill>
                  <a:srgbClr val="FFFFFF"/>
                </a:solidFill>
              </a:rPr>
              <a:t>α</a:t>
            </a:r>
            <a:r>
              <a:rPr spc="125" dirty="0">
                <a:solidFill>
                  <a:srgbClr val="FFFFFF"/>
                </a:solidFill>
              </a:rPr>
              <a:t>ρ</a:t>
            </a:r>
            <a:r>
              <a:rPr spc="135" dirty="0">
                <a:solidFill>
                  <a:srgbClr val="FFFFFF"/>
                </a:solidFill>
              </a:rPr>
              <a:t>α</a:t>
            </a:r>
            <a:r>
              <a:rPr spc="120" dirty="0">
                <a:solidFill>
                  <a:srgbClr val="FFFFFF"/>
                </a:solidFill>
              </a:rPr>
              <a:t>δ</a:t>
            </a:r>
            <a:r>
              <a:rPr spc="125" dirty="0">
                <a:solidFill>
                  <a:srgbClr val="FFFFFF"/>
                </a:solidFill>
              </a:rPr>
              <a:t>ο</a:t>
            </a:r>
            <a:r>
              <a:rPr spc="114" dirty="0">
                <a:solidFill>
                  <a:srgbClr val="FFFFFF"/>
                </a:solidFill>
              </a:rPr>
              <a:t>χ</a:t>
            </a:r>
            <a:r>
              <a:rPr spc="100" dirty="0">
                <a:solidFill>
                  <a:srgbClr val="FFFFFF"/>
                </a:solidFill>
              </a:rPr>
              <a:t>έ</a:t>
            </a:r>
            <a:r>
              <a:rPr spc="114" dirty="0">
                <a:solidFill>
                  <a:srgbClr val="FFFFFF"/>
                </a:solidFill>
              </a:rPr>
              <a:t>ς</a:t>
            </a:r>
          </a:p>
        </p:txBody>
      </p:sp>
      <p:sp>
        <p:nvSpPr>
          <p:cNvPr id="4" name="object 4"/>
          <p:cNvSpPr txBox="1"/>
          <p:nvPr/>
        </p:nvSpPr>
        <p:spPr>
          <a:xfrm>
            <a:off x="1405255" y="1163002"/>
            <a:ext cx="3332479" cy="1010285"/>
          </a:xfrm>
          <a:prstGeom prst="rect">
            <a:avLst/>
          </a:prstGeom>
        </p:spPr>
        <p:txBody>
          <a:bodyPr vert="horz" wrap="square" lIns="0" tIns="0" rIns="0" bIns="0" rtlCol="0">
            <a:spAutoFit/>
          </a:bodyPr>
          <a:lstStyle/>
          <a:p>
            <a:pPr marL="286385" indent="-273685">
              <a:lnSpc>
                <a:spcPts val="1480"/>
              </a:lnSpc>
              <a:buClr>
                <a:srgbClr val="FFBA00"/>
              </a:buClr>
              <a:buSzPct val="127272"/>
              <a:buFont typeface="Courier New"/>
              <a:buChar char="o"/>
              <a:tabLst>
                <a:tab pos="285750" algn="l"/>
                <a:tab pos="286385" algn="l"/>
              </a:tabLst>
            </a:pPr>
            <a:r>
              <a:rPr sz="1100" spc="50" dirty="0">
                <a:solidFill>
                  <a:srgbClr val="FFFFFF"/>
                </a:solidFill>
                <a:latin typeface="Calibri"/>
                <a:cs typeface="Calibri"/>
              </a:rPr>
              <a:t>Παραδοχές</a:t>
            </a:r>
            <a:r>
              <a:rPr sz="1100" spc="25" dirty="0">
                <a:solidFill>
                  <a:srgbClr val="FFFFFF"/>
                </a:solidFill>
                <a:latin typeface="Calibri"/>
                <a:cs typeface="Calibri"/>
              </a:rPr>
              <a:t> </a:t>
            </a:r>
            <a:r>
              <a:rPr sz="1100" spc="55" dirty="0">
                <a:solidFill>
                  <a:srgbClr val="FFFFFF"/>
                </a:solidFill>
                <a:latin typeface="Calibri"/>
                <a:cs typeface="Calibri"/>
              </a:rPr>
              <a:t>DDH:</a:t>
            </a:r>
            <a:r>
              <a:rPr sz="1100" spc="30" dirty="0">
                <a:solidFill>
                  <a:srgbClr val="FFFFFF"/>
                </a:solidFill>
                <a:latin typeface="Calibri"/>
                <a:cs typeface="Calibri"/>
              </a:rPr>
              <a:t> </a:t>
            </a:r>
            <a:r>
              <a:rPr sz="1100" spc="65" dirty="0">
                <a:solidFill>
                  <a:srgbClr val="FFFFFF"/>
                </a:solidFill>
                <a:latin typeface="Calibri"/>
                <a:cs typeface="Calibri"/>
              </a:rPr>
              <a:t>DDH</a:t>
            </a:r>
            <a:r>
              <a:rPr sz="1100" spc="30" dirty="0">
                <a:solidFill>
                  <a:srgbClr val="FFFFFF"/>
                </a:solidFill>
                <a:latin typeface="Calibri"/>
                <a:cs typeface="Calibri"/>
              </a:rPr>
              <a:t> </a:t>
            </a:r>
            <a:r>
              <a:rPr sz="1100" spc="40" dirty="0">
                <a:solidFill>
                  <a:srgbClr val="FFFFFF"/>
                </a:solidFill>
                <a:latin typeface="Calibri"/>
                <a:cs typeface="Calibri"/>
              </a:rPr>
              <a:t>είναι</a:t>
            </a:r>
            <a:r>
              <a:rPr sz="1100" spc="25" dirty="0">
                <a:solidFill>
                  <a:srgbClr val="FFFFFF"/>
                </a:solidFill>
                <a:latin typeface="Calibri"/>
                <a:cs typeface="Calibri"/>
              </a:rPr>
              <a:t> </a:t>
            </a:r>
            <a:r>
              <a:rPr sz="1100" spc="50" dirty="0">
                <a:solidFill>
                  <a:srgbClr val="FFFFFF"/>
                </a:solidFill>
                <a:latin typeface="Calibri"/>
                <a:cs typeface="Calibri"/>
              </a:rPr>
              <a:t>δύσκολο</a:t>
            </a:r>
            <a:r>
              <a:rPr sz="1100" spc="25" dirty="0">
                <a:solidFill>
                  <a:srgbClr val="FFFFFF"/>
                </a:solidFill>
                <a:latin typeface="Calibri"/>
                <a:cs typeface="Calibri"/>
              </a:rPr>
              <a:t> </a:t>
            </a:r>
            <a:r>
              <a:rPr sz="1100" spc="50" dirty="0">
                <a:solidFill>
                  <a:srgbClr val="FFFFFF"/>
                </a:solidFill>
                <a:latin typeface="Calibri"/>
                <a:cs typeface="Calibri"/>
              </a:rPr>
              <a:t>να</a:t>
            </a:r>
            <a:r>
              <a:rPr sz="1100" spc="30" dirty="0">
                <a:solidFill>
                  <a:srgbClr val="FFFFFF"/>
                </a:solidFill>
                <a:latin typeface="Calibri"/>
                <a:cs typeface="Calibri"/>
              </a:rPr>
              <a:t> </a:t>
            </a:r>
            <a:r>
              <a:rPr sz="1100" spc="35" dirty="0">
                <a:solidFill>
                  <a:srgbClr val="FFFFFF"/>
                </a:solidFill>
                <a:latin typeface="Calibri"/>
                <a:cs typeface="Calibri"/>
              </a:rPr>
              <a:t>λυθεί.</a:t>
            </a:r>
            <a:endParaRPr sz="1100">
              <a:latin typeface="Calibri"/>
              <a:cs typeface="Calibri"/>
            </a:endParaRPr>
          </a:p>
          <a:p>
            <a:pPr>
              <a:lnSpc>
                <a:spcPct val="100000"/>
              </a:lnSpc>
              <a:spcBef>
                <a:spcPts val="40"/>
              </a:spcBef>
              <a:buClr>
                <a:srgbClr val="FFBA00"/>
              </a:buClr>
              <a:buFont typeface="Courier New"/>
              <a:buChar char="o"/>
            </a:pPr>
            <a:endParaRPr sz="120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1100" spc="80" dirty="0">
                <a:solidFill>
                  <a:srgbClr val="FFFFFF"/>
                </a:solidFill>
                <a:latin typeface="Calibri"/>
                <a:cs typeface="Calibri"/>
              </a:rPr>
              <a:t>Παραδοχές</a:t>
            </a:r>
            <a:r>
              <a:rPr sz="1100" spc="30" dirty="0">
                <a:solidFill>
                  <a:srgbClr val="FFFFFF"/>
                </a:solidFill>
                <a:latin typeface="Calibri"/>
                <a:cs typeface="Calibri"/>
              </a:rPr>
              <a:t> </a:t>
            </a:r>
            <a:r>
              <a:rPr sz="1100" spc="80" dirty="0">
                <a:solidFill>
                  <a:srgbClr val="FFFFFF"/>
                </a:solidFill>
                <a:latin typeface="Calibri"/>
                <a:cs typeface="Calibri"/>
              </a:rPr>
              <a:t>CDH:</a:t>
            </a:r>
            <a:r>
              <a:rPr sz="1100" spc="35" dirty="0">
                <a:solidFill>
                  <a:srgbClr val="FFFFFF"/>
                </a:solidFill>
                <a:latin typeface="Calibri"/>
                <a:cs typeface="Calibri"/>
              </a:rPr>
              <a:t> </a:t>
            </a:r>
            <a:r>
              <a:rPr sz="1100" spc="95" dirty="0">
                <a:solidFill>
                  <a:srgbClr val="FFFFFF"/>
                </a:solidFill>
                <a:latin typeface="Calibri"/>
                <a:cs typeface="Calibri"/>
              </a:rPr>
              <a:t>CDH</a:t>
            </a:r>
            <a:r>
              <a:rPr sz="1100" spc="35" dirty="0">
                <a:solidFill>
                  <a:srgbClr val="FFFFFF"/>
                </a:solidFill>
                <a:latin typeface="Calibri"/>
                <a:cs typeface="Calibri"/>
              </a:rPr>
              <a:t> </a:t>
            </a:r>
            <a:r>
              <a:rPr sz="1100" spc="65" dirty="0">
                <a:solidFill>
                  <a:srgbClr val="FFFFFF"/>
                </a:solidFill>
                <a:latin typeface="Calibri"/>
                <a:cs typeface="Calibri"/>
              </a:rPr>
              <a:t>είναι</a:t>
            </a:r>
            <a:r>
              <a:rPr sz="1100" spc="35" dirty="0">
                <a:solidFill>
                  <a:srgbClr val="FFFFFF"/>
                </a:solidFill>
                <a:latin typeface="Calibri"/>
                <a:cs typeface="Calibri"/>
              </a:rPr>
              <a:t> </a:t>
            </a:r>
            <a:r>
              <a:rPr sz="1100" spc="80" dirty="0">
                <a:solidFill>
                  <a:srgbClr val="FFFFFF"/>
                </a:solidFill>
                <a:latin typeface="Calibri"/>
                <a:cs typeface="Calibri"/>
              </a:rPr>
              <a:t>δύσκολο</a:t>
            </a:r>
            <a:r>
              <a:rPr sz="1100" spc="35" dirty="0">
                <a:solidFill>
                  <a:srgbClr val="FFFFFF"/>
                </a:solidFill>
                <a:latin typeface="Calibri"/>
                <a:cs typeface="Calibri"/>
              </a:rPr>
              <a:t> </a:t>
            </a:r>
            <a:r>
              <a:rPr sz="1100" spc="80" dirty="0">
                <a:solidFill>
                  <a:srgbClr val="FFFFFF"/>
                </a:solidFill>
                <a:latin typeface="Calibri"/>
                <a:cs typeface="Calibri"/>
              </a:rPr>
              <a:t>να</a:t>
            </a:r>
            <a:r>
              <a:rPr sz="1100" spc="40" dirty="0">
                <a:solidFill>
                  <a:srgbClr val="FFFFFF"/>
                </a:solidFill>
                <a:latin typeface="Calibri"/>
                <a:cs typeface="Calibri"/>
              </a:rPr>
              <a:t> </a:t>
            </a:r>
            <a:r>
              <a:rPr sz="1100" spc="55" dirty="0">
                <a:solidFill>
                  <a:srgbClr val="FFFFFF"/>
                </a:solidFill>
                <a:latin typeface="Calibri"/>
                <a:cs typeface="Calibri"/>
              </a:rPr>
              <a:t>λυθεί.</a:t>
            </a:r>
            <a:endParaRPr sz="1100">
              <a:latin typeface="Calibri"/>
              <a:cs typeface="Calibri"/>
            </a:endParaRPr>
          </a:p>
          <a:p>
            <a:pPr>
              <a:lnSpc>
                <a:spcPct val="100000"/>
              </a:lnSpc>
              <a:spcBef>
                <a:spcPts val="45"/>
              </a:spcBef>
              <a:buClr>
                <a:srgbClr val="FFBA00"/>
              </a:buClr>
              <a:buFont typeface="Courier New"/>
              <a:buChar char="o"/>
            </a:pPr>
            <a:endParaRPr sz="120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1100" spc="50" dirty="0">
                <a:solidFill>
                  <a:srgbClr val="FFFFFF"/>
                </a:solidFill>
                <a:latin typeface="Calibri"/>
                <a:cs typeface="Calibri"/>
              </a:rPr>
              <a:t>Παραδοχές</a:t>
            </a:r>
            <a:r>
              <a:rPr sz="1100" spc="25" dirty="0">
                <a:solidFill>
                  <a:srgbClr val="FFFFFF"/>
                </a:solidFill>
                <a:latin typeface="Calibri"/>
                <a:cs typeface="Calibri"/>
              </a:rPr>
              <a:t> </a:t>
            </a:r>
            <a:r>
              <a:rPr sz="1100" spc="50" dirty="0">
                <a:solidFill>
                  <a:srgbClr val="FFFFFF"/>
                </a:solidFill>
                <a:latin typeface="Calibri"/>
                <a:cs typeface="Calibri"/>
              </a:rPr>
              <a:t>DLG:</a:t>
            </a:r>
            <a:r>
              <a:rPr sz="1100" spc="30" dirty="0">
                <a:solidFill>
                  <a:srgbClr val="FFFFFF"/>
                </a:solidFill>
                <a:latin typeface="Calibri"/>
                <a:cs typeface="Calibri"/>
              </a:rPr>
              <a:t> </a:t>
            </a:r>
            <a:r>
              <a:rPr sz="1100" spc="60" dirty="0">
                <a:solidFill>
                  <a:srgbClr val="FFFFFF"/>
                </a:solidFill>
                <a:latin typeface="Calibri"/>
                <a:cs typeface="Calibri"/>
              </a:rPr>
              <a:t>DLG</a:t>
            </a:r>
            <a:r>
              <a:rPr sz="1100" spc="30" dirty="0">
                <a:solidFill>
                  <a:srgbClr val="FFFFFF"/>
                </a:solidFill>
                <a:latin typeface="Calibri"/>
                <a:cs typeface="Calibri"/>
              </a:rPr>
              <a:t> </a:t>
            </a:r>
            <a:r>
              <a:rPr sz="1100" spc="40" dirty="0">
                <a:solidFill>
                  <a:srgbClr val="FFFFFF"/>
                </a:solidFill>
                <a:latin typeface="Calibri"/>
                <a:cs typeface="Calibri"/>
              </a:rPr>
              <a:t>είναι</a:t>
            </a:r>
            <a:r>
              <a:rPr sz="1100" spc="30" dirty="0">
                <a:solidFill>
                  <a:srgbClr val="FFFFFF"/>
                </a:solidFill>
                <a:latin typeface="Calibri"/>
                <a:cs typeface="Calibri"/>
              </a:rPr>
              <a:t> </a:t>
            </a:r>
            <a:r>
              <a:rPr sz="1100" spc="50" dirty="0">
                <a:solidFill>
                  <a:srgbClr val="FFFFFF"/>
                </a:solidFill>
                <a:latin typeface="Calibri"/>
                <a:cs typeface="Calibri"/>
              </a:rPr>
              <a:t>δύσκολο</a:t>
            </a:r>
            <a:r>
              <a:rPr sz="1100" spc="30" dirty="0">
                <a:solidFill>
                  <a:srgbClr val="FFFFFF"/>
                </a:solidFill>
                <a:latin typeface="Calibri"/>
                <a:cs typeface="Calibri"/>
              </a:rPr>
              <a:t> </a:t>
            </a:r>
            <a:r>
              <a:rPr sz="1100" spc="50" dirty="0">
                <a:solidFill>
                  <a:srgbClr val="FFFFFF"/>
                </a:solidFill>
                <a:latin typeface="Calibri"/>
                <a:cs typeface="Calibri"/>
              </a:rPr>
              <a:t>να</a:t>
            </a:r>
            <a:r>
              <a:rPr sz="1100" spc="30" dirty="0">
                <a:solidFill>
                  <a:srgbClr val="FFFFFF"/>
                </a:solidFill>
                <a:latin typeface="Calibri"/>
                <a:cs typeface="Calibri"/>
              </a:rPr>
              <a:t> </a:t>
            </a:r>
            <a:r>
              <a:rPr sz="1100" spc="35" dirty="0">
                <a:solidFill>
                  <a:srgbClr val="FFFFFF"/>
                </a:solidFill>
                <a:latin typeface="Calibri"/>
                <a:cs typeface="Calibri"/>
              </a:rPr>
              <a:t>λυθεί</a:t>
            </a:r>
            <a:endParaRPr sz="1100">
              <a:latin typeface="Calibri"/>
              <a:cs typeface="Calibri"/>
            </a:endParaRPr>
          </a:p>
        </p:txBody>
      </p:sp>
      <p:sp>
        <p:nvSpPr>
          <p:cNvPr id="5" name="object 5"/>
          <p:cNvSpPr txBox="1"/>
          <p:nvPr/>
        </p:nvSpPr>
        <p:spPr>
          <a:xfrm>
            <a:off x="1405255" y="2819717"/>
            <a:ext cx="9158605" cy="1790064"/>
          </a:xfrm>
          <a:prstGeom prst="rect">
            <a:avLst/>
          </a:prstGeom>
        </p:spPr>
        <p:txBody>
          <a:bodyPr vert="horz" wrap="square" lIns="0" tIns="0" rIns="0" bIns="0" rtlCol="0">
            <a:spAutoFit/>
          </a:bodyPr>
          <a:lstStyle/>
          <a:p>
            <a:pPr marL="286385" indent="-273685">
              <a:lnSpc>
                <a:spcPts val="1480"/>
              </a:lnSpc>
              <a:buClr>
                <a:srgbClr val="FFBA00"/>
              </a:buClr>
              <a:buSzPct val="127272"/>
              <a:buFont typeface="Courier New"/>
              <a:buChar char="o"/>
              <a:tabLst>
                <a:tab pos="285750" algn="l"/>
                <a:tab pos="286385" algn="l"/>
              </a:tabLst>
            </a:pPr>
            <a:r>
              <a:rPr sz="1100" spc="100" dirty="0">
                <a:solidFill>
                  <a:srgbClr val="FFFFFF"/>
                </a:solidFill>
                <a:latin typeface="Calibri"/>
                <a:cs typeface="Calibri"/>
              </a:rPr>
              <a:t>Η</a:t>
            </a:r>
            <a:r>
              <a:rPr sz="1100" spc="35" dirty="0">
                <a:solidFill>
                  <a:srgbClr val="FFFFFF"/>
                </a:solidFill>
                <a:latin typeface="Calibri"/>
                <a:cs typeface="Calibri"/>
              </a:rPr>
              <a:t> </a:t>
            </a:r>
            <a:r>
              <a:rPr sz="1100" spc="100" dirty="0">
                <a:solidFill>
                  <a:srgbClr val="FFFFFF"/>
                </a:solidFill>
                <a:latin typeface="Calibri"/>
                <a:cs typeface="Calibri"/>
              </a:rPr>
              <a:t>DDH</a:t>
            </a:r>
            <a:r>
              <a:rPr sz="1100" spc="40" dirty="0">
                <a:solidFill>
                  <a:srgbClr val="FFFFFF"/>
                </a:solidFill>
                <a:latin typeface="Calibri"/>
                <a:cs typeface="Calibri"/>
              </a:rPr>
              <a:t> </a:t>
            </a:r>
            <a:r>
              <a:rPr sz="1100" spc="70" dirty="0">
                <a:solidFill>
                  <a:srgbClr val="FFFFFF"/>
                </a:solidFill>
                <a:latin typeface="Calibri"/>
                <a:cs typeface="Calibri"/>
              </a:rPr>
              <a:t>υποτίθεται</a:t>
            </a:r>
            <a:r>
              <a:rPr sz="1100" spc="40" dirty="0">
                <a:solidFill>
                  <a:srgbClr val="FFFFFF"/>
                </a:solidFill>
                <a:latin typeface="Calibri"/>
                <a:cs typeface="Calibri"/>
              </a:rPr>
              <a:t> </a:t>
            </a:r>
            <a:r>
              <a:rPr sz="1100" spc="60" dirty="0">
                <a:solidFill>
                  <a:srgbClr val="FFFFFF"/>
                </a:solidFill>
                <a:latin typeface="Calibri"/>
                <a:cs typeface="Calibri"/>
              </a:rPr>
              <a:t>ότι</a:t>
            </a:r>
            <a:r>
              <a:rPr sz="1100" spc="40" dirty="0">
                <a:solidFill>
                  <a:srgbClr val="FFFFFF"/>
                </a:solidFill>
                <a:latin typeface="Calibri"/>
                <a:cs typeface="Calibri"/>
              </a:rPr>
              <a:t> </a:t>
            </a:r>
            <a:r>
              <a:rPr sz="1100" spc="65" dirty="0">
                <a:solidFill>
                  <a:srgbClr val="FFFFFF"/>
                </a:solidFill>
                <a:latin typeface="Calibri"/>
                <a:cs typeface="Calibri"/>
              </a:rPr>
              <a:t>είναι</a:t>
            </a:r>
            <a:r>
              <a:rPr sz="1100" spc="40" dirty="0">
                <a:solidFill>
                  <a:srgbClr val="FFFFFF"/>
                </a:solidFill>
                <a:latin typeface="Calibri"/>
                <a:cs typeface="Calibri"/>
              </a:rPr>
              <a:t> </a:t>
            </a:r>
            <a:r>
              <a:rPr sz="1100" spc="80" dirty="0">
                <a:solidFill>
                  <a:srgbClr val="FFFFFF"/>
                </a:solidFill>
                <a:latin typeface="Calibri"/>
                <a:cs typeface="Calibri"/>
              </a:rPr>
              <a:t>δύσκολο</a:t>
            </a:r>
            <a:r>
              <a:rPr sz="1100" spc="35" dirty="0">
                <a:solidFill>
                  <a:srgbClr val="FFFFFF"/>
                </a:solidFill>
                <a:latin typeface="Calibri"/>
                <a:cs typeface="Calibri"/>
              </a:rPr>
              <a:t> </a:t>
            </a:r>
            <a:r>
              <a:rPr sz="1100" spc="80" dirty="0">
                <a:solidFill>
                  <a:srgbClr val="FFFFFF"/>
                </a:solidFill>
                <a:latin typeface="Calibri"/>
                <a:cs typeface="Calibri"/>
              </a:rPr>
              <a:t>να</a:t>
            </a:r>
            <a:r>
              <a:rPr sz="1100" spc="40" dirty="0">
                <a:solidFill>
                  <a:srgbClr val="FFFFFF"/>
                </a:solidFill>
                <a:latin typeface="Calibri"/>
                <a:cs typeface="Calibri"/>
              </a:rPr>
              <a:t> </a:t>
            </a:r>
            <a:r>
              <a:rPr sz="1100" spc="70" dirty="0">
                <a:solidFill>
                  <a:srgbClr val="FFFFFF"/>
                </a:solidFill>
                <a:latin typeface="Calibri"/>
                <a:cs typeface="Calibri"/>
              </a:rPr>
              <a:t>επιλυθεί</a:t>
            </a:r>
            <a:r>
              <a:rPr sz="1100" spc="40" dirty="0">
                <a:solidFill>
                  <a:srgbClr val="FFFFFF"/>
                </a:solidFill>
                <a:latin typeface="Calibri"/>
                <a:cs typeface="Calibri"/>
              </a:rPr>
              <a:t> </a:t>
            </a:r>
            <a:r>
              <a:rPr sz="1100" spc="70" dirty="0">
                <a:solidFill>
                  <a:srgbClr val="FFFFFF"/>
                </a:solidFill>
                <a:latin typeface="Calibri"/>
                <a:cs typeface="Calibri"/>
              </a:rPr>
              <a:t>για</a:t>
            </a:r>
            <a:r>
              <a:rPr sz="1100" spc="40" dirty="0">
                <a:solidFill>
                  <a:srgbClr val="FFFFFF"/>
                </a:solidFill>
                <a:latin typeface="Calibri"/>
                <a:cs typeface="Calibri"/>
              </a:rPr>
              <a:t> </a:t>
            </a:r>
            <a:r>
              <a:rPr sz="1100" spc="80" dirty="0">
                <a:solidFill>
                  <a:srgbClr val="FFFFFF"/>
                </a:solidFill>
                <a:latin typeface="Calibri"/>
                <a:cs typeface="Calibri"/>
              </a:rPr>
              <a:t>μεγάλα</a:t>
            </a:r>
            <a:r>
              <a:rPr sz="1100" spc="40" dirty="0">
                <a:solidFill>
                  <a:srgbClr val="FFFFFF"/>
                </a:solidFill>
                <a:latin typeface="Calibri"/>
                <a:cs typeface="Calibri"/>
              </a:rPr>
              <a:t> </a:t>
            </a:r>
            <a:r>
              <a:rPr sz="1100" spc="55" dirty="0">
                <a:solidFill>
                  <a:srgbClr val="FFFFFF"/>
                </a:solidFill>
                <a:latin typeface="Calibri"/>
                <a:cs typeface="Calibri"/>
              </a:rPr>
              <a:t>π.χ.</a:t>
            </a:r>
            <a:r>
              <a:rPr sz="1100" spc="40" dirty="0">
                <a:solidFill>
                  <a:srgbClr val="FFFFFF"/>
                </a:solidFill>
                <a:latin typeface="Calibri"/>
                <a:cs typeface="Calibri"/>
              </a:rPr>
              <a:t> </a:t>
            </a:r>
            <a:r>
              <a:rPr sz="1100" spc="75" dirty="0">
                <a:solidFill>
                  <a:srgbClr val="FFFFFF"/>
                </a:solidFill>
                <a:latin typeface="Calibri"/>
                <a:cs typeface="Calibri"/>
              </a:rPr>
              <a:t>τουλάχιστον</a:t>
            </a:r>
            <a:r>
              <a:rPr sz="1100" spc="35" dirty="0">
                <a:solidFill>
                  <a:srgbClr val="FFFFFF"/>
                </a:solidFill>
                <a:latin typeface="Calibri"/>
                <a:cs typeface="Calibri"/>
              </a:rPr>
              <a:t> </a:t>
            </a:r>
            <a:r>
              <a:rPr sz="1100" spc="80" dirty="0">
                <a:solidFill>
                  <a:srgbClr val="FFFFFF"/>
                </a:solidFill>
                <a:latin typeface="Calibri"/>
                <a:cs typeface="Calibri"/>
              </a:rPr>
              <a:t>1024</a:t>
            </a:r>
            <a:r>
              <a:rPr sz="1100" spc="40" dirty="0">
                <a:solidFill>
                  <a:srgbClr val="FFFFFF"/>
                </a:solidFill>
                <a:latin typeface="Calibri"/>
                <a:cs typeface="Calibri"/>
              </a:rPr>
              <a:t> </a:t>
            </a:r>
            <a:r>
              <a:rPr sz="1100" spc="75" dirty="0">
                <a:solidFill>
                  <a:srgbClr val="FFFFFF"/>
                </a:solidFill>
                <a:latin typeface="Calibri"/>
                <a:cs typeface="Calibri"/>
              </a:rPr>
              <a:t>δυαδικά</a:t>
            </a:r>
            <a:r>
              <a:rPr sz="1100" spc="40" dirty="0">
                <a:solidFill>
                  <a:srgbClr val="FFFFFF"/>
                </a:solidFill>
                <a:latin typeface="Calibri"/>
                <a:cs typeface="Calibri"/>
              </a:rPr>
              <a:t> </a:t>
            </a:r>
            <a:r>
              <a:rPr sz="1100" spc="75" dirty="0">
                <a:solidFill>
                  <a:srgbClr val="FFFFFF"/>
                </a:solidFill>
                <a:latin typeface="Calibri"/>
                <a:cs typeface="Calibri"/>
              </a:rPr>
              <a:t>ψηφία).</a:t>
            </a:r>
            <a:endParaRPr sz="1100">
              <a:latin typeface="Calibri"/>
              <a:cs typeface="Calibri"/>
            </a:endParaRPr>
          </a:p>
          <a:p>
            <a:pPr>
              <a:lnSpc>
                <a:spcPct val="100000"/>
              </a:lnSpc>
              <a:spcBef>
                <a:spcPts val="40"/>
              </a:spcBef>
              <a:buClr>
                <a:srgbClr val="FFBA00"/>
              </a:buClr>
              <a:buFont typeface="Courier New"/>
              <a:buChar char="o"/>
            </a:pPr>
            <a:endParaRPr sz="1200">
              <a:latin typeface="Calibri"/>
              <a:cs typeface="Calibri"/>
            </a:endParaRPr>
          </a:p>
          <a:p>
            <a:pPr marL="286385" indent="-273685">
              <a:lnSpc>
                <a:spcPct val="100000"/>
              </a:lnSpc>
              <a:buClr>
                <a:srgbClr val="FFBA00"/>
              </a:buClr>
              <a:buSzPct val="127272"/>
              <a:buFont typeface="Courier New"/>
              <a:buChar char="o"/>
              <a:tabLst>
                <a:tab pos="285750" algn="l"/>
                <a:tab pos="286385" algn="l"/>
              </a:tabLst>
            </a:pPr>
            <a:r>
              <a:rPr sz="1100" spc="65" dirty="0">
                <a:solidFill>
                  <a:srgbClr val="FFFFFF"/>
                </a:solidFill>
                <a:latin typeface="Calibri"/>
                <a:cs typeface="Calibri"/>
              </a:rPr>
              <a:t>Προειδοποίηση:</a:t>
            </a:r>
            <a:endParaRPr sz="1100">
              <a:latin typeface="Calibri"/>
              <a:cs typeface="Calibri"/>
            </a:endParaRPr>
          </a:p>
          <a:p>
            <a:pPr marL="762000" marR="5080" lvl="1" indent="-274320">
              <a:lnSpc>
                <a:spcPct val="95300"/>
              </a:lnSpc>
              <a:spcBef>
                <a:spcPts val="755"/>
              </a:spcBef>
              <a:buSzPct val="127272"/>
              <a:buChar char="—"/>
              <a:tabLst>
                <a:tab pos="761365" algn="l"/>
                <a:tab pos="762000" algn="l"/>
              </a:tabLst>
            </a:pPr>
            <a:r>
              <a:rPr sz="1100" spc="135" dirty="0">
                <a:solidFill>
                  <a:srgbClr val="FFFFFF"/>
                </a:solidFill>
                <a:latin typeface="Calibri"/>
                <a:cs typeface="Calibri"/>
              </a:rPr>
              <a:t>Η</a:t>
            </a:r>
            <a:r>
              <a:rPr sz="1100" spc="50" dirty="0">
                <a:solidFill>
                  <a:srgbClr val="FFFFFF"/>
                </a:solidFill>
                <a:latin typeface="Calibri"/>
                <a:cs typeface="Calibri"/>
              </a:rPr>
              <a:t> </a:t>
            </a:r>
            <a:r>
              <a:rPr sz="1100" spc="105" dirty="0">
                <a:solidFill>
                  <a:srgbClr val="FFFFFF"/>
                </a:solidFill>
                <a:latin typeface="Calibri"/>
                <a:cs typeface="Calibri"/>
              </a:rPr>
              <a:t>νέα</a:t>
            </a:r>
            <a:r>
              <a:rPr sz="1100" spc="50" dirty="0">
                <a:solidFill>
                  <a:srgbClr val="FFFFFF"/>
                </a:solidFill>
                <a:latin typeface="Calibri"/>
                <a:cs typeface="Calibri"/>
              </a:rPr>
              <a:t> </a:t>
            </a:r>
            <a:r>
              <a:rPr sz="1100" spc="110" dirty="0">
                <a:solidFill>
                  <a:srgbClr val="FFFFFF"/>
                </a:solidFill>
                <a:latin typeface="Calibri"/>
                <a:cs typeface="Calibri"/>
              </a:rPr>
              <a:t>πρόοδος</a:t>
            </a:r>
            <a:r>
              <a:rPr sz="1100" spc="55" dirty="0">
                <a:solidFill>
                  <a:srgbClr val="FFFFFF"/>
                </a:solidFill>
                <a:latin typeface="Calibri"/>
                <a:cs typeface="Calibri"/>
              </a:rPr>
              <a:t> </a:t>
            </a:r>
            <a:r>
              <a:rPr sz="1100" spc="95" dirty="0">
                <a:solidFill>
                  <a:srgbClr val="FFFFFF"/>
                </a:solidFill>
                <a:latin typeface="Calibri"/>
                <a:cs typeface="Calibri"/>
              </a:rPr>
              <a:t>το</a:t>
            </a:r>
            <a:r>
              <a:rPr sz="1100" spc="50" dirty="0">
                <a:solidFill>
                  <a:srgbClr val="FFFFFF"/>
                </a:solidFill>
                <a:latin typeface="Calibri"/>
                <a:cs typeface="Calibri"/>
              </a:rPr>
              <a:t> </a:t>
            </a:r>
            <a:r>
              <a:rPr sz="1100" spc="105" dirty="0">
                <a:solidFill>
                  <a:srgbClr val="FFFFFF"/>
                </a:solidFill>
                <a:latin typeface="Calibri"/>
                <a:cs typeface="Calibri"/>
              </a:rPr>
              <a:t>2013</a:t>
            </a:r>
            <a:r>
              <a:rPr sz="1100" spc="50" dirty="0">
                <a:solidFill>
                  <a:srgbClr val="FFFFFF"/>
                </a:solidFill>
                <a:latin typeface="Calibri"/>
                <a:cs typeface="Calibri"/>
              </a:rPr>
              <a:t> </a:t>
            </a:r>
            <a:r>
              <a:rPr sz="1100" spc="100" dirty="0">
                <a:solidFill>
                  <a:srgbClr val="FFFFFF"/>
                </a:solidFill>
                <a:latin typeface="Calibri"/>
                <a:cs typeface="Calibri"/>
              </a:rPr>
              <a:t>μπορεί</a:t>
            </a:r>
            <a:r>
              <a:rPr sz="1100" spc="55" dirty="0">
                <a:solidFill>
                  <a:srgbClr val="FFFFFF"/>
                </a:solidFill>
                <a:latin typeface="Calibri"/>
                <a:cs typeface="Calibri"/>
              </a:rPr>
              <a:t> </a:t>
            </a:r>
            <a:r>
              <a:rPr sz="1100" spc="110" dirty="0">
                <a:solidFill>
                  <a:srgbClr val="FFFFFF"/>
                </a:solidFill>
                <a:latin typeface="Calibri"/>
                <a:cs typeface="Calibri"/>
              </a:rPr>
              <a:t>να</a:t>
            </a:r>
            <a:r>
              <a:rPr sz="1100" spc="55" dirty="0">
                <a:solidFill>
                  <a:srgbClr val="FFFFFF"/>
                </a:solidFill>
                <a:latin typeface="Calibri"/>
                <a:cs typeface="Calibri"/>
              </a:rPr>
              <a:t> </a:t>
            </a:r>
            <a:r>
              <a:rPr sz="1100" spc="95" dirty="0">
                <a:solidFill>
                  <a:srgbClr val="FFFFFF"/>
                </a:solidFill>
                <a:latin typeface="Calibri"/>
                <a:cs typeface="Calibri"/>
              </a:rPr>
              <a:t>λύσει</a:t>
            </a:r>
            <a:r>
              <a:rPr sz="1100" spc="55" dirty="0">
                <a:solidFill>
                  <a:srgbClr val="FFFFFF"/>
                </a:solidFill>
                <a:latin typeface="Calibri"/>
                <a:cs typeface="Calibri"/>
              </a:rPr>
              <a:t> </a:t>
            </a:r>
            <a:r>
              <a:rPr sz="1100" spc="95" dirty="0">
                <a:solidFill>
                  <a:srgbClr val="FFFFFF"/>
                </a:solidFill>
                <a:latin typeface="Calibri"/>
                <a:cs typeface="Calibri"/>
              </a:rPr>
              <a:t>το</a:t>
            </a:r>
            <a:r>
              <a:rPr sz="1100" spc="55" dirty="0">
                <a:solidFill>
                  <a:srgbClr val="FFFFFF"/>
                </a:solidFill>
                <a:latin typeface="Calibri"/>
                <a:cs typeface="Calibri"/>
              </a:rPr>
              <a:t> </a:t>
            </a:r>
            <a:r>
              <a:rPr sz="1100" spc="95" dirty="0">
                <a:solidFill>
                  <a:srgbClr val="FFFFFF"/>
                </a:solidFill>
                <a:latin typeface="Calibri"/>
                <a:cs typeface="Calibri"/>
              </a:rPr>
              <a:t>διακριτό</a:t>
            </a:r>
            <a:r>
              <a:rPr sz="1100" spc="55" dirty="0">
                <a:solidFill>
                  <a:srgbClr val="FFFFFF"/>
                </a:solidFill>
                <a:latin typeface="Calibri"/>
                <a:cs typeface="Calibri"/>
              </a:rPr>
              <a:t> </a:t>
            </a:r>
            <a:r>
              <a:rPr sz="1100" spc="85" dirty="0">
                <a:solidFill>
                  <a:srgbClr val="FFFFFF"/>
                </a:solidFill>
                <a:latin typeface="Calibri"/>
                <a:cs typeface="Calibri"/>
              </a:rPr>
              <a:t>log</a:t>
            </a:r>
            <a:r>
              <a:rPr sz="1100" spc="55" dirty="0">
                <a:solidFill>
                  <a:srgbClr val="FFFFFF"/>
                </a:solidFill>
                <a:latin typeface="Calibri"/>
                <a:cs typeface="Calibri"/>
              </a:rPr>
              <a:t> </a:t>
            </a:r>
            <a:r>
              <a:rPr sz="1100" spc="90" dirty="0">
                <a:solidFill>
                  <a:srgbClr val="FFFFFF"/>
                </a:solidFill>
                <a:latin typeface="Calibri"/>
                <a:cs typeface="Calibri"/>
              </a:rPr>
              <a:t>για</a:t>
            </a:r>
            <a:r>
              <a:rPr sz="1100" spc="55" dirty="0">
                <a:solidFill>
                  <a:srgbClr val="FFFFFF"/>
                </a:solidFill>
                <a:latin typeface="Calibri"/>
                <a:cs typeface="Calibri"/>
              </a:rPr>
              <a:t> </a:t>
            </a:r>
            <a:r>
              <a:rPr sz="1100" spc="90" dirty="0">
                <a:solidFill>
                  <a:srgbClr val="FFFFFF"/>
                </a:solidFill>
                <a:latin typeface="Calibri"/>
                <a:cs typeface="Calibri"/>
              </a:rPr>
              <a:t>τιμές</a:t>
            </a:r>
            <a:r>
              <a:rPr sz="1100" spc="50" dirty="0">
                <a:solidFill>
                  <a:srgbClr val="FFFFFF"/>
                </a:solidFill>
                <a:latin typeface="Calibri"/>
                <a:cs typeface="Calibri"/>
              </a:rPr>
              <a:t> </a:t>
            </a:r>
            <a:r>
              <a:rPr sz="1100" spc="105" dirty="0">
                <a:solidFill>
                  <a:srgbClr val="FFFFFF"/>
                </a:solidFill>
                <a:latin typeface="Calibri"/>
                <a:cs typeface="Calibri"/>
              </a:rPr>
              <a:t>με</a:t>
            </a:r>
            <a:r>
              <a:rPr sz="1100" spc="55" dirty="0">
                <a:solidFill>
                  <a:srgbClr val="FFFFFF"/>
                </a:solidFill>
                <a:latin typeface="Calibri"/>
                <a:cs typeface="Calibri"/>
              </a:rPr>
              <a:t> </a:t>
            </a:r>
            <a:r>
              <a:rPr sz="1100" spc="100" dirty="0">
                <a:solidFill>
                  <a:srgbClr val="FFFFFF"/>
                </a:solidFill>
                <a:latin typeface="Calibri"/>
                <a:cs typeface="Calibri"/>
              </a:rPr>
              <a:t>κάποιες</a:t>
            </a:r>
            <a:r>
              <a:rPr sz="1100" spc="50" dirty="0">
                <a:solidFill>
                  <a:srgbClr val="FFFFFF"/>
                </a:solidFill>
                <a:latin typeface="Calibri"/>
                <a:cs typeface="Calibri"/>
              </a:rPr>
              <a:t> </a:t>
            </a:r>
            <a:r>
              <a:rPr sz="1100" spc="85" dirty="0">
                <a:solidFill>
                  <a:srgbClr val="FFFFFF"/>
                </a:solidFill>
                <a:latin typeface="Calibri"/>
                <a:cs typeface="Calibri"/>
              </a:rPr>
              <a:t>ιδιότητες.</a:t>
            </a:r>
            <a:r>
              <a:rPr sz="1100" spc="50" dirty="0">
                <a:solidFill>
                  <a:srgbClr val="FFFFFF"/>
                </a:solidFill>
                <a:latin typeface="Calibri"/>
                <a:cs typeface="Calibri"/>
              </a:rPr>
              <a:t> </a:t>
            </a:r>
            <a:r>
              <a:rPr sz="1100" spc="105" dirty="0">
                <a:solidFill>
                  <a:srgbClr val="FFFFFF"/>
                </a:solidFill>
                <a:latin typeface="Calibri"/>
                <a:cs typeface="Calibri"/>
              </a:rPr>
              <a:t>Δεν</a:t>
            </a:r>
            <a:r>
              <a:rPr sz="1100" spc="55" dirty="0">
                <a:solidFill>
                  <a:srgbClr val="FFFFFF"/>
                </a:solidFill>
                <a:latin typeface="Calibri"/>
                <a:cs typeface="Calibri"/>
              </a:rPr>
              <a:t> </a:t>
            </a:r>
            <a:r>
              <a:rPr sz="1100" spc="100" dirty="0">
                <a:solidFill>
                  <a:srgbClr val="FFFFFF"/>
                </a:solidFill>
                <a:latin typeface="Calibri"/>
                <a:cs typeface="Calibri"/>
              </a:rPr>
              <a:t>υπάρχει</a:t>
            </a:r>
            <a:r>
              <a:rPr sz="1100" spc="55" dirty="0">
                <a:solidFill>
                  <a:srgbClr val="FFFFFF"/>
                </a:solidFill>
                <a:latin typeface="Calibri"/>
                <a:cs typeface="Calibri"/>
              </a:rPr>
              <a:t> </a:t>
            </a:r>
            <a:r>
              <a:rPr sz="1100" spc="110" dirty="0">
                <a:solidFill>
                  <a:srgbClr val="FFFFFF"/>
                </a:solidFill>
                <a:latin typeface="Calibri"/>
                <a:cs typeface="Calibri"/>
              </a:rPr>
              <a:t>ακόμη</a:t>
            </a:r>
            <a:r>
              <a:rPr sz="1100" spc="50" dirty="0">
                <a:solidFill>
                  <a:srgbClr val="FFFFFF"/>
                </a:solidFill>
                <a:latin typeface="Calibri"/>
                <a:cs typeface="Calibri"/>
              </a:rPr>
              <a:t> </a:t>
            </a:r>
            <a:r>
              <a:rPr sz="1100" spc="110" dirty="0">
                <a:solidFill>
                  <a:srgbClr val="FFFFFF"/>
                </a:solidFill>
                <a:latin typeface="Calibri"/>
                <a:cs typeface="Calibri"/>
              </a:rPr>
              <a:t>άμεση</a:t>
            </a:r>
            <a:r>
              <a:rPr sz="1100" spc="55" dirty="0">
                <a:solidFill>
                  <a:srgbClr val="FFFFFF"/>
                </a:solidFill>
                <a:latin typeface="Calibri"/>
                <a:cs typeface="Calibri"/>
              </a:rPr>
              <a:t> </a:t>
            </a:r>
            <a:r>
              <a:rPr sz="1100" spc="100" dirty="0">
                <a:solidFill>
                  <a:srgbClr val="FFFFFF"/>
                </a:solidFill>
                <a:latin typeface="Calibri"/>
                <a:cs typeface="Calibri"/>
              </a:rPr>
              <a:t>επίθεση </a:t>
            </a:r>
            <a:r>
              <a:rPr sz="1100" spc="-235" dirty="0">
                <a:solidFill>
                  <a:srgbClr val="FFFFFF"/>
                </a:solidFill>
                <a:latin typeface="Calibri"/>
                <a:cs typeface="Calibri"/>
              </a:rPr>
              <a:t> </a:t>
            </a:r>
            <a:r>
              <a:rPr sz="1100" spc="105" dirty="0">
                <a:solidFill>
                  <a:srgbClr val="FFFFFF"/>
                </a:solidFill>
                <a:latin typeface="Calibri"/>
                <a:cs typeface="Calibri"/>
              </a:rPr>
              <a:t>κατά</a:t>
            </a:r>
            <a:r>
              <a:rPr sz="1100" spc="45" dirty="0">
                <a:solidFill>
                  <a:srgbClr val="FFFFFF"/>
                </a:solidFill>
                <a:latin typeface="Calibri"/>
                <a:cs typeface="Calibri"/>
              </a:rPr>
              <a:t> </a:t>
            </a:r>
            <a:r>
              <a:rPr sz="1100" spc="95" dirty="0">
                <a:solidFill>
                  <a:srgbClr val="FFFFFF"/>
                </a:solidFill>
                <a:latin typeface="Calibri"/>
                <a:cs typeface="Calibri"/>
              </a:rPr>
              <a:t>της</a:t>
            </a:r>
            <a:r>
              <a:rPr sz="1100" spc="45" dirty="0">
                <a:solidFill>
                  <a:srgbClr val="FFFFFF"/>
                </a:solidFill>
                <a:latin typeface="Calibri"/>
                <a:cs typeface="Calibri"/>
              </a:rPr>
              <a:t> </a:t>
            </a:r>
            <a:r>
              <a:rPr sz="1100" spc="95" dirty="0">
                <a:solidFill>
                  <a:srgbClr val="FFFFFF"/>
                </a:solidFill>
                <a:latin typeface="Calibri"/>
                <a:cs typeface="Calibri"/>
              </a:rPr>
              <a:t>πρακτικής</a:t>
            </a:r>
            <a:r>
              <a:rPr sz="1100" spc="50" dirty="0">
                <a:solidFill>
                  <a:srgbClr val="FFFFFF"/>
                </a:solidFill>
                <a:latin typeface="Calibri"/>
                <a:cs typeface="Calibri"/>
              </a:rPr>
              <a:t> </a:t>
            </a:r>
            <a:r>
              <a:rPr sz="1100" spc="95" dirty="0">
                <a:solidFill>
                  <a:srgbClr val="FFFFFF"/>
                </a:solidFill>
                <a:latin typeface="Calibri"/>
                <a:cs typeface="Calibri"/>
              </a:rPr>
              <a:t>ρύθμισης.</a:t>
            </a:r>
            <a:endParaRPr sz="1100">
              <a:latin typeface="Calibri"/>
              <a:cs typeface="Calibri"/>
            </a:endParaRPr>
          </a:p>
          <a:p>
            <a:pPr marL="762000" lvl="1" indent="-274320">
              <a:lnSpc>
                <a:spcPct val="100000"/>
              </a:lnSpc>
              <a:spcBef>
                <a:spcPts val="585"/>
              </a:spcBef>
              <a:buSzPct val="127272"/>
              <a:buChar char="—"/>
              <a:tabLst>
                <a:tab pos="761365" algn="l"/>
                <a:tab pos="762000" algn="l"/>
              </a:tabLst>
            </a:pPr>
            <a:r>
              <a:rPr sz="1100" spc="75" dirty="0">
                <a:solidFill>
                  <a:srgbClr val="FFFFFF"/>
                </a:solidFill>
                <a:latin typeface="Calibri"/>
                <a:cs typeface="Calibri"/>
              </a:rPr>
              <a:t>Προσέξτε</a:t>
            </a:r>
            <a:r>
              <a:rPr sz="1100" spc="25" dirty="0">
                <a:solidFill>
                  <a:srgbClr val="FFFFFF"/>
                </a:solidFill>
                <a:latin typeface="Calibri"/>
                <a:cs typeface="Calibri"/>
              </a:rPr>
              <a:t> </a:t>
            </a:r>
            <a:r>
              <a:rPr sz="1100" spc="75" dirty="0">
                <a:solidFill>
                  <a:srgbClr val="FFFFFF"/>
                </a:solidFill>
                <a:latin typeface="Calibri"/>
                <a:cs typeface="Calibri"/>
              </a:rPr>
              <a:t>όταν</a:t>
            </a:r>
            <a:r>
              <a:rPr sz="1100" spc="30" dirty="0">
                <a:solidFill>
                  <a:srgbClr val="FFFFFF"/>
                </a:solidFill>
                <a:latin typeface="Calibri"/>
                <a:cs typeface="Calibri"/>
              </a:rPr>
              <a:t> </a:t>
            </a:r>
            <a:r>
              <a:rPr sz="1100" spc="75" dirty="0">
                <a:solidFill>
                  <a:srgbClr val="FFFFFF"/>
                </a:solidFill>
                <a:latin typeface="Calibri"/>
                <a:cs typeface="Calibri"/>
              </a:rPr>
              <a:t>πρέπει</a:t>
            </a:r>
            <a:r>
              <a:rPr sz="1100" spc="30" dirty="0">
                <a:solidFill>
                  <a:srgbClr val="FFFFFF"/>
                </a:solidFill>
                <a:latin typeface="Calibri"/>
                <a:cs typeface="Calibri"/>
              </a:rPr>
              <a:t> </a:t>
            </a:r>
            <a:r>
              <a:rPr sz="1100" spc="80" dirty="0">
                <a:solidFill>
                  <a:srgbClr val="FFFFFF"/>
                </a:solidFill>
                <a:latin typeface="Calibri"/>
                <a:cs typeface="Calibri"/>
              </a:rPr>
              <a:t>να</a:t>
            </a:r>
            <a:r>
              <a:rPr sz="1100" spc="35" dirty="0">
                <a:solidFill>
                  <a:srgbClr val="FFFFFF"/>
                </a:solidFill>
                <a:latin typeface="Calibri"/>
                <a:cs typeface="Calibri"/>
              </a:rPr>
              <a:t> </a:t>
            </a:r>
            <a:r>
              <a:rPr sz="1100" spc="75" dirty="0">
                <a:solidFill>
                  <a:srgbClr val="FFFFFF"/>
                </a:solidFill>
                <a:latin typeface="Calibri"/>
                <a:cs typeface="Calibri"/>
              </a:rPr>
              <a:t>χρησιμοποιήσετε/υλοποιήσετε</a:t>
            </a:r>
            <a:r>
              <a:rPr sz="1100" spc="25" dirty="0">
                <a:solidFill>
                  <a:srgbClr val="FFFFFF"/>
                </a:solidFill>
                <a:latin typeface="Calibri"/>
                <a:cs typeface="Calibri"/>
              </a:rPr>
              <a:t> </a:t>
            </a:r>
            <a:r>
              <a:rPr sz="1100" spc="75" dirty="0">
                <a:solidFill>
                  <a:srgbClr val="FFFFFF"/>
                </a:solidFill>
                <a:latin typeface="Calibri"/>
                <a:cs typeface="Calibri"/>
              </a:rPr>
              <a:t>κρυπτογράφηση</a:t>
            </a:r>
            <a:r>
              <a:rPr sz="1100" spc="15" dirty="0">
                <a:solidFill>
                  <a:srgbClr val="FFFFFF"/>
                </a:solidFill>
                <a:latin typeface="Calibri"/>
                <a:cs typeface="Calibri"/>
              </a:rPr>
              <a:t> </a:t>
            </a:r>
            <a:r>
              <a:rPr sz="1100" spc="80" dirty="0">
                <a:solidFill>
                  <a:srgbClr val="FFFFFF"/>
                </a:solidFill>
                <a:latin typeface="Calibri"/>
                <a:cs typeface="Calibri"/>
              </a:rPr>
              <a:t>δημόσιου</a:t>
            </a:r>
            <a:r>
              <a:rPr sz="1100" spc="30" dirty="0">
                <a:solidFill>
                  <a:srgbClr val="FFFFFF"/>
                </a:solidFill>
                <a:latin typeface="Calibri"/>
                <a:cs typeface="Calibri"/>
              </a:rPr>
              <a:t> </a:t>
            </a:r>
            <a:r>
              <a:rPr sz="1100" spc="70" dirty="0">
                <a:solidFill>
                  <a:srgbClr val="FFFFFF"/>
                </a:solidFill>
                <a:latin typeface="Calibri"/>
                <a:cs typeface="Calibri"/>
              </a:rPr>
              <a:t>κλειδιού</a:t>
            </a:r>
            <a:endParaRPr sz="1100">
              <a:latin typeface="Calibri"/>
              <a:cs typeface="Calibri"/>
            </a:endParaRPr>
          </a:p>
          <a:p>
            <a:pPr marL="762000" marR="67310" lvl="1" indent="-274320">
              <a:lnSpc>
                <a:spcPct val="95300"/>
              </a:lnSpc>
              <a:spcBef>
                <a:spcPts val="595"/>
              </a:spcBef>
              <a:buSzPct val="127272"/>
              <a:buChar char="—"/>
              <a:tabLst>
                <a:tab pos="761365" algn="l"/>
                <a:tab pos="762000" algn="l"/>
              </a:tabLst>
            </a:pPr>
            <a:r>
              <a:rPr sz="1100" spc="55" dirty="0">
                <a:solidFill>
                  <a:srgbClr val="FFFFFF"/>
                </a:solidFill>
                <a:latin typeface="Calibri"/>
                <a:cs typeface="Calibri"/>
              </a:rPr>
              <a:t>Μπορεί</a:t>
            </a:r>
            <a:r>
              <a:rPr sz="1100" spc="25" dirty="0">
                <a:solidFill>
                  <a:srgbClr val="FFFFFF"/>
                </a:solidFill>
                <a:latin typeface="Calibri"/>
                <a:cs typeface="Calibri"/>
              </a:rPr>
              <a:t> </a:t>
            </a:r>
            <a:r>
              <a:rPr sz="1100" spc="50" dirty="0">
                <a:solidFill>
                  <a:srgbClr val="FFFFFF"/>
                </a:solidFill>
                <a:latin typeface="Calibri"/>
                <a:cs typeface="Calibri"/>
              </a:rPr>
              <a:t>να</a:t>
            </a:r>
            <a:r>
              <a:rPr sz="1100" spc="35" dirty="0">
                <a:solidFill>
                  <a:srgbClr val="FFFFFF"/>
                </a:solidFill>
                <a:latin typeface="Calibri"/>
                <a:cs typeface="Calibri"/>
              </a:rPr>
              <a:t> </a:t>
            </a:r>
            <a:r>
              <a:rPr sz="1100" spc="45" dirty="0">
                <a:solidFill>
                  <a:srgbClr val="FFFFFF"/>
                </a:solidFill>
                <a:latin typeface="Calibri"/>
                <a:cs typeface="Calibri"/>
              </a:rPr>
              <a:t>θέλετε</a:t>
            </a:r>
            <a:r>
              <a:rPr sz="1100" spc="25" dirty="0">
                <a:solidFill>
                  <a:srgbClr val="FFFFFF"/>
                </a:solidFill>
                <a:latin typeface="Calibri"/>
                <a:cs typeface="Calibri"/>
              </a:rPr>
              <a:t> </a:t>
            </a:r>
            <a:r>
              <a:rPr sz="1100" spc="50" dirty="0">
                <a:solidFill>
                  <a:srgbClr val="FFFFFF"/>
                </a:solidFill>
                <a:latin typeface="Calibri"/>
                <a:cs typeface="Calibri"/>
              </a:rPr>
              <a:t>να</a:t>
            </a:r>
            <a:r>
              <a:rPr sz="1100" spc="35" dirty="0">
                <a:solidFill>
                  <a:srgbClr val="FFFFFF"/>
                </a:solidFill>
                <a:latin typeface="Calibri"/>
                <a:cs typeface="Calibri"/>
              </a:rPr>
              <a:t> </a:t>
            </a:r>
            <a:r>
              <a:rPr sz="1100" spc="45" dirty="0">
                <a:solidFill>
                  <a:srgbClr val="FFFFFF"/>
                </a:solidFill>
                <a:latin typeface="Calibri"/>
                <a:cs typeface="Calibri"/>
              </a:rPr>
              <a:t>εξετάσετε</a:t>
            </a:r>
            <a:r>
              <a:rPr sz="1100" spc="25" dirty="0">
                <a:solidFill>
                  <a:srgbClr val="FFFFFF"/>
                </a:solidFill>
                <a:latin typeface="Calibri"/>
                <a:cs typeface="Calibri"/>
              </a:rPr>
              <a:t> </a:t>
            </a:r>
            <a:r>
              <a:rPr sz="1100" spc="50" dirty="0">
                <a:solidFill>
                  <a:srgbClr val="FFFFFF"/>
                </a:solidFill>
                <a:latin typeface="Calibri"/>
                <a:cs typeface="Calibri"/>
              </a:rPr>
              <a:t>αλγορίθμους</a:t>
            </a:r>
            <a:r>
              <a:rPr sz="1100" spc="30" dirty="0">
                <a:solidFill>
                  <a:srgbClr val="FFFFFF"/>
                </a:solidFill>
                <a:latin typeface="Calibri"/>
                <a:cs typeface="Calibri"/>
              </a:rPr>
              <a:t> </a:t>
            </a:r>
            <a:r>
              <a:rPr sz="1100" spc="55" dirty="0">
                <a:solidFill>
                  <a:srgbClr val="FFFFFF"/>
                </a:solidFill>
                <a:latin typeface="Calibri"/>
                <a:cs typeface="Calibri"/>
              </a:rPr>
              <a:t>που</a:t>
            </a:r>
            <a:r>
              <a:rPr sz="1100" spc="30" dirty="0">
                <a:solidFill>
                  <a:srgbClr val="FFFFFF"/>
                </a:solidFill>
                <a:latin typeface="Calibri"/>
                <a:cs typeface="Calibri"/>
              </a:rPr>
              <a:t> </a:t>
            </a:r>
            <a:r>
              <a:rPr sz="1100" spc="45" dirty="0">
                <a:solidFill>
                  <a:srgbClr val="FFFFFF"/>
                </a:solidFill>
                <a:latin typeface="Calibri"/>
                <a:cs typeface="Calibri"/>
              </a:rPr>
              <a:t>βασίζονται</a:t>
            </a:r>
            <a:r>
              <a:rPr sz="1100" spc="30" dirty="0">
                <a:solidFill>
                  <a:srgbClr val="FFFFFF"/>
                </a:solidFill>
                <a:latin typeface="Calibri"/>
                <a:cs typeface="Calibri"/>
              </a:rPr>
              <a:t> </a:t>
            </a:r>
            <a:r>
              <a:rPr sz="1100" spc="50" dirty="0">
                <a:solidFill>
                  <a:srgbClr val="FFFFFF"/>
                </a:solidFill>
                <a:latin typeface="Calibri"/>
                <a:cs typeface="Calibri"/>
              </a:rPr>
              <a:t>σε</a:t>
            </a:r>
            <a:r>
              <a:rPr sz="1100" spc="30" dirty="0">
                <a:solidFill>
                  <a:srgbClr val="FFFFFF"/>
                </a:solidFill>
                <a:latin typeface="Calibri"/>
                <a:cs typeface="Calibri"/>
              </a:rPr>
              <a:t> </a:t>
            </a:r>
            <a:r>
              <a:rPr sz="1100" spc="45" dirty="0">
                <a:solidFill>
                  <a:srgbClr val="FFFFFF"/>
                </a:solidFill>
                <a:latin typeface="Calibri"/>
                <a:cs typeface="Calibri"/>
              </a:rPr>
              <a:t>ελλειπτικές</a:t>
            </a:r>
            <a:r>
              <a:rPr sz="1100" spc="30" dirty="0">
                <a:solidFill>
                  <a:srgbClr val="FFFFFF"/>
                </a:solidFill>
                <a:latin typeface="Calibri"/>
                <a:cs typeface="Calibri"/>
              </a:rPr>
              <a:t> </a:t>
            </a:r>
            <a:r>
              <a:rPr sz="1100" spc="50" dirty="0">
                <a:solidFill>
                  <a:srgbClr val="FFFFFF"/>
                </a:solidFill>
                <a:latin typeface="Calibri"/>
                <a:cs typeface="Calibri"/>
              </a:rPr>
              <a:t>καμπύλες,</a:t>
            </a:r>
            <a:r>
              <a:rPr sz="1100" spc="25" dirty="0">
                <a:solidFill>
                  <a:srgbClr val="FFFFFF"/>
                </a:solidFill>
                <a:latin typeface="Calibri"/>
                <a:cs typeface="Calibri"/>
              </a:rPr>
              <a:t> </a:t>
            </a:r>
            <a:r>
              <a:rPr sz="1100" spc="50" dirty="0">
                <a:solidFill>
                  <a:srgbClr val="FFFFFF"/>
                </a:solidFill>
                <a:latin typeface="Calibri"/>
                <a:cs typeface="Calibri"/>
              </a:rPr>
              <a:t>απαιτούν</a:t>
            </a:r>
            <a:r>
              <a:rPr sz="1100" spc="30" dirty="0">
                <a:solidFill>
                  <a:srgbClr val="FFFFFF"/>
                </a:solidFill>
                <a:latin typeface="Calibri"/>
                <a:cs typeface="Calibri"/>
              </a:rPr>
              <a:t> </a:t>
            </a:r>
            <a:r>
              <a:rPr sz="1100" spc="45" dirty="0">
                <a:solidFill>
                  <a:srgbClr val="FFFFFF"/>
                </a:solidFill>
                <a:latin typeface="Calibri"/>
                <a:cs typeface="Calibri"/>
              </a:rPr>
              <a:t>μικρότερα</a:t>
            </a:r>
            <a:r>
              <a:rPr sz="1100" spc="30" dirty="0">
                <a:solidFill>
                  <a:srgbClr val="FFFFFF"/>
                </a:solidFill>
                <a:latin typeface="Calibri"/>
                <a:cs typeface="Calibri"/>
              </a:rPr>
              <a:t> </a:t>
            </a:r>
            <a:r>
              <a:rPr sz="1100" spc="45" dirty="0">
                <a:solidFill>
                  <a:srgbClr val="FFFFFF"/>
                </a:solidFill>
                <a:latin typeface="Calibri"/>
                <a:cs typeface="Calibri"/>
              </a:rPr>
              <a:t>κλειδιά</a:t>
            </a:r>
            <a:r>
              <a:rPr sz="1100" spc="35" dirty="0">
                <a:solidFill>
                  <a:srgbClr val="FFFFFF"/>
                </a:solidFill>
                <a:latin typeface="Calibri"/>
                <a:cs typeface="Calibri"/>
              </a:rPr>
              <a:t> </a:t>
            </a:r>
            <a:r>
              <a:rPr sz="1100" spc="55" dirty="0">
                <a:solidFill>
                  <a:srgbClr val="FFFFFF"/>
                </a:solidFill>
                <a:latin typeface="Calibri"/>
                <a:cs typeface="Calibri"/>
              </a:rPr>
              <a:t>από</a:t>
            </a:r>
            <a:r>
              <a:rPr sz="1100" spc="30" dirty="0">
                <a:solidFill>
                  <a:srgbClr val="FFFFFF"/>
                </a:solidFill>
                <a:latin typeface="Calibri"/>
                <a:cs typeface="Calibri"/>
              </a:rPr>
              <a:t> </a:t>
            </a:r>
            <a:r>
              <a:rPr sz="1100" spc="45" dirty="0">
                <a:solidFill>
                  <a:srgbClr val="FFFFFF"/>
                </a:solidFill>
                <a:latin typeface="Calibri"/>
                <a:cs typeface="Calibri"/>
              </a:rPr>
              <a:t>το</a:t>
            </a:r>
            <a:r>
              <a:rPr sz="1100" spc="25" dirty="0">
                <a:solidFill>
                  <a:srgbClr val="FFFFFF"/>
                </a:solidFill>
                <a:latin typeface="Calibri"/>
                <a:cs typeface="Calibri"/>
              </a:rPr>
              <a:t> </a:t>
            </a:r>
            <a:r>
              <a:rPr sz="1100" spc="45" dirty="0">
                <a:solidFill>
                  <a:srgbClr val="FFFFFF"/>
                </a:solidFill>
                <a:latin typeface="Calibri"/>
                <a:cs typeface="Calibri"/>
              </a:rPr>
              <a:t>διακριτό </a:t>
            </a:r>
            <a:r>
              <a:rPr sz="1100" spc="-235" dirty="0">
                <a:solidFill>
                  <a:srgbClr val="FFFFFF"/>
                </a:solidFill>
                <a:latin typeface="Calibri"/>
                <a:cs typeface="Calibri"/>
              </a:rPr>
              <a:t> </a:t>
            </a:r>
            <a:r>
              <a:rPr sz="1100" spc="50" dirty="0">
                <a:solidFill>
                  <a:srgbClr val="FFFFFF"/>
                </a:solidFill>
                <a:latin typeface="Calibri"/>
                <a:cs typeface="Calibri"/>
              </a:rPr>
              <a:t>ημερολόγιο</a:t>
            </a:r>
            <a:r>
              <a:rPr sz="1100" spc="20" dirty="0">
                <a:solidFill>
                  <a:srgbClr val="FFFFFF"/>
                </a:solidFill>
                <a:latin typeface="Calibri"/>
                <a:cs typeface="Calibri"/>
              </a:rPr>
              <a:t> </a:t>
            </a:r>
            <a:r>
              <a:rPr sz="1100" spc="45" dirty="0">
                <a:solidFill>
                  <a:srgbClr val="FFFFFF"/>
                </a:solidFill>
                <a:latin typeface="Calibri"/>
                <a:cs typeface="Calibri"/>
              </a:rPr>
              <a:t>για</a:t>
            </a:r>
            <a:r>
              <a:rPr sz="1100" spc="25" dirty="0">
                <a:solidFill>
                  <a:srgbClr val="FFFFFF"/>
                </a:solidFill>
                <a:latin typeface="Calibri"/>
                <a:cs typeface="Calibri"/>
              </a:rPr>
              <a:t> </a:t>
            </a:r>
            <a:r>
              <a:rPr sz="1100" spc="55" dirty="0">
                <a:solidFill>
                  <a:srgbClr val="FFFFFF"/>
                </a:solidFill>
                <a:latin typeface="Calibri"/>
                <a:cs typeface="Calibri"/>
              </a:rPr>
              <a:t>ασφάλεια</a:t>
            </a:r>
            <a:r>
              <a:rPr sz="1100" spc="25" dirty="0">
                <a:solidFill>
                  <a:srgbClr val="FFFFFF"/>
                </a:solidFill>
                <a:latin typeface="Calibri"/>
                <a:cs typeface="Calibri"/>
              </a:rPr>
              <a:t> </a:t>
            </a:r>
            <a:r>
              <a:rPr sz="1100" spc="50" dirty="0">
                <a:solidFill>
                  <a:srgbClr val="FFFFFF"/>
                </a:solidFill>
                <a:latin typeface="Calibri"/>
                <a:cs typeface="Calibri"/>
              </a:rPr>
              <a:t>128</a:t>
            </a:r>
            <a:r>
              <a:rPr sz="1100" spc="20" dirty="0">
                <a:solidFill>
                  <a:srgbClr val="FFFFFF"/>
                </a:solidFill>
                <a:latin typeface="Calibri"/>
                <a:cs typeface="Calibri"/>
              </a:rPr>
              <a:t> </a:t>
            </a:r>
            <a:r>
              <a:rPr sz="1100" spc="35" dirty="0">
                <a:solidFill>
                  <a:srgbClr val="FFFFFF"/>
                </a:solidFill>
                <a:latin typeface="Calibri"/>
                <a:cs typeface="Calibri"/>
              </a:rPr>
              <a:t>bit</a:t>
            </a:r>
            <a:r>
              <a:rPr sz="1100" spc="20" dirty="0">
                <a:solidFill>
                  <a:srgbClr val="FFFFFF"/>
                </a:solidFill>
                <a:latin typeface="Calibri"/>
                <a:cs typeface="Calibri"/>
              </a:rPr>
              <a:t> </a:t>
            </a:r>
            <a:r>
              <a:rPr sz="1100" spc="45" dirty="0">
                <a:solidFill>
                  <a:srgbClr val="FFFFFF"/>
                </a:solidFill>
                <a:latin typeface="Calibri"/>
                <a:cs typeface="Calibri"/>
              </a:rPr>
              <a:t>απαιτείται</a:t>
            </a:r>
            <a:r>
              <a:rPr sz="1100" spc="25" dirty="0">
                <a:solidFill>
                  <a:srgbClr val="FFFFFF"/>
                </a:solidFill>
                <a:latin typeface="Calibri"/>
                <a:cs typeface="Calibri"/>
              </a:rPr>
              <a:t> </a:t>
            </a:r>
            <a:r>
              <a:rPr sz="1100" spc="50" dirty="0">
                <a:solidFill>
                  <a:srgbClr val="FFFFFF"/>
                </a:solidFill>
                <a:latin typeface="Calibri"/>
                <a:cs typeface="Calibri"/>
              </a:rPr>
              <a:t>μέγεθος</a:t>
            </a:r>
            <a:r>
              <a:rPr sz="1100" spc="20" dirty="0">
                <a:solidFill>
                  <a:srgbClr val="FFFFFF"/>
                </a:solidFill>
                <a:latin typeface="Calibri"/>
                <a:cs typeface="Calibri"/>
              </a:rPr>
              <a:t> </a:t>
            </a:r>
            <a:r>
              <a:rPr sz="1100" spc="45" dirty="0">
                <a:solidFill>
                  <a:srgbClr val="FFFFFF"/>
                </a:solidFill>
                <a:latin typeface="Calibri"/>
                <a:cs typeface="Calibri"/>
              </a:rPr>
              <a:t>κλειδιού</a:t>
            </a:r>
            <a:r>
              <a:rPr sz="1100" spc="20" dirty="0">
                <a:solidFill>
                  <a:srgbClr val="FFFFFF"/>
                </a:solidFill>
                <a:latin typeface="Calibri"/>
                <a:cs typeface="Calibri"/>
              </a:rPr>
              <a:t> </a:t>
            </a:r>
            <a:r>
              <a:rPr sz="1100" spc="50" dirty="0">
                <a:solidFill>
                  <a:srgbClr val="FFFFFF"/>
                </a:solidFill>
                <a:latin typeface="Calibri"/>
                <a:cs typeface="Calibri"/>
              </a:rPr>
              <a:t>256</a:t>
            </a:r>
            <a:r>
              <a:rPr sz="1100" spc="20" dirty="0">
                <a:solidFill>
                  <a:srgbClr val="FFFFFF"/>
                </a:solidFill>
                <a:latin typeface="Calibri"/>
                <a:cs typeface="Calibri"/>
              </a:rPr>
              <a:t> </a:t>
            </a:r>
            <a:r>
              <a:rPr sz="1100" spc="50" dirty="0">
                <a:solidFill>
                  <a:srgbClr val="FFFFFF"/>
                </a:solidFill>
                <a:latin typeface="Calibri"/>
                <a:cs typeface="Calibri"/>
              </a:rPr>
              <a:t>δυαδικών</a:t>
            </a:r>
            <a:r>
              <a:rPr sz="1100" spc="20" dirty="0">
                <a:solidFill>
                  <a:srgbClr val="FFFFFF"/>
                </a:solidFill>
                <a:latin typeface="Calibri"/>
                <a:cs typeface="Calibri"/>
              </a:rPr>
              <a:t> </a:t>
            </a:r>
            <a:r>
              <a:rPr sz="1100" spc="55" dirty="0">
                <a:solidFill>
                  <a:srgbClr val="FFFFFF"/>
                </a:solidFill>
                <a:latin typeface="Calibri"/>
                <a:cs typeface="Calibri"/>
              </a:rPr>
              <a:t>ψηφίων)</a:t>
            </a:r>
            <a:endParaRPr sz="1100">
              <a:latin typeface="Calibri"/>
              <a:cs typeface="Calibri"/>
            </a:endParaRPr>
          </a:p>
        </p:txBody>
      </p:sp>
      <p:pic>
        <p:nvPicPr>
          <p:cNvPr id="6" name="object 6"/>
          <p:cNvPicPr/>
          <p:nvPr/>
        </p:nvPicPr>
        <p:blipFill>
          <a:blip r:embed="rId2" cstate="print"/>
          <a:stretch>
            <a:fillRect/>
          </a:stretch>
        </p:blipFill>
        <p:spPr>
          <a:xfrm>
            <a:off x="7011669" y="5544184"/>
            <a:ext cx="1530032" cy="612140"/>
          </a:xfrm>
          <a:prstGeom prst="rect">
            <a:avLst/>
          </a:prstGeom>
        </p:spPr>
      </p:pic>
      <p:sp>
        <p:nvSpPr>
          <p:cNvPr id="7" name="object 7"/>
          <p:cNvSpPr txBox="1"/>
          <p:nvPr/>
        </p:nvSpPr>
        <p:spPr>
          <a:xfrm>
            <a:off x="10687367" y="5775578"/>
            <a:ext cx="103505" cy="181610"/>
          </a:xfrm>
          <a:prstGeom prst="rect">
            <a:avLst/>
          </a:prstGeom>
        </p:spPr>
        <p:txBody>
          <a:bodyPr vert="horz" wrap="square" lIns="0" tIns="0" rIns="0" bIns="0" rtlCol="0">
            <a:spAutoFit/>
          </a:bodyPr>
          <a:lstStyle/>
          <a:p>
            <a:pPr marL="12700">
              <a:lnSpc>
                <a:spcPts val="1315"/>
              </a:lnSpc>
            </a:pPr>
            <a:r>
              <a:rPr sz="1100" dirty="0">
                <a:solidFill>
                  <a:srgbClr val="FFFFFF"/>
                </a:solidFill>
                <a:latin typeface="Arial"/>
                <a:cs typeface="Arial"/>
              </a:rPr>
              <a:t>8</a:t>
            </a:r>
            <a:endParaRPr sz="1100">
              <a:latin typeface="Arial"/>
              <a:cs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pic>
        <p:nvPicPr>
          <p:cNvPr id="3" name="object 3"/>
          <p:cNvPicPr/>
          <p:nvPr/>
        </p:nvPicPr>
        <p:blipFill>
          <a:blip r:embed="rId3" cstate="print"/>
          <a:stretch>
            <a:fillRect/>
          </a:stretch>
        </p:blipFill>
        <p:spPr>
          <a:xfrm>
            <a:off x="2241550" y="622300"/>
            <a:ext cx="7806055" cy="5102225"/>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40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pic>
        <p:nvPicPr>
          <p:cNvPr id="3" name="object 3"/>
          <p:cNvPicPr/>
          <p:nvPr/>
        </p:nvPicPr>
        <p:blipFill>
          <a:blip r:embed="rId3" cstate="print"/>
          <a:stretch>
            <a:fillRect/>
          </a:stretch>
        </p:blipFill>
        <p:spPr>
          <a:xfrm>
            <a:off x="714375" y="508000"/>
            <a:ext cx="6083300" cy="4706937"/>
          </a:xfrm>
          <a:prstGeom prst="rect">
            <a:avLst/>
          </a:prstGeom>
        </p:spPr>
      </p:pic>
      <p:sp>
        <p:nvSpPr>
          <p:cNvPr id="4" name="object 4"/>
          <p:cNvSpPr txBox="1"/>
          <p:nvPr/>
        </p:nvSpPr>
        <p:spPr>
          <a:xfrm>
            <a:off x="6797675" y="1372235"/>
            <a:ext cx="5158740" cy="2692400"/>
          </a:xfrm>
          <a:prstGeom prst="rect">
            <a:avLst/>
          </a:prstGeom>
          <a:solidFill>
            <a:srgbClr val="FFBA00"/>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0"/>
              </a:spcBef>
            </a:pPr>
            <a:endParaRPr sz="1550">
              <a:latin typeface="Times New Roman"/>
              <a:cs typeface="Times New Roman"/>
            </a:endParaRPr>
          </a:p>
          <a:p>
            <a:pPr marL="91440" marR="172085">
              <a:lnSpc>
                <a:spcPct val="113599"/>
              </a:lnSpc>
            </a:pPr>
            <a:r>
              <a:rPr sz="1100" spc="-5" dirty="0">
                <a:solidFill>
                  <a:srgbClr val="FFFFFF"/>
                </a:solidFill>
                <a:latin typeface="Calibri"/>
                <a:cs typeface="Calibri"/>
              </a:rPr>
              <a:t>Από</a:t>
            </a:r>
            <a:r>
              <a:rPr sz="1100" spc="30" dirty="0">
                <a:solidFill>
                  <a:srgbClr val="FFFFFF"/>
                </a:solidFill>
                <a:latin typeface="Calibri"/>
                <a:cs typeface="Calibri"/>
              </a:rPr>
              <a:t> </a:t>
            </a:r>
            <a:r>
              <a:rPr sz="1100" spc="-5" dirty="0">
                <a:solidFill>
                  <a:srgbClr val="FFFFFF"/>
                </a:solidFill>
                <a:latin typeface="Calibri"/>
                <a:cs typeface="Calibri"/>
              </a:rPr>
              <a:t>προεπιλογή</a:t>
            </a:r>
            <a:r>
              <a:rPr sz="1100" spc="30" dirty="0">
                <a:solidFill>
                  <a:srgbClr val="FFFFFF"/>
                </a:solidFill>
                <a:latin typeface="Calibri"/>
                <a:cs typeface="Calibri"/>
              </a:rPr>
              <a:t> </a:t>
            </a:r>
            <a:r>
              <a:rPr sz="1100" b="1" dirty="0">
                <a:solidFill>
                  <a:srgbClr val="FF0000"/>
                </a:solidFill>
                <a:latin typeface="Calibri"/>
                <a:cs typeface="Calibri"/>
              </a:rPr>
              <a:t>η</a:t>
            </a:r>
            <a:r>
              <a:rPr sz="1100" b="1" spc="30" dirty="0">
                <a:solidFill>
                  <a:srgbClr val="FF0000"/>
                </a:solidFill>
                <a:latin typeface="Calibri"/>
                <a:cs typeface="Calibri"/>
              </a:rPr>
              <a:t> </a:t>
            </a:r>
            <a:r>
              <a:rPr sz="1100" b="1" spc="-5" dirty="0">
                <a:solidFill>
                  <a:srgbClr val="FF0000"/>
                </a:solidFill>
                <a:latin typeface="Calibri"/>
                <a:cs typeface="Calibri"/>
              </a:rPr>
              <a:t>κεφαλή</a:t>
            </a:r>
            <a:r>
              <a:rPr sz="1100" b="1" spc="30" dirty="0">
                <a:solidFill>
                  <a:srgbClr val="FF0000"/>
                </a:solidFill>
                <a:latin typeface="Calibri"/>
                <a:cs typeface="Calibri"/>
              </a:rPr>
              <a:t> </a:t>
            </a:r>
            <a:r>
              <a:rPr sz="1100" spc="-5" dirty="0">
                <a:solidFill>
                  <a:srgbClr val="FFFFFF"/>
                </a:solidFill>
                <a:latin typeface="Calibri"/>
                <a:cs typeface="Calibri"/>
              </a:rPr>
              <a:t>και</a:t>
            </a:r>
            <a:r>
              <a:rPr sz="1100" spc="30" dirty="0">
                <a:solidFill>
                  <a:srgbClr val="FFFFFF"/>
                </a:solidFill>
                <a:latin typeface="Calibri"/>
                <a:cs typeface="Calibri"/>
              </a:rPr>
              <a:t> </a:t>
            </a:r>
            <a:r>
              <a:rPr sz="1100" b="1" dirty="0">
                <a:solidFill>
                  <a:srgbClr val="FF0000"/>
                </a:solidFill>
                <a:latin typeface="Calibri"/>
                <a:cs typeface="Calibri"/>
              </a:rPr>
              <a:t>η</a:t>
            </a:r>
            <a:r>
              <a:rPr sz="1100" b="1" spc="30" dirty="0">
                <a:solidFill>
                  <a:srgbClr val="FF0000"/>
                </a:solidFill>
                <a:latin typeface="Calibri"/>
                <a:cs typeface="Calibri"/>
              </a:rPr>
              <a:t> </a:t>
            </a:r>
            <a:r>
              <a:rPr sz="1100" b="1" spc="-5" dirty="0">
                <a:solidFill>
                  <a:srgbClr val="FF0000"/>
                </a:solidFill>
                <a:latin typeface="Calibri"/>
                <a:cs typeface="Calibri"/>
              </a:rPr>
              <a:t>ουρά</a:t>
            </a:r>
            <a:r>
              <a:rPr sz="1100" b="1" spc="35" dirty="0">
                <a:solidFill>
                  <a:srgbClr val="FF0000"/>
                </a:solidFill>
                <a:latin typeface="Calibri"/>
                <a:cs typeface="Calibri"/>
              </a:rPr>
              <a:t> </a:t>
            </a:r>
            <a:r>
              <a:rPr sz="1100" spc="-5" dirty="0">
                <a:solidFill>
                  <a:srgbClr val="FFFFFF"/>
                </a:solidFill>
                <a:latin typeface="Calibri"/>
                <a:cs typeface="Calibri"/>
              </a:rPr>
              <a:t>εμφανίζουν</a:t>
            </a:r>
            <a:r>
              <a:rPr sz="1100" spc="30" dirty="0">
                <a:solidFill>
                  <a:srgbClr val="FFFFFF"/>
                </a:solidFill>
                <a:latin typeface="Calibri"/>
                <a:cs typeface="Calibri"/>
              </a:rPr>
              <a:t> </a:t>
            </a:r>
            <a:r>
              <a:rPr sz="1100" spc="-5" dirty="0">
                <a:solidFill>
                  <a:srgbClr val="FFFFFF"/>
                </a:solidFill>
                <a:latin typeface="Calibri"/>
                <a:cs typeface="Calibri"/>
              </a:rPr>
              <a:t>μόνο</a:t>
            </a:r>
            <a:r>
              <a:rPr sz="1100" spc="35" dirty="0">
                <a:solidFill>
                  <a:srgbClr val="FFFFFF"/>
                </a:solidFill>
                <a:latin typeface="Calibri"/>
                <a:cs typeface="Calibri"/>
              </a:rPr>
              <a:t> </a:t>
            </a:r>
            <a:r>
              <a:rPr sz="1100" spc="-5" dirty="0">
                <a:solidFill>
                  <a:srgbClr val="FFFFFF"/>
                </a:solidFill>
                <a:latin typeface="Calibri"/>
                <a:cs typeface="Calibri"/>
              </a:rPr>
              <a:t>δέκα</a:t>
            </a:r>
            <a:r>
              <a:rPr sz="1100" spc="25" dirty="0">
                <a:solidFill>
                  <a:srgbClr val="FFFFFF"/>
                </a:solidFill>
                <a:latin typeface="Calibri"/>
                <a:cs typeface="Calibri"/>
              </a:rPr>
              <a:t> </a:t>
            </a:r>
            <a:r>
              <a:rPr sz="1100" spc="-5" dirty="0">
                <a:solidFill>
                  <a:srgbClr val="FFFFFF"/>
                </a:solidFill>
                <a:latin typeface="Calibri"/>
                <a:cs typeface="Calibri"/>
              </a:rPr>
              <a:t>γραμμές</a:t>
            </a:r>
            <a:r>
              <a:rPr sz="1100" spc="-5" dirty="0">
                <a:solidFill>
                  <a:srgbClr val="FFFFFF"/>
                </a:solidFill>
                <a:latin typeface="Times New Roman"/>
                <a:cs typeface="Times New Roman"/>
              </a:rPr>
              <a:t>.</a:t>
            </a:r>
            <a:r>
              <a:rPr sz="1100" spc="5" dirty="0">
                <a:solidFill>
                  <a:srgbClr val="FFFFFF"/>
                </a:solidFill>
                <a:latin typeface="Times New Roman"/>
                <a:cs typeface="Times New Roman"/>
              </a:rPr>
              <a:t> </a:t>
            </a:r>
            <a:r>
              <a:rPr sz="1100" spc="-5" dirty="0">
                <a:solidFill>
                  <a:srgbClr val="FFFFFF"/>
                </a:solidFill>
                <a:latin typeface="Calibri"/>
                <a:cs typeface="Calibri"/>
              </a:rPr>
              <a:t>Μπορείτε</a:t>
            </a:r>
            <a:r>
              <a:rPr sz="1100" spc="30" dirty="0">
                <a:solidFill>
                  <a:srgbClr val="FFFFFF"/>
                </a:solidFill>
                <a:latin typeface="Calibri"/>
                <a:cs typeface="Calibri"/>
              </a:rPr>
              <a:t> </a:t>
            </a:r>
            <a:r>
              <a:rPr sz="1100" spc="-5" dirty="0">
                <a:solidFill>
                  <a:srgbClr val="FFFFFF"/>
                </a:solidFill>
                <a:latin typeface="Calibri"/>
                <a:cs typeface="Calibri"/>
              </a:rPr>
              <a:t>να </a:t>
            </a:r>
            <a:r>
              <a:rPr sz="1100" spc="-235" dirty="0">
                <a:solidFill>
                  <a:srgbClr val="FFFFFF"/>
                </a:solidFill>
                <a:latin typeface="Calibri"/>
                <a:cs typeface="Calibri"/>
              </a:rPr>
              <a:t> </a:t>
            </a:r>
            <a:r>
              <a:rPr sz="1100" spc="-5" dirty="0">
                <a:solidFill>
                  <a:srgbClr val="FFFFFF"/>
                </a:solidFill>
                <a:latin typeface="Calibri"/>
                <a:cs typeface="Calibri"/>
              </a:rPr>
              <a:t>παρακάμψετε</a:t>
            </a:r>
            <a:r>
              <a:rPr sz="1100" spc="20" dirty="0">
                <a:solidFill>
                  <a:srgbClr val="FFFFFF"/>
                </a:solidFill>
                <a:latin typeface="Calibri"/>
                <a:cs typeface="Calibri"/>
              </a:rPr>
              <a:t> </a:t>
            </a:r>
            <a:r>
              <a:rPr sz="1100" spc="-5" dirty="0">
                <a:solidFill>
                  <a:srgbClr val="FFFFFF"/>
                </a:solidFill>
                <a:latin typeface="Calibri"/>
                <a:cs typeface="Calibri"/>
              </a:rPr>
              <a:t>αυτή</a:t>
            </a:r>
            <a:r>
              <a:rPr sz="1100" spc="30" dirty="0">
                <a:solidFill>
                  <a:srgbClr val="FFFFFF"/>
                </a:solidFill>
                <a:latin typeface="Calibri"/>
                <a:cs typeface="Calibri"/>
              </a:rPr>
              <a:t> </a:t>
            </a:r>
            <a:r>
              <a:rPr sz="1100" spc="-5" dirty="0">
                <a:solidFill>
                  <a:srgbClr val="FFFFFF"/>
                </a:solidFill>
                <a:latin typeface="Calibri"/>
                <a:cs typeface="Calibri"/>
              </a:rPr>
              <a:t>τη</a:t>
            </a:r>
            <a:r>
              <a:rPr sz="1100" spc="25" dirty="0">
                <a:solidFill>
                  <a:srgbClr val="FFFFFF"/>
                </a:solidFill>
                <a:latin typeface="Calibri"/>
                <a:cs typeface="Calibri"/>
              </a:rPr>
              <a:t> </a:t>
            </a:r>
            <a:r>
              <a:rPr sz="1100" spc="-5" dirty="0">
                <a:solidFill>
                  <a:srgbClr val="FFFFFF"/>
                </a:solidFill>
                <a:latin typeface="Calibri"/>
                <a:cs typeface="Calibri"/>
              </a:rPr>
              <a:t>συμπεριφορά</a:t>
            </a:r>
            <a:r>
              <a:rPr sz="1100" spc="25" dirty="0">
                <a:solidFill>
                  <a:srgbClr val="FFFFFF"/>
                </a:solidFill>
                <a:latin typeface="Calibri"/>
                <a:cs typeface="Calibri"/>
              </a:rPr>
              <a:t> </a:t>
            </a:r>
            <a:r>
              <a:rPr sz="1100" spc="-5" dirty="0">
                <a:solidFill>
                  <a:srgbClr val="FFFFFF"/>
                </a:solidFill>
                <a:latin typeface="Calibri"/>
                <a:cs typeface="Calibri"/>
              </a:rPr>
              <a:t>και</a:t>
            </a:r>
            <a:r>
              <a:rPr sz="1100" spc="30" dirty="0">
                <a:solidFill>
                  <a:srgbClr val="FFFFFF"/>
                </a:solidFill>
                <a:latin typeface="Calibri"/>
                <a:cs typeface="Calibri"/>
              </a:rPr>
              <a:t> </a:t>
            </a:r>
            <a:r>
              <a:rPr sz="1100" spc="-5" dirty="0">
                <a:solidFill>
                  <a:srgbClr val="FFFFFF"/>
                </a:solidFill>
                <a:latin typeface="Calibri"/>
                <a:cs typeface="Calibri"/>
              </a:rPr>
              <a:t>να</a:t>
            </a:r>
            <a:r>
              <a:rPr sz="1100" spc="30" dirty="0">
                <a:solidFill>
                  <a:srgbClr val="FFFFFF"/>
                </a:solidFill>
                <a:latin typeface="Calibri"/>
                <a:cs typeface="Calibri"/>
              </a:rPr>
              <a:t> </a:t>
            </a:r>
            <a:r>
              <a:rPr sz="1100" spc="-5" dirty="0">
                <a:solidFill>
                  <a:srgbClr val="FFFFFF"/>
                </a:solidFill>
                <a:latin typeface="Calibri"/>
                <a:cs typeface="Calibri"/>
              </a:rPr>
              <a:t>τους</a:t>
            </a:r>
            <a:r>
              <a:rPr sz="1100" spc="20" dirty="0">
                <a:solidFill>
                  <a:srgbClr val="FFFFFF"/>
                </a:solidFill>
                <a:latin typeface="Calibri"/>
                <a:cs typeface="Calibri"/>
              </a:rPr>
              <a:t> </a:t>
            </a:r>
            <a:r>
              <a:rPr sz="1100" spc="-5" dirty="0">
                <a:solidFill>
                  <a:srgbClr val="FFFFFF"/>
                </a:solidFill>
                <a:latin typeface="Calibri"/>
                <a:cs typeface="Calibri"/>
              </a:rPr>
              <a:t>πείτε</a:t>
            </a:r>
            <a:r>
              <a:rPr sz="1100" spc="25" dirty="0">
                <a:solidFill>
                  <a:srgbClr val="FFFFFF"/>
                </a:solidFill>
                <a:latin typeface="Calibri"/>
                <a:cs typeface="Calibri"/>
              </a:rPr>
              <a:t> </a:t>
            </a:r>
            <a:r>
              <a:rPr sz="1100" spc="-5" dirty="0">
                <a:solidFill>
                  <a:srgbClr val="FFFFFF"/>
                </a:solidFill>
                <a:latin typeface="Calibri"/>
                <a:cs typeface="Calibri"/>
              </a:rPr>
              <a:t>να</a:t>
            </a:r>
            <a:r>
              <a:rPr sz="1100" spc="30" dirty="0">
                <a:solidFill>
                  <a:srgbClr val="FFFFFF"/>
                </a:solidFill>
                <a:latin typeface="Calibri"/>
                <a:cs typeface="Calibri"/>
              </a:rPr>
              <a:t> </a:t>
            </a:r>
            <a:r>
              <a:rPr sz="1100" spc="-5" dirty="0">
                <a:solidFill>
                  <a:srgbClr val="FFFFFF"/>
                </a:solidFill>
                <a:latin typeface="Calibri"/>
                <a:cs typeface="Calibri"/>
              </a:rPr>
              <a:t>εμφανίζουν</a:t>
            </a:r>
            <a:r>
              <a:rPr sz="1100" spc="20" dirty="0">
                <a:solidFill>
                  <a:srgbClr val="FFFFFF"/>
                </a:solidFill>
                <a:latin typeface="Calibri"/>
                <a:cs typeface="Calibri"/>
              </a:rPr>
              <a:t> </a:t>
            </a:r>
            <a:r>
              <a:rPr sz="1100" dirty="0">
                <a:solidFill>
                  <a:srgbClr val="FFFFFF"/>
                </a:solidFill>
                <a:latin typeface="Calibri"/>
                <a:cs typeface="Calibri"/>
              </a:rPr>
              <a:t>έναν </a:t>
            </a:r>
            <a:r>
              <a:rPr sz="1100" spc="5" dirty="0">
                <a:solidFill>
                  <a:srgbClr val="FFFFFF"/>
                </a:solidFill>
                <a:latin typeface="Calibri"/>
                <a:cs typeface="Calibri"/>
              </a:rPr>
              <a:t> </a:t>
            </a:r>
            <a:r>
              <a:rPr sz="1100" spc="-5" dirty="0">
                <a:solidFill>
                  <a:srgbClr val="FFFFFF"/>
                </a:solidFill>
                <a:latin typeface="Calibri"/>
                <a:cs typeface="Calibri"/>
              </a:rPr>
              <a:t>καθορισμένο</a:t>
            </a:r>
            <a:r>
              <a:rPr sz="1100" spc="25" dirty="0">
                <a:solidFill>
                  <a:srgbClr val="FFFFFF"/>
                </a:solidFill>
                <a:latin typeface="Calibri"/>
                <a:cs typeface="Calibri"/>
              </a:rPr>
              <a:t> </a:t>
            </a:r>
            <a:r>
              <a:rPr sz="1100" spc="-5" dirty="0">
                <a:solidFill>
                  <a:srgbClr val="FFFFFF"/>
                </a:solidFill>
                <a:latin typeface="Calibri"/>
                <a:cs typeface="Calibri"/>
              </a:rPr>
              <a:t>αριθμό</a:t>
            </a:r>
            <a:r>
              <a:rPr sz="1100" spc="30" dirty="0">
                <a:solidFill>
                  <a:srgbClr val="FFFFFF"/>
                </a:solidFill>
                <a:latin typeface="Calibri"/>
                <a:cs typeface="Calibri"/>
              </a:rPr>
              <a:t> </a:t>
            </a:r>
            <a:r>
              <a:rPr sz="1100" spc="-5" dirty="0">
                <a:solidFill>
                  <a:srgbClr val="FFFFFF"/>
                </a:solidFill>
                <a:latin typeface="Calibri"/>
                <a:cs typeface="Calibri"/>
              </a:rPr>
              <a:t>γραμμών</a:t>
            </a:r>
            <a:r>
              <a:rPr sz="1100" spc="-5" dirty="0">
                <a:solidFill>
                  <a:srgbClr val="FFFFFF"/>
                </a:solidFill>
                <a:latin typeface="Times New Roman"/>
                <a:cs typeface="Times New Roman"/>
              </a:rPr>
              <a:t>. </a:t>
            </a:r>
            <a:r>
              <a:rPr sz="1100" dirty="0">
                <a:solidFill>
                  <a:srgbClr val="FFFFFF"/>
                </a:solidFill>
                <a:latin typeface="Calibri"/>
                <a:cs typeface="Calibri"/>
              </a:rPr>
              <a:t>Η</a:t>
            </a:r>
            <a:r>
              <a:rPr sz="1100" spc="25" dirty="0">
                <a:solidFill>
                  <a:srgbClr val="FFFFFF"/>
                </a:solidFill>
                <a:latin typeface="Calibri"/>
                <a:cs typeface="Calibri"/>
              </a:rPr>
              <a:t> </a:t>
            </a:r>
            <a:r>
              <a:rPr sz="1100" spc="-5" dirty="0">
                <a:solidFill>
                  <a:srgbClr val="FFFFFF"/>
                </a:solidFill>
                <a:latin typeface="Calibri"/>
                <a:cs typeface="Calibri"/>
              </a:rPr>
              <a:t>μορφή</a:t>
            </a:r>
            <a:r>
              <a:rPr sz="1100" spc="25" dirty="0">
                <a:solidFill>
                  <a:srgbClr val="FFFFFF"/>
                </a:solidFill>
                <a:latin typeface="Calibri"/>
                <a:cs typeface="Calibri"/>
              </a:rPr>
              <a:t> </a:t>
            </a:r>
            <a:r>
              <a:rPr sz="1100" spc="-5" dirty="0">
                <a:solidFill>
                  <a:srgbClr val="FFFFFF"/>
                </a:solidFill>
                <a:latin typeface="Calibri"/>
                <a:cs typeface="Calibri"/>
              </a:rPr>
              <a:t>είναι</a:t>
            </a:r>
            <a:r>
              <a:rPr sz="1100" spc="30" dirty="0">
                <a:solidFill>
                  <a:srgbClr val="FFFFFF"/>
                </a:solidFill>
                <a:latin typeface="Calibri"/>
                <a:cs typeface="Calibri"/>
              </a:rPr>
              <a:t> </a:t>
            </a:r>
            <a:r>
              <a:rPr sz="1100" b="1" spc="-5" dirty="0">
                <a:latin typeface="Times New Roman"/>
                <a:cs typeface="Times New Roman"/>
              </a:rPr>
              <a:t>-n </a:t>
            </a:r>
            <a:r>
              <a:rPr sz="1100" spc="-5" dirty="0">
                <a:solidFill>
                  <a:srgbClr val="FFFFFF"/>
                </a:solidFill>
                <a:latin typeface="Calibri"/>
                <a:cs typeface="Calibri"/>
              </a:rPr>
              <a:t>όπου</a:t>
            </a:r>
            <a:r>
              <a:rPr sz="1100" spc="25" dirty="0">
                <a:solidFill>
                  <a:srgbClr val="FFFFFF"/>
                </a:solidFill>
                <a:latin typeface="Calibri"/>
                <a:cs typeface="Calibri"/>
              </a:rPr>
              <a:t> </a:t>
            </a:r>
            <a:r>
              <a:rPr sz="1100" dirty="0">
                <a:solidFill>
                  <a:srgbClr val="FFFFFF"/>
                </a:solidFill>
                <a:latin typeface="Times New Roman"/>
                <a:cs typeface="Times New Roman"/>
              </a:rPr>
              <a:t>n</a:t>
            </a:r>
            <a:r>
              <a:rPr sz="1100" spc="-5" dirty="0">
                <a:solidFill>
                  <a:srgbClr val="FFFFFF"/>
                </a:solidFill>
                <a:latin typeface="Times New Roman"/>
                <a:cs typeface="Times New Roman"/>
              </a:rPr>
              <a:t> </a:t>
            </a:r>
            <a:r>
              <a:rPr sz="1100" spc="-5" dirty="0">
                <a:solidFill>
                  <a:srgbClr val="FFFFFF"/>
                </a:solidFill>
                <a:latin typeface="Calibri"/>
                <a:cs typeface="Calibri"/>
              </a:rPr>
              <a:t>είναι</a:t>
            </a:r>
            <a:r>
              <a:rPr sz="1100" spc="30" dirty="0">
                <a:solidFill>
                  <a:srgbClr val="FFFFFF"/>
                </a:solidFill>
                <a:latin typeface="Calibri"/>
                <a:cs typeface="Calibri"/>
              </a:rPr>
              <a:t> </a:t>
            </a:r>
            <a:r>
              <a:rPr sz="1100" dirty="0">
                <a:solidFill>
                  <a:srgbClr val="FFFFFF"/>
                </a:solidFill>
                <a:latin typeface="Calibri"/>
                <a:cs typeface="Calibri"/>
              </a:rPr>
              <a:t>ο</a:t>
            </a:r>
            <a:r>
              <a:rPr sz="1100" spc="25" dirty="0">
                <a:solidFill>
                  <a:srgbClr val="FFFFFF"/>
                </a:solidFill>
                <a:latin typeface="Calibri"/>
                <a:cs typeface="Calibri"/>
              </a:rPr>
              <a:t> </a:t>
            </a:r>
            <a:r>
              <a:rPr sz="1100" spc="-5" dirty="0">
                <a:solidFill>
                  <a:srgbClr val="FFFFFF"/>
                </a:solidFill>
                <a:latin typeface="Calibri"/>
                <a:cs typeface="Calibri"/>
              </a:rPr>
              <a:t>αριθμός</a:t>
            </a:r>
            <a:r>
              <a:rPr sz="1100" spc="30" dirty="0">
                <a:solidFill>
                  <a:srgbClr val="FFFFFF"/>
                </a:solidFill>
                <a:latin typeface="Calibri"/>
                <a:cs typeface="Calibri"/>
              </a:rPr>
              <a:t> </a:t>
            </a:r>
            <a:r>
              <a:rPr sz="1100" spc="-5" dirty="0">
                <a:solidFill>
                  <a:srgbClr val="FFFFFF"/>
                </a:solidFill>
                <a:latin typeface="Calibri"/>
                <a:cs typeface="Calibri"/>
              </a:rPr>
              <a:t>των </a:t>
            </a:r>
            <a:r>
              <a:rPr sz="1100" dirty="0">
                <a:solidFill>
                  <a:srgbClr val="FFFFFF"/>
                </a:solidFill>
                <a:latin typeface="Calibri"/>
                <a:cs typeface="Calibri"/>
              </a:rPr>
              <a:t> </a:t>
            </a:r>
            <a:r>
              <a:rPr sz="1100" spc="-5" dirty="0">
                <a:solidFill>
                  <a:srgbClr val="FFFFFF"/>
                </a:solidFill>
                <a:latin typeface="Calibri"/>
                <a:cs typeface="Calibri"/>
              </a:rPr>
              <a:t>γραμμών</a:t>
            </a:r>
            <a:r>
              <a:rPr sz="1100" spc="25" dirty="0">
                <a:solidFill>
                  <a:srgbClr val="FFFFFF"/>
                </a:solidFill>
                <a:latin typeface="Calibri"/>
                <a:cs typeface="Calibri"/>
              </a:rPr>
              <a:t> </a:t>
            </a:r>
            <a:r>
              <a:rPr sz="1100" spc="-5" dirty="0">
                <a:solidFill>
                  <a:srgbClr val="FFFFFF"/>
                </a:solidFill>
                <a:latin typeface="Calibri"/>
                <a:cs typeface="Calibri"/>
              </a:rPr>
              <a:t>που</a:t>
            </a:r>
            <a:r>
              <a:rPr sz="1100" spc="25" dirty="0">
                <a:solidFill>
                  <a:srgbClr val="FFFFFF"/>
                </a:solidFill>
                <a:latin typeface="Calibri"/>
                <a:cs typeface="Calibri"/>
              </a:rPr>
              <a:t> </a:t>
            </a:r>
            <a:r>
              <a:rPr sz="1100" spc="-5" dirty="0">
                <a:solidFill>
                  <a:srgbClr val="FFFFFF"/>
                </a:solidFill>
                <a:latin typeface="Calibri"/>
                <a:cs typeface="Calibri"/>
              </a:rPr>
              <a:t>θέλετε</a:t>
            </a:r>
            <a:r>
              <a:rPr sz="1100" spc="25" dirty="0">
                <a:solidFill>
                  <a:srgbClr val="FFFFFF"/>
                </a:solidFill>
                <a:latin typeface="Calibri"/>
                <a:cs typeface="Calibri"/>
              </a:rPr>
              <a:t> </a:t>
            </a:r>
            <a:r>
              <a:rPr sz="1100" spc="-5" dirty="0">
                <a:solidFill>
                  <a:srgbClr val="FFFFFF"/>
                </a:solidFill>
                <a:latin typeface="Calibri"/>
                <a:cs typeface="Calibri"/>
              </a:rPr>
              <a:t>να</a:t>
            </a:r>
            <a:r>
              <a:rPr sz="1100" spc="30" dirty="0">
                <a:solidFill>
                  <a:srgbClr val="FFFFFF"/>
                </a:solidFill>
                <a:latin typeface="Calibri"/>
                <a:cs typeface="Calibri"/>
              </a:rPr>
              <a:t> </a:t>
            </a:r>
            <a:r>
              <a:rPr sz="1100" spc="-5" dirty="0">
                <a:solidFill>
                  <a:srgbClr val="FFFFFF"/>
                </a:solidFill>
                <a:latin typeface="Calibri"/>
                <a:cs typeface="Calibri"/>
              </a:rPr>
              <a:t>εμφανίσετε</a:t>
            </a:r>
            <a:r>
              <a:rPr sz="1100" spc="-5" dirty="0">
                <a:solidFill>
                  <a:srgbClr val="FFFFFF"/>
                </a:solidFill>
                <a:latin typeface="Times New Roman"/>
                <a:cs typeface="Times New Roman"/>
              </a:rPr>
              <a:t>.</a:t>
            </a:r>
            <a:r>
              <a:rPr sz="1100" dirty="0">
                <a:solidFill>
                  <a:srgbClr val="FFFFFF"/>
                </a:solidFill>
                <a:latin typeface="Times New Roman"/>
                <a:cs typeface="Times New Roman"/>
              </a:rPr>
              <a:t> </a:t>
            </a:r>
            <a:r>
              <a:rPr sz="1100" dirty="0">
                <a:solidFill>
                  <a:srgbClr val="FFFFFF"/>
                </a:solidFill>
                <a:latin typeface="Calibri"/>
                <a:cs typeface="Calibri"/>
              </a:rPr>
              <a:t>Αν</a:t>
            </a:r>
            <a:r>
              <a:rPr sz="1100" spc="25" dirty="0">
                <a:solidFill>
                  <a:srgbClr val="FFFFFF"/>
                </a:solidFill>
                <a:latin typeface="Calibri"/>
                <a:cs typeface="Calibri"/>
              </a:rPr>
              <a:t> </a:t>
            </a:r>
            <a:r>
              <a:rPr sz="1100" spc="-5" dirty="0">
                <a:solidFill>
                  <a:srgbClr val="FFFFFF"/>
                </a:solidFill>
                <a:latin typeface="Calibri"/>
                <a:cs typeface="Calibri"/>
              </a:rPr>
              <a:t>θέλετε</a:t>
            </a:r>
            <a:r>
              <a:rPr sz="1100" spc="25" dirty="0">
                <a:solidFill>
                  <a:srgbClr val="FFFFFF"/>
                </a:solidFill>
                <a:latin typeface="Calibri"/>
                <a:cs typeface="Calibri"/>
              </a:rPr>
              <a:t> </a:t>
            </a:r>
            <a:r>
              <a:rPr sz="1100" spc="-5" dirty="0">
                <a:solidFill>
                  <a:srgbClr val="FFFFFF"/>
                </a:solidFill>
                <a:latin typeface="Calibri"/>
                <a:cs typeface="Calibri"/>
              </a:rPr>
              <a:t>να</a:t>
            </a:r>
            <a:r>
              <a:rPr sz="1100" spc="30" dirty="0">
                <a:solidFill>
                  <a:srgbClr val="FFFFFF"/>
                </a:solidFill>
                <a:latin typeface="Calibri"/>
                <a:cs typeface="Calibri"/>
              </a:rPr>
              <a:t> </a:t>
            </a:r>
            <a:r>
              <a:rPr sz="1100" spc="-5" dirty="0">
                <a:solidFill>
                  <a:srgbClr val="FFFFFF"/>
                </a:solidFill>
                <a:latin typeface="Calibri"/>
                <a:cs typeface="Calibri"/>
              </a:rPr>
              <a:t>εμφανίσετε</a:t>
            </a:r>
            <a:r>
              <a:rPr sz="1100" spc="25" dirty="0">
                <a:solidFill>
                  <a:srgbClr val="FFFFFF"/>
                </a:solidFill>
                <a:latin typeface="Calibri"/>
                <a:cs typeface="Calibri"/>
              </a:rPr>
              <a:t> </a:t>
            </a:r>
            <a:r>
              <a:rPr sz="1100" spc="-5" dirty="0">
                <a:solidFill>
                  <a:srgbClr val="FFFFFF"/>
                </a:solidFill>
                <a:latin typeface="Calibri"/>
                <a:cs typeface="Calibri"/>
              </a:rPr>
              <a:t>μόνο</a:t>
            </a:r>
            <a:r>
              <a:rPr sz="1100" spc="30" dirty="0">
                <a:solidFill>
                  <a:srgbClr val="FFFFFF"/>
                </a:solidFill>
                <a:latin typeface="Calibri"/>
                <a:cs typeface="Calibri"/>
              </a:rPr>
              <a:t> </a:t>
            </a:r>
            <a:r>
              <a:rPr sz="1100" spc="-5" dirty="0">
                <a:solidFill>
                  <a:srgbClr val="FFFFFF"/>
                </a:solidFill>
                <a:latin typeface="Calibri"/>
                <a:cs typeface="Calibri"/>
              </a:rPr>
              <a:t>την</a:t>
            </a:r>
            <a:r>
              <a:rPr sz="1100" spc="25" dirty="0">
                <a:solidFill>
                  <a:srgbClr val="FFFFFF"/>
                </a:solidFill>
                <a:latin typeface="Calibri"/>
                <a:cs typeface="Calibri"/>
              </a:rPr>
              <a:t> </a:t>
            </a:r>
            <a:r>
              <a:rPr sz="1100" spc="-5" dirty="0">
                <a:solidFill>
                  <a:srgbClr val="FFFFFF"/>
                </a:solidFill>
                <a:latin typeface="Calibri"/>
                <a:cs typeface="Calibri"/>
              </a:rPr>
              <a:t>πρώτη </a:t>
            </a:r>
            <a:r>
              <a:rPr sz="1100" dirty="0">
                <a:solidFill>
                  <a:srgbClr val="FFFFFF"/>
                </a:solidFill>
                <a:latin typeface="Calibri"/>
                <a:cs typeface="Calibri"/>
              </a:rPr>
              <a:t> </a:t>
            </a:r>
            <a:r>
              <a:rPr sz="1100" spc="-5" dirty="0">
                <a:solidFill>
                  <a:srgbClr val="FFFFFF"/>
                </a:solidFill>
                <a:latin typeface="Calibri"/>
                <a:cs typeface="Calibri"/>
              </a:rPr>
              <a:t>γραμμή</a:t>
            </a:r>
            <a:r>
              <a:rPr sz="1100" spc="25" dirty="0">
                <a:solidFill>
                  <a:srgbClr val="FFFFFF"/>
                </a:solidFill>
                <a:latin typeface="Calibri"/>
                <a:cs typeface="Calibri"/>
              </a:rPr>
              <a:t> </a:t>
            </a:r>
            <a:r>
              <a:rPr sz="1100" spc="-5" dirty="0">
                <a:solidFill>
                  <a:srgbClr val="FFFFFF"/>
                </a:solidFill>
                <a:latin typeface="Calibri"/>
                <a:cs typeface="Calibri"/>
              </a:rPr>
              <a:t>ενός</a:t>
            </a:r>
            <a:r>
              <a:rPr sz="1100" spc="30" dirty="0">
                <a:solidFill>
                  <a:srgbClr val="FFFFFF"/>
                </a:solidFill>
                <a:latin typeface="Calibri"/>
                <a:cs typeface="Calibri"/>
              </a:rPr>
              <a:t> </a:t>
            </a:r>
            <a:r>
              <a:rPr sz="1100" spc="-5" dirty="0">
                <a:solidFill>
                  <a:srgbClr val="FFFFFF"/>
                </a:solidFill>
                <a:latin typeface="Calibri"/>
                <a:cs typeface="Calibri"/>
              </a:rPr>
              <a:t>αρχείου</a:t>
            </a:r>
            <a:r>
              <a:rPr sz="1100" spc="-5" dirty="0">
                <a:solidFill>
                  <a:srgbClr val="FFFFFF"/>
                </a:solidFill>
                <a:latin typeface="Times New Roman"/>
                <a:cs typeface="Times New Roman"/>
              </a:rPr>
              <a:t>,</a:t>
            </a:r>
            <a:r>
              <a:rPr sz="1100" spc="5" dirty="0">
                <a:solidFill>
                  <a:srgbClr val="FFFFFF"/>
                </a:solidFill>
                <a:latin typeface="Times New Roman"/>
                <a:cs typeface="Times New Roman"/>
              </a:rPr>
              <a:t> </a:t>
            </a:r>
            <a:r>
              <a:rPr sz="1100" spc="-5" dirty="0">
                <a:solidFill>
                  <a:srgbClr val="FFFFFF"/>
                </a:solidFill>
                <a:latin typeface="Calibri"/>
                <a:cs typeface="Calibri"/>
              </a:rPr>
              <a:t>χρησιμοποιήστε</a:t>
            </a:r>
            <a:r>
              <a:rPr sz="1100" spc="30" dirty="0">
                <a:solidFill>
                  <a:srgbClr val="FFFFFF"/>
                </a:solidFill>
                <a:latin typeface="Calibri"/>
                <a:cs typeface="Calibri"/>
              </a:rPr>
              <a:t> </a:t>
            </a:r>
            <a:r>
              <a:rPr sz="1100" b="1" spc="-5" dirty="0">
                <a:solidFill>
                  <a:srgbClr val="FF0000"/>
                </a:solidFill>
                <a:latin typeface="Times New Roman"/>
                <a:cs typeface="Times New Roman"/>
              </a:rPr>
              <a:t>head</a:t>
            </a:r>
            <a:r>
              <a:rPr sz="1100" b="1" spc="10" dirty="0">
                <a:solidFill>
                  <a:srgbClr val="FF0000"/>
                </a:solidFill>
                <a:latin typeface="Times New Roman"/>
                <a:cs typeface="Times New Roman"/>
              </a:rPr>
              <a:t> </a:t>
            </a:r>
            <a:r>
              <a:rPr sz="1100" b="1" spc="-5" dirty="0">
                <a:solidFill>
                  <a:srgbClr val="FF0000"/>
                </a:solidFill>
                <a:latin typeface="Times New Roman"/>
                <a:cs typeface="Times New Roman"/>
              </a:rPr>
              <a:t>-1</a:t>
            </a:r>
            <a:r>
              <a:rPr sz="1100" b="1" spc="5" dirty="0">
                <a:solidFill>
                  <a:srgbClr val="FF0000"/>
                </a:solidFill>
                <a:latin typeface="Times New Roman"/>
                <a:cs typeface="Times New Roman"/>
              </a:rPr>
              <a:t> </a:t>
            </a:r>
            <a:r>
              <a:rPr sz="1100" b="1" spc="-5" dirty="0">
                <a:solidFill>
                  <a:srgbClr val="FF0000"/>
                </a:solidFill>
                <a:latin typeface="Times New Roman"/>
                <a:cs typeface="Times New Roman"/>
              </a:rPr>
              <a:t>file.</a:t>
            </a:r>
            <a:r>
              <a:rPr sz="1100" b="1" dirty="0">
                <a:solidFill>
                  <a:srgbClr val="FF0000"/>
                </a:solidFill>
                <a:latin typeface="Times New Roman"/>
                <a:cs typeface="Times New Roman"/>
              </a:rPr>
              <a:t> </a:t>
            </a:r>
            <a:r>
              <a:rPr sz="1100" spc="-5" dirty="0">
                <a:solidFill>
                  <a:srgbClr val="FFFFFF"/>
                </a:solidFill>
                <a:latin typeface="Calibri"/>
                <a:cs typeface="Calibri"/>
              </a:rPr>
              <a:t>Θέλετε</a:t>
            </a:r>
            <a:r>
              <a:rPr sz="1100" spc="30" dirty="0">
                <a:solidFill>
                  <a:srgbClr val="FFFFFF"/>
                </a:solidFill>
                <a:latin typeface="Calibri"/>
                <a:cs typeface="Calibri"/>
              </a:rPr>
              <a:t> </a:t>
            </a:r>
            <a:r>
              <a:rPr sz="1100" spc="-5" dirty="0">
                <a:solidFill>
                  <a:srgbClr val="FFFFFF"/>
                </a:solidFill>
                <a:latin typeface="Calibri"/>
                <a:cs typeface="Calibri"/>
              </a:rPr>
              <a:t>να</a:t>
            </a:r>
            <a:r>
              <a:rPr sz="1100" spc="35" dirty="0">
                <a:solidFill>
                  <a:srgbClr val="FFFFFF"/>
                </a:solidFill>
                <a:latin typeface="Calibri"/>
                <a:cs typeface="Calibri"/>
              </a:rPr>
              <a:t> </a:t>
            </a:r>
            <a:r>
              <a:rPr sz="1100" spc="-5" dirty="0">
                <a:solidFill>
                  <a:srgbClr val="FFFFFF"/>
                </a:solidFill>
                <a:latin typeface="Calibri"/>
                <a:cs typeface="Calibri"/>
              </a:rPr>
              <a:t>εμφανίσετε</a:t>
            </a:r>
            <a:r>
              <a:rPr sz="1100" spc="30" dirty="0">
                <a:solidFill>
                  <a:srgbClr val="FFFFFF"/>
                </a:solidFill>
                <a:latin typeface="Calibri"/>
                <a:cs typeface="Calibri"/>
              </a:rPr>
              <a:t> </a:t>
            </a:r>
            <a:r>
              <a:rPr sz="1100" spc="-5" dirty="0">
                <a:solidFill>
                  <a:srgbClr val="FFFFFF"/>
                </a:solidFill>
                <a:latin typeface="Calibri"/>
                <a:cs typeface="Calibri"/>
              </a:rPr>
              <a:t>τις</a:t>
            </a:r>
            <a:r>
              <a:rPr sz="1100" spc="35" dirty="0">
                <a:solidFill>
                  <a:srgbClr val="FFFFFF"/>
                </a:solidFill>
                <a:latin typeface="Calibri"/>
                <a:cs typeface="Calibri"/>
              </a:rPr>
              <a:t> </a:t>
            </a:r>
            <a:r>
              <a:rPr sz="1100" spc="-5" dirty="0">
                <a:solidFill>
                  <a:srgbClr val="FFFFFF"/>
                </a:solidFill>
                <a:latin typeface="Calibri"/>
                <a:cs typeface="Calibri"/>
              </a:rPr>
              <a:t>τρεις </a:t>
            </a:r>
            <a:r>
              <a:rPr sz="1100" dirty="0">
                <a:solidFill>
                  <a:srgbClr val="FFFFFF"/>
                </a:solidFill>
                <a:latin typeface="Calibri"/>
                <a:cs typeface="Calibri"/>
              </a:rPr>
              <a:t> </a:t>
            </a:r>
            <a:r>
              <a:rPr sz="1100" spc="-5" dirty="0">
                <a:solidFill>
                  <a:srgbClr val="FFFFFF"/>
                </a:solidFill>
                <a:latin typeface="Calibri"/>
                <a:cs typeface="Calibri"/>
              </a:rPr>
              <a:t>τελευταίες</a:t>
            </a:r>
            <a:r>
              <a:rPr sz="1100" spc="20" dirty="0">
                <a:solidFill>
                  <a:srgbClr val="FFFFFF"/>
                </a:solidFill>
                <a:latin typeface="Calibri"/>
                <a:cs typeface="Calibri"/>
              </a:rPr>
              <a:t> </a:t>
            </a:r>
            <a:r>
              <a:rPr sz="1100" spc="-5" dirty="0">
                <a:solidFill>
                  <a:srgbClr val="FFFFFF"/>
                </a:solidFill>
                <a:latin typeface="Calibri"/>
                <a:cs typeface="Calibri"/>
              </a:rPr>
              <a:t>γραμμές</a:t>
            </a:r>
            <a:r>
              <a:rPr sz="1100" spc="-5" dirty="0">
                <a:solidFill>
                  <a:srgbClr val="FFFFFF"/>
                </a:solidFill>
                <a:latin typeface="Times New Roman"/>
                <a:cs typeface="Times New Roman"/>
              </a:rPr>
              <a:t>; </a:t>
            </a:r>
            <a:r>
              <a:rPr sz="1100" spc="-5" dirty="0">
                <a:solidFill>
                  <a:srgbClr val="FFFFFF"/>
                </a:solidFill>
                <a:latin typeface="Calibri"/>
                <a:cs typeface="Calibri"/>
              </a:rPr>
              <a:t>Τότε</a:t>
            </a:r>
            <a:r>
              <a:rPr sz="1100" spc="20" dirty="0">
                <a:solidFill>
                  <a:srgbClr val="FFFFFF"/>
                </a:solidFill>
                <a:latin typeface="Calibri"/>
                <a:cs typeface="Calibri"/>
              </a:rPr>
              <a:t> </a:t>
            </a:r>
            <a:r>
              <a:rPr sz="1100" spc="-5" dirty="0">
                <a:solidFill>
                  <a:srgbClr val="FFFFFF"/>
                </a:solidFill>
                <a:latin typeface="Calibri"/>
                <a:cs typeface="Calibri"/>
              </a:rPr>
              <a:t>εκτελέστε</a:t>
            </a:r>
            <a:r>
              <a:rPr sz="1100" spc="20" dirty="0">
                <a:solidFill>
                  <a:srgbClr val="FFFFFF"/>
                </a:solidFill>
                <a:latin typeface="Calibri"/>
                <a:cs typeface="Calibri"/>
              </a:rPr>
              <a:t> </a:t>
            </a:r>
            <a:r>
              <a:rPr sz="1100" spc="-5" dirty="0">
                <a:solidFill>
                  <a:srgbClr val="FFFFFF"/>
                </a:solidFill>
                <a:latin typeface="Calibri"/>
                <a:cs typeface="Calibri"/>
              </a:rPr>
              <a:t>την</a:t>
            </a:r>
            <a:r>
              <a:rPr sz="1100" spc="20" dirty="0">
                <a:solidFill>
                  <a:srgbClr val="FFFFFF"/>
                </a:solidFill>
                <a:latin typeface="Calibri"/>
                <a:cs typeface="Calibri"/>
              </a:rPr>
              <a:t> </a:t>
            </a:r>
            <a:r>
              <a:rPr sz="1100" spc="-5" dirty="0">
                <a:solidFill>
                  <a:srgbClr val="FFFFFF"/>
                </a:solidFill>
                <a:latin typeface="Calibri"/>
                <a:cs typeface="Calibri"/>
              </a:rPr>
              <a:t>εντολή</a:t>
            </a:r>
            <a:r>
              <a:rPr sz="1100" spc="20" dirty="0">
                <a:solidFill>
                  <a:srgbClr val="FFFFFF"/>
                </a:solidFill>
                <a:latin typeface="Calibri"/>
                <a:cs typeface="Calibri"/>
              </a:rPr>
              <a:t> </a:t>
            </a:r>
            <a:r>
              <a:rPr sz="1100" b="1" spc="-5" dirty="0">
                <a:solidFill>
                  <a:srgbClr val="FF0000"/>
                </a:solidFill>
                <a:latin typeface="Times New Roman"/>
                <a:cs typeface="Times New Roman"/>
              </a:rPr>
              <a:t>tail -3 file.</a:t>
            </a:r>
            <a:endParaRPr sz="110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41</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p:nvPr/>
        </p:nvSpPr>
        <p:spPr>
          <a:xfrm>
            <a:off x="560069" y="697547"/>
            <a:ext cx="379730" cy="215900"/>
          </a:xfrm>
          <a:prstGeom prst="rect">
            <a:avLst/>
          </a:prstGeom>
        </p:spPr>
        <p:txBody>
          <a:bodyPr vert="horz" wrap="square" lIns="0" tIns="12700" rIns="0" bIns="0" rtlCol="0">
            <a:spAutoFit/>
          </a:bodyPr>
          <a:lstStyle/>
          <a:p>
            <a:pPr marL="12700">
              <a:lnSpc>
                <a:spcPct val="100000"/>
              </a:lnSpc>
              <a:spcBef>
                <a:spcPts val="100"/>
              </a:spcBef>
            </a:pPr>
            <a:r>
              <a:rPr sz="1250" b="1" spc="-25" dirty="0">
                <a:latin typeface="Times New Roman"/>
                <a:cs typeface="Times New Roman"/>
              </a:rPr>
              <a:t>Nan</a:t>
            </a:r>
            <a:r>
              <a:rPr sz="1250" b="1" dirty="0">
                <a:latin typeface="Times New Roman"/>
                <a:cs typeface="Times New Roman"/>
              </a:rPr>
              <a:t>o</a:t>
            </a:r>
            <a:endParaRPr sz="125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42</a:t>
            </a:r>
          </a:p>
        </p:txBody>
      </p:sp>
      <p:sp>
        <p:nvSpPr>
          <p:cNvPr id="4" name="object 4"/>
          <p:cNvSpPr txBox="1"/>
          <p:nvPr/>
        </p:nvSpPr>
        <p:spPr>
          <a:xfrm>
            <a:off x="651509" y="1729422"/>
            <a:ext cx="11332210" cy="3803605"/>
          </a:xfrm>
          <a:prstGeom prst="rect">
            <a:avLst/>
          </a:prstGeom>
        </p:spPr>
        <p:txBody>
          <a:bodyPr vert="horz" wrap="square" lIns="0" tIns="12700" rIns="0" bIns="0" rtlCol="0">
            <a:spAutoFit/>
          </a:bodyPr>
          <a:lstStyle/>
          <a:p>
            <a:pPr marL="19685">
              <a:lnSpc>
                <a:spcPct val="100000"/>
              </a:lnSpc>
              <a:spcBef>
                <a:spcPts val="100"/>
              </a:spcBef>
            </a:pPr>
            <a:r>
              <a:rPr lang="el-GR" sz="1250" spc="-5" dirty="0">
                <a:latin typeface="Calibri"/>
                <a:cs typeface="Calibri"/>
              </a:rPr>
              <a:t>Βασικές λειτουργίες του </a:t>
            </a:r>
            <a:r>
              <a:rPr lang="el-GR" sz="1250" spc="-5" dirty="0" err="1">
                <a:latin typeface="Calibri"/>
                <a:cs typeface="Calibri"/>
              </a:rPr>
              <a:t>nano</a:t>
            </a:r>
            <a:r>
              <a:rPr lang="el-GR" sz="1250" spc="-5" dirty="0">
                <a:latin typeface="Calibri"/>
                <a:cs typeface="Calibri"/>
              </a:rPr>
              <a:t>:</a:t>
            </a:r>
          </a:p>
          <a:p>
            <a:pPr marL="19685">
              <a:lnSpc>
                <a:spcPct val="100000"/>
              </a:lnSpc>
              <a:spcBef>
                <a:spcPts val="100"/>
              </a:spcBef>
            </a:pPr>
            <a:r>
              <a:rPr lang="el-GR" sz="1250" spc="-5" dirty="0">
                <a:latin typeface="Calibri"/>
                <a:cs typeface="Calibri"/>
              </a:rPr>
              <a:t>Με την εκκίνηση του </a:t>
            </a:r>
            <a:r>
              <a:rPr lang="el-GR" sz="1250" spc="-5" dirty="0" err="1">
                <a:latin typeface="Calibri"/>
                <a:cs typeface="Calibri"/>
              </a:rPr>
              <a:t>nano</a:t>
            </a:r>
            <a:r>
              <a:rPr lang="el-GR" sz="1250" spc="-5" dirty="0">
                <a:latin typeface="Calibri"/>
                <a:cs typeface="Calibri"/>
              </a:rPr>
              <a:t>, εμφανίζονται το περιεχόμενο του αρχείου και μια λίστα εντολών στο κάτω μέρος της οθόνης.</a:t>
            </a:r>
          </a:p>
          <a:p>
            <a:pPr marL="19685">
              <a:lnSpc>
                <a:spcPct val="100000"/>
              </a:lnSpc>
              <a:spcBef>
                <a:spcPts val="100"/>
              </a:spcBef>
            </a:pPr>
            <a:r>
              <a:rPr lang="el-GR" sz="1250" spc="-5" dirty="0">
                <a:latin typeface="Calibri"/>
                <a:cs typeface="Calibri"/>
              </a:rPr>
              <a:t>Οι εντολές χρησιμοποιούν το σύμβολο ^ που αντιστοιχεί στο πλήκτρο </a:t>
            </a:r>
            <a:r>
              <a:rPr lang="el-GR" sz="1250" spc="-5" dirty="0" err="1">
                <a:latin typeface="Calibri"/>
                <a:cs typeface="Calibri"/>
              </a:rPr>
              <a:t>Ctrl</a:t>
            </a:r>
            <a:r>
              <a:rPr lang="el-GR" sz="1250" spc="-5" dirty="0">
                <a:latin typeface="Calibri"/>
                <a:cs typeface="Calibri"/>
              </a:rPr>
              <a:t>.</a:t>
            </a:r>
          </a:p>
          <a:p>
            <a:pPr marL="19685">
              <a:lnSpc>
                <a:spcPct val="100000"/>
              </a:lnSpc>
              <a:spcBef>
                <a:spcPts val="100"/>
              </a:spcBef>
            </a:pPr>
            <a:r>
              <a:rPr lang="el-GR" sz="1250" spc="-5" dirty="0">
                <a:latin typeface="Calibri"/>
                <a:cs typeface="Calibri"/>
              </a:rPr>
              <a:t>Π.χ. </a:t>
            </a:r>
            <a:r>
              <a:rPr lang="el-GR" sz="1250" spc="-5" dirty="0" err="1">
                <a:latin typeface="Calibri"/>
                <a:cs typeface="Calibri"/>
              </a:rPr>
              <a:t>Ctrl</a:t>
            </a:r>
            <a:r>
              <a:rPr lang="el-GR" sz="1250" spc="-5" dirty="0">
                <a:latin typeface="Calibri"/>
                <a:cs typeface="Calibri"/>
              </a:rPr>
              <a:t> + X για έξοδο από το </a:t>
            </a:r>
            <a:r>
              <a:rPr lang="el-GR" sz="1250" spc="-5" dirty="0" err="1">
                <a:latin typeface="Calibri"/>
                <a:cs typeface="Calibri"/>
              </a:rPr>
              <a:t>nano</a:t>
            </a:r>
            <a:r>
              <a:rPr lang="el-GR" sz="1250" spc="-5" dirty="0">
                <a:latin typeface="Calibri"/>
                <a:cs typeface="Calibri"/>
              </a:rPr>
              <a:t>.</a:t>
            </a:r>
          </a:p>
          <a:p>
            <a:pPr marL="19685">
              <a:lnSpc>
                <a:spcPct val="100000"/>
              </a:lnSpc>
              <a:spcBef>
                <a:spcPts val="100"/>
              </a:spcBef>
            </a:pPr>
            <a:r>
              <a:rPr lang="el-GR" sz="1250" spc="-5" dirty="0">
                <a:latin typeface="Calibri"/>
                <a:cs typeface="Calibri"/>
              </a:rPr>
              <a:t>Τα βελάκια πάνω/κάτω μετακινούν τον κέρσορα μεταξύ γραμμών.</a:t>
            </a:r>
          </a:p>
          <a:p>
            <a:pPr marL="19685">
              <a:lnSpc>
                <a:spcPct val="100000"/>
              </a:lnSpc>
              <a:spcBef>
                <a:spcPts val="100"/>
              </a:spcBef>
            </a:pPr>
            <a:r>
              <a:rPr lang="el-GR" sz="1250" spc="-5" dirty="0">
                <a:latin typeface="Calibri"/>
                <a:cs typeface="Calibri"/>
              </a:rPr>
              <a:t>Τα βελάκια δεξιά/αριστερά μετακινούν τον κέρσορα μέσα στην ίδια γραμμή.</a:t>
            </a:r>
          </a:p>
          <a:p>
            <a:pPr marL="19685">
              <a:lnSpc>
                <a:spcPct val="100000"/>
              </a:lnSpc>
              <a:spcBef>
                <a:spcPts val="100"/>
              </a:spcBef>
            </a:pPr>
            <a:r>
              <a:rPr lang="el-GR" sz="1250" spc="-5" dirty="0">
                <a:latin typeface="Calibri"/>
                <a:cs typeface="Calibri"/>
              </a:rPr>
              <a:t>Απλώς πληκτρολογείτε το κείμενο που θέλετε.</a:t>
            </a:r>
          </a:p>
          <a:p>
            <a:pPr marL="19685">
              <a:lnSpc>
                <a:spcPct val="100000"/>
              </a:lnSpc>
              <a:spcBef>
                <a:spcPts val="100"/>
              </a:spcBef>
            </a:pPr>
            <a:r>
              <a:rPr lang="el-GR" sz="1250" spc="-5" dirty="0">
                <a:latin typeface="Calibri"/>
                <a:cs typeface="Calibri"/>
              </a:rPr>
              <a:t>Για να αποθηκεύσετε, πατήστε </a:t>
            </a:r>
            <a:r>
              <a:rPr lang="el-GR" sz="1250" spc="-5" dirty="0" err="1">
                <a:latin typeface="Calibri"/>
                <a:cs typeface="Calibri"/>
              </a:rPr>
              <a:t>Ctrl</a:t>
            </a:r>
            <a:r>
              <a:rPr lang="el-GR" sz="1250" spc="-5" dirty="0">
                <a:latin typeface="Calibri"/>
                <a:cs typeface="Calibri"/>
              </a:rPr>
              <a:t> + O.</a:t>
            </a:r>
          </a:p>
          <a:p>
            <a:pPr marL="19685">
              <a:lnSpc>
                <a:spcPct val="100000"/>
              </a:lnSpc>
              <a:spcBef>
                <a:spcPts val="100"/>
              </a:spcBef>
            </a:pPr>
            <a:r>
              <a:rPr lang="el-GR" sz="1250" spc="-5" dirty="0">
                <a:latin typeface="Calibri"/>
                <a:cs typeface="Calibri"/>
              </a:rPr>
              <a:t>Αν ξεχάσετε να αποθηκεύσετε πριν την έξοδο, το </a:t>
            </a:r>
            <a:r>
              <a:rPr lang="el-GR" sz="1250" spc="-5" dirty="0" err="1">
                <a:latin typeface="Calibri"/>
                <a:cs typeface="Calibri"/>
              </a:rPr>
              <a:t>nano</a:t>
            </a:r>
            <a:r>
              <a:rPr lang="el-GR" sz="1250" spc="-5" dirty="0">
                <a:latin typeface="Calibri"/>
                <a:cs typeface="Calibri"/>
              </a:rPr>
              <a:t> θα σας ρωτήσει αν θέλετε να αποθηκεύσετε.</a:t>
            </a:r>
          </a:p>
          <a:p>
            <a:pPr marL="19685">
              <a:lnSpc>
                <a:spcPct val="100000"/>
              </a:lnSpc>
              <a:spcBef>
                <a:spcPts val="100"/>
              </a:spcBef>
            </a:pPr>
            <a:r>
              <a:rPr lang="el-GR" sz="1250" spc="-5" dirty="0">
                <a:latin typeface="Calibri"/>
                <a:cs typeface="Calibri"/>
              </a:rPr>
              <a:t>Για περισσότερη βοήθεια, πατήστε </a:t>
            </a:r>
            <a:r>
              <a:rPr lang="el-GR" sz="1250" spc="-5" dirty="0" err="1">
                <a:latin typeface="Calibri"/>
                <a:cs typeface="Calibri"/>
              </a:rPr>
              <a:t>Ctrl</a:t>
            </a:r>
            <a:r>
              <a:rPr lang="el-GR" sz="1250" spc="-5" dirty="0">
                <a:latin typeface="Calibri"/>
                <a:cs typeface="Calibri"/>
              </a:rPr>
              <a:t> + G.</a:t>
            </a:r>
            <a:endParaRPr lang="en-US" sz="1250" spc="-5" dirty="0">
              <a:latin typeface="Calibri"/>
              <a:cs typeface="Calibri"/>
            </a:endParaRPr>
          </a:p>
          <a:p>
            <a:pPr marL="19685">
              <a:lnSpc>
                <a:spcPct val="100000"/>
              </a:lnSpc>
              <a:spcBef>
                <a:spcPts val="100"/>
              </a:spcBef>
            </a:pPr>
            <a:endParaRPr lang="en-US" sz="1250" spc="-5" dirty="0">
              <a:latin typeface="Calibri"/>
              <a:cs typeface="Calibri"/>
            </a:endParaRPr>
          </a:p>
          <a:p>
            <a:pPr marL="19685" marR="0" lvl="0" indent="0" fontAlgn="base">
              <a:spcBef>
                <a:spcPts val="100"/>
              </a:spcBef>
              <a:spcAft>
                <a:spcPct val="0"/>
              </a:spcAft>
              <a:buClrTx/>
              <a:buSzTx/>
              <a:buFontTx/>
              <a:buNone/>
              <a:tabLst/>
            </a:pPr>
            <a:r>
              <a:rPr lang="el-GR" altLang="el-GR" sz="1250" spc="-5" dirty="0">
                <a:latin typeface="Calibri"/>
                <a:cs typeface="Calibri"/>
              </a:rPr>
              <a:t>Χρήση του επεξεργαστή κειμένου </a:t>
            </a:r>
            <a:r>
              <a:rPr lang="el-GR" altLang="el-GR" sz="1250" spc="-5" dirty="0" err="1">
                <a:latin typeface="Calibri"/>
                <a:cs typeface="Calibri"/>
              </a:rPr>
              <a:t>nano</a:t>
            </a:r>
            <a:endParaRPr lang="el-GR" altLang="el-GR" sz="1250" spc="-5" dirty="0">
              <a:latin typeface="Calibri"/>
              <a:cs typeface="Calibri"/>
            </a:endParaRPr>
          </a:p>
          <a:p>
            <a:pPr marL="19685" marR="0" lvl="0" indent="0" fontAlgn="base">
              <a:spcBef>
                <a:spcPts val="100"/>
              </a:spcBef>
              <a:spcAft>
                <a:spcPct val="0"/>
              </a:spcAft>
              <a:buClrTx/>
              <a:buSzTx/>
              <a:buFontTx/>
              <a:buChar char="•"/>
              <a:tabLst/>
            </a:pPr>
            <a:r>
              <a:rPr lang="el-GR" altLang="el-GR" sz="1250" spc="-5" dirty="0">
                <a:latin typeface="Calibri"/>
                <a:cs typeface="Calibri"/>
              </a:rPr>
              <a:t>Αν χρειάζεστε να επεξεργαστείτε ένα αρχείο άμεσα χωρίς να μάθετε σύνθετες εντολές, χρησιμοποιήστε το </a:t>
            </a:r>
            <a:r>
              <a:rPr lang="el-GR" altLang="el-GR" sz="1250" spc="-5" dirty="0" err="1">
                <a:latin typeface="Calibri"/>
                <a:cs typeface="Calibri"/>
              </a:rPr>
              <a:t>nano</a:t>
            </a:r>
            <a:r>
              <a:rPr lang="el-GR" altLang="el-GR" sz="1250" spc="-5" dirty="0">
                <a:latin typeface="Calibri"/>
                <a:cs typeface="Calibri"/>
              </a:rPr>
              <a:t>.</a:t>
            </a:r>
          </a:p>
          <a:p>
            <a:pPr marL="19685" marR="0" lvl="0" indent="0" fontAlgn="base">
              <a:spcBef>
                <a:spcPts val="100"/>
              </a:spcBef>
              <a:spcAft>
                <a:spcPct val="0"/>
              </a:spcAft>
              <a:buClrTx/>
              <a:buSzTx/>
              <a:buFontTx/>
              <a:buChar char="•"/>
              <a:tabLst/>
            </a:pPr>
            <a:r>
              <a:rPr lang="el-GR" altLang="el-GR" sz="1250" spc="-5" dirty="0">
                <a:latin typeface="Calibri"/>
                <a:cs typeface="Calibri"/>
              </a:rPr>
              <a:t>Το </a:t>
            </a:r>
            <a:r>
              <a:rPr lang="el-GR" altLang="el-GR" sz="1250" spc="-5" dirty="0" err="1">
                <a:latin typeface="Calibri"/>
                <a:cs typeface="Calibri"/>
              </a:rPr>
              <a:t>nano</a:t>
            </a:r>
            <a:r>
              <a:rPr lang="el-GR" altLang="el-GR" sz="1250" spc="-5" dirty="0">
                <a:latin typeface="Calibri"/>
                <a:cs typeface="Calibri"/>
              </a:rPr>
              <a:t> είναι κλώνος του </a:t>
            </a:r>
            <a:r>
              <a:rPr lang="el-GR" altLang="el-GR" sz="1250" spc="-5" dirty="0" err="1">
                <a:latin typeface="Calibri"/>
                <a:cs typeface="Calibri"/>
              </a:rPr>
              <a:t>pico</a:t>
            </a:r>
            <a:r>
              <a:rPr lang="el-GR" altLang="el-GR" sz="1250" spc="-5" dirty="0">
                <a:latin typeface="Calibri"/>
                <a:cs typeface="Calibri"/>
              </a:rPr>
              <a:t>, οπότε αν η εντολή </a:t>
            </a:r>
            <a:r>
              <a:rPr lang="el-GR" altLang="el-GR" sz="1250" spc="-5" dirty="0" err="1">
                <a:latin typeface="Calibri"/>
                <a:cs typeface="Calibri"/>
              </a:rPr>
              <a:t>nano</a:t>
            </a:r>
            <a:r>
              <a:rPr lang="el-GR" altLang="el-GR" sz="1250" spc="-5" dirty="0">
                <a:latin typeface="Calibri"/>
                <a:cs typeface="Calibri"/>
              </a:rPr>
              <a:t> δεν είναι διαθέσιμη, δοκιμάστε </a:t>
            </a:r>
            <a:r>
              <a:rPr lang="el-GR" altLang="el-GR" sz="1250" spc="-5" dirty="0" err="1">
                <a:latin typeface="Calibri"/>
                <a:cs typeface="Calibri"/>
              </a:rPr>
              <a:t>pico</a:t>
            </a:r>
            <a:r>
              <a:rPr lang="el-GR" altLang="el-GR" sz="1250" spc="-5" dirty="0">
                <a:latin typeface="Calibri"/>
                <a:cs typeface="Calibri"/>
              </a:rPr>
              <a:t>.</a:t>
            </a:r>
          </a:p>
          <a:p>
            <a:pPr marL="19685" marR="0" lvl="0" indent="0" fontAlgn="base">
              <a:spcBef>
                <a:spcPts val="100"/>
              </a:spcBef>
              <a:spcAft>
                <a:spcPct val="0"/>
              </a:spcAft>
              <a:buClrTx/>
              <a:buSzTx/>
              <a:buFontTx/>
              <a:buChar char="•"/>
              <a:tabLst/>
            </a:pPr>
            <a:r>
              <a:rPr lang="el-GR" altLang="el-GR" sz="1250" spc="-5" dirty="0">
                <a:latin typeface="Calibri"/>
                <a:cs typeface="Calibri"/>
              </a:rPr>
              <a:t>Αν και δεν είναι τόσο ισχυρό όσο άλλοι επεξεργαστές, είναι πολύ πιο εύκολο στην εκμάθηση.</a:t>
            </a:r>
          </a:p>
          <a:p>
            <a:pPr marL="19685">
              <a:lnSpc>
                <a:spcPct val="100000"/>
              </a:lnSpc>
              <a:spcBef>
                <a:spcPts val="100"/>
              </a:spcBef>
            </a:pPr>
            <a:endParaRPr lang="el-GR" sz="1250" spc="-5" dirty="0">
              <a:latin typeface="Calibri"/>
              <a:cs typeface="Calibri"/>
            </a:endParaRPr>
          </a:p>
          <a:p>
            <a:pPr marL="19685">
              <a:lnSpc>
                <a:spcPct val="100000"/>
              </a:lnSpc>
              <a:spcBef>
                <a:spcPts val="100"/>
              </a:spcBef>
            </a:pPr>
            <a:endParaRPr lang="el-GR" sz="1250" spc="-5" dirty="0">
              <a:latin typeface="Calibri"/>
              <a:cs typeface="Calibri"/>
            </a:endParaRPr>
          </a:p>
          <a:p>
            <a:pPr>
              <a:lnSpc>
                <a:spcPct val="100000"/>
              </a:lnSpc>
              <a:spcBef>
                <a:spcPts val="45"/>
              </a:spcBef>
            </a:pPr>
            <a:endParaRPr sz="1450" dirty="0">
              <a:latin typeface="Times New Roman"/>
              <a:cs typeface="Times New Roman"/>
            </a:endParaRPr>
          </a:p>
        </p:txBody>
      </p:sp>
      <p:sp>
        <p:nvSpPr>
          <p:cNvPr id="7" name="Rectangle 2">
            <a:extLst>
              <a:ext uri="{FF2B5EF4-FFF2-40B4-BE49-F238E27FC236}">
                <a16:creationId xmlns:a16="http://schemas.microsoft.com/office/drawing/2014/main" id="{5EC0431F-CDD6-560E-EA5D-02B53A6AE99C}"/>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pic>
        <p:nvPicPr>
          <p:cNvPr id="3" name="object 3"/>
          <p:cNvPicPr/>
          <p:nvPr/>
        </p:nvPicPr>
        <p:blipFill>
          <a:blip r:embed="rId3" cstate="print"/>
          <a:stretch>
            <a:fillRect/>
          </a:stretch>
        </p:blipFill>
        <p:spPr>
          <a:xfrm>
            <a:off x="572769" y="873442"/>
            <a:ext cx="6380162" cy="4459287"/>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43</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a:spLocks noGrp="1"/>
          </p:cNvSpPr>
          <p:nvPr>
            <p:ph type="title"/>
          </p:nvPr>
        </p:nvSpPr>
        <p:spPr>
          <a:xfrm>
            <a:off x="676909" y="813434"/>
            <a:ext cx="1993264" cy="314960"/>
          </a:xfrm>
          <a:prstGeom prst="rect">
            <a:avLst/>
          </a:prstGeom>
        </p:spPr>
        <p:txBody>
          <a:bodyPr vert="horz" wrap="square" lIns="0" tIns="12700" rIns="0" bIns="0" rtlCol="0">
            <a:spAutoFit/>
          </a:bodyPr>
          <a:lstStyle/>
          <a:p>
            <a:pPr marL="12700">
              <a:lnSpc>
                <a:spcPct val="100000"/>
              </a:lnSpc>
              <a:spcBef>
                <a:spcPts val="100"/>
              </a:spcBef>
            </a:pPr>
            <a:r>
              <a:rPr sz="1900" b="1" spc="-5" dirty="0">
                <a:latin typeface="Times New Roman"/>
                <a:cs typeface="Times New Roman"/>
              </a:rPr>
              <a:t>Vi</a:t>
            </a:r>
            <a:r>
              <a:rPr sz="1900" b="1" spc="-20" dirty="0">
                <a:latin typeface="Times New Roman"/>
                <a:cs typeface="Times New Roman"/>
              </a:rPr>
              <a:t> </a:t>
            </a:r>
            <a:r>
              <a:rPr sz="1900" b="1" spc="-15" dirty="0">
                <a:latin typeface="Times New Roman"/>
                <a:cs typeface="Times New Roman"/>
              </a:rPr>
              <a:t>Improved</a:t>
            </a:r>
            <a:r>
              <a:rPr sz="1900" b="1" spc="-40" dirty="0">
                <a:latin typeface="Times New Roman"/>
                <a:cs typeface="Times New Roman"/>
              </a:rPr>
              <a:t> </a:t>
            </a:r>
            <a:r>
              <a:rPr sz="1900" b="1" spc="-15" dirty="0">
                <a:latin typeface="Times New Roman"/>
                <a:cs typeface="Times New Roman"/>
              </a:rPr>
              <a:t>(Vim)</a:t>
            </a:r>
            <a:endParaRPr sz="190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44</a:t>
            </a:r>
          </a:p>
        </p:txBody>
      </p:sp>
      <p:sp>
        <p:nvSpPr>
          <p:cNvPr id="4" name="object 4"/>
          <p:cNvSpPr txBox="1"/>
          <p:nvPr/>
        </p:nvSpPr>
        <p:spPr>
          <a:xfrm>
            <a:off x="676909" y="1761807"/>
            <a:ext cx="10876280" cy="2936875"/>
          </a:xfrm>
          <a:prstGeom prst="rect">
            <a:avLst/>
          </a:prstGeom>
        </p:spPr>
        <p:txBody>
          <a:bodyPr vert="horz" wrap="square" lIns="0" tIns="12700" rIns="0" bIns="0" rtlCol="0">
            <a:spAutoFit/>
          </a:bodyPr>
          <a:lstStyle/>
          <a:p>
            <a:pPr marL="12700" marR="118110" indent="101600" algn="just">
              <a:lnSpc>
                <a:spcPct val="113500"/>
              </a:lnSpc>
              <a:spcBef>
                <a:spcPts val="100"/>
              </a:spcBef>
            </a:pPr>
            <a:r>
              <a:rPr sz="1250" b="1" dirty="0">
                <a:solidFill>
                  <a:srgbClr val="FF0000"/>
                </a:solidFill>
                <a:latin typeface="Calibri"/>
                <a:cs typeface="Calibri"/>
              </a:rPr>
              <a:t>Το </a:t>
            </a:r>
            <a:r>
              <a:rPr sz="1250" b="1" spc="-5" dirty="0">
                <a:solidFill>
                  <a:srgbClr val="FF0000"/>
                </a:solidFill>
                <a:latin typeface="Times New Roman"/>
                <a:cs typeface="Times New Roman"/>
              </a:rPr>
              <a:t>Vi/Vim </a:t>
            </a:r>
            <a:r>
              <a:rPr sz="1250" spc="-5" dirty="0">
                <a:latin typeface="Calibri"/>
                <a:cs typeface="Calibri"/>
              </a:rPr>
              <a:t>είναι συντακτήρας κειμένου </a:t>
            </a:r>
            <a:r>
              <a:rPr sz="1250" spc="-5" dirty="0">
                <a:latin typeface="Times New Roman"/>
                <a:cs typeface="Times New Roman"/>
              </a:rPr>
              <a:t>Unix </a:t>
            </a:r>
            <a:r>
              <a:rPr sz="1250" spc="-5" dirty="0">
                <a:latin typeface="Calibri"/>
                <a:cs typeface="Calibri"/>
              </a:rPr>
              <a:t>που περιλαμβάνεται στα </a:t>
            </a:r>
            <a:r>
              <a:rPr sz="1250" spc="-5" dirty="0">
                <a:latin typeface="Times New Roman"/>
                <a:cs typeface="Times New Roman"/>
              </a:rPr>
              <a:t>Linux BSD </a:t>
            </a:r>
            <a:r>
              <a:rPr sz="1250" dirty="0">
                <a:latin typeface="Times New Roman"/>
                <a:cs typeface="Times New Roman"/>
              </a:rPr>
              <a:t>- </a:t>
            </a:r>
            <a:r>
              <a:rPr sz="1250" spc="-5" dirty="0">
                <a:latin typeface="Times New Roman"/>
                <a:cs typeface="Times New Roman"/>
              </a:rPr>
              <a:t>Berkeley Software Distribution </a:t>
            </a:r>
            <a:r>
              <a:rPr sz="1250" dirty="0">
                <a:latin typeface="Times New Roman"/>
                <a:cs typeface="Times New Roman"/>
              </a:rPr>
              <a:t>- </a:t>
            </a:r>
            <a:r>
              <a:rPr sz="1250" spc="-5" dirty="0">
                <a:latin typeface="Calibri"/>
                <a:cs typeface="Calibri"/>
              </a:rPr>
              <a:t>διανομή </a:t>
            </a:r>
            <a:r>
              <a:rPr sz="1250" spc="-5" dirty="0">
                <a:latin typeface="Times New Roman"/>
                <a:cs typeface="Times New Roman"/>
              </a:rPr>
              <a:t>UNIX </a:t>
            </a:r>
            <a:r>
              <a:rPr sz="1250" spc="-5" dirty="0">
                <a:latin typeface="Calibri"/>
                <a:cs typeface="Calibri"/>
              </a:rPr>
              <a:t>λογισμικού</a:t>
            </a:r>
            <a:r>
              <a:rPr sz="1250" spc="-5" dirty="0">
                <a:latin typeface="Times New Roman"/>
                <a:cs typeface="Times New Roman"/>
              </a:rPr>
              <a:t>. </a:t>
            </a:r>
            <a:r>
              <a:rPr sz="1250" spc="-5" dirty="0">
                <a:latin typeface="Calibri"/>
                <a:cs typeface="Calibri"/>
              </a:rPr>
              <a:t>Είναι γνωστός την </a:t>
            </a:r>
            <a:r>
              <a:rPr sz="1250" dirty="0">
                <a:latin typeface="Calibri"/>
                <a:cs typeface="Calibri"/>
              </a:rPr>
              <a:t> </a:t>
            </a:r>
            <a:r>
              <a:rPr sz="1250" spc="-5" dirty="0">
                <a:latin typeface="Calibri"/>
                <a:cs typeface="Calibri"/>
              </a:rPr>
              <a:t>ταχύτητα και </a:t>
            </a:r>
            <a:r>
              <a:rPr sz="1250" dirty="0">
                <a:latin typeface="Times New Roman"/>
                <a:cs typeface="Times New Roman"/>
              </a:rPr>
              <a:t>, </a:t>
            </a:r>
            <a:r>
              <a:rPr sz="1250" spc="-5" dirty="0">
                <a:latin typeface="Calibri"/>
                <a:cs typeface="Calibri"/>
              </a:rPr>
              <a:t>εν μέρει επειδή είναι μια μικρή εφαρμογή που μπορεί να εκτελεστεί σε τερματικό </a:t>
            </a:r>
            <a:r>
              <a:rPr sz="1250" spc="-5" dirty="0">
                <a:latin typeface="Times New Roman"/>
                <a:cs typeface="Times New Roman"/>
              </a:rPr>
              <a:t>(</a:t>
            </a:r>
            <a:r>
              <a:rPr sz="1250" spc="-5" dirty="0">
                <a:latin typeface="Calibri"/>
                <a:cs typeface="Calibri"/>
              </a:rPr>
              <a:t>αν και διαθέτει επίσης γραφικό περιβάλλον</a:t>
            </a:r>
            <a:r>
              <a:rPr sz="1250" spc="-5" dirty="0">
                <a:latin typeface="Times New Roman"/>
                <a:cs typeface="Times New Roman"/>
              </a:rPr>
              <a:t>), </a:t>
            </a:r>
            <a:r>
              <a:rPr sz="1250" spc="-5" dirty="0">
                <a:latin typeface="Calibri"/>
                <a:cs typeface="Calibri"/>
              </a:rPr>
              <a:t>αλλά κυρίως επειδή </a:t>
            </a:r>
            <a:r>
              <a:rPr sz="1250" dirty="0">
                <a:latin typeface="Calibri"/>
                <a:cs typeface="Calibri"/>
              </a:rPr>
              <a:t> </a:t>
            </a:r>
            <a:r>
              <a:rPr sz="1250" spc="-5" dirty="0">
                <a:latin typeface="Calibri"/>
                <a:cs typeface="Calibri"/>
              </a:rPr>
              <a:t>μπορεί</a:t>
            </a:r>
            <a:r>
              <a:rPr sz="1250" spc="25" dirty="0">
                <a:latin typeface="Calibri"/>
                <a:cs typeface="Calibri"/>
              </a:rPr>
              <a:t> </a:t>
            </a:r>
            <a:r>
              <a:rPr sz="1250" spc="-5" dirty="0">
                <a:latin typeface="Calibri"/>
                <a:cs typeface="Calibri"/>
              </a:rPr>
              <a:t>να</a:t>
            </a:r>
            <a:r>
              <a:rPr sz="1250" spc="25" dirty="0">
                <a:latin typeface="Calibri"/>
                <a:cs typeface="Calibri"/>
              </a:rPr>
              <a:t> </a:t>
            </a:r>
            <a:r>
              <a:rPr sz="1250" spc="-5" dirty="0">
                <a:latin typeface="Calibri"/>
                <a:cs typeface="Calibri"/>
              </a:rPr>
              <a:t>ελεγχθεί</a:t>
            </a:r>
            <a:r>
              <a:rPr sz="1250" spc="25" dirty="0">
                <a:latin typeface="Calibri"/>
                <a:cs typeface="Calibri"/>
              </a:rPr>
              <a:t> </a:t>
            </a:r>
            <a:r>
              <a:rPr sz="1250" spc="-5" dirty="0">
                <a:latin typeface="Calibri"/>
                <a:cs typeface="Calibri"/>
              </a:rPr>
              <a:t>ολόκληρο</a:t>
            </a:r>
            <a:r>
              <a:rPr sz="1250" spc="25" dirty="0">
                <a:latin typeface="Calibri"/>
                <a:cs typeface="Calibri"/>
              </a:rPr>
              <a:t> </a:t>
            </a:r>
            <a:r>
              <a:rPr sz="1250" spc="-5" dirty="0">
                <a:latin typeface="Calibri"/>
                <a:cs typeface="Calibri"/>
              </a:rPr>
              <a:t>με</a:t>
            </a:r>
            <a:r>
              <a:rPr sz="1250" spc="25" dirty="0">
                <a:latin typeface="Calibri"/>
                <a:cs typeface="Calibri"/>
              </a:rPr>
              <a:t> </a:t>
            </a:r>
            <a:r>
              <a:rPr sz="1250" dirty="0">
                <a:latin typeface="Calibri"/>
                <a:cs typeface="Calibri"/>
              </a:rPr>
              <a:t>το</a:t>
            </a:r>
            <a:r>
              <a:rPr sz="1250" spc="30" dirty="0">
                <a:latin typeface="Calibri"/>
                <a:cs typeface="Calibri"/>
              </a:rPr>
              <a:t> </a:t>
            </a:r>
            <a:r>
              <a:rPr sz="1250" spc="-5" dirty="0">
                <a:latin typeface="Calibri"/>
                <a:cs typeface="Calibri"/>
              </a:rPr>
              <a:t>πληκτρολόγιο</a:t>
            </a:r>
            <a:r>
              <a:rPr sz="1250" spc="25" dirty="0">
                <a:latin typeface="Calibri"/>
                <a:cs typeface="Calibri"/>
              </a:rPr>
              <a:t> </a:t>
            </a:r>
            <a:r>
              <a:rPr sz="1250" spc="-5" dirty="0">
                <a:latin typeface="Calibri"/>
                <a:cs typeface="Calibri"/>
              </a:rPr>
              <a:t>χωρίς</a:t>
            </a:r>
            <a:r>
              <a:rPr sz="1250" spc="20" dirty="0">
                <a:latin typeface="Calibri"/>
                <a:cs typeface="Calibri"/>
              </a:rPr>
              <a:t> </a:t>
            </a:r>
            <a:r>
              <a:rPr sz="1250" spc="-5" dirty="0">
                <a:latin typeface="Calibri"/>
                <a:cs typeface="Calibri"/>
              </a:rPr>
              <a:t>να</a:t>
            </a:r>
            <a:r>
              <a:rPr sz="1250" spc="25" dirty="0">
                <a:latin typeface="Calibri"/>
                <a:cs typeface="Calibri"/>
              </a:rPr>
              <a:t> </a:t>
            </a:r>
            <a:r>
              <a:rPr sz="1250" spc="-5" dirty="0">
                <a:latin typeface="Calibri"/>
                <a:cs typeface="Calibri"/>
              </a:rPr>
              <a:t>χρειάζεται</a:t>
            </a:r>
            <a:r>
              <a:rPr sz="1250" spc="30" dirty="0">
                <a:latin typeface="Calibri"/>
                <a:cs typeface="Calibri"/>
              </a:rPr>
              <a:t> </a:t>
            </a:r>
            <a:r>
              <a:rPr sz="1250" spc="-5" dirty="0">
                <a:latin typeface="Calibri"/>
                <a:cs typeface="Calibri"/>
              </a:rPr>
              <a:t>μενού</a:t>
            </a:r>
            <a:r>
              <a:rPr sz="1250" spc="25" dirty="0">
                <a:latin typeface="Calibri"/>
                <a:cs typeface="Calibri"/>
              </a:rPr>
              <a:t> </a:t>
            </a:r>
            <a:r>
              <a:rPr sz="1250" dirty="0">
                <a:latin typeface="Calibri"/>
                <a:cs typeface="Calibri"/>
              </a:rPr>
              <a:t>ή</a:t>
            </a:r>
            <a:r>
              <a:rPr sz="1250" spc="30" dirty="0">
                <a:latin typeface="Calibri"/>
                <a:cs typeface="Calibri"/>
              </a:rPr>
              <a:t> </a:t>
            </a:r>
            <a:r>
              <a:rPr sz="1250" spc="-5" dirty="0">
                <a:latin typeface="Calibri"/>
                <a:cs typeface="Calibri"/>
              </a:rPr>
              <a:t>ποντίκι</a:t>
            </a:r>
            <a:r>
              <a:rPr sz="1250" spc="-5" dirty="0">
                <a:latin typeface="Times New Roman"/>
                <a:cs typeface="Times New Roman"/>
              </a:rPr>
              <a:t>.</a:t>
            </a:r>
            <a:endParaRPr sz="1250">
              <a:latin typeface="Times New Roman"/>
              <a:cs typeface="Times New Roman"/>
            </a:endParaRPr>
          </a:p>
          <a:p>
            <a:pPr>
              <a:lnSpc>
                <a:spcPct val="100000"/>
              </a:lnSpc>
            </a:pPr>
            <a:endParaRPr sz="1400">
              <a:latin typeface="Times New Roman"/>
              <a:cs typeface="Times New Roman"/>
            </a:endParaRPr>
          </a:p>
          <a:p>
            <a:pPr>
              <a:lnSpc>
                <a:spcPct val="100000"/>
              </a:lnSpc>
              <a:spcBef>
                <a:spcPts val="15"/>
              </a:spcBef>
            </a:pPr>
            <a:endParaRPr sz="1700">
              <a:latin typeface="Times New Roman"/>
              <a:cs typeface="Times New Roman"/>
            </a:endParaRPr>
          </a:p>
          <a:p>
            <a:pPr marL="12700">
              <a:lnSpc>
                <a:spcPct val="100000"/>
              </a:lnSpc>
            </a:pPr>
            <a:r>
              <a:rPr sz="1250" b="1" dirty="0">
                <a:solidFill>
                  <a:srgbClr val="FF0000"/>
                </a:solidFill>
                <a:latin typeface="Calibri"/>
                <a:cs typeface="Calibri"/>
              </a:rPr>
              <a:t>Το</a:t>
            </a:r>
            <a:r>
              <a:rPr sz="1250" b="1" spc="35" dirty="0">
                <a:solidFill>
                  <a:srgbClr val="FF0000"/>
                </a:solidFill>
                <a:latin typeface="Calibri"/>
                <a:cs typeface="Calibri"/>
              </a:rPr>
              <a:t> </a:t>
            </a:r>
            <a:r>
              <a:rPr sz="1250" b="1" spc="-5" dirty="0">
                <a:solidFill>
                  <a:srgbClr val="FF0000"/>
                </a:solidFill>
                <a:latin typeface="Times New Roman"/>
                <a:cs typeface="Times New Roman"/>
              </a:rPr>
              <a:t>Vim</a:t>
            </a:r>
            <a:r>
              <a:rPr sz="1250" b="1" spc="5" dirty="0">
                <a:solidFill>
                  <a:srgbClr val="FF0000"/>
                </a:solidFill>
                <a:latin typeface="Times New Roman"/>
                <a:cs typeface="Times New Roman"/>
              </a:rPr>
              <a:t> </a:t>
            </a:r>
            <a:r>
              <a:rPr sz="1250" spc="-5" dirty="0">
                <a:latin typeface="Calibri"/>
                <a:cs typeface="Calibri"/>
              </a:rPr>
              <a:t>αναφέρεται</a:t>
            </a:r>
            <a:r>
              <a:rPr sz="1250" spc="45" dirty="0">
                <a:latin typeface="Calibri"/>
                <a:cs typeface="Calibri"/>
              </a:rPr>
              <a:t> </a:t>
            </a:r>
            <a:r>
              <a:rPr sz="1250" spc="-5" dirty="0">
                <a:latin typeface="Calibri"/>
                <a:cs typeface="Calibri"/>
              </a:rPr>
              <a:t>επίσης</a:t>
            </a:r>
            <a:r>
              <a:rPr sz="1250" spc="35" dirty="0">
                <a:latin typeface="Calibri"/>
                <a:cs typeface="Calibri"/>
              </a:rPr>
              <a:t> </a:t>
            </a:r>
            <a:r>
              <a:rPr sz="1250" spc="-5" dirty="0">
                <a:latin typeface="Calibri"/>
                <a:cs typeface="Calibri"/>
              </a:rPr>
              <a:t>συνήθως</a:t>
            </a:r>
            <a:r>
              <a:rPr sz="1250" spc="40" dirty="0">
                <a:latin typeface="Calibri"/>
                <a:cs typeface="Calibri"/>
              </a:rPr>
              <a:t> </a:t>
            </a:r>
            <a:r>
              <a:rPr sz="1250" spc="-5" dirty="0">
                <a:latin typeface="Calibri"/>
                <a:cs typeface="Calibri"/>
              </a:rPr>
              <a:t>ως</a:t>
            </a:r>
            <a:r>
              <a:rPr sz="1250" spc="35" dirty="0">
                <a:latin typeface="Calibri"/>
                <a:cs typeface="Calibri"/>
              </a:rPr>
              <a:t> </a:t>
            </a:r>
            <a:r>
              <a:rPr sz="1250" b="1" spc="-5" dirty="0">
                <a:solidFill>
                  <a:srgbClr val="FF0000"/>
                </a:solidFill>
                <a:latin typeface="Times New Roman"/>
                <a:cs typeface="Times New Roman"/>
              </a:rPr>
              <a:t>Vi,</a:t>
            </a:r>
            <a:r>
              <a:rPr sz="1250" b="1" spc="10" dirty="0">
                <a:solidFill>
                  <a:srgbClr val="FF0000"/>
                </a:solidFill>
                <a:latin typeface="Times New Roman"/>
                <a:cs typeface="Times New Roman"/>
              </a:rPr>
              <a:t> </a:t>
            </a:r>
            <a:r>
              <a:rPr sz="1250" spc="-5" dirty="0">
                <a:latin typeface="Calibri"/>
                <a:cs typeface="Calibri"/>
              </a:rPr>
              <a:t>επειδή</a:t>
            </a:r>
            <a:r>
              <a:rPr sz="1250" spc="40" dirty="0">
                <a:latin typeface="Calibri"/>
                <a:cs typeface="Calibri"/>
              </a:rPr>
              <a:t> </a:t>
            </a:r>
            <a:r>
              <a:rPr sz="1250" spc="-5" dirty="0">
                <a:latin typeface="Calibri"/>
                <a:cs typeface="Calibri"/>
              </a:rPr>
              <a:t>όταν</a:t>
            </a:r>
            <a:r>
              <a:rPr sz="1250" spc="35" dirty="0">
                <a:latin typeface="Calibri"/>
                <a:cs typeface="Calibri"/>
              </a:rPr>
              <a:t> </a:t>
            </a:r>
            <a:r>
              <a:rPr sz="1250" spc="-5" dirty="0">
                <a:latin typeface="Calibri"/>
                <a:cs typeface="Calibri"/>
              </a:rPr>
              <a:t>εγγραφεί</a:t>
            </a:r>
            <a:r>
              <a:rPr sz="1250" spc="40" dirty="0">
                <a:latin typeface="Calibri"/>
                <a:cs typeface="Calibri"/>
              </a:rPr>
              <a:t> </a:t>
            </a:r>
            <a:r>
              <a:rPr sz="1250" spc="-5" dirty="0">
                <a:latin typeface="Calibri"/>
                <a:cs typeface="Calibri"/>
              </a:rPr>
              <a:t>από</a:t>
            </a:r>
            <a:r>
              <a:rPr sz="1250" spc="35" dirty="0">
                <a:latin typeface="Calibri"/>
                <a:cs typeface="Calibri"/>
              </a:rPr>
              <a:t> </a:t>
            </a:r>
            <a:r>
              <a:rPr sz="1250" spc="-5" dirty="0">
                <a:latin typeface="Calibri"/>
                <a:cs typeface="Calibri"/>
              </a:rPr>
              <a:t>τον</a:t>
            </a:r>
            <a:r>
              <a:rPr sz="1250" spc="35" dirty="0">
                <a:latin typeface="Calibri"/>
                <a:cs typeface="Calibri"/>
              </a:rPr>
              <a:t> </a:t>
            </a:r>
            <a:r>
              <a:rPr sz="1250" spc="-5" dirty="0">
                <a:latin typeface="Times New Roman"/>
                <a:cs typeface="Times New Roman"/>
              </a:rPr>
              <a:t>Bill</a:t>
            </a:r>
            <a:r>
              <a:rPr sz="1250" spc="15" dirty="0">
                <a:latin typeface="Times New Roman"/>
                <a:cs typeface="Times New Roman"/>
              </a:rPr>
              <a:t> </a:t>
            </a:r>
            <a:r>
              <a:rPr sz="1250" spc="-5" dirty="0">
                <a:latin typeface="Times New Roman"/>
                <a:cs typeface="Times New Roman"/>
              </a:rPr>
              <a:t>Joy</a:t>
            </a:r>
            <a:r>
              <a:rPr sz="1250" spc="10" dirty="0">
                <a:latin typeface="Times New Roman"/>
                <a:cs typeface="Times New Roman"/>
              </a:rPr>
              <a:t> </a:t>
            </a:r>
            <a:r>
              <a:rPr sz="1250" spc="-5" dirty="0">
                <a:latin typeface="Calibri"/>
                <a:cs typeface="Calibri"/>
              </a:rPr>
              <a:t>στα</a:t>
            </a:r>
            <a:r>
              <a:rPr sz="1250" spc="40" dirty="0">
                <a:latin typeface="Calibri"/>
                <a:cs typeface="Calibri"/>
              </a:rPr>
              <a:t> </a:t>
            </a:r>
            <a:r>
              <a:rPr sz="1250" dirty="0">
                <a:latin typeface="Calibri"/>
                <a:cs typeface="Calibri"/>
              </a:rPr>
              <a:t>τέλη</a:t>
            </a:r>
            <a:r>
              <a:rPr sz="1250" spc="35" dirty="0">
                <a:latin typeface="Calibri"/>
                <a:cs typeface="Calibri"/>
              </a:rPr>
              <a:t> </a:t>
            </a:r>
            <a:r>
              <a:rPr sz="1250" spc="-5" dirty="0">
                <a:latin typeface="Calibri"/>
                <a:cs typeface="Calibri"/>
              </a:rPr>
              <a:t>της</a:t>
            </a:r>
            <a:r>
              <a:rPr sz="1250" spc="35" dirty="0">
                <a:latin typeface="Calibri"/>
                <a:cs typeface="Calibri"/>
              </a:rPr>
              <a:t> </a:t>
            </a:r>
            <a:r>
              <a:rPr sz="1250" spc="-5" dirty="0">
                <a:latin typeface="Calibri"/>
                <a:cs typeface="Calibri"/>
              </a:rPr>
              <a:t>δεκαετίας</a:t>
            </a:r>
            <a:r>
              <a:rPr sz="1250" spc="40" dirty="0">
                <a:latin typeface="Calibri"/>
                <a:cs typeface="Calibri"/>
              </a:rPr>
              <a:t> </a:t>
            </a:r>
            <a:r>
              <a:rPr sz="1250" spc="-5" dirty="0">
                <a:latin typeface="Calibri"/>
                <a:cs typeface="Calibri"/>
              </a:rPr>
              <a:t>του</a:t>
            </a:r>
            <a:r>
              <a:rPr sz="1250" spc="40" dirty="0">
                <a:latin typeface="Calibri"/>
                <a:cs typeface="Calibri"/>
              </a:rPr>
              <a:t> </a:t>
            </a:r>
            <a:r>
              <a:rPr sz="1250" spc="-5" dirty="0">
                <a:latin typeface="Times New Roman"/>
                <a:cs typeface="Times New Roman"/>
              </a:rPr>
              <a:t>1970,</a:t>
            </a:r>
            <a:r>
              <a:rPr sz="1250" spc="15" dirty="0">
                <a:latin typeface="Times New Roman"/>
                <a:cs typeface="Times New Roman"/>
              </a:rPr>
              <a:t> </a:t>
            </a:r>
            <a:r>
              <a:rPr sz="1250" spc="-5" dirty="0">
                <a:latin typeface="Calibri"/>
                <a:cs typeface="Calibri"/>
              </a:rPr>
              <a:t>ήταν</a:t>
            </a:r>
            <a:r>
              <a:rPr sz="1250" spc="35" dirty="0">
                <a:latin typeface="Calibri"/>
                <a:cs typeface="Calibri"/>
              </a:rPr>
              <a:t> </a:t>
            </a:r>
            <a:r>
              <a:rPr sz="1250" spc="-5" dirty="0">
                <a:latin typeface="Calibri"/>
                <a:cs typeface="Calibri"/>
              </a:rPr>
              <a:t>του</a:t>
            </a:r>
            <a:r>
              <a:rPr sz="1250" spc="40" dirty="0">
                <a:latin typeface="Calibri"/>
                <a:cs typeface="Calibri"/>
              </a:rPr>
              <a:t> </a:t>
            </a:r>
            <a:r>
              <a:rPr sz="1250" b="1" u="sng" spc="-5" dirty="0">
                <a:uFill>
                  <a:solidFill>
                    <a:srgbClr val="000000"/>
                  </a:solidFill>
                </a:uFill>
                <a:latin typeface="Times New Roman"/>
                <a:cs typeface="Times New Roman"/>
              </a:rPr>
              <a:t>visual</a:t>
            </a:r>
            <a:r>
              <a:rPr sz="1250" b="1" u="sng" spc="15" dirty="0">
                <a:uFill>
                  <a:solidFill>
                    <a:srgbClr val="000000"/>
                  </a:solidFill>
                </a:uFill>
                <a:latin typeface="Times New Roman"/>
                <a:cs typeface="Times New Roman"/>
              </a:rPr>
              <a:t> </a:t>
            </a:r>
            <a:r>
              <a:rPr sz="1250" b="1" u="sng" spc="-15" dirty="0">
                <a:uFill>
                  <a:solidFill>
                    <a:srgbClr val="000000"/>
                  </a:solidFill>
                </a:uFill>
                <a:latin typeface="Times New Roman"/>
                <a:cs typeface="Times New Roman"/>
              </a:rPr>
              <a:t>editor.</a:t>
            </a:r>
            <a:endParaRPr sz="1250">
              <a:latin typeface="Times New Roman"/>
              <a:cs typeface="Times New Roman"/>
            </a:endParaRPr>
          </a:p>
          <a:p>
            <a:pPr marL="12700" marR="523875">
              <a:lnSpc>
                <a:spcPct val="113500"/>
              </a:lnSpc>
              <a:spcBef>
                <a:spcPts val="840"/>
              </a:spcBef>
            </a:pPr>
            <a:r>
              <a:rPr sz="1250" i="1" spc="-5" dirty="0">
                <a:latin typeface="Calibri"/>
                <a:cs typeface="Calibri"/>
              </a:rPr>
              <a:t>Ορισμένα</a:t>
            </a:r>
            <a:r>
              <a:rPr sz="1250" i="1" spc="35" dirty="0">
                <a:latin typeface="Calibri"/>
                <a:cs typeface="Calibri"/>
              </a:rPr>
              <a:t> </a:t>
            </a:r>
            <a:r>
              <a:rPr sz="1250" spc="-5" dirty="0">
                <a:latin typeface="Calibri"/>
                <a:cs typeface="Calibri"/>
              </a:rPr>
              <a:t>από</a:t>
            </a:r>
            <a:r>
              <a:rPr sz="1250" spc="40" dirty="0">
                <a:latin typeface="Calibri"/>
                <a:cs typeface="Calibri"/>
              </a:rPr>
              <a:t> </a:t>
            </a:r>
            <a:r>
              <a:rPr sz="1250" dirty="0">
                <a:latin typeface="Calibri"/>
                <a:cs typeface="Calibri"/>
              </a:rPr>
              <a:t>τα</a:t>
            </a:r>
            <a:r>
              <a:rPr sz="1250" spc="45" dirty="0">
                <a:latin typeface="Calibri"/>
                <a:cs typeface="Calibri"/>
              </a:rPr>
              <a:t> </a:t>
            </a:r>
            <a:r>
              <a:rPr sz="1250" spc="-5" dirty="0">
                <a:latin typeface="Calibri"/>
                <a:cs typeface="Calibri"/>
              </a:rPr>
              <a:t>πρόσθετα</a:t>
            </a:r>
            <a:r>
              <a:rPr sz="1250" spc="40" dirty="0">
                <a:latin typeface="Calibri"/>
                <a:cs typeface="Calibri"/>
              </a:rPr>
              <a:t> </a:t>
            </a:r>
            <a:r>
              <a:rPr sz="1250" spc="-5" dirty="0">
                <a:latin typeface="Calibri"/>
                <a:cs typeface="Calibri"/>
              </a:rPr>
              <a:t>χαρακτηριστικά</a:t>
            </a:r>
            <a:r>
              <a:rPr sz="1250" spc="40" dirty="0">
                <a:latin typeface="Calibri"/>
                <a:cs typeface="Calibri"/>
              </a:rPr>
              <a:t> </a:t>
            </a:r>
            <a:r>
              <a:rPr sz="1250" spc="-5" dirty="0">
                <a:latin typeface="Calibri"/>
                <a:cs typeface="Calibri"/>
              </a:rPr>
              <a:t>του</a:t>
            </a:r>
            <a:r>
              <a:rPr sz="1250" spc="50" dirty="0">
                <a:latin typeface="Calibri"/>
                <a:cs typeface="Calibri"/>
              </a:rPr>
              <a:t> </a:t>
            </a:r>
            <a:r>
              <a:rPr sz="1250" spc="-5" dirty="0">
                <a:latin typeface="Times New Roman"/>
                <a:cs typeface="Times New Roman"/>
              </a:rPr>
              <a:t>vim</a:t>
            </a:r>
            <a:r>
              <a:rPr sz="1250" spc="15" dirty="0">
                <a:latin typeface="Times New Roman"/>
                <a:cs typeface="Times New Roman"/>
              </a:rPr>
              <a:t> </a:t>
            </a:r>
            <a:r>
              <a:rPr sz="1250" spc="-5" dirty="0">
                <a:latin typeface="Calibri"/>
                <a:cs typeface="Calibri"/>
              </a:rPr>
              <a:t>περιλαμβάνουν</a:t>
            </a:r>
            <a:r>
              <a:rPr sz="1250" spc="45" dirty="0">
                <a:latin typeface="Calibri"/>
                <a:cs typeface="Calibri"/>
              </a:rPr>
              <a:t> </a:t>
            </a:r>
            <a:r>
              <a:rPr sz="1250" spc="-5" dirty="0">
                <a:latin typeface="Calibri"/>
                <a:cs typeface="Calibri"/>
              </a:rPr>
              <a:t>την</a:t>
            </a:r>
            <a:r>
              <a:rPr sz="1250" spc="40" dirty="0">
                <a:latin typeface="Calibri"/>
                <a:cs typeface="Calibri"/>
              </a:rPr>
              <a:t> </a:t>
            </a:r>
            <a:r>
              <a:rPr sz="1250" spc="-5" dirty="0">
                <a:latin typeface="Calibri"/>
                <a:cs typeface="Calibri"/>
              </a:rPr>
              <a:t>επισημείωση</a:t>
            </a:r>
            <a:r>
              <a:rPr sz="1250" spc="40" dirty="0">
                <a:latin typeface="Calibri"/>
                <a:cs typeface="Calibri"/>
              </a:rPr>
              <a:t> </a:t>
            </a:r>
            <a:r>
              <a:rPr sz="1250" spc="-5" dirty="0">
                <a:latin typeface="Calibri"/>
                <a:cs typeface="Calibri"/>
              </a:rPr>
              <a:t>της</a:t>
            </a:r>
            <a:r>
              <a:rPr sz="1250" spc="45" dirty="0">
                <a:latin typeface="Calibri"/>
                <a:cs typeface="Calibri"/>
              </a:rPr>
              <a:t> </a:t>
            </a:r>
            <a:r>
              <a:rPr sz="1250" spc="-5" dirty="0">
                <a:latin typeface="Calibri"/>
                <a:cs typeface="Calibri"/>
              </a:rPr>
              <a:t>σύνταξης</a:t>
            </a:r>
            <a:r>
              <a:rPr sz="1250" spc="-5" dirty="0">
                <a:latin typeface="Times New Roman"/>
                <a:cs typeface="Times New Roman"/>
              </a:rPr>
              <a:t>,</a:t>
            </a:r>
            <a:r>
              <a:rPr sz="1250" spc="10" dirty="0">
                <a:latin typeface="Times New Roman"/>
                <a:cs typeface="Times New Roman"/>
              </a:rPr>
              <a:t> </a:t>
            </a:r>
            <a:r>
              <a:rPr sz="1250" dirty="0">
                <a:latin typeface="Calibri"/>
                <a:cs typeface="Calibri"/>
              </a:rPr>
              <a:t>τη</a:t>
            </a:r>
            <a:r>
              <a:rPr sz="1250" spc="45" dirty="0">
                <a:latin typeface="Calibri"/>
                <a:cs typeface="Calibri"/>
              </a:rPr>
              <a:t> </a:t>
            </a:r>
            <a:r>
              <a:rPr sz="1250" spc="-5" dirty="0">
                <a:latin typeface="Calibri"/>
                <a:cs typeface="Calibri"/>
              </a:rPr>
              <a:t>δυνατότητα</a:t>
            </a:r>
            <a:r>
              <a:rPr sz="1250" spc="45" dirty="0">
                <a:latin typeface="Calibri"/>
                <a:cs typeface="Calibri"/>
              </a:rPr>
              <a:t> </a:t>
            </a:r>
            <a:r>
              <a:rPr sz="1250" spc="-5" dirty="0">
                <a:latin typeface="Calibri"/>
                <a:cs typeface="Calibri"/>
              </a:rPr>
              <a:t>επεξεργασίας</a:t>
            </a:r>
            <a:r>
              <a:rPr sz="1250" spc="40" dirty="0">
                <a:latin typeface="Calibri"/>
                <a:cs typeface="Calibri"/>
              </a:rPr>
              <a:t> </a:t>
            </a:r>
            <a:r>
              <a:rPr sz="1250" spc="-5" dirty="0">
                <a:latin typeface="Calibri"/>
                <a:cs typeface="Calibri"/>
              </a:rPr>
              <a:t>μέσω</a:t>
            </a:r>
            <a:r>
              <a:rPr sz="1250" spc="45" dirty="0">
                <a:latin typeface="Calibri"/>
                <a:cs typeface="Calibri"/>
              </a:rPr>
              <a:t> </a:t>
            </a:r>
            <a:r>
              <a:rPr sz="1250" spc="-5" dirty="0">
                <a:latin typeface="Calibri"/>
                <a:cs typeface="Calibri"/>
              </a:rPr>
              <a:t>δικτύου</a:t>
            </a:r>
            <a:r>
              <a:rPr sz="1250" spc="-5" dirty="0">
                <a:latin typeface="Times New Roman"/>
                <a:cs typeface="Times New Roman"/>
              </a:rPr>
              <a:t>,</a:t>
            </a:r>
            <a:r>
              <a:rPr sz="1250" spc="40" dirty="0">
                <a:latin typeface="Times New Roman"/>
                <a:cs typeface="Times New Roman"/>
              </a:rPr>
              <a:t> </a:t>
            </a:r>
            <a:r>
              <a:rPr sz="1250" spc="-5" dirty="0">
                <a:latin typeface="Calibri"/>
                <a:cs typeface="Calibri"/>
              </a:rPr>
              <a:t>πολλαπλών </a:t>
            </a:r>
            <a:r>
              <a:rPr sz="1250" dirty="0">
                <a:latin typeface="Calibri"/>
                <a:cs typeface="Calibri"/>
              </a:rPr>
              <a:t> </a:t>
            </a:r>
            <a:r>
              <a:rPr sz="1250" spc="-5" dirty="0">
                <a:latin typeface="Calibri"/>
                <a:cs typeface="Calibri"/>
              </a:rPr>
              <a:t>επιπέδων</a:t>
            </a:r>
            <a:r>
              <a:rPr sz="1250" spc="30" dirty="0">
                <a:latin typeface="Calibri"/>
                <a:cs typeface="Calibri"/>
              </a:rPr>
              <a:t> </a:t>
            </a:r>
            <a:r>
              <a:rPr sz="1250" spc="-5" dirty="0">
                <a:latin typeface="Calibri"/>
                <a:cs typeface="Calibri"/>
              </a:rPr>
              <a:t>και</a:t>
            </a:r>
            <a:r>
              <a:rPr sz="1250" spc="35" dirty="0">
                <a:latin typeface="Calibri"/>
                <a:cs typeface="Calibri"/>
              </a:rPr>
              <a:t> </a:t>
            </a:r>
            <a:r>
              <a:rPr sz="1250" dirty="0">
                <a:latin typeface="Calibri"/>
                <a:cs typeface="Calibri"/>
              </a:rPr>
              <a:t>τη</a:t>
            </a:r>
            <a:r>
              <a:rPr sz="1250" spc="35" dirty="0">
                <a:latin typeface="Calibri"/>
                <a:cs typeface="Calibri"/>
              </a:rPr>
              <a:t> </a:t>
            </a:r>
            <a:r>
              <a:rPr sz="1250" spc="-5" dirty="0">
                <a:latin typeface="Calibri"/>
                <a:cs typeface="Calibri"/>
              </a:rPr>
              <a:t>διαίρεση</a:t>
            </a:r>
            <a:r>
              <a:rPr sz="1250" spc="35" dirty="0">
                <a:latin typeface="Calibri"/>
                <a:cs typeface="Calibri"/>
              </a:rPr>
              <a:t> </a:t>
            </a:r>
            <a:r>
              <a:rPr sz="1250" spc="-5" dirty="0">
                <a:latin typeface="Calibri"/>
                <a:cs typeface="Calibri"/>
              </a:rPr>
              <a:t>οθονών</a:t>
            </a:r>
            <a:r>
              <a:rPr sz="1250" spc="-5" dirty="0">
                <a:latin typeface="Times New Roman"/>
                <a:cs typeface="Times New Roman"/>
              </a:rPr>
              <a:t>.</a:t>
            </a:r>
            <a:r>
              <a:rPr sz="1250" spc="5" dirty="0">
                <a:latin typeface="Times New Roman"/>
                <a:cs typeface="Times New Roman"/>
              </a:rPr>
              <a:t> </a:t>
            </a:r>
            <a:r>
              <a:rPr sz="1250" spc="-5" dirty="0">
                <a:latin typeface="Calibri"/>
                <a:cs typeface="Calibri"/>
              </a:rPr>
              <a:t>Σε</a:t>
            </a:r>
            <a:r>
              <a:rPr sz="1250" spc="35" dirty="0">
                <a:latin typeface="Calibri"/>
                <a:cs typeface="Calibri"/>
              </a:rPr>
              <a:t> </a:t>
            </a:r>
            <a:r>
              <a:rPr sz="1250" spc="-5" dirty="0">
                <a:latin typeface="Calibri"/>
                <a:cs typeface="Calibri"/>
              </a:rPr>
              <a:t>πολλές</a:t>
            </a:r>
            <a:r>
              <a:rPr sz="1250" spc="30" dirty="0">
                <a:latin typeface="Calibri"/>
                <a:cs typeface="Calibri"/>
              </a:rPr>
              <a:t> </a:t>
            </a:r>
            <a:r>
              <a:rPr sz="1250" spc="-5" dirty="0">
                <a:latin typeface="Calibri"/>
                <a:cs typeface="Calibri"/>
              </a:rPr>
              <a:t>διανομές</a:t>
            </a:r>
            <a:r>
              <a:rPr sz="1250" spc="35" dirty="0">
                <a:latin typeface="Calibri"/>
                <a:cs typeface="Calibri"/>
              </a:rPr>
              <a:t> </a:t>
            </a:r>
            <a:r>
              <a:rPr sz="1250" spc="-5" dirty="0">
                <a:latin typeface="Times New Roman"/>
                <a:cs typeface="Times New Roman"/>
              </a:rPr>
              <a:t>Linux</a:t>
            </a:r>
            <a:r>
              <a:rPr sz="1250" spc="5" dirty="0">
                <a:latin typeface="Times New Roman"/>
                <a:cs typeface="Times New Roman"/>
              </a:rPr>
              <a:t> </a:t>
            </a:r>
            <a:r>
              <a:rPr sz="1250" spc="-5" dirty="0">
                <a:latin typeface="Times New Roman"/>
                <a:cs typeface="Times New Roman"/>
              </a:rPr>
              <a:t>(</a:t>
            </a:r>
            <a:r>
              <a:rPr sz="1250" spc="-5" dirty="0">
                <a:latin typeface="Calibri"/>
                <a:cs typeface="Calibri"/>
              </a:rPr>
              <a:t>λειτουργικό</a:t>
            </a:r>
            <a:r>
              <a:rPr sz="1250" spc="35" dirty="0">
                <a:latin typeface="Calibri"/>
                <a:cs typeface="Calibri"/>
              </a:rPr>
              <a:t> </a:t>
            </a:r>
            <a:r>
              <a:rPr sz="1250" spc="-5" dirty="0">
                <a:latin typeface="Calibri"/>
                <a:cs typeface="Calibri"/>
              </a:rPr>
              <a:t>σύστημα</a:t>
            </a:r>
            <a:r>
              <a:rPr sz="1250" spc="40" dirty="0">
                <a:latin typeface="Calibri"/>
                <a:cs typeface="Calibri"/>
              </a:rPr>
              <a:t> </a:t>
            </a:r>
            <a:r>
              <a:rPr sz="1250" spc="-5" dirty="0">
                <a:latin typeface="Calibri"/>
                <a:cs typeface="Calibri"/>
              </a:rPr>
              <a:t>ανοιχτού</a:t>
            </a:r>
            <a:r>
              <a:rPr sz="1250" spc="35" dirty="0">
                <a:latin typeface="Calibri"/>
                <a:cs typeface="Calibri"/>
              </a:rPr>
              <a:t> </a:t>
            </a:r>
            <a:r>
              <a:rPr sz="1250" spc="-5" dirty="0">
                <a:latin typeface="Calibri"/>
                <a:cs typeface="Calibri"/>
              </a:rPr>
              <a:t>κώδικα</a:t>
            </a:r>
            <a:r>
              <a:rPr sz="1250" spc="35" dirty="0">
                <a:latin typeface="Calibri"/>
                <a:cs typeface="Calibri"/>
              </a:rPr>
              <a:t> </a:t>
            </a:r>
            <a:r>
              <a:rPr sz="1250" spc="-5" dirty="0">
                <a:latin typeface="Calibri"/>
                <a:cs typeface="Calibri"/>
              </a:rPr>
              <a:t>βασισμένο</a:t>
            </a:r>
            <a:r>
              <a:rPr sz="1250" spc="40" dirty="0">
                <a:latin typeface="Calibri"/>
                <a:cs typeface="Calibri"/>
              </a:rPr>
              <a:t> </a:t>
            </a:r>
            <a:r>
              <a:rPr sz="1250" spc="-5" dirty="0">
                <a:latin typeface="Calibri"/>
                <a:cs typeface="Calibri"/>
              </a:rPr>
              <a:t>στο</a:t>
            </a:r>
            <a:r>
              <a:rPr sz="1250" spc="35" dirty="0">
                <a:latin typeface="Calibri"/>
                <a:cs typeface="Calibri"/>
              </a:rPr>
              <a:t> </a:t>
            </a:r>
            <a:r>
              <a:rPr sz="1250" spc="-5" dirty="0">
                <a:latin typeface="Times New Roman"/>
                <a:cs typeface="Times New Roman"/>
              </a:rPr>
              <a:t>Unix)</a:t>
            </a:r>
            <a:r>
              <a:rPr sz="1250" spc="5" dirty="0">
                <a:latin typeface="Times New Roman"/>
                <a:cs typeface="Times New Roman"/>
              </a:rPr>
              <a:t> </a:t>
            </a:r>
            <a:r>
              <a:rPr sz="1250" spc="-5" dirty="0">
                <a:latin typeface="Calibri"/>
                <a:cs typeface="Calibri"/>
              </a:rPr>
              <a:t>όταν</a:t>
            </a:r>
            <a:r>
              <a:rPr sz="1250" spc="35" dirty="0">
                <a:latin typeface="Calibri"/>
                <a:cs typeface="Calibri"/>
              </a:rPr>
              <a:t> </a:t>
            </a:r>
            <a:r>
              <a:rPr sz="1250" spc="-5" dirty="0">
                <a:latin typeface="Calibri"/>
                <a:cs typeface="Calibri"/>
              </a:rPr>
              <a:t>επικαλείστε</a:t>
            </a:r>
            <a:r>
              <a:rPr sz="1250" spc="35" dirty="0">
                <a:latin typeface="Calibri"/>
                <a:cs typeface="Calibri"/>
              </a:rPr>
              <a:t> </a:t>
            </a:r>
            <a:r>
              <a:rPr sz="1250" b="1" spc="-5" dirty="0">
                <a:solidFill>
                  <a:srgbClr val="FF0000"/>
                </a:solidFill>
                <a:latin typeface="Calibri"/>
                <a:cs typeface="Calibri"/>
              </a:rPr>
              <a:t>το</a:t>
            </a:r>
            <a:r>
              <a:rPr sz="1250" b="1" spc="35" dirty="0">
                <a:solidFill>
                  <a:srgbClr val="FF0000"/>
                </a:solidFill>
                <a:latin typeface="Calibri"/>
                <a:cs typeface="Calibri"/>
              </a:rPr>
              <a:t> </a:t>
            </a:r>
            <a:r>
              <a:rPr sz="1250" b="1" spc="-5" dirty="0">
                <a:solidFill>
                  <a:srgbClr val="FF0000"/>
                </a:solidFill>
                <a:latin typeface="Times New Roman"/>
                <a:cs typeface="Times New Roman"/>
              </a:rPr>
              <a:t>vi,</a:t>
            </a:r>
            <a:r>
              <a:rPr sz="1250" b="1" spc="10" dirty="0">
                <a:solidFill>
                  <a:srgbClr val="FF0000"/>
                </a:solidFill>
                <a:latin typeface="Times New Roman"/>
                <a:cs typeface="Times New Roman"/>
              </a:rPr>
              <a:t> </a:t>
            </a:r>
            <a:r>
              <a:rPr sz="1250" spc="-5" dirty="0">
                <a:latin typeface="Calibri"/>
                <a:cs typeface="Calibri"/>
              </a:rPr>
              <a:t>στην </a:t>
            </a:r>
            <a:r>
              <a:rPr sz="1250" dirty="0">
                <a:latin typeface="Calibri"/>
                <a:cs typeface="Calibri"/>
              </a:rPr>
              <a:t> </a:t>
            </a:r>
            <a:r>
              <a:rPr sz="1250" spc="-5" dirty="0">
                <a:latin typeface="Calibri"/>
                <a:cs typeface="Calibri"/>
              </a:rPr>
              <a:t>πραγματικότητα</a:t>
            </a:r>
            <a:r>
              <a:rPr sz="1250" spc="30" dirty="0">
                <a:latin typeface="Calibri"/>
                <a:cs typeface="Calibri"/>
              </a:rPr>
              <a:t> </a:t>
            </a:r>
            <a:r>
              <a:rPr sz="1250" spc="-5" dirty="0">
                <a:latin typeface="Calibri"/>
                <a:cs typeface="Calibri"/>
              </a:rPr>
              <a:t>εκτελείτε</a:t>
            </a:r>
            <a:r>
              <a:rPr sz="1250" spc="20" dirty="0">
                <a:latin typeface="Calibri"/>
                <a:cs typeface="Calibri"/>
              </a:rPr>
              <a:t> </a:t>
            </a:r>
            <a:r>
              <a:rPr sz="1250" dirty="0">
                <a:latin typeface="Calibri"/>
                <a:cs typeface="Calibri"/>
              </a:rPr>
              <a:t>το</a:t>
            </a:r>
            <a:r>
              <a:rPr sz="1250" spc="25" dirty="0">
                <a:latin typeface="Calibri"/>
                <a:cs typeface="Calibri"/>
              </a:rPr>
              <a:t> </a:t>
            </a:r>
            <a:r>
              <a:rPr sz="1250" spc="-5" dirty="0">
                <a:latin typeface="Times New Roman"/>
                <a:cs typeface="Times New Roman"/>
              </a:rPr>
              <a:t>vim.</a:t>
            </a:r>
            <a:endParaRPr sz="1250">
              <a:latin typeface="Times New Roman"/>
              <a:cs typeface="Times New Roman"/>
            </a:endParaRPr>
          </a:p>
          <a:p>
            <a:pPr>
              <a:lnSpc>
                <a:spcPct val="100000"/>
              </a:lnSpc>
            </a:pPr>
            <a:endParaRPr sz="1400">
              <a:latin typeface="Times New Roman"/>
              <a:cs typeface="Times New Roman"/>
            </a:endParaRPr>
          </a:p>
          <a:p>
            <a:pPr>
              <a:lnSpc>
                <a:spcPct val="100000"/>
              </a:lnSpc>
              <a:spcBef>
                <a:spcPts val="50"/>
              </a:spcBef>
            </a:pPr>
            <a:endParaRPr sz="1500">
              <a:latin typeface="Times New Roman"/>
              <a:cs typeface="Times New Roman"/>
            </a:endParaRPr>
          </a:p>
          <a:p>
            <a:pPr marL="12700" marR="5080" indent="44450">
              <a:lnSpc>
                <a:spcPct val="113500"/>
              </a:lnSpc>
            </a:pPr>
            <a:r>
              <a:rPr sz="1250" spc="-5" dirty="0">
                <a:latin typeface="Calibri"/>
                <a:cs typeface="Calibri"/>
              </a:rPr>
              <a:t>Ένα</a:t>
            </a:r>
            <a:r>
              <a:rPr sz="1250" spc="35" dirty="0">
                <a:latin typeface="Calibri"/>
                <a:cs typeface="Calibri"/>
              </a:rPr>
              <a:t> </a:t>
            </a:r>
            <a:r>
              <a:rPr sz="1250" spc="-5" dirty="0">
                <a:latin typeface="Calibri"/>
                <a:cs typeface="Calibri"/>
              </a:rPr>
              <a:t>πλεονέκτημα</a:t>
            </a:r>
            <a:r>
              <a:rPr sz="1250" spc="35" dirty="0">
                <a:latin typeface="Calibri"/>
                <a:cs typeface="Calibri"/>
              </a:rPr>
              <a:t> </a:t>
            </a:r>
            <a:r>
              <a:rPr sz="1250" spc="-5" dirty="0">
                <a:latin typeface="Calibri"/>
                <a:cs typeface="Calibri"/>
              </a:rPr>
              <a:t>της</a:t>
            </a:r>
            <a:r>
              <a:rPr sz="1250" spc="40" dirty="0">
                <a:latin typeface="Calibri"/>
                <a:cs typeface="Calibri"/>
              </a:rPr>
              <a:t> </a:t>
            </a:r>
            <a:r>
              <a:rPr sz="1250" spc="-5" dirty="0">
                <a:latin typeface="Calibri"/>
                <a:cs typeface="Calibri"/>
              </a:rPr>
              <a:t>γνώσης</a:t>
            </a:r>
            <a:r>
              <a:rPr sz="1250" spc="35" dirty="0">
                <a:latin typeface="Calibri"/>
                <a:cs typeface="Calibri"/>
              </a:rPr>
              <a:t> </a:t>
            </a:r>
            <a:r>
              <a:rPr sz="1250" b="1" spc="-5" dirty="0">
                <a:solidFill>
                  <a:srgbClr val="FF0000"/>
                </a:solidFill>
                <a:latin typeface="Calibri"/>
                <a:cs typeface="Calibri"/>
              </a:rPr>
              <a:t>του</a:t>
            </a:r>
            <a:r>
              <a:rPr sz="1250" b="1" spc="40" dirty="0">
                <a:solidFill>
                  <a:srgbClr val="FF0000"/>
                </a:solidFill>
                <a:latin typeface="Calibri"/>
                <a:cs typeface="Calibri"/>
              </a:rPr>
              <a:t> </a:t>
            </a:r>
            <a:r>
              <a:rPr sz="1250" b="1" spc="-5" dirty="0">
                <a:solidFill>
                  <a:srgbClr val="FF0000"/>
                </a:solidFill>
                <a:latin typeface="Times New Roman"/>
                <a:cs typeface="Times New Roman"/>
              </a:rPr>
              <a:t>vi</a:t>
            </a:r>
            <a:r>
              <a:rPr sz="1250" b="1" spc="10" dirty="0">
                <a:solidFill>
                  <a:srgbClr val="FF0000"/>
                </a:solidFill>
                <a:latin typeface="Times New Roman"/>
                <a:cs typeface="Times New Roman"/>
              </a:rPr>
              <a:t> </a:t>
            </a:r>
            <a:r>
              <a:rPr sz="1250" spc="-5" dirty="0">
                <a:latin typeface="Calibri"/>
                <a:cs typeface="Calibri"/>
              </a:rPr>
              <a:t>είναι</a:t>
            </a:r>
            <a:r>
              <a:rPr sz="1250" spc="40" dirty="0">
                <a:latin typeface="Calibri"/>
                <a:cs typeface="Calibri"/>
              </a:rPr>
              <a:t> </a:t>
            </a:r>
            <a:r>
              <a:rPr sz="1250" spc="-5" dirty="0">
                <a:latin typeface="Calibri"/>
                <a:cs typeface="Calibri"/>
              </a:rPr>
              <a:t>ότι</a:t>
            </a:r>
            <a:r>
              <a:rPr sz="1250" spc="40" dirty="0">
                <a:latin typeface="Calibri"/>
                <a:cs typeface="Calibri"/>
              </a:rPr>
              <a:t> </a:t>
            </a:r>
            <a:r>
              <a:rPr sz="1250" b="1" spc="-5" dirty="0">
                <a:solidFill>
                  <a:srgbClr val="FF0000"/>
                </a:solidFill>
                <a:latin typeface="Calibri"/>
                <a:cs typeface="Calibri"/>
              </a:rPr>
              <a:t>το</a:t>
            </a:r>
            <a:r>
              <a:rPr sz="1250" b="1" spc="40" dirty="0">
                <a:solidFill>
                  <a:srgbClr val="FF0000"/>
                </a:solidFill>
                <a:latin typeface="Calibri"/>
                <a:cs typeface="Calibri"/>
              </a:rPr>
              <a:t> </a:t>
            </a:r>
            <a:r>
              <a:rPr sz="1250" b="1" spc="-5" dirty="0">
                <a:solidFill>
                  <a:srgbClr val="FF0000"/>
                </a:solidFill>
                <a:latin typeface="Times New Roman"/>
                <a:cs typeface="Times New Roman"/>
              </a:rPr>
              <a:t>vi</a:t>
            </a:r>
            <a:r>
              <a:rPr sz="1250" b="1" spc="10" dirty="0">
                <a:solidFill>
                  <a:srgbClr val="FF0000"/>
                </a:solidFill>
                <a:latin typeface="Times New Roman"/>
                <a:cs typeface="Times New Roman"/>
              </a:rPr>
              <a:t> </a:t>
            </a:r>
            <a:r>
              <a:rPr sz="1250" dirty="0">
                <a:latin typeface="Calibri"/>
                <a:cs typeface="Calibri"/>
              </a:rPr>
              <a:t>ή</a:t>
            </a:r>
            <a:r>
              <a:rPr sz="1250" spc="40" dirty="0">
                <a:latin typeface="Calibri"/>
                <a:cs typeface="Calibri"/>
              </a:rPr>
              <a:t> </a:t>
            </a:r>
            <a:r>
              <a:rPr sz="1250" spc="-5" dirty="0">
                <a:latin typeface="Calibri"/>
                <a:cs typeface="Calibri"/>
              </a:rPr>
              <a:t>παραλλαγή</a:t>
            </a:r>
            <a:r>
              <a:rPr sz="1250" spc="35" dirty="0">
                <a:latin typeface="Calibri"/>
                <a:cs typeface="Calibri"/>
              </a:rPr>
              <a:t> </a:t>
            </a:r>
            <a:r>
              <a:rPr sz="1250" b="1" spc="-5" dirty="0">
                <a:solidFill>
                  <a:srgbClr val="FF0000"/>
                </a:solidFill>
                <a:latin typeface="Calibri"/>
                <a:cs typeface="Calibri"/>
              </a:rPr>
              <a:t>του</a:t>
            </a:r>
            <a:r>
              <a:rPr sz="1250" b="1" spc="35" dirty="0">
                <a:solidFill>
                  <a:srgbClr val="FF0000"/>
                </a:solidFill>
                <a:latin typeface="Calibri"/>
                <a:cs typeface="Calibri"/>
              </a:rPr>
              <a:t> </a:t>
            </a:r>
            <a:r>
              <a:rPr sz="1250" spc="-5" dirty="0">
                <a:latin typeface="Calibri"/>
                <a:cs typeface="Calibri"/>
              </a:rPr>
              <a:t>όπως</a:t>
            </a:r>
            <a:r>
              <a:rPr sz="1250" spc="40" dirty="0">
                <a:latin typeface="Calibri"/>
                <a:cs typeface="Calibri"/>
              </a:rPr>
              <a:t> </a:t>
            </a:r>
            <a:r>
              <a:rPr sz="1250" dirty="0">
                <a:latin typeface="Calibri"/>
                <a:cs typeface="Calibri"/>
              </a:rPr>
              <a:t>το</a:t>
            </a:r>
            <a:r>
              <a:rPr sz="1250" spc="35" dirty="0">
                <a:latin typeface="Calibri"/>
                <a:cs typeface="Calibri"/>
              </a:rPr>
              <a:t> </a:t>
            </a:r>
            <a:r>
              <a:rPr sz="1250" b="1" spc="-5" dirty="0">
                <a:solidFill>
                  <a:srgbClr val="FF0000"/>
                </a:solidFill>
                <a:latin typeface="Times New Roman"/>
                <a:cs typeface="Times New Roman"/>
              </a:rPr>
              <a:t>vim</a:t>
            </a:r>
            <a:r>
              <a:rPr sz="1250" b="1" spc="10" dirty="0">
                <a:solidFill>
                  <a:srgbClr val="FF0000"/>
                </a:solidFill>
                <a:latin typeface="Times New Roman"/>
                <a:cs typeface="Times New Roman"/>
              </a:rPr>
              <a:t> </a:t>
            </a:r>
            <a:r>
              <a:rPr sz="1250" spc="-5" dirty="0">
                <a:latin typeface="Calibri"/>
                <a:cs typeface="Calibri"/>
              </a:rPr>
              <a:t>είναι</a:t>
            </a:r>
            <a:r>
              <a:rPr sz="1250" spc="35" dirty="0">
                <a:latin typeface="Calibri"/>
                <a:cs typeface="Calibri"/>
              </a:rPr>
              <a:t> </a:t>
            </a:r>
            <a:r>
              <a:rPr sz="1250" spc="-5" dirty="0">
                <a:latin typeface="Calibri"/>
                <a:cs typeface="Calibri"/>
              </a:rPr>
              <a:t>πάντα</a:t>
            </a:r>
            <a:r>
              <a:rPr sz="1250" spc="40" dirty="0">
                <a:latin typeface="Calibri"/>
                <a:cs typeface="Calibri"/>
              </a:rPr>
              <a:t> </a:t>
            </a:r>
            <a:r>
              <a:rPr sz="1250" spc="-5" dirty="0">
                <a:latin typeface="Calibri"/>
                <a:cs typeface="Calibri"/>
              </a:rPr>
              <a:t>διαθέσιμο</a:t>
            </a:r>
            <a:r>
              <a:rPr sz="1250" spc="40" dirty="0">
                <a:latin typeface="Calibri"/>
                <a:cs typeface="Calibri"/>
              </a:rPr>
              <a:t> </a:t>
            </a:r>
            <a:r>
              <a:rPr sz="1250" spc="-5" dirty="0">
                <a:latin typeface="Calibri"/>
                <a:cs typeface="Calibri"/>
              </a:rPr>
              <a:t>στο</a:t>
            </a:r>
            <a:r>
              <a:rPr sz="1250" spc="40" dirty="0">
                <a:latin typeface="Calibri"/>
                <a:cs typeface="Calibri"/>
              </a:rPr>
              <a:t> </a:t>
            </a:r>
            <a:r>
              <a:rPr sz="1250" spc="-5" dirty="0">
                <a:latin typeface="Calibri"/>
                <a:cs typeface="Calibri"/>
              </a:rPr>
              <a:t>σύστημα</a:t>
            </a:r>
            <a:r>
              <a:rPr sz="1250" spc="-5" dirty="0">
                <a:latin typeface="Times New Roman"/>
                <a:cs typeface="Times New Roman"/>
              </a:rPr>
              <a:t>.</a:t>
            </a:r>
            <a:r>
              <a:rPr sz="1250" spc="5" dirty="0">
                <a:latin typeface="Times New Roman"/>
                <a:cs typeface="Times New Roman"/>
              </a:rPr>
              <a:t> </a:t>
            </a:r>
            <a:r>
              <a:rPr sz="1250" spc="-5" dirty="0">
                <a:latin typeface="Calibri"/>
                <a:cs typeface="Calibri"/>
              </a:rPr>
              <a:t>Ένα</a:t>
            </a:r>
            <a:r>
              <a:rPr sz="1250" spc="35" dirty="0">
                <a:latin typeface="Calibri"/>
                <a:cs typeface="Calibri"/>
              </a:rPr>
              <a:t> </a:t>
            </a:r>
            <a:r>
              <a:rPr sz="1250" spc="-5" dirty="0">
                <a:latin typeface="Calibri"/>
                <a:cs typeface="Calibri"/>
              </a:rPr>
              <a:t>άλλο</a:t>
            </a:r>
            <a:r>
              <a:rPr sz="1250" spc="40" dirty="0">
                <a:latin typeface="Calibri"/>
                <a:cs typeface="Calibri"/>
              </a:rPr>
              <a:t> </a:t>
            </a:r>
            <a:r>
              <a:rPr sz="1250" spc="-5" dirty="0">
                <a:latin typeface="Calibri"/>
                <a:cs typeface="Calibri"/>
              </a:rPr>
              <a:t>πλεονέκτημα</a:t>
            </a:r>
            <a:r>
              <a:rPr sz="1250" spc="35" dirty="0">
                <a:latin typeface="Calibri"/>
                <a:cs typeface="Calibri"/>
              </a:rPr>
              <a:t> </a:t>
            </a:r>
            <a:r>
              <a:rPr sz="1250" spc="-5" dirty="0">
                <a:latin typeface="Calibri"/>
                <a:cs typeface="Calibri"/>
              </a:rPr>
              <a:t>είναι</a:t>
            </a:r>
            <a:r>
              <a:rPr sz="1250" spc="40" dirty="0">
                <a:latin typeface="Calibri"/>
                <a:cs typeface="Calibri"/>
              </a:rPr>
              <a:t> </a:t>
            </a:r>
            <a:r>
              <a:rPr sz="1250" spc="-5" dirty="0">
                <a:latin typeface="Calibri"/>
                <a:cs typeface="Calibri"/>
              </a:rPr>
              <a:t>ότι</a:t>
            </a:r>
            <a:r>
              <a:rPr sz="1250" spc="40" dirty="0">
                <a:latin typeface="Calibri"/>
                <a:cs typeface="Calibri"/>
              </a:rPr>
              <a:t> </a:t>
            </a:r>
            <a:r>
              <a:rPr sz="1250" spc="-5" dirty="0">
                <a:latin typeface="Calibri"/>
                <a:cs typeface="Calibri"/>
              </a:rPr>
              <a:t>μόλις</a:t>
            </a:r>
            <a:r>
              <a:rPr sz="1250" spc="40" dirty="0">
                <a:latin typeface="Calibri"/>
                <a:cs typeface="Calibri"/>
              </a:rPr>
              <a:t> </a:t>
            </a:r>
            <a:r>
              <a:rPr sz="1250" spc="-5" dirty="0">
                <a:latin typeface="Calibri"/>
                <a:cs typeface="Calibri"/>
              </a:rPr>
              <a:t>μάθετε </a:t>
            </a:r>
            <a:r>
              <a:rPr sz="1250" dirty="0">
                <a:latin typeface="Calibri"/>
                <a:cs typeface="Calibri"/>
              </a:rPr>
              <a:t> </a:t>
            </a:r>
            <a:r>
              <a:rPr sz="1250" spc="-5" dirty="0">
                <a:latin typeface="Calibri"/>
                <a:cs typeface="Calibri"/>
              </a:rPr>
              <a:t>τις</a:t>
            </a:r>
            <a:r>
              <a:rPr sz="1250" spc="25" dirty="0">
                <a:latin typeface="Calibri"/>
                <a:cs typeface="Calibri"/>
              </a:rPr>
              <a:t> </a:t>
            </a:r>
            <a:r>
              <a:rPr sz="1250" spc="-5" dirty="0">
                <a:latin typeface="Calibri"/>
                <a:cs typeface="Calibri"/>
              </a:rPr>
              <a:t>αντιστοιχίσεις</a:t>
            </a:r>
            <a:r>
              <a:rPr sz="1250" spc="30" dirty="0">
                <a:latin typeface="Calibri"/>
                <a:cs typeface="Calibri"/>
              </a:rPr>
              <a:t> </a:t>
            </a:r>
            <a:r>
              <a:rPr sz="1250" spc="-5" dirty="0">
                <a:latin typeface="Calibri"/>
                <a:cs typeface="Calibri"/>
              </a:rPr>
              <a:t>πλήκτρων</a:t>
            </a:r>
            <a:r>
              <a:rPr sz="1250" spc="25" dirty="0">
                <a:latin typeface="Calibri"/>
                <a:cs typeface="Calibri"/>
              </a:rPr>
              <a:t> </a:t>
            </a:r>
            <a:r>
              <a:rPr sz="1250" spc="-5" dirty="0">
                <a:latin typeface="Calibri"/>
                <a:cs typeface="Calibri"/>
              </a:rPr>
              <a:t>για</a:t>
            </a:r>
            <a:r>
              <a:rPr sz="1250" spc="30" dirty="0">
                <a:latin typeface="Calibri"/>
                <a:cs typeface="Calibri"/>
              </a:rPr>
              <a:t> </a:t>
            </a:r>
            <a:r>
              <a:rPr sz="1250" b="1" spc="-5" dirty="0">
                <a:solidFill>
                  <a:srgbClr val="FF0000"/>
                </a:solidFill>
                <a:latin typeface="Calibri"/>
                <a:cs typeface="Calibri"/>
              </a:rPr>
              <a:t>το</a:t>
            </a:r>
            <a:r>
              <a:rPr sz="1250" b="1" spc="30" dirty="0">
                <a:solidFill>
                  <a:srgbClr val="FF0000"/>
                </a:solidFill>
                <a:latin typeface="Calibri"/>
                <a:cs typeface="Calibri"/>
              </a:rPr>
              <a:t> </a:t>
            </a:r>
            <a:r>
              <a:rPr sz="1250" b="1" spc="-5" dirty="0">
                <a:solidFill>
                  <a:srgbClr val="FF0000"/>
                </a:solidFill>
                <a:latin typeface="Times New Roman"/>
                <a:cs typeface="Times New Roman"/>
              </a:rPr>
              <a:t>vi</a:t>
            </a:r>
            <a:r>
              <a:rPr sz="1250" b="1" spc="5" dirty="0">
                <a:solidFill>
                  <a:srgbClr val="FF0000"/>
                </a:solidFill>
                <a:latin typeface="Times New Roman"/>
                <a:cs typeface="Times New Roman"/>
              </a:rPr>
              <a:t> </a:t>
            </a:r>
            <a:r>
              <a:rPr sz="1250" i="1" spc="-5" dirty="0">
                <a:latin typeface="Calibri"/>
                <a:cs typeface="Calibri"/>
              </a:rPr>
              <a:t>μπορείτε</a:t>
            </a:r>
            <a:r>
              <a:rPr sz="1250" i="1" spc="30" dirty="0">
                <a:latin typeface="Calibri"/>
                <a:cs typeface="Calibri"/>
              </a:rPr>
              <a:t> </a:t>
            </a:r>
            <a:r>
              <a:rPr sz="1250" i="1" spc="-5" dirty="0">
                <a:latin typeface="Calibri"/>
                <a:cs typeface="Calibri"/>
              </a:rPr>
              <a:t>να</a:t>
            </a:r>
            <a:r>
              <a:rPr sz="1250" i="1" spc="30" dirty="0">
                <a:latin typeface="Calibri"/>
                <a:cs typeface="Calibri"/>
              </a:rPr>
              <a:t> </a:t>
            </a:r>
            <a:r>
              <a:rPr sz="1250" i="1" spc="-5" dirty="0">
                <a:latin typeface="Calibri"/>
                <a:cs typeface="Calibri"/>
              </a:rPr>
              <a:t>τις</a:t>
            </a:r>
            <a:r>
              <a:rPr sz="1250" i="1" spc="30" dirty="0">
                <a:latin typeface="Calibri"/>
                <a:cs typeface="Calibri"/>
              </a:rPr>
              <a:t> </a:t>
            </a:r>
            <a:r>
              <a:rPr sz="1250" i="1" spc="-5" dirty="0">
                <a:latin typeface="Calibri"/>
                <a:cs typeface="Calibri"/>
              </a:rPr>
              <a:t>εφαρμόσετε</a:t>
            </a:r>
            <a:r>
              <a:rPr sz="1250" i="1" spc="30" dirty="0">
                <a:latin typeface="Calibri"/>
                <a:cs typeface="Calibri"/>
              </a:rPr>
              <a:t> </a:t>
            </a:r>
            <a:r>
              <a:rPr sz="1250" i="1" spc="-5" dirty="0">
                <a:latin typeface="Calibri"/>
                <a:cs typeface="Calibri"/>
              </a:rPr>
              <a:t>σε</a:t>
            </a:r>
            <a:r>
              <a:rPr sz="1250" i="1" spc="30" dirty="0">
                <a:latin typeface="Calibri"/>
                <a:cs typeface="Calibri"/>
              </a:rPr>
              <a:t> </a:t>
            </a:r>
            <a:r>
              <a:rPr sz="1250" i="1" spc="-5" dirty="0">
                <a:latin typeface="Calibri"/>
                <a:cs typeface="Calibri"/>
              </a:rPr>
              <a:t>άλλες</a:t>
            </a:r>
            <a:r>
              <a:rPr sz="1250" i="1" spc="25" dirty="0">
                <a:latin typeface="Calibri"/>
                <a:cs typeface="Calibri"/>
              </a:rPr>
              <a:t> </a:t>
            </a:r>
            <a:r>
              <a:rPr sz="1250" i="1" spc="-5" dirty="0">
                <a:latin typeface="Calibri"/>
                <a:cs typeface="Calibri"/>
              </a:rPr>
              <a:t>εντολές</a:t>
            </a:r>
            <a:r>
              <a:rPr sz="1250" i="1" spc="30" dirty="0">
                <a:latin typeface="Calibri"/>
                <a:cs typeface="Calibri"/>
              </a:rPr>
              <a:t> </a:t>
            </a:r>
            <a:r>
              <a:rPr sz="1250" i="1" spc="-5" dirty="0">
                <a:latin typeface="Calibri"/>
                <a:cs typeface="Calibri"/>
              </a:rPr>
              <a:t>όπως</a:t>
            </a:r>
            <a:r>
              <a:rPr sz="1250" i="1" spc="30" dirty="0">
                <a:latin typeface="Calibri"/>
                <a:cs typeface="Calibri"/>
              </a:rPr>
              <a:t> </a:t>
            </a:r>
            <a:r>
              <a:rPr sz="1250" i="1" dirty="0">
                <a:latin typeface="Calibri"/>
                <a:cs typeface="Calibri"/>
              </a:rPr>
              <a:t>οι</a:t>
            </a:r>
            <a:r>
              <a:rPr sz="1250" i="1" spc="30" dirty="0">
                <a:latin typeface="Calibri"/>
                <a:cs typeface="Calibri"/>
              </a:rPr>
              <a:t> </a:t>
            </a:r>
            <a:r>
              <a:rPr sz="1250" i="1" spc="-5" dirty="0">
                <a:latin typeface="Times New Roman"/>
                <a:cs typeface="Times New Roman"/>
              </a:rPr>
              <a:t>man,</a:t>
            </a:r>
            <a:r>
              <a:rPr sz="1250" i="1" dirty="0">
                <a:latin typeface="Times New Roman"/>
                <a:cs typeface="Times New Roman"/>
              </a:rPr>
              <a:t> </a:t>
            </a:r>
            <a:r>
              <a:rPr sz="1250" i="1" spc="-5" dirty="0">
                <a:latin typeface="Times New Roman"/>
                <a:cs typeface="Times New Roman"/>
              </a:rPr>
              <a:t>more,</a:t>
            </a:r>
            <a:r>
              <a:rPr sz="1250" i="1" dirty="0">
                <a:latin typeface="Times New Roman"/>
                <a:cs typeface="Times New Roman"/>
              </a:rPr>
              <a:t> </a:t>
            </a:r>
            <a:r>
              <a:rPr sz="1250" i="1" spc="-5" dirty="0">
                <a:latin typeface="Times New Roman"/>
                <a:cs typeface="Times New Roman"/>
              </a:rPr>
              <a:t>less,</a:t>
            </a:r>
            <a:r>
              <a:rPr sz="1250" i="1" spc="5" dirty="0">
                <a:latin typeface="Times New Roman"/>
                <a:cs typeface="Times New Roman"/>
              </a:rPr>
              <a:t> </a:t>
            </a:r>
            <a:r>
              <a:rPr sz="1250" i="1" spc="-5" dirty="0">
                <a:latin typeface="Times New Roman"/>
                <a:cs typeface="Times New Roman"/>
              </a:rPr>
              <a:t>view,</a:t>
            </a:r>
            <a:r>
              <a:rPr sz="1250" i="1" spc="10" dirty="0">
                <a:latin typeface="Times New Roman"/>
                <a:cs typeface="Times New Roman"/>
              </a:rPr>
              <a:t> </a:t>
            </a:r>
            <a:r>
              <a:rPr sz="1250" i="1" spc="-5" dirty="0">
                <a:latin typeface="Calibri"/>
                <a:cs typeface="Calibri"/>
              </a:rPr>
              <a:t>ακόμα</a:t>
            </a:r>
            <a:r>
              <a:rPr sz="1250" i="1" spc="30" dirty="0">
                <a:latin typeface="Calibri"/>
                <a:cs typeface="Calibri"/>
              </a:rPr>
              <a:t> </a:t>
            </a:r>
            <a:r>
              <a:rPr sz="1250" i="1" spc="-5" dirty="0">
                <a:latin typeface="Calibri"/>
                <a:cs typeface="Calibri"/>
              </a:rPr>
              <a:t>και</a:t>
            </a:r>
            <a:r>
              <a:rPr sz="1250" i="1" spc="30" dirty="0">
                <a:latin typeface="Calibri"/>
                <a:cs typeface="Calibri"/>
              </a:rPr>
              <a:t> </a:t>
            </a:r>
            <a:r>
              <a:rPr sz="1250" i="1" spc="-5" dirty="0">
                <a:latin typeface="Calibri"/>
                <a:cs typeface="Calibri"/>
              </a:rPr>
              <a:t>στο</a:t>
            </a:r>
            <a:r>
              <a:rPr sz="1250" i="1" spc="30" dirty="0">
                <a:latin typeface="Calibri"/>
                <a:cs typeface="Calibri"/>
              </a:rPr>
              <a:t> </a:t>
            </a:r>
            <a:r>
              <a:rPr sz="1250" i="1" spc="-5" dirty="0">
                <a:latin typeface="Calibri"/>
                <a:cs typeface="Calibri"/>
              </a:rPr>
              <a:t>κέλυφος</a:t>
            </a:r>
            <a:r>
              <a:rPr sz="1250" i="1" spc="30" dirty="0">
                <a:latin typeface="Calibri"/>
                <a:cs typeface="Calibri"/>
              </a:rPr>
              <a:t> </a:t>
            </a:r>
            <a:r>
              <a:rPr sz="1250" i="1" spc="-5" dirty="0">
                <a:latin typeface="Calibri"/>
                <a:cs typeface="Calibri"/>
              </a:rPr>
              <a:t>σας</a:t>
            </a:r>
            <a:r>
              <a:rPr sz="1250" i="1" spc="-5" dirty="0">
                <a:latin typeface="Times New Roman"/>
                <a:cs typeface="Times New Roman"/>
              </a:rPr>
              <a:t>.</a:t>
            </a:r>
            <a:endParaRPr sz="1250">
              <a:latin typeface="Times New Roman"/>
              <a:cs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pic>
        <p:nvPicPr>
          <p:cNvPr id="3" name="object 3"/>
          <p:cNvPicPr/>
          <p:nvPr/>
        </p:nvPicPr>
        <p:blipFill>
          <a:blip r:embed="rId3" cstate="print"/>
          <a:stretch>
            <a:fillRect/>
          </a:stretch>
        </p:blipFill>
        <p:spPr>
          <a:xfrm>
            <a:off x="762001" y="762000"/>
            <a:ext cx="6096000" cy="41148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45</a:t>
            </a:r>
          </a:p>
        </p:txBody>
      </p:sp>
      <p:sp>
        <p:nvSpPr>
          <p:cNvPr id="5" name="Rectangle 1">
            <a:extLst>
              <a:ext uri="{FF2B5EF4-FFF2-40B4-BE49-F238E27FC236}">
                <a16:creationId xmlns:a16="http://schemas.microsoft.com/office/drawing/2014/main" id="{77268C16-1FCD-F736-70B0-5247C7C9EBB0}"/>
              </a:ext>
            </a:extLst>
          </p:cNvPr>
          <p:cNvSpPr>
            <a:spLocks noChangeArrowheads="1"/>
          </p:cNvSpPr>
          <p:nvPr/>
        </p:nvSpPr>
        <p:spPr bwMode="auto">
          <a:xfrm>
            <a:off x="6901815" y="1228397"/>
            <a:ext cx="495299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«Λειτουργία εντολών»</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Το «</a:t>
            </a:r>
            <a:r>
              <a:rPr kumimoji="0" lang="el-GR" altLang="el-GR" sz="1400" b="0" i="0" u="none" strike="noStrike" cap="none" normalizeH="0" baseline="0" dirty="0" err="1">
                <a:ln>
                  <a:noFill/>
                </a:ln>
                <a:solidFill>
                  <a:schemeClr val="tx1"/>
                </a:solidFill>
                <a:effectLst/>
                <a:latin typeface="Arial" panose="020B0604020202020204" pitchFamily="34" charset="0"/>
              </a:rPr>
              <a:t>Vi</a:t>
            </a:r>
            <a:r>
              <a:rPr kumimoji="0" lang="el-GR" altLang="el-GR" sz="1400" b="0" i="0" u="none" strike="noStrike" cap="none" normalizeH="0" baseline="0" dirty="0">
                <a:ln>
                  <a:noFill/>
                </a:ln>
                <a:solidFill>
                  <a:schemeClr val="tx1"/>
                </a:solidFill>
                <a:effectLst/>
                <a:latin typeface="Arial" panose="020B0604020202020204" pitchFamily="34" charset="0"/>
              </a:rPr>
              <a:t>» έχει την έννοια των λειτουργιών. Πάντα εργάζεστε σε μία από τις τρεις λειτουργίες:</a:t>
            </a: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400" b="0" i="0" u="none" strike="noStrike" cap="none" normalizeH="0" baseline="0" dirty="0">
                <a:ln>
                  <a:noFill/>
                </a:ln>
                <a:solidFill>
                  <a:schemeClr val="tx1"/>
                </a:solidFill>
                <a:effectLst/>
                <a:latin typeface="Arial" panose="020B0604020202020204" pitchFamily="34" charset="0"/>
              </a:rPr>
            </a:br>
            <a:endParaRPr kumimoji="0" lang="el-GR"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λειτουργία εντολών, λειτουργία εισαγωγής ή λειτουργία γραμμής. Όταν ξεκινά το </a:t>
            </a:r>
            <a:r>
              <a:rPr kumimoji="0" lang="el-GR" altLang="el-GR" sz="1400" b="0" i="0" u="none" strike="noStrike" cap="none" normalizeH="0" baseline="0" dirty="0" err="1">
                <a:ln>
                  <a:noFill/>
                </a:ln>
                <a:solidFill>
                  <a:schemeClr val="tx1"/>
                </a:solidFill>
                <a:effectLst/>
                <a:latin typeface="Arial" panose="020B0604020202020204" pitchFamily="34" charset="0"/>
              </a:rPr>
              <a:t>vim</a:t>
            </a:r>
            <a:r>
              <a:rPr kumimoji="0" lang="el-GR" altLang="el-GR" sz="1400" b="0" i="0" u="none" strike="noStrike" cap="none" normalizeH="0" baseline="0" dirty="0">
                <a:ln>
                  <a:noFill/>
                </a:ln>
                <a:solidFill>
                  <a:schemeClr val="tx1"/>
                </a:solidFill>
                <a:effectLst/>
                <a:latin typeface="Arial" panose="020B0604020202020204" pitchFamily="34" charset="0"/>
              </a:rPr>
              <a:t>, βρίσκεστε στη λειτουργία εντολών. Για να επιστρέψετε στη λειτουργία εντολών ανά πάσα στιγμή, πατήστε το πλήκτρο </a:t>
            </a:r>
            <a:r>
              <a:rPr kumimoji="0" lang="el-GR" altLang="el-GR" sz="1400" b="0" i="0" u="none" strike="noStrike" cap="none" normalizeH="0" baseline="0" dirty="0" err="1">
                <a:ln>
                  <a:noFill/>
                </a:ln>
                <a:solidFill>
                  <a:schemeClr val="tx1"/>
                </a:solidFill>
                <a:effectLst/>
                <a:latin typeface="Arial" panose="020B0604020202020204" pitchFamily="34" charset="0"/>
              </a:rPr>
              <a:t>Escape</a:t>
            </a:r>
            <a:r>
              <a:rPr kumimoji="0" lang="el-GR" altLang="el-GR" sz="1400" b="0" i="0" u="none" strike="noStrike" cap="none" normalizeH="0" baseline="0" dirty="0">
                <a:ln>
                  <a:noFill/>
                </a:ln>
                <a:solidFill>
                  <a:schemeClr val="tx1"/>
                </a:solidFill>
                <a:effectLst/>
                <a:latin typeface="Arial" panose="020B0604020202020204" pitchFamily="34" charset="0"/>
              </a:rPr>
              <a:t> (</a:t>
            </a:r>
            <a:r>
              <a:rPr kumimoji="0" lang="el-GR" altLang="el-GR" sz="1400" b="0" i="0" u="none" strike="noStrike" cap="none" normalizeH="0" baseline="0" dirty="0" err="1">
                <a:ln>
                  <a:noFill/>
                </a:ln>
                <a:solidFill>
                  <a:schemeClr val="tx1"/>
                </a:solidFill>
                <a:effectLst/>
                <a:latin typeface="Arial" panose="020B0604020202020204" pitchFamily="34" charset="0"/>
              </a:rPr>
              <a:t>Esc</a:t>
            </a:r>
            <a:r>
              <a:rPr kumimoji="0" lang="el-GR" altLang="el-GR" sz="1400" b="0" i="0" u="none" strike="noStrike" cap="none" normalizeH="0" baseline="0" dirty="0">
                <a:ln>
                  <a:noFill/>
                </a:ln>
                <a:solidFill>
                  <a:schemeClr val="tx1"/>
                </a:solidFill>
                <a:effectLst/>
                <a:latin typeface="Arial" panose="020B0604020202020204" pitchFamily="34" charset="0"/>
              </a:rPr>
              <a:t>). Τα γράμματα που </a:t>
            </a:r>
            <a:r>
              <a:rPr kumimoji="0" lang="el-GR" altLang="el-GR" sz="1400" b="0" i="0" u="none" strike="noStrike" cap="none" normalizeH="0" baseline="0" dirty="0" err="1">
                <a:ln>
                  <a:noFill/>
                </a:ln>
                <a:solidFill>
                  <a:schemeClr val="tx1"/>
                </a:solidFill>
                <a:effectLst/>
                <a:latin typeface="Arial" panose="020B0604020202020204" pitchFamily="34" charset="0"/>
              </a:rPr>
              <a:t>πληκτρολογούνται</a:t>
            </a:r>
            <a:r>
              <a:rPr kumimoji="0" lang="el-GR" altLang="el-GR" sz="1400" b="0" i="0" u="none" strike="noStrike" cap="none" normalizeH="0" baseline="0" dirty="0">
                <a:ln>
                  <a:noFill/>
                </a:ln>
                <a:solidFill>
                  <a:schemeClr val="tx1"/>
                </a:solidFill>
                <a:effectLst/>
                <a:latin typeface="Arial" panose="020B0604020202020204" pitchFamily="34" charset="0"/>
              </a:rPr>
              <a:t> ενώ βρίσκεστε στη λειτουργία εντολών δεν αποστέλλονται στο αρχείο, αλλά ερμηνεύονται ως εντολές. Η λειτουργία εντολών σας επιτρέπει να περιηγηθείτε στο αρχείο, να εκτελέσετε αναζητήσεις, να διαγράψετε </a:t>
            </a:r>
            <a:br>
              <a:rPr kumimoji="0" lang="el-GR" altLang="el-GR" sz="1400" b="0" i="0" u="none" strike="noStrike" cap="none" normalizeH="0" baseline="0" dirty="0">
                <a:ln>
                  <a:noFill/>
                </a:ln>
                <a:solidFill>
                  <a:schemeClr val="tx1"/>
                </a:solidFill>
                <a:effectLst/>
                <a:latin typeface="Arial" panose="020B0604020202020204" pitchFamily="34" charset="0"/>
              </a:rPr>
            </a:br>
            <a:br>
              <a:rPr kumimoji="0" lang="el-GR" altLang="el-GR" sz="1400" b="0" i="0" u="none" strike="noStrike" cap="none" normalizeH="0" baseline="0" dirty="0">
                <a:ln>
                  <a:noFill/>
                </a:ln>
                <a:solidFill>
                  <a:schemeClr val="tx1"/>
                </a:solidFill>
                <a:effectLst/>
                <a:latin typeface="Arial" panose="020B0604020202020204" pitchFamily="34" charset="0"/>
              </a:rPr>
            </a:br>
            <a:endParaRPr kumimoji="0" lang="el-GR" altLang="el-G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Arial" panose="020B0604020202020204" pitchFamily="34" charset="0"/>
              </a:rPr>
              <a:t>στο αρχείο, αλλά ερμηνεύονται ως εντολές. Η λειτουργία εντολών σας επιτρέπει να περιηγηθείτε στο αρχείο, να πραγματοποιήσετε αναζητήσεις, να διαγράψετε κείμενο, να αντιγράψετε κείμενο και να επικολλήσετε κείμενο:</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pic>
        <p:nvPicPr>
          <p:cNvPr id="3" name="object 3"/>
          <p:cNvPicPr/>
          <p:nvPr/>
        </p:nvPicPr>
        <p:blipFill>
          <a:blip r:embed="rId3" cstate="print"/>
          <a:stretch>
            <a:fillRect/>
          </a:stretch>
        </p:blipFill>
        <p:spPr>
          <a:xfrm>
            <a:off x="2438400" y="815008"/>
            <a:ext cx="6810057" cy="2905125"/>
          </a:xfrm>
          <a:prstGeom prst="rect">
            <a:avLst/>
          </a:prstGeom>
        </p:spPr>
      </p:pic>
      <p:sp>
        <p:nvSpPr>
          <p:cNvPr id="4" name="object 4"/>
          <p:cNvSpPr txBox="1"/>
          <p:nvPr/>
        </p:nvSpPr>
        <p:spPr>
          <a:xfrm>
            <a:off x="1753870" y="3689984"/>
            <a:ext cx="4559935" cy="425450"/>
          </a:xfrm>
          <a:prstGeom prst="rect">
            <a:avLst/>
          </a:prstGeom>
        </p:spPr>
        <p:txBody>
          <a:bodyPr vert="horz" wrap="square" lIns="0" tIns="60325" rIns="0" bIns="0" rtlCol="0">
            <a:spAutoFit/>
          </a:bodyPr>
          <a:lstStyle/>
          <a:p>
            <a:pPr marL="12700">
              <a:lnSpc>
                <a:spcPct val="100000"/>
              </a:lnSpc>
              <a:spcBef>
                <a:spcPts val="475"/>
              </a:spcBef>
            </a:pPr>
            <a:r>
              <a:rPr sz="1000" spc="25" dirty="0">
                <a:latin typeface="Calibri"/>
                <a:cs typeface="Calibri"/>
              </a:rPr>
              <a:t>Λειτουργία</a:t>
            </a:r>
            <a:r>
              <a:rPr sz="1000" spc="-40" dirty="0">
                <a:latin typeface="Calibri"/>
                <a:cs typeface="Calibri"/>
              </a:rPr>
              <a:t> </a:t>
            </a:r>
            <a:r>
              <a:rPr sz="1000" spc="35" dirty="0">
                <a:latin typeface="Calibri"/>
                <a:cs typeface="Calibri"/>
              </a:rPr>
              <a:t>εισαγωγής</a:t>
            </a:r>
            <a:endParaRPr sz="1000">
              <a:latin typeface="Calibri"/>
              <a:cs typeface="Calibri"/>
            </a:endParaRPr>
          </a:p>
          <a:p>
            <a:pPr marL="12700">
              <a:lnSpc>
                <a:spcPct val="100000"/>
              </a:lnSpc>
              <a:spcBef>
                <a:spcPts val="375"/>
              </a:spcBef>
            </a:pPr>
            <a:r>
              <a:rPr sz="1000" spc="60" dirty="0">
                <a:latin typeface="Calibri"/>
                <a:cs typeface="Calibri"/>
              </a:rPr>
              <a:t>Για</a:t>
            </a:r>
            <a:r>
              <a:rPr sz="1000" spc="25" dirty="0">
                <a:latin typeface="Calibri"/>
                <a:cs typeface="Calibri"/>
              </a:rPr>
              <a:t> </a:t>
            </a:r>
            <a:r>
              <a:rPr sz="1000" spc="75" dirty="0">
                <a:latin typeface="Calibri"/>
                <a:cs typeface="Calibri"/>
              </a:rPr>
              <a:t>να</a:t>
            </a:r>
            <a:r>
              <a:rPr sz="1000" spc="30" dirty="0">
                <a:latin typeface="Calibri"/>
                <a:cs typeface="Calibri"/>
              </a:rPr>
              <a:t> </a:t>
            </a:r>
            <a:r>
              <a:rPr sz="1000" spc="65" dirty="0">
                <a:latin typeface="Calibri"/>
                <a:cs typeface="Calibri"/>
              </a:rPr>
              <a:t>εισέλθετε</a:t>
            </a:r>
            <a:r>
              <a:rPr sz="1000" spc="30" dirty="0">
                <a:latin typeface="Calibri"/>
                <a:cs typeface="Calibri"/>
              </a:rPr>
              <a:t> </a:t>
            </a:r>
            <a:r>
              <a:rPr sz="1000" spc="70" dirty="0">
                <a:latin typeface="Calibri"/>
                <a:cs typeface="Calibri"/>
              </a:rPr>
              <a:t>στη</a:t>
            </a:r>
            <a:r>
              <a:rPr sz="1000" spc="30" dirty="0">
                <a:latin typeface="Calibri"/>
                <a:cs typeface="Calibri"/>
              </a:rPr>
              <a:t> </a:t>
            </a:r>
            <a:r>
              <a:rPr sz="1000" spc="65" dirty="0">
                <a:latin typeface="Calibri"/>
                <a:cs typeface="Calibri"/>
              </a:rPr>
              <a:t>λειτουργία</a:t>
            </a:r>
            <a:r>
              <a:rPr sz="1000" spc="35" dirty="0">
                <a:latin typeface="Calibri"/>
                <a:cs typeface="Calibri"/>
              </a:rPr>
              <a:t> </a:t>
            </a:r>
            <a:r>
              <a:rPr sz="1000" spc="65" dirty="0">
                <a:latin typeface="Calibri"/>
                <a:cs typeface="Calibri"/>
              </a:rPr>
              <a:t>εισαγωγής,</a:t>
            </a:r>
            <a:r>
              <a:rPr sz="1000" spc="25" dirty="0">
                <a:latin typeface="Calibri"/>
                <a:cs typeface="Calibri"/>
              </a:rPr>
              <a:t> </a:t>
            </a:r>
            <a:r>
              <a:rPr sz="1000" spc="70" dirty="0">
                <a:latin typeface="Calibri"/>
                <a:cs typeface="Calibri"/>
              </a:rPr>
              <a:t>ένα</a:t>
            </a:r>
            <a:r>
              <a:rPr sz="1000" spc="30" dirty="0">
                <a:latin typeface="Calibri"/>
                <a:cs typeface="Calibri"/>
              </a:rPr>
              <a:t> </a:t>
            </a:r>
            <a:r>
              <a:rPr sz="1000" spc="80" dirty="0">
                <a:latin typeface="Calibri"/>
                <a:cs typeface="Calibri"/>
              </a:rPr>
              <a:t>από</a:t>
            </a:r>
            <a:r>
              <a:rPr sz="1000" spc="30" dirty="0">
                <a:latin typeface="Calibri"/>
                <a:cs typeface="Calibri"/>
              </a:rPr>
              <a:t> </a:t>
            </a:r>
            <a:r>
              <a:rPr sz="1000" spc="65" dirty="0">
                <a:latin typeface="Calibri"/>
                <a:cs typeface="Calibri"/>
              </a:rPr>
              <a:t>τα</a:t>
            </a:r>
            <a:r>
              <a:rPr sz="1000" spc="30" dirty="0">
                <a:latin typeface="Calibri"/>
                <a:cs typeface="Calibri"/>
              </a:rPr>
              <a:t> </a:t>
            </a:r>
            <a:r>
              <a:rPr sz="1000" spc="75" dirty="0">
                <a:latin typeface="Calibri"/>
                <a:cs typeface="Calibri"/>
              </a:rPr>
              <a:t>ακόλουθα</a:t>
            </a:r>
            <a:r>
              <a:rPr sz="1000" spc="35" dirty="0">
                <a:latin typeface="Calibri"/>
                <a:cs typeface="Calibri"/>
              </a:rPr>
              <a:t> </a:t>
            </a:r>
            <a:r>
              <a:rPr sz="1000" spc="65" dirty="0">
                <a:latin typeface="Calibri"/>
                <a:cs typeface="Calibri"/>
              </a:rPr>
              <a:t>πλήκτρα:</a:t>
            </a:r>
            <a:endParaRPr sz="1000">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46</a:t>
            </a:r>
          </a:p>
        </p:txBody>
      </p:sp>
      <p:sp>
        <p:nvSpPr>
          <p:cNvPr id="5" name="object 5"/>
          <p:cNvSpPr txBox="1"/>
          <p:nvPr/>
        </p:nvSpPr>
        <p:spPr>
          <a:xfrm>
            <a:off x="1753870" y="4286567"/>
            <a:ext cx="114300" cy="820419"/>
          </a:xfrm>
          <a:prstGeom prst="rect">
            <a:avLst/>
          </a:prstGeom>
        </p:spPr>
        <p:txBody>
          <a:bodyPr vert="horz" wrap="square" lIns="0" tIns="12700" rIns="0" bIns="0" rtlCol="0">
            <a:spAutoFit/>
          </a:bodyPr>
          <a:lstStyle/>
          <a:p>
            <a:pPr marL="12700" marR="56515">
              <a:lnSpc>
                <a:spcPct val="130200"/>
              </a:lnSpc>
              <a:spcBef>
                <a:spcPts val="100"/>
              </a:spcBef>
            </a:pPr>
            <a:r>
              <a:rPr sz="1000" spc="20" dirty="0">
                <a:latin typeface="Calibri"/>
                <a:cs typeface="Calibri"/>
              </a:rPr>
              <a:t>i  </a:t>
            </a:r>
            <a:r>
              <a:rPr sz="1000" spc="35" dirty="0">
                <a:latin typeface="Calibri"/>
                <a:cs typeface="Calibri"/>
              </a:rPr>
              <a:t>I</a:t>
            </a:r>
            <a:endParaRPr sz="1000">
              <a:latin typeface="Calibri"/>
              <a:cs typeface="Calibri"/>
            </a:endParaRPr>
          </a:p>
          <a:p>
            <a:pPr marL="12700" marR="5080">
              <a:lnSpc>
                <a:spcPts val="1570"/>
              </a:lnSpc>
              <a:spcBef>
                <a:spcPts val="90"/>
              </a:spcBef>
            </a:pPr>
            <a:r>
              <a:rPr sz="1000" spc="70" dirty="0">
                <a:latin typeface="Calibri"/>
                <a:cs typeface="Calibri"/>
              </a:rPr>
              <a:t>a </a:t>
            </a:r>
            <a:r>
              <a:rPr sz="1000" spc="-215" dirty="0">
                <a:latin typeface="Calibri"/>
                <a:cs typeface="Calibri"/>
              </a:rPr>
              <a:t> </a:t>
            </a:r>
            <a:r>
              <a:rPr sz="1000" spc="114" dirty="0">
                <a:latin typeface="Calibri"/>
                <a:cs typeface="Calibri"/>
              </a:rPr>
              <a:t>A</a:t>
            </a:r>
            <a:endParaRPr sz="1000">
              <a:latin typeface="Calibri"/>
              <a:cs typeface="Calibri"/>
            </a:endParaRPr>
          </a:p>
        </p:txBody>
      </p:sp>
      <p:sp>
        <p:nvSpPr>
          <p:cNvPr id="6" name="object 6"/>
          <p:cNvSpPr txBox="1"/>
          <p:nvPr/>
        </p:nvSpPr>
        <p:spPr>
          <a:xfrm>
            <a:off x="3582670" y="4286567"/>
            <a:ext cx="66675" cy="820419"/>
          </a:xfrm>
          <a:prstGeom prst="rect">
            <a:avLst/>
          </a:prstGeom>
        </p:spPr>
        <p:txBody>
          <a:bodyPr vert="horz" wrap="square" lIns="0" tIns="58419" rIns="0" bIns="0" rtlCol="0">
            <a:spAutoFit/>
          </a:bodyPr>
          <a:lstStyle/>
          <a:p>
            <a:pPr marL="12700">
              <a:lnSpc>
                <a:spcPct val="100000"/>
              </a:lnSpc>
              <a:spcBef>
                <a:spcPts val="459"/>
              </a:spcBef>
            </a:pPr>
            <a:r>
              <a:rPr sz="1000" spc="25" dirty="0">
                <a:latin typeface="Calibri"/>
                <a:cs typeface="Calibri"/>
              </a:rPr>
              <a:t>:</a:t>
            </a:r>
            <a:endParaRPr sz="1000">
              <a:latin typeface="Calibri"/>
              <a:cs typeface="Calibri"/>
            </a:endParaRPr>
          </a:p>
          <a:p>
            <a:pPr marL="12700">
              <a:lnSpc>
                <a:spcPct val="100000"/>
              </a:lnSpc>
              <a:spcBef>
                <a:spcPts val="365"/>
              </a:spcBef>
            </a:pPr>
            <a:r>
              <a:rPr sz="1000" spc="40" dirty="0">
                <a:latin typeface="Calibri"/>
                <a:cs typeface="Calibri"/>
              </a:rPr>
              <a:t>:</a:t>
            </a:r>
            <a:endParaRPr sz="1000">
              <a:latin typeface="Calibri"/>
              <a:cs typeface="Calibri"/>
            </a:endParaRPr>
          </a:p>
          <a:p>
            <a:pPr marL="12700">
              <a:lnSpc>
                <a:spcPct val="100000"/>
              </a:lnSpc>
              <a:spcBef>
                <a:spcPts val="360"/>
              </a:spcBef>
            </a:pPr>
            <a:r>
              <a:rPr sz="1000" spc="40" dirty="0">
                <a:latin typeface="Calibri"/>
                <a:cs typeface="Calibri"/>
              </a:rPr>
              <a:t>:</a:t>
            </a:r>
            <a:endParaRPr sz="1000">
              <a:latin typeface="Calibri"/>
              <a:cs typeface="Calibri"/>
            </a:endParaRPr>
          </a:p>
          <a:p>
            <a:pPr marL="12700">
              <a:lnSpc>
                <a:spcPct val="100000"/>
              </a:lnSpc>
              <a:spcBef>
                <a:spcPts val="370"/>
              </a:spcBef>
            </a:pPr>
            <a:r>
              <a:rPr sz="1000" spc="55" dirty="0">
                <a:latin typeface="Calibri"/>
                <a:cs typeface="Calibri"/>
              </a:rPr>
              <a:t>:</a:t>
            </a:r>
            <a:endParaRPr sz="1000">
              <a:latin typeface="Calibri"/>
              <a:cs typeface="Calibri"/>
            </a:endParaRPr>
          </a:p>
        </p:txBody>
      </p:sp>
      <p:sp>
        <p:nvSpPr>
          <p:cNvPr id="7" name="object 7"/>
          <p:cNvSpPr txBox="1"/>
          <p:nvPr/>
        </p:nvSpPr>
        <p:spPr>
          <a:xfrm>
            <a:off x="4679950" y="4286567"/>
            <a:ext cx="2236470" cy="820419"/>
          </a:xfrm>
          <a:prstGeom prst="rect">
            <a:avLst/>
          </a:prstGeom>
        </p:spPr>
        <p:txBody>
          <a:bodyPr vert="horz" wrap="square" lIns="0" tIns="12065" rIns="0" bIns="0" rtlCol="0">
            <a:spAutoFit/>
          </a:bodyPr>
          <a:lstStyle/>
          <a:p>
            <a:pPr marL="12700" marR="5080" indent="45720">
              <a:lnSpc>
                <a:spcPct val="130400"/>
              </a:lnSpc>
              <a:spcBef>
                <a:spcPts val="95"/>
              </a:spcBef>
            </a:pPr>
            <a:r>
              <a:rPr sz="1000" spc="45" dirty="0">
                <a:latin typeface="Calibri"/>
                <a:cs typeface="Calibri"/>
              </a:rPr>
              <a:t>Εισαγωγή στη </a:t>
            </a:r>
            <a:r>
              <a:rPr sz="1000" spc="40" dirty="0">
                <a:latin typeface="Calibri"/>
                <a:cs typeface="Calibri"/>
              </a:rPr>
              <a:t>θέση </a:t>
            </a:r>
            <a:r>
              <a:rPr sz="1000" spc="45" dirty="0">
                <a:latin typeface="Calibri"/>
                <a:cs typeface="Calibri"/>
              </a:rPr>
              <a:t>του δρομέα. </a:t>
            </a:r>
            <a:r>
              <a:rPr sz="1000" spc="50" dirty="0">
                <a:latin typeface="Calibri"/>
                <a:cs typeface="Calibri"/>
              </a:rPr>
              <a:t> </a:t>
            </a:r>
            <a:r>
              <a:rPr sz="1000" spc="70" dirty="0">
                <a:latin typeface="Calibri"/>
                <a:cs typeface="Calibri"/>
              </a:rPr>
              <a:t>Εισαγωγή στην </a:t>
            </a:r>
            <a:r>
              <a:rPr sz="1000" spc="75" dirty="0">
                <a:latin typeface="Calibri"/>
                <a:cs typeface="Calibri"/>
              </a:rPr>
              <a:t>αρχή </a:t>
            </a:r>
            <a:r>
              <a:rPr sz="1000" spc="65" dirty="0">
                <a:latin typeface="Calibri"/>
                <a:cs typeface="Calibri"/>
              </a:rPr>
              <a:t>της </a:t>
            </a:r>
            <a:r>
              <a:rPr sz="1000" spc="60" dirty="0">
                <a:latin typeface="Calibri"/>
                <a:cs typeface="Calibri"/>
              </a:rPr>
              <a:t>γραμμής. </a:t>
            </a:r>
            <a:r>
              <a:rPr sz="1000" spc="65" dirty="0">
                <a:latin typeface="Calibri"/>
                <a:cs typeface="Calibri"/>
              </a:rPr>
              <a:t> </a:t>
            </a:r>
            <a:r>
              <a:rPr sz="1000" spc="75" dirty="0">
                <a:latin typeface="Calibri"/>
                <a:cs typeface="Calibri"/>
              </a:rPr>
              <a:t>Προσθήκη</a:t>
            </a:r>
            <a:r>
              <a:rPr sz="1000" spc="25" dirty="0">
                <a:latin typeface="Calibri"/>
                <a:cs typeface="Calibri"/>
              </a:rPr>
              <a:t> </a:t>
            </a:r>
            <a:r>
              <a:rPr sz="1000" spc="70" dirty="0">
                <a:latin typeface="Calibri"/>
                <a:cs typeface="Calibri"/>
              </a:rPr>
              <a:t>μετά</a:t>
            </a:r>
            <a:r>
              <a:rPr sz="1000" spc="25" dirty="0">
                <a:latin typeface="Calibri"/>
                <a:cs typeface="Calibri"/>
              </a:rPr>
              <a:t> </a:t>
            </a:r>
            <a:r>
              <a:rPr sz="1000" spc="70" dirty="0">
                <a:latin typeface="Calibri"/>
                <a:cs typeface="Calibri"/>
              </a:rPr>
              <a:t>τη</a:t>
            </a:r>
            <a:r>
              <a:rPr sz="1000" spc="20" dirty="0">
                <a:latin typeface="Calibri"/>
                <a:cs typeface="Calibri"/>
              </a:rPr>
              <a:t> </a:t>
            </a:r>
            <a:r>
              <a:rPr sz="1000" spc="65" dirty="0">
                <a:latin typeface="Calibri"/>
                <a:cs typeface="Calibri"/>
              </a:rPr>
              <a:t>θέση</a:t>
            </a:r>
            <a:r>
              <a:rPr sz="1000" spc="15" dirty="0">
                <a:latin typeface="Calibri"/>
                <a:cs typeface="Calibri"/>
              </a:rPr>
              <a:t> </a:t>
            </a:r>
            <a:r>
              <a:rPr sz="1000" spc="70" dirty="0">
                <a:latin typeface="Calibri"/>
                <a:cs typeface="Calibri"/>
              </a:rPr>
              <a:t>του</a:t>
            </a:r>
            <a:r>
              <a:rPr sz="1000" spc="20" dirty="0">
                <a:latin typeface="Calibri"/>
                <a:cs typeface="Calibri"/>
              </a:rPr>
              <a:t> </a:t>
            </a:r>
            <a:r>
              <a:rPr sz="1000" spc="70" dirty="0">
                <a:latin typeface="Calibri"/>
                <a:cs typeface="Calibri"/>
              </a:rPr>
              <a:t>δρομέα. </a:t>
            </a:r>
            <a:r>
              <a:rPr sz="1000" spc="-210" dirty="0">
                <a:latin typeface="Calibri"/>
                <a:cs typeface="Calibri"/>
              </a:rPr>
              <a:t> </a:t>
            </a:r>
            <a:r>
              <a:rPr sz="1000" spc="100" dirty="0">
                <a:latin typeface="Calibri"/>
                <a:cs typeface="Calibri"/>
              </a:rPr>
              <a:t>Προσθήκη</a:t>
            </a:r>
            <a:r>
              <a:rPr sz="1000" spc="40" dirty="0">
                <a:latin typeface="Calibri"/>
                <a:cs typeface="Calibri"/>
              </a:rPr>
              <a:t> </a:t>
            </a:r>
            <a:r>
              <a:rPr sz="1000" spc="95" dirty="0">
                <a:latin typeface="Calibri"/>
                <a:cs typeface="Calibri"/>
              </a:rPr>
              <a:t>στο</a:t>
            </a:r>
            <a:r>
              <a:rPr sz="1000" spc="35" dirty="0">
                <a:latin typeface="Calibri"/>
                <a:cs typeface="Calibri"/>
              </a:rPr>
              <a:t> </a:t>
            </a:r>
            <a:r>
              <a:rPr sz="1000" spc="85" dirty="0">
                <a:latin typeface="Calibri"/>
                <a:cs typeface="Calibri"/>
              </a:rPr>
              <a:t>τέλος</a:t>
            </a:r>
            <a:r>
              <a:rPr sz="1000" spc="35" dirty="0">
                <a:latin typeface="Calibri"/>
                <a:cs typeface="Calibri"/>
              </a:rPr>
              <a:t> </a:t>
            </a:r>
            <a:r>
              <a:rPr sz="1000" spc="85" dirty="0">
                <a:latin typeface="Calibri"/>
                <a:cs typeface="Calibri"/>
              </a:rPr>
              <a:t>της</a:t>
            </a:r>
            <a:r>
              <a:rPr sz="1000" spc="35" dirty="0">
                <a:latin typeface="Calibri"/>
                <a:cs typeface="Calibri"/>
              </a:rPr>
              <a:t> </a:t>
            </a:r>
            <a:r>
              <a:rPr sz="1000" spc="85" dirty="0">
                <a:latin typeface="Calibri"/>
                <a:cs typeface="Calibri"/>
              </a:rPr>
              <a:t>γραμμής.</a:t>
            </a:r>
            <a:endParaRPr sz="1000" dirty="0">
              <a:latin typeface="Calibri"/>
              <a:cs typeface="Calibri"/>
            </a:endParaRPr>
          </a:p>
        </p:txBody>
      </p:sp>
      <p:sp>
        <p:nvSpPr>
          <p:cNvPr id="8" name="object 8"/>
          <p:cNvSpPr txBox="1"/>
          <p:nvPr/>
        </p:nvSpPr>
        <p:spPr>
          <a:xfrm>
            <a:off x="1753870" y="5284787"/>
            <a:ext cx="8890000" cy="329565"/>
          </a:xfrm>
          <a:prstGeom prst="rect">
            <a:avLst/>
          </a:prstGeom>
        </p:spPr>
        <p:txBody>
          <a:bodyPr vert="horz" wrap="square" lIns="0" tIns="12700" rIns="0" bIns="0" rtlCol="0">
            <a:spAutoFit/>
          </a:bodyPr>
          <a:lstStyle/>
          <a:p>
            <a:pPr marL="12700" marR="5080">
              <a:lnSpc>
                <a:spcPct val="100000"/>
              </a:lnSpc>
              <a:spcBef>
                <a:spcPts val="100"/>
              </a:spcBef>
            </a:pPr>
            <a:r>
              <a:rPr sz="1000" spc="85" dirty="0">
                <a:latin typeface="Calibri"/>
                <a:cs typeface="Calibri"/>
              </a:rPr>
              <a:t>Αφού</a:t>
            </a:r>
            <a:r>
              <a:rPr sz="1000" spc="35" dirty="0">
                <a:latin typeface="Calibri"/>
                <a:cs typeface="Calibri"/>
              </a:rPr>
              <a:t> </a:t>
            </a:r>
            <a:r>
              <a:rPr sz="1000" spc="65" dirty="0">
                <a:latin typeface="Calibri"/>
                <a:cs typeface="Calibri"/>
              </a:rPr>
              <a:t>εισέλθετε</a:t>
            </a:r>
            <a:r>
              <a:rPr sz="1000" spc="35" dirty="0">
                <a:latin typeface="Calibri"/>
                <a:cs typeface="Calibri"/>
              </a:rPr>
              <a:t> </a:t>
            </a:r>
            <a:r>
              <a:rPr sz="1000" spc="70" dirty="0">
                <a:latin typeface="Calibri"/>
                <a:cs typeface="Calibri"/>
              </a:rPr>
              <a:t>στη</a:t>
            </a:r>
            <a:r>
              <a:rPr sz="1000" spc="40" dirty="0">
                <a:latin typeface="Calibri"/>
                <a:cs typeface="Calibri"/>
              </a:rPr>
              <a:t> </a:t>
            </a:r>
            <a:r>
              <a:rPr sz="1000" spc="65" dirty="0">
                <a:latin typeface="Calibri"/>
                <a:cs typeface="Calibri"/>
              </a:rPr>
              <a:t>λειτουργία</a:t>
            </a:r>
            <a:r>
              <a:rPr sz="1000" spc="40" dirty="0">
                <a:latin typeface="Calibri"/>
                <a:cs typeface="Calibri"/>
              </a:rPr>
              <a:t> </a:t>
            </a:r>
            <a:r>
              <a:rPr sz="1000" spc="65" dirty="0">
                <a:latin typeface="Calibri"/>
                <a:cs typeface="Calibri"/>
              </a:rPr>
              <a:t>εισαγωγής,</a:t>
            </a:r>
            <a:r>
              <a:rPr sz="1000" spc="30" dirty="0">
                <a:latin typeface="Calibri"/>
                <a:cs typeface="Calibri"/>
              </a:rPr>
              <a:t> </a:t>
            </a:r>
            <a:r>
              <a:rPr sz="1000" spc="70" dirty="0">
                <a:latin typeface="Calibri"/>
                <a:cs typeface="Calibri"/>
              </a:rPr>
              <a:t>πληκτρολογήστε</a:t>
            </a:r>
            <a:r>
              <a:rPr sz="1000" spc="40" dirty="0">
                <a:latin typeface="Calibri"/>
                <a:cs typeface="Calibri"/>
              </a:rPr>
              <a:t> </a:t>
            </a:r>
            <a:r>
              <a:rPr sz="1000" spc="65" dirty="0">
                <a:latin typeface="Calibri"/>
                <a:cs typeface="Calibri"/>
              </a:rPr>
              <a:t>το</a:t>
            </a:r>
            <a:r>
              <a:rPr sz="1000" spc="35" dirty="0">
                <a:latin typeface="Calibri"/>
                <a:cs typeface="Calibri"/>
              </a:rPr>
              <a:t> </a:t>
            </a:r>
            <a:r>
              <a:rPr sz="1000" spc="70" dirty="0">
                <a:latin typeface="Calibri"/>
                <a:cs typeface="Calibri"/>
              </a:rPr>
              <a:t>επιθυμητό</a:t>
            </a:r>
            <a:r>
              <a:rPr sz="1000" spc="35" dirty="0">
                <a:latin typeface="Calibri"/>
                <a:cs typeface="Calibri"/>
              </a:rPr>
              <a:t> </a:t>
            </a:r>
            <a:r>
              <a:rPr sz="1000" spc="60" dirty="0">
                <a:latin typeface="Calibri"/>
                <a:cs typeface="Calibri"/>
              </a:rPr>
              <a:t>κείμενο.</a:t>
            </a:r>
            <a:r>
              <a:rPr sz="1000" spc="40" dirty="0">
                <a:latin typeface="Calibri"/>
                <a:cs typeface="Calibri"/>
              </a:rPr>
              <a:t> </a:t>
            </a:r>
            <a:r>
              <a:rPr sz="1000" spc="75" dirty="0">
                <a:latin typeface="Calibri"/>
                <a:cs typeface="Calibri"/>
              </a:rPr>
              <a:t>Όταν</a:t>
            </a:r>
            <a:r>
              <a:rPr sz="1000" spc="35" dirty="0">
                <a:latin typeface="Calibri"/>
                <a:cs typeface="Calibri"/>
              </a:rPr>
              <a:t> </a:t>
            </a:r>
            <a:r>
              <a:rPr sz="1000" spc="60" dirty="0">
                <a:latin typeface="Calibri"/>
                <a:cs typeface="Calibri"/>
              </a:rPr>
              <a:t>τελειώσετε,</a:t>
            </a:r>
            <a:r>
              <a:rPr sz="1000" spc="30" dirty="0">
                <a:latin typeface="Calibri"/>
                <a:cs typeface="Calibri"/>
              </a:rPr>
              <a:t> </a:t>
            </a:r>
            <a:r>
              <a:rPr sz="1000" spc="70" dirty="0">
                <a:latin typeface="Calibri"/>
                <a:cs typeface="Calibri"/>
              </a:rPr>
              <a:t>πατήστε</a:t>
            </a:r>
            <a:r>
              <a:rPr sz="1000" spc="40" dirty="0">
                <a:latin typeface="Calibri"/>
                <a:cs typeface="Calibri"/>
              </a:rPr>
              <a:t> </a:t>
            </a:r>
            <a:r>
              <a:rPr sz="1000" spc="65" dirty="0">
                <a:latin typeface="Calibri"/>
                <a:cs typeface="Calibri"/>
              </a:rPr>
              <a:t>το</a:t>
            </a:r>
            <a:r>
              <a:rPr sz="1000" spc="35" dirty="0">
                <a:latin typeface="Calibri"/>
                <a:cs typeface="Calibri"/>
              </a:rPr>
              <a:t> </a:t>
            </a:r>
            <a:r>
              <a:rPr sz="1000" spc="70" dirty="0">
                <a:latin typeface="Calibri"/>
                <a:cs typeface="Calibri"/>
              </a:rPr>
              <a:t>κουμπί</a:t>
            </a:r>
            <a:r>
              <a:rPr sz="1000" spc="45" dirty="0">
                <a:latin typeface="Calibri"/>
                <a:cs typeface="Calibri"/>
              </a:rPr>
              <a:t> </a:t>
            </a:r>
            <a:r>
              <a:rPr sz="1000" spc="60" dirty="0">
                <a:latin typeface="Calibri"/>
                <a:cs typeface="Calibri"/>
              </a:rPr>
              <a:t>Esc</a:t>
            </a:r>
            <a:r>
              <a:rPr sz="1000" spc="30" dirty="0">
                <a:latin typeface="Calibri"/>
                <a:cs typeface="Calibri"/>
              </a:rPr>
              <a:t> </a:t>
            </a:r>
            <a:r>
              <a:rPr sz="1000" spc="60" dirty="0">
                <a:latin typeface="Calibri"/>
                <a:cs typeface="Calibri"/>
              </a:rPr>
              <a:t>για</a:t>
            </a:r>
            <a:r>
              <a:rPr sz="1000" spc="35" dirty="0">
                <a:latin typeface="Calibri"/>
                <a:cs typeface="Calibri"/>
              </a:rPr>
              <a:t> </a:t>
            </a:r>
            <a:r>
              <a:rPr sz="1000" spc="75" dirty="0">
                <a:latin typeface="Calibri"/>
                <a:cs typeface="Calibri"/>
              </a:rPr>
              <a:t>να</a:t>
            </a:r>
            <a:r>
              <a:rPr sz="1000" spc="40" dirty="0">
                <a:latin typeface="Calibri"/>
                <a:cs typeface="Calibri"/>
              </a:rPr>
              <a:t> </a:t>
            </a:r>
            <a:r>
              <a:rPr sz="1000" spc="65" dirty="0">
                <a:latin typeface="Calibri"/>
                <a:cs typeface="Calibri"/>
              </a:rPr>
              <a:t>επιστρέψετε</a:t>
            </a:r>
            <a:r>
              <a:rPr sz="1000" spc="35" dirty="0">
                <a:latin typeface="Calibri"/>
                <a:cs typeface="Calibri"/>
              </a:rPr>
              <a:t> </a:t>
            </a:r>
            <a:r>
              <a:rPr sz="1000" spc="70" dirty="0">
                <a:latin typeface="Calibri"/>
                <a:cs typeface="Calibri"/>
              </a:rPr>
              <a:t>στη </a:t>
            </a:r>
            <a:r>
              <a:rPr sz="1000" spc="-210" dirty="0">
                <a:latin typeface="Calibri"/>
                <a:cs typeface="Calibri"/>
              </a:rPr>
              <a:t> </a:t>
            </a:r>
            <a:r>
              <a:rPr sz="1000" spc="60" dirty="0">
                <a:latin typeface="Calibri"/>
                <a:cs typeface="Calibri"/>
              </a:rPr>
              <a:t>λειτουργία</a:t>
            </a:r>
            <a:r>
              <a:rPr sz="1000" spc="25" dirty="0">
                <a:latin typeface="Calibri"/>
                <a:cs typeface="Calibri"/>
              </a:rPr>
              <a:t> </a:t>
            </a:r>
            <a:r>
              <a:rPr sz="1000" spc="65" dirty="0">
                <a:latin typeface="Calibri"/>
                <a:cs typeface="Calibri"/>
              </a:rPr>
              <a:t>εντολών.</a:t>
            </a:r>
            <a:endParaRPr sz="1000">
              <a:latin typeface="Calibri"/>
              <a:cs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pic>
        <p:nvPicPr>
          <p:cNvPr id="3" name="object 3"/>
          <p:cNvPicPr/>
          <p:nvPr/>
        </p:nvPicPr>
        <p:blipFill>
          <a:blip r:embed="rId3" cstate="print"/>
          <a:stretch>
            <a:fillRect/>
          </a:stretch>
        </p:blipFill>
        <p:spPr>
          <a:xfrm>
            <a:off x="838201" y="609600"/>
            <a:ext cx="6400800" cy="40386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47</a:t>
            </a:r>
          </a:p>
        </p:txBody>
      </p:sp>
      <p:sp>
        <p:nvSpPr>
          <p:cNvPr id="5" name="Rectangle 1">
            <a:extLst>
              <a:ext uri="{FF2B5EF4-FFF2-40B4-BE49-F238E27FC236}">
                <a16:creationId xmlns:a16="http://schemas.microsoft.com/office/drawing/2014/main" id="{64DE51B1-D406-58CE-1F2A-D515261A374C}"/>
              </a:ext>
            </a:extLst>
          </p:cNvPr>
          <p:cNvSpPr>
            <a:spLocks noChangeArrowheads="1"/>
          </p:cNvSpPr>
          <p:nvPr/>
        </p:nvSpPr>
        <p:spPr bwMode="auto">
          <a:xfrm>
            <a:off x="7315200" y="537373"/>
            <a:ext cx="44196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Arial" panose="020B0604020202020204" pitchFamily="34" charset="0"/>
              </a:rPr>
              <a:t>Για να μπείτε στη λειτουργία γραμμής, πρέπει να ξεκινήσετε από τη λειτουργία εντολών και στη συνέχεια να πληκτρολογήσετε ένα χαρακτήρα (:). Εάν βρίσκεστε στη λειτουργία εισαγωγής, πληκτρολογήστε </a:t>
            </a:r>
            <a:r>
              <a:rPr kumimoji="0" lang="el-GR" altLang="el-GR" sz="1100" b="0" i="0" u="none" strike="noStrike" cap="none" normalizeH="0" baseline="0" dirty="0" err="1">
                <a:ln>
                  <a:noFill/>
                </a:ln>
                <a:solidFill>
                  <a:schemeClr val="tx1"/>
                </a:solidFill>
                <a:effectLst/>
                <a:latin typeface="Arial" panose="020B0604020202020204" pitchFamily="34" charset="0"/>
              </a:rPr>
              <a:t>Ese</a:t>
            </a:r>
            <a:r>
              <a:rPr kumimoji="0" lang="el-GR" altLang="el-GR" sz="1100" b="0" i="0" u="none" strike="noStrike" cap="none" normalizeH="0" baseline="0" dirty="0">
                <a:ln>
                  <a:noFill/>
                </a:ln>
                <a:solidFill>
                  <a:schemeClr val="tx1"/>
                </a:solidFill>
                <a:effectLst/>
                <a:latin typeface="Arial" panose="020B0604020202020204" pitchFamily="34" charset="0"/>
              </a:rPr>
              <a:t> για να επιστρέψετε στη λειτουργία εντολών και, στη συνέχεια, πληκτρολογήστε ένα κόμμα για τη λειτουργία γραμμής. Ακολουθούν μερικές από τις πιο συνηθισμένες εντολές της λειτουργίας γραμμής: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Arial" panose="020B0604020202020204" pitchFamily="34" charset="0"/>
              </a:rPr>
              <a:t>Γράφει (αποθηκεύει) το αρχείο</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Arial" panose="020B0604020202020204" pitchFamily="34" charset="0"/>
              </a:rPr>
              <a:t>Αναγκάζει το αρχείο να αποθηκευτεί ακόμη και αν δεν έχει οριστεί το δικαίωμα εγγραφής. Αυτό λειτουργεί μόνο σε αρχεία που σας ανήκουν. </a:t>
            </a:r>
            <a:br>
              <a:rPr kumimoji="0" lang="el-GR" altLang="el-GR" sz="1100" b="0" i="0" u="none" strike="noStrike" cap="none" normalizeH="0" baseline="0" dirty="0">
                <a:ln>
                  <a:noFill/>
                </a:ln>
                <a:solidFill>
                  <a:schemeClr val="tx1"/>
                </a:solidFill>
                <a:effectLst/>
                <a:latin typeface="Arial" panose="020B0604020202020204" pitchFamily="34" charset="0"/>
              </a:rPr>
            </a:br>
            <a:endParaRPr kumimoji="0" lang="el-GR" altLang="el-G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Arial" panose="020B0604020202020204" pitchFamily="34" charset="0"/>
              </a:rPr>
              <a:t>Έξοδος. Αυτό λειτουργεί μόνο εάν δεν έχουν γίνει τροποποιήσεις στο αρχείο.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Arial" panose="020B0604020202020204" pitchFamily="34" charset="0"/>
              </a:rPr>
              <a:t>Έξοδος χωρίς αποθήκευση των αλλαγών που έγιναν στο αρχείο.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Arial" panose="020B0604020202020204" pitchFamily="34" charset="0"/>
              </a:rPr>
              <a:t>Γράφει και κλείνει. Μετά την τροποποίηση του αρχείου, αυτή η εντολή διασφαλίζει ότι αποθηκεύεται και κλείνει το </a:t>
            </a:r>
            <a:r>
              <a:rPr kumimoji="0" lang="el-GR" altLang="el-GR" sz="1100" b="0" i="0" u="none" strike="noStrike" cap="none" normalizeH="0" baseline="0" dirty="0" err="1">
                <a:ln>
                  <a:noFill/>
                </a:ln>
                <a:solidFill>
                  <a:schemeClr val="tx1"/>
                </a:solidFill>
                <a:effectLst/>
                <a:latin typeface="Arial" panose="020B0604020202020204" pitchFamily="34" charset="0"/>
              </a:rPr>
              <a:t>vi</a:t>
            </a:r>
            <a:r>
              <a:rPr kumimoji="0" lang="el-GR" altLang="el-GR" sz="11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Arial" panose="020B0604020202020204" pitchFamily="34" charset="0"/>
              </a:rPr>
              <a:t>Ίδιο με :</a:t>
            </a:r>
            <a:r>
              <a:rPr kumimoji="0" lang="el-GR" altLang="el-GR" sz="1100" b="0" i="0" u="none" strike="noStrike" cap="none" normalizeH="0" baseline="0" dirty="0" err="1">
                <a:ln>
                  <a:noFill/>
                </a:ln>
                <a:solidFill>
                  <a:schemeClr val="tx1"/>
                </a:solidFill>
                <a:effectLst/>
                <a:latin typeface="Arial" panose="020B0604020202020204" pitchFamily="34" charset="0"/>
              </a:rPr>
              <a:t>wq</a:t>
            </a:r>
            <a:endParaRPr kumimoji="0" lang="el-GR" altLang="el-G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Arial" panose="020B0604020202020204" pitchFamily="34" charset="0"/>
              </a:rPr>
              <a:t>Τοποθετεί τον κέρσορα στη γραμμή n. Για παράδειγμα, θα τοποθετήσει τον κέρσορα στην πέμπτη γραμμή του αρχείου.</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p:nvPr/>
        </p:nvSpPr>
        <p:spPr>
          <a:xfrm>
            <a:off x="737234" y="430212"/>
            <a:ext cx="2042795" cy="238760"/>
          </a:xfrm>
          <a:prstGeom prst="rect">
            <a:avLst/>
          </a:prstGeom>
        </p:spPr>
        <p:txBody>
          <a:bodyPr vert="horz" wrap="square" lIns="0" tIns="12700" rIns="0" bIns="0" rtlCol="0">
            <a:spAutoFit/>
          </a:bodyPr>
          <a:lstStyle/>
          <a:p>
            <a:pPr marL="12700">
              <a:lnSpc>
                <a:spcPct val="100000"/>
              </a:lnSpc>
              <a:spcBef>
                <a:spcPts val="100"/>
              </a:spcBef>
            </a:pPr>
            <a:r>
              <a:rPr sz="1400" i="1" u="heavy" spc="-5" dirty="0">
                <a:uFill>
                  <a:solidFill>
                    <a:srgbClr val="000000"/>
                  </a:solidFill>
                </a:uFill>
                <a:latin typeface="Calibri"/>
                <a:cs typeface="Calibri"/>
              </a:rPr>
              <a:t>Βασικός</a:t>
            </a:r>
            <a:r>
              <a:rPr sz="1400" i="1" u="heavy" spc="5" dirty="0">
                <a:uFill>
                  <a:solidFill>
                    <a:srgbClr val="000000"/>
                  </a:solidFill>
                </a:uFill>
                <a:latin typeface="Calibri"/>
                <a:cs typeface="Calibri"/>
              </a:rPr>
              <a:t> </a:t>
            </a:r>
            <a:r>
              <a:rPr sz="1400" i="1" u="heavy" spc="-10" dirty="0">
                <a:uFill>
                  <a:solidFill>
                    <a:srgbClr val="000000"/>
                  </a:solidFill>
                </a:uFill>
                <a:latin typeface="Calibri"/>
                <a:cs typeface="Calibri"/>
              </a:rPr>
              <a:t>χειρισμός</a:t>
            </a:r>
            <a:r>
              <a:rPr sz="1400" i="1" u="heavy" dirty="0">
                <a:uFill>
                  <a:solidFill>
                    <a:srgbClr val="000000"/>
                  </a:solidFill>
                </a:uFill>
                <a:latin typeface="Calibri"/>
                <a:cs typeface="Calibri"/>
              </a:rPr>
              <a:t> </a:t>
            </a:r>
            <a:r>
              <a:rPr sz="1400" i="1" u="heavy" spc="-5" dirty="0">
                <a:uFill>
                  <a:solidFill>
                    <a:srgbClr val="000000"/>
                  </a:solidFill>
                </a:uFill>
                <a:latin typeface="Calibri"/>
                <a:cs typeface="Calibri"/>
              </a:rPr>
              <a:t>κειμένου</a:t>
            </a:r>
            <a:endParaRPr sz="1400" dirty="0">
              <a:latin typeface="Calibri"/>
              <a:cs typeface="Calibri"/>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48</a:t>
            </a:r>
          </a:p>
        </p:txBody>
      </p:sp>
      <p:sp>
        <p:nvSpPr>
          <p:cNvPr id="4" name="object 4"/>
          <p:cNvSpPr txBox="1"/>
          <p:nvPr/>
        </p:nvSpPr>
        <p:spPr>
          <a:xfrm>
            <a:off x="3139439" y="840739"/>
            <a:ext cx="176530" cy="506730"/>
          </a:xfrm>
          <a:prstGeom prst="rect">
            <a:avLst/>
          </a:prstGeom>
        </p:spPr>
        <p:txBody>
          <a:bodyPr vert="horz" wrap="square" lIns="0" tIns="12700" rIns="0" bIns="0" rtlCol="0">
            <a:spAutoFit/>
          </a:bodyPr>
          <a:lstStyle/>
          <a:p>
            <a:pPr marL="55244" marR="26034" indent="17145">
              <a:lnSpc>
                <a:spcPct val="110700"/>
              </a:lnSpc>
              <a:spcBef>
                <a:spcPts val="100"/>
              </a:spcBef>
            </a:pPr>
            <a:r>
              <a:rPr sz="950" b="1" dirty="0">
                <a:latin typeface="Times New Roman"/>
                <a:cs typeface="Times New Roman"/>
              </a:rPr>
              <a:t>x  X</a:t>
            </a:r>
            <a:endParaRPr sz="950">
              <a:latin typeface="Times New Roman"/>
              <a:cs typeface="Times New Roman"/>
            </a:endParaRPr>
          </a:p>
          <a:p>
            <a:pPr marL="12700">
              <a:lnSpc>
                <a:spcPct val="100000"/>
              </a:lnSpc>
              <a:spcBef>
                <a:spcPts val="120"/>
              </a:spcBef>
            </a:pPr>
            <a:r>
              <a:rPr sz="950" b="1" spc="-30" dirty="0">
                <a:latin typeface="Times New Roman"/>
                <a:cs typeface="Times New Roman"/>
              </a:rPr>
              <a:t>d</a:t>
            </a:r>
            <a:r>
              <a:rPr sz="950" b="1" dirty="0">
                <a:latin typeface="Times New Roman"/>
                <a:cs typeface="Times New Roman"/>
              </a:rPr>
              <a:t>w</a:t>
            </a:r>
            <a:endParaRPr sz="950">
              <a:latin typeface="Times New Roman"/>
              <a:cs typeface="Times New Roman"/>
            </a:endParaRPr>
          </a:p>
        </p:txBody>
      </p:sp>
      <p:sp>
        <p:nvSpPr>
          <p:cNvPr id="5" name="object 5"/>
          <p:cNvSpPr txBox="1"/>
          <p:nvPr/>
        </p:nvSpPr>
        <p:spPr>
          <a:xfrm>
            <a:off x="6449059" y="802639"/>
            <a:ext cx="2650490" cy="506730"/>
          </a:xfrm>
          <a:prstGeom prst="rect">
            <a:avLst/>
          </a:prstGeom>
        </p:spPr>
        <p:txBody>
          <a:bodyPr vert="horz" wrap="square" lIns="0" tIns="12700" rIns="0" bIns="0" rtlCol="0">
            <a:spAutoFit/>
          </a:bodyPr>
          <a:lstStyle/>
          <a:p>
            <a:pPr marL="325755" marR="698500" indent="15875">
              <a:lnSpc>
                <a:spcPct val="150300"/>
              </a:lnSpc>
              <a:spcBef>
                <a:spcPts val="100"/>
              </a:spcBef>
            </a:pPr>
            <a:r>
              <a:rPr sz="700" spc="-5" dirty="0">
                <a:latin typeface="Calibri"/>
                <a:cs typeface="Calibri"/>
              </a:rPr>
              <a:t>διαγραφή</a:t>
            </a:r>
            <a:r>
              <a:rPr sz="700" spc="15" dirty="0">
                <a:latin typeface="Calibri"/>
                <a:cs typeface="Calibri"/>
              </a:rPr>
              <a:t> </a:t>
            </a:r>
            <a:r>
              <a:rPr sz="700" spc="-5" dirty="0">
                <a:latin typeface="Calibri"/>
                <a:cs typeface="Calibri"/>
              </a:rPr>
              <a:t>χαρακτήρα</a:t>
            </a:r>
            <a:r>
              <a:rPr sz="700" spc="15" dirty="0">
                <a:latin typeface="Calibri"/>
                <a:cs typeface="Calibri"/>
              </a:rPr>
              <a:t> </a:t>
            </a:r>
            <a:r>
              <a:rPr sz="700" spc="-5" dirty="0">
                <a:latin typeface="Calibri"/>
                <a:cs typeface="Calibri"/>
              </a:rPr>
              <a:t>κάτω</a:t>
            </a:r>
            <a:r>
              <a:rPr sz="700" spc="15" dirty="0">
                <a:latin typeface="Calibri"/>
                <a:cs typeface="Calibri"/>
              </a:rPr>
              <a:t> </a:t>
            </a:r>
            <a:r>
              <a:rPr sz="700" spc="-5" dirty="0">
                <a:latin typeface="Calibri"/>
                <a:cs typeface="Calibri"/>
              </a:rPr>
              <a:t>από</a:t>
            </a:r>
            <a:r>
              <a:rPr sz="700" spc="20" dirty="0">
                <a:latin typeface="Calibri"/>
                <a:cs typeface="Calibri"/>
              </a:rPr>
              <a:t> </a:t>
            </a:r>
            <a:r>
              <a:rPr sz="700" spc="-5" dirty="0">
                <a:latin typeface="Calibri"/>
                <a:cs typeface="Calibri"/>
              </a:rPr>
              <a:t>τον</a:t>
            </a:r>
            <a:r>
              <a:rPr sz="700" spc="20" dirty="0">
                <a:latin typeface="Calibri"/>
                <a:cs typeface="Calibri"/>
              </a:rPr>
              <a:t> </a:t>
            </a:r>
            <a:r>
              <a:rPr sz="700" spc="-15" dirty="0">
                <a:latin typeface="Calibri"/>
                <a:cs typeface="Calibri"/>
              </a:rPr>
              <a:t>δρομέα </a:t>
            </a:r>
            <a:r>
              <a:rPr sz="700" spc="-145" dirty="0">
                <a:latin typeface="Calibri"/>
                <a:cs typeface="Calibri"/>
              </a:rPr>
              <a:t> </a:t>
            </a:r>
            <a:r>
              <a:rPr sz="700" spc="-5" dirty="0">
                <a:latin typeface="Calibri"/>
                <a:cs typeface="Calibri"/>
              </a:rPr>
              <a:t>διαγραφή</a:t>
            </a:r>
            <a:r>
              <a:rPr sz="700" spc="15" dirty="0">
                <a:latin typeface="Calibri"/>
                <a:cs typeface="Calibri"/>
              </a:rPr>
              <a:t> </a:t>
            </a:r>
            <a:r>
              <a:rPr sz="700" spc="-5" dirty="0">
                <a:latin typeface="Calibri"/>
                <a:cs typeface="Calibri"/>
              </a:rPr>
              <a:t>χαρακτήρα</a:t>
            </a:r>
            <a:r>
              <a:rPr sz="700" spc="15" dirty="0">
                <a:latin typeface="Calibri"/>
                <a:cs typeface="Calibri"/>
              </a:rPr>
              <a:t> </a:t>
            </a:r>
            <a:r>
              <a:rPr sz="700" spc="-5" dirty="0">
                <a:latin typeface="Calibri"/>
                <a:cs typeface="Calibri"/>
              </a:rPr>
              <a:t>πριν</a:t>
            </a:r>
            <a:r>
              <a:rPr sz="700" spc="20" dirty="0">
                <a:latin typeface="Calibri"/>
                <a:cs typeface="Calibri"/>
              </a:rPr>
              <a:t> </a:t>
            </a:r>
            <a:r>
              <a:rPr sz="700" spc="-5" dirty="0">
                <a:latin typeface="Calibri"/>
                <a:cs typeface="Calibri"/>
              </a:rPr>
              <a:t>από</a:t>
            </a:r>
            <a:r>
              <a:rPr sz="700" spc="20" dirty="0">
                <a:latin typeface="Calibri"/>
                <a:cs typeface="Calibri"/>
              </a:rPr>
              <a:t> </a:t>
            </a:r>
            <a:r>
              <a:rPr sz="700" spc="-5" dirty="0">
                <a:latin typeface="Calibri"/>
                <a:cs typeface="Calibri"/>
              </a:rPr>
              <a:t>τον</a:t>
            </a:r>
            <a:r>
              <a:rPr sz="700" spc="20" dirty="0">
                <a:latin typeface="Calibri"/>
                <a:cs typeface="Calibri"/>
              </a:rPr>
              <a:t> </a:t>
            </a:r>
            <a:r>
              <a:rPr sz="700" spc="-15" dirty="0">
                <a:latin typeface="Calibri"/>
                <a:cs typeface="Calibri"/>
              </a:rPr>
              <a:t>δρομέα</a:t>
            </a:r>
            <a:endParaRPr sz="700" dirty="0">
              <a:latin typeface="Calibri"/>
              <a:cs typeface="Calibri"/>
            </a:endParaRPr>
          </a:p>
          <a:p>
            <a:pPr marL="12700">
              <a:lnSpc>
                <a:spcPct val="100000"/>
              </a:lnSpc>
              <a:spcBef>
                <a:spcPts val="420"/>
              </a:spcBef>
            </a:pPr>
            <a:r>
              <a:rPr sz="700" spc="-5" dirty="0">
                <a:latin typeface="Calibri"/>
                <a:cs typeface="Calibri"/>
              </a:rPr>
              <a:t>Διαγραφή</a:t>
            </a:r>
            <a:r>
              <a:rPr sz="700" spc="20" dirty="0">
                <a:latin typeface="Calibri"/>
                <a:cs typeface="Calibri"/>
              </a:rPr>
              <a:t> </a:t>
            </a:r>
            <a:r>
              <a:rPr sz="700" spc="-5" dirty="0">
                <a:latin typeface="Calibri"/>
                <a:cs typeface="Calibri"/>
              </a:rPr>
              <a:t>λέξης</a:t>
            </a:r>
            <a:r>
              <a:rPr sz="700" spc="-5" dirty="0">
                <a:latin typeface="Times New Roman"/>
                <a:cs typeface="Times New Roman"/>
              </a:rPr>
              <a:t>.</a:t>
            </a:r>
            <a:r>
              <a:rPr sz="700" spc="5" dirty="0">
                <a:latin typeface="Times New Roman"/>
                <a:cs typeface="Times New Roman"/>
              </a:rPr>
              <a:t> </a:t>
            </a:r>
            <a:r>
              <a:rPr sz="700" spc="-5" dirty="0">
                <a:latin typeface="Calibri"/>
                <a:cs typeface="Calibri"/>
              </a:rPr>
              <a:t>Για</a:t>
            </a:r>
            <a:r>
              <a:rPr sz="700" spc="30" dirty="0">
                <a:latin typeface="Calibri"/>
                <a:cs typeface="Calibri"/>
              </a:rPr>
              <a:t> </a:t>
            </a:r>
            <a:r>
              <a:rPr sz="700" dirty="0">
                <a:latin typeface="Calibri"/>
                <a:cs typeface="Calibri"/>
              </a:rPr>
              <a:t>να</a:t>
            </a:r>
            <a:r>
              <a:rPr sz="700" spc="25" dirty="0">
                <a:latin typeface="Calibri"/>
                <a:cs typeface="Calibri"/>
              </a:rPr>
              <a:t> </a:t>
            </a:r>
            <a:r>
              <a:rPr sz="700" spc="-5" dirty="0">
                <a:latin typeface="Calibri"/>
                <a:cs typeface="Calibri"/>
              </a:rPr>
              <a:t>διαγράψετε</a:t>
            </a:r>
            <a:r>
              <a:rPr sz="700" spc="30" dirty="0">
                <a:latin typeface="Calibri"/>
                <a:cs typeface="Calibri"/>
              </a:rPr>
              <a:t> </a:t>
            </a:r>
            <a:r>
              <a:rPr sz="700" spc="-5" dirty="0">
                <a:latin typeface="Calibri"/>
                <a:cs typeface="Calibri"/>
              </a:rPr>
              <a:t>πέντε</a:t>
            </a:r>
            <a:r>
              <a:rPr sz="700" spc="25" dirty="0">
                <a:latin typeface="Calibri"/>
                <a:cs typeface="Calibri"/>
              </a:rPr>
              <a:t> </a:t>
            </a:r>
            <a:r>
              <a:rPr sz="700" spc="-5" dirty="0">
                <a:latin typeface="Calibri"/>
                <a:cs typeface="Calibri"/>
              </a:rPr>
              <a:t>λέξεις</a:t>
            </a:r>
            <a:r>
              <a:rPr sz="700" spc="-5" dirty="0">
                <a:latin typeface="Times New Roman"/>
                <a:cs typeface="Times New Roman"/>
              </a:rPr>
              <a:t>,</a:t>
            </a:r>
            <a:r>
              <a:rPr sz="700" spc="5" dirty="0">
                <a:latin typeface="Times New Roman"/>
                <a:cs typeface="Times New Roman"/>
              </a:rPr>
              <a:t> </a:t>
            </a:r>
            <a:r>
              <a:rPr sz="700" spc="-5" dirty="0">
                <a:latin typeface="Calibri"/>
                <a:cs typeface="Calibri"/>
              </a:rPr>
              <a:t>πληκτρολογήστε</a:t>
            </a:r>
            <a:r>
              <a:rPr sz="700" spc="25" dirty="0">
                <a:latin typeface="Calibri"/>
                <a:cs typeface="Calibri"/>
              </a:rPr>
              <a:t> </a:t>
            </a:r>
            <a:r>
              <a:rPr sz="700" spc="-5" dirty="0">
                <a:latin typeface="Times New Roman"/>
                <a:cs typeface="Times New Roman"/>
              </a:rPr>
              <a:t>d5w.</a:t>
            </a:r>
            <a:endParaRPr sz="700" dirty="0">
              <a:latin typeface="Times New Roman"/>
              <a:cs typeface="Times New Roman"/>
            </a:endParaRPr>
          </a:p>
        </p:txBody>
      </p:sp>
      <p:sp>
        <p:nvSpPr>
          <p:cNvPr id="6" name="object 6"/>
          <p:cNvSpPr txBox="1"/>
          <p:nvPr/>
        </p:nvSpPr>
        <p:spPr>
          <a:xfrm>
            <a:off x="3151504" y="1407477"/>
            <a:ext cx="158750" cy="840105"/>
          </a:xfrm>
          <a:prstGeom prst="rect">
            <a:avLst/>
          </a:prstGeom>
        </p:spPr>
        <p:txBody>
          <a:bodyPr vert="horz" wrap="square" lIns="0" tIns="34290" rIns="0" bIns="0" rtlCol="0">
            <a:spAutoFit/>
          </a:bodyPr>
          <a:lstStyle/>
          <a:p>
            <a:pPr marL="12700">
              <a:lnSpc>
                <a:spcPct val="100000"/>
              </a:lnSpc>
              <a:spcBef>
                <a:spcPts val="270"/>
              </a:spcBef>
            </a:pPr>
            <a:r>
              <a:rPr sz="950" b="1" spc="-15" dirty="0">
                <a:latin typeface="Calibri"/>
                <a:cs typeface="Calibri"/>
              </a:rPr>
              <a:t>δδ</a:t>
            </a:r>
            <a:endParaRPr sz="950">
              <a:latin typeface="Calibri"/>
              <a:cs typeface="Calibri"/>
            </a:endParaRPr>
          </a:p>
          <a:p>
            <a:pPr marL="43180">
              <a:lnSpc>
                <a:spcPct val="100000"/>
              </a:lnSpc>
              <a:spcBef>
                <a:spcPts val="175"/>
              </a:spcBef>
            </a:pPr>
            <a:r>
              <a:rPr sz="950" b="1" dirty="0">
                <a:latin typeface="Times New Roman"/>
                <a:cs typeface="Times New Roman"/>
              </a:rPr>
              <a:t>D</a:t>
            </a:r>
            <a:endParaRPr sz="950">
              <a:latin typeface="Times New Roman"/>
              <a:cs typeface="Times New Roman"/>
            </a:endParaRPr>
          </a:p>
          <a:p>
            <a:pPr marL="51435" marR="24765" indent="3810">
              <a:lnSpc>
                <a:spcPct val="110700"/>
              </a:lnSpc>
            </a:pPr>
            <a:r>
              <a:rPr sz="950" b="1" dirty="0">
                <a:latin typeface="Times New Roman"/>
                <a:cs typeface="Times New Roman"/>
              </a:rPr>
              <a:t>p  P</a:t>
            </a:r>
            <a:endParaRPr sz="950">
              <a:latin typeface="Times New Roman"/>
              <a:cs typeface="Times New Roman"/>
            </a:endParaRPr>
          </a:p>
          <a:p>
            <a:pPr marL="12700">
              <a:lnSpc>
                <a:spcPct val="100000"/>
              </a:lnSpc>
              <a:spcBef>
                <a:spcPts val="120"/>
              </a:spcBef>
            </a:pPr>
            <a:r>
              <a:rPr sz="950" b="1" spc="-25" dirty="0">
                <a:latin typeface="Times New Roman"/>
                <a:cs typeface="Times New Roman"/>
              </a:rPr>
              <a:t>+</a:t>
            </a:r>
            <a:r>
              <a:rPr sz="950" b="1" dirty="0">
                <a:latin typeface="Times New Roman"/>
                <a:cs typeface="Times New Roman"/>
              </a:rPr>
              <a:t>p</a:t>
            </a:r>
            <a:endParaRPr sz="950">
              <a:latin typeface="Times New Roman"/>
              <a:cs typeface="Times New Roman"/>
            </a:endParaRPr>
          </a:p>
        </p:txBody>
      </p:sp>
      <p:sp>
        <p:nvSpPr>
          <p:cNvPr id="7" name="object 7"/>
          <p:cNvSpPr txBox="1"/>
          <p:nvPr/>
        </p:nvSpPr>
        <p:spPr>
          <a:xfrm>
            <a:off x="6517640" y="1369377"/>
            <a:ext cx="2367280" cy="840105"/>
          </a:xfrm>
          <a:prstGeom prst="rect">
            <a:avLst/>
          </a:prstGeom>
        </p:spPr>
        <p:txBody>
          <a:bodyPr vert="horz" wrap="square" lIns="0" tIns="72390" rIns="0" bIns="0" rtlCol="0">
            <a:spAutoFit/>
          </a:bodyPr>
          <a:lstStyle/>
          <a:p>
            <a:pPr marL="146685">
              <a:lnSpc>
                <a:spcPct val="100000"/>
              </a:lnSpc>
              <a:spcBef>
                <a:spcPts val="570"/>
              </a:spcBef>
            </a:pPr>
            <a:r>
              <a:rPr sz="700" spc="-5" dirty="0">
                <a:latin typeface="Times New Roman"/>
                <a:cs typeface="Times New Roman"/>
              </a:rPr>
              <a:t>delete</a:t>
            </a:r>
            <a:r>
              <a:rPr sz="700" dirty="0">
                <a:latin typeface="Times New Roman"/>
                <a:cs typeface="Times New Roman"/>
              </a:rPr>
              <a:t> </a:t>
            </a:r>
            <a:r>
              <a:rPr sz="700" spc="-5" dirty="0">
                <a:latin typeface="Times New Roman"/>
                <a:cs typeface="Times New Roman"/>
              </a:rPr>
              <a:t>line</a:t>
            </a:r>
            <a:r>
              <a:rPr sz="700" spc="5" dirty="0">
                <a:latin typeface="Times New Roman"/>
                <a:cs typeface="Times New Roman"/>
              </a:rPr>
              <a:t> </a:t>
            </a:r>
            <a:r>
              <a:rPr sz="700" spc="-5" dirty="0">
                <a:latin typeface="Calibri"/>
                <a:cs typeface="Calibri"/>
              </a:rPr>
              <a:t>Για</a:t>
            </a:r>
            <a:r>
              <a:rPr sz="700" spc="20" dirty="0">
                <a:latin typeface="Calibri"/>
                <a:cs typeface="Calibri"/>
              </a:rPr>
              <a:t> </a:t>
            </a:r>
            <a:r>
              <a:rPr sz="700" dirty="0">
                <a:latin typeface="Calibri"/>
                <a:cs typeface="Calibri"/>
              </a:rPr>
              <a:t>να</a:t>
            </a:r>
            <a:r>
              <a:rPr sz="700" spc="25" dirty="0">
                <a:latin typeface="Calibri"/>
                <a:cs typeface="Calibri"/>
              </a:rPr>
              <a:t> </a:t>
            </a:r>
            <a:r>
              <a:rPr sz="700" spc="-5" dirty="0">
                <a:latin typeface="Calibri"/>
                <a:cs typeface="Calibri"/>
              </a:rPr>
              <a:t>διαγράψετεγραμμές</a:t>
            </a:r>
            <a:r>
              <a:rPr sz="700" spc="-5" dirty="0">
                <a:latin typeface="Times New Roman"/>
                <a:cs typeface="Times New Roman"/>
              </a:rPr>
              <a:t>,</a:t>
            </a:r>
            <a:r>
              <a:rPr sz="700" dirty="0">
                <a:latin typeface="Times New Roman"/>
                <a:cs typeface="Times New Roman"/>
              </a:rPr>
              <a:t> </a:t>
            </a:r>
            <a:r>
              <a:rPr sz="700" spc="-5" dirty="0">
                <a:latin typeface="Calibri"/>
                <a:cs typeface="Calibri"/>
              </a:rPr>
              <a:t>πληκτρολογήστε</a:t>
            </a:r>
            <a:r>
              <a:rPr sz="700" spc="20" dirty="0">
                <a:latin typeface="Calibri"/>
                <a:cs typeface="Calibri"/>
              </a:rPr>
              <a:t> </a:t>
            </a:r>
            <a:r>
              <a:rPr sz="700" spc="-5" dirty="0">
                <a:latin typeface="Times New Roman"/>
                <a:cs typeface="Times New Roman"/>
              </a:rPr>
              <a:t>3dd.</a:t>
            </a:r>
            <a:endParaRPr sz="700" dirty="0">
              <a:latin typeface="Times New Roman"/>
              <a:cs typeface="Times New Roman"/>
            </a:endParaRPr>
          </a:p>
          <a:p>
            <a:pPr marL="540385" marR="131445" indent="-258445">
              <a:lnSpc>
                <a:spcPct val="150300"/>
              </a:lnSpc>
              <a:spcBef>
                <a:spcPts val="50"/>
              </a:spcBef>
            </a:pPr>
            <a:r>
              <a:rPr sz="700" spc="-5" dirty="0">
                <a:latin typeface="Calibri"/>
                <a:cs typeface="Calibri"/>
              </a:rPr>
              <a:t>διαγραφή</a:t>
            </a:r>
            <a:r>
              <a:rPr sz="700" spc="15" dirty="0">
                <a:latin typeface="Calibri"/>
                <a:cs typeface="Calibri"/>
              </a:rPr>
              <a:t> </a:t>
            </a:r>
            <a:r>
              <a:rPr sz="700" spc="-5" dirty="0">
                <a:latin typeface="Calibri"/>
                <a:cs typeface="Calibri"/>
              </a:rPr>
              <a:t>από</a:t>
            </a:r>
            <a:r>
              <a:rPr sz="700" spc="20" dirty="0">
                <a:latin typeface="Calibri"/>
                <a:cs typeface="Calibri"/>
              </a:rPr>
              <a:t> </a:t>
            </a:r>
            <a:r>
              <a:rPr sz="700" spc="-5" dirty="0">
                <a:latin typeface="Calibri"/>
                <a:cs typeface="Calibri"/>
              </a:rPr>
              <a:t>το</a:t>
            </a:r>
            <a:r>
              <a:rPr sz="700" spc="15" dirty="0">
                <a:latin typeface="Calibri"/>
                <a:cs typeface="Calibri"/>
              </a:rPr>
              <a:t> </a:t>
            </a:r>
            <a:r>
              <a:rPr sz="700" spc="-5" dirty="0">
                <a:latin typeface="Calibri"/>
                <a:cs typeface="Calibri"/>
              </a:rPr>
              <a:t>δρομέα</a:t>
            </a:r>
            <a:r>
              <a:rPr sz="700" spc="15" dirty="0">
                <a:latin typeface="Calibri"/>
                <a:cs typeface="Calibri"/>
              </a:rPr>
              <a:t> </a:t>
            </a:r>
            <a:r>
              <a:rPr sz="700" spc="-5" dirty="0">
                <a:latin typeface="Calibri"/>
                <a:cs typeface="Calibri"/>
              </a:rPr>
              <a:t>μέχρι</a:t>
            </a:r>
            <a:r>
              <a:rPr sz="700" spc="20" dirty="0">
                <a:latin typeface="Calibri"/>
                <a:cs typeface="Calibri"/>
              </a:rPr>
              <a:t> </a:t>
            </a:r>
            <a:r>
              <a:rPr sz="700" spc="-5" dirty="0">
                <a:latin typeface="Calibri"/>
                <a:cs typeface="Calibri"/>
              </a:rPr>
              <a:t>το</a:t>
            </a:r>
            <a:r>
              <a:rPr sz="700" spc="15" dirty="0">
                <a:latin typeface="Calibri"/>
                <a:cs typeface="Calibri"/>
              </a:rPr>
              <a:t> </a:t>
            </a:r>
            <a:r>
              <a:rPr sz="700" spc="-5" dirty="0">
                <a:latin typeface="Calibri"/>
                <a:cs typeface="Calibri"/>
              </a:rPr>
              <a:t>τέλος</a:t>
            </a:r>
            <a:r>
              <a:rPr sz="700" spc="20" dirty="0">
                <a:latin typeface="Calibri"/>
                <a:cs typeface="Calibri"/>
              </a:rPr>
              <a:t> </a:t>
            </a:r>
            <a:r>
              <a:rPr sz="700" spc="-5" dirty="0">
                <a:latin typeface="Calibri"/>
                <a:cs typeface="Calibri"/>
              </a:rPr>
              <a:t>της</a:t>
            </a:r>
            <a:r>
              <a:rPr sz="700" spc="10" dirty="0">
                <a:latin typeface="Calibri"/>
                <a:cs typeface="Calibri"/>
              </a:rPr>
              <a:t> </a:t>
            </a:r>
            <a:r>
              <a:rPr sz="700" spc="-20" dirty="0">
                <a:latin typeface="Calibri"/>
                <a:cs typeface="Calibri"/>
              </a:rPr>
              <a:t>γραμμής </a:t>
            </a:r>
            <a:r>
              <a:rPr sz="700" spc="-140" dirty="0">
                <a:latin typeface="Calibri"/>
                <a:cs typeface="Calibri"/>
              </a:rPr>
              <a:t> </a:t>
            </a:r>
            <a:r>
              <a:rPr sz="700" spc="-5" dirty="0">
                <a:latin typeface="Calibri"/>
                <a:cs typeface="Calibri"/>
              </a:rPr>
              <a:t>επικόλληση</a:t>
            </a:r>
            <a:r>
              <a:rPr sz="700" spc="10" dirty="0">
                <a:latin typeface="Calibri"/>
                <a:cs typeface="Calibri"/>
              </a:rPr>
              <a:t> </a:t>
            </a:r>
            <a:r>
              <a:rPr sz="700" spc="-5" dirty="0">
                <a:latin typeface="Calibri"/>
                <a:cs typeface="Calibri"/>
              </a:rPr>
              <a:t>μετά</a:t>
            </a:r>
            <a:r>
              <a:rPr sz="700" spc="15" dirty="0">
                <a:latin typeface="Calibri"/>
                <a:cs typeface="Calibri"/>
              </a:rPr>
              <a:t> </a:t>
            </a:r>
            <a:r>
              <a:rPr sz="700" spc="-5" dirty="0">
                <a:latin typeface="Calibri"/>
                <a:cs typeface="Calibri"/>
              </a:rPr>
              <a:t>το</a:t>
            </a:r>
            <a:r>
              <a:rPr sz="700" spc="15" dirty="0">
                <a:latin typeface="Calibri"/>
                <a:cs typeface="Calibri"/>
              </a:rPr>
              <a:t> </a:t>
            </a:r>
            <a:r>
              <a:rPr sz="700" spc="-15" dirty="0">
                <a:latin typeface="Calibri"/>
                <a:cs typeface="Calibri"/>
              </a:rPr>
              <a:t>δρομέα</a:t>
            </a:r>
            <a:endParaRPr sz="700" dirty="0">
              <a:latin typeface="Calibri"/>
              <a:cs typeface="Calibri"/>
            </a:endParaRPr>
          </a:p>
          <a:p>
            <a:pPr marL="603885">
              <a:lnSpc>
                <a:spcPct val="100000"/>
              </a:lnSpc>
              <a:spcBef>
                <a:spcPts val="425"/>
              </a:spcBef>
            </a:pPr>
            <a:r>
              <a:rPr sz="700" spc="-5" dirty="0">
                <a:latin typeface="Calibri"/>
                <a:cs typeface="Calibri"/>
              </a:rPr>
              <a:t>επικόλληση</a:t>
            </a:r>
            <a:r>
              <a:rPr sz="700" spc="5" dirty="0">
                <a:latin typeface="Calibri"/>
                <a:cs typeface="Calibri"/>
              </a:rPr>
              <a:t> </a:t>
            </a:r>
            <a:r>
              <a:rPr sz="700" spc="-5" dirty="0">
                <a:latin typeface="Calibri"/>
                <a:cs typeface="Calibri"/>
              </a:rPr>
              <a:t>στο</a:t>
            </a:r>
            <a:r>
              <a:rPr sz="700" spc="5" dirty="0">
                <a:latin typeface="Calibri"/>
                <a:cs typeface="Calibri"/>
              </a:rPr>
              <a:t> </a:t>
            </a:r>
            <a:r>
              <a:rPr sz="700" spc="-15" dirty="0">
                <a:latin typeface="Calibri"/>
                <a:cs typeface="Calibri"/>
              </a:rPr>
              <a:t>δρομέα</a:t>
            </a:r>
            <a:endParaRPr sz="700" dirty="0">
              <a:latin typeface="Calibri"/>
              <a:cs typeface="Calibri"/>
            </a:endParaRPr>
          </a:p>
          <a:p>
            <a:pPr marL="12700">
              <a:lnSpc>
                <a:spcPct val="100000"/>
              </a:lnSpc>
              <a:spcBef>
                <a:spcPts val="420"/>
              </a:spcBef>
            </a:pPr>
            <a:r>
              <a:rPr sz="700" spc="-5" dirty="0">
                <a:latin typeface="Calibri"/>
                <a:cs typeface="Calibri"/>
              </a:rPr>
              <a:t>επικόλληση</a:t>
            </a:r>
            <a:r>
              <a:rPr sz="700" spc="20" dirty="0">
                <a:latin typeface="Calibri"/>
                <a:cs typeface="Calibri"/>
              </a:rPr>
              <a:t> </a:t>
            </a:r>
            <a:r>
              <a:rPr sz="700" spc="-5" dirty="0">
                <a:latin typeface="Calibri"/>
                <a:cs typeface="Calibri"/>
              </a:rPr>
              <a:t>από</a:t>
            </a:r>
            <a:r>
              <a:rPr sz="700" spc="25" dirty="0">
                <a:latin typeface="Calibri"/>
                <a:cs typeface="Calibri"/>
              </a:rPr>
              <a:t> </a:t>
            </a:r>
            <a:r>
              <a:rPr sz="700" spc="-5" dirty="0">
                <a:latin typeface="Calibri"/>
                <a:cs typeface="Calibri"/>
              </a:rPr>
              <a:t>το</a:t>
            </a:r>
            <a:r>
              <a:rPr sz="700" spc="20" dirty="0">
                <a:latin typeface="Calibri"/>
                <a:cs typeface="Calibri"/>
              </a:rPr>
              <a:t> </a:t>
            </a:r>
            <a:r>
              <a:rPr sz="700" spc="-5" dirty="0">
                <a:latin typeface="Calibri"/>
                <a:cs typeface="Calibri"/>
              </a:rPr>
              <a:t>πρόχειρο</a:t>
            </a:r>
            <a:r>
              <a:rPr sz="700" spc="25" dirty="0">
                <a:latin typeface="Calibri"/>
                <a:cs typeface="Calibri"/>
              </a:rPr>
              <a:t> </a:t>
            </a:r>
            <a:r>
              <a:rPr sz="700" spc="-5" dirty="0">
                <a:latin typeface="Calibri"/>
                <a:cs typeface="Calibri"/>
              </a:rPr>
              <a:t>του</a:t>
            </a:r>
            <a:r>
              <a:rPr sz="700" spc="20" dirty="0">
                <a:latin typeface="Calibri"/>
                <a:cs typeface="Calibri"/>
              </a:rPr>
              <a:t> </a:t>
            </a:r>
            <a:r>
              <a:rPr sz="700" spc="-5" dirty="0">
                <a:latin typeface="Calibri"/>
                <a:cs typeface="Calibri"/>
              </a:rPr>
              <a:t>συστήματος</a:t>
            </a:r>
            <a:r>
              <a:rPr sz="700" spc="25" dirty="0">
                <a:latin typeface="Calibri"/>
                <a:cs typeface="Calibri"/>
              </a:rPr>
              <a:t> </a:t>
            </a:r>
            <a:r>
              <a:rPr sz="700" spc="-5" dirty="0">
                <a:latin typeface="Calibri"/>
                <a:cs typeface="Calibri"/>
              </a:rPr>
              <a:t>μετά</a:t>
            </a:r>
            <a:r>
              <a:rPr sz="700" spc="20" dirty="0">
                <a:latin typeface="Calibri"/>
                <a:cs typeface="Calibri"/>
              </a:rPr>
              <a:t> </a:t>
            </a:r>
            <a:r>
              <a:rPr sz="700" spc="-5" dirty="0">
                <a:latin typeface="Calibri"/>
                <a:cs typeface="Calibri"/>
              </a:rPr>
              <a:t>το</a:t>
            </a:r>
            <a:r>
              <a:rPr sz="700" spc="25" dirty="0">
                <a:latin typeface="Calibri"/>
                <a:cs typeface="Calibri"/>
              </a:rPr>
              <a:t> </a:t>
            </a:r>
            <a:r>
              <a:rPr sz="700" spc="-15" dirty="0">
                <a:latin typeface="Calibri"/>
                <a:cs typeface="Calibri"/>
              </a:rPr>
              <a:t>δρομέα</a:t>
            </a:r>
            <a:endParaRPr sz="700" dirty="0">
              <a:latin typeface="Calibri"/>
              <a:cs typeface="Calibri"/>
            </a:endParaRPr>
          </a:p>
        </p:txBody>
      </p:sp>
      <p:sp>
        <p:nvSpPr>
          <p:cNvPr id="8" name="object 8"/>
          <p:cNvSpPr txBox="1"/>
          <p:nvPr/>
        </p:nvSpPr>
        <p:spPr>
          <a:xfrm>
            <a:off x="2853689" y="2314575"/>
            <a:ext cx="468630" cy="987425"/>
          </a:xfrm>
          <a:prstGeom prst="rect">
            <a:avLst/>
          </a:prstGeom>
        </p:spPr>
        <p:txBody>
          <a:bodyPr vert="horz" wrap="square" lIns="0" tIns="27940" rIns="0" bIns="0" rtlCol="0">
            <a:spAutoFit/>
          </a:bodyPr>
          <a:lstStyle/>
          <a:p>
            <a:pPr marL="306070">
              <a:lnSpc>
                <a:spcPct val="100000"/>
              </a:lnSpc>
              <a:spcBef>
                <a:spcPts val="220"/>
              </a:spcBef>
            </a:pPr>
            <a:r>
              <a:rPr sz="950" b="1" spc="-15" dirty="0">
                <a:latin typeface="Times New Roman"/>
                <a:cs typeface="Times New Roman"/>
              </a:rPr>
              <a:t>+P</a:t>
            </a:r>
            <a:endParaRPr sz="950">
              <a:latin typeface="Times New Roman"/>
              <a:cs typeface="Times New Roman"/>
            </a:endParaRPr>
          </a:p>
          <a:p>
            <a:pPr marL="340995" marR="32384" indent="17145">
              <a:lnSpc>
                <a:spcPct val="110700"/>
              </a:lnSpc>
            </a:pPr>
            <a:r>
              <a:rPr sz="950" b="1" dirty="0">
                <a:latin typeface="Times New Roman"/>
                <a:cs typeface="Times New Roman"/>
              </a:rPr>
              <a:t>v  V</a:t>
            </a:r>
            <a:endParaRPr sz="950">
              <a:latin typeface="Times New Roman"/>
              <a:cs typeface="Times New Roman"/>
            </a:endParaRPr>
          </a:p>
          <a:p>
            <a:pPr marL="358140">
              <a:lnSpc>
                <a:spcPct val="100000"/>
              </a:lnSpc>
              <a:spcBef>
                <a:spcPts val="125"/>
              </a:spcBef>
            </a:pPr>
            <a:r>
              <a:rPr sz="950" b="1" dirty="0">
                <a:latin typeface="Times New Roman"/>
                <a:cs typeface="Times New Roman"/>
              </a:rPr>
              <a:t>y</a:t>
            </a:r>
            <a:endParaRPr sz="950">
              <a:latin typeface="Times New Roman"/>
              <a:cs typeface="Times New Roman"/>
            </a:endParaRPr>
          </a:p>
          <a:p>
            <a:pPr marL="12700" marR="5080" indent="301625">
              <a:lnSpc>
                <a:spcPct val="110700"/>
              </a:lnSpc>
            </a:pPr>
            <a:r>
              <a:rPr sz="950" b="1" spc="-25" dirty="0">
                <a:latin typeface="Times New Roman"/>
                <a:cs typeface="Times New Roman"/>
              </a:rPr>
              <a:t>+</a:t>
            </a:r>
            <a:r>
              <a:rPr sz="950" b="1" dirty="0">
                <a:latin typeface="Times New Roman"/>
                <a:cs typeface="Times New Roman"/>
              </a:rPr>
              <a:t>y  </a:t>
            </a:r>
            <a:r>
              <a:rPr sz="950" b="1" spc="-15" dirty="0">
                <a:latin typeface="Times New Roman"/>
                <a:cs typeface="Times New Roman"/>
              </a:rPr>
              <a:t>y</a:t>
            </a:r>
            <a:r>
              <a:rPr sz="950" b="1" spc="-10" dirty="0">
                <a:latin typeface="Times New Roman"/>
                <a:cs typeface="Times New Roman"/>
              </a:rPr>
              <a:t>&lt;</a:t>
            </a:r>
            <a:r>
              <a:rPr sz="950" b="1" spc="-15" dirty="0">
                <a:latin typeface="Calibri"/>
                <a:cs typeface="Calibri"/>
              </a:rPr>
              <a:t>θέση</a:t>
            </a:r>
            <a:r>
              <a:rPr sz="950" b="1" dirty="0">
                <a:latin typeface="Times New Roman"/>
                <a:cs typeface="Times New Roman"/>
              </a:rPr>
              <a:t>&gt;</a:t>
            </a:r>
            <a:endParaRPr sz="950">
              <a:latin typeface="Times New Roman"/>
              <a:cs typeface="Times New Roman"/>
            </a:endParaRPr>
          </a:p>
        </p:txBody>
      </p:sp>
      <p:sp>
        <p:nvSpPr>
          <p:cNvPr id="9" name="object 9"/>
          <p:cNvSpPr txBox="1"/>
          <p:nvPr/>
        </p:nvSpPr>
        <p:spPr>
          <a:xfrm>
            <a:off x="5430520" y="2276475"/>
            <a:ext cx="5356225" cy="987425"/>
          </a:xfrm>
          <a:prstGeom prst="rect">
            <a:avLst/>
          </a:prstGeom>
        </p:spPr>
        <p:txBody>
          <a:bodyPr vert="horz" wrap="square" lIns="0" tIns="12700" rIns="0" bIns="0" rtlCol="0">
            <a:spAutoFit/>
          </a:bodyPr>
          <a:lstStyle/>
          <a:p>
            <a:pPr marL="1605280" marR="2066289" indent="-442595">
              <a:lnSpc>
                <a:spcPct val="150300"/>
              </a:lnSpc>
              <a:spcBef>
                <a:spcPts val="100"/>
              </a:spcBef>
            </a:pPr>
            <a:r>
              <a:rPr sz="700" spc="-5" dirty="0">
                <a:latin typeface="Calibri"/>
                <a:cs typeface="Calibri"/>
              </a:rPr>
              <a:t>επικόλληση</a:t>
            </a:r>
            <a:r>
              <a:rPr sz="700" spc="20" dirty="0">
                <a:latin typeface="Calibri"/>
                <a:cs typeface="Calibri"/>
              </a:rPr>
              <a:t> </a:t>
            </a:r>
            <a:r>
              <a:rPr sz="700" spc="-5" dirty="0">
                <a:latin typeface="Calibri"/>
                <a:cs typeface="Calibri"/>
              </a:rPr>
              <a:t>από</a:t>
            </a:r>
            <a:r>
              <a:rPr sz="700" spc="25" dirty="0">
                <a:latin typeface="Calibri"/>
                <a:cs typeface="Calibri"/>
              </a:rPr>
              <a:t> </a:t>
            </a:r>
            <a:r>
              <a:rPr sz="700" spc="-5" dirty="0">
                <a:latin typeface="Calibri"/>
                <a:cs typeface="Calibri"/>
              </a:rPr>
              <a:t>το</a:t>
            </a:r>
            <a:r>
              <a:rPr sz="700" spc="20" dirty="0">
                <a:latin typeface="Calibri"/>
                <a:cs typeface="Calibri"/>
              </a:rPr>
              <a:t> </a:t>
            </a:r>
            <a:r>
              <a:rPr sz="700" spc="-5" dirty="0">
                <a:latin typeface="Calibri"/>
                <a:cs typeface="Calibri"/>
              </a:rPr>
              <a:t>πρόχειρο</a:t>
            </a:r>
            <a:r>
              <a:rPr sz="700" spc="25" dirty="0">
                <a:latin typeface="Calibri"/>
                <a:cs typeface="Calibri"/>
              </a:rPr>
              <a:t> </a:t>
            </a:r>
            <a:r>
              <a:rPr sz="700" spc="-5" dirty="0">
                <a:latin typeface="Calibri"/>
                <a:cs typeface="Calibri"/>
              </a:rPr>
              <a:t>του</a:t>
            </a:r>
            <a:r>
              <a:rPr sz="700" spc="20" dirty="0">
                <a:latin typeface="Calibri"/>
                <a:cs typeface="Calibri"/>
              </a:rPr>
              <a:t> </a:t>
            </a:r>
            <a:r>
              <a:rPr sz="700" spc="-5" dirty="0">
                <a:latin typeface="Calibri"/>
                <a:cs typeface="Calibri"/>
              </a:rPr>
              <a:t>συστήματος</a:t>
            </a:r>
            <a:r>
              <a:rPr sz="700" spc="25" dirty="0">
                <a:latin typeface="Calibri"/>
                <a:cs typeface="Calibri"/>
              </a:rPr>
              <a:t> </a:t>
            </a:r>
            <a:r>
              <a:rPr sz="700" spc="-5" dirty="0">
                <a:latin typeface="Calibri"/>
                <a:cs typeface="Calibri"/>
              </a:rPr>
              <a:t>στο</a:t>
            </a:r>
            <a:r>
              <a:rPr sz="700" spc="25" dirty="0">
                <a:latin typeface="Calibri"/>
                <a:cs typeface="Calibri"/>
              </a:rPr>
              <a:t> </a:t>
            </a:r>
            <a:r>
              <a:rPr sz="700" spc="-15" dirty="0">
                <a:latin typeface="Calibri"/>
                <a:cs typeface="Calibri"/>
              </a:rPr>
              <a:t>δρομέα </a:t>
            </a:r>
            <a:r>
              <a:rPr sz="700" spc="-145" dirty="0">
                <a:latin typeface="Calibri"/>
                <a:cs typeface="Calibri"/>
              </a:rPr>
              <a:t> </a:t>
            </a:r>
            <a:r>
              <a:rPr sz="700" spc="-5" dirty="0">
                <a:latin typeface="Calibri"/>
                <a:cs typeface="Calibri"/>
              </a:rPr>
              <a:t>εναλλαγή</a:t>
            </a:r>
            <a:r>
              <a:rPr sz="700" spc="15" dirty="0">
                <a:latin typeface="Calibri"/>
                <a:cs typeface="Calibri"/>
              </a:rPr>
              <a:t> </a:t>
            </a:r>
            <a:r>
              <a:rPr sz="700" spc="-5" dirty="0">
                <a:latin typeface="Calibri"/>
                <a:cs typeface="Calibri"/>
              </a:rPr>
              <a:t>σε</a:t>
            </a:r>
            <a:r>
              <a:rPr sz="700" spc="15" dirty="0">
                <a:latin typeface="Calibri"/>
                <a:cs typeface="Calibri"/>
              </a:rPr>
              <a:t> </a:t>
            </a:r>
            <a:r>
              <a:rPr sz="700" spc="-5" dirty="0">
                <a:latin typeface="Calibri"/>
                <a:cs typeface="Calibri"/>
              </a:rPr>
              <a:t>οπτική</a:t>
            </a:r>
            <a:r>
              <a:rPr sz="700" spc="15" dirty="0">
                <a:latin typeface="Calibri"/>
                <a:cs typeface="Calibri"/>
              </a:rPr>
              <a:t> </a:t>
            </a:r>
            <a:r>
              <a:rPr sz="700" spc="-25" dirty="0">
                <a:latin typeface="Calibri"/>
                <a:cs typeface="Calibri"/>
              </a:rPr>
              <a:t>λειτουργία</a:t>
            </a:r>
            <a:endParaRPr sz="700">
              <a:latin typeface="Calibri"/>
              <a:cs typeface="Calibri"/>
            </a:endParaRPr>
          </a:p>
          <a:p>
            <a:pPr marL="1830705" marR="2308225" indent="-325120">
              <a:lnSpc>
                <a:spcPct val="150300"/>
              </a:lnSpc>
            </a:pPr>
            <a:r>
              <a:rPr sz="700" spc="-5" dirty="0">
                <a:latin typeface="Calibri"/>
                <a:cs typeface="Calibri"/>
              </a:rPr>
              <a:t>εναλλαγή</a:t>
            </a:r>
            <a:r>
              <a:rPr sz="700" spc="15" dirty="0">
                <a:latin typeface="Calibri"/>
                <a:cs typeface="Calibri"/>
              </a:rPr>
              <a:t> </a:t>
            </a:r>
            <a:r>
              <a:rPr sz="700" spc="-5" dirty="0">
                <a:latin typeface="Calibri"/>
                <a:cs typeface="Calibri"/>
              </a:rPr>
              <a:t>στη</a:t>
            </a:r>
            <a:r>
              <a:rPr sz="700" spc="20" dirty="0">
                <a:latin typeface="Calibri"/>
                <a:cs typeface="Calibri"/>
              </a:rPr>
              <a:t> </a:t>
            </a:r>
            <a:r>
              <a:rPr sz="700" spc="-25" dirty="0">
                <a:latin typeface="Calibri"/>
                <a:cs typeface="Calibri"/>
              </a:rPr>
              <a:t>λειτουργία</a:t>
            </a:r>
            <a:r>
              <a:rPr sz="700" spc="-20" dirty="0">
                <a:latin typeface="Calibri"/>
                <a:cs typeface="Calibri"/>
              </a:rPr>
              <a:t> </a:t>
            </a:r>
            <a:r>
              <a:rPr sz="700" spc="-5" dirty="0">
                <a:latin typeface="Calibri"/>
                <a:cs typeface="Calibri"/>
              </a:rPr>
              <a:t>οπτικής</a:t>
            </a:r>
            <a:r>
              <a:rPr sz="700" spc="20" dirty="0">
                <a:latin typeface="Calibri"/>
                <a:cs typeface="Calibri"/>
              </a:rPr>
              <a:t> </a:t>
            </a:r>
            <a:r>
              <a:rPr sz="700" spc="-5" dirty="0">
                <a:latin typeface="Calibri"/>
                <a:cs typeface="Calibri"/>
              </a:rPr>
              <a:t>γραμμής </a:t>
            </a:r>
            <a:r>
              <a:rPr sz="700" spc="-145" dirty="0">
                <a:latin typeface="Calibri"/>
                <a:cs typeface="Calibri"/>
              </a:rPr>
              <a:t> </a:t>
            </a:r>
            <a:r>
              <a:rPr sz="700" spc="-5" dirty="0">
                <a:latin typeface="Calibri"/>
                <a:cs typeface="Calibri"/>
              </a:rPr>
              <a:t>αντίγραφο</a:t>
            </a:r>
            <a:r>
              <a:rPr sz="700" spc="10" dirty="0">
                <a:latin typeface="Calibri"/>
                <a:cs typeface="Calibri"/>
              </a:rPr>
              <a:t> </a:t>
            </a:r>
            <a:r>
              <a:rPr sz="700" spc="-15" dirty="0">
                <a:latin typeface="Times New Roman"/>
                <a:cs typeface="Times New Roman"/>
              </a:rPr>
              <a:t>yank)</a:t>
            </a:r>
            <a:endParaRPr sz="700">
              <a:latin typeface="Times New Roman"/>
              <a:cs typeface="Times New Roman"/>
            </a:endParaRPr>
          </a:p>
          <a:p>
            <a:pPr marL="1532255">
              <a:lnSpc>
                <a:spcPct val="100000"/>
              </a:lnSpc>
              <a:spcBef>
                <a:spcPts val="420"/>
              </a:spcBef>
            </a:pPr>
            <a:r>
              <a:rPr sz="700" spc="-5" dirty="0">
                <a:latin typeface="Calibri"/>
                <a:cs typeface="Calibri"/>
              </a:rPr>
              <a:t>αντιγραφή</a:t>
            </a:r>
            <a:r>
              <a:rPr sz="700" spc="15" dirty="0">
                <a:latin typeface="Calibri"/>
                <a:cs typeface="Calibri"/>
              </a:rPr>
              <a:t> </a:t>
            </a:r>
            <a:r>
              <a:rPr sz="700" spc="-5" dirty="0">
                <a:latin typeface="Calibri"/>
                <a:cs typeface="Calibri"/>
              </a:rPr>
              <a:t>στο</a:t>
            </a:r>
            <a:r>
              <a:rPr sz="700" spc="15" dirty="0">
                <a:latin typeface="Calibri"/>
                <a:cs typeface="Calibri"/>
              </a:rPr>
              <a:t> </a:t>
            </a:r>
            <a:r>
              <a:rPr sz="700" spc="-15" dirty="0">
                <a:latin typeface="Calibri"/>
                <a:cs typeface="Calibri"/>
              </a:rPr>
              <a:t>πρόχειρο</a:t>
            </a:r>
            <a:r>
              <a:rPr sz="700" spc="10" dirty="0">
                <a:latin typeface="Calibri"/>
                <a:cs typeface="Calibri"/>
              </a:rPr>
              <a:t> </a:t>
            </a:r>
            <a:r>
              <a:rPr sz="700" spc="-5" dirty="0">
                <a:latin typeface="Calibri"/>
                <a:cs typeface="Calibri"/>
              </a:rPr>
              <a:t>του</a:t>
            </a:r>
            <a:r>
              <a:rPr sz="700" spc="15" dirty="0">
                <a:latin typeface="Calibri"/>
                <a:cs typeface="Calibri"/>
              </a:rPr>
              <a:t> </a:t>
            </a:r>
            <a:r>
              <a:rPr sz="700" spc="-5" dirty="0">
                <a:latin typeface="Calibri"/>
                <a:cs typeface="Calibri"/>
              </a:rPr>
              <a:t>συστήματος</a:t>
            </a:r>
            <a:endParaRPr sz="700">
              <a:latin typeface="Calibri"/>
              <a:cs typeface="Calibri"/>
            </a:endParaRPr>
          </a:p>
          <a:p>
            <a:pPr marL="12700">
              <a:lnSpc>
                <a:spcPct val="100000"/>
              </a:lnSpc>
              <a:spcBef>
                <a:spcPts val="425"/>
              </a:spcBef>
            </a:pPr>
            <a:r>
              <a:rPr sz="700" spc="-5" dirty="0">
                <a:latin typeface="Calibri"/>
                <a:cs typeface="Calibri"/>
              </a:rPr>
              <a:t>Απομακρύνει</a:t>
            </a:r>
            <a:r>
              <a:rPr sz="700" spc="25" dirty="0">
                <a:latin typeface="Calibri"/>
                <a:cs typeface="Calibri"/>
              </a:rPr>
              <a:t> </a:t>
            </a:r>
            <a:r>
              <a:rPr sz="700" spc="-5" dirty="0">
                <a:latin typeface="Calibri"/>
                <a:cs typeface="Calibri"/>
              </a:rPr>
              <a:t>την</a:t>
            </a:r>
            <a:r>
              <a:rPr sz="700" spc="25" dirty="0">
                <a:latin typeface="Calibri"/>
                <a:cs typeface="Calibri"/>
              </a:rPr>
              <a:t> </a:t>
            </a:r>
            <a:r>
              <a:rPr sz="700" spc="-5" dirty="0">
                <a:latin typeface="Calibri"/>
                <a:cs typeface="Calibri"/>
              </a:rPr>
              <a:t>θέση</a:t>
            </a:r>
            <a:r>
              <a:rPr sz="700" spc="-5" dirty="0">
                <a:latin typeface="Times New Roman"/>
                <a:cs typeface="Times New Roman"/>
              </a:rPr>
              <a:t>&gt;.</a:t>
            </a:r>
            <a:r>
              <a:rPr sz="700" spc="15" dirty="0">
                <a:latin typeface="Times New Roman"/>
                <a:cs typeface="Times New Roman"/>
              </a:rPr>
              <a:t> </a:t>
            </a:r>
            <a:r>
              <a:rPr sz="700" spc="-5" dirty="0">
                <a:latin typeface="Calibri"/>
                <a:cs typeface="Calibri"/>
              </a:rPr>
              <a:t>Για</a:t>
            </a:r>
            <a:r>
              <a:rPr sz="700" spc="30" dirty="0">
                <a:latin typeface="Calibri"/>
                <a:cs typeface="Calibri"/>
              </a:rPr>
              <a:t> </a:t>
            </a:r>
            <a:r>
              <a:rPr sz="700" spc="-5" dirty="0">
                <a:latin typeface="Calibri"/>
                <a:cs typeface="Calibri"/>
              </a:rPr>
              <a:t>παράδειγμα</a:t>
            </a:r>
            <a:r>
              <a:rPr sz="700" spc="-5" dirty="0">
                <a:latin typeface="Times New Roman"/>
                <a:cs typeface="Times New Roman"/>
              </a:rPr>
              <a:t>,</a:t>
            </a:r>
            <a:r>
              <a:rPr sz="700" spc="10" dirty="0">
                <a:latin typeface="Times New Roman"/>
                <a:cs typeface="Times New Roman"/>
              </a:rPr>
              <a:t> </a:t>
            </a:r>
            <a:r>
              <a:rPr sz="700" spc="-5" dirty="0">
                <a:latin typeface="Calibri"/>
                <a:cs typeface="Calibri"/>
              </a:rPr>
              <a:t>για</a:t>
            </a:r>
            <a:r>
              <a:rPr sz="700" spc="30" dirty="0">
                <a:latin typeface="Calibri"/>
                <a:cs typeface="Calibri"/>
              </a:rPr>
              <a:t> </a:t>
            </a:r>
            <a:r>
              <a:rPr sz="700" dirty="0">
                <a:latin typeface="Calibri"/>
                <a:cs typeface="Calibri"/>
              </a:rPr>
              <a:t>να</a:t>
            </a:r>
            <a:r>
              <a:rPr sz="700" spc="30" dirty="0">
                <a:latin typeface="Calibri"/>
                <a:cs typeface="Calibri"/>
              </a:rPr>
              <a:t> </a:t>
            </a:r>
            <a:r>
              <a:rPr sz="700" spc="-5" dirty="0">
                <a:latin typeface="Calibri"/>
                <a:cs typeface="Calibri"/>
              </a:rPr>
              <a:t>διαγράψετε</a:t>
            </a:r>
            <a:r>
              <a:rPr sz="700" spc="30" dirty="0">
                <a:latin typeface="Calibri"/>
                <a:cs typeface="Calibri"/>
              </a:rPr>
              <a:t> </a:t>
            </a:r>
            <a:r>
              <a:rPr sz="700" spc="-5" dirty="0">
                <a:latin typeface="Calibri"/>
                <a:cs typeface="Calibri"/>
              </a:rPr>
              <a:t>μια</a:t>
            </a:r>
            <a:r>
              <a:rPr sz="700" spc="30" dirty="0">
                <a:latin typeface="Calibri"/>
                <a:cs typeface="Calibri"/>
              </a:rPr>
              <a:t> </a:t>
            </a:r>
            <a:r>
              <a:rPr sz="700" spc="-5" dirty="0">
                <a:latin typeface="Calibri"/>
                <a:cs typeface="Calibri"/>
              </a:rPr>
              <a:t>λέξη</a:t>
            </a:r>
            <a:r>
              <a:rPr sz="700" spc="30" dirty="0">
                <a:latin typeface="Calibri"/>
                <a:cs typeface="Calibri"/>
              </a:rPr>
              <a:t> </a:t>
            </a:r>
            <a:r>
              <a:rPr sz="700" spc="-5" dirty="0">
                <a:latin typeface="Calibri"/>
                <a:cs typeface="Calibri"/>
              </a:rPr>
              <a:t>πληκτρολογήστε</a:t>
            </a:r>
            <a:r>
              <a:rPr sz="700" spc="25" dirty="0">
                <a:latin typeface="Calibri"/>
                <a:cs typeface="Calibri"/>
              </a:rPr>
              <a:t> </a:t>
            </a:r>
            <a:r>
              <a:rPr sz="700" spc="-5" dirty="0">
                <a:latin typeface="Times New Roman"/>
                <a:cs typeface="Times New Roman"/>
              </a:rPr>
              <a:t>yw.</a:t>
            </a:r>
            <a:r>
              <a:rPr sz="700" spc="10" dirty="0">
                <a:latin typeface="Times New Roman"/>
                <a:cs typeface="Times New Roman"/>
              </a:rPr>
              <a:t> </a:t>
            </a:r>
            <a:r>
              <a:rPr sz="700" spc="-5" dirty="0">
                <a:latin typeface="Calibri"/>
                <a:cs typeface="Calibri"/>
              </a:rPr>
              <a:t>Για</a:t>
            </a:r>
            <a:r>
              <a:rPr sz="700" spc="30" dirty="0">
                <a:latin typeface="Calibri"/>
                <a:cs typeface="Calibri"/>
              </a:rPr>
              <a:t> </a:t>
            </a:r>
            <a:r>
              <a:rPr sz="700" dirty="0">
                <a:latin typeface="Calibri"/>
                <a:cs typeface="Calibri"/>
              </a:rPr>
              <a:t>να</a:t>
            </a:r>
            <a:r>
              <a:rPr sz="700" spc="30" dirty="0">
                <a:latin typeface="Calibri"/>
                <a:cs typeface="Calibri"/>
              </a:rPr>
              <a:t> </a:t>
            </a:r>
            <a:r>
              <a:rPr sz="700" spc="-5" dirty="0">
                <a:latin typeface="Calibri"/>
                <a:cs typeface="Calibri"/>
              </a:rPr>
              <a:t>αποσπάσετε</a:t>
            </a:r>
            <a:r>
              <a:rPr sz="700" spc="30" dirty="0">
                <a:latin typeface="Calibri"/>
                <a:cs typeface="Calibri"/>
              </a:rPr>
              <a:t> </a:t>
            </a:r>
            <a:r>
              <a:rPr sz="700" spc="-5" dirty="0">
                <a:latin typeface="Calibri"/>
                <a:cs typeface="Calibri"/>
              </a:rPr>
              <a:t>τρεις</a:t>
            </a:r>
            <a:r>
              <a:rPr sz="700" spc="30" dirty="0">
                <a:latin typeface="Calibri"/>
                <a:cs typeface="Calibri"/>
              </a:rPr>
              <a:t> </a:t>
            </a:r>
            <a:r>
              <a:rPr sz="700" spc="-5" dirty="0">
                <a:latin typeface="Calibri"/>
                <a:cs typeface="Calibri"/>
              </a:rPr>
              <a:t>λέξεις</a:t>
            </a:r>
            <a:r>
              <a:rPr sz="700" spc="30" dirty="0">
                <a:latin typeface="Calibri"/>
                <a:cs typeface="Calibri"/>
              </a:rPr>
              <a:t> </a:t>
            </a:r>
            <a:r>
              <a:rPr sz="700" spc="-5" dirty="0">
                <a:latin typeface="Calibri"/>
                <a:cs typeface="Calibri"/>
              </a:rPr>
              <a:t>πληκτρολογήστε</a:t>
            </a:r>
            <a:r>
              <a:rPr sz="700" spc="25" dirty="0">
                <a:latin typeface="Calibri"/>
                <a:cs typeface="Calibri"/>
              </a:rPr>
              <a:t> </a:t>
            </a:r>
            <a:r>
              <a:rPr sz="700" spc="-20" dirty="0">
                <a:latin typeface="Times New Roman"/>
                <a:cs typeface="Times New Roman"/>
              </a:rPr>
              <a:t>y3w.</a:t>
            </a:r>
            <a:endParaRPr sz="700">
              <a:latin typeface="Times New Roman"/>
              <a:cs typeface="Times New Roman"/>
            </a:endParaRPr>
          </a:p>
        </p:txBody>
      </p:sp>
      <p:sp>
        <p:nvSpPr>
          <p:cNvPr id="10" name="object 10"/>
          <p:cNvSpPr txBox="1"/>
          <p:nvPr/>
        </p:nvSpPr>
        <p:spPr>
          <a:xfrm>
            <a:off x="3148329" y="3522979"/>
            <a:ext cx="163195" cy="885825"/>
          </a:xfrm>
          <a:prstGeom prst="rect">
            <a:avLst/>
          </a:prstGeom>
        </p:spPr>
        <p:txBody>
          <a:bodyPr vert="horz" wrap="square" lIns="0" tIns="12700" rIns="0" bIns="0" rtlCol="0">
            <a:spAutoFit/>
          </a:bodyPr>
          <a:lstStyle/>
          <a:p>
            <a:pPr marL="67310" marR="28575" indent="-8890">
              <a:lnSpc>
                <a:spcPct val="110700"/>
              </a:lnSpc>
              <a:spcBef>
                <a:spcPts val="100"/>
              </a:spcBef>
            </a:pPr>
            <a:r>
              <a:rPr sz="950" b="1" dirty="0">
                <a:latin typeface="Times New Roman"/>
                <a:cs typeface="Times New Roman"/>
              </a:rPr>
              <a:t>u  r</a:t>
            </a:r>
            <a:endParaRPr sz="950">
              <a:latin typeface="Times New Roman"/>
              <a:cs typeface="Times New Roman"/>
            </a:endParaRPr>
          </a:p>
          <a:p>
            <a:pPr marL="29209" marR="5080" indent="-17145" algn="just">
              <a:lnSpc>
                <a:spcPct val="110700"/>
              </a:lnSpc>
              <a:spcBef>
                <a:spcPts val="459"/>
              </a:spcBef>
            </a:pPr>
            <a:r>
              <a:rPr sz="950" b="1" spc="-30" dirty="0">
                <a:latin typeface="Times New Roman"/>
                <a:cs typeface="Times New Roman"/>
              </a:rPr>
              <a:t>c</a:t>
            </a:r>
            <a:r>
              <a:rPr sz="950" b="1" dirty="0">
                <a:latin typeface="Times New Roman"/>
                <a:cs typeface="Times New Roman"/>
              </a:rPr>
              <a:t>w  </a:t>
            </a:r>
            <a:r>
              <a:rPr sz="950" b="1" spc="-15" dirty="0">
                <a:latin typeface="Times New Roman"/>
                <a:cs typeface="Times New Roman"/>
              </a:rPr>
              <a:t>cc </a:t>
            </a:r>
            <a:r>
              <a:rPr sz="950" b="1" spc="-229" dirty="0">
                <a:latin typeface="Times New Roman"/>
                <a:cs typeface="Times New Roman"/>
              </a:rPr>
              <a:t> </a:t>
            </a:r>
            <a:r>
              <a:rPr sz="950" b="1" spc="-30" dirty="0">
                <a:latin typeface="Times New Roman"/>
                <a:cs typeface="Times New Roman"/>
              </a:rPr>
              <a:t>c</a:t>
            </a:r>
            <a:r>
              <a:rPr sz="950" b="1" dirty="0">
                <a:latin typeface="Times New Roman"/>
                <a:cs typeface="Times New Roman"/>
              </a:rPr>
              <a:t>$</a:t>
            </a:r>
            <a:endParaRPr sz="950">
              <a:latin typeface="Times New Roman"/>
              <a:cs typeface="Times New Roman"/>
            </a:endParaRPr>
          </a:p>
        </p:txBody>
      </p:sp>
      <p:sp>
        <p:nvSpPr>
          <p:cNvPr id="11" name="object 11"/>
          <p:cNvSpPr txBox="1"/>
          <p:nvPr/>
        </p:nvSpPr>
        <p:spPr>
          <a:xfrm>
            <a:off x="6840855" y="3484879"/>
            <a:ext cx="1550035" cy="346075"/>
          </a:xfrm>
          <a:prstGeom prst="rect">
            <a:avLst/>
          </a:prstGeom>
        </p:spPr>
        <p:txBody>
          <a:bodyPr vert="horz" wrap="square" lIns="0" tIns="66040" rIns="0" bIns="0" rtlCol="0">
            <a:spAutoFit/>
          </a:bodyPr>
          <a:lstStyle/>
          <a:p>
            <a:pPr marR="51435" algn="ctr">
              <a:lnSpc>
                <a:spcPct val="100000"/>
              </a:lnSpc>
              <a:spcBef>
                <a:spcPts val="520"/>
              </a:spcBef>
            </a:pPr>
            <a:r>
              <a:rPr sz="700" spc="-20" dirty="0">
                <a:latin typeface="Calibri"/>
                <a:cs typeface="Calibri"/>
              </a:rPr>
              <a:t>αναίρεση</a:t>
            </a:r>
            <a:endParaRPr sz="700">
              <a:latin typeface="Calibri"/>
              <a:cs typeface="Calibri"/>
            </a:endParaRPr>
          </a:p>
          <a:p>
            <a:pPr algn="ctr">
              <a:lnSpc>
                <a:spcPct val="100000"/>
              </a:lnSpc>
              <a:spcBef>
                <a:spcPts val="425"/>
              </a:spcBef>
            </a:pPr>
            <a:r>
              <a:rPr sz="700" spc="-5" dirty="0">
                <a:latin typeface="Calibri"/>
                <a:cs typeface="Calibri"/>
              </a:rPr>
              <a:t>Αντικατάσταση</a:t>
            </a:r>
            <a:r>
              <a:rPr sz="700" spc="15" dirty="0">
                <a:latin typeface="Calibri"/>
                <a:cs typeface="Calibri"/>
              </a:rPr>
              <a:t> </a:t>
            </a:r>
            <a:r>
              <a:rPr sz="700" spc="-5" dirty="0">
                <a:latin typeface="Calibri"/>
                <a:cs typeface="Calibri"/>
              </a:rPr>
              <a:t>του</a:t>
            </a:r>
            <a:r>
              <a:rPr sz="700" spc="20" dirty="0">
                <a:latin typeface="Calibri"/>
                <a:cs typeface="Calibri"/>
              </a:rPr>
              <a:t> </a:t>
            </a:r>
            <a:r>
              <a:rPr sz="700" spc="-5" dirty="0">
                <a:latin typeface="Calibri"/>
                <a:cs typeface="Calibri"/>
              </a:rPr>
              <a:t>τρέχοντος</a:t>
            </a:r>
            <a:r>
              <a:rPr sz="700" spc="15" dirty="0">
                <a:latin typeface="Calibri"/>
                <a:cs typeface="Calibri"/>
              </a:rPr>
              <a:t> </a:t>
            </a:r>
            <a:r>
              <a:rPr sz="700" spc="-15" dirty="0">
                <a:latin typeface="Calibri"/>
                <a:cs typeface="Calibri"/>
              </a:rPr>
              <a:t>χαρακτήρα</a:t>
            </a:r>
            <a:r>
              <a:rPr sz="700" spc="-15" dirty="0">
                <a:latin typeface="Times New Roman"/>
                <a:cs typeface="Times New Roman"/>
              </a:rPr>
              <a:t>.</a:t>
            </a:r>
            <a:endParaRPr sz="700">
              <a:latin typeface="Times New Roman"/>
              <a:cs typeface="Times New Roman"/>
            </a:endParaRPr>
          </a:p>
        </p:txBody>
      </p:sp>
      <p:sp>
        <p:nvSpPr>
          <p:cNvPr id="12" name="object 12"/>
          <p:cNvSpPr txBox="1"/>
          <p:nvPr/>
        </p:nvSpPr>
        <p:spPr>
          <a:xfrm>
            <a:off x="6080759" y="3863975"/>
            <a:ext cx="2559050" cy="506730"/>
          </a:xfrm>
          <a:prstGeom prst="rect">
            <a:avLst/>
          </a:prstGeom>
        </p:spPr>
        <p:txBody>
          <a:bodyPr vert="horz" wrap="square" lIns="0" tIns="12700" rIns="0" bIns="0" rtlCol="0">
            <a:spAutoFit/>
          </a:bodyPr>
          <a:lstStyle/>
          <a:p>
            <a:pPr marL="905510" marR="469900" indent="-31750">
              <a:lnSpc>
                <a:spcPct val="150300"/>
              </a:lnSpc>
              <a:spcBef>
                <a:spcPts val="100"/>
              </a:spcBef>
            </a:pPr>
            <a:r>
              <a:rPr sz="700" spc="-5" dirty="0">
                <a:latin typeface="Calibri"/>
                <a:cs typeface="Calibri"/>
              </a:rPr>
              <a:t>Αλλαγή</a:t>
            </a:r>
            <a:r>
              <a:rPr sz="700" spc="10" dirty="0">
                <a:latin typeface="Calibri"/>
                <a:cs typeface="Calibri"/>
              </a:rPr>
              <a:t> </a:t>
            </a:r>
            <a:r>
              <a:rPr sz="700" spc="-5" dirty="0">
                <a:latin typeface="Calibri"/>
                <a:cs typeface="Calibri"/>
              </a:rPr>
              <a:t>της</a:t>
            </a:r>
            <a:r>
              <a:rPr sz="700" spc="5" dirty="0">
                <a:latin typeface="Calibri"/>
                <a:cs typeface="Calibri"/>
              </a:rPr>
              <a:t> </a:t>
            </a:r>
            <a:r>
              <a:rPr sz="700" spc="-5" dirty="0">
                <a:latin typeface="Calibri"/>
                <a:cs typeface="Calibri"/>
              </a:rPr>
              <a:t>τρέχουσας</a:t>
            </a:r>
            <a:r>
              <a:rPr sz="700" spc="10" dirty="0">
                <a:latin typeface="Calibri"/>
                <a:cs typeface="Calibri"/>
              </a:rPr>
              <a:t> </a:t>
            </a:r>
            <a:r>
              <a:rPr sz="700" spc="-10" dirty="0">
                <a:latin typeface="Calibri"/>
                <a:cs typeface="Calibri"/>
              </a:rPr>
              <a:t>λέξης</a:t>
            </a:r>
            <a:r>
              <a:rPr sz="700" spc="-10" dirty="0">
                <a:latin typeface="Times New Roman"/>
                <a:cs typeface="Times New Roman"/>
              </a:rPr>
              <a:t>. </a:t>
            </a:r>
            <a:r>
              <a:rPr sz="700" spc="-5" dirty="0">
                <a:latin typeface="Times New Roman"/>
                <a:cs typeface="Times New Roman"/>
              </a:rPr>
              <a:t> </a:t>
            </a:r>
            <a:r>
              <a:rPr sz="700" spc="-5" dirty="0">
                <a:latin typeface="Calibri"/>
                <a:cs typeface="Calibri"/>
              </a:rPr>
              <a:t>Αλλαγή</a:t>
            </a:r>
            <a:r>
              <a:rPr sz="700" spc="10" dirty="0">
                <a:latin typeface="Calibri"/>
                <a:cs typeface="Calibri"/>
              </a:rPr>
              <a:t> </a:t>
            </a:r>
            <a:r>
              <a:rPr sz="700" spc="-5" dirty="0">
                <a:latin typeface="Calibri"/>
                <a:cs typeface="Calibri"/>
              </a:rPr>
              <a:t>της</a:t>
            </a:r>
            <a:r>
              <a:rPr sz="700" spc="5" dirty="0">
                <a:latin typeface="Calibri"/>
                <a:cs typeface="Calibri"/>
              </a:rPr>
              <a:t> </a:t>
            </a:r>
            <a:r>
              <a:rPr sz="700" spc="-5" dirty="0">
                <a:latin typeface="Calibri"/>
                <a:cs typeface="Calibri"/>
              </a:rPr>
              <a:t>τρέχουσας</a:t>
            </a:r>
            <a:r>
              <a:rPr sz="700" spc="15" dirty="0">
                <a:latin typeface="Calibri"/>
                <a:cs typeface="Calibri"/>
              </a:rPr>
              <a:t> </a:t>
            </a:r>
            <a:r>
              <a:rPr sz="700" spc="-15" dirty="0">
                <a:latin typeface="Calibri"/>
                <a:cs typeface="Calibri"/>
              </a:rPr>
              <a:t>γραμμής</a:t>
            </a:r>
            <a:r>
              <a:rPr sz="700" spc="-15" dirty="0">
                <a:latin typeface="Times New Roman"/>
                <a:cs typeface="Times New Roman"/>
              </a:rPr>
              <a:t>.</a:t>
            </a:r>
            <a:endParaRPr sz="700">
              <a:latin typeface="Times New Roman"/>
              <a:cs typeface="Times New Roman"/>
            </a:endParaRPr>
          </a:p>
          <a:p>
            <a:pPr marL="12700">
              <a:lnSpc>
                <a:spcPct val="100000"/>
              </a:lnSpc>
              <a:spcBef>
                <a:spcPts val="420"/>
              </a:spcBef>
            </a:pPr>
            <a:r>
              <a:rPr sz="700" spc="-5" dirty="0">
                <a:latin typeface="Calibri"/>
                <a:cs typeface="Calibri"/>
              </a:rPr>
              <a:t>Αλλαγή</a:t>
            </a:r>
            <a:r>
              <a:rPr sz="700" spc="20" dirty="0">
                <a:latin typeface="Calibri"/>
                <a:cs typeface="Calibri"/>
              </a:rPr>
              <a:t> </a:t>
            </a:r>
            <a:r>
              <a:rPr sz="700" spc="-5" dirty="0">
                <a:latin typeface="Calibri"/>
                <a:cs typeface="Calibri"/>
              </a:rPr>
              <a:t>του</a:t>
            </a:r>
            <a:r>
              <a:rPr sz="700" spc="20" dirty="0">
                <a:latin typeface="Calibri"/>
                <a:cs typeface="Calibri"/>
              </a:rPr>
              <a:t> </a:t>
            </a:r>
            <a:r>
              <a:rPr sz="700" spc="-5" dirty="0">
                <a:latin typeface="Calibri"/>
                <a:cs typeface="Calibri"/>
              </a:rPr>
              <a:t>κειμένου</a:t>
            </a:r>
            <a:r>
              <a:rPr sz="700" spc="30" dirty="0">
                <a:latin typeface="Calibri"/>
                <a:cs typeface="Calibri"/>
              </a:rPr>
              <a:t> </a:t>
            </a:r>
            <a:r>
              <a:rPr sz="700" spc="-5" dirty="0">
                <a:latin typeface="Calibri"/>
                <a:cs typeface="Calibri"/>
              </a:rPr>
              <a:t>από</a:t>
            </a:r>
            <a:r>
              <a:rPr sz="700" spc="25" dirty="0">
                <a:latin typeface="Calibri"/>
                <a:cs typeface="Calibri"/>
              </a:rPr>
              <a:t> </a:t>
            </a:r>
            <a:r>
              <a:rPr sz="700" spc="-5" dirty="0">
                <a:latin typeface="Calibri"/>
                <a:cs typeface="Calibri"/>
              </a:rPr>
              <a:t>την</a:t>
            </a:r>
            <a:r>
              <a:rPr sz="700" spc="15" dirty="0">
                <a:latin typeface="Calibri"/>
                <a:cs typeface="Calibri"/>
              </a:rPr>
              <a:t> </a:t>
            </a:r>
            <a:r>
              <a:rPr sz="700" spc="-5" dirty="0">
                <a:latin typeface="Calibri"/>
                <a:cs typeface="Calibri"/>
              </a:rPr>
              <a:t>τρέχουσα</a:t>
            </a:r>
            <a:r>
              <a:rPr sz="700" spc="20" dirty="0">
                <a:latin typeface="Calibri"/>
                <a:cs typeface="Calibri"/>
              </a:rPr>
              <a:t> </a:t>
            </a:r>
            <a:r>
              <a:rPr sz="700" spc="-5" dirty="0">
                <a:latin typeface="Calibri"/>
                <a:cs typeface="Calibri"/>
              </a:rPr>
              <a:t>θέση</a:t>
            </a:r>
            <a:r>
              <a:rPr sz="700" spc="25" dirty="0">
                <a:latin typeface="Calibri"/>
                <a:cs typeface="Calibri"/>
              </a:rPr>
              <a:t> </a:t>
            </a:r>
            <a:r>
              <a:rPr sz="700" spc="-5" dirty="0">
                <a:latin typeface="Calibri"/>
                <a:cs typeface="Calibri"/>
              </a:rPr>
              <a:t>στο</a:t>
            </a:r>
            <a:r>
              <a:rPr sz="700" spc="20" dirty="0">
                <a:latin typeface="Calibri"/>
                <a:cs typeface="Calibri"/>
              </a:rPr>
              <a:t> </a:t>
            </a:r>
            <a:r>
              <a:rPr sz="700" spc="-5" dirty="0">
                <a:latin typeface="Calibri"/>
                <a:cs typeface="Calibri"/>
              </a:rPr>
              <a:t>τέλος</a:t>
            </a:r>
            <a:r>
              <a:rPr sz="700" spc="25" dirty="0">
                <a:latin typeface="Calibri"/>
                <a:cs typeface="Calibri"/>
              </a:rPr>
              <a:t> </a:t>
            </a:r>
            <a:r>
              <a:rPr sz="700" spc="-5" dirty="0">
                <a:latin typeface="Calibri"/>
                <a:cs typeface="Calibri"/>
              </a:rPr>
              <a:t>της</a:t>
            </a:r>
            <a:r>
              <a:rPr sz="700" spc="15" dirty="0">
                <a:latin typeface="Calibri"/>
                <a:cs typeface="Calibri"/>
              </a:rPr>
              <a:t> </a:t>
            </a:r>
            <a:r>
              <a:rPr sz="700" spc="-15" dirty="0">
                <a:latin typeface="Calibri"/>
                <a:cs typeface="Calibri"/>
              </a:rPr>
              <a:t>γραμμής</a:t>
            </a:r>
            <a:r>
              <a:rPr sz="700" spc="-15" dirty="0">
                <a:latin typeface="Times New Roman"/>
                <a:cs typeface="Times New Roman"/>
              </a:rPr>
              <a:t>.</a:t>
            </a:r>
            <a:endParaRPr sz="700">
              <a:latin typeface="Times New Roman"/>
              <a:cs typeface="Times New Roman"/>
            </a:endParaRPr>
          </a:p>
        </p:txBody>
      </p:sp>
      <p:sp>
        <p:nvSpPr>
          <p:cNvPr id="13" name="object 13"/>
          <p:cNvSpPr txBox="1"/>
          <p:nvPr/>
        </p:nvSpPr>
        <p:spPr>
          <a:xfrm>
            <a:off x="3194685" y="4490720"/>
            <a:ext cx="87630" cy="170180"/>
          </a:xfrm>
          <a:prstGeom prst="rect">
            <a:avLst/>
          </a:prstGeom>
        </p:spPr>
        <p:txBody>
          <a:bodyPr vert="horz" wrap="square" lIns="0" tIns="12700" rIns="0" bIns="0" rtlCol="0">
            <a:spAutoFit/>
          </a:bodyPr>
          <a:lstStyle/>
          <a:p>
            <a:pPr>
              <a:lnSpc>
                <a:spcPct val="100000"/>
              </a:lnSpc>
              <a:spcBef>
                <a:spcPts val="100"/>
              </a:spcBef>
            </a:pPr>
            <a:r>
              <a:rPr sz="950" b="1" dirty="0">
                <a:latin typeface="Times New Roman"/>
                <a:cs typeface="Times New Roman"/>
              </a:rPr>
              <a:t>C</a:t>
            </a:r>
            <a:endParaRPr sz="950">
              <a:latin typeface="Times New Roman"/>
              <a:cs typeface="Times New Roman"/>
            </a:endParaRPr>
          </a:p>
        </p:txBody>
      </p:sp>
      <p:sp>
        <p:nvSpPr>
          <p:cNvPr id="14" name="object 14"/>
          <p:cNvSpPr txBox="1"/>
          <p:nvPr/>
        </p:nvSpPr>
        <p:spPr>
          <a:xfrm>
            <a:off x="6780530" y="4436427"/>
            <a:ext cx="1466850" cy="347345"/>
          </a:xfrm>
          <a:prstGeom prst="rect">
            <a:avLst/>
          </a:prstGeom>
        </p:spPr>
        <p:txBody>
          <a:bodyPr vert="horz" wrap="square" lIns="0" tIns="66675" rIns="0" bIns="0" rtlCol="0">
            <a:spAutoFit/>
          </a:bodyPr>
          <a:lstStyle/>
          <a:p>
            <a:pPr marR="37465" algn="ctr">
              <a:lnSpc>
                <a:spcPct val="100000"/>
              </a:lnSpc>
              <a:spcBef>
                <a:spcPts val="525"/>
              </a:spcBef>
            </a:pPr>
            <a:r>
              <a:rPr sz="700" spc="-5" dirty="0">
                <a:latin typeface="Calibri"/>
                <a:cs typeface="Calibri"/>
              </a:rPr>
              <a:t>Το ίδιο</a:t>
            </a:r>
            <a:r>
              <a:rPr sz="700" dirty="0">
                <a:latin typeface="Calibri"/>
                <a:cs typeface="Calibri"/>
              </a:rPr>
              <a:t> </a:t>
            </a:r>
            <a:r>
              <a:rPr sz="700" spc="-5" dirty="0">
                <a:latin typeface="Calibri"/>
                <a:cs typeface="Calibri"/>
              </a:rPr>
              <a:t>με</a:t>
            </a:r>
            <a:r>
              <a:rPr sz="700" dirty="0">
                <a:latin typeface="Calibri"/>
                <a:cs typeface="Calibri"/>
              </a:rPr>
              <a:t> </a:t>
            </a:r>
            <a:r>
              <a:rPr sz="700" spc="-15" dirty="0">
                <a:latin typeface="Times New Roman"/>
                <a:cs typeface="Times New Roman"/>
              </a:rPr>
              <a:t>$.</a:t>
            </a:r>
            <a:endParaRPr sz="700">
              <a:latin typeface="Times New Roman"/>
              <a:cs typeface="Times New Roman"/>
            </a:endParaRPr>
          </a:p>
          <a:p>
            <a:pPr algn="ctr">
              <a:lnSpc>
                <a:spcPct val="100000"/>
              </a:lnSpc>
              <a:spcBef>
                <a:spcPts val="430"/>
              </a:spcBef>
            </a:pPr>
            <a:r>
              <a:rPr sz="700" spc="-5" dirty="0">
                <a:latin typeface="Calibri"/>
                <a:cs typeface="Calibri"/>
              </a:rPr>
              <a:t>Αντιστρέφει</a:t>
            </a:r>
            <a:r>
              <a:rPr sz="700" spc="15" dirty="0">
                <a:latin typeface="Calibri"/>
                <a:cs typeface="Calibri"/>
              </a:rPr>
              <a:t> </a:t>
            </a:r>
            <a:r>
              <a:rPr sz="700" spc="-5" dirty="0">
                <a:latin typeface="Calibri"/>
                <a:cs typeface="Calibri"/>
              </a:rPr>
              <a:t>την</a:t>
            </a:r>
            <a:r>
              <a:rPr sz="700" spc="10" dirty="0">
                <a:latin typeface="Calibri"/>
                <a:cs typeface="Calibri"/>
              </a:rPr>
              <a:t> </a:t>
            </a:r>
            <a:r>
              <a:rPr sz="700" spc="-5" dirty="0">
                <a:latin typeface="Calibri"/>
                <a:cs typeface="Calibri"/>
              </a:rPr>
              <a:t>περίπτωση</a:t>
            </a:r>
            <a:r>
              <a:rPr sz="700" spc="15" dirty="0">
                <a:latin typeface="Calibri"/>
                <a:cs typeface="Calibri"/>
              </a:rPr>
              <a:t> </a:t>
            </a:r>
            <a:r>
              <a:rPr sz="700" spc="-15" dirty="0">
                <a:latin typeface="Calibri"/>
                <a:cs typeface="Calibri"/>
              </a:rPr>
              <a:t>χαρακτήρα</a:t>
            </a:r>
            <a:r>
              <a:rPr sz="700" spc="-15" dirty="0">
                <a:latin typeface="Times New Roman"/>
                <a:cs typeface="Times New Roman"/>
              </a:rPr>
              <a:t>.</a:t>
            </a:r>
            <a:endParaRPr sz="700">
              <a:latin typeface="Times New Roman"/>
              <a:cs typeface="Times New Roman"/>
            </a:endParaRPr>
          </a:p>
        </p:txBody>
      </p:sp>
      <p:sp>
        <p:nvSpPr>
          <p:cNvPr id="15" name="object 15"/>
          <p:cNvSpPr txBox="1"/>
          <p:nvPr/>
        </p:nvSpPr>
        <p:spPr>
          <a:xfrm>
            <a:off x="3209925" y="4651692"/>
            <a:ext cx="62865" cy="170180"/>
          </a:xfrm>
          <a:prstGeom prst="rect">
            <a:avLst/>
          </a:prstGeom>
        </p:spPr>
        <p:txBody>
          <a:bodyPr vert="horz" wrap="square" lIns="0" tIns="12700" rIns="0" bIns="0" rtlCol="0">
            <a:spAutoFit/>
          </a:bodyPr>
          <a:lstStyle/>
          <a:p>
            <a:pPr>
              <a:lnSpc>
                <a:spcPct val="100000"/>
              </a:lnSpc>
              <a:spcBef>
                <a:spcPts val="100"/>
              </a:spcBef>
            </a:pPr>
            <a:r>
              <a:rPr sz="950" b="1" dirty="0">
                <a:latin typeface="Times New Roman"/>
                <a:cs typeface="Times New Roman"/>
              </a:rPr>
              <a:t>~</a:t>
            </a:r>
            <a:endParaRPr sz="950">
              <a:latin typeface="Times New Roman"/>
              <a:cs typeface="Times New Roman"/>
            </a:endParaRPr>
          </a:p>
        </p:txBody>
      </p:sp>
      <p:sp>
        <p:nvSpPr>
          <p:cNvPr id="16" name="object 16"/>
          <p:cNvSpPr txBox="1"/>
          <p:nvPr/>
        </p:nvSpPr>
        <p:spPr>
          <a:xfrm>
            <a:off x="3036887" y="4811762"/>
            <a:ext cx="4144010" cy="159018"/>
          </a:xfrm>
          <a:prstGeom prst="rect">
            <a:avLst/>
          </a:prstGeom>
        </p:spPr>
        <p:txBody>
          <a:bodyPr vert="horz" wrap="square" lIns="0" tIns="12700" rIns="0" bIns="0" rtlCol="0">
            <a:spAutoFit/>
          </a:bodyPr>
          <a:lstStyle/>
          <a:p>
            <a:pPr marL="12700">
              <a:lnSpc>
                <a:spcPct val="100000"/>
              </a:lnSpc>
              <a:spcBef>
                <a:spcPts val="100"/>
              </a:spcBef>
            </a:pPr>
            <a:r>
              <a:rPr sz="950" b="1" spc="-5" dirty="0">
                <a:latin typeface="Times New Roman"/>
                <a:cs typeface="Times New Roman"/>
              </a:rPr>
              <a:t>Ctrl</a:t>
            </a:r>
            <a:r>
              <a:rPr sz="950" b="1" spc="10" dirty="0">
                <a:latin typeface="Times New Roman"/>
                <a:cs typeface="Times New Roman"/>
              </a:rPr>
              <a:t> </a:t>
            </a:r>
            <a:r>
              <a:rPr lang="en-US" sz="950" b="1" spc="-35" dirty="0">
                <a:latin typeface="Times New Roman"/>
                <a:cs typeface="Times New Roman"/>
              </a:rPr>
              <a:t>+ r</a:t>
            </a:r>
            <a:endParaRPr sz="950" dirty="0">
              <a:latin typeface="Times New Roman"/>
              <a:cs typeface="Times New Roman"/>
            </a:endParaRPr>
          </a:p>
        </p:txBody>
      </p:sp>
      <p:sp>
        <p:nvSpPr>
          <p:cNvPr id="17" name="object 17"/>
          <p:cNvSpPr txBox="1"/>
          <p:nvPr/>
        </p:nvSpPr>
        <p:spPr>
          <a:xfrm>
            <a:off x="7421880" y="4807584"/>
            <a:ext cx="176530" cy="132080"/>
          </a:xfrm>
          <a:prstGeom prst="rect">
            <a:avLst/>
          </a:prstGeom>
        </p:spPr>
        <p:txBody>
          <a:bodyPr vert="horz" wrap="square" lIns="0" tIns="12700" rIns="0" bIns="0" rtlCol="0">
            <a:spAutoFit/>
          </a:bodyPr>
          <a:lstStyle/>
          <a:p>
            <a:pPr marL="12700">
              <a:lnSpc>
                <a:spcPct val="100000"/>
              </a:lnSpc>
              <a:spcBef>
                <a:spcPts val="100"/>
              </a:spcBef>
            </a:pPr>
            <a:r>
              <a:rPr sz="700" spc="-25" dirty="0">
                <a:latin typeface="Times New Roman"/>
                <a:cs typeface="Times New Roman"/>
              </a:rPr>
              <a:t>r</a:t>
            </a:r>
            <a:r>
              <a:rPr sz="700" spc="-20" dirty="0">
                <a:latin typeface="Times New Roman"/>
                <a:cs typeface="Times New Roman"/>
              </a:rPr>
              <a:t>e</a:t>
            </a:r>
            <a:r>
              <a:rPr sz="700" spc="-25" dirty="0">
                <a:latin typeface="Times New Roman"/>
                <a:cs typeface="Times New Roman"/>
              </a:rPr>
              <a:t>d</a:t>
            </a:r>
            <a:r>
              <a:rPr sz="700" dirty="0">
                <a:latin typeface="Times New Roman"/>
                <a:cs typeface="Times New Roman"/>
              </a:rPr>
              <a:t>o</a:t>
            </a:r>
            <a:endParaRPr sz="700">
              <a:latin typeface="Times New Roman"/>
              <a:cs typeface="Times New Roman"/>
            </a:endParaRPr>
          </a:p>
        </p:txBody>
      </p:sp>
      <p:sp>
        <p:nvSpPr>
          <p:cNvPr id="18" name="object 18"/>
          <p:cNvSpPr txBox="1"/>
          <p:nvPr/>
        </p:nvSpPr>
        <p:spPr>
          <a:xfrm>
            <a:off x="2870835" y="4983162"/>
            <a:ext cx="659130" cy="320040"/>
          </a:xfrm>
          <a:prstGeom prst="rect">
            <a:avLst/>
          </a:prstGeom>
        </p:spPr>
        <p:txBody>
          <a:bodyPr vert="horz" wrap="square" lIns="0" tIns="12700" rIns="0" bIns="0" rtlCol="0">
            <a:spAutoFit/>
          </a:bodyPr>
          <a:lstStyle/>
          <a:p>
            <a:pPr marL="29209">
              <a:lnSpc>
                <a:spcPct val="100000"/>
              </a:lnSpc>
              <a:spcBef>
                <a:spcPts val="100"/>
              </a:spcBef>
            </a:pPr>
            <a:r>
              <a:rPr sz="950" b="1" spc="-15" dirty="0">
                <a:latin typeface="Times New Roman"/>
                <a:cs typeface="Times New Roman"/>
              </a:rPr>
              <a:t>/&lt;</a:t>
            </a:r>
            <a:r>
              <a:rPr sz="950" b="1" spc="-15" dirty="0">
                <a:latin typeface="Calibri"/>
                <a:cs typeface="Calibri"/>
              </a:rPr>
              <a:t>πρότυπο</a:t>
            </a:r>
            <a:r>
              <a:rPr sz="950" b="1" spc="-15" dirty="0">
                <a:latin typeface="Times New Roman"/>
                <a:cs typeface="Times New Roman"/>
              </a:rPr>
              <a:t>&gt;</a:t>
            </a:r>
            <a:endParaRPr sz="950">
              <a:latin typeface="Times New Roman"/>
              <a:cs typeface="Times New Roman"/>
            </a:endParaRPr>
          </a:p>
          <a:p>
            <a:pPr marL="12700">
              <a:lnSpc>
                <a:spcPct val="100000"/>
              </a:lnSpc>
              <a:spcBef>
                <a:spcPts val="35"/>
              </a:spcBef>
            </a:pPr>
            <a:r>
              <a:rPr sz="950" b="1" spc="-15" dirty="0">
                <a:latin typeface="Times New Roman"/>
                <a:cs typeface="Times New Roman"/>
              </a:rPr>
              <a:t>?&lt;</a:t>
            </a:r>
            <a:r>
              <a:rPr sz="950" b="1" spc="-15" dirty="0">
                <a:latin typeface="Calibri"/>
                <a:cs typeface="Calibri"/>
              </a:rPr>
              <a:t>πρότυπο</a:t>
            </a:r>
            <a:r>
              <a:rPr sz="950" b="1" spc="-15" dirty="0">
                <a:latin typeface="Times New Roman"/>
                <a:cs typeface="Times New Roman"/>
              </a:rPr>
              <a:t>&gt;</a:t>
            </a:r>
            <a:endParaRPr sz="950">
              <a:latin typeface="Times New Roman"/>
              <a:cs typeface="Times New Roman"/>
            </a:endParaRPr>
          </a:p>
        </p:txBody>
      </p:sp>
      <p:sp>
        <p:nvSpPr>
          <p:cNvPr id="19" name="object 19"/>
          <p:cNvSpPr txBox="1"/>
          <p:nvPr/>
        </p:nvSpPr>
        <p:spPr>
          <a:xfrm>
            <a:off x="6687819" y="4940300"/>
            <a:ext cx="1986914" cy="324485"/>
          </a:xfrm>
          <a:prstGeom prst="rect">
            <a:avLst/>
          </a:prstGeom>
        </p:spPr>
        <p:txBody>
          <a:bodyPr vert="horz" wrap="square" lIns="0" tIns="12700" rIns="0" bIns="0" rtlCol="0">
            <a:spAutoFit/>
          </a:bodyPr>
          <a:lstStyle/>
          <a:p>
            <a:pPr marL="28575" marR="5080" indent="-15875">
              <a:lnSpc>
                <a:spcPct val="140200"/>
              </a:lnSpc>
              <a:spcBef>
                <a:spcPts val="100"/>
              </a:spcBef>
            </a:pPr>
            <a:r>
              <a:rPr sz="700" spc="-5" dirty="0">
                <a:latin typeface="Calibri"/>
                <a:cs typeface="Calibri"/>
              </a:rPr>
              <a:t>Ξεκινάει</a:t>
            </a:r>
            <a:r>
              <a:rPr sz="700" spc="25" dirty="0">
                <a:latin typeface="Calibri"/>
                <a:cs typeface="Calibri"/>
              </a:rPr>
              <a:t> </a:t>
            </a:r>
            <a:r>
              <a:rPr sz="700" spc="-5" dirty="0">
                <a:latin typeface="Calibri"/>
                <a:cs typeface="Calibri"/>
              </a:rPr>
              <a:t>αναζήτηση</a:t>
            </a:r>
            <a:r>
              <a:rPr sz="700" spc="20" dirty="0">
                <a:latin typeface="Calibri"/>
                <a:cs typeface="Calibri"/>
              </a:rPr>
              <a:t> </a:t>
            </a:r>
            <a:r>
              <a:rPr sz="700" spc="-5" dirty="0">
                <a:latin typeface="Calibri"/>
                <a:cs typeface="Calibri"/>
              </a:rPr>
              <a:t>προς</a:t>
            </a:r>
            <a:r>
              <a:rPr sz="700" spc="20" dirty="0">
                <a:latin typeface="Calibri"/>
                <a:cs typeface="Calibri"/>
              </a:rPr>
              <a:t> </a:t>
            </a:r>
            <a:r>
              <a:rPr sz="700" spc="-5" dirty="0">
                <a:latin typeface="Calibri"/>
                <a:cs typeface="Calibri"/>
              </a:rPr>
              <a:t>τα</a:t>
            </a:r>
            <a:r>
              <a:rPr sz="700" spc="25" dirty="0">
                <a:latin typeface="Calibri"/>
                <a:cs typeface="Calibri"/>
              </a:rPr>
              <a:t> </a:t>
            </a:r>
            <a:r>
              <a:rPr sz="700" spc="-5" dirty="0">
                <a:latin typeface="Calibri"/>
                <a:cs typeface="Calibri"/>
              </a:rPr>
              <a:t>εμπρός</a:t>
            </a:r>
            <a:r>
              <a:rPr sz="700" spc="25" dirty="0">
                <a:latin typeface="Calibri"/>
                <a:cs typeface="Calibri"/>
              </a:rPr>
              <a:t> </a:t>
            </a:r>
            <a:r>
              <a:rPr sz="700" spc="-5" dirty="0">
                <a:latin typeface="Calibri"/>
                <a:cs typeface="Calibri"/>
              </a:rPr>
              <a:t>για</a:t>
            </a:r>
            <a:r>
              <a:rPr sz="700" spc="20" dirty="0">
                <a:latin typeface="Calibri"/>
                <a:cs typeface="Calibri"/>
              </a:rPr>
              <a:t> </a:t>
            </a:r>
            <a:r>
              <a:rPr sz="700" spc="-10" dirty="0">
                <a:latin typeface="Calibri"/>
                <a:cs typeface="Calibri"/>
              </a:rPr>
              <a:t>το</a:t>
            </a:r>
            <a:r>
              <a:rPr sz="700" spc="5" dirty="0">
                <a:latin typeface="Calibri"/>
                <a:cs typeface="Calibri"/>
              </a:rPr>
              <a:t> </a:t>
            </a:r>
            <a:r>
              <a:rPr sz="700" spc="-15" dirty="0">
                <a:latin typeface="Calibri"/>
                <a:cs typeface="Calibri"/>
              </a:rPr>
              <a:t>πρότυπο</a:t>
            </a:r>
            <a:r>
              <a:rPr sz="700" spc="-15" dirty="0">
                <a:latin typeface="Times New Roman"/>
                <a:cs typeface="Times New Roman"/>
              </a:rPr>
              <a:t>&gt;. </a:t>
            </a:r>
            <a:r>
              <a:rPr sz="700" spc="-160" dirty="0">
                <a:latin typeface="Times New Roman"/>
                <a:cs typeface="Times New Roman"/>
              </a:rPr>
              <a:t> </a:t>
            </a:r>
            <a:r>
              <a:rPr sz="700" spc="-5" dirty="0">
                <a:latin typeface="Calibri"/>
                <a:cs typeface="Calibri"/>
              </a:rPr>
              <a:t>Έναρξη</a:t>
            </a:r>
            <a:r>
              <a:rPr sz="700" spc="15" dirty="0">
                <a:latin typeface="Calibri"/>
                <a:cs typeface="Calibri"/>
              </a:rPr>
              <a:t> </a:t>
            </a:r>
            <a:r>
              <a:rPr sz="700" spc="-5" dirty="0">
                <a:latin typeface="Calibri"/>
                <a:cs typeface="Calibri"/>
              </a:rPr>
              <a:t>αντίστροφης</a:t>
            </a:r>
            <a:r>
              <a:rPr sz="700" spc="15" dirty="0">
                <a:latin typeface="Calibri"/>
                <a:cs typeface="Calibri"/>
              </a:rPr>
              <a:t> </a:t>
            </a:r>
            <a:r>
              <a:rPr sz="700" spc="-5" dirty="0">
                <a:latin typeface="Calibri"/>
                <a:cs typeface="Calibri"/>
              </a:rPr>
              <a:t>αναζήτησης</a:t>
            </a:r>
            <a:r>
              <a:rPr sz="700" spc="10" dirty="0">
                <a:latin typeface="Calibri"/>
                <a:cs typeface="Calibri"/>
              </a:rPr>
              <a:t> </a:t>
            </a:r>
            <a:r>
              <a:rPr sz="700" spc="-5" dirty="0">
                <a:latin typeface="Calibri"/>
                <a:cs typeface="Calibri"/>
              </a:rPr>
              <a:t>για</a:t>
            </a:r>
            <a:r>
              <a:rPr sz="700" spc="20" dirty="0">
                <a:latin typeface="Calibri"/>
                <a:cs typeface="Calibri"/>
              </a:rPr>
              <a:t> </a:t>
            </a:r>
            <a:r>
              <a:rPr sz="700" spc="-10" dirty="0">
                <a:latin typeface="Calibri"/>
                <a:cs typeface="Calibri"/>
              </a:rPr>
              <a:t>το</a:t>
            </a:r>
            <a:r>
              <a:rPr sz="700" spc="-5" dirty="0">
                <a:latin typeface="Calibri"/>
                <a:cs typeface="Calibri"/>
              </a:rPr>
              <a:t> </a:t>
            </a:r>
            <a:r>
              <a:rPr sz="700" spc="-15" dirty="0">
                <a:latin typeface="Times New Roman"/>
                <a:cs typeface="Times New Roman"/>
              </a:rPr>
              <a:t>pattern&gt;.</a:t>
            </a:r>
            <a:endParaRPr sz="700">
              <a:latin typeface="Times New Roman"/>
              <a:cs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8315" y="5984875"/>
            <a:ext cx="1530032" cy="612140"/>
          </a:xfrm>
          <a:prstGeom prst="rect">
            <a:avLst/>
          </a:prstGeom>
        </p:spPr>
      </p:pic>
      <p:sp>
        <p:nvSpPr>
          <p:cNvPr id="3" name="object 3"/>
          <p:cNvSpPr txBox="1">
            <a:spLocks noGrp="1"/>
          </p:cNvSpPr>
          <p:nvPr>
            <p:ph type="title"/>
          </p:nvPr>
        </p:nvSpPr>
        <p:spPr>
          <a:xfrm>
            <a:off x="474980" y="424179"/>
            <a:ext cx="690880" cy="314960"/>
          </a:xfrm>
          <a:prstGeom prst="rect">
            <a:avLst/>
          </a:prstGeom>
        </p:spPr>
        <p:txBody>
          <a:bodyPr vert="horz" wrap="square" lIns="0" tIns="12700" rIns="0" bIns="0" rtlCol="0">
            <a:spAutoFit/>
          </a:bodyPr>
          <a:lstStyle/>
          <a:p>
            <a:pPr marL="12700">
              <a:lnSpc>
                <a:spcPct val="100000"/>
              </a:lnSpc>
              <a:spcBef>
                <a:spcPts val="100"/>
              </a:spcBef>
            </a:pPr>
            <a:r>
              <a:rPr sz="1900" b="1" i="1" spc="-15" dirty="0">
                <a:latin typeface="Times New Roman"/>
                <a:cs typeface="Times New Roman"/>
              </a:rPr>
              <a:t>Emac</a:t>
            </a:r>
            <a:r>
              <a:rPr sz="1900" b="1" i="1" dirty="0">
                <a:latin typeface="Times New Roman"/>
                <a:cs typeface="Times New Roman"/>
              </a:rPr>
              <a:t>s</a:t>
            </a:r>
            <a:endParaRPr sz="1900">
              <a:latin typeface="Times New Roman"/>
              <a:cs typeface="Times New Roman"/>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r>
              <a:rPr dirty="0"/>
              <a:t>49</a:t>
            </a:r>
          </a:p>
        </p:txBody>
      </p:sp>
      <p:sp>
        <p:nvSpPr>
          <p:cNvPr id="4" name="object 4"/>
          <p:cNvSpPr txBox="1"/>
          <p:nvPr/>
        </p:nvSpPr>
        <p:spPr>
          <a:xfrm>
            <a:off x="527050" y="1121092"/>
            <a:ext cx="2289175"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a:t>
            </a:r>
            <a:r>
              <a:rPr sz="1400" b="1" spc="-5" dirty="0">
                <a:solidFill>
                  <a:srgbClr val="FF0000"/>
                </a:solidFill>
                <a:latin typeface="Times New Roman"/>
                <a:cs typeface="Times New Roman"/>
              </a:rPr>
              <a:t>emacs file </a:t>
            </a:r>
            <a:r>
              <a:rPr sz="1100" spc="-5" dirty="0">
                <a:latin typeface="Calibri"/>
                <a:cs typeface="Calibri"/>
              </a:rPr>
              <a:t>Επεξεργάζεται</a:t>
            </a:r>
            <a:r>
              <a:rPr sz="1100" spc="15" dirty="0">
                <a:latin typeface="Calibri"/>
                <a:cs typeface="Calibri"/>
              </a:rPr>
              <a:t> </a:t>
            </a:r>
            <a:r>
              <a:rPr sz="1100" spc="-15" dirty="0">
                <a:latin typeface="Calibri"/>
                <a:cs typeface="Calibri"/>
              </a:rPr>
              <a:t>το </a:t>
            </a:r>
            <a:r>
              <a:rPr sz="1100" spc="-20" dirty="0">
                <a:latin typeface="Calibri"/>
                <a:cs typeface="Calibri"/>
              </a:rPr>
              <a:t>αρχείο</a:t>
            </a:r>
            <a:endParaRPr sz="1100">
              <a:latin typeface="Calibri"/>
              <a:cs typeface="Calibri"/>
            </a:endParaRPr>
          </a:p>
        </p:txBody>
      </p:sp>
      <p:sp>
        <p:nvSpPr>
          <p:cNvPr id="5" name="object 5"/>
          <p:cNvSpPr txBox="1"/>
          <p:nvPr/>
        </p:nvSpPr>
        <p:spPr>
          <a:xfrm>
            <a:off x="566419" y="2160587"/>
            <a:ext cx="10913110" cy="231230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Όταν</a:t>
            </a:r>
            <a:r>
              <a:rPr sz="1100" spc="30" dirty="0">
                <a:latin typeface="Calibri"/>
                <a:cs typeface="Calibri"/>
              </a:rPr>
              <a:t> </a:t>
            </a:r>
            <a:r>
              <a:rPr sz="1100" spc="-5" dirty="0">
                <a:latin typeface="Calibri"/>
                <a:cs typeface="Calibri"/>
              </a:rPr>
              <a:t>διαβάζετε</a:t>
            </a:r>
            <a:r>
              <a:rPr sz="1100" spc="30" dirty="0">
                <a:latin typeface="Calibri"/>
                <a:cs typeface="Calibri"/>
              </a:rPr>
              <a:t> </a:t>
            </a:r>
            <a:r>
              <a:rPr sz="1100" spc="-5" dirty="0">
                <a:latin typeface="Calibri"/>
                <a:cs typeface="Calibri"/>
              </a:rPr>
              <a:t>την</a:t>
            </a:r>
            <a:r>
              <a:rPr sz="1100" spc="30" dirty="0">
                <a:latin typeface="Calibri"/>
                <a:cs typeface="Calibri"/>
              </a:rPr>
              <a:t> </a:t>
            </a:r>
            <a:r>
              <a:rPr sz="1100" spc="-5" dirty="0">
                <a:latin typeface="Calibri"/>
                <a:cs typeface="Calibri"/>
              </a:rPr>
              <a:t>τεκμηρίωση</a:t>
            </a:r>
            <a:r>
              <a:rPr sz="1100" spc="30" dirty="0">
                <a:latin typeface="Calibri"/>
                <a:cs typeface="Calibri"/>
              </a:rPr>
              <a:t> </a:t>
            </a:r>
            <a:r>
              <a:rPr sz="1100" b="1" spc="-5" dirty="0">
                <a:solidFill>
                  <a:srgbClr val="FF0000"/>
                </a:solidFill>
                <a:latin typeface="Calibri"/>
                <a:cs typeface="Calibri"/>
              </a:rPr>
              <a:t>του</a:t>
            </a:r>
            <a:r>
              <a:rPr sz="1100" b="1" spc="35" dirty="0">
                <a:solidFill>
                  <a:srgbClr val="FF0000"/>
                </a:solidFill>
                <a:latin typeface="Calibri"/>
                <a:cs typeface="Calibri"/>
              </a:rPr>
              <a:t> </a:t>
            </a:r>
            <a:r>
              <a:rPr sz="1100" b="1" spc="-5" dirty="0">
                <a:solidFill>
                  <a:srgbClr val="FF0000"/>
                </a:solidFill>
                <a:latin typeface="Times New Roman"/>
                <a:cs typeface="Times New Roman"/>
              </a:rPr>
              <a:t>emacs</a:t>
            </a:r>
            <a:r>
              <a:rPr sz="1100" b="1" spc="5" dirty="0">
                <a:solidFill>
                  <a:srgbClr val="FF0000"/>
                </a:solidFill>
                <a:latin typeface="Times New Roman"/>
                <a:cs typeface="Times New Roman"/>
              </a:rPr>
              <a:t> </a:t>
            </a:r>
            <a:r>
              <a:rPr sz="1100" spc="-5" dirty="0">
                <a:latin typeface="Calibri"/>
                <a:cs typeface="Calibri"/>
              </a:rPr>
              <a:t>να</a:t>
            </a:r>
            <a:r>
              <a:rPr sz="1100" spc="35" dirty="0">
                <a:latin typeface="Calibri"/>
                <a:cs typeface="Calibri"/>
              </a:rPr>
              <a:t> </a:t>
            </a:r>
            <a:r>
              <a:rPr sz="1100" spc="-5" dirty="0">
                <a:latin typeface="Calibri"/>
                <a:cs typeface="Calibri"/>
              </a:rPr>
              <a:t>ξέρετε</a:t>
            </a:r>
            <a:r>
              <a:rPr sz="1100" spc="25" dirty="0">
                <a:latin typeface="Calibri"/>
                <a:cs typeface="Calibri"/>
              </a:rPr>
              <a:t> </a:t>
            </a:r>
            <a:r>
              <a:rPr sz="1100" spc="-5" dirty="0">
                <a:latin typeface="Calibri"/>
                <a:cs typeface="Calibri"/>
              </a:rPr>
              <a:t>ότι</a:t>
            </a:r>
            <a:r>
              <a:rPr sz="1100" spc="35" dirty="0">
                <a:latin typeface="Calibri"/>
                <a:cs typeface="Calibri"/>
              </a:rPr>
              <a:t> </a:t>
            </a:r>
            <a:r>
              <a:rPr sz="1100" b="1" i="1" u="sng" spc="-5" dirty="0">
                <a:uFill>
                  <a:solidFill>
                    <a:srgbClr val="000000"/>
                  </a:solidFill>
                </a:uFill>
                <a:latin typeface="Times New Roman"/>
                <a:cs typeface="Times New Roman"/>
              </a:rPr>
              <a:t>C-&lt;char&gt;</a:t>
            </a:r>
            <a:r>
              <a:rPr sz="1100" b="1" i="1" spc="10" dirty="0">
                <a:latin typeface="Times New Roman"/>
                <a:cs typeface="Times New Roman"/>
              </a:rPr>
              <a:t> </a:t>
            </a:r>
            <a:r>
              <a:rPr sz="1100" spc="-5" dirty="0">
                <a:latin typeface="Calibri"/>
                <a:cs typeface="Calibri"/>
              </a:rPr>
              <a:t>σημαίνει</a:t>
            </a:r>
            <a:r>
              <a:rPr sz="1100" spc="40" dirty="0">
                <a:latin typeface="Calibri"/>
                <a:cs typeface="Calibri"/>
              </a:rPr>
              <a:t> </a:t>
            </a:r>
            <a:r>
              <a:rPr sz="1100" spc="-5" dirty="0">
                <a:latin typeface="Calibri"/>
                <a:cs typeface="Calibri"/>
              </a:rPr>
              <a:t>να</a:t>
            </a:r>
            <a:r>
              <a:rPr sz="1100" spc="35" dirty="0">
                <a:latin typeface="Calibri"/>
                <a:cs typeface="Calibri"/>
              </a:rPr>
              <a:t> </a:t>
            </a:r>
            <a:r>
              <a:rPr sz="1100" b="1" i="1" u="sng" spc="-5" dirty="0">
                <a:uFill>
                  <a:solidFill>
                    <a:srgbClr val="000000"/>
                  </a:solidFill>
                </a:uFill>
                <a:latin typeface="Calibri"/>
                <a:cs typeface="Calibri"/>
              </a:rPr>
              <a:t>κρατάτε</a:t>
            </a:r>
            <a:r>
              <a:rPr sz="1100" b="1" i="1" u="sng" spc="30" dirty="0">
                <a:uFill>
                  <a:solidFill>
                    <a:srgbClr val="000000"/>
                  </a:solidFill>
                </a:uFill>
                <a:latin typeface="Calibri"/>
                <a:cs typeface="Calibri"/>
              </a:rPr>
              <a:t> </a:t>
            </a:r>
            <a:r>
              <a:rPr sz="1100" b="1" i="1" u="sng" spc="-5" dirty="0">
                <a:uFill>
                  <a:solidFill>
                    <a:srgbClr val="000000"/>
                  </a:solidFill>
                </a:uFill>
                <a:latin typeface="Calibri"/>
                <a:cs typeface="Calibri"/>
              </a:rPr>
              <a:t>πατημένο</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το</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πλήκτρο</a:t>
            </a:r>
            <a:r>
              <a:rPr sz="1100" b="1" i="1" u="sng" spc="35" dirty="0">
                <a:uFill>
                  <a:solidFill>
                    <a:srgbClr val="000000"/>
                  </a:solidFill>
                </a:uFill>
                <a:latin typeface="Calibri"/>
                <a:cs typeface="Calibri"/>
              </a:rPr>
              <a:t> </a:t>
            </a:r>
            <a:r>
              <a:rPr sz="1100" b="1" i="1" u="sng" spc="-5" dirty="0">
                <a:uFill>
                  <a:solidFill>
                    <a:srgbClr val="000000"/>
                  </a:solidFill>
                </a:uFill>
                <a:latin typeface="Times New Roman"/>
                <a:cs typeface="Times New Roman"/>
              </a:rPr>
              <a:t>Ctrl</a:t>
            </a:r>
            <a:r>
              <a:rPr sz="1100" b="1" i="1" u="sng" spc="5" dirty="0">
                <a:uFill>
                  <a:solidFill>
                    <a:srgbClr val="000000"/>
                  </a:solidFill>
                </a:uFill>
                <a:latin typeface="Times New Roman"/>
                <a:cs typeface="Times New Roman"/>
              </a:rPr>
              <a:t> </a:t>
            </a:r>
            <a:r>
              <a:rPr sz="1100" b="1" i="1" u="sng" spc="-5" dirty="0">
                <a:uFill>
                  <a:solidFill>
                    <a:srgbClr val="000000"/>
                  </a:solidFill>
                </a:uFill>
                <a:latin typeface="Calibri"/>
                <a:cs typeface="Calibri"/>
              </a:rPr>
              <a:t>ενώ</a:t>
            </a:r>
            <a:r>
              <a:rPr sz="1100" b="1" i="1" u="sng" spc="30" dirty="0">
                <a:uFill>
                  <a:solidFill>
                    <a:srgbClr val="000000"/>
                  </a:solidFill>
                </a:uFill>
                <a:latin typeface="Calibri"/>
                <a:cs typeface="Calibri"/>
              </a:rPr>
              <a:t> </a:t>
            </a:r>
            <a:r>
              <a:rPr sz="1100" b="1" i="1" u="sng" spc="-5" dirty="0">
                <a:uFill>
                  <a:solidFill>
                    <a:srgbClr val="000000"/>
                  </a:solidFill>
                </a:uFill>
                <a:latin typeface="Calibri"/>
                <a:cs typeface="Calibri"/>
              </a:rPr>
              <a:t>πατάτε</a:t>
            </a:r>
            <a:r>
              <a:rPr sz="1100" b="1" i="1" u="sng" spc="30" dirty="0">
                <a:uFill>
                  <a:solidFill>
                    <a:srgbClr val="000000"/>
                  </a:solidFill>
                </a:uFill>
                <a:latin typeface="Calibri"/>
                <a:cs typeface="Calibri"/>
              </a:rPr>
              <a:t> </a:t>
            </a:r>
            <a:r>
              <a:rPr sz="1100" b="1" i="1" u="sng" spc="-10" dirty="0">
                <a:uFill>
                  <a:solidFill>
                    <a:srgbClr val="000000"/>
                  </a:solidFill>
                </a:uFill>
                <a:latin typeface="Times New Roman"/>
                <a:cs typeface="Times New Roman"/>
              </a:rPr>
              <a:t>char&gt;.</a:t>
            </a:r>
            <a:endParaRPr sz="1100" dirty="0">
              <a:latin typeface="Times New Roman"/>
              <a:cs typeface="Times New Roman"/>
            </a:endParaRPr>
          </a:p>
          <a:p>
            <a:pPr>
              <a:lnSpc>
                <a:spcPct val="100000"/>
              </a:lnSpc>
            </a:pPr>
            <a:endParaRPr sz="1200" dirty="0">
              <a:latin typeface="Times New Roman"/>
              <a:cs typeface="Times New Roman"/>
            </a:endParaRPr>
          </a:p>
          <a:p>
            <a:pPr marL="12700">
              <a:lnSpc>
                <a:spcPct val="100000"/>
              </a:lnSpc>
              <a:spcBef>
                <a:spcPts val="710"/>
              </a:spcBef>
            </a:pPr>
            <a:r>
              <a:rPr sz="1100" spc="-5" dirty="0">
                <a:latin typeface="Calibri"/>
                <a:cs typeface="Calibri"/>
              </a:rPr>
              <a:t>Για</a:t>
            </a:r>
            <a:r>
              <a:rPr sz="1100" spc="30" dirty="0">
                <a:latin typeface="Calibri"/>
                <a:cs typeface="Calibri"/>
              </a:rPr>
              <a:t> </a:t>
            </a:r>
            <a:r>
              <a:rPr sz="1100" spc="-5" dirty="0">
                <a:latin typeface="Calibri"/>
                <a:cs typeface="Calibri"/>
              </a:rPr>
              <a:t>παράδειγμα</a:t>
            </a:r>
            <a:r>
              <a:rPr sz="1100" spc="-5" dirty="0">
                <a:latin typeface="Times New Roman"/>
                <a:cs typeface="Times New Roman"/>
              </a:rPr>
              <a:t>,</a:t>
            </a:r>
            <a:r>
              <a:rPr sz="1100" dirty="0">
                <a:latin typeface="Times New Roman"/>
                <a:cs typeface="Times New Roman"/>
              </a:rPr>
              <a:t> </a:t>
            </a:r>
            <a:r>
              <a:rPr sz="1100" spc="-5" dirty="0">
                <a:latin typeface="Times New Roman"/>
                <a:cs typeface="Times New Roman"/>
              </a:rPr>
              <a:t>C-h</a:t>
            </a:r>
            <a:r>
              <a:rPr sz="1100" spc="5" dirty="0">
                <a:latin typeface="Times New Roman"/>
                <a:cs typeface="Times New Roman"/>
              </a:rPr>
              <a:t> </a:t>
            </a:r>
            <a:r>
              <a:rPr sz="1100" spc="-5" dirty="0">
                <a:latin typeface="Calibri"/>
                <a:cs typeface="Calibri"/>
              </a:rPr>
              <a:t>να</a:t>
            </a:r>
            <a:r>
              <a:rPr sz="1100" spc="35" dirty="0">
                <a:latin typeface="Calibri"/>
                <a:cs typeface="Calibri"/>
              </a:rPr>
              <a:t> </a:t>
            </a:r>
            <a:r>
              <a:rPr sz="1100" spc="-5" dirty="0">
                <a:latin typeface="Calibri"/>
                <a:cs typeface="Calibri"/>
              </a:rPr>
              <a:t>κρατάτε</a:t>
            </a:r>
            <a:r>
              <a:rPr sz="1100" spc="25" dirty="0">
                <a:latin typeface="Calibri"/>
                <a:cs typeface="Calibri"/>
              </a:rPr>
              <a:t> </a:t>
            </a:r>
            <a:r>
              <a:rPr sz="1100" b="1" i="1" u="sng" spc="-5" dirty="0">
                <a:uFill>
                  <a:solidFill>
                    <a:srgbClr val="000000"/>
                  </a:solidFill>
                </a:uFill>
                <a:latin typeface="Calibri"/>
                <a:cs typeface="Calibri"/>
              </a:rPr>
              <a:t>πατημένο</a:t>
            </a:r>
            <a:r>
              <a:rPr sz="1100" b="1" i="1" u="sng" spc="30" dirty="0">
                <a:uFill>
                  <a:solidFill>
                    <a:srgbClr val="000000"/>
                  </a:solidFill>
                </a:uFill>
                <a:latin typeface="Calibri"/>
                <a:cs typeface="Calibri"/>
              </a:rPr>
              <a:t> </a:t>
            </a:r>
            <a:r>
              <a:rPr sz="1100" b="1" i="1" u="sng" spc="-5" dirty="0">
                <a:uFill>
                  <a:solidFill>
                    <a:srgbClr val="000000"/>
                  </a:solidFill>
                </a:uFill>
                <a:latin typeface="Calibri"/>
                <a:cs typeface="Calibri"/>
              </a:rPr>
              <a:t>το</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πλήκτρο</a:t>
            </a:r>
            <a:r>
              <a:rPr sz="1100" b="1" i="1" u="sng" spc="30" dirty="0">
                <a:uFill>
                  <a:solidFill>
                    <a:srgbClr val="000000"/>
                  </a:solidFill>
                </a:uFill>
                <a:latin typeface="Calibri"/>
                <a:cs typeface="Calibri"/>
              </a:rPr>
              <a:t> </a:t>
            </a:r>
            <a:r>
              <a:rPr sz="1100" b="1" i="1" u="sng" spc="-5" dirty="0">
                <a:uFill>
                  <a:solidFill>
                    <a:srgbClr val="000000"/>
                  </a:solidFill>
                </a:uFill>
                <a:latin typeface="Times New Roman"/>
                <a:cs typeface="Times New Roman"/>
              </a:rPr>
              <a:t>Ctrl</a:t>
            </a:r>
            <a:r>
              <a:rPr sz="1100" b="1" i="1" u="sng" dirty="0">
                <a:uFill>
                  <a:solidFill>
                    <a:srgbClr val="000000"/>
                  </a:solidFill>
                </a:uFill>
                <a:latin typeface="Times New Roman"/>
                <a:cs typeface="Times New Roman"/>
              </a:rPr>
              <a:t> </a:t>
            </a:r>
            <a:r>
              <a:rPr lang="el-GR" sz="1100" b="1" i="1" u="sng" dirty="0">
                <a:uFill>
                  <a:solidFill>
                    <a:srgbClr val="000000"/>
                  </a:solidFill>
                </a:uFill>
                <a:latin typeface="Times New Roman"/>
                <a:cs typeface="Times New Roman"/>
              </a:rPr>
              <a:t>όσο </a:t>
            </a:r>
            <a:r>
              <a:rPr sz="1100" b="1" i="1" u="sng" spc="-5" dirty="0">
                <a:uFill>
                  <a:solidFill>
                    <a:srgbClr val="000000"/>
                  </a:solidFill>
                </a:uFill>
                <a:latin typeface="Calibri"/>
                <a:cs typeface="Calibri"/>
              </a:rPr>
              <a:t>πα</a:t>
            </a:r>
            <a:r>
              <a:rPr sz="1100" b="1" i="1" u="sng" spc="-5" dirty="0" err="1">
                <a:uFill>
                  <a:solidFill>
                    <a:srgbClr val="000000"/>
                  </a:solidFill>
                </a:uFill>
                <a:latin typeface="Calibri"/>
                <a:cs typeface="Calibri"/>
              </a:rPr>
              <a:t>τάτε</a:t>
            </a:r>
            <a:r>
              <a:rPr sz="1100" b="1" i="1" u="sng" spc="30" dirty="0">
                <a:uFill>
                  <a:solidFill>
                    <a:srgbClr val="000000"/>
                  </a:solidFill>
                </a:uFill>
                <a:latin typeface="Calibri"/>
                <a:cs typeface="Calibri"/>
              </a:rPr>
              <a:t> </a:t>
            </a:r>
            <a:r>
              <a:rPr sz="1100" b="1" i="1" u="sng" spc="-5" dirty="0" err="1">
                <a:uFill>
                  <a:solidFill>
                    <a:srgbClr val="000000"/>
                  </a:solidFill>
                </a:uFill>
                <a:latin typeface="Calibri"/>
                <a:cs typeface="Calibri"/>
              </a:rPr>
              <a:t>το</a:t>
            </a:r>
            <a:r>
              <a:rPr lang="el-GR" sz="1100" b="1" i="1" u="sng" spc="-5" dirty="0">
                <a:uFill>
                  <a:solidFill>
                    <a:srgbClr val="000000"/>
                  </a:solidFill>
                </a:uFill>
                <a:latin typeface="Calibri"/>
                <a:cs typeface="Calibri"/>
              </a:rPr>
              <a:t> </a:t>
            </a:r>
            <a:r>
              <a:rPr lang="en-US" sz="1100" b="1" i="1" u="sng" spc="-5" dirty="0">
                <a:uFill>
                  <a:solidFill>
                    <a:srgbClr val="000000"/>
                  </a:solidFill>
                </a:uFill>
                <a:latin typeface="Calibri"/>
                <a:cs typeface="Calibri"/>
              </a:rPr>
              <a:t>h</a:t>
            </a:r>
            <a:r>
              <a:rPr sz="1100" b="1" i="1" u="sng" spc="30" dirty="0">
                <a:uFill>
                  <a:solidFill>
                    <a:srgbClr val="000000"/>
                  </a:solidFill>
                </a:uFill>
                <a:latin typeface="Calibri"/>
                <a:cs typeface="Calibri"/>
              </a:rPr>
              <a:t> </a:t>
            </a:r>
            <a:r>
              <a:rPr sz="1100" b="1" i="1" u="sng" dirty="0">
                <a:uFill>
                  <a:solidFill>
                    <a:srgbClr val="000000"/>
                  </a:solidFill>
                </a:uFill>
                <a:latin typeface="Times New Roman"/>
                <a:cs typeface="Times New Roman"/>
              </a:rPr>
              <a:t>.</a:t>
            </a:r>
            <a:endParaRPr sz="1100" dirty="0">
              <a:latin typeface="Times New Roman"/>
              <a:cs typeface="Times New Roman"/>
            </a:endParaRPr>
          </a:p>
          <a:p>
            <a:pPr>
              <a:lnSpc>
                <a:spcPct val="100000"/>
              </a:lnSpc>
            </a:pPr>
            <a:endParaRPr sz="1200" dirty="0">
              <a:latin typeface="Times New Roman"/>
              <a:cs typeface="Times New Roman"/>
            </a:endParaRPr>
          </a:p>
          <a:p>
            <a:pPr marL="12700">
              <a:lnSpc>
                <a:spcPct val="100000"/>
              </a:lnSpc>
              <a:spcBef>
                <a:spcPts val="715"/>
              </a:spcBef>
            </a:pPr>
            <a:r>
              <a:rPr sz="1100" dirty="0">
                <a:latin typeface="Calibri"/>
                <a:cs typeface="Calibri"/>
              </a:rPr>
              <a:t>Αν</a:t>
            </a:r>
            <a:r>
              <a:rPr sz="1100" spc="25" dirty="0">
                <a:latin typeface="Calibri"/>
                <a:cs typeface="Calibri"/>
              </a:rPr>
              <a:t> </a:t>
            </a:r>
            <a:r>
              <a:rPr sz="1100" spc="-5" dirty="0">
                <a:latin typeface="Calibri"/>
                <a:cs typeface="Calibri"/>
              </a:rPr>
              <a:t>δείτε</a:t>
            </a:r>
            <a:r>
              <a:rPr sz="1100" spc="30" dirty="0">
                <a:latin typeface="Calibri"/>
                <a:cs typeface="Calibri"/>
              </a:rPr>
              <a:t> </a:t>
            </a:r>
            <a:r>
              <a:rPr sz="1100" b="1" i="1" u="sng" spc="-5" dirty="0">
                <a:uFill>
                  <a:solidFill>
                    <a:srgbClr val="000000"/>
                  </a:solidFill>
                </a:uFill>
                <a:latin typeface="Times New Roman"/>
                <a:cs typeface="Times New Roman"/>
              </a:rPr>
              <a:t>C-h</a:t>
            </a:r>
            <a:r>
              <a:rPr sz="1100" b="1" i="1" spc="10" dirty="0">
                <a:latin typeface="Times New Roman"/>
                <a:cs typeface="Times New Roman"/>
              </a:rPr>
              <a:t> </a:t>
            </a:r>
            <a:r>
              <a:rPr sz="1100" b="1" i="1" u="sng" dirty="0">
                <a:uFill>
                  <a:solidFill>
                    <a:srgbClr val="000000"/>
                  </a:solidFill>
                </a:uFill>
                <a:latin typeface="Times New Roman"/>
                <a:cs typeface="Times New Roman"/>
              </a:rPr>
              <a:t>,</a:t>
            </a:r>
            <a:r>
              <a:rPr sz="1100" b="1" i="1" dirty="0">
                <a:latin typeface="Times New Roman"/>
                <a:cs typeface="Times New Roman"/>
              </a:rPr>
              <a:t> </a:t>
            </a:r>
            <a:r>
              <a:rPr sz="1100" spc="-5" dirty="0">
                <a:latin typeface="Calibri"/>
                <a:cs typeface="Calibri"/>
              </a:rPr>
              <a:t>αυτό</a:t>
            </a:r>
            <a:r>
              <a:rPr sz="1100" spc="35" dirty="0">
                <a:latin typeface="Calibri"/>
                <a:cs typeface="Calibri"/>
              </a:rPr>
              <a:t> </a:t>
            </a:r>
            <a:r>
              <a:rPr sz="1100" spc="-5" dirty="0">
                <a:latin typeface="Calibri"/>
                <a:cs typeface="Calibri"/>
              </a:rPr>
              <a:t>ότι</a:t>
            </a:r>
            <a:r>
              <a:rPr sz="1100" spc="35" dirty="0">
                <a:latin typeface="Calibri"/>
                <a:cs typeface="Calibri"/>
              </a:rPr>
              <a:t> </a:t>
            </a:r>
            <a:r>
              <a:rPr sz="1100" spc="-5" dirty="0">
                <a:latin typeface="Calibri"/>
                <a:cs typeface="Calibri"/>
              </a:rPr>
              <a:t>πρέπει</a:t>
            </a:r>
            <a:r>
              <a:rPr sz="1100" spc="25" dirty="0">
                <a:latin typeface="Calibri"/>
                <a:cs typeface="Calibri"/>
              </a:rPr>
              <a:t> </a:t>
            </a:r>
            <a:r>
              <a:rPr sz="1100" spc="-5" dirty="0">
                <a:latin typeface="Calibri"/>
                <a:cs typeface="Calibri"/>
              </a:rPr>
              <a:t>να</a:t>
            </a:r>
            <a:r>
              <a:rPr sz="1100" spc="35" dirty="0">
                <a:latin typeface="Calibri"/>
                <a:cs typeface="Calibri"/>
              </a:rPr>
              <a:t> </a:t>
            </a:r>
            <a:r>
              <a:rPr sz="1100" spc="-5" dirty="0">
                <a:latin typeface="Calibri"/>
                <a:cs typeface="Calibri"/>
              </a:rPr>
              <a:t>κρατήσετε</a:t>
            </a:r>
            <a:r>
              <a:rPr sz="1100" spc="30" dirty="0">
                <a:latin typeface="Calibri"/>
                <a:cs typeface="Calibri"/>
              </a:rPr>
              <a:t> </a:t>
            </a:r>
            <a:r>
              <a:rPr sz="1100" b="1" i="1" u="sng" spc="-5" dirty="0">
                <a:uFill>
                  <a:solidFill>
                    <a:srgbClr val="000000"/>
                  </a:solidFill>
                </a:uFill>
                <a:latin typeface="Calibri"/>
                <a:cs typeface="Calibri"/>
              </a:rPr>
              <a:t>πατημένο</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το</a:t>
            </a:r>
            <a:r>
              <a:rPr sz="1100" b="1" i="1" u="sng" spc="30" dirty="0">
                <a:uFill>
                  <a:solidFill>
                    <a:srgbClr val="000000"/>
                  </a:solidFill>
                </a:uFill>
                <a:latin typeface="Calibri"/>
                <a:cs typeface="Calibri"/>
              </a:rPr>
              <a:t> </a:t>
            </a:r>
            <a:r>
              <a:rPr sz="1100" b="1" i="1" u="sng" spc="-5" dirty="0">
                <a:uFill>
                  <a:solidFill>
                    <a:srgbClr val="000000"/>
                  </a:solidFill>
                </a:uFill>
                <a:latin typeface="Calibri"/>
                <a:cs typeface="Calibri"/>
              </a:rPr>
              <a:t>πλήκτρο</a:t>
            </a:r>
            <a:r>
              <a:rPr sz="1100" b="1" i="1" u="sng" spc="35" dirty="0">
                <a:uFill>
                  <a:solidFill>
                    <a:srgbClr val="000000"/>
                  </a:solidFill>
                </a:uFill>
                <a:latin typeface="Calibri"/>
                <a:cs typeface="Calibri"/>
              </a:rPr>
              <a:t> </a:t>
            </a:r>
            <a:r>
              <a:rPr sz="1100" b="1" i="1" u="sng" spc="-5" dirty="0">
                <a:uFill>
                  <a:solidFill>
                    <a:srgbClr val="000000"/>
                  </a:solidFill>
                </a:uFill>
                <a:latin typeface="Times New Roman"/>
                <a:cs typeface="Times New Roman"/>
              </a:rPr>
              <a:t>Ctrl</a:t>
            </a:r>
            <a:r>
              <a:rPr sz="1100" b="1" i="1" u="sng" spc="5" dirty="0">
                <a:uFill>
                  <a:solidFill>
                    <a:srgbClr val="000000"/>
                  </a:solidFill>
                </a:uFill>
                <a:latin typeface="Times New Roman"/>
                <a:cs typeface="Times New Roman"/>
              </a:rPr>
              <a:t> </a:t>
            </a:r>
            <a:r>
              <a:rPr sz="1100" b="1" i="1" u="sng" spc="-5" dirty="0">
                <a:uFill>
                  <a:solidFill>
                    <a:srgbClr val="000000"/>
                  </a:solidFill>
                </a:uFill>
                <a:latin typeface="Calibri"/>
                <a:cs typeface="Calibri"/>
              </a:rPr>
              <a:t>πατάτε</a:t>
            </a:r>
            <a:r>
              <a:rPr sz="1100" b="1" i="1" u="sng" spc="25" dirty="0">
                <a:uFill>
                  <a:solidFill>
                    <a:srgbClr val="000000"/>
                  </a:solidFill>
                </a:uFill>
                <a:latin typeface="Calibri"/>
                <a:cs typeface="Calibri"/>
              </a:rPr>
              <a:t> </a:t>
            </a:r>
            <a:r>
              <a:rPr sz="1100" b="1" i="1" u="sng" spc="-5" dirty="0">
                <a:uFill>
                  <a:solidFill>
                    <a:srgbClr val="000000"/>
                  </a:solidFill>
                </a:uFill>
                <a:latin typeface="Calibri"/>
                <a:cs typeface="Calibri"/>
              </a:rPr>
              <a:t>το</a:t>
            </a:r>
            <a:r>
              <a:rPr sz="1100" b="1" i="1" u="sng" spc="35" dirty="0">
                <a:uFill>
                  <a:solidFill>
                    <a:srgbClr val="000000"/>
                  </a:solidFill>
                </a:uFill>
                <a:latin typeface="Calibri"/>
                <a:cs typeface="Calibri"/>
              </a:rPr>
              <a:t> </a:t>
            </a:r>
            <a:r>
              <a:rPr sz="1100" b="1" i="1" u="sng" dirty="0">
                <a:uFill>
                  <a:solidFill>
                    <a:srgbClr val="000000"/>
                  </a:solidFill>
                </a:uFill>
                <a:latin typeface="Times New Roman"/>
                <a:cs typeface="Times New Roman"/>
              </a:rPr>
              <a:t>,</a:t>
            </a:r>
            <a:r>
              <a:rPr sz="1100" b="1" i="1" spc="5" dirty="0">
                <a:latin typeface="Times New Roman"/>
                <a:cs typeface="Times New Roman"/>
              </a:rPr>
              <a:t> </a:t>
            </a:r>
            <a:r>
              <a:rPr sz="1100" spc="-5" dirty="0">
                <a:latin typeface="Calibri"/>
                <a:cs typeface="Calibri"/>
              </a:rPr>
              <a:t>να</a:t>
            </a:r>
            <a:r>
              <a:rPr sz="1100" spc="30" dirty="0">
                <a:latin typeface="Calibri"/>
                <a:cs typeface="Calibri"/>
              </a:rPr>
              <a:t> </a:t>
            </a:r>
            <a:r>
              <a:rPr sz="1100" spc="-5" dirty="0">
                <a:latin typeface="Calibri"/>
                <a:cs typeface="Calibri"/>
              </a:rPr>
              <a:t>εκδώσετε</a:t>
            </a:r>
            <a:r>
              <a:rPr sz="1100" spc="25" dirty="0">
                <a:latin typeface="Calibri"/>
                <a:cs typeface="Calibri"/>
              </a:rPr>
              <a:t> </a:t>
            </a:r>
            <a:r>
              <a:rPr sz="1100" b="1" i="1" u="sng" spc="-5" dirty="0">
                <a:uFill>
                  <a:solidFill>
                    <a:srgbClr val="000000"/>
                  </a:solidFill>
                </a:uFill>
                <a:latin typeface="Calibri"/>
                <a:cs typeface="Calibri"/>
              </a:rPr>
              <a:t>το</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πλήκτρο</a:t>
            </a:r>
            <a:r>
              <a:rPr sz="1100" b="1" i="1" u="sng" spc="35" dirty="0">
                <a:uFill>
                  <a:solidFill>
                    <a:srgbClr val="000000"/>
                  </a:solidFill>
                </a:uFill>
                <a:latin typeface="Calibri"/>
                <a:cs typeface="Calibri"/>
              </a:rPr>
              <a:t> </a:t>
            </a:r>
            <a:r>
              <a:rPr sz="1100" b="1" i="1" u="sng" spc="-5" dirty="0">
                <a:uFill>
                  <a:solidFill>
                    <a:srgbClr val="000000"/>
                  </a:solidFill>
                </a:uFill>
                <a:latin typeface="Times New Roman"/>
                <a:cs typeface="Times New Roman"/>
              </a:rPr>
              <a:t>Ctrl</a:t>
            </a:r>
            <a:r>
              <a:rPr sz="1100" b="1" i="1" u="sng" dirty="0">
                <a:uFill>
                  <a:solidFill>
                    <a:srgbClr val="000000"/>
                  </a:solidFill>
                </a:uFill>
                <a:latin typeface="Times New Roman"/>
                <a:cs typeface="Times New Roman"/>
              </a:rPr>
              <a:t> </a:t>
            </a:r>
            <a:r>
              <a:rPr sz="1100" b="1" i="1" u="sng" spc="-5" dirty="0">
                <a:uFill>
                  <a:solidFill>
                    <a:srgbClr val="000000"/>
                  </a:solidFill>
                </a:uFill>
                <a:latin typeface="Calibri"/>
                <a:cs typeface="Calibri"/>
              </a:rPr>
              <a:t>και</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στη</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συνέχεια</a:t>
            </a:r>
            <a:r>
              <a:rPr sz="1100" b="1" i="1" spc="25" dirty="0">
                <a:latin typeface="Calibri"/>
                <a:cs typeface="Calibri"/>
              </a:rPr>
              <a:t> </a:t>
            </a:r>
            <a:r>
              <a:rPr sz="1100" spc="-5" dirty="0">
                <a:latin typeface="Calibri"/>
                <a:cs typeface="Calibri"/>
              </a:rPr>
              <a:t>το</a:t>
            </a:r>
            <a:r>
              <a:rPr sz="1100" spc="35" dirty="0">
                <a:latin typeface="Calibri"/>
                <a:cs typeface="Calibri"/>
              </a:rPr>
              <a:t> </a:t>
            </a:r>
            <a:r>
              <a:rPr sz="1100" b="1" i="1" u="sng" spc="-5" dirty="0">
                <a:uFill>
                  <a:solidFill>
                    <a:srgbClr val="000000"/>
                  </a:solidFill>
                </a:uFill>
                <a:latin typeface="Calibri"/>
                <a:cs typeface="Calibri"/>
              </a:rPr>
              <a:t>γράμμα</a:t>
            </a:r>
            <a:r>
              <a:rPr sz="1100" b="1" i="1" u="sng" spc="35" dirty="0">
                <a:uFill>
                  <a:solidFill>
                    <a:srgbClr val="000000"/>
                  </a:solidFill>
                </a:uFill>
                <a:latin typeface="Calibri"/>
                <a:cs typeface="Calibri"/>
              </a:rPr>
              <a:t> </a:t>
            </a:r>
            <a:r>
              <a:rPr sz="1100" b="1" i="1" u="sng" dirty="0">
                <a:uFill>
                  <a:solidFill>
                    <a:srgbClr val="000000"/>
                  </a:solidFill>
                </a:uFill>
                <a:latin typeface="Times New Roman"/>
                <a:cs typeface="Times New Roman"/>
              </a:rPr>
              <a:t>t</a:t>
            </a:r>
            <a:endParaRPr sz="1100" dirty="0">
              <a:latin typeface="Times New Roman"/>
              <a:cs typeface="Times New Roman"/>
            </a:endParaRPr>
          </a:p>
          <a:p>
            <a:pPr>
              <a:lnSpc>
                <a:spcPct val="100000"/>
              </a:lnSpc>
            </a:pPr>
            <a:endParaRPr sz="1200" dirty="0">
              <a:latin typeface="Times New Roman"/>
              <a:cs typeface="Times New Roman"/>
            </a:endParaRPr>
          </a:p>
          <a:p>
            <a:pPr marL="12700">
              <a:lnSpc>
                <a:spcPct val="100000"/>
              </a:lnSpc>
              <a:spcBef>
                <a:spcPts val="710"/>
              </a:spcBef>
            </a:pPr>
            <a:r>
              <a:rPr sz="1100" spc="-5" dirty="0">
                <a:latin typeface="Calibri"/>
                <a:cs typeface="Calibri"/>
              </a:rPr>
              <a:t>Όταν</a:t>
            </a:r>
            <a:r>
              <a:rPr sz="1100" spc="30" dirty="0">
                <a:latin typeface="Calibri"/>
                <a:cs typeface="Calibri"/>
              </a:rPr>
              <a:t> </a:t>
            </a:r>
            <a:r>
              <a:rPr sz="1100" spc="-5" dirty="0">
                <a:latin typeface="Calibri"/>
                <a:cs typeface="Calibri"/>
              </a:rPr>
              <a:t>βλέπετε</a:t>
            </a:r>
            <a:r>
              <a:rPr sz="1100" spc="30" dirty="0">
                <a:latin typeface="Calibri"/>
                <a:cs typeface="Calibri"/>
              </a:rPr>
              <a:t> </a:t>
            </a:r>
            <a:r>
              <a:rPr sz="1100" b="1" i="1" u="sng" spc="-5" dirty="0">
                <a:uFill>
                  <a:solidFill>
                    <a:srgbClr val="000000"/>
                  </a:solidFill>
                </a:uFill>
                <a:latin typeface="Times New Roman"/>
                <a:cs typeface="Times New Roman"/>
              </a:rPr>
              <a:t>M-&lt;char&gt;,</a:t>
            </a:r>
            <a:r>
              <a:rPr sz="1100" b="1" i="1" spc="10" dirty="0">
                <a:latin typeface="Times New Roman"/>
                <a:cs typeface="Times New Roman"/>
              </a:rPr>
              <a:t> </a:t>
            </a:r>
            <a:r>
              <a:rPr sz="1100" spc="-5" dirty="0">
                <a:latin typeface="Calibri"/>
                <a:cs typeface="Calibri"/>
              </a:rPr>
              <a:t>αυτό</a:t>
            </a:r>
            <a:r>
              <a:rPr sz="1100" spc="35" dirty="0">
                <a:latin typeface="Calibri"/>
                <a:cs typeface="Calibri"/>
              </a:rPr>
              <a:t> </a:t>
            </a:r>
            <a:r>
              <a:rPr sz="1100" spc="-5" dirty="0">
                <a:latin typeface="Calibri"/>
                <a:cs typeface="Calibri"/>
              </a:rPr>
              <a:t>κρατάτε</a:t>
            </a:r>
            <a:r>
              <a:rPr sz="1100" spc="30" dirty="0">
                <a:latin typeface="Calibri"/>
                <a:cs typeface="Calibri"/>
              </a:rPr>
              <a:t> </a:t>
            </a:r>
            <a:r>
              <a:rPr sz="1100" b="1" i="1" u="sng" spc="-5" dirty="0">
                <a:uFill>
                  <a:solidFill>
                    <a:srgbClr val="000000"/>
                  </a:solidFill>
                </a:uFill>
                <a:latin typeface="Calibri"/>
                <a:cs typeface="Calibri"/>
              </a:rPr>
              <a:t>πατημένο</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το</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πλήκτρο</a:t>
            </a:r>
            <a:r>
              <a:rPr sz="1100" b="1" i="1" u="sng" spc="35" dirty="0">
                <a:uFill>
                  <a:solidFill>
                    <a:srgbClr val="000000"/>
                  </a:solidFill>
                </a:uFill>
                <a:latin typeface="Calibri"/>
                <a:cs typeface="Calibri"/>
              </a:rPr>
              <a:t> </a:t>
            </a:r>
            <a:r>
              <a:rPr sz="1100" b="1" i="1" u="sng" spc="-5" dirty="0">
                <a:uFill>
                  <a:solidFill>
                    <a:srgbClr val="000000"/>
                  </a:solidFill>
                </a:uFill>
                <a:latin typeface="Times New Roman"/>
                <a:cs typeface="Times New Roman"/>
              </a:rPr>
              <a:t>"Meta",</a:t>
            </a:r>
            <a:r>
              <a:rPr sz="1100" b="1" i="1" u="sng" spc="5" dirty="0">
                <a:uFill>
                  <a:solidFill>
                    <a:srgbClr val="000000"/>
                  </a:solidFill>
                </a:uFill>
                <a:latin typeface="Times New Roman"/>
                <a:cs typeface="Times New Roman"/>
              </a:rPr>
              <a:t> </a:t>
            </a:r>
            <a:r>
              <a:rPr sz="1100" b="1" i="1" u="sng" spc="-5" dirty="0">
                <a:uFill>
                  <a:solidFill>
                    <a:srgbClr val="000000"/>
                  </a:solidFill>
                </a:uFill>
                <a:latin typeface="Calibri"/>
                <a:cs typeface="Calibri"/>
              </a:rPr>
              <a:t>το</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οποίο</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το</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πλήκτρο</a:t>
            </a:r>
            <a:r>
              <a:rPr sz="1100" b="1" i="1" u="sng" spc="35" dirty="0">
                <a:uFill>
                  <a:solidFill>
                    <a:srgbClr val="000000"/>
                  </a:solidFill>
                </a:uFill>
                <a:latin typeface="Calibri"/>
                <a:cs typeface="Calibri"/>
              </a:rPr>
              <a:t> </a:t>
            </a:r>
            <a:r>
              <a:rPr sz="1100" b="1" i="1" u="sng" spc="-5" dirty="0">
                <a:uFill>
                  <a:solidFill>
                    <a:srgbClr val="000000"/>
                  </a:solidFill>
                </a:uFill>
                <a:latin typeface="Times New Roman"/>
                <a:cs typeface="Times New Roman"/>
              </a:rPr>
              <a:t>Alt,</a:t>
            </a:r>
            <a:r>
              <a:rPr sz="1100" b="1" i="1" u="sng" spc="5" dirty="0">
                <a:uFill>
                  <a:solidFill>
                    <a:srgbClr val="000000"/>
                  </a:solidFill>
                </a:uFill>
                <a:latin typeface="Times New Roman"/>
                <a:cs typeface="Times New Roman"/>
              </a:rPr>
              <a:t> </a:t>
            </a:r>
            <a:r>
              <a:rPr sz="1100" b="1" i="1" u="sng" spc="-5" dirty="0">
                <a:uFill>
                  <a:solidFill>
                    <a:srgbClr val="000000"/>
                  </a:solidFill>
                </a:uFill>
                <a:latin typeface="Calibri"/>
                <a:cs typeface="Calibri"/>
              </a:rPr>
              <a:t>ενώ</a:t>
            </a:r>
            <a:r>
              <a:rPr sz="1100" b="1" i="1" u="sng" spc="30" dirty="0">
                <a:uFill>
                  <a:solidFill>
                    <a:srgbClr val="000000"/>
                  </a:solidFill>
                </a:uFill>
                <a:latin typeface="Calibri"/>
                <a:cs typeface="Calibri"/>
              </a:rPr>
              <a:t> </a:t>
            </a:r>
            <a:r>
              <a:rPr sz="1100" b="1" i="1" u="sng" spc="-5" dirty="0">
                <a:uFill>
                  <a:solidFill>
                    <a:srgbClr val="000000"/>
                  </a:solidFill>
                </a:uFill>
                <a:latin typeface="Calibri"/>
                <a:cs typeface="Calibri"/>
              </a:rPr>
              <a:t>πατάτε</a:t>
            </a:r>
            <a:r>
              <a:rPr sz="1100" b="1" i="1" u="sng" spc="30" dirty="0">
                <a:uFill>
                  <a:solidFill>
                    <a:srgbClr val="000000"/>
                  </a:solidFill>
                </a:uFill>
                <a:latin typeface="Calibri"/>
                <a:cs typeface="Calibri"/>
              </a:rPr>
              <a:t> </a:t>
            </a:r>
            <a:r>
              <a:rPr sz="1100" b="1" i="1" u="sng" spc="-5" dirty="0">
                <a:uFill>
                  <a:solidFill>
                    <a:srgbClr val="000000"/>
                  </a:solidFill>
                </a:uFill>
                <a:latin typeface="Times New Roman"/>
                <a:cs typeface="Times New Roman"/>
              </a:rPr>
              <a:t>&lt;char&gt;.</a:t>
            </a:r>
            <a:endParaRPr sz="1100" dirty="0">
              <a:latin typeface="Times New Roman"/>
              <a:cs typeface="Times New Roman"/>
            </a:endParaRPr>
          </a:p>
          <a:p>
            <a:pPr>
              <a:lnSpc>
                <a:spcPct val="100000"/>
              </a:lnSpc>
              <a:spcBef>
                <a:spcPts val="10"/>
              </a:spcBef>
            </a:pPr>
            <a:endParaRPr sz="1750" dirty="0">
              <a:latin typeface="Times New Roman"/>
              <a:cs typeface="Times New Roman"/>
            </a:endParaRPr>
          </a:p>
          <a:p>
            <a:pPr marL="12700" marR="5080">
              <a:lnSpc>
                <a:spcPct val="105500"/>
              </a:lnSpc>
            </a:pPr>
            <a:r>
              <a:rPr sz="1100" spc="-5" dirty="0">
                <a:latin typeface="Calibri"/>
                <a:cs typeface="Calibri"/>
              </a:rPr>
              <a:t>Μπορείτε</a:t>
            </a:r>
            <a:r>
              <a:rPr sz="1100" spc="25" dirty="0">
                <a:latin typeface="Calibri"/>
                <a:cs typeface="Calibri"/>
              </a:rPr>
              <a:t> </a:t>
            </a:r>
            <a:r>
              <a:rPr sz="1100" spc="-5" dirty="0">
                <a:latin typeface="Calibri"/>
                <a:cs typeface="Calibri"/>
              </a:rPr>
              <a:t>επίσης</a:t>
            </a:r>
            <a:r>
              <a:rPr sz="1100" spc="30" dirty="0">
                <a:latin typeface="Calibri"/>
                <a:cs typeface="Calibri"/>
              </a:rPr>
              <a:t> </a:t>
            </a:r>
            <a:r>
              <a:rPr sz="1100" i="1" u="sng" spc="-5" dirty="0">
                <a:uFill>
                  <a:solidFill>
                    <a:srgbClr val="000000"/>
                  </a:solidFill>
                </a:uFill>
                <a:latin typeface="Calibri"/>
                <a:cs typeface="Calibri"/>
              </a:rPr>
              <a:t>να</a:t>
            </a:r>
            <a:r>
              <a:rPr sz="1100" i="1" u="sng" spc="35" dirty="0">
                <a:uFill>
                  <a:solidFill>
                    <a:srgbClr val="000000"/>
                  </a:solidFill>
                </a:uFill>
                <a:latin typeface="Calibri"/>
                <a:cs typeface="Calibri"/>
              </a:rPr>
              <a:t> </a:t>
            </a:r>
            <a:r>
              <a:rPr sz="1100" i="1" u="sng" spc="-5" dirty="0">
                <a:uFill>
                  <a:solidFill>
                    <a:srgbClr val="000000"/>
                  </a:solidFill>
                </a:uFill>
                <a:latin typeface="Calibri"/>
                <a:cs typeface="Calibri"/>
              </a:rPr>
              <a:t>αντικαταστήσετε</a:t>
            </a:r>
            <a:r>
              <a:rPr sz="1100" i="1" u="sng" spc="30" dirty="0">
                <a:uFill>
                  <a:solidFill>
                    <a:srgbClr val="000000"/>
                  </a:solidFill>
                </a:uFill>
                <a:latin typeface="Calibri"/>
                <a:cs typeface="Calibri"/>
              </a:rPr>
              <a:t> </a:t>
            </a:r>
            <a:r>
              <a:rPr sz="1100" i="1" u="sng" spc="-5" dirty="0">
                <a:uFill>
                  <a:solidFill>
                    <a:srgbClr val="000000"/>
                  </a:solidFill>
                </a:uFill>
                <a:latin typeface="Calibri"/>
                <a:cs typeface="Calibri"/>
              </a:rPr>
              <a:t>το</a:t>
            </a:r>
            <a:r>
              <a:rPr sz="1100" i="1" u="sng" spc="35" dirty="0">
                <a:uFill>
                  <a:solidFill>
                    <a:srgbClr val="000000"/>
                  </a:solidFill>
                </a:uFill>
                <a:latin typeface="Calibri"/>
                <a:cs typeface="Calibri"/>
              </a:rPr>
              <a:t> </a:t>
            </a:r>
            <a:r>
              <a:rPr sz="1100" i="1" u="sng" spc="-5" dirty="0">
                <a:uFill>
                  <a:solidFill>
                    <a:srgbClr val="000000"/>
                  </a:solidFill>
                </a:uFill>
                <a:latin typeface="Calibri"/>
                <a:cs typeface="Calibri"/>
              </a:rPr>
              <a:t>πλήκτρο</a:t>
            </a:r>
            <a:r>
              <a:rPr sz="1100" i="1" u="sng" spc="35" dirty="0">
                <a:uFill>
                  <a:solidFill>
                    <a:srgbClr val="000000"/>
                  </a:solidFill>
                </a:uFill>
                <a:latin typeface="Calibri"/>
                <a:cs typeface="Calibri"/>
              </a:rPr>
              <a:t> </a:t>
            </a:r>
            <a:r>
              <a:rPr sz="1100" i="1" u="sng" spc="-5" dirty="0">
                <a:uFill>
                  <a:solidFill>
                    <a:srgbClr val="000000"/>
                  </a:solidFill>
                </a:uFill>
                <a:latin typeface="Times New Roman"/>
                <a:cs typeface="Times New Roman"/>
              </a:rPr>
              <a:t>Alt</a:t>
            </a:r>
            <a:r>
              <a:rPr sz="1100" i="1" u="sng" dirty="0">
                <a:uFill>
                  <a:solidFill>
                    <a:srgbClr val="000000"/>
                  </a:solidFill>
                </a:uFill>
                <a:latin typeface="Times New Roman"/>
                <a:cs typeface="Times New Roman"/>
              </a:rPr>
              <a:t> </a:t>
            </a:r>
            <a:r>
              <a:rPr sz="1100" i="1" u="sng" dirty="0">
                <a:uFill>
                  <a:solidFill>
                    <a:srgbClr val="000000"/>
                  </a:solidFill>
                </a:uFill>
                <a:latin typeface="Calibri"/>
                <a:cs typeface="Calibri"/>
              </a:rPr>
              <a:t>με</a:t>
            </a:r>
            <a:r>
              <a:rPr sz="1100" i="1" u="sng" spc="30" dirty="0">
                <a:uFill>
                  <a:solidFill>
                    <a:srgbClr val="000000"/>
                  </a:solidFill>
                </a:uFill>
                <a:latin typeface="Calibri"/>
                <a:cs typeface="Calibri"/>
              </a:rPr>
              <a:t> </a:t>
            </a:r>
            <a:r>
              <a:rPr sz="1100" i="1" u="sng" spc="-5" dirty="0">
                <a:uFill>
                  <a:solidFill>
                    <a:srgbClr val="000000"/>
                  </a:solidFill>
                </a:uFill>
                <a:latin typeface="Calibri"/>
                <a:cs typeface="Calibri"/>
              </a:rPr>
              <a:t>το</a:t>
            </a:r>
            <a:r>
              <a:rPr sz="1100" i="1" u="sng" spc="35" dirty="0">
                <a:uFill>
                  <a:solidFill>
                    <a:srgbClr val="000000"/>
                  </a:solidFill>
                </a:uFill>
                <a:latin typeface="Calibri"/>
                <a:cs typeface="Calibri"/>
              </a:rPr>
              <a:t> </a:t>
            </a:r>
            <a:r>
              <a:rPr sz="1100" i="1" u="sng" spc="-5" dirty="0">
                <a:uFill>
                  <a:solidFill>
                    <a:srgbClr val="000000"/>
                  </a:solidFill>
                </a:uFill>
                <a:latin typeface="Calibri"/>
                <a:cs typeface="Calibri"/>
              </a:rPr>
              <a:t>πλήκτρο</a:t>
            </a:r>
            <a:r>
              <a:rPr sz="1100" i="1" u="sng" spc="35" dirty="0">
                <a:uFill>
                  <a:solidFill>
                    <a:srgbClr val="000000"/>
                  </a:solidFill>
                </a:uFill>
                <a:latin typeface="Calibri"/>
                <a:cs typeface="Calibri"/>
              </a:rPr>
              <a:t> </a:t>
            </a:r>
            <a:r>
              <a:rPr sz="1100" i="1" u="sng" spc="-5" dirty="0">
                <a:uFill>
                  <a:solidFill>
                    <a:srgbClr val="000000"/>
                  </a:solidFill>
                </a:uFill>
                <a:latin typeface="Times New Roman"/>
                <a:cs typeface="Times New Roman"/>
              </a:rPr>
              <a:t>Esc.</a:t>
            </a:r>
            <a:r>
              <a:rPr sz="1100" i="1" spc="5" dirty="0">
                <a:latin typeface="Times New Roman"/>
                <a:cs typeface="Times New Roman"/>
              </a:rPr>
              <a:t> </a:t>
            </a:r>
            <a:r>
              <a:rPr sz="1100" spc="-5" dirty="0">
                <a:latin typeface="Calibri"/>
                <a:cs typeface="Calibri"/>
              </a:rPr>
              <a:t>Έτσι</a:t>
            </a:r>
            <a:r>
              <a:rPr sz="1100" spc="-5" dirty="0">
                <a:latin typeface="Times New Roman"/>
                <a:cs typeface="Times New Roman"/>
              </a:rPr>
              <a:t>,</a:t>
            </a:r>
            <a:r>
              <a:rPr sz="1100" spc="5" dirty="0">
                <a:latin typeface="Times New Roman"/>
                <a:cs typeface="Times New Roman"/>
              </a:rPr>
              <a:t> </a:t>
            </a:r>
            <a:r>
              <a:rPr sz="1100" b="1" i="1" u="sng" spc="-5" dirty="0">
                <a:uFill>
                  <a:solidFill>
                    <a:srgbClr val="000000"/>
                  </a:solidFill>
                </a:uFill>
                <a:latin typeface="Calibri"/>
                <a:cs typeface="Calibri"/>
              </a:rPr>
              <a:t>το</a:t>
            </a:r>
            <a:r>
              <a:rPr sz="1100" b="1" i="1" u="sng" spc="30" dirty="0">
                <a:uFill>
                  <a:solidFill>
                    <a:srgbClr val="000000"/>
                  </a:solidFill>
                </a:uFill>
                <a:latin typeface="Calibri"/>
                <a:cs typeface="Calibri"/>
              </a:rPr>
              <a:t> </a:t>
            </a:r>
            <a:r>
              <a:rPr sz="1100" b="1" i="1" u="sng" spc="-5" dirty="0">
                <a:uFill>
                  <a:solidFill>
                    <a:srgbClr val="000000"/>
                  </a:solidFill>
                </a:uFill>
                <a:latin typeface="Times New Roman"/>
                <a:cs typeface="Times New Roman"/>
              </a:rPr>
              <a:t>M-f</a:t>
            </a:r>
            <a:r>
              <a:rPr sz="1100" b="1" i="1" spc="5" dirty="0">
                <a:latin typeface="Times New Roman"/>
                <a:cs typeface="Times New Roman"/>
              </a:rPr>
              <a:t> </a:t>
            </a:r>
            <a:r>
              <a:rPr sz="1100" spc="-5" dirty="0">
                <a:latin typeface="Calibri"/>
                <a:cs typeface="Calibri"/>
              </a:rPr>
              <a:t>μεταφράζεται</a:t>
            </a:r>
            <a:r>
              <a:rPr sz="1100" spc="35" dirty="0">
                <a:latin typeface="Calibri"/>
                <a:cs typeface="Calibri"/>
              </a:rPr>
              <a:t> </a:t>
            </a:r>
            <a:r>
              <a:rPr sz="1100" spc="-5" dirty="0">
                <a:latin typeface="Calibri"/>
                <a:cs typeface="Calibri"/>
              </a:rPr>
              <a:t>σε</a:t>
            </a:r>
            <a:r>
              <a:rPr sz="1100" spc="30" dirty="0">
                <a:latin typeface="Calibri"/>
                <a:cs typeface="Calibri"/>
              </a:rPr>
              <a:t> </a:t>
            </a:r>
            <a:r>
              <a:rPr sz="1100" b="1" i="1" u="sng" spc="-5" dirty="0">
                <a:uFill>
                  <a:solidFill>
                    <a:srgbClr val="000000"/>
                  </a:solidFill>
                </a:uFill>
                <a:latin typeface="Calibri"/>
                <a:cs typeface="Calibri"/>
              </a:rPr>
              <a:t>παρατεταμένο</a:t>
            </a:r>
            <a:r>
              <a:rPr sz="1100" b="1" i="1" u="sng" spc="30" dirty="0">
                <a:uFill>
                  <a:solidFill>
                    <a:srgbClr val="000000"/>
                  </a:solidFill>
                </a:uFill>
                <a:latin typeface="Calibri"/>
                <a:cs typeface="Calibri"/>
              </a:rPr>
              <a:t> </a:t>
            </a:r>
            <a:r>
              <a:rPr sz="1100" b="1" i="1" u="sng" spc="-5" dirty="0">
                <a:uFill>
                  <a:solidFill>
                    <a:srgbClr val="000000"/>
                  </a:solidFill>
                </a:uFill>
                <a:latin typeface="Calibri"/>
                <a:cs typeface="Calibri"/>
              </a:rPr>
              <a:t>πάτημα</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του</a:t>
            </a:r>
            <a:r>
              <a:rPr sz="1100" b="1" i="1" u="sng" spc="30" dirty="0">
                <a:uFill>
                  <a:solidFill>
                    <a:srgbClr val="000000"/>
                  </a:solidFill>
                </a:uFill>
                <a:latin typeface="Calibri"/>
                <a:cs typeface="Calibri"/>
              </a:rPr>
              <a:t> </a:t>
            </a:r>
            <a:r>
              <a:rPr sz="1100" b="1" i="1" u="sng" spc="-5" dirty="0">
                <a:uFill>
                  <a:solidFill>
                    <a:srgbClr val="000000"/>
                  </a:solidFill>
                </a:uFill>
                <a:latin typeface="Calibri"/>
                <a:cs typeface="Calibri"/>
              </a:rPr>
              <a:t>πλήκτρου</a:t>
            </a:r>
            <a:r>
              <a:rPr sz="1100" b="1" i="1" u="sng" spc="30" dirty="0">
                <a:uFill>
                  <a:solidFill>
                    <a:srgbClr val="000000"/>
                  </a:solidFill>
                </a:uFill>
                <a:latin typeface="Calibri"/>
                <a:cs typeface="Calibri"/>
              </a:rPr>
              <a:t> </a:t>
            </a:r>
            <a:r>
              <a:rPr sz="1100" b="1" i="1" u="sng" spc="-5" dirty="0">
                <a:uFill>
                  <a:solidFill>
                    <a:srgbClr val="000000"/>
                  </a:solidFill>
                </a:uFill>
                <a:latin typeface="Times New Roman"/>
                <a:cs typeface="Times New Roman"/>
              </a:rPr>
              <a:t>Alt</a:t>
            </a:r>
            <a:r>
              <a:rPr sz="1100" b="1" i="1" u="sng" spc="5" dirty="0">
                <a:uFill>
                  <a:solidFill>
                    <a:srgbClr val="000000"/>
                  </a:solidFill>
                </a:uFill>
                <a:latin typeface="Times New Roman"/>
                <a:cs typeface="Times New Roman"/>
              </a:rPr>
              <a:t> </a:t>
            </a:r>
            <a:r>
              <a:rPr sz="1100" b="1" i="1" u="sng" spc="-5" dirty="0">
                <a:uFill>
                  <a:solidFill>
                    <a:srgbClr val="000000"/>
                  </a:solidFill>
                </a:uFill>
                <a:latin typeface="Calibri"/>
                <a:cs typeface="Calibri"/>
              </a:rPr>
              <a:t>και</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πάτημα</a:t>
            </a:r>
            <a:r>
              <a:rPr sz="1100" b="1" i="1" u="sng" spc="35" dirty="0">
                <a:uFill>
                  <a:solidFill>
                    <a:srgbClr val="000000"/>
                  </a:solidFill>
                </a:uFill>
                <a:latin typeface="Calibri"/>
                <a:cs typeface="Calibri"/>
              </a:rPr>
              <a:t> </a:t>
            </a:r>
            <a:r>
              <a:rPr sz="1100" b="1" i="1" u="sng" dirty="0">
                <a:uFill>
                  <a:solidFill>
                    <a:srgbClr val="000000"/>
                  </a:solidFill>
                </a:uFill>
                <a:latin typeface="Calibri"/>
                <a:cs typeface="Calibri"/>
              </a:rPr>
              <a:t>ή</a:t>
            </a:r>
            <a:r>
              <a:rPr sz="1100" b="1" i="1" u="sng" spc="30" dirty="0">
                <a:uFill>
                  <a:solidFill>
                    <a:srgbClr val="000000"/>
                  </a:solidFill>
                </a:uFill>
                <a:latin typeface="Calibri"/>
                <a:cs typeface="Calibri"/>
              </a:rPr>
              <a:t> </a:t>
            </a:r>
            <a:r>
              <a:rPr sz="1100" b="1" i="1" u="sng" dirty="0">
                <a:uFill>
                  <a:solidFill>
                    <a:srgbClr val="000000"/>
                  </a:solidFill>
                </a:uFill>
                <a:latin typeface="Calibri"/>
                <a:cs typeface="Calibri"/>
              </a:rPr>
              <a:t>σε</a:t>
            </a:r>
            <a:r>
              <a:rPr sz="1100" b="1" i="1" u="sng" spc="25" dirty="0">
                <a:uFill>
                  <a:solidFill>
                    <a:srgbClr val="000000"/>
                  </a:solidFill>
                </a:uFill>
                <a:latin typeface="Calibri"/>
                <a:cs typeface="Calibri"/>
              </a:rPr>
              <a:t> </a:t>
            </a:r>
            <a:r>
              <a:rPr sz="1100" b="1" i="1" u="sng" spc="-5" dirty="0">
                <a:uFill>
                  <a:solidFill>
                    <a:srgbClr val="000000"/>
                  </a:solidFill>
                </a:uFill>
                <a:latin typeface="Calibri"/>
                <a:cs typeface="Calibri"/>
              </a:rPr>
              <a:t>πάτημα</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και</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έκδοση</a:t>
            </a:r>
            <a:r>
              <a:rPr sz="1100" b="1" i="1" u="sng" spc="30" dirty="0">
                <a:uFill>
                  <a:solidFill>
                    <a:srgbClr val="000000"/>
                  </a:solidFill>
                </a:uFill>
                <a:latin typeface="Calibri"/>
                <a:cs typeface="Calibri"/>
              </a:rPr>
              <a:t> </a:t>
            </a:r>
            <a:r>
              <a:rPr sz="1100" b="1" i="1" u="sng" spc="-5" dirty="0">
                <a:uFill>
                  <a:solidFill>
                    <a:srgbClr val="000000"/>
                  </a:solidFill>
                </a:uFill>
                <a:latin typeface="Calibri"/>
                <a:cs typeface="Calibri"/>
              </a:rPr>
              <a:t>του </a:t>
            </a:r>
            <a:r>
              <a:rPr sz="1100" b="1" i="1" dirty="0">
                <a:latin typeface="Calibri"/>
                <a:cs typeface="Calibri"/>
              </a:rPr>
              <a:t> </a:t>
            </a:r>
            <a:r>
              <a:rPr sz="1100" b="1" i="1" u="sng" spc="-5" dirty="0">
                <a:uFill>
                  <a:solidFill>
                    <a:srgbClr val="000000"/>
                  </a:solidFill>
                </a:uFill>
                <a:latin typeface="Calibri"/>
                <a:cs typeface="Calibri"/>
              </a:rPr>
              <a:t>πλήκτρου</a:t>
            </a:r>
            <a:r>
              <a:rPr sz="1100" b="1" i="1" u="sng" spc="25" dirty="0">
                <a:uFill>
                  <a:solidFill>
                    <a:srgbClr val="000000"/>
                  </a:solidFill>
                </a:uFill>
                <a:latin typeface="Calibri"/>
                <a:cs typeface="Calibri"/>
              </a:rPr>
              <a:t> </a:t>
            </a:r>
            <a:r>
              <a:rPr sz="1100" b="1" i="1" u="sng" spc="-5" dirty="0">
                <a:uFill>
                  <a:solidFill>
                    <a:srgbClr val="000000"/>
                  </a:solidFill>
                </a:uFill>
                <a:latin typeface="Times New Roman"/>
                <a:cs typeface="Times New Roman"/>
              </a:rPr>
              <a:t>Esc</a:t>
            </a:r>
            <a:r>
              <a:rPr sz="1100" b="1" i="1" u="sng" spc="5" dirty="0">
                <a:uFill>
                  <a:solidFill>
                    <a:srgbClr val="000000"/>
                  </a:solidFill>
                </a:uFill>
                <a:latin typeface="Times New Roman"/>
                <a:cs typeface="Times New Roman"/>
              </a:rPr>
              <a:t> </a:t>
            </a:r>
            <a:r>
              <a:rPr sz="1100" b="1" i="1" u="sng" spc="-5" dirty="0">
                <a:uFill>
                  <a:solidFill>
                    <a:srgbClr val="000000"/>
                  </a:solidFill>
                </a:uFill>
                <a:latin typeface="Calibri"/>
                <a:cs typeface="Calibri"/>
              </a:rPr>
              <a:t>ακολουθούμενο</a:t>
            </a:r>
            <a:r>
              <a:rPr sz="1100" b="1" i="1" u="sng" spc="30" dirty="0">
                <a:uFill>
                  <a:solidFill>
                    <a:srgbClr val="000000"/>
                  </a:solidFill>
                </a:uFill>
                <a:latin typeface="Calibri"/>
                <a:cs typeface="Calibri"/>
              </a:rPr>
              <a:t> </a:t>
            </a:r>
            <a:r>
              <a:rPr sz="1100" b="1" i="1" u="sng" spc="-5" dirty="0">
                <a:uFill>
                  <a:solidFill>
                    <a:srgbClr val="000000"/>
                  </a:solidFill>
                </a:uFill>
                <a:latin typeface="Calibri"/>
                <a:cs typeface="Calibri"/>
              </a:rPr>
              <a:t>από</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πληκτρολόγηση</a:t>
            </a:r>
            <a:r>
              <a:rPr sz="1100" b="1" i="1" u="sng" spc="30" dirty="0">
                <a:uFill>
                  <a:solidFill>
                    <a:srgbClr val="000000"/>
                  </a:solidFill>
                </a:uFill>
                <a:latin typeface="Calibri"/>
                <a:cs typeface="Calibri"/>
              </a:rPr>
              <a:t> </a:t>
            </a:r>
            <a:r>
              <a:rPr sz="1100" b="1" i="1" u="sng" spc="-5" dirty="0">
                <a:uFill>
                  <a:solidFill>
                    <a:srgbClr val="000000"/>
                  </a:solidFill>
                </a:uFill>
                <a:latin typeface="Calibri"/>
                <a:cs typeface="Calibri"/>
              </a:rPr>
              <a:t>του</a:t>
            </a:r>
            <a:r>
              <a:rPr sz="1100" b="1" i="1" u="sng" spc="35" dirty="0">
                <a:uFill>
                  <a:solidFill>
                    <a:srgbClr val="000000"/>
                  </a:solidFill>
                </a:uFill>
                <a:latin typeface="Calibri"/>
                <a:cs typeface="Calibri"/>
              </a:rPr>
              <a:t> </a:t>
            </a:r>
            <a:r>
              <a:rPr sz="1100" b="1" i="1" u="sng" spc="-5" dirty="0">
                <a:uFill>
                  <a:solidFill>
                    <a:srgbClr val="000000"/>
                  </a:solidFill>
                </a:uFill>
                <a:latin typeface="Calibri"/>
                <a:cs typeface="Calibri"/>
              </a:rPr>
              <a:t>πλήκτρου</a:t>
            </a:r>
            <a:r>
              <a:rPr sz="1100" b="1" i="1" u="sng" spc="30" dirty="0">
                <a:uFill>
                  <a:solidFill>
                    <a:srgbClr val="000000"/>
                  </a:solidFill>
                </a:uFill>
                <a:latin typeface="Calibri"/>
                <a:cs typeface="Calibri"/>
              </a:rPr>
              <a:t> </a:t>
            </a:r>
            <a:r>
              <a:rPr sz="1100" b="1" i="1" u="sng" spc="-5" dirty="0">
                <a:uFill>
                  <a:solidFill>
                    <a:srgbClr val="000000"/>
                  </a:solidFill>
                </a:uFill>
                <a:latin typeface="Times New Roman"/>
                <a:cs typeface="Times New Roman"/>
              </a:rPr>
              <a:t>f.</a:t>
            </a:r>
            <a:r>
              <a:rPr sz="1100" b="1" i="1" spc="5" dirty="0">
                <a:latin typeface="Times New Roman"/>
                <a:cs typeface="Times New Roman"/>
              </a:rPr>
              <a:t> </a:t>
            </a:r>
            <a:r>
              <a:rPr sz="1100" spc="-5" dirty="0">
                <a:latin typeface="Calibri"/>
                <a:cs typeface="Calibri"/>
              </a:rPr>
              <a:t>Μπορεί</a:t>
            </a:r>
            <a:r>
              <a:rPr sz="1100" spc="30" dirty="0">
                <a:latin typeface="Calibri"/>
                <a:cs typeface="Calibri"/>
              </a:rPr>
              <a:t> </a:t>
            </a:r>
            <a:r>
              <a:rPr sz="1100" spc="-5" dirty="0">
                <a:latin typeface="Calibri"/>
                <a:cs typeface="Calibri"/>
              </a:rPr>
              <a:t>να</a:t>
            </a:r>
            <a:r>
              <a:rPr sz="1100" spc="35" dirty="0">
                <a:latin typeface="Calibri"/>
                <a:cs typeface="Calibri"/>
              </a:rPr>
              <a:t> </a:t>
            </a:r>
            <a:r>
              <a:rPr sz="1100" spc="-5" dirty="0">
                <a:latin typeface="Calibri"/>
                <a:cs typeface="Calibri"/>
              </a:rPr>
              <a:t>χρειαστεί</a:t>
            </a:r>
            <a:r>
              <a:rPr sz="1100" spc="35" dirty="0">
                <a:latin typeface="Calibri"/>
                <a:cs typeface="Calibri"/>
              </a:rPr>
              <a:t> </a:t>
            </a:r>
            <a:r>
              <a:rPr sz="1100" spc="-5" dirty="0">
                <a:latin typeface="Calibri"/>
                <a:cs typeface="Calibri"/>
              </a:rPr>
              <a:t>να</a:t>
            </a:r>
            <a:r>
              <a:rPr sz="1100" spc="30" dirty="0">
                <a:latin typeface="Calibri"/>
                <a:cs typeface="Calibri"/>
              </a:rPr>
              <a:t> </a:t>
            </a:r>
            <a:r>
              <a:rPr sz="1100" spc="-5" dirty="0">
                <a:latin typeface="Calibri"/>
                <a:cs typeface="Calibri"/>
              </a:rPr>
              <a:t>χρησιμοποιήσετε</a:t>
            </a:r>
            <a:r>
              <a:rPr sz="1100" spc="30" dirty="0">
                <a:latin typeface="Calibri"/>
                <a:cs typeface="Calibri"/>
              </a:rPr>
              <a:t> </a:t>
            </a:r>
            <a:r>
              <a:rPr sz="1100" spc="-5" dirty="0">
                <a:latin typeface="Calibri"/>
                <a:cs typeface="Calibri"/>
              </a:rPr>
              <a:t>το</a:t>
            </a:r>
            <a:r>
              <a:rPr sz="1100" spc="35" dirty="0">
                <a:latin typeface="Calibri"/>
                <a:cs typeface="Calibri"/>
              </a:rPr>
              <a:t> </a:t>
            </a:r>
            <a:r>
              <a:rPr sz="1100" spc="-5" dirty="0">
                <a:latin typeface="Times New Roman"/>
                <a:cs typeface="Times New Roman"/>
              </a:rPr>
              <a:t>Esc</a:t>
            </a:r>
            <a:r>
              <a:rPr sz="1100" spc="5" dirty="0">
                <a:latin typeface="Times New Roman"/>
                <a:cs typeface="Times New Roman"/>
              </a:rPr>
              <a:t> </a:t>
            </a:r>
            <a:r>
              <a:rPr sz="1100" spc="-5" dirty="0">
                <a:latin typeface="Calibri"/>
                <a:cs typeface="Calibri"/>
              </a:rPr>
              <a:t>για</a:t>
            </a:r>
            <a:r>
              <a:rPr sz="1100" spc="35" dirty="0">
                <a:latin typeface="Calibri"/>
                <a:cs typeface="Calibri"/>
              </a:rPr>
              <a:t> </a:t>
            </a:r>
            <a:r>
              <a:rPr sz="1100" spc="-5" dirty="0">
                <a:latin typeface="Calibri"/>
                <a:cs typeface="Calibri"/>
              </a:rPr>
              <a:t>το</a:t>
            </a:r>
            <a:r>
              <a:rPr sz="1100" spc="35" dirty="0">
                <a:latin typeface="Calibri"/>
                <a:cs typeface="Calibri"/>
              </a:rPr>
              <a:t> </a:t>
            </a:r>
            <a:r>
              <a:rPr sz="1100" spc="-5" dirty="0">
                <a:latin typeface="Calibri"/>
                <a:cs typeface="Calibri"/>
              </a:rPr>
              <a:t>πλήκτρο</a:t>
            </a:r>
            <a:r>
              <a:rPr sz="1100" spc="35" dirty="0">
                <a:latin typeface="Calibri"/>
                <a:cs typeface="Calibri"/>
              </a:rPr>
              <a:t> </a:t>
            </a:r>
            <a:r>
              <a:rPr sz="1100" spc="-5" dirty="0">
                <a:latin typeface="Times New Roman"/>
                <a:cs typeface="Times New Roman"/>
              </a:rPr>
              <a:t>Meta,</a:t>
            </a:r>
            <a:r>
              <a:rPr sz="1100" spc="5" dirty="0">
                <a:latin typeface="Times New Roman"/>
                <a:cs typeface="Times New Roman"/>
              </a:rPr>
              <a:t> </a:t>
            </a:r>
            <a:r>
              <a:rPr sz="1100" spc="-5" dirty="0">
                <a:latin typeface="Calibri"/>
                <a:cs typeface="Calibri"/>
              </a:rPr>
              <a:t>καθώς</a:t>
            </a:r>
            <a:r>
              <a:rPr sz="1100" spc="35" dirty="0">
                <a:latin typeface="Calibri"/>
                <a:cs typeface="Calibri"/>
              </a:rPr>
              <a:t> </a:t>
            </a:r>
            <a:r>
              <a:rPr sz="1100" spc="-5" dirty="0">
                <a:latin typeface="Calibri"/>
                <a:cs typeface="Calibri"/>
              </a:rPr>
              <a:t>το</a:t>
            </a:r>
            <a:r>
              <a:rPr sz="1100" spc="35" dirty="0">
                <a:latin typeface="Calibri"/>
                <a:cs typeface="Calibri"/>
              </a:rPr>
              <a:t> </a:t>
            </a:r>
            <a:r>
              <a:rPr sz="1100" spc="-5" dirty="0">
                <a:latin typeface="Times New Roman"/>
                <a:cs typeface="Times New Roman"/>
              </a:rPr>
              <a:t>Alt</a:t>
            </a:r>
            <a:r>
              <a:rPr sz="1100" spc="5" dirty="0">
                <a:latin typeface="Times New Roman"/>
                <a:cs typeface="Times New Roman"/>
              </a:rPr>
              <a:t> </a:t>
            </a:r>
            <a:r>
              <a:rPr sz="1100" spc="-5" dirty="0">
                <a:latin typeface="Calibri"/>
                <a:cs typeface="Calibri"/>
              </a:rPr>
              <a:t>μπορεί</a:t>
            </a:r>
            <a:r>
              <a:rPr sz="1100" spc="30" dirty="0">
                <a:latin typeface="Calibri"/>
                <a:cs typeface="Calibri"/>
              </a:rPr>
              <a:t> </a:t>
            </a:r>
            <a:r>
              <a:rPr sz="1100" spc="-5" dirty="0">
                <a:latin typeface="Calibri"/>
                <a:cs typeface="Calibri"/>
              </a:rPr>
              <a:t>να</a:t>
            </a:r>
            <a:r>
              <a:rPr sz="1100" spc="35" dirty="0">
                <a:latin typeface="Calibri"/>
                <a:cs typeface="Calibri"/>
              </a:rPr>
              <a:t> </a:t>
            </a:r>
            <a:r>
              <a:rPr sz="1100" spc="-5" dirty="0">
                <a:latin typeface="Calibri"/>
                <a:cs typeface="Calibri"/>
              </a:rPr>
              <a:t>υποκλαπεί</a:t>
            </a:r>
            <a:r>
              <a:rPr sz="1100" spc="30" dirty="0">
                <a:latin typeface="Calibri"/>
                <a:cs typeface="Calibri"/>
              </a:rPr>
              <a:t> </a:t>
            </a:r>
            <a:r>
              <a:rPr sz="1100" spc="-5" dirty="0">
                <a:latin typeface="Calibri"/>
                <a:cs typeface="Calibri"/>
              </a:rPr>
              <a:t>από</a:t>
            </a:r>
            <a:r>
              <a:rPr sz="1100" spc="35" dirty="0">
                <a:latin typeface="Calibri"/>
                <a:cs typeface="Calibri"/>
              </a:rPr>
              <a:t> </a:t>
            </a:r>
            <a:r>
              <a:rPr sz="1100" spc="-5" dirty="0">
                <a:latin typeface="Calibri"/>
                <a:cs typeface="Calibri"/>
              </a:rPr>
              <a:t>το </a:t>
            </a:r>
            <a:r>
              <a:rPr sz="1100" dirty="0">
                <a:latin typeface="Calibri"/>
                <a:cs typeface="Calibri"/>
              </a:rPr>
              <a:t> </a:t>
            </a:r>
            <a:r>
              <a:rPr sz="1100" spc="-5" dirty="0">
                <a:latin typeface="Calibri"/>
                <a:cs typeface="Calibri"/>
              </a:rPr>
              <a:t>προγραμματίζετε</a:t>
            </a:r>
            <a:r>
              <a:rPr sz="1100" spc="35" dirty="0">
                <a:latin typeface="Calibri"/>
                <a:cs typeface="Calibri"/>
              </a:rPr>
              <a:t> </a:t>
            </a:r>
            <a:r>
              <a:rPr sz="1100" spc="-5" dirty="0">
                <a:latin typeface="Calibri"/>
                <a:cs typeface="Calibri"/>
              </a:rPr>
              <a:t>τερματικό</a:t>
            </a:r>
            <a:r>
              <a:rPr sz="1100" spc="40" dirty="0">
                <a:latin typeface="Calibri"/>
                <a:cs typeface="Calibri"/>
              </a:rPr>
              <a:t> </a:t>
            </a:r>
            <a:r>
              <a:rPr sz="1100" spc="-5" dirty="0">
                <a:latin typeface="Calibri"/>
                <a:cs typeface="Calibri"/>
              </a:rPr>
              <a:t>σας</a:t>
            </a:r>
            <a:r>
              <a:rPr sz="1100" spc="-5" dirty="0">
                <a:latin typeface="Times New Roman"/>
                <a:cs typeface="Times New Roman"/>
              </a:rPr>
              <a:t>,</a:t>
            </a:r>
            <a:r>
              <a:rPr sz="1100" spc="10" dirty="0">
                <a:latin typeface="Times New Roman"/>
                <a:cs typeface="Times New Roman"/>
              </a:rPr>
              <a:t> </a:t>
            </a:r>
            <a:r>
              <a:rPr sz="1100" spc="-5" dirty="0">
                <a:latin typeface="Calibri"/>
                <a:cs typeface="Calibri"/>
              </a:rPr>
              <a:t>για</a:t>
            </a:r>
            <a:r>
              <a:rPr sz="1100" spc="40" dirty="0">
                <a:latin typeface="Calibri"/>
                <a:cs typeface="Calibri"/>
              </a:rPr>
              <a:t> </a:t>
            </a:r>
            <a:r>
              <a:rPr sz="1100" spc="-5" dirty="0">
                <a:latin typeface="Calibri"/>
                <a:cs typeface="Calibri"/>
              </a:rPr>
              <a:t>παράδειγμα</a:t>
            </a:r>
            <a:r>
              <a:rPr sz="1100" spc="-5" dirty="0">
                <a:latin typeface="Times New Roman"/>
                <a:cs typeface="Times New Roman"/>
              </a:rPr>
              <a:t>.</a:t>
            </a:r>
            <a:r>
              <a:rPr sz="1100" spc="10" dirty="0">
                <a:latin typeface="Times New Roman"/>
                <a:cs typeface="Times New Roman"/>
              </a:rPr>
              <a:t> </a:t>
            </a:r>
            <a:r>
              <a:rPr sz="1100" dirty="0">
                <a:latin typeface="Calibri"/>
                <a:cs typeface="Calibri"/>
              </a:rPr>
              <a:t>Αν</a:t>
            </a:r>
            <a:r>
              <a:rPr sz="1100" spc="35" dirty="0">
                <a:latin typeface="Calibri"/>
                <a:cs typeface="Calibri"/>
              </a:rPr>
              <a:t> </a:t>
            </a:r>
            <a:r>
              <a:rPr sz="1100" spc="-5" dirty="0">
                <a:latin typeface="Calibri"/>
                <a:cs typeface="Calibri"/>
              </a:rPr>
              <a:t>θέλετε</a:t>
            </a:r>
            <a:r>
              <a:rPr sz="1100" spc="35" dirty="0">
                <a:latin typeface="Calibri"/>
                <a:cs typeface="Calibri"/>
              </a:rPr>
              <a:t> </a:t>
            </a:r>
            <a:r>
              <a:rPr sz="1100" spc="-5" dirty="0">
                <a:latin typeface="Calibri"/>
                <a:cs typeface="Calibri"/>
              </a:rPr>
              <a:t>να</a:t>
            </a:r>
            <a:r>
              <a:rPr sz="1100" spc="45" dirty="0">
                <a:latin typeface="Calibri"/>
                <a:cs typeface="Calibri"/>
              </a:rPr>
              <a:t> </a:t>
            </a:r>
            <a:r>
              <a:rPr sz="1100" spc="-5" dirty="0">
                <a:latin typeface="Calibri"/>
                <a:cs typeface="Calibri"/>
              </a:rPr>
              <a:t>απλοποιήσετε</a:t>
            </a:r>
            <a:r>
              <a:rPr sz="1100" spc="35" dirty="0">
                <a:latin typeface="Calibri"/>
                <a:cs typeface="Calibri"/>
              </a:rPr>
              <a:t> </a:t>
            </a:r>
            <a:r>
              <a:rPr sz="1100" spc="-5" dirty="0">
                <a:latin typeface="Calibri"/>
                <a:cs typeface="Calibri"/>
              </a:rPr>
              <a:t>τα</a:t>
            </a:r>
            <a:r>
              <a:rPr sz="1100" spc="40" dirty="0">
                <a:latin typeface="Calibri"/>
                <a:cs typeface="Calibri"/>
              </a:rPr>
              <a:t> </a:t>
            </a:r>
            <a:r>
              <a:rPr sz="1100" spc="-5" dirty="0">
                <a:latin typeface="Calibri"/>
                <a:cs typeface="Calibri"/>
              </a:rPr>
              <a:t>πράγματα</a:t>
            </a:r>
            <a:r>
              <a:rPr sz="1100" spc="-5" dirty="0">
                <a:latin typeface="Times New Roman"/>
                <a:cs typeface="Times New Roman"/>
              </a:rPr>
              <a:t>,</a:t>
            </a:r>
            <a:r>
              <a:rPr sz="1100" spc="10" dirty="0">
                <a:latin typeface="Times New Roman"/>
                <a:cs typeface="Times New Roman"/>
              </a:rPr>
              <a:t> </a:t>
            </a:r>
            <a:r>
              <a:rPr sz="1100" spc="-5" dirty="0">
                <a:latin typeface="Calibri"/>
                <a:cs typeface="Calibri"/>
              </a:rPr>
              <a:t>χρησιμοποιείτε</a:t>
            </a:r>
            <a:r>
              <a:rPr sz="1100" spc="35" dirty="0">
                <a:latin typeface="Calibri"/>
                <a:cs typeface="Calibri"/>
              </a:rPr>
              <a:t> </a:t>
            </a:r>
            <a:r>
              <a:rPr sz="1100" spc="-5" dirty="0">
                <a:latin typeface="Calibri"/>
                <a:cs typeface="Calibri"/>
              </a:rPr>
              <a:t>πάντα</a:t>
            </a:r>
            <a:r>
              <a:rPr sz="1100" spc="35" dirty="0">
                <a:latin typeface="Calibri"/>
                <a:cs typeface="Calibri"/>
              </a:rPr>
              <a:t> </a:t>
            </a:r>
            <a:r>
              <a:rPr sz="1100" spc="-5" dirty="0">
                <a:latin typeface="Calibri"/>
                <a:cs typeface="Calibri"/>
              </a:rPr>
              <a:t>το</a:t>
            </a:r>
            <a:r>
              <a:rPr sz="1100" spc="40" dirty="0">
                <a:latin typeface="Calibri"/>
                <a:cs typeface="Calibri"/>
              </a:rPr>
              <a:t> </a:t>
            </a:r>
            <a:r>
              <a:rPr sz="1100" spc="-5" dirty="0">
                <a:latin typeface="Times New Roman"/>
                <a:cs typeface="Times New Roman"/>
              </a:rPr>
              <a:t>Esc</a:t>
            </a:r>
            <a:r>
              <a:rPr sz="1100" spc="10" dirty="0">
                <a:latin typeface="Times New Roman"/>
                <a:cs typeface="Times New Roman"/>
              </a:rPr>
              <a:t> </a:t>
            </a:r>
            <a:r>
              <a:rPr sz="1100" spc="-5" dirty="0">
                <a:latin typeface="Calibri"/>
                <a:cs typeface="Calibri"/>
              </a:rPr>
              <a:t>για</a:t>
            </a:r>
            <a:r>
              <a:rPr sz="1100" spc="45" dirty="0">
                <a:latin typeface="Calibri"/>
                <a:cs typeface="Calibri"/>
              </a:rPr>
              <a:t> </a:t>
            </a:r>
            <a:r>
              <a:rPr sz="1100" spc="-5" dirty="0">
                <a:latin typeface="Calibri"/>
                <a:cs typeface="Calibri"/>
              </a:rPr>
              <a:t>το</a:t>
            </a:r>
            <a:r>
              <a:rPr sz="1100" spc="40" dirty="0">
                <a:latin typeface="Calibri"/>
                <a:cs typeface="Calibri"/>
              </a:rPr>
              <a:t> </a:t>
            </a:r>
            <a:r>
              <a:rPr sz="1100" spc="-5" dirty="0">
                <a:latin typeface="Calibri"/>
                <a:cs typeface="Calibri"/>
              </a:rPr>
              <a:t>πλήκτρο</a:t>
            </a:r>
            <a:r>
              <a:rPr sz="1100" spc="40" dirty="0">
                <a:latin typeface="Calibri"/>
                <a:cs typeface="Calibri"/>
              </a:rPr>
              <a:t> </a:t>
            </a:r>
            <a:r>
              <a:rPr sz="1100" spc="-5" dirty="0">
                <a:latin typeface="Times New Roman"/>
                <a:cs typeface="Times New Roman"/>
              </a:rPr>
              <a:t>Meta,</a:t>
            </a:r>
            <a:r>
              <a:rPr sz="1100" spc="10" dirty="0">
                <a:latin typeface="Times New Roman"/>
                <a:cs typeface="Times New Roman"/>
              </a:rPr>
              <a:t> </a:t>
            </a:r>
            <a:r>
              <a:rPr sz="1100" spc="-5" dirty="0">
                <a:latin typeface="Calibri"/>
                <a:cs typeface="Calibri"/>
              </a:rPr>
              <a:t>καθώς</a:t>
            </a:r>
            <a:r>
              <a:rPr sz="1100" spc="40" dirty="0">
                <a:latin typeface="Calibri"/>
                <a:cs typeface="Calibri"/>
              </a:rPr>
              <a:t> </a:t>
            </a:r>
            <a:r>
              <a:rPr sz="1100" spc="-5" dirty="0">
                <a:latin typeface="Calibri"/>
                <a:cs typeface="Calibri"/>
              </a:rPr>
              <a:t>θα</a:t>
            </a:r>
            <a:r>
              <a:rPr sz="1100" spc="40" dirty="0">
                <a:latin typeface="Calibri"/>
                <a:cs typeface="Calibri"/>
              </a:rPr>
              <a:t> </a:t>
            </a:r>
            <a:r>
              <a:rPr sz="1100" spc="-5" dirty="0">
                <a:latin typeface="Calibri"/>
                <a:cs typeface="Calibri"/>
              </a:rPr>
              <a:t>λειτουργεί</a:t>
            </a:r>
            <a:r>
              <a:rPr sz="1100" spc="35" dirty="0">
                <a:latin typeface="Calibri"/>
                <a:cs typeface="Calibri"/>
              </a:rPr>
              <a:t> </a:t>
            </a:r>
            <a:r>
              <a:rPr sz="1100" spc="-5" dirty="0">
                <a:latin typeface="Calibri"/>
                <a:cs typeface="Calibri"/>
              </a:rPr>
              <a:t>σε</a:t>
            </a:r>
            <a:r>
              <a:rPr sz="1100" spc="35" dirty="0">
                <a:latin typeface="Calibri"/>
                <a:cs typeface="Calibri"/>
              </a:rPr>
              <a:t> </a:t>
            </a:r>
            <a:r>
              <a:rPr sz="1100" spc="-5" dirty="0">
                <a:latin typeface="Calibri"/>
                <a:cs typeface="Calibri"/>
              </a:rPr>
              <a:t>όλες</a:t>
            </a:r>
            <a:r>
              <a:rPr sz="1100" spc="45" dirty="0">
                <a:latin typeface="Calibri"/>
                <a:cs typeface="Calibri"/>
              </a:rPr>
              <a:t> </a:t>
            </a:r>
            <a:r>
              <a:rPr sz="1100" spc="-5" dirty="0">
                <a:latin typeface="Calibri"/>
                <a:cs typeface="Calibri"/>
              </a:rPr>
              <a:t>τις</a:t>
            </a:r>
            <a:r>
              <a:rPr sz="1100" spc="40" dirty="0">
                <a:latin typeface="Calibri"/>
                <a:cs typeface="Calibri"/>
              </a:rPr>
              <a:t> </a:t>
            </a:r>
            <a:r>
              <a:rPr sz="1100" spc="-5" dirty="0">
                <a:latin typeface="Calibri"/>
                <a:cs typeface="Calibri"/>
              </a:rPr>
              <a:t>περιπτώσεις</a:t>
            </a:r>
            <a:endParaRPr sz="11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1352</TotalTime>
  <Words>28939</Words>
  <Application>Microsoft Office PowerPoint</Application>
  <PresentationFormat>Ευρεία οθόνη</PresentationFormat>
  <Paragraphs>3050</Paragraphs>
  <Slides>313</Slides>
  <Notes>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313</vt:i4>
      </vt:variant>
    </vt:vector>
  </HeadingPairs>
  <TitlesOfParts>
    <vt:vector size="326" baseType="lpstr">
      <vt:lpstr>MS Gothic</vt:lpstr>
      <vt:lpstr>Arial</vt:lpstr>
      <vt:lpstr>BookAntiqua</vt:lpstr>
      <vt:lpstr>Calibri</vt:lpstr>
      <vt:lpstr>Cambria</vt:lpstr>
      <vt:lpstr>CenturyGothic</vt:lpstr>
      <vt:lpstr>CenturyGothic-Bold</vt:lpstr>
      <vt:lpstr>Courier New</vt:lpstr>
      <vt:lpstr>CourierNewPSMT</vt:lpstr>
      <vt:lpstr>Noto Sans Symbols2</vt:lpstr>
      <vt:lpstr>Times New Roman</vt:lpstr>
      <vt:lpstr>TimesNewRomanPS-BoldMT</vt:lpstr>
      <vt:lpstr>Office Theme</vt:lpstr>
      <vt:lpstr>Ασφάλεια δικτύου  για την υγεία</vt:lpstr>
      <vt:lpstr>Ανασκόπηση της κρυπτογραφίας με μυστικό κλειδί  (συμμετρική κρυπτογραφία)</vt:lpstr>
      <vt:lpstr>Έννοια της κρυπτογράφησης δημόσιου κλειδιού</vt:lpstr>
      <vt:lpstr>Κρυπτογραφία δημόσιου κλειδιού Πρώιμη ιστορία</vt:lpstr>
      <vt:lpstr>Αλγόριθμοι κρυπτογραφημένης κρυπτογράφησης</vt:lpstr>
      <vt:lpstr>Diffie-Hellman XML-ph-0000@deepl.internal κλειδί XML-ph-  0001@deepl.internal συμφωνία XML-ph-0002@deepl.internal πρωτόκολλο</vt:lpstr>
      <vt:lpstr>Diffie-Hellman</vt:lpstr>
      <vt:lpstr>Η ασφάλεια του DH (Diffie-Hellman - αλγόριθμος ανταλλαγής  κλειδιών κρυπτογράφησης) βασίζεται σε τρία δύσκολα προβλήματα</vt:lpstr>
      <vt:lpstr>Παραδοχές</vt:lpstr>
      <vt:lpstr>Κρυπτογράφηση El Gamal</vt:lpstr>
      <vt:lpstr>Αλγόριθμος RSA</vt:lpstr>
      <vt:lpstr>Σύστημα κρυπτογράφησης δημόσιου κλειδιού RSA</vt:lpstr>
      <vt:lpstr>RSA Περιγραφή (συνέχεια)</vt:lpstr>
      <vt:lpstr>Παράδειγμα RSA</vt:lpstr>
      <vt:lpstr>Παράδειγμα RSA</vt:lpstr>
      <vt:lpstr>Δύσκολα προβλήματα από τα οποία εξαρτάται η ασφάλεια της RSA</vt:lpstr>
      <vt:lpstr>Ασφάλεια RSA και Factoring</vt:lpstr>
      <vt:lpstr>Κρυπτογράφηση RSA Ασφάλεια IND-CPA</vt:lpstr>
      <vt:lpstr>Πραγματική χρήση της κρυπτογράφησης δημόσιου  κλειδιού</vt:lpstr>
      <vt:lpstr>Ψηφιακές υπογραφές: Το πρόβλημα</vt:lpstr>
      <vt:lpstr>Ψηφιακές υπογραφές</vt:lpstr>
      <vt:lpstr>Ψηφιακές υπογραφές και Hash</vt:lpstr>
      <vt:lpstr>Υπογραφές RSA</vt:lpstr>
      <vt:lpstr>Υπογραφές RSA με κατακερματισμό  (συνέχεια)</vt:lpstr>
      <vt:lpstr>Μη άρνηση</vt:lpstr>
      <vt:lpstr>Η μεγάλη εικόνα</vt:lpstr>
      <vt:lpstr>Κρυπτογραφημένη κρυπτογράφηση ελλειπτικής καμπύλης</vt:lpstr>
      <vt:lpstr>Παρουσίαση του PowerPoint</vt:lpstr>
      <vt:lpstr>Κρυπτογράφηση ελλειπτικής καμπύλης (συνέχεια)</vt:lpstr>
      <vt:lpstr>Παρουσίαση του PowerPoint</vt:lpstr>
      <vt:lpstr>Κρυπτογράφηση ελλειπτικής καμπύλης συνέχεια)</vt:lpstr>
      <vt:lpstr>Κρυπτογράφηση ελλειπτικής καμπύλης συνέχεια)</vt:lpstr>
      <vt:lpstr>Κρυπτογραφημένη ελλειπτική καμπύλη συνέχεια)</vt:lpstr>
      <vt:lpstr>Κρυπτογράφηση ελλειπτικής καμπύλης συνέχεια)</vt:lpstr>
      <vt:lpstr>Κρυπτογράφηση ελλειπτικής καμπύλης συνέχεια)</vt:lpstr>
      <vt:lpstr>Κρυπτογραφημένη ελλειπτική καμπύλη συνέχεια)</vt:lpstr>
      <vt:lpstr>ECC στα Windows DRM v2.0 Ένα πρακτικό παράδειγμα</vt:lpstr>
      <vt:lpstr>Σχήματα ελλειπτικής καμπύλης</vt:lpstr>
      <vt:lpstr>Παρουσίαση του PowerPoint</vt:lpstr>
      <vt:lpstr>ECDSA Δημιουργία υπογραφής</vt:lpstr>
      <vt:lpstr>ECDSA</vt:lpstr>
      <vt:lpstr>ECDSA (συνέχεια)</vt:lpstr>
      <vt:lpstr>Υπογραφή ελλειπτικής καμπύλης Pintsov Vanstone  (ECPVS)</vt:lpstr>
      <vt:lpstr>ECPVS</vt:lpstr>
      <vt:lpstr>ECPVS (συνέχεια)</vt:lpstr>
      <vt:lpstr>Ελλειπτική καμπύλη Diffie-Hellman (ECDH)</vt:lpstr>
      <vt:lpstr>ECDH</vt:lpstr>
      <vt:lpstr>Πλεονεκτήματα και μειονεκτήματα</vt:lpstr>
      <vt:lpstr>Πλεονεκτήματα και μειονεκτήματα  συνέχεια)</vt:lpstr>
      <vt:lpstr>Σας ευχαριστώ</vt:lpstr>
      <vt:lpstr>Ασφάλεια δικτύου  για την υγεία</vt:lpstr>
      <vt:lpstr>Ασφάλεια για τον τομέα της υγείας</vt:lpstr>
      <vt:lpstr>Ασφάλεια για τον τομέα της υγείας</vt:lpstr>
      <vt:lpstr>Ασφάλεια για τον τομέα της υγείας</vt:lpstr>
      <vt:lpstr>Γιατί να μάθετε Linux (λειτουργικό σύστημα ανοιχτού κώδικα  βασισμένο στο Unix) για πραγματικές χρήσεις στον τομέα της  υγείας;</vt:lpstr>
      <vt:lpstr>Επισκόπηση Linux (λειτουργικό σύστημα ανοιχτού κώδικα βασισμένο  στο Unix)</vt:lpstr>
      <vt:lpstr>Επισκόπηση Linux (συνέχεια)</vt:lpstr>
      <vt:lpstr>Παρουσίαση του PowerPoint</vt:lpstr>
      <vt:lpstr>Σχήμα καταλόγου σε συστήματα Linux</vt:lpstr>
      <vt:lpstr>Σχήμα καταλόγου σε συστήματα Linux</vt:lpstr>
      <vt:lpstr>Μερικές καθημερινά χρησιμοποιούμενες εντολές Linux (λειτουργικό  σύστημα ανοιχτού κώδικα βασισμένο στο Unix)...</vt:lpstr>
      <vt:lpstr>Παράδειγμα</vt:lpstr>
      <vt:lpstr>Παρουσίαση του PowerPoint</vt:lpstr>
      <vt:lpstr>Παρουσίαση του PowerPoint</vt:lpstr>
      <vt:lpstr>Πλοήγηση</vt:lpstr>
      <vt:lpstr>Χειραγώγηση</vt:lpstr>
      <vt:lpstr>Λίστα όλων των αρχείων, συμπεριλαμβανομένων κρυφών</vt:lpstr>
      <vt:lpstr>Παρουσίαση του PowerPoint</vt:lpstr>
      <vt:lpstr>Παρουσίαση του PowerPoint</vt:lpstr>
      <vt:lpstr>Λίστα αρχείων ανά τύπο</vt:lpstr>
      <vt:lpstr>Λίστα αρχείων ανά χρόνο</vt:lpstr>
      <vt:lpstr>Μυστικό δαχτυλίδι αποκωδικοποίησης για χαλαρό έλεγχο</vt:lpstr>
      <vt:lpstr>Παρουσίαση του PowerPoint</vt:lpstr>
      <vt:lpstr>Παρουσίαση του PowerPoint</vt:lpstr>
      <vt:lpstr>Αλλαγή χαλαρού ελέγχου</vt:lpstr>
      <vt:lpstr>Παρουσίαση του PowerPoint</vt:lpstr>
      <vt:lpstr>Παρουσίαση του PowerPoint</vt:lpstr>
      <vt:lpstr>Χαλαρός έλεγχος με βάση αριθμητικά στοιχεία</vt:lpstr>
      <vt:lpstr>Επεξήγηση</vt:lpstr>
      <vt:lpstr>Παρουσίαση του PowerPoint</vt:lpstr>
      <vt:lpstr>Παρουσίαση του PowerPoint</vt:lpstr>
      <vt:lpstr>Παρουσίαση του PowerPoint</vt:lpstr>
      <vt:lpstr>Εύρεση αρχείων</vt:lpstr>
      <vt:lpstr>Παρουσίαση του PowerPoint</vt:lpstr>
      <vt:lpstr>Παρουσίαση του PowerPoint</vt:lpstr>
      <vt:lpstr>Παρουσίαση του PowerPoint</vt:lpstr>
      <vt:lpstr>Παρουσίαση του PowerPoint</vt:lpstr>
      <vt:lpstr>Προβολή και επεξεργασία αρχείων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Vi Improved (Vim)</vt:lpstr>
      <vt:lpstr>Παρουσίαση του PowerPoint</vt:lpstr>
      <vt:lpstr>Παρουσίαση του PowerPoint</vt:lpstr>
      <vt:lpstr>Παρουσίαση του PowerPoint</vt:lpstr>
      <vt:lpstr>Παρουσίαση του PowerPoint</vt:lpstr>
      <vt:lpstr>Emacs</vt:lpstr>
      <vt:lpstr>Παρουσίαση του PowerPoint</vt:lpstr>
      <vt:lpstr>Παρουσίαση του PowerPoint</vt:lpstr>
      <vt:lpstr>Σύγκριση αρχείων</vt:lpstr>
      <vt:lpstr>Παρουσίαση του PowerPoint</vt:lpstr>
      <vt:lpstr>Παρουσίαση του PowerPoint</vt:lpstr>
      <vt:lpstr>Παρουσίαση του PowerPoint</vt:lpstr>
      <vt:lpstr>Αναζήτηση κειμένου σε αρχεία ASCII</vt:lpstr>
      <vt:lpstr>Παρουσίαση του PowerPoint</vt:lpstr>
      <vt:lpstr>Παρουσίαση του PowerPoint</vt:lpstr>
      <vt:lpstr>Παρουσίαση του PowerPoint</vt:lpstr>
      <vt:lpstr>Διαγραφή, αντιγραφή, μετακίνηση και μετονομασία αρχείων</vt:lpstr>
      <vt:lpstr>Αν εκτελέσετε την grep σε δυαδικό αρχείο, θα εμφανίσει απλώς αν η πληροφορία ή όχι στο αρχείοαλλά δεν θα εμφανίσει το περιβάλλον  κείμενο. Για να δείτε δεδομένα κειμένου μέσα σε δυαδικό αρχείο χρησιμοποιήστε την εντολή strings.</vt:lpstr>
      <vt:lpstr>Αντιγραφή αρχείων</vt:lpstr>
      <vt:lpstr>Μετακίνηση και μετονομασία αρχείων</vt:lpstr>
      <vt:lpstr>Παρουσίαση του PowerPoint</vt:lpstr>
      <vt:lpstr>Προβολή μεταβλητών περιβάλλοντος</vt:lpstr>
      <vt:lpstr>$$p rintenv ή XMLExtensible Markup Language - δομημένη μορφή ανταλλαγής δεδομένωνn)</vt:lpstr>
      <vt:lpstr>Εξαγωγή μεταβλητών περιβάλλοντος</vt:lpstr>
      <vt:lpstr>Λίστα</vt:lpstr>
      <vt:lpstr>Παρουσίαση του PowerPoint</vt:lpstr>
      <vt:lpstr>Παρουσίαση του PowerPoint</vt:lpstr>
      <vt:lpstr>Crontab</vt:lpstr>
      <vt:lpstr>Παραδείγματα:</vt:lpstr>
      <vt:lpstr>SUPER USER (su) - USER (sudo)</vt:lpstr>
      <vt:lpstr>Αρχεία εγκατάστασης λογισμικού σε διανομές Linux με βάση το Debian (Debian,  Ubuntu, κλπ...)</vt:lpstr>
      <vt:lpstr>Παρουσίαση του PowerPoint</vt:lpstr>
      <vt:lpstr>Σας ευχαριστώ!</vt:lpstr>
      <vt:lpstr>Ασφάλεια δικτύου  για την υγεία</vt:lpstr>
      <vt:lpstr>Ping: επαληθεύει τη συνδεσιμότητα μεταξύ εσάς και ενός  απομακρυσμένου συστήματος</vt:lpstr>
      <vt:lpstr>Traceroute: της διαδρομής από ένα σύστημα σε ένα άλλο,  συμπεριλαμβανομένων των δρομολογητών που βρίσκονται  ενδιάμεσα.</vt:lpstr>
      <vt:lpstr>Nslookup: εξυπηρετητών/εξυπηρετητών Ίντερνετ</vt:lpstr>
      <vt:lpstr>Παρουσίαση του PowerPoint</vt:lpstr>
      <vt:lpstr>Παρουσίαση του PowerPoint</vt:lpstr>
      <vt:lpstr>Παρουσίαση του PowerPoint</vt:lpstr>
      <vt:lpstr>Παρουσίαση του PowerPoint</vt:lpstr>
      <vt:lpstr>Netstat (εντολή για έλεγχο ενεργών συνδέσεων και ports σε  λειτουργικά συστήματα) $ Netstat --listening -l Λίστα θυρών σε κατάσταση ακρόασης netstat --all -a Λίστα όλων των θυρών</vt:lpstr>
      <vt:lpstr>Εμφάνιση δικτυωμένων συνδέσεων</vt:lpstr>
      <vt:lpstr>Σας ευχαριστώ</vt:lpstr>
      <vt:lpstr>Ασφάλεια δικτύου για  την υγεία</vt:lpstr>
      <vt:lpstr>Ποια είναι η χρήση της κρυπτογραφίας και των συναρτήσεων  κατακερματισμού στα συστήματα και τις υποδομές του τομέα της  υγείας;</vt:lpstr>
      <vt:lpstr>Ποια είναι η χρήση της κρυπτογραφίας και των συναρτήσεων  κατακερματισμού στα συστήματα και τις υποδομές του τομέα της  υγείας; (συνέχεια)</vt:lpstr>
      <vt:lpstr>Ποια είναι η χρήση της κρυπτογραφίας και των συναρτήσεων  κατακερματισμού στα συστήματα και τις υποδομές του τομέα της  υγείας; (συνέχεια)</vt:lpstr>
      <vt:lpstr>Ακεραιότητα δεδομένων και επαλήθευση πηγής</vt:lpstr>
      <vt:lpstr>Συναρτήσεις κατακερματισμού</vt:lpstr>
      <vt:lpstr>Χρήση συναρτήσεων κατακερματισμού για ολοκληρωμένη  ακεραιότητα μηνυμάτων</vt:lpstr>
      <vt:lpstr>Ασφαλή κρυπτογραφική συναρμολόγηση</vt:lpstr>
      <vt:lpstr>Χρήση των συναρτήσεων κατακερματισμού;</vt:lpstr>
      <vt:lpstr>Δέντρο κατακερματισμού Merkle για ταυτοποίηση χρήστη</vt:lpstr>
      <vt:lpstr>Δέντρο κατακερματισμού Merkle για ταυτοποίηση χρήστη</vt:lpstr>
      <vt:lpstr>Χρήσεις των κρυπτογραφικών συναρτήσεων κατακερματισμού</vt:lpstr>
      <vt:lpstr>Επιθέσεις Bruteforce σε συναρτήσεις Hash</vt:lpstr>
      <vt:lpstr>Επιθέσεις Bruteforce σε συναρτήσεις Hash</vt:lpstr>
      <vt:lpstr>Επιλογή παραμέτρων</vt:lpstr>
      <vt:lpstr>Επιλογή του μήκους των εξόδων Hash</vt:lpstr>
      <vt:lpstr>Γνωστές συναρτήσεις κατακερματισμού</vt:lpstr>
      <vt:lpstr>Κατασκευή Merkle-Damgard για συναρτήσεις κατακερματισμού</vt:lpstr>
      <vt:lpstr>NIST SHA-3 Διαγωνισμός</vt:lpstr>
      <vt:lpstr>Οικογένεια Hash</vt:lpstr>
      <vt:lpstr>Κώδικας προγραμματισμού MAC) για την επαλήθευση του χρήστη</vt:lpstr>
      <vt:lpstr>Ασφάλεια MAC</vt:lpstr>
      <vt:lpstr>Κατασκευή MAC από συναρτήσεις  κατακερματισμού</vt:lpstr>
      <vt:lpstr>HMAC: Κατασκευή MAC από  κρυπτογραφικές συναρτήσεις  κατακερματισμού</vt:lpstr>
      <vt:lpstr>HMAC Ασφάλεια</vt:lpstr>
      <vt:lpstr>Το MAC μπορεί επίσης να  κατασκευαστεί χρησιμοποιώντας Block Cipher</vt:lpstr>
      <vt:lpstr>Σας ευχαριστώ</vt:lpstr>
      <vt:lpstr>Ασφάλεια δικτύου για  την υγεία</vt:lpstr>
      <vt:lpstr>Στόχοι της κρυπτογραφίας</vt:lpstr>
      <vt:lpstr>Προσεγγίσεις για ασφαλή επικοινωνία</vt:lpstr>
      <vt:lpstr>Βασική ορολογία  για κρυπτογράφηση</vt:lpstr>
      <vt:lpstr>Shift Cipher</vt:lpstr>
      <vt:lpstr>Shift Cipher: Κρυπτανάλυση</vt:lpstr>
      <vt:lpstr>Μονο-αλφαβητικός κώδικας υποκατάστασης</vt:lpstr>
      <vt:lpstr>Δύναμη του μονο-αλφαβητικού κρυπτογραφήματος  υποκατάστασης</vt:lpstr>
      <vt:lpstr>Κρυπτανάλυση των κρυπτών υποκατάστασης: Ανάλυση συχνότητας</vt:lpstr>
      <vt:lpstr>Συχνότητα των γραμμάτων στα αγγλικά</vt:lpstr>
      <vt:lpstr>Πώς να νικήσετε την ανάλυση συχνότητας;</vt:lpstr>
      <vt:lpstr>Προς τους πολυαλφαβητικούς κώδικες υποκατάστασης</vt:lpstr>
      <vt:lpstr>Το Vigenère XML (Extensible Markup Language - δομημένη μορφή  ανταλλαγής δεδομένωνn)</vt:lpstr>
      <vt:lpstr>Ασφάλεια του Vigenere Cipher</vt:lpstr>
      <vt:lpstr>Vigenere Cipher: Vigenereigen: Κρυπτανάλυση</vt:lpstr>
      <vt:lpstr>Δοκιμή Kasisky για την εύρεση του μήκους κλειδιού</vt:lpstr>
      <vt:lpstr>Παράδειγμα της δοκιμής Kasisky</vt:lpstr>
      <vt:lpstr>One-Time Pad</vt:lpstr>
      <vt:lpstr>One-Time Pad</vt:lpstr>
      <vt:lpstr>Η δυαδική έκδοση του One-  Time Pad</vt:lpstr>
      <vt:lpstr>Δυαδικές Πράξεις </vt:lpstr>
      <vt:lpstr>Τυχαίο κλειδί στο One-  Time Pad</vt:lpstr>
      <vt:lpstr>Χρήση του One-Time Pad</vt:lpstr>
      <vt:lpstr>Χρήση του One-Time Pad</vt:lpstr>
      <vt:lpstr>Αντίξοα μοντέλα για κρυπτογραφήσεις</vt:lpstr>
      <vt:lpstr>Η αρχή της ασφάλειας ανοικτού  σχεδιασμού</vt:lpstr>
      <vt:lpstr>Σας ευχαριστώ</vt:lpstr>
      <vt:lpstr>Ασφάλεια δικτύου  για την υγεία</vt:lpstr>
      <vt:lpstr>Ποιο είναι το νόημα πίσω από την εκμάθηση του τρόπου  λειτουργίας του DNS και του τρόπου με τον οποίο επηρεάζει  τον τομέα της υγείας</vt:lpstr>
      <vt:lpstr>Παρουσίαση του PowerPoint</vt:lpstr>
      <vt:lpstr>4 πιο κοινές επεκτάσεις ασφαλείας DNS (DNSSEC)</vt:lpstr>
      <vt:lpstr>Σκοπός της ονομασμένης</vt:lpstr>
      <vt:lpstr>Σύστημα ονομάτων τομέα (DNS)</vt:lpstr>
      <vt:lpstr>Παρουσίαση του PowerPoint</vt:lpstr>
      <vt:lpstr>DNS - χώρος ονομάτων</vt:lpstr>
      <vt:lpstr>Διακομιστές/Εξυπηρετητές DNS ρίζας</vt:lpstr>
      <vt:lpstr>Εξυπηρετητές ονομάτων τομέα</vt:lpstr>
      <vt:lpstr>Επίλυση DNS</vt:lpstr>
      <vt:lpstr>Επαναληπτική και αναδρομική επίλυση</vt:lpstr>
      <vt:lpstr>DNS Προσωρινή μνήμη</vt:lpstr>
      <vt:lpstr>Ανάλυση ονομάτων DNS</vt:lpstr>
      <vt:lpstr>Πακέτο δεδομένων DNS στο καλώδιο</vt:lpstr>
      <vt:lpstr>Επιλεκτικοί τύποι καταγραφών DNS</vt:lpstr>
      <vt:lpstr>Ωφέλιμο φορτίο πακέτου δεδομένων DNS</vt:lpstr>
      <vt:lpstr>Ανάλυση ονομάτων DNS</vt:lpstr>
      <vt:lpstr>Ενσωματωμένες ευπάθειες DNS</vt:lpstr>
      <vt:lpstr>Επιτιθέμενος από την πλευρά του χρήστη-Pharming</vt:lpstr>
      <vt:lpstr>DNS CASHE Poisoning</vt:lpstr>
      <vt:lpstr>DNS Cache Poisoning  (συνέχεια)</vt:lpstr>
      <vt:lpstr>DNS Cache Poisoning: Τρέχοντας για να ανταποκριθεί πρώτο</vt:lpstr>
      <vt:lpstr>Επίθεση στην μνήμη Schuba και Spafford το 1993</vt:lpstr>
      <vt:lpstr>Άμυνα: των Bailiwicks</vt:lpstr>
      <vt:lpstr>Παρουσίαση του PowerPoint</vt:lpstr>
      <vt:lpstr>Προσωρινή μνήμη DNS Poisoning μέχρι στιγμής</vt:lpstr>
      <vt:lpstr>Επίθεση δηλητηρίασης της προσωρινής μνήμης DNS Dan Kaminsky 2008</vt:lpstr>
      <vt:lpstr>Χαρακτηριστικά/επιτιθέμενος Kaminsky</vt:lpstr>
      <vt:lpstr>Δηλητηρίαση τύπου Kaminsky</vt:lpstr>
      <vt:lpstr>Δηλητηρίαση τύπου Kaminsky</vt:lpstr>
      <vt:lpstr>Παρουσίαση του PowerPoint</vt:lpstr>
      <vt:lpstr>Άμυνα -1(Τυχαία επιλογή θύρας πηγής)</vt:lpstr>
      <vt:lpstr>Άμυνα-2 (0x20 Randomization)</vt:lpstr>
      <vt:lpstr>Άμυνα (WSEC )</vt:lpstr>
      <vt:lpstr>Άμυνα 4 (Τυχαία επιλογή διεύθυνσης IP προορισμού)</vt:lpstr>
      <vt:lpstr>Άμυνα-5 (Τυχαία επιλογή IP  πηγής)</vt:lpstr>
      <vt:lpstr>Προσαρμοστικές Μακροπρόθεσμες άμυνες</vt:lpstr>
      <vt:lpstr>Άμυνα-6 (αντίδοτο σάντουιτς)</vt:lpstr>
      <vt:lpstr>Άμυνα-7 (DNSSEC)</vt:lpstr>
      <vt:lpstr>Άμυνα (Χρήση )</vt:lpstr>
      <vt:lpstr>Άμυνα 9 (Adaptively use TCP)</vt:lpstr>
      <vt:lpstr>Σας ευχαριστώ</vt:lpstr>
      <vt:lpstr>Ασφάλεια  δικτύου για την  υγεία</vt:lpstr>
      <vt:lpstr>Άμυνα κακόβουλου λογισμικού και πρόληψη/ανίχνευση εισβολών: για  τον τομέα της υγείας;</vt:lpstr>
      <vt:lpstr>Άμυνα κακόβουλου λογισμικού και πρόληψη/ανίχνευση εισβολών: για  τον τομέα της υγείας;</vt:lpstr>
      <vt:lpstr>Άμυνα κακόβουλου λογισμικού και πρόληψη/ανίχνευση εισβολών: για  τον τομέα της υγείας; (συνέχεια)</vt:lpstr>
      <vt:lpstr>Άμυνα κακόβουλου λογισμικού και πρόληψη/ανίχνευση εισβολών: για  τον τομέα της υγείας; (συνέχεια)</vt:lpstr>
      <vt:lpstr>Άμυνα κακόβουλου λογισμικού και πρόληψη/ανίχνευση εισβολών: για  τον τομέα της υγείας; (συνέχεια)</vt:lpstr>
      <vt:lpstr>Λογισμικό κατά του ιού</vt:lpstr>
      <vt:lpstr>Πολυμορφικό κακόβουλο λογισμικό</vt:lpstr>
      <vt:lpstr>Μεταμορφικό κακόβουλο λογισμικό</vt:lpstr>
      <vt:lpstr>Ανίχνευση κακόβουλου λογισμικού τη  σημασιολογία ή την ευρετική προσέγγιση</vt:lpstr>
      <vt:lpstr>Λευκή λίστα (λίστα επιτρεπόμενων IPs)</vt:lpstr>
      <vt:lpstr>CodeShield: Μηχανισμός ελέγχου πρόσβασης για  αποτροπή εκτέλεσης μη εξουσιοδοτημένου  λογισμικού</vt:lpstr>
      <vt:lpstr>Ανάλυση της υφιστάμενης διεπαφής ασφαλείας</vt:lpstr>
      <vt:lpstr>Αρχές σχεδιασμού</vt:lpstr>
      <vt:lpstr>Σχεδιασμός εξατομικευμένου μηχανισμού ελέγχου πρόσβασης για  αποτροπή εκτέλεσης μη εξουσιοδοτημένου λογισμικού</vt:lpstr>
      <vt:lpstr>Αρχές σχεδιασμού στην πράξη</vt:lpstr>
      <vt:lpstr>Λειτουργία εγκατάστασης έναντι κανονικής λειτουργίας</vt:lpstr>
      <vt:lpstr>Το όφελος από το φορτίο του τρόπου εγκατάστασης</vt:lpstr>
      <vt:lpstr>IDS δικτύου</vt:lpstr>
      <vt:lpstr>Αρχιτεκτονική του IDS (Intrusion Detection System - Σύστημα  ανίχνευσης εισβολών)</vt:lpstr>
      <vt:lpstr>IDS βασισμένα στον κεντρικό υπολογιστή</vt:lpstr>
      <vt:lpstr>Ανίχνευση κατάχρησης ή αλλιώς ανίχνευση υπογραφής)</vt:lpstr>
      <vt:lpstr>Ανίχνευση ανωμαλιών</vt:lpstr>
      <vt:lpstr>Προβλήματα με τα τρέχοντα IDS</vt:lpstr>
      <vt:lpstr>Σας ευχαριστώ</vt:lpstr>
      <vt:lpstr>Ασφάλεια δικτύου  για την υγεία CSP004_C_H</vt:lpstr>
      <vt:lpstr>Επιθέσεις MITM: στον τομέα της υγείας</vt:lpstr>
      <vt:lpstr>Επιτιθέμενος XML (Extensible Markup Language - δομημένη μορφή  ανταλλαγής δεδομένωνn) (MITM)</vt:lpstr>
      <vt:lpstr>SSL &amp; Man In The Middle</vt:lpstr>
      <vt:lpstr>Πράγματα που συμβαίνουν κατά τη διάρκεια επίθεσης MITM:</vt:lpstr>
      <vt:lpstr>Πράγματα που συμβαίνουν κατά τη διάρκεια μιας επίθεσης  MITM: (συνέχεια)</vt:lpstr>
      <vt:lpstr>Τύποι επιθέσεων Man-in-the-Middle</vt:lpstr>
      <vt:lpstr>Τύποι επιθέσεων Man-in-the-Middle (συνέχεια)</vt:lpstr>
      <vt:lpstr>Τύποι επιθέσεων Man-in-the-Middle (συνέχεια)</vt:lpstr>
      <vt:lpstr>Τύποι επιθέσεων Man-in-the-Middle</vt:lpstr>
      <vt:lpstr>Τύποι επιθέσεων Man-in-the-Middle συνέχεια)</vt:lpstr>
      <vt:lpstr>SSL -&gt; Πρόληψη επιθέσεων Man-In-The-Middle</vt:lpstr>
      <vt:lpstr>SSL -&gt; Πρόληψη επιθέσεων Man-In-The-Middle (συνέχεια)</vt:lpstr>
      <vt:lpstr>Πώς το  SSL αποτρέπει τις επιθέσεις Man-In-The-Middle</vt:lpstr>
      <vt:lpstr>Πώς αποτρέπει το SSL τις επιθέσεις Man-In-The-Middle; (συνέχεια)</vt:lpstr>
      <vt:lpstr>Πώς να αποτρέψετε επιθέσεις Man-in-the-Middle</vt:lpstr>
      <vt:lpstr>Πώς να αποτρέψετε επιθέσεις Man-in-the-Middle (συνέχεια)</vt:lpstr>
      <vt:lpstr>Πώς να αποτρέψετε επιθέσεις Man-in-the-Middle συνέχεια)</vt:lpstr>
      <vt:lpstr>Έννοιες επίθεσης MITM που πρέπει να γνωρίζετε</vt:lpstr>
      <vt:lpstr>Έννοιες επίθεσης MITM που πρέπει να γνωρίζετε συνέχεια)</vt:lpstr>
      <vt:lpstr>Σας ευχαριστώ</vt:lpstr>
      <vt:lpstr>Ασφάλεια δικτύου  για την υγεία</vt:lpstr>
      <vt:lpstr>Η ασφάλεια του διαδικτύου και ο ρόλος της στον τομέα της υγείας</vt:lpstr>
      <vt:lpstr>Η ασφάλεια του διαδικτύου και ο ρόλος της στον τομέα της  υγείας (συνέχεια)</vt:lpstr>
      <vt:lpstr>Ιστορικό</vt:lpstr>
      <vt:lpstr>Φυλλομετρητής και δίκτυο</vt:lpstr>
      <vt:lpstr>Θέματα ασφάλειας/ιδιωτικότητας στο διαδίκτυο</vt:lpstr>
      <vt:lpstr>HTTP: HyperText Transfer Protocol</vt:lpstr>
      <vt:lpstr>Χρήση Cookies για την αποθήκευση πληροφοριών κατάστασης</vt:lpstr>
      <vt:lpstr>Πεδία Cookies</vt:lpstr>
      <vt:lpstr>Cookies</vt:lpstr>
      <vt:lpstr>Επαλήθευση των χρηστών μέσω Cookies</vt:lpstr>
      <vt:lpstr>Μια τυπική συνεδρία με Cookies</vt:lpstr>
      <vt:lpstr>Client (σύστημα ή πρόγραμμα που επικοινωνεί με server) Scripting</vt:lpstr>
      <vt:lpstr>HTML και Scripting</vt:lpstr>
      <vt:lpstr>Τα σενάρια είναι ισχυρά</vt:lpstr>
      <vt:lpstr>Μοντέλο αντικειμένου τομέα DOM)</vt:lpstr>
      <vt:lpstr>Φυλλομετρητής (browsers - προγράμματα περιήγησης)</vt:lpstr>
      <vt:lpstr>Sandbox (απομονωμένο περιβάλλον για εκτέλεση ύποπτου  λογισμικού)</vt:lpstr>
      <vt:lpstr>Πολιτική ίδιας προέλευσης (SoP)</vt:lpstr>
      <vt:lpstr>Ίδια πρωτότυπη πολιτική: Τι ελέγχει</vt:lpstr>
      <vt:lpstr>Προβλήματα με την πολιτική S-O</vt:lpstr>
      <vt:lpstr>Αρχιτεκτονική φυλλομετρητή: Διαδικασία:  Μία διεργασία έναντι πολλαπλών  διεργασιών</vt:lpstr>
      <vt:lpstr>Cross Site Scripting XSS)</vt:lpstr>
      <vt:lpstr>Πώς λειτουργεί το XSS (Cross-Site Scripting - ευπάθεια ασφαλείας σε web  εφαρμογές που επιτρέπει την εκτέλεση κακόβουλων scripts)</vt:lpstr>
      <vt:lpstr>Επίδραση επίθεσης</vt:lpstr>
      <vt:lpstr>MySpace.com</vt:lpstr>
      <vt:lpstr>Αποφυγή σφαλμάτων XSS Cross-Site Scripting - ευπάθεια ασφαλείας σε web εφαρμογές που επιτρέπει την εκτέλεση κακόβουλων scripts)</vt:lpstr>
      <vt:lpstr>Αποφυγή σφαλμάτων XSS (Cross-Site Scripting - ευπάθεια ασφαλείας  σε web εφαρμογές που επιτρέπει την εκτέλεση κακόβουλων scripts) (ASP.NET)</vt:lpstr>
      <vt:lpstr>Πλαστογράφηση αιτήματος Cross  site (συντομογραφία CSRF ή XSRF)</vt:lpstr>
      <vt:lpstr>Επεξήγηση του CSRF</vt:lpstr>
      <vt:lpstr>Πραγματικός</vt:lpstr>
      <vt:lpstr>Πρόληψη</vt:lpstr>
      <vt:lpstr>Σας 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Security For Health</dc:title>
  <cp:lastModifiedBy>Δημητρης Κουτρας</cp:lastModifiedBy>
  <cp:revision>36</cp:revision>
  <dcterms:created xsi:type="dcterms:W3CDTF">2025-05-14T13:43:34Z</dcterms:created>
  <dcterms:modified xsi:type="dcterms:W3CDTF">2025-05-15T23:06:22Z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2025-05-14T00:00:00Z</vt:filetime>
  </property>
  <property fmtid="{D5CDD505-2E9C-101B-9397-08002B2CF9AE}" pid="3" name="LastSaved">
    <vt:filetime>2025-05-14T00:00:00Z</vt:filetime>
  </property>
</Properties>
</file>